
<file path=[Content_Types].xml><?xml version="1.0" encoding="utf-8"?>
<Types xmlns="http://schemas.openxmlformats.org/package/2006/content-types">
  <Default Extension="png" ContentType="image/png"/>
  <Default Extension="bin" ContentType="application/vnd.openxmlformats-officedocument.oleObject"/>
  <Default Extension="svg" ContentType="image/svg+xml"/>
  <Default Extension="jpeg" ContentType="image/jpeg"/>
  <Default Extension="emf" ContentType="image/x-emf"/>
  <Default Extension="wmf" ContentType="image/x-wmf"/>
  <Default Extension="rels" ContentType="application/vnd.openxmlformats-package.relationships+xml"/>
  <Default Extension="xml" ContentType="application/xml"/>
  <Default Extension="vml" ContentType="application/vnd.openxmlformats-officedocument.vmlDrawing"/>
  <Default Extension="xlsx" ContentType="application/vnd.openxmlformats-officedocument.spreadsheetml.sheet"/>
  <Default Extension="jpg" ContentType="image/jpeg"/>
  <Override PartName="/ppt/diagrams/data1.xml" ContentType="application/vnd.openxmlformats-officedocument.drawingml.diagramData+xml"/>
  <Override PartName="/ppt/drawings/drawing1.xml" ContentType="application/vnd.openxmlformats-officedocument.drawingml.chartshapes+xml"/>
  <Override PartName="/ppt/diagrams/data2.xml" ContentType="application/vnd.openxmlformats-officedocument.drawingml.diagramData+xml"/>
  <Override PartName="/ppt/presentation.xml" ContentType="application/vnd.openxmlformats-officedocument.presentationml.presentation.main+xml"/>
  <Override PartName="/ppt/slides/slide437.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3.xml" ContentType="application/vnd.openxmlformats-officedocument.presentationml.slide+xml"/>
  <Override PartName="/ppt/slides/slide182.xml" ContentType="application/vnd.openxmlformats-officedocument.presentationml.slide+xml"/>
  <Override PartName="/ppt/slides/slide181.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199.xml" ContentType="application/vnd.openxmlformats-officedocument.presentationml.slide+xml"/>
  <Override PartName="/ppt/slides/slide198.xml" ContentType="application/vnd.openxmlformats-officedocument.presentationml.slide+xml"/>
  <Override PartName="/ppt/slides/slide197.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75.xml" ContentType="application/vnd.openxmlformats-officedocument.presentationml.slide+xml"/>
  <Override PartName="/ppt/slides/slide174.xml" ContentType="application/vnd.openxmlformats-officedocument.presentationml.slide+xml"/>
  <Override PartName="/ppt/slides/slide173.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1.xml" ContentType="application/vnd.openxmlformats-officedocument.presentationml.slide+xml"/>
  <Override PartName="/ppt/slides/slide150.xml" ContentType="application/vnd.openxmlformats-officedocument.presentationml.slide+xml"/>
  <Override PartName="/ppt/slides/slide149.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67.xml" ContentType="application/vnd.openxmlformats-officedocument.presentationml.slide+xml"/>
  <Override PartName="/ppt/slides/slide166.xml" ContentType="application/vnd.openxmlformats-officedocument.presentationml.slide+xml"/>
  <Override PartName="/ppt/slides/slide165.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46.xml" ContentType="application/vnd.openxmlformats-officedocument.presentationml.slide+xml"/>
  <Override PartName="/ppt/slides/slide245.xml" ContentType="application/vnd.openxmlformats-officedocument.presentationml.slide+xml"/>
  <Override PartName="/ppt/slides/slide244.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2.xml" ContentType="application/vnd.openxmlformats-officedocument.presentationml.slide+xml"/>
  <Override PartName="/ppt/slides/slide261.xml" ContentType="application/vnd.openxmlformats-officedocument.presentationml.slide+xml"/>
  <Override PartName="/ppt/slides/slide260.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38.xml" ContentType="application/vnd.openxmlformats-officedocument.presentationml.slide+xml"/>
  <Override PartName="/ppt/slides/slide237.xml" ContentType="application/vnd.openxmlformats-officedocument.presentationml.slide+xml"/>
  <Override PartName="/ppt/slides/slide236.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15.xml" ContentType="application/vnd.openxmlformats-officedocument.presentationml.slide+xml"/>
  <Override PartName="/ppt/slides/slide214.xml" ContentType="application/vnd.openxmlformats-officedocument.presentationml.slide+xml"/>
  <Override PartName="/ppt/slides/slide213.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0.xml" ContentType="application/vnd.openxmlformats-officedocument.presentationml.slide+xml"/>
  <Override PartName="/ppt/slides/slide229.xml" ContentType="application/vnd.openxmlformats-officedocument.presentationml.slide+xml"/>
  <Override PartName="/ppt/slides/slide228.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143.xml" ContentType="application/vnd.openxmlformats-officedocument.presentationml.slide+xml"/>
  <Override PartName="/ppt/slides/slide142.xml" ContentType="application/vnd.openxmlformats-officedocument.presentationml.slide+xml"/>
  <Override PartName="/ppt/slides/slide141.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56.xml" ContentType="application/vnd.openxmlformats-officedocument.presentationml.slide+xml"/>
  <Override PartName="/ppt/slides/slide55.xml" ContentType="application/vnd.openxmlformats-officedocument.presentationml.slide+xml"/>
  <Override PartName="/ppt/slides/slide54.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2.xml" ContentType="application/vnd.openxmlformats-officedocument.presentationml.slide+xml"/>
  <Override PartName="/ppt/slides/slide71.xml" ContentType="application/vnd.openxmlformats-officedocument.presentationml.slide+xml"/>
  <Override PartName="/ppt/slides/slide70.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48.xml" ContentType="application/vnd.openxmlformats-officedocument.presentationml.slide+xml"/>
  <Override PartName="/ppt/slides/slide47.xml" ContentType="application/vnd.openxmlformats-officedocument.presentationml.slide+xml"/>
  <Override PartName="/ppt/slides/slide46.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525.xml" ContentType="application/vnd.openxmlformats-officedocument.presentationml.slide+xml"/>
  <Override PartName="/ppt/slides/slide25.xml" ContentType="application/vnd.openxmlformats-officedocument.presentationml.slide+xml"/>
  <Override PartName="/ppt/slides/slide24.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0.xml" ContentType="application/vnd.openxmlformats-officedocument.presentationml.slide+xml"/>
  <Override PartName="/ppt/slides/slide39.xml" ContentType="application/vnd.openxmlformats-officedocument.presentationml.slide+xml"/>
  <Override PartName="/ppt/slides/slide38.xml" ContentType="application/vnd.openxmlformats-officedocument.presentationml.slide+xml"/>
  <Override PartName="/ppt/slides/slide34.xml" ContentType="application/vnd.openxmlformats-officedocument.presentationml.slide+xml"/>
  <Override PartName="/ppt/slides/slide436.xml" ContentType="application/vnd.openxmlformats-officedocument.presentationml.slide+xml"/>
  <Override PartName="/ppt/slides/slide36.xml" ContentType="application/vnd.openxmlformats-officedocument.presentationml.slide+xml"/>
  <Override PartName="/ppt/slides/slide524.xml" ContentType="application/vnd.openxmlformats-officedocument.presentationml.slide+xml"/>
  <Override PartName="/ppt/slides/slide3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19.xml" ContentType="application/vnd.openxmlformats-officedocument.presentationml.slide+xml"/>
  <Override PartName="/ppt/slides/slide118.xml" ContentType="application/vnd.openxmlformats-officedocument.presentationml.slide+xml"/>
  <Override PartName="/ppt/slides/slide117.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35.xml" ContentType="application/vnd.openxmlformats-officedocument.presentationml.slide+xml"/>
  <Override PartName="/ppt/slides/slide134.xml" ContentType="application/vnd.openxmlformats-officedocument.presentationml.slide+xml"/>
  <Override PartName="/ppt/slides/slide133.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11.xml" ContentType="application/vnd.openxmlformats-officedocument.presentationml.slide+xml"/>
  <Override PartName="/ppt/slides/slide110.xml" ContentType="application/vnd.openxmlformats-officedocument.presentationml.slide+xml"/>
  <Override PartName="/ppt/slides/slide109.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88.xml" ContentType="application/vnd.openxmlformats-officedocument.presentationml.slide+xml"/>
  <Override PartName="/ppt/slides/slide87.xml" ContentType="application/vnd.openxmlformats-officedocument.presentationml.slide+xml"/>
  <Override PartName="/ppt/slides/slide86.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3.xml" ContentType="application/vnd.openxmlformats-officedocument.presentationml.slide+xml"/>
  <Override PartName="/ppt/slides/slide102.xml" ContentType="application/vnd.openxmlformats-officedocument.presentationml.slide+xml"/>
  <Override PartName="/ppt/slides/slide101.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521.xml" ContentType="application/vnd.openxmlformats-officedocument.presentationml.slide+xml"/>
  <Override PartName="/ppt/slides/slide520.xml" ContentType="application/vnd.openxmlformats-officedocument.presentationml.slide+xml"/>
  <Override PartName="/ppt/slides/slide519.xml" ContentType="application/vnd.openxmlformats-officedocument.presentationml.slide+xml"/>
  <Override PartName="/ppt/slides/slide518.xml" ContentType="application/vnd.openxmlformats-officedocument.presentationml.slide+xml"/>
  <Override PartName="/ppt/slides/slide517.xml" ContentType="application/vnd.openxmlformats-officedocument.presentationml.slide+xml"/>
  <Override PartName="/ppt/slides/slide522.xml" ContentType="application/vnd.openxmlformats-officedocument.presentationml.slide+xml"/>
  <Override PartName="/ppt/slides/slide523.xml" ContentType="application/vnd.openxmlformats-officedocument.presentationml.slide+xml"/>
  <Override PartName="/ppt/slides/slide435.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516.xml" ContentType="application/vnd.openxmlformats-officedocument.presentationml.slide+xml"/>
  <Override PartName="/ppt/slides/slide515.xml" ContentType="application/vnd.openxmlformats-officedocument.presentationml.slide+xml"/>
  <Override PartName="/ppt/slides/slide514.xml" ContentType="application/vnd.openxmlformats-officedocument.presentationml.slide+xml"/>
  <Override PartName="/ppt/slides/slide505.xml" ContentType="application/vnd.openxmlformats-officedocument.presentationml.slide+xml"/>
  <Override PartName="/ppt/slides/slide504.xml" ContentType="application/vnd.openxmlformats-officedocument.presentationml.slide+xml"/>
  <Override PartName="/ppt/slides/slide503.xml" ContentType="application/vnd.openxmlformats-officedocument.presentationml.slide+xml"/>
  <Override PartName="/ppt/slides/slide502.xml" ContentType="application/vnd.openxmlformats-officedocument.presentationml.slide+xml"/>
  <Override PartName="/ppt/slides/slide501.xml" ContentType="application/vnd.openxmlformats-officedocument.presentationml.slide+xml"/>
  <Override PartName="/ppt/slides/slide506.xml" ContentType="application/vnd.openxmlformats-officedocument.presentationml.slide+xml"/>
  <Override PartName="/ppt/slides/slide507.xml" ContentType="application/vnd.openxmlformats-officedocument.presentationml.slide+xml"/>
  <Override PartName="/ppt/slides/slide508.xml" ContentType="application/vnd.openxmlformats-officedocument.presentationml.slide+xml"/>
  <Override PartName="/ppt/slides/slide513.xml" ContentType="application/vnd.openxmlformats-officedocument.presentationml.slide+xml"/>
  <Override PartName="/ppt/slides/slide512.xml" ContentType="application/vnd.openxmlformats-officedocument.presentationml.slide+xml"/>
  <Override PartName="/ppt/slides/slide511.xml" ContentType="application/vnd.openxmlformats-officedocument.presentationml.slide+xml"/>
  <Override PartName="/ppt/slides/slide510.xml" ContentType="application/vnd.openxmlformats-officedocument.presentationml.slide+xml"/>
  <Override PartName="/ppt/slides/slide509.xml" ContentType="application/vnd.openxmlformats-officedocument.presentationml.slide+xml"/>
  <Override PartName="/ppt/slides/slide429.xml" ContentType="application/vnd.openxmlformats-officedocument.presentationml.slide+xml"/>
  <Override PartName="/ppt/slides/slide428.xml" ContentType="application/vnd.openxmlformats-officedocument.presentationml.slide+xml"/>
  <Override PartName="/ppt/slides/slide427.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05.xml" ContentType="application/vnd.openxmlformats-officedocument.presentationml.slide+xml"/>
  <Override PartName="/ppt/slides/slide404.xml" ContentType="application/vnd.openxmlformats-officedocument.presentationml.slide+xml"/>
  <Override PartName="/ppt/slides/slide403.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1.xml" ContentType="application/vnd.openxmlformats-officedocument.presentationml.slide+xml"/>
  <Override PartName="/ppt/slides/slide420.xml" ContentType="application/vnd.openxmlformats-officedocument.presentationml.slide+xml"/>
  <Override PartName="/ppt/slides/slide419.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500.xml" ContentType="application/vnd.openxmlformats-officedocument.presentationml.slide+xml"/>
  <Override PartName="/ppt/slides/slide499.xml" ContentType="application/vnd.openxmlformats-officedocument.presentationml.slide+xml"/>
  <Override PartName="/ppt/slides/slide498.xml" ContentType="application/vnd.openxmlformats-officedocument.presentationml.slide+xml"/>
  <Override PartName="/ppt/slides/slide458.xml" ContentType="application/vnd.openxmlformats-officedocument.presentationml.slide+xml"/>
  <Override PartName="/ppt/slides/slide457.xml" ContentType="application/vnd.openxmlformats-officedocument.presentationml.slide+xml"/>
  <Override PartName="/ppt/slides/slide456.xml" ContentType="application/vnd.openxmlformats-officedocument.presentationml.slide+xml"/>
  <Override PartName="/ppt/slides/slide455.xml" ContentType="application/vnd.openxmlformats-officedocument.presentationml.slide+xml"/>
  <Override PartName="/ppt/slides/slide454.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6.xml" ContentType="application/vnd.openxmlformats-officedocument.presentationml.slide+xml"/>
  <Override PartName="/ppt/slides/slide465.xml" ContentType="application/vnd.openxmlformats-officedocument.presentationml.slide+xml"/>
  <Override PartName="/ppt/slides/slide464.xml" ContentType="application/vnd.openxmlformats-officedocument.presentationml.slide+xml"/>
  <Override PartName="/ppt/slides/slide463.xml" ContentType="application/vnd.openxmlformats-officedocument.presentationml.slide+xml"/>
  <Override PartName="/ppt/slides/slide462.xml" ContentType="application/vnd.openxmlformats-officedocument.presentationml.slide+xml"/>
  <Override PartName="/ppt/slides/slide453.xml" ContentType="application/vnd.openxmlformats-officedocument.presentationml.slide+xml"/>
  <Override PartName="/ppt/slides/slide452.xml" ContentType="application/vnd.openxmlformats-officedocument.presentationml.slide+xml"/>
  <Override PartName="/ppt/slides/slide451.xml" ContentType="application/vnd.openxmlformats-officedocument.presentationml.slide+xml"/>
  <Override PartName="/ppt/slides/slide442.xml" ContentType="application/vnd.openxmlformats-officedocument.presentationml.slide+xml"/>
  <Override PartName="/ppt/slides/slide441.xml" ContentType="application/vnd.openxmlformats-officedocument.presentationml.slide+xml"/>
  <Override PartName="/ppt/slides/slide440.xml" ContentType="application/vnd.openxmlformats-officedocument.presentationml.slide+xml"/>
  <Override PartName="/ppt/slides/slide439.xml" ContentType="application/vnd.openxmlformats-officedocument.presentationml.slide+xml"/>
  <Override PartName="/ppt/slides/slide438.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50.xml" ContentType="application/vnd.openxmlformats-officedocument.presentationml.slide+xml"/>
  <Override PartName="/ppt/slides/slide449.xml" ContentType="application/vnd.openxmlformats-officedocument.presentationml.slide+xml"/>
  <Override PartName="/ppt/slides/slide448.xml" ContentType="application/vnd.openxmlformats-officedocument.presentationml.slide+xml"/>
  <Override PartName="/ppt/slides/slide447.xml" ContentType="application/vnd.openxmlformats-officedocument.presentationml.slide+xml"/>
  <Override PartName="/ppt/slides/slide44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89.xml" ContentType="application/vnd.openxmlformats-officedocument.presentationml.slide+xml"/>
  <Override PartName="/ppt/slides/slide488.xml" ContentType="application/vnd.openxmlformats-officedocument.presentationml.slide+xml"/>
  <Override PartName="/ppt/slides/slide487.xml" ContentType="application/vnd.openxmlformats-officedocument.presentationml.slide+xml"/>
  <Override PartName="/ppt/slides/slide486.xml" ContentType="application/vnd.openxmlformats-officedocument.presentationml.slide+xml"/>
  <Override PartName="/ppt/slides/slide485.xml" ContentType="application/vnd.openxmlformats-officedocument.presentationml.slide+xml"/>
  <Override PartName="/ppt/slides/slide490.xml" ContentType="application/vnd.openxmlformats-officedocument.presentationml.slide+xml"/>
  <Override PartName="/ppt/slides/slide491.xml" ContentType="application/vnd.openxmlformats-officedocument.presentationml.slide+xml"/>
  <Override PartName="/ppt/slides/slide492.xml" ContentType="application/vnd.openxmlformats-officedocument.presentationml.slide+xml"/>
  <Override PartName="/ppt/slides/slide497.xml" ContentType="application/vnd.openxmlformats-officedocument.presentationml.slide+xml"/>
  <Override PartName="/ppt/slides/slide496.xml" ContentType="application/vnd.openxmlformats-officedocument.presentationml.slide+xml"/>
  <Override PartName="/ppt/slides/slide495.xml" ContentType="application/vnd.openxmlformats-officedocument.presentationml.slide+xml"/>
  <Override PartName="/ppt/slides/slide494.xml" ContentType="application/vnd.openxmlformats-officedocument.presentationml.slide+xml"/>
  <Override PartName="/ppt/slides/slide493.xml" ContentType="application/vnd.openxmlformats-officedocument.presentationml.slide+xml"/>
  <Override PartName="/ppt/slides/slide484.xml" ContentType="application/vnd.openxmlformats-officedocument.presentationml.slide+xml"/>
  <Override PartName="/ppt/slides/slide483.xml" ContentType="application/vnd.openxmlformats-officedocument.presentationml.slide+xml"/>
  <Override PartName="/ppt/slides/slide482.xml" ContentType="application/vnd.openxmlformats-officedocument.presentationml.slide+xml"/>
  <Override PartName="/ppt/slides/slide474.xml" ContentType="application/vnd.openxmlformats-officedocument.presentationml.slide+xml"/>
  <Override PartName="/ppt/slides/slide473.xml" ContentType="application/vnd.openxmlformats-officedocument.presentationml.slide+xml"/>
  <Override PartName="/ppt/slides/slide472.xml" ContentType="application/vnd.openxmlformats-officedocument.presentationml.slide+xml"/>
  <Override PartName="/ppt/slides/slide471.xml" ContentType="application/vnd.openxmlformats-officedocument.presentationml.slide+xml"/>
  <Override PartName="/ppt/slides/slide470.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81.xml" ContentType="application/vnd.openxmlformats-officedocument.presentationml.slide+xml"/>
  <Override PartName="/ppt/slides/slide480.xml" ContentType="application/vnd.openxmlformats-officedocument.presentationml.slide+xml"/>
  <Override PartName="/ppt/slides/slide479.xml" ContentType="application/vnd.openxmlformats-officedocument.presentationml.slide+xml"/>
  <Override PartName="/ppt/slides/slide478.xml" ContentType="application/vnd.openxmlformats-officedocument.presentationml.slide+xml"/>
  <Override PartName="/ppt/slides/slide397.xml" ContentType="application/vnd.openxmlformats-officedocument.presentationml.slide+xml"/>
  <Override PartName="/ppt/slides/slide396.xml" ContentType="application/vnd.openxmlformats-officedocument.presentationml.slide+xml"/>
  <Override PartName="/ppt/slides/slide395.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0.xml" ContentType="application/vnd.openxmlformats-officedocument.presentationml.slide+xml"/>
  <Override PartName="/ppt/slides/slide309.xml" ContentType="application/vnd.openxmlformats-officedocument.presentationml.slide+xml"/>
  <Override PartName="/ppt/slides/slide308.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26.xml" ContentType="application/vnd.openxmlformats-officedocument.presentationml.slide+xml"/>
  <Override PartName="/ppt/slides/slide325.xml" ContentType="application/vnd.openxmlformats-officedocument.presentationml.slide+xml"/>
  <Override PartName="/ppt/slides/slide324.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02.xml" ContentType="application/vnd.openxmlformats-officedocument.presentationml.slide+xml"/>
  <Override PartName="/ppt/slides/slide301.xml" ContentType="application/vnd.openxmlformats-officedocument.presentationml.slide+xml"/>
  <Override PartName="/ppt/slides/slide300.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78.xml" ContentType="application/vnd.openxmlformats-officedocument.presentationml.slide+xml"/>
  <Override PartName="/ppt/slides/slide277.xml" ContentType="application/vnd.openxmlformats-officedocument.presentationml.slide+xml"/>
  <Override PartName="/ppt/slides/slide276.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294.xml" ContentType="application/vnd.openxmlformats-officedocument.presentationml.slide+xml"/>
  <Override PartName="/ppt/slides/slide293.xml" ContentType="application/vnd.openxmlformats-officedocument.presentationml.slide+xml"/>
  <Override PartName="/ppt/slides/slide292.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3.xml" ContentType="application/vnd.openxmlformats-officedocument.presentationml.slide+xml"/>
  <Override PartName="/ppt/slides/slide372.xml" ContentType="application/vnd.openxmlformats-officedocument.presentationml.slide+xml"/>
  <Override PartName="/ppt/slides/slide371.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89.xml" ContentType="application/vnd.openxmlformats-officedocument.presentationml.slide+xml"/>
  <Override PartName="/ppt/slides/slide388.xml" ContentType="application/vnd.openxmlformats-officedocument.presentationml.slide+xml"/>
  <Override PartName="/ppt/slides/slide387.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65.xml" ContentType="application/vnd.openxmlformats-officedocument.presentationml.slide+xml"/>
  <Override PartName="/ppt/slides/slide364.xml" ContentType="application/vnd.openxmlformats-officedocument.presentationml.slide+xml"/>
  <Override PartName="/ppt/slides/slide363.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2.xml" ContentType="application/vnd.openxmlformats-officedocument.presentationml.slide+xml"/>
  <Override PartName="/ppt/slides/slide341.xml" ContentType="application/vnd.openxmlformats-officedocument.presentationml.slide+xml"/>
  <Override PartName="/ppt/slides/slide340.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57.xml" ContentType="application/vnd.openxmlformats-officedocument.presentationml.slide+xml"/>
  <Override PartName="/ppt/slides/slide356.xml" ContentType="application/vnd.openxmlformats-officedocument.presentationml.slide+xml"/>
  <Override PartName="/ppt/slides/slide355.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18.xml" ContentType="application/vnd.openxmlformats-officedocument.presentationml.slide+xml"/>
  <Override PartName="/ppt/slides/slide35.xml" ContentType="application/vnd.openxmlformats-officedocument.presentationml.slide+xml"/>
  <Override PartName="/ppt/slides/slide7.xml" ContentType="application/vnd.openxmlformats-officedocument.presentationml.slide+xml"/>
  <Override PartName="/ppt/slides/slide4.xml" ContentType="application/vnd.openxmlformats-officedocument.presentationml.slide+xml"/>
  <Override PartName="/ppt/slides/slide1.xml" ContentType="application/vnd.openxmlformats-officedocument.presentationml.slide+xml"/>
  <Override PartName="/ppt/slides/slide526.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9.xml" ContentType="application/vnd.openxmlformats-officedocument.presentationml.slide+xml"/>
  <Override PartName="/ppt/slides/slide8.xml" ContentType="application/vnd.openxmlformats-officedocument.presentationml.slide+xml"/>
  <Override PartName="/ppt/slides/slide6.xml" ContentType="application/vnd.openxmlformats-officedocument.presentationml.slide+xml"/>
  <Override PartName="/ppt/slides/slide10.xml" ContentType="application/vnd.openxmlformats-officedocument.presentationml.slide+xml"/>
  <Override PartName="/ppt/slides/slide12.xml" ContentType="application/vnd.openxmlformats-officedocument.presentationml.slide+xml"/>
  <Override PartName="/ppt/slides/slide17.xml" ContentType="application/vnd.openxmlformats-officedocument.presentationml.slide+xml"/>
  <Override PartName="/ppt/slides/slide16.xml" ContentType="application/vnd.openxmlformats-officedocument.presentationml.slide+xml"/>
  <Override PartName="/ppt/slides/slide11.xml" ContentType="application/vnd.openxmlformats-officedocument.presentationml.slide+xml"/>
  <Override PartName="/ppt/slides/slide15.xml" ContentType="application/vnd.openxmlformats-officedocument.presentationml.slide+xml"/>
  <Override PartName="/ppt/slides/slide5.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notesSlides/notesSlide106.xml" ContentType="application/vnd.openxmlformats-officedocument.presentationml.notesSlide+xml"/>
  <Override PartName="/ppt/notesSlides/notesSlide147.xml" ContentType="application/vnd.openxmlformats-officedocument.presentationml.notesSlide+xml"/>
  <Override PartName="/ppt/notesSlides/notesSlide146.xml" ContentType="application/vnd.openxmlformats-officedocument.presentationml.notesSlide+xml"/>
  <Override PartName="/ppt/notesSlides/notesSlide145.xml" ContentType="application/vnd.openxmlformats-officedocument.presentationml.notesSlide+xml"/>
  <Override PartName="/ppt/notesSlides/notesSlide144.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9.xml" ContentType="application/vnd.openxmlformats-officedocument.presentationml.notesSlide+xml"/>
  <Override PartName="/ppt/notesSlides/notesSlide8.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36.xml" ContentType="application/vnd.openxmlformats-officedocument.presentationml.notesSlide+xml"/>
  <Override PartName="/ppt/notesSlides/notesSlide135.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24.xml" ContentType="application/vnd.openxmlformats-officedocument.presentationml.notesSlide+xml"/>
  <Override PartName="/ppt/notesSlides/notesSlide23.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137.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38.xml" ContentType="application/vnd.openxmlformats-officedocument.presentationml.notesSlide+xml"/>
  <Override PartName="/ppt/notesSlides/notesSlide7.xml" ContentType="application/vnd.openxmlformats-officedocument.presentationml.notesSlid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35.xml" ContentType="application/vnd.openxmlformats-officedocument.presentationml.slideLayout+xml"/>
  <Override PartName="/ppt/slideLayouts/slideLayout34.xml" ContentType="application/vnd.openxmlformats-officedocument.presentationml.slideLayout+xml"/>
  <Override PartName="/ppt/slideLayouts/slideLayout33.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0.xml" ContentType="application/vnd.openxmlformats-officedocument.presentationml.slideLayout+xml"/>
  <Override PartName="/ppt/slideLayouts/slideLayout49.xml" ContentType="application/vnd.openxmlformats-officedocument.presentationml.slideLayout+xml"/>
  <Override PartName="/ppt/slideLayouts/slideLayout48.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28.xml" ContentType="application/vnd.openxmlformats-officedocument.presentationml.slideLayout+xml"/>
  <Override PartName="/ppt/slideLayouts/slideLayout27.xml" ContentType="application/vnd.openxmlformats-officedocument.presentationml.slideLayout+xml"/>
  <Override PartName="/ppt/slideLayouts/slideLayout26.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5.xml" ContentType="application/vnd.openxmlformats-officedocument.presentationml.slideLayout+xml"/>
  <Override PartName="/ppt/slideLayouts/slideLayout4.xml" ContentType="application/vnd.openxmlformats-officedocument.presentationml.slideLayout+xml"/>
  <Override PartName="/ppt/slideLayouts/slideLayout3.xml" ContentType="application/vnd.openxmlformats-officedocument.presentationml.slideLayout+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0.xml" ContentType="application/vnd.openxmlformats-officedocument.presentationml.slideLayout+xml"/>
  <Override PartName="/ppt/slideLayouts/slideLayout19.xml" ContentType="application/vnd.openxmlformats-officedocument.presentationml.slideLayout+xml"/>
  <Override PartName="/ppt/slideLayouts/slideLayout18.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notesSlides/notesSlide6.xml" ContentType="application/vnd.openxmlformats-officedocument.presentationml.notesSlide+xml"/>
  <Override PartName="/ppt/notesSlides/notesSlide5.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slideMasters/slideMaster1.xml" ContentType="application/vnd.openxmlformats-officedocument.presentationml.slideMaster+xml"/>
  <Override PartName="/ppt/notesSlides/notesSlide1.xml" ContentType="application/vnd.openxmlformats-officedocument.presentationml.notesSlide+xml"/>
  <Override PartName="/ppt/slideLayouts/slideLayout62.xml" ContentType="application/vnd.openxmlformats-officedocument.presentationml.slideLayout+xml"/>
  <Override PartName="/ppt/slideLayouts/slideLayout61.xml" ContentType="application/vnd.openxmlformats-officedocument.presentationml.slideLayout+xml"/>
  <Override PartName="/ppt/slideLayouts/slideLayout60.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notesSlides/notesSlide2.xml" ContentType="application/vnd.openxmlformats-officedocument.presentationml.notesSlide+xml"/>
  <Override PartName="/ppt/notesSlides/notesSlide149.xml" ContentType="application/vnd.openxmlformats-officedocument.presentationml.notesSlide+xml"/>
  <Override PartName="/ppt/notesSlides/notesSlide148.xml" ContentType="application/vnd.openxmlformats-officedocument.presentationml.notesSlide+xml"/>
  <Override PartName="/ppt/notesSlides/notesSlide1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76.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5.xml" ContentType="application/vnd.openxmlformats-officedocument.presentationml.notesSlide+xml"/>
  <Override PartName="/ppt/notesSlides/notesSlide84.xml" ContentType="application/vnd.openxmlformats-officedocument.presentationml.notesSlide+xml"/>
  <Override PartName="/ppt/notesSlides/notesSlide83.xml" ContentType="application/vnd.openxmlformats-officedocument.presentationml.notesSlide+xml"/>
  <Override PartName="/ppt/notesSlides/notesSlide82.xml" ContentType="application/vnd.openxmlformats-officedocument.presentationml.notesSlide+xml"/>
  <Override PartName="/ppt/notesSlides/notesSlide72.xml" ContentType="application/vnd.openxmlformats-officedocument.presentationml.notesSlide+xml"/>
  <Override PartName="/ppt/notesSlides/notesSlide63.xml" ContentType="application/vnd.openxmlformats-officedocument.presentationml.notesSlide+xml"/>
  <Override PartName="/ppt/notesSlides/notesSlide62.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4.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68.xml" ContentType="application/vnd.openxmlformats-officedocument.presentationml.notesSlide+xml"/>
  <Override PartName="/ppt/notesSlides/notesSlide67.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89.xml" ContentType="application/vnd.openxmlformats-officedocument.presentationml.notesSlide+xml"/>
  <Override PartName="/ppt/notesSlides/notesSlide100.xml" ContentType="application/vnd.openxmlformats-officedocument.presentationml.notesSlide+xml"/>
  <Override PartName="/ppt/notesSlides/notesSlide115.xml" ContentType="application/vnd.openxmlformats-officedocument.presentationml.notesSlide+xml"/>
  <Override PartName="/ppt/slideMasters/slideMaster2.xml" ContentType="application/vnd.openxmlformats-officedocument.presentationml.slideMaster+xml"/>
  <Override PartName="/ppt/notesSlides/notesSlide114.xml" ContentType="application/vnd.openxmlformats-officedocument.presentationml.notesSlide+xml"/>
  <Override PartName="/ppt/notesSlides/notesSlide99.xml" ContentType="application/vnd.openxmlformats-officedocument.presentationml.notesSlide+xml"/>
  <Override PartName="/ppt/notesSlides/notesSlide98.xml" ContentType="application/vnd.openxmlformats-officedocument.presentationml.notesSlide+xml"/>
  <Override PartName="/ppt/notesSlides/notesSlide116.xml" ContentType="application/vnd.openxmlformats-officedocument.presentationml.notesSlide+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notesSlides/notesSlide104.xml" ContentType="application/vnd.openxmlformats-officedocument.presentationml.notesSlide+xml"/>
  <Override PartName="/ppt/notesSlides/notesSlide109.xml" ContentType="application/vnd.openxmlformats-officedocument.presentationml.notesSlide+xml"/>
  <Override PartName="/ppt/notesSlides/notesSlide108.xml" ContentType="application/vnd.openxmlformats-officedocument.presentationml.notesSlide+xml"/>
  <Override PartName="/ppt/notesSlides/notesSlide105.xml" ContentType="application/vnd.openxmlformats-officedocument.presentationml.notesSlide+xml"/>
  <Override PartName="/ppt/notesSlides/notesSlide107.xml" ContentType="application/vnd.openxmlformats-officedocument.presentationml.notesSlide+xml"/>
  <Override PartName="/ppt/notesSlides/notesSlide103.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slideMasters/slideMaster6.xml" ContentType="application/vnd.openxmlformats-officedocument.presentationml.slideMaster+xml"/>
  <Override PartName="/ppt/notesSlides/notesSlide101.xml" ContentType="application/vnd.openxmlformats-officedocument.presentationml.notesSlide+xml"/>
  <Override PartName="/ppt/notesSlides/notesSlide113.xml" ContentType="application/vnd.openxmlformats-officedocument.presentationml.notesSlide+xml"/>
  <Override PartName="/ppt/notesSlides/notesSlide102.xml" ContentType="application/vnd.openxmlformats-officedocument.presentationml.notesSlide+xml"/>
  <Override PartName="/ppt/notesSlides/notesSlide112.xml" ContentType="application/vnd.openxmlformats-officedocument.presentationml.notesSlide+xml"/>
  <Override PartName="/ppt/notesSlides/notesSlide117.xml" ContentType="application/vnd.openxmlformats-officedocument.presentationml.notesSlide+xml"/>
  <Override PartName="/ppt/notesSlides/notesSlide125.xml" ContentType="application/vnd.openxmlformats-officedocument.presentationml.notesSlide+xml"/>
  <Override PartName="/ppt/notesSlides/notesSlide124.xml" ContentType="application/vnd.openxmlformats-officedocument.presentationml.notesSlide+xml"/>
  <Override PartName="/ppt/notesSlides/notesSlide123.xml" ContentType="application/vnd.openxmlformats-officedocument.presentationml.notesSlide+xml"/>
  <Override PartName="/ppt/notesSlides/notesSlide94.xml" ContentType="application/vnd.openxmlformats-officedocument.presentationml.notesSlide+xml"/>
  <Override PartName="/ppt/notesSlides/notesSlide93.xml" ContentType="application/vnd.openxmlformats-officedocument.presentationml.notesSlide+xml"/>
  <Override PartName="/ppt/notesSlides/notesSlide92.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122.xml" ContentType="application/vnd.openxmlformats-officedocument.presentationml.notesSlide+xml"/>
  <Override PartName="/ppt/notesSlides/notesSlide121.xml" ContentType="application/vnd.openxmlformats-officedocument.presentationml.notesSlide+xml"/>
  <Override PartName="/ppt/notesSlides/notesSlide97.xml" ContentType="application/vnd.openxmlformats-officedocument.presentationml.notesSlide+xml"/>
  <Override PartName="/ppt/notesSlides/notesSlide119.xml" ContentType="application/vnd.openxmlformats-officedocument.presentationml.notesSlide+xml"/>
  <Override PartName="/ppt/notesSlides/notesSlide118.xml" ContentType="application/vnd.openxmlformats-officedocument.presentationml.notesSlide+xml"/>
  <Override PartName="/ppt/notesSlides/notesSlide120.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59.xml" ContentType="application/vnd.openxmlformats-officedocument.presentationml.notesSlide+xml"/>
  <Override PartName="/ppt/notesSlides/notesSlide132.xml" ContentType="application/vnd.openxmlformats-officedocument.presentationml.notesSlide+xml"/>
  <Override PartName="/ppt/notesSlides/notesSlide36.xml" ContentType="application/vnd.openxmlformats-officedocument.presentationml.notesSlide+xml"/>
  <Override PartName="/ppt/notesSlides/notesSlide34.xml" ContentType="application/vnd.openxmlformats-officedocument.presentationml.notesSlide+xml"/>
  <Override PartName="/ppt/notesSlides/notesSlide33.xml" ContentType="application/vnd.openxmlformats-officedocument.presentationml.notesSlide+xml"/>
  <Override PartName="/ppt/notesSlides/notesSlide32.xml" ContentType="application/vnd.openxmlformats-officedocument.presentationml.notesSlide+xml"/>
  <Override PartName="/ppt/notesSlides/notesSlide31.xml" ContentType="application/vnd.openxmlformats-officedocument.presentationml.notesSlide+xml"/>
  <Override PartName="/ppt/notesSlides/notesSlide30.xml" ContentType="application/vnd.openxmlformats-officedocument.presentationml.notesSlide+xml"/>
  <Override PartName="/ppt/notesSlides/notesSlide12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44.xml" ContentType="application/vnd.openxmlformats-officedocument.presentationml.notesSlide+xml"/>
  <Override PartName="/ppt/notesSlides/notesSlide43.xml" ContentType="application/vnd.openxmlformats-officedocument.presentationml.notesSlide+xml"/>
  <Override PartName="/ppt/notesSlides/notesSlide42.xml" ContentType="application/vnd.openxmlformats-officedocument.presentationml.notesSlide+xml"/>
  <Override PartName="/ppt/notesSlides/notesSlide41.xml" ContentType="application/vnd.openxmlformats-officedocument.presentationml.notesSlide+xml"/>
  <Override PartName="/ppt/notesSlides/notesSlide40.xml" ContentType="application/vnd.openxmlformats-officedocument.presentationml.notesSlide+xml"/>
  <Override PartName="/ppt/notesSlides/notesSlide39.xml" ContentType="application/vnd.openxmlformats-officedocument.presentationml.notesSlide+xml"/>
  <Override PartName="/ppt/notesSlides/notesSlide29.xml" ContentType="application/vnd.openxmlformats-officedocument.presentationml.notesSlide+xml"/>
  <Override PartName="/ppt/notesSlides/notesSlide28.xml" ContentType="application/vnd.openxmlformats-officedocument.presentationml.notesSlide+xml"/>
  <Override PartName="/ppt/notesSlides/notesSlide27.xml" ContentType="application/vnd.openxmlformats-officedocument.presentationml.notesSlide+xml"/>
  <Override PartName="/ppt/notesSlides/notesSlide131.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35.xml" ContentType="application/vnd.openxmlformats-officedocument.presentationml.notesSlide+xml"/>
  <Override PartName="/ppt/notesSlides/notesSlide50.xml" ContentType="application/vnd.openxmlformats-officedocument.presentationml.notesSlide+xml"/>
  <Override PartName="/ppt/notesSlides/notesSlide53.xml" ContentType="application/vnd.openxmlformats-officedocument.presentationml.notesSlide+xml"/>
  <Override PartName="/ppt/notesSlides/notesSlide47.xml" ContentType="application/vnd.openxmlformats-officedocument.presentationml.notesSlide+xml"/>
  <Override PartName="/ppt/notesSlides/notesSlide58.xml" ContentType="application/vnd.openxmlformats-officedocument.presentationml.notesSlide+xml"/>
  <Override PartName="/ppt/notesSlides/notesSlide48.xml" ContentType="application/vnd.openxmlformats-officedocument.presentationml.notesSlide+xml"/>
  <Override PartName="/ppt/notesSlides/notesSlide57.xml" ContentType="application/vnd.openxmlformats-officedocument.presentationml.notesSlide+xml"/>
  <Override PartName="/ppt/notesSlides/notesSlide49.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56.xml" ContentType="application/vnd.openxmlformats-officedocument.presentationml.notesSlide+xml"/>
  <Override PartName="/ppt/notesMasters/notesMaster1.xml" ContentType="application/vnd.openxmlformats-officedocument.presentationml.notesMaster+xml"/>
  <Override PartName="/ppt/charts/style94.xml" ContentType="application/vnd.ms-office.chartstyle+xml"/>
  <Override PartName="/ppt/charts/chart48.xml" ContentType="application/vnd.openxmlformats-officedocument.drawingml.chart+xml"/>
  <Override PartName="/ppt/charts/style48.xml" ContentType="application/vnd.ms-office.chartstyle+xml"/>
  <Override PartName="/ppt/charts/colors48.xml" ContentType="application/vnd.ms-office.chartcolorstyle+xml"/>
  <Override PartName="/ppt/charts/chart49.xml" ContentType="application/vnd.openxmlformats-officedocument.drawingml.chart+xml"/>
  <Override PartName="/ppt/charts/style49.xml" ContentType="application/vnd.ms-office.chartstyle+xml"/>
  <Override PartName="/ppt/charts/colors49.xml" ContentType="application/vnd.ms-office.chartcolorstyle+xml"/>
  <Override PartName="/ppt/charts/colors47.xml" ContentType="application/vnd.ms-office.chartcolorstyle+xml"/>
  <Override PartName="/ppt/charts/style47.xml" ContentType="application/vnd.ms-office.chartstyle+xml"/>
  <Override PartName="/ppt/charts/chart47.xml" ContentType="application/vnd.openxmlformats-officedocument.drawingml.chart+xml"/>
  <Override PartName="/ppt/charts/colors45.xml" ContentType="application/vnd.ms-office.chartcolorstyle+xml"/>
  <Override PartName="/ppt/charts/chart46.xml" ContentType="application/vnd.openxmlformats-officedocument.drawingml.chart+xml"/>
  <Override PartName="/ppt/charts/style46.xml" ContentType="application/vnd.ms-office.chartstyle+xml"/>
  <Override PartName="/ppt/charts/colors46.xml" ContentType="application/vnd.ms-office.chartcolorstyle+xml"/>
  <Override PartName="/ppt/charts/chart50.xml" ContentType="application/vnd.openxmlformats-officedocument.drawingml.chart+xml"/>
  <Override PartName="/ppt/charts/style50.xml" ContentType="application/vnd.ms-office.chartstyle+xml"/>
  <Override PartName="/ppt/charts/colors50.xml" ContentType="application/vnd.ms-office.chartcolorstyle+xml"/>
  <Override PartName="/ppt/charts/chart59.xml" ContentType="application/vnd.openxmlformats-officedocument.drawingml.chart+xml"/>
  <Override PartName="/ppt/charts/style61.xml" ContentType="application/vnd.ms-office.chartstyle+xml"/>
  <Override PartName="/ppt/charts/colors61.xml" ContentType="application/vnd.ms-office.chartcolorstyle+xml"/>
  <Override PartName="/ppt/theme/themeOverride2.xml" ContentType="application/vnd.openxmlformats-officedocument.themeOverride+xml"/>
  <Override PartName="/ppt/charts/chart60.xml" ContentType="application/vnd.openxmlformats-officedocument.drawingml.chart+xml"/>
  <Override PartName="/ppt/charts/style62.xml" ContentType="application/vnd.ms-office.chartstyle+xml"/>
  <Override PartName="/ppt/charts/colors62.xml" ContentType="application/vnd.ms-office.chartcolorstyle+xml"/>
  <Override PartName="/ppt/theme/themeOverride3.xml" ContentType="application/vnd.openxmlformats-officedocument.themeOverride+xml"/>
  <Override PartName="/ppt/diagrams/drawing2.xml" ContentType="application/vnd.ms-office.drawingml.diagramDrawing+xml"/>
  <Override PartName="/ppt/charts/colors59.xml" ContentType="application/vnd.ms-office.chartcolorstyle+xml"/>
  <Override PartName="/ppt/charts/chart58.xml" ContentType="application/vnd.openxmlformats-officedocument.drawingml.chart+xml"/>
  <Override PartName="/ppt/charts/style60.xml" ContentType="application/vnd.ms-office.chartstyle+xml"/>
  <Override PartName="/ppt/charts/colors60.xml" ContentType="application/vnd.ms-office.chartcolorstyle+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charts/chart61.xml" ContentType="application/vnd.openxmlformats-officedocument.drawingml.chart+xml"/>
  <Override PartName="/ppt/charts/style63.xml" ContentType="application/vnd.ms-office.chartstyle+xml"/>
  <Override PartName="/ppt/theme/themeOverride5.xml" ContentType="application/vnd.openxmlformats-officedocument.themeOverride+xml"/>
  <Override PartName="/ppt/charts/colors65.xml" ContentType="application/vnd.ms-office.chartcolorstyle+xml"/>
  <Override PartName="/ppt/charts/style65.xml" ContentType="application/vnd.ms-office.chartstyle+xml"/>
  <Override PartName="/ppt/charts/colors63.xml" ContentType="application/vnd.ms-office.chartcolorstyle+xml"/>
  <Override PartName="/ppt/charts/chart62.xml" ContentType="application/vnd.openxmlformats-officedocument.drawingml.chart+xml"/>
  <Override PartName="/ppt/charts/style64.xml" ContentType="application/vnd.ms-office.chartstyle+xml"/>
  <Override PartName="/ppt/charts/colors64.xml" ContentType="application/vnd.ms-office.chartcolorstyle+xml"/>
  <Override PartName="/ppt/theme/themeOverride4.xml" ContentType="application/vnd.openxmlformats-officedocument.themeOverride+xml"/>
  <Override PartName="/ppt/charts/chart63.xml" ContentType="application/vnd.openxmlformats-officedocument.drawingml.chart+xml"/>
  <Override PartName="/ppt/charts/style59.xml" ContentType="application/vnd.ms-office.chartstyle+xml"/>
  <Override PartName="/ppt/charts/chart57.xml" ContentType="application/vnd.openxmlformats-officedocument.drawingml.chart+xml"/>
  <Override PartName="/ppt/charts/style52.xml" ContentType="application/vnd.ms-office.chartstyle+xml"/>
  <Override PartName="/ppt/charts/colors52.xml" ContentType="application/vnd.ms-office.chartcolorstyle+xml"/>
  <Override PartName="/ppt/charts/chart52.xml" ContentType="application/vnd.openxmlformats-officedocument.drawingml.chart+xml"/>
  <Override PartName="/ppt/charts/style53.xml" ContentType="application/vnd.ms-office.chartstyle+xml"/>
  <Override PartName="/ppt/charts/colors53.xml" ContentType="application/vnd.ms-office.chartcolorstyle+xml"/>
  <Override PartName="/ppt/charts/chart53.xml" ContentType="application/vnd.openxmlformats-officedocument.drawingml.chart+xml"/>
  <Override PartName="/ppt/charts/chartEx1.xml" ContentType="application/vnd.ms-office.chartex+xml"/>
  <Override PartName="/ppt/charts/colors51.xml" ContentType="application/vnd.ms-office.chartcolorstyle+xml"/>
  <Override PartName="/ppt/charts/chart51.xml" ContentType="application/vnd.openxmlformats-officedocument.drawingml.chart+xml"/>
  <Override PartName="/ppt/charts/style51.xml" ContentType="application/vnd.ms-office.chartstyle+xml"/>
  <Override PartName="/ppt/charts/style54.xml" ContentType="application/vnd.ms-office.chartstyle+xml"/>
  <Override PartName="/ppt/charts/colors54.xml" ContentType="application/vnd.ms-office.chartcolorstyle+xml"/>
  <Override PartName="/ppt/charts/colors57.xml" ContentType="application/vnd.ms-office.chartcolorstyle+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charts/chart56.xml" ContentType="application/vnd.openxmlformats-officedocument.drawingml.chart+xml"/>
  <Override PartName="/ppt/charts/style58.xml" ContentType="application/vnd.ms-office.chartstyle+xml"/>
  <Override PartName="/ppt/charts/colors58.xml" ContentType="application/vnd.ms-office.chartcolorstyle+xml"/>
  <Override PartName="/ppt/charts/style57.xml" ContentType="application/vnd.ms-office.chartstyle+xml"/>
  <Override PartName="/ppt/charts/chart55.xml" ContentType="application/vnd.openxmlformats-officedocument.drawingml.chart+xml"/>
  <Override PartName="/ppt/charts/chart54.xml" ContentType="application/vnd.openxmlformats-officedocument.drawingml.chart+xml"/>
  <Override PartName="/ppt/charts/style55.xml" ContentType="application/vnd.ms-office.chartstyle+xml"/>
  <Override PartName="/ppt/charts/colors55.xml" ContentType="application/vnd.ms-office.chartcolorstyle+xml"/>
  <Override PartName="/ppt/charts/chartEx2.xml" ContentType="application/vnd.ms-office.chartex+xml"/>
  <Override PartName="/ppt/charts/style56.xml" ContentType="application/vnd.ms-office.chartstyle+xml"/>
  <Override PartName="/ppt/charts/colors56.xml" ContentType="application/vnd.ms-office.chartcolorstyle+xml"/>
  <Override PartName="/ppt/charts/style45.xml" ContentType="application/vnd.ms-office.chartstyle+xml"/>
  <Override PartName="/ppt/charts/chart45.xml" ContentType="application/vnd.openxmlformats-officedocument.drawingml.chart+xml"/>
  <Override PartName="/ppt/charts/style14.xml" ContentType="application/vnd.ms-office.chartstyle+xml"/>
  <Override PartName="/ppt/charts/colors14.xml" ContentType="application/vnd.ms-office.chartcolorstyl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charts/chart16.xml" ContentType="application/vnd.openxmlformats-officedocument.drawingml.chart+xml"/>
  <Override PartName="/ppt/charts/style16.xml" ContentType="application/vnd.ms-office.chartstyle+xml"/>
  <Override PartName="/ppt/charts/chart14.xml" ContentType="application/vnd.openxmlformats-officedocument.drawingml.chart+xml"/>
  <Override PartName="/ppt/charts/colors13.xml" ContentType="application/vnd.ms-office.chartcolorstyle+xml"/>
  <Override PartName="/ppt/charts/style11.xml" ContentType="application/vnd.ms-office.chartstyle+xml"/>
  <Override PartName="/ppt/charts/colors11.xml" ContentType="application/vnd.ms-office.chartcolorstyl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charts/chart13.xml" ContentType="application/vnd.openxmlformats-officedocument.drawingml.chart+xml"/>
  <Override PartName="/ppt/charts/style13.xml" ContentType="application/vnd.ms-office.chartstyle+xml"/>
  <Override PartName="/ppt/charts/colors16.xml" ContentType="application/vnd.ms-office.chartcolorstyle+xml"/>
  <Override PartName="/ppt/charts/chart17.xml" ContentType="application/vnd.openxmlformats-officedocument.drawingml.chart+xml"/>
  <Override PartName="/ppt/charts/chart20.xml" ContentType="application/vnd.openxmlformats-officedocument.drawingml.chart+xml"/>
  <Override PartName="/ppt/charts/style20.xml" ContentType="application/vnd.ms-office.chartstyle+xml"/>
  <Override PartName="/ppt/charts/colors20.xml" ContentType="application/vnd.ms-office.chartcolorstyle+xml"/>
  <Override PartName="/ppt/charts/chart21.xml" ContentType="application/vnd.openxmlformats-officedocument.drawingml.chart+xml"/>
  <Override PartName="/ppt/charts/style21.xml" ContentType="application/vnd.ms-office.chartstyle+xml"/>
  <Override PartName="/ppt/charts/colors21.xml" ContentType="application/vnd.ms-office.chartcolorstyle+xml"/>
  <Override PartName="/ppt/charts/chart22.xml" ContentType="application/vnd.openxmlformats-officedocument.drawingml.chart+xml"/>
  <Override PartName="/ppt/charts/colors19.xml" ContentType="application/vnd.ms-office.chartcolorstyle+xml"/>
  <Override PartName="/ppt/charts/style19.xml" ContentType="application/vnd.ms-office.chartstyle+xml"/>
  <Override PartName="/ppt/charts/style17.xml" ContentType="application/vnd.ms-office.chartstyle+xml"/>
  <Override PartName="/ppt/charts/colors17.xml" ContentType="application/vnd.ms-office.chartcolorstyle+xml"/>
  <Override PartName="/ppt/charts/chart18.xml" ContentType="application/vnd.openxmlformats-officedocument.drawingml.chart+xml"/>
  <Override PartName="/ppt/charts/style18.xml" ContentType="application/vnd.ms-office.chartstyle+xml"/>
  <Override PartName="/ppt/charts/colors18.xml" ContentType="application/vnd.ms-office.chartcolorstyle+xml"/>
  <Override PartName="/ppt/charts/chart19.xml" ContentType="application/vnd.openxmlformats-officedocument.drawingml.chart+xml"/>
  <Override PartName="/ppt/charts/chart11.xml" ContentType="application/vnd.openxmlformats-officedocument.drawingml.chart+xml"/>
  <Override PartName="/ppt/charts/colors10.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olors2.xml" ContentType="application/vnd.ms-office.chartcolorstyle+xml"/>
  <Override PartName="/ppt/charts/style2.xml" ContentType="application/vnd.ms-office.chartstyle+xml"/>
  <Override PartName="/ppt/charts/chart2.xml" ContentType="application/vnd.openxmlformats-officedocument.drawingml.chart+xml"/>
  <Override PartName="/ppt/theme/theme6.xml" ContentType="application/vnd.openxmlformats-officedocument.theme+xml"/>
  <Override PartName="/ppt/theme/theme7.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olors8.xml" ContentType="application/vnd.ms-office.chartcolorstyle+xml"/>
  <Override PartName="/ppt/theme/themeOverride1.xml" ContentType="application/vnd.openxmlformats-officedocument.themeOverrid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charts/chart10.xml" ContentType="application/vnd.openxmlformats-officedocument.drawingml.chart+xml"/>
  <Override PartName="/ppt/charts/style10.xml" ContentType="application/vnd.ms-office.chartstyle+xml"/>
  <Override PartName="/ppt/charts/style8.xml" ContentType="application/vnd.ms-office.chartstyle+xml"/>
  <Override PartName="/ppt/charts/chart8.xml" ContentType="application/vnd.openxmlformats-officedocument.drawingml.chart+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charts/style22.xml" ContentType="application/vnd.ms-office.chartstyle+xml"/>
  <Override PartName="/ppt/charts/colors22.xml" ContentType="application/vnd.ms-office.chartcolorstyle+xml"/>
  <Override PartName="/ppt/charts/style37.xml" ContentType="application/vnd.ms-office.chartstyle+xml"/>
  <Override PartName="/ppt/charts/colors37.xml" ContentType="application/vnd.ms-office.chartcolorstyle+xml"/>
  <Override PartName="/ppt/charts/chart38.xml" ContentType="application/vnd.openxmlformats-officedocument.drawingml.chart+xml"/>
  <Override PartName="/ppt/charts/style38.xml" ContentType="application/vnd.ms-office.chartstyle+xml"/>
  <Override PartName="/ppt/charts/colors38.xml" ContentType="application/vnd.ms-office.chartcolorstyle+xml"/>
  <Override PartName="/ppt/charts/chart39.xml" ContentType="application/vnd.openxmlformats-officedocument.drawingml.chart+xml"/>
  <Override PartName="/ppt/charts/style39.xml" ContentType="application/vnd.ms-office.chartstyle+xml"/>
  <Override PartName="/ppt/charts/chart37.xml" ContentType="application/vnd.openxmlformats-officedocument.drawingml.chart+xml"/>
  <Override PartName="/ppt/charts/colors36.xml" ContentType="application/vnd.ms-office.chartcolorstyle+xml"/>
  <Override PartName="/ppt/charts/colors34.xml" ContentType="application/vnd.ms-office.chartcolorstyle+xml"/>
  <Override PartName="/ppt/charts/chart35.xml" ContentType="application/vnd.openxmlformats-officedocument.drawingml.chart+xml"/>
  <Override PartName="/ppt/charts/style35.xml" ContentType="application/vnd.ms-office.chartstyle+xml"/>
  <Override PartName="/ppt/charts/colors35.xml" ContentType="application/vnd.ms-office.chartcolorstyle+xml"/>
  <Override PartName="/ppt/charts/chart36.xml" ContentType="application/vnd.openxmlformats-officedocument.drawingml.chart+xml"/>
  <Override PartName="/ppt/charts/style36.xml" ContentType="application/vnd.ms-office.chartstyle+xml"/>
  <Override PartName="/ppt/charts/colors39.xml" ContentType="application/vnd.ms-office.chartcolorstyle+xml"/>
  <Override PartName="/ppt/charts/chart43.xml" ContentType="application/vnd.openxmlformats-officedocument.drawingml.chart+xml"/>
  <Override PartName="/ppt/charts/style43.xml" ContentType="application/vnd.ms-office.chartstyle+xml"/>
  <Override PartName="/ppt/charts/colors43.xml" ContentType="application/vnd.ms-office.chartcolorstyle+xml"/>
  <Override PartName="/ppt/charts/chart44.xml" ContentType="application/vnd.openxmlformats-officedocument.drawingml.chart+xml"/>
  <Override PartName="/ppt/charts/style44.xml" ContentType="application/vnd.ms-office.chartstyle+xml"/>
  <Override PartName="/ppt/charts/colors44.xml" ContentType="application/vnd.ms-office.chartcolorstyle+xml"/>
  <Override PartName="/ppt/charts/colors42.xml" ContentType="application/vnd.ms-office.chartcolorstyle+xml"/>
  <Override PartName="/ppt/charts/style42.xml" ContentType="application/vnd.ms-office.chartstyle+xml"/>
  <Override PartName="/ppt/charts/chart42.xml" ContentType="application/vnd.openxmlformats-officedocument.drawingml.chart+xml"/>
  <Override PartName="/ppt/charts/chart40.xml" ContentType="application/vnd.openxmlformats-officedocument.drawingml.chart+xml"/>
  <Override PartName="/ppt/charts/style40.xml" ContentType="application/vnd.ms-office.chartstyle+xml"/>
  <Override PartName="/ppt/charts/colors40.xml" ContentType="application/vnd.ms-office.chartcolorstyle+xml"/>
  <Override PartName="/ppt/charts/chart41.xml" ContentType="application/vnd.openxmlformats-officedocument.drawingml.chart+xml"/>
  <Override PartName="/ppt/charts/style41.xml" ContentType="application/vnd.ms-office.chartstyle+xml"/>
  <Override PartName="/ppt/charts/colors41.xml" ContentType="application/vnd.ms-office.chartcolorstyle+xml"/>
  <Override PartName="/ppt/charts/style34.xml" ContentType="application/vnd.ms-office.chartstyle+xml"/>
  <Override PartName="/ppt/charts/chart34.xml" ContentType="application/vnd.openxmlformats-officedocument.drawingml.chart+xml"/>
  <Override PartName="/ppt/charts/chart26.xml" ContentType="application/vnd.openxmlformats-officedocument.drawingml.chart+xml"/>
  <Override PartName="/ppt/charts/style26.xml" ContentType="application/vnd.ms-office.chartstyle+xml"/>
  <Override PartName="/ppt/charts/colors26.xml" ContentType="application/vnd.ms-office.chartcolorstyle+xml"/>
  <Override PartName="/ppt/charts/chart27.xml" ContentType="application/vnd.openxmlformats-officedocument.drawingml.chart+xml"/>
  <Override PartName="/ppt/charts/style27.xml" ContentType="application/vnd.ms-office.chartstyle+xml"/>
  <Override PartName="/ppt/charts/colors27.xml" ContentType="application/vnd.ms-office.chartcolorstyle+xml"/>
  <Override PartName="/ppt/charts/colors25.xml" ContentType="application/vnd.ms-office.chartcolorstyle+xml"/>
  <Override PartName="/ppt/charts/style25.xml" ContentType="application/vnd.ms-office.chartstyle+xml"/>
  <Override PartName="/ppt/charts/chart25.xml" ContentType="application/vnd.openxmlformats-officedocument.drawingml.chart+xml"/>
  <Override PartName="/ppt/charts/chart23.xml" ContentType="application/vnd.openxmlformats-officedocument.drawingml.chart+xml"/>
  <Override PartName="/ppt/charts/style23.xml" ContentType="application/vnd.ms-office.chartstyle+xml"/>
  <Override PartName="/ppt/charts/colors23.xml" ContentType="application/vnd.ms-office.chartcolorstyle+xml"/>
  <Override PartName="/ppt/charts/chart24.xml" ContentType="application/vnd.openxmlformats-officedocument.drawingml.chart+xml"/>
  <Override PartName="/ppt/charts/style24.xml" ContentType="application/vnd.ms-office.chartstyle+xml"/>
  <Override PartName="/ppt/charts/colors24.xml" ContentType="application/vnd.ms-office.chartcolorstyle+xml"/>
  <Override PartName="/ppt/charts/chart28.xml" ContentType="application/vnd.openxmlformats-officedocument.drawingml.chart+xml"/>
  <Override PartName="/ppt/charts/style28.xml" ContentType="application/vnd.ms-office.chartstyle+xml"/>
  <Override PartName="/ppt/charts/colors28.xml" ContentType="application/vnd.ms-office.chartcolorstyle+xml"/>
  <Override PartName="/ppt/charts/colors31.xml" ContentType="application/vnd.ms-office.chartcolorstyle+xml"/>
  <Override PartName="/ppt/charts/chart32.xml" ContentType="application/vnd.openxmlformats-officedocument.drawingml.chart+xml"/>
  <Override PartName="/ppt/charts/style32.xml" ContentType="application/vnd.ms-office.chartstyle+xml"/>
  <Override PartName="/ppt/charts/colors32.xml" ContentType="application/vnd.ms-office.chartcolorstyle+xml"/>
  <Override PartName="/ppt/charts/chart33.xml" ContentType="application/vnd.openxmlformats-officedocument.drawingml.chart+xml"/>
  <Override PartName="/ppt/charts/style33.xml" ContentType="application/vnd.ms-office.chartstyle+xml"/>
  <Override PartName="/ppt/charts/colors33.xml" ContentType="application/vnd.ms-office.chartcolorstyle+xml"/>
  <Override PartName="/ppt/charts/style31.xml" ContentType="application/vnd.ms-office.chartstyle+xml"/>
  <Override PartName="/ppt/charts/chart31.xml" ContentType="application/vnd.openxmlformats-officedocument.drawingml.chart+xml"/>
  <Override PartName="/ppt/charts/chart29.xml" ContentType="application/vnd.openxmlformats-officedocument.drawingml.chart+xml"/>
  <Override PartName="/ppt/charts/style29.xml" ContentType="application/vnd.ms-office.chartstyle+xml"/>
  <Override PartName="/ppt/charts/colors29.xml" ContentType="application/vnd.ms-office.chartcolorstyle+xml"/>
  <Override PartName="/ppt/charts/chart30.xml" ContentType="application/vnd.openxmlformats-officedocument.drawingml.chart+xml"/>
  <Override PartName="/ppt/charts/style30.xml" ContentType="application/vnd.ms-office.chartstyle+xml"/>
  <Override PartName="/ppt/charts/colors30.xml" ContentType="application/vnd.ms-office.chartcolorstyle+xml"/>
  <Override PartName="/ppt/theme/theme5.xml" ContentType="application/vnd.openxmlformats-officedocument.theme+xml"/>
  <Override PartName="/ppt/charts/style87.xml" ContentType="application/vnd.ms-office.chartstyle+xml"/>
  <Override PartName="/ppt/charts/colors87.xml" ContentType="application/vnd.ms-office.chartcolorstyle+xml"/>
  <Override PartName="/ppt/charts/chart86.xml" ContentType="application/vnd.openxmlformats-officedocument.drawingml.chart+xml"/>
  <Override PartName="/ppt/charts/style88.xml" ContentType="application/vnd.ms-office.chartstyle+xml"/>
  <Override PartName="/ppt/charts/colors88.xml" ContentType="application/vnd.ms-office.chartcolorstyle+xml"/>
  <Override PartName="/ppt/charts/chart87.xml" ContentType="application/vnd.openxmlformats-officedocument.drawingml.chart+xml"/>
  <Override PartName="/ppt/charts/style89.xml" ContentType="application/vnd.ms-office.chartstyle+xml"/>
  <Override PartName="/ppt/charts/chart85.xml" ContentType="application/vnd.openxmlformats-officedocument.drawingml.chart+xml"/>
  <Override PartName="/ppt/charts/colors86.xml" ContentType="application/vnd.ms-office.chartcolorstyle+xml"/>
  <Override PartName="/ppt/charts/colors84.xml" ContentType="application/vnd.ms-office.chartcolorstyle+xml"/>
  <Override PartName="/ppt/charts/chart83.xml" ContentType="application/vnd.openxmlformats-officedocument.drawingml.chart+xml"/>
  <Override PartName="/ppt/charts/style85.xml" ContentType="application/vnd.ms-office.chartstyle+xml"/>
  <Override PartName="/ppt/charts/colors85.xml" ContentType="application/vnd.ms-office.chartcolorstyle+xml"/>
  <Override PartName="/ppt/charts/chart84.xml" ContentType="application/vnd.openxmlformats-officedocument.drawingml.chart+xml"/>
  <Override PartName="/ppt/charts/style86.xml" ContentType="application/vnd.ms-office.chartstyle+xml"/>
  <Override PartName="/ppt/charts/colors89.xml" ContentType="application/vnd.ms-office.chartcolorstyle+xml"/>
  <Override PartName="/ppt/charts/style84.xml" ContentType="application/vnd.ms-office.chartstyle+xml"/>
  <Override PartName="/ppt/charts/chart82.xml" ContentType="application/vnd.openxmlformats-officedocument.drawingml.chart+xml"/>
  <Override PartName="/ppt/charts/chart74.xml" ContentType="application/vnd.openxmlformats-officedocument.drawingml.chart+xml"/>
  <Override PartName="/ppt/charts/style76.xml" ContentType="application/vnd.ms-office.chartstyle+xml"/>
  <Override PartName="/ppt/charts/colors76.xml" ContentType="application/vnd.ms-office.chartcolorstyle+xml"/>
  <Override PartName="/ppt/charts/chart75.xml" ContentType="application/vnd.openxmlformats-officedocument.drawingml.chart+xml"/>
  <Override PartName="/ppt/charts/style77.xml" ContentType="application/vnd.ms-office.chartstyle+xml"/>
  <Override PartName="/ppt/charts/colors77.xml" ContentType="application/vnd.ms-office.chartcolorstyle+xml"/>
  <Override PartName="/ppt/charts/colors75.xml" ContentType="application/vnd.ms-office.chartcolorstyle+xml"/>
  <Override PartName="/ppt/charts/style75.xml" ContentType="application/vnd.ms-office.chartstyle+xml"/>
  <Override PartName="/ppt/charts/chart73.xml" ContentType="application/vnd.openxmlformats-officedocument.drawingml.chart+xml"/>
  <Override PartName="/ppt/charts/chart71.xml" ContentType="application/vnd.openxmlformats-officedocument.drawingml.chart+xml"/>
  <Override PartName="/ppt/charts/colors73.xml" ContentType="application/vnd.ms-office.chartcolorstyle+xml"/>
  <Override PartName="/ppt/charts/chart72.xml" ContentType="application/vnd.openxmlformats-officedocument.drawingml.chart+xml"/>
  <Override PartName="/ppt/charts/style74.xml" ContentType="application/vnd.ms-office.chartstyle+xml"/>
  <Override PartName="/ppt/charts/colors74.xml" ContentType="application/vnd.ms-office.chartcolorstyle+xml"/>
  <Override PartName="/ppt/charts/chart76.xml" ContentType="application/vnd.openxmlformats-officedocument.drawingml.chart+xml"/>
  <Override PartName="/ppt/charts/style78.xml" ContentType="application/vnd.ms-office.chartstyle+xml"/>
  <Override PartName="/ppt/charts/colors78.xml" ContentType="application/vnd.ms-office.chartcolorstyle+xml"/>
  <Override PartName="/ppt/charts/colors81.xml" ContentType="application/vnd.ms-office.chartcolorstyle+xml"/>
  <Override PartName="/ppt/charts/chart80.xml" ContentType="application/vnd.openxmlformats-officedocument.drawingml.chart+xml"/>
  <Override PartName="/ppt/charts/style82.xml" ContentType="application/vnd.ms-office.chartstyle+xml"/>
  <Override PartName="/ppt/charts/colors82.xml" ContentType="application/vnd.ms-office.chartcolorstyle+xml"/>
  <Override PartName="/ppt/charts/chart81.xml" ContentType="application/vnd.openxmlformats-officedocument.drawingml.chart+xml"/>
  <Override PartName="/ppt/charts/style83.xml" ContentType="application/vnd.ms-office.chartstyle+xml"/>
  <Override PartName="/ppt/charts/colors83.xml" ContentType="application/vnd.ms-office.chartcolorstyle+xml"/>
  <Override PartName="/ppt/charts/style81.xml" ContentType="application/vnd.ms-office.chartstyle+xml"/>
  <Override PartName="/ppt/charts/chart79.xml" ContentType="application/vnd.openxmlformats-officedocument.drawingml.chart+xml"/>
  <Override PartName="/ppt/charts/chart77.xml" ContentType="application/vnd.openxmlformats-officedocument.drawingml.chart+xml"/>
  <Override PartName="/ppt/charts/style79.xml" ContentType="application/vnd.ms-office.chartstyle+xml"/>
  <Override PartName="/ppt/charts/colors79.xml" ContentType="application/vnd.ms-office.chartcolorstyle+xml"/>
  <Override PartName="/ppt/charts/chart78.xml" ContentType="application/vnd.openxmlformats-officedocument.drawingml.chart+xml"/>
  <Override PartName="/ppt/charts/style80.xml" ContentType="application/vnd.ms-office.chartstyle+xml"/>
  <Override PartName="/ppt/charts/colors80.xml" ContentType="application/vnd.ms-office.chartcolorstyle+xml"/>
  <Override PartName="/ppt/charts/chart88.xml" ContentType="application/vnd.openxmlformats-officedocument.drawingml.chart+xml"/>
  <Override PartName="/ppt/charts/style90.xml" ContentType="application/vnd.ms-office.chartstyle+xml"/>
  <Override PartName="/ppt/charts/colors90.xml" ContentType="application/vnd.ms-office.chartcolorstyle+xml"/>
  <Override PartName="/ppt/charts/style98.xml" ContentType="application/vnd.ms-office.chartstyle+xml"/>
  <Override PartName="/ppt/charts/colors98.xml" ContentType="application/vnd.ms-office.chartcolorstyle+xml"/>
  <Override PartName="/ppt/theme/themeOverride12.xml" ContentType="application/vnd.openxmlformats-officedocument.themeOverride+xml"/>
  <Override PartName="/ppt/charts/chart97.xml" ContentType="application/vnd.openxmlformats-officedocument.drawingml.chart+xml"/>
  <Override PartName="/ppt/charts/style99.xml" ContentType="application/vnd.ms-office.chartstyle+xml"/>
  <Override PartName="/ppt/charts/colors99.xml" ContentType="application/vnd.ms-office.chartcolorstyle+xml"/>
  <Override PartName="/ppt/theme/themeOverride13.xml" ContentType="application/vnd.openxmlformats-officedocument.themeOverride+xml"/>
  <Override PartName="/ppt/charts/chart96.xml" ContentType="application/vnd.openxmlformats-officedocument.drawingml.chart+xml"/>
  <Override PartName="/ppt/theme/themeOverride11.xml" ContentType="application/vnd.openxmlformats-officedocument.themeOverride+xml"/>
  <Override PartName="/ppt/charts/chart94.xml" ContentType="application/vnd.openxmlformats-officedocument.drawingml.chart+xml"/>
  <Override PartName="/ppt/charts/style96.xml" ContentType="application/vnd.ms-office.chartstyle+xml"/>
  <Override PartName="/ppt/charts/colors96.xml" ContentType="application/vnd.ms-office.chartcolorstyle+xml"/>
  <Override PartName="/ppt/theme/themeOverride10.xml" ContentType="application/vnd.openxmlformats-officedocument.themeOverride+xml"/>
  <Override PartName="/ppt/charts/chart95.xml" ContentType="application/vnd.openxmlformats-officedocument.drawingml.chart+xml"/>
  <Override PartName="/ppt/charts/style97.xml" ContentType="application/vnd.ms-office.chartstyle+xml"/>
  <Override PartName="/ppt/charts/colors97.xml" ContentType="application/vnd.ms-office.chartcolorstyle+xml"/>
  <Override PartName="/ppt/theme/theme3.xml" ContentType="application/vnd.openxmlformats-officedocument.theme+xml"/>
  <Override PartName="/ppt/theme/theme2.xml" ContentType="application/vnd.openxmlformats-officedocument.theme+xml"/>
  <Override PartName="/ppt/theme/theme1.xml" ContentType="application/vnd.openxmlformats-officedocument.theme+xml"/>
  <Override PartName="/ppt/commentAuthors.xml" ContentType="application/vnd.openxmlformats-officedocument.presentationml.commentAuthors+xml"/>
  <Override PartName="/ppt/theme/theme4.xml" ContentType="application/vnd.openxmlformats-officedocument.theme+xml"/>
  <Override PartName="/ppt/theme/themeOverride9.xml" ContentType="application/vnd.openxmlformats-officedocument.themeOverride+xml"/>
  <Override PartName="/ppt/charts/colors95.xml" ContentType="application/vnd.ms-office.chartcolorstyle+xml"/>
  <Override PartName="/ppt/charts/chart90.xml" ContentType="application/vnd.openxmlformats-officedocument.drawingml.chart+xml"/>
  <Override PartName="/ppt/charts/style92.xml" ContentType="application/vnd.ms-office.chartstyle+xml"/>
  <Override PartName="/ppt/charts/colors92.xml" ContentType="application/vnd.ms-office.chartcolorstyle+xml"/>
  <Override PartName="/ppt/charts/chart91.xml" ContentType="application/vnd.openxmlformats-officedocument.drawingml.chart+xml"/>
  <Override PartName="/ppt/charts/style93.xml" ContentType="application/vnd.ms-office.chartstyle+xml"/>
  <Override PartName="/ppt/charts/colors93.xml" ContentType="application/vnd.ms-office.chartcolorstyle+xml"/>
  <Override PartName="/ppt/theme/themeOverride6.xml" ContentType="application/vnd.openxmlformats-officedocument.themeOverride+xml"/>
  <Override PartName="/ppt/charts/chart89.xml" ContentType="application/vnd.openxmlformats-officedocument.drawingml.chart+xml"/>
  <Override PartName="/ppt/charts/style91.xml" ContentType="application/vnd.ms-office.chartstyle+xml"/>
  <Override PartName="/ppt/charts/colors91.xml" ContentType="application/vnd.ms-office.chartcolorstyle+xml"/>
  <Override PartName="/ppt/theme/themeOverride7.xml" ContentType="application/vnd.openxmlformats-officedocument.themeOverride+xml"/>
  <Override PartName="/ppt/charts/chart92.xml" ContentType="application/vnd.openxmlformats-officedocument.drawingml.chart+xml"/>
  <Override PartName="/ppt/charts/colors94.xml" ContentType="application/vnd.ms-office.chartcolorstyle+xml"/>
  <Override PartName="/ppt/theme/themeOverride8.xml" ContentType="application/vnd.openxmlformats-officedocument.themeOverride+xml"/>
  <Override PartName="/ppt/charts/chart93.xml" ContentType="application/vnd.openxmlformats-officedocument.drawingml.chart+xml"/>
  <Override PartName="/ppt/charts/style95.xml" ContentType="application/vnd.ms-office.chartstyle+xml"/>
  <Override PartName="/ppt/charts/style73.xml" ContentType="application/vnd.ms-office.chartstyle+xml"/>
  <Override PartName="/ppt/charts/style72.xml" ContentType="application/vnd.ms-office.chartstyle+xml"/>
  <Override PartName="/ppt/media/image156.jpg" ContentType="image/jpg"/>
  <Override PartName="/ppt/media/image171.jpg" ContentType="image/jpg"/>
  <Override PartName="/ppt/media/image172.jpg" ContentType="image/jpg"/>
  <Override PartName="/ppt/media/image184.jpg" ContentType="image/jpg"/>
  <Override PartName="/ppt/media/image185.jpg" ContentType="image/jpg"/>
  <Override PartName="/ppt/media/image189.jpg" ContentType="image/jpg"/>
  <Override PartName="/ppt/charts/colors72.xml" ContentType="application/vnd.ms-office.chartcolorstyle+xml"/>
  <Override PartName="/ppt/media/image192.jpg" ContentType="image/jpg"/>
  <Override PartName="/ppt/media/image182.jpg" ContentType="image/jpg"/>
  <Override PartName="/ppt/media/image173.jpg" ContentType="image/jpg"/>
  <Override PartName="/ppt/media/image174.jpg" ContentType="image/jpg"/>
  <Override PartName="/ppt/media/image180.jpg" ContentType="image/jpg"/>
  <Override PartName="/ppt/media/image116.jpg" ContentType="image/jpg"/>
  <Override PartName="/ppt/media/image117.jpg" ContentType="image/jpg"/>
  <Override PartName="/ppt/media/image122.jpg" ContentType="image/jpg"/>
  <Override PartName="/ppt/media/image191.jpg" ContentType="image/jpg"/>
  <Override PartName="/ppt/media/image195.jpg" ContentType="image/jpg"/>
  <Override PartName="/ppt/charts/chart64.xml" ContentType="application/vnd.openxmlformats-officedocument.drawingml.chart+xml"/>
  <Override PartName="/ppt/charts/style66.xml" ContentType="application/vnd.ms-office.chartstyle+xml"/>
  <Override PartName="/ppt/media/image194.jpg" ContentType="image/jpg"/>
  <Override PartName="/ppt/charts/colors66.xml" ContentType="application/vnd.ms-office.chartcolorstyle+xml"/>
  <Override PartName="/ppt/charts/chart65.xml" ContentType="application/vnd.openxmlformats-officedocument.drawingml.chart+xml"/>
  <Override PartName="/ppt/charts/chart68.xml" ContentType="application/vnd.openxmlformats-officedocument.drawingml.chart+xml"/>
  <Override PartName="/ppt/charts/style70.xml" ContentType="application/vnd.ms-office.chartstyle+xml"/>
  <Override PartName="/ppt/charts/colors70.xml" ContentType="application/vnd.ms-office.chartcolorstyle+xml"/>
  <Override PartName="/ppt/charts/chart69.xml" ContentType="application/vnd.openxmlformats-officedocument.drawingml.chart+xml"/>
  <Override PartName="/ppt/charts/style71.xml" ContentType="application/vnd.ms-office.chartstyle+xml"/>
  <Override PartName="/ppt/charts/colors71.xml" ContentType="application/vnd.ms-office.chartcolorstyle+xml"/>
  <Override PartName="/ppt/charts/chart70.xml" ContentType="application/vnd.openxmlformats-officedocument.drawingml.chart+xml"/>
  <Override PartName="/ppt/charts/colors69.xml" ContentType="application/vnd.ms-office.chartcolorstyle+xml"/>
  <Override PartName="/ppt/charts/style69.xml" ContentType="application/vnd.ms-office.chartstyle+xml"/>
  <Override PartName="/ppt/charts/style67.xml" ContentType="application/vnd.ms-office.chartstyle+xml"/>
  <Override PartName="/ppt/charts/colors67.xml" ContentType="application/vnd.ms-office.chartcolorstyle+xml"/>
  <Override PartName="/ppt/charts/chart66.xml" ContentType="application/vnd.openxmlformats-officedocument.drawingml.chart+xml"/>
  <Override PartName="/ppt/charts/style68.xml" ContentType="application/vnd.ms-office.chartstyle+xml"/>
  <Override PartName="/ppt/charts/colors68.xml" ContentType="application/vnd.ms-office.chartcolorstyle+xml"/>
  <Override PartName="/ppt/charts/chart67.xml" ContentType="application/vnd.openxmlformats-officedocument.drawingml.chart+xml"/>
  <Override PartName="/ppt/media/image238.jpg" ContentType="image/jpg"/>
  <Override PartName="/ppt/media/image215.jpg" ContentType="image/jpg"/>
  <Override PartName="/ppt/media/image204.jpg" ContentType="image/jpg"/>
  <Override PartName="/ppt/media/image196.jpg" ContentType="image/jpg"/>
  <Override PartName="/ppt/media/image197.jpg" ContentType="image/jpg"/>
  <Override PartName="/ppt/media/image216.jpg" ContentType="image/jpg"/>
  <Override PartName="/ppt/media/image214.jpg" ContentType="image/jpg"/>
  <Override PartName="/ppt/media/image217.jpg" ContentType="image/jpg"/>
  <Override PartName="/ppt/media/image237.jpg" ContentType="image/jpg"/>
  <Override PartName="/ppt/media/image228.jpg" ContentType="image/jpg"/>
  <Override PartName="/ppt/media/image219.jpg" ContentType="image/jpg"/>
  <Override PartName="/ppt/media/image222.jpg" ContentType="image/jpg"/>
  <Override PartName="/ppt/tableStyles.xml" ContentType="application/vnd.openxmlformats-officedocument.presentationml.tableStyles+xml"/>
  <Override PartName="/ppt/presProps.xml" ContentType="application/vnd.openxmlformats-officedocument.presentationml.presProps+xml"/>
  <Override PartName="/ppt/viewProps.xml" ContentType="application/vnd.openxmlformats-officedocument.presentationml.viewProps+xml"/>
  <Override PartName="/docProps/core.xml" ContentType="application/vnd.openxmlformats-package.core-properties+xml"/>
  <Override PartName="/docProps/app.xml" ContentType="application/vnd.openxmlformats-officedocument.extended-properties+xml"/>
  <Override PartName="/ppt/comments/modernComment_183_DFFFA806.xml" ContentType="application/vnd.ms-powerpoint.comments+xml"/>
  <Override PartName="/ppt/comments/modernComment_199_F3408242.xml" ContentType="application/vnd.ms-powerpoint.comments+xml"/>
  <Override PartName="/ppt/comments/modernComment_198_FFDBB759.xml" ContentType="application/vnd.ms-powerpoint.comments+xml"/>
  <Override PartName="/ppt/comments/modernComment_186_E4878F8E.xml" ContentType="application/vnd.ms-powerpoint.comments+xml"/>
  <Override PartName="/ppt/comments/modernComment_180_1119113E.xml" ContentType="application/vnd.ms-powerpoint.comments+xml"/>
  <Override PartName="/ppt/comments/modernComment_196_17C5FBDC.xml" ContentType="application/vnd.ms-powerpoint.comments+xml"/>
  <Override PartName="/ppt/comments/modernComment_159_E775F978.xml" ContentType="application/vnd.ms-powerpoint.comments+xml"/>
  <Override PartName="/customXml/itemProps2.xml" ContentType="application/vnd.openxmlformats-officedocument.customXmlProperties+xml"/>
  <Override PartName="/customXml/itemProps1.xml" ContentType="application/vnd.openxmlformats-officedocument.customXmlProperties+xml"/>
  <Override PartName="/customXml/itemProps3.xml" ContentType="application/vnd.openxmlformats-officedocument.customXml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96" r:id="rId2"/>
    <p:sldMasterId id="2147483717" r:id="rId3"/>
    <p:sldMasterId id="2147483721" r:id="rId4"/>
    <p:sldMasterId id="2147483734" r:id="rId5"/>
    <p:sldMasterId id="2147483740" r:id="rId6"/>
  </p:sldMasterIdLst>
  <p:notesMasterIdLst>
    <p:notesMasterId r:id="rId533"/>
  </p:notesMasterIdLst>
  <p:sldIdLst>
    <p:sldId id="256" r:id="rId7"/>
    <p:sldId id="612" r:id="rId8"/>
    <p:sldId id="792" r:id="rId9"/>
    <p:sldId id="987" r:id="rId10"/>
    <p:sldId id="988" r:id="rId11"/>
    <p:sldId id="986" r:id="rId12"/>
    <p:sldId id="793" r:id="rId13"/>
    <p:sldId id="794" r:id="rId14"/>
    <p:sldId id="795" r:id="rId15"/>
    <p:sldId id="796" r:id="rId16"/>
    <p:sldId id="797" r:id="rId17"/>
    <p:sldId id="798" r:id="rId18"/>
    <p:sldId id="799" r:id="rId19"/>
    <p:sldId id="800" r:id="rId20"/>
    <p:sldId id="801" r:id="rId21"/>
    <p:sldId id="802" r:id="rId22"/>
    <p:sldId id="803" r:id="rId23"/>
    <p:sldId id="737" r:id="rId24"/>
    <p:sldId id="738" r:id="rId25"/>
    <p:sldId id="739" r:id="rId26"/>
    <p:sldId id="740" r:id="rId27"/>
    <p:sldId id="741" r:id="rId28"/>
    <p:sldId id="742" r:id="rId29"/>
    <p:sldId id="743" r:id="rId30"/>
    <p:sldId id="744" r:id="rId31"/>
    <p:sldId id="745" r:id="rId32"/>
    <p:sldId id="746" r:id="rId33"/>
    <p:sldId id="747" r:id="rId34"/>
    <p:sldId id="826" r:id="rId35"/>
    <p:sldId id="874" r:id="rId36"/>
    <p:sldId id="875" r:id="rId37"/>
    <p:sldId id="876" r:id="rId38"/>
    <p:sldId id="877" r:id="rId39"/>
    <p:sldId id="878" r:id="rId40"/>
    <p:sldId id="879" r:id="rId41"/>
    <p:sldId id="880" r:id="rId42"/>
    <p:sldId id="881" r:id="rId43"/>
    <p:sldId id="882" r:id="rId44"/>
    <p:sldId id="883" r:id="rId45"/>
    <p:sldId id="884" r:id="rId46"/>
    <p:sldId id="885" r:id="rId47"/>
    <p:sldId id="886" r:id="rId48"/>
    <p:sldId id="887" r:id="rId49"/>
    <p:sldId id="888" r:id="rId50"/>
    <p:sldId id="889" r:id="rId51"/>
    <p:sldId id="890" r:id="rId52"/>
    <p:sldId id="891" r:id="rId53"/>
    <p:sldId id="892" r:id="rId54"/>
    <p:sldId id="893" r:id="rId55"/>
    <p:sldId id="894" r:id="rId56"/>
    <p:sldId id="895" r:id="rId57"/>
    <p:sldId id="896" r:id="rId58"/>
    <p:sldId id="897" r:id="rId59"/>
    <p:sldId id="898" r:id="rId60"/>
    <p:sldId id="899" r:id="rId61"/>
    <p:sldId id="900" r:id="rId62"/>
    <p:sldId id="901" r:id="rId63"/>
    <p:sldId id="902" r:id="rId64"/>
    <p:sldId id="903" r:id="rId65"/>
    <p:sldId id="904" r:id="rId66"/>
    <p:sldId id="905" r:id="rId67"/>
    <p:sldId id="906" r:id="rId68"/>
    <p:sldId id="907" r:id="rId69"/>
    <p:sldId id="908" r:id="rId70"/>
    <p:sldId id="909" r:id="rId71"/>
    <p:sldId id="910" r:id="rId72"/>
    <p:sldId id="911" r:id="rId73"/>
    <p:sldId id="912" r:id="rId74"/>
    <p:sldId id="913" r:id="rId75"/>
    <p:sldId id="914" r:id="rId76"/>
    <p:sldId id="873" r:id="rId77"/>
    <p:sldId id="989" r:id="rId78"/>
    <p:sldId id="990" r:id="rId79"/>
    <p:sldId id="991" r:id="rId80"/>
    <p:sldId id="992" r:id="rId81"/>
    <p:sldId id="993" r:id="rId82"/>
    <p:sldId id="994" r:id="rId83"/>
    <p:sldId id="995" r:id="rId84"/>
    <p:sldId id="996" r:id="rId85"/>
    <p:sldId id="997" r:id="rId86"/>
    <p:sldId id="998" r:id="rId87"/>
    <p:sldId id="999" r:id="rId88"/>
    <p:sldId id="1000" r:id="rId89"/>
    <p:sldId id="1001" r:id="rId90"/>
    <p:sldId id="1002" r:id="rId91"/>
    <p:sldId id="1003" r:id="rId92"/>
    <p:sldId id="1004" r:id="rId93"/>
    <p:sldId id="1005" r:id="rId94"/>
    <p:sldId id="1006" r:id="rId95"/>
    <p:sldId id="805" r:id="rId96"/>
    <p:sldId id="806" r:id="rId97"/>
    <p:sldId id="807" r:id="rId98"/>
    <p:sldId id="808" r:id="rId99"/>
    <p:sldId id="809" r:id="rId100"/>
    <p:sldId id="810" r:id="rId101"/>
    <p:sldId id="811" r:id="rId102"/>
    <p:sldId id="812" r:id="rId103"/>
    <p:sldId id="813" r:id="rId104"/>
    <p:sldId id="814" r:id="rId105"/>
    <p:sldId id="815" r:id="rId106"/>
    <p:sldId id="816" r:id="rId107"/>
    <p:sldId id="817" r:id="rId108"/>
    <p:sldId id="818" r:id="rId109"/>
    <p:sldId id="819" r:id="rId110"/>
    <p:sldId id="820" r:id="rId111"/>
    <p:sldId id="821" r:id="rId112"/>
    <p:sldId id="822" r:id="rId113"/>
    <p:sldId id="825" r:id="rId114"/>
    <p:sldId id="920" r:id="rId115"/>
    <p:sldId id="921" r:id="rId116"/>
    <p:sldId id="922" r:id="rId117"/>
    <p:sldId id="923" r:id="rId118"/>
    <p:sldId id="924" r:id="rId119"/>
    <p:sldId id="925" r:id="rId120"/>
    <p:sldId id="926" r:id="rId121"/>
    <p:sldId id="927" r:id="rId122"/>
    <p:sldId id="928" r:id="rId123"/>
    <p:sldId id="929" r:id="rId124"/>
    <p:sldId id="930" r:id="rId125"/>
    <p:sldId id="931" r:id="rId126"/>
    <p:sldId id="932" r:id="rId127"/>
    <p:sldId id="933" r:id="rId128"/>
    <p:sldId id="934" r:id="rId129"/>
    <p:sldId id="935" r:id="rId130"/>
    <p:sldId id="936" r:id="rId131"/>
    <p:sldId id="937" r:id="rId132"/>
    <p:sldId id="938" r:id="rId133"/>
    <p:sldId id="939" r:id="rId134"/>
    <p:sldId id="940" r:id="rId135"/>
    <p:sldId id="941" r:id="rId136"/>
    <p:sldId id="942" r:id="rId137"/>
    <p:sldId id="943" r:id="rId138"/>
    <p:sldId id="944" r:id="rId139"/>
    <p:sldId id="945" r:id="rId140"/>
    <p:sldId id="946" r:id="rId141"/>
    <p:sldId id="947" r:id="rId142"/>
    <p:sldId id="948" r:id="rId143"/>
    <p:sldId id="949" r:id="rId144"/>
    <p:sldId id="950" r:id="rId145"/>
    <p:sldId id="951" r:id="rId146"/>
    <p:sldId id="952" r:id="rId147"/>
    <p:sldId id="953" r:id="rId148"/>
    <p:sldId id="954" r:id="rId149"/>
    <p:sldId id="955" r:id="rId150"/>
    <p:sldId id="956" r:id="rId151"/>
    <p:sldId id="957" r:id="rId152"/>
    <p:sldId id="958" r:id="rId153"/>
    <p:sldId id="959" r:id="rId154"/>
    <p:sldId id="960" r:id="rId155"/>
    <p:sldId id="961" r:id="rId156"/>
    <p:sldId id="962" r:id="rId157"/>
    <p:sldId id="963" r:id="rId158"/>
    <p:sldId id="964" r:id="rId159"/>
    <p:sldId id="965" r:id="rId160"/>
    <p:sldId id="966" r:id="rId161"/>
    <p:sldId id="967" r:id="rId162"/>
    <p:sldId id="968" r:id="rId163"/>
    <p:sldId id="969" r:id="rId164"/>
    <p:sldId id="970" r:id="rId165"/>
    <p:sldId id="971" r:id="rId166"/>
    <p:sldId id="972" r:id="rId167"/>
    <p:sldId id="973" r:id="rId168"/>
    <p:sldId id="974" r:id="rId169"/>
    <p:sldId id="975" r:id="rId170"/>
    <p:sldId id="976" r:id="rId171"/>
    <p:sldId id="977" r:id="rId172"/>
    <p:sldId id="978" r:id="rId173"/>
    <p:sldId id="979" r:id="rId174"/>
    <p:sldId id="980" r:id="rId175"/>
    <p:sldId id="981" r:id="rId176"/>
    <p:sldId id="982" r:id="rId177"/>
    <p:sldId id="983" r:id="rId178"/>
    <p:sldId id="984" r:id="rId179"/>
    <p:sldId id="985" r:id="rId180"/>
    <p:sldId id="1007" r:id="rId181"/>
    <p:sldId id="1008" r:id="rId182"/>
    <p:sldId id="1009" r:id="rId183"/>
    <p:sldId id="1010" r:id="rId184"/>
    <p:sldId id="1011" r:id="rId185"/>
    <p:sldId id="1012" r:id="rId186"/>
    <p:sldId id="1013" r:id="rId187"/>
    <p:sldId id="1014" r:id="rId188"/>
    <p:sldId id="1015" r:id="rId189"/>
    <p:sldId id="1016" r:id="rId190"/>
    <p:sldId id="1017" r:id="rId191"/>
    <p:sldId id="1018" r:id="rId192"/>
    <p:sldId id="1019" r:id="rId193"/>
    <p:sldId id="1020" r:id="rId194"/>
    <p:sldId id="1021" r:id="rId195"/>
    <p:sldId id="1022" r:id="rId196"/>
    <p:sldId id="1023" r:id="rId197"/>
    <p:sldId id="1024" r:id="rId198"/>
    <p:sldId id="1025" r:id="rId199"/>
    <p:sldId id="1026" r:id="rId200"/>
    <p:sldId id="1027" r:id="rId201"/>
    <p:sldId id="1028" r:id="rId202"/>
    <p:sldId id="1029" r:id="rId203"/>
    <p:sldId id="1030" r:id="rId204"/>
    <p:sldId id="1031" r:id="rId205"/>
    <p:sldId id="1032" r:id="rId206"/>
    <p:sldId id="1033" r:id="rId207"/>
    <p:sldId id="1034" r:id="rId208"/>
    <p:sldId id="1035" r:id="rId209"/>
    <p:sldId id="1036" r:id="rId210"/>
    <p:sldId id="1037" r:id="rId211"/>
    <p:sldId id="1038" r:id="rId212"/>
    <p:sldId id="1039" r:id="rId213"/>
    <p:sldId id="1040" r:id="rId214"/>
    <p:sldId id="613" r:id="rId215"/>
    <p:sldId id="1041" r:id="rId216"/>
    <p:sldId id="1042" r:id="rId217"/>
    <p:sldId id="1043" r:id="rId218"/>
    <p:sldId id="1044" r:id="rId219"/>
    <p:sldId id="1045" r:id="rId220"/>
    <p:sldId id="1046" r:id="rId221"/>
    <p:sldId id="1047" r:id="rId222"/>
    <p:sldId id="1048" r:id="rId223"/>
    <p:sldId id="1049" r:id="rId224"/>
    <p:sldId id="1050" r:id="rId225"/>
    <p:sldId id="1051" r:id="rId226"/>
    <p:sldId id="1052" r:id="rId227"/>
    <p:sldId id="1053" r:id="rId228"/>
    <p:sldId id="1054" r:id="rId229"/>
    <p:sldId id="1055" r:id="rId230"/>
    <p:sldId id="1056" r:id="rId231"/>
    <p:sldId id="1057" r:id="rId232"/>
    <p:sldId id="1058" r:id="rId233"/>
    <p:sldId id="1059" r:id="rId234"/>
    <p:sldId id="1060" r:id="rId235"/>
    <p:sldId id="1061" r:id="rId236"/>
    <p:sldId id="1062" r:id="rId237"/>
    <p:sldId id="1063" r:id="rId238"/>
    <p:sldId id="1064" r:id="rId239"/>
    <p:sldId id="1065" r:id="rId240"/>
    <p:sldId id="1066" r:id="rId241"/>
    <p:sldId id="1067" r:id="rId242"/>
    <p:sldId id="1068" r:id="rId243"/>
    <p:sldId id="1069" r:id="rId244"/>
    <p:sldId id="1070" r:id="rId245"/>
    <p:sldId id="1071" r:id="rId246"/>
    <p:sldId id="1072" r:id="rId247"/>
    <p:sldId id="1073" r:id="rId248"/>
    <p:sldId id="1074" r:id="rId249"/>
    <p:sldId id="1075" r:id="rId250"/>
    <p:sldId id="1076" r:id="rId251"/>
    <p:sldId id="1077" r:id="rId252"/>
    <p:sldId id="1078" r:id="rId253"/>
    <p:sldId id="1079" r:id="rId254"/>
    <p:sldId id="1080" r:id="rId255"/>
    <p:sldId id="1081" r:id="rId256"/>
    <p:sldId id="1082" r:id="rId257"/>
    <p:sldId id="1083" r:id="rId258"/>
    <p:sldId id="1084" r:id="rId259"/>
    <p:sldId id="1085" r:id="rId260"/>
    <p:sldId id="1086" r:id="rId261"/>
    <p:sldId id="1087" r:id="rId262"/>
    <p:sldId id="1088" r:id="rId263"/>
    <p:sldId id="1089" r:id="rId264"/>
    <p:sldId id="1090" r:id="rId265"/>
    <p:sldId id="1091" r:id="rId266"/>
    <p:sldId id="1092" r:id="rId267"/>
    <p:sldId id="1093" r:id="rId268"/>
    <p:sldId id="1094" r:id="rId269"/>
    <p:sldId id="1095" r:id="rId270"/>
    <p:sldId id="1096" r:id="rId271"/>
    <p:sldId id="1097" r:id="rId272"/>
    <p:sldId id="1098" r:id="rId273"/>
    <p:sldId id="1099" r:id="rId274"/>
    <p:sldId id="1100" r:id="rId275"/>
    <p:sldId id="1101" r:id="rId276"/>
    <p:sldId id="1102" r:id="rId277"/>
    <p:sldId id="1103" r:id="rId278"/>
    <p:sldId id="1104" r:id="rId279"/>
    <p:sldId id="1105" r:id="rId280"/>
    <p:sldId id="1106" r:id="rId281"/>
    <p:sldId id="1107" r:id="rId282"/>
    <p:sldId id="1108" r:id="rId283"/>
    <p:sldId id="1109" r:id="rId284"/>
    <p:sldId id="1110" r:id="rId285"/>
    <p:sldId id="1111" r:id="rId286"/>
    <p:sldId id="1112" r:id="rId287"/>
    <p:sldId id="1113" r:id="rId288"/>
    <p:sldId id="1114" r:id="rId289"/>
    <p:sldId id="1115" r:id="rId290"/>
    <p:sldId id="1116" r:id="rId291"/>
    <p:sldId id="1117" r:id="rId292"/>
    <p:sldId id="1118" r:id="rId293"/>
    <p:sldId id="1119" r:id="rId294"/>
    <p:sldId id="1120" r:id="rId295"/>
    <p:sldId id="1121" r:id="rId296"/>
    <p:sldId id="1122" r:id="rId297"/>
    <p:sldId id="1123" r:id="rId298"/>
    <p:sldId id="1124" r:id="rId299"/>
    <p:sldId id="1125" r:id="rId300"/>
    <p:sldId id="1126" r:id="rId301"/>
    <p:sldId id="1127" r:id="rId302"/>
    <p:sldId id="1128" r:id="rId303"/>
    <p:sldId id="1129" r:id="rId304"/>
    <p:sldId id="1130" r:id="rId305"/>
    <p:sldId id="1131" r:id="rId306"/>
    <p:sldId id="1132" r:id="rId307"/>
    <p:sldId id="1133" r:id="rId308"/>
    <p:sldId id="1134" r:id="rId309"/>
    <p:sldId id="1135" r:id="rId310"/>
    <p:sldId id="1136" r:id="rId311"/>
    <p:sldId id="1137" r:id="rId312"/>
    <p:sldId id="1138" r:id="rId313"/>
    <p:sldId id="1139" r:id="rId314"/>
    <p:sldId id="1140" r:id="rId315"/>
    <p:sldId id="1141" r:id="rId316"/>
    <p:sldId id="1142" r:id="rId317"/>
    <p:sldId id="1143" r:id="rId318"/>
    <p:sldId id="1144" r:id="rId319"/>
    <p:sldId id="1145" r:id="rId320"/>
    <p:sldId id="1146" r:id="rId321"/>
    <p:sldId id="1147" r:id="rId322"/>
    <p:sldId id="1148" r:id="rId323"/>
    <p:sldId id="1149" r:id="rId324"/>
    <p:sldId id="1150" r:id="rId325"/>
    <p:sldId id="1151" r:id="rId326"/>
    <p:sldId id="1152" r:id="rId327"/>
    <p:sldId id="1153" r:id="rId328"/>
    <p:sldId id="1154" r:id="rId329"/>
    <p:sldId id="1155" r:id="rId330"/>
    <p:sldId id="1156" r:id="rId331"/>
    <p:sldId id="1157" r:id="rId332"/>
    <p:sldId id="1158" r:id="rId333"/>
    <p:sldId id="1159" r:id="rId334"/>
    <p:sldId id="1160" r:id="rId335"/>
    <p:sldId id="1161" r:id="rId336"/>
    <p:sldId id="1162" r:id="rId337"/>
    <p:sldId id="1163" r:id="rId338"/>
    <p:sldId id="1164" r:id="rId339"/>
    <p:sldId id="1165" r:id="rId340"/>
    <p:sldId id="1166" r:id="rId341"/>
    <p:sldId id="1167" r:id="rId342"/>
    <p:sldId id="1168" r:id="rId343"/>
    <p:sldId id="1169" r:id="rId344"/>
    <p:sldId id="1170" r:id="rId345"/>
    <p:sldId id="1171" r:id="rId346"/>
    <p:sldId id="1172" r:id="rId347"/>
    <p:sldId id="1173" r:id="rId348"/>
    <p:sldId id="1174" r:id="rId349"/>
    <p:sldId id="1175" r:id="rId350"/>
    <p:sldId id="1176" r:id="rId351"/>
    <p:sldId id="1177" r:id="rId352"/>
    <p:sldId id="1178" r:id="rId353"/>
    <p:sldId id="1179" r:id="rId354"/>
    <p:sldId id="1180" r:id="rId355"/>
    <p:sldId id="1181" r:id="rId356"/>
    <p:sldId id="1182" r:id="rId357"/>
    <p:sldId id="1183" r:id="rId358"/>
    <p:sldId id="1184" r:id="rId359"/>
    <p:sldId id="1185" r:id="rId360"/>
    <p:sldId id="1186" r:id="rId361"/>
    <p:sldId id="1187" r:id="rId362"/>
    <p:sldId id="1188" r:id="rId363"/>
    <p:sldId id="1189" r:id="rId364"/>
    <p:sldId id="1190" r:id="rId365"/>
    <p:sldId id="1191" r:id="rId366"/>
    <p:sldId id="1192" r:id="rId367"/>
    <p:sldId id="1193" r:id="rId368"/>
    <p:sldId id="1194" r:id="rId369"/>
    <p:sldId id="650" r:id="rId370"/>
    <p:sldId id="668" r:id="rId371"/>
    <p:sldId id="669" r:id="rId372"/>
    <p:sldId id="670" r:id="rId373"/>
    <p:sldId id="652" r:id="rId374"/>
    <p:sldId id="653" r:id="rId375"/>
    <p:sldId id="654" r:id="rId376"/>
    <p:sldId id="655" r:id="rId377"/>
    <p:sldId id="656" r:id="rId378"/>
    <p:sldId id="657" r:id="rId379"/>
    <p:sldId id="658" r:id="rId380"/>
    <p:sldId id="659" r:id="rId381"/>
    <p:sldId id="660" r:id="rId382"/>
    <p:sldId id="661" r:id="rId383"/>
    <p:sldId id="662" r:id="rId384"/>
    <p:sldId id="663" r:id="rId385"/>
    <p:sldId id="664" r:id="rId386"/>
    <p:sldId id="665" r:id="rId387"/>
    <p:sldId id="666" r:id="rId388"/>
    <p:sldId id="667" r:id="rId389"/>
    <p:sldId id="614" r:id="rId390"/>
    <p:sldId id="615" r:id="rId391"/>
    <p:sldId id="616" r:id="rId392"/>
    <p:sldId id="617" r:id="rId393"/>
    <p:sldId id="618" r:id="rId394"/>
    <p:sldId id="619" r:id="rId395"/>
    <p:sldId id="620" r:id="rId396"/>
    <p:sldId id="621" r:id="rId397"/>
    <p:sldId id="622" r:id="rId398"/>
    <p:sldId id="623" r:id="rId399"/>
    <p:sldId id="624" r:id="rId400"/>
    <p:sldId id="625" r:id="rId401"/>
    <p:sldId id="626" r:id="rId402"/>
    <p:sldId id="627" r:id="rId403"/>
    <p:sldId id="628" r:id="rId404"/>
    <p:sldId id="629" r:id="rId405"/>
    <p:sldId id="630" r:id="rId406"/>
    <p:sldId id="631" r:id="rId407"/>
    <p:sldId id="632" r:id="rId408"/>
    <p:sldId id="633" r:id="rId409"/>
    <p:sldId id="634" r:id="rId410"/>
    <p:sldId id="635" r:id="rId411"/>
    <p:sldId id="636" r:id="rId412"/>
    <p:sldId id="637" r:id="rId413"/>
    <p:sldId id="638" r:id="rId414"/>
    <p:sldId id="639" r:id="rId415"/>
    <p:sldId id="640" r:id="rId416"/>
    <p:sldId id="641" r:id="rId417"/>
    <p:sldId id="642" r:id="rId418"/>
    <p:sldId id="643" r:id="rId419"/>
    <p:sldId id="644" r:id="rId420"/>
    <p:sldId id="645" r:id="rId421"/>
    <p:sldId id="646" r:id="rId422"/>
    <p:sldId id="647" r:id="rId423"/>
    <p:sldId id="648" r:id="rId424"/>
    <p:sldId id="649" r:id="rId425"/>
    <p:sldId id="392" r:id="rId426"/>
    <p:sldId id="577" r:id="rId427"/>
    <p:sldId id="576" r:id="rId428"/>
    <p:sldId id="395" r:id="rId429"/>
    <p:sldId id="402" r:id="rId430"/>
    <p:sldId id="404" r:id="rId431"/>
    <p:sldId id="396" r:id="rId432"/>
    <p:sldId id="551" r:id="rId433"/>
    <p:sldId id="401" r:id="rId434"/>
    <p:sldId id="552" r:id="rId435"/>
    <p:sldId id="553" r:id="rId436"/>
    <p:sldId id="400" r:id="rId437"/>
    <p:sldId id="554" r:id="rId438"/>
    <p:sldId id="555" r:id="rId439"/>
    <p:sldId id="556" r:id="rId440"/>
    <p:sldId id="557" r:id="rId441"/>
    <p:sldId id="558" r:id="rId442"/>
    <p:sldId id="559" r:id="rId443"/>
    <p:sldId id="560" r:id="rId444"/>
    <p:sldId id="561" r:id="rId445"/>
    <p:sldId id="562" r:id="rId446"/>
    <p:sldId id="563" r:id="rId447"/>
    <p:sldId id="549" r:id="rId448"/>
    <p:sldId id="565" r:id="rId449"/>
    <p:sldId id="564" r:id="rId450"/>
    <p:sldId id="579" r:id="rId451"/>
    <p:sldId id="408" r:id="rId452"/>
    <p:sldId id="409" r:id="rId453"/>
    <p:sldId id="410" r:id="rId454"/>
    <p:sldId id="411" r:id="rId455"/>
    <p:sldId id="543" r:id="rId456"/>
    <p:sldId id="545" r:id="rId457"/>
    <p:sldId id="544" r:id="rId458"/>
    <p:sldId id="547" r:id="rId459"/>
    <p:sldId id="610" r:id="rId460"/>
    <p:sldId id="548" r:id="rId461"/>
    <p:sldId id="611" r:id="rId462"/>
    <p:sldId id="309" r:id="rId463"/>
    <p:sldId id="582" r:id="rId464"/>
    <p:sldId id="597" r:id="rId465"/>
    <p:sldId id="598" r:id="rId466"/>
    <p:sldId id="599" r:id="rId467"/>
    <p:sldId id="600" r:id="rId468"/>
    <p:sldId id="601" r:id="rId469"/>
    <p:sldId id="602" r:id="rId470"/>
    <p:sldId id="603" r:id="rId471"/>
    <p:sldId id="604" r:id="rId472"/>
    <p:sldId id="605" r:id="rId473"/>
    <p:sldId id="606" r:id="rId474"/>
    <p:sldId id="607" r:id="rId475"/>
    <p:sldId id="608" r:id="rId476"/>
    <p:sldId id="609" r:id="rId477"/>
    <p:sldId id="567" r:id="rId478"/>
    <p:sldId id="574" r:id="rId479"/>
    <p:sldId id="568" r:id="rId480"/>
    <p:sldId id="569" r:id="rId481"/>
    <p:sldId id="570" r:id="rId482"/>
    <p:sldId id="572" r:id="rId483"/>
    <p:sldId id="573" r:id="rId484"/>
    <p:sldId id="748" r:id="rId485"/>
    <p:sldId id="749" r:id="rId486"/>
    <p:sldId id="750" r:id="rId487"/>
    <p:sldId id="751" r:id="rId488"/>
    <p:sldId id="752" r:id="rId489"/>
    <p:sldId id="753" r:id="rId490"/>
    <p:sldId id="754" r:id="rId491"/>
    <p:sldId id="755" r:id="rId492"/>
    <p:sldId id="756" r:id="rId493"/>
    <p:sldId id="757" r:id="rId494"/>
    <p:sldId id="758" r:id="rId495"/>
    <p:sldId id="759" r:id="rId496"/>
    <p:sldId id="760" r:id="rId497"/>
    <p:sldId id="761" r:id="rId498"/>
    <p:sldId id="762" r:id="rId499"/>
    <p:sldId id="763" r:id="rId500"/>
    <p:sldId id="764" r:id="rId501"/>
    <p:sldId id="765" r:id="rId502"/>
    <p:sldId id="766" r:id="rId503"/>
    <p:sldId id="767" r:id="rId504"/>
    <p:sldId id="768" r:id="rId505"/>
    <p:sldId id="769" r:id="rId506"/>
    <p:sldId id="770" r:id="rId507"/>
    <p:sldId id="771" r:id="rId508"/>
    <p:sldId id="772" r:id="rId509"/>
    <p:sldId id="773" r:id="rId510"/>
    <p:sldId id="774" r:id="rId511"/>
    <p:sldId id="775" r:id="rId512"/>
    <p:sldId id="776" r:id="rId513"/>
    <p:sldId id="777" r:id="rId514"/>
    <p:sldId id="778" r:id="rId515"/>
    <p:sldId id="779" r:id="rId516"/>
    <p:sldId id="780" r:id="rId517"/>
    <p:sldId id="781" r:id="rId518"/>
    <p:sldId id="782" r:id="rId519"/>
    <p:sldId id="783" r:id="rId520"/>
    <p:sldId id="784" r:id="rId521"/>
    <p:sldId id="785" r:id="rId522"/>
    <p:sldId id="786" r:id="rId523"/>
    <p:sldId id="787" r:id="rId524"/>
    <p:sldId id="788" r:id="rId525"/>
    <p:sldId id="789" r:id="rId526"/>
    <p:sldId id="790" r:id="rId527"/>
    <p:sldId id="791" r:id="rId528"/>
    <p:sldId id="918" r:id="rId529"/>
    <p:sldId id="917" r:id="rId530"/>
    <p:sldId id="916" r:id="rId531"/>
    <p:sldId id="919" r:id="rId532"/>
  </p:sldIdLst>
  <p:sldSz cx="12192000" cy="6858000"/>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Dr. Casey Messer" initials="DCM" lastIdx="7" clrIdx="0">
    <p:extLst>
      <p:ext uri="{19B8F6BF-5375-455C-9EA6-DF929625EA0E}">
        <p15:presenceInfo xmlns:p15="http://schemas.microsoft.com/office/powerpoint/2012/main" userId="S-1-5-21-1567781294-1889992519-3027443384-29127691"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404040"/>
    <a:srgbClr val="EEB500"/>
    <a:srgbClr val="FFDDDD"/>
    <a:srgbClr val="CC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3363" autoAdjust="0"/>
    <p:restoredTop sz="89286" autoAdjust="0"/>
  </p:normalViewPr>
  <p:slideViewPr>
    <p:cSldViewPr snapToGrid="0">
      <p:cViewPr varScale="1">
        <p:scale>
          <a:sx n="79" d="100"/>
          <a:sy n="79" d="100"/>
        </p:scale>
        <p:origin x="408" y="66"/>
      </p:cViewPr>
      <p:guideLst/>
    </p:cSldViewPr>
  </p:slideViewPr>
  <p:notesTextViewPr>
    <p:cViewPr>
      <p:scale>
        <a:sx n="3" d="2"/>
        <a:sy n="3" d="2"/>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1.xml"/><Relationship Id="rId21" Type="http://schemas.openxmlformats.org/officeDocument/2006/relationships/slide" Target="slides/slide15.xml"/><Relationship Id="rId324" Type="http://schemas.openxmlformats.org/officeDocument/2006/relationships/slide" Target="slides/slide318.xml"/><Relationship Id="rId531" Type="http://schemas.openxmlformats.org/officeDocument/2006/relationships/slide" Target="slides/slide525.xml"/><Relationship Id="rId170" Type="http://schemas.openxmlformats.org/officeDocument/2006/relationships/slide" Target="slides/slide164.xml"/><Relationship Id="rId268" Type="http://schemas.openxmlformats.org/officeDocument/2006/relationships/slide" Target="slides/slide262.xml"/><Relationship Id="rId475" Type="http://schemas.openxmlformats.org/officeDocument/2006/relationships/slide" Target="slides/slide469.xml"/><Relationship Id="rId32" Type="http://schemas.openxmlformats.org/officeDocument/2006/relationships/slide" Target="slides/slide26.xml"/><Relationship Id="rId128" Type="http://schemas.openxmlformats.org/officeDocument/2006/relationships/slide" Target="slides/slide122.xml"/><Relationship Id="rId335" Type="http://schemas.openxmlformats.org/officeDocument/2006/relationships/slide" Target="slides/slide329.xml"/><Relationship Id="rId181" Type="http://schemas.openxmlformats.org/officeDocument/2006/relationships/slide" Target="slides/slide175.xml"/><Relationship Id="rId402" Type="http://schemas.openxmlformats.org/officeDocument/2006/relationships/slide" Target="slides/slide396.xml"/><Relationship Id="rId279" Type="http://schemas.openxmlformats.org/officeDocument/2006/relationships/slide" Target="slides/slide273.xml"/><Relationship Id="rId486" Type="http://schemas.openxmlformats.org/officeDocument/2006/relationships/slide" Target="slides/slide480.xml"/><Relationship Id="rId43" Type="http://schemas.openxmlformats.org/officeDocument/2006/relationships/slide" Target="slides/slide37.xml"/><Relationship Id="rId139" Type="http://schemas.openxmlformats.org/officeDocument/2006/relationships/slide" Target="slides/slide133.xml"/><Relationship Id="rId346" Type="http://schemas.openxmlformats.org/officeDocument/2006/relationships/slide" Target="slides/slide340.xml"/><Relationship Id="rId85" Type="http://schemas.openxmlformats.org/officeDocument/2006/relationships/slide" Target="slides/slide79.xml"/><Relationship Id="rId150" Type="http://schemas.openxmlformats.org/officeDocument/2006/relationships/slide" Target="slides/slide144.xml"/><Relationship Id="rId192" Type="http://schemas.openxmlformats.org/officeDocument/2006/relationships/slide" Target="slides/slide186.xml"/><Relationship Id="rId206" Type="http://schemas.openxmlformats.org/officeDocument/2006/relationships/slide" Target="slides/slide200.xml"/><Relationship Id="rId413" Type="http://schemas.openxmlformats.org/officeDocument/2006/relationships/slide" Target="slides/slide407.xml"/><Relationship Id="rId248" Type="http://schemas.openxmlformats.org/officeDocument/2006/relationships/slide" Target="slides/slide242.xml"/><Relationship Id="rId455" Type="http://schemas.openxmlformats.org/officeDocument/2006/relationships/slide" Target="slides/slide449.xml"/><Relationship Id="rId497" Type="http://schemas.openxmlformats.org/officeDocument/2006/relationships/slide" Target="slides/slide491.xml"/><Relationship Id="rId12" Type="http://schemas.openxmlformats.org/officeDocument/2006/relationships/slide" Target="slides/slide6.xml"/><Relationship Id="rId108" Type="http://schemas.openxmlformats.org/officeDocument/2006/relationships/slide" Target="slides/slide102.xml"/><Relationship Id="rId315" Type="http://schemas.openxmlformats.org/officeDocument/2006/relationships/slide" Target="slides/slide309.xml"/><Relationship Id="rId357" Type="http://schemas.openxmlformats.org/officeDocument/2006/relationships/slide" Target="slides/slide351.xml"/><Relationship Id="rId522" Type="http://schemas.openxmlformats.org/officeDocument/2006/relationships/slide" Target="slides/slide516.xml"/><Relationship Id="rId54" Type="http://schemas.openxmlformats.org/officeDocument/2006/relationships/slide" Target="slides/slide48.xml"/><Relationship Id="rId96" Type="http://schemas.openxmlformats.org/officeDocument/2006/relationships/slide" Target="slides/slide90.xml"/><Relationship Id="rId161" Type="http://schemas.openxmlformats.org/officeDocument/2006/relationships/slide" Target="slides/slide155.xml"/><Relationship Id="rId217" Type="http://schemas.openxmlformats.org/officeDocument/2006/relationships/slide" Target="slides/slide211.xml"/><Relationship Id="rId399" Type="http://schemas.openxmlformats.org/officeDocument/2006/relationships/slide" Target="slides/slide393.xml"/><Relationship Id="rId259" Type="http://schemas.openxmlformats.org/officeDocument/2006/relationships/slide" Target="slides/slide253.xml"/><Relationship Id="rId424" Type="http://schemas.openxmlformats.org/officeDocument/2006/relationships/slide" Target="slides/slide418.xml"/><Relationship Id="rId466" Type="http://schemas.openxmlformats.org/officeDocument/2006/relationships/slide" Target="slides/slide460.xml"/><Relationship Id="rId23" Type="http://schemas.openxmlformats.org/officeDocument/2006/relationships/slide" Target="slides/slide17.xml"/><Relationship Id="rId119" Type="http://schemas.openxmlformats.org/officeDocument/2006/relationships/slide" Target="slides/slide113.xml"/><Relationship Id="rId270" Type="http://schemas.openxmlformats.org/officeDocument/2006/relationships/slide" Target="slides/slide264.xml"/><Relationship Id="rId326" Type="http://schemas.openxmlformats.org/officeDocument/2006/relationships/slide" Target="slides/slide320.xml"/><Relationship Id="rId533" Type="http://schemas.openxmlformats.org/officeDocument/2006/relationships/notesMaster" Target="notesMasters/notesMaster1.xml"/><Relationship Id="rId65" Type="http://schemas.openxmlformats.org/officeDocument/2006/relationships/slide" Target="slides/slide59.xml"/><Relationship Id="rId130" Type="http://schemas.openxmlformats.org/officeDocument/2006/relationships/slide" Target="slides/slide124.xml"/><Relationship Id="rId368" Type="http://schemas.openxmlformats.org/officeDocument/2006/relationships/slide" Target="slides/slide362.xml"/><Relationship Id="rId172" Type="http://schemas.openxmlformats.org/officeDocument/2006/relationships/slide" Target="slides/slide166.xml"/><Relationship Id="rId228" Type="http://schemas.openxmlformats.org/officeDocument/2006/relationships/slide" Target="slides/slide222.xml"/><Relationship Id="rId435" Type="http://schemas.openxmlformats.org/officeDocument/2006/relationships/slide" Target="slides/slide429.xml"/><Relationship Id="rId477" Type="http://schemas.openxmlformats.org/officeDocument/2006/relationships/slide" Target="slides/slide471.xml"/><Relationship Id="rId281" Type="http://schemas.openxmlformats.org/officeDocument/2006/relationships/slide" Target="slides/slide275.xml"/><Relationship Id="rId337" Type="http://schemas.openxmlformats.org/officeDocument/2006/relationships/slide" Target="slides/slide331.xml"/><Relationship Id="rId502" Type="http://schemas.openxmlformats.org/officeDocument/2006/relationships/slide" Target="slides/slide496.xml"/><Relationship Id="rId34" Type="http://schemas.openxmlformats.org/officeDocument/2006/relationships/slide" Target="slides/slide28.xml"/><Relationship Id="rId76" Type="http://schemas.openxmlformats.org/officeDocument/2006/relationships/slide" Target="slides/slide70.xml"/><Relationship Id="rId141" Type="http://schemas.openxmlformats.org/officeDocument/2006/relationships/slide" Target="slides/slide135.xml"/><Relationship Id="rId379" Type="http://schemas.openxmlformats.org/officeDocument/2006/relationships/slide" Target="slides/slide373.xml"/><Relationship Id="rId7" Type="http://schemas.openxmlformats.org/officeDocument/2006/relationships/slide" Target="slides/slide1.xml"/><Relationship Id="rId183" Type="http://schemas.openxmlformats.org/officeDocument/2006/relationships/slide" Target="slides/slide177.xml"/><Relationship Id="rId239" Type="http://schemas.openxmlformats.org/officeDocument/2006/relationships/slide" Target="slides/slide233.xml"/><Relationship Id="rId390" Type="http://schemas.openxmlformats.org/officeDocument/2006/relationships/slide" Target="slides/slide384.xml"/><Relationship Id="rId404" Type="http://schemas.openxmlformats.org/officeDocument/2006/relationships/slide" Target="slides/slide398.xml"/><Relationship Id="rId446" Type="http://schemas.openxmlformats.org/officeDocument/2006/relationships/slide" Target="slides/slide440.xml"/><Relationship Id="rId250" Type="http://schemas.openxmlformats.org/officeDocument/2006/relationships/slide" Target="slides/slide244.xml"/><Relationship Id="rId292" Type="http://schemas.openxmlformats.org/officeDocument/2006/relationships/slide" Target="slides/slide286.xml"/><Relationship Id="rId306" Type="http://schemas.openxmlformats.org/officeDocument/2006/relationships/slide" Target="slides/slide300.xml"/><Relationship Id="rId488" Type="http://schemas.openxmlformats.org/officeDocument/2006/relationships/slide" Target="slides/slide482.xml"/><Relationship Id="rId45" Type="http://schemas.openxmlformats.org/officeDocument/2006/relationships/slide" Target="slides/slide39.xml"/><Relationship Id="rId87" Type="http://schemas.openxmlformats.org/officeDocument/2006/relationships/slide" Target="slides/slide81.xml"/><Relationship Id="rId110" Type="http://schemas.openxmlformats.org/officeDocument/2006/relationships/slide" Target="slides/slide104.xml"/><Relationship Id="rId348" Type="http://schemas.openxmlformats.org/officeDocument/2006/relationships/slide" Target="slides/slide342.xml"/><Relationship Id="rId513" Type="http://schemas.openxmlformats.org/officeDocument/2006/relationships/slide" Target="slides/slide507.xml"/><Relationship Id="rId152" Type="http://schemas.openxmlformats.org/officeDocument/2006/relationships/slide" Target="slides/slide146.xml"/><Relationship Id="rId194" Type="http://schemas.openxmlformats.org/officeDocument/2006/relationships/slide" Target="slides/slide188.xml"/><Relationship Id="rId208" Type="http://schemas.openxmlformats.org/officeDocument/2006/relationships/slide" Target="slides/slide202.xml"/><Relationship Id="rId415" Type="http://schemas.openxmlformats.org/officeDocument/2006/relationships/slide" Target="slides/slide409.xml"/><Relationship Id="rId457" Type="http://schemas.openxmlformats.org/officeDocument/2006/relationships/slide" Target="slides/slide451.xml"/><Relationship Id="rId261" Type="http://schemas.openxmlformats.org/officeDocument/2006/relationships/slide" Target="slides/slide255.xml"/><Relationship Id="rId499" Type="http://schemas.openxmlformats.org/officeDocument/2006/relationships/slide" Target="slides/slide493.xml"/><Relationship Id="rId14" Type="http://schemas.openxmlformats.org/officeDocument/2006/relationships/slide" Target="slides/slide8.xml"/><Relationship Id="rId56" Type="http://schemas.openxmlformats.org/officeDocument/2006/relationships/slide" Target="slides/slide50.xml"/><Relationship Id="rId317" Type="http://schemas.openxmlformats.org/officeDocument/2006/relationships/slide" Target="slides/slide311.xml"/><Relationship Id="rId359" Type="http://schemas.openxmlformats.org/officeDocument/2006/relationships/slide" Target="slides/slide353.xml"/><Relationship Id="rId524" Type="http://schemas.openxmlformats.org/officeDocument/2006/relationships/slide" Target="slides/slide518.xml"/><Relationship Id="rId98" Type="http://schemas.openxmlformats.org/officeDocument/2006/relationships/slide" Target="slides/slide92.xml"/><Relationship Id="rId121" Type="http://schemas.openxmlformats.org/officeDocument/2006/relationships/slide" Target="slides/slide115.xml"/><Relationship Id="rId163" Type="http://schemas.openxmlformats.org/officeDocument/2006/relationships/slide" Target="slides/slide157.xml"/><Relationship Id="rId219" Type="http://schemas.openxmlformats.org/officeDocument/2006/relationships/slide" Target="slides/slide213.xml"/><Relationship Id="rId370" Type="http://schemas.openxmlformats.org/officeDocument/2006/relationships/slide" Target="slides/slide364.xml"/><Relationship Id="rId426" Type="http://schemas.openxmlformats.org/officeDocument/2006/relationships/slide" Target="slides/slide420.xml"/><Relationship Id="rId230" Type="http://schemas.openxmlformats.org/officeDocument/2006/relationships/slide" Target="slides/slide224.xml"/><Relationship Id="rId468" Type="http://schemas.openxmlformats.org/officeDocument/2006/relationships/slide" Target="slides/slide462.xml"/><Relationship Id="rId25" Type="http://schemas.openxmlformats.org/officeDocument/2006/relationships/slide" Target="slides/slide19.xml"/><Relationship Id="rId67" Type="http://schemas.openxmlformats.org/officeDocument/2006/relationships/slide" Target="slides/slide61.xml"/><Relationship Id="rId272" Type="http://schemas.openxmlformats.org/officeDocument/2006/relationships/slide" Target="slides/slide266.xml"/><Relationship Id="rId328" Type="http://schemas.openxmlformats.org/officeDocument/2006/relationships/slide" Target="slides/slide322.xml"/><Relationship Id="rId535" Type="http://schemas.openxmlformats.org/officeDocument/2006/relationships/presProps" Target="presProps.xml"/><Relationship Id="rId132" Type="http://schemas.openxmlformats.org/officeDocument/2006/relationships/slide" Target="slides/slide126.xml"/><Relationship Id="rId174" Type="http://schemas.openxmlformats.org/officeDocument/2006/relationships/slide" Target="slides/slide168.xml"/><Relationship Id="rId381" Type="http://schemas.openxmlformats.org/officeDocument/2006/relationships/slide" Target="slides/slide375.xml"/><Relationship Id="rId241" Type="http://schemas.openxmlformats.org/officeDocument/2006/relationships/slide" Target="slides/slide235.xml"/><Relationship Id="rId437" Type="http://schemas.openxmlformats.org/officeDocument/2006/relationships/slide" Target="slides/slide431.xml"/><Relationship Id="rId479" Type="http://schemas.openxmlformats.org/officeDocument/2006/relationships/slide" Target="slides/slide473.xml"/><Relationship Id="rId36" Type="http://schemas.openxmlformats.org/officeDocument/2006/relationships/slide" Target="slides/slide30.xml"/><Relationship Id="rId283" Type="http://schemas.openxmlformats.org/officeDocument/2006/relationships/slide" Target="slides/slide277.xml"/><Relationship Id="rId339" Type="http://schemas.openxmlformats.org/officeDocument/2006/relationships/slide" Target="slides/slide333.xml"/><Relationship Id="rId490" Type="http://schemas.openxmlformats.org/officeDocument/2006/relationships/slide" Target="slides/slide484.xml"/><Relationship Id="rId504" Type="http://schemas.openxmlformats.org/officeDocument/2006/relationships/slide" Target="slides/slide498.xml"/><Relationship Id="rId78" Type="http://schemas.openxmlformats.org/officeDocument/2006/relationships/slide" Target="slides/slide72.xml"/><Relationship Id="rId101" Type="http://schemas.openxmlformats.org/officeDocument/2006/relationships/slide" Target="slides/slide95.xml"/><Relationship Id="rId143" Type="http://schemas.openxmlformats.org/officeDocument/2006/relationships/slide" Target="slides/slide137.xml"/><Relationship Id="rId185" Type="http://schemas.openxmlformats.org/officeDocument/2006/relationships/slide" Target="slides/slide179.xml"/><Relationship Id="rId350" Type="http://schemas.openxmlformats.org/officeDocument/2006/relationships/slide" Target="slides/slide344.xml"/><Relationship Id="rId406" Type="http://schemas.openxmlformats.org/officeDocument/2006/relationships/slide" Target="slides/slide400.xml"/><Relationship Id="rId9" Type="http://schemas.openxmlformats.org/officeDocument/2006/relationships/slide" Target="slides/slide3.xml"/><Relationship Id="rId210" Type="http://schemas.openxmlformats.org/officeDocument/2006/relationships/slide" Target="slides/slide204.xml"/><Relationship Id="rId392" Type="http://schemas.openxmlformats.org/officeDocument/2006/relationships/slide" Target="slides/slide386.xml"/><Relationship Id="rId448" Type="http://schemas.openxmlformats.org/officeDocument/2006/relationships/slide" Target="slides/slide442.xml"/><Relationship Id="rId252" Type="http://schemas.openxmlformats.org/officeDocument/2006/relationships/slide" Target="slides/slide246.xml"/><Relationship Id="rId294" Type="http://schemas.openxmlformats.org/officeDocument/2006/relationships/slide" Target="slides/slide288.xml"/><Relationship Id="rId308" Type="http://schemas.openxmlformats.org/officeDocument/2006/relationships/slide" Target="slides/slide302.xml"/><Relationship Id="rId515" Type="http://schemas.openxmlformats.org/officeDocument/2006/relationships/slide" Target="slides/slide509.xml"/><Relationship Id="rId47" Type="http://schemas.openxmlformats.org/officeDocument/2006/relationships/slide" Target="slides/slide41.xml"/><Relationship Id="rId89" Type="http://schemas.openxmlformats.org/officeDocument/2006/relationships/slide" Target="slides/slide83.xml"/><Relationship Id="rId112" Type="http://schemas.openxmlformats.org/officeDocument/2006/relationships/slide" Target="slides/slide106.xml"/><Relationship Id="rId154" Type="http://schemas.openxmlformats.org/officeDocument/2006/relationships/slide" Target="slides/slide148.xml"/><Relationship Id="rId361" Type="http://schemas.openxmlformats.org/officeDocument/2006/relationships/slide" Target="slides/slide355.xml"/><Relationship Id="rId196" Type="http://schemas.openxmlformats.org/officeDocument/2006/relationships/slide" Target="slides/slide190.xml"/><Relationship Id="rId417" Type="http://schemas.openxmlformats.org/officeDocument/2006/relationships/slide" Target="slides/slide411.xml"/><Relationship Id="rId459" Type="http://schemas.openxmlformats.org/officeDocument/2006/relationships/slide" Target="slides/slide453.xml"/><Relationship Id="rId16" Type="http://schemas.openxmlformats.org/officeDocument/2006/relationships/slide" Target="slides/slide10.xml"/><Relationship Id="rId221" Type="http://schemas.openxmlformats.org/officeDocument/2006/relationships/slide" Target="slides/slide215.xml"/><Relationship Id="rId263" Type="http://schemas.openxmlformats.org/officeDocument/2006/relationships/slide" Target="slides/slide257.xml"/><Relationship Id="rId319" Type="http://schemas.openxmlformats.org/officeDocument/2006/relationships/slide" Target="slides/slide313.xml"/><Relationship Id="rId470" Type="http://schemas.openxmlformats.org/officeDocument/2006/relationships/slide" Target="slides/slide464.xml"/><Relationship Id="rId526" Type="http://schemas.openxmlformats.org/officeDocument/2006/relationships/slide" Target="slides/slide520.xml"/><Relationship Id="rId58" Type="http://schemas.openxmlformats.org/officeDocument/2006/relationships/slide" Target="slides/slide52.xml"/><Relationship Id="rId123" Type="http://schemas.openxmlformats.org/officeDocument/2006/relationships/slide" Target="slides/slide117.xml"/><Relationship Id="rId330" Type="http://schemas.openxmlformats.org/officeDocument/2006/relationships/slide" Target="slides/slide324.xml"/><Relationship Id="rId165" Type="http://schemas.openxmlformats.org/officeDocument/2006/relationships/slide" Target="slides/slide159.xml"/><Relationship Id="rId372" Type="http://schemas.openxmlformats.org/officeDocument/2006/relationships/slide" Target="slides/slide366.xml"/><Relationship Id="rId428" Type="http://schemas.openxmlformats.org/officeDocument/2006/relationships/slide" Target="slides/slide422.xml"/><Relationship Id="rId232" Type="http://schemas.openxmlformats.org/officeDocument/2006/relationships/slide" Target="slides/slide226.xml"/><Relationship Id="rId274" Type="http://schemas.openxmlformats.org/officeDocument/2006/relationships/slide" Target="slides/slide268.xml"/><Relationship Id="rId481" Type="http://schemas.openxmlformats.org/officeDocument/2006/relationships/slide" Target="slides/slide475.xml"/><Relationship Id="rId27" Type="http://schemas.openxmlformats.org/officeDocument/2006/relationships/slide" Target="slides/slide21.xml"/><Relationship Id="rId69" Type="http://schemas.openxmlformats.org/officeDocument/2006/relationships/slide" Target="slides/slide63.xml"/><Relationship Id="rId134" Type="http://schemas.openxmlformats.org/officeDocument/2006/relationships/slide" Target="slides/slide128.xml"/><Relationship Id="rId537" Type="http://schemas.openxmlformats.org/officeDocument/2006/relationships/theme" Target="theme/theme1.xml"/><Relationship Id="rId80" Type="http://schemas.openxmlformats.org/officeDocument/2006/relationships/slide" Target="slides/slide74.xml"/><Relationship Id="rId176" Type="http://schemas.openxmlformats.org/officeDocument/2006/relationships/slide" Target="slides/slide170.xml"/><Relationship Id="rId341" Type="http://schemas.openxmlformats.org/officeDocument/2006/relationships/slide" Target="slides/slide335.xml"/><Relationship Id="rId383" Type="http://schemas.openxmlformats.org/officeDocument/2006/relationships/slide" Target="slides/slide377.xml"/><Relationship Id="rId439" Type="http://schemas.openxmlformats.org/officeDocument/2006/relationships/slide" Target="slides/slide433.xml"/><Relationship Id="rId201" Type="http://schemas.openxmlformats.org/officeDocument/2006/relationships/slide" Target="slides/slide195.xml"/><Relationship Id="rId243" Type="http://schemas.openxmlformats.org/officeDocument/2006/relationships/slide" Target="slides/slide237.xml"/><Relationship Id="rId285" Type="http://schemas.openxmlformats.org/officeDocument/2006/relationships/slide" Target="slides/slide279.xml"/><Relationship Id="rId450" Type="http://schemas.openxmlformats.org/officeDocument/2006/relationships/slide" Target="slides/slide444.xml"/><Relationship Id="rId506" Type="http://schemas.openxmlformats.org/officeDocument/2006/relationships/slide" Target="slides/slide500.xml"/><Relationship Id="rId38" Type="http://schemas.openxmlformats.org/officeDocument/2006/relationships/slide" Target="slides/slide32.xml"/><Relationship Id="rId103" Type="http://schemas.openxmlformats.org/officeDocument/2006/relationships/slide" Target="slides/slide97.xml"/><Relationship Id="rId310" Type="http://schemas.openxmlformats.org/officeDocument/2006/relationships/slide" Target="slides/slide304.xml"/><Relationship Id="rId492" Type="http://schemas.openxmlformats.org/officeDocument/2006/relationships/slide" Target="slides/slide486.xml"/><Relationship Id="rId91" Type="http://schemas.openxmlformats.org/officeDocument/2006/relationships/slide" Target="slides/slide85.xml"/><Relationship Id="rId145" Type="http://schemas.openxmlformats.org/officeDocument/2006/relationships/slide" Target="slides/slide139.xml"/><Relationship Id="rId187" Type="http://schemas.openxmlformats.org/officeDocument/2006/relationships/slide" Target="slides/slide181.xml"/><Relationship Id="rId352" Type="http://schemas.openxmlformats.org/officeDocument/2006/relationships/slide" Target="slides/slide346.xml"/><Relationship Id="rId394" Type="http://schemas.openxmlformats.org/officeDocument/2006/relationships/slide" Target="slides/slide388.xml"/><Relationship Id="rId408" Type="http://schemas.openxmlformats.org/officeDocument/2006/relationships/slide" Target="slides/slide402.xml"/><Relationship Id="rId212" Type="http://schemas.openxmlformats.org/officeDocument/2006/relationships/slide" Target="slides/slide206.xml"/><Relationship Id="rId254" Type="http://schemas.openxmlformats.org/officeDocument/2006/relationships/slide" Target="slides/slide248.xml"/><Relationship Id="rId49" Type="http://schemas.openxmlformats.org/officeDocument/2006/relationships/slide" Target="slides/slide43.xml"/><Relationship Id="rId114" Type="http://schemas.openxmlformats.org/officeDocument/2006/relationships/slide" Target="slides/slide108.xml"/><Relationship Id="rId296" Type="http://schemas.openxmlformats.org/officeDocument/2006/relationships/slide" Target="slides/slide290.xml"/><Relationship Id="rId461" Type="http://schemas.openxmlformats.org/officeDocument/2006/relationships/slide" Target="slides/slide455.xml"/><Relationship Id="rId517" Type="http://schemas.openxmlformats.org/officeDocument/2006/relationships/slide" Target="slides/slide511.xml"/><Relationship Id="rId60" Type="http://schemas.openxmlformats.org/officeDocument/2006/relationships/slide" Target="slides/slide54.xml"/><Relationship Id="rId156" Type="http://schemas.openxmlformats.org/officeDocument/2006/relationships/slide" Target="slides/slide150.xml"/><Relationship Id="rId198" Type="http://schemas.openxmlformats.org/officeDocument/2006/relationships/slide" Target="slides/slide192.xml"/><Relationship Id="rId321" Type="http://schemas.openxmlformats.org/officeDocument/2006/relationships/slide" Target="slides/slide315.xml"/><Relationship Id="rId363" Type="http://schemas.openxmlformats.org/officeDocument/2006/relationships/slide" Target="slides/slide357.xml"/><Relationship Id="rId419" Type="http://schemas.openxmlformats.org/officeDocument/2006/relationships/slide" Target="slides/slide413.xml"/><Relationship Id="rId223" Type="http://schemas.openxmlformats.org/officeDocument/2006/relationships/slide" Target="slides/slide217.xml"/><Relationship Id="rId430" Type="http://schemas.openxmlformats.org/officeDocument/2006/relationships/slide" Target="slides/slide424.xml"/><Relationship Id="rId18" Type="http://schemas.openxmlformats.org/officeDocument/2006/relationships/slide" Target="slides/slide12.xml"/><Relationship Id="rId265" Type="http://schemas.openxmlformats.org/officeDocument/2006/relationships/slide" Target="slides/slide259.xml"/><Relationship Id="rId472" Type="http://schemas.openxmlformats.org/officeDocument/2006/relationships/slide" Target="slides/slide466.xml"/><Relationship Id="rId528" Type="http://schemas.openxmlformats.org/officeDocument/2006/relationships/slide" Target="slides/slide522.xml"/><Relationship Id="rId125" Type="http://schemas.openxmlformats.org/officeDocument/2006/relationships/slide" Target="slides/slide119.xml"/><Relationship Id="rId167" Type="http://schemas.openxmlformats.org/officeDocument/2006/relationships/slide" Target="slides/slide161.xml"/><Relationship Id="rId332" Type="http://schemas.openxmlformats.org/officeDocument/2006/relationships/slide" Target="slides/slide326.xml"/><Relationship Id="rId374" Type="http://schemas.openxmlformats.org/officeDocument/2006/relationships/slide" Target="slides/slide368.xml"/><Relationship Id="rId71" Type="http://schemas.openxmlformats.org/officeDocument/2006/relationships/slide" Target="slides/slide65.xml"/><Relationship Id="rId234" Type="http://schemas.openxmlformats.org/officeDocument/2006/relationships/slide" Target="slides/slide228.xml"/><Relationship Id="rId2" Type="http://schemas.openxmlformats.org/officeDocument/2006/relationships/slideMaster" Target="slideMasters/slideMaster2.xml"/><Relationship Id="rId29" Type="http://schemas.openxmlformats.org/officeDocument/2006/relationships/slide" Target="slides/slide23.xml"/><Relationship Id="rId276" Type="http://schemas.openxmlformats.org/officeDocument/2006/relationships/slide" Target="slides/slide270.xml"/><Relationship Id="rId441" Type="http://schemas.openxmlformats.org/officeDocument/2006/relationships/slide" Target="slides/slide435.xml"/><Relationship Id="rId483" Type="http://schemas.openxmlformats.org/officeDocument/2006/relationships/slide" Target="slides/slide477.xml"/><Relationship Id="rId539" Type="http://schemas.openxmlformats.org/officeDocument/2006/relationships/customXml" Target="../customXml/item1.xml"/><Relationship Id="rId40" Type="http://schemas.openxmlformats.org/officeDocument/2006/relationships/slide" Target="slides/slide34.xml"/><Relationship Id="rId136" Type="http://schemas.openxmlformats.org/officeDocument/2006/relationships/slide" Target="slides/slide130.xml"/><Relationship Id="rId178" Type="http://schemas.openxmlformats.org/officeDocument/2006/relationships/slide" Target="slides/slide172.xml"/><Relationship Id="rId301" Type="http://schemas.openxmlformats.org/officeDocument/2006/relationships/slide" Target="slides/slide295.xml"/><Relationship Id="rId343" Type="http://schemas.openxmlformats.org/officeDocument/2006/relationships/slide" Target="slides/slide337.xml"/><Relationship Id="rId82" Type="http://schemas.openxmlformats.org/officeDocument/2006/relationships/slide" Target="slides/slide76.xml"/><Relationship Id="rId203" Type="http://schemas.openxmlformats.org/officeDocument/2006/relationships/slide" Target="slides/slide197.xml"/><Relationship Id="rId385" Type="http://schemas.openxmlformats.org/officeDocument/2006/relationships/slide" Target="slides/slide379.xml"/><Relationship Id="rId245" Type="http://schemas.openxmlformats.org/officeDocument/2006/relationships/slide" Target="slides/slide239.xml"/><Relationship Id="rId287" Type="http://schemas.openxmlformats.org/officeDocument/2006/relationships/slide" Target="slides/slide281.xml"/><Relationship Id="rId410" Type="http://schemas.openxmlformats.org/officeDocument/2006/relationships/slide" Target="slides/slide404.xml"/><Relationship Id="rId452" Type="http://schemas.openxmlformats.org/officeDocument/2006/relationships/slide" Target="slides/slide446.xml"/><Relationship Id="rId494" Type="http://schemas.openxmlformats.org/officeDocument/2006/relationships/slide" Target="slides/slide488.xml"/><Relationship Id="rId508" Type="http://schemas.openxmlformats.org/officeDocument/2006/relationships/slide" Target="slides/slide502.xml"/><Relationship Id="rId105" Type="http://schemas.openxmlformats.org/officeDocument/2006/relationships/slide" Target="slides/slide99.xml"/><Relationship Id="rId147" Type="http://schemas.openxmlformats.org/officeDocument/2006/relationships/slide" Target="slides/slide141.xml"/><Relationship Id="rId312" Type="http://schemas.openxmlformats.org/officeDocument/2006/relationships/slide" Target="slides/slide306.xml"/><Relationship Id="rId354" Type="http://schemas.openxmlformats.org/officeDocument/2006/relationships/slide" Target="slides/slide348.xml"/><Relationship Id="rId51" Type="http://schemas.openxmlformats.org/officeDocument/2006/relationships/slide" Target="slides/slide45.xml"/><Relationship Id="rId93" Type="http://schemas.openxmlformats.org/officeDocument/2006/relationships/slide" Target="slides/slide87.xml"/><Relationship Id="rId189" Type="http://schemas.openxmlformats.org/officeDocument/2006/relationships/slide" Target="slides/slide183.xml"/><Relationship Id="rId396" Type="http://schemas.openxmlformats.org/officeDocument/2006/relationships/slide" Target="slides/slide390.xml"/><Relationship Id="rId214" Type="http://schemas.openxmlformats.org/officeDocument/2006/relationships/slide" Target="slides/slide208.xml"/><Relationship Id="rId256" Type="http://schemas.openxmlformats.org/officeDocument/2006/relationships/slide" Target="slides/slide250.xml"/><Relationship Id="rId298" Type="http://schemas.openxmlformats.org/officeDocument/2006/relationships/slide" Target="slides/slide292.xml"/><Relationship Id="rId421" Type="http://schemas.openxmlformats.org/officeDocument/2006/relationships/slide" Target="slides/slide415.xml"/><Relationship Id="rId463" Type="http://schemas.openxmlformats.org/officeDocument/2006/relationships/slide" Target="slides/slide457.xml"/><Relationship Id="rId519" Type="http://schemas.openxmlformats.org/officeDocument/2006/relationships/slide" Target="slides/slide513.xml"/><Relationship Id="rId116" Type="http://schemas.openxmlformats.org/officeDocument/2006/relationships/slide" Target="slides/slide110.xml"/><Relationship Id="rId158" Type="http://schemas.openxmlformats.org/officeDocument/2006/relationships/slide" Target="slides/slide152.xml"/><Relationship Id="rId323" Type="http://schemas.openxmlformats.org/officeDocument/2006/relationships/slide" Target="slides/slide317.xml"/><Relationship Id="rId530" Type="http://schemas.openxmlformats.org/officeDocument/2006/relationships/slide" Target="slides/slide524.xml"/><Relationship Id="rId20" Type="http://schemas.openxmlformats.org/officeDocument/2006/relationships/slide" Target="slides/slide14.xml"/><Relationship Id="rId62" Type="http://schemas.openxmlformats.org/officeDocument/2006/relationships/slide" Target="slides/slide56.xml"/><Relationship Id="rId365" Type="http://schemas.openxmlformats.org/officeDocument/2006/relationships/slide" Target="slides/slide359.xml"/><Relationship Id="rId225" Type="http://schemas.openxmlformats.org/officeDocument/2006/relationships/slide" Target="slides/slide219.xml"/><Relationship Id="rId267" Type="http://schemas.openxmlformats.org/officeDocument/2006/relationships/slide" Target="slides/slide261.xml"/><Relationship Id="rId432" Type="http://schemas.openxmlformats.org/officeDocument/2006/relationships/slide" Target="slides/slide426.xml"/><Relationship Id="rId474" Type="http://schemas.openxmlformats.org/officeDocument/2006/relationships/slide" Target="slides/slide468.xml"/><Relationship Id="rId127" Type="http://schemas.openxmlformats.org/officeDocument/2006/relationships/slide" Target="slides/slide121.xml"/><Relationship Id="rId31" Type="http://schemas.openxmlformats.org/officeDocument/2006/relationships/slide" Target="slides/slide25.xml"/><Relationship Id="rId73" Type="http://schemas.openxmlformats.org/officeDocument/2006/relationships/slide" Target="slides/slide67.xml"/><Relationship Id="rId169" Type="http://schemas.openxmlformats.org/officeDocument/2006/relationships/slide" Target="slides/slide163.xml"/><Relationship Id="rId334" Type="http://schemas.openxmlformats.org/officeDocument/2006/relationships/slide" Target="slides/slide328.xml"/><Relationship Id="rId376" Type="http://schemas.openxmlformats.org/officeDocument/2006/relationships/slide" Target="slides/slide370.xml"/><Relationship Id="rId541" Type="http://schemas.openxmlformats.org/officeDocument/2006/relationships/customXml" Target="../customXml/item3.xml"/><Relationship Id="rId4" Type="http://schemas.openxmlformats.org/officeDocument/2006/relationships/slideMaster" Target="slideMasters/slideMaster4.xml"/><Relationship Id="rId180" Type="http://schemas.openxmlformats.org/officeDocument/2006/relationships/slide" Target="slides/slide174.xml"/><Relationship Id="rId236" Type="http://schemas.openxmlformats.org/officeDocument/2006/relationships/slide" Target="slides/slide230.xml"/><Relationship Id="rId278" Type="http://schemas.openxmlformats.org/officeDocument/2006/relationships/slide" Target="slides/slide272.xml"/><Relationship Id="rId401" Type="http://schemas.openxmlformats.org/officeDocument/2006/relationships/slide" Target="slides/slide395.xml"/><Relationship Id="rId443" Type="http://schemas.openxmlformats.org/officeDocument/2006/relationships/slide" Target="slides/slide437.xml"/><Relationship Id="rId303" Type="http://schemas.openxmlformats.org/officeDocument/2006/relationships/slide" Target="slides/slide297.xml"/><Relationship Id="rId485" Type="http://schemas.openxmlformats.org/officeDocument/2006/relationships/slide" Target="slides/slide479.xml"/><Relationship Id="rId42" Type="http://schemas.openxmlformats.org/officeDocument/2006/relationships/slide" Target="slides/slide36.xml"/><Relationship Id="rId84" Type="http://schemas.openxmlformats.org/officeDocument/2006/relationships/slide" Target="slides/slide78.xml"/><Relationship Id="rId138" Type="http://schemas.openxmlformats.org/officeDocument/2006/relationships/slide" Target="slides/slide132.xml"/><Relationship Id="rId345" Type="http://schemas.openxmlformats.org/officeDocument/2006/relationships/slide" Target="slides/slide339.xml"/><Relationship Id="rId387" Type="http://schemas.openxmlformats.org/officeDocument/2006/relationships/slide" Target="slides/slide381.xml"/><Relationship Id="rId510" Type="http://schemas.openxmlformats.org/officeDocument/2006/relationships/slide" Target="slides/slide504.xml"/><Relationship Id="rId191" Type="http://schemas.openxmlformats.org/officeDocument/2006/relationships/slide" Target="slides/slide185.xml"/><Relationship Id="rId205" Type="http://schemas.openxmlformats.org/officeDocument/2006/relationships/slide" Target="slides/slide199.xml"/><Relationship Id="rId247" Type="http://schemas.openxmlformats.org/officeDocument/2006/relationships/slide" Target="slides/slide241.xml"/><Relationship Id="rId412" Type="http://schemas.openxmlformats.org/officeDocument/2006/relationships/slide" Target="slides/slide406.xml"/><Relationship Id="rId107" Type="http://schemas.openxmlformats.org/officeDocument/2006/relationships/slide" Target="slides/slide101.xml"/><Relationship Id="rId289" Type="http://schemas.openxmlformats.org/officeDocument/2006/relationships/slide" Target="slides/slide283.xml"/><Relationship Id="rId454" Type="http://schemas.openxmlformats.org/officeDocument/2006/relationships/slide" Target="slides/slide448.xml"/><Relationship Id="rId496" Type="http://schemas.openxmlformats.org/officeDocument/2006/relationships/slide" Target="slides/slide490.xml"/><Relationship Id="rId11" Type="http://schemas.openxmlformats.org/officeDocument/2006/relationships/slide" Target="slides/slide5.xml"/><Relationship Id="rId53" Type="http://schemas.openxmlformats.org/officeDocument/2006/relationships/slide" Target="slides/slide47.xml"/><Relationship Id="rId149" Type="http://schemas.openxmlformats.org/officeDocument/2006/relationships/slide" Target="slides/slide143.xml"/><Relationship Id="rId314" Type="http://schemas.openxmlformats.org/officeDocument/2006/relationships/slide" Target="slides/slide308.xml"/><Relationship Id="rId356" Type="http://schemas.openxmlformats.org/officeDocument/2006/relationships/slide" Target="slides/slide350.xml"/><Relationship Id="rId398" Type="http://schemas.openxmlformats.org/officeDocument/2006/relationships/slide" Target="slides/slide392.xml"/><Relationship Id="rId521" Type="http://schemas.openxmlformats.org/officeDocument/2006/relationships/slide" Target="slides/slide515.xml"/><Relationship Id="rId95" Type="http://schemas.openxmlformats.org/officeDocument/2006/relationships/slide" Target="slides/slide89.xml"/><Relationship Id="rId160" Type="http://schemas.openxmlformats.org/officeDocument/2006/relationships/slide" Target="slides/slide154.xml"/><Relationship Id="rId216" Type="http://schemas.openxmlformats.org/officeDocument/2006/relationships/slide" Target="slides/slide210.xml"/><Relationship Id="rId423" Type="http://schemas.openxmlformats.org/officeDocument/2006/relationships/slide" Target="slides/slide417.xml"/><Relationship Id="rId258" Type="http://schemas.openxmlformats.org/officeDocument/2006/relationships/slide" Target="slides/slide252.xml"/><Relationship Id="rId465" Type="http://schemas.openxmlformats.org/officeDocument/2006/relationships/slide" Target="slides/slide459.xml"/><Relationship Id="rId22" Type="http://schemas.openxmlformats.org/officeDocument/2006/relationships/slide" Target="slides/slide16.xml"/><Relationship Id="rId64" Type="http://schemas.openxmlformats.org/officeDocument/2006/relationships/slide" Target="slides/slide58.xml"/><Relationship Id="rId118" Type="http://schemas.openxmlformats.org/officeDocument/2006/relationships/slide" Target="slides/slide112.xml"/><Relationship Id="rId325" Type="http://schemas.openxmlformats.org/officeDocument/2006/relationships/slide" Target="slides/slide319.xml"/><Relationship Id="rId367" Type="http://schemas.openxmlformats.org/officeDocument/2006/relationships/slide" Target="slides/slide361.xml"/><Relationship Id="rId532" Type="http://schemas.openxmlformats.org/officeDocument/2006/relationships/slide" Target="slides/slide526.xml"/><Relationship Id="rId171" Type="http://schemas.openxmlformats.org/officeDocument/2006/relationships/slide" Target="slides/slide165.xml"/><Relationship Id="rId227" Type="http://schemas.openxmlformats.org/officeDocument/2006/relationships/slide" Target="slides/slide221.xml"/><Relationship Id="rId269" Type="http://schemas.openxmlformats.org/officeDocument/2006/relationships/slide" Target="slides/slide263.xml"/><Relationship Id="rId434" Type="http://schemas.openxmlformats.org/officeDocument/2006/relationships/slide" Target="slides/slide428.xml"/><Relationship Id="rId476" Type="http://schemas.openxmlformats.org/officeDocument/2006/relationships/slide" Target="slides/slide470.xml"/><Relationship Id="rId33" Type="http://schemas.openxmlformats.org/officeDocument/2006/relationships/slide" Target="slides/slide27.xml"/><Relationship Id="rId129" Type="http://schemas.openxmlformats.org/officeDocument/2006/relationships/slide" Target="slides/slide123.xml"/><Relationship Id="rId280" Type="http://schemas.openxmlformats.org/officeDocument/2006/relationships/slide" Target="slides/slide274.xml"/><Relationship Id="rId336" Type="http://schemas.openxmlformats.org/officeDocument/2006/relationships/slide" Target="slides/slide330.xml"/><Relationship Id="rId501" Type="http://schemas.openxmlformats.org/officeDocument/2006/relationships/slide" Target="slides/slide495.xml"/><Relationship Id="rId75" Type="http://schemas.openxmlformats.org/officeDocument/2006/relationships/slide" Target="slides/slide69.xml"/><Relationship Id="rId140" Type="http://schemas.openxmlformats.org/officeDocument/2006/relationships/slide" Target="slides/slide134.xml"/><Relationship Id="rId182" Type="http://schemas.openxmlformats.org/officeDocument/2006/relationships/slide" Target="slides/slide176.xml"/><Relationship Id="rId378" Type="http://schemas.openxmlformats.org/officeDocument/2006/relationships/slide" Target="slides/slide372.xml"/><Relationship Id="rId403" Type="http://schemas.openxmlformats.org/officeDocument/2006/relationships/slide" Target="slides/slide397.xml"/><Relationship Id="rId6" Type="http://schemas.openxmlformats.org/officeDocument/2006/relationships/slideMaster" Target="slideMasters/slideMaster6.xml"/><Relationship Id="rId238" Type="http://schemas.openxmlformats.org/officeDocument/2006/relationships/slide" Target="slides/slide232.xml"/><Relationship Id="rId445" Type="http://schemas.openxmlformats.org/officeDocument/2006/relationships/slide" Target="slides/slide439.xml"/><Relationship Id="rId487" Type="http://schemas.openxmlformats.org/officeDocument/2006/relationships/slide" Target="slides/slide481.xml"/><Relationship Id="rId291" Type="http://schemas.openxmlformats.org/officeDocument/2006/relationships/slide" Target="slides/slide285.xml"/><Relationship Id="rId305" Type="http://schemas.openxmlformats.org/officeDocument/2006/relationships/slide" Target="slides/slide299.xml"/><Relationship Id="rId347" Type="http://schemas.openxmlformats.org/officeDocument/2006/relationships/slide" Target="slides/slide341.xml"/><Relationship Id="rId512" Type="http://schemas.openxmlformats.org/officeDocument/2006/relationships/slide" Target="slides/slide506.xml"/><Relationship Id="rId44" Type="http://schemas.openxmlformats.org/officeDocument/2006/relationships/slide" Target="slides/slide38.xml"/><Relationship Id="rId86" Type="http://schemas.openxmlformats.org/officeDocument/2006/relationships/slide" Target="slides/slide80.xml"/><Relationship Id="rId151" Type="http://schemas.openxmlformats.org/officeDocument/2006/relationships/slide" Target="slides/slide145.xml"/><Relationship Id="rId389" Type="http://schemas.openxmlformats.org/officeDocument/2006/relationships/slide" Target="slides/slide383.xml"/><Relationship Id="rId193" Type="http://schemas.openxmlformats.org/officeDocument/2006/relationships/slide" Target="slides/slide187.xml"/><Relationship Id="rId207" Type="http://schemas.openxmlformats.org/officeDocument/2006/relationships/slide" Target="slides/slide201.xml"/><Relationship Id="rId249" Type="http://schemas.openxmlformats.org/officeDocument/2006/relationships/slide" Target="slides/slide243.xml"/><Relationship Id="rId414" Type="http://schemas.openxmlformats.org/officeDocument/2006/relationships/slide" Target="slides/slide408.xml"/><Relationship Id="rId456" Type="http://schemas.openxmlformats.org/officeDocument/2006/relationships/slide" Target="slides/slide450.xml"/><Relationship Id="rId498" Type="http://schemas.openxmlformats.org/officeDocument/2006/relationships/slide" Target="slides/slide492.xml"/><Relationship Id="rId13" Type="http://schemas.openxmlformats.org/officeDocument/2006/relationships/slide" Target="slides/slide7.xml"/><Relationship Id="rId109" Type="http://schemas.openxmlformats.org/officeDocument/2006/relationships/slide" Target="slides/slide103.xml"/><Relationship Id="rId260" Type="http://schemas.openxmlformats.org/officeDocument/2006/relationships/slide" Target="slides/slide254.xml"/><Relationship Id="rId316" Type="http://schemas.openxmlformats.org/officeDocument/2006/relationships/slide" Target="slides/slide310.xml"/><Relationship Id="rId523" Type="http://schemas.openxmlformats.org/officeDocument/2006/relationships/slide" Target="slides/slide517.xml"/><Relationship Id="rId55" Type="http://schemas.openxmlformats.org/officeDocument/2006/relationships/slide" Target="slides/slide49.xml"/><Relationship Id="rId97" Type="http://schemas.openxmlformats.org/officeDocument/2006/relationships/slide" Target="slides/slide91.xml"/><Relationship Id="rId120" Type="http://schemas.openxmlformats.org/officeDocument/2006/relationships/slide" Target="slides/slide114.xml"/><Relationship Id="rId358" Type="http://schemas.openxmlformats.org/officeDocument/2006/relationships/slide" Target="slides/slide352.xml"/><Relationship Id="rId162" Type="http://schemas.openxmlformats.org/officeDocument/2006/relationships/slide" Target="slides/slide156.xml"/><Relationship Id="rId218" Type="http://schemas.openxmlformats.org/officeDocument/2006/relationships/slide" Target="slides/slide212.xml"/><Relationship Id="rId425" Type="http://schemas.openxmlformats.org/officeDocument/2006/relationships/slide" Target="slides/slide419.xml"/><Relationship Id="rId467" Type="http://schemas.openxmlformats.org/officeDocument/2006/relationships/slide" Target="slides/slide461.xml"/><Relationship Id="rId271" Type="http://schemas.openxmlformats.org/officeDocument/2006/relationships/slide" Target="slides/slide265.xml"/><Relationship Id="rId24" Type="http://schemas.openxmlformats.org/officeDocument/2006/relationships/slide" Target="slides/slide18.xml"/><Relationship Id="rId66" Type="http://schemas.openxmlformats.org/officeDocument/2006/relationships/slide" Target="slides/slide60.xml"/><Relationship Id="rId131" Type="http://schemas.openxmlformats.org/officeDocument/2006/relationships/slide" Target="slides/slide125.xml"/><Relationship Id="rId327" Type="http://schemas.openxmlformats.org/officeDocument/2006/relationships/slide" Target="slides/slide321.xml"/><Relationship Id="rId369" Type="http://schemas.openxmlformats.org/officeDocument/2006/relationships/slide" Target="slides/slide363.xml"/><Relationship Id="rId534" Type="http://schemas.openxmlformats.org/officeDocument/2006/relationships/commentAuthors" Target="commentAuthors.xml"/><Relationship Id="rId173" Type="http://schemas.openxmlformats.org/officeDocument/2006/relationships/slide" Target="slides/slide167.xml"/><Relationship Id="rId229" Type="http://schemas.openxmlformats.org/officeDocument/2006/relationships/slide" Target="slides/slide223.xml"/><Relationship Id="rId380" Type="http://schemas.openxmlformats.org/officeDocument/2006/relationships/slide" Target="slides/slide374.xml"/><Relationship Id="rId436" Type="http://schemas.openxmlformats.org/officeDocument/2006/relationships/slide" Target="slides/slide430.xml"/><Relationship Id="rId240" Type="http://schemas.openxmlformats.org/officeDocument/2006/relationships/slide" Target="slides/slide234.xml"/><Relationship Id="rId478" Type="http://schemas.openxmlformats.org/officeDocument/2006/relationships/slide" Target="slides/slide472.xml"/><Relationship Id="rId35" Type="http://schemas.openxmlformats.org/officeDocument/2006/relationships/slide" Target="slides/slide29.xml"/><Relationship Id="rId77" Type="http://schemas.openxmlformats.org/officeDocument/2006/relationships/slide" Target="slides/slide71.xml"/><Relationship Id="rId100" Type="http://schemas.openxmlformats.org/officeDocument/2006/relationships/slide" Target="slides/slide94.xml"/><Relationship Id="rId282" Type="http://schemas.openxmlformats.org/officeDocument/2006/relationships/slide" Target="slides/slide276.xml"/><Relationship Id="rId338" Type="http://schemas.openxmlformats.org/officeDocument/2006/relationships/slide" Target="slides/slide332.xml"/><Relationship Id="rId503" Type="http://schemas.openxmlformats.org/officeDocument/2006/relationships/slide" Target="slides/slide497.xml"/><Relationship Id="rId8" Type="http://schemas.openxmlformats.org/officeDocument/2006/relationships/slide" Target="slides/slide2.xml"/><Relationship Id="rId142" Type="http://schemas.openxmlformats.org/officeDocument/2006/relationships/slide" Target="slides/slide136.xml"/><Relationship Id="rId184" Type="http://schemas.openxmlformats.org/officeDocument/2006/relationships/slide" Target="slides/slide178.xml"/><Relationship Id="rId391" Type="http://schemas.openxmlformats.org/officeDocument/2006/relationships/slide" Target="slides/slide385.xml"/><Relationship Id="rId405" Type="http://schemas.openxmlformats.org/officeDocument/2006/relationships/slide" Target="slides/slide399.xml"/><Relationship Id="rId447" Type="http://schemas.openxmlformats.org/officeDocument/2006/relationships/slide" Target="slides/slide441.xml"/><Relationship Id="rId251" Type="http://schemas.openxmlformats.org/officeDocument/2006/relationships/slide" Target="slides/slide245.xml"/><Relationship Id="rId489" Type="http://schemas.openxmlformats.org/officeDocument/2006/relationships/slide" Target="slides/slide483.xml"/><Relationship Id="rId46" Type="http://schemas.openxmlformats.org/officeDocument/2006/relationships/slide" Target="slides/slide40.xml"/><Relationship Id="rId293" Type="http://schemas.openxmlformats.org/officeDocument/2006/relationships/slide" Target="slides/slide287.xml"/><Relationship Id="rId307" Type="http://schemas.openxmlformats.org/officeDocument/2006/relationships/slide" Target="slides/slide301.xml"/><Relationship Id="rId349" Type="http://schemas.openxmlformats.org/officeDocument/2006/relationships/slide" Target="slides/slide343.xml"/><Relationship Id="rId514" Type="http://schemas.openxmlformats.org/officeDocument/2006/relationships/slide" Target="slides/slide508.xml"/><Relationship Id="rId88" Type="http://schemas.openxmlformats.org/officeDocument/2006/relationships/slide" Target="slides/slide82.xml"/><Relationship Id="rId111" Type="http://schemas.openxmlformats.org/officeDocument/2006/relationships/slide" Target="slides/slide105.xml"/><Relationship Id="rId153" Type="http://schemas.openxmlformats.org/officeDocument/2006/relationships/slide" Target="slides/slide147.xml"/><Relationship Id="rId195" Type="http://schemas.openxmlformats.org/officeDocument/2006/relationships/slide" Target="slides/slide189.xml"/><Relationship Id="rId209" Type="http://schemas.openxmlformats.org/officeDocument/2006/relationships/slide" Target="slides/slide203.xml"/><Relationship Id="rId360" Type="http://schemas.openxmlformats.org/officeDocument/2006/relationships/slide" Target="slides/slide354.xml"/><Relationship Id="rId416" Type="http://schemas.openxmlformats.org/officeDocument/2006/relationships/slide" Target="slides/slide410.xml"/><Relationship Id="rId220" Type="http://schemas.openxmlformats.org/officeDocument/2006/relationships/slide" Target="slides/slide214.xml"/><Relationship Id="rId458" Type="http://schemas.openxmlformats.org/officeDocument/2006/relationships/slide" Target="slides/slide452.xml"/><Relationship Id="rId15" Type="http://schemas.openxmlformats.org/officeDocument/2006/relationships/slide" Target="slides/slide9.xml"/><Relationship Id="rId57" Type="http://schemas.openxmlformats.org/officeDocument/2006/relationships/slide" Target="slides/slide51.xml"/><Relationship Id="rId262" Type="http://schemas.openxmlformats.org/officeDocument/2006/relationships/slide" Target="slides/slide256.xml"/><Relationship Id="rId318" Type="http://schemas.openxmlformats.org/officeDocument/2006/relationships/slide" Target="slides/slide312.xml"/><Relationship Id="rId525" Type="http://schemas.openxmlformats.org/officeDocument/2006/relationships/slide" Target="slides/slide519.xml"/><Relationship Id="rId99" Type="http://schemas.openxmlformats.org/officeDocument/2006/relationships/slide" Target="slides/slide93.xml"/><Relationship Id="rId122" Type="http://schemas.openxmlformats.org/officeDocument/2006/relationships/slide" Target="slides/slide116.xml"/><Relationship Id="rId164" Type="http://schemas.openxmlformats.org/officeDocument/2006/relationships/slide" Target="slides/slide158.xml"/><Relationship Id="rId371" Type="http://schemas.openxmlformats.org/officeDocument/2006/relationships/slide" Target="slides/slide365.xml"/><Relationship Id="rId427" Type="http://schemas.openxmlformats.org/officeDocument/2006/relationships/slide" Target="slides/slide421.xml"/><Relationship Id="rId469" Type="http://schemas.openxmlformats.org/officeDocument/2006/relationships/slide" Target="slides/slide463.xml"/><Relationship Id="rId26" Type="http://schemas.openxmlformats.org/officeDocument/2006/relationships/slide" Target="slides/slide20.xml"/><Relationship Id="rId231" Type="http://schemas.openxmlformats.org/officeDocument/2006/relationships/slide" Target="slides/slide225.xml"/><Relationship Id="rId273" Type="http://schemas.openxmlformats.org/officeDocument/2006/relationships/slide" Target="slides/slide267.xml"/><Relationship Id="rId329" Type="http://schemas.openxmlformats.org/officeDocument/2006/relationships/slide" Target="slides/slide323.xml"/><Relationship Id="rId480" Type="http://schemas.openxmlformats.org/officeDocument/2006/relationships/slide" Target="slides/slide474.xml"/><Relationship Id="rId536" Type="http://schemas.openxmlformats.org/officeDocument/2006/relationships/viewProps" Target="viewProps.xml"/><Relationship Id="rId68" Type="http://schemas.openxmlformats.org/officeDocument/2006/relationships/slide" Target="slides/slide62.xml"/><Relationship Id="rId133" Type="http://schemas.openxmlformats.org/officeDocument/2006/relationships/slide" Target="slides/slide127.xml"/><Relationship Id="rId175" Type="http://schemas.openxmlformats.org/officeDocument/2006/relationships/slide" Target="slides/slide169.xml"/><Relationship Id="rId340" Type="http://schemas.openxmlformats.org/officeDocument/2006/relationships/slide" Target="slides/slide334.xml"/><Relationship Id="rId200" Type="http://schemas.openxmlformats.org/officeDocument/2006/relationships/slide" Target="slides/slide194.xml"/><Relationship Id="rId382" Type="http://schemas.openxmlformats.org/officeDocument/2006/relationships/slide" Target="slides/slide376.xml"/><Relationship Id="rId438" Type="http://schemas.openxmlformats.org/officeDocument/2006/relationships/slide" Target="slides/slide432.xml"/><Relationship Id="rId242" Type="http://schemas.openxmlformats.org/officeDocument/2006/relationships/slide" Target="slides/slide236.xml"/><Relationship Id="rId284" Type="http://schemas.openxmlformats.org/officeDocument/2006/relationships/slide" Target="slides/slide278.xml"/><Relationship Id="rId491" Type="http://schemas.openxmlformats.org/officeDocument/2006/relationships/slide" Target="slides/slide485.xml"/><Relationship Id="rId505" Type="http://schemas.openxmlformats.org/officeDocument/2006/relationships/slide" Target="slides/slide499.xml"/><Relationship Id="rId37" Type="http://schemas.openxmlformats.org/officeDocument/2006/relationships/slide" Target="slides/slide31.xml"/><Relationship Id="rId79" Type="http://schemas.openxmlformats.org/officeDocument/2006/relationships/slide" Target="slides/slide73.xml"/><Relationship Id="rId102" Type="http://schemas.openxmlformats.org/officeDocument/2006/relationships/slide" Target="slides/slide96.xml"/><Relationship Id="rId144" Type="http://schemas.openxmlformats.org/officeDocument/2006/relationships/slide" Target="slides/slide138.xml"/><Relationship Id="rId90" Type="http://schemas.openxmlformats.org/officeDocument/2006/relationships/slide" Target="slides/slide84.xml"/><Relationship Id="rId186" Type="http://schemas.openxmlformats.org/officeDocument/2006/relationships/slide" Target="slides/slide180.xml"/><Relationship Id="rId351" Type="http://schemas.openxmlformats.org/officeDocument/2006/relationships/slide" Target="slides/slide345.xml"/><Relationship Id="rId393" Type="http://schemas.openxmlformats.org/officeDocument/2006/relationships/slide" Target="slides/slide387.xml"/><Relationship Id="rId407" Type="http://schemas.openxmlformats.org/officeDocument/2006/relationships/slide" Target="slides/slide401.xml"/><Relationship Id="rId449" Type="http://schemas.openxmlformats.org/officeDocument/2006/relationships/slide" Target="slides/slide443.xml"/><Relationship Id="rId211" Type="http://schemas.openxmlformats.org/officeDocument/2006/relationships/slide" Target="slides/slide205.xml"/><Relationship Id="rId253" Type="http://schemas.openxmlformats.org/officeDocument/2006/relationships/slide" Target="slides/slide247.xml"/><Relationship Id="rId295" Type="http://schemas.openxmlformats.org/officeDocument/2006/relationships/slide" Target="slides/slide289.xml"/><Relationship Id="rId309" Type="http://schemas.openxmlformats.org/officeDocument/2006/relationships/slide" Target="slides/slide303.xml"/><Relationship Id="rId460" Type="http://schemas.openxmlformats.org/officeDocument/2006/relationships/slide" Target="slides/slide454.xml"/><Relationship Id="rId516" Type="http://schemas.openxmlformats.org/officeDocument/2006/relationships/slide" Target="slides/slide510.xml"/><Relationship Id="rId48" Type="http://schemas.openxmlformats.org/officeDocument/2006/relationships/slide" Target="slides/slide42.xml"/><Relationship Id="rId113" Type="http://schemas.openxmlformats.org/officeDocument/2006/relationships/slide" Target="slides/slide107.xml"/><Relationship Id="rId320" Type="http://schemas.openxmlformats.org/officeDocument/2006/relationships/slide" Target="slides/slide314.xml"/><Relationship Id="rId155" Type="http://schemas.openxmlformats.org/officeDocument/2006/relationships/slide" Target="slides/slide149.xml"/><Relationship Id="rId197" Type="http://schemas.openxmlformats.org/officeDocument/2006/relationships/slide" Target="slides/slide191.xml"/><Relationship Id="rId362" Type="http://schemas.openxmlformats.org/officeDocument/2006/relationships/slide" Target="slides/slide356.xml"/><Relationship Id="rId418" Type="http://schemas.openxmlformats.org/officeDocument/2006/relationships/slide" Target="slides/slide412.xml"/><Relationship Id="rId222" Type="http://schemas.openxmlformats.org/officeDocument/2006/relationships/slide" Target="slides/slide216.xml"/><Relationship Id="rId264" Type="http://schemas.openxmlformats.org/officeDocument/2006/relationships/slide" Target="slides/slide258.xml"/><Relationship Id="rId471" Type="http://schemas.openxmlformats.org/officeDocument/2006/relationships/slide" Target="slides/slide465.xml"/><Relationship Id="rId17" Type="http://schemas.openxmlformats.org/officeDocument/2006/relationships/slide" Target="slides/slide11.xml"/><Relationship Id="rId59" Type="http://schemas.openxmlformats.org/officeDocument/2006/relationships/slide" Target="slides/slide53.xml"/><Relationship Id="rId124" Type="http://schemas.openxmlformats.org/officeDocument/2006/relationships/slide" Target="slides/slide118.xml"/><Relationship Id="rId527" Type="http://schemas.openxmlformats.org/officeDocument/2006/relationships/slide" Target="slides/slide521.xml"/><Relationship Id="rId70" Type="http://schemas.openxmlformats.org/officeDocument/2006/relationships/slide" Target="slides/slide64.xml"/><Relationship Id="rId166" Type="http://schemas.openxmlformats.org/officeDocument/2006/relationships/slide" Target="slides/slide160.xml"/><Relationship Id="rId331" Type="http://schemas.openxmlformats.org/officeDocument/2006/relationships/slide" Target="slides/slide325.xml"/><Relationship Id="rId373" Type="http://schemas.openxmlformats.org/officeDocument/2006/relationships/slide" Target="slides/slide367.xml"/><Relationship Id="rId429" Type="http://schemas.openxmlformats.org/officeDocument/2006/relationships/slide" Target="slides/slide423.xml"/><Relationship Id="rId1" Type="http://schemas.openxmlformats.org/officeDocument/2006/relationships/slideMaster" Target="slideMasters/slideMaster1.xml"/><Relationship Id="rId233" Type="http://schemas.openxmlformats.org/officeDocument/2006/relationships/slide" Target="slides/slide227.xml"/><Relationship Id="rId440" Type="http://schemas.openxmlformats.org/officeDocument/2006/relationships/slide" Target="slides/slide434.xml"/><Relationship Id="rId28" Type="http://schemas.openxmlformats.org/officeDocument/2006/relationships/slide" Target="slides/slide22.xml"/><Relationship Id="rId275" Type="http://schemas.openxmlformats.org/officeDocument/2006/relationships/slide" Target="slides/slide269.xml"/><Relationship Id="rId300" Type="http://schemas.openxmlformats.org/officeDocument/2006/relationships/slide" Target="slides/slide294.xml"/><Relationship Id="rId482" Type="http://schemas.openxmlformats.org/officeDocument/2006/relationships/slide" Target="slides/slide476.xml"/><Relationship Id="rId538" Type="http://schemas.openxmlformats.org/officeDocument/2006/relationships/tableStyles" Target="tableStyles.xml"/><Relationship Id="rId81" Type="http://schemas.openxmlformats.org/officeDocument/2006/relationships/slide" Target="slides/slide75.xml"/><Relationship Id="rId135" Type="http://schemas.openxmlformats.org/officeDocument/2006/relationships/slide" Target="slides/slide129.xml"/><Relationship Id="rId177" Type="http://schemas.openxmlformats.org/officeDocument/2006/relationships/slide" Target="slides/slide171.xml"/><Relationship Id="rId342" Type="http://schemas.openxmlformats.org/officeDocument/2006/relationships/slide" Target="slides/slide336.xml"/><Relationship Id="rId384" Type="http://schemas.openxmlformats.org/officeDocument/2006/relationships/slide" Target="slides/slide378.xml"/><Relationship Id="rId202" Type="http://schemas.openxmlformats.org/officeDocument/2006/relationships/slide" Target="slides/slide196.xml"/><Relationship Id="rId244" Type="http://schemas.openxmlformats.org/officeDocument/2006/relationships/slide" Target="slides/slide238.xml"/><Relationship Id="rId39" Type="http://schemas.openxmlformats.org/officeDocument/2006/relationships/slide" Target="slides/slide33.xml"/><Relationship Id="rId286" Type="http://schemas.openxmlformats.org/officeDocument/2006/relationships/slide" Target="slides/slide280.xml"/><Relationship Id="rId451" Type="http://schemas.openxmlformats.org/officeDocument/2006/relationships/slide" Target="slides/slide445.xml"/><Relationship Id="rId493" Type="http://schemas.openxmlformats.org/officeDocument/2006/relationships/slide" Target="slides/slide487.xml"/><Relationship Id="rId507" Type="http://schemas.openxmlformats.org/officeDocument/2006/relationships/slide" Target="slides/slide501.xml"/><Relationship Id="rId50" Type="http://schemas.openxmlformats.org/officeDocument/2006/relationships/slide" Target="slides/slide44.xml"/><Relationship Id="rId104" Type="http://schemas.openxmlformats.org/officeDocument/2006/relationships/slide" Target="slides/slide98.xml"/><Relationship Id="rId146" Type="http://schemas.openxmlformats.org/officeDocument/2006/relationships/slide" Target="slides/slide140.xml"/><Relationship Id="rId188" Type="http://schemas.openxmlformats.org/officeDocument/2006/relationships/slide" Target="slides/slide182.xml"/><Relationship Id="rId311" Type="http://schemas.openxmlformats.org/officeDocument/2006/relationships/slide" Target="slides/slide305.xml"/><Relationship Id="rId353" Type="http://schemas.openxmlformats.org/officeDocument/2006/relationships/slide" Target="slides/slide347.xml"/><Relationship Id="rId395" Type="http://schemas.openxmlformats.org/officeDocument/2006/relationships/slide" Target="slides/slide389.xml"/><Relationship Id="rId409" Type="http://schemas.openxmlformats.org/officeDocument/2006/relationships/slide" Target="slides/slide403.xml"/><Relationship Id="rId92" Type="http://schemas.openxmlformats.org/officeDocument/2006/relationships/slide" Target="slides/slide86.xml"/><Relationship Id="rId213" Type="http://schemas.openxmlformats.org/officeDocument/2006/relationships/slide" Target="slides/slide207.xml"/><Relationship Id="rId420" Type="http://schemas.openxmlformats.org/officeDocument/2006/relationships/slide" Target="slides/slide414.xml"/><Relationship Id="rId255" Type="http://schemas.openxmlformats.org/officeDocument/2006/relationships/slide" Target="slides/slide249.xml"/><Relationship Id="rId297" Type="http://schemas.openxmlformats.org/officeDocument/2006/relationships/slide" Target="slides/slide291.xml"/><Relationship Id="rId462" Type="http://schemas.openxmlformats.org/officeDocument/2006/relationships/slide" Target="slides/slide456.xml"/><Relationship Id="rId518" Type="http://schemas.openxmlformats.org/officeDocument/2006/relationships/slide" Target="slides/slide512.xml"/><Relationship Id="rId115" Type="http://schemas.openxmlformats.org/officeDocument/2006/relationships/slide" Target="slides/slide109.xml"/><Relationship Id="rId157" Type="http://schemas.openxmlformats.org/officeDocument/2006/relationships/slide" Target="slides/slide151.xml"/><Relationship Id="rId322" Type="http://schemas.openxmlformats.org/officeDocument/2006/relationships/slide" Target="slides/slide316.xml"/><Relationship Id="rId364" Type="http://schemas.openxmlformats.org/officeDocument/2006/relationships/slide" Target="slides/slide358.xml"/><Relationship Id="rId61" Type="http://schemas.openxmlformats.org/officeDocument/2006/relationships/slide" Target="slides/slide55.xml"/><Relationship Id="rId199" Type="http://schemas.openxmlformats.org/officeDocument/2006/relationships/slide" Target="slides/slide193.xml"/><Relationship Id="rId19" Type="http://schemas.openxmlformats.org/officeDocument/2006/relationships/slide" Target="slides/slide13.xml"/><Relationship Id="rId224" Type="http://schemas.openxmlformats.org/officeDocument/2006/relationships/slide" Target="slides/slide218.xml"/><Relationship Id="rId266" Type="http://schemas.openxmlformats.org/officeDocument/2006/relationships/slide" Target="slides/slide260.xml"/><Relationship Id="rId431" Type="http://schemas.openxmlformats.org/officeDocument/2006/relationships/slide" Target="slides/slide425.xml"/><Relationship Id="rId473" Type="http://schemas.openxmlformats.org/officeDocument/2006/relationships/slide" Target="slides/slide467.xml"/><Relationship Id="rId529" Type="http://schemas.openxmlformats.org/officeDocument/2006/relationships/slide" Target="slides/slide523.xml"/><Relationship Id="rId30" Type="http://schemas.openxmlformats.org/officeDocument/2006/relationships/slide" Target="slides/slide24.xml"/><Relationship Id="rId126" Type="http://schemas.openxmlformats.org/officeDocument/2006/relationships/slide" Target="slides/slide120.xml"/><Relationship Id="rId168" Type="http://schemas.openxmlformats.org/officeDocument/2006/relationships/slide" Target="slides/slide162.xml"/><Relationship Id="rId333" Type="http://schemas.openxmlformats.org/officeDocument/2006/relationships/slide" Target="slides/slide327.xml"/><Relationship Id="rId540" Type="http://schemas.openxmlformats.org/officeDocument/2006/relationships/customXml" Target="../customXml/item2.xml"/><Relationship Id="rId72" Type="http://schemas.openxmlformats.org/officeDocument/2006/relationships/slide" Target="slides/slide66.xml"/><Relationship Id="rId375" Type="http://schemas.openxmlformats.org/officeDocument/2006/relationships/slide" Target="slides/slide369.xml"/><Relationship Id="rId3" Type="http://schemas.openxmlformats.org/officeDocument/2006/relationships/slideMaster" Target="slideMasters/slideMaster3.xml"/><Relationship Id="rId235" Type="http://schemas.openxmlformats.org/officeDocument/2006/relationships/slide" Target="slides/slide229.xml"/><Relationship Id="rId277" Type="http://schemas.openxmlformats.org/officeDocument/2006/relationships/slide" Target="slides/slide271.xml"/><Relationship Id="rId400" Type="http://schemas.openxmlformats.org/officeDocument/2006/relationships/slide" Target="slides/slide394.xml"/><Relationship Id="rId442" Type="http://schemas.openxmlformats.org/officeDocument/2006/relationships/slide" Target="slides/slide436.xml"/><Relationship Id="rId484" Type="http://schemas.openxmlformats.org/officeDocument/2006/relationships/slide" Target="slides/slide478.xml"/><Relationship Id="rId137" Type="http://schemas.openxmlformats.org/officeDocument/2006/relationships/slide" Target="slides/slide131.xml"/><Relationship Id="rId302" Type="http://schemas.openxmlformats.org/officeDocument/2006/relationships/slide" Target="slides/slide296.xml"/><Relationship Id="rId344" Type="http://schemas.openxmlformats.org/officeDocument/2006/relationships/slide" Target="slides/slide338.xml"/><Relationship Id="rId41" Type="http://schemas.openxmlformats.org/officeDocument/2006/relationships/slide" Target="slides/slide35.xml"/><Relationship Id="rId83" Type="http://schemas.openxmlformats.org/officeDocument/2006/relationships/slide" Target="slides/slide77.xml"/><Relationship Id="rId179" Type="http://schemas.openxmlformats.org/officeDocument/2006/relationships/slide" Target="slides/slide173.xml"/><Relationship Id="rId386" Type="http://schemas.openxmlformats.org/officeDocument/2006/relationships/slide" Target="slides/slide380.xml"/><Relationship Id="rId190" Type="http://schemas.openxmlformats.org/officeDocument/2006/relationships/slide" Target="slides/slide184.xml"/><Relationship Id="rId204" Type="http://schemas.openxmlformats.org/officeDocument/2006/relationships/slide" Target="slides/slide198.xml"/><Relationship Id="rId246" Type="http://schemas.openxmlformats.org/officeDocument/2006/relationships/slide" Target="slides/slide240.xml"/><Relationship Id="rId288" Type="http://schemas.openxmlformats.org/officeDocument/2006/relationships/slide" Target="slides/slide282.xml"/><Relationship Id="rId411" Type="http://schemas.openxmlformats.org/officeDocument/2006/relationships/slide" Target="slides/slide405.xml"/><Relationship Id="rId453" Type="http://schemas.openxmlformats.org/officeDocument/2006/relationships/slide" Target="slides/slide447.xml"/><Relationship Id="rId509" Type="http://schemas.openxmlformats.org/officeDocument/2006/relationships/slide" Target="slides/slide503.xml"/><Relationship Id="rId106" Type="http://schemas.openxmlformats.org/officeDocument/2006/relationships/slide" Target="slides/slide100.xml"/><Relationship Id="rId313" Type="http://schemas.openxmlformats.org/officeDocument/2006/relationships/slide" Target="slides/slide307.xml"/><Relationship Id="rId495" Type="http://schemas.openxmlformats.org/officeDocument/2006/relationships/slide" Target="slides/slide489.xml"/><Relationship Id="rId10" Type="http://schemas.openxmlformats.org/officeDocument/2006/relationships/slide" Target="slides/slide4.xml"/><Relationship Id="rId52" Type="http://schemas.openxmlformats.org/officeDocument/2006/relationships/slide" Target="slides/slide46.xml"/><Relationship Id="rId94" Type="http://schemas.openxmlformats.org/officeDocument/2006/relationships/slide" Target="slides/slide88.xml"/><Relationship Id="rId148" Type="http://schemas.openxmlformats.org/officeDocument/2006/relationships/slide" Target="slides/slide142.xml"/><Relationship Id="rId355" Type="http://schemas.openxmlformats.org/officeDocument/2006/relationships/slide" Target="slides/slide349.xml"/><Relationship Id="rId397" Type="http://schemas.openxmlformats.org/officeDocument/2006/relationships/slide" Target="slides/slide391.xml"/><Relationship Id="rId520" Type="http://schemas.openxmlformats.org/officeDocument/2006/relationships/slide" Target="slides/slide514.xml"/><Relationship Id="rId215" Type="http://schemas.openxmlformats.org/officeDocument/2006/relationships/slide" Target="slides/slide209.xml"/><Relationship Id="rId257" Type="http://schemas.openxmlformats.org/officeDocument/2006/relationships/slide" Target="slides/slide251.xml"/><Relationship Id="rId422" Type="http://schemas.openxmlformats.org/officeDocument/2006/relationships/slide" Target="slides/slide416.xml"/><Relationship Id="rId464" Type="http://schemas.openxmlformats.org/officeDocument/2006/relationships/slide" Target="slides/slide458.xml"/><Relationship Id="rId299" Type="http://schemas.openxmlformats.org/officeDocument/2006/relationships/slide" Target="slides/slide293.xml"/><Relationship Id="rId63" Type="http://schemas.openxmlformats.org/officeDocument/2006/relationships/slide" Target="slides/slide57.xml"/><Relationship Id="rId159" Type="http://schemas.openxmlformats.org/officeDocument/2006/relationships/slide" Target="slides/slide153.xml"/><Relationship Id="rId366" Type="http://schemas.openxmlformats.org/officeDocument/2006/relationships/slide" Target="slides/slide360.xml"/><Relationship Id="rId226" Type="http://schemas.openxmlformats.org/officeDocument/2006/relationships/slide" Target="slides/slide220.xml"/><Relationship Id="rId433" Type="http://schemas.openxmlformats.org/officeDocument/2006/relationships/slide" Target="slides/slide427.xml"/><Relationship Id="rId74" Type="http://schemas.openxmlformats.org/officeDocument/2006/relationships/slide" Target="slides/slide68.xml"/><Relationship Id="rId377" Type="http://schemas.openxmlformats.org/officeDocument/2006/relationships/slide" Target="slides/slide371.xml"/><Relationship Id="rId500" Type="http://schemas.openxmlformats.org/officeDocument/2006/relationships/slide" Target="slides/slide494.xml"/><Relationship Id="rId5" Type="http://schemas.openxmlformats.org/officeDocument/2006/relationships/slideMaster" Target="slideMasters/slideMaster5.xml"/><Relationship Id="rId237" Type="http://schemas.openxmlformats.org/officeDocument/2006/relationships/slide" Target="slides/slide231.xml"/><Relationship Id="rId444" Type="http://schemas.openxmlformats.org/officeDocument/2006/relationships/slide" Target="slides/slide438.xml"/><Relationship Id="rId290" Type="http://schemas.openxmlformats.org/officeDocument/2006/relationships/slide" Target="slides/slide284.xml"/><Relationship Id="rId304" Type="http://schemas.openxmlformats.org/officeDocument/2006/relationships/slide" Target="slides/slide298.xml"/><Relationship Id="rId388" Type="http://schemas.openxmlformats.org/officeDocument/2006/relationships/slide" Target="slides/slide382.xml"/><Relationship Id="rId511" Type="http://schemas.openxmlformats.org/officeDocument/2006/relationships/slide" Target="slides/slide505.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4.xml"/><Relationship Id="rId1" Type="http://schemas.microsoft.com/office/2011/relationships/chartStyle" Target="style14.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5.xml"/><Relationship Id="rId1" Type="http://schemas.microsoft.com/office/2011/relationships/chartStyle" Target="style15.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6.xml"/><Relationship Id="rId1" Type="http://schemas.microsoft.com/office/2011/relationships/chartStyle" Target="style16.xm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17.xml"/><Relationship Id="rId1" Type="http://schemas.microsoft.com/office/2011/relationships/chartStyle" Target="style17.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18.xml"/><Relationship Id="rId1" Type="http://schemas.microsoft.com/office/2011/relationships/chartStyle" Target="style18.xml"/></Relationships>
</file>

<file path=ppt/charts/_rels/chart19.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19.xml"/><Relationship Id="rId1" Type="http://schemas.microsoft.com/office/2011/relationships/chartStyle" Target="style19.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3" Type="http://schemas.openxmlformats.org/officeDocument/2006/relationships/package" Target="../embeddings/Microsoft_Excel_Worksheet19.xlsx"/><Relationship Id="rId2" Type="http://schemas.microsoft.com/office/2011/relationships/chartColorStyle" Target="colors20.xml"/><Relationship Id="rId1" Type="http://schemas.microsoft.com/office/2011/relationships/chartStyle" Target="style20.xml"/></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20.xlsx"/><Relationship Id="rId2" Type="http://schemas.microsoft.com/office/2011/relationships/chartColorStyle" Target="colors21.xml"/><Relationship Id="rId1" Type="http://schemas.microsoft.com/office/2011/relationships/chartStyle" Target="style21.xml"/></Relationships>
</file>

<file path=ppt/charts/_rels/chart22.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22.xml"/><Relationship Id="rId1" Type="http://schemas.microsoft.com/office/2011/relationships/chartStyle" Target="style22.xml"/></Relationships>
</file>

<file path=ppt/charts/_rels/chart23.xml.rels><?xml version="1.0" encoding="UTF-8" standalone="yes"?>
<Relationships xmlns="http://schemas.openxmlformats.org/package/2006/relationships"><Relationship Id="rId3" Type="http://schemas.openxmlformats.org/officeDocument/2006/relationships/package" Target="../embeddings/Microsoft_Excel_Worksheet22.xlsx"/><Relationship Id="rId2" Type="http://schemas.microsoft.com/office/2011/relationships/chartColorStyle" Target="colors23.xml"/><Relationship Id="rId1" Type="http://schemas.microsoft.com/office/2011/relationships/chartStyle" Target="style23.xml"/></Relationships>
</file>

<file path=ppt/charts/_rels/chart24.xml.rels><?xml version="1.0" encoding="UTF-8" standalone="yes"?>
<Relationships xmlns="http://schemas.openxmlformats.org/package/2006/relationships"><Relationship Id="rId3" Type="http://schemas.openxmlformats.org/officeDocument/2006/relationships/package" Target="../embeddings/Microsoft_Excel_Worksheet23.xlsx"/><Relationship Id="rId2" Type="http://schemas.microsoft.com/office/2011/relationships/chartColorStyle" Target="colors24.xml"/><Relationship Id="rId1" Type="http://schemas.microsoft.com/office/2011/relationships/chartStyle" Target="style24.xml"/></Relationships>
</file>

<file path=ppt/charts/_rels/chart25.xml.rels><?xml version="1.0" encoding="UTF-8" standalone="yes"?>
<Relationships xmlns="http://schemas.openxmlformats.org/package/2006/relationships"><Relationship Id="rId3" Type="http://schemas.openxmlformats.org/officeDocument/2006/relationships/package" Target="../embeddings/Microsoft_Excel_Worksheet24.xlsx"/><Relationship Id="rId2" Type="http://schemas.microsoft.com/office/2011/relationships/chartColorStyle" Target="colors25.xml"/><Relationship Id="rId1" Type="http://schemas.microsoft.com/office/2011/relationships/chartStyle" Target="style25.xml"/></Relationships>
</file>

<file path=ppt/charts/_rels/chart26.xml.rels><?xml version="1.0" encoding="UTF-8" standalone="yes"?>
<Relationships xmlns="http://schemas.openxmlformats.org/package/2006/relationships"><Relationship Id="rId3" Type="http://schemas.openxmlformats.org/officeDocument/2006/relationships/package" Target="../embeddings/Microsoft_Excel_Worksheet25.xlsx"/><Relationship Id="rId2" Type="http://schemas.microsoft.com/office/2011/relationships/chartColorStyle" Target="colors26.xml"/><Relationship Id="rId1" Type="http://schemas.microsoft.com/office/2011/relationships/chartStyle" Target="style26.xml"/></Relationships>
</file>

<file path=ppt/charts/_rels/chart27.xml.rels><?xml version="1.0" encoding="UTF-8" standalone="yes"?>
<Relationships xmlns="http://schemas.openxmlformats.org/package/2006/relationships"><Relationship Id="rId3" Type="http://schemas.openxmlformats.org/officeDocument/2006/relationships/package" Target="../embeddings/Microsoft_Excel_Worksheet26.xlsx"/><Relationship Id="rId2" Type="http://schemas.microsoft.com/office/2011/relationships/chartColorStyle" Target="colors27.xml"/><Relationship Id="rId1" Type="http://schemas.microsoft.com/office/2011/relationships/chartStyle" Target="style27.xml"/></Relationships>
</file>

<file path=ppt/charts/_rels/chart28.xml.rels><?xml version="1.0" encoding="UTF-8" standalone="yes"?>
<Relationships xmlns="http://schemas.openxmlformats.org/package/2006/relationships"><Relationship Id="rId3" Type="http://schemas.openxmlformats.org/officeDocument/2006/relationships/package" Target="../embeddings/Microsoft_Excel_Worksheet27.xlsx"/><Relationship Id="rId2" Type="http://schemas.microsoft.com/office/2011/relationships/chartColorStyle" Target="colors28.xml"/><Relationship Id="rId1" Type="http://schemas.microsoft.com/office/2011/relationships/chartStyle" Target="style28.xml"/></Relationships>
</file>

<file path=ppt/charts/_rels/chart29.xml.rels><?xml version="1.0" encoding="UTF-8" standalone="yes"?>
<Relationships xmlns="http://schemas.openxmlformats.org/package/2006/relationships"><Relationship Id="rId3" Type="http://schemas.openxmlformats.org/officeDocument/2006/relationships/package" Target="../embeddings/Microsoft_Excel_Worksheet28.xlsx"/><Relationship Id="rId2" Type="http://schemas.microsoft.com/office/2011/relationships/chartColorStyle" Target="colors29.xml"/><Relationship Id="rId1" Type="http://schemas.microsoft.com/office/2011/relationships/chartStyle" Target="style29.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30.xml.rels><?xml version="1.0" encoding="UTF-8" standalone="yes"?>
<Relationships xmlns="http://schemas.openxmlformats.org/package/2006/relationships"><Relationship Id="rId3" Type="http://schemas.openxmlformats.org/officeDocument/2006/relationships/package" Target="../embeddings/Microsoft_Excel_Worksheet29.xlsx"/><Relationship Id="rId2" Type="http://schemas.microsoft.com/office/2011/relationships/chartColorStyle" Target="colors30.xml"/><Relationship Id="rId1" Type="http://schemas.microsoft.com/office/2011/relationships/chartStyle" Target="style30.xml"/></Relationships>
</file>

<file path=ppt/charts/_rels/chart31.xml.rels><?xml version="1.0" encoding="UTF-8" standalone="yes"?>
<Relationships xmlns="http://schemas.openxmlformats.org/package/2006/relationships"><Relationship Id="rId3" Type="http://schemas.openxmlformats.org/officeDocument/2006/relationships/package" Target="../embeddings/Microsoft_Excel_Worksheet30.xlsx"/><Relationship Id="rId2" Type="http://schemas.microsoft.com/office/2011/relationships/chartColorStyle" Target="colors31.xml"/><Relationship Id="rId1" Type="http://schemas.microsoft.com/office/2011/relationships/chartStyle" Target="style31.xml"/></Relationships>
</file>

<file path=ppt/charts/_rels/chart32.xml.rels><?xml version="1.0" encoding="UTF-8" standalone="yes"?>
<Relationships xmlns="http://schemas.openxmlformats.org/package/2006/relationships"><Relationship Id="rId3" Type="http://schemas.openxmlformats.org/officeDocument/2006/relationships/package" Target="../embeddings/Microsoft_Excel_Worksheet31.xlsx"/><Relationship Id="rId2" Type="http://schemas.microsoft.com/office/2011/relationships/chartColorStyle" Target="colors32.xml"/><Relationship Id="rId1" Type="http://schemas.microsoft.com/office/2011/relationships/chartStyle" Target="style32.xml"/></Relationships>
</file>

<file path=ppt/charts/_rels/chart33.xml.rels><?xml version="1.0" encoding="UTF-8" standalone="yes"?>
<Relationships xmlns="http://schemas.openxmlformats.org/package/2006/relationships"><Relationship Id="rId3" Type="http://schemas.openxmlformats.org/officeDocument/2006/relationships/package" Target="../embeddings/Microsoft_Excel_Worksheet32.xlsx"/><Relationship Id="rId2" Type="http://schemas.microsoft.com/office/2011/relationships/chartColorStyle" Target="colors33.xml"/><Relationship Id="rId1" Type="http://schemas.microsoft.com/office/2011/relationships/chartStyle" Target="style33.xml"/></Relationships>
</file>

<file path=ppt/charts/_rels/chart34.xml.rels><?xml version="1.0" encoding="UTF-8" standalone="yes"?>
<Relationships xmlns="http://schemas.openxmlformats.org/package/2006/relationships"><Relationship Id="rId3" Type="http://schemas.openxmlformats.org/officeDocument/2006/relationships/package" Target="../embeddings/Microsoft_Excel_Worksheet33.xlsx"/><Relationship Id="rId2" Type="http://schemas.microsoft.com/office/2011/relationships/chartColorStyle" Target="colors34.xml"/><Relationship Id="rId1" Type="http://schemas.microsoft.com/office/2011/relationships/chartStyle" Target="style34.xml"/></Relationships>
</file>

<file path=ppt/charts/_rels/chart35.xml.rels><?xml version="1.0" encoding="UTF-8" standalone="yes"?>
<Relationships xmlns="http://schemas.openxmlformats.org/package/2006/relationships"><Relationship Id="rId3" Type="http://schemas.openxmlformats.org/officeDocument/2006/relationships/package" Target="../embeddings/Microsoft_Excel_Worksheet34.xlsx"/><Relationship Id="rId2" Type="http://schemas.microsoft.com/office/2011/relationships/chartColorStyle" Target="colors35.xml"/><Relationship Id="rId1" Type="http://schemas.microsoft.com/office/2011/relationships/chartStyle" Target="style35.xml"/></Relationships>
</file>

<file path=ppt/charts/_rels/chart36.xml.rels><?xml version="1.0" encoding="UTF-8" standalone="yes"?>
<Relationships xmlns="http://schemas.openxmlformats.org/package/2006/relationships"><Relationship Id="rId3" Type="http://schemas.openxmlformats.org/officeDocument/2006/relationships/package" Target="../embeddings/Microsoft_Excel_Worksheet35.xlsx"/><Relationship Id="rId2" Type="http://schemas.microsoft.com/office/2011/relationships/chartColorStyle" Target="colors36.xml"/><Relationship Id="rId1" Type="http://schemas.microsoft.com/office/2011/relationships/chartStyle" Target="style36.xml"/></Relationships>
</file>

<file path=ppt/charts/_rels/chart37.xml.rels><?xml version="1.0" encoding="UTF-8" standalone="yes"?>
<Relationships xmlns="http://schemas.openxmlformats.org/package/2006/relationships"><Relationship Id="rId3" Type="http://schemas.openxmlformats.org/officeDocument/2006/relationships/package" Target="../embeddings/Microsoft_Excel_Worksheet36.xlsx"/><Relationship Id="rId2" Type="http://schemas.microsoft.com/office/2011/relationships/chartColorStyle" Target="colors37.xml"/><Relationship Id="rId1" Type="http://schemas.microsoft.com/office/2011/relationships/chartStyle" Target="style37.xml"/></Relationships>
</file>

<file path=ppt/charts/_rels/chart38.xml.rels><?xml version="1.0" encoding="UTF-8" standalone="yes"?>
<Relationships xmlns="http://schemas.openxmlformats.org/package/2006/relationships"><Relationship Id="rId3" Type="http://schemas.openxmlformats.org/officeDocument/2006/relationships/package" Target="../embeddings/Microsoft_Excel_Worksheet37.xlsx"/><Relationship Id="rId2" Type="http://schemas.microsoft.com/office/2011/relationships/chartColorStyle" Target="colors38.xml"/><Relationship Id="rId1" Type="http://schemas.microsoft.com/office/2011/relationships/chartStyle" Target="style38.xml"/></Relationships>
</file>

<file path=ppt/charts/_rels/chart39.xml.rels><?xml version="1.0" encoding="UTF-8" standalone="yes"?>
<Relationships xmlns="http://schemas.openxmlformats.org/package/2006/relationships"><Relationship Id="rId3" Type="http://schemas.openxmlformats.org/officeDocument/2006/relationships/package" Target="../embeddings/Microsoft_Excel_Worksheet38.xlsx"/><Relationship Id="rId2" Type="http://schemas.microsoft.com/office/2011/relationships/chartColorStyle" Target="colors39.xml"/><Relationship Id="rId1" Type="http://schemas.microsoft.com/office/2011/relationships/chartStyle" Target="style39.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40.xml.rels><?xml version="1.0" encoding="UTF-8" standalone="yes"?>
<Relationships xmlns="http://schemas.openxmlformats.org/package/2006/relationships"><Relationship Id="rId3" Type="http://schemas.openxmlformats.org/officeDocument/2006/relationships/package" Target="../embeddings/Microsoft_Excel_Worksheet39.xlsx"/><Relationship Id="rId2" Type="http://schemas.microsoft.com/office/2011/relationships/chartColorStyle" Target="colors40.xml"/><Relationship Id="rId1" Type="http://schemas.microsoft.com/office/2011/relationships/chartStyle" Target="style40.xml"/></Relationships>
</file>

<file path=ppt/charts/_rels/chart41.xml.rels><?xml version="1.0" encoding="UTF-8" standalone="yes"?>
<Relationships xmlns="http://schemas.openxmlformats.org/package/2006/relationships"><Relationship Id="rId3" Type="http://schemas.openxmlformats.org/officeDocument/2006/relationships/package" Target="../embeddings/Microsoft_Excel_Worksheet40.xlsx"/><Relationship Id="rId2" Type="http://schemas.microsoft.com/office/2011/relationships/chartColorStyle" Target="colors41.xml"/><Relationship Id="rId1" Type="http://schemas.microsoft.com/office/2011/relationships/chartStyle" Target="style41.xml"/></Relationships>
</file>

<file path=ppt/charts/_rels/chart42.xml.rels><?xml version="1.0" encoding="UTF-8" standalone="yes"?>
<Relationships xmlns="http://schemas.openxmlformats.org/package/2006/relationships"><Relationship Id="rId3" Type="http://schemas.openxmlformats.org/officeDocument/2006/relationships/package" Target="../embeddings/Microsoft_Excel_Worksheet41.xlsx"/><Relationship Id="rId2" Type="http://schemas.microsoft.com/office/2011/relationships/chartColorStyle" Target="colors42.xml"/><Relationship Id="rId1" Type="http://schemas.microsoft.com/office/2011/relationships/chartStyle" Target="style42.xml"/></Relationships>
</file>

<file path=ppt/charts/_rels/chart43.xml.rels><?xml version="1.0" encoding="UTF-8" standalone="yes"?>
<Relationships xmlns="http://schemas.openxmlformats.org/package/2006/relationships"><Relationship Id="rId3" Type="http://schemas.openxmlformats.org/officeDocument/2006/relationships/package" Target="../embeddings/Microsoft_Excel_Worksheet42.xlsx"/><Relationship Id="rId2" Type="http://schemas.microsoft.com/office/2011/relationships/chartColorStyle" Target="colors43.xml"/><Relationship Id="rId1" Type="http://schemas.microsoft.com/office/2011/relationships/chartStyle" Target="style43.xml"/></Relationships>
</file>

<file path=ppt/charts/_rels/chart44.xml.rels><?xml version="1.0" encoding="UTF-8" standalone="yes"?>
<Relationships xmlns="http://schemas.openxmlformats.org/package/2006/relationships"><Relationship Id="rId3" Type="http://schemas.openxmlformats.org/officeDocument/2006/relationships/package" Target="../embeddings/Microsoft_Excel_Worksheet43.xlsx"/><Relationship Id="rId2" Type="http://schemas.microsoft.com/office/2011/relationships/chartColorStyle" Target="colors44.xml"/><Relationship Id="rId1" Type="http://schemas.microsoft.com/office/2011/relationships/chartStyle" Target="style44.xml"/></Relationships>
</file>

<file path=ppt/charts/_rels/chart45.xml.rels><?xml version="1.0" encoding="UTF-8" standalone="yes"?>
<Relationships xmlns="http://schemas.openxmlformats.org/package/2006/relationships"><Relationship Id="rId3" Type="http://schemas.openxmlformats.org/officeDocument/2006/relationships/package" Target="../embeddings/Microsoft_Excel_Worksheet44.xlsx"/><Relationship Id="rId2" Type="http://schemas.microsoft.com/office/2011/relationships/chartColorStyle" Target="colors45.xml"/><Relationship Id="rId1" Type="http://schemas.microsoft.com/office/2011/relationships/chartStyle" Target="style45.xml"/></Relationships>
</file>

<file path=ppt/charts/_rels/chart46.xml.rels><?xml version="1.0" encoding="UTF-8" standalone="yes"?>
<Relationships xmlns="http://schemas.openxmlformats.org/package/2006/relationships"><Relationship Id="rId3" Type="http://schemas.openxmlformats.org/officeDocument/2006/relationships/package" Target="../embeddings/Microsoft_Excel_Worksheet45.xlsx"/><Relationship Id="rId2" Type="http://schemas.microsoft.com/office/2011/relationships/chartColorStyle" Target="colors46.xml"/><Relationship Id="rId1" Type="http://schemas.microsoft.com/office/2011/relationships/chartStyle" Target="style46.xml"/></Relationships>
</file>

<file path=ppt/charts/_rels/chart47.xml.rels><?xml version="1.0" encoding="UTF-8" standalone="yes"?>
<Relationships xmlns="http://schemas.openxmlformats.org/package/2006/relationships"><Relationship Id="rId3" Type="http://schemas.openxmlformats.org/officeDocument/2006/relationships/package" Target="../embeddings/Microsoft_Excel_Worksheet46.xlsx"/><Relationship Id="rId2" Type="http://schemas.microsoft.com/office/2011/relationships/chartColorStyle" Target="colors47.xml"/><Relationship Id="rId1" Type="http://schemas.microsoft.com/office/2011/relationships/chartStyle" Target="style47.xml"/></Relationships>
</file>

<file path=ppt/charts/_rels/chart48.xml.rels><?xml version="1.0" encoding="UTF-8" standalone="yes"?>
<Relationships xmlns="http://schemas.openxmlformats.org/package/2006/relationships"><Relationship Id="rId3" Type="http://schemas.openxmlformats.org/officeDocument/2006/relationships/package" Target="../embeddings/Microsoft_Excel_Worksheet47.xlsx"/><Relationship Id="rId2" Type="http://schemas.microsoft.com/office/2011/relationships/chartColorStyle" Target="colors48.xml"/><Relationship Id="rId1" Type="http://schemas.microsoft.com/office/2011/relationships/chartStyle" Target="style48.xml"/></Relationships>
</file>

<file path=ppt/charts/_rels/chart49.xml.rels><?xml version="1.0" encoding="UTF-8" standalone="yes"?>
<Relationships xmlns="http://schemas.openxmlformats.org/package/2006/relationships"><Relationship Id="rId3" Type="http://schemas.openxmlformats.org/officeDocument/2006/relationships/package" Target="../embeddings/Microsoft_Excel_Worksheet48.xlsx"/><Relationship Id="rId2" Type="http://schemas.microsoft.com/office/2011/relationships/chartColorStyle" Target="colors49.xml"/><Relationship Id="rId1" Type="http://schemas.microsoft.com/office/2011/relationships/chartStyle" Target="style49.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50.xml.rels><?xml version="1.0" encoding="UTF-8" standalone="yes"?>
<Relationships xmlns="http://schemas.openxmlformats.org/package/2006/relationships"><Relationship Id="rId3" Type="http://schemas.openxmlformats.org/officeDocument/2006/relationships/package" Target="../embeddings/Microsoft_Excel_Worksheet49.xlsx"/><Relationship Id="rId2" Type="http://schemas.microsoft.com/office/2011/relationships/chartColorStyle" Target="colors50.xml"/><Relationship Id="rId1" Type="http://schemas.microsoft.com/office/2011/relationships/chartStyle" Target="style50.xml"/></Relationships>
</file>

<file path=ppt/charts/_rels/chart51.xml.rels><?xml version="1.0" encoding="UTF-8" standalone="yes"?>
<Relationships xmlns="http://schemas.openxmlformats.org/package/2006/relationships"><Relationship Id="rId3" Type="http://schemas.openxmlformats.org/officeDocument/2006/relationships/package" Target="../embeddings/Microsoft_Excel_Worksheet50.xlsx"/><Relationship Id="rId2" Type="http://schemas.microsoft.com/office/2011/relationships/chartColorStyle" Target="colors51.xml"/><Relationship Id="rId1" Type="http://schemas.microsoft.com/office/2011/relationships/chartStyle" Target="style51.xml"/></Relationships>
</file>

<file path=ppt/charts/_rels/chart52.xml.rels><?xml version="1.0" encoding="UTF-8" standalone="yes"?>
<Relationships xmlns="http://schemas.openxmlformats.org/package/2006/relationships"><Relationship Id="rId3" Type="http://schemas.openxmlformats.org/officeDocument/2006/relationships/package" Target="../embeddings/Microsoft_Excel_Worksheet52.xlsx"/><Relationship Id="rId2" Type="http://schemas.microsoft.com/office/2011/relationships/chartColorStyle" Target="colors53.xml"/><Relationship Id="rId1" Type="http://schemas.microsoft.com/office/2011/relationships/chartStyle" Target="style53.xml"/></Relationships>
</file>

<file path=ppt/charts/_rels/chart53.xml.rels><?xml version="1.0" encoding="UTF-8" standalone="yes"?>
<Relationships xmlns="http://schemas.openxmlformats.org/package/2006/relationships"><Relationship Id="rId3" Type="http://schemas.openxmlformats.org/officeDocument/2006/relationships/package" Target="../embeddings/Microsoft_Excel_Worksheet53.xlsx"/><Relationship Id="rId2" Type="http://schemas.microsoft.com/office/2011/relationships/chartColorStyle" Target="colors54.xml"/><Relationship Id="rId1" Type="http://schemas.microsoft.com/office/2011/relationships/chartStyle" Target="style54.xml"/></Relationships>
</file>

<file path=ppt/charts/_rels/chart54.xml.rels><?xml version="1.0" encoding="UTF-8" standalone="yes"?>
<Relationships xmlns="http://schemas.openxmlformats.org/package/2006/relationships"><Relationship Id="rId3" Type="http://schemas.openxmlformats.org/officeDocument/2006/relationships/package" Target="../embeddings/Microsoft_Excel_Worksheet54.xlsx"/><Relationship Id="rId2" Type="http://schemas.microsoft.com/office/2011/relationships/chartColorStyle" Target="colors55.xml"/><Relationship Id="rId1" Type="http://schemas.microsoft.com/office/2011/relationships/chartStyle" Target="style55.xml"/></Relationships>
</file>

<file path=ppt/charts/_rels/chart55.xml.rels><?xml version="1.0" encoding="UTF-8" standalone="yes"?>
<Relationships xmlns="http://schemas.openxmlformats.org/package/2006/relationships"><Relationship Id="rId3" Type="http://schemas.openxmlformats.org/officeDocument/2006/relationships/package" Target="../embeddings/Microsoft_Excel_Worksheet56.xlsx"/><Relationship Id="rId2" Type="http://schemas.microsoft.com/office/2011/relationships/chartColorStyle" Target="colors57.xml"/><Relationship Id="rId1" Type="http://schemas.microsoft.com/office/2011/relationships/chartStyle" Target="style57.xml"/></Relationships>
</file>

<file path=ppt/charts/_rels/chart56.xml.rels><?xml version="1.0" encoding="UTF-8" standalone="yes"?>
<Relationships xmlns="http://schemas.openxmlformats.org/package/2006/relationships"><Relationship Id="rId3" Type="http://schemas.openxmlformats.org/officeDocument/2006/relationships/package" Target="../embeddings/Microsoft_Excel_Worksheet57.xlsx"/><Relationship Id="rId2" Type="http://schemas.microsoft.com/office/2011/relationships/chartColorStyle" Target="colors58.xml"/><Relationship Id="rId1" Type="http://schemas.microsoft.com/office/2011/relationships/chartStyle" Target="style58.xml"/></Relationships>
</file>

<file path=ppt/charts/_rels/chart57.xml.rels><?xml version="1.0" encoding="UTF-8" standalone="yes"?>
<Relationships xmlns="http://schemas.openxmlformats.org/package/2006/relationships"><Relationship Id="rId3" Type="http://schemas.openxmlformats.org/officeDocument/2006/relationships/package" Target="../embeddings/Microsoft_Excel_Worksheet58.xlsx"/><Relationship Id="rId2" Type="http://schemas.microsoft.com/office/2011/relationships/chartColorStyle" Target="colors59.xml"/><Relationship Id="rId1" Type="http://schemas.microsoft.com/office/2011/relationships/chartStyle" Target="style59.xml"/></Relationships>
</file>

<file path=ppt/charts/_rels/chart58.xml.rels><?xml version="1.0" encoding="UTF-8" standalone="yes"?>
<Relationships xmlns="http://schemas.openxmlformats.org/package/2006/relationships"><Relationship Id="rId3" Type="http://schemas.openxmlformats.org/officeDocument/2006/relationships/package" Target="../embeddings/Microsoft_Excel_Worksheet59.xlsx"/><Relationship Id="rId2" Type="http://schemas.microsoft.com/office/2011/relationships/chartColorStyle" Target="colors60.xml"/><Relationship Id="rId1" Type="http://schemas.microsoft.com/office/2011/relationships/chartStyle" Target="style60.xml"/></Relationships>
</file>

<file path=ppt/charts/_rels/chart59.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61.xml"/><Relationship Id="rId1" Type="http://schemas.microsoft.com/office/2011/relationships/chartStyle" Target="style61.xml"/><Relationship Id="rId5" Type="http://schemas.openxmlformats.org/officeDocument/2006/relationships/chartUserShapes" Target="../drawings/drawing1.xml"/><Relationship Id="rId4" Type="http://schemas.openxmlformats.org/officeDocument/2006/relationships/package" Target="../embeddings/Microsoft_Excel_Worksheet60.xlsx"/></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60.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62.xml"/><Relationship Id="rId1" Type="http://schemas.microsoft.com/office/2011/relationships/chartStyle" Target="style62.xml"/><Relationship Id="rId4" Type="http://schemas.openxmlformats.org/officeDocument/2006/relationships/package" Target="../embeddings/Microsoft_Excel_Worksheet61.xlsx"/></Relationships>
</file>

<file path=ppt/charts/_rels/chart61.xml.rels><?xml version="1.0" encoding="UTF-8" standalone="yes"?>
<Relationships xmlns="http://schemas.openxmlformats.org/package/2006/relationships"><Relationship Id="rId3" Type="http://schemas.openxmlformats.org/officeDocument/2006/relationships/package" Target="../embeddings/Microsoft_Excel_Worksheet62.xlsx"/><Relationship Id="rId2" Type="http://schemas.microsoft.com/office/2011/relationships/chartColorStyle" Target="colors63.xml"/><Relationship Id="rId1" Type="http://schemas.microsoft.com/office/2011/relationships/chartStyle" Target="style63.xml"/></Relationships>
</file>

<file path=ppt/charts/_rels/chart62.xml.rels><?xml version="1.0" encoding="UTF-8" standalone="yes"?>
<Relationships xmlns="http://schemas.openxmlformats.org/package/2006/relationships"><Relationship Id="rId3" Type="http://schemas.openxmlformats.org/officeDocument/2006/relationships/themeOverride" Target="../theme/themeOverride4.xml"/><Relationship Id="rId2" Type="http://schemas.microsoft.com/office/2011/relationships/chartColorStyle" Target="colors64.xml"/><Relationship Id="rId1" Type="http://schemas.microsoft.com/office/2011/relationships/chartStyle" Target="style64.xml"/><Relationship Id="rId4" Type="http://schemas.openxmlformats.org/officeDocument/2006/relationships/package" Target="../embeddings/Microsoft_Excel_Worksheet63.xlsx"/></Relationships>
</file>

<file path=ppt/charts/_rels/chart63.xml.rels><?xml version="1.0" encoding="UTF-8" standalone="yes"?>
<Relationships xmlns="http://schemas.openxmlformats.org/package/2006/relationships"><Relationship Id="rId3" Type="http://schemas.openxmlformats.org/officeDocument/2006/relationships/themeOverride" Target="../theme/themeOverride5.xml"/><Relationship Id="rId2" Type="http://schemas.microsoft.com/office/2011/relationships/chartColorStyle" Target="colors65.xml"/><Relationship Id="rId1" Type="http://schemas.microsoft.com/office/2011/relationships/chartStyle" Target="style65.xml"/><Relationship Id="rId4" Type="http://schemas.openxmlformats.org/officeDocument/2006/relationships/package" Target="../embeddings/Microsoft_Excel_Worksheet64.xlsx"/></Relationships>
</file>

<file path=ppt/charts/_rels/chart64.xml.rels><?xml version="1.0" encoding="UTF-8" standalone="yes"?>
<Relationships xmlns="http://schemas.openxmlformats.org/package/2006/relationships"><Relationship Id="rId3" Type="http://schemas.openxmlformats.org/officeDocument/2006/relationships/package" Target="../embeddings/Microsoft_Excel_Worksheet65.xlsx"/><Relationship Id="rId2" Type="http://schemas.microsoft.com/office/2011/relationships/chartColorStyle" Target="colors66.xml"/><Relationship Id="rId1" Type="http://schemas.microsoft.com/office/2011/relationships/chartStyle" Target="style66.xml"/></Relationships>
</file>

<file path=ppt/charts/_rels/chart65.xml.rels><?xml version="1.0" encoding="UTF-8" standalone="yes"?>
<Relationships xmlns="http://schemas.openxmlformats.org/package/2006/relationships"><Relationship Id="rId3" Type="http://schemas.openxmlformats.org/officeDocument/2006/relationships/package" Target="../embeddings/Microsoft_Excel_Worksheet66.xlsx"/><Relationship Id="rId2" Type="http://schemas.microsoft.com/office/2011/relationships/chartColorStyle" Target="colors67.xml"/><Relationship Id="rId1" Type="http://schemas.microsoft.com/office/2011/relationships/chartStyle" Target="style67.xml"/></Relationships>
</file>

<file path=ppt/charts/_rels/chart66.xml.rels><?xml version="1.0" encoding="UTF-8" standalone="yes"?>
<Relationships xmlns="http://schemas.openxmlformats.org/package/2006/relationships"><Relationship Id="rId3" Type="http://schemas.openxmlformats.org/officeDocument/2006/relationships/package" Target="../embeddings/Microsoft_Excel_Worksheet67.xlsx"/><Relationship Id="rId2" Type="http://schemas.microsoft.com/office/2011/relationships/chartColorStyle" Target="colors68.xml"/><Relationship Id="rId1" Type="http://schemas.microsoft.com/office/2011/relationships/chartStyle" Target="style68.xml"/></Relationships>
</file>

<file path=ppt/charts/_rels/chart67.xml.rels><?xml version="1.0" encoding="UTF-8" standalone="yes"?>
<Relationships xmlns="http://schemas.openxmlformats.org/package/2006/relationships"><Relationship Id="rId3" Type="http://schemas.openxmlformats.org/officeDocument/2006/relationships/package" Target="../embeddings/Microsoft_Excel_Worksheet68.xlsx"/><Relationship Id="rId2" Type="http://schemas.microsoft.com/office/2011/relationships/chartColorStyle" Target="colors69.xml"/><Relationship Id="rId1" Type="http://schemas.microsoft.com/office/2011/relationships/chartStyle" Target="style69.xml"/></Relationships>
</file>

<file path=ppt/charts/_rels/chart68.xml.rels><?xml version="1.0" encoding="UTF-8" standalone="yes"?>
<Relationships xmlns="http://schemas.openxmlformats.org/package/2006/relationships"><Relationship Id="rId3" Type="http://schemas.openxmlformats.org/officeDocument/2006/relationships/package" Target="../embeddings/Microsoft_Excel_Worksheet69.xlsx"/><Relationship Id="rId2" Type="http://schemas.microsoft.com/office/2011/relationships/chartColorStyle" Target="colors70.xml"/><Relationship Id="rId1" Type="http://schemas.microsoft.com/office/2011/relationships/chartStyle" Target="style70.xml"/></Relationships>
</file>

<file path=ppt/charts/_rels/chart69.xml.rels><?xml version="1.0" encoding="UTF-8" standalone="yes"?>
<Relationships xmlns="http://schemas.openxmlformats.org/package/2006/relationships"><Relationship Id="rId3" Type="http://schemas.openxmlformats.org/officeDocument/2006/relationships/package" Target="../embeddings/Microsoft_Excel_Worksheet70.xlsx"/><Relationship Id="rId2" Type="http://schemas.microsoft.com/office/2011/relationships/chartColorStyle" Target="colors71.xml"/><Relationship Id="rId1" Type="http://schemas.microsoft.com/office/2011/relationships/chartStyle" Target="style71.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s>
</file>

<file path=ppt/charts/_rels/chart70.xml.rels><?xml version="1.0" encoding="UTF-8" standalone="yes"?>
<Relationships xmlns="http://schemas.openxmlformats.org/package/2006/relationships"><Relationship Id="rId3" Type="http://schemas.openxmlformats.org/officeDocument/2006/relationships/package" Target="../embeddings/Microsoft_Excel_Worksheet71.xlsx"/><Relationship Id="rId2" Type="http://schemas.microsoft.com/office/2011/relationships/chartColorStyle" Target="colors72.xml"/><Relationship Id="rId1" Type="http://schemas.microsoft.com/office/2011/relationships/chartStyle" Target="style72.xml"/></Relationships>
</file>

<file path=ppt/charts/_rels/chart71.xml.rels><?xml version="1.0" encoding="UTF-8" standalone="yes"?>
<Relationships xmlns="http://schemas.openxmlformats.org/package/2006/relationships"><Relationship Id="rId3" Type="http://schemas.openxmlformats.org/officeDocument/2006/relationships/package" Target="../embeddings/Microsoft_Excel_Worksheet72.xlsx"/><Relationship Id="rId2" Type="http://schemas.microsoft.com/office/2011/relationships/chartColorStyle" Target="colors73.xml"/><Relationship Id="rId1" Type="http://schemas.microsoft.com/office/2011/relationships/chartStyle" Target="style73.xml"/></Relationships>
</file>

<file path=ppt/charts/_rels/chart72.xml.rels><?xml version="1.0" encoding="UTF-8" standalone="yes"?>
<Relationships xmlns="http://schemas.openxmlformats.org/package/2006/relationships"><Relationship Id="rId3" Type="http://schemas.openxmlformats.org/officeDocument/2006/relationships/package" Target="../embeddings/Microsoft_Excel_Worksheet73.xlsx"/><Relationship Id="rId2" Type="http://schemas.microsoft.com/office/2011/relationships/chartColorStyle" Target="colors74.xml"/><Relationship Id="rId1" Type="http://schemas.microsoft.com/office/2011/relationships/chartStyle" Target="style74.xml"/></Relationships>
</file>

<file path=ppt/charts/_rels/chart73.xml.rels><?xml version="1.0" encoding="UTF-8" standalone="yes"?>
<Relationships xmlns="http://schemas.openxmlformats.org/package/2006/relationships"><Relationship Id="rId3" Type="http://schemas.openxmlformats.org/officeDocument/2006/relationships/package" Target="../embeddings/Microsoft_Excel_Worksheet74.xlsx"/><Relationship Id="rId2" Type="http://schemas.microsoft.com/office/2011/relationships/chartColorStyle" Target="colors75.xml"/><Relationship Id="rId1" Type="http://schemas.microsoft.com/office/2011/relationships/chartStyle" Target="style75.xml"/></Relationships>
</file>

<file path=ppt/charts/_rels/chart74.xml.rels><?xml version="1.0" encoding="UTF-8" standalone="yes"?>
<Relationships xmlns="http://schemas.openxmlformats.org/package/2006/relationships"><Relationship Id="rId3" Type="http://schemas.openxmlformats.org/officeDocument/2006/relationships/package" Target="../embeddings/Microsoft_Excel_Worksheet75.xlsx"/><Relationship Id="rId2" Type="http://schemas.microsoft.com/office/2011/relationships/chartColorStyle" Target="colors76.xml"/><Relationship Id="rId1" Type="http://schemas.microsoft.com/office/2011/relationships/chartStyle" Target="style76.xml"/></Relationships>
</file>

<file path=ppt/charts/_rels/chart75.xml.rels><?xml version="1.0" encoding="UTF-8" standalone="yes"?>
<Relationships xmlns="http://schemas.openxmlformats.org/package/2006/relationships"><Relationship Id="rId3" Type="http://schemas.openxmlformats.org/officeDocument/2006/relationships/package" Target="../embeddings/Microsoft_Excel_Worksheet76.xlsx"/><Relationship Id="rId2" Type="http://schemas.microsoft.com/office/2011/relationships/chartColorStyle" Target="colors77.xml"/><Relationship Id="rId1" Type="http://schemas.microsoft.com/office/2011/relationships/chartStyle" Target="style77.xml"/></Relationships>
</file>

<file path=ppt/charts/_rels/chart76.xml.rels><?xml version="1.0" encoding="UTF-8" standalone="yes"?>
<Relationships xmlns="http://schemas.openxmlformats.org/package/2006/relationships"><Relationship Id="rId3" Type="http://schemas.openxmlformats.org/officeDocument/2006/relationships/package" Target="../embeddings/Microsoft_Excel_Worksheet77.xlsx"/><Relationship Id="rId2" Type="http://schemas.microsoft.com/office/2011/relationships/chartColorStyle" Target="colors78.xml"/><Relationship Id="rId1" Type="http://schemas.microsoft.com/office/2011/relationships/chartStyle" Target="style78.xml"/></Relationships>
</file>

<file path=ppt/charts/_rels/chart77.xml.rels><?xml version="1.0" encoding="UTF-8" standalone="yes"?>
<Relationships xmlns="http://schemas.openxmlformats.org/package/2006/relationships"><Relationship Id="rId3" Type="http://schemas.openxmlformats.org/officeDocument/2006/relationships/package" Target="../embeddings/Microsoft_Excel_Worksheet78.xlsx"/><Relationship Id="rId2" Type="http://schemas.microsoft.com/office/2011/relationships/chartColorStyle" Target="colors79.xml"/><Relationship Id="rId1" Type="http://schemas.microsoft.com/office/2011/relationships/chartStyle" Target="style79.xml"/></Relationships>
</file>

<file path=ppt/charts/_rels/chart78.xml.rels><?xml version="1.0" encoding="UTF-8" standalone="yes"?>
<Relationships xmlns="http://schemas.openxmlformats.org/package/2006/relationships"><Relationship Id="rId3" Type="http://schemas.openxmlformats.org/officeDocument/2006/relationships/package" Target="../embeddings/Microsoft_Excel_Worksheet79.xlsx"/><Relationship Id="rId2" Type="http://schemas.microsoft.com/office/2011/relationships/chartColorStyle" Target="colors80.xml"/><Relationship Id="rId1" Type="http://schemas.microsoft.com/office/2011/relationships/chartStyle" Target="style80.xml"/></Relationships>
</file>

<file path=ppt/charts/_rels/chart79.xml.rels><?xml version="1.0" encoding="UTF-8" standalone="yes"?>
<Relationships xmlns="http://schemas.openxmlformats.org/package/2006/relationships"><Relationship Id="rId3" Type="http://schemas.openxmlformats.org/officeDocument/2006/relationships/package" Target="../embeddings/Microsoft_Excel_Worksheet80.xlsx"/><Relationship Id="rId2" Type="http://schemas.microsoft.com/office/2011/relationships/chartColorStyle" Target="colors81.xml"/><Relationship Id="rId1" Type="http://schemas.microsoft.com/office/2011/relationships/chartStyle" Target="style81.xml"/></Relationships>
</file>

<file path=ppt/charts/_rels/chart8.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8.xml"/><Relationship Id="rId1" Type="http://schemas.microsoft.com/office/2011/relationships/chartStyle" Target="style8.xml"/><Relationship Id="rId4" Type="http://schemas.openxmlformats.org/officeDocument/2006/relationships/package" Target="../embeddings/Microsoft_Excel_Worksheet7.xlsx"/></Relationships>
</file>

<file path=ppt/charts/_rels/chart80.xml.rels><?xml version="1.0" encoding="UTF-8" standalone="yes"?>
<Relationships xmlns="http://schemas.openxmlformats.org/package/2006/relationships"><Relationship Id="rId3" Type="http://schemas.openxmlformats.org/officeDocument/2006/relationships/package" Target="../embeddings/Microsoft_Excel_Worksheet81.xlsx"/><Relationship Id="rId2" Type="http://schemas.microsoft.com/office/2011/relationships/chartColorStyle" Target="colors82.xml"/><Relationship Id="rId1" Type="http://schemas.microsoft.com/office/2011/relationships/chartStyle" Target="style82.xml"/></Relationships>
</file>

<file path=ppt/charts/_rels/chart81.xml.rels><?xml version="1.0" encoding="UTF-8" standalone="yes"?>
<Relationships xmlns="http://schemas.openxmlformats.org/package/2006/relationships"><Relationship Id="rId3" Type="http://schemas.openxmlformats.org/officeDocument/2006/relationships/package" Target="../embeddings/Microsoft_Excel_Worksheet82.xlsx"/><Relationship Id="rId2" Type="http://schemas.microsoft.com/office/2011/relationships/chartColorStyle" Target="colors83.xml"/><Relationship Id="rId1" Type="http://schemas.microsoft.com/office/2011/relationships/chartStyle" Target="style83.xml"/></Relationships>
</file>

<file path=ppt/charts/_rels/chart82.xml.rels><?xml version="1.0" encoding="UTF-8" standalone="yes"?>
<Relationships xmlns="http://schemas.openxmlformats.org/package/2006/relationships"><Relationship Id="rId3" Type="http://schemas.openxmlformats.org/officeDocument/2006/relationships/package" Target="../embeddings/Microsoft_Excel_Worksheet83.xlsx"/><Relationship Id="rId2" Type="http://schemas.microsoft.com/office/2011/relationships/chartColorStyle" Target="colors84.xml"/><Relationship Id="rId1" Type="http://schemas.microsoft.com/office/2011/relationships/chartStyle" Target="style84.xml"/></Relationships>
</file>

<file path=ppt/charts/_rels/chart83.xml.rels><?xml version="1.0" encoding="UTF-8" standalone="yes"?>
<Relationships xmlns="http://schemas.openxmlformats.org/package/2006/relationships"><Relationship Id="rId3" Type="http://schemas.openxmlformats.org/officeDocument/2006/relationships/package" Target="../embeddings/Microsoft_Excel_Worksheet84.xlsx"/><Relationship Id="rId2" Type="http://schemas.microsoft.com/office/2011/relationships/chartColorStyle" Target="colors85.xml"/><Relationship Id="rId1" Type="http://schemas.microsoft.com/office/2011/relationships/chartStyle" Target="style85.xml"/></Relationships>
</file>

<file path=ppt/charts/_rels/chart84.xml.rels><?xml version="1.0" encoding="UTF-8" standalone="yes"?>
<Relationships xmlns="http://schemas.openxmlformats.org/package/2006/relationships"><Relationship Id="rId3" Type="http://schemas.openxmlformats.org/officeDocument/2006/relationships/package" Target="../embeddings/Microsoft_Excel_Worksheet85.xlsx"/><Relationship Id="rId2" Type="http://schemas.microsoft.com/office/2011/relationships/chartColorStyle" Target="colors86.xml"/><Relationship Id="rId1" Type="http://schemas.microsoft.com/office/2011/relationships/chartStyle" Target="style86.xml"/></Relationships>
</file>

<file path=ppt/charts/_rels/chart85.xml.rels><?xml version="1.0" encoding="UTF-8" standalone="yes"?>
<Relationships xmlns="http://schemas.openxmlformats.org/package/2006/relationships"><Relationship Id="rId3" Type="http://schemas.openxmlformats.org/officeDocument/2006/relationships/package" Target="../embeddings/Microsoft_Excel_Worksheet86.xlsx"/><Relationship Id="rId2" Type="http://schemas.microsoft.com/office/2011/relationships/chartColorStyle" Target="colors87.xml"/><Relationship Id="rId1" Type="http://schemas.microsoft.com/office/2011/relationships/chartStyle" Target="style87.xml"/></Relationships>
</file>

<file path=ppt/charts/_rels/chart86.xml.rels><?xml version="1.0" encoding="UTF-8" standalone="yes"?>
<Relationships xmlns="http://schemas.openxmlformats.org/package/2006/relationships"><Relationship Id="rId3" Type="http://schemas.openxmlformats.org/officeDocument/2006/relationships/package" Target="../embeddings/Microsoft_Excel_Worksheet87.xlsx"/><Relationship Id="rId2" Type="http://schemas.microsoft.com/office/2011/relationships/chartColorStyle" Target="colors88.xml"/><Relationship Id="rId1" Type="http://schemas.microsoft.com/office/2011/relationships/chartStyle" Target="style88.xml"/></Relationships>
</file>

<file path=ppt/charts/_rels/chart87.xml.rels><?xml version="1.0" encoding="UTF-8" standalone="yes"?>
<Relationships xmlns="http://schemas.openxmlformats.org/package/2006/relationships"><Relationship Id="rId3" Type="http://schemas.openxmlformats.org/officeDocument/2006/relationships/package" Target="../embeddings/Microsoft_Excel_Worksheet88.xlsx"/><Relationship Id="rId2" Type="http://schemas.microsoft.com/office/2011/relationships/chartColorStyle" Target="colors89.xml"/><Relationship Id="rId1" Type="http://schemas.microsoft.com/office/2011/relationships/chartStyle" Target="style89.xml"/></Relationships>
</file>

<file path=ppt/charts/_rels/chart88.xml.rels><?xml version="1.0" encoding="UTF-8" standalone="yes"?>
<Relationships xmlns="http://schemas.openxmlformats.org/package/2006/relationships"><Relationship Id="rId3" Type="http://schemas.openxmlformats.org/officeDocument/2006/relationships/themeOverride" Target="../theme/themeOverride6.xml"/><Relationship Id="rId2" Type="http://schemas.microsoft.com/office/2011/relationships/chartColorStyle" Target="colors90.xml"/><Relationship Id="rId1" Type="http://schemas.microsoft.com/office/2011/relationships/chartStyle" Target="style90.xml"/><Relationship Id="rId4" Type="http://schemas.openxmlformats.org/officeDocument/2006/relationships/package" Target="../embeddings/Microsoft_Excel_Worksheet89.xlsx"/></Relationships>
</file>

<file path=ppt/charts/_rels/chart89.xml.rels><?xml version="1.0" encoding="UTF-8" standalone="yes"?>
<Relationships xmlns="http://schemas.openxmlformats.org/package/2006/relationships"><Relationship Id="rId3" Type="http://schemas.openxmlformats.org/officeDocument/2006/relationships/themeOverride" Target="../theme/themeOverride7.xml"/><Relationship Id="rId2" Type="http://schemas.microsoft.com/office/2011/relationships/chartColorStyle" Target="colors91.xml"/><Relationship Id="rId1" Type="http://schemas.microsoft.com/office/2011/relationships/chartStyle" Target="style91.xml"/><Relationship Id="rId4" Type="http://schemas.openxmlformats.org/officeDocument/2006/relationships/package" Target="../embeddings/Microsoft_Excel_Worksheet90.xlsx"/></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9.xml"/><Relationship Id="rId1" Type="http://schemas.microsoft.com/office/2011/relationships/chartStyle" Target="style9.xml"/></Relationships>
</file>

<file path=ppt/charts/_rels/chart90.xml.rels><?xml version="1.0" encoding="UTF-8" standalone="yes"?>
<Relationships xmlns="http://schemas.openxmlformats.org/package/2006/relationships"><Relationship Id="rId3" Type="http://schemas.openxmlformats.org/officeDocument/2006/relationships/package" Target="../embeddings/Microsoft_Excel_Worksheet91.xlsx"/><Relationship Id="rId2" Type="http://schemas.microsoft.com/office/2011/relationships/chartColorStyle" Target="colors92.xml"/><Relationship Id="rId1" Type="http://schemas.microsoft.com/office/2011/relationships/chartStyle" Target="style92.xml"/></Relationships>
</file>

<file path=ppt/charts/_rels/chart91.xml.rels><?xml version="1.0" encoding="UTF-8" standalone="yes"?>
<Relationships xmlns="http://schemas.openxmlformats.org/package/2006/relationships"><Relationship Id="rId3" Type="http://schemas.openxmlformats.org/officeDocument/2006/relationships/package" Target="../embeddings/Microsoft_Excel_Worksheet92.xlsx"/><Relationship Id="rId2" Type="http://schemas.microsoft.com/office/2011/relationships/chartColorStyle" Target="colors93.xml"/><Relationship Id="rId1" Type="http://schemas.microsoft.com/office/2011/relationships/chartStyle" Target="style93.xml"/></Relationships>
</file>

<file path=ppt/charts/_rels/chart92.xml.rels><?xml version="1.0" encoding="UTF-8" standalone="yes"?>
<Relationships xmlns="http://schemas.openxmlformats.org/package/2006/relationships"><Relationship Id="rId3" Type="http://schemas.openxmlformats.org/officeDocument/2006/relationships/themeOverride" Target="../theme/themeOverride8.xml"/><Relationship Id="rId2" Type="http://schemas.microsoft.com/office/2011/relationships/chartColorStyle" Target="colors94.xml"/><Relationship Id="rId1" Type="http://schemas.microsoft.com/office/2011/relationships/chartStyle" Target="style94.xml"/><Relationship Id="rId4" Type="http://schemas.openxmlformats.org/officeDocument/2006/relationships/package" Target="../embeddings/Microsoft_Excel_Worksheet93.xlsx"/></Relationships>
</file>

<file path=ppt/charts/_rels/chart93.xml.rels><?xml version="1.0" encoding="UTF-8" standalone="yes"?>
<Relationships xmlns="http://schemas.openxmlformats.org/package/2006/relationships"><Relationship Id="rId3" Type="http://schemas.openxmlformats.org/officeDocument/2006/relationships/themeOverride" Target="../theme/themeOverride9.xml"/><Relationship Id="rId2" Type="http://schemas.microsoft.com/office/2011/relationships/chartColorStyle" Target="colors95.xml"/><Relationship Id="rId1" Type="http://schemas.microsoft.com/office/2011/relationships/chartStyle" Target="style95.xml"/><Relationship Id="rId4" Type="http://schemas.openxmlformats.org/officeDocument/2006/relationships/package" Target="../embeddings/Microsoft_Excel_Worksheet94.xlsx"/></Relationships>
</file>

<file path=ppt/charts/_rels/chart94.xml.rels><?xml version="1.0" encoding="UTF-8" standalone="yes"?>
<Relationships xmlns="http://schemas.openxmlformats.org/package/2006/relationships"><Relationship Id="rId3" Type="http://schemas.openxmlformats.org/officeDocument/2006/relationships/themeOverride" Target="../theme/themeOverride10.xml"/><Relationship Id="rId2" Type="http://schemas.microsoft.com/office/2011/relationships/chartColorStyle" Target="colors96.xml"/><Relationship Id="rId1" Type="http://schemas.microsoft.com/office/2011/relationships/chartStyle" Target="style96.xml"/><Relationship Id="rId4" Type="http://schemas.openxmlformats.org/officeDocument/2006/relationships/package" Target="../embeddings/Microsoft_Excel_Worksheet95.xlsx"/></Relationships>
</file>

<file path=ppt/charts/_rels/chart95.xml.rels><?xml version="1.0" encoding="UTF-8" standalone="yes"?>
<Relationships xmlns="http://schemas.openxmlformats.org/package/2006/relationships"><Relationship Id="rId3" Type="http://schemas.openxmlformats.org/officeDocument/2006/relationships/themeOverride" Target="../theme/themeOverride11.xml"/><Relationship Id="rId2" Type="http://schemas.microsoft.com/office/2011/relationships/chartColorStyle" Target="colors97.xml"/><Relationship Id="rId1" Type="http://schemas.microsoft.com/office/2011/relationships/chartStyle" Target="style97.xml"/><Relationship Id="rId4" Type="http://schemas.openxmlformats.org/officeDocument/2006/relationships/package" Target="../embeddings/Microsoft_Excel_Worksheet96.xlsx"/></Relationships>
</file>

<file path=ppt/charts/_rels/chart96.xml.rels><?xml version="1.0" encoding="UTF-8" standalone="yes"?>
<Relationships xmlns="http://schemas.openxmlformats.org/package/2006/relationships"><Relationship Id="rId3" Type="http://schemas.openxmlformats.org/officeDocument/2006/relationships/themeOverride" Target="../theme/themeOverride12.xml"/><Relationship Id="rId2" Type="http://schemas.microsoft.com/office/2011/relationships/chartColorStyle" Target="colors98.xml"/><Relationship Id="rId1" Type="http://schemas.microsoft.com/office/2011/relationships/chartStyle" Target="style98.xml"/><Relationship Id="rId4" Type="http://schemas.openxmlformats.org/officeDocument/2006/relationships/package" Target="../embeddings/Microsoft_Excel_Worksheet97.xlsx"/></Relationships>
</file>

<file path=ppt/charts/_rels/chart97.xml.rels><?xml version="1.0" encoding="UTF-8" standalone="yes"?>
<Relationships xmlns="http://schemas.openxmlformats.org/package/2006/relationships"><Relationship Id="rId3" Type="http://schemas.openxmlformats.org/officeDocument/2006/relationships/themeOverride" Target="../theme/themeOverride13.xml"/><Relationship Id="rId2" Type="http://schemas.microsoft.com/office/2011/relationships/chartColorStyle" Target="colors99.xml"/><Relationship Id="rId1" Type="http://schemas.microsoft.com/office/2011/relationships/chartStyle" Target="style99.xml"/><Relationship Id="rId4" Type="http://schemas.openxmlformats.org/officeDocument/2006/relationships/package" Target="../embeddings/Microsoft_Excel_Worksheet98.xlsx"/></Relationships>
</file>

<file path=ppt/charts/_rels/chartEx1.xml.rels><?xml version="1.0" encoding="UTF-8" standalone="yes"?>
<Relationships xmlns="http://schemas.openxmlformats.org/package/2006/relationships"><Relationship Id="rId3" Type="http://schemas.microsoft.com/office/2011/relationships/chartColorStyle" Target="colors52.xml"/><Relationship Id="rId2" Type="http://schemas.microsoft.com/office/2011/relationships/chartStyle" Target="style52.xml"/><Relationship Id="rId1" Type="http://schemas.openxmlformats.org/officeDocument/2006/relationships/package" Target="../embeddings/Microsoft_Excel_Worksheet51.xlsx"/></Relationships>
</file>

<file path=ppt/charts/_rels/chartEx2.xml.rels><?xml version="1.0" encoding="UTF-8" standalone="yes"?>
<Relationships xmlns="http://schemas.openxmlformats.org/package/2006/relationships"><Relationship Id="rId3" Type="http://schemas.microsoft.com/office/2011/relationships/chartColorStyle" Target="colors56.xml"/><Relationship Id="rId2" Type="http://schemas.microsoft.com/office/2011/relationships/chartStyle" Target="style56.xml"/><Relationship Id="rId1" Type="http://schemas.openxmlformats.org/officeDocument/2006/relationships/package" Target="../embeddings/Microsoft_Excel_Worksheet55.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smtClean="0"/>
              <a:t>CDC-defined AIDS</a:t>
            </a:r>
          </a:p>
          <a:p>
            <a:pPr>
              <a:defRPr/>
            </a:pPr>
            <a:r>
              <a:rPr lang="en-US" dirty="0" smtClean="0"/>
              <a:t>(&lt;200 CD4 Count)</a:t>
            </a:r>
            <a:endParaRPr lang="en-US" dirty="0"/>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2020</c:v>
                </c:pt>
              </c:strCache>
            </c:strRef>
          </c:tx>
          <c:spPr>
            <a:solidFill>
              <a:srgbClr val="00B0F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CDC-defined AIDS</c:v>
                </c:pt>
                <c:pt idx="1">
                  <c:v>HIV Positive</c:v>
                </c:pt>
              </c:strCache>
            </c:strRef>
          </c:cat>
          <c:val>
            <c:numRef>
              <c:f>Sheet1!$B$2:$B$3</c:f>
              <c:numCache>
                <c:formatCode>General</c:formatCode>
                <c:ptCount val="2"/>
                <c:pt idx="0">
                  <c:v>2167</c:v>
                </c:pt>
                <c:pt idx="1">
                  <c:v>626</c:v>
                </c:pt>
              </c:numCache>
            </c:numRef>
          </c:val>
          <c:extLst>
            <c:ext xmlns:c16="http://schemas.microsoft.com/office/drawing/2014/chart" uri="{C3380CC4-5D6E-409C-BE32-E72D297353CC}">
              <c16:uniqueId val="{00000000-37A0-40AA-8804-68A77DF62CAC}"/>
            </c:ext>
          </c:extLst>
        </c:ser>
        <c:ser>
          <c:idx val="1"/>
          <c:order val="1"/>
          <c:tx>
            <c:strRef>
              <c:f>Sheet1!$C$1</c:f>
              <c:strCache>
                <c:ptCount val="1"/>
                <c:pt idx="0">
                  <c:v>2021</c:v>
                </c:pt>
              </c:strCache>
            </c:strRef>
          </c:tx>
          <c:spPr>
            <a:solidFill>
              <a:srgbClr val="FFC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CDC-defined AIDS</c:v>
                </c:pt>
                <c:pt idx="1">
                  <c:v>HIV Positive</c:v>
                </c:pt>
              </c:strCache>
            </c:strRef>
          </c:cat>
          <c:val>
            <c:numRef>
              <c:f>Sheet1!$C$2:$C$3</c:f>
              <c:numCache>
                <c:formatCode>General</c:formatCode>
                <c:ptCount val="2"/>
                <c:pt idx="0">
                  <c:v>2439</c:v>
                </c:pt>
                <c:pt idx="1">
                  <c:v>879</c:v>
                </c:pt>
              </c:numCache>
            </c:numRef>
          </c:val>
          <c:extLst>
            <c:ext xmlns:c16="http://schemas.microsoft.com/office/drawing/2014/chart" uri="{C3380CC4-5D6E-409C-BE32-E72D297353CC}">
              <c16:uniqueId val="{00000001-37A0-40AA-8804-68A77DF62CAC}"/>
            </c:ext>
          </c:extLst>
        </c:ser>
        <c:ser>
          <c:idx val="2"/>
          <c:order val="2"/>
          <c:tx>
            <c:strRef>
              <c:f>Sheet1!$D$1</c:f>
              <c:strCache>
                <c:ptCount val="1"/>
                <c:pt idx="0">
                  <c:v>2022</c:v>
                </c:pt>
              </c:strCache>
            </c:strRef>
          </c:tx>
          <c:spPr>
            <a:solidFill>
              <a:srgbClr val="C00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CDC-defined AIDS</c:v>
                </c:pt>
                <c:pt idx="1">
                  <c:v>HIV Positive</c:v>
                </c:pt>
              </c:strCache>
            </c:strRef>
          </c:cat>
          <c:val>
            <c:numRef>
              <c:f>Sheet1!$D$2:$D$3</c:f>
              <c:numCache>
                <c:formatCode>General</c:formatCode>
                <c:ptCount val="2"/>
                <c:pt idx="0">
                  <c:v>2046</c:v>
                </c:pt>
                <c:pt idx="1">
                  <c:v>761</c:v>
                </c:pt>
              </c:numCache>
            </c:numRef>
          </c:val>
          <c:extLst>
            <c:ext xmlns:c16="http://schemas.microsoft.com/office/drawing/2014/chart" uri="{C3380CC4-5D6E-409C-BE32-E72D297353CC}">
              <c16:uniqueId val="{00000002-37A0-40AA-8804-68A77DF62CAC}"/>
            </c:ext>
          </c:extLst>
        </c:ser>
        <c:dLbls>
          <c:showLegendKey val="0"/>
          <c:showVal val="0"/>
          <c:showCatName val="0"/>
          <c:showSerName val="0"/>
          <c:showPercent val="0"/>
          <c:showBubbleSize val="0"/>
        </c:dLbls>
        <c:gapWidth val="219"/>
        <c:overlap val="-27"/>
        <c:axId val="483087016"/>
        <c:axId val="483086360"/>
      </c:barChart>
      <c:catAx>
        <c:axId val="48308701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483086360"/>
        <c:crosses val="autoZero"/>
        <c:auto val="1"/>
        <c:lblAlgn val="ctr"/>
        <c:lblOffset val="100"/>
        <c:noMultiLvlLbl val="0"/>
      </c:catAx>
      <c:valAx>
        <c:axId val="483086360"/>
        <c:scaling>
          <c:orientation val="minMax"/>
        </c:scaling>
        <c:delete val="1"/>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r>
                  <a:rPr lang="en-US" dirty="0" smtClean="0"/>
                  <a:t># of Clients</a:t>
                </a:r>
                <a:endParaRPr lang="en-US" dirty="0"/>
              </a:p>
            </c:rich>
          </c:tx>
          <c:layout/>
          <c:overlay val="0"/>
          <c:spPr>
            <a:noFill/>
            <a:ln>
              <a:noFill/>
            </a:ln>
            <a:effectLst/>
          </c:spPr>
          <c:txPr>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crossAx val="483087016"/>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dirty="0"/>
              <a:t>HRSA Defined Housing Breakdown</a:t>
            </a:r>
          </a:p>
        </c:rich>
      </c:tx>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2020</c:v>
                </c:pt>
              </c:strCache>
            </c:strRef>
          </c:tx>
          <c:spPr>
            <a:solidFill>
              <a:srgbClr val="00B0F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Stable/permanent</c:v>
                </c:pt>
                <c:pt idx="1">
                  <c:v>Temporary, Unstable, Unknown</c:v>
                </c:pt>
              </c:strCache>
            </c:strRef>
          </c:cat>
          <c:val>
            <c:numRef>
              <c:f>Sheet1!$B$2:$B$3</c:f>
              <c:numCache>
                <c:formatCode>General</c:formatCode>
                <c:ptCount val="2"/>
                <c:pt idx="0">
                  <c:v>2788</c:v>
                </c:pt>
                <c:pt idx="1">
                  <c:v>331</c:v>
                </c:pt>
              </c:numCache>
            </c:numRef>
          </c:val>
          <c:extLst>
            <c:ext xmlns:c16="http://schemas.microsoft.com/office/drawing/2014/chart" uri="{C3380CC4-5D6E-409C-BE32-E72D297353CC}">
              <c16:uniqueId val="{00000000-1714-4334-A180-C8FEE8DA72C4}"/>
            </c:ext>
          </c:extLst>
        </c:ser>
        <c:ser>
          <c:idx val="1"/>
          <c:order val="1"/>
          <c:tx>
            <c:strRef>
              <c:f>Sheet1!$C$1</c:f>
              <c:strCache>
                <c:ptCount val="1"/>
                <c:pt idx="0">
                  <c:v>2021</c:v>
                </c:pt>
              </c:strCache>
            </c:strRef>
          </c:tx>
          <c:spPr>
            <a:solidFill>
              <a:srgbClr val="FFC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Stable/permanent</c:v>
                </c:pt>
                <c:pt idx="1">
                  <c:v>Temporary, Unstable, Unknown</c:v>
                </c:pt>
              </c:strCache>
            </c:strRef>
          </c:cat>
          <c:val>
            <c:numRef>
              <c:f>Sheet1!$C$2:$C$3</c:f>
              <c:numCache>
                <c:formatCode>General</c:formatCode>
                <c:ptCount val="2"/>
                <c:pt idx="0">
                  <c:v>3251</c:v>
                </c:pt>
                <c:pt idx="1">
                  <c:v>493</c:v>
                </c:pt>
              </c:numCache>
            </c:numRef>
          </c:val>
          <c:extLst>
            <c:ext xmlns:c16="http://schemas.microsoft.com/office/drawing/2014/chart" uri="{C3380CC4-5D6E-409C-BE32-E72D297353CC}">
              <c16:uniqueId val="{00000001-1714-4334-A180-C8FEE8DA72C4}"/>
            </c:ext>
          </c:extLst>
        </c:ser>
        <c:ser>
          <c:idx val="2"/>
          <c:order val="2"/>
          <c:tx>
            <c:strRef>
              <c:f>Sheet1!$D$1</c:f>
              <c:strCache>
                <c:ptCount val="1"/>
                <c:pt idx="0">
                  <c:v>2022</c:v>
                </c:pt>
              </c:strCache>
            </c:strRef>
          </c:tx>
          <c:spPr>
            <a:solidFill>
              <a:srgbClr val="FF0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Stable/permanent</c:v>
                </c:pt>
                <c:pt idx="1">
                  <c:v>Temporary, Unstable, Unknown</c:v>
                </c:pt>
              </c:strCache>
            </c:strRef>
          </c:cat>
          <c:val>
            <c:numRef>
              <c:f>Sheet1!$D$2:$D$3</c:f>
              <c:numCache>
                <c:formatCode>General</c:formatCode>
                <c:ptCount val="2"/>
                <c:pt idx="0">
                  <c:v>2762</c:v>
                </c:pt>
                <c:pt idx="1">
                  <c:v>485</c:v>
                </c:pt>
              </c:numCache>
            </c:numRef>
          </c:val>
          <c:extLst>
            <c:ext xmlns:c16="http://schemas.microsoft.com/office/drawing/2014/chart" uri="{C3380CC4-5D6E-409C-BE32-E72D297353CC}">
              <c16:uniqueId val="{00000002-1714-4334-A180-C8FEE8DA72C4}"/>
            </c:ext>
          </c:extLst>
        </c:ser>
        <c:dLbls>
          <c:dLblPos val="outEnd"/>
          <c:showLegendKey val="0"/>
          <c:showVal val="1"/>
          <c:showCatName val="0"/>
          <c:showSerName val="0"/>
          <c:showPercent val="0"/>
          <c:showBubbleSize val="0"/>
        </c:dLbls>
        <c:gapWidth val="219"/>
        <c:overlap val="-27"/>
        <c:axId val="417605456"/>
        <c:axId val="417605784"/>
      </c:barChart>
      <c:catAx>
        <c:axId val="41760545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n-US"/>
          </a:p>
        </c:txPr>
        <c:crossAx val="417605784"/>
        <c:crosses val="autoZero"/>
        <c:auto val="1"/>
        <c:lblAlgn val="ctr"/>
        <c:lblOffset val="100"/>
        <c:noMultiLvlLbl val="0"/>
      </c:catAx>
      <c:valAx>
        <c:axId val="417605784"/>
        <c:scaling>
          <c:orientation val="minMax"/>
        </c:scaling>
        <c:delete val="1"/>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dirty="0"/>
                  <a:t># of Clients</a:t>
                </a:r>
              </a:p>
            </c:rich>
          </c:tx>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crossAx val="417605456"/>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dirty="0"/>
              <a:t>Risk </a:t>
            </a:r>
            <a:r>
              <a:rPr lang="en-US" dirty="0" smtClean="0"/>
              <a:t>Factors</a:t>
            </a:r>
            <a:endParaRPr lang="en-US" dirty="0"/>
          </a:p>
        </c:rich>
      </c:tx>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2020</c:v>
                </c:pt>
              </c:strCache>
            </c:strRef>
          </c:tx>
          <c:spPr>
            <a:solidFill>
              <a:srgbClr val="00B0F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Invalid</c:v>
                </c:pt>
                <c:pt idx="1">
                  <c:v>Heterosexual contact</c:v>
                </c:pt>
                <c:pt idx="2">
                  <c:v>Injecting drug use (IDU)</c:v>
                </c:pt>
                <c:pt idx="3">
                  <c:v>Male who has sex with male (MSM)</c:v>
                </c:pt>
                <c:pt idx="4">
                  <c:v>Mother w/at risk for HIV infection</c:v>
                </c:pt>
                <c:pt idx="5">
                  <c:v>Receipt of Blood transfusion, blood components, or tissue</c:v>
                </c:pt>
              </c:strCache>
            </c:strRef>
          </c:cat>
          <c:val>
            <c:numRef>
              <c:f>Sheet1!$B$2:$B$7</c:f>
              <c:numCache>
                <c:formatCode>General</c:formatCode>
                <c:ptCount val="6"/>
                <c:pt idx="0">
                  <c:v>19</c:v>
                </c:pt>
                <c:pt idx="1">
                  <c:v>340</c:v>
                </c:pt>
                <c:pt idx="2">
                  <c:v>12</c:v>
                </c:pt>
                <c:pt idx="3">
                  <c:v>191</c:v>
                </c:pt>
                <c:pt idx="4">
                  <c:v>8</c:v>
                </c:pt>
                <c:pt idx="5">
                  <c:v>4</c:v>
                </c:pt>
              </c:numCache>
            </c:numRef>
          </c:val>
          <c:extLst>
            <c:ext xmlns:c16="http://schemas.microsoft.com/office/drawing/2014/chart" uri="{C3380CC4-5D6E-409C-BE32-E72D297353CC}">
              <c16:uniqueId val="{00000000-207E-4E94-9158-B2CA41895AC7}"/>
            </c:ext>
          </c:extLst>
        </c:ser>
        <c:ser>
          <c:idx val="1"/>
          <c:order val="1"/>
          <c:tx>
            <c:strRef>
              <c:f>Sheet1!$C$1</c:f>
              <c:strCache>
                <c:ptCount val="1"/>
                <c:pt idx="0">
                  <c:v>2021</c:v>
                </c:pt>
              </c:strCache>
            </c:strRef>
          </c:tx>
          <c:spPr>
            <a:solidFill>
              <a:srgbClr val="FFC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Invalid</c:v>
                </c:pt>
                <c:pt idx="1">
                  <c:v>Heterosexual contact</c:v>
                </c:pt>
                <c:pt idx="2">
                  <c:v>Injecting drug use (IDU)</c:v>
                </c:pt>
                <c:pt idx="3">
                  <c:v>Male who has sex with male (MSM)</c:v>
                </c:pt>
                <c:pt idx="4">
                  <c:v>Mother w/at risk for HIV infection</c:v>
                </c:pt>
                <c:pt idx="5">
                  <c:v>Receipt of Blood transfusion, blood components, or tissue</c:v>
                </c:pt>
              </c:strCache>
            </c:strRef>
          </c:cat>
          <c:val>
            <c:numRef>
              <c:f>Sheet1!$C$2:$C$7</c:f>
              <c:numCache>
                <c:formatCode>General</c:formatCode>
                <c:ptCount val="6"/>
                <c:pt idx="0">
                  <c:v>28</c:v>
                </c:pt>
                <c:pt idx="1">
                  <c:v>311</c:v>
                </c:pt>
                <c:pt idx="2">
                  <c:v>15</c:v>
                </c:pt>
                <c:pt idx="3">
                  <c:v>209</c:v>
                </c:pt>
                <c:pt idx="4">
                  <c:v>8</c:v>
                </c:pt>
                <c:pt idx="5">
                  <c:v>2</c:v>
                </c:pt>
              </c:numCache>
            </c:numRef>
          </c:val>
          <c:extLst>
            <c:ext xmlns:c16="http://schemas.microsoft.com/office/drawing/2014/chart" uri="{C3380CC4-5D6E-409C-BE32-E72D297353CC}">
              <c16:uniqueId val="{00000002-207E-4E94-9158-B2CA41895AC7}"/>
            </c:ext>
          </c:extLst>
        </c:ser>
        <c:ser>
          <c:idx val="2"/>
          <c:order val="2"/>
          <c:tx>
            <c:strRef>
              <c:f>Sheet1!$D$1</c:f>
              <c:strCache>
                <c:ptCount val="1"/>
                <c:pt idx="0">
                  <c:v>2022</c:v>
                </c:pt>
              </c:strCache>
            </c:strRef>
          </c:tx>
          <c:spPr>
            <a:solidFill>
              <a:srgbClr val="FF0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Invalid</c:v>
                </c:pt>
                <c:pt idx="1">
                  <c:v>Heterosexual contact</c:v>
                </c:pt>
                <c:pt idx="2">
                  <c:v>Injecting drug use (IDU)</c:v>
                </c:pt>
                <c:pt idx="3">
                  <c:v>Male who has sex with male (MSM)</c:v>
                </c:pt>
                <c:pt idx="4">
                  <c:v>Mother w/at risk for HIV infection</c:v>
                </c:pt>
                <c:pt idx="5">
                  <c:v>Receipt of Blood transfusion, blood components, or tissue</c:v>
                </c:pt>
              </c:strCache>
            </c:strRef>
          </c:cat>
          <c:val>
            <c:numRef>
              <c:f>Sheet1!$D$2:$D$7</c:f>
              <c:numCache>
                <c:formatCode>General</c:formatCode>
                <c:ptCount val="6"/>
                <c:pt idx="0">
                  <c:v>34</c:v>
                </c:pt>
                <c:pt idx="1">
                  <c:v>302</c:v>
                </c:pt>
                <c:pt idx="2">
                  <c:v>13</c:v>
                </c:pt>
                <c:pt idx="3">
                  <c:v>224</c:v>
                </c:pt>
                <c:pt idx="4">
                  <c:v>9</c:v>
                </c:pt>
                <c:pt idx="5">
                  <c:v>6</c:v>
                </c:pt>
              </c:numCache>
            </c:numRef>
          </c:val>
          <c:extLst>
            <c:ext xmlns:c16="http://schemas.microsoft.com/office/drawing/2014/chart" uri="{C3380CC4-5D6E-409C-BE32-E72D297353CC}">
              <c16:uniqueId val="{00000003-207E-4E94-9158-B2CA41895AC7}"/>
            </c:ext>
          </c:extLst>
        </c:ser>
        <c:dLbls>
          <c:dLblPos val="outEnd"/>
          <c:showLegendKey val="0"/>
          <c:showVal val="1"/>
          <c:showCatName val="0"/>
          <c:showSerName val="0"/>
          <c:showPercent val="0"/>
          <c:showBubbleSize val="0"/>
        </c:dLbls>
        <c:gapWidth val="219"/>
        <c:overlap val="-27"/>
        <c:axId val="408320056"/>
        <c:axId val="408331208"/>
      </c:barChart>
      <c:catAx>
        <c:axId val="408320056"/>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n-US"/>
          </a:p>
        </c:txPr>
        <c:crossAx val="408331208"/>
        <c:crosses val="autoZero"/>
        <c:auto val="1"/>
        <c:lblAlgn val="ctr"/>
        <c:lblOffset val="100"/>
        <c:noMultiLvlLbl val="0"/>
      </c:catAx>
      <c:valAx>
        <c:axId val="408331208"/>
        <c:scaling>
          <c:orientation val="minMax"/>
        </c:scaling>
        <c:delete val="1"/>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dirty="0"/>
                  <a:t># of Clients</a:t>
                </a:r>
              </a:p>
            </c:rich>
          </c:tx>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out"/>
        <c:minorTickMark val="none"/>
        <c:tickLblPos val="nextTo"/>
        <c:crossAx val="408320056"/>
        <c:crosses val="autoZero"/>
        <c:crossBetween val="between"/>
      </c:valAx>
      <c:spPr>
        <a:noFill/>
        <a:ln>
          <a:noFill/>
        </a:ln>
        <a:effectLst/>
      </c:spPr>
    </c:plotArea>
    <c:legend>
      <c:legendPos val="r"/>
      <c:layout>
        <c:manualLayout>
          <c:xMode val="edge"/>
          <c:yMode val="edge"/>
          <c:x val="0.86509564471498124"/>
          <c:y val="0.12841652692465358"/>
          <c:w val="6.9818351754615524E-2"/>
          <c:h val="0.1604154311110756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dirty="0"/>
              <a:t>Total # of New Clinical Clients</a:t>
            </a:r>
          </a:p>
        </c:rich>
      </c:tx>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1"/>
        <c:ser>
          <c:idx val="0"/>
          <c:order val="0"/>
          <c:tx>
            <c:strRef>
              <c:f>Sheet1!$B$1</c:f>
              <c:strCache>
                <c:ptCount val="1"/>
                <c:pt idx="0">
                  <c:v># of Unduplicated Clts</c:v>
                </c:pt>
              </c:strCache>
            </c:strRef>
          </c:tx>
          <c:invertIfNegative val="0"/>
          <c:dPt>
            <c:idx val="0"/>
            <c:invertIfNegative val="0"/>
            <c:bubble3D val="0"/>
            <c:spPr>
              <a:solidFill>
                <a:srgbClr val="00B0F0"/>
              </a:solidFill>
              <a:ln>
                <a:noFill/>
              </a:ln>
              <a:effectLst/>
            </c:spPr>
            <c:extLst>
              <c:ext xmlns:c16="http://schemas.microsoft.com/office/drawing/2014/chart" uri="{C3380CC4-5D6E-409C-BE32-E72D297353CC}">
                <c16:uniqueId val="{00000001-5CF3-4ACC-A788-D21B887B8AA6}"/>
              </c:ext>
            </c:extLst>
          </c:dPt>
          <c:dPt>
            <c:idx val="1"/>
            <c:invertIfNegative val="0"/>
            <c:bubble3D val="0"/>
            <c:spPr>
              <a:solidFill>
                <a:srgbClr val="FFC000"/>
              </a:solidFill>
              <a:ln>
                <a:noFill/>
              </a:ln>
              <a:effectLst/>
            </c:spPr>
            <c:extLst>
              <c:ext xmlns:c16="http://schemas.microsoft.com/office/drawing/2014/chart" uri="{C3380CC4-5D6E-409C-BE32-E72D297353CC}">
                <c16:uniqueId val="{00000003-5CF3-4ACC-A788-D21B887B8AA6}"/>
              </c:ext>
            </c:extLst>
          </c:dPt>
          <c:dPt>
            <c:idx val="2"/>
            <c:invertIfNegative val="0"/>
            <c:bubble3D val="0"/>
            <c:spPr>
              <a:solidFill>
                <a:srgbClr val="FF0000"/>
              </a:solidFill>
              <a:ln>
                <a:noFill/>
              </a:ln>
              <a:effectLst/>
            </c:spPr>
            <c:extLst>
              <c:ext xmlns:c16="http://schemas.microsoft.com/office/drawing/2014/chart" uri="{C3380CC4-5D6E-409C-BE32-E72D297353CC}">
                <c16:uniqueId val="{00000005-5CF3-4ACC-A788-D21B887B8AA6}"/>
              </c:ext>
            </c:extLst>
          </c:dPt>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Sheet1!$A$2:$A$4</c:f>
              <c:numCache>
                <c:formatCode>General</c:formatCode>
                <c:ptCount val="3"/>
                <c:pt idx="0">
                  <c:v>2020</c:v>
                </c:pt>
                <c:pt idx="1">
                  <c:v>2021</c:v>
                </c:pt>
                <c:pt idx="2">
                  <c:v>2022</c:v>
                </c:pt>
              </c:numCache>
            </c:numRef>
          </c:cat>
          <c:val>
            <c:numRef>
              <c:f>Sheet1!$B$2:$B$4</c:f>
              <c:numCache>
                <c:formatCode>General</c:formatCode>
                <c:ptCount val="3"/>
                <c:pt idx="0">
                  <c:v>128</c:v>
                </c:pt>
                <c:pt idx="1">
                  <c:v>171</c:v>
                </c:pt>
                <c:pt idx="2">
                  <c:v>180</c:v>
                </c:pt>
              </c:numCache>
            </c:numRef>
          </c:val>
          <c:extLst>
            <c:ext xmlns:c16="http://schemas.microsoft.com/office/drawing/2014/chart" uri="{C3380CC4-5D6E-409C-BE32-E72D297353CC}">
              <c16:uniqueId val="{00000004-5CF3-4ACC-A788-D21B887B8AA6}"/>
            </c:ext>
          </c:extLst>
        </c:ser>
        <c:dLbls>
          <c:showLegendKey val="0"/>
          <c:showVal val="0"/>
          <c:showCatName val="0"/>
          <c:showSerName val="0"/>
          <c:showPercent val="0"/>
          <c:showBubbleSize val="0"/>
        </c:dLbls>
        <c:gapWidth val="219"/>
        <c:overlap val="-27"/>
        <c:axId val="305928424"/>
        <c:axId val="305928096"/>
      </c:barChart>
      <c:catAx>
        <c:axId val="30592842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n-US"/>
          </a:p>
        </c:txPr>
        <c:crossAx val="305928096"/>
        <c:crosses val="autoZero"/>
        <c:auto val="1"/>
        <c:lblAlgn val="ctr"/>
        <c:lblOffset val="100"/>
        <c:noMultiLvlLbl val="0"/>
      </c:catAx>
      <c:valAx>
        <c:axId val="305928096"/>
        <c:scaling>
          <c:orientation val="minMax"/>
        </c:scaling>
        <c:delete val="1"/>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dirty="0"/>
                  <a:t># of Clients</a:t>
                </a:r>
              </a:p>
            </c:rich>
          </c:tx>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crossAx val="30592842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dirty="0"/>
              <a:t>Medical Care </a:t>
            </a:r>
            <a:r>
              <a:rPr lang="en-US" dirty="0" smtClean="0"/>
              <a:t>Visits</a:t>
            </a:r>
            <a:endParaRPr lang="en-US" dirty="0"/>
          </a:p>
        </c:rich>
      </c:tx>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2020</c:v>
                </c:pt>
              </c:strCache>
            </c:strRef>
          </c:tx>
          <c:spPr>
            <a:solidFill>
              <a:srgbClr val="00B0F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1 Visit</c:v>
                </c:pt>
                <c:pt idx="1">
                  <c:v>2 Visits</c:v>
                </c:pt>
                <c:pt idx="2">
                  <c:v>3-4 Visits</c:v>
                </c:pt>
                <c:pt idx="3">
                  <c:v>5 or More Visits</c:v>
                </c:pt>
              </c:strCache>
            </c:strRef>
          </c:cat>
          <c:val>
            <c:numRef>
              <c:f>Sheet1!$B$2:$B$5</c:f>
              <c:numCache>
                <c:formatCode>General</c:formatCode>
                <c:ptCount val="4"/>
                <c:pt idx="0">
                  <c:v>114</c:v>
                </c:pt>
                <c:pt idx="1">
                  <c:v>93</c:v>
                </c:pt>
                <c:pt idx="2">
                  <c:v>198</c:v>
                </c:pt>
                <c:pt idx="3">
                  <c:v>150</c:v>
                </c:pt>
              </c:numCache>
            </c:numRef>
          </c:val>
          <c:extLst>
            <c:ext xmlns:c16="http://schemas.microsoft.com/office/drawing/2014/chart" uri="{C3380CC4-5D6E-409C-BE32-E72D297353CC}">
              <c16:uniqueId val="{00000000-EB4B-4DE5-BCE2-92CB36C14B68}"/>
            </c:ext>
          </c:extLst>
        </c:ser>
        <c:ser>
          <c:idx val="1"/>
          <c:order val="1"/>
          <c:tx>
            <c:strRef>
              <c:f>Sheet1!$C$1</c:f>
              <c:strCache>
                <c:ptCount val="1"/>
                <c:pt idx="0">
                  <c:v>2021</c:v>
                </c:pt>
              </c:strCache>
            </c:strRef>
          </c:tx>
          <c:spPr>
            <a:solidFill>
              <a:srgbClr val="FFC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1 Visit</c:v>
                </c:pt>
                <c:pt idx="1">
                  <c:v>2 Visits</c:v>
                </c:pt>
                <c:pt idx="2">
                  <c:v>3-4 Visits</c:v>
                </c:pt>
                <c:pt idx="3">
                  <c:v>5 or More Visits</c:v>
                </c:pt>
              </c:strCache>
            </c:strRef>
          </c:cat>
          <c:val>
            <c:numRef>
              <c:f>Sheet1!$C$2:$C$5</c:f>
              <c:numCache>
                <c:formatCode>General</c:formatCode>
                <c:ptCount val="4"/>
                <c:pt idx="0">
                  <c:v>107</c:v>
                </c:pt>
                <c:pt idx="1">
                  <c:v>107</c:v>
                </c:pt>
                <c:pt idx="2">
                  <c:v>205</c:v>
                </c:pt>
                <c:pt idx="3">
                  <c:v>126</c:v>
                </c:pt>
              </c:numCache>
            </c:numRef>
          </c:val>
          <c:extLst>
            <c:ext xmlns:c16="http://schemas.microsoft.com/office/drawing/2014/chart" uri="{C3380CC4-5D6E-409C-BE32-E72D297353CC}">
              <c16:uniqueId val="{00000001-EB4B-4DE5-BCE2-92CB36C14B68}"/>
            </c:ext>
          </c:extLst>
        </c:ser>
        <c:ser>
          <c:idx val="2"/>
          <c:order val="2"/>
          <c:tx>
            <c:strRef>
              <c:f>Sheet1!$D$1</c:f>
              <c:strCache>
                <c:ptCount val="1"/>
                <c:pt idx="0">
                  <c:v>2022</c:v>
                </c:pt>
              </c:strCache>
            </c:strRef>
          </c:tx>
          <c:spPr>
            <a:solidFill>
              <a:srgbClr val="FF0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1 Visit</c:v>
                </c:pt>
                <c:pt idx="1">
                  <c:v>2 Visits</c:v>
                </c:pt>
                <c:pt idx="2">
                  <c:v>3-4 Visits</c:v>
                </c:pt>
                <c:pt idx="3">
                  <c:v>5 or More Visits</c:v>
                </c:pt>
              </c:strCache>
            </c:strRef>
          </c:cat>
          <c:val>
            <c:numRef>
              <c:f>Sheet1!$D$2:$D$5</c:f>
              <c:numCache>
                <c:formatCode>General</c:formatCode>
                <c:ptCount val="4"/>
                <c:pt idx="0">
                  <c:v>117</c:v>
                </c:pt>
                <c:pt idx="1">
                  <c:v>97</c:v>
                </c:pt>
                <c:pt idx="2">
                  <c:v>221</c:v>
                </c:pt>
                <c:pt idx="3">
                  <c:v>130</c:v>
                </c:pt>
              </c:numCache>
            </c:numRef>
          </c:val>
          <c:extLst>
            <c:ext xmlns:c16="http://schemas.microsoft.com/office/drawing/2014/chart" uri="{C3380CC4-5D6E-409C-BE32-E72D297353CC}">
              <c16:uniqueId val="{00000003-EB4B-4DE5-BCE2-92CB36C14B68}"/>
            </c:ext>
          </c:extLst>
        </c:ser>
        <c:dLbls>
          <c:showLegendKey val="0"/>
          <c:showVal val="0"/>
          <c:showCatName val="0"/>
          <c:showSerName val="0"/>
          <c:showPercent val="0"/>
          <c:showBubbleSize val="0"/>
        </c:dLbls>
        <c:gapWidth val="219"/>
        <c:overlap val="-27"/>
        <c:axId val="408024752"/>
        <c:axId val="408025080"/>
      </c:barChart>
      <c:catAx>
        <c:axId val="40802475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n-US"/>
          </a:p>
        </c:txPr>
        <c:crossAx val="408025080"/>
        <c:crosses val="autoZero"/>
        <c:auto val="1"/>
        <c:lblAlgn val="ctr"/>
        <c:lblOffset val="100"/>
        <c:noMultiLvlLbl val="0"/>
      </c:catAx>
      <c:valAx>
        <c:axId val="408025080"/>
        <c:scaling>
          <c:orientation val="minMax"/>
        </c:scaling>
        <c:delete val="1"/>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dirty="0"/>
                  <a:t># of Clients</a:t>
                </a:r>
              </a:p>
            </c:rich>
          </c:tx>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crossAx val="408024752"/>
        <c:crosses val="autoZero"/>
        <c:crossBetween val="between"/>
      </c:valAx>
      <c:spPr>
        <a:noFill/>
        <a:ln>
          <a:noFill/>
        </a:ln>
        <a:effectLst/>
      </c:spPr>
    </c:plotArea>
    <c:legend>
      <c:legendPos val="r"/>
      <c:layout/>
      <c:overlay val="0"/>
      <c:spPr>
        <a:noFill/>
        <a:ln>
          <a:no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dirty="0"/>
              <a:t>New Clients having VL Tests</a:t>
            </a:r>
          </a:p>
        </c:rich>
      </c:tx>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1"/>
        <c:ser>
          <c:idx val="0"/>
          <c:order val="0"/>
          <c:tx>
            <c:strRef>
              <c:f>Sheet1!$B$1</c:f>
              <c:strCache>
                <c:ptCount val="1"/>
                <c:pt idx="0">
                  <c:v>Column1</c:v>
                </c:pt>
              </c:strCache>
            </c:strRef>
          </c:tx>
          <c:invertIfNegative val="0"/>
          <c:dPt>
            <c:idx val="0"/>
            <c:invertIfNegative val="0"/>
            <c:bubble3D val="0"/>
            <c:spPr>
              <a:solidFill>
                <a:srgbClr val="00B0F0"/>
              </a:solidFill>
              <a:ln>
                <a:noFill/>
              </a:ln>
              <a:effectLst/>
            </c:spPr>
            <c:extLst>
              <c:ext xmlns:c16="http://schemas.microsoft.com/office/drawing/2014/chart" uri="{C3380CC4-5D6E-409C-BE32-E72D297353CC}">
                <c16:uniqueId val="{00000001-4CDA-4FD1-98E1-201CCF784E7E}"/>
              </c:ext>
            </c:extLst>
          </c:dPt>
          <c:dPt>
            <c:idx val="1"/>
            <c:invertIfNegative val="0"/>
            <c:bubble3D val="0"/>
            <c:spPr>
              <a:solidFill>
                <a:srgbClr val="FFC000"/>
              </a:solidFill>
              <a:ln>
                <a:noFill/>
              </a:ln>
              <a:effectLst/>
            </c:spPr>
            <c:extLst>
              <c:ext xmlns:c16="http://schemas.microsoft.com/office/drawing/2014/chart" uri="{C3380CC4-5D6E-409C-BE32-E72D297353CC}">
                <c16:uniqueId val="{00000003-4CDA-4FD1-98E1-201CCF784E7E}"/>
              </c:ext>
            </c:extLst>
          </c:dPt>
          <c:dPt>
            <c:idx val="2"/>
            <c:invertIfNegative val="0"/>
            <c:bubble3D val="0"/>
            <c:spPr>
              <a:solidFill>
                <a:srgbClr val="FF0000"/>
              </a:solidFill>
              <a:ln>
                <a:noFill/>
              </a:ln>
              <a:effectLst/>
            </c:spPr>
            <c:extLst>
              <c:ext xmlns:c16="http://schemas.microsoft.com/office/drawing/2014/chart" uri="{C3380CC4-5D6E-409C-BE32-E72D297353CC}">
                <c16:uniqueId val="{00000005-4CDA-4FD1-98E1-201CCF784E7E}"/>
              </c:ext>
            </c:extLst>
          </c:dPt>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Sheet1!$A$2:$A$4</c:f>
              <c:numCache>
                <c:formatCode>General</c:formatCode>
                <c:ptCount val="3"/>
                <c:pt idx="0">
                  <c:v>2020</c:v>
                </c:pt>
                <c:pt idx="1">
                  <c:v>2021</c:v>
                </c:pt>
                <c:pt idx="2">
                  <c:v>2022</c:v>
                </c:pt>
              </c:numCache>
            </c:numRef>
          </c:cat>
          <c:val>
            <c:numRef>
              <c:f>Sheet1!$B$2:$B$4</c:f>
              <c:numCache>
                <c:formatCode>General</c:formatCode>
                <c:ptCount val="3"/>
                <c:pt idx="0">
                  <c:v>119</c:v>
                </c:pt>
                <c:pt idx="1">
                  <c:v>165</c:v>
                </c:pt>
                <c:pt idx="2">
                  <c:v>160</c:v>
                </c:pt>
              </c:numCache>
            </c:numRef>
          </c:val>
          <c:extLst>
            <c:ext xmlns:c16="http://schemas.microsoft.com/office/drawing/2014/chart" uri="{C3380CC4-5D6E-409C-BE32-E72D297353CC}">
              <c16:uniqueId val="{00000004-4CDA-4FD1-98E1-201CCF784E7E}"/>
            </c:ext>
          </c:extLst>
        </c:ser>
        <c:dLbls>
          <c:showLegendKey val="0"/>
          <c:showVal val="0"/>
          <c:showCatName val="0"/>
          <c:showSerName val="0"/>
          <c:showPercent val="0"/>
          <c:showBubbleSize val="0"/>
        </c:dLbls>
        <c:gapWidth val="219"/>
        <c:overlap val="-27"/>
        <c:axId val="305928424"/>
        <c:axId val="305928096"/>
      </c:barChart>
      <c:catAx>
        <c:axId val="30592842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n-US"/>
          </a:p>
        </c:txPr>
        <c:crossAx val="305928096"/>
        <c:crosses val="autoZero"/>
        <c:auto val="1"/>
        <c:lblAlgn val="ctr"/>
        <c:lblOffset val="100"/>
        <c:noMultiLvlLbl val="0"/>
      </c:catAx>
      <c:valAx>
        <c:axId val="305928096"/>
        <c:scaling>
          <c:orientation val="minMax"/>
        </c:scaling>
        <c:delete val="1"/>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dirty="0"/>
                  <a:t># of Clients</a:t>
                </a:r>
              </a:p>
            </c:rich>
          </c:tx>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crossAx val="30592842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title>
      <c:tx>
        <c:rich>
          <a:bodyPr rot="0" spcFirstLastPara="1" vertOverflow="ellipsis" vert="horz" wrap="square" anchor="ctr" anchorCtr="1"/>
          <a:lstStyle/>
          <a:p>
            <a:pPr>
              <a:defRPr sz="2128" b="1" i="0" u="none" strike="noStrike" kern="1200" spc="0" normalizeH="0" baseline="0">
                <a:solidFill>
                  <a:schemeClr val="dk1">
                    <a:lumMod val="50000"/>
                    <a:lumOff val="50000"/>
                  </a:schemeClr>
                </a:solidFill>
                <a:latin typeface="+mj-lt"/>
                <a:ea typeface="+mj-ea"/>
                <a:cs typeface="+mj-cs"/>
              </a:defRPr>
            </a:pPr>
            <a:r>
              <a:rPr lang="en-US" sz="2000" dirty="0"/>
              <a:t>MAI Unduplicated Clients </a:t>
            </a:r>
            <a:r>
              <a:rPr lang="en-US" sz="2000" dirty="0" smtClean="0"/>
              <a:t>Served GY 21</a:t>
            </a:r>
            <a:endParaRPr lang="en-US" sz="2000" dirty="0"/>
          </a:p>
        </c:rich>
      </c:tx>
      <c:layout>
        <c:manualLayout>
          <c:xMode val="edge"/>
          <c:yMode val="edge"/>
          <c:x val="0.14058173667663146"/>
          <c:y val="2.8486929097827928E-3"/>
        </c:manualLayout>
      </c:layout>
      <c:overlay val="0"/>
      <c:spPr>
        <a:noFill/>
        <a:ln>
          <a:noFill/>
        </a:ln>
        <a:effectLst/>
      </c:spPr>
      <c:txPr>
        <a:bodyPr rot="0" spcFirstLastPara="1" vertOverflow="ellipsis" vert="horz" wrap="square" anchor="ctr" anchorCtr="1"/>
        <a:lstStyle/>
        <a:p>
          <a:pPr>
            <a:defRPr sz="2128" b="1" i="0" u="none" strike="noStrike" kern="1200" spc="0" normalizeH="0" baseline="0">
              <a:solidFill>
                <a:schemeClr val="dk1">
                  <a:lumMod val="50000"/>
                  <a:lumOff val="50000"/>
                </a:schemeClr>
              </a:solidFill>
              <a:latin typeface="+mj-lt"/>
              <a:ea typeface="+mj-ea"/>
              <a:cs typeface="+mj-cs"/>
            </a:defRPr>
          </a:pPr>
          <a:endParaRPr lang="en-US"/>
        </a:p>
      </c:txPr>
    </c:title>
    <c:autoTitleDeleted val="0"/>
    <c:plotArea>
      <c:layout/>
      <c:pieChart>
        <c:varyColors val="1"/>
        <c:ser>
          <c:idx val="0"/>
          <c:order val="0"/>
          <c:tx>
            <c:strRef>
              <c:f>Sheet1!$B$1</c:f>
              <c:strCache>
                <c:ptCount val="1"/>
                <c:pt idx="0">
                  <c:v>Sales</c:v>
                </c:pt>
              </c:strCache>
            </c:strRef>
          </c:tx>
          <c:dPt>
            <c:idx val="0"/>
            <c:bubble3D val="0"/>
            <c:spPr>
              <a:solidFill>
                <a:srgbClr val="FFFF00"/>
              </a:solidFill>
              <a:ln w="19050">
                <a:solidFill>
                  <a:schemeClr val="lt1"/>
                </a:solidFill>
              </a:ln>
              <a:effectLst/>
            </c:spPr>
            <c:extLst>
              <c:ext xmlns:c16="http://schemas.microsoft.com/office/drawing/2014/chart" uri="{C3380CC4-5D6E-409C-BE32-E72D297353CC}">
                <c16:uniqueId val="{00000001-E9CC-4CE2-9378-DC9CEF77AA76}"/>
              </c:ext>
            </c:extLst>
          </c:dPt>
          <c:dPt>
            <c:idx val="1"/>
            <c:bubble3D val="0"/>
            <c:spPr>
              <a:solidFill>
                <a:srgbClr val="FFC000"/>
              </a:solidFill>
              <a:ln w="19050">
                <a:solidFill>
                  <a:schemeClr val="lt1"/>
                </a:solidFill>
              </a:ln>
              <a:effectLst/>
            </c:spPr>
            <c:extLst>
              <c:ext xmlns:c16="http://schemas.microsoft.com/office/drawing/2014/chart" uri="{C3380CC4-5D6E-409C-BE32-E72D297353CC}">
                <c16:uniqueId val="{00000003-E9CC-4CE2-9378-DC9CEF77AA76}"/>
              </c:ext>
            </c:extLst>
          </c:dPt>
          <c:dPt>
            <c:idx val="2"/>
            <c:bubble3D val="0"/>
            <c:spPr>
              <a:solidFill>
                <a:srgbClr val="92D050"/>
              </a:solidFill>
              <a:ln w="19050">
                <a:solidFill>
                  <a:schemeClr val="lt1"/>
                </a:solidFill>
              </a:ln>
              <a:effectLst/>
            </c:spPr>
            <c:extLst>
              <c:ext xmlns:c16="http://schemas.microsoft.com/office/drawing/2014/chart" uri="{C3380CC4-5D6E-409C-BE32-E72D297353CC}">
                <c16:uniqueId val="{00000005-E9CC-4CE2-9378-DC9CEF77AA76}"/>
              </c:ext>
            </c:extLst>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dk1">
                        <a:lumMod val="75000"/>
                        <a:lumOff val="25000"/>
                      </a:schemeClr>
                    </a:solidFill>
                    <a:latin typeface="+mn-lt"/>
                    <a:ea typeface="+mn-ea"/>
                    <a:cs typeface="+mn-cs"/>
                  </a:defRPr>
                </a:pPr>
                <a:endParaRPr lang="en-US"/>
              </a:p>
            </c:txPr>
            <c:dLblPos val="bestFit"/>
            <c:showLegendKey val="0"/>
            <c:showVal val="1"/>
            <c:showCatName val="0"/>
            <c:showSerName val="0"/>
            <c:showPercent val="0"/>
            <c:showBubbleSize val="0"/>
            <c:showLeaderLines val="1"/>
            <c:leaderLines>
              <c:spPr>
                <a:ln w="9525" cap="flat" cmpd="sng" algn="ctr">
                  <a:solidFill>
                    <a:schemeClr val="dk1">
                      <a:lumMod val="35000"/>
                      <a:lumOff val="65000"/>
                    </a:schemeClr>
                  </a:solidFill>
                  <a:round/>
                </a:ln>
                <a:effectLst/>
              </c:spPr>
            </c:leaderLines>
            <c:extLst>
              <c:ext xmlns:c15="http://schemas.microsoft.com/office/drawing/2012/chart" uri="{CE6537A1-D6FC-4f65-9D91-7224C49458BB}">
                <c15:layout/>
              </c:ext>
            </c:extLst>
          </c:dLbls>
          <c:cat>
            <c:strRef>
              <c:f>Sheet1!$A$2:$A$4</c:f>
              <c:strCache>
                <c:ptCount val="3"/>
                <c:pt idx="0">
                  <c:v>Black/African American</c:v>
                </c:pt>
                <c:pt idx="1">
                  <c:v>Hispanic/Latino</c:v>
                </c:pt>
                <c:pt idx="2">
                  <c:v>Haitian</c:v>
                </c:pt>
              </c:strCache>
            </c:strRef>
          </c:cat>
          <c:val>
            <c:numRef>
              <c:f>Sheet1!$B$2:$B$4</c:f>
              <c:numCache>
                <c:formatCode>General</c:formatCode>
                <c:ptCount val="3"/>
                <c:pt idx="0">
                  <c:v>681</c:v>
                </c:pt>
                <c:pt idx="1">
                  <c:v>140</c:v>
                </c:pt>
                <c:pt idx="2">
                  <c:v>198</c:v>
                </c:pt>
              </c:numCache>
            </c:numRef>
          </c:val>
          <c:extLst>
            <c:ext xmlns:c16="http://schemas.microsoft.com/office/drawing/2014/chart" uri="{C3380CC4-5D6E-409C-BE32-E72D297353CC}">
              <c16:uniqueId val="{00000006-E9CC-4CE2-9378-DC9CEF77AA76}"/>
            </c:ext>
          </c:extLst>
        </c:ser>
        <c:dLbls>
          <c:dLblPos val="bestFit"/>
          <c:showLegendKey val="0"/>
          <c:showVal val="1"/>
          <c:showCatName val="0"/>
          <c:showSerName val="0"/>
          <c:showPercent val="0"/>
          <c:showBubbleSize val="0"/>
          <c:showLeaderLines val="1"/>
        </c:dLbls>
        <c:firstSliceAng val="0"/>
      </c:pieChart>
      <c:spPr>
        <a:noFill/>
        <a:ln>
          <a:noFill/>
        </a:ln>
        <a:effectLst/>
      </c:spPr>
    </c:plotArea>
    <c:legend>
      <c:legendPos val="b"/>
      <c:layout>
        <c:manualLayout>
          <c:xMode val="edge"/>
          <c:yMode val="edge"/>
          <c:x val="4.9999940279682194E-2"/>
          <c:y val="0.84319809278047075"/>
          <c:w val="0.89999982083904662"/>
          <c:h val="0.14136759635929164"/>
        </c:manualLayout>
      </c:layout>
      <c:overlay val="0"/>
      <c:spPr>
        <a:solidFill>
          <a:schemeClr val="lt1">
            <a:alpha val="50000"/>
          </a:schemeClr>
        </a:solidFill>
        <a:ln>
          <a:noFill/>
        </a:ln>
        <a:effectLst/>
      </c:spPr>
      <c:txPr>
        <a:bodyPr rot="0" spcFirstLastPara="1" vertOverflow="ellipsis" vert="horz" wrap="square" anchor="ctr" anchorCtr="1"/>
        <a:lstStyle/>
        <a:p>
          <a:pPr>
            <a:defRPr sz="1100" b="0" i="0" u="none" strike="noStrike" kern="1200" baseline="0">
              <a:solidFill>
                <a:schemeClr val="dk1">
                  <a:lumMod val="65000"/>
                  <a:lumOff val="35000"/>
                </a:schemeClr>
              </a:solidFill>
              <a:latin typeface="+mn-lt"/>
              <a:ea typeface="+mn-ea"/>
              <a:cs typeface="+mn-cs"/>
            </a:defRPr>
          </a:pPr>
          <a:endParaRPr lang="en-US"/>
        </a:p>
      </c:txPr>
    </c:legend>
    <c:plotVisOnly val="1"/>
    <c:dispBlanksAs val="gap"/>
    <c:showDLblsOverMax val="0"/>
  </c:chart>
  <c:spPr>
    <a:solidFill>
      <a:schemeClr val="bg1">
        <a:lumMod val="95000"/>
      </a:schemeClr>
    </a:solidFill>
    <a:ln w="9525" cap="flat" cmpd="sng" algn="ctr">
      <a:solidFill>
        <a:schemeClr val="dk1">
          <a:lumMod val="15000"/>
          <a:lumOff val="85000"/>
        </a:schemeClr>
      </a:solidFill>
      <a:round/>
    </a:ln>
    <a:effectLst/>
  </c:spPr>
  <c:txPr>
    <a:bodyPr/>
    <a:lstStyle/>
    <a:p>
      <a:pPr>
        <a:defRPr/>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128" b="1" i="0" u="none" strike="noStrike" kern="1200" spc="0" normalizeH="0" baseline="0">
                <a:solidFill>
                  <a:schemeClr val="dk1">
                    <a:lumMod val="50000"/>
                    <a:lumOff val="50000"/>
                  </a:schemeClr>
                </a:solidFill>
                <a:latin typeface="+mj-lt"/>
                <a:ea typeface="+mj-ea"/>
                <a:cs typeface="+mj-cs"/>
              </a:defRPr>
            </a:pPr>
            <a:r>
              <a:rPr lang="en-US" sz="2000" dirty="0"/>
              <a:t>MAI Unduplicated Clients </a:t>
            </a:r>
            <a:r>
              <a:rPr lang="en-US" sz="2000" dirty="0" smtClean="0"/>
              <a:t>Served GY 22</a:t>
            </a:r>
            <a:endParaRPr lang="en-US" sz="2000" dirty="0"/>
          </a:p>
        </c:rich>
      </c:tx>
      <c:layout>
        <c:manualLayout>
          <c:xMode val="edge"/>
          <c:yMode val="edge"/>
          <c:x val="0.16357698987855826"/>
          <c:y val="3.2315979884147707E-4"/>
        </c:manualLayout>
      </c:layout>
      <c:overlay val="0"/>
      <c:spPr>
        <a:noFill/>
        <a:ln>
          <a:noFill/>
        </a:ln>
        <a:effectLst/>
      </c:spPr>
      <c:txPr>
        <a:bodyPr rot="0" spcFirstLastPara="1" vertOverflow="ellipsis" vert="horz" wrap="square" anchor="ctr" anchorCtr="1"/>
        <a:lstStyle/>
        <a:p>
          <a:pPr>
            <a:defRPr sz="2128" b="1" i="0" u="none" strike="noStrike" kern="1200" spc="0" normalizeH="0" baseline="0">
              <a:solidFill>
                <a:schemeClr val="dk1">
                  <a:lumMod val="50000"/>
                  <a:lumOff val="50000"/>
                </a:schemeClr>
              </a:solidFill>
              <a:latin typeface="+mj-lt"/>
              <a:ea typeface="+mj-ea"/>
              <a:cs typeface="+mj-cs"/>
            </a:defRPr>
          </a:pPr>
          <a:endParaRPr lang="en-US"/>
        </a:p>
      </c:txPr>
    </c:title>
    <c:autoTitleDeleted val="0"/>
    <c:plotArea>
      <c:layout>
        <c:manualLayout>
          <c:layoutTarget val="inner"/>
          <c:xMode val="edge"/>
          <c:yMode val="edge"/>
          <c:x val="0.10042270040944248"/>
          <c:y val="0.23861463283478559"/>
          <c:w val="0.79157071602272233"/>
          <c:h val="0.52718310310108063"/>
        </c:manualLayout>
      </c:layout>
      <c:pieChart>
        <c:varyColors val="1"/>
        <c:ser>
          <c:idx val="0"/>
          <c:order val="0"/>
          <c:tx>
            <c:strRef>
              <c:f>Sheet1!$B$1</c:f>
              <c:strCache>
                <c:ptCount val="1"/>
                <c:pt idx="0">
                  <c:v>Sales</c:v>
                </c:pt>
              </c:strCache>
            </c:strRef>
          </c:tx>
          <c:dPt>
            <c:idx val="0"/>
            <c:bubble3D val="0"/>
            <c:spPr>
              <a:solidFill>
                <a:srgbClr val="FFFF00"/>
              </a:solidFill>
              <a:ln w="19050">
                <a:solidFill>
                  <a:schemeClr val="lt1"/>
                </a:solidFill>
              </a:ln>
              <a:effectLst/>
            </c:spPr>
            <c:extLst>
              <c:ext xmlns:c16="http://schemas.microsoft.com/office/drawing/2014/chart" uri="{C3380CC4-5D6E-409C-BE32-E72D297353CC}">
                <c16:uniqueId val="{00000001-5139-4BD3-A04C-A59C1775AA5F}"/>
              </c:ext>
            </c:extLst>
          </c:dPt>
          <c:dPt>
            <c:idx val="1"/>
            <c:bubble3D val="0"/>
            <c:spPr>
              <a:solidFill>
                <a:srgbClr val="FFC000"/>
              </a:solidFill>
              <a:ln w="19050">
                <a:solidFill>
                  <a:schemeClr val="lt1"/>
                </a:solidFill>
              </a:ln>
              <a:effectLst/>
            </c:spPr>
            <c:extLst>
              <c:ext xmlns:c16="http://schemas.microsoft.com/office/drawing/2014/chart" uri="{C3380CC4-5D6E-409C-BE32-E72D297353CC}">
                <c16:uniqueId val="{00000003-5139-4BD3-A04C-A59C1775AA5F}"/>
              </c:ext>
            </c:extLst>
          </c:dPt>
          <c:dPt>
            <c:idx val="2"/>
            <c:bubble3D val="0"/>
            <c:spPr>
              <a:solidFill>
                <a:srgbClr val="92D050"/>
              </a:solidFill>
              <a:ln w="19050">
                <a:solidFill>
                  <a:schemeClr val="lt1"/>
                </a:solidFill>
              </a:ln>
              <a:effectLst/>
            </c:spPr>
            <c:extLst>
              <c:ext xmlns:c16="http://schemas.microsoft.com/office/drawing/2014/chart" uri="{C3380CC4-5D6E-409C-BE32-E72D297353CC}">
                <c16:uniqueId val="{00000005-5139-4BD3-A04C-A59C1775AA5F}"/>
              </c:ext>
            </c:extLst>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dk1">
                        <a:lumMod val="75000"/>
                        <a:lumOff val="25000"/>
                      </a:schemeClr>
                    </a:solidFill>
                    <a:latin typeface="+mn-lt"/>
                    <a:ea typeface="+mn-ea"/>
                    <a:cs typeface="+mn-cs"/>
                  </a:defRPr>
                </a:pPr>
                <a:endParaRPr lang="en-US"/>
              </a:p>
            </c:txPr>
            <c:dLblPos val="bestFit"/>
            <c:showLegendKey val="0"/>
            <c:showVal val="1"/>
            <c:showCatName val="0"/>
            <c:showSerName val="0"/>
            <c:showPercent val="0"/>
            <c:showBubbleSize val="0"/>
            <c:showLeaderLines val="1"/>
            <c:leaderLines>
              <c:spPr>
                <a:ln w="9525" cap="flat" cmpd="sng" algn="ctr">
                  <a:solidFill>
                    <a:schemeClr val="dk1">
                      <a:lumMod val="35000"/>
                      <a:lumOff val="65000"/>
                    </a:schemeClr>
                  </a:solidFill>
                  <a:round/>
                </a:ln>
                <a:effectLst/>
              </c:spPr>
            </c:leaderLines>
            <c:extLst>
              <c:ext xmlns:c15="http://schemas.microsoft.com/office/drawing/2012/chart" uri="{CE6537A1-D6FC-4f65-9D91-7224C49458BB}">
                <c15:layout/>
              </c:ext>
            </c:extLst>
          </c:dLbls>
          <c:cat>
            <c:strRef>
              <c:f>Sheet1!$A$2:$A$4</c:f>
              <c:strCache>
                <c:ptCount val="3"/>
                <c:pt idx="0">
                  <c:v>Black/African American</c:v>
                </c:pt>
                <c:pt idx="1">
                  <c:v>Hispanic/Latino</c:v>
                </c:pt>
                <c:pt idx="2">
                  <c:v>Haitian</c:v>
                </c:pt>
              </c:strCache>
            </c:strRef>
          </c:cat>
          <c:val>
            <c:numRef>
              <c:f>Sheet1!$B$2:$B$4</c:f>
              <c:numCache>
                <c:formatCode>General</c:formatCode>
                <c:ptCount val="3"/>
                <c:pt idx="0">
                  <c:v>776</c:v>
                </c:pt>
                <c:pt idx="1">
                  <c:v>213</c:v>
                </c:pt>
                <c:pt idx="2">
                  <c:v>251</c:v>
                </c:pt>
              </c:numCache>
            </c:numRef>
          </c:val>
          <c:extLst>
            <c:ext xmlns:c16="http://schemas.microsoft.com/office/drawing/2014/chart" uri="{C3380CC4-5D6E-409C-BE32-E72D297353CC}">
              <c16:uniqueId val="{00000006-5139-4BD3-A04C-A59C1775AA5F}"/>
            </c:ext>
          </c:extLst>
        </c:ser>
        <c:dLbls>
          <c:dLblPos val="bestFit"/>
          <c:showLegendKey val="0"/>
          <c:showVal val="1"/>
          <c:showCatName val="0"/>
          <c:showSerName val="0"/>
          <c:showPercent val="0"/>
          <c:showBubbleSize val="0"/>
          <c:showLeaderLines val="1"/>
        </c:dLbls>
        <c:firstSliceAng val="0"/>
      </c:pieChart>
      <c:spPr>
        <a:noFill/>
        <a:ln>
          <a:noFill/>
        </a:ln>
        <a:effectLst/>
      </c:spPr>
    </c:plotArea>
    <c:legend>
      <c:legendPos val="b"/>
      <c:layout>
        <c:manualLayout>
          <c:xMode val="edge"/>
          <c:yMode val="edge"/>
          <c:x val="4.9999940279682194E-2"/>
          <c:y val="0.84572791779930012"/>
          <c:w val="0.89999982083904662"/>
          <c:h val="0.1391183764932217"/>
        </c:manualLayout>
      </c:layout>
      <c:overlay val="0"/>
      <c:spPr>
        <a:solidFill>
          <a:schemeClr val="lt1">
            <a:alpha val="50000"/>
          </a:schemeClr>
        </a:solidFill>
        <a:ln>
          <a:noFill/>
        </a:ln>
        <a:effectLst/>
      </c:spPr>
      <c:txPr>
        <a:bodyPr rot="0" spcFirstLastPara="1" vertOverflow="ellipsis" vert="horz" wrap="square" anchor="ctr" anchorCtr="1"/>
        <a:lstStyle/>
        <a:p>
          <a:pPr>
            <a:defRPr sz="1100" b="0" i="0" u="none" strike="noStrike" kern="1200" baseline="0">
              <a:solidFill>
                <a:schemeClr val="dk1">
                  <a:lumMod val="65000"/>
                  <a:lumOff val="35000"/>
                </a:schemeClr>
              </a:solidFill>
              <a:latin typeface="+mn-lt"/>
              <a:ea typeface="+mn-ea"/>
              <a:cs typeface="+mn-cs"/>
            </a:defRPr>
          </a:pPr>
          <a:endParaRPr lang="en-US"/>
        </a:p>
      </c:txPr>
    </c:legend>
    <c:plotVisOnly val="1"/>
    <c:dispBlanksAs val="gap"/>
    <c:showDLblsOverMax val="0"/>
  </c:chart>
  <c:spPr>
    <a:solidFill>
      <a:schemeClr val="bg1">
        <a:lumMod val="95000"/>
      </a:schemeClr>
    </a:solidFill>
    <a:ln w="9525" cap="flat" cmpd="sng" algn="ctr">
      <a:solidFill>
        <a:schemeClr val="dk1">
          <a:lumMod val="15000"/>
          <a:lumOff val="85000"/>
        </a:schemeClr>
      </a:solidFill>
      <a:round/>
    </a:ln>
    <a:effectLst/>
  </c:spPr>
  <c:txPr>
    <a:bodyPr/>
    <a:lstStyle/>
    <a:p>
      <a:pPr>
        <a:defRPr/>
      </a:pPr>
      <a:endParaRPr lang="en-US"/>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spc="0" normalizeH="0" baseline="0">
                <a:solidFill>
                  <a:schemeClr val="dk1">
                    <a:lumMod val="50000"/>
                    <a:lumOff val="50000"/>
                  </a:schemeClr>
                </a:solidFill>
                <a:latin typeface="+mj-lt"/>
                <a:ea typeface="+mj-ea"/>
                <a:cs typeface="+mj-cs"/>
              </a:defRPr>
            </a:pPr>
            <a:r>
              <a:rPr lang="en-US" sz="1600" baseline="0" dirty="0">
                <a:solidFill>
                  <a:schemeClr val="tx1"/>
                </a:solidFill>
              </a:rPr>
              <a:t>MAI </a:t>
            </a:r>
            <a:r>
              <a:rPr lang="en-US" sz="1600" baseline="0" dirty="0" smtClean="0">
                <a:solidFill>
                  <a:schemeClr val="tx1"/>
                </a:solidFill>
              </a:rPr>
              <a:t>HIV  Retention Rate GY21 &amp; GY22 Comparison</a:t>
            </a:r>
            <a:endParaRPr lang="en-US" sz="1600" baseline="0" dirty="0">
              <a:solidFill>
                <a:schemeClr val="tx1"/>
              </a:solidFill>
            </a:endParaRPr>
          </a:p>
        </c:rich>
      </c:tx>
      <c:layout/>
      <c:overlay val="0"/>
      <c:spPr>
        <a:noFill/>
        <a:ln>
          <a:noFill/>
        </a:ln>
        <a:effectLst/>
      </c:spPr>
      <c:txPr>
        <a:bodyPr rot="0" spcFirstLastPara="1" vertOverflow="ellipsis" vert="horz" wrap="square" anchor="ctr" anchorCtr="1"/>
        <a:lstStyle/>
        <a:p>
          <a:pPr>
            <a:defRPr sz="1600" b="1" i="0" u="none" strike="noStrike" kern="1200" spc="0" normalizeH="0" baseline="0">
              <a:solidFill>
                <a:schemeClr val="dk1">
                  <a:lumMod val="50000"/>
                  <a:lumOff val="50000"/>
                </a:schemeClr>
              </a:solidFill>
              <a:latin typeface="+mj-lt"/>
              <a:ea typeface="+mj-ea"/>
              <a:cs typeface="+mj-cs"/>
            </a:defRPr>
          </a:pPr>
          <a:endParaRPr lang="en-US"/>
        </a:p>
      </c:txPr>
    </c:title>
    <c:autoTitleDeleted val="0"/>
    <c:plotArea>
      <c:layout/>
      <c:barChart>
        <c:barDir val="bar"/>
        <c:grouping val="clustered"/>
        <c:varyColors val="0"/>
        <c:ser>
          <c:idx val="0"/>
          <c:order val="0"/>
          <c:tx>
            <c:strRef>
              <c:f>Sheet1!$B$1</c:f>
              <c:strCache>
                <c:ptCount val="1"/>
                <c:pt idx="0">
                  <c:v>2021</c:v>
                </c:pt>
              </c:strCache>
            </c:strRef>
          </c:tx>
          <c:spPr>
            <a:solidFill>
              <a:srgbClr val="FF0000"/>
            </a:solidFill>
            <a:ln w="19050">
              <a:solidFill>
                <a:schemeClr val="lt1"/>
              </a:solidFill>
            </a:ln>
            <a:effectLst/>
          </c:spPr>
          <c:invertIfNegative val="0"/>
          <c:dPt>
            <c:idx val="0"/>
            <c:invertIfNegative val="0"/>
            <c:bubble3D val="0"/>
            <c:spPr>
              <a:solidFill>
                <a:srgbClr val="FF0000"/>
              </a:solidFill>
              <a:ln w="19050">
                <a:solidFill>
                  <a:schemeClr val="lt1"/>
                </a:solidFill>
              </a:ln>
              <a:effectLst/>
            </c:spPr>
            <c:extLst>
              <c:ext xmlns:c16="http://schemas.microsoft.com/office/drawing/2014/chart" uri="{C3380CC4-5D6E-409C-BE32-E72D297353CC}">
                <c16:uniqueId val="{00000001-BDA3-4E9B-9232-5238F6442FE5}"/>
              </c:ext>
            </c:extLst>
          </c:dPt>
          <c:dPt>
            <c:idx val="1"/>
            <c:invertIfNegative val="0"/>
            <c:bubble3D val="0"/>
            <c:spPr>
              <a:solidFill>
                <a:srgbClr val="FF0000"/>
              </a:solidFill>
              <a:ln w="19050">
                <a:solidFill>
                  <a:schemeClr val="lt1"/>
                </a:solidFill>
              </a:ln>
              <a:effectLst/>
            </c:spPr>
            <c:extLst>
              <c:ext xmlns:c16="http://schemas.microsoft.com/office/drawing/2014/chart" uri="{C3380CC4-5D6E-409C-BE32-E72D297353CC}">
                <c16:uniqueId val="{00000003-BDA3-4E9B-9232-5238F6442FE5}"/>
              </c:ext>
            </c:extLst>
          </c:dPt>
          <c:dPt>
            <c:idx val="2"/>
            <c:invertIfNegative val="0"/>
            <c:bubble3D val="0"/>
            <c:spPr>
              <a:solidFill>
                <a:srgbClr val="FF0000"/>
              </a:solidFill>
              <a:ln w="19050">
                <a:solidFill>
                  <a:schemeClr val="lt1"/>
                </a:solidFill>
              </a:ln>
              <a:effectLst/>
            </c:spPr>
            <c:extLst>
              <c:ext xmlns:c16="http://schemas.microsoft.com/office/drawing/2014/chart" uri="{C3380CC4-5D6E-409C-BE32-E72D297353CC}">
                <c16:uniqueId val="{00000005-BDA3-4E9B-9232-5238F6442FE5}"/>
              </c:ext>
            </c:extLst>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dk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dk1">
                          <a:lumMod val="35000"/>
                          <a:lumOff val="65000"/>
                        </a:schemeClr>
                      </a:solidFill>
                      <a:round/>
                    </a:ln>
                    <a:effectLst/>
                  </c:spPr>
                </c15:leaderLines>
              </c:ext>
            </c:extLst>
          </c:dLbls>
          <c:cat>
            <c:strRef>
              <c:f>Sheet1!$A$2:$A$5</c:f>
              <c:strCache>
                <c:ptCount val="4"/>
                <c:pt idx="0">
                  <c:v>Black/African American</c:v>
                </c:pt>
                <c:pt idx="1">
                  <c:v>Hispanic/Latino</c:v>
                </c:pt>
                <c:pt idx="2">
                  <c:v>Haitian</c:v>
                </c:pt>
                <c:pt idx="3">
                  <c:v>All MAI Clients</c:v>
                </c:pt>
              </c:strCache>
            </c:strRef>
          </c:cat>
          <c:val>
            <c:numRef>
              <c:f>Sheet1!$B$2:$B$5</c:f>
              <c:numCache>
                <c:formatCode>0%</c:formatCode>
                <c:ptCount val="4"/>
                <c:pt idx="0">
                  <c:v>0.88</c:v>
                </c:pt>
                <c:pt idx="1">
                  <c:v>0.97</c:v>
                </c:pt>
                <c:pt idx="2">
                  <c:v>0.91</c:v>
                </c:pt>
                <c:pt idx="3">
                  <c:v>0.91</c:v>
                </c:pt>
              </c:numCache>
            </c:numRef>
          </c:val>
          <c:extLst>
            <c:ext xmlns:c16="http://schemas.microsoft.com/office/drawing/2014/chart" uri="{C3380CC4-5D6E-409C-BE32-E72D297353CC}">
              <c16:uniqueId val="{00000006-BDA3-4E9B-9232-5238F6442FE5}"/>
            </c:ext>
          </c:extLst>
        </c:ser>
        <c:ser>
          <c:idx val="1"/>
          <c:order val="1"/>
          <c:tx>
            <c:strRef>
              <c:f>Sheet1!$C$1</c:f>
              <c:strCache>
                <c:ptCount val="1"/>
                <c:pt idx="0">
                  <c:v>2022</c:v>
                </c:pt>
              </c:strCache>
            </c:strRef>
          </c:tx>
          <c:spPr>
            <a:solidFill>
              <a:srgbClr val="00B0F0"/>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dk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dk1">
                          <a:lumMod val="35000"/>
                          <a:lumOff val="65000"/>
                        </a:schemeClr>
                      </a:solidFill>
                      <a:round/>
                    </a:ln>
                    <a:effectLst/>
                  </c:spPr>
                </c15:leaderLines>
              </c:ext>
            </c:extLst>
          </c:dLbls>
          <c:cat>
            <c:strRef>
              <c:f>Sheet1!$A$2:$A$5</c:f>
              <c:strCache>
                <c:ptCount val="4"/>
                <c:pt idx="0">
                  <c:v>Black/African American</c:v>
                </c:pt>
                <c:pt idx="1">
                  <c:v>Hispanic/Latino</c:v>
                </c:pt>
                <c:pt idx="2">
                  <c:v>Haitian</c:v>
                </c:pt>
                <c:pt idx="3">
                  <c:v>All MAI Clients</c:v>
                </c:pt>
              </c:strCache>
            </c:strRef>
          </c:cat>
          <c:val>
            <c:numRef>
              <c:f>Sheet1!$C$2:$C$5</c:f>
              <c:numCache>
                <c:formatCode>0%</c:formatCode>
                <c:ptCount val="4"/>
                <c:pt idx="0">
                  <c:v>0.9</c:v>
                </c:pt>
                <c:pt idx="1">
                  <c:v>0.88</c:v>
                </c:pt>
                <c:pt idx="2">
                  <c:v>0.93</c:v>
                </c:pt>
                <c:pt idx="3">
                  <c:v>0.9</c:v>
                </c:pt>
              </c:numCache>
            </c:numRef>
          </c:val>
          <c:extLst>
            <c:ext xmlns:c16="http://schemas.microsoft.com/office/drawing/2014/chart" uri="{C3380CC4-5D6E-409C-BE32-E72D297353CC}">
              <c16:uniqueId val="{00000007-BDA3-4E9B-9232-5238F6442FE5}"/>
            </c:ext>
          </c:extLst>
        </c:ser>
        <c:dLbls>
          <c:showLegendKey val="0"/>
          <c:showVal val="0"/>
          <c:showCatName val="0"/>
          <c:showSerName val="0"/>
          <c:showPercent val="0"/>
          <c:showBubbleSize val="0"/>
        </c:dLbls>
        <c:gapWidth val="100"/>
        <c:axId val="491194568"/>
        <c:axId val="491195880"/>
      </c:barChart>
      <c:valAx>
        <c:axId val="491195880"/>
        <c:scaling>
          <c:orientation val="minMax"/>
        </c:scaling>
        <c:delete val="1"/>
        <c:axPos val="b"/>
        <c:numFmt formatCode="0%" sourceLinked="1"/>
        <c:majorTickMark val="out"/>
        <c:minorTickMark val="none"/>
        <c:tickLblPos val="nextTo"/>
        <c:crossAx val="491194568"/>
        <c:crosses val="autoZero"/>
        <c:crossBetween val="between"/>
      </c:valAx>
      <c:catAx>
        <c:axId val="491194568"/>
        <c:scaling>
          <c:orientation val="minMax"/>
        </c:scaling>
        <c:delete val="0"/>
        <c:axPos val="l"/>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cap="none" spc="0" normalizeH="0" baseline="0">
                <a:solidFill>
                  <a:schemeClr val="dk1">
                    <a:lumMod val="65000"/>
                    <a:lumOff val="35000"/>
                  </a:schemeClr>
                </a:solidFill>
                <a:latin typeface="+mn-lt"/>
                <a:ea typeface="+mn-ea"/>
                <a:cs typeface="+mn-cs"/>
              </a:defRPr>
            </a:pPr>
            <a:endParaRPr lang="en-US"/>
          </a:p>
        </c:txPr>
        <c:crossAx val="491195880"/>
        <c:crosses val="autoZero"/>
        <c:auto val="1"/>
        <c:lblAlgn val="ctr"/>
        <c:lblOffset val="100"/>
        <c:noMultiLvlLbl val="0"/>
      </c:catAx>
      <c:spPr>
        <a:noFill/>
        <a:ln>
          <a:noFill/>
        </a:ln>
        <a:effectLst/>
      </c:spPr>
    </c:plotArea>
    <c:legend>
      <c:legendPos val="b"/>
      <c:layout>
        <c:manualLayout>
          <c:xMode val="edge"/>
          <c:yMode val="edge"/>
          <c:x val="0.34672553414602875"/>
          <c:y val="0.92775650505615737"/>
          <c:w val="0.29979213540832594"/>
          <c:h val="5.1938926415923896E-2"/>
        </c:manualLayout>
      </c:layout>
      <c:overlay val="0"/>
      <c:spPr>
        <a:solidFill>
          <a:schemeClr val="lt1">
            <a:alpha val="50000"/>
          </a:schemeClr>
        </a:solidFill>
        <a:ln>
          <a:noFill/>
        </a:ln>
        <a:effectLst/>
      </c:spPr>
      <c:txPr>
        <a:bodyPr rot="0" spcFirstLastPara="1" vertOverflow="ellipsis" vert="horz" wrap="square" anchor="ctr" anchorCtr="1"/>
        <a:lstStyle/>
        <a:p>
          <a:pPr>
            <a:defRPr sz="1197" b="0" i="0" u="none" strike="noStrike" kern="1200" baseline="0">
              <a:solidFill>
                <a:schemeClr val="dk1">
                  <a:lumMod val="65000"/>
                  <a:lumOff val="35000"/>
                </a:schemeClr>
              </a:solidFill>
              <a:latin typeface="+mn-lt"/>
              <a:ea typeface="+mn-ea"/>
              <a:cs typeface="+mn-cs"/>
            </a:defRPr>
          </a:pPr>
          <a:endParaRPr lang="en-US"/>
        </a:p>
      </c:txPr>
    </c:legend>
    <c:plotVisOnly val="1"/>
    <c:dispBlanksAs val="gap"/>
    <c:showDLblsOverMax val="0"/>
  </c:chart>
  <c:spPr>
    <a:solidFill>
      <a:schemeClr val="bg1"/>
    </a:solidFill>
    <a:ln w="9525" cap="flat" cmpd="sng" algn="ctr">
      <a:solidFill>
        <a:schemeClr val="dk1">
          <a:lumMod val="15000"/>
          <a:lumOff val="85000"/>
        </a:schemeClr>
      </a:solidFill>
      <a:round/>
    </a:ln>
    <a:effectLst/>
  </c:spPr>
  <c:txPr>
    <a:bodyPr/>
    <a:lstStyle/>
    <a:p>
      <a:pPr>
        <a:defRPr/>
      </a:pPr>
      <a:endParaRPr lang="en-U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spc="0" normalizeH="0" baseline="0">
                <a:solidFill>
                  <a:schemeClr val="dk1">
                    <a:lumMod val="50000"/>
                    <a:lumOff val="50000"/>
                  </a:schemeClr>
                </a:solidFill>
                <a:latin typeface="+mj-lt"/>
                <a:ea typeface="+mj-ea"/>
                <a:cs typeface="+mj-cs"/>
              </a:defRPr>
            </a:pPr>
            <a:r>
              <a:rPr lang="en-US" sz="1600" baseline="0" dirty="0">
                <a:solidFill>
                  <a:schemeClr val="tx1"/>
                </a:solidFill>
              </a:rPr>
              <a:t>MAI </a:t>
            </a:r>
            <a:r>
              <a:rPr lang="en-US" sz="1600" baseline="0" dirty="0" smtClean="0">
                <a:solidFill>
                  <a:schemeClr val="tx1"/>
                </a:solidFill>
              </a:rPr>
              <a:t>HIV Viral Load Suppression Rate GY21 &amp; GY22 Comparison</a:t>
            </a:r>
            <a:endParaRPr lang="en-US" sz="1600" baseline="0" dirty="0">
              <a:solidFill>
                <a:schemeClr val="tx1"/>
              </a:solidFill>
            </a:endParaRPr>
          </a:p>
        </c:rich>
      </c:tx>
      <c:layout/>
      <c:overlay val="0"/>
      <c:spPr>
        <a:noFill/>
        <a:ln>
          <a:noFill/>
        </a:ln>
        <a:effectLst/>
      </c:spPr>
      <c:txPr>
        <a:bodyPr rot="0" spcFirstLastPara="1" vertOverflow="ellipsis" vert="horz" wrap="square" anchor="ctr" anchorCtr="1"/>
        <a:lstStyle/>
        <a:p>
          <a:pPr>
            <a:defRPr sz="1600" b="1" i="0" u="none" strike="noStrike" kern="1200" spc="0" normalizeH="0" baseline="0">
              <a:solidFill>
                <a:schemeClr val="dk1">
                  <a:lumMod val="50000"/>
                  <a:lumOff val="50000"/>
                </a:schemeClr>
              </a:solidFill>
              <a:latin typeface="+mj-lt"/>
              <a:ea typeface="+mj-ea"/>
              <a:cs typeface="+mj-cs"/>
            </a:defRPr>
          </a:pPr>
          <a:endParaRPr lang="en-US"/>
        </a:p>
      </c:txPr>
    </c:title>
    <c:autoTitleDeleted val="0"/>
    <c:plotArea>
      <c:layout/>
      <c:barChart>
        <c:barDir val="bar"/>
        <c:grouping val="clustered"/>
        <c:varyColors val="0"/>
        <c:ser>
          <c:idx val="0"/>
          <c:order val="0"/>
          <c:tx>
            <c:strRef>
              <c:f>Sheet1!$B$1</c:f>
              <c:strCache>
                <c:ptCount val="1"/>
                <c:pt idx="0">
                  <c:v>2021</c:v>
                </c:pt>
              </c:strCache>
            </c:strRef>
          </c:tx>
          <c:spPr>
            <a:solidFill>
              <a:srgbClr val="FF0000"/>
            </a:solidFill>
            <a:ln w="19050">
              <a:solidFill>
                <a:schemeClr val="lt1"/>
              </a:solidFill>
            </a:ln>
            <a:effectLst/>
          </c:spPr>
          <c:invertIfNegative val="0"/>
          <c:dPt>
            <c:idx val="0"/>
            <c:invertIfNegative val="0"/>
            <c:bubble3D val="0"/>
            <c:spPr>
              <a:solidFill>
                <a:srgbClr val="FF0000"/>
              </a:solidFill>
              <a:ln w="19050">
                <a:solidFill>
                  <a:schemeClr val="lt1"/>
                </a:solidFill>
              </a:ln>
              <a:effectLst/>
            </c:spPr>
            <c:extLst>
              <c:ext xmlns:c16="http://schemas.microsoft.com/office/drawing/2014/chart" uri="{C3380CC4-5D6E-409C-BE32-E72D297353CC}">
                <c16:uniqueId val="{00000001-3E1E-4D16-B628-27D654CF3A22}"/>
              </c:ext>
            </c:extLst>
          </c:dPt>
          <c:dPt>
            <c:idx val="1"/>
            <c:invertIfNegative val="0"/>
            <c:bubble3D val="0"/>
            <c:spPr>
              <a:solidFill>
                <a:srgbClr val="FF0000"/>
              </a:solidFill>
              <a:ln w="19050">
                <a:solidFill>
                  <a:schemeClr val="lt1"/>
                </a:solidFill>
              </a:ln>
              <a:effectLst/>
            </c:spPr>
            <c:extLst>
              <c:ext xmlns:c16="http://schemas.microsoft.com/office/drawing/2014/chart" uri="{C3380CC4-5D6E-409C-BE32-E72D297353CC}">
                <c16:uniqueId val="{00000003-3E1E-4D16-B628-27D654CF3A22}"/>
              </c:ext>
            </c:extLst>
          </c:dPt>
          <c:dPt>
            <c:idx val="2"/>
            <c:invertIfNegative val="0"/>
            <c:bubble3D val="0"/>
            <c:spPr>
              <a:solidFill>
                <a:srgbClr val="FF0000"/>
              </a:solidFill>
              <a:ln w="19050">
                <a:solidFill>
                  <a:schemeClr val="lt1"/>
                </a:solidFill>
              </a:ln>
              <a:effectLst/>
            </c:spPr>
            <c:extLst>
              <c:ext xmlns:c16="http://schemas.microsoft.com/office/drawing/2014/chart" uri="{C3380CC4-5D6E-409C-BE32-E72D297353CC}">
                <c16:uniqueId val="{00000005-3E1E-4D16-B628-27D654CF3A22}"/>
              </c:ext>
            </c:extLst>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dk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dk1">
                          <a:lumMod val="35000"/>
                          <a:lumOff val="65000"/>
                        </a:schemeClr>
                      </a:solidFill>
                      <a:round/>
                    </a:ln>
                    <a:effectLst/>
                  </c:spPr>
                </c15:leaderLines>
              </c:ext>
            </c:extLst>
          </c:dLbls>
          <c:cat>
            <c:strRef>
              <c:f>Sheet1!$A$2:$A$5</c:f>
              <c:strCache>
                <c:ptCount val="4"/>
                <c:pt idx="0">
                  <c:v>Black/African American</c:v>
                </c:pt>
                <c:pt idx="1">
                  <c:v>Hispanic/Latino</c:v>
                </c:pt>
                <c:pt idx="2">
                  <c:v>Haitian</c:v>
                </c:pt>
                <c:pt idx="3">
                  <c:v>All MAI Clients</c:v>
                </c:pt>
              </c:strCache>
            </c:strRef>
          </c:cat>
          <c:val>
            <c:numRef>
              <c:f>Sheet1!$B$2:$B$5</c:f>
              <c:numCache>
                <c:formatCode>0%</c:formatCode>
                <c:ptCount val="4"/>
                <c:pt idx="0">
                  <c:v>0.88</c:v>
                </c:pt>
                <c:pt idx="1">
                  <c:v>0.97</c:v>
                </c:pt>
                <c:pt idx="2">
                  <c:v>0.91</c:v>
                </c:pt>
                <c:pt idx="3">
                  <c:v>0.92</c:v>
                </c:pt>
              </c:numCache>
            </c:numRef>
          </c:val>
          <c:extLst>
            <c:ext xmlns:c16="http://schemas.microsoft.com/office/drawing/2014/chart" uri="{C3380CC4-5D6E-409C-BE32-E72D297353CC}">
              <c16:uniqueId val="{00000006-3E1E-4D16-B628-27D654CF3A22}"/>
            </c:ext>
          </c:extLst>
        </c:ser>
        <c:ser>
          <c:idx val="1"/>
          <c:order val="1"/>
          <c:tx>
            <c:strRef>
              <c:f>Sheet1!$C$1</c:f>
              <c:strCache>
                <c:ptCount val="1"/>
                <c:pt idx="0">
                  <c:v>2022</c:v>
                </c:pt>
              </c:strCache>
            </c:strRef>
          </c:tx>
          <c:spPr>
            <a:solidFill>
              <a:srgbClr val="00B0F0"/>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dk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dk1">
                          <a:lumMod val="35000"/>
                          <a:lumOff val="65000"/>
                        </a:schemeClr>
                      </a:solidFill>
                      <a:round/>
                    </a:ln>
                    <a:effectLst/>
                  </c:spPr>
                </c15:leaderLines>
              </c:ext>
            </c:extLst>
          </c:dLbls>
          <c:cat>
            <c:strRef>
              <c:f>Sheet1!$A$2:$A$5</c:f>
              <c:strCache>
                <c:ptCount val="4"/>
                <c:pt idx="0">
                  <c:v>Black/African American</c:v>
                </c:pt>
                <c:pt idx="1">
                  <c:v>Hispanic/Latino</c:v>
                </c:pt>
                <c:pt idx="2">
                  <c:v>Haitian</c:v>
                </c:pt>
                <c:pt idx="3">
                  <c:v>All MAI Clients</c:v>
                </c:pt>
              </c:strCache>
            </c:strRef>
          </c:cat>
          <c:val>
            <c:numRef>
              <c:f>Sheet1!$C$2:$C$5</c:f>
              <c:numCache>
                <c:formatCode>0%</c:formatCode>
                <c:ptCount val="4"/>
                <c:pt idx="0">
                  <c:v>0.87</c:v>
                </c:pt>
                <c:pt idx="1">
                  <c:v>0.93</c:v>
                </c:pt>
                <c:pt idx="2">
                  <c:v>0.92</c:v>
                </c:pt>
                <c:pt idx="3">
                  <c:v>0.9</c:v>
                </c:pt>
              </c:numCache>
            </c:numRef>
          </c:val>
          <c:extLst>
            <c:ext xmlns:c16="http://schemas.microsoft.com/office/drawing/2014/chart" uri="{C3380CC4-5D6E-409C-BE32-E72D297353CC}">
              <c16:uniqueId val="{00000007-3E1E-4D16-B628-27D654CF3A22}"/>
            </c:ext>
          </c:extLst>
        </c:ser>
        <c:dLbls>
          <c:showLegendKey val="0"/>
          <c:showVal val="0"/>
          <c:showCatName val="0"/>
          <c:showSerName val="0"/>
          <c:showPercent val="0"/>
          <c:showBubbleSize val="0"/>
        </c:dLbls>
        <c:gapWidth val="100"/>
        <c:axId val="491194568"/>
        <c:axId val="491195880"/>
      </c:barChart>
      <c:valAx>
        <c:axId val="491195880"/>
        <c:scaling>
          <c:orientation val="minMax"/>
        </c:scaling>
        <c:delete val="1"/>
        <c:axPos val="b"/>
        <c:numFmt formatCode="0%" sourceLinked="1"/>
        <c:majorTickMark val="out"/>
        <c:minorTickMark val="none"/>
        <c:tickLblPos val="nextTo"/>
        <c:crossAx val="491194568"/>
        <c:crosses val="autoZero"/>
        <c:crossBetween val="between"/>
      </c:valAx>
      <c:catAx>
        <c:axId val="491194568"/>
        <c:scaling>
          <c:orientation val="minMax"/>
        </c:scaling>
        <c:delete val="0"/>
        <c:axPos val="l"/>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cap="none" spc="0" normalizeH="0" baseline="0">
                <a:solidFill>
                  <a:schemeClr val="dk1">
                    <a:lumMod val="65000"/>
                    <a:lumOff val="35000"/>
                  </a:schemeClr>
                </a:solidFill>
                <a:latin typeface="+mn-lt"/>
                <a:ea typeface="+mn-ea"/>
                <a:cs typeface="+mn-cs"/>
              </a:defRPr>
            </a:pPr>
            <a:endParaRPr lang="en-US"/>
          </a:p>
        </c:txPr>
        <c:crossAx val="491195880"/>
        <c:crosses val="autoZero"/>
        <c:auto val="1"/>
        <c:lblAlgn val="ctr"/>
        <c:lblOffset val="100"/>
        <c:noMultiLvlLbl val="0"/>
      </c:catAx>
      <c:spPr>
        <a:noFill/>
        <a:ln>
          <a:noFill/>
        </a:ln>
        <a:effectLst/>
      </c:spPr>
    </c:plotArea>
    <c:legend>
      <c:legendPos val="b"/>
      <c:layout/>
      <c:overlay val="0"/>
      <c:spPr>
        <a:solidFill>
          <a:schemeClr val="lt1">
            <a:alpha val="50000"/>
          </a:schemeClr>
        </a:solidFill>
        <a:ln>
          <a:noFill/>
        </a:ln>
        <a:effectLst/>
      </c:spPr>
      <c:txPr>
        <a:bodyPr rot="0" spcFirstLastPara="1" vertOverflow="ellipsis" vert="horz" wrap="square" anchor="ctr" anchorCtr="1"/>
        <a:lstStyle/>
        <a:p>
          <a:pPr>
            <a:defRPr sz="1197" b="0" i="0" u="none" strike="noStrike" kern="1200" baseline="0">
              <a:solidFill>
                <a:schemeClr val="dk1">
                  <a:lumMod val="65000"/>
                  <a:lumOff val="35000"/>
                </a:schemeClr>
              </a:solidFill>
              <a:latin typeface="+mn-lt"/>
              <a:ea typeface="+mn-ea"/>
              <a:cs typeface="+mn-cs"/>
            </a:defRPr>
          </a:pPr>
          <a:endParaRPr lang="en-US"/>
        </a:p>
      </c:txPr>
    </c:legend>
    <c:plotVisOnly val="1"/>
    <c:dispBlanksAs val="gap"/>
    <c:showDLblsOverMax val="0"/>
  </c:chart>
  <c:spPr>
    <a:solidFill>
      <a:schemeClr val="bg1"/>
    </a:solidFill>
    <a:ln w="9525" cap="flat" cmpd="sng" algn="ctr">
      <a:solidFill>
        <a:schemeClr val="dk1">
          <a:lumMod val="15000"/>
          <a:lumOff val="85000"/>
        </a:schemeClr>
      </a:solidFill>
      <a:round/>
    </a:ln>
    <a:effectLst/>
  </c:spPr>
  <c:txPr>
    <a:bodyPr/>
    <a:lstStyle/>
    <a:p>
      <a:pPr>
        <a:defRPr/>
      </a:pPr>
      <a:endParaRPr lang="en-US"/>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spc="0" normalizeH="0" baseline="0">
                <a:solidFill>
                  <a:schemeClr val="dk1">
                    <a:lumMod val="50000"/>
                    <a:lumOff val="50000"/>
                  </a:schemeClr>
                </a:solidFill>
                <a:latin typeface="+mj-lt"/>
                <a:ea typeface="+mj-ea"/>
                <a:cs typeface="+mj-cs"/>
              </a:defRPr>
            </a:pPr>
            <a:r>
              <a:rPr lang="en-US" sz="1600" baseline="0" dirty="0" smtClean="0">
                <a:solidFill>
                  <a:schemeClr val="tx1"/>
                </a:solidFill>
              </a:rPr>
              <a:t>GY22 MAI vs. Part A </a:t>
            </a:r>
          </a:p>
          <a:p>
            <a:pPr>
              <a:defRPr sz="1600"/>
            </a:pPr>
            <a:r>
              <a:rPr lang="en-US" sz="1600" baseline="0" dirty="0" smtClean="0">
                <a:solidFill>
                  <a:schemeClr val="tx1"/>
                </a:solidFill>
              </a:rPr>
              <a:t>Viral Suppression Rate</a:t>
            </a:r>
            <a:endParaRPr lang="en-US" sz="1600" baseline="0" dirty="0">
              <a:solidFill>
                <a:schemeClr val="tx1"/>
              </a:solidFill>
            </a:endParaRPr>
          </a:p>
        </c:rich>
      </c:tx>
      <c:layout/>
      <c:overlay val="0"/>
      <c:spPr>
        <a:noFill/>
        <a:ln>
          <a:noFill/>
        </a:ln>
        <a:effectLst/>
      </c:spPr>
      <c:txPr>
        <a:bodyPr rot="0" spcFirstLastPara="1" vertOverflow="ellipsis" vert="horz" wrap="square" anchor="ctr" anchorCtr="1"/>
        <a:lstStyle/>
        <a:p>
          <a:pPr>
            <a:defRPr sz="1600" b="1" i="0" u="none" strike="noStrike" kern="1200" spc="0" normalizeH="0" baseline="0">
              <a:solidFill>
                <a:schemeClr val="dk1">
                  <a:lumMod val="50000"/>
                  <a:lumOff val="50000"/>
                </a:schemeClr>
              </a:solidFill>
              <a:latin typeface="+mj-lt"/>
              <a:ea typeface="+mj-ea"/>
              <a:cs typeface="+mj-cs"/>
            </a:defRPr>
          </a:pPr>
          <a:endParaRPr lang="en-US"/>
        </a:p>
      </c:txPr>
    </c:title>
    <c:autoTitleDeleted val="0"/>
    <c:plotArea>
      <c:layout/>
      <c:barChart>
        <c:barDir val="bar"/>
        <c:grouping val="clustered"/>
        <c:varyColors val="0"/>
        <c:ser>
          <c:idx val="0"/>
          <c:order val="0"/>
          <c:tx>
            <c:strRef>
              <c:f>Sheet1!$B$1</c:f>
              <c:strCache>
                <c:ptCount val="1"/>
                <c:pt idx="0">
                  <c:v>Part A</c:v>
                </c:pt>
              </c:strCache>
            </c:strRef>
          </c:tx>
          <c:spPr>
            <a:solidFill>
              <a:srgbClr val="00B0F0"/>
            </a:solidFill>
            <a:ln w="19050">
              <a:solidFill>
                <a:schemeClr val="lt1"/>
              </a:solidFill>
            </a:ln>
            <a:effectLst/>
          </c:spPr>
          <c:invertIfNegative val="0"/>
          <c:dPt>
            <c:idx val="0"/>
            <c:invertIfNegative val="0"/>
            <c:bubble3D val="0"/>
            <c:spPr>
              <a:solidFill>
                <a:srgbClr val="00B0F0"/>
              </a:solidFill>
              <a:ln w="19050">
                <a:solidFill>
                  <a:schemeClr val="lt1"/>
                </a:solidFill>
              </a:ln>
              <a:effectLst/>
            </c:spPr>
            <c:extLst>
              <c:ext xmlns:c16="http://schemas.microsoft.com/office/drawing/2014/chart" uri="{C3380CC4-5D6E-409C-BE32-E72D297353CC}">
                <c16:uniqueId val="{00000001-01EE-4DBA-A0EE-239A885847D9}"/>
              </c:ext>
            </c:extLst>
          </c:dPt>
          <c:dPt>
            <c:idx val="1"/>
            <c:invertIfNegative val="0"/>
            <c:bubble3D val="0"/>
            <c:spPr>
              <a:solidFill>
                <a:srgbClr val="00B0F0"/>
              </a:solidFill>
              <a:ln w="19050">
                <a:solidFill>
                  <a:schemeClr val="lt1"/>
                </a:solidFill>
              </a:ln>
              <a:effectLst/>
            </c:spPr>
            <c:extLst>
              <c:ext xmlns:c16="http://schemas.microsoft.com/office/drawing/2014/chart" uri="{C3380CC4-5D6E-409C-BE32-E72D297353CC}">
                <c16:uniqueId val="{00000003-01EE-4DBA-A0EE-239A885847D9}"/>
              </c:ext>
            </c:extLst>
          </c:dPt>
          <c:dPt>
            <c:idx val="2"/>
            <c:invertIfNegative val="0"/>
            <c:bubble3D val="0"/>
            <c:spPr>
              <a:solidFill>
                <a:srgbClr val="00B0F0"/>
              </a:solidFill>
              <a:ln w="19050">
                <a:solidFill>
                  <a:schemeClr val="lt1"/>
                </a:solidFill>
              </a:ln>
              <a:effectLst/>
            </c:spPr>
            <c:extLst>
              <c:ext xmlns:c16="http://schemas.microsoft.com/office/drawing/2014/chart" uri="{C3380CC4-5D6E-409C-BE32-E72D297353CC}">
                <c16:uniqueId val="{00000005-01EE-4DBA-A0EE-239A885847D9}"/>
              </c:ext>
            </c:extLst>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dk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dk1">
                          <a:lumMod val="35000"/>
                          <a:lumOff val="65000"/>
                        </a:schemeClr>
                      </a:solidFill>
                      <a:round/>
                    </a:ln>
                    <a:effectLst/>
                  </c:spPr>
                </c15:leaderLines>
              </c:ext>
            </c:extLst>
          </c:dLbls>
          <c:cat>
            <c:strRef>
              <c:f>Sheet1!$A$2:$A$5</c:f>
              <c:strCache>
                <c:ptCount val="4"/>
                <c:pt idx="0">
                  <c:v>Black/African American</c:v>
                </c:pt>
                <c:pt idx="1">
                  <c:v>Hispanic/Latino</c:v>
                </c:pt>
                <c:pt idx="2">
                  <c:v>Haitian</c:v>
                </c:pt>
                <c:pt idx="3">
                  <c:v>Total MCM</c:v>
                </c:pt>
              </c:strCache>
            </c:strRef>
          </c:cat>
          <c:val>
            <c:numRef>
              <c:f>Sheet1!$B$2:$B$5</c:f>
              <c:numCache>
                <c:formatCode>0%</c:formatCode>
                <c:ptCount val="4"/>
                <c:pt idx="0">
                  <c:v>0.9</c:v>
                </c:pt>
                <c:pt idx="1">
                  <c:v>0.95</c:v>
                </c:pt>
                <c:pt idx="2">
                  <c:v>0.93</c:v>
                </c:pt>
                <c:pt idx="3">
                  <c:v>0.93</c:v>
                </c:pt>
              </c:numCache>
            </c:numRef>
          </c:val>
          <c:extLst>
            <c:ext xmlns:c16="http://schemas.microsoft.com/office/drawing/2014/chart" uri="{C3380CC4-5D6E-409C-BE32-E72D297353CC}">
              <c16:uniqueId val="{00000006-01EE-4DBA-A0EE-239A885847D9}"/>
            </c:ext>
          </c:extLst>
        </c:ser>
        <c:ser>
          <c:idx val="1"/>
          <c:order val="1"/>
          <c:tx>
            <c:strRef>
              <c:f>Sheet1!$C$1</c:f>
              <c:strCache>
                <c:ptCount val="1"/>
                <c:pt idx="0">
                  <c:v>MAI</c:v>
                </c:pt>
              </c:strCache>
            </c:strRef>
          </c:tx>
          <c:spPr>
            <a:solidFill>
              <a:srgbClr val="FF0000"/>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dk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dk1">
                          <a:lumMod val="35000"/>
                          <a:lumOff val="65000"/>
                        </a:schemeClr>
                      </a:solidFill>
                      <a:round/>
                    </a:ln>
                    <a:effectLst/>
                  </c:spPr>
                </c15:leaderLines>
              </c:ext>
            </c:extLst>
          </c:dLbls>
          <c:cat>
            <c:strRef>
              <c:f>Sheet1!$A$2:$A$5</c:f>
              <c:strCache>
                <c:ptCount val="4"/>
                <c:pt idx="0">
                  <c:v>Black/African American</c:v>
                </c:pt>
                <c:pt idx="1">
                  <c:v>Hispanic/Latino</c:v>
                </c:pt>
                <c:pt idx="2">
                  <c:v>Haitian</c:v>
                </c:pt>
                <c:pt idx="3">
                  <c:v>Total MCM</c:v>
                </c:pt>
              </c:strCache>
            </c:strRef>
          </c:cat>
          <c:val>
            <c:numRef>
              <c:f>Sheet1!$C$2:$C$5</c:f>
              <c:numCache>
                <c:formatCode>0%</c:formatCode>
                <c:ptCount val="4"/>
                <c:pt idx="0">
                  <c:v>0.879</c:v>
                </c:pt>
                <c:pt idx="1">
                  <c:v>0.96699999999999997</c:v>
                </c:pt>
                <c:pt idx="2">
                  <c:v>0.91</c:v>
                </c:pt>
                <c:pt idx="3">
                  <c:v>0.92</c:v>
                </c:pt>
              </c:numCache>
            </c:numRef>
          </c:val>
          <c:extLst>
            <c:ext xmlns:c16="http://schemas.microsoft.com/office/drawing/2014/chart" uri="{C3380CC4-5D6E-409C-BE32-E72D297353CC}">
              <c16:uniqueId val="{00000007-01EE-4DBA-A0EE-239A885847D9}"/>
            </c:ext>
          </c:extLst>
        </c:ser>
        <c:dLbls>
          <c:showLegendKey val="0"/>
          <c:showVal val="0"/>
          <c:showCatName val="0"/>
          <c:showSerName val="0"/>
          <c:showPercent val="0"/>
          <c:showBubbleSize val="0"/>
        </c:dLbls>
        <c:gapWidth val="100"/>
        <c:axId val="491194568"/>
        <c:axId val="491195880"/>
      </c:barChart>
      <c:valAx>
        <c:axId val="491195880"/>
        <c:scaling>
          <c:orientation val="minMax"/>
        </c:scaling>
        <c:delete val="1"/>
        <c:axPos val="b"/>
        <c:numFmt formatCode="0%" sourceLinked="1"/>
        <c:majorTickMark val="out"/>
        <c:minorTickMark val="none"/>
        <c:tickLblPos val="nextTo"/>
        <c:crossAx val="491194568"/>
        <c:crosses val="autoZero"/>
        <c:crossBetween val="between"/>
      </c:valAx>
      <c:catAx>
        <c:axId val="491194568"/>
        <c:scaling>
          <c:orientation val="minMax"/>
        </c:scaling>
        <c:delete val="0"/>
        <c:axPos val="l"/>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cap="none" spc="0" normalizeH="0" baseline="0">
                <a:solidFill>
                  <a:schemeClr val="dk1">
                    <a:lumMod val="65000"/>
                    <a:lumOff val="35000"/>
                  </a:schemeClr>
                </a:solidFill>
                <a:latin typeface="+mn-lt"/>
                <a:ea typeface="+mn-ea"/>
                <a:cs typeface="+mn-cs"/>
              </a:defRPr>
            </a:pPr>
            <a:endParaRPr lang="en-US"/>
          </a:p>
        </c:txPr>
        <c:crossAx val="491195880"/>
        <c:crosses val="autoZero"/>
        <c:auto val="1"/>
        <c:lblAlgn val="ctr"/>
        <c:lblOffset val="100"/>
        <c:noMultiLvlLbl val="0"/>
      </c:catAx>
      <c:spPr>
        <a:noFill/>
        <a:ln>
          <a:noFill/>
        </a:ln>
        <a:effectLst/>
      </c:spPr>
    </c:plotArea>
    <c:legend>
      <c:legendPos val="b"/>
      <c:layout/>
      <c:overlay val="0"/>
      <c:spPr>
        <a:solidFill>
          <a:schemeClr val="lt1">
            <a:alpha val="50000"/>
          </a:schemeClr>
        </a:solidFill>
        <a:ln>
          <a:noFill/>
        </a:ln>
        <a:effectLst/>
      </c:spPr>
      <c:txPr>
        <a:bodyPr rot="0" spcFirstLastPara="1" vertOverflow="ellipsis" vert="horz" wrap="square" anchor="ctr" anchorCtr="1"/>
        <a:lstStyle/>
        <a:p>
          <a:pPr>
            <a:defRPr sz="1197" b="0" i="0" u="none" strike="noStrike" kern="1200" baseline="0">
              <a:solidFill>
                <a:schemeClr val="dk1">
                  <a:lumMod val="65000"/>
                  <a:lumOff val="35000"/>
                </a:schemeClr>
              </a:solidFill>
              <a:latin typeface="+mn-lt"/>
              <a:ea typeface="+mn-ea"/>
              <a:cs typeface="+mn-cs"/>
            </a:defRPr>
          </a:pPr>
          <a:endParaRPr lang="en-US"/>
        </a:p>
      </c:txPr>
    </c:legend>
    <c:plotVisOnly val="1"/>
    <c:dispBlanksAs val="gap"/>
    <c:showDLblsOverMax val="0"/>
  </c:chart>
  <c:spPr>
    <a:solidFill>
      <a:schemeClr val="bg1"/>
    </a:solidFill>
    <a:ln w="9525" cap="flat" cmpd="sng" algn="ctr">
      <a:solidFill>
        <a:schemeClr val="dk1">
          <a:lumMod val="15000"/>
          <a:lumOff val="85000"/>
        </a:schemeClr>
      </a:solidFill>
      <a:round/>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smtClean="0"/>
              <a:t>Total # of Unduplicated Clients</a:t>
            </a:r>
            <a:endParaRPr lang="en-US" dirty="0"/>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2020</c:v>
                </c:pt>
              </c:strCache>
            </c:strRef>
          </c:tx>
          <c:spPr>
            <a:solidFill>
              <a:srgbClr val="00B0F0"/>
            </a:solidFill>
            <a:ln>
              <a:noFill/>
            </a:ln>
            <a:effectLst/>
          </c:spPr>
          <c:invertIfNegative val="0"/>
          <c:dPt>
            <c:idx val="0"/>
            <c:invertIfNegative val="0"/>
            <c:bubble3D val="0"/>
            <c:spPr>
              <a:solidFill>
                <a:srgbClr val="00B0F0"/>
              </a:solidFill>
              <a:ln>
                <a:noFill/>
              </a:ln>
              <a:effectLst/>
            </c:spPr>
            <c:extLst>
              <c:ext xmlns:c16="http://schemas.microsoft.com/office/drawing/2014/chart" uri="{C3380CC4-5D6E-409C-BE32-E72D297353CC}">
                <c16:uniqueId val="{00000001-46FB-4F32-9F2E-20B8F43CF29D}"/>
              </c:ext>
            </c:extLst>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Sheet1!$A$2</c:f>
              <c:numCache>
                <c:formatCode>General</c:formatCode>
                <c:ptCount val="1"/>
              </c:numCache>
            </c:numRef>
          </c:cat>
          <c:val>
            <c:numRef>
              <c:f>Sheet1!$B$2</c:f>
              <c:numCache>
                <c:formatCode>General</c:formatCode>
                <c:ptCount val="1"/>
                <c:pt idx="0">
                  <c:v>3119</c:v>
                </c:pt>
              </c:numCache>
            </c:numRef>
          </c:val>
          <c:extLst>
            <c:ext xmlns:c16="http://schemas.microsoft.com/office/drawing/2014/chart" uri="{C3380CC4-5D6E-409C-BE32-E72D297353CC}">
              <c16:uniqueId val="{00000002-46FB-4F32-9F2E-20B8F43CF29D}"/>
            </c:ext>
          </c:extLst>
        </c:ser>
        <c:ser>
          <c:idx val="1"/>
          <c:order val="1"/>
          <c:tx>
            <c:strRef>
              <c:f>Sheet1!$C$1</c:f>
              <c:strCache>
                <c:ptCount val="1"/>
                <c:pt idx="0">
                  <c:v>2021</c:v>
                </c:pt>
              </c:strCache>
            </c:strRef>
          </c:tx>
          <c:spPr>
            <a:solidFill>
              <a:srgbClr val="FFC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Sheet1!$A$2</c:f>
              <c:numCache>
                <c:formatCode>General</c:formatCode>
                <c:ptCount val="1"/>
              </c:numCache>
            </c:numRef>
          </c:cat>
          <c:val>
            <c:numRef>
              <c:f>Sheet1!$C$2</c:f>
              <c:numCache>
                <c:formatCode>General</c:formatCode>
                <c:ptCount val="1"/>
                <c:pt idx="0">
                  <c:v>3744</c:v>
                </c:pt>
              </c:numCache>
            </c:numRef>
          </c:val>
          <c:extLst>
            <c:ext xmlns:c16="http://schemas.microsoft.com/office/drawing/2014/chart" uri="{C3380CC4-5D6E-409C-BE32-E72D297353CC}">
              <c16:uniqueId val="{00000003-46FB-4F32-9F2E-20B8F43CF29D}"/>
            </c:ext>
          </c:extLst>
        </c:ser>
        <c:ser>
          <c:idx val="2"/>
          <c:order val="2"/>
          <c:tx>
            <c:strRef>
              <c:f>Sheet1!$D$1</c:f>
              <c:strCache>
                <c:ptCount val="1"/>
                <c:pt idx="0">
                  <c:v>2022</c:v>
                </c:pt>
              </c:strCache>
            </c:strRef>
          </c:tx>
          <c:spPr>
            <a:solidFill>
              <a:srgbClr val="CC0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Sheet1!$A$2</c:f>
              <c:numCache>
                <c:formatCode>General</c:formatCode>
                <c:ptCount val="1"/>
              </c:numCache>
            </c:numRef>
          </c:cat>
          <c:val>
            <c:numRef>
              <c:f>Sheet1!$D$2</c:f>
              <c:numCache>
                <c:formatCode>General</c:formatCode>
                <c:ptCount val="1"/>
                <c:pt idx="0">
                  <c:v>3247</c:v>
                </c:pt>
              </c:numCache>
            </c:numRef>
          </c:val>
          <c:extLst>
            <c:ext xmlns:c16="http://schemas.microsoft.com/office/drawing/2014/chart" uri="{C3380CC4-5D6E-409C-BE32-E72D297353CC}">
              <c16:uniqueId val="{00000004-46FB-4F32-9F2E-20B8F43CF29D}"/>
            </c:ext>
          </c:extLst>
        </c:ser>
        <c:dLbls>
          <c:showLegendKey val="0"/>
          <c:showVal val="0"/>
          <c:showCatName val="0"/>
          <c:showSerName val="0"/>
          <c:showPercent val="0"/>
          <c:showBubbleSize val="0"/>
        </c:dLbls>
        <c:gapWidth val="219"/>
        <c:overlap val="-27"/>
        <c:axId val="483087016"/>
        <c:axId val="483086360"/>
      </c:barChart>
      <c:catAx>
        <c:axId val="48308701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483086360"/>
        <c:crosses val="autoZero"/>
        <c:auto val="1"/>
        <c:lblAlgn val="ctr"/>
        <c:lblOffset val="100"/>
        <c:noMultiLvlLbl val="0"/>
      </c:catAx>
      <c:valAx>
        <c:axId val="483086360"/>
        <c:scaling>
          <c:orientation val="minMax"/>
        </c:scaling>
        <c:delete val="1"/>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r>
                  <a:rPr lang="en-US" dirty="0" smtClean="0"/>
                  <a:t># of Clients</a:t>
                </a:r>
                <a:endParaRPr lang="en-US" dirty="0"/>
              </a:p>
            </c:rich>
          </c:tx>
          <c:layout/>
          <c:overlay val="0"/>
          <c:spPr>
            <a:noFill/>
            <a:ln>
              <a:noFill/>
            </a:ln>
            <a:effectLst/>
          </c:spPr>
          <c:txPr>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crossAx val="483087016"/>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spc="0" normalizeH="0" baseline="0">
                <a:solidFill>
                  <a:schemeClr val="dk1">
                    <a:lumMod val="50000"/>
                    <a:lumOff val="50000"/>
                  </a:schemeClr>
                </a:solidFill>
                <a:latin typeface="+mj-lt"/>
                <a:ea typeface="+mj-ea"/>
                <a:cs typeface="+mj-cs"/>
              </a:defRPr>
            </a:pPr>
            <a:r>
              <a:rPr lang="en-US" sz="1600" baseline="0" dirty="0" smtClean="0">
                <a:solidFill>
                  <a:schemeClr val="tx1"/>
                </a:solidFill>
              </a:rPr>
              <a:t>GY22 MAI vs. Part A </a:t>
            </a:r>
          </a:p>
          <a:p>
            <a:pPr>
              <a:defRPr sz="1600"/>
            </a:pPr>
            <a:r>
              <a:rPr lang="en-US" sz="1600" baseline="0" dirty="0" smtClean="0">
                <a:solidFill>
                  <a:schemeClr val="tx1"/>
                </a:solidFill>
              </a:rPr>
              <a:t>Annual Retention Rate </a:t>
            </a:r>
            <a:endParaRPr lang="en-US" sz="1600" baseline="0" dirty="0">
              <a:solidFill>
                <a:schemeClr val="tx1"/>
              </a:solidFill>
            </a:endParaRPr>
          </a:p>
        </c:rich>
      </c:tx>
      <c:layout/>
      <c:overlay val="0"/>
      <c:spPr>
        <a:noFill/>
        <a:ln>
          <a:noFill/>
        </a:ln>
        <a:effectLst/>
      </c:spPr>
      <c:txPr>
        <a:bodyPr rot="0" spcFirstLastPara="1" vertOverflow="ellipsis" vert="horz" wrap="square" anchor="ctr" anchorCtr="1"/>
        <a:lstStyle/>
        <a:p>
          <a:pPr>
            <a:defRPr sz="1600" b="1" i="0" u="none" strike="noStrike" kern="1200" spc="0" normalizeH="0" baseline="0">
              <a:solidFill>
                <a:schemeClr val="dk1">
                  <a:lumMod val="50000"/>
                  <a:lumOff val="50000"/>
                </a:schemeClr>
              </a:solidFill>
              <a:latin typeface="+mj-lt"/>
              <a:ea typeface="+mj-ea"/>
              <a:cs typeface="+mj-cs"/>
            </a:defRPr>
          </a:pPr>
          <a:endParaRPr lang="en-US"/>
        </a:p>
      </c:txPr>
    </c:title>
    <c:autoTitleDeleted val="0"/>
    <c:plotArea>
      <c:layout/>
      <c:barChart>
        <c:barDir val="bar"/>
        <c:grouping val="clustered"/>
        <c:varyColors val="0"/>
        <c:ser>
          <c:idx val="0"/>
          <c:order val="0"/>
          <c:tx>
            <c:strRef>
              <c:f>Sheet1!$B$1</c:f>
              <c:strCache>
                <c:ptCount val="1"/>
                <c:pt idx="0">
                  <c:v>Part A</c:v>
                </c:pt>
              </c:strCache>
            </c:strRef>
          </c:tx>
          <c:spPr>
            <a:solidFill>
              <a:srgbClr val="00B0F0"/>
            </a:solidFill>
            <a:ln w="19050">
              <a:solidFill>
                <a:schemeClr val="lt1"/>
              </a:solidFill>
            </a:ln>
            <a:effectLst/>
          </c:spPr>
          <c:invertIfNegative val="0"/>
          <c:dPt>
            <c:idx val="0"/>
            <c:invertIfNegative val="0"/>
            <c:bubble3D val="0"/>
            <c:spPr>
              <a:solidFill>
                <a:srgbClr val="00B0F0"/>
              </a:solidFill>
              <a:ln w="19050">
                <a:solidFill>
                  <a:schemeClr val="lt1"/>
                </a:solidFill>
              </a:ln>
              <a:effectLst/>
            </c:spPr>
            <c:extLst>
              <c:ext xmlns:c16="http://schemas.microsoft.com/office/drawing/2014/chart" uri="{C3380CC4-5D6E-409C-BE32-E72D297353CC}">
                <c16:uniqueId val="{00000001-C433-46CB-99D9-23B90F5F1DA4}"/>
              </c:ext>
            </c:extLst>
          </c:dPt>
          <c:dPt>
            <c:idx val="1"/>
            <c:invertIfNegative val="0"/>
            <c:bubble3D val="0"/>
            <c:spPr>
              <a:solidFill>
                <a:srgbClr val="00B0F0"/>
              </a:solidFill>
              <a:ln w="19050">
                <a:solidFill>
                  <a:schemeClr val="lt1"/>
                </a:solidFill>
              </a:ln>
              <a:effectLst/>
            </c:spPr>
            <c:extLst>
              <c:ext xmlns:c16="http://schemas.microsoft.com/office/drawing/2014/chart" uri="{C3380CC4-5D6E-409C-BE32-E72D297353CC}">
                <c16:uniqueId val="{00000003-C433-46CB-99D9-23B90F5F1DA4}"/>
              </c:ext>
            </c:extLst>
          </c:dPt>
          <c:dPt>
            <c:idx val="2"/>
            <c:invertIfNegative val="0"/>
            <c:bubble3D val="0"/>
            <c:spPr>
              <a:solidFill>
                <a:srgbClr val="00B0F0"/>
              </a:solidFill>
              <a:ln w="19050">
                <a:solidFill>
                  <a:schemeClr val="lt1"/>
                </a:solidFill>
              </a:ln>
              <a:effectLst/>
            </c:spPr>
            <c:extLst>
              <c:ext xmlns:c16="http://schemas.microsoft.com/office/drawing/2014/chart" uri="{C3380CC4-5D6E-409C-BE32-E72D297353CC}">
                <c16:uniqueId val="{00000005-C433-46CB-99D9-23B90F5F1DA4}"/>
              </c:ext>
            </c:extLst>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dk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dk1">
                          <a:lumMod val="35000"/>
                          <a:lumOff val="65000"/>
                        </a:schemeClr>
                      </a:solidFill>
                      <a:round/>
                    </a:ln>
                    <a:effectLst/>
                  </c:spPr>
                </c15:leaderLines>
              </c:ext>
            </c:extLst>
          </c:dLbls>
          <c:cat>
            <c:strRef>
              <c:f>Sheet1!$A$2:$A$5</c:f>
              <c:strCache>
                <c:ptCount val="4"/>
                <c:pt idx="0">
                  <c:v>Black/African American</c:v>
                </c:pt>
                <c:pt idx="1">
                  <c:v>Hispanic/Latino</c:v>
                </c:pt>
                <c:pt idx="2">
                  <c:v>Haitian</c:v>
                </c:pt>
                <c:pt idx="3">
                  <c:v>Total MCM</c:v>
                </c:pt>
              </c:strCache>
            </c:strRef>
          </c:cat>
          <c:val>
            <c:numRef>
              <c:f>Sheet1!$B$2:$B$5</c:f>
              <c:numCache>
                <c:formatCode>0%</c:formatCode>
                <c:ptCount val="4"/>
                <c:pt idx="0">
                  <c:v>0.89</c:v>
                </c:pt>
                <c:pt idx="1">
                  <c:v>0.86</c:v>
                </c:pt>
                <c:pt idx="2">
                  <c:v>0.92</c:v>
                </c:pt>
                <c:pt idx="3">
                  <c:v>0.89</c:v>
                </c:pt>
              </c:numCache>
            </c:numRef>
          </c:val>
          <c:extLst>
            <c:ext xmlns:c16="http://schemas.microsoft.com/office/drawing/2014/chart" uri="{C3380CC4-5D6E-409C-BE32-E72D297353CC}">
              <c16:uniqueId val="{00000006-C433-46CB-99D9-23B90F5F1DA4}"/>
            </c:ext>
          </c:extLst>
        </c:ser>
        <c:ser>
          <c:idx val="1"/>
          <c:order val="1"/>
          <c:tx>
            <c:strRef>
              <c:f>Sheet1!$C$1</c:f>
              <c:strCache>
                <c:ptCount val="1"/>
                <c:pt idx="0">
                  <c:v>MAI</c:v>
                </c:pt>
              </c:strCache>
            </c:strRef>
          </c:tx>
          <c:spPr>
            <a:solidFill>
              <a:srgbClr val="FF0000"/>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dk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dk1">
                          <a:lumMod val="35000"/>
                          <a:lumOff val="65000"/>
                        </a:schemeClr>
                      </a:solidFill>
                      <a:round/>
                    </a:ln>
                    <a:effectLst/>
                  </c:spPr>
                </c15:leaderLines>
              </c:ext>
            </c:extLst>
          </c:dLbls>
          <c:cat>
            <c:strRef>
              <c:f>Sheet1!$A$2:$A$5</c:f>
              <c:strCache>
                <c:ptCount val="4"/>
                <c:pt idx="0">
                  <c:v>Black/African American</c:v>
                </c:pt>
                <c:pt idx="1">
                  <c:v>Hispanic/Latino</c:v>
                </c:pt>
                <c:pt idx="2">
                  <c:v>Haitian</c:v>
                </c:pt>
                <c:pt idx="3">
                  <c:v>Total MCM</c:v>
                </c:pt>
              </c:strCache>
            </c:strRef>
          </c:cat>
          <c:val>
            <c:numRef>
              <c:f>Sheet1!$C$2:$C$5</c:f>
              <c:numCache>
                <c:formatCode>0%</c:formatCode>
                <c:ptCount val="4"/>
                <c:pt idx="0">
                  <c:v>0.9</c:v>
                </c:pt>
                <c:pt idx="1">
                  <c:v>0.88</c:v>
                </c:pt>
                <c:pt idx="2">
                  <c:v>0.93</c:v>
                </c:pt>
                <c:pt idx="3">
                  <c:v>0.9</c:v>
                </c:pt>
              </c:numCache>
            </c:numRef>
          </c:val>
          <c:extLst>
            <c:ext xmlns:c16="http://schemas.microsoft.com/office/drawing/2014/chart" uri="{C3380CC4-5D6E-409C-BE32-E72D297353CC}">
              <c16:uniqueId val="{00000007-C433-46CB-99D9-23B90F5F1DA4}"/>
            </c:ext>
          </c:extLst>
        </c:ser>
        <c:dLbls>
          <c:showLegendKey val="0"/>
          <c:showVal val="0"/>
          <c:showCatName val="0"/>
          <c:showSerName val="0"/>
          <c:showPercent val="0"/>
          <c:showBubbleSize val="0"/>
        </c:dLbls>
        <c:gapWidth val="100"/>
        <c:axId val="491194568"/>
        <c:axId val="491195880"/>
      </c:barChart>
      <c:valAx>
        <c:axId val="491195880"/>
        <c:scaling>
          <c:orientation val="minMax"/>
        </c:scaling>
        <c:delete val="1"/>
        <c:axPos val="b"/>
        <c:numFmt formatCode="0%" sourceLinked="1"/>
        <c:majorTickMark val="out"/>
        <c:minorTickMark val="none"/>
        <c:tickLblPos val="nextTo"/>
        <c:crossAx val="491194568"/>
        <c:crosses val="autoZero"/>
        <c:crossBetween val="between"/>
      </c:valAx>
      <c:catAx>
        <c:axId val="491194568"/>
        <c:scaling>
          <c:orientation val="minMax"/>
        </c:scaling>
        <c:delete val="0"/>
        <c:axPos val="l"/>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cap="none" spc="0" normalizeH="0" baseline="0">
                <a:solidFill>
                  <a:schemeClr val="dk1">
                    <a:lumMod val="65000"/>
                    <a:lumOff val="35000"/>
                  </a:schemeClr>
                </a:solidFill>
                <a:latin typeface="+mn-lt"/>
                <a:ea typeface="+mn-ea"/>
                <a:cs typeface="+mn-cs"/>
              </a:defRPr>
            </a:pPr>
            <a:endParaRPr lang="en-US"/>
          </a:p>
        </c:txPr>
        <c:crossAx val="491195880"/>
        <c:crosses val="autoZero"/>
        <c:auto val="1"/>
        <c:lblAlgn val="ctr"/>
        <c:lblOffset val="100"/>
        <c:noMultiLvlLbl val="0"/>
      </c:catAx>
      <c:spPr>
        <a:noFill/>
        <a:ln>
          <a:noFill/>
        </a:ln>
        <a:effectLst/>
      </c:spPr>
    </c:plotArea>
    <c:legend>
      <c:legendPos val="b"/>
      <c:layout/>
      <c:overlay val="0"/>
      <c:spPr>
        <a:solidFill>
          <a:schemeClr val="lt1">
            <a:alpha val="50000"/>
          </a:schemeClr>
        </a:solidFill>
        <a:ln>
          <a:noFill/>
        </a:ln>
        <a:effectLst/>
      </c:spPr>
      <c:txPr>
        <a:bodyPr rot="0" spcFirstLastPara="1" vertOverflow="ellipsis" vert="horz" wrap="square" anchor="ctr" anchorCtr="1"/>
        <a:lstStyle/>
        <a:p>
          <a:pPr>
            <a:defRPr sz="1197" b="0" i="0" u="none" strike="noStrike" kern="1200" baseline="0">
              <a:solidFill>
                <a:schemeClr val="dk1">
                  <a:lumMod val="65000"/>
                  <a:lumOff val="35000"/>
                </a:schemeClr>
              </a:solidFill>
              <a:latin typeface="+mn-lt"/>
              <a:ea typeface="+mn-ea"/>
              <a:cs typeface="+mn-cs"/>
            </a:defRPr>
          </a:pPr>
          <a:endParaRPr lang="en-US"/>
        </a:p>
      </c:txPr>
    </c:legend>
    <c:plotVisOnly val="1"/>
    <c:dispBlanksAs val="gap"/>
    <c:showDLblsOverMax val="0"/>
  </c:chart>
  <c:spPr>
    <a:solidFill>
      <a:schemeClr val="bg1"/>
    </a:solidFill>
    <a:ln w="9525" cap="flat" cmpd="sng" algn="ctr">
      <a:solidFill>
        <a:schemeClr val="dk1">
          <a:lumMod val="15000"/>
          <a:lumOff val="85000"/>
        </a:schemeClr>
      </a:solidFill>
      <a:round/>
    </a:ln>
    <a:effectLst/>
  </c:spPr>
  <c:txPr>
    <a:bodyPr/>
    <a:lstStyle/>
    <a:p>
      <a:pPr>
        <a:defRPr/>
      </a:pPr>
      <a:endParaRPr lang="en-US"/>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Funding</c:v>
                </c:pt>
              </c:strCache>
            </c:strRef>
          </c:tx>
          <c:spPr>
            <a:ln w="28575" cap="rnd">
              <a:solidFill>
                <a:schemeClr val="accent1"/>
              </a:solidFill>
              <a:round/>
            </a:ln>
            <a:effectLst/>
          </c:spPr>
          <c:marker>
            <c:symbol val="none"/>
          </c:marker>
          <c:cat>
            <c:strRef>
              <c:f>Sheet1!$A$2:$A$6</c:f>
              <c:strCache>
                <c:ptCount val="5"/>
                <c:pt idx="0">
                  <c:v>GY18</c:v>
                </c:pt>
                <c:pt idx="1">
                  <c:v>GY19</c:v>
                </c:pt>
                <c:pt idx="2">
                  <c:v>GY20</c:v>
                </c:pt>
                <c:pt idx="3">
                  <c:v>GY21</c:v>
                </c:pt>
                <c:pt idx="4">
                  <c:v>GY22</c:v>
                </c:pt>
              </c:strCache>
            </c:strRef>
          </c:cat>
          <c:val>
            <c:numRef>
              <c:f>Sheet1!$B$2:$B$6</c:f>
              <c:numCache>
                <c:formatCode>General</c:formatCode>
                <c:ptCount val="5"/>
                <c:pt idx="0">
                  <c:v>7658923</c:v>
                </c:pt>
                <c:pt idx="1">
                  <c:v>7591968</c:v>
                </c:pt>
                <c:pt idx="2">
                  <c:v>7707875</c:v>
                </c:pt>
                <c:pt idx="3">
                  <c:v>7492982</c:v>
                </c:pt>
                <c:pt idx="4">
                  <c:v>7600967</c:v>
                </c:pt>
              </c:numCache>
            </c:numRef>
          </c:val>
          <c:smooth val="0"/>
          <c:extLst>
            <c:ext xmlns:c16="http://schemas.microsoft.com/office/drawing/2014/chart" uri="{C3380CC4-5D6E-409C-BE32-E72D297353CC}">
              <c16:uniqueId val="{00000000-814B-4252-928C-899A0D3F0CFE}"/>
            </c:ext>
          </c:extLst>
        </c:ser>
        <c:ser>
          <c:idx val="1"/>
          <c:order val="1"/>
          <c:tx>
            <c:strRef>
              <c:f>Sheet1!$C$1</c:f>
              <c:strCache>
                <c:ptCount val="1"/>
                <c:pt idx="0">
                  <c:v>Column1</c:v>
                </c:pt>
              </c:strCache>
            </c:strRef>
          </c:tx>
          <c:spPr>
            <a:ln w="28575" cap="rnd">
              <a:solidFill>
                <a:schemeClr val="accent2"/>
              </a:solidFill>
              <a:round/>
            </a:ln>
            <a:effectLst/>
          </c:spPr>
          <c:marker>
            <c:symbol val="none"/>
          </c:marker>
          <c:cat>
            <c:strRef>
              <c:f>Sheet1!$A$2:$A$6</c:f>
              <c:strCache>
                <c:ptCount val="5"/>
                <c:pt idx="0">
                  <c:v>GY18</c:v>
                </c:pt>
                <c:pt idx="1">
                  <c:v>GY19</c:v>
                </c:pt>
                <c:pt idx="2">
                  <c:v>GY20</c:v>
                </c:pt>
                <c:pt idx="3">
                  <c:v>GY21</c:v>
                </c:pt>
                <c:pt idx="4">
                  <c:v>GY22</c:v>
                </c:pt>
              </c:strCache>
            </c:strRef>
          </c:cat>
          <c:val>
            <c:numRef>
              <c:f>Sheet1!$C$2:$C$6</c:f>
              <c:numCache>
                <c:formatCode>General</c:formatCode>
                <c:ptCount val="5"/>
                <c:pt idx="4">
                  <c:v>0.99243287861752882</c:v>
                </c:pt>
              </c:numCache>
            </c:numRef>
          </c:val>
          <c:smooth val="0"/>
          <c:extLst>
            <c:ext xmlns:c16="http://schemas.microsoft.com/office/drawing/2014/chart" uri="{C3380CC4-5D6E-409C-BE32-E72D297353CC}">
              <c16:uniqueId val="{00000000-231F-490B-984A-3E73472957C2}"/>
            </c:ext>
          </c:extLst>
        </c:ser>
        <c:dLbls>
          <c:showLegendKey val="0"/>
          <c:showVal val="0"/>
          <c:showCatName val="0"/>
          <c:showSerName val="0"/>
          <c:showPercent val="0"/>
          <c:showBubbleSize val="0"/>
        </c:dLbls>
        <c:smooth val="0"/>
        <c:axId val="761609448"/>
        <c:axId val="761606496"/>
      </c:lineChart>
      <c:catAx>
        <c:axId val="76160944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761606496"/>
        <c:crosses val="autoZero"/>
        <c:auto val="1"/>
        <c:lblAlgn val="ctr"/>
        <c:lblOffset val="100"/>
        <c:noMultiLvlLbl val="0"/>
      </c:catAx>
      <c:valAx>
        <c:axId val="761606496"/>
        <c:scaling>
          <c:orientation val="minMax"/>
          <c:max val="7800000"/>
          <c:min val="7000000"/>
        </c:scaling>
        <c:delete val="0"/>
        <c:axPos val="l"/>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761609448"/>
        <c:crosses val="autoZero"/>
        <c:crossBetween val="between"/>
      </c:valAx>
      <c:spPr>
        <a:noFill/>
        <a:ln>
          <a:noFill/>
        </a:ln>
        <a:effectLst/>
      </c:spPr>
    </c:plotArea>
    <c:legend>
      <c:legendPos val="b"/>
      <c:legendEntry>
        <c:idx val="1"/>
        <c:delete val="1"/>
      </c:legendEntry>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sz="2000" dirty="0" smtClean="0"/>
              <a:t>Unduplicated Persons Served</a:t>
            </a:r>
            <a:endParaRPr lang="en-US" sz="2000" dirty="0"/>
          </a:p>
        </c:rich>
      </c:tx>
      <c:layout>
        <c:manualLayout>
          <c:xMode val="edge"/>
          <c:yMode val="edge"/>
          <c:x val="0.26927453349292801"/>
          <c:y val="0.24388290285339459"/>
        </c:manualLayout>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4.3885170603674542E-2"/>
          <c:y val="2.8015491352171584E-2"/>
          <c:w val="0.93706721034870644"/>
          <c:h val="0.61953692030106977"/>
        </c:manualLayout>
      </c:layout>
      <c:lineChart>
        <c:grouping val="standard"/>
        <c:varyColors val="0"/>
        <c:ser>
          <c:idx val="0"/>
          <c:order val="0"/>
          <c:tx>
            <c:strRef>
              <c:f>Sheet1!$B$1</c:f>
              <c:strCache>
                <c:ptCount val="1"/>
                <c:pt idx="0">
                  <c:v>Persons Served</c:v>
                </c:pt>
              </c:strCache>
            </c:strRef>
          </c:tx>
          <c:spPr>
            <a:ln w="28575" cap="rnd">
              <a:solidFill>
                <a:schemeClr val="accent1"/>
              </a:solidFill>
              <a:round/>
            </a:ln>
            <a:effectLst/>
          </c:spPr>
          <c:marker>
            <c:symbol val="none"/>
          </c:marker>
          <c:cat>
            <c:strRef>
              <c:f>Sheet1!$A$2:$A$7</c:f>
              <c:strCache>
                <c:ptCount val="6"/>
                <c:pt idx="1">
                  <c:v>GY18</c:v>
                </c:pt>
                <c:pt idx="2">
                  <c:v>GY19</c:v>
                </c:pt>
                <c:pt idx="3">
                  <c:v>GY20</c:v>
                </c:pt>
                <c:pt idx="4">
                  <c:v>GY21</c:v>
                </c:pt>
                <c:pt idx="5">
                  <c:v>GY22</c:v>
                </c:pt>
              </c:strCache>
            </c:strRef>
          </c:cat>
          <c:val>
            <c:numRef>
              <c:f>Sheet1!$B$2:$B$7</c:f>
              <c:numCache>
                <c:formatCode>General</c:formatCode>
                <c:ptCount val="6"/>
                <c:pt idx="1">
                  <c:v>3473</c:v>
                </c:pt>
                <c:pt idx="2">
                  <c:v>3261</c:v>
                </c:pt>
                <c:pt idx="3">
                  <c:v>3118</c:v>
                </c:pt>
                <c:pt idx="4">
                  <c:v>3914</c:v>
                </c:pt>
                <c:pt idx="5">
                  <c:v>3696</c:v>
                </c:pt>
              </c:numCache>
            </c:numRef>
          </c:val>
          <c:smooth val="0"/>
          <c:extLst>
            <c:ext xmlns:c16="http://schemas.microsoft.com/office/drawing/2014/chart" uri="{C3380CC4-5D6E-409C-BE32-E72D297353CC}">
              <c16:uniqueId val="{00000000-FBC3-4036-8783-EFE55AD7517C}"/>
            </c:ext>
          </c:extLst>
        </c:ser>
        <c:dLbls>
          <c:showLegendKey val="0"/>
          <c:showVal val="0"/>
          <c:showCatName val="0"/>
          <c:showSerName val="0"/>
          <c:showPercent val="0"/>
          <c:showBubbleSize val="0"/>
        </c:dLbls>
        <c:smooth val="0"/>
        <c:axId val="437421888"/>
        <c:axId val="437420904"/>
      </c:lineChart>
      <c:catAx>
        <c:axId val="4374218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437420904"/>
        <c:crosses val="autoZero"/>
        <c:auto val="1"/>
        <c:lblAlgn val="ctr"/>
        <c:lblOffset val="100"/>
        <c:noMultiLvlLbl val="0"/>
      </c:catAx>
      <c:valAx>
        <c:axId val="43742090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437421888"/>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lgn="just">
        <a:defRPr/>
      </a:pPr>
      <a:endParaRPr lang="en-US"/>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smtClean="0"/>
              <a:t>AIDS Pharmaceutical Assistance</a:t>
            </a:r>
            <a:endParaRPr lang="en-US" dirty="0"/>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lineChart>
        <c:grouping val="standard"/>
        <c:varyColors val="0"/>
        <c:ser>
          <c:idx val="0"/>
          <c:order val="0"/>
          <c:tx>
            <c:strRef>
              <c:f>Sheet1!$B$1</c:f>
              <c:strCache>
                <c:ptCount val="1"/>
                <c:pt idx="0">
                  <c:v>Cost/Person</c:v>
                </c:pt>
              </c:strCache>
            </c:strRef>
          </c:tx>
          <c:spPr>
            <a:ln w="28575" cap="rnd">
              <a:solidFill>
                <a:schemeClr val="accent1"/>
              </a:solidFill>
              <a:round/>
            </a:ln>
            <a:effectLst/>
          </c:spPr>
          <c:marker>
            <c:symbol val="none"/>
          </c:marker>
          <c:cat>
            <c:strRef>
              <c:f>Sheet1!$A$2:$A$6</c:f>
              <c:strCache>
                <c:ptCount val="5"/>
                <c:pt idx="0">
                  <c:v>GY 18</c:v>
                </c:pt>
                <c:pt idx="1">
                  <c:v>GY 19</c:v>
                </c:pt>
                <c:pt idx="2">
                  <c:v>GY 20</c:v>
                </c:pt>
                <c:pt idx="3">
                  <c:v>GY21</c:v>
                </c:pt>
                <c:pt idx="4">
                  <c:v>GY22</c:v>
                </c:pt>
              </c:strCache>
            </c:strRef>
          </c:cat>
          <c:val>
            <c:numRef>
              <c:f>Sheet1!$B$2:$B$6</c:f>
              <c:numCache>
                <c:formatCode>General</c:formatCode>
                <c:ptCount val="5"/>
                <c:pt idx="0">
                  <c:v>299.41000000000003</c:v>
                </c:pt>
                <c:pt idx="1">
                  <c:v>71</c:v>
                </c:pt>
                <c:pt idx="2">
                  <c:v>113.54</c:v>
                </c:pt>
                <c:pt idx="3">
                  <c:v>140.32</c:v>
                </c:pt>
                <c:pt idx="4">
                  <c:v>72.91</c:v>
                </c:pt>
              </c:numCache>
            </c:numRef>
          </c:val>
          <c:smooth val="0"/>
          <c:extLst>
            <c:ext xmlns:c16="http://schemas.microsoft.com/office/drawing/2014/chart" uri="{C3380CC4-5D6E-409C-BE32-E72D297353CC}">
              <c16:uniqueId val="{00000000-7429-45E4-BD2D-C4857844F38A}"/>
            </c:ext>
          </c:extLst>
        </c:ser>
        <c:dLbls>
          <c:showLegendKey val="0"/>
          <c:showVal val="0"/>
          <c:showCatName val="0"/>
          <c:showSerName val="0"/>
          <c:showPercent val="0"/>
          <c:showBubbleSize val="0"/>
        </c:dLbls>
        <c:smooth val="0"/>
        <c:axId val="905166784"/>
        <c:axId val="905172688"/>
      </c:lineChart>
      <c:catAx>
        <c:axId val="90516678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905172688"/>
        <c:crosses val="autoZero"/>
        <c:auto val="1"/>
        <c:lblAlgn val="ctr"/>
        <c:lblOffset val="100"/>
        <c:noMultiLvlLbl val="0"/>
      </c:catAx>
      <c:valAx>
        <c:axId val="90517268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905166784"/>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smtClean="0"/>
              <a:t>Early Intervention Services</a:t>
            </a:r>
            <a:endParaRPr lang="en-US" dirty="0"/>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lineChart>
        <c:grouping val="standard"/>
        <c:varyColors val="0"/>
        <c:ser>
          <c:idx val="0"/>
          <c:order val="0"/>
          <c:tx>
            <c:strRef>
              <c:f>Sheet1!$B$1</c:f>
              <c:strCache>
                <c:ptCount val="1"/>
                <c:pt idx="0">
                  <c:v>Cost/Person</c:v>
                </c:pt>
              </c:strCache>
            </c:strRef>
          </c:tx>
          <c:spPr>
            <a:ln w="28575" cap="rnd">
              <a:solidFill>
                <a:schemeClr val="accent1"/>
              </a:solidFill>
              <a:round/>
            </a:ln>
            <a:effectLst/>
          </c:spPr>
          <c:marker>
            <c:symbol val="none"/>
          </c:marker>
          <c:cat>
            <c:strRef>
              <c:f>Sheet1!$A$2:$A$6</c:f>
              <c:strCache>
                <c:ptCount val="5"/>
                <c:pt idx="0">
                  <c:v>GY 18</c:v>
                </c:pt>
                <c:pt idx="1">
                  <c:v>GY 19</c:v>
                </c:pt>
                <c:pt idx="2">
                  <c:v>GY 20</c:v>
                </c:pt>
                <c:pt idx="3">
                  <c:v>GY 21</c:v>
                </c:pt>
                <c:pt idx="4">
                  <c:v>GY 22</c:v>
                </c:pt>
              </c:strCache>
            </c:strRef>
          </c:cat>
          <c:val>
            <c:numRef>
              <c:f>Sheet1!$B$2:$B$6</c:f>
              <c:numCache>
                <c:formatCode>General</c:formatCode>
                <c:ptCount val="5"/>
                <c:pt idx="0">
                  <c:v>604.38</c:v>
                </c:pt>
                <c:pt idx="1">
                  <c:v>843.94</c:v>
                </c:pt>
                <c:pt idx="2">
                  <c:v>1037.07</c:v>
                </c:pt>
                <c:pt idx="3">
                  <c:v>888.06</c:v>
                </c:pt>
                <c:pt idx="4">
                  <c:v>770.08</c:v>
                </c:pt>
              </c:numCache>
            </c:numRef>
          </c:val>
          <c:smooth val="0"/>
          <c:extLst>
            <c:ext xmlns:c16="http://schemas.microsoft.com/office/drawing/2014/chart" uri="{C3380CC4-5D6E-409C-BE32-E72D297353CC}">
              <c16:uniqueId val="{00000000-42EC-495E-921B-24CC3CD2BC9D}"/>
            </c:ext>
          </c:extLst>
        </c:ser>
        <c:ser>
          <c:idx val="1"/>
          <c:order val="1"/>
          <c:tx>
            <c:strRef>
              <c:f>Sheet1!$C$1</c:f>
              <c:strCache>
                <c:ptCount val="1"/>
                <c:pt idx="0">
                  <c:v>Column2</c:v>
                </c:pt>
              </c:strCache>
            </c:strRef>
          </c:tx>
          <c:spPr>
            <a:ln w="28575" cap="rnd">
              <a:solidFill>
                <a:schemeClr val="accent2"/>
              </a:solidFill>
              <a:round/>
            </a:ln>
            <a:effectLst/>
          </c:spPr>
          <c:marker>
            <c:symbol val="none"/>
          </c:marker>
          <c:cat>
            <c:strRef>
              <c:f>Sheet1!$A$2:$A$6</c:f>
              <c:strCache>
                <c:ptCount val="5"/>
                <c:pt idx="0">
                  <c:v>GY 18</c:v>
                </c:pt>
                <c:pt idx="1">
                  <c:v>GY 19</c:v>
                </c:pt>
                <c:pt idx="2">
                  <c:v>GY 20</c:v>
                </c:pt>
                <c:pt idx="3">
                  <c:v>GY 21</c:v>
                </c:pt>
                <c:pt idx="4">
                  <c:v>GY 22</c:v>
                </c:pt>
              </c:strCache>
            </c:strRef>
          </c:cat>
          <c:val>
            <c:numRef>
              <c:f>Sheet1!$C$2:$C$6</c:f>
              <c:numCache>
                <c:formatCode>General</c:formatCode>
                <c:ptCount val="5"/>
              </c:numCache>
            </c:numRef>
          </c:val>
          <c:smooth val="0"/>
          <c:extLst>
            <c:ext xmlns:c16="http://schemas.microsoft.com/office/drawing/2014/chart" uri="{C3380CC4-5D6E-409C-BE32-E72D297353CC}">
              <c16:uniqueId val="{00000001-42EC-495E-921B-24CC3CD2BC9D}"/>
            </c:ext>
          </c:extLst>
        </c:ser>
        <c:dLbls>
          <c:showLegendKey val="0"/>
          <c:showVal val="0"/>
          <c:showCatName val="0"/>
          <c:showSerName val="0"/>
          <c:showPercent val="0"/>
          <c:showBubbleSize val="0"/>
        </c:dLbls>
        <c:smooth val="0"/>
        <c:axId val="887388152"/>
        <c:axId val="887387168"/>
      </c:lineChart>
      <c:catAx>
        <c:axId val="88738815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887387168"/>
        <c:crosses val="autoZero"/>
        <c:auto val="1"/>
        <c:lblAlgn val="ctr"/>
        <c:lblOffset val="100"/>
        <c:noMultiLvlLbl val="0"/>
      </c:catAx>
      <c:valAx>
        <c:axId val="88738716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887388152"/>
        <c:crosses val="autoZero"/>
        <c:crossBetween val="between"/>
      </c:valAx>
      <c:spPr>
        <a:noFill/>
        <a:ln>
          <a:noFill/>
        </a:ln>
        <a:effectLst/>
      </c:spPr>
    </c:plotArea>
    <c:legend>
      <c:legendPos val="b"/>
      <c:legendEntry>
        <c:idx val="1"/>
        <c:delete val="1"/>
      </c:legendEntry>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smtClean="0"/>
              <a:t>Health Insurance</a:t>
            </a:r>
            <a:endParaRPr lang="en-US" dirty="0"/>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lineChart>
        <c:grouping val="stacked"/>
        <c:varyColors val="0"/>
        <c:ser>
          <c:idx val="0"/>
          <c:order val="0"/>
          <c:tx>
            <c:strRef>
              <c:f>Sheet1!$B$1</c:f>
              <c:strCache>
                <c:ptCount val="1"/>
                <c:pt idx="0">
                  <c:v>Cost/Person</c:v>
                </c:pt>
              </c:strCache>
            </c:strRef>
          </c:tx>
          <c:spPr>
            <a:ln w="28575" cap="rnd">
              <a:solidFill>
                <a:schemeClr val="accent1"/>
              </a:solidFill>
              <a:round/>
            </a:ln>
            <a:effectLst/>
          </c:spPr>
          <c:marker>
            <c:symbol val="none"/>
          </c:marker>
          <c:cat>
            <c:strRef>
              <c:f>Sheet1!$A$2:$A$6</c:f>
              <c:strCache>
                <c:ptCount val="5"/>
                <c:pt idx="0">
                  <c:v>GY 18</c:v>
                </c:pt>
                <c:pt idx="1">
                  <c:v>GY 19</c:v>
                </c:pt>
                <c:pt idx="2">
                  <c:v>GY 20</c:v>
                </c:pt>
                <c:pt idx="3">
                  <c:v>GY 21</c:v>
                </c:pt>
                <c:pt idx="4">
                  <c:v>GY 22</c:v>
                </c:pt>
              </c:strCache>
            </c:strRef>
          </c:cat>
          <c:val>
            <c:numRef>
              <c:f>Sheet1!$B$2:$B$6</c:f>
              <c:numCache>
                <c:formatCode>General</c:formatCode>
                <c:ptCount val="5"/>
                <c:pt idx="0">
                  <c:v>2265.09</c:v>
                </c:pt>
                <c:pt idx="1">
                  <c:v>2525.7399999999998</c:v>
                </c:pt>
                <c:pt idx="2">
                  <c:v>4290.96</c:v>
                </c:pt>
                <c:pt idx="3">
                  <c:v>3405.18</c:v>
                </c:pt>
                <c:pt idx="4">
                  <c:v>4946.5</c:v>
                </c:pt>
              </c:numCache>
            </c:numRef>
          </c:val>
          <c:smooth val="0"/>
          <c:extLst>
            <c:ext xmlns:c16="http://schemas.microsoft.com/office/drawing/2014/chart" uri="{C3380CC4-5D6E-409C-BE32-E72D297353CC}">
              <c16:uniqueId val="{00000000-8498-46C8-B02F-5A429C1A5E6C}"/>
            </c:ext>
          </c:extLst>
        </c:ser>
        <c:ser>
          <c:idx val="1"/>
          <c:order val="1"/>
          <c:tx>
            <c:strRef>
              <c:f>Sheet1!$C$1</c:f>
              <c:strCache>
                <c:ptCount val="1"/>
                <c:pt idx="0">
                  <c:v>Column1</c:v>
                </c:pt>
              </c:strCache>
            </c:strRef>
          </c:tx>
          <c:spPr>
            <a:ln w="28575" cap="rnd">
              <a:solidFill>
                <a:schemeClr val="accent2"/>
              </a:solidFill>
              <a:round/>
            </a:ln>
            <a:effectLst/>
          </c:spPr>
          <c:marker>
            <c:symbol val="none"/>
          </c:marker>
          <c:cat>
            <c:strRef>
              <c:f>Sheet1!$A$2:$A$6</c:f>
              <c:strCache>
                <c:ptCount val="5"/>
                <c:pt idx="0">
                  <c:v>GY 18</c:v>
                </c:pt>
                <c:pt idx="1">
                  <c:v>GY 19</c:v>
                </c:pt>
                <c:pt idx="2">
                  <c:v>GY 20</c:v>
                </c:pt>
                <c:pt idx="3">
                  <c:v>GY 21</c:v>
                </c:pt>
                <c:pt idx="4">
                  <c:v>GY 22</c:v>
                </c:pt>
              </c:strCache>
            </c:strRef>
          </c:cat>
          <c:val>
            <c:numRef>
              <c:f>Sheet1!$C$2:$C$6</c:f>
              <c:numCache>
                <c:formatCode>General</c:formatCode>
                <c:ptCount val="5"/>
              </c:numCache>
            </c:numRef>
          </c:val>
          <c:smooth val="0"/>
          <c:extLst>
            <c:ext xmlns:c16="http://schemas.microsoft.com/office/drawing/2014/chart" uri="{C3380CC4-5D6E-409C-BE32-E72D297353CC}">
              <c16:uniqueId val="{00000001-8498-46C8-B02F-5A429C1A5E6C}"/>
            </c:ext>
          </c:extLst>
        </c:ser>
        <c:ser>
          <c:idx val="2"/>
          <c:order val="2"/>
          <c:tx>
            <c:strRef>
              <c:f>Sheet1!$D$1</c:f>
              <c:strCache>
                <c:ptCount val="1"/>
                <c:pt idx="0">
                  <c:v>Column2</c:v>
                </c:pt>
              </c:strCache>
            </c:strRef>
          </c:tx>
          <c:spPr>
            <a:ln w="28575" cap="rnd">
              <a:solidFill>
                <a:schemeClr val="accent2"/>
              </a:solidFill>
              <a:round/>
            </a:ln>
            <a:effectLst/>
          </c:spPr>
          <c:marker>
            <c:symbol val="none"/>
          </c:marker>
          <c:cat>
            <c:strRef>
              <c:f>Sheet1!$A$2:$A$6</c:f>
              <c:strCache>
                <c:ptCount val="5"/>
                <c:pt idx="0">
                  <c:v>GY 18</c:v>
                </c:pt>
                <c:pt idx="1">
                  <c:v>GY 19</c:v>
                </c:pt>
                <c:pt idx="2">
                  <c:v>GY 20</c:v>
                </c:pt>
                <c:pt idx="3">
                  <c:v>GY 21</c:v>
                </c:pt>
                <c:pt idx="4">
                  <c:v>GY 22</c:v>
                </c:pt>
              </c:strCache>
            </c:strRef>
          </c:cat>
          <c:val>
            <c:numRef>
              <c:f>Sheet1!$D$2:$D$6</c:f>
              <c:numCache>
                <c:formatCode>General</c:formatCode>
                <c:ptCount val="5"/>
              </c:numCache>
            </c:numRef>
          </c:val>
          <c:smooth val="0"/>
          <c:extLst>
            <c:ext xmlns:c16="http://schemas.microsoft.com/office/drawing/2014/chart" uri="{C3380CC4-5D6E-409C-BE32-E72D297353CC}">
              <c16:uniqueId val="{00000002-8498-46C8-B02F-5A429C1A5E6C}"/>
            </c:ext>
          </c:extLst>
        </c:ser>
        <c:dLbls>
          <c:showLegendKey val="0"/>
          <c:showVal val="0"/>
          <c:showCatName val="0"/>
          <c:showSerName val="0"/>
          <c:showPercent val="0"/>
          <c:showBubbleSize val="0"/>
        </c:dLbls>
        <c:smooth val="0"/>
        <c:axId val="449287040"/>
        <c:axId val="449278840"/>
      </c:lineChart>
      <c:catAx>
        <c:axId val="44928704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449278840"/>
        <c:crosses val="autoZero"/>
        <c:auto val="1"/>
        <c:lblAlgn val="ctr"/>
        <c:lblOffset val="100"/>
        <c:noMultiLvlLbl val="0"/>
      </c:catAx>
      <c:valAx>
        <c:axId val="4492788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449287040"/>
        <c:crosses val="autoZero"/>
        <c:crossBetween val="between"/>
      </c:valAx>
      <c:spPr>
        <a:noFill/>
        <a:ln>
          <a:noFill/>
        </a:ln>
        <a:effectLst/>
      </c:spPr>
    </c:plotArea>
    <c:legend>
      <c:legendPos val="b"/>
      <c:legendEntry>
        <c:idx val="1"/>
        <c:delete val="1"/>
      </c:legendEntry>
      <c:legendEntry>
        <c:idx val="2"/>
        <c:delete val="1"/>
      </c:legendEntry>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smtClean="0"/>
              <a:t>Laboratory Diagnostic Testing</a:t>
            </a:r>
            <a:endParaRPr lang="en-US" dirty="0"/>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lineChart>
        <c:grouping val="stacked"/>
        <c:varyColors val="0"/>
        <c:ser>
          <c:idx val="0"/>
          <c:order val="0"/>
          <c:tx>
            <c:strRef>
              <c:f>Sheet1!$B$1</c:f>
              <c:strCache>
                <c:ptCount val="1"/>
                <c:pt idx="0">
                  <c:v>Cost/Person</c:v>
                </c:pt>
              </c:strCache>
            </c:strRef>
          </c:tx>
          <c:spPr>
            <a:ln w="28575" cap="rnd">
              <a:solidFill>
                <a:schemeClr val="accent1"/>
              </a:solidFill>
              <a:round/>
            </a:ln>
            <a:effectLst/>
          </c:spPr>
          <c:marker>
            <c:symbol val="none"/>
          </c:marker>
          <c:cat>
            <c:strRef>
              <c:f>Sheet1!$A$2:$A$6</c:f>
              <c:strCache>
                <c:ptCount val="5"/>
                <c:pt idx="0">
                  <c:v>GY 18</c:v>
                </c:pt>
                <c:pt idx="1">
                  <c:v>GY 19</c:v>
                </c:pt>
                <c:pt idx="2">
                  <c:v>GY 20</c:v>
                </c:pt>
                <c:pt idx="3">
                  <c:v>GY 21</c:v>
                </c:pt>
                <c:pt idx="4">
                  <c:v>GY 22</c:v>
                </c:pt>
              </c:strCache>
            </c:strRef>
          </c:cat>
          <c:val>
            <c:numRef>
              <c:f>Sheet1!$B$2:$B$6</c:f>
              <c:numCache>
                <c:formatCode>General</c:formatCode>
                <c:ptCount val="5"/>
                <c:pt idx="0">
                  <c:v>469.62</c:v>
                </c:pt>
                <c:pt idx="1">
                  <c:v>560.02</c:v>
                </c:pt>
                <c:pt idx="2">
                  <c:v>554.45000000000005</c:v>
                </c:pt>
                <c:pt idx="3">
                  <c:v>363.55</c:v>
                </c:pt>
                <c:pt idx="4">
                  <c:v>342.7</c:v>
                </c:pt>
              </c:numCache>
            </c:numRef>
          </c:val>
          <c:smooth val="0"/>
          <c:extLst>
            <c:ext xmlns:c16="http://schemas.microsoft.com/office/drawing/2014/chart" uri="{C3380CC4-5D6E-409C-BE32-E72D297353CC}">
              <c16:uniqueId val="{00000000-BCBC-4A6A-9AA7-6867502D3454}"/>
            </c:ext>
          </c:extLst>
        </c:ser>
        <c:ser>
          <c:idx val="1"/>
          <c:order val="1"/>
          <c:tx>
            <c:strRef>
              <c:f>Sheet1!$C$1</c:f>
              <c:strCache>
                <c:ptCount val="1"/>
                <c:pt idx="0">
                  <c:v>Column1</c:v>
                </c:pt>
              </c:strCache>
            </c:strRef>
          </c:tx>
          <c:spPr>
            <a:ln w="28575" cap="rnd">
              <a:solidFill>
                <a:schemeClr val="accent2"/>
              </a:solidFill>
              <a:round/>
            </a:ln>
            <a:effectLst/>
          </c:spPr>
          <c:marker>
            <c:symbol val="none"/>
          </c:marker>
          <c:cat>
            <c:strRef>
              <c:f>Sheet1!$A$2:$A$6</c:f>
              <c:strCache>
                <c:ptCount val="5"/>
                <c:pt idx="0">
                  <c:v>GY 18</c:v>
                </c:pt>
                <c:pt idx="1">
                  <c:v>GY 19</c:v>
                </c:pt>
                <c:pt idx="2">
                  <c:v>GY 20</c:v>
                </c:pt>
                <c:pt idx="3">
                  <c:v>GY 21</c:v>
                </c:pt>
                <c:pt idx="4">
                  <c:v>GY 22</c:v>
                </c:pt>
              </c:strCache>
            </c:strRef>
          </c:cat>
          <c:val>
            <c:numRef>
              <c:f>Sheet1!$C$2:$C$6</c:f>
              <c:numCache>
                <c:formatCode>General</c:formatCode>
                <c:ptCount val="5"/>
              </c:numCache>
            </c:numRef>
          </c:val>
          <c:smooth val="0"/>
          <c:extLst>
            <c:ext xmlns:c16="http://schemas.microsoft.com/office/drawing/2014/chart" uri="{C3380CC4-5D6E-409C-BE32-E72D297353CC}">
              <c16:uniqueId val="{00000001-BCBC-4A6A-9AA7-6867502D3454}"/>
            </c:ext>
          </c:extLst>
        </c:ser>
        <c:ser>
          <c:idx val="2"/>
          <c:order val="2"/>
          <c:tx>
            <c:strRef>
              <c:f>Sheet1!$D$1</c:f>
              <c:strCache>
                <c:ptCount val="1"/>
                <c:pt idx="0">
                  <c:v>Column2</c:v>
                </c:pt>
              </c:strCache>
            </c:strRef>
          </c:tx>
          <c:spPr>
            <a:ln w="28575" cap="rnd">
              <a:solidFill>
                <a:schemeClr val="accent2"/>
              </a:solidFill>
              <a:round/>
            </a:ln>
            <a:effectLst/>
          </c:spPr>
          <c:marker>
            <c:symbol val="none"/>
          </c:marker>
          <c:cat>
            <c:strRef>
              <c:f>Sheet1!$A$2:$A$6</c:f>
              <c:strCache>
                <c:ptCount val="5"/>
                <c:pt idx="0">
                  <c:v>GY 18</c:v>
                </c:pt>
                <c:pt idx="1">
                  <c:v>GY 19</c:v>
                </c:pt>
                <c:pt idx="2">
                  <c:v>GY 20</c:v>
                </c:pt>
                <c:pt idx="3">
                  <c:v>GY 21</c:v>
                </c:pt>
                <c:pt idx="4">
                  <c:v>GY 22</c:v>
                </c:pt>
              </c:strCache>
            </c:strRef>
          </c:cat>
          <c:val>
            <c:numRef>
              <c:f>Sheet1!$D$2:$D$6</c:f>
              <c:numCache>
                <c:formatCode>General</c:formatCode>
                <c:ptCount val="5"/>
              </c:numCache>
            </c:numRef>
          </c:val>
          <c:smooth val="0"/>
          <c:extLst>
            <c:ext xmlns:c16="http://schemas.microsoft.com/office/drawing/2014/chart" uri="{C3380CC4-5D6E-409C-BE32-E72D297353CC}">
              <c16:uniqueId val="{00000002-BCBC-4A6A-9AA7-6867502D3454}"/>
            </c:ext>
          </c:extLst>
        </c:ser>
        <c:dLbls>
          <c:showLegendKey val="0"/>
          <c:showVal val="0"/>
          <c:showCatName val="0"/>
          <c:showSerName val="0"/>
          <c:showPercent val="0"/>
          <c:showBubbleSize val="0"/>
        </c:dLbls>
        <c:smooth val="0"/>
        <c:axId val="537436056"/>
        <c:axId val="537439992"/>
      </c:lineChart>
      <c:catAx>
        <c:axId val="53743605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537439992"/>
        <c:crosses val="autoZero"/>
        <c:auto val="1"/>
        <c:lblAlgn val="ctr"/>
        <c:lblOffset val="100"/>
        <c:noMultiLvlLbl val="0"/>
      </c:catAx>
      <c:valAx>
        <c:axId val="53743999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537436056"/>
        <c:crosses val="autoZero"/>
        <c:crossBetween val="between"/>
      </c:valAx>
      <c:spPr>
        <a:noFill/>
        <a:ln>
          <a:noFill/>
        </a:ln>
        <a:effectLst/>
      </c:spPr>
    </c:plotArea>
    <c:legend>
      <c:legendPos val="b"/>
      <c:legendEntry>
        <c:idx val="1"/>
        <c:delete val="1"/>
      </c:legendEntry>
      <c:legendEntry>
        <c:idx val="2"/>
        <c:delete val="1"/>
      </c:legendEntry>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smtClean="0"/>
              <a:t>Medical Case Management</a:t>
            </a:r>
            <a:endParaRPr lang="en-US" dirty="0"/>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lineChart>
        <c:grouping val="stacked"/>
        <c:varyColors val="0"/>
        <c:ser>
          <c:idx val="0"/>
          <c:order val="0"/>
          <c:tx>
            <c:strRef>
              <c:f>Sheet1!$B$1</c:f>
              <c:strCache>
                <c:ptCount val="1"/>
                <c:pt idx="0">
                  <c:v>Cost/Person</c:v>
                </c:pt>
              </c:strCache>
            </c:strRef>
          </c:tx>
          <c:spPr>
            <a:ln w="28575" cap="rnd">
              <a:solidFill>
                <a:schemeClr val="accent1"/>
              </a:solidFill>
              <a:round/>
            </a:ln>
            <a:effectLst/>
          </c:spPr>
          <c:marker>
            <c:symbol val="none"/>
          </c:marker>
          <c:cat>
            <c:strRef>
              <c:f>Sheet1!$A$2:$A$6</c:f>
              <c:strCache>
                <c:ptCount val="5"/>
                <c:pt idx="0">
                  <c:v>GY 18</c:v>
                </c:pt>
                <c:pt idx="1">
                  <c:v>GY 19</c:v>
                </c:pt>
                <c:pt idx="2">
                  <c:v>GY 20</c:v>
                </c:pt>
                <c:pt idx="3">
                  <c:v>GY 21</c:v>
                </c:pt>
                <c:pt idx="4">
                  <c:v>GY22 </c:v>
                </c:pt>
              </c:strCache>
            </c:strRef>
          </c:cat>
          <c:val>
            <c:numRef>
              <c:f>Sheet1!$B$2:$B$6</c:f>
              <c:numCache>
                <c:formatCode>General</c:formatCode>
                <c:ptCount val="5"/>
                <c:pt idx="0">
                  <c:v>1021.8</c:v>
                </c:pt>
                <c:pt idx="1">
                  <c:v>763.31</c:v>
                </c:pt>
                <c:pt idx="2">
                  <c:v>1023.15</c:v>
                </c:pt>
                <c:pt idx="3">
                  <c:v>790.76</c:v>
                </c:pt>
                <c:pt idx="4">
                  <c:v>849.84</c:v>
                </c:pt>
              </c:numCache>
            </c:numRef>
          </c:val>
          <c:smooth val="0"/>
          <c:extLst>
            <c:ext xmlns:c16="http://schemas.microsoft.com/office/drawing/2014/chart" uri="{C3380CC4-5D6E-409C-BE32-E72D297353CC}">
              <c16:uniqueId val="{00000000-CDF8-4665-A8E0-653CE3482D49}"/>
            </c:ext>
          </c:extLst>
        </c:ser>
        <c:dLbls>
          <c:showLegendKey val="0"/>
          <c:showVal val="0"/>
          <c:showCatName val="0"/>
          <c:showSerName val="0"/>
          <c:showPercent val="0"/>
          <c:showBubbleSize val="0"/>
        </c:dLbls>
        <c:smooth val="0"/>
        <c:axId val="911633296"/>
        <c:axId val="911635592"/>
      </c:lineChart>
      <c:catAx>
        <c:axId val="91163329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911635592"/>
        <c:crosses val="autoZero"/>
        <c:auto val="1"/>
        <c:lblAlgn val="ctr"/>
        <c:lblOffset val="100"/>
        <c:noMultiLvlLbl val="0"/>
      </c:catAx>
      <c:valAx>
        <c:axId val="91163559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911633296"/>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smtClean="0"/>
              <a:t>Mental Health Services</a:t>
            </a:r>
            <a:endParaRPr lang="en-US" dirty="0"/>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lineChart>
        <c:grouping val="standard"/>
        <c:varyColors val="0"/>
        <c:ser>
          <c:idx val="0"/>
          <c:order val="0"/>
          <c:tx>
            <c:strRef>
              <c:f>Sheet1!$B$1</c:f>
              <c:strCache>
                <c:ptCount val="1"/>
                <c:pt idx="0">
                  <c:v>Cost/Person</c:v>
                </c:pt>
              </c:strCache>
            </c:strRef>
          </c:tx>
          <c:spPr>
            <a:ln w="28575" cap="rnd">
              <a:solidFill>
                <a:schemeClr val="accent1"/>
              </a:solidFill>
              <a:round/>
            </a:ln>
            <a:effectLst/>
          </c:spPr>
          <c:marker>
            <c:symbol val="none"/>
          </c:marker>
          <c:cat>
            <c:strRef>
              <c:f>Sheet1!$A$2:$A$6</c:f>
              <c:strCache>
                <c:ptCount val="5"/>
                <c:pt idx="0">
                  <c:v>GY 18</c:v>
                </c:pt>
                <c:pt idx="1">
                  <c:v>GY 19</c:v>
                </c:pt>
                <c:pt idx="2">
                  <c:v>GY 20</c:v>
                </c:pt>
                <c:pt idx="3">
                  <c:v>GY 21</c:v>
                </c:pt>
                <c:pt idx="4">
                  <c:v>GY 22</c:v>
                </c:pt>
              </c:strCache>
            </c:strRef>
          </c:cat>
          <c:val>
            <c:numRef>
              <c:f>Sheet1!$B$2:$B$6</c:f>
              <c:numCache>
                <c:formatCode>General</c:formatCode>
                <c:ptCount val="5"/>
                <c:pt idx="0">
                  <c:v>1344.89</c:v>
                </c:pt>
                <c:pt idx="1">
                  <c:v>1760.89</c:v>
                </c:pt>
                <c:pt idx="2">
                  <c:v>2283.39</c:v>
                </c:pt>
                <c:pt idx="3">
                  <c:v>1686.81</c:v>
                </c:pt>
                <c:pt idx="4">
                  <c:v>2199.79</c:v>
                </c:pt>
              </c:numCache>
            </c:numRef>
          </c:val>
          <c:smooth val="0"/>
          <c:extLst>
            <c:ext xmlns:c16="http://schemas.microsoft.com/office/drawing/2014/chart" uri="{C3380CC4-5D6E-409C-BE32-E72D297353CC}">
              <c16:uniqueId val="{00000000-A74C-4623-B80C-93B9C0A189B1}"/>
            </c:ext>
          </c:extLst>
        </c:ser>
        <c:dLbls>
          <c:showLegendKey val="0"/>
          <c:showVal val="0"/>
          <c:showCatName val="0"/>
          <c:showSerName val="0"/>
          <c:showPercent val="0"/>
          <c:showBubbleSize val="0"/>
        </c:dLbls>
        <c:smooth val="0"/>
        <c:axId val="996056928"/>
        <c:axId val="996062504"/>
      </c:lineChart>
      <c:catAx>
        <c:axId val="9960569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996062504"/>
        <c:crosses val="autoZero"/>
        <c:auto val="1"/>
        <c:lblAlgn val="ctr"/>
        <c:lblOffset val="100"/>
        <c:noMultiLvlLbl val="0"/>
      </c:catAx>
      <c:valAx>
        <c:axId val="99606250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996056928"/>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smtClean="0"/>
              <a:t>Oral Health Care</a:t>
            </a:r>
            <a:endParaRPr lang="en-US" dirty="0"/>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lineChart>
        <c:grouping val="standard"/>
        <c:varyColors val="0"/>
        <c:ser>
          <c:idx val="0"/>
          <c:order val="0"/>
          <c:tx>
            <c:strRef>
              <c:f>Sheet1!$B$1</c:f>
              <c:strCache>
                <c:ptCount val="1"/>
                <c:pt idx="0">
                  <c:v>Cost/Person</c:v>
                </c:pt>
              </c:strCache>
            </c:strRef>
          </c:tx>
          <c:spPr>
            <a:ln w="28575" cap="rnd">
              <a:solidFill>
                <a:schemeClr val="accent1"/>
              </a:solidFill>
              <a:round/>
            </a:ln>
            <a:effectLst/>
          </c:spPr>
          <c:marker>
            <c:symbol val="none"/>
          </c:marker>
          <c:cat>
            <c:strRef>
              <c:f>Sheet1!$A$2:$A$6</c:f>
              <c:strCache>
                <c:ptCount val="5"/>
                <c:pt idx="0">
                  <c:v>GY 18</c:v>
                </c:pt>
                <c:pt idx="1">
                  <c:v>GY 19</c:v>
                </c:pt>
                <c:pt idx="2">
                  <c:v>GY 20</c:v>
                </c:pt>
                <c:pt idx="3">
                  <c:v>GY 21</c:v>
                </c:pt>
                <c:pt idx="4">
                  <c:v>GY 22</c:v>
                </c:pt>
              </c:strCache>
            </c:strRef>
          </c:cat>
          <c:val>
            <c:numRef>
              <c:f>Sheet1!$B$2:$B$6</c:f>
              <c:numCache>
                <c:formatCode>General</c:formatCode>
                <c:ptCount val="5"/>
                <c:pt idx="0">
                  <c:v>763.56</c:v>
                </c:pt>
                <c:pt idx="1">
                  <c:v>617.78</c:v>
                </c:pt>
                <c:pt idx="2">
                  <c:v>913.32</c:v>
                </c:pt>
                <c:pt idx="3">
                  <c:v>555.89</c:v>
                </c:pt>
                <c:pt idx="4">
                  <c:v>653.45000000000005</c:v>
                </c:pt>
              </c:numCache>
            </c:numRef>
          </c:val>
          <c:smooth val="0"/>
          <c:extLst>
            <c:ext xmlns:c16="http://schemas.microsoft.com/office/drawing/2014/chart" uri="{C3380CC4-5D6E-409C-BE32-E72D297353CC}">
              <c16:uniqueId val="{00000000-0C5C-418F-8420-649BEC485166}"/>
            </c:ext>
          </c:extLst>
        </c:ser>
        <c:ser>
          <c:idx val="1"/>
          <c:order val="1"/>
          <c:tx>
            <c:strRef>
              <c:f>Sheet1!$C$1</c:f>
              <c:strCache>
                <c:ptCount val="1"/>
                <c:pt idx="0">
                  <c:v>Column1</c:v>
                </c:pt>
              </c:strCache>
            </c:strRef>
          </c:tx>
          <c:spPr>
            <a:ln w="28575" cap="rnd">
              <a:solidFill>
                <a:schemeClr val="accent2"/>
              </a:solidFill>
              <a:round/>
            </a:ln>
            <a:effectLst/>
          </c:spPr>
          <c:marker>
            <c:symbol val="none"/>
          </c:marker>
          <c:cat>
            <c:strRef>
              <c:f>Sheet1!$A$2:$A$6</c:f>
              <c:strCache>
                <c:ptCount val="5"/>
                <c:pt idx="0">
                  <c:v>GY 18</c:v>
                </c:pt>
                <c:pt idx="1">
                  <c:v>GY 19</c:v>
                </c:pt>
                <c:pt idx="2">
                  <c:v>GY 20</c:v>
                </c:pt>
                <c:pt idx="3">
                  <c:v>GY 21</c:v>
                </c:pt>
                <c:pt idx="4">
                  <c:v>GY 22</c:v>
                </c:pt>
              </c:strCache>
            </c:strRef>
          </c:cat>
          <c:val>
            <c:numRef>
              <c:f>Sheet1!$C$2:$C$6</c:f>
              <c:numCache>
                <c:formatCode>General</c:formatCode>
                <c:ptCount val="5"/>
              </c:numCache>
            </c:numRef>
          </c:val>
          <c:smooth val="0"/>
          <c:extLst>
            <c:ext xmlns:c16="http://schemas.microsoft.com/office/drawing/2014/chart" uri="{C3380CC4-5D6E-409C-BE32-E72D297353CC}">
              <c16:uniqueId val="{00000001-0C5C-418F-8420-649BEC485166}"/>
            </c:ext>
          </c:extLst>
        </c:ser>
        <c:ser>
          <c:idx val="2"/>
          <c:order val="2"/>
          <c:tx>
            <c:strRef>
              <c:f>Sheet1!$D$1</c:f>
              <c:strCache>
                <c:ptCount val="1"/>
                <c:pt idx="0">
                  <c:v>Column2</c:v>
                </c:pt>
              </c:strCache>
            </c:strRef>
          </c:tx>
          <c:spPr>
            <a:ln w="28575" cap="rnd">
              <a:solidFill>
                <a:schemeClr val="accent3"/>
              </a:solidFill>
              <a:round/>
            </a:ln>
            <a:effectLst/>
          </c:spPr>
          <c:marker>
            <c:symbol val="none"/>
          </c:marker>
          <c:cat>
            <c:strRef>
              <c:f>Sheet1!$A$2:$A$6</c:f>
              <c:strCache>
                <c:ptCount val="5"/>
                <c:pt idx="0">
                  <c:v>GY 18</c:v>
                </c:pt>
                <c:pt idx="1">
                  <c:v>GY 19</c:v>
                </c:pt>
                <c:pt idx="2">
                  <c:v>GY 20</c:v>
                </c:pt>
                <c:pt idx="3">
                  <c:v>GY 21</c:v>
                </c:pt>
                <c:pt idx="4">
                  <c:v>GY 22</c:v>
                </c:pt>
              </c:strCache>
            </c:strRef>
          </c:cat>
          <c:val>
            <c:numRef>
              <c:f>Sheet1!$D$2:$D$6</c:f>
              <c:numCache>
                <c:formatCode>General</c:formatCode>
                <c:ptCount val="5"/>
              </c:numCache>
            </c:numRef>
          </c:val>
          <c:smooth val="0"/>
          <c:extLst>
            <c:ext xmlns:c16="http://schemas.microsoft.com/office/drawing/2014/chart" uri="{C3380CC4-5D6E-409C-BE32-E72D297353CC}">
              <c16:uniqueId val="{00000002-0C5C-418F-8420-649BEC485166}"/>
            </c:ext>
          </c:extLst>
        </c:ser>
        <c:dLbls>
          <c:showLegendKey val="0"/>
          <c:showVal val="0"/>
          <c:showCatName val="0"/>
          <c:showSerName val="0"/>
          <c:showPercent val="0"/>
          <c:showBubbleSize val="0"/>
        </c:dLbls>
        <c:smooth val="0"/>
        <c:axId val="905165144"/>
        <c:axId val="905165472"/>
      </c:lineChart>
      <c:catAx>
        <c:axId val="90516514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905165472"/>
        <c:crosses val="autoZero"/>
        <c:auto val="1"/>
        <c:lblAlgn val="ctr"/>
        <c:lblOffset val="100"/>
        <c:noMultiLvlLbl val="0"/>
      </c:catAx>
      <c:valAx>
        <c:axId val="90516547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905165144"/>
        <c:crosses val="autoZero"/>
        <c:crossBetween val="between"/>
      </c:valAx>
      <c:spPr>
        <a:noFill/>
        <a:ln>
          <a:noFill/>
        </a:ln>
        <a:effectLst/>
      </c:spPr>
    </c:plotArea>
    <c:legend>
      <c:legendPos val="b"/>
      <c:legendEntry>
        <c:idx val="1"/>
        <c:delete val="1"/>
      </c:legendEntry>
      <c:legendEntry>
        <c:idx val="2"/>
        <c:delete val="1"/>
      </c:legendEntry>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smtClean="0"/>
              <a:t>Age Breakdown</a:t>
            </a:r>
            <a:endParaRPr lang="en-US" dirty="0"/>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bar"/>
        <c:grouping val="clustered"/>
        <c:varyColors val="0"/>
        <c:ser>
          <c:idx val="0"/>
          <c:order val="0"/>
          <c:tx>
            <c:strRef>
              <c:f>Sheet1!$B$1</c:f>
              <c:strCache>
                <c:ptCount val="1"/>
                <c:pt idx="0">
                  <c:v>2022</c:v>
                </c:pt>
              </c:strCache>
            </c:strRef>
          </c:tx>
          <c:spPr>
            <a:solidFill>
              <a:srgbClr val="C00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65+ Years</c:v>
                </c:pt>
                <c:pt idx="1">
                  <c:v>45-64 Years</c:v>
                </c:pt>
                <c:pt idx="2">
                  <c:v>25-44 Years</c:v>
                </c:pt>
                <c:pt idx="3">
                  <c:v>13-24 Years</c:v>
                </c:pt>
                <c:pt idx="4">
                  <c:v>2-12 Years</c:v>
                </c:pt>
              </c:strCache>
            </c:strRef>
          </c:cat>
          <c:val>
            <c:numRef>
              <c:f>Sheet1!$B$2:$B$6</c:f>
              <c:numCache>
                <c:formatCode>General</c:formatCode>
                <c:ptCount val="5"/>
                <c:pt idx="0">
                  <c:v>518</c:v>
                </c:pt>
                <c:pt idx="1">
                  <c:v>1607</c:v>
                </c:pt>
                <c:pt idx="2">
                  <c:v>1053</c:v>
                </c:pt>
                <c:pt idx="3">
                  <c:v>67</c:v>
                </c:pt>
                <c:pt idx="4">
                  <c:v>2</c:v>
                </c:pt>
              </c:numCache>
            </c:numRef>
          </c:val>
          <c:extLst>
            <c:ext xmlns:c16="http://schemas.microsoft.com/office/drawing/2014/chart" uri="{C3380CC4-5D6E-409C-BE32-E72D297353CC}">
              <c16:uniqueId val="{00000000-187B-4BA4-99D2-F6C44C0EC1CB}"/>
            </c:ext>
          </c:extLst>
        </c:ser>
        <c:ser>
          <c:idx val="1"/>
          <c:order val="1"/>
          <c:tx>
            <c:strRef>
              <c:f>Sheet1!$C$1</c:f>
              <c:strCache>
                <c:ptCount val="1"/>
                <c:pt idx="0">
                  <c:v>2021</c:v>
                </c:pt>
              </c:strCache>
            </c:strRef>
          </c:tx>
          <c:spPr>
            <a:solidFill>
              <a:srgbClr val="FFCC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65+ Years</c:v>
                </c:pt>
                <c:pt idx="1">
                  <c:v>45-64 Years</c:v>
                </c:pt>
                <c:pt idx="2">
                  <c:v>25-44 Years</c:v>
                </c:pt>
                <c:pt idx="3">
                  <c:v>13-24 Years</c:v>
                </c:pt>
                <c:pt idx="4">
                  <c:v>2-12 Years</c:v>
                </c:pt>
              </c:strCache>
            </c:strRef>
          </c:cat>
          <c:val>
            <c:numRef>
              <c:f>Sheet1!$C$2:$C$6</c:f>
              <c:numCache>
                <c:formatCode>General</c:formatCode>
                <c:ptCount val="5"/>
                <c:pt idx="0">
                  <c:v>579</c:v>
                </c:pt>
                <c:pt idx="1">
                  <c:v>1941</c:v>
                </c:pt>
                <c:pt idx="2">
                  <c:v>1154</c:v>
                </c:pt>
                <c:pt idx="3">
                  <c:v>68</c:v>
                </c:pt>
                <c:pt idx="4">
                  <c:v>2</c:v>
                </c:pt>
              </c:numCache>
            </c:numRef>
          </c:val>
          <c:extLst>
            <c:ext xmlns:c16="http://schemas.microsoft.com/office/drawing/2014/chart" uri="{C3380CC4-5D6E-409C-BE32-E72D297353CC}">
              <c16:uniqueId val="{00000000-852F-4F0E-9D8E-3FE2792DAF80}"/>
            </c:ext>
          </c:extLst>
        </c:ser>
        <c:ser>
          <c:idx val="2"/>
          <c:order val="2"/>
          <c:tx>
            <c:strRef>
              <c:f>Sheet1!$D$1</c:f>
              <c:strCache>
                <c:ptCount val="1"/>
                <c:pt idx="0">
                  <c:v>2020</c:v>
                </c:pt>
              </c:strCache>
            </c:strRef>
          </c:tx>
          <c:spPr>
            <a:solidFill>
              <a:srgbClr val="00B0F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65+ Years</c:v>
                </c:pt>
                <c:pt idx="1">
                  <c:v>45-64 Years</c:v>
                </c:pt>
                <c:pt idx="2">
                  <c:v>25-44 Years</c:v>
                </c:pt>
                <c:pt idx="3">
                  <c:v>13-24 Years</c:v>
                </c:pt>
                <c:pt idx="4">
                  <c:v>2-12 Years</c:v>
                </c:pt>
              </c:strCache>
            </c:strRef>
          </c:cat>
          <c:val>
            <c:numRef>
              <c:f>Sheet1!$D$2:$D$6</c:f>
              <c:numCache>
                <c:formatCode>General</c:formatCode>
                <c:ptCount val="5"/>
                <c:pt idx="0">
                  <c:v>399</c:v>
                </c:pt>
                <c:pt idx="1">
                  <c:v>1729</c:v>
                </c:pt>
                <c:pt idx="2">
                  <c:v>919</c:v>
                </c:pt>
                <c:pt idx="3">
                  <c:v>71</c:v>
                </c:pt>
                <c:pt idx="4">
                  <c:v>1</c:v>
                </c:pt>
              </c:numCache>
            </c:numRef>
          </c:val>
          <c:extLst>
            <c:ext xmlns:c16="http://schemas.microsoft.com/office/drawing/2014/chart" uri="{C3380CC4-5D6E-409C-BE32-E72D297353CC}">
              <c16:uniqueId val="{00000001-852F-4F0E-9D8E-3FE2792DAF80}"/>
            </c:ext>
          </c:extLst>
        </c:ser>
        <c:dLbls>
          <c:showLegendKey val="0"/>
          <c:showVal val="0"/>
          <c:showCatName val="0"/>
          <c:showSerName val="0"/>
          <c:showPercent val="0"/>
          <c:showBubbleSize val="0"/>
        </c:dLbls>
        <c:gapWidth val="219"/>
        <c:axId val="483087016"/>
        <c:axId val="483086360"/>
      </c:barChart>
      <c:catAx>
        <c:axId val="483087016"/>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483086360"/>
        <c:crosses val="autoZero"/>
        <c:auto val="1"/>
        <c:lblAlgn val="ctr"/>
        <c:lblOffset val="100"/>
        <c:noMultiLvlLbl val="0"/>
      </c:catAx>
      <c:valAx>
        <c:axId val="483086360"/>
        <c:scaling>
          <c:orientation val="minMax"/>
        </c:scaling>
        <c:delete val="1"/>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r>
                  <a:rPr lang="en-US" dirty="0" smtClean="0"/>
                  <a:t># of Clients</a:t>
                </a:r>
                <a:endParaRPr lang="en-US" dirty="0"/>
              </a:p>
            </c:rich>
          </c:tx>
          <c:layout>
            <c:manualLayout>
              <c:xMode val="edge"/>
              <c:yMode val="edge"/>
              <c:x val="0.45690629099153063"/>
              <c:y val="0.84551321909784038"/>
            </c:manualLayout>
          </c:layout>
          <c:overlay val="0"/>
          <c:spPr>
            <a:noFill/>
            <a:ln>
              <a:noFill/>
            </a:ln>
            <a:effectLst/>
          </c:spPr>
          <c:txPr>
            <a:bodyPr rot="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crossAx val="483087016"/>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sz="1800" b="0" i="0" baseline="0" dirty="0" smtClean="0">
                <a:effectLst/>
              </a:rPr>
              <a:t>Outpatient/Ambulatory Health Services</a:t>
            </a:r>
            <a:endParaRPr lang="en-US" dirty="0">
              <a:effectLst/>
            </a:endParaRPr>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lineChart>
        <c:grouping val="stacked"/>
        <c:varyColors val="0"/>
        <c:ser>
          <c:idx val="0"/>
          <c:order val="0"/>
          <c:tx>
            <c:strRef>
              <c:f>Sheet1!$B$1</c:f>
              <c:strCache>
                <c:ptCount val="1"/>
                <c:pt idx="0">
                  <c:v>Cost/Person</c:v>
                </c:pt>
              </c:strCache>
            </c:strRef>
          </c:tx>
          <c:spPr>
            <a:ln w="28575" cap="rnd">
              <a:solidFill>
                <a:schemeClr val="accent1"/>
              </a:solidFill>
              <a:round/>
            </a:ln>
            <a:effectLst/>
          </c:spPr>
          <c:marker>
            <c:symbol val="none"/>
          </c:marker>
          <c:cat>
            <c:strRef>
              <c:f>Sheet1!$A$2:$A$6</c:f>
              <c:strCache>
                <c:ptCount val="5"/>
                <c:pt idx="0">
                  <c:v>GY 18</c:v>
                </c:pt>
                <c:pt idx="1">
                  <c:v>GY 19</c:v>
                </c:pt>
                <c:pt idx="2">
                  <c:v>GY 20</c:v>
                </c:pt>
                <c:pt idx="3">
                  <c:v>GY 21</c:v>
                </c:pt>
                <c:pt idx="4">
                  <c:v>GY 22</c:v>
                </c:pt>
              </c:strCache>
            </c:strRef>
          </c:cat>
          <c:val>
            <c:numRef>
              <c:f>Sheet1!$B$2:$B$6</c:f>
              <c:numCache>
                <c:formatCode>General</c:formatCode>
                <c:ptCount val="5"/>
                <c:pt idx="0">
                  <c:v>486.27</c:v>
                </c:pt>
                <c:pt idx="1">
                  <c:v>515.11</c:v>
                </c:pt>
                <c:pt idx="2">
                  <c:v>394.78</c:v>
                </c:pt>
                <c:pt idx="3">
                  <c:v>555.89</c:v>
                </c:pt>
                <c:pt idx="4">
                  <c:v>469.25</c:v>
                </c:pt>
              </c:numCache>
            </c:numRef>
          </c:val>
          <c:smooth val="0"/>
          <c:extLst>
            <c:ext xmlns:c16="http://schemas.microsoft.com/office/drawing/2014/chart" uri="{C3380CC4-5D6E-409C-BE32-E72D297353CC}">
              <c16:uniqueId val="{00000000-E21B-4215-83B7-D5103F392E02}"/>
            </c:ext>
          </c:extLst>
        </c:ser>
        <c:ser>
          <c:idx val="1"/>
          <c:order val="1"/>
          <c:tx>
            <c:strRef>
              <c:f>Sheet1!$C$1</c:f>
              <c:strCache>
                <c:ptCount val="1"/>
                <c:pt idx="0">
                  <c:v>Column1</c:v>
                </c:pt>
              </c:strCache>
            </c:strRef>
          </c:tx>
          <c:spPr>
            <a:ln w="28575" cap="rnd">
              <a:solidFill>
                <a:schemeClr val="accent2"/>
              </a:solidFill>
              <a:round/>
            </a:ln>
            <a:effectLst/>
          </c:spPr>
          <c:marker>
            <c:symbol val="none"/>
          </c:marker>
          <c:cat>
            <c:strRef>
              <c:f>Sheet1!$A$2:$A$6</c:f>
              <c:strCache>
                <c:ptCount val="5"/>
                <c:pt idx="0">
                  <c:v>GY 18</c:v>
                </c:pt>
                <c:pt idx="1">
                  <c:v>GY 19</c:v>
                </c:pt>
                <c:pt idx="2">
                  <c:v>GY 20</c:v>
                </c:pt>
                <c:pt idx="3">
                  <c:v>GY 21</c:v>
                </c:pt>
                <c:pt idx="4">
                  <c:v>GY 22</c:v>
                </c:pt>
              </c:strCache>
            </c:strRef>
          </c:cat>
          <c:val>
            <c:numRef>
              <c:f>Sheet1!$C$2:$C$6</c:f>
              <c:numCache>
                <c:formatCode>General</c:formatCode>
                <c:ptCount val="5"/>
              </c:numCache>
            </c:numRef>
          </c:val>
          <c:smooth val="0"/>
          <c:extLst>
            <c:ext xmlns:c16="http://schemas.microsoft.com/office/drawing/2014/chart" uri="{C3380CC4-5D6E-409C-BE32-E72D297353CC}">
              <c16:uniqueId val="{00000001-E21B-4215-83B7-D5103F392E02}"/>
            </c:ext>
          </c:extLst>
        </c:ser>
        <c:ser>
          <c:idx val="2"/>
          <c:order val="2"/>
          <c:tx>
            <c:strRef>
              <c:f>Sheet1!$D$1</c:f>
              <c:strCache>
                <c:ptCount val="1"/>
                <c:pt idx="0">
                  <c:v>Column2</c:v>
                </c:pt>
              </c:strCache>
            </c:strRef>
          </c:tx>
          <c:spPr>
            <a:ln w="28575" cap="rnd">
              <a:solidFill>
                <a:schemeClr val="accent2"/>
              </a:solidFill>
              <a:round/>
            </a:ln>
            <a:effectLst/>
          </c:spPr>
          <c:marker>
            <c:symbol val="none"/>
          </c:marker>
          <c:cat>
            <c:strRef>
              <c:f>Sheet1!$A$2:$A$6</c:f>
              <c:strCache>
                <c:ptCount val="5"/>
                <c:pt idx="0">
                  <c:v>GY 18</c:v>
                </c:pt>
                <c:pt idx="1">
                  <c:v>GY 19</c:v>
                </c:pt>
                <c:pt idx="2">
                  <c:v>GY 20</c:v>
                </c:pt>
                <c:pt idx="3">
                  <c:v>GY 21</c:v>
                </c:pt>
                <c:pt idx="4">
                  <c:v>GY 22</c:v>
                </c:pt>
              </c:strCache>
            </c:strRef>
          </c:cat>
          <c:val>
            <c:numRef>
              <c:f>Sheet1!$D$2:$D$6</c:f>
              <c:numCache>
                <c:formatCode>General</c:formatCode>
                <c:ptCount val="5"/>
              </c:numCache>
            </c:numRef>
          </c:val>
          <c:smooth val="0"/>
          <c:extLst>
            <c:ext xmlns:c16="http://schemas.microsoft.com/office/drawing/2014/chart" uri="{C3380CC4-5D6E-409C-BE32-E72D297353CC}">
              <c16:uniqueId val="{00000002-E21B-4215-83B7-D5103F392E02}"/>
            </c:ext>
          </c:extLst>
        </c:ser>
        <c:dLbls>
          <c:showLegendKey val="0"/>
          <c:showVal val="0"/>
          <c:showCatName val="0"/>
          <c:showSerName val="0"/>
          <c:showPercent val="0"/>
          <c:showBubbleSize val="0"/>
        </c:dLbls>
        <c:smooth val="0"/>
        <c:axId val="532723816"/>
        <c:axId val="532716928"/>
      </c:lineChart>
      <c:catAx>
        <c:axId val="53272381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532716928"/>
        <c:crosses val="autoZero"/>
        <c:auto val="1"/>
        <c:lblAlgn val="ctr"/>
        <c:lblOffset val="100"/>
        <c:noMultiLvlLbl val="0"/>
      </c:catAx>
      <c:valAx>
        <c:axId val="53271692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532723816"/>
        <c:crosses val="autoZero"/>
        <c:crossBetween val="between"/>
      </c:valAx>
      <c:spPr>
        <a:noFill/>
        <a:ln>
          <a:noFill/>
        </a:ln>
        <a:effectLst/>
      </c:spPr>
    </c:plotArea>
    <c:legend>
      <c:legendPos val="b"/>
      <c:legendEntry>
        <c:idx val="1"/>
        <c:delete val="1"/>
      </c:legendEntry>
      <c:legendEntry>
        <c:idx val="2"/>
        <c:delete val="1"/>
      </c:legendEntry>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smtClean="0"/>
              <a:t>Specialty Outpatient</a:t>
            </a:r>
            <a:r>
              <a:rPr lang="en-US" baseline="0" dirty="0" smtClean="0"/>
              <a:t> </a:t>
            </a:r>
            <a:r>
              <a:rPr lang="en-US" dirty="0" smtClean="0"/>
              <a:t>Medical Care </a:t>
            </a:r>
            <a:endParaRPr lang="en-US" dirty="0"/>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lineChart>
        <c:grouping val="standard"/>
        <c:varyColors val="0"/>
        <c:ser>
          <c:idx val="0"/>
          <c:order val="0"/>
          <c:tx>
            <c:strRef>
              <c:f>Sheet1!$B$1</c:f>
              <c:strCache>
                <c:ptCount val="1"/>
                <c:pt idx="0">
                  <c:v>Cost/Person</c:v>
                </c:pt>
              </c:strCache>
            </c:strRef>
          </c:tx>
          <c:spPr>
            <a:ln w="28575" cap="rnd">
              <a:solidFill>
                <a:schemeClr val="accent1"/>
              </a:solidFill>
              <a:round/>
            </a:ln>
            <a:effectLst/>
          </c:spPr>
          <c:marker>
            <c:symbol val="none"/>
          </c:marker>
          <c:cat>
            <c:strRef>
              <c:f>Sheet1!$A$2:$A$6</c:f>
              <c:strCache>
                <c:ptCount val="5"/>
                <c:pt idx="0">
                  <c:v>GY 18</c:v>
                </c:pt>
                <c:pt idx="1">
                  <c:v>GY 19</c:v>
                </c:pt>
                <c:pt idx="2">
                  <c:v>GY 20</c:v>
                </c:pt>
                <c:pt idx="3">
                  <c:v>GY 21</c:v>
                </c:pt>
                <c:pt idx="4">
                  <c:v>GY 22</c:v>
                </c:pt>
              </c:strCache>
            </c:strRef>
          </c:cat>
          <c:val>
            <c:numRef>
              <c:f>Sheet1!$B$2:$B$6</c:f>
              <c:numCache>
                <c:formatCode>General</c:formatCode>
                <c:ptCount val="5"/>
                <c:pt idx="0">
                  <c:v>1546.01</c:v>
                </c:pt>
                <c:pt idx="1">
                  <c:v>1677.53</c:v>
                </c:pt>
                <c:pt idx="2">
                  <c:v>1542.86</c:v>
                </c:pt>
                <c:pt idx="3">
                  <c:v>1496.62</c:v>
                </c:pt>
                <c:pt idx="4">
                  <c:v>1830.05</c:v>
                </c:pt>
              </c:numCache>
            </c:numRef>
          </c:val>
          <c:smooth val="0"/>
          <c:extLst>
            <c:ext xmlns:c16="http://schemas.microsoft.com/office/drawing/2014/chart" uri="{C3380CC4-5D6E-409C-BE32-E72D297353CC}">
              <c16:uniqueId val="{00000000-EFE3-4E33-A3C9-3D8F57C016B0}"/>
            </c:ext>
          </c:extLst>
        </c:ser>
        <c:dLbls>
          <c:showLegendKey val="0"/>
          <c:showVal val="0"/>
          <c:showCatName val="0"/>
          <c:showSerName val="0"/>
          <c:showPercent val="0"/>
          <c:showBubbleSize val="0"/>
        </c:dLbls>
        <c:smooth val="0"/>
        <c:axId val="911639200"/>
        <c:axId val="911641824"/>
      </c:lineChart>
      <c:catAx>
        <c:axId val="91163920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911641824"/>
        <c:crosses val="autoZero"/>
        <c:auto val="1"/>
        <c:lblAlgn val="ctr"/>
        <c:lblOffset val="100"/>
        <c:noMultiLvlLbl val="0"/>
      </c:catAx>
      <c:valAx>
        <c:axId val="91164182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911639200"/>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smtClean="0"/>
              <a:t>Emergency Financial Assistance</a:t>
            </a:r>
            <a:endParaRPr lang="en-US" dirty="0"/>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lineChart>
        <c:grouping val="standard"/>
        <c:varyColors val="0"/>
        <c:ser>
          <c:idx val="0"/>
          <c:order val="0"/>
          <c:tx>
            <c:strRef>
              <c:f>Sheet1!$B$1</c:f>
              <c:strCache>
                <c:ptCount val="1"/>
                <c:pt idx="0">
                  <c:v>Cost/Person</c:v>
                </c:pt>
              </c:strCache>
            </c:strRef>
          </c:tx>
          <c:spPr>
            <a:ln w="28575" cap="rnd">
              <a:solidFill>
                <a:schemeClr val="accent1"/>
              </a:solidFill>
              <a:round/>
            </a:ln>
            <a:effectLst/>
          </c:spPr>
          <c:marker>
            <c:symbol val="none"/>
          </c:marker>
          <c:cat>
            <c:strRef>
              <c:f>Sheet1!$A$2:$A$6</c:f>
              <c:strCache>
                <c:ptCount val="5"/>
                <c:pt idx="0">
                  <c:v>GY 18</c:v>
                </c:pt>
                <c:pt idx="1">
                  <c:v>GY 19</c:v>
                </c:pt>
                <c:pt idx="2">
                  <c:v>GY 20</c:v>
                </c:pt>
                <c:pt idx="3">
                  <c:v>GY 21</c:v>
                </c:pt>
                <c:pt idx="4">
                  <c:v>GY 22</c:v>
                </c:pt>
              </c:strCache>
            </c:strRef>
          </c:cat>
          <c:val>
            <c:numRef>
              <c:f>Sheet1!$B$2:$B$6</c:f>
              <c:numCache>
                <c:formatCode>General</c:formatCode>
                <c:ptCount val="5"/>
                <c:pt idx="0">
                  <c:v>776.01</c:v>
                </c:pt>
                <c:pt idx="1">
                  <c:v>691.24</c:v>
                </c:pt>
                <c:pt idx="2">
                  <c:v>668.79</c:v>
                </c:pt>
                <c:pt idx="3">
                  <c:v>309.91000000000003</c:v>
                </c:pt>
                <c:pt idx="4">
                  <c:v>952.05</c:v>
                </c:pt>
              </c:numCache>
            </c:numRef>
          </c:val>
          <c:smooth val="0"/>
          <c:extLst>
            <c:ext xmlns:c16="http://schemas.microsoft.com/office/drawing/2014/chart" uri="{C3380CC4-5D6E-409C-BE32-E72D297353CC}">
              <c16:uniqueId val="{00000000-7F80-44B7-96DE-33895B6FC83F}"/>
            </c:ext>
          </c:extLst>
        </c:ser>
        <c:ser>
          <c:idx val="1"/>
          <c:order val="1"/>
          <c:tx>
            <c:strRef>
              <c:f>Sheet1!$C$1</c:f>
              <c:strCache>
                <c:ptCount val="1"/>
                <c:pt idx="0">
                  <c:v>Column1</c:v>
                </c:pt>
              </c:strCache>
            </c:strRef>
          </c:tx>
          <c:spPr>
            <a:ln w="28575" cap="rnd">
              <a:solidFill>
                <a:schemeClr val="accent2"/>
              </a:solidFill>
              <a:round/>
            </a:ln>
            <a:effectLst/>
          </c:spPr>
          <c:marker>
            <c:symbol val="none"/>
          </c:marker>
          <c:cat>
            <c:strRef>
              <c:f>Sheet1!$A$2:$A$6</c:f>
              <c:strCache>
                <c:ptCount val="5"/>
                <c:pt idx="0">
                  <c:v>GY 18</c:v>
                </c:pt>
                <c:pt idx="1">
                  <c:v>GY 19</c:v>
                </c:pt>
                <c:pt idx="2">
                  <c:v>GY 20</c:v>
                </c:pt>
                <c:pt idx="3">
                  <c:v>GY 21</c:v>
                </c:pt>
                <c:pt idx="4">
                  <c:v>GY 22</c:v>
                </c:pt>
              </c:strCache>
            </c:strRef>
          </c:cat>
          <c:val>
            <c:numRef>
              <c:f>Sheet1!$C$2:$C$6</c:f>
              <c:numCache>
                <c:formatCode>General</c:formatCode>
                <c:ptCount val="5"/>
              </c:numCache>
            </c:numRef>
          </c:val>
          <c:smooth val="0"/>
          <c:extLst>
            <c:ext xmlns:c16="http://schemas.microsoft.com/office/drawing/2014/chart" uri="{C3380CC4-5D6E-409C-BE32-E72D297353CC}">
              <c16:uniqueId val="{00000001-7F80-44B7-96DE-33895B6FC83F}"/>
            </c:ext>
          </c:extLst>
        </c:ser>
        <c:ser>
          <c:idx val="2"/>
          <c:order val="2"/>
          <c:tx>
            <c:strRef>
              <c:f>Sheet1!$D$1</c:f>
              <c:strCache>
                <c:ptCount val="1"/>
                <c:pt idx="0">
                  <c:v>Column2</c:v>
                </c:pt>
              </c:strCache>
            </c:strRef>
          </c:tx>
          <c:spPr>
            <a:ln w="28575" cap="rnd">
              <a:solidFill>
                <a:schemeClr val="accent3"/>
              </a:solidFill>
              <a:round/>
            </a:ln>
            <a:effectLst/>
          </c:spPr>
          <c:marker>
            <c:symbol val="none"/>
          </c:marker>
          <c:cat>
            <c:strRef>
              <c:f>Sheet1!$A$2:$A$6</c:f>
              <c:strCache>
                <c:ptCount val="5"/>
                <c:pt idx="0">
                  <c:v>GY 18</c:v>
                </c:pt>
                <c:pt idx="1">
                  <c:v>GY 19</c:v>
                </c:pt>
                <c:pt idx="2">
                  <c:v>GY 20</c:v>
                </c:pt>
                <c:pt idx="3">
                  <c:v>GY 21</c:v>
                </c:pt>
                <c:pt idx="4">
                  <c:v>GY 22</c:v>
                </c:pt>
              </c:strCache>
            </c:strRef>
          </c:cat>
          <c:val>
            <c:numRef>
              <c:f>Sheet1!$D$2:$D$6</c:f>
              <c:numCache>
                <c:formatCode>General</c:formatCode>
                <c:ptCount val="5"/>
              </c:numCache>
            </c:numRef>
          </c:val>
          <c:smooth val="0"/>
          <c:extLst>
            <c:ext xmlns:c16="http://schemas.microsoft.com/office/drawing/2014/chart" uri="{C3380CC4-5D6E-409C-BE32-E72D297353CC}">
              <c16:uniqueId val="{00000003-7F80-44B7-96DE-33895B6FC83F}"/>
            </c:ext>
          </c:extLst>
        </c:ser>
        <c:dLbls>
          <c:showLegendKey val="0"/>
          <c:showVal val="0"/>
          <c:showCatName val="0"/>
          <c:showSerName val="0"/>
          <c:showPercent val="0"/>
          <c:showBubbleSize val="0"/>
        </c:dLbls>
        <c:smooth val="0"/>
        <c:axId val="441038968"/>
        <c:axId val="911642480"/>
      </c:lineChart>
      <c:catAx>
        <c:axId val="4410389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911642480"/>
        <c:crosses val="autoZero"/>
        <c:auto val="1"/>
        <c:lblAlgn val="ctr"/>
        <c:lblOffset val="100"/>
        <c:noMultiLvlLbl val="0"/>
      </c:catAx>
      <c:valAx>
        <c:axId val="91164248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441038968"/>
        <c:crosses val="autoZero"/>
        <c:crossBetween val="between"/>
      </c:valAx>
      <c:spPr>
        <a:noFill/>
        <a:ln>
          <a:noFill/>
        </a:ln>
        <a:effectLst/>
      </c:spPr>
    </c:plotArea>
    <c:legend>
      <c:legendPos val="b"/>
      <c:legendEntry>
        <c:idx val="1"/>
        <c:delete val="1"/>
      </c:legendEntry>
      <c:legendEntry>
        <c:idx val="2"/>
        <c:delete val="1"/>
      </c:legendEntry>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smtClean="0"/>
              <a:t>Food Bank Home Delivered</a:t>
            </a:r>
            <a:r>
              <a:rPr lang="en-US" baseline="0" dirty="0" smtClean="0"/>
              <a:t> Meals</a:t>
            </a:r>
            <a:endParaRPr lang="en-US" dirty="0"/>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lineChart>
        <c:grouping val="stacked"/>
        <c:varyColors val="0"/>
        <c:ser>
          <c:idx val="0"/>
          <c:order val="0"/>
          <c:tx>
            <c:strRef>
              <c:f>Sheet1!$B$1</c:f>
              <c:strCache>
                <c:ptCount val="1"/>
                <c:pt idx="0">
                  <c:v>Cost/Person</c:v>
                </c:pt>
              </c:strCache>
            </c:strRef>
          </c:tx>
          <c:spPr>
            <a:ln w="28575" cap="rnd">
              <a:solidFill>
                <a:schemeClr val="accent1"/>
              </a:solidFill>
              <a:round/>
            </a:ln>
            <a:effectLst/>
          </c:spPr>
          <c:marker>
            <c:symbol val="none"/>
          </c:marker>
          <c:cat>
            <c:strRef>
              <c:f>Sheet1!$A$2:$A$6</c:f>
              <c:strCache>
                <c:ptCount val="5"/>
                <c:pt idx="0">
                  <c:v>GY 18</c:v>
                </c:pt>
                <c:pt idx="1">
                  <c:v>GY 19</c:v>
                </c:pt>
                <c:pt idx="2">
                  <c:v>GY 20</c:v>
                </c:pt>
                <c:pt idx="3">
                  <c:v>GY 21</c:v>
                </c:pt>
                <c:pt idx="4">
                  <c:v>GY 22</c:v>
                </c:pt>
              </c:strCache>
            </c:strRef>
          </c:cat>
          <c:val>
            <c:numRef>
              <c:f>Sheet1!$B$2:$B$6</c:f>
              <c:numCache>
                <c:formatCode>General</c:formatCode>
                <c:ptCount val="5"/>
                <c:pt idx="0">
                  <c:v>469.53</c:v>
                </c:pt>
                <c:pt idx="1">
                  <c:v>511</c:v>
                </c:pt>
                <c:pt idx="2">
                  <c:v>430.47</c:v>
                </c:pt>
                <c:pt idx="3">
                  <c:v>188.54</c:v>
                </c:pt>
                <c:pt idx="4">
                  <c:v>338.78</c:v>
                </c:pt>
              </c:numCache>
            </c:numRef>
          </c:val>
          <c:smooth val="0"/>
          <c:extLst>
            <c:ext xmlns:c16="http://schemas.microsoft.com/office/drawing/2014/chart" uri="{C3380CC4-5D6E-409C-BE32-E72D297353CC}">
              <c16:uniqueId val="{00000000-9B01-4E5B-892A-AD14A1D6591A}"/>
            </c:ext>
          </c:extLst>
        </c:ser>
        <c:ser>
          <c:idx val="1"/>
          <c:order val="1"/>
          <c:tx>
            <c:strRef>
              <c:f>Sheet1!$C$1</c:f>
              <c:strCache>
                <c:ptCount val="1"/>
                <c:pt idx="0">
                  <c:v>Column1</c:v>
                </c:pt>
              </c:strCache>
            </c:strRef>
          </c:tx>
          <c:spPr>
            <a:ln w="28575" cap="rnd">
              <a:solidFill>
                <a:schemeClr val="accent2"/>
              </a:solidFill>
              <a:round/>
            </a:ln>
            <a:effectLst/>
          </c:spPr>
          <c:marker>
            <c:symbol val="none"/>
          </c:marker>
          <c:cat>
            <c:strRef>
              <c:f>Sheet1!$A$2:$A$6</c:f>
              <c:strCache>
                <c:ptCount val="5"/>
                <c:pt idx="0">
                  <c:v>GY 18</c:v>
                </c:pt>
                <c:pt idx="1">
                  <c:v>GY 19</c:v>
                </c:pt>
                <c:pt idx="2">
                  <c:v>GY 20</c:v>
                </c:pt>
                <c:pt idx="3">
                  <c:v>GY 21</c:v>
                </c:pt>
                <c:pt idx="4">
                  <c:v>GY 22</c:v>
                </c:pt>
              </c:strCache>
            </c:strRef>
          </c:cat>
          <c:val>
            <c:numRef>
              <c:f>Sheet1!$C$2:$C$6</c:f>
              <c:numCache>
                <c:formatCode>General</c:formatCode>
                <c:ptCount val="5"/>
              </c:numCache>
            </c:numRef>
          </c:val>
          <c:smooth val="0"/>
          <c:extLst>
            <c:ext xmlns:c16="http://schemas.microsoft.com/office/drawing/2014/chart" uri="{C3380CC4-5D6E-409C-BE32-E72D297353CC}">
              <c16:uniqueId val="{00000001-9B01-4E5B-892A-AD14A1D6591A}"/>
            </c:ext>
          </c:extLst>
        </c:ser>
        <c:ser>
          <c:idx val="2"/>
          <c:order val="2"/>
          <c:tx>
            <c:strRef>
              <c:f>Sheet1!$D$1</c:f>
              <c:strCache>
                <c:ptCount val="1"/>
                <c:pt idx="0">
                  <c:v>Column2</c:v>
                </c:pt>
              </c:strCache>
            </c:strRef>
          </c:tx>
          <c:spPr>
            <a:ln w="28575" cap="rnd">
              <a:solidFill>
                <a:schemeClr val="accent2"/>
              </a:solidFill>
              <a:round/>
            </a:ln>
            <a:effectLst/>
          </c:spPr>
          <c:marker>
            <c:symbol val="none"/>
          </c:marker>
          <c:cat>
            <c:strRef>
              <c:f>Sheet1!$A$2:$A$6</c:f>
              <c:strCache>
                <c:ptCount val="5"/>
                <c:pt idx="0">
                  <c:v>GY 18</c:v>
                </c:pt>
                <c:pt idx="1">
                  <c:v>GY 19</c:v>
                </c:pt>
                <c:pt idx="2">
                  <c:v>GY 20</c:v>
                </c:pt>
                <c:pt idx="3">
                  <c:v>GY 21</c:v>
                </c:pt>
                <c:pt idx="4">
                  <c:v>GY 22</c:v>
                </c:pt>
              </c:strCache>
            </c:strRef>
          </c:cat>
          <c:val>
            <c:numRef>
              <c:f>Sheet1!$D$2:$D$6</c:f>
              <c:numCache>
                <c:formatCode>General</c:formatCode>
                <c:ptCount val="5"/>
              </c:numCache>
            </c:numRef>
          </c:val>
          <c:smooth val="0"/>
          <c:extLst>
            <c:ext xmlns:c16="http://schemas.microsoft.com/office/drawing/2014/chart" uri="{C3380CC4-5D6E-409C-BE32-E72D297353CC}">
              <c16:uniqueId val="{00000002-9B01-4E5B-892A-AD14A1D6591A}"/>
            </c:ext>
          </c:extLst>
        </c:ser>
        <c:dLbls>
          <c:showLegendKey val="0"/>
          <c:showVal val="0"/>
          <c:showCatName val="0"/>
          <c:showSerName val="0"/>
          <c:showPercent val="0"/>
          <c:showBubbleSize val="0"/>
        </c:dLbls>
        <c:smooth val="0"/>
        <c:axId val="532724144"/>
        <c:axId val="532722504"/>
      </c:lineChart>
      <c:catAx>
        <c:axId val="53272414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532722504"/>
        <c:crosses val="autoZero"/>
        <c:auto val="1"/>
        <c:lblAlgn val="ctr"/>
        <c:lblOffset val="100"/>
        <c:noMultiLvlLbl val="0"/>
      </c:catAx>
      <c:valAx>
        <c:axId val="53272250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532724144"/>
        <c:crosses val="autoZero"/>
        <c:crossBetween val="between"/>
      </c:valAx>
      <c:spPr>
        <a:noFill/>
        <a:ln>
          <a:noFill/>
        </a:ln>
        <a:effectLst/>
      </c:spPr>
    </c:plotArea>
    <c:legend>
      <c:legendPos val="b"/>
      <c:legendEntry>
        <c:idx val="1"/>
        <c:delete val="1"/>
      </c:legendEntry>
      <c:legendEntry>
        <c:idx val="2"/>
        <c:delete val="1"/>
      </c:legendEntry>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smtClean="0"/>
              <a:t>Food Bank – Nutritional Supplements</a:t>
            </a:r>
            <a:endParaRPr lang="en-US" dirty="0"/>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5.6914501584634833E-2"/>
          <c:y val="0.14772577677033039"/>
          <c:w val="0.92914159025631238"/>
          <c:h val="0.68165018671495137"/>
        </c:manualLayout>
      </c:layout>
      <c:lineChart>
        <c:grouping val="standard"/>
        <c:varyColors val="0"/>
        <c:ser>
          <c:idx val="0"/>
          <c:order val="0"/>
          <c:tx>
            <c:strRef>
              <c:f>Sheet1!$B$1</c:f>
              <c:strCache>
                <c:ptCount val="1"/>
                <c:pt idx="0">
                  <c:v>Cost/Person</c:v>
                </c:pt>
              </c:strCache>
            </c:strRef>
          </c:tx>
          <c:spPr>
            <a:ln w="28575" cap="rnd">
              <a:solidFill>
                <a:schemeClr val="accent1"/>
              </a:solidFill>
              <a:round/>
            </a:ln>
            <a:effectLst/>
          </c:spPr>
          <c:marker>
            <c:symbol val="none"/>
          </c:marker>
          <c:cat>
            <c:strRef>
              <c:f>Sheet1!$A$2:$A$6</c:f>
              <c:strCache>
                <c:ptCount val="5"/>
                <c:pt idx="0">
                  <c:v>GY 18</c:v>
                </c:pt>
                <c:pt idx="1">
                  <c:v>GY 19</c:v>
                </c:pt>
                <c:pt idx="2">
                  <c:v>GY 20</c:v>
                </c:pt>
                <c:pt idx="3">
                  <c:v>GY 21</c:v>
                </c:pt>
                <c:pt idx="4">
                  <c:v>GY 22</c:v>
                </c:pt>
              </c:strCache>
            </c:strRef>
          </c:cat>
          <c:val>
            <c:numRef>
              <c:f>Sheet1!$B$2:$B$6</c:f>
              <c:numCache>
                <c:formatCode>General</c:formatCode>
                <c:ptCount val="5"/>
                <c:pt idx="0">
                  <c:v>69.930000000000007</c:v>
                </c:pt>
                <c:pt idx="1">
                  <c:v>294.06</c:v>
                </c:pt>
                <c:pt idx="2">
                  <c:v>336.5</c:v>
                </c:pt>
                <c:pt idx="3">
                  <c:v>352.29</c:v>
                </c:pt>
                <c:pt idx="4">
                  <c:v>329.81</c:v>
                </c:pt>
              </c:numCache>
            </c:numRef>
          </c:val>
          <c:smooth val="0"/>
          <c:extLst>
            <c:ext xmlns:c16="http://schemas.microsoft.com/office/drawing/2014/chart" uri="{C3380CC4-5D6E-409C-BE32-E72D297353CC}">
              <c16:uniqueId val="{00000000-CEF7-46AA-8A46-D03C3A06A84D}"/>
            </c:ext>
          </c:extLst>
        </c:ser>
        <c:dLbls>
          <c:showLegendKey val="0"/>
          <c:showVal val="0"/>
          <c:showCatName val="0"/>
          <c:showSerName val="0"/>
          <c:showPercent val="0"/>
          <c:showBubbleSize val="0"/>
        </c:dLbls>
        <c:smooth val="0"/>
        <c:axId val="438284776"/>
        <c:axId val="438286416"/>
      </c:lineChart>
      <c:catAx>
        <c:axId val="4382847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438286416"/>
        <c:crosses val="autoZero"/>
        <c:auto val="1"/>
        <c:lblAlgn val="ctr"/>
        <c:lblOffset val="100"/>
        <c:noMultiLvlLbl val="0"/>
      </c:catAx>
      <c:valAx>
        <c:axId val="43828641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438284776"/>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smtClean="0"/>
              <a:t>Housing Services</a:t>
            </a:r>
            <a:endParaRPr lang="en-US" dirty="0"/>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lineChart>
        <c:grouping val="standard"/>
        <c:varyColors val="0"/>
        <c:ser>
          <c:idx val="0"/>
          <c:order val="0"/>
          <c:tx>
            <c:strRef>
              <c:f>Sheet1!$B$1</c:f>
              <c:strCache>
                <c:ptCount val="1"/>
                <c:pt idx="0">
                  <c:v>Cost/Person</c:v>
                </c:pt>
              </c:strCache>
            </c:strRef>
          </c:tx>
          <c:spPr>
            <a:ln w="28575" cap="rnd">
              <a:solidFill>
                <a:schemeClr val="accent1"/>
              </a:solidFill>
              <a:round/>
            </a:ln>
            <a:effectLst/>
          </c:spPr>
          <c:marker>
            <c:symbol val="none"/>
          </c:marker>
          <c:cat>
            <c:strRef>
              <c:f>Sheet1!$A$2:$A$6</c:f>
              <c:strCache>
                <c:ptCount val="5"/>
                <c:pt idx="0">
                  <c:v>GY 18</c:v>
                </c:pt>
                <c:pt idx="1">
                  <c:v>GY 19</c:v>
                </c:pt>
                <c:pt idx="2">
                  <c:v>GY 20</c:v>
                </c:pt>
                <c:pt idx="3">
                  <c:v>GY 21</c:v>
                </c:pt>
                <c:pt idx="4">
                  <c:v>GY 22</c:v>
                </c:pt>
              </c:strCache>
            </c:strRef>
          </c:cat>
          <c:val>
            <c:numRef>
              <c:f>Sheet1!$B$2:$B$6</c:f>
              <c:numCache>
                <c:formatCode>General</c:formatCode>
                <c:ptCount val="5"/>
                <c:pt idx="0">
                  <c:v>3125.03</c:v>
                </c:pt>
                <c:pt idx="1">
                  <c:v>6517.4</c:v>
                </c:pt>
                <c:pt idx="2">
                  <c:v>8820.56</c:v>
                </c:pt>
                <c:pt idx="3">
                  <c:v>3760.76</c:v>
                </c:pt>
                <c:pt idx="4">
                  <c:v>7936.52</c:v>
                </c:pt>
              </c:numCache>
            </c:numRef>
          </c:val>
          <c:smooth val="0"/>
          <c:extLst>
            <c:ext xmlns:c16="http://schemas.microsoft.com/office/drawing/2014/chart" uri="{C3380CC4-5D6E-409C-BE32-E72D297353CC}">
              <c16:uniqueId val="{00000000-2C3F-453D-93E8-03FC0DC5CC20}"/>
            </c:ext>
          </c:extLst>
        </c:ser>
        <c:ser>
          <c:idx val="1"/>
          <c:order val="1"/>
          <c:tx>
            <c:strRef>
              <c:f>Sheet1!$C$1</c:f>
              <c:strCache>
                <c:ptCount val="1"/>
                <c:pt idx="0">
                  <c:v>Column1</c:v>
                </c:pt>
              </c:strCache>
            </c:strRef>
          </c:tx>
          <c:spPr>
            <a:ln w="28575" cap="rnd">
              <a:solidFill>
                <a:schemeClr val="accent2"/>
              </a:solidFill>
              <a:round/>
            </a:ln>
            <a:effectLst/>
          </c:spPr>
          <c:marker>
            <c:symbol val="none"/>
          </c:marker>
          <c:cat>
            <c:strRef>
              <c:f>Sheet1!$A$2:$A$6</c:f>
              <c:strCache>
                <c:ptCount val="5"/>
                <c:pt idx="0">
                  <c:v>GY 18</c:v>
                </c:pt>
                <c:pt idx="1">
                  <c:v>GY 19</c:v>
                </c:pt>
                <c:pt idx="2">
                  <c:v>GY 20</c:v>
                </c:pt>
                <c:pt idx="3">
                  <c:v>GY 21</c:v>
                </c:pt>
                <c:pt idx="4">
                  <c:v>GY 22</c:v>
                </c:pt>
              </c:strCache>
            </c:strRef>
          </c:cat>
          <c:val>
            <c:numRef>
              <c:f>Sheet1!$C$2:$C$6</c:f>
              <c:numCache>
                <c:formatCode>General</c:formatCode>
                <c:ptCount val="5"/>
              </c:numCache>
            </c:numRef>
          </c:val>
          <c:smooth val="0"/>
          <c:extLst>
            <c:ext xmlns:c16="http://schemas.microsoft.com/office/drawing/2014/chart" uri="{C3380CC4-5D6E-409C-BE32-E72D297353CC}">
              <c16:uniqueId val="{00000001-2C3F-453D-93E8-03FC0DC5CC20}"/>
            </c:ext>
          </c:extLst>
        </c:ser>
        <c:ser>
          <c:idx val="2"/>
          <c:order val="2"/>
          <c:tx>
            <c:strRef>
              <c:f>Sheet1!$D$1</c:f>
              <c:strCache>
                <c:ptCount val="1"/>
                <c:pt idx="0">
                  <c:v>Column2</c:v>
                </c:pt>
              </c:strCache>
            </c:strRef>
          </c:tx>
          <c:spPr>
            <a:ln w="28575" cap="rnd">
              <a:solidFill>
                <a:schemeClr val="accent3"/>
              </a:solidFill>
              <a:round/>
            </a:ln>
            <a:effectLst/>
          </c:spPr>
          <c:marker>
            <c:symbol val="none"/>
          </c:marker>
          <c:cat>
            <c:strRef>
              <c:f>Sheet1!$A$2:$A$6</c:f>
              <c:strCache>
                <c:ptCount val="5"/>
                <c:pt idx="0">
                  <c:v>GY 18</c:v>
                </c:pt>
                <c:pt idx="1">
                  <c:v>GY 19</c:v>
                </c:pt>
                <c:pt idx="2">
                  <c:v>GY 20</c:v>
                </c:pt>
                <c:pt idx="3">
                  <c:v>GY 21</c:v>
                </c:pt>
                <c:pt idx="4">
                  <c:v>GY 22</c:v>
                </c:pt>
              </c:strCache>
            </c:strRef>
          </c:cat>
          <c:val>
            <c:numRef>
              <c:f>Sheet1!$D$2:$D$6</c:f>
              <c:numCache>
                <c:formatCode>General</c:formatCode>
                <c:ptCount val="5"/>
              </c:numCache>
            </c:numRef>
          </c:val>
          <c:smooth val="0"/>
          <c:extLst>
            <c:ext xmlns:c16="http://schemas.microsoft.com/office/drawing/2014/chart" uri="{C3380CC4-5D6E-409C-BE32-E72D297353CC}">
              <c16:uniqueId val="{00000002-2C3F-453D-93E8-03FC0DC5CC20}"/>
            </c:ext>
          </c:extLst>
        </c:ser>
        <c:dLbls>
          <c:showLegendKey val="0"/>
          <c:showVal val="0"/>
          <c:showCatName val="0"/>
          <c:showSerName val="0"/>
          <c:showPercent val="0"/>
          <c:showBubbleSize val="0"/>
        </c:dLbls>
        <c:smooth val="0"/>
        <c:axId val="911628048"/>
        <c:axId val="911632640"/>
      </c:lineChart>
      <c:catAx>
        <c:axId val="91162804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911632640"/>
        <c:crosses val="autoZero"/>
        <c:auto val="1"/>
        <c:lblAlgn val="ctr"/>
        <c:lblOffset val="100"/>
        <c:noMultiLvlLbl val="0"/>
      </c:catAx>
      <c:valAx>
        <c:axId val="9116326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911628048"/>
        <c:crosses val="autoZero"/>
        <c:crossBetween val="between"/>
      </c:valAx>
      <c:spPr>
        <a:noFill/>
        <a:ln>
          <a:noFill/>
        </a:ln>
        <a:effectLst/>
      </c:spPr>
    </c:plotArea>
    <c:legend>
      <c:legendPos val="b"/>
      <c:legendEntry>
        <c:idx val="1"/>
        <c:delete val="1"/>
      </c:legendEntry>
      <c:legendEntry>
        <c:idx val="2"/>
        <c:delete val="1"/>
      </c:legendEntry>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smtClean="0"/>
              <a:t>Legal Services</a:t>
            </a:r>
            <a:endParaRPr lang="en-US" dirty="0"/>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lineChart>
        <c:grouping val="stacked"/>
        <c:varyColors val="0"/>
        <c:ser>
          <c:idx val="0"/>
          <c:order val="0"/>
          <c:tx>
            <c:strRef>
              <c:f>Sheet1!$B$1</c:f>
              <c:strCache>
                <c:ptCount val="1"/>
                <c:pt idx="0">
                  <c:v>Cost/Person</c:v>
                </c:pt>
              </c:strCache>
            </c:strRef>
          </c:tx>
          <c:spPr>
            <a:ln w="28575" cap="rnd">
              <a:solidFill>
                <a:schemeClr val="accent1"/>
              </a:solidFill>
              <a:round/>
            </a:ln>
            <a:effectLst/>
          </c:spPr>
          <c:marker>
            <c:symbol val="none"/>
          </c:marker>
          <c:cat>
            <c:strRef>
              <c:f>Sheet1!$A$2:$A$6</c:f>
              <c:strCache>
                <c:ptCount val="5"/>
                <c:pt idx="0">
                  <c:v>GY 18</c:v>
                </c:pt>
                <c:pt idx="1">
                  <c:v>GY 19</c:v>
                </c:pt>
                <c:pt idx="2">
                  <c:v>GY 20</c:v>
                </c:pt>
                <c:pt idx="3">
                  <c:v>GY 21</c:v>
                </c:pt>
                <c:pt idx="4">
                  <c:v>GY 22</c:v>
                </c:pt>
              </c:strCache>
            </c:strRef>
          </c:cat>
          <c:val>
            <c:numRef>
              <c:f>Sheet1!$B$2:$B$6</c:f>
              <c:numCache>
                <c:formatCode>General</c:formatCode>
                <c:ptCount val="5"/>
                <c:pt idx="0">
                  <c:v>1737.49</c:v>
                </c:pt>
                <c:pt idx="1">
                  <c:v>1731.15</c:v>
                </c:pt>
                <c:pt idx="2">
                  <c:v>1428.57</c:v>
                </c:pt>
                <c:pt idx="3">
                  <c:v>750</c:v>
                </c:pt>
                <c:pt idx="4">
                  <c:v>985.95</c:v>
                </c:pt>
              </c:numCache>
            </c:numRef>
          </c:val>
          <c:smooth val="0"/>
          <c:extLst>
            <c:ext xmlns:c16="http://schemas.microsoft.com/office/drawing/2014/chart" uri="{C3380CC4-5D6E-409C-BE32-E72D297353CC}">
              <c16:uniqueId val="{00000000-EE1C-4E89-8142-F69624EEACDD}"/>
            </c:ext>
          </c:extLst>
        </c:ser>
        <c:ser>
          <c:idx val="1"/>
          <c:order val="1"/>
          <c:tx>
            <c:strRef>
              <c:f>Sheet1!$C$1</c:f>
              <c:strCache>
                <c:ptCount val="1"/>
                <c:pt idx="0">
                  <c:v>Column1</c:v>
                </c:pt>
              </c:strCache>
            </c:strRef>
          </c:tx>
          <c:spPr>
            <a:ln w="28575" cap="rnd">
              <a:solidFill>
                <a:schemeClr val="accent2"/>
              </a:solidFill>
              <a:round/>
            </a:ln>
            <a:effectLst/>
          </c:spPr>
          <c:marker>
            <c:symbol val="none"/>
          </c:marker>
          <c:cat>
            <c:strRef>
              <c:f>Sheet1!$A$2:$A$6</c:f>
              <c:strCache>
                <c:ptCount val="5"/>
                <c:pt idx="0">
                  <c:v>GY 18</c:v>
                </c:pt>
                <c:pt idx="1">
                  <c:v>GY 19</c:v>
                </c:pt>
                <c:pt idx="2">
                  <c:v>GY 20</c:v>
                </c:pt>
                <c:pt idx="3">
                  <c:v>GY 21</c:v>
                </c:pt>
                <c:pt idx="4">
                  <c:v>GY 22</c:v>
                </c:pt>
              </c:strCache>
            </c:strRef>
          </c:cat>
          <c:val>
            <c:numRef>
              <c:f>Sheet1!$C$2:$C$6</c:f>
              <c:numCache>
                <c:formatCode>General</c:formatCode>
                <c:ptCount val="5"/>
              </c:numCache>
            </c:numRef>
          </c:val>
          <c:smooth val="0"/>
          <c:extLst>
            <c:ext xmlns:c16="http://schemas.microsoft.com/office/drawing/2014/chart" uri="{C3380CC4-5D6E-409C-BE32-E72D297353CC}">
              <c16:uniqueId val="{00000001-EE1C-4E89-8142-F69624EEACDD}"/>
            </c:ext>
          </c:extLst>
        </c:ser>
        <c:dLbls>
          <c:showLegendKey val="0"/>
          <c:showVal val="0"/>
          <c:showCatName val="0"/>
          <c:showSerName val="0"/>
          <c:showPercent val="0"/>
          <c:showBubbleSize val="0"/>
        </c:dLbls>
        <c:smooth val="0"/>
        <c:axId val="872790496"/>
        <c:axId val="872787872"/>
      </c:lineChart>
      <c:catAx>
        <c:axId val="87279049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872787872"/>
        <c:crosses val="autoZero"/>
        <c:auto val="1"/>
        <c:lblAlgn val="ctr"/>
        <c:lblOffset val="100"/>
        <c:noMultiLvlLbl val="0"/>
      </c:catAx>
      <c:valAx>
        <c:axId val="87278787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872790496"/>
        <c:crosses val="autoZero"/>
        <c:crossBetween val="between"/>
      </c:valAx>
      <c:spPr>
        <a:noFill/>
        <a:ln>
          <a:noFill/>
        </a:ln>
        <a:effectLst/>
      </c:spPr>
    </c:plotArea>
    <c:legend>
      <c:legendPos val="b"/>
      <c:legendEntry>
        <c:idx val="1"/>
        <c:delete val="1"/>
      </c:legendEntry>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smtClean="0"/>
              <a:t>Medical Transportation</a:t>
            </a:r>
            <a:endParaRPr lang="en-US" dirty="0"/>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lineChart>
        <c:grouping val="standard"/>
        <c:varyColors val="0"/>
        <c:ser>
          <c:idx val="0"/>
          <c:order val="0"/>
          <c:tx>
            <c:strRef>
              <c:f>Sheet1!$B$1</c:f>
              <c:strCache>
                <c:ptCount val="1"/>
                <c:pt idx="0">
                  <c:v>Cost/Person</c:v>
                </c:pt>
              </c:strCache>
            </c:strRef>
          </c:tx>
          <c:spPr>
            <a:ln w="28575" cap="rnd">
              <a:solidFill>
                <a:schemeClr val="accent1"/>
              </a:solidFill>
              <a:round/>
            </a:ln>
            <a:effectLst/>
          </c:spPr>
          <c:marker>
            <c:symbol val="none"/>
          </c:marker>
          <c:cat>
            <c:strRef>
              <c:f>Sheet1!$A$2:$A$6</c:f>
              <c:strCache>
                <c:ptCount val="5"/>
                <c:pt idx="0">
                  <c:v>GY 18</c:v>
                </c:pt>
                <c:pt idx="1">
                  <c:v>GY 19</c:v>
                </c:pt>
                <c:pt idx="2">
                  <c:v>GY 20</c:v>
                </c:pt>
                <c:pt idx="3">
                  <c:v>GY 21</c:v>
                </c:pt>
                <c:pt idx="4">
                  <c:v>GY 22</c:v>
                </c:pt>
              </c:strCache>
            </c:strRef>
          </c:cat>
          <c:val>
            <c:numRef>
              <c:f>Sheet1!$B$2:$B$6</c:f>
              <c:numCache>
                <c:formatCode>General</c:formatCode>
                <c:ptCount val="5"/>
                <c:pt idx="0">
                  <c:v>212.93</c:v>
                </c:pt>
                <c:pt idx="1">
                  <c:v>188.03</c:v>
                </c:pt>
                <c:pt idx="2">
                  <c:v>208.85</c:v>
                </c:pt>
                <c:pt idx="3">
                  <c:v>202.51</c:v>
                </c:pt>
                <c:pt idx="4">
                  <c:v>272.69</c:v>
                </c:pt>
              </c:numCache>
            </c:numRef>
          </c:val>
          <c:smooth val="0"/>
          <c:extLst>
            <c:ext xmlns:c16="http://schemas.microsoft.com/office/drawing/2014/chart" uri="{C3380CC4-5D6E-409C-BE32-E72D297353CC}">
              <c16:uniqueId val="{00000000-5842-4A30-9A5B-0DEFC77C336F}"/>
            </c:ext>
          </c:extLst>
        </c:ser>
        <c:dLbls>
          <c:showLegendKey val="0"/>
          <c:showVal val="0"/>
          <c:showCatName val="0"/>
          <c:showSerName val="0"/>
          <c:showPercent val="0"/>
          <c:showBubbleSize val="0"/>
        </c:dLbls>
        <c:smooth val="0"/>
        <c:axId val="537441304"/>
        <c:axId val="537432776"/>
      </c:lineChart>
      <c:catAx>
        <c:axId val="53744130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537432776"/>
        <c:crosses val="autoZero"/>
        <c:auto val="1"/>
        <c:lblAlgn val="ctr"/>
        <c:lblOffset val="100"/>
        <c:noMultiLvlLbl val="0"/>
      </c:catAx>
      <c:valAx>
        <c:axId val="53743277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537441304"/>
        <c:crosses val="autoZero"/>
        <c:crossBetween val="between"/>
      </c:valAx>
      <c:spPr>
        <a:noFill/>
        <a:ln w="25400">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smtClean="0"/>
              <a:t>Non-Medical Case Management </a:t>
            </a:r>
            <a:endParaRPr lang="en-US" dirty="0"/>
          </a:p>
        </c:rich>
      </c:tx>
      <c:layout>
        <c:manualLayout>
          <c:xMode val="edge"/>
          <c:yMode val="edge"/>
          <c:x val="0.28604016164952145"/>
          <c:y val="2.567188451088364E-2"/>
        </c:manualLayout>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lineChart>
        <c:grouping val="standard"/>
        <c:varyColors val="0"/>
        <c:ser>
          <c:idx val="0"/>
          <c:order val="0"/>
          <c:tx>
            <c:strRef>
              <c:f>Sheet1!$B$1</c:f>
              <c:strCache>
                <c:ptCount val="1"/>
                <c:pt idx="0">
                  <c:v>Cost/Person</c:v>
                </c:pt>
              </c:strCache>
            </c:strRef>
          </c:tx>
          <c:spPr>
            <a:ln w="28575" cap="rnd">
              <a:solidFill>
                <a:schemeClr val="accent1"/>
              </a:solidFill>
              <a:round/>
            </a:ln>
            <a:effectLst/>
          </c:spPr>
          <c:marker>
            <c:symbol val="none"/>
          </c:marker>
          <c:cat>
            <c:strRef>
              <c:f>Sheet1!$A$2:$A$6</c:f>
              <c:strCache>
                <c:ptCount val="5"/>
                <c:pt idx="0">
                  <c:v>GY 18</c:v>
                </c:pt>
                <c:pt idx="1">
                  <c:v>GY 19</c:v>
                </c:pt>
                <c:pt idx="2">
                  <c:v>GY 20</c:v>
                </c:pt>
                <c:pt idx="3">
                  <c:v>GY 21</c:v>
                </c:pt>
                <c:pt idx="4">
                  <c:v>GY 22</c:v>
                </c:pt>
              </c:strCache>
            </c:strRef>
          </c:cat>
          <c:val>
            <c:numRef>
              <c:f>Sheet1!$B$2:$B$6</c:f>
              <c:numCache>
                <c:formatCode>General</c:formatCode>
                <c:ptCount val="5"/>
                <c:pt idx="0">
                  <c:v>88.56</c:v>
                </c:pt>
                <c:pt idx="1">
                  <c:v>182.69</c:v>
                </c:pt>
                <c:pt idx="2">
                  <c:v>143.27000000000001</c:v>
                </c:pt>
                <c:pt idx="3">
                  <c:v>147.86000000000001</c:v>
                </c:pt>
                <c:pt idx="4">
                  <c:v>209.78</c:v>
                </c:pt>
              </c:numCache>
            </c:numRef>
          </c:val>
          <c:smooth val="0"/>
          <c:extLst>
            <c:ext xmlns:c16="http://schemas.microsoft.com/office/drawing/2014/chart" uri="{C3380CC4-5D6E-409C-BE32-E72D297353CC}">
              <c16:uniqueId val="{00000000-DA73-4A54-A718-48377E334B9E}"/>
            </c:ext>
          </c:extLst>
        </c:ser>
        <c:dLbls>
          <c:showLegendKey val="0"/>
          <c:showVal val="0"/>
          <c:showCatName val="0"/>
          <c:showSerName val="0"/>
          <c:showPercent val="0"/>
          <c:showBubbleSize val="0"/>
        </c:dLbls>
        <c:smooth val="0"/>
        <c:axId val="996046760"/>
        <c:axId val="996050040"/>
      </c:lineChart>
      <c:catAx>
        <c:axId val="99604676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996050040"/>
        <c:crosses val="autoZero"/>
        <c:auto val="1"/>
        <c:lblAlgn val="ctr"/>
        <c:lblOffset val="100"/>
        <c:noMultiLvlLbl val="0"/>
      </c:catAx>
      <c:valAx>
        <c:axId val="996050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996046760"/>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smtClean="0"/>
              <a:t>Medical Case Management - MAI</a:t>
            </a:r>
            <a:endParaRPr lang="en-US" dirty="0"/>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lineChart>
        <c:grouping val="standard"/>
        <c:varyColors val="0"/>
        <c:ser>
          <c:idx val="0"/>
          <c:order val="0"/>
          <c:tx>
            <c:strRef>
              <c:f>Sheet1!$B$1</c:f>
              <c:strCache>
                <c:ptCount val="1"/>
                <c:pt idx="0">
                  <c:v>Cost/Person</c:v>
                </c:pt>
              </c:strCache>
            </c:strRef>
          </c:tx>
          <c:spPr>
            <a:ln w="28575" cap="rnd">
              <a:solidFill>
                <a:schemeClr val="accent1"/>
              </a:solidFill>
              <a:round/>
            </a:ln>
            <a:effectLst/>
          </c:spPr>
          <c:marker>
            <c:symbol val="none"/>
          </c:marker>
          <c:cat>
            <c:strRef>
              <c:f>Sheet1!$A$2:$A$6</c:f>
              <c:strCache>
                <c:ptCount val="5"/>
                <c:pt idx="0">
                  <c:v>GY 18</c:v>
                </c:pt>
                <c:pt idx="1">
                  <c:v>GY 19</c:v>
                </c:pt>
                <c:pt idx="2">
                  <c:v>GY 20</c:v>
                </c:pt>
                <c:pt idx="3">
                  <c:v>GY 21</c:v>
                </c:pt>
                <c:pt idx="4">
                  <c:v>GY 22</c:v>
                </c:pt>
              </c:strCache>
            </c:strRef>
          </c:cat>
          <c:val>
            <c:numRef>
              <c:f>Sheet1!$B$2:$B$6</c:f>
              <c:numCache>
                <c:formatCode>General</c:formatCode>
                <c:ptCount val="5"/>
                <c:pt idx="0">
                  <c:v>838.94</c:v>
                </c:pt>
                <c:pt idx="1">
                  <c:v>775.41</c:v>
                </c:pt>
                <c:pt idx="2">
                  <c:v>617.96</c:v>
                </c:pt>
                <c:pt idx="3">
                  <c:v>642.51</c:v>
                </c:pt>
                <c:pt idx="4">
                  <c:v>586.62</c:v>
                </c:pt>
              </c:numCache>
            </c:numRef>
          </c:val>
          <c:smooth val="0"/>
          <c:extLst>
            <c:ext xmlns:c16="http://schemas.microsoft.com/office/drawing/2014/chart" uri="{C3380CC4-5D6E-409C-BE32-E72D297353CC}">
              <c16:uniqueId val="{00000000-E6C1-4CE5-A76D-1193DDC3EA76}"/>
            </c:ext>
          </c:extLst>
        </c:ser>
        <c:dLbls>
          <c:showLegendKey val="0"/>
          <c:showVal val="0"/>
          <c:showCatName val="0"/>
          <c:showSerName val="0"/>
          <c:showPercent val="0"/>
          <c:showBubbleSize val="0"/>
        </c:dLbls>
        <c:smooth val="0"/>
        <c:axId val="532715288"/>
        <c:axId val="532720208"/>
      </c:lineChart>
      <c:catAx>
        <c:axId val="5327152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532720208"/>
        <c:crosses val="autoZero"/>
        <c:auto val="1"/>
        <c:lblAlgn val="ctr"/>
        <c:lblOffset val="100"/>
        <c:noMultiLvlLbl val="0"/>
      </c:catAx>
      <c:valAx>
        <c:axId val="53272020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532715288"/>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smtClean="0"/>
              <a:t>Gender Breakdown</a:t>
            </a:r>
            <a:endParaRPr lang="en-US" dirty="0"/>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2020</c:v>
                </c:pt>
              </c:strCache>
            </c:strRef>
          </c:tx>
          <c:spPr>
            <a:solidFill>
              <a:srgbClr val="00B0F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Female</c:v>
                </c:pt>
                <c:pt idx="1">
                  <c:v>Male</c:v>
                </c:pt>
                <c:pt idx="2">
                  <c:v>Transgender</c:v>
                </c:pt>
              </c:strCache>
            </c:strRef>
          </c:cat>
          <c:val>
            <c:numRef>
              <c:f>Sheet1!$B$2:$B$4</c:f>
              <c:numCache>
                <c:formatCode>General</c:formatCode>
                <c:ptCount val="3"/>
                <c:pt idx="0">
                  <c:v>1176</c:v>
                </c:pt>
                <c:pt idx="1">
                  <c:v>1912</c:v>
                </c:pt>
                <c:pt idx="2">
                  <c:v>31</c:v>
                </c:pt>
              </c:numCache>
            </c:numRef>
          </c:val>
          <c:extLst>
            <c:ext xmlns:c16="http://schemas.microsoft.com/office/drawing/2014/chart" uri="{C3380CC4-5D6E-409C-BE32-E72D297353CC}">
              <c16:uniqueId val="{00000000-4653-4130-B73F-E77C4560D51D}"/>
            </c:ext>
          </c:extLst>
        </c:ser>
        <c:ser>
          <c:idx val="1"/>
          <c:order val="1"/>
          <c:tx>
            <c:strRef>
              <c:f>Sheet1!$C$1</c:f>
              <c:strCache>
                <c:ptCount val="1"/>
                <c:pt idx="0">
                  <c:v>2021</c:v>
                </c:pt>
              </c:strCache>
            </c:strRef>
          </c:tx>
          <c:spPr>
            <a:solidFill>
              <a:srgbClr val="FFC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Female</c:v>
                </c:pt>
                <c:pt idx="1">
                  <c:v>Male</c:v>
                </c:pt>
                <c:pt idx="2">
                  <c:v>Transgender</c:v>
                </c:pt>
              </c:strCache>
            </c:strRef>
          </c:cat>
          <c:val>
            <c:numRef>
              <c:f>Sheet1!$C$2:$C$4</c:f>
              <c:numCache>
                <c:formatCode>General</c:formatCode>
                <c:ptCount val="3"/>
                <c:pt idx="0">
                  <c:v>1344</c:v>
                </c:pt>
                <c:pt idx="1">
                  <c:v>2360</c:v>
                </c:pt>
                <c:pt idx="2">
                  <c:v>40</c:v>
                </c:pt>
              </c:numCache>
            </c:numRef>
          </c:val>
          <c:extLst>
            <c:ext xmlns:c16="http://schemas.microsoft.com/office/drawing/2014/chart" uri="{C3380CC4-5D6E-409C-BE32-E72D297353CC}">
              <c16:uniqueId val="{00000001-4653-4130-B73F-E77C4560D51D}"/>
            </c:ext>
          </c:extLst>
        </c:ser>
        <c:ser>
          <c:idx val="2"/>
          <c:order val="2"/>
          <c:tx>
            <c:strRef>
              <c:f>Sheet1!$D$1</c:f>
              <c:strCache>
                <c:ptCount val="1"/>
                <c:pt idx="0">
                  <c:v>2022</c:v>
                </c:pt>
              </c:strCache>
            </c:strRef>
          </c:tx>
          <c:spPr>
            <a:solidFill>
              <a:srgbClr val="C00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Female</c:v>
                </c:pt>
                <c:pt idx="1">
                  <c:v>Male</c:v>
                </c:pt>
                <c:pt idx="2">
                  <c:v>Transgender</c:v>
                </c:pt>
              </c:strCache>
            </c:strRef>
          </c:cat>
          <c:val>
            <c:numRef>
              <c:f>Sheet1!$D$2:$D$4</c:f>
              <c:numCache>
                <c:formatCode>General</c:formatCode>
                <c:ptCount val="3"/>
                <c:pt idx="0">
                  <c:v>1139</c:v>
                </c:pt>
                <c:pt idx="1">
                  <c:v>2064</c:v>
                </c:pt>
                <c:pt idx="2">
                  <c:v>41</c:v>
                </c:pt>
              </c:numCache>
            </c:numRef>
          </c:val>
          <c:extLst>
            <c:ext xmlns:c16="http://schemas.microsoft.com/office/drawing/2014/chart" uri="{C3380CC4-5D6E-409C-BE32-E72D297353CC}">
              <c16:uniqueId val="{00000002-4653-4130-B73F-E77C4560D51D}"/>
            </c:ext>
          </c:extLst>
        </c:ser>
        <c:dLbls>
          <c:showLegendKey val="0"/>
          <c:showVal val="0"/>
          <c:showCatName val="0"/>
          <c:showSerName val="0"/>
          <c:showPercent val="0"/>
          <c:showBubbleSize val="0"/>
        </c:dLbls>
        <c:gapWidth val="219"/>
        <c:overlap val="-27"/>
        <c:axId val="483087016"/>
        <c:axId val="483086360"/>
      </c:barChart>
      <c:catAx>
        <c:axId val="48308701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483086360"/>
        <c:crosses val="autoZero"/>
        <c:auto val="1"/>
        <c:lblAlgn val="ctr"/>
        <c:lblOffset val="100"/>
        <c:noMultiLvlLbl val="0"/>
      </c:catAx>
      <c:valAx>
        <c:axId val="483086360"/>
        <c:scaling>
          <c:orientation val="minMax"/>
        </c:scaling>
        <c:delete val="1"/>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r>
                  <a:rPr lang="en-US" dirty="0" smtClean="0"/>
                  <a:t># of Clients</a:t>
                </a:r>
                <a:endParaRPr lang="en-US" dirty="0"/>
              </a:p>
            </c:rich>
          </c:tx>
          <c:layout/>
          <c:overlay val="0"/>
          <c:spPr>
            <a:noFill/>
            <a:ln>
              <a:noFill/>
            </a:ln>
            <a:effectLst/>
          </c:spPr>
          <c:txPr>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crossAx val="483087016"/>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dirty="0" smtClean="0"/>
              <a:t>AGE  AND GENDER </a:t>
            </a:r>
            <a:endParaRPr lang="en-US" dirty="0"/>
          </a:p>
        </c:rich>
      </c:tx>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Sheet2!$E$10</c:f>
              <c:strCache>
                <c:ptCount val="1"/>
                <c:pt idx="0">
                  <c:v>F</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Sheet2!$D$11:$D$15</c:f>
              <c:strCache>
                <c:ptCount val="4"/>
                <c:pt idx="0">
                  <c:v>under 18</c:v>
                </c:pt>
                <c:pt idx="1">
                  <c:v>18-30</c:v>
                </c:pt>
                <c:pt idx="2">
                  <c:v>31-50</c:v>
                </c:pt>
                <c:pt idx="3">
                  <c:v>51 -and older </c:v>
                </c:pt>
              </c:strCache>
            </c:strRef>
          </c:cat>
          <c:val>
            <c:numRef>
              <c:f>Sheet2!$E$11:$E$15</c:f>
              <c:numCache>
                <c:formatCode>General</c:formatCode>
                <c:ptCount val="4"/>
                <c:pt idx="0">
                  <c:v>0</c:v>
                </c:pt>
                <c:pt idx="1">
                  <c:v>3</c:v>
                </c:pt>
                <c:pt idx="2">
                  <c:v>31</c:v>
                </c:pt>
                <c:pt idx="3">
                  <c:v>28</c:v>
                </c:pt>
              </c:numCache>
            </c:numRef>
          </c:val>
          <c:extLst>
            <c:ext xmlns:c16="http://schemas.microsoft.com/office/drawing/2014/chart" uri="{C3380CC4-5D6E-409C-BE32-E72D297353CC}">
              <c16:uniqueId val="{00000000-F079-43A6-AD2C-C7E6A4E9E553}"/>
            </c:ext>
          </c:extLst>
        </c:ser>
        <c:ser>
          <c:idx val="1"/>
          <c:order val="1"/>
          <c:tx>
            <c:strRef>
              <c:f>Sheet2!$F$10</c:f>
              <c:strCache>
                <c:ptCount val="1"/>
                <c:pt idx="0">
                  <c:v>M</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Sheet2!$D$11:$D$15</c:f>
              <c:strCache>
                <c:ptCount val="4"/>
                <c:pt idx="0">
                  <c:v>under 18</c:v>
                </c:pt>
                <c:pt idx="1">
                  <c:v>18-30</c:v>
                </c:pt>
                <c:pt idx="2">
                  <c:v>31-50</c:v>
                </c:pt>
                <c:pt idx="3">
                  <c:v>51 -and older </c:v>
                </c:pt>
              </c:strCache>
            </c:strRef>
          </c:cat>
          <c:val>
            <c:numRef>
              <c:f>Sheet2!$F$11:$F$15</c:f>
              <c:numCache>
                <c:formatCode>General</c:formatCode>
                <c:ptCount val="4"/>
                <c:pt idx="0">
                  <c:v>0</c:v>
                </c:pt>
                <c:pt idx="1">
                  <c:v>12</c:v>
                </c:pt>
                <c:pt idx="2">
                  <c:v>45</c:v>
                </c:pt>
                <c:pt idx="3">
                  <c:v>40</c:v>
                </c:pt>
              </c:numCache>
            </c:numRef>
          </c:val>
          <c:extLst>
            <c:ext xmlns:c16="http://schemas.microsoft.com/office/drawing/2014/chart" uri="{C3380CC4-5D6E-409C-BE32-E72D297353CC}">
              <c16:uniqueId val="{00000001-F079-43A6-AD2C-C7E6A4E9E553}"/>
            </c:ext>
          </c:extLst>
        </c:ser>
        <c:ser>
          <c:idx val="2"/>
          <c:order val="2"/>
          <c:tx>
            <c:strRef>
              <c:f>Sheet2!$G$10</c:f>
              <c:strCache>
                <c:ptCount val="1"/>
                <c:pt idx="0">
                  <c:v>M2F TRANS</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Sheet2!$D$11:$D$15</c:f>
              <c:strCache>
                <c:ptCount val="4"/>
                <c:pt idx="0">
                  <c:v>under 18</c:v>
                </c:pt>
                <c:pt idx="1">
                  <c:v>18-30</c:v>
                </c:pt>
                <c:pt idx="2">
                  <c:v>31-50</c:v>
                </c:pt>
                <c:pt idx="3">
                  <c:v>51 -and older </c:v>
                </c:pt>
              </c:strCache>
            </c:strRef>
          </c:cat>
          <c:val>
            <c:numRef>
              <c:f>Sheet2!$G$11:$G$15</c:f>
              <c:numCache>
                <c:formatCode>General</c:formatCode>
                <c:ptCount val="4"/>
                <c:pt idx="0">
                  <c:v>0</c:v>
                </c:pt>
                <c:pt idx="1">
                  <c:v>2</c:v>
                </c:pt>
                <c:pt idx="2">
                  <c:v>3</c:v>
                </c:pt>
                <c:pt idx="3">
                  <c:v>0</c:v>
                </c:pt>
              </c:numCache>
            </c:numRef>
          </c:val>
          <c:extLst>
            <c:ext xmlns:c16="http://schemas.microsoft.com/office/drawing/2014/chart" uri="{C3380CC4-5D6E-409C-BE32-E72D297353CC}">
              <c16:uniqueId val="{00000002-F079-43A6-AD2C-C7E6A4E9E553}"/>
            </c:ext>
          </c:extLst>
        </c:ser>
        <c:dLbls>
          <c:showLegendKey val="0"/>
          <c:showVal val="0"/>
          <c:showCatName val="0"/>
          <c:showSerName val="0"/>
          <c:showPercent val="0"/>
          <c:showBubbleSize val="0"/>
        </c:dLbls>
        <c:gapWidth val="219"/>
        <c:overlap val="-27"/>
        <c:axId val="440328024"/>
        <c:axId val="440329336"/>
        <c:extLst>
          <c:ext xmlns:c15="http://schemas.microsoft.com/office/drawing/2012/chart" uri="{02D57815-91ED-43cb-92C2-25804820EDAC}">
            <c15:filteredBarSeries>
              <c15:ser>
                <c:idx val="3"/>
                <c:order val="3"/>
                <c:tx>
                  <c:strRef>
                    <c:extLst>
                      <c:ext uri="{02D57815-91ED-43cb-92C2-25804820EDAC}">
                        <c15:formulaRef>
                          <c15:sqref>Sheet2!$H$10</c15:sqref>
                        </c15:formulaRef>
                      </c:ext>
                    </c:extLst>
                    <c:strCache>
                      <c:ptCount val="1"/>
                      <c:pt idx="0">
                        <c:v>total by  age</c:v>
                      </c:pt>
                    </c:strCache>
                  </c:strRef>
                </c:tx>
                <c:spPr>
                  <a:solidFill>
                    <a:schemeClr val="accent1">
                      <a:lumMod val="6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uri="{CE6537A1-D6FC-4f65-9D91-7224C49458BB}">
                      <c15:showLeaderLines val="1"/>
                      <c15:leaderLines>
                        <c:spPr>
                          <a:ln w="9525" cap="flat" cmpd="sng" algn="ctr">
                            <a:solidFill>
                              <a:schemeClr val="tx1">
                                <a:lumMod val="35000"/>
                                <a:lumOff val="65000"/>
                              </a:schemeClr>
                            </a:solidFill>
                            <a:round/>
                          </a:ln>
                          <a:effectLst/>
                        </c:spPr>
                      </c15:leaderLines>
                    </c:ext>
                  </c:extLst>
                </c:dLbls>
                <c:cat>
                  <c:strRef>
                    <c:extLst>
                      <c:ext uri="{02D57815-91ED-43cb-92C2-25804820EDAC}">
                        <c15:formulaRef>
                          <c15:sqref>Sheet2!$D$11:$D$15</c15:sqref>
                        </c15:formulaRef>
                      </c:ext>
                    </c:extLst>
                    <c:strCache>
                      <c:ptCount val="4"/>
                      <c:pt idx="0">
                        <c:v>under 18</c:v>
                      </c:pt>
                      <c:pt idx="1">
                        <c:v>18-30</c:v>
                      </c:pt>
                      <c:pt idx="2">
                        <c:v>31-50</c:v>
                      </c:pt>
                      <c:pt idx="3">
                        <c:v>51 -and older </c:v>
                      </c:pt>
                    </c:strCache>
                  </c:strRef>
                </c:cat>
                <c:val>
                  <c:numRef>
                    <c:extLst>
                      <c:ext uri="{02D57815-91ED-43cb-92C2-25804820EDAC}">
                        <c15:formulaRef>
                          <c15:sqref>Sheet2!$H$11:$H$15</c15:sqref>
                        </c15:formulaRef>
                      </c:ext>
                    </c:extLst>
                    <c:numCache>
                      <c:formatCode>General</c:formatCode>
                      <c:ptCount val="4"/>
                      <c:pt idx="0">
                        <c:v>0</c:v>
                      </c:pt>
                      <c:pt idx="1">
                        <c:v>17</c:v>
                      </c:pt>
                      <c:pt idx="2">
                        <c:v>79</c:v>
                      </c:pt>
                      <c:pt idx="3">
                        <c:v>68</c:v>
                      </c:pt>
                    </c:numCache>
                  </c:numRef>
                </c:val>
                <c:extLst>
                  <c:ext xmlns:c16="http://schemas.microsoft.com/office/drawing/2014/chart" uri="{C3380CC4-5D6E-409C-BE32-E72D297353CC}">
                    <c16:uniqueId val="{00000003-F079-43A6-AD2C-C7E6A4E9E553}"/>
                  </c:ext>
                </c:extLst>
              </c15:ser>
            </c15:filteredBarSeries>
          </c:ext>
        </c:extLst>
      </c:barChart>
      <c:catAx>
        <c:axId val="44032802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0" i="0" u="none" strike="noStrike" kern="1200" baseline="0">
                <a:solidFill>
                  <a:schemeClr val="tx1">
                    <a:lumMod val="65000"/>
                    <a:lumOff val="35000"/>
                  </a:schemeClr>
                </a:solidFill>
                <a:latin typeface="+mn-lt"/>
                <a:ea typeface="+mn-ea"/>
                <a:cs typeface="+mn-cs"/>
              </a:defRPr>
            </a:pPr>
            <a:endParaRPr lang="en-US"/>
          </a:p>
        </c:txPr>
        <c:crossAx val="440329336"/>
        <c:crosses val="autoZero"/>
        <c:auto val="1"/>
        <c:lblAlgn val="ctr"/>
        <c:lblOffset val="100"/>
        <c:noMultiLvlLbl val="0"/>
      </c:catAx>
      <c:valAx>
        <c:axId val="44032933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440328024"/>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a:t>CLIENTS BY AGE </a:t>
            </a:r>
          </a:p>
        </c:rich>
      </c:tx>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bar"/>
        <c:grouping val="stacked"/>
        <c:varyColors val="0"/>
        <c:ser>
          <c:idx val="1"/>
          <c:order val="1"/>
          <c:tx>
            <c:strRef>
              <c:f>Sheet2!$E$6</c:f>
              <c:strCache>
                <c:ptCount val="1"/>
                <c:pt idx="0">
                  <c:v>%</c:v>
                </c:pt>
              </c:strCache>
            </c:strRef>
          </c:tx>
          <c:spPr>
            <a:solidFill>
              <a:srgbClr val="C00000"/>
            </a:solidFill>
            <a:ln>
              <a:noFill/>
            </a:ln>
            <a:effectLst/>
          </c:spPr>
          <c:invertIfNegative val="0"/>
          <c:dLbls>
            <c:dLbl>
              <c:idx val="0"/>
              <c:layout>
                <c:manualLayout>
                  <c:x val="0.15294654530284701"/>
                  <c:y val="1.6557780788019991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4-4267-463F-AA1F-D2F31F871F51}"/>
                </c:ext>
              </c:extLst>
            </c:dLbl>
            <c:dLbl>
              <c:idx val="1"/>
              <c:layout>
                <c:manualLayout>
                  <c:x val="0.29773594152287552"/>
                  <c:y val="-2.759630131336766E-3"/>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3-4267-463F-AA1F-D2F31F871F51}"/>
                </c:ext>
              </c:extLst>
            </c:dLbl>
            <c:dLbl>
              <c:idx val="2"/>
              <c:layout>
                <c:manualLayout>
                  <c:x val="0.2875395854562528"/>
                  <c:y val="1.3798150656683324E-2"/>
                </c:manualLayout>
              </c:layout>
              <c:showLegendKey val="0"/>
              <c:showVal val="1"/>
              <c:showCatName val="0"/>
              <c:showSerName val="0"/>
              <c:showPercent val="0"/>
              <c:showBubbleSize val="0"/>
              <c:extLst>
                <c:ext xmlns:c15="http://schemas.microsoft.com/office/drawing/2012/chart" uri="{CE6537A1-D6FC-4f65-9D91-7224C49458BB}">
                  <c15:layout>
                    <c:manualLayout>
                      <c:w val="8.3865608720827337E-2"/>
                      <c:h val="6.8921871176988767E-2"/>
                    </c:manualLayout>
                  </c15:layout>
                </c:ext>
                <c:ext xmlns:c16="http://schemas.microsoft.com/office/drawing/2014/chart" uri="{C3380CC4-5D6E-409C-BE32-E72D297353CC}">
                  <c16:uniqueId val="{00000002-4267-463F-AA1F-D2F31F871F51}"/>
                </c:ext>
              </c:extLst>
            </c:dLbl>
            <c:dLbl>
              <c:idx val="3"/>
              <c:layout>
                <c:manualLayout>
                  <c:x val="0.37522885780965115"/>
                  <c:y val="0"/>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1-4267-463F-AA1F-D2F31F871F51}"/>
                </c:ext>
              </c:extLst>
            </c:dLbl>
            <c:dLbl>
              <c:idx val="4"/>
              <c:layout>
                <c:manualLayout>
                  <c:x val="0.14275010894932388"/>
                  <c:y val="2.759630131336665E-3"/>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0-4267-463F-AA1F-D2F31F871F51}"/>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Sheet2!$C$7:$C$12</c:f>
              <c:strCache>
                <c:ptCount val="5"/>
                <c:pt idx="0">
                  <c:v>18-30</c:v>
                </c:pt>
                <c:pt idx="1">
                  <c:v>31-40</c:v>
                </c:pt>
                <c:pt idx="2">
                  <c:v>41-50</c:v>
                </c:pt>
                <c:pt idx="3">
                  <c:v>51-60</c:v>
                </c:pt>
                <c:pt idx="4">
                  <c:v>60 and more </c:v>
                </c:pt>
              </c:strCache>
            </c:strRef>
          </c:cat>
          <c:val>
            <c:numRef>
              <c:f>Sheet2!$E$7:$E$12</c:f>
              <c:numCache>
                <c:formatCode>0%</c:formatCode>
                <c:ptCount val="5"/>
                <c:pt idx="0">
                  <c:v>0.10365853658536585</c:v>
                </c:pt>
                <c:pt idx="1">
                  <c:v>0.24390243902439024</c:v>
                </c:pt>
                <c:pt idx="2">
                  <c:v>0.23170731707317074</c:v>
                </c:pt>
                <c:pt idx="3">
                  <c:v>0.32317073170731708</c:v>
                </c:pt>
                <c:pt idx="4">
                  <c:v>9.7560975609756101E-2</c:v>
                </c:pt>
              </c:numCache>
            </c:numRef>
          </c:val>
          <c:extLst>
            <c:ext xmlns:c16="http://schemas.microsoft.com/office/drawing/2014/chart" uri="{C3380CC4-5D6E-409C-BE32-E72D297353CC}">
              <c16:uniqueId val="{00000000-BB3B-4924-A79F-E13D1F71A470}"/>
            </c:ext>
          </c:extLst>
        </c:ser>
        <c:dLbls>
          <c:showLegendKey val="0"/>
          <c:showVal val="0"/>
          <c:showCatName val="0"/>
          <c:showSerName val="0"/>
          <c:showPercent val="0"/>
          <c:showBubbleSize val="0"/>
        </c:dLbls>
        <c:gapWidth val="150"/>
        <c:overlap val="100"/>
        <c:axId val="436635936"/>
        <c:axId val="440708688"/>
        <c:extLst>
          <c:ext xmlns:c15="http://schemas.microsoft.com/office/drawing/2012/chart" uri="{02D57815-91ED-43cb-92C2-25804820EDAC}">
            <c15:filteredBarSeries>
              <c15:ser>
                <c:idx val="0"/>
                <c:order val="0"/>
                <c:tx>
                  <c:strRef>
                    <c:extLst>
                      <c:ext uri="{02D57815-91ED-43cb-92C2-25804820EDAC}">
                        <c15:formulaRef>
                          <c15:sqref>Sheet2!$D$6</c15:sqref>
                        </c15:formulaRef>
                      </c:ext>
                    </c:extLst>
                    <c:strCache>
                      <c:ptCount val="1"/>
                      <c:pt idx="0">
                        <c:v>Freque</c:v>
                      </c:pt>
                    </c:strCache>
                  </c:strRef>
                </c:tx>
                <c:spPr>
                  <a:solidFill>
                    <a:schemeClr val="accent2"/>
                  </a:solidFill>
                  <a:ln>
                    <a:noFill/>
                  </a:ln>
                  <a:effectLst/>
                </c:spPr>
                <c:invertIfNegative val="0"/>
                <c:cat>
                  <c:strRef>
                    <c:extLst>
                      <c:ext uri="{02D57815-91ED-43cb-92C2-25804820EDAC}">
                        <c15:formulaRef>
                          <c15:sqref>Sheet2!$C$7:$C$12</c15:sqref>
                        </c15:formulaRef>
                      </c:ext>
                    </c:extLst>
                    <c:strCache>
                      <c:ptCount val="5"/>
                      <c:pt idx="0">
                        <c:v>18-30</c:v>
                      </c:pt>
                      <c:pt idx="1">
                        <c:v>31-40</c:v>
                      </c:pt>
                      <c:pt idx="2">
                        <c:v>41-50</c:v>
                      </c:pt>
                      <c:pt idx="3">
                        <c:v>51-60</c:v>
                      </c:pt>
                      <c:pt idx="4">
                        <c:v>60 and more </c:v>
                      </c:pt>
                    </c:strCache>
                  </c:strRef>
                </c:cat>
                <c:val>
                  <c:numRef>
                    <c:extLst>
                      <c:ext uri="{02D57815-91ED-43cb-92C2-25804820EDAC}">
                        <c15:formulaRef>
                          <c15:sqref>Sheet2!$D$7:$D$12</c15:sqref>
                        </c15:formulaRef>
                      </c:ext>
                    </c:extLst>
                    <c:numCache>
                      <c:formatCode>General</c:formatCode>
                      <c:ptCount val="5"/>
                      <c:pt idx="0">
                        <c:v>17</c:v>
                      </c:pt>
                      <c:pt idx="1">
                        <c:v>40</c:v>
                      </c:pt>
                      <c:pt idx="2">
                        <c:v>38</c:v>
                      </c:pt>
                      <c:pt idx="3">
                        <c:v>53</c:v>
                      </c:pt>
                      <c:pt idx="4">
                        <c:v>16</c:v>
                      </c:pt>
                    </c:numCache>
                  </c:numRef>
                </c:val>
                <c:extLst>
                  <c:ext xmlns:c16="http://schemas.microsoft.com/office/drawing/2014/chart" uri="{C3380CC4-5D6E-409C-BE32-E72D297353CC}">
                    <c16:uniqueId val="{00000001-BB3B-4924-A79F-E13D1F71A470}"/>
                  </c:ext>
                </c:extLst>
              </c15:ser>
            </c15:filteredBarSeries>
          </c:ext>
        </c:extLst>
      </c:barChart>
      <c:catAx>
        <c:axId val="436635936"/>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1" i="0" u="none" strike="noStrike" kern="1200" baseline="0">
                <a:solidFill>
                  <a:schemeClr val="tx1">
                    <a:lumMod val="65000"/>
                    <a:lumOff val="35000"/>
                  </a:schemeClr>
                </a:solidFill>
                <a:latin typeface="+mn-lt"/>
                <a:ea typeface="+mn-ea"/>
                <a:cs typeface="+mn-cs"/>
              </a:defRPr>
            </a:pPr>
            <a:endParaRPr lang="en-US"/>
          </a:p>
        </c:txPr>
        <c:crossAx val="440708688"/>
        <c:crosses val="autoZero"/>
        <c:auto val="1"/>
        <c:lblAlgn val="ctr"/>
        <c:lblOffset val="100"/>
        <c:noMultiLvlLbl val="0"/>
      </c:catAx>
      <c:valAx>
        <c:axId val="44070868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4366359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a:t>RACE</a:t>
            </a:r>
            <a:r>
              <a:rPr lang="en-US" baseline="0"/>
              <a:t> </a:t>
            </a:r>
            <a:endParaRPr lang="en-US"/>
          </a:p>
        </c:rich>
      </c:tx>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1"/>
          <c:order val="1"/>
          <c:tx>
            <c:strRef>
              <c:f>Sheet2!$F$7</c:f>
              <c:strCache>
                <c:ptCount val="1"/>
                <c:pt idx="0">
                  <c:v>%</c:v>
                </c:pt>
              </c:strCache>
            </c:strRef>
          </c:tx>
          <c:spPr>
            <a:solidFill>
              <a:schemeClr val="accent1">
                <a:tint val="77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Sheet2!$D$8:$D$10</c:f>
              <c:strCache>
                <c:ptCount val="3"/>
                <c:pt idx="0">
                  <c:v>White </c:v>
                </c:pt>
                <c:pt idx="1">
                  <c:v>Black </c:v>
                </c:pt>
                <c:pt idx="2">
                  <c:v>other </c:v>
                </c:pt>
              </c:strCache>
            </c:strRef>
          </c:cat>
          <c:val>
            <c:numRef>
              <c:f>Sheet2!$F$8:$F$10</c:f>
              <c:numCache>
                <c:formatCode>0%</c:formatCode>
                <c:ptCount val="3"/>
                <c:pt idx="0">
                  <c:v>0.26829268292682928</c:v>
                </c:pt>
                <c:pt idx="1">
                  <c:v>0.68292682926829273</c:v>
                </c:pt>
                <c:pt idx="2">
                  <c:v>4.878048780487805E-2</c:v>
                </c:pt>
              </c:numCache>
            </c:numRef>
          </c:val>
          <c:extLst>
            <c:ext xmlns:c16="http://schemas.microsoft.com/office/drawing/2014/chart" uri="{C3380CC4-5D6E-409C-BE32-E72D297353CC}">
              <c16:uniqueId val="{00000000-4FD0-4FF5-B0B9-5B4984551537}"/>
            </c:ext>
          </c:extLst>
        </c:ser>
        <c:dLbls>
          <c:showLegendKey val="0"/>
          <c:showVal val="0"/>
          <c:showCatName val="0"/>
          <c:showSerName val="0"/>
          <c:showPercent val="0"/>
          <c:showBubbleSize val="0"/>
        </c:dLbls>
        <c:gapWidth val="219"/>
        <c:overlap val="-27"/>
        <c:axId val="429090976"/>
        <c:axId val="529859344"/>
        <c:extLst>
          <c:ext xmlns:c15="http://schemas.microsoft.com/office/drawing/2012/chart" uri="{02D57815-91ED-43cb-92C2-25804820EDAC}">
            <c15:filteredBarSeries>
              <c15:ser>
                <c:idx val="0"/>
                <c:order val="0"/>
                <c:tx>
                  <c:strRef>
                    <c:extLst>
                      <c:ext uri="{02D57815-91ED-43cb-92C2-25804820EDAC}">
                        <c15:formulaRef>
                          <c15:sqref>Sheet2!$E$7</c15:sqref>
                        </c15:formulaRef>
                      </c:ext>
                    </c:extLst>
                    <c:strCache>
                      <c:ptCount val="1"/>
                      <c:pt idx="0">
                        <c:v>freq</c:v>
                      </c:pt>
                    </c:strCache>
                  </c:strRef>
                </c:tx>
                <c:spPr>
                  <a:solidFill>
                    <a:schemeClr val="accent1">
                      <a:shade val="76000"/>
                    </a:schemeClr>
                  </a:solidFill>
                  <a:ln>
                    <a:noFill/>
                  </a:ln>
                  <a:effectLst/>
                </c:spPr>
                <c:invertIfNegative val="0"/>
                <c:cat>
                  <c:strRef>
                    <c:extLst>
                      <c:ext uri="{02D57815-91ED-43cb-92C2-25804820EDAC}">
                        <c15:formulaRef>
                          <c15:sqref>Sheet2!$D$8:$D$10</c15:sqref>
                        </c15:formulaRef>
                      </c:ext>
                    </c:extLst>
                    <c:strCache>
                      <c:ptCount val="3"/>
                      <c:pt idx="0">
                        <c:v>White </c:v>
                      </c:pt>
                      <c:pt idx="1">
                        <c:v>Black </c:v>
                      </c:pt>
                      <c:pt idx="2">
                        <c:v>other </c:v>
                      </c:pt>
                    </c:strCache>
                  </c:strRef>
                </c:cat>
                <c:val>
                  <c:numRef>
                    <c:extLst>
                      <c:ext uri="{02D57815-91ED-43cb-92C2-25804820EDAC}">
                        <c15:formulaRef>
                          <c15:sqref>Sheet2!$E$8:$E$10</c15:sqref>
                        </c15:formulaRef>
                      </c:ext>
                    </c:extLst>
                    <c:numCache>
                      <c:formatCode>General</c:formatCode>
                      <c:ptCount val="3"/>
                      <c:pt idx="0">
                        <c:v>44</c:v>
                      </c:pt>
                      <c:pt idx="1">
                        <c:v>112</c:v>
                      </c:pt>
                      <c:pt idx="2">
                        <c:v>8</c:v>
                      </c:pt>
                    </c:numCache>
                  </c:numRef>
                </c:val>
                <c:extLst>
                  <c:ext xmlns:c16="http://schemas.microsoft.com/office/drawing/2014/chart" uri="{C3380CC4-5D6E-409C-BE32-E72D297353CC}">
                    <c16:uniqueId val="{00000001-4FD0-4FF5-B0B9-5B4984551537}"/>
                  </c:ext>
                </c:extLst>
              </c15:ser>
            </c15:filteredBarSeries>
          </c:ext>
        </c:extLst>
      </c:barChart>
      <c:catAx>
        <c:axId val="4290909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1" i="0" u="none" strike="noStrike" kern="1200" baseline="0">
                <a:solidFill>
                  <a:schemeClr val="tx1">
                    <a:lumMod val="65000"/>
                    <a:lumOff val="35000"/>
                  </a:schemeClr>
                </a:solidFill>
                <a:latin typeface="+mn-lt"/>
                <a:ea typeface="+mn-ea"/>
                <a:cs typeface="+mn-cs"/>
              </a:defRPr>
            </a:pPr>
            <a:endParaRPr lang="en-US"/>
          </a:p>
        </c:txPr>
        <c:crossAx val="529859344"/>
        <c:crosses val="autoZero"/>
        <c:auto val="1"/>
        <c:lblAlgn val="ctr"/>
        <c:lblOffset val="100"/>
        <c:noMultiLvlLbl val="0"/>
      </c:catAx>
      <c:valAx>
        <c:axId val="529859344"/>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42909097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dirty="0" smtClean="0"/>
              <a:t>ETHNICITY</a:t>
            </a:r>
            <a:r>
              <a:rPr lang="en-US" baseline="0" dirty="0" smtClean="0"/>
              <a:t> </a:t>
            </a:r>
            <a:endParaRPr lang="en-US" dirty="0"/>
          </a:p>
        </c:rich>
      </c:tx>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6.0734014544222462E-2"/>
          <c:y val="0.17183464280398816"/>
          <c:w val="0.89162720847183208"/>
          <c:h val="0.61982315202986338"/>
        </c:manualLayout>
      </c:layout>
      <c:barChart>
        <c:barDir val="bar"/>
        <c:grouping val="clustered"/>
        <c:varyColors val="0"/>
        <c:ser>
          <c:idx val="0"/>
          <c:order val="0"/>
          <c:tx>
            <c:strRef>
              <c:f>Sheet2!$D$34</c:f>
              <c:strCache>
                <c:ptCount val="1"/>
                <c:pt idx="0">
                  <c:v>Hispanic</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Sheet2!$E$33:$F$33</c:f>
              <c:strCache>
                <c:ptCount val="1"/>
                <c:pt idx="0">
                  <c:v>%</c:v>
                </c:pt>
              </c:strCache>
            </c:strRef>
          </c:cat>
          <c:val>
            <c:numRef>
              <c:f>Sheet2!$E$34:$F$34</c:f>
              <c:numCache>
                <c:formatCode>0%</c:formatCode>
                <c:ptCount val="1"/>
                <c:pt idx="0">
                  <c:v>0.17073170731707318</c:v>
                </c:pt>
              </c:numCache>
            </c:numRef>
          </c:val>
          <c:extLst>
            <c:ext xmlns:c16="http://schemas.microsoft.com/office/drawing/2014/chart" uri="{C3380CC4-5D6E-409C-BE32-E72D297353CC}">
              <c16:uniqueId val="{00000000-E0ED-4CFF-8423-F49E65AB58CB}"/>
            </c:ext>
          </c:extLst>
        </c:ser>
        <c:ser>
          <c:idx val="1"/>
          <c:order val="1"/>
          <c:tx>
            <c:strRef>
              <c:f>Sheet2!$D$35</c:f>
              <c:strCache>
                <c:ptCount val="1"/>
                <c:pt idx="0">
                  <c:v>Non-Hisp.</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Sheet2!$E$33:$F$33</c:f>
              <c:strCache>
                <c:ptCount val="1"/>
                <c:pt idx="0">
                  <c:v>%</c:v>
                </c:pt>
              </c:strCache>
            </c:strRef>
          </c:cat>
          <c:val>
            <c:numRef>
              <c:f>Sheet2!$E$35:$F$35</c:f>
              <c:numCache>
                <c:formatCode>0%</c:formatCode>
                <c:ptCount val="1"/>
                <c:pt idx="0">
                  <c:v>0.82926829268292679</c:v>
                </c:pt>
              </c:numCache>
            </c:numRef>
          </c:val>
          <c:extLst>
            <c:ext xmlns:c16="http://schemas.microsoft.com/office/drawing/2014/chart" uri="{C3380CC4-5D6E-409C-BE32-E72D297353CC}">
              <c16:uniqueId val="{00000001-E0ED-4CFF-8423-F49E65AB58CB}"/>
            </c:ext>
          </c:extLst>
        </c:ser>
        <c:dLbls>
          <c:showLegendKey val="0"/>
          <c:showVal val="0"/>
          <c:showCatName val="0"/>
          <c:showSerName val="0"/>
          <c:showPercent val="0"/>
          <c:showBubbleSize val="0"/>
        </c:dLbls>
        <c:gapWidth val="219"/>
        <c:axId val="324043528"/>
        <c:axId val="324042872"/>
      </c:barChart>
      <c:valAx>
        <c:axId val="32404287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324043528"/>
        <c:crosses val="autoZero"/>
        <c:crossBetween val="between"/>
      </c:valAx>
      <c:catAx>
        <c:axId val="32404352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324042872"/>
        <c:crosses val="autoZero"/>
        <c:auto val="1"/>
        <c:lblAlgn val="ctr"/>
        <c:lblOffset val="100"/>
        <c:noMultiLvlLbl val="0"/>
      </c:cat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800" b="1"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200" b="1" i="0" u="none" strike="noStrike" kern="1200" cap="all" spc="150" baseline="0">
                <a:solidFill>
                  <a:schemeClr val="tx1">
                    <a:lumMod val="50000"/>
                    <a:lumOff val="50000"/>
                  </a:schemeClr>
                </a:solidFill>
                <a:latin typeface="+mn-lt"/>
                <a:ea typeface="+mn-ea"/>
                <a:cs typeface="+mn-cs"/>
              </a:defRPr>
            </a:pPr>
            <a:r>
              <a:rPr lang="en-US"/>
              <a:t>HOUSEHOLD SIZE </a:t>
            </a:r>
          </a:p>
        </c:rich>
      </c:tx>
      <c:layout/>
      <c:overlay val="0"/>
      <c:spPr>
        <a:noFill/>
        <a:ln>
          <a:noFill/>
        </a:ln>
        <a:effectLst/>
      </c:spPr>
      <c:txPr>
        <a:bodyPr rot="0" spcFirstLastPara="1" vertOverflow="ellipsis" vert="horz" wrap="square" anchor="ctr" anchorCtr="1"/>
        <a:lstStyle/>
        <a:p>
          <a:pPr>
            <a:defRPr sz="2200" b="1" i="0" u="none" strike="noStrike" kern="1200" cap="all" spc="150" baseline="0">
              <a:solidFill>
                <a:schemeClr val="tx1">
                  <a:lumMod val="50000"/>
                  <a:lumOff val="50000"/>
                </a:schemeClr>
              </a:solidFill>
              <a:latin typeface="+mn-lt"/>
              <a:ea typeface="+mn-ea"/>
              <a:cs typeface="+mn-cs"/>
            </a:defRPr>
          </a:pPr>
          <a:endParaRPr lang="en-US"/>
        </a:p>
      </c:txPr>
    </c:title>
    <c:autoTitleDeleted val="0"/>
    <c:plotArea>
      <c:layout/>
      <c:pieChart>
        <c:varyColors val="1"/>
        <c:ser>
          <c:idx val="2"/>
          <c:order val="2"/>
          <c:tx>
            <c:strRef>
              <c:f>Sheet2!$F$6</c:f>
              <c:strCache>
                <c:ptCount val="1"/>
                <c:pt idx="0">
                  <c:v>%</c:v>
                </c:pt>
              </c:strCache>
            </c:strRef>
          </c:tx>
          <c:dPt>
            <c:idx val="0"/>
            <c:bubble3D val="0"/>
            <c:spPr>
              <a:pattFill prst="ltUpDiag">
                <a:fgClr>
                  <a:schemeClr val="accent2"/>
                </a:fgClr>
                <a:bgClr>
                  <a:schemeClr val="accent2">
                    <a:lumMod val="20000"/>
                    <a:lumOff val="80000"/>
                  </a:schemeClr>
                </a:bgClr>
              </a:pattFill>
              <a:ln w="19050">
                <a:solidFill>
                  <a:schemeClr val="lt1"/>
                </a:solidFill>
              </a:ln>
              <a:effectLst>
                <a:innerShdw blurRad="114300">
                  <a:schemeClr val="accent2"/>
                </a:innerShdw>
              </a:effectLst>
            </c:spPr>
            <c:extLst>
              <c:ext xmlns:c16="http://schemas.microsoft.com/office/drawing/2014/chart" uri="{C3380CC4-5D6E-409C-BE32-E72D297353CC}">
                <c16:uniqueId val="{00000001-95AA-4684-B71A-D54813204764}"/>
              </c:ext>
            </c:extLst>
          </c:dPt>
          <c:dPt>
            <c:idx val="1"/>
            <c:bubble3D val="0"/>
            <c:spPr>
              <a:pattFill prst="ltUpDiag">
                <a:fgClr>
                  <a:schemeClr val="accent4"/>
                </a:fgClr>
                <a:bgClr>
                  <a:schemeClr val="accent4">
                    <a:lumMod val="20000"/>
                    <a:lumOff val="80000"/>
                  </a:schemeClr>
                </a:bgClr>
              </a:pattFill>
              <a:ln w="19050">
                <a:solidFill>
                  <a:schemeClr val="lt1"/>
                </a:solidFill>
              </a:ln>
              <a:effectLst>
                <a:innerShdw blurRad="114300">
                  <a:schemeClr val="accent4"/>
                </a:innerShdw>
              </a:effectLst>
            </c:spPr>
            <c:extLst>
              <c:ext xmlns:c16="http://schemas.microsoft.com/office/drawing/2014/chart" uri="{C3380CC4-5D6E-409C-BE32-E72D297353CC}">
                <c16:uniqueId val="{00000003-95AA-4684-B71A-D54813204764}"/>
              </c:ext>
            </c:extLst>
          </c:dPt>
          <c:dPt>
            <c:idx val="2"/>
            <c:bubble3D val="0"/>
            <c:spPr>
              <a:pattFill prst="ltUpDiag">
                <a:fgClr>
                  <a:schemeClr val="accent6"/>
                </a:fgClr>
                <a:bgClr>
                  <a:schemeClr val="accent6">
                    <a:lumMod val="20000"/>
                    <a:lumOff val="80000"/>
                  </a:schemeClr>
                </a:bgClr>
              </a:pattFill>
              <a:ln w="19050">
                <a:solidFill>
                  <a:schemeClr val="lt1"/>
                </a:solidFill>
              </a:ln>
              <a:effectLst>
                <a:innerShdw blurRad="114300">
                  <a:schemeClr val="accent6"/>
                </a:innerShdw>
              </a:effectLst>
            </c:spPr>
            <c:extLst>
              <c:ext xmlns:c16="http://schemas.microsoft.com/office/drawing/2014/chart" uri="{C3380CC4-5D6E-409C-BE32-E72D297353CC}">
                <c16:uniqueId val="{00000005-95AA-4684-B71A-D54813204764}"/>
              </c:ext>
            </c:extLst>
          </c:dPt>
          <c:dPt>
            <c:idx val="3"/>
            <c:bubble3D val="0"/>
            <c:spPr>
              <a:pattFill prst="ltUpDiag">
                <a:fgClr>
                  <a:schemeClr val="accent2">
                    <a:lumMod val="60000"/>
                  </a:schemeClr>
                </a:fgClr>
                <a:bgClr>
                  <a:schemeClr val="accent2">
                    <a:lumMod val="60000"/>
                    <a:lumMod val="20000"/>
                    <a:lumOff val="80000"/>
                  </a:schemeClr>
                </a:bgClr>
              </a:pattFill>
              <a:ln w="19050">
                <a:solidFill>
                  <a:schemeClr val="lt1"/>
                </a:solidFill>
              </a:ln>
              <a:effectLst>
                <a:innerShdw blurRad="114300">
                  <a:schemeClr val="accent2">
                    <a:lumMod val="60000"/>
                  </a:schemeClr>
                </a:innerShdw>
              </a:effectLst>
            </c:spPr>
            <c:extLst>
              <c:ext xmlns:c16="http://schemas.microsoft.com/office/drawing/2014/chart" uri="{C3380CC4-5D6E-409C-BE32-E72D297353CC}">
                <c16:uniqueId val="{00000007-95AA-4684-B71A-D54813204764}"/>
              </c:ext>
            </c:extLst>
          </c:dPt>
          <c:dPt>
            <c:idx val="4"/>
            <c:bubble3D val="0"/>
            <c:spPr>
              <a:pattFill prst="ltUpDiag">
                <a:fgClr>
                  <a:schemeClr val="accent4">
                    <a:lumMod val="60000"/>
                  </a:schemeClr>
                </a:fgClr>
                <a:bgClr>
                  <a:schemeClr val="accent4">
                    <a:lumMod val="60000"/>
                    <a:lumMod val="20000"/>
                    <a:lumOff val="80000"/>
                  </a:schemeClr>
                </a:bgClr>
              </a:pattFill>
              <a:ln w="19050">
                <a:solidFill>
                  <a:schemeClr val="lt1"/>
                </a:solidFill>
              </a:ln>
              <a:effectLst>
                <a:innerShdw blurRad="114300">
                  <a:schemeClr val="accent4">
                    <a:lumMod val="60000"/>
                  </a:schemeClr>
                </a:innerShdw>
              </a:effectLst>
            </c:spPr>
            <c:extLst>
              <c:ext xmlns:c16="http://schemas.microsoft.com/office/drawing/2014/chart" uri="{C3380CC4-5D6E-409C-BE32-E72D297353CC}">
                <c16:uniqueId val="{00000009-95AA-4684-B71A-D54813204764}"/>
              </c:ext>
            </c:extLst>
          </c:dPt>
          <c:dLbls>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1"/>
            <c:leaderLines>
              <c:spPr>
                <a:ln w="9525">
                  <a:solidFill>
                    <a:schemeClr val="tx1">
                      <a:lumMod val="35000"/>
                      <a:lumOff val="65000"/>
                    </a:schemeClr>
                  </a:solidFill>
                </a:ln>
                <a:effectLst/>
              </c:spPr>
            </c:leaderLines>
            <c:extLst>
              <c:ext xmlns:c15="http://schemas.microsoft.com/office/drawing/2012/chart" uri="{CE6537A1-D6FC-4f65-9D91-7224C49458BB}">
                <c15:layout/>
              </c:ext>
            </c:extLst>
          </c:dLbls>
          <c:cat>
            <c:strLit>
              <c:ptCount val="5"/>
              <c:pt idx="0">
                <c:v>1</c:v>
              </c:pt>
              <c:pt idx="1">
                <c:v>2</c:v>
              </c:pt>
              <c:pt idx="2">
                <c:v>3</c:v>
              </c:pt>
              <c:pt idx="3">
                <c:v>4</c:v>
              </c:pt>
              <c:pt idx="4">
                <c:v>5</c:v>
              </c:pt>
              <c:extLst>
                <c:ext xmlns:c15="http://schemas.microsoft.com/office/drawing/2012/chart" uri="{02D57815-91ED-43cb-92C2-25804820EDAC}">
                  <c15:autoCat val="1"/>
                </c:ext>
              </c:extLst>
            </c:strLit>
          </c:cat>
          <c:val>
            <c:numRef>
              <c:f>Sheet2!$F$7:$F$12</c:f>
              <c:numCache>
                <c:formatCode>0%</c:formatCode>
                <c:ptCount val="5"/>
                <c:pt idx="0">
                  <c:v>0.75</c:v>
                </c:pt>
                <c:pt idx="1">
                  <c:v>0.11585365853658537</c:v>
                </c:pt>
                <c:pt idx="2">
                  <c:v>9.1463414634146339E-2</c:v>
                </c:pt>
                <c:pt idx="3">
                  <c:v>3.6585365853658534E-2</c:v>
                </c:pt>
                <c:pt idx="4">
                  <c:v>6.0975609756097563E-3</c:v>
                </c:pt>
              </c:numCache>
            </c:numRef>
          </c:val>
          <c:extLst>
            <c:ext xmlns:c16="http://schemas.microsoft.com/office/drawing/2014/chart" uri="{C3380CC4-5D6E-409C-BE32-E72D297353CC}">
              <c16:uniqueId val="{0000000A-95AA-4684-B71A-D54813204764}"/>
            </c:ext>
          </c:extLst>
        </c:ser>
        <c:dLbls>
          <c:showLegendKey val="0"/>
          <c:showVal val="0"/>
          <c:showCatName val="0"/>
          <c:showSerName val="0"/>
          <c:showPercent val="0"/>
          <c:showBubbleSize val="0"/>
          <c:showLeaderLines val="1"/>
        </c:dLbls>
        <c:firstSliceAng val="0"/>
        <c:extLst>
          <c:ext xmlns:c15="http://schemas.microsoft.com/office/drawing/2012/chart" uri="{02D57815-91ED-43cb-92C2-25804820EDAC}">
            <c15:filteredPieSeries>
              <c15:ser>
                <c:idx val="0"/>
                <c:order val="0"/>
                <c:tx>
                  <c:strRef>
                    <c:extLst>
                      <c:ext uri="{02D57815-91ED-43cb-92C2-25804820EDAC}">
                        <c15:formulaRef>
                          <c15:sqref>Sheet2!$D$6</c15:sqref>
                        </c15:formulaRef>
                      </c:ext>
                    </c:extLst>
                    <c:strCache>
                      <c:ptCount val="1"/>
                      <c:pt idx="0">
                        <c:v>Household Size</c:v>
                      </c:pt>
                    </c:strCache>
                  </c:strRef>
                </c:tx>
                <c:dPt>
                  <c:idx val="0"/>
                  <c:bubble3D val="0"/>
                  <c:spPr>
                    <a:pattFill prst="ltUpDiag">
                      <a:fgClr>
                        <a:schemeClr val="accent2"/>
                      </a:fgClr>
                      <a:bgClr>
                        <a:schemeClr val="accent2">
                          <a:lumMod val="20000"/>
                          <a:lumOff val="80000"/>
                        </a:schemeClr>
                      </a:bgClr>
                    </a:pattFill>
                    <a:ln w="19050">
                      <a:solidFill>
                        <a:schemeClr val="lt1"/>
                      </a:solidFill>
                    </a:ln>
                    <a:effectLst>
                      <a:innerShdw blurRad="114300">
                        <a:schemeClr val="accent2"/>
                      </a:innerShdw>
                    </a:effectLst>
                  </c:spPr>
                  <c:extLst>
                    <c:ext xmlns:c16="http://schemas.microsoft.com/office/drawing/2014/chart" uri="{C3380CC4-5D6E-409C-BE32-E72D297353CC}">
                      <c16:uniqueId val="{0000000C-95AA-4684-B71A-D54813204764}"/>
                    </c:ext>
                  </c:extLst>
                </c:dPt>
                <c:dPt>
                  <c:idx val="1"/>
                  <c:bubble3D val="0"/>
                  <c:spPr>
                    <a:pattFill prst="ltUpDiag">
                      <a:fgClr>
                        <a:schemeClr val="accent4"/>
                      </a:fgClr>
                      <a:bgClr>
                        <a:schemeClr val="accent4">
                          <a:lumMod val="20000"/>
                          <a:lumOff val="80000"/>
                        </a:schemeClr>
                      </a:bgClr>
                    </a:pattFill>
                    <a:ln w="19050">
                      <a:solidFill>
                        <a:schemeClr val="lt1"/>
                      </a:solidFill>
                    </a:ln>
                    <a:effectLst>
                      <a:innerShdw blurRad="114300">
                        <a:schemeClr val="accent4"/>
                      </a:innerShdw>
                    </a:effectLst>
                  </c:spPr>
                  <c:extLst>
                    <c:ext xmlns:c16="http://schemas.microsoft.com/office/drawing/2014/chart" uri="{C3380CC4-5D6E-409C-BE32-E72D297353CC}">
                      <c16:uniqueId val="{0000000E-95AA-4684-B71A-D54813204764}"/>
                    </c:ext>
                  </c:extLst>
                </c:dPt>
                <c:dPt>
                  <c:idx val="2"/>
                  <c:bubble3D val="0"/>
                  <c:spPr>
                    <a:pattFill prst="ltUpDiag">
                      <a:fgClr>
                        <a:schemeClr val="accent6"/>
                      </a:fgClr>
                      <a:bgClr>
                        <a:schemeClr val="accent6">
                          <a:lumMod val="20000"/>
                          <a:lumOff val="80000"/>
                        </a:schemeClr>
                      </a:bgClr>
                    </a:pattFill>
                    <a:ln w="19050">
                      <a:solidFill>
                        <a:schemeClr val="lt1"/>
                      </a:solidFill>
                    </a:ln>
                    <a:effectLst>
                      <a:innerShdw blurRad="114300">
                        <a:schemeClr val="accent6"/>
                      </a:innerShdw>
                    </a:effectLst>
                  </c:spPr>
                  <c:extLst>
                    <c:ext xmlns:c16="http://schemas.microsoft.com/office/drawing/2014/chart" uri="{C3380CC4-5D6E-409C-BE32-E72D297353CC}">
                      <c16:uniqueId val="{00000010-95AA-4684-B71A-D54813204764}"/>
                    </c:ext>
                  </c:extLst>
                </c:dPt>
                <c:dPt>
                  <c:idx val="3"/>
                  <c:bubble3D val="0"/>
                  <c:spPr>
                    <a:pattFill prst="ltUpDiag">
                      <a:fgClr>
                        <a:schemeClr val="accent2">
                          <a:lumMod val="60000"/>
                        </a:schemeClr>
                      </a:fgClr>
                      <a:bgClr>
                        <a:schemeClr val="accent2">
                          <a:lumMod val="60000"/>
                          <a:lumMod val="20000"/>
                          <a:lumOff val="80000"/>
                        </a:schemeClr>
                      </a:bgClr>
                    </a:pattFill>
                    <a:ln w="19050">
                      <a:solidFill>
                        <a:schemeClr val="lt1"/>
                      </a:solidFill>
                    </a:ln>
                    <a:effectLst>
                      <a:innerShdw blurRad="114300">
                        <a:schemeClr val="accent2">
                          <a:lumMod val="60000"/>
                        </a:schemeClr>
                      </a:innerShdw>
                    </a:effectLst>
                  </c:spPr>
                  <c:extLst>
                    <c:ext xmlns:c16="http://schemas.microsoft.com/office/drawing/2014/chart" uri="{C3380CC4-5D6E-409C-BE32-E72D297353CC}">
                      <c16:uniqueId val="{00000012-95AA-4684-B71A-D54813204764}"/>
                    </c:ext>
                  </c:extLst>
                </c:dPt>
                <c:dPt>
                  <c:idx val="4"/>
                  <c:bubble3D val="0"/>
                  <c:spPr>
                    <a:pattFill prst="ltUpDiag">
                      <a:fgClr>
                        <a:schemeClr val="accent4">
                          <a:lumMod val="60000"/>
                        </a:schemeClr>
                      </a:fgClr>
                      <a:bgClr>
                        <a:schemeClr val="accent4">
                          <a:lumMod val="60000"/>
                          <a:lumMod val="20000"/>
                          <a:lumOff val="80000"/>
                        </a:schemeClr>
                      </a:bgClr>
                    </a:pattFill>
                    <a:ln w="19050">
                      <a:solidFill>
                        <a:schemeClr val="lt1"/>
                      </a:solidFill>
                    </a:ln>
                    <a:effectLst>
                      <a:innerShdw blurRad="114300">
                        <a:schemeClr val="accent4">
                          <a:lumMod val="60000"/>
                        </a:schemeClr>
                      </a:innerShdw>
                    </a:effectLst>
                  </c:spPr>
                  <c:extLst>
                    <c:ext xmlns:c16="http://schemas.microsoft.com/office/drawing/2014/chart" uri="{C3380CC4-5D6E-409C-BE32-E72D297353CC}">
                      <c16:uniqueId val="{00000014-95AA-4684-B71A-D54813204764}"/>
                    </c:ext>
                  </c:extLst>
                </c:dPt>
                <c:val>
                  <c:numRef>
                    <c:extLst>
                      <c:ext uri="{02D57815-91ED-43cb-92C2-25804820EDAC}">
                        <c15:formulaRef>
                          <c15:sqref>Sheet2!$D$7:$D$12</c15:sqref>
                        </c15:formulaRef>
                      </c:ext>
                    </c:extLst>
                    <c:numCache>
                      <c:formatCode>General</c:formatCode>
                      <c:ptCount val="5"/>
                      <c:pt idx="0">
                        <c:v>0</c:v>
                      </c:pt>
                      <c:pt idx="1">
                        <c:v>0</c:v>
                      </c:pt>
                      <c:pt idx="2">
                        <c:v>0</c:v>
                      </c:pt>
                      <c:pt idx="3">
                        <c:v>0</c:v>
                      </c:pt>
                      <c:pt idx="4">
                        <c:v>0</c:v>
                      </c:pt>
                    </c:numCache>
                  </c:numRef>
                </c:val>
                <c:extLst>
                  <c:ext xmlns:c16="http://schemas.microsoft.com/office/drawing/2014/chart" uri="{C3380CC4-5D6E-409C-BE32-E72D297353CC}">
                    <c16:uniqueId val="{00000015-95AA-4684-B71A-D54813204764}"/>
                  </c:ext>
                </c:extLst>
              </c15:ser>
            </c15:filteredPieSeries>
            <c15:filteredPieSeries>
              <c15:ser>
                <c:idx val="1"/>
                <c:order val="1"/>
                <c:tx>
                  <c:strRef>
                    <c:extLst xmlns:c15="http://schemas.microsoft.com/office/drawing/2012/chart">
                      <c:ext xmlns:c15="http://schemas.microsoft.com/office/drawing/2012/chart" uri="{02D57815-91ED-43cb-92C2-25804820EDAC}">
                        <c15:formulaRef>
                          <c15:sqref>Sheet2!$E$6</c15:sqref>
                        </c15:formulaRef>
                      </c:ext>
                    </c:extLst>
                    <c:strCache>
                      <c:ptCount val="1"/>
                      <c:pt idx="0">
                        <c:v>Freq</c:v>
                      </c:pt>
                    </c:strCache>
                  </c:strRef>
                </c:tx>
                <c:dPt>
                  <c:idx val="0"/>
                  <c:bubble3D val="0"/>
                  <c:spPr>
                    <a:pattFill prst="ltUpDiag">
                      <a:fgClr>
                        <a:schemeClr val="accent2"/>
                      </a:fgClr>
                      <a:bgClr>
                        <a:schemeClr val="accent2">
                          <a:lumMod val="20000"/>
                          <a:lumOff val="80000"/>
                        </a:schemeClr>
                      </a:bgClr>
                    </a:pattFill>
                    <a:ln w="19050">
                      <a:solidFill>
                        <a:schemeClr val="lt1"/>
                      </a:solidFill>
                    </a:ln>
                    <a:effectLst>
                      <a:innerShdw blurRad="114300">
                        <a:schemeClr val="accent2"/>
                      </a:innerShdw>
                    </a:effectLst>
                  </c:spPr>
                  <c:extLst xmlns:c15="http://schemas.microsoft.com/office/drawing/2012/chart">
                    <c:ext xmlns:c16="http://schemas.microsoft.com/office/drawing/2014/chart" uri="{C3380CC4-5D6E-409C-BE32-E72D297353CC}">
                      <c16:uniqueId val="{00000017-95AA-4684-B71A-D54813204764}"/>
                    </c:ext>
                  </c:extLst>
                </c:dPt>
                <c:dPt>
                  <c:idx val="1"/>
                  <c:bubble3D val="0"/>
                  <c:spPr>
                    <a:pattFill prst="ltUpDiag">
                      <a:fgClr>
                        <a:schemeClr val="accent4"/>
                      </a:fgClr>
                      <a:bgClr>
                        <a:schemeClr val="accent4">
                          <a:lumMod val="20000"/>
                          <a:lumOff val="80000"/>
                        </a:schemeClr>
                      </a:bgClr>
                    </a:pattFill>
                    <a:ln w="19050">
                      <a:solidFill>
                        <a:schemeClr val="lt1"/>
                      </a:solidFill>
                    </a:ln>
                    <a:effectLst>
                      <a:innerShdw blurRad="114300">
                        <a:schemeClr val="accent4"/>
                      </a:innerShdw>
                    </a:effectLst>
                  </c:spPr>
                  <c:extLst xmlns:c15="http://schemas.microsoft.com/office/drawing/2012/chart">
                    <c:ext xmlns:c16="http://schemas.microsoft.com/office/drawing/2014/chart" uri="{C3380CC4-5D6E-409C-BE32-E72D297353CC}">
                      <c16:uniqueId val="{00000019-95AA-4684-B71A-D54813204764}"/>
                    </c:ext>
                  </c:extLst>
                </c:dPt>
                <c:dPt>
                  <c:idx val="2"/>
                  <c:bubble3D val="0"/>
                  <c:spPr>
                    <a:pattFill prst="ltUpDiag">
                      <a:fgClr>
                        <a:schemeClr val="accent6"/>
                      </a:fgClr>
                      <a:bgClr>
                        <a:schemeClr val="accent6">
                          <a:lumMod val="20000"/>
                          <a:lumOff val="80000"/>
                        </a:schemeClr>
                      </a:bgClr>
                    </a:pattFill>
                    <a:ln w="19050">
                      <a:solidFill>
                        <a:schemeClr val="lt1"/>
                      </a:solidFill>
                    </a:ln>
                    <a:effectLst>
                      <a:innerShdw blurRad="114300">
                        <a:schemeClr val="accent6"/>
                      </a:innerShdw>
                    </a:effectLst>
                  </c:spPr>
                  <c:extLst xmlns:c15="http://schemas.microsoft.com/office/drawing/2012/chart">
                    <c:ext xmlns:c16="http://schemas.microsoft.com/office/drawing/2014/chart" uri="{C3380CC4-5D6E-409C-BE32-E72D297353CC}">
                      <c16:uniqueId val="{0000001B-95AA-4684-B71A-D54813204764}"/>
                    </c:ext>
                  </c:extLst>
                </c:dPt>
                <c:dPt>
                  <c:idx val="3"/>
                  <c:bubble3D val="0"/>
                  <c:spPr>
                    <a:pattFill prst="ltUpDiag">
                      <a:fgClr>
                        <a:schemeClr val="accent2">
                          <a:lumMod val="60000"/>
                        </a:schemeClr>
                      </a:fgClr>
                      <a:bgClr>
                        <a:schemeClr val="accent2">
                          <a:lumMod val="60000"/>
                          <a:lumMod val="20000"/>
                          <a:lumOff val="80000"/>
                        </a:schemeClr>
                      </a:bgClr>
                    </a:pattFill>
                    <a:ln w="19050">
                      <a:solidFill>
                        <a:schemeClr val="lt1"/>
                      </a:solidFill>
                    </a:ln>
                    <a:effectLst>
                      <a:innerShdw blurRad="114300">
                        <a:schemeClr val="accent2">
                          <a:lumMod val="60000"/>
                        </a:schemeClr>
                      </a:innerShdw>
                    </a:effectLst>
                  </c:spPr>
                  <c:extLst xmlns:c15="http://schemas.microsoft.com/office/drawing/2012/chart">
                    <c:ext xmlns:c16="http://schemas.microsoft.com/office/drawing/2014/chart" uri="{C3380CC4-5D6E-409C-BE32-E72D297353CC}">
                      <c16:uniqueId val="{0000001D-95AA-4684-B71A-D54813204764}"/>
                    </c:ext>
                  </c:extLst>
                </c:dPt>
                <c:dPt>
                  <c:idx val="4"/>
                  <c:bubble3D val="0"/>
                  <c:spPr>
                    <a:pattFill prst="ltUpDiag">
                      <a:fgClr>
                        <a:schemeClr val="accent4">
                          <a:lumMod val="60000"/>
                        </a:schemeClr>
                      </a:fgClr>
                      <a:bgClr>
                        <a:schemeClr val="accent4">
                          <a:lumMod val="60000"/>
                          <a:lumMod val="20000"/>
                          <a:lumOff val="80000"/>
                        </a:schemeClr>
                      </a:bgClr>
                    </a:pattFill>
                    <a:ln w="19050">
                      <a:solidFill>
                        <a:schemeClr val="lt1"/>
                      </a:solidFill>
                    </a:ln>
                    <a:effectLst>
                      <a:innerShdw blurRad="114300">
                        <a:schemeClr val="accent4">
                          <a:lumMod val="60000"/>
                        </a:schemeClr>
                      </a:innerShdw>
                    </a:effectLst>
                  </c:spPr>
                  <c:extLst xmlns:c15="http://schemas.microsoft.com/office/drawing/2012/chart">
                    <c:ext xmlns:c16="http://schemas.microsoft.com/office/drawing/2014/chart" uri="{C3380CC4-5D6E-409C-BE32-E72D297353CC}">
                      <c16:uniqueId val="{0000001F-95AA-4684-B71A-D54813204764}"/>
                    </c:ext>
                  </c:extLst>
                </c:dPt>
                <c:val>
                  <c:numRef>
                    <c:extLst xmlns:c15="http://schemas.microsoft.com/office/drawing/2012/chart">
                      <c:ext xmlns:c15="http://schemas.microsoft.com/office/drawing/2012/chart" uri="{02D57815-91ED-43cb-92C2-25804820EDAC}">
                        <c15:formulaRef>
                          <c15:sqref>Sheet2!$E$7:$E$12</c15:sqref>
                        </c15:formulaRef>
                      </c:ext>
                    </c:extLst>
                    <c:numCache>
                      <c:formatCode>General</c:formatCode>
                      <c:ptCount val="5"/>
                      <c:pt idx="0">
                        <c:v>123</c:v>
                      </c:pt>
                      <c:pt idx="1">
                        <c:v>19</c:v>
                      </c:pt>
                      <c:pt idx="2">
                        <c:v>15</c:v>
                      </c:pt>
                      <c:pt idx="3">
                        <c:v>6</c:v>
                      </c:pt>
                      <c:pt idx="4">
                        <c:v>1</c:v>
                      </c:pt>
                    </c:numCache>
                  </c:numRef>
                </c:val>
                <c:extLst xmlns:c15="http://schemas.microsoft.com/office/drawing/2012/chart">
                  <c:ext xmlns:c16="http://schemas.microsoft.com/office/drawing/2014/chart" uri="{C3380CC4-5D6E-409C-BE32-E72D297353CC}">
                    <c16:uniqueId val="{00000020-95AA-4684-B71A-D54813204764}"/>
                  </c:ext>
                </c:extLst>
              </c15:ser>
            </c15:filteredPieSeries>
          </c:ext>
        </c:extLst>
      </c:pieChart>
      <c:spPr>
        <a:noFill/>
        <a:ln>
          <a:noFill/>
        </a:ln>
        <a:effectLst/>
      </c:spPr>
    </c:plotArea>
    <c:legend>
      <c:legendPos val="t"/>
      <c:layout/>
      <c:overlay val="0"/>
      <c:spPr>
        <a:noFill/>
        <a:ln>
          <a:noFill/>
        </a:ln>
        <a:effectLst/>
      </c:spPr>
      <c:txPr>
        <a:bodyPr rot="0" spcFirstLastPara="1" vertOverflow="ellipsis" vert="horz" wrap="square" anchor="ctr" anchorCtr="1"/>
        <a:lstStyle/>
        <a:p>
          <a:pPr>
            <a:defRPr sz="2000" b="1"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a:t>Beneficiaries</a:t>
            </a:r>
            <a:r>
              <a:rPr lang="en-US" baseline="0"/>
              <a:t> age </a:t>
            </a:r>
            <a:endParaRPr lang="en-US"/>
          </a:p>
        </c:rich>
      </c:tx>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Sheet2!$E$6</c:f>
              <c:strCache>
                <c:ptCount val="1"/>
                <c:pt idx="0">
                  <c:v>F</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Sheet2!$D$7:$D$11</c:f>
              <c:strCache>
                <c:ptCount val="4"/>
                <c:pt idx="0">
                  <c:v>under 18</c:v>
                </c:pt>
                <c:pt idx="1">
                  <c:v>18-30</c:v>
                </c:pt>
                <c:pt idx="2">
                  <c:v>31-50</c:v>
                </c:pt>
                <c:pt idx="3">
                  <c:v>50 -and older </c:v>
                </c:pt>
              </c:strCache>
            </c:strRef>
          </c:cat>
          <c:val>
            <c:numRef>
              <c:f>Sheet2!$E$7:$E$11</c:f>
              <c:numCache>
                <c:formatCode>General</c:formatCode>
                <c:ptCount val="4"/>
                <c:pt idx="0">
                  <c:v>23</c:v>
                </c:pt>
                <c:pt idx="1">
                  <c:v>3</c:v>
                </c:pt>
                <c:pt idx="2">
                  <c:v>0</c:v>
                </c:pt>
                <c:pt idx="3">
                  <c:v>0</c:v>
                </c:pt>
              </c:numCache>
            </c:numRef>
          </c:val>
          <c:extLst>
            <c:ext xmlns:c16="http://schemas.microsoft.com/office/drawing/2014/chart" uri="{C3380CC4-5D6E-409C-BE32-E72D297353CC}">
              <c16:uniqueId val="{00000000-EB16-46B9-95BC-EA515F7D873C}"/>
            </c:ext>
          </c:extLst>
        </c:ser>
        <c:ser>
          <c:idx val="1"/>
          <c:order val="1"/>
          <c:tx>
            <c:strRef>
              <c:f>Sheet2!$F$6</c:f>
              <c:strCache>
                <c:ptCount val="1"/>
                <c:pt idx="0">
                  <c:v>M</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Sheet2!$D$7:$D$11</c:f>
              <c:strCache>
                <c:ptCount val="4"/>
                <c:pt idx="0">
                  <c:v>under 18</c:v>
                </c:pt>
                <c:pt idx="1">
                  <c:v>18-30</c:v>
                </c:pt>
                <c:pt idx="2">
                  <c:v>31-50</c:v>
                </c:pt>
                <c:pt idx="3">
                  <c:v>50 -and older </c:v>
                </c:pt>
              </c:strCache>
            </c:strRef>
          </c:cat>
          <c:val>
            <c:numRef>
              <c:f>Sheet2!$F$7:$F$11</c:f>
              <c:numCache>
                <c:formatCode>General</c:formatCode>
                <c:ptCount val="4"/>
                <c:pt idx="0">
                  <c:v>21</c:v>
                </c:pt>
                <c:pt idx="1">
                  <c:v>0</c:v>
                </c:pt>
                <c:pt idx="2">
                  <c:v>0</c:v>
                </c:pt>
                <c:pt idx="3">
                  <c:v>0</c:v>
                </c:pt>
              </c:numCache>
            </c:numRef>
          </c:val>
          <c:extLst>
            <c:ext xmlns:c16="http://schemas.microsoft.com/office/drawing/2014/chart" uri="{C3380CC4-5D6E-409C-BE32-E72D297353CC}">
              <c16:uniqueId val="{00000001-EB16-46B9-95BC-EA515F7D873C}"/>
            </c:ext>
          </c:extLst>
        </c:ser>
        <c:ser>
          <c:idx val="2"/>
          <c:order val="2"/>
          <c:tx>
            <c:strRef>
              <c:f>Sheet2!$G$6</c:f>
              <c:strCache>
                <c:ptCount val="1"/>
                <c:pt idx="0">
                  <c:v>M2F TRANS</c:v>
                </c:pt>
              </c:strCache>
            </c:strRef>
          </c:tx>
          <c:spPr>
            <a:solidFill>
              <a:schemeClr val="accent6"/>
            </a:solidFill>
            <a:ln>
              <a:noFill/>
            </a:ln>
            <a:effectLst/>
          </c:spPr>
          <c:invertIfNegative val="0"/>
          <c:cat>
            <c:strRef>
              <c:f>Sheet2!$D$7:$D$11</c:f>
              <c:strCache>
                <c:ptCount val="4"/>
                <c:pt idx="0">
                  <c:v>under 18</c:v>
                </c:pt>
                <c:pt idx="1">
                  <c:v>18-30</c:v>
                </c:pt>
                <c:pt idx="2">
                  <c:v>31-50</c:v>
                </c:pt>
                <c:pt idx="3">
                  <c:v>50 -and older </c:v>
                </c:pt>
              </c:strCache>
            </c:strRef>
          </c:cat>
          <c:val>
            <c:numRef>
              <c:f>Sheet2!$G$7:$G$11</c:f>
              <c:numCache>
                <c:formatCode>General</c:formatCode>
                <c:ptCount val="4"/>
                <c:pt idx="0">
                  <c:v>0</c:v>
                </c:pt>
                <c:pt idx="1">
                  <c:v>0</c:v>
                </c:pt>
                <c:pt idx="2">
                  <c:v>0</c:v>
                </c:pt>
                <c:pt idx="3">
                  <c:v>0</c:v>
                </c:pt>
              </c:numCache>
            </c:numRef>
          </c:val>
          <c:extLst>
            <c:ext xmlns:c16="http://schemas.microsoft.com/office/drawing/2014/chart" uri="{C3380CC4-5D6E-409C-BE32-E72D297353CC}">
              <c16:uniqueId val="{00000002-EB16-46B9-95BC-EA515F7D873C}"/>
            </c:ext>
          </c:extLst>
        </c:ser>
        <c:dLbls>
          <c:showLegendKey val="0"/>
          <c:showVal val="0"/>
          <c:showCatName val="0"/>
          <c:showSerName val="0"/>
          <c:showPercent val="0"/>
          <c:showBubbleSize val="0"/>
        </c:dLbls>
        <c:gapWidth val="219"/>
        <c:overlap val="-27"/>
        <c:axId val="529572584"/>
        <c:axId val="529570288"/>
        <c:extLst>
          <c:ext xmlns:c15="http://schemas.microsoft.com/office/drawing/2012/chart" uri="{02D57815-91ED-43cb-92C2-25804820EDAC}">
            <c15:filteredBarSeries>
              <c15:ser>
                <c:idx val="3"/>
                <c:order val="3"/>
                <c:tx>
                  <c:strRef>
                    <c:extLst>
                      <c:ext uri="{02D57815-91ED-43cb-92C2-25804820EDAC}">
                        <c15:formulaRef>
                          <c15:sqref>Sheet2!$H$6</c15:sqref>
                        </c15:formulaRef>
                      </c:ext>
                    </c:extLst>
                    <c:strCache>
                      <c:ptCount val="1"/>
                      <c:pt idx="0">
                        <c:v>total by  age</c:v>
                      </c:pt>
                    </c:strCache>
                  </c:strRef>
                </c:tx>
                <c:spPr>
                  <a:solidFill>
                    <a:schemeClr val="accent2">
                      <a:lumMod val="60000"/>
                    </a:schemeClr>
                  </a:solidFill>
                  <a:ln>
                    <a:noFill/>
                  </a:ln>
                  <a:effectLst/>
                </c:spPr>
                <c:invertIfNegative val="0"/>
                <c:cat>
                  <c:strRef>
                    <c:extLst>
                      <c:ext uri="{02D57815-91ED-43cb-92C2-25804820EDAC}">
                        <c15:formulaRef>
                          <c15:sqref>Sheet2!$D$7:$D$11</c15:sqref>
                        </c15:formulaRef>
                      </c:ext>
                    </c:extLst>
                    <c:strCache>
                      <c:ptCount val="4"/>
                      <c:pt idx="0">
                        <c:v>under 18</c:v>
                      </c:pt>
                      <c:pt idx="1">
                        <c:v>18-30</c:v>
                      </c:pt>
                      <c:pt idx="2">
                        <c:v>31-50</c:v>
                      </c:pt>
                      <c:pt idx="3">
                        <c:v>50 -and older </c:v>
                      </c:pt>
                    </c:strCache>
                  </c:strRef>
                </c:cat>
                <c:val>
                  <c:numRef>
                    <c:extLst>
                      <c:ext uri="{02D57815-91ED-43cb-92C2-25804820EDAC}">
                        <c15:formulaRef>
                          <c15:sqref>Sheet2!$H$7:$H$11</c15:sqref>
                        </c15:formulaRef>
                      </c:ext>
                    </c:extLst>
                    <c:numCache>
                      <c:formatCode>General</c:formatCode>
                      <c:ptCount val="4"/>
                      <c:pt idx="0">
                        <c:v>44</c:v>
                      </c:pt>
                      <c:pt idx="1">
                        <c:v>3</c:v>
                      </c:pt>
                      <c:pt idx="2">
                        <c:v>0</c:v>
                      </c:pt>
                      <c:pt idx="3">
                        <c:v>0</c:v>
                      </c:pt>
                    </c:numCache>
                  </c:numRef>
                </c:val>
                <c:extLst>
                  <c:ext xmlns:c16="http://schemas.microsoft.com/office/drawing/2014/chart" uri="{C3380CC4-5D6E-409C-BE32-E72D297353CC}">
                    <c16:uniqueId val="{00000003-EB16-46B9-95BC-EA515F7D873C}"/>
                  </c:ext>
                </c:extLst>
              </c15:ser>
            </c15:filteredBarSeries>
          </c:ext>
        </c:extLst>
      </c:barChart>
      <c:catAx>
        <c:axId val="52957258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1" i="0" u="none" strike="noStrike" kern="1200" baseline="0">
                <a:solidFill>
                  <a:schemeClr val="tx1">
                    <a:lumMod val="65000"/>
                    <a:lumOff val="35000"/>
                  </a:schemeClr>
                </a:solidFill>
                <a:latin typeface="+mn-lt"/>
                <a:ea typeface="+mn-ea"/>
                <a:cs typeface="+mn-cs"/>
              </a:defRPr>
            </a:pPr>
            <a:endParaRPr lang="en-US"/>
          </a:p>
        </c:txPr>
        <c:crossAx val="529570288"/>
        <c:crosses val="autoZero"/>
        <c:auto val="1"/>
        <c:lblAlgn val="ctr"/>
        <c:lblOffset val="100"/>
        <c:noMultiLvlLbl val="0"/>
      </c:catAx>
      <c:valAx>
        <c:axId val="52957028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529572584"/>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800" b="1"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200" b="1" i="0" u="none" strike="noStrike" kern="1200" cap="all" spc="150" baseline="0">
                <a:solidFill>
                  <a:schemeClr val="tx1">
                    <a:lumMod val="50000"/>
                    <a:lumOff val="50000"/>
                  </a:schemeClr>
                </a:solidFill>
                <a:latin typeface="+mn-lt"/>
                <a:ea typeface="+mn-ea"/>
                <a:cs typeface="+mn-cs"/>
              </a:defRPr>
            </a:pPr>
            <a:r>
              <a:rPr lang="en-US"/>
              <a:t>INCOME AMI % </a:t>
            </a:r>
          </a:p>
        </c:rich>
      </c:tx>
      <c:layout/>
      <c:overlay val="0"/>
      <c:spPr>
        <a:noFill/>
        <a:ln>
          <a:noFill/>
        </a:ln>
        <a:effectLst/>
      </c:spPr>
      <c:txPr>
        <a:bodyPr rot="0" spcFirstLastPara="1" vertOverflow="ellipsis" vert="horz" wrap="square" anchor="ctr" anchorCtr="1"/>
        <a:lstStyle/>
        <a:p>
          <a:pPr>
            <a:defRPr sz="2200" b="1" i="0" u="none" strike="noStrike" kern="1200" cap="all" spc="150" baseline="0">
              <a:solidFill>
                <a:schemeClr val="tx1">
                  <a:lumMod val="50000"/>
                  <a:lumOff val="50000"/>
                </a:schemeClr>
              </a:solidFill>
              <a:latin typeface="+mn-lt"/>
              <a:ea typeface="+mn-ea"/>
              <a:cs typeface="+mn-cs"/>
            </a:defRPr>
          </a:pPr>
          <a:endParaRPr lang="en-US"/>
        </a:p>
      </c:txPr>
    </c:title>
    <c:autoTitleDeleted val="0"/>
    <c:plotArea>
      <c:layout/>
      <c:pieChart>
        <c:varyColors val="1"/>
        <c:ser>
          <c:idx val="1"/>
          <c:order val="1"/>
          <c:tx>
            <c:strRef>
              <c:f>Sheet2!$H$9</c:f>
              <c:strCache>
                <c:ptCount val="1"/>
                <c:pt idx="0">
                  <c:v>%</c:v>
                </c:pt>
              </c:strCache>
            </c:strRef>
          </c:tx>
          <c:dPt>
            <c:idx val="0"/>
            <c:bubble3D val="0"/>
            <c:spPr>
              <a:pattFill prst="ltUpDiag">
                <a:fgClr>
                  <a:schemeClr val="accent1"/>
                </a:fgClr>
                <a:bgClr>
                  <a:schemeClr val="accent1">
                    <a:lumMod val="20000"/>
                    <a:lumOff val="80000"/>
                  </a:schemeClr>
                </a:bgClr>
              </a:pattFill>
              <a:ln w="19050">
                <a:solidFill>
                  <a:schemeClr val="lt1"/>
                </a:solidFill>
              </a:ln>
              <a:effectLst>
                <a:innerShdw blurRad="114300">
                  <a:schemeClr val="accent1"/>
                </a:innerShdw>
              </a:effectLst>
            </c:spPr>
            <c:extLst>
              <c:ext xmlns:c16="http://schemas.microsoft.com/office/drawing/2014/chart" uri="{C3380CC4-5D6E-409C-BE32-E72D297353CC}">
                <c16:uniqueId val="{00000001-34C1-4C61-8255-FA16FAB4D9DC}"/>
              </c:ext>
            </c:extLst>
          </c:dPt>
          <c:dPt>
            <c:idx val="1"/>
            <c:bubble3D val="0"/>
            <c:spPr>
              <a:pattFill prst="ltUpDiag">
                <a:fgClr>
                  <a:schemeClr val="accent3"/>
                </a:fgClr>
                <a:bgClr>
                  <a:schemeClr val="accent3">
                    <a:lumMod val="20000"/>
                    <a:lumOff val="80000"/>
                  </a:schemeClr>
                </a:bgClr>
              </a:pattFill>
              <a:ln w="19050">
                <a:solidFill>
                  <a:schemeClr val="lt1"/>
                </a:solidFill>
              </a:ln>
              <a:effectLst>
                <a:innerShdw blurRad="114300">
                  <a:schemeClr val="accent3"/>
                </a:innerShdw>
              </a:effectLst>
            </c:spPr>
            <c:extLst>
              <c:ext xmlns:c16="http://schemas.microsoft.com/office/drawing/2014/chart" uri="{C3380CC4-5D6E-409C-BE32-E72D297353CC}">
                <c16:uniqueId val="{00000003-34C1-4C61-8255-FA16FAB4D9DC}"/>
              </c:ext>
            </c:extLst>
          </c:dPt>
          <c:dPt>
            <c:idx val="2"/>
            <c:bubble3D val="0"/>
            <c:spPr>
              <a:pattFill prst="ltUpDiag">
                <a:fgClr>
                  <a:schemeClr val="accent5"/>
                </a:fgClr>
                <a:bgClr>
                  <a:schemeClr val="accent5">
                    <a:lumMod val="20000"/>
                    <a:lumOff val="80000"/>
                  </a:schemeClr>
                </a:bgClr>
              </a:pattFill>
              <a:ln w="19050">
                <a:solidFill>
                  <a:schemeClr val="lt1"/>
                </a:solidFill>
              </a:ln>
              <a:effectLst>
                <a:innerShdw blurRad="114300">
                  <a:schemeClr val="accent5"/>
                </a:innerShdw>
              </a:effectLst>
            </c:spPr>
            <c:extLst>
              <c:ext xmlns:c16="http://schemas.microsoft.com/office/drawing/2014/chart" uri="{C3380CC4-5D6E-409C-BE32-E72D297353CC}">
                <c16:uniqueId val="{00000005-34C1-4C61-8255-FA16FAB4D9DC}"/>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1"/>
            <c:leaderLines>
              <c:spPr>
                <a:ln w="9525">
                  <a:solidFill>
                    <a:schemeClr val="tx1">
                      <a:lumMod val="35000"/>
                      <a:lumOff val="65000"/>
                    </a:schemeClr>
                  </a:solidFill>
                </a:ln>
                <a:effectLst/>
              </c:spPr>
            </c:leaderLines>
            <c:extLst>
              <c:ext xmlns:c15="http://schemas.microsoft.com/office/drawing/2012/chart" uri="{CE6537A1-D6FC-4f65-9D91-7224C49458BB}">
                <c15:layout/>
              </c:ext>
            </c:extLst>
          </c:dLbls>
          <c:cat>
            <c:strRef>
              <c:f>Sheet2!$F$10:$F$12</c:f>
              <c:strCache>
                <c:ptCount val="3"/>
                <c:pt idx="0">
                  <c:v>0-30 % </c:v>
                </c:pt>
                <c:pt idx="1">
                  <c:v>31-50%  </c:v>
                </c:pt>
                <c:pt idx="2">
                  <c:v>51-80% </c:v>
                </c:pt>
              </c:strCache>
            </c:strRef>
          </c:cat>
          <c:val>
            <c:numRef>
              <c:f>Sheet2!$H$10:$H$12</c:f>
              <c:numCache>
                <c:formatCode>General</c:formatCode>
                <c:ptCount val="3"/>
                <c:pt idx="0">
                  <c:v>69.7</c:v>
                </c:pt>
                <c:pt idx="1">
                  <c:v>19.399999999999999</c:v>
                </c:pt>
                <c:pt idx="2">
                  <c:v>10.9</c:v>
                </c:pt>
              </c:numCache>
            </c:numRef>
          </c:val>
          <c:extLst>
            <c:ext xmlns:c16="http://schemas.microsoft.com/office/drawing/2014/chart" uri="{C3380CC4-5D6E-409C-BE32-E72D297353CC}">
              <c16:uniqueId val="{00000006-34C1-4C61-8255-FA16FAB4D9DC}"/>
            </c:ext>
          </c:extLst>
        </c:ser>
        <c:dLbls>
          <c:showLegendKey val="0"/>
          <c:showVal val="0"/>
          <c:showCatName val="0"/>
          <c:showSerName val="0"/>
          <c:showPercent val="0"/>
          <c:showBubbleSize val="0"/>
          <c:showLeaderLines val="1"/>
        </c:dLbls>
        <c:firstSliceAng val="0"/>
        <c:extLst>
          <c:ext xmlns:c15="http://schemas.microsoft.com/office/drawing/2012/chart" uri="{02D57815-91ED-43cb-92C2-25804820EDAC}">
            <c15:filteredPieSeries>
              <c15:ser>
                <c:idx val="0"/>
                <c:order val="0"/>
                <c:tx>
                  <c:strRef>
                    <c:extLst>
                      <c:ext uri="{02D57815-91ED-43cb-92C2-25804820EDAC}">
                        <c15:formulaRef>
                          <c15:sqref>Sheet2!$G$9</c15:sqref>
                        </c15:formulaRef>
                      </c:ext>
                    </c:extLst>
                    <c:strCache>
                      <c:ptCount val="1"/>
                      <c:pt idx="0">
                        <c:v>Freq</c:v>
                      </c:pt>
                    </c:strCache>
                  </c:strRef>
                </c:tx>
                <c:dPt>
                  <c:idx val="0"/>
                  <c:bubble3D val="0"/>
                  <c:spPr>
                    <a:pattFill prst="ltUpDiag">
                      <a:fgClr>
                        <a:schemeClr val="accent1"/>
                      </a:fgClr>
                      <a:bgClr>
                        <a:schemeClr val="accent1">
                          <a:lumMod val="20000"/>
                          <a:lumOff val="80000"/>
                        </a:schemeClr>
                      </a:bgClr>
                    </a:pattFill>
                    <a:ln w="19050">
                      <a:solidFill>
                        <a:schemeClr val="lt1"/>
                      </a:solidFill>
                    </a:ln>
                    <a:effectLst>
                      <a:innerShdw blurRad="114300">
                        <a:schemeClr val="accent1"/>
                      </a:innerShdw>
                    </a:effectLst>
                  </c:spPr>
                  <c:extLst>
                    <c:ext xmlns:c16="http://schemas.microsoft.com/office/drawing/2014/chart" uri="{C3380CC4-5D6E-409C-BE32-E72D297353CC}">
                      <c16:uniqueId val="{00000008-34C1-4C61-8255-FA16FAB4D9DC}"/>
                    </c:ext>
                  </c:extLst>
                </c:dPt>
                <c:dPt>
                  <c:idx val="1"/>
                  <c:bubble3D val="0"/>
                  <c:spPr>
                    <a:pattFill prst="ltUpDiag">
                      <a:fgClr>
                        <a:schemeClr val="accent3"/>
                      </a:fgClr>
                      <a:bgClr>
                        <a:schemeClr val="accent3">
                          <a:lumMod val="20000"/>
                          <a:lumOff val="80000"/>
                        </a:schemeClr>
                      </a:bgClr>
                    </a:pattFill>
                    <a:ln w="19050">
                      <a:solidFill>
                        <a:schemeClr val="lt1"/>
                      </a:solidFill>
                    </a:ln>
                    <a:effectLst>
                      <a:innerShdw blurRad="114300">
                        <a:schemeClr val="accent3"/>
                      </a:innerShdw>
                    </a:effectLst>
                  </c:spPr>
                  <c:extLst>
                    <c:ext xmlns:c16="http://schemas.microsoft.com/office/drawing/2014/chart" uri="{C3380CC4-5D6E-409C-BE32-E72D297353CC}">
                      <c16:uniqueId val="{0000000A-34C1-4C61-8255-FA16FAB4D9DC}"/>
                    </c:ext>
                  </c:extLst>
                </c:dPt>
                <c:dPt>
                  <c:idx val="2"/>
                  <c:bubble3D val="0"/>
                  <c:spPr>
                    <a:pattFill prst="ltUpDiag">
                      <a:fgClr>
                        <a:schemeClr val="accent5"/>
                      </a:fgClr>
                      <a:bgClr>
                        <a:schemeClr val="accent5">
                          <a:lumMod val="20000"/>
                          <a:lumOff val="80000"/>
                        </a:schemeClr>
                      </a:bgClr>
                    </a:pattFill>
                    <a:ln w="19050">
                      <a:solidFill>
                        <a:schemeClr val="lt1"/>
                      </a:solidFill>
                    </a:ln>
                    <a:effectLst>
                      <a:innerShdw blurRad="114300">
                        <a:schemeClr val="accent5"/>
                      </a:innerShdw>
                    </a:effectLst>
                  </c:spPr>
                  <c:extLst>
                    <c:ext xmlns:c16="http://schemas.microsoft.com/office/drawing/2014/chart" uri="{C3380CC4-5D6E-409C-BE32-E72D297353CC}">
                      <c16:uniqueId val="{0000000C-34C1-4C61-8255-FA16FAB4D9DC}"/>
                    </c:ext>
                  </c:extLst>
                </c:dPt>
                <c:cat>
                  <c:strRef>
                    <c:extLst>
                      <c:ext uri="{02D57815-91ED-43cb-92C2-25804820EDAC}">
                        <c15:formulaRef>
                          <c15:sqref>Sheet2!$F$10:$F$12</c15:sqref>
                        </c15:formulaRef>
                      </c:ext>
                    </c:extLst>
                    <c:strCache>
                      <c:ptCount val="3"/>
                      <c:pt idx="0">
                        <c:v>0-30 % </c:v>
                      </c:pt>
                      <c:pt idx="1">
                        <c:v>31-50%  </c:v>
                      </c:pt>
                      <c:pt idx="2">
                        <c:v>51-80% </c:v>
                      </c:pt>
                    </c:strCache>
                  </c:strRef>
                </c:cat>
                <c:val>
                  <c:numRef>
                    <c:extLst>
                      <c:ext uri="{02D57815-91ED-43cb-92C2-25804820EDAC}">
                        <c15:formulaRef>
                          <c15:sqref>Sheet2!$G$10:$G$12</c15:sqref>
                        </c15:formulaRef>
                      </c:ext>
                    </c:extLst>
                    <c:numCache>
                      <c:formatCode>General</c:formatCode>
                      <c:ptCount val="3"/>
                      <c:pt idx="0">
                        <c:v>114</c:v>
                      </c:pt>
                      <c:pt idx="1">
                        <c:v>32</c:v>
                      </c:pt>
                      <c:pt idx="2">
                        <c:v>18</c:v>
                      </c:pt>
                    </c:numCache>
                  </c:numRef>
                </c:val>
                <c:extLst>
                  <c:ext xmlns:c16="http://schemas.microsoft.com/office/drawing/2014/chart" uri="{C3380CC4-5D6E-409C-BE32-E72D297353CC}">
                    <c16:uniqueId val="{0000000D-34C1-4C61-8255-FA16FAB4D9DC}"/>
                  </c:ext>
                </c:extLst>
              </c15:ser>
            </c15:filteredPieSeries>
          </c:ext>
        </c:extLst>
      </c:pieChart>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1"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a:t>Level</a:t>
            </a:r>
            <a:r>
              <a:rPr lang="en-US" baseline="0"/>
              <a:t> of education </a:t>
            </a:r>
            <a:endParaRPr lang="en-US"/>
          </a:p>
        </c:rich>
      </c:tx>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1"/>
          <c:order val="1"/>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Sheet2!$F$7:$F$10</c:f>
              <c:strCache>
                <c:ptCount val="4"/>
                <c:pt idx="0">
                  <c:v>Between 8th Grade and 12th Grade</c:v>
                </c:pt>
                <c:pt idx="1">
                  <c:v>College</c:v>
                </c:pt>
                <c:pt idx="2">
                  <c:v>some College</c:v>
                </c:pt>
                <c:pt idx="3">
                  <c:v>vocational </c:v>
                </c:pt>
              </c:strCache>
            </c:strRef>
          </c:cat>
          <c:val>
            <c:numRef>
              <c:f>Sheet2!$H$7:$H$10</c:f>
              <c:numCache>
                <c:formatCode>0%</c:formatCode>
                <c:ptCount val="4"/>
                <c:pt idx="0">
                  <c:v>0.64634146341463417</c:v>
                </c:pt>
                <c:pt idx="1">
                  <c:v>0.23170731707317074</c:v>
                </c:pt>
                <c:pt idx="2">
                  <c:v>0.10365853658536585</c:v>
                </c:pt>
                <c:pt idx="3">
                  <c:v>1.8292682926829267E-2</c:v>
                </c:pt>
              </c:numCache>
            </c:numRef>
          </c:val>
          <c:extLst>
            <c:ext xmlns:c16="http://schemas.microsoft.com/office/drawing/2014/chart" uri="{C3380CC4-5D6E-409C-BE32-E72D297353CC}">
              <c16:uniqueId val="{00000000-19A4-4AC2-8D54-2A5433318CA4}"/>
            </c:ext>
          </c:extLst>
        </c:ser>
        <c:dLbls>
          <c:showLegendKey val="0"/>
          <c:showVal val="0"/>
          <c:showCatName val="0"/>
          <c:showSerName val="0"/>
          <c:showPercent val="0"/>
          <c:showBubbleSize val="0"/>
        </c:dLbls>
        <c:gapWidth val="219"/>
        <c:overlap val="-27"/>
        <c:axId val="462100176"/>
        <c:axId val="462101488"/>
        <c:extLst>
          <c:ext xmlns:c15="http://schemas.microsoft.com/office/drawing/2012/chart" uri="{02D57815-91ED-43cb-92C2-25804820EDAC}">
            <c15:filteredBarSeries>
              <c15:ser>
                <c:idx val="0"/>
                <c:order val="0"/>
                <c:spPr>
                  <a:solidFill>
                    <a:schemeClr val="accent1"/>
                  </a:solidFill>
                  <a:ln>
                    <a:noFill/>
                  </a:ln>
                  <a:effectLst/>
                </c:spPr>
                <c:invertIfNegative val="0"/>
                <c:cat>
                  <c:strRef>
                    <c:extLst>
                      <c:ext uri="{02D57815-91ED-43cb-92C2-25804820EDAC}">
                        <c15:formulaRef>
                          <c15:sqref>Sheet2!$F$7:$F$10</c15:sqref>
                        </c15:formulaRef>
                      </c:ext>
                    </c:extLst>
                    <c:strCache>
                      <c:ptCount val="4"/>
                      <c:pt idx="0">
                        <c:v>Between 8th Grade and 12th Grade</c:v>
                      </c:pt>
                      <c:pt idx="1">
                        <c:v>College</c:v>
                      </c:pt>
                      <c:pt idx="2">
                        <c:v>some College</c:v>
                      </c:pt>
                      <c:pt idx="3">
                        <c:v>vocational </c:v>
                      </c:pt>
                    </c:strCache>
                  </c:strRef>
                </c:cat>
                <c:val>
                  <c:numRef>
                    <c:extLst>
                      <c:ext uri="{02D57815-91ED-43cb-92C2-25804820EDAC}">
                        <c15:formulaRef>
                          <c15:sqref>Sheet2!$G$7:$G$10</c15:sqref>
                        </c15:formulaRef>
                      </c:ext>
                    </c:extLst>
                    <c:numCache>
                      <c:formatCode>General</c:formatCode>
                      <c:ptCount val="4"/>
                      <c:pt idx="0">
                        <c:v>106</c:v>
                      </c:pt>
                      <c:pt idx="1">
                        <c:v>38</c:v>
                      </c:pt>
                      <c:pt idx="2">
                        <c:v>17</c:v>
                      </c:pt>
                      <c:pt idx="3">
                        <c:v>3</c:v>
                      </c:pt>
                    </c:numCache>
                  </c:numRef>
                </c:val>
                <c:extLst>
                  <c:ext xmlns:c16="http://schemas.microsoft.com/office/drawing/2014/chart" uri="{C3380CC4-5D6E-409C-BE32-E72D297353CC}">
                    <c16:uniqueId val="{00000001-19A4-4AC2-8D54-2A5433318CA4}"/>
                  </c:ext>
                </c:extLst>
              </c15:ser>
            </c15:filteredBarSeries>
          </c:ext>
        </c:extLst>
      </c:barChart>
      <c:catAx>
        <c:axId val="4621001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0" i="0" u="none" strike="noStrike" kern="1200" baseline="0">
                <a:solidFill>
                  <a:schemeClr val="tx1">
                    <a:lumMod val="65000"/>
                    <a:lumOff val="35000"/>
                  </a:schemeClr>
                </a:solidFill>
                <a:latin typeface="+mn-lt"/>
                <a:ea typeface="+mn-ea"/>
                <a:cs typeface="+mn-cs"/>
              </a:defRPr>
            </a:pPr>
            <a:endParaRPr lang="en-US"/>
          </a:p>
        </c:txPr>
        <c:crossAx val="462101488"/>
        <c:crosses val="autoZero"/>
        <c:auto val="1"/>
        <c:lblAlgn val="ctr"/>
        <c:lblOffset val="100"/>
        <c:noMultiLvlLbl val="0"/>
      </c:catAx>
      <c:valAx>
        <c:axId val="462101488"/>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800" b="0" i="0" u="none" strike="noStrike" kern="1200" baseline="0">
                <a:solidFill>
                  <a:schemeClr val="tx1">
                    <a:lumMod val="65000"/>
                    <a:lumOff val="35000"/>
                  </a:schemeClr>
                </a:solidFill>
                <a:latin typeface="+mn-lt"/>
                <a:ea typeface="+mn-ea"/>
                <a:cs typeface="+mn-cs"/>
              </a:defRPr>
            </a:pPr>
            <a:endParaRPr lang="en-US"/>
          </a:p>
        </c:txPr>
        <c:crossAx val="46210017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200" b="1" i="0" u="none" strike="noStrike" kern="1200" cap="all" spc="150" baseline="0">
                <a:solidFill>
                  <a:schemeClr val="tx1">
                    <a:lumMod val="50000"/>
                    <a:lumOff val="50000"/>
                  </a:schemeClr>
                </a:solidFill>
                <a:latin typeface="+mn-lt"/>
                <a:ea typeface="+mn-ea"/>
                <a:cs typeface="+mn-cs"/>
              </a:defRPr>
            </a:pPr>
            <a:r>
              <a:rPr lang="en-US"/>
              <a:t>Medical Insurance </a:t>
            </a:r>
          </a:p>
        </c:rich>
      </c:tx>
      <c:layout/>
      <c:overlay val="0"/>
      <c:spPr>
        <a:noFill/>
        <a:ln>
          <a:noFill/>
        </a:ln>
        <a:effectLst/>
      </c:spPr>
      <c:txPr>
        <a:bodyPr rot="0" spcFirstLastPara="1" vertOverflow="ellipsis" vert="horz" wrap="square" anchor="ctr" anchorCtr="1"/>
        <a:lstStyle/>
        <a:p>
          <a:pPr>
            <a:defRPr sz="2200" b="1" i="0" u="none" strike="noStrike" kern="1200" cap="all" spc="150" baseline="0">
              <a:solidFill>
                <a:schemeClr val="tx1">
                  <a:lumMod val="50000"/>
                  <a:lumOff val="50000"/>
                </a:schemeClr>
              </a:solidFill>
              <a:latin typeface="+mn-lt"/>
              <a:ea typeface="+mn-ea"/>
              <a:cs typeface="+mn-cs"/>
            </a:defRPr>
          </a:pPr>
          <a:endParaRPr lang="en-US"/>
        </a:p>
      </c:txPr>
    </c:title>
    <c:autoTitleDeleted val="0"/>
    <c:plotArea>
      <c:layout/>
      <c:pieChart>
        <c:varyColors val="1"/>
        <c:ser>
          <c:idx val="1"/>
          <c:order val="1"/>
          <c:tx>
            <c:strRef>
              <c:f>Sheet3!$F$10</c:f>
              <c:strCache>
                <c:ptCount val="1"/>
                <c:pt idx="0">
                  <c:v>%</c:v>
                </c:pt>
              </c:strCache>
            </c:strRef>
          </c:tx>
          <c:dPt>
            <c:idx val="0"/>
            <c:bubble3D val="0"/>
            <c:spPr>
              <a:pattFill prst="ltUpDiag">
                <a:fgClr>
                  <a:schemeClr val="accent1"/>
                </a:fgClr>
                <a:bgClr>
                  <a:schemeClr val="accent1">
                    <a:lumMod val="20000"/>
                    <a:lumOff val="80000"/>
                  </a:schemeClr>
                </a:bgClr>
              </a:pattFill>
              <a:ln w="19050">
                <a:solidFill>
                  <a:schemeClr val="lt1"/>
                </a:solidFill>
              </a:ln>
              <a:effectLst>
                <a:innerShdw blurRad="114300">
                  <a:schemeClr val="accent1"/>
                </a:innerShdw>
              </a:effectLst>
            </c:spPr>
            <c:extLst>
              <c:ext xmlns:c16="http://schemas.microsoft.com/office/drawing/2014/chart" uri="{C3380CC4-5D6E-409C-BE32-E72D297353CC}">
                <c16:uniqueId val="{00000001-B9AC-4231-83E7-29BB29A77E6F}"/>
              </c:ext>
            </c:extLst>
          </c:dPt>
          <c:dPt>
            <c:idx val="1"/>
            <c:bubble3D val="0"/>
            <c:spPr>
              <a:pattFill prst="ltUpDiag">
                <a:fgClr>
                  <a:schemeClr val="accent3"/>
                </a:fgClr>
                <a:bgClr>
                  <a:schemeClr val="accent3">
                    <a:lumMod val="20000"/>
                    <a:lumOff val="80000"/>
                  </a:schemeClr>
                </a:bgClr>
              </a:pattFill>
              <a:ln w="19050">
                <a:solidFill>
                  <a:schemeClr val="lt1"/>
                </a:solidFill>
              </a:ln>
              <a:effectLst>
                <a:innerShdw blurRad="114300">
                  <a:schemeClr val="accent3"/>
                </a:innerShdw>
              </a:effectLst>
            </c:spPr>
            <c:extLst>
              <c:ext xmlns:c16="http://schemas.microsoft.com/office/drawing/2014/chart" uri="{C3380CC4-5D6E-409C-BE32-E72D297353CC}">
                <c16:uniqueId val="{00000003-B9AC-4231-83E7-29BB29A77E6F}"/>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1"/>
            <c:leaderLines>
              <c:spPr>
                <a:ln w="9525">
                  <a:solidFill>
                    <a:schemeClr val="tx1">
                      <a:lumMod val="35000"/>
                      <a:lumOff val="65000"/>
                    </a:schemeClr>
                  </a:solidFill>
                </a:ln>
                <a:effectLst/>
              </c:spPr>
            </c:leaderLines>
            <c:extLst>
              <c:ext xmlns:c15="http://schemas.microsoft.com/office/drawing/2012/chart" uri="{CE6537A1-D6FC-4f65-9D91-7224C49458BB}">
                <c15:layout/>
              </c:ext>
            </c:extLst>
          </c:dLbls>
          <c:cat>
            <c:strRef>
              <c:f>Sheet3!$D$11:$D$12</c:f>
              <c:strCache>
                <c:ptCount val="2"/>
                <c:pt idx="0">
                  <c:v>yes </c:v>
                </c:pt>
                <c:pt idx="1">
                  <c:v>no </c:v>
                </c:pt>
              </c:strCache>
            </c:strRef>
          </c:cat>
          <c:val>
            <c:numRef>
              <c:f>Sheet3!$F$11:$F$12</c:f>
              <c:numCache>
                <c:formatCode>0%</c:formatCode>
                <c:ptCount val="2"/>
                <c:pt idx="0">
                  <c:v>0.74</c:v>
                </c:pt>
                <c:pt idx="1">
                  <c:v>0.26</c:v>
                </c:pt>
              </c:numCache>
            </c:numRef>
          </c:val>
          <c:extLst>
            <c:ext xmlns:c16="http://schemas.microsoft.com/office/drawing/2014/chart" uri="{C3380CC4-5D6E-409C-BE32-E72D297353CC}">
              <c16:uniqueId val="{00000004-B9AC-4231-83E7-29BB29A77E6F}"/>
            </c:ext>
          </c:extLst>
        </c:ser>
        <c:dLbls>
          <c:showLegendKey val="0"/>
          <c:showVal val="0"/>
          <c:showCatName val="0"/>
          <c:showSerName val="0"/>
          <c:showPercent val="0"/>
          <c:showBubbleSize val="0"/>
          <c:showLeaderLines val="1"/>
        </c:dLbls>
        <c:firstSliceAng val="0"/>
        <c:extLst>
          <c:ext xmlns:c15="http://schemas.microsoft.com/office/drawing/2012/chart" uri="{02D57815-91ED-43cb-92C2-25804820EDAC}">
            <c15:filteredPieSeries>
              <c15:ser>
                <c:idx val="0"/>
                <c:order val="0"/>
                <c:tx>
                  <c:strRef>
                    <c:extLst>
                      <c:ext uri="{02D57815-91ED-43cb-92C2-25804820EDAC}">
                        <c15:formulaRef>
                          <c15:sqref>Sheet3!$E$10</c15:sqref>
                        </c15:formulaRef>
                      </c:ext>
                    </c:extLst>
                    <c:strCache>
                      <c:ptCount val="1"/>
                      <c:pt idx="0">
                        <c:v>Freq</c:v>
                      </c:pt>
                    </c:strCache>
                  </c:strRef>
                </c:tx>
                <c:dPt>
                  <c:idx val="0"/>
                  <c:bubble3D val="0"/>
                  <c:spPr>
                    <a:pattFill prst="ltUpDiag">
                      <a:fgClr>
                        <a:schemeClr val="accent1"/>
                      </a:fgClr>
                      <a:bgClr>
                        <a:schemeClr val="accent1">
                          <a:lumMod val="20000"/>
                          <a:lumOff val="80000"/>
                        </a:schemeClr>
                      </a:bgClr>
                    </a:pattFill>
                    <a:ln w="19050">
                      <a:solidFill>
                        <a:schemeClr val="lt1"/>
                      </a:solidFill>
                    </a:ln>
                    <a:effectLst>
                      <a:innerShdw blurRad="114300">
                        <a:schemeClr val="accent1"/>
                      </a:innerShdw>
                    </a:effectLst>
                  </c:spPr>
                  <c:extLst>
                    <c:ext xmlns:c16="http://schemas.microsoft.com/office/drawing/2014/chart" uri="{C3380CC4-5D6E-409C-BE32-E72D297353CC}">
                      <c16:uniqueId val="{00000006-B9AC-4231-83E7-29BB29A77E6F}"/>
                    </c:ext>
                  </c:extLst>
                </c:dPt>
                <c:dPt>
                  <c:idx val="1"/>
                  <c:bubble3D val="0"/>
                  <c:spPr>
                    <a:pattFill prst="ltUpDiag">
                      <a:fgClr>
                        <a:schemeClr val="accent3"/>
                      </a:fgClr>
                      <a:bgClr>
                        <a:schemeClr val="accent3">
                          <a:lumMod val="20000"/>
                          <a:lumOff val="80000"/>
                        </a:schemeClr>
                      </a:bgClr>
                    </a:pattFill>
                    <a:ln w="19050">
                      <a:solidFill>
                        <a:schemeClr val="lt1"/>
                      </a:solidFill>
                    </a:ln>
                    <a:effectLst>
                      <a:innerShdw blurRad="114300">
                        <a:schemeClr val="accent3"/>
                      </a:innerShdw>
                    </a:effectLst>
                  </c:spPr>
                  <c:extLst>
                    <c:ext xmlns:c16="http://schemas.microsoft.com/office/drawing/2014/chart" uri="{C3380CC4-5D6E-409C-BE32-E72D297353CC}">
                      <c16:uniqueId val="{00000008-B9AC-4231-83E7-29BB29A77E6F}"/>
                    </c:ext>
                  </c:extLst>
                </c:dPt>
                <c:cat>
                  <c:strRef>
                    <c:extLst>
                      <c:ext uri="{02D57815-91ED-43cb-92C2-25804820EDAC}">
                        <c15:formulaRef>
                          <c15:sqref>Sheet3!$D$11:$D$12</c15:sqref>
                        </c15:formulaRef>
                      </c:ext>
                    </c:extLst>
                    <c:strCache>
                      <c:ptCount val="2"/>
                      <c:pt idx="0">
                        <c:v>yes </c:v>
                      </c:pt>
                      <c:pt idx="1">
                        <c:v>no </c:v>
                      </c:pt>
                    </c:strCache>
                  </c:strRef>
                </c:cat>
                <c:val>
                  <c:numRef>
                    <c:extLst>
                      <c:ext uri="{02D57815-91ED-43cb-92C2-25804820EDAC}">
                        <c15:formulaRef>
                          <c15:sqref>Sheet3!$E$11:$E$12</c15:sqref>
                        </c15:formulaRef>
                      </c:ext>
                    </c:extLst>
                    <c:numCache>
                      <c:formatCode>General</c:formatCode>
                      <c:ptCount val="2"/>
                      <c:pt idx="0">
                        <c:v>121</c:v>
                      </c:pt>
                      <c:pt idx="1">
                        <c:v>43</c:v>
                      </c:pt>
                    </c:numCache>
                  </c:numRef>
                </c:val>
                <c:extLst>
                  <c:ext xmlns:c16="http://schemas.microsoft.com/office/drawing/2014/chart" uri="{C3380CC4-5D6E-409C-BE32-E72D297353CC}">
                    <c16:uniqueId val="{00000009-B9AC-4231-83E7-29BB29A77E6F}"/>
                  </c:ext>
                </c:extLst>
              </c15:ser>
            </c15:filteredPieSeries>
          </c:ext>
        </c:extLst>
      </c:pieChart>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1"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a:t>Prior</a:t>
            </a:r>
            <a:r>
              <a:rPr lang="en-US" baseline="0"/>
              <a:t> living situation </a:t>
            </a:r>
            <a:endParaRPr lang="en-US"/>
          </a:p>
        </c:rich>
      </c:tx>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bar"/>
        <c:grouping val="clustered"/>
        <c:varyColors val="0"/>
        <c:ser>
          <c:idx val="7"/>
          <c:order val="7"/>
          <c:tx>
            <c:strRef>
              <c:f>Sheet2!$M$7</c:f>
              <c:strCache>
                <c:ptCount val="1"/>
                <c:pt idx="0">
                  <c:v>%</c:v>
                </c:pt>
              </c:strCache>
            </c:strRef>
          </c:tx>
          <c:spPr>
            <a:solidFill>
              <a:schemeClr val="accent2">
                <a:lumMod val="6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Sheet2!$E$8:$E$22</c:f>
              <c:strCache>
                <c:ptCount val="15"/>
                <c:pt idx="0">
                  <c:v>Place not meant for human habitation (such as a vehicle, abandoned building, bus/train/subway station/airport, or outside)</c:v>
                </c:pt>
                <c:pt idx="1">
                  <c:v>Emergency shelter (including hotel, motel, or campground paid for with emergency shelter voucher)</c:v>
                </c:pt>
                <c:pt idx="2">
                  <c:v>Transitional housing for homeless persons</c:v>
                </c:pt>
                <c:pt idx="3">
                  <c:v>Permanent housing for formerly homeless persons (such as Shelter Plus Care, SHP, or SRO Mod Rehab)</c:v>
                </c:pt>
                <c:pt idx="4">
                  <c:v>Psychiatric hospital or other psychiatric facility</c:v>
                </c:pt>
                <c:pt idx="5">
                  <c:v>Substance abuse treatment facility or detox center</c:v>
                </c:pt>
                <c:pt idx="6">
                  <c:v>Hospital (non-psychiatric facility)</c:v>
                </c:pt>
                <c:pt idx="7">
                  <c:v>Foster care home or foster care group home</c:v>
                </c:pt>
                <c:pt idx="8">
                  <c:v>Jail, prison or juvenile detention facility</c:v>
                </c:pt>
                <c:pt idx="9">
                  <c:v>Rented room, apartment, or house</c:v>
                </c:pt>
                <c:pt idx="10">
                  <c:v>House you own</c:v>
                </c:pt>
                <c:pt idx="11">
                  <c:v>Staying or living in someone else’s (family and friends) room, apartment, or house</c:v>
                </c:pt>
                <c:pt idx="12">
                  <c:v>Hotel or motel paid for by  individual</c:v>
                </c:pt>
                <c:pt idx="13">
                  <c:v>Other</c:v>
                </c:pt>
                <c:pt idx="14">
                  <c:v>Don’t Know or Refused</c:v>
                </c:pt>
              </c:strCache>
            </c:strRef>
          </c:cat>
          <c:val>
            <c:numRef>
              <c:f>Sheet2!$M$8:$M$22</c:f>
              <c:numCache>
                <c:formatCode>0%</c:formatCode>
                <c:ptCount val="15"/>
                <c:pt idx="0">
                  <c:v>0.24390243902439024</c:v>
                </c:pt>
                <c:pt idx="1">
                  <c:v>1.8292682926829267E-2</c:v>
                </c:pt>
                <c:pt idx="2">
                  <c:v>0</c:v>
                </c:pt>
                <c:pt idx="3">
                  <c:v>0.10365853658536585</c:v>
                </c:pt>
                <c:pt idx="4">
                  <c:v>0</c:v>
                </c:pt>
                <c:pt idx="5">
                  <c:v>0</c:v>
                </c:pt>
                <c:pt idx="6">
                  <c:v>0</c:v>
                </c:pt>
                <c:pt idx="7">
                  <c:v>0</c:v>
                </c:pt>
                <c:pt idx="8">
                  <c:v>1.2195121951219513E-2</c:v>
                </c:pt>
                <c:pt idx="9">
                  <c:v>0.31707317073170732</c:v>
                </c:pt>
                <c:pt idx="10">
                  <c:v>0</c:v>
                </c:pt>
                <c:pt idx="11">
                  <c:v>0.21341463414634146</c:v>
                </c:pt>
                <c:pt idx="12">
                  <c:v>4.2682926829268296E-2</c:v>
                </c:pt>
                <c:pt idx="13">
                  <c:v>0</c:v>
                </c:pt>
                <c:pt idx="14">
                  <c:v>4.878048780487805E-2</c:v>
                </c:pt>
              </c:numCache>
            </c:numRef>
          </c:val>
          <c:extLst>
            <c:ext xmlns:c16="http://schemas.microsoft.com/office/drawing/2014/chart" uri="{C3380CC4-5D6E-409C-BE32-E72D297353CC}">
              <c16:uniqueId val="{00000000-A15C-4B36-8888-D21394EF24D1}"/>
            </c:ext>
          </c:extLst>
        </c:ser>
        <c:dLbls>
          <c:showLegendKey val="0"/>
          <c:showVal val="0"/>
          <c:showCatName val="0"/>
          <c:showSerName val="0"/>
          <c:showPercent val="0"/>
          <c:showBubbleSize val="0"/>
        </c:dLbls>
        <c:gapWidth val="182"/>
        <c:axId val="540669496"/>
        <c:axId val="540670152"/>
        <c:extLst>
          <c:ext xmlns:c15="http://schemas.microsoft.com/office/drawing/2012/chart" uri="{02D57815-91ED-43cb-92C2-25804820EDAC}">
            <c15:filteredBarSeries>
              <c15:ser>
                <c:idx val="0"/>
                <c:order val="0"/>
                <c:tx>
                  <c:strRef>
                    <c:extLst>
                      <c:ext uri="{02D57815-91ED-43cb-92C2-25804820EDAC}">
                        <c15:formulaRef>
                          <c15:sqref>Sheet2!$F$7</c15:sqref>
                        </c15:formulaRef>
                      </c:ext>
                    </c:extLst>
                    <c:strCache>
                      <c:ptCount val="1"/>
                    </c:strCache>
                  </c:strRef>
                </c:tx>
                <c:spPr>
                  <a:solidFill>
                    <a:schemeClr val="accent1"/>
                  </a:solidFill>
                  <a:ln>
                    <a:noFill/>
                  </a:ln>
                  <a:effectLst/>
                </c:spPr>
                <c:invertIfNegative val="0"/>
                <c:cat>
                  <c:strRef>
                    <c:extLst>
                      <c:ext uri="{02D57815-91ED-43cb-92C2-25804820EDAC}">
                        <c15:formulaRef>
                          <c15:sqref>Sheet2!$E$8:$E$22</c15:sqref>
                        </c15:formulaRef>
                      </c:ext>
                    </c:extLst>
                    <c:strCache>
                      <c:ptCount val="15"/>
                      <c:pt idx="0">
                        <c:v>Place not meant for human habitation (such as a vehicle, abandoned building, bus/train/subway station/airport, or outside)</c:v>
                      </c:pt>
                      <c:pt idx="1">
                        <c:v>Emergency shelter (including hotel, motel, or campground paid for with emergency shelter voucher)</c:v>
                      </c:pt>
                      <c:pt idx="2">
                        <c:v>Transitional housing for homeless persons</c:v>
                      </c:pt>
                      <c:pt idx="3">
                        <c:v>Permanent housing for formerly homeless persons (such as Shelter Plus Care, SHP, or SRO Mod Rehab)</c:v>
                      </c:pt>
                      <c:pt idx="4">
                        <c:v>Psychiatric hospital or other psychiatric facility</c:v>
                      </c:pt>
                      <c:pt idx="5">
                        <c:v>Substance abuse treatment facility or detox center</c:v>
                      </c:pt>
                      <c:pt idx="6">
                        <c:v>Hospital (non-psychiatric facility)</c:v>
                      </c:pt>
                      <c:pt idx="7">
                        <c:v>Foster care home or foster care group home</c:v>
                      </c:pt>
                      <c:pt idx="8">
                        <c:v>Jail, prison or juvenile detention facility</c:v>
                      </c:pt>
                      <c:pt idx="9">
                        <c:v>Rented room, apartment, or house</c:v>
                      </c:pt>
                      <c:pt idx="10">
                        <c:v>House you own</c:v>
                      </c:pt>
                      <c:pt idx="11">
                        <c:v>Staying or living in someone else’s (family and friends) room, apartment, or house</c:v>
                      </c:pt>
                      <c:pt idx="12">
                        <c:v>Hotel or motel paid for by  individual</c:v>
                      </c:pt>
                      <c:pt idx="13">
                        <c:v>Other</c:v>
                      </c:pt>
                      <c:pt idx="14">
                        <c:v>Don’t Know or Refused</c:v>
                      </c:pt>
                    </c:strCache>
                  </c:strRef>
                </c:cat>
                <c:val>
                  <c:numRef>
                    <c:extLst>
                      <c:ext uri="{02D57815-91ED-43cb-92C2-25804820EDAC}">
                        <c15:formulaRef>
                          <c15:sqref>Sheet2!$F$8:$F$22</c15:sqref>
                        </c15:formulaRef>
                      </c:ext>
                    </c:extLst>
                    <c:numCache>
                      <c:formatCode>General</c:formatCode>
                      <c:ptCount val="15"/>
                    </c:numCache>
                  </c:numRef>
                </c:val>
                <c:extLst>
                  <c:ext xmlns:c16="http://schemas.microsoft.com/office/drawing/2014/chart" uri="{C3380CC4-5D6E-409C-BE32-E72D297353CC}">
                    <c16:uniqueId val="{00000001-A15C-4B36-8888-D21394EF24D1}"/>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Sheet2!$G$7</c15:sqref>
                        </c15:formulaRef>
                      </c:ext>
                    </c:extLst>
                    <c:strCache>
                      <c:ptCount val="1"/>
                    </c:strCache>
                  </c:strRef>
                </c:tx>
                <c:spPr>
                  <a:solidFill>
                    <a:schemeClr val="accent2"/>
                  </a:solidFill>
                  <a:ln>
                    <a:noFill/>
                  </a:ln>
                  <a:effectLst/>
                </c:spPr>
                <c:invertIfNegative val="0"/>
                <c:cat>
                  <c:strRef>
                    <c:extLst xmlns:c15="http://schemas.microsoft.com/office/drawing/2012/chart">
                      <c:ext xmlns:c15="http://schemas.microsoft.com/office/drawing/2012/chart" uri="{02D57815-91ED-43cb-92C2-25804820EDAC}">
                        <c15:formulaRef>
                          <c15:sqref>Sheet2!$E$8:$E$22</c15:sqref>
                        </c15:formulaRef>
                      </c:ext>
                    </c:extLst>
                    <c:strCache>
                      <c:ptCount val="15"/>
                      <c:pt idx="0">
                        <c:v>Place not meant for human habitation (such as a vehicle, abandoned building, bus/train/subway station/airport, or outside)</c:v>
                      </c:pt>
                      <c:pt idx="1">
                        <c:v>Emergency shelter (including hotel, motel, or campground paid for with emergency shelter voucher)</c:v>
                      </c:pt>
                      <c:pt idx="2">
                        <c:v>Transitional housing for homeless persons</c:v>
                      </c:pt>
                      <c:pt idx="3">
                        <c:v>Permanent housing for formerly homeless persons (such as Shelter Plus Care, SHP, or SRO Mod Rehab)</c:v>
                      </c:pt>
                      <c:pt idx="4">
                        <c:v>Psychiatric hospital or other psychiatric facility</c:v>
                      </c:pt>
                      <c:pt idx="5">
                        <c:v>Substance abuse treatment facility or detox center</c:v>
                      </c:pt>
                      <c:pt idx="6">
                        <c:v>Hospital (non-psychiatric facility)</c:v>
                      </c:pt>
                      <c:pt idx="7">
                        <c:v>Foster care home or foster care group home</c:v>
                      </c:pt>
                      <c:pt idx="8">
                        <c:v>Jail, prison or juvenile detention facility</c:v>
                      </c:pt>
                      <c:pt idx="9">
                        <c:v>Rented room, apartment, or house</c:v>
                      </c:pt>
                      <c:pt idx="10">
                        <c:v>House you own</c:v>
                      </c:pt>
                      <c:pt idx="11">
                        <c:v>Staying or living in someone else’s (family and friends) room, apartment, or house</c:v>
                      </c:pt>
                      <c:pt idx="12">
                        <c:v>Hotel or motel paid for by  individual</c:v>
                      </c:pt>
                      <c:pt idx="13">
                        <c:v>Other</c:v>
                      </c:pt>
                      <c:pt idx="14">
                        <c:v>Don’t Know or Refused</c:v>
                      </c:pt>
                    </c:strCache>
                  </c:strRef>
                </c:cat>
                <c:val>
                  <c:numRef>
                    <c:extLst xmlns:c15="http://schemas.microsoft.com/office/drawing/2012/chart">
                      <c:ext xmlns:c15="http://schemas.microsoft.com/office/drawing/2012/chart" uri="{02D57815-91ED-43cb-92C2-25804820EDAC}">
                        <c15:formulaRef>
                          <c15:sqref>Sheet2!$G$8:$G$22</c15:sqref>
                        </c15:formulaRef>
                      </c:ext>
                    </c:extLst>
                    <c:numCache>
                      <c:formatCode>General</c:formatCode>
                      <c:ptCount val="15"/>
                    </c:numCache>
                  </c:numRef>
                </c:val>
                <c:extLst xmlns:c15="http://schemas.microsoft.com/office/drawing/2012/chart">
                  <c:ext xmlns:c16="http://schemas.microsoft.com/office/drawing/2014/chart" uri="{C3380CC4-5D6E-409C-BE32-E72D297353CC}">
                    <c16:uniqueId val="{00000002-A15C-4B36-8888-D21394EF24D1}"/>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Sheet2!$H$7</c15:sqref>
                        </c15:formulaRef>
                      </c:ext>
                    </c:extLst>
                    <c:strCache>
                      <c:ptCount val="1"/>
                    </c:strCache>
                  </c:strRef>
                </c:tx>
                <c:spPr>
                  <a:solidFill>
                    <a:schemeClr val="accent3"/>
                  </a:solidFill>
                  <a:ln>
                    <a:noFill/>
                  </a:ln>
                  <a:effectLst/>
                </c:spPr>
                <c:invertIfNegative val="0"/>
                <c:cat>
                  <c:strRef>
                    <c:extLst xmlns:c15="http://schemas.microsoft.com/office/drawing/2012/chart">
                      <c:ext xmlns:c15="http://schemas.microsoft.com/office/drawing/2012/chart" uri="{02D57815-91ED-43cb-92C2-25804820EDAC}">
                        <c15:formulaRef>
                          <c15:sqref>Sheet2!$E$8:$E$22</c15:sqref>
                        </c15:formulaRef>
                      </c:ext>
                    </c:extLst>
                    <c:strCache>
                      <c:ptCount val="15"/>
                      <c:pt idx="0">
                        <c:v>Place not meant for human habitation (such as a vehicle, abandoned building, bus/train/subway station/airport, or outside)</c:v>
                      </c:pt>
                      <c:pt idx="1">
                        <c:v>Emergency shelter (including hotel, motel, or campground paid for with emergency shelter voucher)</c:v>
                      </c:pt>
                      <c:pt idx="2">
                        <c:v>Transitional housing for homeless persons</c:v>
                      </c:pt>
                      <c:pt idx="3">
                        <c:v>Permanent housing for formerly homeless persons (such as Shelter Plus Care, SHP, or SRO Mod Rehab)</c:v>
                      </c:pt>
                      <c:pt idx="4">
                        <c:v>Psychiatric hospital or other psychiatric facility</c:v>
                      </c:pt>
                      <c:pt idx="5">
                        <c:v>Substance abuse treatment facility or detox center</c:v>
                      </c:pt>
                      <c:pt idx="6">
                        <c:v>Hospital (non-psychiatric facility)</c:v>
                      </c:pt>
                      <c:pt idx="7">
                        <c:v>Foster care home or foster care group home</c:v>
                      </c:pt>
                      <c:pt idx="8">
                        <c:v>Jail, prison or juvenile detention facility</c:v>
                      </c:pt>
                      <c:pt idx="9">
                        <c:v>Rented room, apartment, or house</c:v>
                      </c:pt>
                      <c:pt idx="10">
                        <c:v>House you own</c:v>
                      </c:pt>
                      <c:pt idx="11">
                        <c:v>Staying or living in someone else’s (family and friends) room, apartment, or house</c:v>
                      </c:pt>
                      <c:pt idx="12">
                        <c:v>Hotel or motel paid for by  individual</c:v>
                      </c:pt>
                      <c:pt idx="13">
                        <c:v>Other</c:v>
                      </c:pt>
                      <c:pt idx="14">
                        <c:v>Don’t Know or Refused</c:v>
                      </c:pt>
                    </c:strCache>
                  </c:strRef>
                </c:cat>
                <c:val>
                  <c:numRef>
                    <c:extLst xmlns:c15="http://schemas.microsoft.com/office/drawing/2012/chart">
                      <c:ext xmlns:c15="http://schemas.microsoft.com/office/drawing/2012/chart" uri="{02D57815-91ED-43cb-92C2-25804820EDAC}">
                        <c15:formulaRef>
                          <c15:sqref>Sheet2!$H$8:$H$22</c15:sqref>
                        </c15:formulaRef>
                      </c:ext>
                    </c:extLst>
                    <c:numCache>
                      <c:formatCode>General</c:formatCode>
                      <c:ptCount val="15"/>
                    </c:numCache>
                  </c:numRef>
                </c:val>
                <c:extLst xmlns:c15="http://schemas.microsoft.com/office/drawing/2012/chart">
                  <c:ext xmlns:c16="http://schemas.microsoft.com/office/drawing/2014/chart" uri="{C3380CC4-5D6E-409C-BE32-E72D297353CC}">
                    <c16:uniqueId val="{00000003-A15C-4B36-8888-D21394EF24D1}"/>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Sheet2!$I$7</c15:sqref>
                        </c15:formulaRef>
                      </c:ext>
                    </c:extLst>
                    <c:strCache>
                      <c:ptCount val="1"/>
                    </c:strCache>
                  </c:strRef>
                </c:tx>
                <c:spPr>
                  <a:solidFill>
                    <a:schemeClr val="accent4"/>
                  </a:solidFill>
                  <a:ln>
                    <a:noFill/>
                  </a:ln>
                  <a:effectLst/>
                </c:spPr>
                <c:invertIfNegative val="0"/>
                <c:cat>
                  <c:strRef>
                    <c:extLst xmlns:c15="http://schemas.microsoft.com/office/drawing/2012/chart">
                      <c:ext xmlns:c15="http://schemas.microsoft.com/office/drawing/2012/chart" uri="{02D57815-91ED-43cb-92C2-25804820EDAC}">
                        <c15:formulaRef>
                          <c15:sqref>Sheet2!$E$8:$E$22</c15:sqref>
                        </c15:formulaRef>
                      </c:ext>
                    </c:extLst>
                    <c:strCache>
                      <c:ptCount val="15"/>
                      <c:pt idx="0">
                        <c:v>Place not meant for human habitation (such as a vehicle, abandoned building, bus/train/subway station/airport, or outside)</c:v>
                      </c:pt>
                      <c:pt idx="1">
                        <c:v>Emergency shelter (including hotel, motel, or campground paid for with emergency shelter voucher)</c:v>
                      </c:pt>
                      <c:pt idx="2">
                        <c:v>Transitional housing for homeless persons</c:v>
                      </c:pt>
                      <c:pt idx="3">
                        <c:v>Permanent housing for formerly homeless persons (such as Shelter Plus Care, SHP, or SRO Mod Rehab)</c:v>
                      </c:pt>
                      <c:pt idx="4">
                        <c:v>Psychiatric hospital or other psychiatric facility</c:v>
                      </c:pt>
                      <c:pt idx="5">
                        <c:v>Substance abuse treatment facility or detox center</c:v>
                      </c:pt>
                      <c:pt idx="6">
                        <c:v>Hospital (non-psychiatric facility)</c:v>
                      </c:pt>
                      <c:pt idx="7">
                        <c:v>Foster care home or foster care group home</c:v>
                      </c:pt>
                      <c:pt idx="8">
                        <c:v>Jail, prison or juvenile detention facility</c:v>
                      </c:pt>
                      <c:pt idx="9">
                        <c:v>Rented room, apartment, or house</c:v>
                      </c:pt>
                      <c:pt idx="10">
                        <c:v>House you own</c:v>
                      </c:pt>
                      <c:pt idx="11">
                        <c:v>Staying or living in someone else’s (family and friends) room, apartment, or house</c:v>
                      </c:pt>
                      <c:pt idx="12">
                        <c:v>Hotel or motel paid for by  individual</c:v>
                      </c:pt>
                      <c:pt idx="13">
                        <c:v>Other</c:v>
                      </c:pt>
                      <c:pt idx="14">
                        <c:v>Don’t Know or Refused</c:v>
                      </c:pt>
                    </c:strCache>
                  </c:strRef>
                </c:cat>
                <c:val>
                  <c:numRef>
                    <c:extLst xmlns:c15="http://schemas.microsoft.com/office/drawing/2012/chart">
                      <c:ext xmlns:c15="http://schemas.microsoft.com/office/drawing/2012/chart" uri="{02D57815-91ED-43cb-92C2-25804820EDAC}">
                        <c15:formulaRef>
                          <c15:sqref>Sheet2!$I$8:$I$22</c15:sqref>
                        </c15:formulaRef>
                      </c:ext>
                    </c:extLst>
                    <c:numCache>
                      <c:formatCode>General</c:formatCode>
                      <c:ptCount val="15"/>
                    </c:numCache>
                  </c:numRef>
                </c:val>
                <c:extLst xmlns:c15="http://schemas.microsoft.com/office/drawing/2012/chart">
                  <c:ext xmlns:c16="http://schemas.microsoft.com/office/drawing/2014/chart" uri="{C3380CC4-5D6E-409C-BE32-E72D297353CC}">
                    <c16:uniqueId val="{00000004-A15C-4B36-8888-D21394EF24D1}"/>
                  </c:ext>
                </c:extLst>
              </c15:ser>
            </c15:filteredBarSeries>
            <c15:filteredBarSeries>
              <c15:ser>
                <c:idx val="4"/>
                <c:order val="4"/>
                <c:tx>
                  <c:strRef>
                    <c:extLst xmlns:c15="http://schemas.microsoft.com/office/drawing/2012/chart">
                      <c:ext xmlns:c15="http://schemas.microsoft.com/office/drawing/2012/chart" uri="{02D57815-91ED-43cb-92C2-25804820EDAC}">
                        <c15:formulaRef>
                          <c15:sqref>Sheet2!$J$7</c15:sqref>
                        </c15:formulaRef>
                      </c:ext>
                    </c:extLst>
                    <c:strCache>
                      <c:ptCount val="1"/>
                    </c:strCache>
                  </c:strRef>
                </c:tx>
                <c:spPr>
                  <a:solidFill>
                    <a:schemeClr val="accent5"/>
                  </a:solidFill>
                  <a:ln>
                    <a:noFill/>
                  </a:ln>
                  <a:effectLst/>
                </c:spPr>
                <c:invertIfNegative val="0"/>
                <c:cat>
                  <c:strRef>
                    <c:extLst xmlns:c15="http://schemas.microsoft.com/office/drawing/2012/chart">
                      <c:ext xmlns:c15="http://schemas.microsoft.com/office/drawing/2012/chart" uri="{02D57815-91ED-43cb-92C2-25804820EDAC}">
                        <c15:formulaRef>
                          <c15:sqref>Sheet2!$E$8:$E$22</c15:sqref>
                        </c15:formulaRef>
                      </c:ext>
                    </c:extLst>
                    <c:strCache>
                      <c:ptCount val="15"/>
                      <c:pt idx="0">
                        <c:v>Place not meant for human habitation (such as a vehicle, abandoned building, bus/train/subway station/airport, or outside)</c:v>
                      </c:pt>
                      <c:pt idx="1">
                        <c:v>Emergency shelter (including hotel, motel, or campground paid for with emergency shelter voucher)</c:v>
                      </c:pt>
                      <c:pt idx="2">
                        <c:v>Transitional housing for homeless persons</c:v>
                      </c:pt>
                      <c:pt idx="3">
                        <c:v>Permanent housing for formerly homeless persons (such as Shelter Plus Care, SHP, or SRO Mod Rehab)</c:v>
                      </c:pt>
                      <c:pt idx="4">
                        <c:v>Psychiatric hospital or other psychiatric facility</c:v>
                      </c:pt>
                      <c:pt idx="5">
                        <c:v>Substance abuse treatment facility or detox center</c:v>
                      </c:pt>
                      <c:pt idx="6">
                        <c:v>Hospital (non-psychiatric facility)</c:v>
                      </c:pt>
                      <c:pt idx="7">
                        <c:v>Foster care home or foster care group home</c:v>
                      </c:pt>
                      <c:pt idx="8">
                        <c:v>Jail, prison or juvenile detention facility</c:v>
                      </c:pt>
                      <c:pt idx="9">
                        <c:v>Rented room, apartment, or house</c:v>
                      </c:pt>
                      <c:pt idx="10">
                        <c:v>House you own</c:v>
                      </c:pt>
                      <c:pt idx="11">
                        <c:v>Staying or living in someone else’s (family and friends) room, apartment, or house</c:v>
                      </c:pt>
                      <c:pt idx="12">
                        <c:v>Hotel or motel paid for by  individual</c:v>
                      </c:pt>
                      <c:pt idx="13">
                        <c:v>Other</c:v>
                      </c:pt>
                      <c:pt idx="14">
                        <c:v>Don’t Know or Refused</c:v>
                      </c:pt>
                    </c:strCache>
                  </c:strRef>
                </c:cat>
                <c:val>
                  <c:numRef>
                    <c:extLst xmlns:c15="http://schemas.microsoft.com/office/drawing/2012/chart">
                      <c:ext xmlns:c15="http://schemas.microsoft.com/office/drawing/2012/chart" uri="{02D57815-91ED-43cb-92C2-25804820EDAC}">
                        <c15:formulaRef>
                          <c15:sqref>Sheet2!$J$8:$J$22</c15:sqref>
                        </c15:formulaRef>
                      </c:ext>
                    </c:extLst>
                    <c:numCache>
                      <c:formatCode>General</c:formatCode>
                      <c:ptCount val="15"/>
                    </c:numCache>
                  </c:numRef>
                </c:val>
                <c:extLst xmlns:c15="http://schemas.microsoft.com/office/drawing/2012/chart">
                  <c:ext xmlns:c16="http://schemas.microsoft.com/office/drawing/2014/chart" uri="{C3380CC4-5D6E-409C-BE32-E72D297353CC}">
                    <c16:uniqueId val="{00000005-A15C-4B36-8888-D21394EF24D1}"/>
                  </c:ext>
                </c:extLst>
              </c15:ser>
            </c15:filteredBarSeries>
            <c15:filteredBarSeries>
              <c15:ser>
                <c:idx val="5"/>
                <c:order val="5"/>
                <c:tx>
                  <c:strRef>
                    <c:extLst xmlns:c15="http://schemas.microsoft.com/office/drawing/2012/chart">
                      <c:ext xmlns:c15="http://schemas.microsoft.com/office/drawing/2012/chart" uri="{02D57815-91ED-43cb-92C2-25804820EDAC}">
                        <c15:formulaRef>
                          <c15:sqref>Sheet2!$K$7</c15:sqref>
                        </c15:formulaRef>
                      </c:ext>
                    </c:extLst>
                    <c:strCache>
                      <c:ptCount val="1"/>
                    </c:strCache>
                  </c:strRef>
                </c:tx>
                <c:spPr>
                  <a:solidFill>
                    <a:schemeClr val="accent6"/>
                  </a:solidFill>
                  <a:ln>
                    <a:noFill/>
                  </a:ln>
                  <a:effectLst/>
                </c:spPr>
                <c:invertIfNegative val="0"/>
                <c:cat>
                  <c:strRef>
                    <c:extLst xmlns:c15="http://schemas.microsoft.com/office/drawing/2012/chart">
                      <c:ext xmlns:c15="http://schemas.microsoft.com/office/drawing/2012/chart" uri="{02D57815-91ED-43cb-92C2-25804820EDAC}">
                        <c15:formulaRef>
                          <c15:sqref>Sheet2!$E$8:$E$22</c15:sqref>
                        </c15:formulaRef>
                      </c:ext>
                    </c:extLst>
                    <c:strCache>
                      <c:ptCount val="15"/>
                      <c:pt idx="0">
                        <c:v>Place not meant for human habitation (such as a vehicle, abandoned building, bus/train/subway station/airport, or outside)</c:v>
                      </c:pt>
                      <c:pt idx="1">
                        <c:v>Emergency shelter (including hotel, motel, or campground paid for with emergency shelter voucher)</c:v>
                      </c:pt>
                      <c:pt idx="2">
                        <c:v>Transitional housing for homeless persons</c:v>
                      </c:pt>
                      <c:pt idx="3">
                        <c:v>Permanent housing for formerly homeless persons (such as Shelter Plus Care, SHP, or SRO Mod Rehab)</c:v>
                      </c:pt>
                      <c:pt idx="4">
                        <c:v>Psychiatric hospital or other psychiatric facility</c:v>
                      </c:pt>
                      <c:pt idx="5">
                        <c:v>Substance abuse treatment facility or detox center</c:v>
                      </c:pt>
                      <c:pt idx="6">
                        <c:v>Hospital (non-psychiatric facility)</c:v>
                      </c:pt>
                      <c:pt idx="7">
                        <c:v>Foster care home or foster care group home</c:v>
                      </c:pt>
                      <c:pt idx="8">
                        <c:v>Jail, prison or juvenile detention facility</c:v>
                      </c:pt>
                      <c:pt idx="9">
                        <c:v>Rented room, apartment, or house</c:v>
                      </c:pt>
                      <c:pt idx="10">
                        <c:v>House you own</c:v>
                      </c:pt>
                      <c:pt idx="11">
                        <c:v>Staying or living in someone else’s (family and friends) room, apartment, or house</c:v>
                      </c:pt>
                      <c:pt idx="12">
                        <c:v>Hotel or motel paid for by  individual</c:v>
                      </c:pt>
                      <c:pt idx="13">
                        <c:v>Other</c:v>
                      </c:pt>
                      <c:pt idx="14">
                        <c:v>Don’t Know or Refused</c:v>
                      </c:pt>
                    </c:strCache>
                  </c:strRef>
                </c:cat>
                <c:val>
                  <c:numRef>
                    <c:extLst xmlns:c15="http://schemas.microsoft.com/office/drawing/2012/chart">
                      <c:ext xmlns:c15="http://schemas.microsoft.com/office/drawing/2012/chart" uri="{02D57815-91ED-43cb-92C2-25804820EDAC}">
                        <c15:formulaRef>
                          <c15:sqref>Sheet2!$K$8:$K$22</c15:sqref>
                        </c15:formulaRef>
                      </c:ext>
                    </c:extLst>
                    <c:numCache>
                      <c:formatCode>General</c:formatCode>
                      <c:ptCount val="15"/>
                    </c:numCache>
                  </c:numRef>
                </c:val>
                <c:extLst xmlns:c15="http://schemas.microsoft.com/office/drawing/2012/chart">
                  <c:ext xmlns:c16="http://schemas.microsoft.com/office/drawing/2014/chart" uri="{C3380CC4-5D6E-409C-BE32-E72D297353CC}">
                    <c16:uniqueId val="{00000006-A15C-4B36-8888-D21394EF24D1}"/>
                  </c:ext>
                </c:extLst>
              </c15:ser>
            </c15:filteredBarSeries>
            <c15:filteredBarSeries>
              <c15:ser>
                <c:idx val="6"/>
                <c:order val="6"/>
                <c:tx>
                  <c:strRef>
                    <c:extLst xmlns:c15="http://schemas.microsoft.com/office/drawing/2012/chart">
                      <c:ext xmlns:c15="http://schemas.microsoft.com/office/drawing/2012/chart" uri="{02D57815-91ED-43cb-92C2-25804820EDAC}">
                        <c15:formulaRef>
                          <c15:sqref>Sheet2!$L$7</c15:sqref>
                        </c15:formulaRef>
                      </c:ext>
                    </c:extLst>
                    <c:strCache>
                      <c:ptCount val="1"/>
                      <c:pt idx="0">
                        <c:v>freq</c:v>
                      </c:pt>
                    </c:strCache>
                  </c:strRef>
                </c:tx>
                <c:spPr>
                  <a:solidFill>
                    <a:schemeClr val="accent1">
                      <a:lumMod val="60000"/>
                    </a:schemeClr>
                  </a:solidFill>
                  <a:ln>
                    <a:noFill/>
                  </a:ln>
                  <a:effectLst/>
                </c:spPr>
                <c:invertIfNegative val="0"/>
                <c:cat>
                  <c:strRef>
                    <c:extLst xmlns:c15="http://schemas.microsoft.com/office/drawing/2012/chart">
                      <c:ext xmlns:c15="http://schemas.microsoft.com/office/drawing/2012/chart" uri="{02D57815-91ED-43cb-92C2-25804820EDAC}">
                        <c15:formulaRef>
                          <c15:sqref>Sheet2!$E$8:$E$22</c15:sqref>
                        </c15:formulaRef>
                      </c:ext>
                    </c:extLst>
                    <c:strCache>
                      <c:ptCount val="15"/>
                      <c:pt idx="0">
                        <c:v>Place not meant for human habitation (such as a vehicle, abandoned building, bus/train/subway station/airport, or outside)</c:v>
                      </c:pt>
                      <c:pt idx="1">
                        <c:v>Emergency shelter (including hotel, motel, or campground paid for with emergency shelter voucher)</c:v>
                      </c:pt>
                      <c:pt idx="2">
                        <c:v>Transitional housing for homeless persons</c:v>
                      </c:pt>
                      <c:pt idx="3">
                        <c:v>Permanent housing for formerly homeless persons (such as Shelter Plus Care, SHP, or SRO Mod Rehab)</c:v>
                      </c:pt>
                      <c:pt idx="4">
                        <c:v>Psychiatric hospital or other psychiatric facility</c:v>
                      </c:pt>
                      <c:pt idx="5">
                        <c:v>Substance abuse treatment facility or detox center</c:v>
                      </c:pt>
                      <c:pt idx="6">
                        <c:v>Hospital (non-psychiatric facility)</c:v>
                      </c:pt>
                      <c:pt idx="7">
                        <c:v>Foster care home or foster care group home</c:v>
                      </c:pt>
                      <c:pt idx="8">
                        <c:v>Jail, prison or juvenile detention facility</c:v>
                      </c:pt>
                      <c:pt idx="9">
                        <c:v>Rented room, apartment, or house</c:v>
                      </c:pt>
                      <c:pt idx="10">
                        <c:v>House you own</c:v>
                      </c:pt>
                      <c:pt idx="11">
                        <c:v>Staying or living in someone else’s (family and friends) room, apartment, or house</c:v>
                      </c:pt>
                      <c:pt idx="12">
                        <c:v>Hotel or motel paid for by  individual</c:v>
                      </c:pt>
                      <c:pt idx="13">
                        <c:v>Other</c:v>
                      </c:pt>
                      <c:pt idx="14">
                        <c:v>Don’t Know or Refused</c:v>
                      </c:pt>
                    </c:strCache>
                  </c:strRef>
                </c:cat>
                <c:val>
                  <c:numRef>
                    <c:extLst xmlns:c15="http://schemas.microsoft.com/office/drawing/2012/chart">
                      <c:ext xmlns:c15="http://schemas.microsoft.com/office/drawing/2012/chart" uri="{02D57815-91ED-43cb-92C2-25804820EDAC}">
                        <c15:formulaRef>
                          <c15:sqref>Sheet2!$L$8:$L$22</c15:sqref>
                        </c15:formulaRef>
                      </c:ext>
                    </c:extLst>
                    <c:numCache>
                      <c:formatCode>General</c:formatCode>
                      <c:ptCount val="15"/>
                      <c:pt idx="0">
                        <c:v>40</c:v>
                      </c:pt>
                      <c:pt idx="1">
                        <c:v>3</c:v>
                      </c:pt>
                      <c:pt idx="2">
                        <c:v>0</c:v>
                      </c:pt>
                      <c:pt idx="3">
                        <c:v>17</c:v>
                      </c:pt>
                      <c:pt idx="4">
                        <c:v>0</c:v>
                      </c:pt>
                      <c:pt idx="5">
                        <c:v>0</c:v>
                      </c:pt>
                      <c:pt idx="6">
                        <c:v>0</c:v>
                      </c:pt>
                      <c:pt idx="7">
                        <c:v>0</c:v>
                      </c:pt>
                      <c:pt idx="8">
                        <c:v>2</c:v>
                      </c:pt>
                      <c:pt idx="9">
                        <c:v>52</c:v>
                      </c:pt>
                      <c:pt idx="10">
                        <c:v>0</c:v>
                      </c:pt>
                      <c:pt idx="11">
                        <c:v>35</c:v>
                      </c:pt>
                      <c:pt idx="12">
                        <c:v>7</c:v>
                      </c:pt>
                      <c:pt idx="13">
                        <c:v>0</c:v>
                      </c:pt>
                      <c:pt idx="14">
                        <c:v>8</c:v>
                      </c:pt>
                    </c:numCache>
                  </c:numRef>
                </c:val>
                <c:extLst xmlns:c15="http://schemas.microsoft.com/office/drawing/2012/chart">
                  <c:ext xmlns:c16="http://schemas.microsoft.com/office/drawing/2014/chart" uri="{C3380CC4-5D6E-409C-BE32-E72D297353CC}">
                    <c16:uniqueId val="{00000007-A15C-4B36-8888-D21394EF24D1}"/>
                  </c:ext>
                </c:extLst>
              </c15:ser>
            </c15:filteredBarSeries>
          </c:ext>
        </c:extLst>
      </c:barChart>
      <c:catAx>
        <c:axId val="540669496"/>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540670152"/>
        <c:crosses val="autoZero"/>
        <c:auto val="1"/>
        <c:lblAlgn val="ctr"/>
        <c:lblOffset val="100"/>
        <c:noMultiLvlLbl val="0"/>
      </c:catAx>
      <c:valAx>
        <c:axId val="54067015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540669496"/>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smtClean="0"/>
              <a:t>2020</a:t>
            </a:r>
            <a:endParaRPr lang="en-US" dirty="0"/>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2020</c:v>
                </c:pt>
              </c:strCache>
            </c:strRef>
          </c:tx>
          <c:spPr>
            <a:solidFill>
              <a:srgbClr val="FFC000"/>
            </a:solidFill>
          </c:spPr>
          <c:dPt>
            <c:idx val="0"/>
            <c:bubble3D val="0"/>
            <c:spPr>
              <a:solidFill>
                <a:srgbClr val="FFFF00"/>
              </a:solidFill>
              <a:ln>
                <a:noFill/>
              </a:ln>
              <a:effectLst/>
            </c:spPr>
            <c:extLst>
              <c:ext xmlns:c16="http://schemas.microsoft.com/office/drawing/2014/chart" uri="{C3380CC4-5D6E-409C-BE32-E72D297353CC}">
                <c16:uniqueId val="{00000003-37A0-40AA-8804-68A77DF62CAC}"/>
              </c:ext>
            </c:extLst>
          </c:dPt>
          <c:dPt>
            <c:idx val="1"/>
            <c:bubble3D val="0"/>
            <c:spPr>
              <a:solidFill>
                <a:srgbClr val="92D050"/>
              </a:solidFill>
              <a:ln>
                <a:noFill/>
              </a:ln>
              <a:effectLst/>
            </c:spPr>
            <c:extLst>
              <c:ext xmlns:c16="http://schemas.microsoft.com/office/drawing/2014/chart" uri="{C3380CC4-5D6E-409C-BE32-E72D297353CC}">
                <c16:uniqueId val="{00000000-3249-4290-9B3A-5C28A51D1049}"/>
              </c:ext>
            </c:extLst>
          </c:dPt>
          <c:dPt>
            <c:idx val="2"/>
            <c:bubble3D val="0"/>
            <c:spPr>
              <a:solidFill>
                <a:srgbClr val="FFC000"/>
              </a:solidFill>
              <a:ln>
                <a:noFill/>
              </a:ln>
              <a:effectLst/>
            </c:spPr>
            <c:extLst>
              <c:ext xmlns:c16="http://schemas.microsoft.com/office/drawing/2014/chart" uri="{C3380CC4-5D6E-409C-BE32-E72D297353CC}">
                <c16:uniqueId val="{00000003-3249-4290-9B3A-5C28A51D1049}"/>
              </c:ext>
            </c:extLst>
          </c:dPt>
          <c:dPt>
            <c:idx val="3"/>
            <c:bubble3D val="0"/>
            <c:spPr>
              <a:solidFill>
                <a:srgbClr val="00B0F0"/>
              </a:solidFill>
              <a:ln>
                <a:noFill/>
              </a:ln>
              <a:effectLst/>
            </c:spPr>
            <c:extLst>
              <c:ext xmlns:c16="http://schemas.microsoft.com/office/drawing/2014/chart" uri="{C3380CC4-5D6E-409C-BE32-E72D297353CC}">
                <c16:uniqueId val="{00000004-3249-4290-9B3A-5C28A51D1049}"/>
              </c:ext>
            </c:extLst>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Sheet1!$A$2:$A$5</c:f>
              <c:strCache>
                <c:ptCount val="4"/>
                <c:pt idx="0">
                  <c:v>Black/African American</c:v>
                </c:pt>
                <c:pt idx="1">
                  <c:v>Hispanic</c:v>
                </c:pt>
                <c:pt idx="2">
                  <c:v>White</c:v>
                </c:pt>
                <c:pt idx="3">
                  <c:v>Other</c:v>
                </c:pt>
              </c:strCache>
            </c:strRef>
          </c:cat>
          <c:val>
            <c:numRef>
              <c:f>Sheet1!$B$2:$B$5</c:f>
              <c:numCache>
                <c:formatCode>General</c:formatCode>
                <c:ptCount val="4"/>
                <c:pt idx="0">
                  <c:v>1938</c:v>
                </c:pt>
                <c:pt idx="1">
                  <c:v>580</c:v>
                </c:pt>
                <c:pt idx="2">
                  <c:v>576</c:v>
                </c:pt>
                <c:pt idx="3">
                  <c:v>38</c:v>
                </c:pt>
              </c:numCache>
            </c:numRef>
          </c:val>
          <c:extLst>
            <c:ext xmlns:c16="http://schemas.microsoft.com/office/drawing/2014/chart" uri="{C3380CC4-5D6E-409C-BE32-E72D297353CC}">
              <c16:uniqueId val="{00000000-37A0-40AA-8804-68A77DF62CAC}"/>
            </c:ext>
          </c:extLst>
        </c:ser>
        <c:dLbls>
          <c:showLegendKey val="0"/>
          <c:showVal val="0"/>
          <c:showCatName val="0"/>
          <c:showSerName val="0"/>
          <c:showPercent val="0"/>
          <c:showBubbleSize val="0"/>
          <c:showLeaderLines val="1"/>
        </c:dLbls>
        <c:firstSliceAng val="0"/>
      </c:pieChart>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dirty="0" smtClean="0"/>
              <a:t>SERVICES</a:t>
            </a:r>
            <a:r>
              <a:rPr lang="en-US" baseline="0" dirty="0" smtClean="0"/>
              <a:t> </a:t>
            </a:r>
            <a:endParaRPr lang="en-US" dirty="0"/>
          </a:p>
        </c:rich>
      </c:tx>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bar"/>
        <c:grouping val="clustered"/>
        <c:varyColors val="0"/>
        <c:ser>
          <c:idx val="1"/>
          <c:order val="1"/>
          <c:tx>
            <c:strRef>
              <c:f>Sheet2!$G$7</c:f>
              <c:strCache>
                <c:ptCount val="1"/>
                <c:pt idx="0">
                  <c:v>%</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Sheet2!$E$8:$E$15</c:f>
              <c:strCache>
                <c:ptCount val="7"/>
                <c:pt idx="0">
                  <c:v>Case management</c:v>
                </c:pt>
                <c:pt idx="1">
                  <c:v>Rent</c:v>
                </c:pt>
                <c:pt idx="2">
                  <c:v>PHP</c:v>
                </c:pt>
                <c:pt idx="3">
                  <c:v>Hotel/PHP</c:v>
                </c:pt>
                <c:pt idx="4">
                  <c:v>Hotel</c:v>
                </c:pt>
                <c:pt idx="5">
                  <c:v>Utilities</c:v>
                </c:pt>
                <c:pt idx="6">
                  <c:v>No services</c:v>
                </c:pt>
              </c:strCache>
            </c:strRef>
          </c:cat>
          <c:val>
            <c:numRef>
              <c:f>Sheet2!$G$8:$G$15</c:f>
              <c:numCache>
                <c:formatCode>0%</c:formatCode>
                <c:ptCount val="7"/>
                <c:pt idx="0">
                  <c:v>0.28658536585365851</c:v>
                </c:pt>
                <c:pt idx="1">
                  <c:v>0.1524390243902439</c:v>
                </c:pt>
                <c:pt idx="2">
                  <c:v>3.6585365853658534E-2</c:v>
                </c:pt>
                <c:pt idx="3">
                  <c:v>6.097560975609756E-2</c:v>
                </c:pt>
                <c:pt idx="4">
                  <c:v>0.26219512195121952</c:v>
                </c:pt>
                <c:pt idx="5">
                  <c:v>3.6585365853658534E-2</c:v>
                </c:pt>
                <c:pt idx="6">
                  <c:v>0.16463414634146342</c:v>
                </c:pt>
              </c:numCache>
            </c:numRef>
          </c:val>
          <c:extLst>
            <c:ext xmlns:c16="http://schemas.microsoft.com/office/drawing/2014/chart" uri="{C3380CC4-5D6E-409C-BE32-E72D297353CC}">
              <c16:uniqueId val="{00000000-83E1-46C2-8129-43239FC2D286}"/>
            </c:ext>
          </c:extLst>
        </c:ser>
        <c:dLbls>
          <c:showLegendKey val="0"/>
          <c:showVal val="0"/>
          <c:showCatName val="0"/>
          <c:showSerName val="0"/>
          <c:showPercent val="0"/>
          <c:showBubbleSize val="0"/>
        </c:dLbls>
        <c:gapWidth val="182"/>
        <c:axId val="226328048"/>
        <c:axId val="226328376"/>
        <c:extLst>
          <c:ext xmlns:c15="http://schemas.microsoft.com/office/drawing/2012/chart" uri="{02D57815-91ED-43cb-92C2-25804820EDAC}">
            <c15:filteredBarSeries>
              <c15:ser>
                <c:idx val="0"/>
                <c:order val="0"/>
                <c:tx>
                  <c:strRef>
                    <c:extLst>
                      <c:ext uri="{02D57815-91ED-43cb-92C2-25804820EDAC}">
                        <c15:formulaRef>
                          <c15:sqref>Sheet2!$F$7</c15:sqref>
                        </c15:formulaRef>
                      </c:ext>
                    </c:extLst>
                    <c:strCache>
                      <c:ptCount val="1"/>
                      <c:pt idx="0">
                        <c:v>Freq</c:v>
                      </c:pt>
                    </c:strCache>
                  </c:strRef>
                </c:tx>
                <c:spPr>
                  <a:solidFill>
                    <a:schemeClr val="accent1"/>
                  </a:solidFill>
                  <a:ln>
                    <a:noFill/>
                  </a:ln>
                  <a:effectLst/>
                </c:spPr>
                <c:invertIfNegative val="0"/>
                <c:cat>
                  <c:strRef>
                    <c:extLst>
                      <c:ext uri="{02D57815-91ED-43cb-92C2-25804820EDAC}">
                        <c15:formulaRef>
                          <c15:sqref>Sheet2!$E$8:$E$15</c15:sqref>
                        </c15:formulaRef>
                      </c:ext>
                    </c:extLst>
                    <c:strCache>
                      <c:ptCount val="7"/>
                      <c:pt idx="0">
                        <c:v>Case management</c:v>
                      </c:pt>
                      <c:pt idx="1">
                        <c:v>Rent</c:v>
                      </c:pt>
                      <c:pt idx="2">
                        <c:v>PHP</c:v>
                      </c:pt>
                      <c:pt idx="3">
                        <c:v>Hotel/PHP</c:v>
                      </c:pt>
                      <c:pt idx="4">
                        <c:v>Hotel</c:v>
                      </c:pt>
                      <c:pt idx="5">
                        <c:v>Utilities</c:v>
                      </c:pt>
                      <c:pt idx="6">
                        <c:v>No services</c:v>
                      </c:pt>
                    </c:strCache>
                  </c:strRef>
                </c:cat>
                <c:val>
                  <c:numRef>
                    <c:extLst>
                      <c:ext uri="{02D57815-91ED-43cb-92C2-25804820EDAC}">
                        <c15:formulaRef>
                          <c15:sqref>Sheet2!$F$8:$F$15</c15:sqref>
                        </c15:formulaRef>
                      </c:ext>
                    </c:extLst>
                    <c:numCache>
                      <c:formatCode>General</c:formatCode>
                      <c:ptCount val="7"/>
                      <c:pt idx="0">
                        <c:v>47</c:v>
                      </c:pt>
                      <c:pt idx="1">
                        <c:v>25</c:v>
                      </c:pt>
                      <c:pt idx="2">
                        <c:v>6</c:v>
                      </c:pt>
                      <c:pt idx="3">
                        <c:v>10</c:v>
                      </c:pt>
                      <c:pt idx="4">
                        <c:v>43</c:v>
                      </c:pt>
                      <c:pt idx="5">
                        <c:v>6</c:v>
                      </c:pt>
                      <c:pt idx="6">
                        <c:v>27</c:v>
                      </c:pt>
                    </c:numCache>
                  </c:numRef>
                </c:val>
                <c:extLst>
                  <c:ext xmlns:c16="http://schemas.microsoft.com/office/drawing/2014/chart" uri="{C3380CC4-5D6E-409C-BE32-E72D297353CC}">
                    <c16:uniqueId val="{00000001-83E1-46C2-8129-43239FC2D286}"/>
                  </c:ext>
                </c:extLst>
              </c15:ser>
            </c15:filteredBarSeries>
          </c:ext>
        </c:extLst>
      </c:barChart>
      <c:catAx>
        <c:axId val="22632804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1" i="0" u="none" strike="noStrike" kern="1200" baseline="0">
                <a:solidFill>
                  <a:schemeClr val="tx1">
                    <a:lumMod val="65000"/>
                    <a:lumOff val="35000"/>
                  </a:schemeClr>
                </a:solidFill>
                <a:latin typeface="+mn-lt"/>
                <a:ea typeface="+mn-ea"/>
                <a:cs typeface="+mn-cs"/>
              </a:defRPr>
            </a:pPr>
            <a:endParaRPr lang="en-US"/>
          </a:p>
        </c:txPr>
        <c:crossAx val="226328376"/>
        <c:crosses val="autoZero"/>
        <c:auto val="1"/>
        <c:lblAlgn val="ctr"/>
        <c:lblOffset val="100"/>
        <c:noMultiLvlLbl val="0"/>
      </c:catAx>
      <c:valAx>
        <c:axId val="22632837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600" b="1" i="0" u="none" strike="noStrike" kern="1200" baseline="0">
                <a:solidFill>
                  <a:schemeClr val="tx1">
                    <a:lumMod val="65000"/>
                    <a:lumOff val="35000"/>
                  </a:schemeClr>
                </a:solidFill>
                <a:latin typeface="+mn-lt"/>
                <a:ea typeface="+mn-ea"/>
                <a:cs typeface="+mn-cs"/>
              </a:defRPr>
            </a:pPr>
            <a:endParaRPr lang="en-US"/>
          </a:p>
        </c:txPr>
        <c:crossAx val="226328048"/>
        <c:crosses val="autoZero"/>
        <c:crossBetween val="between"/>
      </c:valAx>
      <c:spPr>
        <a:noFill/>
        <a:ln>
          <a:solidFill>
            <a:schemeClr val="accent1">
              <a:lumMod val="50000"/>
            </a:schemeClr>
          </a:solid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6748538365921746E-2"/>
          <c:y val="3.2585206451074517E-2"/>
          <c:w val="0.88700383858267717"/>
          <c:h val="0.93965046749314995"/>
        </c:manualLayout>
      </c:layout>
      <c:barChart>
        <c:barDir val="col"/>
        <c:grouping val="clustered"/>
        <c:varyColors val="0"/>
        <c:ser>
          <c:idx val="0"/>
          <c:order val="0"/>
          <c:tx>
            <c:strRef>
              <c:f>Sheet1!$B$1</c:f>
              <c:strCache>
                <c:ptCount val="1"/>
                <c:pt idx="0">
                  <c:v>2021</c:v>
                </c:pt>
              </c:strCache>
            </c:strRef>
          </c:tx>
          <c:spPr>
            <a:solidFill>
              <a:schemeClr val="accent1"/>
            </a:solidFill>
            <a:ln>
              <a:solidFill>
                <a:schemeClr val="accent1"/>
              </a:solidFill>
            </a:ln>
            <a:effectLst/>
          </c:spPr>
          <c:invertIfNegative val="0"/>
          <c:dPt>
            <c:idx val="0"/>
            <c:invertIfNegative val="0"/>
            <c:bubble3D val="0"/>
            <c:spPr>
              <a:solidFill>
                <a:schemeClr val="accent1"/>
              </a:solidFill>
              <a:ln>
                <a:solidFill>
                  <a:schemeClr val="accent1"/>
                </a:solidFill>
              </a:ln>
              <a:effectLst/>
            </c:spPr>
            <c:extLst>
              <c:ext xmlns:c16="http://schemas.microsoft.com/office/drawing/2014/chart" uri="{C3380CC4-5D6E-409C-BE32-E72D297353CC}">
                <c16:uniqueId val="{00000002-C599-2349-BE07-A5BF8DB5C01B}"/>
              </c:ext>
            </c:extLst>
          </c:dPt>
          <c:dPt>
            <c:idx val="1"/>
            <c:invertIfNegative val="0"/>
            <c:bubble3D val="0"/>
            <c:spPr>
              <a:solidFill>
                <a:schemeClr val="tx2"/>
              </a:solidFill>
              <a:ln w="63500">
                <a:solidFill>
                  <a:schemeClr val="accent1"/>
                </a:solidFill>
              </a:ln>
              <a:effectLst/>
            </c:spPr>
            <c:extLst>
              <c:ext xmlns:c16="http://schemas.microsoft.com/office/drawing/2014/chart" uri="{C3380CC4-5D6E-409C-BE32-E72D297353CC}">
                <c16:uniqueId val="{00000003-FF60-4F30-94C1-8F5250DB7DCC}"/>
              </c:ext>
            </c:extLst>
          </c:dPt>
          <c:dLbls>
            <c:dLbl>
              <c:idx val="0"/>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chemeClr val="tx1"/>
                      </a:solidFill>
                      <a:latin typeface="+mn-lt"/>
                      <a:ea typeface="+mn-ea"/>
                      <a:cs typeface="+mn-cs"/>
                    </a:defRPr>
                  </a:pPr>
                  <a:endParaRPr lang="en-US"/>
                </a:p>
              </c:txPr>
              <c:showLegendKey val="0"/>
              <c:showVal val="1"/>
              <c:showCatName val="1"/>
              <c:showSerName val="0"/>
              <c:showPercent val="0"/>
              <c:showBubbleSize val="0"/>
              <c:extLst>
                <c:ext xmlns:c16="http://schemas.microsoft.com/office/drawing/2014/chart" uri="{C3380CC4-5D6E-409C-BE32-E72D297353CC}">
                  <c16:uniqueId val="{00000002-C599-2349-BE07-A5BF8DB5C01B}"/>
                </c:ext>
              </c:extLst>
            </c:dLbl>
            <c:dLbl>
              <c:idx val="1"/>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tx2"/>
                      </a:solidFill>
                      <a:latin typeface="+mn-lt"/>
                      <a:ea typeface="+mn-ea"/>
                      <a:cs typeface="+mn-cs"/>
                    </a:defRPr>
                  </a:pPr>
                  <a:endParaRPr lang="en-US"/>
                </a:p>
              </c:txPr>
              <c:showLegendKey val="0"/>
              <c:showVal val="1"/>
              <c:showCatName val="1"/>
              <c:showSerName val="0"/>
              <c:showPercent val="0"/>
              <c:showBubbleSize val="0"/>
              <c:extLst>
                <c:ext xmlns:c16="http://schemas.microsoft.com/office/drawing/2014/chart" uri="{C3380CC4-5D6E-409C-BE32-E72D297353CC}">
                  <c16:uniqueId val="{00000003-FF60-4F30-94C1-8F5250DB7DCC}"/>
                </c:ext>
              </c:extLst>
            </c:dLbl>
            <c:spPr>
              <a:noFill/>
              <a:ln>
                <a:noFill/>
              </a:ln>
              <a:effectLst/>
            </c:spPr>
            <c:txPr>
              <a:bodyPr rot="0" spcFirstLastPara="1" vertOverflow="ellipsis" vert="horz" wrap="square" lIns="38100" tIns="19050" rIns="38100" bIns="19050" anchor="ctr" anchorCtr="1">
                <a:spAutoFit/>
              </a:bodyPr>
              <a:lstStyle/>
              <a:p>
                <a:pPr>
                  <a:defRPr sz="2400" b="1" i="0" u="none" strike="noStrike" kern="1200" baseline="0">
                    <a:solidFill>
                      <a:schemeClr val="tx1"/>
                    </a:solidFill>
                    <a:latin typeface="+mn-lt"/>
                    <a:ea typeface="+mn-ea"/>
                    <a:cs typeface="+mn-cs"/>
                  </a:defRPr>
                </a:pPr>
                <a:endParaRPr lang="en-US"/>
              </a:p>
            </c:txPr>
            <c:showLegendKey val="0"/>
            <c:showVal val="1"/>
            <c:showCatName val="1"/>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Florida</c:v>
                </c:pt>
                <c:pt idx="1">
                  <c:v>Palm Beach County</c:v>
                </c:pt>
              </c:strCache>
            </c:strRef>
          </c:cat>
          <c:val>
            <c:numRef>
              <c:f>Sheet1!$B$2:$B$3</c:f>
              <c:numCache>
                <c:formatCode>#,##0.0</c:formatCode>
                <c:ptCount val="2"/>
                <c:pt idx="0">
                  <c:v>547.6</c:v>
                </c:pt>
                <c:pt idx="1">
                  <c:v>565.9</c:v>
                </c:pt>
              </c:numCache>
            </c:numRef>
          </c:val>
          <c:extLst>
            <c:ext xmlns:c16="http://schemas.microsoft.com/office/drawing/2014/chart" uri="{C3380CC4-5D6E-409C-BE32-E72D297353CC}">
              <c16:uniqueId val="{00000000-FF60-4F30-94C1-8F5250DB7DCC}"/>
            </c:ext>
          </c:extLst>
        </c:ser>
        <c:dLbls>
          <c:showLegendKey val="0"/>
          <c:showVal val="0"/>
          <c:showCatName val="0"/>
          <c:showSerName val="0"/>
          <c:showPercent val="0"/>
          <c:showBubbleSize val="0"/>
        </c:dLbls>
        <c:gapWidth val="219"/>
        <c:overlap val="-27"/>
        <c:axId val="1129323519"/>
        <c:axId val="1129322079"/>
      </c:barChart>
      <c:catAx>
        <c:axId val="1129323519"/>
        <c:scaling>
          <c:orientation val="minMax"/>
        </c:scaling>
        <c:delete val="1"/>
        <c:axPos val="b"/>
        <c:numFmt formatCode="General" sourceLinked="1"/>
        <c:majorTickMark val="none"/>
        <c:minorTickMark val="none"/>
        <c:tickLblPos val="nextTo"/>
        <c:crossAx val="1129322079"/>
        <c:crosses val="autoZero"/>
        <c:auto val="1"/>
        <c:lblAlgn val="ctr"/>
        <c:lblOffset val="100"/>
        <c:noMultiLvlLbl val="0"/>
      </c:catAx>
      <c:valAx>
        <c:axId val="1129322079"/>
        <c:scaling>
          <c:orientation val="minMax"/>
        </c:scaling>
        <c:delete val="0"/>
        <c:axPos val="l"/>
        <c:title>
          <c:tx>
            <c:rich>
              <a:bodyPr rot="-5400000" spcFirstLastPara="1" vertOverflow="ellipsis" vert="horz" wrap="square" anchor="ctr" anchorCtr="1"/>
              <a:lstStyle/>
              <a:p>
                <a:pPr>
                  <a:defRPr sz="1800" b="0" i="0" u="none" strike="noStrike" kern="1200" baseline="0">
                    <a:solidFill>
                      <a:schemeClr val="tx1"/>
                    </a:solidFill>
                    <a:latin typeface="+mn-lt"/>
                    <a:ea typeface="+mn-ea"/>
                    <a:cs typeface="+mn-cs"/>
                  </a:defRPr>
                </a:pPr>
                <a:r>
                  <a:rPr lang="en-US" sz="1800" dirty="0">
                    <a:solidFill>
                      <a:schemeClr val="tx1"/>
                    </a:solidFill>
                  </a:rPr>
                  <a:t>Rate Per 100,000</a:t>
                </a:r>
                <a:r>
                  <a:rPr lang="en-US" sz="1800" baseline="0" dirty="0">
                    <a:solidFill>
                      <a:schemeClr val="tx1"/>
                    </a:solidFill>
                  </a:rPr>
                  <a:t> Population</a:t>
                </a:r>
                <a:endParaRPr lang="en-US" sz="1800" dirty="0">
                  <a:solidFill>
                    <a:schemeClr val="tx1"/>
                  </a:solidFill>
                </a:endParaRPr>
              </a:p>
            </c:rich>
          </c:tx>
          <c:layout>
            <c:manualLayout>
              <c:xMode val="edge"/>
              <c:yMode val="edge"/>
              <c:x val="3.2014990543886095E-3"/>
              <c:y val="0.23945950961211981"/>
            </c:manualLayout>
          </c:layout>
          <c:overlay val="0"/>
          <c:spPr>
            <a:noFill/>
            <a:ln>
              <a:noFill/>
            </a:ln>
            <a:effectLst/>
          </c:spPr>
          <c:txPr>
            <a:bodyPr rot="-54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title>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1129323519"/>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1320774736296721E-2"/>
          <c:y val="4.5310714120376322E-2"/>
          <c:w val="0.79242921185326887"/>
          <c:h val="0.84072466526411083"/>
        </c:manualLayout>
      </c:layout>
      <c:lineChart>
        <c:grouping val="standard"/>
        <c:varyColors val="0"/>
        <c:ser>
          <c:idx val="0"/>
          <c:order val="0"/>
          <c:tx>
            <c:strRef>
              <c:f>Sheet1!$B$1</c:f>
              <c:strCache>
                <c:ptCount val="1"/>
                <c:pt idx="0">
                  <c:v>Florida</c:v>
                </c:pt>
              </c:strCache>
            </c:strRef>
          </c:tx>
          <c:spPr>
            <a:ln w="28575" cap="rnd">
              <a:solidFill>
                <a:schemeClr val="accent1">
                  <a:alpha val="50000"/>
                </a:schemeClr>
              </a:solidFill>
              <a:round/>
            </a:ln>
            <a:effectLst/>
          </c:spPr>
          <c:marker>
            <c:symbol val="circle"/>
            <c:size val="7"/>
            <c:spPr>
              <a:solidFill>
                <a:schemeClr val="accent1">
                  <a:tint val="100000"/>
                  <a:shade val="100000"/>
                  <a:satMod val="100000"/>
                </a:schemeClr>
              </a:solidFill>
              <a:ln w="9525">
                <a:solidFill>
                  <a:schemeClr val="accent1"/>
                </a:solidFill>
              </a:ln>
              <a:effectLst/>
            </c:spPr>
          </c:marker>
          <c:dLbls>
            <c:dLbl>
              <c:idx val="1"/>
              <c:delete val="1"/>
              <c:extLst>
                <c:ext xmlns:c15="http://schemas.microsoft.com/office/drawing/2012/chart" uri="{CE6537A1-D6FC-4f65-9D91-7224C49458BB}"/>
                <c:ext xmlns:c16="http://schemas.microsoft.com/office/drawing/2014/chart" uri="{C3380CC4-5D6E-409C-BE32-E72D297353CC}">
                  <c16:uniqueId val="{00000000-57ED-4282-807D-4AB8FC17AFE8}"/>
                </c:ext>
              </c:extLst>
            </c:dLbl>
            <c:dLbl>
              <c:idx val="2"/>
              <c:delete val="1"/>
              <c:extLst>
                <c:ext xmlns:c15="http://schemas.microsoft.com/office/drawing/2012/chart" uri="{CE6537A1-D6FC-4f65-9D91-7224C49458BB}"/>
                <c:ext xmlns:c16="http://schemas.microsoft.com/office/drawing/2014/chart" uri="{C3380CC4-5D6E-409C-BE32-E72D297353CC}">
                  <c16:uniqueId val="{00000001-57ED-4282-807D-4AB8FC17AFE8}"/>
                </c:ext>
              </c:extLst>
            </c:dLbl>
            <c:dLbl>
              <c:idx val="3"/>
              <c:delete val="1"/>
              <c:extLst>
                <c:ext xmlns:c15="http://schemas.microsoft.com/office/drawing/2012/chart" uri="{CE6537A1-D6FC-4f65-9D91-7224C49458BB}"/>
                <c:ext xmlns:c16="http://schemas.microsoft.com/office/drawing/2014/chart" uri="{C3380CC4-5D6E-409C-BE32-E72D297353CC}">
                  <c16:uniqueId val="{00000002-57ED-4282-807D-4AB8FC17AFE8}"/>
                </c:ext>
              </c:extLst>
            </c:dLbl>
            <c:dLbl>
              <c:idx val="4"/>
              <c:layout>
                <c:manualLayout>
                  <c:x val="7.1250007012795963E-2"/>
                  <c:y val="-6.8489920630429968E-2"/>
                </c:manualLayout>
              </c:layout>
              <c:dLblPos val="r"/>
              <c:showLegendKey val="0"/>
              <c:showVal val="1"/>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03-57ED-4282-807D-4AB8FC17AFE8}"/>
                </c:ext>
              </c:extLst>
            </c:dLbl>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dLblPos val="l"/>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accent1"/>
                      </a:solidFill>
                      <a:round/>
                    </a:ln>
                    <a:effectLst/>
                  </c:spPr>
                </c15:leaderLines>
              </c:ext>
            </c:extLst>
          </c:dLbls>
          <c:cat>
            <c:numRef>
              <c:f>Sheet1!$A$2:$A$6</c:f>
              <c:numCache>
                <c:formatCode>General</c:formatCode>
                <c:ptCount val="5"/>
                <c:pt idx="0">
                  <c:v>2017</c:v>
                </c:pt>
                <c:pt idx="1">
                  <c:v>2018</c:v>
                </c:pt>
                <c:pt idx="2">
                  <c:v>2019</c:v>
                </c:pt>
                <c:pt idx="3">
                  <c:v>2020</c:v>
                </c:pt>
                <c:pt idx="4">
                  <c:v>2021</c:v>
                </c:pt>
              </c:numCache>
            </c:numRef>
          </c:cat>
          <c:val>
            <c:numRef>
              <c:f>Sheet1!$B$2:$B$6</c:f>
              <c:numCache>
                <c:formatCode>General</c:formatCode>
                <c:ptCount val="5"/>
                <c:pt idx="0">
                  <c:v>3.2</c:v>
                </c:pt>
                <c:pt idx="1">
                  <c:v>2.9</c:v>
                </c:pt>
                <c:pt idx="2">
                  <c:v>2.8</c:v>
                </c:pt>
                <c:pt idx="3">
                  <c:v>2.7</c:v>
                </c:pt>
                <c:pt idx="4">
                  <c:v>2.4</c:v>
                </c:pt>
              </c:numCache>
            </c:numRef>
          </c:val>
          <c:smooth val="0"/>
          <c:extLst>
            <c:ext xmlns:c16="http://schemas.microsoft.com/office/drawing/2014/chart" uri="{C3380CC4-5D6E-409C-BE32-E72D297353CC}">
              <c16:uniqueId val="{00000004-57ED-4282-807D-4AB8FC17AFE8}"/>
            </c:ext>
          </c:extLst>
        </c:ser>
        <c:ser>
          <c:idx val="1"/>
          <c:order val="1"/>
          <c:tx>
            <c:strRef>
              <c:f>Sheet1!$C$1</c:f>
              <c:strCache>
                <c:ptCount val="1"/>
                <c:pt idx="0">
                  <c:v>Palm Beach County</c:v>
                </c:pt>
              </c:strCache>
            </c:strRef>
          </c:tx>
          <c:spPr>
            <a:ln w="63500" cap="rnd">
              <a:solidFill>
                <a:schemeClr val="tx2"/>
              </a:solidFill>
              <a:round/>
            </a:ln>
            <a:effectLst/>
          </c:spPr>
          <c:marker>
            <c:symbol val="circle"/>
            <c:size val="10"/>
            <c:spPr>
              <a:solidFill>
                <a:schemeClr val="accent2">
                  <a:tint val="100000"/>
                  <a:shade val="100000"/>
                  <a:satMod val="100000"/>
                </a:schemeClr>
              </a:solidFill>
              <a:ln w="9525">
                <a:solidFill>
                  <a:schemeClr val="accent2"/>
                </a:solidFill>
              </a:ln>
              <a:effectLst/>
            </c:spPr>
          </c:marker>
          <c:dLbls>
            <c:dLbl>
              <c:idx val="0"/>
              <c:layout>
                <c:manualLayout>
                  <c:x val="-5.6827511945622182E-2"/>
                  <c:y val="-8.891908261987002E-3"/>
                </c:manualLayout>
              </c:layout>
              <c:numFmt formatCode="#,##0.0" sourceLinked="0"/>
              <c:spPr>
                <a:noFill/>
                <a:ln>
                  <a:noFill/>
                </a:ln>
                <a:effectLst/>
              </c:spPr>
              <c:txPr>
                <a:bodyPr rot="0" spcFirstLastPara="1" vertOverflow="ellipsis" vert="horz" wrap="square" anchor="ctr" anchorCtr="1"/>
                <a:lstStyle/>
                <a:p>
                  <a:pPr>
                    <a:defRPr sz="1800" b="1" i="0" u="none" strike="noStrike" kern="1200" baseline="0">
                      <a:solidFill>
                        <a:schemeClr val="tx2"/>
                      </a:solidFill>
                      <a:latin typeface="+mn-lt"/>
                      <a:ea typeface="+mn-ea"/>
                      <a:cs typeface="+mn-cs"/>
                    </a:defRPr>
                  </a:pPr>
                  <a:endParaRPr lang="en-US"/>
                </a:p>
              </c:txPr>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57ED-4282-807D-4AB8FC17AFE8}"/>
                </c:ext>
              </c:extLst>
            </c:dLbl>
            <c:dLbl>
              <c:idx val="1"/>
              <c:delete val="1"/>
              <c:extLst>
                <c:ext xmlns:c15="http://schemas.microsoft.com/office/drawing/2012/chart" uri="{CE6537A1-D6FC-4f65-9D91-7224C49458BB}"/>
                <c:ext xmlns:c16="http://schemas.microsoft.com/office/drawing/2014/chart" uri="{C3380CC4-5D6E-409C-BE32-E72D297353CC}">
                  <c16:uniqueId val="{00000006-57ED-4282-807D-4AB8FC17AFE8}"/>
                </c:ext>
              </c:extLst>
            </c:dLbl>
            <c:dLbl>
              <c:idx val="2"/>
              <c:delete val="1"/>
              <c:extLst>
                <c:ext xmlns:c15="http://schemas.microsoft.com/office/drawing/2012/chart" uri="{CE6537A1-D6FC-4f65-9D91-7224C49458BB}"/>
                <c:ext xmlns:c16="http://schemas.microsoft.com/office/drawing/2014/chart" uri="{C3380CC4-5D6E-409C-BE32-E72D297353CC}">
                  <c16:uniqueId val="{00000007-57ED-4282-807D-4AB8FC17AFE8}"/>
                </c:ext>
              </c:extLst>
            </c:dLbl>
            <c:dLbl>
              <c:idx val="3"/>
              <c:delete val="1"/>
              <c:extLst>
                <c:ext xmlns:c15="http://schemas.microsoft.com/office/drawing/2012/chart" uri="{CE6537A1-D6FC-4f65-9D91-7224C49458BB}"/>
                <c:ext xmlns:c16="http://schemas.microsoft.com/office/drawing/2014/chart" uri="{C3380CC4-5D6E-409C-BE32-E72D297353CC}">
                  <c16:uniqueId val="{00000008-57ED-4282-807D-4AB8FC17AFE8}"/>
                </c:ext>
              </c:extLst>
            </c:dLbl>
            <c:dLbl>
              <c:idx val="4"/>
              <c:layout>
                <c:manualLayout>
                  <c:x val="7.0977910529321717E-2"/>
                  <c:y val="2.0121291928788573E-2"/>
                </c:manualLayout>
              </c:layout>
              <c:dLblPos val="r"/>
              <c:showLegendKey val="0"/>
              <c:showVal val="1"/>
              <c:showCatName val="0"/>
              <c:showSerName val="1"/>
              <c:showPercent val="0"/>
              <c:showBubbleSize val="0"/>
              <c:extLst>
                <c:ext xmlns:c15="http://schemas.microsoft.com/office/drawing/2012/chart" uri="{CE6537A1-D6FC-4f65-9D91-7224C49458BB}">
                  <c15:layout>
                    <c:manualLayout>
                      <c:w val="0.1348900723317"/>
                      <c:h val="0.16295133405690124"/>
                    </c:manualLayout>
                  </c15:layout>
                </c:ext>
                <c:ext xmlns:c16="http://schemas.microsoft.com/office/drawing/2014/chart" uri="{C3380CC4-5D6E-409C-BE32-E72D297353CC}">
                  <c16:uniqueId val="{00000009-57ED-4282-807D-4AB8FC17AFE8}"/>
                </c:ext>
              </c:extLst>
            </c:dLbl>
            <c:spPr>
              <a:noFill/>
              <a:ln>
                <a:noFill/>
              </a:ln>
              <a:effectLst/>
            </c:spPr>
            <c:txPr>
              <a:bodyPr rot="0" spcFirstLastPara="1" vertOverflow="ellipsis" vert="horz" wrap="square" anchor="ctr" anchorCtr="1"/>
              <a:lstStyle/>
              <a:p>
                <a:pPr>
                  <a:defRPr sz="1800" b="1" i="0" u="none" strike="noStrike" kern="1200" baseline="0">
                    <a:solidFill>
                      <a:schemeClr val="tx2"/>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2"/>
                      </a:solidFill>
                      <a:round/>
                    </a:ln>
                    <a:effectLst/>
                  </c:spPr>
                </c15:leaderLines>
              </c:ext>
            </c:extLst>
          </c:dLbls>
          <c:cat>
            <c:numRef>
              <c:f>Sheet1!$A$2:$A$6</c:f>
              <c:numCache>
                <c:formatCode>General</c:formatCode>
                <c:ptCount val="5"/>
                <c:pt idx="0">
                  <c:v>2017</c:v>
                </c:pt>
                <c:pt idx="1">
                  <c:v>2018</c:v>
                </c:pt>
                <c:pt idx="2">
                  <c:v>2019</c:v>
                </c:pt>
                <c:pt idx="3">
                  <c:v>2020</c:v>
                </c:pt>
                <c:pt idx="4">
                  <c:v>2021</c:v>
                </c:pt>
              </c:numCache>
            </c:numRef>
          </c:cat>
          <c:val>
            <c:numRef>
              <c:f>Sheet1!$C$2:$C$6</c:f>
              <c:numCache>
                <c:formatCode>General</c:formatCode>
                <c:ptCount val="5"/>
                <c:pt idx="0">
                  <c:v>4</c:v>
                </c:pt>
                <c:pt idx="1">
                  <c:v>3.2</c:v>
                </c:pt>
                <c:pt idx="2">
                  <c:v>2.8</c:v>
                </c:pt>
                <c:pt idx="3">
                  <c:v>2.9</c:v>
                </c:pt>
                <c:pt idx="4">
                  <c:v>2.2000000000000002</c:v>
                </c:pt>
              </c:numCache>
            </c:numRef>
          </c:val>
          <c:smooth val="0"/>
          <c:extLst>
            <c:ext xmlns:c16="http://schemas.microsoft.com/office/drawing/2014/chart" uri="{C3380CC4-5D6E-409C-BE32-E72D297353CC}">
              <c16:uniqueId val="{0000000A-57ED-4282-807D-4AB8FC17AFE8}"/>
            </c:ext>
          </c:extLst>
        </c:ser>
        <c:dLbls>
          <c:showLegendKey val="0"/>
          <c:showVal val="0"/>
          <c:showCatName val="0"/>
          <c:showSerName val="0"/>
          <c:showPercent val="0"/>
          <c:showBubbleSize val="0"/>
        </c:dLbls>
        <c:marker val="1"/>
        <c:smooth val="0"/>
        <c:axId val="376626928"/>
        <c:axId val="372478584"/>
      </c:lineChart>
      <c:catAx>
        <c:axId val="3766269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72478584"/>
        <c:crosses val="autoZero"/>
        <c:auto val="1"/>
        <c:lblAlgn val="ctr"/>
        <c:lblOffset val="100"/>
        <c:noMultiLvlLbl val="0"/>
      </c:catAx>
      <c:valAx>
        <c:axId val="372478584"/>
        <c:scaling>
          <c:orientation val="minMax"/>
          <c:min val="1"/>
        </c:scaling>
        <c:delete val="0"/>
        <c:axPos val="l"/>
        <c:title>
          <c:tx>
            <c:rich>
              <a:bodyPr rot="-540000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r>
                  <a:rPr lang="en-US" dirty="0"/>
                  <a:t>Age-Adjusted Rate per 100,000</a:t>
                </a:r>
              </a:p>
            </c:rich>
          </c:tx>
          <c:layout>
            <c:manualLayout>
              <c:xMode val="edge"/>
              <c:yMode val="edge"/>
              <c:x val="4.0000003937008263E-4"/>
              <c:y val="0.1901166110273807"/>
            </c:manualLayout>
          </c:layout>
          <c:overlay val="0"/>
          <c:spPr>
            <a:noFill/>
            <a:ln>
              <a:noFill/>
            </a:ln>
            <a:effectLst/>
          </c:spPr>
          <c:txPr>
            <a:bodyPr rot="-540000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endParaRPr lang="en-US"/>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76626928"/>
        <c:crosses val="autoZero"/>
        <c:crossBetween val="between"/>
        <c:majorUnit val="1"/>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800" b="0">
          <a:solidFill>
            <a:sysClr val="windowText" lastClr="000000"/>
          </a:solidFill>
          <a:latin typeface="+mn-lt"/>
        </a:defRPr>
      </a:pPr>
      <a:endParaRPr lang="en-US"/>
    </a:p>
  </c:txPr>
  <c:externalData r:id="rId3">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577050048668372"/>
          <c:y val="4.5310714120376322E-2"/>
          <c:w val="0.60095855288408895"/>
          <c:h val="0.84072466526411083"/>
        </c:manualLayout>
      </c:layout>
      <c:lineChart>
        <c:grouping val="standard"/>
        <c:varyColors val="0"/>
        <c:ser>
          <c:idx val="0"/>
          <c:order val="0"/>
          <c:tx>
            <c:strRef>
              <c:f>Sheet1!$B$1</c:f>
              <c:strCache>
                <c:ptCount val="1"/>
                <c:pt idx="0">
                  <c:v>Florida</c:v>
                </c:pt>
              </c:strCache>
            </c:strRef>
          </c:tx>
          <c:spPr>
            <a:ln w="28575" cap="rnd">
              <a:solidFill>
                <a:schemeClr val="accent1">
                  <a:alpha val="50000"/>
                </a:schemeClr>
              </a:solidFill>
              <a:round/>
            </a:ln>
            <a:effectLst/>
          </c:spPr>
          <c:marker>
            <c:symbol val="circle"/>
            <c:size val="7"/>
            <c:spPr>
              <a:solidFill>
                <a:schemeClr val="accent1">
                  <a:tint val="100000"/>
                  <a:shade val="100000"/>
                  <a:satMod val="100000"/>
                </a:schemeClr>
              </a:solidFill>
              <a:ln w="9525">
                <a:solidFill>
                  <a:schemeClr val="accent1"/>
                </a:solidFill>
              </a:ln>
              <a:effectLst/>
            </c:spPr>
          </c:marker>
          <c:dLbls>
            <c:dLbl>
              <c:idx val="1"/>
              <c:delete val="1"/>
              <c:extLst>
                <c:ext xmlns:c15="http://schemas.microsoft.com/office/drawing/2012/chart" uri="{CE6537A1-D6FC-4f65-9D91-7224C49458BB}"/>
                <c:ext xmlns:c16="http://schemas.microsoft.com/office/drawing/2014/chart" uri="{C3380CC4-5D6E-409C-BE32-E72D297353CC}">
                  <c16:uniqueId val="{00000000-57ED-4282-807D-4AB8FC17AFE8}"/>
                </c:ext>
              </c:extLst>
            </c:dLbl>
            <c:dLbl>
              <c:idx val="2"/>
              <c:delete val="1"/>
              <c:extLst>
                <c:ext xmlns:c15="http://schemas.microsoft.com/office/drawing/2012/chart" uri="{CE6537A1-D6FC-4f65-9D91-7224C49458BB}"/>
                <c:ext xmlns:c16="http://schemas.microsoft.com/office/drawing/2014/chart" uri="{C3380CC4-5D6E-409C-BE32-E72D297353CC}">
                  <c16:uniqueId val="{00000001-57ED-4282-807D-4AB8FC17AFE8}"/>
                </c:ext>
              </c:extLst>
            </c:dLbl>
            <c:dLbl>
              <c:idx val="3"/>
              <c:delete val="1"/>
              <c:extLst>
                <c:ext xmlns:c15="http://schemas.microsoft.com/office/drawing/2012/chart" uri="{CE6537A1-D6FC-4f65-9D91-7224C49458BB}"/>
                <c:ext xmlns:c16="http://schemas.microsoft.com/office/drawing/2014/chart" uri="{C3380CC4-5D6E-409C-BE32-E72D297353CC}">
                  <c16:uniqueId val="{00000002-57ED-4282-807D-4AB8FC17AFE8}"/>
                </c:ext>
              </c:extLst>
            </c:dLbl>
            <c:dLbl>
              <c:idx val="4"/>
              <c:layout>
                <c:manualLayout>
                  <c:x val="5.4408456665066489E-2"/>
                  <c:y val="0.22896521215799842"/>
                </c:manualLayout>
              </c:layout>
              <c:dLblPos val="r"/>
              <c:showLegendKey val="0"/>
              <c:showVal val="1"/>
              <c:showCatName val="0"/>
              <c:showSerName val="1"/>
              <c:showPercent val="0"/>
              <c:showBubbleSize val="0"/>
              <c:extLst>
                <c:ext xmlns:c15="http://schemas.microsoft.com/office/drawing/2012/chart" uri="{CE6537A1-D6FC-4f65-9D91-7224C49458BB}">
                  <c15:layout>
                    <c:manualLayout>
                      <c:w val="0.16699693213063657"/>
                      <c:h val="0.20476052817028192"/>
                    </c:manualLayout>
                  </c15:layout>
                </c:ext>
                <c:ext xmlns:c16="http://schemas.microsoft.com/office/drawing/2014/chart" uri="{C3380CC4-5D6E-409C-BE32-E72D297353CC}">
                  <c16:uniqueId val="{00000003-57ED-4282-807D-4AB8FC17AFE8}"/>
                </c:ext>
              </c:extLst>
            </c:dLbl>
            <c:spPr>
              <a:noFill/>
              <a:ln>
                <a:noFill/>
              </a:ln>
              <a:effectLst/>
            </c:spPr>
            <c:txPr>
              <a:bodyPr rot="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endParaRPr lang="en-US"/>
              </a:p>
            </c:txPr>
            <c:dLblPos val="l"/>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accent1"/>
                      </a:solidFill>
                      <a:round/>
                    </a:ln>
                    <a:effectLst/>
                  </c:spPr>
                </c15:leaderLines>
              </c:ext>
            </c:extLst>
          </c:dLbls>
          <c:cat>
            <c:numRef>
              <c:f>Sheet1!$A$2:$A$6</c:f>
              <c:numCache>
                <c:formatCode>General</c:formatCode>
                <c:ptCount val="5"/>
                <c:pt idx="0">
                  <c:v>2017</c:v>
                </c:pt>
                <c:pt idx="1">
                  <c:v>2018</c:v>
                </c:pt>
                <c:pt idx="2">
                  <c:v>2019</c:v>
                </c:pt>
                <c:pt idx="3">
                  <c:v>2020</c:v>
                </c:pt>
                <c:pt idx="4">
                  <c:v>2021</c:v>
                </c:pt>
              </c:numCache>
            </c:numRef>
          </c:cat>
          <c:val>
            <c:numRef>
              <c:f>Sheet1!$B$2:$B$6</c:f>
              <c:numCache>
                <c:formatCode>General</c:formatCode>
                <c:ptCount val="5"/>
                <c:pt idx="0">
                  <c:v>23.1</c:v>
                </c:pt>
                <c:pt idx="1">
                  <c:v>22.7</c:v>
                </c:pt>
                <c:pt idx="2">
                  <c:v>21.4</c:v>
                </c:pt>
                <c:pt idx="3">
                  <c:v>15.9</c:v>
                </c:pt>
                <c:pt idx="4">
                  <c:v>21.4</c:v>
                </c:pt>
              </c:numCache>
            </c:numRef>
          </c:val>
          <c:smooth val="0"/>
          <c:extLst>
            <c:ext xmlns:c16="http://schemas.microsoft.com/office/drawing/2014/chart" uri="{C3380CC4-5D6E-409C-BE32-E72D297353CC}">
              <c16:uniqueId val="{00000004-57ED-4282-807D-4AB8FC17AFE8}"/>
            </c:ext>
          </c:extLst>
        </c:ser>
        <c:ser>
          <c:idx val="1"/>
          <c:order val="1"/>
          <c:tx>
            <c:strRef>
              <c:f>Sheet1!$C$1</c:f>
              <c:strCache>
                <c:ptCount val="1"/>
                <c:pt idx="0">
                  <c:v>Palm Beach County</c:v>
                </c:pt>
              </c:strCache>
            </c:strRef>
          </c:tx>
          <c:spPr>
            <a:ln w="63500" cap="rnd">
              <a:solidFill>
                <a:schemeClr val="tx2"/>
              </a:solidFill>
              <a:round/>
            </a:ln>
            <a:effectLst/>
          </c:spPr>
          <c:marker>
            <c:symbol val="circle"/>
            <c:size val="10"/>
            <c:spPr>
              <a:solidFill>
                <a:schemeClr val="accent2">
                  <a:tint val="100000"/>
                  <a:shade val="100000"/>
                  <a:satMod val="100000"/>
                </a:schemeClr>
              </a:solidFill>
              <a:ln w="9525">
                <a:solidFill>
                  <a:schemeClr val="accent2"/>
                </a:solidFill>
              </a:ln>
              <a:effectLst/>
            </c:spPr>
          </c:marker>
          <c:dLbls>
            <c:dLbl>
              <c:idx val="0"/>
              <c:layout>
                <c:manualLayout>
                  <c:x val="-0.11216440324314372"/>
                  <c:y val="6.4274228808633441E-2"/>
                </c:manualLayout>
              </c:layout>
              <c:numFmt formatCode="#,##0.0" sourceLinked="0"/>
              <c:spPr>
                <a:noFill/>
                <a:ln>
                  <a:noFill/>
                </a:ln>
                <a:effectLst/>
              </c:spPr>
              <c:txPr>
                <a:bodyPr rot="0" spcFirstLastPara="1" vertOverflow="ellipsis" vert="horz" wrap="square" anchor="ctr" anchorCtr="1"/>
                <a:lstStyle/>
                <a:p>
                  <a:pPr>
                    <a:defRPr sz="1800" b="1" i="0" u="none" strike="noStrike" kern="1200" baseline="0">
                      <a:solidFill>
                        <a:schemeClr val="tx2"/>
                      </a:solidFill>
                      <a:latin typeface="+mn-lt"/>
                      <a:ea typeface="+mn-ea"/>
                      <a:cs typeface="+mn-cs"/>
                    </a:defRPr>
                  </a:pPr>
                  <a:endParaRPr lang="en-US"/>
                </a:p>
              </c:txPr>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5-57ED-4282-807D-4AB8FC17AFE8}"/>
                </c:ext>
              </c:extLst>
            </c:dLbl>
            <c:dLbl>
              <c:idx val="1"/>
              <c:delete val="1"/>
              <c:extLst>
                <c:ext xmlns:c15="http://schemas.microsoft.com/office/drawing/2012/chart" uri="{CE6537A1-D6FC-4f65-9D91-7224C49458BB}"/>
                <c:ext xmlns:c16="http://schemas.microsoft.com/office/drawing/2014/chart" uri="{C3380CC4-5D6E-409C-BE32-E72D297353CC}">
                  <c16:uniqueId val="{00000006-57ED-4282-807D-4AB8FC17AFE8}"/>
                </c:ext>
              </c:extLst>
            </c:dLbl>
            <c:dLbl>
              <c:idx val="2"/>
              <c:delete val="1"/>
              <c:extLst>
                <c:ext xmlns:c15="http://schemas.microsoft.com/office/drawing/2012/chart" uri="{CE6537A1-D6FC-4f65-9D91-7224C49458BB}"/>
                <c:ext xmlns:c16="http://schemas.microsoft.com/office/drawing/2014/chart" uri="{C3380CC4-5D6E-409C-BE32-E72D297353CC}">
                  <c16:uniqueId val="{00000007-57ED-4282-807D-4AB8FC17AFE8}"/>
                </c:ext>
              </c:extLst>
            </c:dLbl>
            <c:dLbl>
              <c:idx val="3"/>
              <c:delete val="1"/>
              <c:extLst>
                <c:ext xmlns:c15="http://schemas.microsoft.com/office/drawing/2012/chart" uri="{CE6537A1-D6FC-4f65-9D91-7224C49458BB}"/>
                <c:ext xmlns:c16="http://schemas.microsoft.com/office/drawing/2014/chart" uri="{C3380CC4-5D6E-409C-BE32-E72D297353CC}">
                  <c16:uniqueId val="{00000008-57ED-4282-807D-4AB8FC17AFE8}"/>
                </c:ext>
              </c:extLst>
            </c:dLbl>
            <c:dLbl>
              <c:idx val="4"/>
              <c:layout>
                <c:manualLayout>
                  <c:x val="4.353972335752291E-2"/>
                  <c:y val="-8.7014767986749467E-2"/>
                </c:manualLayout>
              </c:layout>
              <c:dLblPos val="r"/>
              <c:showLegendKey val="0"/>
              <c:showVal val="1"/>
              <c:showCatName val="0"/>
              <c:showSerName val="1"/>
              <c:showPercent val="0"/>
              <c:showBubbleSize val="0"/>
              <c:extLst>
                <c:ext xmlns:c15="http://schemas.microsoft.com/office/drawing/2012/chart" uri="{CE6537A1-D6FC-4f65-9D91-7224C49458BB}">
                  <c15:layout>
                    <c:manualLayout>
                      <c:w val="0.17143960252961876"/>
                      <c:h val="0.28315276713287074"/>
                    </c:manualLayout>
                  </c15:layout>
                </c:ext>
                <c:ext xmlns:c16="http://schemas.microsoft.com/office/drawing/2014/chart" uri="{C3380CC4-5D6E-409C-BE32-E72D297353CC}">
                  <c16:uniqueId val="{00000009-57ED-4282-807D-4AB8FC17AFE8}"/>
                </c:ext>
              </c:extLst>
            </c:dLbl>
            <c:spPr>
              <a:noFill/>
              <a:ln>
                <a:noFill/>
              </a:ln>
              <a:effectLst/>
            </c:spPr>
            <c:txPr>
              <a:bodyPr rot="0" spcFirstLastPara="1" vertOverflow="ellipsis" vert="horz" wrap="square" anchor="ctr" anchorCtr="1"/>
              <a:lstStyle/>
              <a:p>
                <a:pPr>
                  <a:defRPr sz="1800" b="1" i="0" u="none" strike="noStrike" kern="1200" baseline="0">
                    <a:solidFill>
                      <a:schemeClr val="tx2"/>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2"/>
                      </a:solidFill>
                      <a:round/>
                    </a:ln>
                    <a:effectLst/>
                  </c:spPr>
                </c15:leaderLines>
              </c:ext>
            </c:extLst>
          </c:dLbls>
          <c:cat>
            <c:numRef>
              <c:f>Sheet1!$A$2:$A$6</c:f>
              <c:numCache>
                <c:formatCode>General</c:formatCode>
                <c:ptCount val="5"/>
                <c:pt idx="0">
                  <c:v>2017</c:v>
                </c:pt>
                <c:pt idx="1">
                  <c:v>2018</c:v>
                </c:pt>
                <c:pt idx="2">
                  <c:v>2019</c:v>
                </c:pt>
                <c:pt idx="3">
                  <c:v>2020</c:v>
                </c:pt>
                <c:pt idx="4">
                  <c:v>2021</c:v>
                </c:pt>
              </c:numCache>
            </c:numRef>
          </c:cat>
          <c:val>
            <c:numRef>
              <c:f>Sheet1!$C$2:$C$6</c:f>
              <c:numCache>
                <c:formatCode>General</c:formatCode>
                <c:ptCount val="5"/>
                <c:pt idx="0">
                  <c:v>21.2</c:v>
                </c:pt>
                <c:pt idx="1">
                  <c:v>20</c:v>
                </c:pt>
                <c:pt idx="2">
                  <c:v>16.8</c:v>
                </c:pt>
                <c:pt idx="3">
                  <c:v>14.5</c:v>
                </c:pt>
                <c:pt idx="4">
                  <c:v>21.7</c:v>
                </c:pt>
              </c:numCache>
            </c:numRef>
          </c:val>
          <c:smooth val="0"/>
          <c:extLst>
            <c:ext xmlns:c16="http://schemas.microsoft.com/office/drawing/2014/chart" uri="{C3380CC4-5D6E-409C-BE32-E72D297353CC}">
              <c16:uniqueId val="{0000000A-57ED-4282-807D-4AB8FC17AFE8}"/>
            </c:ext>
          </c:extLst>
        </c:ser>
        <c:dLbls>
          <c:showLegendKey val="0"/>
          <c:showVal val="0"/>
          <c:showCatName val="0"/>
          <c:showSerName val="0"/>
          <c:showPercent val="0"/>
          <c:showBubbleSize val="0"/>
        </c:dLbls>
        <c:marker val="1"/>
        <c:smooth val="0"/>
        <c:axId val="376626928"/>
        <c:axId val="372478584"/>
      </c:lineChart>
      <c:catAx>
        <c:axId val="3766269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endParaRPr lang="en-US"/>
          </a:p>
        </c:txPr>
        <c:crossAx val="372478584"/>
        <c:crosses val="autoZero"/>
        <c:auto val="1"/>
        <c:lblAlgn val="ctr"/>
        <c:lblOffset val="100"/>
        <c:noMultiLvlLbl val="0"/>
      </c:catAx>
      <c:valAx>
        <c:axId val="372478584"/>
        <c:scaling>
          <c:orientation val="minMax"/>
          <c:min val="10"/>
        </c:scaling>
        <c:delete val="0"/>
        <c:axPos val="l"/>
        <c:title>
          <c:tx>
            <c:rich>
              <a:bodyPr rot="-540000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r>
                  <a:rPr lang="en-US" sz="1800" b="0" i="0" baseline="0" dirty="0">
                    <a:effectLst/>
                  </a:rPr>
                  <a:t>Rate Per 100,000 Population</a:t>
                </a:r>
                <a:endParaRPr lang="en-US" dirty="0">
                  <a:effectLst/>
                </a:endParaRPr>
              </a:p>
            </c:rich>
          </c:tx>
          <c:layout>
            <c:manualLayout>
              <c:xMode val="edge"/>
              <c:yMode val="edge"/>
              <c:x val="6.2940628580346993E-3"/>
              <c:y val="0.16348403092481237"/>
            </c:manualLayout>
          </c:layout>
          <c:overlay val="0"/>
          <c:spPr>
            <a:noFill/>
            <a:ln>
              <a:noFill/>
            </a:ln>
            <a:effectLst/>
          </c:spPr>
          <c:txPr>
            <a:bodyPr rot="-540000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endParaRPr lang="en-US"/>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endParaRPr lang="en-US"/>
          </a:p>
        </c:txPr>
        <c:crossAx val="376626928"/>
        <c:crosses val="autoZero"/>
        <c:crossBetween val="between"/>
        <c:majorUnit val="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800" b="0">
          <a:solidFill>
            <a:sysClr val="windowText" lastClr="000000"/>
          </a:solidFill>
          <a:latin typeface="+mn-lt"/>
        </a:defRPr>
      </a:pPr>
      <a:endParaRPr lang="en-US"/>
    </a:p>
  </c:txPr>
  <c:externalData r:id="rId3">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5411695792544286"/>
          <c:y val="4.5310714120376322E-2"/>
          <c:w val="0.62261209544532981"/>
          <c:h val="0.84072466526411083"/>
        </c:manualLayout>
      </c:layout>
      <c:lineChart>
        <c:grouping val="standard"/>
        <c:varyColors val="0"/>
        <c:ser>
          <c:idx val="0"/>
          <c:order val="0"/>
          <c:tx>
            <c:strRef>
              <c:f>Sheet1!$B$1</c:f>
              <c:strCache>
                <c:ptCount val="1"/>
                <c:pt idx="0">
                  <c:v>Florida</c:v>
                </c:pt>
              </c:strCache>
            </c:strRef>
          </c:tx>
          <c:spPr>
            <a:ln w="28575" cap="rnd">
              <a:solidFill>
                <a:schemeClr val="accent1">
                  <a:alpha val="50000"/>
                </a:schemeClr>
              </a:solidFill>
              <a:round/>
            </a:ln>
            <a:effectLst/>
          </c:spPr>
          <c:marker>
            <c:symbol val="circle"/>
            <c:size val="7"/>
            <c:spPr>
              <a:solidFill>
                <a:schemeClr val="accent1">
                  <a:tint val="100000"/>
                  <a:shade val="100000"/>
                  <a:satMod val="100000"/>
                </a:schemeClr>
              </a:solidFill>
              <a:ln w="9525">
                <a:solidFill>
                  <a:schemeClr val="accent1"/>
                </a:solidFill>
              </a:ln>
              <a:effectLst/>
            </c:spPr>
          </c:marker>
          <c:dLbls>
            <c:dLbl>
              <c:idx val="1"/>
              <c:delete val="1"/>
              <c:extLst>
                <c:ext xmlns:c15="http://schemas.microsoft.com/office/drawing/2012/chart" uri="{CE6537A1-D6FC-4f65-9D91-7224C49458BB}"/>
                <c:ext xmlns:c16="http://schemas.microsoft.com/office/drawing/2014/chart" uri="{C3380CC4-5D6E-409C-BE32-E72D297353CC}">
                  <c16:uniqueId val="{00000000-1920-43E0-A722-91BA46BC0B0B}"/>
                </c:ext>
              </c:extLst>
            </c:dLbl>
            <c:dLbl>
              <c:idx val="2"/>
              <c:delete val="1"/>
              <c:extLst>
                <c:ext xmlns:c15="http://schemas.microsoft.com/office/drawing/2012/chart" uri="{CE6537A1-D6FC-4f65-9D91-7224C49458BB}"/>
                <c:ext xmlns:c16="http://schemas.microsoft.com/office/drawing/2014/chart" uri="{C3380CC4-5D6E-409C-BE32-E72D297353CC}">
                  <c16:uniqueId val="{00000001-1920-43E0-A722-91BA46BC0B0B}"/>
                </c:ext>
              </c:extLst>
            </c:dLbl>
            <c:dLbl>
              <c:idx val="3"/>
              <c:delete val="1"/>
              <c:extLst>
                <c:ext xmlns:c15="http://schemas.microsoft.com/office/drawing/2012/chart" uri="{CE6537A1-D6FC-4f65-9D91-7224C49458BB}"/>
                <c:ext xmlns:c16="http://schemas.microsoft.com/office/drawing/2014/chart" uri="{C3380CC4-5D6E-409C-BE32-E72D297353CC}">
                  <c16:uniqueId val="{00000002-1920-43E0-A722-91BA46BC0B0B}"/>
                </c:ext>
              </c:extLst>
            </c:dLbl>
            <c:dLbl>
              <c:idx val="4"/>
              <c:layout>
                <c:manualLayout>
                  <c:x val="6.1626304185479937E-2"/>
                  <c:y val="-0.15733445812136393"/>
                </c:manualLayout>
              </c:layout>
              <c:dLblPos val="r"/>
              <c:showLegendKey val="0"/>
              <c:showVal val="1"/>
              <c:showCatName val="0"/>
              <c:showSerName val="1"/>
              <c:showPercent val="0"/>
              <c:showBubbleSize val="0"/>
              <c:extLst>
                <c:ext xmlns:c15="http://schemas.microsoft.com/office/drawing/2012/chart" uri="{CE6537A1-D6FC-4f65-9D91-7224C49458BB}">
                  <c15:layout>
                    <c:manualLayout>
                      <c:w val="0.16699693213063657"/>
                      <c:h val="0.20476052817028192"/>
                    </c:manualLayout>
                  </c15:layout>
                </c:ext>
                <c:ext xmlns:c16="http://schemas.microsoft.com/office/drawing/2014/chart" uri="{C3380CC4-5D6E-409C-BE32-E72D297353CC}">
                  <c16:uniqueId val="{00000003-1920-43E0-A722-91BA46BC0B0B}"/>
                </c:ext>
              </c:extLst>
            </c:dLbl>
            <c:spPr>
              <a:noFill/>
              <a:ln>
                <a:noFill/>
              </a:ln>
              <a:effectLst/>
            </c:spPr>
            <c:txPr>
              <a:bodyPr rot="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endParaRPr lang="en-US"/>
              </a:p>
            </c:txPr>
            <c:dLblPos val="l"/>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accent1"/>
                      </a:solidFill>
                      <a:round/>
                    </a:ln>
                    <a:effectLst/>
                  </c:spPr>
                </c15:leaderLines>
              </c:ext>
            </c:extLst>
          </c:dLbls>
          <c:cat>
            <c:numRef>
              <c:f>Sheet1!$A$2:$A$6</c:f>
              <c:numCache>
                <c:formatCode>General</c:formatCode>
                <c:ptCount val="5"/>
                <c:pt idx="0">
                  <c:v>2017</c:v>
                </c:pt>
                <c:pt idx="1">
                  <c:v>2018</c:v>
                </c:pt>
                <c:pt idx="2">
                  <c:v>2019</c:v>
                </c:pt>
                <c:pt idx="3">
                  <c:v>2020</c:v>
                </c:pt>
                <c:pt idx="4">
                  <c:v>2021</c:v>
                </c:pt>
              </c:numCache>
            </c:numRef>
          </c:cat>
          <c:val>
            <c:numRef>
              <c:f>Sheet1!$B$2:$B$6</c:f>
              <c:numCache>
                <c:formatCode>General</c:formatCode>
                <c:ptCount val="5"/>
                <c:pt idx="0">
                  <c:v>9.9</c:v>
                </c:pt>
                <c:pt idx="1">
                  <c:v>9.1999999999999993</c:v>
                </c:pt>
                <c:pt idx="2">
                  <c:v>8.8000000000000007</c:v>
                </c:pt>
                <c:pt idx="3">
                  <c:v>7.3</c:v>
                </c:pt>
                <c:pt idx="4">
                  <c:v>8.5</c:v>
                </c:pt>
              </c:numCache>
            </c:numRef>
          </c:val>
          <c:smooth val="0"/>
          <c:extLst>
            <c:ext xmlns:c16="http://schemas.microsoft.com/office/drawing/2014/chart" uri="{C3380CC4-5D6E-409C-BE32-E72D297353CC}">
              <c16:uniqueId val="{00000004-1920-43E0-A722-91BA46BC0B0B}"/>
            </c:ext>
          </c:extLst>
        </c:ser>
        <c:ser>
          <c:idx val="1"/>
          <c:order val="1"/>
          <c:tx>
            <c:strRef>
              <c:f>Sheet1!$C$1</c:f>
              <c:strCache>
                <c:ptCount val="1"/>
                <c:pt idx="0">
                  <c:v>Palm Beach County</c:v>
                </c:pt>
              </c:strCache>
            </c:strRef>
          </c:tx>
          <c:spPr>
            <a:ln w="63500" cap="rnd">
              <a:solidFill>
                <a:schemeClr val="tx2"/>
              </a:solidFill>
              <a:round/>
            </a:ln>
            <a:effectLst/>
          </c:spPr>
          <c:marker>
            <c:symbol val="circle"/>
            <c:size val="10"/>
            <c:spPr>
              <a:solidFill>
                <a:schemeClr val="accent2">
                  <a:tint val="100000"/>
                  <a:shade val="100000"/>
                  <a:satMod val="100000"/>
                </a:schemeClr>
              </a:solidFill>
              <a:ln w="9525">
                <a:solidFill>
                  <a:schemeClr val="accent2"/>
                </a:solidFill>
              </a:ln>
              <a:effectLst/>
            </c:spPr>
          </c:marker>
          <c:dLbls>
            <c:dLbl>
              <c:idx val="0"/>
              <c:layout>
                <c:manualLayout>
                  <c:x val="-4.7203775559421096E-2"/>
                  <c:y val="-6.6379502795681222E-2"/>
                </c:manualLayout>
              </c:layout>
              <c:numFmt formatCode="#,##0.0" sourceLinked="0"/>
              <c:spPr>
                <a:noFill/>
                <a:ln>
                  <a:noFill/>
                </a:ln>
                <a:effectLst/>
              </c:spPr>
              <c:txPr>
                <a:bodyPr rot="0" spcFirstLastPara="1" vertOverflow="ellipsis" vert="horz" wrap="square" anchor="ctr" anchorCtr="1"/>
                <a:lstStyle/>
                <a:p>
                  <a:pPr>
                    <a:defRPr sz="1800" b="1" i="0" u="none" strike="noStrike" kern="1200" baseline="0">
                      <a:solidFill>
                        <a:schemeClr val="tx2"/>
                      </a:solidFill>
                      <a:latin typeface="+mn-lt"/>
                      <a:ea typeface="+mn-ea"/>
                      <a:cs typeface="+mn-cs"/>
                    </a:defRPr>
                  </a:pPr>
                  <a:endParaRPr lang="en-US"/>
                </a:p>
              </c:txPr>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5-1920-43E0-A722-91BA46BC0B0B}"/>
                </c:ext>
              </c:extLst>
            </c:dLbl>
            <c:dLbl>
              <c:idx val="1"/>
              <c:delete val="1"/>
              <c:extLst>
                <c:ext xmlns:c15="http://schemas.microsoft.com/office/drawing/2012/chart" uri="{CE6537A1-D6FC-4f65-9D91-7224C49458BB}"/>
                <c:ext xmlns:c16="http://schemas.microsoft.com/office/drawing/2014/chart" uri="{C3380CC4-5D6E-409C-BE32-E72D297353CC}">
                  <c16:uniqueId val="{00000006-1920-43E0-A722-91BA46BC0B0B}"/>
                </c:ext>
              </c:extLst>
            </c:dLbl>
            <c:dLbl>
              <c:idx val="2"/>
              <c:delete val="1"/>
              <c:extLst>
                <c:ext xmlns:c15="http://schemas.microsoft.com/office/drawing/2012/chart" uri="{CE6537A1-D6FC-4f65-9D91-7224C49458BB}"/>
                <c:ext xmlns:c16="http://schemas.microsoft.com/office/drawing/2014/chart" uri="{C3380CC4-5D6E-409C-BE32-E72D297353CC}">
                  <c16:uniqueId val="{00000007-1920-43E0-A722-91BA46BC0B0B}"/>
                </c:ext>
              </c:extLst>
            </c:dLbl>
            <c:dLbl>
              <c:idx val="3"/>
              <c:delete val="1"/>
              <c:extLst>
                <c:ext xmlns:c15="http://schemas.microsoft.com/office/drawing/2012/chart" uri="{CE6537A1-D6FC-4f65-9D91-7224C49458BB}"/>
                <c:ext xmlns:c16="http://schemas.microsoft.com/office/drawing/2014/chart" uri="{C3380CC4-5D6E-409C-BE32-E72D297353CC}">
                  <c16:uniqueId val="{00000008-1920-43E0-A722-91BA46BC0B0B}"/>
                </c:ext>
              </c:extLst>
            </c:dLbl>
            <c:dLbl>
              <c:idx val="4"/>
              <c:layout>
                <c:manualLayout>
                  <c:x val="3.6321875837109281E-2"/>
                  <c:y val="5.4091262145910382E-2"/>
                </c:manualLayout>
              </c:layout>
              <c:dLblPos val="r"/>
              <c:showLegendKey val="0"/>
              <c:showVal val="1"/>
              <c:showCatName val="0"/>
              <c:showSerName val="1"/>
              <c:showPercent val="0"/>
              <c:showBubbleSize val="0"/>
              <c:extLst>
                <c:ext xmlns:c15="http://schemas.microsoft.com/office/drawing/2012/chart" uri="{CE6537A1-D6FC-4f65-9D91-7224C49458BB}">
                  <c15:layout>
                    <c:manualLayout>
                      <c:w val="0.17143960252961876"/>
                      <c:h val="0.28315276713287074"/>
                    </c:manualLayout>
                  </c15:layout>
                </c:ext>
                <c:ext xmlns:c16="http://schemas.microsoft.com/office/drawing/2014/chart" uri="{C3380CC4-5D6E-409C-BE32-E72D297353CC}">
                  <c16:uniqueId val="{00000009-1920-43E0-A722-91BA46BC0B0B}"/>
                </c:ext>
              </c:extLst>
            </c:dLbl>
            <c:spPr>
              <a:noFill/>
              <a:ln>
                <a:noFill/>
              </a:ln>
              <a:effectLst/>
            </c:spPr>
            <c:txPr>
              <a:bodyPr rot="0" spcFirstLastPara="1" vertOverflow="ellipsis" vert="horz" wrap="square" anchor="ctr" anchorCtr="1"/>
              <a:lstStyle/>
              <a:p>
                <a:pPr>
                  <a:defRPr sz="1800" b="1" i="0" u="none" strike="noStrike" kern="1200" baseline="0">
                    <a:solidFill>
                      <a:schemeClr val="tx2"/>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2"/>
                      </a:solidFill>
                      <a:round/>
                    </a:ln>
                    <a:effectLst/>
                  </c:spPr>
                </c15:leaderLines>
              </c:ext>
            </c:extLst>
          </c:dLbls>
          <c:cat>
            <c:numRef>
              <c:f>Sheet1!$A$2:$A$6</c:f>
              <c:numCache>
                <c:formatCode>General</c:formatCode>
                <c:ptCount val="5"/>
                <c:pt idx="0">
                  <c:v>2017</c:v>
                </c:pt>
                <c:pt idx="1">
                  <c:v>2018</c:v>
                </c:pt>
                <c:pt idx="2">
                  <c:v>2019</c:v>
                </c:pt>
                <c:pt idx="3">
                  <c:v>2020</c:v>
                </c:pt>
                <c:pt idx="4">
                  <c:v>2021</c:v>
                </c:pt>
              </c:numCache>
            </c:numRef>
          </c:cat>
          <c:val>
            <c:numRef>
              <c:f>Sheet1!$C$2:$C$6</c:f>
              <c:numCache>
                <c:formatCode>General</c:formatCode>
                <c:ptCount val="5"/>
                <c:pt idx="0">
                  <c:v>10.6</c:v>
                </c:pt>
                <c:pt idx="1">
                  <c:v>6.7</c:v>
                </c:pt>
                <c:pt idx="2">
                  <c:v>7.6</c:v>
                </c:pt>
                <c:pt idx="3">
                  <c:v>6</c:v>
                </c:pt>
                <c:pt idx="4">
                  <c:v>7.6</c:v>
                </c:pt>
              </c:numCache>
            </c:numRef>
          </c:val>
          <c:smooth val="0"/>
          <c:extLst>
            <c:ext xmlns:c16="http://schemas.microsoft.com/office/drawing/2014/chart" uri="{C3380CC4-5D6E-409C-BE32-E72D297353CC}">
              <c16:uniqueId val="{0000000A-1920-43E0-A722-91BA46BC0B0B}"/>
            </c:ext>
          </c:extLst>
        </c:ser>
        <c:dLbls>
          <c:showLegendKey val="0"/>
          <c:showVal val="0"/>
          <c:showCatName val="0"/>
          <c:showSerName val="0"/>
          <c:showPercent val="0"/>
          <c:showBubbleSize val="0"/>
        </c:dLbls>
        <c:marker val="1"/>
        <c:smooth val="0"/>
        <c:axId val="376626928"/>
        <c:axId val="372478584"/>
      </c:lineChart>
      <c:catAx>
        <c:axId val="3766269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endParaRPr lang="en-US"/>
          </a:p>
        </c:txPr>
        <c:crossAx val="372478584"/>
        <c:crosses val="autoZero"/>
        <c:auto val="1"/>
        <c:lblAlgn val="ctr"/>
        <c:lblOffset val="100"/>
        <c:noMultiLvlLbl val="0"/>
      </c:catAx>
      <c:valAx>
        <c:axId val="372478584"/>
        <c:scaling>
          <c:orientation val="minMax"/>
          <c:min val="5"/>
        </c:scaling>
        <c:delete val="0"/>
        <c:axPos val="l"/>
        <c:title>
          <c:tx>
            <c:rich>
              <a:bodyPr rot="-540000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r>
                  <a:rPr lang="en-US" sz="1800" b="0" i="0" baseline="0" dirty="0">
                    <a:effectLst/>
                  </a:rPr>
                  <a:t>Rate Per 100,000 Population</a:t>
                </a:r>
                <a:endParaRPr lang="en-US" dirty="0">
                  <a:effectLst/>
                </a:endParaRPr>
              </a:p>
            </c:rich>
          </c:tx>
          <c:layout/>
          <c:overlay val="0"/>
          <c:spPr>
            <a:noFill/>
            <a:ln>
              <a:noFill/>
            </a:ln>
            <a:effectLst/>
          </c:spPr>
          <c:txPr>
            <a:bodyPr rot="-540000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endParaRPr lang="en-US"/>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endParaRPr lang="en-US"/>
          </a:p>
        </c:txPr>
        <c:crossAx val="376626928"/>
        <c:crosses val="autoZero"/>
        <c:crossBetween val="between"/>
        <c:majorUnit val="1"/>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800" b="0">
          <a:solidFill>
            <a:sysClr val="windowText" lastClr="000000"/>
          </a:solidFill>
          <a:latin typeface="+mn-lt"/>
        </a:defRPr>
      </a:pPr>
      <a:endParaRPr lang="en-US"/>
    </a:p>
  </c:txPr>
  <c:externalData r:id="rId3">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440300324873671"/>
          <c:y val="4.0466744457409567E-2"/>
          <c:w val="0.88436430076269823"/>
          <c:h val="0.84727255511120114"/>
        </c:manualLayout>
      </c:layout>
      <c:barChart>
        <c:barDir val="col"/>
        <c:grouping val="clustered"/>
        <c:varyColors val="0"/>
        <c:ser>
          <c:idx val="0"/>
          <c:order val="0"/>
          <c:tx>
            <c:strRef>
              <c:f>Sheet1!$B$1</c:f>
              <c:strCache>
                <c:ptCount val="1"/>
                <c:pt idx="0">
                  <c:v>HIV</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dLblPos val="outEnd"/>
            <c:showLegendKey val="0"/>
            <c:showVal val="1"/>
            <c:showCatName val="0"/>
            <c:showSerName val="1"/>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MMSC</c:v>
                </c:pt>
                <c:pt idx="1">
                  <c:v>IDU</c:v>
                </c:pt>
                <c:pt idx="2">
                  <c:v>MMSC/IDU</c:v>
                </c:pt>
                <c:pt idx="3">
                  <c:v>Hetero</c:v>
                </c:pt>
                <c:pt idx="4">
                  <c:v>Trans Sex Contact</c:v>
                </c:pt>
                <c:pt idx="5">
                  <c:v>Other</c:v>
                </c:pt>
              </c:strCache>
            </c:strRef>
          </c:cat>
          <c:val>
            <c:numRef>
              <c:f>Sheet1!$B$2:$B$7</c:f>
              <c:numCache>
                <c:formatCode>General</c:formatCode>
                <c:ptCount val="6"/>
                <c:pt idx="0" formatCode="#,##0">
                  <c:v>140</c:v>
                </c:pt>
                <c:pt idx="1">
                  <c:v>20</c:v>
                </c:pt>
                <c:pt idx="2">
                  <c:v>11</c:v>
                </c:pt>
                <c:pt idx="3">
                  <c:v>149</c:v>
                </c:pt>
                <c:pt idx="4">
                  <c:v>1</c:v>
                </c:pt>
                <c:pt idx="5">
                  <c:v>1</c:v>
                </c:pt>
              </c:numCache>
            </c:numRef>
          </c:val>
          <c:extLst>
            <c:ext xmlns:c16="http://schemas.microsoft.com/office/drawing/2014/chart" uri="{C3380CC4-5D6E-409C-BE32-E72D297353CC}">
              <c16:uniqueId val="{00000000-E97A-4321-A8D1-125D7D80E07E}"/>
            </c:ext>
          </c:extLst>
        </c:ser>
        <c:ser>
          <c:idx val="1"/>
          <c:order val="1"/>
          <c:tx>
            <c:strRef>
              <c:f>Sheet1!$C$1</c:f>
              <c:strCache>
                <c:ptCount val="1"/>
                <c:pt idx="0">
                  <c:v>AIDS</c:v>
                </c:pt>
              </c:strCache>
            </c:strRef>
          </c:tx>
          <c:spPr>
            <a:solidFill>
              <a:schemeClr val="tx2"/>
            </a:solidFill>
            <a:ln>
              <a:noFill/>
            </a:ln>
            <a:effectLst/>
          </c:spPr>
          <c:invertIfNegative val="0"/>
          <c:dPt>
            <c:idx val="0"/>
            <c:invertIfNegative val="0"/>
            <c:bubble3D val="0"/>
            <c:spPr>
              <a:solidFill>
                <a:schemeClr val="tx2"/>
              </a:solidFill>
              <a:ln>
                <a:noFill/>
              </a:ln>
              <a:effectLst/>
            </c:spPr>
            <c:extLst>
              <c:ext xmlns:c16="http://schemas.microsoft.com/office/drawing/2014/chart" uri="{C3380CC4-5D6E-409C-BE32-E72D297353CC}">
                <c16:uniqueId val="{00000002-E97A-4321-A8D1-125D7D80E07E}"/>
              </c:ext>
            </c:extLst>
          </c:dPt>
          <c:dLbls>
            <c:dLbl>
              <c:idx val="0"/>
              <c:layout>
                <c:manualLayout>
                  <c:x val="2.295692850186869E-2"/>
                  <c:y val="-4.4871203746003549E-3"/>
                </c:manualLayout>
              </c:layout>
              <c:dLblPos val="outEnd"/>
              <c:showLegendKey val="0"/>
              <c:showVal val="1"/>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02-E97A-4321-A8D1-125D7D80E07E}"/>
                </c:ext>
              </c:extLst>
            </c:dLbl>
            <c:dLbl>
              <c:idx val="1"/>
              <c:layout>
                <c:manualLayout>
                  <c:x val="8.4578157638463235E-3"/>
                  <c:y val="6.7306805619003676E-3"/>
                </c:manualLayout>
              </c:layout>
              <c:dLblPos val="outEnd"/>
              <c:showLegendKey val="0"/>
              <c:showVal val="1"/>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0C-E97A-4321-A8D1-125D7D80E07E}"/>
                </c:ext>
              </c:extLst>
            </c:dLbl>
            <c:dLbl>
              <c:idx val="2"/>
              <c:layout>
                <c:manualLayout>
                  <c:x val="9.6660751586815623E-3"/>
                  <c:y val="2.2435601873001774E-3"/>
                </c:manualLayout>
              </c:layout>
              <c:dLblPos val="outEnd"/>
              <c:showLegendKey val="0"/>
              <c:showVal val="1"/>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0B-E97A-4321-A8D1-125D7D80E07E}"/>
                </c:ext>
              </c:extLst>
            </c:dLbl>
            <c:dLbl>
              <c:idx val="3"/>
              <c:layout>
                <c:manualLayout>
                  <c:x val="2.2956928501868621E-2"/>
                  <c:y val="-4.4871203746003549E-3"/>
                </c:manualLayout>
              </c:layout>
              <c:dLblPos val="outEnd"/>
              <c:showLegendKey val="0"/>
              <c:showVal val="1"/>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0D-E97A-4321-A8D1-125D7D80E07E}"/>
                </c:ext>
              </c:extLst>
            </c:dLbl>
            <c:dLbl>
              <c:idx val="4"/>
              <c:delete val="1"/>
              <c:extLst>
                <c:ext xmlns:c15="http://schemas.microsoft.com/office/drawing/2012/chart" uri="{CE6537A1-D6FC-4f65-9D91-7224C49458BB}"/>
                <c:ext xmlns:c16="http://schemas.microsoft.com/office/drawing/2014/chart" uri="{C3380CC4-5D6E-409C-BE32-E72D297353CC}">
                  <c16:uniqueId val="{00000009-E97A-4321-A8D1-125D7D80E07E}"/>
                </c:ext>
              </c:extLst>
            </c:dLbl>
            <c:dLbl>
              <c:idx val="5"/>
              <c:delete val="1"/>
              <c:extLst>
                <c:ext xmlns:c15="http://schemas.microsoft.com/office/drawing/2012/chart" uri="{CE6537A1-D6FC-4f65-9D91-7224C49458BB}"/>
                <c:ext xmlns:c16="http://schemas.microsoft.com/office/drawing/2014/chart" uri="{C3380CC4-5D6E-409C-BE32-E72D297353CC}">
                  <c16:uniqueId val="{0000000A-E97A-4321-A8D1-125D7D80E07E}"/>
                </c:ext>
              </c:extLst>
            </c:dLbl>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dLblPos val="outEnd"/>
            <c:showLegendKey val="0"/>
            <c:showVal val="1"/>
            <c:showCatName val="0"/>
            <c:showSerName val="1"/>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MMSC</c:v>
                </c:pt>
                <c:pt idx="1">
                  <c:v>IDU</c:v>
                </c:pt>
                <c:pt idx="2">
                  <c:v>MMSC/IDU</c:v>
                </c:pt>
                <c:pt idx="3">
                  <c:v>Hetero</c:v>
                </c:pt>
                <c:pt idx="4">
                  <c:v>Trans Sex Contact</c:v>
                </c:pt>
                <c:pt idx="5">
                  <c:v>Other</c:v>
                </c:pt>
              </c:strCache>
            </c:strRef>
          </c:cat>
          <c:val>
            <c:numRef>
              <c:f>Sheet1!$C$2:$C$7</c:f>
              <c:numCache>
                <c:formatCode>General</c:formatCode>
                <c:ptCount val="6"/>
                <c:pt idx="0">
                  <c:v>47</c:v>
                </c:pt>
                <c:pt idx="1">
                  <c:v>8</c:v>
                </c:pt>
                <c:pt idx="2">
                  <c:v>4</c:v>
                </c:pt>
                <c:pt idx="3">
                  <c:v>54</c:v>
                </c:pt>
                <c:pt idx="4">
                  <c:v>0</c:v>
                </c:pt>
                <c:pt idx="5">
                  <c:v>0</c:v>
                </c:pt>
              </c:numCache>
            </c:numRef>
          </c:val>
          <c:extLst>
            <c:ext xmlns:c16="http://schemas.microsoft.com/office/drawing/2014/chart" uri="{C3380CC4-5D6E-409C-BE32-E72D297353CC}">
              <c16:uniqueId val="{00000003-E97A-4321-A8D1-125D7D80E07E}"/>
            </c:ext>
          </c:extLst>
        </c:ser>
        <c:dLbls>
          <c:dLblPos val="outEnd"/>
          <c:showLegendKey val="0"/>
          <c:showVal val="1"/>
          <c:showCatName val="0"/>
          <c:showSerName val="0"/>
          <c:showPercent val="0"/>
          <c:showBubbleSize val="0"/>
        </c:dLbls>
        <c:gapWidth val="150"/>
        <c:axId val="375332832"/>
        <c:axId val="375334400"/>
      </c:barChart>
      <c:catAx>
        <c:axId val="375332832"/>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endParaRPr lang="en-US"/>
          </a:p>
        </c:txPr>
        <c:crossAx val="375334400"/>
        <c:crosses val="autoZero"/>
        <c:auto val="1"/>
        <c:lblAlgn val="ctr"/>
        <c:lblOffset val="100"/>
        <c:noMultiLvlLbl val="0"/>
      </c:catAx>
      <c:valAx>
        <c:axId val="375334400"/>
        <c:scaling>
          <c:orientation val="minMax"/>
        </c:scaling>
        <c:delete val="0"/>
        <c:axPos val="l"/>
        <c:title>
          <c:tx>
            <c:rich>
              <a:bodyPr rot="-540000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r>
                  <a:rPr lang="en-US" dirty="0"/>
                  <a:t>Count</a:t>
                </a:r>
              </a:p>
            </c:rich>
          </c:tx>
          <c:layout>
            <c:manualLayout>
              <c:xMode val="edge"/>
              <c:yMode val="edge"/>
              <c:x val="9.6027128943539826E-3"/>
              <c:y val="0.42956144171045546"/>
            </c:manualLayout>
          </c:layout>
          <c:overlay val="0"/>
          <c:spPr>
            <a:noFill/>
            <a:ln>
              <a:noFill/>
            </a:ln>
            <a:effectLst/>
          </c:spPr>
          <c:txPr>
            <a:bodyPr rot="-540000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endParaRPr lang="en-US"/>
            </a:p>
          </c:txPr>
        </c:title>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75332832"/>
        <c:crosses val="autoZero"/>
        <c:crossBetween val="between"/>
        <c:majorUnit val="40"/>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800" b="0">
          <a:solidFill>
            <a:sysClr val="windowText" lastClr="000000"/>
          </a:solidFill>
          <a:latin typeface="+mn-lt"/>
        </a:defRPr>
      </a:pPr>
      <a:endParaRPr lang="en-US"/>
    </a:p>
  </c:txPr>
  <c:externalData r:id="rId3">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396240157480315"/>
          <c:y val="7.8703703703703706E-2"/>
          <c:w val="0.87381545275590555"/>
          <c:h val="0.6921725522191895"/>
        </c:manualLayout>
      </c:layout>
      <c:barChart>
        <c:barDir val="col"/>
        <c:grouping val="clustered"/>
        <c:varyColors val="0"/>
        <c:ser>
          <c:idx val="0"/>
          <c:order val="0"/>
          <c:tx>
            <c:strRef>
              <c:f>Sheet1!$B$1</c:f>
              <c:strCache>
                <c:ptCount val="1"/>
                <c:pt idx="0">
                  <c:v>Florida</c:v>
                </c:pt>
              </c:strCache>
            </c:strRef>
          </c:tx>
          <c:spPr>
            <a:solidFill>
              <a:schemeClr val="accent1">
                <a:tint val="100000"/>
                <a:shade val="100000"/>
                <a:satMod val="100000"/>
              </a:schemeClr>
            </a:solidFill>
            <a:ln>
              <a:noFill/>
            </a:ln>
            <a:effectLst/>
          </c:spPr>
          <c:invertIfNegative val="0"/>
          <c:dLbls>
            <c:dLbl>
              <c:idx val="1"/>
              <c:layout>
                <c:manualLayout>
                  <c:x val="-1.1250000000000022E-2"/>
                  <c:y val="2.1953676704970933E-3"/>
                </c:manualLayout>
              </c:layout>
              <c:dLblPos val="outEnd"/>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0-463A-4119-A728-3D31531E93A8}"/>
                </c:ext>
              </c:extLst>
            </c:dLbl>
            <c:dLbl>
              <c:idx val="6"/>
              <c:layout>
                <c:manualLayout>
                  <c:x val="-6.2500000000000003E-3"/>
                  <c:y val="0"/>
                </c:manualLayout>
              </c:layout>
              <c:dLblPos val="outEnd"/>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4-463A-4119-A728-3D31531E93A8}"/>
                </c:ext>
              </c:extLst>
            </c:dLbl>
            <c:numFmt formatCode="0.0%" sourceLinked="0"/>
            <c:spPr>
              <a:noFill/>
              <a:ln>
                <a:noFill/>
              </a:ln>
              <a:effectLst/>
            </c:spPr>
            <c:txPr>
              <a:bodyPr rot="0" spcFirstLastPara="1" vertOverflow="ellipsis" vert="horz" wrap="square" anchor="ctr" anchorCtr="1"/>
              <a:lstStyle/>
              <a:p>
                <a:pPr>
                  <a:defRPr sz="1600" b="0" i="0" u="none" strike="noStrike" kern="1200" baseline="0">
                    <a:solidFill>
                      <a:sysClr val="windowText" lastClr="000000"/>
                    </a:solidFill>
                    <a:latin typeface="+mn-lt"/>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noFill/>
                      <a:round/>
                    </a:ln>
                    <a:effectLst/>
                  </c:spPr>
                </c15:leaderLines>
              </c:ext>
            </c:extLst>
          </c:dLbls>
          <c:cat>
            <c:strRef>
              <c:f>Sheet1!$A$2:$A$8</c:f>
              <c:strCache>
                <c:ptCount val="7"/>
                <c:pt idx="0">
                  <c:v>In Care</c:v>
                </c:pt>
                <c:pt idx="1">
                  <c:v>Out of Care</c:v>
                </c:pt>
                <c:pt idx="2">
                  <c:v>Retained in Care</c:v>
                </c:pt>
                <c:pt idx="3">
                  <c:v>Suppressed VL</c:v>
                </c:pt>
                <c:pt idx="4">
                  <c:v>In Care with Suppressed VL</c:v>
                </c:pt>
                <c:pt idx="5">
                  <c:v>Retained in Care with Suppressed VL</c:v>
                </c:pt>
                <c:pt idx="6">
                  <c:v>No VL</c:v>
                </c:pt>
              </c:strCache>
            </c:strRef>
          </c:cat>
          <c:val>
            <c:numRef>
              <c:f>Sheet1!$B$2:$B$8</c:f>
              <c:numCache>
                <c:formatCode>General</c:formatCode>
                <c:ptCount val="7"/>
                <c:pt idx="0">
                  <c:v>0.79600000000000004</c:v>
                </c:pt>
                <c:pt idx="1">
                  <c:v>0.20399999999999999</c:v>
                </c:pt>
                <c:pt idx="2">
                  <c:v>0.73299999999999998</c:v>
                </c:pt>
                <c:pt idx="3">
                  <c:v>0.69299999999999995</c:v>
                </c:pt>
                <c:pt idx="4">
                  <c:v>0.871</c:v>
                </c:pt>
                <c:pt idx="5">
                  <c:v>0.89500000000000002</c:v>
                </c:pt>
                <c:pt idx="6">
                  <c:v>0.23</c:v>
                </c:pt>
              </c:numCache>
            </c:numRef>
          </c:val>
          <c:extLst>
            <c:ext xmlns:c16="http://schemas.microsoft.com/office/drawing/2014/chart" uri="{C3380CC4-5D6E-409C-BE32-E72D297353CC}">
              <c16:uniqueId val="{00000005-463A-4119-A728-3D31531E93A8}"/>
            </c:ext>
          </c:extLst>
        </c:ser>
        <c:ser>
          <c:idx val="1"/>
          <c:order val="1"/>
          <c:tx>
            <c:strRef>
              <c:f>Sheet1!$C$1</c:f>
              <c:strCache>
                <c:ptCount val="1"/>
                <c:pt idx="0">
                  <c:v>Palm Beach County</c:v>
                </c:pt>
              </c:strCache>
            </c:strRef>
          </c:tx>
          <c:spPr>
            <a:solidFill>
              <a:schemeClr val="tx2"/>
            </a:solidFill>
            <a:ln w="38100">
              <a:solidFill>
                <a:schemeClr val="accent1"/>
              </a:solidFill>
            </a:ln>
            <a:effectLst/>
          </c:spPr>
          <c:invertIfNegative val="0"/>
          <c:dLbls>
            <c:dLbl>
              <c:idx val="3"/>
              <c:layout>
                <c:manualLayout>
                  <c:x val="0"/>
                  <c:y val="-2.1953676704971337E-3"/>
                </c:manualLayout>
              </c:layout>
              <c:dLblPos val="outEnd"/>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9-463A-4119-A728-3D31531E93A8}"/>
                </c:ext>
              </c:extLst>
            </c:dLbl>
            <c:dLbl>
              <c:idx val="4"/>
              <c:layout>
                <c:manualLayout>
                  <c:x val="2.1249999999999908E-2"/>
                  <c:y val="0"/>
                </c:manualLayout>
              </c:layout>
              <c:dLblPos val="outEnd"/>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A-463A-4119-A728-3D31531E93A8}"/>
                </c:ext>
              </c:extLst>
            </c:dLbl>
            <c:dLbl>
              <c:idx val="5"/>
              <c:layout>
                <c:manualLayout>
                  <c:x val="1.8749999999999909E-2"/>
                  <c:y val="-4.6674445740956883E-3"/>
                </c:manualLayout>
              </c:layout>
              <c:dLblPos val="outEnd"/>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B-463A-4119-A728-3D31531E93A8}"/>
                </c:ext>
              </c:extLst>
            </c:dLbl>
            <c:numFmt formatCode="0.0%" sourceLinked="0"/>
            <c:spPr>
              <a:noFill/>
              <a:ln>
                <a:noFill/>
              </a:ln>
              <a:effectLst/>
            </c:spPr>
            <c:txPr>
              <a:bodyPr rot="0" spcFirstLastPara="1" vertOverflow="ellipsis" vert="horz" wrap="square" anchor="ctr" anchorCtr="1"/>
              <a:lstStyle/>
              <a:p>
                <a:pPr>
                  <a:defRPr sz="1600" b="1" i="0" u="none" strike="noStrike" kern="1200" baseline="0">
                    <a:solidFill>
                      <a:sysClr val="windowText" lastClr="000000"/>
                    </a:solidFill>
                    <a:latin typeface="+mn-lt"/>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noFill/>
                      <a:round/>
                    </a:ln>
                    <a:effectLst/>
                  </c:spPr>
                </c15:leaderLines>
              </c:ext>
            </c:extLst>
          </c:dLbls>
          <c:cat>
            <c:strRef>
              <c:f>Sheet1!$A$2:$A$8</c:f>
              <c:strCache>
                <c:ptCount val="7"/>
                <c:pt idx="0">
                  <c:v>In Care</c:v>
                </c:pt>
                <c:pt idx="1">
                  <c:v>Out of Care</c:v>
                </c:pt>
                <c:pt idx="2">
                  <c:v>Retained in Care</c:v>
                </c:pt>
                <c:pt idx="3">
                  <c:v>Suppressed VL</c:v>
                </c:pt>
                <c:pt idx="4">
                  <c:v>In Care with Suppressed VL</c:v>
                </c:pt>
                <c:pt idx="5">
                  <c:v>Retained in Care with Suppressed VL</c:v>
                </c:pt>
                <c:pt idx="6">
                  <c:v>No VL</c:v>
                </c:pt>
              </c:strCache>
            </c:strRef>
          </c:cat>
          <c:val>
            <c:numRef>
              <c:f>Sheet1!$C$2:$C$8</c:f>
              <c:numCache>
                <c:formatCode>General</c:formatCode>
                <c:ptCount val="7"/>
                <c:pt idx="0">
                  <c:v>0.754</c:v>
                </c:pt>
                <c:pt idx="1">
                  <c:v>0.246</c:v>
                </c:pt>
                <c:pt idx="2">
                  <c:v>0.68500000000000005</c:v>
                </c:pt>
                <c:pt idx="3">
                  <c:v>0.65100000000000002</c:v>
                </c:pt>
                <c:pt idx="4">
                  <c:v>0.86299999999999999</c:v>
                </c:pt>
                <c:pt idx="5">
                  <c:v>0.89200000000000002</c:v>
                </c:pt>
                <c:pt idx="6">
                  <c:v>0.27100000000000002</c:v>
                </c:pt>
              </c:numCache>
            </c:numRef>
          </c:val>
          <c:extLst>
            <c:ext xmlns:c16="http://schemas.microsoft.com/office/drawing/2014/chart" uri="{C3380CC4-5D6E-409C-BE32-E72D297353CC}">
              <c16:uniqueId val="{0000000D-463A-4119-A728-3D31531E93A8}"/>
            </c:ext>
          </c:extLst>
        </c:ser>
        <c:dLbls>
          <c:showLegendKey val="0"/>
          <c:showVal val="0"/>
          <c:showCatName val="0"/>
          <c:showSerName val="0"/>
          <c:showPercent val="0"/>
          <c:showBubbleSize val="0"/>
        </c:dLbls>
        <c:gapWidth val="219"/>
        <c:overlap val="-27"/>
        <c:axId val="816174520"/>
        <c:axId val="816174848"/>
      </c:barChart>
      <c:catAx>
        <c:axId val="8161745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mn-lt"/>
                <a:ea typeface="+mn-ea"/>
                <a:cs typeface="Arial" panose="020B0604020202020204" pitchFamily="34" charset="0"/>
              </a:defRPr>
            </a:pPr>
            <a:endParaRPr lang="en-US"/>
          </a:p>
        </c:txPr>
        <c:crossAx val="816174848"/>
        <c:crosses val="autoZero"/>
        <c:auto val="1"/>
        <c:lblAlgn val="ctr"/>
        <c:lblOffset val="100"/>
        <c:noMultiLvlLbl val="0"/>
      </c:catAx>
      <c:valAx>
        <c:axId val="816174848"/>
        <c:scaling>
          <c:orientation val="minMax"/>
          <c:max val="0.9"/>
          <c:min val="0.1"/>
        </c:scaling>
        <c:delete val="0"/>
        <c:axPos val="l"/>
        <c:title>
          <c:tx>
            <c:rich>
              <a:bodyPr rot="-5400000" spcFirstLastPara="1" vertOverflow="ellipsis" vert="horz" wrap="square" anchor="ctr" anchorCtr="1"/>
              <a:lstStyle/>
              <a:p>
                <a:pPr>
                  <a:defRPr sz="1400" b="0" i="0" u="none" strike="noStrike" kern="1200" baseline="0">
                    <a:solidFill>
                      <a:sysClr val="windowText" lastClr="000000"/>
                    </a:solidFill>
                    <a:latin typeface="+mn-lt"/>
                    <a:ea typeface="+mn-ea"/>
                    <a:cs typeface="Arial" panose="020B0604020202020204" pitchFamily="34" charset="0"/>
                  </a:defRPr>
                </a:pPr>
                <a:r>
                  <a:rPr lang="en-US" dirty="0"/>
                  <a:t>Percent</a:t>
                </a:r>
              </a:p>
            </c:rich>
          </c:tx>
          <c:layout>
            <c:manualLayout>
              <c:xMode val="edge"/>
              <c:yMode val="edge"/>
              <c:x val="7.2423541239365757E-3"/>
              <c:y val="0.35855265748248893"/>
            </c:manualLayout>
          </c:layout>
          <c:overlay val="0"/>
          <c:spPr>
            <a:noFill/>
            <a:ln>
              <a:noFill/>
            </a:ln>
            <a:effectLst/>
          </c:spPr>
          <c:txPr>
            <a:bodyPr rot="-5400000" spcFirstLastPara="1" vertOverflow="ellipsis" vert="horz" wrap="square" anchor="ctr" anchorCtr="1"/>
            <a:lstStyle/>
            <a:p>
              <a:pPr>
                <a:defRPr sz="1400" b="0" i="0" u="none" strike="noStrike" kern="1200" baseline="0">
                  <a:solidFill>
                    <a:sysClr val="windowText" lastClr="000000"/>
                  </a:solidFill>
                  <a:latin typeface="+mn-lt"/>
                  <a:ea typeface="+mn-ea"/>
                  <a:cs typeface="Arial" panose="020B0604020202020204" pitchFamily="34" charset="0"/>
                </a:defRPr>
              </a:pPr>
              <a:endParaRPr lang="en-US"/>
            </a:p>
          </c:txPr>
        </c:title>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ysClr val="windowText" lastClr="000000"/>
                </a:solidFill>
                <a:latin typeface="+mn-lt"/>
                <a:ea typeface="+mn-ea"/>
                <a:cs typeface="Arial" panose="020B0604020202020204" pitchFamily="34" charset="0"/>
              </a:defRPr>
            </a:pPr>
            <a:endParaRPr lang="en-US"/>
          </a:p>
        </c:txPr>
        <c:crossAx val="816174520"/>
        <c:crosses val="autoZero"/>
        <c:crossBetween val="between"/>
        <c:majorUnit val="0.2"/>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Arial" panose="020B0604020202020204" pitchFamily="34" charset="0"/>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400" b="0">
          <a:solidFill>
            <a:sysClr val="windowText" lastClr="000000"/>
          </a:solidFill>
          <a:latin typeface="+mn-lt"/>
          <a:cs typeface="Arial" panose="020B0604020202020204" pitchFamily="34" charset="0"/>
        </a:defRPr>
      </a:pPr>
      <a:endParaRPr lang="en-US"/>
    </a:p>
  </c:txPr>
  <c:externalData r:id="rId3">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70478397418094"/>
          <c:y val="4.5310714120376322E-2"/>
          <c:w val="0.56005741693507838"/>
          <c:h val="0.84072466526411083"/>
        </c:manualLayout>
      </c:layout>
      <c:lineChart>
        <c:grouping val="standard"/>
        <c:varyColors val="0"/>
        <c:ser>
          <c:idx val="0"/>
          <c:order val="0"/>
          <c:tx>
            <c:strRef>
              <c:f>Sheet1!$B$1</c:f>
              <c:strCache>
                <c:ptCount val="1"/>
                <c:pt idx="0">
                  <c:v>Florida</c:v>
                </c:pt>
              </c:strCache>
            </c:strRef>
          </c:tx>
          <c:spPr>
            <a:ln w="28575" cap="rnd">
              <a:solidFill>
                <a:schemeClr val="accent1">
                  <a:alpha val="50000"/>
                </a:schemeClr>
              </a:solidFill>
              <a:round/>
            </a:ln>
            <a:effectLst/>
          </c:spPr>
          <c:marker>
            <c:symbol val="circle"/>
            <c:size val="7"/>
            <c:spPr>
              <a:solidFill>
                <a:schemeClr val="accent1">
                  <a:tint val="100000"/>
                  <a:shade val="100000"/>
                  <a:satMod val="100000"/>
                </a:schemeClr>
              </a:solidFill>
              <a:ln w="9525">
                <a:solidFill>
                  <a:schemeClr val="accent1"/>
                </a:solidFill>
              </a:ln>
              <a:effectLst/>
            </c:spPr>
          </c:marker>
          <c:dLbls>
            <c:dLbl>
              <c:idx val="0"/>
              <c:layout>
                <c:manualLayout>
                  <c:x val="-0.11548556032661803"/>
                  <c:y val="-8.884453749093405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2F7A-4B45-8915-2CEB2C1F2674}"/>
                </c:ext>
              </c:extLst>
            </c:dLbl>
            <c:dLbl>
              <c:idx val="1"/>
              <c:delete val="1"/>
              <c:extLst>
                <c:ext xmlns:c15="http://schemas.microsoft.com/office/drawing/2012/chart" uri="{CE6537A1-D6FC-4f65-9D91-7224C49458BB}"/>
                <c:ext xmlns:c16="http://schemas.microsoft.com/office/drawing/2014/chart" uri="{C3380CC4-5D6E-409C-BE32-E72D297353CC}">
                  <c16:uniqueId val="{00000000-57ED-4282-807D-4AB8FC17AFE8}"/>
                </c:ext>
              </c:extLst>
            </c:dLbl>
            <c:dLbl>
              <c:idx val="2"/>
              <c:delete val="1"/>
              <c:extLst>
                <c:ext xmlns:c15="http://schemas.microsoft.com/office/drawing/2012/chart" uri="{CE6537A1-D6FC-4f65-9D91-7224C49458BB}"/>
                <c:ext xmlns:c16="http://schemas.microsoft.com/office/drawing/2014/chart" uri="{C3380CC4-5D6E-409C-BE32-E72D297353CC}">
                  <c16:uniqueId val="{00000001-57ED-4282-807D-4AB8FC17AFE8}"/>
                </c:ext>
              </c:extLst>
            </c:dLbl>
            <c:dLbl>
              <c:idx val="3"/>
              <c:delete val="1"/>
              <c:extLst>
                <c:ext xmlns:c15="http://schemas.microsoft.com/office/drawing/2012/chart" uri="{CE6537A1-D6FC-4f65-9D91-7224C49458BB}"/>
                <c:ext xmlns:c16="http://schemas.microsoft.com/office/drawing/2014/chart" uri="{C3380CC4-5D6E-409C-BE32-E72D297353CC}">
                  <c16:uniqueId val="{00000002-57ED-4282-807D-4AB8FC17AFE8}"/>
                </c:ext>
              </c:extLst>
            </c:dLbl>
            <c:dLbl>
              <c:idx val="4"/>
              <c:layout>
                <c:manualLayout>
                  <c:x val="1.8319219062998181E-2"/>
                  <c:y val="0.10394646283312843"/>
                </c:manualLayout>
              </c:layout>
              <c:dLblPos val="r"/>
              <c:showLegendKey val="0"/>
              <c:showVal val="1"/>
              <c:showCatName val="0"/>
              <c:showSerName val="1"/>
              <c:showPercent val="0"/>
              <c:showBubbleSize val="0"/>
              <c:extLst>
                <c:ext xmlns:c15="http://schemas.microsoft.com/office/drawing/2012/chart" uri="{CE6537A1-D6FC-4f65-9D91-7224C49458BB}">
                  <c15:layout>
                    <c:manualLayout>
                      <c:w val="0.16699693213063657"/>
                      <c:h val="0.20476052817028192"/>
                    </c:manualLayout>
                  </c15:layout>
                </c:ext>
                <c:ext xmlns:c16="http://schemas.microsoft.com/office/drawing/2014/chart" uri="{C3380CC4-5D6E-409C-BE32-E72D297353CC}">
                  <c16:uniqueId val="{00000003-57ED-4282-807D-4AB8FC17AFE8}"/>
                </c:ext>
              </c:extLst>
            </c:dLbl>
            <c:spPr>
              <a:noFill/>
              <a:ln>
                <a:noFill/>
              </a:ln>
              <a:effectLst/>
            </c:spPr>
            <c:txPr>
              <a:bodyPr rot="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endParaRPr lang="en-US"/>
              </a:p>
            </c:txPr>
            <c:dLblPos val="l"/>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accent1"/>
                      </a:solidFill>
                      <a:prstDash val="sysDot"/>
                      <a:round/>
                    </a:ln>
                    <a:effectLst/>
                  </c:spPr>
                </c15:leaderLines>
              </c:ext>
            </c:extLst>
          </c:dLbls>
          <c:cat>
            <c:numRef>
              <c:f>Sheet1!$A$2:$A$6</c:f>
              <c:numCache>
                <c:formatCode>General</c:formatCode>
                <c:ptCount val="5"/>
                <c:pt idx="0">
                  <c:v>2017</c:v>
                </c:pt>
                <c:pt idx="1">
                  <c:v>2018</c:v>
                </c:pt>
                <c:pt idx="2">
                  <c:v>2019</c:v>
                </c:pt>
                <c:pt idx="3">
                  <c:v>2020</c:v>
                </c:pt>
                <c:pt idx="4">
                  <c:v>2021</c:v>
                </c:pt>
              </c:numCache>
            </c:numRef>
          </c:cat>
          <c:val>
            <c:numRef>
              <c:f>Sheet1!$B$2:$B$6</c:f>
              <c:numCache>
                <c:formatCode>General</c:formatCode>
                <c:ptCount val="5"/>
                <c:pt idx="0">
                  <c:v>46</c:v>
                </c:pt>
                <c:pt idx="1">
                  <c:v>78</c:v>
                </c:pt>
                <c:pt idx="2">
                  <c:v>114</c:v>
                </c:pt>
                <c:pt idx="3">
                  <c:v>180</c:v>
                </c:pt>
                <c:pt idx="4">
                  <c:v>226</c:v>
                </c:pt>
              </c:numCache>
            </c:numRef>
          </c:val>
          <c:smooth val="0"/>
          <c:extLst>
            <c:ext xmlns:c16="http://schemas.microsoft.com/office/drawing/2014/chart" uri="{C3380CC4-5D6E-409C-BE32-E72D297353CC}">
              <c16:uniqueId val="{00000004-57ED-4282-807D-4AB8FC17AFE8}"/>
            </c:ext>
          </c:extLst>
        </c:ser>
        <c:ser>
          <c:idx val="1"/>
          <c:order val="1"/>
          <c:tx>
            <c:strRef>
              <c:f>Sheet1!$C$1</c:f>
              <c:strCache>
                <c:ptCount val="1"/>
                <c:pt idx="0">
                  <c:v>Palm Beach County</c:v>
                </c:pt>
              </c:strCache>
            </c:strRef>
          </c:tx>
          <c:spPr>
            <a:ln w="63500" cap="rnd">
              <a:solidFill>
                <a:schemeClr val="tx2"/>
              </a:solidFill>
              <a:round/>
            </a:ln>
            <a:effectLst/>
          </c:spPr>
          <c:marker>
            <c:symbol val="circle"/>
            <c:size val="10"/>
            <c:spPr>
              <a:solidFill>
                <a:schemeClr val="accent2">
                  <a:tint val="100000"/>
                  <a:shade val="100000"/>
                  <a:satMod val="100000"/>
                </a:schemeClr>
              </a:solidFill>
              <a:ln w="9525">
                <a:solidFill>
                  <a:schemeClr val="accent2"/>
                </a:solidFill>
              </a:ln>
              <a:effectLst/>
            </c:spPr>
          </c:marker>
          <c:dLbls>
            <c:dLbl>
              <c:idx val="0"/>
              <c:layout>
                <c:manualLayout>
                  <c:x val="-0.11216440324314371"/>
                  <c:y val="-8.8918608897828703E-3"/>
                </c:manualLayout>
              </c:layout>
              <c:numFmt formatCode="#,##0" sourceLinked="0"/>
              <c:spPr>
                <a:noFill/>
                <a:ln>
                  <a:noFill/>
                </a:ln>
                <a:effectLst/>
              </c:spPr>
              <c:txPr>
                <a:bodyPr rot="0" spcFirstLastPara="1" vertOverflow="ellipsis" vert="horz" wrap="square" anchor="ctr" anchorCtr="1"/>
                <a:lstStyle/>
                <a:p>
                  <a:pPr>
                    <a:defRPr sz="1800" b="1" i="0" u="none" strike="noStrike" kern="1200" baseline="0">
                      <a:solidFill>
                        <a:schemeClr val="tx2"/>
                      </a:solidFill>
                      <a:latin typeface="+mn-lt"/>
                      <a:ea typeface="+mn-ea"/>
                      <a:cs typeface="+mn-cs"/>
                    </a:defRPr>
                  </a:pPr>
                  <a:endParaRPr lang="en-US"/>
                </a:p>
              </c:txPr>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57ED-4282-807D-4AB8FC17AFE8}"/>
                </c:ext>
              </c:extLst>
            </c:dLbl>
            <c:dLbl>
              <c:idx val="1"/>
              <c:delete val="1"/>
              <c:extLst>
                <c:ext xmlns:c15="http://schemas.microsoft.com/office/drawing/2012/chart" uri="{CE6537A1-D6FC-4f65-9D91-7224C49458BB}"/>
                <c:ext xmlns:c16="http://schemas.microsoft.com/office/drawing/2014/chart" uri="{C3380CC4-5D6E-409C-BE32-E72D297353CC}">
                  <c16:uniqueId val="{00000006-57ED-4282-807D-4AB8FC17AFE8}"/>
                </c:ext>
              </c:extLst>
            </c:dLbl>
            <c:dLbl>
              <c:idx val="2"/>
              <c:delete val="1"/>
              <c:extLst>
                <c:ext xmlns:c15="http://schemas.microsoft.com/office/drawing/2012/chart" uri="{CE6537A1-D6FC-4f65-9D91-7224C49458BB}"/>
                <c:ext xmlns:c16="http://schemas.microsoft.com/office/drawing/2014/chart" uri="{C3380CC4-5D6E-409C-BE32-E72D297353CC}">
                  <c16:uniqueId val="{00000007-57ED-4282-807D-4AB8FC17AFE8}"/>
                </c:ext>
              </c:extLst>
            </c:dLbl>
            <c:dLbl>
              <c:idx val="3"/>
              <c:delete val="1"/>
              <c:extLst>
                <c:ext xmlns:c15="http://schemas.microsoft.com/office/drawing/2012/chart" uri="{CE6537A1-D6FC-4f65-9D91-7224C49458BB}"/>
                <c:ext xmlns:c16="http://schemas.microsoft.com/office/drawing/2014/chart" uri="{C3380CC4-5D6E-409C-BE32-E72D297353CC}">
                  <c16:uniqueId val="{00000008-57ED-4282-807D-4AB8FC17AFE8}"/>
                </c:ext>
              </c:extLst>
            </c:dLbl>
            <c:dLbl>
              <c:idx val="4"/>
              <c:layout>
                <c:manualLayout>
                  <c:x val="-2.1733109384300558E-3"/>
                  <c:y val="0"/>
                </c:manualLayout>
              </c:layout>
              <c:dLblPos val="r"/>
              <c:showLegendKey val="0"/>
              <c:showVal val="1"/>
              <c:showCatName val="0"/>
              <c:showSerName val="1"/>
              <c:showPercent val="0"/>
              <c:showBubbleSize val="0"/>
              <c:extLst>
                <c:ext xmlns:c15="http://schemas.microsoft.com/office/drawing/2012/chart" uri="{CE6537A1-D6FC-4f65-9D91-7224C49458BB}">
                  <c15:layout>
                    <c:manualLayout>
                      <c:w val="0.30623129469240035"/>
                      <c:h val="0.30928351345373367"/>
                    </c:manualLayout>
                  </c15:layout>
                </c:ext>
                <c:ext xmlns:c16="http://schemas.microsoft.com/office/drawing/2014/chart" uri="{C3380CC4-5D6E-409C-BE32-E72D297353CC}">
                  <c16:uniqueId val="{00000009-57ED-4282-807D-4AB8FC17AFE8}"/>
                </c:ext>
              </c:extLst>
            </c:dLbl>
            <c:spPr>
              <a:noFill/>
              <a:ln>
                <a:noFill/>
              </a:ln>
              <a:effectLst/>
            </c:spPr>
            <c:txPr>
              <a:bodyPr rot="0" spcFirstLastPara="1" vertOverflow="ellipsis" vert="horz" wrap="square" anchor="ctr" anchorCtr="1"/>
              <a:lstStyle/>
              <a:p>
                <a:pPr>
                  <a:defRPr sz="1800" b="1" i="0" u="none" strike="noStrike" kern="1200" baseline="0">
                    <a:solidFill>
                      <a:schemeClr val="tx2"/>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2"/>
                      </a:solidFill>
                      <a:round/>
                    </a:ln>
                    <a:effectLst/>
                  </c:spPr>
                </c15:leaderLines>
              </c:ext>
            </c:extLst>
          </c:dLbls>
          <c:cat>
            <c:numRef>
              <c:f>Sheet1!$A$2:$A$6</c:f>
              <c:numCache>
                <c:formatCode>General</c:formatCode>
                <c:ptCount val="5"/>
                <c:pt idx="0">
                  <c:v>2017</c:v>
                </c:pt>
                <c:pt idx="1">
                  <c:v>2018</c:v>
                </c:pt>
                <c:pt idx="2">
                  <c:v>2019</c:v>
                </c:pt>
                <c:pt idx="3">
                  <c:v>2020</c:v>
                </c:pt>
                <c:pt idx="4">
                  <c:v>2021</c:v>
                </c:pt>
              </c:numCache>
            </c:numRef>
          </c:cat>
          <c:val>
            <c:numRef>
              <c:f>Sheet1!$C$2:$C$6</c:f>
              <c:numCache>
                <c:formatCode>General</c:formatCode>
                <c:ptCount val="5"/>
                <c:pt idx="0">
                  <c:v>30</c:v>
                </c:pt>
                <c:pt idx="1">
                  <c:v>48</c:v>
                </c:pt>
                <c:pt idx="2">
                  <c:v>72</c:v>
                </c:pt>
                <c:pt idx="3">
                  <c:v>246</c:v>
                </c:pt>
                <c:pt idx="4">
                  <c:v>253</c:v>
                </c:pt>
              </c:numCache>
            </c:numRef>
          </c:val>
          <c:smooth val="0"/>
          <c:extLst>
            <c:ext xmlns:c16="http://schemas.microsoft.com/office/drawing/2014/chart" uri="{C3380CC4-5D6E-409C-BE32-E72D297353CC}">
              <c16:uniqueId val="{0000000A-57ED-4282-807D-4AB8FC17AFE8}"/>
            </c:ext>
          </c:extLst>
        </c:ser>
        <c:dLbls>
          <c:showLegendKey val="0"/>
          <c:showVal val="0"/>
          <c:showCatName val="0"/>
          <c:showSerName val="0"/>
          <c:showPercent val="0"/>
          <c:showBubbleSize val="0"/>
        </c:dLbls>
        <c:marker val="1"/>
        <c:smooth val="0"/>
        <c:axId val="376626928"/>
        <c:axId val="372478584"/>
      </c:lineChart>
      <c:catAx>
        <c:axId val="3766269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endParaRPr lang="en-US"/>
          </a:p>
        </c:txPr>
        <c:crossAx val="372478584"/>
        <c:crosses val="autoZero"/>
        <c:auto val="1"/>
        <c:lblAlgn val="ctr"/>
        <c:lblOffset val="100"/>
        <c:noMultiLvlLbl val="0"/>
      </c:catAx>
      <c:valAx>
        <c:axId val="372478584"/>
        <c:scaling>
          <c:orientation val="minMax"/>
          <c:min val="25"/>
        </c:scaling>
        <c:delete val="0"/>
        <c:axPos val="l"/>
        <c:title>
          <c:tx>
            <c:rich>
              <a:bodyPr rot="-540000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r>
                  <a:rPr lang="en-US" dirty="0"/>
                  <a:t>Rate per 100,000 population</a:t>
                </a:r>
              </a:p>
            </c:rich>
          </c:tx>
          <c:layout>
            <c:manualLayout>
              <c:xMode val="edge"/>
              <c:yMode val="edge"/>
              <c:x val="5.5818020824532043E-3"/>
              <c:y val="0.19205789914972196"/>
            </c:manualLayout>
          </c:layout>
          <c:overlay val="0"/>
          <c:spPr>
            <a:noFill/>
            <a:ln>
              <a:noFill/>
            </a:ln>
            <a:effectLst/>
          </c:spPr>
          <c:txPr>
            <a:bodyPr rot="-540000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endParaRPr lang="en-US"/>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endParaRPr lang="en-US"/>
          </a:p>
        </c:txPr>
        <c:crossAx val="376626928"/>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800" b="0">
          <a:solidFill>
            <a:sysClr val="windowText" lastClr="000000"/>
          </a:solidFill>
          <a:latin typeface="+mn-lt"/>
        </a:defRPr>
      </a:pPr>
      <a:endParaRPr lang="en-US"/>
    </a:p>
  </c:txPr>
  <c:externalData r:id="rId3">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95860213974134"/>
          <c:y val="4.5310714120376322E-2"/>
          <c:w val="0.60577045123103135"/>
          <c:h val="0.84072466526411083"/>
        </c:manualLayout>
      </c:layout>
      <c:lineChart>
        <c:grouping val="standard"/>
        <c:varyColors val="0"/>
        <c:ser>
          <c:idx val="0"/>
          <c:order val="0"/>
          <c:tx>
            <c:strRef>
              <c:f>Sheet1!$B$1</c:f>
              <c:strCache>
                <c:ptCount val="1"/>
                <c:pt idx="0">
                  <c:v>Florida</c:v>
                </c:pt>
              </c:strCache>
            </c:strRef>
          </c:tx>
          <c:spPr>
            <a:ln w="28575" cap="rnd">
              <a:solidFill>
                <a:schemeClr val="accent1">
                  <a:alpha val="50000"/>
                </a:schemeClr>
              </a:solidFill>
              <a:round/>
            </a:ln>
            <a:effectLst/>
          </c:spPr>
          <c:marker>
            <c:symbol val="circle"/>
            <c:size val="7"/>
            <c:spPr>
              <a:solidFill>
                <a:schemeClr val="accent1">
                  <a:tint val="100000"/>
                  <a:shade val="100000"/>
                  <a:satMod val="100000"/>
                </a:schemeClr>
              </a:solidFill>
              <a:ln w="9525">
                <a:solidFill>
                  <a:schemeClr val="accent1"/>
                </a:solidFill>
              </a:ln>
              <a:effectLst/>
            </c:spPr>
          </c:marker>
          <c:dLbls>
            <c:dLbl>
              <c:idx val="1"/>
              <c:delete val="1"/>
              <c:extLst>
                <c:ext xmlns:c15="http://schemas.microsoft.com/office/drawing/2012/chart" uri="{CE6537A1-D6FC-4f65-9D91-7224C49458BB}"/>
                <c:ext xmlns:c16="http://schemas.microsoft.com/office/drawing/2014/chart" uri="{C3380CC4-5D6E-409C-BE32-E72D297353CC}">
                  <c16:uniqueId val="{00000000-1920-43E0-A722-91BA46BC0B0B}"/>
                </c:ext>
              </c:extLst>
            </c:dLbl>
            <c:dLbl>
              <c:idx val="2"/>
              <c:delete val="1"/>
              <c:extLst>
                <c:ext xmlns:c15="http://schemas.microsoft.com/office/drawing/2012/chart" uri="{CE6537A1-D6FC-4f65-9D91-7224C49458BB}"/>
                <c:ext xmlns:c16="http://schemas.microsoft.com/office/drawing/2014/chart" uri="{C3380CC4-5D6E-409C-BE32-E72D297353CC}">
                  <c16:uniqueId val="{00000001-1920-43E0-A722-91BA46BC0B0B}"/>
                </c:ext>
              </c:extLst>
            </c:dLbl>
            <c:dLbl>
              <c:idx val="3"/>
              <c:delete val="1"/>
              <c:extLst>
                <c:ext xmlns:c15="http://schemas.microsoft.com/office/drawing/2012/chart" uri="{CE6537A1-D6FC-4f65-9D91-7224C49458BB}"/>
                <c:ext xmlns:c16="http://schemas.microsoft.com/office/drawing/2014/chart" uri="{C3380CC4-5D6E-409C-BE32-E72D297353CC}">
                  <c16:uniqueId val="{00000002-1920-43E0-A722-91BA46BC0B0B}"/>
                </c:ext>
              </c:extLst>
            </c:dLbl>
            <c:dLbl>
              <c:idx val="4"/>
              <c:layout>
                <c:manualLayout>
                  <c:x val="1.1101371542584733E-2"/>
                  <c:y val="0.19973869253679136"/>
                </c:manualLayout>
              </c:layout>
              <c:dLblPos val="r"/>
              <c:showLegendKey val="0"/>
              <c:showVal val="1"/>
              <c:showCatName val="0"/>
              <c:showSerName val="1"/>
              <c:showPercent val="0"/>
              <c:showBubbleSize val="0"/>
              <c:extLst>
                <c:ext xmlns:c15="http://schemas.microsoft.com/office/drawing/2012/chart" uri="{CE6537A1-D6FC-4f65-9D91-7224C49458BB}">
                  <c15:layout>
                    <c:manualLayout>
                      <c:w val="0.16699693213063657"/>
                      <c:h val="0.20476052817028192"/>
                    </c:manualLayout>
                  </c15:layout>
                </c:ext>
                <c:ext xmlns:c16="http://schemas.microsoft.com/office/drawing/2014/chart" uri="{C3380CC4-5D6E-409C-BE32-E72D297353CC}">
                  <c16:uniqueId val="{00000003-1920-43E0-A722-91BA46BC0B0B}"/>
                </c:ext>
              </c:extLst>
            </c:dLbl>
            <c:spPr>
              <a:noFill/>
              <a:ln>
                <a:noFill/>
              </a:ln>
              <a:effectLst/>
            </c:spPr>
            <c:txPr>
              <a:bodyPr rot="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endParaRPr lang="en-US"/>
              </a:p>
            </c:txPr>
            <c:dLblPos val="l"/>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accent1"/>
                      </a:solidFill>
                      <a:round/>
                    </a:ln>
                    <a:effectLst/>
                  </c:spPr>
                </c15:leaderLines>
              </c:ext>
            </c:extLst>
          </c:dLbls>
          <c:cat>
            <c:numRef>
              <c:f>Sheet1!$A$2:$A$6</c:f>
              <c:numCache>
                <c:formatCode>General</c:formatCode>
                <c:ptCount val="5"/>
                <c:pt idx="0">
                  <c:v>2017</c:v>
                </c:pt>
                <c:pt idx="1">
                  <c:v>2018</c:v>
                </c:pt>
                <c:pt idx="2">
                  <c:v>2019</c:v>
                </c:pt>
                <c:pt idx="3">
                  <c:v>2020</c:v>
                </c:pt>
                <c:pt idx="4">
                  <c:v>2021</c:v>
                </c:pt>
              </c:numCache>
            </c:numRef>
          </c:cat>
          <c:val>
            <c:numRef>
              <c:f>Sheet1!$B$2:$B$6</c:f>
              <c:numCache>
                <c:formatCode>General</c:formatCode>
                <c:ptCount val="5"/>
                <c:pt idx="0">
                  <c:v>1.8</c:v>
                </c:pt>
                <c:pt idx="1">
                  <c:v>3.1</c:v>
                </c:pt>
                <c:pt idx="2">
                  <c:v>4.8</c:v>
                </c:pt>
                <c:pt idx="3">
                  <c:v>9.8000000000000007</c:v>
                </c:pt>
                <c:pt idx="4">
                  <c:v>12.3</c:v>
                </c:pt>
              </c:numCache>
            </c:numRef>
          </c:val>
          <c:smooth val="0"/>
          <c:extLst>
            <c:ext xmlns:c16="http://schemas.microsoft.com/office/drawing/2014/chart" uri="{C3380CC4-5D6E-409C-BE32-E72D297353CC}">
              <c16:uniqueId val="{00000004-1920-43E0-A722-91BA46BC0B0B}"/>
            </c:ext>
          </c:extLst>
        </c:ser>
        <c:ser>
          <c:idx val="1"/>
          <c:order val="1"/>
          <c:tx>
            <c:strRef>
              <c:f>Sheet1!$C$1</c:f>
              <c:strCache>
                <c:ptCount val="1"/>
                <c:pt idx="0">
                  <c:v>Palm Beach County</c:v>
                </c:pt>
              </c:strCache>
            </c:strRef>
          </c:tx>
          <c:spPr>
            <a:ln w="63500" cap="rnd">
              <a:solidFill>
                <a:schemeClr val="tx2"/>
              </a:solidFill>
              <a:round/>
            </a:ln>
            <a:effectLst/>
          </c:spPr>
          <c:marker>
            <c:symbol val="circle"/>
            <c:size val="10"/>
            <c:spPr>
              <a:solidFill>
                <a:schemeClr val="accent2">
                  <a:tint val="100000"/>
                  <a:shade val="100000"/>
                  <a:satMod val="100000"/>
                </a:schemeClr>
              </a:solidFill>
              <a:ln w="9525">
                <a:solidFill>
                  <a:schemeClr val="accent2"/>
                </a:solidFill>
              </a:ln>
              <a:effectLst/>
            </c:spPr>
          </c:marker>
          <c:dLbls>
            <c:dLbl>
              <c:idx val="0"/>
              <c:layout>
                <c:manualLayout>
                  <c:x val="-0.10013465737578767"/>
                  <c:y val="4.3369631751942993E-2"/>
                </c:manualLayout>
              </c:layout>
              <c:numFmt formatCode="#,##0.0" sourceLinked="0"/>
              <c:spPr>
                <a:noFill/>
                <a:ln>
                  <a:noFill/>
                </a:ln>
                <a:effectLst/>
              </c:spPr>
              <c:txPr>
                <a:bodyPr rot="0" spcFirstLastPara="1" vertOverflow="ellipsis" vert="horz" wrap="square" anchor="ctr" anchorCtr="1"/>
                <a:lstStyle/>
                <a:p>
                  <a:pPr>
                    <a:defRPr sz="1800" b="1" i="0" u="none" strike="noStrike" kern="1200" baseline="0">
                      <a:solidFill>
                        <a:schemeClr val="tx2"/>
                      </a:solidFill>
                      <a:latin typeface="+mn-lt"/>
                      <a:ea typeface="+mn-ea"/>
                      <a:cs typeface="+mn-cs"/>
                    </a:defRPr>
                  </a:pPr>
                  <a:endParaRPr lang="en-US"/>
                </a:p>
              </c:txPr>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1920-43E0-A722-91BA46BC0B0B}"/>
                </c:ext>
              </c:extLst>
            </c:dLbl>
            <c:dLbl>
              <c:idx val="1"/>
              <c:delete val="1"/>
              <c:extLst>
                <c:ext xmlns:c15="http://schemas.microsoft.com/office/drawing/2012/chart" uri="{CE6537A1-D6FC-4f65-9D91-7224C49458BB}"/>
                <c:ext xmlns:c16="http://schemas.microsoft.com/office/drawing/2014/chart" uri="{C3380CC4-5D6E-409C-BE32-E72D297353CC}">
                  <c16:uniqueId val="{00000006-1920-43E0-A722-91BA46BC0B0B}"/>
                </c:ext>
              </c:extLst>
            </c:dLbl>
            <c:dLbl>
              <c:idx val="2"/>
              <c:delete val="1"/>
              <c:extLst>
                <c:ext xmlns:c15="http://schemas.microsoft.com/office/drawing/2012/chart" uri="{CE6537A1-D6FC-4f65-9D91-7224C49458BB}"/>
                <c:ext xmlns:c16="http://schemas.microsoft.com/office/drawing/2014/chart" uri="{C3380CC4-5D6E-409C-BE32-E72D297353CC}">
                  <c16:uniqueId val="{00000007-1920-43E0-A722-91BA46BC0B0B}"/>
                </c:ext>
              </c:extLst>
            </c:dLbl>
            <c:dLbl>
              <c:idx val="3"/>
              <c:delete val="1"/>
              <c:extLst>
                <c:ext xmlns:c15="http://schemas.microsoft.com/office/drawing/2012/chart" uri="{CE6537A1-D6FC-4f65-9D91-7224C49458BB}"/>
                <c:ext xmlns:c16="http://schemas.microsoft.com/office/drawing/2014/chart" uri="{C3380CC4-5D6E-409C-BE32-E72D297353CC}">
                  <c16:uniqueId val="{00000008-1920-43E0-A722-91BA46BC0B0B}"/>
                </c:ext>
              </c:extLst>
            </c:dLbl>
            <c:dLbl>
              <c:idx val="4"/>
              <c:layout>
                <c:manualLayout>
                  <c:x val="3.0307002903431253E-2"/>
                  <c:y val="1.750821729670228E-2"/>
                </c:manualLayout>
              </c:layout>
              <c:dLblPos val="r"/>
              <c:showLegendKey val="0"/>
              <c:showVal val="1"/>
              <c:showCatName val="0"/>
              <c:showSerName val="1"/>
              <c:showPercent val="0"/>
              <c:showBubbleSize val="0"/>
              <c:extLst>
                <c:ext xmlns:c15="http://schemas.microsoft.com/office/drawing/2012/chart" uri="{CE6537A1-D6FC-4f65-9D91-7224C49458BB}">
                  <c15:layout>
                    <c:manualLayout>
                      <c:w val="0.24602402690722622"/>
                      <c:h val="0.28315276713287074"/>
                    </c:manualLayout>
                  </c15:layout>
                </c:ext>
                <c:ext xmlns:c16="http://schemas.microsoft.com/office/drawing/2014/chart" uri="{C3380CC4-5D6E-409C-BE32-E72D297353CC}">
                  <c16:uniqueId val="{00000009-1920-43E0-A722-91BA46BC0B0B}"/>
                </c:ext>
              </c:extLst>
            </c:dLbl>
            <c:spPr>
              <a:noFill/>
              <a:ln>
                <a:noFill/>
              </a:ln>
              <a:effectLst/>
            </c:spPr>
            <c:txPr>
              <a:bodyPr rot="0" spcFirstLastPara="1" vertOverflow="ellipsis" vert="horz" wrap="square" anchor="ctr" anchorCtr="1"/>
              <a:lstStyle/>
              <a:p>
                <a:pPr>
                  <a:defRPr sz="1800" b="1" i="0" u="none" strike="noStrike" kern="1200" baseline="0">
                    <a:solidFill>
                      <a:schemeClr val="tx2"/>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2"/>
                      </a:solidFill>
                      <a:round/>
                    </a:ln>
                    <a:effectLst/>
                  </c:spPr>
                </c15:leaderLines>
              </c:ext>
            </c:extLst>
          </c:dLbls>
          <c:cat>
            <c:numRef>
              <c:f>Sheet1!$A$2:$A$6</c:f>
              <c:numCache>
                <c:formatCode>General</c:formatCode>
                <c:ptCount val="5"/>
                <c:pt idx="0">
                  <c:v>2017</c:v>
                </c:pt>
                <c:pt idx="1">
                  <c:v>2018</c:v>
                </c:pt>
                <c:pt idx="2">
                  <c:v>2019</c:v>
                </c:pt>
                <c:pt idx="3">
                  <c:v>2020</c:v>
                </c:pt>
                <c:pt idx="4">
                  <c:v>2021</c:v>
                </c:pt>
              </c:numCache>
            </c:numRef>
          </c:cat>
          <c:val>
            <c:numRef>
              <c:f>Sheet1!$C$2:$C$6</c:f>
              <c:numCache>
                <c:formatCode>General</c:formatCode>
                <c:ptCount val="5"/>
                <c:pt idx="0">
                  <c:v>1.3</c:v>
                </c:pt>
                <c:pt idx="1">
                  <c:v>2.2000000000000002</c:v>
                </c:pt>
                <c:pt idx="2">
                  <c:v>3.9</c:v>
                </c:pt>
                <c:pt idx="3">
                  <c:v>14.8</c:v>
                </c:pt>
                <c:pt idx="4">
                  <c:v>15.2</c:v>
                </c:pt>
              </c:numCache>
            </c:numRef>
          </c:val>
          <c:smooth val="0"/>
          <c:extLst>
            <c:ext xmlns:c16="http://schemas.microsoft.com/office/drawing/2014/chart" uri="{C3380CC4-5D6E-409C-BE32-E72D297353CC}">
              <c16:uniqueId val="{0000000A-1920-43E0-A722-91BA46BC0B0B}"/>
            </c:ext>
          </c:extLst>
        </c:ser>
        <c:dLbls>
          <c:showLegendKey val="0"/>
          <c:showVal val="0"/>
          <c:showCatName val="0"/>
          <c:showSerName val="0"/>
          <c:showPercent val="0"/>
          <c:showBubbleSize val="0"/>
        </c:dLbls>
        <c:marker val="1"/>
        <c:smooth val="0"/>
        <c:axId val="376626928"/>
        <c:axId val="372478584"/>
      </c:lineChart>
      <c:catAx>
        <c:axId val="3766269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endParaRPr lang="en-US"/>
          </a:p>
        </c:txPr>
        <c:crossAx val="372478584"/>
        <c:crosses val="autoZero"/>
        <c:auto val="1"/>
        <c:lblAlgn val="ctr"/>
        <c:lblOffset val="100"/>
        <c:noMultiLvlLbl val="0"/>
      </c:catAx>
      <c:valAx>
        <c:axId val="372478584"/>
        <c:scaling>
          <c:orientation val="minMax"/>
        </c:scaling>
        <c:delete val="0"/>
        <c:axPos val="l"/>
        <c:title>
          <c:tx>
            <c:rich>
              <a:bodyPr rot="-540000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r>
                  <a:rPr lang="en-US" dirty="0"/>
                  <a:t>Ratio</a:t>
                </a:r>
              </a:p>
            </c:rich>
          </c:tx>
          <c:overlay val="0"/>
          <c:spPr>
            <a:noFill/>
            <a:ln>
              <a:noFill/>
            </a:ln>
            <a:effectLst/>
          </c:spPr>
          <c:txPr>
            <a:bodyPr rot="-540000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endParaRPr lang="en-US"/>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endParaRPr lang="en-US"/>
          </a:p>
        </c:txPr>
        <c:crossAx val="376626928"/>
        <c:crosses val="autoZero"/>
        <c:crossBetween val="between"/>
        <c:majorUnit val="4"/>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800" b="0">
          <a:solidFill>
            <a:sysClr val="windowText" lastClr="000000"/>
          </a:solidFill>
          <a:latin typeface="+mn-lt"/>
        </a:defRPr>
      </a:pPr>
      <a:endParaRPr lang="en-US"/>
    </a:p>
  </c:txPr>
  <c:externalData r:id="rId3">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2160" b="1" i="0" u="none" strike="noStrike" kern="1200" baseline="0">
                <a:solidFill>
                  <a:sysClr val="windowText" lastClr="000000"/>
                </a:solidFill>
                <a:latin typeface="+mn-lt"/>
                <a:ea typeface="+mn-ea"/>
                <a:cs typeface="+mn-cs"/>
              </a:defRPr>
            </a:pPr>
            <a:r>
              <a:rPr lang="en-US" b="0" dirty="0">
                <a:latin typeface="Source Serif 4 (Body)"/>
              </a:rPr>
              <a:t>When </a:t>
            </a:r>
            <a:r>
              <a:rPr lang="en-US" sz="2160" b="0" i="0" u="none" strike="noStrike" baseline="0" dirty="0">
                <a:effectLst/>
                <a:latin typeface="Source Serif 4 (Body)"/>
              </a:rPr>
              <a:t>asked “How often did you receive HIV-related medical care during the past 12 months?”</a:t>
            </a:r>
            <a:r>
              <a:rPr lang="en-US" b="0" dirty="0">
                <a:latin typeface="Source Serif 4 (Body)"/>
              </a:rPr>
              <a:t>, </a:t>
            </a:r>
            <a:r>
              <a:rPr lang="en-US" b="1" dirty="0">
                <a:solidFill>
                  <a:schemeClr val="accent6"/>
                </a:solidFill>
                <a:latin typeface="Source Serif 4 (Body)"/>
              </a:rPr>
              <a:t>36.7% indicated</a:t>
            </a:r>
            <a:r>
              <a:rPr lang="en-US" b="1" baseline="0" dirty="0">
                <a:solidFill>
                  <a:schemeClr val="accent6"/>
                </a:solidFill>
                <a:latin typeface="Source Serif 4 (Body)"/>
              </a:rPr>
              <a:t> they received HIV medical services two times</a:t>
            </a:r>
            <a:r>
              <a:rPr lang="en-US" b="0" baseline="0" dirty="0">
                <a:latin typeface="Source Serif 4 (Body)"/>
              </a:rPr>
              <a:t> within the past year.</a:t>
            </a:r>
            <a:endParaRPr lang="en-US" b="0" dirty="0">
              <a:latin typeface="Source Serif 4 (Body)"/>
            </a:endParaRPr>
          </a:p>
        </c:rich>
      </c:tx>
      <c:layout/>
      <c:overlay val="0"/>
      <c:spPr>
        <a:noFill/>
        <a:ln>
          <a:noFill/>
        </a:ln>
        <a:effectLst/>
      </c:spPr>
      <c:txPr>
        <a:bodyPr rot="0" spcFirstLastPara="1" vertOverflow="ellipsis" vert="horz" wrap="square" anchor="ctr" anchorCtr="1"/>
        <a:lstStyle/>
        <a:p>
          <a:pPr>
            <a:defRPr sz="2160" b="1" i="0" u="none" strike="noStrike" kern="1200" baseline="0">
              <a:solidFill>
                <a:sysClr val="windowText" lastClr="000000"/>
              </a:solidFill>
              <a:latin typeface="+mn-lt"/>
              <a:ea typeface="+mn-ea"/>
              <a:cs typeface="+mn-cs"/>
            </a:defRPr>
          </a:pPr>
          <a:endParaRPr lang="en-US"/>
        </a:p>
      </c:txPr>
    </c:title>
    <c:autoTitleDeleted val="0"/>
    <c:plotArea>
      <c:layout>
        <c:manualLayout>
          <c:layoutTarget val="inner"/>
          <c:xMode val="edge"/>
          <c:yMode val="edge"/>
          <c:x val="4.5297850426924476E-2"/>
          <c:y val="7.9273693316425337E-2"/>
          <c:w val="0.91814876505821386"/>
          <c:h val="0.8092844082691909"/>
        </c:manualLayout>
      </c:layout>
      <c:barChart>
        <c:barDir val="bar"/>
        <c:grouping val="clustered"/>
        <c:varyColors val="0"/>
        <c:ser>
          <c:idx val="5"/>
          <c:order val="0"/>
          <c:tx>
            <c:strRef>
              <c:f>Sheet1!$A$6</c:f>
              <c:strCache>
                <c:ptCount val="1"/>
                <c:pt idx="0">
                  <c:v>Four or more times</c:v>
                </c:pt>
              </c:strCache>
            </c:strRef>
          </c:tx>
          <c:spPr>
            <a:solidFill>
              <a:schemeClr val="accent6">
                <a:tint val="100000"/>
                <a:shade val="100000"/>
                <a:satMod val="100000"/>
              </a:schemeClr>
            </a:solidFill>
            <a:ln>
              <a:noFill/>
            </a:ln>
            <a:effectLst/>
          </c:spPr>
          <c:invertIfNegative val="0"/>
          <c:dPt>
            <c:idx val="0"/>
            <c:invertIfNegative val="0"/>
            <c:bubble3D val="0"/>
            <c:spPr>
              <a:solidFill>
                <a:schemeClr val="bg2"/>
              </a:solidFill>
              <a:ln>
                <a:noFill/>
              </a:ln>
              <a:effectLst/>
            </c:spPr>
            <c:extLst>
              <c:ext xmlns:c16="http://schemas.microsoft.com/office/drawing/2014/chart" uri="{C3380CC4-5D6E-409C-BE32-E72D297353CC}">
                <c16:uniqueId val="{00000001-C9D6-41AF-A74C-02739CE28460}"/>
              </c:ext>
            </c:extLst>
          </c:dPt>
          <c:dLbls>
            <c:dLbl>
              <c:idx val="0"/>
              <c:layout/>
              <c:tx>
                <c:rich>
                  <a:bodyPr rot="0" spcFirstLastPara="1" vertOverflow="ellipsis" vert="horz" wrap="square" anchor="ctr" anchorCtr="1"/>
                  <a:lstStyle/>
                  <a:p>
                    <a:pPr algn="r">
                      <a:defRPr sz="1800" b="0" i="0" u="none" strike="noStrike" kern="1200" baseline="0">
                        <a:solidFill>
                          <a:sysClr val="windowText" lastClr="000000"/>
                        </a:solidFill>
                        <a:latin typeface="+mn-lt"/>
                        <a:ea typeface="+mn-ea"/>
                        <a:cs typeface="+mn-cs"/>
                      </a:defRPr>
                    </a:pPr>
                    <a:fld id="{9962F4F8-C92D-460A-9628-731F07CF481A}" type="SERIESNAME">
                      <a:rPr lang="en-US" b="0"/>
                      <a:pPr algn="r">
                        <a:defRPr b="0"/>
                      </a:pPr>
                      <a:t>[SERIES NAME]</a:t>
                    </a:fld>
                    <a:r>
                      <a:rPr lang="en-US" b="0"/>
                      <a:t>, </a:t>
                    </a:r>
                    <a:fld id="{6BBE2BD0-7185-4B42-B1CC-425128FBF24E}" type="VALUE">
                      <a:rPr lang="en-US" b="0"/>
                      <a:pPr algn="r">
                        <a:defRPr b="0"/>
                      </a:pPr>
                      <a:t>[VALUE]</a:t>
                    </a:fld>
                    <a:endParaRPr lang="en-US" b="0"/>
                  </a:p>
                </c:rich>
              </c:tx>
              <c:spPr>
                <a:noFill/>
                <a:ln>
                  <a:noFill/>
                </a:ln>
                <a:effectLst/>
              </c:spPr>
              <c:txPr>
                <a:bodyPr rot="0" spcFirstLastPara="1" vertOverflow="ellipsis" vert="horz" wrap="square" anchor="ctr" anchorCtr="1"/>
                <a:lstStyle/>
                <a:p>
                  <a:pPr algn="r">
                    <a:defRPr sz="1800" b="0" i="0" u="none" strike="noStrike" kern="1200" baseline="0">
                      <a:solidFill>
                        <a:sysClr val="windowText" lastClr="000000"/>
                      </a:solidFill>
                      <a:latin typeface="+mn-lt"/>
                      <a:ea typeface="+mn-ea"/>
                      <a:cs typeface="+mn-cs"/>
                    </a:defRPr>
                  </a:pPr>
                  <a:endParaRPr lang="en-US"/>
                </a:p>
              </c:txPr>
              <c:dLblPos val="inEnd"/>
              <c:showLegendKey val="0"/>
              <c:showVal val="1"/>
              <c:showCatName val="0"/>
              <c:showSerName val="1"/>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1-C9D6-41AF-A74C-02739CE28460}"/>
                </c:ext>
              </c:extLst>
            </c:dLbl>
            <c:spPr>
              <a:noFill/>
              <a:ln>
                <a:noFill/>
              </a:ln>
              <a:effectLst/>
            </c:spPr>
            <c:txPr>
              <a:bodyPr rot="0" spcFirstLastPara="1" vertOverflow="ellipsis" vert="horz" wrap="square" anchor="ctr" anchorCtr="1"/>
              <a:lstStyle/>
              <a:p>
                <a:pPr algn="l">
                  <a:defRPr sz="1800" b="0" i="0" u="none" strike="noStrike" kern="1200" baseline="0">
                    <a:solidFill>
                      <a:sysClr val="windowText" lastClr="000000"/>
                    </a:solidFill>
                    <a:latin typeface="+mn-lt"/>
                    <a:ea typeface="+mn-ea"/>
                    <a:cs typeface="+mn-cs"/>
                  </a:defRPr>
                </a:pPr>
                <a:endParaRPr lang="en-US"/>
              </a:p>
            </c:txPr>
            <c:dLblPos val="inEnd"/>
            <c:showLegendKey val="0"/>
            <c:showVal val="1"/>
            <c:showCatName val="0"/>
            <c:showSerName val="1"/>
            <c:showPercent val="0"/>
            <c:showBubbleSize val="0"/>
            <c:showLeaderLines val="0"/>
            <c:extLst>
              <c:ext xmlns:c15="http://schemas.microsoft.com/office/drawing/2012/chart" uri="{CE6537A1-D6FC-4f65-9D91-7224C49458BB}">
                <c15:showLeaderLines val="0"/>
              </c:ext>
            </c:extLst>
          </c:dLbls>
          <c:cat>
            <c:strRef>
              <c:f>Sheet1!$B$1</c:f>
              <c:strCache>
                <c:ptCount val="1"/>
                <c:pt idx="0">
                  <c:v>Column1</c:v>
                </c:pt>
              </c:strCache>
            </c:strRef>
          </c:cat>
          <c:val>
            <c:numRef>
              <c:f>Sheet1!$B$6</c:f>
              <c:numCache>
                <c:formatCode>0.0%</c:formatCode>
                <c:ptCount val="1"/>
                <c:pt idx="0">
                  <c:v>0.29646017699115046</c:v>
                </c:pt>
              </c:numCache>
            </c:numRef>
          </c:val>
          <c:extLst>
            <c:ext xmlns:c16="http://schemas.microsoft.com/office/drawing/2014/chart" uri="{C3380CC4-5D6E-409C-BE32-E72D297353CC}">
              <c16:uniqueId val="{00000002-C9D6-41AF-A74C-02739CE28460}"/>
            </c:ext>
          </c:extLst>
        </c:ser>
        <c:ser>
          <c:idx val="3"/>
          <c:order val="1"/>
          <c:tx>
            <c:strRef>
              <c:f>Sheet1!$A$5</c:f>
              <c:strCache>
                <c:ptCount val="1"/>
                <c:pt idx="0">
                  <c:v>Three times</c:v>
                </c:pt>
              </c:strCache>
            </c:strRef>
          </c:tx>
          <c:spPr>
            <a:solidFill>
              <a:schemeClr val="accent4">
                <a:tint val="100000"/>
                <a:shade val="100000"/>
                <a:satMod val="100000"/>
              </a:schemeClr>
            </a:solidFill>
            <a:ln>
              <a:noFill/>
            </a:ln>
            <a:effectLst/>
          </c:spPr>
          <c:invertIfNegative val="0"/>
          <c:dLbls>
            <c:dLbl>
              <c:idx val="0"/>
              <c:layout/>
              <c:tx>
                <c:rich>
                  <a:bodyPr rot="0" spcFirstLastPara="1" vertOverflow="ellipsis" vert="horz" wrap="square" anchor="ctr" anchorCtr="1"/>
                  <a:lstStyle/>
                  <a:p>
                    <a:pPr algn="r">
                      <a:defRPr sz="1800" b="0" i="0" u="none" strike="noStrike" kern="1200" baseline="0">
                        <a:solidFill>
                          <a:schemeClr val="bg1"/>
                        </a:solidFill>
                        <a:latin typeface="+mn-lt"/>
                        <a:ea typeface="+mn-ea"/>
                        <a:cs typeface="+mn-cs"/>
                      </a:defRPr>
                    </a:pPr>
                    <a:fld id="{D8D7937A-6DB6-4628-AF5B-9A4F656C986F}" type="SERIESNAME">
                      <a:rPr lang="en-US" b="0">
                        <a:solidFill>
                          <a:schemeClr val="bg1"/>
                        </a:solidFill>
                      </a:rPr>
                      <a:pPr algn="r">
                        <a:defRPr b="0">
                          <a:solidFill>
                            <a:schemeClr val="bg1"/>
                          </a:solidFill>
                        </a:defRPr>
                      </a:pPr>
                      <a:t>[SERIES NAME]</a:t>
                    </a:fld>
                    <a:r>
                      <a:rPr lang="en-US" b="0">
                        <a:solidFill>
                          <a:schemeClr val="bg1"/>
                        </a:solidFill>
                      </a:rPr>
                      <a:t>, </a:t>
                    </a:r>
                    <a:fld id="{CF472F91-E6EA-484D-B869-28E0026F51B6}" type="VALUE">
                      <a:rPr lang="en-US" b="0">
                        <a:solidFill>
                          <a:schemeClr val="bg1"/>
                        </a:solidFill>
                      </a:rPr>
                      <a:pPr algn="r">
                        <a:defRPr b="0">
                          <a:solidFill>
                            <a:schemeClr val="bg1"/>
                          </a:solidFill>
                        </a:defRPr>
                      </a:pPr>
                      <a:t>[VALUE]</a:t>
                    </a:fld>
                    <a:endParaRPr lang="en-US" b="0">
                      <a:solidFill>
                        <a:schemeClr val="bg1"/>
                      </a:solidFill>
                    </a:endParaRPr>
                  </a:p>
                </c:rich>
              </c:tx>
              <c:spPr>
                <a:noFill/>
                <a:ln>
                  <a:noFill/>
                </a:ln>
                <a:effectLst/>
              </c:spPr>
              <c:txPr>
                <a:bodyPr rot="0" spcFirstLastPara="1" vertOverflow="ellipsis" vert="horz" wrap="square" anchor="ctr" anchorCtr="1"/>
                <a:lstStyle/>
                <a:p>
                  <a:pPr algn="r">
                    <a:defRPr sz="1800" b="0" i="0" u="none" strike="noStrike" kern="1200" baseline="0">
                      <a:solidFill>
                        <a:schemeClr val="bg1"/>
                      </a:solidFill>
                      <a:latin typeface="+mn-lt"/>
                      <a:ea typeface="+mn-ea"/>
                      <a:cs typeface="+mn-cs"/>
                    </a:defRPr>
                  </a:pPr>
                  <a:endParaRPr lang="en-US"/>
                </a:p>
              </c:txPr>
              <c:dLblPos val="inEnd"/>
              <c:showLegendKey val="0"/>
              <c:showVal val="1"/>
              <c:showCatName val="0"/>
              <c:showSerName val="1"/>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3-C9D6-41AF-A74C-02739CE28460}"/>
                </c:ext>
              </c:extLst>
            </c:dLbl>
            <c:spPr>
              <a:noFill/>
              <a:ln>
                <a:noFill/>
              </a:ln>
              <a:effectLst/>
            </c:spPr>
            <c:txPr>
              <a:bodyPr rot="0" spcFirstLastPara="1" vertOverflow="ellipsis" vert="horz" wrap="square" anchor="ctr" anchorCtr="1"/>
              <a:lstStyle/>
              <a:p>
                <a:pPr algn="l">
                  <a:defRPr sz="1800" b="0" i="0" u="none" strike="noStrike" kern="1200" baseline="0">
                    <a:solidFill>
                      <a:schemeClr val="bg1"/>
                    </a:solidFill>
                    <a:latin typeface="+mn-lt"/>
                    <a:ea typeface="+mn-ea"/>
                    <a:cs typeface="+mn-cs"/>
                  </a:defRPr>
                </a:pPr>
                <a:endParaRPr lang="en-US"/>
              </a:p>
            </c:txPr>
            <c:dLblPos val="outEnd"/>
            <c:showLegendKey val="0"/>
            <c:showVal val="1"/>
            <c:showCatName val="0"/>
            <c:showSerName val="1"/>
            <c:showPercent val="0"/>
            <c:showBubbleSize val="0"/>
            <c:showLeaderLines val="0"/>
            <c:extLst>
              <c:ext xmlns:c15="http://schemas.microsoft.com/office/drawing/2012/chart" uri="{CE6537A1-D6FC-4f65-9D91-7224C49458BB}">
                <c15:showLeaderLines val="0"/>
              </c:ext>
            </c:extLst>
          </c:dLbls>
          <c:cat>
            <c:strRef>
              <c:f>Sheet1!$B$1</c:f>
              <c:strCache>
                <c:ptCount val="1"/>
                <c:pt idx="0">
                  <c:v>Column1</c:v>
                </c:pt>
              </c:strCache>
            </c:strRef>
          </c:cat>
          <c:val>
            <c:numRef>
              <c:f>Sheet1!$B$5</c:f>
              <c:numCache>
                <c:formatCode>0.0%</c:formatCode>
                <c:ptCount val="1"/>
                <c:pt idx="0">
                  <c:v>0.26991150442477874</c:v>
                </c:pt>
              </c:numCache>
            </c:numRef>
          </c:val>
          <c:extLst>
            <c:ext xmlns:c16="http://schemas.microsoft.com/office/drawing/2014/chart" uri="{C3380CC4-5D6E-409C-BE32-E72D297353CC}">
              <c16:uniqueId val="{00000004-C9D6-41AF-A74C-02739CE28460}"/>
            </c:ext>
          </c:extLst>
        </c:ser>
        <c:ser>
          <c:idx val="2"/>
          <c:order val="2"/>
          <c:tx>
            <c:strRef>
              <c:f>Sheet1!$A$4</c:f>
              <c:strCache>
                <c:ptCount val="1"/>
                <c:pt idx="0">
                  <c:v>Two times</c:v>
                </c:pt>
              </c:strCache>
            </c:strRef>
          </c:tx>
          <c:spPr>
            <a:solidFill>
              <a:schemeClr val="accent3">
                <a:tint val="100000"/>
                <a:shade val="100000"/>
                <a:satMod val="100000"/>
              </a:schemeClr>
            </a:solidFill>
            <a:ln>
              <a:solidFill>
                <a:schemeClr val="tx1">
                  <a:lumMod val="15000"/>
                  <a:lumOff val="85000"/>
                </a:schemeClr>
              </a:solidFill>
              <a:round/>
            </a:ln>
            <a:effectLst/>
          </c:spPr>
          <c:invertIfNegative val="0"/>
          <c:dLbls>
            <c:dLbl>
              <c:idx val="0"/>
              <c:layout/>
              <c:tx>
                <c:rich>
                  <a:bodyPr/>
                  <a:lstStyle/>
                  <a:p>
                    <a:fld id="{3EB83C94-49F8-475C-BEB1-AFA06B49F15B}" type="SERIESNAME">
                      <a:rPr lang="en-US"/>
                      <a:pPr/>
                      <a:t>[SERIES NAME]</a:t>
                    </a:fld>
                    <a:r>
                      <a:rPr lang="en-US" baseline="0"/>
                      <a:t>, </a:t>
                    </a:r>
                    <a:fld id="{A23A8C63-B911-4DCE-ABD9-3F97234869CF}" type="VALUE">
                      <a:rPr lang="en-US" b="0" baseline="0"/>
                      <a:pPr/>
                      <a:t>[VALUE]</a:t>
                    </a:fld>
                    <a:endParaRPr lang="en-US" baseline="0"/>
                  </a:p>
                </c:rich>
              </c:tx>
              <c:dLblPos val="inEnd"/>
              <c:showLegendKey val="0"/>
              <c:showVal val="1"/>
              <c:showCatName val="0"/>
              <c:showSerName val="1"/>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5-C9D6-41AF-A74C-02739CE28460}"/>
                </c:ext>
              </c:extLst>
            </c:dLbl>
            <c:spPr>
              <a:noFill/>
              <a:ln>
                <a:noFill/>
              </a:ln>
              <a:effectLst/>
            </c:spPr>
            <c:txPr>
              <a:bodyPr rot="0" spcFirstLastPara="1" vertOverflow="ellipsis" vert="horz" wrap="square" anchor="ctr" anchorCtr="1"/>
              <a:lstStyle/>
              <a:p>
                <a:pPr algn="r">
                  <a:defRPr sz="1800" b="1" i="0" u="none" strike="noStrike" kern="1200" baseline="0">
                    <a:solidFill>
                      <a:schemeClr val="bg1"/>
                    </a:solidFill>
                    <a:latin typeface="+mn-lt"/>
                    <a:ea typeface="+mn-ea"/>
                    <a:cs typeface="+mn-cs"/>
                  </a:defRPr>
                </a:pPr>
                <a:endParaRPr lang="en-US"/>
              </a:p>
            </c:txPr>
            <c:dLblPos val="inEnd"/>
            <c:showLegendKey val="0"/>
            <c:showVal val="1"/>
            <c:showCatName val="0"/>
            <c:showSerName val="1"/>
            <c:showPercent val="0"/>
            <c:showBubbleSize val="0"/>
            <c:showLeaderLines val="0"/>
            <c:extLst>
              <c:ext xmlns:c15="http://schemas.microsoft.com/office/drawing/2012/chart" uri="{CE6537A1-D6FC-4f65-9D91-7224C49458BB}">
                <c15:showLeaderLines val="0"/>
              </c:ext>
            </c:extLst>
          </c:dLbls>
          <c:cat>
            <c:strRef>
              <c:f>Sheet1!$B$1</c:f>
              <c:strCache>
                <c:ptCount val="1"/>
                <c:pt idx="0">
                  <c:v>Column1</c:v>
                </c:pt>
              </c:strCache>
            </c:strRef>
          </c:cat>
          <c:val>
            <c:numRef>
              <c:f>Sheet1!$B$4</c:f>
              <c:numCache>
                <c:formatCode>0.0%</c:formatCode>
                <c:ptCount val="1"/>
                <c:pt idx="0">
                  <c:v>0.36725663716814161</c:v>
                </c:pt>
              </c:numCache>
            </c:numRef>
          </c:val>
          <c:extLst>
            <c:ext xmlns:c16="http://schemas.microsoft.com/office/drawing/2014/chart" uri="{C3380CC4-5D6E-409C-BE32-E72D297353CC}">
              <c16:uniqueId val="{00000006-C9D6-41AF-A74C-02739CE28460}"/>
            </c:ext>
          </c:extLst>
        </c:ser>
        <c:ser>
          <c:idx val="1"/>
          <c:order val="3"/>
          <c:tx>
            <c:strRef>
              <c:f>Sheet1!$A$3</c:f>
              <c:strCache>
                <c:ptCount val="1"/>
                <c:pt idx="0">
                  <c:v>One time</c:v>
                </c:pt>
              </c:strCache>
            </c:strRef>
          </c:tx>
          <c:spPr>
            <a:solidFill>
              <a:schemeClr val="accent2">
                <a:tint val="100000"/>
                <a:shade val="100000"/>
                <a:satMod val="100000"/>
              </a:schemeClr>
            </a:solidFill>
            <a:ln>
              <a:noFill/>
            </a:ln>
            <a:effectLst/>
          </c:spPr>
          <c:invertIfNegative val="0"/>
          <c:dLbls>
            <c:dLbl>
              <c:idx val="0"/>
              <c:layout/>
              <c:tx>
                <c:rich>
                  <a:bodyPr/>
                  <a:lstStyle/>
                  <a:p>
                    <a:fld id="{64236B29-DB74-48A3-A6F1-1FB45AA6FC88}" type="SERIESNAME">
                      <a:rPr lang="en-US"/>
                      <a:pPr/>
                      <a:t>[SERIES NAME]</a:t>
                    </a:fld>
                    <a:r>
                      <a:rPr lang="en-US" baseline="0"/>
                      <a:t>, </a:t>
                    </a:r>
                    <a:fld id="{DE8448C6-2050-4BC9-87E1-2114155D97FC}" type="VALUE">
                      <a:rPr lang="en-US" b="0" baseline="0"/>
                      <a:pPr/>
                      <a:t>[VALUE]</a:t>
                    </a:fld>
                    <a:endParaRPr lang="en-US" baseline="0"/>
                  </a:p>
                </c:rich>
              </c:tx>
              <c:dLblPos val="outEnd"/>
              <c:showLegendKey val="0"/>
              <c:showVal val="1"/>
              <c:showCatName val="0"/>
              <c:showSerName val="1"/>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7-C9D6-41AF-A74C-02739CE28460}"/>
                </c:ext>
              </c:extLst>
            </c:dLbl>
            <c:spPr>
              <a:noFill/>
              <a:ln>
                <a:noFill/>
              </a:ln>
              <a:effectLst/>
            </c:spPr>
            <c:txPr>
              <a:bodyPr rot="0" spcFirstLastPara="1" vertOverflow="ellipsis" vert="horz" wrap="square" anchor="ctr" anchorCtr="1"/>
              <a:lstStyle/>
              <a:p>
                <a:pPr algn="r">
                  <a:defRPr sz="1800" b="0" i="0" u="none" strike="noStrike" kern="1200" baseline="0">
                    <a:solidFill>
                      <a:sysClr val="windowText" lastClr="000000"/>
                    </a:solidFill>
                    <a:latin typeface="+mn-lt"/>
                    <a:ea typeface="+mn-ea"/>
                    <a:cs typeface="+mn-cs"/>
                  </a:defRPr>
                </a:pPr>
                <a:endParaRPr lang="en-US"/>
              </a:p>
            </c:txPr>
            <c:dLblPos val="outEnd"/>
            <c:showLegendKey val="0"/>
            <c:showVal val="1"/>
            <c:showCatName val="0"/>
            <c:showSerName val="1"/>
            <c:showPercent val="0"/>
            <c:showBubbleSize val="0"/>
            <c:showLeaderLines val="0"/>
            <c:extLst>
              <c:ext xmlns:c15="http://schemas.microsoft.com/office/drawing/2012/chart" uri="{CE6537A1-D6FC-4f65-9D91-7224C49458BB}">
                <c15:showLeaderLines val="0"/>
              </c:ext>
            </c:extLst>
          </c:dLbls>
          <c:cat>
            <c:strRef>
              <c:f>Sheet1!$B$1</c:f>
              <c:strCache>
                <c:ptCount val="1"/>
                <c:pt idx="0">
                  <c:v>Column1</c:v>
                </c:pt>
              </c:strCache>
            </c:strRef>
          </c:cat>
          <c:val>
            <c:numRef>
              <c:f>Sheet1!$B$3</c:f>
              <c:numCache>
                <c:formatCode>0.0%</c:formatCode>
                <c:ptCount val="1"/>
                <c:pt idx="0">
                  <c:v>4.8672566371681415E-2</c:v>
                </c:pt>
              </c:numCache>
            </c:numRef>
          </c:val>
          <c:extLst>
            <c:ext xmlns:c16="http://schemas.microsoft.com/office/drawing/2014/chart" uri="{C3380CC4-5D6E-409C-BE32-E72D297353CC}">
              <c16:uniqueId val="{00000008-C9D6-41AF-A74C-02739CE28460}"/>
            </c:ext>
          </c:extLst>
        </c:ser>
        <c:ser>
          <c:idx val="4"/>
          <c:order val="4"/>
          <c:tx>
            <c:strRef>
              <c:f>Sheet1!$A$2</c:f>
              <c:strCache>
                <c:ptCount val="1"/>
                <c:pt idx="0">
                  <c:v>None/Zero</c:v>
                </c:pt>
              </c:strCache>
            </c:strRef>
          </c:tx>
          <c:spPr>
            <a:solidFill>
              <a:schemeClr val="accent5">
                <a:tint val="100000"/>
                <a:shade val="100000"/>
                <a:satMod val="100000"/>
              </a:schemeClr>
            </a:solidFill>
            <a:ln>
              <a:noFill/>
            </a:ln>
            <a:effectLst/>
          </c:spPr>
          <c:invertIfNegative val="0"/>
          <c:dLbls>
            <c:dLbl>
              <c:idx val="0"/>
              <c:layout/>
              <c:tx>
                <c:rich>
                  <a:bodyPr rot="0" spcFirstLastPara="1" vertOverflow="ellipsis" vert="horz" wrap="square" anchor="ctr" anchorCtr="1"/>
                  <a:lstStyle/>
                  <a:p>
                    <a:pPr algn="r">
                      <a:defRPr sz="1800" b="0" i="0" u="none" strike="noStrike" kern="1200" baseline="0">
                        <a:solidFill>
                          <a:sysClr val="windowText" lastClr="000000"/>
                        </a:solidFill>
                        <a:latin typeface="+mn-lt"/>
                        <a:ea typeface="+mn-ea"/>
                        <a:cs typeface="+mn-cs"/>
                      </a:defRPr>
                    </a:pPr>
                    <a:fld id="{44F4B15C-F61A-4190-A7E5-71600EE6774B}" type="SERIESNAME">
                      <a:rPr lang="en-US" b="0"/>
                      <a:pPr algn="r">
                        <a:defRPr b="0"/>
                      </a:pPr>
                      <a:t>[SERIES NAME]</a:t>
                    </a:fld>
                    <a:r>
                      <a:rPr lang="en-US" b="0"/>
                      <a:t>, </a:t>
                    </a:r>
                    <a:fld id="{2E580B30-51D8-4EC2-BAC7-B0CE9FC0A97F}" type="VALUE">
                      <a:rPr lang="en-US" b="0"/>
                      <a:pPr algn="r">
                        <a:defRPr b="0"/>
                      </a:pPr>
                      <a:t>[VALUE]</a:t>
                    </a:fld>
                    <a:endParaRPr lang="en-US" b="0"/>
                  </a:p>
                </c:rich>
              </c:tx>
              <c:spPr>
                <a:noFill/>
                <a:ln>
                  <a:noFill/>
                </a:ln>
                <a:effectLst/>
              </c:spPr>
              <c:txPr>
                <a:bodyPr rot="0" spcFirstLastPara="1" vertOverflow="ellipsis" vert="horz" wrap="square" anchor="ctr" anchorCtr="1"/>
                <a:lstStyle/>
                <a:p>
                  <a:pPr algn="r">
                    <a:defRPr sz="1800" b="0" i="0" u="none" strike="noStrike" kern="1200" baseline="0">
                      <a:solidFill>
                        <a:sysClr val="windowText" lastClr="000000"/>
                      </a:solidFill>
                      <a:latin typeface="+mn-lt"/>
                      <a:ea typeface="+mn-ea"/>
                      <a:cs typeface="+mn-cs"/>
                    </a:defRPr>
                  </a:pPr>
                  <a:endParaRPr lang="en-US"/>
                </a:p>
              </c:txPr>
              <c:dLblPos val="outEnd"/>
              <c:showLegendKey val="0"/>
              <c:showVal val="1"/>
              <c:showCatName val="0"/>
              <c:showSerName val="1"/>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9-C9D6-41AF-A74C-02739CE28460}"/>
                </c:ext>
              </c:extLst>
            </c:dLbl>
            <c:spPr>
              <a:noFill/>
              <a:ln>
                <a:noFill/>
              </a:ln>
              <a:effectLst/>
            </c:spPr>
            <c:txPr>
              <a:bodyPr rot="0" spcFirstLastPara="1" vertOverflow="ellipsis" vert="horz" wrap="square" anchor="ctr" anchorCtr="1"/>
              <a:lstStyle/>
              <a:p>
                <a:pPr algn="l">
                  <a:defRPr sz="1800" b="0" i="0" u="none" strike="noStrike" kern="1200" baseline="0">
                    <a:solidFill>
                      <a:sysClr val="windowText" lastClr="000000"/>
                    </a:solidFill>
                    <a:latin typeface="+mn-lt"/>
                    <a:ea typeface="+mn-ea"/>
                    <a:cs typeface="+mn-cs"/>
                  </a:defRPr>
                </a:pPr>
                <a:endParaRPr lang="en-US"/>
              </a:p>
            </c:txPr>
            <c:dLblPos val="outEnd"/>
            <c:showLegendKey val="0"/>
            <c:showVal val="1"/>
            <c:showCatName val="0"/>
            <c:showSerName val="1"/>
            <c:showPercent val="0"/>
            <c:showBubbleSize val="0"/>
            <c:showLeaderLines val="0"/>
            <c:extLst>
              <c:ext xmlns:c15="http://schemas.microsoft.com/office/drawing/2012/chart" uri="{CE6537A1-D6FC-4f65-9D91-7224C49458BB}">
                <c15:showLeaderLines val="0"/>
              </c:ext>
            </c:extLst>
          </c:dLbls>
          <c:cat>
            <c:strRef>
              <c:f>Sheet1!$B$1</c:f>
              <c:strCache>
                <c:ptCount val="1"/>
                <c:pt idx="0">
                  <c:v>Column1</c:v>
                </c:pt>
              </c:strCache>
            </c:strRef>
          </c:cat>
          <c:val>
            <c:numRef>
              <c:f>Sheet1!$B$2</c:f>
              <c:numCache>
                <c:formatCode>0.0%</c:formatCode>
                <c:ptCount val="1"/>
                <c:pt idx="0">
                  <c:v>1.7699115044247787E-2</c:v>
                </c:pt>
              </c:numCache>
            </c:numRef>
          </c:val>
          <c:extLst>
            <c:ext xmlns:c16="http://schemas.microsoft.com/office/drawing/2014/chart" uri="{C3380CC4-5D6E-409C-BE32-E72D297353CC}">
              <c16:uniqueId val="{0000000A-C9D6-41AF-A74C-02739CE28460}"/>
            </c:ext>
          </c:extLst>
        </c:ser>
        <c:dLbls>
          <c:showLegendKey val="0"/>
          <c:showVal val="0"/>
          <c:showCatName val="0"/>
          <c:showSerName val="0"/>
          <c:showPercent val="0"/>
          <c:showBubbleSize val="0"/>
        </c:dLbls>
        <c:gapWidth val="150"/>
        <c:overlap val="-7"/>
        <c:axId val="195312528"/>
        <c:axId val="1"/>
      </c:barChart>
      <c:catAx>
        <c:axId val="195312528"/>
        <c:scaling>
          <c:orientation val="minMax"/>
        </c:scaling>
        <c:delete val="1"/>
        <c:axPos val="l"/>
        <c:numFmt formatCode="General" sourceLinked="1"/>
        <c:majorTickMark val="out"/>
        <c:minorTickMark val="none"/>
        <c:tickLblPos val="nextTo"/>
        <c:crossAx val="1"/>
        <c:crosses val="autoZero"/>
        <c:auto val="1"/>
        <c:lblAlgn val="ctr"/>
        <c:lblOffset val="100"/>
        <c:noMultiLvlLbl val="0"/>
      </c:catAx>
      <c:valAx>
        <c:axId val="1"/>
        <c:scaling>
          <c:orientation val="minMax"/>
        </c:scaling>
        <c:delete val="0"/>
        <c:axPos val="b"/>
        <c:numFmt formatCode="0%" sourceLinked="0"/>
        <c:majorTickMark val="out"/>
        <c:minorTickMark val="none"/>
        <c:tickLblPos val="nextTo"/>
        <c:spPr>
          <a:noFill/>
          <a:ln w="12700">
            <a:noFill/>
            <a:prstDash val="solid"/>
            <a:round/>
          </a:ln>
          <a:effectLst/>
        </c:spPr>
        <c:txPr>
          <a:bodyPr rot="-6000000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endParaRPr lang="en-US"/>
          </a:p>
        </c:txPr>
        <c:crossAx val="195312528"/>
        <c:crosses val="autoZero"/>
        <c:crossBetween val="between"/>
      </c:valAx>
      <c:spPr>
        <a:noFill/>
        <a:ln>
          <a:noFill/>
        </a:ln>
        <a:effectLst>
          <a:outerShdw blurRad="50800" dist="50800" dir="5400000" sx="1000" sy="1000" algn="ctr" rotWithShape="0">
            <a:srgbClr val="000000">
              <a:alpha val="43137"/>
            </a:srgbClr>
          </a:outerShdw>
        </a:effectLst>
      </c:spPr>
    </c:plotArea>
    <c:plotVisOnly val="0"/>
    <c:dispBlanksAs val="gap"/>
    <c:showDLblsOverMax val="0"/>
  </c:chart>
  <c:spPr>
    <a:solidFill>
      <a:schemeClr val="bg1"/>
    </a:solidFill>
    <a:ln w="9526">
      <a:solidFill>
        <a:srgbClr val="FFFFFF"/>
      </a:solidFill>
      <a:prstDash val="solid"/>
      <a:round/>
    </a:ln>
    <a:effectLst/>
  </c:spPr>
  <c:txPr>
    <a:bodyPr/>
    <a:lstStyle/>
    <a:p>
      <a:pPr>
        <a:defRPr sz="1800" b="1">
          <a:solidFill>
            <a:sysClr val="windowText" lastClr="000000"/>
          </a:solidFill>
          <a:latin typeface="+mn-lt"/>
        </a:defRPr>
      </a:pPr>
      <a:endParaRPr lang="en-US"/>
    </a:p>
  </c:txPr>
  <c:externalData r:id="rId4">
    <c:autoUpdate val="0"/>
  </c:externalData>
  <c:userShapes r:id="rId5"/>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smtClean="0"/>
              <a:t>2021</a:t>
            </a:r>
            <a:endParaRPr lang="en-US" dirty="0"/>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2021</c:v>
                </c:pt>
              </c:strCache>
            </c:strRef>
          </c:tx>
          <c:spPr>
            <a:solidFill>
              <a:srgbClr val="FFC000"/>
            </a:solidFill>
          </c:spPr>
          <c:dPt>
            <c:idx val="0"/>
            <c:bubble3D val="0"/>
            <c:spPr>
              <a:solidFill>
                <a:srgbClr val="FFFF00"/>
              </a:solidFill>
              <a:ln>
                <a:noFill/>
              </a:ln>
              <a:effectLst/>
            </c:spPr>
            <c:extLst>
              <c:ext xmlns:c16="http://schemas.microsoft.com/office/drawing/2014/chart" uri="{C3380CC4-5D6E-409C-BE32-E72D297353CC}">
                <c16:uniqueId val="{00000001-A1E8-4A8F-90BB-34D16B1DBFA1}"/>
              </c:ext>
            </c:extLst>
          </c:dPt>
          <c:dPt>
            <c:idx val="1"/>
            <c:bubble3D val="0"/>
            <c:spPr>
              <a:solidFill>
                <a:srgbClr val="92D050"/>
              </a:solidFill>
              <a:ln>
                <a:noFill/>
              </a:ln>
              <a:effectLst/>
            </c:spPr>
            <c:extLst>
              <c:ext xmlns:c16="http://schemas.microsoft.com/office/drawing/2014/chart" uri="{C3380CC4-5D6E-409C-BE32-E72D297353CC}">
                <c16:uniqueId val="{00000003-A1E8-4A8F-90BB-34D16B1DBFA1}"/>
              </c:ext>
            </c:extLst>
          </c:dPt>
          <c:dPt>
            <c:idx val="2"/>
            <c:bubble3D val="0"/>
            <c:spPr>
              <a:solidFill>
                <a:srgbClr val="FFC000"/>
              </a:solidFill>
              <a:ln>
                <a:noFill/>
              </a:ln>
              <a:effectLst/>
            </c:spPr>
            <c:extLst>
              <c:ext xmlns:c16="http://schemas.microsoft.com/office/drawing/2014/chart" uri="{C3380CC4-5D6E-409C-BE32-E72D297353CC}">
                <c16:uniqueId val="{00000005-A1E8-4A8F-90BB-34D16B1DBFA1}"/>
              </c:ext>
            </c:extLst>
          </c:dPt>
          <c:dPt>
            <c:idx val="3"/>
            <c:bubble3D val="0"/>
            <c:spPr>
              <a:solidFill>
                <a:srgbClr val="00B0F0"/>
              </a:solidFill>
              <a:ln>
                <a:noFill/>
              </a:ln>
              <a:effectLst/>
            </c:spPr>
            <c:extLst>
              <c:ext xmlns:c16="http://schemas.microsoft.com/office/drawing/2014/chart" uri="{C3380CC4-5D6E-409C-BE32-E72D297353CC}">
                <c16:uniqueId val="{00000007-A1E8-4A8F-90BB-34D16B1DBFA1}"/>
              </c:ext>
            </c:extLst>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Sheet1!$A$2:$A$5</c:f>
              <c:strCache>
                <c:ptCount val="4"/>
                <c:pt idx="0">
                  <c:v>Black/African American</c:v>
                </c:pt>
                <c:pt idx="1">
                  <c:v>Hispanic</c:v>
                </c:pt>
                <c:pt idx="2">
                  <c:v>White</c:v>
                </c:pt>
                <c:pt idx="3">
                  <c:v>Other</c:v>
                </c:pt>
              </c:strCache>
            </c:strRef>
          </c:cat>
          <c:val>
            <c:numRef>
              <c:f>Sheet1!$B$2:$B$5</c:f>
              <c:numCache>
                <c:formatCode>General</c:formatCode>
                <c:ptCount val="4"/>
                <c:pt idx="0">
                  <c:v>2208</c:v>
                </c:pt>
                <c:pt idx="1">
                  <c:v>719</c:v>
                </c:pt>
                <c:pt idx="2">
                  <c:v>788</c:v>
                </c:pt>
                <c:pt idx="3">
                  <c:v>46</c:v>
                </c:pt>
              </c:numCache>
            </c:numRef>
          </c:val>
          <c:extLst>
            <c:ext xmlns:c16="http://schemas.microsoft.com/office/drawing/2014/chart" uri="{C3380CC4-5D6E-409C-BE32-E72D297353CC}">
              <c16:uniqueId val="{00000008-A1E8-4A8F-90BB-34D16B1DBFA1}"/>
            </c:ext>
          </c:extLst>
        </c:ser>
        <c:dLbls>
          <c:showLegendKey val="0"/>
          <c:showVal val="0"/>
          <c:showCatName val="0"/>
          <c:showSerName val="0"/>
          <c:showPercent val="0"/>
          <c:showBubbleSize val="0"/>
          <c:showLeaderLines val="1"/>
        </c:dLbls>
        <c:firstSliceAng val="0"/>
      </c:pieChart>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2400" b="1" i="0" u="none" strike="noStrike" kern="1200" baseline="0">
                <a:solidFill>
                  <a:sysClr val="windowText" lastClr="000000"/>
                </a:solidFill>
                <a:latin typeface="+mn-lt"/>
                <a:ea typeface="+mn-ea"/>
                <a:cs typeface="+mn-cs"/>
              </a:defRPr>
            </a:pPr>
            <a:r>
              <a:rPr lang="en-US" sz="2800" b="0" dirty="0">
                <a:latin typeface="Source Serif 4 (Body)"/>
              </a:rPr>
              <a:t>Most survey respondents received HIV Care outside the county that they live in due to </a:t>
            </a:r>
            <a:r>
              <a:rPr lang="en-US" sz="2800" dirty="0">
                <a:solidFill>
                  <a:schemeClr val="tx2">
                    <a:lumMod val="50000"/>
                  </a:schemeClr>
                </a:solidFill>
                <a:latin typeface="Source Serif 4 (Body)"/>
              </a:rPr>
              <a:t>confidentiality.</a:t>
            </a:r>
          </a:p>
        </c:rich>
      </c:tx>
      <c:layout/>
      <c:overlay val="0"/>
      <c:spPr>
        <a:noFill/>
        <a:ln>
          <a:noFill/>
        </a:ln>
        <a:effectLst/>
      </c:spPr>
      <c:txPr>
        <a:bodyPr rot="0" spcFirstLastPara="1" vertOverflow="ellipsis" vert="horz" wrap="square" anchor="ctr" anchorCtr="1"/>
        <a:lstStyle/>
        <a:p>
          <a:pPr>
            <a:defRPr sz="2400" b="1" i="0" u="none" strike="noStrike" kern="1200" baseline="0">
              <a:solidFill>
                <a:sysClr val="windowText" lastClr="000000"/>
              </a:solidFill>
              <a:latin typeface="+mn-lt"/>
              <a:ea typeface="+mn-ea"/>
              <a:cs typeface="+mn-cs"/>
            </a:defRPr>
          </a:pPr>
          <a:endParaRPr lang="en-US"/>
        </a:p>
      </c:txPr>
    </c:title>
    <c:autoTitleDeleted val="0"/>
    <c:plotArea>
      <c:layout>
        <c:manualLayout>
          <c:layoutTarget val="inner"/>
          <c:xMode val="edge"/>
          <c:yMode val="edge"/>
          <c:x val="4.5297850426924476E-2"/>
          <c:y val="7.9273693316425337E-2"/>
          <c:w val="0.91814876505821386"/>
          <c:h val="0.8092844082691909"/>
        </c:manualLayout>
      </c:layout>
      <c:barChart>
        <c:barDir val="bar"/>
        <c:grouping val="clustered"/>
        <c:varyColors val="0"/>
        <c:ser>
          <c:idx val="2"/>
          <c:order val="0"/>
          <c:tx>
            <c:strRef>
              <c:f>Sheet1!$A$5</c:f>
              <c:strCache>
                <c:ptCount val="1"/>
                <c:pt idx="0">
                  <c:v>Other (please specify)</c:v>
                </c:pt>
              </c:strCache>
            </c:strRef>
          </c:tx>
          <c:spPr>
            <a:solidFill>
              <a:schemeClr val="accent3">
                <a:tint val="100000"/>
                <a:shade val="100000"/>
                <a:satMod val="100000"/>
              </a:schemeClr>
            </a:solidFill>
            <a:ln>
              <a:noFill/>
            </a:ln>
            <a:effectLst/>
          </c:spPr>
          <c:invertIfNegative val="0"/>
          <c:dLbls>
            <c:dLbl>
              <c:idx val="0"/>
              <c:layout/>
              <c:tx>
                <c:rich>
                  <a:bodyPr/>
                  <a:lstStyle/>
                  <a:p>
                    <a:fld id="{5FF70090-9255-41B8-9047-1C3743308C9C}" type="SERIESNAME">
                      <a:rPr lang="en-US"/>
                      <a:pPr/>
                      <a:t>[SERIES NAME]</a:t>
                    </a:fld>
                    <a:r>
                      <a:rPr lang="en-US" baseline="0"/>
                      <a:t>, </a:t>
                    </a:r>
                    <a:fld id="{230DE175-2587-4849-9C32-A1E5BBDC36E4}" type="VALUE">
                      <a:rPr lang="en-US" b="0" baseline="0"/>
                      <a:pPr/>
                      <a:t>[VALUE]</a:t>
                    </a:fld>
                    <a:endParaRPr lang="en-US" baseline="0"/>
                  </a:p>
                </c:rich>
              </c:tx>
              <c:dLblPos val="outEnd"/>
              <c:showLegendKey val="0"/>
              <c:showVal val="1"/>
              <c:showCatName val="0"/>
              <c:showSerName val="1"/>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0-0702-433A-BDE7-A6635A3B8932}"/>
                </c:ext>
              </c:extLst>
            </c:dLbl>
            <c:spPr>
              <a:noFill/>
              <a:ln>
                <a:noFill/>
              </a:ln>
              <a:effectLst/>
            </c:spPr>
            <c:txPr>
              <a:bodyPr rot="0" spcFirstLastPara="1" vertOverflow="ellipsis" vert="horz" wrap="square" anchor="ctr" anchorCtr="1"/>
              <a:lstStyle/>
              <a:p>
                <a:pPr algn="l">
                  <a:defRPr sz="1800" b="0" i="0" u="none" strike="noStrike" kern="1200" baseline="0">
                    <a:solidFill>
                      <a:sysClr val="windowText" lastClr="000000"/>
                    </a:solidFill>
                    <a:latin typeface="+mn-lt"/>
                    <a:ea typeface="+mn-ea"/>
                    <a:cs typeface="+mn-cs"/>
                  </a:defRPr>
                </a:pPr>
                <a:endParaRPr lang="en-US"/>
              </a:p>
            </c:txPr>
            <c:dLblPos val="outEnd"/>
            <c:showLegendKey val="0"/>
            <c:showVal val="1"/>
            <c:showCatName val="0"/>
            <c:showSerName val="1"/>
            <c:showPercent val="0"/>
            <c:showBubbleSize val="0"/>
            <c:showLeaderLines val="0"/>
            <c:extLst>
              <c:ext xmlns:c15="http://schemas.microsoft.com/office/drawing/2012/chart" uri="{CE6537A1-D6FC-4f65-9D91-7224C49458BB}">
                <c15:showLeaderLines val="1"/>
                <c15:leaderLines>
                  <c:spPr>
                    <a:ln w="12700">
                      <a:solidFill>
                        <a:schemeClr val="tx1"/>
                      </a:solidFill>
                      <a:prstDash val="solid"/>
                      <a:round/>
                    </a:ln>
                    <a:effectLst/>
                  </c:spPr>
                </c15:leaderLines>
              </c:ext>
            </c:extLst>
          </c:dLbls>
          <c:cat>
            <c:strRef>
              <c:f>Sheet1!$B$1</c:f>
              <c:strCache>
                <c:ptCount val="1"/>
                <c:pt idx="0">
                  <c:v>Column1</c:v>
                </c:pt>
              </c:strCache>
            </c:strRef>
          </c:cat>
          <c:val>
            <c:numRef>
              <c:f>Sheet1!$B$5</c:f>
              <c:numCache>
                <c:formatCode>0.0%</c:formatCode>
                <c:ptCount val="1"/>
                <c:pt idx="0">
                  <c:v>3.0769230769230771E-2</c:v>
                </c:pt>
              </c:numCache>
            </c:numRef>
          </c:val>
          <c:extLst>
            <c:ext xmlns:c16="http://schemas.microsoft.com/office/drawing/2014/chart" uri="{C3380CC4-5D6E-409C-BE32-E72D297353CC}">
              <c16:uniqueId val="{00000001-0702-433A-BDE7-A6635A3B8932}"/>
            </c:ext>
          </c:extLst>
        </c:ser>
        <c:ser>
          <c:idx val="1"/>
          <c:order val="1"/>
          <c:tx>
            <c:strRef>
              <c:f>Sheet1!$A$4</c:f>
              <c:strCache>
                <c:ptCount val="1"/>
                <c:pt idx="0">
                  <c:v>No provider available in the county or state where I live</c:v>
                </c:pt>
              </c:strCache>
            </c:strRef>
          </c:tx>
          <c:spPr>
            <a:solidFill>
              <a:schemeClr val="accent2">
                <a:tint val="100000"/>
                <a:shade val="100000"/>
                <a:satMod val="100000"/>
              </a:schemeClr>
            </a:solidFill>
            <a:ln>
              <a:noFill/>
            </a:ln>
            <a:effectLst/>
          </c:spPr>
          <c:invertIfNegative val="0"/>
          <c:dLbls>
            <c:dLbl>
              <c:idx val="0"/>
              <c:layout/>
              <c:tx>
                <c:rich>
                  <a:bodyPr/>
                  <a:lstStyle/>
                  <a:p>
                    <a:fld id="{0EA8E466-8B4F-483E-870A-4ED0462865B4}" type="SERIESNAME">
                      <a:rPr lang="en-US"/>
                      <a:pPr/>
                      <a:t>[SERIES NAME]</a:t>
                    </a:fld>
                    <a:r>
                      <a:rPr lang="en-US" baseline="0"/>
                      <a:t>, </a:t>
                    </a:r>
                    <a:fld id="{01DBCC83-FFA3-4F5C-87C5-9031CD9C8ACC}" type="VALUE">
                      <a:rPr lang="en-US" b="0" baseline="0"/>
                      <a:pPr/>
                      <a:t>[VALUE]</a:t>
                    </a:fld>
                    <a:endParaRPr lang="en-US" baseline="0"/>
                  </a:p>
                </c:rich>
              </c:tx>
              <c:dLblPos val="outEnd"/>
              <c:showLegendKey val="0"/>
              <c:showVal val="1"/>
              <c:showCatName val="0"/>
              <c:showSerName val="1"/>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2-0702-433A-BDE7-A6635A3B8932}"/>
                </c:ext>
              </c:extLst>
            </c:dLbl>
            <c:spPr>
              <a:noFill/>
              <a:ln>
                <a:noFill/>
              </a:ln>
              <a:effectLst/>
            </c:spPr>
            <c:txPr>
              <a:bodyPr rot="0" spcFirstLastPara="1" vertOverflow="ellipsis" vert="horz" wrap="square" anchor="ctr" anchorCtr="1"/>
              <a:lstStyle/>
              <a:p>
                <a:pPr algn="l">
                  <a:defRPr sz="1800" b="0" i="0" u="none" strike="noStrike" kern="1200" baseline="0">
                    <a:solidFill>
                      <a:sysClr val="windowText" lastClr="000000"/>
                    </a:solidFill>
                    <a:latin typeface="+mn-lt"/>
                    <a:ea typeface="+mn-ea"/>
                    <a:cs typeface="+mn-cs"/>
                  </a:defRPr>
                </a:pPr>
                <a:endParaRPr lang="en-US"/>
              </a:p>
            </c:txPr>
            <c:dLblPos val="outEnd"/>
            <c:showLegendKey val="0"/>
            <c:showVal val="1"/>
            <c:showCatName val="0"/>
            <c:showSerName val="1"/>
            <c:showPercent val="0"/>
            <c:showBubbleSize val="0"/>
            <c:showLeaderLines val="0"/>
            <c:extLst>
              <c:ext xmlns:c15="http://schemas.microsoft.com/office/drawing/2012/chart" uri="{CE6537A1-D6FC-4f65-9D91-7224C49458BB}">
                <c15:showLeaderLines val="1"/>
                <c15:leaderLines>
                  <c:spPr>
                    <a:ln w="12700">
                      <a:solidFill>
                        <a:schemeClr val="tx1"/>
                      </a:solidFill>
                      <a:prstDash val="solid"/>
                      <a:round/>
                    </a:ln>
                    <a:effectLst/>
                  </c:spPr>
                </c15:leaderLines>
              </c:ext>
            </c:extLst>
          </c:dLbls>
          <c:cat>
            <c:strRef>
              <c:f>Sheet1!$B$1</c:f>
              <c:strCache>
                <c:ptCount val="1"/>
                <c:pt idx="0">
                  <c:v>Column1</c:v>
                </c:pt>
              </c:strCache>
            </c:strRef>
          </c:cat>
          <c:val>
            <c:numRef>
              <c:f>Sheet1!$B$4</c:f>
              <c:numCache>
                <c:formatCode>0.0%</c:formatCode>
                <c:ptCount val="1"/>
                <c:pt idx="0">
                  <c:v>0.12307692307692308</c:v>
                </c:pt>
              </c:numCache>
            </c:numRef>
          </c:val>
          <c:extLst>
            <c:ext xmlns:c16="http://schemas.microsoft.com/office/drawing/2014/chart" uri="{C3380CC4-5D6E-409C-BE32-E72D297353CC}">
              <c16:uniqueId val="{00000003-0702-433A-BDE7-A6635A3B8932}"/>
            </c:ext>
          </c:extLst>
        </c:ser>
        <c:ser>
          <c:idx val="0"/>
          <c:order val="2"/>
          <c:tx>
            <c:strRef>
              <c:f>Sheet1!$A$3</c:f>
              <c:strCache>
                <c:ptCount val="1"/>
                <c:pt idx="0">
                  <c:v>More comfortable with provider in another county or state</c:v>
                </c:pt>
              </c:strCache>
            </c:strRef>
          </c:tx>
          <c:spPr>
            <a:solidFill>
              <a:srgbClr val="C1D9CB"/>
            </a:solidFill>
            <a:ln>
              <a:noFill/>
            </a:ln>
            <a:effectLst/>
          </c:spPr>
          <c:invertIfNegative val="0"/>
          <c:dLbls>
            <c:dLbl>
              <c:idx val="0"/>
              <c:layout/>
              <c:tx>
                <c:rich>
                  <a:bodyPr/>
                  <a:lstStyle/>
                  <a:p>
                    <a:fld id="{C94927E8-4EE8-4E40-AF56-A60383B96DDE}" type="SERIESNAME">
                      <a:rPr lang="en-US"/>
                      <a:pPr/>
                      <a:t>[SERIES NAME]</a:t>
                    </a:fld>
                    <a:r>
                      <a:rPr lang="en-US" baseline="0"/>
                      <a:t>, </a:t>
                    </a:r>
                    <a:fld id="{15E6FCBB-E5DD-4DCA-BDC9-83778E5FD4F9}" type="VALUE">
                      <a:rPr lang="en-US" b="0" baseline="0"/>
                      <a:pPr/>
                      <a:t>[VALUE]</a:t>
                    </a:fld>
                    <a:endParaRPr lang="en-US" baseline="0"/>
                  </a:p>
                </c:rich>
              </c:tx>
              <c:dLblPos val="outEnd"/>
              <c:showLegendKey val="0"/>
              <c:showVal val="1"/>
              <c:showCatName val="0"/>
              <c:showSerName val="1"/>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4-0702-433A-BDE7-A6635A3B8932}"/>
                </c:ext>
              </c:extLst>
            </c:dLbl>
            <c:spPr>
              <a:noFill/>
              <a:ln>
                <a:noFill/>
              </a:ln>
              <a:effectLst/>
            </c:spPr>
            <c:txPr>
              <a:bodyPr rot="0" spcFirstLastPara="1" vertOverflow="ellipsis" vert="horz" wrap="square" anchor="ctr" anchorCtr="1"/>
              <a:lstStyle/>
              <a:p>
                <a:pPr algn="l">
                  <a:defRPr sz="1800" b="0" i="0" u="none" strike="noStrike" kern="1200" baseline="0">
                    <a:solidFill>
                      <a:sysClr val="windowText" lastClr="000000"/>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12700">
                      <a:solidFill>
                        <a:schemeClr val="tx1"/>
                      </a:solidFill>
                      <a:prstDash val="solid"/>
                      <a:round/>
                    </a:ln>
                    <a:effectLst/>
                  </c:spPr>
                </c15:leaderLines>
              </c:ext>
            </c:extLst>
          </c:dLbls>
          <c:cat>
            <c:strRef>
              <c:f>Sheet1!$B$1</c:f>
              <c:strCache>
                <c:ptCount val="1"/>
                <c:pt idx="0">
                  <c:v>Column1</c:v>
                </c:pt>
              </c:strCache>
            </c:strRef>
          </c:cat>
          <c:val>
            <c:numRef>
              <c:f>Sheet1!$B$3</c:f>
              <c:numCache>
                <c:formatCode>0.0%</c:formatCode>
                <c:ptCount val="1"/>
                <c:pt idx="0">
                  <c:v>0.23076923076923078</c:v>
                </c:pt>
              </c:numCache>
            </c:numRef>
          </c:val>
          <c:extLst>
            <c:ext xmlns:c16="http://schemas.microsoft.com/office/drawing/2014/chart" uri="{C3380CC4-5D6E-409C-BE32-E72D297353CC}">
              <c16:uniqueId val="{00000005-0702-433A-BDE7-A6635A3B8932}"/>
            </c:ext>
          </c:extLst>
        </c:ser>
        <c:ser>
          <c:idx val="4"/>
          <c:order val="3"/>
          <c:tx>
            <c:strRef>
              <c:f>Sheet1!$A$2</c:f>
              <c:strCache>
                <c:ptCount val="1"/>
                <c:pt idx="0">
                  <c:v>Confidentiality</c:v>
                </c:pt>
              </c:strCache>
            </c:strRef>
          </c:tx>
          <c:spPr>
            <a:solidFill>
              <a:srgbClr val="024F75"/>
            </a:solidFill>
            <a:ln>
              <a:noFill/>
            </a:ln>
            <a:effectLst/>
          </c:spPr>
          <c:invertIfNegative val="0"/>
          <c:dLbls>
            <c:dLbl>
              <c:idx val="0"/>
              <c:layout/>
              <c:tx>
                <c:rich>
                  <a:bodyPr/>
                  <a:lstStyle/>
                  <a:p>
                    <a:fld id="{8CA96923-7F4C-41EA-98D8-A336A5EBC709}" type="SERIESNAME">
                      <a:rPr lang="en-US"/>
                      <a:pPr/>
                      <a:t>[SERIES NAME]</a:t>
                    </a:fld>
                    <a:r>
                      <a:rPr lang="en-US" baseline="0"/>
                      <a:t>, </a:t>
                    </a:r>
                    <a:fld id="{238A3507-2DB0-4846-A894-A37451D30227}" type="VALUE">
                      <a:rPr lang="en-US" b="0" baseline="0"/>
                      <a:pPr/>
                      <a:t>[VALUE]</a:t>
                    </a:fld>
                    <a:endParaRPr lang="en-US" baseline="0"/>
                  </a:p>
                </c:rich>
              </c:tx>
              <c:dLblPos val="inEnd"/>
              <c:showLegendKey val="0"/>
              <c:showVal val="1"/>
              <c:showCatName val="0"/>
              <c:showSerName val="1"/>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6-0702-433A-BDE7-A6635A3B8932}"/>
                </c:ext>
              </c:extLst>
            </c:dLbl>
            <c:spPr>
              <a:noFill/>
              <a:ln>
                <a:noFill/>
              </a:ln>
              <a:effectLst/>
            </c:spPr>
            <c:txPr>
              <a:bodyPr rot="0" spcFirstLastPara="1" vertOverflow="ellipsis" vert="horz" wrap="square" anchor="ctr" anchorCtr="1"/>
              <a:lstStyle/>
              <a:p>
                <a:pPr algn="r">
                  <a:defRPr sz="1800" b="1" i="0" u="none" strike="noStrike" kern="1200" baseline="0">
                    <a:solidFill>
                      <a:schemeClr val="bg1"/>
                    </a:solidFill>
                    <a:latin typeface="+mn-lt"/>
                    <a:ea typeface="+mn-ea"/>
                    <a:cs typeface="+mn-cs"/>
                  </a:defRPr>
                </a:pPr>
                <a:endParaRPr lang="en-US"/>
              </a:p>
            </c:txPr>
            <c:dLblPos val="inEnd"/>
            <c:showLegendKey val="0"/>
            <c:showVal val="1"/>
            <c:showCatName val="0"/>
            <c:showSerName val="1"/>
            <c:showPercent val="0"/>
            <c:showBubbleSize val="0"/>
            <c:showLeaderLines val="0"/>
            <c:extLst>
              <c:ext xmlns:c15="http://schemas.microsoft.com/office/drawing/2012/chart" uri="{CE6537A1-D6FC-4f65-9D91-7224C49458BB}">
                <c15:showLeaderLines val="0"/>
              </c:ext>
            </c:extLst>
          </c:dLbls>
          <c:cat>
            <c:strRef>
              <c:f>Sheet1!$B$1</c:f>
              <c:strCache>
                <c:ptCount val="1"/>
                <c:pt idx="0">
                  <c:v>Column1</c:v>
                </c:pt>
              </c:strCache>
            </c:strRef>
          </c:cat>
          <c:val>
            <c:numRef>
              <c:f>Sheet1!$B$2</c:f>
              <c:numCache>
                <c:formatCode>0.0%</c:formatCode>
                <c:ptCount val="1"/>
                <c:pt idx="0">
                  <c:v>0.61538461538461542</c:v>
                </c:pt>
              </c:numCache>
            </c:numRef>
          </c:val>
          <c:extLst>
            <c:ext xmlns:c16="http://schemas.microsoft.com/office/drawing/2014/chart" uri="{C3380CC4-5D6E-409C-BE32-E72D297353CC}">
              <c16:uniqueId val="{00000007-0702-433A-BDE7-A6635A3B8932}"/>
            </c:ext>
          </c:extLst>
        </c:ser>
        <c:dLbls>
          <c:dLblPos val="outEnd"/>
          <c:showLegendKey val="0"/>
          <c:showVal val="1"/>
          <c:showCatName val="0"/>
          <c:showSerName val="0"/>
          <c:showPercent val="0"/>
          <c:showBubbleSize val="0"/>
        </c:dLbls>
        <c:gapWidth val="150"/>
        <c:overlap val="-7"/>
        <c:axId val="195312528"/>
        <c:axId val="1"/>
      </c:barChart>
      <c:catAx>
        <c:axId val="195312528"/>
        <c:scaling>
          <c:orientation val="minMax"/>
        </c:scaling>
        <c:delete val="1"/>
        <c:axPos val="l"/>
        <c:numFmt formatCode="General" sourceLinked="1"/>
        <c:majorTickMark val="out"/>
        <c:minorTickMark val="none"/>
        <c:tickLblPos val="nextTo"/>
        <c:crossAx val="1"/>
        <c:crosses val="autoZero"/>
        <c:auto val="1"/>
        <c:lblAlgn val="ctr"/>
        <c:lblOffset val="100"/>
        <c:noMultiLvlLbl val="0"/>
      </c:catAx>
      <c:valAx>
        <c:axId val="1"/>
        <c:scaling>
          <c:orientation val="minMax"/>
        </c:scaling>
        <c:delete val="0"/>
        <c:axPos val="b"/>
        <c:numFmt formatCode="0%" sourceLinked="0"/>
        <c:majorTickMark val="out"/>
        <c:minorTickMark val="none"/>
        <c:tickLblPos val="nextTo"/>
        <c:spPr>
          <a:noFill/>
          <a:ln w="12700">
            <a:noFill/>
            <a:prstDash val="solid"/>
            <a:round/>
          </a:ln>
          <a:effectLst/>
        </c:spPr>
        <c:txPr>
          <a:bodyPr rot="-6000000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endParaRPr lang="en-US"/>
          </a:p>
        </c:txPr>
        <c:crossAx val="195312528"/>
        <c:crosses val="autoZero"/>
        <c:crossBetween val="between"/>
      </c:valAx>
      <c:spPr>
        <a:noFill/>
        <a:ln>
          <a:noFill/>
        </a:ln>
        <a:effectLst>
          <a:outerShdw blurRad="50800" dist="50800" dir="5400000" sx="1000" sy="1000" algn="ctr" rotWithShape="0">
            <a:srgbClr val="000000">
              <a:alpha val="43137"/>
            </a:srgbClr>
          </a:outerShdw>
        </a:effectLst>
      </c:spPr>
    </c:plotArea>
    <c:plotVisOnly val="0"/>
    <c:dispBlanksAs val="gap"/>
    <c:showDLblsOverMax val="0"/>
  </c:chart>
  <c:spPr>
    <a:solidFill>
      <a:schemeClr val="bg1"/>
    </a:solidFill>
    <a:ln w="9526" cap="flat" cmpd="sng" algn="ctr">
      <a:solidFill>
        <a:srgbClr val="FFFFFF"/>
      </a:solidFill>
      <a:prstDash val="solid"/>
      <a:round/>
    </a:ln>
    <a:effectLst/>
  </c:spPr>
  <c:txPr>
    <a:bodyPr/>
    <a:lstStyle/>
    <a:p>
      <a:pPr>
        <a:defRPr sz="1800" b="1">
          <a:solidFill>
            <a:sysClr val="windowText" lastClr="000000"/>
          </a:solidFill>
          <a:latin typeface="+mn-lt"/>
        </a:defRPr>
      </a:pPr>
      <a:endParaRPr lang="en-US"/>
    </a:p>
  </c:txPr>
  <c:externalData r:id="rId4">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800" b="1" i="0" u="none" strike="noStrike" kern="1200" baseline="0">
                <a:solidFill>
                  <a:sysClr val="windowText" lastClr="000000"/>
                </a:solidFill>
                <a:latin typeface="+mn-lt"/>
                <a:ea typeface="+mn-ea"/>
                <a:cs typeface="Arial" panose="020B0604020202020204" pitchFamily="34" charset="0"/>
              </a:defRPr>
            </a:pPr>
            <a:r>
              <a:rPr lang="en-US" sz="2400" b="0" dirty="0">
                <a:solidFill>
                  <a:schemeClr val="tx1"/>
                </a:solidFill>
                <a:latin typeface="+mn-lt"/>
              </a:rPr>
              <a:t>Among</a:t>
            </a:r>
            <a:r>
              <a:rPr lang="en-US" sz="2400" b="0" baseline="0" dirty="0">
                <a:solidFill>
                  <a:schemeClr val="tx1"/>
                </a:solidFill>
                <a:latin typeface="+mn-lt"/>
              </a:rPr>
              <a:t> all survey respondents, </a:t>
            </a:r>
            <a:r>
              <a:rPr lang="en-US" sz="2400" b="1" baseline="0" dirty="0">
                <a:solidFill>
                  <a:schemeClr val="tx2"/>
                </a:solidFill>
                <a:latin typeface="+mn-lt"/>
              </a:rPr>
              <a:t>o</a:t>
            </a:r>
            <a:r>
              <a:rPr lang="en-US" sz="2400" b="1" dirty="0">
                <a:solidFill>
                  <a:schemeClr val="tx2"/>
                </a:solidFill>
                <a:latin typeface="+mn-lt"/>
              </a:rPr>
              <a:t>ne-third (30.5%) were not aware of the principals behind U=U</a:t>
            </a:r>
            <a:r>
              <a:rPr lang="en-US" sz="2400" b="0" dirty="0">
                <a:solidFill>
                  <a:schemeClr val="tx1"/>
                </a:solidFill>
                <a:latin typeface="+mn-lt"/>
              </a:rPr>
              <a:t>.</a:t>
            </a:r>
          </a:p>
        </c:rich>
      </c:tx>
      <c:layout>
        <c:manualLayout>
          <c:xMode val="edge"/>
          <c:yMode val="edge"/>
          <c:x val="0.16618073914045942"/>
          <c:y val="1.1041229909154439E-2"/>
        </c:manualLayout>
      </c:layout>
      <c:overlay val="0"/>
      <c:spPr>
        <a:noFill/>
        <a:ln>
          <a:noFill/>
        </a:ln>
        <a:effectLst/>
      </c:spPr>
      <c:txPr>
        <a:bodyPr rot="0" spcFirstLastPara="1" vertOverflow="ellipsis" vert="horz" wrap="square" anchor="ctr" anchorCtr="1"/>
        <a:lstStyle/>
        <a:p>
          <a:pPr>
            <a:defRPr sz="2800" b="1" i="0" u="none" strike="noStrike" kern="1200" baseline="0">
              <a:solidFill>
                <a:sysClr val="windowText" lastClr="000000"/>
              </a:solidFill>
              <a:latin typeface="+mn-lt"/>
              <a:ea typeface="+mn-ea"/>
              <a:cs typeface="Arial" panose="020B0604020202020204" pitchFamily="34" charset="0"/>
            </a:defRPr>
          </a:pPr>
          <a:endParaRPr lang="en-US"/>
        </a:p>
      </c:txPr>
    </c:title>
    <c:autoTitleDeleted val="0"/>
    <c:plotArea>
      <c:layout/>
      <c:pieChart>
        <c:varyColors val="1"/>
        <c:ser>
          <c:idx val="0"/>
          <c:order val="0"/>
          <c:tx>
            <c:strRef>
              <c:f>Sheet1!$B$1</c:f>
              <c:strCache>
                <c:ptCount val="1"/>
                <c:pt idx="0">
                  <c:v>Survey respondent</c:v>
                </c:pt>
              </c:strCache>
            </c:strRef>
          </c:tx>
          <c:explosion val="3"/>
          <c:dPt>
            <c:idx val="0"/>
            <c:bubble3D val="0"/>
            <c:spPr>
              <a:solidFill>
                <a:schemeClr val="accent1"/>
              </a:solidFill>
              <a:ln>
                <a:noFill/>
              </a:ln>
              <a:effectLst/>
            </c:spPr>
            <c:extLst>
              <c:ext xmlns:c16="http://schemas.microsoft.com/office/drawing/2014/chart" uri="{C3380CC4-5D6E-409C-BE32-E72D297353CC}">
                <c16:uniqueId val="{00000001-C6DF-4D32-A923-5AD14B929A59}"/>
              </c:ext>
            </c:extLst>
          </c:dPt>
          <c:dPt>
            <c:idx val="1"/>
            <c:bubble3D val="0"/>
            <c:explosion val="12"/>
            <c:spPr>
              <a:solidFill>
                <a:schemeClr val="tx2"/>
              </a:solidFill>
              <a:ln w="57150">
                <a:solidFill>
                  <a:schemeClr val="accent1"/>
                </a:solidFill>
              </a:ln>
              <a:effectLst/>
            </c:spPr>
            <c:extLst>
              <c:ext xmlns:c16="http://schemas.microsoft.com/office/drawing/2014/chart" uri="{C3380CC4-5D6E-409C-BE32-E72D297353CC}">
                <c16:uniqueId val="{00000003-C6DF-4D32-A923-5AD14B929A59}"/>
              </c:ext>
            </c:extLst>
          </c:dPt>
          <c:dLbls>
            <c:dLbl>
              <c:idx val="0"/>
              <c:layout/>
              <c:tx>
                <c:rich>
                  <a:bodyPr/>
                  <a:lstStyle/>
                  <a:p>
                    <a:fld id="{B1AB45E4-9380-44E2-A124-C2165820670F}" type="CATEGORYNAME">
                      <a:rPr lang="en-US"/>
                      <a:pPr/>
                      <a:t>[CATEGORY NAME]</a:t>
                    </a:fld>
                    <a:r>
                      <a:rPr lang="en-US"/>
                      <a:t>, </a:t>
                    </a:r>
                    <a:fld id="{A0FE87C9-6D9C-4E9C-8004-F5C5D1D820E6}" type="VALUE">
                      <a:rPr lang="en-US"/>
                      <a:pPr/>
                      <a:t>[VALUE]</a:t>
                    </a:fld>
                    <a:endParaRPr lang="en-US"/>
                  </a:p>
                </c:rich>
              </c:tx>
              <c:dLblPos val="ctr"/>
              <c:showLegendKey val="0"/>
              <c:showVal val="1"/>
              <c:showCatName val="1"/>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1-C6DF-4D32-A923-5AD14B929A59}"/>
                </c:ext>
              </c:extLst>
            </c:dLbl>
            <c:dLbl>
              <c:idx val="1"/>
              <c:layout>
                <c:manualLayout>
                  <c:x val="0.1501380242632126"/>
                  <c:y val="0.14590397112310646"/>
                </c:manualLayout>
              </c:layout>
              <c:tx>
                <c:rich>
                  <a:bodyPr rot="0" spcFirstLastPara="1" vertOverflow="ellipsis" vert="horz" wrap="square" anchor="ctr" anchorCtr="1"/>
                  <a:lstStyle/>
                  <a:p>
                    <a:pPr>
                      <a:defRPr sz="1800" b="1" i="0" u="none" strike="noStrike" kern="1200" baseline="0">
                        <a:solidFill>
                          <a:schemeClr val="bg1"/>
                        </a:solidFill>
                        <a:latin typeface="+mn-lt"/>
                        <a:ea typeface="+mn-ea"/>
                        <a:cs typeface="Arial" panose="020B0604020202020204" pitchFamily="34" charset="0"/>
                      </a:defRPr>
                    </a:pPr>
                    <a:fld id="{60E57983-8A3B-4928-8C4F-979466BB4EF7}" type="CATEGORYNAME">
                      <a:rPr lang="en-US" b="1">
                        <a:solidFill>
                          <a:schemeClr val="bg1"/>
                        </a:solidFill>
                      </a:rPr>
                      <a:pPr>
                        <a:defRPr b="1">
                          <a:solidFill>
                            <a:schemeClr val="bg1"/>
                          </a:solidFill>
                        </a:defRPr>
                      </a:pPr>
                      <a:t>[CATEGORY NAME]</a:t>
                    </a:fld>
                    <a:r>
                      <a:rPr lang="en-US" b="1">
                        <a:solidFill>
                          <a:schemeClr val="bg1"/>
                        </a:solidFill>
                      </a:rPr>
                      <a:t>, </a:t>
                    </a:r>
                    <a:fld id="{CBDEEBE1-10D5-438F-BD37-C25423C0D350}" type="VALUE">
                      <a:rPr lang="en-US" b="1">
                        <a:solidFill>
                          <a:schemeClr val="bg1"/>
                        </a:solidFill>
                      </a:rPr>
                      <a:pPr>
                        <a:defRPr b="1">
                          <a:solidFill>
                            <a:schemeClr val="bg1"/>
                          </a:solidFill>
                        </a:defRPr>
                      </a:pPr>
                      <a:t>[VALUE]</a:t>
                    </a:fld>
                    <a:endParaRPr lang="en-US" b="1">
                      <a:solidFill>
                        <a:schemeClr val="bg1"/>
                      </a:solidFill>
                    </a:endParaRPr>
                  </a:p>
                </c:rich>
              </c:tx>
              <c:numFmt formatCode="0.0%" sourceLinked="0"/>
              <c:spPr>
                <a:noFill/>
                <a:ln>
                  <a:noFill/>
                </a:ln>
                <a:effectLst/>
              </c:spPr>
              <c:txPr>
                <a:bodyPr rot="0" spcFirstLastPara="1" vertOverflow="ellipsis" vert="horz" wrap="square" anchor="ctr" anchorCtr="1"/>
                <a:lstStyle/>
                <a:p>
                  <a:pPr>
                    <a:defRPr sz="1800" b="1" i="0" u="none" strike="noStrike" kern="1200" baseline="0">
                      <a:solidFill>
                        <a:schemeClr val="bg1"/>
                      </a:solidFill>
                      <a:latin typeface="+mn-lt"/>
                      <a:ea typeface="+mn-ea"/>
                      <a:cs typeface="Arial" panose="020B0604020202020204" pitchFamily="34" charset="0"/>
                    </a:defRPr>
                  </a:pPr>
                  <a:endParaRPr lang="en-US"/>
                </a:p>
              </c:txPr>
              <c:dLblPos val="bestFit"/>
              <c:showLegendKey val="0"/>
              <c:showVal val="1"/>
              <c:showCatName val="1"/>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3-C6DF-4D32-A923-5AD14B929A59}"/>
                </c:ext>
              </c:extLst>
            </c:dLbl>
            <c:numFmt formatCode="0.0%" sourceLinked="0"/>
            <c:spPr>
              <a:noFill/>
              <a:ln>
                <a:noFill/>
              </a:ln>
              <a:effectLst/>
            </c:spPr>
            <c:txPr>
              <a:bodyPr rot="0" spcFirstLastPara="1" vertOverflow="ellipsis" vert="horz" wrap="square" anchor="ctr" anchorCtr="1"/>
              <a:lstStyle/>
              <a:p>
                <a:pPr>
                  <a:defRPr sz="1800" b="0" i="0" u="none" strike="noStrike" kern="1200" baseline="0">
                    <a:solidFill>
                      <a:schemeClr val="bg1"/>
                    </a:solidFill>
                    <a:latin typeface="+mn-lt"/>
                    <a:ea typeface="+mn-ea"/>
                    <a:cs typeface="Arial" panose="020B0604020202020204" pitchFamily="34" charset="0"/>
                  </a:defRPr>
                </a:pPr>
                <a:endParaRPr lang="en-US"/>
              </a:p>
            </c:txPr>
            <c:dLblPos val="ctr"/>
            <c:showLegendKey val="0"/>
            <c:showVal val="1"/>
            <c:showCatName val="1"/>
            <c:showSerName val="0"/>
            <c:showPercent val="0"/>
            <c:showBubbleSize val="0"/>
            <c:showLeaderLines val="0"/>
            <c:extLst>
              <c:ext xmlns:c15="http://schemas.microsoft.com/office/drawing/2012/chart" uri="{CE6537A1-D6FC-4f65-9D91-7224C49458BB}"/>
            </c:extLst>
          </c:dLbls>
          <c:cat>
            <c:strRef>
              <c:f>Sheet1!$A$2:$A$3</c:f>
              <c:strCache>
                <c:ptCount val="2"/>
                <c:pt idx="0">
                  <c:v>Yes</c:v>
                </c:pt>
                <c:pt idx="1">
                  <c:v>No</c:v>
                </c:pt>
              </c:strCache>
            </c:strRef>
          </c:cat>
          <c:val>
            <c:numRef>
              <c:f>Sheet1!$B$2:$B$3</c:f>
              <c:numCache>
                <c:formatCode>General</c:formatCode>
                <c:ptCount val="2"/>
                <c:pt idx="0">
                  <c:v>0.69499999999999995</c:v>
                </c:pt>
                <c:pt idx="1">
                  <c:v>0.30499999999999999</c:v>
                </c:pt>
              </c:numCache>
            </c:numRef>
          </c:val>
          <c:extLst>
            <c:ext xmlns:c16="http://schemas.microsoft.com/office/drawing/2014/chart" uri="{C3380CC4-5D6E-409C-BE32-E72D297353CC}">
              <c16:uniqueId val="{00000004-C6DF-4D32-A923-5AD14B929A59}"/>
            </c:ext>
          </c:extLst>
        </c:ser>
        <c:dLbls>
          <c:showLegendKey val="0"/>
          <c:showVal val="0"/>
          <c:showCatName val="0"/>
          <c:showSerName val="0"/>
          <c:showPercent val="0"/>
          <c:showBubbleSize val="0"/>
          <c:showLeaderLines val="0"/>
        </c:dLbls>
        <c:firstSliceAng val="0"/>
      </c:pieChart>
      <c:spPr>
        <a:noFill/>
        <a:ln w="25386">
          <a:noFill/>
        </a:ln>
        <a:effectLst/>
      </c:spPr>
    </c:plotArea>
    <c:plotVisOnly val="1"/>
    <c:dispBlanksAs val="gap"/>
    <c:showDLblsOverMax val="0"/>
  </c:chart>
  <c:spPr>
    <a:solidFill>
      <a:schemeClr val="bg1"/>
    </a:solidFill>
    <a:ln w="9520" cap="flat" cmpd="sng" algn="ctr">
      <a:solidFill>
        <a:schemeClr val="tx1">
          <a:lumMod val="15000"/>
          <a:lumOff val="85000"/>
        </a:schemeClr>
      </a:solidFill>
      <a:prstDash val="solid"/>
      <a:round/>
    </a:ln>
    <a:effectLst/>
  </c:spPr>
  <c:txPr>
    <a:bodyPr/>
    <a:lstStyle/>
    <a:p>
      <a:pPr>
        <a:defRPr sz="1800">
          <a:solidFill>
            <a:sysClr val="windowText" lastClr="000000"/>
          </a:solidFill>
          <a:latin typeface="+mn-lt"/>
          <a:cs typeface="Arial" panose="020B0604020202020204" pitchFamily="34" charset="0"/>
        </a:defRPr>
      </a:pPr>
      <a:endParaRPr lang="en-US"/>
    </a:p>
  </c:txPr>
  <c:externalData r:id="rId3">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2160" b="1" i="0" u="none" strike="noStrike" kern="1200" baseline="0">
                <a:solidFill>
                  <a:sysClr val="windowText" lastClr="000000"/>
                </a:solidFill>
                <a:latin typeface="+mn-lt"/>
                <a:ea typeface="+mn-ea"/>
                <a:cs typeface="+mn-cs"/>
              </a:defRPr>
            </a:pPr>
            <a:r>
              <a:rPr lang="en-US" sz="2400" b="0" dirty="0">
                <a:latin typeface="Source Serif 4 (Body)"/>
              </a:rPr>
              <a:t>When</a:t>
            </a:r>
            <a:r>
              <a:rPr lang="en-US" sz="2400" b="0" baseline="0" dirty="0">
                <a:latin typeface="Source Serif 4 (Body)"/>
              </a:rPr>
              <a:t> asked to identify services they needed but could not get, </a:t>
            </a:r>
            <a:r>
              <a:rPr lang="en-US" sz="2400" b="1" baseline="0" dirty="0">
                <a:solidFill>
                  <a:schemeClr val="tx2"/>
                </a:solidFill>
                <a:latin typeface="Source Serif 4 (Body)"/>
              </a:rPr>
              <a:t>o</a:t>
            </a:r>
            <a:r>
              <a:rPr lang="en-US" sz="2400" b="1" dirty="0">
                <a:solidFill>
                  <a:schemeClr val="tx2"/>
                </a:solidFill>
                <a:latin typeface="Source Serif 4 (Body)"/>
              </a:rPr>
              <a:t>ver half of participants </a:t>
            </a:r>
            <a:r>
              <a:rPr lang="en-US" sz="2400" dirty="0">
                <a:solidFill>
                  <a:schemeClr val="tx2"/>
                </a:solidFill>
                <a:latin typeface="Source Serif 4 (Body)"/>
              </a:rPr>
              <a:t>needed but could not get a referral for needed health care services.</a:t>
            </a:r>
          </a:p>
        </c:rich>
      </c:tx>
      <c:layout>
        <c:manualLayout>
          <c:xMode val="edge"/>
          <c:yMode val="edge"/>
          <c:x val="0.10410778411472771"/>
          <c:y val="0"/>
        </c:manualLayout>
      </c:layout>
      <c:overlay val="0"/>
      <c:spPr>
        <a:noFill/>
        <a:ln>
          <a:noFill/>
        </a:ln>
        <a:effectLst/>
      </c:spPr>
      <c:txPr>
        <a:bodyPr rot="0" spcFirstLastPara="1" vertOverflow="ellipsis" vert="horz" wrap="square" anchor="ctr" anchorCtr="1"/>
        <a:lstStyle/>
        <a:p>
          <a:pPr>
            <a:defRPr sz="2160" b="1" i="0" u="none" strike="noStrike" kern="1200" baseline="0">
              <a:solidFill>
                <a:sysClr val="windowText" lastClr="000000"/>
              </a:solidFill>
              <a:latin typeface="+mn-lt"/>
              <a:ea typeface="+mn-ea"/>
              <a:cs typeface="+mn-cs"/>
            </a:defRPr>
          </a:pPr>
          <a:endParaRPr lang="en-US"/>
        </a:p>
      </c:txPr>
    </c:title>
    <c:autoTitleDeleted val="0"/>
    <c:plotArea>
      <c:layout>
        <c:manualLayout>
          <c:layoutTarget val="inner"/>
          <c:xMode val="edge"/>
          <c:yMode val="edge"/>
          <c:x val="4.5297850426924476E-2"/>
          <c:y val="6.1112551055976107E-2"/>
          <c:w val="0.91814876505821386"/>
          <c:h val="0.87511864649154947"/>
        </c:manualLayout>
      </c:layout>
      <c:barChart>
        <c:barDir val="bar"/>
        <c:grouping val="clustered"/>
        <c:varyColors val="0"/>
        <c:ser>
          <c:idx val="18"/>
          <c:order val="0"/>
          <c:tx>
            <c:strRef>
              <c:f>Sheet1!$A$20</c:f>
              <c:strCache>
                <c:ptCount val="1"/>
                <c:pt idx="0">
                  <c:v>Help to pay private insurance costs or co-pays</c:v>
                </c:pt>
              </c:strCache>
            </c:strRef>
          </c:tx>
          <c:spPr>
            <a:solidFill>
              <a:schemeClr val="accent6">
                <a:lumMod val="70000"/>
                <a:lumOff val="30000"/>
                <a:tint val="100000"/>
                <a:shade val="100000"/>
                <a:satMod val="100000"/>
              </a:schemeClr>
            </a:solidFill>
            <a:ln>
              <a:noFill/>
            </a:ln>
            <a:effectLst/>
          </c:spPr>
          <c:invertIfNegative val="0"/>
          <c:dLbls>
            <c:dLbl>
              <c:idx val="0"/>
              <c:layout>
                <c:manualLayout>
                  <c:x val="-0.1966544547581589"/>
                  <c:y val="-3.4542314335060447E-3"/>
                </c:manualLayout>
              </c:layout>
              <c:tx>
                <c:rich>
                  <a:bodyPr/>
                  <a:lstStyle/>
                  <a:p>
                    <a:fld id="{27ACB6CC-5761-4722-9A3E-D73A2FE6968E}" type="SERIESNAME">
                      <a:rPr lang="en-US" sz="1600" b="1"/>
                      <a:pPr/>
                      <a:t>[SERIES NAME]</a:t>
                    </a:fld>
                    <a:r>
                      <a:rPr lang="en-US" sz="1600" b="0" dirty="0"/>
                      <a:t>, </a:t>
                    </a:r>
                    <a:fld id="{33BD3AA5-2727-4370-91CE-111FEDFE0386}" type="VALUE">
                      <a:rPr lang="en-US" sz="1600" b="0"/>
                      <a:pPr/>
                      <a:t>[VALUE]</a:t>
                    </a:fld>
                    <a:endParaRPr lang="en-US" sz="1600" b="0" dirty="0"/>
                  </a:p>
                </c:rich>
              </c:tx>
              <c:dLblPos val="outEnd"/>
              <c:showLegendKey val="0"/>
              <c:showVal val="1"/>
              <c:showCatName val="0"/>
              <c:showSerName val="1"/>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24-B7DE-4DE4-B09D-3F447AEDC758}"/>
                </c:ext>
              </c:extLst>
            </c:dLbl>
            <c:spPr>
              <a:noFill/>
              <a:ln>
                <a:noFill/>
              </a:ln>
              <a:effectLst/>
            </c:spPr>
            <c:txPr>
              <a:bodyPr rot="0" spcFirstLastPara="1" vertOverflow="ellipsis" vert="horz" wrap="square" anchor="ctr" anchorCtr="0"/>
              <a:lstStyle/>
              <a:p>
                <a:pPr algn="r">
                  <a:defRPr sz="1600" b="1" i="0" u="none" strike="noStrike" kern="1200" baseline="0">
                    <a:solidFill>
                      <a:sysClr val="windowText" lastClr="000000"/>
                    </a:solidFill>
                    <a:latin typeface="+mn-lt"/>
                    <a:ea typeface="+mn-ea"/>
                    <a:cs typeface="+mn-cs"/>
                  </a:defRPr>
                </a:pPr>
                <a:endParaRPr lang="en-US"/>
              </a:p>
            </c:txPr>
            <c:dLblPos val="inEnd"/>
            <c:showLegendKey val="0"/>
            <c:showVal val="1"/>
            <c:showCatName val="0"/>
            <c:showSerName val="1"/>
            <c:showPercent val="0"/>
            <c:showBubbleSize val="0"/>
            <c:showLeaderLines val="0"/>
            <c:extLst>
              <c:ext xmlns:c15="http://schemas.microsoft.com/office/drawing/2012/chart" uri="{CE6537A1-D6FC-4f65-9D91-7224C49458BB}">
                <c15:showLeaderLines val="1"/>
                <c15:leaderLines>
                  <c:spPr>
                    <a:ln w="12700">
                      <a:solidFill>
                        <a:schemeClr val="tx1"/>
                      </a:solidFill>
                      <a:prstDash val="solid"/>
                      <a:round/>
                    </a:ln>
                    <a:effectLst/>
                  </c:spPr>
                </c15:leaderLines>
              </c:ext>
            </c:extLst>
          </c:dLbls>
          <c:cat>
            <c:strRef>
              <c:f>Sheet1!$B$1</c:f>
              <c:strCache>
                <c:ptCount val="1"/>
                <c:pt idx="0">
                  <c:v>Needed Service but Could Not Get</c:v>
                </c:pt>
              </c:strCache>
            </c:strRef>
          </c:cat>
          <c:val>
            <c:numRef>
              <c:f>Sheet1!$B$20</c:f>
              <c:numCache>
                <c:formatCode>0.0%</c:formatCode>
                <c:ptCount val="1"/>
                <c:pt idx="0">
                  <c:v>0.26339285714285715</c:v>
                </c:pt>
              </c:numCache>
            </c:numRef>
          </c:val>
          <c:extLst>
            <c:ext xmlns:c16="http://schemas.microsoft.com/office/drawing/2014/chart" uri="{C3380CC4-5D6E-409C-BE32-E72D297353CC}">
              <c16:uniqueId val="{00000025-B7DE-4DE4-B09D-3F447AEDC758}"/>
            </c:ext>
          </c:extLst>
        </c:ser>
        <c:ser>
          <c:idx val="19"/>
          <c:order val="1"/>
          <c:tx>
            <c:strRef>
              <c:f>Sheet1!$A$21</c:f>
              <c:strCache>
                <c:ptCount val="1"/>
                <c:pt idx="0">
                  <c:v>Limited one-time, short-term assistance </c:v>
                </c:pt>
              </c:strCache>
            </c:strRef>
          </c:tx>
          <c:spPr>
            <a:solidFill>
              <a:schemeClr val="accent5">
                <a:lumMod val="70000"/>
                <a:lumOff val="30000"/>
                <a:tint val="100000"/>
                <a:shade val="100000"/>
                <a:satMod val="100000"/>
              </a:schemeClr>
            </a:solidFill>
            <a:ln>
              <a:noFill/>
            </a:ln>
            <a:effectLst/>
          </c:spPr>
          <c:invertIfNegative val="0"/>
          <c:dLbls>
            <c:dLbl>
              <c:idx val="0"/>
              <c:layout/>
              <c:tx>
                <c:rich>
                  <a:bodyPr/>
                  <a:lstStyle/>
                  <a:p>
                    <a:fld id="{330B1729-2EC5-4591-A914-6EEC5A04094B}" type="SERIESNAME">
                      <a:rPr lang="en-US" sz="1600" b="1" smtClean="0"/>
                      <a:pPr/>
                      <a:t>[SERIES NAME]</a:t>
                    </a:fld>
                    <a:r>
                      <a:rPr lang="en-US" sz="1600" b="0" dirty="0"/>
                      <a:t>, </a:t>
                    </a:r>
                    <a:fld id="{699683AE-E34F-4AD9-B400-AAD0279F0EB3}" type="VALUE">
                      <a:rPr lang="en-US" sz="1600" b="0"/>
                      <a:pPr/>
                      <a:t>[VALUE]</a:t>
                    </a:fld>
                    <a:endParaRPr lang="en-US" sz="1600" b="0" dirty="0"/>
                  </a:p>
                </c:rich>
              </c:tx>
              <c:dLblPos val="inEnd"/>
              <c:showLegendKey val="0"/>
              <c:showVal val="1"/>
              <c:showCatName val="0"/>
              <c:showSerName val="1"/>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26-B7DE-4DE4-B09D-3F447AEDC758}"/>
                </c:ext>
              </c:extLst>
            </c:dLbl>
            <c:spPr>
              <a:noFill/>
              <a:ln>
                <a:noFill/>
              </a:ln>
              <a:effectLst/>
            </c:spPr>
            <c:txPr>
              <a:bodyPr rot="0" spcFirstLastPara="1" vertOverflow="ellipsis" vert="horz" wrap="square" anchor="ctr" anchorCtr="0"/>
              <a:lstStyle/>
              <a:p>
                <a:pPr algn="r">
                  <a:defRPr sz="1800" b="1" i="0" u="none" strike="noStrike" kern="1200" baseline="0">
                    <a:solidFill>
                      <a:sysClr val="windowText" lastClr="000000"/>
                    </a:solidFill>
                    <a:latin typeface="+mn-lt"/>
                    <a:ea typeface="+mn-ea"/>
                    <a:cs typeface="+mn-cs"/>
                  </a:defRPr>
                </a:pPr>
                <a:endParaRPr lang="en-US"/>
              </a:p>
            </c:txPr>
            <c:dLblPos val="inEnd"/>
            <c:showLegendKey val="0"/>
            <c:showVal val="1"/>
            <c:showCatName val="0"/>
            <c:showSerName val="1"/>
            <c:showPercent val="0"/>
            <c:showBubbleSize val="0"/>
            <c:showLeaderLines val="0"/>
            <c:extLst>
              <c:ext xmlns:c15="http://schemas.microsoft.com/office/drawing/2012/chart" uri="{CE6537A1-D6FC-4f65-9D91-7224C49458BB}">
                <c15:showLeaderLines val="1"/>
                <c15:leaderLines>
                  <c:spPr>
                    <a:ln w="12700">
                      <a:solidFill>
                        <a:schemeClr val="tx1"/>
                      </a:solidFill>
                      <a:prstDash val="solid"/>
                      <a:round/>
                    </a:ln>
                    <a:effectLst/>
                  </c:spPr>
                </c15:leaderLines>
              </c:ext>
            </c:extLst>
          </c:dLbls>
          <c:cat>
            <c:strRef>
              <c:f>Sheet1!$B$1</c:f>
              <c:strCache>
                <c:ptCount val="1"/>
                <c:pt idx="0">
                  <c:v>Needed Service but Could Not Get</c:v>
                </c:pt>
              </c:strCache>
            </c:strRef>
          </c:cat>
          <c:val>
            <c:numRef>
              <c:f>Sheet1!$B$21</c:f>
              <c:numCache>
                <c:formatCode>0.0%</c:formatCode>
                <c:ptCount val="1"/>
                <c:pt idx="0">
                  <c:v>0.26905829596412556</c:v>
                </c:pt>
              </c:numCache>
            </c:numRef>
          </c:val>
          <c:extLst>
            <c:ext xmlns:c16="http://schemas.microsoft.com/office/drawing/2014/chart" uri="{C3380CC4-5D6E-409C-BE32-E72D297353CC}">
              <c16:uniqueId val="{00000027-B7DE-4DE4-B09D-3F447AEDC758}"/>
            </c:ext>
          </c:extLst>
        </c:ser>
        <c:ser>
          <c:idx val="20"/>
          <c:order val="2"/>
          <c:tx>
            <c:strRef>
              <c:f>Sheet1!$A$22</c:f>
              <c:strCache>
                <c:ptCount val="1"/>
                <c:pt idx="0">
                  <c:v>Oral health</c:v>
                </c:pt>
              </c:strCache>
            </c:strRef>
          </c:tx>
          <c:spPr>
            <a:solidFill>
              <a:schemeClr val="accent4">
                <a:lumMod val="70000"/>
                <a:lumOff val="30000"/>
                <a:tint val="100000"/>
                <a:shade val="100000"/>
                <a:satMod val="100000"/>
              </a:schemeClr>
            </a:solidFill>
            <a:ln>
              <a:noFill/>
            </a:ln>
            <a:effectLst/>
          </c:spPr>
          <c:invertIfNegative val="0"/>
          <c:dLbls>
            <c:dLbl>
              <c:idx val="0"/>
              <c:layout/>
              <c:tx>
                <c:rich>
                  <a:bodyPr/>
                  <a:lstStyle/>
                  <a:p>
                    <a:fld id="{E76D7643-1C4D-4E3C-8899-872F33CC916F}" type="SERIESNAME">
                      <a:rPr lang="en-US"/>
                      <a:pPr/>
                      <a:t>[SERIES NAME]</a:t>
                    </a:fld>
                    <a:r>
                      <a:rPr lang="en-US" baseline="0"/>
                      <a:t>, </a:t>
                    </a:r>
                    <a:fld id="{DF7A58BA-1BC1-4EC9-9943-0051CBDDBBD6}" type="VALUE">
                      <a:rPr lang="en-US" b="0" baseline="0"/>
                      <a:pPr/>
                      <a:t>[VALUE]</a:t>
                    </a:fld>
                    <a:endParaRPr lang="en-US" baseline="0"/>
                  </a:p>
                </c:rich>
              </c:tx>
              <c:dLblPos val="inEnd"/>
              <c:showLegendKey val="0"/>
              <c:showVal val="1"/>
              <c:showCatName val="0"/>
              <c:showSerName val="1"/>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28-B7DE-4DE4-B09D-3F447AEDC758}"/>
                </c:ext>
              </c:extLst>
            </c:dLbl>
            <c:spPr>
              <a:noFill/>
              <a:ln>
                <a:noFill/>
              </a:ln>
              <a:effectLst/>
            </c:spPr>
            <c:txPr>
              <a:bodyPr rot="0" spcFirstLastPara="1" vertOverflow="ellipsis" vert="horz" wrap="square" anchor="ctr" anchorCtr="1"/>
              <a:lstStyle/>
              <a:p>
                <a:pPr>
                  <a:defRPr sz="1600" b="1" i="0" u="none" strike="noStrike" kern="1200" baseline="0">
                    <a:solidFill>
                      <a:sysClr val="windowText" lastClr="000000"/>
                    </a:solidFill>
                    <a:latin typeface="+mn-lt"/>
                    <a:ea typeface="+mn-ea"/>
                    <a:cs typeface="+mn-cs"/>
                  </a:defRPr>
                </a:pPr>
                <a:endParaRPr lang="en-US"/>
              </a:p>
            </c:txPr>
            <c:dLblPos val="inEnd"/>
            <c:showLegendKey val="0"/>
            <c:showVal val="1"/>
            <c:showCatName val="0"/>
            <c:showSerName val="1"/>
            <c:showPercent val="0"/>
            <c:showBubbleSize val="0"/>
            <c:showLeaderLines val="0"/>
            <c:extLst>
              <c:ext xmlns:c15="http://schemas.microsoft.com/office/drawing/2012/chart" uri="{CE6537A1-D6FC-4f65-9D91-7224C49458BB}">
                <c15:showLeaderLines val="1"/>
                <c15:leaderLines>
                  <c:spPr>
                    <a:ln w="12700">
                      <a:solidFill>
                        <a:schemeClr val="tx1"/>
                      </a:solidFill>
                      <a:prstDash val="solid"/>
                      <a:round/>
                    </a:ln>
                    <a:effectLst/>
                  </c:spPr>
                </c15:leaderLines>
              </c:ext>
            </c:extLst>
          </c:dLbls>
          <c:cat>
            <c:strRef>
              <c:f>Sheet1!$B$1</c:f>
              <c:strCache>
                <c:ptCount val="1"/>
                <c:pt idx="0">
                  <c:v>Needed Service but Could Not Get</c:v>
                </c:pt>
              </c:strCache>
            </c:strRef>
          </c:cat>
          <c:val>
            <c:numRef>
              <c:f>Sheet1!$B$22</c:f>
              <c:numCache>
                <c:formatCode>0.0%</c:formatCode>
                <c:ptCount val="1"/>
                <c:pt idx="0">
                  <c:v>0.28699551569506726</c:v>
                </c:pt>
              </c:numCache>
            </c:numRef>
          </c:val>
          <c:extLst>
            <c:ext xmlns:c16="http://schemas.microsoft.com/office/drawing/2014/chart" uri="{C3380CC4-5D6E-409C-BE32-E72D297353CC}">
              <c16:uniqueId val="{00000029-B7DE-4DE4-B09D-3F447AEDC758}"/>
            </c:ext>
          </c:extLst>
        </c:ser>
        <c:ser>
          <c:idx val="21"/>
          <c:order val="3"/>
          <c:tx>
            <c:strRef>
              <c:f>Sheet1!$A$23</c:f>
              <c:strCache>
                <c:ptCount val="1"/>
                <c:pt idx="0">
                  <c:v>Linguistic Services</c:v>
                </c:pt>
              </c:strCache>
            </c:strRef>
          </c:tx>
          <c:spPr>
            <a:solidFill>
              <a:schemeClr val="accent6">
                <a:lumMod val="70000"/>
                <a:tint val="100000"/>
                <a:shade val="100000"/>
                <a:satMod val="100000"/>
              </a:schemeClr>
            </a:solidFill>
            <a:ln>
              <a:noFill/>
            </a:ln>
            <a:effectLst/>
          </c:spPr>
          <c:invertIfNegative val="0"/>
          <c:dLbls>
            <c:dLbl>
              <c:idx val="0"/>
              <c:layout/>
              <c:tx>
                <c:rich>
                  <a:bodyPr rot="0" spcFirstLastPara="1" vertOverflow="ellipsis" vert="horz" wrap="square" anchor="ctr" anchorCtr="0"/>
                  <a:lstStyle/>
                  <a:p>
                    <a:pPr algn="r">
                      <a:defRPr sz="1600" b="1" i="0" u="none" strike="noStrike" kern="1200" baseline="0">
                        <a:solidFill>
                          <a:schemeClr val="bg1"/>
                        </a:solidFill>
                        <a:latin typeface="+mn-lt"/>
                        <a:ea typeface="+mn-ea"/>
                        <a:cs typeface="+mn-cs"/>
                      </a:defRPr>
                    </a:pPr>
                    <a:fld id="{B2233D23-95D3-48F3-8E36-557695CD31BC}" type="SERIESNAME">
                      <a:rPr lang="en-US" sz="1600" b="1">
                        <a:solidFill>
                          <a:schemeClr val="bg1"/>
                        </a:solidFill>
                      </a:rPr>
                      <a:pPr algn="r">
                        <a:defRPr sz="1600">
                          <a:solidFill>
                            <a:schemeClr val="bg1"/>
                          </a:solidFill>
                        </a:defRPr>
                      </a:pPr>
                      <a:t>[SERIES NAME]</a:t>
                    </a:fld>
                    <a:r>
                      <a:rPr lang="en-US" sz="1600" b="1" baseline="0" dirty="0">
                        <a:solidFill>
                          <a:schemeClr val="bg1"/>
                        </a:solidFill>
                      </a:rPr>
                      <a:t>, </a:t>
                    </a:r>
                    <a:fld id="{F3533BCE-931C-4303-BCE6-A35D5DD801AA}" type="VALUE">
                      <a:rPr lang="en-US" sz="1600" b="1" baseline="0">
                        <a:solidFill>
                          <a:schemeClr val="bg1"/>
                        </a:solidFill>
                      </a:rPr>
                      <a:pPr algn="r">
                        <a:defRPr sz="1600">
                          <a:solidFill>
                            <a:schemeClr val="bg1"/>
                          </a:solidFill>
                        </a:defRPr>
                      </a:pPr>
                      <a:t>[VALUE]</a:t>
                    </a:fld>
                    <a:endParaRPr lang="en-US" sz="1600" b="1" baseline="0" dirty="0">
                      <a:solidFill>
                        <a:schemeClr val="bg1"/>
                      </a:solidFill>
                    </a:endParaRPr>
                  </a:p>
                </c:rich>
              </c:tx>
              <c:spPr>
                <a:noFill/>
                <a:ln>
                  <a:noFill/>
                </a:ln>
                <a:effectLst/>
              </c:spPr>
              <c:txPr>
                <a:bodyPr rot="0" spcFirstLastPara="1" vertOverflow="ellipsis" vert="horz" wrap="square" anchor="ctr" anchorCtr="0"/>
                <a:lstStyle/>
                <a:p>
                  <a:pPr algn="r">
                    <a:defRPr sz="1600" b="1" i="0" u="none" strike="noStrike" kern="1200" baseline="0">
                      <a:solidFill>
                        <a:schemeClr val="bg1"/>
                      </a:solidFill>
                      <a:latin typeface="+mn-lt"/>
                      <a:ea typeface="+mn-ea"/>
                      <a:cs typeface="+mn-cs"/>
                    </a:defRPr>
                  </a:pPr>
                  <a:endParaRPr lang="en-US"/>
                </a:p>
              </c:txPr>
              <c:dLblPos val="inEnd"/>
              <c:showLegendKey val="0"/>
              <c:showVal val="1"/>
              <c:showCatName val="0"/>
              <c:showSerName val="1"/>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2A-B7DE-4DE4-B09D-3F447AEDC758}"/>
                </c:ext>
              </c:extLst>
            </c:dLbl>
            <c:spPr>
              <a:noFill/>
              <a:ln>
                <a:noFill/>
              </a:ln>
              <a:effectLst/>
            </c:spPr>
            <c:txPr>
              <a:bodyPr rot="0" spcFirstLastPara="1" vertOverflow="ellipsis" vert="horz" wrap="square" anchor="ctr" anchorCtr="1"/>
              <a:lstStyle/>
              <a:p>
                <a:pPr algn="r">
                  <a:defRPr sz="1600" b="1" i="0" u="none" strike="noStrike" kern="1200" baseline="0">
                    <a:solidFill>
                      <a:schemeClr val="bg1"/>
                    </a:solidFill>
                    <a:latin typeface="+mn-lt"/>
                    <a:ea typeface="+mn-ea"/>
                    <a:cs typeface="+mn-cs"/>
                  </a:defRPr>
                </a:pPr>
                <a:endParaRPr lang="en-US"/>
              </a:p>
            </c:txPr>
            <c:dLblPos val="inEnd"/>
            <c:showLegendKey val="0"/>
            <c:showVal val="1"/>
            <c:showCatName val="0"/>
            <c:showSerName val="1"/>
            <c:showPercent val="0"/>
            <c:showBubbleSize val="0"/>
            <c:showLeaderLines val="0"/>
            <c:extLst>
              <c:ext xmlns:c15="http://schemas.microsoft.com/office/drawing/2012/chart" uri="{CE6537A1-D6FC-4f65-9D91-7224C49458BB}">
                <c15:showLeaderLines val="1"/>
                <c15:leaderLines>
                  <c:spPr>
                    <a:ln w="12700">
                      <a:solidFill>
                        <a:schemeClr val="tx1"/>
                      </a:solidFill>
                      <a:prstDash val="solid"/>
                      <a:round/>
                    </a:ln>
                    <a:effectLst/>
                  </c:spPr>
                </c15:leaderLines>
              </c:ext>
            </c:extLst>
          </c:dLbls>
          <c:cat>
            <c:strRef>
              <c:f>Sheet1!$B$1</c:f>
              <c:strCache>
                <c:ptCount val="1"/>
                <c:pt idx="0">
                  <c:v>Needed Service but Could Not Get</c:v>
                </c:pt>
              </c:strCache>
            </c:strRef>
          </c:cat>
          <c:val>
            <c:numRef>
              <c:f>Sheet1!$B$23</c:f>
              <c:numCache>
                <c:formatCode>0.0%</c:formatCode>
                <c:ptCount val="1"/>
                <c:pt idx="0">
                  <c:v>0.36607142857142855</c:v>
                </c:pt>
              </c:numCache>
            </c:numRef>
          </c:val>
          <c:extLst>
            <c:ext xmlns:c16="http://schemas.microsoft.com/office/drawing/2014/chart" uri="{C3380CC4-5D6E-409C-BE32-E72D297353CC}">
              <c16:uniqueId val="{0000002B-B7DE-4DE4-B09D-3F447AEDC758}"/>
            </c:ext>
          </c:extLst>
        </c:ser>
        <c:ser>
          <c:idx val="22"/>
          <c:order val="4"/>
          <c:tx>
            <c:strRef>
              <c:f>Sheet1!$A$24</c:f>
              <c:strCache>
                <c:ptCount val="1"/>
                <c:pt idx="0">
                  <c:v>Referrals</c:v>
                </c:pt>
              </c:strCache>
            </c:strRef>
          </c:tx>
          <c:spPr>
            <a:solidFill>
              <a:srgbClr val="00B0F0">
                <a:lumMod val="50000"/>
              </a:srgbClr>
            </a:solidFill>
            <a:ln>
              <a:noFill/>
            </a:ln>
            <a:effectLst/>
          </c:spPr>
          <c:invertIfNegative val="0"/>
          <c:dLbls>
            <c:dLbl>
              <c:idx val="0"/>
              <c:layout/>
              <c:tx>
                <c:rich>
                  <a:bodyPr rot="0" spcFirstLastPara="1" vertOverflow="ellipsis" vert="horz" wrap="square" anchor="ctr" anchorCtr="1"/>
                  <a:lstStyle/>
                  <a:p>
                    <a:pPr>
                      <a:defRPr sz="2000" b="1" i="0" u="none" strike="noStrike" kern="1200" baseline="0">
                        <a:solidFill>
                          <a:schemeClr val="bg1"/>
                        </a:solidFill>
                        <a:latin typeface="+mn-lt"/>
                        <a:ea typeface="+mn-ea"/>
                        <a:cs typeface="+mn-cs"/>
                      </a:defRPr>
                    </a:pPr>
                    <a:fld id="{756F654A-5319-4F65-A7B6-6D3EFF6F7BA3}" type="SERIESNAME">
                      <a:rPr lang="en-US" sz="2000"/>
                      <a:pPr>
                        <a:defRPr sz="2000">
                          <a:solidFill>
                            <a:schemeClr val="bg1"/>
                          </a:solidFill>
                        </a:defRPr>
                      </a:pPr>
                      <a:t>[SERIES NAME]</a:t>
                    </a:fld>
                    <a:r>
                      <a:rPr lang="en-US" sz="2000" baseline="0"/>
                      <a:t>, </a:t>
                    </a:r>
                    <a:fld id="{08E8A8E3-6F5E-40E2-90C4-CE403012AE03}" type="VALUE">
                      <a:rPr lang="en-US" sz="2000" b="0" baseline="0"/>
                      <a:pPr>
                        <a:defRPr sz="2000">
                          <a:solidFill>
                            <a:schemeClr val="bg1"/>
                          </a:solidFill>
                        </a:defRPr>
                      </a:pPr>
                      <a:t>[VALUE]</a:t>
                    </a:fld>
                    <a:endParaRPr lang="en-US" sz="2000" baseline="0"/>
                  </a:p>
                </c:rich>
              </c:tx>
              <c:spPr>
                <a:noFill/>
                <a:ln>
                  <a:noFill/>
                </a:ln>
                <a:effectLst/>
              </c:spPr>
              <c:txPr>
                <a:bodyPr rot="0" spcFirstLastPara="1" vertOverflow="ellipsis" vert="horz" wrap="square" anchor="ctr" anchorCtr="1"/>
                <a:lstStyle/>
                <a:p>
                  <a:pPr>
                    <a:defRPr sz="2000" b="1" i="0" u="none" strike="noStrike" kern="1200" baseline="0">
                      <a:solidFill>
                        <a:schemeClr val="bg1"/>
                      </a:solidFill>
                      <a:latin typeface="+mn-lt"/>
                      <a:ea typeface="+mn-ea"/>
                      <a:cs typeface="+mn-cs"/>
                    </a:defRPr>
                  </a:pPr>
                  <a:endParaRPr lang="en-US"/>
                </a:p>
              </c:txPr>
              <c:dLblPos val="inEnd"/>
              <c:showLegendKey val="0"/>
              <c:showVal val="1"/>
              <c:showCatName val="0"/>
              <c:showSerName val="1"/>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2C-B7DE-4DE4-B09D-3F447AEDC758}"/>
                </c:ext>
              </c:extLst>
            </c:dLbl>
            <c:spPr>
              <a:noFill/>
              <a:ln>
                <a:noFill/>
              </a:ln>
              <a:effectLst/>
            </c:spPr>
            <c:txPr>
              <a:bodyPr rot="0" spcFirstLastPara="1" vertOverflow="ellipsis" vert="horz" wrap="square" anchor="ctr" anchorCtr="1"/>
              <a:lstStyle/>
              <a:p>
                <a:pPr>
                  <a:defRPr sz="1600" b="1" i="0" u="none" strike="noStrike" kern="1200" baseline="0">
                    <a:solidFill>
                      <a:schemeClr val="bg1"/>
                    </a:solidFill>
                    <a:latin typeface="+mn-lt"/>
                    <a:ea typeface="+mn-ea"/>
                    <a:cs typeface="+mn-cs"/>
                  </a:defRPr>
                </a:pPr>
                <a:endParaRPr lang="en-US"/>
              </a:p>
            </c:txPr>
            <c:dLblPos val="inEnd"/>
            <c:showLegendKey val="0"/>
            <c:showVal val="1"/>
            <c:showCatName val="0"/>
            <c:showSerName val="1"/>
            <c:showPercent val="0"/>
            <c:showBubbleSize val="0"/>
            <c:showLeaderLines val="0"/>
            <c:extLst>
              <c:ext xmlns:c15="http://schemas.microsoft.com/office/drawing/2012/chart" uri="{CE6537A1-D6FC-4f65-9D91-7224C49458BB}">
                <c15:showLeaderLines val="1"/>
                <c15:leaderLines>
                  <c:spPr>
                    <a:ln w="12700">
                      <a:solidFill>
                        <a:schemeClr val="tx1"/>
                      </a:solidFill>
                      <a:prstDash val="solid"/>
                      <a:round/>
                    </a:ln>
                    <a:effectLst/>
                  </c:spPr>
                </c15:leaderLines>
              </c:ext>
            </c:extLst>
          </c:dLbls>
          <c:cat>
            <c:strRef>
              <c:f>Sheet1!$B$1</c:f>
              <c:strCache>
                <c:ptCount val="1"/>
                <c:pt idx="0">
                  <c:v>Needed Service but Could Not Get</c:v>
                </c:pt>
              </c:strCache>
            </c:strRef>
          </c:cat>
          <c:val>
            <c:numRef>
              <c:f>Sheet1!$B$24</c:f>
              <c:numCache>
                <c:formatCode>0.0%</c:formatCode>
                <c:ptCount val="1"/>
                <c:pt idx="0">
                  <c:v>0.52888888888888885</c:v>
                </c:pt>
              </c:numCache>
            </c:numRef>
          </c:val>
          <c:extLst>
            <c:ext xmlns:c16="http://schemas.microsoft.com/office/drawing/2014/chart" uri="{C3380CC4-5D6E-409C-BE32-E72D297353CC}">
              <c16:uniqueId val="{0000002D-B7DE-4DE4-B09D-3F447AEDC758}"/>
            </c:ext>
          </c:extLst>
        </c:ser>
        <c:dLbls>
          <c:dLblPos val="inEnd"/>
          <c:showLegendKey val="0"/>
          <c:showVal val="1"/>
          <c:showCatName val="0"/>
          <c:showSerName val="0"/>
          <c:showPercent val="0"/>
          <c:showBubbleSize val="0"/>
        </c:dLbls>
        <c:gapWidth val="150"/>
        <c:overlap val="-7"/>
        <c:axId val="195312528"/>
        <c:axId val="1"/>
      </c:barChart>
      <c:catAx>
        <c:axId val="195312528"/>
        <c:scaling>
          <c:orientation val="minMax"/>
        </c:scaling>
        <c:delete val="1"/>
        <c:axPos val="l"/>
        <c:numFmt formatCode="General" sourceLinked="1"/>
        <c:majorTickMark val="out"/>
        <c:minorTickMark val="none"/>
        <c:tickLblPos val="nextTo"/>
        <c:crossAx val="1"/>
        <c:crosses val="autoZero"/>
        <c:auto val="1"/>
        <c:lblAlgn val="ctr"/>
        <c:lblOffset val="100"/>
        <c:noMultiLvlLbl val="0"/>
      </c:catAx>
      <c:valAx>
        <c:axId val="1"/>
        <c:scaling>
          <c:orientation val="minMax"/>
          <c:max val="0.55000000000000004"/>
          <c:min val="5.000000000000001E-2"/>
        </c:scaling>
        <c:delete val="0"/>
        <c:axPos val="b"/>
        <c:numFmt formatCode="0%" sourceLinked="0"/>
        <c:majorTickMark val="out"/>
        <c:minorTickMark val="none"/>
        <c:tickLblPos val="nextTo"/>
        <c:spPr>
          <a:noFill/>
          <a:ln w="12700">
            <a:noFill/>
            <a:prstDash val="solid"/>
            <a:round/>
          </a:ln>
          <a:effectLst/>
        </c:spPr>
        <c:txPr>
          <a:bodyPr rot="-6000000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endParaRPr lang="en-US"/>
          </a:p>
        </c:txPr>
        <c:crossAx val="195312528"/>
        <c:crosses val="autoZero"/>
        <c:crossBetween val="between"/>
      </c:valAx>
      <c:spPr>
        <a:noFill/>
        <a:ln>
          <a:noFill/>
        </a:ln>
        <a:effectLst>
          <a:outerShdw blurRad="50800" dist="50800" dir="5400000" sx="1000" sy="1000" algn="ctr" rotWithShape="0">
            <a:srgbClr val="000000">
              <a:alpha val="43137"/>
            </a:srgbClr>
          </a:outerShdw>
        </a:effectLst>
      </c:spPr>
    </c:plotArea>
    <c:plotVisOnly val="0"/>
    <c:dispBlanksAs val="gap"/>
    <c:showDLblsOverMax val="0"/>
  </c:chart>
  <c:spPr>
    <a:solidFill>
      <a:schemeClr val="bg1"/>
    </a:solidFill>
    <a:ln w="9526">
      <a:solidFill>
        <a:srgbClr val="FFFFFF"/>
      </a:solidFill>
      <a:prstDash val="solid"/>
      <a:round/>
    </a:ln>
    <a:effectLst/>
  </c:spPr>
  <c:txPr>
    <a:bodyPr/>
    <a:lstStyle/>
    <a:p>
      <a:pPr>
        <a:defRPr sz="1800" b="1">
          <a:solidFill>
            <a:sysClr val="windowText" lastClr="000000"/>
          </a:solidFill>
          <a:latin typeface="+mn-lt"/>
        </a:defRPr>
      </a:pPr>
      <a:endParaRPr lang="en-US"/>
    </a:p>
  </c:txPr>
  <c:externalData r:id="rId4">
    <c:autoUpdate val="0"/>
  </c:externalData>
</c:chartSpace>
</file>

<file path=ppt/charts/chart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2160" b="1" i="0" u="none" strike="noStrike" kern="1200" baseline="0">
                <a:solidFill>
                  <a:sysClr val="windowText" lastClr="000000"/>
                </a:solidFill>
                <a:latin typeface="+mn-lt"/>
                <a:ea typeface="+mn-ea"/>
                <a:cs typeface="+mn-cs"/>
              </a:defRPr>
            </a:pPr>
            <a:r>
              <a:rPr lang="en-US" sz="2200" b="0" dirty="0">
                <a:latin typeface="Source Serif 4 (Body)"/>
              </a:rPr>
              <a:t>When</a:t>
            </a:r>
            <a:r>
              <a:rPr lang="en-US" sz="2200" b="0" baseline="0" dirty="0">
                <a:latin typeface="Source Serif 4 (Body)"/>
              </a:rPr>
              <a:t> asked to identify services they needed and were able to receive, m</a:t>
            </a:r>
            <a:r>
              <a:rPr lang="en-US" sz="2200" b="0" dirty="0">
                <a:latin typeface="Source Serif 4 (Body)"/>
              </a:rPr>
              <a:t>ost respondents were able to </a:t>
            </a:r>
            <a:r>
              <a:rPr lang="en-US" sz="2200" dirty="0">
                <a:solidFill>
                  <a:srgbClr val="8EBAA0"/>
                </a:solidFill>
                <a:latin typeface="Source Serif 4 (Body)"/>
              </a:rPr>
              <a:t>see a doctor or go to the clinic for regular visits</a:t>
            </a:r>
            <a:r>
              <a:rPr lang="en-US" sz="2200" dirty="0">
                <a:solidFill>
                  <a:schemeClr val="tx2"/>
                </a:solidFill>
                <a:latin typeface="Source Serif 4 (Body)"/>
              </a:rPr>
              <a:t>.</a:t>
            </a:r>
          </a:p>
        </c:rich>
      </c:tx>
      <c:layout>
        <c:manualLayout>
          <c:xMode val="edge"/>
          <c:yMode val="edge"/>
          <c:x val="0.11672653423533687"/>
          <c:y val="2.1864876651503398E-2"/>
        </c:manualLayout>
      </c:layout>
      <c:overlay val="0"/>
      <c:spPr>
        <a:noFill/>
        <a:ln>
          <a:noFill/>
        </a:ln>
        <a:effectLst/>
      </c:spPr>
      <c:txPr>
        <a:bodyPr rot="0" spcFirstLastPara="1" vertOverflow="ellipsis" vert="horz" wrap="square" anchor="ctr" anchorCtr="1"/>
        <a:lstStyle/>
        <a:p>
          <a:pPr>
            <a:defRPr sz="2160" b="1" i="0" u="none" strike="noStrike" kern="1200" baseline="0">
              <a:solidFill>
                <a:sysClr val="windowText" lastClr="000000"/>
              </a:solidFill>
              <a:latin typeface="+mn-lt"/>
              <a:ea typeface="+mn-ea"/>
              <a:cs typeface="+mn-cs"/>
            </a:defRPr>
          </a:pPr>
          <a:endParaRPr lang="en-US"/>
        </a:p>
      </c:txPr>
    </c:title>
    <c:autoTitleDeleted val="0"/>
    <c:plotArea>
      <c:layout>
        <c:manualLayout>
          <c:layoutTarget val="inner"/>
          <c:xMode val="edge"/>
          <c:yMode val="edge"/>
          <c:x val="4.5297850426924476E-2"/>
          <c:y val="8.4776126044458389E-2"/>
          <c:w val="0.91814876505821386"/>
          <c:h val="0.85652230859724032"/>
        </c:manualLayout>
      </c:layout>
      <c:barChart>
        <c:barDir val="bar"/>
        <c:grouping val="clustered"/>
        <c:varyColors val="0"/>
        <c:ser>
          <c:idx val="18"/>
          <c:order val="0"/>
          <c:tx>
            <c:strRef>
              <c:f>Sheet1!$A$20</c:f>
              <c:strCache>
                <c:ptCount val="1"/>
                <c:pt idx="0">
                  <c:v>Eligibility to access other needed Ryan White services</c:v>
                </c:pt>
              </c:strCache>
            </c:strRef>
          </c:tx>
          <c:spPr>
            <a:solidFill>
              <a:schemeClr val="accent1">
                <a:lumMod val="80000"/>
                <a:tint val="100000"/>
                <a:shade val="100000"/>
                <a:satMod val="100000"/>
              </a:schemeClr>
            </a:solidFill>
            <a:ln>
              <a:noFill/>
            </a:ln>
            <a:effectLst/>
          </c:spPr>
          <c:invertIfNegative val="0"/>
          <c:dLbls>
            <c:dLbl>
              <c:idx val="0"/>
              <c:layout/>
              <c:tx>
                <c:rich>
                  <a:bodyPr/>
                  <a:lstStyle/>
                  <a:p>
                    <a:fld id="{FA85E7E7-89E2-475B-B5E1-B6BBF281BB66}" type="SERIESNAME">
                      <a:rPr lang="en-US"/>
                      <a:pPr/>
                      <a:t>[SERIES NAME]</a:t>
                    </a:fld>
                    <a:r>
                      <a:rPr lang="en-US" baseline="0"/>
                      <a:t>, </a:t>
                    </a:r>
                    <a:fld id="{F7989D03-3593-4000-9C6D-28C8C77668B7}" type="VALUE">
                      <a:rPr lang="en-US" b="0" baseline="0"/>
                      <a:pPr/>
                      <a:t>[VALUE]</a:t>
                    </a:fld>
                    <a:endParaRPr lang="en-US" baseline="0"/>
                  </a:p>
                </c:rich>
              </c:tx>
              <c:dLblPos val="inEnd"/>
              <c:showLegendKey val="0"/>
              <c:showVal val="1"/>
              <c:showCatName val="0"/>
              <c:showSerName val="1"/>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23-E925-4A5E-9075-77AA68298CDF}"/>
                </c:ext>
              </c:extLst>
            </c:dLbl>
            <c:spPr>
              <a:noFill/>
              <a:ln>
                <a:noFill/>
              </a:ln>
              <a:effectLst/>
            </c:spPr>
            <c:txPr>
              <a:bodyPr rot="0" spcFirstLastPara="1" vertOverflow="ellipsis" vert="horz" wrap="square" anchor="ctr" anchorCtr="0"/>
              <a:lstStyle/>
              <a:p>
                <a:pPr algn="r">
                  <a:defRPr sz="1600" b="1" i="0" u="none" strike="noStrike" kern="1200" baseline="0">
                    <a:solidFill>
                      <a:schemeClr val="bg1"/>
                    </a:solidFill>
                    <a:latin typeface="+mn-lt"/>
                    <a:ea typeface="+mn-ea"/>
                    <a:cs typeface="+mn-cs"/>
                  </a:defRPr>
                </a:pPr>
                <a:endParaRPr lang="en-US"/>
              </a:p>
            </c:txPr>
            <c:dLblPos val="inEnd"/>
            <c:showLegendKey val="0"/>
            <c:showVal val="1"/>
            <c:showCatName val="0"/>
            <c:showSerName val="1"/>
            <c:showPercent val="0"/>
            <c:showBubbleSize val="0"/>
            <c:showLeaderLines val="0"/>
            <c:extLst>
              <c:ext xmlns:c15="http://schemas.microsoft.com/office/drawing/2012/chart" uri="{CE6537A1-D6FC-4f65-9D91-7224C49458BB}">
                <c15:showLeaderLines val="1"/>
                <c15:leaderLines>
                  <c:spPr>
                    <a:ln w="12700">
                      <a:solidFill>
                        <a:schemeClr val="tx1"/>
                      </a:solidFill>
                      <a:prstDash val="solid"/>
                      <a:round/>
                    </a:ln>
                    <a:effectLst/>
                  </c:spPr>
                </c15:leaderLines>
              </c:ext>
            </c:extLst>
          </c:dLbls>
          <c:cat>
            <c:strRef>
              <c:f>Sheet1!$B$1</c:f>
              <c:strCache>
                <c:ptCount val="1"/>
                <c:pt idx="0">
                  <c:v>Received Needed Service</c:v>
                </c:pt>
              </c:strCache>
            </c:strRef>
          </c:cat>
          <c:val>
            <c:numRef>
              <c:f>Sheet1!$B$20</c:f>
              <c:numCache>
                <c:formatCode>0.0%</c:formatCode>
                <c:ptCount val="1"/>
                <c:pt idx="0">
                  <c:v>0.50666666666666671</c:v>
                </c:pt>
              </c:numCache>
            </c:numRef>
          </c:val>
          <c:extLst>
            <c:ext xmlns:c16="http://schemas.microsoft.com/office/drawing/2014/chart" uri="{C3380CC4-5D6E-409C-BE32-E72D297353CC}">
              <c16:uniqueId val="{00000024-E925-4A5E-9075-77AA68298CDF}"/>
            </c:ext>
          </c:extLst>
        </c:ser>
        <c:ser>
          <c:idx val="19"/>
          <c:order val="1"/>
          <c:tx>
            <c:strRef>
              <c:f>Sheet1!$A$21</c:f>
              <c:strCache>
                <c:ptCount val="1"/>
                <c:pt idx="0">
                  <c:v>Health education/risk reduction services</c:v>
                </c:pt>
              </c:strCache>
            </c:strRef>
          </c:tx>
          <c:spPr>
            <a:solidFill>
              <a:schemeClr val="accent2">
                <a:lumMod val="80000"/>
                <a:tint val="100000"/>
                <a:shade val="100000"/>
                <a:satMod val="100000"/>
              </a:schemeClr>
            </a:solidFill>
            <a:ln>
              <a:noFill/>
            </a:ln>
            <a:effectLst/>
          </c:spPr>
          <c:invertIfNegative val="0"/>
          <c:dLbls>
            <c:dLbl>
              <c:idx val="0"/>
              <c:layout/>
              <c:tx>
                <c:rich>
                  <a:bodyPr rot="0" spcFirstLastPara="1" vertOverflow="ellipsis" vert="horz" wrap="square" anchor="ctr" anchorCtr="0"/>
                  <a:lstStyle/>
                  <a:p>
                    <a:pPr algn="r">
                      <a:defRPr sz="1600" b="1" i="0" u="none" strike="noStrike" kern="1200" baseline="0">
                        <a:solidFill>
                          <a:schemeClr val="bg1"/>
                        </a:solidFill>
                        <a:latin typeface="+mn-lt"/>
                        <a:ea typeface="+mn-ea"/>
                        <a:cs typeface="+mn-cs"/>
                      </a:defRPr>
                    </a:pPr>
                    <a:fld id="{F4098DA2-A954-44C5-9DB6-37293F785DA8}" type="SERIESNAME">
                      <a:rPr lang="en-US" sz="1600">
                        <a:solidFill>
                          <a:schemeClr val="bg1"/>
                        </a:solidFill>
                      </a:rPr>
                      <a:pPr algn="r">
                        <a:defRPr sz="1600">
                          <a:solidFill>
                            <a:schemeClr val="bg1"/>
                          </a:solidFill>
                        </a:defRPr>
                      </a:pPr>
                      <a:t>[SERIES NAME]</a:t>
                    </a:fld>
                    <a:r>
                      <a:rPr lang="en-US" sz="1600">
                        <a:solidFill>
                          <a:schemeClr val="bg1"/>
                        </a:solidFill>
                      </a:rPr>
                      <a:t>, </a:t>
                    </a:r>
                    <a:fld id="{27A8C7B8-5D28-415D-8E82-80C91EE6B274}" type="VALUE">
                      <a:rPr lang="en-US" sz="1600">
                        <a:solidFill>
                          <a:schemeClr val="bg1"/>
                        </a:solidFill>
                      </a:rPr>
                      <a:pPr algn="r">
                        <a:defRPr sz="1600">
                          <a:solidFill>
                            <a:schemeClr val="bg1"/>
                          </a:solidFill>
                        </a:defRPr>
                      </a:pPr>
                      <a:t>[VALUE]</a:t>
                    </a:fld>
                    <a:endParaRPr lang="en-US" sz="1600">
                      <a:solidFill>
                        <a:schemeClr val="bg1"/>
                      </a:solidFill>
                    </a:endParaRPr>
                  </a:p>
                </c:rich>
              </c:tx>
              <c:spPr>
                <a:noFill/>
                <a:ln>
                  <a:noFill/>
                </a:ln>
                <a:effectLst/>
              </c:spPr>
              <c:txPr>
                <a:bodyPr rot="0" spcFirstLastPara="1" vertOverflow="ellipsis" vert="horz" wrap="square" anchor="ctr" anchorCtr="0"/>
                <a:lstStyle/>
                <a:p>
                  <a:pPr algn="r">
                    <a:defRPr sz="1600" b="1" i="0" u="none" strike="noStrike" kern="1200" baseline="0">
                      <a:solidFill>
                        <a:schemeClr val="bg1"/>
                      </a:solidFill>
                      <a:latin typeface="+mn-lt"/>
                      <a:ea typeface="+mn-ea"/>
                      <a:cs typeface="+mn-cs"/>
                    </a:defRPr>
                  </a:pPr>
                  <a:endParaRPr lang="en-US"/>
                </a:p>
              </c:txPr>
              <c:dLblPos val="inEnd"/>
              <c:showLegendKey val="0"/>
              <c:showVal val="1"/>
              <c:showCatName val="0"/>
              <c:showSerName val="1"/>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25-E925-4A5E-9075-77AA68298CDF}"/>
                </c:ext>
              </c:extLst>
            </c:dLbl>
            <c:spPr>
              <a:noFill/>
              <a:ln>
                <a:noFill/>
              </a:ln>
              <a:effectLst/>
            </c:spPr>
            <c:txPr>
              <a:bodyPr rot="0" spcFirstLastPara="1" vertOverflow="ellipsis" vert="horz" wrap="square" anchor="ctr" anchorCtr="1"/>
              <a:lstStyle/>
              <a:p>
                <a:pPr>
                  <a:defRPr sz="1600" b="1" i="0" u="none" strike="noStrike" kern="1200" baseline="0">
                    <a:solidFill>
                      <a:schemeClr val="bg1"/>
                    </a:solidFill>
                    <a:latin typeface="+mn-lt"/>
                    <a:ea typeface="+mn-ea"/>
                    <a:cs typeface="+mn-cs"/>
                  </a:defRPr>
                </a:pPr>
                <a:endParaRPr lang="en-US"/>
              </a:p>
            </c:txPr>
            <c:dLblPos val="inEnd"/>
            <c:showLegendKey val="0"/>
            <c:showVal val="1"/>
            <c:showCatName val="0"/>
            <c:showSerName val="1"/>
            <c:showPercent val="0"/>
            <c:showBubbleSize val="0"/>
            <c:showLeaderLines val="0"/>
            <c:extLst>
              <c:ext xmlns:c15="http://schemas.microsoft.com/office/drawing/2012/chart" uri="{CE6537A1-D6FC-4f65-9D91-7224C49458BB}">
                <c15:showLeaderLines val="1"/>
                <c15:leaderLines>
                  <c:spPr>
                    <a:ln w="12700">
                      <a:solidFill>
                        <a:schemeClr val="tx1"/>
                      </a:solidFill>
                      <a:prstDash val="solid"/>
                      <a:round/>
                    </a:ln>
                    <a:effectLst/>
                  </c:spPr>
                </c15:leaderLines>
              </c:ext>
            </c:extLst>
          </c:dLbls>
          <c:cat>
            <c:strRef>
              <c:f>Sheet1!$B$1</c:f>
              <c:strCache>
                <c:ptCount val="1"/>
                <c:pt idx="0">
                  <c:v>Received Needed Service</c:v>
                </c:pt>
              </c:strCache>
            </c:strRef>
          </c:cat>
          <c:val>
            <c:numRef>
              <c:f>Sheet1!$B$21</c:f>
              <c:numCache>
                <c:formatCode>0.0%</c:formatCode>
                <c:ptCount val="1"/>
                <c:pt idx="0">
                  <c:v>0.5178571428571429</c:v>
                </c:pt>
              </c:numCache>
            </c:numRef>
          </c:val>
          <c:extLst>
            <c:ext xmlns:c16="http://schemas.microsoft.com/office/drawing/2014/chart" uri="{C3380CC4-5D6E-409C-BE32-E72D297353CC}">
              <c16:uniqueId val="{00000026-E925-4A5E-9075-77AA68298CDF}"/>
            </c:ext>
          </c:extLst>
        </c:ser>
        <c:ser>
          <c:idx val="20"/>
          <c:order val="2"/>
          <c:tx>
            <c:strRef>
              <c:f>Sheet1!$A$22</c:f>
              <c:strCache>
                <c:ptCount val="1"/>
                <c:pt idx="0">
                  <c:v>Case management</c:v>
                </c:pt>
              </c:strCache>
            </c:strRef>
          </c:tx>
          <c:spPr>
            <a:solidFill>
              <a:schemeClr val="accent3">
                <a:lumMod val="80000"/>
                <a:tint val="100000"/>
                <a:shade val="100000"/>
                <a:satMod val="100000"/>
              </a:schemeClr>
            </a:solidFill>
            <a:ln>
              <a:noFill/>
            </a:ln>
            <a:effectLst/>
          </c:spPr>
          <c:invertIfNegative val="0"/>
          <c:dLbls>
            <c:dLbl>
              <c:idx val="0"/>
              <c:layout/>
              <c:tx>
                <c:rich>
                  <a:bodyPr rot="0" spcFirstLastPara="1" vertOverflow="ellipsis" vert="horz" wrap="square" anchor="ctr" anchorCtr="0"/>
                  <a:lstStyle/>
                  <a:p>
                    <a:pPr algn="r">
                      <a:defRPr sz="1600" b="1" i="0" u="none" strike="noStrike" kern="1200" baseline="0">
                        <a:solidFill>
                          <a:schemeClr val="bg1"/>
                        </a:solidFill>
                        <a:latin typeface="+mn-lt"/>
                        <a:ea typeface="+mn-ea"/>
                        <a:cs typeface="+mn-cs"/>
                      </a:defRPr>
                    </a:pPr>
                    <a:fld id="{870B79BD-043E-4060-95FC-93BF7751F583}" type="SERIESNAME">
                      <a:rPr lang="en-US" sz="1600">
                        <a:solidFill>
                          <a:schemeClr val="bg1"/>
                        </a:solidFill>
                      </a:rPr>
                      <a:pPr algn="r">
                        <a:defRPr sz="1600">
                          <a:solidFill>
                            <a:schemeClr val="bg1"/>
                          </a:solidFill>
                        </a:defRPr>
                      </a:pPr>
                      <a:t>[SERIES NAME]</a:t>
                    </a:fld>
                    <a:r>
                      <a:rPr lang="en-US" sz="1600" baseline="0">
                        <a:solidFill>
                          <a:schemeClr val="bg1"/>
                        </a:solidFill>
                      </a:rPr>
                      <a:t>, </a:t>
                    </a:r>
                    <a:fld id="{1502A0A5-E07A-4D7D-946D-806986E5965B}" type="VALUE">
                      <a:rPr lang="en-US" sz="1600" b="0" baseline="0">
                        <a:solidFill>
                          <a:schemeClr val="bg1"/>
                        </a:solidFill>
                      </a:rPr>
                      <a:pPr algn="r">
                        <a:defRPr sz="1600">
                          <a:solidFill>
                            <a:schemeClr val="bg1"/>
                          </a:solidFill>
                        </a:defRPr>
                      </a:pPr>
                      <a:t>[VALUE]</a:t>
                    </a:fld>
                    <a:endParaRPr lang="en-US" sz="1600" baseline="0">
                      <a:solidFill>
                        <a:schemeClr val="bg1"/>
                      </a:solidFill>
                    </a:endParaRPr>
                  </a:p>
                </c:rich>
              </c:tx>
              <c:spPr>
                <a:noFill/>
                <a:ln>
                  <a:noFill/>
                </a:ln>
                <a:effectLst/>
              </c:spPr>
              <c:txPr>
                <a:bodyPr rot="0" spcFirstLastPara="1" vertOverflow="ellipsis" vert="horz" wrap="square" anchor="ctr" anchorCtr="0"/>
                <a:lstStyle/>
                <a:p>
                  <a:pPr algn="r">
                    <a:defRPr sz="1600" b="1" i="0" u="none" strike="noStrike" kern="1200" baseline="0">
                      <a:solidFill>
                        <a:schemeClr val="bg1"/>
                      </a:solidFill>
                      <a:latin typeface="+mn-lt"/>
                      <a:ea typeface="+mn-ea"/>
                      <a:cs typeface="+mn-cs"/>
                    </a:defRPr>
                  </a:pPr>
                  <a:endParaRPr lang="en-US"/>
                </a:p>
              </c:txPr>
              <c:dLblPos val="inEnd"/>
              <c:showLegendKey val="0"/>
              <c:showVal val="1"/>
              <c:showCatName val="0"/>
              <c:showSerName val="1"/>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27-E925-4A5E-9075-77AA68298CDF}"/>
                </c:ext>
              </c:extLst>
            </c:dLbl>
            <c:spPr>
              <a:noFill/>
              <a:ln>
                <a:noFill/>
              </a:ln>
              <a:effectLst/>
            </c:spPr>
            <c:txPr>
              <a:bodyPr rot="0" spcFirstLastPara="1" vertOverflow="ellipsis" vert="horz" wrap="square" anchor="ctr" anchorCtr="1"/>
              <a:lstStyle/>
              <a:p>
                <a:pPr>
                  <a:defRPr sz="1600" b="1" i="0" u="none" strike="noStrike" kern="1200" baseline="0">
                    <a:solidFill>
                      <a:sysClr val="windowText" lastClr="000000"/>
                    </a:solidFill>
                    <a:latin typeface="+mn-lt"/>
                    <a:ea typeface="+mn-ea"/>
                    <a:cs typeface="+mn-cs"/>
                  </a:defRPr>
                </a:pPr>
                <a:endParaRPr lang="en-US"/>
              </a:p>
            </c:txPr>
            <c:dLblPos val="inEnd"/>
            <c:showLegendKey val="0"/>
            <c:showVal val="1"/>
            <c:showCatName val="0"/>
            <c:showSerName val="1"/>
            <c:showPercent val="0"/>
            <c:showBubbleSize val="0"/>
            <c:showLeaderLines val="0"/>
            <c:extLst>
              <c:ext xmlns:c15="http://schemas.microsoft.com/office/drawing/2012/chart" uri="{CE6537A1-D6FC-4f65-9D91-7224C49458BB}">
                <c15:showLeaderLines val="1"/>
                <c15:leaderLines>
                  <c:spPr>
                    <a:ln w="12700">
                      <a:solidFill>
                        <a:schemeClr val="tx1"/>
                      </a:solidFill>
                      <a:prstDash val="solid"/>
                      <a:round/>
                    </a:ln>
                    <a:effectLst/>
                  </c:spPr>
                </c15:leaderLines>
              </c:ext>
            </c:extLst>
          </c:dLbls>
          <c:cat>
            <c:strRef>
              <c:f>Sheet1!$B$1</c:f>
              <c:strCache>
                <c:ptCount val="1"/>
                <c:pt idx="0">
                  <c:v>Received Needed Service</c:v>
                </c:pt>
              </c:strCache>
            </c:strRef>
          </c:cat>
          <c:val>
            <c:numRef>
              <c:f>Sheet1!$B$22</c:f>
              <c:numCache>
                <c:formatCode>0.0%</c:formatCode>
                <c:ptCount val="1"/>
                <c:pt idx="0">
                  <c:v>0.5178571428571429</c:v>
                </c:pt>
              </c:numCache>
            </c:numRef>
          </c:val>
          <c:extLst>
            <c:ext xmlns:c16="http://schemas.microsoft.com/office/drawing/2014/chart" uri="{C3380CC4-5D6E-409C-BE32-E72D297353CC}">
              <c16:uniqueId val="{00000028-E925-4A5E-9075-77AA68298CDF}"/>
            </c:ext>
          </c:extLst>
        </c:ser>
        <c:ser>
          <c:idx val="21"/>
          <c:order val="3"/>
          <c:tx>
            <c:strRef>
              <c:f>Sheet1!$A$23</c:f>
              <c:strCache>
                <c:ptCount val="1"/>
                <c:pt idx="0">
                  <c:v>Medication</c:v>
                </c:pt>
              </c:strCache>
            </c:strRef>
          </c:tx>
          <c:spPr>
            <a:solidFill>
              <a:schemeClr val="accent4">
                <a:lumMod val="80000"/>
                <a:tint val="100000"/>
                <a:shade val="100000"/>
                <a:satMod val="100000"/>
              </a:schemeClr>
            </a:solidFill>
            <a:ln>
              <a:noFill/>
            </a:ln>
            <a:effectLst/>
          </c:spPr>
          <c:invertIfNegative val="0"/>
          <c:dLbls>
            <c:dLbl>
              <c:idx val="0"/>
              <c:layout/>
              <c:tx>
                <c:rich>
                  <a:bodyPr/>
                  <a:lstStyle/>
                  <a:p>
                    <a:fld id="{B3517A22-C533-4B62-997D-C286BBFD1DF5}" type="SERIESNAME">
                      <a:rPr lang="en-US"/>
                      <a:pPr/>
                      <a:t>[SERIES NAME]</a:t>
                    </a:fld>
                    <a:r>
                      <a:rPr lang="en-US" baseline="0"/>
                      <a:t>, </a:t>
                    </a:r>
                    <a:fld id="{A175985B-0F5D-4A82-8B79-8D3F7BC24D43}" type="VALUE">
                      <a:rPr lang="en-US" b="0" baseline="0"/>
                      <a:pPr/>
                      <a:t>[VALUE]</a:t>
                    </a:fld>
                    <a:endParaRPr lang="en-US" baseline="0"/>
                  </a:p>
                </c:rich>
              </c:tx>
              <c:dLblPos val="inEnd"/>
              <c:showLegendKey val="0"/>
              <c:showVal val="1"/>
              <c:showCatName val="0"/>
              <c:showSerName val="1"/>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29-E925-4A5E-9075-77AA68298CDF}"/>
                </c:ext>
              </c:extLst>
            </c:dLbl>
            <c:spPr>
              <a:noFill/>
              <a:ln>
                <a:noFill/>
              </a:ln>
              <a:effectLst/>
            </c:spPr>
            <c:txPr>
              <a:bodyPr rot="0" spcFirstLastPara="1" vertOverflow="ellipsis" vert="horz" wrap="square" anchor="ctr" anchorCtr="1"/>
              <a:lstStyle/>
              <a:p>
                <a:pPr>
                  <a:defRPr sz="2000" b="1" i="0" u="none" strike="noStrike" kern="1200" baseline="0">
                    <a:solidFill>
                      <a:schemeClr val="bg1"/>
                    </a:solidFill>
                    <a:latin typeface="+mn-lt"/>
                    <a:ea typeface="+mn-ea"/>
                    <a:cs typeface="+mn-cs"/>
                  </a:defRPr>
                </a:pPr>
                <a:endParaRPr lang="en-US"/>
              </a:p>
            </c:txPr>
            <c:dLblPos val="inEnd"/>
            <c:showLegendKey val="0"/>
            <c:showVal val="1"/>
            <c:showCatName val="0"/>
            <c:showSerName val="1"/>
            <c:showPercent val="0"/>
            <c:showBubbleSize val="0"/>
            <c:showLeaderLines val="0"/>
            <c:extLst>
              <c:ext xmlns:c15="http://schemas.microsoft.com/office/drawing/2012/chart" uri="{CE6537A1-D6FC-4f65-9D91-7224C49458BB}">
                <c15:showLeaderLines val="1"/>
                <c15:leaderLines>
                  <c:spPr>
                    <a:ln w="12700">
                      <a:solidFill>
                        <a:schemeClr val="tx1"/>
                      </a:solidFill>
                      <a:prstDash val="solid"/>
                      <a:round/>
                    </a:ln>
                    <a:effectLst/>
                  </c:spPr>
                </c15:leaderLines>
              </c:ext>
            </c:extLst>
          </c:dLbls>
          <c:cat>
            <c:strRef>
              <c:f>Sheet1!$B$1</c:f>
              <c:strCache>
                <c:ptCount val="1"/>
                <c:pt idx="0">
                  <c:v>Received Needed Service</c:v>
                </c:pt>
              </c:strCache>
            </c:strRef>
          </c:cat>
          <c:val>
            <c:numRef>
              <c:f>Sheet1!$B$23</c:f>
              <c:numCache>
                <c:formatCode>0.0%</c:formatCode>
                <c:ptCount val="1"/>
                <c:pt idx="0">
                  <c:v>0.6415929203539823</c:v>
                </c:pt>
              </c:numCache>
            </c:numRef>
          </c:val>
          <c:extLst>
            <c:ext xmlns:c16="http://schemas.microsoft.com/office/drawing/2014/chart" uri="{C3380CC4-5D6E-409C-BE32-E72D297353CC}">
              <c16:uniqueId val="{0000002A-E925-4A5E-9075-77AA68298CDF}"/>
            </c:ext>
          </c:extLst>
        </c:ser>
        <c:ser>
          <c:idx val="22"/>
          <c:order val="4"/>
          <c:tx>
            <c:strRef>
              <c:f>Sheet1!$A$24</c:f>
              <c:strCache>
                <c:ptCount val="1"/>
                <c:pt idx="0">
                  <c:v>Regular visits</c:v>
                </c:pt>
              </c:strCache>
            </c:strRef>
          </c:tx>
          <c:spPr>
            <a:solidFill>
              <a:schemeClr val="accent5">
                <a:lumMod val="80000"/>
                <a:tint val="100000"/>
                <a:shade val="100000"/>
                <a:satMod val="100000"/>
              </a:schemeClr>
            </a:solidFill>
            <a:ln>
              <a:noFill/>
            </a:ln>
            <a:effectLst/>
          </c:spPr>
          <c:invertIfNegative val="0"/>
          <c:dLbls>
            <c:dLbl>
              <c:idx val="0"/>
              <c:layout/>
              <c:tx>
                <c:rich>
                  <a:bodyPr rot="0" spcFirstLastPara="1" vertOverflow="ellipsis" vert="horz" wrap="square" anchor="ctr" anchorCtr="1"/>
                  <a:lstStyle/>
                  <a:p>
                    <a:pPr>
                      <a:defRPr sz="2000" b="1" i="0" u="none" strike="noStrike" kern="1200" baseline="0">
                        <a:solidFill>
                          <a:schemeClr val="bg1"/>
                        </a:solidFill>
                        <a:latin typeface="+mn-lt"/>
                        <a:ea typeface="+mn-ea"/>
                        <a:cs typeface="+mn-cs"/>
                      </a:defRPr>
                    </a:pPr>
                    <a:fld id="{303D2939-86BB-48B7-A2EF-E5FBFB31A9E0}" type="SERIESNAME">
                      <a:rPr lang="en-US" sz="2000">
                        <a:solidFill>
                          <a:schemeClr val="bg1"/>
                        </a:solidFill>
                      </a:rPr>
                      <a:pPr>
                        <a:defRPr sz="2000">
                          <a:solidFill>
                            <a:schemeClr val="bg1"/>
                          </a:solidFill>
                        </a:defRPr>
                      </a:pPr>
                      <a:t>[SERIES NAME]</a:t>
                    </a:fld>
                    <a:r>
                      <a:rPr lang="en-US" sz="2000" baseline="0" dirty="0">
                        <a:solidFill>
                          <a:schemeClr val="bg1"/>
                        </a:solidFill>
                      </a:rPr>
                      <a:t>, </a:t>
                    </a:r>
                    <a:fld id="{EC58B0F0-9FC6-4EE6-AABA-DFA97EF0ADE1}" type="VALUE">
                      <a:rPr lang="en-US" sz="2000" b="0" baseline="0">
                        <a:solidFill>
                          <a:schemeClr val="bg1"/>
                        </a:solidFill>
                      </a:rPr>
                      <a:pPr>
                        <a:defRPr sz="2000">
                          <a:solidFill>
                            <a:schemeClr val="bg1"/>
                          </a:solidFill>
                        </a:defRPr>
                      </a:pPr>
                      <a:t>[VALUE]</a:t>
                    </a:fld>
                    <a:endParaRPr lang="en-US" sz="2000" baseline="0" dirty="0">
                      <a:solidFill>
                        <a:schemeClr val="bg1"/>
                      </a:solidFill>
                    </a:endParaRPr>
                  </a:p>
                </c:rich>
              </c:tx>
              <c:spPr>
                <a:noFill/>
                <a:ln>
                  <a:noFill/>
                </a:ln>
                <a:effectLst/>
              </c:spPr>
              <c:txPr>
                <a:bodyPr rot="0" spcFirstLastPara="1" vertOverflow="ellipsis" vert="horz" wrap="square" anchor="ctr" anchorCtr="1"/>
                <a:lstStyle/>
                <a:p>
                  <a:pPr>
                    <a:defRPr sz="2000" b="1" i="0" u="none" strike="noStrike" kern="1200" baseline="0">
                      <a:solidFill>
                        <a:schemeClr val="bg1"/>
                      </a:solidFill>
                      <a:latin typeface="+mn-lt"/>
                      <a:ea typeface="+mn-ea"/>
                      <a:cs typeface="+mn-cs"/>
                    </a:defRPr>
                  </a:pPr>
                  <a:endParaRPr lang="en-US"/>
                </a:p>
              </c:txPr>
              <c:dLblPos val="inEnd"/>
              <c:showLegendKey val="0"/>
              <c:showVal val="1"/>
              <c:showCatName val="0"/>
              <c:showSerName val="1"/>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2B-E925-4A5E-9075-77AA68298CDF}"/>
                </c:ext>
              </c:extLst>
            </c:dLbl>
            <c:spPr>
              <a:noFill/>
              <a:ln>
                <a:noFill/>
              </a:ln>
              <a:effectLst/>
            </c:spPr>
            <c:txPr>
              <a:bodyPr rot="0" spcFirstLastPara="1" vertOverflow="ellipsis" vert="horz" wrap="square" anchor="ctr" anchorCtr="1"/>
              <a:lstStyle/>
              <a:p>
                <a:pPr>
                  <a:defRPr sz="2000" b="1" i="0" u="none" strike="noStrike" kern="1200" baseline="0">
                    <a:solidFill>
                      <a:sysClr val="windowText" lastClr="000000"/>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12700">
                      <a:solidFill>
                        <a:schemeClr val="tx1"/>
                      </a:solidFill>
                      <a:prstDash val="solid"/>
                      <a:round/>
                    </a:ln>
                    <a:effectLst/>
                  </c:spPr>
                </c15:leaderLines>
              </c:ext>
            </c:extLst>
          </c:dLbls>
          <c:cat>
            <c:strRef>
              <c:f>Sheet1!$B$1</c:f>
              <c:strCache>
                <c:ptCount val="1"/>
                <c:pt idx="0">
                  <c:v>Received Needed Service</c:v>
                </c:pt>
              </c:strCache>
            </c:strRef>
          </c:cat>
          <c:val>
            <c:numRef>
              <c:f>Sheet1!$B$24</c:f>
              <c:numCache>
                <c:formatCode>0.0%</c:formatCode>
                <c:ptCount val="1"/>
                <c:pt idx="0">
                  <c:v>0.64601769911504425</c:v>
                </c:pt>
              </c:numCache>
            </c:numRef>
          </c:val>
          <c:extLst>
            <c:ext xmlns:c16="http://schemas.microsoft.com/office/drawing/2014/chart" uri="{C3380CC4-5D6E-409C-BE32-E72D297353CC}">
              <c16:uniqueId val="{0000002C-E925-4A5E-9075-77AA68298CDF}"/>
            </c:ext>
          </c:extLst>
        </c:ser>
        <c:dLbls>
          <c:dLblPos val="inEnd"/>
          <c:showLegendKey val="0"/>
          <c:showVal val="1"/>
          <c:showCatName val="0"/>
          <c:showSerName val="0"/>
          <c:showPercent val="0"/>
          <c:showBubbleSize val="0"/>
        </c:dLbls>
        <c:gapWidth val="150"/>
        <c:overlap val="-7"/>
        <c:axId val="195312528"/>
        <c:axId val="1"/>
      </c:barChart>
      <c:catAx>
        <c:axId val="195312528"/>
        <c:scaling>
          <c:orientation val="minMax"/>
        </c:scaling>
        <c:delete val="1"/>
        <c:axPos val="l"/>
        <c:numFmt formatCode="General" sourceLinked="1"/>
        <c:majorTickMark val="out"/>
        <c:minorTickMark val="none"/>
        <c:tickLblPos val="nextTo"/>
        <c:crossAx val="1"/>
        <c:crosses val="autoZero"/>
        <c:auto val="1"/>
        <c:lblAlgn val="ctr"/>
        <c:lblOffset val="100"/>
        <c:noMultiLvlLbl val="0"/>
      </c:catAx>
      <c:valAx>
        <c:axId val="1"/>
        <c:scaling>
          <c:orientation val="minMax"/>
          <c:max val="0.65000000000000013"/>
          <c:min val="0.2"/>
        </c:scaling>
        <c:delete val="0"/>
        <c:axPos val="b"/>
        <c:numFmt formatCode="0%" sourceLinked="0"/>
        <c:majorTickMark val="out"/>
        <c:minorTickMark val="none"/>
        <c:tickLblPos val="nextTo"/>
        <c:spPr>
          <a:noFill/>
          <a:ln w="12700">
            <a:noFill/>
            <a:prstDash val="solid"/>
            <a:round/>
          </a:ln>
          <a:effectLst/>
        </c:spPr>
        <c:txPr>
          <a:bodyPr rot="-60000000" spcFirstLastPara="1" vertOverflow="ellipsis" vert="horz" wrap="square" anchor="ctr" anchorCtr="1"/>
          <a:lstStyle/>
          <a:p>
            <a:pPr>
              <a:defRPr sz="1800" b="1" i="0" u="none" strike="noStrike" kern="1200" baseline="0">
                <a:solidFill>
                  <a:sysClr val="windowText" lastClr="000000"/>
                </a:solidFill>
                <a:latin typeface="+mn-lt"/>
                <a:ea typeface="+mn-ea"/>
                <a:cs typeface="+mn-cs"/>
              </a:defRPr>
            </a:pPr>
            <a:endParaRPr lang="en-US"/>
          </a:p>
        </c:txPr>
        <c:crossAx val="195312528"/>
        <c:crosses val="autoZero"/>
        <c:crossBetween val="between"/>
      </c:valAx>
      <c:spPr>
        <a:noFill/>
        <a:ln>
          <a:noFill/>
        </a:ln>
        <a:effectLst>
          <a:outerShdw blurRad="50800" dist="50800" dir="5400000" sx="1000" sy="1000" algn="ctr" rotWithShape="0">
            <a:srgbClr val="000000">
              <a:alpha val="43137"/>
            </a:srgbClr>
          </a:outerShdw>
        </a:effectLst>
      </c:spPr>
    </c:plotArea>
    <c:plotVisOnly val="0"/>
    <c:dispBlanksAs val="gap"/>
    <c:showDLblsOverMax val="0"/>
  </c:chart>
  <c:spPr>
    <a:solidFill>
      <a:schemeClr val="bg1"/>
    </a:solidFill>
    <a:ln w="9526" cap="flat" cmpd="sng" algn="ctr">
      <a:noFill/>
      <a:prstDash val="solid"/>
      <a:round/>
    </a:ln>
    <a:effectLst/>
  </c:spPr>
  <c:txPr>
    <a:bodyPr/>
    <a:lstStyle/>
    <a:p>
      <a:pPr>
        <a:defRPr sz="1800" b="1">
          <a:solidFill>
            <a:sysClr val="windowText" lastClr="000000"/>
          </a:solidFill>
          <a:latin typeface="+mn-lt"/>
        </a:defRPr>
      </a:pPr>
      <a:endParaRPr lang="en-US"/>
    </a:p>
  </c:txPr>
  <c:externalData r:id="rId4">
    <c:autoUpdate val="0"/>
  </c:externalData>
</c:chartSpace>
</file>

<file path=ppt/charts/chart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a:t>Clients Not </a:t>
            </a:r>
            <a:r>
              <a:rPr lang="en-US" dirty="0" smtClean="0"/>
              <a:t>RIC </a:t>
            </a:r>
            <a:r>
              <a:rPr lang="en-US" dirty="0"/>
              <a:t>by Race/Ethnicity</a:t>
            </a:r>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Clients Not VS by Race/Ethnicity</c:v>
                </c:pt>
              </c:strCache>
            </c:strRef>
          </c:tx>
          <c:dPt>
            <c:idx val="0"/>
            <c:bubble3D val="0"/>
            <c:spPr>
              <a:solidFill>
                <a:srgbClr val="002060"/>
              </a:solidFill>
              <a:ln w="19050">
                <a:solidFill>
                  <a:schemeClr val="lt1"/>
                </a:solidFill>
              </a:ln>
              <a:effectLst/>
            </c:spPr>
            <c:extLst>
              <c:ext xmlns:c16="http://schemas.microsoft.com/office/drawing/2014/chart" uri="{C3380CC4-5D6E-409C-BE32-E72D297353CC}">
                <c16:uniqueId val="{00000001-D08C-44BA-99E1-87D17F034771}"/>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E472-4BAB-AC02-5C571919CA77}"/>
              </c:ext>
            </c:extLst>
          </c:dPt>
          <c:dPt>
            <c:idx val="2"/>
            <c:bubble3D val="0"/>
            <c:spPr>
              <a:solidFill>
                <a:srgbClr val="00B0F0"/>
              </a:solidFill>
              <a:ln w="19050">
                <a:solidFill>
                  <a:schemeClr val="lt1"/>
                </a:solidFill>
              </a:ln>
              <a:effectLst/>
            </c:spPr>
            <c:extLst>
              <c:ext xmlns:c16="http://schemas.microsoft.com/office/drawing/2014/chart" uri="{C3380CC4-5D6E-409C-BE32-E72D297353CC}">
                <c16:uniqueId val="{00000002-D08C-44BA-99E1-87D17F034771}"/>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3-D08C-44BA-99E1-87D17F034771}"/>
              </c:ext>
            </c:extLst>
          </c:dPt>
          <c:dLbls>
            <c:dLbl>
              <c:idx val="3"/>
              <c:layout/>
              <c:tx>
                <c:rich>
                  <a:bodyPr/>
                  <a:lstStyle/>
                  <a:p>
                    <a:fld id="{136C7D88-1AFC-43EC-A548-B260D0B4F3D8}" type="PERCENTAGE">
                      <a:rPr lang="en-US" smtClean="0">
                        <a:solidFill>
                          <a:schemeClr val="tx1"/>
                        </a:solidFill>
                      </a:rPr>
                      <a:pPr/>
                      <a:t>[PERCENTAGE]</a:t>
                    </a:fld>
                    <a:endParaRPr lang="en-US"/>
                  </a:p>
                </c:rich>
              </c:tx>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3-D08C-44BA-99E1-87D17F034771}"/>
                </c:ext>
              </c:extLst>
            </c:dLbl>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bg1"/>
                    </a:solidFill>
                    <a:latin typeface="+mn-lt"/>
                    <a:ea typeface="+mn-ea"/>
                    <a:cs typeface="+mn-cs"/>
                  </a:defRPr>
                </a:pPr>
                <a:endParaRPr lang="en-US"/>
              </a:p>
            </c:txPr>
            <c:dLblPos val="bestFit"/>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Sheet1!$A$2:$A$5</c:f>
              <c:strCache>
                <c:ptCount val="4"/>
                <c:pt idx="0">
                  <c:v>Black, N/H</c:v>
                </c:pt>
                <c:pt idx="1">
                  <c:v>White, N/H</c:v>
                </c:pt>
                <c:pt idx="2">
                  <c:v>Hispanic/Latinx</c:v>
                </c:pt>
                <c:pt idx="3">
                  <c:v>Asian/ American Indian/Alaskan</c:v>
                </c:pt>
              </c:strCache>
            </c:strRef>
          </c:cat>
          <c:val>
            <c:numRef>
              <c:f>Sheet1!$B$2:$B$5</c:f>
              <c:numCache>
                <c:formatCode>0%</c:formatCode>
                <c:ptCount val="4"/>
                <c:pt idx="0">
                  <c:v>0.56538461538461537</c:v>
                </c:pt>
                <c:pt idx="1">
                  <c:v>0.19615384615384615</c:v>
                </c:pt>
                <c:pt idx="2">
                  <c:v>0.21923076923076923</c:v>
                </c:pt>
                <c:pt idx="3">
                  <c:v>1.5384615384615385E-2</c:v>
                </c:pt>
              </c:numCache>
            </c:numRef>
          </c:val>
          <c:extLst>
            <c:ext xmlns:c16="http://schemas.microsoft.com/office/drawing/2014/chart" uri="{C3380CC4-5D6E-409C-BE32-E72D297353CC}">
              <c16:uniqueId val="{00000000-D08C-44BA-99E1-87D17F034771}"/>
            </c:ext>
          </c:extLst>
        </c:ser>
        <c:dLbls>
          <c:showLegendKey val="0"/>
          <c:showVal val="0"/>
          <c:showCatName val="0"/>
          <c:showSerName val="0"/>
          <c:showPercent val="0"/>
          <c:showBubbleSize val="0"/>
          <c:showLeaderLines val="1"/>
        </c:dLbls>
        <c:firstSliceAng val="0"/>
      </c:pieChart>
      <c:spPr>
        <a:noFill/>
        <a:ln>
          <a:noFill/>
        </a:ln>
        <a:effectLst/>
      </c:spPr>
    </c:plotArea>
    <c:legend>
      <c:legendPos val="b"/>
      <c:layout/>
      <c:overlay val="0"/>
      <c:spPr>
        <a:noFill/>
        <a:ln>
          <a:noFill/>
        </a:ln>
        <a:effectLst/>
      </c:spPr>
      <c:txPr>
        <a:bodyPr rot="0" spcFirstLastPara="1" vertOverflow="ellipsis" vert="horz" wrap="square" anchor="ctr" anchorCtr="1"/>
        <a:lstStyle/>
        <a:p>
          <a:pPr algn="just">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Clients Not RIC by Gender</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3-2A1C-442B-A0DE-B9528A604AE4}"/>
              </c:ext>
            </c:extLst>
          </c:dPt>
          <c:dPt>
            <c:idx val="1"/>
            <c:bubble3D val="0"/>
            <c:spPr>
              <a:solidFill>
                <a:srgbClr val="002060"/>
              </a:solidFill>
              <a:ln w="19050">
                <a:solidFill>
                  <a:schemeClr val="lt1"/>
                </a:solidFill>
              </a:ln>
              <a:effectLst/>
            </c:spPr>
            <c:extLst>
              <c:ext xmlns:c16="http://schemas.microsoft.com/office/drawing/2014/chart" uri="{C3380CC4-5D6E-409C-BE32-E72D297353CC}">
                <c16:uniqueId val="{00000001-2A1C-442B-A0DE-B9528A604AE4}"/>
              </c:ext>
            </c:extLst>
          </c:dPt>
          <c:dPt>
            <c:idx val="2"/>
            <c:bubble3D val="0"/>
            <c:spPr>
              <a:solidFill>
                <a:srgbClr val="00B0F0"/>
              </a:solidFill>
              <a:ln w="19050">
                <a:solidFill>
                  <a:schemeClr val="lt1"/>
                </a:solidFill>
              </a:ln>
              <a:effectLst/>
            </c:spPr>
            <c:extLst>
              <c:ext xmlns:c16="http://schemas.microsoft.com/office/drawing/2014/chart" uri="{C3380CC4-5D6E-409C-BE32-E72D297353CC}">
                <c16:uniqueId val="{00000002-2A1C-442B-A0DE-B9528A604AE4}"/>
              </c:ext>
            </c:extLst>
          </c:dPt>
          <c:dLbls>
            <c:dLbl>
              <c:idx val="0"/>
              <c:layout/>
              <c:tx>
                <c:rich>
                  <a:bodyPr/>
                  <a:lstStyle/>
                  <a:p>
                    <a:fld id="{EDC82FBE-C9F8-47CA-8376-688A3002211C}" type="VALUE">
                      <a:rPr lang="en-US" sz="1400" b="1">
                        <a:solidFill>
                          <a:schemeClr val="bg1"/>
                        </a:solidFill>
                      </a:rPr>
                      <a:pPr/>
                      <a:t>[VALUE]</a:t>
                    </a:fld>
                    <a:endParaRPr lang="en-US"/>
                  </a:p>
                </c:rich>
              </c:tx>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3-2A1C-442B-A0DE-B9528A604AE4}"/>
                </c:ext>
              </c:extLst>
            </c:dLbl>
            <c:dLbl>
              <c:idx val="1"/>
              <c:layout/>
              <c:tx>
                <c:rich>
                  <a:bodyPr rot="0" spcFirstLastPara="1" vertOverflow="ellipsis" vert="horz" wrap="square" lIns="38100" tIns="19050" rIns="38100" bIns="19050" anchor="ctr" anchorCtr="1">
                    <a:spAutoFit/>
                  </a:bodyPr>
                  <a:lstStyle/>
                  <a:p>
                    <a:pPr>
                      <a:defRPr sz="1400" b="0" i="0" u="none" strike="noStrike" kern="1200" baseline="0">
                        <a:solidFill>
                          <a:schemeClr val="tx1">
                            <a:lumMod val="75000"/>
                            <a:lumOff val="25000"/>
                          </a:schemeClr>
                        </a:solidFill>
                        <a:latin typeface="+mn-lt"/>
                        <a:ea typeface="+mn-ea"/>
                        <a:cs typeface="+mn-cs"/>
                      </a:defRPr>
                    </a:pPr>
                    <a:fld id="{97C38ACB-6626-452E-815E-486D27D097E4}" type="VALUE">
                      <a:rPr lang="en-US" sz="1400" b="1">
                        <a:solidFill>
                          <a:schemeClr val="bg1"/>
                        </a:solidFill>
                      </a:rPr>
                      <a:pPr>
                        <a:defRPr sz="1400"/>
                      </a:pPr>
                      <a:t>[VALUE]</a:t>
                    </a:fld>
                    <a:endParaRPr lang="en-US"/>
                  </a:p>
                </c:rich>
              </c:tx>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lumMod val="75000"/>
                          <a:lumOff val="25000"/>
                        </a:schemeClr>
                      </a:solidFill>
                      <a:latin typeface="+mn-lt"/>
                      <a:ea typeface="+mn-ea"/>
                      <a:cs typeface="+mn-cs"/>
                    </a:defRPr>
                  </a:pPr>
                  <a:endParaRPr lang="en-US"/>
                </a:p>
              </c:txPr>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1-2A1C-442B-A0DE-B9528A604AE4}"/>
                </c:ext>
              </c:extLst>
            </c:dLbl>
            <c:dLbl>
              <c:idx val="2"/>
              <c:layout/>
              <c:dLblPos val="bestFi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2-2A1C-442B-A0DE-B9528A604AE4}"/>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extLst>
          </c:dLbls>
          <c:cat>
            <c:strRef>
              <c:f>Sheet1!$A$2:$A$4</c:f>
              <c:strCache>
                <c:ptCount val="3"/>
                <c:pt idx="0">
                  <c:v>Male</c:v>
                </c:pt>
                <c:pt idx="1">
                  <c:v>Female</c:v>
                </c:pt>
                <c:pt idx="2">
                  <c:v>Transgender</c:v>
                </c:pt>
              </c:strCache>
            </c:strRef>
          </c:cat>
          <c:val>
            <c:numRef>
              <c:f>Sheet1!$B$2:$B$4</c:f>
              <c:numCache>
                <c:formatCode>0%</c:formatCode>
                <c:ptCount val="3"/>
                <c:pt idx="0">
                  <c:v>0.68846153846153846</c:v>
                </c:pt>
                <c:pt idx="1">
                  <c:v>0.30384615384615382</c:v>
                </c:pt>
                <c:pt idx="2">
                  <c:v>7.6923076923076927E-3</c:v>
                </c:pt>
              </c:numCache>
            </c:numRef>
          </c:val>
          <c:extLst>
            <c:ext xmlns:c16="http://schemas.microsoft.com/office/drawing/2014/chart" uri="{C3380CC4-5D6E-409C-BE32-E72D297353CC}">
              <c16:uniqueId val="{00000000-2A1C-442B-A0DE-B9528A604AE4}"/>
            </c:ext>
          </c:extLst>
        </c:ser>
        <c:dLbls>
          <c:showLegendKey val="0"/>
          <c:showVal val="0"/>
          <c:showCatName val="0"/>
          <c:showSerName val="0"/>
          <c:showPercent val="0"/>
          <c:showBubbleSize val="0"/>
          <c:showLeaderLines val="1"/>
        </c:dLbls>
        <c:firstSliceAng val="0"/>
      </c:pieChart>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a:t>Clients Not </a:t>
            </a:r>
            <a:r>
              <a:rPr lang="en-US" dirty="0" smtClean="0"/>
              <a:t>RIC </a:t>
            </a:r>
            <a:r>
              <a:rPr lang="en-US" dirty="0"/>
              <a:t>by </a:t>
            </a:r>
            <a:r>
              <a:rPr lang="en-US" dirty="0" smtClean="0"/>
              <a:t>Housing</a:t>
            </a:r>
            <a:r>
              <a:rPr lang="en-US" baseline="0" dirty="0" smtClean="0"/>
              <a:t> Status</a:t>
            </a:r>
            <a:endParaRPr lang="en-US" dirty="0"/>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Clients Not VS by Race/Ethnicity</c:v>
                </c:pt>
              </c:strCache>
            </c:strRef>
          </c:tx>
          <c:dPt>
            <c:idx val="0"/>
            <c:bubble3D val="0"/>
            <c:spPr>
              <a:solidFill>
                <a:srgbClr val="002060"/>
              </a:solidFill>
              <a:ln w="19050">
                <a:solidFill>
                  <a:schemeClr val="lt1"/>
                </a:solidFill>
              </a:ln>
              <a:effectLst/>
            </c:spPr>
            <c:extLst>
              <c:ext xmlns:c16="http://schemas.microsoft.com/office/drawing/2014/chart" uri="{C3380CC4-5D6E-409C-BE32-E72D297353CC}">
                <c16:uniqueId val="{00000001-D08C-44BA-99E1-87D17F034771}"/>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9E79-40C5-823B-BA3E01D261BE}"/>
              </c:ext>
            </c:extLst>
          </c:dPt>
          <c:dPt>
            <c:idx val="2"/>
            <c:bubble3D val="0"/>
            <c:spPr>
              <a:solidFill>
                <a:srgbClr val="00B0F0"/>
              </a:solidFill>
              <a:ln w="19050">
                <a:solidFill>
                  <a:schemeClr val="lt1"/>
                </a:solidFill>
              </a:ln>
              <a:effectLst/>
            </c:spPr>
            <c:extLst>
              <c:ext xmlns:c16="http://schemas.microsoft.com/office/drawing/2014/chart" uri="{C3380CC4-5D6E-409C-BE32-E72D297353CC}">
                <c16:uniqueId val="{00000002-D08C-44BA-99E1-87D17F034771}"/>
              </c:ext>
            </c:extLst>
          </c:dPt>
          <c:dLbls>
            <c:dLbl>
              <c:idx val="3"/>
              <c:tx>
                <c:rich>
                  <a:bodyPr/>
                  <a:lstStyle/>
                  <a:p>
                    <a:fld id="{136C7D88-1AFC-43EC-A548-B260D0B4F3D8}" type="PERCENTAGE">
                      <a:rPr lang="en-US" smtClean="0">
                        <a:solidFill>
                          <a:schemeClr val="tx1"/>
                        </a:solidFill>
                      </a:rPr>
                      <a:pPr/>
                      <a:t>[PERCENTAGE]</a:t>
                    </a:fld>
                    <a:endParaRPr lang="en-US"/>
                  </a:p>
                </c:rich>
              </c:tx>
              <c:dLblPos val="bestFit"/>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D08C-44BA-99E1-87D17F034771}"/>
                </c:ext>
              </c:extLst>
            </c:dLbl>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bg1"/>
                    </a:solidFill>
                    <a:latin typeface="+mn-lt"/>
                    <a:ea typeface="+mn-ea"/>
                    <a:cs typeface="+mn-cs"/>
                  </a:defRPr>
                </a:pPr>
                <a:endParaRPr lang="en-US"/>
              </a:p>
            </c:txPr>
            <c:dLblPos val="bestFit"/>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Sheet1!$A$2:$A$4</c:f>
              <c:strCache>
                <c:ptCount val="3"/>
                <c:pt idx="0">
                  <c:v>Stable/Permanent</c:v>
                </c:pt>
                <c:pt idx="1">
                  <c:v>Temporary</c:v>
                </c:pt>
                <c:pt idx="2">
                  <c:v>Unstable</c:v>
                </c:pt>
              </c:strCache>
            </c:strRef>
          </c:cat>
          <c:val>
            <c:numRef>
              <c:f>Sheet1!$B$2:$B$4</c:f>
              <c:numCache>
                <c:formatCode>0%</c:formatCode>
                <c:ptCount val="3"/>
                <c:pt idx="0">
                  <c:v>0.7846153846153846</c:v>
                </c:pt>
                <c:pt idx="1">
                  <c:v>0.16538461538461538</c:v>
                </c:pt>
                <c:pt idx="2">
                  <c:v>4.230769230769231E-2</c:v>
                </c:pt>
              </c:numCache>
            </c:numRef>
          </c:val>
          <c:extLst>
            <c:ext xmlns:c16="http://schemas.microsoft.com/office/drawing/2014/chart" uri="{C3380CC4-5D6E-409C-BE32-E72D297353CC}">
              <c16:uniqueId val="{00000000-D08C-44BA-99E1-87D17F034771}"/>
            </c:ext>
          </c:extLst>
        </c:ser>
        <c:dLbls>
          <c:showLegendKey val="0"/>
          <c:showVal val="0"/>
          <c:showCatName val="0"/>
          <c:showSerName val="0"/>
          <c:showPercent val="0"/>
          <c:showBubbleSize val="0"/>
          <c:showLeaderLines val="1"/>
        </c:dLbls>
        <c:firstSliceAng val="0"/>
      </c:pieChart>
      <c:spPr>
        <a:noFill/>
        <a:ln>
          <a:noFill/>
        </a:ln>
        <a:effectLst/>
      </c:spPr>
    </c:plotArea>
    <c:legend>
      <c:legendPos val="b"/>
      <c:layout/>
      <c:overlay val="0"/>
      <c:spPr>
        <a:noFill/>
        <a:ln>
          <a:noFill/>
        </a:ln>
        <a:effectLst/>
      </c:spPr>
      <c:txPr>
        <a:bodyPr rot="0" spcFirstLastPara="1" vertOverflow="ellipsis" vert="horz" wrap="square" anchor="ctr" anchorCtr="1"/>
        <a:lstStyle/>
        <a:p>
          <a:pPr algn="just">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a:t>Clients Not RIC by </a:t>
            </a:r>
            <a:r>
              <a:rPr lang="en-US" dirty="0" smtClean="0"/>
              <a:t>Age</a:t>
            </a:r>
            <a:endParaRPr lang="en-US" dirty="0"/>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Clients Not RIC by Gender</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3-2A1C-442B-A0DE-B9528A604AE4}"/>
              </c:ext>
            </c:extLst>
          </c:dPt>
          <c:dPt>
            <c:idx val="1"/>
            <c:bubble3D val="0"/>
            <c:spPr>
              <a:solidFill>
                <a:srgbClr val="002060"/>
              </a:solidFill>
              <a:ln w="19050">
                <a:solidFill>
                  <a:schemeClr val="lt1"/>
                </a:solidFill>
              </a:ln>
              <a:effectLst/>
            </c:spPr>
            <c:extLst>
              <c:ext xmlns:c16="http://schemas.microsoft.com/office/drawing/2014/chart" uri="{C3380CC4-5D6E-409C-BE32-E72D297353CC}">
                <c16:uniqueId val="{00000001-2A1C-442B-A0DE-B9528A604AE4}"/>
              </c:ext>
            </c:extLst>
          </c:dPt>
          <c:dPt>
            <c:idx val="2"/>
            <c:bubble3D val="0"/>
            <c:spPr>
              <a:solidFill>
                <a:srgbClr val="00B0F0"/>
              </a:solidFill>
              <a:ln w="19050">
                <a:solidFill>
                  <a:schemeClr val="lt1"/>
                </a:solidFill>
              </a:ln>
              <a:effectLst/>
            </c:spPr>
            <c:extLst>
              <c:ext xmlns:c16="http://schemas.microsoft.com/office/drawing/2014/chart" uri="{C3380CC4-5D6E-409C-BE32-E72D297353CC}">
                <c16:uniqueId val="{00000002-2A1C-442B-A0DE-B9528A604AE4}"/>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0-24F7-4835-B2DB-C4B1B518DC03}"/>
              </c:ext>
            </c:extLst>
          </c:dPt>
          <c:dPt>
            <c:idx val="4"/>
            <c:bubble3D val="0"/>
            <c:spPr>
              <a:solidFill>
                <a:srgbClr val="FFC000"/>
              </a:solidFill>
              <a:ln w="19050">
                <a:solidFill>
                  <a:schemeClr val="lt1"/>
                </a:solidFill>
              </a:ln>
              <a:effectLst/>
            </c:spPr>
            <c:extLst>
              <c:ext xmlns:c16="http://schemas.microsoft.com/office/drawing/2014/chart" uri="{C3380CC4-5D6E-409C-BE32-E72D297353CC}">
                <c16:uniqueId val="{00000001-24F7-4835-B2DB-C4B1B518DC03}"/>
              </c:ext>
            </c:extLst>
          </c:dPt>
          <c:dLbls>
            <c:dLbl>
              <c:idx val="0"/>
              <c:layout/>
              <c:tx>
                <c:rich>
                  <a:bodyPr/>
                  <a:lstStyle/>
                  <a:p>
                    <a:fld id="{EDC82FBE-C9F8-47CA-8376-688A3002211C}" type="VALUE">
                      <a:rPr lang="en-US" sz="1400" b="1">
                        <a:solidFill>
                          <a:schemeClr val="bg1"/>
                        </a:solidFill>
                      </a:rPr>
                      <a:pPr/>
                      <a:t>[VALUE]</a:t>
                    </a:fld>
                    <a:endParaRPr lang="en-US"/>
                  </a:p>
                </c:rich>
              </c:tx>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3-2A1C-442B-A0DE-B9528A604AE4}"/>
                </c:ext>
              </c:extLst>
            </c:dLbl>
            <c:dLbl>
              <c:idx val="1"/>
              <c:layout/>
              <c:tx>
                <c:rich>
                  <a:bodyPr/>
                  <a:lstStyle/>
                  <a:p>
                    <a:fld id="{97C38ACB-6626-452E-815E-486D27D097E4}" type="VALUE">
                      <a:rPr lang="en-US" sz="1400" b="1">
                        <a:solidFill>
                          <a:schemeClr val="bg1"/>
                        </a:solidFill>
                      </a:rPr>
                      <a:pPr/>
                      <a:t>[VALUE]</a:t>
                    </a:fld>
                    <a:endParaRPr lang="en-US"/>
                  </a:p>
                </c:rich>
              </c:tx>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1-2A1C-442B-A0DE-B9528A604AE4}"/>
                </c:ext>
              </c:extLst>
            </c:dLbl>
            <c:dLbl>
              <c:idx val="2"/>
              <c:layout/>
              <c:dLblPos val="bestFi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2-2A1C-442B-A0DE-B9528A604AE4}"/>
                </c:ext>
              </c:extLst>
            </c:dLbl>
            <c:dLbl>
              <c:idx val="3"/>
              <c:layout/>
              <c:dLblPos val="bestFi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0-24F7-4835-B2DB-C4B1B518DC03}"/>
                </c:ext>
              </c:extLst>
            </c:dLbl>
            <c:dLbl>
              <c:idx val="4"/>
              <c:layout/>
              <c:dLblPos val="bestFi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1-24F7-4835-B2DB-C4B1B518DC03}"/>
                </c:ext>
              </c:extLst>
            </c:dLbl>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extLst>
          </c:dLbls>
          <c:cat>
            <c:strRef>
              <c:f>Sheet1!$A$2:$A$6</c:f>
              <c:strCache>
                <c:ptCount val="5"/>
                <c:pt idx="0">
                  <c:v>20-29</c:v>
                </c:pt>
                <c:pt idx="1">
                  <c:v>30-39</c:v>
                </c:pt>
                <c:pt idx="2">
                  <c:v>40-49</c:v>
                </c:pt>
                <c:pt idx="3">
                  <c:v>50-59</c:v>
                </c:pt>
                <c:pt idx="4">
                  <c:v>59+</c:v>
                </c:pt>
              </c:strCache>
            </c:strRef>
          </c:cat>
          <c:val>
            <c:numRef>
              <c:f>Sheet1!$B$2:$B$6</c:f>
              <c:numCache>
                <c:formatCode>0%</c:formatCode>
                <c:ptCount val="5"/>
                <c:pt idx="0">
                  <c:v>8.461538461538462E-2</c:v>
                </c:pt>
                <c:pt idx="1">
                  <c:v>0.17307692307692307</c:v>
                </c:pt>
                <c:pt idx="2">
                  <c:v>0.18846153846153846</c:v>
                </c:pt>
                <c:pt idx="3">
                  <c:v>0.28846153846153844</c:v>
                </c:pt>
                <c:pt idx="4">
                  <c:v>0.25769230769230766</c:v>
                </c:pt>
              </c:numCache>
            </c:numRef>
          </c:val>
          <c:extLst>
            <c:ext xmlns:c16="http://schemas.microsoft.com/office/drawing/2014/chart" uri="{C3380CC4-5D6E-409C-BE32-E72D297353CC}">
              <c16:uniqueId val="{00000000-2A1C-442B-A0DE-B9528A604AE4}"/>
            </c:ext>
          </c:extLst>
        </c:ser>
        <c:dLbls>
          <c:showLegendKey val="0"/>
          <c:showVal val="0"/>
          <c:showCatName val="0"/>
          <c:showSerName val="0"/>
          <c:showPercent val="0"/>
          <c:showBubbleSize val="0"/>
          <c:showLeaderLines val="1"/>
        </c:dLbls>
        <c:firstSliceAng val="0"/>
      </c:pieChart>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Clients Not VS by Race/Ethnicity</c:v>
                </c:pt>
              </c:strCache>
            </c:strRef>
          </c:tx>
          <c:dPt>
            <c:idx val="0"/>
            <c:bubble3D val="0"/>
            <c:spPr>
              <a:solidFill>
                <a:srgbClr val="002060"/>
              </a:solidFill>
              <a:ln w="19050">
                <a:solidFill>
                  <a:schemeClr val="lt1"/>
                </a:solidFill>
              </a:ln>
              <a:effectLst/>
            </c:spPr>
            <c:extLst>
              <c:ext xmlns:c16="http://schemas.microsoft.com/office/drawing/2014/chart" uri="{C3380CC4-5D6E-409C-BE32-E72D297353CC}">
                <c16:uniqueId val="{00000001-D08C-44BA-99E1-87D17F034771}"/>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BED4-4E49-999C-9DB767E8FFCB}"/>
              </c:ext>
            </c:extLst>
          </c:dPt>
          <c:dPt>
            <c:idx val="2"/>
            <c:bubble3D val="0"/>
            <c:spPr>
              <a:solidFill>
                <a:schemeClr val="accent6">
                  <a:lumMod val="75000"/>
                </a:schemeClr>
              </a:solidFill>
              <a:ln w="19050">
                <a:solidFill>
                  <a:schemeClr val="lt1"/>
                </a:solidFill>
              </a:ln>
              <a:effectLst/>
            </c:spPr>
            <c:extLst>
              <c:ext xmlns:c16="http://schemas.microsoft.com/office/drawing/2014/chart" uri="{C3380CC4-5D6E-409C-BE32-E72D297353CC}">
                <c16:uniqueId val="{00000002-D08C-44BA-99E1-87D17F034771}"/>
              </c:ext>
            </c:extLst>
          </c:dPt>
          <c:dLbls>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bg1"/>
                    </a:solidFill>
                    <a:latin typeface="+mn-lt"/>
                    <a:ea typeface="+mn-ea"/>
                    <a:cs typeface="+mn-cs"/>
                  </a:defRPr>
                </a:pPr>
                <a:endParaRPr lang="en-US"/>
              </a:p>
            </c:txPr>
            <c:dLblPos val="bestFit"/>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Sheet1!$A$2:$A$4</c:f>
              <c:strCache>
                <c:ptCount val="3"/>
                <c:pt idx="0">
                  <c:v>Black, N/H</c:v>
                </c:pt>
                <c:pt idx="1">
                  <c:v>White, N/H</c:v>
                </c:pt>
                <c:pt idx="2">
                  <c:v>Hispanic/Latinx</c:v>
                </c:pt>
              </c:strCache>
            </c:strRef>
          </c:cat>
          <c:val>
            <c:numRef>
              <c:f>Sheet1!$B$2:$B$4</c:f>
              <c:numCache>
                <c:formatCode>0%</c:formatCode>
                <c:ptCount val="3"/>
                <c:pt idx="0">
                  <c:v>0.375</c:v>
                </c:pt>
                <c:pt idx="1">
                  <c:v>0.375</c:v>
                </c:pt>
                <c:pt idx="2">
                  <c:v>0.25</c:v>
                </c:pt>
              </c:numCache>
            </c:numRef>
          </c:val>
          <c:extLst>
            <c:ext xmlns:c16="http://schemas.microsoft.com/office/drawing/2014/chart" uri="{C3380CC4-5D6E-409C-BE32-E72D297353CC}">
              <c16:uniqueId val="{00000000-D08C-44BA-99E1-87D17F034771}"/>
            </c:ext>
          </c:extLst>
        </c:ser>
        <c:dLbls>
          <c:showLegendKey val="0"/>
          <c:showVal val="0"/>
          <c:showCatName val="0"/>
          <c:showSerName val="0"/>
          <c:showPercent val="0"/>
          <c:showBubbleSize val="0"/>
          <c:showLeaderLines val="1"/>
        </c:dLbls>
        <c:firstSliceAng val="0"/>
      </c:pieChart>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Clients Not RIC by Gender</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7824-4533-B919-192CC67C02DE}"/>
              </c:ext>
            </c:extLst>
          </c:dPt>
          <c:dPt>
            <c:idx val="1"/>
            <c:bubble3D val="0"/>
            <c:spPr>
              <a:solidFill>
                <a:srgbClr val="002060"/>
              </a:solidFill>
              <a:ln w="19050">
                <a:solidFill>
                  <a:schemeClr val="lt1"/>
                </a:solidFill>
              </a:ln>
              <a:effectLst/>
            </c:spPr>
            <c:extLst>
              <c:ext xmlns:c16="http://schemas.microsoft.com/office/drawing/2014/chart" uri="{C3380CC4-5D6E-409C-BE32-E72D297353CC}">
                <c16:uniqueId val="{00000003-7824-4533-B919-192CC67C02DE}"/>
              </c:ext>
            </c:extLst>
          </c:dPt>
          <c:dPt>
            <c:idx val="2"/>
            <c:bubble3D val="0"/>
            <c:spPr>
              <a:solidFill>
                <a:srgbClr val="00B0F0"/>
              </a:solidFill>
              <a:ln w="19050">
                <a:solidFill>
                  <a:schemeClr val="lt1"/>
                </a:solidFill>
              </a:ln>
              <a:effectLst/>
            </c:spPr>
            <c:extLst>
              <c:ext xmlns:c16="http://schemas.microsoft.com/office/drawing/2014/chart" uri="{C3380CC4-5D6E-409C-BE32-E72D297353CC}">
                <c16:uniqueId val="{00000005-7824-4533-B919-192CC67C02DE}"/>
              </c:ext>
            </c:extLst>
          </c:dPt>
          <c:dLbls>
            <c:dLbl>
              <c:idx val="0"/>
              <c:layout/>
              <c:tx>
                <c:rich>
                  <a:bodyPr/>
                  <a:lstStyle/>
                  <a:p>
                    <a:fld id="{EDC82FBE-C9F8-47CA-8376-688A3002211C}" type="VALUE">
                      <a:rPr lang="en-US" sz="1400" b="1">
                        <a:solidFill>
                          <a:schemeClr val="bg1"/>
                        </a:solidFill>
                      </a:rPr>
                      <a:pPr/>
                      <a:t>[VALUE]</a:t>
                    </a:fld>
                    <a:endParaRPr lang="en-US"/>
                  </a:p>
                </c:rich>
              </c:tx>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1-7824-4533-B919-192CC67C02DE}"/>
                </c:ext>
              </c:extLst>
            </c:dLbl>
            <c:dLbl>
              <c:idx val="1"/>
              <c:layout/>
              <c:tx>
                <c:rich>
                  <a:bodyPr rot="0" spcFirstLastPara="1" vertOverflow="ellipsis" vert="horz" wrap="square" lIns="38100" tIns="19050" rIns="38100" bIns="19050" anchor="ctr" anchorCtr="1">
                    <a:spAutoFit/>
                  </a:bodyPr>
                  <a:lstStyle/>
                  <a:p>
                    <a:pPr>
                      <a:defRPr sz="1400" b="0" i="0" u="none" strike="noStrike" kern="1200" baseline="0">
                        <a:solidFill>
                          <a:schemeClr val="tx1">
                            <a:lumMod val="75000"/>
                            <a:lumOff val="25000"/>
                          </a:schemeClr>
                        </a:solidFill>
                        <a:latin typeface="+mn-lt"/>
                        <a:ea typeface="+mn-ea"/>
                        <a:cs typeface="+mn-cs"/>
                      </a:defRPr>
                    </a:pPr>
                    <a:fld id="{97C38ACB-6626-452E-815E-486D27D097E4}" type="VALUE">
                      <a:rPr lang="en-US" sz="1400" b="1">
                        <a:solidFill>
                          <a:schemeClr val="bg1"/>
                        </a:solidFill>
                      </a:rPr>
                      <a:pPr>
                        <a:defRPr sz="1400"/>
                      </a:pPr>
                      <a:t>[VALUE]</a:t>
                    </a:fld>
                    <a:endParaRPr lang="en-US"/>
                  </a:p>
                </c:rich>
              </c:tx>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lumMod val="75000"/>
                          <a:lumOff val="25000"/>
                        </a:schemeClr>
                      </a:solidFill>
                      <a:latin typeface="+mn-lt"/>
                      <a:ea typeface="+mn-ea"/>
                      <a:cs typeface="+mn-cs"/>
                    </a:defRPr>
                  </a:pPr>
                  <a:endParaRPr lang="en-US"/>
                </a:p>
              </c:txPr>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3-7824-4533-B919-192CC67C02DE}"/>
                </c:ext>
              </c:extLst>
            </c:dLbl>
            <c:dLbl>
              <c:idx val="2"/>
              <c:layout/>
              <c:dLblPos val="bestFi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5-7824-4533-B919-192CC67C02DE}"/>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extLst>
          </c:dLbls>
          <c:cat>
            <c:strRef>
              <c:f>Sheet1!$A$2:$A$4</c:f>
              <c:strCache>
                <c:ptCount val="3"/>
                <c:pt idx="0">
                  <c:v>Male</c:v>
                </c:pt>
                <c:pt idx="1">
                  <c:v>Female</c:v>
                </c:pt>
                <c:pt idx="2">
                  <c:v>Transgender</c:v>
                </c:pt>
              </c:strCache>
            </c:strRef>
          </c:cat>
          <c:val>
            <c:numRef>
              <c:f>Sheet1!$B$2:$B$4</c:f>
              <c:numCache>
                <c:formatCode>0%</c:formatCode>
                <c:ptCount val="3"/>
                <c:pt idx="0">
                  <c:v>0.75</c:v>
                </c:pt>
                <c:pt idx="1">
                  <c:v>0.25</c:v>
                </c:pt>
                <c:pt idx="2">
                  <c:v>0</c:v>
                </c:pt>
              </c:numCache>
            </c:numRef>
          </c:val>
          <c:extLst>
            <c:ext xmlns:c16="http://schemas.microsoft.com/office/drawing/2014/chart" uri="{C3380CC4-5D6E-409C-BE32-E72D297353CC}">
              <c16:uniqueId val="{00000006-7824-4533-B919-192CC67C02DE}"/>
            </c:ext>
          </c:extLst>
        </c:ser>
        <c:dLbls>
          <c:showLegendKey val="0"/>
          <c:showVal val="0"/>
          <c:showCatName val="0"/>
          <c:showSerName val="0"/>
          <c:showPercent val="0"/>
          <c:showBubbleSize val="0"/>
          <c:showLeaderLines val="1"/>
        </c:dLbls>
        <c:firstSliceAng val="0"/>
      </c:pieChart>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smtClean="0"/>
              <a:t>2022</a:t>
            </a:r>
            <a:endParaRPr lang="en-US" dirty="0"/>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2022</c:v>
                </c:pt>
              </c:strCache>
            </c:strRef>
          </c:tx>
          <c:spPr>
            <a:solidFill>
              <a:srgbClr val="FFC000"/>
            </a:solidFill>
          </c:spPr>
          <c:dPt>
            <c:idx val="0"/>
            <c:bubble3D val="0"/>
            <c:spPr>
              <a:solidFill>
                <a:srgbClr val="FFFF00"/>
              </a:solidFill>
              <a:ln>
                <a:noFill/>
              </a:ln>
              <a:effectLst/>
            </c:spPr>
            <c:extLst>
              <c:ext xmlns:c16="http://schemas.microsoft.com/office/drawing/2014/chart" uri="{C3380CC4-5D6E-409C-BE32-E72D297353CC}">
                <c16:uniqueId val="{00000001-5E2E-437E-94A2-18B9E386326D}"/>
              </c:ext>
            </c:extLst>
          </c:dPt>
          <c:dPt>
            <c:idx val="1"/>
            <c:bubble3D val="0"/>
            <c:spPr>
              <a:solidFill>
                <a:srgbClr val="92D050"/>
              </a:solidFill>
              <a:ln>
                <a:noFill/>
              </a:ln>
              <a:effectLst/>
            </c:spPr>
            <c:extLst>
              <c:ext xmlns:c16="http://schemas.microsoft.com/office/drawing/2014/chart" uri="{C3380CC4-5D6E-409C-BE32-E72D297353CC}">
                <c16:uniqueId val="{00000003-5E2E-437E-94A2-18B9E386326D}"/>
              </c:ext>
            </c:extLst>
          </c:dPt>
          <c:dPt>
            <c:idx val="2"/>
            <c:bubble3D val="0"/>
            <c:spPr>
              <a:solidFill>
                <a:srgbClr val="FFC000"/>
              </a:solidFill>
              <a:ln>
                <a:noFill/>
              </a:ln>
              <a:effectLst/>
            </c:spPr>
            <c:extLst>
              <c:ext xmlns:c16="http://schemas.microsoft.com/office/drawing/2014/chart" uri="{C3380CC4-5D6E-409C-BE32-E72D297353CC}">
                <c16:uniqueId val="{00000005-5E2E-437E-94A2-18B9E386326D}"/>
              </c:ext>
            </c:extLst>
          </c:dPt>
          <c:dPt>
            <c:idx val="3"/>
            <c:bubble3D val="0"/>
            <c:spPr>
              <a:solidFill>
                <a:srgbClr val="00B0F0"/>
              </a:solidFill>
              <a:ln>
                <a:noFill/>
              </a:ln>
              <a:effectLst/>
            </c:spPr>
            <c:extLst>
              <c:ext xmlns:c16="http://schemas.microsoft.com/office/drawing/2014/chart" uri="{C3380CC4-5D6E-409C-BE32-E72D297353CC}">
                <c16:uniqueId val="{00000007-5E2E-437E-94A2-18B9E386326D}"/>
              </c:ext>
            </c:extLst>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Sheet1!$A$2:$A$5</c:f>
              <c:strCache>
                <c:ptCount val="4"/>
                <c:pt idx="0">
                  <c:v>Black/African American</c:v>
                </c:pt>
                <c:pt idx="1">
                  <c:v>Hispanic</c:v>
                </c:pt>
                <c:pt idx="2">
                  <c:v>White</c:v>
                </c:pt>
                <c:pt idx="3">
                  <c:v>Other</c:v>
                </c:pt>
              </c:strCache>
            </c:strRef>
          </c:cat>
          <c:val>
            <c:numRef>
              <c:f>Sheet1!$B$2:$B$5</c:f>
              <c:numCache>
                <c:formatCode>General</c:formatCode>
                <c:ptCount val="4"/>
                <c:pt idx="0">
                  <c:v>1886</c:v>
                </c:pt>
                <c:pt idx="1">
                  <c:v>727</c:v>
                </c:pt>
                <c:pt idx="2">
                  <c:v>621</c:v>
                </c:pt>
                <c:pt idx="3">
                  <c:v>39</c:v>
                </c:pt>
              </c:numCache>
            </c:numRef>
          </c:val>
          <c:extLst>
            <c:ext xmlns:c16="http://schemas.microsoft.com/office/drawing/2014/chart" uri="{C3380CC4-5D6E-409C-BE32-E72D297353CC}">
              <c16:uniqueId val="{00000008-5E2E-437E-94A2-18B9E386326D}"/>
            </c:ext>
          </c:extLst>
        </c:ser>
        <c:dLbls>
          <c:showLegendKey val="0"/>
          <c:showVal val="0"/>
          <c:showCatName val="0"/>
          <c:showSerName val="0"/>
          <c:showPercent val="0"/>
          <c:showBubbleSize val="0"/>
          <c:showLeaderLines val="1"/>
        </c:dLbls>
        <c:firstSliceAng val="0"/>
      </c:pieChart>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a:t>Clients Not RIC by </a:t>
            </a:r>
            <a:r>
              <a:rPr lang="en-US" dirty="0" smtClean="0"/>
              <a:t>Age</a:t>
            </a:r>
            <a:endParaRPr lang="en-US" dirty="0"/>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Clients Not RIC by Gender</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8BAA-4559-B889-FACFCA286640}"/>
              </c:ext>
            </c:extLst>
          </c:dPt>
          <c:dPt>
            <c:idx val="1"/>
            <c:bubble3D val="0"/>
            <c:spPr>
              <a:solidFill>
                <a:srgbClr val="002060"/>
              </a:solidFill>
              <a:ln w="19050">
                <a:solidFill>
                  <a:schemeClr val="lt1"/>
                </a:solidFill>
              </a:ln>
              <a:effectLst/>
            </c:spPr>
            <c:extLst>
              <c:ext xmlns:c16="http://schemas.microsoft.com/office/drawing/2014/chart" uri="{C3380CC4-5D6E-409C-BE32-E72D297353CC}">
                <c16:uniqueId val="{00000003-8BAA-4559-B889-FACFCA286640}"/>
              </c:ext>
            </c:extLst>
          </c:dPt>
          <c:dPt>
            <c:idx val="2"/>
            <c:bubble3D val="0"/>
            <c:spPr>
              <a:solidFill>
                <a:srgbClr val="00B0F0"/>
              </a:solidFill>
              <a:ln w="19050">
                <a:solidFill>
                  <a:schemeClr val="lt1"/>
                </a:solidFill>
              </a:ln>
              <a:effectLst/>
            </c:spPr>
            <c:extLst>
              <c:ext xmlns:c16="http://schemas.microsoft.com/office/drawing/2014/chart" uri="{C3380CC4-5D6E-409C-BE32-E72D297353CC}">
                <c16:uniqueId val="{00000005-8BAA-4559-B889-FACFCA286640}"/>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8BAA-4559-B889-FACFCA286640}"/>
              </c:ext>
            </c:extLst>
          </c:dPt>
          <c:dPt>
            <c:idx val="4"/>
            <c:bubble3D val="0"/>
            <c:spPr>
              <a:solidFill>
                <a:srgbClr val="FFC000"/>
              </a:solidFill>
              <a:ln w="19050">
                <a:solidFill>
                  <a:schemeClr val="lt1"/>
                </a:solidFill>
              </a:ln>
              <a:effectLst/>
            </c:spPr>
            <c:extLst>
              <c:ext xmlns:c16="http://schemas.microsoft.com/office/drawing/2014/chart" uri="{C3380CC4-5D6E-409C-BE32-E72D297353CC}">
                <c16:uniqueId val="{00000009-8BAA-4559-B889-FACFCA286640}"/>
              </c:ext>
            </c:extLst>
          </c:dPt>
          <c:dLbls>
            <c:dLbl>
              <c:idx val="0"/>
              <c:layout/>
              <c:tx>
                <c:rich>
                  <a:bodyPr/>
                  <a:lstStyle/>
                  <a:p>
                    <a:fld id="{EDC82FBE-C9F8-47CA-8376-688A3002211C}" type="VALUE">
                      <a:rPr lang="en-US" sz="1400" b="1">
                        <a:solidFill>
                          <a:schemeClr val="bg1"/>
                        </a:solidFill>
                      </a:rPr>
                      <a:pPr/>
                      <a:t>[VALUE]</a:t>
                    </a:fld>
                    <a:endParaRPr lang="en-US"/>
                  </a:p>
                </c:rich>
              </c:tx>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1-8BAA-4559-B889-FACFCA286640}"/>
                </c:ext>
              </c:extLst>
            </c:dLbl>
            <c:dLbl>
              <c:idx val="1"/>
              <c:layout/>
              <c:tx>
                <c:rich>
                  <a:bodyPr/>
                  <a:lstStyle/>
                  <a:p>
                    <a:fld id="{97C38ACB-6626-452E-815E-486D27D097E4}" type="VALUE">
                      <a:rPr lang="en-US" sz="1400" b="1">
                        <a:solidFill>
                          <a:schemeClr val="bg1"/>
                        </a:solidFill>
                      </a:rPr>
                      <a:pPr/>
                      <a:t>[VALUE]</a:t>
                    </a:fld>
                    <a:endParaRPr lang="en-US"/>
                  </a:p>
                </c:rich>
              </c:tx>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3-8BAA-4559-B889-FACFCA286640}"/>
                </c:ext>
              </c:extLst>
            </c:dLbl>
            <c:dLbl>
              <c:idx val="2"/>
              <c:layout/>
              <c:dLblPos val="bestFi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5-8BAA-4559-B889-FACFCA286640}"/>
                </c:ext>
              </c:extLst>
            </c:dLbl>
            <c:dLbl>
              <c:idx val="3"/>
              <c:layout/>
              <c:dLblPos val="bestFi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7-8BAA-4559-B889-FACFCA286640}"/>
                </c:ext>
              </c:extLst>
            </c:dLbl>
            <c:dLbl>
              <c:idx val="4"/>
              <c:layout/>
              <c:dLblPos val="bestFi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9-8BAA-4559-B889-FACFCA286640}"/>
                </c:ext>
              </c:extLst>
            </c:dLbl>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extLst>
          </c:dLbls>
          <c:cat>
            <c:strRef>
              <c:f>Sheet1!$A$2:$A$6</c:f>
              <c:strCache>
                <c:ptCount val="5"/>
                <c:pt idx="0">
                  <c:v>20-29</c:v>
                </c:pt>
                <c:pt idx="1">
                  <c:v>30-39</c:v>
                </c:pt>
                <c:pt idx="2">
                  <c:v>40-49</c:v>
                </c:pt>
                <c:pt idx="3">
                  <c:v>50-59</c:v>
                </c:pt>
                <c:pt idx="4">
                  <c:v>59+</c:v>
                </c:pt>
              </c:strCache>
            </c:strRef>
          </c:cat>
          <c:val>
            <c:numRef>
              <c:f>Sheet1!$B$2:$B$6</c:f>
              <c:numCache>
                <c:formatCode>0%</c:formatCode>
                <c:ptCount val="5"/>
                <c:pt idx="0">
                  <c:v>0.20833333333333334</c:v>
                </c:pt>
                <c:pt idx="1">
                  <c:v>0.125</c:v>
                </c:pt>
                <c:pt idx="2">
                  <c:v>0.125</c:v>
                </c:pt>
                <c:pt idx="3">
                  <c:v>0.20833333333333334</c:v>
                </c:pt>
                <c:pt idx="4">
                  <c:v>0.29166666666666669</c:v>
                </c:pt>
              </c:numCache>
            </c:numRef>
          </c:val>
          <c:extLst>
            <c:ext xmlns:c16="http://schemas.microsoft.com/office/drawing/2014/chart" uri="{C3380CC4-5D6E-409C-BE32-E72D297353CC}">
              <c16:uniqueId val="{0000000A-8BAA-4559-B889-FACFCA286640}"/>
            </c:ext>
          </c:extLst>
        </c:ser>
        <c:dLbls>
          <c:showLegendKey val="0"/>
          <c:showVal val="0"/>
          <c:showCatName val="0"/>
          <c:showSerName val="0"/>
          <c:showPercent val="0"/>
          <c:showBubbleSize val="0"/>
          <c:showLeaderLines val="1"/>
        </c:dLbls>
        <c:firstSliceAng val="0"/>
      </c:pieChart>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a:t>Clients Not </a:t>
            </a:r>
            <a:r>
              <a:rPr lang="en-US" dirty="0" smtClean="0"/>
              <a:t>RIC </a:t>
            </a:r>
            <a:r>
              <a:rPr lang="en-US" dirty="0"/>
              <a:t>by Race/Ethnicity</a:t>
            </a:r>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Clients Not VS by Race/Ethnicity</c:v>
                </c:pt>
              </c:strCache>
            </c:strRef>
          </c:tx>
          <c:dPt>
            <c:idx val="0"/>
            <c:bubble3D val="0"/>
            <c:spPr>
              <a:solidFill>
                <a:srgbClr val="002060"/>
              </a:solidFill>
              <a:ln w="19050">
                <a:solidFill>
                  <a:schemeClr val="lt1"/>
                </a:solidFill>
              </a:ln>
              <a:effectLst/>
            </c:spPr>
            <c:extLst>
              <c:ext xmlns:c16="http://schemas.microsoft.com/office/drawing/2014/chart" uri="{C3380CC4-5D6E-409C-BE32-E72D297353CC}">
                <c16:uniqueId val="{00000001-D08C-44BA-99E1-87D17F034771}"/>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D35E-4824-B548-CA4C4DA7DBA2}"/>
              </c:ext>
            </c:extLst>
          </c:dPt>
          <c:dPt>
            <c:idx val="2"/>
            <c:bubble3D val="0"/>
            <c:spPr>
              <a:solidFill>
                <a:srgbClr val="00B0F0"/>
              </a:solidFill>
              <a:ln w="19050">
                <a:solidFill>
                  <a:schemeClr val="lt1"/>
                </a:solidFill>
              </a:ln>
              <a:effectLst/>
            </c:spPr>
            <c:extLst>
              <c:ext xmlns:c16="http://schemas.microsoft.com/office/drawing/2014/chart" uri="{C3380CC4-5D6E-409C-BE32-E72D297353CC}">
                <c16:uniqueId val="{00000002-D08C-44BA-99E1-87D17F034771}"/>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0-FB22-4732-AE64-F55B2244E3E3}"/>
              </c:ext>
            </c:extLst>
          </c:dPt>
          <c:dLbls>
            <c:dLbl>
              <c:idx val="3"/>
              <c:layout/>
              <c:tx>
                <c:rich>
                  <a:bodyPr/>
                  <a:lstStyle/>
                  <a:p>
                    <a:fld id="{3254EF51-468D-41E8-B964-F29E7860481F}" type="VALUE">
                      <a:rPr lang="en-US">
                        <a:solidFill>
                          <a:schemeClr val="tx1"/>
                        </a:solidFill>
                      </a:rPr>
                      <a:pPr/>
                      <a:t>[VALUE]</a:t>
                    </a:fld>
                    <a:endParaRPr lang="en-US"/>
                  </a:p>
                </c:rich>
              </c:tx>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0-FB22-4732-AE64-F55B2244E3E3}"/>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Sheet1!$A$2:$A$5</c:f>
              <c:strCache>
                <c:ptCount val="4"/>
                <c:pt idx="0">
                  <c:v>Black, N/H</c:v>
                </c:pt>
                <c:pt idx="1">
                  <c:v>White, N/H</c:v>
                </c:pt>
                <c:pt idx="2">
                  <c:v>Hispanic/Latinx</c:v>
                </c:pt>
                <c:pt idx="3">
                  <c:v>Asian/American Indian/Alaskan</c:v>
                </c:pt>
              </c:strCache>
            </c:strRef>
          </c:cat>
          <c:val>
            <c:numRef>
              <c:f>Sheet1!$B$2:$B$5</c:f>
              <c:numCache>
                <c:formatCode>0%</c:formatCode>
                <c:ptCount val="4"/>
                <c:pt idx="0">
                  <c:v>0.49489795918367346</c:v>
                </c:pt>
                <c:pt idx="1">
                  <c:v>0.23979591836734693</c:v>
                </c:pt>
                <c:pt idx="2">
                  <c:v>0.24489795918367346</c:v>
                </c:pt>
                <c:pt idx="3">
                  <c:v>1.5306122448979591E-2</c:v>
                </c:pt>
              </c:numCache>
            </c:numRef>
          </c:val>
          <c:extLst>
            <c:ext xmlns:c16="http://schemas.microsoft.com/office/drawing/2014/chart" uri="{C3380CC4-5D6E-409C-BE32-E72D297353CC}">
              <c16:uniqueId val="{00000000-D08C-44BA-99E1-87D17F034771}"/>
            </c:ext>
          </c:extLst>
        </c:ser>
        <c:dLbls>
          <c:showLegendKey val="0"/>
          <c:showVal val="0"/>
          <c:showCatName val="0"/>
          <c:showSerName val="0"/>
          <c:showPercent val="0"/>
          <c:showBubbleSize val="0"/>
          <c:showLeaderLines val="1"/>
        </c:dLbls>
        <c:firstSliceAng val="0"/>
      </c:pieChart>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Clients Not RIC by Gender</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3041-4780-ADE4-996ECB0173A9}"/>
              </c:ext>
            </c:extLst>
          </c:dPt>
          <c:dPt>
            <c:idx val="1"/>
            <c:bubble3D val="0"/>
            <c:spPr>
              <a:solidFill>
                <a:srgbClr val="002060"/>
              </a:solidFill>
              <a:ln w="19050">
                <a:solidFill>
                  <a:schemeClr val="lt1"/>
                </a:solidFill>
              </a:ln>
              <a:effectLst/>
            </c:spPr>
            <c:extLst>
              <c:ext xmlns:c16="http://schemas.microsoft.com/office/drawing/2014/chart" uri="{C3380CC4-5D6E-409C-BE32-E72D297353CC}">
                <c16:uniqueId val="{00000003-3041-4780-ADE4-996ECB0173A9}"/>
              </c:ext>
            </c:extLst>
          </c:dPt>
          <c:dPt>
            <c:idx val="2"/>
            <c:bubble3D val="0"/>
            <c:spPr>
              <a:solidFill>
                <a:srgbClr val="00B0F0"/>
              </a:solidFill>
              <a:ln w="19050">
                <a:solidFill>
                  <a:schemeClr val="lt1"/>
                </a:solidFill>
              </a:ln>
              <a:effectLst/>
            </c:spPr>
            <c:extLst>
              <c:ext xmlns:c16="http://schemas.microsoft.com/office/drawing/2014/chart" uri="{C3380CC4-5D6E-409C-BE32-E72D297353CC}">
                <c16:uniqueId val="{00000005-3041-4780-ADE4-996ECB0173A9}"/>
              </c:ext>
            </c:extLst>
          </c:dPt>
          <c:dLbls>
            <c:dLbl>
              <c:idx val="0"/>
              <c:layout/>
              <c:tx>
                <c:rich>
                  <a:bodyPr/>
                  <a:lstStyle/>
                  <a:p>
                    <a:fld id="{EDC82FBE-C9F8-47CA-8376-688A3002211C}" type="VALUE">
                      <a:rPr lang="en-US" sz="1400" b="1">
                        <a:solidFill>
                          <a:schemeClr val="bg1"/>
                        </a:solidFill>
                      </a:rPr>
                      <a:pPr/>
                      <a:t>[VALUE]</a:t>
                    </a:fld>
                    <a:endParaRPr lang="en-US"/>
                  </a:p>
                </c:rich>
              </c:tx>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1-3041-4780-ADE4-996ECB0173A9}"/>
                </c:ext>
              </c:extLst>
            </c:dLbl>
            <c:dLbl>
              <c:idx val="1"/>
              <c:layout/>
              <c:tx>
                <c:rich>
                  <a:bodyPr rot="0" spcFirstLastPara="1" vertOverflow="ellipsis" vert="horz" wrap="square" lIns="38100" tIns="19050" rIns="38100" bIns="19050" anchor="ctr" anchorCtr="1">
                    <a:spAutoFit/>
                  </a:bodyPr>
                  <a:lstStyle/>
                  <a:p>
                    <a:pPr>
                      <a:defRPr sz="1400" b="0" i="0" u="none" strike="noStrike" kern="1200" baseline="0">
                        <a:solidFill>
                          <a:schemeClr val="tx1">
                            <a:lumMod val="75000"/>
                            <a:lumOff val="25000"/>
                          </a:schemeClr>
                        </a:solidFill>
                        <a:latin typeface="+mn-lt"/>
                        <a:ea typeface="+mn-ea"/>
                        <a:cs typeface="+mn-cs"/>
                      </a:defRPr>
                    </a:pPr>
                    <a:fld id="{97C38ACB-6626-452E-815E-486D27D097E4}" type="VALUE">
                      <a:rPr lang="en-US" sz="1400" b="1">
                        <a:solidFill>
                          <a:schemeClr val="bg1"/>
                        </a:solidFill>
                      </a:rPr>
                      <a:pPr>
                        <a:defRPr sz="1400"/>
                      </a:pPr>
                      <a:t>[VALUE]</a:t>
                    </a:fld>
                    <a:endParaRPr lang="en-US"/>
                  </a:p>
                </c:rich>
              </c:tx>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lumMod val="75000"/>
                          <a:lumOff val="25000"/>
                        </a:schemeClr>
                      </a:solidFill>
                      <a:latin typeface="+mn-lt"/>
                      <a:ea typeface="+mn-ea"/>
                      <a:cs typeface="+mn-cs"/>
                    </a:defRPr>
                  </a:pPr>
                  <a:endParaRPr lang="en-US"/>
                </a:p>
              </c:txPr>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3-3041-4780-ADE4-996ECB0173A9}"/>
                </c:ext>
              </c:extLst>
            </c:dLbl>
            <c:dLbl>
              <c:idx val="2"/>
              <c:layout/>
              <c:dLblPos val="bestFi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5-3041-4780-ADE4-996ECB0173A9}"/>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extLst>
          </c:dLbls>
          <c:cat>
            <c:strRef>
              <c:f>Sheet1!$A$2:$A$4</c:f>
              <c:strCache>
                <c:ptCount val="3"/>
                <c:pt idx="0">
                  <c:v>Male</c:v>
                </c:pt>
                <c:pt idx="1">
                  <c:v>Female</c:v>
                </c:pt>
                <c:pt idx="2">
                  <c:v>Transgender</c:v>
                </c:pt>
              </c:strCache>
            </c:strRef>
          </c:cat>
          <c:val>
            <c:numRef>
              <c:f>Sheet1!$B$2:$B$4</c:f>
              <c:numCache>
                <c:formatCode>0%</c:formatCode>
                <c:ptCount val="3"/>
                <c:pt idx="0">
                  <c:v>0.68877551020408168</c:v>
                </c:pt>
                <c:pt idx="1">
                  <c:v>0.30102040816326531</c:v>
                </c:pt>
                <c:pt idx="2">
                  <c:v>1.020408163265306E-2</c:v>
                </c:pt>
              </c:numCache>
            </c:numRef>
          </c:val>
          <c:extLst>
            <c:ext xmlns:c16="http://schemas.microsoft.com/office/drawing/2014/chart" uri="{C3380CC4-5D6E-409C-BE32-E72D297353CC}">
              <c16:uniqueId val="{00000006-3041-4780-ADE4-996ECB0173A9}"/>
            </c:ext>
          </c:extLst>
        </c:ser>
        <c:dLbls>
          <c:showLegendKey val="0"/>
          <c:showVal val="0"/>
          <c:showCatName val="0"/>
          <c:showSerName val="0"/>
          <c:showPercent val="0"/>
          <c:showBubbleSize val="0"/>
          <c:showLeaderLines val="1"/>
        </c:dLbls>
        <c:firstSliceAng val="0"/>
      </c:pieChart>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a:t>Clients Not RIC by </a:t>
            </a:r>
            <a:r>
              <a:rPr lang="en-US" dirty="0" smtClean="0"/>
              <a:t>Age</a:t>
            </a:r>
            <a:endParaRPr lang="en-US" dirty="0"/>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Clients Not RIC by Gender</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5BCC-4A3B-A7ED-40AC4A7D7B97}"/>
              </c:ext>
            </c:extLst>
          </c:dPt>
          <c:dPt>
            <c:idx val="1"/>
            <c:bubble3D val="0"/>
            <c:spPr>
              <a:solidFill>
                <a:srgbClr val="002060"/>
              </a:solidFill>
              <a:ln w="19050">
                <a:solidFill>
                  <a:schemeClr val="lt1"/>
                </a:solidFill>
              </a:ln>
              <a:effectLst/>
            </c:spPr>
            <c:extLst>
              <c:ext xmlns:c16="http://schemas.microsoft.com/office/drawing/2014/chart" uri="{C3380CC4-5D6E-409C-BE32-E72D297353CC}">
                <c16:uniqueId val="{00000003-5BCC-4A3B-A7ED-40AC4A7D7B97}"/>
              </c:ext>
            </c:extLst>
          </c:dPt>
          <c:dPt>
            <c:idx val="2"/>
            <c:bubble3D val="0"/>
            <c:spPr>
              <a:solidFill>
                <a:srgbClr val="00B0F0"/>
              </a:solidFill>
              <a:ln w="19050">
                <a:solidFill>
                  <a:schemeClr val="lt1"/>
                </a:solidFill>
              </a:ln>
              <a:effectLst/>
            </c:spPr>
            <c:extLst>
              <c:ext xmlns:c16="http://schemas.microsoft.com/office/drawing/2014/chart" uri="{C3380CC4-5D6E-409C-BE32-E72D297353CC}">
                <c16:uniqueId val="{00000005-5BCC-4A3B-A7ED-40AC4A7D7B97}"/>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5BCC-4A3B-A7ED-40AC4A7D7B97}"/>
              </c:ext>
            </c:extLst>
          </c:dPt>
          <c:dPt>
            <c:idx val="4"/>
            <c:bubble3D val="0"/>
            <c:spPr>
              <a:solidFill>
                <a:srgbClr val="FFC000"/>
              </a:solidFill>
              <a:ln w="19050">
                <a:solidFill>
                  <a:schemeClr val="lt1"/>
                </a:solidFill>
              </a:ln>
              <a:effectLst/>
            </c:spPr>
            <c:extLst>
              <c:ext xmlns:c16="http://schemas.microsoft.com/office/drawing/2014/chart" uri="{C3380CC4-5D6E-409C-BE32-E72D297353CC}">
                <c16:uniqueId val="{00000009-5BCC-4A3B-A7ED-40AC4A7D7B97}"/>
              </c:ext>
            </c:extLst>
          </c:dPt>
          <c:dLbls>
            <c:dLbl>
              <c:idx val="0"/>
              <c:layout/>
              <c:tx>
                <c:rich>
                  <a:bodyPr/>
                  <a:lstStyle/>
                  <a:p>
                    <a:fld id="{EDC82FBE-C9F8-47CA-8376-688A3002211C}" type="VALUE">
                      <a:rPr lang="en-US" sz="1400" b="1">
                        <a:solidFill>
                          <a:schemeClr val="bg1"/>
                        </a:solidFill>
                      </a:rPr>
                      <a:pPr/>
                      <a:t>[VALUE]</a:t>
                    </a:fld>
                    <a:endParaRPr lang="en-US"/>
                  </a:p>
                </c:rich>
              </c:tx>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1-5BCC-4A3B-A7ED-40AC4A7D7B97}"/>
                </c:ext>
              </c:extLst>
            </c:dLbl>
            <c:dLbl>
              <c:idx val="1"/>
              <c:layout/>
              <c:tx>
                <c:rich>
                  <a:bodyPr/>
                  <a:lstStyle/>
                  <a:p>
                    <a:fld id="{97C38ACB-6626-452E-815E-486D27D097E4}" type="VALUE">
                      <a:rPr lang="en-US" sz="1400" b="1">
                        <a:solidFill>
                          <a:schemeClr val="bg1"/>
                        </a:solidFill>
                      </a:rPr>
                      <a:pPr/>
                      <a:t>[VALUE]</a:t>
                    </a:fld>
                    <a:endParaRPr lang="en-US"/>
                  </a:p>
                </c:rich>
              </c:tx>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3-5BCC-4A3B-A7ED-40AC4A7D7B97}"/>
                </c:ext>
              </c:extLst>
            </c:dLbl>
            <c:dLbl>
              <c:idx val="2"/>
              <c:layout/>
              <c:dLblPos val="bestFi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5-5BCC-4A3B-A7ED-40AC4A7D7B97}"/>
                </c:ext>
              </c:extLst>
            </c:dLbl>
            <c:dLbl>
              <c:idx val="3"/>
              <c:layout/>
              <c:dLblPos val="bestFi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7-5BCC-4A3B-A7ED-40AC4A7D7B97}"/>
                </c:ext>
              </c:extLst>
            </c:dLbl>
            <c:dLbl>
              <c:idx val="4"/>
              <c:layout/>
              <c:dLblPos val="bestFi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9-5BCC-4A3B-A7ED-40AC4A7D7B97}"/>
                </c:ext>
              </c:extLst>
            </c:dLbl>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extLst>
          </c:dLbls>
          <c:cat>
            <c:strRef>
              <c:f>Sheet1!$A$2:$A$6</c:f>
              <c:strCache>
                <c:ptCount val="5"/>
                <c:pt idx="0">
                  <c:v>20-29</c:v>
                </c:pt>
                <c:pt idx="1">
                  <c:v>30-39</c:v>
                </c:pt>
                <c:pt idx="2">
                  <c:v>40-49</c:v>
                </c:pt>
                <c:pt idx="3">
                  <c:v>50-59</c:v>
                </c:pt>
                <c:pt idx="4">
                  <c:v>59+</c:v>
                </c:pt>
              </c:strCache>
            </c:strRef>
          </c:cat>
          <c:val>
            <c:numRef>
              <c:f>Sheet1!$B$2:$B$6</c:f>
              <c:numCache>
                <c:formatCode>0%</c:formatCode>
                <c:ptCount val="5"/>
                <c:pt idx="0">
                  <c:v>9.1836734693877556E-2</c:v>
                </c:pt>
                <c:pt idx="1">
                  <c:v>0.16326530612244897</c:v>
                </c:pt>
                <c:pt idx="2">
                  <c:v>0.17346938775510204</c:v>
                </c:pt>
                <c:pt idx="3">
                  <c:v>0.29081632653061223</c:v>
                </c:pt>
                <c:pt idx="4">
                  <c:v>0.27040816326530615</c:v>
                </c:pt>
              </c:numCache>
            </c:numRef>
          </c:val>
          <c:extLst>
            <c:ext xmlns:c16="http://schemas.microsoft.com/office/drawing/2014/chart" uri="{C3380CC4-5D6E-409C-BE32-E72D297353CC}">
              <c16:uniqueId val="{0000000A-5BCC-4A3B-A7ED-40AC4A7D7B97}"/>
            </c:ext>
          </c:extLst>
        </c:ser>
        <c:dLbls>
          <c:showLegendKey val="0"/>
          <c:showVal val="0"/>
          <c:showCatName val="0"/>
          <c:showSerName val="0"/>
          <c:showPercent val="0"/>
          <c:showBubbleSize val="0"/>
          <c:showLeaderLines val="1"/>
        </c:dLbls>
        <c:firstSliceAng val="0"/>
      </c:pieChart>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a:t>Clients Not </a:t>
            </a:r>
            <a:r>
              <a:rPr lang="en-US" dirty="0" smtClean="0"/>
              <a:t>RIC </a:t>
            </a:r>
            <a:r>
              <a:rPr lang="en-US" dirty="0"/>
              <a:t>by </a:t>
            </a:r>
            <a:r>
              <a:rPr lang="en-US" dirty="0" smtClean="0"/>
              <a:t>Housing</a:t>
            </a:r>
            <a:r>
              <a:rPr lang="en-US" baseline="0" dirty="0" smtClean="0"/>
              <a:t> Status</a:t>
            </a:r>
            <a:endParaRPr lang="en-US" dirty="0"/>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Clients Not VS by Race/Ethnicity</c:v>
                </c:pt>
              </c:strCache>
            </c:strRef>
          </c:tx>
          <c:dPt>
            <c:idx val="0"/>
            <c:bubble3D val="0"/>
            <c:spPr>
              <a:solidFill>
                <a:srgbClr val="002060"/>
              </a:solidFill>
              <a:ln w="19050">
                <a:solidFill>
                  <a:schemeClr val="lt1"/>
                </a:solidFill>
              </a:ln>
              <a:effectLst/>
            </c:spPr>
            <c:extLst>
              <c:ext xmlns:c16="http://schemas.microsoft.com/office/drawing/2014/chart" uri="{C3380CC4-5D6E-409C-BE32-E72D297353CC}">
                <c16:uniqueId val="{00000001-BFD9-49BC-A0C6-E643F05CA29A}"/>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BFD9-49BC-A0C6-E643F05CA29A}"/>
              </c:ext>
            </c:extLst>
          </c:dPt>
          <c:dPt>
            <c:idx val="2"/>
            <c:bubble3D val="0"/>
            <c:spPr>
              <a:solidFill>
                <a:srgbClr val="00B0F0"/>
              </a:solidFill>
              <a:ln w="19050">
                <a:solidFill>
                  <a:schemeClr val="lt1"/>
                </a:solidFill>
              </a:ln>
              <a:effectLst/>
            </c:spPr>
            <c:extLst>
              <c:ext xmlns:c16="http://schemas.microsoft.com/office/drawing/2014/chart" uri="{C3380CC4-5D6E-409C-BE32-E72D297353CC}">
                <c16:uniqueId val="{00000005-BFD9-49BC-A0C6-E643F05CA29A}"/>
              </c:ext>
            </c:extLst>
          </c:dPt>
          <c:dLbls>
            <c:dLbl>
              <c:idx val="3"/>
              <c:tx>
                <c:rich>
                  <a:bodyPr/>
                  <a:lstStyle/>
                  <a:p>
                    <a:fld id="{136C7D88-1AFC-43EC-A548-B260D0B4F3D8}" type="PERCENTAGE">
                      <a:rPr lang="en-US" smtClean="0">
                        <a:solidFill>
                          <a:schemeClr val="tx1"/>
                        </a:solidFill>
                      </a:rPr>
                      <a:pPr/>
                      <a:t>[PERCENTAGE]</a:t>
                    </a:fld>
                    <a:endParaRPr lang="en-US"/>
                  </a:p>
                </c:rich>
              </c:tx>
              <c:dLblPos val="bestFit"/>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6-BFD9-49BC-A0C6-E643F05CA29A}"/>
                </c:ext>
              </c:extLst>
            </c:dLbl>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bg1"/>
                    </a:solidFill>
                    <a:latin typeface="+mn-lt"/>
                    <a:ea typeface="+mn-ea"/>
                    <a:cs typeface="+mn-cs"/>
                  </a:defRPr>
                </a:pPr>
                <a:endParaRPr lang="en-US"/>
              </a:p>
            </c:txPr>
            <c:dLblPos val="bestFit"/>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Sheet1!$A$2:$A$4</c:f>
              <c:strCache>
                <c:ptCount val="3"/>
                <c:pt idx="0">
                  <c:v>Stable/Permanent</c:v>
                </c:pt>
                <c:pt idx="1">
                  <c:v>Temporary</c:v>
                </c:pt>
                <c:pt idx="2">
                  <c:v>Unstable</c:v>
                </c:pt>
              </c:strCache>
            </c:strRef>
          </c:cat>
          <c:val>
            <c:numRef>
              <c:f>Sheet1!$B$2:$B$4</c:f>
              <c:numCache>
                <c:formatCode>0%</c:formatCode>
                <c:ptCount val="3"/>
                <c:pt idx="0">
                  <c:v>0.7857142857142857</c:v>
                </c:pt>
                <c:pt idx="1">
                  <c:v>0.1683673469387755</c:v>
                </c:pt>
                <c:pt idx="2">
                  <c:v>4.0816326530612242E-2</c:v>
                </c:pt>
              </c:numCache>
            </c:numRef>
          </c:val>
          <c:extLst>
            <c:ext xmlns:c16="http://schemas.microsoft.com/office/drawing/2014/chart" uri="{C3380CC4-5D6E-409C-BE32-E72D297353CC}">
              <c16:uniqueId val="{00000007-BFD9-49BC-A0C6-E643F05CA29A}"/>
            </c:ext>
          </c:extLst>
        </c:ser>
        <c:dLbls>
          <c:showLegendKey val="0"/>
          <c:showVal val="0"/>
          <c:showCatName val="0"/>
          <c:showSerName val="0"/>
          <c:showPercent val="0"/>
          <c:showBubbleSize val="0"/>
          <c:showLeaderLines val="1"/>
        </c:dLbls>
        <c:firstSliceAng val="0"/>
      </c:pieChart>
      <c:spPr>
        <a:noFill/>
        <a:ln>
          <a:noFill/>
        </a:ln>
        <a:effectLst/>
      </c:spPr>
    </c:plotArea>
    <c:legend>
      <c:legendPos val="b"/>
      <c:layout/>
      <c:overlay val="0"/>
      <c:spPr>
        <a:noFill/>
        <a:ln>
          <a:noFill/>
        </a:ln>
        <a:effectLst/>
      </c:spPr>
      <c:txPr>
        <a:bodyPr rot="0" spcFirstLastPara="1" vertOverflow="ellipsis" vert="horz" wrap="square" anchor="ctr" anchorCtr="1"/>
        <a:lstStyle/>
        <a:p>
          <a:pPr algn="just">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Clients Not VS by Race/Ethnicity</c:v>
                </c:pt>
              </c:strCache>
            </c:strRef>
          </c:tx>
          <c:dPt>
            <c:idx val="0"/>
            <c:bubble3D val="0"/>
            <c:spPr>
              <a:solidFill>
                <a:srgbClr val="002060"/>
              </a:solidFill>
              <a:ln w="19050">
                <a:solidFill>
                  <a:schemeClr val="lt1"/>
                </a:solidFill>
              </a:ln>
              <a:effectLst/>
            </c:spPr>
            <c:extLst>
              <c:ext xmlns:c16="http://schemas.microsoft.com/office/drawing/2014/chart" uri="{C3380CC4-5D6E-409C-BE32-E72D297353CC}">
                <c16:uniqueId val="{00000001-D08C-44BA-99E1-87D17F034771}"/>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0-0E7D-441E-B9DA-0C2EB66CE1E8}"/>
              </c:ext>
            </c:extLst>
          </c:dPt>
          <c:dPt>
            <c:idx val="2"/>
            <c:bubble3D val="0"/>
            <c:spPr>
              <a:solidFill>
                <a:srgbClr val="00B0F0"/>
              </a:solidFill>
              <a:ln w="19050">
                <a:solidFill>
                  <a:schemeClr val="lt1"/>
                </a:solidFill>
              </a:ln>
              <a:effectLst/>
            </c:spPr>
            <c:extLst>
              <c:ext xmlns:c16="http://schemas.microsoft.com/office/drawing/2014/chart" uri="{C3380CC4-5D6E-409C-BE32-E72D297353CC}">
                <c16:uniqueId val="{00000002-D08C-44BA-99E1-87D17F034771}"/>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1-0E7D-441E-B9DA-0C2EB66CE1E8}"/>
              </c:ext>
            </c:extLst>
          </c:dPt>
          <c:dLbls>
            <c:dLbl>
              <c:idx val="0"/>
              <c:layout>
                <c:manualLayout>
                  <c:x val="-8.658758723723449E-2"/>
                  <c:y val="-0.12776909302878789"/>
                </c:manualLayout>
              </c:layout>
              <c:dLblPos val="bestFi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1-D08C-44BA-99E1-87D17F034771}"/>
                </c:ext>
              </c:extLst>
            </c:dLbl>
            <c:dLbl>
              <c:idx val="3"/>
              <c:layout/>
              <c:tx>
                <c:rich>
                  <a:bodyPr/>
                  <a:lstStyle/>
                  <a:p>
                    <a:fld id="{0E6C078D-67CB-44C7-A424-FF62C7B32EB7}" type="VALUE">
                      <a:rPr lang="en-US">
                        <a:solidFill>
                          <a:schemeClr val="tx1"/>
                        </a:solidFill>
                      </a:rPr>
                      <a:pPr/>
                      <a:t>[VALUE]</a:t>
                    </a:fld>
                    <a:endParaRPr lang="en-US"/>
                  </a:p>
                </c:rich>
              </c:tx>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1-0E7D-441E-B9DA-0C2EB66CE1E8}"/>
                </c:ext>
              </c:extLst>
            </c:dLbl>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bg1"/>
                    </a:solidFill>
                    <a:latin typeface="+mn-lt"/>
                    <a:ea typeface="+mn-ea"/>
                    <a:cs typeface="+mn-cs"/>
                  </a:defRPr>
                </a:pPr>
                <a:endParaRPr lang="en-US"/>
              </a:p>
            </c:txPr>
            <c:dLblPos val="bestFit"/>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Sheet1!$A$2:$A$5</c:f>
              <c:strCache>
                <c:ptCount val="4"/>
                <c:pt idx="0">
                  <c:v>Black, N/H</c:v>
                </c:pt>
                <c:pt idx="1">
                  <c:v>White, N/H</c:v>
                </c:pt>
                <c:pt idx="2">
                  <c:v>Hispanic/Latinx</c:v>
                </c:pt>
                <c:pt idx="3">
                  <c:v>Asian/American Indian/Alaskan</c:v>
                </c:pt>
              </c:strCache>
            </c:strRef>
          </c:cat>
          <c:val>
            <c:numRef>
              <c:f>Sheet1!$B$2:$B$5</c:f>
              <c:numCache>
                <c:formatCode>0%</c:formatCode>
                <c:ptCount val="4"/>
                <c:pt idx="0">
                  <c:v>0.69631901840490795</c:v>
                </c:pt>
                <c:pt idx="1">
                  <c:v>0.13190184049079753</c:v>
                </c:pt>
                <c:pt idx="2">
                  <c:v>0.15337423312883436</c:v>
                </c:pt>
                <c:pt idx="3">
                  <c:v>1.8404907975460124E-2</c:v>
                </c:pt>
              </c:numCache>
            </c:numRef>
          </c:val>
          <c:extLst>
            <c:ext xmlns:c16="http://schemas.microsoft.com/office/drawing/2014/chart" uri="{C3380CC4-5D6E-409C-BE32-E72D297353CC}">
              <c16:uniqueId val="{00000000-D08C-44BA-99E1-87D17F034771}"/>
            </c:ext>
          </c:extLst>
        </c:ser>
        <c:dLbls>
          <c:showLegendKey val="0"/>
          <c:showVal val="0"/>
          <c:showCatName val="0"/>
          <c:showSerName val="0"/>
          <c:showPercent val="0"/>
          <c:showBubbleSize val="0"/>
          <c:showLeaderLines val="1"/>
        </c:dLbls>
        <c:firstSliceAng val="0"/>
      </c:pieChart>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a:t>Clients Not </a:t>
            </a:r>
            <a:r>
              <a:rPr lang="en-US" dirty="0" smtClean="0"/>
              <a:t>VS </a:t>
            </a:r>
            <a:r>
              <a:rPr lang="en-US" dirty="0"/>
              <a:t>by Gender</a:t>
            </a:r>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Clients Not RIC by Gender</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7662-4F11-AE3E-2679BA6A03B4}"/>
              </c:ext>
            </c:extLst>
          </c:dPt>
          <c:dPt>
            <c:idx val="1"/>
            <c:bubble3D val="0"/>
            <c:spPr>
              <a:solidFill>
                <a:srgbClr val="002060"/>
              </a:solidFill>
              <a:ln w="19050">
                <a:solidFill>
                  <a:schemeClr val="lt1"/>
                </a:solidFill>
              </a:ln>
              <a:effectLst/>
            </c:spPr>
            <c:extLst>
              <c:ext xmlns:c16="http://schemas.microsoft.com/office/drawing/2014/chart" uri="{C3380CC4-5D6E-409C-BE32-E72D297353CC}">
                <c16:uniqueId val="{00000003-7662-4F11-AE3E-2679BA6A03B4}"/>
              </c:ext>
            </c:extLst>
          </c:dPt>
          <c:dPt>
            <c:idx val="2"/>
            <c:bubble3D val="0"/>
            <c:spPr>
              <a:solidFill>
                <a:srgbClr val="00B0F0"/>
              </a:solidFill>
              <a:ln w="19050">
                <a:solidFill>
                  <a:schemeClr val="lt1"/>
                </a:solidFill>
              </a:ln>
              <a:effectLst/>
            </c:spPr>
            <c:extLst>
              <c:ext xmlns:c16="http://schemas.microsoft.com/office/drawing/2014/chart" uri="{C3380CC4-5D6E-409C-BE32-E72D297353CC}">
                <c16:uniqueId val="{00000005-7662-4F11-AE3E-2679BA6A03B4}"/>
              </c:ext>
            </c:extLst>
          </c:dPt>
          <c:dLbls>
            <c:dLbl>
              <c:idx val="0"/>
              <c:layout/>
              <c:tx>
                <c:rich>
                  <a:bodyPr rot="0" spcFirstLastPara="1" vertOverflow="ellipsis" vert="horz" wrap="square" lIns="38100" tIns="19050" rIns="38100" bIns="19050" anchor="ctr" anchorCtr="1">
                    <a:spAutoFit/>
                  </a:bodyPr>
                  <a:lstStyle/>
                  <a:p>
                    <a:pPr>
                      <a:defRPr sz="1800" b="1" i="0" u="none" strike="noStrike" kern="1200" baseline="0">
                        <a:solidFill>
                          <a:schemeClr val="tx1">
                            <a:lumMod val="75000"/>
                            <a:lumOff val="25000"/>
                          </a:schemeClr>
                        </a:solidFill>
                        <a:latin typeface="+mn-lt"/>
                        <a:ea typeface="+mn-ea"/>
                        <a:cs typeface="+mn-cs"/>
                      </a:defRPr>
                    </a:pPr>
                    <a:fld id="{EDC82FBE-C9F8-47CA-8376-688A3002211C}" type="VALUE">
                      <a:rPr lang="en-US" sz="1800" b="1">
                        <a:solidFill>
                          <a:schemeClr val="bg1"/>
                        </a:solidFill>
                      </a:rPr>
                      <a:pPr>
                        <a:defRPr sz="1800" b="1"/>
                      </a:pPr>
                      <a:t>[VALUE]</a:t>
                    </a:fld>
                    <a:endParaRPr lang="en-US"/>
                  </a:p>
                </c:rich>
              </c:tx>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lumMod val="75000"/>
                          <a:lumOff val="25000"/>
                        </a:schemeClr>
                      </a:solidFill>
                      <a:latin typeface="+mn-lt"/>
                      <a:ea typeface="+mn-ea"/>
                      <a:cs typeface="+mn-cs"/>
                    </a:defRPr>
                  </a:pPr>
                  <a:endParaRPr lang="en-US"/>
                </a:p>
              </c:txPr>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1-7662-4F11-AE3E-2679BA6A03B4}"/>
                </c:ext>
              </c:extLst>
            </c:dLbl>
            <c:dLbl>
              <c:idx val="1"/>
              <c:layout/>
              <c:tx>
                <c:rich>
                  <a:bodyPr rot="0" spcFirstLastPara="1" vertOverflow="ellipsis" vert="horz" wrap="square" lIns="38100" tIns="19050" rIns="38100" bIns="19050" anchor="ctr" anchorCtr="1">
                    <a:spAutoFit/>
                  </a:bodyPr>
                  <a:lstStyle/>
                  <a:p>
                    <a:pPr>
                      <a:defRPr sz="1600" b="1" i="0" u="none" strike="noStrike" kern="1200" baseline="0">
                        <a:solidFill>
                          <a:schemeClr val="tx1">
                            <a:lumMod val="75000"/>
                            <a:lumOff val="25000"/>
                          </a:schemeClr>
                        </a:solidFill>
                        <a:latin typeface="+mn-lt"/>
                        <a:ea typeface="+mn-ea"/>
                        <a:cs typeface="+mn-cs"/>
                      </a:defRPr>
                    </a:pPr>
                    <a:fld id="{97C38ACB-6626-452E-815E-486D27D097E4}" type="VALUE">
                      <a:rPr lang="en-US" sz="1600" b="1">
                        <a:solidFill>
                          <a:schemeClr val="bg1"/>
                        </a:solidFill>
                      </a:rPr>
                      <a:pPr>
                        <a:defRPr sz="1600" b="1"/>
                      </a:pPr>
                      <a:t>[VALUE]</a:t>
                    </a:fld>
                    <a:endParaRPr lang="en-US"/>
                  </a:p>
                </c:rich>
              </c:tx>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lumMod val="75000"/>
                          <a:lumOff val="25000"/>
                        </a:schemeClr>
                      </a:solidFill>
                      <a:latin typeface="+mn-lt"/>
                      <a:ea typeface="+mn-ea"/>
                      <a:cs typeface="+mn-cs"/>
                    </a:defRPr>
                  </a:pPr>
                  <a:endParaRPr lang="en-US"/>
                </a:p>
              </c:txPr>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3-7662-4F11-AE3E-2679BA6A03B4}"/>
                </c:ext>
              </c:extLst>
            </c:dLbl>
            <c:dLbl>
              <c:idx val="2"/>
              <c:layout/>
              <c:dLblPos val="bestFi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5-7662-4F11-AE3E-2679BA6A03B4}"/>
                </c:ext>
              </c:extLst>
            </c:dLbl>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extLst>
          </c:dLbls>
          <c:cat>
            <c:strRef>
              <c:f>Sheet1!$A$2:$A$4</c:f>
              <c:strCache>
                <c:ptCount val="3"/>
                <c:pt idx="0">
                  <c:v>Male</c:v>
                </c:pt>
                <c:pt idx="1">
                  <c:v>Female</c:v>
                </c:pt>
                <c:pt idx="2">
                  <c:v>Transgender</c:v>
                </c:pt>
              </c:strCache>
            </c:strRef>
          </c:cat>
          <c:val>
            <c:numRef>
              <c:f>Sheet1!$B$2:$B$4</c:f>
              <c:numCache>
                <c:formatCode>0%</c:formatCode>
                <c:ptCount val="3"/>
                <c:pt idx="0">
                  <c:v>0.65030674846625769</c:v>
                </c:pt>
                <c:pt idx="1">
                  <c:v>0.32515337423312884</c:v>
                </c:pt>
                <c:pt idx="2">
                  <c:v>2.4539877300613498E-2</c:v>
                </c:pt>
              </c:numCache>
            </c:numRef>
          </c:val>
          <c:extLst>
            <c:ext xmlns:c16="http://schemas.microsoft.com/office/drawing/2014/chart" uri="{C3380CC4-5D6E-409C-BE32-E72D297353CC}">
              <c16:uniqueId val="{00000006-7662-4F11-AE3E-2679BA6A03B4}"/>
            </c:ext>
          </c:extLst>
        </c:ser>
        <c:dLbls>
          <c:showLegendKey val="0"/>
          <c:showVal val="0"/>
          <c:showCatName val="0"/>
          <c:showSerName val="0"/>
          <c:showPercent val="0"/>
          <c:showBubbleSize val="0"/>
          <c:showLeaderLines val="1"/>
        </c:dLbls>
        <c:firstSliceAng val="0"/>
      </c:pieChart>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a:t>Clients Not </a:t>
            </a:r>
            <a:r>
              <a:rPr lang="en-US" dirty="0" smtClean="0"/>
              <a:t>VS </a:t>
            </a:r>
            <a:r>
              <a:rPr lang="en-US" dirty="0"/>
              <a:t>by </a:t>
            </a:r>
            <a:r>
              <a:rPr lang="en-US" dirty="0" smtClean="0"/>
              <a:t>Housing</a:t>
            </a:r>
            <a:r>
              <a:rPr lang="en-US" baseline="0" dirty="0" smtClean="0"/>
              <a:t> Status</a:t>
            </a:r>
            <a:endParaRPr lang="en-US" dirty="0"/>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Clients Not VS by Race/Ethnicity</c:v>
                </c:pt>
              </c:strCache>
            </c:strRef>
          </c:tx>
          <c:dPt>
            <c:idx val="0"/>
            <c:bubble3D val="0"/>
            <c:spPr>
              <a:solidFill>
                <a:srgbClr val="002060"/>
              </a:solidFill>
              <a:ln w="19050">
                <a:solidFill>
                  <a:schemeClr val="lt1"/>
                </a:solidFill>
              </a:ln>
              <a:effectLst/>
            </c:spPr>
            <c:extLst>
              <c:ext xmlns:c16="http://schemas.microsoft.com/office/drawing/2014/chart" uri="{C3380CC4-5D6E-409C-BE32-E72D297353CC}">
                <c16:uniqueId val="{00000001-D08C-44BA-99E1-87D17F034771}"/>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6A12-44E6-8324-9DADE49FC8D0}"/>
              </c:ext>
            </c:extLst>
          </c:dPt>
          <c:dPt>
            <c:idx val="2"/>
            <c:bubble3D val="0"/>
            <c:spPr>
              <a:solidFill>
                <a:srgbClr val="00B0F0"/>
              </a:solidFill>
              <a:ln w="19050">
                <a:solidFill>
                  <a:schemeClr val="lt1"/>
                </a:solidFill>
              </a:ln>
              <a:effectLst/>
            </c:spPr>
            <c:extLst>
              <c:ext xmlns:c16="http://schemas.microsoft.com/office/drawing/2014/chart" uri="{C3380CC4-5D6E-409C-BE32-E72D297353CC}">
                <c16:uniqueId val="{00000002-D08C-44BA-99E1-87D17F034771}"/>
              </c:ext>
            </c:extLst>
          </c:dPt>
          <c:dLbls>
            <c:dLbl>
              <c:idx val="3"/>
              <c:tx>
                <c:rich>
                  <a:bodyPr/>
                  <a:lstStyle/>
                  <a:p>
                    <a:fld id="{136C7D88-1AFC-43EC-A548-B260D0B4F3D8}" type="PERCENTAGE">
                      <a:rPr lang="en-US" smtClean="0">
                        <a:solidFill>
                          <a:schemeClr val="tx1"/>
                        </a:solidFill>
                      </a:rPr>
                      <a:pPr/>
                      <a:t>[PERCENTAGE]</a:t>
                    </a:fld>
                    <a:endParaRPr lang="en-US"/>
                  </a:p>
                </c:rich>
              </c:tx>
              <c:dLblPos val="bestFit"/>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D08C-44BA-99E1-87D17F034771}"/>
                </c:ext>
              </c:extLst>
            </c:dLbl>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bg1"/>
                    </a:solidFill>
                    <a:latin typeface="+mn-lt"/>
                    <a:ea typeface="+mn-ea"/>
                    <a:cs typeface="+mn-cs"/>
                  </a:defRPr>
                </a:pPr>
                <a:endParaRPr lang="en-US"/>
              </a:p>
            </c:txPr>
            <c:dLblPos val="bestFit"/>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Sheet1!$A$2:$A$4</c:f>
              <c:strCache>
                <c:ptCount val="3"/>
                <c:pt idx="0">
                  <c:v>Stable/Permanent</c:v>
                </c:pt>
                <c:pt idx="1">
                  <c:v>Temporary</c:v>
                </c:pt>
                <c:pt idx="2">
                  <c:v>Unstable</c:v>
                </c:pt>
              </c:strCache>
            </c:strRef>
          </c:cat>
          <c:val>
            <c:numRef>
              <c:f>Sheet1!$B$2:$B$4</c:f>
              <c:numCache>
                <c:formatCode>0%</c:formatCode>
                <c:ptCount val="3"/>
                <c:pt idx="0">
                  <c:v>0.69631901840490795</c:v>
                </c:pt>
                <c:pt idx="1">
                  <c:v>0.15644171779141106</c:v>
                </c:pt>
                <c:pt idx="2">
                  <c:v>0.12576687116564417</c:v>
                </c:pt>
              </c:numCache>
            </c:numRef>
          </c:val>
          <c:extLst>
            <c:ext xmlns:c16="http://schemas.microsoft.com/office/drawing/2014/chart" uri="{C3380CC4-5D6E-409C-BE32-E72D297353CC}">
              <c16:uniqueId val="{00000000-D08C-44BA-99E1-87D17F034771}"/>
            </c:ext>
          </c:extLst>
        </c:ser>
        <c:dLbls>
          <c:showLegendKey val="0"/>
          <c:showVal val="0"/>
          <c:showCatName val="0"/>
          <c:showSerName val="0"/>
          <c:showPercent val="0"/>
          <c:showBubbleSize val="0"/>
          <c:showLeaderLines val="1"/>
        </c:dLbls>
        <c:firstSliceAng val="0"/>
      </c:pieChart>
      <c:spPr>
        <a:noFill/>
        <a:ln>
          <a:noFill/>
        </a:ln>
        <a:effectLst/>
      </c:spPr>
    </c:plotArea>
    <c:legend>
      <c:legendPos val="b"/>
      <c:layout/>
      <c:overlay val="0"/>
      <c:spPr>
        <a:noFill/>
        <a:ln>
          <a:noFill/>
        </a:ln>
        <a:effectLst/>
      </c:spPr>
      <c:txPr>
        <a:bodyPr rot="0" spcFirstLastPara="1" vertOverflow="ellipsis" vert="horz" wrap="square" anchor="ctr" anchorCtr="1"/>
        <a:lstStyle/>
        <a:p>
          <a:pPr algn="just">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a:t>Clients Not </a:t>
            </a:r>
            <a:r>
              <a:rPr lang="en-US" dirty="0" smtClean="0"/>
              <a:t>VS </a:t>
            </a:r>
            <a:r>
              <a:rPr lang="en-US" dirty="0"/>
              <a:t>by </a:t>
            </a:r>
            <a:r>
              <a:rPr lang="en-US" dirty="0" smtClean="0"/>
              <a:t>Age</a:t>
            </a:r>
            <a:endParaRPr lang="en-US" dirty="0"/>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Clients Not RIC by Gender</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3-2A1C-442B-A0DE-B9528A604AE4}"/>
              </c:ext>
            </c:extLst>
          </c:dPt>
          <c:dPt>
            <c:idx val="1"/>
            <c:bubble3D val="0"/>
            <c:spPr>
              <a:solidFill>
                <a:srgbClr val="002060"/>
              </a:solidFill>
              <a:ln w="19050">
                <a:solidFill>
                  <a:schemeClr val="lt1"/>
                </a:solidFill>
              </a:ln>
              <a:effectLst/>
            </c:spPr>
            <c:extLst>
              <c:ext xmlns:c16="http://schemas.microsoft.com/office/drawing/2014/chart" uri="{C3380CC4-5D6E-409C-BE32-E72D297353CC}">
                <c16:uniqueId val="{00000001-2A1C-442B-A0DE-B9528A604AE4}"/>
              </c:ext>
            </c:extLst>
          </c:dPt>
          <c:dPt>
            <c:idx val="2"/>
            <c:bubble3D val="0"/>
            <c:spPr>
              <a:solidFill>
                <a:srgbClr val="00B0F0"/>
              </a:solidFill>
              <a:ln w="19050">
                <a:solidFill>
                  <a:schemeClr val="lt1"/>
                </a:solidFill>
              </a:ln>
              <a:effectLst/>
            </c:spPr>
            <c:extLst>
              <c:ext xmlns:c16="http://schemas.microsoft.com/office/drawing/2014/chart" uri="{C3380CC4-5D6E-409C-BE32-E72D297353CC}">
                <c16:uniqueId val="{00000002-2A1C-442B-A0DE-B9528A604AE4}"/>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0-24F7-4835-B2DB-C4B1B518DC03}"/>
              </c:ext>
            </c:extLst>
          </c:dPt>
          <c:dPt>
            <c:idx val="4"/>
            <c:bubble3D val="0"/>
            <c:spPr>
              <a:solidFill>
                <a:srgbClr val="FFC000"/>
              </a:solidFill>
              <a:ln w="19050">
                <a:solidFill>
                  <a:schemeClr val="lt1"/>
                </a:solidFill>
              </a:ln>
              <a:effectLst/>
            </c:spPr>
            <c:extLst>
              <c:ext xmlns:c16="http://schemas.microsoft.com/office/drawing/2014/chart" uri="{C3380CC4-5D6E-409C-BE32-E72D297353CC}">
                <c16:uniqueId val="{00000001-24F7-4835-B2DB-C4B1B518DC03}"/>
              </c:ext>
            </c:extLst>
          </c:dPt>
          <c:dLbls>
            <c:dLbl>
              <c:idx val="0"/>
              <c:layout/>
              <c:tx>
                <c:rich>
                  <a:bodyPr/>
                  <a:lstStyle/>
                  <a:p>
                    <a:fld id="{EDC82FBE-C9F8-47CA-8376-688A3002211C}" type="VALUE">
                      <a:rPr lang="en-US" sz="1400" b="1">
                        <a:solidFill>
                          <a:schemeClr val="bg1"/>
                        </a:solidFill>
                      </a:rPr>
                      <a:pPr/>
                      <a:t>[VALUE]</a:t>
                    </a:fld>
                    <a:endParaRPr lang="en-US"/>
                  </a:p>
                </c:rich>
              </c:tx>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3-2A1C-442B-A0DE-B9528A604AE4}"/>
                </c:ext>
              </c:extLst>
            </c:dLbl>
            <c:dLbl>
              <c:idx val="1"/>
              <c:layout/>
              <c:tx>
                <c:rich>
                  <a:bodyPr/>
                  <a:lstStyle/>
                  <a:p>
                    <a:fld id="{97C38ACB-6626-452E-815E-486D27D097E4}" type="VALUE">
                      <a:rPr lang="en-US" sz="1400" b="1">
                        <a:solidFill>
                          <a:schemeClr val="bg1"/>
                        </a:solidFill>
                      </a:rPr>
                      <a:pPr/>
                      <a:t>[VALUE]</a:t>
                    </a:fld>
                    <a:endParaRPr lang="en-US"/>
                  </a:p>
                </c:rich>
              </c:tx>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1-2A1C-442B-A0DE-B9528A604AE4}"/>
                </c:ext>
              </c:extLst>
            </c:dLbl>
            <c:dLbl>
              <c:idx val="2"/>
              <c:layout/>
              <c:dLblPos val="bestFi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2-2A1C-442B-A0DE-B9528A604AE4}"/>
                </c:ext>
              </c:extLst>
            </c:dLbl>
            <c:dLbl>
              <c:idx val="3"/>
              <c:layout/>
              <c:dLblPos val="bestFi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0-24F7-4835-B2DB-C4B1B518DC03}"/>
                </c:ext>
              </c:extLst>
            </c:dLbl>
            <c:dLbl>
              <c:idx val="4"/>
              <c:layout/>
              <c:dLblPos val="bestFi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1-24F7-4835-B2DB-C4B1B518DC03}"/>
                </c:ext>
              </c:extLst>
            </c:dLbl>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extLst>
          </c:dLbls>
          <c:cat>
            <c:strRef>
              <c:f>Sheet1!$A$2:$A$6</c:f>
              <c:strCache>
                <c:ptCount val="5"/>
                <c:pt idx="0">
                  <c:v>20-29</c:v>
                </c:pt>
                <c:pt idx="1">
                  <c:v>30-39</c:v>
                </c:pt>
                <c:pt idx="2">
                  <c:v>40-49</c:v>
                </c:pt>
                <c:pt idx="3">
                  <c:v>50-59</c:v>
                </c:pt>
                <c:pt idx="4">
                  <c:v>59+</c:v>
                </c:pt>
              </c:strCache>
            </c:strRef>
          </c:cat>
          <c:val>
            <c:numRef>
              <c:f>Sheet1!$B$2:$B$6</c:f>
              <c:numCache>
                <c:formatCode>0%</c:formatCode>
                <c:ptCount val="5"/>
                <c:pt idx="0">
                  <c:v>0.13803680981595093</c:v>
                </c:pt>
                <c:pt idx="1">
                  <c:v>0.24539877300613497</c:v>
                </c:pt>
                <c:pt idx="2">
                  <c:v>0.18404907975460122</c:v>
                </c:pt>
                <c:pt idx="3">
                  <c:v>0.24539877300613497</c:v>
                </c:pt>
                <c:pt idx="4">
                  <c:v>0.18404907975460122</c:v>
                </c:pt>
              </c:numCache>
            </c:numRef>
          </c:val>
          <c:extLst>
            <c:ext xmlns:c16="http://schemas.microsoft.com/office/drawing/2014/chart" uri="{C3380CC4-5D6E-409C-BE32-E72D297353CC}">
              <c16:uniqueId val="{00000000-2A1C-442B-A0DE-B9528A604AE4}"/>
            </c:ext>
          </c:extLst>
        </c:ser>
        <c:dLbls>
          <c:showLegendKey val="0"/>
          <c:showVal val="0"/>
          <c:showCatName val="0"/>
          <c:showSerName val="0"/>
          <c:showPercent val="0"/>
          <c:showBubbleSize val="0"/>
          <c:showLeaderLines val="1"/>
        </c:dLbls>
        <c:firstSliceAng val="0"/>
      </c:pieChart>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Clients Not VS by Race/Ethnicity</c:v>
                </c:pt>
              </c:strCache>
            </c:strRef>
          </c:tx>
          <c:dPt>
            <c:idx val="0"/>
            <c:bubble3D val="0"/>
            <c:spPr>
              <a:solidFill>
                <a:srgbClr val="002060"/>
              </a:solidFill>
              <a:ln w="19050">
                <a:solidFill>
                  <a:schemeClr val="lt1"/>
                </a:solidFill>
              </a:ln>
              <a:effectLst/>
            </c:spPr>
            <c:extLst>
              <c:ext xmlns:c16="http://schemas.microsoft.com/office/drawing/2014/chart" uri="{C3380CC4-5D6E-409C-BE32-E72D297353CC}">
                <c16:uniqueId val="{00000001-D08C-44BA-99E1-87D17F034771}"/>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0-0E7D-441E-B9DA-0C2EB66CE1E8}"/>
              </c:ext>
            </c:extLst>
          </c:dPt>
          <c:dPt>
            <c:idx val="2"/>
            <c:bubble3D val="0"/>
            <c:spPr>
              <a:solidFill>
                <a:schemeClr val="accent6">
                  <a:lumMod val="75000"/>
                </a:schemeClr>
              </a:solidFill>
              <a:ln w="19050">
                <a:solidFill>
                  <a:schemeClr val="lt1"/>
                </a:solidFill>
              </a:ln>
              <a:effectLst/>
            </c:spPr>
            <c:extLst>
              <c:ext xmlns:c16="http://schemas.microsoft.com/office/drawing/2014/chart" uri="{C3380CC4-5D6E-409C-BE32-E72D297353CC}">
                <c16:uniqueId val="{00000002-D08C-44BA-99E1-87D17F034771}"/>
              </c:ext>
            </c:extLst>
          </c:dPt>
          <c:dLbls>
            <c:dLbl>
              <c:idx val="0"/>
              <c:layout>
                <c:manualLayout>
                  <c:x val="-0.13539252744179409"/>
                  <c:y val="7.3733487954953866E-2"/>
                </c:manualLayout>
              </c:layout>
              <c:tx>
                <c:rich>
                  <a:bodyPr/>
                  <a:lstStyle/>
                  <a:p>
                    <a:fld id="{87BAAF82-CD8A-441F-BD1A-A1FBE994E3DA}" type="VALUE">
                      <a:rPr lang="en-US" sz="1600" b="1">
                        <a:solidFill>
                          <a:schemeClr val="bg1"/>
                        </a:solidFill>
                      </a:rPr>
                      <a:pPr/>
                      <a:t>[VALUE]</a:t>
                    </a:fld>
                    <a:endParaRPr lang="en-US"/>
                  </a:p>
                </c:rich>
              </c:tx>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1-D08C-44BA-99E1-87D17F034771}"/>
                </c:ext>
              </c:extLst>
            </c:dLbl>
            <c:dLbl>
              <c:idx val="1"/>
              <c:layout>
                <c:manualLayout>
                  <c:x val="6.5908674054077604E-2"/>
                  <c:y val="-0.16944109540438701"/>
                </c:manualLayout>
              </c:layout>
              <c:tx>
                <c:rich>
                  <a:bodyPr/>
                  <a:lstStyle/>
                  <a:p>
                    <a:fld id="{4F3414D6-74AC-4A72-A606-51E39F541E4E}" type="VALUE">
                      <a:rPr lang="en-US" sz="1600" b="1">
                        <a:solidFill>
                          <a:schemeClr val="bg1"/>
                        </a:solidFill>
                      </a:rPr>
                      <a:pPr/>
                      <a:t>[VALUE]</a:t>
                    </a:fld>
                    <a:endParaRPr lang="en-US"/>
                  </a:p>
                </c:rich>
              </c:tx>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0-0E7D-441E-B9DA-0C2EB66CE1E8}"/>
                </c:ext>
              </c:extLst>
            </c:dLbl>
            <c:dLbl>
              <c:idx val="2"/>
              <c:layout>
                <c:manualLayout>
                  <c:x val="0.10214798096111044"/>
                  <c:y val="0.13384899424768149"/>
                </c:manualLayout>
              </c:layout>
              <c:tx>
                <c:rich>
                  <a:bodyPr/>
                  <a:lstStyle/>
                  <a:p>
                    <a:fld id="{99D9AB7A-F5CD-48D6-B9E0-8A16B9447E81}" type="VALUE">
                      <a:rPr lang="en-US" sz="1600" b="1">
                        <a:solidFill>
                          <a:schemeClr val="bg1"/>
                        </a:solidFill>
                      </a:rPr>
                      <a:pPr/>
                      <a:t>[VALUE]</a:t>
                    </a:fld>
                    <a:endParaRPr lang="en-US"/>
                  </a:p>
                </c:rich>
              </c:tx>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2-D08C-44BA-99E1-87D17F034771}"/>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dLblPos val="bestFit"/>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Black, N/H</c:v>
                </c:pt>
                <c:pt idx="1">
                  <c:v>White, N/H</c:v>
                </c:pt>
                <c:pt idx="2">
                  <c:v>Hispanic/Latinx</c:v>
                </c:pt>
              </c:strCache>
            </c:strRef>
          </c:cat>
          <c:val>
            <c:numRef>
              <c:f>Sheet1!$B$2:$B$4</c:f>
              <c:numCache>
                <c:formatCode>0%</c:formatCode>
                <c:ptCount val="3"/>
                <c:pt idx="0">
                  <c:v>0.4</c:v>
                </c:pt>
                <c:pt idx="1">
                  <c:v>0.4</c:v>
                </c:pt>
                <c:pt idx="2">
                  <c:v>0.2</c:v>
                </c:pt>
              </c:numCache>
            </c:numRef>
          </c:val>
          <c:extLst>
            <c:ext xmlns:c16="http://schemas.microsoft.com/office/drawing/2014/chart" uri="{C3380CC4-5D6E-409C-BE32-E72D297353CC}">
              <c16:uniqueId val="{00000000-D08C-44BA-99E1-87D17F034771}"/>
            </c:ext>
          </c:extLst>
        </c:ser>
        <c:dLbls>
          <c:showLegendKey val="0"/>
          <c:showVal val="0"/>
          <c:showCatName val="0"/>
          <c:showSerName val="0"/>
          <c:showPercent val="0"/>
          <c:showBubbleSize val="0"/>
          <c:showLeaderLines val="1"/>
        </c:dLbls>
        <c:firstSliceAng val="0"/>
      </c:pieChart>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dirty="0"/>
              <a:t>Household Income</a:t>
            </a:r>
          </a:p>
        </c:rich>
      </c:tx>
      <c:layout>
        <c:manualLayout>
          <c:xMode val="edge"/>
          <c:yMode val="edge"/>
          <c:x val="0.41969156715503442"/>
          <c:y val="0.12161843934030049"/>
        </c:manualLayout>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20202</c:v>
                </c:pt>
              </c:strCache>
            </c:strRef>
          </c:tx>
          <c:spPr>
            <a:solidFill>
              <a:srgbClr val="00B0F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Below 100% FPL</c:v>
                </c:pt>
                <c:pt idx="1">
                  <c:v>100-138% FPL</c:v>
                </c:pt>
                <c:pt idx="2">
                  <c:v>139-200% FPL</c:v>
                </c:pt>
                <c:pt idx="3">
                  <c:v>201-250% FPL</c:v>
                </c:pt>
                <c:pt idx="4">
                  <c:v>251-400% FPL</c:v>
                </c:pt>
                <c:pt idx="5">
                  <c:v>401-500% FPL</c:v>
                </c:pt>
                <c:pt idx="6">
                  <c:v>More than 500% FPL</c:v>
                </c:pt>
              </c:strCache>
            </c:strRef>
          </c:cat>
          <c:val>
            <c:numRef>
              <c:f>Sheet1!$B$2:$B$8</c:f>
              <c:numCache>
                <c:formatCode>General</c:formatCode>
                <c:ptCount val="7"/>
                <c:pt idx="0">
                  <c:v>1649</c:v>
                </c:pt>
                <c:pt idx="1">
                  <c:v>443</c:v>
                </c:pt>
                <c:pt idx="2">
                  <c:v>431</c:v>
                </c:pt>
                <c:pt idx="3">
                  <c:v>259</c:v>
                </c:pt>
                <c:pt idx="4">
                  <c:v>315</c:v>
                </c:pt>
                <c:pt idx="5">
                  <c:v>12</c:v>
                </c:pt>
                <c:pt idx="6">
                  <c:v>8</c:v>
                </c:pt>
              </c:numCache>
            </c:numRef>
          </c:val>
          <c:extLst>
            <c:ext xmlns:c16="http://schemas.microsoft.com/office/drawing/2014/chart" uri="{C3380CC4-5D6E-409C-BE32-E72D297353CC}">
              <c16:uniqueId val="{00000000-4B04-45B5-8AF2-65E534920BE2}"/>
            </c:ext>
          </c:extLst>
        </c:ser>
        <c:ser>
          <c:idx val="1"/>
          <c:order val="1"/>
          <c:tx>
            <c:strRef>
              <c:f>Sheet1!$C$1</c:f>
              <c:strCache>
                <c:ptCount val="1"/>
                <c:pt idx="0">
                  <c:v>2021</c:v>
                </c:pt>
              </c:strCache>
            </c:strRef>
          </c:tx>
          <c:spPr>
            <a:solidFill>
              <a:srgbClr val="FFCC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Below 100% FPL</c:v>
                </c:pt>
                <c:pt idx="1">
                  <c:v>100-138% FPL</c:v>
                </c:pt>
                <c:pt idx="2">
                  <c:v>139-200% FPL</c:v>
                </c:pt>
                <c:pt idx="3">
                  <c:v>201-250% FPL</c:v>
                </c:pt>
                <c:pt idx="4">
                  <c:v>251-400% FPL</c:v>
                </c:pt>
                <c:pt idx="5">
                  <c:v>401-500% FPL</c:v>
                </c:pt>
                <c:pt idx="6">
                  <c:v>More than 500% FPL</c:v>
                </c:pt>
              </c:strCache>
            </c:strRef>
          </c:cat>
          <c:val>
            <c:numRef>
              <c:f>Sheet1!$C$2:$C$8</c:f>
              <c:numCache>
                <c:formatCode>General</c:formatCode>
                <c:ptCount val="7"/>
                <c:pt idx="0">
                  <c:v>2153</c:v>
                </c:pt>
                <c:pt idx="1">
                  <c:v>432</c:v>
                </c:pt>
                <c:pt idx="2">
                  <c:v>517</c:v>
                </c:pt>
                <c:pt idx="3">
                  <c:v>248</c:v>
                </c:pt>
                <c:pt idx="4">
                  <c:v>367</c:v>
                </c:pt>
                <c:pt idx="5">
                  <c:v>13</c:v>
                </c:pt>
                <c:pt idx="6">
                  <c:v>4</c:v>
                </c:pt>
              </c:numCache>
            </c:numRef>
          </c:val>
          <c:extLst>
            <c:ext xmlns:c16="http://schemas.microsoft.com/office/drawing/2014/chart" uri="{C3380CC4-5D6E-409C-BE32-E72D297353CC}">
              <c16:uniqueId val="{00000000-3AE3-4A33-A9F4-0A6206AB338E}"/>
            </c:ext>
          </c:extLst>
        </c:ser>
        <c:ser>
          <c:idx val="2"/>
          <c:order val="2"/>
          <c:tx>
            <c:strRef>
              <c:f>Sheet1!$D$1</c:f>
              <c:strCache>
                <c:ptCount val="1"/>
                <c:pt idx="0">
                  <c:v>2022</c:v>
                </c:pt>
              </c:strCache>
            </c:strRef>
          </c:tx>
          <c:spPr>
            <a:solidFill>
              <a:srgbClr val="FF0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Below 100% FPL</c:v>
                </c:pt>
                <c:pt idx="1">
                  <c:v>100-138% FPL</c:v>
                </c:pt>
                <c:pt idx="2">
                  <c:v>139-200% FPL</c:v>
                </c:pt>
                <c:pt idx="3">
                  <c:v>201-250% FPL</c:v>
                </c:pt>
                <c:pt idx="4">
                  <c:v>251-400% FPL</c:v>
                </c:pt>
                <c:pt idx="5">
                  <c:v>401-500% FPL</c:v>
                </c:pt>
                <c:pt idx="6">
                  <c:v>More than 500% FPL</c:v>
                </c:pt>
              </c:strCache>
            </c:strRef>
          </c:cat>
          <c:val>
            <c:numRef>
              <c:f>Sheet1!$D$2:$D$8</c:f>
              <c:numCache>
                <c:formatCode>General</c:formatCode>
                <c:ptCount val="7"/>
                <c:pt idx="0">
                  <c:v>1725</c:v>
                </c:pt>
                <c:pt idx="1">
                  <c:v>387</c:v>
                </c:pt>
                <c:pt idx="2">
                  <c:v>474</c:v>
                </c:pt>
                <c:pt idx="3">
                  <c:v>258</c:v>
                </c:pt>
                <c:pt idx="4">
                  <c:v>353</c:v>
                </c:pt>
                <c:pt idx="5">
                  <c:v>17</c:v>
                </c:pt>
                <c:pt idx="6">
                  <c:v>6</c:v>
                </c:pt>
              </c:numCache>
            </c:numRef>
          </c:val>
          <c:extLst>
            <c:ext xmlns:c16="http://schemas.microsoft.com/office/drawing/2014/chart" uri="{C3380CC4-5D6E-409C-BE32-E72D297353CC}">
              <c16:uniqueId val="{00000001-3AE3-4A33-A9F4-0A6206AB338E}"/>
            </c:ext>
          </c:extLst>
        </c:ser>
        <c:dLbls>
          <c:dLblPos val="outEnd"/>
          <c:showLegendKey val="0"/>
          <c:showVal val="1"/>
          <c:showCatName val="0"/>
          <c:showSerName val="0"/>
          <c:showPercent val="0"/>
          <c:showBubbleSize val="0"/>
        </c:dLbls>
        <c:gapWidth val="219"/>
        <c:overlap val="-27"/>
        <c:axId val="408320056"/>
        <c:axId val="408331208"/>
      </c:barChart>
      <c:catAx>
        <c:axId val="408320056"/>
        <c:scaling>
          <c:orientation val="minMax"/>
        </c:scaling>
        <c:delete val="0"/>
        <c:axPos val="b"/>
        <c:title>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n-US"/>
          </a:p>
        </c:txPr>
        <c:crossAx val="408331208"/>
        <c:crosses val="autoZero"/>
        <c:auto val="1"/>
        <c:lblAlgn val="ctr"/>
        <c:lblOffset val="100"/>
        <c:noMultiLvlLbl val="0"/>
      </c:catAx>
      <c:valAx>
        <c:axId val="408331208"/>
        <c:scaling>
          <c:orientation val="minMax"/>
        </c:scaling>
        <c:delete val="1"/>
        <c:axPos val="l"/>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dirty="0" smtClean="0"/>
                  <a:t># of Clients</a:t>
                </a:r>
                <a:endParaRPr lang="en-US" dirty="0"/>
              </a:p>
            </c:rich>
          </c:tx>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out"/>
        <c:minorTickMark val="none"/>
        <c:tickLblPos val="nextTo"/>
        <c:crossAx val="408320056"/>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a:t>Clients Not </a:t>
            </a:r>
            <a:r>
              <a:rPr lang="en-US" dirty="0" smtClean="0"/>
              <a:t>VS </a:t>
            </a:r>
            <a:r>
              <a:rPr lang="en-US" dirty="0"/>
              <a:t>by Gender</a:t>
            </a:r>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Clients Not RIC by Gender</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DCA7-46E2-8C0D-36BF967B7FC9}"/>
              </c:ext>
            </c:extLst>
          </c:dPt>
          <c:dPt>
            <c:idx val="1"/>
            <c:bubble3D val="0"/>
            <c:spPr>
              <a:solidFill>
                <a:srgbClr val="002060"/>
              </a:solidFill>
              <a:ln w="19050">
                <a:solidFill>
                  <a:schemeClr val="lt1"/>
                </a:solidFill>
              </a:ln>
              <a:effectLst/>
            </c:spPr>
            <c:extLst>
              <c:ext xmlns:c16="http://schemas.microsoft.com/office/drawing/2014/chart" uri="{C3380CC4-5D6E-409C-BE32-E72D297353CC}">
                <c16:uniqueId val="{00000003-DCA7-46E2-8C0D-36BF967B7FC9}"/>
              </c:ext>
            </c:extLst>
          </c:dPt>
          <c:dPt>
            <c:idx val="2"/>
            <c:bubble3D val="0"/>
            <c:spPr>
              <a:solidFill>
                <a:srgbClr val="00B0F0"/>
              </a:solidFill>
              <a:ln w="19050">
                <a:solidFill>
                  <a:schemeClr val="lt1"/>
                </a:solidFill>
              </a:ln>
              <a:effectLst/>
            </c:spPr>
            <c:extLst>
              <c:ext xmlns:c16="http://schemas.microsoft.com/office/drawing/2014/chart" uri="{C3380CC4-5D6E-409C-BE32-E72D297353CC}">
                <c16:uniqueId val="{00000005-DCA7-46E2-8C0D-36BF967B7FC9}"/>
              </c:ext>
            </c:extLst>
          </c:dPt>
          <c:dLbls>
            <c:dLbl>
              <c:idx val="0"/>
              <c:layout/>
              <c:tx>
                <c:rich>
                  <a:bodyPr/>
                  <a:lstStyle/>
                  <a:p>
                    <a:fld id="{EDC82FBE-C9F8-47CA-8376-688A3002211C}" type="VALUE">
                      <a:rPr lang="en-US" sz="1400" b="1">
                        <a:solidFill>
                          <a:schemeClr val="bg1"/>
                        </a:solidFill>
                      </a:rPr>
                      <a:pPr/>
                      <a:t>[VALUE]</a:t>
                    </a:fld>
                    <a:endParaRPr lang="en-US"/>
                  </a:p>
                </c:rich>
              </c:tx>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1-DCA7-46E2-8C0D-36BF967B7FC9}"/>
                </c:ext>
              </c:extLst>
            </c:dLbl>
            <c:dLbl>
              <c:idx val="1"/>
              <c:layout/>
              <c:tx>
                <c:rich>
                  <a:bodyPr rot="0" spcFirstLastPara="1" vertOverflow="ellipsis" vert="horz" wrap="square" lIns="38100" tIns="19050" rIns="38100" bIns="19050" anchor="ctr" anchorCtr="1">
                    <a:spAutoFit/>
                  </a:bodyPr>
                  <a:lstStyle/>
                  <a:p>
                    <a:pPr>
                      <a:defRPr sz="1400" b="0" i="0" u="none" strike="noStrike" kern="1200" baseline="0">
                        <a:solidFill>
                          <a:schemeClr val="tx1">
                            <a:lumMod val="75000"/>
                            <a:lumOff val="25000"/>
                          </a:schemeClr>
                        </a:solidFill>
                        <a:latin typeface="+mn-lt"/>
                        <a:ea typeface="+mn-ea"/>
                        <a:cs typeface="+mn-cs"/>
                      </a:defRPr>
                    </a:pPr>
                    <a:fld id="{97C38ACB-6626-452E-815E-486D27D097E4}" type="VALUE">
                      <a:rPr lang="en-US" sz="1400" b="1">
                        <a:solidFill>
                          <a:schemeClr val="bg1"/>
                        </a:solidFill>
                      </a:rPr>
                      <a:pPr>
                        <a:defRPr sz="1400"/>
                      </a:pPr>
                      <a:t>[VALUE]</a:t>
                    </a:fld>
                    <a:endParaRPr lang="en-US"/>
                  </a:p>
                </c:rich>
              </c:tx>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lumMod val="75000"/>
                          <a:lumOff val="25000"/>
                        </a:schemeClr>
                      </a:solidFill>
                      <a:latin typeface="+mn-lt"/>
                      <a:ea typeface="+mn-ea"/>
                      <a:cs typeface="+mn-cs"/>
                    </a:defRPr>
                  </a:pPr>
                  <a:endParaRPr lang="en-US"/>
                </a:p>
              </c:txPr>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3-DCA7-46E2-8C0D-36BF967B7FC9}"/>
                </c:ext>
              </c:extLst>
            </c:dLbl>
            <c:dLbl>
              <c:idx val="2"/>
              <c:layout/>
              <c:dLblPos val="bestFi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5-DCA7-46E2-8C0D-36BF967B7FC9}"/>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extLst>
          </c:dLbls>
          <c:cat>
            <c:strRef>
              <c:f>Sheet1!$A$2:$A$4</c:f>
              <c:strCache>
                <c:ptCount val="3"/>
                <c:pt idx="0">
                  <c:v>Male</c:v>
                </c:pt>
                <c:pt idx="1">
                  <c:v>Female</c:v>
                </c:pt>
                <c:pt idx="2">
                  <c:v>Transgender</c:v>
                </c:pt>
              </c:strCache>
            </c:strRef>
          </c:cat>
          <c:val>
            <c:numRef>
              <c:f>Sheet1!$B$2:$B$4</c:f>
              <c:numCache>
                <c:formatCode>0%</c:formatCode>
                <c:ptCount val="3"/>
                <c:pt idx="0">
                  <c:v>0.6</c:v>
                </c:pt>
                <c:pt idx="1">
                  <c:v>0.4</c:v>
                </c:pt>
                <c:pt idx="2">
                  <c:v>0</c:v>
                </c:pt>
              </c:numCache>
            </c:numRef>
          </c:val>
          <c:extLst>
            <c:ext xmlns:c16="http://schemas.microsoft.com/office/drawing/2014/chart" uri="{C3380CC4-5D6E-409C-BE32-E72D297353CC}">
              <c16:uniqueId val="{00000006-DCA7-46E2-8C0D-36BF967B7FC9}"/>
            </c:ext>
          </c:extLst>
        </c:ser>
        <c:dLbls>
          <c:showLegendKey val="0"/>
          <c:showVal val="0"/>
          <c:showCatName val="0"/>
          <c:showSerName val="0"/>
          <c:showPercent val="0"/>
          <c:showBubbleSize val="0"/>
          <c:showLeaderLines val="1"/>
        </c:dLbls>
        <c:firstSliceAng val="0"/>
      </c:pieChart>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a:t>Clients Not </a:t>
            </a:r>
            <a:r>
              <a:rPr lang="en-US" dirty="0" smtClean="0"/>
              <a:t>VS </a:t>
            </a:r>
            <a:r>
              <a:rPr lang="en-US" dirty="0"/>
              <a:t>by Gender</a:t>
            </a:r>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Clients Not RIC by Gender</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01B4-46D1-9459-EB8E99DCFF21}"/>
              </c:ext>
            </c:extLst>
          </c:dPt>
          <c:dPt>
            <c:idx val="1"/>
            <c:bubble3D val="0"/>
            <c:spPr>
              <a:solidFill>
                <a:srgbClr val="002060"/>
              </a:solidFill>
              <a:ln w="19050">
                <a:solidFill>
                  <a:schemeClr val="lt1"/>
                </a:solidFill>
              </a:ln>
              <a:effectLst/>
            </c:spPr>
            <c:extLst>
              <c:ext xmlns:c16="http://schemas.microsoft.com/office/drawing/2014/chart" uri="{C3380CC4-5D6E-409C-BE32-E72D297353CC}">
                <c16:uniqueId val="{00000003-01B4-46D1-9459-EB8E99DCFF21}"/>
              </c:ext>
            </c:extLst>
          </c:dPt>
          <c:dPt>
            <c:idx val="2"/>
            <c:bubble3D val="0"/>
            <c:spPr>
              <a:solidFill>
                <a:srgbClr val="00B0F0"/>
              </a:solidFill>
              <a:ln w="19050">
                <a:solidFill>
                  <a:schemeClr val="lt1"/>
                </a:solidFill>
              </a:ln>
              <a:effectLst/>
            </c:spPr>
            <c:extLst>
              <c:ext xmlns:c16="http://schemas.microsoft.com/office/drawing/2014/chart" uri="{C3380CC4-5D6E-409C-BE32-E72D297353CC}">
                <c16:uniqueId val="{00000005-01B4-46D1-9459-EB8E99DCFF21}"/>
              </c:ext>
            </c:extLst>
          </c:dPt>
          <c:dLbls>
            <c:dLbl>
              <c:idx val="0"/>
              <c:layout/>
              <c:tx>
                <c:rich>
                  <a:bodyPr/>
                  <a:lstStyle/>
                  <a:p>
                    <a:fld id="{EDC82FBE-C9F8-47CA-8376-688A3002211C}" type="VALUE">
                      <a:rPr lang="en-US" sz="1400" b="1">
                        <a:solidFill>
                          <a:schemeClr val="bg1"/>
                        </a:solidFill>
                      </a:rPr>
                      <a:pPr/>
                      <a:t>[VALUE]</a:t>
                    </a:fld>
                    <a:endParaRPr lang="en-US"/>
                  </a:p>
                </c:rich>
              </c:tx>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1-01B4-46D1-9459-EB8E99DCFF21}"/>
                </c:ext>
              </c:extLst>
            </c:dLbl>
            <c:dLbl>
              <c:idx val="1"/>
              <c:layout/>
              <c:tx>
                <c:rich>
                  <a:bodyPr rot="0" spcFirstLastPara="1" vertOverflow="ellipsis" vert="horz" wrap="square" lIns="38100" tIns="19050" rIns="38100" bIns="19050" anchor="ctr" anchorCtr="1">
                    <a:spAutoFit/>
                  </a:bodyPr>
                  <a:lstStyle/>
                  <a:p>
                    <a:pPr>
                      <a:defRPr sz="1400" b="0" i="0" u="none" strike="noStrike" kern="1200" baseline="0">
                        <a:solidFill>
                          <a:schemeClr val="tx1">
                            <a:lumMod val="75000"/>
                            <a:lumOff val="25000"/>
                          </a:schemeClr>
                        </a:solidFill>
                        <a:latin typeface="+mn-lt"/>
                        <a:ea typeface="+mn-ea"/>
                        <a:cs typeface="+mn-cs"/>
                      </a:defRPr>
                    </a:pPr>
                    <a:fld id="{97C38ACB-6626-452E-815E-486D27D097E4}" type="VALUE">
                      <a:rPr lang="en-US" sz="1400" b="1">
                        <a:solidFill>
                          <a:schemeClr val="bg1"/>
                        </a:solidFill>
                      </a:rPr>
                      <a:pPr>
                        <a:defRPr sz="1400"/>
                      </a:pPr>
                      <a:t>[VALUE]</a:t>
                    </a:fld>
                    <a:endParaRPr lang="en-US"/>
                  </a:p>
                </c:rich>
              </c:tx>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lumMod val="75000"/>
                          <a:lumOff val="25000"/>
                        </a:schemeClr>
                      </a:solidFill>
                      <a:latin typeface="+mn-lt"/>
                      <a:ea typeface="+mn-ea"/>
                      <a:cs typeface="+mn-cs"/>
                    </a:defRPr>
                  </a:pPr>
                  <a:endParaRPr lang="en-US"/>
                </a:p>
              </c:txPr>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3-01B4-46D1-9459-EB8E99DCFF21}"/>
                </c:ext>
              </c:extLst>
            </c:dLbl>
            <c:dLbl>
              <c:idx val="2"/>
              <c:layout/>
              <c:dLblPos val="bestFi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5-01B4-46D1-9459-EB8E99DCFF21}"/>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extLst>
          </c:dLbls>
          <c:cat>
            <c:strRef>
              <c:f>Sheet1!$A$2:$A$4</c:f>
              <c:strCache>
                <c:ptCount val="3"/>
                <c:pt idx="0">
                  <c:v>Male</c:v>
                </c:pt>
                <c:pt idx="1">
                  <c:v>Female</c:v>
                </c:pt>
                <c:pt idx="2">
                  <c:v>Transgender</c:v>
                </c:pt>
              </c:strCache>
            </c:strRef>
          </c:cat>
          <c:val>
            <c:numRef>
              <c:f>Sheet1!$B$2:$B$4</c:f>
              <c:numCache>
                <c:formatCode>0%</c:formatCode>
                <c:ptCount val="3"/>
                <c:pt idx="0">
                  <c:v>0.64864864864864868</c:v>
                </c:pt>
                <c:pt idx="1">
                  <c:v>0.35135135135135137</c:v>
                </c:pt>
                <c:pt idx="2">
                  <c:v>0</c:v>
                </c:pt>
              </c:numCache>
            </c:numRef>
          </c:val>
          <c:extLst>
            <c:ext xmlns:c16="http://schemas.microsoft.com/office/drawing/2014/chart" uri="{C3380CC4-5D6E-409C-BE32-E72D297353CC}">
              <c16:uniqueId val="{00000006-01B4-46D1-9459-EB8E99DCFF21}"/>
            </c:ext>
          </c:extLst>
        </c:ser>
        <c:dLbls>
          <c:showLegendKey val="0"/>
          <c:showVal val="0"/>
          <c:showCatName val="0"/>
          <c:showSerName val="0"/>
          <c:showPercent val="0"/>
          <c:showBubbleSize val="0"/>
          <c:showLeaderLines val="1"/>
        </c:dLbls>
        <c:firstSliceAng val="0"/>
      </c:pieChart>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a:t>Clients Not RIC by </a:t>
            </a:r>
            <a:r>
              <a:rPr lang="en-US" dirty="0" smtClean="0"/>
              <a:t>Age</a:t>
            </a:r>
            <a:endParaRPr lang="en-US" dirty="0"/>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Clients Not RIC by Gender</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B7B3-4C23-99C0-02F785B00A1B}"/>
              </c:ext>
            </c:extLst>
          </c:dPt>
          <c:dPt>
            <c:idx val="1"/>
            <c:bubble3D val="0"/>
            <c:spPr>
              <a:solidFill>
                <a:srgbClr val="002060"/>
              </a:solidFill>
              <a:ln w="19050">
                <a:solidFill>
                  <a:schemeClr val="lt1"/>
                </a:solidFill>
              </a:ln>
              <a:effectLst/>
            </c:spPr>
            <c:extLst>
              <c:ext xmlns:c16="http://schemas.microsoft.com/office/drawing/2014/chart" uri="{C3380CC4-5D6E-409C-BE32-E72D297353CC}">
                <c16:uniqueId val="{00000003-B7B3-4C23-99C0-02F785B00A1B}"/>
              </c:ext>
            </c:extLst>
          </c:dPt>
          <c:dPt>
            <c:idx val="2"/>
            <c:bubble3D val="0"/>
            <c:spPr>
              <a:solidFill>
                <a:srgbClr val="00B0F0"/>
              </a:solidFill>
              <a:ln w="19050">
                <a:solidFill>
                  <a:schemeClr val="lt1"/>
                </a:solidFill>
              </a:ln>
              <a:effectLst/>
            </c:spPr>
            <c:extLst>
              <c:ext xmlns:c16="http://schemas.microsoft.com/office/drawing/2014/chart" uri="{C3380CC4-5D6E-409C-BE32-E72D297353CC}">
                <c16:uniqueId val="{00000005-B7B3-4C23-99C0-02F785B00A1B}"/>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B7B3-4C23-99C0-02F785B00A1B}"/>
              </c:ext>
            </c:extLst>
          </c:dPt>
          <c:dPt>
            <c:idx val="4"/>
            <c:bubble3D val="0"/>
            <c:spPr>
              <a:solidFill>
                <a:srgbClr val="FFC000"/>
              </a:solidFill>
              <a:ln w="19050">
                <a:solidFill>
                  <a:schemeClr val="lt1"/>
                </a:solidFill>
              </a:ln>
              <a:effectLst/>
            </c:spPr>
            <c:extLst>
              <c:ext xmlns:c16="http://schemas.microsoft.com/office/drawing/2014/chart" uri="{C3380CC4-5D6E-409C-BE32-E72D297353CC}">
                <c16:uniqueId val="{00000009-B7B3-4C23-99C0-02F785B00A1B}"/>
              </c:ext>
            </c:extLst>
          </c:dPt>
          <c:dLbls>
            <c:dLbl>
              <c:idx val="0"/>
              <c:layout/>
              <c:dLblPos val="bestFi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1-B7B3-4C23-99C0-02F785B00A1B}"/>
                </c:ext>
              </c:extLst>
            </c:dLbl>
            <c:dLbl>
              <c:idx val="1"/>
              <c:layout/>
              <c:tx>
                <c:rich>
                  <a:bodyPr/>
                  <a:lstStyle/>
                  <a:p>
                    <a:fld id="{97C38ACB-6626-452E-815E-486D27D097E4}" type="VALUE">
                      <a:rPr lang="en-US" sz="1400" b="1">
                        <a:solidFill>
                          <a:schemeClr val="bg1"/>
                        </a:solidFill>
                      </a:rPr>
                      <a:pPr/>
                      <a:t>[VALUE]</a:t>
                    </a:fld>
                    <a:endParaRPr lang="en-US"/>
                  </a:p>
                </c:rich>
              </c:tx>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3-B7B3-4C23-99C0-02F785B00A1B}"/>
                </c:ext>
              </c:extLst>
            </c:dLbl>
            <c:dLbl>
              <c:idx val="2"/>
              <c:layout/>
              <c:dLblPos val="bestFi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5-B7B3-4C23-99C0-02F785B00A1B}"/>
                </c:ext>
              </c:extLst>
            </c:dLbl>
            <c:dLbl>
              <c:idx val="3"/>
              <c:layout/>
              <c:dLblPos val="bestFi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7-B7B3-4C23-99C0-02F785B00A1B}"/>
                </c:ext>
              </c:extLst>
            </c:dLbl>
            <c:dLbl>
              <c:idx val="4"/>
              <c:layout/>
              <c:dLblPos val="bestFi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9-B7B3-4C23-99C0-02F785B00A1B}"/>
                </c:ext>
              </c:extLst>
            </c:dLbl>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extLst>
          </c:dLbls>
          <c:cat>
            <c:strRef>
              <c:f>Sheet1!$A$2:$A$6</c:f>
              <c:strCache>
                <c:ptCount val="5"/>
                <c:pt idx="0">
                  <c:v>20-29</c:v>
                </c:pt>
                <c:pt idx="1">
                  <c:v>30-39</c:v>
                </c:pt>
                <c:pt idx="2">
                  <c:v>40-49</c:v>
                </c:pt>
                <c:pt idx="3">
                  <c:v>50-59</c:v>
                </c:pt>
                <c:pt idx="4">
                  <c:v>59+</c:v>
                </c:pt>
              </c:strCache>
            </c:strRef>
          </c:cat>
          <c:val>
            <c:numRef>
              <c:f>Sheet1!$B$2:$B$6</c:f>
              <c:numCache>
                <c:formatCode>0%</c:formatCode>
                <c:ptCount val="5"/>
                <c:pt idx="0">
                  <c:v>2.7027027027027029E-2</c:v>
                </c:pt>
                <c:pt idx="1">
                  <c:v>0.16216216216216217</c:v>
                </c:pt>
                <c:pt idx="2">
                  <c:v>0.13513513513513514</c:v>
                </c:pt>
                <c:pt idx="3">
                  <c:v>0.24324324324324326</c:v>
                </c:pt>
                <c:pt idx="4">
                  <c:v>0.43243243243243246</c:v>
                </c:pt>
              </c:numCache>
            </c:numRef>
          </c:val>
          <c:extLst>
            <c:ext xmlns:c16="http://schemas.microsoft.com/office/drawing/2014/chart" uri="{C3380CC4-5D6E-409C-BE32-E72D297353CC}">
              <c16:uniqueId val="{0000000A-B7B3-4C23-99C0-02F785B00A1B}"/>
            </c:ext>
          </c:extLst>
        </c:ser>
        <c:dLbls>
          <c:showLegendKey val="0"/>
          <c:showVal val="0"/>
          <c:showCatName val="0"/>
          <c:showSerName val="0"/>
          <c:showPercent val="0"/>
          <c:showBubbleSize val="0"/>
          <c:showLeaderLines val="1"/>
        </c:dLbls>
        <c:firstSliceAng val="0"/>
      </c:pieChart>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Clients Not RIC by Gender</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19D0-483A-A4F8-8CFBE851C761}"/>
              </c:ext>
            </c:extLst>
          </c:dPt>
          <c:dPt>
            <c:idx val="1"/>
            <c:bubble3D val="0"/>
            <c:spPr>
              <a:solidFill>
                <a:srgbClr val="002060"/>
              </a:solidFill>
              <a:ln w="19050">
                <a:solidFill>
                  <a:schemeClr val="lt1"/>
                </a:solidFill>
              </a:ln>
              <a:effectLst/>
            </c:spPr>
            <c:extLst>
              <c:ext xmlns:c16="http://schemas.microsoft.com/office/drawing/2014/chart" uri="{C3380CC4-5D6E-409C-BE32-E72D297353CC}">
                <c16:uniqueId val="{00000003-19D0-483A-A4F8-8CFBE851C761}"/>
              </c:ext>
            </c:extLst>
          </c:dPt>
          <c:dPt>
            <c:idx val="2"/>
            <c:bubble3D val="0"/>
            <c:spPr>
              <a:solidFill>
                <a:srgbClr val="00B0F0"/>
              </a:solidFill>
              <a:ln w="19050">
                <a:solidFill>
                  <a:schemeClr val="lt1"/>
                </a:solidFill>
              </a:ln>
              <a:effectLst/>
            </c:spPr>
            <c:extLst>
              <c:ext xmlns:c16="http://schemas.microsoft.com/office/drawing/2014/chart" uri="{C3380CC4-5D6E-409C-BE32-E72D297353CC}">
                <c16:uniqueId val="{00000005-19D0-483A-A4F8-8CFBE851C761}"/>
              </c:ext>
            </c:extLst>
          </c:dPt>
          <c:dLbls>
            <c:dLbl>
              <c:idx val="0"/>
              <c:layout/>
              <c:tx>
                <c:rich>
                  <a:bodyPr/>
                  <a:lstStyle/>
                  <a:p>
                    <a:fld id="{EDC82FBE-C9F8-47CA-8376-688A3002211C}" type="VALUE">
                      <a:rPr lang="en-US" sz="1400" b="1">
                        <a:solidFill>
                          <a:schemeClr val="bg1"/>
                        </a:solidFill>
                      </a:rPr>
                      <a:pPr/>
                      <a:t>[VALUE]</a:t>
                    </a:fld>
                    <a:endParaRPr lang="en-US"/>
                  </a:p>
                </c:rich>
              </c:tx>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1-19D0-483A-A4F8-8CFBE851C761}"/>
                </c:ext>
              </c:extLst>
            </c:dLbl>
            <c:dLbl>
              <c:idx val="1"/>
              <c:layout/>
              <c:tx>
                <c:rich>
                  <a:bodyPr rot="0" spcFirstLastPara="1" vertOverflow="ellipsis" vert="horz" wrap="square" lIns="38100" tIns="19050" rIns="38100" bIns="19050" anchor="ctr" anchorCtr="1">
                    <a:spAutoFit/>
                  </a:bodyPr>
                  <a:lstStyle/>
                  <a:p>
                    <a:pPr>
                      <a:defRPr sz="1400" b="0" i="0" u="none" strike="noStrike" kern="1200" baseline="0">
                        <a:solidFill>
                          <a:schemeClr val="tx1">
                            <a:lumMod val="75000"/>
                            <a:lumOff val="25000"/>
                          </a:schemeClr>
                        </a:solidFill>
                        <a:latin typeface="+mn-lt"/>
                        <a:ea typeface="+mn-ea"/>
                        <a:cs typeface="+mn-cs"/>
                      </a:defRPr>
                    </a:pPr>
                    <a:fld id="{97C38ACB-6626-452E-815E-486D27D097E4}" type="VALUE">
                      <a:rPr lang="en-US" sz="1400" b="1">
                        <a:solidFill>
                          <a:schemeClr val="bg1"/>
                        </a:solidFill>
                      </a:rPr>
                      <a:pPr>
                        <a:defRPr sz="1400"/>
                      </a:pPr>
                      <a:t>[VALUE]</a:t>
                    </a:fld>
                    <a:endParaRPr lang="en-US"/>
                  </a:p>
                </c:rich>
              </c:tx>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lumMod val="75000"/>
                          <a:lumOff val="25000"/>
                        </a:schemeClr>
                      </a:solidFill>
                      <a:latin typeface="+mn-lt"/>
                      <a:ea typeface="+mn-ea"/>
                      <a:cs typeface="+mn-cs"/>
                    </a:defRPr>
                  </a:pPr>
                  <a:endParaRPr lang="en-US"/>
                </a:p>
              </c:txPr>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3-19D0-483A-A4F8-8CFBE851C761}"/>
                </c:ext>
              </c:extLst>
            </c:dLbl>
            <c:dLbl>
              <c:idx val="2"/>
              <c:layout/>
              <c:dLblPos val="bestFi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5-19D0-483A-A4F8-8CFBE851C761}"/>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extLst>
          </c:dLbls>
          <c:cat>
            <c:strRef>
              <c:f>Sheet1!$A$2:$A$4</c:f>
              <c:strCache>
                <c:ptCount val="3"/>
                <c:pt idx="0">
                  <c:v>Male</c:v>
                </c:pt>
                <c:pt idx="1">
                  <c:v>Female</c:v>
                </c:pt>
                <c:pt idx="2">
                  <c:v>Transgender</c:v>
                </c:pt>
              </c:strCache>
            </c:strRef>
          </c:cat>
          <c:val>
            <c:numRef>
              <c:f>Sheet1!$B$2:$B$4</c:f>
              <c:numCache>
                <c:formatCode>0%</c:formatCode>
                <c:ptCount val="3"/>
                <c:pt idx="0">
                  <c:v>0.52380952380952384</c:v>
                </c:pt>
                <c:pt idx="1">
                  <c:v>0.47619047619047616</c:v>
                </c:pt>
                <c:pt idx="2">
                  <c:v>0</c:v>
                </c:pt>
              </c:numCache>
            </c:numRef>
          </c:val>
          <c:extLst>
            <c:ext xmlns:c16="http://schemas.microsoft.com/office/drawing/2014/chart" uri="{C3380CC4-5D6E-409C-BE32-E72D297353CC}">
              <c16:uniqueId val="{00000006-19D0-483A-A4F8-8CFBE851C761}"/>
            </c:ext>
          </c:extLst>
        </c:ser>
        <c:dLbls>
          <c:showLegendKey val="0"/>
          <c:showVal val="0"/>
          <c:showCatName val="0"/>
          <c:showSerName val="0"/>
          <c:showPercent val="0"/>
          <c:showBubbleSize val="0"/>
          <c:showLeaderLines val="1"/>
        </c:dLbls>
        <c:firstSliceAng val="0"/>
      </c:pieChart>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a:t>Clients Not RIC by </a:t>
            </a:r>
            <a:r>
              <a:rPr lang="en-US" dirty="0" smtClean="0"/>
              <a:t>Age</a:t>
            </a:r>
            <a:endParaRPr lang="en-US" dirty="0"/>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Clients Not RIC by Gender</c:v>
                </c:pt>
              </c:strCache>
            </c:strRef>
          </c:tx>
          <c:explosion val="1"/>
          <c:dPt>
            <c:idx val="0"/>
            <c:bubble3D val="0"/>
            <c:spPr>
              <a:solidFill>
                <a:schemeClr val="accent1"/>
              </a:solidFill>
              <a:ln w="19050">
                <a:solidFill>
                  <a:schemeClr val="lt1"/>
                </a:solidFill>
              </a:ln>
              <a:effectLst/>
            </c:spPr>
            <c:extLst>
              <c:ext xmlns:c16="http://schemas.microsoft.com/office/drawing/2014/chart" uri="{C3380CC4-5D6E-409C-BE32-E72D297353CC}">
                <c16:uniqueId val="{00000001-2492-418B-B8D6-06266522DDAE}"/>
              </c:ext>
            </c:extLst>
          </c:dPt>
          <c:dPt>
            <c:idx val="1"/>
            <c:bubble3D val="0"/>
            <c:spPr>
              <a:solidFill>
                <a:srgbClr val="002060"/>
              </a:solidFill>
              <a:ln w="19050">
                <a:solidFill>
                  <a:schemeClr val="lt1"/>
                </a:solidFill>
              </a:ln>
              <a:effectLst/>
            </c:spPr>
            <c:extLst>
              <c:ext xmlns:c16="http://schemas.microsoft.com/office/drawing/2014/chart" uri="{C3380CC4-5D6E-409C-BE32-E72D297353CC}">
                <c16:uniqueId val="{00000003-2492-418B-B8D6-06266522DDAE}"/>
              </c:ext>
            </c:extLst>
          </c:dPt>
          <c:dPt>
            <c:idx val="2"/>
            <c:bubble3D val="0"/>
            <c:spPr>
              <a:solidFill>
                <a:srgbClr val="00B0F0"/>
              </a:solidFill>
              <a:ln w="19050">
                <a:solidFill>
                  <a:schemeClr val="lt1"/>
                </a:solidFill>
              </a:ln>
              <a:effectLst/>
            </c:spPr>
            <c:extLst>
              <c:ext xmlns:c16="http://schemas.microsoft.com/office/drawing/2014/chart" uri="{C3380CC4-5D6E-409C-BE32-E72D297353CC}">
                <c16:uniqueId val="{00000005-2492-418B-B8D6-06266522DDAE}"/>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2492-418B-B8D6-06266522DDAE}"/>
              </c:ext>
            </c:extLst>
          </c:dPt>
          <c:dPt>
            <c:idx val="4"/>
            <c:bubble3D val="0"/>
            <c:spPr>
              <a:solidFill>
                <a:srgbClr val="FFC000"/>
              </a:solidFill>
              <a:ln w="19050">
                <a:solidFill>
                  <a:schemeClr val="lt1"/>
                </a:solidFill>
              </a:ln>
              <a:effectLst/>
            </c:spPr>
            <c:extLst>
              <c:ext xmlns:c16="http://schemas.microsoft.com/office/drawing/2014/chart" uri="{C3380CC4-5D6E-409C-BE32-E72D297353CC}">
                <c16:uniqueId val="{00000009-2492-418B-B8D6-06266522DDAE}"/>
              </c:ext>
            </c:extLst>
          </c:dPt>
          <c:dLbls>
            <c:dLbl>
              <c:idx val="0"/>
              <c:layout/>
              <c:tx>
                <c:rich>
                  <a:bodyPr/>
                  <a:lstStyle/>
                  <a:p>
                    <a:fld id="{EDC82FBE-C9F8-47CA-8376-688A3002211C}" type="VALUE">
                      <a:rPr lang="en-US" sz="1400" b="1">
                        <a:solidFill>
                          <a:schemeClr val="bg1"/>
                        </a:solidFill>
                      </a:rPr>
                      <a:pPr/>
                      <a:t>[VALUE]</a:t>
                    </a:fld>
                    <a:endParaRPr lang="en-US"/>
                  </a:p>
                </c:rich>
              </c:tx>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1-2492-418B-B8D6-06266522DDAE}"/>
                </c:ext>
              </c:extLst>
            </c:dLbl>
            <c:dLbl>
              <c:idx val="1"/>
              <c:layout/>
              <c:tx>
                <c:rich>
                  <a:bodyPr/>
                  <a:lstStyle/>
                  <a:p>
                    <a:fld id="{97C38ACB-6626-452E-815E-486D27D097E4}" type="VALUE">
                      <a:rPr lang="en-US" sz="1400" b="1">
                        <a:solidFill>
                          <a:schemeClr val="bg1"/>
                        </a:solidFill>
                      </a:rPr>
                      <a:pPr/>
                      <a:t>[VALUE]</a:t>
                    </a:fld>
                    <a:endParaRPr lang="en-US"/>
                  </a:p>
                </c:rich>
              </c:tx>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3-2492-418B-B8D6-06266522DDAE}"/>
                </c:ext>
              </c:extLst>
            </c:dLbl>
            <c:dLbl>
              <c:idx val="2"/>
              <c:layout/>
              <c:dLblPos val="bestFi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5-2492-418B-B8D6-06266522DDAE}"/>
                </c:ext>
              </c:extLst>
            </c:dLbl>
            <c:dLbl>
              <c:idx val="3"/>
              <c:layout/>
              <c:dLblPos val="bestFi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7-2492-418B-B8D6-06266522DDAE}"/>
                </c:ext>
              </c:extLst>
            </c:dLbl>
            <c:dLbl>
              <c:idx val="4"/>
              <c:layout/>
              <c:dLblPos val="bestFi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9-2492-418B-B8D6-06266522DDAE}"/>
                </c:ext>
              </c:extLst>
            </c:dLbl>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extLst>
          </c:dLbls>
          <c:cat>
            <c:strRef>
              <c:f>Sheet1!$A$2:$A$6</c:f>
              <c:strCache>
                <c:ptCount val="5"/>
                <c:pt idx="0">
                  <c:v>20-29</c:v>
                </c:pt>
                <c:pt idx="1">
                  <c:v>30-39</c:v>
                </c:pt>
                <c:pt idx="2">
                  <c:v>40-49</c:v>
                </c:pt>
                <c:pt idx="3">
                  <c:v>50-59</c:v>
                </c:pt>
                <c:pt idx="4">
                  <c:v>59+</c:v>
                </c:pt>
              </c:strCache>
            </c:strRef>
          </c:cat>
          <c:val>
            <c:numRef>
              <c:f>Sheet1!$B$2:$B$6</c:f>
              <c:numCache>
                <c:formatCode>0%</c:formatCode>
                <c:ptCount val="5"/>
                <c:pt idx="0">
                  <c:v>0</c:v>
                </c:pt>
                <c:pt idx="1">
                  <c:v>0.2857142857142857</c:v>
                </c:pt>
                <c:pt idx="2">
                  <c:v>0.23809523809523808</c:v>
                </c:pt>
                <c:pt idx="3">
                  <c:v>0.23809523809523808</c:v>
                </c:pt>
                <c:pt idx="4">
                  <c:v>0.23809523809523808</c:v>
                </c:pt>
              </c:numCache>
            </c:numRef>
          </c:val>
          <c:extLst>
            <c:ext xmlns:c16="http://schemas.microsoft.com/office/drawing/2014/chart" uri="{C3380CC4-5D6E-409C-BE32-E72D297353CC}">
              <c16:uniqueId val="{0000000A-2492-418B-B8D6-06266522DDAE}"/>
            </c:ext>
          </c:extLst>
        </c:ser>
        <c:dLbls>
          <c:showLegendKey val="0"/>
          <c:showVal val="0"/>
          <c:showCatName val="0"/>
          <c:showSerName val="0"/>
          <c:showPercent val="0"/>
          <c:showBubbleSize val="0"/>
          <c:showLeaderLines val="1"/>
        </c:dLbls>
        <c:firstSliceAng val="0"/>
      </c:pieChart>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Clients Not VS by Race/Ethnicity</c:v>
                </c:pt>
              </c:strCache>
            </c:strRef>
          </c:tx>
          <c:dPt>
            <c:idx val="0"/>
            <c:bubble3D val="0"/>
            <c:spPr>
              <a:solidFill>
                <a:srgbClr val="002060"/>
              </a:solidFill>
              <a:ln w="19050">
                <a:solidFill>
                  <a:schemeClr val="lt1"/>
                </a:solidFill>
              </a:ln>
              <a:effectLst/>
            </c:spPr>
            <c:extLst>
              <c:ext xmlns:c16="http://schemas.microsoft.com/office/drawing/2014/chart" uri="{C3380CC4-5D6E-409C-BE32-E72D297353CC}">
                <c16:uniqueId val="{00000001-D08C-44BA-99E1-87D17F034771}"/>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0-0E7D-441E-B9DA-0C2EB66CE1E8}"/>
              </c:ext>
            </c:extLst>
          </c:dPt>
          <c:dPt>
            <c:idx val="2"/>
            <c:bubble3D val="0"/>
            <c:spPr>
              <a:solidFill>
                <a:schemeClr val="accent6">
                  <a:lumMod val="75000"/>
                </a:schemeClr>
              </a:solidFill>
              <a:ln w="19050">
                <a:solidFill>
                  <a:schemeClr val="lt1"/>
                </a:solidFill>
              </a:ln>
              <a:effectLst/>
            </c:spPr>
            <c:extLst>
              <c:ext xmlns:c16="http://schemas.microsoft.com/office/drawing/2014/chart" uri="{C3380CC4-5D6E-409C-BE32-E72D297353CC}">
                <c16:uniqueId val="{00000002-D08C-44BA-99E1-87D17F034771}"/>
              </c:ext>
            </c:extLst>
          </c:dPt>
          <c:dLbls>
            <c:dLbl>
              <c:idx val="0"/>
              <c:layout>
                <c:manualLayout>
                  <c:x val="-0.16265434344748325"/>
                  <c:y val="-9.3892439605830248E-3"/>
                </c:manualLayout>
              </c:layout>
              <c:tx>
                <c:rich>
                  <a:bodyPr/>
                  <a:lstStyle/>
                  <a:p>
                    <a:fld id="{87BAAF82-CD8A-441F-BD1A-A1FBE994E3DA}" type="VALUE">
                      <a:rPr lang="en-US" sz="1600" b="1">
                        <a:solidFill>
                          <a:schemeClr val="bg1"/>
                        </a:solidFill>
                      </a:rPr>
                      <a:pPr/>
                      <a:t>[VALUE]</a:t>
                    </a:fld>
                    <a:endParaRPr lang="en-US"/>
                  </a:p>
                </c:rich>
              </c:tx>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1-D08C-44BA-99E1-87D17F034771}"/>
                </c:ext>
              </c:extLst>
            </c:dLbl>
            <c:dLbl>
              <c:idx val="1"/>
              <c:layout>
                <c:manualLayout>
                  <c:x val="9.4108798003143909E-2"/>
                  <c:y val="-0.16149053355360571"/>
                </c:manualLayout>
              </c:layout>
              <c:tx>
                <c:rich>
                  <a:bodyPr/>
                  <a:lstStyle/>
                  <a:p>
                    <a:fld id="{4F3414D6-74AC-4A72-A606-51E39F541E4E}" type="VALUE">
                      <a:rPr lang="en-US" sz="1600" b="1">
                        <a:solidFill>
                          <a:schemeClr val="bg1"/>
                        </a:solidFill>
                      </a:rPr>
                      <a:pPr/>
                      <a:t>[VALUE]</a:t>
                    </a:fld>
                    <a:endParaRPr lang="en-US"/>
                  </a:p>
                </c:rich>
              </c:tx>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0-0E7D-441E-B9DA-0C2EB66CE1E8}"/>
                </c:ext>
              </c:extLst>
            </c:dLbl>
            <c:dLbl>
              <c:idx val="2"/>
              <c:layout>
                <c:manualLayout>
                  <c:x val="0.12050063936573889"/>
                  <c:y val="0.11180667677587167"/>
                </c:manualLayout>
              </c:layout>
              <c:tx>
                <c:rich>
                  <a:bodyPr/>
                  <a:lstStyle/>
                  <a:p>
                    <a:fld id="{99D9AB7A-F5CD-48D6-B9E0-8A16B9447E81}" type="VALUE">
                      <a:rPr lang="en-US" sz="1600" b="1">
                        <a:solidFill>
                          <a:schemeClr val="bg1"/>
                        </a:solidFill>
                      </a:rPr>
                      <a:pPr/>
                      <a:t>[VALUE]</a:t>
                    </a:fld>
                    <a:endParaRPr lang="en-US"/>
                  </a:p>
                </c:rich>
              </c:tx>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2-D08C-44BA-99E1-87D17F034771}"/>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dLblPos val="bestFit"/>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Black, N/H</c:v>
                </c:pt>
                <c:pt idx="1">
                  <c:v>White, N/H</c:v>
                </c:pt>
                <c:pt idx="2">
                  <c:v>Hispanic/Latinx</c:v>
                </c:pt>
              </c:strCache>
            </c:strRef>
          </c:cat>
          <c:val>
            <c:numRef>
              <c:f>Sheet1!$B$2:$B$4</c:f>
              <c:numCache>
                <c:formatCode>0%</c:formatCode>
                <c:ptCount val="3"/>
                <c:pt idx="0">
                  <c:v>0.5</c:v>
                </c:pt>
                <c:pt idx="1">
                  <c:v>0.22727272727272727</c:v>
                </c:pt>
                <c:pt idx="2">
                  <c:v>0.27272727272727271</c:v>
                </c:pt>
              </c:numCache>
            </c:numRef>
          </c:val>
          <c:extLst>
            <c:ext xmlns:c16="http://schemas.microsoft.com/office/drawing/2014/chart" uri="{C3380CC4-5D6E-409C-BE32-E72D297353CC}">
              <c16:uniqueId val="{00000000-D08C-44BA-99E1-87D17F034771}"/>
            </c:ext>
          </c:extLst>
        </c:ser>
        <c:dLbls>
          <c:showLegendKey val="0"/>
          <c:showVal val="0"/>
          <c:showCatName val="0"/>
          <c:showSerName val="0"/>
          <c:showPercent val="0"/>
          <c:showBubbleSize val="0"/>
          <c:showLeaderLines val="1"/>
        </c:dLbls>
        <c:firstSliceAng val="0"/>
      </c:pieChart>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Clients Not RIC by Gender</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CE72-4880-8792-9C3394F25B56}"/>
              </c:ext>
            </c:extLst>
          </c:dPt>
          <c:dPt>
            <c:idx val="1"/>
            <c:bubble3D val="0"/>
            <c:spPr>
              <a:solidFill>
                <a:srgbClr val="002060"/>
              </a:solidFill>
              <a:ln w="19050">
                <a:solidFill>
                  <a:schemeClr val="lt1"/>
                </a:solidFill>
              </a:ln>
              <a:effectLst/>
            </c:spPr>
            <c:extLst>
              <c:ext xmlns:c16="http://schemas.microsoft.com/office/drawing/2014/chart" uri="{C3380CC4-5D6E-409C-BE32-E72D297353CC}">
                <c16:uniqueId val="{00000003-CE72-4880-8792-9C3394F25B56}"/>
              </c:ext>
            </c:extLst>
          </c:dPt>
          <c:dPt>
            <c:idx val="2"/>
            <c:bubble3D val="0"/>
            <c:spPr>
              <a:solidFill>
                <a:srgbClr val="00B0F0"/>
              </a:solidFill>
              <a:ln w="19050">
                <a:solidFill>
                  <a:schemeClr val="lt1"/>
                </a:solidFill>
              </a:ln>
              <a:effectLst/>
            </c:spPr>
            <c:extLst>
              <c:ext xmlns:c16="http://schemas.microsoft.com/office/drawing/2014/chart" uri="{C3380CC4-5D6E-409C-BE32-E72D297353CC}">
                <c16:uniqueId val="{00000005-CE72-4880-8792-9C3394F25B56}"/>
              </c:ext>
            </c:extLst>
          </c:dPt>
          <c:dLbls>
            <c:dLbl>
              <c:idx val="0"/>
              <c:layout/>
              <c:tx>
                <c:rich>
                  <a:bodyPr/>
                  <a:lstStyle/>
                  <a:p>
                    <a:fld id="{EDC82FBE-C9F8-47CA-8376-688A3002211C}" type="VALUE">
                      <a:rPr lang="en-US" sz="1400" b="1">
                        <a:solidFill>
                          <a:schemeClr val="bg1"/>
                        </a:solidFill>
                      </a:rPr>
                      <a:pPr/>
                      <a:t>[VALUE]</a:t>
                    </a:fld>
                    <a:endParaRPr lang="en-US"/>
                  </a:p>
                </c:rich>
              </c:tx>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1-CE72-4880-8792-9C3394F25B56}"/>
                </c:ext>
              </c:extLst>
            </c:dLbl>
            <c:dLbl>
              <c:idx val="1"/>
              <c:layout/>
              <c:tx>
                <c:rich>
                  <a:bodyPr rot="0" spcFirstLastPara="1" vertOverflow="ellipsis" vert="horz" wrap="square" lIns="38100" tIns="19050" rIns="38100" bIns="19050" anchor="ctr" anchorCtr="1">
                    <a:spAutoFit/>
                  </a:bodyPr>
                  <a:lstStyle/>
                  <a:p>
                    <a:pPr>
                      <a:defRPr sz="1400" b="0" i="0" u="none" strike="noStrike" kern="1200" baseline="0">
                        <a:solidFill>
                          <a:schemeClr val="tx1">
                            <a:lumMod val="75000"/>
                            <a:lumOff val="25000"/>
                          </a:schemeClr>
                        </a:solidFill>
                        <a:latin typeface="+mn-lt"/>
                        <a:ea typeface="+mn-ea"/>
                        <a:cs typeface="+mn-cs"/>
                      </a:defRPr>
                    </a:pPr>
                    <a:fld id="{97C38ACB-6626-452E-815E-486D27D097E4}" type="VALUE">
                      <a:rPr lang="en-US" sz="1400" b="1">
                        <a:solidFill>
                          <a:schemeClr val="bg1"/>
                        </a:solidFill>
                      </a:rPr>
                      <a:pPr>
                        <a:defRPr sz="1400"/>
                      </a:pPr>
                      <a:t>[VALUE]</a:t>
                    </a:fld>
                    <a:endParaRPr lang="en-US"/>
                  </a:p>
                </c:rich>
              </c:tx>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lumMod val="75000"/>
                          <a:lumOff val="25000"/>
                        </a:schemeClr>
                      </a:solidFill>
                      <a:latin typeface="+mn-lt"/>
                      <a:ea typeface="+mn-ea"/>
                      <a:cs typeface="+mn-cs"/>
                    </a:defRPr>
                  </a:pPr>
                  <a:endParaRPr lang="en-US"/>
                </a:p>
              </c:txPr>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3-CE72-4880-8792-9C3394F25B56}"/>
                </c:ext>
              </c:extLst>
            </c:dLbl>
            <c:dLbl>
              <c:idx val="2"/>
              <c:layout/>
              <c:dLblPos val="bestFi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5-CE72-4880-8792-9C3394F25B56}"/>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extLst>
          </c:dLbls>
          <c:cat>
            <c:strRef>
              <c:f>Sheet1!$A$2:$A$4</c:f>
              <c:strCache>
                <c:ptCount val="3"/>
                <c:pt idx="0">
                  <c:v>Male</c:v>
                </c:pt>
                <c:pt idx="1">
                  <c:v>Female</c:v>
                </c:pt>
                <c:pt idx="2">
                  <c:v>Transgender</c:v>
                </c:pt>
              </c:strCache>
            </c:strRef>
          </c:cat>
          <c:val>
            <c:numRef>
              <c:f>Sheet1!$B$2:$B$4</c:f>
              <c:numCache>
                <c:formatCode>0%</c:formatCode>
                <c:ptCount val="3"/>
                <c:pt idx="0">
                  <c:v>0.54545454545454541</c:v>
                </c:pt>
                <c:pt idx="1">
                  <c:v>0.40909090909090912</c:v>
                </c:pt>
                <c:pt idx="2">
                  <c:v>4.5454545454545456E-2</c:v>
                </c:pt>
              </c:numCache>
            </c:numRef>
          </c:val>
          <c:extLst>
            <c:ext xmlns:c16="http://schemas.microsoft.com/office/drawing/2014/chart" uri="{C3380CC4-5D6E-409C-BE32-E72D297353CC}">
              <c16:uniqueId val="{00000006-CE72-4880-8792-9C3394F25B56}"/>
            </c:ext>
          </c:extLst>
        </c:ser>
        <c:dLbls>
          <c:showLegendKey val="0"/>
          <c:showVal val="0"/>
          <c:showCatName val="0"/>
          <c:showSerName val="0"/>
          <c:showPercent val="0"/>
          <c:showBubbleSize val="0"/>
          <c:showLeaderLines val="1"/>
        </c:dLbls>
        <c:firstSliceAng val="0"/>
      </c:pieChart>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a:t>Clients Not RIC by </a:t>
            </a:r>
            <a:r>
              <a:rPr lang="en-US" dirty="0" smtClean="0"/>
              <a:t>Age</a:t>
            </a:r>
            <a:endParaRPr lang="en-US" dirty="0"/>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Clients Not RIC by Gender</c:v>
                </c:pt>
              </c:strCache>
            </c:strRef>
          </c:tx>
          <c:explosion val="1"/>
          <c:dPt>
            <c:idx val="0"/>
            <c:bubble3D val="0"/>
            <c:spPr>
              <a:solidFill>
                <a:schemeClr val="accent1"/>
              </a:solidFill>
              <a:ln w="19050">
                <a:solidFill>
                  <a:schemeClr val="lt1"/>
                </a:solidFill>
              </a:ln>
              <a:effectLst/>
            </c:spPr>
            <c:extLst>
              <c:ext xmlns:c16="http://schemas.microsoft.com/office/drawing/2014/chart" uri="{C3380CC4-5D6E-409C-BE32-E72D297353CC}">
                <c16:uniqueId val="{00000001-1805-4F0A-9A70-4559FD9B6287}"/>
              </c:ext>
            </c:extLst>
          </c:dPt>
          <c:dPt>
            <c:idx val="1"/>
            <c:bubble3D val="0"/>
            <c:spPr>
              <a:solidFill>
                <a:srgbClr val="002060"/>
              </a:solidFill>
              <a:ln w="19050">
                <a:solidFill>
                  <a:schemeClr val="lt1"/>
                </a:solidFill>
              </a:ln>
              <a:effectLst/>
            </c:spPr>
            <c:extLst>
              <c:ext xmlns:c16="http://schemas.microsoft.com/office/drawing/2014/chart" uri="{C3380CC4-5D6E-409C-BE32-E72D297353CC}">
                <c16:uniqueId val="{00000003-1805-4F0A-9A70-4559FD9B6287}"/>
              </c:ext>
            </c:extLst>
          </c:dPt>
          <c:dPt>
            <c:idx val="2"/>
            <c:bubble3D val="0"/>
            <c:spPr>
              <a:solidFill>
                <a:srgbClr val="00B0F0"/>
              </a:solidFill>
              <a:ln w="19050">
                <a:solidFill>
                  <a:schemeClr val="lt1"/>
                </a:solidFill>
              </a:ln>
              <a:effectLst/>
            </c:spPr>
            <c:extLst>
              <c:ext xmlns:c16="http://schemas.microsoft.com/office/drawing/2014/chart" uri="{C3380CC4-5D6E-409C-BE32-E72D297353CC}">
                <c16:uniqueId val="{00000005-1805-4F0A-9A70-4559FD9B6287}"/>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1805-4F0A-9A70-4559FD9B6287}"/>
              </c:ext>
            </c:extLst>
          </c:dPt>
          <c:dPt>
            <c:idx val="4"/>
            <c:bubble3D val="0"/>
            <c:spPr>
              <a:solidFill>
                <a:srgbClr val="FFC000"/>
              </a:solidFill>
              <a:ln w="19050">
                <a:solidFill>
                  <a:schemeClr val="lt1"/>
                </a:solidFill>
              </a:ln>
              <a:effectLst/>
            </c:spPr>
            <c:extLst>
              <c:ext xmlns:c16="http://schemas.microsoft.com/office/drawing/2014/chart" uri="{C3380CC4-5D6E-409C-BE32-E72D297353CC}">
                <c16:uniqueId val="{00000009-1805-4F0A-9A70-4559FD9B6287}"/>
              </c:ext>
            </c:extLst>
          </c:dPt>
          <c:dLbls>
            <c:dLbl>
              <c:idx val="0"/>
              <c:layout/>
              <c:tx>
                <c:rich>
                  <a:bodyPr/>
                  <a:lstStyle/>
                  <a:p>
                    <a:fld id="{EDC82FBE-C9F8-47CA-8376-688A3002211C}" type="VALUE">
                      <a:rPr lang="en-US" sz="1400" b="1">
                        <a:solidFill>
                          <a:schemeClr val="bg1"/>
                        </a:solidFill>
                      </a:rPr>
                      <a:pPr/>
                      <a:t>[VALUE]</a:t>
                    </a:fld>
                    <a:endParaRPr lang="en-US"/>
                  </a:p>
                </c:rich>
              </c:tx>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1-1805-4F0A-9A70-4559FD9B6287}"/>
                </c:ext>
              </c:extLst>
            </c:dLbl>
            <c:dLbl>
              <c:idx val="1"/>
              <c:layout/>
              <c:tx>
                <c:rich>
                  <a:bodyPr/>
                  <a:lstStyle/>
                  <a:p>
                    <a:fld id="{97C38ACB-6626-452E-815E-486D27D097E4}" type="VALUE">
                      <a:rPr lang="en-US" sz="1400" b="1">
                        <a:solidFill>
                          <a:schemeClr val="bg1"/>
                        </a:solidFill>
                      </a:rPr>
                      <a:pPr/>
                      <a:t>[VALUE]</a:t>
                    </a:fld>
                    <a:endParaRPr lang="en-US"/>
                  </a:p>
                </c:rich>
              </c:tx>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3-1805-4F0A-9A70-4559FD9B6287}"/>
                </c:ext>
              </c:extLst>
            </c:dLbl>
            <c:dLbl>
              <c:idx val="2"/>
              <c:layout/>
              <c:dLblPos val="bestFi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5-1805-4F0A-9A70-4559FD9B6287}"/>
                </c:ext>
              </c:extLst>
            </c:dLbl>
            <c:dLbl>
              <c:idx val="3"/>
              <c:layout>
                <c:manualLayout>
                  <c:x val="0.11995131451279767"/>
                  <c:y val="1.3576579354670723E-2"/>
                </c:manualLayout>
              </c:layout>
              <c:dLblPos val="bestFi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7-1805-4F0A-9A70-4559FD9B6287}"/>
                </c:ext>
              </c:extLst>
            </c:dLbl>
            <c:dLbl>
              <c:idx val="4"/>
              <c:layout/>
              <c:dLblPos val="bestFi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9-1805-4F0A-9A70-4559FD9B6287}"/>
                </c:ext>
              </c:extLst>
            </c:dLbl>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extLst>
          </c:dLbls>
          <c:cat>
            <c:strRef>
              <c:f>Sheet1!$A$2:$A$6</c:f>
              <c:strCache>
                <c:ptCount val="5"/>
                <c:pt idx="0">
                  <c:v>20-29</c:v>
                </c:pt>
                <c:pt idx="1">
                  <c:v>30-39</c:v>
                </c:pt>
                <c:pt idx="2">
                  <c:v>40-49</c:v>
                </c:pt>
                <c:pt idx="3">
                  <c:v>50-59</c:v>
                </c:pt>
                <c:pt idx="4">
                  <c:v>59+</c:v>
                </c:pt>
              </c:strCache>
            </c:strRef>
          </c:cat>
          <c:val>
            <c:numRef>
              <c:f>Sheet1!$B$2:$B$6</c:f>
              <c:numCache>
                <c:formatCode>0%</c:formatCode>
                <c:ptCount val="5"/>
                <c:pt idx="0">
                  <c:v>4.5454545454545456E-2</c:v>
                </c:pt>
                <c:pt idx="1">
                  <c:v>0.13636363636363635</c:v>
                </c:pt>
                <c:pt idx="2">
                  <c:v>0.40909090909090912</c:v>
                </c:pt>
                <c:pt idx="3">
                  <c:v>0.36363636363636365</c:v>
                </c:pt>
                <c:pt idx="4">
                  <c:v>4.5454545454545456E-2</c:v>
                </c:pt>
              </c:numCache>
            </c:numRef>
          </c:val>
          <c:extLst>
            <c:ext xmlns:c16="http://schemas.microsoft.com/office/drawing/2014/chart" uri="{C3380CC4-5D6E-409C-BE32-E72D297353CC}">
              <c16:uniqueId val="{0000000A-1805-4F0A-9A70-4559FD9B6287}"/>
            </c:ext>
          </c:extLst>
        </c:ser>
        <c:dLbls>
          <c:showLegendKey val="0"/>
          <c:showVal val="0"/>
          <c:showCatName val="0"/>
          <c:showSerName val="0"/>
          <c:showPercent val="0"/>
          <c:showBubbleSize val="0"/>
          <c:showLeaderLines val="1"/>
        </c:dLbls>
        <c:firstSliceAng val="0"/>
      </c:pieChart>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smtClean="0">
                <a:latin typeface="Corbel" panose="020B0503020204020204" pitchFamily="34" charset="0"/>
              </a:rPr>
              <a:t>PHQ and SAMISS</a:t>
            </a:r>
            <a:r>
              <a:rPr lang="en-US" baseline="0" dirty="0" smtClean="0">
                <a:latin typeface="Corbel" panose="020B0503020204020204" pitchFamily="34" charset="0"/>
              </a:rPr>
              <a:t> Screening in PBC RWHAP 2022</a:t>
            </a:r>
            <a:endParaRPr lang="en-US" dirty="0">
              <a:latin typeface="Corbel" panose="020B0503020204020204" pitchFamily="34" charset="0"/>
            </a:endParaRPr>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lineChart>
        <c:grouping val="standard"/>
        <c:varyColors val="0"/>
        <c:ser>
          <c:idx val="0"/>
          <c:order val="0"/>
          <c:tx>
            <c:strRef>
              <c:f>Sheet1!$B$1</c:f>
              <c:strCache>
                <c:ptCount val="1"/>
                <c:pt idx="0">
                  <c:v>PHQ</c:v>
                </c:pt>
              </c:strCache>
            </c:strRef>
          </c:tx>
          <c:spPr>
            <a:ln w="28575" cap="rnd">
              <a:solidFill>
                <a:srgbClr val="696464"/>
              </a:solidFill>
              <a:round/>
            </a:ln>
            <a:effectLst/>
          </c:spPr>
          <c:marker>
            <c:symbol val="none"/>
          </c:marker>
          <c:cat>
            <c:numRef>
              <c:f>Sheet1!$A$2:$A$6</c:f>
              <c:numCache>
                <c:formatCode>mmm\-yy</c:formatCode>
                <c:ptCount val="5"/>
                <c:pt idx="0">
                  <c:v>44562</c:v>
                </c:pt>
                <c:pt idx="1">
                  <c:v>44593</c:v>
                </c:pt>
                <c:pt idx="2">
                  <c:v>44621</c:v>
                </c:pt>
                <c:pt idx="3">
                  <c:v>44652</c:v>
                </c:pt>
                <c:pt idx="4">
                  <c:v>44682</c:v>
                </c:pt>
              </c:numCache>
            </c:numRef>
          </c:cat>
          <c:val>
            <c:numRef>
              <c:f>Sheet1!$B$2:$B$6</c:f>
              <c:numCache>
                <c:formatCode>0%</c:formatCode>
                <c:ptCount val="5"/>
                <c:pt idx="0">
                  <c:v>0.22</c:v>
                </c:pt>
                <c:pt idx="1">
                  <c:v>0.62</c:v>
                </c:pt>
                <c:pt idx="2">
                  <c:v>0.54</c:v>
                </c:pt>
                <c:pt idx="3">
                  <c:v>0.72</c:v>
                </c:pt>
                <c:pt idx="4">
                  <c:v>0.77</c:v>
                </c:pt>
              </c:numCache>
            </c:numRef>
          </c:val>
          <c:smooth val="0"/>
          <c:extLst>
            <c:ext xmlns:c16="http://schemas.microsoft.com/office/drawing/2014/chart" uri="{C3380CC4-5D6E-409C-BE32-E72D297353CC}">
              <c16:uniqueId val="{00000000-C650-48FD-8CBF-27E2046F060E}"/>
            </c:ext>
          </c:extLst>
        </c:ser>
        <c:ser>
          <c:idx val="1"/>
          <c:order val="1"/>
          <c:tx>
            <c:strRef>
              <c:f>Sheet1!$C$1</c:f>
              <c:strCache>
                <c:ptCount val="1"/>
                <c:pt idx="0">
                  <c:v>SAMISS</c:v>
                </c:pt>
              </c:strCache>
            </c:strRef>
          </c:tx>
          <c:spPr>
            <a:ln w="28575" cap="rnd">
              <a:solidFill>
                <a:srgbClr val="C80000"/>
              </a:solidFill>
              <a:round/>
            </a:ln>
            <a:effectLst/>
          </c:spPr>
          <c:marker>
            <c:symbol val="none"/>
          </c:marker>
          <c:cat>
            <c:numRef>
              <c:f>Sheet1!$A$2:$A$6</c:f>
              <c:numCache>
                <c:formatCode>mmm\-yy</c:formatCode>
                <c:ptCount val="5"/>
                <c:pt idx="0">
                  <c:v>44562</c:v>
                </c:pt>
                <c:pt idx="1">
                  <c:v>44593</c:v>
                </c:pt>
                <c:pt idx="2">
                  <c:v>44621</c:v>
                </c:pt>
                <c:pt idx="3">
                  <c:v>44652</c:v>
                </c:pt>
                <c:pt idx="4">
                  <c:v>44682</c:v>
                </c:pt>
              </c:numCache>
            </c:numRef>
          </c:cat>
          <c:val>
            <c:numRef>
              <c:f>Sheet1!$C$2:$C$6</c:f>
              <c:numCache>
                <c:formatCode>0%</c:formatCode>
                <c:ptCount val="5"/>
                <c:pt idx="0">
                  <c:v>0.19</c:v>
                </c:pt>
                <c:pt idx="1">
                  <c:v>0.62</c:v>
                </c:pt>
                <c:pt idx="2">
                  <c:v>0.57999999999999996</c:v>
                </c:pt>
                <c:pt idx="3">
                  <c:v>0.77</c:v>
                </c:pt>
                <c:pt idx="4">
                  <c:v>0.78</c:v>
                </c:pt>
              </c:numCache>
            </c:numRef>
          </c:val>
          <c:smooth val="0"/>
          <c:extLst>
            <c:ext xmlns:c16="http://schemas.microsoft.com/office/drawing/2014/chart" uri="{C3380CC4-5D6E-409C-BE32-E72D297353CC}">
              <c16:uniqueId val="{00000001-C650-48FD-8CBF-27E2046F060E}"/>
            </c:ext>
          </c:extLst>
        </c:ser>
        <c:dLbls>
          <c:showLegendKey val="0"/>
          <c:showVal val="0"/>
          <c:showCatName val="0"/>
          <c:showSerName val="0"/>
          <c:showPercent val="0"/>
          <c:showBubbleSize val="0"/>
        </c:dLbls>
        <c:smooth val="0"/>
        <c:axId val="444057176"/>
        <c:axId val="444059472"/>
      </c:lineChart>
      <c:dateAx>
        <c:axId val="444057176"/>
        <c:scaling>
          <c:orientation val="minMax"/>
        </c:scaling>
        <c:delete val="0"/>
        <c:axPos val="b"/>
        <c:numFmt formatCode="mmm\-yy"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j-lt"/>
                <a:ea typeface="+mn-ea"/>
                <a:cs typeface="+mn-cs"/>
              </a:defRPr>
            </a:pPr>
            <a:endParaRPr lang="en-US"/>
          </a:p>
        </c:txPr>
        <c:crossAx val="444059472"/>
        <c:crosses val="autoZero"/>
        <c:auto val="1"/>
        <c:lblOffset val="100"/>
        <c:baseTimeUnit val="months"/>
      </c:dateAx>
      <c:valAx>
        <c:axId val="444059472"/>
        <c:scaling>
          <c:orientation val="minMax"/>
        </c:scaling>
        <c:delete val="0"/>
        <c:axPos val="l"/>
        <c:majorGridlines>
          <c:spPr>
            <a:ln w="9525" cap="flat" cmpd="sng" algn="ctr">
              <a:solidFill>
                <a:schemeClr val="tx1">
                  <a:lumMod val="15000"/>
                  <a:lumOff val="85000"/>
                </a:schemeClr>
              </a:solidFill>
              <a:round/>
            </a:ln>
            <a:effectLst/>
          </c:spPr>
        </c:majorGridlines>
        <c:title>
          <c:layout/>
          <c:overlay val="0"/>
          <c:spPr>
            <a:noFill/>
            <a:ln>
              <a:noFill/>
            </a:ln>
            <a:effectLst/>
          </c:spPr>
          <c:txPr>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en-US"/>
            </a:p>
          </c:txPr>
        </c:title>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444057176"/>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197" b="0" i="0" u="none" strike="noStrike" kern="1200" baseline="0">
                <a:solidFill>
                  <a:schemeClr val="tx1">
                    <a:lumMod val="65000"/>
                    <a:lumOff val="35000"/>
                  </a:schemeClr>
                </a:solidFill>
                <a:latin typeface="+mn-lt"/>
                <a:ea typeface="+mn-ea"/>
                <a:cs typeface="+mn-cs"/>
              </a:defRPr>
            </a:pPr>
            <a:endParaRPr lang="en-US"/>
          </a:p>
        </c:txPr>
      </c:dTable>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layout/>
      <c:overlay val="0"/>
      <c:spPr>
        <a:noFill/>
        <a:ln>
          <a:noFill/>
        </a:ln>
        <a:effectLst/>
      </c:spPr>
      <c:txPr>
        <a:bodyPr rot="0" spcFirstLastPara="1" vertOverflow="ellipsis" vert="horz" wrap="square" anchor="ctr" anchorCtr="1"/>
        <a:lstStyle/>
        <a:p>
          <a:pPr>
            <a:defRPr sz="1862" b="1" i="0" u="none" strike="noStrike" kern="1200" cap="all" spc="5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Moderate-Severe Depression</c:v>
                </c:pt>
              </c:strCache>
            </c:strRef>
          </c:tx>
          <c:dPt>
            <c:idx val="0"/>
            <c:bubble3D val="0"/>
            <c:spPr>
              <a:solidFill>
                <a:schemeClr val="accent1"/>
              </a:solidFill>
              <a:ln>
                <a:noFill/>
              </a:ln>
              <a:effectLst/>
              <a:scene3d>
                <a:camera prst="orthographicFront"/>
                <a:lightRig rig="brightRoom" dir="t"/>
              </a:scene3d>
              <a:sp3d prstMaterial="flat">
                <a:bevelT w="50800" h="101600" prst="angle"/>
                <a:contourClr>
                  <a:srgbClr val="000000"/>
                </a:contourClr>
              </a:sp3d>
            </c:spPr>
            <c:extLst>
              <c:ext xmlns:c16="http://schemas.microsoft.com/office/drawing/2014/chart" uri="{C3380CC4-5D6E-409C-BE32-E72D297353CC}">
                <c16:uniqueId val="{00000001-AC01-435C-B073-3AE928D8B72A}"/>
              </c:ext>
            </c:extLst>
          </c:dPt>
          <c:dPt>
            <c:idx val="1"/>
            <c:bubble3D val="0"/>
            <c:spPr>
              <a:solidFill>
                <a:srgbClr val="800000"/>
              </a:solidFill>
              <a:ln>
                <a:noFill/>
              </a:ln>
              <a:effectLst/>
              <a:scene3d>
                <a:camera prst="orthographicFront"/>
                <a:lightRig rig="brightRoom" dir="t"/>
              </a:scene3d>
              <a:sp3d prstMaterial="flat">
                <a:bevelT w="50800" h="101600" prst="angle"/>
                <a:contourClr>
                  <a:srgbClr val="000000"/>
                </a:contourClr>
              </a:sp3d>
            </c:spPr>
            <c:extLst>
              <c:ext xmlns:c16="http://schemas.microsoft.com/office/drawing/2014/chart" uri="{C3380CC4-5D6E-409C-BE32-E72D297353CC}">
                <c16:uniqueId val="{00000003-AC01-435C-B073-3AE928D8B72A}"/>
              </c:ext>
            </c:extLst>
          </c:dPt>
          <c:dPt>
            <c:idx val="2"/>
            <c:bubble3D val="0"/>
            <c:spPr>
              <a:solidFill>
                <a:schemeClr val="accent3"/>
              </a:solidFill>
              <a:ln>
                <a:noFill/>
              </a:ln>
              <a:effectLst/>
              <a:scene3d>
                <a:camera prst="orthographicFront"/>
                <a:lightRig rig="brightRoom" dir="t"/>
              </a:scene3d>
              <a:sp3d prstMaterial="flat">
                <a:bevelT w="50800" h="101600" prst="angle"/>
                <a:contourClr>
                  <a:srgbClr val="000000"/>
                </a:contourClr>
              </a:sp3d>
            </c:spPr>
            <c:extLst>
              <c:ext xmlns:c16="http://schemas.microsoft.com/office/drawing/2014/chart" uri="{C3380CC4-5D6E-409C-BE32-E72D297353CC}">
                <c16:uniqueId val="{00000005-AC01-435C-B073-3AE928D8B72A}"/>
              </c:ext>
            </c:extLst>
          </c:dPt>
          <c:dPt>
            <c:idx val="3"/>
            <c:bubble3D val="0"/>
            <c:spPr>
              <a:solidFill>
                <a:schemeClr val="accent4"/>
              </a:solidFill>
              <a:ln>
                <a:noFill/>
              </a:ln>
              <a:effectLst/>
              <a:scene3d>
                <a:camera prst="orthographicFront"/>
                <a:lightRig rig="brightRoom" dir="t"/>
              </a:scene3d>
              <a:sp3d prstMaterial="flat">
                <a:bevelT w="50800" h="101600" prst="angle"/>
                <a:contourClr>
                  <a:srgbClr val="000000"/>
                </a:contourClr>
              </a:sp3d>
            </c:spPr>
            <c:extLst>
              <c:ext xmlns:c16="http://schemas.microsoft.com/office/drawing/2014/chart" uri="{C3380CC4-5D6E-409C-BE32-E72D297353CC}">
                <c16:uniqueId val="{00000007-AC01-435C-B073-3AE928D8B72A}"/>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lt1"/>
                    </a:solidFill>
                    <a:latin typeface="+mn-lt"/>
                    <a:ea typeface="+mn-ea"/>
                    <a:cs typeface="+mn-cs"/>
                  </a:defRPr>
                </a:pPr>
                <a:endParaRPr lang="en-US"/>
              </a:p>
            </c:txPr>
            <c:dLblPos val="inEnd"/>
            <c:showLegendKey val="0"/>
            <c:showVal val="0"/>
            <c:showCatName val="0"/>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Sheet1!$A$2:$A$5</c:f>
              <c:strCache>
                <c:ptCount val="4"/>
                <c:pt idx="0">
                  <c:v>Referred</c:v>
                </c:pt>
                <c:pt idx="1">
                  <c:v>Already in MH Care</c:v>
                </c:pt>
                <c:pt idx="2">
                  <c:v>Declined Referral</c:v>
                </c:pt>
                <c:pt idx="3">
                  <c:v>Unknown</c:v>
                </c:pt>
              </c:strCache>
            </c:strRef>
          </c:cat>
          <c:val>
            <c:numRef>
              <c:f>Sheet1!$B$2:$B$5</c:f>
              <c:numCache>
                <c:formatCode>General</c:formatCode>
                <c:ptCount val="4"/>
                <c:pt idx="0">
                  <c:v>15</c:v>
                </c:pt>
                <c:pt idx="1">
                  <c:v>14</c:v>
                </c:pt>
                <c:pt idx="2">
                  <c:v>10</c:v>
                </c:pt>
                <c:pt idx="3">
                  <c:v>9</c:v>
                </c:pt>
              </c:numCache>
            </c:numRef>
          </c:val>
          <c:extLst>
            <c:ext xmlns:c16="http://schemas.microsoft.com/office/drawing/2014/chart" uri="{C3380CC4-5D6E-409C-BE32-E72D297353CC}">
              <c16:uniqueId val="{00000008-AC01-435C-B073-3AE928D8B72A}"/>
            </c:ext>
          </c:extLst>
        </c:ser>
        <c:dLbls>
          <c:dLblPos val="inEnd"/>
          <c:showLegendKey val="0"/>
          <c:showVal val="0"/>
          <c:showCatName val="0"/>
          <c:showSerName val="0"/>
          <c:showPercent val="1"/>
          <c:showBubbleSize val="0"/>
          <c:showLeaderLines val="1"/>
        </c:dLbls>
        <c:firstSliceAng val="0"/>
      </c:pieChart>
      <c:spPr>
        <a:noFill/>
        <a:ln>
          <a:noFill/>
        </a:ln>
        <a:effectLst/>
      </c:spPr>
    </c:plotArea>
    <c:legend>
      <c:legendPos val="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dirty="0"/>
              <a:t>Health Insurance </a:t>
            </a:r>
          </a:p>
        </c:rich>
      </c:tx>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9.041705794964483E-2"/>
          <c:y val="0.10768218281867491"/>
          <c:w val="0.88171902807388902"/>
          <c:h val="0.59095131701704462"/>
        </c:manualLayout>
      </c:layout>
      <c:barChart>
        <c:barDir val="col"/>
        <c:grouping val="clustered"/>
        <c:varyColors val="0"/>
        <c:ser>
          <c:idx val="0"/>
          <c:order val="0"/>
          <c:tx>
            <c:strRef>
              <c:f>Sheet1!$B$1</c:f>
              <c:strCache>
                <c:ptCount val="1"/>
                <c:pt idx="0">
                  <c:v>2020</c:v>
                </c:pt>
              </c:strCache>
            </c:strRef>
          </c:tx>
          <c:spPr>
            <a:solidFill>
              <a:srgbClr val="00B0F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Medicaid/CHIP/other public</c:v>
                </c:pt>
                <c:pt idx="1">
                  <c:v>Medicare</c:v>
                </c:pt>
                <c:pt idx="2">
                  <c:v>No Insurance/uninsured</c:v>
                </c:pt>
                <c:pt idx="3">
                  <c:v>Private- Employer</c:v>
                </c:pt>
                <c:pt idx="4">
                  <c:v>Private- Individual</c:v>
                </c:pt>
                <c:pt idx="5">
                  <c:v>Unnknown</c:v>
                </c:pt>
                <c:pt idx="6">
                  <c:v>VA/Tricare/other Military</c:v>
                </c:pt>
              </c:strCache>
            </c:strRef>
          </c:cat>
          <c:val>
            <c:numRef>
              <c:f>Sheet1!$B$2:$B$8</c:f>
              <c:numCache>
                <c:formatCode>General</c:formatCode>
                <c:ptCount val="7"/>
                <c:pt idx="0">
                  <c:v>968</c:v>
                </c:pt>
                <c:pt idx="1">
                  <c:v>760</c:v>
                </c:pt>
                <c:pt idx="2">
                  <c:v>1309</c:v>
                </c:pt>
                <c:pt idx="3">
                  <c:v>313</c:v>
                </c:pt>
                <c:pt idx="4">
                  <c:v>696</c:v>
                </c:pt>
                <c:pt idx="5">
                  <c:v>5</c:v>
                </c:pt>
                <c:pt idx="6">
                  <c:v>37</c:v>
                </c:pt>
              </c:numCache>
            </c:numRef>
          </c:val>
          <c:extLst>
            <c:ext xmlns:c16="http://schemas.microsoft.com/office/drawing/2014/chart" uri="{C3380CC4-5D6E-409C-BE32-E72D297353CC}">
              <c16:uniqueId val="{00000000-159F-4C86-BAAE-6569ECCC18CA}"/>
            </c:ext>
          </c:extLst>
        </c:ser>
        <c:ser>
          <c:idx val="1"/>
          <c:order val="1"/>
          <c:tx>
            <c:strRef>
              <c:f>Sheet1!$C$1</c:f>
              <c:strCache>
                <c:ptCount val="1"/>
                <c:pt idx="0">
                  <c:v>2021</c:v>
                </c:pt>
              </c:strCache>
            </c:strRef>
          </c:tx>
          <c:spPr>
            <a:solidFill>
              <a:srgbClr val="FFC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Medicaid/CHIP/other public</c:v>
                </c:pt>
                <c:pt idx="1">
                  <c:v>Medicare</c:v>
                </c:pt>
                <c:pt idx="2">
                  <c:v>No Insurance/uninsured</c:v>
                </c:pt>
                <c:pt idx="3">
                  <c:v>Private- Employer</c:v>
                </c:pt>
                <c:pt idx="4">
                  <c:v>Private- Individual</c:v>
                </c:pt>
                <c:pt idx="5">
                  <c:v>Unnknown</c:v>
                </c:pt>
                <c:pt idx="6">
                  <c:v>VA/Tricare/other Military</c:v>
                </c:pt>
              </c:strCache>
            </c:strRef>
          </c:cat>
          <c:val>
            <c:numRef>
              <c:f>Sheet1!$C$2:$C$8</c:f>
              <c:numCache>
                <c:formatCode>General</c:formatCode>
                <c:ptCount val="7"/>
                <c:pt idx="0">
                  <c:v>1072</c:v>
                </c:pt>
                <c:pt idx="1">
                  <c:v>898</c:v>
                </c:pt>
                <c:pt idx="2">
                  <c:v>1458</c:v>
                </c:pt>
                <c:pt idx="3">
                  <c:v>276</c:v>
                </c:pt>
                <c:pt idx="4">
                  <c:v>1039</c:v>
                </c:pt>
                <c:pt idx="5">
                  <c:v>32</c:v>
                </c:pt>
                <c:pt idx="6">
                  <c:v>33</c:v>
                </c:pt>
              </c:numCache>
            </c:numRef>
          </c:val>
          <c:extLst>
            <c:ext xmlns:c16="http://schemas.microsoft.com/office/drawing/2014/chart" uri="{C3380CC4-5D6E-409C-BE32-E72D297353CC}">
              <c16:uniqueId val="{00000001-159F-4C86-BAAE-6569ECCC18CA}"/>
            </c:ext>
          </c:extLst>
        </c:ser>
        <c:ser>
          <c:idx val="2"/>
          <c:order val="2"/>
          <c:tx>
            <c:strRef>
              <c:f>Sheet1!$D$1</c:f>
              <c:strCache>
                <c:ptCount val="1"/>
                <c:pt idx="0">
                  <c:v>2022</c:v>
                </c:pt>
              </c:strCache>
            </c:strRef>
          </c:tx>
          <c:spPr>
            <a:solidFill>
              <a:srgbClr val="FF0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Medicaid/CHIP/other public</c:v>
                </c:pt>
                <c:pt idx="1">
                  <c:v>Medicare</c:v>
                </c:pt>
                <c:pt idx="2">
                  <c:v>No Insurance/uninsured</c:v>
                </c:pt>
                <c:pt idx="3">
                  <c:v>Private- Employer</c:v>
                </c:pt>
                <c:pt idx="4">
                  <c:v>Private- Individual</c:v>
                </c:pt>
                <c:pt idx="5">
                  <c:v>Unnknown</c:v>
                </c:pt>
                <c:pt idx="6">
                  <c:v>VA/Tricare/other Military</c:v>
                </c:pt>
              </c:strCache>
            </c:strRef>
          </c:cat>
          <c:val>
            <c:numRef>
              <c:f>Sheet1!$D$2:$D$8</c:f>
              <c:numCache>
                <c:formatCode>General</c:formatCode>
                <c:ptCount val="7"/>
                <c:pt idx="0">
                  <c:v>903</c:v>
                </c:pt>
                <c:pt idx="1">
                  <c:v>753</c:v>
                </c:pt>
                <c:pt idx="2">
                  <c:v>1161</c:v>
                </c:pt>
                <c:pt idx="3">
                  <c:v>239</c:v>
                </c:pt>
                <c:pt idx="4">
                  <c:v>1136</c:v>
                </c:pt>
                <c:pt idx="5">
                  <c:v>39</c:v>
                </c:pt>
                <c:pt idx="6">
                  <c:v>29</c:v>
                </c:pt>
              </c:numCache>
            </c:numRef>
          </c:val>
          <c:extLst>
            <c:ext xmlns:c16="http://schemas.microsoft.com/office/drawing/2014/chart" uri="{C3380CC4-5D6E-409C-BE32-E72D297353CC}">
              <c16:uniqueId val="{00000000-C3CC-4B3A-95C3-33540EAC35A5}"/>
            </c:ext>
          </c:extLst>
        </c:ser>
        <c:dLbls>
          <c:dLblPos val="outEnd"/>
          <c:showLegendKey val="0"/>
          <c:showVal val="1"/>
          <c:showCatName val="0"/>
          <c:showSerName val="0"/>
          <c:showPercent val="0"/>
          <c:showBubbleSize val="0"/>
        </c:dLbls>
        <c:gapWidth val="219"/>
        <c:overlap val="-27"/>
        <c:axId val="408320056"/>
        <c:axId val="408331208"/>
      </c:barChart>
      <c:catAx>
        <c:axId val="408320056"/>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n-US"/>
          </a:p>
        </c:txPr>
        <c:crossAx val="408331208"/>
        <c:crosses val="autoZero"/>
        <c:auto val="1"/>
        <c:lblAlgn val="ctr"/>
        <c:lblOffset val="100"/>
        <c:noMultiLvlLbl val="0"/>
      </c:catAx>
      <c:valAx>
        <c:axId val="408331208"/>
        <c:scaling>
          <c:orientation val="minMax"/>
        </c:scaling>
        <c:delete val="1"/>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dirty="0"/>
                  <a:t># of Clients</a:t>
                </a:r>
              </a:p>
            </c:rich>
          </c:tx>
          <c:layout>
            <c:manualLayout>
              <c:xMode val="edge"/>
              <c:yMode val="edge"/>
              <c:x val="4.3722491708499837E-2"/>
              <c:y val="0.32045242681614339"/>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out"/>
        <c:minorTickMark val="none"/>
        <c:tickLblPos val="nextTo"/>
        <c:crossAx val="408320056"/>
        <c:crosses val="autoZero"/>
        <c:crossBetween val="between"/>
      </c:valAx>
      <c:spPr>
        <a:noFill/>
        <a:ln>
          <a:noFill/>
        </a:ln>
        <a:effectLst/>
      </c:spPr>
    </c:plotArea>
    <c:legend>
      <c:legendPos val="b"/>
      <c:layout>
        <c:manualLayout>
          <c:xMode val="edge"/>
          <c:yMode val="edge"/>
          <c:x val="0.4395024279103763"/>
          <c:y val="0.87566718143400768"/>
          <c:w val="0.15163258304734686"/>
          <c:h val="5.5408335613232607E-2"/>
        </c:manualLayout>
      </c:layout>
      <c:overlay val="0"/>
      <c:spPr>
        <a:noFill/>
        <a:ln>
          <a:no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dLbls>
          <c:showLegendKey val="0"/>
          <c:showVal val="0"/>
          <c:showCatName val="1"/>
          <c:showSerName val="0"/>
          <c:showPercent val="1"/>
          <c:showBubbleSize val="0"/>
          <c:showLeaderLines val="0"/>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dLbls>
          <c:showLegendKey val="0"/>
          <c:showVal val="0"/>
          <c:showCatName val="1"/>
          <c:showSerName val="0"/>
          <c:showPercent val="1"/>
          <c:showBubbleSize val="0"/>
          <c:showLeaderLines val="0"/>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pieChart>
        <c:varyColors val="1"/>
        <c:ser>
          <c:idx val="0"/>
          <c:order val="0"/>
          <c:dPt>
            <c:idx val="0"/>
            <c:bubble3D val="0"/>
            <c:spPr>
              <a:solidFill>
                <a:schemeClr val="accent1"/>
              </a:solidFill>
              <a:ln w="19050">
                <a:solidFill>
                  <a:schemeClr val="lt1"/>
                </a:solidFill>
              </a:ln>
              <a:effectLst/>
            </c:spPr>
            <c:extLst>
              <c:ext xmlns:c16="http://schemas.microsoft.com/office/drawing/2014/chart" uri="{C3380CC4-5D6E-409C-BE32-E72D297353CC}">
                <c16:uniqueId val="{00000001-FD02-46CE-80EB-24E720BC04AA}"/>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FD02-46CE-80EB-24E720BC04AA}"/>
              </c:ext>
            </c:extLst>
          </c:dPt>
          <c:dLbls>
            <c:dLbl>
              <c:idx val="0"/>
              <c:layout>
                <c:manualLayout>
                  <c:x val="-0.20367223960018696"/>
                  <c:y val="0.1394401491668745"/>
                </c:manualLayout>
              </c:layout>
              <c:showLegendKey val="0"/>
              <c:showVal val="0"/>
              <c:showCatName val="1"/>
              <c:showSerName val="0"/>
              <c:showPercent val="1"/>
              <c:showBubbleSize val="0"/>
              <c:extLst>
                <c:ext xmlns:c15="http://schemas.microsoft.com/office/drawing/2012/chart" uri="{CE6537A1-D6FC-4f65-9D91-7224C49458BB}">
                  <c15:layout/>
                </c:ext>
                <c:ext xmlns:c16="http://schemas.microsoft.com/office/drawing/2014/chart" uri="{C3380CC4-5D6E-409C-BE32-E72D297353CC}">
                  <c16:uniqueId val="{00000001-FD02-46CE-80EB-24E720BC04AA}"/>
                </c:ext>
              </c:extLst>
            </c:dLbl>
            <c:dLbl>
              <c:idx val="1"/>
              <c:layout>
                <c:manualLayout>
                  <c:x val="0.20890058605687989"/>
                  <c:y val="-0.18925475944466219"/>
                </c:manualLayout>
              </c:layout>
              <c:showLegendKey val="0"/>
              <c:showVal val="0"/>
              <c:showCatName val="1"/>
              <c:showSerName val="0"/>
              <c:showPercent val="1"/>
              <c:showBubbleSize val="0"/>
              <c:extLst>
                <c:ext xmlns:c15="http://schemas.microsoft.com/office/drawing/2012/chart" uri="{CE6537A1-D6FC-4f65-9D91-7224C49458BB}">
                  <c15:layout/>
                </c:ext>
                <c:ext xmlns:c16="http://schemas.microsoft.com/office/drawing/2014/chart" uri="{C3380CC4-5D6E-409C-BE32-E72D297353CC}">
                  <c16:uniqueId val="{00000003-FD02-46CE-80EB-24E720BC04AA}"/>
                </c:ext>
              </c:extLst>
            </c:dLbl>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bg1"/>
                    </a:solidFill>
                    <a:latin typeface="+mn-lt"/>
                    <a:ea typeface="+mn-ea"/>
                    <a:cs typeface="+mn-cs"/>
                  </a:defRPr>
                </a:pPr>
                <a:endParaRPr lang="en-U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'Overall Services'!$B$2:$B$3</c:f>
              <c:strCache>
                <c:ptCount val="2"/>
                <c:pt idx="0">
                  <c:v>2 years or less</c:v>
                </c:pt>
                <c:pt idx="1">
                  <c:v>More than 2 years</c:v>
                </c:pt>
              </c:strCache>
            </c:strRef>
          </c:cat>
          <c:val>
            <c:numRef>
              <c:f>'Overall Services'!$C$2:$C$3</c:f>
              <c:numCache>
                <c:formatCode>General</c:formatCode>
                <c:ptCount val="2"/>
                <c:pt idx="0">
                  <c:v>10</c:v>
                </c:pt>
                <c:pt idx="1">
                  <c:v>18</c:v>
                </c:pt>
              </c:numCache>
            </c:numRef>
          </c:val>
          <c:extLst>
            <c:ext xmlns:c16="http://schemas.microsoft.com/office/drawing/2014/chart" uri="{C3380CC4-5D6E-409C-BE32-E72D297353CC}">
              <c16:uniqueId val="{00000004-FD02-46CE-80EB-24E720BC04AA}"/>
            </c:ext>
          </c:extLst>
        </c:ser>
        <c:dLbls>
          <c:showLegendKey val="0"/>
          <c:showVal val="0"/>
          <c:showCatName val="1"/>
          <c:showSerName val="0"/>
          <c:showPercent val="1"/>
          <c:showBubbleSize val="0"/>
          <c:showLeaderLines val="1"/>
        </c:dLbls>
        <c:firstSliceAng val="0"/>
      </c:pie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solidFill>
      <a:schemeClr val="bg1"/>
    </a:solidFill>
    <a:ln w="9525" cap="flat" cmpd="sng" algn="ctr">
      <a:noFill/>
      <a:round/>
    </a:ln>
    <a:effectLst/>
  </c:spPr>
  <c:txPr>
    <a:bodyPr/>
    <a:lstStyle/>
    <a:p>
      <a:pPr>
        <a:defRPr/>
      </a:pPr>
      <a:endParaRPr lang="en-US"/>
    </a:p>
  </c:txPr>
  <c:externalData r:id="rId4">
    <c:autoUpdate val="0"/>
  </c:externalData>
</c:chartSpace>
</file>

<file path=ppt/charts/chart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2.3916478876409651E-2"/>
          <c:y val="0.15148170440861314"/>
          <c:w val="0.96665163811413068"/>
          <c:h val="0.45336343777859905"/>
        </c:manualLayout>
      </c:layout>
      <c:barChart>
        <c:barDir val="col"/>
        <c:grouping val="clustered"/>
        <c:varyColors val="0"/>
        <c:ser>
          <c:idx val="0"/>
          <c:order val="0"/>
          <c:tx>
            <c:strRef>
              <c:f>'Client Challenges'!$A$6</c:f>
              <c:strCache>
                <c:ptCount val="1"/>
                <c:pt idx="0">
                  <c:v>2 years or less</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'Client Challenges'!$B$4:$I$4</c:f>
              <c:strCache>
                <c:ptCount val="8"/>
                <c:pt idx="0">
                  <c:v>Unstable housing</c:v>
                </c:pt>
                <c:pt idx="1">
                  <c:v>Challenges paying bills and utilities</c:v>
                </c:pt>
                <c:pt idx="2">
                  <c:v>Lack of health insurance</c:v>
                </c:pt>
                <c:pt idx="3">
                  <c:v>Transportation</c:v>
                </c:pt>
                <c:pt idx="4">
                  <c:v>Mental health</c:v>
                </c:pt>
                <c:pt idx="5">
                  <c:v>Language barriers</c:v>
                </c:pt>
                <c:pt idx="6">
                  <c:v>Legal residency status</c:v>
                </c:pt>
                <c:pt idx="7">
                  <c:v>Work and family commitments</c:v>
                </c:pt>
              </c:strCache>
            </c:strRef>
          </c:cat>
          <c:val>
            <c:numRef>
              <c:f>'Client Challenges'!$B$6:$I$6</c:f>
              <c:numCache>
                <c:formatCode>0%</c:formatCode>
                <c:ptCount val="8"/>
                <c:pt idx="0">
                  <c:v>0.5</c:v>
                </c:pt>
                <c:pt idx="1">
                  <c:v>0.4</c:v>
                </c:pt>
                <c:pt idx="2">
                  <c:v>0.5</c:v>
                </c:pt>
                <c:pt idx="3">
                  <c:v>0.3</c:v>
                </c:pt>
                <c:pt idx="4">
                  <c:v>0.4</c:v>
                </c:pt>
                <c:pt idx="5">
                  <c:v>0.2</c:v>
                </c:pt>
                <c:pt idx="6">
                  <c:v>0.2</c:v>
                </c:pt>
                <c:pt idx="7">
                  <c:v>0.1</c:v>
                </c:pt>
              </c:numCache>
            </c:numRef>
          </c:val>
          <c:extLst>
            <c:ext xmlns:c16="http://schemas.microsoft.com/office/drawing/2014/chart" uri="{C3380CC4-5D6E-409C-BE32-E72D297353CC}">
              <c16:uniqueId val="{00000000-6515-4320-B0C6-ED4C3CDE215B}"/>
            </c:ext>
          </c:extLst>
        </c:ser>
        <c:ser>
          <c:idx val="1"/>
          <c:order val="1"/>
          <c:tx>
            <c:strRef>
              <c:f>'Client Challenges'!$A$7</c:f>
              <c:strCache>
                <c:ptCount val="1"/>
                <c:pt idx="0">
                  <c:v>More than 2 years</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'Client Challenges'!$B$4:$I$4</c:f>
              <c:strCache>
                <c:ptCount val="8"/>
                <c:pt idx="0">
                  <c:v>Unstable housing</c:v>
                </c:pt>
                <c:pt idx="1">
                  <c:v>Challenges paying bills and utilities</c:v>
                </c:pt>
                <c:pt idx="2">
                  <c:v>Lack of health insurance</c:v>
                </c:pt>
                <c:pt idx="3">
                  <c:v>Transportation</c:v>
                </c:pt>
                <c:pt idx="4">
                  <c:v>Mental health</c:v>
                </c:pt>
                <c:pt idx="5">
                  <c:v>Language barriers</c:v>
                </c:pt>
                <c:pt idx="6">
                  <c:v>Legal residency status</c:v>
                </c:pt>
                <c:pt idx="7">
                  <c:v>Work and family commitments</c:v>
                </c:pt>
              </c:strCache>
            </c:strRef>
          </c:cat>
          <c:val>
            <c:numRef>
              <c:f>'Client Challenges'!$B$7:$I$7</c:f>
              <c:numCache>
                <c:formatCode>0%</c:formatCode>
                <c:ptCount val="8"/>
                <c:pt idx="0">
                  <c:v>0.83333333333333337</c:v>
                </c:pt>
                <c:pt idx="1">
                  <c:v>0.66666666666666663</c:v>
                </c:pt>
                <c:pt idx="2">
                  <c:v>0.16666666666666666</c:v>
                </c:pt>
                <c:pt idx="3">
                  <c:v>0.44444444444444442</c:v>
                </c:pt>
                <c:pt idx="4">
                  <c:v>0.16666666666666666</c:v>
                </c:pt>
                <c:pt idx="5">
                  <c:v>0.22222222222222221</c:v>
                </c:pt>
                <c:pt idx="6">
                  <c:v>0.1111111111111111</c:v>
                </c:pt>
                <c:pt idx="7">
                  <c:v>5.5555555555555552E-2</c:v>
                </c:pt>
              </c:numCache>
            </c:numRef>
          </c:val>
          <c:extLst>
            <c:ext xmlns:c16="http://schemas.microsoft.com/office/drawing/2014/chart" uri="{C3380CC4-5D6E-409C-BE32-E72D297353CC}">
              <c16:uniqueId val="{00000001-6515-4320-B0C6-ED4C3CDE215B}"/>
            </c:ext>
          </c:extLst>
        </c:ser>
        <c:dLbls>
          <c:dLblPos val="outEnd"/>
          <c:showLegendKey val="0"/>
          <c:showVal val="1"/>
          <c:showCatName val="0"/>
          <c:showSerName val="0"/>
          <c:showPercent val="0"/>
          <c:showBubbleSize val="0"/>
        </c:dLbls>
        <c:gapWidth val="150"/>
        <c:axId val="1179151792"/>
        <c:axId val="1179168848"/>
      </c:barChart>
      <c:catAx>
        <c:axId val="1179151792"/>
        <c:scaling>
          <c:orientation val="minMax"/>
        </c:scaling>
        <c:delete val="0"/>
        <c:axPos val="b"/>
        <c:numFmt formatCode="@" sourceLinked="0"/>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1179168848"/>
        <c:crosses val="autoZero"/>
        <c:auto val="1"/>
        <c:lblAlgn val="ctr"/>
        <c:lblOffset val="100"/>
        <c:noMultiLvlLbl val="0"/>
      </c:catAx>
      <c:valAx>
        <c:axId val="1179168848"/>
        <c:scaling>
          <c:orientation val="minMax"/>
          <c:max val="1"/>
        </c:scaling>
        <c:delete val="1"/>
        <c:axPos val="l"/>
        <c:numFmt formatCode="0%" sourceLinked="1"/>
        <c:majorTickMark val="none"/>
        <c:minorTickMark val="none"/>
        <c:tickLblPos val="nextTo"/>
        <c:crossAx val="1179151792"/>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solidFill>
      <a:schemeClr val="bg1"/>
    </a:solidFill>
    <a:ln w="9525" cap="flat" cmpd="sng" algn="ctr">
      <a:noFill/>
      <a:round/>
    </a:ln>
    <a:effectLst/>
  </c:spPr>
  <c:txPr>
    <a:bodyPr/>
    <a:lstStyle/>
    <a:p>
      <a:pPr>
        <a:defRPr/>
      </a:pPr>
      <a:endParaRPr lang="en-US"/>
    </a:p>
  </c:txPr>
  <c:externalData r:id="rId4">
    <c:autoUpdate val="0"/>
  </c:externalData>
</c:chartSpace>
</file>

<file path=ppt/charts/chart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'Support Challenges'!$A$6</c:f>
              <c:strCache>
                <c:ptCount val="1"/>
                <c:pt idx="0">
                  <c:v>2 years or less</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'Support Challenges'!$B$4:$J$4</c:f>
              <c:strCache>
                <c:ptCount val="9"/>
                <c:pt idx="0">
                  <c:v>Large caseload</c:v>
                </c:pt>
                <c:pt idx="1">
                  <c:v>Not enough community resources </c:v>
                </c:pt>
                <c:pt idx="2">
                  <c:v>Clients are hard to reach </c:v>
                </c:pt>
                <c:pt idx="3">
                  <c:v>Obtaining documents from clients</c:v>
                </c:pt>
                <c:pt idx="4">
                  <c:v>Burdensome documentation</c:v>
                </c:pt>
                <c:pt idx="5">
                  <c:v>Clients have limited time for appointments</c:v>
                </c:pt>
                <c:pt idx="6">
                  <c:v>Lack of training</c:v>
                </c:pt>
                <c:pt idx="7">
                  <c:v>Not enough physical space to meet with clients</c:v>
                </c:pt>
                <c:pt idx="8">
                  <c:v>Nothing</c:v>
                </c:pt>
              </c:strCache>
            </c:strRef>
          </c:cat>
          <c:val>
            <c:numRef>
              <c:f>'Support Challenges'!$B$6:$J$6</c:f>
              <c:numCache>
                <c:formatCode>0%</c:formatCode>
                <c:ptCount val="9"/>
                <c:pt idx="0">
                  <c:v>0.3</c:v>
                </c:pt>
                <c:pt idx="1">
                  <c:v>0.5</c:v>
                </c:pt>
                <c:pt idx="2">
                  <c:v>0.3</c:v>
                </c:pt>
                <c:pt idx="3">
                  <c:v>0.5</c:v>
                </c:pt>
                <c:pt idx="4">
                  <c:v>0.1</c:v>
                </c:pt>
                <c:pt idx="5">
                  <c:v>0.2</c:v>
                </c:pt>
                <c:pt idx="6">
                  <c:v>0.1</c:v>
                </c:pt>
                <c:pt idx="7">
                  <c:v>0.1</c:v>
                </c:pt>
                <c:pt idx="8">
                  <c:v>0.3</c:v>
                </c:pt>
              </c:numCache>
            </c:numRef>
          </c:val>
          <c:extLst>
            <c:ext xmlns:c16="http://schemas.microsoft.com/office/drawing/2014/chart" uri="{C3380CC4-5D6E-409C-BE32-E72D297353CC}">
              <c16:uniqueId val="{00000000-6521-46D8-ACAA-3CBB1686C21E}"/>
            </c:ext>
          </c:extLst>
        </c:ser>
        <c:ser>
          <c:idx val="1"/>
          <c:order val="1"/>
          <c:tx>
            <c:strRef>
              <c:f>'Support Challenges'!$A$7</c:f>
              <c:strCache>
                <c:ptCount val="1"/>
                <c:pt idx="0">
                  <c:v>More than 2 years</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'Support Challenges'!$B$4:$J$4</c:f>
              <c:strCache>
                <c:ptCount val="9"/>
                <c:pt idx="0">
                  <c:v>Large caseload</c:v>
                </c:pt>
                <c:pt idx="1">
                  <c:v>Not enough community resources </c:v>
                </c:pt>
                <c:pt idx="2">
                  <c:v>Clients are hard to reach </c:v>
                </c:pt>
                <c:pt idx="3">
                  <c:v>Obtaining documents from clients</c:v>
                </c:pt>
                <c:pt idx="4">
                  <c:v>Burdensome documentation</c:v>
                </c:pt>
                <c:pt idx="5">
                  <c:v>Clients have limited time for appointments</c:v>
                </c:pt>
                <c:pt idx="6">
                  <c:v>Lack of training</c:v>
                </c:pt>
                <c:pt idx="7">
                  <c:v>Not enough physical space to meet with clients</c:v>
                </c:pt>
                <c:pt idx="8">
                  <c:v>Nothing</c:v>
                </c:pt>
              </c:strCache>
            </c:strRef>
          </c:cat>
          <c:val>
            <c:numRef>
              <c:f>'Support Challenges'!$B$7:$J$7</c:f>
              <c:numCache>
                <c:formatCode>0%</c:formatCode>
                <c:ptCount val="9"/>
                <c:pt idx="0">
                  <c:v>0.77777777777777779</c:v>
                </c:pt>
                <c:pt idx="1">
                  <c:v>0.66666666666666663</c:v>
                </c:pt>
                <c:pt idx="2">
                  <c:v>0.72222222222222221</c:v>
                </c:pt>
                <c:pt idx="3">
                  <c:v>0.44444444444444442</c:v>
                </c:pt>
                <c:pt idx="4">
                  <c:v>0.5</c:v>
                </c:pt>
                <c:pt idx="5">
                  <c:v>0.16666666666666666</c:v>
                </c:pt>
                <c:pt idx="6">
                  <c:v>5.5555555555555552E-2</c:v>
                </c:pt>
                <c:pt idx="7">
                  <c:v>5.5555555555555552E-2</c:v>
                </c:pt>
                <c:pt idx="8">
                  <c:v>0.1111111111111111</c:v>
                </c:pt>
              </c:numCache>
            </c:numRef>
          </c:val>
          <c:extLst>
            <c:ext xmlns:c16="http://schemas.microsoft.com/office/drawing/2014/chart" uri="{C3380CC4-5D6E-409C-BE32-E72D297353CC}">
              <c16:uniqueId val="{00000001-6521-46D8-ACAA-3CBB1686C21E}"/>
            </c:ext>
          </c:extLst>
        </c:ser>
        <c:dLbls>
          <c:dLblPos val="outEnd"/>
          <c:showLegendKey val="0"/>
          <c:showVal val="1"/>
          <c:showCatName val="0"/>
          <c:showSerName val="0"/>
          <c:showPercent val="0"/>
          <c:showBubbleSize val="0"/>
        </c:dLbls>
        <c:gapWidth val="219"/>
        <c:axId val="895139152"/>
        <c:axId val="895138736"/>
      </c:barChart>
      <c:catAx>
        <c:axId val="89513915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895138736"/>
        <c:crosses val="autoZero"/>
        <c:auto val="1"/>
        <c:lblAlgn val="ctr"/>
        <c:lblOffset val="100"/>
        <c:noMultiLvlLbl val="0"/>
      </c:catAx>
      <c:valAx>
        <c:axId val="895138736"/>
        <c:scaling>
          <c:orientation val="minMax"/>
          <c:max val="1"/>
        </c:scaling>
        <c:delete val="1"/>
        <c:axPos val="l"/>
        <c:numFmt formatCode="0%" sourceLinked="1"/>
        <c:majorTickMark val="none"/>
        <c:minorTickMark val="none"/>
        <c:tickLblPos val="nextTo"/>
        <c:crossAx val="895139152"/>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solidFill>
      <a:schemeClr val="bg1"/>
    </a:solidFill>
    <a:ln w="9525" cap="flat" cmpd="sng" algn="ctr">
      <a:noFill/>
      <a:round/>
    </a:ln>
    <a:effectLst/>
  </c:spPr>
  <c:txPr>
    <a:bodyPr/>
    <a:lstStyle/>
    <a:p>
      <a:pPr>
        <a:defRPr/>
      </a:pPr>
      <a:endParaRPr lang="en-US"/>
    </a:p>
  </c:txPr>
  <c:externalData r:id="rId4">
    <c:autoUpdate val="0"/>
  </c:externalData>
</c:chartSpace>
</file>

<file path=ppt/charts/chart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100" b="0" i="0" u="none" strike="noStrike" kern="1200" spc="0" baseline="0">
                <a:solidFill>
                  <a:schemeClr val="tx1">
                    <a:lumMod val="65000"/>
                    <a:lumOff val="35000"/>
                  </a:schemeClr>
                </a:solidFill>
                <a:latin typeface="+mn-lt"/>
                <a:ea typeface="+mn-ea"/>
                <a:cs typeface="+mn-cs"/>
              </a:defRPr>
            </a:pPr>
            <a:r>
              <a:rPr lang="en-US" sz="1100" b="0" i="0" u="none" strike="noStrike" baseline="0">
                <a:effectLst/>
              </a:rPr>
              <a:t>I have enough time to spend with each client</a:t>
            </a:r>
            <a:r>
              <a:rPr lang="en-US" sz="1100" b="0" i="0" u="none" strike="noStrike" baseline="0"/>
              <a:t> </a:t>
            </a:r>
            <a:endParaRPr lang="en-US" sz="1100"/>
          </a:p>
        </c:rich>
      </c:tx>
      <c:layout/>
      <c:overlay val="0"/>
      <c:spPr>
        <a:noFill/>
        <a:ln>
          <a:noFill/>
        </a:ln>
        <a:effectLst/>
      </c:spPr>
      <c:txPr>
        <a:bodyPr rot="0" spcFirstLastPara="1" vertOverflow="ellipsis" vert="horz" wrap="square" anchor="ctr" anchorCtr="1"/>
        <a:lstStyle/>
        <a:p>
          <a:pPr>
            <a:defRPr sz="11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0.13971697593744839"/>
          <c:y val="0.23317692730269182"/>
          <c:w val="0.81632698010650762"/>
          <c:h val="0.68122058231093208"/>
        </c:manualLayout>
      </c:layout>
      <c:barChart>
        <c:barDir val="col"/>
        <c:grouping val="stacked"/>
        <c:varyColors val="0"/>
        <c:ser>
          <c:idx val="0"/>
          <c:order val="0"/>
          <c:tx>
            <c:strRef>
              <c:f>'Case Manager'!$B$13</c:f>
              <c:strCache>
                <c:ptCount val="1"/>
                <c:pt idx="0">
                  <c:v>Agree</c:v>
                </c:pt>
              </c:strCache>
            </c:strRef>
          </c:tx>
          <c:spPr>
            <a:solidFill>
              <a:schemeClr val="accent3"/>
            </a:solidFill>
            <a:ln>
              <a:noFill/>
            </a:ln>
            <a:effectLst/>
          </c:spPr>
          <c:invertIfNegative val="0"/>
          <c:cat>
            <c:strRef>
              <c:f>'Case Manager'!$E$7:$F$7</c:f>
              <c:strCache>
                <c:ptCount val="2"/>
                <c:pt idx="0">
                  <c:v>2 Yr or Less</c:v>
                </c:pt>
                <c:pt idx="1">
                  <c:v>&gt; 2 Yrs</c:v>
                </c:pt>
              </c:strCache>
            </c:strRef>
          </c:cat>
          <c:val>
            <c:numRef>
              <c:f>'Case Manager'!$E$13:$F$13</c:f>
              <c:numCache>
                <c:formatCode>0%</c:formatCode>
                <c:ptCount val="2"/>
                <c:pt idx="0">
                  <c:v>0.8</c:v>
                </c:pt>
                <c:pt idx="1">
                  <c:v>0.16666666666666666</c:v>
                </c:pt>
              </c:numCache>
            </c:numRef>
          </c:val>
          <c:extLst>
            <c:ext xmlns:c16="http://schemas.microsoft.com/office/drawing/2014/chart" uri="{C3380CC4-5D6E-409C-BE32-E72D297353CC}">
              <c16:uniqueId val="{00000000-80AE-46B8-853D-3801B07B9D87}"/>
            </c:ext>
          </c:extLst>
        </c:ser>
        <c:ser>
          <c:idx val="1"/>
          <c:order val="1"/>
          <c:tx>
            <c:strRef>
              <c:f>'Case Manager'!$B$14</c:f>
              <c:strCache>
                <c:ptCount val="1"/>
                <c:pt idx="0">
                  <c:v>Neither Agree nor Disagree</c:v>
                </c:pt>
              </c:strCache>
            </c:strRef>
          </c:tx>
          <c:spPr>
            <a:solidFill>
              <a:schemeClr val="bg1">
                <a:lumMod val="50000"/>
              </a:schemeClr>
            </a:solidFill>
            <a:ln>
              <a:noFill/>
            </a:ln>
            <a:effectLst/>
          </c:spPr>
          <c:invertIfNegative val="0"/>
          <c:cat>
            <c:strRef>
              <c:f>'Case Manager'!$E$7:$F$7</c:f>
              <c:strCache>
                <c:ptCount val="2"/>
                <c:pt idx="0">
                  <c:v>2 Yr or Less</c:v>
                </c:pt>
                <c:pt idx="1">
                  <c:v>&gt; 2 Yrs</c:v>
                </c:pt>
              </c:strCache>
            </c:strRef>
          </c:cat>
          <c:val>
            <c:numRef>
              <c:f>'Case Manager'!$E$14:$F$14</c:f>
              <c:numCache>
                <c:formatCode>0%</c:formatCode>
                <c:ptCount val="2"/>
                <c:pt idx="0">
                  <c:v>0.2</c:v>
                </c:pt>
                <c:pt idx="1">
                  <c:v>0.22222222222222221</c:v>
                </c:pt>
              </c:numCache>
            </c:numRef>
          </c:val>
          <c:extLst>
            <c:ext xmlns:c16="http://schemas.microsoft.com/office/drawing/2014/chart" uri="{C3380CC4-5D6E-409C-BE32-E72D297353CC}">
              <c16:uniqueId val="{00000001-80AE-46B8-853D-3801B07B9D87}"/>
            </c:ext>
          </c:extLst>
        </c:ser>
        <c:ser>
          <c:idx val="2"/>
          <c:order val="2"/>
          <c:tx>
            <c:strRef>
              <c:f>'Case Manager'!$B$15</c:f>
              <c:strCache>
                <c:ptCount val="1"/>
                <c:pt idx="0">
                  <c:v>Disagree</c:v>
                </c:pt>
              </c:strCache>
            </c:strRef>
          </c:tx>
          <c:spPr>
            <a:solidFill>
              <a:schemeClr val="accent2"/>
            </a:solidFill>
            <a:ln>
              <a:noFill/>
            </a:ln>
            <a:effectLst/>
          </c:spPr>
          <c:invertIfNegative val="0"/>
          <c:cat>
            <c:strRef>
              <c:f>'Case Manager'!$E$7:$F$7</c:f>
              <c:strCache>
                <c:ptCount val="2"/>
                <c:pt idx="0">
                  <c:v>2 Yr or Less</c:v>
                </c:pt>
                <c:pt idx="1">
                  <c:v>&gt; 2 Yrs</c:v>
                </c:pt>
              </c:strCache>
            </c:strRef>
          </c:cat>
          <c:val>
            <c:numRef>
              <c:f>'Case Manager'!$E$15:$F$15</c:f>
              <c:numCache>
                <c:formatCode>0%</c:formatCode>
                <c:ptCount val="2"/>
                <c:pt idx="0">
                  <c:v>0</c:v>
                </c:pt>
                <c:pt idx="1">
                  <c:v>0.61111111111111116</c:v>
                </c:pt>
              </c:numCache>
            </c:numRef>
          </c:val>
          <c:extLst>
            <c:ext xmlns:c16="http://schemas.microsoft.com/office/drawing/2014/chart" uri="{C3380CC4-5D6E-409C-BE32-E72D297353CC}">
              <c16:uniqueId val="{00000002-80AE-46B8-853D-3801B07B9D87}"/>
            </c:ext>
          </c:extLst>
        </c:ser>
        <c:dLbls>
          <c:showLegendKey val="0"/>
          <c:showVal val="0"/>
          <c:showCatName val="0"/>
          <c:showSerName val="0"/>
          <c:showPercent val="0"/>
          <c:showBubbleSize val="0"/>
        </c:dLbls>
        <c:gapWidth val="150"/>
        <c:overlap val="100"/>
        <c:axId val="895373360"/>
        <c:axId val="895358384"/>
      </c:barChart>
      <c:catAx>
        <c:axId val="89537336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895358384"/>
        <c:crosses val="autoZero"/>
        <c:auto val="1"/>
        <c:lblAlgn val="ctr"/>
        <c:lblOffset val="100"/>
        <c:noMultiLvlLbl val="0"/>
      </c:catAx>
      <c:valAx>
        <c:axId val="895358384"/>
        <c:scaling>
          <c:orientation val="minMax"/>
          <c:max val="1"/>
        </c:scaling>
        <c:delete val="0"/>
        <c:axPos val="l"/>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895373360"/>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solidFill>
      <a:schemeClr val="bg1"/>
    </a:solidFill>
    <a:ln w="9525" cap="flat" cmpd="sng" algn="ctr">
      <a:noFill/>
      <a:round/>
    </a:ln>
    <a:effectLst/>
  </c:spPr>
  <c:txPr>
    <a:bodyPr/>
    <a:lstStyle/>
    <a:p>
      <a:pPr>
        <a:defRPr/>
      </a:pPr>
      <a:endParaRPr lang="en-US"/>
    </a:p>
  </c:txPr>
  <c:externalData r:id="rId4">
    <c:autoUpdate val="0"/>
  </c:externalData>
</c:chartSpace>
</file>

<file path=ppt/charts/chart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100" b="0" i="0" u="none" strike="noStrike" kern="1200" spc="0" baseline="0">
                <a:solidFill>
                  <a:schemeClr val="tx1">
                    <a:lumMod val="65000"/>
                    <a:lumOff val="35000"/>
                  </a:schemeClr>
                </a:solidFill>
                <a:latin typeface="+mn-lt"/>
                <a:ea typeface="+mn-ea"/>
                <a:cs typeface="+mn-cs"/>
              </a:defRPr>
            </a:pPr>
            <a:r>
              <a:rPr lang="en-US" sz="1100" b="0" i="0" u="none" strike="noStrike" baseline="0">
                <a:effectLst/>
              </a:rPr>
              <a:t>My caseload is manageable</a:t>
            </a:r>
            <a:r>
              <a:rPr lang="en-US" sz="1100" b="0" i="0" u="none" strike="noStrike" baseline="0"/>
              <a:t> </a:t>
            </a:r>
            <a:endParaRPr lang="en-US" sz="1100"/>
          </a:p>
        </c:rich>
      </c:tx>
      <c:layout/>
      <c:overlay val="0"/>
      <c:spPr>
        <a:noFill/>
        <a:ln>
          <a:noFill/>
        </a:ln>
        <a:effectLst/>
      </c:spPr>
      <c:txPr>
        <a:bodyPr rot="0" spcFirstLastPara="1" vertOverflow="ellipsis" vert="horz" wrap="square" anchor="ctr" anchorCtr="1"/>
        <a:lstStyle/>
        <a:p>
          <a:pPr>
            <a:defRPr sz="11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stacked"/>
        <c:varyColors val="0"/>
        <c:ser>
          <c:idx val="0"/>
          <c:order val="0"/>
          <c:tx>
            <c:strRef>
              <c:f>'Case Manager'!$B$13</c:f>
              <c:strCache>
                <c:ptCount val="1"/>
                <c:pt idx="0">
                  <c:v>Agree</c:v>
                </c:pt>
              </c:strCache>
            </c:strRef>
          </c:tx>
          <c:spPr>
            <a:solidFill>
              <a:schemeClr val="accent3"/>
            </a:solidFill>
            <a:ln>
              <a:noFill/>
            </a:ln>
            <a:effectLst/>
          </c:spPr>
          <c:invertIfNegative val="0"/>
          <c:cat>
            <c:strRef>
              <c:f>'Case Manager'!$S$7:$T$7</c:f>
              <c:strCache>
                <c:ptCount val="2"/>
                <c:pt idx="0">
                  <c:v>2 Yr or Less</c:v>
                </c:pt>
                <c:pt idx="1">
                  <c:v>&gt; 2 Yrs</c:v>
                </c:pt>
              </c:strCache>
            </c:strRef>
          </c:cat>
          <c:val>
            <c:numRef>
              <c:f>'Case Manager'!$S$13:$T$13</c:f>
              <c:numCache>
                <c:formatCode>0%</c:formatCode>
                <c:ptCount val="2"/>
                <c:pt idx="0">
                  <c:v>0.7</c:v>
                </c:pt>
                <c:pt idx="1">
                  <c:v>0.22222222222222221</c:v>
                </c:pt>
              </c:numCache>
            </c:numRef>
          </c:val>
          <c:extLst>
            <c:ext xmlns:c16="http://schemas.microsoft.com/office/drawing/2014/chart" uri="{C3380CC4-5D6E-409C-BE32-E72D297353CC}">
              <c16:uniqueId val="{00000000-0C00-4504-8B6D-282D255B1D72}"/>
            </c:ext>
          </c:extLst>
        </c:ser>
        <c:ser>
          <c:idx val="1"/>
          <c:order val="1"/>
          <c:tx>
            <c:strRef>
              <c:f>'Case Manager'!$B$14</c:f>
              <c:strCache>
                <c:ptCount val="1"/>
                <c:pt idx="0">
                  <c:v>Neither Agree nor Disagree</c:v>
                </c:pt>
              </c:strCache>
            </c:strRef>
          </c:tx>
          <c:spPr>
            <a:solidFill>
              <a:schemeClr val="bg1">
                <a:lumMod val="50000"/>
              </a:schemeClr>
            </a:solidFill>
            <a:ln>
              <a:noFill/>
            </a:ln>
            <a:effectLst/>
          </c:spPr>
          <c:invertIfNegative val="0"/>
          <c:cat>
            <c:strRef>
              <c:f>'Case Manager'!$S$7:$T$7</c:f>
              <c:strCache>
                <c:ptCount val="2"/>
                <c:pt idx="0">
                  <c:v>2 Yr or Less</c:v>
                </c:pt>
                <c:pt idx="1">
                  <c:v>&gt; 2 Yrs</c:v>
                </c:pt>
              </c:strCache>
            </c:strRef>
          </c:cat>
          <c:val>
            <c:numRef>
              <c:f>'Case Manager'!$S$14:$T$14</c:f>
              <c:numCache>
                <c:formatCode>0%</c:formatCode>
                <c:ptCount val="2"/>
                <c:pt idx="0">
                  <c:v>0.2</c:v>
                </c:pt>
                <c:pt idx="1">
                  <c:v>0.16666666666666666</c:v>
                </c:pt>
              </c:numCache>
            </c:numRef>
          </c:val>
          <c:extLst>
            <c:ext xmlns:c16="http://schemas.microsoft.com/office/drawing/2014/chart" uri="{C3380CC4-5D6E-409C-BE32-E72D297353CC}">
              <c16:uniqueId val="{00000001-0C00-4504-8B6D-282D255B1D72}"/>
            </c:ext>
          </c:extLst>
        </c:ser>
        <c:ser>
          <c:idx val="2"/>
          <c:order val="2"/>
          <c:tx>
            <c:strRef>
              <c:f>'Case Manager'!$B$15</c:f>
              <c:strCache>
                <c:ptCount val="1"/>
                <c:pt idx="0">
                  <c:v>Disagree</c:v>
                </c:pt>
              </c:strCache>
            </c:strRef>
          </c:tx>
          <c:spPr>
            <a:solidFill>
              <a:schemeClr val="accent2"/>
            </a:solidFill>
            <a:ln>
              <a:noFill/>
            </a:ln>
            <a:effectLst/>
          </c:spPr>
          <c:invertIfNegative val="0"/>
          <c:cat>
            <c:strRef>
              <c:f>'Case Manager'!$S$7:$T$7</c:f>
              <c:strCache>
                <c:ptCount val="2"/>
                <c:pt idx="0">
                  <c:v>2 Yr or Less</c:v>
                </c:pt>
                <c:pt idx="1">
                  <c:v>&gt; 2 Yrs</c:v>
                </c:pt>
              </c:strCache>
            </c:strRef>
          </c:cat>
          <c:val>
            <c:numRef>
              <c:f>'Case Manager'!$S$15:$T$15</c:f>
              <c:numCache>
                <c:formatCode>0%</c:formatCode>
                <c:ptCount val="2"/>
                <c:pt idx="0">
                  <c:v>0.1</c:v>
                </c:pt>
                <c:pt idx="1">
                  <c:v>0.61111111111111116</c:v>
                </c:pt>
              </c:numCache>
            </c:numRef>
          </c:val>
          <c:extLst>
            <c:ext xmlns:c16="http://schemas.microsoft.com/office/drawing/2014/chart" uri="{C3380CC4-5D6E-409C-BE32-E72D297353CC}">
              <c16:uniqueId val="{00000002-0C00-4504-8B6D-282D255B1D72}"/>
            </c:ext>
          </c:extLst>
        </c:ser>
        <c:dLbls>
          <c:showLegendKey val="0"/>
          <c:showVal val="0"/>
          <c:showCatName val="0"/>
          <c:showSerName val="0"/>
          <c:showPercent val="0"/>
          <c:showBubbleSize val="0"/>
        </c:dLbls>
        <c:gapWidth val="150"/>
        <c:overlap val="100"/>
        <c:axId val="895373360"/>
        <c:axId val="895358384"/>
      </c:barChart>
      <c:catAx>
        <c:axId val="89537336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895358384"/>
        <c:crosses val="autoZero"/>
        <c:auto val="1"/>
        <c:lblAlgn val="ctr"/>
        <c:lblOffset val="100"/>
        <c:noMultiLvlLbl val="0"/>
      </c:catAx>
      <c:valAx>
        <c:axId val="895358384"/>
        <c:scaling>
          <c:orientation val="minMax"/>
          <c:max val="1"/>
        </c:scaling>
        <c:delete val="1"/>
        <c:axPos val="l"/>
        <c:numFmt formatCode="0%" sourceLinked="1"/>
        <c:majorTickMark val="none"/>
        <c:minorTickMark val="none"/>
        <c:tickLblPos val="nextTo"/>
        <c:crossAx val="895373360"/>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solidFill>
      <a:schemeClr val="bg1"/>
    </a:solidFill>
    <a:ln w="9525" cap="flat" cmpd="sng" algn="ctr">
      <a:noFill/>
      <a:round/>
    </a:ln>
    <a:effectLst/>
  </c:spPr>
  <c:txPr>
    <a:bodyPr/>
    <a:lstStyle/>
    <a:p>
      <a:pPr>
        <a:defRPr/>
      </a:pPr>
      <a:endParaRPr lang="en-US"/>
    </a:p>
  </c:txPr>
  <c:externalData r:id="rId4">
    <c:autoUpdate val="0"/>
  </c:externalData>
</c:chartSpace>
</file>

<file path=ppt/charts/chart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'Better Support'!$A$6</c:f>
              <c:strCache>
                <c:ptCount val="1"/>
                <c:pt idx="0">
                  <c:v>2 years or less</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'Better Support'!$C$4:$I$4</c:f>
              <c:strCache>
                <c:ptCount val="7"/>
                <c:pt idx="0">
                  <c:v>Networking with other Case Managers</c:v>
                </c:pt>
                <c:pt idx="1">
                  <c:v>More information on referrals to other programs </c:v>
                </c:pt>
                <c:pt idx="2">
                  <c:v>More information on health insurance programs </c:v>
                </c:pt>
                <c:pt idx="3">
                  <c:v>More training on providing HIV education</c:v>
                </c:pt>
                <c:pt idx="4">
                  <c:v>More training on RWHAP requirements and expectations</c:v>
                </c:pt>
                <c:pt idx="5">
                  <c:v>More training on EHE requirements and expectations</c:v>
                </c:pt>
                <c:pt idx="6">
                  <c:v>More guidance on my roles and responsibilities</c:v>
                </c:pt>
              </c:strCache>
            </c:strRef>
          </c:cat>
          <c:val>
            <c:numRef>
              <c:f>'Better Support'!$C$6:$I$6</c:f>
              <c:numCache>
                <c:formatCode>0%</c:formatCode>
                <c:ptCount val="7"/>
                <c:pt idx="0">
                  <c:v>0.7</c:v>
                </c:pt>
                <c:pt idx="1">
                  <c:v>0.6</c:v>
                </c:pt>
                <c:pt idx="2">
                  <c:v>0.6</c:v>
                </c:pt>
                <c:pt idx="3">
                  <c:v>0.6</c:v>
                </c:pt>
                <c:pt idx="4">
                  <c:v>0.5</c:v>
                </c:pt>
                <c:pt idx="5">
                  <c:v>0.4</c:v>
                </c:pt>
                <c:pt idx="6">
                  <c:v>0.1</c:v>
                </c:pt>
              </c:numCache>
            </c:numRef>
          </c:val>
          <c:extLst>
            <c:ext xmlns:c16="http://schemas.microsoft.com/office/drawing/2014/chart" uri="{C3380CC4-5D6E-409C-BE32-E72D297353CC}">
              <c16:uniqueId val="{00000000-EC82-492B-BCBA-D400E74CF166}"/>
            </c:ext>
          </c:extLst>
        </c:ser>
        <c:ser>
          <c:idx val="1"/>
          <c:order val="1"/>
          <c:tx>
            <c:strRef>
              <c:f>'Better Support'!$A$7</c:f>
              <c:strCache>
                <c:ptCount val="1"/>
                <c:pt idx="0">
                  <c:v>More than 2 years</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'Better Support'!$C$4:$I$4</c:f>
              <c:strCache>
                <c:ptCount val="7"/>
                <c:pt idx="0">
                  <c:v>Networking with other Case Managers</c:v>
                </c:pt>
                <c:pt idx="1">
                  <c:v>More information on referrals to other programs </c:v>
                </c:pt>
                <c:pt idx="2">
                  <c:v>More information on health insurance programs </c:v>
                </c:pt>
                <c:pt idx="3">
                  <c:v>More training on providing HIV education</c:v>
                </c:pt>
                <c:pt idx="4">
                  <c:v>More training on RWHAP requirements and expectations</c:v>
                </c:pt>
                <c:pt idx="5">
                  <c:v>More training on EHE requirements and expectations</c:v>
                </c:pt>
                <c:pt idx="6">
                  <c:v>More guidance on my roles and responsibilities</c:v>
                </c:pt>
              </c:strCache>
            </c:strRef>
          </c:cat>
          <c:val>
            <c:numRef>
              <c:f>'Better Support'!$C$7:$I$7</c:f>
              <c:numCache>
                <c:formatCode>0%</c:formatCode>
                <c:ptCount val="7"/>
                <c:pt idx="0">
                  <c:v>0.44444444444444442</c:v>
                </c:pt>
                <c:pt idx="1">
                  <c:v>0.66666666666666663</c:v>
                </c:pt>
                <c:pt idx="2">
                  <c:v>0.44444444444444442</c:v>
                </c:pt>
                <c:pt idx="3">
                  <c:v>0.33333333333333331</c:v>
                </c:pt>
                <c:pt idx="4">
                  <c:v>0.44444444444444442</c:v>
                </c:pt>
                <c:pt idx="5">
                  <c:v>0.33333333333333331</c:v>
                </c:pt>
                <c:pt idx="6">
                  <c:v>0.27777777777777779</c:v>
                </c:pt>
              </c:numCache>
            </c:numRef>
          </c:val>
          <c:extLst>
            <c:ext xmlns:c16="http://schemas.microsoft.com/office/drawing/2014/chart" uri="{C3380CC4-5D6E-409C-BE32-E72D297353CC}">
              <c16:uniqueId val="{00000001-EC82-492B-BCBA-D400E74CF166}"/>
            </c:ext>
          </c:extLst>
        </c:ser>
        <c:dLbls>
          <c:dLblPos val="outEnd"/>
          <c:showLegendKey val="0"/>
          <c:showVal val="1"/>
          <c:showCatName val="0"/>
          <c:showSerName val="0"/>
          <c:showPercent val="0"/>
          <c:showBubbleSize val="0"/>
        </c:dLbls>
        <c:gapWidth val="100"/>
        <c:axId val="1401379264"/>
        <c:axId val="1401372608"/>
      </c:barChart>
      <c:catAx>
        <c:axId val="140137926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1401372608"/>
        <c:crosses val="autoZero"/>
        <c:auto val="1"/>
        <c:lblAlgn val="ctr"/>
        <c:lblOffset val="100"/>
        <c:noMultiLvlLbl val="0"/>
      </c:catAx>
      <c:valAx>
        <c:axId val="1401372608"/>
        <c:scaling>
          <c:orientation val="minMax"/>
          <c:max val="1"/>
        </c:scaling>
        <c:delete val="1"/>
        <c:axPos val="l"/>
        <c:numFmt formatCode="0%" sourceLinked="1"/>
        <c:majorTickMark val="none"/>
        <c:minorTickMark val="none"/>
        <c:tickLblPos val="nextTo"/>
        <c:crossAx val="1401379264"/>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solidFill>
      <a:schemeClr val="bg1"/>
    </a:solidFill>
    <a:ln w="9525" cap="flat" cmpd="sng" algn="ctr">
      <a:noFill/>
      <a:round/>
    </a:ln>
    <a:effectLst/>
  </c:spPr>
  <c:txPr>
    <a:bodyPr/>
    <a:lstStyle/>
    <a:p>
      <a:pPr>
        <a:defRPr/>
      </a:pPr>
      <a:endParaRPr lang="en-US"/>
    </a:p>
  </c:txPr>
  <c:externalData r:id="rId4">
    <c:autoUpdate val="0"/>
  </c:externalData>
</c:chartSpace>
</file>

<file path=ppt/charts/chartEx1.xml><?xml version="1.0" encoding="utf-8"?>
<cx:chartSpace xmlns:a="http://schemas.openxmlformats.org/drawingml/2006/main" xmlns:r="http://schemas.openxmlformats.org/officeDocument/2006/relationships" xmlns:cx="http://schemas.microsoft.com/office/drawing/2014/chartex">
  <cx:chartData>
    <cx:externalData r:id="rId1" cx:autoUpdate="0"/>
    <cx:data id="0">
      <cx:strDim type="cat">
        <cx:f>Sheet1!$A$2:$C$8</cx:f>
        <cx:lvl ptCount="7">
          <cx:pt idx="0">Male</cx:pt>
          <cx:pt idx="1">Female</cx:pt>
          <cx:pt idx="2">White</cx:pt>
          <cx:pt idx="3">Black</cx:pt>
          <cx:pt idx="4">Other race</cx:pt>
          <cx:pt idx="5">Hispanic</cx:pt>
          <cx:pt idx="6">Non-Hispanic</cx:pt>
        </cx:lvl>
        <cx:lvl ptCount="7">
          <cx:pt idx="0">Stem 1</cx:pt>
          <cx:pt idx="1">Stem 1</cx:pt>
          <cx:pt idx="2">Stem 3</cx:pt>
          <cx:pt idx="3">Stem 3</cx:pt>
          <cx:pt idx="4">Stem 4</cx:pt>
          <cx:pt idx="5">Stem 5</cx:pt>
          <cx:pt idx="6">Stem 5</cx:pt>
        </cx:lvl>
        <cx:lvl ptCount="7">
          <cx:pt idx="0">Gender</cx:pt>
          <cx:pt idx="1">Gender</cx:pt>
          <cx:pt idx="2">Race</cx:pt>
          <cx:pt idx="3">Race</cx:pt>
          <cx:pt idx="4">Race</cx:pt>
          <cx:pt idx="5">Ethnicity</cx:pt>
          <cx:pt idx="6">Ethnicity</cx:pt>
        </cx:lvl>
      </cx:strDim>
      <cx:numDim type="size">
        <cx:f>Sheet1!$D$2:$D$8</cx:f>
        <cx:lvl ptCount="7" formatCode="General">
          <cx:pt idx="0">762.10000000000002</cx:pt>
          <cx:pt idx="1">381.60000000000002</cx:pt>
          <cx:pt idx="2">243</cx:pt>
          <cx:pt idx="3">1747.5</cx:pt>
          <cx:pt idx="4">238.69999999999999</cx:pt>
          <cx:pt idx="5">417.69999999999999</cx:pt>
          <cx:pt idx="6">611.29999999999995</cx:pt>
        </cx:lvl>
      </cx:numDim>
    </cx:data>
  </cx:chartData>
  <cx:chart>
    <cx:plotArea>
      <cx:plotAreaRegion>
        <cx:series layoutId="treemap" uniqueId="{71E47196-96CB-4598-B051-EB3A3E9245C8}">
          <cx:tx>
            <cx:txData>
              <cx:f>Sheet1!$D$1</cx:f>
              <cx:v>Series1</cx:v>
            </cx:txData>
          </cx:tx>
          <cx:spPr>
            <a:solidFill>
              <a:schemeClr val="tx2">
                <a:lumMod val="50000"/>
              </a:schemeClr>
            </a:solidFill>
          </cx:spPr>
          <cx:dataPt idx="0">
            <cx:spPr>
              <a:solidFill>
                <a:srgbClr val="0AAAB3">
                  <a:lumMod val="75000"/>
                </a:srgbClr>
              </a:solidFill>
            </cx:spPr>
          </cx:dataPt>
          <cx:dataPt idx="2">
            <cx:spPr>
              <a:ln w="57150">
                <a:solidFill>
                  <a:srgbClr val="EFA51F"/>
                </a:solidFill>
              </a:ln>
            </cx:spPr>
          </cx:dataPt>
          <cx:dataPt idx="7">
            <cx:spPr>
              <a:ln w="57150">
                <a:solidFill>
                  <a:srgbClr val="EFA51F"/>
                </a:solidFill>
              </a:ln>
            </cx:spPr>
          </cx:dataPt>
          <cx:dataPt idx="10">
            <cx:spPr>
              <a:solidFill>
                <a:srgbClr val="0AAAB3"/>
              </a:solidFill>
            </cx:spPr>
          </cx:dataPt>
          <cx:dataPt idx="13">
            <cx:spPr>
              <a:ln w="57150">
                <a:solidFill>
                  <a:srgbClr val="EFA51F"/>
                </a:solidFill>
              </a:ln>
            </cx:spPr>
          </cx:dataPt>
          <cx:dataLabels>
            <cx:numFmt formatCode="#,##0.0" sourceLinked="0"/>
            <cx:txPr>
              <a:bodyPr spcFirstLastPara="1" vertOverflow="ellipsis" horzOverflow="overflow" wrap="square" lIns="0" tIns="0" rIns="0" bIns="0" anchor="ctr" anchorCtr="1"/>
              <a:lstStyle/>
              <a:p>
                <a:pPr algn="ctr" rtl="0">
                  <a:defRPr sz="2400" b="1">
                    <a:ln>
                      <a:noFill/>
                    </a:ln>
                    <a:solidFill>
                      <a:schemeClr val="bg1"/>
                    </a:solidFill>
                    <a:effectLst>
                      <a:glow rad="63500">
                        <a:schemeClr val="accent4">
                          <a:satMod val="175000"/>
                          <a:alpha val="40000"/>
                        </a:schemeClr>
                      </a:glow>
                    </a:effectLst>
                  </a:defRPr>
                </a:pPr>
                <a:endParaRPr lang="en-US" sz="2400" b="1" i="0" u="none" strike="noStrike" baseline="0">
                  <a:ln>
                    <a:noFill/>
                  </a:ln>
                  <a:solidFill>
                    <a:schemeClr val="bg1"/>
                  </a:solidFill>
                  <a:effectLst>
                    <a:glow rad="63500">
                      <a:schemeClr val="accent4">
                        <a:satMod val="175000"/>
                        <a:alpha val="40000"/>
                      </a:schemeClr>
                    </a:glow>
                  </a:effectLst>
                  <a:latin typeface="Source Serif 4"/>
                </a:endParaRPr>
              </a:p>
            </cx:txPr>
            <cx:visibility seriesName="0" categoryName="1" value="1"/>
            <cx:separator>, </cx:separator>
            <cx:dataLabel idx="0">
              <cx:numFmt formatCode="#,##0.0" sourceLinked="0"/>
              <cx:txPr>
                <a:bodyPr spcFirstLastPara="1" vertOverflow="ellipsis" horzOverflow="overflow" wrap="square" lIns="0" tIns="0" rIns="0" bIns="0" anchor="ctr" anchorCtr="1"/>
                <a:lstStyle/>
                <a:p>
                  <a:pPr algn="ctr" rtl="0">
                    <a:defRPr sz="2400">
                      <a:effectLst>
                        <a:glow rad="228600">
                          <a:schemeClr val="accent4">
                            <a:satMod val="175000"/>
                            <a:alpha val="40000"/>
                          </a:schemeClr>
                        </a:glow>
                      </a:effectLst>
                    </a:defRPr>
                  </a:pPr>
                  <a:r>
                    <a:rPr lang="en-US" sz="2400" b="1" i="0" u="none" strike="noStrike" baseline="0">
                      <a:solidFill>
                        <a:schemeClr val="bg1"/>
                      </a:solidFill>
                      <a:effectLst>
                        <a:glow rad="228600">
                          <a:schemeClr val="accent4">
                            <a:satMod val="175000"/>
                            <a:alpha val="40000"/>
                          </a:schemeClr>
                        </a:glow>
                      </a:effectLst>
                      <a:latin typeface="Source Serif 4"/>
                    </a:rPr>
                    <a:t>Gender</a:t>
                  </a:r>
                </a:p>
              </cx:txPr>
              <cx:visibility seriesName="0" categoryName="1" value="1"/>
              <cx:separator>, </cx:separator>
            </cx:dataLabel>
            <cx:dataLabel idx="2">
              <cx:numFmt formatCode="#,##0.0" sourceLinked="0"/>
              <cx:txPr>
                <a:bodyPr spcFirstLastPara="1" vertOverflow="ellipsis" horzOverflow="overflow" wrap="square" lIns="0" tIns="0" rIns="0" bIns="0" anchor="ctr" anchorCtr="1"/>
                <a:lstStyle/>
                <a:p>
                  <a:pPr algn="ctr" rtl="0">
                    <a:defRPr sz="2400">
                      <a:solidFill>
                        <a:schemeClr val="bg1"/>
                      </a:solidFill>
                    </a:defRPr>
                  </a:pPr>
                  <a:r>
                    <a:rPr lang="en-US" sz="2400" b="1" i="0" u="none" strike="noStrike" baseline="0">
                      <a:solidFill>
                        <a:schemeClr val="bg1"/>
                      </a:solidFill>
                      <a:latin typeface="Source Serif 4"/>
                    </a:rPr>
                    <a:t>Male, 762.1</a:t>
                  </a:r>
                </a:p>
              </cx:txPr>
              <cx:visibility seriesName="0" categoryName="1" value="1"/>
              <cx:separator>, </cx:separator>
            </cx:dataLabel>
            <cx:dataLabel idx="3">
              <cx:numFmt formatCode="#,##0.0" sourceLinked="0"/>
              <cx:txPr>
                <a:bodyPr spcFirstLastPara="1" vertOverflow="ellipsis" horzOverflow="overflow" wrap="square" lIns="0" tIns="0" rIns="0" bIns="0" anchor="ctr" anchorCtr="1"/>
                <a:lstStyle/>
                <a:p>
                  <a:pPr algn="ctr" rtl="0">
                    <a:defRPr sz="2400">
                      <a:solidFill>
                        <a:schemeClr val="bg1"/>
                      </a:solidFill>
                    </a:defRPr>
                  </a:pPr>
                  <a:r>
                    <a:rPr lang="en-US" sz="2400" b="1" i="0" u="none" strike="noStrike" baseline="0">
                      <a:solidFill>
                        <a:schemeClr val="bg1"/>
                      </a:solidFill>
                      <a:latin typeface="Source Serif 4"/>
                    </a:rPr>
                    <a:t>Female, 381.6</a:t>
                  </a:r>
                </a:p>
              </cx:txPr>
              <cx:visibility seriesName="0" categoryName="1" value="1"/>
              <cx:separator>, </cx:separator>
            </cx:dataLabel>
          </cx:dataLabels>
          <cx:dataId val="0"/>
          <cx:layoutPr>
            <cx:parentLabelLayout val="overlapping"/>
          </cx:layoutPr>
        </cx:series>
      </cx:plotAreaRegion>
    </cx:plotArea>
  </cx:chart>
  <cx:clrMapOvr bg1="lt1" tx1="dk1" bg2="lt2" tx2="dk2" accent1="accent1" accent2="accent2" accent3="accent3" accent4="accent4" accent5="accent5" accent6="accent6" hlink="hlink" folHlink="folHlink"/>
</cx:chartSpace>
</file>

<file path=ppt/charts/chartEx2.xml><?xml version="1.0" encoding="utf-8"?>
<cx:chartSpace xmlns:a="http://schemas.openxmlformats.org/drawingml/2006/main" xmlns:r="http://schemas.openxmlformats.org/officeDocument/2006/relationships" xmlns:cx="http://schemas.microsoft.com/office/drawing/2014/chartex">
  <cx:chartData>
    <cx:externalData r:id="rId1" cx:autoUpdate="0"/>
    <cx:data id="0">
      <cx:strDim type="cat">
        <cx:f>Sheet1!$A$2:$C$15</cx:f>
        <cx:lvl ptCount="14">
          <cx:pt idx="0">Male</cx:pt>
          <cx:pt idx="1">Female</cx:pt>
          <cx:pt idx="2">White</cx:pt>
          <cx:pt idx="3">Black</cx:pt>
          <cx:pt idx="4">Other race</cx:pt>
          <cx:pt idx="5">Hispanic</cx:pt>
          <cx:pt idx="6">Non-Hispanic</cx:pt>
          <cx:pt idx="7">Male</cx:pt>
          <cx:pt idx="8">Female</cx:pt>
          <cx:pt idx="9">White</cx:pt>
          <cx:pt idx="10">Black</cx:pt>
          <cx:pt idx="11">Other race</cx:pt>
          <cx:pt idx="12">Hispanic</cx:pt>
          <cx:pt idx="13">Non-Hispanic</cx:pt>
        </cx:lvl>
        <cx:lvl ptCount="14">
          <cx:pt idx="0">Gender</cx:pt>
          <cx:pt idx="1">Gender</cx:pt>
          <cx:pt idx="2">Race</cx:pt>
          <cx:pt idx="3">Race</cx:pt>
          <cx:pt idx="4">Race</cx:pt>
          <cx:pt idx="5">Ethnicity</cx:pt>
          <cx:pt idx="6">Ethnicity</cx:pt>
          <cx:pt idx="7">Gender</cx:pt>
          <cx:pt idx="8">Gender</cx:pt>
          <cx:pt idx="9">Race</cx:pt>
          <cx:pt idx="10">Race</cx:pt>
          <cx:pt idx="11">Race</cx:pt>
          <cx:pt idx="12">Ethnicity</cx:pt>
          <cx:pt idx="13">Ethnicity</cx:pt>
        </cx:lvl>
        <cx:lvl ptCount="14">
          <cx:pt idx="0">HIV</cx:pt>
          <cx:pt idx="1">HIV</cx:pt>
          <cx:pt idx="2">HIV</cx:pt>
          <cx:pt idx="3">HIV</cx:pt>
          <cx:pt idx="4">HIV</cx:pt>
          <cx:pt idx="5">HIV</cx:pt>
          <cx:pt idx="6">HIV</cx:pt>
          <cx:pt idx="7">AIDS</cx:pt>
          <cx:pt idx="8">AIDS</cx:pt>
          <cx:pt idx="9">AIDS</cx:pt>
          <cx:pt idx="10">AIDS</cx:pt>
          <cx:pt idx="11">AIDS</cx:pt>
          <cx:pt idx="12">AIDS</cx:pt>
          <cx:pt idx="13">AIDS</cx:pt>
        </cx:lvl>
      </cx:strDim>
      <cx:numDim type="size">
        <cx:f>Sheet1!$D$2:$D$15</cx:f>
        <cx:lvl ptCount="14" formatCode="General">
          <cx:pt idx="0">33.200000000000003</cx:pt>
          <cx:pt idx="1">10.800000000000001</cx:pt>
          <cx:pt idx="2">7.4000000000000004</cx:pt>
          <cx:pt idx="3">60.200000000000003</cx:pt>
          <cx:pt idx="4">11.9</cx:pt>
          <cx:pt idx="5">25</cx:pt>
          <cx:pt idx="6">20.600000000000001</cx:pt>
          <cx:pt idx="7">11.699999999999999</cx:pt>
          <cx:pt idx="8">3.7999999999999998</cx:pt>
          <cx:pt idx="9">2.3999999999999999</cx:pt>
          <cx:pt idx="10">25.100000000000001</cx:pt>
          <cx:pt idx="11">10.4</cx:pt>
          <cx:pt idx="12">4.9000000000000004</cx:pt>
          <cx:pt idx="13">8.4000000000000004</cx:pt>
        </cx:lvl>
      </cx:numDim>
    </cx:data>
  </cx:chartData>
  <cx:chart>
    <cx:plotArea>
      <cx:plotAreaRegion>
        <cx:series layoutId="treemap" uniqueId="{91B7E756-DB9A-4E4B-9758-A88E7208FAC2}">
          <cx:tx>
            <cx:txData>
              <cx:f>Sheet1!$D$1</cx:f>
              <cx:v>Series1</cx:v>
            </cx:txData>
          </cx:tx>
          <cx:dataPt idx="0">
            <cx:spPr>
              <a:solidFill>
                <a:srgbClr val="0AAAB3">
                  <a:lumMod val="50000"/>
                </a:srgbClr>
              </a:solidFill>
            </cx:spPr>
          </cx:dataPt>
          <cx:dataPt idx="2">
            <cx:spPr>
              <a:solidFill>
                <a:srgbClr val="0AAAB3">
                  <a:lumMod val="75000"/>
                </a:srgbClr>
              </a:solidFill>
              <a:ln w="57150">
                <a:solidFill>
                  <a:srgbClr val="EFA51F"/>
                </a:solidFill>
              </a:ln>
            </cx:spPr>
          </cx:dataPt>
          <cx:dataPt idx="3">
            <cx:spPr>
              <a:solidFill>
                <a:srgbClr val="0AAAB3">
                  <a:lumMod val="75000"/>
                </a:srgbClr>
              </a:solidFill>
            </cx:spPr>
          </cx:dataPt>
          <cx:dataPt idx="6">
            <cx:spPr>
              <a:ln w="57150">
                <a:solidFill>
                  <a:srgbClr val="EFA51F"/>
                </a:solidFill>
              </a:ln>
            </cx:spPr>
          </cx:dataPt>
          <cx:dataPt idx="9">
            <cx:spPr>
              <a:solidFill>
                <a:srgbClr val="0AAAB3"/>
              </a:solidFill>
              <a:ln w="57150">
                <a:solidFill>
                  <a:srgbClr val="EFA51F"/>
                </a:solidFill>
              </a:ln>
            </cx:spPr>
          </cx:dataPt>
          <cx:dataPt idx="10">
            <cx:spPr>
              <a:solidFill>
                <a:srgbClr val="0AAAB3"/>
              </a:solidFill>
            </cx:spPr>
          </cx:dataPt>
          <cx:dataPt idx="11">
            <cx:spPr>
              <a:solidFill>
                <a:srgbClr val="EFA51F"/>
              </a:solidFill>
            </cx:spPr>
          </cx:dataPt>
          <cx:dataPt idx="13">
            <cx:spPr>
              <a:solidFill>
                <a:srgbClr val="EFA51F">
                  <a:lumMod val="40000"/>
                  <a:lumOff val="60000"/>
                </a:srgbClr>
              </a:solidFill>
              <a:ln w="57150">
                <a:solidFill>
                  <a:srgbClr val="0AAAB3"/>
                </a:solidFill>
              </a:ln>
            </cx:spPr>
          </cx:dataPt>
          <cx:dataPt idx="14">
            <cx:spPr>
              <a:solidFill>
                <a:srgbClr val="EFA51F">
                  <a:lumMod val="40000"/>
                  <a:lumOff val="60000"/>
                </a:srgbClr>
              </a:solidFill>
            </cx:spPr>
          </cx:dataPt>
          <cx:dataPt idx="17">
            <cx:spPr>
              <a:ln w="57150">
                <a:solidFill>
                  <a:srgbClr val="0AAAB3"/>
                </a:solidFill>
              </a:ln>
            </cx:spPr>
          </cx:dataPt>
          <cx:dataPt idx="20">
            <cx:spPr>
              <a:solidFill>
                <a:srgbClr val="EFA51F">
                  <a:lumMod val="20000"/>
                  <a:lumOff val="80000"/>
                </a:srgbClr>
              </a:solidFill>
            </cx:spPr>
          </cx:dataPt>
          <cx:dataPt idx="21">
            <cx:spPr>
              <a:solidFill>
                <a:srgbClr val="EFA51F">
                  <a:lumMod val="20000"/>
                  <a:lumOff val="80000"/>
                </a:srgbClr>
              </a:solidFill>
              <a:ln w="57150">
                <a:solidFill>
                  <a:srgbClr val="0AAAB3"/>
                </a:solidFill>
              </a:ln>
            </cx:spPr>
          </cx:dataPt>
          <cx:dataLabels pos="inEnd">
            <cx:txPr>
              <a:bodyPr vertOverflow="overflow" horzOverflow="overflow" wrap="square" lIns="0" tIns="0" rIns="0" bIns="0"/>
              <a:lstStyle/>
              <a:p>
                <a:pPr algn="ctr" rtl="0">
                  <a:defRPr sz="1800" b="0">
                    <a:solidFill>
                      <a:srgbClr val="FFFFFF"/>
                    </a:solidFill>
                    <a:latin typeface="+mn-lt"/>
                    <a:ea typeface="Source Serif 4" panose="02040603050405020204" pitchFamily="18" charset="0"/>
                    <a:cs typeface="Source Serif 4" panose="02040603050405020204" pitchFamily="18" charset="0"/>
                  </a:defRPr>
                </a:pPr>
                <a:endParaRPr lang="en-US" sz="1800">
                  <a:latin typeface="+mn-lt"/>
                </a:endParaRPr>
              </a:p>
            </cx:txPr>
            <cx:visibility seriesName="0" categoryName="1" value="1"/>
            <cx:separator>, </cx:separator>
            <cx:dataLabel idx="0" pos="inEnd">
              <cx:txPr>
                <a:bodyPr vertOverflow="overflow" horzOverflow="overflow" wrap="square" lIns="0" tIns="0" rIns="0" bIns="0"/>
                <a:lstStyle/>
                <a:p>
                  <a:pPr algn="ctr" rtl="0">
                    <a:defRPr sz="2800" b="1">
                      <a:latin typeface="+mj-lt"/>
                    </a:defRPr>
                  </a:pPr>
                  <a:r>
                    <a:rPr lang="en-US" sz="2800" b="1">
                      <a:latin typeface="+mj-lt"/>
                    </a:rPr>
                    <a:t>HIV</a:t>
                  </a:r>
                </a:p>
              </cx:txPr>
              <cx:visibility seriesName="0" categoryName="1" value="0"/>
              <cx:separator>, </cx:separator>
            </cx:dataLabel>
            <cx:dataLabel idx="11" pos="inEnd">
              <cx:txPr>
                <a:bodyPr vertOverflow="overflow" horzOverflow="overflow" wrap="square" lIns="0" tIns="0" rIns="0" bIns="0"/>
                <a:lstStyle/>
                <a:p>
                  <a:pPr algn="ctr" rtl="0">
                    <a:defRPr sz="2800" b="1">
                      <a:solidFill>
                        <a:schemeClr val="tx1"/>
                      </a:solidFill>
                      <a:latin typeface="+mj-lt"/>
                    </a:defRPr>
                  </a:pPr>
                  <a:r>
                    <a:rPr lang="en-US" sz="2800" b="1">
                      <a:solidFill>
                        <a:schemeClr val="tx1"/>
                      </a:solidFill>
                      <a:latin typeface="+mj-lt"/>
                    </a:rPr>
                    <a:t>AIDS</a:t>
                  </a:r>
                </a:p>
              </cx:txPr>
              <cx:visibility seriesName="0" categoryName="1" value="0"/>
              <cx:separator>, </cx:separator>
            </cx:dataLabel>
            <cx:dataLabel idx="13" pos="inEnd">
              <cx:txPr>
                <a:bodyPr vertOverflow="overflow" horzOverflow="overflow" wrap="square" lIns="0" tIns="0" rIns="0" bIns="0"/>
                <a:lstStyle/>
                <a:p>
                  <a:pPr algn="ctr" rtl="0">
                    <a:defRPr>
                      <a:solidFill>
                        <a:schemeClr val="tx1"/>
                      </a:solidFill>
                    </a:defRPr>
                  </a:pPr>
                  <a:r>
                    <a:rPr lang="en-US" sz="1800">
                      <a:solidFill>
                        <a:schemeClr val="tx1"/>
                      </a:solidFill>
                      <a:latin typeface="+mn-lt"/>
                    </a:rPr>
                    <a:t>Male, 11.7</a:t>
                  </a:r>
                </a:p>
              </cx:txPr>
              <cx:visibility seriesName="0" categoryName="1" value="1"/>
              <cx:separator>, </cx:separator>
            </cx:dataLabel>
            <cx:dataLabel idx="14" pos="inEnd">
              <cx:txPr>
                <a:bodyPr vertOverflow="overflow" horzOverflow="overflow" wrap="square" lIns="0" tIns="0" rIns="0" bIns="0"/>
                <a:lstStyle/>
                <a:p>
                  <a:pPr algn="ctr" rtl="0">
                    <a:defRPr>
                      <a:solidFill>
                        <a:schemeClr val="tx1"/>
                      </a:solidFill>
                    </a:defRPr>
                  </a:pPr>
                  <a:r>
                    <a:rPr lang="en-US" sz="1800">
                      <a:solidFill>
                        <a:schemeClr val="tx1"/>
                      </a:solidFill>
                      <a:latin typeface="+mn-lt"/>
                    </a:rPr>
                    <a:t>Female, 3.8</a:t>
                  </a:r>
                </a:p>
              </cx:txPr>
              <cx:visibility seriesName="0" categoryName="1" value="1"/>
              <cx:separator>, </cx:separator>
            </cx:dataLabel>
            <cx:dataLabel idx="16" pos="inEnd">
              <cx:txPr>
                <a:bodyPr vertOverflow="overflow" horzOverflow="overflow" wrap="square" lIns="0" tIns="0" rIns="0" bIns="0"/>
                <a:lstStyle/>
                <a:p>
                  <a:pPr algn="ctr" rtl="0">
                    <a:defRPr>
                      <a:solidFill>
                        <a:schemeClr val="tx1"/>
                      </a:solidFill>
                    </a:defRPr>
                  </a:pPr>
                  <a:r>
                    <a:rPr lang="en-US" sz="1800">
                      <a:solidFill>
                        <a:schemeClr val="tx1"/>
                      </a:solidFill>
                      <a:latin typeface="+mn-lt"/>
                    </a:rPr>
                    <a:t>White, 2.4</a:t>
                  </a:r>
                </a:p>
              </cx:txPr>
              <cx:visibility seriesName="0" categoryName="1" value="1"/>
              <cx:separator>, </cx:separator>
            </cx:dataLabel>
            <cx:dataLabel idx="17" pos="inEnd">
              <cx:txPr>
                <a:bodyPr vertOverflow="overflow" horzOverflow="overflow" wrap="square" lIns="0" tIns="0" rIns="0" bIns="0"/>
                <a:lstStyle/>
                <a:p>
                  <a:pPr algn="ctr" rtl="0">
                    <a:defRPr>
                      <a:solidFill>
                        <a:schemeClr val="tx1"/>
                      </a:solidFill>
                    </a:defRPr>
                  </a:pPr>
                  <a:r>
                    <a:rPr lang="en-US" sz="1800">
                      <a:solidFill>
                        <a:schemeClr val="tx1"/>
                      </a:solidFill>
                      <a:latin typeface="+mn-lt"/>
                    </a:rPr>
                    <a:t>Black, 25.1</a:t>
                  </a:r>
                </a:p>
              </cx:txPr>
              <cx:visibility seriesName="0" categoryName="1" value="1"/>
              <cx:separator>, </cx:separator>
            </cx:dataLabel>
            <cx:dataLabel idx="18" pos="inEnd">
              <cx:txPr>
                <a:bodyPr vertOverflow="overflow" horzOverflow="overflow" wrap="square" lIns="0" tIns="0" rIns="0" bIns="0"/>
                <a:lstStyle/>
                <a:p>
                  <a:pPr algn="ctr" rtl="0">
                    <a:defRPr>
                      <a:solidFill>
                        <a:schemeClr val="tx1"/>
                      </a:solidFill>
                    </a:defRPr>
                  </a:pPr>
                  <a:r>
                    <a:rPr lang="en-US" sz="1800">
                      <a:solidFill>
                        <a:schemeClr val="tx1"/>
                      </a:solidFill>
                      <a:latin typeface="+mn-lt"/>
                    </a:rPr>
                    <a:t>Other race, 10.4</a:t>
                  </a:r>
                </a:p>
              </cx:txPr>
              <cx:visibility seriesName="0" categoryName="1" value="1"/>
              <cx:separator>, </cx:separator>
            </cx:dataLabel>
            <cx:dataLabel idx="20" pos="inEnd">
              <cx:txPr>
                <a:bodyPr vertOverflow="overflow" horzOverflow="overflow" wrap="square" lIns="0" tIns="0" rIns="0" bIns="0"/>
                <a:lstStyle/>
                <a:p>
                  <a:pPr algn="ctr" rtl="0">
                    <a:defRPr>
                      <a:solidFill>
                        <a:schemeClr val="tx1"/>
                      </a:solidFill>
                    </a:defRPr>
                  </a:pPr>
                  <a:r>
                    <a:rPr lang="en-US" sz="1800">
                      <a:solidFill>
                        <a:schemeClr val="tx1"/>
                      </a:solidFill>
                      <a:latin typeface="+mn-lt"/>
                    </a:rPr>
                    <a:t>Hispanic, 4.9</a:t>
                  </a:r>
                </a:p>
              </cx:txPr>
              <cx:visibility seriesName="0" categoryName="1" value="1"/>
              <cx:separator>, </cx:separator>
            </cx:dataLabel>
            <cx:dataLabel idx="21" pos="inEnd">
              <cx:txPr>
                <a:bodyPr vertOverflow="overflow" horzOverflow="overflow" wrap="square" lIns="0" tIns="0" rIns="0" bIns="0"/>
                <a:lstStyle/>
                <a:p>
                  <a:pPr algn="ctr" rtl="0">
                    <a:defRPr>
                      <a:solidFill>
                        <a:schemeClr val="tx1"/>
                      </a:solidFill>
                    </a:defRPr>
                  </a:pPr>
                  <a:r>
                    <a:rPr lang="en-US" sz="1800">
                      <a:solidFill>
                        <a:schemeClr val="tx1"/>
                      </a:solidFill>
                      <a:latin typeface="+mn-lt"/>
                    </a:rPr>
                    <a:t>Non-Hispanic, 8.4</a:t>
                  </a:r>
                </a:p>
              </cx:txPr>
              <cx:visibility seriesName="0" categoryName="1" value="1"/>
              <cx:separator>, </cx:separator>
            </cx:dataLabel>
          </cx:dataLabels>
          <cx:dataId val="0"/>
          <cx:layoutPr>
            <cx:parentLabelLayout val="overlapping"/>
          </cx:layoutPr>
        </cx:series>
      </cx:plotAreaRegion>
    </cx:plotArea>
  </cx:chart>
  <cx:clrMapOvr bg1="lt1" tx1="dk1" bg2="lt2" tx2="dk2" accent1="accent1" accent2="accent2" accent3="accent3" accent4="accent4" accent5="accent5" accent6="accent6" hlink="hlink" folHlink="folHlink"/>
</cx: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withinLinear" id="14">
  <a:schemeClr val="accent1"/>
</cs:colorStyle>
</file>

<file path=ppt/charts/colors16.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0.xml><?xml version="1.0" encoding="utf-8"?>
<cs:colorStyle xmlns:cs="http://schemas.microsoft.com/office/drawing/2012/chartStyle" xmlns:a="http://schemas.openxmlformats.org/drawingml/2006/main" meth="cycle" id="11">
  <a:schemeClr val="accent1"/>
  <a:schemeClr val="accent3"/>
  <a:schemeClr val="accent5"/>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1.xml><?xml version="1.0" encoding="utf-8"?>
<cs:colorStyle xmlns:cs="http://schemas.microsoft.com/office/drawing/2012/chartStyle" xmlns:a="http://schemas.openxmlformats.org/drawingml/2006/main" meth="cycle" id="12">
  <a:schemeClr val="accent2"/>
  <a:schemeClr val="accent4"/>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2.xml><?xml version="1.0" encoding="utf-8"?>
<cs:colorStyle xmlns:cs="http://schemas.microsoft.com/office/drawing/2012/chartStyle" xmlns:a="http://schemas.openxmlformats.org/drawingml/2006/main" meth="withinLinear" id="14">
  <a:schemeClr val="accent1"/>
</cs:colorStyle>
</file>

<file path=ppt/charts/colors43.xml><?xml version="1.0" encoding="utf-8"?>
<cs:colorStyle xmlns:cs="http://schemas.microsoft.com/office/drawing/2012/chartStyle" xmlns:a="http://schemas.openxmlformats.org/drawingml/2006/main" meth="cycle" id="12">
  <a:schemeClr val="accent2"/>
  <a:schemeClr val="accent4"/>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4.xml><?xml version="1.0" encoding="utf-8"?>
<cs:colorStyle xmlns:cs="http://schemas.microsoft.com/office/drawing/2012/chartStyle" xmlns:a="http://schemas.openxmlformats.org/drawingml/2006/main" meth="cycle" id="12">
  <a:schemeClr val="accent2"/>
  <a:schemeClr val="accent4"/>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5.xml><?xml version="1.0" encoding="utf-8"?>
<cs:colorStyle xmlns:cs="http://schemas.microsoft.com/office/drawing/2012/chartStyle" xmlns:a="http://schemas.openxmlformats.org/drawingml/2006/main" meth="cycle" id="12">
  <a:schemeClr val="accent2"/>
  <a:schemeClr val="accent4"/>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6.xml><?xml version="1.0" encoding="utf-8"?>
<cs:colorStyle xmlns:cs="http://schemas.microsoft.com/office/drawing/2012/chartStyle" xmlns:a="http://schemas.openxmlformats.org/drawingml/2006/main" meth="cycle" id="11">
  <a:schemeClr val="accent1"/>
  <a:schemeClr val="accent3"/>
  <a:schemeClr val="accent5"/>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8.xml><?xml version="1.0" encoding="utf-8"?>
<cs:colorStyle xmlns:cs="http://schemas.microsoft.com/office/drawing/2012/chartStyle" xmlns:a="http://schemas.openxmlformats.org/drawingml/2006/main" meth="cycle" id="11">
  <a:schemeClr val="accent1"/>
  <a:schemeClr val="accent3"/>
  <a:schemeClr val="accent5"/>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2.xml><?xml version="1.0" encoding="utf-8"?>
<cs:colorStyle xmlns:cs="http://schemas.microsoft.com/office/drawing/2012/chartStyle" xmlns:a="http://schemas.openxmlformats.org/drawingml/2006/main" meth="cycle" id="12">
  <a:schemeClr val="accent2"/>
  <a:schemeClr val="accent4"/>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4.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2.xml><?xml version="1.0" encoding="utf-8"?>
<cs:colorStyle xmlns:cs="http://schemas.microsoft.com/office/drawing/2012/chartStyle" xmlns:a="http://schemas.openxmlformats.org/drawingml/2006/main" meth="cycle" id="11">
  <a:schemeClr val="accent1"/>
  <a:schemeClr val="accent3"/>
  <a:schemeClr val="accent5"/>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3.xml><?xml version="1.0" encoding="utf-8"?>
<cs:colorStyle xmlns:cs="http://schemas.microsoft.com/office/drawing/2012/chartStyle" xmlns:a="http://schemas.openxmlformats.org/drawingml/2006/main" meth="cycle" id="11">
  <a:schemeClr val="accent1"/>
  <a:schemeClr val="accent3"/>
  <a:schemeClr val="accent5"/>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56">
  <cs:axisTitle>
    <cs:lnRef idx="0"/>
    <cs:fillRef idx="0"/>
    <cs:effectRef idx="0"/>
    <cs:fontRef idx="minor">
      <a:schemeClr val="dk1">
        <a:lumMod val="65000"/>
        <a:lumOff val="35000"/>
      </a:schemeClr>
    </cs:fontRef>
    <cs:defRPr sz="1197" b="1" kern="1200"/>
  </cs:axisTitle>
  <cs:categoryAxis>
    <cs:lnRef idx="0"/>
    <cs:fillRef idx="0"/>
    <cs:effectRef idx="0"/>
    <cs:fontRef idx="minor">
      <a:schemeClr val="dk1">
        <a:lumMod val="65000"/>
        <a:lumOff val="35000"/>
      </a:schemeClr>
    </cs:fontRef>
    <cs:defRPr sz="1197" kern="1200" cap="none" spc="0" normalizeH="0" baseline="0"/>
  </cs:categoryAxis>
  <cs:chartArea>
    <cs:lnRef idx="0"/>
    <cs:fillRef idx="0"/>
    <cs:effectRef idx="0"/>
    <cs:fontRef idx="minor">
      <a:schemeClr val="dk1"/>
    </cs:fontRef>
    <cs:spPr>
      <a:pattFill prst="dkDnDiag">
        <a:fgClr>
          <a:schemeClr val="lt1"/>
        </a:fgClr>
        <a:bgClr>
          <a:schemeClr val="dk1">
            <a:lumMod val="10000"/>
            <a:lumOff val="90000"/>
          </a:schemeClr>
        </a:bgClr>
      </a:pattFill>
      <a:ln w="9525" cap="flat" cmpd="sng" algn="ctr">
        <a:solidFill>
          <a:schemeClr val="dk1">
            <a:lumMod val="15000"/>
            <a:lumOff val="85000"/>
          </a:schemeClr>
        </a:solidFill>
        <a:round/>
      </a:ln>
    </cs:spPr>
    <cs:defRPr sz="1197" kern="1200"/>
  </cs:chartArea>
  <cs:dataLabel>
    <cs:lnRef idx="0"/>
    <cs:fillRef idx="0"/>
    <cs:effectRef idx="0"/>
    <cs:fontRef idx="minor">
      <a:schemeClr val="dk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alpha val="75000"/>
        </a:schemeClr>
      </a:solidFill>
      <a:ln w="9525">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gradFill>
        <a:gsLst>
          <a:gs pos="100000">
            <a:schemeClr val="phClr">
              <a:lumMod val="60000"/>
              <a:lumOff val="40000"/>
            </a:schemeClr>
          </a:gs>
          <a:gs pos="0">
            <a:schemeClr val="phClr"/>
          </a:gs>
        </a:gsLst>
        <a:lin ang="5400000" scaled="0"/>
      </a:gradFill>
      <a:ln w="19050">
        <a:solidFill>
          <a:schemeClr val="lt1"/>
        </a:solidFill>
      </a:ln>
    </cs:spPr>
  </cs:dataPoint>
  <cs:dataPoint3D>
    <cs:lnRef idx="0"/>
    <cs:fillRef idx="0">
      <cs:styleClr val="auto"/>
    </cs:fillRef>
    <cs:effectRef idx="0"/>
    <cs:fontRef idx="minor">
      <a:schemeClr val="tx1"/>
    </cs:fontRef>
    <cs:spPr>
      <a:gradFill>
        <a:gsLst>
          <a:gs pos="100000">
            <a:schemeClr val="phClr">
              <a:lumMod val="60000"/>
              <a:lumOff val="40000"/>
            </a:schemeClr>
          </a:gs>
          <a:gs pos="0">
            <a:schemeClr val="phClr"/>
          </a:gs>
        </a:gsLst>
        <a:lin ang="5400000" scaled="0"/>
      </a:gradFill>
      <a:ln w="50800">
        <a:solidFill>
          <a:schemeClr val="lt1"/>
        </a:solidFill>
      </a:ln>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1064"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spPr>
      <a:solidFill>
        <a:schemeClr val="lt1">
          <a:alpha val="50000"/>
        </a:schemeClr>
      </a:solidFill>
    </cs:spPr>
    <cs:defRPr sz="1197" kern="1200"/>
  </cs:legend>
  <cs:plotArea>
    <cs:lnRef idx="0"/>
    <cs:fillRef idx="0"/>
    <cs:effectRef idx="0"/>
    <cs:fontRef idx="minor">
      <a:schemeClr val="dk1"/>
    </cs:fontRef>
  </cs:plotArea>
  <cs:plotArea3D>
    <cs:lnRef idx="0"/>
    <cs:fillRef idx="0"/>
    <cs:effectRef idx="0"/>
    <cs:fontRef idx="minor">
      <a:schemeClr val="dk1"/>
    </cs:fontRef>
  </cs:plotArea3D>
  <cs:seriesAxis>
    <cs:lnRef idx="0"/>
    <cs:fillRef idx="0"/>
    <cs:effectRef idx="0"/>
    <cs:fontRef idx="minor">
      <a:schemeClr val="dk1">
        <a:lumMod val="65000"/>
        <a:lumOff val="35000"/>
      </a:schemeClr>
    </cs:fontRef>
    <cs:defRPr sz="1197"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2128" b="1" kern="1200"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1197"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1197" kern="1200"/>
  </cs:valueAxis>
  <cs:wall>
    <cs:lnRef idx="0"/>
    <cs:fillRef idx="0"/>
    <cs:effectRef idx="0"/>
    <cs:fontRef idx="minor">
      <a:schemeClr val="dk1"/>
    </cs:fontRef>
  </cs:wall>
</cs:chartStyle>
</file>

<file path=ppt/charts/style16.xml><?xml version="1.0" encoding="utf-8"?>
<cs:chartStyle xmlns:cs="http://schemas.microsoft.com/office/drawing/2012/chartStyle" xmlns:a="http://schemas.openxmlformats.org/drawingml/2006/main" id="256">
  <cs:axisTitle>
    <cs:lnRef idx="0"/>
    <cs:fillRef idx="0"/>
    <cs:effectRef idx="0"/>
    <cs:fontRef idx="minor">
      <a:schemeClr val="dk1">
        <a:lumMod val="65000"/>
        <a:lumOff val="35000"/>
      </a:schemeClr>
    </cs:fontRef>
    <cs:defRPr sz="1197" b="1" kern="1200"/>
  </cs:axisTitle>
  <cs:categoryAxis>
    <cs:lnRef idx="0"/>
    <cs:fillRef idx="0"/>
    <cs:effectRef idx="0"/>
    <cs:fontRef idx="minor">
      <a:schemeClr val="dk1">
        <a:lumMod val="65000"/>
        <a:lumOff val="35000"/>
      </a:schemeClr>
    </cs:fontRef>
    <cs:defRPr sz="1197" kern="1200" cap="none" spc="0" normalizeH="0" baseline="0"/>
  </cs:categoryAxis>
  <cs:chartArea>
    <cs:lnRef idx="0"/>
    <cs:fillRef idx="0"/>
    <cs:effectRef idx="0"/>
    <cs:fontRef idx="minor">
      <a:schemeClr val="dk1"/>
    </cs:fontRef>
    <cs:spPr>
      <a:pattFill prst="dkDnDiag">
        <a:fgClr>
          <a:schemeClr val="lt1"/>
        </a:fgClr>
        <a:bgClr>
          <a:schemeClr val="dk1">
            <a:lumMod val="10000"/>
            <a:lumOff val="90000"/>
          </a:schemeClr>
        </a:bgClr>
      </a:pattFill>
      <a:ln w="9525" cap="flat" cmpd="sng" algn="ctr">
        <a:solidFill>
          <a:schemeClr val="dk1">
            <a:lumMod val="15000"/>
            <a:lumOff val="85000"/>
          </a:schemeClr>
        </a:solidFill>
        <a:round/>
      </a:ln>
    </cs:spPr>
    <cs:defRPr sz="1197" kern="1200"/>
  </cs:chartArea>
  <cs:dataLabel>
    <cs:lnRef idx="0"/>
    <cs:fillRef idx="0"/>
    <cs:effectRef idx="0"/>
    <cs:fontRef idx="minor">
      <a:schemeClr val="dk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alpha val="75000"/>
        </a:schemeClr>
      </a:solidFill>
      <a:ln w="9525">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gradFill>
        <a:gsLst>
          <a:gs pos="100000">
            <a:schemeClr val="phClr">
              <a:lumMod val="60000"/>
              <a:lumOff val="40000"/>
            </a:schemeClr>
          </a:gs>
          <a:gs pos="0">
            <a:schemeClr val="phClr"/>
          </a:gs>
        </a:gsLst>
        <a:lin ang="5400000" scaled="0"/>
      </a:gradFill>
      <a:ln w="19050">
        <a:solidFill>
          <a:schemeClr val="lt1"/>
        </a:solidFill>
      </a:ln>
    </cs:spPr>
  </cs:dataPoint>
  <cs:dataPoint3D>
    <cs:lnRef idx="0"/>
    <cs:fillRef idx="0">
      <cs:styleClr val="auto"/>
    </cs:fillRef>
    <cs:effectRef idx="0"/>
    <cs:fontRef idx="minor">
      <a:schemeClr val="tx1"/>
    </cs:fontRef>
    <cs:spPr>
      <a:gradFill>
        <a:gsLst>
          <a:gs pos="100000">
            <a:schemeClr val="phClr">
              <a:lumMod val="60000"/>
              <a:lumOff val="40000"/>
            </a:schemeClr>
          </a:gs>
          <a:gs pos="0">
            <a:schemeClr val="phClr"/>
          </a:gs>
        </a:gsLst>
        <a:lin ang="5400000" scaled="0"/>
      </a:gradFill>
      <a:ln w="50800">
        <a:solidFill>
          <a:schemeClr val="lt1"/>
        </a:solidFill>
      </a:ln>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1064"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spPr>
      <a:solidFill>
        <a:schemeClr val="lt1">
          <a:alpha val="50000"/>
        </a:schemeClr>
      </a:solidFill>
    </cs:spPr>
    <cs:defRPr sz="1197" kern="1200"/>
  </cs:legend>
  <cs:plotArea>
    <cs:lnRef idx="0"/>
    <cs:fillRef idx="0"/>
    <cs:effectRef idx="0"/>
    <cs:fontRef idx="minor">
      <a:schemeClr val="dk1"/>
    </cs:fontRef>
  </cs:plotArea>
  <cs:plotArea3D>
    <cs:lnRef idx="0"/>
    <cs:fillRef idx="0"/>
    <cs:effectRef idx="0"/>
    <cs:fontRef idx="minor">
      <a:schemeClr val="dk1"/>
    </cs:fontRef>
  </cs:plotArea3D>
  <cs:seriesAxis>
    <cs:lnRef idx="0"/>
    <cs:fillRef idx="0"/>
    <cs:effectRef idx="0"/>
    <cs:fontRef idx="minor">
      <a:schemeClr val="dk1">
        <a:lumMod val="65000"/>
        <a:lumOff val="35000"/>
      </a:schemeClr>
    </cs:fontRef>
    <cs:defRPr sz="1197"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2128" b="1" kern="1200"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1197"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1197" kern="1200"/>
  </cs:valueAxis>
  <cs:wall>
    <cs:lnRef idx="0"/>
    <cs:fillRef idx="0"/>
    <cs:effectRef idx="0"/>
    <cs:fontRef idx="minor">
      <a:schemeClr val="dk1"/>
    </cs:fontRef>
  </cs:wall>
</cs:chartStyle>
</file>

<file path=ppt/charts/style17.xml><?xml version="1.0" encoding="utf-8"?>
<cs:chartStyle xmlns:cs="http://schemas.microsoft.com/office/drawing/2012/chartStyle" xmlns:a="http://schemas.openxmlformats.org/drawingml/2006/main" id="256">
  <cs:axisTitle>
    <cs:lnRef idx="0"/>
    <cs:fillRef idx="0"/>
    <cs:effectRef idx="0"/>
    <cs:fontRef idx="minor">
      <a:schemeClr val="dk1">
        <a:lumMod val="65000"/>
        <a:lumOff val="35000"/>
      </a:schemeClr>
    </cs:fontRef>
    <cs:defRPr sz="1197" b="1" kern="1200"/>
  </cs:axisTitle>
  <cs:categoryAxis>
    <cs:lnRef idx="0"/>
    <cs:fillRef idx="0"/>
    <cs:effectRef idx="0"/>
    <cs:fontRef idx="minor">
      <a:schemeClr val="dk1">
        <a:lumMod val="65000"/>
        <a:lumOff val="35000"/>
      </a:schemeClr>
    </cs:fontRef>
    <cs:defRPr sz="1197" kern="1200" cap="none" spc="0" normalizeH="0" baseline="0"/>
  </cs:categoryAxis>
  <cs:chartArea>
    <cs:lnRef idx="0"/>
    <cs:fillRef idx="0"/>
    <cs:effectRef idx="0"/>
    <cs:fontRef idx="minor">
      <a:schemeClr val="dk1"/>
    </cs:fontRef>
    <cs:spPr>
      <a:pattFill prst="dkDnDiag">
        <a:fgClr>
          <a:schemeClr val="lt1"/>
        </a:fgClr>
        <a:bgClr>
          <a:schemeClr val="dk1">
            <a:lumMod val="10000"/>
            <a:lumOff val="90000"/>
          </a:schemeClr>
        </a:bgClr>
      </a:pattFill>
      <a:ln w="9525" cap="flat" cmpd="sng" algn="ctr">
        <a:solidFill>
          <a:schemeClr val="dk1">
            <a:lumMod val="15000"/>
            <a:lumOff val="85000"/>
          </a:schemeClr>
        </a:solidFill>
        <a:round/>
      </a:ln>
    </cs:spPr>
    <cs:defRPr sz="1197" kern="1200"/>
  </cs:chartArea>
  <cs:dataLabel>
    <cs:lnRef idx="0"/>
    <cs:fillRef idx="0"/>
    <cs:effectRef idx="0"/>
    <cs:fontRef idx="minor">
      <a:schemeClr val="dk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alpha val="75000"/>
        </a:schemeClr>
      </a:solidFill>
      <a:ln w="9525">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gradFill>
        <a:gsLst>
          <a:gs pos="100000">
            <a:schemeClr val="phClr">
              <a:lumMod val="60000"/>
              <a:lumOff val="40000"/>
            </a:schemeClr>
          </a:gs>
          <a:gs pos="0">
            <a:schemeClr val="phClr"/>
          </a:gs>
        </a:gsLst>
        <a:lin ang="5400000" scaled="0"/>
      </a:gradFill>
      <a:ln w="19050">
        <a:solidFill>
          <a:schemeClr val="lt1"/>
        </a:solidFill>
      </a:ln>
    </cs:spPr>
  </cs:dataPoint>
  <cs:dataPoint3D>
    <cs:lnRef idx="0"/>
    <cs:fillRef idx="0">
      <cs:styleClr val="auto"/>
    </cs:fillRef>
    <cs:effectRef idx="0"/>
    <cs:fontRef idx="minor">
      <a:schemeClr val="tx1"/>
    </cs:fontRef>
    <cs:spPr>
      <a:gradFill>
        <a:gsLst>
          <a:gs pos="100000">
            <a:schemeClr val="phClr">
              <a:lumMod val="60000"/>
              <a:lumOff val="40000"/>
            </a:schemeClr>
          </a:gs>
          <a:gs pos="0">
            <a:schemeClr val="phClr"/>
          </a:gs>
        </a:gsLst>
        <a:lin ang="5400000" scaled="0"/>
      </a:gradFill>
      <a:ln w="50800">
        <a:solidFill>
          <a:schemeClr val="lt1"/>
        </a:solidFill>
      </a:ln>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1064"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spPr>
      <a:solidFill>
        <a:schemeClr val="lt1">
          <a:alpha val="50000"/>
        </a:schemeClr>
      </a:solidFill>
    </cs:spPr>
    <cs:defRPr sz="1197" kern="1200"/>
  </cs:legend>
  <cs:plotArea>
    <cs:lnRef idx="0"/>
    <cs:fillRef idx="0"/>
    <cs:effectRef idx="0"/>
    <cs:fontRef idx="minor">
      <a:schemeClr val="dk1"/>
    </cs:fontRef>
  </cs:plotArea>
  <cs:plotArea3D>
    <cs:lnRef idx="0"/>
    <cs:fillRef idx="0"/>
    <cs:effectRef idx="0"/>
    <cs:fontRef idx="minor">
      <a:schemeClr val="dk1"/>
    </cs:fontRef>
  </cs:plotArea3D>
  <cs:seriesAxis>
    <cs:lnRef idx="0"/>
    <cs:fillRef idx="0"/>
    <cs:effectRef idx="0"/>
    <cs:fontRef idx="minor">
      <a:schemeClr val="dk1">
        <a:lumMod val="65000"/>
        <a:lumOff val="35000"/>
      </a:schemeClr>
    </cs:fontRef>
    <cs:defRPr sz="1197"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2128" b="1" kern="1200"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1197"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1197" kern="1200"/>
  </cs:valueAxis>
  <cs:wall>
    <cs:lnRef idx="0"/>
    <cs:fillRef idx="0"/>
    <cs:effectRef idx="0"/>
    <cs:fontRef idx="minor">
      <a:schemeClr val="dk1"/>
    </cs:fontRef>
  </cs:wall>
</cs:chartStyle>
</file>

<file path=ppt/charts/style18.xml><?xml version="1.0" encoding="utf-8"?>
<cs:chartStyle xmlns:cs="http://schemas.microsoft.com/office/drawing/2012/chartStyle" xmlns:a="http://schemas.openxmlformats.org/drawingml/2006/main" id="256">
  <cs:axisTitle>
    <cs:lnRef idx="0"/>
    <cs:fillRef idx="0"/>
    <cs:effectRef idx="0"/>
    <cs:fontRef idx="minor">
      <a:schemeClr val="dk1">
        <a:lumMod val="65000"/>
        <a:lumOff val="35000"/>
      </a:schemeClr>
    </cs:fontRef>
    <cs:defRPr sz="1197" b="1" kern="1200"/>
  </cs:axisTitle>
  <cs:categoryAxis>
    <cs:lnRef idx="0"/>
    <cs:fillRef idx="0"/>
    <cs:effectRef idx="0"/>
    <cs:fontRef idx="minor">
      <a:schemeClr val="dk1">
        <a:lumMod val="65000"/>
        <a:lumOff val="35000"/>
      </a:schemeClr>
    </cs:fontRef>
    <cs:defRPr sz="1197" kern="1200" cap="none" spc="0" normalizeH="0" baseline="0"/>
  </cs:categoryAxis>
  <cs:chartArea>
    <cs:lnRef idx="0"/>
    <cs:fillRef idx="0"/>
    <cs:effectRef idx="0"/>
    <cs:fontRef idx="minor">
      <a:schemeClr val="dk1"/>
    </cs:fontRef>
    <cs:spPr>
      <a:pattFill prst="dkDnDiag">
        <a:fgClr>
          <a:schemeClr val="lt1"/>
        </a:fgClr>
        <a:bgClr>
          <a:schemeClr val="dk1">
            <a:lumMod val="10000"/>
            <a:lumOff val="90000"/>
          </a:schemeClr>
        </a:bgClr>
      </a:pattFill>
      <a:ln w="9525" cap="flat" cmpd="sng" algn="ctr">
        <a:solidFill>
          <a:schemeClr val="dk1">
            <a:lumMod val="15000"/>
            <a:lumOff val="85000"/>
          </a:schemeClr>
        </a:solidFill>
        <a:round/>
      </a:ln>
    </cs:spPr>
    <cs:defRPr sz="1197" kern="1200"/>
  </cs:chartArea>
  <cs:dataLabel>
    <cs:lnRef idx="0"/>
    <cs:fillRef idx="0"/>
    <cs:effectRef idx="0"/>
    <cs:fontRef idx="minor">
      <a:schemeClr val="dk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alpha val="75000"/>
        </a:schemeClr>
      </a:solidFill>
      <a:ln w="9525">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gradFill>
        <a:gsLst>
          <a:gs pos="100000">
            <a:schemeClr val="phClr">
              <a:lumMod val="60000"/>
              <a:lumOff val="40000"/>
            </a:schemeClr>
          </a:gs>
          <a:gs pos="0">
            <a:schemeClr val="phClr"/>
          </a:gs>
        </a:gsLst>
        <a:lin ang="5400000" scaled="0"/>
      </a:gradFill>
      <a:ln w="19050">
        <a:solidFill>
          <a:schemeClr val="lt1"/>
        </a:solidFill>
      </a:ln>
    </cs:spPr>
  </cs:dataPoint>
  <cs:dataPoint3D>
    <cs:lnRef idx="0"/>
    <cs:fillRef idx="0">
      <cs:styleClr val="auto"/>
    </cs:fillRef>
    <cs:effectRef idx="0"/>
    <cs:fontRef idx="minor">
      <a:schemeClr val="tx1"/>
    </cs:fontRef>
    <cs:spPr>
      <a:gradFill>
        <a:gsLst>
          <a:gs pos="100000">
            <a:schemeClr val="phClr">
              <a:lumMod val="60000"/>
              <a:lumOff val="40000"/>
            </a:schemeClr>
          </a:gs>
          <a:gs pos="0">
            <a:schemeClr val="phClr"/>
          </a:gs>
        </a:gsLst>
        <a:lin ang="5400000" scaled="0"/>
      </a:gradFill>
      <a:ln w="50800">
        <a:solidFill>
          <a:schemeClr val="lt1"/>
        </a:solidFill>
      </a:ln>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1064"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spPr>
      <a:solidFill>
        <a:schemeClr val="lt1">
          <a:alpha val="50000"/>
        </a:schemeClr>
      </a:solidFill>
    </cs:spPr>
    <cs:defRPr sz="1197" kern="1200"/>
  </cs:legend>
  <cs:plotArea>
    <cs:lnRef idx="0"/>
    <cs:fillRef idx="0"/>
    <cs:effectRef idx="0"/>
    <cs:fontRef idx="minor">
      <a:schemeClr val="dk1"/>
    </cs:fontRef>
  </cs:plotArea>
  <cs:plotArea3D>
    <cs:lnRef idx="0"/>
    <cs:fillRef idx="0"/>
    <cs:effectRef idx="0"/>
    <cs:fontRef idx="minor">
      <a:schemeClr val="dk1"/>
    </cs:fontRef>
  </cs:plotArea3D>
  <cs:seriesAxis>
    <cs:lnRef idx="0"/>
    <cs:fillRef idx="0"/>
    <cs:effectRef idx="0"/>
    <cs:fontRef idx="minor">
      <a:schemeClr val="dk1">
        <a:lumMod val="65000"/>
        <a:lumOff val="35000"/>
      </a:schemeClr>
    </cs:fontRef>
    <cs:defRPr sz="1197"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2128" b="1" kern="1200"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1197"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1197" kern="1200"/>
  </cs:valueAxis>
  <cs:wall>
    <cs:lnRef idx="0"/>
    <cs:fillRef idx="0"/>
    <cs:effectRef idx="0"/>
    <cs:fontRef idx="minor">
      <a:schemeClr val="dk1"/>
    </cs:fontRef>
  </cs:wall>
</cs:chartStyle>
</file>

<file path=ppt/charts/style19.xml><?xml version="1.0" encoding="utf-8"?>
<cs:chartStyle xmlns:cs="http://schemas.microsoft.com/office/drawing/2012/chartStyle" xmlns:a="http://schemas.openxmlformats.org/drawingml/2006/main" id="256">
  <cs:axisTitle>
    <cs:lnRef idx="0"/>
    <cs:fillRef idx="0"/>
    <cs:effectRef idx="0"/>
    <cs:fontRef idx="minor">
      <a:schemeClr val="dk1">
        <a:lumMod val="65000"/>
        <a:lumOff val="35000"/>
      </a:schemeClr>
    </cs:fontRef>
    <cs:defRPr sz="1197" b="1" kern="1200"/>
  </cs:axisTitle>
  <cs:categoryAxis>
    <cs:lnRef idx="0"/>
    <cs:fillRef idx="0"/>
    <cs:effectRef idx="0"/>
    <cs:fontRef idx="minor">
      <a:schemeClr val="dk1">
        <a:lumMod val="65000"/>
        <a:lumOff val="35000"/>
      </a:schemeClr>
    </cs:fontRef>
    <cs:defRPr sz="1197" kern="1200" cap="none" spc="0" normalizeH="0" baseline="0"/>
  </cs:categoryAxis>
  <cs:chartArea>
    <cs:lnRef idx="0"/>
    <cs:fillRef idx="0"/>
    <cs:effectRef idx="0"/>
    <cs:fontRef idx="minor">
      <a:schemeClr val="dk1"/>
    </cs:fontRef>
    <cs:spPr>
      <a:pattFill prst="dkDnDiag">
        <a:fgClr>
          <a:schemeClr val="lt1"/>
        </a:fgClr>
        <a:bgClr>
          <a:schemeClr val="dk1">
            <a:lumMod val="10000"/>
            <a:lumOff val="90000"/>
          </a:schemeClr>
        </a:bgClr>
      </a:pattFill>
      <a:ln w="9525" cap="flat" cmpd="sng" algn="ctr">
        <a:solidFill>
          <a:schemeClr val="dk1">
            <a:lumMod val="15000"/>
            <a:lumOff val="85000"/>
          </a:schemeClr>
        </a:solidFill>
        <a:round/>
      </a:ln>
    </cs:spPr>
    <cs:defRPr sz="1197" kern="1200"/>
  </cs:chartArea>
  <cs:dataLabel>
    <cs:lnRef idx="0"/>
    <cs:fillRef idx="0"/>
    <cs:effectRef idx="0"/>
    <cs:fontRef idx="minor">
      <a:schemeClr val="dk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alpha val="75000"/>
        </a:schemeClr>
      </a:solidFill>
      <a:ln w="9525">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gradFill>
        <a:gsLst>
          <a:gs pos="100000">
            <a:schemeClr val="phClr">
              <a:lumMod val="60000"/>
              <a:lumOff val="40000"/>
            </a:schemeClr>
          </a:gs>
          <a:gs pos="0">
            <a:schemeClr val="phClr"/>
          </a:gs>
        </a:gsLst>
        <a:lin ang="5400000" scaled="0"/>
      </a:gradFill>
      <a:ln w="19050">
        <a:solidFill>
          <a:schemeClr val="lt1"/>
        </a:solidFill>
      </a:ln>
    </cs:spPr>
  </cs:dataPoint>
  <cs:dataPoint3D>
    <cs:lnRef idx="0"/>
    <cs:fillRef idx="0">
      <cs:styleClr val="auto"/>
    </cs:fillRef>
    <cs:effectRef idx="0"/>
    <cs:fontRef idx="minor">
      <a:schemeClr val="tx1"/>
    </cs:fontRef>
    <cs:spPr>
      <a:gradFill>
        <a:gsLst>
          <a:gs pos="100000">
            <a:schemeClr val="phClr">
              <a:lumMod val="60000"/>
              <a:lumOff val="40000"/>
            </a:schemeClr>
          </a:gs>
          <a:gs pos="0">
            <a:schemeClr val="phClr"/>
          </a:gs>
        </a:gsLst>
        <a:lin ang="5400000" scaled="0"/>
      </a:gradFill>
      <a:ln w="50800">
        <a:solidFill>
          <a:schemeClr val="lt1"/>
        </a:solidFill>
      </a:ln>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1064"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spPr>
      <a:solidFill>
        <a:schemeClr val="lt1">
          <a:alpha val="50000"/>
        </a:schemeClr>
      </a:solidFill>
    </cs:spPr>
    <cs:defRPr sz="1197" kern="1200"/>
  </cs:legend>
  <cs:plotArea>
    <cs:lnRef idx="0"/>
    <cs:fillRef idx="0"/>
    <cs:effectRef idx="0"/>
    <cs:fontRef idx="minor">
      <a:schemeClr val="dk1"/>
    </cs:fontRef>
  </cs:plotArea>
  <cs:plotArea3D>
    <cs:lnRef idx="0"/>
    <cs:fillRef idx="0"/>
    <cs:effectRef idx="0"/>
    <cs:fontRef idx="minor">
      <a:schemeClr val="dk1"/>
    </cs:fontRef>
  </cs:plotArea3D>
  <cs:seriesAxis>
    <cs:lnRef idx="0"/>
    <cs:fillRef idx="0"/>
    <cs:effectRef idx="0"/>
    <cs:fontRef idx="minor">
      <a:schemeClr val="dk1">
        <a:lumMod val="65000"/>
        <a:lumOff val="35000"/>
      </a:schemeClr>
    </cs:fontRef>
    <cs:defRPr sz="1197"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2128" b="1" kern="1200"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1197"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1197" kern="1200"/>
  </cs:valueAxis>
  <cs:wall>
    <cs:lnRef idx="0"/>
    <cs:fillRef idx="0"/>
    <cs:effectRef idx="0"/>
    <cs:fontRef idx="minor">
      <a:schemeClr val="dk1"/>
    </cs:fontRef>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56">
  <cs:axisTitle>
    <cs:lnRef idx="0"/>
    <cs:fillRef idx="0"/>
    <cs:effectRef idx="0"/>
    <cs:fontRef idx="minor">
      <a:schemeClr val="dk1">
        <a:lumMod val="65000"/>
        <a:lumOff val="35000"/>
      </a:schemeClr>
    </cs:fontRef>
    <cs:defRPr sz="1197" b="1" kern="1200"/>
  </cs:axisTitle>
  <cs:categoryAxis>
    <cs:lnRef idx="0"/>
    <cs:fillRef idx="0"/>
    <cs:effectRef idx="0"/>
    <cs:fontRef idx="minor">
      <a:schemeClr val="dk1">
        <a:lumMod val="65000"/>
        <a:lumOff val="35000"/>
      </a:schemeClr>
    </cs:fontRef>
    <cs:defRPr sz="1197" kern="1200" cap="none" spc="0" normalizeH="0" baseline="0"/>
  </cs:categoryAxis>
  <cs:chartArea>
    <cs:lnRef idx="0"/>
    <cs:fillRef idx="0"/>
    <cs:effectRef idx="0"/>
    <cs:fontRef idx="minor">
      <a:schemeClr val="dk1"/>
    </cs:fontRef>
    <cs:spPr>
      <a:pattFill prst="dkDnDiag">
        <a:fgClr>
          <a:schemeClr val="lt1"/>
        </a:fgClr>
        <a:bgClr>
          <a:schemeClr val="dk1">
            <a:lumMod val="10000"/>
            <a:lumOff val="90000"/>
          </a:schemeClr>
        </a:bgClr>
      </a:pattFill>
      <a:ln w="9525" cap="flat" cmpd="sng" algn="ctr">
        <a:solidFill>
          <a:schemeClr val="dk1">
            <a:lumMod val="15000"/>
            <a:lumOff val="85000"/>
          </a:schemeClr>
        </a:solidFill>
        <a:round/>
      </a:ln>
    </cs:spPr>
    <cs:defRPr sz="1197" kern="1200"/>
  </cs:chartArea>
  <cs:dataLabel>
    <cs:lnRef idx="0"/>
    <cs:fillRef idx="0"/>
    <cs:effectRef idx="0"/>
    <cs:fontRef idx="minor">
      <a:schemeClr val="dk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alpha val="75000"/>
        </a:schemeClr>
      </a:solidFill>
      <a:ln w="9525">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gradFill>
        <a:gsLst>
          <a:gs pos="100000">
            <a:schemeClr val="phClr">
              <a:lumMod val="60000"/>
              <a:lumOff val="40000"/>
            </a:schemeClr>
          </a:gs>
          <a:gs pos="0">
            <a:schemeClr val="phClr"/>
          </a:gs>
        </a:gsLst>
        <a:lin ang="5400000" scaled="0"/>
      </a:gradFill>
      <a:ln w="19050">
        <a:solidFill>
          <a:schemeClr val="lt1"/>
        </a:solidFill>
      </a:ln>
    </cs:spPr>
  </cs:dataPoint>
  <cs:dataPoint3D>
    <cs:lnRef idx="0"/>
    <cs:fillRef idx="0">
      <cs:styleClr val="auto"/>
    </cs:fillRef>
    <cs:effectRef idx="0"/>
    <cs:fontRef idx="minor">
      <a:schemeClr val="tx1"/>
    </cs:fontRef>
    <cs:spPr>
      <a:gradFill>
        <a:gsLst>
          <a:gs pos="100000">
            <a:schemeClr val="phClr">
              <a:lumMod val="60000"/>
              <a:lumOff val="40000"/>
            </a:schemeClr>
          </a:gs>
          <a:gs pos="0">
            <a:schemeClr val="phClr"/>
          </a:gs>
        </a:gsLst>
        <a:lin ang="5400000" scaled="0"/>
      </a:gradFill>
      <a:ln w="50800">
        <a:solidFill>
          <a:schemeClr val="lt1"/>
        </a:solidFill>
      </a:ln>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1064"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spPr>
      <a:solidFill>
        <a:schemeClr val="lt1">
          <a:alpha val="50000"/>
        </a:schemeClr>
      </a:solidFill>
    </cs:spPr>
    <cs:defRPr sz="1197" kern="1200"/>
  </cs:legend>
  <cs:plotArea>
    <cs:lnRef idx="0"/>
    <cs:fillRef idx="0"/>
    <cs:effectRef idx="0"/>
    <cs:fontRef idx="minor">
      <a:schemeClr val="dk1"/>
    </cs:fontRef>
  </cs:plotArea>
  <cs:plotArea3D>
    <cs:lnRef idx="0"/>
    <cs:fillRef idx="0"/>
    <cs:effectRef idx="0"/>
    <cs:fontRef idx="minor">
      <a:schemeClr val="dk1"/>
    </cs:fontRef>
  </cs:plotArea3D>
  <cs:seriesAxis>
    <cs:lnRef idx="0"/>
    <cs:fillRef idx="0"/>
    <cs:effectRef idx="0"/>
    <cs:fontRef idx="minor">
      <a:schemeClr val="dk1">
        <a:lumMod val="65000"/>
        <a:lumOff val="35000"/>
      </a:schemeClr>
    </cs:fontRef>
    <cs:defRPr sz="1197"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2128" b="1" kern="1200"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1197"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1197" kern="1200"/>
  </cs:valueAxis>
  <cs:wall>
    <cs:lnRef idx="0"/>
    <cs:fillRef idx="0"/>
    <cs:effectRef idx="0"/>
    <cs:fontRef idx="minor">
      <a:schemeClr val="dk1"/>
    </cs:fontRef>
  </cs:wall>
</cs:chartStyle>
</file>

<file path=ppt/charts/style2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9.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4.xml><?xml version="1.0" encoding="utf-8"?>
<cs:chartStyle xmlns:cs="http://schemas.microsoft.com/office/drawing/2012/chartStyle" xmlns:a="http://schemas.openxmlformats.org/drawingml/2006/main" id="252">
  <cs:axisTitle>
    <cs:lnRef idx="0"/>
    <cs:fillRef idx="0"/>
    <cs:effectRef idx="0"/>
    <cs:fontRef idx="minor">
      <a:schemeClr val="tx1">
        <a:lumMod val="65000"/>
        <a:lumOff val="35000"/>
      </a:schemeClr>
    </cs:fontRef>
    <cs:defRPr sz="1197" b="1" kern="1200"/>
  </cs:axisTitle>
  <cs:categoryAxis>
    <cs:lnRef idx="0"/>
    <cs:fillRef idx="0"/>
    <cs:effectRef idx="0"/>
    <cs:fontRef idx="minor">
      <a:schemeClr val="tx1">
        <a:lumMod val="65000"/>
        <a:lumOff val="35000"/>
      </a:schemeClr>
    </cs:fontRef>
    <cs:spPr>
      <a:ln w="19050"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styleClr val="auto"/>
    </cs:effectRef>
    <cs:fontRef idx="minor">
      <a:schemeClr val="dk1"/>
    </cs:fontRef>
    <cs:spPr>
      <a:pattFill prst="ltUpDiag">
        <a:fgClr>
          <a:schemeClr val="phClr"/>
        </a:fgClr>
        <a:bgClr>
          <a:schemeClr val="phClr">
            <a:lumMod val="20000"/>
            <a:lumOff val="80000"/>
          </a:schemeClr>
        </a:bgClr>
      </a:pattFill>
      <a:ln w="19050">
        <a:solidFill>
          <a:schemeClr val="lt1"/>
        </a:solidFill>
      </a:ln>
      <a:effectLst>
        <a:innerShdw blurRad="114300">
          <a:schemeClr val="phClr"/>
        </a:innerShdw>
      </a:effectLst>
    </cs:spPr>
  </cs:dataPoint>
  <cs:dataPoint3D>
    <cs:lnRef idx="0"/>
    <cs:fillRef idx="0">
      <cs:styleClr val="auto"/>
    </cs:fillRef>
    <cs:effectRef idx="0"/>
    <cs:fontRef idx="minor">
      <a:schemeClr val="dk1"/>
    </cs:fontRef>
    <cs:spPr>
      <a:pattFill prst="ltUpDiag">
        <a:fgClr>
          <a:schemeClr val="phClr"/>
        </a:fgClr>
        <a:bgClr>
          <a:schemeClr val="phClr">
            <a:lumMod val="20000"/>
            <a:lumOff val="80000"/>
          </a:schemeClr>
        </a:bgClr>
      </a:pattFill>
      <a:ln w="19050">
        <a:solidFill>
          <a:schemeClr val="lt1"/>
        </a:solidFill>
      </a:ln>
      <a:effectLst>
        <a:innerShdw blurRad="114300">
          <a:schemeClr val="phClr"/>
        </a:innerShdw>
      </a:effectLst>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a:solidFill>
          <a:schemeClr val="tx1">
            <a:lumMod val="15000"/>
            <a:lumOff val="85000"/>
          </a:schemeClr>
        </a:solidFill>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4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6.xml><?xml version="1.0" encoding="utf-8"?>
<cs:chartStyle xmlns:cs="http://schemas.microsoft.com/office/drawing/2012/chartStyle" xmlns:a="http://schemas.openxmlformats.org/drawingml/2006/main" id="252">
  <cs:axisTitle>
    <cs:lnRef idx="0"/>
    <cs:fillRef idx="0"/>
    <cs:effectRef idx="0"/>
    <cs:fontRef idx="minor">
      <a:schemeClr val="tx1">
        <a:lumMod val="65000"/>
        <a:lumOff val="35000"/>
      </a:schemeClr>
    </cs:fontRef>
    <cs:defRPr sz="1197" b="1" kern="1200"/>
  </cs:axisTitle>
  <cs:categoryAxis>
    <cs:lnRef idx="0"/>
    <cs:fillRef idx="0"/>
    <cs:effectRef idx="0"/>
    <cs:fontRef idx="minor">
      <a:schemeClr val="tx1">
        <a:lumMod val="65000"/>
        <a:lumOff val="35000"/>
      </a:schemeClr>
    </cs:fontRef>
    <cs:spPr>
      <a:ln w="19050"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styleClr val="auto"/>
    </cs:effectRef>
    <cs:fontRef idx="minor">
      <a:schemeClr val="dk1"/>
    </cs:fontRef>
    <cs:spPr>
      <a:pattFill prst="ltUpDiag">
        <a:fgClr>
          <a:schemeClr val="phClr"/>
        </a:fgClr>
        <a:bgClr>
          <a:schemeClr val="phClr">
            <a:lumMod val="20000"/>
            <a:lumOff val="80000"/>
          </a:schemeClr>
        </a:bgClr>
      </a:pattFill>
      <a:ln w="19050">
        <a:solidFill>
          <a:schemeClr val="lt1"/>
        </a:solidFill>
      </a:ln>
      <a:effectLst>
        <a:innerShdw blurRad="114300">
          <a:schemeClr val="phClr"/>
        </a:innerShdw>
      </a:effectLst>
    </cs:spPr>
  </cs:dataPoint>
  <cs:dataPoint3D>
    <cs:lnRef idx="0"/>
    <cs:fillRef idx="0">
      <cs:styleClr val="auto"/>
    </cs:fillRef>
    <cs:effectRef idx="0"/>
    <cs:fontRef idx="minor">
      <a:schemeClr val="dk1"/>
    </cs:fontRef>
    <cs:spPr>
      <a:pattFill prst="ltUpDiag">
        <a:fgClr>
          <a:schemeClr val="phClr"/>
        </a:fgClr>
        <a:bgClr>
          <a:schemeClr val="phClr">
            <a:lumMod val="20000"/>
            <a:lumOff val="80000"/>
          </a:schemeClr>
        </a:bgClr>
      </a:pattFill>
      <a:ln w="19050">
        <a:solidFill>
          <a:schemeClr val="lt1"/>
        </a:solidFill>
      </a:ln>
      <a:effectLst>
        <a:innerShdw blurRad="114300">
          <a:schemeClr val="phClr"/>
        </a:innerShdw>
      </a:effectLst>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a:solidFill>
          <a:schemeClr val="tx1">
            <a:lumMod val="15000"/>
            <a:lumOff val="85000"/>
          </a:schemeClr>
        </a:solidFill>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4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8.xml><?xml version="1.0" encoding="utf-8"?>
<cs:chartStyle xmlns:cs="http://schemas.microsoft.com/office/drawing/2012/chartStyle" xmlns:a="http://schemas.openxmlformats.org/drawingml/2006/main" id="252">
  <cs:axisTitle>
    <cs:lnRef idx="0"/>
    <cs:fillRef idx="0"/>
    <cs:effectRef idx="0"/>
    <cs:fontRef idx="minor">
      <a:schemeClr val="tx1">
        <a:lumMod val="65000"/>
        <a:lumOff val="35000"/>
      </a:schemeClr>
    </cs:fontRef>
    <cs:defRPr sz="1197" b="1" kern="1200"/>
  </cs:axisTitle>
  <cs:categoryAxis>
    <cs:lnRef idx="0"/>
    <cs:fillRef idx="0"/>
    <cs:effectRef idx="0"/>
    <cs:fontRef idx="minor">
      <a:schemeClr val="tx1">
        <a:lumMod val="65000"/>
        <a:lumOff val="35000"/>
      </a:schemeClr>
    </cs:fontRef>
    <cs:spPr>
      <a:ln w="19050"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styleClr val="auto"/>
    </cs:effectRef>
    <cs:fontRef idx="minor">
      <a:schemeClr val="dk1"/>
    </cs:fontRef>
    <cs:spPr>
      <a:pattFill prst="ltUpDiag">
        <a:fgClr>
          <a:schemeClr val="phClr"/>
        </a:fgClr>
        <a:bgClr>
          <a:schemeClr val="phClr">
            <a:lumMod val="20000"/>
            <a:lumOff val="80000"/>
          </a:schemeClr>
        </a:bgClr>
      </a:pattFill>
      <a:ln w="19050">
        <a:solidFill>
          <a:schemeClr val="lt1"/>
        </a:solidFill>
      </a:ln>
      <a:effectLst>
        <a:innerShdw blurRad="114300">
          <a:schemeClr val="phClr"/>
        </a:innerShdw>
      </a:effectLst>
    </cs:spPr>
  </cs:dataPoint>
  <cs:dataPoint3D>
    <cs:lnRef idx="0"/>
    <cs:fillRef idx="0">
      <cs:styleClr val="auto"/>
    </cs:fillRef>
    <cs:effectRef idx="0"/>
    <cs:fontRef idx="minor">
      <a:schemeClr val="dk1"/>
    </cs:fontRef>
    <cs:spPr>
      <a:pattFill prst="ltUpDiag">
        <a:fgClr>
          <a:schemeClr val="phClr"/>
        </a:fgClr>
        <a:bgClr>
          <a:schemeClr val="phClr">
            <a:lumMod val="20000"/>
            <a:lumOff val="80000"/>
          </a:schemeClr>
        </a:bgClr>
      </a:pattFill>
      <a:ln w="19050">
        <a:solidFill>
          <a:schemeClr val="lt1"/>
        </a:solidFill>
      </a:ln>
      <a:effectLst>
        <a:innerShdw blurRad="114300">
          <a:schemeClr val="phClr"/>
        </a:innerShdw>
      </a:effectLst>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a:solidFill>
          <a:schemeClr val="tx1">
            <a:lumMod val="15000"/>
            <a:lumOff val="85000"/>
          </a:schemeClr>
        </a:solidFill>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49.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0.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2.xml><?xml version="1.0" encoding="utf-8"?>
<cs:chartStyle xmlns:cs="http://schemas.microsoft.com/office/drawing/2012/chartStyle" xmlns:a="http://schemas.openxmlformats.org/drawingml/2006/main" id="410">
  <cs:axisTitle>
    <cs:lnRef idx="0"/>
    <cs:fillRef idx="0"/>
    <cs:effectRef idx="0"/>
    <cs:fontRef idx="minor">
      <a:schemeClr val="tx1">
        <a:lumMod val="65000"/>
        <a:lumOff val="35000"/>
      </a:schemeClr>
    </cs:fontRef>
    <cs:spPr>
      <a:solidFill>
        <a:schemeClr val="bg1">
          <a:lumMod val="65000"/>
        </a:schemeClr>
      </a:solidFill>
      <a:ln w="19050">
        <a:solidFill>
          <a:schemeClr val="bg1"/>
        </a:solidFill>
      </a:ln>
    </cs:spPr>
    <cs:defRPr sz="1197"/>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cs:chartArea>
  <cs:dataLabel>
    <cs:lnRef idx="0"/>
    <cs:fillRef idx="0"/>
    <cs:effectRef idx="0"/>
    <cs:fontRef idx="minor">
      <a:schemeClr val="lt1"/>
    </cs:fontRef>
    <cs:defRPr sz="1197"/>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solidFill>
        <a:schemeClr val="phClr"/>
      </a:solidFill>
      <a:ln w="19050">
        <a:solidFill>
          <a:schemeClr val="lt1"/>
        </a:solidFill>
      </a:ln>
    </cs:spPr>
  </cs:dataPoint>
  <cs:dataPoint3D>
    <cs:lnRef idx="0"/>
    <cs:fillRef idx="0">
      <cs:styleClr val="auto"/>
    </cs:fillRef>
    <cs:effectRef idx="0"/>
    <cs:fontRef idx="minor">
      <a:schemeClr val="tx1"/>
    </cs:fontRef>
    <cs:spPr>
      <a:solidFill>
        <a:schemeClr val="phClr"/>
      </a:solidFill>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fillRef idx="0">
      <cs:styleClr val="auto"/>
    </cs:fillRef>
    <cs:effectRef idx="0"/>
    <cs:fontRef idx="minor">
      <a:schemeClr val="tx1"/>
    </cs:fontRef>
    <cs:spPr>
      <a:solidFill>
        <a:schemeClr val="phClr"/>
      </a:solidFill>
      <a:ln w="9525">
        <a:solidFill>
          <a:schemeClr val="lt1"/>
        </a:solidFill>
      </a:ln>
    </cs:spPr>
  </cs:dataPointMarker>
  <cs:dataPointMarkerLayout symbol="circle" size="5"/>
  <cs:dataPointWireframe>
    <cs:lnRef idx="0">
      <cs:styleClr val="auto"/>
    </cs:lnRef>
    <cs:fillRef idx="0"/>
    <cs:effectRef idx="0"/>
    <cs:fontRef idx="minor">
      <a:schemeClr val="tx1"/>
    </cs:fontRef>
    <cs:spPr>
      <a:ln w="2857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15000"/>
            <a:lumOff val="8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cs:seriesAxis>
  <cs:seriesLine>
    <cs:lnRef idx="0"/>
    <cs:fillRef idx="0"/>
    <cs:effectRef idx="0"/>
    <cs:fontRef idx="minor">
      <a:schemeClr val="tx1"/>
    </cs:fontRef>
    <cs:spPr>
      <a:ln w="9525" cap="flat">
        <a:solidFill>
          <a:srgbClr val="D9D9D9"/>
        </a:solidFill>
        <a:round/>
      </a:ln>
    </cs:spPr>
  </cs:seriesLine>
  <cs:title>
    <cs:lnRef idx="0"/>
    <cs:fillRef idx="0"/>
    <cs:effectRef idx="0"/>
    <cs:fontRef idx="minor">
      <a:schemeClr val="tx1">
        <a:lumMod val="65000"/>
        <a:lumOff val="35000"/>
      </a:schemeClr>
    </cs:fontRef>
    <cs:defRPr sz="1862"/>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197"/>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cs:valueAxis>
  <cs:wall>
    <cs:lnRef idx="0"/>
    <cs:fillRef idx="0"/>
    <cs:effectRef idx="0"/>
    <cs:fontRef idx="minor">
      <a:schemeClr val="tx1"/>
    </cs:fontRef>
  </cs:wall>
</cs:chartStyle>
</file>

<file path=ppt/charts/style5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6.xml><?xml version="1.0" encoding="utf-8"?>
<cs:chartStyle xmlns:cs="http://schemas.microsoft.com/office/drawing/2012/chartStyle" xmlns:a="http://schemas.openxmlformats.org/drawingml/2006/main" id="410">
  <cs:axisTitle>
    <cs:lnRef idx="0"/>
    <cs:fillRef idx="0"/>
    <cs:effectRef idx="0"/>
    <cs:fontRef idx="minor">
      <a:schemeClr val="tx1">
        <a:lumMod val="65000"/>
        <a:lumOff val="35000"/>
      </a:schemeClr>
    </cs:fontRef>
    <cs:spPr>
      <a:solidFill>
        <a:schemeClr val="bg1">
          <a:lumMod val="65000"/>
        </a:schemeClr>
      </a:solidFill>
      <a:ln w="19050">
        <a:solidFill>
          <a:schemeClr val="bg1"/>
        </a:solidFill>
      </a:ln>
    </cs:spPr>
    <cs:defRPr sz="1197"/>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cs:chartArea>
  <cs:dataLabel>
    <cs:lnRef idx="0"/>
    <cs:fillRef idx="0"/>
    <cs:effectRef idx="0"/>
    <cs:fontRef idx="minor">
      <a:schemeClr val="lt1"/>
    </cs:fontRef>
    <cs:defRPr sz="1197"/>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solidFill>
        <a:schemeClr val="phClr"/>
      </a:solidFill>
      <a:ln w="19050">
        <a:solidFill>
          <a:schemeClr val="lt1"/>
        </a:solidFill>
      </a:ln>
    </cs:spPr>
  </cs:dataPoint>
  <cs:dataPoint3D>
    <cs:lnRef idx="0"/>
    <cs:fillRef idx="0">
      <cs:styleClr val="auto"/>
    </cs:fillRef>
    <cs:effectRef idx="0"/>
    <cs:fontRef idx="minor">
      <a:schemeClr val="tx1"/>
    </cs:fontRef>
    <cs:spPr>
      <a:solidFill>
        <a:schemeClr val="phClr"/>
      </a:solidFill>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fillRef idx="0">
      <cs:styleClr val="auto"/>
    </cs:fillRef>
    <cs:effectRef idx="0"/>
    <cs:fontRef idx="minor">
      <a:schemeClr val="tx1"/>
    </cs:fontRef>
    <cs:spPr>
      <a:solidFill>
        <a:schemeClr val="phClr"/>
      </a:solidFill>
      <a:ln w="9525">
        <a:solidFill>
          <a:schemeClr val="lt1"/>
        </a:solidFill>
      </a:ln>
    </cs:spPr>
  </cs:dataPointMarker>
  <cs:dataPointMarkerLayout symbol="circle" size="5"/>
  <cs:dataPointWireframe>
    <cs:lnRef idx="0">
      <cs:styleClr val="auto"/>
    </cs:lnRef>
    <cs:fillRef idx="0"/>
    <cs:effectRef idx="0"/>
    <cs:fontRef idx="minor">
      <a:schemeClr val="tx1"/>
    </cs:fontRef>
    <cs:spPr>
      <a:ln w="2857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15000"/>
            <a:lumOff val="8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cs:seriesAxis>
  <cs:seriesLine>
    <cs:lnRef idx="0"/>
    <cs:fillRef idx="0"/>
    <cs:effectRef idx="0"/>
    <cs:fontRef idx="minor">
      <a:schemeClr val="tx1"/>
    </cs:fontRef>
    <cs:spPr>
      <a:ln w="9525" cap="flat">
        <a:solidFill>
          <a:srgbClr val="D9D9D9"/>
        </a:solidFill>
        <a:round/>
      </a:ln>
    </cs:spPr>
  </cs:seriesLine>
  <cs:title>
    <cs:lnRef idx="0"/>
    <cs:fillRef idx="0"/>
    <cs:effectRef idx="0"/>
    <cs:fontRef idx="minor">
      <a:schemeClr val="tx1">
        <a:lumMod val="65000"/>
        <a:lumOff val="35000"/>
      </a:schemeClr>
    </cs:fontRef>
    <cs:defRPr sz="1862"/>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197"/>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cs:valueAxis>
  <cs:wall>
    <cs:lnRef idx="0"/>
    <cs:fillRef idx="0"/>
    <cs:effectRef idx="0"/>
    <cs:fontRef idx="minor">
      <a:schemeClr val="tx1"/>
    </cs:fontRef>
  </cs:wall>
</cs:chartStyle>
</file>

<file path=ppt/charts/style5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1.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62.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63.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64.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65.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6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0.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1.xml><?xml version="1.0" encoding="utf-8"?>
<cs:chartStyle xmlns:cs="http://schemas.microsoft.com/office/drawing/2012/chartStyle" xmlns:a="http://schemas.openxmlformats.org/drawingml/2006/main" id="258">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lt1"/>
    </cs:fontRef>
    <cs:defRPr sz="1197" b="1"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solidFill>
        <a:schemeClr val="phClr"/>
      </a:solidFill>
      <a:scene3d>
        <a:camera prst="orthographicFront"/>
        <a:lightRig rig="brightRoom" dir="t"/>
      </a:scene3d>
      <a:sp3d prstMaterial="flat">
        <a:bevelT w="50800" h="101600" prst="angle"/>
        <a:contourClr>
          <a:srgbClr val="000000"/>
        </a:contourClr>
      </a:sp3d>
    </cs:spPr>
  </cs:dataPoint>
  <cs:dataPoint3D>
    <cs:lnRef idx="0"/>
    <cs:fillRef idx="0">
      <cs:styleClr val="auto"/>
    </cs:fillRef>
    <cs:effectRef idx="0"/>
    <cs:fontRef idx="minor">
      <a:schemeClr val="tx1"/>
    </cs:fontRef>
    <cs:spPr>
      <a:solidFill>
        <a:schemeClr val="phClr"/>
      </a:solidFill>
      <a:ln w="1905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fillRef idx="0">
      <cs:styleClr val="auto"/>
    </cs:fillRef>
    <cs:effectRef idx="0"/>
    <cs:fontRef idx="minor">
      <a:schemeClr val="tx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1" i="0" kern="1200" cap="all" spc="50" baseline="0"/>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omments/modernComment_159_E775F978.xml><?xml version="1.0" encoding="utf-8"?>
<p188:cmLst xmlns:a="http://schemas.openxmlformats.org/drawingml/2006/main" xmlns:r="http://schemas.openxmlformats.org/officeDocument/2006/relationships" xmlns:p188="http://schemas.microsoft.com/office/powerpoint/2018/8/main">
  <p188:cm id="{6157D1DD-4559-4181-878B-3569687E024F}" authorId="{A33D450F-CCB5-F321-2097-96A8A9CF3BD7}" status="resolved" created="2023-07-10T12:57:32.073" complete="100000">
    <pc:sldMkLst xmlns:pc="http://schemas.microsoft.com/office/powerpoint/2013/main/command">
      <pc:docMk/>
      <pc:sldMk cId="3883268472" sldId="345"/>
    </pc:sldMkLst>
    <p188:txBody>
      <a:bodyPr/>
      <a:lstStyle/>
      <a:p>
        <a:r>
          <a:rPr lang="en-US"/>
          <a:t>This is a rate, so can't describe as proportion. Reframe. </a:t>
        </a:r>
      </a:p>
    </p188:txBody>
  </p188:cm>
  <p188:cm id="{FB73C8B2-79AE-4590-9811-F5E75C43A5CA}" authorId="{A33D450F-CCB5-F321-2097-96A8A9CF3BD7}" status="resolved" created="2023-07-10T13:01:06.508" complete="100000">
    <pc:sldMkLst xmlns:pc="http://schemas.microsoft.com/office/powerpoint/2013/main/command">
      <pc:docMk/>
      <pc:sldMk cId="3883268472" sldId="345"/>
    </pc:sldMkLst>
    <p188:replyLst>
      <p188:reply id="{28C5C645-34BC-4DE5-879C-F98E45199F93}" authorId="{73099EC9-03E2-B196-79BA-27A6BA1FFF59}" created="2023-07-10T14:26:29.107">
        <p188:txBody>
          <a:bodyPr/>
          <a:lstStyle/>
          <a:p>
            <a:r>
              <a:rPr lang="en-US"/>
              <a:t>I can't edit tables/ graphs with the online version so I can't add Y axis labels</a:t>
            </a:r>
          </a:p>
        </p188:txBody>
      </p188:reply>
    </p188:replyLst>
    <p188:txBody>
      <a:bodyPr/>
      <a:lstStyle/>
      <a:p>
        <a:r>
          <a:rPr lang="en-US"/>
          <a:t>I added a Y axis data label. Add throughout for any charts and graphs.</a:t>
        </a:r>
      </a:p>
    </p188:txBody>
  </p188:cm>
</p188:cmLst>
</file>

<file path=ppt/comments/modernComment_180_1119113E.xml><?xml version="1.0" encoding="utf-8"?>
<p188:cmLst xmlns:a="http://schemas.openxmlformats.org/drawingml/2006/main" xmlns:r="http://schemas.openxmlformats.org/officeDocument/2006/relationships" xmlns:p188="http://schemas.microsoft.com/office/powerpoint/2018/8/main">
  <p188:cm id="{404E97D0-1BA8-4C0B-BAA2-17A4C75C4D95}" authorId="{A33D450F-CCB5-F321-2097-96A8A9CF3BD7}" status="resolved" created="2023-07-10T13:35:38.567" complete="100000">
    <ac:deMkLst xmlns:ac="http://schemas.microsoft.com/office/drawing/2013/main/command">
      <pc:docMk xmlns:pc="http://schemas.microsoft.com/office/powerpoint/2013/main/command"/>
      <pc:sldMk xmlns:pc="http://schemas.microsoft.com/office/powerpoint/2013/main/command" cId="286855486" sldId="384"/>
      <ac:graphicFrameMk id="6" creationId="{BA8CA1D5-01DF-4F96-BD65-8B7B5297CC15}"/>
    </ac:deMkLst>
    <p188:txBody>
      <a:bodyPr/>
      <a:lstStyle/>
      <a:p>
        <a:r>
          <a:rPr lang="en-US"/>
          <a:t>Add question to narrative and talking points.</a:t>
        </a:r>
      </a:p>
    </p188:txBody>
  </p188:cm>
</p188:cmLst>
</file>

<file path=ppt/comments/modernComment_183_DFFFA806.xml><?xml version="1.0" encoding="utf-8"?>
<p188:cmLst xmlns:a="http://schemas.openxmlformats.org/drawingml/2006/main" xmlns:r="http://schemas.openxmlformats.org/officeDocument/2006/relationships" xmlns:p188="http://schemas.microsoft.com/office/powerpoint/2018/8/main">
  <p188:cm id="{7583F231-EEB9-409A-A596-94AB79676CD2}" authorId="{A33D450F-CCB5-F321-2097-96A8A9CF3BD7}" status="resolved" created="2023-07-10T12:58:03.405" complete="100000">
    <pc:sldMkLst xmlns:pc="http://schemas.microsoft.com/office/powerpoint/2013/main/command">
      <pc:docMk/>
      <pc:sldMk cId="3758073862" sldId="387"/>
    </pc:sldMkLst>
    <p188:txBody>
      <a:bodyPr/>
      <a:lstStyle/>
      <a:p>
        <a:r>
          <a:rPr lang="en-US"/>
          <a:t>For those who have never seen data presented this way before, it might be a bit confusing. Add in the talking points a description of how to read.</a:t>
        </a:r>
      </a:p>
    </p188:txBody>
  </p188:cm>
</p188:cmLst>
</file>

<file path=ppt/comments/modernComment_186_E4878F8E.xml><?xml version="1.0" encoding="utf-8"?>
<p188:cmLst xmlns:a="http://schemas.openxmlformats.org/drawingml/2006/main" xmlns:r="http://schemas.openxmlformats.org/officeDocument/2006/relationships" xmlns:p188="http://schemas.microsoft.com/office/powerpoint/2018/8/main">
  <p188:cm id="{81EDBBF1-E51E-4B45-990B-952FE7AA766C}" authorId="{A33D450F-CCB5-F321-2097-96A8A9CF3BD7}" status="resolved" created="2023-07-10T13:22:07.997" complete="100000">
    <pc:sldMkLst xmlns:pc="http://schemas.microsoft.com/office/powerpoint/2013/main/command">
      <pc:docMk/>
      <pc:sldMk cId="3834089358" sldId="390"/>
    </pc:sldMkLst>
    <p188:txBody>
      <a:bodyPr/>
      <a:lstStyle/>
      <a:p>
        <a:r>
          <a:rPr lang="en-US"/>
          <a:t>Add sentence narrative.</a:t>
        </a:r>
      </a:p>
    </p188:txBody>
  </p188:cm>
</p188:cmLst>
</file>

<file path=ppt/comments/modernComment_196_17C5FBDC.xml><?xml version="1.0" encoding="utf-8"?>
<p188:cmLst xmlns:a="http://schemas.openxmlformats.org/drawingml/2006/main" xmlns:r="http://schemas.openxmlformats.org/officeDocument/2006/relationships" xmlns:p188="http://schemas.microsoft.com/office/powerpoint/2018/8/main">
  <p188:cm id="{74E1849F-8A0E-4F15-B0ED-AF79E1A1BA96}" authorId="{A33D450F-CCB5-F321-2097-96A8A9CF3BD7}" status="resolved" created="2023-07-10T13:45:58.026" complete="100000">
    <ac:deMkLst xmlns:ac="http://schemas.microsoft.com/office/drawing/2013/main/command">
      <pc:docMk xmlns:pc="http://schemas.microsoft.com/office/powerpoint/2013/main/command"/>
      <pc:sldMk xmlns:pc="http://schemas.microsoft.com/office/powerpoint/2013/main/command" cId="398851036" sldId="406"/>
      <ac:graphicFrameMk id="4" creationId="{642A3D7D-0731-4F28-8AA2-0461178D7147}"/>
    </ac:deMkLst>
    <p188:txBody>
      <a:bodyPr/>
      <a:lstStyle/>
      <a:p>
        <a:r>
          <a:rPr lang="en-US"/>
          <a:t>Add question into narrative.</a:t>
        </a:r>
      </a:p>
    </p188:txBody>
  </p188:cm>
</p188:cmLst>
</file>

<file path=ppt/comments/modernComment_198_FFDBB759.xml><?xml version="1.0" encoding="utf-8"?>
<p188:cmLst xmlns:a="http://schemas.openxmlformats.org/drawingml/2006/main" xmlns:r="http://schemas.openxmlformats.org/officeDocument/2006/relationships" xmlns:p188="http://schemas.microsoft.com/office/powerpoint/2018/8/main">
  <p188:cm id="{DE039410-421A-4583-BE49-409E3789FCE5}" authorId="{A33D450F-CCB5-F321-2097-96A8A9CF3BD7}" status="resolved" created="2023-07-10T13:49:49.991" complete="100000">
    <pc:sldMkLst xmlns:pc="http://schemas.microsoft.com/office/powerpoint/2013/main/command">
      <pc:docMk/>
      <pc:sldMk cId="4292589401" sldId="408"/>
    </pc:sldMkLst>
    <p188:txBody>
      <a:bodyPr/>
      <a:lstStyle/>
      <a:p>
        <a:r>
          <a:rPr lang="en-US"/>
          <a:t>Dead space - add graphic or use smart art</a:t>
        </a:r>
      </a:p>
    </p188:txBody>
  </p188:cm>
</p188:cmLst>
</file>

<file path=ppt/comments/modernComment_199_F3408242.xml><?xml version="1.0" encoding="utf-8"?>
<p188:cmLst xmlns:a="http://schemas.openxmlformats.org/drawingml/2006/main" xmlns:r="http://schemas.openxmlformats.org/officeDocument/2006/relationships" xmlns:p188="http://schemas.microsoft.com/office/powerpoint/2018/8/main">
  <p188:cm id="{358CD728-0413-4082-8C7A-8C541E625ECE}" authorId="{A33D450F-CCB5-F321-2097-96A8A9CF3BD7}" status="resolved" created="2023-07-10T13:50:08.579" complete="100000">
    <pc:sldMkLst xmlns:pc="http://schemas.microsoft.com/office/powerpoint/2013/main/command">
      <pc:docMk/>
      <pc:sldMk cId="4081091138" sldId="409"/>
    </pc:sldMkLst>
    <p188:txBody>
      <a:bodyPr/>
      <a:lstStyle/>
      <a:p>
        <a:r>
          <a:rPr lang="en-US"/>
          <a:t>Dead space - add graphic or use smart art</a:t>
        </a:r>
      </a:p>
    </p188:txBody>
  </p188:cm>
</p188:cmLst>
</file>

<file path=ppt/diagrams/colors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2_4">
  <dgm:title val=""/>
  <dgm:desc val=""/>
  <dgm:catLst>
    <dgm:cat type="accent2" pri="11400"/>
  </dgm:catLst>
  <dgm:styleLbl name="node0">
    <dgm:fillClrLst meth="cycle">
      <a:schemeClr val="accent2">
        <a:shade val="60000"/>
      </a:schemeClr>
    </dgm:fillClrLst>
    <dgm:linClrLst meth="repeat">
      <a:schemeClr val="lt1"/>
    </dgm:linClrLst>
    <dgm:effectClrLst/>
    <dgm:txLinClrLst/>
    <dgm:txFillClrLst/>
    <dgm:txEffectClrLst/>
  </dgm:styleLbl>
  <dgm:styleLbl name="node1">
    <dgm:fillClrLst meth="cycle">
      <a:schemeClr val="accent2">
        <a:shade val="50000"/>
      </a:schemeClr>
      <a:schemeClr val="accent2">
        <a:tint val="45000"/>
      </a:schemeClr>
    </dgm:fillClrLst>
    <dgm:linClrLst meth="repeat">
      <a:schemeClr val="lt1"/>
    </dgm:linClrLst>
    <dgm:effectClrLst/>
    <dgm:txLinClrLst/>
    <dgm:txFillClrLst/>
    <dgm:txEffectClrLst/>
  </dgm:styleLbl>
  <dgm:styleLbl name="alignNode1">
    <dgm:fillClrLst meth="cycle">
      <a:schemeClr val="accent2">
        <a:shade val="50000"/>
      </a:schemeClr>
      <a:schemeClr val="accent2">
        <a:tint val="45000"/>
      </a:schemeClr>
    </dgm:fillClrLst>
    <dgm:linClrLst meth="cycle">
      <a:schemeClr val="accent2">
        <a:shade val="50000"/>
      </a:schemeClr>
      <a:schemeClr val="accent2">
        <a:tint val="45000"/>
      </a:schemeClr>
    </dgm:linClrLst>
    <dgm:effectClrLst/>
    <dgm:txLinClrLst/>
    <dgm:txFillClrLst/>
    <dgm:txEffectClrLst/>
  </dgm:styleLbl>
  <dgm:styleLbl name="lnNode1">
    <dgm:fillClrLst meth="cycle">
      <a:schemeClr val="accent2">
        <a:shade val="50000"/>
      </a:schemeClr>
      <a:schemeClr val="accent2">
        <a:tint val="45000"/>
      </a:schemeClr>
    </dgm:fillClrLst>
    <dgm:linClrLst meth="repeat">
      <a:schemeClr val="lt1"/>
    </dgm:linClrLst>
    <dgm:effectClrLst/>
    <dgm:txLinClrLst/>
    <dgm:txFillClrLst/>
    <dgm:txEffectClrLst/>
  </dgm:styleLbl>
  <dgm:styleLbl name="vennNode1">
    <dgm:fillClrLst meth="cycle">
      <a:schemeClr val="accent2">
        <a:shade val="80000"/>
        <a:alpha val="50000"/>
      </a:schemeClr>
      <a:schemeClr val="accent2">
        <a:tint val="45000"/>
        <a:alpha val="50000"/>
      </a:schemeClr>
    </dgm:fillClrLst>
    <dgm:linClrLst meth="repeat">
      <a:schemeClr val="lt1"/>
    </dgm:linClrLst>
    <dgm:effectClrLst/>
    <dgm:txLinClrLst/>
    <dgm:txFillClrLst/>
    <dgm:txEffectClrLst/>
  </dgm:styleLbl>
  <dgm:styleLbl name="node2">
    <dgm:fillClrLst>
      <a:schemeClr val="accent2">
        <a:shade val="80000"/>
      </a:schemeClr>
    </dgm:fillClrLst>
    <dgm:linClrLst meth="repeat">
      <a:schemeClr val="lt1"/>
    </dgm:linClrLst>
    <dgm:effectClrLst/>
    <dgm:txLinClrLst/>
    <dgm:txFillClrLst/>
    <dgm:txEffectClrLst/>
  </dgm:styleLbl>
  <dgm:styleLbl name="node3">
    <dgm:fillClrLst>
      <a:schemeClr val="accent2">
        <a:tint val="99000"/>
      </a:schemeClr>
    </dgm:fillClrLst>
    <dgm:linClrLst meth="repeat">
      <a:schemeClr val="lt1"/>
    </dgm:linClrLst>
    <dgm:effectClrLst/>
    <dgm:txLinClrLst/>
    <dgm:txFillClrLst/>
    <dgm:txEffectClrLst/>
  </dgm:styleLbl>
  <dgm:styleLbl name="node4">
    <dgm:fillClrLst>
      <a:schemeClr val="accent2">
        <a:tint val="70000"/>
      </a:schemeClr>
    </dgm:fillClrLst>
    <dgm:linClrLst meth="repeat">
      <a:schemeClr val="lt1"/>
    </dgm:linClrLst>
    <dgm:effectClrLst/>
    <dgm:txLinClrLst/>
    <dgm:txFillClrLst/>
    <dgm:txEffectClrLst/>
  </dgm:styleLbl>
  <dgm:styleLbl name="fgImgPlace1">
    <dgm:fillClrLst>
      <a:schemeClr val="accent2">
        <a:tint val="50000"/>
      </a:schemeClr>
      <a:schemeClr val="accent2">
        <a:tint val="55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2">
        <a:tint val="55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2">
        <a:tint val="55000"/>
      </a:schemeClr>
    </dgm:fillClrLst>
    <dgm:linClrLst meth="repeat">
      <a:schemeClr val="lt1"/>
    </dgm:linClrLst>
    <dgm:effectClrLst/>
    <dgm:txLinClrLst/>
    <dgm:txFillClrLst meth="repeat">
      <a:schemeClr val="lt1"/>
    </dgm:txFillClrLst>
    <dgm:txEffectClrLst/>
  </dgm:styleLbl>
  <dgm:styleLbl name="sibTrans2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dgm:txEffectClrLst/>
  </dgm:styleLbl>
  <dgm:styleLbl name="fgSibTrans2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dgm:txEffectClrLst/>
  </dgm:styleLbl>
  <dgm:styleLbl name="bgSibTrans2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dgm:txEffectClrLst/>
  </dgm:styleLbl>
  <dgm:styleLbl name="sibTrans1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accent2">
        <a:shade val="80000"/>
      </a:schemeClr>
    </dgm:fillClrLst>
    <dgm:linClrLst meth="repeat">
      <a:schemeClr val="lt1"/>
    </dgm:linClrLst>
    <dgm:effectClrLst/>
    <dgm:txLinClrLst/>
    <dgm:txFillClrLst/>
    <dgm:txEffectClrLst/>
  </dgm:styleLbl>
  <dgm:styleLbl name="asst1">
    <dgm:fillClrLst meth="repeat">
      <a:schemeClr val="accent2">
        <a:shade val="80000"/>
      </a:schemeClr>
    </dgm:fillClrLst>
    <dgm:linClrLst meth="repeat">
      <a:schemeClr val="lt1"/>
    </dgm:linClrLst>
    <dgm:effectClrLst/>
    <dgm:txLinClrLst/>
    <dgm:txFillClrLst/>
    <dgm:txEffectClrLst/>
  </dgm:styleLbl>
  <dgm:styleLbl name="asst2">
    <dgm:fillClrLst>
      <a:schemeClr val="accent2">
        <a:tint val="90000"/>
      </a:schemeClr>
    </dgm:fillClrLst>
    <dgm:linClrLst meth="repeat">
      <a:schemeClr val="lt1"/>
    </dgm:linClrLst>
    <dgm:effectClrLst/>
    <dgm:txLinClrLst/>
    <dgm:txFillClrLst/>
    <dgm:txEffectClrLst/>
  </dgm:styleLbl>
  <dgm:styleLbl name="asst3">
    <dgm:fillClrLst>
      <a:schemeClr val="accent2">
        <a:tint val="70000"/>
      </a:schemeClr>
    </dgm:fillClrLst>
    <dgm:linClrLst meth="repeat">
      <a:schemeClr val="lt1"/>
    </dgm:linClrLst>
    <dgm:effectClrLst/>
    <dgm:txLinClrLst/>
    <dgm:txFillClrLst/>
    <dgm:txEffectClrLst/>
  </dgm:styleLbl>
  <dgm:styleLbl name="asst4">
    <dgm:fillClrLst>
      <a:schemeClr val="accent2">
        <a:tint val="50000"/>
      </a:schemeClr>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shade val="80000"/>
      </a:schemeClr>
    </dgm:linClrLst>
    <dgm:effectClrLst/>
    <dgm:txLinClrLst/>
    <dgm:txFillClrLst/>
    <dgm:txEffectClrLst/>
  </dgm:styleLbl>
  <dgm:styleLbl name="parChTrans2D2">
    <dgm:fillClrLst meth="repeat">
      <a:schemeClr val="accent2">
        <a:tint val="90000"/>
      </a:schemeClr>
    </dgm:fillClrLst>
    <dgm:linClrLst meth="repeat">
      <a:schemeClr val="accent2">
        <a:tint val="90000"/>
      </a:schemeClr>
    </dgm:linClrLst>
    <dgm:effectClrLst/>
    <dgm:txLinClrLst/>
    <dgm:txFillClrLst/>
    <dgm:txEffectClrLst/>
  </dgm:styleLbl>
  <dgm:styleLbl name="parChTrans2D3">
    <dgm:fillClrLst meth="repeat">
      <a:schemeClr val="accent2">
        <a:tint val="70000"/>
      </a:schemeClr>
    </dgm:fillClrLst>
    <dgm:linClrLst meth="repeat">
      <a:schemeClr val="accent2">
        <a:tint val="70000"/>
      </a:schemeClr>
    </dgm:linClrLst>
    <dgm:effectClrLst/>
    <dgm:txLinClrLst/>
    <dgm:txFillClrLst/>
    <dgm:txEffectClrLst/>
  </dgm:styleLbl>
  <dgm:styleLbl name="parChTrans2D4">
    <dgm:fillClrLst meth="repeat">
      <a:schemeClr val="accent2">
        <a:tint val="50000"/>
      </a:schemeClr>
    </dgm:fillClrLst>
    <dgm:linClrLst meth="repeat">
      <a:schemeClr val="accent2">
        <a:tint val="50000"/>
      </a:schemeClr>
    </dgm:linClrLst>
    <dgm:effectClrLst/>
    <dgm:txLinClrLst/>
    <dgm:txFillClrLst meth="repeat">
      <a:schemeClr val="dk1"/>
    </dgm:txFillClrLst>
    <dgm:txEffectClrLst/>
  </dgm:styleLbl>
  <dgm:styleLbl name="parChTrans1D1">
    <dgm:fillClrLst meth="repeat">
      <a:schemeClr val="accent2">
        <a:shade val="80000"/>
      </a:schemeClr>
    </dgm:fillClrLst>
    <dgm:linClrLst meth="repeat">
      <a:schemeClr val="accent2">
        <a:shade val="80000"/>
      </a:schemeClr>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2">
        <a:tint val="90000"/>
      </a:schemeClr>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2">
        <a:tint val="70000"/>
      </a:schemeClr>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2">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conFg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align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solidFgAcc1">
    <dgm:fillClrLst meth="repeat">
      <a:schemeClr val="lt1"/>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55000"/>
      </a:schemeClr>
    </dgm:fillClrLst>
    <dgm:linClrLst meth="repeat">
      <a:schemeClr val="accent2">
        <a:alpha val="90000"/>
        <a:tint val="55000"/>
      </a:schemeClr>
    </dgm:linClrLst>
    <dgm:effectClrLst/>
    <dgm:txLinClrLst/>
    <dgm:txFillClrLst meth="repeat">
      <a:schemeClr val="dk1"/>
    </dgm:txFillClrLst>
    <dgm:txEffectClrLst/>
  </dgm:styleLbl>
  <dgm:styleLbl name="alignAccFollowNode1">
    <dgm:fillClrLst meth="repeat">
      <a:schemeClr val="accent2">
        <a:alpha val="90000"/>
        <a:tint val="55000"/>
      </a:schemeClr>
    </dgm:fillClrLst>
    <dgm:linClrLst meth="repeat">
      <a:schemeClr val="accent2">
        <a:alpha val="90000"/>
        <a:tint val="55000"/>
      </a:schemeClr>
    </dgm:linClrLst>
    <dgm:effectClrLst/>
    <dgm:txLinClrLst/>
    <dgm:txFillClrLst meth="repeat">
      <a:schemeClr val="dk1"/>
    </dgm:txFillClrLst>
    <dgm:txEffectClrLst/>
  </dgm:styleLbl>
  <dgm:styleLbl name="bgAccFollowNode1">
    <dgm:fillClrLst meth="repeat">
      <a:schemeClr val="accent2">
        <a:alpha val="90000"/>
        <a:tint val="55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a:tint val="50000"/>
      </a:schemeClr>
    </dgm:linClrLst>
    <dgm:effectClrLst/>
    <dgm:txLinClrLst/>
    <dgm:txFillClrLst meth="repeat">
      <a:schemeClr val="dk1"/>
    </dgm:txFillClrLst>
    <dgm:txEffectClrLst/>
  </dgm:styleLbl>
  <dgm:styleLbl name="bgShp">
    <dgm:fillClrLst meth="repeat">
      <a:schemeClr val="accent2">
        <a:tint val="55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55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55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96EEF0C0-AE14-4ACA-A344-56870F05FCEE}" type="doc">
      <dgm:prSet loTypeId="urn:microsoft.com/office/officeart/2005/8/layout/vProcess5" loCatId="process" qsTypeId="urn:microsoft.com/office/officeart/2005/8/quickstyle/simple1" qsCatId="simple" csTypeId="urn:microsoft.com/office/officeart/2005/8/colors/accent0_3" csCatId="mainScheme" phldr="1"/>
      <dgm:spPr/>
      <dgm:t>
        <a:bodyPr/>
        <a:lstStyle/>
        <a:p>
          <a:endParaRPr lang="en-US"/>
        </a:p>
      </dgm:t>
    </dgm:pt>
    <dgm:pt modelId="{AA44DE77-AF57-409D-8157-64C1012A33A7}">
      <dgm:prSet phldrT="[Text]"/>
      <dgm:spPr/>
      <dgm:t>
        <a:bodyPr/>
        <a:lstStyle/>
        <a:p>
          <a:r>
            <a:rPr lang="en-US" b="1">
              <a:latin typeface="Arial Narrow" panose="020B0606020202030204" pitchFamily="34" charset="0"/>
            </a:rPr>
            <a:t>Diagnosis of HIV Infection</a:t>
          </a:r>
        </a:p>
      </dgm:t>
    </dgm:pt>
    <dgm:pt modelId="{C188BFE5-2934-4128-8C84-7A4711CDF070}" type="parTrans" cxnId="{70EAC32C-62A7-4618-B270-E5B93FCFD8CA}">
      <dgm:prSet/>
      <dgm:spPr/>
      <dgm:t>
        <a:bodyPr/>
        <a:lstStyle/>
        <a:p>
          <a:endParaRPr lang="en-US" b="1">
            <a:latin typeface="Arial Narrow" panose="020B0606020202030204" pitchFamily="34" charset="0"/>
          </a:endParaRPr>
        </a:p>
      </dgm:t>
    </dgm:pt>
    <dgm:pt modelId="{A813D419-05E4-4BB8-9A51-CD30DAD7973F}" type="sibTrans" cxnId="{70EAC32C-62A7-4618-B270-E5B93FCFD8CA}">
      <dgm:prSet/>
      <dgm:spPr/>
      <dgm:t>
        <a:bodyPr/>
        <a:lstStyle/>
        <a:p>
          <a:endParaRPr lang="en-US" b="1">
            <a:latin typeface="Arial Narrow" panose="020B0606020202030204" pitchFamily="34" charset="0"/>
          </a:endParaRPr>
        </a:p>
      </dgm:t>
    </dgm:pt>
    <dgm:pt modelId="{7F59CC54-0C67-469C-87AD-70AB4025E3A6}">
      <dgm:prSet phldrT="[Text]"/>
      <dgm:spPr/>
      <dgm:t>
        <a:bodyPr/>
        <a:lstStyle/>
        <a:p>
          <a:r>
            <a:rPr lang="en-US" b="1">
              <a:latin typeface="Arial Narrow" panose="020B0606020202030204" pitchFamily="34" charset="0"/>
            </a:rPr>
            <a:t>Linkage to HIV Medical Care</a:t>
          </a:r>
        </a:p>
      </dgm:t>
    </dgm:pt>
    <dgm:pt modelId="{C72EE527-DD68-4F8E-9C69-B7402C346B0E}" type="parTrans" cxnId="{F36443C2-0A41-43F3-A27B-83F8FD181697}">
      <dgm:prSet/>
      <dgm:spPr/>
      <dgm:t>
        <a:bodyPr/>
        <a:lstStyle/>
        <a:p>
          <a:endParaRPr lang="en-US" b="1">
            <a:latin typeface="Arial Narrow" panose="020B0606020202030204" pitchFamily="34" charset="0"/>
          </a:endParaRPr>
        </a:p>
      </dgm:t>
    </dgm:pt>
    <dgm:pt modelId="{3BB676DF-4343-494C-9F90-E6BADC5C4356}" type="sibTrans" cxnId="{F36443C2-0A41-43F3-A27B-83F8FD181697}">
      <dgm:prSet/>
      <dgm:spPr/>
      <dgm:t>
        <a:bodyPr/>
        <a:lstStyle/>
        <a:p>
          <a:endParaRPr lang="en-US" b="1">
            <a:latin typeface="Arial Narrow" panose="020B0606020202030204" pitchFamily="34" charset="0"/>
          </a:endParaRPr>
        </a:p>
      </dgm:t>
    </dgm:pt>
    <dgm:pt modelId="{2B390334-FA8B-43DE-8925-CFE04AB3EFF2}">
      <dgm:prSet phldrT="[Text]"/>
      <dgm:spPr/>
      <dgm:t>
        <a:bodyPr/>
        <a:lstStyle/>
        <a:p>
          <a:r>
            <a:rPr lang="en-US" b="1">
              <a:latin typeface="Arial Narrow" panose="020B0606020202030204" pitchFamily="34" charset="0"/>
            </a:rPr>
            <a:t>Receipt of Medical Care and Treatment</a:t>
          </a:r>
        </a:p>
      </dgm:t>
    </dgm:pt>
    <dgm:pt modelId="{87FB0E50-D6F5-4C9E-AA85-FD3565FFAF25}" type="parTrans" cxnId="{068CEE8A-FDE9-4053-BD9D-0639E5ED975D}">
      <dgm:prSet/>
      <dgm:spPr/>
      <dgm:t>
        <a:bodyPr/>
        <a:lstStyle/>
        <a:p>
          <a:endParaRPr lang="en-US" b="1">
            <a:latin typeface="Arial Narrow" panose="020B0606020202030204" pitchFamily="34" charset="0"/>
          </a:endParaRPr>
        </a:p>
      </dgm:t>
    </dgm:pt>
    <dgm:pt modelId="{EA6A6FB2-1A38-42C2-B2AE-EE1957F4EB2A}" type="sibTrans" cxnId="{068CEE8A-FDE9-4053-BD9D-0639E5ED975D}">
      <dgm:prSet/>
      <dgm:spPr/>
      <dgm:t>
        <a:bodyPr/>
        <a:lstStyle/>
        <a:p>
          <a:endParaRPr lang="en-US" b="1">
            <a:latin typeface="Arial Narrow" panose="020B0606020202030204" pitchFamily="34" charset="0"/>
          </a:endParaRPr>
        </a:p>
      </dgm:t>
    </dgm:pt>
    <dgm:pt modelId="{CB00622E-9DE3-4730-AFA8-A9F59C8ABF9F}">
      <dgm:prSet/>
      <dgm:spPr/>
      <dgm:t>
        <a:bodyPr/>
        <a:lstStyle/>
        <a:p>
          <a:r>
            <a:rPr lang="en-US" b="1">
              <a:latin typeface="Arial Narrow" panose="020B0606020202030204" pitchFamily="34" charset="0"/>
            </a:rPr>
            <a:t>Retention in Care and Treatment Adherence</a:t>
          </a:r>
        </a:p>
      </dgm:t>
    </dgm:pt>
    <dgm:pt modelId="{31240905-4636-46EB-86C0-C430184BADE0}" type="parTrans" cxnId="{4613E318-7AAF-430C-A299-668EAA90223A}">
      <dgm:prSet/>
      <dgm:spPr/>
      <dgm:t>
        <a:bodyPr/>
        <a:lstStyle/>
        <a:p>
          <a:endParaRPr lang="en-US" b="1">
            <a:latin typeface="Arial Narrow" panose="020B0606020202030204" pitchFamily="34" charset="0"/>
          </a:endParaRPr>
        </a:p>
      </dgm:t>
    </dgm:pt>
    <dgm:pt modelId="{BCE674F8-54D3-4F59-A9E2-759D89625D61}" type="sibTrans" cxnId="{4613E318-7AAF-430C-A299-668EAA90223A}">
      <dgm:prSet/>
      <dgm:spPr/>
      <dgm:t>
        <a:bodyPr/>
        <a:lstStyle/>
        <a:p>
          <a:endParaRPr lang="en-US" b="1">
            <a:latin typeface="Arial Narrow" panose="020B0606020202030204" pitchFamily="34" charset="0"/>
          </a:endParaRPr>
        </a:p>
      </dgm:t>
    </dgm:pt>
    <dgm:pt modelId="{D7266690-C9E7-4FA0-BE84-35C9FE9C8702}">
      <dgm:prSet/>
      <dgm:spPr/>
      <dgm:t>
        <a:bodyPr/>
        <a:lstStyle/>
        <a:p>
          <a:r>
            <a:rPr lang="en-US" b="1">
              <a:latin typeface="Arial Narrow" panose="020B0606020202030204" pitchFamily="34" charset="0"/>
            </a:rPr>
            <a:t>Achieving and Sustaining Viral Suppression</a:t>
          </a:r>
        </a:p>
      </dgm:t>
    </dgm:pt>
    <dgm:pt modelId="{DA1FC95C-1B9D-4E10-9ADD-B5146BE14021}" type="parTrans" cxnId="{05A25046-C490-45EE-8C41-020DA8C9B580}">
      <dgm:prSet/>
      <dgm:spPr/>
      <dgm:t>
        <a:bodyPr/>
        <a:lstStyle/>
        <a:p>
          <a:endParaRPr lang="en-US" b="1">
            <a:latin typeface="Arial Narrow" panose="020B0606020202030204" pitchFamily="34" charset="0"/>
          </a:endParaRPr>
        </a:p>
      </dgm:t>
    </dgm:pt>
    <dgm:pt modelId="{00C3E4DB-5889-49FB-945C-977E90955DD9}" type="sibTrans" cxnId="{05A25046-C490-45EE-8C41-020DA8C9B580}">
      <dgm:prSet/>
      <dgm:spPr/>
      <dgm:t>
        <a:bodyPr/>
        <a:lstStyle/>
        <a:p>
          <a:endParaRPr lang="en-US" b="1">
            <a:latin typeface="Arial Narrow" panose="020B0606020202030204" pitchFamily="34" charset="0"/>
          </a:endParaRPr>
        </a:p>
      </dgm:t>
    </dgm:pt>
    <dgm:pt modelId="{603063B5-2A40-45E0-A961-351D227769D4}" type="pres">
      <dgm:prSet presAssocID="{96EEF0C0-AE14-4ACA-A344-56870F05FCEE}" presName="outerComposite" presStyleCnt="0">
        <dgm:presLayoutVars>
          <dgm:chMax val="5"/>
          <dgm:dir/>
          <dgm:resizeHandles val="exact"/>
        </dgm:presLayoutVars>
      </dgm:prSet>
      <dgm:spPr/>
      <dgm:t>
        <a:bodyPr/>
        <a:lstStyle/>
        <a:p>
          <a:endParaRPr lang="en-US"/>
        </a:p>
      </dgm:t>
    </dgm:pt>
    <dgm:pt modelId="{128187AC-B024-4778-ADA5-8111AEDC15ED}" type="pres">
      <dgm:prSet presAssocID="{96EEF0C0-AE14-4ACA-A344-56870F05FCEE}" presName="dummyMaxCanvas" presStyleCnt="0">
        <dgm:presLayoutVars/>
      </dgm:prSet>
      <dgm:spPr/>
    </dgm:pt>
    <dgm:pt modelId="{945F1E99-5B76-41BB-B097-498DF2489EAA}" type="pres">
      <dgm:prSet presAssocID="{96EEF0C0-AE14-4ACA-A344-56870F05FCEE}" presName="FiveNodes_1" presStyleLbl="node1" presStyleIdx="0" presStyleCnt="5">
        <dgm:presLayoutVars>
          <dgm:bulletEnabled val="1"/>
        </dgm:presLayoutVars>
      </dgm:prSet>
      <dgm:spPr/>
      <dgm:t>
        <a:bodyPr/>
        <a:lstStyle/>
        <a:p>
          <a:endParaRPr lang="en-US"/>
        </a:p>
      </dgm:t>
    </dgm:pt>
    <dgm:pt modelId="{5FA62CAD-48B2-4F33-A68B-5184DF388E6F}" type="pres">
      <dgm:prSet presAssocID="{96EEF0C0-AE14-4ACA-A344-56870F05FCEE}" presName="FiveNodes_2" presStyleLbl="node1" presStyleIdx="1" presStyleCnt="5">
        <dgm:presLayoutVars>
          <dgm:bulletEnabled val="1"/>
        </dgm:presLayoutVars>
      </dgm:prSet>
      <dgm:spPr/>
      <dgm:t>
        <a:bodyPr/>
        <a:lstStyle/>
        <a:p>
          <a:endParaRPr lang="en-US"/>
        </a:p>
      </dgm:t>
    </dgm:pt>
    <dgm:pt modelId="{C419725A-8B68-4625-9AC8-F1083FCD5303}" type="pres">
      <dgm:prSet presAssocID="{96EEF0C0-AE14-4ACA-A344-56870F05FCEE}" presName="FiveNodes_3" presStyleLbl="node1" presStyleIdx="2" presStyleCnt="5">
        <dgm:presLayoutVars>
          <dgm:bulletEnabled val="1"/>
        </dgm:presLayoutVars>
      </dgm:prSet>
      <dgm:spPr/>
      <dgm:t>
        <a:bodyPr/>
        <a:lstStyle/>
        <a:p>
          <a:endParaRPr lang="en-US"/>
        </a:p>
      </dgm:t>
    </dgm:pt>
    <dgm:pt modelId="{A669D56A-A51A-46F2-9475-AA8B76722C86}" type="pres">
      <dgm:prSet presAssocID="{96EEF0C0-AE14-4ACA-A344-56870F05FCEE}" presName="FiveNodes_4" presStyleLbl="node1" presStyleIdx="3" presStyleCnt="5">
        <dgm:presLayoutVars>
          <dgm:bulletEnabled val="1"/>
        </dgm:presLayoutVars>
      </dgm:prSet>
      <dgm:spPr/>
      <dgm:t>
        <a:bodyPr/>
        <a:lstStyle/>
        <a:p>
          <a:endParaRPr lang="en-US"/>
        </a:p>
      </dgm:t>
    </dgm:pt>
    <dgm:pt modelId="{F2C64A84-4CCE-420F-968A-B5313BBD6AC0}" type="pres">
      <dgm:prSet presAssocID="{96EEF0C0-AE14-4ACA-A344-56870F05FCEE}" presName="FiveNodes_5" presStyleLbl="node1" presStyleIdx="4" presStyleCnt="5">
        <dgm:presLayoutVars>
          <dgm:bulletEnabled val="1"/>
        </dgm:presLayoutVars>
      </dgm:prSet>
      <dgm:spPr/>
      <dgm:t>
        <a:bodyPr/>
        <a:lstStyle/>
        <a:p>
          <a:endParaRPr lang="en-US"/>
        </a:p>
      </dgm:t>
    </dgm:pt>
    <dgm:pt modelId="{84D3513E-F3CA-442E-A6F3-036771BF0160}" type="pres">
      <dgm:prSet presAssocID="{96EEF0C0-AE14-4ACA-A344-56870F05FCEE}" presName="FiveConn_1-2" presStyleLbl="fgAccFollowNode1" presStyleIdx="0" presStyleCnt="4">
        <dgm:presLayoutVars>
          <dgm:bulletEnabled val="1"/>
        </dgm:presLayoutVars>
      </dgm:prSet>
      <dgm:spPr/>
      <dgm:t>
        <a:bodyPr/>
        <a:lstStyle/>
        <a:p>
          <a:endParaRPr lang="en-US"/>
        </a:p>
      </dgm:t>
    </dgm:pt>
    <dgm:pt modelId="{11F93CA5-4CA3-4683-90DC-DA4F3E2B431D}" type="pres">
      <dgm:prSet presAssocID="{96EEF0C0-AE14-4ACA-A344-56870F05FCEE}" presName="FiveConn_2-3" presStyleLbl="fgAccFollowNode1" presStyleIdx="1" presStyleCnt="4">
        <dgm:presLayoutVars>
          <dgm:bulletEnabled val="1"/>
        </dgm:presLayoutVars>
      </dgm:prSet>
      <dgm:spPr/>
      <dgm:t>
        <a:bodyPr/>
        <a:lstStyle/>
        <a:p>
          <a:endParaRPr lang="en-US"/>
        </a:p>
      </dgm:t>
    </dgm:pt>
    <dgm:pt modelId="{1CC86D7E-197E-45BE-990B-AC7D1434D097}" type="pres">
      <dgm:prSet presAssocID="{96EEF0C0-AE14-4ACA-A344-56870F05FCEE}" presName="FiveConn_3-4" presStyleLbl="fgAccFollowNode1" presStyleIdx="2" presStyleCnt="4">
        <dgm:presLayoutVars>
          <dgm:bulletEnabled val="1"/>
        </dgm:presLayoutVars>
      </dgm:prSet>
      <dgm:spPr/>
      <dgm:t>
        <a:bodyPr/>
        <a:lstStyle/>
        <a:p>
          <a:endParaRPr lang="en-US"/>
        </a:p>
      </dgm:t>
    </dgm:pt>
    <dgm:pt modelId="{5E85501B-9888-417A-9582-5786785343B1}" type="pres">
      <dgm:prSet presAssocID="{96EEF0C0-AE14-4ACA-A344-56870F05FCEE}" presName="FiveConn_4-5" presStyleLbl="fgAccFollowNode1" presStyleIdx="3" presStyleCnt="4">
        <dgm:presLayoutVars>
          <dgm:bulletEnabled val="1"/>
        </dgm:presLayoutVars>
      </dgm:prSet>
      <dgm:spPr/>
      <dgm:t>
        <a:bodyPr/>
        <a:lstStyle/>
        <a:p>
          <a:endParaRPr lang="en-US"/>
        </a:p>
      </dgm:t>
    </dgm:pt>
    <dgm:pt modelId="{65998FA7-0997-45EE-8C55-011D1D50508D}" type="pres">
      <dgm:prSet presAssocID="{96EEF0C0-AE14-4ACA-A344-56870F05FCEE}" presName="FiveNodes_1_text" presStyleLbl="node1" presStyleIdx="4" presStyleCnt="5">
        <dgm:presLayoutVars>
          <dgm:bulletEnabled val="1"/>
        </dgm:presLayoutVars>
      </dgm:prSet>
      <dgm:spPr/>
      <dgm:t>
        <a:bodyPr/>
        <a:lstStyle/>
        <a:p>
          <a:endParaRPr lang="en-US"/>
        </a:p>
      </dgm:t>
    </dgm:pt>
    <dgm:pt modelId="{911A249A-6CB3-4F18-ACF1-6A781C2D36AC}" type="pres">
      <dgm:prSet presAssocID="{96EEF0C0-AE14-4ACA-A344-56870F05FCEE}" presName="FiveNodes_2_text" presStyleLbl="node1" presStyleIdx="4" presStyleCnt="5">
        <dgm:presLayoutVars>
          <dgm:bulletEnabled val="1"/>
        </dgm:presLayoutVars>
      </dgm:prSet>
      <dgm:spPr/>
      <dgm:t>
        <a:bodyPr/>
        <a:lstStyle/>
        <a:p>
          <a:endParaRPr lang="en-US"/>
        </a:p>
      </dgm:t>
    </dgm:pt>
    <dgm:pt modelId="{8FB7AD7C-208D-4B7A-A1BA-D9726F2579EF}" type="pres">
      <dgm:prSet presAssocID="{96EEF0C0-AE14-4ACA-A344-56870F05FCEE}" presName="FiveNodes_3_text" presStyleLbl="node1" presStyleIdx="4" presStyleCnt="5">
        <dgm:presLayoutVars>
          <dgm:bulletEnabled val="1"/>
        </dgm:presLayoutVars>
      </dgm:prSet>
      <dgm:spPr/>
      <dgm:t>
        <a:bodyPr/>
        <a:lstStyle/>
        <a:p>
          <a:endParaRPr lang="en-US"/>
        </a:p>
      </dgm:t>
    </dgm:pt>
    <dgm:pt modelId="{202815BC-D09E-4B21-AFD2-A857869F7EE8}" type="pres">
      <dgm:prSet presAssocID="{96EEF0C0-AE14-4ACA-A344-56870F05FCEE}" presName="FiveNodes_4_text" presStyleLbl="node1" presStyleIdx="4" presStyleCnt="5">
        <dgm:presLayoutVars>
          <dgm:bulletEnabled val="1"/>
        </dgm:presLayoutVars>
      </dgm:prSet>
      <dgm:spPr/>
      <dgm:t>
        <a:bodyPr/>
        <a:lstStyle/>
        <a:p>
          <a:endParaRPr lang="en-US"/>
        </a:p>
      </dgm:t>
    </dgm:pt>
    <dgm:pt modelId="{65C783EA-CD5A-4F12-AE3B-FC6D2D8D7616}" type="pres">
      <dgm:prSet presAssocID="{96EEF0C0-AE14-4ACA-A344-56870F05FCEE}" presName="FiveNodes_5_text" presStyleLbl="node1" presStyleIdx="4" presStyleCnt="5">
        <dgm:presLayoutVars>
          <dgm:bulletEnabled val="1"/>
        </dgm:presLayoutVars>
      </dgm:prSet>
      <dgm:spPr/>
      <dgm:t>
        <a:bodyPr/>
        <a:lstStyle/>
        <a:p>
          <a:endParaRPr lang="en-US"/>
        </a:p>
      </dgm:t>
    </dgm:pt>
  </dgm:ptLst>
  <dgm:cxnLst>
    <dgm:cxn modelId="{0081BD23-48DB-46A7-854C-23A3DEDD9A7A}" type="presOf" srcId="{D7266690-C9E7-4FA0-BE84-35C9FE9C8702}" destId="{65C783EA-CD5A-4F12-AE3B-FC6D2D8D7616}" srcOrd="1" destOrd="0" presId="urn:microsoft.com/office/officeart/2005/8/layout/vProcess5"/>
    <dgm:cxn modelId="{4A128A43-DCA3-452D-BF79-0820D2B492B3}" type="presOf" srcId="{AA44DE77-AF57-409D-8157-64C1012A33A7}" destId="{65998FA7-0997-45EE-8C55-011D1D50508D}" srcOrd="1" destOrd="0" presId="urn:microsoft.com/office/officeart/2005/8/layout/vProcess5"/>
    <dgm:cxn modelId="{05A25046-C490-45EE-8C41-020DA8C9B580}" srcId="{96EEF0C0-AE14-4ACA-A344-56870F05FCEE}" destId="{D7266690-C9E7-4FA0-BE84-35C9FE9C8702}" srcOrd="4" destOrd="0" parTransId="{DA1FC95C-1B9D-4E10-9ADD-B5146BE14021}" sibTransId="{00C3E4DB-5889-49FB-945C-977E90955DD9}"/>
    <dgm:cxn modelId="{068CEE8A-FDE9-4053-BD9D-0639E5ED975D}" srcId="{96EEF0C0-AE14-4ACA-A344-56870F05FCEE}" destId="{2B390334-FA8B-43DE-8925-CFE04AB3EFF2}" srcOrd="2" destOrd="0" parTransId="{87FB0E50-D6F5-4C9E-AA85-FD3565FFAF25}" sibTransId="{EA6A6FB2-1A38-42C2-B2AE-EE1957F4EB2A}"/>
    <dgm:cxn modelId="{17367E89-03A1-4D8F-956A-236C009BFA7B}" type="presOf" srcId="{A813D419-05E4-4BB8-9A51-CD30DAD7973F}" destId="{84D3513E-F3CA-442E-A6F3-036771BF0160}" srcOrd="0" destOrd="0" presId="urn:microsoft.com/office/officeart/2005/8/layout/vProcess5"/>
    <dgm:cxn modelId="{606C52CF-4B0C-461C-BEE0-1E6436A2978F}" type="presOf" srcId="{AA44DE77-AF57-409D-8157-64C1012A33A7}" destId="{945F1E99-5B76-41BB-B097-498DF2489EAA}" srcOrd="0" destOrd="0" presId="urn:microsoft.com/office/officeart/2005/8/layout/vProcess5"/>
    <dgm:cxn modelId="{AF5AD639-8AD7-40B3-A4E6-5E5364F04750}" type="presOf" srcId="{7F59CC54-0C67-469C-87AD-70AB4025E3A6}" destId="{5FA62CAD-48B2-4F33-A68B-5184DF388E6F}" srcOrd="0" destOrd="0" presId="urn:microsoft.com/office/officeart/2005/8/layout/vProcess5"/>
    <dgm:cxn modelId="{252660AD-F30C-4611-BA86-A9A2315B0239}" type="presOf" srcId="{D7266690-C9E7-4FA0-BE84-35C9FE9C8702}" destId="{F2C64A84-4CCE-420F-968A-B5313BBD6AC0}" srcOrd="0" destOrd="0" presId="urn:microsoft.com/office/officeart/2005/8/layout/vProcess5"/>
    <dgm:cxn modelId="{D5DE420C-C9C0-4E43-A7C8-DCF825E3E49A}" type="presOf" srcId="{CB00622E-9DE3-4730-AFA8-A9F59C8ABF9F}" destId="{202815BC-D09E-4B21-AFD2-A857869F7EE8}" srcOrd="1" destOrd="0" presId="urn:microsoft.com/office/officeart/2005/8/layout/vProcess5"/>
    <dgm:cxn modelId="{B7335192-630B-4859-887F-0A0CBEF428D7}" type="presOf" srcId="{7F59CC54-0C67-469C-87AD-70AB4025E3A6}" destId="{911A249A-6CB3-4F18-ACF1-6A781C2D36AC}" srcOrd="1" destOrd="0" presId="urn:microsoft.com/office/officeart/2005/8/layout/vProcess5"/>
    <dgm:cxn modelId="{D68FB73B-AB9C-453C-ACBE-9244DD779118}" type="presOf" srcId="{2B390334-FA8B-43DE-8925-CFE04AB3EFF2}" destId="{8FB7AD7C-208D-4B7A-A1BA-D9726F2579EF}" srcOrd="1" destOrd="0" presId="urn:microsoft.com/office/officeart/2005/8/layout/vProcess5"/>
    <dgm:cxn modelId="{CFED3D74-E85C-454B-9EFB-00740FA9E793}" type="presOf" srcId="{3BB676DF-4343-494C-9F90-E6BADC5C4356}" destId="{11F93CA5-4CA3-4683-90DC-DA4F3E2B431D}" srcOrd="0" destOrd="0" presId="urn:microsoft.com/office/officeart/2005/8/layout/vProcess5"/>
    <dgm:cxn modelId="{DCD611B8-AEE7-4056-BD2F-E8BD10568937}" type="presOf" srcId="{2B390334-FA8B-43DE-8925-CFE04AB3EFF2}" destId="{C419725A-8B68-4625-9AC8-F1083FCD5303}" srcOrd="0" destOrd="0" presId="urn:microsoft.com/office/officeart/2005/8/layout/vProcess5"/>
    <dgm:cxn modelId="{9C7547A9-4652-42EE-B632-7AF457D65BEA}" type="presOf" srcId="{EA6A6FB2-1A38-42C2-B2AE-EE1957F4EB2A}" destId="{1CC86D7E-197E-45BE-990B-AC7D1434D097}" srcOrd="0" destOrd="0" presId="urn:microsoft.com/office/officeart/2005/8/layout/vProcess5"/>
    <dgm:cxn modelId="{F36443C2-0A41-43F3-A27B-83F8FD181697}" srcId="{96EEF0C0-AE14-4ACA-A344-56870F05FCEE}" destId="{7F59CC54-0C67-469C-87AD-70AB4025E3A6}" srcOrd="1" destOrd="0" parTransId="{C72EE527-DD68-4F8E-9C69-B7402C346B0E}" sibTransId="{3BB676DF-4343-494C-9F90-E6BADC5C4356}"/>
    <dgm:cxn modelId="{261B2654-B1A1-4672-BD13-6572CA26DEF9}" type="presOf" srcId="{BCE674F8-54D3-4F59-A9E2-759D89625D61}" destId="{5E85501B-9888-417A-9582-5786785343B1}" srcOrd="0" destOrd="0" presId="urn:microsoft.com/office/officeart/2005/8/layout/vProcess5"/>
    <dgm:cxn modelId="{4613E318-7AAF-430C-A299-668EAA90223A}" srcId="{96EEF0C0-AE14-4ACA-A344-56870F05FCEE}" destId="{CB00622E-9DE3-4730-AFA8-A9F59C8ABF9F}" srcOrd="3" destOrd="0" parTransId="{31240905-4636-46EB-86C0-C430184BADE0}" sibTransId="{BCE674F8-54D3-4F59-A9E2-759D89625D61}"/>
    <dgm:cxn modelId="{33B6F26E-28DB-48ED-BE85-86913839DF2C}" type="presOf" srcId="{96EEF0C0-AE14-4ACA-A344-56870F05FCEE}" destId="{603063B5-2A40-45E0-A961-351D227769D4}" srcOrd="0" destOrd="0" presId="urn:microsoft.com/office/officeart/2005/8/layout/vProcess5"/>
    <dgm:cxn modelId="{70EAC32C-62A7-4618-B270-E5B93FCFD8CA}" srcId="{96EEF0C0-AE14-4ACA-A344-56870F05FCEE}" destId="{AA44DE77-AF57-409D-8157-64C1012A33A7}" srcOrd="0" destOrd="0" parTransId="{C188BFE5-2934-4128-8C84-7A4711CDF070}" sibTransId="{A813D419-05E4-4BB8-9A51-CD30DAD7973F}"/>
    <dgm:cxn modelId="{59616E43-093E-45F7-8AE4-3FA0ED66CAB5}" type="presOf" srcId="{CB00622E-9DE3-4730-AFA8-A9F59C8ABF9F}" destId="{A669D56A-A51A-46F2-9475-AA8B76722C86}" srcOrd="0" destOrd="0" presId="urn:microsoft.com/office/officeart/2005/8/layout/vProcess5"/>
    <dgm:cxn modelId="{91CD0144-D4FD-4B18-A7A7-2FFF5216ADB7}" type="presParOf" srcId="{603063B5-2A40-45E0-A961-351D227769D4}" destId="{128187AC-B024-4778-ADA5-8111AEDC15ED}" srcOrd="0" destOrd="0" presId="urn:microsoft.com/office/officeart/2005/8/layout/vProcess5"/>
    <dgm:cxn modelId="{A0E0A70F-E008-45E2-9D87-483D0ADFFB6F}" type="presParOf" srcId="{603063B5-2A40-45E0-A961-351D227769D4}" destId="{945F1E99-5B76-41BB-B097-498DF2489EAA}" srcOrd="1" destOrd="0" presId="urn:microsoft.com/office/officeart/2005/8/layout/vProcess5"/>
    <dgm:cxn modelId="{674E60A6-9AA4-4654-B666-1539FFBC9F7E}" type="presParOf" srcId="{603063B5-2A40-45E0-A961-351D227769D4}" destId="{5FA62CAD-48B2-4F33-A68B-5184DF388E6F}" srcOrd="2" destOrd="0" presId="urn:microsoft.com/office/officeart/2005/8/layout/vProcess5"/>
    <dgm:cxn modelId="{DD85561A-85C5-4ACC-BED6-625804EC2CBC}" type="presParOf" srcId="{603063B5-2A40-45E0-A961-351D227769D4}" destId="{C419725A-8B68-4625-9AC8-F1083FCD5303}" srcOrd="3" destOrd="0" presId="urn:microsoft.com/office/officeart/2005/8/layout/vProcess5"/>
    <dgm:cxn modelId="{ED31274B-823F-4047-8BE6-2A7DE145F0F1}" type="presParOf" srcId="{603063B5-2A40-45E0-A961-351D227769D4}" destId="{A669D56A-A51A-46F2-9475-AA8B76722C86}" srcOrd="4" destOrd="0" presId="urn:microsoft.com/office/officeart/2005/8/layout/vProcess5"/>
    <dgm:cxn modelId="{191A1756-63E1-48A2-838C-FA58AF6069E6}" type="presParOf" srcId="{603063B5-2A40-45E0-A961-351D227769D4}" destId="{F2C64A84-4CCE-420F-968A-B5313BBD6AC0}" srcOrd="5" destOrd="0" presId="urn:microsoft.com/office/officeart/2005/8/layout/vProcess5"/>
    <dgm:cxn modelId="{A8D15330-91E2-40D2-B222-384EC2862453}" type="presParOf" srcId="{603063B5-2A40-45E0-A961-351D227769D4}" destId="{84D3513E-F3CA-442E-A6F3-036771BF0160}" srcOrd="6" destOrd="0" presId="urn:microsoft.com/office/officeart/2005/8/layout/vProcess5"/>
    <dgm:cxn modelId="{908FA7CF-1A50-49DA-A9E3-B759BCCAF613}" type="presParOf" srcId="{603063B5-2A40-45E0-A961-351D227769D4}" destId="{11F93CA5-4CA3-4683-90DC-DA4F3E2B431D}" srcOrd="7" destOrd="0" presId="urn:microsoft.com/office/officeart/2005/8/layout/vProcess5"/>
    <dgm:cxn modelId="{E6333F24-9467-45A9-A1E2-F608A9B859AE}" type="presParOf" srcId="{603063B5-2A40-45E0-A961-351D227769D4}" destId="{1CC86D7E-197E-45BE-990B-AC7D1434D097}" srcOrd="8" destOrd="0" presId="urn:microsoft.com/office/officeart/2005/8/layout/vProcess5"/>
    <dgm:cxn modelId="{BB5F14D9-6FAE-4B09-A05A-20658B6305FF}" type="presParOf" srcId="{603063B5-2A40-45E0-A961-351D227769D4}" destId="{5E85501B-9888-417A-9582-5786785343B1}" srcOrd="9" destOrd="0" presId="urn:microsoft.com/office/officeart/2005/8/layout/vProcess5"/>
    <dgm:cxn modelId="{E752C4D8-98EA-40E7-AA45-06DCF56073C0}" type="presParOf" srcId="{603063B5-2A40-45E0-A961-351D227769D4}" destId="{65998FA7-0997-45EE-8C55-011D1D50508D}" srcOrd="10" destOrd="0" presId="urn:microsoft.com/office/officeart/2005/8/layout/vProcess5"/>
    <dgm:cxn modelId="{D91C4887-4965-4071-97A9-8E5EF12EE695}" type="presParOf" srcId="{603063B5-2A40-45E0-A961-351D227769D4}" destId="{911A249A-6CB3-4F18-ACF1-6A781C2D36AC}" srcOrd="11" destOrd="0" presId="urn:microsoft.com/office/officeart/2005/8/layout/vProcess5"/>
    <dgm:cxn modelId="{6E379155-E5F7-4758-8891-5A8618430A31}" type="presParOf" srcId="{603063B5-2A40-45E0-A961-351D227769D4}" destId="{8FB7AD7C-208D-4B7A-A1BA-D9726F2579EF}" srcOrd="12" destOrd="0" presId="urn:microsoft.com/office/officeart/2005/8/layout/vProcess5"/>
    <dgm:cxn modelId="{34393F38-71DC-450E-9330-9019CAB2DB8C}" type="presParOf" srcId="{603063B5-2A40-45E0-A961-351D227769D4}" destId="{202815BC-D09E-4B21-AFD2-A857869F7EE8}" srcOrd="13" destOrd="0" presId="urn:microsoft.com/office/officeart/2005/8/layout/vProcess5"/>
    <dgm:cxn modelId="{0879AB98-53A1-4F29-9DAF-49F14F5CA281}" type="presParOf" srcId="{603063B5-2A40-45E0-A961-351D227769D4}" destId="{65C783EA-CD5A-4F12-AE3B-FC6D2D8D7616}" srcOrd="14" destOrd="0" presId="urn:microsoft.com/office/officeart/2005/8/layout/vProcess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3314EF51-C879-4839-AC85-A42443728B0A}" type="doc">
      <dgm:prSet loTypeId="urn:diagrams.loki3.com/VaryingWidthList" loCatId="list" qsTypeId="urn:microsoft.com/office/officeart/2005/8/quickstyle/simple1" qsCatId="simple" csTypeId="urn:microsoft.com/office/officeart/2005/8/colors/accent2_4" csCatId="accent2" phldr="1"/>
      <dgm:spPr/>
    </dgm:pt>
    <dgm:pt modelId="{CAFDE87A-6B7A-45CB-A33F-626E1EEE4E2B}">
      <dgm:prSet phldrT="[Text]" custT="1"/>
      <dgm:spPr>
        <a:solidFill>
          <a:schemeClr val="tx2">
            <a:lumMod val="50000"/>
          </a:schemeClr>
        </a:solidFill>
      </dgm:spPr>
      <dgm:t>
        <a:bodyPr/>
        <a:lstStyle/>
        <a:p>
          <a:r>
            <a:rPr lang="en-US" sz="1800" b="1" dirty="0">
              <a:latin typeface="+mn-lt"/>
              <a:cs typeface="Arial" panose="020B0604020202020204" pitchFamily="34" charset="0"/>
            </a:rPr>
            <a:t>Molecular Cluster </a:t>
          </a:r>
          <a:r>
            <a:rPr lang="en-US" sz="1800" dirty="0">
              <a:latin typeface="+mn-lt"/>
              <a:cs typeface="Arial" panose="020B0604020202020204" pitchFamily="34" charset="0"/>
            </a:rPr>
            <a:t>includes persons living with HIV identified with genetically similar strains.</a:t>
          </a:r>
        </a:p>
      </dgm:t>
    </dgm:pt>
    <dgm:pt modelId="{C473B25E-112D-4AA4-9D1B-31FF7E9AA988}" type="parTrans" cxnId="{B0D915BD-FA22-4AC7-A4A4-F9467C0A83C1}">
      <dgm:prSet/>
      <dgm:spPr/>
      <dgm:t>
        <a:bodyPr/>
        <a:lstStyle/>
        <a:p>
          <a:endParaRPr lang="en-US" sz="1800">
            <a:latin typeface="+mn-lt"/>
            <a:cs typeface="Arial" panose="020B0604020202020204" pitchFamily="34" charset="0"/>
          </a:endParaRPr>
        </a:p>
      </dgm:t>
    </dgm:pt>
    <dgm:pt modelId="{1E91632B-F9AA-4B9B-AF85-53396E8A0E84}" type="sibTrans" cxnId="{B0D915BD-FA22-4AC7-A4A4-F9467C0A83C1}">
      <dgm:prSet/>
      <dgm:spPr/>
      <dgm:t>
        <a:bodyPr/>
        <a:lstStyle/>
        <a:p>
          <a:endParaRPr lang="en-US" sz="1800">
            <a:latin typeface="+mn-lt"/>
            <a:cs typeface="Arial" panose="020B0604020202020204" pitchFamily="34" charset="0"/>
          </a:endParaRPr>
        </a:p>
      </dgm:t>
    </dgm:pt>
    <dgm:pt modelId="{8FBC6E77-A5D2-44F2-93A5-7F07F510BF55}">
      <dgm:prSet phldrT="[Text]" custT="1"/>
      <dgm:spPr>
        <a:solidFill>
          <a:schemeClr val="tx2">
            <a:lumMod val="75000"/>
          </a:schemeClr>
        </a:solidFill>
      </dgm:spPr>
      <dgm:t>
        <a:bodyPr/>
        <a:lstStyle/>
        <a:p>
          <a:r>
            <a:rPr lang="en-US" sz="1800" b="1">
              <a:latin typeface="+mn-lt"/>
              <a:cs typeface="Arial" panose="020B0604020202020204" pitchFamily="34" charset="0"/>
            </a:rPr>
            <a:t>Transmission Network </a:t>
          </a:r>
          <a:r>
            <a:rPr lang="en-US" sz="1800">
              <a:latin typeface="+mn-lt"/>
              <a:cs typeface="Arial" panose="020B0604020202020204" pitchFamily="34" charset="0"/>
            </a:rPr>
            <a:t>includes persons with HIV (diagnosed and undiagnosed) who share a transmission connection but are </a:t>
          </a:r>
          <a:r>
            <a:rPr lang="en-US" sz="1800" i="1">
              <a:latin typeface="+mn-lt"/>
              <a:cs typeface="Arial" panose="020B0604020202020204" pitchFamily="34" charset="0"/>
            </a:rPr>
            <a:t>not genetically sequenced.</a:t>
          </a:r>
        </a:p>
      </dgm:t>
    </dgm:pt>
    <dgm:pt modelId="{F0EE2192-E481-44D9-9F6B-A47B19AB5FA7}" type="parTrans" cxnId="{023A3007-60CB-40AC-B8B0-056542C30D8C}">
      <dgm:prSet/>
      <dgm:spPr/>
      <dgm:t>
        <a:bodyPr/>
        <a:lstStyle/>
        <a:p>
          <a:endParaRPr lang="en-US" sz="1800">
            <a:latin typeface="+mn-lt"/>
            <a:cs typeface="Arial" panose="020B0604020202020204" pitchFamily="34" charset="0"/>
          </a:endParaRPr>
        </a:p>
      </dgm:t>
    </dgm:pt>
    <dgm:pt modelId="{7C56A9C0-A5B5-4F64-878A-01916AD63838}" type="sibTrans" cxnId="{023A3007-60CB-40AC-B8B0-056542C30D8C}">
      <dgm:prSet/>
      <dgm:spPr/>
      <dgm:t>
        <a:bodyPr/>
        <a:lstStyle/>
        <a:p>
          <a:endParaRPr lang="en-US" sz="1800">
            <a:latin typeface="+mn-lt"/>
            <a:cs typeface="Arial" panose="020B0604020202020204" pitchFamily="34" charset="0"/>
          </a:endParaRPr>
        </a:p>
      </dgm:t>
    </dgm:pt>
    <dgm:pt modelId="{03989223-5BE6-4C4A-BCCF-99892821D2DE}">
      <dgm:prSet phldrT="[Text]" custT="1"/>
      <dgm:spPr>
        <a:solidFill>
          <a:schemeClr val="tx2"/>
        </a:solidFill>
      </dgm:spPr>
      <dgm:t>
        <a:bodyPr/>
        <a:lstStyle/>
        <a:p>
          <a:r>
            <a:rPr lang="en-US" sz="1800" b="1">
              <a:latin typeface="+mn-lt"/>
              <a:cs typeface="Arial" panose="020B0604020202020204" pitchFamily="34" charset="0"/>
            </a:rPr>
            <a:t>Risk Network </a:t>
          </a:r>
          <a:r>
            <a:rPr lang="en-US" sz="1800">
              <a:latin typeface="+mn-lt"/>
              <a:cs typeface="Arial" panose="020B0604020202020204" pitchFamily="34" charset="0"/>
            </a:rPr>
            <a:t>includes </a:t>
          </a:r>
          <a:r>
            <a:rPr lang="en-US" sz="1800" i="1">
              <a:latin typeface="+mn-lt"/>
              <a:cs typeface="Arial" panose="020B0604020202020204" pitchFamily="34" charset="0"/>
            </a:rPr>
            <a:t>persons at risk for HIV infection </a:t>
          </a:r>
          <a:r>
            <a:rPr lang="en-US" sz="1800">
              <a:latin typeface="+mn-lt"/>
              <a:cs typeface="Arial" panose="020B0604020202020204" pitchFamily="34" charset="0"/>
            </a:rPr>
            <a:t>due to behaviors or contacts.</a:t>
          </a:r>
        </a:p>
      </dgm:t>
    </dgm:pt>
    <dgm:pt modelId="{84E14F7C-A3E1-4C19-8362-A16D61E52AF2}" type="parTrans" cxnId="{BE917D61-5FA2-490A-B006-F87B2ABDE1E2}">
      <dgm:prSet/>
      <dgm:spPr/>
      <dgm:t>
        <a:bodyPr/>
        <a:lstStyle/>
        <a:p>
          <a:endParaRPr lang="en-US" sz="1800">
            <a:latin typeface="+mn-lt"/>
            <a:cs typeface="Arial" panose="020B0604020202020204" pitchFamily="34" charset="0"/>
          </a:endParaRPr>
        </a:p>
      </dgm:t>
    </dgm:pt>
    <dgm:pt modelId="{66E80E99-B400-4562-8922-FE0D22D87E63}" type="sibTrans" cxnId="{BE917D61-5FA2-490A-B006-F87B2ABDE1E2}">
      <dgm:prSet/>
      <dgm:spPr/>
      <dgm:t>
        <a:bodyPr/>
        <a:lstStyle/>
        <a:p>
          <a:endParaRPr lang="en-US" sz="1800">
            <a:latin typeface="+mn-lt"/>
            <a:cs typeface="Arial" panose="020B0604020202020204" pitchFamily="34" charset="0"/>
          </a:endParaRPr>
        </a:p>
      </dgm:t>
    </dgm:pt>
    <dgm:pt modelId="{632D3735-0422-41B1-86DB-A3BAFC176FC6}" type="pres">
      <dgm:prSet presAssocID="{3314EF51-C879-4839-AC85-A42443728B0A}" presName="Name0" presStyleCnt="0">
        <dgm:presLayoutVars>
          <dgm:resizeHandles/>
        </dgm:presLayoutVars>
      </dgm:prSet>
      <dgm:spPr/>
    </dgm:pt>
    <dgm:pt modelId="{5E5514CD-34EB-456E-936F-B23174C1E828}" type="pres">
      <dgm:prSet presAssocID="{CAFDE87A-6B7A-45CB-A33F-626E1EEE4E2B}" presName="text" presStyleLbl="node1" presStyleIdx="0" presStyleCnt="3" custScaleX="585242" custScaleY="14625">
        <dgm:presLayoutVars>
          <dgm:bulletEnabled val="1"/>
        </dgm:presLayoutVars>
      </dgm:prSet>
      <dgm:spPr/>
      <dgm:t>
        <a:bodyPr/>
        <a:lstStyle/>
        <a:p>
          <a:endParaRPr lang="en-US"/>
        </a:p>
      </dgm:t>
    </dgm:pt>
    <dgm:pt modelId="{40202F76-0BD6-4954-9315-AB269F94F5B5}" type="pres">
      <dgm:prSet presAssocID="{1E91632B-F9AA-4B9B-AF85-53396E8A0E84}" presName="space" presStyleCnt="0"/>
      <dgm:spPr/>
    </dgm:pt>
    <dgm:pt modelId="{7CF1697A-8378-4117-B7F4-BA343134E2A8}" type="pres">
      <dgm:prSet presAssocID="{8FBC6E77-A5D2-44F2-93A5-7F07F510BF55}" presName="text" presStyleLbl="node1" presStyleIdx="1" presStyleCnt="3" custScaleX="754625" custScaleY="29479">
        <dgm:presLayoutVars>
          <dgm:bulletEnabled val="1"/>
        </dgm:presLayoutVars>
      </dgm:prSet>
      <dgm:spPr/>
      <dgm:t>
        <a:bodyPr/>
        <a:lstStyle/>
        <a:p>
          <a:endParaRPr lang="en-US"/>
        </a:p>
      </dgm:t>
    </dgm:pt>
    <dgm:pt modelId="{810E94C6-7840-4513-B021-A84166C65C30}" type="pres">
      <dgm:prSet presAssocID="{7C56A9C0-A5B5-4F64-878A-01916AD63838}" presName="space" presStyleCnt="0"/>
      <dgm:spPr/>
    </dgm:pt>
    <dgm:pt modelId="{C2738582-4BBC-43A0-9488-71FCB6B24AC1}" type="pres">
      <dgm:prSet presAssocID="{03989223-5BE6-4C4A-BCCF-99892821D2DE}" presName="text" presStyleLbl="node1" presStyleIdx="2" presStyleCnt="3" custScaleX="1292502" custScaleY="27685">
        <dgm:presLayoutVars>
          <dgm:bulletEnabled val="1"/>
        </dgm:presLayoutVars>
      </dgm:prSet>
      <dgm:spPr/>
      <dgm:t>
        <a:bodyPr/>
        <a:lstStyle/>
        <a:p>
          <a:endParaRPr lang="en-US"/>
        </a:p>
      </dgm:t>
    </dgm:pt>
  </dgm:ptLst>
  <dgm:cxnLst>
    <dgm:cxn modelId="{C73B3F90-C891-4F5D-9BA4-C4F360F3D84B}" type="presOf" srcId="{3314EF51-C879-4839-AC85-A42443728B0A}" destId="{632D3735-0422-41B1-86DB-A3BAFC176FC6}" srcOrd="0" destOrd="0" presId="urn:diagrams.loki3.com/VaryingWidthList"/>
    <dgm:cxn modelId="{B0D915BD-FA22-4AC7-A4A4-F9467C0A83C1}" srcId="{3314EF51-C879-4839-AC85-A42443728B0A}" destId="{CAFDE87A-6B7A-45CB-A33F-626E1EEE4E2B}" srcOrd="0" destOrd="0" parTransId="{C473B25E-112D-4AA4-9D1B-31FF7E9AA988}" sibTransId="{1E91632B-F9AA-4B9B-AF85-53396E8A0E84}"/>
    <dgm:cxn modelId="{93AC2284-FAF3-4D36-BBF5-1592EECDA016}" type="presOf" srcId="{03989223-5BE6-4C4A-BCCF-99892821D2DE}" destId="{C2738582-4BBC-43A0-9488-71FCB6B24AC1}" srcOrd="0" destOrd="0" presId="urn:diagrams.loki3.com/VaryingWidthList"/>
    <dgm:cxn modelId="{023A3007-60CB-40AC-B8B0-056542C30D8C}" srcId="{3314EF51-C879-4839-AC85-A42443728B0A}" destId="{8FBC6E77-A5D2-44F2-93A5-7F07F510BF55}" srcOrd="1" destOrd="0" parTransId="{F0EE2192-E481-44D9-9F6B-A47B19AB5FA7}" sibTransId="{7C56A9C0-A5B5-4F64-878A-01916AD63838}"/>
    <dgm:cxn modelId="{10FA2EFE-D1CF-4F29-954E-3F4A09B1C357}" type="presOf" srcId="{CAFDE87A-6B7A-45CB-A33F-626E1EEE4E2B}" destId="{5E5514CD-34EB-456E-936F-B23174C1E828}" srcOrd="0" destOrd="0" presId="urn:diagrams.loki3.com/VaryingWidthList"/>
    <dgm:cxn modelId="{6C60C042-8449-42A6-86FB-56DC60C46E40}" type="presOf" srcId="{8FBC6E77-A5D2-44F2-93A5-7F07F510BF55}" destId="{7CF1697A-8378-4117-B7F4-BA343134E2A8}" srcOrd="0" destOrd="0" presId="urn:diagrams.loki3.com/VaryingWidthList"/>
    <dgm:cxn modelId="{BE917D61-5FA2-490A-B006-F87B2ABDE1E2}" srcId="{3314EF51-C879-4839-AC85-A42443728B0A}" destId="{03989223-5BE6-4C4A-BCCF-99892821D2DE}" srcOrd="2" destOrd="0" parTransId="{84E14F7C-A3E1-4C19-8362-A16D61E52AF2}" sibTransId="{66E80E99-B400-4562-8922-FE0D22D87E63}"/>
    <dgm:cxn modelId="{A203E3A4-9A9E-4EAC-9EAC-61AE4CCC3CAC}" type="presParOf" srcId="{632D3735-0422-41B1-86DB-A3BAFC176FC6}" destId="{5E5514CD-34EB-456E-936F-B23174C1E828}" srcOrd="0" destOrd="0" presId="urn:diagrams.loki3.com/VaryingWidthList"/>
    <dgm:cxn modelId="{7B09E048-8EAA-4D26-8CB5-25E1854794CB}" type="presParOf" srcId="{632D3735-0422-41B1-86DB-A3BAFC176FC6}" destId="{40202F76-0BD6-4954-9315-AB269F94F5B5}" srcOrd="1" destOrd="0" presId="urn:diagrams.loki3.com/VaryingWidthList"/>
    <dgm:cxn modelId="{1EB15BAA-F12C-4FC1-B866-A54A458A70FF}" type="presParOf" srcId="{632D3735-0422-41B1-86DB-A3BAFC176FC6}" destId="{7CF1697A-8378-4117-B7F4-BA343134E2A8}" srcOrd="2" destOrd="0" presId="urn:diagrams.loki3.com/VaryingWidthList"/>
    <dgm:cxn modelId="{35F1A002-05E3-4B01-83ED-AD3467C48F7C}" type="presParOf" srcId="{632D3735-0422-41B1-86DB-A3BAFC176FC6}" destId="{810E94C6-7840-4513-B021-A84166C65C30}" srcOrd="3" destOrd="0" presId="urn:diagrams.loki3.com/VaryingWidthList"/>
    <dgm:cxn modelId="{8DAE99E2-3208-4D42-8EFA-585D273DBFB8}" type="presParOf" srcId="{632D3735-0422-41B1-86DB-A3BAFC176FC6}" destId="{C2738582-4BBC-43A0-9488-71FCB6B24AC1}" srcOrd="4" destOrd="0" presId="urn:diagrams.loki3.com/VaryingWidthList"/>
  </dgm:cxnLst>
  <dgm:bg/>
  <dgm:whole/>
  <dgm:extLst>
    <a:ext uri="http://schemas.microsoft.com/office/drawing/2008/diagram">
      <dsp:dataModelExt xmlns:dsp="http://schemas.microsoft.com/office/drawing/2008/diagram" relId="rId7" minVer="http://schemas.openxmlformats.org/drawingml/2006/diagram"/>
    </a:ext>
    <a:ext uri="{C62137D5-CB1D-491B-B009-E17868A290BF}">
      <dgm14:recolorImg xmlns:dgm14="http://schemas.microsoft.com/office/drawing/2010/diagram" val="1"/>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45F1E99-5B76-41BB-B097-498DF2489EAA}">
      <dsp:nvSpPr>
        <dsp:cNvPr id="0" name=""/>
        <dsp:cNvSpPr/>
      </dsp:nvSpPr>
      <dsp:spPr>
        <a:xfrm>
          <a:off x="0" y="0"/>
          <a:ext cx="6902823" cy="598776"/>
        </a:xfrm>
        <a:prstGeom prst="roundRect">
          <a:avLst>
            <a:gd name="adj" fmla="val 10000"/>
          </a:avLst>
        </a:prstGeom>
        <a:solidFill>
          <a:schemeClr val="dk2">
            <a:hueOff val="0"/>
            <a:satOff val="0"/>
            <a:lumOff val="0"/>
            <a:alphaOff val="0"/>
          </a:schemeClr>
        </a:solidFill>
        <a:ln w="25400" cap="flat" cmpd="sng" algn="ctr">
          <a:solidFill>
            <a:schemeClr val="l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lvl="0" algn="l" defTabSz="1155700">
            <a:lnSpc>
              <a:spcPct val="90000"/>
            </a:lnSpc>
            <a:spcBef>
              <a:spcPct val="0"/>
            </a:spcBef>
            <a:spcAft>
              <a:spcPct val="35000"/>
            </a:spcAft>
          </a:pPr>
          <a:r>
            <a:rPr lang="en-US" sz="2600" b="1" kern="1200">
              <a:latin typeface="Arial Narrow" panose="020B0606020202030204" pitchFamily="34" charset="0"/>
            </a:rPr>
            <a:t>Diagnosis of HIV Infection</a:t>
          </a:r>
        </a:p>
      </dsp:txBody>
      <dsp:txXfrm>
        <a:off x="17538" y="17538"/>
        <a:ext cx="6186639" cy="563700"/>
      </dsp:txXfrm>
    </dsp:sp>
    <dsp:sp modelId="{5FA62CAD-48B2-4F33-A68B-5184DF388E6F}">
      <dsp:nvSpPr>
        <dsp:cNvPr id="0" name=""/>
        <dsp:cNvSpPr/>
      </dsp:nvSpPr>
      <dsp:spPr>
        <a:xfrm>
          <a:off x="515470" y="681940"/>
          <a:ext cx="6902823" cy="598776"/>
        </a:xfrm>
        <a:prstGeom prst="roundRect">
          <a:avLst>
            <a:gd name="adj" fmla="val 10000"/>
          </a:avLst>
        </a:prstGeom>
        <a:solidFill>
          <a:schemeClr val="dk2">
            <a:hueOff val="0"/>
            <a:satOff val="0"/>
            <a:lumOff val="0"/>
            <a:alphaOff val="0"/>
          </a:schemeClr>
        </a:solidFill>
        <a:ln w="25400" cap="flat" cmpd="sng" algn="ctr">
          <a:solidFill>
            <a:schemeClr val="l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lvl="0" algn="l" defTabSz="1155700">
            <a:lnSpc>
              <a:spcPct val="90000"/>
            </a:lnSpc>
            <a:spcBef>
              <a:spcPct val="0"/>
            </a:spcBef>
            <a:spcAft>
              <a:spcPct val="35000"/>
            </a:spcAft>
          </a:pPr>
          <a:r>
            <a:rPr lang="en-US" sz="2600" b="1" kern="1200">
              <a:latin typeface="Arial Narrow" panose="020B0606020202030204" pitchFamily="34" charset="0"/>
            </a:rPr>
            <a:t>Linkage to HIV Medical Care</a:t>
          </a:r>
        </a:p>
      </dsp:txBody>
      <dsp:txXfrm>
        <a:off x="533008" y="699478"/>
        <a:ext cx="5963072" cy="563700"/>
      </dsp:txXfrm>
    </dsp:sp>
    <dsp:sp modelId="{C419725A-8B68-4625-9AC8-F1083FCD5303}">
      <dsp:nvSpPr>
        <dsp:cNvPr id="0" name=""/>
        <dsp:cNvSpPr/>
      </dsp:nvSpPr>
      <dsp:spPr>
        <a:xfrm>
          <a:off x="1030941" y="1363880"/>
          <a:ext cx="6902823" cy="598776"/>
        </a:xfrm>
        <a:prstGeom prst="roundRect">
          <a:avLst>
            <a:gd name="adj" fmla="val 10000"/>
          </a:avLst>
        </a:prstGeom>
        <a:solidFill>
          <a:schemeClr val="dk2">
            <a:hueOff val="0"/>
            <a:satOff val="0"/>
            <a:lumOff val="0"/>
            <a:alphaOff val="0"/>
          </a:schemeClr>
        </a:solidFill>
        <a:ln w="25400" cap="flat" cmpd="sng" algn="ctr">
          <a:solidFill>
            <a:schemeClr val="l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lvl="0" algn="l" defTabSz="1155700">
            <a:lnSpc>
              <a:spcPct val="90000"/>
            </a:lnSpc>
            <a:spcBef>
              <a:spcPct val="0"/>
            </a:spcBef>
            <a:spcAft>
              <a:spcPct val="35000"/>
            </a:spcAft>
          </a:pPr>
          <a:r>
            <a:rPr lang="en-US" sz="2600" b="1" kern="1200">
              <a:latin typeface="Arial Narrow" panose="020B0606020202030204" pitchFamily="34" charset="0"/>
            </a:rPr>
            <a:t>Receipt of Medical Care and Treatment</a:t>
          </a:r>
        </a:p>
      </dsp:txBody>
      <dsp:txXfrm>
        <a:off x="1048479" y="1381418"/>
        <a:ext cx="5963072" cy="563700"/>
      </dsp:txXfrm>
    </dsp:sp>
    <dsp:sp modelId="{A669D56A-A51A-46F2-9475-AA8B76722C86}">
      <dsp:nvSpPr>
        <dsp:cNvPr id="0" name=""/>
        <dsp:cNvSpPr/>
      </dsp:nvSpPr>
      <dsp:spPr>
        <a:xfrm>
          <a:off x="1546411" y="2045820"/>
          <a:ext cx="6902823" cy="598776"/>
        </a:xfrm>
        <a:prstGeom prst="roundRect">
          <a:avLst>
            <a:gd name="adj" fmla="val 10000"/>
          </a:avLst>
        </a:prstGeom>
        <a:solidFill>
          <a:schemeClr val="dk2">
            <a:hueOff val="0"/>
            <a:satOff val="0"/>
            <a:lumOff val="0"/>
            <a:alphaOff val="0"/>
          </a:schemeClr>
        </a:solidFill>
        <a:ln w="25400" cap="flat" cmpd="sng" algn="ctr">
          <a:solidFill>
            <a:schemeClr val="l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lvl="0" algn="l" defTabSz="1155700">
            <a:lnSpc>
              <a:spcPct val="90000"/>
            </a:lnSpc>
            <a:spcBef>
              <a:spcPct val="0"/>
            </a:spcBef>
            <a:spcAft>
              <a:spcPct val="35000"/>
            </a:spcAft>
          </a:pPr>
          <a:r>
            <a:rPr lang="en-US" sz="2600" b="1" kern="1200">
              <a:latin typeface="Arial Narrow" panose="020B0606020202030204" pitchFamily="34" charset="0"/>
            </a:rPr>
            <a:t>Retention in Care and Treatment Adherence</a:t>
          </a:r>
        </a:p>
      </dsp:txBody>
      <dsp:txXfrm>
        <a:off x="1563949" y="2063358"/>
        <a:ext cx="5963072" cy="563700"/>
      </dsp:txXfrm>
    </dsp:sp>
    <dsp:sp modelId="{F2C64A84-4CCE-420F-968A-B5313BBD6AC0}">
      <dsp:nvSpPr>
        <dsp:cNvPr id="0" name=""/>
        <dsp:cNvSpPr/>
      </dsp:nvSpPr>
      <dsp:spPr>
        <a:xfrm>
          <a:off x="2061882" y="2727760"/>
          <a:ext cx="6902823" cy="598776"/>
        </a:xfrm>
        <a:prstGeom prst="roundRect">
          <a:avLst>
            <a:gd name="adj" fmla="val 10000"/>
          </a:avLst>
        </a:prstGeom>
        <a:solidFill>
          <a:schemeClr val="dk2">
            <a:hueOff val="0"/>
            <a:satOff val="0"/>
            <a:lumOff val="0"/>
            <a:alphaOff val="0"/>
          </a:schemeClr>
        </a:solidFill>
        <a:ln w="25400" cap="flat" cmpd="sng" algn="ctr">
          <a:solidFill>
            <a:schemeClr val="l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lvl="0" algn="l" defTabSz="1155700">
            <a:lnSpc>
              <a:spcPct val="90000"/>
            </a:lnSpc>
            <a:spcBef>
              <a:spcPct val="0"/>
            </a:spcBef>
            <a:spcAft>
              <a:spcPct val="35000"/>
            </a:spcAft>
          </a:pPr>
          <a:r>
            <a:rPr lang="en-US" sz="2600" b="1" kern="1200">
              <a:latin typeface="Arial Narrow" panose="020B0606020202030204" pitchFamily="34" charset="0"/>
            </a:rPr>
            <a:t>Achieving and Sustaining Viral Suppression</a:t>
          </a:r>
        </a:p>
      </dsp:txBody>
      <dsp:txXfrm>
        <a:off x="2079420" y="2745298"/>
        <a:ext cx="5963072" cy="563700"/>
      </dsp:txXfrm>
    </dsp:sp>
    <dsp:sp modelId="{84D3513E-F3CA-442E-A6F3-036771BF0160}">
      <dsp:nvSpPr>
        <dsp:cNvPr id="0" name=""/>
        <dsp:cNvSpPr/>
      </dsp:nvSpPr>
      <dsp:spPr>
        <a:xfrm>
          <a:off x="6513618" y="437439"/>
          <a:ext cx="389204" cy="389204"/>
        </a:xfrm>
        <a:prstGeom prst="downArrow">
          <a:avLst>
            <a:gd name="adj1" fmla="val 55000"/>
            <a:gd name="adj2" fmla="val 45000"/>
          </a:avLst>
        </a:prstGeom>
        <a:solidFill>
          <a:schemeClr val="dk2">
            <a:alpha val="90000"/>
            <a:tint val="40000"/>
            <a:hueOff val="0"/>
            <a:satOff val="0"/>
            <a:lumOff val="0"/>
            <a:alphaOff val="0"/>
          </a:schemeClr>
        </a:solidFill>
        <a:ln w="25400" cap="flat" cmpd="sng" algn="ctr">
          <a:solidFill>
            <a:schemeClr val="dk2">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endParaRPr lang="en-US" sz="1800" b="1" kern="1200">
            <a:latin typeface="Arial Narrow" panose="020B0606020202030204" pitchFamily="34" charset="0"/>
          </a:endParaRPr>
        </a:p>
      </dsp:txBody>
      <dsp:txXfrm>
        <a:off x="6601189" y="437439"/>
        <a:ext cx="214062" cy="292876"/>
      </dsp:txXfrm>
    </dsp:sp>
    <dsp:sp modelId="{11F93CA5-4CA3-4683-90DC-DA4F3E2B431D}">
      <dsp:nvSpPr>
        <dsp:cNvPr id="0" name=""/>
        <dsp:cNvSpPr/>
      </dsp:nvSpPr>
      <dsp:spPr>
        <a:xfrm>
          <a:off x="7029089" y="1119379"/>
          <a:ext cx="389204" cy="389204"/>
        </a:xfrm>
        <a:prstGeom prst="downArrow">
          <a:avLst>
            <a:gd name="adj1" fmla="val 55000"/>
            <a:gd name="adj2" fmla="val 45000"/>
          </a:avLst>
        </a:prstGeom>
        <a:solidFill>
          <a:schemeClr val="dk2">
            <a:alpha val="90000"/>
            <a:tint val="40000"/>
            <a:hueOff val="0"/>
            <a:satOff val="0"/>
            <a:lumOff val="0"/>
            <a:alphaOff val="0"/>
          </a:schemeClr>
        </a:solidFill>
        <a:ln w="25400" cap="flat" cmpd="sng" algn="ctr">
          <a:solidFill>
            <a:schemeClr val="dk2">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endParaRPr lang="en-US" sz="1800" b="1" kern="1200">
            <a:latin typeface="Arial Narrow" panose="020B0606020202030204" pitchFamily="34" charset="0"/>
          </a:endParaRPr>
        </a:p>
      </dsp:txBody>
      <dsp:txXfrm>
        <a:off x="7116660" y="1119379"/>
        <a:ext cx="214062" cy="292876"/>
      </dsp:txXfrm>
    </dsp:sp>
    <dsp:sp modelId="{1CC86D7E-197E-45BE-990B-AC7D1434D097}">
      <dsp:nvSpPr>
        <dsp:cNvPr id="0" name=""/>
        <dsp:cNvSpPr/>
      </dsp:nvSpPr>
      <dsp:spPr>
        <a:xfrm>
          <a:off x="7544559" y="1791340"/>
          <a:ext cx="389204" cy="389204"/>
        </a:xfrm>
        <a:prstGeom prst="downArrow">
          <a:avLst>
            <a:gd name="adj1" fmla="val 55000"/>
            <a:gd name="adj2" fmla="val 45000"/>
          </a:avLst>
        </a:prstGeom>
        <a:solidFill>
          <a:schemeClr val="dk2">
            <a:alpha val="90000"/>
            <a:tint val="40000"/>
            <a:hueOff val="0"/>
            <a:satOff val="0"/>
            <a:lumOff val="0"/>
            <a:alphaOff val="0"/>
          </a:schemeClr>
        </a:solidFill>
        <a:ln w="25400" cap="flat" cmpd="sng" algn="ctr">
          <a:solidFill>
            <a:schemeClr val="dk2">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endParaRPr lang="en-US" sz="1800" b="1" kern="1200">
            <a:latin typeface="Arial Narrow" panose="020B0606020202030204" pitchFamily="34" charset="0"/>
          </a:endParaRPr>
        </a:p>
      </dsp:txBody>
      <dsp:txXfrm>
        <a:off x="7632130" y="1791340"/>
        <a:ext cx="214062" cy="292876"/>
      </dsp:txXfrm>
    </dsp:sp>
    <dsp:sp modelId="{5E85501B-9888-417A-9582-5786785343B1}">
      <dsp:nvSpPr>
        <dsp:cNvPr id="0" name=""/>
        <dsp:cNvSpPr/>
      </dsp:nvSpPr>
      <dsp:spPr>
        <a:xfrm>
          <a:off x="8060030" y="2479933"/>
          <a:ext cx="389204" cy="389204"/>
        </a:xfrm>
        <a:prstGeom prst="downArrow">
          <a:avLst>
            <a:gd name="adj1" fmla="val 55000"/>
            <a:gd name="adj2" fmla="val 45000"/>
          </a:avLst>
        </a:prstGeom>
        <a:solidFill>
          <a:schemeClr val="dk2">
            <a:alpha val="90000"/>
            <a:tint val="40000"/>
            <a:hueOff val="0"/>
            <a:satOff val="0"/>
            <a:lumOff val="0"/>
            <a:alphaOff val="0"/>
          </a:schemeClr>
        </a:solidFill>
        <a:ln w="25400" cap="flat" cmpd="sng" algn="ctr">
          <a:solidFill>
            <a:schemeClr val="dk2">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endParaRPr lang="en-US" sz="1800" b="1" kern="1200">
            <a:latin typeface="Arial Narrow" panose="020B0606020202030204" pitchFamily="34" charset="0"/>
          </a:endParaRPr>
        </a:p>
      </dsp:txBody>
      <dsp:txXfrm>
        <a:off x="8147601" y="2479933"/>
        <a:ext cx="214062" cy="292876"/>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E5514CD-34EB-456E-936F-B23174C1E828}">
      <dsp:nvSpPr>
        <dsp:cNvPr id="0" name=""/>
        <dsp:cNvSpPr/>
      </dsp:nvSpPr>
      <dsp:spPr>
        <a:xfrm>
          <a:off x="0" y="425465"/>
          <a:ext cx="4358069" cy="676109"/>
        </a:xfrm>
        <a:prstGeom prst="rect">
          <a:avLst/>
        </a:prstGeom>
        <a:solidFill>
          <a:schemeClr val="tx2">
            <a:lumMod val="5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lvl="0" algn="ctr" defTabSz="800100">
            <a:lnSpc>
              <a:spcPct val="90000"/>
            </a:lnSpc>
            <a:spcBef>
              <a:spcPct val="0"/>
            </a:spcBef>
            <a:spcAft>
              <a:spcPct val="35000"/>
            </a:spcAft>
          </a:pPr>
          <a:r>
            <a:rPr lang="en-US" sz="1800" b="1" kern="1200" dirty="0">
              <a:latin typeface="+mn-lt"/>
              <a:cs typeface="Arial" panose="020B0604020202020204" pitchFamily="34" charset="0"/>
            </a:rPr>
            <a:t>Molecular Cluster </a:t>
          </a:r>
          <a:r>
            <a:rPr lang="en-US" sz="1800" kern="1200" dirty="0">
              <a:latin typeface="+mn-lt"/>
              <a:cs typeface="Arial" panose="020B0604020202020204" pitchFamily="34" charset="0"/>
            </a:rPr>
            <a:t>includes persons living with HIV identified with genetically similar strains.</a:t>
          </a:r>
        </a:p>
      </dsp:txBody>
      <dsp:txXfrm>
        <a:off x="0" y="425465"/>
        <a:ext cx="4358069" cy="676109"/>
      </dsp:txXfrm>
    </dsp:sp>
    <dsp:sp modelId="{7CF1697A-8378-4117-B7F4-BA343134E2A8}">
      <dsp:nvSpPr>
        <dsp:cNvPr id="0" name=""/>
        <dsp:cNvSpPr/>
      </dsp:nvSpPr>
      <dsp:spPr>
        <a:xfrm>
          <a:off x="0" y="1332722"/>
          <a:ext cx="4358069" cy="1362804"/>
        </a:xfrm>
        <a:prstGeom prst="rect">
          <a:avLst/>
        </a:prstGeom>
        <a:solidFill>
          <a:schemeClr val="tx2">
            <a:lumMod val="7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lvl="0" algn="ctr" defTabSz="800100">
            <a:lnSpc>
              <a:spcPct val="90000"/>
            </a:lnSpc>
            <a:spcBef>
              <a:spcPct val="0"/>
            </a:spcBef>
            <a:spcAft>
              <a:spcPct val="35000"/>
            </a:spcAft>
          </a:pPr>
          <a:r>
            <a:rPr lang="en-US" sz="1800" b="1" kern="1200">
              <a:latin typeface="+mn-lt"/>
              <a:cs typeface="Arial" panose="020B0604020202020204" pitchFamily="34" charset="0"/>
            </a:rPr>
            <a:t>Transmission Network </a:t>
          </a:r>
          <a:r>
            <a:rPr lang="en-US" sz="1800" kern="1200">
              <a:latin typeface="+mn-lt"/>
              <a:cs typeface="Arial" panose="020B0604020202020204" pitchFamily="34" charset="0"/>
            </a:rPr>
            <a:t>includes persons with HIV (diagnosed and undiagnosed) who share a transmission connection but are </a:t>
          </a:r>
          <a:r>
            <a:rPr lang="en-US" sz="1800" i="1" kern="1200">
              <a:latin typeface="+mn-lt"/>
              <a:cs typeface="Arial" panose="020B0604020202020204" pitchFamily="34" charset="0"/>
            </a:rPr>
            <a:t>not genetically sequenced.</a:t>
          </a:r>
        </a:p>
      </dsp:txBody>
      <dsp:txXfrm>
        <a:off x="0" y="1332722"/>
        <a:ext cx="4358069" cy="1362804"/>
      </dsp:txXfrm>
    </dsp:sp>
    <dsp:sp modelId="{C2738582-4BBC-43A0-9488-71FCB6B24AC1}">
      <dsp:nvSpPr>
        <dsp:cNvPr id="0" name=""/>
        <dsp:cNvSpPr/>
      </dsp:nvSpPr>
      <dsp:spPr>
        <a:xfrm>
          <a:off x="0" y="2926675"/>
          <a:ext cx="4358069" cy="1279868"/>
        </a:xfrm>
        <a:prstGeom prst="rect">
          <a:avLst/>
        </a:prstGeom>
        <a:solidFill>
          <a:schemeClr val="tx2"/>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lvl="0" algn="ctr" defTabSz="800100">
            <a:lnSpc>
              <a:spcPct val="90000"/>
            </a:lnSpc>
            <a:spcBef>
              <a:spcPct val="0"/>
            </a:spcBef>
            <a:spcAft>
              <a:spcPct val="35000"/>
            </a:spcAft>
          </a:pPr>
          <a:r>
            <a:rPr lang="en-US" sz="1800" b="1" kern="1200">
              <a:latin typeface="+mn-lt"/>
              <a:cs typeface="Arial" panose="020B0604020202020204" pitchFamily="34" charset="0"/>
            </a:rPr>
            <a:t>Risk Network </a:t>
          </a:r>
          <a:r>
            <a:rPr lang="en-US" sz="1800" kern="1200">
              <a:latin typeface="+mn-lt"/>
              <a:cs typeface="Arial" panose="020B0604020202020204" pitchFamily="34" charset="0"/>
            </a:rPr>
            <a:t>includes </a:t>
          </a:r>
          <a:r>
            <a:rPr lang="en-US" sz="1800" i="1" kern="1200">
              <a:latin typeface="+mn-lt"/>
              <a:cs typeface="Arial" panose="020B0604020202020204" pitchFamily="34" charset="0"/>
            </a:rPr>
            <a:t>persons at risk for HIV infection </a:t>
          </a:r>
          <a:r>
            <a:rPr lang="en-US" sz="1800" kern="1200">
              <a:latin typeface="+mn-lt"/>
              <a:cs typeface="Arial" panose="020B0604020202020204" pitchFamily="34" charset="0"/>
            </a:rPr>
            <a:t>due to behaviors or contacts.</a:t>
          </a:r>
        </a:p>
      </dsp:txBody>
      <dsp:txXfrm>
        <a:off x="0" y="2926675"/>
        <a:ext cx="4358069" cy="1279868"/>
      </dsp:txXfrm>
    </dsp:sp>
  </dsp:spTree>
</dsp:drawing>
</file>

<file path=ppt/diagrams/layout1.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2.xml><?xml version="1.0" encoding="utf-8"?>
<dgm:layoutDef xmlns:dgm="http://schemas.openxmlformats.org/drawingml/2006/diagram" xmlns:a="http://schemas.openxmlformats.org/drawingml/2006/main" uniqueId="urn:diagrams.loki3.com/VaryingWidthList">
  <dgm:title val="Varying Width List"/>
  <dgm:desc val="Use for emphasizing items of different weights.  Good for large amounts of Level 1 text.  The width of each shape is independently determined based on its text."/>
  <dgm:catLst>
    <dgm:cat type="list" pri="4160"/>
    <dgm:cat type="officeonline" pri="5000"/>
  </dgm:catLst>
  <dgm:sampData useDef="1">
    <dgm:dataModel>
      <dgm:ptLst/>
      <dgm:bg/>
      <dgm:whole/>
    </dgm:dataModel>
  </dgm:sampData>
  <dgm:styleData useDef="1">
    <dgm:dataModel>
      <dgm:ptLst/>
      <dgm:bg/>
      <dgm:whole/>
    </dgm:dataModel>
  </dgm:styleData>
  <dgm:clrData useDef="1">
    <dgm:dataModel>
      <dgm:ptLst/>
      <dgm:bg/>
      <dgm:whole/>
    </dgm:dataModel>
  </dgm:clrData>
  <dgm:layoutNode name="Name0">
    <dgm:varLst>
      <dgm:resizeHandles/>
    </dgm:varLst>
    <dgm:alg type="lin">
      <dgm:param type="linDir" val="fromT"/>
    </dgm:alg>
    <dgm:shape xmlns:r="http://schemas.openxmlformats.org/officeDocument/2006/relationships" r:blip="">
      <dgm:adjLst/>
    </dgm:shape>
    <dgm:presOf/>
    <dgm:constrLst>
      <dgm:constr type="w" for="ch" forName="text" val="20"/>
      <dgm:constr type="h" for="ch" forName="text" refType="h"/>
      <dgm:constr type="primFontSz" for="ch" forName="text" op="equ" val="65"/>
      <dgm:constr type="h" for="ch" forName="space" refType="h" fact="0.05"/>
    </dgm:constrLst>
    <dgm:forEach name="Name1" axis="ch" ptType="node">
      <dgm:layoutNode name="text" styleLbl="node1">
        <dgm:varLst>
          <dgm:bulletEnabled val="1"/>
        </dgm:varLst>
        <dgm:alg type="tx"/>
        <dgm:shape xmlns:r="http://schemas.openxmlformats.org/officeDocument/2006/relationships" type="rect" r:blip="">
          <dgm:adjLst/>
        </dgm:shape>
        <dgm:presOf axis="desOrSelf" ptType="node"/>
        <dgm:constrLst>
          <dgm:constr type="tMarg" refType="primFontSz" fact="0.2"/>
          <dgm:constr type="bMarg" refType="primFontSz" fact="0.2"/>
          <dgm:constr type="lMarg" refType="primFontSz" fact="0.2"/>
          <dgm:constr type="rMarg" refType="primFontSz" fact="0.2"/>
        </dgm:constrLst>
        <dgm:ruleLst>
          <dgm:rule type="w" val="INF" fact="NaN" max="NaN"/>
          <dgm:rule type="primFontSz" val="5" fact="NaN" max="NaN"/>
        </dgm:ruleLst>
      </dgm:layoutNode>
      <dgm:choose name="Name2">
        <dgm:if name="Name3" axis="par ch" ptType="doc node" func="cnt" op="gte" val="2">
          <dgm:forEach name="Name4" axis="followSib" ptType="sibTrans" cnt="1">
            <dgm:layoutNode name="space">
              <dgm:alg type="sp"/>
              <dgm:shape xmlns:r="http://schemas.openxmlformats.org/officeDocument/2006/relationships" r:blip="">
                <dgm:adjLst/>
              </dgm:shape>
              <dgm:presOf/>
            </dgm:layoutNode>
          </dgm:forEach>
        </dgm:if>
        <dgm:else name="Name5"/>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1" Type="http://schemas.openxmlformats.org/officeDocument/2006/relationships/image" Target="../media/image302.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303.wmf"/></Relationships>
</file>

<file path=ppt/drawings/drawing1.xml><?xml version="1.0" encoding="utf-8"?>
<c:userShapes xmlns:c="http://schemas.openxmlformats.org/drawingml/2006/chart">
  <cdr:relSizeAnchor xmlns:cdr="http://schemas.openxmlformats.org/drawingml/2006/chartDrawing">
    <cdr:from>
      <cdr:x>0.12468</cdr:x>
      <cdr:y>0.03491</cdr:y>
    </cdr:from>
    <cdr:to>
      <cdr:x>0.91118</cdr:x>
      <cdr:y>0.14904</cdr:y>
    </cdr:to>
    <cdr:sp macro="" textlink="">
      <cdr:nvSpPr>
        <cdr:cNvPr id="2" name="TextBox 1">
          <a:extLst xmlns:a="http://schemas.openxmlformats.org/drawingml/2006/main">
            <a:ext uri="{FF2B5EF4-FFF2-40B4-BE49-F238E27FC236}">
              <a16:creationId xmlns:a16="http://schemas.microsoft.com/office/drawing/2014/main" id="{91A78EB7-FCFE-2DBB-040F-F7CCF36F7B61}"/>
            </a:ext>
          </a:extLst>
        </cdr:cNvPr>
        <cdr:cNvSpPr txBox="1"/>
      </cdr:nvSpPr>
      <cdr:spPr>
        <a:xfrm xmlns:a="http://schemas.openxmlformats.org/drawingml/2006/main">
          <a:off x="1236518" y="194906"/>
          <a:ext cx="7800110" cy="637309"/>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dirty="0"/>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993C61C5-BEA7-4024-933D-A578595A3606}" type="datetimeFigureOut">
              <a:rPr lang="en-US" smtClean="0"/>
              <a:t>7/10/2023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4A732EC-58F1-4907-A399-80783523493A}" type="slidenum">
              <a:rPr lang="en-US" smtClean="0"/>
              <a:t>‹#›</a:t>
            </a:fld>
            <a:endParaRPr lang="en-US"/>
          </a:p>
        </p:txBody>
      </p:sp>
    </p:spTree>
    <p:extLst>
      <p:ext uri="{BB962C8B-B14F-4D97-AF65-F5344CB8AC3E}">
        <p14:creationId xmlns:p14="http://schemas.microsoft.com/office/powerpoint/2010/main" val="326548793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3" Type="http://schemas.openxmlformats.org/officeDocument/2006/relationships/hyperlink" Target="https://www.hiv.gov/federal-response/ending-the-hiv-epidemic/overview" TargetMode="External"/><Relationship Id="rId2" Type="http://schemas.openxmlformats.org/officeDocument/2006/relationships/slide" Target="../slides/slide186.xml"/><Relationship Id="rId1" Type="http://schemas.openxmlformats.org/officeDocument/2006/relationships/notesMaster" Target="../notesMasters/notesMaster1.xml"/><Relationship Id="rId5" Type="http://schemas.openxmlformats.org/officeDocument/2006/relationships/hyperlink" Target="https://www.hiv.gov/federal-response/ending-the-hiv-epidemic/key-strategies" TargetMode="External"/><Relationship Id="rId4" Type="http://schemas.openxmlformats.org/officeDocument/2006/relationships/hyperlink" Target="https://ahead.hiv.gov/" TargetMode="External"/></Relationships>
</file>

<file path=ppt/notesSlides/_rels/notesSlide104.xml.rels><?xml version="1.0" encoding="UTF-8" standalone="yes"?>
<Relationships xmlns="http://schemas.openxmlformats.org/package/2006/relationships"><Relationship Id="rId3" Type="http://schemas.openxmlformats.org/officeDocument/2006/relationships/hyperlink" Target="https://www.floridahealth.gov/diseases-and-conditions/aids/surveillance/index.html" TargetMode="External"/><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3" Type="http://schemas.openxmlformats.org/officeDocument/2006/relationships/hyperlink" Target="https://www.hiv.gov/federal-response/ending-the-hiv-epidemic/overview" TargetMode="External"/><Relationship Id="rId2" Type="http://schemas.openxmlformats.org/officeDocument/2006/relationships/slide" Target="../slides/slide189.xml"/><Relationship Id="rId1" Type="http://schemas.openxmlformats.org/officeDocument/2006/relationships/notesMaster" Target="../notesMasters/notesMaster1.xml"/><Relationship Id="rId5" Type="http://schemas.openxmlformats.org/officeDocument/2006/relationships/hyperlink" Target="https://www.hiv.gov/federal-response/ending-the-hiv-epidemic/key-strategies" TargetMode="External"/><Relationship Id="rId4" Type="http://schemas.openxmlformats.org/officeDocument/2006/relationships/hyperlink" Target="https://ahead.hiv.gov/" TargetMode="Externa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390.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396.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399.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400.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40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402.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403.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407.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408.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411.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412.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414.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415.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523.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52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3" Type="http://schemas.openxmlformats.org/officeDocument/2006/relationships/hyperlink" Target="https://www.hiv.gov/federal-response/ending-the-hiv-epidemic/overview" TargetMode="External"/><Relationship Id="rId2" Type="http://schemas.openxmlformats.org/officeDocument/2006/relationships/slide" Target="../slides/slide182.xml"/><Relationship Id="rId1" Type="http://schemas.openxmlformats.org/officeDocument/2006/relationships/notesMaster" Target="../notesMasters/notesMaster1.xml"/><Relationship Id="rId5" Type="http://schemas.openxmlformats.org/officeDocument/2006/relationships/hyperlink" Target="https://www.hiv.gov/federal-response/ending-the-hiv-epidemic/key-strategies" TargetMode="External"/><Relationship Id="rId4" Type="http://schemas.openxmlformats.org/officeDocument/2006/relationships/hyperlink" Target="https://ahead.hiv.gov/" TargetMode="Externa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Comparison of 2020/2021/2022 since last </a:t>
            </a:r>
            <a:r>
              <a:rPr lang="en-US" baseline="0" dirty="0" smtClean="0"/>
              <a:t>presented 2020 data and missed 2021 (used 2020 for reference as last presented). </a:t>
            </a:r>
            <a:r>
              <a:rPr lang="en-US" dirty="0" smtClean="0"/>
              <a:t>All 2021 numbers seem to be reporting higher</a:t>
            </a:r>
            <a:r>
              <a:rPr lang="en-US" baseline="0" dirty="0" smtClean="0"/>
              <a:t> than normal increases between 2020 and 2022.</a:t>
            </a:r>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44A732EC-58F1-4907-A399-80783523493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7945028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4A732EC-58F1-4907-A399-80783523493A}" type="slidenum">
              <a:rPr lang="en-US" smtClean="0"/>
              <a:t>51</a:t>
            </a:fld>
            <a:endParaRPr lang="en-US"/>
          </a:p>
        </p:txBody>
      </p:sp>
    </p:spTree>
    <p:extLst>
      <p:ext uri="{BB962C8B-B14F-4D97-AF65-F5344CB8AC3E}">
        <p14:creationId xmlns:p14="http://schemas.microsoft.com/office/powerpoint/2010/main" val="3239408543"/>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85906905"/>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cs typeface="Calibri" panose="020F0502020204030204"/>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70750727"/>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60141892"/>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0" kern="1200" dirty="0">
              <a:solidFill>
                <a:schemeClr val="tx1"/>
              </a:solidFill>
              <a:effectLst/>
              <a:latin typeface="+mn-lt"/>
              <a:ea typeface="+mn-ea"/>
              <a:cs typeface="+mn-cs"/>
            </a:endParaRPr>
          </a:p>
          <a:p>
            <a:r>
              <a:rPr lang="en-US" sz="1200" b="0" kern="1200" dirty="0">
                <a:solidFill>
                  <a:schemeClr val="tx1"/>
                </a:solidFill>
                <a:effectLst/>
                <a:latin typeface="+mn-lt"/>
                <a:ea typeface="+mn-ea"/>
                <a:cs typeface="+mn-cs"/>
              </a:rPr>
              <a:t>HIV.gov (2022) </a:t>
            </a:r>
            <a:r>
              <a:rPr lang="en-US" sz="1200" b="0" i="1" kern="1200" dirty="0">
                <a:solidFill>
                  <a:schemeClr val="tx1"/>
                </a:solidFill>
                <a:effectLst/>
                <a:latin typeface="+mn-lt"/>
                <a:ea typeface="+mn-ea"/>
                <a:cs typeface="+mn-cs"/>
              </a:rPr>
              <a:t>Overview. </a:t>
            </a:r>
            <a:r>
              <a:rPr lang="en-US" sz="1200" b="0" kern="1200" dirty="0">
                <a:solidFill>
                  <a:schemeClr val="tx1"/>
                </a:solidFill>
                <a:effectLst/>
                <a:latin typeface="+mn-lt"/>
                <a:ea typeface="+mn-ea"/>
                <a:cs typeface="+mn-cs"/>
              </a:rPr>
              <a:t>Office of Infectious Disease and HIV/AIDS Policy, HHS Retrieved from: </a:t>
            </a:r>
            <a:r>
              <a:rPr lang="en-US" sz="1200" b="0" u="sng" kern="1200" dirty="0">
                <a:solidFill>
                  <a:schemeClr val="tx1"/>
                </a:solidFill>
                <a:effectLst/>
                <a:latin typeface="+mn-lt"/>
                <a:ea typeface="+mn-ea"/>
                <a:cs typeface="+mn-cs"/>
                <a:hlinkClick r:id="rId3"/>
              </a:rPr>
              <a:t>https://www.hiv.gov/federal-response/ending-the-hiv-epidemic/overview</a:t>
            </a:r>
            <a:endParaRPr lang="en-US" sz="1200" b="1" kern="1200" dirty="0">
              <a:solidFill>
                <a:schemeClr val="tx1"/>
              </a:solidFill>
              <a:effectLst/>
              <a:latin typeface="+mn-lt"/>
              <a:ea typeface="+mn-ea"/>
              <a:cs typeface="+mn-cs"/>
            </a:endParaRPr>
          </a:p>
          <a:p>
            <a:r>
              <a:rPr lang="en-US" sz="1200" b="0" kern="1200" dirty="0">
                <a:solidFill>
                  <a:schemeClr val="tx1"/>
                </a:solidFill>
                <a:effectLst/>
                <a:latin typeface="+mn-lt"/>
                <a:ea typeface="+mn-ea"/>
                <a:cs typeface="+mn-cs"/>
              </a:rPr>
              <a:t>For baseline data and most recent reports on progress toward EHE targets, see the U.S. Department of Health and Human Services (HHS), America’s HIV Epidemic Analysis (AHEAD) Dashboard at </a:t>
            </a:r>
            <a:r>
              <a:rPr lang="en-US" sz="1200" b="0" u="sng" kern="1200" dirty="0">
                <a:solidFill>
                  <a:schemeClr val="tx1"/>
                </a:solidFill>
                <a:effectLst/>
                <a:latin typeface="+mn-lt"/>
                <a:ea typeface="+mn-ea"/>
                <a:cs typeface="+mn-cs"/>
                <a:hlinkClick r:id="rId4"/>
              </a:rPr>
              <a:t>https://ahead.hiv.gov/</a:t>
            </a:r>
            <a:endParaRPr lang="en-US" sz="1200" b="1" kern="1200" dirty="0">
              <a:solidFill>
                <a:schemeClr val="tx1"/>
              </a:solidFill>
              <a:effectLst/>
              <a:latin typeface="+mn-lt"/>
              <a:ea typeface="+mn-ea"/>
              <a:cs typeface="+mn-cs"/>
            </a:endParaRPr>
          </a:p>
          <a:p>
            <a:r>
              <a:rPr lang="en-US" sz="1200" b="0" kern="1200" dirty="0">
                <a:solidFill>
                  <a:schemeClr val="tx1"/>
                </a:solidFill>
                <a:effectLst/>
                <a:latin typeface="+mn-lt"/>
                <a:ea typeface="+mn-ea"/>
                <a:cs typeface="+mn-cs"/>
              </a:rPr>
              <a:t>HIV.gov (2022) </a:t>
            </a:r>
            <a:r>
              <a:rPr lang="en-US" sz="1200" b="0" i="1" kern="1200" dirty="0">
                <a:solidFill>
                  <a:schemeClr val="tx1"/>
                </a:solidFill>
                <a:effectLst/>
                <a:latin typeface="+mn-lt"/>
                <a:ea typeface="+mn-ea"/>
                <a:cs typeface="+mn-cs"/>
              </a:rPr>
              <a:t>Key EHE Strategies. </a:t>
            </a:r>
            <a:r>
              <a:rPr lang="en-US" sz="1200" b="0" kern="1200" dirty="0">
                <a:solidFill>
                  <a:schemeClr val="tx1"/>
                </a:solidFill>
                <a:effectLst/>
                <a:latin typeface="+mn-lt"/>
                <a:ea typeface="+mn-ea"/>
                <a:cs typeface="+mn-cs"/>
              </a:rPr>
              <a:t>Office of Infectious Disease and HIV/AIDS Policy, HHS Retrieved from: </a:t>
            </a:r>
            <a:r>
              <a:rPr lang="en-US" sz="1200" b="0" u="sng" kern="1200" dirty="0">
                <a:solidFill>
                  <a:schemeClr val="tx1"/>
                </a:solidFill>
                <a:effectLst/>
                <a:latin typeface="+mn-lt"/>
                <a:ea typeface="+mn-ea"/>
                <a:cs typeface="+mn-cs"/>
                <a:hlinkClick r:id="rId5"/>
              </a:rPr>
              <a:t>https://www.hiv.gov/federal-response/ending-the-hiv-epidemic/key-strategies</a:t>
            </a:r>
            <a:endParaRPr lang="en-US" sz="1200" b="1" kern="1200" dirty="0">
              <a:solidFill>
                <a:schemeClr val="tx1"/>
              </a:solidFill>
              <a:effectLst/>
              <a:latin typeface="+mn-lt"/>
              <a:ea typeface="+mn-ea"/>
              <a:cs typeface="+mn-cs"/>
            </a:endParaRPr>
          </a:p>
          <a:p>
            <a:pPr marL="0" marR="0">
              <a:spcBef>
                <a:spcPts val="0"/>
              </a:spcBef>
              <a:spcAft>
                <a:spcPts val="0"/>
              </a:spcAft>
            </a:pP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74469808"/>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kern="1200" dirty="0">
                <a:solidFill>
                  <a:schemeClr val="tx1"/>
                </a:solidFill>
                <a:effectLst/>
                <a:latin typeface="+mn-lt"/>
                <a:ea typeface="+mn-ea"/>
                <a:cs typeface="+mn-cs"/>
              </a:rPr>
              <a:t>FloridaHealth.gov. (2022) </a:t>
            </a:r>
            <a:r>
              <a:rPr lang="en-US" sz="1200" b="0" i="1" kern="1200" dirty="0">
                <a:solidFill>
                  <a:schemeClr val="tx1"/>
                </a:solidFill>
                <a:effectLst/>
                <a:latin typeface="+mn-lt"/>
                <a:ea typeface="+mn-ea"/>
                <a:cs typeface="+mn-cs"/>
              </a:rPr>
              <a:t>HIV/AIDS Surveillance Program. </a:t>
            </a:r>
            <a:r>
              <a:rPr lang="en-US" sz="1200" b="0" kern="1200" dirty="0">
                <a:solidFill>
                  <a:schemeClr val="tx1"/>
                </a:solidFill>
                <a:effectLst/>
                <a:latin typeface="+mn-lt"/>
                <a:ea typeface="+mn-ea"/>
                <a:cs typeface="+mn-cs"/>
              </a:rPr>
              <a:t>Retrieved from </a:t>
            </a:r>
            <a:r>
              <a:rPr lang="en-US" sz="1200" b="0" u="sng" kern="1200" dirty="0">
                <a:solidFill>
                  <a:schemeClr val="tx1"/>
                </a:solidFill>
                <a:effectLst/>
                <a:latin typeface="+mn-lt"/>
                <a:ea typeface="+mn-ea"/>
                <a:cs typeface="+mn-cs"/>
                <a:hlinkClick r:id="rId3"/>
              </a:rPr>
              <a:t>https://www.floridahealth.gov/diseases-and-conditions/aids/surveillance/index.html</a:t>
            </a:r>
            <a:endParaRPr lang="en-US" sz="1200" b="1" kern="1200" dirty="0">
              <a:solidFill>
                <a:schemeClr val="tx1"/>
              </a:solidFill>
              <a:effectLst/>
              <a:latin typeface="+mn-lt"/>
              <a:ea typeface="+mn-ea"/>
              <a:cs typeface="+mn-cs"/>
            </a:endParaRP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14856101"/>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2891924"/>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a:endParaRPr lang="en-US" sz="1200" b="1" kern="1200" dirty="0">
              <a:solidFill>
                <a:schemeClr val="tx1"/>
              </a:solidFill>
              <a:effectLst/>
              <a:latin typeface="+mn-lt"/>
              <a:ea typeface="+mn-ea"/>
              <a:cs typeface="+mn-cs"/>
            </a:endParaRPr>
          </a:p>
          <a:p>
            <a:r>
              <a:rPr lang="en-US" sz="1200" b="0" kern="1200" dirty="0">
                <a:solidFill>
                  <a:schemeClr val="tx1"/>
                </a:solidFill>
                <a:effectLst/>
                <a:latin typeface="+mn-lt"/>
                <a:ea typeface="+mn-ea"/>
                <a:cs typeface="+mn-cs"/>
              </a:rPr>
              <a:t>HIV.gov (2022) </a:t>
            </a:r>
            <a:r>
              <a:rPr lang="en-US" sz="1200" b="0" i="1" kern="1200" dirty="0">
                <a:solidFill>
                  <a:schemeClr val="tx1"/>
                </a:solidFill>
                <a:effectLst/>
                <a:latin typeface="+mn-lt"/>
                <a:ea typeface="+mn-ea"/>
                <a:cs typeface="+mn-cs"/>
              </a:rPr>
              <a:t>Overview. </a:t>
            </a:r>
            <a:r>
              <a:rPr lang="en-US" sz="1200" b="0" kern="1200" dirty="0">
                <a:solidFill>
                  <a:schemeClr val="tx1"/>
                </a:solidFill>
                <a:effectLst/>
                <a:latin typeface="+mn-lt"/>
                <a:ea typeface="+mn-ea"/>
                <a:cs typeface="+mn-cs"/>
              </a:rPr>
              <a:t>Office of Infectious Disease and HIV/AIDS Policy, HHS Retrieved from: </a:t>
            </a:r>
            <a:r>
              <a:rPr lang="en-US" sz="1200" b="0" u="sng" kern="1200" dirty="0">
                <a:solidFill>
                  <a:schemeClr val="tx1"/>
                </a:solidFill>
                <a:effectLst/>
                <a:latin typeface="+mn-lt"/>
                <a:ea typeface="+mn-ea"/>
                <a:cs typeface="+mn-cs"/>
                <a:hlinkClick r:id="rId3"/>
              </a:rPr>
              <a:t>https://www.hiv.gov/federal-response/ending-the-hiv-epidemic/overview</a:t>
            </a:r>
            <a:endParaRPr lang="en-US" sz="1200" b="1" kern="1200" dirty="0">
              <a:solidFill>
                <a:schemeClr val="tx1"/>
              </a:solidFill>
              <a:effectLst/>
              <a:latin typeface="+mn-lt"/>
              <a:ea typeface="+mn-ea"/>
              <a:cs typeface="+mn-cs"/>
            </a:endParaRPr>
          </a:p>
          <a:p>
            <a:r>
              <a:rPr lang="en-US" sz="1200" b="0" kern="1200" dirty="0">
                <a:solidFill>
                  <a:schemeClr val="tx1"/>
                </a:solidFill>
                <a:effectLst/>
                <a:latin typeface="+mn-lt"/>
                <a:ea typeface="+mn-ea"/>
                <a:cs typeface="+mn-cs"/>
              </a:rPr>
              <a:t>For baseline data and most recent reports on progress toward EHE targets, see the U.S. Department of Health and Human Services (HHS), America’s HIV Epidemic Analysis (AHEAD) Dashboard at </a:t>
            </a:r>
            <a:r>
              <a:rPr lang="en-US" sz="1200" b="0" u="sng" kern="1200" dirty="0">
                <a:solidFill>
                  <a:schemeClr val="tx1"/>
                </a:solidFill>
                <a:effectLst/>
                <a:latin typeface="+mn-lt"/>
                <a:ea typeface="+mn-ea"/>
                <a:cs typeface="+mn-cs"/>
                <a:hlinkClick r:id="rId4"/>
              </a:rPr>
              <a:t>https://ahead.hiv.gov/</a:t>
            </a:r>
            <a:endParaRPr lang="en-US" sz="1200" b="1" kern="1200" dirty="0">
              <a:solidFill>
                <a:schemeClr val="tx1"/>
              </a:solidFill>
              <a:effectLst/>
              <a:latin typeface="+mn-lt"/>
              <a:ea typeface="+mn-ea"/>
              <a:cs typeface="+mn-cs"/>
            </a:endParaRPr>
          </a:p>
          <a:p>
            <a:r>
              <a:rPr lang="en-US" sz="1200" b="0" kern="1200" dirty="0">
                <a:solidFill>
                  <a:schemeClr val="tx1"/>
                </a:solidFill>
                <a:effectLst/>
                <a:latin typeface="+mn-lt"/>
                <a:ea typeface="+mn-ea"/>
                <a:cs typeface="+mn-cs"/>
              </a:rPr>
              <a:t>HIV.gov (2022) </a:t>
            </a:r>
            <a:r>
              <a:rPr lang="en-US" sz="1200" b="0" i="1" kern="1200" dirty="0">
                <a:solidFill>
                  <a:schemeClr val="tx1"/>
                </a:solidFill>
                <a:effectLst/>
                <a:latin typeface="+mn-lt"/>
                <a:ea typeface="+mn-ea"/>
                <a:cs typeface="+mn-cs"/>
              </a:rPr>
              <a:t>Key EHE Strategies. </a:t>
            </a:r>
            <a:r>
              <a:rPr lang="en-US" sz="1200" b="0" kern="1200" dirty="0">
                <a:solidFill>
                  <a:schemeClr val="tx1"/>
                </a:solidFill>
                <a:effectLst/>
                <a:latin typeface="+mn-lt"/>
                <a:ea typeface="+mn-ea"/>
                <a:cs typeface="+mn-cs"/>
              </a:rPr>
              <a:t>Office of Infectious Disease and HIV/AIDS Policy, HHS Retrieved from: </a:t>
            </a:r>
            <a:r>
              <a:rPr lang="en-US" sz="1200" b="0" u="sng" kern="1200" dirty="0">
                <a:solidFill>
                  <a:schemeClr val="tx1"/>
                </a:solidFill>
                <a:effectLst/>
                <a:latin typeface="+mn-lt"/>
                <a:ea typeface="+mn-ea"/>
                <a:cs typeface="+mn-cs"/>
                <a:hlinkClick r:id="rId5"/>
              </a:rPr>
              <a:t>https://www.hiv.gov/federal-response/ending-the-hiv-epidemic/key-strategies</a:t>
            </a:r>
            <a:endParaRPr lang="en-US" sz="1200" b="1" kern="1200" dirty="0">
              <a:solidFill>
                <a:schemeClr val="tx1"/>
              </a:solidFill>
              <a:effectLst/>
              <a:latin typeface="+mn-lt"/>
              <a:ea typeface="+mn-ea"/>
              <a:cs typeface="+mn-cs"/>
            </a:endParaRPr>
          </a:p>
          <a:p>
            <a:pPr marL="0" marR="0">
              <a:spcBef>
                <a:spcPts val="0"/>
              </a:spcBef>
              <a:spcAft>
                <a:spcPts val="0"/>
              </a:spcAft>
            </a:pP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69539071"/>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kern="1200" dirty="0" err="1">
                <a:solidFill>
                  <a:schemeClr val="tx1"/>
                </a:solidFill>
                <a:effectLst/>
                <a:latin typeface="+mn-lt"/>
                <a:ea typeface="+mn-ea"/>
                <a:cs typeface="+mn-cs"/>
              </a:rPr>
              <a:t>AIDSVu</a:t>
            </a:r>
            <a:r>
              <a:rPr lang="en-US" sz="1200" b="0" kern="1200" dirty="0">
                <a:solidFill>
                  <a:schemeClr val="tx1"/>
                </a:solidFill>
                <a:effectLst/>
                <a:latin typeface="+mn-lt"/>
                <a:ea typeface="+mn-ea"/>
                <a:cs typeface="+mn-cs"/>
              </a:rPr>
              <a:t> (2022). </a:t>
            </a:r>
            <a:r>
              <a:rPr lang="en-US" sz="1200" b="0" i="1" kern="1200" dirty="0">
                <a:solidFill>
                  <a:schemeClr val="tx1"/>
                </a:solidFill>
                <a:effectLst/>
                <a:latin typeface="+mn-lt"/>
                <a:ea typeface="+mn-ea"/>
                <a:cs typeface="+mn-cs"/>
              </a:rPr>
              <a:t>Local Data.</a:t>
            </a:r>
            <a:r>
              <a:rPr lang="en-US" sz="1200" b="0" kern="1200" dirty="0">
                <a:solidFill>
                  <a:schemeClr val="tx1"/>
                </a:solidFill>
                <a:effectLst/>
                <a:latin typeface="+mn-lt"/>
                <a:ea typeface="+mn-ea"/>
                <a:cs typeface="+mn-cs"/>
              </a:rPr>
              <a:t> Retrieved from: </a:t>
            </a:r>
            <a:r>
              <a:rPr lang="en-US" sz="1200" b="0" u="sng" kern="1200" dirty="0">
                <a:solidFill>
                  <a:schemeClr val="tx1"/>
                </a:solidFill>
                <a:effectLst/>
                <a:latin typeface="+mn-lt"/>
                <a:ea typeface="+mn-ea"/>
                <a:cs typeface="+mn-cs"/>
              </a:rPr>
              <a:t>https://aidsvu.org/local-data/#/</a:t>
            </a:r>
            <a:endParaRPr lang="en-US" sz="1200" b="1"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1" kern="1200" dirty="0">
              <a:solidFill>
                <a:schemeClr val="tx1"/>
              </a:solidFill>
              <a:effectLst/>
              <a:latin typeface="+mn-lt"/>
              <a:ea typeface="+mn-ea"/>
              <a:cs typeface="+mn-cs"/>
            </a:endParaRP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68390857"/>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a:spcBef>
                <a:spcPts val="0"/>
              </a:spcBef>
              <a:spcAft>
                <a:spcPts val="0"/>
              </a:spcAft>
            </a:pP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28808914"/>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kern="1200" dirty="0">
                <a:solidFill>
                  <a:schemeClr val="tx1"/>
                </a:solidFill>
                <a:effectLst/>
                <a:latin typeface="+mn-lt"/>
                <a:ea typeface="+mn-ea"/>
                <a:cs typeface="+mn-cs"/>
              </a:rPr>
              <a:t>Florida Department of Health (2022). Bureau of Communicable Diseases Viral Hepatitis and Outbreak Response Section.</a:t>
            </a:r>
            <a:endParaRPr lang="en-US" sz="1200" b="1" kern="1200" dirty="0">
              <a:solidFill>
                <a:schemeClr val="tx1"/>
              </a:solidFill>
              <a:effectLst/>
              <a:latin typeface="+mn-lt"/>
              <a:ea typeface="+mn-ea"/>
              <a:cs typeface="+mn-cs"/>
            </a:endParaRP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7182879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37B1E85-34A4-4C5A-A082-8B699300D4F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43029982"/>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80609791"/>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43488030"/>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a:endParaRPr lang="en-US" sz="1400" kern="1200" dirty="0">
              <a:solidFill>
                <a:schemeClr val="tx1"/>
              </a:solidFill>
              <a:effectLst/>
              <a:latin typeface="+mn-lt"/>
              <a:ea typeface="+mn-ea"/>
              <a:cs typeface="+mn-cs"/>
            </a:endParaRP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7208400"/>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51143278"/>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33208935"/>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65610984"/>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0592112"/>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17957126"/>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49340280"/>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3455955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37B1E85-34A4-4C5A-A082-8B699300D4F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86173855"/>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b="1"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50686997"/>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56211391"/>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84890080"/>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03364520"/>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98682792"/>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43129344"/>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HRSA</a:t>
            </a:r>
            <a:r>
              <a:rPr lang="en-US" baseline="0" dirty="0" smtClean="0"/>
              <a:t> core definitions </a:t>
            </a:r>
            <a:endParaRPr lang="en-US" dirty="0"/>
          </a:p>
        </p:txBody>
      </p:sp>
      <p:sp>
        <p:nvSpPr>
          <p:cNvPr id="4" name="Slide Number Placeholder 3"/>
          <p:cNvSpPr>
            <a:spLocks noGrp="1"/>
          </p:cNvSpPr>
          <p:nvPr>
            <p:ph type="sldNum" sz="quarter" idx="10"/>
          </p:nvPr>
        </p:nvSpPr>
        <p:spPr/>
        <p:txBody>
          <a:bodyPr/>
          <a:lstStyle/>
          <a:p>
            <a:fld id="{85B8B3CA-D3B7-46F1-ACEC-6E39D789C546}" type="slidenum">
              <a:rPr lang="en-US" smtClean="0"/>
              <a:t>365</a:t>
            </a:fld>
            <a:endParaRPr lang="en-US"/>
          </a:p>
        </p:txBody>
      </p:sp>
    </p:spTree>
    <p:extLst>
      <p:ext uri="{BB962C8B-B14F-4D97-AF65-F5344CB8AC3E}">
        <p14:creationId xmlns:p14="http://schemas.microsoft.com/office/powerpoint/2010/main" val="3171945463"/>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HRSA</a:t>
            </a:r>
            <a:r>
              <a:rPr lang="en-US" baseline="0" dirty="0" smtClean="0"/>
              <a:t> core definitions </a:t>
            </a:r>
            <a:endParaRPr lang="en-US" dirty="0"/>
          </a:p>
        </p:txBody>
      </p:sp>
      <p:sp>
        <p:nvSpPr>
          <p:cNvPr id="4" name="Slide Number Placeholder 3"/>
          <p:cNvSpPr>
            <a:spLocks noGrp="1"/>
          </p:cNvSpPr>
          <p:nvPr>
            <p:ph type="sldNum" sz="quarter" idx="10"/>
          </p:nvPr>
        </p:nvSpPr>
        <p:spPr/>
        <p:txBody>
          <a:bodyPr/>
          <a:lstStyle/>
          <a:p>
            <a:fld id="{85B8B3CA-D3B7-46F1-ACEC-6E39D789C546}" type="slidenum">
              <a:rPr lang="en-US" smtClean="0"/>
              <a:t>387</a:t>
            </a:fld>
            <a:endParaRPr lang="en-US"/>
          </a:p>
        </p:txBody>
      </p:sp>
    </p:spTree>
    <p:extLst>
      <p:ext uri="{BB962C8B-B14F-4D97-AF65-F5344CB8AC3E}">
        <p14:creationId xmlns:p14="http://schemas.microsoft.com/office/powerpoint/2010/main" val="1870814916"/>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4A732EC-58F1-4907-A399-80783523493A}" type="slidenum">
              <a:rPr lang="en-US" smtClean="0"/>
              <a:t>390</a:t>
            </a:fld>
            <a:endParaRPr lang="en-US"/>
          </a:p>
        </p:txBody>
      </p:sp>
    </p:spTree>
    <p:extLst>
      <p:ext uri="{BB962C8B-B14F-4D97-AF65-F5344CB8AC3E}">
        <p14:creationId xmlns:p14="http://schemas.microsoft.com/office/powerpoint/2010/main" val="1415738563"/>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4A732EC-58F1-4907-A399-80783523493A}" type="slidenum">
              <a:rPr lang="en-US" smtClean="0"/>
              <a:t>391</a:t>
            </a:fld>
            <a:endParaRPr lang="en-US"/>
          </a:p>
        </p:txBody>
      </p:sp>
    </p:spTree>
    <p:extLst>
      <p:ext uri="{BB962C8B-B14F-4D97-AF65-F5344CB8AC3E}">
        <p14:creationId xmlns:p14="http://schemas.microsoft.com/office/powerpoint/2010/main" val="97633290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37B1E85-34A4-4C5A-A082-8B699300D4F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60863581"/>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4A732EC-58F1-4907-A399-80783523493A}" type="slidenum">
              <a:rPr lang="en-US" smtClean="0"/>
              <a:t>392</a:t>
            </a:fld>
            <a:endParaRPr lang="en-US"/>
          </a:p>
        </p:txBody>
      </p:sp>
    </p:spTree>
    <p:extLst>
      <p:ext uri="{BB962C8B-B14F-4D97-AF65-F5344CB8AC3E}">
        <p14:creationId xmlns:p14="http://schemas.microsoft.com/office/powerpoint/2010/main" val="3848766415"/>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4A732EC-58F1-4907-A399-80783523493A}" type="slidenum">
              <a:rPr lang="en-US" smtClean="0"/>
              <a:t>393</a:t>
            </a:fld>
            <a:endParaRPr lang="en-US"/>
          </a:p>
        </p:txBody>
      </p:sp>
    </p:spTree>
    <p:extLst>
      <p:ext uri="{BB962C8B-B14F-4D97-AF65-F5344CB8AC3E}">
        <p14:creationId xmlns:p14="http://schemas.microsoft.com/office/powerpoint/2010/main" val="3470115966"/>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4A732EC-58F1-4907-A399-80783523493A}" type="slidenum">
              <a:rPr lang="en-US" smtClean="0"/>
              <a:t>394</a:t>
            </a:fld>
            <a:endParaRPr lang="en-US"/>
          </a:p>
        </p:txBody>
      </p:sp>
    </p:spTree>
    <p:extLst>
      <p:ext uri="{BB962C8B-B14F-4D97-AF65-F5344CB8AC3E}">
        <p14:creationId xmlns:p14="http://schemas.microsoft.com/office/powerpoint/2010/main" val="3652734964"/>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4A732EC-58F1-4907-A399-80783523493A}" type="slidenum">
              <a:rPr lang="en-US" smtClean="0"/>
              <a:t>395</a:t>
            </a:fld>
            <a:endParaRPr lang="en-US"/>
          </a:p>
        </p:txBody>
      </p:sp>
    </p:spTree>
    <p:extLst>
      <p:ext uri="{BB962C8B-B14F-4D97-AF65-F5344CB8AC3E}">
        <p14:creationId xmlns:p14="http://schemas.microsoft.com/office/powerpoint/2010/main" val="244901205"/>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4A732EC-58F1-4907-A399-80783523493A}" type="slidenum">
              <a:rPr lang="en-US" smtClean="0"/>
              <a:t>396</a:t>
            </a:fld>
            <a:endParaRPr lang="en-US"/>
          </a:p>
        </p:txBody>
      </p:sp>
    </p:spTree>
    <p:extLst>
      <p:ext uri="{BB962C8B-B14F-4D97-AF65-F5344CB8AC3E}">
        <p14:creationId xmlns:p14="http://schemas.microsoft.com/office/powerpoint/2010/main" val="4206028322"/>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4A732EC-58F1-4907-A399-80783523493A}" type="slidenum">
              <a:rPr lang="en-US" smtClean="0"/>
              <a:t>397</a:t>
            </a:fld>
            <a:endParaRPr lang="en-US"/>
          </a:p>
        </p:txBody>
      </p:sp>
    </p:spTree>
    <p:extLst>
      <p:ext uri="{BB962C8B-B14F-4D97-AF65-F5344CB8AC3E}">
        <p14:creationId xmlns:p14="http://schemas.microsoft.com/office/powerpoint/2010/main" val="4103033566"/>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4A732EC-58F1-4907-A399-80783523493A}" type="slidenum">
              <a:rPr lang="en-US" smtClean="0"/>
              <a:t>398</a:t>
            </a:fld>
            <a:endParaRPr lang="en-US"/>
          </a:p>
        </p:txBody>
      </p:sp>
    </p:spTree>
    <p:extLst>
      <p:ext uri="{BB962C8B-B14F-4D97-AF65-F5344CB8AC3E}">
        <p14:creationId xmlns:p14="http://schemas.microsoft.com/office/powerpoint/2010/main" val="4047143325"/>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4A732EC-58F1-4907-A399-80783523493A}" type="slidenum">
              <a:rPr lang="en-US" smtClean="0"/>
              <a:t>399</a:t>
            </a:fld>
            <a:endParaRPr lang="en-US"/>
          </a:p>
        </p:txBody>
      </p:sp>
    </p:spTree>
    <p:extLst>
      <p:ext uri="{BB962C8B-B14F-4D97-AF65-F5344CB8AC3E}">
        <p14:creationId xmlns:p14="http://schemas.microsoft.com/office/powerpoint/2010/main" val="3315255645"/>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4A732EC-58F1-4907-A399-80783523493A}" type="slidenum">
              <a:rPr lang="en-US" smtClean="0"/>
              <a:t>400</a:t>
            </a:fld>
            <a:endParaRPr lang="en-US"/>
          </a:p>
        </p:txBody>
      </p:sp>
    </p:spTree>
    <p:extLst>
      <p:ext uri="{BB962C8B-B14F-4D97-AF65-F5344CB8AC3E}">
        <p14:creationId xmlns:p14="http://schemas.microsoft.com/office/powerpoint/2010/main" val="1516936105"/>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4A732EC-58F1-4907-A399-80783523493A}" type="slidenum">
              <a:rPr lang="en-US" smtClean="0"/>
              <a:t>401</a:t>
            </a:fld>
            <a:endParaRPr lang="en-US"/>
          </a:p>
        </p:txBody>
      </p:sp>
    </p:spTree>
    <p:extLst>
      <p:ext uri="{BB962C8B-B14F-4D97-AF65-F5344CB8AC3E}">
        <p14:creationId xmlns:p14="http://schemas.microsoft.com/office/powerpoint/2010/main" val="330309614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37B1E85-34A4-4C5A-A082-8B699300D4F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8779963"/>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4A732EC-58F1-4907-A399-80783523493A}" type="slidenum">
              <a:rPr lang="en-US" smtClean="0"/>
              <a:t>402</a:t>
            </a:fld>
            <a:endParaRPr lang="en-US"/>
          </a:p>
        </p:txBody>
      </p:sp>
    </p:spTree>
    <p:extLst>
      <p:ext uri="{BB962C8B-B14F-4D97-AF65-F5344CB8AC3E}">
        <p14:creationId xmlns:p14="http://schemas.microsoft.com/office/powerpoint/2010/main" val="4215907655"/>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4A732EC-58F1-4907-A399-80783523493A}" type="slidenum">
              <a:rPr lang="en-US" smtClean="0"/>
              <a:t>403</a:t>
            </a:fld>
            <a:endParaRPr lang="en-US"/>
          </a:p>
        </p:txBody>
      </p:sp>
    </p:spTree>
    <p:extLst>
      <p:ext uri="{BB962C8B-B14F-4D97-AF65-F5344CB8AC3E}">
        <p14:creationId xmlns:p14="http://schemas.microsoft.com/office/powerpoint/2010/main" val="2554711081"/>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err="1" smtClean="0">
                <a:solidFill>
                  <a:schemeClr val="tx1"/>
                </a:solidFill>
                <a:effectLst/>
                <a:latin typeface="+mn-lt"/>
                <a:ea typeface="+mn-ea"/>
                <a:cs typeface="+mn-cs"/>
              </a:rPr>
              <a:t>Subrecipients</a:t>
            </a:r>
            <a:r>
              <a:rPr lang="en-US" sz="1200" kern="1200" dirty="0" smtClean="0">
                <a:solidFill>
                  <a:schemeClr val="tx1"/>
                </a:solidFill>
                <a:effectLst/>
                <a:latin typeface="+mn-lt"/>
                <a:ea typeface="+mn-ea"/>
                <a:cs typeface="+mn-cs"/>
              </a:rPr>
              <a:t> are required to provide the Recipient with their internal CQM Plans (similar to the Recipient CQM Plan</a:t>
            </a:r>
            <a:r>
              <a:rPr lang="en-US" sz="1200" kern="1200" baseline="0" dirty="0" smtClean="0">
                <a:solidFill>
                  <a:schemeClr val="tx1"/>
                </a:solidFill>
                <a:effectLst/>
                <a:latin typeface="+mn-lt"/>
                <a:ea typeface="+mn-ea"/>
                <a:cs typeface="+mn-cs"/>
              </a:rPr>
              <a:t>). </a:t>
            </a:r>
            <a:r>
              <a:rPr lang="en-US" sz="1200" kern="1200" dirty="0" smtClean="0">
                <a:solidFill>
                  <a:schemeClr val="tx1"/>
                </a:solidFill>
                <a:effectLst/>
                <a:latin typeface="+mn-lt"/>
                <a:ea typeface="+mn-ea"/>
                <a:cs typeface="+mn-cs"/>
              </a:rPr>
              <a:t>We are looking for a document that includes an implementation description of the 3 items required of a CQM program, Infrastructure/Performance Measurement/Quality Improvement).</a:t>
            </a:r>
          </a:p>
          <a:p>
            <a:endParaRPr lang="en-US" dirty="0"/>
          </a:p>
        </p:txBody>
      </p:sp>
      <p:sp>
        <p:nvSpPr>
          <p:cNvPr id="4" name="Slide Number Placeholder 3"/>
          <p:cNvSpPr>
            <a:spLocks noGrp="1"/>
          </p:cNvSpPr>
          <p:nvPr>
            <p:ph type="sldNum" sz="quarter" idx="10"/>
          </p:nvPr>
        </p:nvSpPr>
        <p:spPr/>
        <p:txBody>
          <a:bodyPr/>
          <a:lstStyle/>
          <a:p>
            <a:fld id="{85B8B3CA-D3B7-46F1-ACEC-6E39D789C546}" type="slidenum">
              <a:rPr lang="en-US" smtClean="0"/>
              <a:t>407</a:t>
            </a:fld>
            <a:endParaRPr lang="en-US"/>
          </a:p>
        </p:txBody>
      </p:sp>
    </p:spTree>
    <p:extLst>
      <p:ext uri="{BB962C8B-B14F-4D97-AF65-F5344CB8AC3E}">
        <p14:creationId xmlns:p14="http://schemas.microsoft.com/office/powerpoint/2010/main" val="2156329036"/>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err="1" smtClean="0">
                <a:solidFill>
                  <a:schemeClr val="tx1"/>
                </a:solidFill>
                <a:effectLst/>
                <a:latin typeface="+mn-lt"/>
                <a:ea typeface="+mn-ea"/>
                <a:cs typeface="+mn-cs"/>
              </a:rPr>
              <a:t>Subrecipients</a:t>
            </a:r>
            <a:r>
              <a:rPr lang="en-US" sz="1200" kern="1200" dirty="0" smtClean="0">
                <a:solidFill>
                  <a:schemeClr val="tx1"/>
                </a:solidFill>
                <a:effectLst/>
                <a:latin typeface="+mn-lt"/>
                <a:ea typeface="+mn-ea"/>
                <a:cs typeface="+mn-cs"/>
              </a:rPr>
              <a:t> are required to provide the Recipient with their internal CQM Plans (similar to the Recipient CQM Plan</a:t>
            </a:r>
            <a:r>
              <a:rPr lang="en-US" sz="1200" kern="1200" baseline="0" dirty="0" smtClean="0">
                <a:solidFill>
                  <a:schemeClr val="tx1"/>
                </a:solidFill>
                <a:effectLst/>
                <a:latin typeface="+mn-lt"/>
                <a:ea typeface="+mn-ea"/>
                <a:cs typeface="+mn-cs"/>
              </a:rPr>
              <a:t>). </a:t>
            </a:r>
            <a:r>
              <a:rPr lang="en-US" sz="1200" kern="1200" dirty="0" smtClean="0">
                <a:solidFill>
                  <a:schemeClr val="tx1"/>
                </a:solidFill>
                <a:effectLst/>
                <a:latin typeface="+mn-lt"/>
                <a:ea typeface="+mn-ea"/>
                <a:cs typeface="+mn-cs"/>
              </a:rPr>
              <a:t>We are looking for a document that includes an implementation description of the 3 items required of a CQM program, Infrastructure/Performance Measurement/Quality Improvement).</a:t>
            </a:r>
          </a:p>
          <a:p>
            <a:endParaRPr lang="en-US" dirty="0"/>
          </a:p>
        </p:txBody>
      </p:sp>
      <p:sp>
        <p:nvSpPr>
          <p:cNvPr id="4" name="Slide Number Placeholder 3"/>
          <p:cNvSpPr>
            <a:spLocks noGrp="1"/>
          </p:cNvSpPr>
          <p:nvPr>
            <p:ph type="sldNum" sz="quarter" idx="10"/>
          </p:nvPr>
        </p:nvSpPr>
        <p:spPr/>
        <p:txBody>
          <a:bodyPr/>
          <a:lstStyle/>
          <a:p>
            <a:fld id="{85B8B3CA-D3B7-46F1-ACEC-6E39D789C546}" type="slidenum">
              <a:rPr lang="en-US" smtClean="0"/>
              <a:t>408</a:t>
            </a:fld>
            <a:endParaRPr lang="en-US"/>
          </a:p>
        </p:txBody>
      </p:sp>
    </p:spTree>
    <p:extLst>
      <p:ext uri="{BB962C8B-B14F-4D97-AF65-F5344CB8AC3E}">
        <p14:creationId xmlns:p14="http://schemas.microsoft.com/office/powerpoint/2010/main" val="4216809205"/>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5B8B3CA-D3B7-46F1-ACEC-6E39D789C546}" type="slidenum">
              <a:rPr lang="en-US" smtClean="0"/>
              <a:t>411</a:t>
            </a:fld>
            <a:endParaRPr lang="en-US"/>
          </a:p>
        </p:txBody>
      </p:sp>
    </p:spTree>
    <p:extLst>
      <p:ext uri="{BB962C8B-B14F-4D97-AF65-F5344CB8AC3E}">
        <p14:creationId xmlns:p14="http://schemas.microsoft.com/office/powerpoint/2010/main" val="313861999"/>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5B8B3CA-D3B7-46F1-ACEC-6E39D789C546}" type="slidenum">
              <a:rPr lang="en-US" smtClean="0"/>
              <a:t>412</a:t>
            </a:fld>
            <a:endParaRPr lang="en-US"/>
          </a:p>
        </p:txBody>
      </p:sp>
    </p:spTree>
    <p:extLst>
      <p:ext uri="{BB962C8B-B14F-4D97-AF65-F5344CB8AC3E}">
        <p14:creationId xmlns:p14="http://schemas.microsoft.com/office/powerpoint/2010/main" val="2499647514"/>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5B8B3CA-D3B7-46F1-ACEC-6E39D789C546}" type="slidenum">
              <a:rPr lang="en-US" smtClean="0"/>
              <a:t>414</a:t>
            </a:fld>
            <a:endParaRPr lang="en-US"/>
          </a:p>
        </p:txBody>
      </p:sp>
    </p:spTree>
    <p:extLst>
      <p:ext uri="{BB962C8B-B14F-4D97-AF65-F5344CB8AC3E}">
        <p14:creationId xmlns:p14="http://schemas.microsoft.com/office/powerpoint/2010/main" val="796216863"/>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5B8B3CA-D3B7-46F1-ACEC-6E39D789C546}" type="slidenum">
              <a:rPr lang="en-US" smtClean="0"/>
              <a:t>415</a:t>
            </a:fld>
            <a:endParaRPr lang="en-US"/>
          </a:p>
        </p:txBody>
      </p:sp>
    </p:spTree>
    <p:extLst>
      <p:ext uri="{BB962C8B-B14F-4D97-AF65-F5344CB8AC3E}">
        <p14:creationId xmlns:p14="http://schemas.microsoft.com/office/powerpoint/2010/main" val="3047787914"/>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1"/>
        <p:cNvGrpSpPr/>
        <p:nvPr/>
      </p:nvGrpSpPr>
      <p:grpSpPr>
        <a:xfrm>
          <a:off x="0" y="0"/>
          <a:ext cx="0" cy="0"/>
          <a:chOff x="0" y="0"/>
          <a:chExt cx="0" cy="0"/>
        </a:xfrm>
      </p:grpSpPr>
      <p:sp>
        <p:nvSpPr>
          <p:cNvPr id="652" name="Google Shape;652;p21: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653" name="Google Shape;653;p2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58276004"/>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1"/>
        <p:cNvGrpSpPr/>
        <p:nvPr/>
      </p:nvGrpSpPr>
      <p:grpSpPr>
        <a:xfrm>
          <a:off x="0" y="0"/>
          <a:ext cx="0" cy="0"/>
          <a:chOff x="0" y="0"/>
          <a:chExt cx="0" cy="0"/>
        </a:xfrm>
      </p:grpSpPr>
      <p:sp>
        <p:nvSpPr>
          <p:cNvPr id="652" name="Google Shape;652;p21: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653" name="Google Shape;653;p2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84647813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37B1E85-34A4-4C5A-A082-8B699300D4F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9454488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37B1E85-34A4-4C5A-A082-8B699300D4F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1213577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37B1E85-34A4-4C5A-A082-8B699300D4F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2942803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37B1E85-34A4-4C5A-A082-8B699300D4F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2359615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37B1E85-34A4-4C5A-A082-8B699300D4F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9550679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Other (non-Hispanic)= American Indian or Alaska Native, Asian, and Native Hawaiian/Pacific Islander</a:t>
            </a:r>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44A732EC-58F1-4907-A399-80783523493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676772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37B1E85-34A4-4C5A-A082-8B699300D4F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9381987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37B1E85-34A4-4C5A-A082-8B699300D4F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4899786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37B1E85-34A4-4C5A-A082-8B699300D4F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4824000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37B1E85-34A4-4C5A-A082-8B699300D4F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6162361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37B1E85-34A4-4C5A-A082-8B699300D4F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9211141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37B1E85-34A4-4C5A-A082-8B699300D4F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1106208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37B1E85-34A4-4C5A-A082-8B699300D4F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5726349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
        <p:cNvGrpSpPr/>
        <p:nvPr/>
      </p:nvGrpSpPr>
      <p:grpSpPr>
        <a:xfrm>
          <a:off x="0" y="0"/>
          <a:ext cx="0" cy="0"/>
          <a:chOff x="0" y="0"/>
          <a:chExt cx="0" cy="0"/>
        </a:xfrm>
      </p:grpSpPr>
      <p:sp>
        <p:nvSpPr>
          <p:cNvPr id="135" name="Google Shape;135;g1e4534bb026_0_2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 name="Google Shape;136;g1e4534bb026_0_21: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37" name="Google Shape;137;g1e4534bb026_0_21: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110</a:t>
            </a:fld>
            <a:endParaRPr/>
          </a:p>
        </p:txBody>
      </p:sp>
    </p:spTree>
    <p:extLst>
      <p:ext uri="{BB962C8B-B14F-4D97-AF65-F5344CB8AC3E}">
        <p14:creationId xmlns:p14="http://schemas.microsoft.com/office/powerpoint/2010/main" val="163706485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
        <p:cNvGrpSpPr/>
        <p:nvPr/>
      </p:nvGrpSpPr>
      <p:grpSpPr>
        <a:xfrm>
          <a:off x="0" y="0"/>
          <a:ext cx="0" cy="0"/>
          <a:chOff x="0" y="0"/>
          <a:chExt cx="0" cy="0"/>
        </a:xfrm>
      </p:grpSpPr>
      <p:sp>
        <p:nvSpPr>
          <p:cNvPr id="142" name="Google Shape;142;p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43" name="Google Shape;143;p2: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r>
              <a:rPr lang="en-US"/>
              <a:t>Our needs assessment survey provides clients receiving HIV care, treatment the opportunities to address any barriers and challenges to care, how delivery of services can be enhanced, socioeconomic and demographic information, quality of physical and mental health, life satisfaction, relationships and well being.</a:t>
            </a:r>
            <a:endParaRPr/>
          </a:p>
        </p:txBody>
      </p:sp>
      <p:sp>
        <p:nvSpPr>
          <p:cNvPr id="144" name="Google Shape;144;p2: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111</a:t>
            </a:fld>
            <a:endParaRPr/>
          </a:p>
        </p:txBody>
      </p:sp>
    </p:spTree>
    <p:extLst>
      <p:ext uri="{BB962C8B-B14F-4D97-AF65-F5344CB8AC3E}">
        <p14:creationId xmlns:p14="http://schemas.microsoft.com/office/powerpoint/2010/main" val="257151929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
        <p:cNvGrpSpPr/>
        <p:nvPr/>
      </p:nvGrpSpPr>
      <p:grpSpPr>
        <a:xfrm>
          <a:off x="0" y="0"/>
          <a:ext cx="0" cy="0"/>
          <a:chOff x="0" y="0"/>
          <a:chExt cx="0" cy="0"/>
        </a:xfrm>
      </p:grpSpPr>
      <p:sp>
        <p:nvSpPr>
          <p:cNvPr id="150" name="Google Shape;150;p3: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Geneve</a:t>
            </a:r>
            <a:endParaRPr/>
          </a:p>
          <a:p>
            <a:pPr marL="0" lvl="0" indent="0" algn="l" rtl="0">
              <a:spcBef>
                <a:spcPts val="0"/>
              </a:spcBef>
              <a:spcAft>
                <a:spcPts val="0"/>
              </a:spcAft>
              <a:buNone/>
            </a:pPr>
            <a:r>
              <a:rPr lang="en-US">
                <a:latin typeface="Corbel"/>
                <a:ea typeface="Corbel"/>
                <a:cs typeface="Corbel"/>
                <a:sym typeface="Corbel"/>
              </a:rPr>
              <a:t>Participants were awarded a $25 gift card to local grocery stores for their time and participation </a:t>
            </a:r>
            <a:endParaRPr/>
          </a:p>
        </p:txBody>
      </p:sp>
      <p:sp>
        <p:nvSpPr>
          <p:cNvPr id="151" name="Google Shape;151;p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82150668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Anomaly of huge jump just for 2021 reported</a:t>
            </a:r>
            <a:r>
              <a:rPr lang="en-US" baseline="0" dirty="0" smtClean="0"/>
              <a:t> as below 100% FPL; possibly due to lost of income/employment during the height of the pandemic and rebounding back to employment options as the pandemic stabilized.</a:t>
            </a:r>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44A732EC-58F1-4907-A399-80783523493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0539327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7"/>
        <p:cNvGrpSpPr/>
        <p:nvPr/>
      </p:nvGrpSpPr>
      <p:grpSpPr>
        <a:xfrm>
          <a:off x="0" y="0"/>
          <a:ext cx="0" cy="0"/>
          <a:chOff x="0" y="0"/>
          <a:chExt cx="0" cy="0"/>
        </a:xfrm>
      </p:grpSpPr>
      <p:sp>
        <p:nvSpPr>
          <p:cNvPr id="158" name="Google Shape;158;p4: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Geneve</a:t>
            </a:r>
            <a:endParaRPr/>
          </a:p>
          <a:p>
            <a:pPr marL="0" lvl="0" indent="0" algn="l" rtl="0">
              <a:spcBef>
                <a:spcPts val="0"/>
              </a:spcBef>
              <a:spcAft>
                <a:spcPts val="0"/>
              </a:spcAft>
              <a:buNone/>
            </a:pPr>
            <a:r>
              <a:rPr lang="en-US"/>
              <a:t>Explain approach to sample random individual living with HIV in Palm Beach County. There are those in Ryan White, those receiving HIV care outside of Ryan White and those that are out of care. Explain info on slides</a:t>
            </a:r>
            <a:endParaRPr/>
          </a:p>
        </p:txBody>
      </p:sp>
      <p:sp>
        <p:nvSpPr>
          <p:cNvPr id="159" name="Google Shape;159;p4: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35944000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4"/>
        <p:cNvGrpSpPr/>
        <p:nvPr/>
      </p:nvGrpSpPr>
      <p:grpSpPr>
        <a:xfrm>
          <a:off x="0" y="0"/>
          <a:ext cx="0" cy="0"/>
          <a:chOff x="0" y="0"/>
          <a:chExt cx="0" cy="0"/>
        </a:xfrm>
      </p:grpSpPr>
      <p:sp>
        <p:nvSpPr>
          <p:cNvPr id="165" name="Google Shape;165;p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66" name="Google Shape;166;p5: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r>
              <a:rPr lang="en-US"/>
              <a:t>Geneve </a:t>
            </a:r>
            <a:endParaRPr/>
          </a:p>
          <a:p>
            <a:pPr marL="0" lvl="0" indent="0" algn="l" rtl="0">
              <a:spcBef>
                <a:spcPts val="0"/>
              </a:spcBef>
              <a:spcAft>
                <a:spcPts val="0"/>
              </a:spcAft>
              <a:buNone/>
            </a:pPr>
            <a:r>
              <a:rPr lang="en-US"/>
              <a:t>Explain the sample size for Haitian ethnicity sample size. Using the 2018 Epidemiology profile there were a total of 8,574 PWH 1,629 of which were Haitian born. 1,629 accounts for 18% of the population. So we must find 18% of the 368 sample size. 0.18*368= 70</a:t>
            </a:r>
            <a:endParaRPr/>
          </a:p>
        </p:txBody>
      </p:sp>
      <p:sp>
        <p:nvSpPr>
          <p:cNvPr id="167" name="Google Shape;167;p5: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114</a:t>
            </a:fld>
            <a:endParaRPr/>
          </a:p>
        </p:txBody>
      </p:sp>
    </p:spTree>
    <p:extLst>
      <p:ext uri="{BB962C8B-B14F-4D97-AF65-F5344CB8AC3E}">
        <p14:creationId xmlns:p14="http://schemas.microsoft.com/office/powerpoint/2010/main" val="33365094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
        <p:cNvGrpSpPr/>
        <p:nvPr/>
      </p:nvGrpSpPr>
      <p:grpSpPr>
        <a:xfrm>
          <a:off x="0" y="0"/>
          <a:ext cx="0" cy="0"/>
          <a:chOff x="0" y="0"/>
          <a:chExt cx="0" cy="0"/>
        </a:xfrm>
      </p:grpSpPr>
      <p:sp>
        <p:nvSpPr>
          <p:cNvPr id="178" name="Google Shape;178;p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79" name="Google Shape;179;p6: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200"/>
              <a:buFont typeface="Calibri"/>
              <a:buNone/>
            </a:pPr>
            <a:r>
              <a:rPr lang="en-US"/>
              <a:t>Geneve</a:t>
            </a:r>
            <a:endParaRPr/>
          </a:p>
          <a:p>
            <a:pPr marL="0" lvl="0" indent="0" algn="l" rtl="0">
              <a:spcBef>
                <a:spcPts val="0"/>
              </a:spcBef>
              <a:spcAft>
                <a:spcPts val="0"/>
              </a:spcAft>
              <a:buNone/>
            </a:pPr>
            <a:r>
              <a:rPr lang="en-US"/>
              <a:t>Here is the complete stratification of all the other race/ethnic groups</a:t>
            </a:r>
            <a:endParaRPr/>
          </a:p>
        </p:txBody>
      </p:sp>
      <p:sp>
        <p:nvSpPr>
          <p:cNvPr id="180" name="Google Shape;180;p6: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115</a:t>
            </a:fld>
            <a:endParaRPr/>
          </a:p>
        </p:txBody>
      </p:sp>
    </p:spTree>
    <p:extLst>
      <p:ext uri="{BB962C8B-B14F-4D97-AF65-F5344CB8AC3E}">
        <p14:creationId xmlns:p14="http://schemas.microsoft.com/office/powerpoint/2010/main" val="349566782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4"/>
        <p:cNvGrpSpPr/>
        <p:nvPr/>
      </p:nvGrpSpPr>
      <p:grpSpPr>
        <a:xfrm>
          <a:off x="0" y="0"/>
          <a:ext cx="0" cy="0"/>
          <a:chOff x="0" y="0"/>
          <a:chExt cx="0" cy="0"/>
        </a:xfrm>
      </p:grpSpPr>
      <p:sp>
        <p:nvSpPr>
          <p:cNvPr id="185" name="Google Shape;185;p7: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86" name="Google Shape;186;p7: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r>
              <a:rPr lang="en-US"/>
              <a:t>Geneve</a:t>
            </a:r>
            <a:endParaRPr/>
          </a:p>
          <a:p>
            <a:pPr marL="0" lvl="0" indent="0" algn="l" rtl="0">
              <a:spcBef>
                <a:spcPts val="0"/>
              </a:spcBef>
              <a:spcAft>
                <a:spcPts val="0"/>
              </a:spcAft>
              <a:buNone/>
            </a:pPr>
            <a:r>
              <a:rPr lang="en-US"/>
              <a:t>Describe info on slide</a:t>
            </a:r>
            <a:endParaRPr/>
          </a:p>
        </p:txBody>
      </p:sp>
      <p:sp>
        <p:nvSpPr>
          <p:cNvPr id="187" name="Google Shape;187;p7: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116</a:t>
            </a:fld>
            <a:endParaRPr/>
          </a:p>
        </p:txBody>
      </p:sp>
    </p:spTree>
    <p:extLst>
      <p:ext uri="{BB962C8B-B14F-4D97-AF65-F5344CB8AC3E}">
        <p14:creationId xmlns:p14="http://schemas.microsoft.com/office/powerpoint/2010/main" val="253620137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
        <p:cNvGrpSpPr/>
        <p:nvPr/>
      </p:nvGrpSpPr>
      <p:grpSpPr>
        <a:xfrm>
          <a:off x="0" y="0"/>
          <a:ext cx="0" cy="0"/>
          <a:chOff x="0" y="0"/>
          <a:chExt cx="0" cy="0"/>
        </a:xfrm>
      </p:grpSpPr>
      <p:sp>
        <p:nvSpPr>
          <p:cNvPr id="193" name="Google Shape;193;p8: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Now that we’ve covered the methodology and sampling plan for how the survey was created and implemented, let’s see what the numbers say and dive into our needs assessment analysis.</a:t>
            </a:r>
            <a:endParaRPr/>
          </a:p>
        </p:txBody>
      </p:sp>
      <p:sp>
        <p:nvSpPr>
          <p:cNvPr id="194" name="Google Shape;194;p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49105638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8"/>
        <p:cNvGrpSpPr/>
        <p:nvPr/>
      </p:nvGrpSpPr>
      <p:grpSpPr>
        <a:xfrm>
          <a:off x="0" y="0"/>
          <a:ext cx="0" cy="0"/>
          <a:chOff x="0" y="0"/>
          <a:chExt cx="0" cy="0"/>
        </a:xfrm>
      </p:grpSpPr>
      <p:sp>
        <p:nvSpPr>
          <p:cNvPr id="199" name="Google Shape;199;g1e4534bb026_0_31: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Geneve:</a:t>
            </a:r>
            <a:endParaRPr/>
          </a:p>
          <a:p>
            <a:pPr marL="0" lvl="0" indent="0" algn="l" rtl="0">
              <a:spcBef>
                <a:spcPts val="0"/>
              </a:spcBef>
              <a:spcAft>
                <a:spcPts val="0"/>
              </a:spcAft>
              <a:buNone/>
            </a:pPr>
            <a:r>
              <a:rPr lang="en-US"/>
              <a:t>From a sociological standpoint humans like to make associations. Throughout the HIV epidemic many associations have been made regarding those who have contracted and are living with HIV. Common associations that we are familiar with include: only individuals who are promiscuous get it, or only MSM get it. The 4 H’s</a:t>
            </a:r>
            <a:endParaRPr/>
          </a:p>
          <a:p>
            <a:pPr marL="0" lvl="0" indent="0" algn="l" rtl="0">
              <a:spcBef>
                <a:spcPts val="0"/>
              </a:spcBef>
              <a:spcAft>
                <a:spcPts val="0"/>
              </a:spcAft>
              <a:buNone/>
            </a:pPr>
            <a:r>
              <a:rPr lang="en-US"/>
              <a:t>However we know that HIV does not discriminate against race,sex,age, etc and demographic data looks different between different jurisdictions. Today we will be going over a snapshot of our Palm Beach County Ryan White program demographic data.</a:t>
            </a:r>
            <a:endParaRPr/>
          </a:p>
        </p:txBody>
      </p:sp>
      <p:sp>
        <p:nvSpPr>
          <p:cNvPr id="200" name="Google Shape;200;g1e4534bb026_0_3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94099626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4"/>
        <p:cNvGrpSpPr/>
        <p:nvPr/>
      </p:nvGrpSpPr>
      <p:grpSpPr>
        <a:xfrm>
          <a:off x="0" y="0"/>
          <a:ext cx="0" cy="0"/>
          <a:chOff x="0" y="0"/>
          <a:chExt cx="0" cy="0"/>
        </a:xfrm>
      </p:grpSpPr>
      <p:sp>
        <p:nvSpPr>
          <p:cNvPr id="205" name="Google Shape;205;p9: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06" name="Google Shape;206;p9: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976779151"/>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0"/>
        <p:cNvGrpSpPr/>
        <p:nvPr/>
      </p:nvGrpSpPr>
      <p:grpSpPr>
        <a:xfrm>
          <a:off x="0" y="0"/>
          <a:ext cx="0" cy="0"/>
          <a:chOff x="0" y="0"/>
          <a:chExt cx="0" cy="0"/>
        </a:xfrm>
      </p:grpSpPr>
      <p:sp>
        <p:nvSpPr>
          <p:cNvPr id="211" name="Google Shape;211;p10: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The first question looks at the age of respondents. Go over data on slide. Majority of participants are 45 years or older</a:t>
            </a:r>
            <a:endParaRPr/>
          </a:p>
        </p:txBody>
      </p:sp>
      <p:sp>
        <p:nvSpPr>
          <p:cNvPr id="212" name="Google Shape;212;p1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790353628"/>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8"/>
        <p:cNvGrpSpPr/>
        <p:nvPr/>
      </p:nvGrpSpPr>
      <p:grpSpPr>
        <a:xfrm>
          <a:off x="0" y="0"/>
          <a:ext cx="0" cy="0"/>
          <a:chOff x="0" y="0"/>
          <a:chExt cx="0" cy="0"/>
        </a:xfrm>
      </p:grpSpPr>
      <p:sp>
        <p:nvSpPr>
          <p:cNvPr id="219" name="Google Shape;219;p11: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The next question looked at location of respondents. Go over data on slide</a:t>
            </a:r>
            <a:endParaRPr/>
          </a:p>
        </p:txBody>
      </p:sp>
      <p:sp>
        <p:nvSpPr>
          <p:cNvPr id="220" name="Google Shape;220;p1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512741308"/>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7"/>
        <p:cNvGrpSpPr/>
        <p:nvPr/>
      </p:nvGrpSpPr>
      <p:grpSpPr>
        <a:xfrm>
          <a:off x="0" y="0"/>
          <a:ext cx="0" cy="0"/>
          <a:chOff x="0" y="0"/>
          <a:chExt cx="0" cy="0"/>
        </a:xfrm>
      </p:grpSpPr>
      <p:sp>
        <p:nvSpPr>
          <p:cNvPr id="228" name="Google Shape;228;p12: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This question looks at Gender. Go over data on slide. There were more male respondents then female respondents.</a:t>
            </a:r>
            <a:endParaRPr/>
          </a:p>
        </p:txBody>
      </p:sp>
      <p:sp>
        <p:nvSpPr>
          <p:cNvPr id="229" name="Google Shape;229;p1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60523681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 </a:t>
            </a:r>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44A732EC-58F1-4907-A399-80783523493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02483637"/>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5"/>
        <p:cNvGrpSpPr/>
        <p:nvPr/>
      </p:nvGrpSpPr>
      <p:grpSpPr>
        <a:xfrm>
          <a:off x="0" y="0"/>
          <a:ext cx="0" cy="0"/>
          <a:chOff x="0" y="0"/>
          <a:chExt cx="0" cy="0"/>
        </a:xfrm>
      </p:grpSpPr>
      <p:sp>
        <p:nvSpPr>
          <p:cNvPr id="236" name="Google Shape;236;p13: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This next question looks at race of respondents. Go over data on slides</a:t>
            </a:r>
            <a:endParaRPr/>
          </a:p>
        </p:txBody>
      </p:sp>
      <p:sp>
        <p:nvSpPr>
          <p:cNvPr id="237" name="Google Shape;237;p1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692831132"/>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3"/>
        <p:cNvGrpSpPr/>
        <p:nvPr/>
      </p:nvGrpSpPr>
      <p:grpSpPr>
        <a:xfrm>
          <a:off x="0" y="0"/>
          <a:ext cx="0" cy="0"/>
          <a:chOff x="0" y="0"/>
          <a:chExt cx="0" cy="0"/>
        </a:xfrm>
      </p:grpSpPr>
      <p:sp>
        <p:nvSpPr>
          <p:cNvPr id="244" name="Google Shape;244;p14: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Looking at language of respondents. Go over data on slides</a:t>
            </a:r>
            <a:endParaRPr/>
          </a:p>
        </p:txBody>
      </p:sp>
      <p:sp>
        <p:nvSpPr>
          <p:cNvPr id="245" name="Google Shape;245;p14: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254940719"/>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1"/>
        <p:cNvGrpSpPr/>
        <p:nvPr/>
      </p:nvGrpSpPr>
      <p:grpSpPr>
        <a:xfrm>
          <a:off x="0" y="0"/>
          <a:ext cx="0" cy="0"/>
          <a:chOff x="0" y="0"/>
          <a:chExt cx="0" cy="0"/>
        </a:xfrm>
      </p:grpSpPr>
      <p:sp>
        <p:nvSpPr>
          <p:cNvPr id="252" name="Google Shape;252;p15: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Looking at ethnicity, go over data on slides. The data shows that there are more Black/African American respondents</a:t>
            </a:r>
            <a:endParaRPr/>
          </a:p>
        </p:txBody>
      </p:sp>
      <p:sp>
        <p:nvSpPr>
          <p:cNvPr id="253" name="Google Shape;253;p1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8460352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9"/>
        <p:cNvGrpSpPr/>
        <p:nvPr/>
      </p:nvGrpSpPr>
      <p:grpSpPr>
        <a:xfrm>
          <a:off x="0" y="0"/>
          <a:ext cx="0" cy="0"/>
          <a:chOff x="0" y="0"/>
          <a:chExt cx="0" cy="0"/>
        </a:xfrm>
      </p:grpSpPr>
      <p:sp>
        <p:nvSpPr>
          <p:cNvPr id="260" name="Google Shape;260;g257071a34fb_0_9: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Looking at sexual orientation, go over data on slides</a:t>
            </a:r>
            <a:endParaRPr/>
          </a:p>
        </p:txBody>
      </p:sp>
      <p:sp>
        <p:nvSpPr>
          <p:cNvPr id="261" name="Google Shape;261;g257071a34fb_0_9: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8045188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7"/>
        <p:cNvGrpSpPr/>
        <p:nvPr/>
      </p:nvGrpSpPr>
      <p:grpSpPr>
        <a:xfrm>
          <a:off x="0" y="0"/>
          <a:ext cx="0" cy="0"/>
          <a:chOff x="0" y="0"/>
          <a:chExt cx="0" cy="0"/>
        </a:xfrm>
      </p:grpSpPr>
      <p:sp>
        <p:nvSpPr>
          <p:cNvPr id="268" name="Google Shape;268;p16: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Looking at education, we can see that almost half (43.4%) of respondents earned at least a high school diploma or GED. Go over data on slide.</a:t>
            </a:r>
            <a:endParaRPr/>
          </a:p>
        </p:txBody>
      </p:sp>
      <p:sp>
        <p:nvSpPr>
          <p:cNvPr id="269" name="Google Shape;269;p1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858769713"/>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5"/>
        <p:cNvGrpSpPr/>
        <p:nvPr/>
      </p:nvGrpSpPr>
      <p:grpSpPr>
        <a:xfrm>
          <a:off x="0" y="0"/>
          <a:ext cx="0" cy="0"/>
          <a:chOff x="0" y="0"/>
          <a:chExt cx="0" cy="0"/>
        </a:xfrm>
      </p:grpSpPr>
      <p:sp>
        <p:nvSpPr>
          <p:cNvPr id="276" name="Google Shape;276;p17: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Looking at income, go over data on slides.</a:t>
            </a:r>
            <a:endParaRPr/>
          </a:p>
        </p:txBody>
      </p:sp>
      <p:sp>
        <p:nvSpPr>
          <p:cNvPr id="277" name="Google Shape;277;p17: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139162475"/>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3"/>
        <p:cNvGrpSpPr/>
        <p:nvPr/>
      </p:nvGrpSpPr>
      <p:grpSpPr>
        <a:xfrm>
          <a:off x="0" y="0"/>
          <a:ext cx="0" cy="0"/>
          <a:chOff x="0" y="0"/>
          <a:chExt cx="0" cy="0"/>
        </a:xfrm>
      </p:grpSpPr>
      <p:sp>
        <p:nvSpPr>
          <p:cNvPr id="284" name="Google Shape;284;g1e46c578252_0_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5" name="Google Shape;285;g1e46c578252_0_5: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Geneve</a:t>
            </a:r>
            <a:endParaRPr/>
          </a:p>
          <a:p>
            <a:pPr marL="0" lvl="0" indent="0" algn="l" rtl="0">
              <a:spcBef>
                <a:spcPts val="0"/>
              </a:spcBef>
              <a:spcAft>
                <a:spcPts val="0"/>
              </a:spcAft>
              <a:buNone/>
            </a:pPr>
            <a:r>
              <a:rPr lang="en-US"/>
              <a:t>Here are some key takeaways from the demographic section</a:t>
            </a:r>
            <a:endParaRPr/>
          </a:p>
        </p:txBody>
      </p:sp>
      <p:sp>
        <p:nvSpPr>
          <p:cNvPr id="286" name="Google Shape;286;g1e46c578252_0_5: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129</a:t>
            </a:fld>
            <a:endParaRPr/>
          </a:p>
        </p:txBody>
      </p:sp>
    </p:spTree>
    <p:extLst>
      <p:ext uri="{BB962C8B-B14F-4D97-AF65-F5344CB8AC3E}">
        <p14:creationId xmlns:p14="http://schemas.microsoft.com/office/powerpoint/2010/main" val="313243945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2"/>
        <p:cNvGrpSpPr/>
        <p:nvPr/>
      </p:nvGrpSpPr>
      <p:grpSpPr>
        <a:xfrm>
          <a:off x="0" y="0"/>
          <a:ext cx="0" cy="0"/>
          <a:chOff x="0" y="0"/>
          <a:chExt cx="0" cy="0"/>
        </a:xfrm>
      </p:grpSpPr>
      <p:sp>
        <p:nvSpPr>
          <p:cNvPr id="293" name="Google Shape;293;g1e45f30b70c_0_0: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94" name="Google Shape;294;g1e45f30b70c_0_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1408489"/>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8"/>
        <p:cNvGrpSpPr/>
        <p:nvPr/>
      </p:nvGrpSpPr>
      <p:grpSpPr>
        <a:xfrm>
          <a:off x="0" y="0"/>
          <a:ext cx="0" cy="0"/>
          <a:chOff x="0" y="0"/>
          <a:chExt cx="0" cy="0"/>
        </a:xfrm>
      </p:grpSpPr>
      <p:sp>
        <p:nvSpPr>
          <p:cNvPr id="299" name="Google Shape;299;g1e4534bb026_0_27: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Samirah- Like Geneve said, sometimes we make assumptions of what living with HIV looks like and there are often associations made between certain groups and HIV; however, living with HIV is different for each individual. For example, not everyone receives the same care and treatment and sometimes there are barriers to treatment and care and they are all different for each individual. With that being said, we will now be going over treatment and care data for the Palm Beach County Ryan White program.</a:t>
            </a:r>
            <a:endParaRPr/>
          </a:p>
        </p:txBody>
      </p:sp>
      <p:sp>
        <p:nvSpPr>
          <p:cNvPr id="300" name="Google Shape;300;g1e4534bb026_0_27: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7737994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5"/>
        <p:cNvGrpSpPr/>
        <p:nvPr/>
      </p:nvGrpSpPr>
      <p:grpSpPr>
        <a:xfrm>
          <a:off x="0" y="0"/>
          <a:ext cx="0" cy="0"/>
          <a:chOff x="0" y="0"/>
          <a:chExt cx="0" cy="0"/>
        </a:xfrm>
      </p:grpSpPr>
      <p:sp>
        <p:nvSpPr>
          <p:cNvPr id="306" name="Google Shape;306;p18: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457200" lvl="0" indent="-317500" algn="l" rtl="0">
              <a:spcBef>
                <a:spcPts val="0"/>
              </a:spcBef>
              <a:spcAft>
                <a:spcPts val="0"/>
              </a:spcAft>
              <a:buSzPts val="1400"/>
              <a:buChar char="-"/>
            </a:pPr>
            <a:r>
              <a:rPr lang="en-US"/>
              <a:t>respondents were asked 10 questions that focus on care and treatment. Questions 14-23 focused on things like the respondent’s most recent HIV test, access to medical care and case management, PrEP usage etc.</a:t>
            </a:r>
            <a:endParaRPr/>
          </a:p>
        </p:txBody>
      </p:sp>
      <p:sp>
        <p:nvSpPr>
          <p:cNvPr id="307" name="Google Shape;307;p1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18332450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u="sng" dirty="0" smtClean="0"/>
              <a:t>Housing</a:t>
            </a:r>
            <a:r>
              <a:rPr lang="en-US" dirty="0" smtClean="0"/>
              <a:t>= increase in 2021 possibly due to available resources during the pandemic and decrease in 2022 possibly due to reduced</a:t>
            </a:r>
            <a:r>
              <a:rPr lang="en-US" baseline="0" dirty="0" smtClean="0"/>
              <a:t> assistance and rent increase.</a:t>
            </a:r>
          </a:p>
          <a:p>
            <a:r>
              <a:rPr lang="en-US" u="sng" baseline="0" dirty="0" smtClean="0"/>
              <a:t>Service</a:t>
            </a:r>
            <a:r>
              <a:rPr lang="en-US" baseline="0" dirty="0" smtClean="0"/>
              <a:t>= Decrease in </a:t>
            </a:r>
            <a:r>
              <a:rPr lang="en-US" b="1" baseline="0" dirty="0" smtClean="0"/>
              <a:t>LPAP</a:t>
            </a:r>
            <a:r>
              <a:rPr lang="en-US" baseline="0" dirty="0" smtClean="0"/>
              <a:t> and </a:t>
            </a:r>
            <a:r>
              <a:rPr lang="en-US" b="1" baseline="0" dirty="0" smtClean="0"/>
              <a:t>EFA</a:t>
            </a:r>
            <a:r>
              <a:rPr lang="en-US" baseline="0" dirty="0" smtClean="0"/>
              <a:t> might not be due to insurance coverage since </a:t>
            </a:r>
            <a:r>
              <a:rPr lang="en-US" b="1" baseline="0" dirty="0" smtClean="0"/>
              <a:t>OAHS</a:t>
            </a:r>
            <a:r>
              <a:rPr lang="en-US" baseline="0" dirty="0" smtClean="0"/>
              <a:t> remained the same. ADAP increased </a:t>
            </a:r>
            <a:r>
              <a:rPr lang="en-US" baseline="0" smtClean="0"/>
              <a:t>available medications </a:t>
            </a:r>
            <a:r>
              <a:rPr lang="en-US" baseline="0" dirty="0" smtClean="0"/>
              <a:t>as well. </a:t>
            </a:r>
            <a:r>
              <a:rPr lang="en-US" b="1" baseline="0" dirty="0" smtClean="0"/>
              <a:t>Health insurance </a:t>
            </a:r>
            <a:r>
              <a:rPr lang="en-US" baseline="0" dirty="0" smtClean="0"/>
              <a:t>increased 144 between 2020 and 2022. </a:t>
            </a:r>
            <a:r>
              <a:rPr lang="en-US" b="1" baseline="0" dirty="0" smtClean="0"/>
              <a:t>PSS</a:t>
            </a:r>
            <a:r>
              <a:rPr lang="en-US" baseline="0" dirty="0" smtClean="0"/>
              <a:t> had no data for 2020 and a very large increase between 2021 and 2022 (not sure why).</a:t>
            </a:r>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44A732EC-58F1-4907-A399-80783523493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04079312"/>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1"/>
        <p:cNvGrpSpPr/>
        <p:nvPr/>
      </p:nvGrpSpPr>
      <p:grpSpPr>
        <a:xfrm>
          <a:off x="0" y="0"/>
          <a:ext cx="0" cy="0"/>
          <a:chOff x="0" y="0"/>
          <a:chExt cx="0" cy="0"/>
        </a:xfrm>
      </p:grpSpPr>
      <p:sp>
        <p:nvSpPr>
          <p:cNvPr id="312" name="Google Shape;312;p19: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457200" lvl="0" indent="-317500" algn="l" rtl="0">
              <a:spcBef>
                <a:spcPts val="0"/>
              </a:spcBef>
              <a:spcAft>
                <a:spcPts val="0"/>
              </a:spcAft>
              <a:buSzPts val="1400"/>
              <a:buChar char="-"/>
            </a:pPr>
            <a:r>
              <a:rPr lang="en-US"/>
              <a:t>this question focused on medical appointments and the frequency of visits to a medical provider in the 12 months prior to taking the survey</a:t>
            </a:r>
            <a:endParaRPr/>
          </a:p>
        </p:txBody>
      </p:sp>
      <p:sp>
        <p:nvSpPr>
          <p:cNvPr id="313" name="Google Shape;313;p19: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59273509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
        <p:cNvGrpSpPr/>
        <p:nvPr/>
      </p:nvGrpSpPr>
      <p:grpSpPr>
        <a:xfrm>
          <a:off x="0" y="0"/>
          <a:ext cx="0" cy="0"/>
          <a:chOff x="0" y="0"/>
          <a:chExt cx="0" cy="0"/>
        </a:xfrm>
      </p:grpSpPr>
      <p:sp>
        <p:nvSpPr>
          <p:cNvPr id="320" name="Google Shape;320;g1e42869827f_3_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1" name="Google Shape;321;g1e42869827f_3_0: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dirty="0"/>
              <a:t>Samirah</a:t>
            </a:r>
            <a:endParaRPr dirty="0"/>
          </a:p>
          <a:p>
            <a:pPr marL="457200" lvl="0" indent="-317500" algn="l" rtl="0">
              <a:spcBef>
                <a:spcPts val="0"/>
              </a:spcBef>
              <a:spcAft>
                <a:spcPts val="0"/>
              </a:spcAft>
              <a:buSzPts val="1400"/>
              <a:buChar char="-"/>
            </a:pPr>
            <a:r>
              <a:rPr lang="en-US" dirty="0"/>
              <a:t>this question focused on access to medical care and whether clients were able to receive care when they needed it</a:t>
            </a:r>
            <a:endParaRPr dirty="0"/>
          </a:p>
        </p:txBody>
      </p:sp>
      <p:sp>
        <p:nvSpPr>
          <p:cNvPr id="322" name="Google Shape;322;g1e42869827f_3_0: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134</a:t>
            </a:fld>
            <a:endParaRPr/>
          </a:p>
        </p:txBody>
      </p:sp>
    </p:spTree>
    <p:extLst>
      <p:ext uri="{BB962C8B-B14F-4D97-AF65-F5344CB8AC3E}">
        <p14:creationId xmlns:p14="http://schemas.microsoft.com/office/powerpoint/2010/main" val="3131564846"/>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8"/>
        <p:cNvGrpSpPr/>
        <p:nvPr/>
      </p:nvGrpSpPr>
      <p:grpSpPr>
        <a:xfrm>
          <a:off x="0" y="0"/>
          <a:ext cx="0" cy="0"/>
          <a:chOff x="0" y="0"/>
          <a:chExt cx="0" cy="0"/>
        </a:xfrm>
      </p:grpSpPr>
      <p:sp>
        <p:nvSpPr>
          <p:cNvPr id="329" name="Google Shape;329;g1e42869827f_3_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0" name="Google Shape;330;g1e42869827f_3_6: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Samirah- This question focused on case management and whether or not participants had an HIV case manager. 393 out of 398 participants answered this question. Out of the 393 respondents, 70.2% of participants do have an HIV case manager and 26.7% of respondents do not have an HIV case manager. </a:t>
            </a:r>
            <a:endParaRPr/>
          </a:p>
        </p:txBody>
      </p:sp>
      <p:sp>
        <p:nvSpPr>
          <p:cNvPr id="331" name="Google Shape;331;g1e42869827f_3_6: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135</a:t>
            </a:fld>
            <a:endParaRPr/>
          </a:p>
        </p:txBody>
      </p:sp>
    </p:spTree>
    <p:extLst>
      <p:ext uri="{BB962C8B-B14F-4D97-AF65-F5344CB8AC3E}">
        <p14:creationId xmlns:p14="http://schemas.microsoft.com/office/powerpoint/2010/main" val="2864100383"/>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7"/>
        <p:cNvGrpSpPr/>
        <p:nvPr/>
      </p:nvGrpSpPr>
      <p:grpSpPr>
        <a:xfrm>
          <a:off x="0" y="0"/>
          <a:ext cx="0" cy="0"/>
          <a:chOff x="0" y="0"/>
          <a:chExt cx="0" cy="0"/>
        </a:xfrm>
      </p:grpSpPr>
      <p:sp>
        <p:nvSpPr>
          <p:cNvPr id="338" name="Google Shape;338;g1e42869827f_3_1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9" name="Google Shape;339;g1e42869827f_3_12: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Samirah- this question focused on case management satisfaction, so in simpler terms, how satisfied the respondents are with their HIV case management services</a:t>
            </a:r>
            <a:endParaRPr/>
          </a:p>
        </p:txBody>
      </p:sp>
      <p:sp>
        <p:nvSpPr>
          <p:cNvPr id="340" name="Google Shape;340;g1e42869827f_3_12: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136</a:t>
            </a:fld>
            <a:endParaRPr/>
          </a:p>
        </p:txBody>
      </p:sp>
    </p:spTree>
    <p:extLst>
      <p:ext uri="{BB962C8B-B14F-4D97-AF65-F5344CB8AC3E}">
        <p14:creationId xmlns:p14="http://schemas.microsoft.com/office/powerpoint/2010/main" val="557127787"/>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6"/>
        <p:cNvGrpSpPr/>
        <p:nvPr/>
      </p:nvGrpSpPr>
      <p:grpSpPr>
        <a:xfrm>
          <a:off x="0" y="0"/>
          <a:ext cx="0" cy="0"/>
          <a:chOff x="0" y="0"/>
          <a:chExt cx="0" cy="0"/>
        </a:xfrm>
      </p:grpSpPr>
      <p:sp>
        <p:nvSpPr>
          <p:cNvPr id="347" name="Google Shape;347;g1e42869827f_0_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8" name="Google Shape;348;g1e42869827f_0_0: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Samirah- 97.7% A majority of participants are currently taking antiretroviral medicines to treat their HIV </a:t>
            </a:r>
            <a:endParaRPr/>
          </a:p>
        </p:txBody>
      </p:sp>
      <p:sp>
        <p:nvSpPr>
          <p:cNvPr id="349" name="Google Shape;349;g1e42869827f_0_0: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137</a:t>
            </a:fld>
            <a:endParaRPr/>
          </a:p>
        </p:txBody>
      </p:sp>
    </p:spTree>
    <p:extLst>
      <p:ext uri="{BB962C8B-B14F-4D97-AF65-F5344CB8AC3E}">
        <p14:creationId xmlns:p14="http://schemas.microsoft.com/office/powerpoint/2010/main" val="1838166323"/>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5"/>
        <p:cNvGrpSpPr/>
        <p:nvPr/>
      </p:nvGrpSpPr>
      <p:grpSpPr>
        <a:xfrm>
          <a:off x="0" y="0"/>
          <a:ext cx="0" cy="0"/>
          <a:chOff x="0" y="0"/>
          <a:chExt cx="0" cy="0"/>
        </a:xfrm>
      </p:grpSpPr>
      <p:sp>
        <p:nvSpPr>
          <p:cNvPr id="356" name="Google Shape;356;g1e42869827f_0_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7" name="Google Shape;357;g1e42869827f_0_6: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Samirah- This question focused on the percentage of respondents that were provided specific explanations from their HIV medical providers regarding things like their lab results and diagnoses</a:t>
            </a:r>
            <a:endParaRPr/>
          </a:p>
        </p:txBody>
      </p:sp>
      <p:sp>
        <p:nvSpPr>
          <p:cNvPr id="358" name="Google Shape;358;g1e42869827f_0_6: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138</a:t>
            </a:fld>
            <a:endParaRPr/>
          </a:p>
        </p:txBody>
      </p:sp>
    </p:spTree>
    <p:extLst>
      <p:ext uri="{BB962C8B-B14F-4D97-AF65-F5344CB8AC3E}">
        <p14:creationId xmlns:p14="http://schemas.microsoft.com/office/powerpoint/2010/main" val="1469339136"/>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4"/>
        <p:cNvGrpSpPr/>
        <p:nvPr/>
      </p:nvGrpSpPr>
      <p:grpSpPr>
        <a:xfrm>
          <a:off x="0" y="0"/>
          <a:ext cx="0" cy="0"/>
          <a:chOff x="0" y="0"/>
          <a:chExt cx="0" cy="0"/>
        </a:xfrm>
      </p:grpSpPr>
      <p:sp>
        <p:nvSpPr>
          <p:cNvPr id="365" name="Google Shape;365;g1e46c578252_0_1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6" name="Google Shape;366;g1e46c578252_0_11: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Samirah- I know we just presented a lot of data and numbers, but here are some key takeaways from the treatment and care data: </a:t>
            </a:r>
            <a:endParaRPr/>
          </a:p>
          <a:p>
            <a:pPr marL="0" lvl="0" indent="0" algn="l" rtl="0">
              <a:spcBef>
                <a:spcPts val="0"/>
              </a:spcBef>
              <a:spcAft>
                <a:spcPts val="0"/>
              </a:spcAft>
              <a:buNone/>
            </a:pPr>
            <a:endParaRPr/>
          </a:p>
          <a:p>
            <a:pPr marL="0" lvl="0" indent="0" algn="l" rtl="0">
              <a:spcBef>
                <a:spcPts val="0"/>
              </a:spcBef>
              <a:spcAft>
                <a:spcPts val="0"/>
              </a:spcAft>
              <a:buNone/>
            </a:pPr>
            <a:r>
              <a:rPr lang="en-US"/>
              <a:t>While more than half of respondents indicated that they saw their HIV medical provider 3-5 times in the 12 months prior to taking the survey, 24.9% saw their medical provider 2 times which may seem like a low number. If we combine that percentage with the percentage that saw their provider at least 3-5 times, we can say that around 81.5% of respondents saw their HIV medical provider 2 or more times in the 12 months prior to taking the survey which would represent a majority of the respondents</a:t>
            </a:r>
            <a:endParaRPr/>
          </a:p>
          <a:p>
            <a:pPr marL="0" lvl="0" indent="0" algn="l" rtl="0">
              <a:spcBef>
                <a:spcPts val="0"/>
              </a:spcBef>
              <a:spcAft>
                <a:spcPts val="0"/>
              </a:spcAft>
              <a:buNone/>
            </a:pPr>
            <a:endParaRPr/>
          </a:p>
          <a:p>
            <a:pPr marL="0" lvl="0" indent="0" algn="l" rtl="0">
              <a:spcBef>
                <a:spcPts val="0"/>
              </a:spcBef>
              <a:spcAft>
                <a:spcPts val="0"/>
              </a:spcAft>
              <a:buNone/>
            </a:pPr>
            <a:endParaRPr/>
          </a:p>
          <a:p>
            <a:pPr marL="0" lvl="0" indent="0" algn="l" rtl="0">
              <a:spcBef>
                <a:spcPts val="0"/>
              </a:spcBef>
              <a:spcAft>
                <a:spcPts val="0"/>
              </a:spcAft>
              <a:buNone/>
            </a:pPr>
            <a:endParaRPr/>
          </a:p>
          <a:p>
            <a:pPr marL="0" lvl="0" indent="0" algn="l" rtl="0">
              <a:spcBef>
                <a:spcPts val="0"/>
              </a:spcBef>
              <a:spcAft>
                <a:spcPts val="0"/>
              </a:spcAft>
              <a:buNone/>
            </a:pPr>
            <a:endParaRPr/>
          </a:p>
        </p:txBody>
      </p:sp>
      <p:sp>
        <p:nvSpPr>
          <p:cNvPr id="367" name="Google Shape;367;g1e46c578252_0_11: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139</a:t>
            </a:fld>
            <a:endParaRPr/>
          </a:p>
        </p:txBody>
      </p:sp>
    </p:spTree>
    <p:extLst>
      <p:ext uri="{BB962C8B-B14F-4D97-AF65-F5344CB8AC3E}">
        <p14:creationId xmlns:p14="http://schemas.microsoft.com/office/powerpoint/2010/main" val="1721227493"/>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1"/>
        <p:cNvGrpSpPr/>
        <p:nvPr/>
      </p:nvGrpSpPr>
      <p:grpSpPr>
        <a:xfrm>
          <a:off x="0" y="0"/>
          <a:ext cx="0" cy="0"/>
          <a:chOff x="0" y="0"/>
          <a:chExt cx="0" cy="0"/>
        </a:xfrm>
      </p:grpSpPr>
      <p:sp>
        <p:nvSpPr>
          <p:cNvPr id="372" name="Google Shape;372;g1e45f30b70c_0_5: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73" name="Google Shape;373;g1e45f30b70c_0_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073098456"/>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7"/>
        <p:cNvGrpSpPr/>
        <p:nvPr/>
      </p:nvGrpSpPr>
      <p:grpSpPr>
        <a:xfrm>
          <a:off x="0" y="0"/>
          <a:ext cx="0" cy="0"/>
          <a:chOff x="0" y="0"/>
          <a:chExt cx="0" cy="0"/>
        </a:xfrm>
      </p:grpSpPr>
      <p:sp>
        <p:nvSpPr>
          <p:cNvPr id="378" name="Google Shape;378;g1e42869827f_0_111: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Geneve- Now we will be discussing the service utilization data for the PBC Ryan White program, and once again, this may look different for each individual living with HIV </a:t>
            </a:r>
            <a:endParaRPr/>
          </a:p>
        </p:txBody>
      </p:sp>
      <p:sp>
        <p:nvSpPr>
          <p:cNvPr id="379" name="Google Shape;379;g1e42869827f_0_11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823217947"/>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5"/>
        <p:cNvGrpSpPr/>
        <p:nvPr/>
      </p:nvGrpSpPr>
      <p:grpSpPr>
        <a:xfrm>
          <a:off x="0" y="0"/>
          <a:ext cx="0" cy="0"/>
          <a:chOff x="0" y="0"/>
          <a:chExt cx="0" cy="0"/>
        </a:xfrm>
      </p:grpSpPr>
      <p:sp>
        <p:nvSpPr>
          <p:cNvPr id="386" name="Google Shape;386;g1e42869827f_0_1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7" name="Google Shape;387;g1e42869827f_0_12: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457200" lvl="0" indent="-317500" algn="l" rtl="0">
              <a:spcBef>
                <a:spcPts val="0"/>
              </a:spcBef>
              <a:spcAft>
                <a:spcPts val="0"/>
              </a:spcAft>
              <a:buSzPts val="1400"/>
              <a:buChar char="-"/>
            </a:pPr>
            <a:endParaRPr/>
          </a:p>
        </p:txBody>
      </p:sp>
      <p:sp>
        <p:nvSpPr>
          <p:cNvPr id="388" name="Google Shape;388;g1e42869827f_0_12: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142</a:t>
            </a:fld>
            <a:endParaRPr/>
          </a:p>
        </p:txBody>
      </p:sp>
    </p:spTree>
    <p:extLst>
      <p:ext uri="{BB962C8B-B14F-4D97-AF65-F5344CB8AC3E}">
        <p14:creationId xmlns:p14="http://schemas.microsoft.com/office/powerpoint/2010/main" val="25857893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u="sng" dirty="0" smtClean="0"/>
              <a:t>Reporting Example for 2022</a:t>
            </a:r>
            <a:r>
              <a:rPr lang="en-US" dirty="0" smtClean="0"/>
              <a:t>: Clinical report </a:t>
            </a:r>
            <a:r>
              <a:rPr lang="en-US" i="1" dirty="0" smtClean="0"/>
              <a:t>Total # of Unduplicated</a:t>
            </a:r>
            <a:r>
              <a:rPr lang="en-US" i="1" baseline="0" dirty="0" smtClean="0"/>
              <a:t> Clients </a:t>
            </a:r>
            <a:r>
              <a:rPr lang="en-US" baseline="0" dirty="0" smtClean="0"/>
              <a:t>= </a:t>
            </a:r>
            <a:r>
              <a:rPr lang="en-US" b="1" baseline="0" dirty="0" smtClean="0"/>
              <a:t>565</a:t>
            </a:r>
            <a:r>
              <a:rPr lang="en-US" baseline="0" dirty="0" smtClean="0"/>
              <a:t> vs. Client report </a:t>
            </a:r>
            <a:r>
              <a:rPr lang="en-US" i="1" baseline="0" dirty="0" smtClean="0"/>
              <a:t>Total # of Unduplicated Clients </a:t>
            </a:r>
            <a:r>
              <a:rPr lang="en-US" b="1" baseline="0" dirty="0" smtClean="0"/>
              <a:t>3361</a:t>
            </a:r>
            <a:endParaRPr lang="en-US" b="1"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44A732EC-58F1-4907-A399-80783523493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62870712"/>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2"/>
        <p:cNvGrpSpPr/>
        <p:nvPr/>
      </p:nvGrpSpPr>
      <p:grpSpPr>
        <a:xfrm>
          <a:off x="0" y="0"/>
          <a:ext cx="0" cy="0"/>
          <a:chOff x="0" y="0"/>
          <a:chExt cx="0" cy="0"/>
        </a:xfrm>
      </p:grpSpPr>
      <p:sp>
        <p:nvSpPr>
          <p:cNvPr id="393" name="Google Shape;393;g257b7ff0350_0_1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4" name="Google Shape;394;g257b7ff0350_0_16: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95" name="Google Shape;395;g257b7ff0350_0_16: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143</a:t>
            </a:fld>
            <a:endParaRPr/>
          </a:p>
        </p:txBody>
      </p:sp>
    </p:spTree>
    <p:extLst>
      <p:ext uri="{BB962C8B-B14F-4D97-AF65-F5344CB8AC3E}">
        <p14:creationId xmlns:p14="http://schemas.microsoft.com/office/powerpoint/2010/main" val="625804466"/>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1"/>
        <p:cNvGrpSpPr/>
        <p:nvPr/>
      </p:nvGrpSpPr>
      <p:grpSpPr>
        <a:xfrm>
          <a:off x="0" y="0"/>
          <a:ext cx="0" cy="0"/>
          <a:chOff x="0" y="0"/>
          <a:chExt cx="0" cy="0"/>
        </a:xfrm>
      </p:grpSpPr>
      <p:sp>
        <p:nvSpPr>
          <p:cNvPr id="402" name="Google Shape;402;g1e483514346_0_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3" name="Google Shape;403;g1e483514346_0_0: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g1e483514346_0_0: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144</a:t>
            </a:fld>
            <a:endParaRPr/>
          </a:p>
        </p:txBody>
      </p:sp>
    </p:spTree>
    <p:extLst>
      <p:ext uri="{BB962C8B-B14F-4D97-AF65-F5344CB8AC3E}">
        <p14:creationId xmlns:p14="http://schemas.microsoft.com/office/powerpoint/2010/main" val="2485172276"/>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2"/>
        <p:cNvGrpSpPr/>
        <p:nvPr/>
      </p:nvGrpSpPr>
      <p:grpSpPr>
        <a:xfrm>
          <a:off x="0" y="0"/>
          <a:ext cx="0" cy="0"/>
          <a:chOff x="0" y="0"/>
          <a:chExt cx="0" cy="0"/>
        </a:xfrm>
      </p:grpSpPr>
      <p:sp>
        <p:nvSpPr>
          <p:cNvPr id="413" name="Google Shape;413;g1e483514346_0_1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4" name="Google Shape;414;g1e483514346_0_15: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15" name="Google Shape;415;g1e483514346_0_15: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145</a:t>
            </a:fld>
            <a:endParaRPr/>
          </a:p>
        </p:txBody>
      </p:sp>
    </p:spTree>
    <p:extLst>
      <p:ext uri="{BB962C8B-B14F-4D97-AF65-F5344CB8AC3E}">
        <p14:creationId xmlns:p14="http://schemas.microsoft.com/office/powerpoint/2010/main" val="2825483573"/>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3"/>
        <p:cNvGrpSpPr/>
        <p:nvPr/>
      </p:nvGrpSpPr>
      <p:grpSpPr>
        <a:xfrm>
          <a:off x="0" y="0"/>
          <a:ext cx="0" cy="0"/>
          <a:chOff x="0" y="0"/>
          <a:chExt cx="0" cy="0"/>
        </a:xfrm>
      </p:grpSpPr>
      <p:sp>
        <p:nvSpPr>
          <p:cNvPr id="424" name="Google Shape;424;g1e45f30b70c_0_10: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25" name="Google Shape;425;g1e45f30b70c_0_1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277914302"/>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9"/>
        <p:cNvGrpSpPr/>
        <p:nvPr/>
      </p:nvGrpSpPr>
      <p:grpSpPr>
        <a:xfrm>
          <a:off x="0" y="0"/>
          <a:ext cx="0" cy="0"/>
          <a:chOff x="0" y="0"/>
          <a:chExt cx="0" cy="0"/>
        </a:xfrm>
      </p:grpSpPr>
      <p:sp>
        <p:nvSpPr>
          <p:cNvPr id="430" name="Google Shape;430;g1e42869827f_0_135: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Geneve-</a:t>
            </a:r>
            <a:endParaRPr/>
          </a:p>
          <a:p>
            <a:pPr marL="0" lvl="0" indent="0" algn="l" rtl="0">
              <a:spcBef>
                <a:spcPts val="0"/>
              </a:spcBef>
              <a:spcAft>
                <a:spcPts val="0"/>
              </a:spcAft>
              <a:buNone/>
            </a:pPr>
            <a:r>
              <a:rPr lang="en-US"/>
              <a:t>The Ryan White program not only strives to provide treatment for those living with HIV, but also aims for improved quality of life. We will now take a closer look of our quality of life questions and analysis</a:t>
            </a:r>
            <a:endParaRPr/>
          </a:p>
        </p:txBody>
      </p:sp>
      <p:sp>
        <p:nvSpPr>
          <p:cNvPr id="431" name="Google Shape;431;g1e42869827f_0_13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761456850"/>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7"/>
        <p:cNvGrpSpPr/>
        <p:nvPr/>
      </p:nvGrpSpPr>
      <p:grpSpPr>
        <a:xfrm>
          <a:off x="0" y="0"/>
          <a:ext cx="0" cy="0"/>
          <a:chOff x="0" y="0"/>
          <a:chExt cx="0" cy="0"/>
        </a:xfrm>
      </p:grpSpPr>
      <p:sp>
        <p:nvSpPr>
          <p:cNvPr id="438" name="Google Shape;438;g1e42869827f_0_139: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9" name="Google Shape;439;g1e42869827f_0_139: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Explain info on slides</a:t>
            </a:r>
            <a:endParaRPr/>
          </a:p>
        </p:txBody>
      </p:sp>
      <p:sp>
        <p:nvSpPr>
          <p:cNvPr id="440" name="Google Shape;440;g1e42869827f_0_139: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148</a:t>
            </a:fld>
            <a:endParaRPr/>
          </a:p>
        </p:txBody>
      </p:sp>
    </p:spTree>
    <p:extLst>
      <p:ext uri="{BB962C8B-B14F-4D97-AF65-F5344CB8AC3E}">
        <p14:creationId xmlns:p14="http://schemas.microsoft.com/office/powerpoint/2010/main" val="3716061419"/>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4"/>
        <p:cNvGrpSpPr/>
        <p:nvPr/>
      </p:nvGrpSpPr>
      <p:grpSpPr>
        <a:xfrm>
          <a:off x="0" y="0"/>
          <a:ext cx="0" cy="0"/>
          <a:chOff x="0" y="0"/>
          <a:chExt cx="0" cy="0"/>
        </a:xfrm>
      </p:grpSpPr>
      <p:sp>
        <p:nvSpPr>
          <p:cNvPr id="445" name="Google Shape;445;g1e483514346_0_4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6" name="Google Shape;446;g1e483514346_0_46: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47" name="Google Shape;447;g1e483514346_0_46: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149</a:t>
            </a:fld>
            <a:endParaRPr/>
          </a:p>
        </p:txBody>
      </p:sp>
    </p:spTree>
    <p:extLst>
      <p:ext uri="{BB962C8B-B14F-4D97-AF65-F5344CB8AC3E}">
        <p14:creationId xmlns:p14="http://schemas.microsoft.com/office/powerpoint/2010/main" val="3454004523"/>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3"/>
        <p:cNvGrpSpPr/>
        <p:nvPr/>
      </p:nvGrpSpPr>
      <p:grpSpPr>
        <a:xfrm>
          <a:off x="0" y="0"/>
          <a:ext cx="0" cy="0"/>
          <a:chOff x="0" y="0"/>
          <a:chExt cx="0" cy="0"/>
        </a:xfrm>
      </p:grpSpPr>
      <p:sp>
        <p:nvSpPr>
          <p:cNvPr id="454" name="Google Shape;454;g1e45f30b70c_0_15: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55" name="Google Shape;455;g1e45f30b70c_0_1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28844832"/>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9"/>
        <p:cNvGrpSpPr/>
        <p:nvPr/>
      </p:nvGrpSpPr>
      <p:grpSpPr>
        <a:xfrm>
          <a:off x="0" y="0"/>
          <a:ext cx="0" cy="0"/>
          <a:chOff x="0" y="0"/>
          <a:chExt cx="0" cy="0"/>
        </a:xfrm>
      </p:grpSpPr>
      <p:sp>
        <p:nvSpPr>
          <p:cNvPr id="460" name="Google Shape;460;g1e45a4cb2af_0_10: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Samirah- Now we will be discussing service utilization and treatment and care follow up so this will include factors that may affect service utilization and other comorbid conditions that respondents may have, and once again, these are all unique for the individual </a:t>
            </a:r>
            <a:endParaRPr/>
          </a:p>
        </p:txBody>
      </p:sp>
      <p:sp>
        <p:nvSpPr>
          <p:cNvPr id="461" name="Google Shape;461;g1e45a4cb2af_0_1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354674601"/>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5"/>
        <p:cNvGrpSpPr/>
        <p:nvPr/>
      </p:nvGrpSpPr>
      <p:grpSpPr>
        <a:xfrm>
          <a:off x="0" y="0"/>
          <a:ext cx="0" cy="0"/>
          <a:chOff x="0" y="0"/>
          <a:chExt cx="0" cy="0"/>
        </a:xfrm>
      </p:grpSpPr>
      <p:sp>
        <p:nvSpPr>
          <p:cNvPr id="466" name="Google Shape;466;g1e42869827f_0_24: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7" name="Google Shape;467;g1e42869827f_0_24: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68" name="Google Shape;468;g1e42869827f_0_24: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152</a:t>
            </a:fld>
            <a:endParaRPr/>
          </a:p>
        </p:txBody>
      </p:sp>
    </p:spTree>
    <p:extLst>
      <p:ext uri="{BB962C8B-B14F-4D97-AF65-F5344CB8AC3E}">
        <p14:creationId xmlns:p14="http://schemas.microsoft.com/office/powerpoint/2010/main" val="337421477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44A732EC-58F1-4907-A399-80783523493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60474790"/>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4"/>
        <p:cNvGrpSpPr/>
        <p:nvPr/>
      </p:nvGrpSpPr>
      <p:grpSpPr>
        <a:xfrm>
          <a:off x="0" y="0"/>
          <a:ext cx="0" cy="0"/>
          <a:chOff x="0" y="0"/>
          <a:chExt cx="0" cy="0"/>
        </a:xfrm>
      </p:grpSpPr>
      <p:sp>
        <p:nvSpPr>
          <p:cNvPr id="475" name="Google Shape;475;g1e42869827f_0_3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6" name="Google Shape;476;g1e42869827f_0_30: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Next, is a question that focused on payment for medication. Respondents were asked… </a:t>
            </a:r>
            <a:endParaRPr/>
          </a:p>
          <a:p>
            <a:pPr marL="0" lvl="0" indent="0" algn="l" rtl="0">
              <a:spcBef>
                <a:spcPts val="0"/>
              </a:spcBef>
              <a:spcAft>
                <a:spcPts val="0"/>
              </a:spcAft>
              <a:buNone/>
            </a:pPr>
            <a:r>
              <a:rPr lang="en-US"/>
              <a:t>364 participants answered this question and 34 skipped </a:t>
            </a:r>
            <a:endParaRPr/>
          </a:p>
        </p:txBody>
      </p:sp>
      <p:sp>
        <p:nvSpPr>
          <p:cNvPr id="477" name="Google Shape;477;g1e42869827f_0_30: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153</a:t>
            </a:fld>
            <a:endParaRPr/>
          </a:p>
        </p:txBody>
      </p:sp>
    </p:spTree>
    <p:extLst>
      <p:ext uri="{BB962C8B-B14F-4D97-AF65-F5344CB8AC3E}">
        <p14:creationId xmlns:p14="http://schemas.microsoft.com/office/powerpoint/2010/main" val="668662486"/>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3"/>
        <p:cNvGrpSpPr/>
        <p:nvPr/>
      </p:nvGrpSpPr>
      <p:grpSpPr>
        <a:xfrm>
          <a:off x="0" y="0"/>
          <a:ext cx="0" cy="0"/>
          <a:chOff x="0" y="0"/>
          <a:chExt cx="0" cy="0"/>
        </a:xfrm>
      </p:grpSpPr>
      <p:sp>
        <p:nvSpPr>
          <p:cNvPr id="484" name="Google Shape;484;g1e42869827f_0_3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5" name="Google Shape;485;g1e42869827f_0_36: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86" name="Google Shape;486;g1e42869827f_0_36: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154</a:t>
            </a:fld>
            <a:endParaRPr/>
          </a:p>
        </p:txBody>
      </p:sp>
    </p:spTree>
    <p:extLst>
      <p:ext uri="{BB962C8B-B14F-4D97-AF65-F5344CB8AC3E}">
        <p14:creationId xmlns:p14="http://schemas.microsoft.com/office/powerpoint/2010/main" val="662441940"/>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2"/>
        <p:cNvGrpSpPr/>
        <p:nvPr/>
      </p:nvGrpSpPr>
      <p:grpSpPr>
        <a:xfrm>
          <a:off x="0" y="0"/>
          <a:ext cx="0" cy="0"/>
          <a:chOff x="0" y="0"/>
          <a:chExt cx="0" cy="0"/>
        </a:xfrm>
      </p:grpSpPr>
      <p:sp>
        <p:nvSpPr>
          <p:cNvPr id="493" name="Google Shape;493;g1e42869827f_0_4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4" name="Google Shape;494;g1e42869827f_0_42: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95" name="Google Shape;495;g1e42869827f_0_42: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155</a:t>
            </a:fld>
            <a:endParaRPr/>
          </a:p>
        </p:txBody>
      </p:sp>
    </p:spTree>
    <p:extLst>
      <p:ext uri="{BB962C8B-B14F-4D97-AF65-F5344CB8AC3E}">
        <p14:creationId xmlns:p14="http://schemas.microsoft.com/office/powerpoint/2010/main" val="4009486348"/>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1"/>
        <p:cNvGrpSpPr/>
        <p:nvPr/>
      </p:nvGrpSpPr>
      <p:grpSpPr>
        <a:xfrm>
          <a:off x="0" y="0"/>
          <a:ext cx="0" cy="0"/>
          <a:chOff x="0" y="0"/>
          <a:chExt cx="0" cy="0"/>
        </a:xfrm>
      </p:grpSpPr>
      <p:sp>
        <p:nvSpPr>
          <p:cNvPr id="502" name="Google Shape;502;g1e42869827f_0_4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3" name="Google Shape;503;g1e42869827f_0_48: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504" name="Google Shape;504;g1e42869827f_0_48: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156</a:t>
            </a:fld>
            <a:endParaRPr/>
          </a:p>
        </p:txBody>
      </p:sp>
    </p:spTree>
    <p:extLst>
      <p:ext uri="{BB962C8B-B14F-4D97-AF65-F5344CB8AC3E}">
        <p14:creationId xmlns:p14="http://schemas.microsoft.com/office/powerpoint/2010/main" val="125583995"/>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0"/>
        <p:cNvGrpSpPr/>
        <p:nvPr/>
      </p:nvGrpSpPr>
      <p:grpSpPr>
        <a:xfrm>
          <a:off x="0" y="0"/>
          <a:ext cx="0" cy="0"/>
          <a:chOff x="0" y="0"/>
          <a:chExt cx="0" cy="0"/>
        </a:xfrm>
      </p:grpSpPr>
      <p:sp>
        <p:nvSpPr>
          <p:cNvPr id="511" name="Google Shape;511;g1e42869827f_0_54: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2" name="Google Shape;512;g1e42869827f_0_54: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513" name="Google Shape;513;g1e42869827f_0_54: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157</a:t>
            </a:fld>
            <a:endParaRPr/>
          </a:p>
        </p:txBody>
      </p:sp>
    </p:spTree>
    <p:extLst>
      <p:ext uri="{BB962C8B-B14F-4D97-AF65-F5344CB8AC3E}">
        <p14:creationId xmlns:p14="http://schemas.microsoft.com/office/powerpoint/2010/main" val="2915976668"/>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9"/>
        <p:cNvGrpSpPr/>
        <p:nvPr/>
      </p:nvGrpSpPr>
      <p:grpSpPr>
        <a:xfrm>
          <a:off x="0" y="0"/>
          <a:ext cx="0" cy="0"/>
          <a:chOff x="0" y="0"/>
          <a:chExt cx="0" cy="0"/>
        </a:xfrm>
      </p:grpSpPr>
      <p:sp>
        <p:nvSpPr>
          <p:cNvPr id="520" name="Google Shape;520;g1e42869827f_0_9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1" name="Google Shape;521;g1e42869827f_0_91: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522" name="Google Shape;522;g1e42869827f_0_91: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158</a:t>
            </a:fld>
            <a:endParaRPr/>
          </a:p>
        </p:txBody>
      </p:sp>
    </p:spTree>
    <p:extLst>
      <p:ext uri="{BB962C8B-B14F-4D97-AF65-F5344CB8AC3E}">
        <p14:creationId xmlns:p14="http://schemas.microsoft.com/office/powerpoint/2010/main" val="3799080528"/>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8"/>
        <p:cNvGrpSpPr/>
        <p:nvPr/>
      </p:nvGrpSpPr>
      <p:grpSpPr>
        <a:xfrm>
          <a:off x="0" y="0"/>
          <a:ext cx="0" cy="0"/>
          <a:chOff x="0" y="0"/>
          <a:chExt cx="0" cy="0"/>
        </a:xfrm>
      </p:grpSpPr>
      <p:sp>
        <p:nvSpPr>
          <p:cNvPr id="529" name="Google Shape;529;g1e42869827f_0_6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0" name="Google Shape;530;g1e42869827f_0_60: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531" name="Google Shape;531;g1e42869827f_0_60: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159</a:t>
            </a:fld>
            <a:endParaRPr/>
          </a:p>
        </p:txBody>
      </p:sp>
    </p:spTree>
    <p:extLst>
      <p:ext uri="{BB962C8B-B14F-4D97-AF65-F5344CB8AC3E}">
        <p14:creationId xmlns:p14="http://schemas.microsoft.com/office/powerpoint/2010/main" val="832168352"/>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7"/>
        <p:cNvGrpSpPr/>
        <p:nvPr/>
      </p:nvGrpSpPr>
      <p:grpSpPr>
        <a:xfrm>
          <a:off x="0" y="0"/>
          <a:ext cx="0" cy="0"/>
          <a:chOff x="0" y="0"/>
          <a:chExt cx="0" cy="0"/>
        </a:xfrm>
      </p:grpSpPr>
      <p:sp>
        <p:nvSpPr>
          <p:cNvPr id="538" name="Google Shape;538;g1e42869827f_0_67: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9" name="Google Shape;539;g1e42869827f_0_67: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540" name="Google Shape;540;g1e42869827f_0_67: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160</a:t>
            </a:fld>
            <a:endParaRPr/>
          </a:p>
        </p:txBody>
      </p:sp>
    </p:spTree>
    <p:extLst>
      <p:ext uri="{BB962C8B-B14F-4D97-AF65-F5344CB8AC3E}">
        <p14:creationId xmlns:p14="http://schemas.microsoft.com/office/powerpoint/2010/main" val="2163227603"/>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6"/>
        <p:cNvGrpSpPr/>
        <p:nvPr/>
      </p:nvGrpSpPr>
      <p:grpSpPr>
        <a:xfrm>
          <a:off x="0" y="0"/>
          <a:ext cx="0" cy="0"/>
          <a:chOff x="0" y="0"/>
          <a:chExt cx="0" cy="0"/>
        </a:xfrm>
      </p:grpSpPr>
      <p:sp>
        <p:nvSpPr>
          <p:cNvPr id="547" name="Google Shape;547;g1e42869827f_0_7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8" name="Google Shape;548;g1e42869827f_0_73: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457200" lvl="0" indent="-317500" algn="l" rtl="0">
              <a:spcBef>
                <a:spcPts val="0"/>
              </a:spcBef>
              <a:spcAft>
                <a:spcPts val="0"/>
              </a:spcAft>
              <a:buSzPts val="1400"/>
              <a:buChar char="-"/>
            </a:pPr>
            <a:r>
              <a:rPr lang="en-US"/>
              <a:t>first bullet point- in simpler terms, majority of respondents did not have transportation issues and were able to go to their medical appointments </a:t>
            </a:r>
            <a:endParaRPr/>
          </a:p>
        </p:txBody>
      </p:sp>
      <p:sp>
        <p:nvSpPr>
          <p:cNvPr id="549" name="Google Shape;549;g1e42869827f_0_73: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161</a:t>
            </a:fld>
            <a:endParaRPr/>
          </a:p>
        </p:txBody>
      </p:sp>
    </p:spTree>
    <p:extLst>
      <p:ext uri="{BB962C8B-B14F-4D97-AF65-F5344CB8AC3E}">
        <p14:creationId xmlns:p14="http://schemas.microsoft.com/office/powerpoint/2010/main" val="2821644296"/>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5"/>
        <p:cNvGrpSpPr/>
        <p:nvPr/>
      </p:nvGrpSpPr>
      <p:grpSpPr>
        <a:xfrm>
          <a:off x="0" y="0"/>
          <a:ext cx="0" cy="0"/>
          <a:chOff x="0" y="0"/>
          <a:chExt cx="0" cy="0"/>
        </a:xfrm>
      </p:grpSpPr>
      <p:sp>
        <p:nvSpPr>
          <p:cNvPr id="556" name="Google Shape;556;g1e42869827f_0_79: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7" name="Google Shape;557;g1e42869827f_0_79: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558" name="Google Shape;558;g1e42869827f_0_79: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162</a:t>
            </a:fld>
            <a:endParaRPr/>
          </a:p>
        </p:txBody>
      </p:sp>
    </p:spTree>
    <p:extLst>
      <p:ext uri="{BB962C8B-B14F-4D97-AF65-F5344CB8AC3E}">
        <p14:creationId xmlns:p14="http://schemas.microsoft.com/office/powerpoint/2010/main" val="42633797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87C3289-A1D1-436B-AA07-FB98687D71F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50408655"/>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4"/>
        <p:cNvGrpSpPr/>
        <p:nvPr/>
      </p:nvGrpSpPr>
      <p:grpSpPr>
        <a:xfrm>
          <a:off x="0" y="0"/>
          <a:ext cx="0" cy="0"/>
          <a:chOff x="0" y="0"/>
          <a:chExt cx="0" cy="0"/>
        </a:xfrm>
      </p:grpSpPr>
      <p:sp>
        <p:nvSpPr>
          <p:cNvPr id="565" name="Google Shape;565;g1e46c578252_0_17: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6" name="Google Shape;566;g1e46c578252_0_17: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Samirah</a:t>
            </a:r>
            <a:endParaRPr/>
          </a:p>
        </p:txBody>
      </p:sp>
      <p:sp>
        <p:nvSpPr>
          <p:cNvPr id="567" name="Google Shape;567;g1e46c578252_0_17: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163</a:t>
            </a:fld>
            <a:endParaRPr/>
          </a:p>
        </p:txBody>
      </p:sp>
    </p:spTree>
    <p:extLst>
      <p:ext uri="{BB962C8B-B14F-4D97-AF65-F5344CB8AC3E}">
        <p14:creationId xmlns:p14="http://schemas.microsoft.com/office/powerpoint/2010/main" val="594331912"/>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1"/>
        <p:cNvGrpSpPr/>
        <p:nvPr/>
      </p:nvGrpSpPr>
      <p:grpSpPr>
        <a:xfrm>
          <a:off x="0" y="0"/>
          <a:ext cx="0" cy="0"/>
          <a:chOff x="0" y="0"/>
          <a:chExt cx="0" cy="0"/>
        </a:xfrm>
      </p:grpSpPr>
      <p:sp>
        <p:nvSpPr>
          <p:cNvPr id="572" name="Google Shape;572;g2544303050c_0_2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3" name="Google Shape;573;g2544303050c_0_21: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Samirah </a:t>
            </a:r>
            <a:endParaRPr/>
          </a:p>
        </p:txBody>
      </p:sp>
      <p:sp>
        <p:nvSpPr>
          <p:cNvPr id="574" name="Google Shape;574;g2544303050c_0_21: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164</a:t>
            </a:fld>
            <a:endParaRPr/>
          </a:p>
        </p:txBody>
      </p:sp>
    </p:spTree>
    <p:extLst>
      <p:ext uri="{BB962C8B-B14F-4D97-AF65-F5344CB8AC3E}">
        <p14:creationId xmlns:p14="http://schemas.microsoft.com/office/powerpoint/2010/main" val="2509317365"/>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1"/>
        <p:cNvGrpSpPr/>
        <p:nvPr/>
      </p:nvGrpSpPr>
      <p:grpSpPr>
        <a:xfrm>
          <a:off x="0" y="0"/>
          <a:ext cx="0" cy="0"/>
          <a:chOff x="0" y="0"/>
          <a:chExt cx="0" cy="0"/>
        </a:xfrm>
      </p:grpSpPr>
      <p:sp>
        <p:nvSpPr>
          <p:cNvPr id="582" name="Google Shape;582;g1e46c578252_0_29: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3" name="Google Shape;583;g1e46c578252_0_29: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Geneve</a:t>
            </a:r>
            <a:endParaRPr/>
          </a:p>
        </p:txBody>
      </p:sp>
      <p:sp>
        <p:nvSpPr>
          <p:cNvPr id="584" name="Google Shape;584;g1e46c578252_0_29: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165</a:t>
            </a:fld>
            <a:endParaRPr/>
          </a:p>
        </p:txBody>
      </p:sp>
    </p:spTree>
    <p:extLst>
      <p:ext uri="{BB962C8B-B14F-4D97-AF65-F5344CB8AC3E}">
        <p14:creationId xmlns:p14="http://schemas.microsoft.com/office/powerpoint/2010/main" val="3398004871"/>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1"/>
        <p:cNvGrpSpPr/>
        <p:nvPr/>
      </p:nvGrpSpPr>
      <p:grpSpPr>
        <a:xfrm>
          <a:off x="0" y="0"/>
          <a:ext cx="0" cy="0"/>
          <a:chOff x="0" y="0"/>
          <a:chExt cx="0" cy="0"/>
        </a:xfrm>
      </p:grpSpPr>
      <p:sp>
        <p:nvSpPr>
          <p:cNvPr id="592" name="Google Shape;592;g1e430ffde99_1_0: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593" name="Google Shape;593;g1e430ffde99_1_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040583358"/>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7"/>
        <p:cNvGrpSpPr/>
        <p:nvPr/>
      </p:nvGrpSpPr>
      <p:grpSpPr>
        <a:xfrm>
          <a:off x="0" y="0"/>
          <a:ext cx="0" cy="0"/>
          <a:chOff x="0" y="0"/>
          <a:chExt cx="0" cy="0"/>
        </a:xfrm>
      </p:grpSpPr>
      <p:sp>
        <p:nvSpPr>
          <p:cNvPr id="598" name="Google Shape;598;p20: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599" name="Google Shape;599;p2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321892676"/>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3"/>
        <p:cNvGrpSpPr/>
        <p:nvPr/>
      </p:nvGrpSpPr>
      <p:grpSpPr>
        <a:xfrm>
          <a:off x="0" y="0"/>
          <a:ext cx="0" cy="0"/>
          <a:chOff x="0" y="0"/>
          <a:chExt cx="0" cy="0"/>
        </a:xfrm>
      </p:grpSpPr>
      <p:sp>
        <p:nvSpPr>
          <p:cNvPr id="604" name="Google Shape;604;g1e4366ece93_0_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5" name="Google Shape;605;g1e4366ece93_0_0: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Geneve</a:t>
            </a:r>
            <a:endParaRPr/>
          </a:p>
        </p:txBody>
      </p:sp>
      <p:sp>
        <p:nvSpPr>
          <p:cNvPr id="606" name="Google Shape;606;g1e4366ece93_0_0: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168</a:t>
            </a:fld>
            <a:endParaRPr/>
          </a:p>
        </p:txBody>
      </p:sp>
    </p:spTree>
    <p:extLst>
      <p:ext uri="{BB962C8B-B14F-4D97-AF65-F5344CB8AC3E}">
        <p14:creationId xmlns:p14="http://schemas.microsoft.com/office/powerpoint/2010/main" val="580846580"/>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1"/>
        <p:cNvGrpSpPr/>
        <p:nvPr/>
      </p:nvGrpSpPr>
      <p:grpSpPr>
        <a:xfrm>
          <a:off x="0" y="0"/>
          <a:ext cx="0" cy="0"/>
          <a:chOff x="0" y="0"/>
          <a:chExt cx="0" cy="0"/>
        </a:xfrm>
      </p:grpSpPr>
      <p:sp>
        <p:nvSpPr>
          <p:cNvPr id="612" name="Google Shape;612;g1e42869827f_0_15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3" name="Google Shape;613;g1e42869827f_0_150: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Geneve</a:t>
            </a:r>
            <a:endParaRPr/>
          </a:p>
          <a:p>
            <a:pPr marL="0" lvl="0" indent="0" algn="l" rtl="0">
              <a:spcBef>
                <a:spcPts val="0"/>
              </a:spcBef>
              <a:spcAft>
                <a:spcPts val="0"/>
              </a:spcAft>
              <a:buNone/>
            </a:pPr>
            <a:r>
              <a:rPr lang="en-US"/>
              <a:t>*Explain info on pillars</a:t>
            </a:r>
            <a:endParaRPr/>
          </a:p>
        </p:txBody>
      </p:sp>
      <p:sp>
        <p:nvSpPr>
          <p:cNvPr id="614" name="Google Shape;614;g1e42869827f_0_150: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169</a:t>
            </a:fld>
            <a:endParaRPr/>
          </a:p>
        </p:txBody>
      </p:sp>
    </p:spTree>
    <p:extLst>
      <p:ext uri="{BB962C8B-B14F-4D97-AF65-F5344CB8AC3E}">
        <p14:creationId xmlns:p14="http://schemas.microsoft.com/office/powerpoint/2010/main" val="241549409"/>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0"/>
        <p:cNvGrpSpPr/>
        <p:nvPr/>
      </p:nvGrpSpPr>
      <p:grpSpPr>
        <a:xfrm>
          <a:off x="0" y="0"/>
          <a:ext cx="0" cy="0"/>
          <a:chOff x="0" y="0"/>
          <a:chExt cx="0" cy="0"/>
        </a:xfrm>
      </p:grpSpPr>
      <p:sp>
        <p:nvSpPr>
          <p:cNvPr id="651" name="Google Shape;651;g1e483514346_0_5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2" name="Google Shape;652;g1e483514346_0_56: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Geneve</a:t>
            </a:r>
            <a:endParaRPr/>
          </a:p>
        </p:txBody>
      </p:sp>
      <p:sp>
        <p:nvSpPr>
          <p:cNvPr id="653" name="Google Shape;653;g1e483514346_0_56: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170</a:t>
            </a:fld>
            <a:endParaRPr/>
          </a:p>
        </p:txBody>
      </p:sp>
    </p:spTree>
    <p:extLst>
      <p:ext uri="{BB962C8B-B14F-4D97-AF65-F5344CB8AC3E}">
        <p14:creationId xmlns:p14="http://schemas.microsoft.com/office/powerpoint/2010/main" val="3114755389"/>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7"/>
        <p:cNvGrpSpPr/>
        <p:nvPr/>
      </p:nvGrpSpPr>
      <p:grpSpPr>
        <a:xfrm>
          <a:off x="0" y="0"/>
          <a:ext cx="0" cy="0"/>
          <a:chOff x="0" y="0"/>
          <a:chExt cx="0" cy="0"/>
        </a:xfrm>
      </p:grpSpPr>
      <p:sp>
        <p:nvSpPr>
          <p:cNvPr id="658" name="Google Shape;658;g1e42869827f_0_8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9" name="Google Shape;659;g1e42869827f_0_85: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Samirah- 9 Ryan White Part A subrecipients were asked to take a survey where they answered questions about their services and clientele. They were asked questions like: Do you currently have a mobile unit?... </a:t>
            </a:r>
            <a:endParaRPr/>
          </a:p>
          <a:p>
            <a:pPr marL="0" lvl="0" indent="0" algn="l" rtl="0">
              <a:spcBef>
                <a:spcPts val="0"/>
              </a:spcBef>
              <a:spcAft>
                <a:spcPts val="0"/>
              </a:spcAft>
              <a:buNone/>
            </a:pPr>
            <a:endParaRPr/>
          </a:p>
          <a:p>
            <a:pPr marL="457200" lvl="0" indent="-317500" algn="l" rtl="0">
              <a:spcBef>
                <a:spcPts val="0"/>
              </a:spcBef>
              <a:spcAft>
                <a:spcPts val="0"/>
              </a:spcAft>
              <a:buSzPts val="1400"/>
              <a:buChar char="-"/>
            </a:pPr>
            <a:r>
              <a:rPr lang="en-US"/>
              <a:t>Say what the questions were and then talk about the percentages</a:t>
            </a:r>
            <a:endParaRPr/>
          </a:p>
        </p:txBody>
      </p:sp>
      <p:sp>
        <p:nvSpPr>
          <p:cNvPr id="660" name="Google Shape;660;g1e42869827f_0_85: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171</a:t>
            </a:fld>
            <a:endParaRPr/>
          </a:p>
        </p:txBody>
      </p:sp>
    </p:spTree>
    <p:extLst>
      <p:ext uri="{BB962C8B-B14F-4D97-AF65-F5344CB8AC3E}">
        <p14:creationId xmlns:p14="http://schemas.microsoft.com/office/powerpoint/2010/main" val="4037371912"/>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0"/>
        <p:cNvGrpSpPr/>
        <p:nvPr/>
      </p:nvGrpSpPr>
      <p:grpSpPr>
        <a:xfrm>
          <a:off x="0" y="0"/>
          <a:ext cx="0" cy="0"/>
          <a:chOff x="0" y="0"/>
          <a:chExt cx="0" cy="0"/>
        </a:xfrm>
      </p:grpSpPr>
      <p:sp>
        <p:nvSpPr>
          <p:cNvPr id="671" name="Google Shape;671;g1e46c578252_0_37: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2" name="Google Shape;672;g1e46c578252_0_37: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Geneve</a:t>
            </a:r>
            <a:endParaRPr/>
          </a:p>
        </p:txBody>
      </p:sp>
      <p:sp>
        <p:nvSpPr>
          <p:cNvPr id="673" name="Google Shape;673;g1e46c578252_0_37: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172</a:t>
            </a:fld>
            <a:endParaRPr/>
          </a:p>
        </p:txBody>
      </p:sp>
    </p:spTree>
    <p:extLst>
      <p:ext uri="{BB962C8B-B14F-4D97-AF65-F5344CB8AC3E}">
        <p14:creationId xmlns:p14="http://schemas.microsoft.com/office/powerpoint/2010/main" val="161833061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44A732EC-58F1-4907-A399-80783523493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1682859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9"/>
        <p:cNvGrpSpPr/>
        <p:nvPr/>
      </p:nvGrpSpPr>
      <p:grpSpPr>
        <a:xfrm>
          <a:off x="0" y="0"/>
          <a:ext cx="0" cy="0"/>
          <a:chOff x="0" y="0"/>
          <a:chExt cx="0" cy="0"/>
        </a:xfrm>
      </p:grpSpPr>
      <p:sp>
        <p:nvSpPr>
          <p:cNvPr id="680" name="Google Shape;680;g1e477ac1578_2_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1" name="Google Shape;681;g1e477ac1578_2_2: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Geneve</a:t>
            </a:r>
            <a:endParaRPr/>
          </a:p>
        </p:txBody>
      </p:sp>
      <p:sp>
        <p:nvSpPr>
          <p:cNvPr id="682" name="Google Shape;682;g1e477ac1578_2_2: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173</a:t>
            </a:fld>
            <a:endParaRPr/>
          </a:p>
        </p:txBody>
      </p:sp>
    </p:spTree>
    <p:extLst>
      <p:ext uri="{BB962C8B-B14F-4D97-AF65-F5344CB8AC3E}">
        <p14:creationId xmlns:p14="http://schemas.microsoft.com/office/powerpoint/2010/main" val="4105150567"/>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7"/>
        <p:cNvGrpSpPr/>
        <p:nvPr/>
      </p:nvGrpSpPr>
      <p:grpSpPr>
        <a:xfrm>
          <a:off x="0" y="0"/>
          <a:ext cx="0" cy="0"/>
          <a:chOff x="0" y="0"/>
          <a:chExt cx="0" cy="0"/>
        </a:xfrm>
      </p:grpSpPr>
      <p:sp>
        <p:nvSpPr>
          <p:cNvPr id="688" name="Google Shape;688;p21: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689" name="Google Shape;689;p2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015383676"/>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800" kern="100" dirty="0">
              <a:effectLst/>
              <a:latin typeface="Calibri" panose="020F0502020204030204" pitchFamily="34" charset="0"/>
              <a:cs typeface="Times New Roman" panose="02020603050405020304" pitchFamily="18"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33822707"/>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a:spcBef>
                <a:spcPts val="0"/>
              </a:spcBef>
              <a:spcAft>
                <a:spcPts val="0"/>
              </a:spcAft>
            </a:pPr>
            <a:endParaRPr lang="en-US" dirty="0">
              <a:cs typeface="Calibri"/>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08168611"/>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34888193"/>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2771962"/>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800" dirty="0">
              <a:effectLst/>
              <a:latin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36738012"/>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80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24552719"/>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45311188"/>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kern="1200" dirty="0">
                <a:solidFill>
                  <a:schemeClr val="tx1"/>
                </a:solidFill>
                <a:effectLst/>
                <a:latin typeface="+mn-lt"/>
                <a:ea typeface="+mn-ea"/>
                <a:cs typeface="+mn-cs"/>
              </a:rPr>
              <a:t>HIV.gov (2022) </a:t>
            </a:r>
            <a:r>
              <a:rPr lang="en-US" sz="1200" b="0" i="1" kern="1200" dirty="0">
                <a:solidFill>
                  <a:schemeClr val="tx1"/>
                </a:solidFill>
                <a:effectLst/>
                <a:latin typeface="+mn-lt"/>
                <a:ea typeface="+mn-ea"/>
                <a:cs typeface="+mn-cs"/>
              </a:rPr>
              <a:t>Overview. </a:t>
            </a:r>
            <a:r>
              <a:rPr lang="en-US" sz="1200" b="0" kern="1200" dirty="0">
                <a:solidFill>
                  <a:schemeClr val="tx1"/>
                </a:solidFill>
                <a:effectLst/>
                <a:latin typeface="+mn-lt"/>
                <a:ea typeface="+mn-ea"/>
                <a:cs typeface="+mn-cs"/>
              </a:rPr>
              <a:t>Office of Infectious Disease and HIV/AIDS Policy, HHS Retrieved from: </a:t>
            </a:r>
            <a:r>
              <a:rPr lang="en-US" sz="1200" b="0" u="sng" kern="1200" dirty="0">
                <a:solidFill>
                  <a:schemeClr val="tx1"/>
                </a:solidFill>
                <a:effectLst/>
                <a:latin typeface="+mn-lt"/>
                <a:ea typeface="+mn-ea"/>
                <a:cs typeface="+mn-cs"/>
                <a:hlinkClick r:id="rId3"/>
              </a:rPr>
              <a:t>https://www.hiv.gov/federal-response/ending-the-hiv-epidemic/overview</a:t>
            </a:r>
            <a:endParaRPr lang="en-US" sz="1200" b="1" kern="1200" dirty="0">
              <a:solidFill>
                <a:schemeClr val="tx1"/>
              </a:solidFill>
              <a:effectLst/>
              <a:latin typeface="+mn-lt"/>
              <a:ea typeface="+mn-ea"/>
              <a:cs typeface="+mn-cs"/>
            </a:endParaRPr>
          </a:p>
          <a:p>
            <a:r>
              <a:rPr lang="en-US" sz="1200" b="0" kern="1200" dirty="0">
                <a:solidFill>
                  <a:schemeClr val="tx1"/>
                </a:solidFill>
                <a:effectLst/>
                <a:latin typeface="+mn-lt"/>
                <a:ea typeface="+mn-ea"/>
                <a:cs typeface="+mn-cs"/>
              </a:rPr>
              <a:t>For baseline data and most recent reports on progress toward EHE targets, see the U.S. Department of Health and Human Services (HHS), America’s HIV Epidemic Analysis (AHEAD) Dashboard at </a:t>
            </a:r>
            <a:r>
              <a:rPr lang="en-US" sz="1200" b="0" u="sng" kern="1200" dirty="0">
                <a:solidFill>
                  <a:schemeClr val="tx1"/>
                </a:solidFill>
                <a:effectLst/>
                <a:latin typeface="+mn-lt"/>
                <a:ea typeface="+mn-ea"/>
                <a:cs typeface="+mn-cs"/>
                <a:hlinkClick r:id="rId4"/>
              </a:rPr>
              <a:t>https://ahead.hiv.gov/</a:t>
            </a:r>
            <a:endParaRPr lang="en-US" sz="1200" b="1" kern="1200" dirty="0">
              <a:solidFill>
                <a:schemeClr val="tx1"/>
              </a:solidFill>
              <a:effectLst/>
              <a:latin typeface="+mn-lt"/>
              <a:ea typeface="+mn-ea"/>
              <a:cs typeface="+mn-cs"/>
            </a:endParaRPr>
          </a:p>
          <a:p>
            <a:r>
              <a:rPr lang="en-US" sz="1200" b="0" kern="1200" dirty="0">
                <a:solidFill>
                  <a:schemeClr val="tx1"/>
                </a:solidFill>
                <a:effectLst/>
                <a:latin typeface="+mn-lt"/>
                <a:ea typeface="+mn-ea"/>
                <a:cs typeface="+mn-cs"/>
              </a:rPr>
              <a:t>HIV.gov (2022) </a:t>
            </a:r>
            <a:r>
              <a:rPr lang="en-US" sz="1200" b="0" i="1" kern="1200" dirty="0">
                <a:solidFill>
                  <a:schemeClr val="tx1"/>
                </a:solidFill>
                <a:effectLst/>
                <a:latin typeface="+mn-lt"/>
                <a:ea typeface="+mn-ea"/>
                <a:cs typeface="+mn-cs"/>
              </a:rPr>
              <a:t>Key EHE Strategies. </a:t>
            </a:r>
            <a:r>
              <a:rPr lang="en-US" sz="1200" b="0" kern="1200" dirty="0">
                <a:solidFill>
                  <a:schemeClr val="tx1"/>
                </a:solidFill>
                <a:effectLst/>
                <a:latin typeface="+mn-lt"/>
                <a:ea typeface="+mn-ea"/>
                <a:cs typeface="+mn-cs"/>
              </a:rPr>
              <a:t>Office of Infectious Disease and HIV/AIDS Policy, HHS Retrieved from: </a:t>
            </a:r>
            <a:r>
              <a:rPr lang="en-US" sz="1200" b="0" u="sng" kern="1200" dirty="0">
                <a:solidFill>
                  <a:schemeClr val="tx1"/>
                </a:solidFill>
                <a:effectLst/>
                <a:latin typeface="+mn-lt"/>
                <a:ea typeface="+mn-ea"/>
                <a:cs typeface="+mn-cs"/>
                <a:hlinkClick r:id="rId5"/>
              </a:rPr>
              <a:t>https://www.hiv.gov/federal-response/ending-the-hiv-epidemic/key-strategies</a:t>
            </a:r>
            <a:endParaRPr lang="en-US" sz="1200" b="1" kern="1200" dirty="0">
              <a:solidFill>
                <a:schemeClr val="tx1"/>
              </a:solidFill>
              <a:effectLst/>
              <a:latin typeface="+mn-lt"/>
              <a:ea typeface="+mn-ea"/>
              <a:cs typeface="+mn-cs"/>
            </a:endParaRPr>
          </a:p>
          <a:p>
            <a:pPr marL="0" marR="0">
              <a:spcBef>
                <a:spcPts val="0"/>
              </a:spcBef>
              <a:spcAft>
                <a:spcPts val="0"/>
              </a:spcAft>
            </a:pP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74707177"/>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4.emf"/><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19" name="Group 18"/>
          <p:cNvGrpSpPr/>
          <p:nvPr/>
        </p:nvGrpSpPr>
        <p:grpSpPr>
          <a:xfrm>
            <a:off x="1" y="-4762"/>
            <a:ext cx="2852200" cy="5604142"/>
            <a:chOff x="2928938" y="-4763"/>
            <a:chExt cx="5014912" cy="6862763"/>
          </a:xfrm>
        </p:grpSpPr>
        <p:sp>
          <p:nvSpPr>
            <p:cNvPr id="22" name="Freeform 6"/>
            <p:cNvSpPr/>
            <p:nvPr/>
          </p:nvSpPr>
          <p:spPr bwMode="auto">
            <a:xfrm>
              <a:off x="3367088" y="-4763"/>
              <a:ext cx="1063625" cy="2782888"/>
            </a:xfrm>
            <a:custGeom>
              <a:avLst/>
              <a:gdLst/>
              <a:ahLst/>
              <a:cxnLst/>
              <a:rect l="0" t="0" r="r" b="b"/>
              <a:pathLst>
                <a:path w="670" h="1753">
                  <a:moveTo>
                    <a:pt x="0" y="1696"/>
                  </a:moveTo>
                  <a:lnTo>
                    <a:pt x="225" y="1753"/>
                  </a:lnTo>
                  <a:lnTo>
                    <a:pt x="670" y="0"/>
                  </a:lnTo>
                  <a:lnTo>
                    <a:pt x="430" y="0"/>
                  </a:lnTo>
                  <a:lnTo>
                    <a:pt x="0" y="1696"/>
                  </a:lnTo>
                  <a:close/>
                </a:path>
              </a:pathLst>
            </a:custGeom>
            <a:solidFill>
              <a:schemeClr val="accent1"/>
            </a:solidFill>
            <a:ln>
              <a:noFill/>
            </a:ln>
          </p:spPr>
        </p:sp>
        <p:sp>
          <p:nvSpPr>
            <p:cNvPr id="23" name="Freeform 7"/>
            <p:cNvSpPr/>
            <p:nvPr/>
          </p:nvSpPr>
          <p:spPr bwMode="auto">
            <a:xfrm>
              <a:off x="2928938" y="-4763"/>
              <a:ext cx="1035050" cy="2673350"/>
            </a:xfrm>
            <a:custGeom>
              <a:avLst/>
              <a:gdLst/>
              <a:ahLst/>
              <a:cxnLst/>
              <a:rect l="0" t="0" r="r" b="b"/>
              <a:pathLst>
                <a:path w="652" h="1684">
                  <a:moveTo>
                    <a:pt x="225" y="1684"/>
                  </a:moveTo>
                  <a:lnTo>
                    <a:pt x="652" y="0"/>
                  </a:lnTo>
                  <a:lnTo>
                    <a:pt x="411" y="0"/>
                  </a:lnTo>
                  <a:lnTo>
                    <a:pt x="0" y="1627"/>
                  </a:lnTo>
                  <a:lnTo>
                    <a:pt x="219" y="1681"/>
                  </a:lnTo>
                  <a:lnTo>
                    <a:pt x="225" y="1684"/>
                  </a:lnTo>
                  <a:close/>
                </a:path>
              </a:pathLst>
            </a:custGeom>
            <a:solidFill>
              <a:schemeClr val="tx1">
                <a:lumMod val="65000"/>
                <a:lumOff val="35000"/>
              </a:schemeClr>
            </a:solidFill>
            <a:ln>
              <a:noFill/>
            </a:ln>
          </p:spPr>
        </p:sp>
        <p:sp>
          <p:nvSpPr>
            <p:cNvPr id="24" name="Freeform 9"/>
            <p:cNvSpPr/>
            <p:nvPr/>
          </p:nvSpPr>
          <p:spPr bwMode="auto">
            <a:xfrm>
              <a:off x="2928938" y="2582862"/>
              <a:ext cx="2693987" cy="4275138"/>
            </a:xfrm>
            <a:custGeom>
              <a:avLst/>
              <a:gdLst/>
              <a:ahLst/>
              <a:cxnLst/>
              <a:rect l="0" t="0" r="r" b="b"/>
              <a:pathLst>
                <a:path w="1697" h="2693">
                  <a:moveTo>
                    <a:pt x="0" y="0"/>
                  </a:moveTo>
                  <a:lnTo>
                    <a:pt x="1622" y="2693"/>
                  </a:lnTo>
                  <a:lnTo>
                    <a:pt x="1697" y="2693"/>
                  </a:lnTo>
                  <a:lnTo>
                    <a:pt x="0" y="0"/>
                  </a:lnTo>
                  <a:close/>
                </a:path>
              </a:pathLst>
            </a:custGeom>
            <a:solidFill>
              <a:schemeClr val="tx1">
                <a:lumMod val="85000"/>
                <a:lumOff val="15000"/>
              </a:schemeClr>
            </a:solidFill>
            <a:ln>
              <a:noFill/>
            </a:ln>
          </p:spPr>
        </p:sp>
        <p:sp>
          <p:nvSpPr>
            <p:cNvPr id="25" name="Freeform 10"/>
            <p:cNvSpPr/>
            <p:nvPr/>
          </p:nvSpPr>
          <p:spPr bwMode="auto">
            <a:xfrm>
              <a:off x="3371850" y="2692400"/>
              <a:ext cx="3332162" cy="4165600"/>
            </a:xfrm>
            <a:custGeom>
              <a:avLst/>
              <a:gdLst/>
              <a:ahLst/>
              <a:cxnLst/>
              <a:rect l="0" t="0" r="r" b="b"/>
              <a:pathLst>
                <a:path w="2099" h="2624">
                  <a:moveTo>
                    <a:pt x="2099" y="2624"/>
                  </a:moveTo>
                  <a:lnTo>
                    <a:pt x="0" y="0"/>
                  </a:lnTo>
                  <a:lnTo>
                    <a:pt x="2021" y="2624"/>
                  </a:lnTo>
                  <a:lnTo>
                    <a:pt x="2099" y="2624"/>
                  </a:lnTo>
                  <a:close/>
                </a:path>
              </a:pathLst>
            </a:custGeom>
            <a:solidFill>
              <a:schemeClr val="accent1">
                <a:lumMod val="50000"/>
              </a:schemeClr>
            </a:solidFill>
            <a:ln>
              <a:noFill/>
            </a:ln>
          </p:spPr>
        </p:sp>
        <p:sp>
          <p:nvSpPr>
            <p:cNvPr id="26" name="Freeform 11"/>
            <p:cNvSpPr/>
            <p:nvPr/>
          </p:nvSpPr>
          <p:spPr bwMode="auto">
            <a:xfrm>
              <a:off x="3367089" y="2692399"/>
              <a:ext cx="4576761" cy="4165601"/>
            </a:xfrm>
            <a:custGeom>
              <a:avLst/>
              <a:gdLst/>
              <a:ahLst/>
              <a:cxnLst/>
              <a:rect l="0" t="0" r="r" b="b"/>
              <a:pathLst>
                <a:path w="2883" h="2627">
                  <a:moveTo>
                    <a:pt x="0" y="0"/>
                  </a:moveTo>
                  <a:lnTo>
                    <a:pt x="3" y="3"/>
                  </a:lnTo>
                  <a:lnTo>
                    <a:pt x="2102" y="2627"/>
                  </a:lnTo>
                  <a:lnTo>
                    <a:pt x="2883" y="2627"/>
                  </a:lnTo>
                  <a:lnTo>
                    <a:pt x="225" y="57"/>
                  </a:lnTo>
                  <a:lnTo>
                    <a:pt x="0" y="0"/>
                  </a:lnTo>
                  <a:close/>
                </a:path>
              </a:pathLst>
            </a:custGeom>
            <a:solidFill>
              <a:schemeClr val="accent1">
                <a:lumMod val="75000"/>
              </a:schemeClr>
            </a:solidFill>
            <a:ln>
              <a:noFill/>
            </a:ln>
          </p:spPr>
        </p:sp>
        <p:sp>
          <p:nvSpPr>
            <p:cNvPr id="27" name="Freeform 12"/>
            <p:cNvSpPr/>
            <p:nvPr/>
          </p:nvSpPr>
          <p:spPr bwMode="auto">
            <a:xfrm>
              <a:off x="2928938" y="2582862"/>
              <a:ext cx="3584574" cy="4275138"/>
            </a:xfrm>
            <a:custGeom>
              <a:avLst/>
              <a:gdLst/>
              <a:ahLst/>
              <a:cxnLst/>
              <a:rect l="0" t="0" r="r" b="b"/>
              <a:pathLst>
                <a:path w="2258" h="2696">
                  <a:moveTo>
                    <a:pt x="2258" y="2696"/>
                  </a:moveTo>
                  <a:lnTo>
                    <a:pt x="264" y="111"/>
                  </a:lnTo>
                  <a:lnTo>
                    <a:pt x="228" y="60"/>
                  </a:lnTo>
                  <a:lnTo>
                    <a:pt x="225" y="57"/>
                  </a:lnTo>
                  <a:lnTo>
                    <a:pt x="0" y="0"/>
                  </a:lnTo>
                  <a:lnTo>
                    <a:pt x="0" y="3"/>
                  </a:lnTo>
                  <a:lnTo>
                    <a:pt x="1697" y="2696"/>
                  </a:lnTo>
                  <a:lnTo>
                    <a:pt x="2258" y="2696"/>
                  </a:lnTo>
                  <a:close/>
                </a:path>
              </a:pathLst>
            </a:custGeom>
            <a:solidFill>
              <a:schemeClr val="tx1">
                <a:lumMod val="75000"/>
                <a:lumOff val="25000"/>
              </a:schemeClr>
            </a:solidFill>
            <a:ln>
              <a:noFill/>
            </a:ln>
          </p:spPr>
        </p:sp>
      </p:grpSp>
      <p:sp>
        <p:nvSpPr>
          <p:cNvPr id="2" name="Title 1"/>
          <p:cNvSpPr>
            <a:spLocks noGrp="1"/>
          </p:cNvSpPr>
          <p:nvPr>
            <p:ph type="ctrTitle"/>
          </p:nvPr>
        </p:nvSpPr>
        <p:spPr>
          <a:xfrm>
            <a:off x="2928401" y="1380068"/>
            <a:ext cx="8574622" cy="2616199"/>
          </a:xfrm>
        </p:spPr>
        <p:txBody>
          <a:bodyPr anchor="b">
            <a:normAutofit/>
          </a:bodyPr>
          <a:lstStyle>
            <a:lvl1pPr algn="r">
              <a:defRPr sz="6000">
                <a:effectLst/>
              </a:defRPr>
            </a:lvl1pPr>
          </a:lstStyle>
          <a:p>
            <a:r>
              <a:rPr lang="en-US" smtClean="0"/>
              <a:t>Click to edit Master title style</a:t>
            </a:r>
            <a:endParaRPr lang="en-US" dirty="0"/>
          </a:p>
        </p:txBody>
      </p:sp>
      <p:sp>
        <p:nvSpPr>
          <p:cNvPr id="3" name="Subtitle 2"/>
          <p:cNvSpPr>
            <a:spLocks noGrp="1"/>
          </p:cNvSpPr>
          <p:nvPr>
            <p:ph type="subTitle" idx="1"/>
          </p:nvPr>
        </p:nvSpPr>
        <p:spPr>
          <a:xfrm>
            <a:off x="4515377" y="3996267"/>
            <a:ext cx="6987645" cy="1388534"/>
          </a:xfrm>
        </p:spPr>
        <p:txBody>
          <a:bodyPr anchor="t">
            <a:normAutofit/>
          </a:bodyPr>
          <a:lstStyle>
            <a:lvl1pPr marL="0" indent="0" algn="r">
              <a:buNone/>
              <a:defRPr sz="2100">
                <a:solidFill>
                  <a:schemeClr val="tx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fld id="{621375E5-6ED8-4319-94DD-24EA8A7B9209}" type="datetime1">
              <a:rPr lang="en-US" smtClean="0"/>
              <a:t>7/10/2023</a:t>
            </a:fld>
            <a:endParaRPr lang="en-US"/>
          </a:p>
        </p:txBody>
      </p:sp>
      <p:sp>
        <p:nvSpPr>
          <p:cNvPr id="5" name="Footer Placeholder 4"/>
          <p:cNvSpPr>
            <a:spLocks noGrp="1"/>
          </p:cNvSpPr>
          <p:nvPr>
            <p:ph type="ftr" sz="quarter" idx="11"/>
          </p:nvPr>
        </p:nvSpPr>
        <p:spPr>
          <a:xfrm>
            <a:off x="5332412" y="5883275"/>
            <a:ext cx="4324044" cy="365125"/>
          </a:xfrm>
        </p:spPr>
        <p:txBody>
          <a:bodyPr/>
          <a:lstStyle/>
          <a:p>
            <a:endParaRPr lang="en-US"/>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5783" y="5599380"/>
            <a:ext cx="4405354" cy="1348740"/>
          </a:xfrm>
          <a:prstGeom prst="rect">
            <a:avLst/>
          </a:prstGeom>
        </p:spPr>
      </p:pic>
    </p:spTree>
    <p:extLst>
      <p:ext uri="{BB962C8B-B14F-4D97-AF65-F5344CB8AC3E}">
        <p14:creationId xmlns:p14="http://schemas.microsoft.com/office/powerpoint/2010/main" val="1904662496"/>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Panoramic 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484311" y="4732865"/>
            <a:ext cx="10018711" cy="566738"/>
          </a:xfrm>
        </p:spPr>
        <p:txBody>
          <a:bodyPr anchor="b">
            <a:normAutofit/>
          </a:bodyPr>
          <a:lstStyle>
            <a:lvl1pPr algn="ctr">
              <a:defRPr sz="2400" b="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2386012" y="932112"/>
            <a:ext cx="8225944" cy="3164976"/>
          </a:xfrm>
          <a:prstGeom prst="roundRect">
            <a:avLst>
              <a:gd name="adj" fmla="val 4380"/>
            </a:avLst>
          </a:prstGeom>
          <a:ln w="38100">
            <a:gradFill flip="none" rotWithShape="1">
              <a:gsLst>
                <a:gs pos="0">
                  <a:schemeClr val="bg2"/>
                </a:gs>
                <a:gs pos="100000">
                  <a:schemeClr val="bg2">
                    <a:lumMod val="75000"/>
                  </a:schemeClr>
                </a:gs>
              </a:gsLst>
              <a:lin ang="5400000" scaled="0"/>
              <a:tileRect/>
            </a:gradFill>
          </a:ln>
          <a:effectLst>
            <a:innerShdw blurRad="57150" dist="38100" dir="14460000">
              <a:srgbClr val="000000">
                <a:alpha val="70000"/>
              </a:srgbClr>
            </a:inn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smtClean="0"/>
              <a:t>Click icon to add picture</a:t>
            </a:r>
            <a:endParaRPr lang="en-US" dirty="0"/>
          </a:p>
        </p:txBody>
      </p:sp>
      <p:sp>
        <p:nvSpPr>
          <p:cNvPr id="4" name="Text Placeholder 3"/>
          <p:cNvSpPr>
            <a:spLocks noGrp="1"/>
          </p:cNvSpPr>
          <p:nvPr>
            <p:ph type="body" sz="half" idx="2"/>
          </p:nvPr>
        </p:nvSpPr>
        <p:spPr>
          <a:xfrm>
            <a:off x="1484311" y="5299603"/>
            <a:ext cx="10018711" cy="493712"/>
          </a:xfrm>
        </p:spPr>
        <p:txBody>
          <a:bodyPr>
            <a:normAutofit/>
          </a:bodyPr>
          <a:lstStyle>
            <a:lvl1pPr marL="0" indent="0" algn="ctr">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Edit Master text styles</a:t>
            </a:r>
          </a:p>
        </p:txBody>
      </p:sp>
      <p:sp>
        <p:nvSpPr>
          <p:cNvPr id="5" name="Date Placeholder 4"/>
          <p:cNvSpPr>
            <a:spLocks noGrp="1"/>
          </p:cNvSpPr>
          <p:nvPr>
            <p:ph type="dt" sz="half" idx="10"/>
          </p:nvPr>
        </p:nvSpPr>
        <p:spPr/>
        <p:txBody>
          <a:bodyPr/>
          <a:lstStyle/>
          <a:p>
            <a:fld id="{5D583020-B70A-4886-BD70-D28154C2D83D}" type="datetime1">
              <a:rPr lang="en-US" smtClean="0"/>
              <a:t>7/10/2023</a:t>
            </a:fld>
            <a:endParaRPr lang="en-US" dirty="0"/>
          </a:p>
        </p:txBody>
      </p:sp>
      <p:sp>
        <p:nvSpPr>
          <p:cNvPr id="6" name="Footer Placeholder 5"/>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1714053999"/>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Title and Caption">
    <p:spTree>
      <p:nvGrpSpPr>
        <p:cNvPr id="1" name=""/>
        <p:cNvGrpSpPr/>
        <p:nvPr/>
      </p:nvGrpSpPr>
      <p:grpSpPr>
        <a:xfrm>
          <a:off x="0" y="0"/>
          <a:ext cx="0" cy="0"/>
          <a:chOff x="0" y="0"/>
          <a:chExt cx="0" cy="0"/>
        </a:xfrm>
      </p:grpSpPr>
      <p:sp>
        <p:nvSpPr>
          <p:cNvPr id="2" name="Title 1"/>
          <p:cNvSpPr>
            <a:spLocks noGrp="1"/>
          </p:cNvSpPr>
          <p:nvPr>
            <p:ph type="title"/>
          </p:nvPr>
        </p:nvSpPr>
        <p:spPr>
          <a:xfrm>
            <a:off x="1484312" y="685800"/>
            <a:ext cx="10018711" cy="3048000"/>
          </a:xfrm>
        </p:spPr>
        <p:txBody>
          <a:bodyPr anchor="ctr">
            <a:normAutofit/>
          </a:bodyPr>
          <a:lstStyle>
            <a:lvl1pPr algn="ctr">
              <a:defRPr sz="3200" b="0" cap="none"/>
            </a:lvl1pPr>
          </a:lstStyle>
          <a:p>
            <a:r>
              <a:rPr lang="en-US" smtClean="0"/>
              <a:t>Click to edit Master title style</a:t>
            </a:r>
            <a:endParaRPr lang="en-US" dirty="0"/>
          </a:p>
        </p:txBody>
      </p:sp>
      <p:sp>
        <p:nvSpPr>
          <p:cNvPr id="3" name="Text Placeholder 2"/>
          <p:cNvSpPr>
            <a:spLocks noGrp="1"/>
          </p:cNvSpPr>
          <p:nvPr>
            <p:ph type="body" idx="1"/>
          </p:nvPr>
        </p:nvSpPr>
        <p:spPr>
          <a:xfrm>
            <a:off x="1484312" y="4343400"/>
            <a:ext cx="10018713" cy="1447800"/>
          </a:xfrm>
        </p:spPr>
        <p:txBody>
          <a:bodyPr anchor="ctr">
            <a:normAutofit/>
          </a:bodyPr>
          <a:lstStyle>
            <a:lvl1pPr marL="0" indent="0" algn="ctr">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Edit Master text styles</a:t>
            </a:r>
          </a:p>
        </p:txBody>
      </p:sp>
      <p:sp>
        <p:nvSpPr>
          <p:cNvPr id="4" name="Date Placeholder 3"/>
          <p:cNvSpPr>
            <a:spLocks noGrp="1"/>
          </p:cNvSpPr>
          <p:nvPr>
            <p:ph type="dt" sz="half" idx="10"/>
          </p:nvPr>
        </p:nvSpPr>
        <p:spPr/>
        <p:txBody>
          <a:bodyPr/>
          <a:lstStyle/>
          <a:p>
            <a:fld id="{737D8BF9-7FDC-492B-AAA7-7E1CF560BC5B}" type="datetime1">
              <a:rPr lang="en-US" smtClean="0"/>
              <a:t>7/10/2023</a:t>
            </a:fld>
            <a:endParaRPr lang="en-US" dirty="0"/>
          </a:p>
        </p:txBody>
      </p:sp>
      <p:sp>
        <p:nvSpPr>
          <p:cNvPr id="5" name="Footer Placeholder 4"/>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3596423764"/>
      </p:ext>
    </p:extLst>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Quote with Caption">
    <p:spTree>
      <p:nvGrpSpPr>
        <p:cNvPr id="1" name=""/>
        <p:cNvGrpSpPr/>
        <p:nvPr/>
      </p:nvGrpSpPr>
      <p:grpSpPr>
        <a:xfrm>
          <a:off x="0" y="0"/>
          <a:ext cx="0" cy="0"/>
          <a:chOff x="0" y="0"/>
          <a:chExt cx="0" cy="0"/>
        </a:xfrm>
      </p:grpSpPr>
      <p:sp>
        <p:nvSpPr>
          <p:cNvPr id="14" name="TextBox 13"/>
          <p:cNvSpPr txBox="1"/>
          <p:nvPr/>
        </p:nvSpPr>
        <p:spPr>
          <a:xfrm>
            <a:off x="1598612" y="863023"/>
            <a:ext cx="6096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r>
              <a:rPr lang="en-US" sz="8000" dirty="0">
                <a:solidFill>
                  <a:schemeClr val="tx1"/>
                </a:solidFill>
                <a:effectLst/>
              </a:rPr>
              <a:t>“</a:t>
            </a:r>
          </a:p>
        </p:txBody>
      </p:sp>
      <p:sp>
        <p:nvSpPr>
          <p:cNvPr id="15" name="TextBox 14"/>
          <p:cNvSpPr txBox="1"/>
          <p:nvPr/>
        </p:nvSpPr>
        <p:spPr>
          <a:xfrm>
            <a:off x="10893425" y="2819399"/>
            <a:ext cx="6096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lgn="r"/>
            <a:r>
              <a:rPr lang="en-US" sz="8000" dirty="0">
                <a:solidFill>
                  <a:schemeClr val="tx1"/>
                </a:solidFill>
                <a:effectLst/>
              </a:rPr>
              <a:t>”</a:t>
            </a:r>
          </a:p>
        </p:txBody>
      </p:sp>
      <p:sp>
        <p:nvSpPr>
          <p:cNvPr id="2" name="Title 1"/>
          <p:cNvSpPr>
            <a:spLocks noGrp="1"/>
          </p:cNvSpPr>
          <p:nvPr>
            <p:ph type="title"/>
          </p:nvPr>
        </p:nvSpPr>
        <p:spPr>
          <a:xfrm>
            <a:off x="2208212" y="685800"/>
            <a:ext cx="8990012" cy="2743199"/>
          </a:xfrm>
        </p:spPr>
        <p:txBody>
          <a:bodyPr anchor="ctr">
            <a:normAutofit/>
          </a:bodyPr>
          <a:lstStyle>
            <a:lvl1pPr algn="ctr">
              <a:defRPr sz="3200" b="0" cap="none">
                <a:solidFill>
                  <a:schemeClr val="tx1"/>
                </a:solidFill>
              </a:defRPr>
            </a:lvl1pPr>
          </a:lstStyle>
          <a:p>
            <a:r>
              <a:rPr lang="en-US" smtClean="0"/>
              <a:t>Click to edit Master title style</a:t>
            </a:r>
            <a:endParaRPr lang="en-US" dirty="0"/>
          </a:p>
        </p:txBody>
      </p:sp>
      <p:sp>
        <p:nvSpPr>
          <p:cNvPr id="10" name="Text Placeholder 9"/>
          <p:cNvSpPr>
            <a:spLocks noGrp="1"/>
          </p:cNvSpPr>
          <p:nvPr>
            <p:ph type="body" sz="quarter" idx="13"/>
          </p:nvPr>
        </p:nvSpPr>
        <p:spPr>
          <a:xfrm>
            <a:off x="2436811" y="3428999"/>
            <a:ext cx="8532815" cy="381000"/>
          </a:xfrm>
        </p:spPr>
        <p:txBody>
          <a:bodyPr anchor="ctr">
            <a:normAutofit/>
          </a:bodyPr>
          <a:lstStyle>
            <a:lvl1pPr marL="0" indent="0">
              <a:buFontTx/>
              <a:buNone/>
              <a:defRPr sz="1800"/>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smtClean="0"/>
              <a:t>Edit Master text styles</a:t>
            </a:r>
          </a:p>
        </p:txBody>
      </p:sp>
      <p:sp>
        <p:nvSpPr>
          <p:cNvPr id="3" name="Text Placeholder 2"/>
          <p:cNvSpPr>
            <a:spLocks noGrp="1"/>
          </p:cNvSpPr>
          <p:nvPr>
            <p:ph type="body" idx="1"/>
          </p:nvPr>
        </p:nvSpPr>
        <p:spPr>
          <a:xfrm>
            <a:off x="1484311" y="4343400"/>
            <a:ext cx="10018711" cy="1447800"/>
          </a:xfrm>
        </p:spPr>
        <p:txBody>
          <a:bodyPr anchor="ctr">
            <a:normAutofit/>
          </a:bodyPr>
          <a:lstStyle>
            <a:lvl1pPr marL="0" indent="0" algn="ctr">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Edit Master text styles</a:t>
            </a:r>
          </a:p>
        </p:txBody>
      </p:sp>
      <p:sp>
        <p:nvSpPr>
          <p:cNvPr id="4" name="Date Placeholder 3"/>
          <p:cNvSpPr>
            <a:spLocks noGrp="1"/>
          </p:cNvSpPr>
          <p:nvPr>
            <p:ph type="dt" sz="half" idx="10"/>
          </p:nvPr>
        </p:nvSpPr>
        <p:spPr/>
        <p:txBody>
          <a:bodyPr/>
          <a:lstStyle/>
          <a:p>
            <a:fld id="{BE143820-F97F-4BBF-A379-A28BBE9836DC}" type="datetime1">
              <a:rPr lang="en-US" smtClean="0"/>
              <a:t>7/10/2023</a:t>
            </a:fld>
            <a:endParaRPr lang="en-US" dirty="0"/>
          </a:p>
        </p:txBody>
      </p:sp>
      <p:sp>
        <p:nvSpPr>
          <p:cNvPr id="5" name="Footer Placeholder 4"/>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2638284553"/>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Name Card">
    <p:spTree>
      <p:nvGrpSpPr>
        <p:cNvPr id="1" name=""/>
        <p:cNvGrpSpPr/>
        <p:nvPr/>
      </p:nvGrpSpPr>
      <p:grpSpPr>
        <a:xfrm>
          <a:off x="0" y="0"/>
          <a:ext cx="0" cy="0"/>
          <a:chOff x="0" y="0"/>
          <a:chExt cx="0" cy="0"/>
        </a:xfrm>
      </p:grpSpPr>
      <p:sp>
        <p:nvSpPr>
          <p:cNvPr id="2" name="Title 1"/>
          <p:cNvSpPr>
            <a:spLocks noGrp="1"/>
          </p:cNvSpPr>
          <p:nvPr>
            <p:ph type="title"/>
          </p:nvPr>
        </p:nvSpPr>
        <p:spPr>
          <a:xfrm>
            <a:off x="1484313" y="3308581"/>
            <a:ext cx="10018709" cy="1468800"/>
          </a:xfrm>
        </p:spPr>
        <p:txBody>
          <a:bodyPr anchor="b">
            <a:normAutofit/>
          </a:bodyPr>
          <a:lstStyle>
            <a:lvl1pPr algn="r">
              <a:defRPr sz="3200" b="0" cap="none"/>
            </a:lvl1pPr>
          </a:lstStyle>
          <a:p>
            <a:r>
              <a:rPr lang="en-US" smtClean="0"/>
              <a:t>Click to edit Master title style</a:t>
            </a:r>
            <a:endParaRPr lang="en-US" dirty="0"/>
          </a:p>
        </p:txBody>
      </p:sp>
      <p:sp>
        <p:nvSpPr>
          <p:cNvPr id="3" name="Text Placeholder 2"/>
          <p:cNvSpPr>
            <a:spLocks noGrp="1"/>
          </p:cNvSpPr>
          <p:nvPr>
            <p:ph type="body" idx="1"/>
          </p:nvPr>
        </p:nvSpPr>
        <p:spPr>
          <a:xfrm>
            <a:off x="1484312" y="4777381"/>
            <a:ext cx="10018710" cy="860400"/>
          </a:xfrm>
        </p:spPr>
        <p:txBody>
          <a:bodyPr anchor="t">
            <a:normAutofit/>
          </a:bodyPr>
          <a:lstStyle>
            <a:lvl1pPr marL="0" indent="0" algn="r">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Edit Master text styles</a:t>
            </a:r>
          </a:p>
        </p:txBody>
      </p:sp>
      <p:sp>
        <p:nvSpPr>
          <p:cNvPr id="4" name="Date Placeholder 3"/>
          <p:cNvSpPr>
            <a:spLocks noGrp="1"/>
          </p:cNvSpPr>
          <p:nvPr>
            <p:ph type="dt" sz="half" idx="10"/>
          </p:nvPr>
        </p:nvSpPr>
        <p:spPr/>
        <p:txBody>
          <a:bodyPr/>
          <a:lstStyle/>
          <a:p>
            <a:fld id="{E8BEF764-6783-498A-9C38-B00D074B8010}" type="datetime1">
              <a:rPr lang="en-US" smtClean="0"/>
              <a:t>7/10/2023</a:t>
            </a:fld>
            <a:endParaRPr lang="en-US" dirty="0"/>
          </a:p>
        </p:txBody>
      </p:sp>
      <p:sp>
        <p:nvSpPr>
          <p:cNvPr id="5" name="Footer Placeholder 4"/>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712600105"/>
      </p:ext>
    </p:extLst>
  </p:cSld>
  <p:clrMapOvr>
    <a:masterClrMapping/>
  </p:clrMapOvr>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Quote Name Card">
    <p:spTree>
      <p:nvGrpSpPr>
        <p:cNvPr id="1" name=""/>
        <p:cNvGrpSpPr/>
        <p:nvPr/>
      </p:nvGrpSpPr>
      <p:grpSpPr>
        <a:xfrm>
          <a:off x="0" y="0"/>
          <a:ext cx="0" cy="0"/>
          <a:chOff x="0" y="0"/>
          <a:chExt cx="0" cy="0"/>
        </a:xfrm>
      </p:grpSpPr>
      <p:sp>
        <p:nvSpPr>
          <p:cNvPr id="14" name="TextBox 13"/>
          <p:cNvSpPr txBox="1"/>
          <p:nvPr/>
        </p:nvSpPr>
        <p:spPr>
          <a:xfrm>
            <a:off x="1598612" y="863023"/>
            <a:ext cx="6096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r>
              <a:rPr lang="en-US" sz="8000" dirty="0">
                <a:solidFill>
                  <a:schemeClr val="tx1"/>
                </a:solidFill>
                <a:effectLst/>
              </a:rPr>
              <a:t>“</a:t>
            </a:r>
          </a:p>
        </p:txBody>
      </p:sp>
      <p:sp>
        <p:nvSpPr>
          <p:cNvPr id="15" name="TextBox 14"/>
          <p:cNvSpPr txBox="1"/>
          <p:nvPr/>
        </p:nvSpPr>
        <p:spPr>
          <a:xfrm>
            <a:off x="10893425" y="2819399"/>
            <a:ext cx="6096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lgn="r"/>
            <a:r>
              <a:rPr lang="en-US" sz="8000" dirty="0">
                <a:solidFill>
                  <a:schemeClr val="tx1"/>
                </a:solidFill>
                <a:effectLst/>
              </a:rPr>
              <a:t>”</a:t>
            </a:r>
          </a:p>
        </p:txBody>
      </p:sp>
      <p:sp>
        <p:nvSpPr>
          <p:cNvPr id="2" name="Title 1"/>
          <p:cNvSpPr>
            <a:spLocks noGrp="1"/>
          </p:cNvSpPr>
          <p:nvPr>
            <p:ph type="title"/>
          </p:nvPr>
        </p:nvSpPr>
        <p:spPr>
          <a:xfrm>
            <a:off x="2208212" y="685800"/>
            <a:ext cx="8990012" cy="2743199"/>
          </a:xfrm>
        </p:spPr>
        <p:txBody>
          <a:bodyPr anchor="ctr">
            <a:normAutofit/>
          </a:bodyPr>
          <a:lstStyle>
            <a:lvl1pPr algn="ctr">
              <a:defRPr sz="3200" b="0" cap="none">
                <a:solidFill>
                  <a:schemeClr val="tx1"/>
                </a:solidFill>
              </a:defRPr>
            </a:lvl1pPr>
          </a:lstStyle>
          <a:p>
            <a:r>
              <a:rPr lang="en-US" smtClean="0"/>
              <a:t>Click to edit Master title style</a:t>
            </a:r>
            <a:endParaRPr lang="en-US" dirty="0"/>
          </a:p>
        </p:txBody>
      </p:sp>
      <p:sp>
        <p:nvSpPr>
          <p:cNvPr id="10" name="Text Placeholder 9"/>
          <p:cNvSpPr>
            <a:spLocks noGrp="1"/>
          </p:cNvSpPr>
          <p:nvPr>
            <p:ph type="body" sz="quarter" idx="13"/>
          </p:nvPr>
        </p:nvSpPr>
        <p:spPr>
          <a:xfrm>
            <a:off x="1484313" y="3886200"/>
            <a:ext cx="10018710" cy="889000"/>
          </a:xfrm>
        </p:spPr>
        <p:txBody>
          <a:bodyPr vert="horz" lIns="91440" tIns="45720" rIns="91440" bIns="45720" rtlCol="0" anchor="b">
            <a:normAutofit/>
          </a:bodyPr>
          <a:lstStyle>
            <a:lvl1pPr algn="r">
              <a:buNone/>
              <a:defRPr lang="en-US" sz="2400" b="0" cap="none" dirty="0">
                <a:ln w="3175" cmpd="sng">
                  <a:noFill/>
                </a:ln>
                <a:solidFill>
                  <a:schemeClr val="tx1"/>
                </a:solidFill>
                <a:effectLst/>
              </a:defRPr>
            </a:lvl1pPr>
          </a:lstStyle>
          <a:p>
            <a:pPr marL="0" lvl="0">
              <a:spcBef>
                <a:spcPct val="0"/>
              </a:spcBef>
              <a:buNone/>
            </a:pPr>
            <a:r>
              <a:rPr lang="en-US" smtClean="0"/>
              <a:t>Edit Master text styles</a:t>
            </a:r>
          </a:p>
        </p:txBody>
      </p:sp>
      <p:sp>
        <p:nvSpPr>
          <p:cNvPr id="3" name="Text Placeholder 2"/>
          <p:cNvSpPr>
            <a:spLocks noGrp="1"/>
          </p:cNvSpPr>
          <p:nvPr>
            <p:ph type="body" idx="1"/>
          </p:nvPr>
        </p:nvSpPr>
        <p:spPr>
          <a:xfrm>
            <a:off x="1484312" y="4775200"/>
            <a:ext cx="10018710" cy="1016000"/>
          </a:xfrm>
        </p:spPr>
        <p:txBody>
          <a:bodyPr anchor="t">
            <a:normAutofit/>
          </a:bodyPr>
          <a:lstStyle>
            <a:lvl1pPr marL="0" indent="0" algn="r">
              <a:buNone/>
              <a:defRPr sz="18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Edit Master text styles</a:t>
            </a:r>
          </a:p>
        </p:txBody>
      </p:sp>
      <p:sp>
        <p:nvSpPr>
          <p:cNvPr id="4" name="Date Placeholder 3"/>
          <p:cNvSpPr>
            <a:spLocks noGrp="1"/>
          </p:cNvSpPr>
          <p:nvPr>
            <p:ph type="dt" sz="half" idx="10"/>
          </p:nvPr>
        </p:nvSpPr>
        <p:spPr/>
        <p:txBody>
          <a:bodyPr/>
          <a:lstStyle/>
          <a:p>
            <a:fld id="{558E4762-C212-46ED-8BD6-EFF47CD37B26}" type="datetime1">
              <a:rPr lang="en-US" smtClean="0"/>
              <a:t>7/10/2023</a:t>
            </a:fld>
            <a:endParaRPr lang="en-US" dirty="0"/>
          </a:p>
        </p:txBody>
      </p:sp>
      <p:sp>
        <p:nvSpPr>
          <p:cNvPr id="5" name="Footer Placeholder 4"/>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1229919239"/>
      </p:ext>
    </p:extLst>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True or False">
    <p:spTree>
      <p:nvGrpSpPr>
        <p:cNvPr id="1" name=""/>
        <p:cNvGrpSpPr/>
        <p:nvPr/>
      </p:nvGrpSpPr>
      <p:grpSpPr>
        <a:xfrm>
          <a:off x="0" y="0"/>
          <a:ext cx="0" cy="0"/>
          <a:chOff x="0" y="0"/>
          <a:chExt cx="0" cy="0"/>
        </a:xfrm>
      </p:grpSpPr>
      <p:sp>
        <p:nvSpPr>
          <p:cNvPr id="2" name="Title 1"/>
          <p:cNvSpPr>
            <a:spLocks noGrp="1"/>
          </p:cNvSpPr>
          <p:nvPr>
            <p:ph type="title"/>
          </p:nvPr>
        </p:nvSpPr>
        <p:spPr>
          <a:xfrm>
            <a:off x="1484313" y="685800"/>
            <a:ext cx="10018712" cy="2727325"/>
          </a:xfrm>
        </p:spPr>
        <p:txBody>
          <a:bodyPr vert="horz" lIns="91440" tIns="45720" rIns="91440" bIns="45720" rtlCol="0" anchor="ctr">
            <a:normAutofit/>
          </a:bodyPr>
          <a:lstStyle>
            <a:lvl1pPr>
              <a:defRPr lang="en-US" b="0" dirty="0"/>
            </a:lvl1pPr>
          </a:lstStyle>
          <a:p>
            <a:pPr marL="0" lvl="0"/>
            <a:r>
              <a:rPr lang="en-US" smtClean="0"/>
              <a:t>Click to edit Master title style</a:t>
            </a:r>
            <a:endParaRPr lang="en-US" dirty="0"/>
          </a:p>
        </p:txBody>
      </p:sp>
      <p:sp>
        <p:nvSpPr>
          <p:cNvPr id="10" name="Text Placeholder 9"/>
          <p:cNvSpPr>
            <a:spLocks noGrp="1"/>
          </p:cNvSpPr>
          <p:nvPr>
            <p:ph type="body" sz="quarter" idx="13"/>
          </p:nvPr>
        </p:nvSpPr>
        <p:spPr>
          <a:xfrm>
            <a:off x="1484312" y="3505200"/>
            <a:ext cx="10018713" cy="838200"/>
          </a:xfrm>
        </p:spPr>
        <p:txBody>
          <a:bodyPr vert="horz" lIns="91440" tIns="45720" rIns="91440" bIns="45720" rtlCol="0" anchor="b">
            <a:normAutofit/>
          </a:bodyPr>
          <a:lstStyle>
            <a:lvl1pPr>
              <a:buNone/>
              <a:defRPr lang="en-US" sz="2800" b="0" cap="none" dirty="0">
                <a:ln w="3175" cmpd="sng">
                  <a:noFill/>
                </a:ln>
                <a:solidFill>
                  <a:schemeClr val="tx1"/>
                </a:solidFill>
                <a:effectLst/>
              </a:defRPr>
            </a:lvl1pPr>
          </a:lstStyle>
          <a:p>
            <a:pPr marL="0" lvl="0">
              <a:spcBef>
                <a:spcPct val="0"/>
              </a:spcBef>
              <a:buNone/>
            </a:pPr>
            <a:r>
              <a:rPr lang="en-US" smtClean="0"/>
              <a:t>Edit Master text styles</a:t>
            </a:r>
          </a:p>
        </p:txBody>
      </p:sp>
      <p:sp>
        <p:nvSpPr>
          <p:cNvPr id="3" name="Text Placeholder 2"/>
          <p:cNvSpPr>
            <a:spLocks noGrp="1"/>
          </p:cNvSpPr>
          <p:nvPr>
            <p:ph type="body" idx="1"/>
          </p:nvPr>
        </p:nvSpPr>
        <p:spPr>
          <a:xfrm>
            <a:off x="1484311" y="4343400"/>
            <a:ext cx="10018713" cy="1447800"/>
          </a:xfrm>
        </p:spPr>
        <p:txBody>
          <a:bodyPr anchor="t">
            <a:normAutofit/>
          </a:bodyPr>
          <a:lstStyle>
            <a:lvl1pPr marL="0" indent="0" algn="l">
              <a:buNone/>
              <a:defRPr sz="18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Edit Master text styles</a:t>
            </a:r>
          </a:p>
        </p:txBody>
      </p:sp>
      <p:sp>
        <p:nvSpPr>
          <p:cNvPr id="4" name="Date Placeholder 3"/>
          <p:cNvSpPr>
            <a:spLocks noGrp="1"/>
          </p:cNvSpPr>
          <p:nvPr>
            <p:ph type="dt" sz="half" idx="10"/>
          </p:nvPr>
        </p:nvSpPr>
        <p:spPr/>
        <p:txBody>
          <a:bodyPr/>
          <a:lstStyle/>
          <a:p>
            <a:fld id="{7B6D9363-2DA5-4F96-A62C-5F311D2DEDC1}" type="datetime1">
              <a:rPr lang="en-US" smtClean="0"/>
              <a:t>7/10/2023</a:t>
            </a:fld>
            <a:endParaRPr lang="en-US" dirty="0"/>
          </a:p>
        </p:txBody>
      </p:sp>
      <p:sp>
        <p:nvSpPr>
          <p:cNvPr id="5" name="Footer Placeholder 4"/>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950041945"/>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ctr">
              <a:defRPr/>
            </a:lvl1p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ncho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37D2CFA5-DA62-44AE-B897-5723F4B13A38}" type="datetime1">
              <a:rPr lang="en-US" smtClean="0"/>
              <a:t>7/10/2023</a:t>
            </a:fld>
            <a:endParaRPr lang="en-US"/>
          </a:p>
        </p:txBody>
      </p:sp>
      <p:sp>
        <p:nvSpPr>
          <p:cNvPr id="5" name="Footer Placeholder 4"/>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1476686699"/>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732655" y="685800"/>
            <a:ext cx="1770369" cy="5105400"/>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1484312" y="685800"/>
            <a:ext cx="8019742" cy="5105400"/>
          </a:xfrm>
        </p:spPr>
        <p:txBody>
          <a:bodyPr vert="eaVert" ancho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1C38A8AC-7C24-47D8-AB4D-038410BCA411}" type="datetime1">
              <a:rPr lang="en-US" smtClean="0"/>
              <a:t>7/10/2023</a:t>
            </a:fld>
            <a:endParaRPr lang="en-US"/>
          </a:p>
        </p:txBody>
      </p:sp>
      <p:sp>
        <p:nvSpPr>
          <p:cNvPr id="5" name="Footer Placeholder 4"/>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2054887023"/>
      </p:ext>
    </p:extLst>
  </p:cSld>
  <p:clrMapOvr>
    <a:masterClrMapping/>
  </p:clrMapOvr>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type="obj">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12" name="Content Placeholder 2"/>
          <p:cNvSpPr>
            <a:spLocks noGrp="1"/>
          </p:cNvSpPr>
          <p:nvPr>
            <p:ph sz="quarter" idx="13"/>
          </p:nvPr>
        </p:nvSpPr>
        <p:spPr>
          <a:xfrm>
            <a:off x="685800" y="2063396"/>
            <a:ext cx="10394707" cy="3311189"/>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EEECDF47-416A-436C-9F2F-CDF7A85DBAA3}" type="datetime1">
              <a:rPr kumimoji="0" lang="en-US" sz="1000" b="0" i="0" u="none" strike="noStrike" kern="1200" cap="none" spc="0" normalizeH="0" baseline="0" noProof="0" smtClean="0">
                <a:ln>
                  <a:noFill/>
                </a:ln>
                <a:solidFill>
                  <a:prstClr val="black"/>
                </a:solidFill>
                <a:effectLst/>
                <a:uLnTx/>
                <a:uFillTx/>
                <a:latin typeface="Corbel" panose="020B0503020204020204"/>
                <a:ea typeface="+mn-ea"/>
                <a:cs typeface="+mn-cs"/>
              </a:rPr>
              <a:t>7/10/2023</a:t>
            </a:fld>
            <a:endParaRPr kumimoji="0" lang="en-US" sz="1000" b="0" i="0" u="none" strike="noStrike" kern="1200" cap="none" spc="0" normalizeH="0" baseline="0" noProof="0" dirty="0">
              <a:ln>
                <a:noFill/>
              </a:ln>
              <a:solidFill>
                <a:prstClr val="black"/>
              </a:solidFill>
              <a:effectLst/>
              <a:uLnTx/>
              <a:uFillTx/>
              <a:latin typeface="Corbel" panose="020B0503020204020204"/>
              <a:ea typeface="+mn-ea"/>
              <a:cs typeface="+mn-cs"/>
            </a:endParaRPr>
          </a:p>
        </p:txBody>
      </p:sp>
      <p:sp>
        <p:nvSpPr>
          <p:cNvPr id="5" name="Footer Placeholder 4"/>
          <p:cNvSpPr>
            <a:spLocks noGrp="1"/>
          </p:cNvSpPr>
          <p:nvPr>
            <p:ph type="ftr" sz="quarter" idx="1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prstClr val="black"/>
              </a:solidFill>
              <a:effectLst/>
              <a:uLnTx/>
              <a:uFillTx/>
              <a:latin typeface="Corbel" panose="020B0503020204020204"/>
              <a:ea typeface="+mn-ea"/>
              <a:cs typeface="+mn-cs"/>
            </a:endParaRPr>
          </a:p>
        </p:txBody>
      </p:sp>
    </p:spTree>
    <p:extLst>
      <p:ext uri="{BB962C8B-B14F-4D97-AF65-F5344CB8AC3E}">
        <p14:creationId xmlns:p14="http://schemas.microsoft.com/office/powerpoint/2010/main" val="4208290889"/>
      </p:ext>
    </p:extLst>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19" name="Group 18"/>
          <p:cNvGrpSpPr/>
          <p:nvPr/>
        </p:nvGrpSpPr>
        <p:grpSpPr>
          <a:xfrm>
            <a:off x="1" y="-4762"/>
            <a:ext cx="2852200" cy="5604142"/>
            <a:chOff x="2928938" y="-4763"/>
            <a:chExt cx="5014912" cy="6862763"/>
          </a:xfrm>
        </p:grpSpPr>
        <p:sp>
          <p:nvSpPr>
            <p:cNvPr id="22" name="Freeform 6"/>
            <p:cNvSpPr/>
            <p:nvPr/>
          </p:nvSpPr>
          <p:spPr bwMode="auto">
            <a:xfrm>
              <a:off x="3367088" y="-4763"/>
              <a:ext cx="1063625" cy="2782888"/>
            </a:xfrm>
            <a:custGeom>
              <a:avLst/>
              <a:gdLst/>
              <a:ahLst/>
              <a:cxnLst/>
              <a:rect l="0" t="0" r="r" b="b"/>
              <a:pathLst>
                <a:path w="670" h="1753">
                  <a:moveTo>
                    <a:pt x="0" y="1696"/>
                  </a:moveTo>
                  <a:lnTo>
                    <a:pt x="225" y="1753"/>
                  </a:lnTo>
                  <a:lnTo>
                    <a:pt x="670" y="0"/>
                  </a:lnTo>
                  <a:lnTo>
                    <a:pt x="430" y="0"/>
                  </a:lnTo>
                  <a:lnTo>
                    <a:pt x="0" y="1696"/>
                  </a:lnTo>
                  <a:close/>
                </a:path>
              </a:pathLst>
            </a:custGeom>
            <a:solidFill>
              <a:schemeClr val="accent1"/>
            </a:solidFill>
            <a:ln>
              <a:noFill/>
            </a:ln>
          </p:spPr>
        </p:sp>
        <p:sp>
          <p:nvSpPr>
            <p:cNvPr id="23" name="Freeform 7"/>
            <p:cNvSpPr/>
            <p:nvPr/>
          </p:nvSpPr>
          <p:spPr bwMode="auto">
            <a:xfrm>
              <a:off x="2928938" y="-4763"/>
              <a:ext cx="1035050" cy="2673350"/>
            </a:xfrm>
            <a:custGeom>
              <a:avLst/>
              <a:gdLst/>
              <a:ahLst/>
              <a:cxnLst/>
              <a:rect l="0" t="0" r="r" b="b"/>
              <a:pathLst>
                <a:path w="652" h="1684">
                  <a:moveTo>
                    <a:pt x="225" y="1684"/>
                  </a:moveTo>
                  <a:lnTo>
                    <a:pt x="652" y="0"/>
                  </a:lnTo>
                  <a:lnTo>
                    <a:pt x="411" y="0"/>
                  </a:lnTo>
                  <a:lnTo>
                    <a:pt x="0" y="1627"/>
                  </a:lnTo>
                  <a:lnTo>
                    <a:pt x="219" y="1681"/>
                  </a:lnTo>
                  <a:lnTo>
                    <a:pt x="225" y="1684"/>
                  </a:lnTo>
                  <a:close/>
                </a:path>
              </a:pathLst>
            </a:custGeom>
            <a:solidFill>
              <a:schemeClr val="tx1">
                <a:lumMod val="65000"/>
                <a:lumOff val="35000"/>
              </a:schemeClr>
            </a:solidFill>
            <a:ln>
              <a:noFill/>
            </a:ln>
          </p:spPr>
        </p:sp>
        <p:sp>
          <p:nvSpPr>
            <p:cNvPr id="24" name="Freeform 9"/>
            <p:cNvSpPr/>
            <p:nvPr/>
          </p:nvSpPr>
          <p:spPr bwMode="auto">
            <a:xfrm>
              <a:off x="2928938" y="2582862"/>
              <a:ext cx="2693987" cy="4275138"/>
            </a:xfrm>
            <a:custGeom>
              <a:avLst/>
              <a:gdLst/>
              <a:ahLst/>
              <a:cxnLst/>
              <a:rect l="0" t="0" r="r" b="b"/>
              <a:pathLst>
                <a:path w="1697" h="2693">
                  <a:moveTo>
                    <a:pt x="0" y="0"/>
                  </a:moveTo>
                  <a:lnTo>
                    <a:pt x="1622" y="2693"/>
                  </a:lnTo>
                  <a:lnTo>
                    <a:pt x="1697" y="2693"/>
                  </a:lnTo>
                  <a:lnTo>
                    <a:pt x="0" y="0"/>
                  </a:lnTo>
                  <a:close/>
                </a:path>
              </a:pathLst>
            </a:custGeom>
            <a:solidFill>
              <a:schemeClr val="tx1">
                <a:lumMod val="85000"/>
                <a:lumOff val="15000"/>
              </a:schemeClr>
            </a:solidFill>
            <a:ln>
              <a:noFill/>
            </a:ln>
          </p:spPr>
        </p:sp>
        <p:sp>
          <p:nvSpPr>
            <p:cNvPr id="25" name="Freeform 10"/>
            <p:cNvSpPr/>
            <p:nvPr/>
          </p:nvSpPr>
          <p:spPr bwMode="auto">
            <a:xfrm>
              <a:off x="3371850" y="2692400"/>
              <a:ext cx="3332162" cy="4165600"/>
            </a:xfrm>
            <a:custGeom>
              <a:avLst/>
              <a:gdLst/>
              <a:ahLst/>
              <a:cxnLst/>
              <a:rect l="0" t="0" r="r" b="b"/>
              <a:pathLst>
                <a:path w="2099" h="2624">
                  <a:moveTo>
                    <a:pt x="2099" y="2624"/>
                  </a:moveTo>
                  <a:lnTo>
                    <a:pt x="0" y="0"/>
                  </a:lnTo>
                  <a:lnTo>
                    <a:pt x="2021" y="2624"/>
                  </a:lnTo>
                  <a:lnTo>
                    <a:pt x="2099" y="2624"/>
                  </a:lnTo>
                  <a:close/>
                </a:path>
              </a:pathLst>
            </a:custGeom>
            <a:solidFill>
              <a:schemeClr val="accent1">
                <a:lumMod val="50000"/>
              </a:schemeClr>
            </a:solidFill>
            <a:ln>
              <a:noFill/>
            </a:ln>
          </p:spPr>
        </p:sp>
        <p:sp>
          <p:nvSpPr>
            <p:cNvPr id="26" name="Freeform 11"/>
            <p:cNvSpPr/>
            <p:nvPr/>
          </p:nvSpPr>
          <p:spPr bwMode="auto">
            <a:xfrm>
              <a:off x="3367089" y="2692399"/>
              <a:ext cx="4576761" cy="4165601"/>
            </a:xfrm>
            <a:custGeom>
              <a:avLst/>
              <a:gdLst/>
              <a:ahLst/>
              <a:cxnLst/>
              <a:rect l="0" t="0" r="r" b="b"/>
              <a:pathLst>
                <a:path w="2883" h="2627">
                  <a:moveTo>
                    <a:pt x="0" y="0"/>
                  </a:moveTo>
                  <a:lnTo>
                    <a:pt x="3" y="3"/>
                  </a:lnTo>
                  <a:lnTo>
                    <a:pt x="2102" y="2627"/>
                  </a:lnTo>
                  <a:lnTo>
                    <a:pt x="2883" y="2627"/>
                  </a:lnTo>
                  <a:lnTo>
                    <a:pt x="225" y="57"/>
                  </a:lnTo>
                  <a:lnTo>
                    <a:pt x="0" y="0"/>
                  </a:lnTo>
                  <a:close/>
                </a:path>
              </a:pathLst>
            </a:custGeom>
            <a:solidFill>
              <a:schemeClr val="accent1">
                <a:lumMod val="75000"/>
              </a:schemeClr>
            </a:solidFill>
            <a:ln>
              <a:noFill/>
            </a:ln>
          </p:spPr>
        </p:sp>
        <p:sp>
          <p:nvSpPr>
            <p:cNvPr id="27" name="Freeform 12"/>
            <p:cNvSpPr/>
            <p:nvPr/>
          </p:nvSpPr>
          <p:spPr bwMode="auto">
            <a:xfrm>
              <a:off x="2928938" y="2582862"/>
              <a:ext cx="3584574" cy="4275138"/>
            </a:xfrm>
            <a:custGeom>
              <a:avLst/>
              <a:gdLst/>
              <a:ahLst/>
              <a:cxnLst/>
              <a:rect l="0" t="0" r="r" b="b"/>
              <a:pathLst>
                <a:path w="2258" h="2696">
                  <a:moveTo>
                    <a:pt x="2258" y="2696"/>
                  </a:moveTo>
                  <a:lnTo>
                    <a:pt x="264" y="111"/>
                  </a:lnTo>
                  <a:lnTo>
                    <a:pt x="228" y="60"/>
                  </a:lnTo>
                  <a:lnTo>
                    <a:pt x="225" y="57"/>
                  </a:lnTo>
                  <a:lnTo>
                    <a:pt x="0" y="0"/>
                  </a:lnTo>
                  <a:lnTo>
                    <a:pt x="0" y="3"/>
                  </a:lnTo>
                  <a:lnTo>
                    <a:pt x="1697" y="2696"/>
                  </a:lnTo>
                  <a:lnTo>
                    <a:pt x="2258" y="2696"/>
                  </a:lnTo>
                  <a:close/>
                </a:path>
              </a:pathLst>
            </a:custGeom>
            <a:solidFill>
              <a:schemeClr val="tx1">
                <a:lumMod val="75000"/>
                <a:lumOff val="25000"/>
              </a:schemeClr>
            </a:solidFill>
            <a:ln>
              <a:noFill/>
            </a:ln>
          </p:spPr>
        </p:sp>
      </p:grpSp>
      <p:sp>
        <p:nvSpPr>
          <p:cNvPr id="2" name="Title 1"/>
          <p:cNvSpPr>
            <a:spLocks noGrp="1"/>
          </p:cNvSpPr>
          <p:nvPr>
            <p:ph type="ctrTitle"/>
          </p:nvPr>
        </p:nvSpPr>
        <p:spPr>
          <a:xfrm>
            <a:off x="2928401" y="1380068"/>
            <a:ext cx="8574622" cy="2616199"/>
          </a:xfrm>
        </p:spPr>
        <p:txBody>
          <a:bodyPr anchor="b">
            <a:normAutofit/>
          </a:bodyPr>
          <a:lstStyle>
            <a:lvl1pPr algn="r">
              <a:defRPr sz="6000">
                <a:effectLst/>
              </a:defRPr>
            </a:lvl1pPr>
          </a:lstStyle>
          <a:p>
            <a:r>
              <a:rPr lang="en-US" smtClean="0"/>
              <a:t>Click to edit Master title style</a:t>
            </a:r>
            <a:endParaRPr lang="en-US" dirty="0"/>
          </a:p>
        </p:txBody>
      </p:sp>
      <p:sp>
        <p:nvSpPr>
          <p:cNvPr id="3" name="Subtitle 2"/>
          <p:cNvSpPr>
            <a:spLocks noGrp="1"/>
          </p:cNvSpPr>
          <p:nvPr>
            <p:ph type="subTitle" idx="1"/>
          </p:nvPr>
        </p:nvSpPr>
        <p:spPr>
          <a:xfrm>
            <a:off x="4515377" y="3996267"/>
            <a:ext cx="6987645" cy="1388534"/>
          </a:xfrm>
        </p:spPr>
        <p:txBody>
          <a:bodyPr anchor="t">
            <a:normAutofit/>
          </a:bodyPr>
          <a:lstStyle>
            <a:lvl1pPr marL="0" indent="0" algn="r">
              <a:buNone/>
              <a:defRPr sz="2100">
                <a:solidFill>
                  <a:schemeClr val="tx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fld id="{CDCB92E0-B569-4226-AFE5-2C925F158771}" type="datetime1">
              <a:rPr lang="en-US" smtClean="0"/>
              <a:t>7/10/2023</a:t>
            </a:fld>
            <a:endParaRPr lang="en-US"/>
          </a:p>
        </p:txBody>
      </p:sp>
      <p:sp>
        <p:nvSpPr>
          <p:cNvPr id="5" name="Footer Placeholder 4"/>
          <p:cNvSpPr>
            <a:spLocks noGrp="1"/>
          </p:cNvSpPr>
          <p:nvPr>
            <p:ph type="ftr" sz="quarter" idx="11"/>
          </p:nvPr>
        </p:nvSpPr>
        <p:spPr>
          <a:xfrm>
            <a:off x="5332412" y="5883275"/>
            <a:ext cx="4324044" cy="365125"/>
          </a:xfrm>
        </p:spPr>
        <p:txBody>
          <a:bodyPr/>
          <a:lstStyle/>
          <a:p>
            <a:endParaRPr lang="en-US"/>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6154" y="5599380"/>
            <a:ext cx="4439133" cy="1359082"/>
          </a:xfrm>
          <a:prstGeom prst="rect">
            <a:avLst/>
          </a:prstGeom>
        </p:spPr>
      </p:pic>
    </p:spTree>
    <p:extLst>
      <p:ext uri="{BB962C8B-B14F-4D97-AF65-F5344CB8AC3E}">
        <p14:creationId xmlns:p14="http://schemas.microsoft.com/office/powerpoint/2010/main" val="2257941382"/>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idx="1"/>
          </p:nvPr>
        </p:nvSpPr>
        <p:spPr/>
        <p:txBody>
          <a:bodyPr anchor="t"/>
          <a:lstStyle>
            <a:lvl1pPr marL="285750" indent="-285750">
              <a:buFont typeface="Arial" panose="020B0604020202020204" pitchFamily="34" charset="0"/>
              <a:buChar char="•"/>
              <a:defRPr/>
            </a:lvl1pPr>
            <a:lvl2pPr marL="742950" indent="-285750">
              <a:buFont typeface="Arial" panose="020B0604020202020204" pitchFamily="34" charset="0"/>
              <a:buChar char="•"/>
              <a:defRPr/>
            </a:lvl2pPr>
            <a:lvl3pPr marL="1200150" indent="-285750">
              <a:buFont typeface="Arial" panose="020B0604020202020204" pitchFamily="34" charset="0"/>
              <a:buChar char="•"/>
              <a:defRPr/>
            </a:lvl3pPr>
            <a:lvl4pPr marL="1543050" indent="-171450">
              <a:buFont typeface="Arial" panose="020B0604020202020204" pitchFamily="34" charset="0"/>
              <a:buChar char="•"/>
              <a:defRPr/>
            </a:lvl4pPr>
            <a:lvl5pPr marL="2000250" indent="-171450">
              <a:buFont typeface="Arial" panose="020B0604020202020204" pitchFamily="34" charset="0"/>
              <a:buChar char="•"/>
              <a:defRPr/>
            </a:lvl5pPr>
          </a:lstStyle>
          <a:p>
            <a:pPr lvl="0"/>
            <a:r>
              <a:rPr lang="en-US" dirty="0" smtClean="0"/>
              <a:t>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10"/>
          </p:nvPr>
        </p:nvSpPr>
        <p:spPr/>
        <p:txBody>
          <a:bodyPr/>
          <a:lstStyle/>
          <a:p>
            <a:fld id="{61E121BF-D8A3-4C23-A47E-7222AA731AE4}" type="datetime1">
              <a:rPr lang="en-US" smtClean="0"/>
              <a:t>7/10/2023</a:t>
            </a:fld>
            <a:endParaRPr lang="en-US"/>
          </a:p>
        </p:txBody>
      </p:sp>
      <p:sp>
        <p:nvSpPr>
          <p:cNvPr id="5" name="Footer Placeholder 4"/>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3053532258"/>
      </p:ext>
    </p:extLst>
  </p:cSld>
  <p:clrMapOvr>
    <a:masterClrMapping/>
  </p:clrMapOvr>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idx="1"/>
          </p:nvPr>
        </p:nvSpPr>
        <p:spPr/>
        <p:txBody>
          <a:bodyPr anchor="ct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431D75B4-605D-4D37-B766-FC02DE323CE7}" type="datetime1">
              <a:rPr lang="en-US" smtClean="0"/>
              <a:t>7/10/2023</a:t>
            </a:fld>
            <a:endParaRPr lang="en-US"/>
          </a:p>
        </p:txBody>
      </p:sp>
      <p:sp>
        <p:nvSpPr>
          <p:cNvPr id="5" name="Footer Placeholder 4"/>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2732746685"/>
      </p:ext>
    </p:extLst>
  </p:cSld>
  <p:clrMapOvr>
    <a:masterClrMapping/>
  </p:clrMapOvr>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2572279" y="2666999"/>
            <a:ext cx="8930747" cy="2110382"/>
          </a:xfrm>
        </p:spPr>
        <p:txBody>
          <a:bodyPr anchor="b"/>
          <a:lstStyle>
            <a:lvl1pPr algn="r">
              <a:defRPr sz="4000" b="0" cap="none"/>
            </a:lvl1pPr>
          </a:lstStyle>
          <a:p>
            <a:r>
              <a:rPr lang="en-US" smtClean="0"/>
              <a:t>Click to edit Master title style</a:t>
            </a:r>
            <a:endParaRPr lang="en-US" dirty="0"/>
          </a:p>
        </p:txBody>
      </p:sp>
      <p:sp>
        <p:nvSpPr>
          <p:cNvPr id="3" name="Text Placeholder 2"/>
          <p:cNvSpPr>
            <a:spLocks noGrp="1"/>
          </p:cNvSpPr>
          <p:nvPr>
            <p:ph type="body" idx="1"/>
          </p:nvPr>
        </p:nvSpPr>
        <p:spPr>
          <a:xfrm>
            <a:off x="2572278" y="4777381"/>
            <a:ext cx="8930748" cy="860400"/>
          </a:xfrm>
        </p:spPr>
        <p:txBody>
          <a:bodyPr anchor="t">
            <a:normAutofit/>
          </a:bodyPr>
          <a:lstStyle>
            <a:lvl1pPr marL="0" indent="0" algn="r">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Edit Master text styles</a:t>
            </a:r>
          </a:p>
        </p:txBody>
      </p:sp>
      <p:sp>
        <p:nvSpPr>
          <p:cNvPr id="4" name="Date Placeholder 3"/>
          <p:cNvSpPr>
            <a:spLocks noGrp="1"/>
          </p:cNvSpPr>
          <p:nvPr>
            <p:ph type="dt" sz="half" idx="10"/>
          </p:nvPr>
        </p:nvSpPr>
        <p:spPr/>
        <p:txBody>
          <a:bodyPr/>
          <a:lstStyle/>
          <a:p>
            <a:fld id="{D90D8933-14AD-44E3-AB3B-C4E8F3FB2C08}" type="datetime1">
              <a:rPr lang="en-US" smtClean="0"/>
              <a:t>7/10/2023</a:t>
            </a:fld>
            <a:endParaRPr lang="en-US"/>
          </a:p>
        </p:txBody>
      </p:sp>
      <p:sp>
        <p:nvSpPr>
          <p:cNvPr id="5" name="Footer Placeholder 4"/>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530398120"/>
      </p:ext>
    </p:extLst>
  </p:cSld>
  <p:clrMapOvr>
    <a:masterClrMapping/>
  </p:clrMapOvr>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1484310" y="0"/>
            <a:ext cx="10018713" cy="1752599"/>
          </a:xfrm>
        </p:spPr>
        <p:txBody>
          <a:bodyPr/>
          <a:lstStyle/>
          <a:p>
            <a:r>
              <a:rPr lang="en-US" dirty="0" smtClean="0"/>
              <a:t>Click to edit Master title style</a:t>
            </a:r>
            <a:endParaRPr lang="en-US" dirty="0"/>
          </a:p>
        </p:txBody>
      </p:sp>
      <p:sp>
        <p:nvSpPr>
          <p:cNvPr id="3" name="Content Placeholder 2"/>
          <p:cNvSpPr>
            <a:spLocks noGrp="1"/>
          </p:cNvSpPr>
          <p:nvPr>
            <p:ph sz="half" idx="1"/>
          </p:nvPr>
        </p:nvSpPr>
        <p:spPr>
          <a:xfrm>
            <a:off x="1484312" y="1844675"/>
            <a:ext cx="4895055" cy="3946526"/>
          </a:xfrm>
        </p:spPr>
        <p:txBody>
          <a:bodyPr>
            <a:normAutofit/>
          </a:bodyPr>
          <a:lstStyle>
            <a:lvl1pPr>
              <a:defRPr sz="1800"/>
            </a:lvl1pPr>
            <a:lvl2pPr>
              <a:defRPr sz="1600"/>
            </a:lvl2pPr>
            <a:lvl3pPr>
              <a:defRPr sz="1400"/>
            </a:lvl3pPr>
            <a:lvl4pPr>
              <a:defRPr sz="1200"/>
            </a:lvl4pPr>
            <a:lvl5pPr>
              <a:defRPr sz="1200"/>
            </a:lvl5pPr>
            <a:lvl6pPr>
              <a:defRPr sz="1200"/>
            </a:lvl6pPr>
            <a:lvl7pPr>
              <a:defRPr sz="1200"/>
            </a:lvl7pPr>
            <a:lvl8pPr>
              <a:defRPr sz="1200"/>
            </a:lvl8pPr>
            <a:lvl9pPr>
              <a:defRPr sz="1200"/>
            </a:lvl9pPr>
          </a:lstStyle>
          <a:p>
            <a:pPr lvl="0"/>
            <a:r>
              <a:rPr lang="en-US" dirty="0" smtClean="0"/>
              <a:t>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Content Placeholder 3"/>
          <p:cNvSpPr>
            <a:spLocks noGrp="1"/>
          </p:cNvSpPr>
          <p:nvPr>
            <p:ph sz="half" idx="2"/>
          </p:nvPr>
        </p:nvSpPr>
        <p:spPr>
          <a:xfrm>
            <a:off x="6607967" y="1844673"/>
            <a:ext cx="4895056" cy="3946527"/>
          </a:xfrm>
        </p:spPr>
        <p:txBody>
          <a:bodyPr>
            <a:normAutofit/>
          </a:bodyPr>
          <a:lstStyle>
            <a:lvl1pPr>
              <a:defRPr sz="1800"/>
            </a:lvl1pPr>
            <a:lvl2pPr>
              <a:defRPr sz="1600"/>
            </a:lvl2pPr>
            <a:lvl3pPr>
              <a:defRPr sz="1400"/>
            </a:lvl3pPr>
            <a:lvl4pPr>
              <a:defRPr sz="1200"/>
            </a:lvl4pPr>
            <a:lvl5pPr>
              <a:defRPr sz="1200"/>
            </a:lvl5pPr>
            <a:lvl6pPr>
              <a:defRPr sz="1200"/>
            </a:lvl6pPr>
            <a:lvl7pPr>
              <a:defRPr sz="1200"/>
            </a:lvl7pPr>
            <a:lvl8pPr>
              <a:defRPr sz="1200"/>
            </a:lvl8pPr>
            <a:lvl9pPr>
              <a:defRPr sz="1200"/>
            </a:lvl9pPr>
          </a:lstStyle>
          <a:p>
            <a:pPr lvl="0"/>
            <a:r>
              <a:rPr lang="en-US" dirty="0" smtClean="0"/>
              <a:t>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Date Placeholder 4"/>
          <p:cNvSpPr>
            <a:spLocks noGrp="1"/>
          </p:cNvSpPr>
          <p:nvPr>
            <p:ph type="dt" sz="half" idx="10"/>
          </p:nvPr>
        </p:nvSpPr>
        <p:spPr/>
        <p:txBody>
          <a:bodyPr/>
          <a:lstStyle/>
          <a:p>
            <a:fld id="{D36473E9-6DCA-45D9-A280-9766E81BE431}" type="datetime1">
              <a:rPr lang="en-US" smtClean="0"/>
              <a:t>7/10/2023</a:t>
            </a:fld>
            <a:endParaRPr lang="en-US"/>
          </a:p>
        </p:txBody>
      </p:sp>
      <p:sp>
        <p:nvSpPr>
          <p:cNvPr id="6" name="Footer Placeholder 5"/>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472253797"/>
      </p:ext>
    </p:extLst>
  </p:cSld>
  <p:clrMapOvr>
    <a:masterClrMapping/>
  </p:clrMapOvr>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dirty="0"/>
          </a:p>
        </p:txBody>
      </p:sp>
      <p:sp>
        <p:nvSpPr>
          <p:cNvPr id="3" name="Text Placeholder 2"/>
          <p:cNvSpPr>
            <a:spLocks noGrp="1"/>
          </p:cNvSpPr>
          <p:nvPr>
            <p:ph type="body" idx="1"/>
          </p:nvPr>
        </p:nvSpPr>
        <p:spPr>
          <a:xfrm>
            <a:off x="1772179" y="1878013"/>
            <a:ext cx="4607188" cy="576262"/>
          </a:xfrm>
        </p:spPr>
        <p:txBody>
          <a:bodyPr anchor="b">
            <a:noAutofit/>
          </a:bodyPr>
          <a:lstStyle>
            <a:lvl1pPr marL="0" indent="0">
              <a:buNone/>
              <a:defRPr sz="2800" b="0">
                <a:solidFill>
                  <a:schemeClr val="accent1">
                    <a:lumMod val="7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Edit Master text styles</a:t>
            </a:r>
          </a:p>
        </p:txBody>
      </p:sp>
      <p:sp>
        <p:nvSpPr>
          <p:cNvPr id="4" name="Content Placeholder 3"/>
          <p:cNvSpPr>
            <a:spLocks noGrp="1"/>
          </p:cNvSpPr>
          <p:nvPr>
            <p:ph sz="half" idx="2"/>
          </p:nvPr>
        </p:nvSpPr>
        <p:spPr>
          <a:xfrm>
            <a:off x="1484311" y="2546351"/>
            <a:ext cx="4895056" cy="3244848"/>
          </a:xfrm>
        </p:spPr>
        <p:txBody>
          <a:bodyPr anchor="t">
            <a:normAutofit/>
          </a:bodyPr>
          <a:lstStyle>
            <a:lvl1pPr>
              <a:defRPr sz="1800"/>
            </a:lvl1pPr>
            <a:lvl2pPr>
              <a:defRPr sz="1600"/>
            </a:lvl2pPr>
            <a:lvl3pPr>
              <a:defRPr sz="1400"/>
            </a:lvl3pPr>
            <a:lvl4pPr>
              <a:defRPr sz="1200"/>
            </a:lvl4pPr>
            <a:lvl5pPr>
              <a:defRPr sz="1200"/>
            </a:lvl5pPr>
            <a:lvl6pPr>
              <a:defRPr sz="1200"/>
            </a:lvl6pPr>
            <a:lvl7pPr>
              <a:defRPr sz="1200"/>
            </a:lvl7pPr>
            <a:lvl8pPr>
              <a:defRPr sz="1200"/>
            </a:lvl8pPr>
            <a:lvl9pPr>
              <a:defRPr sz="1200"/>
            </a:lvl9pPr>
          </a:lstStyle>
          <a:p>
            <a:pPr lvl="0"/>
            <a:r>
              <a:rPr lang="en-US" dirty="0" smtClean="0"/>
              <a:t>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Text Placeholder 4"/>
          <p:cNvSpPr>
            <a:spLocks noGrp="1"/>
          </p:cNvSpPr>
          <p:nvPr>
            <p:ph type="body" sz="quarter" idx="3"/>
          </p:nvPr>
        </p:nvSpPr>
        <p:spPr>
          <a:xfrm>
            <a:off x="6880485" y="1878013"/>
            <a:ext cx="4622537" cy="576262"/>
          </a:xfrm>
        </p:spPr>
        <p:txBody>
          <a:bodyPr anchor="b">
            <a:noAutofit/>
          </a:bodyPr>
          <a:lstStyle>
            <a:lvl1pPr marL="0" indent="0">
              <a:buNone/>
              <a:defRPr sz="2800" b="0">
                <a:solidFill>
                  <a:schemeClr val="accent1">
                    <a:lumMod val="7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Edit Master text styles</a:t>
            </a:r>
          </a:p>
        </p:txBody>
      </p:sp>
      <p:sp>
        <p:nvSpPr>
          <p:cNvPr id="6" name="Content Placeholder 5"/>
          <p:cNvSpPr>
            <a:spLocks noGrp="1"/>
          </p:cNvSpPr>
          <p:nvPr>
            <p:ph sz="quarter" idx="4"/>
          </p:nvPr>
        </p:nvSpPr>
        <p:spPr>
          <a:xfrm>
            <a:off x="6607967" y="2546351"/>
            <a:ext cx="4895056" cy="3244848"/>
          </a:xfrm>
        </p:spPr>
        <p:txBody>
          <a:bodyPr anchor="t">
            <a:normAutofit/>
          </a:bodyPr>
          <a:lstStyle>
            <a:lvl1pPr>
              <a:defRPr sz="1800"/>
            </a:lvl1pPr>
            <a:lvl2pPr>
              <a:defRPr sz="1600"/>
            </a:lvl2pPr>
            <a:lvl3pPr>
              <a:defRPr sz="1400"/>
            </a:lvl3pPr>
            <a:lvl4pPr>
              <a:defRPr sz="1200"/>
            </a:lvl4pPr>
            <a:lvl5pPr>
              <a:defRPr sz="1200"/>
            </a:lvl5pPr>
            <a:lvl6pPr>
              <a:defRPr sz="1200"/>
            </a:lvl6pPr>
            <a:lvl7pPr>
              <a:defRPr sz="1200"/>
            </a:lvl7pPr>
            <a:lvl8pPr>
              <a:defRPr sz="1200"/>
            </a:lvl8pPr>
            <a:lvl9pPr>
              <a:defRPr sz="1200"/>
            </a:lvl9pPr>
          </a:lstStyle>
          <a:p>
            <a:pPr lvl="0"/>
            <a:r>
              <a:rPr lang="en-US" dirty="0" smtClean="0"/>
              <a:t>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7" name="Date Placeholder 6"/>
          <p:cNvSpPr>
            <a:spLocks noGrp="1"/>
          </p:cNvSpPr>
          <p:nvPr>
            <p:ph type="dt" sz="half" idx="10"/>
          </p:nvPr>
        </p:nvSpPr>
        <p:spPr/>
        <p:txBody>
          <a:bodyPr/>
          <a:lstStyle/>
          <a:p>
            <a:fld id="{FD276CC7-7A21-47A3-B4CA-E27AFAA94967}" type="datetime1">
              <a:rPr lang="en-US" smtClean="0"/>
              <a:t>7/10/2023</a:t>
            </a:fld>
            <a:endParaRPr lang="en-US"/>
          </a:p>
        </p:txBody>
      </p:sp>
      <p:sp>
        <p:nvSpPr>
          <p:cNvPr id="8" name="Footer Placeholder 7"/>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4266924063"/>
      </p:ext>
    </p:extLst>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fld id="{228BE800-E1EF-47CF-BEAF-718F9C2637B8}" type="datetime1">
              <a:rPr lang="en-US" smtClean="0"/>
              <a:t>7/10/2023</a:t>
            </a:fld>
            <a:endParaRPr lang="en-US"/>
          </a:p>
        </p:txBody>
      </p:sp>
      <p:sp>
        <p:nvSpPr>
          <p:cNvPr id="4" name="Footer Placeholder 3"/>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2676289778"/>
      </p:ext>
    </p:extLst>
  </p:cSld>
  <p:clrMapOvr>
    <a:masterClrMapping/>
  </p:clrMapOvr>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8B08B14-1A6A-4DEB-B0BB-1BB32F5DC34B}" type="datetime1">
              <a:rPr lang="en-US" smtClean="0"/>
              <a:t>7/10/2023</a:t>
            </a:fld>
            <a:endParaRPr lang="en-US"/>
          </a:p>
        </p:txBody>
      </p:sp>
      <p:sp>
        <p:nvSpPr>
          <p:cNvPr id="3" name="Footer Placeholder 2"/>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999461111"/>
      </p:ext>
    </p:extLst>
  </p:cSld>
  <p:clrMapOvr>
    <a:masterClrMapping/>
  </p:clrMapOvr>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484312" y="1600200"/>
            <a:ext cx="3549121" cy="1371600"/>
          </a:xfrm>
        </p:spPr>
        <p:txBody>
          <a:bodyPr anchor="b">
            <a:normAutofit/>
          </a:bodyPr>
          <a:lstStyle>
            <a:lvl1pPr algn="ctr">
              <a:defRPr sz="2400" b="0"/>
            </a:lvl1pPr>
          </a:lstStyle>
          <a:p>
            <a:r>
              <a:rPr lang="en-US" smtClean="0"/>
              <a:t>Click to edit Master title style</a:t>
            </a:r>
            <a:endParaRPr lang="en-US" dirty="0"/>
          </a:p>
        </p:txBody>
      </p:sp>
      <p:sp>
        <p:nvSpPr>
          <p:cNvPr id="3" name="Content Placeholder 2"/>
          <p:cNvSpPr>
            <a:spLocks noGrp="1"/>
          </p:cNvSpPr>
          <p:nvPr>
            <p:ph idx="1"/>
          </p:nvPr>
        </p:nvSpPr>
        <p:spPr>
          <a:xfrm>
            <a:off x="5262033" y="685799"/>
            <a:ext cx="6240990" cy="5105401"/>
          </a:xfrm>
        </p:spPr>
        <p:txBody>
          <a:bodyPr anchor="ctr">
            <a:normAutofit/>
          </a:bodyPr>
          <a:lstStyle>
            <a:lvl1pPr>
              <a:defRPr sz="20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1484312" y="2971800"/>
            <a:ext cx="3549121" cy="1828800"/>
          </a:xfrm>
        </p:spPr>
        <p:txBody>
          <a:bodyPr>
            <a:normAutofit/>
          </a:bodyPr>
          <a:lstStyle>
            <a:lvl1pPr marL="0" indent="0" algn="ctr">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Edit Master text styles</a:t>
            </a:r>
          </a:p>
        </p:txBody>
      </p:sp>
      <p:sp>
        <p:nvSpPr>
          <p:cNvPr id="5" name="Date Placeholder 4"/>
          <p:cNvSpPr>
            <a:spLocks noGrp="1"/>
          </p:cNvSpPr>
          <p:nvPr>
            <p:ph type="dt" sz="half" idx="10"/>
          </p:nvPr>
        </p:nvSpPr>
        <p:spPr/>
        <p:txBody>
          <a:bodyPr/>
          <a:lstStyle/>
          <a:p>
            <a:fld id="{CD91FE04-0226-4A87-8766-DCB70DE581FA}" type="datetime1">
              <a:rPr lang="en-US" smtClean="0"/>
              <a:t>7/10/2023</a:t>
            </a:fld>
            <a:endParaRPr lang="en-US"/>
          </a:p>
        </p:txBody>
      </p:sp>
      <p:sp>
        <p:nvSpPr>
          <p:cNvPr id="6" name="Footer Placeholder 5"/>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1207547493"/>
      </p:ext>
    </p:extLst>
  </p:cSld>
  <p:clrMapOvr>
    <a:masterClrMapping/>
  </p:clrMapOvr>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482724" y="1752599"/>
            <a:ext cx="5426158" cy="1371600"/>
          </a:xfrm>
        </p:spPr>
        <p:txBody>
          <a:bodyPr anchor="b">
            <a:normAutofit/>
          </a:bodyPr>
          <a:lstStyle>
            <a:lvl1pPr algn="ctr">
              <a:defRPr sz="2800" b="0"/>
            </a:lvl1pPr>
          </a:lstStyle>
          <a:p>
            <a:r>
              <a:rPr lang="en-US" smtClean="0"/>
              <a:t>Click to edit Master title style</a:t>
            </a:r>
            <a:endParaRPr lang="en-US" dirty="0"/>
          </a:p>
        </p:txBody>
      </p:sp>
      <p:sp>
        <p:nvSpPr>
          <p:cNvPr id="14" name="Picture Placeholder 2"/>
          <p:cNvSpPr>
            <a:spLocks noGrp="1" noChangeAspect="1"/>
          </p:cNvSpPr>
          <p:nvPr>
            <p:ph type="pic" idx="1"/>
          </p:nvPr>
        </p:nvSpPr>
        <p:spPr>
          <a:xfrm>
            <a:off x="7594682" y="914400"/>
            <a:ext cx="3280974" cy="4572000"/>
          </a:xfrm>
          <a:prstGeom prst="roundRect">
            <a:avLst>
              <a:gd name="adj" fmla="val 4280"/>
            </a:avLst>
          </a:prstGeom>
          <a:ln w="38100">
            <a:gradFill flip="none" rotWithShape="1">
              <a:gsLst>
                <a:gs pos="0">
                  <a:schemeClr val="bg2"/>
                </a:gs>
                <a:gs pos="100000">
                  <a:schemeClr val="bg2">
                    <a:lumMod val="75000"/>
                  </a:schemeClr>
                </a:gs>
              </a:gsLst>
              <a:lin ang="5400000" scaled="0"/>
              <a:tileRect/>
            </a:gradFill>
          </a:ln>
          <a:effectLst>
            <a:innerShdw blurRad="57150" dist="38100" dir="14460000">
              <a:srgbClr val="000000">
                <a:alpha val="70000"/>
              </a:srgbClr>
            </a:inn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smtClean="0"/>
              <a:t>Click icon to add picture</a:t>
            </a:r>
            <a:endParaRPr lang="en-US" dirty="0"/>
          </a:p>
        </p:txBody>
      </p:sp>
      <p:sp>
        <p:nvSpPr>
          <p:cNvPr id="4" name="Text Placeholder 3"/>
          <p:cNvSpPr>
            <a:spLocks noGrp="1"/>
          </p:cNvSpPr>
          <p:nvPr>
            <p:ph type="body" sz="half" idx="2"/>
          </p:nvPr>
        </p:nvSpPr>
        <p:spPr>
          <a:xfrm>
            <a:off x="1482724" y="3124199"/>
            <a:ext cx="5426158" cy="1828800"/>
          </a:xfrm>
        </p:spPr>
        <p:txBody>
          <a:bodyPr>
            <a:normAutofit/>
          </a:bodyPr>
          <a:lstStyle>
            <a:lvl1pPr marL="0" indent="0" algn="ctr">
              <a:buNone/>
              <a:defRPr sz="18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Edit Master text styles</a:t>
            </a:r>
          </a:p>
        </p:txBody>
      </p:sp>
      <p:sp>
        <p:nvSpPr>
          <p:cNvPr id="5" name="Date Placeholder 4"/>
          <p:cNvSpPr>
            <a:spLocks noGrp="1"/>
          </p:cNvSpPr>
          <p:nvPr>
            <p:ph type="dt" sz="half" idx="10"/>
          </p:nvPr>
        </p:nvSpPr>
        <p:spPr/>
        <p:txBody>
          <a:bodyPr/>
          <a:lstStyle/>
          <a:p>
            <a:fld id="{EC9E87BB-9C59-4114-A52E-F11C5500A61A}" type="datetime1">
              <a:rPr lang="en-US" smtClean="0"/>
              <a:t>7/10/2023</a:t>
            </a:fld>
            <a:endParaRPr lang="en-US"/>
          </a:p>
        </p:txBody>
      </p:sp>
      <p:sp>
        <p:nvSpPr>
          <p:cNvPr id="6" name="Footer Placeholder 5"/>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3124604919"/>
      </p:ext>
    </p:extLst>
  </p:cSld>
  <p:clrMapOvr>
    <a:masterClrMapping/>
  </p:clrMapOvr>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p:cSld name="Panoramic 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484311" y="4732865"/>
            <a:ext cx="10018711" cy="566738"/>
          </a:xfrm>
        </p:spPr>
        <p:txBody>
          <a:bodyPr anchor="b">
            <a:normAutofit/>
          </a:bodyPr>
          <a:lstStyle>
            <a:lvl1pPr algn="ctr">
              <a:defRPr sz="2400" b="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2386012" y="932112"/>
            <a:ext cx="8225944" cy="3164976"/>
          </a:xfrm>
          <a:prstGeom prst="roundRect">
            <a:avLst>
              <a:gd name="adj" fmla="val 4380"/>
            </a:avLst>
          </a:prstGeom>
          <a:ln w="38100">
            <a:gradFill flip="none" rotWithShape="1">
              <a:gsLst>
                <a:gs pos="0">
                  <a:schemeClr val="bg2"/>
                </a:gs>
                <a:gs pos="100000">
                  <a:schemeClr val="bg2">
                    <a:lumMod val="75000"/>
                  </a:schemeClr>
                </a:gs>
              </a:gsLst>
              <a:lin ang="5400000" scaled="0"/>
              <a:tileRect/>
            </a:gradFill>
          </a:ln>
          <a:effectLst>
            <a:innerShdw blurRad="57150" dist="38100" dir="14460000">
              <a:srgbClr val="000000">
                <a:alpha val="70000"/>
              </a:srgbClr>
            </a:inn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smtClean="0"/>
              <a:t>Click icon to add picture</a:t>
            </a:r>
            <a:endParaRPr lang="en-US" dirty="0"/>
          </a:p>
        </p:txBody>
      </p:sp>
      <p:sp>
        <p:nvSpPr>
          <p:cNvPr id="4" name="Text Placeholder 3"/>
          <p:cNvSpPr>
            <a:spLocks noGrp="1"/>
          </p:cNvSpPr>
          <p:nvPr>
            <p:ph type="body" sz="half" idx="2"/>
          </p:nvPr>
        </p:nvSpPr>
        <p:spPr>
          <a:xfrm>
            <a:off x="1484311" y="5299603"/>
            <a:ext cx="10018711" cy="493712"/>
          </a:xfrm>
        </p:spPr>
        <p:txBody>
          <a:bodyPr>
            <a:normAutofit/>
          </a:bodyPr>
          <a:lstStyle>
            <a:lvl1pPr marL="0" indent="0" algn="ctr">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Edit Master text styles</a:t>
            </a:r>
          </a:p>
        </p:txBody>
      </p:sp>
      <p:sp>
        <p:nvSpPr>
          <p:cNvPr id="5" name="Date Placeholder 4"/>
          <p:cNvSpPr>
            <a:spLocks noGrp="1"/>
          </p:cNvSpPr>
          <p:nvPr>
            <p:ph type="dt" sz="half" idx="10"/>
          </p:nvPr>
        </p:nvSpPr>
        <p:spPr/>
        <p:txBody>
          <a:bodyPr/>
          <a:lstStyle/>
          <a:p>
            <a:fld id="{DC46D654-5F2F-4C6F-A038-936B6417BD04}" type="datetime1">
              <a:rPr lang="en-US" smtClean="0"/>
              <a:t>7/10/2023</a:t>
            </a:fld>
            <a:endParaRPr lang="en-US" dirty="0"/>
          </a:p>
        </p:txBody>
      </p:sp>
      <p:sp>
        <p:nvSpPr>
          <p:cNvPr id="6" name="Footer Placeholder 5"/>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2359115491"/>
      </p:ext>
    </p:extLst>
  </p:cSld>
  <p:clrMapOvr>
    <a:masterClrMapping/>
  </p:clrMapOvr>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p:cSld name="Title and Caption">
    <p:spTree>
      <p:nvGrpSpPr>
        <p:cNvPr id="1" name=""/>
        <p:cNvGrpSpPr/>
        <p:nvPr/>
      </p:nvGrpSpPr>
      <p:grpSpPr>
        <a:xfrm>
          <a:off x="0" y="0"/>
          <a:ext cx="0" cy="0"/>
          <a:chOff x="0" y="0"/>
          <a:chExt cx="0" cy="0"/>
        </a:xfrm>
      </p:grpSpPr>
      <p:sp>
        <p:nvSpPr>
          <p:cNvPr id="2" name="Title 1"/>
          <p:cNvSpPr>
            <a:spLocks noGrp="1"/>
          </p:cNvSpPr>
          <p:nvPr>
            <p:ph type="title"/>
          </p:nvPr>
        </p:nvSpPr>
        <p:spPr>
          <a:xfrm>
            <a:off x="1484312" y="685800"/>
            <a:ext cx="10018711" cy="3048000"/>
          </a:xfrm>
        </p:spPr>
        <p:txBody>
          <a:bodyPr anchor="ctr">
            <a:normAutofit/>
          </a:bodyPr>
          <a:lstStyle>
            <a:lvl1pPr algn="ctr">
              <a:defRPr sz="3200" b="0" cap="none"/>
            </a:lvl1pPr>
          </a:lstStyle>
          <a:p>
            <a:r>
              <a:rPr lang="en-US" smtClean="0"/>
              <a:t>Click to edit Master title style</a:t>
            </a:r>
            <a:endParaRPr lang="en-US" dirty="0"/>
          </a:p>
        </p:txBody>
      </p:sp>
      <p:sp>
        <p:nvSpPr>
          <p:cNvPr id="3" name="Text Placeholder 2"/>
          <p:cNvSpPr>
            <a:spLocks noGrp="1"/>
          </p:cNvSpPr>
          <p:nvPr>
            <p:ph type="body" idx="1"/>
          </p:nvPr>
        </p:nvSpPr>
        <p:spPr>
          <a:xfrm>
            <a:off x="1484312" y="4343400"/>
            <a:ext cx="10018713" cy="1447800"/>
          </a:xfrm>
        </p:spPr>
        <p:txBody>
          <a:bodyPr anchor="ctr">
            <a:normAutofit/>
          </a:bodyPr>
          <a:lstStyle>
            <a:lvl1pPr marL="0" indent="0" algn="ctr">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Edit Master text styles</a:t>
            </a:r>
          </a:p>
        </p:txBody>
      </p:sp>
      <p:sp>
        <p:nvSpPr>
          <p:cNvPr id="4" name="Date Placeholder 3"/>
          <p:cNvSpPr>
            <a:spLocks noGrp="1"/>
          </p:cNvSpPr>
          <p:nvPr>
            <p:ph type="dt" sz="half" idx="10"/>
          </p:nvPr>
        </p:nvSpPr>
        <p:spPr/>
        <p:txBody>
          <a:bodyPr/>
          <a:lstStyle/>
          <a:p>
            <a:fld id="{9C986C6D-3742-4E21-A7E8-8B01BC3243B4}" type="datetime1">
              <a:rPr lang="en-US" smtClean="0"/>
              <a:t>7/10/2023</a:t>
            </a:fld>
            <a:endParaRPr lang="en-US" dirty="0"/>
          </a:p>
        </p:txBody>
      </p:sp>
      <p:sp>
        <p:nvSpPr>
          <p:cNvPr id="5" name="Footer Placeholder 4"/>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1396592099"/>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2572279" y="2666999"/>
            <a:ext cx="8930747" cy="2110382"/>
          </a:xfrm>
        </p:spPr>
        <p:txBody>
          <a:bodyPr anchor="b"/>
          <a:lstStyle>
            <a:lvl1pPr algn="r">
              <a:defRPr sz="4000" b="0" cap="none"/>
            </a:lvl1pPr>
          </a:lstStyle>
          <a:p>
            <a:r>
              <a:rPr lang="en-US" smtClean="0"/>
              <a:t>Click to edit Master title style</a:t>
            </a:r>
            <a:endParaRPr lang="en-US" dirty="0"/>
          </a:p>
        </p:txBody>
      </p:sp>
      <p:sp>
        <p:nvSpPr>
          <p:cNvPr id="3" name="Text Placeholder 2"/>
          <p:cNvSpPr>
            <a:spLocks noGrp="1"/>
          </p:cNvSpPr>
          <p:nvPr>
            <p:ph type="body" idx="1"/>
          </p:nvPr>
        </p:nvSpPr>
        <p:spPr>
          <a:xfrm>
            <a:off x="2572278" y="4777381"/>
            <a:ext cx="8930748" cy="860400"/>
          </a:xfrm>
        </p:spPr>
        <p:txBody>
          <a:bodyPr anchor="t">
            <a:normAutofit/>
          </a:bodyPr>
          <a:lstStyle>
            <a:lvl1pPr marL="0" indent="0" algn="r">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Edit Master text styles</a:t>
            </a:r>
          </a:p>
        </p:txBody>
      </p:sp>
      <p:sp>
        <p:nvSpPr>
          <p:cNvPr id="4" name="Date Placeholder 3"/>
          <p:cNvSpPr>
            <a:spLocks noGrp="1"/>
          </p:cNvSpPr>
          <p:nvPr>
            <p:ph type="dt" sz="half" idx="10"/>
          </p:nvPr>
        </p:nvSpPr>
        <p:spPr/>
        <p:txBody>
          <a:bodyPr/>
          <a:lstStyle/>
          <a:p>
            <a:fld id="{C01EDF38-A844-4260-9D1D-435A7053392D}" type="datetime1">
              <a:rPr lang="en-US" smtClean="0"/>
              <a:t>7/10/2023</a:t>
            </a:fld>
            <a:endParaRPr lang="en-US"/>
          </a:p>
        </p:txBody>
      </p:sp>
      <p:sp>
        <p:nvSpPr>
          <p:cNvPr id="5" name="Footer Placeholder 4"/>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3120508006"/>
      </p:ext>
    </p:extLst>
  </p:cSld>
  <p:clrMapOvr>
    <a:masterClrMapping/>
  </p:clrMapOvr>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p:cSld name="Quote with Caption">
    <p:spTree>
      <p:nvGrpSpPr>
        <p:cNvPr id="1" name=""/>
        <p:cNvGrpSpPr/>
        <p:nvPr/>
      </p:nvGrpSpPr>
      <p:grpSpPr>
        <a:xfrm>
          <a:off x="0" y="0"/>
          <a:ext cx="0" cy="0"/>
          <a:chOff x="0" y="0"/>
          <a:chExt cx="0" cy="0"/>
        </a:xfrm>
      </p:grpSpPr>
      <p:sp>
        <p:nvSpPr>
          <p:cNvPr id="14" name="TextBox 13"/>
          <p:cNvSpPr txBox="1"/>
          <p:nvPr/>
        </p:nvSpPr>
        <p:spPr>
          <a:xfrm>
            <a:off x="1598612" y="863023"/>
            <a:ext cx="6096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r>
              <a:rPr lang="en-US" sz="8000" dirty="0">
                <a:solidFill>
                  <a:schemeClr val="tx1"/>
                </a:solidFill>
                <a:effectLst/>
              </a:rPr>
              <a:t>“</a:t>
            </a:r>
          </a:p>
        </p:txBody>
      </p:sp>
      <p:sp>
        <p:nvSpPr>
          <p:cNvPr id="15" name="TextBox 14"/>
          <p:cNvSpPr txBox="1"/>
          <p:nvPr/>
        </p:nvSpPr>
        <p:spPr>
          <a:xfrm>
            <a:off x="10893425" y="2819399"/>
            <a:ext cx="6096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lgn="r"/>
            <a:r>
              <a:rPr lang="en-US" sz="8000" dirty="0">
                <a:solidFill>
                  <a:schemeClr val="tx1"/>
                </a:solidFill>
                <a:effectLst/>
              </a:rPr>
              <a:t>”</a:t>
            </a:r>
          </a:p>
        </p:txBody>
      </p:sp>
      <p:sp>
        <p:nvSpPr>
          <p:cNvPr id="2" name="Title 1"/>
          <p:cNvSpPr>
            <a:spLocks noGrp="1"/>
          </p:cNvSpPr>
          <p:nvPr>
            <p:ph type="title"/>
          </p:nvPr>
        </p:nvSpPr>
        <p:spPr>
          <a:xfrm>
            <a:off x="2208212" y="685800"/>
            <a:ext cx="8990012" cy="2743199"/>
          </a:xfrm>
        </p:spPr>
        <p:txBody>
          <a:bodyPr anchor="ctr">
            <a:normAutofit/>
          </a:bodyPr>
          <a:lstStyle>
            <a:lvl1pPr algn="ctr">
              <a:defRPr sz="3200" b="0" cap="none">
                <a:solidFill>
                  <a:schemeClr val="tx1"/>
                </a:solidFill>
              </a:defRPr>
            </a:lvl1pPr>
          </a:lstStyle>
          <a:p>
            <a:r>
              <a:rPr lang="en-US" smtClean="0"/>
              <a:t>Click to edit Master title style</a:t>
            </a:r>
            <a:endParaRPr lang="en-US" dirty="0"/>
          </a:p>
        </p:txBody>
      </p:sp>
      <p:sp>
        <p:nvSpPr>
          <p:cNvPr id="10" name="Text Placeholder 9"/>
          <p:cNvSpPr>
            <a:spLocks noGrp="1"/>
          </p:cNvSpPr>
          <p:nvPr>
            <p:ph type="body" sz="quarter" idx="13"/>
          </p:nvPr>
        </p:nvSpPr>
        <p:spPr>
          <a:xfrm>
            <a:off x="2436811" y="3428999"/>
            <a:ext cx="8532815" cy="381000"/>
          </a:xfrm>
        </p:spPr>
        <p:txBody>
          <a:bodyPr anchor="ctr">
            <a:normAutofit/>
          </a:bodyPr>
          <a:lstStyle>
            <a:lvl1pPr marL="0" indent="0">
              <a:buFontTx/>
              <a:buNone/>
              <a:defRPr sz="1800"/>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smtClean="0"/>
              <a:t>Edit Master text styles</a:t>
            </a:r>
          </a:p>
        </p:txBody>
      </p:sp>
      <p:sp>
        <p:nvSpPr>
          <p:cNvPr id="3" name="Text Placeholder 2"/>
          <p:cNvSpPr>
            <a:spLocks noGrp="1"/>
          </p:cNvSpPr>
          <p:nvPr>
            <p:ph type="body" idx="1"/>
          </p:nvPr>
        </p:nvSpPr>
        <p:spPr>
          <a:xfrm>
            <a:off x="1484311" y="4343400"/>
            <a:ext cx="10018711" cy="1447800"/>
          </a:xfrm>
        </p:spPr>
        <p:txBody>
          <a:bodyPr anchor="ctr">
            <a:normAutofit/>
          </a:bodyPr>
          <a:lstStyle>
            <a:lvl1pPr marL="0" indent="0" algn="ctr">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Edit Master text styles</a:t>
            </a:r>
          </a:p>
        </p:txBody>
      </p:sp>
      <p:sp>
        <p:nvSpPr>
          <p:cNvPr id="4" name="Date Placeholder 3"/>
          <p:cNvSpPr>
            <a:spLocks noGrp="1"/>
          </p:cNvSpPr>
          <p:nvPr>
            <p:ph type="dt" sz="half" idx="10"/>
          </p:nvPr>
        </p:nvSpPr>
        <p:spPr/>
        <p:txBody>
          <a:bodyPr/>
          <a:lstStyle/>
          <a:p>
            <a:fld id="{46949C0E-87F9-48E3-B048-5D7E65A7E800}" type="datetime1">
              <a:rPr lang="en-US" smtClean="0"/>
              <a:t>7/10/2023</a:t>
            </a:fld>
            <a:endParaRPr lang="en-US" dirty="0"/>
          </a:p>
        </p:txBody>
      </p:sp>
      <p:sp>
        <p:nvSpPr>
          <p:cNvPr id="5" name="Footer Placeholder 4"/>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2682270947"/>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p:cSld name="Name Card">
    <p:spTree>
      <p:nvGrpSpPr>
        <p:cNvPr id="1" name=""/>
        <p:cNvGrpSpPr/>
        <p:nvPr/>
      </p:nvGrpSpPr>
      <p:grpSpPr>
        <a:xfrm>
          <a:off x="0" y="0"/>
          <a:ext cx="0" cy="0"/>
          <a:chOff x="0" y="0"/>
          <a:chExt cx="0" cy="0"/>
        </a:xfrm>
      </p:grpSpPr>
      <p:sp>
        <p:nvSpPr>
          <p:cNvPr id="2" name="Title 1"/>
          <p:cNvSpPr>
            <a:spLocks noGrp="1"/>
          </p:cNvSpPr>
          <p:nvPr>
            <p:ph type="title"/>
          </p:nvPr>
        </p:nvSpPr>
        <p:spPr>
          <a:xfrm>
            <a:off x="1484313" y="3308581"/>
            <a:ext cx="10018709" cy="1468800"/>
          </a:xfrm>
        </p:spPr>
        <p:txBody>
          <a:bodyPr anchor="b">
            <a:normAutofit/>
          </a:bodyPr>
          <a:lstStyle>
            <a:lvl1pPr algn="r">
              <a:defRPr sz="3200" b="0" cap="none"/>
            </a:lvl1pPr>
          </a:lstStyle>
          <a:p>
            <a:r>
              <a:rPr lang="en-US" smtClean="0"/>
              <a:t>Click to edit Master title style</a:t>
            </a:r>
            <a:endParaRPr lang="en-US" dirty="0"/>
          </a:p>
        </p:txBody>
      </p:sp>
      <p:sp>
        <p:nvSpPr>
          <p:cNvPr id="3" name="Text Placeholder 2"/>
          <p:cNvSpPr>
            <a:spLocks noGrp="1"/>
          </p:cNvSpPr>
          <p:nvPr>
            <p:ph type="body" idx="1"/>
          </p:nvPr>
        </p:nvSpPr>
        <p:spPr>
          <a:xfrm>
            <a:off x="1484312" y="4777381"/>
            <a:ext cx="10018710" cy="860400"/>
          </a:xfrm>
        </p:spPr>
        <p:txBody>
          <a:bodyPr anchor="t">
            <a:normAutofit/>
          </a:bodyPr>
          <a:lstStyle>
            <a:lvl1pPr marL="0" indent="0" algn="r">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Edit Master text styles</a:t>
            </a:r>
          </a:p>
        </p:txBody>
      </p:sp>
      <p:sp>
        <p:nvSpPr>
          <p:cNvPr id="4" name="Date Placeholder 3"/>
          <p:cNvSpPr>
            <a:spLocks noGrp="1"/>
          </p:cNvSpPr>
          <p:nvPr>
            <p:ph type="dt" sz="half" idx="10"/>
          </p:nvPr>
        </p:nvSpPr>
        <p:spPr/>
        <p:txBody>
          <a:bodyPr/>
          <a:lstStyle/>
          <a:p>
            <a:fld id="{AE94622C-C79C-4858-BBD8-10F5DBE3F87F}" type="datetime1">
              <a:rPr lang="en-US" smtClean="0"/>
              <a:t>7/10/2023</a:t>
            </a:fld>
            <a:endParaRPr lang="en-US" dirty="0"/>
          </a:p>
        </p:txBody>
      </p:sp>
      <p:sp>
        <p:nvSpPr>
          <p:cNvPr id="5" name="Footer Placeholder 4"/>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3821384052"/>
      </p:ext>
    </p:extLst>
  </p:cSld>
  <p:clrMapOvr>
    <a:masterClrMapping/>
  </p:clrMapOvr>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p:cSld name="Quote Name Card">
    <p:spTree>
      <p:nvGrpSpPr>
        <p:cNvPr id="1" name=""/>
        <p:cNvGrpSpPr/>
        <p:nvPr/>
      </p:nvGrpSpPr>
      <p:grpSpPr>
        <a:xfrm>
          <a:off x="0" y="0"/>
          <a:ext cx="0" cy="0"/>
          <a:chOff x="0" y="0"/>
          <a:chExt cx="0" cy="0"/>
        </a:xfrm>
      </p:grpSpPr>
      <p:sp>
        <p:nvSpPr>
          <p:cNvPr id="14" name="TextBox 13"/>
          <p:cNvSpPr txBox="1"/>
          <p:nvPr/>
        </p:nvSpPr>
        <p:spPr>
          <a:xfrm>
            <a:off x="1598612" y="863023"/>
            <a:ext cx="6096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r>
              <a:rPr lang="en-US" sz="8000" dirty="0">
                <a:solidFill>
                  <a:schemeClr val="tx1"/>
                </a:solidFill>
                <a:effectLst/>
              </a:rPr>
              <a:t>“</a:t>
            </a:r>
          </a:p>
        </p:txBody>
      </p:sp>
      <p:sp>
        <p:nvSpPr>
          <p:cNvPr id="15" name="TextBox 14"/>
          <p:cNvSpPr txBox="1"/>
          <p:nvPr/>
        </p:nvSpPr>
        <p:spPr>
          <a:xfrm>
            <a:off x="10893425" y="2819399"/>
            <a:ext cx="6096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lgn="r"/>
            <a:r>
              <a:rPr lang="en-US" sz="8000" dirty="0">
                <a:solidFill>
                  <a:schemeClr val="tx1"/>
                </a:solidFill>
                <a:effectLst/>
              </a:rPr>
              <a:t>”</a:t>
            </a:r>
          </a:p>
        </p:txBody>
      </p:sp>
      <p:sp>
        <p:nvSpPr>
          <p:cNvPr id="2" name="Title 1"/>
          <p:cNvSpPr>
            <a:spLocks noGrp="1"/>
          </p:cNvSpPr>
          <p:nvPr>
            <p:ph type="title"/>
          </p:nvPr>
        </p:nvSpPr>
        <p:spPr>
          <a:xfrm>
            <a:off x="2208212" y="685800"/>
            <a:ext cx="8990012" cy="2743199"/>
          </a:xfrm>
        </p:spPr>
        <p:txBody>
          <a:bodyPr anchor="ctr">
            <a:normAutofit/>
          </a:bodyPr>
          <a:lstStyle>
            <a:lvl1pPr algn="ctr">
              <a:defRPr sz="3200" b="0" cap="none">
                <a:solidFill>
                  <a:schemeClr val="tx1"/>
                </a:solidFill>
              </a:defRPr>
            </a:lvl1pPr>
          </a:lstStyle>
          <a:p>
            <a:r>
              <a:rPr lang="en-US" smtClean="0"/>
              <a:t>Click to edit Master title style</a:t>
            </a:r>
            <a:endParaRPr lang="en-US" dirty="0"/>
          </a:p>
        </p:txBody>
      </p:sp>
      <p:sp>
        <p:nvSpPr>
          <p:cNvPr id="10" name="Text Placeholder 9"/>
          <p:cNvSpPr>
            <a:spLocks noGrp="1"/>
          </p:cNvSpPr>
          <p:nvPr>
            <p:ph type="body" sz="quarter" idx="13"/>
          </p:nvPr>
        </p:nvSpPr>
        <p:spPr>
          <a:xfrm>
            <a:off x="1484313" y="3886200"/>
            <a:ext cx="10018710" cy="889000"/>
          </a:xfrm>
        </p:spPr>
        <p:txBody>
          <a:bodyPr vert="horz" lIns="91440" tIns="45720" rIns="91440" bIns="45720" rtlCol="0" anchor="b">
            <a:normAutofit/>
          </a:bodyPr>
          <a:lstStyle>
            <a:lvl1pPr algn="r">
              <a:buNone/>
              <a:defRPr lang="en-US" sz="2400" b="0" cap="none" dirty="0">
                <a:ln w="3175" cmpd="sng">
                  <a:noFill/>
                </a:ln>
                <a:solidFill>
                  <a:schemeClr val="tx1"/>
                </a:solidFill>
                <a:effectLst/>
              </a:defRPr>
            </a:lvl1pPr>
          </a:lstStyle>
          <a:p>
            <a:pPr marL="0" lvl="0">
              <a:spcBef>
                <a:spcPct val="0"/>
              </a:spcBef>
              <a:buNone/>
            </a:pPr>
            <a:r>
              <a:rPr lang="en-US" smtClean="0"/>
              <a:t>Edit Master text styles</a:t>
            </a:r>
          </a:p>
        </p:txBody>
      </p:sp>
      <p:sp>
        <p:nvSpPr>
          <p:cNvPr id="3" name="Text Placeholder 2"/>
          <p:cNvSpPr>
            <a:spLocks noGrp="1"/>
          </p:cNvSpPr>
          <p:nvPr>
            <p:ph type="body" idx="1"/>
          </p:nvPr>
        </p:nvSpPr>
        <p:spPr>
          <a:xfrm>
            <a:off x="1484312" y="4775200"/>
            <a:ext cx="10018710" cy="1016000"/>
          </a:xfrm>
        </p:spPr>
        <p:txBody>
          <a:bodyPr anchor="t">
            <a:normAutofit/>
          </a:bodyPr>
          <a:lstStyle>
            <a:lvl1pPr marL="0" indent="0" algn="r">
              <a:buNone/>
              <a:defRPr sz="18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Edit Master text styles</a:t>
            </a:r>
          </a:p>
        </p:txBody>
      </p:sp>
      <p:sp>
        <p:nvSpPr>
          <p:cNvPr id="4" name="Date Placeholder 3"/>
          <p:cNvSpPr>
            <a:spLocks noGrp="1"/>
          </p:cNvSpPr>
          <p:nvPr>
            <p:ph type="dt" sz="half" idx="10"/>
          </p:nvPr>
        </p:nvSpPr>
        <p:spPr/>
        <p:txBody>
          <a:bodyPr/>
          <a:lstStyle/>
          <a:p>
            <a:fld id="{F7C6FC2C-FDDC-4244-A4FD-8E6333EAFAF4}" type="datetime1">
              <a:rPr lang="en-US" smtClean="0"/>
              <a:t>7/10/2023</a:t>
            </a:fld>
            <a:endParaRPr lang="en-US" dirty="0"/>
          </a:p>
        </p:txBody>
      </p:sp>
      <p:sp>
        <p:nvSpPr>
          <p:cNvPr id="5" name="Footer Placeholder 4"/>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3219466815"/>
      </p:ext>
    </p:extLst>
  </p:cSld>
  <p:clrMapOvr>
    <a:masterClrMapping/>
  </p:clrMapOvr>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p:cSld name="True or False">
    <p:spTree>
      <p:nvGrpSpPr>
        <p:cNvPr id="1" name=""/>
        <p:cNvGrpSpPr/>
        <p:nvPr/>
      </p:nvGrpSpPr>
      <p:grpSpPr>
        <a:xfrm>
          <a:off x="0" y="0"/>
          <a:ext cx="0" cy="0"/>
          <a:chOff x="0" y="0"/>
          <a:chExt cx="0" cy="0"/>
        </a:xfrm>
      </p:grpSpPr>
      <p:sp>
        <p:nvSpPr>
          <p:cNvPr id="2" name="Title 1"/>
          <p:cNvSpPr>
            <a:spLocks noGrp="1"/>
          </p:cNvSpPr>
          <p:nvPr>
            <p:ph type="title"/>
          </p:nvPr>
        </p:nvSpPr>
        <p:spPr>
          <a:xfrm>
            <a:off x="1484313" y="685800"/>
            <a:ext cx="10018712" cy="2727325"/>
          </a:xfrm>
        </p:spPr>
        <p:txBody>
          <a:bodyPr vert="horz" lIns="91440" tIns="45720" rIns="91440" bIns="45720" rtlCol="0" anchor="ctr">
            <a:normAutofit/>
          </a:bodyPr>
          <a:lstStyle>
            <a:lvl1pPr>
              <a:defRPr lang="en-US" b="0" dirty="0"/>
            </a:lvl1pPr>
          </a:lstStyle>
          <a:p>
            <a:pPr marL="0" lvl="0"/>
            <a:r>
              <a:rPr lang="en-US" smtClean="0"/>
              <a:t>Click to edit Master title style</a:t>
            </a:r>
            <a:endParaRPr lang="en-US" dirty="0"/>
          </a:p>
        </p:txBody>
      </p:sp>
      <p:sp>
        <p:nvSpPr>
          <p:cNvPr id="10" name="Text Placeholder 9"/>
          <p:cNvSpPr>
            <a:spLocks noGrp="1"/>
          </p:cNvSpPr>
          <p:nvPr>
            <p:ph type="body" sz="quarter" idx="13"/>
          </p:nvPr>
        </p:nvSpPr>
        <p:spPr>
          <a:xfrm>
            <a:off x="1484312" y="3505200"/>
            <a:ext cx="10018713" cy="838200"/>
          </a:xfrm>
        </p:spPr>
        <p:txBody>
          <a:bodyPr vert="horz" lIns="91440" tIns="45720" rIns="91440" bIns="45720" rtlCol="0" anchor="b">
            <a:normAutofit/>
          </a:bodyPr>
          <a:lstStyle>
            <a:lvl1pPr>
              <a:buNone/>
              <a:defRPr lang="en-US" sz="2800" b="0" cap="none" dirty="0">
                <a:ln w="3175" cmpd="sng">
                  <a:noFill/>
                </a:ln>
                <a:solidFill>
                  <a:schemeClr val="tx1"/>
                </a:solidFill>
                <a:effectLst/>
              </a:defRPr>
            </a:lvl1pPr>
          </a:lstStyle>
          <a:p>
            <a:pPr marL="0" lvl="0">
              <a:spcBef>
                <a:spcPct val="0"/>
              </a:spcBef>
              <a:buNone/>
            </a:pPr>
            <a:r>
              <a:rPr lang="en-US" smtClean="0"/>
              <a:t>Edit Master text styles</a:t>
            </a:r>
          </a:p>
        </p:txBody>
      </p:sp>
      <p:sp>
        <p:nvSpPr>
          <p:cNvPr id="3" name="Text Placeholder 2"/>
          <p:cNvSpPr>
            <a:spLocks noGrp="1"/>
          </p:cNvSpPr>
          <p:nvPr>
            <p:ph type="body" idx="1"/>
          </p:nvPr>
        </p:nvSpPr>
        <p:spPr>
          <a:xfrm>
            <a:off x="1484311" y="4343400"/>
            <a:ext cx="10018713" cy="1447800"/>
          </a:xfrm>
        </p:spPr>
        <p:txBody>
          <a:bodyPr anchor="t">
            <a:normAutofit/>
          </a:bodyPr>
          <a:lstStyle>
            <a:lvl1pPr marL="0" indent="0" algn="l">
              <a:buNone/>
              <a:defRPr sz="18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Edit Master text styles</a:t>
            </a:r>
          </a:p>
        </p:txBody>
      </p:sp>
      <p:sp>
        <p:nvSpPr>
          <p:cNvPr id="4" name="Date Placeholder 3"/>
          <p:cNvSpPr>
            <a:spLocks noGrp="1"/>
          </p:cNvSpPr>
          <p:nvPr>
            <p:ph type="dt" sz="half" idx="10"/>
          </p:nvPr>
        </p:nvSpPr>
        <p:spPr/>
        <p:txBody>
          <a:bodyPr/>
          <a:lstStyle/>
          <a:p>
            <a:fld id="{79D5798C-1A5D-4D44-82AF-249192FF6901}" type="datetime1">
              <a:rPr lang="en-US" smtClean="0"/>
              <a:t>7/10/2023</a:t>
            </a:fld>
            <a:endParaRPr lang="en-US" dirty="0"/>
          </a:p>
        </p:txBody>
      </p:sp>
      <p:sp>
        <p:nvSpPr>
          <p:cNvPr id="5" name="Footer Placeholder 4"/>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1709014258"/>
      </p:ext>
    </p:extLst>
  </p:cSld>
  <p:clrMapOvr>
    <a:masterClrMapping/>
  </p:clrMapOvr>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ctr">
              <a:defRPr/>
            </a:lvl1p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ncho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C31B5ED6-1BA5-4C28-9B35-24EC5B5260BD}" type="datetime1">
              <a:rPr lang="en-US" smtClean="0"/>
              <a:t>7/10/2023</a:t>
            </a:fld>
            <a:endParaRPr lang="en-US"/>
          </a:p>
        </p:txBody>
      </p:sp>
      <p:sp>
        <p:nvSpPr>
          <p:cNvPr id="5" name="Footer Placeholder 4"/>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1144921622"/>
      </p:ext>
    </p:extLst>
  </p:cSld>
  <p:clrMapOvr>
    <a:masterClrMapping/>
  </p:clrMapOvr>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732655" y="685800"/>
            <a:ext cx="1770369" cy="5105400"/>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1484312" y="685800"/>
            <a:ext cx="8019742" cy="5105400"/>
          </a:xfrm>
        </p:spPr>
        <p:txBody>
          <a:bodyPr vert="eaVert" ancho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8C7DB3CE-BC79-4404-AE02-3B30A886BB05}" type="datetime1">
              <a:rPr lang="en-US" smtClean="0"/>
              <a:t>7/10/2023</a:t>
            </a:fld>
            <a:endParaRPr lang="en-US"/>
          </a:p>
        </p:txBody>
      </p:sp>
      <p:sp>
        <p:nvSpPr>
          <p:cNvPr id="5" name="Footer Placeholder 4"/>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1498662008"/>
      </p:ext>
    </p:extLst>
  </p:cSld>
  <p:clrMapOvr>
    <a:masterClrMapping/>
  </p:clrMapOvr>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type="tbl">
  <p:cSld name="ODS Layout 17">
    <p:spTree>
      <p:nvGrpSpPr>
        <p:cNvPr id="1" name=""/>
        <p:cNvGrpSpPr/>
        <p:nvPr/>
      </p:nvGrpSpPr>
      <p:grpSpPr>
        <a:xfrm>
          <a:off x="0" y="0"/>
          <a:ext cx="0" cy="0"/>
          <a:chOff x="0" y="0"/>
          <a:chExt cx="0" cy="0"/>
        </a:xfrm>
      </p:grpSpPr>
      <p:sp>
        <p:nvSpPr>
          <p:cNvPr id="2" name="Title 1"/>
          <p:cNvSpPr>
            <a:spLocks noGrp="1"/>
          </p:cNvSpPr>
          <p:nvPr>
            <p:ph type="title" idx="1"/>
          </p:nvPr>
        </p:nvSpPr>
        <p:spPr>
          <a:xfrm>
            <a:off x="228600" y="228600"/>
            <a:ext cx="11734165" cy="477520"/>
          </a:xfrm>
        </p:spPr>
        <p:txBody>
          <a:bodyPr/>
          <a:lstStyle/>
          <a:p>
            <a:r>
              <a:rPr lang="en-US"/>
              <a:t>Click to add title</a:t>
            </a:r>
          </a:p>
        </p:txBody>
      </p:sp>
      <p:sp>
        <p:nvSpPr>
          <p:cNvPr id="3" name="Table Placeholder 1"/>
          <p:cNvSpPr>
            <a:spLocks noGrp="1"/>
          </p:cNvSpPr>
          <p:nvPr>
            <p:ph type="tbl" idx="2"/>
          </p:nvPr>
        </p:nvSpPr>
        <p:spPr>
          <a:xfrm>
            <a:off x="516890" y="769620"/>
            <a:ext cx="11156950" cy="5855970"/>
          </a:xfrm>
        </p:spPr>
      </p:sp>
    </p:spTree>
    <p:extLst>
      <p:ext uri="{BB962C8B-B14F-4D97-AF65-F5344CB8AC3E}">
        <p14:creationId xmlns:p14="http://schemas.microsoft.com/office/powerpoint/2010/main" val="362483104"/>
      </p:ext>
    </p:extLst>
  </p:cSld>
  <p:clrMapOvr>
    <a:masterClrMapping/>
  </p:clrMapOvr>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type="obj">
  <p:cSld name="1_Title Slide">
    <p:spTree>
      <p:nvGrpSpPr>
        <p:cNvPr id="1" name=""/>
        <p:cNvGrpSpPr/>
        <p:nvPr/>
      </p:nvGrpSpPr>
      <p:grpSpPr>
        <a:xfrm>
          <a:off x="0" y="0"/>
          <a:ext cx="0" cy="0"/>
          <a:chOff x="0" y="0"/>
          <a:chExt cx="0" cy="0"/>
        </a:xfrm>
      </p:grpSpPr>
      <p:sp>
        <p:nvSpPr>
          <p:cNvPr id="2" name="Holder 2"/>
          <p:cNvSpPr>
            <a:spLocks noGrp="1"/>
          </p:cNvSpPr>
          <p:nvPr>
            <p:ph type="ctrTitle"/>
          </p:nvPr>
        </p:nvSpPr>
        <p:spPr>
          <a:xfrm>
            <a:off x="3522726" y="2077288"/>
            <a:ext cx="7902575" cy="1854835"/>
          </a:xfrm>
          <a:prstGeom prst="rect">
            <a:avLst/>
          </a:prstGeom>
        </p:spPr>
        <p:txBody>
          <a:bodyPr wrap="square" lIns="0" tIns="0" rIns="0" bIns="0">
            <a:spAutoFit/>
          </a:bodyPr>
          <a:lstStyle>
            <a:lvl1pPr>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BE34A956-E1BC-416D-A4E3-C8D826A6B3D5}" type="datetime1">
              <a:rPr lang="en-US" smtClean="0"/>
              <a:t>7/10/2023</a:t>
            </a:fld>
            <a:endParaRPr lang="en-US"/>
          </a:p>
        </p:txBody>
      </p:sp>
    </p:spTree>
    <p:extLst>
      <p:ext uri="{BB962C8B-B14F-4D97-AF65-F5344CB8AC3E}">
        <p14:creationId xmlns:p14="http://schemas.microsoft.com/office/powerpoint/2010/main" val="1100099772"/>
      </p:ext>
    </p:extLst>
  </p:cSld>
  <p:clrMapOvr>
    <a:masterClrMapping/>
  </p:clrMapOvr>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bg1"/>
        </a:solidFill>
        <a:effectLst/>
      </p:bgPr>
    </p:bg>
    <p:spTree>
      <p:nvGrpSpPr>
        <p:cNvPr id="1" name=""/>
        <p:cNvGrpSpPr/>
        <p:nvPr/>
      </p:nvGrpSpPr>
      <p:grpSpPr>
        <a:xfrm>
          <a:off x="0" y="0"/>
          <a:ext cx="0" cy="0"/>
          <a:chOff x="0" y="0"/>
          <a:chExt cx="0" cy="0"/>
        </a:xfrm>
      </p:grpSpPr>
      <p:sp>
        <p:nvSpPr>
          <p:cNvPr id="19" name="Freeform 18">
            <a:extLst>
              <a:ext uri="{FF2B5EF4-FFF2-40B4-BE49-F238E27FC236}">
                <a16:creationId xmlns:a16="http://schemas.microsoft.com/office/drawing/2014/main" id="{74E9E7E5-6E8A-29C6-ADA8-389FFBBB9986}"/>
              </a:ext>
            </a:extLst>
          </p:cNvPr>
          <p:cNvSpPr/>
          <p:nvPr userDrawn="1"/>
        </p:nvSpPr>
        <p:spPr>
          <a:xfrm>
            <a:off x="0" y="1587084"/>
            <a:ext cx="6446352" cy="5270916"/>
          </a:xfrm>
          <a:custGeom>
            <a:avLst/>
            <a:gdLst>
              <a:gd name="connsiteX0" fmla="*/ 2632493 w 6446352"/>
              <a:gd name="connsiteY0" fmla="*/ 0 h 5270916"/>
              <a:gd name="connsiteX1" fmla="*/ 6446352 w 6446352"/>
              <a:gd name="connsiteY1" fmla="*/ 3813859 h 5270916"/>
              <a:gd name="connsiteX2" fmla="*/ 6274889 w 6446352"/>
              <a:gd name="connsiteY2" fmla="*/ 4947984 h 5270916"/>
              <a:gd name="connsiteX3" fmla="*/ 6156694 w 6446352"/>
              <a:gd name="connsiteY3" fmla="*/ 5270916 h 5270916"/>
              <a:gd name="connsiteX4" fmla="*/ 0 w 6446352"/>
              <a:gd name="connsiteY4" fmla="*/ 5270916 h 5270916"/>
              <a:gd name="connsiteX5" fmla="*/ 0 w 6446352"/>
              <a:gd name="connsiteY5" fmla="*/ 1058603 h 5270916"/>
              <a:gd name="connsiteX6" fmla="*/ 206525 w 6446352"/>
              <a:gd name="connsiteY6" fmla="*/ 870900 h 5270916"/>
              <a:gd name="connsiteX7" fmla="*/ 2632493 w 6446352"/>
              <a:gd name="connsiteY7" fmla="*/ 0 h 5270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46352" h="5270916">
                <a:moveTo>
                  <a:pt x="2632493" y="0"/>
                </a:moveTo>
                <a:cubicBezTo>
                  <a:pt x="4738829" y="0"/>
                  <a:pt x="6446352" y="1707523"/>
                  <a:pt x="6446352" y="3813859"/>
                </a:cubicBezTo>
                <a:cubicBezTo>
                  <a:pt x="6446352" y="4208797"/>
                  <a:pt x="6386322" y="4589715"/>
                  <a:pt x="6274889" y="4947984"/>
                </a:cubicBezTo>
                <a:lnTo>
                  <a:pt x="6156694" y="5270916"/>
                </a:lnTo>
                <a:lnTo>
                  <a:pt x="0" y="5270916"/>
                </a:lnTo>
                <a:lnTo>
                  <a:pt x="0" y="1058603"/>
                </a:lnTo>
                <a:lnTo>
                  <a:pt x="206525" y="870900"/>
                </a:lnTo>
                <a:cubicBezTo>
                  <a:pt x="865784" y="326831"/>
                  <a:pt x="1710971" y="0"/>
                  <a:pt x="2632493" y="0"/>
                </a:cubicBezTo>
                <a:close/>
              </a:path>
            </a:pathLst>
          </a:custGeom>
          <a:solidFill>
            <a:srgbClr val="00A0AF"/>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13" name="Picture 12">
            <a:extLst>
              <a:ext uri="{FF2B5EF4-FFF2-40B4-BE49-F238E27FC236}">
                <a16:creationId xmlns:a16="http://schemas.microsoft.com/office/drawing/2014/main" id="{30876740-39B8-5A8D-376F-ECF65307859B}"/>
              </a:ext>
            </a:extLst>
          </p:cNvPr>
          <p:cNvPicPr>
            <a:picLocks noChangeAspect="1"/>
          </p:cNvPicPr>
          <p:nvPr userDrawn="1"/>
        </p:nvPicPr>
        <p:blipFill>
          <a:blip r:embed="rId2"/>
          <a:stretch>
            <a:fillRect/>
          </a:stretch>
        </p:blipFill>
        <p:spPr>
          <a:xfrm>
            <a:off x="976982" y="4399301"/>
            <a:ext cx="3181384" cy="1743224"/>
          </a:xfrm>
          <a:prstGeom prst="rect">
            <a:avLst/>
          </a:prstGeom>
          <a:effectLst>
            <a:outerShdw blurRad="50800" dist="50800" dir="5400000" algn="ctr" rotWithShape="0">
              <a:srgbClr val="000000">
                <a:alpha val="69146"/>
              </a:srgbClr>
            </a:outerShdw>
          </a:effectLst>
        </p:spPr>
      </p:pic>
      <p:sp>
        <p:nvSpPr>
          <p:cNvPr id="25" name="Freeform 24">
            <a:extLst>
              <a:ext uri="{FF2B5EF4-FFF2-40B4-BE49-F238E27FC236}">
                <a16:creationId xmlns:a16="http://schemas.microsoft.com/office/drawing/2014/main" id="{D16316ED-5055-E296-0E37-FB17A40E237B}"/>
              </a:ext>
            </a:extLst>
          </p:cNvPr>
          <p:cNvSpPr>
            <a:spLocks noChangeAspect="1"/>
          </p:cNvSpPr>
          <p:nvPr userDrawn="1"/>
        </p:nvSpPr>
        <p:spPr>
          <a:xfrm>
            <a:off x="-980456" y="1587083"/>
            <a:ext cx="7175170" cy="7498080"/>
          </a:xfrm>
          <a:custGeom>
            <a:avLst/>
            <a:gdLst>
              <a:gd name="connsiteX0" fmla="*/ 1958904 w 7175170"/>
              <a:gd name="connsiteY0" fmla="*/ 7197687 h 7498080"/>
              <a:gd name="connsiteX1" fmla="*/ 4898200 w 7175170"/>
              <a:gd name="connsiteY1" fmla="*/ 7197687 h 7498080"/>
              <a:gd name="connsiteX2" fmla="*/ 4885426 w 7175170"/>
              <a:gd name="connsiteY2" fmla="*/ 7203462 h 7498080"/>
              <a:gd name="connsiteX3" fmla="*/ 3426130 w 7175170"/>
              <a:gd name="connsiteY3" fmla="*/ 7498080 h 7498080"/>
              <a:gd name="connsiteX4" fmla="*/ 2104855 w 7175170"/>
              <a:gd name="connsiteY4" fmla="*/ 7258619 h 7498080"/>
              <a:gd name="connsiteX5" fmla="*/ 0 w 7175170"/>
              <a:gd name="connsiteY5" fmla="*/ 5270916 h 7498080"/>
              <a:gd name="connsiteX6" fmla="*/ 294656 w 7175170"/>
              <a:gd name="connsiteY6" fmla="*/ 5270916 h 7498080"/>
              <a:gd name="connsiteX7" fmla="*/ 294656 w 7175170"/>
              <a:gd name="connsiteY7" fmla="*/ 5810027 h 7498080"/>
              <a:gd name="connsiteX8" fmla="*/ 168167 w 7175170"/>
              <a:gd name="connsiteY8" fmla="*/ 5605329 h 7498080"/>
              <a:gd name="connsiteX9" fmla="*/ 46786 w 7175170"/>
              <a:gd name="connsiteY9" fmla="*/ 5374404 h 7498080"/>
              <a:gd name="connsiteX10" fmla="*/ 3426130 w 7175170"/>
              <a:gd name="connsiteY10" fmla="*/ 0 h 7498080"/>
              <a:gd name="connsiteX11" fmla="*/ 7175170 w 7175170"/>
              <a:gd name="connsiteY11" fmla="*/ 3749040 h 7498080"/>
              <a:gd name="connsiteX12" fmla="*/ 6880552 w 7175170"/>
              <a:gd name="connsiteY12" fmla="*/ 5208336 h 7498080"/>
              <a:gd name="connsiteX13" fmla="*/ 6850406 w 7175170"/>
              <a:gd name="connsiteY13" fmla="*/ 5270916 h 7498080"/>
              <a:gd name="connsiteX14" fmla="*/ 858456 w 7175170"/>
              <a:gd name="connsiteY14" fmla="*/ 5270916 h 7498080"/>
              <a:gd name="connsiteX15" fmla="*/ 858456 w 7175170"/>
              <a:gd name="connsiteY15" fmla="*/ 1022362 h 7498080"/>
              <a:gd name="connsiteX16" fmla="*/ 1041392 w 7175170"/>
              <a:gd name="connsiteY16" fmla="*/ 856099 h 7498080"/>
              <a:gd name="connsiteX17" fmla="*/ 3426130 w 7175170"/>
              <a:gd name="connsiteY17" fmla="*/ 0 h 7498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175170" h="7498080">
                <a:moveTo>
                  <a:pt x="1958904" y="7197687"/>
                </a:moveTo>
                <a:lnTo>
                  <a:pt x="4898200" y="7197687"/>
                </a:lnTo>
                <a:lnTo>
                  <a:pt x="4885426" y="7203462"/>
                </a:lnTo>
                <a:cubicBezTo>
                  <a:pt x="4436897" y="7393174"/>
                  <a:pt x="3943765" y="7498080"/>
                  <a:pt x="3426130" y="7498080"/>
                </a:cubicBezTo>
                <a:cubicBezTo>
                  <a:pt x="2961068" y="7498080"/>
                  <a:pt x="2515784" y="7413401"/>
                  <a:pt x="2104855" y="7258619"/>
                </a:cubicBezTo>
                <a:close/>
                <a:moveTo>
                  <a:pt x="0" y="5270916"/>
                </a:moveTo>
                <a:lnTo>
                  <a:pt x="294656" y="5270916"/>
                </a:lnTo>
                <a:lnTo>
                  <a:pt x="294656" y="5810027"/>
                </a:lnTo>
                <a:lnTo>
                  <a:pt x="168167" y="5605329"/>
                </a:lnTo>
                <a:cubicBezTo>
                  <a:pt x="125127" y="5529953"/>
                  <a:pt x="84628" y="5452939"/>
                  <a:pt x="46786" y="5374404"/>
                </a:cubicBezTo>
                <a:close/>
                <a:moveTo>
                  <a:pt x="3426130" y="0"/>
                </a:moveTo>
                <a:cubicBezTo>
                  <a:pt x="5496668" y="0"/>
                  <a:pt x="7175170" y="1678502"/>
                  <a:pt x="7175170" y="3749040"/>
                </a:cubicBezTo>
                <a:cubicBezTo>
                  <a:pt x="7175170" y="4266675"/>
                  <a:pt x="7070264" y="4759807"/>
                  <a:pt x="6880552" y="5208336"/>
                </a:cubicBezTo>
                <a:lnTo>
                  <a:pt x="6850406" y="5270916"/>
                </a:lnTo>
                <a:lnTo>
                  <a:pt x="858456" y="5270916"/>
                </a:lnTo>
                <a:lnTo>
                  <a:pt x="858456" y="1022362"/>
                </a:lnTo>
                <a:lnTo>
                  <a:pt x="1041392" y="856099"/>
                </a:lnTo>
                <a:cubicBezTo>
                  <a:pt x="1689447" y="321276"/>
                  <a:pt x="2520270" y="0"/>
                  <a:pt x="3426130" y="0"/>
                </a:cubicBezTo>
                <a:close/>
              </a:path>
            </a:pathLst>
          </a:custGeom>
          <a:blipFill dpi="0" rotWithShape="1">
            <a:blip r:embed="rId3"/>
            <a:srcRect/>
            <a:stretch>
              <a:fillRect l="13415" t="-24390" r="-13415" b="2439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8" name="Title 1"/>
          <p:cNvSpPr>
            <a:spLocks noGrp="1"/>
          </p:cNvSpPr>
          <p:nvPr>
            <p:ph type="ctrTitle"/>
          </p:nvPr>
        </p:nvSpPr>
        <p:spPr>
          <a:xfrm>
            <a:off x="402771" y="276166"/>
            <a:ext cx="11430000" cy="1373070"/>
          </a:xfrm>
        </p:spPr>
        <p:txBody>
          <a:bodyPr>
            <a:normAutofit/>
          </a:bodyPr>
          <a:lstStyle>
            <a:lvl1pPr algn="r">
              <a:defRPr sz="5400">
                <a:solidFill>
                  <a:srgbClr val="F78F1C"/>
                </a:solidFill>
              </a:defRPr>
            </a:lvl1pPr>
          </a:lstStyle>
          <a:p>
            <a:r>
              <a:rPr lang="en-US" sz="4800" dirty="0">
                <a:latin typeface="Arial Black" panose="020B0A04020102020204" pitchFamily="34" charset="0"/>
              </a:rPr>
              <a:t>Click to edit Master title style</a:t>
            </a:r>
          </a:p>
        </p:txBody>
      </p:sp>
      <p:sp>
        <p:nvSpPr>
          <p:cNvPr id="9" name="Subtitle 2"/>
          <p:cNvSpPr>
            <a:spLocks noGrp="1"/>
          </p:cNvSpPr>
          <p:nvPr>
            <p:ph type="subTitle" idx="1"/>
          </p:nvPr>
        </p:nvSpPr>
        <p:spPr>
          <a:xfrm>
            <a:off x="5214257" y="2109551"/>
            <a:ext cx="6618514" cy="1798420"/>
          </a:xfrm>
        </p:spPr>
        <p:txBody>
          <a:bodyPr/>
          <a:lstStyle>
            <a:lvl1pPr algn="r">
              <a:defRPr>
                <a:solidFill>
                  <a:srgbClr val="00A0AF"/>
                </a:solidFill>
              </a:defRPr>
            </a:lvl1pPr>
          </a:lstStyle>
          <a:p>
            <a:pPr>
              <a:lnSpc>
                <a:spcPct val="100000"/>
              </a:lnSpc>
              <a:spcBef>
                <a:spcPts val="0"/>
              </a:spcBef>
            </a:pPr>
            <a:r>
              <a:rPr lang="en-US" b="1" dirty="0"/>
              <a:t>Click to edit Master subtitle style</a:t>
            </a:r>
          </a:p>
        </p:txBody>
      </p:sp>
    </p:spTree>
    <p:extLst>
      <p:ext uri="{BB962C8B-B14F-4D97-AF65-F5344CB8AC3E}">
        <p14:creationId xmlns:p14="http://schemas.microsoft.com/office/powerpoint/2010/main" val="1188854441"/>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15" name="Freeform 14">
            <a:extLst>
              <a:ext uri="{FF2B5EF4-FFF2-40B4-BE49-F238E27FC236}">
                <a16:creationId xmlns:a16="http://schemas.microsoft.com/office/drawing/2014/main" id="{0AA3A231-0822-CBAB-F1FF-ECBA66B1BC5D}"/>
              </a:ext>
            </a:extLst>
          </p:cNvPr>
          <p:cNvSpPr/>
          <p:nvPr userDrawn="1"/>
        </p:nvSpPr>
        <p:spPr>
          <a:xfrm>
            <a:off x="0" y="6127071"/>
            <a:ext cx="11966713" cy="567118"/>
          </a:xfrm>
          <a:custGeom>
            <a:avLst/>
            <a:gdLst>
              <a:gd name="connsiteX0" fmla="*/ 11316044 w 11568545"/>
              <a:gd name="connsiteY0" fmla="*/ 290 h 567118"/>
              <a:gd name="connsiteX1" fmla="*/ 11316044 w 11568545"/>
              <a:gd name="connsiteY1" fmla="*/ 567118 h 567118"/>
              <a:gd name="connsiteX2" fmla="*/ 0 w 11568545"/>
              <a:gd name="connsiteY2" fmla="*/ 560348 h 567118"/>
              <a:gd name="connsiteX3" fmla="*/ 0 w 11568545"/>
              <a:gd name="connsiteY3" fmla="*/ 6764 h 567118"/>
            </a:gdLst>
            <a:ahLst/>
            <a:cxnLst>
              <a:cxn ang="0">
                <a:pos x="connsiteX0" y="connsiteY0"/>
              </a:cxn>
              <a:cxn ang="0">
                <a:pos x="connsiteX1" y="connsiteY1"/>
              </a:cxn>
              <a:cxn ang="0">
                <a:pos x="connsiteX2" y="connsiteY2"/>
              </a:cxn>
              <a:cxn ang="0">
                <a:pos x="connsiteX3" y="connsiteY3"/>
              </a:cxn>
            </a:cxnLst>
            <a:rect l="l" t="t" r="r" b="b"/>
            <a:pathLst>
              <a:path w="11568545" h="567118">
                <a:moveTo>
                  <a:pt x="11316044" y="290"/>
                </a:moveTo>
                <a:cubicBezTo>
                  <a:pt x="11664121" y="-14749"/>
                  <a:pt x="11641108" y="558935"/>
                  <a:pt x="11316044" y="567118"/>
                </a:cubicBezTo>
                <a:lnTo>
                  <a:pt x="0" y="560348"/>
                </a:lnTo>
                <a:lnTo>
                  <a:pt x="0" y="6764"/>
                </a:lnTo>
                <a:close/>
              </a:path>
            </a:pathLst>
          </a:custGeom>
          <a:gradFill>
            <a:gsLst>
              <a:gs pos="9000">
                <a:srgbClr val="00828E"/>
              </a:gs>
              <a:gs pos="100000">
                <a:srgbClr val="00A0AF"/>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Rectangle 17">
            <a:extLst>
              <a:ext uri="{FF2B5EF4-FFF2-40B4-BE49-F238E27FC236}">
                <a16:creationId xmlns:a16="http://schemas.microsoft.com/office/drawing/2014/main" id="{C3F35546-0645-B4CF-106D-0C37E15C3F78}"/>
              </a:ext>
            </a:extLst>
          </p:cNvPr>
          <p:cNvSpPr/>
          <p:nvPr userDrawn="1"/>
        </p:nvSpPr>
        <p:spPr>
          <a:xfrm>
            <a:off x="0" y="226707"/>
            <a:ext cx="12192000" cy="1091292"/>
          </a:xfrm>
          <a:prstGeom prst="rect">
            <a:avLst/>
          </a:prstGeom>
          <a:gradFill>
            <a:gsLst>
              <a:gs pos="9000">
                <a:srgbClr val="F77600"/>
              </a:gs>
              <a:gs pos="100000">
                <a:srgbClr val="F78F1C"/>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Date Placeholder 1"/>
          <p:cNvSpPr>
            <a:spLocks noGrp="1"/>
          </p:cNvSpPr>
          <p:nvPr>
            <p:ph type="dt" sz="half" idx="10"/>
          </p:nvPr>
        </p:nvSpPr>
        <p:spPr>
          <a:xfrm>
            <a:off x="1551008" y="6356350"/>
            <a:ext cx="2030392" cy="365125"/>
          </a:xfrm>
        </p:spPr>
        <p:txBody>
          <a:bodyPr/>
          <a:lstStyle/>
          <a:p>
            <a:fld id="{42A24830-8569-456B-BFAB-55022A06B194}" type="datetimeFigureOut">
              <a:rPr lang="en-US" smtClean="0"/>
              <a:t>7/11/2023</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B4719024-31DC-4851-9F85-91E91F71B544}" type="slidenum">
              <a:rPr lang="en-US" smtClean="0"/>
              <a:t>‹#›</a:t>
            </a:fld>
            <a:endParaRPr lang="en-US" dirty="0"/>
          </a:p>
        </p:txBody>
      </p:sp>
      <p:sp>
        <p:nvSpPr>
          <p:cNvPr id="6" name="Content Placeholder 2"/>
          <p:cNvSpPr>
            <a:spLocks noGrp="1"/>
          </p:cNvSpPr>
          <p:nvPr>
            <p:ph idx="1"/>
          </p:nvPr>
        </p:nvSpPr>
        <p:spPr>
          <a:xfrm>
            <a:off x="680321" y="1655659"/>
            <a:ext cx="10888224" cy="4280530"/>
          </a:xfrm>
        </p:spPr>
        <p:txBody>
          <a:bodyPr/>
          <a:lstStyle>
            <a:lvl1pPr>
              <a:defRPr>
                <a:latin typeface="+mn-lt"/>
              </a:defRPr>
            </a:lvl1pPr>
          </a:lstStyle>
          <a:p>
            <a:pPr lvl="0"/>
            <a:r>
              <a:rPr lang="en-US" dirty="0"/>
              <a:t>Edit Master text styles</a:t>
            </a:r>
          </a:p>
        </p:txBody>
      </p:sp>
      <p:sp>
        <p:nvSpPr>
          <p:cNvPr id="12" name="Slide Number Placeholder 5"/>
          <p:cNvSpPr txBox="1">
            <a:spLocks/>
          </p:cNvSpPr>
          <p:nvPr userDrawn="1"/>
        </p:nvSpPr>
        <p:spPr>
          <a:xfrm>
            <a:off x="11108525" y="6189967"/>
            <a:ext cx="776430" cy="441325"/>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accent3">
                    <a:shade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5FA19E01-6FA7-4F2D-BD5B-0499F6E6E2C4}" type="slidenum">
              <a:rPr lang="en-US" sz="2000" b="0" i="0" baseline="0" smtClean="0">
                <a:solidFill>
                  <a:schemeClr val="bg1"/>
                </a:solidFill>
              </a:rPr>
              <a:pPr algn="r"/>
              <a:t>‹#›</a:t>
            </a:fld>
            <a:endParaRPr lang="en-US" sz="2000" b="0" i="0" baseline="0" dirty="0">
              <a:solidFill>
                <a:schemeClr val="bg1"/>
              </a:solidFill>
            </a:endParaRPr>
          </a:p>
        </p:txBody>
      </p:sp>
      <p:sp>
        <p:nvSpPr>
          <p:cNvPr id="13" name="Title 3"/>
          <p:cNvSpPr>
            <a:spLocks noGrp="1"/>
          </p:cNvSpPr>
          <p:nvPr>
            <p:ph type="title"/>
          </p:nvPr>
        </p:nvSpPr>
        <p:spPr>
          <a:xfrm>
            <a:off x="680321" y="237061"/>
            <a:ext cx="10888224" cy="1080938"/>
          </a:xfrm>
        </p:spPr>
        <p:txBody>
          <a:bodyPr/>
          <a:lstStyle>
            <a:lvl1pPr>
              <a:defRPr>
                <a:solidFill>
                  <a:schemeClr val="bg1"/>
                </a:solidFill>
              </a:defRPr>
            </a:lvl1pPr>
          </a:lstStyle>
          <a:p>
            <a:r>
              <a:rPr lang="en-US" dirty="0">
                <a:latin typeface="Arial Black" panose="020B0A04020102020204" pitchFamily="34" charset="0"/>
              </a:rPr>
              <a:t>Click to edit Master title style</a:t>
            </a:r>
          </a:p>
        </p:txBody>
      </p:sp>
      <p:pic>
        <p:nvPicPr>
          <p:cNvPr id="20" name="Picture 19">
            <a:extLst>
              <a:ext uri="{FF2B5EF4-FFF2-40B4-BE49-F238E27FC236}">
                <a16:creationId xmlns:a16="http://schemas.microsoft.com/office/drawing/2014/main" id="{AD971BAC-9D4D-5B8B-3AF9-707926DAEC5E}"/>
              </a:ext>
            </a:extLst>
          </p:cNvPr>
          <p:cNvPicPr>
            <a:picLocks noChangeAspect="1"/>
          </p:cNvPicPr>
          <p:nvPr userDrawn="1"/>
        </p:nvPicPr>
        <p:blipFill>
          <a:blip r:embed="rId2"/>
          <a:stretch>
            <a:fillRect/>
          </a:stretch>
        </p:blipFill>
        <p:spPr>
          <a:xfrm>
            <a:off x="680321" y="6214320"/>
            <a:ext cx="742079" cy="406619"/>
          </a:xfrm>
          <a:prstGeom prst="rect">
            <a:avLst/>
          </a:prstGeom>
        </p:spPr>
      </p:pic>
    </p:spTree>
    <p:extLst>
      <p:ext uri="{BB962C8B-B14F-4D97-AF65-F5344CB8AC3E}">
        <p14:creationId xmlns:p14="http://schemas.microsoft.com/office/powerpoint/2010/main" val="87144786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1484310" y="0"/>
            <a:ext cx="10018713" cy="1752599"/>
          </a:xfrm>
        </p:spPr>
        <p:txBody>
          <a:bodyPr/>
          <a:lstStyle/>
          <a:p>
            <a:r>
              <a:rPr lang="en-US" dirty="0" smtClean="0"/>
              <a:t>Click to edit Master title style</a:t>
            </a:r>
            <a:endParaRPr lang="en-US" dirty="0"/>
          </a:p>
        </p:txBody>
      </p:sp>
      <p:sp>
        <p:nvSpPr>
          <p:cNvPr id="3" name="Content Placeholder 2"/>
          <p:cNvSpPr>
            <a:spLocks noGrp="1"/>
          </p:cNvSpPr>
          <p:nvPr>
            <p:ph sz="half" idx="1"/>
          </p:nvPr>
        </p:nvSpPr>
        <p:spPr>
          <a:xfrm>
            <a:off x="1484312" y="1844675"/>
            <a:ext cx="4895055" cy="3946526"/>
          </a:xfrm>
        </p:spPr>
        <p:txBody>
          <a:bodyPr>
            <a:normAutofit/>
          </a:bodyPr>
          <a:lstStyle>
            <a:lvl1pPr>
              <a:defRPr sz="1800"/>
            </a:lvl1pPr>
            <a:lvl2pPr>
              <a:defRPr sz="1600"/>
            </a:lvl2pPr>
            <a:lvl3pPr>
              <a:defRPr sz="1400"/>
            </a:lvl3pPr>
            <a:lvl4pPr>
              <a:defRPr sz="1200"/>
            </a:lvl4pPr>
            <a:lvl5pPr>
              <a:defRPr sz="1200"/>
            </a:lvl5pPr>
            <a:lvl6pPr>
              <a:defRPr sz="1200"/>
            </a:lvl6pPr>
            <a:lvl7pPr>
              <a:defRPr sz="1200"/>
            </a:lvl7pPr>
            <a:lvl8pPr>
              <a:defRPr sz="1200"/>
            </a:lvl8pPr>
            <a:lvl9pPr>
              <a:defRPr sz="1200"/>
            </a:lvl9pPr>
          </a:lstStyle>
          <a:p>
            <a:pPr lvl="0"/>
            <a:r>
              <a:rPr lang="en-US" dirty="0" smtClean="0"/>
              <a:t>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Content Placeholder 3"/>
          <p:cNvSpPr>
            <a:spLocks noGrp="1"/>
          </p:cNvSpPr>
          <p:nvPr>
            <p:ph sz="half" idx="2"/>
          </p:nvPr>
        </p:nvSpPr>
        <p:spPr>
          <a:xfrm>
            <a:off x="6607967" y="1844673"/>
            <a:ext cx="4895056" cy="3946527"/>
          </a:xfrm>
        </p:spPr>
        <p:txBody>
          <a:bodyPr>
            <a:normAutofit/>
          </a:bodyPr>
          <a:lstStyle>
            <a:lvl1pPr>
              <a:defRPr sz="1800"/>
            </a:lvl1pPr>
            <a:lvl2pPr>
              <a:defRPr sz="1600"/>
            </a:lvl2pPr>
            <a:lvl3pPr>
              <a:defRPr sz="1400"/>
            </a:lvl3pPr>
            <a:lvl4pPr>
              <a:defRPr sz="1200"/>
            </a:lvl4pPr>
            <a:lvl5pPr>
              <a:defRPr sz="1200"/>
            </a:lvl5pPr>
            <a:lvl6pPr>
              <a:defRPr sz="1200"/>
            </a:lvl6pPr>
            <a:lvl7pPr>
              <a:defRPr sz="1200"/>
            </a:lvl7pPr>
            <a:lvl8pPr>
              <a:defRPr sz="1200"/>
            </a:lvl8pPr>
            <a:lvl9pPr>
              <a:defRPr sz="1200"/>
            </a:lvl9pPr>
          </a:lstStyle>
          <a:p>
            <a:pPr lvl="0"/>
            <a:r>
              <a:rPr lang="en-US" dirty="0" smtClean="0"/>
              <a:t>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Date Placeholder 4"/>
          <p:cNvSpPr>
            <a:spLocks noGrp="1"/>
          </p:cNvSpPr>
          <p:nvPr>
            <p:ph type="dt" sz="half" idx="10"/>
          </p:nvPr>
        </p:nvSpPr>
        <p:spPr/>
        <p:txBody>
          <a:bodyPr/>
          <a:lstStyle/>
          <a:p>
            <a:fld id="{C4DCA32D-FF87-4EC1-9B96-5AFB3BC0D681}" type="datetime1">
              <a:rPr lang="en-US" smtClean="0"/>
              <a:t>7/10/2023</a:t>
            </a:fld>
            <a:endParaRPr lang="en-US"/>
          </a:p>
        </p:txBody>
      </p:sp>
      <p:sp>
        <p:nvSpPr>
          <p:cNvPr id="6" name="Footer Placeholder 5"/>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1468592163"/>
      </p:ext>
    </p:extLst>
  </p:cSld>
  <p:clrMapOvr>
    <a:masterClrMapping/>
  </p:clrMapOvr>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15" name="Freeform 14">
            <a:extLst>
              <a:ext uri="{FF2B5EF4-FFF2-40B4-BE49-F238E27FC236}">
                <a16:creationId xmlns:a16="http://schemas.microsoft.com/office/drawing/2014/main" id="{0AA3A231-0822-CBAB-F1FF-ECBA66B1BC5D}"/>
              </a:ext>
            </a:extLst>
          </p:cNvPr>
          <p:cNvSpPr/>
          <p:nvPr userDrawn="1"/>
        </p:nvSpPr>
        <p:spPr>
          <a:xfrm>
            <a:off x="0" y="6127071"/>
            <a:ext cx="11966713" cy="567118"/>
          </a:xfrm>
          <a:custGeom>
            <a:avLst/>
            <a:gdLst>
              <a:gd name="connsiteX0" fmla="*/ 11316044 w 11568545"/>
              <a:gd name="connsiteY0" fmla="*/ 290 h 567118"/>
              <a:gd name="connsiteX1" fmla="*/ 11316044 w 11568545"/>
              <a:gd name="connsiteY1" fmla="*/ 567118 h 567118"/>
              <a:gd name="connsiteX2" fmla="*/ 0 w 11568545"/>
              <a:gd name="connsiteY2" fmla="*/ 560348 h 567118"/>
              <a:gd name="connsiteX3" fmla="*/ 0 w 11568545"/>
              <a:gd name="connsiteY3" fmla="*/ 6764 h 567118"/>
            </a:gdLst>
            <a:ahLst/>
            <a:cxnLst>
              <a:cxn ang="0">
                <a:pos x="connsiteX0" y="connsiteY0"/>
              </a:cxn>
              <a:cxn ang="0">
                <a:pos x="connsiteX1" y="connsiteY1"/>
              </a:cxn>
              <a:cxn ang="0">
                <a:pos x="connsiteX2" y="connsiteY2"/>
              </a:cxn>
              <a:cxn ang="0">
                <a:pos x="connsiteX3" y="connsiteY3"/>
              </a:cxn>
            </a:cxnLst>
            <a:rect l="l" t="t" r="r" b="b"/>
            <a:pathLst>
              <a:path w="11568545" h="567118">
                <a:moveTo>
                  <a:pt x="11316044" y="290"/>
                </a:moveTo>
                <a:cubicBezTo>
                  <a:pt x="11664121" y="-14749"/>
                  <a:pt x="11641108" y="558935"/>
                  <a:pt x="11316044" y="567118"/>
                </a:cubicBezTo>
                <a:lnTo>
                  <a:pt x="0" y="560348"/>
                </a:lnTo>
                <a:lnTo>
                  <a:pt x="0" y="6764"/>
                </a:lnTo>
                <a:close/>
              </a:path>
            </a:pathLst>
          </a:custGeom>
          <a:gradFill>
            <a:gsLst>
              <a:gs pos="9000">
                <a:srgbClr val="00828E"/>
              </a:gs>
              <a:gs pos="100000">
                <a:srgbClr val="00A0AF"/>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Date Placeholder 1"/>
          <p:cNvSpPr>
            <a:spLocks noGrp="1"/>
          </p:cNvSpPr>
          <p:nvPr>
            <p:ph type="dt" sz="half" idx="10"/>
          </p:nvPr>
        </p:nvSpPr>
        <p:spPr>
          <a:xfrm>
            <a:off x="1551008" y="6356350"/>
            <a:ext cx="2030392" cy="365125"/>
          </a:xfrm>
        </p:spPr>
        <p:txBody>
          <a:bodyPr/>
          <a:lstStyle/>
          <a:p>
            <a:fld id="{42A24830-8569-456B-BFAB-55022A06B194}" type="datetimeFigureOut">
              <a:rPr lang="en-US" smtClean="0"/>
              <a:t>7/11/2023</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B4719024-31DC-4851-9F85-91E91F71B544}" type="slidenum">
              <a:rPr lang="en-US" smtClean="0"/>
              <a:t>‹#›</a:t>
            </a:fld>
            <a:endParaRPr lang="en-US" dirty="0"/>
          </a:p>
        </p:txBody>
      </p:sp>
      <p:sp>
        <p:nvSpPr>
          <p:cNvPr id="12" name="Slide Number Placeholder 5"/>
          <p:cNvSpPr txBox="1">
            <a:spLocks/>
          </p:cNvSpPr>
          <p:nvPr userDrawn="1"/>
        </p:nvSpPr>
        <p:spPr>
          <a:xfrm>
            <a:off x="11108525" y="6189967"/>
            <a:ext cx="776430" cy="441325"/>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accent3">
                    <a:shade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5FA19E01-6FA7-4F2D-BD5B-0499F6E6E2C4}" type="slidenum">
              <a:rPr lang="en-US" sz="2000" b="0" i="0" baseline="0" smtClean="0">
                <a:solidFill>
                  <a:schemeClr val="bg1"/>
                </a:solidFill>
              </a:rPr>
              <a:pPr algn="r"/>
              <a:t>‹#›</a:t>
            </a:fld>
            <a:endParaRPr lang="en-US" sz="2000" b="0" i="0" baseline="0" dirty="0">
              <a:solidFill>
                <a:schemeClr val="bg1"/>
              </a:solidFill>
            </a:endParaRPr>
          </a:p>
        </p:txBody>
      </p:sp>
      <p:pic>
        <p:nvPicPr>
          <p:cNvPr id="20" name="Picture 19">
            <a:extLst>
              <a:ext uri="{FF2B5EF4-FFF2-40B4-BE49-F238E27FC236}">
                <a16:creationId xmlns:a16="http://schemas.microsoft.com/office/drawing/2014/main" id="{AD971BAC-9D4D-5B8B-3AF9-707926DAEC5E}"/>
              </a:ext>
            </a:extLst>
          </p:cNvPr>
          <p:cNvPicPr>
            <a:picLocks noChangeAspect="1"/>
          </p:cNvPicPr>
          <p:nvPr userDrawn="1"/>
        </p:nvPicPr>
        <p:blipFill>
          <a:blip r:embed="rId2"/>
          <a:stretch>
            <a:fillRect/>
          </a:stretch>
        </p:blipFill>
        <p:spPr>
          <a:xfrm>
            <a:off x="680321" y="6214320"/>
            <a:ext cx="742079" cy="406619"/>
          </a:xfrm>
          <a:prstGeom prst="rect">
            <a:avLst/>
          </a:prstGeom>
        </p:spPr>
      </p:pic>
    </p:spTree>
    <p:extLst>
      <p:ext uri="{BB962C8B-B14F-4D97-AF65-F5344CB8AC3E}">
        <p14:creationId xmlns:p14="http://schemas.microsoft.com/office/powerpoint/2010/main" val="1875315303"/>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905002"/>
            <a:ext cx="10058400" cy="2593975"/>
          </a:xfrm>
        </p:spPr>
        <p:txBody>
          <a:bodyPr anchor="b"/>
          <a:lstStyle>
            <a:lvl1pPr>
              <a:defRPr sz="5824">
                <a:ln>
                  <a:noFill/>
                </a:ln>
                <a:solidFill>
                  <a:schemeClr val="tx2"/>
                </a:solidFill>
              </a:defRPr>
            </a:lvl1pPr>
          </a:lstStyle>
          <a:p>
            <a:r>
              <a:rPr lang="en-US"/>
              <a:t>Click to edit Master title style</a:t>
            </a:r>
          </a:p>
        </p:txBody>
      </p:sp>
      <p:sp>
        <p:nvSpPr>
          <p:cNvPr id="3" name="Subtitle 2"/>
          <p:cNvSpPr>
            <a:spLocks noGrp="1"/>
          </p:cNvSpPr>
          <p:nvPr>
            <p:ph type="subTitle" idx="1"/>
          </p:nvPr>
        </p:nvSpPr>
        <p:spPr>
          <a:xfrm>
            <a:off x="914400" y="4572000"/>
            <a:ext cx="8615680" cy="1066800"/>
          </a:xfrm>
        </p:spPr>
        <p:txBody>
          <a:bodyPr anchor="t">
            <a:normAutofit/>
          </a:bodyPr>
          <a:lstStyle>
            <a:lvl1pPr marL="0" indent="0" algn="l">
              <a:buNone/>
              <a:defRPr sz="1765">
                <a:solidFill>
                  <a:schemeClr val="tx1">
                    <a:tint val="75000"/>
                  </a:schemeClr>
                </a:solidFill>
              </a:defRPr>
            </a:lvl1pPr>
            <a:lvl2pPr marL="403433" indent="0" algn="ctr">
              <a:buNone/>
              <a:defRPr>
                <a:solidFill>
                  <a:schemeClr val="tx1">
                    <a:tint val="75000"/>
                  </a:schemeClr>
                </a:solidFill>
              </a:defRPr>
            </a:lvl2pPr>
            <a:lvl3pPr marL="806867" indent="0" algn="ctr">
              <a:buNone/>
              <a:defRPr>
                <a:solidFill>
                  <a:schemeClr val="tx1">
                    <a:tint val="75000"/>
                  </a:schemeClr>
                </a:solidFill>
              </a:defRPr>
            </a:lvl3pPr>
            <a:lvl4pPr marL="1210300" indent="0" algn="ctr">
              <a:buNone/>
              <a:defRPr>
                <a:solidFill>
                  <a:schemeClr val="tx1">
                    <a:tint val="75000"/>
                  </a:schemeClr>
                </a:solidFill>
              </a:defRPr>
            </a:lvl4pPr>
            <a:lvl5pPr marL="1613733" indent="0" algn="ctr">
              <a:buNone/>
              <a:defRPr>
                <a:solidFill>
                  <a:schemeClr val="tx1">
                    <a:tint val="75000"/>
                  </a:schemeClr>
                </a:solidFill>
              </a:defRPr>
            </a:lvl5pPr>
            <a:lvl6pPr marL="2017166" indent="0" algn="ctr">
              <a:buNone/>
              <a:defRPr>
                <a:solidFill>
                  <a:schemeClr val="tx1">
                    <a:tint val="75000"/>
                  </a:schemeClr>
                </a:solidFill>
              </a:defRPr>
            </a:lvl6pPr>
            <a:lvl7pPr marL="2420600" indent="0" algn="ctr">
              <a:buNone/>
              <a:defRPr>
                <a:solidFill>
                  <a:schemeClr val="tx1">
                    <a:tint val="75000"/>
                  </a:schemeClr>
                </a:solidFill>
              </a:defRPr>
            </a:lvl7pPr>
            <a:lvl8pPr marL="2824033" indent="0" algn="ctr">
              <a:buNone/>
              <a:defRPr>
                <a:solidFill>
                  <a:schemeClr val="tx1">
                    <a:tint val="75000"/>
                  </a:schemeClr>
                </a:solidFill>
              </a:defRPr>
            </a:lvl8pPr>
            <a:lvl9pPr marL="3227466"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pPr>
              <a:defRPr/>
            </a:pPr>
            <a:endParaRPr lang="en-US"/>
          </a:p>
        </p:txBody>
      </p:sp>
      <p:sp>
        <p:nvSpPr>
          <p:cNvPr id="5" name="Footer Placeholder 4"/>
          <p:cNvSpPr>
            <a:spLocks noGrp="1"/>
          </p:cNvSpPr>
          <p:nvPr>
            <p:ph type="ftr" sz="quarter" idx="11"/>
          </p:nvPr>
        </p:nvSpPr>
        <p:spPr/>
        <p:txBody>
          <a:bodyPr/>
          <a:lstStyle/>
          <a:p>
            <a:pPr>
              <a:defRPr/>
            </a:pPr>
            <a:endParaRPr lang="en-US"/>
          </a:p>
        </p:txBody>
      </p:sp>
      <p:sp>
        <p:nvSpPr>
          <p:cNvPr id="6" name="Slide Number Placeholder 5"/>
          <p:cNvSpPr>
            <a:spLocks noGrp="1"/>
          </p:cNvSpPr>
          <p:nvPr>
            <p:ph type="sldNum" sz="quarter" idx="12"/>
          </p:nvPr>
        </p:nvSpPr>
        <p:spPr/>
        <p:txBody>
          <a:bodyPr/>
          <a:lstStyle/>
          <a:p>
            <a:pPr>
              <a:defRPr/>
            </a:pPr>
            <a:fld id="{C29DECB7-7438-4845-8481-DE06B9E9B66D}" type="slidenum">
              <a:rPr lang="en-US" smtClean="0"/>
              <a:pPr>
                <a:defRPr/>
              </a:pPr>
              <a:t>‹#›</a:t>
            </a:fld>
            <a:endParaRPr lang="en-US"/>
          </a:p>
        </p:txBody>
      </p:sp>
    </p:spTree>
    <p:extLst>
      <p:ext uri="{BB962C8B-B14F-4D97-AF65-F5344CB8AC3E}">
        <p14:creationId xmlns:p14="http://schemas.microsoft.com/office/powerpoint/2010/main" val="2019620762"/>
      </p:ext>
    </p:extLst>
  </p:cSld>
  <p:clrMapOvr>
    <a:masterClrMapping/>
  </p:clrMapOvr>
  <p:hf hdr="0" ftr="0" dt="0"/>
</p:sldLayout>
</file>

<file path=ppt/slideLayouts/slideLayout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a:defRPr/>
            </a:pPr>
            <a:endParaRPr lang="en-US"/>
          </a:p>
        </p:txBody>
      </p:sp>
      <p:sp>
        <p:nvSpPr>
          <p:cNvPr id="5" name="Footer Placeholder 4"/>
          <p:cNvSpPr>
            <a:spLocks noGrp="1"/>
          </p:cNvSpPr>
          <p:nvPr>
            <p:ph type="ftr" sz="quarter" idx="11"/>
          </p:nvPr>
        </p:nvSpPr>
        <p:spPr/>
        <p:txBody>
          <a:bodyPr/>
          <a:lstStyle/>
          <a:p>
            <a:pPr>
              <a:defRPr/>
            </a:pPr>
            <a:endParaRPr lang="en-US"/>
          </a:p>
        </p:txBody>
      </p:sp>
      <p:sp>
        <p:nvSpPr>
          <p:cNvPr id="6" name="Slide Number Placeholder 5"/>
          <p:cNvSpPr>
            <a:spLocks noGrp="1"/>
          </p:cNvSpPr>
          <p:nvPr>
            <p:ph type="sldNum" sz="quarter" idx="12"/>
          </p:nvPr>
        </p:nvSpPr>
        <p:spPr/>
        <p:txBody>
          <a:bodyPr/>
          <a:lstStyle/>
          <a:p>
            <a:pPr>
              <a:defRPr/>
            </a:pPr>
            <a:fld id="{18040866-9B23-4CF4-BFD4-3259D520D90B}" type="slidenum">
              <a:rPr lang="en-US" smtClean="0"/>
              <a:pPr>
                <a:defRPr/>
              </a:pPr>
              <a:t>‹#›</a:t>
            </a:fld>
            <a:endParaRPr lang="en-US"/>
          </a:p>
        </p:txBody>
      </p:sp>
    </p:spTree>
    <p:extLst>
      <p:ext uri="{BB962C8B-B14F-4D97-AF65-F5344CB8AC3E}">
        <p14:creationId xmlns:p14="http://schemas.microsoft.com/office/powerpoint/2010/main" val="1207269018"/>
      </p:ext>
    </p:extLst>
  </p:cSld>
  <p:clrMapOvr>
    <a:masterClrMapping/>
  </p:clrMapOvr>
  <p:hf hdr="0" ftr="0" dt="0"/>
</p:sldLayout>
</file>

<file path=ppt/slideLayouts/slideLayout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5" y="5486401"/>
            <a:ext cx="10212916" cy="1168400"/>
          </a:xfrm>
        </p:spPr>
        <p:txBody>
          <a:bodyPr anchor="t"/>
          <a:lstStyle>
            <a:lvl1pPr algn="l">
              <a:defRPr sz="3177" b="0" cap="all"/>
            </a:lvl1pPr>
          </a:lstStyle>
          <a:p>
            <a:r>
              <a:rPr lang="en-US"/>
              <a:t>Click to edit Master title style</a:t>
            </a:r>
          </a:p>
        </p:txBody>
      </p:sp>
      <p:sp>
        <p:nvSpPr>
          <p:cNvPr id="3" name="Text Placeholder 2"/>
          <p:cNvSpPr>
            <a:spLocks noGrp="1"/>
          </p:cNvSpPr>
          <p:nvPr>
            <p:ph type="body" idx="1"/>
          </p:nvPr>
        </p:nvSpPr>
        <p:spPr>
          <a:xfrm>
            <a:off x="963085" y="3852863"/>
            <a:ext cx="8180916" cy="1633538"/>
          </a:xfrm>
        </p:spPr>
        <p:txBody>
          <a:bodyPr anchor="b"/>
          <a:lstStyle>
            <a:lvl1pPr marL="0" indent="0">
              <a:buNone/>
              <a:defRPr sz="1765">
                <a:solidFill>
                  <a:schemeClr val="tx1">
                    <a:tint val="75000"/>
                  </a:schemeClr>
                </a:solidFill>
              </a:defRPr>
            </a:lvl1pPr>
            <a:lvl2pPr marL="403433" indent="0">
              <a:buNone/>
              <a:defRPr sz="1588">
                <a:solidFill>
                  <a:schemeClr val="tx1">
                    <a:tint val="75000"/>
                  </a:schemeClr>
                </a:solidFill>
              </a:defRPr>
            </a:lvl2pPr>
            <a:lvl3pPr marL="806867" indent="0">
              <a:buNone/>
              <a:defRPr sz="1412">
                <a:solidFill>
                  <a:schemeClr val="tx1">
                    <a:tint val="75000"/>
                  </a:schemeClr>
                </a:solidFill>
              </a:defRPr>
            </a:lvl3pPr>
            <a:lvl4pPr marL="1210300" indent="0">
              <a:buNone/>
              <a:defRPr sz="1235">
                <a:solidFill>
                  <a:schemeClr val="tx1">
                    <a:tint val="75000"/>
                  </a:schemeClr>
                </a:solidFill>
              </a:defRPr>
            </a:lvl4pPr>
            <a:lvl5pPr marL="1613733" indent="0">
              <a:buNone/>
              <a:defRPr sz="1235">
                <a:solidFill>
                  <a:schemeClr val="tx1">
                    <a:tint val="75000"/>
                  </a:schemeClr>
                </a:solidFill>
              </a:defRPr>
            </a:lvl5pPr>
            <a:lvl6pPr marL="2017166" indent="0">
              <a:buNone/>
              <a:defRPr sz="1235">
                <a:solidFill>
                  <a:schemeClr val="tx1">
                    <a:tint val="75000"/>
                  </a:schemeClr>
                </a:solidFill>
              </a:defRPr>
            </a:lvl6pPr>
            <a:lvl7pPr marL="2420600" indent="0">
              <a:buNone/>
              <a:defRPr sz="1235">
                <a:solidFill>
                  <a:schemeClr val="tx1">
                    <a:tint val="75000"/>
                  </a:schemeClr>
                </a:solidFill>
              </a:defRPr>
            </a:lvl7pPr>
            <a:lvl8pPr marL="2824033" indent="0">
              <a:buNone/>
              <a:defRPr sz="1235">
                <a:solidFill>
                  <a:schemeClr val="tx1">
                    <a:tint val="75000"/>
                  </a:schemeClr>
                </a:solidFill>
              </a:defRPr>
            </a:lvl8pPr>
            <a:lvl9pPr marL="3227466" indent="0">
              <a:buNone/>
              <a:defRPr sz="1235">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pPr>
              <a:defRPr/>
            </a:pPr>
            <a:endParaRPr lang="en-US"/>
          </a:p>
        </p:txBody>
      </p:sp>
      <p:sp>
        <p:nvSpPr>
          <p:cNvPr id="5" name="Footer Placeholder 4"/>
          <p:cNvSpPr>
            <a:spLocks noGrp="1"/>
          </p:cNvSpPr>
          <p:nvPr>
            <p:ph type="ftr" sz="quarter" idx="11"/>
          </p:nvPr>
        </p:nvSpPr>
        <p:spPr/>
        <p:txBody>
          <a:bodyPr/>
          <a:lstStyle/>
          <a:p>
            <a:pPr>
              <a:defRPr/>
            </a:pPr>
            <a:endParaRPr lang="en-US"/>
          </a:p>
        </p:txBody>
      </p:sp>
      <p:sp>
        <p:nvSpPr>
          <p:cNvPr id="6" name="Slide Number Placeholder 5"/>
          <p:cNvSpPr>
            <a:spLocks noGrp="1"/>
          </p:cNvSpPr>
          <p:nvPr>
            <p:ph type="sldNum" sz="quarter" idx="12"/>
          </p:nvPr>
        </p:nvSpPr>
        <p:spPr/>
        <p:txBody>
          <a:bodyPr/>
          <a:lstStyle/>
          <a:p>
            <a:pPr>
              <a:defRPr/>
            </a:pPr>
            <a:fld id="{D40C5C43-F6C1-4FD1-8BB5-35EB9497620A}" type="slidenum">
              <a:rPr lang="en-US" smtClean="0"/>
              <a:pPr>
                <a:defRPr/>
              </a:pPr>
              <a:t>‹#›</a:t>
            </a:fld>
            <a:endParaRPr lang="en-US"/>
          </a:p>
        </p:txBody>
      </p:sp>
    </p:spTree>
    <p:extLst>
      <p:ext uri="{BB962C8B-B14F-4D97-AF65-F5344CB8AC3E}">
        <p14:creationId xmlns:p14="http://schemas.microsoft.com/office/powerpoint/2010/main" val="78267016"/>
      </p:ext>
    </p:extLst>
  </p:cSld>
  <p:clrMapOvr>
    <a:masterClrMapping/>
  </p:clrMapOvr>
  <p:hf hdr="0" ftr="0" dt="0"/>
</p:sldLayout>
</file>

<file path=ppt/slideLayouts/slideLayout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536192"/>
            <a:ext cx="4876800" cy="4590288"/>
          </a:xfrm>
        </p:spPr>
        <p:txBody>
          <a:bodyPr/>
          <a:lstStyle>
            <a:lvl1pPr>
              <a:defRPr sz="2471"/>
            </a:lvl1pPr>
            <a:lvl2pPr>
              <a:defRPr sz="2118"/>
            </a:lvl2pPr>
            <a:lvl3pPr>
              <a:defRPr sz="1765"/>
            </a:lvl3pPr>
            <a:lvl4pPr>
              <a:defRPr sz="1588"/>
            </a:lvl4pPr>
            <a:lvl5pPr>
              <a:defRPr sz="1588"/>
            </a:lvl5pPr>
            <a:lvl6pPr>
              <a:defRPr sz="1588"/>
            </a:lvl6pPr>
            <a:lvl7pPr>
              <a:defRPr sz="1588"/>
            </a:lvl7pPr>
            <a:lvl8pPr>
              <a:defRPr sz="1588"/>
            </a:lvl8pPr>
            <a:lvl9pPr>
              <a:defRPr sz="1588"/>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892800" y="1536192"/>
            <a:ext cx="4876800" cy="4590288"/>
          </a:xfrm>
        </p:spPr>
        <p:txBody>
          <a:bodyPr/>
          <a:lstStyle>
            <a:lvl1pPr>
              <a:defRPr sz="2471"/>
            </a:lvl1pPr>
            <a:lvl2pPr>
              <a:defRPr sz="2118"/>
            </a:lvl2pPr>
            <a:lvl3pPr>
              <a:defRPr sz="1765"/>
            </a:lvl3pPr>
            <a:lvl4pPr>
              <a:defRPr sz="1588"/>
            </a:lvl4pPr>
            <a:lvl5pPr>
              <a:defRPr sz="1588"/>
            </a:lvl5pPr>
            <a:lvl6pPr>
              <a:defRPr sz="1588"/>
            </a:lvl6pPr>
            <a:lvl7pPr>
              <a:defRPr sz="1588"/>
            </a:lvl7pPr>
            <a:lvl8pPr>
              <a:defRPr sz="1588"/>
            </a:lvl8pPr>
            <a:lvl9pPr>
              <a:defRPr sz="1588"/>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pPr>
              <a:defRPr/>
            </a:pPr>
            <a:endParaRPr lang="en-US"/>
          </a:p>
        </p:txBody>
      </p:sp>
      <p:sp>
        <p:nvSpPr>
          <p:cNvPr id="6" name="Footer Placeholder 5"/>
          <p:cNvSpPr>
            <a:spLocks noGrp="1"/>
          </p:cNvSpPr>
          <p:nvPr>
            <p:ph type="ftr" sz="quarter" idx="11"/>
          </p:nvPr>
        </p:nvSpPr>
        <p:spPr/>
        <p:txBody>
          <a:bodyPr/>
          <a:lstStyle/>
          <a:p>
            <a:pPr>
              <a:defRPr/>
            </a:pPr>
            <a:endParaRPr lang="en-US"/>
          </a:p>
        </p:txBody>
      </p:sp>
      <p:sp>
        <p:nvSpPr>
          <p:cNvPr id="7" name="Slide Number Placeholder 6"/>
          <p:cNvSpPr>
            <a:spLocks noGrp="1"/>
          </p:cNvSpPr>
          <p:nvPr>
            <p:ph type="sldNum" sz="quarter" idx="12"/>
          </p:nvPr>
        </p:nvSpPr>
        <p:spPr/>
        <p:txBody>
          <a:bodyPr/>
          <a:lstStyle/>
          <a:p>
            <a:pPr>
              <a:defRPr/>
            </a:pPr>
            <a:fld id="{816E5AFB-B95B-4939-A292-637E07D53B77}" type="slidenum">
              <a:rPr lang="en-US" smtClean="0"/>
              <a:pPr>
                <a:defRPr/>
              </a:pPr>
              <a:t>‹#›</a:t>
            </a:fld>
            <a:endParaRPr lang="en-US"/>
          </a:p>
        </p:txBody>
      </p:sp>
    </p:spTree>
    <p:extLst>
      <p:ext uri="{BB962C8B-B14F-4D97-AF65-F5344CB8AC3E}">
        <p14:creationId xmlns:p14="http://schemas.microsoft.com/office/powerpoint/2010/main" val="1911337131"/>
      </p:ext>
    </p:extLst>
  </p:cSld>
  <p:clrMapOvr>
    <a:masterClrMapping/>
  </p:clrMapOvr>
  <p:hf hdr="0" ftr="0" dt="0"/>
</p:sldLayout>
</file>

<file path=ppt/slideLayouts/slideLayout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4876800" cy="639762"/>
          </a:xfrm>
        </p:spPr>
        <p:txBody>
          <a:bodyPr anchor="b">
            <a:noAutofit/>
          </a:bodyPr>
          <a:lstStyle>
            <a:lvl1pPr marL="0" indent="0" algn="ctr">
              <a:buNone/>
              <a:defRPr sz="1765" b="1">
                <a:solidFill>
                  <a:schemeClr val="tx2"/>
                </a:solidFill>
              </a:defRPr>
            </a:lvl1pPr>
            <a:lvl2pPr marL="403433" indent="0">
              <a:buNone/>
              <a:defRPr sz="1765" b="1"/>
            </a:lvl2pPr>
            <a:lvl3pPr marL="806867" indent="0">
              <a:buNone/>
              <a:defRPr sz="1588" b="1"/>
            </a:lvl3pPr>
            <a:lvl4pPr marL="1210300" indent="0">
              <a:buNone/>
              <a:defRPr sz="1412" b="1"/>
            </a:lvl4pPr>
            <a:lvl5pPr marL="1613733" indent="0">
              <a:buNone/>
              <a:defRPr sz="1412" b="1"/>
            </a:lvl5pPr>
            <a:lvl6pPr marL="2017166" indent="0">
              <a:buNone/>
              <a:defRPr sz="1412" b="1"/>
            </a:lvl6pPr>
            <a:lvl7pPr marL="2420600" indent="0">
              <a:buNone/>
              <a:defRPr sz="1412" b="1"/>
            </a:lvl7pPr>
            <a:lvl8pPr marL="2824033" indent="0">
              <a:buNone/>
              <a:defRPr sz="1412" b="1"/>
            </a:lvl8pPr>
            <a:lvl9pPr marL="3227466" indent="0">
              <a:buNone/>
              <a:defRPr sz="1412" b="1"/>
            </a:lvl9pPr>
          </a:lstStyle>
          <a:p>
            <a:pPr lvl="0"/>
            <a:r>
              <a:rPr lang="en-US"/>
              <a:t>Click to edit Master text styles</a:t>
            </a:r>
          </a:p>
        </p:txBody>
      </p:sp>
      <p:sp>
        <p:nvSpPr>
          <p:cNvPr id="4" name="Content Placeholder 3"/>
          <p:cNvSpPr>
            <a:spLocks noGrp="1"/>
          </p:cNvSpPr>
          <p:nvPr>
            <p:ph sz="half" idx="2"/>
          </p:nvPr>
        </p:nvSpPr>
        <p:spPr>
          <a:xfrm>
            <a:off x="609600" y="2174875"/>
            <a:ext cx="4876800" cy="3951288"/>
          </a:xfrm>
        </p:spPr>
        <p:txBody>
          <a:bodyPr/>
          <a:lstStyle>
            <a:lvl1pPr>
              <a:defRPr sz="2118"/>
            </a:lvl1pPr>
            <a:lvl2pPr>
              <a:defRPr sz="1765"/>
            </a:lvl2pPr>
            <a:lvl3pPr>
              <a:defRPr sz="1588"/>
            </a:lvl3pPr>
            <a:lvl4pPr>
              <a:defRPr sz="1412"/>
            </a:lvl4pPr>
            <a:lvl5pPr>
              <a:defRPr sz="1412"/>
            </a:lvl5pPr>
            <a:lvl6pPr>
              <a:defRPr sz="1412"/>
            </a:lvl6pPr>
            <a:lvl7pPr>
              <a:defRPr sz="1412"/>
            </a:lvl7pPr>
            <a:lvl8pPr>
              <a:defRPr sz="1412"/>
            </a:lvl8pPr>
            <a:lvl9pPr>
              <a:defRPr sz="1412"/>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5892800" y="1535113"/>
            <a:ext cx="4876800" cy="639762"/>
          </a:xfrm>
        </p:spPr>
        <p:txBody>
          <a:bodyPr anchor="b">
            <a:noAutofit/>
          </a:bodyPr>
          <a:lstStyle>
            <a:lvl1pPr marL="0" indent="0" algn="ctr">
              <a:buNone/>
              <a:defRPr sz="1765" b="1">
                <a:solidFill>
                  <a:schemeClr val="tx2"/>
                </a:solidFill>
              </a:defRPr>
            </a:lvl1pPr>
            <a:lvl2pPr marL="403433" indent="0">
              <a:buNone/>
              <a:defRPr sz="1765" b="1"/>
            </a:lvl2pPr>
            <a:lvl3pPr marL="806867" indent="0">
              <a:buNone/>
              <a:defRPr sz="1588" b="1"/>
            </a:lvl3pPr>
            <a:lvl4pPr marL="1210300" indent="0">
              <a:buNone/>
              <a:defRPr sz="1412" b="1"/>
            </a:lvl4pPr>
            <a:lvl5pPr marL="1613733" indent="0">
              <a:buNone/>
              <a:defRPr sz="1412" b="1"/>
            </a:lvl5pPr>
            <a:lvl6pPr marL="2017166" indent="0">
              <a:buNone/>
              <a:defRPr sz="1412" b="1"/>
            </a:lvl6pPr>
            <a:lvl7pPr marL="2420600" indent="0">
              <a:buNone/>
              <a:defRPr sz="1412" b="1"/>
            </a:lvl7pPr>
            <a:lvl8pPr marL="2824033" indent="0">
              <a:buNone/>
              <a:defRPr sz="1412" b="1"/>
            </a:lvl8pPr>
            <a:lvl9pPr marL="3227466" indent="0">
              <a:buNone/>
              <a:defRPr sz="1412" b="1"/>
            </a:lvl9pPr>
          </a:lstStyle>
          <a:p>
            <a:pPr lvl="0"/>
            <a:r>
              <a:rPr lang="en-US"/>
              <a:t>Click to edit Master text styles</a:t>
            </a:r>
          </a:p>
        </p:txBody>
      </p:sp>
      <p:sp>
        <p:nvSpPr>
          <p:cNvPr id="6" name="Content Placeholder 5"/>
          <p:cNvSpPr>
            <a:spLocks noGrp="1"/>
          </p:cNvSpPr>
          <p:nvPr>
            <p:ph sz="quarter" idx="4"/>
          </p:nvPr>
        </p:nvSpPr>
        <p:spPr>
          <a:xfrm>
            <a:off x="5892800" y="2174875"/>
            <a:ext cx="4876800" cy="3951288"/>
          </a:xfrm>
        </p:spPr>
        <p:txBody>
          <a:bodyPr/>
          <a:lstStyle>
            <a:lvl1pPr>
              <a:defRPr sz="2118"/>
            </a:lvl1pPr>
            <a:lvl2pPr>
              <a:defRPr sz="1765"/>
            </a:lvl2pPr>
            <a:lvl3pPr>
              <a:defRPr sz="1588"/>
            </a:lvl3pPr>
            <a:lvl4pPr>
              <a:defRPr sz="1412"/>
            </a:lvl4pPr>
            <a:lvl5pPr>
              <a:defRPr sz="1412"/>
            </a:lvl5pPr>
            <a:lvl6pPr>
              <a:defRPr sz="1412"/>
            </a:lvl6pPr>
            <a:lvl7pPr>
              <a:defRPr sz="1412"/>
            </a:lvl7pPr>
            <a:lvl8pPr>
              <a:defRPr sz="1412"/>
            </a:lvl8pPr>
            <a:lvl9pPr>
              <a:defRPr sz="1412"/>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pPr>
              <a:defRPr/>
            </a:pPr>
            <a:endParaRPr lang="en-US"/>
          </a:p>
        </p:txBody>
      </p:sp>
      <p:sp>
        <p:nvSpPr>
          <p:cNvPr id="8" name="Footer Placeholder 7"/>
          <p:cNvSpPr>
            <a:spLocks noGrp="1"/>
          </p:cNvSpPr>
          <p:nvPr>
            <p:ph type="ftr" sz="quarter" idx="11"/>
          </p:nvPr>
        </p:nvSpPr>
        <p:spPr/>
        <p:txBody>
          <a:bodyPr/>
          <a:lstStyle/>
          <a:p>
            <a:pPr>
              <a:defRPr/>
            </a:pPr>
            <a:endParaRPr lang="en-US"/>
          </a:p>
        </p:txBody>
      </p:sp>
      <p:sp>
        <p:nvSpPr>
          <p:cNvPr id="9" name="Slide Number Placeholder 8"/>
          <p:cNvSpPr>
            <a:spLocks noGrp="1"/>
          </p:cNvSpPr>
          <p:nvPr>
            <p:ph type="sldNum" sz="quarter" idx="12"/>
          </p:nvPr>
        </p:nvSpPr>
        <p:spPr/>
        <p:txBody>
          <a:bodyPr/>
          <a:lstStyle/>
          <a:p>
            <a:pPr>
              <a:defRPr/>
            </a:pPr>
            <a:fld id="{A4FE8C69-0661-4D83-A8C3-F51C47339ADA}" type="slidenum">
              <a:rPr lang="en-US" smtClean="0"/>
              <a:pPr>
                <a:defRPr/>
              </a:pPr>
              <a:t>‹#›</a:t>
            </a:fld>
            <a:endParaRPr lang="en-US"/>
          </a:p>
        </p:txBody>
      </p:sp>
    </p:spTree>
    <p:extLst>
      <p:ext uri="{BB962C8B-B14F-4D97-AF65-F5344CB8AC3E}">
        <p14:creationId xmlns:p14="http://schemas.microsoft.com/office/powerpoint/2010/main" val="539614837"/>
      </p:ext>
    </p:extLst>
  </p:cSld>
  <p:clrMapOvr>
    <a:masterClrMapping/>
  </p:clrMapOvr>
  <p:hf hdr="0" ftr="0" dt="0"/>
</p:sldLayout>
</file>

<file path=ppt/slideLayouts/slideLayout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pPr>
              <a:defRPr/>
            </a:pPr>
            <a:endParaRPr lang="en-US"/>
          </a:p>
        </p:txBody>
      </p:sp>
      <p:sp>
        <p:nvSpPr>
          <p:cNvPr id="4" name="Footer Placeholder 3"/>
          <p:cNvSpPr>
            <a:spLocks noGrp="1"/>
          </p:cNvSpPr>
          <p:nvPr>
            <p:ph type="ftr" sz="quarter" idx="11"/>
          </p:nvPr>
        </p:nvSpPr>
        <p:spPr/>
        <p:txBody>
          <a:bodyPr/>
          <a:lstStyle/>
          <a:p>
            <a:pPr>
              <a:defRPr/>
            </a:pPr>
            <a:endParaRPr lang="en-US"/>
          </a:p>
        </p:txBody>
      </p:sp>
      <p:sp>
        <p:nvSpPr>
          <p:cNvPr id="5" name="Slide Number Placeholder 4"/>
          <p:cNvSpPr>
            <a:spLocks noGrp="1"/>
          </p:cNvSpPr>
          <p:nvPr>
            <p:ph type="sldNum" sz="quarter" idx="12"/>
          </p:nvPr>
        </p:nvSpPr>
        <p:spPr/>
        <p:txBody>
          <a:bodyPr/>
          <a:lstStyle/>
          <a:p>
            <a:pPr>
              <a:defRPr/>
            </a:pPr>
            <a:fld id="{5DC92D98-55E8-470B-BEAB-E91AA681EF37}" type="slidenum">
              <a:rPr lang="en-US" smtClean="0"/>
              <a:pPr>
                <a:defRPr/>
              </a:pPr>
              <a:t>‹#›</a:t>
            </a:fld>
            <a:endParaRPr lang="en-US"/>
          </a:p>
        </p:txBody>
      </p:sp>
    </p:spTree>
    <p:extLst>
      <p:ext uri="{BB962C8B-B14F-4D97-AF65-F5344CB8AC3E}">
        <p14:creationId xmlns:p14="http://schemas.microsoft.com/office/powerpoint/2010/main" val="771305514"/>
      </p:ext>
    </p:extLst>
  </p:cSld>
  <p:clrMapOvr>
    <a:masterClrMapping/>
  </p:clrMapOvr>
  <p:hf hdr="0" ftr="0" dt="0"/>
</p:sldLayout>
</file>

<file path=ppt/slideLayouts/slideLayout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endParaRPr lang="en-US"/>
          </a:p>
        </p:txBody>
      </p:sp>
      <p:sp>
        <p:nvSpPr>
          <p:cNvPr id="3" name="Footer Placeholder 2"/>
          <p:cNvSpPr>
            <a:spLocks noGrp="1"/>
          </p:cNvSpPr>
          <p:nvPr>
            <p:ph type="ftr" sz="quarter" idx="11"/>
          </p:nvPr>
        </p:nvSpPr>
        <p:spPr/>
        <p:txBody>
          <a:bodyPr/>
          <a:lstStyle/>
          <a:p>
            <a:pPr>
              <a:defRPr/>
            </a:pPr>
            <a:endParaRPr lang="en-US"/>
          </a:p>
        </p:txBody>
      </p:sp>
      <p:sp>
        <p:nvSpPr>
          <p:cNvPr id="4" name="Slide Number Placeholder 3"/>
          <p:cNvSpPr>
            <a:spLocks noGrp="1"/>
          </p:cNvSpPr>
          <p:nvPr>
            <p:ph type="sldNum" sz="quarter" idx="12"/>
          </p:nvPr>
        </p:nvSpPr>
        <p:spPr/>
        <p:txBody>
          <a:bodyPr/>
          <a:lstStyle/>
          <a:p>
            <a:pPr>
              <a:defRPr/>
            </a:pPr>
            <a:fld id="{F439A9B5-F85E-48DB-B373-7908998632F0}" type="slidenum">
              <a:rPr lang="en-US" smtClean="0"/>
              <a:pPr>
                <a:defRPr/>
              </a:pPr>
              <a:t>‹#›</a:t>
            </a:fld>
            <a:endParaRPr lang="en-US"/>
          </a:p>
        </p:txBody>
      </p:sp>
    </p:spTree>
    <p:extLst>
      <p:ext uri="{BB962C8B-B14F-4D97-AF65-F5344CB8AC3E}">
        <p14:creationId xmlns:p14="http://schemas.microsoft.com/office/powerpoint/2010/main" val="3981735505"/>
      </p:ext>
    </p:extLst>
  </p:cSld>
  <p:clrMapOvr>
    <a:masterClrMapping/>
  </p:clrMapOvr>
  <p:hf hdr="0" ftr="0" dt="0"/>
</p:sldLayout>
</file>

<file path=ppt/slideLayouts/slideLayout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06401" y="5495544"/>
            <a:ext cx="10363200" cy="594360"/>
          </a:xfrm>
        </p:spPr>
        <p:txBody>
          <a:bodyPr anchor="b"/>
          <a:lstStyle>
            <a:lvl1pPr algn="ctr">
              <a:defRPr sz="1941" b="1"/>
            </a:lvl1pPr>
          </a:lstStyle>
          <a:p>
            <a:r>
              <a:rPr lang="en-US"/>
              <a:t>Click to edit Master title style</a:t>
            </a:r>
          </a:p>
        </p:txBody>
      </p:sp>
      <p:sp>
        <p:nvSpPr>
          <p:cNvPr id="4" name="Text Placeholder 3"/>
          <p:cNvSpPr>
            <a:spLocks noGrp="1"/>
          </p:cNvSpPr>
          <p:nvPr>
            <p:ph type="body" sz="half" idx="2"/>
          </p:nvPr>
        </p:nvSpPr>
        <p:spPr>
          <a:xfrm>
            <a:off x="406402" y="6096000"/>
            <a:ext cx="10363201" cy="609600"/>
          </a:xfrm>
        </p:spPr>
        <p:txBody>
          <a:bodyPr>
            <a:normAutofit/>
          </a:bodyPr>
          <a:lstStyle>
            <a:lvl1pPr marL="0" indent="0" algn="ctr">
              <a:buNone/>
              <a:defRPr sz="1412"/>
            </a:lvl1pPr>
            <a:lvl2pPr marL="403433" indent="0">
              <a:buNone/>
              <a:defRPr sz="1059"/>
            </a:lvl2pPr>
            <a:lvl3pPr marL="806867" indent="0">
              <a:buNone/>
              <a:defRPr sz="882"/>
            </a:lvl3pPr>
            <a:lvl4pPr marL="1210300" indent="0">
              <a:buNone/>
              <a:defRPr sz="794"/>
            </a:lvl4pPr>
            <a:lvl5pPr marL="1613733" indent="0">
              <a:buNone/>
              <a:defRPr sz="794"/>
            </a:lvl5pPr>
            <a:lvl6pPr marL="2017166" indent="0">
              <a:buNone/>
              <a:defRPr sz="794"/>
            </a:lvl6pPr>
            <a:lvl7pPr marL="2420600" indent="0">
              <a:buNone/>
              <a:defRPr sz="794"/>
            </a:lvl7pPr>
            <a:lvl8pPr marL="2824033" indent="0">
              <a:buNone/>
              <a:defRPr sz="794"/>
            </a:lvl8pPr>
            <a:lvl9pPr marL="3227466" indent="0">
              <a:buNone/>
              <a:defRPr sz="794"/>
            </a:lvl9pPr>
          </a:lstStyle>
          <a:p>
            <a:pPr lvl="0"/>
            <a:r>
              <a:rPr lang="en-US"/>
              <a:t>Click to edit Master text styles</a:t>
            </a:r>
          </a:p>
        </p:txBody>
      </p:sp>
      <p:sp>
        <p:nvSpPr>
          <p:cNvPr id="5" name="Date Placeholder 4"/>
          <p:cNvSpPr>
            <a:spLocks noGrp="1"/>
          </p:cNvSpPr>
          <p:nvPr>
            <p:ph type="dt" sz="half" idx="10"/>
          </p:nvPr>
        </p:nvSpPr>
        <p:spPr/>
        <p:txBody>
          <a:bodyPr/>
          <a:lstStyle/>
          <a:p>
            <a:pPr>
              <a:defRPr/>
            </a:pPr>
            <a:endParaRPr lang="en-US"/>
          </a:p>
        </p:txBody>
      </p:sp>
      <p:sp>
        <p:nvSpPr>
          <p:cNvPr id="6" name="Footer Placeholder 5"/>
          <p:cNvSpPr>
            <a:spLocks noGrp="1"/>
          </p:cNvSpPr>
          <p:nvPr>
            <p:ph type="ftr" sz="quarter" idx="11"/>
          </p:nvPr>
        </p:nvSpPr>
        <p:spPr/>
        <p:txBody>
          <a:bodyPr/>
          <a:lstStyle/>
          <a:p>
            <a:pPr>
              <a:defRPr/>
            </a:pPr>
            <a:endParaRPr lang="en-US"/>
          </a:p>
        </p:txBody>
      </p:sp>
      <p:sp>
        <p:nvSpPr>
          <p:cNvPr id="7" name="Slide Number Placeholder 6"/>
          <p:cNvSpPr>
            <a:spLocks noGrp="1"/>
          </p:cNvSpPr>
          <p:nvPr>
            <p:ph type="sldNum" sz="quarter" idx="12"/>
          </p:nvPr>
        </p:nvSpPr>
        <p:spPr/>
        <p:txBody>
          <a:bodyPr/>
          <a:lstStyle/>
          <a:p>
            <a:pPr>
              <a:defRPr/>
            </a:pPr>
            <a:fld id="{7B0B0F4E-489F-43C0-B0FD-37FEF33EED3A}" type="slidenum">
              <a:rPr lang="en-US" smtClean="0"/>
              <a:pPr>
                <a:defRPr/>
              </a:pPr>
              <a:t>‹#›</a:t>
            </a:fld>
            <a:endParaRPr lang="en-US"/>
          </a:p>
        </p:txBody>
      </p:sp>
      <p:sp>
        <p:nvSpPr>
          <p:cNvPr id="9" name="Content Placeholder 8"/>
          <p:cNvSpPr>
            <a:spLocks noGrp="1"/>
          </p:cNvSpPr>
          <p:nvPr>
            <p:ph sz="quarter" idx="13"/>
          </p:nvPr>
        </p:nvSpPr>
        <p:spPr>
          <a:xfrm>
            <a:off x="406400" y="381000"/>
            <a:ext cx="10363200" cy="494284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53390709"/>
      </p:ext>
    </p:extLst>
  </p:cSld>
  <p:clrMapOvr>
    <a:masterClrMapping/>
  </p:clrMapOvr>
  <p:hf hdr="0" ftr="0" dt="0"/>
</p:sldLayout>
</file>

<file path=ppt/slideLayouts/slideLayout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02336" y="5495278"/>
            <a:ext cx="10363200" cy="594626"/>
          </a:xfrm>
        </p:spPr>
        <p:txBody>
          <a:bodyPr anchor="b"/>
          <a:lstStyle>
            <a:lvl1pPr algn="ctr">
              <a:defRPr sz="1941" b="1">
                <a:ln>
                  <a:noFill/>
                </a:ln>
                <a:solidFill>
                  <a:schemeClr val="tx2"/>
                </a:solidFill>
              </a:defRPr>
            </a:lvl1pPr>
          </a:lstStyle>
          <a:p>
            <a:r>
              <a:rPr lang="en-US"/>
              <a:t>Click to edit Master title style</a:t>
            </a:r>
          </a:p>
        </p:txBody>
      </p:sp>
      <p:sp>
        <p:nvSpPr>
          <p:cNvPr id="3" name="Picture Placeholder 2"/>
          <p:cNvSpPr>
            <a:spLocks noGrp="1"/>
          </p:cNvSpPr>
          <p:nvPr>
            <p:ph type="pic" idx="1"/>
          </p:nvPr>
        </p:nvSpPr>
        <p:spPr>
          <a:xfrm>
            <a:off x="0" y="0"/>
            <a:ext cx="11277600" cy="5486400"/>
          </a:xfrm>
        </p:spPr>
        <p:txBody>
          <a:bodyPr/>
          <a:lstStyle>
            <a:lvl1pPr marL="0" indent="0">
              <a:buNone/>
              <a:defRPr sz="2824"/>
            </a:lvl1pPr>
            <a:lvl2pPr marL="403433" indent="0">
              <a:buNone/>
              <a:defRPr sz="2471"/>
            </a:lvl2pPr>
            <a:lvl3pPr marL="806867" indent="0">
              <a:buNone/>
              <a:defRPr sz="2118"/>
            </a:lvl3pPr>
            <a:lvl4pPr marL="1210300" indent="0">
              <a:buNone/>
              <a:defRPr sz="1765"/>
            </a:lvl4pPr>
            <a:lvl5pPr marL="1613733" indent="0">
              <a:buNone/>
              <a:defRPr sz="1765"/>
            </a:lvl5pPr>
            <a:lvl6pPr marL="2017166" indent="0">
              <a:buNone/>
              <a:defRPr sz="1765"/>
            </a:lvl6pPr>
            <a:lvl7pPr marL="2420600" indent="0">
              <a:buNone/>
              <a:defRPr sz="1765"/>
            </a:lvl7pPr>
            <a:lvl8pPr marL="2824033" indent="0">
              <a:buNone/>
              <a:defRPr sz="1765"/>
            </a:lvl8pPr>
            <a:lvl9pPr marL="3227466" indent="0">
              <a:buNone/>
              <a:defRPr sz="1765"/>
            </a:lvl9pPr>
          </a:lstStyle>
          <a:p>
            <a:r>
              <a:rPr lang="en-US"/>
              <a:t>Click icon to add picture</a:t>
            </a:r>
          </a:p>
        </p:txBody>
      </p:sp>
      <p:sp>
        <p:nvSpPr>
          <p:cNvPr id="4" name="Text Placeholder 3"/>
          <p:cNvSpPr>
            <a:spLocks noGrp="1"/>
          </p:cNvSpPr>
          <p:nvPr>
            <p:ph type="body" sz="half" idx="2"/>
          </p:nvPr>
        </p:nvSpPr>
        <p:spPr>
          <a:xfrm>
            <a:off x="402336" y="6096000"/>
            <a:ext cx="10363200" cy="612648"/>
          </a:xfrm>
        </p:spPr>
        <p:txBody>
          <a:bodyPr>
            <a:normAutofit/>
          </a:bodyPr>
          <a:lstStyle>
            <a:lvl1pPr marL="0" indent="0" algn="ctr">
              <a:buNone/>
              <a:defRPr sz="1412"/>
            </a:lvl1pPr>
            <a:lvl2pPr marL="403433" indent="0">
              <a:buNone/>
              <a:defRPr sz="1059"/>
            </a:lvl2pPr>
            <a:lvl3pPr marL="806867" indent="0">
              <a:buNone/>
              <a:defRPr sz="882"/>
            </a:lvl3pPr>
            <a:lvl4pPr marL="1210300" indent="0">
              <a:buNone/>
              <a:defRPr sz="794"/>
            </a:lvl4pPr>
            <a:lvl5pPr marL="1613733" indent="0">
              <a:buNone/>
              <a:defRPr sz="794"/>
            </a:lvl5pPr>
            <a:lvl6pPr marL="2017166" indent="0">
              <a:buNone/>
              <a:defRPr sz="794"/>
            </a:lvl6pPr>
            <a:lvl7pPr marL="2420600" indent="0">
              <a:buNone/>
              <a:defRPr sz="794"/>
            </a:lvl7pPr>
            <a:lvl8pPr marL="2824033" indent="0">
              <a:buNone/>
              <a:defRPr sz="794"/>
            </a:lvl8pPr>
            <a:lvl9pPr marL="3227466" indent="0">
              <a:buNone/>
              <a:defRPr sz="794"/>
            </a:lvl9pPr>
          </a:lstStyle>
          <a:p>
            <a:pPr lvl="0"/>
            <a:r>
              <a:rPr lang="en-US"/>
              <a:t>Click to edit Master text styles</a:t>
            </a:r>
          </a:p>
        </p:txBody>
      </p:sp>
      <p:sp>
        <p:nvSpPr>
          <p:cNvPr id="8" name="Date Placeholder 7"/>
          <p:cNvSpPr>
            <a:spLocks noGrp="1"/>
          </p:cNvSpPr>
          <p:nvPr>
            <p:ph type="dt" sz="half" idx="10"/>
          </p:nvPr>
        </p:nvSpPr>
        <p:spPr/>
        <p:txBody>
          <a:bodyPr/>
          <a:lstStyle/>
          <a:p>
            <a:pPr>
              <a:defRPr/>
            </a:pPr>
            <a:endParaRPr lang="en-US"/>
          </a:p>
        </p:txBody>
      </p:sp>
      <p:sp>
        <p:nvSpPr>
          <p:cNvPr id="9" name="Slide Number Placeholder 8"/>
          <p:cNvSpPr>
            <a:spLocks noGrp="1"/>
          </p:cNvSpPr>
          <p:nvPr>
            <p:ph type="sldNum" sz="quarter" idx="11"/>
          </p:nvPr>
        </p:nvSpPr>
        <p:spPr/>
        <p:txBody>
          <a:bodyPr/>
          <a:lstStyle/>
          <a:p>
            <a:pPr>
              <a:defRPr/>
            </a:pPr>
            <a:fld id="{9F6175DA-FB2C-49F6-90A8-F0589CE3A6B9}" type="slidenum">
              <a:rPr lang="en-US" smtClean="0"/>
              <a:pPr>
                <a:defRPr/>
              </a:pPr>
              <a:t>‹#›</a:t>
            </a:fld>
            <a:endParaRPr lang="en-US"/>
          </a:p>
        </p:txBody>
      </p:sp>
      <p:sp>
        <p:nvSpPr>
          <p:cNvPr id="10" name="Footer Placeholder 9"/>
          <p:cNvSpPr>
            <a:spLocks noGrp="1"/>
          </p:cNvSpPr>
          <p:nvPr>
            <p:ph type="ftr" sz="quarter" idx="12"/>
          </p:nvPr>
        </p:nvSpPr>
        <p:spPr/>
        <p:txBody>
          <a:bodyPr/>
          <a:lstStyle/>
          <a:p>
            <a:pPr>
              <a:defRPr/>
            </a:pPr>
            <a:endParaRPr lang="en-US"/>
          </a:p>
        </p:txBody>
      </p:sp>
    </p:spTree>
    <p:extLst>
      <p:ext uri="{BB962C8B-B14F-4D97-AF65-F5344CB8AC3E}">
        <p14:creationId xmlns:p14="http://schemas.microsoft.com/office/powerpoint/2010/main" val="1953728410"/>
      </p:ext>
    </p:extLst>
  </p:cSld>
  <p:clrMapOvr>
    <a:masterClrMapping/>
  </p:clrMapOvr>
  <p:hf hdr="0" ftr="0" dt="0"/>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dirty="0"/>
          </a:p>
        </p:txBody>
      </p:sp>
      <p:sp>
        <p:nvSpPr>
          <p:cNvPr id="3" name="Text Placeholder 2"/>
          <p:cNvSpPr>
            <a:spLocks noGrp="1"/>
          </p:cNvSpPr>
          <p:nvPr>
            <p:ph type="body" idx="1"/>
          </p:nvPr>
        </p:nvSpPr>
        <p:spPr>
          <a:xfrm>
            <a:off x="1772179" y="1878013"/>
            <a:ext cx="4607188" cy="576262"/>
          </a:xfrm>
        </p:spPr>
        <p:txBody>
          <a:bodyPr anchor="b">
            <a:noAutofit/>
          </a:bodyPr>
          <a:lstStyle>
            <a:lvl1pPr marL="0" indent="0">
              <a:buNone/>
              <a:defRPr sz="2800" b="0">
                <a:solidFill>
                  <a:schemeClr val="accent1">
                    <a:lumMod val="7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Edit Master text styles</a:t>
            </a:r>
          </a:p>
        </p:txBody>
      </p:sp>
      <p:sp>
        <p:nvSpPr>
          <p:cNvPr id="4" name="Content Placeholder 3"/>
          <p:cNvSpPr>
            <a:spLocks noGrp="1"/>
          </p:cNvSpPr>
          <p:nvPr>
            <p:ph sz="half" idx="2"/>
          </p:nvPr>
        </p:nvSpPr>
        <p:spPr>
          <a:xfrm>
            <a:off x="1484311" y="2546351"/>
            <a:ext cx="4895056" cy="3244848"/>
          </a:xfrm>
        </p:spPr>
        <p:txBody>
          <a:bodyPr anchor="t">
            <a:normAutofit/>
          </a:bodyPr>
          <a:lstStyle>
            <a:lvl1pPr>
              <a:defRPr sz="1800"/>
            </a:lvl1pPr>
            <a:lvl2pPr>
              <a:defRPr sz="1600"/>
            </a:lvl2pPr>
            <a:lvl3pPr>
              <a:defRPr sz="1400"/>
            </a:lvl3pPr>
            <a:lvl4pPr>
              <a:defRPr sz="1200"/>
            </a:lvl4pPr>
            <a:lvl5pPr>
              <a:defRPr sz="1200"/>
            </a:lvl5pPr>
            <a:lvl6pPr>
              <a:defRPr sz="1200"/>
            </a:lvl6pPr>
            <a:lvl7pPr>
              <a:defRPr sz="1200"/>
            </a:lvl7pPr>
            <a:lvl8pPr>
              <a:defRPr sz="1200"/>
            </a:lvl8pPr>
            <a:lvl9pPr>
              <a:defRPr sz="1200"/>
            </a:lvl9pPr>
          </a:lstStyle>
          <a:p>
            <a:pPr lvl="0"/>
            <a:r>
              <a:rPr lang="en-US" dirty="0" smtClean="0"/>
              <a:t>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Text Placeholder 4"/>
          <p:cNvSpPr>
            <a:spLocks noGrp="1"/>
          </p:cNvSpPr>
          <p:nvPr>
            <p:ph type="body" sz="quarter" idx="3"/>
          </p:nvPr>
        </p:nvSpPr>
        <p:spPr>
          <a:xfrm>
            <a:off x="6880485" y="1878013"/>
            <a:ext cx="4622537" cy="576262"/>
          </a:xfrm>
        </p:spPr>
        <p:txBody>
          <a:bodyPr anchor="b">
            <a:noAutofit/>
          </a:bodyPr>
          <a:lstStyle>
            <a:lvl1pPr marL="0" indent="0">
              <a:buNone/>
              <a:defRPr sz="2800" b="0">
                <a:solidFill>
                  <a:schemeClr val="accent1">
                    <a:lumMod val="7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Edit Master text styles</a:t>
            </a:r>
          </a:p>
        </p:txBody>
      </p:sp>
      <p:sp>
        <p:nvSpPr>
          <p:cNvPr id="6" name="Content Placeholder 5"/>
          <p:cNvSpPr>
            <a:spLocks noGrp="1"/>
          </p:cNvSpPr>
          <p:nvPr>
            <p:ph sz="quarter" idx="4"/>
          </p:nvPr>
        </p:nvSpPr>
        <p:spPr>
          <a:xfrm>
            <a:off x="6607967" y="2546351"/>
            <a:ext cx="4895056" cy="3244848"/>
          </a:xfrm>
        </p:spPr>
        <p:txBody>
          <a:bodyPr anchor="t">
            <a:normAutofit/>
          </a:bodyPr>
          <a:lstStyle>
            <a:lvl1pPr>
              <a:defRPr sz="1800"/>
            </a:lvl1pPr>
            <a:lvl2pPr>
              <a:defRPr sz="1600"/>
            </a:lvl2pPr>
            <a:lvl3pPr>
              <a:defRPr sz="1400"/>
            </a:lvl3pPr>
            <a:lvl4pPr>
              <a:defRPr sz="1200"/>
            </a:lvl4pPr>
            <a:lvl5pPr>
              <a:defRPr sz="1200"/>
            </a:lvl5pPr>
            <a:lvl6pPr>
              <a:defRPr sz="1200"/>
            </a:lvl6pPr>
            <a:lvl7pPr>
              <a:defRPr sz="1200"/>
            </a:lvl7pPr>
            <a:lvl8pPr>
              <a:defRPr sz="1200"/>
            </a:lvl8pPr>
            <a:lvl9pPr>
              <a:defRPr sz="1200"/>
            </a:lvl9pPr>
          </a:lstStyle>
          <a:p>
            <a:pPr lvl="0"/>
            <a:r>
              <a:rPr lang="en-US" dirty="0" smtClean="0"/>
              <a:t>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7" name="Date Placeholder 6"/>
          <p:cNvSpPr>
            <a:spLocks noGrp="1"/>
          </p:cNvSpPr>
          <p:nvPr>
            <p:ph type="dt" sz="half" idx="10"/>
          </p:nvPr>
        </p:nvSpPr>
        <p:spPr/>
        <p:txBody>
          <a:bodyPr/>
          <a:lstStyle/>
          <a:p>
            <a:fld id="{E39AEFC4-5602-4969-843F-D8F6C688F7E3}" type="datetime1">
              <a:rPr lang="en-US" smtClean="0"/>
              <a:t>7/10/2023</a:t>
            </a:fld>
            <a:endParaRPr lang="en-US"/>
          </a:p>
        </p:txBody>
      </p:sp>
      <p:sp>
        <p:nvSpPr>
          <p:cNvPr id="8" name="Footer Placeholder 7"/>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2070673571"/>
      </p:ext>
    </p:extLst>
  </p:cSld>
  <p:clrMapOvr>
    <a:masterClrMapping/>
  </p:clrMapOvr>
  <p:timing>
    <p:tnLst>
      <p:par>
        <p:cTn id="1" dur="indefinite" restart="never" nodeType="tmRoot"/>
      </p:par>
    </p:tn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a:defRPr/>
            </a:pPr>
            <a:endParaRPr lang="en-US"/>
          </a:p>
        </p:txBody>
      </p:sp>
      <p:sp>
        <p:nvSpPr>
          <p:cNvPr id="5" name="Footer Placeholder 4"/>
          <p:cNvSpPr>
            <a:spLocks noGrp="1"/>
          </p:cNvSpPr>
          <p:nvPr>
            <p:ph type="ftr" sz="quarter" idx="11"/>
          </p:nvPr>
        </p:nvSpPr>
        <p:spPr/>
        <p:txBody>
          <a:bodyPr/>
          <a:lstStyle/>
          <a:p>
            <a:pPr>
              <a:defRPr/>
            </a:pPr>
            <a:endParaRPr lang="en-US"/>
          </a:p>
        </p:txBody>
      </p:sp>
      <p:sp>
        <p:nvSpPr>
          <p:cNvPr id="6" name="Slide Number Placeholder 5"/>
          <p:cNvSpPr>
            <a:spLocks noGrp="1"/>
          </p:cNvSpPr>
          <p:nvPr>
            <p:ph type="sldNum" sz="quarter" idx="12"/>
          </p:nvPr>
        </p:nvSpPr>
        <p:spPr/>
        <p:txBody>
          <a:bodyPr/>
          <a:lstStyle/>
          <a:p>
            <a:pPr>
              <a:defRPr/>
            </a:pPr>
            <a:fld id="{D85AFA46-5A30-4FF7-88C6-5205CD662EA1}" type="slidenum">
              <a:rPr lang="en-US" smtClean="0"/>
              <a:pPr>
                <a:defRPr/>
              </a:pPr>
              <a:t>‹#›</a:t>
            </a:fld>
            <a:endParaRPr lang="en-US"/>
          </a:p>
        </p:txBody>
      </p:sp>
    </p:spTree>
    <p:extLst>
      <p:ext uri="{BB962C8B-B14F-4D97-AF65-F5344CB8AC3E}">
        <p14:creationId xmlns:p14="http://schemas.microsoft.com/office/powerpoint/2010/main" val="921620778"/>
      </p:ext>
    </p:extLst>
  </p:cSld>
  <p:clrMapOvr>
    <a:masterClrMapping/>
  </p:clrMapOvr>
  <p:hf hdr="0" ftr="0" dt="0"/>
</p:sldLayout>
</file>

<file path=ppt/slideLayouts/slideLayout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336800" cy="5851525"/>
          </a:xfrm>
        </p:spPr>
        <p:txBody>
          <a:bodyPr vert="eaVert" anchor="b" anchorCtr="0"/>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a:defRPr/>
            </a:pPr>
            <a:endParaRPr lang="en-US"/>
          </a:p>
        </p:txBody>
      </p:sp>
      <p:sp>
        <p:nvSpPr>
          <p:cNvPr id="5" name="Footer Placeholder 4"/>
          <p:cNvSpPr>
            <a:spLocks noGrp="1"/>
          </p:cNvSpPr>
          <p:nvPr>
            <p:ph type="ftr" sz="quarter" idx="11"/>
          </p:nvPr>
        </p:nvSpPr>
        <p:spPr/>
        <p:txBody>
          <a:bodyPr/>
          <a:lstStyle/>
          <a:p>
            <a:pPr>
              <a:defRPr/>
            </a:pPr>
            <a:endParaRPr lang="en-US"/>
          </a:p>
        </p:txBody>
      </p:sp>
      <p:sp>
        <p:nvSpPr>
          <p:cNvPr id="6" name="Slide Number Placeholder 5"/>
          <p:cNvSpPr>
            <a:spLocks noGrp="1"/>
          </p:cNvSpPr>
          <p:nvPr>
            <p:ph type="sldNum" sz="quarter" idx="12"/>
          </p:nvPr>
        </p:nvSpPr>
        <p:spPr/>
        <p:txBody>
          <a:bodyPr/>
          <a:lstStyle/>
          <a:p>
            <a:pPr>
              <a:defRPr/>
            </a:pPr>
            <a:fld id="{546A443D-6F4D-4B06-A697-5782651477CE}" type="slidenum">
              <a:rPr lang="en-US" smtClean="0"/>
              <a:pPr>
                <a:defRPr/>
              </a:pPr>
              <a:t>‹#›</a:t>
            </a:fld>
            <a:endParaRPr lang="en-US"/>
          </a:p>
        </p:txBody>
      </p:sp>
    </p:spTree>
    <p:extLst>
      <p:ext uri="{BB962C8B-B14F-4D97-AF65-F5344CB8AC3E}">
        <p14:creationId xmlns:p14="http://schemas.microsoft.com/office/powerpoint/2010/main" val="1438250430"/>
      </p:ext>
    </p:extLst>
  </p:cSld>
  <p:clrMapOvr>
    <a:masterClrMapping/>
  </p:clrMapOvr>
  <p:hf hdr="0" ftr="0" dt="0"/>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Content with Caption" type="objTx">
  <p:cSld name="1_Content with Caption">
    <p:spTree>
      <p:nvGrpSpPr>
        <p:cNvPr id="1" name="Shape 56"/>
        <p:cNvGrpSpPr/>
        <p:nvPr/>
      </p:nvGrpSpPr>
      <p:grpSpPr>
        <a:xfrm>
          <a:off x="0" y="0"/>
          <a:ext cx="0" cy="0"/>
          <a:chOff x="0" y="0"/>
          <a:chExt cx="0" cy="0"/>
        </a:xfrm>
      </p:grpSpPr>
      <p:sp>
        <p:nvSpPr>
          <p:cNvPr id="57" name="Google Shape;57;p64"/>
          <p:cNvSpPr txBox="1">
            <a:spLocks noGrp="1"/>
          </p:cNvSpPr>
          <p:nvPr>
            <p:ph type="title"/>
          </p:nvPr>
        </p:nvSpPr>
        <p:spPr>
          <a:xfrm>
            <a:off x="406401" y="5495544"/>
            <a:ext cx="10363200" cy="594400"/>
          </a:xfrm>
          <a:prstGeom prst="rect">
            <a:avLst/>
          </a:prstGeom>
          <a:noFill/>
          <a:ln>
            <a:noFill/>
          </a:ln>
        </p:spPr>
        <p:txBody>
          <a:bodyPr spcFirstLastPara="1" wrap="square" lIns="91425" tIns="45700" rIns="91425" bIns="45700" anchor="b" anchorCtr="0">
            <a:noAutofit/>
          </a:bodyPr>
          <a:lstStyle>
            <a:lvl1pPr lvl="0" algn="ctr">
              <a:lnSpc>
                <a:spcPct val="100000"/>
              </a:lnSpc>
              <a:spcBef>
                <a:spcPts val="0"/>
              </a:spcBef>
              <a:spcAft>
                <a:spcPts val="0"/>
              </a:spcAft>
              <a:buClr>
                <a:schemeClr val="dk2"/>
              </a:buClr>
              <a:buSzPts val="1651"/>
              <a:buFont typeface="Lustria"/>
              <a:buNone/>
              <a:defRPr sz="1942" b="1"/>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8" name="Google Shape;58;p64"/>
          <p:cNvSpPr txBox="1">
            <a:spLocks noGrp="1"/>
          </p:cNvSpPr>
          <p:nvPr>
            <p:ph type="body" idx="1"/>
          </p:nvPr>
        </p:nvSpPr>
        <p:spPr>
          <a:xfrm>
            <a:off x="406404" y="6096000"/>
            <a:ext cx="10363200" cy="609600"/>
          </a:xfrm>
          <a:prstGeom prst="rect">
            <a:avLst/>
          </a:prstGeom>
          <a:noFill/>
          <a:ln>
            <a:noFill/>
          </a:ln>
        </p:spPr>
        <p:txBody>
          <a:bodyPr spcFirstLastPara="1" wrap="square" lIns="91425" tIns="45700" rIns="91425" bIns="45700" anchor="t" anchorCtr="0">
            <a:noAutofit/>
          </a:bodyPr>
          <a:lstStyle>
            <a:lvl1pPr marL="537898" lvl="0" indent="-268948" algn="ctr">
              <a:lnSpc>
                <a:spcPct val="100000"/>
              </a:lnSpc>
              <a:spcBef>
                <a:spcPts val="282"/>
              </a:spcBef>
              <a:spcAft>
                <a:spcPts val="0"/>
              </a:spcAft>
              <a:buSzPts val="1200"/>
              <a:buNone/>
              <a:defRPr sz="1412"/>
            </a:lvl1pPr>
            <a:lvl2pPr marL="1075796" lvl="1" indent="-268948" algn="l">
              <a:lnSpc>
                <a:spcPct val="100000"/>
              </a:lnSpc>
              <a:spcBef>
                <a:spcPts val="212"/>
              </a:spcBef>
              <a:spcAft>
                <a:spcPts val="0"/>
              </a:spcAft>
              <a:buSzPts val="900"/>
              <a:buNone/>
              <a:defRPr sz="1059"/>
            </a:lvl2pPr>
            <a:lvl3pPr marL="1613693" lvl="2" indent="-268948" algn="l">
              <a:lnSpc>
                <a:spcPct val="100000"/>
              </a:lnSpc>
              <a:spcBef>
                <a:spcPts val="176"/>
              </a:spcBef>
              <a:spcAft>
                <a:spcPts val="0"/>
              </a:spcAft>
              <a:buSzPts val="751"/>
              <a:buNone/>
              <a:defRPr sz="883"/>
            </a:lvl3pPr>
            <a:lvl4pPr marL="2151590" lvl="3" indent="-268948" algn="l">
              <a:lnSpc>
                <a:spcPct val="100000"/>
              </a:lnSpc>
              <a:spcBef>
                <a:spcPts val="159"/>
              </a:spcBef>
              <a:spcAft>
                <a:spcPts val="0"/>
              </a:spcAft>
              <a:buSzPts val="675"/>
              <a:buNone/>
              <a:defRPr sz="794"/>
            </a:lvl4pPr>
            <a:lvl5pPr marL="2689488" lvl="4" indent="-268948" algn="l">
              <a:lnSpc>
                <a:spcPct val="100000"/>
              </a:lnSpc>
              <a:spcBef>
                <a:spcPts val="159"/>
              </a:spcBef>
              <a:spcAft>
                <a:spcPts val="0"/>
              </a:spcAft>
              <a:buSzPts val="675"/>
              <a:buNone/>
              <a:defRPr sz="794"/>
            </a:lvl5pPr>
            <a:lvl6pPr marL="3227386" lvl="5" indent="-268948" algn="l">
              <a:lnSpc>
                <a:spcPct val="100000"/>
              </a:lnSpc>
              <a:spcBef>
                <a:spcPts val="159"/>
              </a:spcBef>
              <a:spcAft>
                <a:spcPts val="0"/>
              </a:spcAft>
              <a:buSzPts val="675"/>
              <a:buNone/>
              <a:defRPr sz="794"/>
            </a:lvl6pPr>
            <a:lvl7pPr marL="3765283" lvl="6" indent="-268948" algn="l">
              <a:lnSpc>
                <a:spcPct val="100000"/>
              </a:lnSpc>
              <a:spcBef>
                <a:spcPts val="159"/>
              </a:spcBef>
              <a:spcAft>
                <a:spcPts val="0"/>
              </a:spcAft>
              <a:buSzPts val="675"/>
              <a:buNone/>
              <a:defRPr sz="794"/>
            </a:lvl7pPr>
            <a:lvl8pPr marL="4303181" lvl="7" indent="-268948" algn="l">
              <a:lnSpc>
                <a:spcPct val="100000"/>
              </a:lnSpc>
              <a:spcBef>
                <a:spcPts val="159"/>
              </a:spcBef>
              <a:spcAft>
                <a:spcPts val="0"/>
              </a:spcAft>
              <a:buSzPts val="675"/>
              <a:buNone/>
              <a:defRPr sz="794"/>
            </a:lvl8pPr>
            <a:lvl9pPr marL="4841078" lvl="8" indent="-268948" algn="l">
              <a:lnSpc>
                <a:spcPct val="100000"/>
              </a:lnSpc>
              <a:spcBef>
                <a:spcPts val="159"/>
              </a:spcBef>
              <a:spcAft>
                <a:spcPts val="0"/>
              </a:spcAft>
              <a:buSzPts val="675"/>
              <a:buNone/>
              <a:defRPr sz="794"/>
            </a:lvl9pPr>
          </a:lstStyle>
          <a:p>
            <a:endParaRPr/>
          </a:p>
        </p:txBody>
      </p:sp>
      <p:sp>
        <p:nvSpPr>
          <p:cNvPr id="59" name="Google Shape;59;p64"/>
          <p:cNvSpPr txBox="1">
            <a:spLocks noGrp="1"/>
          </p:cNvSpPr>
          <p:nvPr>
            <p:ph type="dt" idx="10"/>
          </p:nvPr>
        </p:nvSpPr>
        <p:spPr>
          <a:xfrm rot="-5400000">
            <a:off x="10474832" y="1585000"/>
            <a:ext cx="2438400" cy="4876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0" name="Google Shape;60;p64"/>
          <p:cNvSpPr txBox="1">
            <a:spLocks noGrp="1"/>
          </p:cNvSpPr>
          <p:nvPr>
            <p:ph type="ftr" idx="11"/>
          </p:nvPr>
        </p:nvSpPr>
        <p:spPr>
          <a:xfrm rot="-5400000">
            <a:off x="10510433" y="3987880"/>
            <a:ext cx="2367200" cy="487600"/>
          </a:xfrm>
          <a:prstGeom prst="rect">
            <a:avLst/>
          </a:prstGeom>
          <a:noFill/>
          <a:ln>
            <a:noFill/>
          </a:ln>
        </p:spPr>
        <p:txBody>
          <a:bodyPr spcFirstLastPara="1" wrap="square" lIns="91425" tIns="45700" rIns="91425" bIns="45700" anchor="ctr" anchorCtr="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1" name="Google Shape;61;p64"/>
          <p:cNvSpPr>
            <a:spLocks noGrp="1"/>
          </p:cNvSpPr>
          <p:nvPr>
            <p:ph type="sldNum" idx="12"/>
          </p:nvPr>
        </p:nvSpPr>
        <p:spPr>
          <a:xfrm>
            <a:off x="11375717" y="5648961"/>
            <a:ext cx="731600" cy="396400"/>
          </a:xfrm>
          <a:prstGeom prst="bracketPair">
            <a:avLst/>
          </a:prstGeom>
          <a:noFill/>
          <a:ln w="19050" cap="flat" cmpd="sng">
            <a:solidFill>
              <a:srgbClr val="FFFFFF"/>
            </a:solidFill>
            <a:prstDash val="solid"/>
            <a:round/>
            <a:headEnd type="none" w="sm" len="sm"/>
            <a:tailEnd type="none" w="sm" len="sm"/>
          </a:ln>
        </p:spPr>
        <p:txBody>
          <a:bodyPr spcFirstLastPara="1" wrap="square" lIns="0" tIns="0" rIns="0" bIns="0" anchor="ctr" anchorCtr="0">
            <a:noAutofit/>
          </a:bodyPr>
          <a:lstStyle>
            <a:lvl1pPr marL="0" marR="0" lvl="0" indent="0" algn="ctr">
              <a:lnSpc>
                <a:spcPct val="100000"/>
              </a:lnSpc>
              <a:spcBef>
                <a:spcPts val="0"/>
              </a:spcBef>
              <a:spcAft>
                <a:spcPts val="0"/>
              </a:spcAft>
              <a:buClr>
                <a:srgbClr val="000000"/>
              </a:buClr>
              <a:buSzPts val="1351"/>
              <a:buFont typeface="Arial"/>
              <a:buNone/>
              <a:defRPr sz="1589" b="0" i="0" u="none" strike="noStrike" cap="none">
                <a:solidFill>
                  <a:srgbClr val="FFFFFF"/>
                </a:solidFill>
                <a:latin typeface="Arial"/>
                <a:ea typeface="Arial"/>
                <a:cs typeface="Arial"/>
                <a:sym typeface="Arial"/>
              </a:defRPr>
            </a:lvl1pPr>
            <a:lvl2pPr marL="0" marR="0" lvl="1" indent="0" algn="ctr">
              <a:lnSpc>
                <a:spcPct val="100000"/>
              </a:lnSpc>
              <a:spcBef>
                <a:spcPts val="0"/>
              </a:spcBef>
              <a:spcAft>
                <a:spcPts val="0"/>
              </a:spcAft>
              <a:buClr>
                <a:srgbClr val="000000"/>
              </a:buClr>
              <a:buSzPts val="1351"/>
              <a:buFont typeface="Arial"/>
              <a:buNone/>
              <a:defRPr sz="1589" b="0" i="0" u="none" strike="noStrike" cap="none">
                <a:solidFill>
                  <a:srgbClr val="FFFFFF"/>
                </a:solidFill>
                <a:latin typeface="Arial"/>
                <a:ea typeface="Arial"/>
                <a:cs typeface="Arial"/>
                <a:sym typeface="Arial"/>
              </a:defRPr>
            </a:lvl2pPr>
            <a:lvl3pPr marL="0" marR="0" lvl="2" indent="0" algn="ctr">
              <a:lnSpc>
                <a:spcPct val="100000"/>
              </a:lnSpc>
              <a:spcBef>
                <a:spcPts val="0"/>
              </a:spcBef>
              <a:spcAft>
                <a:spcPts val="0"/>
              </a:spcAft>
              <a:buClr>
                <a:srgbClr val="000000"/>
              </a:buClr>
              <a:buSzPts val="1351"/>
              <a:buFont typeface="Arial"/>
              <a:buNone/>
              <a:defRPr sz="1589" b="0" i="0" u="none" strike="noStrike" cap="none">
                <a:solidFill>
                  <a:srgbClr val="FFFFFF"/>
                </a:solidFill>
                <a:latin typeface="Arial"/>
                <a:ea typeface="Arial"/>
                <a:cs typeface="Arial"/>
                <a:sym typeface="Arial"/>
              </a:defRPr>
            </a:lvl3pPr>
            <a:lvl4pPr marL="0" marR="0" lvl="3" indent="0" algn="ctr">
              <a:lnSpc>
                <a:spcPct val="100000"/>
              </a:lnSpc>
              <a:spcBef>
                <a:spcPts val="0"/>
              </a:spcBef>
              <a:spcAft>
                <a:spcPts val="0"/>
              </a:spcAft>
              <a:buClr>
                <a:srgbClr val="000000"/>
              </a:buClr>
              <a:buSzPts val="1351"/>
              <a:buFont typeface="Arial"/>
              <a:buNone/>
              <a:defRPr sz="1589" b="0" i="0" u="none" strike="noStrike" cap="none">
                <a:solidFill>
                  <a:srgbClr val="FFFFFF"/>
                </a:solidFill>
                <a:latin typeface="Arial"/>
                <a:ea typeface="Arial"/>
                <a:cs typeface="Arial"/>
                <a:sym typeface="Arial"/>
              </a:defRPr>
            </a:lvl4pPr>
            <a:lvl5pPr marL="0" marR="0" lvl="4" indent="0" algn="ctr">
              <a:lnSpc>
                <a:spcPct val="100000"/>
              </a:lnSpc>
              <a:spcBef>
                <a:spcPts val="0"/>
              </a:spcBef>
              <a:spcAft>
                <a:spcPts val="0"/>
              </a:spcAft>
              <a:buClr>
                <a:srgbClr val="000000"/>
              </a:buClr>
              <a:buSzPts val="1351"/>
              <a:buFont typeface="Arial"/>
              <a:buNone/>
              <a:defRPr sz="1589" b="0" i="0" u="none" strike="noStrike" cap="none">
                <a:solidFill>
                  <a:srgbClr val="FFFFFF"/>
                </a:solidFill>
                <a:latin typeface="Arial"/>
                <a:ea typeface="Arial"/>
                <a:cs typeface="Arial"/>
                <a:sym typeface="Arial"/>
              </a:defRPr>
            </a:lvl5pPr>
            <a:lvl6pPr marL="0" marR="0" lvl="5" indent="0" algn="ctr">
              <a:lnSpc>
                <a:spcPct val="100000"/>
              </a:lnSpc>
              <a:spcBef>
                <a:spcPts val="0"/>
              </a:spcBef>
              <a:spcAft>
                <a:spcPts val="0"/>
              </a:spcAft>
              <a:buClr>
                <a:srgbClr val="000000"/>
              </a:buClr>
              <a:buSzPts val="1351"/>
              <a:buFont typeface="Arial"/>
              <a:buNone/>
              <a:defRPr sz="1589" b="0" i="0" u="none" strike="noStrike" cap="none">
                <a:solidFill>
                  <a:srgbClr val="FFFFFF"/>
                </a:solidFill>
                <a:latin typeface="Arial"/>
                <a:ea typeface="Arial"/>
                <a:cs typeface="Arial"/>
                <a:sym typeface="Arial"/>
              </a:defRPr>
            </a:lvl6pPr>
            <a:lvl7pPr marL="0" marR="0" lvl="6" indent="0" algn="ctr">
              <a:lnSpc>
                <a:spcPct val="100000"/>
              </a:lnSpc>
              <a:spcBef>
                <a:spcPts val="0"/>
              </a:spcBef>
              <a:spcAft>
                <a:spcPts val="0"/>
              </a:spcAft>
              <a:buClr>
                <a:srgbClr val="000000"/>
              </a:buClr>
              <a:buSzPts val="1351"/>
              <a:buFont typeface="Arial"/>
              <a:buNone/>
              <a:defRPr sz="1589" b="0" i="0" u="none" strike="noStrike" cap="none">
                <a:solidFill>
                  <a:srgbClr val="FFFFFF"/>
                </a:solidFill>
                <a:latin typeface="Arial"/>
                <a:ea typeface="Arial"/>
                <a:cs typeface="Arial"/>
                <a:sym typeface="Arial"/>
              </a:defRPr>
            </a:lvl7pPr>
            <a:lvl8pPr marL="0" marR="0" lvl="7" indent="0" algn="ctr">
              <a:lnSpc>
                <a:spcPct val="100000"/>
              </a:lnSpc>
              <a:spcBef>
                <a:spcPts val="0"/>
              </a:spcBef>
              <a:spcAft>
                <a:spcPts val="0"/>
              </a:spcAft>
              <a:buClr>
                <a:srgbClr val="000000"/>
              </a:buClr>
              <a:buSzPts val="1351"/>
              <a:buFont typeface="Arial"/>
              <a:buNone/>
              <a:defRPr sz="1589" b="0" i="0" u="none" strike="noStrike" cap="none">
                <a:solidFill>
                  <a:srgbClr val="FFFFFF"/>
                </a:solidFill>
                <a:latin typeface="Arial"/>
                <a:ea typeface="Arial"/>
                <a:cs typeface="Arial"/>
                <a:sym typeface="Arial"/>
              </a:defRPr>
            </a:lvl8pPr>
            <a:lvl9pPr marL="0" marR="0" lvl="8" indent="0" algn="ctr">
              <a:lnSpc>
                <a:spcPct val="100000"/>
              </a:lnSpc>
              <a:spcBef>
                <a:spcPts val="0"/>
              </a:spcBef>
              <a:spcAft>
                <a:spcPts val="0"/>
              </a:spcAft>
              <a:buClr>
                <a:srgbClr val="000000"/>
              </a:buClr>
              <a:buSzPts val="1351"/>
              <a:buFont typeface="Arial"/>
              <a:buNone/>
              <a:defRPr sz="1589" b="0" i="0" u="none" strike="noStrike" cap="none">
                <a:solidFill>
                  <a:srgbClr val="FFFFFF"/>
                </a:solidFill>
                <a:latin typeface="Arial"/>
                <a:ea typeface="Arial"/>
                <a:cs typeface="Arial"/>
                <a:sym typeface="Arial"/>
              </a:defRPr>
            </a:lvl9pPr>
          </a:lstStyle>
          <a:p>
            <a:fld id="{00000000-1234-1234-1234-123412341234}" type="slidenum">
              <a:rPr lang="en" smtClean="0"/>
              <a:pPr/>
              <a:t>‹#›</a:t>
            </a:fld>
            <a:endParaRPr lang="en"/>
          </a:p>
        </p:txBody>
      </p:sp>
      <p:sp>
        <p:nvSpPr>
          <p:cNvPr id="62" name="Google Shape;62;p64"/>
          <p:cNvSpPr txBox="1">
            <a:spLocks noGrp="1"/>
          </p:cNvSpPr>
          <p:nvPr>
            <p:ph type="body" idx="2"/>
          </p:nvPr>
        </p:nvSpPr>
        <p:spPr>
          <a:xfrm>
            <a:off x="406400" y="381000"/>
            <a:ext cx="10363200" cy="4942800"/>
          </a:xfrm>
          <a:prstGeom prst="rect">
            <a:avLst/>
          </a:prstGeom>
          <a:noFill/>
          <a:ln>
            <a:noFill/>
          </a:ln>
        </p:spPr>
        <p:txBody>
          <a:bodyPr spcFirstLastPara="1" wrap="square" lIns="91425" tIns="45700" rIns="91425" bIns="45700" anchor="t" anchorCtr="0">
            <a:noAutofit/>
          </a:bodyPr>
          <a:lstStyle>
            <a:lvl1pPr marL="537898" lvl="0" indent="-403424" algn="l">
              <a:lnSpc>
                <a:spcPct val="100000"/>
              </a:lnSpc>
              <a:spcBef>
                <a:spcPts val="424"/>
              </a:spcBef>
              <a:spcAft>
                <a:spcPts val="0"/>
              </a:spcAft>
              <a:buSzPts val="1800"/>
              <a:buChar char="•"/>
              <a:defRPr/>
            </a:lvl1pPr>
            <a:lvl2pPr marL="1075796" lvl="1" indent="-403424" algn="l">
              <a:lnSpc>
                <a:spcPct val="100000"/>
              </a:lnSpc>
              <a:spcBef>
                <a:spcPts val="424"/>
              </a:spcBef>
              <a:spcAft>
                <a:spcPts val="0"/>
              </a:spcAft>
              <a:buSzPts val="1800"/>
              <a:buChar char="•"/>
              <a:defRPr/>
            </a:lvl2pPr>
            <a:lvl3pPr marL="1613693" lvl="2" indent="-403424" algn="l">
              <a:lnSpc>
                <a:spcPct val="100000"/>
              </a:lnSpc>
              <a:spcBef>
                <a:spcPts val="424"/>
              </a:spcBef>
              <a:spcAft>
                <a:spcPts val="0"/>
              </a:spcAft>
              <a:buSzPts val="1800"/>
              <a:buChar char="•"/>
              <a:defRPr/>
            </a:lvl3pPr>
            <a:lvl4pPr marL="2151590" lvl="3" indent="-403424" algn="l">
              <a:lnSpc>
                <a:spcPct val="100000"/>
              </a:lnSpc>
              <a:spcBef>
                <a:spcPts val="424"/>
              </a:spcBef>
              <a:spcAft>
                <a:spcPts val="0"/>
              </a:spcAft>
              <a:buSzPts val="1800"/>
              <a:buChar char="•"/>
              <a:defRPr/>
            </a:lvl4pPr>
            <a:lvl5pPr marL="2689488" lvl="4" indent="-403424" algn="l">
              <a:lnSpc>
                <a:spcPct val="100000"/>
              </a:lnSpc>
              <a:spcBef>
                <a:spcPts val="424"/>
              </a:spcBef>
              <a:spcAft>
                <a:spcPts val="0"/>
              </a:spcAft>
              <a:buSzPts val="1800"/>
              <a:buChar char="•"/>
              <a:defRPr/>
            </a:lvl5pPr>
            <a:lvl6pPr marL="3227386" lvl="5" indent="-403424" algn="l">
              <a:lnSpc>
                <a:spcPct val="100000"/>
              </a:lnSpc>
              <a:spcBef>
                <a:spcPts val="424"/>
              </a:spcBef>
              <a:spcAft>
                <a:spcPts val="0"/>
              </a:spcAft>
              <a:buSzPts val="1800"/>
              <a:buChar char="•"/>
              <a:defRPr/>
            </a:lvl6pPr>
            <a:lvl7pPr marL="3765283" lvl="6" indent="-403424" algn="l">
              <a:lnSpc>
                <a:spcPct val="100000"/>
              </a:lnSpc>
              <a:spcBef>
                <a:spcPts val="424"/>
              </a:spcBef>
              <a:spcAft>
                <a:spcPts val="0"/>
              </a:spcAft>
              <a:buSzPts val="1800"/>
              <a:buChar char="•"/>
              <a:defRPr/>
            </a:lvl7pPr>
            <a:lvl8pPr marL="4303181" lvl="7" indent="-403424" algn="l">
              <a:lnSpc>
                <a:spcPct val="100000"/>
              </a:lnSpc>
              <a:spcBef>
                <a:spcPts val="424"/>
              </a:spcBef>
              <a:spcAft>
                <a:spcPts val="0"/>
              </a:spcAft>
              <a:buSzPts val="1800"/>
              <a:buChar char="•"/>
              <a:defRPr/>
            </a:lvl8pPr>
            <a:lvl9pPr marL="4841078" lvl="8" indent="-403424" algn="l">
              <a:lnSpc>
                <a:spcPct val="100000"/>
              </a:lnSpc>
              <a:spcBef>
                <a:spcPts val="424"/>
              </a:spcBef>
              <a:spcAft>
                <a:spcPts val="0"/>
              </a:spcAft>
              <a:buSzPts val="1800"/>
              <a:buChar char="•"/>
              <a:defRPr/>
            </a:lvl9pPr>
          </a:lstStyle>
          <a:p>
            <a:endParaRPr/>
          </a:p>
        </p:txBody>
      </p:sp>
    </p:spTree>
    <p:extLst>
      <p:ext uri="{BB962C8B-B14F-4D97-AF65-F5344CB8AC3E}">
        <p14:creationId xmlns:p14="http://schemas.microsoft.com/office/powerpoint/2010/main" val="1876085769"/>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obj" preserve="1">
  <p:cSld name="Title Slide">
    <p:spTree>
      <p:nvGrpSpPr>
        <p:cNvPr id="1" name=""/>
        <p:cNvGrpSpPr/>
        <p:nvPr/>
      </p:nvGrpSpPr>
      <p:grpSpPr>
        <a:xfrm>
          <a:off x="0" y="0"/>
          <a:ext cx="0" cy="0"/>
          <a:chOff x="0" y="0"/>
          <a:chExt cx="0" cy="0"/>
        </a:xfrm>
      </p:grpSpPr>
      <p:sp>
        <p:nvSpPr>
          <p:cNvPr id="2" name="Holder 2"/>
          <p:cNvSpPr>
            <a:spLocks noGrp="1"/>
          </p:cNvSpPr>
          <p:nvPr>
            <p:ph type="ctrTitle"/>
          </p:nvPr>
        </p:nvSpPr>
        <p:spPr>
          <a:xfrm>
            <a:off x="410844" y="317636"/>
            <a:ext cx="11370310" cy="733425"/>
          </a:xfrm>
          <a:prstGeom prst="rect">
            <a:avLst/>
          </a:prstGeom>
        </p:spPr>
        <p:txBody>
          <a:bodyPr wrap="square" lIns="0" tIns="0" rIns="0" bIns="0">
            <a:spAutoFit/>
          </a:bodyPr>
          <a:lstStyle>
            <a:lvl1pPr>
              <a:defRPr sz="4400" b="0" i="0">
                <a:solidFill>
                  <a:schemeClr val="bg1"/>
                </a:solidFill>
                <a:latin typeface="Calibri Light"/>
                <a:cs typeface="Calibri Light"/>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7/11/2023</a:t>
            </a:fld>
            <a:endParaRPr lang="en-US"/>
          </a:p>
        </p:txBody>
      </p:sp>
      <p:sp>
        <p:nvSpPr>
          <p:cNvPr id="6" name="Holder 6"/>
          <p:cNvSpPr>
            <a:spLocks noGrp="1"/>
          </p:cNvSpPr>
          <p:nvPr>
            <p:ph type="sldNum" sz="quarter" idx="7"/>
          </p:nvPr>
        </p:nvSpPr>
        <p:spPr/>
        <p:txBody>
          <a:bodyPr lIns="0" tIns="0" rIns="0" bIns="0"/>
          <a:lstStyle>
            <a:lvl1pPr>
              <a:defRPr sz="3200" b="0" i="0">
                <a:solidFill>
                  <a:schemeClr val="bg1"/>
                </a:solidFill>
                <a:latin typeface="Arial"/>
                <a:cs typeface="Arial"/>
              </a:defRPr>
            </a:lvl1pPr>
          </a:lstStyle>
          <a:p>
            <a:pPr marL="38100">
              <a:lnSpc>
                <a:spcPts val="3640"/>
              </a:lnSpc>
            </a:pPr>
            <a:fld id="{81D60167-4931-47E6-BA6A-407CBD079E47}" type="slidenum">
              <a:rPr dirty="0"/>
              <a:t>‹#›</a:t>
            </a:fld>
            <a:endParaRPr dirty="0"/>
          </a:p>
        </p:txBody>
      </p:sp>
    </p:spTree>
    <p:extLst>
      <p:ext uri="{BB962C8B-B14F-4D97-AF65-F5344CB8AC3E}">
        <p14:creationId xmlns:p14="http://schemas.microsoft.com/office/powerpoint/2010/main" val="1325729622"/>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3600" b="0" i="0">
                <a:solidFill>
                  <a:schemeClr val="bg1"/>
                </a:solidFill>
                <a:latin typeface="Calibri Light"/>
                <a:cs typeface="Calibri Light"/>
              </a:defRPr>
            </a:lvl1pPr>
          </a:lstStyle>
          <a:p>
            <a:endParaRPr/>
          </a:p>
        </p:txBody>
      </p:sp>
      <p:sp>
        <p:nvSpPr>
          <p:cNvPr id="3" name="Holder 3"/>
          <p:cNvSpPr>
            <a:spLocks noGrp="1"/>
          </p:cNvSpPr>
          <p:nvPr>
            <p:ph type="body" idx="1"/>
          </p:nvPr>
        </p:nvSpPr>
        <p:spPr/>
        <p:txBody>
          <a:bodyPr lIns="0" tIns="0" rIns="0" bIns="0"/>
          <a:lstStyle>
            <a:lvl1pPr>
              <a:defRPr sz="2800" b="1" i="0">
                <a:solidFill>
                  <a:schemeClr val="tx1"/>
                </a:solidFill>
                <a:latin typeface="Arial"/>
                <a:cs typeface="Arial"/>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7/11/2023</a:t>
            </a:fld>
            <a:endParaRPr lang="en-US"/>
          </a:p>
        </p:txBody>
      </p:sp>
      <p:sp>
        <p:nvSpPr>
          <p:cNvPr id="6" name="Holder 6"/>
          <p:cNvSpPr>
            <a:spLocks noGrp="1"/>
          </p:cNvSpPr>
          <p:nvPr>
            <p:ph type="sldNum" sz="quarter" idx="7"/>
          </p:nvPr>
        </p:nvSpPr>
        <p:spPr/>
        <p:txBody>
          <a:bodyPr lIns="0" tIns="0" rIns="0" bIns="0"/>
          <a:lstStyle>
            <a:lvl1pPr>
              <a:defRPr sz="3200" b="0" i="0">
                <a:solidFill>
                  <a:schemeClr val="bg1"/>
                </a:solidFill>
                <a:latin typeface="Arial"/>
                <a:cs typeface="Arial"/>
              </a:defRPr>
            </a:lvl1pPr>
          </a:lstStyle>
          <a:p>
            <a:pPr marL="38100">
              <a:lnSpc>
                <a:spcPts val="3640"/>
              </a:lnSpc>
            </a:pPr>
            <a:fld id="{81D60167-4931-47E6-BA6A-407CBD079E47}" type="slidenum">
              <a:rPr dirty="0"/>
              <a:t>‹#›</a:t>
            </a:fld>
            <a:endParaRPr dirty="0"/>
          </a:p>
        </p:txBody>
      </p:sp>
    </p:spTree>
    <p:extLst>
      <p:ext uri="{BB962C8B-B14F-4D97-AF65-F5344CB8AC3E}">
        <p14:creationId xmlns:p14="http://schemas.microsoft.com/office/powerpoint/2010/main" val="4892954"/>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3600" b="0" i="0">
                <a:solidFill>
                  <a:schemeClr val="bg1"/>
                </a:solidFill>
                <a:latin typeface="Calibri Light"/>
                <a:cs typeface="Calibri Light"/>
              </a:defRPr>
            </a:lvl1pPr>
          </a:lstStyle>
          <a:p>
            <a:endParaRPr/>
          </a:p>
        </p:txBody>
      </p:sp>
      <p:sp>
        <p:nvSpPr>
          <p:cNvPr id="3" name="Holder 3"/>
          <p:cNvSpPr>
            <a:spLocks noGrp="1"/>
          </p:cNvSpPr>
          <p:nvPr>
            <p:ph sz="half" idx="2"/>
          </p:nvPr>
        </p:nvSpPr>
        <p:spPr>
          <a:xfrm>
            <a:off x="609600" y="1577340"/>
            <a:ext cx="5303520" cy="4526280"/>
          </a:xfrm>
          <a:prstGeom prst="rect">
            <a:avLst/>
          </a:prstGeom>
        </p:spPr>
        <p:txBody>
          <a:bodyPr wrap="square" lIns="0" tIns="0" rIns="0" bIns="0">
            <a:spAutoFit/>
          </a:bodyPr>
          <a:lstStyle>
            <a:lvl1pPr>
              <a:defRPr/>
            </a:lvl1pPr>
          </a:lstStyle>
          <a:p>
            <a:endParaRPr/>
          </a:p>
        </p:txBody>
      </p:sp>
      <p:sp>
        <p:nvSpPr>
          <p:cNvPr id="4" name="Holder 4"/>
          <p:cNvSpPr>
            <a:spLocks noGrp="1"/>
          </p:cNvSpPr>
          <p:nvPr>
            <p:ph sz="half" idx="3"/>
          </p:nvPr>
        </p:nvSpPr>
        <p:spPr>
          <a:xfrm>
            <a:off x="6278880" y="1577340"/>
            <a:ext cx="5303520" cy="4526280"/>
          </a:xfrm>
          <a:prstGeom prst="rect">
            <a:avLst/>
          </a:prstGeom>
        </p:spPr>
        <p:txBody>
          <a:bodyPr wrap="square" lIns="0" tIns="0" rIns="0" bIns="0">
            <a:spAutoFit/>
          </a:bodyPr>
          <a:lstStyle>
            <a:lvl1pPr>
              <a:defRPr/>
            </a:lvl1pPr>
          </a:lstStyle>
          <a:p>
            <a:endParaRPr/>
          </a:p>
        </p:txBody>
      </p:sp>
      <p:sp>
        <p:nvSpPr>
          <p:cNvPr id="5" name="Holder 5"/>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6" name="Holder 6"/>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7/11/2023</a:t>
            </a:fld>
            <a:endParaRPr lang="en-US"/>
          </a:p>
        </p:txBody>
      </p:sp>
      <p:sp>
        <p:nvSpPr>
          <p:cNvPr id="7" name="Holder 7"/>
          <p:cNvSpPr>
            <a:spLocks noGrp="1"/>
          </p:cNvSpPr>
          <p:nvPr>
            <p:ph type="sldNum" sz="quarter" idx="7"/>
          </p:nvPr>
        </p:nvSpPr>
        <p:spPr/>
        <p:txBody>
          <a:bodyPr lIns="0" tIns="0" rIns="0" bIns="0"/>
          <a:lstStyle>
            <a:lvl1pPr>
              <a:defRPr sz="3200" b="0" i="0">
                <a:solidFill>
                  <a:schemeClr val="bg1"/>
                </a:solidFill>
                <a:latin typeface="Arial"/>
                <a:cs typeface="Arial"/>
              </a:defRPr>
            </a:lvl1pPr>
          </a:lstStyle>
          <a:p>
            <a:pPr marL="38100">
              <a:lnSpc>
                <a:spcPts val="3640"/>
              </a:lnSpc>
            </a:pPr>
            <a:fld id="{81D60167-4931-47E6-BA6A-407CBD079E47}" type="slidenum">
              <a:rPr dirty="0"/>
              <a:t>‹#›</a:t>
            </a:fld>
            <a:endParaRPr dirty="0"/>
          </a:p>
        </p:txBody>
      </p:sp>
    </p:spTree>
    <p:extLst>
      <p:ext uri="{BB962C8B-B14F-4D97-AF65-F5344CB8AC3E}">
        <p14:creationId xmlns:p14="http://schemas.microsoft.com/office/powerpoint/2010/main" val="3871508864"/>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obj" preserve="1">
  <p:cSld name="Title Only">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3600" b="0" i="0">
                <a:solidFill>
                  <a:schemeClr val="bg1"/>
                </a:solidFill>
                <a:latin typeface="Calibri Light"/>
                <a:cs typeface="Calibri Light"/>
              </a:defRPr>
            </a:lvl1pPr>
          </a:lstStyle>
          <a:p>
            <a:endParaRPr/>
          </a:p>
        </p:txBody>
      </p:sp>
      <p:sp>
        <p:nvSpPr>
          <p:cNvPr id="3" name="Holder 3"/>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4" name="Holder 4"/>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7/11/2023</a:t>
            </a:fld>
            <a:endParaRPr lang="en-US"/>
          </a:p>
        </p:txBody>
      </p:sp>
      <p:sp>
        <p:nvSpPr>
          <p:cNvPr id="5" name="Holder 5"/>
          <p:cNvSpPr>
            <a:spLocks noGrp="1"/>
          </p:cNvSpPr>
          <p:nvPr>
            <p:ph type="sldNum" sz="quarter" idx="7"/>
          </p:nvPr>
        </p:nvSpPr>
        <p:spPr/>
        <p:txBody>
          <a:bodyPr lIns="0" tIns="0" rIns="0" bIns="0"/>
          <a:lstStyle>
            <a:lvl1pPr>
              <a:defRPr sz="3200" b="0" i="0">
                <a:solidFill>
                  <a:schemeClr val="bg1"/>
                </a:solidFill>
                <a:latin typeface="Arial"/>
                <a:cs typeface="Arial"/>
              </a:defRPr>
            </a:lvl1pPr>
          </a:lstStyle>
          <a:p>
            <a:pPr marL="38100">
              <a:lnSpc>
                <a:spcPts val="3640"/>
              </a:lnSpc>
            </a:pPr>
            <a:fld id="{81D60167-4931-47E6-BA6A-407CBD079E47}" type="slidenum">
              <a:rPr dirty="0"/>
              <a:t>‹#›</a:t>
            </a:fld>
            <a:endParaRPr dirty="0"/>
          </a:p>
        </p:txBody>
      </p:sp>
    </p:spTree>
    <p:extLst>
      <p:ext uri="{BB962C8B-B14F-4D97-AF65-F5344CB8AC3E}">
        <p14:creationId xmlns:p14="http://schemas.microsoft.com/office/powerpoint/2010/main" val="2378274190"/>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 preserve="1">
  <p:cSld name="Blank">
    <p:spTree>
      <p:nvGrpSpPr>
        <p:cNvPr id="1" name=""/>
        <p:cNvGrpSpPr/>
        <p:nvPr/>
      </p:nvGrpSpPr>
      <p:grpSpPr>
        <a:xfrm>
          <a:off x="0" y="0"/>
          <a:ext cx="0" cy="0"/>
          <a:chOff x="0" y="0"/>
          <a:chExt cx="0" cy="0"/>
        </a:xfrm>
      </p:grpSpPr>
      <p:sp>
        <p:nvSpPr>
          <p:cNvPr id="2" name="Holder 2"/>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3" name="Holder 3"/>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7/11/2023</a:t>
            </a:fld>
            <a:endParaRPr lang="en-US"/>
          </a:p>
        </p:txBody>
      </p:sp>
      <p:sp>
        <p:nvSpPr>
          <p:cNvPr id="4" name="Holder 4"/>
          <p:cNvSpPr>
            <a:spLocks noGrp="1"/>
          </p:cNvSpPr>
          <p:nvPr>
            <p:ph type="sldNum" sz="quarter" idx="7"/>
          </p:nvPr>
        </p:nvSpPr>
        <p:spPr/>
        <p:txBody>
          <a:bodyPr lIns="0" tIns="0" rIns="0" bIns="0"/>
          <a:lstStyle>
            <a:lvl1pPr>
              <a:defRPr sz="3200" b="0" i="0">
                <a:solidFill>
                  <a:schemeClr val="bg1"/>
                </a:solidFill>
                <a:latin typeface="Arial"/>
                <a:cs typeface="Arial"/>
              </a:defRPr>
            </a:lvl1pPr>
          </a:lstStyle>
          <a:p>
            <a:pPr marL="38100">
              <a:lnSpc>
                <a:spcPts val="3640"/>
              </a:lnSpc>
            </a:pPr>
            <a:fld id="{81D60167-4931-47E6-BA6A-407CBD079E47}" type="slidenum">
              <a:rPr dirty="0"/>
              <a:t>‹#›</a:t>
            </a:fld>
            <a:endParaRPr dirty="0"/>
          </a:p>
        </p:txBody>
      </p:sp>
    </p:spTree>
    <p:extLst>
      <p:ext uri="{BB962C8B-B14F-4D97-AF65-F5344CB8AC3E}">
        <p14:creationId xmlns:p14="http://schemas.microsoft.com/office/powerpoint/2010/main" val="1010285795"/>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Title Slide">
    <p:spTree>
      <p:nvGrpSpPr>
        <p:cNvPr id="1" name=""/>
        <p:cNvGrpSpPr/>
        <p:nvPr/>
      </p:nvGrpSpPr>
      <p:grpSpPr>
        <a:xfrm>
          <a:off x="0" y="0"/>
          <a:ext cx="0" cy="0"/>
          <a:chOff x="0" y="0"/>
          <a:chExt cx="0" cy="0"/>
        </a:xfrm>
      </p:grpSpPr>
      <p:sp>
        <p:nvSpPr>
          <p:cNvPr id="2" name="Holder 2"/>
          <p:cNvSpPr>
            <a:spLocks noGrp="1"/>
          </p:cNvSpPr>
          <p:nvPr>
            <p:ph type="ctrTitle"/>
          </p:nvPr>
        </p:nvSpPr>
        <p:spPr>
          <a:xfrm>
            <a:off x="1518062" y="397545"/>
            <a:ext cx="9155874" cy="63500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7/11/2023</a:t>
            </a:fld>
            <a:endParaRPr lang="en-US"/>
          </a:p>
        </p:txBody>
      </p:sp>
      <p:sp>
        <p:nvSpPr>
          <p:cNvPr id="6" name="Holder 6"/>
          <p:cNvSpPr>
            <a:spLocks noGrp="1"/>
          </p:cNvSpPr>
          <p:nvPr>
            <p:ph type="sldNum" sz="quarter" idx="7"/>
          </p:nvPr>
        </p:nvSpPr>
        <p:spPr/>
        <p:txBody>
          <a:bodyPr lIns="0" tIns="0" rIns="0" bIns="0"/>
          <a:lstStyle>
            <a:lvl1pPr>
              <a:defRPr sz="3200" b="0" i="0">
                <a:solidFill>
                  <a:schemeClr val="bg1"/>
                </a:solidFill>
                <a:latin typeface="Arial"/>
                <a:cs typeface="Arial"/>
              </a:defRPr>
            </a:lvl1pPr>
          </a:lstStyle>
          <a:p>
            <a:pPr marL="38100">
              <a:lnSpc>
                <a:spcPts val="3640"/>
              </a:lnSpc>
            </a:pPr>
            <a:fld id="{81D60167-4931-47E6-BA6A-407CBD079E47}" type="slidenum">
              <a:rPr dirty="0"/>
              <a:t>‹#›</a:t>
            </a:fld>
            <a:endParaRPr dirty="0"/>
          </a:p>
        </p:txBody>
      </p:sp>
    </p:spTree>
    <p:extLst>
      <p:ext uri="{BB962C8B-B14F-4D97-AF65-F5344CB8AC3E}">
        <p14:creationId xmlns:p14="http://schemas.microsoft.com/office/powerpoint/2010/main" val="4202792248"/>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4400" b="0" i="0">
                <a:solidFill>
                  <a:schemeClr val="bg1"/>
                </a:solidFill>
                <a:latin typeface="Calibri Light"/>
                <a:cs typeface="Calibri Light"/>
              </a:defRPr>
            </a:lvl1pPr>
          </a:lstStyle>
          <a:p>
            <a:endParaRPr/>
          </a:p>
        </p:txBody>
      </p:sp>
      <p:sp>
        <p:nvSpPr>
          <p:cNvPr id="3" name="Holder 3"/>
          <p:cNvSpPr>
            <a:spLocks noGrp="1"/>
          </p:cNvSpPr>
          <p:nvPr>
            <p:ph type="body" idx="1"/>
          </p:nvPr>
        </p:nvSpPr>
        <p:spPr/>
        <p:txBody>
          <a:bodyPr lIns="0" tIns="0" rIns="0" bIns="0"/>
          <a:lstStyle>
            <a:lvl1pPr>
              <a:defRPr sz="2800" b="1" i="0">
                <a:solidFill>
                  <a:schemeClr val="tx1"/>
                </a:solidFill>
                <a:latin typeface="Arial"/>
                <a:cs typeface="Arial"/>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7/11/2023</a:t>
            </a:fld>
            <a:endParaRPr lang="en-US"/>
          </a:p>
        </p:txBody>
      </p:sp>
      <p:sp>
        <p:nvSpPr>
          <p:cNvPr id="6" name="Holder 6"/>
          <p:cNvSpPr>
            <a:spLocks noGrp="1"/>
          </p:cNvSpPr>
          <p:nvPr>
            <p:ph type="sldNum" sz="quarter" idx="7"/>
          </p:nvPr>
        </p:nvSpPr>
        <p:spPr/>
        <p:txBody>
          <a:bodyPr lIns="0" tIns="0" rIns="0" bIns="0"/>
          <a:lstStyle>
            <a:lvl1pPr>
              <a:defRPr sz="3200" b="0" i="0">
                <a:solidFill>
                  <a:schemeClr val="bg1"/>
                </a:solidFill>
                <a:latin typeface="Arial"/>
                <a:cs typeface="Arial"/>
              </a:defRPr>
            </a:lvl1pPr>
          </a:lstStyle>
          <a:p>
            <a:pPr marL="38100">
              <a:lnSpc>
                <a:spcPts val="3640"/>
              </a:lnSpc>
            </a:pPr>
            <a:fld id="{81D60167-4931-47E6-BA6A-407CBD079E47}" type="slidenum">
              <a:rPr dirty="0"/>
              <a:t>‹#›</a:t>
            </a:fld>
            <a:endParaRPr dirty="0"/>
          </a:p>
        </p:txBody>
      </p:sp>
    </p:spTree>
    <p:extLst>
      <p:ext uri="{BB962C8B-B14F-4D97-AF65-F5344CB8AC3E}">
        <p14:creationId xmlns:p14="http://schemas.microsoft.com/office/powerpoint/2010/main" val="326196185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fld id="{BAF7E736-AECC-4168-A49A-C95567BEE82E}" type="datetime1">
              <a:rPr lang="en-US" smtClean="0"/>
              <a:t>7/10/2023</a:t>
            </a:fld>
            <a:endParaRPr lang="en-US"/>
          </a:p>
        </p:txBody>
      </p:sp>
      <p:sp>
        <p:nvSpPr>
          <p:cNvPr id="4" name="Footer Placeholder 3"/>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2400412958"/>
      </p:ext>
    </p:extLst>
  </p:cSld>
  <p:clrMapOvr>
    <a:masterClrMapping/>
  </p:clrMapOvr>
  <p:timing>
    <p:tnLst>
      <p:par>
        <p:cTn id="1" dur="indefinite" restart="never" nodeType="tmRoot"/>
      </p:par>
    </p:tn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4400" b="0" i="0">
                <a:solidFill>
                  <a:schemeClr val="bg1"/>
                </a:solidFill>
                <a:latin typeface="Calibri Light"/>
                <a:cs typeface="Calibri Light"/>
              </a:defRPr>
            </a:lvl1pPr>
          </a:lstStyle>
          <a:p>
            <a:endParaRPr/>
          </a:p>
        </p:txBody>
      </p:sp>
      <p:sp>
        <p:nvSpPr>
          <p:cNvPr id="3" name="Holder 3"/>
          <p:cNvSpPr>
            <a:spLocks noGrp="1"/>
          </p:cNvSpPr>
          <p:nvPr>
            <p:ph sz="half" idx="2"/>
          </p:nvPr>
        </p:nvSpPr>
        <p:spPr>
          <a:xfrm>
            <a:off x="609600" y="1577340"/>
            <a:ext cx="5303520" cy="4526280"/>
          </a:xfrm>
          <a:prstGeom prst="rect">
            <a:avLst/>
          </a:prstGeom>
        </p:spPr>
        <p:txBody>
          <a:bodyPr wrap="square" lIns="0" tIns="0" rIns="0" bIns="0">
            <a:spAutoFit/>
          </a:bodyPr>
          <a:lstStyle>
            <a:lvl1pPr>
              <a:defRPr/>
            </a:lvl1pPr>
          </a:lstStyle>
          <a:p>
            <a:endParaRPr/>
          </a:p>
        </p:txBody>
      </p:sp>
      <p:sp>
        <p:nvSpPr>
          <p:cNvPr id="4" name="Holder 4"/>
          <p:cNvSpPr>
            <a:spLocks noGrp="1"/>
          </p:cNvSpPr>
          <p:nvPr>
            <p:ph sz="half" idx="3"/>
          </p:nvPr>
        </p:nvSpPr>
        <p:spPr>
          <a:xfrm>
            <a:off x="6278880" y="1577340"/>
            <a:ext cx="5303520" cy="4526280"/>
          </a:xfrm>
          <a:prstGeom prst="rect">
            <a:avLst/>
          </a:prstGeom>
        </p:spPr>
        <p:txBody>
          <a:bodyPr wrap="square" lIns="0" tIns="0" rIns="0" bIns="0">
            <a:spAutoFit/>
          </a:bodyPr>
          <a:lstStyle>
            <a:lvl1pPr>
              <a:defRPr/>
            </a:lvl1pPr>
          </a:lstStyle>
          <a:p>
            <a:endParaRPr/>
          </a:p>
        </p:txBody>
      </p:sp>
      <p:sp>
        <p:nvSpPr>
          <p:cNvPr id="5" name="Holder 5"/>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6" name="Holder 6"/>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7/11/2023</a:t>
            </a:fld>
            <a:endParaRPr lang="en-US"/>
          </a:p>
        </p:txBody>
      </p:sp>
      <p:sp>
        <p:nvSpPr>
          <p:cNvPr id="7" name="Holder 7"/>
          <p:cNvSpPr>
            <a:spLocks noGrp="1"/>
          </p:cNvSpPr>
          <p:nvPr>
            <p:ph type="sldNum" sz="quarter" idx="7"/>
          </p:nvPr>
        </p:nvSpPr>
        <p:spPr/>
        <p:txBody>
          <a:bodyPr lIns="0" tIns="0" rIns="0" bIns="0"/>
          <a:lstStyle>
            <a:lvl1pPr>
              <a:defRPr sz="3200" b="0" i="0">
                <a:solidFill>
                  <a:schemeClr val="bg1"/>
                </a:solidFill>
                <a:latin typeface="Arial"/>
                <a:cs typeface="Arial"/>
              </a:defRPr>
            </a:lvl1pPr>
          </a:lstStyle>
          <a:p>
            <a:pPr marL="38100">
              <a:lnSpc>
                <a:spcPts val="3640"/>
              </a:lnSpc>
            </a:pPr>
            <a:fld id="{81D60167-4931-47E6-BA6A-407CBD079E47}" type="slidenum">
              <a:rPr dirty="0"/>
              <a:t>‹#›</a:t>
            </a:fld>
            <a:endParaRPr dirty="0"/>
          </a:p>
        </p:txBody>
      </p:sp>
    </p:spTree>
    <p:extLst>
      <p:ext uri="{BB962C8B-B14F-4D97-AF65-F5344CB8AC3E}">
        <p14:creationId xmlns:p14="http://schemas.microsoft.com/office/powerpoint/2010/main" val="1096590742"/>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obj" preserve="1">
  <p:cSld name="Title Only">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4400" b="0" i="0">
                <a:solidFill>
                  <a:schemeClr val="bg1"/>
                </a:solidFill>
                <a:latin typeface="Calibri Light"/>
                <a:cs typeface="Calibri Light"/>
              </a:defRPr>
            </a:lvl1pPr>
          </a:lstStyle>
          <a:p>
            <a:endParaRPr/>
          </a:p>
        </p:txBody>
      </p:sp>
      <p:sp>
        <p:nvSpPr>
          <p:cNvPr id="3" name="Holder 3"/>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4" name="Holder 4"/>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7/11/2023</a:t>
            </a:fld>
            <a:endParaRPr lang="en-US"/>
          </a:p>
        </p:txBody>
      </p:sp>
      <p:sp>
        <p:nvSpPr>
          <p:cNvPr id="5" name="Holder 5"/>
          <p:cNvSpPr>
            <a:spLocks noGrp="1"/>
          </p:cNvSpPr>
          <p:nvPr>
            <p:ph type="sldNum" sz="quarter" idx="7"/>
          </p:nvPr>
        </p:nvSpPr>
        <p:spPr/>
        <p:txBody>
          <a:bodyPr lIns="0" tIns="0" rIns="0" bIns="0"/>
          <a:lstStyle>
            <a:lvl1pPr>
              <a:defRPr sz="3200" b="0" i="0">
                <a:solidFill>
                  <a:schemeClr val="bg1"/>
                </a:solidFill>
                <a:latin typeface="Arial"/>
                <a:cs typeface="Arial"/>
              </a:defRPr>
            </a:lvl1pPr>
          </a:lstStyle>
          <a:p>
            <a:pPr marL="38100">
              <a:lnSpc>
                <a:spcPts val="3640"/>
              </a:lnSpc>
            </a:pPr>
            <a:fld id="{81D60167-4931-47E6-BA6A-407CBD079E47}" type="slidenum">
              <a:rPr dirty="0"/>
              <a:t>‹#›</a:t>
            </a:fld>
            <a:endParaRPr dirty="0"/>
          </a:p>
        </p:txBody>
      </p:sp>
    </p:spTree>
    <p:extLst>
      <p:ext uri="{BB962C8B-B14F-4D97-AF65-F5344CB8AC3E}">
        <p14:creationId xmlns:p14="http://schemas.microsoft.com/office/powerpoint/2010/main" val="1090482558"/>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obj" preserve="1">
  <p:cSld name="Blank">
    <p:spTree>
      <p:nvGrpSpPr>
        <p:cNvPr id="1" name=""/>
        <p:cNvGrpSpPr/>
        <p:nvPr/>
      </p:nvGrpSpPr>
      <p:grpSpPr>
        <a:xfrm>
          <a:off x="0" y="0"/>
          <a:ext cx="0" cy="0"/>
          <a:chOff x="0" y="0"/>
          <a:chExt cx="0" cy="0"/>
        </a:xfrm>
      </p:grpSpPr>
      <p:sp>
        <p:nvSpPr>
          <p:cNvPr id="2" name="Holder 2"/>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3" name="Holder 3"/>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7/11/2023</a:t>
            </a:fld>
            <a:endParaRPr lang="en-US"/>
          </a:p>
        </p:txBody>
      </p:sp>
      <p:sp>
        <p:nvSpPr>
          <p:cNvPr id="4" name="Holder 4"/>
          <p:cNvSpPr>
            <a:spLocks noGrp="1"/>
          </p:cNvSpPr>
          <p:nvPr>
            <p:ph type="sldNum" sz="quarter" idx="7"/>
          </p:nvPr>
        </p:nvSpPr>
        <p:spPr/>
        <p:txBody>
          <a:bodyPr lIns="0" tIns="0" rIns="0" bIns="0"/>
          <a:lstStyle>
            <a:lvl1pPr>
              <a:defRPr sz="3200" b="0" i="0">
                <a:solidFill>
                  <a:schemeClr val="bg1"/>
                </a:solidFill>
                <a:latin typeface="Arial"/>
                <a:cs typeface="Arial"/>
              </a:defRPr>
            </a:lvl1pPr>
          </a:lstStyle>
          <a:p>
            <a:pPr marL="38100">
              <a:lnSpc>
                <a:spcPts val="3640"/>
              </a:lnSpc>
            </a:pPr>
            <a:fld id="{81D60167-4931-47E6-BA6A-407CBD079E47}" type="slidenum">
              <a:rPr dirty="0"/>
              <a:t>‹#›</a:t>
            </a:fld>
            <a:endParaRPr dirty="0"/>
          </a:p>
        </p:txBody>
      </p:sp>
    </p:spTree>
    <p:extLst>
      <p:ext uri="{BB962C8B-B14F-4D97-AF65-F5344CB8AC3E}">
        <p14:creationId xmlns:p14="http://schemas.microsoft.com/office/powerpoint/2010/main" val="384238566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3E776257-730D-4D02-847C-CCD90D275D59}" type="datetime1">
              <a:rPr lang="en-US" smtClean="0"/>
              <a:t>7/10/2023</a:t>
            </a:fld>
            <a:endParaRPr lang="en-US"/>
          </a:p>
        </p:txBody>
      </p:sp>
      <p:sp>
        <p:nvSpPr>
          <p:cNvPr id="3" name="Footer Placeholder 2"/>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1272208215"/>
      </p:ext>
    </p:extLst>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484312" y="1600200"/>
            <a:ext cx="3549121" cy="1371600"/>
          </a:xfrm>
        </p:spPr>
        <p:txBody>
          <a:bodyPr anchor="b">
            <a:normAutofit/>
          </a:bodyPr>
          <a:lstStyle>
            <a:lvl1pPr algn="ctr">
              <a:defRPr sz="2400" b="0"/>
            </a:lvl1pPr>
          </a:lstStyle>
          <a:p>
            <a:r>
              <a:rPr lang="en-US" smtClean="0"/>
              <a:t>Click to edit Master title style</a:t>
            </a:r>
            <a:endParaRPr lang="en-US" dirty="0"/>
          </a:p>
        </p:txBody>
      </p:sp>
      <p:sp>
        <p:nvSpPr>
          <p:cNvPr id="3" name="Content Placeholder 2"/>
          <p:cNvSpPr>
            <a:spLocks noGrp="1"/>
          </p:cNvSpPr>
          <p:nvPr>
            <p:ph idx="1"/>
          </p:nvPr>
        </p:nvSpPr>
        <p:spPr>
          <a:xfrm>
            <a:off x="5262033" y="685799"/>
            <a:ext cx="6240990" cy="5105401"/>
          </a:xfrm>
        </p:spPr>
        <p:txBody>
          <a:bodyPr anchor="t">
            <a:normAutofit/>
          </a:bodyPr>
          <a:lstStyle>
            <a:lvl1pPr>
              <a:defRPr sz="20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1484312" y="2971800"/>
            <a:ext cx="3549121" cy="1828800"/>
          </a:xfrm>
        </p:spPr>
        <p:txBody>
          <a:bodyPr>
            <a:normAutofit/>
          </a:bodyPr>
          <a:lstStyle>
            <a:lvl1pPr marL="0" indent="0" algn="ctr">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Edit Master text styles</a:t>
            </a:r>
          </a:p>
        </p:txBody>
      </p:sp>
      <p:sp>
        <p:nvSpPr>
          <p:cNvPr id="5" name="Date Placeholder 4"/>
          <p:cNvSpPr>
            <a:spLocks noGrp="1"/>
          </p:cNvSpPr>
          <p:nvPr>
            <p:ph type="dt" sz="half" idx="10"/>
          </p:nvPr>
        </p:nvSpPr>
        <p:spPr/>
        <p:txBody>
          <a:bodyPr/>
          <a:lstStyle/>
          <a:p>
            <a:fld id="{D57A586E-41E1-4DB5-8E71-AA38D0BB0122}" type="datetime1">
              <a:rPr lang="en-US" smtClean="0"/>
              <a:t>7/10/2023</a:t>
            </a:fld>
            <a:endParaRPr lang="en-US"/>
          </a:p>
        </p:txBody>
      </p:sp>
      <p:sp>
        <p:nvSpPr>
          <p:cNvPr id="6" name="Footer Placeholder 5"/>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2927856242"/>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482724" y="1752599"/>
            <a:ext cx="5426158" cy="1371600"/>
          </a:xfrm>
        </p:spPr>
        <p:txBody>
          <a:bodyPr anchor="b">
            <a:normAutofit/>
          </a:bodyPr>
          <a:lstStyle>
            <a:lvl1pPr algn="ctr">
              <a:defRPr sz="2800" b="0"/>
            </a:lvl1pPr>
          </a:lstStyle>
          <a:p>
            <a:r>
              <a:rPr lang="en-US" smtClean="0"/>
              <a:t>Click to edit Master title style</a:t>
            </a:r>
            <a:endParaRPr lang="en-US" dirty="0"/>
          </a:p>
        </p:txBody>
      </p:sp>
      <p:sp>
        <p:nvSpPr>
          <p:cNvPr id="14" name="Picture Placeholder 2"/>
          <p:cNvSpPr>
            <a:spLocks noGrp="1" noChangeAspect="1"/>
          </p:cNvSpPr>
          <p:nvPr>
            <p:ph type="pic" idx="1"/>
          </p:nvPr>
        </p:nvSpPr>
        <p:spPr>
          <a:xfrm>
            <a:off x="7594682" y="914400"/>
            <a:ext cx="3280974" cy="4572000"/>
          </a:xfrm>
          <a:prstGeom prst="roundRect">
            <a:avLst>
              <a:gd name="adj" fmla="val 4280"/>
            </a:avLst>
          </a:prstGeom>
          <a:ln w="38100">
            <a:gradFill flip="none" rotWithShape="1">
              <a:gsLst>
                <a:gs pos="0">
                  <a:schemeClr val="bg2"/>
                </a:gs>
                <a:gs pos="100000">
                  <a:schemeClr val="bg2">
                    <a:lumMod val="75000"/>
                  </a:schemeClr>
                </a:gs>
              </a:gsLst>
              <a:lin ang="5400000" scaled="0"/>
              <a:tileRect/>
            </a:gradFill>
          </a:ln>
          <a:effectLst>
            <a:innerShdw blurRad="57150" dist="38100" dir="14460000">
              <a:srgbClr val="000000">
                <a:alpha val="70000"/>
              </a:srgbClr>
            </a:inn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smtClean="0"/>
              <a:t>Click icon to add picture</a:t>
            </a:r>
            <a:endParaRPr lang="en-US" dirty="0"/>
          </a:p>
        </p:txBody>
      </p:sp>
      <p:sp>
        <p:nvSpPr>
          <p:cNvPr id="4" name="Text Placeholder 3"/>
          <p:cNvSpPr>
            <a:spLocks noGrp="1"/>
          </p:cNvSpPr>
          <p:nvPr>
            <p:ph type="body" sz="half" idx="2"/>
          </p:nvPr>
        </p:nvSpPr>
        <p:spPr>
          <a:xfrm>
            <a:off x="1482724" y="3124199"/>
            <a:ext cx="5426158" cy="1828800"/>
          </a:xfrm>
        </p:spPr>
        <p:txBody>
          <a:bodyPr>
            <a:normAutofit/>
          </a:bodyPr>
          <a:lstStyle>
            <a:lvl1pPr marL="0" indent="0" algn="ctr">
              <a:buNone/>
              <a:defRPr sz="18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Edit Master text styles</a:t>
            </a:r>
          </a:p>
        </p:txBody>
      </p:sp>
      <p:sp>
        <p:nvSpPr>
          <p:cNvPr id="5" name="Date Placeholder 4"/>
          <p:cNvSpPr>
            <a:spLocks noGrp="1"/>
          </p:cNvSpPr>
          <p:nvPr>
            <p:ph type="dt" sz="half" idx="10"/>
          </p:nvPr>
        </p:nvSpPr>
        <p:spPr/>
        <p:txBody>
          <a:bodyPr/>
          <a:lstStyle/>
          <a:p>
            <a:fld id="{A2651248-8769-49D0-A19B-A346E26AD7A5}" type="datetime1">
              <a:rPr lang="en-US" smtClean="0"/>
              <a:t>7/10/2023</a:t>
            </a:fld>
            <a:endParaRPr lang="en-US"/>
          </a:p>
        </p:txBody>
      </p:sp>
      <p:sp>
        <p:nvSpPr>
          <p:cNvPr id="6" name="Footer Placeholder 5"/>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1647767970"/>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image" Target="../media/image2.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6.xml"/><Relationship Id="rId13" Type="http://schemas.openxmlformats.org/officeDocument/2006/relationships/slideLayout" Target="../slideLayouts/slideLayout31.xml"/><Relationship Id="rId18" Type="http://schemas.openxmlformats.org/officeDocument/2006/relationships/slideLayout" Target="../slideLayouts/slideLayout36.xml"/><Relationship Id="rId3" Type="http://schemas.openxmlformats.org/officeDocument/2006/relationships/slideLayout" Target="../slideLayouts/slideLayout21.xml"/><Relationship Id="rId21" Type="http://schemas.openxmlformats.org/officeDocument/2006/relationships/image" Target="../media/image3.png"/><Relationship Id="rId7" Type="http://schemas.openxmlformats.org/officeDocument/2006/relationships/slideLayout" Target="../slideLayouts/slideLayout25.xml"/><Relationship Id="rId12" Type="http://schemas.openxmlformats.org/officeDocument/2006/relationships/slideLayout" Target="../slideLayouts/slideLayout30.xml"/><Relationship Id="rId17" Type="http://schemas.openxmlformats.org/officeDocument/2006/relationships/slideLayout" Target="../slideLayouts/slideLayout35.xml"/><Relationship Id="rId2" Type="http://schemas.openxmlformats.org/officeDocument/2006/relationships/slideLayout" Target="../slideLayouts/slideLayout20.xml"/><Relationship Id="rId16" Type="http://schemas.openxmlformats.org/officeDocument/2006/relationships/slideLayout" Target="../slideLayouts/slideLayout34.xml"/><Relationship Id="rId20" Type="http://schemas.openxmlformats.org/officeDocument/2006/relationships/theme" Target="../theme/theme2.xml"/><Relationship Id="rId1" Type="http://schemas.openxmlformats.org/officeDocument/2006/relationships/slideLayout" Target="../slideLayouts/slideLayout19.xml"/><Relationship Id="rId6" Type="http://schemas.openxmlformats.org/officeDocument/2006/relationships/slideLayout" Target="../slideLayouts/slideLayout24.xml"/><Relationship Id="rId11" Type="http://schemas.openxmlformats.org/officeDocument/2006/relationships/slideLayout" Target="../slideLayouts/slideLayout29.xml"/><Relationship Id="rId5" Type="http://schemas.openxmlformats.org/officeDocument/2006/relationships/slideLayout" Target="../slideLayouts/slideLayout23.xml"/><Relationship Id="rId15" Type="http://schemas.openxmlformats.org/officeDocument/2006/relationships/slideLayout" Target="../slideLayouts/slideLayout33.xml"/><Relationship Id="rId10" Type="http://schemas.openxmlformats.org/officeDocument/2006/relationships/slideLayout" Target="../slideLayouts/slideLayout28.xml"/><Relationship Id="rId19" Type="http://schemas.openxmlformats.org/officeDocument/2006/relationships/slideLayout" Target="../slideLayouts/slideLayout37.xml"/><Relationship Id="rId4" Type="http://schemas.openxmlformats.org/officeDocument/2006/relationships/slideLayout" Target="../slideLayouts/slideLayout22.xml"/><Relationship Id="rId9" Type="http://schemas.openxmlformats.org/officeDocument/2006/relationships/slideLayout" Target="../slideLayouts/slideLayout27.xml"/><Relationship Id="rId14" Type="http://schemas.openxmlformats.org/officeDocument/2006/relationships/slideLayout" Target="../slideLayouts/slideLayout32.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40.xml"/><Relationship Id="rId2" Type="http://schemas.openxmlformats.org/officeDocument/2006/relationships/slideLayout" Target="../slideLayouts/slideLayout39.xml"/><Relationship Id="rId1" Type="http://schemas.openxmlformats.org/officeDocument/2006/relationships/slideLayout" Target="../slideLayouts/slideLayout38.xml"/><Relationship Id="rId4" Type="http://schemas.openxmlformats.org/officeDocument/2006/relationships/theme" Target="../theme/theme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8.xml"/><Relationship Id="rId13" Type="http://schemas.openxmlformats.org/officeDocument/2006/relationships/theme" Target="../theme/theme4.xml"/><Relationship Id="rId3" Type="http://schemas.openxmlformats.org/officeDocument/2006/relationships/slideLayout" Target="../slideLayouts/slideLayout43.xml"/><Relationship Id="rId7" Type="http://schemas.openxmlformats.org/officeDocument/2006/relationships/slideLayout" Target="../slideLayouts/slideLayout47.xml"/><Relationship Id="rId12" Type="http://schemas.openxmlformats.org/officeDocument/2006/relationships/slideLayout" Target="../slideLayouts/slideLayout52.xml"/><Relationship Id="rId2" Type="http://schemas.openxmlformats.org/officeDocument/2006/relationships/slideLayout" Target="../slideLayouts/slideLayout42.xml"/><Relationship Id="rId1" Type="http://schemas.openxmlformats.org/officeDocument/2006/relationships/slideLayout" Target="../slideLayouts/slideLayout41.xml"/><Relationship Id="rId6" Type="http://schemas.openxmlformats.org/officeDocument/2006/relationships/slideLayout" Target="../slideLayouts/slideLayout46.xml"/><Relationship Id="rId11" Type="http://schemas.openxmlformats.org/officeDocument/2006/relationships/slideLayout" Target="../slideLayouts/slideLayout51.xml"/><Relationship Id="rId5" Type="http://schemas.openxmlformats.org/officeDocument/2006/relationships/slideLayout" Target="../slideLayouts/slideLayout45.xml"/><Relationship Id="rId10" Type="http://schemas.openxmlformats.org/officeDocument/2006/relationships/slideLayout" Target="../slideLayouts/slideLayout50.xml"/><Relationship Id="rId4" Type="http://schemas.openxmlformats.org/officeDocument/2006/relationships/slideLayout" Target="../slideLayouts/slideLayout44.xml"/><Relationship Id="rId9" Type="http://schemas.openxmlformats.org/officeDocument/2006/relationships/slideLayout" Target="../slideLayouts/slideLayout49.xml"/></Relationships>
</file>

<file path=ppt/slideMasters/_rels/slideMaster5.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slideLayout" Target="../slideLayouts/slideLayout55.xml"/><Relationship Id="rId7" Type="http://schemas.openxmlformats.org/officeDocument/2006/relationships/image" Target="../media/image8.png"/><Relationship Id="rId2" Type="http://schemas.openxmlformats.org/officeDocument/2006/relationships/slideLayout" Target="../slideLayouts/slideLayout54.xml"/><Relationship Id="rId1" Type="http://schemas.openxmlformats.org/officeDocument/2006/relationships/slideLayout" Target="../slideLayouts/slideLayout53.xml"/><Relationship Id="rId6" Type="http://schemas.openxmlformats.org/officeDocument/2006/relationships/theme" Target="../theme/theme5.xml"/><Relationship Id="rId5" Type="http://schemas.openxmlformats.org/officeDocument/2006/relationships/slideLayout" Target="../slideLayouts/slideLayout57.xml"/><Relationship Id="rId4" Type="http://schemas.openxmlformats.org/officeDocument/2006/relationships/slideLayout" Target="../slideLayouts/slideLayout56.xml"/></Relationships>
</file>

<file path=ppt/slideMasters/_rels/slideMaster6.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slideLayout" Target="../slideLayouts/slideLayout60.xml"/><Relationship Id="rId7" Type="http://schemas.openxmlformats.org/officeDocument/2006/relationships/image" Target="../media/image8.png"/><Relationship Id="rId2" Type="http://schemas.openxmlformats.org/officeDocument/2006/relationships/slideLayout" Target="../slideLayouts/slideLayout59.xml"/><Relationship Id="rId1" Type="http://schemas.openxmlformats.org/officeDocument/2006/relationships/slideLayout" Target="../slideLayouts/slideLayout58.xml"/><Relationship Id="rId6" Type="http://schemas.openxmlformats.org/officeDocument/2006/relationships/theme" Target="../theme/theme6.xml"/><Relationship Id="rId5" Type="http://schemas.openxmlformats.org/officeDocument/2006/relationships/slideLayout" Target="../slideLayouts/slideLayout62.xml"/><Relationship Id="rId4" Type="http://schemas.openxmlformats.org/officeDocument/2006/relationships/slideLayout" Target="../slideLayouts/slideLayout6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pSp>
        <p:nvGrpSpPr>
          <p:cNvPr id="7" name="Group 6"/>
          <p:cNvGrpSpPr/>
          <p:nvPr/>
        </p:nvGrpSpPr>
        <p:grpSpPr>
          <a:xfrm>
            <a:off x="1" y="-1"/>
            <a:ext cx="1589517" cy="6169026"/>
            <a:chOff x="1320800" y="0"/>
            <a:chExt cx="2430372" cy="6867712"/>
          </a:xfrm>
        </p:grpSpPr>
        <p:sp>
          <p:nvSpPr>
            <p:cNvPr id="8" name="Freeform 6"/>
            <p:cNvSpPr/>
            <p:nvPr/>
          </p:nvSpPr>
          <p:spPr bwMode="auto">
            <a:xfrm>
              <a:off x="1627188" y="0"/>
              <a:ext cx="1122363" cy="5329238"/>
            </a:xfrm>
            <a:custGeom>
              <a:avLst/>
              <a:gdLst/>
              <a:ahLst/>
              <a:cxnLst/>
              <a:rect l="0" t="0" r="r" b="b"/>
              <a:pathLst>
                <a:path w="707" h="3357">
                  <a:moveTo>
                    <a:pt x="0" y="3330"/>
                  </a:moveTo>
                  <a:lnTo>
                    <a:pt x="156" y="3357"/>
                  </a:lnTo>
                  <a:lnTo>
                    <a:pt x="707" y="0"/>
                  </a:lnTo>
                  <a:lnTo>
                    <a:pt x="547" y="0"/>
                  </a:lnTo>
                  <a:lnTo>
                    <a:pt x="0" y="3330"/>
                  </a:lnTo>
                  <a:close/>
                </a:path>
              </a:pathLst>
            </a:custGeom>
            <a:solidFill>
              <a:schemeClr val="accent1"/>
            </a:solidFill>
            <a:ln>
              <a:noFill/>
            </a:ln>
          </p:spPr>
        </p:sp>
        <p:sp>
          <p:nvSpPr>
            <p:cNvPr id="9" name="Freeform 7"/>
            <p:cNvSpPr/>
            <p:nvPr/>
          </p:nvSpPr>
          <p:spPr bwMode="auto">
            <a:xfrm>
              <a:off x="1320800" y="0"/>
              <a:ext cx="1117600" cy="5276850"/>
            </a:xfrm>
            <a:custGeom>
              <a:avLst/>
              <a:gdLst/>
              <a:ahLst/>
              <a:cxnLst/>
              <a:rect l="0" t="0" r="r" b="b"/>
              <a:pathLst>
                <a:path w="704" h="3324">
                  <a:moveTo>
                    <a:pt x="704" y="0"/>
                  </a:moveTo>
                  <a:lnTo>
                    <a:pt x="545" y="0"/>
                  </a:lnTo>
                  <a:lnTo>
                    <a:pt x="0" y="3300"/>
                  </a:lnTo>
                  <a:lnTo>
                    <a:pt x="157" y="3324"/>
                  </a:lnTo>
                  <a:lnTo>
                    <a:pt x="704" y="0"/>
                  </a:lnTo>
                  <a:close/>
                </a:path>
              </a:pathLst>
            </a:custGeom>
            <a:solidFill>
              <a:schemeClr val="tx1">
                <a:lumMod val="65000"/>
                <a:lumOff val="35000"/>
              </a:schemeClr>
            </a:solidFill>
            <a:ln>
              <a:noFill/>
            </a:ln>
          </p:spPr>
        </p:sp>
        <p:sp>
          <p:nvSpPr>
            <p:cNvPr id="10" name="Freeform 8"/>
            <p:cNvSpPr/>
            <p:nvPr/>
          </p:nvSpPr>
          <p:spPr bwMode="auto">
            <a:xfrm>
              <a:off x="1320800" y="5238750"/>
              <a:ext cx="1228725" cy="1619250"/>
            </a:xfrm>
            <a:custGeom>
              <a:avLst/>
              <a:gdLst/>
              <a:ahLst/>
              <a:cxnLst/>
              <a:rect l="0" t="0" r="r" b="b"/>
              <a:pathLst>
                <a:path w="774" h="1020">
                  <a:moveTo>
                    <a:pt x="0" y="0"/>
                  </a:moveTo>
                  <a:lnTo>
                    <a:pt x="740" y="1020"/>
                  </a:lnTo>
                  <a:lnTo>
                    <a:pt x="774" y="1020"/>
                  </a:lnTo>
                  <a:lnTo>
                    <a:pt x="0" y="0"/>
                  </a:lnTo>
                  <a:close/>
                </a:path>
              </a:pathLst>
            </a:custGeom>
            <a:noFill/>
            <a:ln>
              <a:noFill/>
            </a:ln>
          </p:spPr>
        </p:sp>
        <p:sp>
          <p:nvSpPr>
            <p:cNvPr id="11" name="Freeform 9"/>
            <p:cNvSpPr/>
            <p:nvPr/>
          </p:nvSpPr>
          <p:spPr bwMode="auto">
            <a:xfrm>
              <a:off x="1627188" y="5291138"/>
              <a:ext cx="1495425" cy="1566863"/>
            </a:xfrm>
            <a:custGeom>
              <a:avLst/>
              <a:gdLst/>
              <a:ahLst/>
              <a:cxnLst/>
              <a:rect l="0" t="0" r="r" b="b"/>
              <a:pathLst>
                <a:path w="942" h="987">
                  <a:moveTo>
                    <a:pt x="0" y="0"/>
                  </a:moveTo>
                  <a:lnTo>
                    <a:pt x="909" y="987"/>
                  </a:lnTo>
                  <a:lnTo>
                    <a:pt x="942" y="987"/>
                  </a:lnTo>
                  <a:lnTo>
                    <a:pt x="0" y="0"/>
                  </a:lnTo>
                  <a:close/>
                </a:path>
              </a:pathLst>
            </a:custGeom>
            <a:noFill/>
            <a:ln>
              <a:noFill/>
            </a:ln>
          </p:spPr>
        </p:sp>
        <p:sp>
          <p:nvSpPr>
            <p:cNvPr id="12" name="Freeform 10"/>
            <p:cNvSpPr/>
            <p:nvPr/>
          </p:nvSpPr>
          <p:spPr bwMode="auto">
            <a:xfrm>
              <a:off x="1627189" y="5286562"/>
              <a:ext cx="2123983" cy="1571438"/>
            </a:xfrm>
            <a:custGeom>
              <a:avLst/>
              <a:gdLst/>
              <a:ahLst/>
              <a:cxnLst/>
              <a:rect l="0" t="0" r="r" b="b"/>
              <a:pathLst>
                <a:path w="1342" h="990">
                  <a:moveTo>
                    <a:pt x="0" y="3"/>
                  </a:moveTo>
                  <a:lnTo>
                    <a:pt x="942" y="990"/>
                  </a:lnTo>
                  <a:lnTo>
                    <a:pt x="1342" y="990"/>
                  </a:lnTo>
                  <a:lnTo>
                    <a:pt x="156" y="27"/>
                  </a:lnTo>
                  <a:lnTo>
                    <a:pt x="0" y="0"/>
                  </a:lnTo>
                  <a:lnTo>
                    <a:pt x="0" y="3"/>
                  </a:lnTo>
                  <a:close/>
                </a:path>
              </a:pathLst>
            </a:custGeom>
            <a:solidFill>
              <a:schemeClr val="accent2">
                <a:lumMod val="75000"/>
              </a:schemeClr>
            </a:solidFill>
            <a:ln>
              <a:noFill/>
            </a:ln>
          </p:spPr>
        </p:sp>
        <p:sp>
          <p:nvSpPr>
            <p:cNvPr id="13" name="Freeform 11"/>
            <p:cNvSpPr/>
            <p:nvPr/>
          </p:nvSpPr>
          <p:spPr bwMode="auto">
            <a:xfrm>
              <a:off x="1320800" y="5238272"/>
              <a:ext cx="1769790" cy="1629440"/>
            </a:xfrm>
            <a:custGeom>
              <a:avLst/>
              <a:gdLst/>
              <a:ahLst/>
              <a:cxnLst/>
              <a:rect l="0" t="0" r="r" b="b"/>
              <a:pathLst>
                <a:path w="1068" h="1020">
                  <a:moveTo>
                    <a:pt x="1068" y="1020"/>
                  </a:moveTo>
                  <a:lnTo>
                    <a:pt x="184" y="60"/>
                  </a:lnTo>
                  <a:lnTo>
                    <a:pt x="154" y="27"/>
                  </a:lnTo>
                  <a:lnTo>
                    <a:pt x="157" y="27"/>
                  </a:lnTo>
                  <a:lnTo>
                    <a:pt x="157" y="24"/>
                  </a:lnTo>
                  <a:lnTo>
                    <a:pt x="154" y="24"/>
                  </a:lnTo>
                  <a:lnTo>
                    <a:pt x="0" y="0"/>
                  </a:lnTo>
                  <a:lnTo>
                    <a:pt x="0" y="0"/>
                  </a:lnTo>
                  <a:lnTo>
                    <a:pt x="774" y="1020"/>
                  </a:lnTo>
                  <a:lnTo>
                    <a:pt x="1068" y="1020"/>
                  </a:lnTo>
                  <a:close/>
                </a:path>
              </a:pathLst>
            </a:custGeom>
            <a:solidFill>
              <a:srgbClr val="404040"/>
            </a:solidFill>
            <a:ln>
              <a:noFill/>
            </a:ln>
          </p:spPr>
        </p:sp>
      </p:grpSp>
      <p:sp>
        <p:nvSpPr>
          <p:cNvPr id="2" name="Title Placeholder 1"/>
          <p:cNvSpPr>
            <a:spLocks noGrp="1"/>
          </p:cNvSpPr>
          <p:nvPr>
            <p:ph type="title"/>
          </p:nvPr>
        </p:nvSpPr>
        <p:spPr>
          <a:xfrm>
            <a:off x="1484309" y="33338"/>
            <a:ext cx="10018713" cy="1752599"/>
          </a:xfrm>
          <a:prstGeom prst="rect">
            <a:avLst/>
          </a:prstGeom>
          <a:ln>
            <a:noFill/>
          </a:ln>
          <a:effectLst/>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1484310" y="1833563"/>
            <a:ext cx="10018713" cy="3957638"/>
          </a:xfrm>
          <a:prstGeom prst="rect">
            <a:avLst/>
          </a:prstGeom>
          <a:ln>
            <a:noFill/>
          </a:ln>
        </p:spPr>
        <p:txBody>
          <a:bodyPr vert="horz" lIns="91440" tIns="45720" rIns="91440" bIns="45720" rtlCol="0" anchor="t">
            <a:normAutofit/>
          </a:bodyPr>
          <a:lstStyle/>
          <a:p>
            <a:pPr lvl="0"/>
            <a:r>
              <a:rPr lang="en-US" dirty="0" smtClean="0"/>
              <a:t>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9732656" y="5883275"/>
            <a:ext cx="1143000" cy="365125"/>
          </a:xfrm>
          <a:prstGeom prst="rect">
            <a:avLst/>
          </a:prstGeom>
          <a:ln>
            <a:noFill/>
          </a:ln>
        </p:spPr>
        <p:txBody>
          <a:bodyPr vert="horz" lIns="91440" tIns="45720" rIns="91440" bIns="45720" rtlCol="0" anchor="ctr"/>
          <a:lstStyle>
            <a:lvl1pPr algn="r">
              <a:defRPr sz="1000" b="0" i="0">
                <a:solidFill>
                  <a:schemeClr val="tx1"/>
                </a:solidFill>
                <a:effectLst/>
                <a:latin typeface="+mn-lt"/>
              </a:defRPr>
            </a:lvl1pPr>
          </a:lstStyle>
          <a:p>
            <a:fld id="{AF8A33C2-F051-4CCB-A4F1-4F9787EFA203}" type="datetime1">
              <a:rPr lang="en-US" smtClean="0"/>
              <a:t>7/10/2023</a:t>
            </a:fld>
            <a:endParaRPr lang="en-US" dirty="0"/>
          </a:p>
        </p:txBody>
      </p:sp>
      <p:sp>
        <p:nvSpPr>
          <p:cNvPr id="5" name="Footer Placeholder 4"/>
          <p:cNvSpPr>
            <a:spLocks noGrp="1"/>
          </p:cNvSpPr>
          <p:nvPr>
            <p:ph type="ftr" sz="quarter" idx="3"/>
          </p:nvPr>
        </p:nvSpPr>
        <p:spPr>
          <a:xfrm>
            <a:off x="2572279" y="5883275"/>
            <a:ext cx="7084177" cy="365125"/>
          </a:xfrm>
          <a:prstGeom prst="rect">
            <a:avLst/>
          </a:prstGeom>
          <a:ln>
            <a:noFill/>
          </a:ln>
        </p:spPr>
        <p:txBody>
          <a:bodyPr vert="horz" lIns="91440" tIns="45720" rIns="91440" bIns="45720" rtlCol="0" anchor="ctr"/>
          <a:lstStyle>
            <a:lvl1pPr algn="l">
              <a:defRPr sz="1000" b="0" i="0">
                <a:solidFill>
                  <a:schemeClr val="tx1"/>
                </a:solidFill>
                <a:effectLst/>
                <a:latin typeface="+mn-lt"/>
              </a:defRPr>
            </a:lvl1pPr>
          </a:lstStyle>
          <a:p>
            <a:endParaRPr lang="en-US"/>
          </a:p>
        </p:txBody>
      </p:sp>
      <p:pic>
        <p:nvPicPr>
          <p:cNvPr id="29" name="Picture 28"/>
          <p:cNvPicPr>
            <a:picLocks noChangeAspect="1"/>
          </p:cNvPicPr>
          <p:nvPr userDrawn="1"/>
        </p:nvPicPr>
        <p:blipFill>
          <a:blip r:embed="rId20">
            <a:extLst>
              <a:ext uri="{28A0092B-C50C-407E-A947-70E740481C1C}">
                <a14:useLocalDpi xmlns:a14="http://schemas.microsoft.com/office/drawing/2010/main" val="0"/>
              </a:ext>
            </a:extLst>
          </a:blip>
          <a:stretch>
            <a:fillRect/>
          </a:stretch>
        </p:blipFill>
        <p:spPr>
          <a:xfrm>
            <a:off x="-24634" y="6144408"/>
            <a:ext cx="2495021" cy="763874"/>
          </a:xfrm>
          <a:prstGeom prst="rect">
            <a:avLst/>
          </a:prstGeom>
        </p:spPr>
      </p:pic>
      <p:sp>
        <p:nvSpPr>
          <p:cNvPr id="14" name="TextBox 13"/>
          <p:cNvSpPr txBox="1"/>
          <p:nvPr userDrawn="1"/>
        </p:nvSpPr>
        <p:spPr>
          <a:xfrm>
            <a:off x="11576304" y="33338"/>
            <a:ext cx="615696" cy="369332"/>
          </a:xfrm>
          <a:prstGeom prst="rect">
            <a:avLst/>
          </a:prstGeom>
          <a:noFill/>
        </p:spPr>
        <p:txBody>
          <a:bodyPr wrap="square" rtlCol="0">
            <a:spAutoFit/>
          </a:bodyPr>
          <a:lstStyle/>
          <a:p>
            <a:fld id="{B74321A8-0C2A-4FB7-9DAB-3DAF1277EEC3}" type="slidenum">
              <a:rPr lang="en-US" smtClean="0"/>
              <a:t>‹#›</a:t>
            </a:fld>
            <a:endParaRPr lang="en-US" dirty="0"/>
          </a:p>
        </p:txBody>
      </p:sp>
    </p:spTree>
    <p:extLst>
      <p:ext uri="{BB962C8B-B14F-4D97-AF65-F5344CB8AC3E}">
        <p14:creationId xmlns:p14="http://schemas.microsoft.com/office/powerpoint/2010/main" val="3237089094"/>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715" r:id="rId18"/>
  </p:sldLayoutIdLst>
  <p:timing>
    <p:tnLst>
      <p:par>
        <p:cTn id="1" dur="indefinite" restart="never" nodeType="tmRoot"/>
      </p:par>
    </p:tnLst>
  </p:timing>
  <p:hf hdr="0" ftr="0" dt="0"/>
  <p:txStyles>
    <p:titleStyle>
      <a:lvl1pPr algn="ctr" defTabSz="457200" rtl="0" eaLnBrk="1" latinLnBrk="0" hangingPunct="1">
        <a:spcBef>
          <a:spcPct val="0"/>
        </a:spcBef>
        <a:buNone/>
        <a:defRPr sz="4000" kern="1200" cap="none">
          <a:ln w="3175" cmpd="sng">
            <a:noFill/>
          </a:ln>
          <a:solidFill>
            <a:schemeClr val="tx1"/>
          </a:solidFill>
          <a:effectLst/>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85750" indent="-285750" algn="l" defTabSz="457200" rtl="0" eaLnBrk="1" latinLnBrk="0" hangingPunct="1">
        <a:spcBef>
          <a:spcPct val="20000"/>
        </a:spcBef>
        <a:spcAft>
          <a:spcPts val="600"/>
        </a:spcAft>
        <a:buClr>
          <a:schemeClr val="accent1">
            <a:lumMod val="75000"/>
          </a:schemeClr>
        </a:buClr>
        <a:buSzPct val="145000"/>
        <a:buFont typeface="Arial"/>
        <a:buChar char="•"/>
        <a:defRPr sz="2400" kern="1200" cap="none">
          <a:solidFill>
            <a:schemeClr val="tx1"/>
          </a:solidFill>
          <a:effectLst/>
          <a:latin typeface="+mn-lt"/>
          <a:ea typeface="+mn-ea"/>
          <a:cs typeface="+mn-cs"/>
        </a:defRPr>
      </a:lvl1pPr>
      <a:lvl2pPr marL="742950" indent="-285750" algn="l" defTabSz="457200" rtl="0" eaLnBrk="1" latinLnBrk="0" hangingPunct="1">
        <a:spcBef>
          <a:spcPct val="20000"/>
        </a:spcBef>
        <a:spcAft>
          <a:spcPts val="600"/>
        </a:spcAft>
        <a:buClr>
          <a:schemeClr val="accent1">
            <a:lumMod val="75000"/>
          </a:schemeClr>
        </a:buClr>
        <a:buSzPct val="145000"/>
        <a:buFont typeface="Arial"/>
        <a:buChar char="•"/>
        <a:defRPr sz="2000" kern="1200" cap="none">
          <a:solidFill>
            <a:schemeClr val="tx1"/>
          </a:solidFill>
          <a:effectLst/>
          <a:latin typeface="+mn-lt"/>
          <a:ea typeface="+mn-ea"/>
          <a:cs typeface="+mn-cs"/>
        </a:defRPr>
      </a:lvl2pPr>
      <a:lvl3pPr marL="1200150" indent="-285750" algn="l" defTabSz="457200" rtl="0" eaLnBrk="1" latinLnBrk="0" hangingPunct="1">
        <a:spcBef>
          <a:spcPct val="20000"/>
        </a:spcBef>
        <a:spcAft>
          <a:spcPts val="600"/>
        </a:spcAft>
        <a:buClr>
          <a:schemeClr val="accent1">
            <a:lumMod val="75000"/>
          </a:schemeClr>
        </a:buClr>
        <a:buSzPct val="145000"/>
        <a:buFont typeface="Arial"/>
        <a:buChar char="•"/>
        <a:defRPr sz="1800" kern="1200" cap="none">
          <a:solidFill>
            <a:schemeClr val="tx1"/>
          </a:solidFill>
          <a:effectLst/>
          <a:latin typeface="+mn-lt"/>
          <a:ea typeface="+mn-ea"/>
          <a:cs typeface="+mn-cs"/>
        </a:defRPr>
      </a:lvl3pPr>
      <a:lvl4pPr marL="1543050" indent="-171450" algn="l" defTabSz="457200" rtl="0" eaLnBrk="1" latinLnBrk="0" hangingPunct="1">
        <a:spcBef>
          <a:spcPct val="20000"/>
        </a:spcBef>
        <a:spcAft>
          <a:spcPts val="600"/>
        </a:spcAft>
        <a:buClr>
          <a:schemeClr val="accent1">
            <a:lumMod val="75000"/>
          </a:schemeClr>
        </a:buClr>
        <a:buSzPct val="145000"/>
        <a:buFont typeface="Arial"/>
        <a:buChar char="•"/>
        <a:defRPr sz="1600" kern="1200" cap="none">
          <a:solidFill>
            <a:schemeClr val="tx1"/>
          </a:solidFill>
          <a:effectLst/>
          <a:latin typeface="+mn-lt"/>
          <a:ea typeface="+mn-ea"/>
          <a:cs typeface="+mn-cs"/>
        </a:defRPr>
      </a:lvl4pPr>
      <a:lvl5pPr marL="2000250" indent="-171450" algn="l" defTabSz="457200" rtl="0" eaLnBrk="1" latinLnBrk="0" hangingPunct="1">
        <a:spcBef>
          <a:spcPct val="20000"/>
        </a:spcBef>
        <a:spcAft>
          <a:spcPts val="600"/>
        </a:spcAft>
        <a:buClr>
          <a:schemeClr val="accent1">
            <a:lumMod val="75000"/>
          </a:schemeClr>
        </a:buClr>
        <a:buSzPct val="145000"/>
        <a:buFont typeface="Arial"/>
        <a:buChar char="•"/>
        <a:defRPr sz="1400" kern="1200" cap="none">
          <a:solidFill>
            <a:schemeClr val="tx1"/>
          </a:solidFill>
          <a:effectLst/>
          <a:latin typeface="+mn-lt"/>
          <a:ea typeface="+mn-ea"/>
          <a:cs typeface="+mn-cs"/>
        </a:defRPr>
      </a:lvl5pPr>
      <a:lvl6pPr marL="2514600" indent="-228600" algn="l" defTabSz="457200" rtl="0" eaLnBrk="1" latinLnBrk="0" hangingPunct="1">
        <a:spcBef>
          <a:spcPct val="20000"/>
        </a:spcBef>
        <a:spcAft>
          <a:spcPts val="600"/>
        </a:spcAft>
        <a:buClr>
          <a:schemeClr val="accent1">
            <a:lumMod val="75000"/>
          </a:schemeClr>
        </a:buClr>
        <a:buSzPct val="145000"/>
        <a:buFont typeface="Arial"/>
        <a:buChar char="•"/>
        <a:defRPr sz="1400" kern="1200" cap="none">
          <a:solidFill>
            <a:schemeClr val="tx1"/>
          </a:solidFill>
          <a:effectLst/>
          <a:latin typeface="+mn-lt"/>
          <a:ea typeface="+mn-ea"/>
          <a:cs typeface="+mn-cs"/>
        </a:defRPr>
      </a:lvl6pPr>
      <a:lvl7pPr marL="2971800" indent="-228600" algn="l" defTabSz="457200" rtl="0" eaLnBrk="1" latinLnBrk="0" hangingPunct="1">
        <a:spcBef>
          <a:spcPct val="20000"/>
        </a:spcBef>
        <a:spcAft>
          <a:spcPts val="600"/>
        </a:spcAft>
        <a:buClr>
          <a:schemeClr val="accent1">
            <a:lumMod val="75000"/>
          </a:schemeClr>
        </a:buClr>
        <a:buSzPct val="145000"/>
        <a:buFont typeface="Arial"/>
        <a:buChar char="•"/>
        <a:defRPr sz="1400" kern="1200" cap="none">
          <a:solidFill>
            <a:schemeClr val="tx1"/>
          </a:solidFill>
          <a:effectLst/>
          <a:latin typeface="+mn-lt"/>
          <a:ea typeface="+mn-ea"/>
          <a:cs typeface="+mn-cs"/>
        </a:defRPr>
      </a:lvl7pPr>
      <a:lvl8pPr marL="3429000" indent="-228600" algn="l" defTabSz="457200" rtl="0" eaLnBrk="1" latinLnBrk="0" hangingPunct="1">
        <a:spcBef>
          <a:spcPct val="20000"/>
        </a:spcBef>
        <a:spcAft>
          <a:spcPts val="600"/>
        </a:spcAft>
        <a:buClr>
          <a:schemeClr val="accent1">
            <a:lumMod val="75000"/>
          </a:schemeClr>
        </a:buClr>
        <a:buSzPct val="145000"/>
        <a:buFont typeface="Arial"/>
        <a:buChar char="•"/>
        <a:defRPr sz="1400" kern="1200" cap="none">
          <a:solidFill>
            <a:schemeClr val="tx1"/>
          </a:solidFill>
          <a:effectLst/>
          <a:latin typeface="+mn-lt"/>
          <a:ea typeface="+mn-ea"/>
          <a:cs typeface="+mn-cs"/>
        </a:defRPr>
      </a:lvl8pPr>
      <a:lvl9pPr marL="3886200" indent="-228600" algn="l" defTabSz="457200" rtl="0" eaLnBrk="1" latinLnBrk="0" hangingPunct="1">
        <a:spcBef>
          <a:spcPct val="20000"/>
        </a:spcBef>
        <a:spcAft>
          <a:spcPts val="600"/>
        </a:spcAft>
        <a:buClr>
          <a:schemeClr val="accent1">
            <a:lumMod val="75000"/>
          </a:schemeClr>
        </a:buClr>
        <a:buSzPct val="145000"/>
        <a:buFont typeface="Arial"/>
        <a:buChar char="•"/>
        <a:defRPr sz="1400" kern="1200" cap="none">
          <a:solidFill>
            <a:schemeClr val="tx1"/>
          </a:solidFill>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pSp>
        <p:nvGrpSpPr>
          <p:cNvPr id="7" name="Group 6"/>
          <p:cNvGrpSpPr/>
          <p:nvPr/>
        </p:nvGrpSpPr>
        <p:grpSpPr>
          <a:xfrm>
            <a:off x="1" y="-1"/>
            <a:ext cx="1589517" cy="6169026"/>
            <a:chOff x="1320800" y="0"/>
            <a:chExt cx="2430372" cy="6867712"/>
          </a:xfrm>
        </p:grpSpPr>
        <p:sp>
          <p:nvSpPr>
            <p:cNvPr id="8" name="Freeform 6"/>
            <p:cNvSpPr/>
            <p:nvPr/>
          </p:nvSpPr>
          <p:spPr bwMode="auto">
            <a:xfrm>
              <a:off x="1627188" y="0"/>
              <a:ext cx="1122363" cy="5329238"/>
            </a:xfrm>
            <a:custGeom>
              <a:avLst/>
              <a:gdLst/>
              <a:ahLst/>
              <a:cxnLst/>
              <a:rect l="0" t="0" r="r" b="b"/>
              <a:pathLst>
                <a:path w="707" h="3357">
                  <a:moveTo>
                    <a:pt x="0" y="3330"/>
                  </a:moveTo>
                  <a:lnTo>
                    <a:pt x="156" y="3357"/>
                  </a:lnTo>
                  <a:lnTo>
                    <a:pt x="707" y="0"/>
                  </a:lnTo>
                  <a:lnTo>
                    <a:pt x="547" y="0"/>
                  </a:lnTo>
                  <a:lnTo>
                    <a:pt x="0" y="3330"/>
                  </a:lnTo>
                  <a:close/>
                </a:path>
              </a:pathLst>
            </a:custGeom>
            <a:solidFill>
              <a:schemeClr val="accent1"/>
            </a:solidFill>
            <a:ln>
              <a:noFill/>
            </a:ln>
          </p:spPr>
        </p:sp>
        <p:sp>
          <p:nvSpPr>
            <p:cNvPr id="9" name="Freeform 7"/>
            <p:cNvSpPr/>
            <p:nvPr/>
          </p:nvSpPr>
          <p:spPr bwMode="auto">
            <a:xfrm>
              <a:off x="1320800" y="0"/>
              <a:ext cx="1117600" cy="5276850"/>
            </a:xfrm>
            <a:custGeom>
              <a:avLst/>
              <a:gdLst/>
              <a:ahLst/>
              <a:cxnLst/>
              <a:rect l="0" t="0" r="r" b="b"/>
              <a:pathLst>
                <a:path w="704" h="3324">
                  <a:moveTo>
                    <a:pt x="704" y="0"/>
                  </a:moveTo>
                  <a:lnTo>
                    <a:pt x="545" y="0"/>
                  </a:lnTo>
                  <a:lnTo>
                    <a:pt x="0" y="3300"/>
                  </a:lnTo>
                  <a:lnTo>
                    <a:pt x="157" y="3324"/>
                  </a:lnTo>
                  <a:lnTo>
                    <a:pt x="704" y="0"/>
                  </a:lnTo>
                  <a:close/>
                </a:path>
              </a:pathLst>
            </a:custGeom>
            <a:solidFill>
              <a:schemeClr val="tx1">
                <a:lumMod val="65000"/>
                <a:lumOff val="35000"/>
              </a:schemeClr>
            </a:solidFill>
            <a:ln>
              <a:noFill/>
            </a:ln>
          </p:spPr>
        </p:sp>
        <p:sp>
          <p:nvSpPr>
            <p:cNvPr id="10" name="Freeform 8"/>
            <p:cNvSpPr/>
            <p:nvPr/>
          </p:nvSpPr>
          <p:spPr bwMode="auto">
            <a:xfrm>
              <a:off x="1320800" y="5238750"/>
              <a:ext cx="1228725" cy="1619250"/>
            </a:xfrm>
            <a:custGeom>
              <a:avLst/>
              <a:gdLst/>
              <a:ahLst/>
              <a:cxnLst/>
              <a:rect l="0" t="0" r="r" b="b"/>
              <a:pathLst>
                <a:path w="774" h="1020">
                  <a:moveTo>
                    <a:pt x="0" y="0"/>
                  </a:moveTo>
                  <a:lnTo>
                    <a:pt x="740" y="1020"/>
                  </a:lnTo>
                  <a:lnTo>
                    <a:pt x="774" y="1020"/>
                  </a:lnTo>
                  <a:lnTo>
                    <a:pt x="0" y="0"/>
                  </a:lnTo>
                  <a:close/>
                </a:path>
              </a:pathLst>
            </a:custGeom>
            <a:noFill/>
            <a:ln>
              <a:noFill/>
            </a:ln>
          </p:spPr>
        </p:sp>
        <p:sp>
          <p:nvSpPr>
            <p:cNvPr id="11" name="Freeform 9"/>
            <p:cNvSpPr/>
            <p:nvPr/>
          </p:nvSpPr>
          <p:spPr bwMode="auto">
            <a:xfrm>
              <a:off x="1627188" y="5291138"/>
              <a:ext cx="1495425" cy="1566863"/>
            </a:xfrm>
            <a:custGeom>
              <a:avLst/>
              <a:gdLst/>
              <a:ahLst/>
              <a:cxnLst/>
              <a:rect l="0" t="0" r="r" b="b"/>
              <a:pathLst>
                <a:path w="942" h="987">
                  <a:moveTo>
                    <a:pt x="0" y="0"/>
                  </a:moveTo>
                  <a:lnTo>
                    <a:pt x="909" y="987"/>
                  </a:lnTo>
                  <a:lnTo>
                    <a:pt x="942" y="987"/>
                  </a:lnTo>
                  <a:lnTo>
                    <a:pt x="0" y="0"/>
                  </a:lnTo>
                  <a:close/>
                </a:path>
              </a:pathLst>
            </a:custGeom>
            <a:noFill/>
            <a:ln>
              <a:noFill/>
            </a:ln>
          </p:spPr>
        </p:sp>
        <p:sp>
          <p:nvSpPr>
            <p:cNvPr id="12" name="Freeform 10"/>
            <p:cNvSpPr/>
            <p:nvPr/>
          </p:nvSpPr>
          <p:spPr bwMode="auto">
            <a:xfrm>
              <a:off x="1627189" y="5286562"/>
              <a:ext cx="2123983" cy="1571438"/>
            </a:xfrm>
            <a:custGeom>
              <a:avLst/>
              <a:gdLst/>
              <a:ahLst/>
              <a:cxnLst/>
              <a:rect l="0" t="0" r="r" b="b"/>
              <a:pathLst>
                <a:path w="1342" h="990">
                  <a:moveTo>
                    <a:pt x="0" y="3"/>
                  </a:moveTo>
                  <a:lnTo>
                    <a:pt x="942" y="990"/>
                  </a:lnTo>
                  <a:lnTo>
                    <a:pt x="1342" y="990"/>
                  </a:lnTo>
                  <a:lnTo>
                    <a:pt x="156" y="27"/>
                  </a:lnTo>
                  <a:lnTo>
                    <a:pt x="0" y="0"/>
                  </a:lnTo>
                  <a:lnTo>
                    <a:pt x="0" y="3"/>
                  </a:lnTo>
                  <a:close/>
                </a:path>
              </a:pathLst>
            </a:custGeom>
            <a:solidFill>
              <a:schemeClr val="accent2">
                <a:lumMod val="75000"/>
              </a:schemeClr>
            </a:solidFill>
            <a:ln>
              <a:noFill/>
            </a:ln>
          </p:spPr>
        </p:sp>
        <p:sp>
          <p:nvSpPr>
            <p:cNvPr id="13" name="Freeform 11"/>
            <p:cNvSpPr/>
            <p:nvPr/>
          </p:nvSpPr>
          <p:spPr bwMode="auto">
            <a:xfrm>
              <a:off x="1320800" y="5238272"/>
              <a:ext cx="1769790" cy="1629440"/>
            </a:xfrm>
            <a:custGeom>
              <a:avLst/>
              <a:gdLst/>
              <a:ahLst/>
              <a:cxnLst/>
              <a:rect l="0" t="0" r="r" b="b"/>
              <a:pathLst>
                <a:path w="1068" h="1020">
                  <a:moveTo>
                    <a:pt x="1068" y="1020"/>
                  </a:moveTo>
                  <a:lnTo>
                    <a:pt x="184" y="60"/>
                  </a:lnTo>
                  <a:lnTo>
                    <a:pt x="154" y="27"/>
                  </a:lnTo>
                  <a:lnTo>
                    <a:pt x="157" y="27"/>
                  </a:lnTo>
                  <a:lnTo>
                    <a:pt x="157" y="24"/>
                  </a:lnTo>
                  <a:lnTo>
                    <a:pt x="154" y="24"/>
                  </a:lnTo>
                  <a:lnTo>
                    <a:pt x="0" y="0"/>
                  </a:lnTo>
                  <a:lnTo>
                    <a:pt x="0" y="0"/>
                  </a:lnTo>
                  <a:lnTo>
                    <a:pt x="774" y="1020"/>
                  </a:lnTo>
                  <a:lnTo>
                    <a:pt x="1068" y="1020"/>
                  </a:lnTo>
                  <a:close/>
                </a:path>
              </a:pathLst>
            </a:custGeom>
            <a:solidFill>
              <a:srgbClr val="404040"/>
            </a:solidFill>
            <a:ln>
              <a:noFill/>
            </a:ln>
          </p:spPr>
        </p:sp>
      </p:grpSp>
      <p:sp>
        <p:nvSpPr>
          <p:cNvPr id="2" name="Title Placeholder 1"/>
          <p:cNvSpPr>
            <a:spLocks noGrp="1"/>
          </p:cNvSpPr>
          <p:nvPr>
            <p:ph type="title"/>
          </p:nvPr>
        </p:nvSpPr>
        <p:spPr>
          <a:xfrm>
            <a:off x="1484309" y="33338"/>
            <a:ext cx="10018713" cy="1752599"/>
          </a:xfrm>
          <a:prstGeom prst="rect">
            <a:avLst/>
          </a:prstGeom>
          <a:ln>
            <a:noFill/>
          </a:ln>
          <a:effectLst/>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1484310" y="1833563"/>
            <a:ext cx="10018713" cy="3957638"/>
          </a:xfrm>
          <a:prstGeom prst="rect">
            <a:avLst/>
          </a:prstGeom>
          <a:ln>
            <a:noFill/>
          </a:ln>
        </p:spPr>
        <p:txBody>
          <a:bodyPr vert="horz" lIns="91440" tIns="45720" rIns="91440" bIns="45720" rtlCol="0" anchor="t">
            <a:normAutofit/>
          </a:bodyPr>
          <a:lstStyle/>
          <a:p>
            <a:pPr lvl="0"/>
            <a:r>
              <a:rPr lang="en-US" dirty="0" smtClean="0"/>
              <a:t>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9732656" y="5883275"/>
            <a:ext cx="1143000" cy="365125"/>
          </a:xfrm>
          <a:prstGeom prst="rect">
            <a:avLst/>
          </a:prstGeom>
          <a:ln>
            <a:noFill/>
          </a:ln>
        </p:spPr>
        <p:txBody>
          <a:bodyPr vert="horz" lIns="91440" tIns="45720" rIns="91440" bIns="45720" rtlCol="0" anchor="ctr"/>
          <a:lstStyle>
            <a:lvl1pPr algn="r">
              <a:defRPr sz="1000" b="0" i="0">
                <a:solidFill>
                  <a:schemeClr val="tx1"/>
                </a:solidFill>
                <a:effectLst/>
                <a:latin typeface="+mn-lt"/>
              </a:defRPr>
            </a:lvl1pPr>
          </a:lstStyle>
          <a:p>
            <a:fld id="{DC4D4153-1E8E-4BC9-98E7-0834D59B8D81}" type="datetime1">
              <a:rPr lang="en-US" smtClean="0"/>
              <a:t>7/10/2023</a:t>
            </a:fld>
            <a:endParaRPr lang="en-US" dirty="0"/>
          </a:p>
        </p:txBody>
      </p:sp>
      <p:sp>
        <p:nvSpPr>
          <p:cNvPr id="5" name="Footer Placeholder 4"/>
          <p:cNvSpPr>
            <a:spLocks noGrp="1"/>
          </p:cNvSpPr>
          <p:nvPr>
            <p:ph type="ftr" sz="quarter" idx="3"/>
          </p:nvPr>
        </p:nvSpPr>
        <p:spPr>
          <a:xfrm>
            <a:off x="2572279" y="5883275"/>
            <a:ext cx="7084177" cy="365125"/>
          </a:xfrm>
          <a:prstGeom prst="rect">
            <a:avLst/>
          </a:prstGeom>
          <a:ln>
            <a:noFill/>
          </a:ln>
        </p:spPr>
        <p:txBody>
          <a:bodyPr vert="horz" lIns="91440" tIns="45720" rIns="91440" bIns="45720" rtlCol="0" anchor="ctr"/>
          <a:lstStyle>
            <a:lvl1pPr algn="l">
              <a:defRPr sz="1000" b="0" i="0">
                <a:solidFill>
                  <a:schemeClr val="tx1"/>
                </a:solidFill>
                <a:effectLst/>
                <a:latin typeface="+mn-lt"/>
              </a:defRPr>
            </a:lvl1pPr>
          </a:lstStyle>
          <a:p>
            <a:endParaRPr lang="en-US"/>
          </a:p>
        </p:txBody>
      </p:sp>
      <p:pic>
        <p:nvPicPr>
          <p:cNvPr id="14" name="Picture 13"/>
          <p:cNvPicPr>
            <a:picLocks noChangeAspect="1"/>
          </p:cNvPicPr>
          <p:nvPr userDrawn="1"/>
        </p:nvPicPr>
        <p:blipFill>
          <a:blip r:embed="rId21">
            <a:extLst>
              <a:ext uri="{28A0092B-C50C-407E-A947-70E740481C1C}">
                <a14:useLocalDpi xmlns:a14="http://schemas.microsoft.com/office/drawing/2010/main" val="0"/>
              </a:ext>
            </a:extLst>
          </a:blip>
          <a:stretch>
            <a:fillRect/>
          </a:stretch>
        </p:blipFill>
        <p:spPr>
          <a:xfrm>
            <a:off x="-19570" y="6154744"/>
            <a:ext cx="2452584" cy="750881"/>
          </a:xfrm>
          <a:prstGeom prst="rect">
            <a:avLst/>
          </a:prstGeom>
        </p:spPr>
      </p:pic>
    </p:spTree>
    <p:extLst>
      <p:ext uri="{BB962C8B-B14F-4D97-AF65-F5344CB8AC3E}">
        <p14:creationId xmlns:p14="http://schemas.microsoft.com/office/powerpoint/2010/main" val="3699830757"/>
      </p:ext>
    </p:extLst>
  </p:cSld>
  <p:clrMap bg1="lt1" tx1="dk1" bg2="lt2" tx2="dk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 id="2147483706" r:id="rId10"/>
    <p:sldLayoutId id="2147483707" r:id="rId11"/>
    <p:sldLayoutId id="2147483708" r:id="rId12"/>
    <p:sldLayoutId id="2147483709" r:id="rId13"/>
    <p:sldLayoutId id="2147483710" r:id="rId14"/>
    <p:sldLayoutId id="2147483711" r:id="rId15"/>
    <p:sldLayoutId id="2147483712" r:id="rId16"/>
    <p:sldLayoutId id="2147483713" r:id="rId17"/>
    <p:sldLayoutId id="2147483714" r:id="rId18"/>
    <p:sldLayoutId id="2147483716" r:id="rId19"/>
  </p:sldLayoutIdLst>
  <p:timing>
    <p:tnLst>
      <p:par>
        <p:cTn id="1" dur="indefinite" restart="never" nodeType="tmRoot"/>
      </p:par>
    </p:tnLst>
  </p:timing>
  <p:hf hdr="0" ftr="0" dt="0"/>
  <p:txStyles>
    <p:titleStyle>
      <a:lvl1pPr algn="ctr" defTabSz="457200" rtl="0" eaLnBrk="1" latinLnBrk="0" hangingPunct="1">
        <a:spcBef>
          <a:spcPct val="0"/>
        </a:spcBef>
        <a:buNone/>
        <a:defRPr sz="4000" kern="1200" cap="none">
          <a:ln w="3175" cmpd="sng">
            <a:noFill/>
          </a:ln>
          <a:solidFill>
            <a:schemeClr val="tx1"/>
          </a:solidFill>
          <a:effectLst/>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85750" indent="-285750" algn="l" defTabSz="457200" rtl="0" eaLnBrk="1" latinLnBrk="0" hangingPunct="1">
        <a:spcBef>
          <a:spcPct val="20000"/>
        </a:spcBef>
        <a:spcAft>
          <a:spcPts val="600"/>
        </a:spcAft>
        <a:buClr>
          <a:schemeClr val="accent1">
            <a:lumMod val="75000"/>
          </a:schemeClr>
        </a:buClr>
        <a:buSzPct val="145000"/>
        <a:buFont typeface="Arial"/>
        <a:buChar char="•"/>
        <a:defRPr sz="2400" kern="1200" cap="none">
          <a:solidFill>
            <a:schemeClr val="tx1"/>
          </a:solidFill>
          <a:effectLst/>
          <a:latin typeface="+mn-lt"/>
          <a:ea typeface="+mn-ea"/>
          <a:cs typeface="+mn-cs"/>
        </a:defRPr>
      </a:lvl1pPr>
      <a:lvl2pPr marL="742950" indent="-285750" algn="l" defTabSz="457200" rtl="0" eaLnBrk="1" latinLnBrk="0" hangingPunct="1">
        <a:spcBef>
          <a:spcPct val="20000"/>
        </a:spcBef>
        <a:spcAft>
          <a:spcPts val="600"/>
        </a:spcAft>
        <a:buClr>
          <a:schemeClr val="accent1">
            <a:lumMod val="75000"/>
          </a:schemeClr>
        </a:buClr>
        <a:buSzPct val="145000"/>
        <a:buFont typeface="Arial"/>
        <a:buChar char="•"/>
        <a:defRPr sz="2000" kern="1200" cap="none">
          <a:solidFill>
            <a:schemeClr val="tx1"/>
          </a:solidFill>
          <a:effectLst/>
          <a:latin typeface="+mn-lt"/>
          <a:ea typeface="+mn-ea"/>
          <a:cs typeface="+mn-cs"/>
        </a:defRPr>
      </a:lvl2pPr>
      <a:lvl3pPr marL="1200150" indent="-285750" algn="l" defTabSz="457200" rtl="0" eaLnBrk="1" latinLnBrk="0" hangingPunct="1">
        <a:spcBef>
          <a:spcPct val="20000"/>
        </a:spcBef>
        <a:spcAft>
          <a:spcPts val="600"/>
        </a:spcAft>
        <a:buClr>
          <a:schemeClr val="accent1">
            <a:lumMod val="75000"/>
          </a:schemeClr>
        </a:buClr>
        <a:buSzPct val="145000"/>
        <a:buFont typeface="Arial"/>
        <a:buChar char="•"/>
        <a:defRPr sz="1800" kern="1200" cap="none">
          <a:solidFill>
            <a:schemeClr val="tx1"/>
          </a:solidFill>
          <a:effectLst/>
          <a:latin typeface="+mn-lt"/>
          <a:ea typeface="+mn-ea"/>
          <a:cs typeface="+mn-cs"/>
        </a:defRPr>
      </a:lvl3pPr>
      <a:lvl4pPr marL="1543050" indent="-171450" algn="l" defTabSz="457200" rtl="0" eaLnBrk="1" latinLnBrk="0" hangingPunct="1">
        <a:spcBef>
          <a:spcPct val="20000"/>
        </a:spcBef>
        <a:spcAft>
          <a:spcPts val="600"/>
        </a:spcAft>
        <a:buClr>
          <a:schemeClr val="accent1">
            <a:lumMod val="75000"/>
          </a:schemeClr>
        </a:buClr>
        <a:buSzPct val="145000"/>
        <a:buFont typeface="Arial"/>
        <a:buChar char="•"/>
        <a:defRPr sz="1600" kern="1200" cap="none">
          <a:solidFill>
            <a:schemeClr val="tx1"/>
          </a:solidFill>
          <a:effectLst/>
          <a:latin typeface="+mn-lt"/>
          <a:ea typeface="+mn-ea"/>
          <a:cs typeface="+mn-cs"/>
        </a:defRPr>
      </a:lvl4pPr>
      <a:lvl5pPr marL="2000250" indent="-171450" algn="l" defTabSz="457200" rtl="0" eaLnBrk="1" latinLnBrk="0" hangingPunct="1">
        <a:spcBef>
          <a:spcPct val="20000"/>
        </a:spcBef>
        <a:spcAft>
          <a:spcPts val="600"/>
        </a:spcAft>
        <a:buClr>
          <a:schemeClr val="accent1">
            <a:lumMod val="75000"/>
          </a:schemeClr>
        </a:buClr>
        <a:buSzPct val="145000"/>
        <a:buFont typeface="Arial"/>
        <a:buChar char="•"/>
        <a:defRPr sz="1400" kern="1200" cap="none">
          <a:solidFill>
            <a:schemeClr val="tx1"/>
          </a:solidFill>
          <a:effectLst/>
          <a:latin typeface="+mn-lt"/>
          <a:ea typeface="+mn-ea"/>
          <a:cs typeface="+mn-cs"/>
        </a:defRPr>
      </a:lvl5pPr>
      <a:lvl6pPr marL="2514600" indent="-228600" algn="l" defTabSz="457200" rtl="0" eaLnBrk="1" latinLnBrk="0" hangingPunct="1">
        <a:spcBef>
          <a:spcPct val="20000"/>
        </a:spcBef>
        <a:spcAft>
          <a:spcPts val="600"/>
        </a:spcAft>
        <a:buClr>
          <a:schemeClr val="accent1">
            <a:lumMod val="75000"/>
          </a:schemeClr>
        </a:buClr>
        <a:buSzPct val="145000"/>
        <a:buFont typeface="Arial"/>
        <a:buChar char="•"/>
        <a:defRPr sz="1400" kern="1200" cap="none">
          <a:solidFill>
            <a:schemeClr val="tx1"/>
          </a:solidFill>
          <a:effectLst/>
          <a:latin typeface="+mn-lt"/>
          <a:ea typeface="+mn-ea"/>
          <a:cs typeface="+mn-cs"/>
        </a:defRPr>
      </a:lvl6pPr>
      <a:lvl7pPr marL="2971800" indent="-228600" algn="l" defTabSz="457200" rtl="0" eaLnBrk="1" latinLnBrk="0" hangingPunct="1">
        <a:spcBef>
          <a:spcPct val="20000"/>
        </a:spcBef>
        <a:spcAft>
          <a:spcPts val="600"/>
        </a:spcAft>
        <a:buClr>
          <a:schemeClr val="accent1">
            <a:lumMod val="75000"/>
          </a:schemeClr>
        </a:buClr>
        <a:buSzPct val="145000"/>
        <a:buFont typeface="Arial"/>
        <a:buChar char="•"/>
        <a:defRPr sz="1400" kern="1200" cap="none">
          <a:solidFill>
            <a:schemeClr val="tx1"/>
          </a:solidFill>
          <a:effectLst/>
          <a:latin typeface="+mn-lt"/>
          <a:ea typeface="+mn-ea"/>
          <a:cs typeface="+mn-cs"/>
        </a:defRPr>
      </a:lvl7pPr>
      <a:lvl8pPr marL="3429000" indent="-228600" algn="l" defTabSz="457200" rtl="0" eaLnBrk="1" latinLnBrk="0" hangingPunct="1">
        <a:spcBef>
          <a:spcPct val="20000"/>
        </a:spcBef>
        <a:spcAft>
          <a:spcPts val="600"/>
        </a:spcAft>
        <a:buClr>
          <a:schemeClr val="accent1">
            <a:lumMod val="75000"/>
          </a:schemeClr>
        </a:buClr>
        <a:buSzPct val="145000"/>
        <a:buFont typeface="Arial"/>
        <a:buChar char="•"/>
        <a:defRPr sz="1400" kern="1200" cap="none">
          <a:solidFill>
            <a:schemeClr val="tx1"/>
          </a:solidFill>
          <a:effectLst/>
          <a:latin typeface="+mn-lt"/>
          <a:ea typeface="+mn-ea"/>
          <a:cs typeface="+mn-cs"/>
        </a:defRPr>
      </a:lvl8pPr>
      <a:lvl9pPr marL="3886200" indent="-228600" algn="l" defTabSz="457200" rtl="0" eaLnBrk="1" latinLnBrk="0" hangingPunct="1">
        <a:spcBef>
          <a:spcPct val="20000"/>
        </a:spcBef>
        <a:spcAft>
          <a:spcPts val="600"/>
        </a:spcAft>
        <a:buClr>
          <a:schemeClr val="accent1">
            <a:lumMod val="75000"/>
          </a:schemeClr>
        </a:buClr>
        <a:buSzPct val="145000"/>
        <a:buFont typeface="Arial"/>
        <a:buChar char="•"/>
        <a:defRPr sz="1400" kern="1200" cap="none">
          <a:solidFill>
            <a:schemeClr val="tx1"/>
          </a:solidFill>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2A24830-8569-456B-BFAB-55022A06B194}" type="datetimeFigureOut">
              <a:rPr lang="en-US" smtClean="0"/>
              <a:t>7/11/2023</a:t>
            </a:fld>
            <a:endParaRPr lang="en-US" dirty="0"/>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4719024-31DC-4851-9F85-91E91F71B544}" type="slidenum">
              <a:rPr lang="en-US" smtClean="0"/>
              <a:t>‹#›</a:t>
            </a:fld>
            <a:endParaRPr lang="en-US" dirty="0"/>
          </a:p>
        </p:txBody>
      </p:sp>
    </p:spTree>
    <p:extLst>
      <p:ext uri="{BB962C8B-B14F-4D97-AF65-F5344CB8AC3E}">
        <p14:creationId xmlns:p14="http://schemas.microsoft.com/office/powerpoint/2010/main" val="1134603531"/>
      </p:ext>
    </p:extLst>
  </p:cSld>
  <p:clrMap bg1="lt1" tx1="dk1" bg2="lt2" tx2="dk2" accent1="accent1" accent2="accent2" accent3="accent3" accent4="accent4" accent5="accent5" accent6="accent6" hlink="hlink" folHlink="folHlink"/>
  <p:sldLayoutIdLst>
    <p:sldLayoutId id="2147483718" r:id="rId1"/>
    <p:sldLayoutId id="2147483719" r:id="rId2"/>
    <p:sldLayoutId id="2147483720" r:id="rId3"/>
  </p:sldLayoutIdLst>
  <p:txStyles>
    <p:titleStyle>
      <a:lvl1pPr algn="l" defTabSz="914400" rtl="0" eaLnBrk="1" latinLnBrk="0" hangingPunct="1">
        <a:lnSpc>
          <a:spcPct val="90000"/>
        </a:lnSpc>
        <a:spcBef>
          <a:spcPct val="0"/>
        </a:spcBef>
        <a:buNone/>
        <a:defRPr sz="4400" kern="1200" baseline="0">
          <a:solidFill>
            <a:schemeClr val="bg1"/>
          </a:solidFill>
          <a:latin typeface="Arial Black" panose="020B0A04020102020204" pitchFamily="34" charset="0"/>
          <a:ea typeface="+mj-ea"/>
          <a:cs typeface="+mj-cs"/>
        </a:defRPr>
      </a:lvl1pPr>
    </p:titleStyle>
    <p:bodyStyle>
      <a:lvl1pPr marL="0" indent="0" algn="l" defTabSz="914400" rtl="0" eaLnBrk="1" latinLnBrk="0" hangingPunct="1">
        <a:lnSpc>
          <a:spcPct val="90000"/>
        </a:lnSpc>
        <a:spcBef>
          <a:spcPts val="1000"/>
        </a:spcBef>
        <a:buFontTx/>
        <a:buNone/>
        <a:defRPr sz="2800" kern="1200" baseline="0">
          <a:solidFill>
            <a:schemeClr val="tx1"/>
          </a:solidFill>
          <a:latin typeface="Trebuchet MS" panose="020B0603020202020204" pitchFamily="34" charset="0"/>
          <a:ea typeface="+mn-ea"/>
          <a:cs typeface="+mn-cs"/>
        </a:defRPr>
      </a:lvl1pPr>
      <a:lvl2pPr marL="457200" indent="0" algn="l" defTabSz="914400" rtl="0" eaLnBrk="1" latinLnBrk="0" hangingPunct="1">
        <a:lnSpc>
          <a:spcPct val="90000"/>
        </a:lnSpc>
        <a:spcBef>
          <a:spcPts val="500"/>
        </a:spcBef>
        <a:buFontTx/>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Tx/>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Tx/>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Tx/>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2">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160000" cy="1143000"/>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p:cNvSpPr>
            <a:spLocks noGrp="1"/>
          </p:cNvSpPr>
          <p:nvPr>
            <p:ph type="body" idx="1"/>
          </p:nvPr>
        </p:nvSpPr>
        <p:spPr>
          <a:xfrm>
            <a:off x="609600" y="1600200"/>
            <a:ext cx="10160000" cy="480060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p:cNvSpPr/>
          <p:nvPr/>
        </p:nvSpPr>
        <p:spPr>
          <a:xfrm>
            <a:off x="11277600" y="0"/>
            <a:ext cx="9144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en-US" sz="1588">
              <a:solidFill>
                <a:srgbClr val="FFFFFF"/>
              </a:solidFill>
            </a:endParaRPr>
          </a:p>
        </p:txBody>
      </p:sp>
      <p:sp>
        <p:nvSpPr>
          <p:cNvPr id="8" name="Rectangle 7"/>
          <p:cNvSpPr/>
          <p:nvPr/>
        </p:nvSpPr>
        <p:spPr>
          <a:xfrm>
            <a:off x="11277600" y="5486400"/>
            <a:ext cx="914400" cy="6858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en-US" sz="1588">
              <a:solidFill>
                <a:srgbClr val="FFFFFF"/>
              </a:solidFill>
            </a:endParaRPr>
          </a:p>
        </p:txBody>
      </p:sp>
      <p:sp>
        <p:nvSpPr>
          <p:cNvPr id="6" name="Slide Number Placeholder 5"/>
          <p:cNvSpPr>
            <a:spLocks noGrp="1"/>
          </p:cNvSpPr>
          <p:nvPr>
            <p:ph type="sldNum" sz="quarter" idx="4"/>
          </p:nvPr>
        </p:nvSpPr>
        <p:spPr>
          <a:xfrm>
            <a:off x="11375717" y="5648960"/>
            <a:ext cx="731520" cy="396240"/>
          </a:xfrm>
          <a:prstGeom prst="bracketPair">
            <a:avLst>
              <a:gd name="adj" fmla="val 17949"/>
            </a:avLst>
          </a:prstGeom>
          <a:ln w="19050">
            <a:solidFill>
              <a:srgbClr val="FFFFFF"/>
            </a:solidFill>
          </a:ln>
        </p:spPr>
        <p:txBody>
          <a:bodyPr vert="horz" lIns="0" tIns="0" rIns="0" bIns="0" rtlCol="0" anchor="ctr"/>
          <a:lstStyle>
            <a:lvl1pPr algn="ctr">
              <a:defRPr sz="1588">
                <a:solidFill>
                  <a:srgbClr val="FFFFFF"/>
                </a:solidFill>
              </a:defRPr>
            </a:lvl1pPr>
          </a:lstStyle>
          <a:p>
            <a:pPr>
              <a:defRPr/>
            </a:pPr>
            <a:fld id="{7B0B0F4E-489F-43C0-B0FD-37FEF33EED3A}" type="slidenum">
              <a:rPr lang="en-US" smtClean="0"/>
              <a:pPr>
                <a:defRPr/>
              </a:pPr>
              <a:t>‹#›</a:t>
            </a:fld>
            <a:endParaRPr lang="en-US"/>
          </a:p>
        </p:txBody>
      </p:sp>
      <p:sp>
        <p:nvSpPr>
          <p:cNvPr id="5" name="Footer Placeholder 4"/>
          <p:cNvSpPr>
            <a:spLocks noGrp="1"/>
          </p:cNvSpPr>
          <p:nvPr>
            <p:ph type="ftr" sz="quarter" idx="3"/>
          </p:nvPr>
        </p:nvSpPr>
        <p:spPr>
          <a:xfrm rot="16200000">
            <a:off x="10510429" y="3987800"/>
            <a:ext cx="2367281" cy="487680"/>
          </a:xfrm>
          <a:prstGeom prst="rect">
            <a:avLst/>
          </a:prstGeom>
        </p:spPr>
        <p:txBody>
          <a:bodyPr vert="horz" lIns="91440" tIns="45720" rIns="91440" bIns="45720" rtlCol="0" anchor="ctr"/>
          <a:lstStyle>
            <a:lvl1pPr algn="r">
              <a:defRPr sz="1059">
                <a:solidFill>
                  <a:schemeClr val="bg2"/>
                </a:solidFill>
              </a:defRPr>
            </a:lvl1pPr>
          </a:lstStyle>
          <a:p>
            <a:pPr>
              <a:defRPr/>
            </a:pPr>
            <a:endParaRPr lang="en-US"/>
          </a:p>
        </p:txBody>
      </p:sp>
      <p:sp>
        <p:nvSpPr>
          <p:cNvPr id="4" name="Date Placeholder 3"/>
          <p:cNvSpPr>
            <a:spLocks noGrp="1"/>
          </p:cNvSpPr>
          <p:nvPr>
            <p:ph type="dt" sz="half" idx="2"/>
          </p:nvPr>
        </p:nvSpPr>
        <p:spPr>
          <a:xfrm rot="16200000">
            <a:off x="10474871" y="1584960"/>
            <a:ext cx="2438399" cy="487680"/>
          </a:xfrm>
          <a:prstGeom prst="rect">
            <a:avLst/>
          </a:prstGeom>
        </p:spPr>
        <p:txBody>
          <a:bodyPr vert="horz" lIns="91440" tIns="45720" rIns="91440" bIns="45720" rtlCol="0" anchor="ctr"/>
          <a:lstStyle>
            <a:lvl1pPr algn="l">
              <a:defRPr sz="1059">
                <a:solidFill>
                  <a:schemeClr val="bg2"/>
                </a:solidFill>
              </a:defRPr>
            </a:lvl1pPr>
          </a:lstStyle>
          <a:p>
            <a:pPr>
              <a:defRPr/>
            </a:pPr>
            <a:endParaRPr lang="en-US"/>
          </a:p>
        </p:txBody>
      </p:sp>
    </p:spTree>
    <p:extLst>
      <p:ext uri="{BB962C8B-B14F-4D97-AF65-F5344CB8AC3E}">
        <p14:creationId xmlns:p14="http://schemas.microsoft.com/office/powerpoint/2010/main" val="2203662223"/>
      </p:ext>
    </p:extLst>
  </p:cSld>
  <p:clrMap bg1="lt1" tx1="dk1" bg2="lt2" tx2="dk2" accent1="accent1" accent2="accent2" accent3="accent3" accent4="accent4" accent5="accent5" accent6="accent6" hlink="hlink" folHlink="folHlink"/>
  <p:sldLayoutIdLst>
    <p:sldLayoutId id="2147483722" r:id="rId1"/>
    <p:sldLayoutId id="2147483723" r:id="rId2"/>
    <p:sldLayoutId id="2147483724" r:id="rId3"/>
    <p:sldLayoutId id="2147483725" r:id="rId4"/>
    <p:sldLayoutId id="2147483726" r:id="rId5"/>
    <p:sldLayoutId id="2147483727" r:id="rId6"/>
    <p:sldLayoutId id="2147483728" r:id="rId7"/>
    <p:sldLayoutId id="2147483729" r:id="rId8"/>
    <p:sldLayoutId id="2147483730" r:id="rId9"/>
    <p:sldLayoutId id="2147483731" r:id="rId10"/>
    <p:sldLayoutId id="2147483732" r:id="rId11"/>
    <p:sldLayoutId id="2147483733" r:id="rId12"/>
  </p:sldLayoutIdLst>
  <p:hf hdr="0" ftr="0" dt="0"/>
  <p:txStyles>
    <p:titleStyle>
      <a:lvl1pPr algn="l" defTabSz="806867" rtl="0" eaLnBrk="1" latinLnBrk="0" hangingPunct="1">
        <a:spcBef>
          <a:spcPct val="0"/>
        </a:spcBef>
        <a:buNone/>
        <a:defRPr sz="4059" kern="1200" cap="none" spc="-88" baseline="0">
          <a:ln>
            <a:noFill/>
          </a:ln>
          <a:solidFill>
            <a:schemeClr val="tx2"/>
          </a:solidFill>
          <a:effectLst/>
          <a:latin typeface="+mj-lt"/>
          <a:ea typeface="+mj-ea"/>
          <a:cs typeface="+mj-cs"/>
        </a:defRPr>
      </a:lvl1pPr>
    </p:titleStyle>
    <p:bodyStyle>
      <a:lvl1pPr marL="302575" indent="-201717" algn="l" defTabSz="806867" rtl="0" eaLnBrk="1" latinLnBrk="0" hangingPunct="1">
        <a:spcBef>
          <a:spcPct val="20000"/>
        </a:spcBef>
        <a:buClr>
          <a:schemeClr val="accent1"/>
        </a:buClr>
        <a:buFont typeface="Arial" pitchFamily="34" charset="0"/>
        <a:buChar char="•"/>
        <a:defRPr sz="1941" kern="1200">
          <a:solidFill>
            <a:schemeClr val="tx1"/>
          </a:solidFill>
          <a:latin typeface="+mn-lt"/>
          <a:ea typeface="+mn-ea"/>
          <a:cs typeface="+mn-cs"/>
        </a:defRPr>
      </a:lvl1pPr>
      <a:lvl2pPr marL="564807" indent="-201717" algn="l" defTabSz="806867" rtl="0" eaLnBrk="1" latinLnBrk="0" hangingPunct="1">
        <a:spcBef>
          <a:spcPct val="20000"/>
        </a:spcBef>
        <a:buClr>
          <a:schemeClr val="accent2"/>
        </a:buClr>
        <a:buFont typeface="Arial" pitchFamily="34" charset="0"/>
        <a:buChar char="•"/>
        <a:defRPr sz="1765" kern="1200">
          <a:solidFill>
            <a:schemeClr val="tx1"/>
          </a:solidFill>
          <a:latin typeface="+mn-lt"/>
          <a:ea typeface="+mn-ea"/>
          <a:cs typeface="+mn-cs"/>
        </a:defRPr>
      </a:lvl2pPr>
      <a:lvl3pPr marL="887553" indent="-201717" algn="l" defTabSz="806867" rtl="0" eaLnBrk="1" latinLnBrk="0" hangingPunct="1">
        <a:spcBef>
          <a:spcPct val="20000"/>
        </a:spcBef>
        <a:buClr>
          <a:schemeClr val="accent3"/>
        </a:buClr>
        <a:buFont typeface="Arial" pitchFamily="34" charset="0"/>
        <a:buChar char="•"/>
        <a:defRPr sz="1588" kern="1200">
          <a:solidFill>
            <a:schemeClr val="tx1"/>
          </a:solidFill>
          <a:latin typeface="+mn-lt"/>
          <a:ea typeface="+mn-ea"/>
          <a:cs typeface="+mn-cs"/>
        </a:defRPr>
      </a:lvl3pPr>
      <a:lvl4pPr marL="1129613" indent="-201717" algn="l" defTabSz="806867" rtl="0" eaLnBrk="1" latinLnBrk="0" hangingPunct="1">
        <a:spcBef>
          <a:spcPct val="20000"/>
        </a:spcBef>
        <a:buClr>
          <a:schemeClr val="accent4"/>
        </a:buClr>
        <a:buFont typeface="Arial" pitchFamily="34" charset="0"/>
        <a:buChar char="•"/>
        <a:defRPr sz="1412" kern="1200">
          <a:solidFill>
            <a:schemeClr val="tx1"/>
          </a:solidFill>
          <a:latin typeface="+mn-lt"/>
          <a:ea typeface="+mn-ea"/>
          <a:cs typeface="+mn-cs"/>
        </a:defRPr>
      </a:lvl4pPr>
      <a:lvl5pPr marL="1371673" indent="-201717" algn="l" defTabSz="806867" rtl="0" eaLnBrk="1" latinLnBrk="0" hangingPunct="1">
        <a:spcBef>
          <a:spcPct val="20000"/>
        </a:spcBef>
        <a:buClr>
          <a:schemeClr val="accent5"/>
        </a:buClr>
        <a:buFont typeface="Arial" pitchFamily="34" charset="0"/>
        <a:buChar char="•"/>
        <a:defRPr sz="1235" kern="1200" baseline="0">
          <a:solidFill>
            <a:schemeClr val="tx1"/>
          </a:solidFill>
          <a:latin typeface="+mn-lt"/>
          <a:ea typeface="+mn-ea"/>
          <a:cs typeface="+mn-cs"/>
        </a:defRPr>
      </a:lvl5pPr>
      <a:lvl6pPr marL="1533046" indent="-161373" algn="l" defTabSz="806867" rtl="0" eaLnBrk="1" latinLnBrk="0" hangingPunct="1">
        <a:spcBef>
          <a:spcPct val="20000"/>
        </a:spcBef>
        <a:buClr>
          <a:schemeClr val="accent1"/>
        </a:buClr>
        <a:buFont typeface="Arial" pitchFamily="34" charset="0"/>
        <a:buChar char="•"/>
        <a:defRPr sz="1235" kern="1200" baseline="0">
          <a:solidFill>
            <a:schemeClr val="tx1"/>
          </a:solidFill>
          <a:latin typeface="+mn-lt"/>
          <a:ea typeface="+mn-ea"/>
          <a:cs typeface="+mn-cs"/>
        </a:defRPr>
      </a:lvl6pPr>
      <a:lvl7pPr marL="1694420" indent="-161373" algn="l" defTabSz="806867" rtl="0" eaLnBrk="1" latinLnBrk="0" hangingPunct="1">
        <a:spcBef>
          <a:spcPct val="20000"/>
        </a:spcBef>
        <a:buClr>
          <a:schemeClr val="accent2"/>
        </a:buClr>
        <a:buFont typeface="Arial" pitchFamily="34" charset="0"/>
        <a:buChar char="•"/>
        <a:defRPr sz="1235" kern="1200">
          <a:solidFill>
            <a:schemeClr val="tx1"/>
          </a:solidFill>
          <a:latin typeface="+mn-lt"/>
          <a:ea typeface="+mn-ea"/>
          <a:cs typeface="+mn-cs"/>
        </a:defRPr>
      </a:lvl7pPr>
      <a:lvl8pPr marL="1855793" indent="-161373" algn="l" defTabSz="806867" rtl="0" eaLnBrk="1" latinLnBrk="0" hangingPunct="1">
        <a:spcBef>
          <a:spcPct val="20000"/>
        </a:spcBef>
        <a:buClr>
          <a:schemeClr val="accent3"/>
        </a:buClr>
        <a:buFont typeface="Arial" pitchFamily="34" charset="0"/>
        <a:buChar char="•"/>
        <a:defRPr sz="1235" kern="1200">
          <a:solidFill>
            <a:schemeClr val="tx1"/>
          </a:solidFill>
          <a:latin typeface="+mn-lt"/>
          <a:ea typeface="+mn-ea"/>
          <a:cs typeface="+mn-cs"/>
        </a:defRPr>
      </a:lvl8pPr>
      <a:lvl9pPr marL="2017166" indent="-161373" algn="l" defTabSz="806867" rtl="0" eaLnBrk="1" latinLnBrk="0" hangingPunct="1">
        <a:spcBef>
          <a:spcPct val="20000"/>
        </a:spcBef>
        <a:buClr>
          <a:schemeClr val="accent4"/>
        </a:buClr>
        <a:buFont typeface="Arial" pitchFamily="34" charset="0"/>
        <a:buChar char="•"/>
        <a:defRPr sz="1235" kern="1200">
          <a:solidFill>
            <a:schemeClr val="tx1"/>
          </a:solidFill>
          <a:latin typeface="+mn-lt"/>
          <a:ea typeface="+mn-ea"/>
          <a:cs typeface="+mn-cs"/>
        </a:defRPr>
      </a:lvl9pPr>
    </p:bodyStyle>
    <p:otherStyle>
      <a:defPPr>
        <a:defRPr lang="en-US"/>
      </a:defPPr>
      <a:lvl1pPr marL="0" algn="l" defTabSz="806867" rtl="0" eaLnBrk="1" latinLnBrk="0" hangingPunct="1">
        <a:defRPr sz="1588" kern="1200">
          <a:solidFill>
            <a:schemeClr val="tx1"/>
          </a:solidFill>
          <a:latin typeface="+mn-lt"/>
          <a:ea typeface="+mn-ea"/>
          <a:cs typeface="+mn-cs"/>
        </a:defRPr>
      </a:lvl1pPr>
      <a:lvl2pPr marL="403433" algn="l" defTabSz="806867" rtl="0" eaLnBrk="1" latinLnBrk="0" hangingPunct="1">
        <a:defRPr sz="1588" kern="1200">
          <a:solidFill>
            <a:schemeClr val="tx1"/>
          </a:solidFill>
          <a:latin typeface="+mn-lt"/>
          <a:ea typeface="+mn-ea"/>
          <a:cs typeface="+mn-cs"/>
        </a:defRPr>
      </a:lvl2pPr>
      <a:lvl3pPr marL="806867" algn="l" defTabSz="806867" rtl="0" eaLnBrk="1" latinLnBrk="0" hangingPunct="1">
        <a:defRPr sz="1588" kern="1200">
          <a:solidFill>
            <a:schemeClr val="tx1"/>
          </a:solidFill>
          <a:latin typeface="+mn-lt"/>
          <a:ea typeface="+mn-ea"/>
          <a:cs typeface="+mn-cs"/>
        </a:defRPr>
      </a:lvl3pPr>
      <a:lvl4pPr marL="1210300" algn="l" defTabSz="806867" rtl="0" eaLnBrk="1" latinLnBrk="0" hangingPunct="1">
        <a:defRPr sz="1588" kern="1200">
          <a:solidFill>
            <a:schemeClr val="tx1"/>
          </a:solidFill>
          <a:latin typeface="+mn-lt"/>
          <a:ea typeface="+mn-ea"/>
          <a:cs typeface="+mn-cs"/>
        </a:defRPr>
      </a:lvl4pPr>
      <a:lvl5pPr marL="1613733" algn="l" defTabSz="806867" rtl="0" eaLnBrk="1" latinLnBrk="0" hangingPunct="1">
        <a:defRPr sz="1588" kern="1200">
          <a:solidFill>
            <a:schemeClr val="tx1"/>
          </a:solidFill>
          <a:latin typeface="+mn-lt"/>
          <a:ea typeface="+mn-ea"/>
          <a:cs typeface="+mn-cs"/>
        </a:defRPr>
      </a:lvl5pPr>
      <a:lvl6pPr marL="2017166" algn="l" defTabSz="806867" rtl="0" eaLnBrk="1" latinLnBrk="0" hangingPunct="1">
        <a:defRPr sz="1588" kern="1200">
          <a:solidFill>
            <a:schemeClr val="tx1"/>
          </a:solidFill>
          <a:latin typeface="+mn-lt"/>
          <a:ea typeface="+mn-ea"/>
          <a:cs typeface="+mn-cs"/>
        </a:defRPr>
      </a:lvl6pPr>
      <a:lvl7pPr marL="2420600" algn="l" defTabSz="806867" rtl="0" eaLnBrk="1" latinLnBrk="0" hangingPunct="1">
        <a:defRPr sz="1588" kern="1200">
          <a:solidFill>
            <a:schemeClr val="tx1"/>
          </a:solidFill>
          <a:latin typeface="+mn-lt"/>
          <a:ea typeface="+mn-ea"/>
          <a:cs typeface="+mn-cs"/>
        </a:defRPr>
      </a:lvl7pPr>
      <a:lvl8pPr marL="2824033" algn="l" defTabSz="806867" rtl="0" eaLnBrk="1" latinLnBrk="0" hangingPunct="1">
        <a:defRPr sz="1588" kern="1200">
          <a:solidFill>
            <a:schemeClr val="tx1"/>
          </a:solidFill>
          <a:latin typeface="+mn-lt"/>
          <a:ea typeface="+mn-ea"/>
          <a:cs typeface="+mn-cs"/>
        </a:defRPr>
      </a:lvl8pPr>
      <a:lvl9pPr marL="3227466" algn="l" defTabSz="806867" rtl="0" eaLnBrk="1" latinLnBrk="0" hangingPunct="1">
        <a:defRPr sz="1588"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 name="bk object 16"/>
          <p:cNvSpPr/>
          <p:nvPr/>
        </p:nvSpPr>
        <p:spPr>
          <a:xfrm>
            <a:off x="0" y="6126479"/>
            <a:ext cx="11966236" cy="568451"/>
          </a:xfrm>
          <a:prstGeom prst="rect">
            <a:avLst/>
          </a:prstGeom>
          <a:blipFill>
            <a:blip r:embed="rId7" cstate="print"/>
            <a:stretch>
              <a:fillRect/>
            </a:stretch>
          </a:blipFill>
        </p:spPr>
        <p:txBody>
          <a:bodyPr wrap="square" lIns="0" tIns="0" rIns="0" bIns="0" rtlCol="0"/>
          <a:lstStyle/>
          <a:p>
            <a:endParaRPr/>
          </a:p>
        </p:txBody>
      </p:sp>
      <p:sp>
        <p:nvSpPr>
          <p:cNvPr id="17" name="bk object 17"/>
          <p:cNvSpPr/>
          <p:nvPr/>
        </p:nvSpPr>
        <p:spPr>
          <a:xfrm>
            <a:off x="0" y="227088"/>
            <a:ext cx="12192000" cy="1091171"/>
          </a:xfrm>
          <a:prstGeom prst="rect">
            <a:avLst/>
          </a:prstGeom>
          <a:blipFill>
            <a:blip r:embed="rId8" cstate="print"/>
            <a:stretch>
              <a:fillRect/>
            </a:stretch>
          </a:blipFill>
        </p:spPr>
        <p:txBody>
          <a:bodyPr wrap="square" lIns="0" tIns="0" rIns="0" bIns="0" rtlCol="0"/>
          <a:lstStyle/>
          <a:p>
            <a:endParaRPr/>
          </a:p>
        </p:txBody>
      </p:sp>
      <p:sp>
        <p:nvSpPr>
          <p:cNvPr id="18" name="bk object 18"/>
          <p:cNvSpPr/>
          <p:nvPr/>
        </p:nvSpPr>
        <p:spPr>
          <a:xfrm>
            <a:off x="679707" y="6253253"/>
            <a:ext cx="90805" cy="0"/>
          </a:xfrm>
          <a:custGeom>
            <a:avLst/>
            <a:gdLst/>
            <a:ahLst/>
            <a:cxnLst/>
            <a:rect l="l" t="t" r="r" b="b"/>
            <a:pathLst>
              <a:path w="90804">
                <a:moveTo>
                  <a:pt x="0" y="0"/>
                </a:moveTo>
                <a:lnTo>
                  <a:pt x="90416" y="0"/>
                </a:lnTo>
              </a:path>
            </a:pathLst>
          </a:custGeom>
          <a:ln w="33077">
            <a:solidFill>
              <a:srgbClr val="FFFFFF"/>
            </a:solidFill>
          </a:ln>
        </p:spPr>
        <p:txBody>
          <a:bodyPr wrap="square" lIns="0" tIns="0" rIns="0" bIns="0" rtlCol="0"/>
          <a:lstStyle/>
          <a:p>
            <a:endParaRPr/>
          </a:p>
        </p:txBody>
      </p:sp>
      <p:sp>
        <p:nvSpPr>
          <p:cNvPr id="19" name="bk object 19"/>
          <p:cNvSpPr/>
          <p:nvPr/>
        </p:nvSpPr>
        <p:spPr>
          <a:xfrm>
            <a:off x="679707" y="6269792"/>
            <a:ext cx="35560" cy="41275"/>
          </a:xfrm>
          <a:custGeom>
            <a:avLst/>
            <a:gdLst/>
            <a:ahLst/>
            <a:cxnLst/>
            <a:rect l="l" t="t" r="r" b="b"/>
            <a:pathLst>
              <a:path w="35559" h="41275">
                <a:moveTo>
                  <a:pt x="0" y="0"/>
                </a:moveTo>
                <a:lnTo>
                  <a:pt x="35244" y="0"/>
                </a:lnTo>
                <a:lnTo>
                  <a:pt x="35244" y="40710"/>
                </a:lnTo>
                <a:lnTo>
                  <a:pt x="0" y="40710"/>
                </a:lnTo>
                <a:lnTo>
                  <a:pt x="0" y="0"/>
                </a:lnTo>
                <a:close/>
              </a:path>
            </a:pathLst>
          </a:custGeom>
          <a:solidFill>
            <a:srgbClr val="FFFFFF"/>
          </a:solidFill>
        </p:spPr>
        <p:txBody>
          <a:bodyPr wrap="square" lIns="0" tIns="0" rIns="0" bIns="0" rtlCol="0"/>
          <a:lstStyle/>
          <a:p>
            <a:endParaRPr/>
          </a:p>
        </p:txBody>
      </p:sp>
      <p:sp>
        <p:nvSpPr>
          <p:cNvPr id="20" name="bk object 20"/>
          <p:cNvSpPr/>
          <p:nvPr/>
        </p:nvSpPr>
        <p:spPr>
          <a:xfrm>
            <a:off x="679707" y="6326405"/>
            <a:ext cx="87630" cy="0"/>
          </a:xfrm>
          <a:custGeom>
            <a:avLst/>
            <a:gdLst/>
            <a:ahLst/>
            <a:cxnLst/>
            <a:rect l="l" t="t" r="r" b="b"/>
            <a:pathLst>
              <a:path w="87629">
                <a:moveTo>
                  <a:pt x="0" y="0"/>
                </a:moveTo>
                <a:lnTo>
                  <a:pt x="87351" y="0"/>
                </a:lnTo>
              </a:path>
            </a:pathLst>
          </a:custGeom>
          <a:ln w="31805">
            <a:solidFill>
              <a:srgbClr val="FFFFFF"/>
            </a:solidFill>
          </a:ln>
        </p:spPr>
        <p:txBody>
          <a:bodyPr wrap="square" lIns="0" tIns="0" rIns="0" bIns="0" rtlCol="0"/>
          <a:lstStyle/>
          <a:p>
            <a:endParaRPr/>
          </a:p>
        </p:txBody>
      </p:sp>
      <p:sp>
        <p:nvSpPr>
          <p:cNvPr id="21" name="bk object 21"/>
          <p:cNvSpPr/>
          <p:nvPr/>
        </p:nvSpPr>
        <p:spPr>
          <a:xfrm>
            <a:off x="679707" y="6342308"/>
            <a:ext cx="35560" cy="76835"/>
          </a:xfrm>
          <a:custGeom>
            <a:avLst/>
            <a:gdLst/>
            <a:ahLst/>
            <a:cxnLst/>
            <a:rect l="l" t="t" r="r" b="b"/>
            <a:pathLst>
              <a:path w="35559" h="76835">
                <a:moveTo>
                  <a:pt x="0" y="0"/>
                </a:moveTo>
                <a:lnTo>
                  <a:pt x="35244" y="0"/>
                </a:lnTo>
                <a:lnTo>
                  <a:pt x="35244" y="76332"/>
                </a:lnTo>
                <a:lnTo>
                  <a:pt x="0" y="76332"/>
                </a:lnTo>
                <a:lnTo>
                  <a:pt x="0" y="0"/>
                </a:lnTo>
                <a:close/>
              </a:path>
            </a:pathLst>
          </a:custGeom>
          <a:solidFill>
            <a:srgbClr val="FFFFFF"/>
          </a:solidFill>
        </p:spPr>
        <p:txBody>
          <a:bodyPr wrap="square" lIns="0" tIns="0" rIns="0" bIns="0" rtlCol="0"/>
          <a:lstStyle/>
          <a:p>
            <a:endParaRPr/>
          </a:p>
        </p:txBody>
      </p:sp>
      <p:sp>
        <p:nvSpPr>
          <p:cNvPr id="22" name="bk object 22"/>
          <p:cNvSpPr/>
          <p:nvPr/>
        </p:nvSpPr>
        <p:spPr>
          <a:xfrm>
            <a:off x="801158" y="6214867"/>
            <a:ext cx="0" cy="203835"/>
          </a:xfrm>
          <a:custGeom>
            <a:avLst/>
            <a:gdLst/>
            <a:ahLst/>
            <a:cxnLst/>
            <a:rect l="l" t="t" r="r" b="b"/>
            <a:pathLst>
              <a:path h="203835">
                <a:moveTo>
                  <a:pt x="0" y="0"/>
                </a:moveTo>
                <a:lnTo>
                  <a:pt x="0" y="203772"/>
                </a:lnTo>
              </a:path>
            </a:pathLst>
          </a:custGeom>
          <a:ln w="34482">
            <a:solidFill>
              <a:srgbClr val="FFFFFF"/>
            </a:solidFill>
          </a:ln>
        </p:spPr>
        <p:txBody>
          <a:bodyPr wrap="square" lIns="0" tIns="0" rIns="0" bIns="0" rtlCol="0"/>
          <a:lstStyle/>
          <a:p>
            <a:endParaRPr/>
          </a:p>
        </p:txBody>
      </p:sp>
      <p:sp>
        <p:nvSpPr>
          <p:cNvPr id="23" name="bk object 23"/>
          <p:cNvSpPr/>
          <p:nvPr/>
        </p:nvSpPr>
        <p:spPr>
          <a:xfrm>
            <a:off x="835257" y="6275618"/>
            <a:ext cx="132080" cy="147955"/>
          </a:xfrm>
          <a:custGeom>
            <a:avLst/>
            <a:gdLst/>
            <a:ahLst/>
            <a:cxnLst/>
            <a:rect l="l" t="t" r="r" b="b"/>
            <a:pathLst>
              <a:path w="132080" h="147954">
                <a:moveTo>
                  <a:pt x="65899" y="147636"/>
                </a:moveTo>
                <a:lnTo>
                  <a:pt x="39115" y="141616"/>
                </a:lnTo>
                <a:lnTo>
                  <a:pt x="18294" y="125433"/>
                </a:lnTo>
                <a:lnTo>
                  <a:pt x="4801" y="101896"/>
                </a:lnTo>
                <a:lnTo>
                  <a:pt x="0" y="73818"/>
                </a:lnTo>
                <a:lnTo>
                  <a:pt x="4801" y="45739"/>
                </a:lnTo>
                <a:lnTo>
                  <a:pt x="18294" y="22203"/>
                </a:lnTo>
                <a:lnTo>
                  <a:pt x="39115" y="6019"/>
                </a:lnTo>
                <a:lnTo>
                  <a:pt x="65899" y="0"/>
                </a:lnTo>
                <a:lnTo>
                  <a:pt x="92683" y="6019"/>
                </a:lnTo>
                <a:lnTo>
                  <a:pt x="113504" y="22203"/>
                </a:lnTo>
                <a:lnTo>
                  <a:pt x="118849" y="31526"/>
                </a:lnTo>
                <a:lnTo>
                  <a:pt x="65899" y="31526"/>
                </a:lnTo>
                <a:lnTo>
                  <a:pt x="52705" y="35214"/>
                </a:lnTo>
                <a:lnTo>
                  <a:pt x="43102" y="44886"/>
                </a:lnTo>
                <a:lnTo>
                  <a:pt x="37236" y="58451"/>
                </a:lnTo>
                <a:lnTo>
                  <a:pt x="35248" y="73818"/>
                </a:lnTo>
                <a:lnTo>
                  <a:pt x="37236" y="88740"/>
                </a:lnTo>
                <a:lnTo>
                  <a:pt x="43102" y="102076"/>
                </a:lnTo>
                <a:lnTo>
                  <a:pt x="52705" y="111664"/>
                </a:lnTo>
                <a:lnTo>
                  <a:pt x="65899" y="115340"/>
                </a:lnTo>
                <a:lnTo>
                  <a:pt x="119290" y="115340"/>
                </a:lnTo>
                <a:lnTo>
                  <a:pt x="113504" y="125433"/>
                </a:lnTo>
                <a:lnTo>
                  <a:pt x="92683" y="141616"/>
                </a:lnTo>
                <a:lnTo>
                  <a:pt x="65899" y="147636"/>
                </a:lnTo>
                <a:close/>
              </a:path>
              <a:path w="132080" h="147954">
                <a:moveTo>
                  <a:pt x="119290" y="115340"/>
                </a:moveTo>
                <a:lnTo>
                  <a:pt x="65899" y="115340"/>
                </a:lnTo>
                <a:lnTo>
                  <a:pt x="79417" y="111664"/>
                </a:lnTo>
                <a:lnTo>
                  <a:pt x="88983" y="102076"/>
                </a:lnTo>
                <a:lnTo>
                  <a:pt x="94670" y="88740"/>
                </a:lnTo>
                <a:lnTo>
                  <a:pt x="96550" y="73818"/>
                </a:lnTo>
                <a:lnTo>
                  <a:pt x="94670" y="58451"/>
                </a:lnTo>
                <a:lnTo>
                  <a:pt x="88983" y="44886"/>
                </a:lnTo>
                <a:lnTo>
                  <a:pt x="79417" y="35214"/>
                </a:lnTo>
                <a:lnTo>
                  <a:pt x="65899" y="31526"/>
                </a:lnTo>
                <a:lnTo>
                  <a:pt x="118849" y="31526"/>
                </a:lnTo>
                <a:lnTo>
                  <a:pt x="126998" y="45739"/>
                </a:lnTo>
                <a:lnTo>
                  <a:pt x="131799" y="73818"/>
                </a:lnTo>
                <a:lnTo>
                  <a:pt x="126998" y="101896"/>
                </a:lnTo>
                <a:lnTo>
                  <a:pt x="119290" y="115340"/>
                </a:lnTo>
                <a:close/>
              </a:path>
            </a:pathLst>
          </a:custGeom>
          <a:solidFill>
            <a:srgbClr val="FFFFFF"/>
          </a:solidFill>
        </p:spPr>
        <p:txBody>
          <a:bodyPr wrap="square" lIns="0" tIns="0" rIns="0" bIns="0" rtlCol="0"/>
          <a:lstStyle/>
          <a:p>
            <a:endParaRPr/>
          </a:p>
        </p:txBody>
      </p:sp>
      <p:sp>
        <p:nvSpPr>
          <p:cNvPr id="24" name="bk object 24"/>
          <p:cNvSpPr/>
          <p:nvPr/>
        </p:nvSpPr>
        <p:spPr>
          <a:xfrm>
            <a:off x="964757" y="6274848"/>
            <a:ext cx="97790" cy="144145"/>
          </a:xfrm>
          <a:custGeom>
            <a:avLst/>
            <a:gdLst/>
            <a:ahLst/>
            <a:cxnLst/>
            <a:rect l="l" t="t" r="r" b="b"/>
            <a:pathLst>
              <a:path w="97790" h="144145">
                <a:moveTo>
                  <a:pt x="57470" y="143791"/>
                </a:moveTo>
                <a:lnTo>
                  <a:pt x="22988" y="143791"/>
                </a:lnTo>
                <a:lnTo>
                  <a:pt x="22988" y="64590"/>
                </a:lnTo>
                <a:lnTo>
                  <a:pt x="21659" y="50245"/>
                </a:lnTo>
                <a:lnTo>
                  <a:pt x="17528" y="38062"/>
                </a:lnTo>
                <a:lnTo>
                  <a:pt x="10380" y="27609"/>
                </a:lnTo>
                <a:lnTo>
                  <a:pt x="0" y="18454"/>
                </a:lnTo>
                <a:lnTo>
                  <a:pt x="29118" y="0"/>
                </a:lnTo>
                <a:lnTo>
                  <a:pt x="34997" y="5430"/>
                </a:lnTo>
                <a:lnTo>
                  <a:pt x="39942" y="11149"/>
                </a:lnTo>
                <a:lnTo>
                  <a:pt x="43881" y="16868"/>
                </a:lnTo>
                <a:lnTo>
                  <a:pt x="46742" y="22299"/>
                </a:lnTo>
                <a:lnTo>
                  <a:pt x="94711" y="22299"/>
                </a:lnTo>
                <a:lnTo>
                  <a:pt x="97316" y="35371"/>
                </a:lnTo>
                <a:lnTo>
                  <a:pt x="82147" y="38446"/>
                </a:lnTo>
                <a:lnTo>
                  <a:pt x="70209" y="45559"/>
                </a:lnTo>
                <a:lnTo>
                  <a:pt x="61864" y="53537"/>
                </a:lnTo>
                <a:lnTo>
                  <a:pt x="57470" y="59208"/>
                </a:lnTo>
                <a:lnTo>
                  <a:pt x="57470" y="143791"/>
                </a:lnTo>
                <a:close/>
              </a:path>
              <a:path w="97790" h="144145">
                <a:moveTo>
                  <a:pt x="94711" y="22299"/>
                </a:moveTo>
                <a:lnTo>
                  <a:pt x="46742" y="22299"/>
                </a:lnTo>
                <a:lnTo>
                  <a:pt x="52166" y="17529"/>
                </a:lnTo>
                <a:lnTo>
                  <a:pt x="61972" y="10092"/>
                </a:lnTo>
                <a:lnTo>
                  <a:pt x="75082" y="3376"/>
                </a:lnTo>
                <a:lnTo>
                  <a:pt x="90420" y="768"/>
                </a:lnTo>
                <a:lnTo>
                  <a:pt x="94711" y="22299"/>
                </a:lnTo>
                <a:close/>
              </a:path>
            </a:pathLst>
          </a:custGeom>
          <a:solidFill>
            <a:srgbClr val="FFFFFF"/>
          </a:solidFill>
        </p:spPr>
        <p:txBody>
          <a:bodyPr wrap="square" lIns="0" tIns="0" rIns="0" bIns="0" rtlCol="0"/>
          <a:lstStyle/>
          <a:p>
            <a:endParaRPr/>
          </a:p>
        </p:txBody>
      </p:sp>
      <p:sp>
        <p:nvSpPr>
          <p:cNvPr id="25" name="bk object 25"/>
          <p:cNvSpPr/>
          <p:nvPr/>
        </p:nvSpPr>
        <p:spPr>
          <a:xfrm>
            <a:off x="1072036" y="6216409"/>
            <a:ext cx="41910" cy="202565"/>
          </a:xfrm>
          <a:custGeom>
            <a:avLst/>
            <a:gdLst/>
            <a:ahLst/>
            <a:cxnLst/>
            <a:rect l="l" t="t" r="r" b="b"/>
            <a:pathLst>
              <a:path w="41909" h="202564">
                <a:moveTo>
                  <a:pt x="37547" y="202230"/>
                </a:moveTo>
                <a:lnTo>
                  <a:pt x="3065" y="202230"/>
                </a:lnTo>
                <a:lnTo>
                  <a:pt x="3065" y="63052"/>
                </a:lnTo>
                <a:lnTo>
                  <a:pt x="37547" y="63052"/>
                </a:lnTo>
                <a:lnTo>
                  <a:pt x="37547" y="202230"/>
                </a:lnTo>
                <a:close/>
              </a:path>
              <a:path w="41909" h="202564">
                <a:moveTo>
                  <a:pt x="20689" y="40753"/>
                </a:moveTo>
                <a:lnTo>
                  <a:pt x="12607" y="39131"/>
                </a:lnTo>
                <a:lnTo>
                  <a:pt x="6034" y="34698"/>
                </a:lnTo>
                <a:lnTo>
                  <a:pt x="1616" y="28102"/>
                </a:lnTo>
                <a:lnTo>
                  <a:pt x="0" y="19992"/>
                </a:lnTo>
                <a:lnTo>
                  <a:pt x="1616" y="12002"/>
                </a:lnTo>
                <a:lnTo>
                  <a:pt x="6034" y="5670"/>
                </a:lnTo>
                <a:lnTo>
                  <a:pt x="12607" y="1501"/>
                </a:lnTo>
                <a:lnTo>
                  <a:pt x="20689" y="0"/>
                </a:lnTo>
                <a:lnTo>
                  <a:pt x="28447" y="1501"/>
                </a:lnTo>
                <a:lnTo>
                  <a:pt x="35057" y="5670"/>
                </a:lnTo>
                <a:lnTo>
                  <a:pt x="39654" y="12002"/>
                </a:lnTo>
                <a:lnTo>
                  <a:pt x="41378" y="19992"/>
                </a:lnTo>
                <a:lnTo>
                  <a:pt x="39654" y="28102"/>
                </a:lnTo>
                <a:lnTo>
                  <a:pt x="35057" y="34698"/>
                </a:lnTo>
                <a:lnTo>
                  <a:pt x="28447" y="39131"/>
                </a:lnTo>
                <a:lnTo>
                  <a:pt x="20689" y="40753"/>
                </a:lnTo>
                <a:close/>
              </a:path>
            </a:pathLst>
          </a:custGeom>
          <a:solidFill>
            <a:srgbClr val="FFFFFF"/>
          </a:solidFill>
        </p:spPr>
        <p:txBody>
          <a:bodyPr wrap="square" lIns="0" tIns="0" rIns="0" bIns="0" rtlCol="0"/>
          <a:lstStyle/>
          <a:p>
            <a:endParaRPr/>
          </a:p>
        </p:txBody>
      </p:sp>
      <p:sp>
        <p:nvSpPr>
          <p:cNvPr id="26" name="bk object 26"/>
          <p:cNvSpPr/>
          <p:nvPr/>
        </p:nvSpPr>
        <p:spPr>
          <a:xfrm>
            <a:off x="1130273" y="6214872"/>
            <a:ext cx="154940" cy="208915"/>
          </a:xfrm>
          <a:custGeom>
            <a:avLst/>
            <a:gdLst/>
            <a:ahLst/>
            <a:cxnLst/>
            <a:rect l="l" t="t" r="r" b="b"/>
            <a:pathLst>
              <a:path w="154940" h="208914">
                <a:moveTo>
                  <a:pt x="131799" y="74586"/>
                </a:moveTo>
                <a:lnTo>
                  <a:pt x="97316" y="74586"/>
                </a:lnTo>
                <a:lnTo>
                  <a:pt x="97316" y="0"/>
                </a:lnTo>
                <a:lnTo>
                  <a:pt x="131799" y="0"/>
                </a:lnTo>
                <a:lnTo>
                  <a:pt x="131799" y="74586"/>
                </a:lnTo>
                <a:close/>
              </a:path>
              <a:path w="154940" h="208914">
                <a:moveTo>
                  <a:pt x="63600" y="208381"/>
                </a:moveTo>
                <a:lnTo>
                  <a:pt x="36853" y="202362"/>
                </a:lnTo>
                <a:lnTo>
                  <a:pt x="16858" y="186178"/>
                </a:lnTo>
                <a:lnTo>
                  <a:pt x="4334" y="162642"/>
                </a:lnTo>
                <a:lnTo>
                  <a:pt x="0" y="134563"/>
                </a:lnTo>
                <a:lnTo>
                  <a:pt x="4334" y="106485"/>
                </a:lnTo>
                <a:lnTo>
                  <a:pt x="16858" y="82948"/>
                </a:lnTo>
                <a:lnTo>
                  <a:pt x="36853" y="66765"/>
                </a:lnTo>
                <a:lnTo>
                  <a:pt x="63600" y="60745"/>
                </a:lnTo>
                <a:lnTo>
                  <a:pt x="75765" y="62476"/>
                </a:lnTo>
                <a:lnTo>
                  <a:pt x="85631" y="66512"/>
                </a:lnTo>
                <a:lnTo>
                  <a:pt x="92910" y="71126"/>
                </a:lnTo>
                <a:lnTo>
                  <a:pt x="97316" y="74586"/>
                </a:lnTo>
                <a:lnTo>
                  <a:pt x="131799" y="74586"/>
                </a:lnTo>
                <a:lnTo>
                  <a:pt x="131799" y="92272"/>
                </a:lnTo>
                <a:lnTo>
                  <a:pt x="65899" y="92272"/>
                </a:lnTo>
                <a:lnTo>
                  <a:pt x="52705" y="95960"/>
                </a:lnTo>
                <a:lnTo>
                  <a:pt x="43102" y="105632"/>
                </a:lnTo>
                <a:lnTo>
                  <a:pt x="37236" y="119197"/>
                </a:lnTo>
                <a:lnTo>
                  <a:pt x="35248" y="134563"/>
                </a:lnTo>
                <a:lnTo>
                  <a:pt x="37236" y="149486"/>
                </a:lnTo>
                <a:lnTo>
                  <a:pt x="43102" y="162822"/>
                </a:lnTo>
                <a:lnTo>
                  <a:pt x="52705" y="172410"/>
                </a:lnTo>
                <a:lnTo>
                  <a:pt x="65899" y="176086"/>
                </a:lnTo>
                <a:lnTo>
                  <a:pt x="141019" y="176086"/>
                </a:lnTo>
                <a:lnTo>
                  <a:pt x="144406" y="181108"/>
                </a:lnTo>
                <a:lnTo>
                  <a:pt x="150624" y="186851"/>
                </a:lnTo>
                <a:lnTo>
                  <a:pt x="108044" y="186851"/>
                </a:lnTo>
                <a:lnTo>
                  <a:pt x="102285" y="193784"/>
                </a:lnTo>
                <a:lnTo>
                  <a:pt x="93006" y="200788"/>
                </a:lnTo>
                <a:lnTo>
                  <a:pt x="80135" y="206207"/>
                </a:lnTo>
                <a:lnTo>
                  <a:pt x="63600" y="208381"/>
                </a:lnTo>
                <a:close/>
              </a:path>
              <a:path w="154940" h="208914">
                <a:moveTo>
                  <a:pt x="141019" y="176086"/>
                </a:moveTo>
                <a:lnTo>
                  <a:pt x="65899" y="176086"/>
                </a:lnTo>
                <a:lnTo>
                  <a:pt x="79536" y="172410"/>
                </a:lnTo>
                <a:lnTo>
                  <a:pt x="89366" y="162822"/>
                </a:lnTo>
                <a:lnTo>
                  <a:pt x="95317" y="149486"/>
                </a:lnTo>
                <a:lnTo>
                  <a:pt x="97316" y="134563"/>
                </a:lnTo>
                <a:lnTo>
                  <a:pt x="95317" y="119197"/>
                </a:lnTo>
                <a:lnTo>
                  <a:pt x="89366" y="105632"/>
                </a:lnTo>
                <a:lnTo>
                  <a:pt x="79536" y="95960"/>
                </a:lnTo>
                <a:lnTo>
                  <a:pt x="65899" y="92272"/>
                </a:lnTo>
                <a:lnTo>
                  <a:pt x="131799" y="92272"/>
                </a:lnTo>
                <a:lnTo>
                  <a:pt x="131799" y="144560"/>
                </a:lnTo>
                <a:lnTo>
                  <a:pt x="133128" y="158473"/>
                </a:lnTo>
                <a:lnTo>
                  <a:pt x="137258" y="170511"/>
                </a:lnTo>
                <a:lnTo>
                  <a:pt x="141019" y="176086"/>
                </a:lnTo>
                <a:close/>
              </a:path>
              <a:path w="154940" h="208914">
                <a:moveTo>
                  <a:pt x="125669" y="208381"/>
                </a:moveTo>
                <a:lnTo>
                  <a:pt x="120867" y="204044"/>
                </a:lnTo>
                <a:lnTo>
                  <a:pt x="115994" y="198481"/>
                </a:lnTo>
                <a:lnTo>
                  <a:pt x="111552" y="192486"/>
                </a:lnTo>
                <a:lnTo>
                  <a:pt x="108044" y="186851"/>
                </a:lnTo>
                <a:lnTo>
                  <a:pt x="150624" y="186851"/>
                </a:lnTo>
                <a:lnTo>
                  <a:pt x="154787" y="190696"/>
                </a:lnTo>
                <a:lnTo>
                  <a:pt x="125669" y="208381"/>
                </a:lnTo>
                <a:close/>
              </a:path>
            </a:pathLst>
          </a:custGeom>
          <a:solidFill>
            <a:srgbClr val="FFFFFF"/>
          </a:solidFill>
        </p:spPr>
        <p:txBody>
          <a:bodyPr wrap="square" lIns="0" tIns="0" rIns="0" bIns="0" rtlCol="0"/>
          <a:lstStyle/>
          <a:p>
            <a:endParaRPr/>
          </a:p>
        </p:txBody>
      </p:sp>
      <p:sp>
        <p:nvSpPr>
          <p:cNvPr id="27" name="bk object 27"/>
          <p:cNvSpPr/>
          <p:nvPr/>
        </p:nvSpPr>
        <p:spPr>
          <a:xfrm>
            <a:off x="1286593" y="6275617"/>
            <a:ext cx="134620" cy="147955"/>
          </a:xfrm>
          <a:custGeom>
            <a:avLst/>
            <a:gdLst/>
            <a:ahLst/>
            <a:cxnLst/>
            <a:rect l="l" t="t" r="r" b="b"/>
            <a:pathLst>
              <a:path w="134619" h="147954">
                <a:moveTo>
                  <a:pt x="29118" y="36909"/>
                </a:moveTo>
                <a:lnTo>
                  <a:pt x="15325" y="12303"/>
                </a:lnTo>
                <a:lnTo>
                  <a:pt x="21479" y="8758"/>
                </a:lnTo>
                <a:lnTo>
                  <a:pt x="31225" y="4709"/>
                </a:lnTo>
                <a:lnTo>
                  <a:pt x="43557" y="1381"/>
                </a:lnTo>
                <a:lnTo>
                  <a:pt x="57470" y="0"/>
                </a:lnTo>
                <a:lnTo>
                  <a:pt x="81368" y="4084"/>
                </a:lnTo>
                <a:lnTo>
                  <a:pt x="98083" y="15378"/>
                </a:lnTo>
                <a:lnTo>
                  <a:pt x="106048" y="29219"/>
                </a:lnTo>
                <a:lnTo>
                  <a:pt x="55938" y="29219"/>
                </a:lnTo>
                <a:lnTo>
                  <a:pt x="47544" y="29988"/>
                </a:lnTo>
                <a:lnTo>
                  <a:pt x="39942" y="31910"/>
                </a:lnTo>
                <a:lnTo>
                  <a:pt x="33632" y="34409"/>
                </a:lnTo>
                <a:lnTo>
                  <a:pt x="29118" y="36909"/>
                </a:lnTo>
                <a:close/>
              </a:path>
              <a:path w="134619" h="147954">
                <a:moveTo>
                  <a:pt x="49041" y="147636"/>
                </a:moveTo>
                <a:lnTo>
                  <a:pt x="29094" y="144320"/>
                </a:lnTo>
                <a:lnTo>
                  <a:pt x="13601" y="134948"/>
                </a:lnTo>
                <a:lnTo>
                  <a:pt x="3563" y="120362"/>
                </a:lnTo>
                <a:lnTo>
                  <a:pt x="0" y="101499"/>
                </a:lnTo>
                <a:lnTo>
                  <a:pt x="4525" y="81639"/>
                </a:lnTo>
                <a:lnTo>
                  <a:pt x="17241" y="67185"/>
                </a:lnTo>
                <a:lnTo>
                  <a:pt x="36853" y="58355"/>
                </a:lnTo>
                <a:lnTo>
                  <a:pt x="62068" y="55363"/>
                </a:lnTo>
                <a:lnTo>
                  <a:pt x="76627" y="55363"/>
                </a:lnTo>
                <a:lnTo>
                  <a:pt x="75334" y="44466"/>
                </a:lnTo>
                <a:lnTo>
                  <a:pt x="71455" y="36236"/>
                </a:lnTo>
                <a:lnTo>
                  <a:pt x="64989" y="31033"/>
                </a:lnTo>
                <a:lnTo>
                  <a:pt x="55938" y="29219"/>
                </a:lnTo>
                <a:lnTo>
                  <a:pt x="106048" y="29219"/>
                </a:lnTo>
                <a:lnTo>
                  <a:pt x="107901" y="32439"/>
                </a:lnTo>
                <a:lnTo>
                  <a:pt x="111109" y="53825"/>
                </a:lnTo>
                <a:lnTo>
                  <a:pt x="111109" y="79200"/>
                </a:lnTo>
                <a:lnTo>
                  <a:pt x="62068" y="79200"/>
                </a:lnTo>
                <a:lnTo>
                  <a:pt x="50119" y="80942"/>
                </a:lnTo>
                <a:lnTo>
                  <a:pt x="41761" y="85640"/>
                </a:lnTo>
                <a:lnTo>
                  <a:pt x="36853" y="92500"/>
                </a:lnTo>
                <a:lnTo>
                  <a:pt x="35248" y="100730"/>
                </a:lnTo>
                <a:lnTo>
                  <a:pt x="36936" y="109693"/>
                </a:lnTo>
                <a:lnTo>
                  <a:pt x="41283" y="115917"/>
                </a:lnTo>
                <a:lnTo>
                  <a:pt x="47209" y="119545"/>
                </a:lnTo>
                <a:lnTo>
                  <a:pt x="53639" y="120723"/>
                </a:lnTo>
                <a:lnTo>
                  <a:pt x="124418" y="120723"/>
                </a:lnTo>
                <a:lnTo>
                  <a:pt x="134098" y="129950"/>
                </a:lnTo>
                <a:lnTo>
                  <a:pt x="89654" y="129950"/>
                </a:lnTo>
                <a:lnTo>
                  <a:pt x="85140" y="134660"/>
                </a:lnTo>
                <a:lnTo>
                  <a:pt x="76531" y="140523"/>
                </a:lnTo>
                <a:lnTo>
                  <a:pt x="64331" y="145521"/>
                </a:lnTo>
                <a:lnTo>
                  <a:pt x="49041" y="147636"/>
                </a:lnTo>
                <a:close/>
              </a:path>
              <a:path w="134619" h="147954">
                <a:moveTo>
                  <a:pt x="124418" y="120723"/>
                </a:moveTo>
                <a:lnTo>
                  <a:pt x="53639" y="120723"/>
                </a:lnTo>
                <a:lnTo>
                  <a:pt x="64379" y="118320"/>
                </a:lnTo>
                <a:lnTo>
                  <a:pt x="72317" y="113033"/>
                </a:lnTo>
                <a:lnTo>
                  <a:pt x="77238" y="107747"/>
                </a:lnTo>
                <a:lnTo>
                  <a:pt x="78926" y="105344"/>
                </a:lnTo>
                <a:lnTo>
                  <a:pt x="78160" y="101499"/>
                </a:lnTo>
                <a:lnTo>
                  <a:pt x="77393" y="93810"/>
                </a:lnTo>
                <a:lnTo>
                  <a:pt x="77325" y="85640"/>
                </a:lnTo>
                <a:lnTo>
                  <a:pt x="76656" y="80942"/>
                </a:lnTo>
                <a:lnTo>
                  <a:pt x="76627" y="79200"/>
                </a:lnTo>
                <a:lnTo>
                  <a:pt x="111109" y="79200"/>
                </a:lnTo>
                <a:lnTo>
                  <a:pt x="111109" y="83814"/>
                </a:lnTo>
                <a:lnTo>
                  <a:pt x="112546" y="97727"/>
                </a:lnTo>
                <a:lnTo>
                  <a:pt x="116856" y="109765"/>
                </a:lnTo>
                <a:lnTo>
                  <a:pt x="124065" y="120386"/>
                </a:lnTo>
                <a:lnTo>
                  <a:pt x="124418" y="120723"/>
                </a:lnTo>
                <a:close/>
              </a:path>
              <a:path w="134619" h="147954">
                <a:moveTo>
                  <a:pt x="104979" y="147636"/>
                </a:moveTo>
                <a:lnTo>
                  <a:pt x="103447" y="146098"/>
                </a:lnTo>
                <a:lnTo>
                  <a:pt x="93485" y="135333"/>
                </a:lnTo>
                <a:lnTo>
                  <a:pt x="89654" y="129950"/>
                </a:lnTo>
                <a:lnTo>
                  <a:pt x="134098" y="129950"/>
                </a:lnTo>
                <a:lnTo>
                  <a:pt x="104979" y="147636"/>
                </a:lnTo>
                <a:close/>
              </a:path>
            </a:pathLst>
          </a:custGeom>
          <a:solidFill>
            <a:srgbClr val="FFFFFF"/>
          </a:solidFill>
        </p:spPr>
        <p:txBody>
          <a:bodyPr wrap="square" lIns="0" tIns="0" rIns="0" bIns="0" rtlCol="0"/>
          <a:lstStyle/>
          <a:p>
            <a:endParaRPr/>
          </a:p>
        </p:txBody>
      </p:sp>
      <p:sp>
        <p:nvSpPr>
          <p:cNvPr id="28" name="bk object 28"/>
          <p:cNvSpPr/>
          <p:nvPr/>
        </p:nvSpPr>
        <p:spPr>
          <a:xfrm>
            <a:off x="679703" y="6436107"/>
            <a:ext cx="34925" cy="73025"/>
          </a:xfrm>
          <a:custGeom>
            <a:avLst/>
            <a:gdLst/>
            <a:ahLst/>
            <a:cxnLst/>
            <a:rect l="l" t="t" r="r" b="b"/>
            <a:pathLst>
              <a:path w="34925" h="73025">
                <a:moveTo>
                  <a:pt x="0" y="0"/>
                </a:moveTo>
                <a:lnTo>
                  <a:pt x="34482" y="0"/>
                </a:lnTo>
                <a:lnTo>
                  <a:pt x="34482" y="72515"/>
                </a:lnTo>
                <a:lnTo>
                  <a:pt x="0" y="72515"/>
                </a:lnTo>
                <a:lnTo>
                  <a:pt x="0" y="0"/>
                </a:lnTo>
                <a:close/>
              </a:path>
            </a:pathLst>
          </a:custGeom>
          <a:solidFill>
            <a:srgbClr val="FFFFFF"/>
          </a:solidFill>
        </p:spPr>
        <p:txBody>
          <a:bodyPr wrap="square" lIns="0" tIns="0" rIns="0" bIns="0" rtlCol="0"/>
          <a:lstStyle/>
          <a:p>
            <a:endParaRPr/>
          </a:p>
        </p:txBody>
      </p:sp>
      <p:sp>
        <p:nvSpPr>
          <p:cNvPr id="29" name="bk object 29"/>
          <p:cNvSpPr/>
          <p:nvPr/>
        </p:nvSpPr>
        <p:spPr>
          <a:xfrm>
            <a:off x="679703" y="6524525"/>
            <a:ext cx="127635" cy="0"/>
          </a:xfrm>
          <a:custGeom>
            <a:avLst/>
            <a:gdLst/>
            <a:ahLst/>
            <a:cxnLst/>
            <a:rect l="l" t="t" r="r" b="b"/>
            <a:pathLst>
              <a:path w="127634">
                <a:moveTo>
                  <a:pt x="0" y="0"/>
                </a:moveTo>
                <a:lnTo>
                  <a:pt x="127201" y="0"/>
                </a:lnTo>
              </a:path>
            </a:pathLst>
          </a:custGeom>
          <a:ln w="31805">
            <a:solidFill>
              <a:srgbClr val="FFFFFF"/>
            </a:solidFill>
          </a:ln>
        </p:spPr>
        <p:txBody>
          <a:bodyPr wrap="square" lIns="0" tIns="0" rIns="0" bIns="0" rtlCol="0"/>
          <a:lstStyle/>
          <a:p>
            <a:endParaRPr/>
          </a:p>
        </p:txBody>
      </p:sp>
      <p:sp>
        <p:nvSpPr>
          <p:cNvPr id="30" name="bk object 30"/>
          <p:cNvSpPr/>
          <p:nvPr/>
        </p:nvSpPr>
        <p:spPr>
          <a:xfrm>
            <a:off x="679703" y="6540428"/>
            <a:ext cx="34925" cy="75565"/>
          </a:xfrm>
          <a:custGeom>
            <a:avLst/>
            <a:gdLst/>
            <a:ahLst/>
            <a:cxnLst/>
            <a:rect l="l" t="t" r="r" b="b"/>
            <a:pathLst>
              <a:path w="34925" h="75565">
                <a:moveTo>
                  <a:pt x="0" y="0"/>
                </a:moveTo>
                <a:lnTo>
                  <a:pt x="34482" y="0"/>
                </a:lnTo>
                <a:lnTo>
                  <a:pt x="34482" y="75059"/>
                </a:lnTo>
                <a:lnTo>
                  <a:pt x="0" y="75059"/>
                </a:lnTo>
                <a:lnTo>
                  <a:pt x="0" y="0"/>
                </a:lnTo>
                <a:close/>
              </a:path>
            </a:pathLst>
          </a:custGeom>
          <a:solidFill>
            <a:srgbClr val="FFFFFF"/>
          </a:solidFill>
        </p:spPr>
        <p:txBody>
          <a:bodyPr wrap="square" lIns="0" tIns="0" rIns="0" bIns="0" rtlCol="0"/>
          <a:lstStyle/>
          <a:p>
            <a:endParaRPr/>
          </a:p>
        </p:txBody>
      </p:sp>
      <p:sp>
        <p:nvSpPr>
          <p:cNvPr id="31" name="bk object 31"/>
          <p:cNvSpPr/>
          <p:nvPr/>
        </p:nvSpPr>
        <p:spPr>
          <a:xfrm>
            <a:off x="771656" y="6436325"/>
            <a:ext cx="35560" cy="72390"/>
          </a:xfrm>
          <a:custGeom>
            <a:avLst/>
            <a:gdLst/>
            <a:ahLst/>
            <a:cxnLst/>
            <a:rect l="l" t="t" r="r" b="b"/>
            <a:pathLst>
              <a:path w="35559" h="72390">
                <a:moveTo>
                  <a:pt x="35248" y="72280"/>
                </a:moveTo>
                <a:lnTo>
                  <a:pt x="0" y="72280"/>
                </a:lnTo>
                <a:lnTo>
                  <a:pt x="0" y="0"/>
                </a:lnTo>
                <a:lnTo>
                  <a:pt x="35248" y="0"/>
                </a:lnTo>
                <a:lnTo>
                  <a:pt x="35248" y="72280"/>
                </a:lnTo>
                <a:close/>
              </a:path>
            </a:pathLst>
          </a:custGeom>
          <a:solidFill>
            <a:srgbClr val="FFFFFF"/>
          </a:solidFill>
        </p:spPr>
        <p:txBody>
          <a:bodyPr wrap="square" lIns="0" tIns="0" rIns="0" bIns="0" rtlCol="0"/>
          <a:lstStyle/>
          <a:p>
            <a:endParaRPr/>
          </a:p>
        </p:txBody>
      </p:sp>
      <p:sp>
        <p:nvSpPr>
          <p:cNvPr id="32" name="bk object 32"/>
          <p:cNvSpPr/>
          <p:nvPr/>
        </p:nvSpPr>
        <p:spPr>
          <a:xfrm>
            <a:off x="771656" y="6540132"/>
            <a:ext cx="35560" cy="75565"/>
          </a:xfrm>
          <a:custGeom>
            <a:avLst/>
            <a:gdLst/>
            <a:ahLst/>
            <a:cxnLst/>
            <a:rect l="l" t="t" r="r" b="b"/>
            <a:pathLst>
              <a:path w="35559" h="75565">
                <a:moveTo>
                  <a:pt x="35248" y="75355"/>
                </a:moveTo>
                <a:lnTo>
                  <a:pt x="0" y="75355"/>
                </a:lnTo>
                <a:lnTo>
                  <a:pt x="0" y="0"/>
                </a:lnTo>
                <a:lnTo>
                  <a:pt x="35248" y="0"/>
                </a:lnTo>
                <a:lnTo>
                  <a:pt x="35248" y="75355"/>
                </a:lnTo>
                <a:close/>
              </a:path>
            </a:pathLst>
          </a:custGeom>
          <a:solidFill>
            <a:srgbClr val="FFFFFF"/>
          </a:solidFill>
        </p:spPr>
        <p:txBody>
          <a:bodyPr wrap="square" lIns="0" tIns="0" rIns="0" bIns="0" rtlCol="0"/>
          <a:lstStyle/>
          <a:p>
            <a:endParaRPr/>
          </a:p>
        </p:txBody>
      </p:sp>
      <p:sp>
        <p:nvSpPr>
          <p:cNvPr id="33" name="bk object 33"/>
          <p:cNvSpPr/>
          <p:nvPr/>
        </p:nvSpPr>
        <p:spPr>
          <a:xfrm>
            <a:off x="825296" y="6452646"/>
            <a:ext cx="95250" cy="0"/>
          </a:xfrm>
          <a:custGeom>
            <a:avLst/>
            <a:gdLst/>
            <a:ahLst/>
            <a:cxnLst/>
            <a:rect l="l" t="t" r="r" b="b"/>
            <a:pathLst>
              <a:path w="95250">
                <a:moveTo>
                  <a:pt x="0" y="0"/>
                </a:moveTo>
                <a:lnTo>
                  <a:pt x="95018" y="0"/>
                </a:lnTo>
              </a:path>
            </a:pathLst>
          </a:custGeom>
          <a:ln w="33077">
            <a:solidFill>
              <a:srgbClr val="FFFFFF"/>
            </a:solidFill>
          </a:ln>
        </p:spPr>
        <p:txBody>
          <a:bodyPr wrap="square" lIns="0" tIns="0" rIns="0" bIns="0" rtlCol="0"/>
          <a:lstStyle/>
          <a:p>
            <a:endParaRPr/>
          </a:p>
        </p:txBody>
      </p:sp>
      <p:sp>
        <p:nvSpPr>
          <p:cNvPr id="34" name="bk object 34"/>
          <p:cNvSpPr/>
          <p:nvPr/>
        </p:nvSpPr>
        <p:spPr>
          <a:xfrm>
            <a:off x="825296" y="6469184"/>
            <a:ext cx="35560" cy="37465"/>
          </a:xfrm>
          <a:custGeom>
            <a:avLst/>
            <a:gdLst/>
            <a:ahLst/>
            <a:cxnLst/>
            <a:rect l="l" t="t" r="r" b="b"/>
            <a:pathLst>
              <a:path w="35559" h="37465">
                <a:moveTo>
                  <a:pt x="0" y="0"/>
                </a:moveTo>
                <a:lnTo>
                  <a:pt x="35248" y="0"/>
                </a:lnTo>
                <a:lnTo>
                  <a:pt x="35248" y="36893"/>
                </a:lnTo>
                <a:lnTo>
                  <a:pt x="0" y="36893"/>
                </a:lnTo>
                <a:lnTo>
                  <a:pt x="0" y="0"/>
                </a:lnTo>
                <a:close/>
              </a:path>
            </a:pathLst>
          </a:custGeom>
          <a:solidFill>
            <a:srgbClr val="FFFFFF"/>
          </a:solidFill>
        </p:spPr>
        <p:txBody>
          <a:bodyPr wrap="square" lIns="0" tIns="0" rIns="0" bIns="0" rtlCol="0"/>
          <a:lstStyle/>
          <a:p>
            <a:endParaRPr/>
          </a:p>
        </p:txBody>
      </p:sp>
      <p:sp>
        <p:nvSpPr>
          <p:cNvPr id="35" name="bk object 35"/>
          <p:cNvSpPr/>
          <p:nvPr/>
        </p:nvSpPr>
        <p:spPr>
          <a:xfrm>
            <a:off x="825296" y="6521345"/>
            <a:ext cx="86360" cy="0"/>
          </a:xfrm>
          <a:custGeom>
            <a:avLst/>
            <a:gdLst/>
            <a:ahLst/>
            <a:cxnLst/>
            <a:rect l="l" t="t" r="r" b="b"/>
            <a:pathLst>
              <a:path w="86359">
                <a:moveTo>
                  <a:pt x="0" y="0"/>
                </a:moveTo>
                <a:lnTo>
                  <a:pt x="85822" y="0"/>
                </a:lnTo>
              </a:path>
            </a:pathLst>
          </a:custGeom>
          <a:ln w="30532">
            <a:solidFill>
              <a:srgbClr val="FFFFFF"/>
            </a:solidFill>
          </a:ln>
        </p:spPr>
        <p:txBody>
          <a:bodyPr wrap="square" lIns="0" tIns="0" rIns="0" bIns="0" rtlCol="0"/>
          <a:lstStyle/>
          <a:p>
            <a:endParaRPr/>
          </a:p>
        </p:txBody>
      </p:sp>
      <p:sp>
        <p:nvSpPr>
          <p:cNvPr id="36" name="bk object 36"/>
          <p:cNvSpPr/>
          <p:nvPr/>
        </p:nvSpPr>
        <p:spPr>
          <a:xfrm>
            <a:off x="825296" y="6536611"/>
            <a:ext cx="35560" cy="47625"/>
          </a:xfrm>
          <a:custGeom>
            <a:avLst/>
            <a:gdLst/>
            <a:ahLst/>
            <a:cxnLst/>
            <a:rect l="l" t="t" r="r" b="b"/>
            <a:pathLst>
              <a:path w="35559" h="47625">
                <a:moveTo>
                  <a:pt x="0" y="0"/>
                </a:moveTo>
                <a:lnTo>
                  <a:pt x="35248" y="0"/>
                </a:lnTo>
                <a:lnTo>
                  <a:pt x="35248" y="47071"/>
                </a:lnTo>
                <a:lnTo>
                  <a:pt x="0" y="47071"/>
                </a:lnTo>
                <a:lnTo>
                  <a:pt x="0" y="0"/>
                </a:lnTo>
                <a:close/>
              </a:path>
            </a:pathLst>
          </a:custGeom>
          <a:solidFill>
            <a:srgbClr val="FFFFFF"/>
          </a:solidFill>
        </p:spPr>
        <p:txBody>
          <a:bodyPr wrap="square" lIns="0" tIns="0" rIns="0" bIns="0" rtlCol="0"/>
          <a:lstStyle/>
          <a:p>
            <a:endParaRPr/>
          </a:p>
        </p:txBody>
      </p:sp>
      <p:sp>
        <p:nvSpPr>
          <p:cNvPr id="37" name="bk object 37"/>
          <p:cNvSpPr/>
          <p:nvPr/>
        </p:nvSpPr>
        <p:spPr>
          <a:xfrm>
            <a:off x="825296" y="6599585"/>
            <a:ext cx="98425" cy="0"/>
          </a:xfrm>
          <a:custGeom>
            <a:avLst/>
            <a:gdLst/>
            <a:ahLst/>
            <a:cxnLst/>
            <a:rect l="l" t="t" r="r" b="b"/>
            <a:pathLst>
              <a:path w="98425">
                <a:moveTo>
                  <a:pt x="0" y="0"/>
                </a:moveTo>
                <a:lnTo>
                  <a:pt x="98083" y="0"/>
                </a:lnTo>
              </a:path>
            </a:pathLst>
          </a:custGeom>
          <a:ln w="31805">
            <a:solidFill>
              <a:srgbClr val="FFFFFF"/>
            </a:solidFill>
          </a:ln>
        </p:spPr>
        <p:txBody>
          <a:bodyPr wrap="square" lIns="0" tIns="0" rIns="0" bIns="0" rtlCol="0"/>
          <a:lstStyle/>
          <a:p>
            <a:endParaRPr/>
          </a:p>
        </p:txBody>
      </p:sp>
      <p:sp>
        <p:nvSpPr>
          <p:cNvPr id="38" name="bk object 38"/>
          <p:cNvSpPr/>
          <p:nvPr/>
        </p:nvSpPr>
        <p:spPr>
          <a:xfrm>
            <a:off x="924911" y="6436325"/>
            <a:ext cx="156845" cy="184150"/>
          </a:xfrm>
          <a:custGeom>
            <a:avLst/>
            <a:gdLst/>
            <a:ahLst/>
            <a:cxnLst/>
            <a:rect l="l" t="t" r="r" b="b"/>
            <a:pathLst>
              <a:path w="156844" h="184150">
                <a:moveTo>
                  <a:pt x="35248" y="183776"/>
                </a:moveTo>
                <a:lnTo>
                  <a:pt x="0" y="174548"/>
                </a:lnTo>
                <a:lnTo>
                  <a:pt x="63600" y="0"/>
                </a:lnTo>
                <a:lnTo>
                  <a:pt x="91952" y="0"/>
                </a:lnTo>
                <a:lnTo>
                  <a:pt x="110100" y="49212"/>
                </a:lnTo>
                <a:lnTo>
                  <a:pt x="78160" y="49212"/>
                </a:lnTo>
                <a:lnTo>
                  <a:pt x="56704" y="115340"/>
                </a:lnTo>
                <a:lnTo>
                  <a:pt x="134486" y="115340"/>
                </a:lnTo>
                <a:lnTo>
                  <a:pt x="145828" y="146098"/>
                </a:lnTo>
                <a:lnTo>
                  <a:pt x="47509" y="146098"/>
                </a:lnTo>
                <a:lnTo>
                  <a:pt x="35248" y="183776"/>
                </a:lnTo>
                <a:close/>
              </a:path>
              <a:path w="156844" h="184150">
                <a:moveTo>
                  <a:pt x="134486" y="115340"/>
                </a:moveTo>
                <a:lnTo>
                  <a:pt x="98849" y="115340"/>
                </a:lnTo>
                <a:lnTo>
                  <a:pt x="78160" y="49212"/>
                </a:lnTo>
                <a:lnTo>
                  <a:pt x="110100" y="49212"/>
                </a:lnTo>
                <a:lnTo>
                  <a:pt x="134486" y="115340"/>
                </a:lnTo>
                <a:close/>
              </a:path>
              <a:path w="156844" h="184150">
                <a:moveTo>
                  <a:pt x="121071" y="183776"/>
                </a:moveTo>
                <a:lnTo>
                  <a:pt x="108811" y="146098"/>
                </a:lnTo>
                <a:lnTo>
                  <a:pt x="145828" y="146098"/>
                </a:lnTo>
                <a:lnTo>
                  <a:pt x="156320" y="174548"/>
                </a:lnTo>
                <a:lnTo>
                  <a:pt x="121071" y="183776"/>
                </a:lnTo>
                <a:close/>
              </a:path>
            </a:pathLst>
          </a:custGeom>
          <a:solidFill>
            <a:srgbClr val="FFFFFF"/>
          </a:solidFill>
        </p:spPr>
        <p:txBody>
          <a:bodyPr wrap="square" lIns="0" tIns="0" rIns="0" bIns="0" rtlCol="0"/>
          <a:lstStyle/>
          <a:p>
            <a:endParaRPr/>
          </a:p>
        </p:txBody>
      </p:sp>
      <p:sp>
        <p:nvSpPr>
          <p:cNvPr id="39" name="bk object 39"/>
          <p:cNvSpPr/>
          <p:nvPr/>
        </p:nvSpPr>
        <p:spPr>
          <a:xfrm>
            <a:off x="1101155" y="6436107"/>
            <a:ext cx="0" cy="147955"/>
          </a:xfrm>
          <a:custGeom>
            <a:avLst/>
            <a:gdLst/>
            <a:ahLst/>
            <a:cxnLst/>
            <a:rect l="l" t="t" r="r" b="b"/>
            <a:pathLst>
              <a:path h="147954">
                <a:moveTo>
                  <a:pt x="0" y="0"/>
                </a:moveTo>
                <a:lnTo>
                  <a:pt x="0" y="147575"/>
                </a:lnTo>
              </a:path>
            </a:pathLst>
          </a:custGeom>
          <a:ln w="35248">
            <a:solidFill>
              <a:srgbClr val="FFFFFF"/>
            </a:solidFill>
          </a:ln>
        </p:spPr>
        <p:txBody>
          <a:bodyPr wrap="square" lIns="0" tIns="0" rIns="0" bIns="0" rtlCol="0"/>
          <a:lstStyle/>
          <a:p>
            <a:endParaRPr/>
          </a:p>
        </p:txBody>
      </p:sp>
      <p:sp>
        <p:nvSpPr>
          <p:cNvPr id="40" name="bk object 40"/>
          <p:cNvSpPr/>
          <p:nvPr/>
        </p:nvSpPr>
        <p:spPr>
          <a:xfrm>
            <a:off x="1083530" y="6599585"/>
            <a:ext cx="97155" cy="0"/>
          </a:xfrm>
          <a:custGeom>
            <a:avLst/>
            <a:gdLst/>
            <a:ahLst/>
            <a:cxnLst/>
            <a:rect l="l" t="t" r="r" b="b"/>
            <a:pathLst>
              <a:path w="97155">
                <a:moveTo>
                  <a:pt x="0" y="0"/>
                </a:moveTo>
                <a:lnTo>
                  <a:pt x="96550" y="0"/>
                </a:lnTo>
              </a:path>
            </a:pathLst>
          </a:custGeom>
          <a:ln w="31805">
            <a:solidFill>
              <a:srgbClr val="FFFFFF"/>
            </a:solidFill>
          </a:ln>
        </p:spPr>
        <p:txBody>
          <a:bodyPr wrap="square" lIns="0" tIns="0" rIns="0" bIns="0" rtlCol="0"/>
          <a:lstStyle/>
          <a:p>
            <a:endParaRPr/>
          </a:p>
        </p:txBody>
      </p:sp>
      <p:sp>
        <p:nvSpPr>
          <p:cNvPr id="41" name="bk object 41"/>
          <p:cNvSpPr/>
          <p:nvPr/>
        </p:nvSpPr>
        <p:spPr>
          <a:xfrm>
            <a:off x="1152495" y="6452473"/>
            <a:ext cx="124460" cy="0"/>
          </a:xfrm>
          <a:custGeom>
            <a:avLst/>
            <a:gdLst/>
            <a:ahLst/>
            <a:cxnLst/>
            <a:rect l="l" t="t" r="r" b="b"/>
            <a:pathLst>
              <a:path w="124459">
                <a:moveTo>
                  <a:pt x="0" y="0"/>
                </a:moveTo>
                <a:lnTo>
                  <a:pt x="124136" y="0"/>
                </a:lnTo>
              </a:path>
            </a:pathLst>
          </a:custGeom>
          <a:ln w="32295">
            <a:solidFill>
              <a:srgbClr val="FFFFFF"/>
            </a:solidFill>
          </a:ln>
        </p:spPr>
        <p:txBody>
          <a:bodyPr wrap="square" lIns="0" tIns="0" rIns="0" bIns="0" rtlCol="0"/>
          <a:lstStyle/>
          <a:p>
            <a:endParaRPr/>
          </a:p>
        </p:txBody>
      </p:sp>
      <p:sp>
        <p:nvSpPr>
          <p:cNvPr id="42" name="bk object 42"/>
          <p:cNvSpPr/>
          <p:nvPr/>
        </p:nvSpPr>
        <p:spPr>
          <a:xfrm>
            <a:off x="1214946" y="6468621"/>
            <a:ext cx="0" cy="147320"/>
          </a:xfrm>
          <a:custGeom>
            <a:avLst/>
            <a:gdLst/>
            <a:ahLst/>
            <a:cxnLst/>
            <a:rect l="l" t="t" r="r" b="b"/>
            <a:pathLst>
              <a:path h="147320">
                <a:moveTo>
                  <a:pt x="0" y="0"/>
                </a:moveTo>
                <a:lnTo>
                  <a:pt x="0" y="146867"/>
                </a:lnTo>
              </a:path>
            </a:pathLst>
          </a:custGeom>
          <a:ln w="34482">
            <a:solidFill>
              <a:srgbClr val="FFFFFF"/>
            </a:solidFill>
          </a:ln>
        </p:spPr>
        <p:txBody>
          <a:bodyPr wrap="square" lIns="0" tIns="0" rIns="0" bIns="0" rtlCol="0"/>
          <a:lstStyle/>
          <a:p>
            <a:endParaRPr/>
          </a:p>
        </p:txBody>
      </p:sp>
      <p:sp>
        <p:nvSpPr>
          <p:cNvPr id="43" name="bk object 43"/>
          <p:cNvSpPr/>
          <p:nvPr/>
        </p:nvSpPr>
        <p:spPr>
          <a:xfrm>
            <a:off x="1281996" y="6436107"/>
            <a:ext cx="35560" cy="73025"/>
          </a:xfrm>
          <a:custGeom>
            <a:avLst/>
            <a:gdLst/>
            <a:ahLst/>
            <a:cxnLst/>
            <a:rect l="l" t="t" r="r" b="b"/>
            <a:pathLst>
              <a:path w="35559" h="73025">
                <a:moveTo>
                  <a:pt x="0" y="0"/>
                </a:moveTo>
                <a:lnTo>
                  <a:pt x="35248" y="0"/>
                </a:lnTo>
                <a:lnTo>
                  <a:pt x="35248" y="72515"/>
                </a:lnTo>
                <a:lnTo>
                  <a:pt x="0" y="72515"/>
                </a:lnTo>
                <a:lnTo>
                  <a:pt x="0" y="0"/>
                </a:lnTo>
                <a:close/>
              </a:path>
            </a:pathLst>
          </a:custGeom>
          <a:solidFill>
            <a:srgbClr val="FFFFFF"/>
          </a:solidFill>
        </p:spPr>
        <p:txBody>
          <a:bodyPr wrap="square" lIns="0" tIns="0" rIns="0" bIns="0" rtlCol="0"/>
          <a:lstStyle/>
          <a:p>
            <a:endParaRPr/>
          </a:p>
        </p:txBody>
      </p:sp>
      <p:sp>
        <p:nvSpPr>
          <p:cNvPr id="44" name="bk object 44"/>
          <p:cNvSpPr/>
          <p:nvPr/>
        </p:nvSpPr>
        <p:spPr>
          <a:xfrm>
            <a:off x="1281996" y="6524525"/>
            <a:ext cx="127635" cy="0"/>
          </a:xfrm>
          <a:custGeom>
            <a:avLst/>
            <a:gdLst/>
            <a:ahLst/>
            <a:cxnLst/>
            <a:rect l="l" t="t" r="r" b="b"/>
            <a:pathLst>
              <a:path w="127634">
                <a:moveTo>
                  <a:pt x="0" y="0"/>
                </a:moveTo>
                <a:lnTo>
                  <a:pt x="127201" y="0"/>
                </a:lnTo>
              </a:path>
            </a:pathLst>
          </a:custGeom>
          <a:ln w="31805">
            <a:solidFill>
              <a:srgbClr val="FFFFFF"/>
            </a:solidFill>
          </a:ln>
        </p:spPr>
        <p:txBody>
          <a:bodyPr wrap="square" lIns="0" tIns="0" rIns="0" bIns="0" rtlCol="0"/>
          <a:lstStyle/>
          <a:p>
            <a:endParaRPr/>
          </a:p>
        </p:txBody>
      </p:sp>
      <p:sp>
        <p:nvSpPr>
          <p:cNvPr id="45" name="bk object 45"/>
          <p:cNvSpPr/>
          <p:nvPr/>
        </p:nvSpPr>
        <p:spPr>
          <a:xfrm>
            <a:off x="1281996" y="6540428"/>
            <a:ext cx="35560" cy="75565"/>
          </a:xfrm>
          <a:custGeom>
            <a:avLst/>
            <a:gdLst/>
            <a:ahLst/>
            <a:cxnLst/>
            <a:rect l="l" t="t" r="r" b="b"/>
            <a:pathLst>
              <a:path w="35559" h="75565">
                <a:moveTo>
                  <a:pt x="0" y="0"/>
                </a:moveTo>
                <a:lnTo>
                  <a:pt x="35248" y="0"/>
                </a:lnTo>
                <a:lnTo>
                  <a:pt x="35248" y="75059"/>
                </a:lnTo>
                <a:lnTo>
                  <a:pt x="0" y="75059"/>
                </a:lnTo>
                <a:lnTo>
                  <a:pt x="0" y="0"/>
                </a:lnTo>
                <a:close/>
              </a:path>
            </a:pathLst>
          </a:custGeom>
          <a:solidFill>
            <a:srgbClr val="FFFFFF"/>
          </a:solidFill>
        </p:spPr>
        <p:txBody>
          <a:bodyPr wrap="square" lIns="0" tIns="0" rIns="0" bIns="0" rtlCol="0"/>
          <a:lstStyle/>
          <a:p>
            <a:endParaRPr/>
          </a:p>
        </p:txBody>
      </p:sp>
      <p:sp>
        <p:nvSpPr>
          <p:cNvPr id="46" name="bk object 46"/>
          <p:cNvSpPr/>
          <p:nvPr/>
        </p:nvSpPr>
        <p:spPr>
          <a:xfrm>
            <a:off x="1374715" y="6436325"/>
            <a:ext cx="34925" cy="72390"/>
          </a:xfrm>
          <a:custGeom>
            <a:avLst/>
            <a:gdLst/>
            <a:ahLst/>
            <a:cxnLst/>
            <a:rect l="l" t="t" r="r" b="b"/>
            <a:pathLst>
              <a:path w="34925" h="72390">
                <a:moveTo>
                  <a:pt x="34482" y="72280"/>
                </a:moveTo>
                <a:lnTo>
                  <a:pt x="0" y="72280"/>
                </a:lnTo>
                <a:lnTo>
                  <a:pt x="0" y="0"/>
                </a:lnTo>
                <a:lnTo>
                  <a:pt x="34482" y="0"/>
                </a:lnTo>
                <a:lnTo>
                  <a:pt x="34482" y="72280"/>
                </a:lnTo>
                <a:close/>
              </a:path>
            </a:pathLst>
          </a:custGeom>
          <a:solidFill>
            <a:srgbClr val="FFFFFF"/>
          </a:solidFill>
        </p:spPr>
        <p:txBody>
          <a:bodyPr wrap="square" lIns="0" tIns="0" rIns="0" bIns="0" rtlCol="0"/>
          <a:lstStyle/>
          <a:p>
            <a:endParaRPr/>
          </a:p>
        </p:txBody>
      </p:sp>
      <p:sp>
        <p:nvSpPr>
          <p:cNvPr id="47" name="bk object 47"/>
          <p:cNvSpPr/>
          <p:nvPr/>
        </p:nvSpPr>
        <p:spPr>
          <a:xfrm>
            <a:off x="1374715" y="6540132"/>
            <a:ext cx="34925" cy="75565"/>
          </a:xfrm>
          <a:custGeom>
            <a:avLst/>
            <a:gdLst/>
            <a:ahLst/>
            <a:cxnLst/>
            <a:rect l="l" t="t" r="r" b="b"/>
            <a:pathLst>
              <a:path w="34925" h="75565">
                <a:moveTo>
                  <a:pt x="34482" y="75355"/>
                </a:moveTo>
                <a:lnTo>
                  <a:pt x="0" y="75355"/>
                </a:lnTo>
                <a:lnTo>
                  <a:pt x="0" y="0"/>
                </a:lnTo>
                <a:lnTo>
                  <a:pt x="34482" y="0"/>
                </a:lnTo>
                <a:lnTo>
                  <a:pt x="34482" y="75355"/>
                </a:lnTo>
                <a:close/>
              </a:path>
            </a:pathLst>
          </a:custGeom>
          <a:solidFill>
            <a:srgbClr val="FFFFFF"/>
          </a:solidFill>
        </p:spPr>
        <p:txBody>
          <a:bodyPr wrap="square" lIns="0" tIns="0" rIns="0" bIns="0" rtlCol="0"/>
          <a:lstStyle/>
          <a:p>
            <a:endParaRPr/>
          </a:p>
        </p:txBody>
      </p:sp>
      <p:sp>
        <p:nvSpPr>
          <p:cNvPr id="2" name="Holder 2"/>
          <p:cNvSpPr>
            <a:spLocks noGrp="1"/>
          </p:cNvSpPr>
          <p:nvPr>
            <p:ph type="title"/>
          </p:nvPr>
        </p:nvSpPr>
        <p:spPr>
          <a:xfrm>
            <a:off x="380799" y="27439"/>
            <a:ext cx="11390630" cy="1336675"/>
          </a:xfrm>
          <a:prstGeom prst="rect">
            <a:avLst/>
          </a:prstGeom>
        </p:spPr>
        <p:txBody>
          <a:bodyPr wrap="square" lIns="0" tIns="0" rIns="0" bIns="0">
            <a:spAutoFit/>
          </a:bodyPr>
          <a:lstStyle>
            <a:lvl1pPr>
              <a:defRPr sz="3600" b="0" i="0">
                <a:solidFill>
                  <a:schemeClr val="bg1"/>
                </a:solidFill>
                <a:latin typeface="Calibri Light"/>
                <a:cs typeface="Calibri Light"/>
              </a:defRPr>
            </a:lvl1pPr>
          </a:lstStyle>
          <a:p>
            <a:endParaRPr/>
          </a:p>
        </p:txBody>
      </p:sp>
      <p:sp>
        <p:nvSpPr>
          <p:cNvPr id="3" name="Holder 3"/>
          <p:cNvSpPr>
            <a:spLocks noGrp="1"/>
          </p:cNvSpPr>
          <p:nvPr>
            <p:ph type="body" idx="1"/>
          </p:nvPr>
        </p:nvSpPr>
        <p:spPr>
          <a:xfrm>
            <a:off x="596851" y="1984049"/>
            <a:ext cx="10998296" cy="3745229"/>
          </a:xfrm>
          <a:prstGeom prst="rect">
            <a:avLst/>
          </a:prstGeom>
        </p:spPr>
        <p:txBody>
          <a:bodyPr wrap="square" lIns="0" tIns="0" rIns="0" bIns="0">
            <a:spAutoFit/>
          </a:bodyPr>
          <a:lstStyle>
            <a:lvl1pPr>
              <a:defRPr sz="2800" b="1" i="0">
                <a:solidFill>
                  <a:schemeClr val="tx1"/>
                </a:solidFill>
                <a:latin typeface="Arial"/>
                <a:cs typeface="Arial"/>
              </a:defRPr>
            </a:lvl1pPr>
          </a:lstStyle>
          <a:p>
            <a:endParaRPr/>
          </a:p>
        </p:txBody>
      </p:sp>
      <p:sp>
        <p:nvSpPr>
          <p:cNvPr id="4" name="Holder 4"/>
          <p:cNvSpPr>
            <a:spLocks noGrp="1"/>
          </p:cNvSpPr>
          <p:nvPr>
            <p:ph type="ftr" sz="quarter" idx="5"/>
          </p:nvPr>
        </p:nvSpPr>
        <p:spPr>
          <a:xfrm>
            <a:off x="4145280" y="6377940"/>
            <a:ext cx="3901440" cy="342900"/>
          </a:xfrm>
          <a:prstGeom prst="rect">
            <a:avLst/>
          </a:prstGeom>
        </p:spPr>
        <p:txBody>
          <a:bodyPr wrap="square" lIns="0" tIns="0" rIns="0" bIns="0">
            <a:spAutoFit/>
          </a:bodyPr>
          <a:lstStyle>
            <a:lvl1pPr algn="ctr">
              <a:defRPr>
                <a:solidFill>
                  <a:schemeClr val="tx1">
                    <a:tint val="75000"/>
                  </a:schemeClr>
                </a:solidFill>
              </a:defRPr>
            </a:lvl1pPr>
          </a:lstStyle>
          <a:p>
            <a:endParaRPr/>
          </a:p>
        </p:txBody>
      </p:sp>
      <p:sp>
        <p:nvSpPr>
          <p:cNvPr id="5" name="Holder 5"/>
          <p:cNvSpPr>
            <a:spLocks noGrp="1"/>
          </p:cNvSpPr>
          <p:nvPr>
            <p:ph type="dt" sz="half" idx="6"/>
          </p:nvPr>
        </p:nvSpPr>
        <p:spPr>
          <a:xfrm>
            <a:off x="609600" y="6377940"/>
            <a:ext cx="2804160" cy="342900"/>
          </a:xfrm>
          <a:prstGeom prst="rect">
            <a:avLst/>
          </a:prstGeom>
        </p:spPr>
        <p:txBody>
          <a:bodyPr wrap="square" lIns="0" tIns="0" rIns="0" bIns="0">
            <a:spAutoFit/>
          </a:bodyPr>
          <a:lstStyle>
            <a:lvl1pPr algn="l">
              <a:defRPr>
                <a:solidFill>
                  <a:schemeClr val="tx1">
                    <a:tint val="75000"/>
                  </a:schemeClr>
                </a:solidFill>
              </a:defRPr>
            </a:lvl1pPr>
          </a:lstStyle>
          <a:p>
            <a:fld id="{1D8BD707-D9CF-40AE-B4C6-C98DA3205C09}" type="datetimeFigureOut">
              <a:rPr lang="en-US"/>
              <a:t>7/11/2023</a:t>
            </a:fld>
            <a:endParaRPr lang="en-US"/>
          </a:p>
        </p:txBody>
      </p:sp>
      <p:sp>
        <p:nvSpPr>
          <p:cNvPr id="6" name="Holder 6"/>
          <p:cNvSpPr>
            <a:spLocks noGrp="1"/>
          </p:cNvSpPr>
          <p:nvPr>
            <p:ph type="sldNum" sz="quarter" idx="7"/>
          </p:nvPr>
        </p:nvSpPr>
        <p:spPr>
          <a:xfrm>
            <a:off x="11272311" y="6149091"/>
            <a:ext cx="527050" cy="480059"/>
          </a:xfrm>
          <a:prstGeom prst="rect">
            <a:avLst/>
          </a:prstGeom>
        </p:spPr>
        <p:txBody>
          <a:bodyPr wrap="square" lIns="0" tIns="0" rIns="0" bIns="0">
            <a:spAutoFit/>
          </a:bodyPr>
          <a:lstStyle>
            <a:lvl1pPr>
              <a:defRPr sz="3200" b="0" i="0">
                <a:solidFill>
                  <a:schemeClr val="bg1"/>
                </a:solidFill>
                <a:latin typeface="Arial"/>
                <a:cs typeface="Arial"/>
              </a:defRPr>
            </a:lvl1pPr>
          </a:lstStyle>
          <a:p>
            <a:pPr marL="38100">
              <a:lnSpc>
                <a:spcPts val="3640"/>
              </a:lnSpc>
            </a:pPr>
            <a:fld id="{81D60167-4931-47E6-BA6A-407CBD079E47}" type="slidenum">
              <a:rPr dirty="0"/>
              <a:t>‹#›</a:t>
            </a:fld>
            <a:endParaRPr dirty="0"/>
          </a:p>
        </p:txBody>
      </p:sp>
    </p:spTree>
    <p:extLst>
      <p:ext uri="{BB962C8B-B14F-4D97-AF65-F5344CB8AC3E}">
        <p14:creationId xmlns:p14="http://schemas.microsoft.com/office/powerpoint/2010/main" val="1231427009"/>
      </p:ext>
    </p:extLst>
  </p:cSld>
  <p:clrMap bg1="lt1" tx1="dk1" bg2="lt2" tx2="dk2" accent1="accent1" accent2="accent2" accent3="accent3" accent4="accent4" accent5="accent5" accent6="accent6" hlink="hlink" folHlink="folHlink"/>
  <p:sldLayoutIdLst>
    <p:sldLayoutId id="2147483735" r:id="rId1"/>
    <p:sldLayoutId id="2147483736" r:id="rId2"/>
    <p:sldLayoutId id="2147483737" r:id="rId3"/>
    <p:sldLayoutId id="2147483738" r:id="rId4"/>
    <p:sldLayoutId id="2147483739" r:id="rId5"/>
  </p:sldLayoutIdLst>
  <p:txStyles>
    <p:titleStyle>
      <a:lvl1pPr>
        <a:defRPr>
          <a:latin typeface="+mj-lt"/>
          <a:ea typeface="+mj-ea"/>
          <a:cs typeface="+mj-cs"/>
        </a:defRPr>
      </a:lvl1pPr>
    </p:titleStyle>
    <p:body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bodyStyle>
    <p:other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 name="bk object 16"/>
          <p:cNvSpPr/>
          <p:nvPr/>
        </p:nvSpPr>
        <p:spPr>
          <a:xfrm>
            <a:off x="0" y="6126479"/>
            <a:ext cx="11966236" cy="568451"/>
          </a:xfrm>
          <a:prstGeom prst="rect">
            <a:avLst/>
          </a:prstGeom>
          <a:blipFill>
            <a:blip r:embed="rId7" cstate="print"/>
            <a:stretch>
              <a:fillRect/>
            </a:stretch>
          </a:blipFill>
        </p:spPr>
        <p:txBody>
          <a:bodyPr wrap="square" lIns="0" tIns="0" rIns="0" bIns="0" rtlCol="0"/>
          <a:lstStyle/>
          <a:p>
            <a:endParaRPr/>
          </a:p>
        </p:txBody>
      </p:sp>
      <p:sp>
        <p:nvSpPr>
          <p:cNvPr id="17" name="bk object 17"/>
          <p:cNvSpPr/>
          <p:nvPr/>
        </p:nvSpPr>
        <p:spPr>
          <a:xfrm>
            <a:off x="0" y="227088"/>
            <a:ext cx="12192000" cy="1091171"/>
          </a:xfrm>
          <a:prstGeom prst="rect">
            <a:avLst/>
          </a:prstGeom>
          <a:blipFill>
            <a:blip r:embed="rId8" cstate="print"/>
            <a:stretch>
              <a:fillRect/>
            </a:stretch>
          </a:blipFill>
        </p:spPr>
        <p:txBody>
          <a:bodyPr wrap="square" lIns="0" tIns="0" rIns="0" bIns="0" rtlCol="0"/>
          <a:lstStyle/>
          <a:p>
            <a:endParaRPr/>
          </a:p>
        </p:txBody>
      </p:sp>
      <p:sp>
        <p:nvSpPr>
          <p:cNvPr id="18" name="bk object 18"/>
          <p:cNvSpPr/>
          <p:nvPr/>
        </p:nvSpPr>
        <p:spPr>
          <a:xfrm>
            <a:off x="679707" y="6253309"/>
            <a:ext cx="90805" cy="0"/>
          </a:xfrm>
          <a:custGeom>
            <a:avLst/>
            <a:gdLst/>
            <a:ahLst/>
            <a:cxnLst/>
            <a:rect l="l" t="t" r="r" b="b"/>
            <a:pathLst>
              <a:path w="90804">
                <a:moveTo>
                  <a:pt x="0" y="0"/>
                </a:moveTo>
                <a:lnTo>
                  <a:pt x="90427" y="0"/>
                </a:lnTo>
              </a:path>
            </a:pathLst>
          </a:custGeom>
          <a:ln w="33081">
            <a:solidFill>
              <a:srgbClr val="FFFFFF"/>
            </a:solidFill>
          </a:ln>
        </p:spPr>
        <p:txBody>
          <a:bodyPr wrap="square" lIns="0" tIns="0" rIns="0" bIns="0" rtlCol="0"/>
          <a:lstStyle/>
          <a:p>
            <a:endParaRPr/>
          </a:p>
        </p:txBody>
      </p:sp>
      <p:sp>
        <p:nvSpPr>
          <p:cNvPr id="19" name="bk object 19"/>
          <p:cNvSpPr/>
          <p:nvPr/>
        </p:nvSpPr>
        <p:spPr>
          <a:xfrm>
            <a:off x="679707" y="6269850"/>
            <a:ext cx="35560" cy="41275"/>
          </a:xfrm>
          <a:custGeom>
            <a:avLst/>
            <a:gdLst/>
            <a:ahLst/>
            <a:cxnLst/>
            <a:rect l="l" t="t" r="r" b="b"/>
            <a:pathLst>
              <a:path w="35559" h="41275">
                <a:moveTo>
                  <a:pt x="0" y="0"/>
                </a:moveTo>
                <a:lnTo>
                  <a:pt x="35249" y="0"/>
                </a:lnTo>
                <a:lnTo>
                  <a:pt x="35249" y="40715"/>
                </a:lnTo>
                <a:lnTo>
                  <a:pt x="0" y="40715"/>
                </a:lnTo>
                <a:lnTo>
                  <a:pt x="0" y="0"/>
                </a:lnTo>
                <a:close/>
              </a:path>
            </a:pathLst>
          </a:custGeom>
          <a:solidFill>
            <a:srgbClr val="FFFFFF"/>
          </a:solidFill>
        </p:spPr>
        <p:txBody>
          <a:bodyPr wrap="square" lIns="0" tIns="0" rIns="0" bIns="0" rtlCol="0"/>
          <a:lstStyle/>
          <a:p>
            <a:endParaRPr/>
          </a:p>
        </p:txBody>
      </p:sp>
      <p:sp>
        <p:nvSpPr>
          <p:cNvPr id="20" name="bk object 20"/>
          <p:cNvSpPr/>
          <p:nvPr/>
        </p:nvSpPr>
        <p:spPr>
          <a:xfrm>
            <a:off x="679707" y="6326470"/>
            <a:ext cx="87630" cy="0"/>
          </a:xfrm>
          <a:custGeom>
            <a:avLst/>
            <a:gdLst/>
            <a:ahLst/>
            <a:cxnLst/>
            <a:rect l="l" t="t" r="r" b="b"/>
            <a:pathLst>
              <a:path w="87629">
                <a:moveTo>
                  <a:pt x="0" y="0"/>
                </a:moveTo>
                <a:lnTo>
                  <a:pt x="87362" y="0"/>
                </a:lnTo>
              </a:path>
            </a:pathLst>
          </a:custGeom>
          <a:ln w="31809">
            <a:solidFill>
              <a:srgbClr val="FFFFFF"/>
            </a:solidFill>
          </a:ln>
        </p:spPr>
        <p:txBody>
          <a:bodyPr wrap="square" lIns="0" tIns="0" rIns="0" bIns="0" rtlCol="0"/>
          <a:lstStyle/>
          <a:p>
            <a:endParaRPr/>
          </a:p>
        </p:txBody>
      </p:sp>
      <p:sp>
        <p:nvSpPr>
          <p:cNvPr id="21" name="bk object 21"/>
          <p:cNvSpPr/>
          <p:nvPr/>
        </p:nvSpPr>
        <p:spPr>
          <a:xfrm>
            <a:off x="679707" y="6342375"/>
            <a:ext cx="35560" cy="76835"/>
          </a:xfrm>
          <a:custGeom>
            <a:avLst/>
            <a:gdLst/>
            <a:ahLst/>
            <a:cxnLst/>
            <a:rect l="l" t="t" r="r" b="b"/>
            <a:pathLst>
              <a:path w="35559" h="76835">
                <a:moveTo>
                  <a:pt x="0" y="0"/>
                </a:moveTo>
                <a:lnTo>
                  <a:pt x="35249" y="0"/>
                </a:lnTo>
                <a:lnTo>
                  <a:pt x="35249" y="76341"/>
                </a:lnTo>
                <a:lnTo>
                  <a:pt x="0" y="76341"/>
                </a:lnTo>
                <a:lnTo>
                  <a:pt x="0" y="0"/>
                </a:lnTo>
                <a:close/>
              </a:path>
            </a:pathLst>
          </a:custGeom>
          <a:solidFill>
            <a:srgbClr val="FFFFFF"/>
          </a:solidFill>
        </p:spPr>
        <p:txBody>
          <a:bodyPr wrap="square" lIns="0" tIns="0" rIns="0" bIns="0" rtlCol="0"/>
          <a:lstStyle/>
          <a:p>
            <a:endParaRPr/>
          </a:p>
        </p:txBody>
      </p:sp>
      <p:sp>
        <p:nvSpPr>
          <p:cNvPr id="22" name="bk object 22"/>
          <p:cNvSpPr/>
          <p:nvPr/>
        </p:nvSpPr>
        <p:spPr>
          <a:xfrm>
            <a:off x="801173" y="6214867"/>
            <a:ext cx="0" cy="204470"/>
          </a:xfrm>
          <a:custGeom>
            <a:avLst/>
            <a:gdLst/>
            <a:ahLst/>
            <a:cxnLst/>
            <a:rect l="l" t="t" r="r" b="b"/>
            <a:pathLst>
              <a:path h="204470">
                <a:moveTo>
                  <a:pt x="0" y="0"/>
                </a:moveTo>
                <a:lnTo>
                  <a:pt x="0" y="203849"/>
                </a:lnTo>
              </a:path>
            </a:pathLst>
          </a:custGeom>
          <a:ln w="34486">
            <a:solidFill>
              <a:srgbClr val="FFFFFF"/>
            </a:solidFill>
          </a:ln>
        </p:spPr>
        <p:txBody>
          <a:bodyPr wrap="square" lIns="0" tIns="0" rIns="0" bIns="0" rtlCol="0"/>
          <a:lstStyle/>
          <a:p>
            <a:endParaRPr/>
          </a:p>
        </p:txBody>
      </p:sp>
      <p:sp>
        <p:nvSpPr>
          <p:cNvPr id="23" name="bk object 23"/>
          <p:cNvSpPr/>
          <p:nvPr/>
        </p:nvSpPr>
        <p:spPr>
          <a:xfrm>
            <a:off x="835276" y="6275640"/>
            <a:ext cx="132080" cy="147955"/>
          </a:xfrm>
          <a:custGeom>
            <a:avLst/>
            <a:gdLst/>
            <a:ahLst/>
            <a:cxnLst/>
            <a:rect l="l" t="t" r="r" b="b"/>
            <a:pathLst>
              <a:path w="132080" h="147954">
                <a:moveTo>
                  <a:pt x="65907" y="147692"/>
                </a:moveTo>
                <a:lnTo>
                  <a:pt x="39120" y="141670"/>
                </a:lnTo>
                <a:lnTo>
                  <a:pt x="18297" y="125480"/>
                </a:lnTo>
                <a:lnTo>
                  <a:pt x="4801" y="101935"/>
                </a:lnTo>
                <a:lnTo>
                  <a:pt x="0" y="73846"/>
                </a:lnTo>
                <a:lnTo>
                  <a:pt x="4801" y="45757"/>
                </a:lnTo>
                <a:lnTo>
                  <a:pt x="18297" y="22211"/>
                </a:lnTo>
                <a:lnTo>
                  <a:pt x="39120" y="6021"/>
                </a:lnTo>
                <a:lnTo>
                  <a:pt x="65907" y="0"/>
                </a:lnTo>
                <a:lnTo>
                  <a:pt x="92694" y="6021"/>
                </a:lnTo>
                <a:lnTo>
                  <a:pt x="113518" y="22211"/>
                </a:lnTo>
                <a:lnTo>
                  <a:pt x="118864" y="31538"/>
                </a:lnTo>
                <a:lnTo>
                  <a:pt x="65907" y="31538"/>
                </a:lnTo>
                <a:lnTo>
                  <a:pt x="52711" y="35228"/>
                </a:lnTo>
                <a:lnTo>
                  <a:pt x="43108" y="44903"/>
                </a:lnTo>
                <a:lnTo>
                  <a:pt x="37240" y="58473"/>
                </a:lnTo>
                <a:lnTo>
                  <a:pt x="35253" y="73846"/>
                </a:lnTo>
                <a:lnTo>
                  <a:pt x="37240" y="88773"/>
                </a:lnTo>
                <a:lnTo>
                  <a:pt x="43108" y="102115"/>
                </a:lnTo>
                <a:lnTo>
                  <a:pt x="52711" y="111706"/>
                </a:lnTo>
                <a:lnTo>
                  <a:pt x="65907" y="115384"/>
                </a:lnTo>
                <a:lnTo>
                  <a:pt x="119305" y="115384"/>
                </a:lnTo>
                <a:lnTo>
                  <a:pt x="113518" y="125480"/>
                </a:lnTo>
                <a:lnTo>
                  <a:pt x="92694" y="141670"/>
                </a:lnTo>
                <a:lnTo>
                  <a:pt x="65907" y="147692"/>
                </a:lnTo>
                <a:close/>
              </a:path>
              <a:path w="132080" h="147954">
                <a:moveTo>
                  <a:pt x="119305" y="115384"/>
                </a:moveTo>
                <a:lnTo>
                  <a:pt x="65907" y="115384"/>
                </a:lnTo>
                <a:lnTo>
                  <a:pt x="79427" y="111706"/>
                </a:lnTo>
                <a:lnTo>
                  <a:pt x="88994" y="102115"/>
                </a:lnTo>
                <a:lnTo>
                  <a:pt x="94682" y="88773"/>
                </a:lnTo>
                <a:lnTo>
                  <a:pt x="96562" y="73846"/>
                </a:lnTo>
                <a:lnTo>
                  <a:pt x="94682" y="58473"/>
                </a:lnTo>
                <a:lnTo>
                  <a:pt x="88994" y="44903"/>
                </a:lnTo>
                <a:lnTo>
                  <a:pt x="79427" y="35228"/>
                </a:lnTo>
                <a:lnTo>
                  <a:pt x="65907" y="31538"/>
                </a:lnTo>
                <a:lnTo>
                  <a:pt x="118864" y="31538"/>
                </a:lnTo>
                <a:lnTo>
                  <a:pt x="127013" y="45757"/>
                </a:lnTo>
                <a:lnTo>
                  <a:pt x="131815" y="73846"/>
                </a:lnTo>
                <a:lnTo>
                  <a:pt x="127013" y="101935"/>
                </a:lnTo>
                <a:lnTo>
                  <a:pt x="119305" y="115384"/>
                </a:lnTo>
                <a:close/>
              </a:path>
            </a:pathLst>
          </a:custGeom>
          <a:solidFill>
            <a:srgbClr val="FFFFFF"/>
          </a:solidFill>
        </p:spPr>
        <p:txBody>
          <a:bodyPr wrap="square" lIns="0" tIns="0" rIns="0" bIns="0" rtlCol="0"/>
          <a:lstStyle/>
          <a:p>
            <a:endParaRPr/>
          </a:p>
        </p:txBody>
      </p:sp>
      <p:sp>
        <p:nvSpPr>
          <p:cNvPr id="24" name="bk object 24"/>
          <p:cNvSpPr/>
          <p:nvPr/>
        </p:nvSpPr>
        <p:spPr>
          <a:xfrm>
            <a:off x="964792" y="6274871"/>
            <a:ext cx="97790" cy="144145"/>
          </a:xfrm>
          <a:custGeom>
            <a:avLst/>
            <a:gdLst/>
            <a:ahLst/>
            <a:cxnLst/>
            <a:rect l="l" t="t" r="r" b="b"/>
            <a:pathLst>
              <a:path w="97790" h="144145">
                <a:moveTo>
                  <a:pt x="57477" y="143846"/>
                </a:moveTo>
                <a:lnTo>
                  <a:pt x="22991" y="143846"/>
                </a:lnTo>
                <a:lnTo>
                  <a:pt x="22991" y="64615"/>
                </a:lnTo>
                <a:lnTo>
                  <a:pt x="21661" y="50264"/>
                </a:lnTo>
                <a:lnTo>
                  <a:pt x="17530" y="38076"/>
                </a:lnTo>
                <a:lnTo>
                  <a:pt x="10381" y="27620"/>
                </a:lnTo>
                <a:lnTo>
                  <a:pt x="0" y="18461"/>
                </a:lnTo>
                <a:lnTo>
                  <a:pt x="29122" y="0"/>
                </a:lnTo>
                <a:lnTo>
                  <a:pt x="35001" y="5432"/>
                </a:lnTo>
                <a:lnTo>
                  <a:pt x="39947" y="11153"/>
                </a:lnTo>
                <a:lnTo>
                  <a:pt x="43886" y="16874"/>
                </a:lnTo>
                <a:lnTo>
                  <a:pt x="46748" y="22307"/>
                </a:lnTo>
                <a:lnTo>
                  <a:pt x="94723" y="22307"/>
                </a:lnTo>
                <a:lnTo>
                  <a:pt x="97329" y="35384"/>
                </a:lnTo>
                <a:lnTo>
                  <a:pt x="82157" y="38461"/>
                </a:lnTo>
                <a:lnTo>
                  <a:pt x="70218" y="45576"/>
                </a:lnTo>
                <a:lnTo>
                  <a:pt x="61872" y="53557"/>
                </a:lnTo>
                <a:lnTo>
                  <a:pt x="57477" y="59230"/>
                </a:lnTo>
                <a:lnTo>
                  <a:pt x="57477" y="143846"/>
                </a:lnTo>
                <a:close/>
              </a:path>
              <a:path w="97790" h="144145">
                <a:moveTo>
                  <a:pt x="94723" y="22307"/>
                </a:moveTo>
                <a:lnTo>
                  <a:pt x="46748" y="22307"/>
                </a:lnTo>
                <a:lnTo>
                  <a:pt x="52173" y="17536"/>
                </a:lnTo>
                <a:lnTo>
                  <a:pt x="61980" y="10096"/>
                </a:lnTo>
                <a:lnTo>
                  <a:pt x="75092" y="3377"/>
                </a:lnTo>
                <a:lnTo>
                  <a:pt x="90431" y="769"/>
                </a:lnTo>
                <a:lnTo>
                  <a:pt x="94723" y="22307"/>
                </a:lnTo>
                <a:close/>
              </a:path>
            </a:pathLst>
          </a:custGeom>
          <a:solidFill>
            <a:srgbClr val="FFFFFF"/>
          </a:solidFill>
        </p:spPr>
        <p:txBody>
          <a:bodyPr wrap="square" lIns="0" tIns="0" rIns="0" bIns="0" rtlCol="0"/>
          <a:lstStyle/>
          <a:p>
            <a:endParaRPr/>
          </a:p>
        </p:txBody>
      </p:sp>
      <p:sp>
        <p:nvSpPr>
          <p:cNvPr id="25" name="bk object 25"/>
          <p:cNvSpPr/>
          <p:nvPr/>
        </p:nvSpPr>
        <p:spPr>
          <a:xfrm>
            <a:off x="1072084" y="6216411"/>
            <a:ext cx="41910" cy="202565"/>
          </a:xfrm>
          <a:custGeom>
            <a:avLst/>
            <a:gdLst/>
            <a:ahLst/>
            <a:cxnLst/>
            <a:rect l="l" t="t" r="r" b="b"/>
            <a:pathLst>
              <a:path w="41909" h="202564">
                <a:moveTo>
                  <a:pt x="37552" y="202307"/>
                </a:moveTo>
                <a:lnTo>
                  <a:pt x="3065" y="202307"/>
                </a:lnTo>
                <a:lnTo>
                  <a:pt x="3065" y="63076"/>
                </a:lnTo>
                <a:lnTo>
                  <a:pt x="37552" y="63076"/>
                </a:lnTo>
                <a:lnTo>
                  <a:pt x="37552" y="202307"/>
                </a:lnTo>
                <a:close/>
              </a:path>
              <a:path w="41909" h="202564">
                <a:moveTo>
                  <a:pt x="20691" y="40769"/>
                </a:moveTo>
                <a:lnTo>
                  <a:pt x="12609" y="39146"/>
                </a:lnTo>
                <a:lnTo>
                  <a:pt x="6035" y="34711"/>
                </a:lnTo>
                <a:lnTo>
                  <a:pt x="1616" y="28112"/>
                </a:lnTo>
                <a:lnTo>
                  <a:pt x="0" y="19999"/>
                </a:lnTo>
                <a:lnTo>
                  <a:pt x="1616" y="12007"/>
                </a:lnTo>
                <a:lnTo>
                  <a:pt x="6035" y="5673"/>
                </a:lnTo>
                <a:lnTo>
                  <a:pt x="12609" y="1502"/>
                </a:lnTo>
                <a:lnTo>
                  <a:pt x="20691" y="0"/>
                </a:lnTo>
                <a:lnTo>
                  <a:pt x="28451" y="1502"/>
                </a:lnTo>
                <a:lnTo>
                  <a:pt x="35061" y="5673"/>
                </a:lnTo>
                <a:lnTo>
                  <a:pt x="39659" y="12007"/>
                </a:lnTo>
                <a:lnTo>
                  <a:pt x="41383" y="19999"/>
                </a:lnTo>
                <a:lnTo>
                  <a:pt x="39659" y="28112"/>
                </a:lnTo>
                <a:lnTo>
                  <a:pt x="35061" y="34711"/>
                </a:lnTo>
                <a:lnTo>
                  <a:pt x="28451" y="39146"/>
                </a:lnTo>
                <a:lnTo>
                  <a:pt x="20691" y="40769"/>
                </a:lnTo>
                <a:close/>
              </a:path>
            </a:pathLst>
          </a:custGeom>
          <a:solidFill>
            <a:srgbClr val="FFFFFF"/>
          </a:solidFill>
        </p:spPr>
        <p:txBody>
          <a:bodyPr wrap="square" lIns="0" tIns="0" rIns="0" bIns="0" rtlCol="0"/>
          <a:lstStyle/>
          <a:p>
            <a:endParaRPr/>
          </a:p>
        </p:txBody>
      </p:sp>
      <p:sp>
        <p:nvSpPr>
          <p:cNvPr id="26" name="bk object 26"/>
          <p:cNvSpPr/>
          <p:nvPr/>
        </p:nvSpPr>
        <p:spPr>
          <a:xfrm>
            <a:off x="1130328" y="6214871"/>
            <a:ext cx="154940" cy="208915"/>
          </a:xfrm>
          <a:custGeom>
            <a:avLst/>
            <a:gdLst/>
            <a:ahLst/>
            <a:cxnLst/>
            <a:rect l="l" t="t" r="r" b="b"/>
            <a:pathLst>
              <a:path w="154940" h="208914">
                <a:moveTo>
                  <a:pt x="131815" y="74615"/>
                </a:moveTo>
                <a:lnTo>
                  <a:pt x="97329" y="74615"/>
                </a:lnTo>
                <a:lnTo>
                  <a:pt x="97329" y="0"/>
                </a:lnTo>
                <a:lnTo>
                  <a:pt x="131815" y="0"/>
                </a:lnTo>
                <a:lnTo>
                  <a:pt x="131815" y="74615"/>
                </a:lnTo>
                <a:close/>
              </a:path>
              <a:path w="154940" h="208914">
                <a:moveTo>
                  <a:pt x="63608" y="208461"/>
                </a:moveTo>
                <a:lnTo>
                  <a:pt x="36857" y="202440"/>
                </a:lnTo>
                <a:lnTo>
                  <a:pt x="16860" y="186250"/>
                </a:lnTo>
                <a:lnTo>
                  <a:pt x="4334" y="162704"/>
                </a:lnTo>
                <a:lnTo>
                  <a:pt x="0" y="134615"/>
                </a:lnTo>
                <a:lnTo>
                  <a:pt x="4334" y="106526"/>
                </a:lnTo>
                <a:lnTo>
                  <a:pt x="16860" y="82981"/>
                </a:lnTo>
                <a:lnTo>
                  <a:pt x="36857" y="66791"/>
                </a:lnTo>
                <a:lnTo>
                  <a:pt x="63608" y="60769"/>
                </a:lnTo>
                <a:lnTo>
                  <a:pt x="75774" y="62500"/>
                </a:lnTo>
                <a:lnTo>
                  <a:pt x="85641" y="66539"/>
                </a:lnTo>
                <a:lnTo>
                  <a:pt x="92922" y="71154"/>
                </a:lnTo>
                <a:lnTo>
                  <a:pt x="97329" y="74615"/>
                </a:lnTo>
                <a:lnTo>
                  <a:pt x="131815" y="74615"/>
                </a:lnTo>
                <a:lnTo>
                  <a:pt x="131815" y="92308"/>
                </a:lnTo>
                <a:lnTo>
                  <a:pt x="65907" y="92308"/>
                </a:lnTo>
                <a:lnTo>
                  <a:pt x="52711" y="95998"/>
                </a:lnTo>
                <a:lnTo>
                  <a:pt x="43108" y="105673"/>
                </a:lnTo>
                <a:lnTo>
                  <a:pt x="37240" y="119243"/>
                </a:lnTo>
                <a:lnTo>
                  <a:pt x="35253" y="134615"/>
                </a:lnTo>
                <a:lnTo>
                  <a:pt x="37240" y="149543"/>
                </a:lnTo>
                <a:lnTo>
                  <a:pt x="43108" y="162884"/>
                </a:lnTo>
                <a:lnTo>
                  <a:pt x="52711" y="172476"/>
                </a:lnTo>
                <a:lnTo>
                  <a:pt x="65907" y="176154"/>
                </a:lnTo>
                <a:lnTo>
                  <a:pt x="141036" y="176154"/>
                </a:lnTo>
                <a:lnTo>
                  <a:pt x="144424" y="181178"/>
                </a:lnTo>
                <a:lnTo>
                  <a:pt x="150643" y="186923"/>
                </a:lnTo>
                <a:lnTo>
                  <a:pt x="108058" y="186923"/>
                </a:lnTo>
                <a:lnTo>
                  <a:pt x="102298" y="193858"/>
                </a:lnTo>
                <a:lnTo>
                  <a:pt x="93018" y="200865"/>
                </a:lnTo>
                <a:lnTo>
                  <a:pt x="80145" y="206286"/>
                </a:lnTo>
                <a:lnTo>
                  <a:pt x="63608" y="208461"/>
                </a:lnTo>
                <a:close/>
              </a:path>
              <a:path w="154940" h="208914">
                <a:moveTo>
                  <a:pt x="141036" y="176154"/>
                </a:moveTo>
                <a:lnTo>
                  <a:pt x="65907" y="176154"/>
                </a:lnTo>
                <a:lnTo>
                  <a:pt x="79546" y="172476"/>
                </a:lnTo>
                <a:lnTo>
                  <a:pt x="89377" y="162884"/>
                </a:lnTo>
                <a:lnTo>
                  <a:pt x="95329" y="149543"/>
                </a:lnTo>
                <a:lnTo>
                  <a:pt x="97329" y="134615"/>
                </a:lnTo>
                <a:lnTo>
                  <a:pt x="95329" y="119243"/>
                </a:lnTo>
                <a:lnTo>
                  <a:pt x="89377" y="105673"/>
                </a:lnTo>
                <a:lnTo>
                  <a:pt x="79546" y="95998"/>
                </a:lnTo>
                <a:lnTo>
                  <a:pt x="65907" y="92308"/>
                </a:lnTo>
                <a:lnTo>
                  <a:pt x="131815" y="92308"/>
                </a:lnTo>
                <a:lnTo>
                  <a:pt x="131815" y="144615"/>
                </a:lnTo>
                <a:lnTo>
                  <a:pt x="133144" y="158534"/>
                </a:lnTo>
                <a:lnTo>
                  <a:pt x="137276" y="170577"/>
                </a:lnTo>
                <a:lnTo>
                  <a:pt x="141036" y="176154"/>
                </a:lnTo>
                <a:close/>
              </a:path>
              <a:path w="154940" h="208914">
                <a:moveTo>
                  <a:pt x="125684" y="208461"/>
                </a:moveTo>
                <a:lnTo>
                  <a:pt x="120882" y="204122"/>
                </a:lnTo>
                <a:lnTo>
                  <a:pt x="116009" y="198557"/>
                </a:lnTo>
                <a:lnTo>
                  <a:pt x="111566" y="192560"/>
                </a:lnTo>
                <a:lnTo>
                  <a:pt x="108058" y="186923"/>
                </a:lnTo>
                <a:lnTo>
                  <a:pt x="150643" y="186923"/>
                </a:lnTo>
                <a:lnTo>
                  <a:pt x="154806" y="190769"/>
                </a:lnTo>
                <a:lnTo>
                  <a:pt x="125684" y="208461"/>
                </a:lnTo>
                <a:close/>
              </a:path>
            </a:pathLst>
          </a:custGeom>
          <a:solidFill>
            <a:srgbClr val="FFFFFF"/>
          </a:solidFill>
        </p:spPr>
        <p:txBody>
          <a:bodyPr wrap="square" lIns="0" tIns="0" rIns="0" bIns="0" rtlCol="0"/>
          <a:lstStyle/>
          <a:p>
            <a:endParaRPr/>
          </a:p>
        </p:txBody>
      </p:sp>
      <p:sp>
        <p:nvSpPr>
          <p:cNvPr id="27" name="bk object 27"/>
          <p:cNvSpPr/>
          <p:nvPr/>
        </p:nvSpPr>
        <p:spPr>
          <a:xfrm>
            <a:off x="1286668" y="6275641"/>
            <a:ext cx="134620" cy="147955"/>
          </a:xfrm>
          <a:custGeom>
            <a:avLst/>
            <a:gdLst/>
            <a:ahLst/>
            <a:cxnLst/>
            <a:rect l="l" t="t" r="r" b="b"/>
            <a:pathLst>
              <a:path w="134619" h="147954">
                <a:moveTo>
                  <a:pt x="29122" y="36922"/>
                </a:moveTo>
                <a:lnTo>
                  <a:pt x="15327" y="12307"/>
                </a:lnTo>
                <a:lnTo>
                  <a:pt x="21482" y="8761"/>
                </a:lnTo>
                <a:lnTo>
                  <a:pt x="31229" y="4711"/>
                </a:lnTo>
                <a:lnTo>
                  <a:pt x="43563" y="1382"/>
                </a:lnTo>
                <a:lnTo>
                  <a:pt x="57477" y="0"/>
                </a:lnTo>
                <a:lnTo>
                  <a:pt x="81378" y="4086"/>
                </a:lnTo>
                <a:lnTo>
                  <a:pt x="98095" y="15384"/>
                </a:lnTo>
                <a:lnTo>
                  <a:pt x="106061" y="29230"/>
                </a:lnTo>
                <a:lnTo>
                  <a:pt x="55945" y="29230"/>
                </a:lnTo>
                <a:lnTo>
                  <a:pt x="47550" y="29999"/>
                </a:lnTo>
                <a:lnTo>
                  <a:pt x="39947" y="31922"/>
                </a:lnTo>
                <a:lnTo>
                  <a:pt x="33636" y="34422"/>
                </a:lnTo>
                <a:lnTo>
                  <a:pt x="29122" y="36922"/>
                </a:lnTo>
                <a:close/>
              </a:path>
              <a:path w="134619" h="147954">
                <a:moveTo>
                  <a:pt x="49047" y="147691"/>
                </a:moveTo>
                <a:lnTo>
                  <a:pt x="29098" y="144374"/>
                </a:lnTo>
                <a:lnTo>
                  <a:pt x="13603" y="134999"/>
                </a:lnTo>
                <a:lnTo>
                  <a:pt x="3563" y="120408"/>
                </a:lnTo>
                <a:lnTo>
                  <a:pt x="0" y="101538"/>
                </a:lnTo>
                <a:lnTo>
                  <a:pt x="4526" y="81670"/>
                </a:lnTo>
                <a:lnTo>
                  <a:pt x="17243" y="67211"/>
                </a:lnTo>
                <a:lnTo>
                  <a:pt x="36857" y="58377"/>
                </a:lnTo>
                <a:lnTo>
                  <a:pt x="62075" y="55384"/>
                </a:lnTo>
                <a:lnTo>
                  <a:pt x="76637" y="55384"/>
                </a:lnTo>
                <a:lnTo>
                  <a:pt x="75343" y="44483"/>
                </a:lnTo>
                <a:lnTo>
                  <a:pt x="71464" y="36249"/>
                </a:lnTo>
                <a:lnTo>
                  <a:pt x="64997" y="31045"/>
                </a:lnTo>
                <a:lnTo>
                  <a:pt x="55945" y="29230"/>
                </a:lnTo>
                <a:lnTo>
                  <a:pt x="106061" y="29230"/>
                </a:lnTo>
                <a:lnTo>
                  <a:pt x="107914" y="32451"/>
                </a:lnTo>
                <a:lnTo>
                  <a:pt x="111123" y="53846"/>
                </a:lnTo>
                <a:lnTo>
                  <a:pt x="111123" y="79230"/>
                </a:lnTo>
                <a:lnTo>
                  <a:pt x="62075" y="79230"/>
                </a:lnTo>
                <a:lnTo>
                  <a:pt x="50125" y="80973"/>
                </a:lnTo>
                <a:lnTo>
                  <a:pt x="41767" y="85672"/>
                </a:lnTo>
                <a:lnTo>
                  <a:pt x="36857" y="92535"/>
                </a:lnTo>
                <a:lnTo>
                  <a:pt x="35253" y="100768"/>
                </a:lnTo>
                <a:lnTo>
                  <a:pt x="36941" y="109735"/>
                </a:lnTo>
                <a:lnTo>
                  <a:pt x="41288" y="115961"/>
                </a:lnTo>
                <a:lnTo>
                  <a:pt x="47215" y="119591"/>
                </a:lnTo>
                <a:lnTo>
                  <a:pt x="53645" y="120768"/>
                </a:lnTo>
                <a:lnTo>
                  <a:pt x="124434" y="120768"/>
                </a:lnTo>
                <a:lnTo>
                  <a:pt x="134114" y="129999"/>
                </a:lnTo>
                <a:lnTo>
                  <a:pt x="89665" y="129999"/>
                </a:lnTo>
                <a:lnTo>
                  <a:pt x="85150" y="134711"/>
                </a:lnTo>
                <a:lnTo>
                  <a:pt x="76541" y="140576"/>
                </a:lnTo>
                <a:lnTo>
                  <a:pt x="64339" y="145576"/>
                </a:lnTo>
                <a:lnTo>
                  <a:pt x="49047" y="147691"/>
                </a:lnTo>
                <a:close/>
              </a:path>
              <a:path w="134619" h="147954">
                <a:moveTo>
                  <a:pt x="124434" y="120768"/>
                </a:moveTo>
                <a:lnTo>
                  <a:pt x="53645" y="120768"/>
                </a:lnTo>
                <a:lnTo>
                  <a:pt x="64387" y="118365"/>
                </a:lnTo>
                <a:lnTo>
                  <a:pt x="72326" y="113076"/>
                </a:lnTo>
                <a:lnTo>
                  <a:pt x="77247" y="107788"/>
                </a:lnTo>
                <a:lnTo>
                  <a:pt x="78936" y="105384"/>
                </a:lnTo>
                <a:lnTo>
                  <a:pt x="78169" y="101538"/>
                </a:lnTo>
                <a:lnTo>
                  <a:pt x="77403" y="93845"/>
                </a:lnTo>
                <a:lnTo>
                  <a:pt x="77334" y="85672"/>
                </a:lnTo>
                <a:lnTo>
                  <a:pt x="76666" y="80973"/>
                </a:lnTo>
                <a:lnTo>
                  <a:pt x="76637" y="79230"/>
                </a:lnTo>
                <a:lnTo>
                  <a:pt x="111123" y="79230"/>
                </a:lnTo>
                <a:lnTo>
                  <a:pt x="111123" y="83845"/>
                </a:lnTo>
                <a:lnTo>
                  <a:pt x="112560" y="97764"/>
                </a:lnTo>
                <a:lnTo>
                  <a:pt x="116871" y="109807"/>
                </a:lnTo>
                <a:lnTo>
                  <a:pt x="124081" y="120432"/>
                </a:lnTo>
                <a:lnTo>
                  <a:pt x="124434" y="120768"/>
                </a:lnTo>
                <a:close/>
              </a:path>
              <a:path w="134619" h="147954">
                <a:moveTo>
                  <a:pt x="104992" y="147691"/>
                </a:moveTo>
                <a:lnTo>
                  <a:pt x="103459" y="146153"/>
                </a:lnTo>
                <a:lnTo>
                  <a:pt x="93497" y="135384"/>
                </a:lnTo>
                <a:lnTo>
                  <a:pt x="89665" y="129999"/>
                </a:lnTo>
                <a:lnTo>
                  <a:pt x="134114" y="129999"/>
                </a:lnTo>
                <a:lnTo>
                  <a:pt x="104992" y="147691"/>
                </a:lnTo>
                <a:close/>
              </a:path>
            </a:pathLst>
          </a:custGeom>
          <a:solidFill>
            <a:srgbClr val="FFFFFF"/>
          </a:solidFill>
        </p:spPr>
        <p:txBody>
          <a:bodyPr wrap="square" lIns="0" tIns="0" rIns="0" bIns="0" rtlCol="0"/>
          <a:lstStyle/>
          <a:p>
            <a:endParaRPr/>
          </a:p>
        </p:txBody>
      </p:sp>
      <p:sp>
        <p:nvSpPr>
          <p:cNvPr id="28" name="bk object 28"/>
          <p:cNvSpPr/>
          <p:nvPr/>
        </p:nvSpPr>
        <p:spPr>
          <a:xfrm>
            <a:off x="679703" y="6436237"/>
            <a:ext cx="34925" cy="73025"/>
          </a:xfrm>
          <a:custGeom>
            <a:avLst/>
            <a:gdLst/>
            <a:ahLst/>
            <a:cxnLst/>
            <a:rect l="l" t="t" r="r" b="b"/>
            <a:pathLst>
              <a:path w="34925" h="73025">
                <a:moveTo>
                  <a:pt x="0" y="0"/>
                </a:moveTo>
                <a:lnTo>
                  <a:pt x="34486" y="0"/>
                </a:lnTo>
                <a:lnTo>
                  <a:pt x="34486" y="72524"/>
                </a:lnTo>
                <a:lnTo>
                  <a:pt x="0" y="72524"/>
                </a:lnTo>
                <a:lnTo>
                  <a:pt x="0" y="0"/>
                </a:lnTo>
                <a:close/>
              </a:path>
            </a:pathLst>
          </a:custGeom>
          <a:solidFill>
            <a:srgbClr val="FFFFFF"/>
          </a:solidFill>
        </p:spPr>
        <p:txBody>
          <a:bodyPr wrap="square" lIns="0" tIns="0" rIns="0" bIns="0" rtlCol="0"/>
          <a:lstStyle/>
          <a:p>
            <a:endParaRPr/>
          </a:p>
        </p:txBody>
      </p:sp>
      <p:sp>
        <p:nvSpPr>
          <p:cNvPr id="29" name="bk object 29"/>
          <p:cNvSpPr/>
          <p:nvPr/>
        </p:nvSpPr>
        <p:spPr>
          <a:xfrm>
            <a:off x="679703" y="6524666"/>
            <a:ext cx="127635" cy="0"/>
          </a:xfrm>
          <a:custGeom>
            <a:avLst/>
            <a:gdLst/>
            <a:ahLst/>
            <a:cxnLst/>
            <a:rect l="l" t="t" r="r" b="b"/>
            <a:pathLst>
              <a:path w="127634">
                <a:moveTo>
                  <a:pt x="0" y="0"/>
                </a:moveTo>
                <a:lnTo>
                  <a:pt x="127217" y="0"/>
                </a:lnTo>
              </a:path>
            </a:pathLst>
          </a:custGeom>
          <a:ln w="31809">
            <a:solidFill>
              <a:srgbClr val="FFFFFF"/>
            </a:solidFill>
          </a:ln>
        </p:spPr>
        <p:txBody>
          <a:bodyPr wrap="square" lIns="0" tIns="0" rIns="0" bIns="0" rtlCol="0"/>
          <a:lstStyle/>
          <a:p>
            <a:endParaRPr/>
          </a:p>
        </p:txBody>
      </p:sp>
      <p:sp>
        <p:nvSpPr>
          <p:cNvPr id="30" name="bk object 30"/>
          <p:cNvSpPr/>
          <p:nvPr/>
        </p:nvSpPr>
        <p:spPr>
          <a:xfrm>
            <a:off x="679703" y="6540571"/>
            <a:ext cx="34925" cy="75565"/>
          </a:xfrm>
          <a:custGeom>
            <a:avLst/>
            <a:gdLst/>
            <a:ahLst/>
            <a:cxnLst/>
            <a:rect l="l" t="t" r="r" b="b"/>
            <a:pathLst>
              <a:path w="34925" h="75565">
                <a:moveTo>
                  <a:pt x="0" y="0"/>
                </a:moveTo>
                <a:lnTo>
                  <a:pt x="34486" y="0"/>
                </a:lnTo>
                <a:lnTo>
                  <a:pt x="34486" y="75069"/>
                </a:lnTo>
                <a:lnTo>
                  <a:pt x="0" y="75069"/>
                </a:lnTo>
                <a:lnTo>
                  <a:pt x="0" y="0"/>
                </a:lnTo>
                <a:close/>
              </a:path>
            </a:pathLst>
          </a:custGeom>
          <a:solidFill>
            <a:srgbClr val="FFFFFF"/>
          </a:solidFill>
        </p:spPr>
        <p:txBody>
          <a:bodyPr wrap="square" lIns="0" tIns="0" rIns="0" bIns="0" rtlCol="0"/>
          <a:lstStyle/>
          <a:p>
            <a:endParaRPr/>
          </a:p>
        </p:txBody>
      </p:sp>
      <p:sp>
        <p:nvSpPr>
          <p:cNvPr id="31" name="bk object 31"/>
          <p:cNvSpPr/>
          <p:nvPr/>
        </p:nvSpPr>
        <p:spPr>
          <a:xfrm>
            <a:off x="771667" y="6436410"/>
            <a:ext cx="35560" cy="72390"/>
          </a:xfrm>
          <a:custGeom>
            <a:avLst/>
            <a:gdLst/>
            <a:ahLst/>
            <a:cxnLst/>
            <a:rect l="l" t="t" r="r" b="b"/>
            <a:pathLst>
              <a:path w="35559" h="72390">
                <a:moveTo>
                  <a:pt x="35253" y="72307"/>
                </a:moveTo>
                <a:lnTo>
                  <a:pt x="0" y="72307"/>
                </a:lnTo>
                <a:lnTo>
                  <a:pt x="0" y="0"/>
                </a:lnTo>
                <a:lnTo>
                  <a:pt x="35253" y="0"/>
                </a:lnTo>
                <a:lnTo>
                  <a:pt x="35253" y="72307"/>
                </a:lnTo>
                <a:close/>
              </a:path>
            </a:pathLst>
          </a:custGeom>
          <a:solidFill>
            <a:srgbClr val="FFFFFF"/>
          </a:solidFill>
        </p:spPr>
        <p:txBody>
          <a:bodyPr wrap="square" lIns="0" tIns="0" rIns="0" bIns="0" rtlCol="0"/>
          <a:lstStyle/>
          <a:p>
            <a:endParaRPr/>
          </a:p>
        </p:txBody>
      </p:sp>
      <p:sp>
        <p:nvSpPr>
          <p:cNvPr id="32" name="bk object 32"/>
          <p:cNvSpPr/>
          <p:nvPr/>
        </p:nvSpPr>
        <p:spPr>
          <a:xfrm>
            <a:off x="771667" y="6540256"/>
            <a:ext cx="35560" cy="75565"/>
          </a:xfrm>
          <a:custGeom>
            <a:avLst/>
            <a:gdLst/>
            <a:ahLst/>
            <a:cxnLst/>
            <a:rect l="l" t="t" r="r" b="b"/>
            <a:pathLst>
              <a:path w="35559" h="75565">
                <a:moveTo>
                  <a:pt x="35253" y="75384"/>
                </a:moveTo>
                <a:lnTo>
                  <a:pt x="0" y="75384"/>
                </a:lnTo>
                <a:lnTo>
                  <a:pt x="0" y="0"/>
                </a:lnTo>
                <a:lnTo>
                  <a:pt x="35253" y="0"/>
                </a:lnTo>
                <a:lnTo>
                  <a:pt x="35253" y="75384"/>
                </a:lnTo>
                <a:close/>
              </a:path>
            </a:pathLst>
          </a:custGeom>
          <a:solidFill>
            <a:srgbClr val="FFFFFF"/>
          </a:solidFill>
        </p:spPr>
        <p:txBody>
          <a:bodyPr wrap="square" lIns="0" tIns="0" rIns="0" bIns="0" rtlCol="0"/>
          <a:lstStyle/>
          <a:p>
            <a:endParaRPr/>
          </a:p>
        </p:txBody>
      </p:sp>
      <p:sp>
        <p:nvSpPr>
          <p:cNvPr id="33" name="bk object 33"/>
          <p:cNvSpPr/>
          <p:nvPr/>
        </p:nvSpPr>
        <p:spPr>
          <a:xfrm>
            <a:off x="825313" y="6452778"/>
            <a:ext cx="95250" cy="0"/>
          </a:xfrm>
          <a:custGeom>
            <a:avLst/>
            <a:gdLst/>
            <a:ahLst/>
            <a:cxnLst/>
            <a:rect l="l" t="t" r="r" b="b"/>
            <a:pathLst>
              <a:path w="95250">
                <a:moveTo>
                  <a:pt x="0" y="0"/>
                </a:moveTo>
                <a:lnTo>
                  <a:pt x="95029" y="0"/>
                </a:lnTo>
              </a:path>
            </a:pathLst>
          </a:custGeom>
          <a:ln w="33081">
            <a:solidFill>
              <a:srgbClr val="FFFFFF"/>
            </a:solidFill>
          </a:ln>
        </p:spPr>
        <p:txBody>
          <a:bodyPr wrap="square" lIns="0" tIns="0" rIns="0" bIns="0" rtlCol="0"/>
          <a:lstStyle/>
          <a:p>
            <a:endParaRPr/>
          </a:p>
        </p:txBody>
      </p:sp>
      <p:sp>
        <p:nvSpPr>
          <p:cNvPr id="34" name="bk object 34"/>
          <p:cNvSpPr/>
          <p:nvPr/>
        </p:nvSpPr>
        <p:spPr>
          <a:xfrm>
            <a:off x="825313" y="6469319"/>
            <a:ext cx="35560" cy="37465"/>
          </a:xfrm>
          <a:custGeom>
            <a:avLst/>
            <a:gdLst/>
            <a:ahLst/>
            <a:cxnLst/>
            <a:rect l="l" t="t" r="r" b="b"/>
            <a:pathLst>
              <a:path w="35559" h="37465">
                <a:moveTo>
                  <a:pt x="0" y="0"/>
                </a:moveTo>
                <a:lnTo>
                  <a:pt x="35253" y="0"/>
                </a:lnTo>
                <a:lnTo>
                  <a:pt x="35253" y="36898"/>
                </a:lnTo>
                <a:lnTo>
                  <a:pt x="0" y="36898"/>
                </a:lnTo>
                <a:lnTo>
                  <a:pt x="0" y="0"/>
                </a:lnTo>
                <a:close/>
              </a:path>
            </a:pathLst>
          </a:custGeom>
          <a:solidFill>
            <a:srgbClr val="FFFFFF"/>
          </a:solidFill>
        </p:spPr>
        <p:txBody>
          <a:bodyPr wrap="square" lIns="0" tIns="0" rIns="0" bIns="0" rtlCol="0"/>
          <a:lstStyle/>
          <a:p>
            <a:endParaRPr/>
          </a:p>
        </p:txBody>
      </p:sp>
      <p:sp>
        <p:nvSpPr>
          <p:cNvPr id="35" name="bk object 35"/>
          <p:cNvSpPr/>
          <p:nvPr/>
        </p:nvSpPr>
        <p:spPr>
          <a:xfrm>
            <a:off x="825313" y="6521486"/>
            <a:ext cx="86360" cy="0"/>
          </a:xfrm>
          <a:custGeom>
            <a:avLst/>
            <a:gdLst/>
            <a:ahLst/>
            <a:cxnLst/>
            <a:rect l="l" t="t" r="r" b="b"/>
            <a:pathLst>
              <a:path w="86359">
                <a:moveTo>
                  <a:pt x="0" y="0"/>
                </a:moveTo>
                <a:lnTo>
                  <a:pt x="85833" y="0"/>
                </a:lnTo>
              </a:path>
            </a:pathLst>
          </a:custGeom>
          <a:ln w="30536">
            <a:solidFill>
              <a:srgbClr val="FFFFFF"/>
            </a:solidFill>
          </a:ln>
        </p:spPr>
        <p:txBody>
          <a:bodyPr wrap="square" lIns="0" tIns="0" rIns="0" bIns="0" rtlCol="0"/>
          <a:lstStyle/>
          <a:p>
            <a:endParaRPr/>
          </a:p>
        </p:txBody>
      </p:sp>
      <p:sp>
        <p:nvSpPr>
          <p:cNvPr id="36" name="bk object 36"/>
          <p:cNvSpPr/>
          <p:nvPr/>
        </p:nvSpPr>
        <p:spPr>
          <a:xfrm>
            <a:off x="825313" y="6536754"/>
            <a:ext cx="35560" cy="47625"/>
          </a:xfrm>
          <a:custGeom>
            <a:avLst/>
            <a:gdLst/>
            <a:ahLst/>
            <a:cxnLst/>
            <a:rect l="l" t="t" r="r" b="b"/>
            <a:pathLst>
              <a:path w="35559" h="47625">
                <a:moveTo>
                  <a:pt x="0" y="0"/>
                </a:moveTo>
                <a:lnTo>
                  <a:pt x="35253" y="0"/>
                </a:lnTo>
                <a:lnTo>
                  <a:pt x="35253" y="47077"/>
                </a:lnTo>
                <a:lnTo>
                  <a:pt x="0" y="47077"/>
                </a:lnTo>
                <a:lnTo>
                  <a:pt x="0" y="0"/>
                </a:lnTo>
                <a:close/>
              </a:path>
            </a:pathLst>
          </a:custGeom>
          <a:solidFill>
            <a:srgbClr val="FFFFFF"/>
          </a:solidFill>
        </p:spPr>
        <p:txBody>
          <a:bodyPr wrap="square" lIns="0" tIns="0" rIns="0" bIns="0" rtlCol="0"/>
          <a:lstStyle/>
          <a:p>
            <a:endParaRPr/>
          </a:p>
        </p:txBody>
      </p:sp>
      <p:sp>
        <p:nvSpPr>
          <p:cNvPr id="37" name="bk object 37"/>
          <p:cNvSpPr/>
          <p:nvPr/>
        </p:nvSpPr>
        <p:spPr>
          <a:xfrm>
            <a:off x="825313" y="6599736"/>
            <a:ext cx="98425" cy="0"/>
          </a:xfrm>
          <a:custGeom>
            <a:avLst/>
            <a:gdLst/>
            <a:ahLst/>
            <a:cxnLst/>
            <a:rect l="l" t="t" r="r" b="b"/>
            <a:pathLst>
              <a:path w="98425">
                <a:moveTo>
                  <a:pt x="0" y="0"/>
                </a:moveTo>
                <a:lnTo>
                  <a:pt x="98095" y="0"/>
                </a:lnTo>
              </a:path>
            </a:pathLst>
          </a:custGeom>
          <a:ln w="31809">
            <a:solidFill>
              <a:srgbClr val="FFFFFF"/>
            </a:solidFill>
          </a:ln>
        </p:spPr>
        <p:txBody>
          <a:bodyPr wrap="square" lIns="0" tIns="0" rIns="0" bIns="0" rtlCol="0"/>
          <a:lstStyle/>
          <a:p>
            <a:endParaRPr/>
          </a:p>
        </p:txBody>
      </p:sp>
      <p:sp>
        <p:nvSpPr>
          <p:cNvPr id="38" name="bk object 38"/>
          <p:cNvSpPr/>
          <p:nvPr/>
        </p:nvSpPr>
        <p:spPr>
          <a:xfrm>
            <a:off x="924941" y="6436411"/>
            <a:ext cx="156845" cy="184150"/>
          </a:xfrm>
          <a:custGeom>
            <a:avLst/>
            <a:gdLst/>
            <a:ahLst/>
            <a:cxnLst/>
            <a:rect l="l" t="t" r="r" b="b"/>
            <a:pathLst>
              <a:path w="156844" h="184150">
                <a:moveTo>
                  <a:pt x="35253" y="183845"/>
                </a:moveTo>
                <a:lnTo>
                  <a:pt x="0" y="174614"/>
                </a:lnTo>
                <a:lnTo>
                  <a:pt x="63608" y="0"/>
                </a:lnTo>
                <a:lnTo>
                  <a:pt x="91964" y="0"/>
                </a:lnTo>
                <a:lnTo>
                  <a:pt x="110114" y="49230"/>
                </a:lnTo>
                <a:lnTo>
                  <a:pt x="78169" y="49230"/>
                </a:lnTo>
                <a:lnTo>
                  <a:pt x="56711" y="115384"/>
                </a:lnTo>
                <a:lnTo>
                  <a:pt x="134503" y="115384"/>
                </a:lnTo>
                <a:lnTo>
                  <a:pt x="145846" y="146153"/>
                </a:lnTo>
                <a:lnTo>
                  <a:pt x="47514" y="146153"/>
                </a:lnTo>
                <a:lnTo>
                  <a:pt x="35253" y="183845"/>
                </a:lnTo>
                <a:close/>
              </a:path>
              <a:path w="156844" h="184150">
                <a:moveTo>
                  <a:pt x="134503" y="115384"/>
                </a:moveTo>
                <a:lnTo>
                  <a:pt x="98861" y="115384"/>
                </a:lnTo>
                <a:lnTo>
                  <a:pt x="78169" y="49230"/>
                </a:lnTo>
                <a:lnTo>
                  <a:pt x="110114" y="49230"/>
                </a:lnTo>
                <a:lnTo>
                  <a:pt x="134503" y="115384"/>
                </a:lnTo>
                <a:close/>
              </a:path>
              <a:path w="156844" h="184150">
                <a:moveTo>
                  <a:pt x="121086" y="183845"/>
                </a:moveTo>
                <a:lnTo>
                  <a:pt x="108824" y="146153"/>
                </a:lnTo>
                <a:lnTo>
                  <a:pt x="145846" y="146153"/>
                </a:lnTo>
                <a:lnTo>
                  <a:pt x="156339" y="174614"/>
                </a:lnTo>
                <a:lnTo>
                  <a:pt x="121086" y="183845"/>
                </a:lnTo>
                <a:close/>
              </a:path>
            </a:pathLst>
          </a:custGeom>
          <a:solidFill>
            <a:srgbClr val="FFFFFF"/>
          </a:solidFill>
        </p:spPr>
        <p:txBody>
          <a:bodyPr wrap="square" lIns="0" tIns="0" rIns="0" bIns="0" rtlCol="0"/>
          <a:lstStyle/>
          <a:p>
            <a:endParaRPr/>
          </a:p>
        </p:txBody>
      </p:sp>
      <p:sp>
        <p:nvSpPr>
          <p:cNvPr id="39" name="bk object 39"/>
          <p:cNvSpPr/>
          <p:nvPr/>
        </p:nvSpPr>
        <p:spPr>
          <a:xfrm>
            <a:off x="1101206" y="6436237"/>
            <a:ext cx="0" cy="147955"/>
          </a:xfrm>
          <a:custGeom>
            <a:avLst/>
            <a:gdLst/>
            <a:ahLst/>
            <a:cxnLst/>
            <a:rect l="l" t="t" r="r" b="b"/>
            <a:pathLst>
              <a:path h="147954">
                <a:moveTo>
                  <a:pt x="0" y="0"/>
                </a:moveTo>
                <a:lnTo>
                  <a:pt x="0" y="147594"/>
                </a:lnTo>
              </a:path>
            </a:pathLst>
          </a:custGeom>
          <a:ln w="35253">
            <a:solidFill>
              <a:srgbClr val="FFFFFF"/>
            </a:solidFill>
          </a:ln>
        </p:spPr>
        <p:txBody>
          <a:bodyPr wrap="square" lIns="0" tIns="0" rIns="0" bIns="0" rtlCol="0"/>
          <a:lstStyle/>
          <a:p>
            <a:endParaRPr/>
          </a:p>
        </p:txBody>
      </p:sp>
      <p:sp>
        <p:nvSpPr>
          <p:cNvPr id="40" name="bk object 40"/>
          <p:cNvSpPr/>
          <p:nvPr/>
        </p:nvSpPr>
        <p:spPr>
          <a:xfrm>
            <a:off x="1083579" y="6599736"/>
            <a:ext cx="97155" cy="0"/>
          </a:xfrm>
          <a:custGeom>
            <a:avLst/>
            <a:gdLst/>
            <a:ahLst/>
            <a:cxnLst/>
            <a:rect l="l" t="t" r="r" b="b"/>
            <a:pathLst>
              <a:path w="97155">
                <a:moveTo>
                  <a:pt x="0" y="0"/>
                </a:moveTo>
                <a:lnTo>
                  <a:pt x="96562" y="0"/>
                </a:lnTo>
              </a:path>
            </a:pathLst>
          </a:custGeom>
          <a:ln w="31809">
            <a:solidFill>
              <a:srgbClr val="FFFFFF"/>
            </a:solidFill>
          </a:ln>
        </p:spPr>
        <p:txBody>
          <a:bodyPr wrap="square" lIns="0" tIns="0" rIns="0" bIns="0" rtlCol="0"/>
          <a:lstStyle/>
          <a:p>
            <a:endParaRPr/>
          </a:p>
        </p:txBody>
      </p:sp>
      <p:sp>
        <p:nvSpPr>
          <p:cNvPr id="41" name="bk object 41"/>
          <p:cNvSpPr/>
          <p:nvPr/>
        </p:nvSpPr>
        <p:spPr>
          <a:xfrm>
            <a:off x="1152553" y="6452564"/>
            <a:ext cx="124460" cy="0"/>
          </a:xfrm>
          <a:custGeom>
            <a:avLst/>
            <a:gdLst/>
            <a:ahLst/>
            <a:cxnLst/>
            <a:rect l="l" t="t" r="r" b="b"/>
            <a:pathLst>
              <a:path w="124459">
                <a:moveTo>
                  <a:pt x="0" y="0"/>
                </a:moveTo>
                <a:lnTo>
                  <a:pt x="124151" y="0"/>
                </a:lnTo>
              </a:path>
            </a:pathLst>
          </a:custGeom>
          <a:ln w="32307">
            <a:solidFill>
              <a:srgbClr val="FFFFFF"/>
            </a:solidFill>
          </a:ln>
        </p:spPr>
        <p:txBody>
          <a:bodyPr wrap="square" lIns="0" tIns="0" rIns="0" bIns="0" rtlCol="0"/>
          <a:lstStyle/>
          <a:p>
            <a:endParaRPr/>
          </a:p>
        </p:txBody>
      </p:sp>
      <p:sp>
        <p:nvSpPr>
          <p:cNvPr id="42" name="bk object 42"/>
          <p:cNvSpPr/>
          <p:nvPr/>
        </p:nvSpPr>
        <p:spPr>
          <a:xfrm>
            <a:off x="1215012" y="6468718"/>
            <a:ext cx="0" cy="147320"/>
          </a:xfrm>
          <a:custGeom>
            <a:avLst/>
            <a:gdLst/>
            <a:ahLst/>
            <a:cxnLst/>
            <a:rect l="l" t="t" r="r" b="b"/>
            <a:pathLst>
              <a:path h="147320">
                <a:moveTo>
                  <a:pt x="0" y="0"/>
                </a:moveTo>
                <a:lnTo>
                  <a:pt x="0" y="146922"/>
                </a:lnTo>
              </a:path>
            </a:pathLst>
          </a:custGeom>
          <a:ln w="34486">
            <a:solidFill>
              <a:srgbClr val="FFFFFF"/>
            </a:solidFill>
          </a:ln>
        </p:spPr>
        <p:txBody>
          <a:bodyPr wrap="square" lIns="0" tIns="0" rIns="0" bIns="0" rtlCol="0"/>
          <a:lstStyle/>
          <a:p>
            <a:endParaRPr/>
          </a:p>
        </p:txBody>
      </p:sp>
      <p:sp>
        <p:nvSpPr>
          <p:cNvPr id="43" name="bk object 43"/>
          <p:cNvSpPr/>
          <p:nvPr/>
        </p:nvSpPr>
        <p:spPr>
          <a:xfrm>
            <a:off x="1282069" y="6436237"/>
            <a:ext cx="35560" cy="73025"/>
          </a:xfrm>
          <a:custGeom>
            <a:avLst/>
            <a:gdLst/>
            <a:ahLst/>
            <a:cxnLst/>
            <a:rect l="l" t="t" r="r" b="b"/>
            <a:pathLst>
              <a:path w="35559" h="73025">
                <a:moveTo>
                  <a:pt x="0" y="0"/>
                </a:moveTo>
                <a:lnTo>
                  <a:pt x="35253" y="0"/>
                </a:lnTo>
                <a:lnTo>
                  <a:pt x="35253" y="72524"/>
                </a:lnTo>
                <a:lnTo>
                  <a:pt x="0" y="72524"/>
                </a:lnTo>
                <a:lnTo>
                  <a:pt x="0" y="0"/>
                </a:lnTo>
                <a:close/>
              </a:path>
            </a:pathLst>
          </a:custGeom>
          <a:solidFill>
            <a:srgbClr val="FFFFFF"/>
          </a:solidFill>
        </p:spPr>
        <p:txBody>
          <a:bodyPr wrap="square" lIns="0" tIns="0" rIns="0" bIns="0" rtlCol="0"/>
          <a:lstStyle/>
          <a:p>
            <a:endParaRPr/>
          </a:p>
        </p:txBody>
      </p:sp>
      <p:sp>
        <p:nvSpPr>
          <p:cNvPr id="44" name="bk object 44"/>
          <p:cNvSpPr/>
          <p:nvPr/>
        </p:nvSpPr>
        <p:spPr>
          <a:xfrm>
            <a:off x="1282069" y="6524667"/>
            <a:ext cx="127635" cy="0"/>
          </a:xfrm>
          <a:custGeom>
            <a:avLst/>
            <a:gdLst/>
            <a:ahLst/>
            <a:cxnLst/>
            <a:rect l="l" t="t" r="r" b="b"/>
            <a:pathLst>
              <a:path w="127634">
                <a:moveTo>
                  <a:pt x="0" y="0"/>
                </a:moveTo>
                <a:lnTo>
                  <a:pt x="127217" y="0"/>
                </a:lnTo>
              </a:path>
            </a:pathLst>
          </a:custGeom>
          <a:ln w="31809">
            <a:solidFill>
              <a:srgbClr val="FFFFFF"/>
            </a:solidFill>
          </a:ln>
        </p:spPr>
        <p:txBody>
          <a:bodyPr wrap="square" lIns="0" tIns="0" rIns="0" bIns="0" rtlCol="0"/>
          <a:lstStyle/>
          <a:p>
            <a:endParaRPr/>
          </a:p>
        </p:txBody>
      </p:sp>
      <p:sp>
        <p:nvSpPr>
          <p:cNvPr id="45" name="bk object 45"/>
          <p:cNvSpPr/>
          <p:nvPr/>
        </p:nvSpPr>
        <p:spPr>
          <a:xfrm>
            <a:off x="1282069" y="6540572"/>
            <a:ext cx="35560" cy="75565"/>
          </a:xfrm>
          <a:custGeom>
            <a:avLst/>
            <a:gdLst/>
            <a:ahLst/>
            <a:cxnLst/>
            <a:rect l="l" t="t" r="r" b="b"/>
            <a:pathLst>
              <a:path w="35559" h="75565">
                <a:moveTo>
                  <a:pt x="0" y="0"/>
                </a:moveTo>
                <a:lnTo>
                  <a:pt x="35253" y="0"/>
                </a:lnTo>
                <a:lnTo>
                  <a:pt x="35253" y="75069"/>
                </a:lnTo>
                <a:lnTo>
                  <a:pt x="0" y="75069"/>
                </a:lnTo>
                <a:lnTo>
                  <a:pt x="0" y="0"/>
                </a:lnTo>
                <a:close/>
              </a:path>
            </a:pathLst>
          </a:custGeom>
          <a:solidFill>
            <a:srgbClr val="FFFFFF"/>
          </a:solidFill>
        </p:spPr>
        <p:txBody>
          <a:bodyPr wrap="square" lIns="0" tIns="0" rIns="0" bIns="0" rtlCol="0"/>
          <a:lstStyle/>
          <a:p>
            <a:endParaRPr/>
          </a:p>
        </p:txBody>
      </p:sp>
      <p:sp>
        <p:nvSpPr>
          <p:cNvPr id="46" name="bk object 46"/>
          <p:cNvSpPr/>
          <p:nvPr/>
        </p:nvSpPr>
        <p:spPr>
          <a:xfrm>
            <a:off x="1374800" y="6436411"/>
            <a:ext cx="34925" cy="72390"/>
          </a:xfrm>
          <a:custGeom>
            <a:avLst/>
            <a:gdLst/>
            <a:ahLst/>
            <a:cxnLst/>
            <a:rect l="l" t="t" r="r" b="b"/>
            <a:pathLst>
              <a:path w="34925" h="72390">
                <a:moveTo>
                  <a:pt x="34486" y="72307"/>
                </a:moveTo>
                <a:lnTo>
                  <a:pt x="0" y="72307"/>
                </a:lnTo>
                <a:lnTo>
                  <a:pt x="0" y="0"/>
                </a:lnTo>
                <a:lnTo>
                  <a:pt x="34486" y="0"/>
                </a:lnTo>
                <a:lnTo>
                  <a:pt x="34486" y="72307"/>
                </a:lnTo>
                <a:close/>
              </a:path>
            </a:pathLst>
          </a:custGeom>
          <a:solidFill>
            <a:srgbClr val="FFFFFF"/>
          </a:solidFill>
        </p:spPr>
        <p:txBody>
          <a:bodyPr wrap="square" lIns="0" tIns="0" rIns="0" bIns="0" rtlCol="0"/>
          <a:lstStyle/>
          <a:p>
            <a:endParaRPr/>
          </a:p>
        </p:txBody>
      </p:sp>
      <p:sp>
        <p:nvSpPr>
          <p:cNvPr id="47" name="bk object 47"/>
          <p:cNvSpPr/>
          <p:nvPr/>
        </p:nvSpPr>
        <p:spPr>
          <a:xfrm>
            <a:off x="1374800" y="6540256"/>
            <a:ext cx="34925" cy="75565"/>
          </a:xfrm>
          <a:custGeom>
            <a:avLst/>
            <a:gdLst/>
            <a:ahLst/>
            <a:cxnLst/>
            <a:rect l="l" t="t" r="r" b="b"/>
            <a:pathLst>
              <a:path w="34925" h="75565">
                <a:moveTo>
                  <a:pt x="34486" y="75384"/>
                </a:moveTo>
                <a:lnTo>
                  <a:pt x="0" y="75384"/>
                </a:lnTo>
                <a:lnTo>
                  <a:pt x="0" y="0"/>
                </a:lnTo>
                <a:lnTo>
                  <a:pt x="34486" y="0"/>
                </a:lnTo>
                <a:lnTo>
                  <a:pt x="34486" y="75384"/>
                </a:lnTo>
                <a:close/>
              </a:path>
            </a:pathLst>
          </a:custGeom>
          <a:solidFill>
            <a:srgbClr val="FFFFFF"/>
          </a:solidFill>
        </p:spPr>
        <p:txBody>
          <a:bodyPr wrap="square" lIns="0" tIns="0" rIns="0" bIns="0" rtlCol="0"/>
          <a:lstStyle/>
          <a:p>
            <a:endParaRPr/>
          </a:p>
        </p:txBody>
      </p:sp>
      <p:sp>
        <p:nvSpPr>
          <p:cNvPr id="2" name="Holder 2"/>
          <p:cNvSpPr>
            <a:spLocks noGrp="1"/>
          </p:cNvSpPr>
          <p:nvPr>
            <p:ph type="title"/>
          </p:nvPr>
        </p:nvSpPr>
        <p:spPr>
          <a:xfrm>
            <a:off x="1147952" y="359445"/>
            <a:ext cx="9896094" cy="696594"/>
          </a:xfrm>
          <a:prstGeom prst="rect">
            <a:avLst/>
          </a:prstGeom>
        </p:spPr>
        <p:txBody>
          <a:bodyPr wrap="square" lIns="0" tIns="0" rIns="0" bIns="0">
            <a:spAutoFit/>
          </a:bodyPr>
          <a:lstStyle>
            <a:lvl1pPr>
              <a:defRPr sz="4400" b="0" i="0">
                <a:solidFill>
                  <a:schemeClr val="bg1"/>
                </a:solidFill>
                <a:latin typeface="Calibri Light"/>
                <a:cs typeface="Calibri Light"/>
              </a:defRPr>
            </a:lvl1pPr>
          </a:lstStyle>
          <a:p>
            <a:endParaRPr/>
          </a:p>
        </p:txBody>
      </p:sp>
      <p:sp>
        <p:nvSpPr>
          <p:cNvPr id="3" name="Holder 3"/>
          <p:cNvSpPr>
            <a:spLocks noGrp="1"/>
          </p:cNvSpPr>
          <p:nvPr>
            <p:ph type="body" idx="1"/>
          </p:nvPr>
        </p:nvSpPr>
        <p:spPr>
          <a:xfrm>
            <a:off x="596851" y="1984049"/>
            <a:ext cx="10998296" cy="3745229"/>
          </a:xfrm>
          <a:prstGeom prst="rect">
            <a:avLst/>
          </a:prstGeom>
        </p:spPr>
        <p:txBody>
          <a:bodyPr wrap="square" lIns="0" tIns="0" rIns="0" bIns="0">
            <a:spAutoFit/>
          </a:bodyPr>
          <a:lstStyle>
            <a:lvl1pPr>
              <a:defRPr sz="2800" b="1" i="0">
                <a:solidFill>
                  <a:schemeClr val="tx1"/>
                </a:solidFill>
                <a:latin typeface="Arial"/>
                <a:cs typeface="Arial"/>
              </a:defRPr>
            </a:lvl1pPr>
          </a:lstStyle>
          <a:p>
            <a:endParaRPr/>
          </a:p>
        </p:txBody>
      </p:sp>
      <p:sp>
        <p:nvSpPr>
          <p:cNvPr id="4" name="Holder 4"/>
          <p:cNvSpPr>
            <a:spLocks noGrp="1"/>
          </p:cNvSpPr>
          <p:nvPr>
            <p:ph type="ftr" sz="quarter" idx="5"/>
          </p:nvPr>
        </p:nvSpPr>
        <p:spPr>
          <a:xfrm>
            <a:off x="4145280" y="6377940"/>
            <a:ext cx="3901440" cy="342900"/>
          </a:xfrm>
          <a:prstGeom prst="rect">
            <a:avLst/>
          </a:prstGeom>
        </p:spPr>
        <p:txBody>
          <a:bodyPr wrap="square" lIns="0" tIns="0" rIns="0" bIns="0">
            <a:spAutoFit/>
          </a:bodyPr>
          <a:lstStyle>
            <a:lvl1pPr algn="ctr">
              <a:defRPr>
                <a:solidFill>
                  <a:schemeClr val="tx1">
                    <a:tint val="75000"/>
                  </a:schemeClr>
                </a:solidFill>
              </a:defRPr>
            </a:lvl1pPr>
          </a:lstStyle>
          <a:p>
            <a:endParaRPr/>
          </a:p>
        </p:txBody>
      </p:sp>
      <p:sp>
        <p:nvSpPr>
          <p:cNvPr id="5" name="Holder 5"/>
          <p:cNvSpPr>
            <a:spLocks noGrp="1"/>
          </p:cNvSpPr>
          <p:nvPr>
            <p:ph type="dt" sz="half" idx="6"/>
          </p:nvPr>
        </p:nvSpPr>
        <p:spPr>
          <a:xfrm>
            <a:off x="609600" y="6377940"/>
            <a:ext cx="2804160" cy="342900"/>
          </a:xfrm>
          <a:prstGeom prst="rect">
            <a:avLst/>
          </a:prstGeom>
        </p:spPr>
        <p:txBody>
          <a:bodyPr wrap="square" lIns="0" tIns="0" rIns="0" bIns="0">
            <a:spAutoFit/>
          </a:bodyPr>
          <a:lstStyle>
            <a:lvl1pPr algn="l">
              <a:defRPr>
                <a:solidFill>
                  <a:schemeClr val="tx1">
                    <a:tint val="75000"/>
                  </a:schemeClr>
                </a:solidFill>
              </a:defRPr>
            </a:lvl1pPr>
          </a:lstStyle>
          <a:p>
            <a:fld id="{1D8BD707-D9CF-40AE-B4C6-C98DA3205C09}" type="datetimeFigureOut">
              <a:rPr lang="en-US"/>
              <a:t>7/11/2023</a:t>
            </a:fld>
            <a:endParaRPr lang="en-US"/>
          </a:p>
        </p:txBody>
      </p:sp>
      <p:sp>
        <p:nvSpPr>
          <p:cNvPr id="6" name="Holder 6"/>
          <p:cNvSpPr>
            <a:spLocks noGrp="1"/>
          </p:cNvSpPr>
          <p:nvPr>
            <p:ph type="sldNum" sz="quarter" idx="7"/>
          </p:nvPr>
        </p:nvSpPr>
        <p:spPr>
          <a:xfrm>
            <a:off x="11272311" y="6149091"/>
            <a:ext cx="527050" cy="480059"/>
          </a:xfrm>
          <a:prstGeom prst="rect">
            <a:avLst/>
          </a:prstGeom>
        </p:spPr>
        <p:txBody>
          <a:bodyPr wrap="square" lIns="0" tIns="0" rIns="0" bIns="0">
            <a:spAutoFit/>
          </a:bodyPr>
          <a:lstStyle>
            <a:lvl1pPr>
              <a:defRPr sz="3200" b="0" i="0">
                <a:solidFill>
                  <a:schemeClr val="bg1"/>
                </a:solidFill>
                <a:latin typeface="Arial"/>
                <a:cs typeface="Arial"/>
              </a:defRPr>
            </a:lvl1pPr>
          </a:lstStyle>
          <a:p>
            <a:pPr marL="38100">
              <a:lnSpc>
                <a:spcPts val="3640"/>
              </a:lnSpc>
            </a:pPr>
            <a:fld id="{81D60167-4931-47E6-BA6A-407CBD079E47}" type="slidenum">
              <a:rPr dirty="0"/>
              <a:t>‹#›</a:t>
            </a:fld>
            <a:endParaRPr dirty="0"/>
          </a:p>
        </p:txBody>
      </p:sp>
    </p:spTree>
    <p:extLst>
      <p:ext uri="{BB962C8B-B14F-4D97-AF65-F5344CB8AC3E}">
        <p14:creationId xmlns:p14="http://schemas.microsoft.com/office/powerpoint/2010/main" val="376957190"/>
      </p:ext>
    </p:extLst>
  </p:cSld>
  <p:clrMap bg1="lt1" tx1="dk1" bg2="lt2" tx2="dk2" accent1="accent1" accent2="accent2" accent3="accent3" accent4="accent4" accent5="accent5" accent6="accent6" hlink="hlink" folHlink="folHlink"/>
  <p:sldLayoutIdLst>
    <p:sldLayoutId id="2147483741" r:id="rId1"/>
    <p:sldLayoutId id="2147483742" r:id="rId2"/>
    <p:sldLayoutId id="2147483743" r:id="rId3"/>
    <p:sldLayoutId id="2147483744" r:id="rId4"/>
    <p:sldLayoutId id="2147483745" r:id="rId5"/>
  </p:sldLayoutIdLst>
  <p:txStyles>
    <p:titleStyle>
      <a:lvl1pPr>
        <a:defRPr>
          <a:latin typeface="+mj-lt"/>
          <a:ea typeface="+mj-ea"/>
          <a:cs typeface="+mj-cs"/>
        </a:defRPr>
      </a:lvl1pPr>
    </p:titleStyle>
    <p:body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bodyStyle>
    <p:other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2.xml"/><Relationship Id="rId1" Type="http://schemas.openxmlformats.org/officeDocument/2006/relationships/slideLayout" Target="../slideLayouts/slideLayout2.xml"/><Relationship Id="rId5" Type="http://schemas.openxmlformats.org/officeDocument/2006/relationships/chart" Target="../charts/chart7.xml"/><Relationship Id="rId4" Type="http://schemas.openxmlformats.org/officeDocument/2006/relationships/chart" Target="../charts/chart6.xml"/></Relationships>
</file>

<file path=ppt/slides/_rels/slide10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chart" Target="../charts/chart46.xml"/><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2" Type="http://schemas.openxmlformats.org/officeDocument/2006/relationships/chart" Target="../charts/chart47.xml"/><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2" Type="http://schemas.openxmlformats.org/officeDocument/2006/relationships/chart" Target="../charts/chart48.xml"/><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2" Type="http://schemas.openxmlformats.org/officeDocument/2006/relationships/chart" Target="../charts/chart49.xml"/><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2" Type="http://schemas.openxmlformats.org/officeDocument/2006/relationships/chart" Target="../charts/chart50.xml"/><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7.xml"/></Relationships>
</file>

<file path=ppt/slides/_rels/slide10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3" Type="http://schemas.openxmlformats.org/officeDocument/2006/relationships/hyperlink" Target="mailto:gsimeus@pbcgov.org" TargetMode="External"/><Relationship Id="rId2" Type="http://schemas.openxmlformats.org/officeDocument/2006/relationships/hyperlink" Target="mailto:sabellar@pbcgov.org" TargetMode="Externa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3" Type="http://schemas.openxmlformats.org/officeDocument/2006/relationships/hyperlink" Target="mailto:gsimeus@pbcgov.org" TargetMode="External"/><Relationship Id="rId2" Type="http://schemas.openxmlformats.org/officeDocument/2006/relationships/notesSlide" Target="../notesSlides/notesSlide28.xml"/><Relationship Id="rId1" Type="http://schemas.openxmlformats.org/officeDocument/2006/relationships/slideLayout" Target="../slideLayouts/slideLayout3.xml"/><Relationship Id="rId4" Type="http://schemas.openxmlformats.org/officeDocument/2006/relationships/hyperlink" Target="mailto:sabellar@pbcgov.org" TargetMode="External"/></Relationships>
</file>

<file path=ppt/slides/_rels/slide11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9.xml"/><Relationship Id="rId1" Type="http://schemas.openxmlformats.org/officeDocument/2006/relationships/slideLayout" Target="../slideLayouts/slideLayout2.xml"/><Relationship Id="rId4" Type="http://schemas.openxmlformats.org/officeDocument/2006/relationships/image" Target="../media/image19.png"/></Relationships>
</file>

<file path=ppt/slides/_rels/slide113.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3" Type="http://schemas.openxmlformats.org/officeDocument/2006/relationships/image" Target="../media/image24.jpg"/><Relationship Id="rId2" Type="http://schemas.openxmlformats.org/officeDocument/2006/relationships/notesSlide" Target="../notesSlides/notesSlide34.xml"/><Relationship Id="rId1" Type="http://schemas.openxmlformats.org/officeDocument/2006/relationships/slideLayout" Target="../slideLayouts/slideLayout1.xml"/></Relationships>
</file>

<file path=ppt/slides/_rels/slide11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35.xml"/><Relationship Id="rId1" Type="http://schemas.openxmlformats.org/officeDocument/2006/relationships/slideLayout" Target="../slideLayouts/slideLayout1.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38.xml"/><Relationship Id="rId1" Type="http://schemas.openxmlformats.org/officeDocument/2006/relationships/slideLayout" Target="../slideLayouts/slideLayout2.xml"/><Relationship Id="rId4" Type="http://schemas.openxmlformats.org/officeDocument/2006/relationships/image" Target="../media/image28.png"/></Relationships>
</file>

<file path=ppt/slides/_rels/slide122.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124.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125.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128.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46.xml"/><Relationship Id="rId1" Type="http://schemas.openxmlformats.org/officeDocument/2006/relationships/slideLayout" Target="../slideLayouts/slideLayout2.xml"/><Relationship Id="rId4" Type="http://schemas.openxmlformats.org/officeDocument/2006/relationships/image" Target="../media/image37.png"/></Relationships>
</file>

<file path=ppt/slides/_rels/slide13.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47.xml"/><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48.xml"/><Relationship Id="rId1" Type="http://schemas.openxmlformats.org/officeDocument/2006/relationships/slideLayout" Target="../slideLayouts/slideLayout1.xml"/><Relationship Id="rId4" Type="http://schemas.openxmlformats.org/officeDocument/2006/relationships/image" Target="../media/image39.png"/></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136.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53.xml"/><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54.xml"/><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55.xml"/><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notesSlide" Target="../notesSlides/notesSlide6.xml"/><Relationship Id="rId1" Type="http://schemas.openxmlformats.org/officeDocument/2006/relationships/slideLayout" Target="../slideLayouts/slideLayout2.xml"/><Relationship Id="rId4" Type="http://schemas.openxmlformats.org/officeDocument/2006/relationships/chart" Target="../charts/chart12.xml"/></Relationships>
</file>

<file path=ppt/slides/_rels/slide14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57.xml"/><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58.xml"/><Relationship Id="rId1" Type="http://schemas.openxmlformats.org/officeDocument/2006/relationships/slideLayout" Target="../slideLayouts/slideLayout1.xml"/><Relationship Id="rId5" Type="http://schemas.openxmlformats.org/officeDocument/2006/relationships/image" Target="../media/image48.png"/><Relationship Id="rId4" Type="http://schemas.openxmlformats.org/officeDocument/2006/relationships/image" Target="../media/image47.png"/></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60.xml"/><Relationship Id="rId1" Type="http://schemas.openxmlformats.org/officeDocument/2006/relationships/slideLayout" Target="../slideLayouts/slideLayout2.xml"/><Relationship Id="rId4" Type="http://schemas.openxmlformats.org/officeDocument/2006/relationships/image" Target="../media/image50.png"/></Relationships>
</file>

<file path=ppt/slides/_rels/slide144.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61.xml"/><Relationship Id="rId1" Type="http://schemas.openxmlformats.org/officeDocument/2006/relationships/slideLayout" Target="../slideLayouts/slideLayout2.xml"/><Relationship Id="rId6" Type="http://schemas.openxmlformats.org/officeDocument/2006/relationships/image" Target="../media/image54.png"/><Relationship Id="rId5" Type="http://schemas.openxmlformats.org/officeDocument/2006/relationships/image" Target="../media/image53.png"/><Relationship Id="rId4" Type="http://schemas.openxmlformats.org/officeDocument/2006/relationships/image" Target="../media/image52.png"/></Relationships>
</file>

<file path=ppt/slides/_rels/slide145.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62.xml"/><Relationship Id="rId1" Type="http://schemas.openxmlformats.org/officeDocument/2006/relationships/slideLayout" Target="../slideLayouts/slideLayout2.xml"/><Relationship Id="rId6" Type="http://schemas.openxmlformats.org/officeDocument/2006/relationships/image" Target="../media/image58.png"/><Relationship Id="rId5" Type="http://schemas.openxmlformats.org/officeDocument/2006/relationships/image" Target="../media/image57.png"/><Relationship Id="rId4" Type="http://schemas.openxmlformats.org/officeDocument/2006/relationships/image" Target="../media/image56.png"/></Relationships>
</file>

<file path=ppt/slides/_rels/slide14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63.xml"/><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64.xml"/><Relationship Id="rId1" Type="http://schemas.openxmlformats.org/officeDocument/2006/relationships/slideLayout" Target="../slideLayouts/slideLayout1.xml"/><Relationship Id="rId5" Type="http://schemas.openxmlformats.org/officeDocument/2006/relationships/image" Target="../media/image61.png"/><Relationship Id="rId4" Type="http://schemas.openxmlformats.org/officeDocument/2006/relationships/image" Target="../media/image60.png"/></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66.xml"/><Relationship Id="rId1" Type="http://schemas.openxmlformats.org/officeDocument/2006/relationships/slideLayout" Target="../slideLayouts/slideLayout2.xml"/><Relationship Id="rId4" Type="http://schemas.openxmlformats.org/officeDocument/2006/relationships/image" Target="../media/image63.png"/></Relationships>
</file>

<file path=ppt/slides/_rels/slide15.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7.xml"/><Relationship Id="rId1" Type="http://schemas.openxmlformats.org/officeDocument/2006/relationships/slideLayout" Target="../slideLayouts/slideLayout2.xml"/><Relationship Id="rId4" Type="http://schemas.openxmlformats.org/officeDocument/2006/relationships/chart" Target="../charts/chart14.xml"/></Relationships>
</file>

<file path=ppt/slides/_rels/slide15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67.xml"/><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68.xml"/><Relationship Id="rId1" Type="http://schemas.openxmlformats.org/officeDocument/2006/relationships/slideLayout" Target="../slideLayouts/slideLayout1.xml"/></Relationships>
</file>

<file path=ppt/slides/_rels/slide152.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69.xml"/><Relationship Id="rId1" Type="http://schemas.openxmlformats.org/officeDocument/2006/relationships/slideLayout" Target="../slideLayouts/slideLayout2.xml"/></Relationships>
</file>

<file path=ppt/slides/_rels/slide153.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70.xml"/><Relationship Id="rId1" Type="http://schemas.openxmlformats.org/officeDocument/2006/relationships/slideLayout" Target="../slideLayouts/slideLayout2.xml"/></Relationships>
</file>

<file path=ppt/slides/_rels/slide154.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71.xml"/><Relationship Id="rId1" Type="http://schemas.openxmlformats.org/officeDocument/2006/relationships/slideLayout" Target="../slideLayouts/slideLayout2.xml"/></Relationships>
</file>

<file path=ppt/slides/_rels/slide155.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72.xml"/><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73.xml"/><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74.xml"/><Relationship Id="rId1" Type="http://schemas.openxmlformats.org/officeDocument/2006/relationships/slideLayout" Target="../slideLayouts/slideLayout2.xml"/></Relationships>
</file>

<file path=ppt/slides/_rels/slide158.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75.xml"/><Relationship Id="rId1" Type="http://schemas.openxmlformats.org/officeDocument/2006/relationships/slideLayout" Target="../slideLayouts/slideLayout2.xml"/></Relationships>
</file>

<file path=ppt/slides/_rels/slide159.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76.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0.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77.xml"/><Relationship Id="rId1" Type="http://schemas.openxmlformats.org/officeDocument/2006/relationships/slideLayout" Target="../slideLayouts/slideLayout2.xml"/></Relationships>
</file>

<file path=ppt/slides/_rels/slide161.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78.xml"/><Relationship Id="rId1" Type="http://schemas.openxmlformats.org/officeDocument/2006/relationships/slideLayout" Target="../slideLayouts/slideLayout2.xml"/></Relationships>
</file>

<file path=ppt/slides/_rels/slide162.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79.xml"/><Relationship Id="rId1" Type="http://schemas.openxmlformats.org/officeDocument/2006/relationships/slideLayout" Target="../slideLayouts/slideLayout2.xml"/></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2.xml"/></Relationships>
</file>

<file path=ppt/slides/_rels/slide164.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81.xml"/><Relationship Id="rId1" Type="http://schemas.openxmlformats.org/officeDocument/2006/relationships/slideLayout" Target="../slideLayouts/slideLayout2.xml"/><Relationship Id="rId4" Type="http://schemas.openxmlformats.org/officeDocument/2006/relationships/image" Target="../media/image77.png"/></Relationships>
</file>

<file path=ppt/slides/_rels/slide165.xml.rels><?xml version="1.0" encoding="UTF-8" standalone="yes"?>
<Relationships xmlns="http://schemas.openxmlformats.org/package/2006/relationships"><Relationship Id="rId3" Type="http://schemas.openxmlformats.org/officeDocument/2006/relationships/image" Target="../media/image78.jpg"/><Relationship Id="rId2" Type="http://schemas.openxmlformats.org/officeDocument/2006/relationships/notesSlide" Target="../notesSlides/notesSlide82.xml"/><Relationship Id="rId1" Type="http://schemas.openxmlformats.org/officeDocument/2006/relationships/slideLayout" Target="../slideLayouts/slideLayout2.xml"/><Relationship Id="rId4" Type="http://schemas.openxmlformats.org/officeDocument/2006/relationships/image" Target="../media/image79.png"/></Relationships>
</file>

<file path=ppt/slides/_rels/slide16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83.xml"/><Relationship Id="rId1" Type="http://schemas.openxmlformats.org/officeDocument/2006/relationships/slideLayout" Target="../slideLayouts/slideLayout2.xml"/></Relationships>
</file>

<file path=ppt/slides/_rels/slide167.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1.xml"/></Relationships>
</file>

<file path=ppt/slides/_rels/slide168.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85.xml"/><Relationship Id="rId1" Type="http://schemas.openxmlformats.org/officeDocument/2006/relationships/slideLayout" Target="../slideLayouts/slideLayout2.xml"/></Relationships>
</file>

<file path=ppt/slides/_rels/slide169.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170.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2.xml"/></Relationships>
</file>

<file path=ppt/slides/_rels/slide171.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88.xml"/><Relationship Id="rId1" Type="http://schemas.openxmlformats.org/officeDocument/2006/relationships/slideLayout" Target="../slideLayouts/slideLayout2.xml"/><Relationship Id="rId5" Type="http://schemas.openxmlformats.org/officeDocument/2006/relationships/image" Target="../media/image83.png"/><Relationship Id="rId4" Type="http://schemas.openxmlformats.org/officeDocument/2006/relationships/image" Target="../media/image82.png"/></Relationships>
</file>

<file path=ppt/slides/_rels/slide172.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89.xml"/><Relationship Id="rId1" Type="http://schemas.openxmlformats.org/officeDocument/2006/relationships/slideLayout" Target="../slideLayouts/slideLayout2.xml"/><Relationship Id="rId4" Type="http://schemas.openxmlformats.org/officeDocument/2006/relationships/image" Target="../media/image85.jpg"/></Relationships>
</file>

<file path=ppt/slides/_rels/slide173.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90.xml"/><Relationship Id="rId1" Type="http://schemas.openxmlformats.org/officeDocument/2006/relationships/slideLayout" Target="../slideLayouts/slideLayout2.xml"/></Relationships>
</file>

<file path=ppt/slides/_rels/slide17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91.xml"/><Relationship Id="rId1" Type="http://schemas.openxmlformats.org/officeDocument/2006/relationships/slideLayout" Target="../slideLayouts/slideLayout2.xml"/></Relationships>
</file>

<file path=ppt/slides/_rels/slide175.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92.xml"/><Relationship Id="rId1" Type="http://schemas.openxmlformats.org/officeDocument/2006/relationships/slideLayout" Target="../slideLayouts/slideLayout41.xml"/></Relationships>
</file>

<file path=ppt/slides/_rels/slide176.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93.xml"/><Relationship Id="rId1" Type="http://schemas.openxmlformats.org/officeDocument/2006/relationships/slideLayout" Target="../slideLayouts/slideLayout45.xml"/></Relationships>
</file>

<file path=ppt/slides/_rels/slide177.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94.xml"/><Relationship Id="rId1" Type="http://schemas.openxmlformats.org/officeDocument/2006/relationships/slideLayout" Target="../slideLayouts/slideLayout42.xml"/></Relationships>
</file>

<file path=ppt/slides/_rels/slide178.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41.xml"/></Relationships>
</file>

<file path=ppt/slides/_rels/slide179.xml.rels><?xml version="1.0" encoding="UTF-8" standalone="yes"?>
<Relationships xmlns="http://schemas.openxmlformats.org/package/2006/relationships"><Relationship Id="rId3" Type="http://schemas.openxmlformats.org/officeDocument/2006/relationships/chart" Target="../charts/chart51.xml"/><Relationship Id="rId2" Type="http://schemas.openxmlformats.org/officeDocument/2006/relationships/notesSlide" Target="../notesSlides/notesSlide96.xml"/><Relationship Id="rId1" Type="http://schemas.openxmlformats.org/officeDocument/2006/relationships/slideLayout" Target="../slideLayouts/slideLayout42.xml"/><Relationship Id="rId4" Type="http://schemas.microsoft.com/office/2018/10/relationships/comments" Target="../comments/modernComment_159_E775F978.xml"/></Relationships>
</file>

<file path=ppt/slides/_rels/slide18.xml.rels><?xml version="1.0" encoding="UTF-8" standalone="yes"?>
<Relationships xmlns="http://schemas.openxmlformats.org/package/2006/relationships"><Relationship Id="rId2" Type="http://schemas.openxmlformats.org/officeDocument/2006/relationships/hyperlink" Target="mailto:gtibert@pbcgov.org" TargetMode="External"/><Relationship Id="rId1" Type="http://schemas.openxmlformats.org/officeDocument/2006/relationships/slideLayout" Target="../slideLayouts/slideLayout3.xml"/></Relationships>
</file>

<file path=ppt/slides/_rels/slide180.xml.rels><?xml version="1.0" encoding="UTF-8" standalone="yes"?>
<Relationships xmlns="http://schemas.openxmlformats.org/package/2006/relationships"><Relationship Id="rId3" Type="http://schemas.microsoft.com/office/2014/relationships/chartEx" Target="../charts/chartEx1.xml"/><Relationship Id="rId2" Type="http://schemas.openxmlformats.org/officeDocument/2006/relationships/notesSlide" Target="../notesSlides/notesSlide97.xml"/><Relationship Id="rId1" Type="http://schemas.openxmlformats.org/officeDocument/2006/relationships/slideLayout" Target="../slideLayouts/slideLayout42.xml"/><Relationship Id="rId5" Type="http://schemas.microsoft.com/office/2018/10/relationships/comments" Target="../comments/modernComment_183_DFFFA806.xml"/><Relationship Id="rId4" Type="http://schemas.openxmlformats.org/officeDocument/2006/relationships/image" Target="../media/image90.png"/></Relationships>
</file>

<file path=ppt/slides/_rels/slide181.xml.rels><?xml version="1.0" encoding="UTF-8" standalone="yes"?>
<Relationships xmlns="http://schemas.openxmlformats.org/package/2006/relationships"><Relationship Id="rId3" Type="http://schemas.openxmlformats.org/officeDocument/2006/relationships/chart" Target="../charts/chart52.xml"/><Relationship Id="rId2" Type="http://schemas.openxmlformats.org/officeDocument/2006/relationships/notesSlide" Target="../notesSlides/notesSlide98.xml"/><Relationship Id="rId1" Type="http://schemas.openxmlformats.org/officeDocument/2006/relationships/slideLayout" Target="../slideLayouts/slideLayout42.xml"/></Relationships>
</file>

<file path=ppt/slides/_rels/slide182.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41.xml"/></Relationships>
</file>

<file path=ppt/slides/_rels/slide183.xml.rels><?xml version="1.0" encoding="UTF-8" standalone="yes"?>
<Relationships xmlns="http://schemas.openxmlformats.org/package/2006/relationships"><Relationship Id="rId3" Type="http://schemas.openxmlformats.org/officeDocument/2006/relationships/chart" Target="../charts/chart53.xml"/><Relationship Id="rId2" Type="http://schemas.openxmlformats.org/officeDocument/2006/relationships/notesSlide" Target="../notesSlides/notesSlide100.xml"/><Relationship Id="rId1" Type="http://schemas.openxmlformats.org/officeDocument/2006/relationships/slideLayout" Target="../slideLayouts/slideLayout42.xml"/><Relationship Id="rId4" Type="http://schemas.openxmlformats.org/officeDocument/2006/relationships/chart" Target="../charts/chart54.xml"/></Relationships>
</file>

<file path=ppt/slides/_rels/slide184.xml.rels><?xml version="1.0" encoding="UTF-8" standalone="yes"?>
<Relationships xmlns="http://schemas.openxmlformats.org/package/2006/relationships"><Relationship Id="rId3" Type="http://schemas.microsoft.com/office/2014/relationships/chartEx" Target="../charts/chartEx2.xml"/><Relationship Id="rId2" Type="http://schemas.openxmlformats.org/officeDocument/2006/relationships/notesSlide" Target="../notesSlides/notesSlide101.xml"/><Relationship Id="rId1" Type="http://schemas.openxmlformats.org/officeDocument/2006/relationships/slideLayout" Target="../slideLayouts/slideLayout42.xml"/><Relationship Id="rId4" Type="http://schemas.openxmlformats.org/officeDocument/2006/relationships/image" Target="../media/image91.png"/></Relationships>
</file>

<file path=ppt/slides/_rels/slide185.xml.rels><?xml version="1.0" encoding="UTF-8" standalone="yes"?>
<Relationships xmlns="http://schemas.openxmlformats.org/package/2006/relationships"><Relationship Id="rId3" Type="http://schemas.openxmlformats.org/officeDocument/2006/relationships/chart" Target="../charts/chart55.xml"/><Relationship Id="rId2" Type="http://schemas.openxmlformats.org/officeDocument/2006/relationships/notesSlide" Target="../notesSlides/notesSlide102.xml"/><Relationship Id="rId1" Type="http://schemas.openxmlformats.org/officeDocument/2006/relationships/slideLayout" Target="../slideLayouts/slideLayout42.xml"/></Relationships>
</file>

<file path=ppt/slides/_rels/slide186.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41.xml"/></Relationships>
</file>

<file path=ppt/slides/_rels/slide187.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104.xml"/><Relationship Id="rId1" Type="http://schemas.openxmlformats.org/officeDocument/2006/relationships/slideLayout" Target="../slideLayouts/slideLayout42.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188.xml.rels><?xml version="1.0" encoding="UTF-8" standalone="yes"?>
<Relationships xmlns="http://schemas.openxmlformats.org/package/2006/relationships"><Relationship Id="rId3" Type="http://schemas.openxmlformats.org/officeDocument/2006/relationships/chart" Target="../charts/chart56.xml"/><Relationship Id="rId2" Type="http://schemas.openxmlformats.org/officeDocument/2006/relationships/notesSlide" Target="../notesSlides/notesSlide105.xml"/><Relationship Id="rId1" Type="http://schemas.openxmlformats.org/officeDocument/2006/relationships/slideLayout" Target="../slideLayouts/slideLayout42.xml"/><Relationship Id="rId4" Type="http://schemas.microsoft.com/office/2018/10/relationships/comments" Target="../comments/modernComment_186_E4878F8E.xml"/></Relationships>
</file>

<file path=ppt/slides/_rels/slide189.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41.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0.xml.rels><?xml version="1.0" encoding="UTF-8" standalone="yes"?>
<Relationships xmlns="http://schemas.openxmlformats.org/package/2006/relationships"><Relationship Id="rId3" Type="http://schemas.openxmlformats.org/officeDocument/2006/relationships/chart" Target="../charts/chart57.xml"/><Relationship Id="rId2" Type="http://schemas.openxmlformats.org/officeDocument/2006/relationships/notesSlide" Target="../notesSlides/notesSlide107.xml"/><Relationship Id="rId1" Type="http://schemas.openxmlformats.org/officeDocument/2006/relationships/slideLayout" Target="../slideLayouts/slideLayout42.xml"/><Relationship Id="rId4" Type="http://schemas.openxmlformats.org/officeDocument/2006/relationships/chart" Target="../charts/chart58.xml"/></Relationships>
</file>

<file path=ppt/slides/_rels/slide191.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41.xml"/></Relationships>
</file>

<file path=ppt/slides/_rels/slide192.xml.rels><?xml version="1.0" encoding="UTF-8" standalone="yes"?>
<Relationships xmlns="http://schemas.openxmlformats.org/package/2006/relationships"><Relationship Id="rId8" Type="http://schemas.openxmlformats.org/officeDocument/2006/relationships/image" Target="../media/image92.png"/><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notesSlide" Target="../notesSlides/notesSlide109.xml"/><Relationship Id="rId1" Type="http://schemas.openxmlformats.org/officeDocument/2006/relationships/slideLayout" Target="../slideLayouts/slideLayout42.xml"/><Relationship Id="rId6" Type="http://schemas.openxmlformats.org/officeDocument/2006/relationships/diagramColors" Target="../diagrams/colors2.xml"/><Relationship Id="rId11" Type="http://schemas.openxmlformats.org/officeDocument/2006/relationships/hyperlink" Target="https://pixnio.com/objects/electronics-devices/computer-components-pictures/linux-supercomputing-cluster" TargetMode="External"/><Relationship Id="rId5" Type="http://schemas.openxmlformats.org/officeDocument/2006/relationships/diagramQuickStyle" Target="../diagrams/quickStyle2.xml"/><Relationship Id="rId10" Type="http://schemas.openxmlformats.org/officeDocument/2006/relationships/image" Target="../media/image93.jpeg"/><Relationship Id="rId4" Type="http://schemas.openxmlformats.org/officeDocument/2006/relationships/diagramLayout" Target="../diagrams/layout2.xml"/><Relationship Id="rId9" Type="http://schemas.openxmlformats.org/officeDocument/2006/relationships/hyperlink" Target="https://pixabay.com/vectors/dna-helix-genes-science-rna-306347/" TargetMode="External"/></Relationships>
</file>

<file path=ppt/slides/_rels/slide193.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41.xml"/></Relationships>
</file>

<file path=ppt/slides/_rels/slide194.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46.xml"/></Relationships>
</file>

<file path=ppt/slides/_rels/slide195.xml.rels><?xml version="1.0" encoding="UTF-8" standalone="yes"?>
<Relationships xmlns="http://schemas.openxmlformats.org/package/2006/relationships"><Relationship Id="rId3" Type="http://schemas.openxmlformats.org/officeDocument/2006/relationships/chart" Target="../charts/chart59.xml"/><Relationship Id="rId2" Type="http://schemas.openxmlformats.org/officeDocument/2006/relationships/notesSlide" Target="../notesSlides/notesSlide112.xml"/><Relationship Id="rId1" Type="http://schemas.openxmlformats.org/officeDocument/2006/relationships/slideLayout" Target="../slideLayouts/slideLayout42.xml"/><Relationship Id="rId4" Type="http://schemas.microsoft.com/office/2018/10/relationships/comments" Target="../comments/modernComment_180_1119113E.xml"/></Relationships>
</file>

<file path=ppt/slides/_rels/slide196.xml.rels><?xml version="1.0" encoding="UTF-8" standalone="yes"?>
<Relationships xmlns="http://schemas.openxmlformats.org/package/2006/relationships"><Relationship Id="rId3" Type="http://schemas.openxmlformats.org/officeDocument/2006/relationships/chart" Target="../charts/chart60.xml"/><Relationship Id="rId2" Type="http://schemas.openxmlformats.org/officeDocument/2006/relationships/notesSlide" Target="../notesSlides/notesSlide113.xml"/><Relationship Id="rId1" Type="http://schemas.openxmlformats.org/officeDocument/2006/relationships/slideLayout" Target="../slideLayouts/slideLayout42.xml"/></Relationships>
</file>

<file path=ppt/slides/_rels/slide197.xml.rels><?xml version="1.0" encoding="UTF-8" standalone="yes"?>
<Relationships xmlns="http://schemas.openxmlformats.org/package/2006/relationships"><Relationship Id="rId3" Type="http://schemas.openxmlformats.org/officeDocument/2006/relationships/chart" Target="../charts/chart61.xml"/><Relationship Id="rId2" Type="http://schemas.openxmlformats.org/officeDocument/2006/relationships/notesSlide" Target="../notesSlides/notesSlide114.xml"/><Relationship Id="rId1" Type="http://schemas.openxmlformats.org/officeDocument/2006/relationships/slideLayout" Target="../slideLayouts/slideLayout47.xml"/></Relationships>
</file>

<file path=ppt/slides/_rels/slide198.xml.rels><?xml version="1.0" encoding="UTF-8" standalone="yes"?>
<Relationships xmlns="http://schemas.openxmlformats.org/package/2006/relationships"><Relationship Id="rId3" Type="http://schemas.openxmlformats.org/officeDocument/2006/relationships/chart" Target="../charts/chart62.xml"/><Relationship Id="rId2" Type="http://schemas.openxmlformats.org/officeDocument/2006/relationships/notesSlide" Target="../notesSlides/notesSlide115.xml"/><Relationship Id="rId1" Type="http://schemas.openxmlformats.org/officeDocument/2006/relationships/slideLayout" Target="../slideLayouts/slideLayout47.xml"/><Relationship Id="rId4" Type="http://schemas.microsoft.com/office/2018/10/relationships/comments" Target="../comments/modernComment_196_17C5FBDC.xml"/></Relationships>
</file>

<file path=ppt/slides/_rels/slide199.xml.rels><?xml version="1.0" encoding="UTF-8" standalone="yes"?>
<Relationships xmlns="http://schemas.openxmlformats.org/package/2006/relationships"><Relationship Id="rId3" Type="http://schemas.openxmlformats.org/officeDocument/2006/relationships/chart" Target="../charts/chart63.xml"/><Relationship Id="rId2" Type="http://schemas.openxmlformats.org/officeDocument/2006/relationships/notesSlide" Target="../notesSlides/notesSlide116.xml"/><Relationship Id="rId1" Type="http://schemas.openxmlformats.org/officeDocument/2006/relationships/slideLayout" Target="../slideLayouts/slideLayout4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chart" Target="../charts/chart15.xml"/><Relationship Id="rId1" Type="http://schemas.openxmlformats.org/officeDocument/2006/relationships/slideLayout" Target="../slideLayouts/slideLayout2.xml"/></Relationships>
</file>

<file path=ppt/slides/_rels/slide200.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46.xml"/></Relationships>
</file>

<file path=ppt/slides/_rels/slide201.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118.xml"/><Relationship Id="rId1" Type="http://schemas.openxmlformats.org/officeDocument/2006/relationships/slideLayout" Target="../slideLayouts/slideLayout42.xml"/><Relationship Id="rId6" Type="http://schemas.openxmlformats.org/officeDocument/2006/relationships/hyperlink" Target="https://www.rawpixel.com/search/prevention" TargetMode="External"/><Relationship Id="rId5" Type="http://schemas.openxmlformats.org/officeDocument/2006/relationships/image" Target="../media/image95.jpeg"/><Relationship Id="rId4" Type="http://schemas.openxmlformats.org/officeDocument/2006/relationships/hyperlink" Target="http://journal.stiei-kayutangi-bjm.ac.id/index.php/jibk" TargetMode="External"/></Relationships>
</file>

<file path=ppt/slides/_rels/slide202.xml.rels><?xml version="1.0" encoding="UTF-8" standalone="yes"?>
<Relationships xmlns="http://schemas.openxmlformats.org/package/2006/relationships"><Relationship Id="rId8" Type="http://schemas.microsoft.com/office/2018/10/relationships/comments" Target="../comments/modernComment_198_FFDBB759.xml"/><Relationship Id="rId3" Type="http://schemas.openxmlformats.org/officeDocument/2006/relationships/image" Target="../media/image96.png"/><Relationship Id="rId7" Type="http://schemas.openxmlformats.org/officeDocument/2006/relationships/image" Target="../media/image13.svg"/><Relationship Id="rId2" Type="http://schemas.openxmlformats.org/officeDocument/2006/relationships/notesSlide" Target="../notesSlides/notesSlide119.xml"/><Relationship Id="rId1" Type="http://schemas.openxmlformats.org/officeDocument/2006/relationships/slideLayout" Target="../slideLayouts/slideLayout42.xml"/><Relationship Id="rId6" Type="http://schemas.openxmlformats.org/officeDocument/2006/relationships/image" Target="../media/image97.png"/><Relationship Id="rId5" Type="http://schemas.openxmlformats.org/officeDocument/2006/relationships/image" Target="../media/image11.svg"/></Relationships>
</file>

<file path=ppt/slides/_rels/slide203.xml.rels><?xml version="1.0" encoding="UTF-8" standalone="yes"?>
<Relationships xmlns="http://schemas.openxmlformats.org/package/2006/relationships"><Relationship Id="rId8" Type="http://schemas.openxmlformats.org/officeDocument/2006/relationships/image" Target="../media/image100.png"/><Relationship Id="rId13" Type="http://schemas.openxmlformats.org/officeDocument/2006/relationships/image" Target="../media/image23.svg"/><Relationship Id="rId3" Type="http://schemas.openxmlformats.org/officeDocument/2006/relationships/image" Target="../media/image98.png"/><Relationship Id="rId7" Type="http://schemas.openxmlformats.org/officeDocument/2006/relationships/image" Target="../media/image17.svg"/><Relationship Id="rId12" Type="http://schemas.openxmlformats.org/officeDocument/2006/relationships/image" Target="../media/image102.png"/><Relationship Id="rId2" Type="http://schemas.openxmlformats.org/officeDocument/2006/relationships/notesSlide" Target="../notesSlides/notesSlide120.xml"/><Relationship Id="rId1" Type="http://schemas.openxmlformats.org/officeDocument/2006/relationships/slideLayout" Target="../slideLayouts/slideLayout42.xml"/><Relationship Id="rId6" Type="http://schemas.openxmlformats.org/officeDocument/2006/relationships/image" Target="../media/image99.png"/><Relationship Id="rId11" Type="http://schemas.openxmlformats.org/officeDocument/2006/relationships/image" Target="../media/image21.svg"/><Relationship Id="rId5" Type="http://schemas.openxmlformats.org/officeDocument/2006/relationships/image" Target="../media/image15.svg"/><Relationship Id="rId10" Type="http://schemas.openxmlformats.org/officeDocument/2006/relationships/image" Target="../media/image101.png"/><Relationship Id="rId9" Type="http://schemas.openxmlformats.org/officeDocument/2006/relationships/image" Target="../media/image19.svg"/><Relationship Id="rId14" Type="http://schemas.microsoft.com/office/2018/10/relationships/comments" Target="../comments/modernComment_199_F3408242.xml"/></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46.xml"/></Relationships>
</file>

<file path=ppt/slides/_rels/slide205.xml.rels><?xml version="1.0" encoding="UTF-8" standalone="yes"?>
<Relationships xmlns="http://schemas.openxmlformats.org/package/2006/relationships"><Relationship Id="rId8" Type="http://schemas.openxmlformats.org/officeDocument/2006/relationships/image" Target="../media/image29.svg"/><Relationship Id="rId3" Type="http://schemas.openxmlformats.org/officeDocument/2006/relationships/image" Target="../media/image103.png"/><Relationship Id="rId7" Type="http://schemas.openxmlformats.org/officeDocument/2006/relationships/image" Target="../media/image105.png"/><Relationship Id="rId2" Type="http://schemas.openxmlformats.org/officeDocument/2006/relationships/notesSlide" Target="../notesSlides/notesSlide122.xml"/><Relationship Id="rId1" Type="http://schemas.openxmlformats.org/officeDocument/2006/relationships/slideLayout" Target="../slideLayouts/slideLayout42.xml"/><Relationship Id="rId6" Type="http://schemas.openxmlformats.org/officeDocument/2006/relationships/image" Target="../media/image27.svg"/><Relationship Id="rId5" Type="http://schemas.openxmlformats.org/officeDocument/2006/relationships/image" Target="../media/image104.png"/><Relationship Id="rId4" Type="http://schemas.openxmlformats.org/officeDocument/2006/relationships/image" Target="../media/image25.svg"/></Relationships>
</file>

<file path=ppt/slides/_rels/slide206.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42.xml"/></Relationships>
</file>

<file path=ppt/slides/_rels/slide207.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41.xml"/></Relationships>
</file>

<file path=ppt/slides/_rels/slide208.xml.rels><?xml version="1.0" encoding="UTF-8" standalone="yes"?>
<Relationships xmlns="http://schemas.openxmlformats.org/package/2006/relationships"><Relationship Id="rId8" Type="http://schemas.openxmlformats.org/officeDocument/2006/relationships/hyperlink" Target="http://2017.igem.org/Team:Macquarie_Australia" TargetMode="External"/><Relationship Id="rId3" Type="http://schemas.openxmlformats.org/officeDocument/2006/relationships/image" Target="../media/image106.png"/><Relationship Id="rId7" Type="http://schemas.openxmlformats.org/officeDocument/2006/relationships/image" Target="../media/image108.png"/><Relationship Id="rId2" Type="http://schemas.openxmlformats.org/officeDocument/2006/relationships/notesSlide" Target="../notesSlides/notesSlide125.xml"/><Relationship Id="rId1" Type="http://schemas.openxmlformats.org/officeDocument/2006/relationships/slideLayout" Target="../slideLayouts/slideLayout42.xml"/><Relationship Id="rId6" Type="http://schemas.openxmlformats.org/officeDocument/2006/relationships/hyperlink" Target="https://commons.wikimedia.org/wiki/File:Instagram_icon.png" TargetMode="External"/><Relationship Id="rId11" Type="http://schemas.openxmlformats.org/officeDocument/2006/relationships/image" Target="../media/image110.jpeg"/><Relationship Id="rId5" Type="http://schemas.openxmlformats.org/officeDocument/2006/relationships/image" Target="../media/image107.png"/><Relationship Id="rId10" Type="http://schemas.openxmlformats.org/officeDocument/2006/relationships/hyperlink" Target="http://mediacause.org/if-you-were-a-social-platform-what-would-you-be" TargetMode="External"/><Relationship Id="rId4" Type="http://schemas.openxmlformats.org/officeDocument/2006/relationships/hyperlink" Target="https://pixabay.com/illustrations/facebook-logo-social-network-770688/" TargetMode="External"/><Relationship Id="rId9" Type="http://schemas.openxmlformats.org/officeDocument/2006/relationships/image" Target="../media/image109.png"/></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210.xml.rels><?xml version="1.0" encoding="UTF-8" standalone="yes"?>
<Relationships xmlns="http://schemas.openxmlformats.org/package/2006/relationships"><Relationship Id="rId2" Type="http://schemas.openxmlformats.org/officeDocument/2006/relationships/hyperlink" Target="mailto:cmesser@pbcgov.org" TargetMode="External"/><Relationship Id="rId1" Type="http://schemas.openxmlformats.org/officeDocument/2006/relationships/slideLayout" Target="../slideLayouts/slideLayout3.xml"/></Relationships>
</file>

<file path=ppt/slides/_rels/slide211.xml.rels><?xml version="1.0" encoding="UTF-8" standalone="yes"?>
<Relationships xmlns="http://schemas.openxmlformats.org/package/2006/relationships"><Relationship Id="rId3" Type="http://schemas.openxmlformats.org/officeDocument/2006/relationships/hyperlink" Target="https://data.hrsa.gov/topics/hiv-aids/compass-dashboard" TargetMode="External"/><Relationship Id="rId2" Type="http://schemas.openxmlformats.org/officeDocument/2006/relationships/hyperlink" Target="https://www.flhealthcharts.gov/EHE/rdPage.aspx?rdReport=Overview" TargetMode="External"/><Relationship Id="rId1" Type="http://schemas.openxmlformats.org/officeDocument/2006/relationships/slideLayout" Target="../slideLayouts/slideLayout2.xml"/><Relationship Id="rId5" Type="http://schemas.openxmlformats.org/officeDocument/2006/relationships/hyperlink" Target="https://aidsvu.org/" TargetMode="External"/><Relationship Id="rId4" Type="http://schemas.openxmlformats.org/officeDocument/2006/relationships/hyperlink" Target="https://ahead.hiv.gov/" TargetMode="Externa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213.xml.rels><?xml version="1.0" encoding="UTF-8" standalone="yes"?>
<Relationships xmlns="http://schemas.openxmlformats.org/package/2006/relationships"><Relationship Id="rId3" Type="http://schemas.openxmlformats.org/officeDocument/2006/relationships/hyperlink" Target="https://www.flhealthcharts.gov/charts/" TargetMode="External"/><Relationship Id="rId2" Type="http://schemas.openxmlformats.org/officeDocument/2006/relationships/image" Target="../media/image111.png"/><Relationship Id="rId1" Type="http://schemas.openxmlformats.org/officeDocument/2006/relationships/slideLayout" Target="../slideLayouts/slideLayout40.xml"/></Relationships>
</file>

<file path=ppt/slides/_rels/slide214.xml.rels><?xml version="1.0" encoding="UTF-8" standalone="yes"?>
<Relationships xmlns="http://schemas.openxmlformats.org/package/2006/relationships"><Relationship Id="rId3" Type="http://schemas.openxmlformats.org/officeDocument/2006/relationships/hyperlink" Target="https://www.flhealthcharts.gov/EHE/rdPage.aspx?rdReport=Overview" TargetMode="External"/><Relationship Id="rId2" Type="http://schemas.openxmlformats.org/officeDocument/2006/relationships/image" Target="../media/image112.png"/><Relationship Id="rId1" Type="http://schemas.openxmlformats.org/officeDocument/2006/relationships/slideLayout" Target="../slideLayouts/slideLayout39.xml"/></Relationships>
</file>

<file path=ppt/slides/_rels/slide215.xml.rels><?xml version="1.0" encoding="UTF-8" standalone="yes"?>
<Relationships xmlns="http://schemas.openxmlformats.org/package/2006/relationships"><Relationship Id="rId2" Type="http://schemas.openxmlformats.org/officeDocument/2006/relationships/image" Target="../media/image113.png"/><Relationship Id="rId1" Type="http://schemas.openxmlformats.org/officeDocument/2006/relationships/slideLayout" Target="../slideLayouts/slideLayout40.xml"/></Relationships>
</file>

<file path=ppt/slides/_rels/slide216.xml.rels><?xml version="1.0" encoding="UTF-8" standalone="yes"?>
<Relationships xmlns="http://schemas.openxmlformats.org/package/2006/relationships"><Relationship Id="rId2" Type="http://schemas.openxmlformats.org/officeDocument/2006/relationships/hyperlink" Target="mailto:Maria.Jurado@flhealth.gov" TargetMode="External"/><Relationship Id="rId1" Type="http://schemas.openxmlformats.org/officeDocument/2006/relationships/slideLayout" Target="../slideLayouts/slideLayout39.xml"/></Relationships>
</file>

<file path=ppt/slides/_rels/slide217.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image" Target="../media/image8.png"/><Relationship Id="rId1" Type="http://schemas.openxmlformats.org/officeDocument/2006/relationships/slideLayout" Target="../slideLayouts/slideLayout56.xml"/><Relationship Id="rId4" Type="http://schemas.openxmlformats.org/officeDocument/2006/relationships/image" Target="../media/image115.png"/></Relationships>
</file>

<file path=ppt/slides/_rels/slide218.xml.rels><?xml version="1.0" encoding="UTF-8" standalone="yes"?>
<Relationships xmlns="http://schemas.openxmlformats.org/package/2006/relationships"><Relationship Id="rId2" Type="http://schemas.openxmlformats.org/officeDocument/2006/relationships/image" Target="../media/image116.jpg"/><Relationship Id="rId1" Type="http://schemas.openxmlformats.org/officeDocument/2006/relationships/slideLayout" Target="../slideLayouts/slideLayout54.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2.xml.rels><?xml version="1.0" encoding="UTF-8" standalone="yes"?>
<Relationships xmlns="http://schemas.openxmlformats.org/package/2006/relationships"><Relationship Id="rId3" Type="http://schemas.openxmlformats.org/officeDocument/2006/relationships/chart" Target="../charts/chart18.xml"/><Relationship Id="rId2" Type="http://schemas.openxmlformats.org/officeDocument/2006/relationships/chart" Target="../charts/chart17.xml"/><Relationship Id="rId1" Type="http://schemas.openxmlformats.org/officeDocument/2006/relationships/slideLayout" Target="../slideLayouts/slideLayout2.xml"/></Relationships>
</file>

<file path=ppt/slides/_rels/slide220.xml.rels><?xml version="1.0" encoding="UTF-8" standalone="yes"?>
<Relationships xmlns="http://schemas.openxmlformats.org/package/2006/relationships"><Relationship Id="rId2" Type="http://schemas.openxmlformats.org/officeDocument/2006/relationships/image" Target="../media/image117.jpg"/><Relationship Id="rId1" Type="http://schemas.openxmlformats.org/officeDocument/2006/relationships/slideLayout" Target="../slideLayouts/slideLayout54.xml"/></Relationships>
</file>

<file path=ppt/slides/_rels/slide221.xml.rels><?xml version="1.0" encoding="UTF-8" standalone="yes"?>
<Relationships xmlns="http://schemas.openxmlformats.org/package/2006/relationships"><Relationship Id="rId2" Type="http://schemas.openxmlformats.org/officeDocument/2006/relationships/image" Target="../media/image118.JPG"/><Relationship Id="rId1" Type="http://schemas.openxmlformats.org/officeDocument/2006/relationships/slideLayout" Target="../slideLayouts/slideLayout54.xml"/></Relationships>
</file>

<file path=ppt/slides/_rels/slide222.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image" Target="../media/image119.png"/><Relationship Id="rId1" Type="http://schemas.openxmlformats.org/officeDocument/2006/relationships/slideLayout" Target="../slideLayouts/slideLayout54.xml"/></Relationships>
</file>

<file path=ppt/slides/_rels/slide223.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image" Target="../media/image8.png"/><Relationship Id="rId1" Type="http://schemas.openxmlformats.org/officeDocument/2006/relationships/slideLayout" Target="../slideLayouts/slideLayout56.xml"/><Relationship Id="rId4" Type="http://schemas.openxmlformats.org/officeDocument/2006/relationships/image" Target="../media/image115.png"/></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26.xml.rels><?xml version="1.0" encoding="UTF-8" standalone="yes"?>
<Relationships xmlns="http://schemas.openxmlformats.org/package/2006/relationships"><Relationship Id="rId2" Type="http://schemas.openxmlformats.org/officeDocument/2006/relationships/image" Target="../media/image121.JPG"/><Relationship Id="rId1" Type="http://schemas.openxmlformats.org/officeDocument/2006/relationships/slideLayout" Target="../slideLayouts/slideLayout54.xml"/></Relationships>
</file>

<file path=ppt/slides/_rels/slide22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54.xml"/><Relationship Id="rId4" Type="http://schemas.openxmlformats.org/officeDocument/2006/relationships/image" Target="../media/image122.jpg"/></Relationships>
</file>

<file path=ppt/slides/_rels/slide228.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image" Target="../media/image123.png"/><Relationship Id="rId1" Type="http://schemas.openxmlformats.org/officeDocument/2006/relationships/slideLayout" Target="../slideLayouts/slideLayout56.xml"/></Relationships>
</file>

<file path=ppt/slides/_rels/slide22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54.xml"/></Relationships>
</file>

<file path=ppt/slides/_rels/slide23.xml.rels><?xml version="1.0" encoding="UTF-8" standalone="yes"?>
<Relationships xmlns="http://schemas.openxmlformats.org/package/2006/relationships"><Relationship Id="rId3" Type="http://schemas.openxmlformats.org/officeDocument/2006/relationships/chart" Target="../charts/chart19.xml"/><Relationship Id="rId2" Type="http://schemas.openxmlformats.org/officeDocument/2006/relationships/notesSlide" Target="../notesSlides/notesSlide9.xml"/><Relationship Id="rId1" Type="http://schemas.openxmlformats.org/officeDocument/2006/relationships/slideLayout" Target="../slideLayouts/slideLayout2.xml"/><Relationship Id="rId4" Type="http://schemas.openxmlformats.org/officeDocument/2006/relationships/chart" Target="../charts/chart20.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31.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image" Target="../media/image8.png"/><Relationship Id="rId1" Type="http://schemas.openxmlformats.org/officeDocument/2006/relationships/slideLayout" Target="../slideLayouts/slideLayout56.xml"/><Relationship Id="rId4" Type="http://schemas.openxmlformats.org/officeDocument/2006/relationships/image" Target="../media/image115.png"/></Relationships>
</file>

<file path=ppt/slides/_rels/slide232.xml.rels><?xml version="1.0" encoding="UTF-8" standalone="yes"?>
<Relationships xmlns="http://schemas.openxmlformats.org/package/2006/relationships"><Relationship Id="rId2" Type="http://schemas.openxmlformats.org/officeDocument/2006/relationships/image" Target="../media/image125.JPG"/><Relationship Id="rId1" Type="http://schemas.openxmlformats.org/officeDocument/2006/relationships/slideLayout" Target="../slideLayouts/slideLayout54.xml"/></Relationships>
</file>

<file path=ppt/slides/_rels/slide23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54.xml"/></Relationships>
</file>

<file path=ppt/slides/_rels/slide234.xml.rels><?xml version="1.0" encoding="UTF-8" standalone="yes"?>
<Relationships xmlns="http://schemas.openxmlformats.org/package/2006/relationships"><Relationship Id="rId2" Type="http://schemas.openxmlformats.org/officeDocument/2006/relationships/image" Target="../media/image126.png"/><Relationship Id="rId1" Type="http://schemas.openxmlformats.org/officeDocument/2006/relationships/slideLayout" Target="../slideLayouts/slideLayout56.xml"/></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36.xml.rels><?xml version="1.0" encoding="UTF-8" standalone="yes"?>
<Relationships xmlns="http://schemas.openxmlformats.org/package/2006/relationships"><Relationship Id="rId8" Type="http://schemas.openxmlformats.org/officeDocument/2006/relationships/image" Target="../media/image133.png"/><Relationship Id="rId13" Type="http://schemas.openxmlformats.org/officeDocument/2006/relationships/image" Target="../media/image138.png"/><Relationship Id="rId18" Type="http://schemas.openxmlformats.org/officeDocument/2006/relationships/image" Target="../media/image143.png"/><Relationship Id="rId26" Type="http://schemas.openxmlformats.org/officeDocument/2006/relationships/image" Target="../media/image151.png"/><Relationship Id="rId3" Type="http://schemas.openxmlformats.org/officeDocument/2006/relationships/image" Target="../media/image128.png"/><Relationship Id="rId21" Type="http://schemas.openxmlformats.org/officeDocument/2006/relationships/image" Target="../media/image146.png"/><Relationship Id="rId7" Type="http://schemas.openxmlformats.org/officeDocument/2006/relationships/image" Target="../media/image132.png"/><Relationship Id="rId12" Type="http://schemas.openxmlformats.org/officeDocument/2006/relationships/image" Target="../media/image137.png"/><Relationship Id="rId17" Type="http://schemas.openxmlformats.org/officeDocument/2006/relationships/image" Target="../media/image142.png"/><Relationship Id="rId25" Type="http://schemas.openxmlformats.org/officeDocument/2006/relationships/image" Target="../media/image150.png"/><Relationship Id="rId2" Type="http://schemas.openxmlformats.org/officeDocument/2006/relationships/image" Target="../media/image127.png"/><Relationship Id="rId16" Type="http://schemas.openxmlformats.org/officeDocument/2006/relationships/image" Target="../media/image141.png"/><Relationship Id="rId20" Type="http://schemas.openxmlformats.org/officeDocument/2006/relationships/image" Target="../media/image145.png"/><Relationship Id="rId29" Type="http://schemas.openxmlformats.org/officeDocument/2006/relationships/image" Target="../media/image154.png"/><Relationship Id="rId1" Type="http://schemas.openxmlformats.org/officeDocument/2006/relationships/slideLayout" Target="../slideLayouts/slideLayout54.xml"/><Relationship Id="rId6" Type="http://schemas.openxmlformats.org/officeDocument/2006/relationships/image" Target="../media/image131.png"/><Relationship Id="rId11" Type="http://schemas.openxmlformats.org/officeDocument/2006/relationships/image" Target="../media/image136.png"/><Relationship Id="rId24" Type="http://schemas.openxmlformats.org/officeDocument/2006/relationships/image" Target="../media/image149.png"/><Relationship Id="rId5" Type="http://schemas.openxmlformats.org/officeDocument/2006/relationships/image" Target="../media/image130.png"/><Relationship Id="rId15" Type="http://schemas.openxmlformats.org/officeDocument/2006/relationships/image" Target="../media/image140.png"/><Relationship Id="rId23" Type="http://schemas.openxmlformats.org/officeDocument/2006/relationships/image" Target="../media/image148.png"/><Relationship Id="rId28" Type="http://schemas.openxmlformats.org/officeDocument/2006/relationships/image" Target="../media/image153.png"/><Relationship Id="rId10" Type="http://schemas.openxmlformats.org/officeDocument/2006/relationships/image" Target="../media/image135.png"/><Relationship Id="rId19" Type="http://schemas.openxmlformats.org/officeDocument/2006/relationships/image" Target="../media/image144.png"/><Relationship Id="rId4" Type="http://schemas.openxmlformats.org/officeDocument/2006/relationships/image" Target="../media/image129.png"/><Relationship Id="rId9" Type="http://schemas.openxmlformats.org/officeDocument/2006/relationships/image" Target="../media/image134.png"/><Relationship Id="rId14" Type="http://schemas.openxmlformats.org/officeDocument/2006/relationships/image" Target="../media/image139.png"/><Relationship Id="rId22" Type="http://schemas.openxmlformats.org/officeDocument/2006/relationships/image" Target="../media/image147.png"/><Relationship Id="rId27" Type="http://schemas.openxmlformats.org/officeDocument/2006/relationships/image" Target="../media/image152.png"/><Relationship Id="rId30" Type="http://schemas.openxmlformats.org/officeDocument/2006/relationships/image" Target="../media/image155.png"/></Relationships>
</file>

<file path=ppt/slides/_rels/slide237.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image" Target="../media/image8.png"/><Relationship Id="rId1" Type="http://schemas.openxmlformats.org/officeDocument/2006/relationships/slideLayout" Target="../slideLayouts/slideLayout56.xml"/><Relationship Id="rId4" Type="http://schemas.openxmlformats.org/officeDocument/2006/relationships/image" Target="../media/image115.png"/></Relationships>
</file>

<file path=ppt/slides/_rels/slide238.xml.rels><?xml version="1.0" encoding="UTF-8" standalone="yes"?>
<Relationships xmlns="http://schemas.openxmlformats.org/package/2006/relationships"><Relationship Id="rId2" Type="http://schemas.openxmlformats.org/officeDocument/2006/relationships/image" Target="../media/image156.jpg"/><Relationship Id="rId1" Type="http://schemas.openxmlformats.org/officeDocument/2006/relationships/slideLayout" Target="../slideLayouts/slideLayout54.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54.xml"/><Relationship Id="rId4" Type="http://schemas.openxmlformats.org/officeDocument/2006/relationships/image" Target="../media/image157.png"/></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42.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image" Target="../media/image158.png"/><Relationship Id="rId1" Type="http://schemas.openxmlformats.org/officeDocument/2006/relationships/slideLayout" Target="../slideLayouts/slideLayout54.xml"/><Relationship Id="rId4" Type="http://schemas.openxmlformats.org/officeDocument/2006/relationships/image" Target="../media/image160.png"/></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45.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image" Target="../media/image161.png"/><Relationship Id="rId1" Type="http://schemas.openxmlformats.org/officeDocument/2006/relationships/slideLayout" Target="../slideLayouts/slideLayout54.xml"/><Relationship Id="rId4" Type="http://schemas.openxmlformats.org/officeDocument/2006/relationships/image" Target="../media/image163.png"/></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48.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image" Target="../media/image164.png"/><Relationship Id="rId1" Type="http://schemas.openxmlformats.org/officeDocument/2006/relationships/slideLayout" Target="../slideLayouts/slideLayout54.xml"/><Relationship Id="rId4" Type="http://schemas.openxmlformats.org/officeDocument/2006/relationships/image" Target="../media/image166.png"/></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51.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image" Target="../media/image167.png"/><Relationship Id="rId1" Type="http://schemas.openxmlformats.org/officeDocument/2006/relationships/slideLayout" Target="../slideLayouts/slideLayout54.xml"/><Relationship Id="rId4" Type="http://schemas.openxmlformats.org/officeDocument/2006/relationships/image" Target="../media/image169.png"/></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54.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image" Target="../media/image8.png"/><Relationship Id="rId1" Type="http://schemas.openxmlformats.org/officeDocument/2006/relationships/slideLayout" Target="../slideLayouts/slideLayout56.xml"/><Relationship Id="rId4" Type="http://schemas.openxmlformats.org/officeDocument/2006/relationships/image" Target="../media/image115.png"/></Relationships>
</file>

<file path=ppt/slides/_rels/slide255.xml.rels><?xml version="1.0" encoding="UTF-8" standalone="yes"?>
<Relationships xmlns="http://schemas.openxmlformats.org/package/2006/relationships"><Relationship Id="rId8" Type="http://schemas.openxmlformats.org/officeDocument/2006/relationships/image" Target="../media/image174.jpg"/><Relationship Id="rId3" Type="http://schemas.openxmlformats.org/officeDocument/2006/relationships/image" Target="../media/image171.jpg"/><Relationship Id="rId7" Type="http://schemas.openxmlformats.org/officeDocument/2006/relationships/image" Target="../media/image173.jpg"/><Relationship Id="rId2" Type="http://schemas.openxmlformats.org/officeDocument/2006/relationships/image" Target="../media/image170.png"/><Relationship Id="rId1" Type="http://schemas.openxmlformats.org/officeDocument/2006/relationships/slideLayout" Target="../slideLayouts/slideLayout56.xml"/><Relationship Id="rId6" Type="http://schemas.openxmlformats.org/officeDocument/2006/relationships/image" Target="../media/image172.jpg"/><Relationship Id="rId5" Type="http://schemas.openxmlformats.org/officeDocument/2006/relationships/hyperlink" Target="https://creativecommons.org/licenses/by-sa/3.0/" TargetMode="External"/><Relationship Id="rId4" Type="http://schemas.openxmlformats.org/officeDocument/2006/relationships/hyperlink" Target="https://en.wikipedia.org/wiki/HIV/AIDS" TargetMode="Externa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5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54.xml"/></Relationships>
</file>

<file path=ppt/slides/_rels/slide259.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0.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61.xml.rels><?xml version="1.0" encoding="UTF-8" standalone="yes"?>
<Relationships xmlns="http://schemas.openxmlformats.org/package/2006/relationships"><Relationship Id="rId8" Type="http://schemas.openxmlformats.org/officeDocument/2006/relationships/image" Target="../media/image134.png"/><Relationship Id="rId13" Type="http://schemas.openxmlformats.org/officeDocument/2006/relationships/image" Target="../media/image140.png"/><Relationship Id="rId3" Type="http://schemas.openxmlformats.org/officeDocument/2006/relationships/image" Target="../media/image128.png"/><Relationship Id="rId7" Type="http://schemas.openxmlformats.org/officeDocument/2006/relationships/image" Target="../media/image132.png"/><Relationship Id="rId12" Type="http://schemas.openxmlformats.org/officeDocument/2006/relationships/image" Target="../media/image138.png"/><Relationship Id="rId17" Type="http://schemas.openxmlformats.org/officeDocument/2006/relationships/image" Target="../media/image154.png"/><Relationship Id="rId2" Type="http://schemas.openxmlformats.org/officeDocument/2006/relationships/image" Target="../media/image127.png"/><Relationship Id="rId16" Type="http://schemas.openxmlformats.org/officeDocument/2006/relationships/image" Target="../media/image153.png"/><Relationship Id="rId1" Type="http://schemas.openxmlformats.org/officeDocument/2006/relationships/slideLayout" Target="../slideLayouts/slideLayout54.xml"/><Relationship Id="rId6" Type="http://schemas.openxmlformats.org/officeDocument/2006/relationships/image" Target="../media/image131.png"/><Relationship Id="rId11" Type="http://schemas.openxmlformats.org/officeDocument/2006/relationships/image" Target="../media/image139.png"/><Relationship Id="rId5" Type="http://schemas.openxmlformats.org/officeDocument/2006/relationships/image" Target="../media/image130.png"/><Relationship Id="rId15" Type="http://schemas.openxmlformats.org/officeDocument/2006/relationships/image" Target="../media/image152.png"/><Relationship Id="rId10" Type="http://schemas.openxmlformats.org/officeDocument/2006/relationships/image" Target="../media/image136.png"/><Relationship Id="rId4" Type="http://schemas.openxmlformats.org/officeDocument/2006/relationships/image" Target="../media/image129.png"/><Relationship Id="rId9" Type="http://schemas.openxmlformats.org/officeDocument/2006/relationships/image" Target="../media/image135.png"/><Relationship Id="rId14" Type="http://schemas.openxmlformats.org/officeDocument/2006/relationships/image" Target="../media/image151.png"/></Relationships>
</file>

<file path=ppt/slides/_rels/slide26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54.xml"/><Relationship Id="rId6" Type="http://schemas.openxmlformats.org/officeDocument/2006/relationships/image" Target="../media/image177.png"/><Relationship Id="rId5" Type="http://schemas.openxmlformats.org/officeDocument/2006/relationships/image" Target="../media/image176.png"/><Relationship Id="rId4" Type="http://schemas.openxmlformats.org/officeDocument/2006/relationships/image" Target="../media/image175.png"/></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66.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image" Target="../media/image8.png"/><Relationship Id="rId1" Type="http://schemas.openxmlformats.org/officeDocument/2006/relationships/slideLayout" Target="../slideLayouts/slideLayout56.xml"/><Relationship Id="rId4" Type="http://schemas.openxmlformats.org/officeDocument/2006/relationships/image" Target="../media/image115.png"/></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71.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73.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277.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78.xml.rels><?xml version="1.0" encoding="UTF-8" standalone="yes"?>
<Relationships xmlns="http://schemas.openxmlformats.org/package/2006/relationships"><Relationship Id="rId3" Type="http://schemas.openxmlformats.org/officeDocument/2006/relationships/image" Target="../media/image179.png"/><Relationship Id="rId2" Type="http://schemas.openxmlformats.org/officeDocument/2006/relationships/image" Target="../media/image178.png"/><Relationship Id="rId1" Type="http://schemas.openxmlformats.org/officeDocument/2006/relationships/slideLayout" Target="../slideLayouts/slideLayout54.xml"/></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280.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83.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image" Target="../media/image8.png"/><Relationship Id="rId1" Type="http://schemas.openxmlformats.org/officeDocument/2006/relationships/slideLayout" Target="../slideLayouts/slideLayout54.xml"/><Relationship Id="rId4" Type="http://schemas.openxmlformats.org/officeDocument/2006/relationships/image" Target="../media/image115.png"/></Relationships>
</file>

<file path=ppt/slides/_rels/slide284.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image" Target="../media/image180.jpg"/><Relationship Id="rId1" Type="http://schemas.openxmlformats.org/officeDocument/2006/relationships/slideLayout" Target="../slideLayouts/slideLayout56.xml"/><Relationship Id="rId4" Type="http://schemas.openxmlformats.org/officeDocument/2006/relationships/image" Target="../media/image182.jpg"/></Relationships>
</file>

<file path=ppt/slides/_rels/slide285.xml.rels><?xml version="1.0" encoding="UTF-8" standalone="yes"?>
<Relationships xmlns="http://schemas.openxmlformats.org/package/2006/relationships"><Relationship Id="rId3" Type="http://schemas.openxmlformats.org/officeDocument/2006/relationships/image" Target="../media/image184.jpg"/><Relationship Id="rId2" Type="http://schemas.openxmlformats.org/officeDocument/2006/relationships/image" Target="../media/image183.png"/><Relationship Id="rId1" Type="http://schemas.openxmlformats.org/officeDocument/2006/relationships/slideLayout" Target="../slideLayouts/slideLayout56.xml"/><Relationship Id="rId4" Type="http://schemas.openxmlformats.org/officeDocument/2006/relationships/image" Target="../media/image185.jpg"/></Relationships>
</file>

<file path=ppt/slides/_rels/slide286.xml.rels><?xml version="1.0" encoding="UTF-8" standalone="yes"?>
<Relationships xmlns="http://schemas.openxmlformats.org/package/2006/relationships"><Relationship Id="rId3" Type="http://schemas.openxmlformats.org/officeDocument/2006/relationships/image" Target="../media/image187.png"/><Relationship Id="rId2" Type="http://schemas.openxmlformats.org/officeDocument/2006/relationships/image" Target="../media/image186.png"/><Relationship Id="rId1" Type="http://schemas.openxmlformats.org/officeDocument/2006/relationships/slideLayout" Target="../slideLayouts/slideLayout56.xml"/><Relationship Id="rId4" Type="http://schemas.openxmlformats.org/officeDocument/2006/relationships/image" Target="../media/image188.png"/></Relationships>
</file>

<file path=ppt/slides/_rels/slide287.xml.rels><?xml version="1.0" encoding="UTF-8" standalone="yes"?>
<Relationships xmlns="http://schemas.openxmlformats.org/package/2006/relationships"><Relationship Id="rId3" Type="http://schemas.openxmlformats.org/officeDocument/2006/relationships/image" Target="../media/image190.png"/><Relationship Id="rId2" Type="http://schemas.openxmlformats.org/officeDocument/2006/relationships/image" Target="../media/image189.jpg"/><Relationship Id="rId1" Type="http://schemas.openxmlformats.org/officeDocument/2006/relationships/slideLayout" Target="../slideLayouts/slideLayout56.xml"/><Relationship Id="rId4" Type="http://schemas.openxmlformats.org/officeDocument/2006/relationships/image" Target="../media/image191.jpg"/></Relationships>
</file>

<file path=ppt/slides/_rels/slide288.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9.xml.rels><?xml version="1.0" encoding="UTF-8" standalone="yes"?>
<Relationships xmlns="http://schemas.openxmlformats.org/package/2006/relationships"><Relationship Id="rId2" Type="http://schemas.openxmlformats.org/officeDocument/2006/relationships/hyperlink" Target="mailto:mcorona@pbcgov.org" TargetMode="External"/><Relationship Id="rId1" Type="http://schemas.openxmlformats.org/officeDocument/2006/relationships/slideLayout" Target="../slideLayouts/slideLayout3.xml"/></Relationships>
</file>

<file path=ppt/slides/_rels/slide290.xml.rels><?xml version="1.0" encoding="UTF-8" standalone="yes"?>
<Relationships xmlns="http://schemas.openxmlformats.org/package/2006/relationships"><Relationship Id="rId3" Type="http://schemas.openxmlformats.org/officeDocument/2006/relationships/image" Target="../media/image193.png"/><Relationship Id="rId2" Type="http://schemas.openxmlformats.org/officeDocument/2006/relationships/image" Target="../media/image192.jpg"/><Relationship Id="rId1" Type="http://schemas.openxmlformats.org/officeDocument/2006/relationships/slideLayout" Target="../slideLayouts/slideLayout56.xml"/><Relationship Id="rId4" Type="http://schemas.openxmlformats.org/officeDocument/2006/relationships/image" Target="../media/image194.jpg"/></Relationships>
</file>

<file path=ppt/slides/_rels/slide291.xml.rels><?xml version="1.0" encoding="UTF-8" standalone="yes"?>
<Relationships xmlns="http://schemas.openxmlformats.org/package/2006/relationships"><Relationship Id="rId3" Type="http://schemas.openxmlformats.org/officeDocument/2006/relationships/image" Target="../media/image196.jpg"/><Relationship Id="rId2" Type="http://schemas.openxmlformats.org/officeDocument/2006/relationships/image" Target="../media/image195.jpg"/><Relationship Id="rId1" Type="http://schemas.openxmlformats.org/officeDocument/2006/relationships/slideLayout" Target="../slideLayouts/slideLayout56.xml"/><Relationship Id="rId4" Type="http://schemas.openxmlformats.org/officeDocument/2006/relationships/image" Target="../media/image197.jpg"/></Relationships>
</file>

<file path=ppt/slides/_rels/slide292.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image" Target="../media/image8.png"/><Relationship Id="rId1" Type="http://schemas.openxmlformats.org/officeDocument/2006/relationships/slideLayout" Target="../slideLayouts/slideLayout56.xml"/><Relationship Id="rId4" Type="http://schemas.openxmlformats.org/officeDocument/2006/relationships/image" Target="../media/image115.png"/></Relationships>
</file>

<file path=ppt/slides/_rels/slide293.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95.xml.rels><?xml version="1.0" encoding="UTF-8" standalone="yes"?>
<Relationships xmlns="http://schemas.openxmlformats.org/package/2006/relationships"><Relationship Id="rId2" Type="http://schemas.openxmlformats.org/officeDocument/2006/relationships/image" Target="../media/image198.jpeg"/><Relationship Id="rId1" Type="http://schemas.openxmlformats.org/officeDocument/2006/relationships/slideLayout" Target="../slideLayouts/slideLayout55.xml"/></Relationships>
</file>

<file path=ppt/slides/_rels/slide296.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98.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3.xml.rels><?xml version="1.0" encoding="UTF-8" standalone="yes"?>
<Relationships xmlns="http://schemas.openxmlformats.org/package/2006/relationships"><Relationship Id="rId2" Type="http://schemas.openxmlformats.org/officeDocument/2006/relationships/hyperlink" Target="mailto:cmesser@pbcgov.org" TargetMode="Externa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0.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301.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302.xml.rels><?xml version="1.0" encoding="UTF-8" standalone="yes"?>
<Relationships xmlns="http://schemas.openxmlformats.org/package/2006/relationships"><Relationship Id="rId2" Type="http://schemas.openxmlformats.org/officeDocument/2006/relationships/image" Target="../media/image199.JPG"/><Relationship Id="rId1" Type="http://schemas.openxmlformats.org/officeDocument/2006/relationships/slideLayout" Target="../slideLayouts/slideLayout57.xml"/></Relationships>
</file>

<file path=ppt/slides/_rels/slide30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54.xml"/></Relationships>
</file>

<file path=ppt/slides/_rels/slide304.xml.rels><?xml version="1.0" encoding="UTF-8" standalone="yes"?>
<Relationships xmlns="http://schemas.openxmlformats.org/package/2006/relationships"><Relationship Id="rId3" Type="http://schemas.openxmlformats.org/officeDocument/2006/relationships/image" Target="../media/image201.png"/><Relationship Id="rId2" Type="http://schemas.openxmlformats.org/officeDocument/2006/relationships/image" Target="../media/image200.png"/><Relationship Id="rId1" Type="http://schemas.openxmlformats.org/officeDocument/2006/relationships/slideLayout" Target="../slideLayouts/slideLayout54.xml"/><Relationship Id="rId5" Type="http://schemas.openxmlformats.org/officeDocument/2006/relationships/image" Target="../media/image203.png"/><Relationship Id="rId4" Type="http://schemas.openxmlformats.org/officeDocument/2006/relationships/image" Target="../media/image202.png"/></Relationships>
</file>

<file path=ppt/slides/_rels/slide305.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image" Target="../media/image8.png"/><Relationship Id="rId1" Type="http://schemas.openxmlformats.org/officeDocument/2006/relationships/slideLayout" Target="../slideLayouts/slideLayout56.xml"/><Relationship Id="rId4" Type="http://schemas.openxmlformats.org/officeDocument/2006/relationships/image" Target="../media/image115.png"/></Relationships>
</file>

<file path=ppt/slides/_rels/slide306.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307.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308.xml.rels><?xml version="1.0" encoding="UTF-8" standalone="yes"?>
<Relationships xmlns="http://schemas.openxmlformats.org/package/2006/relationships"><Relationship Id="rId2" Type="http://schemas.openxmlformats.org/officeDocument/2006/relationships/image" Target="../media/image204.jpg"/><Relationship Id="rId1" Type="http://schemas.openxmlformats.org/officeDocument/2006/relationships/slideLayout" Target="../slideLayouts/slideLayout54.xml"/></Relationships>
</file>

<file path=ppt/slides/_rels/slide309.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0.xml.rels><?xml version="1.0" encoding="UTF-8" standalone="yes"?>
<Relationships xmlns="http://schemas.openxmlformats.org/package/2006/relationships"><Relationship Id="rId2" Type="http://schemas.openxmlformats.org/officeDocument/2006/relationships/image" Target="../media/image205.png"/><Relationship Id="rId1" Type="http://schemas.openxmlformats.org/officeDocument/2006/relationships/slideLayout" Target="../slideLayouts/slideLayout54.xml"/></Relationships>
</file>

<file path=ppt/slides/_rels/slide311.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312.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313.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314.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315.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316.xml.rels><?xml version="1.0" encoding="UTF-8" standalone="yes"?>
<Relationships xmlns="http://schemas.openxmlformats.org/package/2006/relationships"><Relationship Id="rId3" Type="http://schemas.openxmlformats.org/officeDocument/2006/relationships/image" Target="../media/image207.png"/><Relationship Id="rId2" Type="http://schemas.openxmlformats.org/officeDocument/2006/relationships/image" Target="../media/image206.png"/><Relationship Id="rId1" Type="http://schemas.openxmlformats.org/officeDocument/2006/relationships/slideLayout" Target="../slideLayouts/slideLayout53.xml"/></Relationships>
</file>

<file path=ppt/slides/_rels/slide317.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image" Target="../media/image208.png"/><Relationship Id="rId1" Type="http://schemas.openxmlformats.org/officeDocument/2006/relationships/slideLayout" Target="../slideLayouts/slideLayout53.xml"/></Relationships>
</file>

<file path=ppt/slides/_rels/slide318.xml.rels><?xml version="1.0" encoding="UTF-8" standalone="yes"?>
<Relationships xmlns="http://schemas.openxmlformats.org/package/2006/relationships"><Relationship Id="rId3" Type="http://schemas.openxmlformats.org/officeDocument/2006/relationships/image" Target="../media/image211.png"/><Relationship Id="rId2" Type="http://schemas.openxmlformats.org/officeDocument/2006/relationships/image" Target="../media/image210.png"/><Relationship Id="rId1" Type="http://schemas.openxmlformats.org/officeDocument/2006/relationships/slideLayout" Target="../slideLayouts/slideLayout54.xml"/></Relationships>
</file>

<file path=ppt/slides/_rels/slide319.xml.rels><?xml version="1.0" encoding="UTF-8" standalone="yes"?>
<Relationships xmlns="http://schemas.openxmlformats.org/package/2006/relationships"><Relationship Id="rId3" Type="http://schemas.openxmlformats.org/officeDocument/2006/relationships/image" Target="../media/image213.png"/><Relationship Id="rId2" Type="http://schemas.openxmlformats.org/officeDocument/2006/relationships/image" Target="../media/image212.png"/><Relationship Id="rId1" Type="http://schemas.openxmlformats.org/officeDocument/2006/relationships/slideLayout" Target="../slideLayouts/slideLayout53.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0.xml.rels><?xml version="1.0" encoding="UTF-8" standalone="yes"?>
<Relationships xmlns="http://schemas.openxmlformats.org/package/2006/relationships"><Relationship Id="rId3" Type="http://schemas.openxmlformats.org/officeDocument/2006/relationships/hyperlink" Target="http://www.flhealthcharts.com/charts/CommunicableDiseases/default.aspx" TargetMode="External"/><Relationship Id="rId2" Type="http://schemas.openxmlformats.org/officeDocument/2006/relationships/hyperlink" Target="mailto:Irma.Shute@flhealth.gov" TargetMode="External"/><Relationship Id="rId1" Type="http://schemas.openxmlformats.org/officeDocument/2006/relationships/slideLayout" Target="../slideLayouts/slideLayout54.xml"/></Relationships>
</file>

<file path=ppt/slides/_rels/slide321.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image" Target="../media/image8.png"/><Relationship Id="rId1" Type="http://schemas.openxmlformats.org/officeDocument/2006/relationships/slideLayout" Target="../slideLayouts/slideLayout59.xml"/><Relationship Id="rId4" Type="http://schemas.openxmlformats.org/officeDocument/2006/relationships/image" Target="../media/image115.png"/></Relationships>
</file>

<file path=ppt/slides/_rels/slide322.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323.xml.rels><?xml version="1.0" encoding="UTF-8" standalone="yes"?>
<Relationships xmlns="http://schemas.openxmlformats.org/package/2006/relationships"><Relationship Id="rId2" Type="http://schemas.openxmlformats.org/officeDocument/2006/relationships/image" Target="../media/image214.jpg"/><Relationship Id="rId1" Type="http://schemas.openxmlformats.org/officeDocument/2006/relationships/slideLayout" Target="../slideLayouts/slideLayout59.xml"/></Relationships>
</file>

<file path=ppt/slides/_rels/slide324.xml.rels><?xml version="1.0" encoding="UTF-8" standalone="yes"?>
<Relationships xmlns="http://schemas.openxmlformats.org/package/2006/relationships"><Relationship Id="rId1" Type="http://schemas.openxmlformats.org/officeDocument/2006/relationships/slideLayout" Target="../slideLayouts/slideLayout62.xml"/></Relationships>
</file>

<file path=ppt/slides/_rels/slide325.xml.rels><?xml version="1.0" encoding="UTF-8" standalone="yes"?>
<Relationships xmlns="http://schemas.openxmlformats.org/package/2006/relationships"><Relationship Id="rId1" Type="http://schemas.openxmlformats.org/officeDocument/2006/relationships/slideLayout" Target="../slideLayouts/slideLayout62.xml"/></Relationships>
</file>

<file path=ppt/slides/_rels/slide326.xml.rels><?xml version="1.0" encoding="UTF-8" standalone="yes"?>
<Relationships xmlns="http://schemas.openxmlformats.org/package/2006/relationships"><Relationship Id="rId3" Type="http://schemas.openxmlformats.org/officeDocument/2006/relationships/image" Target="../media/image216.jpg"/><Relationship Id="rId2" Type="http://schemas.openxmlformats.org/officeDocument/2006/relationships/image" Target="../media/image215.jpg"/><Relationship Id="rId1" Type="http://schemas.openxmlformats.org/officeDocument/2006/relationships/slideLayout" Target="../slideLayouts/slideLayout59.xml"/></Relationships>
</file>

<file path=ppt/slides/_rels/slide327.xml.rels><?xml version="1.0" encoding="UTF-8" standalone="yes"?>
<Relationships xmlns="http://schemas.openxmlformats.org/package/2006/relationships"><Relationship Id="rId1" Type="http://schemas.openxmlformats.org/officeDocument/2006/relationships/slideLayout" Target="../slideLayouts/slideLayout62.xml"/></Relationships>
</file>

<file path=ppt/slides/_rels/slide328.xml.rels><?xml version="1.0" encoding="UTF-8" standalone="yes"?>
<Relationships xmlns="http://schemas.openxmlformats.org/package/2006/relationships"><Relationship Id="rId1" Type="http://schemas.openxmlformats.org/officeDocument/2006/relationships/slideLayout" Target="../slideLayouts/slideLayout58.xml"/></Relationships>
</file>

<file path=ppt/slides/_rels/slide329.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0.xml.rels><?xml version="1.0" encoding="UTF-8" standalone="yes"?>
<Relationships xmlns="http://schemas.openxmlformats.org/package/2006/relationships"><Relationship Id="rId2" Type="http://schemas.openxmlformats.org/officeDocument/2006/relationships/image" Target="../media/image217.jpg"/><Relationship Id="rId1" Type="http://schemas.openxmlformats.org/officeDocument/2006/relationships/slideLayout" Target="../slideLayouts/slideLayout59.xml"/></Relationships>
</file>

<file path=ppt/slides/_rels/slide331.xml.rels><?xml version="1.0" encoding="UTF-8" standalone="yes"?>
<Relationships xmlns="http://schemas.openxmlformats.org/package/2006/relationships"><Relationship Id="rId2" Type="http://schemas.openxmlformats.org/officeDocument/2006/relationships/image" Target="../media/image116.jpg"/><Relationship Id="rId1" Type="http://schemas.openxmlformats.org/officeDocument/2006/relationships/slideLayout" Target="../slideLayouts/slideLayout59.xml"/></Relationships>
</file>

<file path=ppt/slides/_rels/slide332.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333.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334.xml.rels><?xml version="1.0" encoding="UTF-8" standalone="yes"?>
<Relationships xmlns="http://schemas.openxmlformats.org/package/2006/relationships"><Relationship Id="rId2" Type="http://schemas.openxmlformats.org/officeDocument/2006/relationships/image" Target="../media/image218.png"/><Relationship Id="rId1" Type="http://schemas.openxmlformats.org/officeDocument/2006/relationships/slideLayout" Target="../slideLayouts/slideLayout61.xml"/></Relationships>
</file>

<file path=ppt/slides/_rels/slide335.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336.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337.xml.rels><?xml version="1.0" encoding="UTF-8" standalone="yes"?>
<Relationships xmlns="http://schemas.openxmlformats.org/package/2006/relationships"><Relationship Id="rId2" Type="http://schemas.openxmlformats.org/officeDocument/2006/relationships/image" Target="../media/image219.jpg"/><Relationship Id="rId1" Type="http://schemas.openxmlformats.org/officeDocument/2006/relationships/slideLayout" Target="../slideLayouts/slideLayout61.xml"/></Relationships>
</file>

<file path=ppt/slides/_rels/slide338.xml.rels><?xml version="1.0" encoding="UTF-8" standalone="yes"?>
<Relationships xmlns="http://schemas.openxmlformats.org/package/2006/relationships"><Relationship Id="rId3" Type="http://schemas.openxmlformats.org/officeDocument/2006/relationships/image" Target="../media/image221.png"/><Relationship Id="rId2" Type="http://schemas.openxmlformats.org/officeDocument/2006/relationships/image" Target="../media/image220.png"/><Relationship Id="rId1" Type="http://schemas.openxmlformats.org/officeDocument/2006/relationships/slideLayout" Target="../slideLayouts/slideLayout62.xml"/></Relationships>
</file>

<file path=ppt/slides/_rels/slide339.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0.xml.rels><?xml version="1.0" encoding="UTF-8" standalone="yes"?>
<Relationships xmlns="http://schemas.openxmlformats.org/package/2006/relationships"><Relationship Id="rId2" Type="http://schemas.openxmlformats.org/officeDocument/2006/relationships/image" Target="../media/image222.jpg"/><Relationship Id="rId1" Type="http://schemas.openxmlformats.org/officeDocument/2006/relationships/slideLayout" Target="../slideLayouts/slideLayout61.xml"/></Relationships>
</file>

<file path=ppt/slides/_rels/slide341.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342.xml.rels><?xml version="1.0" encoding="UTF-8" standalone="yes"?>
<Relationships xmlns="http://schemas.openxmlformats.org/package/2006/relationships"><Relationship Id="rId3" Type="http://schemas.openxmlformats.org/officeDocument/2006/relationships/image" Target="../media/image224.png"/><Relationship Id="rId2" Type="http://schemas.openxmlformats.org/officeDocument/2006/relationships/image" Target="../media/image223.png"/><Relationship Id="rId1" Type="http://schemas.openxmlformats.org/officeDocument/2006/relationships/slideLayout" Target="../slideLayouts/slideLayout62.xml"/></Relationships>
</file>

<file path=ppt/slides/_rels/slide343.xml.rels><?xml version="1.0" encoding="UTF-8" standalone="yes"?>
<Relationships xmlns="http://schemas.openxmlformats.org/package/2006/relationships"><Relationship Id="rId2" Type="http://schemas.openxmlformats.org/officeDocument/2006/relationships/image" Target="../media/image225.png"/><Relationship Id="rId1" Type="http://schemas.openxmlformats.org/officeDocument/2006/relationships/slideLayout" Target="../slideLayouts/slideLayout61.xml"/></Relationships>
</file>

<file path=ppt/slides/_rels/slide344.xml.rels><?xml version="1.0" encoding="UTF-8" standalone="yes"?>
<Relationships xmlns="http://schemas.openxmlformats.org/package/2006/relationships"><Relationship Id="rId2" Type="http://schemas.openxmlformats.org/officeDocument/2006/relationships/image" Target="../media/image226.JPG"/><Relationship Id="rId1" Type="http://schemas.openxmlformats.org/officeDocument/2006/relationships/slideLayout" Target="../slideLayouts/slideLayout62.xml"/></Relationships>
</file>

<file path=ppt/slides/_rels/slide345.xml.rels><?xml version="1.0" encoding="UTF-8" standalone="yes"?>
<Relationships xmlns="http://schemas.openxmlformats.org/package/2006/relationships"><Relationship Id="rId2" Type="http://schemas.openxmlformats.org/officeDocument/2006/relationships/image" Target="../media/image227.JPG"/><Relationship Id="rId1" Type="http://schemas.openxmlformats.org/officeDocument/2006/relationships/slideLayout" Target="../slideLayouts/slideLayout62.xml"/></Relationships>
</file>

<file path=ppt/slides/_rels/slide346.xml.rels><?xml version="1.0" encoding="UTF-8" standalone="yes"?>
<Relationships xmlns="http://schemas.openxmlformats.org/package/2006/relationships"><Relationship Id="rId2" Type="http://schemas.openxmlformats.org/officeDocument/2006/relationships/image" Target="../media/image228.jpg"/><Relationship Id="rId1" Type="http://schemas.openxmlformats.org/officeDocument/2006/relationships/slideLayout" Target="../slideLayouts/slideLayout61.xml"/></Relationships>
</file>

<file path=ppt/slides/_rels/slide347.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348.xml.rels><?xml version="1.0" encoding="UTF-8" standalone="yes"?>
<Relationships xmlns="http://schemas.openxmlformats.org/package/2006/relationships"><Relationship Id="rId2" Type="http://schemas.openxmlformats.org/officeDocument/2006/relationships/image" Target="../media/image229.JPG"/><Relationship Id="rId1" Type="http://schemas.openxmlformats.org/officeDocument/2006/relationships/slideLayout" Target="../slideLayouts/slideLayout59.xml"/></Relationships>
</file>

<file path=ppt/slides/_rels/slide349.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0.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351.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352.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353.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354.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355.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356.xml.rels><?xml version="1.0" encoding="UTF-8" standalone="yes"?>
<Relationships xmlns="http://schemas.openxmlformats.org/package/2006/relationships"><Relationship Id="rId3" Type="http://schemas.openxmlformats.org/officeDocument/2006/relationships/image" Target="../media/image231.png"/><Relationship Id="rId7" Type="http://schemas.openxmlformats.org/officeDocument/2006/relationships/image" Target="../media/image235.png"/><Relationship Id="rId2" Type="http://schemas.openxmlformats.org/officeDocument/2006/relationships/image" Target="../media/image230.png"/><Relationship Id="rId1" Type="http://schemas.openxmlformats.org/officeDocument/2006/relationships/slideLayout" Target="../slideLayouts/slideLayout59.xml"/><Relationship Id="rId6" Type="http://schemas.openxmlformats.org/officeDocument/2006/relationships/image" Target="../media/image234.png"/><Relationship Id="rId5" Type="http://schemas.openxmlformats.org/officeDocument/2006/relationships/image" Target="../media/image233.png"/><Relationship Id="rId4" Type="http://schemas.openxmlformats.org/officeDocument/2006/relationships/image" Target="../media/image232.png"/></Relationships>
</file>

<file path=ppt/slides/_rels/slide357.xml.rels><?xml version="1.0" encoding="UTF-8" standalone="yes"?>
<Relationships xmlns="http://schemas.openxmlformats.org/package/2006/relationships"><Relationship Id="rId2" Type="http://schemas.openxmlformats.org/officeDocument/2006/relationships/image" Target="../media/image236.png"/><Relationship Id="rId1" Type="http://schemas.openxmlformats.org/officeDocument/2006/relationships/slideLayout" Target="../slideLayouts/slideLayout62.xml"/></Relationships>
</file>

<file path=ppt/slides/_rels/slide358.xml.rels><?xml version="1.0" encoding="UTF-8" standalone="yes"?>
<Relationships xmlns="http://schemas.openxmlformats.org/package/2006/relationships"><Relationship Id="rId2" Type="http://schemas.openxmlformats.org/officeDocument/2006/relationships/image" Target="../media/image237.jpg"/><Relationship Id="rId1" Type="http://schemas.openxmlformats.org/officeDocument/2006/relationships/slideLayout" Target="../slideLayouts/slideLayout59.xml"/></Relationships>
</file>

<file path=ppt/slides/_rels/slide359.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0.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361.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362.xml.rels><?xml version="1.0" encoding="UTF-8" standalone="yes"?>
<Relationships xmlns="http://schemas.openxmlformats.org/package/2006/relationships"><Relationship Id="rId2" Type="http://schemas.openxmlformats.org/officeDocument/2006/relationships/image" Target="../media/image238.jpg"/><Relationship Id="rId1" Type="http://schemas.openxmlformats.org/officeDocument/2006/relationships/slideLayout" Target="../slideLayouts/slideLayout62.xml"/></Relationships>
</file>

<file path=ppt/slides/_rels/slide363.xml.rels><?xml version="1.0" encoding="UTF-8" standalone="yes"?>
<Relationships xmlns="http://schemas.openxmlformats.org/package/2006/relationships"><Relationship Id="rId3" Type="http://schemas.openxmlformats.org/officeDocument/2006/relationships/hyperlink" Target="http://www.flhealthcharts.com/charts/CommunicableDiseases/default.aspx" TargetMode="External"/><Relationship Id="rId2" Type="http://schemas.openxmlformats.org/officeDocument/2006/relationships/hyperlink" Target="mailto:Irma.Shute@flhealth.gov" TargetMode="External"/><Relationship Id="rId1" Type="http://schemas.openxmlformats.org/officeDocument/2006/relationships/slideLayout" Target="../slideLayouts/slideLayout59.xml"/></Relationships>
</file>

<file path=ppt/slides/_rels/slide364.xml.rels><?xml version="1.0" encoding="UTF-8" standalone="yes"?>
<Relationships xmlns="http://schemas.openxmlformats.org/package/2006/relationships"><Relationship Id="rId2" Type="http://schemas.openxmlformats.org/officeDocument/2006/relationships/hyperlink" Target="mailto:dwiebe@pbcgov.org" TargetMode="External"/><Relationship Id="rId1" Type="http://schemas.openxmlformats.org/officeDocument/2006/relationships/slideLayout" Target="../slideLayouts/slideLayout3.xml"/></Relationships>
</file>

<file path=ppt/slides/_rels/slide365.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2.xml"/></Relationships>
</file>

<file path=ppt/slides/_rels/slide3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8.xml.rels><?xml version="1.0" encoding="UTF-8" standalone="yes"?>
<Relationships xmlns="http://schemas.openxmlformats.org/package/2006/relationships"><Relationship Id="rId3" Type="http://schemas.openxmlformats.org/officeDocument/2006/relationships/image" Target="../media/image240.png"/><Relationship Id="rId2" Type="http://schemas.openxmlformats.org/officeDocument/2006/relationships/image" Target="../media/image239.png"/><Relationship Id="rId1" Type="http://schemas.openxmlformats.org/officeDocument/2006/relationships/slideLayout" Target="../slideLayouts/slideLayout4.xml"/></Relationships>
</file>

<file path=ppt/slides/_rels/slide369.xml.rels><?xml version="1.0" encoding="UTF-8" standalone="yes"?>
<Relationships xmlns="http://schemas.openxmlformats.org/package/2006/relationships"><Relationship Id="rId3" Type="http://schemas.openxmlformats.org/officeDocument/2006/relationships/image" Target="../media/image242.png"/><Relationship Id="rId2" Type="http://schemas.openxmlformats.org/officeDocument/2006/relationships/image" Target="../media/image241.png"/><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0.xml.rels><?xml version="1.0" encoding="UTF-8" standalone="yes"?>
<Relationships xmlns="http://schemas.openxmlformats.org/package/2006/relationships"><Relationship Id="rId3" Type="http://schemas.openxmlformats.org/officeDocument/2006/relationships/image" Target="../media/image244.png"/><Relationship Id="rId2" Type="http://schemas.openxmlformats.org/officeDocument/2006/relationships/image" Target="../media/image243.png"/><Relationship Id="rId1" Type="http://schemas.openxmlformats.org/officeDocument/2006/relationships/slideLayout" Target="../slideLayouts/slideLayout7.xml"/></Relationships>
</file>

<file path=ppt/slides/_rels/slide371.xml.rels><?xml version="1.0" encoding="UTF-8" standalone="yes"?>
<Relationships xmlns="http://schemas.openxmlformats.org/package/2006/relationships"><Relationship Id="rId2" Type="http://schemas.openxmlformats.org/officeDocument/2006/relationships/image" Target="../media/image245.png"/><Relationship Id="rId1" Type="http://schemas.openxmlformats.org/officeDocument/2006/relationships/slideLayout" Target="../slideLayouts/slideLayout7.xml"/></Relationships>
</file>

<file path=ppt/slides/_rels/slide372.xml.rels><?xml version="1.0" encoding="UTF-8" standalone="yes"?>
<Relationships xmlns="http://schemas.openxmlformats.org/package/2006/relationships"><Relationship Id="rId2" Type="http://schemas.openxmlformats.org/officeDocument/2006/relationships/image" Target="../media/image246.png"/><Relationship Id="rId1" Type="http://schemas.openxmlformats.org/officeDocument/2006/relationships/slideLayout" Target="../slideLayouts/slideLayout7.xml"/></Relationships>
</file>

<file path=ppt/slides/_rels/slide373.xml.rels><?xml version="1.0" encoding="UTF-8" standalone="yes"?>
<Relationships xmlns="http://schemas.openxmlformats.org/package/2006/relationships"><Relationship Id="rId2" Type="http://schemas.openxmlformats.org/officeDocument/2006/relationships/image" Target="../media/image247.png"/><Relationship Id="rId1" Type="http://schemas.openxmlformats.org/officeDocument/2006/relationships/slideLayout" Target="../slideLayouts/slideLayout7.xml"/></Relationships>
</file>

<file path=ppt/slides/_rels/slide374.xml.rels><?xml version="1.0" encoding="UTF-8" standalone="yes"?>
<Relationships xmlns="http://schemas.openxmlformats.org/package/2006/relationships"><Relationship Id="rId2" Type="http://schemas.openxmlformats.org/officeDocument/2006/relationships/image" Target="../media/image248.png"/><Relationship Id="rId1" Type="http://schemas.openxmlformats.org/officeDocument/2006/relationships/slideLayout" Target="../slideLayouts/slideLayout7.xml"/></Relationships>
</file>

<file path=ppt/slides/_rels/slide375.xml.rels><?xml version="1.0" encoding="UTF-8" standalone="yes"?>
<Relationships xmlns="http://schemas.openxmlformats.org/package/2006/relationships"><Relationship Id="rId2" Type="http://schemas.openxmlformats.org/officeDocument/2006/relationships/image" Target="../media/image249.png"/><Relationship Id="rId1" Type="http://schemas.openxmlformats.org/officeDocument/2006/relationships/slideLayout" Target="../slideLayouts/slideLayout7.xml"/></Relationships>
</file>

<file path=ppt/slides/_rels/slide376.xml.rels><?xml version="1.0" encoding="UTF-8" standalone="yes"?>
<Relationships xmlns="http://schemas.openxmlformats.org/package/2006/relationships"><Relationship Id="rId2" Type="http://schemas.openxmlformats.org/officeDocument/2006/relationships/image" Target="../media/image250.png"/><Relationship Id="rId1" Type="http://schemas.openxmlformats.org/officeDocument/2006/relationships/slideLayout" Target="../slideLayouts/slideLayout7.xml"/></Relationships>
</file>

<file path=ppt/slides/_rels/slide377.xml.rels><?xml version="1.0" encoding="UTF-8" standalone="yes"?>
<Relationships xmlns="http://schemas.openxmlformats.org/package/2006/relationships"><Relationship Id="rId2" Type="http://schemas.openxmlformats.org/officeDocument/2006/relationships/image" Target="../media/image251.png"/><Relationship Id="rId1" Type="http://schemas.openxmlformats.org/officeDocument/2006/relationships/slideLayout" Target="../slideLayouts/slideLayout7.xml"/></Relationships>
</file>

<file path=ppt/slides/_rels/slide378.xml.rels><?xml version="1.0" encoding="UTF-8" standalone="yes"?>
<Relationships xmlns="http://schemas.openxmlformats.org/package/2006/relationships"><Relationship Id="rId2" Type="http://schemas.openxmlformats.org/officeDocument/2006/relationships/image" Target="../media/image252.png"/><Relationship Id="rId1" Type="http://schemas.openxmlformats.org/officeDocument/2006/relationships/slideLayout" Target="../slideLayouts/slideLayout7.xml"/></Relationships>
</file>

<file path=ppt/slides/_rels/slide379.xml.rels><?xml version="1.0" encoding="UTF-8" standalone="yes"?>
<Relationships xmlns="http://schemas.openxmlformats.org/package/2006/relationships"><Relationship Id="rId2" Type="http://schemas.openxmlformats.org/officeDocument/2006/relationships/image" Target="../media/image253.png"/><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0.xml.rels><?xml version="1.0" encoding="UTF-8" standalone="yes"?>
<Relationships xmlns="http://schemas.openxmlformats.org/package/2006/relationships"><Relationship Id="rId2" Type="http://schemas.openxmlformats.org/officeDocument/2006/relationships/image" Target="../media/image254.png"/><Relationship Id="rId1" Type="http://schemas.openxmlformats.org/officeDocument/2006/relationships/slideLayout" Target="../slideLayouts/slideLayout7.xml"/></Relationships>
</file>

<file path=ppt/slides/_rels/slide381.xml.rels><?xml version="1.0" encoding="UTF-8" standalone="yes"?>
<Relationships xmlns="http://schemas.openxmlformats.org/package/2006/relationships"><Relationship Id="rId2" Type="http://schemas.openxmlformats.org/officeDocument/2006/relationships/image" Target="../media/image255.png"/><Relationship Id="rId1" Type="http://schemas.openxmlformats.org/officeDocument/2006/relationships/slideLayout" Target="../slideLayouts/slideLayout7.xml"/></Relationships>
</file>

<file path=ppt/slides/_rels/slide382.xml.rels><?xml version="1.0" encoding="UTF-8" standalone="yes"?>
<Relationships xmlns="http://schemas.openxmlformats.org/package/2006/relationships"><Relationship Id="rId2" Type="http://schemas.openxmlformats.org/officeDocument/2006/relationships/image" Target="../media/image256.png"/><Relationship Id="rId1" Type="http://schemas.openxmlformats.org/officeDocument/2006/relationships/slideLayout" Target="../slideLayouts/slideLayout7.xml"/></Relationships>
</file>

<file path=ppt/slides/_rels/slide38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384.xml.rels><?xml version="1.0" encoding="UTF-8" standalone="yes"?>
<Relationships xmlns="http://schemas.openxmlformats.org/package/2006/relationships"><Relationship Id="rId2" Type="http://schemas.openxmlformats.org/officeDocument/2006/relationships/hyperlink" Target="mailto:jtran@pbcgov.org" TargetMode="External"/><Relationship Id="rId1" Type="http://schemas.openxmlformats.org/officeDocument/2006/relationships/slideLayout" Target="../slideLayouts/slideLayout3.xml"/></Relationships>
</file>

<file path=ppt/slides/_rels/slide385.xml.rels><?xml version="1.0" encoding="UTF-8" standalone="yes"?>
<Relationships xmlns="http://schemas.openxmlformats.org/package/2006/relationships"><Relationship Id="rId2" Type="http://schemas.openxmlformats.org/officeDocument/2006/relationships/hyperlink" Target="https://hab.hrsa.gov/sites/default/files/hab/Global/HAB-PCN-15-02-CQM.pdf" TargetMode="External"/><Relationship Id="rId1" Type="http://schemas.openxmlformats.org/officeDocument/2006/relationships/slideLayout" Target="../slideLayouts/slideLayout2.xml"/></Relationships>
</file>

<file path=ppt/slides/_rels/slide3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7.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2.xml"/></Relationships>
</file>

<file path=ppt/slides/_rels/slide3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0.xml.rels><?xml version="1.0" encoding="UTF-8" standalone="yes"?>
<Relationships xmlns="http://schemas.openxmlformats.org/package/2006/relationships"><Relationship Id="rId3" Type="http://schemas.openxmlformats.org/officeDocument/2006/relationships/image" Target="../media/image257.emf"/><Relationship Id="rId2" Type="http://schemas.openxmlformats.org/officeDocument/2006/relationships/notesSlide" Target="../notesSlides/notesSlide128.xml"/><Relationship Id="rId1" Type="http://schemas.openxmlformats.org/officeDocument/2006/relationships/slideLayout" Target="../slideLayouts/slideLayout2.xml"/><Relationship Id="rId4" Type="http://schemas.openxmlformats.org/officeDocument/2006/relationships/image" Target="../media/image258.png"/></Relationships>
</file>

<file path=ppt/slides/_rels/slide391.xml.rels><?xml version="1.0" encoding="UTF-8" standalone="yes"?>
<Relationships xmlns="http://schemas.openxmlformats.org/package/2006/relationships"><Relationship Id="rId3" Type="http://schemas.openxmlformats.org/officeDocument/2006/relationships/chart" Target="../charts/chart64.xml"/><Relationship Id="rId2" Type="http://schemas.openxmlformats.org/officeDocument/2006/relationships/notesSlide" Target="../notesSlides/notesSlide129.xml"/><Relationship Id="rId1" Type="http://schemas.openxmlformats.org/officeDocument/2006/relationships/slideLayout" Target="../slideLayouts/slideLayout2.xml"/><Relationship Id="rId4" Type="http://schemas.openxmlformats.org/officeDocument/2006/relationships/chart" Target="../charts/chart65.xml"/></Relationships>
</file>

<file path=ppt/slides/_rels/slide392.xml.rels><?xml version="1.0" encoding="UTF-8" standalone="yes"?>
<Relationships xmlns="http://schemas.openxmlformats.org/package/2006/relationships"><Relationship Id="rId3" Type="http://schemas.openxmlformats.org/officeDocument/2006/relationships/chart" Target="../charts/chart66.xml"/><Relationship Id="rId2" Type="http://schemas.openxmlformats.org/officeDocument/2006/relationships/notesSlide" Target="../notesSlides/notesSlide130.xml"/><Relationship Id="rId1" Type="http://schemas.openxmlformats.org/officeDocument/2006/relationships/slideLayout" Target="../slideLayouts/slideLayout2.xml"/><Relationship Id="rId4" Type="http://schemas.openxmlformats.org/officeDocument/2006/relationships/chart" Target="../charts/chart67.xml"/></Relationships>
</file>

<file path=ppt/slides/_rels/slide393.xml.rels><?xml version="1.0" encoding="UTF-8" standalone="yes"?>
<Relationships xmlns="http://schemas.openxmlformats.org/package/2006/relationships"><Relationship Id="rId3" Type="http://schemas.openxmlformats.org/officeDocument/2006/relationships/chart" Target="../charts/chart68.xml"/><Relationship Id="rId2" Type="http://schemas.openxmlformats.org/officeDocument/2006/relationships/notesSlide" Target="../notesSlides/notesSlide131.xml"/><Relationship Id="rId1" Type="http://schemas.openxmlformats.org/officeDocument/2006/relationships/slideLayout" Target="../slideLayouts/slideLayout2.xml"/><Relationship Id="rId4" Type="http://schemas.openxmlformats.org/officeDocument/2006/relationships/chart" Target="../charts/chart69.xml"/></Relationships>
</file>

<file path=ppt/slides/_rels/slide394.xml.rels><?xml version="1.0" encoding="UTF-8" standalone="yes"?>
<Relationships xmlns="http://schemas.openxmlformats.org/package/2006/relationships"><Relationship Id="rId3" Type="http://schemas.openxmlformats.org/officeDocument/2006/relationships/chart" Target="../charts/chart70.xml"/><Relationship Id="rId2" Type="http://schemas.openxmlformats.org/officeDocument/2006/relationships/notesSlide" Target="../notesSlides/notesSlide132.xml"/><Relationship Id="rId1" Type="http://schemas.openxmlformats.org/officeDocument/2006/relationships/slideLayout" Target="../slideLayouts/slideLayout2.xml"/></Relationships>
</file>

<file path=ppt/slides/_rels/slide395.xml.rels><?xml version="1.0" encoding="UTF-8" standalone="yes"?>
<Relationships xmlns="http://schemas.openxmlformats.org/package/2006/relationships"><Relationship Id="rId3" Type="http://schemas.openxmlformats.org/officeDocument/2006/relationships/chart" Target="../charts/chart71.xml"/><Relationship Id="rId2" Type="http://schemas.openxmlformats.org/officeDocument/2006/relationships/notesSlide" Target="../notesSlides/notesSlide133.xml"/><Relationship Id="rId1" Type="http://schemas.openxmlformats.org/officeDocument/2006/relationships/slideLayout" Target="../slideLayouts/slideLayout2.xml"/><Relationship Id="rId4" Type="http://schemas.openxmlformats.org/officeDocument/2006/relationships/chart" Target="../charts/chart72.xml"/></Relationships>
</file>

<file path=ppt/slides/_rels/slide396.xml.rels><?xml version="1.0" encoding="UTF-8" standalone="yes"?>
<Relationships xmlns="http://schemas.openxmlformats.org/package/2006/relationships"><Relationship Id="rId3" Type="http://schemas.openxmlformats.org/officeDocument/2006/relationships/chart" Target="../charts/chart73.xml"/><Relationship Id="rId2" Type="http://schemas.openxmlformats.org/officeDocument/2006/relationships/notesSlide" Target="../notesSlides/notesSlide134.xml"/><Relationship Id="rId1" Type="http://schemas.openxmlformats.org/officeDocument/2006/relationships/slideLayout" Target="../slideLayouts/slideLayout2.xml"/><Relationship Id="rId4" Type="http://schemas.openxmlformats.org/officeDocument/2006/relationships/chart" Target="../charts/chart74.xml"/></Relationships>
</file>

<file path=ppt/slides/_rels/slide397.xml.rels><?xml version="1.0" encoding="UTF-8" standalone="yes"?>
<Relationships xmlns="http://schemas.openxmlformats.org/package/2006/relationships"><Relationship Id="rId3" Type="http://schemas.openxmlformats.org/officeDocument/2006/relationships/chart" Target="../charts/chart75.xml"/><Relationship Id="rId2" Type="http://schemas.openxmlformats.org/officeDocument/2006/relationships/notesSlide" Target="../notesSlides/notesSlide135.xml"/><Relationship Id="rId1" Type="http://schemas.openxmlformats.org/officeDocument/2006/relationships/slideLayout" Target="../slideLayouts/slideLayout2.xml"/><Relationship Id="rId4" Type="http://schemas.openxmlformats.org/officeDocument/2006/relationships/chart" Target="../charts/chart76.xml"/></Relationships>
</file>

<file path=ppt/slides/_rels/slide398.xml.rels><?xml version="1.0" encoding="UTF-8" standalone="yes"?>
<Relationships xmlns="http://schemas.openxmlformats.org/package/2006/relationships"><Relationship Id="rId3" Type="http://schemas.openxmlformats.org/officeDocument/2006/relationships/chart" Target="../charts/chart77.xml"/><Relationship Id="rId2" Type="http://schemas.openxmlformats.org/officeDocument/2006/relationships/notesSlide" Target="../notesSlides/notesSlide136.xml"/><Relationship Id="rId1" Type="http://schemas.openxmlformats.org/officeDocument/2006/relationships/slideLayout" Target="../slideLayouts/slideLayout2.xml"/><Relationship Id="rId4" Type="http://schemas.openxmlformats.org/officeDocument/2006/relationships/chart" Target="../charts/chart78.xml"/></Relationships>
</file>

<file path=ppt/slides/_rels/slide399.xml.rels><?xml version="1.0" encoding="UTF-8" standalone="yes"?>
<Relationships xmlns="http://schemas.openxmlformats.org/package/2006/relationships"><Relationship Id="rId3" Type="http://schemas.openxmlformats.org/officeDocument/2006/relationships/chart" Target="../charts/chart79.xml"/><Relationship Id="rId2" Type="http://schemas.openxmlformats.org/officeDocument/2006/relationships/notesSlide" Target="../notesSlides/notesSlide137.xml"/><Relationship Id="rId1" Type="http://schemas.openxmlformats.org/officeDocument/2006/relationships/slideLayout" Target="../slideLayouts/slideLayout2.xml"/><Relationship Id="rId4" Type="http://schemas.openxmlformats.org/officeDocument/2006/relationships/chart" Target="../charts/chart80.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0.xml.rels><?xml version="1.0" encoding="UTF-8" standalone="yes"?>
<Relationships xmlns="http://schemas.openxmlformats.org/package/2006/relationships"><Relationship Id="rId3" Type="http://schemas.openxmlformats.org/officeDocument/2006/relationships/chart" Target="../charts/chart81.xml"/><Relationship Id="rId2" Type="http://schemas.openxmlformats.org/officeDocument/2006/relationships/notesSlide" Target="../notesSlides/notesSlide138.xml"/><Relationship Id="rId1" Type="http://schemas.openxmlformats.org/officeDocument/2006/relationships/slideLayout" Target="../slideLayouts/slideLayout2.xml"/><Relationship Id="rId4" Type="http://schemas.openxmlformats.org/officeDocument/2006/relationships/chart" Target="../charts/chart82.xml"/></Relationships>
</file>

<file path=ppt/slides/_rels/slide401.xml.rels><?xml version="1.0" encoding="UTF-8" standalone="yes"?>
<Relationships xmlns="http://schemas.openxmlformats.org/package/2006/relationships"><Relationship Id="rId3" Type="http://schemas.openxmlformats.org/officeDocument/2006/relationships/chart" Target="../charts/chart83.xml"/><Relationship Id="rId2" Type="http://schemas.openxmlformats.org/officeDocument/2006/relationships/notesSlide" Target="../notesSlides/notesSlide139.xml"/><Relationship Id="rId1" Type="http://schemas.openxmlformats.org/officeDocument/2006/relationships/slideLayout" Target="../slideLayouts/slideLayout2.xml"/><Relationship Id="rId4" Type="http://schemas.openxmlformats.org/officeDocument/2006/relationships/chart" Target="../charts/chart84.xml"/></Relationships>
</file>

<file path=ppt/slides/_rels/slide402.xml.rels><?xml version="1.0" encoding="UTF-8" standalone="yes"?>
<Relationships xmlns="http://schemas.openxmlformats.org/package/2006/relationships"><Relationship Id="rId3" Type="http://schemas.openxmlformats.org/officeDocument/2006/relationships/chart" Target="../charts/chart85.xml"/><Relationship Id="rId2" Type="http://schemas.openxmlformats.org/officeDocument/2006/relationships/notesSlide" Target="../notesSlides/notesSlide140.xml"/><Relationship Id="rId1" Type="http://schemas.openxmlformats.org/officeDocument/2006/relationships/slideLayout" Target="../slideLayouts/slideLayout2.xml"/><Relationship Id="rId4" Type="http://schemas.openxmlformats.org/officeDocument/2006/relationships/chart" Target="../charts/chart86.xml"/></Relationships>
</file>

<file path=ppt/slides/_rels/slide403.xml.rels><?xml version="1.0" encoding="UTF-8" standalone="yes"?>
<Relationships xmlns="http://schemas.openxmlformats.org/package/2006/relationships"><Relationship Id="rId3" Type="http://schemas.openxmlformats.org/officeDocument/2006/relationships/chart" Target="../charts/chart87.xml"/><Relationship Id="rId2" Type="http://schemas.openxmlformats.org/officeDocument/2006/relationships/notesSlide" Target="../notesSlides/notesSlide141.xml"/><Relationship Id="rId1" Type="http://schemas.openxmlformats.org/officeDocument/2006/relationships/slideLayout" Target="../slideLayouts/slideLayout2.xml"/></Relationships>
</file>

<file path=ppt/slides/_rels/slide40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405.xml.rels><?xml version="1.0" encoding="UTF-8" standalone="yes"?>
<Relationships xmlns="http://schemas.openxmlformats.org/package/2006/relationships"><Relationship Id="rId3" Type="http://schemas.openxmlformats.org/officeDocument/2006/relationships/hyperlink" Target="mailto:jrohoman@pbcgov.org" TargetMode="External"/><Relationship Id="rId2" Type="http://schemas.openxmlformats.org/officeDocument/2006/relationships/hyperlink" Target="mailto:dwiebe@pbcgov.org" TargetMode="External"/><Relationship Id="rId1" Type="http://schemas.openxmlformats.org/officeDocument/2006/relationships/slideLayout" Target="../slideLayouts/slideLayout3.xml"/></Relationships>
</file>

<file path=ppt/slides/_rels/slide40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7.xml.rels><?xml version="1.0" encoding="UTF-8" standalone="yes"?>
<Relationships xmlns="http://schemas.openxmlformats.org/package/2006/relationships"><Relationship Id="rId3" Type="http://schemas.openxmlformats.org/officeDocument/2006/relationships/image" Target="../media/image259.png"/><Relationship Id="rId2" Type="http://schemas.openxmlformats.org/officeDocument/2006/relationships/notesSlide" Target="../notesSlides/notesSlide142.xml"/><Relationship Id="rId1" Type="http://schemas.openxmlformats.org/officeDocument/2006/relationships/slideLayout" Target="../slideLayouts/slideLayout2.xml"/><Relationship Id="rId5" Type="http://schemas.openxmlformats.org/officeDocument/2006/relationships/image" Target="../media/image261.png"/><Relationship Id="rId4" Type="http://schemas.openxmlformats.org/officeDocument/2006/relationships/image" Target="../media/image260.png"/></Relationships>
</file>

<file path=ppt/slides/_rels/slide408.xml.rels><?xml version="1.0" encoding="UTF-8" standalone="yes"?>
<Relationships xmlns="http://schemas.openxmlformats.org/package/2006/relationships"><Relationship Id="rId8" Type="http://schemas.openxmlformats.org/officeDocument/2006/relationships/image" Target="../media/image267.png"/><Relationship Id="rId3" Type="http://schemas.openxmlformats.org/officeDocument/2006/relationships/image" Target="../media/image262.png"/><Relationship Id="rId7" Type="http://schemas.openxmlformats.org/officeDocument/2006/relationships/image" Target="../media/image266.png"/><Relationship Id="rId2" Type="http://schemas.openxmlformats.org/officeDocument/2006/relationships/notesSlide" Target="../notesSlides/notesSlide143.xml"/><Relationship Id="rId1" Type="http://schemas.openxmlformats.org/officeDocument/2006/relationships/slideLayout" Target="../slideLayouts/slideLayout2.xml"/><Relationship Id="rId6" Type="http://schemas.openxmlformats.org/officeDocument/2006/relationships/image" Target="../media/image265.png"/><Relationship Id="rId5" Type="http://schemas.openxmlformats.org/officeDocument/2006/relationships/image" Target="../media/image264.png"/><Relationship Id="rId4" Type="http://schemas.openxmlformats.org/officeDocument/2006/relationships/image" Target="../media/image263.png"/><Relationship Id="rId9" Type="http://schemas.openxmlformats.org/officeDocument/2006/relationships/image" Target="../media/image268.png"/></Relationships>
</file>

<file path=ppt/slides/_rels/slide40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11.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2.xml"/></Relationships>
</file>

<file path=ppt/slides/_rels/slide412.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2.xml"/></Relationships>
</file>

<file path=ppt/slides/_rels/slide4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4.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2.xml"/></Relationships>
</file>

<file path=ppt/slides/_rels/slide415.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2.xml"/></Relationships>
</file>

<file path=ppt/slides/_rels/slide416.xml.rels><?xml version="1.0" encoding="UTF-8" standalone="yes"?>
<Relationships xmlns="http://schemas.openxmlformats.org/package/2006/relationships"><Relationship Id="rId2" Type="http://schemas.openxmlformats.org/officeDocument/2006/relationships/image" Target="../media/image269.png"/><Relationship Id="rId1" Type="http://schemas.openxmlformats.org/officeDocument/2006/relationships/slideLayout" Target="../slideLayouts/slideLayout7.xml"/></Relationships>
</file>

<file path=ppt/slides/_rels/slide417.xml.rels><?xml version="1.0" encoding="UTF-8" standalone="yes"?>
<Relationships xmlns="http://schemas.openxmlformats.org/package/2006/relationships"><Relationship Id="rId2" Type="http://schemas.openxmlformats.org/officeDocument/2006/relationships/image" Target="../media/image270.png"/><Relationship Id="rId1" Type="http://schemas.openxmlformats.org/officeDocument/2006/relationships/slideLayout" Target="../slideLayouts/slideLayout7.xml"/></Relationships>
</file>

<file path=ppt/slides/_rels/slide418.xml.rels><?xml version="1.0" encoding="UTF-8" standalone="yes"?>
<Relationships xmlns="http://schemas.openxmlformats.org/package/2006/relationships"><Relationship Id="rId3" Type="http://schemas.openxmlformats.org/officeDocument/2006/relationships/image" Target="../media/image272.png"/><Relationship Id="rId2" Type="http://schemas.openxmlformats.org/officeDocument/2006/relationships/image" Target="../media/image271.png"/><Relationship Id="rId1" Type="http://schemas.openxmlformats.org/officeDocument/2006/relationships/slideLayout" Target="../slideLayouts/slideLayout7.xml"/></Relationships>
</file>

<file path=ppt/slides/_rels/slide41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0.xml.rels><?xml version="1.0" encoding="UTF-8" standalone="yes"?>
<Relationships xmlns="http://schemas.openxmlformats.org/package/2006/relationships"><Relationship Id="rId2" Type="http://schemas.openxmlformats.org/officeDocument/2006/relationships/image" Target="../media/image273.jpg"/><Relationship Id="rId1" Type="http://schemas.openxmlformats.org/officeDocument/2006/relationships/slideLayout" Target="../slideLayouts/slideLayout13.xml"/></Relationships>
</file>

<file path=ppt/slides/_rels/slide421.xml.rels><?xml version="1.0" encoding="UTF-8" standalone="yes"?>
<Relationships xmlns="http://schemas.openxmlformats.org/package/2006/relationships"><Relationship Id="rId3" Type="http://schemas.openxmlformats.org/officeDocument/2006/relationships/image" Target="../media/image275.png"/><Relationship Id="rId2" Type="http://schemas.openxmlformats.org/officeDocument/2006/relationships/image" Target="../media/image274.png"/><Relationship Id="rId1" Type="http://schemas.openxmlformats.org/officeDocument/2006/relationships/slideLayout" Target="../slideLayouts/slideLayout2.xml"/></Relationships>
</file>

<file path=ppt/slides/_rels/slide4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4.xml.rels><?xml version="1.0" encoding="UTF-8" standalone="yes"?>
<Relationships xmlns="http://schemas.openxmlformats.org/package/2006/relationships"><Relationship Id="rId2" Type="http://schemas.openxmlformats.org/officeDocument/2006/relationships/image" Target="../media/image276.png"/><Relationship Id="rId1" Type="http://schemas.openxmlformats.org/officeDocument/2006/relationships/slideLayout" Target="../slideLayouts/slideLayout7.xml"/></Relationships>
</file>

<file path=ppt/slides/_rels/slide4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1.xml.rels><?xml version="1.0" encoding="UTF-8" standalone="yes"?>
<Relationships xmlns="http://schemas.openxmlformats.org/package/2006/relationships"><Relationship Id="rId2" Type="http://schemas.openxmlformats.org/officeDocument/2006/relationships/image" Target="../media/image277.png"/><Relationship Id="rId1" Type="http://schemas.openxmlformats.org/officeDocument/2006/relationships/slideLayout" Target="../slideLayouts/slideLayout2.xml"/></Relationships>
</file>

<file path=ppt/slides/_rels/slide432.xml.rels><?xml version="1.0" encoding="UTF-8" standalone="yes"?>
<Relationships xmlns="http://schemas.openxmlformats.org/package/2006/relationships"><Relationship Id="rId2" Type="http://schemas.openxmlformats.org/officeDocument/2006/relationships/image" Target="../media/image278.png"/><Relationship Id="rId1" Type="http://schemas.openxmlformats.org/officeDocument/2006/relationships/slideLayout" Target="../slideLayouts/slideLayout7.xml"/></Relationships>
</file>

<file path=ppt/slides/_rels/slide433.xml.rels><?xml version="1.0" encoding="UTF-8" standalone="yes"?>
<Relationships xmlns="http://schemas.openxmlformats.org/package/2006/relationships"><Relationship Id="rId2" Type="http://schemas.openxmlformats.org/officeDocument/2006/relationships/image" Target="../media/image279.png"/><Relationship Id="rId1" Type="http://schemas.openxmlformats.org/officeDocument/2006/relationships/slideLayout" Target="../slideLayouts/slideLayout7.xml"/></Relationships>
</file>

<file path=ppt/slides/_rels/slide4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5.xml.rels><?xml version="1.0" encoding="UTF-8" standalone="yes"?>
<Relationships xmlns="http://schemas.openxmlformats.org/package/2006/relationships"><Relationship Id="rId2" Type="http://schemas.openxmlformats.org/officeDocument/2006/relationships/chart" Target="../charts/chart88.xml"/><Relationship Id="rId1" Type="http://schemas.openxmlformats.org/officeDocument/2006/relationships/slideLayout" Target="../slideLayouts/slideLayout7.xml"/></Relationships>
</file>

<file path=ppt/slides/_rels/slide436.xml.rels><?xml version="1.0" encoding="UTF-8" standalone="yes"?>
<Relationships xmlns="http://schemas.openxmlformats.org/package/2006/relationships"><Relationship Id="rId2" Type="http://schemas.openxmlformats.org/officeDocument/2006/relationships/chart" Target="../charts/chart89.xml"/><Relationship Id="rId1" Type="http://schemas.openxmlformats.org/officeDocument/2006/relationships/slideLayout" Target="../slideLayouts/slideLayout7.xml"/></Relationships>
</file>

<file path=ppt/slides/_rels/slide4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8.xml.rels><?xml version="1.0" encoding="UTF-8" standalone="yes"?>
<Relationships xmlns="http://schemas.openxmlformats.org/package/2006/relationships"><Relationship Id="rId2" Type="http://schemas.openxmlformats.org/officeDocument/2006/relationships/image" Target="../media/image280.png"/><Relationship Id="rId1" Type="http://schemas.openxmlformats.org/officeDocument/2006/relationships/slideLayout" Target="../slideLayouts/slideLayout7.xml"/></Relationships>
</file>

<file path=ppt/slides/_rels/slide439.xml.rels><?xml version="1.0" encoding="UTF-8" standalone="yes"?>
<Relationships xmlns="http://schemas.openxmlformats.org/package/2006/relationships"><Relationship Id="rId2" Type="http://schemas.openxmlformats.org/officeDocument/2006/relationships/image" Target="../media/image281.png"/><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1.xml.rels><?xml version="1.0" encoding="UTF-8" standalone="yes"?>
<Relationships xmlns="http://schemas.openxmlformats.org/package/2006/relationships"><Relationship Id="rId3" Type="http://schemas.openxmlformats.org/officeDocument/2006/relationships/image" Target="../media/image283.png"/><Relationship Id="rId2" Type="http://schemas.openxmlformats.org/officeDocument/2006/relationships/image" Target="../media/image282.png"/><Relationship Id="rId1" Type="http://schemas.openxmlformats.org/officeDocument/2006/relationships/slideLayout" Target="../slideLayouts/slideLayout7.xml"/></Relationships>
</file>

<file path=ppt/slides/_rels/slide4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44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9.xml.rels><?xml version="1.0" encoding="UTF-8" standalone="yes"?>
<Relationships xmlns="http://schemas.openxmlformats.org/package/2006/relationships"><Relationship Id="rId2" Type="http://schemas.openxmlformats.org/officeDocument/2006/relationships/chart" Target="../charts/chart90.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0.xml.rels><?xml version="1.0" encoding="UTF-8" standalone="yes"?>
<Relationships xmlns="http://schemas.openxmlformats.org/package/2006/relationships"><Relationship Id="rId2" Type="http://schemas.openxmlformats.org/officeDocument/2006/relationships/chart" Target="../charts/chart91.xml"/><Relationship Id="rId1" Type="http://schemas.openxmlformats.org/officeDocument/2006/relationships/slideLayout" Target="../slideLayouts/slideLayout2.xml"/></Relationships>
</file>

<file path=ppt/slides/_rels/slide4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45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59.xml.rels><?xml version="1.0" encoding="UTF-8" standalone="yes"?>
<Relationships xmlns="http://schemas.openxmlformats.org/package/2006/relationships"><Relationship Id="rId2" Type="http://schemas.openxmlformats.org/officeDocument/2006/relationships/image" Target="../media/image284.png"/><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0.xml.rels><?xml version="1.0" encoding="UTF-8" standalone="yes"?>
<Relationships xmlns="http://schemas.openxmlformats.org/package/2006/relationships"><Relationship Id="rId2" Type="http://schemas.openxmlformats.org/officeDocument/2006/relationships/image" Target="../media/image285.png"/><Relationship Id="rId1" Type="http://schemas.openxmlformats.org/officeDocument/2006/relationships/slideLayout" Target="../slideLayouts/slideLayout7.xml"/></Relationships>
</file>

<file path=ppt/slides/_rels/slide461.xml.rels><?xml version="1.0" encoding="UTF-8" standalone="yes"?>
<Relationships xmlns="http://schemas.openxmlformats.org/package/2006/relationships"><Relationship Id="rId3" Type="http://schemas.openxmlformats.org/officeDocument/2006/relationships/image" Target="../media/image287.png"/><Relationship Id="rId2" Type="http://schemas.openxmlformats.org/officeDocument/2006/relationships/image" Target="../media/image286.png"/><Relationship Id="rId1" Type="http://schemas.openxmlformats.org/officeDocument/2006/relationships/slideLayout" Target="../slideLayouts/slideLayout7.xml"/></Relationships>
</file>

<file path=ppt/slides/_rels/slide462.xml.rels><?xml version="1.0" encoding="UTF-8" standalone="yes"?>
<Relationships xmlns="http://schemas.openxmlformats.org/package/2006/relationships"><Relationship Id="rId2" Type="http://schemas.openxmlformats.org/officeDocument/2006/relationships/image" Target="../media/image288.png"/><Relationship Id="rId1" Type="http://schemas.openxmlformats.org/officeDocument/2006/relationships/slideLayout" Target="../slideLayouts/slideLayout7.xml"/></Relationships>
</file>

<file path=ppt/slides/_rels/slide463.xml.rels><?xml version="1.0" encoding="UTF-8" standalone="yes"?>
<Relationships xmlns="http://schemas.openxmlformats.org/package/2006/relationships"><Relationship Id="rId2" Type="http://schemas.openxmlformats.org/officeDocument/2006/relationships/image" Target="../media/image289.png"/><Relationship Id="rId1" Type="http://schemas.openxmlformats.org/officeDocument/2006/relationships/slideLayout" Target="../slideLayouts/slideLayout7.xml"/></Relationships>
</file>

<file path=ppt/slides/_rels/slide464.xml.rels><?xml version="1.0" encoding="UTF-8" standalone="yes"?>
<Relationships xmlns="http://schemas.openxmlformats.org/package/2006/relationships"><Relationship Id="rId2" Type="http://schemas.openxmlformats.org/officeDocument/2006/relationships/image" Target="../media/image290.png"/><Relationship Id="rId1" Type="http://schemas.openxmlformats.org/officeDocument/2006/relationships/slideLayout" Target="../slideLayouts/slideLayout7.xml"/></Relationships>
</file>

<file path=ppt/slides/_rels/slide465.xml.rels><?xml version="1.0" encoding="UTF-8" standalone="yes"?>
<Relationships xmlns="http://schemas.openxmlformats.org/package/2006/relationships"><Relationship Id="rId2" Type="http://schemas.openxmlformats.org/officeDocument/2006/relationships/image" Target="../media/image291.png"/><Relationship Id="rId1" Type="http://schemas.openxmlformats.org/officeDocument/2006/relationships/slideLayout" Target="../slideLayouts/slideLayout7.xml"/></Relationships>
</file>

<file path=ppt/slides/_rels/slide466.xml.rels><?xml version="1.0" encoding="UTF-8" standalone="yes"?>
<Relationships xmlns="http://schemas.openxmlformats.org/package/2006/relationships"><Relationship Id="rId3" Type="http://schemas.openxmlformats.org/officeDocument/2006/relationships/image" Target="../media/image293.png"/><Relationship Id="rId2" Type="http://schemas.openxmlformats.org/officeDocument/2006/relationships/image" Target="../media/image292.png"/><Relationship Id="rId1" Type="http://schemas.openxmlformats.org/officeDocument/2006/relationships/slideLayout" Target="../slideLayouts/slideLayout7.xml"/></Relationships>
</file>

<file path=ppt/slides/_rels/slide467.xml.rels><?xml version="1.0" encoding="UTF-8" standalone="yes"?>
<Relationships xmlns="http://schemas.openxmlformats.org/package/2006/relationships"><Relationship Id="rId2" Type="http://schemas.openxmlformats.org/officeDocument/2006/relationships/image" Target="../media/image294.png"/><Relationship Id="rId1" Type="http://schemas.openxmlformats.org/officeDocument/2006/relationships/slideLayout" Target="../slideLayouts/slideLayout7.xml"/></Relationships>
</file>

<file path=ppt/slides/_rels/slide468.xml.rels><?xml version="1.0" encoding="UTF-8" standalone="yes"?>
<Relationships xmlns="http://schemas.openxmlformats.org/package/2006/relationships"><Relationship Id="rId2" Type="http://schemas.openxmlformats.org/officeDocument/2006/relationships/image" Target="../media/image295.png"/><Relationship Id="rId1" Type="http://schemas.openxmlformats.org/officeDocument/2006/relationships/slideLayout" Target="../slideLayouts/slideLayout7.xml"/></Relationships>
</file>

<file path=ppt/slides/_rels/slide469.xml.rels><?xml version="1.0" encoding="UTF-8" standalone="yes"?>
<Relationships xmlns="http://schemas.openxmlformats.org/package/2006/relationships"><Relationship Id="rId3" Type="http://schemas.openxmlformats.org/officeDocument/2006/relationships/image" Target="../media/image297.png"/><Relationship Id="rId2" Type="http://schemas.openxmlformats.org/officeDocument/2006/relationships/image" Target="../media/image296.png"/><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2" Type="http://schemas.openxmlformats.org/officeDocument/2006/relationships/chart" Target="../charts/chart21.xml"/><Relationship Id="rId1" Type="http://schemas.openxmlformats.org/officeDocument/2006/relationships/slideLayout" Target="../slideLayouts/slideLayout2.xml"/></Relationships>
</file>

<file path=ppt/slides/_rels/slide470.xml.rels><?xml version="1.0" encoding="UTF-8" standalone="yes"?>
<Relationships xmlns="http://schemas.openxmlformats.org/package/2006/relationships"><Relationship Id="rId2" Type="http://schemas.openxmlformats.org/officeDocument/2006/relationships/image" Target="../media/image298.png"/><Relationship Id="rId1" Type="http://schemas.openxmlformats.org/officeDocument/2006/relationships/slideLayout" Target="../slideLayouts/slideLayout7.xml"/></Relationships>
</file>

<file path=ppt/slides/_rels/slide4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7.xml.rels><?xml version="1.0" encoding="UTF-8" standalone="yes"?>
<Relationships xmlns="http://schemas.openxmlformats.org/package/2006/relationships"><Relationship Id="rId2" Type="http://schemas.openxmlformats.org/officeDocument/2006/relationships/image" Target="../media/image299.png"/><Relationship Id="rId1" Type="http://schemas.openxmlformats.org/officeDocument/2006/relationships/slideLayout" Target="../slideLayouts/slideLayout2.xml"/></Relationships>
</file>

<file path=ppt/slides/_rels/slide478.xml.rels><?xml version="1.0" encoding="UTF-8" standalone="yes"?>
<Relationships xmlns="http://schemas.openxmlformats.org/package/2006/relationships"><Relationship Id="rId2" Type="http://schemas.openxmlformats.org/officeDocument/2006/relationships/image" Target="../media/image300.png"/><Relationship Id="rId1" Type="http://schemas.openxmlformats.org/officeDocument/2006/relationships/slideLayout" Target="../slideLayouts/slideLayout7.xml"/></Relationships>
</file>

<file path=ppt/slides/_rels/slide479.xml.rels><?xml version="1.0" encoding="UTF-8" standalone="yes"?>
<Relationships xmlns="http://schemas.openxmlformats.org/package/2006/relationships"><Relationship Id="rId2" Type="http://schemas.openxmlformats.org/officeDocument/2006/relationships/hyperlink" Target="mailto:Sconklin@pbcgov.org" TargetMode="External"/><Relationship Id="rId1" Type="http://schemas.openxmlformats.org/officeDocument/2006/relationships/slideLayout" Target="../slideLayouts/slideLayout19.xml"/></Relationships>
</file>

<file path=ppt/slides/_rels/slide48.xml.rels><?xml version="1.0" encoding="UTF-8" standalone="yes"?>
<Relationships xmlns="http://schemas.openxmlformats.org/package/2006/relationships"><Relationship Id="rId2" Type="http://schemas.openxmlformats.org/officeDocument/2006/relationships/chart" Target="../charts/chart22.xml"/><Relationship Id="rId1" Type="http://schemas.openxmlformats.org/officeDocument/2006/relationships/slideLayout" Target="../slideLayouts/slideLayout2.xml"/></Relationships>
</file>

<file path=ppt/slides/_rels/slide480.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481.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82.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83.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84.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85.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86.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87.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88.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89.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9.xml.rels><?xml version="1.0" encoding="UTF-8" standalone="yes"?>
<Relationships xmlns="http://schemas.openxmlformats.org/package/2006/relationships"><Relationship Id="rId2" Type="http://schemas.openxmlformats.org/officeDocument/2006/relationships/chart" Target="../charts/chart23.xml"/><Relationship Id="rId1" Type="http://schemas.openxmlformats.org/officeDocument/2006/relationships/slideLayout" Target="../slideLayouts/slideLayout2.xml"/></Relationships>
</file>

<file path=ppt/slides/_rels/slide490.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91.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92.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93.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94.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95.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96.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97.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98.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99.xml.rels><?xml version="1.0" encoding="UTF-8" standalone="yes"?>
<Relationships xmlns="http://schemas.openxmlformats.org/package/2006/relationships"><Relationship Id="rId2" Type="http://schemas.openxmlformats.org/officeDocument/2006/relationships/chart" Target="../charts/chart92.xml"/><Relationship Id="rId1" Type="http://schemas.openxmlformats.org/officeDocument/2006/relationships/slideLayout" Target="../slideLayouts/slideLayout20.xml"/></Relationships>
</file>

<file path=ppt/slides/_rels/slide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chart" Target="../charts/chart24.xml"/><Relationship Id="rId1" Type="http://schemas.openxmlformats.org/officeDocument/2006/relationships/slideLayout" Target="../slideLayouts/slideLayout2.xml"/></Relationships>
</file>

<file path=ppt/slides/_rels/slide500.xml.rels><?xml version="1.0" encoding="UTF-8" standalone="yes"?>
<Relationships xmlns="http://schemas.openxmlformats.org/package/2006/relationships"><Relationship Id="rId2" Type="http://schemas.openxmlformats.org/officeDocument/2006/relationships/chart" Target="../charts/chart93.xml"/><Relationship Id="rId1" Type="http://schemas.openxmlformats.org/officeDocument/2006/relationships/slideLayout" Target="../slideLayouts/slideLayout20.xml"/></Relationships>
</file>

<file path=ppt/slides/_rels/slide501.xml.rels><?xml version="1.0" encoding="UTF-8" standalone="yes"?>
<Relationships xmlns="http://schemas.openxmlformats.org/package/2006/relationships"><Relationship Id="rId2" Type="http://schemas.openxmlformats.org/officeDocument/2006/relationships/chart" Target="../charts/chart94.xml"/><Relationship Id="rId1" Type="http://schemas.openxmlformats.org/officeDocument/2006/relationships/slideLayout" Target="../slideLayouts/slideLayout20.xml"/></Relationships>
</file>

<file path=ppt/slides/_rels/slide502.xml.rels><?xml version="1.0" encoding="UTF-8" standalone="yes"?>
<Relationships xmlns="http://schemas.openxmlformats.org/package/2006/relationships"><Relationship Id="rId3" Type="http://schemas.openxmlformats.org/officeDocument/2006/relationships/chart" Target="../charts/chart96.xml"/><Relationship Id="rId2" Type="http://schemas.openxmlformats.org/officeDocument/2006/relationships/chart" Target="../charts/chart95.xml"/><Relationship Id="rId1" Type="http://schemas.openxmlformats.org/officeDocument/2006/relationships/slideLayout" Target="../slideLayouts/slideLayout20.xml"/></Relationships>
</file>

<file path=ppt/slides/_rels/slide503.xml.rels><?xml version="1.0" encoding="UTF-8" standalone="yes"?>
<Relationships xmlns="http://schemas.openxmlformats.org/package/2006/relationships"><Relationship Id="rId2" Type="http://schemas.openxmlformats.org/officeDocument/2006/relationships/chart" Target="../charts/chart97.xml"/><Relationship Id="rId1" Type="http://schemas.openxmlformats.org/officeDocument/2006/relationships/slideLayout" Target="../slideLayouts/slideLayout20.xml"/></Relationships>
</file>

<file path=ppt/slides/_rels/slide504.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505.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506.xml.rels><?xml version="1.0" encoding="UTF-8" standalone="yes"?>
<Relationships xmlns="http://schemas.openxmlformats.org/package/2006/relationships"><Relationship Id="rId2" Type="http://schemas.openxmlformats.org/officeDocument/2006/relationships/image" Target="../media/image301.png"/><Relationship Id="rId1" Type="http://schemas.openxmlformats.org/officeDocument/2006/relationships/slideLayout" Target="../slideLayouts/slideLayout20.xml"/></Relationships>
</file>

<file path=ppt/slides/_rels/slide507.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508.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509.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51.xml.rels><?xml version="1.0" encoding="UTF-8" standalone="yes"?>
<Relationships xmlns="http://schemas.openxmlformats.org/package/2006/relationships"><Relationship Id="rId3" Type="http://schemas.openxmlformats.org/officeDocument/2006/relationships/chart" Target="../charts/chart25.xml"/><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510.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511.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512.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513.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Layout" Target="../slideLayouts/slideLayout20.xml"/><Relationship Id="rId1" Type="http://schemas.openxmlformats.org/officeDocument/2006/relationships/vmlDrawing" Target="../drawings/vmlDrawing1.vml"/><Relationship Id="rId4" Type="http://schemas.openxmlformats.org/officeDocument/2006/relationships/image" Target="../media/image302.wmf"/></Relationships>
</file>

<file path=ppt/slides/_rels/slide514.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Layout" Target="../slideLayouts/slideLayout20.xml"/><Relationship Id="rId1" Type="http://schemas.openxmlformats.org/officeDocument/2006/relationships/vmlDrawing" Target="../drawings/vmlDrawing2.vml"/><Relationship Id="rId4" Type="http://schemas.openxmlformats.org/officeDocument/2006/relationships/image" Target="../media/image303.wmf"/></Relationships>
</file>

<file path=ppt/slides/_rels/slide515.xml.rels><?xml version="1.0" encoding="UTF-8" standalone="yes"?>
<Relationships xmlns="http://schemas.openxmlformats.org/package/2006/relationships"><Relationship Id="rId2" Type="http://schemas.openxmlformats.org/officeDocument/2006/relationships/image" Target="../media/image304.png"/><Relationship Id="rId1" Type="http://schemas.openxmlformats.org/officeDocument/2006/relationships/slideLayout" Target="../slideLayouts/slideLayout20.xml"/></Relationships>
</file>

<file path=ppt/slides/_rels/slide516.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517.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518.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519.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52.xml.rels><?xml version="1.0" encoding="UTF-8" standalone="yes"?>
<Relationships xmlns="http://schemas.openxmlformats.org/package/2006/relationships"><Relationship Id="rId2" Type="http://schemas.openxmlformats.org/officeDocument/2006/relationships/chart" Target="../charts/chart26.xml"/><Relationship Id="rId1" Type="http://schemas.openxmlformats.org/officeDocument/2006/relationships/slideLayout" Target="../slideLayouts/slideLayout2.xml"/></Relationships>
</file>

<file path=ppt/slides/_rels/slide520.xml.rels><?xml version="1.0" encoding="UTF-8" standalone="yes"?>
<Relationships xmlns="http://schemas.openxmlformats.org/package/2006/relationships"><Relationship Id="rId2" Type="http://schemas.openxmlformats.org/officeDocument/2006/relationships/image" Target="../media/image305.png"/><Relationship Id="rId1" Type="http://schemas.openxmlformats.org/officeDocument/2006/relationships/slideLayout" Target="../slideLayouts/slideLayout20.xml"/></Relationships>
</file>

<file path=ppt/slides/_rels/slide521.xml.rels><?xml version="1.0" encoding="UTF-8" standalone="yes"?>
<Relationships xmlns="http://schemas.openxmlformats.org/package/2006/relationships"><Relationship Id="rId2" Type="http://schemas.openxmlformats.org/officeDocument/2006/relationships/image" Target="../media/image306.png"/><Relationship Id="rId1" Type="http://schemas.openxmlformats.org/officeDocument/2006/relationships/slideLayout" Target="../slideLayouts/slideLayout20.xml"/></Relationships>
</file>

<file path=ppt/slides/_rels/slide522.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52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48.xml"/><Relationship Id="rId1" Type="http://schemas.openxmlformats.org/officeDocument/2006/relationships/slideLayout" Target="../slideLayouts/slideLayout20.xml"/></Relationships>
</file>

<file path=ppt/slides/_rels/slide524.xml.rels><?xml version="1.0" encoding="UTF-8" standalone="yes"?>
<Relationships xmlns="http://schemas.openxmlformats.org/package/2006/relationships"><Relationship Id="rId2" Type="http://schemas.openxmlformats.org/officeDocument/2006/relationships/hyperlink" Target="mailto:nmahani@pbcgov.org" TargetMode="External"/><Relationship Id="rId1" Type="http://schemas.openxmlformats.org/officeDocument/2006/relationships/slideLayout" Target="../slideLayouts/slideLayout21.xml"/></Relationships>
</file>

<file path=ppt/slides/_rels/slide525.xml.rels><?xml version="1.0" encoding="UTF-8" standalone="yes"?>
<Relationships xmlns="http://schemas.openxmlformats.org/package/2006/relationships"><Relationship Id="rId2" Type="http://schemas.openxmlformats.org/officeDocument/2006/relationships/hyperlink" Target="https://redcap.pbcgov.org/redcap/redcap_v13.4.12/DataExport/index.php?pid=52&amp;report_id=321&amp;stats_charts=1" TargetMode="External"/><Relationship Id="rId1" Type="http://schemas.openxmlformats.org/officeDocument/2006/relationships/slideLayout" Target="../slideLayouts/slideLayout20.xml"/></Relationships>
</file>

<file path=ppt/slides/_rels/slide52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49.xml"/><Relationship Id="rId1" Type="http://schemas.openxmlformats.org/officeDocument/2006/relationships/slideLayout" Target="../slideLayouts/slideLayout20.xml"/></Relationships>
</file>

<file path=ppt/slides/_rels/slide53.xml.rels><?xml version="1.0" encoding="UTF-8" standalone="yes"?>
<Relationships xmlns="http://schemas.openxmlformats.org/package/2006/relationships"><Relationship Id="rId2" Type="http://schemas.openxmlformats.org/officeDocument/2006/relationships/chart" Target="../charts/chart27.xml"/><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2" Type="http://schemas.openxmlformats.org/officeDocument/2006/relationships/chart" Target="../charts/chart28.xm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2" Type="http://schemas.openxmlformats.org/officeDocument/2006/relationships/chart" Target="../charts/chart29.xml"/><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2" Type="http://schemas.openxmlformats.org/officeDocument/2006/relationships/chart" Target="../charts/chart30.xml"/><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2" Type="http://schemas.openxmlformats.org/officeDocument/2006/relationships/chart" Target="../charts/chart31.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2" Type="http://schemas.openxmlformats.org/officeDocument/2006/relationships/chart" Target="../charts/chart32.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chart" Target="../charts/chart33.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hyperlink" Target="mailto:sringer@pbcgov.org" TargetMode="External"/><Relationship Id="rId1" Type="http://schemas.openxmlformats.org/officeDocument/2006/relationships/slideLayout" Target="../slideLayouts/slideLayout3.xml"/></Relationships>
</file>

<file path=ppt/slides/_rels/slide60.xml.rels><?xml version="1.0" encoding="UTF-8" standalone="yes"?>
<Relationships xmlns="http://schemas.openxmlformats.org/package/2006/relationships"><Relationship Id="rId2" Type="http://schemas.openxmlformats.org/officeDocument/2006/relationships/chart" Target="../charts/chart34.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chart" Target="../charts/chart35.xm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ype="http://schemas.openxmlformats.org/officeDocument/2006/relationships/chart" Target="../charts/chart36.xm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2" Type="http://schemas.openxmlformats.org/officeDocument/2006/relationships/chart" Target="../charts/chart37.xml"/><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2" Type="http://schemas.openxmlformats.org/officeDocument/2006/relationships/chart" Target="../charts/chart38.xml"/><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2" Type="http://schemas.openxmlformats.org/officeDocument/2006/relationships/chart" Target="../charts/chart39.xml"/><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18.xml"/></Relationships>
</file>

<file path=ppt/slides/_rels/slide7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hyperlink" Target="mailto:Robert.Scott@flhealth.gov" TargetMode="External"/><Relationship Id="rId1" Type="http://schemas.openxmlformats.org/officeDocument/2006/relationships/slideLayout" Target="../slideLayouts/slideLayout38.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9.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39.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9.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9.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9.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39.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39.xml"/></Relationships>
</file>

<file path=ppt/slides/_rels/slide8.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xml"/><Relationship Id="rId1" Type="http://schemas.openxmlformats.org/officeDocument/2006/relationships/slideLayout" Target="../slideLayouts/slideLayout2.xml"/><Relationship Id="rId4" Type="http://schemas.openxmlformats.org/officeDocument/2006/relationships/chart" Target="../charts/chart2.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9.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9.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9.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9.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9.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39.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39.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39.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39.xml"/></Relationships>
</file>

<file path=ppt/slides/_rels/slide8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39.xml"/></Relationships>
</file>

<file path=ppt/slides/_rels/slide9.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chart" Target="../charts/chart3.xml"/><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2" Type="http://schemas.openxmlformats.org/officeDocument/2006/relationships/hyperlink" Target="mailto:acorrea@pbcgov.org" TargetMode="External"/><Relationship Id="rId1" Type="http://schemas.openxmlformats.org/officeDocument/2006/relationships/slideLayout" Target="../slideLayouts/slideLayout3.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2" Type="http://schemas.openxmlformats.org/officeDocument/2006/relationships/chart" Target="../charts/chart40.xml"/><Relationship Id="rId1" Type="http://schemas.openxmlformats.org/officeDocument/2006/relationships/slideLayout" Target="../slideLayouts/slideLayout18.xml"/></Relationships>
</file>

<file path=ppt/slides/_rels/slide94.xml.rels><?xml version="1.0" encoding="UTF-8" standalone="yes"?>
<Relationships xmlns="http://schemas.openxmlformats.org/package/2006/relationships"><Relationship Id="rId2" Type="http://schemas.openxmlformats.org/officeDocument/2006/relationships/chart" Target="../charts/chart41.xml"/><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3" Type="http://schemas.openxmlformats.org/officeDocument/2006/relationships/chart" Target="../charts/chart43.xml"/><Relationship Id="rId2" Type="http://schemas.openxmlformats.org/officeDocument/2006/relationships/chart" Target="../charts/chart42.xml"/><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2" Type="http://schemas.openxmlformats.org/officeDocument/2006/relationships/chart" Target="../charts/chart44.xml"/><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2" Type="http://schemas.openxmlformats.org/officeDocument/2006/relationships/chart" Target="../charts/chart45.xml"/><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normAutofit/>
          </a:bodyPr>
          <a:lstStyle/>
          <a:p>
            <a:r>
              <a:rPr lang="en-US" b="1" dirty="0" smtClean="0"/>
              <a:t>The Status of </a:t>
            </a:r>
            <a:r>
              <a:rPr lang="en-US" b="1" dirty="0" smtClean="0">
                <a:solidFill>
                  <a:srgbClr val="C00000"/>
                </a:solidFill>
              </a:rPr>
              <a:t>HIV</a:t>
            </a:r>
            <a:r>
              <a:rPr lang="en-US" b="1" dirty="0" smtClean="0"/>
              <a:t> </a:t>
            </a:r>
            <a:br>
              <a:rPr lang="en-US" b="1" dirty="0" smtClean="0"/>
            </a:br>
            <a:r>
              <a:rPr lang="en-US" b="1" dirty="0" smtClean="0"/>
              <a:t>in Palm Beach County</a:t>
            </a:r>
            <a:r>
              <a:rPr lang="en-US" dirty="0" smtClean="0"/>
              <a:t/>
            </a:r>
            <a:br>
              <a:rPr lang="en-US" dirty="0" smtClean="0"/>
            </a:br>
            <a:r>
              <a:rPr lang="en-US" sz="4000" dirty="0" smtClean="0">
                <a:solidFill>
                  <a:srgbClr val="C00000"/>
                </a:solidFill>
              </a:rPr>
              <a:t>2023</a:t>
            </a:r>
            <a:endParaRPr lang="en-US" sz="4000" dirty="0">
              <a:solidFill>
                <a:srgbClr val="C00000"/>
              </a:solidFill>
            </a:endParaRPr>
          </a:p>
        </p:txBody>
      </p:sp>
      <p:sp>
        <p:nvSpPr>
          <p:cNvPr id="3" name="Subtitle 2"/>
          <p:cNvSpPr>
            <a:spLocks noGrp="1"/>
          </p:cNvSpPr>
          <p:nvPr>
            <p:ph type="subTitle" idx="1"/>
          </p:nvPr>
        </p:nvSpPr>
        <p:spPr>
          <a:xfrm>
            <a:off x="4515377" y="3996266"/>
            <a:ext cx="6987645" cy="2861733"/>
          </a:xfrm>
        </p:spPr>
        <p:txBody>
          <a:bodyPr>
            <a:normAutofit/>
          </a:bodyPr>
          <a:lstStyle/>
          <a:p>
            <a:pPr algn="ctr"/>
            <a:r>
              <a:rPr lang="en-US" dirty="0" smtClean="0"/>
              <a:t>Presented by </a:t>
            </a:r>
          </a:p>
          <a:p>
            <a:pPr algn="ctr"/>
            <a:r>
              <a:rPr lang="en-US" dirty="0" smtClean="0"/>
              <a:t>Palm Beach County HIV Elimination Services</a:t>
            </a:r>
          </a:p>
          <a:p>
            <a:pPr algn="ctr"/>
            <a:r>
              <a:rPr lang="en-US" dirty="0" smtClean="0"/>
              <a:t>&amp; </a:t>
            </a:r>
          </a:p>
          <a:p>
            <a:pPr algn="ctr"/>
            <a:r>
              <a:rPr lang="en-US" dirty="0" smtClean="0"/>
              <a:t>Palm Beach County HIV CARE Council </a:t>
            </a:r>
          </a:p>
          <a:p>
            <a:pPr algn="ctr"/>
            <a:r>
              <a:rPr lang="en-US" dirty="0" smtClean="0"/>
              <a:t>July 11</a:t>
            </a:r>
            <a:r>
              <a:rPr lang="en-US" baseline="30000" dirty="0" smtClean="0"/>
              <a:t>th</a:t>
            </a:r>
            <a:r>
              <a:rPr lang="en-US" dirty="0" smtClean="0"/>
              <a:t> and 12</a:t>
            </a:r>
            <a:r>
              <a:rPr lang="en-US" baseline="30000" dirty="0" smtClean="0"/>
              <a:t>th</a:t>
            </a:r>
            <a:r>
              <a:rPr lang="en-US" dirty="0" smtClean="0"/>
              <a:t>, </a:t>
            </a:r>
            <a:r>
              <a:rPr lang="en-US" dirty="0" smtClean="0"/>
              <a:t>2023</a:t>
            </a:r>
          </a:p>
          <a:p>
            <a:pPr algn="ctr"/>
            <a:endParaRPr lang="en-US" dirty="0" smtClean="0"/>
          </a:p>
          <a:p>
            <a:pPr algn="ctr"/>
            <a:endParaRPr lang="en-US" dirty="0"/>
          </a:p>
        </p:txBody>
      </p:sp>
    </p:spTree>
    <p:extLst>
      <p:ext uri="{BB962C8B-B14F-4D97-AF65-F5344CB8AC3E}">
        <p14:creationId xmlns:p14="http://schemas.microsoft.com/office/powerpoint/2010/main" val="550193546"/>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9" y="33338"/>
            <a:ext cx="10018713" cy="1103131"/>
          </a:xfrm>
        </p:spPr>
        <p:txBody>
          <a:bodyPr>
            <a:normAutofit/>
          </a:bodyPr>
          <a:lstStyle/>
          <a:p>
            <a:pPr algn="l"/>
            <a:r>
              <a:rPr lang="en-US" b="1" dirty="0" smtClean="0">
                <a:solidFill>
                  <a:srgbClr val="C00000"/>
                </a:solidFill>
              </a:rPr>
              <a:t>2022 </a:t>
            </a:r>
            <a:r>
              <a:rPr lang="en-US" b="1" dirty="0">
                <a:solidFill>
                  <a:srgbClr val="C00000"/>
                </a:solidFill>
              </a:rPr>
              <a:t>RSR Client Summary Report Data cont.</a:t>
            </a:r>
            <a:endParaRPr lang="en-US" b="1" dirty="0"/>
          </a:p>
        </p:txBody>
      </p:sp>
      <p:graphicFrame>
        <p:nvGraphicFramePr>
          <p:cNvPr id="8" name="Content Placeholder 7"/>
          <p:cNvGraphicFramePr>
            <a:graphicFrameLocks noGrp="1"/>
          </p:cNvGraphicFramePr>
          <p:nvPr>
            <p:ph idx="1"/>
            <p:extLst/>
          </p:nvPr>
        </p:nvGraphicFramePr>
        <p:xfrm>
          <a:off x="1737360" y="2132043"/>
          <a:ext cx="2873829" cy="3863808"/>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p:cNvSpPr txBox="1"/>
          <p:nvPr/>
        </p:nvSpPr>
        <p:spPr>
          <a:xfrm>
            <a:off x="1484309" y="1136469"/>
            <a:ext cx="4775651" cy="58477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1" i="0" u="sng" strike="noStrike" kern="1200" cap="none" spc="0" normalizeH="0" baseline="0" noProof="0" dirty="0">
                <a:ln>
                  <a:noFill/>
                </a:ln>
                <a:solidFill>
                  <a:prstClr val="black"/>
                </a:solidFill>
                <a:effectLst/>
                <a:uLnTx/>
                <a:uFillTx/>
                <a:latin typeface="Corbel" panose="020B0503020204020204"/>
                <a:ea typeface="+mn-ea"/>
                <a:cs typeface="+mn-cs"/>
              </a:rPr>
              <a:t>Number of Clients by Race, Ethnicity and HIV Status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orbel" panose="020B0503020204020204"/>
                <a:ea typeface="+mn-ea"/>
                <a:cs typeface="+mn-cs"/>
              </a:rPr>
              <a:t>•Largest group remains Black/African American</a:t>
            </a:r>
          </a:p>
        </p:txBody>
      </p:sp>
      <p:graphicFrame>
        <p:nvGraphicFramePr>
          <p:cNvPr id="13" name="Content Placeholder 7"/>
          <p:cNvGraphicFramePr>
            <a:graphicFrameLocks/>
          </p:cNvGraphicFramePr>
          <p:nvPr>
            <p:extLst/>
          </p:nvPr>
        </p:nvGraphicFramePr>
        <p:xfrm>
          <a:off x="4823045" y="2132043"/>
          <a:ext cx="2873829" cy="3863808"/>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4" name="Content Placeholder 7"/>
          <p:cNvGraphicFramePr>
            <a:graphicFrameLocks/>
          </p:cNvGraphicFramePr>
          <p:nvPr>
            <p:extLst/>
          </p:nvPr>
        </p:nvGraphicFramePr>
        <p:xfrm>
          <a:off x="7908730" y="2132043"/>
          <a:ext cx="2873829" cy="3863808"/>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187245853"/>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653423431"/>
              </p:ext>
            </p:extLst>
          </p:nvPr>
        </p:nvGraphicFramePr>
        <p:xfrm>
          <a:off x="1063690" y="1517919"/>
          <a:ext cx="3601617" cy="1858725"/>
        </p:xfrm>
        <a:graphic>
          <a:graphicData uri="http://schemas.openxmlformats.org/drawingml/2006/table">
            <a:tbl>
              <a:tblPr>
                <a:tableStyleId>{5C22544A-7EE6-4342-B048-85BDC9FD1C3A}</a:tableStyleId>
              </a:tblPr>
              <a:tblGrid>
                <a:gridCol w="1200539">
                  <a:extLst>
                    <a:ext uri="{9D8B030D-6E8A-4147-A177-3AD203B41FA5}">
                      <a16:colId xmlns:a16="http://schemas.microsoft.com/office/drawing/2014/main" val="920564798"/>
                    </a:ext>
                  </a:extLst>
                </a:gridCol>
                <a:gridCol w="1200539">
                  <a:extLst>
                    <a:ext uri="{9D8B030D-6E8A-4147-A177-3AD203B41FA5}">
                      <a16:colId xmlns:a16="http://schemas.microsoft.com/office/drawing/2014/main" val="212521390"/>
                    </a:ext>
                  </a:extLst>
                </a:gridCol>
                <a:gridCol w="1200539">
                  <a:extLst>
                    <a:ext uri="{9D8B030D-6E8A-4147-A177-3AD203B41FA5}">
                      <a16:colId xmlns:a16="http://schemas.microsoft.com/office/drawing/2014/main" val="2371163320"/>
                    </a:ext>
                  </a:extLst>
                </a:gridCol>
              </a:tblGrid>
              <a:tr h="371745">
                <a:tc>
                  <a:txBody>
                    <a:bodyPr/>
                    <a:lstStyle/>
                    <a:p>
                      <a:pPr algn="l" fontAlgn="b"/>
                      <a:r>
                        <a:rPr lang="en-US" sz="1100" u="none" strike="noStrike" dirty="0">
                          <a:effectLst/>
                        </a:rPr>
                        <a:t>Income </a:t>
                      </a:r>
                      <a:r>
                        <a:rPr lang="en-US" sz="1100" u="none" strike="noStrike" dirty="0" smtClean="0">
                          <a:effectLst/>
                        </a:rPr>
                        <a:t>AMI %</a:t>
                      </a:r>
                      <a:endParaRPr lang="en-US"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l" fontAlgn="b"/>
                      <a:r>
                        <a:rPr lang="en-US" sz="1100" u="none" strike="noStrike" dirty="0" smtClean="0">
                          <a:effectLst/>
                        </a:rPr>
                        <a:t>Frequency</a:t>
                      </a:r>
                      <a:endParaRPr lang="en-US"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l" fontAlgn="b"/>
                      <a:r>
                        <a:rPr lang="en-US" sz="1100" u="none" strike="noStrike" dirty="0">
                          <a:effectLst/>
                        </a:rPr>
                        <a:t>%</a:t>
                      </a:r>
                      <a:endParaRPr lang="en-US" sz="1100" b="0" i="0" u="none" strike="noStrike" dirty="0">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3493768737"/>
                  </a:ext>
                </a:extLst>
              </a:tr>
              <a:tr h="371745">
                <a:tc>
                  <a:txBody>
                    <a:bodyPr/>
                    <a:lstStyle/>
                    <a:p>
                      <a:pPr algn="l" fontAlgn="b"/>
                      <a:r>
                        <a:rPr lang="en-US" sz="1100" u="none" strike="noStrike">
                          <a:effectLst/>
                        </a:rPr>
                        <a:t>0-30 % </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dirty="0">
                          <a:effectLst/>
                        </a:rPr>
                        <a:t>114</a:t>
                      </a:r>
                      <a:endParaRPr lang="en-US"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dirty="0">
                          <a:effectLst/>
                        </a:rPr>
                        <a:t>69.7</a:t>
                      </a:r>
                      <a:endParaRPr lang="en-US" sz="1100" b="0" i="0" u="none" strike="noStrike" dirty="0">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1247278734"/>
                  </a:ext>
                </a:extLst>
              </a:tr>
              <a:tr h="371745">
                <a:tc>
                  <a:txBody>
                    <a:bodyPr/>
                    <a:lstStyle/>
                    <a:p>
                      <a:pPr algn="l" fontAlgn="b"/>
                      <a:r>
                        <a:rPr lang="en-US" sz="1100" u="none" strike="noStrike">
                          <a:effectLst/>
                        </a:rPr>
                        <a:t>31-50%  </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dirty="0">
                          <a:effectLst/>
                        </a:rPr>
                        <a:t>32</a:t>
                      </a:r>
                      <a:endParaRPr lang="en-US"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19.4</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1705093921"/>
                  </a:ext>
                </a:extLst>
              </a:tr>
              <a:tr h="371745">
                <a:tc>
                  <a:txBody>
                    <a:bodyPr/>
                    <a:lstStyle/>
                    <a:p>
                      <a:pPr algn="l" fontAlgn="b"/>
                      <a:r>
                        <a:rPr lang="en-US" sz="1100" u="none" strike="noStrike">
                          <a:effectLst/>
                        </a:rPr>
                        <a:t>51-80% </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dirty="0">
                          <a:effectLst/>
                        </a:rPr>
                        <a:t>18</a:t>
                      </a:r>
                      <a:endParaRPr lang="en-US"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10.9</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1539736064"/>
                  </a:ext>
                </a:extLst>
              </a:tr>
              <a:tr h="371745">
                <a:tc>
                  <a:txBody>
                    <a:bodyPr/>
                    <a:lstStyle/>
                    <a:p>
                      <a:pPr algn="l" fontAlgn="b"/>
                      <a:r>
                        <a:rPr lang="en-US" sz="1100" u="none" strike="noStrike">
                          <a:effectLst/>
                        </a:rPr>
                        <a:t>Total </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164</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dirty="0">
                          <a:effectLst/>
                        </a:rPr>
                        <a:t>100</a:t>
                      </a:r>
                      <a:endParaRPr lang="en-US" sz="1100" b="0" i="0" u="none" strike="noStrike" dirty="0">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3401029851"/>
                  </a:ext>
                </a:extLst>
              </a:tr>
            </a:tbl>
          </a:graphicData>
        </a:graphic>
      </p:graphicFrame>
      <p:graphicFrame>
        <p:nvGraphicFramePr>
          <p:cNvPr id="6" name="Chart 5"/>
          <p:cNvGraphicFramePr>
            <a:graphicFrameLocks/>
          </p:cNvGraphicFramePr>
          <p:nvPr>
            <p:extLst>
              <p:ext uri="{D42A27DB-BD31-4B8C-83A1-F6EECF244321}">
                <p14:modId xmlns:p14="http://schemas.microsoft.com/office/powerpoint/2010/main" val="173593507"/>
              </p:ext>
            </p:extLst>
          </p:nvPr>
        </p:nvGraphicFramePr>
        <p:xfrm>
          <a:off x="4665307" y="933061"/>
          <a:ext cx="6969965" cy="5438709"/>
        </p:xfrm>
        <a:graphic>
          <a:graphicData uri="http://schemas.openxmlformats.org/drawingml/2006/chart">
            <c:chart xmlns:c="http://schemas.openxmlformats.org/drawingml/2006/chart" xmlns:r="http://schemas.openxmlformats.org/officeDocument/2006/relationships" r:id="rId2"/>
          </a:graphicData>
        </a:graphic>
      </p:graphicFrame>
      <p:pic>
        <p:nvPicPr>
          <p:cNvPr id="7" name="Picture 6"/>
          <p:cNvPicPr>
            <a:picLocks noChangeAspect="1"/>
          </p:cNvPicPr>
          <p:nvPr/>
        </p:nvPicPr>
        <p:blipFill>
          <a:blip r:embed="rId3"/>
          <a:stretch>
            <a:fillRect/>
          </a:stretch>
        </p:blipFill>
        <p:spPr>
          <a:xfrm>
            <a:off x="1063690" y="3513753"/>
            <a:ext cx="4627984" cy="1983014"/>
          </a:xfrm>
          <a:prstGeom prst="rect">
            <a:avLst/>
          </a:prstGeom>
        </p:spPr>
      </p:pic>
      <p:sp>
        <p:nvSpPr>
          <p:cNvPr id="2" name="Title 1"/>
          <p:cNvSpPr>
            <a:spLocks noGrp="1"/>
          </p:cNvSpPr>
          <p:nvPr>
            <p:ph type="title"/>
          </p:nvPr>
        </p:nvSpPr>
        <p:spPr/>
        <p:txBody>
          <a:bodyPr/>
          <a:lstStyle/>
          <a:p>
            <a:r>
              <a:rPr lang="en-US" b="1" dirty="0">
                <a:solidFill>
                  <a:srgbClr val="404040"/>
                </a:solidFill>
              </a:rPr>
              <a:t>GY </a:t>
            </a:r>
            <a:r>
              <a:rPr lang="en-US" b="1" dirty="0" smtClean="0">
                <a:solidFill>
                  <a:srgbClr val="404040"/>
                </a:solidFill>
              </a:rPr>
              <a:t>21-22 </a:t>
            </a:r>
            <a:r>
              <a:rPr lang="en-US" b="1" dirty="0">
                <a:solidFill>
                  <a:srgbClr val="404040"/>
                </a:solidFill>
              </a:rPr>
              <a:t>HOPWA Client </a:t>
            </a:r>
            <a:r>
              <a:rPr lang="en-US" b="1" dirty="0" smtClean="0">
                <a:solidFill>
                  <a:srgbClr val="404040"/>
                </a:solidFill>
              </a:rPr>
              <a:t>Demographics</a:t>
            </a:r>
            <a:br>
              <a:rPr lang="en-US" b="1" dirty="0" smtClean="0">
                <a:solidFill>
                  <a:srgbClr val="404040"/>
                </a:solidFill>
              </a:rPr>
            </a:br>
            <a:endParaRPr lang="en-US" dirty="0"/>
          </a:p>
        </p:txBody>
      </p:sp>
    </p:spTree>
    <p:extLst>
      <p:ext uri="{BB962C8B-B14F-4D97-AF65-F5344CB8AC3E}">
        <p14:creationId xmlns:p14="http://schemas.microsoft.com/office/powerpoint/2010/main" val="3413784919"/>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1322225649"/>
              </p:ext>
            </p:extLst>
          </p:nvPr>
        </p:nvGraphicFramePr>
        <p:xfrm>
          <a:off x="883299" y="1995890"/>
          <a:ext cx="4298302" cy="2771140"/>
        </p:xfrm>
        <a:graphic>
          <a:graphicData uri="http://schemas.openxmlformats.org/drawingml/2006/table">
            <a:tbl>
              <a:tblPr>
                <a:tableStyleId>{5C22544A-7EE6-4342-B048-85BDC9FD1C3A}</a:tableStyleId>
              </a:tblPr>
              <a:tblGrid>
                <a:gridCol w="2748492">
                  <a:extLst>
                    <a:ext uri="{9D8B030D-6E8A-4147-A177-3AD203B41FA5}">
                      <a16:colId xmlns:a16="http://schemas.microsoft.com/office/drawing/2014/main" val="1668455128"/>
                    </a:ext>
                  </a:extLst>
                </a:gridCol>
                <a:gridCol w="774905">
                  <a:extLst>
                    <a:ext uri="{9D8B030D-6E8A-4147-A177-3AD203B41FA5}">
                      <a16:colId xmlns:a16="http://schemas.microsoft.com/office/drawing/2014/main" val="2583301404"/>
                    </a:ext>
                  </a:extLst>
                </a:gridCol>
                <a:gridCol w="774905">
                  <a:extLst>
                    <a:ext uri="{9D8B030D-6E8A-4147-A177-3AD203B41FA5}">
                      <a16:colId xmlns:a16="http://schemas.microsoft.com/office/drawing/2014/main" val="2151172675"/>
                    </a:ext>
                  </a:extLst>
                </a:gridCol>
              </a:tblGrid>
              <a:tr h="426329">
                <a:tc>
                  <a:txBody>
                    <a:bodyPr/>
                    <a:lstStyle/>
                    <a:p>
                      <a:pPr algn="l" fontAlgn="b"/>
                      <a:r>
                        <a:rPr lang="en-US" sz="1100" u="none" strike="noStrike">
                          <a:effectLst/>
                        </a:rPr>
                        <a:t>Level of education </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l" fontAlgn="b"/>
                      <a:r>
                        <a:rPr lang="en-US" sz="1100" u="none" strike="noStrike" dirty="0" err="1">
                          <a:effectLst/>
                        </a:rPr>
                        <a:t>Freq</a:t>
                      </a:r>
                      <a:r>
                        <a:rPr lang="en-US" sz="1100" u="none" strike="noStrike" dirty="0">
                          <a:effectLst/>
                        </a:rPr>
                        <a:t> </a:t>
                      </a:r>
                      <a:endParaRPr lang="en-US"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l" fontAlgn="b"/>
                      <a:r>
                        <a:rPr lang="en-US" sz="1100" u="none" strike="noStrike">
                          <a:effectLst/>
                        </a:rPr>
                        <a:t>%</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2875386883"/>
                  </a:ext>
                </a:extLst>
              </a:tr>
              <a:tr h="426329">
                <a:tc>
                  <a:txBody>
                    <a:bodyPr/>
                    <a:lstStyle/>
                    <a:p>
                      <a:pPr algn="l" fontAlgn="b"/>
                      <a:r>
                        <a:rPr lang="en-US" sz="1100" u="none" strike="noStrike">
                          <a:effectLst/>
                        </a:rPr>
                        <a:t>Between 8th Grade and 12th Grade</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106</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65%</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532640089"/>
                  </a:ext>
                </a:extLst>
              </a:tr>
              <a:tr h="532912">
                <a:tc>
                  <a:txBody>
                    <a:bodyPr/>
                    <a:lstStyle/>
                    <a:p>
                      <a:pPr algn="l" fontAlgn="b"/>
                      <a:r>
                        <a:rPr lang="en-US" sz="1400" u="none" strike="noStrike" dirty="0">
                          <a:effectLst/>
                        </a:rPr>
                        <a:t>College</a:t>
                      </a:r>
                      <a:endParaRPr lang="en-US" sz="1400" b="0" i="0" u="none" strike="noStrike" dirty="0">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38</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23%</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3784101730"/>
                  </a:ext>
                </a:extLst>
              </a:tr>
              <a:tr h="532912">
                <a:tc>
                  <a:txBody>
                    <a:bodyPr/>
                    <a:lstStyle/>
                    <a:p>
                      <a:pPr algn="l" fontAlgn="b"/>
                      <a:r>
                        <a:rPr lang="en-US" sz="1400" u="none" strike="noStrike">
                          <a:effectLst/>
                        </a:rPr>
                        <a:t>some College</a:t>
                      </a:r>
                      <a:endParaRPr lang="en-US" sz="14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17</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10%</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815409636"/>
                  </a:ext>
                </a:extLst>
              </a:tr>
              <a:tr h="426329">
                <a:tc>
                  <a:txBody>
                    <a:bodyPr/>
                    <a:lstStyle/>
                    <a:p>
                      <a:pPr algn="l" fontAlgn="b"/>
                      <a:r>
                        <a:rPr lang="en-US" sz="1100" u="none" strike="noStrike" dirty="0">
                          <a:effectLst/>
                        </a:rPr>
                        <a:t>vocational </a:t>
                      </a:r>
                      <a:endParaRPr lang="en-US"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3</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dirty="0">
                          <a:effectLst/>
                        </a:rPr>
                        <a:t>2%</a:t>
                      </a:r>
                      <a:endParaRPr lang="en-US" sz="1100" b="0" i="0" u="none" strike="noStrike" dirty="0">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2024419186"/>
                  </a:ext>
                </a:extLst>
              </a:tr>
              <a:tr h="426329">
                <a:tc>
                  <a:txBody>
                    <a:bodyPr/>
                    <a:lstStyle/>
                    <a:p>
                      <a:pPr algn="l" fontAlgn="b"/>
                      <a:r>
                        <a:rPr lang="en-US" sz="1100" u="none" strike="noStrike">
                          <a:effectLst/>
                        </a:rPr>
                        <a:t>Total </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164</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dirty="0">
                          <a:effectLst/>
                        </a:rPr>
                        <a:t>100</a:t>
                      </a:r>
                      <a:endParaRPr lang="en-US" sz="1100" b="0" i="0" u="none" strike="noStrike" dirty="0">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3653320453"/>
                  </a:ext>
                </a:extLst>
              </a:tr>
            </a:tbl>
          </a:graphicData>
        </a:graphic>
      </p:graphicFrame>
      <p:graphicFrame>
        <p:nvGraphicFramePr>
          <p:cNvPr id="3" name="Chart 2"/>
          <p:cNvGraphicFramePr>
            <a:graphicFrameLocks/>
          </p:cNvGraphicFramePr>
          <p:nvPr>
            <p:extLst>
              <p:ext uri="{D42A27DB-BD31-4B8C-83A1-F6EECF244321}">
                <p14:modId xmlns:p14="http://schemas.microsoft.com/office/powerpoint/2010/main" val="2640641075"/>
              </p:ext>
            </p:extLst>
          </p:nvPr>
        </p:nvGraphicFramePr>
        <p:xfrm>
          <a:off x="5370252" y="1460500"/>
          <a:ext cx="6161348" cy="4305300"/>
        </p:xfrm>
        <a:graphic>
          <a:graphicData uri="http://schemas.openxmlformats.org/drawingml/2006/chart">
            <c:chart xmlns:c="http://schemas.openxmlformats.org/drawingml/2006/chart" xmlns:r="http://schemas.openxmlformats.org/officeDocument/2006/relationships" r:id="rId2"/>
          </a:graphicData>
        </a:graphic>
      </p:graphicFrame>
      <p:sp>
        <p:nvSpPr>
          <p:cNvPr id="4" name="Title 3"/>
          <p:cNvSpPr>
            <a:spLocks noGrp="1"/>
          </p:cNvSpPr>
          <p:nvPr>
            <p:ph type="title"/>
          </p:nvPr>
        </p:nvSpPr>
        <p:spPr/>
        <p:txBody>
          <a:bodyPr/>
          <a:lstStyle/>
          <a:p>
            <a:r>
              <a:rPr lang="en-US" b="1" dirty="0">
                <a:solidFill>
                  <a:srgbClr val="404040"/>
                </a:solidFill>
              </a:rPr>
              <a:t>GY </a:t>
            </a:r>
            <a:r>
              <a:rPr lang="en-US" b="1" dirty="0" smtClean="0">
                <a:solidFill>
                  <a:srgbClr val="404040"/>
                </a:solidFill>
              </a:rPr>
              <a:t>21-22 </a:t>
            </a:r>
            <a:r>
              <a:rPr lang="en-US" b="1" dirty="0">
                <a:solidFill>
                  <a:srgbClr val="404040"/>
                </a:solidFill>
              </a:rPr>
              <a:t>HOPWA Client </a:t>
            </a:r>
            <a:r>
              <a:rPr lang="en-US" b="1" dirty="0" smtClean="0">
                <a:solidFill>
                  <a:srgbClr val="404040"/>
                </a:solidFill>
              </a:rPr>
              <a:t>Demographics</a:t>
            </a:r>
            <a:br>
              <a:rPr lang="en-US" b="1" dirty="0" smtClean="0">
                <a:solidFill>
                  <a:srgbClr val="404040"/>
                </a:solidFill>
              </a:rPr>
            </a:br>
            <a:endParaRPr lang="en-US" dirty="0"/>
          </a:p>
        </p:txBody>
      </p:sp>
    </p:spTree>
    <p:extLst>
      <p:ext uri="{BB962C8B-B14F-4D97-AF65-F5344CB8AC3E}">
        <p14:creationId xmlns:p14="http://schemas.microsoft.com/office/powerpoint/2010/main" val="4029774514"/>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2514665172"/>
              </p:ext>
            </p:extLst>
          </p:nvPr>
        </p:nvGraphicFramePr>
        <p:xfrm>
          <a:off x="1310172" y="2623029"/>
          <a:ext cx="4011127" cy="2598228"/>
        </p:xfrm>
        <a:graphic>
          <a:graphicData uri="http://schemas.openxmlformats.org/drawingml/2006/table">
            <a:tbl>
              <a:tblPr>
                <a:tableStyleId>{5C22544A-7EE6-4342-B048-85BDC9FD1C3A}</a:tableStyleId>
              </a:tblPr>
              <a:tblGrid>
                <a:gridCol w="1573987">
                  <a:extLst>
                    <a:ext uri="{9D8B030D-6E8A-4147-A177-3AD203B41FA5}">
                      <a16:colId xmlns:a16="http://schemas.microsoft.com/office/drawing/2014/main" val="2855637524"/>
                    </a:ext>
                  </a:extLst>
                </a:gridCol>
                <a:gridCol w="1218570">
                  <a:extLst>
                    <a:ext uri="{9D8B030D-6E8A-4147-A177-3AD203B41FA5}">
                      <a16:colId xmlns:a16="http://schemas.microsoft.com/office/drawing/2014/main" val="1756281069"/>
                    </a:ext>
                  </a:extLst>
                </a:gridCol>
                <a:gridCol w="1218570">
                  <a:extLst>
                    <a:ext uri="{9D8B030D-6E8A-4147-A177-3AD203B41FA5}">
                      <a16:colId xmlns:a16="http://schemas.microsoft.com/office/drawing/2014/main" val="1020813580"/>
                    </a:ext>
                  </a:extLst>
                </a:gridCol>
              </a:tblGrid>
              <a:tr h="649557">
                <a:tc>
                  <a:txBody>
                    <a:bodyPr/>
                    <a:lstStyle/>
                    <a:p>
                      <a:pPr algn="l" fontAlgn="b"/>
                      <a:r>
                        <a:rPr lang="en-US" sz="1100" u="none" strike="noStrike">
                          <a:effectLst/>
                        </a:rPr>
                        <a:t>INSURANCE </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l" fontAlgn="b"/>
                      <a:r>
                        <a:rPr lang="en-US" sz="1100" u="none" strike="noStrike" dirty="0" err="1">
                          <a:effectLst/>
                        </a:rPr>
                        <a:t>Freq</a:t>
                      </a:r>
                      <a:endParaRPr lang="en-US"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l" fontAlgn="b"/>
                      <a:r>
                        <a:rPr lang="en-US" sz="1100" u="none" strike="noStrike" dirty="0">
                          <a:effectLst/>
                        </a:rPr>
                        <a:t>%</a:t>
                      </a:r>
                      <a:endParaRPr lang="en-US" sz="1100" b="0" i="0" u="none" strike="noStrike" dirty="0">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1271751196"/>
                  </a:ext>
                </a:extLst>
              </a:tr>
              <a:tr h="649557">
                <a:tc>
                  <a:txBody>
                    <a:bodyPr/>
                    <a:lstStyle/>
                    <a:p>
                      <a:pPr algn="l" fontAlgn="b"/>
                      <a:r>
                        <a:rPr lang="en-US" sz="1100" u="none" strike="noStrike">
                          <a:effectLst/>
                        </a:rPr>
                        <a:t>yes </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dirty="0">
                          <a:effectLst/>
                        </a:rPr>
                        <a:t>121</a:t>
                      </a:r>
                      <a:endParaRPr lang="en-US"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74%</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1814642266"/>
                  </a:ext>
                </a:extLst>
              </a:tr>
              <a:tr h="649557">
                <a:tc>
                  <a:txBody>
                    <a:bodyPr/>
                    <a:lstStyle/>
                    <a:p>
                      <a:pPr algn="l" fontAlgn="b"/>
                      <a:r>
                        <a:rPr lang="en-US" sz="1100" u="none" strike="noStrike">
                          <a:effectLst/>
                        </a:rPr>
                        <a:t>no </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dirty="0">
                          <a:effectLst/>
                        </a:rPr>
                        <a:t>43</a:t>
                      </a:r>
                      <a:endParaRPr lang="en-US"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26%</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2099750191"/>
                  </a:ext>
                </a:extLst>
              </a:tr>
              <a:tr h="649557">
                <a:tc>
                  <a:txBody>
                    <a:bodyPr/>
                    <a:lstStyle/>
                    <a:p>
                      <a:pPr algn="l" fontAlgn="b"/>
                      <a:r>
                        <a:rPr lang="en-US" sz="1100" u="none" strike="noStrike">
                          <a:effectLst/>
                        </a:rPr>
                        <a:t>Total </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164</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dirty="0">
                          <a:effectLst/>
                        </a:rPr>
                        <a:t>100%</a:t>
                      </a:r>
                      <a:endParaRPr lang="en-US" sz="1100" b="0" i="0" u="none" strike="noStrike" dirty="0">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3086207514"/>
                  </a:ext>
                </a:extLst>
              </a:tr>
            </a:tbl>
          </a:graphicData>
        </a:graphic>
      </p:graphicFrame>
      <p:graphicFrame>
        <p:nvGraphicFramePr>
          <p:cNvPr id="3" name="Chart 2"/>
          <p:cNvGraphicFramePr>
            <a:graphicFrameLocks/>
          </p:cNvGraphicFramePr>
          <p:nvPr>
            <p:extLst>
              <p:ext uri="{D42A27DB-BD31-4B8C-83A1-F6EECF244321}">
                <p14:modId xmlns:p14="http://schemas.microsoft.com/office/powerpoint/2010/main" val="3862751173"/>
              </p:ext>
            </p:extLst>
          </p:nvPr>
        </p:nvGraphicFramePr>
        <p:xfrm>
          <a:off x="4464439" y="1147507"/>
          <a:ext cx="7371961" cy="5549271"/>
        </p:xfrm>
        <a:graphic>
          <a:graphicData uri="http://schemas.openxmlformats.org/drawingml/2006/chart">
            <c:chart xmlns:c="http://schemas.openxmlformats.org/drawingml/2006/chart" xmlns:r="http://schemas.openxmlformats.org/officeDocument/2006/relationships" r:id="rId2"/>
          </a:graphicData>
        </a:graphic>
      </p:graphicFrame>
      <p:sp>
        <p:nvSpPr>
          <p:cNvPr id="4" name="Title 3"/>
          <p:cNvSpPr>
            <a:spLocks noGrp="1"/>
          </p:cNvSpPr>
          <p:nvPr>
            <p:ph type="title"/>
          </p:nvPr>
        </p:nvSpPr>
        <p:spPr/>
        <p:txBody>
          <a:bodyPr/>
          <a:lstStyle/>
          <a:p>
            <a:r>
              <a:rPr lang="en-US" b="1" dirty="0">
                <a:solidFill>
                  <a:srgbClr val="404040"/>
                </a:solidFill>
              </a:rPr>
              <a:t>GY </a:t>
            </a:r>
            <a:r>
              <a:rPr lang="en-US" b="1" dirty="0" smtClean="0">
                <a:solidFill>
                  <a:srgbClr val="404040"/>
                </a:solidFill>
              </a:rPr>
              <a:t>21-22 </a:t>
            </a:r>
            <a:r>
              <a:rPr lang="en-US" b="1" dirty="0">
                <a:solidFill>
                  <a:srgbClr val="404040"/>
                </a:solidFill>
              </a:rPr>
              <a:t>HOPWA Client </a:t>
            </a:r>
            <a:r>
              <a:rPr lang="en-US" b="1" dirty="0" smtClean="0">
                <a:solidFill>
                  <a:srgbClr val="404040"/>
                </a:solidFill>
              </a:rPr>
              <a:t>Demographics</a:t>
            </a:r>
            <a:br>
              <a:rPr lang="en-US" b="1" dirty="0" smtClean="0">
                <a:solidFill>
                  <a:srgbClr val="404040"/>
                </a:solidFill>
              </a:rPr>
            </a:br>
            <a:endParaRPr lang="en-US" dirty="0"/>
          </a:p>
        </p:txBody>
      </p:sp>
    </p:spTree>
    <p:extLst>
      <p:ext uri="{BB962C8B-B14F-4D97-AF65-F5344CB8AC3E}">
        <p14:creationId xmlns:p14="http://schemas.microsoft.com/office/powerpoint/2010/main" val="1395282579"/>
      </p:ext>
    </p:extLst>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1240023920"/>
              </p:ext>
            </p:extLst>
          </p:nvPr>
        </p:nvGraphicFramePr>
        <p:xfrm>
          <a:off x="1575317" y="1028699"/>
          <a:ext cx="4646647" cy="5069997"/>
        </p:xfrm>
        <a:graphic>
          <a:graphicData uri="http://schemas.openxmlformats.org/drawingml/2006/table">
            <a:tbl>
              <a:tblPr>
                <a:tableStyleId>{5C22544A-7EE6-4342-B048-85BDC9FD1C3A}</a:tableStyleId>
              </a:tblPr>
              <a:tblGrid>
                <a:gridCol w="514492">
                  <a:extLst>
                    <a:ext uri="{9D8B030D-6E8A-4147-A177-3AD203B41FA5}">
                      <a16:colId xmlns:a16="http://schemas.microsoft.com/office/drawing/2014/main" val="3292516047"/>
                    </a:ext>
                  </a:extLst>
                </a:gridCol>
                <a:gridCol w="514492">
                  <a:extLst>
                    <a:ext uri="{9D8B030D-6E8A-4147-A177-3AD203B41FA5}">
                      <a16:colId xmlns:a16="http://schemas.microsoft.com/office/drawing/2014/main" val="351541421"/>
                    </a:ext>
                  </a:extLst>
                </a:gridCol>
                <a:gridCol w="514492">
                  <a:extLst>
                    <a:ext uri="{9D8B030D-6E8A-4147-A177-3AD203B41FA5}">
                      <a16:colId xmlns:a16="http://schemas.microsoft.com/office/drawing/2014/main" val="2352688203"/>
                    </a:ext>
                  </a:extLst>
                </a:gridCol>
                <a:gridCol w="514492">
                  <a:extLst>
                    <a:ext uri="{9D8B030D-6E8A-4147-A177-3AD203B41FA5}">
                      <a16:colId xmlns:a16="http://schemas.microsoft.com/office/drawing/2014/main" val="3525842539"/>
                    </a:ext>
                  </a:extLst>
                </a:gridCol>
                <a:gridCol w="514492">
                  <a:extLst>
                    <a:ext uri="{9D8B030D-6E8A-4147-A177-3AD203B41FA5}">
                      <a16:colId xmlns:a16="http://schemas.microsoft.com/office/drawing/2014/main" val="2870835448"/>
                    </a:ext>
                  </a:extLst>
                </a:gridCol>
                <a:gridCol w="514492">
                  <a:extLst>
                    <a:ext uri="{9D8B030D-6E8A-4147-A177-3AD203B41FA5}">
                      <a16:colId xmlns:a16="http://schemas.microsoft.com/office/drawing/2014/main" val="4212153495"/>
                    </a:ext>
                  </a:extLst>
                </a:gridCol>
                <a:gridCol w="61088">
                  <a:extLst>
                    <a:ext uri="{9D8B030D-6E8A-4147-A177-3AD203B41FA5}">
                      <a16:colId xmlns:a16="http://schemas.microsoft.com/office/drawing/2014/main" val="1660488780"/>
                    </a:ext>
                  </a:extLst>
                </a:gridCol>
                <a:gridCol w="524810">
                  <a:extLst>
                    <a:ext uri="{9D8B030D-6E8A-4147-A177-3AD203B41FA5}">
                      <a16:colId xmlns:a16="http://schemas.microsoft.com/office/drawing/2014/main" val="1157557865"/>
                    </a:ext>
                  </a:extLst>
                </a:gridCol>
                <a:gridCol w="973797">
                  <a:extLst>
                    <a:ext uri="{9D8B030D-6E8A-4147-A177-3AD203B41FA5}">
                      <a16:colId xmlns:a16="http://schemas.microsoft.com/office/drawing/2014/main" val="2629488018"/>
                    </a:ext>
                  </a:extLst>
                </a:gridCol>
              </a:tblGrid>
              <a:tr h="242104">
                <a:tc gridSpan="4">
                  <a:txBody>
                    <a:bodyPr/>
                    <a:lstStyle/>
                    <a:p>
                      <a:pPr algn="l" fontAlgn="b"/>
                      <a:r>
                        <a:rPr lang="en-US" sz="1200" u="none" strike="noStrike">
                          <a:effectLst/>
                        </a:rPr>
                        <a:t>PRIOR LIVING SITUATION </a:t>
                      </a:r>
                      <a:endParaRPr lang="en-US" sz="1200" b="0" i="0" u="none" strike="noStrike">
                        <a:solidFill>
                          <a:srgbClr val="000000"/>
                        </a:solidFill>
                        <a:effectLst/>
                        <a:latin typeface="Times New Roman" panose="02020603050405020304" pitchFamily="18" charset="0"/>
                      </a:endParaRPr>
                    </a:p>
                  </a:txBody>
                  <a:tcPr marL="9525" marR="9525" marT="9525" marB="0" anchor="b"/>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l" fontAlgn="b"/>
                      <a:endParaRPr lang="en-US" sz="1200" b="0" i="0" u="none" strike="noStrike">
                        <a:solidFill>
                          <a:srgbClr val="000000"/>
                        </a:solidFill>
                        <a:effectLst/>
                        <a:latin typeface="Times New Roman" panose="02020603050405020304" pitchFamily="18" charset="0"/>
                      </a:endParaRPr>
                    </a:p>
                  </a:txBody>
                  <a:tcPr marL="9525" marR="9525" marT="9525" marB="0" anchor="b"/>
                </a:tc>
                <a:tc>
                  <a:txBody>
                    <a:bodyPr/>
                    <a:lstStyle/>
                    <a:p>
                      <a:pPr algn="l" fontAlgn="b"/>
                      <a:endParaRPr lang="en-US" sz="1200" b="0" i="0" u="none" strike="noStrike">
                        <a:solidFill>
                          <a:srgbClr val="000000"/>
                        </a:solidFill>
                        <a:effectLst/>
                        <a:latin typeface="Times New Roman" panose="02020603050405020304" pitchFamily="18" charset="0"/>
                      </a:endParaRPr>
                    </a:p>
                  </a:txBody>
                  <a:tcPr marL="9525" marR="9525" marT="9525" marB="0" anchor="b"/>
                </a:tc>
                <a:tc>
                  <a:txBody>
                    <a:bodyPr/>
                    <a:lstStyle/>
                    <a:p>
                      <a:pPr algn="l" fontAlgn="b"/>
                      <a:endParaRPr lang="en-US" sz="1200" b="0" i="0" u="none" strike="noStrike">
                        <a:solidFill>
                          <a:srgbClr val="000000"/>
                        </a:solidFill>
                        <a:effectLst/>
                        <a:latin typeface="Times New Roman" panose="02020603050405020304" pitchFamily="18" charset="0"/>
                      </a:endParaRPr>
                    </a:p>
                  </a:txBody>
                  <a:tcPr marL="9525" marR="9525" marT="9525" marB="0" anchor="b"/>
                </a:tc>
                <a:tc>
                  <a:txBody>
                    <a:bodyPr/>
                    <a:lstStyle/>
                    <a:p>
                      <a:pPr algn="l" fontAlgn="b"/>
                      <a:r>
                        <a:rPr lang="en-US" sz="1200" u="none" strike="noStrike">
                          <a:effectLst/>
                        </a:rPr>
                        <a:t>freq</a:t>
                      </a:r>
                      <a:endParaRPr lang="en-US" sz="1200" b="0" i="0" u="none" strike="noStrike">
                        <a:solidFill>
                          <a:srgbClr val="000000"/>
                        </a:solidFill>
                        <a:effectLst/>
                        <a:latin typeface="Times New Roman" panose="02020603050405020304" pitchFamily="18" charset="0"/>
                      </a:endParaRPr>
                    </a:p>
                  </a:txBody>
                  <a:tcPr marL="9525" marR="9525" marT="9525" marB="0" anchor="b"/>
                </a:tc>
                <a:tc>
                  <a:txBody>
                    <a:bodyPr/>
                    <a:lstStyle/>
                    <a:p>
                      <a:pPr algn="l" fontAlgn="b"/>
                      <a:r>
                        <a:rPr lang="en-US" sz="1200" u="none" strike="noStrike">
                          <a:effectLst/>
                        </a:rPr>
                        <a:t>%</a:t>
                      </a:r>
                      <a:endParaRPr lang="en-US" sz="1200" b="0" i="0" u="none" strike="noStrike">
                        <a:solidFill>
                          <a:srgbClr val="000000"/>
                        </a:solidFill>
                        <a:effectLst/>
                        <a:latin typeface="Times New Roman" panose="02020603050405020304" pitchFamily="18" charset="0"/>
                      </a:endParaRPr>
                    </a:p>
                  </a:txBody>
                  <a:tcPr marL="9525" marR="9525" marT="9525" marB="0" anchor="b"/>
                </a:tc>
                <a:extLst>
                  <a:ext uri="{0D108BD9-81ED-4DB2-BD59-A6C34878D82A}">
                    <a16:rowId xmlns:a16="http://schemas.microsoft.com/office/drawing/2014/main" val="3808570925"/>
                  </a:ext>
                </a:extLst>
              </a:tr>
              <a:tr h="596043">
                <a:tc gridSpan="7">
                  <a:txBody>
                    <a:bodyPr/>
                    <a:lstStyle/>
                    <a:p>
                      <a:pPr algn="l" fontAlgn="ctr"/>
                      <a:r>
                        <a:rPr lang="en-US" sz="1200" u="none" strike="noStrike" dirty="0">
                          <a:effectLst/>
                        </a:rPr>
                        <a:t>Place not meant for human habitation (such as a vehicle, abandoned building, bus/train/subway station/airport, or outside)</a:t>
                      </a:r>
                      <a:endParaRPr lang="en-US" sz="1200" b="0" i="0" u="none" strike="noStrike" dirty="0">
                        <a:solidFill>
                          <a:srgbClr val="000000"/>
                        </a:solidFill>
                        <a:effectLst/>
                        <a:latin typeface="Times New Roman" panose="02020603050405020304" pitchFamily="18" charset="0"/>
                      </a:endParaRPr>
                    </a:p>
                  </a:txBody>
                  <a:tcPr marL="9525" marR="9525" marT="9525" marB="0" anchor="ct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r" fontAlgn="b"/>
                      <a:r>
                        <a:rPr lang="en-US" sz="1200" u="none" strike="noStrike">
                          <a:effectLst/>
                        </a:rPr>
                        <a:t>40</a:t>
                      </a:r>
                      <a:endParaRPr lang="en-US" sz="1200" b="0" i="0" u="none" strike="noStrike">
                        <a:solidFill>
                          <a:srgbClr val="000000"/>
                        </a:solidFill>
                        <a:effectLst/>
                        <a:latin typeface="Times New Roman" panose="02020603050405020304" pitchFamily="18" charset="0"/>
                      </a:endParaRPr>
                    </a:p>
                  </a:txBody>
                  <a:tcPr marL="9525" marR="9525" marT="9525" marB="0" anchor="b"/>
                </a:tc>
                <a:tc>
                  <a:txBody>
                    <a:bodyPr/>
                    <a:lstStyle/>
                    <a:p>
                      <a:pPr algn="r" fontAlgn="b"/>
                      <a:r>
                        <a:rPr lang="en-US" sz="1200" u="none" strike="noStrike" dirty="0">
                          <a:effectLst/>
                        </a:rPr>
                        <a:t>24%</a:t>
                      </a:r>
                      <a:endParaRPr lang="en-US" sz="1200" b="0" i="0" u="none" strike="noStrike" dirty="0">
                        <a:solidFill>
                          <a:srgbClr val="000000"/>
                        </a:solidFill>
                        <a:effectLst/>
                        <a:latin typeface="Times New Roman" panose="02020603050405020304" pitchFamily="18" charset="0"/>
                      </a:endParaRPr>
                    </a:p>
                  </a:txBody>
                  <a:tcPr marL="9525" marR="9525" marT="9525" marB="0" anchor="b"/>
                </a:tc>
                <a:extLst>
                  <a:ext uri="{0D108BD9-81ED-4DB2-BD59-A6C34878D82A}">
                    <a16:rowId xmlns:a16="http://schemas.microsoft.com/office/drawing/2014/main" val="2089467821"/>
                  </a:ext>
                </a:extLst>
              </a:tr>
              <a:tr h="501575">
                <a:tc gridSpan="7">
                  <a:txBody>
                    <a:bodyPr/>
                    <a:lstStyle/>
                    <a:p>
                      <a:pPr algn="l" fontAlgn="ctr"/>
                      <a:r>
                        <a:rPr lang="en-US" sz="1200" u="none" strike="noStrike">
                          <a:effectLst/>
                        </a:rPr>
                        <a:t>Emergency shelter (including hotel, motel, or campground paid for with emergency shelter voucher)</a:t>
                      </a:r>
                      <a:endParaRPr lang="en-US" sz="1200" b="0" i="0" u="none" strike="noStrike">
                        <a:solidFill>
                          <a:srgbClr val="000000"/>
                        </a:solidFill>
                        <a:effectLst/>
                        <a:latin typeface="Times New Roman" panose="02020603050405020304" pitchFamily="18" charset="0"/>
                      </a:endParaRPr>
                    </a:p>
                  </a:txBody>
                  <a:tcPr marL="9525" marR="9525" marT="9525" marB="0" anchor="ct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r" fontAlgn="b"/>
                      <a:r>
                        <a:rPr lang="en-US" sz="1200" u="none" strike="noStrike">
                          <a:effectLst/>
                        </a:rPr>
                        <a:t>3</a:t>
                      </a:r>
                      <a:endParaRPr lang="en-US" sz="1200" b="0" i="0" u="none" strike="noStrike">
                        <a:solidFill>
                          <a:srgbClr val="000000"/>
                        </a:solidFill>
                        <a:effectLst/>
                        <a:latin typeface="Times New Roman" panose="02020603050405020304" pitchFamily="18" charset="0"/>
                      </a:endParaRPr>
                    </a:p>
                  </a:txBody>
                  <a:tcPr marL="9525" marR="9525" marT="9525" marB="0" anchor="b"/>
                </a:tc>
                <a:tc>
                  <a:txBody>
                    <a:bodyPr/>
                    <a:lstStyle/>
                    <a:p>
                      <a:pPr algn="r" fontAlgn="b"/>
                      <a:r>
                        <a:rPr lang="en-US" sz="1200" u="none" strike="noStrike">
                          <a:effectLst/>
                        </a:rPr>
                        <a:t>2%</a:t>
                      </a:r>
                      <a:endParaRPr lang="en-US" sz="1200" b="0" i="0" u="none" strike="noStrike">
                        <a:solidFill>
                          <a:srgbClr val="000000"/>
                        </a:solidFill>
                        <a:effectLst/>
                        <a:latin typeface="Times New Roman" panose="02020603050405020304" pitchFamily="18" charset="0"/>
                      </a:endParaRPr>
                    </a:p>
                  </a:txBody>
                  <a:tcPr marL="9525" marR="9525" marT="9525" marB="0" anchor="b"/>
                </a:tc>
                <a:extLst>
                  <a:ext uri="{0D108BD9-81ED-4DB2-BD59-A6C34878D82A}">
                    <a16:rowId xmlns:a16="http://schemas.microsoft.com/office/drawing/2014/main" val="3266131138"/>
                  </a:ext>
                </a:extLst>
              </a:tr>
              <a:tr h="242104">
                <a:tc gridSpan="7">
                  <a:txBody>
                    <a:bodyPr/>
                    <a:lstStyle/>
                    <a:p>
                      <a:pPr algn="l" fontAlgn="ctr"/>
                      <a:r>
                        <a:rPr lang="en-US" sz="1200" u="none" strike="noStrike">
                          <a:effectLst/>
                        </a:rPr>
                        <a:t>Transitional housing for homeless persons</a:t>
                      </a:r>
                      <a:endParaRPr lang="en-US" sz="1200" b="0" i="0" u="none" strike="noStrike">
                        <a:solidFill>
                          <a:srgbClr val="000000"/>
                        </a:solidFill>
                        <a:effectLst/>
                        <a:latin typeface="Times New Roman" panose="02020603050405020304" pitchFamily="18" charset="0"/>
                      </a:endParaRPr>
                    </a:p>
                  </a:txBody>
                  <a:tcPr marL="9525" marR="9525" marT="9525" marB="0" anchor="ct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r" fontAlgn="b"/>
                      <a:r>
                        <a:rPr lang="en-US" sz="1200" u="none" strike="noStrike">
                          <a:effectLst/>
                        </a:rPr>
                        <a:t>0</a:t>
                      </a:r>
                      <a:endParaRPr lang="en-US" sz="1200" b="0" i="0" u="none" strike="noStrike">
                        <a:solidFill>
                          <a:srgbClr val="000000"/>
                        </a:solidFill>
                        <a:effectLst/>
                        <a:latin typeface="Times New Roman" panose="02020603050405020304" pitchFamily="18" charset="0"/>
                      </a:endParaRPr>
                    </a:p>
                  </a:txBody>
                  <a:tcPr marL="9525" marR="9525" marT="9525" marB="0" anchor="b"/>
                </a:tc>
                <a:tc>
                  <a:txBody>
                    <a:bodyPr/>
                    <a:lstStyle/>
                    <a:p>
                      <a:pPr algn="r" fontAlgn="b"/>
                      <a:r>
                        <a:rPr lang="en-US" sz="1200" u="none" strike="noStrike">
                          <a:effectLst/>
                        </a:rPr>
                        <a:t>0%</a:t>
                      </a:r>
                      <a:endParaRPr lang="en-US" sz="1200" b="0" i="0" u="none" strike="noStrike">
                        <a:solidFill>
                          <a:srgbClr val="000000"/>
                        </a:solidFill>
                        <a:effectLst/>
                        <a:latin typeface="Times New Roman" panose="02020603050405020304" pitchFamily="18" charset="0"/>
                      </a:endParaRPr>
                    </a:p>
                  </a:txBody>
                  <a:tcPr marL="9525" marR="9525" marT="9525" marB="0" anchor="b"/>
                </a:tc>
                <a:extLst>
                  <a:ext uri="{0D108BD9-81ED-4DB2-BD59-A6C34878D82A}">
                    <a16:rowId xmlns:a16="http://schemas.microsoft.com/office/drawing/2014/main" val="193843996"/>
                  </a:ext>
                </a:extLst>
              </a:tr>
              <a:tr h="501575">
                <a:tc gridSpan="7">
                  <a:txBody>
                    <a:bodyPr/>
                    <a:lstStyle/>
                    <a:p>
                      <a:pPr algn="l" fontAlgn="ctr"/>
                      <a:r>
                        <a:rPr lang="en-US" sz="1200" u="none" strike="noStrike">
                          <a:effectLst/>
                        </a:rPr>
                        <a:t>Permanent housing for formerly homeless persons (such as Shelter Plus Care, SHP, or SRO Mod Rehab)</a:t>
                      </a:r>
                      <a:endParaRPr lang="en-US" sz="1200" b="0" i="0" u="none" strike="noStrike">
                        <a:solidFill>
                          <a:srgbClr val="000000"/>
                        </a:solidFill>
                        <a:effectLst/>
                        <a:latin typeface="Times New Roman" panose="02020603050405020304" pitchFamily="18" charset="0"/>
                      </a:endParaRPr>
                    </a:p>
                  </a:txBody>
                  <a:tcPr marL="9525" marR="9525" marT="9525" marB="0" anchor="ct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r" fontAlgn="b"/>
                      <a:r>
                        <a:rPr lang="en-US" sz="1200" u="none" strike="noStrike">
                          <a:effectLst/>
                        </a:rPr>
                        <a:t>17</a:t>
                      </a:r>
                      <a:endParaRPr lang="en-US" sz="1200" b="0" i="0" u="none" strike="noStrike">
                        <a:solidFill>
                          <a:srgbClr val="000000"/>
                        </a:solidFill>
                        <a:effectLst/>
                        <a:latin typeface="Times New Roman" panose="02020603050405020304" pitchFamily="18" charset="0"/>
                      </a:endParaRPr>
                    </a:p>
                  </a:txBody>
                  <a:tcPr marL="9525" marR="9525" marT="9525" marB="0" anchor="b"/>
                </a:tc>
                <a:tc>
                  <a:txBody>
                    <a:bodyPr/>
                    <a:lstStyle/>
                    <a:p>
                      <a:pPr algn="r" fontAlgn="b"/>
                      <a:r>
                        <a:rPr lang="en-US" sz="1200" u="none" strike="noStrike">
                          <a:effectLst/>
                        </a:rPr>
                        <a:t>10%</a:t>
                      </a:r>
                      <a:endParaRPr lang="en-US" sz="1200" b="0" i="0" u="none" strike="noStrike">
                        <a:solidFill>
                          <a:srgbClr val="000000"/>
                        </a:solidFill>
                        <a:effectLst/>
                        <a:latin typeface="Times New Roman" panose="02020603050405020304" pitchFamily="18" charset="0"/>
                      </a:endParaRPr>
                    </a:p>
                  </a:txBody>
                  <a:tcPr marL="9525" marR="9525" marT="9525" marB="0" anchor="b"/>
                </a:tc>
                <a:extLst>
                  <a:ext uri="{0D108BD9-81ED-4DB2-BD59-A6C34878D82A}">
                    <a16:rowId xmlns:a16="http://schemas.microsoft.com/office/drawing/2014/main" val="2387373417"/>
                  </a:ext>
                </a:extLst>
              </a:tr>
              <a:tr h="242104">
                <a:tc gridSpan="7">
                  <a:txBody>
                    <a:bodyPr/>
                    <a:lstStyle/>
                    <a:p>
                      <a:pPr algn="l" fontAlgn="ctr"/>
                      <a:r>
                        <a:rPr lang="en-US" sz="1200" u="none" strike="noStrike" dirty="0">
                          <a:effectLst/>
                        </a:rPr>
                        <a:t>Psychiatric hospital or other psychiatric facility</a:t>
                      </a:r>
                      <a:endParaRPr lang="en-US" sz="1200" b="0" i="0" u="none" strike="noStrike" dirty="0">
                        <a:solidFill>
                          <a:srgbClr val="000000"/>
                        </a:solidFill>
                        <a:effectLst/>
                        <a:latin typeface="Times New Roman" panose="02020603050405020304" pitchFamily="18" charset="0"/>
                      </a:endParaRPr>
                    </a:p>
                  </a:txBody>
                  <a:tcPr marL="9525" marR="9525" marT="9525" marB="0" anchor="ct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r" fontAlgn="b"/>
                      <a:r>
                        <a:rPr lang="en-US" sz="1200" u="none" strike="noStrike">
                          <a:effectLst/>
                        </a:rPr>
                        <a:t>0</a:t>
                      </a:r>
                      <a:endParaRPr lang="en-US" sz="1200" b="0" i="0" u="none" strike="noStrike">
                        <a:solidFill>
                          <a:srgbClr val="000000"/>
                        </a:solidFill>
                        <a:effectLst/>
                        <a:latin typeface="Times New Roman" panose="02020603050405020304" pitchFamily="18" charset="0"/>
                      </a:endParaRPr>
                    </a:p>
                  </a:txBody>
                  <a:tcPr marL="9525" marR="9525" marT="9525" marB="0" anchor="b"/>
                </a:tc>
                <a:tc>
                  <a:txBody>
                    <a:bodyPr/>
                    <a:lstStyle/>
                    <a:p>
                      <a:pPr algn="r" fontAlgn="b"/>
                      <a:r>
                        <a:rPr lang="en-US" sz="1200" u="none" strike="noStrike">
                          <a:effectLst/>
                        </a:rPr>
                        <a:t>0%</a:t>
                      </a:r>
                      <a:endParaRPr lang="en-US" sz="1200" b="0" i="0" u="none" strike="noStrike">
                        <a:solidFill>
                          <a:srgbClr val="000000"/>
                        </a:solidFill>
                        <a:effectLst/>
                        <a:latin typeface="Times New Roman" panose="02020603050405020304" pitchFamily="18" charset="0"/>
                      </a:endParaRPr>
                    </a:p>
                  </a:txBody>
                  <a:tcPr marL="9525" marR="9525" marT="9525" marB="0" anchor="b"/>
                </a:tc>
                <a:extLst>
                  <a:ext uri="{0D108BD9-81ED-4DB2-BD59-A6C34878D82A}">
                    <a16:rowId xmlns:a16="http://schemas.microsoft.com/office/drawing/2014/main" val="2651350543"/>
                  </a:ext>
                </a:extLst>
              </a:tr>
              <a:tr h="337237">
                <a:tc gridSpan="7">
                  <a:txBody>
                    <a:bodyPr/>
                    <a:lstStyle/>
                    <a:p>
                      <a:pPr algn="l" fontAlgn="ctr"/>
                      <a:r>
                        <a:rPr lang="en-US" sz="1200" u="none" strike="noStrike">
                          <a:effectLst/>
                        </a:rPr>
                        <a:t>Substance abuse treatment facility or detox center</a:t>
                      </a:r>
                      <a:endParaRPr lang="en-US" sz="1200" b="0" i="0" u="none" strike="noStrike">
                        <a:solidFill>
                          <a:srgbClr val="000000"/>
                        </a:solidFill>
                        <a:effectLst/>
                        <a:latin typeface="Times New Roman" panose="02020603050405020304" pitchFamily="18" charset="0"/>
                      </a:endParaRPr>
                    </a:p>
                  </a:txBody>
                  <a:tcPr marL="9525" marR="9525" marT="9525" marB="0" anchor="ct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r" fontAlgn="b"/>
                      <a:r>
                        <a:rPr lang="en-US" sz="1200" u="none" strike="noStrike">
                          <a:effectLst/>
                        </a:rPr>
                        <a:t>0</a:t>
                      </a:r>
                      <a:endParaRPr lang="en-US" sz="1200" b="0" i="0" u="none" strike="noStrike">
                        <a:solidFill>
                          <a:srgbClr val="000000"/>
                        </a:solidFill>
                        <a:effectLst/>
                        <a:latin typeface="Times New Roman" panose="02020603050405020304" pitchFamily="18" charset="0"/>
                      </a:endParaRPr>
                    </a:p>
                  </a:txBody>
                  <a:tcPr marL="9525" marR="9525" marT="9525" marB="0" anchor="b"/>
                </a:tc>
                <a:tc>
                  <a:txBody>
                    <a:bodyPr/>
                    <a:lstStyle/>
                    <a:p>
                      <a:pPr algn="r" fontAlgn="b"/>
                      <a:r>
                        <a:rPr lang="en-US" sz="1200" u="none" strike="noStrike">
                          <a:effectLst/>
                        </a:rPr>
                        <a:t>0%</a:t>
                      </a:r>
                      <a:endParaRPr lang="en-US" sz="1200" b="0" i="0" u="none" strike="noStrike">
                        <a:solidFill>
                          <a:srgbClr val="000000"/>
                        </a:solidFill>
                        <a:effectLst/>
                        <a:latin typeface="Times New Roman" panose="02020603050405020304" pitchFamily="18" charset="0"/>
                      </a:endParaRPr>
                    </a:p>
                  </a:txBody>
                  <a:tcPr marL="9525" marR="9525" marT="9525" marB="0" anchor="b"/>
                </a:tc>
                <a:extLst>
                  <a:ext uri="{0D108BD9-81ED-4DB2-BD59-A6C34878D82A}">
                    <a16:rowId xmlns:a16="http://schemas.microsoft.com/office/drawing/2014/main" val="2670741761"/>
                  </a:ext>
                </a:extLst>
              </a:tr>
              <a:tr h="172898">
                <a:tc gridSpan="7">
                  <a:txBody>
                    <a:bodyPr/>
                    <a:lstStyle/>
                    <a:p>
                      <a:pPr algn="l" fontAlgn="ctr"/>
                      <a:r>
                        <a:rPr lang="en-US" sz="1200" u="none" strike="noStrike">
                          <a:effectLst/>
                        </a:rPr>
                        <a:t>Hospital (non-psychiatric facility)</a:t>
                      </a:r>
                      <a:endParaRPr lang="en-US" sz="1200" b="0" i="0" u="none" strike="noStrike">
                        <a:solidFill>
                          <a:srgbClr val="000000"/>
                        </a:solidFill>
                        <a:effectLst/>
                        <a:latin typeface="Times New Roman" panose="02020603050405020304" pitchFamily="18" charset="0"/>
                      </a:endParaRPr>
                    </a:p>
                  </a:txBody>
                  <a:tcPr marL="9525" marR="9525" marT="9525" marB="0" anchor="ct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r" fontAlgn="b"/>
                      <a:r>
                        <a:rPr lang="en-US" sz="1200" u="none" strike="noStrike">
                          <a:effectLst/>
                        </a:rPr>
                        <a:t>0</a:t>
                      </a:r>
                      <a:endParaRPr lang="en-US" sz="1200" b="0" i="0" u="none" strike="noStrike">
                        <a:solidFill>
                          <a:srgbClr val="000000"/>
                        </a:solidFill>
                        <a:effectLst/>
                        <a:latin typeface="Times New Roman" panose="02020603050405020304" pitchFamily="18" charset="0"/>
                      </a:endParaRPr>
                    </a:p>
                  </a:txBody>
                  <a:tcPr marL="9525" marR="9525" marT="9525" marB="0" anchor="b"/>
                </a:tc>
                <a:tc>
                  <a:txBody>
                    <a:bodyPr/>
                    <a:lstStyle/>
                    <a:p>
                      <a:pPr algn="r" fontAlgn="b"/>
                      <a:r>
                        <a:rPr lang="en-US" sz="1200" u="none" strike="noStrike">
                          <a:effectLst/>
                        </a:rPr>
                        <a:t>0%</a:t>
                      </a:r>
                      <a:endParaRPr lang="en-US" sz="1200" b="0" i="0" u="none" strike="noStrike">
                        <a:solidFill>
                          <a:srgbClr val="000000"/>
                        </a:solidFill>
                        <a:effectLst/>
                        <a:latin typeface="Times New Roman" panose="02020603050405020304" pitchFamily="18" charset="0"/>
                      </a:endParaRPr>
                    </a:p>
                  </a:txBody>
                  <a:tcPr marL="9525" marR="9525" marT="9525" marB="0" anchor="b"/>
                </a:tc>
                <a:extLst>
                  <a:ext uri="{0D108BD9-81ED-4DB2-BD59-A6C34878D82A}">
                    <a16:rowId xmlns:a16="http://schemas.microsoft.com/office/drawing/2014/main" val="2518473996"/>
                  </a:ext>
                </a:extLst>
              </a:tr>
              <a:tr h="242104">
                <a:tc gridSpan="7">
                  <a:txBody>
                    <a:bodyPr/>
                    <a:lstStyle/>
                    <a:p>
                      <a:pPr algn="l" fontAlgn="ctr"/>
                      <a:r>
                        <a:rPr lang="en-US" sz="1200" u="none" strike="noStrike">
                          <a:effectLst/>
                        </a:rPr>
                        <a:t>Foster care home or foster care group home</a:t>
                      </a:r>
                      <a:endParaRPr lang="en-US" sz="1200" b="0" i="0" u="none" strike="noStrike">
                        <a:solidFill>
                          <a:srgbClr val="000000"/>
                        </a:solidFill>
                        <a:effectLst/>
                        <a:latin typeface="Times New Roman" panose="02020603050405020304" pitchFamily="18" charset="0"/>
                      </a:endParaRPr>
                    </a:p>
                  </a:txBody>
                  <a:tcPr marL="9525" marR="9525" marT="9525" marB="0" anchor="ct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r" fontAlgn="b"/>
                      <a:r>
                        <a:rPr lang="en-US" sz="1200" u="none" strike="noStrike">
                          <a:effectLst/>
                        </a:rPr>
                        <a:t>0</a:t>
                      </a:r>
                      <a:endParaRPr lang="en-US" sz="1200" b="0" i="0" u="none" strike="noStrike">
                        <a:solidFill>
                          <a:srgbClr val="000000"/>
                        </a:solidFill>
                        <a:effectLst/>
                        <a:latin typeface="Times New Roman" panose="02020603050405020304" pitchFamily="18" charset="0"/>
                      </a:endParaRPr>
                    </a:p>
                  </a:txBody>
                  <a:tcPr marL="9525" marR="9525" marT="9525" marB="0" anchor="b"/>
                </a:tc>
                <a:tc>
                  <a:txBody>
                    <a:bodyPr/>
                    <a:lstStyle/>
                    <a:p>
                      <a:pPr algn="r" fontAlgn="b"/>
                      <a:r>
                        <a:rPr lang="en-US" sz="1200" u="none" strike="noStrike">
                          <a:effectLst/>
                        </a:rPr>
                        <a:t>0%</a:t>
                      </a:r>
                      <a:endParaRPr lang="en-US" sz="1200" b="0" i="0" u="none" strike="noStrike">
                        <a:solidFill>
                          <a:srgbClr val="000000"/>
                        </a:solidFill>
                        <a:effectLst/>
                        <a:latin typeface="Times New Roman" panose="02020603050405020304" pitchFamily="18" charset="0"/>
                      </a:endParaRPr>
                    </a:p>
                  </a:txBody>
                  <a:tcPr marL="9525" marR="9525" marT="9525" marB="0" anchor="b"/>
                </a:tc>
                <a:extLst>
                  <a:ext uri="{0D108BD9-81ED-4DB2-BD59-A6C34878D82A}">
                    <a16:rowId xmlns:a16="http://schemas.microsoft.com/office/drawing/2014/main" val="3267048666"/>
                  </a:ext>
                </a:extLst>
              </a:tr>
              <a:tr h="242104">
                <a:tc gridSpan="7">
                  <a:txBody>
                    <a:bodyPr/>
                    <a:lstStyle/>
                    <a:p>
                      <a:pPr algn="l" fontAlgn="ctr"/>
                      <a:r>
                        <a:rPr lang="en-US" sz="1200" u="none" strike="noStrike">
                          <a:effectLst/>
                        </a:rPr>
                        <a:t>Jail, prison or juvenile detention facility</a:t>
                      </a:r>
                      <a:endParaRPr lang="en-US" sz="1200" b="0" i="0" u="none" strike="noStrike">
                        <a:solidFill>
                          <a:srgbClr val="000000"/>
                        </a:solidFill>
                        <a:effectLst/>
                        <a:latin typeface="Times New Roman" panose="02020603050405020304" pitchFamily="18" charset="0"/>
                      </a:endParaRPr>
                    </a:p>
                  </a:txBody>
                  <a:tcPr marL="9525" marR="9525" marT="9525" marB="0" anchor="ct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r" fontAlgn="b"/>
                      <a:r>
                        <a:rPr lang="en-US" sz="1200" u="none" strike="noStrike">
                          <a:effectLst/>
                        </a:rPr>
                        <a:t>2</a:t>
                      </a:r>
                      <a:endParaRPr lang="en-US" sz="1200" b="0" i="0" u="none" strike="noStrike">
                        <a:solidFill>
                          <a:srgbClr val="000000"/>
                        </a:solidFill>
                        <a:effectLst/>
                        <a:latin typeface="Times New Roman" panose="02020603050405020304" pitchFamily="18" charset="0"/>
                      </a:endParaRPr>
                    </a:p>
                  </a:txBody>
                  <a:tcPr marL="9525" marR="9525" marT="9525" marB="0" anchor="b"/>
                </a:tc>
                <a:tc>
                  <a:txBody>
                    <a:bodyPr/>
                    <a:lstStyle/>
                    <a:p>
                      <a:pPr algn="r" fontAlgn="b"/>
                      <a:r>
                        <a:rPr lang="en-US" sz="1200" u="none" strike="noStrike">
                          <a:effectLst/>
                        </a:rPr>
                        <a:t>1%</a:t>
                      </a:r>
                      <a:endParaRPr lang="en-US" sz="1200" b="0" i="0" u="none" strike="noStrike">
                        <a:solidFill>
                          <a:srgbClr val="000000"/>
                        </a:solidFill>
                        <a:effectLst/>
                        <a:latin typeface="Times New Roman" panose="02020603050405020304" pitchFamily="18" charset="0"/>
                      </a:endParaRPr>
                    </a:p>
                  </a:txBody>
                  <a:tcPr marL="9525" marR="9525" marT="9525" marB="0" anchor="b"/>
                </a:tc>
                <a:extLst>
                  <a:ext uri="{0D108BD9-81ED-4DB2-BD59-A6C34878D82A}">
                    <a16:rowId xmlns:a16="http://schemas.microsoft.com/office/drawing/2014/main" val="142630988"/>
                  </a:ext>
                </a:extLst>
              </a:tr>
              <a:tr h="172898">
                <a:tc gridSpan="7">
                  <a:txBody>
                    <a:bodyPr/>
                    <a:lstStyle/>
                    <a:p>
                      <a:pPr algn="l" fontAlgn="ctr"/>
                      <a:r>
                        <a:rPr lang="en-US" sz="1200" u="none" strike="noStrike">
                          <a:effectLst/>
                        </a:rPr>
                        <a:t>Rented room, apartment, or house</a:t>
                      </a:r>
                      <a:endParaRPr lang="en-US" sz="1200" b="0" i="0" u="none" strike="noStrike">
                        <a:solidFill>
                          <a:srgbClr val="000000"/>
                        </a:solidFill>
                        <a:effectLst/>
                        <a:latin typeface="Times New Roman" panose="02020603050405020304" pitchFamily="18" charset="0"/>
                      </a:endParaRPr>
                    </a:p>
                  </a:txBody>
                  <a:tcPr marL="9525" marR="9525" marT="9525" marB="0" anchor="ct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r" fontAlgn="b"/>
                      <a:r>
                        <a:rPr lang="en-US" sz="1200" u="none" strike="noStrike">
                          <a:effectLst/>
                        </a:rPr>
                        <a:t>52</a:t>
                      </a:r>
                      <a:endParaRPr lang="en-US" sz="1200" b="0" i="0" u="none" strike="noStrike">
                        <a:solidFill>
                          <a:srgbClr val="000000"/>
                        </a:solidFill>
                        <a:effectLst/>
                        <a:latin typeface="Times New Roman" panose="02020603050405020304" pitchFamily="18" charset="0"/>
                      </a:endParaRPr>
                    </a:p>
                  </a:txBody>
                  <a:tcPr marL="9525" marR="9525" marT="9525" marB="0" anchor="b"/>
                </a:tc>
                <a:tc>
                  <a:txBody>
                    <a:bodyPr/>
                    <a:lstStyle/>
                    <a:p>
                      <a:pPr algn="r" fontAlgn="b"/>
                      <a:r>
                        <a:rPr lang="en-US" sz="1200" u="none" strike="noStrike">
                          <a:effectLst/>
                        </a:rPr>
                        <a:t>32%</a:t>
                      </a:r>
                      <a:endParaRPr lang="en-US" sz="1200" b="0" i="0" u="none" strike="noStrike">
                        <a:solidFill>
                          <a:srgbClr val="000000"/>
                        </a:solidFill>
                        <a:effectLst/>
                        <a:latin typeface="Times New Roman" panose="02020603050405020304" pitchFamily="18" charset="0"/>
                      </a:endParaRPr>
                    </a:p>
                  </a:txBody>
                  <a:tcPr marL="9525" marR="9525" marT="9525" marB="0" anchor="b"/>
                </a:tc>
                <a:extLst>
                  <a:ext uri="{0D108BD9-81ED-4DB2-BD59-A6C34878D82A}">
                    <a16:rowId xmlns:a16="http://schemas.microsoft.com/office/drawing/2014/main" val="3369830858"/>
                  </a:ext>
                </a:extLst>
              </a:tr>
              <a:tr h="172898">
                <a:tc gridSpan="7">
                  <a:txBody>
                    <a:bodyPr/>
                    <a:lstStyle/>
                    <a:p>
                      <a:pPr algn="l" fontAlgn="ctr"/>
                      <a:r>
                        <a:rPr lang="en-US" sz="1200" u="none" strike="noStrike">
                          <a:effectLst/>
                        </a:rPr>
                        <a:t>House you own</a:t>
                      </a:r>
                      <a:endParaRPr lang="en-US" sz="1200" b="0" i="0" u="none" strike="noStrike">
                        <a:solidFill>
                          <a:srgbClr val="000000"/>
                        </a:solidFill>
                        <a:effectLst/>
                        <a:latin typeface="Times New Roman" panose="02020603050405020304" pitchFamily="18" charset="0"/>
                      </a:endParaRPr>
                    </a:p>
                  </a:txBody>
                  <a:tcPr marL="9525" marR="9525" marT="9525" marB="0" anchor="ct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r" fontAlgn="b"/>
                      <a:r>
                        <a:rPr lang="en-US" sz="1200" u="none" strike="noStrike">
                          <a:effectLst/>
                        </a:rPr>
                        <a:t>0</a:t>
                      </a:r>
                      <a:endParaRPr lang="en-US" sz="1200" b="0" i="0" u="none" strike="noStrike">
                        <a:solidFill>
                          <a:srgbClr val="000000"/>
                        </a:solidFill>
                        <a:effectLst/>
                        <a:latin typeface="Times New Roman" panose="02020603050405020304" pitchFamily="18" charset="0"/>
                      </a:endParaRPr>
                    </a:p>
                  </a:txBody>
                  <a:tcPr marL="9525" marR="9525" marT="9525" marB="0" anchor="b"/>
                </a:tc>
                <a:tc>
                  <a:txBody>
                    <a:bodyPr/>
                    <a:lstStyle/>
                    <a:p>
                      <a:pPr algn="r" fontAlgn="b"/>
                      <a:r>
                        <a:rPr lang="en-US" sz="1200" u="none" strike="noStrike">
                          <a:effectLst/>
                        </a:rPr>
                        <a:t>0%</a:t>
                      </a:r>
                      <a:endParaRPr lang="en-US" sz="1200" b="0" i="0" u="none" strike="noStrike">
                        <a:solidFill>
                          <a:srgbClr val="000000"/>
                        </a:solidFill>
                        <a:effectLst/>
                        <a:latin typeface="Times New Roman" panose="02020603050405020304" pitchFamily="18" charset="0"/>
                      </a:endParaRPr>
                    </a:p>
                  </a:txBody>
                  <a:tcPr marL="9525" marR="9525" marT="9525" marB="0" anchor="b"/>
                </a:tc>
                <a:extLst>
                  <a:ext uri="{0D108BD9-81ED-4DB2-BD59-A6C34878D82A}">
                    <a16:rowId xmlns:a16="http://schemas.microsoft.com/office/drawing/2014/main" val="870684335"/>
                  </a:ext>
                </a:extLst>
              </a:tr>
              <a:tr h="360084">
                <a:tc gridSpan="7">
                  <a:txBody>
                    <a:bodyPr/>
                    <a:lstStyle/>
                    <a:p>
                      <a:pPr algn="l" fontAlgn="ctr"/>
                      <a:r>
                        <a:rPr lang="en-US" sz="1200" u="none" strike="noStrike">
                          <a:effectLst/>
                        </a:rPr>
                        <a:t>Staying or living in someone else’s (family and friends) room, apartment, or house</a:t>
                      </a:r>
                      <a:endParaRPr lang="en-US" sz="1200" b="0" i="0" u="none" strike="noStrike">
                        <a:solidFill>
                          <a:srgbClr val="000000"/>
                        </a:solidFill>
                        <a:effectLst/>
                        <a:latin typeface="Times New Roman" panose="02020603050405020304" pitchFamily="18" charset="0"/>
                      </a:endParaRPr>
                    </a:p>
                  </a:txBody>
                  <a:tcPr marL="9525" marR="9525" marT="9525" marB="0" anchor="ct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r" fontAlgn="b"/>
                      <a:r>
                        <a:rPr lang="en-US" sz="1200" u="none" strike="noStrike">
                          <a:effectLst/>
                        </a:rPr>
                        <a:t>35</a:t>
                      </a:r>
                      <a:endParaRPr lang="en-US" sz="1200" b="0" i="0" u="none" strike="noStrike">
                        <a:solidFill>
                          <a:srgbClr val="000000"/>
                        </a:solidFill>
                        <a:effectLst/>
                        <a:latin typeface="Times New Roman" panose="02020603050405020304" pitchFamily="18" charset="0"/>
                      </a:endParaRPr>
                    </a:p>
                  </a:txBody>
                  <a:tcPr marL="9525" marR="9525" marT="9525" marB="0" anchor="b"/>
                </a:tc>
                <a:tc>
                  <a:txBody>
                    <a:bodyPr/>
                    <a:lstStyle/>
                    <a:p>
                      <a:pPr algn="r" fontAlgn="b"/>
                      <a:r>
                        <a:rPr lang="en-US" sz="1200" u="none" strike="noStrike">
                          <a:effectLst/>
                        </a:rPr>
                        <a:t>21%</a:t>
                      </a:r>
                      <a:endParaRPr lang="en-US" sz="1200" b="0" i="0" u="none" strike="noStrike">
                        <a:solidFill>
                          <a:srgbClr val="000000"/>
                        </a:solidFill>
                        <a:effectLst/>
                        <a:latin typeface="Times New Roman" panose="02020603050405020304" pitchFamily="18" charset="0"/>
                      </a:endParaRPr>
                    </a:p>
                  </a:txBody>
                  <a:tcPr marL="9525" marR="9525" marT="9525" marB="0" anchor="b"/>
                </a:tc>
                <a:extLst>
                  <a:ext uri="{0D108BD9-81ED-4DB2-BD59-A6C34878D82A}">
                    <a16:rowId xmlns:a16="http://schemas.microsoft.com/office/drawing/2014/main" val="383224908"/>
                  </a:ext>
                </a:extLst>
              </a:tr>
              <a:tr h="242104">
                <a:tc gridSpan="7">
                  <a:txBody>
                    <a:bodyPr/>
                    <a:lstStyle/>
                    <a:p>
                      <a:pPr algn="l" fontAlgn="ctr"/>
                      <a:r>
                        <a:rPr lang="en-US" sz="1200" u="none" strike="noStrike">
                          <a:effectLst/>
                        </a:rPr>
                        <a:t>Hotel or motel paid for by  individual</a:t>
                      </a:r>
                      <a:endParaRPr lang="en-US" sz="1200" b="0" i="0" u="none" strike="noStrike">
                        <a:solidFill>
                          <a:srgbClr val="000000"/>
                        </a:solidFill>
                        <a:effectLst/>
                        <a:latin typeface="Times New Roman" panose="02020603050405020304" pitchFamily="18" charset="0"/>
                      </a:endParaRPr>
                    </a:p>
                  </a:txBody>
                  <a:tcPr marL="9525" marR="9525" marT="9525" marB="0" anchor="ct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r" fontAlgn="b"/>
                      <a:r>
                        <a:rPr lang="en-US" sz="1200" u="none" strike="noStrike">
                          <a:effectLst/>
                        </a:rPr>
                        <a:t>7</a:t>
                      </a:r>
                      <a:endParaRPr lang="en-US" sz="1200" b="0" i="0" u="none" strike="noStrike">
                        <a:solidFill>
                          <a:srgbClr val="000000"/>
                        </a:solidFill>
                        <a:effectLst/>
                        <a:latin typeface="Times New Roman" panose="02020603050405020304" pitchFamily="18" charset="0"/>
                      </a:endParaRPr>
                    </a:p>
                  </a:txBody>
                  <a:tcPr marL="9525" marR="9525" marT="9525" marB="0" anchor="b"/>
                </a:tc>
                <a:tc>
                  <a:txBody>
                    <a:bodyPr/>
                    <a:lstStyle/>
                    <a:p>
                      <a:pPr algn="r" fontAlgn="b"/>
                      <a:r>
                        <a:rPr lang="en-US" sz="1200" u="none" strike="noStrike">
                          <a:effectLst/>
                        </a:rPr>
                        <a:t>4%</a:t>
                      </a:r>
                      <a:endParaRPr lang="en-US" sz="1200" b="0" i="0" u="none" strike="noStrike">
                        <a:solidFill>
                          <a:srgbClr val="000000"/>
                        </a:solidFill>
                        <a:effectLst/>
                        <a:latin typeface="Times New Roman" panose="02020603050405020304" pitchFamily="18" charset="0"/>
                      </a:endParaRPr>
                    </a:p>
                  </a:txBody>
                  <a:tcPr marL="9525" marR="9525" marT="9525" marB="0" anchor="b"/>
                </a:tc>
                <a:extLst>
                  <a:ext uri="{0D108BD9-81ED-4DB2-BD59-A6C34878D82A}">
                    <a16:rowId xmlns:a16="http://schemas.microsoft.com/office/drawing/2014/main" val="3517016222"/>
                  </a:ext>
                </a:extLst>
              </a:tr>
              <a:tr h="172898">
                <a:tc gridSpan="7">
                  <a:txBody>
                    <a:bodyPr/>
                    <a:lstStyle/>
                    <a:p>
                      <a:pPr algn="l" fontAlgn="ctr"/>
                      <a:r>
                        <a:rPr lang="en-US" sz="1200" u="none" strike="noStrike">
                          <a:effectLst/>
                        </a:rPr>
                        <a:t>Other</a:t>
                      </a:r>
                      <a:endParaRPr lang="en-US" sz="1200" b="0" i="0" u="none" strike="noStrike">
                        <a:solidFill>
                          <a:srgbClr val="000000"/>
                        </a:solidFill>
                        <a:effectLst/>
                        <a:latin typeface="Times New Roman" panose="02020603050405020304" pitchFamily="18" charset="0"/>
                      </a:endParaRPr>
                    </a:p>
                  </a:txBody>
                  <a:tcPr marL="9525" marR="9525" marT="9525" marB="0" anchor="ct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r" fontAlgn="b"/>
                      <a:r>
                        <a:rPr lang="en-US" sz="1200" u="none" strike="noStrike">
                          <a:effectLst/>
                        </a:rPr>
                        <a:t>0</a:t>
                      </a:r>
                      <a:endParaRPr lang="en-US" sz="1200" b="0" i="0" u="none" strike="noStrike">
                        <a:solidFill>
                          <a:srgbClr val="000000"/>
                        </a:solidFill>
                        <a:effectLst/>
                        <a:latin typeface="Times New Roman" panose="02020603050405020304" pitchFamily="18" charset="0"/>
                      </a:endParaRPr>
                    </a:p>
                  </a:txBody>
                  <a:tcPr marL="9525" marR="9525" marT="9525" marB="0" anchor="b"/>
                </a:tc>
                <a:tc>
                  <a:txBody>
                    <a:bodyPr/>
                    <a:lstStyle/>
                    <a:p>
                      <a:pPr algn="r" fontAlgn="b"/>
                      <a:r>
                        <a:rPr lang="en-US" sz="1200" u="none" strike="noStrike">
                          <a:effectLst/>
                        </a:rPr>
                        <a:t>0%</a:t>
                      </a:r>
                      <a:endParaRPr lang="en-US" sz="1200" b="0" i="0" u="none" strike="noStrike">
                        <a:solidFill>
                          <a:srgbClr val="000000"/>
                        </a:solidFill>
                        <a:effectLst/>
                        <a:latin typeface="Times New Roman" panose="02020603050405020304" pitchFamily="18" charset="0"/>
                      </a:endParaRPr>
                    </a:p>
                  </a:txBody>
                  <a:tcPr marL="9525" marR="9525" marT="9525" marB="0" anchor="b"/>
                </a:tc>
                <a:extLst>
                  <a:ext uri="{0D108BD9-81ED-4DB2-BD59-A6C34878D82A}">
                    <a16:rowId xmlns:a16="http://schemas.microsoft.com/office/drawing/2014/main" val="4168864158"/>
                  </a:ext>
                </a:extLst>
              </a:tr>
              <a:tr h="172898">
                <a:tc gridSpan="7">
                  <a:txBody>
                    <a:bodyPr/>
                    <a:lstStyle/>
                    <a:p>
                      <a:pPr algn="l" fontAlgn="ctr"/>
                      <a:r>
                        <a:rPr lang="en-US" sz="1200" u="none" strike="noStrike">
                          <a:effectLst/>
                        </a:rPr>
                        <a:t>Don’t Know or Refused</a:t>
                      </a:r>
                      <a:endParaRPr lang="en-US" sz="1200" b="0" i="0" u="none" strike="noStrike">
                        <a:solidFill>
                          <a:srgbClr val="000000"/>
                        </a:solidFill>
                        <a:effectLst/>
                        <a:latin typeface="Times New Roman" panose="02020603050405020304" pitchFamily="18" charset="0"/>
                      </a:endParaRPr>
                    </a:p>
                  </a:txBody>
                  <a:tcPr marL="9525" marR="9525" marT="9525" marB="0" anchor="ct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r" fontAlgn="b"/>
                      <a:r>
                        <a:rPr lang="en-US" sz="1200" u="none" strike="noStrike">
                          <a:effectLst/>
                        </a:rPr>
                        <a:t>8</a:t>
                      </a:r>
                      <a:endParaRPr lang="en-US" sz="1200" b="0" i="0" u="none" strike="noStrike">
                        <a:solidFill>
                          <a:srgbClr val="000000"/>
                        </a:solidFill>
                        <a:effectLst/>
                        <a:latin typeface="Times New Roman" panose="02020603050405020304" pitchFamily="18" charset="0"/>
                      </a:endParaRPr>
                    </a:p>
                  </a:txBody>
                  <a:tcPr marL="9525" marR="9525" marT="9525" marB="0" anchor="b"/>
                </a:tc>
                <a:tc>
                  <a:txBody>
                    <a:bodyPr/>
                    <a:lstStyle/>
                    <a:p>
                      <a:pPr algn="r" fontAlgn="b"/>
                      <a:r>
                        <a:rPr lang="en-US" sz="1200" u="none" strike="noStrike">
                          <a:effectLst/>
                        </a:rPr>
                        <a:t>5%</a:t>
                      </a:r>
                      <a:endParaRPr lang="en-US" sz="1200" b="0" i="0" u="none" strike="noStrike">
                        <a:solidFill>
                          <a:srgbClr val="000000"/>
                        </a:solidFill>
                        <a:effectLst/>
                        <a:latin typeface="Times New Roman" panose="02020603050405020304" pitchFamily="18" charset="0"/>
                      </a:endParaRPr>
                    </a:p>
                  </a:txBody>
                  <a:tcPr marL="9525" marR="9525" marT="9525" marB="0" anchor="b"/>
                </a:tc>
                <a:extLst>
                  <a:ext uri="{0D108BD9-81ED-4DB2-BD59-A6C34878D82A}">
                    <a16:rowId xmlns:a16="http://schemas.microsoft.com/office/drawing/2014/main" val="3087511451"/>
                  </a:ext>
                </a:extLst>
              </a:tr>
              <a:tr h="172898">
                <a:tc>
                  <a:txBody>
                    <a:bodyPr/>
                    <a:lstStyle/>
                    <a:p>
                      <a:pPr algn="l" fontAlgn="b"/>
                      <a:r>
                        <a:rPr lang="en-US" sz="1200" u="none" strike="noStrike">
                          <a:effectLst/>
                        </a:rPr>
                        <a:t>Total </a:t>
                      </a:r>
                      <a:endParaRPr lang="en-US" sz="1200" b="0" i="0" u="none" strike="noStrike">
                        <a:solidFill>
                          <a:srgbClr val="000000"/>
                        </a:solidFill>
                        <a:effectLst/>
                        <a:latin typeface="Times New Roman" panose="02020603050405020304" pitchFamily="18" charset="0"/>
                      </a:endParaRPr>
                    </a:p>
                  </a:txBody>
                  <a:tcPr marL="9525" marR="9525" marT="9525" marB="0" anchor="b"/>
                </a:tc>
                <a:tc>
                  <a:txBody>
                    <a:bodyPr/>
                    <a:lstStyle/>
                    <a:p>
                      <a:pPr algn="l" fontAlgn="b"/>
                      <a:endParaRPr lang="en-US" sz="1200" b="0" i="0" u="none" strike="noStrike">
                        <a:solidFill>
                          <a:srgbClr val="000000"/>
                        </a:solidFill>
                        <a:effectLst/>
                        <a:latin typeface="Times New Roman" panose="02020603050405020304" pitchFamily="18" charset="0"/>
                      </a:endParaRPr>
                    </a:p>
                  </a:txBody>
                  <a:tcPr marL="9525" marR="9525" marT="9525" marB="0" anchor="b"/>
                </a:tc>
                <a:tc>
                  <a:txBody>
                    <a:bodyPr/>
                    <a:lstStyle/>
                    <a:p>
                      <a:pPr algn="l" fontAlgn="b"/>
                      <a:endParaRPr lang="en-US" sz="1200" b="0" i="0" u="none" strike="noStrike">
                        <a:solidFill>
                          <a:srgbClr val="000000"/>
                        </a:solidFill>
                        <a:effectLst/>
                        <a:latin typeface="Times New Roman" panose="02020603050405020304" pitchFamily="18" charset="0"/>
                      </a:endParaRPr>
                    </a:p>
                  </a:txBody>
                  <a:tcPr marL="9525" marR="9525" marT="9525" marB="0" anchor="b"/>
                </a:tc>
                <a:tc>
                  <a:txBody>
                    <a:bodyPr/>
                    <a:lstStyle/>
                    <a:p>
                      <a:pPr algn="l" fontAlgn="b"/>
                      <a:endParaRPr lang="en-US" sz="1200" b="0" i="0" u="none" strike="noStrike">
                        <a:solidFill>
                          <a:srgbClr val="000000"/>
                        </a:solidFill>
                        <a:effectLst/>
                        <a:latin typeface="Times New Roman" panose="02020603050405020304" pitchFamily="18" charset="0"/>
                      </a:endParaRPr>
                    </a:p>
                  </a:txBody>
                  <a:tcPr marL="9525" marR="9525" marT="9525" marB="0" anchor="b"/>
                </a:tc>
                <a:tc>
                  <a:txBody>
                    <a:bodyPr/>
                    <a:lstStyle/>
                    <a:p>
                      <a:pPr algn="l" fontAlgn="b"/>
                      <a:endParaRPr lang="en-US" sz="1200" b="0" i="0" u="none" strike="noStrike">
                        <a:solidFill>
                          <a:srgbClr val="000000"/>
                        </a:solidFill>
                        <a:effectLst/>
                        <a:latin typeface="Times New Roman" panose="02020603050405020304" pitchFamily="18" charset="0"/>
                      </a:endParaRPr>
                    </a:p>
                  </a:txBody>
                  <a:tcPr marL="9525" marR="9525" marT="9525" marB="0" anchor="b"/>
                </a:tc>
                <a:tc>
                  <a:txBody>
                    <a:bodyPr/>
                    <a:lstStyle/>
                    <a:p>
                      <a:pPr algn="l" fontAlgn="b"/>
                      <a:endParaRPr lang="en-US" sz="1200" b="0" i="0" u="none" strike="noStrike">
                        <a:solidFill>
                          <a:srgbClr val="000000"/>
                        </a:solidFill>
                        <a:effectLst/>
                        <a:latin typeface="Times New Roman" panose="02020603050405020304" pitchFamily="18" charset="0"/>
                      </a:endParaRPr>
                    </a:p>
                  </a:txBody>
                  <a:tcPr marL="9525" marR="9525" marT="9525" marB="0" anchor="b"/>
                </a:tc>
                <a:tc>
                  <a:txBody>
                    <a:bodyPr/>
                    <a:lstStyle/>
                    <a:p>
                      <a:pPr algn="l" fontAlgn="b"/>
                      <a:endParaRPr lang="en-US" sz="1200" b="0" i="0" u="none" strike="noStrike">
                        <a:solidFill>
                          <a:srgbClr val="000000"/>
                        </a:solidFill>
                        <a:effectLst/>
                        <a:latin typeface="Times New Roman" panose="02020603050405020304" pitchFamily="18" charset="0"/>
                      </a:endParaRPr>
                    </a:p>
                  </a:txBody>
                  <a:tcPr marL="9525" marR="9525" marT="9525" marB="0" anchor="b"/>
                </a:tc>
                <a:tc>
                  <a:txBody>
                    <a:bodyPr/>
                    <a:lstStyle/>
                    <a:p>
                      <a:pPr algn="r" fontAlgn="b"/>
                      <a:r>
                        <a:rPr lang="en-US" sz="1200" u="none" strike="noStrike">
                          <a:effectLst/>
                        </a:rPr>
                        <a:t>164</a:t>
                      </a:r>
                      <a:endParaRPr lang="en-US" sz="1200" b="0" i="0" u="none" strike="noStrike">
                        <a:solidFill>
                          <a:srgbClr val="000000"/>
                        </a:solidFill>
                        <a:effectLst/>
                        <a:latin typeface="Times New Roman" panose="02020603050405020304" pitchFamily="18" charset="0"/>
                      </a:endParaRPr>
                    </a:p>
                  </a:txBody>
                  <a:tcPr marL="9525" marR="9525" marT="9525" marB="0" anchor="b"/>
                </a:tc>
                <a:tc>
                  <a:txBody>
                    <a:bodyPr/>
                    <a:lstStyle/>
                    <a:p>
                      <a:pPr algn="r" fontAlgn="b"/>
                      <a:r>
                        <a:rPr lang="en-US" sz="1200" u="none" strike="noStrike" dirty="0">
                          <a:effectLst/>
                        </a:rPr>
                        <a:t>100</a:t>
                      </a:r>
                      <a:endParaRPr lang="en-US" sz="1200" b="0" i="0" u="none" strike="noStrike" dirty="0">
                        <a:solidFill>
                          <a:srgbClr val="000000"/>
                        </a:solidFill>
                        <a:effectLst/>
                        <a:latin typeface="Times New Roman" panose="02020603050405020304" pitchFamily="18" charset="0"/>
                      </a:endParaRPr>
                    </a:p>
                  </a:txBody>
                  <a:tcPr marL="9525" marR="9525" marT="9525" marB="0" anchor="b"/>
                </a:tc>
                <a:extLst>
                  <a:ext uri="{0D108BD9-81ED-4DB2-BD59-A6C34878D82A}">
                    <a16:rowId xmlns:a16="http://schemas.microsoft.com/office/drawing/2014/main" val="511668330"/>
                  </a:ext>
                </a:extLst>
              </a:tr>
            </a:tbl>
          </a:graphicData>
        </a:graphic>
      </p:graphicFrame>
      <p:graphicFrame>
        <p:nvGraphicFramePr>
          <p:cNvPr id="3" name="Chart 2"/>
          <p:cNvGraphicFramePr>
            <a:graphicFrameLocks/>
          </p:cNvGraphicFramePr>
          <p:nvPr>
            <p:extLst>
              <p:ext uri="{D42A27DB-BD31-4B8C-83A1-F6EECF244321}">
                <p14:modId xmlns:p14="http://schemas.microsoft.com/office/powerpoint/2010/main" val="1147024462"/>
              </p:ext>
            </p:extLst>
          </p:nvPr>
        </p:nvGraphicFramePr>
        <p:xfrm>
          <a:off x="6447453" y="970126"/>
          <a:ext cx="5094514" cy="5187141"/>
        </p:xfrm>
        <a:graphic>
          <a:graphicData uri="http://schemas.openxmlformats.org/drawingml/2006/chart">
            <c:chart xmlns:c="http://schemas.openxmlformats.org/drawingml/2006/chart" xmlns:r="http://schemas.openxmlformats.org/officeDocument/2006/relationships" r:id="rId2"/>
          </a:graphicData>
        </a:graphic>
      </p:graphicFrame>
      <p:sp>
        <p:nvSpPr>
          <p:cNvPr id="4" name="Title 3"/>
          <p:cNvSpPr>
            <a:spLocks noGrp="1"/>
          </p:cNvSpPr>
          <p:nvPr>
            <p:ph type="title"/>
          </p:nvPr>
        </p:nvSpPr>
        <p:spPr/>
        <p:txBody>
          <a:bodyPr>
            <a:normAutofit/>
          </a:bodyPr>
          <a:lstStyle/>
          <a:p>
            <a:r>
              <a:rPr lang="en-US" b="1" dirty="0">
                <a:solidFill>
                  <a:srgbClr val="404040"/>
                </a:solidFill>
              </a:rPr>
              <a:t>GY </a:t>
            </a:r>
            <a:r>
              <a:rPr lang="en-US" b="1" dirty="0" smtClean="0">
                <a:solidFill>
                  <a:srgbClr val="404040"/>
                </a:solidFill>
              </a:rPr>
              <a:t>21-22 </a:t>
            </a:r>
            <a:r>
              <a:rPr lang="en-US" b="1" dirty="0">
                <a:solidFill>
                  <a:srgbClr val="404040"/>
                </a:solidFill>
              </a:rPr>
              <a:t>HOPWA Client </a:t>
            </a:r>
            <a:r>
              <a:rPr lang="en-US" b="1" dirty="0" smtClean="0">
                <a:solidFill>
                  <a:srgbClr val="404040"/>
                </a:solidFill>
              </a:rPr>
              <a:t>Demographics</a:t>
            </a:r>
            <a:r>
              <a:rPr lang="en-US" b="1" dirty="0">
                <a:solidFill>
                  <a:srgbClr val="404040"/>
                </a:solidFill>
              </a:rPr>
              <a:t/>
            </a:r>
            <a:br>
              <a:rPr lang="en-US" b="1" dirty="0">
                <a:solidFill>
                  <a:srgbClr val="404040"/>
                </a:solidFill>
              </a:rPr>
            </a:br>
            <a:endParaRPr lang="en-US" dirty="0"/>
          </a:p>
        </p:txBody>
      </p:sp>
    </p:spTree>
    <p:extLst>
      <p:ext uri="{BB962C8B-B14F-4D97-AF65-F5344CB8AC3E}">
        <p14:creationId xmlns:p14="http://schemas.microsoft.com/office/powerpoint/2010/main" val="2736880094"/>
      </p:ext>
    </p:extLst>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3270057992"/>
              </p:ext>
            </p:extLst>
          </p:nvPr>
        </p:nvGraphicFramePr>
        <p:xfrm>
          <a:off x="798545" y="2647139"/>
          <a:ext cx="3965510" cy="2344193"/>
        </p:xfrm>
        <a:graphic>
          <a:graphicData uri="http://schemas.openxmlformats.org/drawingml/2006/table">
            <a:tbl>
              <a:tblPr>
                <a:tableStyleId>{5C22544A-7EE6-4342-B048-85BDC9FD1C3A}</a:tableStyleId>
              </a:tblPr>
              <a:tblGrid>
                <a:gridCol w="1948862">
                  <a:extLst>
                    <a:ext uri="{9D8B030D-6E8A-4147-A177-3AD203B41FA5}">
                      <a16:colId xmlns:a16="http://schemas.microsoft.com/office/drawing/2014/main" val="3064093223"/>
                    </a:ext>
                  </a:extLst>
                </a:gridCol>
                <a:gridCol w="813437">
                  <a:extLst>
                    <a:ext uri="{9D8B030D-6E8A-4147-A177-3AD203B41FA5}">
                      <a16:colId xmlns:a16="http://schemas.microsoft.com/office/drawing/2014/main" val="1741188013"/>
                    </a:ext>
                  </a:extLst>
                </a:gridCol>
                <a:gridCol w="1203211">
                  <a:extLst>
                    <a:ext uri="{9D8B030D-6E8A-4147-A177-3AD203B41FA5}">
                      <a16:colId xmlns:a16="http://schemas.microsoft.com/office/drawing/2014/main" val="1534284206"/>
                    </a:ext>
                  </a:extLst>
                </a:gridCol>
              </a:tblGrid>
              <a:tr h="252289">
                <a:tc>
                  <a:txBody>
                    <a:bodyPr/>
                    <a:lstStyle/>
                    <a:p>
                      <a:pPr algn="l" fontAlgn="b"/>
                      <a:r>
                        <a:rPr lang="en-US" sz="1400" u="none" strike="noStrike">
                          <a:effectLst/>
                        </a:rPr>
                        <a:t>Services</a:t>
                      </a:r>
                      <a:endParaRPr lang="en-US" sz="1400" b="1" i="0" u="none" strike="noStrike">
                        <a:solidFill>
                          <a:srgbClr val="000000"/>
                        </a:solidFill>
                        <a:effectLst/>
                        <a:latin typeface="Arial" panose="020B0604020202020204" pitchFamily="34" charset="0"/>
                      </a:endParaRPr>
                    </a:p>
                  </a:txBody>
                  <a:tcPr marL="9525" marR="9525" marT="9525" marB="0" anchor="b"/>
                </a:tc>
                <a:tc>
                  <a:txBody>
                    <a:bodyPr/>
                    <a:lstStyle/>
                    <a:p>
                      <a:pPr algn="l" fontAlgn="b"/>
                      <a:r>
                        <a:rPr lang="en-US" sz="1100" u="none" strike="noStrike">
                          <a:effectLst/>
                        </a:rPr>
                        <a:t>Freq</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l" fontAlgn="b"/>
                      <a:r>
                        <a:rPr lang="en-US" sz="1100" u="none" strike="noStrike">
                          <a:effectLst/>
                        </a:rPr>
                        <a:t>%</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2780872144"/>
                  </a:ext>
                </a:extLst>
              </a:tr>
              <a:tr h="261488">
                <a:tc>
                  <a:txBody>
                    <a:bodyPr/>
                    <a:lstStyle/>
                    <a:p>
                      <a:pPr algn="l" fontAlgn="b"/>
                      <a:r>
                        <a:rPr lang="en-US" sz="1400" u="none" strike="noStrike">
                          <a:effectLst/>
                        </a:rPr>
                        <a:t>Case management</a:t>
                      </a:r>
                      <a:endParaRPr lang="en-US" sz="14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dirty="0">
                          <a:effectLst/>
                        </a:rPr>
                        <a:t>47</a:t>
                      </a:r>
                      <a:endParaRPr lang="en-US"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dirty="0">
                          <a:effectLst/>
                        </a:rPr>
                        <a:t>29%</a:t>
                      </a:r>
                      <a:endParaRPr lang="en-US" sz="1100" b="0" i="0" u="none" strike="noStrike" dirty="0">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2165625663"/>
                  </a:ext>
                </a:extLst>
              </a:tr>
              <a:tr h="261488">
                <a:tc>
                  <a:txBody>
                    <a:bodyPr/>
                    <a:lstStyle/>
                    <a:p>
                      <a:pPr algn="l" fontAlgn="b"/>
                      <a:r>
                        <a:rPr lang="en-US" sz="1400" u="none" strike="noStrike">
                          <a:effectLst/>
                        </a:rPr>
                        <a:t>Rent</a:t>
                      </a:r>
                      <a:endParaRPr lang="en-US" sz="14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25</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15%</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2889097079"/>
                  </a:ext>
                </a:extLst>
              </a:tr>
              <a:tr h="261488">
                <a:tc>
                  <a:txBody>
                    <a:bodyPr/>
                    <a:lstStyle/>
                    <a:p>
                      <a:pPr algn="l" fontAlgn="b"/>
                      <a:r>
                        <a:rPr lang="en-US" sz="1400" u="none" strike="noStrike">
                          <a:effectLst/>
                        </a:rPr>
                        <a:t>PHP</a:t>
                      </a:r>
                      <a:endParaRPr lang="en-US" sz="14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6</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4%</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1589820051"/>
                  </a:ext>
                </a:extLst>
              </a:tr>
              <a:tr h="261488">
                <a:tc>
                  <a:txBody>
                    <a:bodyPr/>
                    <a:lstStyle/>
                    <a:p>
                      <a:pPr algn="l" fontAlgn="b"/>
                      <a:r>
                        <a:rPr lang="en-US" sz="1400" u="none" strike="noStrike">
                          <a:effectLst/>
                        </a:rPr>
                        <a:t>Hotel/PHP</a:t>
                      </a:r>
                      <a:endParaRPr lang="en-US" sz="1400" b="0" i="0" u="none" strike="noStrike">
                        <a:solidFill>
                          <a:srgbClr val="9C0006"/>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10</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6%</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371714633"/>
                  </a:ext>
                </a:extLst>
              </a:tr>
              <a:tr h="261488">
                <a:tc>
                  <a:txBody>
                    <a:bodyPr/>
                    <a:lstStyle/>
                    <a:p>
                      <a:pPr algn="l" fontAlgn="b"/>
                      <a:r>
                        <a:rPr lang="en-US" sz="1400" u="none" strike="noStrike">
                          <a:effectLst/>
                        </a:rPr>
                        <a:t>Hotel</a:t>
                      </a:r>
                      <a:endParaRPr lang="en-US" sz="14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43</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26%</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1281977887"/>
                  </a:ext>
                </a:extLst>
              </a:tr>
              <a:tr h="261488">
                <a:tc>
                  <a:txBody>
                    <a:bodyPr/>
                    <a:lstStyle/>
                    <a:p>
                      <a:pPr algn="l" fontAlgn="b"/>
                      <a:r>
                        <a:rPr lang="en-US" sz="1400" u="none" strike="noStrike" dirty="0">
                          <a:effectLst/>
                        </a:rPr>
                        <a:t>Utilities</a:t>
                      </a:r>
                      <a:endParaRPr lang="en-US" sz="1400" b="0" i="0" u="none" strike="noStrike" dirty="0">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6</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4%</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1821634862"/>
                  </a:ext>
                </a:extLst>
              </a:tr>
              <a:tr h="261488">
                <a:tc>
                  <a:txBody>
                    <a:bodyPr/>
                    <a:lstStyle/>
                    <a:p>
                      <a:pPr algn="l" fontAlgn="b"/>
                      <a:r>
                        <a:rPr lang="en-US" sz="1400" u="none" strike="noStrike">
                          <a:effectLst/>
                        </a:rPr>
                        <a:t>No services</a:t>
                      </a:r>
                      <a:endParaRPr lang="en-US" sz="1400" b="0" i="0" u="none" strike="noStrike">
                        <a:solidFill>
                          <a:srgbClr val="9C0006"/>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27</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16%</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497094631"/>
                  </a:ext>
                </a:extLst>
              </a:tr>
              <a:tr h="261488">
                <a:tc>
                  <a:txBody>
                    <a:bodyPr/>
                    <a:lstStyle/>
                    <a:p>
                      <a:pPr algn="l" fontAlgn="b"/>
                      <a:r>
                        <a:rPr lang="en-US" sz="1400" u="none" strike="noStrike">
                          <a:effectLst/>
                        </a:rPr>
                        <a:t>Total </a:t>
                      </a:r>
                      <a:endParaRPr lang="en-US" sz="14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164</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dirty="0">
                          <a:effectLst/>
                        </a:rPr>
                        <a:t>100%</a:t>
                      </a:r>
                      <a:endParaRPr lang="en-US" sz="1100" b="0" i="0" u="none" strike="noStrike" dirty="0">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513637530"/>
                  </a:ext>
                </a:extLst>
              </a:tr>
            </a:tbl>
          </a:graphicData>
        </a:graphic>
      </p:graphicFrame>
      <p:graphicFrame>
        <p:nvGraphicFramePr>
          <p:cNvPr id="3" name="Chart 2"/>
          <p:cNvGraphicFramePr>
            <a:graphicFrameLocks/>
          </p:cNvGraphicFramePr>
          <p:nvPr>
            <p:extLst>
              <p:ext uri="{D42A27DB-BD31-4B8C-83A1-F6EECF244321}">
                <p14:modId xmlns:p14="http://schemas.microsoft.com/office/powerpoint/2010/main" val="1467503566"/>
              </p:ext>
            </p:extLst>
          </p:nvPr>
        </p:nvGraphicFramePr>
        <p:xfrm>
          <a:off x="5164753" y="1691855"/>
          <a:ext cx="6307494" cy="4254760"/>
        </p:xfrm>
        <a:graphic>
          <a:graphicData uri="http://schemas.openxmlformats.org/drawingml/2006/chart">
            <c:chart xmlns:c="http://schemas.openxmlformats.org/drawingml/2006/chart" xmlns:r="http://schemas.openxmlformats.org/officeDocument/2006/relationships" r:id="rId2"/>
          </a:graphicData>
        </a:graphic>
      </p:graphicFrame>
      <p:sp>
        <p:nvSpPr>
          <p:cNvPr id="4" name="Title 3"/>
          <p:cNvSpPr>
            <a:spLocks noGrp="1"/>
          </p:cNvSpPr>
          <p:nvPr>
            <p:ph type="title"/>
          </p:nvPr>
        </p:nvSpPr>
        <p:spPr/>
        <p:txBody>
          <a:bodyPr/>
          <a:lstStyle/>
          <a:p>
            <a:r>
              <a:rPr lang="en-US" b="1" dirty="0">
                <a:solidFill>
                  <a:srgbClr val="404040"/>
                </a:solidFill>
              </a:rPr>
              <a:t>GY </a:t>
            </a:r>
            <a:r>
              <a:rPr lang="en-US" b="1" dirty="0" smtClean="0">
                <a:solidFill>
                  <a:srgbClr val="404040"/>
                </a:solidFill>
              </a:rPr>
              <a:t>21-22 </a:t>
            </a:r>
            <a:r>
              <a:rPr lang="en-US" b="1" dirty="0">
                <a:solidFill>
                  <a:srgbClr val="404040"/>
                </a:solidFill>
              </a:rPr>
              <a:t>HOPWA Client Demographics</a:t>
            </a:r>
            <a:endParaRPr lang="en-US" dirty="0"/>
          </a:p>
        </p:txBody>
      </p:sp>
    </p:spTree>
    <p:extLst>
      <p:ext uri="{BB962C8B-B14F-4D97-AF65-F5344CB8AC3E}">
        <p14:creationId xmlns:p14="http://schemas.microsoft.com/office/powerpoint/2010/main" val="2845359703"/>
      </p:ext>
    </p:extLst>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b="1" dirty="0">
                <a:solidFill>
                  <a:srgbClr val="C00000"/>
                </a:solidFill>
              </a:rPr>
              <a:t>HOPWA Program Activities </a:t>
            </a:r>
          </a:p>
        </p:txBody>
      </p:sp>
      <p:sp>
        <p:nvSpPr>
          <p:cNvPr id="3" name="Content Placeholder 2"/>
          <p:cNvSpPr>
            <a:spLocks noGrp="1"/>
          </p:cNvSpPr>
          <p:nvPr>
            <p:ph idx="1"/>
          </p:nvPr>
        </p:nvSpPr>
        <p:spPr>
          <a:xfrm>
            <a:off x="868488" y="1377997"/>
            <a:ext cx="11177332" cy="1430517"/>
          </a:xfrm>
        </p:spPr>
        <p:txBody>
          <a:bodyPr>
            <a:normAutofit/>
          </a:bodyPr>
          <a:lstStyle/>
          <a:p>
            <a:pPr marL="0" indent="0">
              <a:buNone/>
            </a:pPr>
            <a:r>
              <a:rPr lang="en-US" sz="2800" b="1" dirty="0" smtClean="0"/>
              <a:t>Permanent </a:t>
            </a:r>
            <a:r>
              <a:rPr lang="en-US" sz="2800" b="1" dirty="0"/>
              <a:t>Housing </a:t>
            </a:r>
            <a:r>
              <a:rPr lang="en-US" sz="2800" b="1" dirty="0" smtClean="0"/>
              <a:t>Placement (</a:t>
            </a:r>
            <a:r>
              <a:rPr lang="en-US" sz="2800" b="1" dirty="0"/>
              <a:t>PHP</a:t>
            </a:r>
            <a:r>
              <a:rPr lang="en-US" sz="2800" b="1" dirty="0" smtClean="0"/>
              <a:t>)</a:t>
            </a:r>
            <a:r>
              <a:rPr lang="en-US" sz="2800" dirty="0" smtClean="0"/>
              <a:t>: </a:t>
            </a:r>
          </a:p>
          <a:p>
            <a:pPr marL="0" indent="0">
              <a:buNone/>
            </a:pPr>
            <a:r>
              <a:rPr lang="en-US" sz="1600" dirty="0" smtClean="0"/>
              <a:t>To help establish </a:t>
            </a:r>
            <a:r>
              <a:rPr lang="en-US" sz="1600" dirty="0"/>
              <a:t>permanent residence when continued occupancy is expected</a:t>
            </a:r>
            <a:r>
              <a:rPr lang="en-US" sz="1600" dirty="0" smtClean="0"/>
              <a:t>. Allows Application Fees, Security and Utility Deposit, First Month Rent.</a:t>
            </a:r>
            <a:endParaRPr lang="en-US" sz="1600" dirty="0"/>
          </a:p>
          <a:p>
            <a:endParaRPr lang="en-US" dirty="0"/>
          </a:p>
        </p:txBody>
      </p:sp>
      <p:pic>
        <p:nvPicPr>
          <p:cNvPr id="5" name="Picture 4"/>
          <p:cNvPicPr>
            <a:picLocks noChangeAspect="1"/>
          </p:cNvPicPr>
          <p:nvPr/>
        </p:nvPicPr>
        <p:blipFill>
          <a:blip r:embed="rId2"/>
          <a:stretch>
            <a:fillRect/>
          </a:stretch>
        </p:blipFill>
        <p:spPr>
          <a:xfrm>
            <a:off x="894420" y="3074702"/>
            <a:ext cx="7279196" cy="1790950"/>
          </a:xfrm>
          <a:prstGeom prst="rect">
            <a:avLst/>
          </a:prstGeom>
        </p:spPr>
      </p:pic>
    </p:spTree>
    <p:extLst>
      <p:ext uri="{BB962C8B-B14F-4D97-AF65-F5344CB8AC3E}">
        <p14:creationId xmlns:p14="http://schemas.microsoft.com/office/powerpoint/2010/main" val="4021271696"/>
      </p:ext>
    </p:extLst>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3199104" y="2582650"/>
            <a:ext cx="7931019" cy="3903421"/>
          </a:xfrm>
          <a:prstGeom prst="rect">
            <a:avLst/>
          </a:prstGeom>
        </p:spPr>
      </p:pic>
      <p:sp>
        <p:nvSpPr>
          <p:cNvPr id="3" name="TextBox 2"/>
          <p:cNvSpPr txBox="1"/>
          <p:nvPr/>
        </p:nvSpPr>
        <p:spPr>
          <a:xfrm>
            <a:off x="1054690" y="1296609"/>
            <a:ext cx="9663073" cy="1138773"/>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orbel" panose="020B0503020204020204"/>
                <a:ea typeface="+mn-ea"/>
                <a:cs typeface="+mn-cs"/>
              </a:rPr>
              <a:t>Transitional Housing</a:t>
            </a:r>
            <a:r>
              <a:rPr kumimoji="0" lang="en-US" sz="2800" b="0" i="0" u="none" strike="noStrike" kern="1200" cap="none" spc="0" normalizeH="0" baseline="0" noProof="0" dirty="0">
                <a:ln>
                  <a:noFill/>
                </a:ln>
                <a:solidFill>
                  <a:prstClr val="black"/>
                </a:solidFill>
                <a:effectLst/>
                <a:uLnTx/>
                <a:uFillTx/>
                <a:latin typeface="Corbel" panose="020B0503020204020204"/>
                <a:ea typeface="+mn-ea"/>
                <a:cs typeface="+mn-cs"/>
              </a:rPr>
              <a:t>: </a:t>
            </a:r>
            <a:endParaRPr kumimoji="0" lang="en-US" sz="1800" b="0" i="0" u="none" strike="noStrike" kern="1200" cap="none" spc="0" normalizeH="0" baseline="0" noProof="0" dirty="0">
              <a:ln>
                <a:noFill/>
              </a:ln>
              <a:solidFill>
                <a:prstClr val="black"/>
              </a:solidFill>
              <a:effectLst/>
              <a:uLnTx/>
              <a:uFillTx/>
              <a:latin typeface="Corbel" panose="020B0503020204020204"/>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smtClean="0">
                <a:ln>
                  <a:noFill/>
                </a:ln>
                <a:solidFill>
                  <a:prstClr val="black"/>
                </a:solidFill>
                <a:effectLst/>
                <a:uLnTx/>
                <a:uFillTx/>
                <a:latin typeface="Corbel" panose="020B0503020204020204"/>
                <a:ea typeface="+mn-ea"/>
                <a:cs typeface="+mn-cs"/>
              </a:rPr>
              <a:t>Provisional </a:t>
            </a:r>
            <a:r>
              <a:rPr kumimoji="0" lang="en-US" sz="2000" b="0" i="0" u="none" strike="noStrike" kern="1200" cap="none" spc="0" normalizeH="0" baseline="0" noProof="0" dirty="0">
                <a:ln>
                  <a:noFill/>
                </a:ln>
                <a:solidFill>
                  <a:prstClr val="black"/>
                </a:solidFill>
                <a:effectLst/>
                <a:uLnTx/>
                <a:uFillTx/>
                <a:latin typeface="Corbel" panose="020B0503020204020204"/>
                <a:ea typeface="+mn-ea"/>
                <a:cs typeface="+mn-cs"/>
              </a:rPr>
              <a:t>housing used to provide temporary shelter for any individual for no more than 60 calendar days in any six month period.</a:t>
            </a:r>
          </a:p>
        </p:txBody>
      </p:sp>
      <p:sp>
        <p:nvSpPr>
          <p:cNvPr id="4" name="Title 1"/>
          <p:cNvSpPr txBox="1">
            <a:spLocks/>
          </p:cNvSpPr>
          <p:nvPr/>
        </p:nvSpPr>
        <p:spPr>
          <a:xfrm>
            <a:off x="1446209" y="420309"/>
            <a:ext cx="10018713" cy="1752599"/>
          </a:xfrm>
          <a:prstGeom prst="rect">
            <a:avLst/>
          </a:prstGeom>
        </p:spPr>
        <p:txBody>
          <a:bodyPr/>
          <a:lstStyle>
            <a:lvl1pPr algn="ctr" defTabSz="457200" rtl="0" eaLnBrk="1" latinLnBrk="0" hangingPunct="1">
              <a:spcBef>
                <a:spcPct val="0"/>
              </a:spcBef>
              <a:buNone/>
              <a:defRPr sz="4000" kern="1200" cap="none">
                <a:ln w="3175" cmpd="sng">
                  <a:noFill/>
                </a:ln>
                <a:solidFill>
                  <a:schemeClr val="tx1"/>
                </a:solidFill>
                <a:effectLst/>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algn="l"/>
            <a:r>
              <a:rPr lang="en-US" b="1" dirty="0" smtClean="0">
                <a:solidFill>
                  <a:srgbClr val="C00000"/>
                </a:solidFill>
              </a:rPr>
              <a:t>HOPWA Program Activities </a:t>
            </a:r>
            <a:endParaRPr lang="en-US" b="1" dirty="0">
              <a:solidFill>
                <a:srgbClr val="C00000"/>
              </a:solidFill>
            </a:endParaRPr>
          </a:p>
        </p:txBody>
      </p:sp>
    </p:spTree>
    <p:extLst>
      <p:ext uri="{BB962C8B-B14F-4D97-AF65-F5344CB8AC3E}">
        <p14:creationId xmlns:p14="http://schemas.microsoft.com/office/powerpoint/2010/main" val="13878987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10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1000" fill="hold"/>
                                        <p:tgtEl>
                                          <p:spTgt spid="3">
                                            <p:txEl>
                                              <p:pRg st="0" end="0"/>
                                            </p:txEl>
                                          </p:spTgt>
                                        </p:tgtEl>
                                        <p:attrNameLst>
                                          <p:attrName>ppt_h</p:attrName>
                                        </p:attrNameLst>
                                      </p:cBhvr>
                                      <p:tavLst>
                                        <p:tav tm="0">
                                          <p:val>
                                            <p:fltVal val="0"/>
                                          </p:val>
                                        </p:tav>
                                        <p:tav tm="100000">
                                          <p:val>
                                            <p:strVal val="#ppt_h"/>
                                          </p:val>
                                        </p:tav>
                                      </p:tavLst>
                                    </p:anim>
                                    <p:anim calcmode="lin" valueType="num">
                                      <p:cBhvr>
                                        <p:cTn id="9" dur="1000" fill="hold"/>
                                        <p:tgtEl>
                                          <p:spTgt spid="3">
                                            <p:txEl>
                                              <p:pRg st="0" end="0"/>
                                            </p:txEl>
                                          </p:spTgt>
                                        </p:tgtEl>
                                        <p:attrNameLst>
                                          <p:attrName>style.rotation</p:attrName>
                                        </p:attrNameLst>
                                      </p:cBhvr>
                                      <p:tavLst>
                                        <p:tav tm="0">
                                          <p:val>
                                            <p:fltVal val="90"/>
                                          </p:val>
                                        </p:tav>
                                        <p:tav tm="100000">
                                          <p:val>
                                            <p:fltVal val="0"/>
                                          </p:val>
                                        </p:tav>
                                      </p:tavLst>
                                    </p:anim>
                                    <p:animEffect transition="in" filter="fade">
                                      <p:cBhvr>
                                        <p:cTn id="10" dur="10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b="1" dirty="0">
                <a:solidFill>
                  <a:srgbClr val="C00000"/>
                </a:solidFill>
              </a:rPr>
              <a:t>HOPWA Program Activities </a:t>
            </a:r>
          </a:p>
        </p:txBody>
      </p:sp>
      <p:sp>
        <p:nvSpPr>
          <p:cNvPr id="3" name="Content Placeholder 2"/>
          <p:cNvSpPr>
            <a:spLocks noGrp="1"/>
          </p:cNvSpPr>
          <p:nvPr>
            <p:ph idx="1"/>
          </p:nvPr>
        </p:nvSpPr>
        <p:spPr>
          <a:xfrm>
            <a:off x="830424" y="1301714"/>
            <a:ext cx="11056776" cy="1208221"/>
          </a:xfrm>
        </p:spPr>
        <p:txBody>
          <a:bodyPr>
            <a:normAutofit/>
          </a:bodyPr>
          <a:lstStyle/>
          <a:p>
            <a:pPr marL="0" indent="0">
              <a:buNone/>
            </a:pPr>
            <a:r>
              <a:rPr lang="en-US" sz="1600" b="1" dirty="0"/>
              <a:t>Short-Term </a:t>
            </a:r>
            <a:r>
              <a:rPr lang="en-US" sz="1600" b="1" dirty="0" smtClean="0"/>
              <a:t>Rent and </a:t>
            </a:r>
            <a:r>
              <a:rPr lang="en-US" sz="1600" b="1" dirty="0"/>
              <a:t>Utility (</a:t>
            </a:r>
            <a:r>
              <a:rPr lang="en-US" sz="1600" b="1" dirty="0" smtClean="0"/>
              <a:t>STRU</a:t>
            </a:r>
            <a:r>
              <a:rPr lang="en-US" sz="1600" b="1" dirty="0"/>
              <a:t>)</a:t>
            </a:r>
            <a:r>
              <a:rPr lang="en-US" sz="1600" dirty="0"/>
              <a:t>: </a:t>
            </a:r>
            <a:endParaRPr lang="en-US" sz="1600" dirty="0" smtClean="0"/>
          </a:p>
          <a:p>
            <a:pPr marL="0" indent="0">
              <a:buNone/>
            </a:pPr>
            <a:r>
              <a:rPr lang="en-US" sz="1600" dirty="0" smtClean="0"/>
              <a:t>A </a:t>
            </a:r>
            <a:r>
              <a:rPr lang="en-US" sz="1600" dirty="0"/>
              <a:t>time limited housing subsidy assistance, designed to prevent homelessness and increase housing stability. </a:t>
            </a:r>
            <a:r>
              <a:rPr lang="en-US" sz="1600" dirty="0" smtClean="0"/>
              <a:t>STRU </a:t>
            </a:r>
            <a:r>
              <a:rPr lang="en-US" sz="1600" dirty="0"/>
              <a:t>assistance may be provided for up to 21 weeks in any 52-week period and the amount of assistance varies per client depending on funds available, tenant need, and program </a:t>
            </a:r>
            <a:r>
              <a:rPr lang="en-US" sz="1600" dirty="0" smtClean="0"/>
              <a:t>guidelines.</a:t>
            </a:r>
            <a:endParaRPr lang="en-US" sz="1600" dirty="0"/>
          </a:p>
        </p:txBody>
      </p:sp>
      <p:pic>
        <p:nvPicPr>
          <p:cNvPr id="4" name="Picture 3"/>
          <p:cNvPicPr>
            <a:picLocks noChangeAspect="1"/>
          </p:cNvPicPr>
          <p:nvPr/>
        </p:nvPicPr>
        <p:blipFill>
          <a:blip r:embed="rId2"/>
          <a:stretch>
            <a:fillRect/>
          </a:stretch>
        </p:blipFill>
        <p:spPr>
          <a:xfrm>
            <a:off x="1333934" y="3112284"/>
            <a:ext cx="7502156" cy="2626043"/>
          </a:xfrm>
          <a:prstGeom prst="rect">
            <a:avLst/>
          </a:prstGeom>
        </p:spPr>
      </p:pic>
    </p:spTree>
    <p:extLst>
      <p:ext uri="{BB962C8B-B14F-4D97-AF65-F5344CB8AC3E}">
        <p14:creationId xmlns:p14="http://schemas.microsoft.com/office/powerpoint/2010/main" val="4116334179"/>
      </p:ext>
    </p:extLst>
  </p:cSld>
  <p:clrMapOvr>
    <a:masterClrMapping/>
  </p:clrMapOvr>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9" y="339115"/>
            <a:ext cx="9718605" cy="1446822"/>
          </a:xfrm>
        </p:spPr>
        <p:txBody>
          <a:bodyPr/>
          <a:lstStyle/>
          <a:p>
            <a:pPr algn="l"/>
            <a:r>
              <a:rPr lang="en-US" sz="4800" dirty="0">
                <a:solidFill>
                  <a:srgbClr val="C00000"/>
                </a:solidFill>
              </a:rPr>
              <a:t>Questions?    </a:t>
            </a:r>
            <a:r>
              <a:rPr lang="en-US" dirty="0"/>
              <a:t/>
            </a:r>
            <a:br>
              <a:rPr lang="en-US" dirty="0"/>
            </a:br>
            <a:endParaRPr lang="en-US" dirty="0"/>
          </a:p>
        </p:txBody>
      </p:sp>
      <p:pic>
        <p:nvPicPr>
          <p:cNvPr id="4" name="Content Placeholder 3"/>
          <p:cNvPicPr>
            <a:picLocks noGrp="1" noChangeAspect="1"/>
          </p:cNvPicPr>
          <p:nvPr>
            <p:ph idx="1"/>
          </p:nvPr>
        </p:nvPicPr>
        <p:blipFill>
          <a:blip r:embed="rId2"/>
          <a:stretch>
            <a:fillRect/>
          </a:stretch>
        </p:blipFill>
        <p:spPr>
          <a:xfrm>
            <a:off x="4789017" y="1785937"/>
            <a:ext cx="3109187" cy="3109187"/>
          </a:xfrm>
          <a:prstGeom prst="rect">
            <a:avLst/>
          </a:prstGeom>
        </p:spPr>
      </p:pic>
    </p:spTree>
    <p:extLst>
      <p:ext uri="{BB962C8B-B14F-4D97-AF65-F5344CB8AC3E}">
        <p14:creationId xmlns:p14="http://schemas.microsoft.com/office/powerpoint/2010/main" val="2877255532"/>
      </p:ext>
    </p:extLst>
  </p:cSld>
  <p:clrMapOvr>
    <a:masterClrMapping/>
  </p:clrMapOvr>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110563" y="2278910"/>
            <a:ext cx="9392463" cy="2110382"/>
          </a:xfrm>
        </p:spPr>
        <p:txBody>
          <a:bodyPr>
            <a:noAutofit/>
          </a:bodyPr>
          <a:lstStyle/>
          <a:p>
            <a:r>
              <a:rPr lang="en-US" sz="6000" dirty="0" smtClean="0"/>
              <a:t>PBC Ryan White Part A/MAI </a:t>
            </a:r>
            <a:br>
              <a:rPr lang="en-US" sz="6000" dirty="0" smtClean="0"/>
            </a:br>
            <a:r>
              <a:rPr lang="en-US" sz="6000" dirty="0" smtClean="0"/>
              <a:t>Needs Assessment &amp; Integrated Plan</a:t>
            </a:r>
            <a:endParaRPr lang="en-US" sz="6000" dirty="0"/>
          </a:p>
        </p:txBody>
      </p:sp>
      <p:sp>
        <p:nvSpPr>
          <p:cNvPr id="3" name="Content Placeholder 2"/>
          <p:cNvSpPr>
            <a:spLocks noGrp="1"/>
          </p:cNvSpPr>
          <p:nvPr>
            <p:ph type="body" idx="1"/>
          </p:nvPr>
        </p:nvSpPr>
        <p:spPr>
          <a:xfrm>
            <a:off x="8212851" y="4947318"/>
            <a:ext cx="3339424" cy="1594543"/>
          </a:xfrm>
        </p:spPr>
        <p:txBody>
          <a:bodyPr anchor="t">
            <a:normAutofit fontScale="25000" lnSpcReduction="20000"/>
          </a:bodyPr>
          <a:lstStyle/>
          <a:p>
            <a:r>
              <a:rPr lang="en-US" sz="6400" dirty="0"/>
              <a:t>Samirah Abellard</a:t>
            </a:r>
          </a:p>
          <a:p>
            <a:r>
              <a:rPr lang="en-US" sz="6400" dirty="0"/>
              <a:t>Ryan White Program Intern </a:t>
            </a:r>
          </a:p>
          <a:p>
            <a:r>
              <a:rPr lang="en-US" sz="6400" dirty="0"/>
              <a:t>PBC Ryan White HIV/AIDS Program</a:t>
            </a:r>
          </a:p>
          <a:p>
            <a:r>
              <a:rPr lang="en-US" sz="6400" dirty="0" smtClean="0">
                <a:hlinkClick r:id="rId2"/>
              </a:rPr>
              <a:t>sabellar@pbcgov.org</a:t>
            </a:r>
            <a:endParaRPr lang="en-US" sz="6400" dirty="0" smtClean="0"/>
          </a:p>
          <a:p>
            <a:r>
              <a:rPr lang="en-US" sz="6400" dirty="0" smtClean="0"/>
              <a:t>(</a:t>
            </a:r>
            <a:r>
              <a:rPr lang="en-US" sz="6400" dirty="0"/>
              <a:t>561) 355-3700</a:t>
            </a:r>
          </a:p>
          <a:p>
            <a:pPr marL="0" indent="0" algn="ctr">
              <a:buNone/>
            </a:pPr>
            <a:endParaRPr lang="en-US" sz="6400" b="1" dirty="0" smtClean="0"/>
          </a:p>
          <a:p>
            <a:pPr marL="0" indent="0">
              <a:buNone/>
            </a:pPr>
            <a:endParaRPr lang="en-US" dirty="0"/>
          </a:p>
          <a:p>
            <a:endParaRPr lang="en-US" dirty="0"/>
          </a:p>
        </p:txBody>
      </p:sp>
      <p:sp>
        <p:nvSpPr>
          <p:cNvPr id="5" name="Content Placeholder 2"/>
          <p:cNvSpPr txBox="1">
            <a:spLocks/>
          </p:cNvSpPr>
          <p:nvPr/>
        </p:nvSpPr>
        <p:spPr>
          <a:xfrm>
            <a:off x="4346143" y="4947317"/>
            <a:ext cx="3339424" cy="1594543"/>
          </a:xfrm>
          <a:prstGeom prst="rect">
            <a:avLst/>
          </a:prstGeom>
          <a:ln>
            <a:noFill/>
          </a:ln>
        </p:spPr>
        <p:txBody>
          <a:bodyPr vert="horz" lIns="91440" tIns="45720" rIns="91440" bIns="45720" rtlCol="0" anchor="t">
            <a:normAutofit fontScale="25000" lnSpcReduction="20000"/>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solidFill>
                <a:effectLst/>
                <a:latin typeface="+mn-lt"/>
                <a:ea typeface="+mn-ea"/>
                <a:cs typeface="+mn-cs"/>
              </a:defRPr>
            </a:lvl1pPr>
            <a:lvl2pPr marL="457200" indent="0" algn="l"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2pPr>
            <a:lvl3pPr marL="914400" indent="0" algn="l"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3pPr>
            <a:lvl4pPr marL="1371600" indent="0" algn="l"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4pPr>
            <a:lvl5pPr marL="1828800" indent="0" algn="l"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l"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l"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l"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l"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marL="0" marR="0" lvl="0" indent="0" algn="r" defTabSz="457200" rtl="0" eaLnBrk="1" fontAlgn="auto" latinLnBrk="0" hangingPunct="1">
              <a:lnSpc>
                <a:spcPct val="100000"/>
              </a:lnSpc>
              <a:spcBef>
                <a:spcPct val="20000"/>
              </a:spcBef>
              <a:spcAft>
                <a:spcPts val="600"/>
              </a:spcAft>
              <a:buClr>
                <a:srgbClr val="C80000">
                  <a:lumMod val="75000"/>
                </a:srgbClr>
              </a:buClr>
              <a:buSzPct val="145000"/>
              <a:buFont typeface="Arial"/>
              <a:buNone/>
              <a:tabLst/>
              <a:defRPr/>
            </a:pPr>
            <a:r>
              <a:rPr kumimoji="0" lang="en-US" sz="6400" b="0" i="0" u="none" strike="noStrike" kern="1200" cap="none" spc="0" normalizeH="0" baseline="0" noProof="0" dirty="0" smtClean="0">
                <a:ln>
                  <a:noFill/>
                </a:ln>
                <a:solidFill>
                  <a:prstClr val="black"/>
                </a:solidFill>
                <a:effectLst/>
                <a:uLnTx/>
                <a:uFillTx/>
                <a:latin typeface="Corbel" panose="020B0503020204020204"/>
                <a:ea typeface="+mn-ea"/>
                <a:cs typeface="+mn-cs"/>
              </a:rPr>
              <a:t> Genève </a:t>
            </a:r>
            <a:r>
              <a:rPr kumimoji="0" lang="en-US" sz="6400" b="0" i="0" u="none" strike="noStrike" kern="1200" cap="none" spc="0" normalizeH="0" baseline="0" noProof="0" dirty="0" err="1" smtClean="0">
                <a:ln>
                  <a:noFill/>
                </a:ln>
                <a:solidFill>
                  <a:prstClr val="black"/>
                </a:solidFill>
                <a:effectLst/>
                <a:uLnTx/>
                <a:uFillTx/>
                <a:latin typeface="Corbel" panose="020B0503020204020204"/>
                <a:ea typeface="+mn-ea"/>
                <a:cs typeface="+mn-cs"/>
              </a:rPr>
              <a:t>Simeus</a:t>
            </a:r>
            <a:r>
              <a:rPr kumimoji="0" lang="en-US" sz="6400" b="0" i="0" u="none" strike="noStrike" kern="1200" cap="none" spc="0" normalizeH="0" baseline="0" noProof="0" dirty="0" smtClean="0">
                <a:ln>
                  <a:noFill/>
                </a:ln>
                <a:solidFill>
                  <a:prstClr val="black"/>
                </a:solidFill>
                <a:effectLst/>
                <a:uLnTx/>
                <a:uFillTx/>
                <a:latin typeface="Corbel" panose="020B0503020204020204"/>
                <a:ea typeface="+mn-ea"/>
                <a:cs typeface="+mn-cs"/>
              </a:rPr>
              <a:t>, MPH</a:t>
            </a:r>
          </a:p>
          <a:p>
            <a:pPr marL="0" marR="0" lvl="0" indent="0" algn="r" defTabSz="457200" rtl="0" eaLnBrk="1" fontAlgn="auto" latinLnBrk="0" hangingPunct="1">
              <a:lnSpc>
                <a:spcPct val="100000"/>
              </a:lnSpc>
              <a:spcBef>
                <a:spcPct val="20000"/>
              </a:spcBef>
              <a:spcAft>
                <a:spcPts val="600"/>
              </a:spcAft>
              <a:buClr>
                <a:srgbClr val="C80000">
                  <a:lumMod val="75000"/>
                </a:srgbClr>
              </a:buClr>
              <a:buSzPct val="145000"/>
              <a:buFont typeface="Arial"/>
              <a:buNone/>
              <a:tabLst/>
              <a:defRPr/>
            </a:pPr>
            <a:r>
              <a:rPr kumimoji="0" lang="en-US" sz="6400" b="0" i="0" u="none" strike="noStrike" kern="1200" cap="none" spc="0" normalizeH="0" baseline="0" noProof="0" dirty="0" smtClean="0">
                <a:ln>
                  <a:noFill/>
                </a:ln>
                <a:solidFill>
                  <a:prstClr val="black"/>
                </a:solidFill>
                <a:effectLst/>
                <a:uLnTx/>
                <a:uFillTx/>
                <a:latin typeface="Corbel" panose="020B0503020204020204"/>
                <a:ea typeface="+mn-ea"/>
                <a:cs typeface="+mn-cs"/>
              </a:rPr>
              <a:t>Health Planner II </a:t>
            </a:r>
          </a:p>
          <a:p>
            <a:pPr marL="0" marR="0" lvl="0" indent="0" algn="r" defTabSz="457200" rtl="0" eaLnBrk="1" fontAlgn="auto" latinLnBrk="0" hangingPunct="1">
              <a:lnSpc>
                <a:spcPct val="100000"/>
              </a:lnSpc>
              <a:spcBef>
                <a:spcPct val="20000"/>
              </a:spcBef>
              <a:spcAft>
                <a:spcPts val="600"/>
              </a:spcAft>
              <a:buClr>
                <a:srgbClr val="C80000">
                  <a:lumMod val="75000"/>
                </a:srgbClr>
              </a:buClr>
              <a:buSzPct val="145000"/>
              <a:buFont typeface="Arial"/>
              <a:buNone/>
              <a:tabLst/>
              <a:defRPr/>
            </a:pPr>
            <a:r>
              <a:rPr kumimoji="0" lang="en-US" sz="6400" b="0" i="0" u="none" strike="noStrike" kern="1200" cap="none" spc="0" normalizeH="0" baseline="0" noProof="0" dirty="0" smtClean="0">
                <a:ln>
                  <a:noFill/>
                </a:ln>
                <a:solidFill>
                  <a:prstClr val="black"/>
                </a:solidFill>
                <a:effectLst/>
                <a:uLnTx/>
                <a:uFillTx/>
                <a:latin typeface="Corbel" panose="020B0503020204020204"/>
                <a:ea typeface="+mn-ea"/>
                <a:cs typeface="+mn-cs"/>
              </a:rPr>
              <a:t>PBC Ryan White HIV/AIDS Program</a:t>
            </a:r>
          </a:p>
          <a:p>
            <a:pPr marL="0" marR="0" lvl="0" indent="0" algn="r" defTabSz="457200" rtl="0" eaLnBrk="1" fontAlgn="auto" latinLnBrk="0" hangingPunct="1">
              <a:lnSpc>
                <a:spcPct val="100000"/>
              </a:lnSpc>
              <a:spcBef>
                <a:spcPct val="20000"/>
              </a:spcBef>
              <a:spcAft>
                <a:spcPts val="600"/>
              </a:spcAft>
              <a:buClr>
                <a:srgbClr val="C80000">
                  <a:lumMod val="75000"/>
                </a:srgbClr>
              </a:buClr>
              <a:buSzPct val="145000"/>
              <a:buFont typeface="Arial"/>
              <a:buNone/>
              <a:tabLst/>
              <a:defRPr/>
            </a:pPr>
            <a:r>
              <a:rPr kumimoji="0" lang="en-US" sz="6400" b="0" i="0" u="none" strike="noStrike" kern="1200" cap="none" spc="0" normalizeH="0" baseline="0" noProof="0" dirty="0" smtClean="0">
                <a:ln>
                  <a:noFill/>
                </a:ln>
                <a:solidFill>
                  <a:prstClr val="black"/>
                </a:solidFill>
                <a:effectLst/>
                <a:uLnTx/>
                <a:uFillTx/>
                <a:latin typeface="Corbel" panose="020B0503020204020204"/>
                <a:ea typeface="+mn-ea"/>
                <a:cs typeface="+mn-cs"/>
                <a:hlinkClick r:id="rId3"/>
              </a:rPr>
              <a:t>gsimeus@pbcgov.org</a:t>
            </a:r>
            <a:endParaRPr kumimoji="0" lang="en-US" sz="6400" b="0" i="0" u="none" strike="noStrike" kern="1200" cap="none" spc="0" normalizeH="0" baseline="0" noProof="0" dirty="0" smtClean="0">
              <a:ln>
                <a:noFill/>
              </a:ln>
              <a:solidFill>
                <a:prstClr val="black"/>
              </a:solidFill>
              <a:effectLst/>
              <a:uLnTx/>
              <a:uFillTx/>
              <a:latin typeface="Corbel" panose="020B0503020204020204"/>
              <a:ea typeface="+mn-ea"/>
              <a:cs typeface="+mn-cs"/>
            </a:endParaRPr>
          </a:p>
          <a:p>
            <a:pPr marL="0" marR="0" lvl="0" indent="0" algn="r" defTabSz="457200" rtl="0" eaLnBrk="1" fontAlgn="auto" latinLnBrk="0" hangingPunct="1">
              <a:lnSpc>
                <a:spcPct val="100000"/>
              </a:lnSpc>
              <a:spcBef>
                <a:spcPct val="20000"/>
              </a:spcBef>
              <a:spcAft>
                <a:spcPts val="600"/>
              </a:spcAft>
              <a:buClr>
                <a:srgbClr val="C80000">
                  <a:lumMod val="75000"/>
                </a:srgbClr>
              </a:buClr>
              <a:buSzPct val="145000"/>
              <a:buFont typeface="Arial"/>
              <a:buNone/>
              <a:tabLst/>
              <a:defRPr/>
            </a:pPr>
            <a:r>
              <a:rPr kumimoji="0" lang="en-US" sz="6400" b="0" i="0" u="none" strike="noStrike" kern="1200" cap="none" spc="0" normalizeH="0" baseline="0" noProof="0" dirty="0" smtClean="0">
                <a:ln>
                  <a:noFill/>
                </a:ln>
                <a:solidFill>
                  <a:prstClr val="black"/>
                </a:solidFill>
                <a:effectLst/>
                <a:uLnTx/>
                <a:uFillTx/>
                <a:latin typeface="Corbel" panose="020B0503020204020204"/>
                <a:ea typeface="+mn-ea"/>
                <a:cs typeface="+mn-cs"/>
              </a:rPr>
              <a:t>(</a:t>
            </a:r>
            <a:r>
              <a:rPr kumimoji="0" lang="en-US" sz="6400" b="0" i="0" u="none" strike="noStrike" kern="1200" cap="none" spc="0" normalizeH="0" baseline="0" noProof="0" dirty="0" smtClean="0">
                <a:ln>
                  <a:noFill/>
                </a:ln>
                <a:solidFill>
                  <a:prstClr val="black"/>
                </a:solidFill>
                <a:effectLst/>
                <a:uLnTx/>
                <a:uFillTx/>
                <a:latin typeface="Corbel" panose="020B0503020204020204"/>
                <a:ea typeface="+mn-ea"/>
                <a:cs typeface="+mn-cs"/>
              </a:rPr>
              <a:t>561) 355-4219</a:t>
            </a:r>
          </a:p>
          <a:p>
            <a:pPr marL="0" marR="0" lvl="0" indent="0" algn="ctr" defTabSz="457200" rtl="0" eaLnBrk="1" fontAlgn="auto" latinLnBrk="0" hangingPunct="1">
              <a:lnSpc>
                <a:spcPct val="100000"/>
              </a:lnSpc>
              <a:spcBef>
                <a:spcPct val="20000"/>
              </a:spcBef>
              <a:spcAft>
                <a:spcPts val="600"/>
              </a:spcAft>
              <a:buClr>
                <a:srgbClr val="C80000">
                  <a:lumMod val="75000"/>
                </a:srgbClr>
              </a:buClr>
              <a:buSzPct val="145000"/>
              <a:buFont typeface="Arial"/>
              <a:buNone/>
              <a:tabLst/>
              <a:defRPr/>
            </a:pPr>
            <a:endParaRPr kumimoji="0" lang="en-US" sz="6400" b="1" i="0" u="none" strike="noStrike" kern="1200" cap="none" spc="0" normalizeH="0" baseline="0" noProof="0" dirty="0" smtClean="0">
              <a:ln>
                <a:noFill/>
              </a:ln>
              <a:solidFill>
                <a:prstClr val="black"/>
              </a:solidFill>
              <a:effectLst/>
              <a:uLnTx/>
              <a:uFillTx/>
              <a:latin typeface="Corbel" panose="020B0503020204020204"/>
              <a:ea typeface="+mn-ea"/>
              <a:cs typeface="+mn-cs"/>
            </a:endParaRPr>
          </a:p>
          <a:p>
            <a:pPr marL="0" marR="0" lvl="0" indent="0" algn="r" defTabSz="457200" rtl="0" eaLnBrk="1" fontAlgn="auto" latinLnBrk="0" hangingPunct="1">
              <a:lnSpc>
                <a:spcPct val="100000"/>
              </a:lnSpc>
              <a:spcBef>
                <a:spcPct val="20000"/>
              </a:spcBef>
              <a:spcAft>
                <a:spcPts val="600"/>
              </a:spcAft>
              <a:buClr>
                <a:srgbClr val="C80000">
                  <a:lumMod val="75000"/>
                </a:srgbClr>
              </a:buClr>
              <a:buSzPct val="145000"/>
              <a:buFont typeface="Arial"/>
              <a:buNone/>
              <a:tabLst/>
              <a:defRPr/>
            </a:pPr>
            <a:endParaRPr kumimoji="0" lang="en-US" sz="2000" b="0" i="0" u="none" strike="noStrike" kern="1200" cap="none" spc="0" normalizeH="0" baseline="0" noProof="0" dirty="0" smtClean="0">
              <a:ln>
                <a:noFill/>
              </a:ln>
              <a:solidFill>
                <a:prstClr val="black"/>
              </a:solidFill>
              <a:effectLst/>
              <a:uLnTx/>
              <a:uFillTx/>
              <a:latin typeface="Corbel" panose="020B0503020204020204"/>
              <a:ea typeface="+mn-ea"/>
              <a:cs typeface="+mn-cs"/>
            </a:endParaRPr>
          </a:p>
          <a:p>
            <a:pPr marL="0" marR="0" lvl="0" indent="0" algn="r" defTabSz="457200" rtl="0" eaLnBrk="1" fontAlgn="auto" latinLnBrk="0" hangingPunct="1">
              <a:lnSpc>
                <a:spcPct val="100000"/>
              </a:lnSpc>
              <a:spcBef>
                <a:spcPct val="20000"/>
              </a:spcBef>
              <a:spcAft>
                <a:spcPts val="600"/>
              </a:spcAft>
              <a:buClr>
                <a:srgbClr val="C80000">
                  <a:lumMod val="75000"/>
                </a:srgbClr>
              </a:buClr>
              <a:buSzPct val="145000"/>
              <a:buFont typeface="Arial"/>
              <a:buNone/>
              <a:tabLst/>
              <a:defRPr/>
            </a:pPr>
            <a:endParaRPr kumimoji="0" lang="en-US" sz="2000" b="0" i="0" u="none" strike="noStrike" kern="1200" cap="none" spc="0" normalizeH="0" baseline="0" noProof="0" dirty="0">
              <a:ln>
                <a:noFill/>
              </a:ln>
              <a:solidFill>
                <a:prstClr val="black"/>
              </a:solidFill>
              <a:effectLst/>
              <a:uLnTx/>
              <a:uFillTx/>
              <a:latin typeface="Corbel" panose="020B0503020204020204"/>
              <a:ea typeface="+mn-ea"/>
              <a:cs typeface="+mn-cs"/>
            </a:endParaRPr>
          </a:p>
        </p:txBody>
      </p:sp>
    </p:spTree>
    <p:extLst>
      <p:ext uri="{BB962C8B-B14F-4D97-AF65-F5344CB8AC3E}">
        <p14:creationId xmlns:p14="http://schemas.microsoft.com/office/powerpoint/2010/main" val="1249240800"/>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9" y="33338"/>
            <a:ext cx="10018713" cy="1103131"/>
          </a:xfrm>
        </p:spPr>
        <p:txBody>
          <a:bodyPr>
            <a:normAutofit/>
          </a:bodyPr>
          <a:lstStyle/>
          <a:p>
            <a:pPr algn="l"/>
            <a:r>
              <a:rPr lang="en-US" b="1" dirty="0" smtClean="0">
                <a:solidFill>
                  <a:srgbClr val="C00000"/>
                </a:solidFill>
              </a:rPr>
              <a:t>2022 </a:t>
            </a:r>
            <a:r>
              <a:rPr lang="en-US" b="1" dirty="0">
                <a:solidFill>
                  <a:srgbClr val="C00000"/>
                </a:solidFill>
              </a:rPr>
              <a:t>RSR Client Summary Report Data cont.</a:t>
            </a:r>
            <a:endParaRPr lang="en-US" b="1" dirty="0"/>
          </a:p>
        </p:txBody>
      </p:sp>
      <p:sp>
        <p:nvSpPr>
          <p:cNvPr id="4" name="TextBox 3"/>
          <p:cNvSpPr txBox="1"/>
          <p:nvPr/>
        </p:nvSpPr>
        <p:spPr>
          <a:xfrm>
            <a:off x="3452328" y="1043677"/>
            <a:ext cx="5798534" cy="95410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prstClr val="black"/>
                </a:solidFill>
                <a:effectLst/>
                <a:uLnTx/>
                <a:uFillTx/>
                <a:latin typeface="Corbel" panose="020B0503020204020204"/>
                <a:ea typeface="+mn-ea"/>
                <a:cs typeface="+mn-cs"/>
              </a:rPr>
              <a:t>Number of Clients by Household Income and HIV Status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solidFill>
                  <a:prstClr val="black"/>
                </a:solidFill>
                <a:effectLst/>
                <a:uLnTx/>
                <a:uFillTx/>
                <a:latin typeface="Corbel" panose="020B0503020204020204"/>
                <a:ea typeface="+mn-ea"/>
                <a:cs typeface="+mn-cs"/>
              </a:rPr>
              <a:t>•RSR collects the last documented FPL for clients.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orbel" panose="020B0503020204020204"/>
                <a:ea typeface="+mn-ea"/>
                <a:cs typeface="+mn-cs"/>
              </a:rPr>
              <a:t>•Largest group remains Below 100% of the Federal Poverty Level (FPL)</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orbel" panose="020B0503020204020204"/>
                <a:ea typeface="+mn-ea"/>
                <a:cs typeface="+mn-cs"/>
              </a:rPr>
              <a:t>•Number of clients below 100% FPL </a:t>
            </a:r>
            <a:r>
              <a:rPr kumimoji="0" lang="en-US" sz="1400" b="0" i="0" u="none" strike="noStrike" kern="1200" cap="none" spc="0" normalizeH="0" baseline="0" noProof="0" dirty="0" smtClean="0">
                <a:ln>
                  <a:noFill/>
                </a:ln>
                <a:solidFill>
                  <a:prstClr val="black"/>
                </a:solidFill>
                <a:effectLst/>
                <a:uLnTx/>
                <a:uFillTx/>
                <a:latin typeface="Corbel" panose="020B0503020204020204"/>
                <a:ea typeface="+mn-ea"/>
                <a:cs typeface="+mn-cs"/>
              </a:rPr>
              <a:t>increased by 76 between 2020 and 2022. </a:t>
            </a:r>
            <a:endParaRPr kumimoji="0" lang="en-US" sz="1400" b="0" i="0" u="none" strike="noStrike" kern="1200" cap="none" spc="0" normalizeH="0" baseline="0" noProof="0" dirty="0">
              <a:ln>
                <a:noFill/>
              </a:ln>
              <a:solidFill>
                <a:prstClr val="black"/>
              </a:solidFill>
              <a:effectLst/>
              <a:uLnTx/>
              <a:uFillTx/>
              <a:latin typeface="Corbel" panose="020B0503020204020204"/>
              <a:ea typeface="+mn-ea"/>
              <a:cs typeface="+mn-cs"/>
            </a:endParaRPr>
          </a:p>
        </p:txBody>
      </p:sp>
      <p:graphicFrame>
        <p:nvGraphicFramePr>
          <p:cNvPr id="6" name="Content Placeholder 6"/>
          <p:cNvGraphicFramePr>
            <a:graphicFrameLocks/>
          </p:cNvGraphicFramePr>
          <p:nvPr>
            <p:extLst/>
          </p:nvPr>
        </p:nvGraphicFramePr>
        <p:xfrm>
          <a:off x="1758463" y="1997783"/>
          <a:ext cx="9270608" cy="418466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672674216"/>
      </p:ext>
    </p:extLst>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Shape 138"/>
        <p:cNvGrpSpPr/>
        <p:nvPr/>
      </p:nvGrpSpPr>
      <p:grpSpPr>
        <a:xfrm>
          <a:off x="0" y="0"/>
          <a:ext cx="0" cy="0"/>
          <a:chOff x="0" y="0"/>
          <a:chExt cx="0" cy="0"/>
        </a:xfrm>
      </p:grpSpPr>
      <p:sp>
        <p:nvSpPr>
          <p:cNvPr id="139" name="Google Shape;139;g1e4534bb026_0_21"/>
          <p:cNvSpPr txBox="1">
            <a:spLocks noGrp="1"/>
          </p:cNvSpPr>
          <p:nvPr>
            <p:ph type="title"/>
          </p:nvPr>
        </p:nvSpPr>
        <p:spPr>
          <a:xfrm>
            <a:off x="1257159" y="33338"/>
            <a:ext cx="10018800" cy="1752600"/>
          </a:xfrm>
          <a:prstGeom prst="rect">
            <a:avLst/>
          </a:prstGeom>
        </p:spPr>
        <p:txBody>
          <a:bodyPr spcFirstLastPara="1" wrap="square" lIns="91425" tIns="45700" rIns="91425" bIns="45700" anchor="ctr" anchorCtr="0">
            <a:normAutofit/>
          </a:bodyPr>
          <a:lstStyle/>
          <a:p>
            <a:pPr marL="0" lvl="0" indent="0" algn="ctr" rtl="0">
              <a:spcBef>
                <a:spcPts val="0"/>
              </a:spcBef>
              <a:spcAft>
                <a:spcPts val="0"/>
              </a:spcAft>
              <a:buNone/>
            </a:pPr>
            <a:r>
              <a:rPr lang="en-US"/>
              <a:t>Outline</a:t>
            </a:r>
            <a:endParaRPr/>
          </a:p>
        </p:txBody>
      </p:sp>
      <p:sp>
        <p:nvSpPr>
          <p:cNvPr id="140" name="Google Shape;140;g1e4534bb026_0_21"/>
          <p:cNvSpPr txBox="1">
            <a:spLocks noGrp="1"/>
          </p:cNvSpPr>
          <p:nvPr>
            <p:ph type="body" idx="1"/>
          </p:nvPr>
        </p:nvSpPr>
        <p:spPr>
          <a:xfrm>
            <a:off x="1484310" y="1833563"/>
            <a:ext cx="10018800" cy="3957600"/>
          </a:xfrm>
          <a:prstGeom prst="rect">
            <a:avLst/>
          </a:prstGeom>
        </p:spPr>
        <p:txBody>
          <a:bodyPr spcFirstLastPara="1" wrap="square" lIns="91425" tIns="45700" rIns="91425" bIns="45700" anchor="t" anchorCtr="0">
            <a:normAutofit/>
          </a:bodyPr>
          <a:lstStyle/>
          <a:p>
            <a:pPr marL="457200" lvl="0" indent="-449580" algn="l" rtl="0">
              <a:spcBef>
                <a:spcPts val="480"/>
              </a:spcBef>
              <a:spcAft>
                <a:spcPts val="0"/>
              </a:spcAft>
              <a:buSzPts val="3480"/>
              <a:buChar char="●"/>
            </a:pPr>
            <a:r>
              <a:rPr lang="en-US"/>
              <a:t>Needs Assessment Methodology and Sampling Plan </a:t>
            </a:r>
            <a:endParaRPr/>
          </a:p>
          <a:p>
            <a:pPr marL="457200" lvl="0" indent="-449580" algn="l" rtl="0">
              <a:spcBef>
                <a:spcPts val="0"/>
              </a:spcBef>
              <a:spcAft>
                <a:spcPts val="0"/>
              </a:spcAft>
              <a:buSzPts val="3480"/>
              <a:buChar char="●"/>
            </a:pPr>
            <a:r>
              <a:rPr lang="en-US"/>
              <a:t>Needs Assessment Analysis</a:t>
            </a:r>
            <a:endParaRPr/>
          </a:p>
          <a:p>
            <a:pPr marL="914400" lvl="1" indent="-412750" algn="l" rtl="0">
              <a:spcBef>
                <a:spcPts val="0"/>
              </a:spcBef>
              <a:spcAft>
                <a:spcPts val="0"/>
              </a:spcAft>
              <a:buSzPts val="2900"/>
              <a:buChar char="○"/>
            </a:pPr>
            <a:r>
              <a:rPr lang="en-US"/>
              <a:t>Demographic </a:t>
            </a:r>
            <a:endParaRPr/>
          </a:p>
          <a:p>
            <a:pPr marL="914400" lvl="1" indent="-412750" algn="l" rtl="0">
              <a:spcBef>
                <a:spcPts val="0"/>
              </a:spcBef>
              <a:spcAft>
                <a:spcPts val="0"/>
              </a:spcAft>
              <a:buSzPts val="2900"/>
              <a:buChar char="○"/>
            </a:pPr>
            <a:r>
              <a:rPr lang="en-US"/>
              <a:t>Treatment and Care </a:t>
            </a:r>
            <a:endParaRPr/>
          </a:p>
          <a:p>
            <a:pPr marL="914400" lvl="1" indent="-412750" algn="l" rtl="0">
              <a:spcBef>
                <a:spcPts val="0"/>
              </a:spcBef>
              <a:spcAft>
                <a:spcPts val="0"/>
              </a:spcAft>
              <a:buSzPts val="2900"/>
              <a:buChar char="○"/>
            </a:pPr>
            <a:r>
              <a:rPr lang="en-US"/>
              <a:t>Service Utilization </a:t>
            </a:r>
            <a:endParaRPr/>
          </a:p>
          <a:p>
            <a:pPr marL="914400" lvl="1" indent="-412750" algn="l" rtl="0">
              <a:spcBef>
                <a:spcPts val="0"/>
              </a:spcBef>
              <a:spcAft>
                <a:spcPts val="0"/>
              </a:spcAft>
              <a:buSzPts val="2900"/>
              <a:buChar char="○"/>
            </a:pPr>
            <a:r>
              <a:rPr lang="en-US"/>
              <a:t>Quality of Life </a:t>
            </a:r>
            <a:endParaRPr/>
          </a:p>
          <a:p>
            <a:pPr marL="914400" lvl="1" indent="-412750" algn="l" rtl="0">
              <a:spcBef>
                <a:spcPts val="0"/>
              </a:spcBef>
              <a:spcAft>
                <a:spcPts val="0"/>
              </a:spcAft>
              <a:buSzPts val="2900"/>
              <a:buChar char="○"/>
            </a:pPr>
            <a:r>
              <a:rPr lang="en-US"/>
              <a:t>Follow Up Analysis </a:t>
            </a:r>
            <a:endParaRPr/>
          </a:p>
          <a:p>
            <a:pPr marL="457200" lvl="0" indent="-449580" algn="l" rtl="0">
              <a:spcBef>
                <a:spcPts val="0"/>
              </a:spcBef>
              <a:spcAft>
                <a:spcPts val="0"/>
              </a:spcAft>
              <a:buSzPts val="3480"/>
              <a:buChar char="●"/>
            </a:pPr>
            <a:r>
              <a:rPr lang="en-US"/>
              <a:t>Integrated Prevention and Care Plan </a:t>
            </a:r>
            <a:endParaRPr/>
          </a:p>
          <a:p>
            <a:pPr marL="914400" lvl="1" indent="-412750" algn="l" rtl="0">
              <a:spcBef>
                <a:spcPts val="0"/>
              </a:spcBef>
              <a:spcAft>
                <a:spcPts val="0"/>
              </a:spcAft>
              <a:buSzPts val="2900"/>
              <a:buChar char="○"/>
            </a:pPr>
            <a:r>
              <a:rPr lang="en-US"/>
              <a:t>Overview</a:t>
            </a:r>
            <a:endParaRPr/>
          </a:p>
          <a:p>
            <a:pPr marL="914400" lvl="1" indent="-412750" algn="l" rtl="0">
              <a:spcBef>
                <a:spcPts val="0"/>
              </a:spcBef>
              <a:spcAft>
                <a:spcPts val="0"/>
              </a:spcAft>
              <a:buSzPts val="2900"/>
              <a:buChar char="○"/>
            </a:pPr>
            <a:r>
              <a:rPr lang="en-US"/>
              <a:t>Baseline Data </a:t>
            </a:r>
            <a:endParaRPr/>
          </a:p>
        </p:txBody>
      </p:sp>
    </p:spTree>
    <p:extLst>
      <p:ext uri="{BB962C8B-B14F-4D97-AF65-F5344CB8AC3E}">
        <p14:creationId xmlns:p14="http://schemas.microsoft.com/office/powerpoint/2010/main" val="4268979992"/>
      </p:ext>
    </p:extLst>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Shape 145"/>
        <p:cNvGrpSpPr/>
        <p:nvPr/>
      </p:nvGrpSpPr>
      <p:grpSpPr>
        <a:xfrm>
          <a:off x="0" y="0"/>
          <a:ext cx="0" cy="0"/>
          <a:chOff x="0" y="0"/>
          <a:chExt cx="0" cy="0"/>
        </a:xfrm>
      </p:grpSpPr>
      <p:sp>
        <p:nvSpPr>
          <p:cNvPr id="146" name="Google Shape;146;p2"/>
          <p:cNvSpPr txBox="1">
            <a:spLocks noGrp="1"/>
          </p:cNvSpPr>
          <p:nvPr>
            <p:ph type="title"/>
          </p:nvPr>
        </p:nvSpPr>
        <p:spPr>
          <a:xfrm>
            <a:off x="1032386" y="2431024"/>
            <a:ext cx="10470640" cy="2110382"/>
          </a:xfrm>
          <a:prstGeom prst="rect">
            <a:avLst/>
          </a:prstGeom>
          <a:noFill/>
          <a:ln>
            <a:noFill/>
          </a:ln>
        </p:spPr>
        <p:txBody>
          <a:bodyPr spcFirstLastPara="1" wrap="square" lIns="91425" tIns="45700" rIns="91425" bIns="45700" anchor="b" anchorCtr="0">
            <a:noAutofit/>
          </a:bodyPr>
          <a:lstStyle/>
          <a:p>
            <a:pPr marL="0" lvl="0" indent="0" algn="ctr" rtl="0">
              <a:spcBef>
                <a:spcPts val="0"/>
              </a:spcBef>
              <a:spcAft>
                <a:spcPts val="0"/>
              </a:spcAft>
              <a:buClr>
                <a:schemeClr val="dk1"/>
              </a:buClr>
              <a:buSzPts val="6000"/>
              <a:buFont typeface="Corbel"/>
              <a:buNone/>
            </a:pPr>
            <a:r>
              <a:rPr lang="en-US" sz="6000"/>
              <a:t>Palm Beach County Needs Assessment Consumer Survey 2020-2021</a:t>
            </a:r>
            <a:endParaRPr sz="6000"/>
          </a:p>
        </p:txBody>
      </p:sp>
      <p:sp>
        <p:nvSpPr>
          <p:cNvPr id="147" name="Google Shape;147;p2"/>
          <p:cNvSpPr txBox="1">
            <a:spLocks noGrp="1"/>
          </p:cNvSpPr>
          <p:nvPr>
            <p:ph type="body" idx="1"/>
          </p:nvPr>
        </p:nvSpPr>
        <p:spPr>
          <a:xfrm>
            <a:off x="2491775" y="4787450"/>
            <a:ext cx="4315500" cy="1774500"/>
          </a:xfrm>
          <a:prstGeom prst="rect">
            <a:avLst/>
          </a:prstGeom>
          <a:noFill/>
          <a:ln>
            <a:noFill/>
          </a:ln>
        </p:spPr>
        <p:txBody>
          <a:bodyPr spcFirstLastPara="1" wrap="square" lIns="91425" tIns="45700" rIns="91425" bIns="45700" anchor="t" anchorCtr="0">
            <a:normAutofit fontScale="25000" lnSpcReduction="20000"/>
          </a:bodyPr>
          <a:lstStyle/>
          <a:p>
            <a:pPr marL="0" lvl="0" indent="0" algn="ctr" rtl="0">
              <a:spcBef>
                <a:spcPts val="0"/>
              </a:spcBef>
              <a:spcAft>
                <a:spcPts val="0"/>
              </a:spcAft>
              <a:buSzPct val="145000"/>
              <a:buNone/>
            </a:pPr>
            <a:r>
              <a:rPr lang="en-US" sz="6400"/>
              <a:t>Genève Simeus, MPH</a:t>
            </a:r>
            <a:endParaRPr/>
          </a:p>
          <a:p>
            <a:pPr marL="0" lvl="0" indent="0" algn="ctr" rtl="0">
              <a:spcBef>
                <a:spcPts val="920"/>
              </a:spcBef>
              <a:spcAft>
                <a:spcPts val="0"/>
              </a:spcAft>
              <a:buSzPct val="145000"/>
              <a:buNone/>
            </a:pPr>
            <a:r>
              <a:rPr lang="en-US" sz="6400"/>
              <a:t>Health Planner II </a:t>
            </a:r>
            <a:endParaRPr/>
          </a:p>
          <a:p>
            <a:pPr marL="0" lvl="0" indent="0" algn="ctr" rtl="0">
              <a:spcBef>
                <a:spcPts val="920"/>
              </a:spcBef>
              <a:spcAft>
                <a:spcPts val="0"/>
              </a:spcAft>
              <a:buSzPct val="145000"/>
              <a:buNone/>
            </a:pPr>
            <a:r>
              <a:rPr lang="en-US" sz="6400"/>
              <a:t>PBC Ryan White HIV/AIDS Program</a:t>
            </a:r>
            <a:endParaRPr/>
          </a:p>
          <a:p>
            <a:pPr marL="0" lvl="0" indent="0" algn="ctr" rtl="0">
              <a:spcBef>
                <a:spcPts val="920"/>
              </a:spcBef>
              <a:spcAft>
                <a:spcPts val="0"/>
              </a:spcAft>
              <a:buSzPct val="145000"/>
              <a:buNone/>
            </a:pPr>
            <a:r>
              <a:rPr lang="en-US" sz="6400" u="sng">
                <a:solidFill>
                  <a:schemeClr val="hlink"/>
                </a:solidFill>
                <a:hlinkClick r:id="rId3"/>
              </a:rPr>
              <a:t>gsimeus@pbcgov.org</a:t>
            </a:r>
            <a:endParaRPr sz="6400"/>
          </a:p>
          <a:p>
            <a:pPr marL="0" lvl="0" indent="0" algn="ctr" rtl="0">
              <a:spcBef>
                <a:spcPts val="920"/>
              </a:spcBef>
              <a:spcAft>
                <a:spcPts val="0"/>
              </a:spcAft>
              <a:buSzPct val="145000"/>
              <a:buNone/>
            </a:pPr>
            <a:r>
              <a:rPr lang="en-US" sz="6400"/>
              <a:t>(561) 355-4219</a:t>
            </a:r>
            <a:endParaRPr sz="6400"/>
          </a:p>
          <a:p>
            <a:pPr marL="0" lvl="0" indent="0" algn="ctr" rtl="0">
              <a:spcBef>
                <a:spcPts val="920"/>
              </a:spcBef>
              <a:spcAft>
                <a:spcPts val="0"/>
              </a:spcAft>
              <a:buSzPct val="145000"/>
              <a:buNone/>
            </a:pPr>
            <a:endParaRPr sz="6400" b="1"/>
          </a:p>
          <a:p>
            <a:pPr marL="0" lvl="0" indent="0" algn="r" rtl="0">
              <a:spcBef>
                <a:spcPts val="700"/>
              </a:spcBef>
              <a:spcAft>
                <a:spcPts val="0"/>
              </a:spcAft>
              <a:buSzPct val="145000"/>
              <a:buNone/>
            </a:pPr>
            <a:endParaRPr/>
          </a:p>
          <a:p>
            <a:pPr marL="0" lvl="0" indent="0" algn="r" rtl="0">
              <a:spcBef>
                <a:spcPts val="700"/>
              </a:spcBef>
              <a:spcAft>
                <a:spcPts val="0"/>
              </a:spcAft>
              <a:buSzPct val="145000"/>
              <a:buNone/>
            </a:pPr>
            <a:endParaRPr/>
          </a:p>
        </p:txBody>
      </p:sp>
      <p:sp>
        <p:nvSpPr>
          <p:cNvPr id="148" name="Google Shape;148;p2"/>
          <p:cNvSpPr txBox="1"/>
          <p:nvPr/>
        </p:nvSpPr>
        <p:spPr>
          <a:xfrm>
            <a:off x="6314400" y="4629800"/>
            <a:ext cx="3933600" cy="1888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US" sz="1600">
                <a:solidFill>
                  <a:schemeClr val="dk1"/>
                </a:solidFill>
                <a:latin typeface="Corbel"/>
                <a:ea typeface="Corbel"/>
                <a:cs typeface="Corbel"/>
                <a:sym typeface="Corbel"/>
              </a:rPr>
              <a:t>Samirah Abellard</a:t>
            </a:r>
            <a:endParaRPr sz="1600">
              <a:solidFill>
                <a:schemeClr val="dk1"/>
              </a:solidFill>
              <a:latin typeface="Corbel"/>
              <a:ea typeface="Corbel"/>
              <a:cs typeface="Corbel"/>
              <a:sym typeface="Corbel"/>
            </a:endParaRPr>
          </a:p>
          <a:p>
            <a:pPr marL="0" lvl="0" indent="0" algn="ctr" rtl="0">
              <a:spcBef>
                <a:spcPts val="920"/>
              </a:spcBef>
              <a:spcAft>
                <a:spcPts val="0"/>
              </a:spcAft>
              <a:buNone/>
            </a:pPr>
            <a:r>
              <a:rPr lang="en-US" sz="1600">
                <a:solidFill>
                  <a:schemeClr val="dk1"/>
                </a:solidFill>
                <a:latin typeface="Corbel"/>
                <a:ea typeface="Corbel"/>
                <a:cs typeface="Corbel"/>
                <a:sym typeface="Corbel"/>
              </a:rPr>
              <a:t>Ryan White Program Intern </a:t>
            </a:r>
            <a:endParaRPr sz="1600">
              <a:solidFill>
                <a:schemeClr val="dk1"/>
              </a:solidFill>
              <a:latin typeface="Corbel"/>
              <a:ea typeface="Corbel"/>
              <a:cs typeface="Corbel"/>
              <a:sym typeface="Corbel"/>
            </a:endParaRPr>
          </a:p>
          <a:p>
            <a:pPr marL="0" lvl="0" indent="0" algn="ctr" rtl="0">
              <a:spcBef>
                <a:spcPts val="920"/>
              </a:spcBef>
              <a:spcAft>
                <a:spcPts val="0"/>
              </a:spcAft>
              <a:buNone/>
            </a:pPr>
            <a:r>
              <a:rPr lang="en-US" sz="1600">
                <a:solidFill>
                  <a:schemeClr val="dk1"/>
                </a:solidFill>
                <a:latin typeface="Corbel"/>
                <a:ea typeface="Corbel"/>
                <a:cs typeface="Corbel"/>
                <a:sym typeface="Corbel"/>
              </a:rPr>
              <a:t>PBC Ryan White HIV/AIDS Program</a:t>
            </a:r>
            <a:endParaRPr sz="1600">
              <a:solidFill>
                <a:schemeClr val="dk1"/>
              </a:solidFill>
              <a:latin typeface="Corbel"/>
              <a:ea typeface="Corbel"/>
              <a:cs typeface="Corbel"/>
              <a:sym typeface="Corbel"/>
            </a:endParaRPr>
          </a:p>
          <a:p>
            <a:pPr marL="0" lvl="0" indent="0" algn="ctr" rtl="0">
              <a:spcBef>
                <a:spcPts val="920"/>
              </a:spcBef>
              <a:spcAft>
                <a:spcPts val="0"/>
              </a:spcAft>
              <a:buNone/>
            </a:pPr>
            <a:r>
              <a:rPr lang="en-US" sz="1600" u="sng">
                <a:solidFill>
                  <a:schemeClr val="hlink"/>
                </a:solidFill>
                <a:latin typeface="Corbel"/>
                <a:ea typeface="Corbel"/>
                <a:cs typeface="Corbel"/>
                <a:sym typeface="Corbel"/>
                <a:hlinkClick r:id="rId4"/>
              </a:rPr>
              <a:t>sabellar@pbcgov.org</a:t>
            </a:r>
            <a:endParaRPr sz="1600">
              <a:solidFill>
                <a:schemeClr val="dk1"/>
              </a:solidFill>
              <a:latin typeface="Corbel"/>
              <a:ea typeface="Corbel"/>
              <a:cs typeface="Corbel"/>
              <a:sym typeface="Corbel"/>
            </a:endParaRPr>
          </a:p>
          <a:p>
            <a:pPr marL="0" lvl="0" indent="0" algn="ctr" rtl="0">
              <a:spcBef>
                <a:spcPts val="920"/>
              </a:spcBef>
              <a:spcAft>
                <a:spcPts val="0"/>
              </a:spcAft>
              <a:buNone/>
            </a:pPr>
            <a:r>
              <a:rPr lang="en-US" sz="1600">
                <a:solidFill>
                  <a:schemeClr val="dk1"/>
                </a:solidFill>
                <a:latin typeface="Corbel"/>
                <a:ea typeface="Corbel"/>
                <a:cs typeface="Corbel"/>
                <a:sym typeface="Corbel"/>
              </a:rPr>
              <a:t>(561) 355-3700</a:t>
            </a:r>
            <a:endParaRPr sz="1600"/>
          </a:p>
        </p:txBody>
      </p:sp>
    </p:spTree>
    <p:extLst>
      <p:ext uri="{BB962C8B-B14F-4D97-AF65-F5344CB8AC3E}">
        <p14:creationId xmlns:p14="http://schemas.microsoft.com/office/powerpoint/2010/main" val="135512839"/>
      </p:ext>
    </p:extLst>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Shape 152"/>
        <p:cNvGrpSpPr/>
        <p:nvPr/>
      </p:nvGrpSpPr>
      <p:grpSpPr>
        <a:xfrm>
          <a:off x="0" y="0"/>
          <a:ext cx="0" cy="0"/>
          <a:chOff x="0" y="0"/>
          <a:chExt cx="0" cy="0"/>
        </a:xfrm>
      </p:grpSpPr>
      <p:sp>
        <p:nvSpPr>
          <p:cNvPr id="153" name="Google Shape;153;p3"/>
          <p:cNvSpPr txBox="1">
            <a:spLocks noGrp="1"/>
          </p:cNvSpPr>
          <p:nvPr>
            <p:ph type="title"/>
          </p:nvPr>
        </p:nvSpPr>
        <p:spPr>
          <a:xfrm>
            <a:off x="1484309" y="33338"/>
            <a:ext cx="10018713" cy="1752599"/>
          </a:xfrm>
          <a:prstGeom prst="rect">
            <a:avLst/>
          </a:prstGeom>
          <a:noFill/>
          <a:ln>
            <a:noFill/>
          </a:ln>
        </p:spPr>
        <p:txBody>
          <a:bodyPr spcFirstLastPara="1" wrap="square" lIns="91425" tIns="45700" rIns="91425" bIns="45700" anchor="ctr" anchorCtr="0">
            <a:normAutofit/>
          </a:bodyPr>
          <a:lstStyle/>
          <a:p>
            <a:pPr marL="0" lvl="0" indent="0" algn="l" rtl="0">
              <a:spcBef>
                <a:spcPts val="0"/>
              </a:spcBef>
              <a:spcAft>
                <a:spcPts val="0"/>
              </a:spcAft>
              <a:buClr>
                <a:srgbClr val="C00000"/>
              </a:buClr>
              <a:buSzPts val="4000"/>
              <a:buFont typeface="Corbel"/>
              <a:buNone/>
            </a:pPr>
            <a:r>
              <a:rPr lang="en-US" b="1">
                <a:solidFill>
                  <a:srgbClr val="C00000"/>
                </a:solidFill>
              </a:rPr>
              <a:t>Methodology</a:t>
            </a:r>
            <a:endParaRPr b="1">
              <a:solidFill>
                <a:srgbClr val="C00000"/>
              </a:solidFill>
            </a:endParaRPr>
          </a:p>
        </p:txBody>
      </p:sp>
      <p:sp>
        <p:nvSpPr>
          <p:cNvPr id="154" name="Google Shape;154;p3"/>
          <p:cNvSpPr txBox="1">
            <a:spLocks noGrp="1"/>
          </p:cNvSpPr>
          <p:nvPr>
            <p:ph type="body" idx="1"/>
          </p:nvPr>
        </p:nvSpPr>
        <p:spPr>
          <a:xfrm>
            <a:off x="1484300" y="1377350"/>
            <a:ext cx="7142700" cy="4559700"/>
          </a:xfrm>
          <a:prstGeom prst="rect">
            <a:avLst/>
          </a:prstGeom>
          <a:noFill/>
          <a:ln>
            <a:noFill/>
          </a:ln>
        </p:spPr>
        <p:txBody>
          <a:bodyPr spcFirstLastPara="1" wrap="square" lIns="91425" tIns="45700" rIns="91425" bIns="45700" anchor="t" anchorCtr="0">
            <a:normAutofit/>
          </a:bodyPr>
          <a:lstStyle/>
          <a:p>
            <a:pPr marL="285750" lvl="0" indent="-285750" algn="l" rtl="0">
              <a:spcBef>
                <a:spcPts val="0"/>
              </a:spcBef>
              <a:spcAft>
                <a:spcPts val="0"/>
              </a:spcAft>
              <a:buSzPts val="3480"/>
              <a:buFont typeface="Arial"/>
              <a:buChar char="•"/>
            </a:pPr>
            <a:r>
              <a:rPr lang="en-US"/>
              <a:t>Created by the HIV Care Council members </a:t>
            </a:r>
            <a:endParaRPr/>
          </a:p>
          <a:p>
            <a:pPr marL="742950" lvl="1" indent="-322580" algn="l" rtl="0">
              <a:spcBef>
                <a:spcPts val="0"/>
              </a:spcBef>
              <a:spcAft>
                <a:spcPts val="0"/>
              </a:spcAft>
              <a:buSzPts val="3480"/>
              <a:buFont typeface="Arial"/>
              <a:buChar char="•"/>
            </a:pPr>
            <a:r>
              <a:rPr lang="en-US"/>
              <a:t>Reviewed questions from other jurisdictions</a:t>
            </a:r>
            <a:endParaRPr/>
          </a:p>
          <a:p>
            <a:pPr marL="742950" lvl="1" indent="-322580" algn="l" rtl="0">
              <a:spcBef>
                <a:spcPts val="0"/>
              </a:spcBef>
              <a:spcAft>
                <a:spcPts val="0"/>
              </a:spcAft>
              <a:buSzPts val="3480"/>
              <a:buFont typeface="Arial"/>
              <a:buChar char="•"/>
            </a:pPr>
            <a:r>
              <a:rPr lang="en-US"/>
              <a:t>Reviewed past Palm Beach County surveys </a:t>
            </a:r>
            <a:endParaRPr/>
          </a:p>
          <a:p>
            <a:pPr marL="742950" lvl="1" indent="-322580" algn="l" rtl="0">
              <a:spcBef>
                <a:spcPts val="0"/>
              </a:spcBef>
              <a:spcAft>
                <a:spcPts val="0"/>
              </a:spcAft>
              <a:buSzPts val="3480"/>
              <a:buFont typeface="Arial"/>
              <a:buChar char="•"/>
            </a:pPr>
            <a:r>
              <a:rPr lang="en-US"/>
              <a:t>Developed new questions and revisions</a:t>
            </a:r>
            <a:endParaRPr/>
          </a:p>
          <a:p>
            <a:pPr marL="285750" lvl="0" indent="-285750" algn="l" rtl="0">
              <a:spcBef>
                <a:spcPts val="1080"/>
              </a:spcBef>
              <a:spcAft>
                <a:spcPts val="0"/>
              </a:spcAft>
              <a:buSzPts val="3480"/>
              <a:buFont typeface="Arial"/>
              <a:buChar char="•"/>
            </a:pPr>
            <a:r>
              <a:rPr lang="en-US"/>
              <a:t>A random stratified sampling method was utilized </a:t>
            </a:r>
            <a:endParaRPr/>
          </a:p>
          <a:p>
            <a:pPr marL="285750" lvl="0" indent="-285750" algn="l" rtl="0">
              <a:spcBef>
                <a:spcPts val="1080"/>
              </a:spcBef>
              <a:spcAft>
                <a:spcPts val="0"/>
              </a:spcAft>
              <a:buSzPts val="3480"/>
              <a:buFont typeface="Arial"/>
              <a:buChar char="•"/>
            </a:pPr>
            <a:r>
              <a:rPr lang="en-US"/>
              <a:t>Temporary staff were hired to conduct and implement the surveys with clients mostly via phone and by paper</a:t>
            </a:r>
            <a:endParaRPr/>
          </a:p>
          <a:p>
            <a:pPr marL="285750" lvl="0" indent="-285750" algn="l" rtl="0">
              <a:spcBef>
                <a:spcPts val="1080"/>
              </a:spcBef>
              <a:spcAft>
                <a:spcPts val="0"/>
              </a:spcAft>
              <a:buSzPts val="3480"/>
              <a:buFont typeface="Arial"/>
              <a:buChar char="•"/>
            </a:pPr>
            <a:r>
              <a:rPr lang="en-US"/>
              <a:t>Awarded participants </a:t>
            </a:r>
            <a:endParaRPr/>
          </a:p>
          <a:p>
            <a:pPr marL="285750" lvl="0" indent="-64770" algn="l" rtl="0">
              <a:spcBef>
                <a:spcPts val="1080"/>
              </a:spcBef>
              <a:spcAft>
                <a:spcPts val="0"/>
              </a:spcAft>
              <a:buSzPts val="3480"/>
              <a:buFont typeface="Arial"/>
              <a:buNone/>
            </a:pPr>
            <a:endParaRPr/>
          </a:p>
        </p:txBody>
      </p:sp>
      <p:pic>
        <p:nvPicPr>
          <p:cNvPr id="155" name="Google Shape;155;p3"/>
          <p:cNvPicPr preferRelativeResize="0"/>
          <p:nvPr/>
        </p:nvPicPr>
        <p:blipFill>
          <a:blip r:embed="rId3">
            <a:alphaModFix/>
          </a:blip>
          <a:stretch>
            <a:fillRect/>
          </a:stretch>
        </p:blipFill>
        <p:spPr>
          <a:xfrm>
            <a:off x="9036052" y="1377362"/>
            <a:ext cx="2466975" cy="1847850"/>
          </a:xfrm>
          <a:prstGeom prst="rect">
            <a:avLst/>
          </a:prstGeom>
          <a:noFill/>
          <a:ln>
            <a:noFill/>
          </a:ln>
        </p:spPr>
      </p:pic>
      <p:pic>
        <p:nvPicPr>
          <p:cNvPr id="156" name="Google Shape;156;p3"/>
          <p:cNvPicPr preferRelativeResize="0"/>
          <p:nvPr/>
        </p:nvPicPr>
        <p:blipFill>
          <a:blip r:embed="rId4">
            <a:alphaModFix/>
          </a:blip>
          <a:stretch>
            <a:fillRect/>
          </a:stretch>
        </p:blipFill>
        <p:spPr>
          <a:xfrm>
            <a:off x="9090225" y="3578312"/>
            <a:ext cx="2358624" cy="2358624"/>
          </a:xfrm>
          <a:prstGeom prst="rect">
            <a:avLst/>
          </a:prstGeom>
          <a:noFill/>
          <a:ln>
            <a:noFill/>
          </a:ln>
        </p:spPr>
      </p:pic>
    </p:spTree>
    <p:extLst>
      <p:ext uri="{BB962C8B-B14F-4D97-AF65-F5344CB8AC3E}">
        <p14:creationId xmlns:p14="http://schemas.microsoft.com/office/powerpoint/2010/main" val="3749493293"/>
      </p:ext>
    </p:extLst>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Shape 160"/>
        <p:cNvGrpSpPr/>
        <p:nvPr/>
      </p:nvGrpSpPr>
      <p:grpSpPr>
        <a:xfrm>
          <a:off x="0" y="0"/>
          <a:ext cx="0" cy="0"/>
          <a:chOff x="0" y="0"/>
          <a:chExt cx="0" cy="0"/>
        </a:xfrm>
      </p:grpSpPr>
      <p:sp>
        <p:nvSpPr>
          <p:cNvPr id="161" name="Google Shape;161;p4"/>
          <p:cNvSpPr txBox="1">
            <a:spLocks noGrp="1"/>
          </p:cNvSpPr>
          <p:nvPr>
            <p:ph type="title"/>
          </p:nvPr>
        </p:nvSpPr>
        <p:spPr>
          <a:xfrm>
            <a:off x="1484309" y="33338"/>
            <a:ext cx="10018713" cy="1752599"/>
          </a:xfrm>
          <a:prstGeom prst="rect">
            <a:avLst/>
          </a:prstGeom>
          <a:noFill/>
          <a:ln>
            <a:noFill/>
          </a:ln>
        </p:spPr>
        <p:txBody>
          <a:bodyPr spcFirstLastPara="1" wrap="square" lIns="91425" tIns="45700" rIns="91425" bIns="45700" anchor="ctr" anchorCtr="0">
            <a:normAutofit/>
          </a:bodyPr>
          <a:lstStyle/>
          <a:p>
            <a:pPr marL="0" lvl="0" indent="0" algn="l" rtl="0">
              <a:spcBef>
                <a:spcPts val="0"/>
              </a:spcBef>
              <a:spcAft>
                <a:spcPts val="0"/>
              </a:spcAft>
              <a:buClr>
                <a:srgbClr val="C00000"/>
              </a:buClr>
              <a:buSzPts val="4000"/>
              <a:buFont typeface="Corbel"/>
              <a:buNone/>
            </a:pPr>
            <a:r>
              <a:rPr lang="en-US" b="1">
                <a:solidFill>
                  <a:srgbClr val="C00000"/>
                </a:solidFill>
              </a:rPr>
              <a:t>Sampling Plan</a:t>
            </a:r>
            <a:endParaRPr b="1">
              <a:solidFill>
                <a:srgbClr val="C00000"/>
              </a:solidFill>
            </a:endParaRPr>
          </a:p>
        </p:txBody>
      </p:sp>
      <p:sp>
        <p:nvSpPr>
          <p:cNvPr id="162" name="Google Shape;162;p4"/>
          <p:cNvSpPr txBox="1">
            <a:spLocks noGrp="1"/>
          </p:cNvSpPr>
          <p:nvPr>
            <p:ph type="body" idx="1"/>
          </p:nvPr>
        </p:nvSpPr>
        <p:spPr>
          <a:xfrm>
            <a:off x="1134250" y="1399200"/>
            <a:ext cx="6368100" cy="4316700"/>
          </a:xfrm>
          <a:prstGeom prst="rect">
            <a:avLst/>
          </a:prstGeom>
          <a:noFill/>
          <a:ln>
            <a:noFill/>
          </a:ln>
        </p:spPr>
        <p:txBody>
          <a:bodyPr spcFirstLastPara="1" wrap="square" lIns="91425" tIns="45700" rIns="91425" bIns="45700" anchor="t" anchorCtr="0">
            <a:normAutofit fontScale="85000" lnSpcReduction="20000"/>
          </a:bodyPr>
          <a:lstStyle/>
          <a:p>
            <a:pPr marL="285750" lvl="0" indent="-236029" algn="l" rtl="0">
              <a:spcBef>
                <a:spcPts val="0"/>
              </a:spcBef>
              <a:spcAft>
                <a:spcPts val="0"/>
              </a:spcAft>
              <a:buSzPct val="145000"/>
              <a:buFont typeface="Arial"/>
              <a:buChar char="•"/>
            </a:pPr>
            <a:r>
              <a:rPr lang="en-US"/>
              <a:t>PWH Population:</a:t>
            </a:r>
            <a:endParaRPr/>
          </a:p>
          <a:p>
            <a:pPr marL="742950" lvl="1" indent="-244316" algn="l" rtl="0">
              <a:spcBef>
                <a:spcPts val="0"/>
              </a:spcBef>
              <a:spcAft>
                <a:spcPts val="0"/>
              </a:spcAft>
              <a:buSzPct val="145000"/>
              <a:buChar char="•"/>
            </a:pPr>
            <a:r>
              <a:rPr lang="en-US"/>
              <a:t>Ryan White</a:t>
            </a:r>
            <a:endParaRPr/>
          </a:p>
          <a:p>
            <a:pPr marL="742950" lvl="1" indent="-244316" algn="l" rtl="0">
              <a:spcBef>
                <a:spcPts val="0"/>
              </a:spcBef>
              <a:spcAft>
                <a:spcPts val="0"/>
              </a:spcAft>
              <a:buSzPct val="145000"/>
              <a:buChar char="•"/>
            </a:pPr>
            <a:r>
              <a:rPr lang="en-US"/>
              <a:t>HIV Care Outside of Ryan White</a:t>
            </a:r>
            <a:endParaRPr/>
          </a:p>
          <a:p>
            <a:pPr marL="742950" lvl="1" indent="-244316" algn="l" rtl="0">
              <a:spcBef>
                <a:spcPts val="0"/>
              </a:spcBef>
              <a:spcAft>
                <a:spcPts val="0"/>
              </a:spcAft>
              <a:buSzPct val="145000"/>
              <a:buChar char="•"/>
            </a:pPr>
            <a:r>
              <a:rPr lang="en-US"/>
              <a:t>PWH Out of Care</a:t>
            </a:r>
            <a:endParaRPr/>
          </a:p>
          <a:p>
            <a:pPr marL="285750" lvl="0" indent="-236029" algn="l" rtl="0">
              <a:spcBef>
                <a:spcPts val="0"/>
              </a:spcBef>
              <a:spcAft>
                <a:spcPts val="0"/>
              </a:spcAft>
              <a:buSzPct val="145000"/>
              <a:buFont typeface="Arial"/>
              <a:buChar char="•"/>
            </a:pPr>
            <a:r>
              <a:rPr lang="en-US"/>
              <a:t>Ryan White: randomly selected clients using a stratified sampling plan with data pulled from Provide Enterprise Databases</a:t>
            </a:r>
            <a:endParaRPr/>
          </a:p>
          <a:p>
            <a:pPr marL="285750" lvl="0" indent="-236029" algn="l" rtl="0">
              <a:spcBef>
                <a:spcPts val="1080"/>
              </a:spcBef>
              <a:spcAft>
                <a:spcPts val="0"/>
              </a:spcAft>
              <a:buSzPct val="145000"/>
              <a:buFont typeface="Arial"/>
              <a:buChar char="•"/>
            </a:pPr>
            <a:r>
              <a:rPr lang="en-US"/>
              <a:t>HIV Care Outside of Ryan White: Outside providers contacted to provide masked lists of client IDs which were randomly selected. However, outside RW providers gave the surveys to their clients to complete on paper</a:t>
            </a:r>
            <a:endParaRPr/>
          </a:p>
          <a:p>
            <a:pPr marL="285750" lvl="0" indent="-236029" algn="l" rtl="0">
              <a:spcBef>
                <a:spcPts val="1080"/>
              </a:spcBef>
              <a:spcAft>
                <a:spcPts val="0"/>
              </a:spcAft>
              <a:buSzPct val="145000"/>
              <a:buFont typeface="Arial"/>
              <a:buChar char="•"/>
            </a:pPr>
            <a:r>
              <a:rPr lang="en-US"/>
              <a:t>PWH Out of Care: All individuals out of care were asked to complete the survey upon re-entry into care through EIS</a:t>
            </a:r>
            <a:endParaRPr/>
          </a:p>
        </p:txBody>
      </p:sp>
      <p:pic>
        <p:nvPicPr>
          <p:cNvPr id="163" name="Google Shape;163;p4"/>
          <p:cNvPicPr preferRelativeResize="0"/>
          <p:nvPr/>
        </p:nvPicPr>
        <p:blipFill>
          <a:blip r:embed="rId3">
            <a:alphaModFix/>
          </a:blip>
          <a:stretch>
            <a:fillRect/>
          </a:stretch>
        </p:blipFill>
        <p:spPr>
          <a:xfrm>
            <a:off x="7604551" y="1983525"/>
            <a:ext cx="4034653" cy="3148025"/>
          </a:xfrm>
          <a:prstGeom prst="rect">
            <a:avLst/>
          </a:prstGeom>
          <a:noFill/>
          <a:ln>
            <a:noFill/>
          </a:ln>
        </p:spPr>
      </p:pic>
    </p:spTree>
    <p:extLst>
      <p:ext uri="{BB962C8B-B14F-4D97-AF65-F5344CB8AC3E}">
        <p14:creationId xmlns:p14="http://schemas.microsoft.com/office/powerpoint/2010/main" val="213988743"/>
      </p:ext>
    </p:extLst>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Shape 168"/>
        <p:cNvGrpSpPr/>
        <p:nvPr/>
      </p:nvGrpSpPr>
      <p:grpSpPr>
        <a:xfrm>
          <a:off x="0" y="0"/>
          <a:ext cx="0" cy="0"/>
          <a:chOff x="0" y="0"/>
          <a:chExt cx="0" cy="0"/>
        </a:xfrm>
      </p:grpSpPr>
      <p:sp>
        <p:nvSpPr>
          <p:cNvPr id="169" name="Google Shape;169;p5"/>
          <p:cNvSpPr txBox="1">
            <a:spLocks noGrp="1"/>
          </p:cNvSpPr>
          <p:nvPr>
            <p:ph type="title"/>
          </p:nvPr>
        </p:nvSpPr>
        <p:spPr>
          <a:xfrm>
            <a:off x="1484309" y="33338"/>
            <a:ext cx="10018713" cy="1752599"/>
          </a:xfrm>
          <a:prstGeom prst="rect">
            <a:avLst/>
          </a:prstGeom>
          <a:noFill/>
          <a:ln>
            <a:noFill/>
          </a:ln>
        </p:spPr>
        <p:txBody>
          <a:bodyPr spcFirstLastPara="1" wrap="square" lIns="91425" tIns="45700" rIns="91425" bIns="45700" anchor="ctr" anchorCtr="0">
            <a:normAutofit/>
          </a:bodyPr>
          <a:lstStyle/>
          <a:p>
            <a:pPr marL="0" lvl="0" indent="0" algn="l" rtl="0">
              <a:spcBef>
                <a:spcPts val="0"/>
              </a:spcBef>
              <a:spcAft>
                <a:spcPts val="0"/>
              </a:spcAft>
              <a:buClr>
                <a:srgbClr val="C00000"/>
              </a:buClr>
              <a:buSzPts val="4000"/>
              <a:buFont typeface="Corbel"/>
              <a:buNone/>
            </a:pPr>
            <a:r>
              <a:rPr lang="en-US" b="1">
                <a:solidFill>
                  <a:srgbClr val="C00000"/>
                </a:solidFill>
              </a:rPr>
              <a:t>Sampling Plan</a:t>
            </a:r>
            <a:endParaRPr b="1">
              <a:solidFill>
                <a:srgbClr val="C00000"/>
              </a:solidFill>
            </a:endParaRPr>
          </a:p>
        </p:txBody>
      </p:sp>
      <p:sp>
        <p:nvSpPr>
          <p:cNvPr id="170" name="Google Shape;170;p5"/>
          <p:cNvSpPr txBox="1">
            <a:spLocks noGrp="1"/>
          </p:cNvSpPr>
          <p:nvPr>
            <p:ph type="body" idx="1"/>
          </p:nvPr>
        </p:nvSpPr>
        <p:spPr>
          <a:xfrm>
            <a:off x="913858" y="1785937"/>
            <a:ext cx="3500826" cy="4168185"/>
          </a:xfrm>
          <a:prstGeom prst="rect">
            <a:avLst/>
          </a:prstGeom>
          <a:noFill/>
          <a:ln>
            <a:noFill/>
          </a:ln>
        </p:spPr>
        <p:txBody>
          <a:bodyPr spcFirstLastPara="1" wrap="square" lIns="91425" tIns="45700" rIns="91425" bIns="45700" anchor="t" anchorCtr="0">
            <a:normAutofit/>
          </a:bodyPr>
          <a:lstStyle/>
          <a:p>
            <a:pPr marL="285750" lvl="0" indent="-285750" algn="l" rtl="0">
              <a:spcBef>
                <a:spcPts val="0"/>
              </a:spcBef>
              <a:spcAft>
                <a:spcPts val="0"/>
              </a:spcAft>
              <a:buSzPts val="2900"/>
              <a:buFont typeface="Arial"/>
              <a:buChar char="•"/>
            </a:pPr>
            <a:r>
              <a:rPr lang="en-US" sz="2000"/>
              <a:t>Stratification of the sampling began with the Haitian-born sub-population using 2018 FDOH PBC Epi Profile</a:t>
            </a:r>
            <a:endParaRPr sz="2000"/>
          </a:p>
          <a:p>
            <a:pPr marL="285750" lvl="0" indent="-285750" algn="l" rtl="0">
              <a:spcBef>
                <a:spcPts val="0"/>
              </a:spcBef>
              <a:spcAft>
                <a:spcPts val="0"/>
              </a:spcAft>
              <a:buSzPts val="2900"/>
              <a:buFont typeface="Arial"/>
              <a:buChar char="•"/>
            </a:pPr>
            <a:r>
              <a:rPr lang="en-US" sz="2000"/>
              <a:t> Stratification continued with the other sub-populations including Black/African American, Hispanic and Other race/ethnicities </a:t>
            </a:r>
            <a:endParaRPr sz="2000"/>
          </a:p>
        </p:txBody>
      </p:sp>
      <p:sp>
        <p:nvSpPr>
          <p:cNvPr id="171" name="Google Shape;171;p5"/>
          <p:cNvSpPr/>
          <p:nvPr/>
        </p:nvSpPr>
        <p:spPr>
          <a:xfrm>
            <a:off x="6324588" y="3442275"/>
            <a:ext cx="552000" cy="165600"/>
          </a:xfrm>
          <a:prstGeom prst="rect">
            <a:avLst/>
          </a:prstGeom>
          <a:solidFill>
            <a:srgbClr val="FFFF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US" sz="1200"/>
              <a:t>368</a:t>
            </a:r>
            <a:endParaRPr sz="1000"/>
          </a:p>
        </p:txBody>
      </p:sp>
      <p:pic>
        <p:nvPicPr>
          <p:cNvPr id="172" name="Google Shape;172;p5"/>
          <p:cNvPicPr preferRelativeResize="0"/>
          <p:nvPr/>
        </p:nvPicPr>
        <p:blipFill rotWithShape="1">
          <a:blip r:embed="rId3">
            <a:alphaModFix/>
          </a:blip>
          <a:srcRect/>
          <a:stretch/>
        </p:blipFill>
        <p:spPr>
          <a:xfrm>
            <a:off x="4414684" y="1575390"/>
            <a:ext cx="7407520" cy="4756584"/>
          </a:xfrm>
          <a:prstGeom prst="rect">
            <a:avLst/>
          </a:prstGeom>
          <a:noFill/>
          <a:ln>
            <a:noFill/>
          </a:ln>
        </p:spPr>
      </p:pic>
      <p:sp>
        <p:nvSpPr>
          <p:cNvPr id="173" name="Google Shape;173;p5"/>
          <p:cNvSpPr/>
          <p:nvPr/>
        </p:nvSpPr>
        <p:spPr>
          <a:xfrm>
            <a:off x="6311850" y="3442275"/>
            <a:ext cx="552000" cy="165600"/>
          </a:xfrm>
          <a:prstGeom prst="rect">
            <a:avLst/>
          </a:prstGeom>
          <a:solidFill>
            <a:srgbClr val="FFFF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0">
              <a:spcBef>
                <a:spcPts val="0"/>
              </a:spcBef>
              <a:spcAft>
                <a:spcPts val="0"/>
              </a:spcAft>
              <a:buNone/>
            </a:pPr>
            <a:r>
              <a:rPr lang="en-US" sz="1100" b="1">
                <a:latin typeface="Calibri"/>
                <a:ea typeface="Calibri"/>
                <a:cs typeface="Calibri"/>
                <a:sym typeface="Calibri"/>
              </a:rPr>
              <a:t>368</a:t>
            </a:r>
            <a:endParaRPr sz="1100" b="1">
              <a:latin typeface="Calibri"/>
              <a:ea typeface="Calibri"/>
              <a:cs typeface="Calibri"/>
              <a:sym typeface="Calibri"/>
            </a:endParaRPr>
          </a:p>
        </p:txBody>
      </p:sp>
      <p:sp>
        <p:nvSpPr>
          <p:cNvPr id="174" name="Google Shape;174;p5"/>
          <p:cNvSpPr/>
          <p:nvPr/>
        </p:nvSpPr>
        <p:spPr>
          <a:xfrm>
            <a:off x="6311850" y="2766750"/>
            <a:ext cx="552000" cy="165600"/>
          </a:xfrm>
          <a:prstGeom prst="rect">
            <a:avLst/>
          </a:prstGeom>
          <a:solidFill>
            <a:srgbClr val="FFFF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0">
              <a:spcBef>
                <a:spcPts val="0"/>
              </a:spcBef>
              <a:spcAft>
                <a:spcPts val="0"/>
              </a:spcAft>
              <a:buNone/>
            </a:pPr>
            <a:r>
              <a:rPr lang="en-US" sz="1100" b="1">
                <a:latin typeface="Calibri"/>
                <a:ea typeface="Calibri"/>
                <a:cs typeface="Calibri"/>
                <a:sym typeface="Calibri"/>
              </a:rPr>
              <a:t>8547</a:t>
            </a:r>
            <a:endParaRPr sz="1100" b="1">
              <a:latin typeface="Calibri"/>
              <a:ea typeface="Calibri"/>
              <a:cs typeface="Calibri"/>
              <a:sym typeface="Calibri"/>
            </a:endParaRPr>
          </a:p>
        </p:txBody>
      </p:sp>
      <p:sp>
        <p:nvSpPr>
          <p:cNvPr id="175" name="Google Shape;175;p5"/>
          <p:cNvSpPr/>
          <p:nvPr/>
        </p:nvSpPr>
        <p:spPr>
          <a:xfrm>
            <a:off x="6324600" y="5444325"/>
            <a:ext cx="539100" cy="165600"/>
          </a:xfrm>
          <a:prstGeom prst="rect">
            <a:avLst/>
          </a:prstGeom>
          <a:solidFill>
            <a:srgbClr val="FFFF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0">
              <a:spcBef>
                <a:spcPts val="0"/>
              </a:spcBef>
              <a:spcAft>
                <a:spcPts val="0"/>
              </a:spcAft>
              <a:buNone/>
            </a:pPr>
            <a:r>
              <a:rPr lang="en-US" sz="1100" b="1">
                <a:latin typeface="Calibri"/>
                <a:ea typeface="Calibri"/>
                <a:cs typeface="Calibri"/>
                <a:sym typeface="Calibri"/>
              </a:rPr>
              <a:t>70</a:t>
            </a:r>
            <a:endParaRPr sz="1100" b="1">
              <a:latin typeface="Calibri"/>
              <a:ea typeface="Calibri"/>
              <a:cs typeface="Calibri"/>
              <a:sym typeface="Calibri"/>
            </a:endParaRPr>
          </a:p>
        </p:txBody>
      </p:sp>
      <p:sp>
        <p:nvSpPr>
          <p:cNvPr id="176" name="Google Shape;176;p5"/>
          <p:cNvSpPr/>
          <p:nvPr/>
        </p:nvSpPr>
        <p:spPr>
          <a:xfrm>
            <a:off x="6318300" y="5113775"/>
            <a:ext cx="539100" cy="165600"/>
          </a:xfrm>
          <a:prstGeom prst="rect">
            <a:avLst/>
          </a:prstGeom>
          <a:solidFill>
            <a:srgbClr val="FFFF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0">
              <a:spcBef>
                <a:spcPts val="0"/>
              </a:spcBef>
              <a:spcAft>
                <a:spcPts val="0"/>
              </a:spcAft>
              <a:buNone/>
            </a:pPr>
            <a:r>
              <a:rPr lang="en-US" sz="1100" b="1">
                <a:latin typeface="Calibri"/>
                <a:ea typeface="Calibri"/>
                <a:cs typeface="Calibri"/>
                <a:sym typeface="Calibri"/>
              </a:rPr>
              <a:t>1629</a:t>
            </a:r>
            <a:endParaRPr sz="1100" b="1">
              <a:latin typeface="Calibri"/>
              <a:ea typeface="Calibri"/>
              <a:cs typeface="Calibri"/>
              <a:sym typeface="Calibri"/>
            </a:endParaRPr>
          </a:p>
        </p:txBody>
      </p:sp>
    </p:spTree>
    <p:extLst>
      <p:ext uri="{BB962C8B-B14F-4D97-AF65-F5344CB8AC3E}">
        <p14:creationId xmlns:p14="http://schemas.microsoft.com/office/powerpoint/2010/main" val="2970234855"/>
      </p:ext>
    </p:extLst>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Shape 181"/>
        <p:cNvGrpSpPr/>
        <p:nvPr/>
      </p:nvGrpSpPr>
      <p:grpSpPr>
        <a:xfrm>
          <a:off x="0" y="0"/>
          <a:ext cx="0" cy="0"/>
          <a:chOff x="0" y="0"/>
          <a:chExt cx="0" cy="0"/>
        </a:xfrm>
      </p:grpSpPr>
      <p:sp>
        <p:nvSpPr>
          <p:cNvPr id="182" name="Google Shape;182;p6"/>
          <p:cNvSpPr txBox="1">
            <a:spLocks noGrp="1"/>
          </p:cNvSpPr>
          <p:nvPr>
            <p:ph type="title"/>
          </p:nvPr>
        </p:nvSpPr>
        <p:spPr>
          <a:xfrm>
            <a:off x="1484309" y="33338"/>
            <a:ext cx="10018713" cy="1752599"/>
          </a:xfrm>
          <a:prstGeom prst="rect">
            <a:avLst/>
          </a:prstGeom>
          <a:noFill/>
          <a:ln>
            <a:noFill/>
          </a:ln>
        </p:spPr>
        <p:txBody>
          <a:bodyPr spcFirstLastPara="1" wrap="square" lIns="91425" tIns="45700" rIns="91425" bIns="45700" anchor="ctr" anchorCtr="0">
            <a:normAutofit/>
          </a:bodyPr>
          <a:lstStyle/>
          <a:p>
            <a:pPr marL="0" lvl="0" indent="0" algn="l" rtl="0">
              <a:spcBef>
                <a:spcPts val="0"/>
              </a:spcBef>
              <a:spcAft>
                <a:spcPts val="0"/>
              </a:spcAft>
              <a:buClr>
                <a:srgbClr val="C00000"/>
              </a:buClr>
              <a:buSzPts val="4000"/>
              <a:buFont typeface="Corbel"/>
              <a:buNone/>
            </a:pPr>
            <a:r>
              <a:rPr lang="en-US" b="1">
                <a:solidFill>
                  <a:srgbClr val="C00000"/>
                </a:solidFill>
              </a:rPr>
              <a:t>Sampling Plan</a:t>
            </a:r>
            <a:endParaRPr b="1">
              <a:solidFill>
                <a:srgbClr val="C00000"/>
              </a:solidFill>
            </a:endParaRPr>
          </a:p>
        </p:txBody>
      </p:sp>
      <p:pic>
        <p:nvPicPr>
          <p:cNvPr id="183" name="Google Shape;183;p6"/>
          <p:cNvPicPr preferRelativeResize="0"/>
          <p:nvPr/>
        </p:nvPicPr>
        <p:blipFill rotWithShape="1">
          <a:blip r:embed="rId3">
            <a:alphaModFix/>
          </a:blip>
          <a:srcRect/>
          <a:stretch/>
        </p:blipFill>
        <p:spPr>
          <a:xfrm>
            <a:off x="1201883" y="1601769"/>
            <a:ext cx="9843604" cy="3787343"/>
          </a:xfrm>
          <a:prstGeom prst="rect">
            <a:avLst/>
          </a:prstGeom>
          <a:noFill/>
          <a:ln>
            <a:noFill/>
          </a:ln>
        </p:spPr>
      </p:pic>
    </p:spTree>
    <p:extLst>
      <p:ext uri="{BB962C8B-B14F-4D97-AF65-F5344CB8AC3E}">
        <p14:creationId xmlns:p14="http://schemas.microsoft.com/office/powerpoint/2010/main" val="3864641362"/>
      </p:ext>
    </p:extLst>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Shape 188"/>
        <p:cNvGrpSpPr/>
        <p:nvPr/>
      </p:nvGrpSpPr>
      <p:grpSpPr>
        <a:xfrm>
          <a:off x="0" y="0"/>
          <a:ext cx="0" cy="0"/>
          <a:chOff x="0" y="0"/>
          <a:chExt cx="0" cy="0"/>
        </a:xfrm>
      </p:grpSpPr>
      <p:sp>
        <p:nvSpPr>
          <p:cNvPr id="189" name="Google Shape;189;p7"/>
          <p:cNvSpPr txBox="1">
            <a:spLocks noGrp="1"/>
          </p:cNvSpPr>
          <p:nvPr>
            <p:ph type="title"/>
          </p:nvPr>
        </p:nvSpPr>
        <p:spPr>
          <a:xfrm>
            <a:off x="1484300" y="33350"/>
            <a:ext cx="10452900" cy="1752600"/>
          </a:xfrm>
          <a:prstGeom prst="rect">
            <a:avLst/>
          </a:prstGeom>
          <a:noFill/>
          <a:ln>
            <a:noFill/>
          </a:ln>
        </p:spPr>
        <p:txBody>
          <a:bodyPr spcFirstLastPara="1" wrap="square" lIns="91425" tIns="45700" rIns="91425" bIns="45700" anchor="ctr" anchorCtr="0">
            <a:normAutofit/>
          </a:bodyPr>
          <a:lstStyle/>
          <a:p>
            <a:pPr marL="0" lvl="0" indent="0" algn="l" rtl="0">
              <a:spcBef>
                <a:spcPts val="0"/>
              </a:spcBef>
              <a:spcAft>
                <a:spcPts val="0"/>
              </a:spcAft>
              <a:buClr>
                <a:srgbClr val="C00000"/>
              </a:buClr>
              <a:buSzPts val="4000"/>
              <a:buFont typeface="Corbel"/>
              <a:buNone/>
            </a:pPr>
            <a:r>
              <a:rPr lang="en-US" b="1">
                <a:solidFill>
                  <a:srgbClr val="C00000"/>
                </a:solidFill>
              </a:rPr>
              <a:t>Needs Assessment Logistics Highlights</a:t>
            </a:r>
            <a:endParaRPr b="1">
              <a:solidFill>
                <a:srgbClr val="C00000"/>
              </a:solidFill>
            </a:endParaRPr>
          </a:p>
        </p:txBody>
      </p:sp>
      <p:sp>
        <p:nvSpPr>
          <p:cNvPr id="190" name="Google Shape;190;p7"/>
          <p:cNvSpPr txBox="1">
            <a:spLocks noGrp="1"/>
          </p:cNvSpPr>
          <p:nvPr>
            <p:ph type="body" idx="1"/>
          </p:nvPr>
        </p:nvSpPr>
        <p:spPr>
          <a:xfrm>
            <a:off x="1297498" y="1568092"/>
            <a:ext cx="5545754" cy="3957638"/>
          </a:xfrm>
          <a:prstGeom prst="rect">
            <a:avLst/>
          </a:prstGeom>
          <a:noFill/>
          <a:ln>
            <a:noFill/>
          </a:ln>
        </p:spPr>
        <p:txBody>
          <a:bodyPr spcFirstLastPara="1" wrap="square" lIns="91425" tIns="45700" rIns="91425" bIns="45700" anchor="t" anchorCtr="0">
            <a:normAutofit fontScale="85000" lnSpcReduction="10000"/>
          </a:bodyPr>
          <a:lstStyle/>
          <a:p>
            <a:pPr marL="285750" lvl="0" indent="-269176" algn="l" rtl="0">
              <a:spcBef>
                <a:spcPts val="0"/>
              </a:spcBef>
              <a:spcAft>
                <a:spcPts val="0"/>
              </a:spcAft>
              <a:buSzPct val="145000"/>
              <a:buFont typeface="Arial"/>
              <a:buChar char="•"/>
            </a:pPr>
            <a:r>
              <a:rPr lang="en-US" dirty="0"/>
              <a:t>There were a total of 398 survey responses</a:t>
            </a:r>
            <a:endParaRPr dirty="0"/>
          </a:p>
          <a:p>
            <a:pPr marL="285750" lvl="0" indent="-269176" algn="l" rtl="0">
              <a:spcBef>
                <a:spcPts val="0"/>
              </a:spcBef>
              <a:spcAft>
                <a:spcPts val="0"/>
              </a:spcAft>
              <a:buSzPct val="145000"/>
              <a:buFont typeface="Arial"/>
              <a:buChar char="•"/>
            </a:pPr>
            <a:r>
              <a:rPr lang="en-US" dirty="0"/>
              <a:t>The survey was conducted online, over the phone and on-paper. Among those who opened the survey link, there is an estimated 68% </a:t>
            </a:r>
            <a:r>
              <a:rPr lang="en-US" dirty="0" smtClean="0"/>
              <a:t>completion rate</a:t>
            </a:r>
            <a:endParaRPr dirty="0"/>
          </a:p>
          <a:p>
            <a:pPr marL="285750" lvl="0" indent="-269176" algn="l" rtl="0">
              <a:spcBef>
                <a:spcPts val="1008"/>
              </a:spcBef>
              <a:spcAft>
                <a:spcPts val="0"/>
              </a:spcAft>
              <a:buSzPct val="145000"/>
              <a:buFont typeface="Arial"/>
              <a:buChar char="•"/>
            </a:pPr>
            <a:r>
              <a:rPr lang="en-US" dirty="0"/>
              <a:t>53 total questions, with an estimate of 21 minutes to complete online</a:t>
            </a:r>
            <a:endParaRPr dirty="0"/>
          </a:p>
          <a:p>
            <a:pPr marL="285750" lvl="0" indent="-269176" algn="l" rtl="0">
              <a:spcBef>
                <a:spcPts val="1008"/>
              </a:spcBef>
              <a:spcAft>
                <a:spcPts val="0"/>
              </a:spcAft>
              <a:buSzPct val="145000"/>
              <a:buFont typeface="Arial"/>
              <a:buChar char="•"/>
            </a:pPr>
            <a:r>
              <a:rPr lang="en-US" dirty="0"/>
              <a:t>Bilingual temporary staff conducted the surveys in Spanish and Haitian Creole for respondents who required translation services</a:t>
            </a:r>
            <a:endParaRPr dirty="0"/>
          </a:p>
          <a:p>
            <a:pPr marL="285750" lvl="0" indent="-269176" algn="l" rtl="0">
              <a:spcBef>
                <a:spcPts val="1008"/>
              </a:spcBef>
              <a:spcAft>
                <a:spcPts val="0"/>
              </a:spcAft>
              <a:buSzPct val="145000"/>
              <a:buFont typeface="Arial"/>
              <a:buChar char="•"/>
            </a:pPr>
            <a:r>
              <a:rPr lang="en-US" dirty="0"/>
              <a:t>The survey responses were completed from August 2020 to October 2021</a:t>
            </a:r>
            <a:endParaRPr dirty="0"/>
          </a:p>
        </p:txBody>
      </p:sp>
      <p:pic>
        <p:nvPicPr>
          <p:cNvPr id="191" name="Google Shape;191;p7"/>
          <p:cNvPicPr preferRelativeResize="0"/>
          <p:nvPr/>
        </p:nvPicPr>
        <p:blipFill rotWithShape="1">
          <a:blip r:embed="rId3">
            <a:alphaModFix/>
          </a:blip>
          <a:srcRect/>
          <a:stretch/>
        </p:blipFill>
        <p:spPr>
          <a:xfrm>
            <a:off x="7678993" y="1568092"/>
            <a:ext cx="2974257" cy="3824045"/>
          </a:xfrm>
          <a:prstGeom prst="rect">
            <a:avLst/>
          </a:prstGeom>
          <a:noFill/>
          <a:ln>
            <a:noFill/>
          </a:ln>
        </p:spPr>
      </p:pic>
    </p:spTree>
    <p:extLst>
      <p:ext uri="{BB962C8B-B14F-4D97-AF65-F5344CB8AC3E}">
        <p14:creationId xmlns:p14="http://schemas.microsoft.com/office/powerpoint/2010/main" val="4185277376"/>
      </p:ext>
    </p:extLst>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Shape 195"/>
        <p:cNvGrpSpPr/>
        <p:nvPr/>
      </p:nvGrpSpPr>
      <p:grpSpPr>
        <a:xfrm>
          <a:off x="0" y="0"/>
          <a:ext cx="0" cy="0"/>
          <a:chOff x="0" y="0"/>
          <a:chExt cx="0" cy="0"/>
        </a:xfrm>
      </p:grpSpPr>
      <p:sp>
        <p:nvSpPr>
          <p:cNvPr id="196" name="Google Shape;196;p8"/>
          <p:cNvSpPr txBox="1">
            <a:spLocks noGrp="1"/>
          </p:cNvSpPr>
          <p:nvPr>
            <p:ph type="ctrTitle"/>
          </p:nvPr>
        </p:nvSpPr>
        <p:spPr>
          <a:xfrm>
            <a:off x="1722366" y="927563"/>
            <a:ext cx="9615300" cy="2616300"/>
          </a:xfrm>
          <a:prstGeom prst="rect">
            <a:avLst/>
          </a:prstGeom>
          <a:noFill/>
          <a:ln>
            <a:noFill/>
          </a:ln>
        </p:spPr>
        <p:txBody>
          <a:bodyPr spcFirstLastPara="1" wrap="square" lIns="91425" tIns="45700" rIns="91425" bIns="45700" anchor="b" anchorCtr="0">
            <a:normAutofit/>
          </a:bodyPr>
          <a:lstStyle/>
          <a:p>
            <a:pPr marL="0" lvl="0" indent="0" algn="ctr" rtl="0">
              <a:spcBef>
                <a:spcPts val="0"/>
              </a:spcBef>
              <a:spcAft>
                <a:spcPts val="0"/>
              </a:spcAft>
              <a:buClr>
                <a:schemeClr val="dk1"/>
              </a:buClr>
              <a:buSzPts val="6000"/>
              <a:buFont typeface="Corbel"/>
              <a:buNone/>
            </a:pPr>
            <a:r>
              <a:rPr lang="en-US" b="1" dirty="0"/>
              <a:t>Needs Assessment Analysis</a:t>
            </a:r>
            <a:r>
              <a:rPr lang="en-US" dirty="0"/>
              <a:t/>
            </a:r>
            <a:br>
              <a:rPr lang="en-US" dirty="0"/>
            </a:br>
            <a:endParaRPr sz="4000" dirty="0">
              <a:solidFill>
                <a:srgbClr val="C00000"/>
              </a:solidFill>
            </a:endParaRPr>
          </a:p>
        </p:txBody>
      </p:sp>
      <p:pic>
        <p:nvPicPr>
          <p:cNvPr id="197" name="Google Shape;197;p8"/>
          <p:cNvPicPr preferRelativeResize="0"/>
          <p:nvPr/>
        </p:nvPicPr>
        <p:blipFill>
          <a:blip r:embed="rId3">
            <a:alphaModFix/>
          </a:blip>
          <a:stretch>
            <a:fillRect/>
          </a:stretch>
        </p:blipFill>
        <p:spPr>
          <a:xfrm>
            <a:off x="4644075" y="3047400"/>
            <a:ext cx="3604875" cy="2403250"/>
          </a:xfrm>
          <a:prstGeom prst="rect">
            <a:avLst/>
          </a:prstGeom>
          <a:noFill/>
          <a:ln>
            <a:noFill/>
          </a:ln>
        </p:spPr>
      </p:pic>
    </p:spTree>
    <p:extLst>
      <p:ext uri="{BB962C8B-B14F-4D97-AF65-F5344CB8AC3E}">
        <p14:creationId xmlns:p14="http://schemas.microsoft.com/office/powerpoint/2010/main" val="1697669251"/>
      </p:ext>
    </p:extLst>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Shape 201"/>
        <p:cNvGrpSpPr/>
        <p:nvPr/>
      </p:nvGrpSpPr>
      <p:grpSpPr>
        <a:xfrm>
          <a:off x="0" y="0"/>
          <a:ext cx="0" cy="0"/>
          <a:chOff x="0" y="0"/>
          <a:chExt cx="0" cy="0"/>
        </a:xfrm>
      </p:grpSpPr>
      <p:sp>
        <p:nvSpPr>
          <p:cNvPr id="202" name="Google Shape;202;g1e4534bb026_0_31"/>
          <p:cNvSpPr txBox="1">
            <a:spLocks noGrp="1"/>
          </p:cNvSpPr>
          <p:nvPr>
            <p:ph type="ctrTitle"/>
          </p:nvPr>
        </p:nvSpPr>
        <p:spPr>
          <a:xfrm>
            <a:off x="1810466" y="831988"/>
            <a:ext cx="9615300" cy="2616300"/>
          </a:xfrm>
          <a:prstGeom prst="rect">
            <a:avLst/>
          </a:prstGeom>
          <a:noFill/>
          <a:ln>
            <a:noFill/>
          </a:ln>
        </p:spPr>
        <p:txBody>
          <a:bodyPr spcFirstLastPara="1" wrap="square" lIns="91425" tIns="45700" rIns="91425" bIns="45700" anchor="b" anchorCtr="0">
            <a:normAutofit/>
          </a:bodyPr>
          <a:lstStyle/>
          <a:p>
            <a:pPr marL="0" lvl="0" indent="0" algn="ctr" rtl="0">
              <a:spcBef>
                <a:spcPts val="0"/>
              </a:spcBef>
              <a:spcAft>
                <a:spcPts val="0"/>
              </a:spcAft>
              <a:buClr>
                <a:schemeClr val="dk1"/>
              </a:buClr>
              <a:buSzPts val="6000"/>
              <a:buFont typeface="Corbel"/>
              <a:buNone/>
            </a:pPr>
            <a:r>
              <a:rPr lang="en-US" b="1"/>
              <a:t>Demographic Analysis</a:t>
            </a:r>
            <a:r>
              <a:rPr lang="en-US"/>
              <a:t/>
            </a:r>
            <a:br>
              <a:rPr lang="en-US"/>
            </a:br>
            <a:endParaRPr sz="4000">
              <a:solidFill>
                <a:srgbClr val="C00000"/>
              </a:solidFill>
            </a:endParaRPr>
          </a:p>
        </p:txBody>
      </p:sp>
      <p:pic>
        <p:nvPicPr>
          <p:cNvPr id="203" name="Google Shape;203;g1e4534bb026_0_31"/>
          <p:cNvPicPr preferRelativeResize="0"/>
          <p:nvPr/>
        </p:nvPicPr>
        <p:blipFill>
          <a:blip r:embed="rId3">
            <a:alphaModFix/>
          </a:blip>
          <a:stretch>
            <a:fillRect/>
          </a:stretch>
        </p:blipFill>
        <p:spPr>
          <a:xfrm>
            <a:off x="4978875" y="1298850"/>
            <a:ext cx="3683300" cy="5202400"/>
          </a:xfrm>
          <a:prstGeom prst="rect">
            <a:avLst/>
          </a:prstGeom>
          <a:noFill/>
          <a:ln>
            <a:noFill/>
          </a:ln>
        </p:spPr>
      </p:pic>
    </p:spTree>
    <p:extLst>
      <p:ext uri="{BB962C8B-B14F-4D97-AF65-F5344CB8AC3E}">
        <p14:creationId xmlns:p14="http://schemas.microsoft.com/office/powerpoint/2010/main" val="1001322733"/>
      </p:ext>
    </p:extLst>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Shape 207"/>
        <p:cNvGrpSpPr/>
        <p:nvPr/>
      </p:nvGrpSpPr>
      <p:grpSpPr>
        <a:xfrm>
          <a:off x="0" y="0"/>
          <a:ext cx="0" cy="0"/>
          <a:chOff x="0" y="0"/>
          <a:chExt cx="0" cy="0"/>
        </a:xfrm>
      </p:grpSpPr>
      <p:sp>
        <p:nvSpPr>
          <p:cNvPr id="208" name="Google Shape;208;p9"/>
          <p:cNvSpPr txBox="1">
            <a:spLocks noGrp="1"/>
          </p:cNvSpPr>
          <p:nvPr>
            <p:ph type="title"/>
          </p:nvPr>
        </p:nvSpPr>
        <p:spPr>
          <a:xfrm>
            <a:off x="1209368" y="33338"/>
            <a:ext cx="10530347" cy="1752599"/>
          </a:xfrm>
          <a:prstGeom prst="rect">
            <a:avLst/>
          </a:prstGeom>
          <a:noFill/>
          <a:ln>
            <a:noFill/>
          </a:ln>
        </p:spPr>
        <p:txBody>
          <a:bodyPr spcFirstLastPara="1" wrap="square" lIns="91425" tIns="45700" rIns="91425" bIns="45700" anchor="ctr" anchorCtr="0">
            <a:normAutofit/>
          </a:bodyPr>
          <a:lstStyle/>
          <a:p>
            <a:pPr marL="0" lvl="0" indent="0" algn="ctr" rtl="0">
              <a:spcBef>
                <a:spcPts val="0"/>
              </a:spcBef>
              <a:spcAft>
                <a:spcPts val="0"/>
              </a:spcAft>
              <a:buClr>
                <a:srgbClr val="C00000"/>
              </a:buClr>
              <a:buSzPts val="4000"/>
              <a:buFont typeface="Corbel"/>
              <a:buNone/>
            </a:pPr>
            <a:r>
              <a:rPr lang="en-US" b="1">
                <a:solidFill>
                  <a:srgbClr val="C00000"/>
                </a:solidFill>
              </a:rPr>
              <a:t>Demographic Questions</a:t>
            </a:r>
            <a:endParaRPr b="1">
              <a:solidFill>
                <a:srgbClr val="C00000"/>
              </a:solidFill>
            </a:endParaRPr>
          </a:p>
        </p:txBody>
      </p:sp>
      <p:sp>
        <p:nvSpPr>
          <p:cNvPr id="209" name="Google Shape;209;p9"/>
          <p:cNvSpPr txBox="1">
            <a:spLocks noGrp="1"/>
          </p:cNvSpPr>
          <p:nvPr>
            <p:ph type="body" idx="1"/>
          </p:nvPr>
        </p:nvSpPr>
        <p:spPr>
          <a:xfrm>
            <a:off x="1484311" y="1833563"/>
            <a:ext cx="8711742" cy="3957638"/>
          </a:xfrm>
          <a:prstGeom prst="rect">
            <a:avLst/>
          </a:prstGeom>
          <a:noFill/>
          <a:ln>
            <a:noFill/>
          </a:ln>
        </p:spPr>
        <p:txBody>
          <a:bodyPr spcFirstLastPara="1" wrap="square" lIns="91425" tIns="45700" rIns="91425" bIns="45700" anchor="t" anchorCtr="0">
            <a:normAutofit/>
          </a:bodyPr>
          <a:lstStyle/>
          <a:p>
            <a:pPr marL="285750" lvl="0" indent="-322262" algn="l" rtl="0">
              <a:spcBef>
                <a:spcPts val="0"/>
              </a:spcBef>
              <a:spcAft>
                <a:spcPts val="0"/>
              </a:spcAft>
              <a:buSzPts val="5075"/>
              <a:buFont typeface="Arial"/>
              <a:buChar char="•"/>
            </a:pPr>
            <a:r>
              <a:rPr lang="en-US" sz="3500"/>
              <a:t>Questions 1- 13 focus on demographic data such as:</a:t>
            </a:r>
            <a:endParaRPr/>
          </a:p>
          <a:p>
            <a:pPr marL="742950" lvl="1" indent="-322262" algn="l" rtl="0">
              <a:spcBef>
                <a:spcPts val="1300"/>
              </a:spcBef>
              <a:spcAft>
                <a:spcPts val="0"/>
              </a:spcAft>
              <a:buSzPts val="5075"/>
              <a:buChar char="•"/>
            </a:pPr>
            <a:r>
              <a:rPr lang="en-US" sz="3500"/>
              <a:t>Age, Zip code, Gender</a:t>
            </a:r>
            <a:endParaRPr/>
          </a:p>
          <a:p>
            <a:pPr marL="742950" lvl="1" indent="-322262" algn="l" rtl="0">
              <a:spcBef>
                <a:spcPts val="1300"/>
              </a:spcBef>
              <a:spcAft>
                <a:spcPts val="0"/>
              </a:spcAft>
              <a:buSzPts val="5075"/>
              <a:buChar char="•"/>
            </a:pPr>
            <a:r>
              <a:rPr lang="en-US" sz="3500"/>
              <a:t>Race, Ethnicity, Income, Housing etc.</a:t>
            </a:r>
            <a:endParaRPr/>
          </a:p>
          <a:p>
            <a:pPr marL="0" lvl="0" indent="0" algn="l" rtl="0">
              <a:spcBef>
                <a:spcPts val="1080"/>
              </a:spcBef>
              <a:spcAft>
                <a:spcPts val="0"/>
              </a:spcAft>
              <a:buSzPts val="3480"/>
              <a:buNone/>
            </a:pPr>
            <a:endParaRPr/>
          </a:p>
        </p:txBody>
      </p:sp>
    </p:spTree>
    <p:extLst>
      <p:ext uri="{BB962C8B-B14F-4D97-AF65-F5344CB8AC3E}">
        <p14:creationId xmlns:p14="http://schemas.microsoft.com/office/powerpoint/2010/main" val="3718749804"/>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9" y="33338"/>
            <a:ext cx="10018713" cy="1103131"/>
          </a:xfrm>
        </p:spPr>
        <p:txBody>
          <a:bodyPr>
            <a:normAutofit/>
          </a:bodyPr>
          <a:lstStyle/>
          <a:p>
            <a:pPr algn="l"/>
            <a:r>
              <a:rPr lang="en-US" b="1" dirty="0" smtClean="0">
                <a:solidFill>
                  <a:srgbClr val="C00000"/>
                </a:solidFill>
              </a:rPr>
              <a:t>2022 </a:t>
            </a:r>
            <a:r>
              <a:rPr lang="en-US" b="1" dirty="0">
                <a:solidFill>
                  <a:srgbClr val="C00000"/>
                </a:solidFill>
              </a:rPr>
              <a:t>RSR Client Summary Report Data cont.</a:t>
            </a:r>
            <a:endParaRPr lang="en-US" b="1" dirty="0"/>
          </a:p>
        </p:txBody>
      </p:sp>
      <p:sp>
        <p:nvSpPr>
          <p:cNvPr id="5" name="TextBox 4"/>
          <p:cNvSpPr txBox="1"/>
          <p:nvPr/>
        </p:nvSpPr>
        <p:spPr>
          <a:xfrm>
            <a:off x="1326150" y="1137577"/>
            <a:ext cx="10038535" cy="95410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prstClr val="black"/>
                </a:solidFill>
                <a:effectLst/>
                <a:uLnTx/>
                <a:uFillTx/>
                <a:latin typeface="Corbel" panose="020B0503020204020204"/>
                <a:ea typeface="+mn-ea"/>
                <a:cs typeface="+mn-cs"/>
              </a:rPr>
              <a:t>Number of Clients by Medical Insurance and HIV Status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solidFill>
                  <a:prstClr val="black"/>
                </a:solidFill>
                <a:effectLst/>
                <a:uLnTx/>
                <a:uFillTx/>
                <a:latin typeface="Corbel" panose="020B0503020204020204"/>
                <a:ea typeface="+mn-ea"/>
                <a:cs typeface="+mn-cs"/>
              </a:rPr>
              <a:t>•Largest </a:t>
            </a:r>
            <a:r>
              <a:rPr kumimoji="0" lang="en-US" sz="1400" b="0" i="0" u="none" strike="noStrike" kern="1200" cap="none" spc="0" normalizeH="0" baseline="0" noProof="0" dirty="0">
                <a:ln>
                  <a:noFill/>
                </a:ln>
                <a:solidFill>
                  <a:prstClr val="black"/>
                </a:solidFill>
                <a:effectLst/>
                <a:uLnTx/>
                <a:uFillTx/>
                <a:latin typeface="Corbel" panose="020B0503020204020204"/>
                <a:ea typeface="+mn-ea"/>
                <a:cs typeface="+mn-cs"/>
              </a:rPr>
              <a:t>group </a:t>
            </a:r>
            <a:r>
              <a:rPr kumimoji="0" lang="en-US" sz="1400" b="0" i="0" u="none" strike="noStrike" kern="1200" cap="none" spc="0" normalizeH="0" baseline="0" noProof="0" dirty="0" smtClean="0">
                <a:ln>
                  <a:noFill/>
                </a:ln>
                <a:solidFill>
                  <a:prstClr val="black"/>
                </a:solidFill>
                <a:effectLst/>
                <a:uLnTx/>
                <a:uFillTx/>
                <a:latin typeface="Corbel" panose="020B0503020204020204"/>
                <a:ea typeface="+mn-ea"/>
                <a:cs typeface="+mn-cs"/>
              </a:rPr>
              <a:t>remains </a:t>
            </a:r>
            <a:r>
              <a:rPr kumimoji="0" lang="en-US" sz="1400" b="0" i="0" u="none" strike="noStrike" kern="1200" cap="none" spc="0" normalizeH="0" baseline="0" noProof="0" dirty="0">
                <a:ln>
                  <a:noFill/>
                </a:ln>
                <a:solidFill>
                  <a:prstClr val="black"/>
                </a:solidFill>
                <a:effectLst/>
                <a:uLnTx/>
                <a:uFillTx/>
                <a:latin typeface="Corbel" panose="020B0503020204020204"/>
                <a:ea typeface="+mn-ea"/>
                <a:cs typeface="+mn-cs"/>
              </a:rPr>
              <a:t>No </a:t>
            </a:r>
            <a:r>
              <a:rPr kumimoji="0" lang="en-US" sz="1400" b="0" i="0" u="none" strike="noStrike" kern="1200" cap="none" spc="0" normalizeH="0" baseline="0" noProof="0" dirty="0" smtClean="0">
                <a:ln>
                  <a:noFill/>
                </a:ln>
                <a:solidFill>
                  <a:prstClr val="black"/>
                </a:solidFill>
                <a:effectLst/>
                <a:uLnTx/>
                <a:uFillTx/>
                <a:latin typeface="Corbel" panose="020B0503020204020204"/>
                <a:ea typeface="+mn-ea"/>
                <a:cs typeface="+mn-cs"/>
              </a:rPr>
              <a:t>Insurance/Uninsured, with only a difference of 25  less enrolled in Private coverage in 2022.</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solidFill>
                  <a:prstClr val="black"/>
                </a:solidFill>
                <a:effectLst/>
                <a:uLnTx/>
                <a:uFillTx/>
                <a:latin typeface="Corbel" panose="020B0503020204020204"/>
                <a:ea typeface="+mn-ea"/>
                <a:cs typeface="+mn-cs"/>
              </a:rPr>
              <a:t>•</a:t>
            </a:r>
            <a:r>
              <a:rPr kumimoji="0" lang="en-US" sz="1400" b="0" i="0" u="none" strike="noStrike" kern="1200" cap="none" spc="0" normalizeH="0" baseline="0" noProof="0" dirty="0">
                <a:ln>
                  <a:noFill/>
                </a:ln>
                <a:solidFill>
                  <a:prstClr val="black"/>
                </a:solidFill>
                <a:effectLst/>
                <a:uLnTx/>
                <a:uFillTx/>
                <a:latin typeface="Corbel" panose="020B0503020204020204"/>
                <a:ea typeface="+mn-ea"/>
                <a:cs typeface="+mn-cs"/>
              </a:rPr>
              <a:t> Increase in Private coverage due to focus on ACA and Off-Market plan enrollments over the past 2 years. Closing the gap of Uninsured </a:t>
            </a:r>
            <a:r>
              <a:rPr kumimoji="0" lang="en-US" sz="1400" b="0" i="0" u="none" strike="noStrike" kern="1200" cap="none" spc="0" normalizeH="0" baseline="0" noProof="0" dirty="0" smtClean="0">
                <a:ln>
                  <a:noFill/>
                </a:ln>
                <a:solidFill>
                  <a:prstClr val="black"/>
                </a:solidFill>
                <a:effectLst/>
                <a:uLnTx/>
                <a:uFillTx/>
                <a:latin typeface="Corbel" panose="020B0503020204020204"/>
                <a:ea typeface="+mn-ea"/>
                <a:cs typeface="+mn-cs"/>
              </a:rPr>
              <a:t>clients, there was a decrease </a:t>
            </a:r>
            <a:r>
              <a:rPr kumimoji="0" lang="en-US" sz="1400" b="0" i="0" u="none" strike="noStrike" kern="1200" cap="none" spc="0" normalizeH="0" baseline="0" noProof="0" dirty="0">
                <a:ln>
                  <a:noFill/>
                </a:ln>
                <a:solidFill>
                  <a:prstClr val="black"/>
                </a:solidFill>
                <a:effectLst/>
                <a:uLnTx/>
                <a:uFillTx/>
                <a:latin typeface="Corbel" panose="020B0503020204020204"/>
                <a:ea typeface="+mn-ea"/>
                <a:cs typeface="+mn-cs"/>
              </a:rPr>
              <a:t>of 148 uninsured and an increase of 440 private coverage under ACA/Off-Market over the 3 years.</a:t>
            </a:r>
            <a:endParaRPr kumimoji="0" lang="en-US" sz="1400" b="0" i="0" u="none" strike="noStrike" kern="1200" cap="none" spc="0" normalizeH="0" baseline="0" noProof="0" dirty="0" smtClean="0">
              <a:ln>
                <a:noFill/>
              </a:ln>
              <a:solidFill>
                <a:prstClr val="black"/>
              </a:solidFill>
              <a:effectLst/>
              <a:uLnTx/>
              <a:uFillTx/>
              <a:latin typeface="Corbel" panose="020B0503020204020204"/>
              <a:ea typeface="+mn-ea"/>
              <a:cs typeface="+mn-cs"/>
            </a:endParaRPr>
          </a:p>
        </p:txBody>
      </p:sp>
      <p:graphicFrame>
        <p:nvGraphicFramePr>
          <p:cNvPr id="6" name="Content Placeholder 6"/>
          <p:cNvGraphicFramePr>
            <a:graphicFrameLocks noGrp="1"/>
          </p:cNvGraphicFramePr>
          <p:nvPr>
            <p:ph sz="half" idx="1"/>
            <p:extLst/>
          </p:nvPr>
        </p:nvGraphicFramePr>
        <p:xfrm>
          <a:off x="803451" y="2174033"/>
          <a:ext cx="10365292" cy="442271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257406363"/>
      </p:ext>
    </p:extLst>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Shape 213"/>
        <p:cNvGrpSpPr/>
        <p:nvPr/>
      </p:nvGrpSpPr>
      <p:grpSpPr>
        <a:xfrm>
          <a:off x="0" y="0"/>
          <a:ext cx="0" cy="0"/>
          <a:chOff x="0" y="0"/>
          <a:chExt cx="0" cy="0"/>
        </a:xfrm>
      </p:grpSpPr>
      <p:sp>
        <p:nvSpPr>
          <p:cNvPr id="214" name="Google Shape;214;p10"/>
          <p:cNvSpPr txBox="1">
            <a:spLocks noGrp="1"/>
          </p:cNvSpPr>
          <p:nvPr>
            <p:ph type="title"/>
          </p:nvPr>
        </p:nvSpPr>
        <p:spPr>
          <a:xfrm>
            <a:off x="167149" y="-104314"/>
            <a:ext cx="11444747" cy="1520159"/>
          </a:xfrm>
          <a:prstGeom prst="rect">
            <a:avLst/>
          </a:prstGeom>
          <a:noFill/>
          <a:ln>
            <a:noFill/>
          </a:ln>
        </p:spPr>
        <p:txBody>
          <a:bodyPr spcFirstLastPara="1" wrap="square" lIns="91425" tIns="45700" rIns="91425" bIns="45700" anchor="ctr" anchorCtr="0">
            <a:normAutofit/>
          </a:bodyPr>
          <a:lstStyle/>
          <a:p>
            <a:pPr marL="0" lvl="0" indent="0" algn="ctr" rtl="0">
              <a:spcBef>
                <a:spcPts val="0"/>
              </a:spcBef>
              <a:spcAft>
                <a:spcPts val="0"/>
              </a:spcAft>
              <a:buClr>
                <a:srgbClr val="C00000"/>
              </a:buClr>
              <a:buSzPts val="3500"/>
              <a:buFont typeface="Corbel"/>
              <a:buNone/>
            </a:pPr>
            <a:r>
              <a:rPr lang="en-US" sz="3500" b="1">
                <a:solidFill>
                  <a:srgbClr val="C00000"/>
                </a:solidFill>
              </a:rPr>
              <a:t>Age</a:t>
            </a:r>
            <a:endParaRPr sz="3500" b="1">
              <a:solidFill>
                <a:srgbClr val="C00000"/>
              </a:solidFill>
            </a:endParaRPr>
          </a:p>
          <a:p>
            <a:pPr marL="0" lvl="0" indent="0" algn="ctr" rtl="0">
              <a:spcBef>
                <a:spcPts val="0"/>
              </a:spcBef>
              <a:spcAft>
                <a:spcPts val="0"/>
              </a:spcAft>
              <a:buClr>
                <a:srgbClr val="C00000"/>
              </a:buClr>
              <a:buSzPts val="3500"/>
              <a:buFont typeface="Corbel"/>
              <a:buNone/>
            </a:pPr>
            <a:r>
              <a:rPr lang="en-US" sz="3500" b="1">
                <a:solidFill>
                  <a:srgbClr val="C00000"/>
                </a:solidFill>
              </a:rPr>
              <a:t>How old are you?</a:t>
            </a:r>
            <a:endParaRPr sz="3500" b="1">
              <a:solidFill>
                <a:srgbClr val="C00000"/>
              </a:solidFill>
            </a:endParaRPr>
          </a:p>
        </p:txBody>
      </p:sp>
      <p:sp>
        <p:nvSpPr>
          <p:cNvPr id="215" name="Google Shape;215;p10"/>
          <p:cNvSpPr txBox="1">
            <a:spLocks noGrp="1"/>
          </p:cNvSpPr>
          <p:nvPr>
            <p:ph type="body" idx="1"/>
          </p:nvPr>
        </p:nvSpPr>
        <p:spPr>
          <a:xfrm>
            <a:off x="1056750" y="1649457"/>
            <a:ext cx="4483800" cy="308850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r>
              <a:rPr lang="en-US" sz="2200"/>
              <a:t>Of the 397 respondents, </a:t>
            </a:r>
            <a:endParaRPr sz="2200"/>
          </a:p>
          <a:p>
            <a:pPr marL="285750" lvl="0" indent="-285750" algn="l" rtl="0">
              <a:spcBef>
                <a:spcPts val="0"/>
              </a:spcBef>
              <a:spcAft>
                <a:spcPts val="0"/>
              </a:spcAft>
              <a:buSzPts val="3190"/>
              <a:buFont typeface="Arial"/>
              <a:buChar char="•"/>
            </a:pPr>
            <a:r>
              <a:rPr lang="en-US" sz="2200" b="1">
                <a:solidFill>
                  <a:srgbClr val="6BC8CD"/>
                </a:solidFill>
              </a:rPr>
              <a:t>29.0% (115/397)</a:t>
            </a:r>
            <a:r>
              <a:rPr lang="en-US" sz="2200" b="1">
                <a:solidFill>
                  <a:srgbClr val="CC0000"/>
                </a:solidFill>
              </a:rPr>
              <a:t> </a:t>
            </a:r>
            <a:r>
              <a:rPr lang="en-US" sz="2200"/>
              <a:t>are between the ages of </a:t>
            </a:r>
            <a:r>
              <a:rPr lang="en-US" sz="2200" b="1"/>
              <a:t>45-54</a:t>
            </a:r>
            <a:r>
              <a:rPr lang="en-US" sz="2200"/>
              <a:t> </a:t>
            </a:r>
            <a:endParaRPr sz="2200"/>
          </a:p>
          <a:p>
            <a:pPr marL="285750" lvl="0" indent="-285750" algn="l" rtl="0">
              <a:spcBef>
                <a:spcPts val="0"/>
              </a:spcBef>
              <a:spcAft>
                <a:spcPts val="0"/>
              </a:spcAft>
              <a:buSzPts val="3190"/>
              <a:buFont typeface="Arial"/>
              <a:buChar char="•"/>
            </a:pPr>
            <a:r>
              <a:rPr lang="en-US" sz="2200" b="1">
                <a:solidFill>
                  <a:srgbClr val="FF8B4F"/>
                </a:solidFill>
                <a:highlight>
                  <a:srgbClr val="FFFFFF"/>
                </a:highlight>
              </a:rPr>
              <a:t>28.5% (113/397)</a:t>
            </a:r>
            <a:r>
              <a:rPr lang="en-US" sz="2200" b="1">
                <a:solidFill>
                  <a:srgbClr val="CC0000"/>
                </a:solidFill>
              </a:rPr>
              <a:t> </a:t>
            </a:r>
            <a:r>
              <a:rPr lang="en-US" sz="2200"/>
              <a:t>are between the ages of </a:t>
            </a:r>
            <a:r>
              <a:rPr lang="en-US" sz="2200" b="1"/>
              <a:t>55-64.</a:t>
            </a:r>
            <a:endParaRPr sz="2200" b="1"/>
          </a:p>
          <a:p>
            <a:pPr marL="285750" lvl="0" indent="-222884" algn="l" rtl="0">
              <a:spcBef>
                <a:spcPts val="0"/>
              </a:spcBef>
              <a:spcAft>
                <a:spcPts val="0"/>
              </a:spcAft>
              <a:buClr>
                <a:srgbClr val="CC0000"/>
              </a:buClr>
              <a:buSzPts val="2200"/>
              <a:buChar char="•"/>
            </a:pPr>
            <a:r>
              <a:rPr lang="en-US" sz="2200" b="1">
                <a:solidFill>
                  <a:srgbClr val="F9BE00"/>
                </a:solidFill>
              </a:rPr>
              <a:t>21.2% (84/397)</a:t>
            </a:r>
            <a:r>
              <a:rPr lang="en-US" sz="2200" b="1">
                <a:solidFill>
                  <a:srgbClr val="CC0000"/>
                </a:solidFill>
              </a:rPr>
              <a:t> </a:t>
            </a:r>
            <a:r>
              <a:rPr lang="en-US" sz="2200"/>
              <a:t>are between the ages of </a:t>
            </a:r>
            <a:r>
              <a:rPr lang="en-US" sz="2200" b="1"/>
              <a:t>35-44.</a:t>
            </a:r>
            <a:endParaRPr sz="2200" b="1"/>
          </a:p>
        </p:txBody>
      </p:sp>
      <p:pic>
        <p:nvPicPr>
          <p:cNvPr id="216" name="Google Shape;216;p10" descr="chart5015362680.png"/>
          <p:cNvPicPr preferRelativeResize="0"/>
          <p:nvPr/>
        </p:nvPicPr>
        <p:blipFill rotWithShape="1">
          <a:blip r:embed="rId3">
            <a:alphaModFix/>
          </a:blip>
          <a:srcRect/>
          <a:stretch/>
        </p:blipFill>
        <p:spPr>
          <a:xfrm>
            <a:off x="5642854" y="1649438"/>
            <a:ext cx="6150257" cy="4452208"/>
          </a:xfrm>
          <a:prstGeom prst="rect">
            <a:avLst/>
          </a:prstGeom>
          <a:noFill/>
          <a:ln>
            <a:noFill/>
          </a:ln>
        </p:spPr>
      </p:pic>
      <p:sp>
        <p:nvSpPr>
          <p:cNvPr id="217" name="Google Shape;217;p10"/>
          <p:cNvSpPr txBox="1"/>
          <p:nvPr/>
        </p:nvSpPr>
        <p:spPr>
          <a:xfrm>
            <a:off x="7737987" y="5924197"/>
            <a:ext cx="3224980" cy="369332"/>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800">
                <a:solidFill>
                  <a:schemeClr val="dk1"/>
                </a:solidFill>
                <a:latin typeface="Corbel"/>
                <a:ea typeface="Corbel"/>
                <a:cs typeface="Corbel"/>
                <a:sym typeface="Corbel"/>
              </a:rPr>
              <a:t>Answered: 397, Skipped: 1</a:t>
            </a:r>
            <a:endParaRPr sz="1800">
              <a:solidFill>
                <a:schemeClr val="dk1"/>
              </a:solidFill>
              <a:latin typeface="Corbel"/>
              <a:ea typeface="Corbel"/>
              <a:cs typeface="Corbel"/>
              <a:sym typeface="Corbel"/>
            </a:endParaRPr>
          </a:p>
        </p:txBody>
      </p:sp>
    </p:spTree>
    <p:extLst>
      <p:ext uri="{BB962C8B-B14F-4D97-AF65-F5344CB8AC3E}">
        <p14:creationId xmlns:p14="http://schemas.microsoft.com/office/powerpoint/2010/main" val="791462461"/>
      </p:ext>
    </p:extLst>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Shape 221"/>
        <p:cNvGrpSpPr/>
        <p:nvPr/>
      </p:nvGrpSpPr>
      <p:grpSpPr>
        <a:xfrm>
          <a:off x="0" y="0"/>
          <a:ext cx="0" cy="0"/>
          <a:chOff x="0" y="0"/>
          <a:chExt cx="0" cy="0"/>
        </a:xfrm>
      </p:grpSpPr>
      <p:sp>
        <p:nvSpPr>
          <p:cNvPr id="222" name="Google Shape;222;p11"/>
          <p:cNvSpPr txBox="1">
            <a:spLocks noGrp="1"/>
          </p:cNvSpPr>
          <p:nvPr>
            <p:ph type="title"/>
          </p:nvPr>
        </p:nvSpPr>
        <p:spPr>
          <a:xfrm>
            <a:off x="206478" y="-182972"/>
            <a:ext cx="11444700" cy="1520100"/>
          </a:xfrm>
          <a:prstGeom prst="rect">
            <a:avLst/>
          </a:prstGeom>
          <a:noFill/>
          <a:ln>
            <a:noFill/>
          </a:ln>
        </p:spPr>
        <p:txBody>
          <a:bodyPr spcFirstLastPara="1" wrap="square" lIns="91425" tIns="45700" rIns="91425" bIns="45700" anchor="ctr" anchorCtr="0">
            <a:normAutofit/>
          </a:bodyPr>
          <a:lstStyle/>
          <a:p>
            <a:pPr marL="0" lvl="0" indent="0" algn="ctr" rtl="0">
              <a:spcBef>
                <a:spcPts val="0"/>
              </a:spcBef>
              <a:spcAft>
                <a:spcPts val="0"/>
              </a:spcAft>
              <a:buClr>
                <a:srgbClr val="C00000"/>
              </a:buClr>
              <a:buSzPts val="3500"/>
              <a:buFont typeface="Corbel"/>
              <a:buNone/>
            </a:pPr>
            <a:r>
              <a:rPr lang="en-US" sz="3500" b="1">
                <a:solidFill>
                  <a:srgbClr val="C00000"/>
                </a:solidFill>
              </a:rPr>
              <a:t>Location</a:t>
            </a:r>
            <a:endParaRPr sz="3500" b="1">
              <a:solidFill>
                <a:srgbClr val="C00000"/>
              </a:solidFill>
            </a:endParaRPr>
          </a:p>
          <a:p>
            <a:pPr marL="0" lvl="0" indent="0" algn="ctr" rtl="0">
              <a:spcBef>
                <a:spcPts val="0"/>
              </a:spcBef>
              <a:spcAft>
                <a:spcPts val="0"/>
              </a:spcAft>
              <a:buClr>
                <a:srgbClr val="C00000"/>
              </a:buClr>
              <a:buSzPts val="3500"/>
              <a:buFont typeface="Corbel"/>
              <a:buNone/>
            </a:pPr>
            <a:r>
              <a:rPr lang="en-US" sz="3500" b="1">
                <a:solidFill>
                  <a:srgbClr val="C00000"/>
                </a:solidFill>
              </a:rPr>
              <a:t>Which zip code do you live in?</a:t>
            </a:r>
            <a:endParaRPr sz="3500" b="1">
              <a:solidFill>
                <a:srgbClr val="C00000"/>
              </a:solidFill>
            </a:endParaRPr>
          </a:p>
        </p:txBody>
      </p:sp>
      <p:sp>
        <p:nvSpPr>
          <p:cNvPr id="223" name="Google Shape;223;p11"/>
          <p:cNvSpPr txBox="1">
            <a:spLocks noGrp="1"/>
          </p:cNvSpPr>
          <p:nvPr>
            <p:ph type="body" idx="1"/>
          </p:nvPr>
        </p:nvSpPr>
        <p:spPr>
          <a:xfrm>
            <a:off x="1041850" y="1415859"/>
            <a:ext cx="4483800" cy="350220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SzPts val="3190"/>
              <a:buNone/>
            </a:pPr>
            <a:r>
              <a:rPr lang="en-US" sz="2200"/>
              <a:t>Of the 392 respondents, </a:t>
            </a:r>
            <a:endParaRPr/>
          </a:p>
          <a:p>
            <a:pPr marL="285750" lvl="0" indent="-285750" algn="l" rtl="0">
              <a:spcBef>
                <a:spcPts val="1040"/>
              </a:spcBef>
              <a:spcAft>
                <a:spcPts val="0"/>
              </a:spcAft>
              <a:buSzPts val="3190"/>
              <a:buFont typeface="Arial"/>
              <a:buChar char="•"/>
            </a:pPr>
            <a:r>
              <a:rPr lang="en-US" sz="2200" b="1">
                <a:solidFill>
                  <a:srgbClr val="CC0000"/>
                </a:solidFill>
              </a:rPr>
              <a:t>12.8% (50/392) </a:t>
            </a:r>
            <a:r>
              <a:rPr lang="en-US" sz="2200"/>
              <a:t>are located in the </a:t>
            </a:r>
            <a:r>
              <a:rPr lang="en-US" sz="2200" b="1"/>
              <a:t>33407 West Palm Beach </a:t>
            </a:r>
            <a:endParaRPr/>
          </a:p>
          <a:p>
            <a:pPr marL="285750" lvl="0" indent="-285750" algn="l" rtl="0">
              <a:spcBef>
                <a:spcPts val="1040"/>
              </a:spcBef>
              <a:spcAft>
                <a:spcPts val="0"/>
              </a:spcAft>
              <a:buSzPts val="3190"/>
              <a:buFont typeface="Arial"/>
              <a:buChar char="•"/>
            </a:pPr>
            <a:r>
              <a:rPr lang="en-US" sz="2200" b="1">
                <a:solidFill>
                  <a:srgbClr val="CC0000"/>
                </a:solidFill>
              </a:rPr>
              <a:t>10.2% (40/392) </a:t>
            </a:r>
            <a:r>
              <a:rPr lang="en-US" sz="2200"/>
              <a:t>are located in the </a:t>
            </a:r>
            <a:r>
              <a:rPr lang="en-US" sz="2200" b="1"/>
              <a:t>33430 Belle Glade</a:t>
            </a:r>
            <a:endParaRPr/>
          </a:p>
          <a:p>
            <a:pPr marL="285750" lvl="0" indent="-285750" algn="l" rtl="0">
              <a:spcBef>
                <a:spcPts val="1040"/>
              </a:spcBef>
              <a:spcAft>
                <a:spcPts val="0"/>
              </a:spcAft>
              <a:buSzPts val="3190"/>
              <a:buFont typeface="Arial"/>
              <a:buChar char="•"/>
            </a:pPr>
            <a:r>
              <a:rPr lang="en-US" sz="2200" b="1">
                <a:solidFill>
                  <a:srgbClr val="CC0000"/>
                </a:solidFill>
              </a:rPr>
              <a:t>9.4% (37/392) </a:t>
            </a:r>
            <a:r>
              <a:rPr lang="en-US" sz="2200"/>
              <a:t>are located in the </a:t>
            </a:r>
            <a:r>
              <a:rPr lang="en-US" sz="2200" b="1"/>
              <a:t>33404 Riviera Beach </a:t>
            </a:r>
            <a:endParaRPr sz="2200" b="1"/>
          </a:p>
        </p:txBody>
      </p:sp>
      <p:sp>
        <p:nvSpPr>
          <p:cNvPr id="224" name="Google Shape;224;p11"/>
          <p:cNvSpPr txBox="1"/>
          <p:nvPr/>
        </p:nvSpPr>
        <p:spPr>
          <a:xfrm>
            <a:off x="1352433" y="4996767"/>
            <a:ext cx="3225000" cy="36930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800">
                <a:solidFill>
                  <a:schemeClr val="dk1"/>
                </a:solidFill>
                <a:latin typeface="Corbel"/>
                <a:ea typeface="Corbel"/>
                <a:cs typeface="Corbel"/>
                <a:sym typeface="Corbel"/>
              </a:rPr>
              <a:t>Answered: 392, Skipped: 6</a:t>
            </a:r>
            <a:endParaRPr sz="1800">
              <a:solidFill>
                <a:schemeClr val="dk1"/>
              </a:solidFill>
              <a:latin typeface="Corbel"/>
              <a:ea typeface="Corbel"/>
              <a:cs typeface="Corbel"/>
              <a:sym typeface="Corbel"/>
            </a:endParaRPr>
          </a:p>
        </p:txBody>
      </p:sp>
      <p:pic>
        <p:nvPicPr>
          <p:cNvPr id="225" name="Google Shape;225;p11"/>
          <p:cNvPicPr preferRelativeResize="0"/>
          <p:nvPr/>
        </p:nvPicPr>
        <p:blipFill rotWithShape="1">
          <a:blip r:embed="rId3">
            <a:alphaModFix/>
          </a:blip>
          <a:srcRect/>
          <a:stretch/>
        </p:blipFill>
        <p:spPr>
          <a:xfrm>
            <a:off x="7078083" y="1245978"/>
            <a:ext cx="4178543" cy="3282385"/>
          </a:xfrm>
          <a:prstGeom prst="rect">
            <a:avLst/>
          </a:prstGeom>
          <a:noFill/>
          <a:ln>
            <a:noFill/>
          </a:ln>
        </p:spPr>
      </p:pic>
      <p:pic>
        <p:nvPicPr>
          <p:cNvPr id="226" name="Google Shape;226;p11"/>
          <p:cNvPicPr preferRelativeResize="0"/>
          <p:nvPr/>
        </p:nvPicPr>
        <p:blipFill rotWithShape="1">
          <a:blip r:embed="rId4">
            <a:alphaModFix/>
          </a:blip>
          <a:srcRect/>
          <a:stretch/>
        </p:blipFill>
        <p:spPr>
          <a:xfrm>
            <a:off x="7454247" y="4606234"/>
            <a:ext cx="3628866" cy="2129861"/>
          </a:xfrm>
          <a:prstGeom prst="rect">
            <a:avLst/>
          </a:prstGeom>
          <a:noFill/>
          <a:ln>
            <a:noFill/>
          </a:ln>
        </p:spPr>
      </p:pic>
    </p:spTree>
    <p:extLst>
      <p:ext uri="{BB962C8B-B14F-4D97-AF65-F5344CB8AC3E}">
        <p14:creationId xmlns:p14="http://schemas.microsoft.com/office/powerpoint/2010/main" val="4262859093"/>
      </p:ext>
    </p:extLst>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Shape 230"/>
        <p:cNvGrpSpPr/>
        <p:nvPr/>
      </p:nvGrpSpPr>
      <p:grpSpPr>
        <a:xfrm>
          <a:off x="0" y="0"/>
          <a:ext cx="0" cy="0"/>
          <a:chOff x="0" y="0"/>
          <a:chExt cx="0" cy="0"/>
        </a:xfrm>
      </p:grpSpPr>
      <p:sp>
        <p:nvSpPr>
          <p:cNvPr id="231" name="Google Shape;231;p12"/>
          <p:cNvSpPr txBox="1">
            <a:spLocks noGrp="1"/>
          </p:cNvSpPr>
          <p:nvPr>
            <p:ph type="title"/>
          </p:nvPr>
        </p:nvSpPr>
        <p:spPr>
          <a:xfrm>
            <a:off x="186788" y="29691"/>
            <a:ext cx="11444700" cy="1520100"/>
          </a:xfrm>
          <a:prstGeom prst="rect">
            <a:avLst/>
          </a:prstGeom>
          <a:noFill/>
          <a:ln>
            <a:noFill/>
          </a:ln>
        </p:spPr>
        <p:txBody>
          <a:bodyPr spcFirstLastPara="1" wrap="square" lIns="91425" tIns="45700" rIns="91425" bIns="45700" anchor="ctr" anchorCtr="0">
            <a:normAutofit/>
          </a:bodyPr>
          <a:lstStyle/>
          <a:p>
            <a:pPr marL="0" lvl="0" indent="0" algn="ctr" rtl="0">
              <a:spcBef>
                <a:spcPts val="0"/>
              </a:spcBef>
              <a:spcAft>
                <a:spcPts val="0"/>
              </a:spcAft>
              <a:buClr>
                <a:srgbClr val="C00000"/>
              </a:buClr>
              <a:buSzPts val="3500"/>
              <a:buFont typeface="Corbel"/>
              <a:buNone/>
            </a:pPr>
            <a:r>
              <a:rPr lang="en-US" sz="3500" b="1">
                <a:solidFill>
                  <a:srgbClr val="C00000"/>
                </a:solidFill>
              </a:rPr>
              <a:t>Gender</a:t>
            </a:r>
            <a:endParaRPr sz="3500" b="1">
              <a:solidFill>
                <a:srgbClr val="C00000"/>
              </a:solidFill>
            </a:endParaRPr>
          </a:p>
          <a:p>
            <a:pPr marL="0" lvl="0" indent="0" algn="ctr" rtl="0">
              <a:spcBef>
                <a:spcPts val="0"/>
              </a:spcBef>
              <a:spcAft>
                <a:spcPts val="0"/>
              </a:spcAft>
              <a:buClr>
                <a:srgbClr val="C00000"/>
              </a:buClr>
              <a:buSzPts val="3500"/>
              <a:buFont typeface="Corbel"/>
              <a:buNone/>
            </a:pPr>
            <a:r>
              <a:rPr lang="en-US" sz="3500" b="1">
                <a:solidFill>
                  <a:srgbClr val="C00000"/>
                </a:solidFill>
              </a:rPr>
              <a:t>Which one of these do you identify with?</a:t>
            </a:r>
            <a:endParaRPr sz="3500" b="1">
              <a:solidFill>
                <a:srgbClr val="C00000"/>
              </a:solidFill>
            </a:endParaRPr>
          </a:p>
        </p:txBody>
      </p:sp>
      <p:sp>
        <p:nvSpPr>
          <p:cNvPr id="232" name="Google Shape;232;p12"/>
          <p:cNvSpPr txBox="1">
            <a:spLocks noGrp="1"/>
          </p:cNvSpPr>
          <p:nvPr>
            <p:ph type="body" idx="1"/>
          </p:nvPr>
        </p:nvSpPr>
        <p:spPr>
          <a:xfrm>
            <a:off x="1159225" y="1590125"/>
            <a:ext cx="4306800" cy="424350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SzPts val="3190"/>
              <a:buNone/>
            </a:pPr>
            <a:r>
              <a:rPr lang="en-US" sz="2200"/>
              <a:t>Of the 396 respondents, </a:t>
            </a:r>
            <a:endParaRPr/>
          </a:p>
          <a:p>
            <a:pPr marL="285750" lvl="0" indent="-285750" algn="l" rtl="0">
              <a:spcBef>
                <a:spcPts val="1040"/>
              </a:spcBef>
              <a:spcAft>
                <a:spcPts val="0"/>
              </a:spcAft>
              <a:buSzPts val="3190"/>
              <a:buFont typeface="Arial"/>
              <a:buChar char="•"/>
            </a:pPr>
            <a:r>
              <a:rPr lang="en-US" sz="2200" b="1">
                <a:solidFill>
                  <a:srgbClr val="00BF6F"/>
                </a:solidFill>
              </a:rPr>
              <a:t>40.4% (160/396)</a:t>
            </a:r>
            <a:r>
              <a:rPr lang="en-US" sz="2200" b="1">
                <a:solidFill>
                  <a:srgbClr val="CC0000"/>
                </a:solidFill>
              </a:rPr>
              <a:t> </a:t>
            </a:r>
            <a:r>
              <a:rPr lang="en-US" sz="2200"/>
              <a:t>identify as </a:t>
            </a:r>
            <a:r>
              <a:rPr lang="en-US" sz="2200" b="1"/>
              <a:t>Female</a:t>
            </a:r>
            <a:endParaRPr/>
          </a:p>
          <a:p>
            <a:pPr marL="285750" lvl="0" indent="-285750" algn="l" rtl="0">
              <a:spcBef>
                <a:spcPts val="1040"/>
              </a:spcBef>
              <a:spcAft>
                <a:spcPts val="0"/>
              </a:spcAft>
              <a:buSzPts val="3190"/>
              <a:buFont typeface="Arial"/>
              <a:buChar char="•"/>
            </a:pPr>
            <a:r>
              <a:rPr lang="en-US" sz="2200" b="1">
                <a:solidFill>
                  <a:srgbClr val="507CB6"/>
                </a:solidFill>
              </a:rPr>
              <a:t>58.1% (230/396)</a:t>
            </a:r>
            <a:r>
              <a:rPr lang="en-US" sz="2200" b="1">
                <a:solidFill>
                  <a:srgbClr val="CC0000"/>
                </a:solidFill>
              </a:rPr>
              <a:t> </a:t>
            </a:r>
            <a:r>
              <a:rPr lang="en-US" sz="2200"/>
              <a:t>identify as </a:t>
            </a:r>
            <a:r>
              <a:rPr lang="en-US" sz="2200" b="1"/>
              <a:t>Male</a:t>
            </a:r>
            <a:endParaRPr/>
          </a:p>
          <a:p>
            <a:pPr marL="285750" lvl="0" indent="-285750" algn="l" rtl="0">
              <a:spcBef>
                <a:spcPts val="1040"/>
              </a:spcBef>
              <a:spcAft>
                <a:spcPts val="0"/>
              </a:spcAft>
              <a:buSzPts val="3190"/>
              <a:buFont typeface="Arial"/>
              <a:buChar char="•"/>
            </a:pPr>
            <a:r>
              <a:rPr lang="en-US" sz="2200" b="1">
                <a:solidFill>
                  <a:srgbClr val="69C8CD"/>
                </a:solidFill>
              </a:rPr>
              <a:t>1.0% (4/396)</a:t>
            </a:r>
            <a:r>
              <a:rPr lang="en-US" sz="2200" b="1">
                <a:solidFill>
                  <a:srgbClr val="CC0000"/>
                </a:solidFill>
              </a:rPr>
              <a:t> </a:t>
            </a:r>
            <a:r>
              <a:rPr lang="en-US" sz="2200"/>
              <a:t>identify as </a:t>
            </a:r>
            <a:r>
              <a:rPr lang="en-US" sz="2200" b="1"/>
              <a:t>Transgender Female to Male </a:t>
            </a:r>
            <a:endParaRPr sz="2200" b="1"/>
          </a:p>
          <a:p>
            <a:pPr marL="285750" lvl="0" indent="-285750" algn="l" rtl="0">
              <a:spcBef>
                <a:spcPts val="1040"/>
              </a:spcBef>
              <a:spcAft>
                <a:spcPts val="0"/>
              </a:spcAft>
              <a:buSzPts val="3190"/>
              <a:buFont typeface="Arial"/>
              <a:buChar char="•"/>
            </a:pPr>
            <a:r>
              <a:rPr lang="en-US" sz="2200" b="1">
                <a:solidFill>
                  <a:srgbClr val="FCB289"/>
                </a:solidFill>
              </a:rPr>
              <a:t>0.5% (2/396)</a:t>
            </a:r>
            <a:r>
              <a:rPr lang="en-US" sz="2200" b="1">
                <a:solidFill>
                  <a:srgbClr val="C00000"/>
                </a:solidFill>
              </a:rPr>
              <a:t> </a:t>
            </a:r>
            <a:r>
              <a:rPr lang="en-US" sz="2200"/>
              <a:t>identify as </a:t>
            </a:r>
            <a:r>
              <a:rPr lang="en-US" sz="2200" b="1"/>
              <a:t>Transgender Male to Female</a:t>
            </a:r>
            <a:r>
              <a:rPr lang="en-US" sz="2200"/>
              <a:t>. </a:t>
            </a:r>
            <a:endParaRPr sz="2200" b="1"/>
          </a:p>
        </p:txBody>
      </p:sp>
      <p:sp>
        <p:nvSpPr>
          <p:cNvPr id="233" name="Google Shape;233;p12"/>
          <p:cNvSpPr txBox="1"/>
          <p:nvPr/>
        </p:nvSpPr>
        <p:spPr>
          <a:xfrm>
            <a:off x="7511186" y="5603677"/>
            <a:ext cx="3225000" cy="36930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800">
                <a:solidFill>
                  <a:schemeClr val="dk1"/>
                </a:solidFill>
                <a:latin typeface="Corbel"/>
                <a:ea typeface="Corbel"/>
                <a:cs typeface="Corbel"/>
                <a:sym typeface="Corbel"/>
              </a:rPr>
              <a:t>Answered: 396, Skipped: 2</a:t>
            </a:r>
            <a:endParaRPr sz="1800">
              <a:solidFill>
                <a:schemeClr val="dk1"/>
              </a:solidFill>
              <a:latin typeface="Corbel"/>
              <a:ea typeface="Corbel"/>
              <a:cs typeface="Corbel"/>
              <a:sym typeface="Corbel"/>
            </a:endParaRPr>
          </a:p>
        </p:txBody>
      </p:sp>
      <p:pic>
        <p:nvPicPr>
          <p:cNvPr id="234" name="Google Shape;234;p12"/>
          <p:cNvPicPr preferRelativeResize="0"/>
          <p:nvPr/>
        </p:nvPicPr>
        <p:blipFill rotWithShape="1">
          <a:blip r:embed="rId3">
            <a:alphaModFix/>
          </a:blip>
          <a:srcRect/>
          <a:stretch/>
        </p:blipFill>
        <p:spPr>
          <a:xfrm>
            <a:off x="5542986" y="1631238"/>
            <a:ext cx="6368288" cy="3891000"/>
          </a:xfrm>
          <a:prstGeom prst="rect">
            <a:avLst/>
          </a:prstGeom>
          <a:noFill/>
          <a:ln>
            <a:noFill/>
          </a:ln>
        </p:spPr>
      </p:pic>
    </p:spTree>
    <p:extLst>
      <p:ext uri="{BB962C8B-B14F-4D97-AF65-F5344CB8AC3E}">
        <p14:creationId xmlns:p14="http://schemas.microsoft.com/office/powerpoint/2010/main" val="2569090941"/>
      </p:ext>
    </p:extLst>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Shape 238"/>
        <p:cNvGrpSpPr/>
        <p:nvPr/>
      </p:nvGrpSpPr>
      <p:grpSpPr>
        <a:xfrm>
          <a:off x="0" y="0"/>
          <a:ext cx="0" cy="0"/>
          <a:chOff x="0" y="0"/>
          <a:chExt cx="0" cy="0"/>
        </a:xfrm>
      </p:grpSpPr>
      <p:sp>
        <p:nvSpPr>
          <p:cNvPr id="239" name="Google Shape;239;p13"/>
          <p:cNvSpPr txBox="1">
            <a:spLocks noGrp="1"/>
          </p:cNvSpPr>
          <p:nvPr>
            <p:ph type="title"/>
          </p:nvPr>
        </p:nvSpPr>
        <p:spPr>
          <a:xfrm>
            <a:off x="159338" y="-9"/>
            <a:ext cx="11444700" cy="1520100"/>
          </a:xfrm>
          <a:prstGeom prst="rect">
            <a:avLst/>
          </a:prstGeom>
          <a:noFill/>
          <a:ln>
            <a:noFill/>
          </a:ln>
        </p:spPr>
        <p:txBody>
          <a:bodyPr spcFirstLastPara="1" wrap="square" lIns="91425" tIns="45700" rIns="91425" bIns="45700" anchor="ctr" anchorCtr="0">
            <a:normAutofit/>
          </a:bodyPr>
          <a:lstStyle/>
          <a:p>
            <a:pPr marL="0" lvl="0" indent="0" algn="ctr" rtl="0">
              <a:spcBef>
                <a:spcPts val="0"/>
              </a:spcBef>
              <a:spcAft>
                <a:spcPts val="0"/>
              </a:spcAft>
              <a:buClr>
                <a:srgbClr val="C00000"/>
              </a:buClr>
              <a:buSzPts val="3500"/>
              <a:buFont typeface="Corbel"/>
              <a:buNone/>
            </a:pPr>
            <a:r>
              <a:rPr lang="en-US" sz="3500" b="1">
                <a:solidFill>
                  <a:srgbClr val="C00000"/>
                </a:solidFill>
              </a:rPr>
              <a:t>Race </a:t>
            </a:r>
            <a:endParaRPr sz="3500" b="1">
              <a:solidFill>
                <a:srgbClr val="C00000"/>
              </a:solidFill>
            </a:endParaRPr>
          </a:p>
          <a:p>
            <a:pPr marL="0" lvl="0" indent="0" algn="ctr" rtl="0">
              <a:spcBef>
                <a:spcPts val="0"/>
              </a:spcBef>
              <a:spcAft>
                <a:spcPts val="0"/>
              </a:spcAft>
              <a:buClr>
                <a:srgbClr val="C00000"/>
              </a:buClr>
              <a:buSzPts val="3500"/>
              <a:buFont typeface="Corbel"/>
              <a:buNone/>
            </a:pPr>
            <a:r>
              <a:rPr lang="en-US" sz="3500" b="1">
                <a:solidFill>
                  <a:srgbClr val="C00000"/>
                </a:solidFill>
              </a:rPr>
              <a:t>What is your race?</a:t>
            </a:r>
            <a:endParaRPr sz="3500" b="1">
              <a:solidFill>
                <a:srgbClr val="C00000"/>
              </a:solidFill>
            </a:endParaRPr>
          </a:p>
        </p:txBody>
      </p:sp>
      <p:sp>
        <p:nvSpPr>
          <p:cNvPr id="240" name="Google Shape;240;p13"/>
          <p:cNvSpPr txBox="1">
            <a:spLocks noGrp="1"/>
          </p:cNvSpPr>
          <p:nvPr>
            <p:ph type="body" idx="1"/>
          </p:nvPr>
        </p:nvSpPr>
        <p:spPr>
          <a:xfrm>
            <a:off x="778275" y="2011513"/>
            <a:ext cx="5685900" cy="320910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SzPts val="2900"/>
              <a:buNone/>
            </a:pPr>
            <a:r>
              <a:rPr lang="en-US"/>
              <a:t>Of the 325 respondents, </a:t>
            </a:r>
            <a:endParaRPr/>
          </a:p>
          <a:p>
            <a:pPr marL="285750" lvl="0" indent="-254000" algn="l" rtl="0">
              <a:spcBef>
                <a:spcPts val="1000"/>
              </a:spcBef>
              <a:spcAft>
                <a:spcPts val="0"/>
              </a:spcAft>
              <a:buSzPts val="2400"/>
              <a:buFont typeface="Arial"/>
              <a:buChar char="•"/>
            </a:pPr>
            <a:r>
              <a:rPr lang="en-US" b="1">
                <a:solidFill>
                  <a:srgbClr val="00BF6F"/>
                </a:solidFill>
              </a:rPr>
              <a:t>57.5% (187/325)</a:t>
            </a:r>
            <a:r>
              <a:rPr lang="en-US" b="1">
                <a:solidFill>
                  <a:srgbClr val="CC0000"/>
                </a:solidFill>
              </a:rPr>
              <a:t> </a:t>
            </a:r>
            <a:r>
              <a:rPr lang="en-US"/>
              <a:t>are </a:t>
            </a:r>
            <a:r>
              <a:rPr lang="en-US" b="1"/>
              <a:t>Black or African American</a:t>
            </a:r>
            <a:endParaRPr/>
          </a:p>
          <a:p>
            <a:pPr marL="285750" lvl="0" indent="-254000" algn="l" rtl="0">
              <a:spcBef>
                <a:spcPts val="1000"/>
              </a:spcBef>
              <a:spcAft>
                <a:spcPts val="0"/>
              </a:spcAft>
              <a:buSzPts val="2400"/>
              <a:buFont typeface="Arial"/>
              <a:buChar char="•"/>
            </a:pPr>
            <a:r>
              <a:rPr lang="en-US" b="1">
                <a:solidFill>
                  <a:srgbClr val="507CB6"/>
                </a:solidFill>
              </a:rPr>
              <a:t>38.5% (125/325)</a:t>
            </a:r>
            <a:r>
              <a:rPr lang="en-US" b="1">
                <a:solidFill>
                  <a:srgbClr val="CC0000"/>
                </a:solidFill>
              </a:rPr>
              <a:t> </a:t>
            </a:r>
            <a:r>
              <a:rPr lang="en-US"/>
              <a:t>are </a:t>
            </a:r>
            <a:r>
              <a:rPr lang="en-US" b="1"/>
              <a:t>Caucasian or White</a:t>
            </a:r>
            <a:endParaRPr b="1">
              <a:solidFill>
                <a:srgbClr val="CC0000"/>
              </a:solidFill>
            </a:endParaRPr>
          </a:p>
          <a:p>
            <a:pPr marL="285750" lvl="0" indent="-254000" algn="l" rtl="0">
              <a:spcBef>
                <a:spcPts val="1000"/>
              </a:spcBef>
              <a:spcAft>
                <a:spcPts val="0"/>
              </a:spcAft>
              <a:buSzPts val="2400"/>
              <a:buFont typeface="Arial"/>
              <a:buChar char="•"/>
            </a:pPr>
            <a:r>
              <a:rPr lang="en-US" b="1">
                <a:solidFill>
                  <a:srgbClr val="F9BE00"/>
                </a:solidFill>
              </a:rPr>
              <a:t>4.0% (13/325)</a:t>
            </a:r>
            <a:r>
              <a:rPr lang="en-US" b="1">
                <a:solidFill>
                  <a:srgbClr val="CC0000"/>
                </a:solidFill>
              </a:rPr>
              <a:t> </a:t>
            </a:r>
            <a:r>
              <a:rPr lang="en-US"/>
              <a:t>are </a:t>
            </a:r>
            <a:r>
              <a:rPr lang="en-US" b="1"/>
              <a:t>Biracial or Multiracial</a:t>
            </a:r>
            <a:endParaRPr b="1">
              <a:solidFill>
                <a:srgbClr val="C00000"/>
              </a:solidFill>
            </a:endParaRPr>
          </a:p>
        </p:txBody>
      </p:sp>
      <p:sp>
        <p:nvSpPr>
          <p:cNvPr id="241" name="Google Shape;241;p13"/>
          <p:cNvSpPr txBox="1"/>
          <p:nvPr/>
        </p:nvSpPr>
        <p:spPr>
          <a:xfrm>
            <a:off x="7798747" y="5462943"/>
            <a:ext cx="3225000" cy="36930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800">
                <a:solidFill>
                  <a:schemeClr val="dk1"/>
                </a:solidFill>
                <a:latin typeface="Corbel"/>
                <a:ea typeface="Corbel"/>
                <a:cs typeface="Corbel"/>
                <a:sym typeface="Corbel"/>
              </a:rPr>
              <a:t>Answered: 325, Skipped: 73</a:t>
            </a:r>
            <a:endParaRPr sz="1800">
              <a:solidFill>
                <a:schemeClr val="dk1"/>
              </a:solidFill>
              <a:latin typeface="Corbel"/>
              <a:ea typeface="Corbel"/>
              <a:cs typeface="Corbel"/>
              <a:sym typeface="Corbel"/>
            </a:endParaRPr>
          </a:p>
        </p:txBody>
      </p:sp>
      <p:pic>
        <p:nvPicPr>
          <p:cNvPr id="242" name="Google Shape;242;p13" descr="chart5015362710.png"/>
          <p:cNvPicPr preferRelativeResize="0"/>
          <p:nvPr/>
        </p:nvPicPr>
        <p:blipFill rotWithShape="1">
          <a:blip r:embed="rId3">
            <a:alphaModFix/>
          </a:blip>
          <a:srcRect/>
          <a:stretch/>
        </p:blipFill>
        <p:spPr>
          <a:xfrm>
            <a:off x="6296125" y="1707400"/>
            <a:ext cx="5455975" cy="3817325"/>
          </a:xfrm>
          <a:prstGeom prst="rect">
            <a:avLst/>
          </a:prstGeom>
          <a:noFill/>
          <a:ln>
            <a:noFill/>
          </a:ln>
        </p:spPr>
      </p:pic>
    </p:spTree>
    <p:extLst>
      <p:ext uri="{BB962C8B-B14F-4D97-AF65-F5344CB8AC3E}">
        <p14:creationId xmlns:p14="http://schemas.microsoft.com/office/powerpoint/2010/main" val="868654124"/>
      </p:ext>
    </p:extLst>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Shape 246"/>
        <p:cNvGrpSpPr/>
        <p:nvPr/>
      </p:nvGrpSpPr>
      <p:grpSpPr>
        <a:xfrm>
          <a:off x="0" y="0"/>
          <a:ext cx="0" cy="0"/>
          <a:chOff x="0" y="0"/>
          <a:chExt cx="0" cy="0"/>
        </a:xfrm>
      </p:grpSpPr>
      <p:sp>
        <p:nvSpPr>
          <p:cNvPr id="247" name="Google Shape;247;p14"/>
          <p:cNvSpPr txBox="1">
            <a:spLocks noGrp="1"/>
          </p:cNvSpPr>
          <p:nvPr>
            <p:ph type="title"/>
          </p:nvPr>
        </p:nvSpPr>
        <p:spPr>
          <a:xfrm>
            <a:off x="1051595" y="270946"/>
            <a:ext cx="10235400" cy="1386900"/>
          </a:xfrm>
          <a:prstGeom prst="rect">
            <a:avLst/>
          </a:prstGeom>
          <a:noFill/>
          <a:ln>
            <a:noFill/>
          </a:ln>
        </p:spPr>
        <p:txBody>
          <a:bodyPr spcFirstLastPara="1" wrap="square" lIns="91425" tIns="45700" rIns="91425" bIns="45700" anchor="ctr" anchorCtr="0">
            <a:normAutofit/>
          </a:bodyPr>
          <a:lstStyle/>
          <a:p>
            <a:pPr marL="0" lvl="0" indent="0" algn="ctr" rtl="0">
              <a:spcBef>
                <a:spcPts val="0"/>
              </a:spcBef>
              <a:spcAft>
                <a:spcPts val="0"/>
              </a:spcAft>
              <a:buClr>
                <a:srgbClr val="C00000"/>
              </a:buClr>
              <a:buSzPts val="3200"/>
              <a:buFont typeface="Corbel"/>
              <a:buNone/>
            </a:pPr>
            <a:r>
              <a:rPr lang="en-US" sz="3200" b="1">
                <a:solidFill>
                  <a:srgbClr val="C00000"/>
                </a:solidFill>
              </a:rPr>
              <a:t>Language </a:t>
            </a:r>
            <a:endParaRPr sz="3200" b="1">
              <a:solidFill>
                <a:srgbClr val="C00000"/>
              </a:solidFill>
            </a:endParaRPr>
          </a:p>
          <a:p>
            <a:pPr marL="0" lvl="0" indent="0" algn="ctr" rtl="0">
              <a:spcBef>
                <a:spcPts val="0"/>
              </a:spcBef>
              <a:spcAft>
                <a:spcPts val="0"/>
              </a:spcAft>
              <a:buClr>
                <a:srgbClr val="C00000"/>
              </a:buClr>
              <a:buSzPts val="3200"/>
              <a:buFont typeface="Corbel"/>
              <a:buNone/>
            </a:pPr>
            <a:r>
              <a:rPr lang="en-US" sz="3200" b="1">
                <a:solidFill>
                  <a:srgbClr val="C00000"/>
                </a:solidFill>
              </a:rPr>
              <a:t>In what language do you speak most fluently?</a:t>
            </a:r>
            <a:endParaRPr sz="3200" b="1">
              <a:solidFill>
                <a:srgbClr val="C00000"/>
              </a:solidFill>
            </a:endParaRPr>
          </a:p>
        </p:txBody>
      </p:sp>
      <p:sp>
        <p:nvSpPr>
          <p:cNvPr id="248" name="Google Shape;248;p14"/>
          <p:cNvSpPr txBox="1">
            <a:spLocks noGrp="1"/>
          </p:cNvSpPr>
          <p:nvPr>
            <p:ph type="body" idx="1"/>
          </p:nvPr>
        </p:nvSpPr>
        <p:spPr>
          <a:xfrm>
            <a:off x="948575" y="2085650"/>
            <a:ext cx="5131200" cy="3607800"/>
          </a:xfrm>
          <a:prstGeom prst="rect">
            <a:avLst/>
          </a:prstGeom>
          <a:noFill/>
          <a:ln>
            <a:noFill/>
          </a:ln>
        </p:spPr>
        <p:txBody>
          <a:bodyPr spcFirstLastPara="1" wrap="square" lIns="91425" tIns="45700" rIns="91425" bIns="45700" anchor="t" anchorCtr="0">
            <a:noAutofit/>
          </a:bodyPr>
          <a:lstStyle/>
          <a:p>
            <a:pPr marL="0" lvl="0" indent="0" algn="l" rtl="0">
              <a:spcBef>
                <a:spcPts val="960"/>
              </a:spcBef>
              <a:spcAft>
                <a:spcPts val="0"/>
              </a:spcAft>
              <a:buSzPts val="2610"/>
              <a:buNone/>
            </a:pPr>
            <a:r>
              <a:rPr lang="en-US"/>
              <a:t>Of the 398 respondents, </a:t>
            </a:r>
            <a:endParaRPr/>
          </a:p>
          <a:p>
            <a:pPr marL="285750" lvl="0" indent="-272415" algn="l" rtl="0">
              <a:spcBef>
                <a:spcPts val="960"/>
              </a:spcBef>
              <a:spcAft>
                <a:spcPts val="0"/>
              </a:spcAft>
              <a:buSzPts val="2400"/>
              <a:buFont typeface="Arial"/>
              <a:buChar char="•"/>
            </a:pPr>
            <a:r>
              <a:rPr lang="en-US" b="1">
                <a:solidFill>
                  <a:srgbClr val="00BF6F"/>
                </a:solidFill>
              </a:rPr>
              <a:t>70.1% (279/398)</a:t>
            </a:r>
            <a:r>
              <a:rPr lang="en-US">
                <a:solidFill>
                  <a:srgbClr val="00BF6F"/>
                </a:solidFill>
              </a:rPr>
              <a:t> </a:t>
            </a:r>
            <a:r>
              <a:rPr lang="en-US"/>
              <a:t>speak </a:t>
            </a:r>
            <a:r>
              <a:rPr lang="en-US" b="1"/>
              <a:t>English</a:t>
            </a:r>
            <a:r>
              <a:rPr lang="en-US"/>
              <a:t> fluently</a:t>
            </a:r>
            <a:endParaRPr/>
          </a:p>
          <a:p>
            <a:pPr marL="285750" lvl="0" indent="-272415" algn="l" rtl="0">
              <a:spcBef>
                <a:spcPts val="960"/>
              </a:spcBef>
              <a:spcAft>
                <a:spcPts val="0"/>
              </a:spcAft>
              <a:buSzPts val="2400"/>
              <a:buFont typeface="Arial"/>
              <a:buChar char="•"/>
            </a:pPr>
            <a:r>
              <a:rPr lang="en-US" b="1">
                <a:solidFill>
                  <a:srgbClr val="507CB6"/>
                </a:solidFill>
              </a:rPr>
              <a:t>18.1% (72/398)</a:t>
            </a:r>
            <a:r>
              <a:rPr lang="en-US"/>
              <a:t> speak </a:t>
            </a:r>
            <a:r>
              <a:rPr lang="en-US" b="1"/>
              <a:t>French/Haitian Creole </a:t>
            </a:r>
            <a:r>
              <a:rPr lang="en-US"/>
              <a:t>fluently</a:t>
            </a:r>
            <a:endParaRPr/>
          </a:p>
          <a:p>
            <a:pPr marL="285750" lvl="0" indent="-272415" algn="l" rtl="0">
              <a:spcBef>
                <a:spcPts val="960"/>
              </a:spcBef>
              <a:spcAft>
                <a:spcPts val="0"/>
              </a:spcAft>
              <a:buSzPts val="2400"/>
              <a:buFont typeface="Arial"/>
              <a:buChar char="•"/>
            </a:pPr>
            <a:r>
              <a:rPr lang="en-US"/>
              <a:t> </a:t>
            </a:r>
            <a:r>
              <a:rPr lang="en-US" b="1">
                <a:solidFill>
                  <a:srgbClr val="F9BE00"/>
                </a:solidFill>
              </a:rPr>
              <a:t>11.1% (44/398)</a:t>
            </a:r>
            <a:r>
              <a:rPr lang="en-US" b="1"/>
              <a:t> </a:t>
            </a:r>
            <a:r>
              <a:rPr lang="en-US"/>
              <a:t>speak </a:t>
            </a:r>
            <a:r>
              <a:rPr lang="en-US" b="1"/>
              <a:t>Spanish </a:t>
            </a:r>
            <a:r>
              <a:rPr lang="en-US"/>
              <a:t>fluently.</a:t>
            </a:r>
            <a:endParaRPr/>
          </a:p>
        </p:txBody>
      </p:sp>
      <p:sp>
        <p:nvSpPr>
          <p:cNvPr id="249" name="Google Shape;249;p14"/>
          <p:cNvSpPr txBox="1"/>
          <p:nvPr/>
        </p:nvSpPr>
        <p:spPr>
          <a:xfrm>
            <a:off x="7066556" y="5469709"/>
            <a:ext cx="3225000" cy="36930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800">
                <a:solidFill>
                  <a:schemeClr val="dk1"/>
                </a:solidFill>
                <a:latin typeface="Corbel"/>
                <a:ea typeface="Corbel"/>
                <a:cs typeface="Corbel"/>
                <a:sym typeface="Corbel"/>
              </a:rPr>
              <a:t>Answered: 398, Skipped: 0</a:t>
            </a:r>
            <a:endParaRPr sz="1800">
              <a:solidFill>
                <a:schemeClr val="dk1"/>
              </a:solidFill>
              <a:latin typeface="Corbel"/>
              <a:ea typeface="Corbel"/>
              <a:cs typeface="Corbel"/>
              <a:sym typeface="Corbel"/>
            </a:endParaRPr>
          </a:p>
        </p:txBody>
      </p:sp>
      <p:pic>
        <p:nvPicPr>
          <p:cNvPr id="250" name="Google Shape;250;p14"/>
          <p:cNvPicPr preferRelativeResize="0"/>
          <p:nvPr/>
        </p:nvPicPr>
        <p:blipFill>
          <a:blip r:embed="rId3">
            <a:alphaModFix/>
          </a:blip>
          <a:stretch>
            <a:fillRect/>
          </a:stretch>
        </p:blipFill>
        <p:spPr>
          <a:xfrm>
            <a:off x="6079750" y="2006609"/>
            <a:ext cx="5566525" cy="3363283"/>
          </a:xfrm>
          <a:prstGeom prst="rect">
            <a:avLst/>
          </a:prstGeom>
          <a:noFill/>
          <a:ln>
            <a:noFill/>
          </a:ln>
        </p:spPr>
      </p:pic>
    </p:spTree>
    <p:extLst>
      <p:ext uri="{BB962C8B-B14F-4D97-AF65-F5344CB8AC3E}">
        <p14:creationId xmlns:p14="http://schemas.microsoft.com/office/powerpoint/2010/main" val="721489539"/>
      </p:ext>
    </p:extLst>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Shape 254"/>
        <p:cNvGrpSpPr/>
        <p:nvPr/>
      </p:nvGrpSpPr>
      <p:grpSpPr>
        <a:xfrm>
          <a:off x="0" y="0"/>
          <a:ext cx="0" cy="0"/>
          <a:chOff x="0" y="0"/>
          <a:chExt cx="0" cy="0"/>
        </a:xfrm>
      </p:grpSpPr>
      <p:sp>
        <p:nvSpPr>
          <p:cNvPr id="255" name="Google Shape;255;p15"/>
          <p:cNvSpPr txBox="1">
            <a:spLocks noGrp="1"/>
          </p:cNvSpPr>
          <p:nvPr>
            <p:ph type="title"/>
          </p:nvPr>
        </p:nvSpPr>
        <p:spPr>
          <a:xfrm>
            <a:off x="897300" y="-44450"/>
            <a:ext cx="10557000" cy="1143300"/>
          </a:xfrm>
          <a:prstGeom prst="rect">
            <a:avLst/>
          </a:prstGeom>
          <a:noFill/>
          <a:ln>
            <a:noFill/>
          </a:ln>
        </p:spPr>
        <p:txBody>
          <a:bodyPr spcFirstLastPara="1" wrap="square" lIns="91425" tIns="45700" rIns="91425" bIns="45700" anchor="ctr" anchorCtr="0">
            <a:normAutofit fontScale="90000"/>
          </a:bodyPr>
          <a:lstStyle/>
          <a:p>
            <a:pPr marL="0" lvl="0" indent="0" algn="ctr" rtl="0">
              <a:spcBef>
                <a:spcPts val="0"/>
              </a:spcBef>
              <a:spcAft>
                <a:spcPts val="0"/>
              </a:spcAft>
              <a:buClr>
                <a:srgbClr val="C00000"/>
              </a:buClr>
              <a:buSzPct val="100000"/>
              <a:buFont typeface="Corbel"/>
              <a:buNone/>
            </a:pPr>
            <a:r>
              <a:rPr lang="en-US" sz="3200" b="1">
                <a:solidFill>
                  <a:srgbClr val="C00000"/>
                </a:solidFill>
              </a:rPr>
              <a:t/>
            </a:r>
            <a:br>
              <a:rPr lang="en-US" sz="3200" b="1">
                <a:solidFill>
                  <a:srgbClr val="C00000"/>
                </a:solidFill>
              </a:rPr>
            </a:br>
            <a:r>
              <a:rPr lang="en-US" sz="3200" b="1">
                <a:solidFill>
                  <a:srgbClr val="C00000"/>
                </a:solidFill>
              </a:rPr>
              <a:t>Ethnicity</a:t>
            </a:r>
            <a:endParaRPr sz="3200" b="1">
              <a:solidFill>
                <a:srgbClr val="C00000"/>
              </a:solidFill>
            </a:endParaRPr>
          </a:p>
          <a:p>
            <a:pPr marL="0" lvl="0" indent="0" algn="ctr" rtl="0">
              <a:spcBef>
                <a:spcPts val="0"/>
              </a:spcBef>
              <a:spcAft>
                <a:spcPts val="0"/>
              </a:spcAft>
              <a:buClr>
                <a:srgbClr val="C00000"/>
              </a:buClr>
              <a:buSzPct val="100000"/>
              <a:buFont typeface="Corbel"/>
              <a:buNone/>
            </a:pPr>
            <a:r>
              <a:rPr lang="en-US" sz="3200" b="1">
                <a:solidFill>
                  <a:srgbClr val="C00000"/>
                </a:solidFill>
              </a:rPr>
              <a:t>What is your ethnicity?</a:t>
            </a:r>
            <a:endParaRPr sz="3200" b="1">
              <a:solidFill>
                <a:srgbClr val="C00000"/>
              </a:solidFill>
            </a:endParaRPr>
          </a:p>
        </p:txBody>
      </p:sp>
      <p:sp>
        <p:nvSpPr>
          <p:cNvPr id="256" name="Google Shape;256;p15"/>
          <p:cNvSpPr txBox="1"/>
          <p:nvPr/>
        </p:nvSpPr>
        <p:spPr>
          <a:xfrm>
            <a:off x="1179975" y="1281875"/>
            <a:ext cx="4432800" cy="3131400"/>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rgbClr val="960000"/>
              </a:buClr>
              <a:buSzPts val="2320"/>
              <a:buFont typeface="Arial"/>
              <a:buNone/>
            </a:pPr>
            <a:endParaRPr sz="2200"/>
          </a:p>
          <a:p>
            <a:pPr marL="0" marR="0" lvl="0" indent="0" algn="l" rtl="0">
              <a:spcBef>
                <a:spcPts val="920"/>
              </a:spcBef>
              <a:spcAft>
                <a:spcPts val="0"/>
              </a:spcAft>
              <a:buClr>
                <a:srgbClr val="960000"/>
              </a:buClr>
              <a:buSzPts val="2320"/>
              <a:buFont typeface="Arial"/>
              <a:buNone/>
            </a:pPr>
            <a:r>
              <a:rPr lang="en-US" sz="2200" cap="none">
                <a:solidFill>
                  <a:schemeClr val="dk1"/>
                </a:solidFill>
                <a:latin typeface="Corbel"/>
                <a:ea typeface="Corbel"/>
                <a:cs typeface="Corbel"/>
                <a:sym typeface="Corbel"/>
              </a:rPr>
              <a:t>Of the 396 respondents, </a:t>
            </a:r>
            <a:endParaRPr sz="2200"/>
          </a:p>
          <a:p>
            <a:pPr marL="285750" marR="0" lvl="0" indent="-278130" algn="l" rtl="0">
              <a:spcBef>
                <a:spcPts val="920"/>
              </a:spcBef>
              <a:spcAft>
                <a:spcPts val="0"/>
              </a:spcAft>
              <a:buClr>
                <a:srgbClr val="960000"/>
              </a:buClr>
              <a:buSzPts val="2200"/>
              <a:buFont typeface="Arial"/>
              <a:buChar char="•"/>
            </a:pPr>
            <a:r>
              <a:rPr lang="en-US" sz="2200" b="1" cap="none">
                <a:solidFill>
                  <a:srgbClr val="F9BE00"/>
                </a:solidFill>
                <a:latin typeface="Corbel"/>
                <a:ea typeface="Corbel"/>
                <a:cs typeface="Corbel"/>
                <a:sym typeface="Corbel"/>
              </a:rPr>
              <a:t>42.4%  (168/396)</a:t>
            </a:r>
            <a:r>
              <a:rPr lang="en-US" sz="2200" cap="none">
                <a:solidFill>
                  <a:schemeClr val="dk1"/>
                </a:solidFill>
                <a:latin typeface="Corbel"/>
                <a:ea typeface="Corbel"/>
                <a:cs typeface="Corbel"/>
                <a:sym typeface="Corbel"/>
              </a:rPr>
              <a:t> </a:t>
            </a:r>
            <a:r>
              <a:rPr lang="en-US" sz="2200">
                <a:solidFill>
                  <a:schemeClr val="dk1"/>
                </a:solidFill>
                <a:latin typeface="Corbel"/>
                <a:ea typeface="Corbel"/>
                <a:cs typeface="Corbel"/>
                <a:sym typeface="Corbel"/>
              </a:rPr>
              <a:t>are </a:t>
            </a:r>
            <a:r>
              <a:rPr lang="en-US" sz="2200" b="1" cap="none">
                <a:solidFill>
                  <a:schemeClr val="dk1"/>
                </a:solidFill>
                <a:latin typeface="Corbel"/>
                <a:ea typeface="Corbel"/>
                <a:cs typeface="Corbel"/>
                <a:sym typeface="Corbel"/>
              </a:rPr>
              <a:t>Black or African American</a:t>
            </a:r>
            <a:endParaRPr sz="2200"/>
          </a:p>
          <a:p>
            <a:pPr marL="285750" marR="0" lvl="0" indent="-278130" algn="l" rtl="0">
              <a:spcBef>
                <a:spcPts val="920"/>
              </a:spcBef>
              <a:spcAft>
                <a:spcPts val="0"/>
              </a:spcAft>
              <a:buClr>
                <a:srgbClr val="960000"/>
              </a:buClr>
              <a:buSzPts val="2200"/>
              <a:buFont typeface="Arial"/>
              <a:buChar char="•"/>
            </a:pPr>
            <a:r>
              <a:rPr lang="en-US" sz="2200" b="1" cap="none">
                <a:solidFill>
                  <a:srgbClr val="FF8B4F"/>
                </a:solidFill>
                <a:latin typeface="Corbel"/>
                <a:ea typeface="Corbel"/>
                <a:cs typeface="Corbel"/>
                <a:sym typeface="Corbel"/>
              </a:rPr>
              <a:t>28.5% (113/396) </a:t>
            </a:r>
            <a:r>
              <a:rPr lang="en-US" sz="2200">
                <a:solidFill>
                  <a:schemeClr val="dk1"/>
                </a:solidFill>
                <a:latin typeface="Corbel"/>
                <a:ea typeface="Corbel"/>
                <a:cs typeface="Corbel"/>
                <a:sym typeface="Corbel"/>
              </a:rPr>
              <a:t>are </a:t>
            </a:r>
            <a:r>
              <a:rPr lang="en-US" sz="2200" cap="none">
                <a:solidFill>
                  <a:schemeClr val="dk1"/>
                </a:solidFill>
                <a:latin typeface="Corbel"/>
                <a:ea typeface="Corbel"/>
                <a:cs typeface="Corbel"/>
                <a:sym typeface="Corbel"/>
              </a:rPr>
              <a:t> </a:t>
            </a:r>
            <a:r>
              <a:rPr lang="en-US" sz="2200" b="1" cap="none">
                <a:solidFill>
                  <a:schemeClr val="dk1"/>
                </a:solidFill>
                <a:latin typeface="Corbel"/>
                <a:ea typeface="Corbel"/>
                <a:cs typeface="Corbel"/>
                <a:sym typeface="Corbel"/>
              </a:rPr>
              <a:t>White/Caucasian</a:t>
            </a:r>
            <a:endParaRPr sz="2200" cap="none">
              <a:solidFill>
                <a:schemeClr val="dk1"/>
              </a:solidFill>
              <a:latin typeface="Corbel"/>
              <a:ea typeface="Corbel"/>
              <a:cs typeface="Corbel"/>
              <a:sym typeface="Corbel"/>
            </a:endParaRPr>
          </a:p>
          <a:p>
            <a:pPr marL="285750" marR="0" lvl="0" indent="-278130" algn="l" rtl="0">
              <a:spcBef>
                <a:spcPts val="920"/>
              </a:spcBef>
              <a:spcAft>
                <a:spcPts val="0"/>
              </a:spcAft>
              <a:buClr>
                <a:srgbClr val="960000"/>
              </a:buClr>
              <a:buSzPts val="2200"/>
              <a:buFont typeface="Arial"/>
              <a:buChar char="•"/>
            </a:pPr>
            <a:r>
              <a:rPr lang="en-US" sz="2200" b="1" cap="none">
                <a:solidFill>
                  <a:srgbClr val="69C8CD"/>
                </a:solidFill>
                <a:latin typeface="Corbel"/>
                <a:ea typeface="Corbel"/>
                <a:cs typeface="Corbel"/>
                <a:sym typeface="Corbel"/>
              </a:rPr>
              <a:t> 13.</a:t>
            </a:r>
            <a:r>
              <a:rPr lang="en-US" sz="2200" b="1">
                <a:solidFill>
                  <a:srgbClr val="69C8CD"/>
                </a:solidFill>
                <a:latin typeface="Corbel"/>
                <a:ea typeface="Corbel"/>
                <a:cs typeface="Corbel"/>
                <a:sym typeface="Corbel"/>
              </a:rPr>
              <a:t>9</a:t>
            </a:r>
            <a:r>
              <a:rPr lang="en-US" sz="2200" b="1" cap="none">
                <a:solidFill>
                  <a:srgbClr val="69C8CD"/>
                </a:solidFill>
                <a:latin typeface="Corbel"/>
                <a:ea typeface="Corbel"/>
                <a:cs typeface="Corbel"/>
                <a:sym typeface="Corbel"/>
              </a:rPr>
              <a:t>% (55/396) </a:t>
            </a:r>
            <a:r>
              <a:rPr lang="en-US" sz="2200">
                <a:solidFill>
                  <a:schemeClr val="dk1"/>
                </a:solidFill>
                <a:latin typeface="Corbel"/>
                <a:ea typeface="Corbel"/>
                <a:cs typeface="Corbel"/>
                <a:sym typeface="Corbel"/>
              </a:rPr>
              <a:t>are </a:t>
            </a:r>
            <a:r>
              <a:rPr lang="en-US" sz="2200" b="1" cap="none">
                <a:solidFill>
                  <a:schemeClr val="dk1"/>
                </a:solidFill>
                <a:latin typeface="Corbel"/>
                <a:ea typeface="Corbel"/>
                <a:cs typeface="Corbel"/>
                <a:sym typeface="Corbel"/>
              </a:rPr>
              <a:t>Hispanic or Latino</a:t>
            </a:r>
            <a:endParaRPr sz="2200" cap="none">
              <a:solidFill>
                <a:schemeClr val="dk1"/>
              </a:solidFill>
              <a:latin typeface="Corbel"/>
              <a:ea typeface="Corbel"/>
              <a:cs typeface="Corbel"/>
              <a:sym typeface="Corbel"/>
            </a:endParaRPr>
          </a:p>
          <a:p>
            <a:pPr marL="285750" marR="0" lvl="0" indent="-278130" algn="l" rtl="0">
              <a:spcBef>
                <a:spcPts val="920"/>
              </a:spcBef>
              <a:spcAft>
                <a:spcPts val="0"/>
              </a:spcAft>
              <a:buClr>
                <a:srgbClr val="960000"/>
              </a:buClr>
              <a:buSzPts val="2200"/>
              <a:buFont typeface="Arial"/>
              <a:buChar char="•"/>
            </a:pPr>
            <a:r>
              <a:rPr lang="en-US" sz="2200" b="1" cap="none">
                <a:solidFill>
                  <a:srgbClr val="D25F90"/>
                </a:solidFill>
                <a:latin typeface="Corbel"/>
                <a:ea typeface="Corbel"/>
                <a:cs typeface="Corbel"/>
                <a:sym typeface="Corbel"/>
              </a:rPr>
              <a:t>18.4% (73/396) </a:t>
            </a:r>
            <a:r>
              <a:rPr lang="en-US" sz="2200">
                <a:solidFill>
                  <a:schemeClr val="dk1"/>
                </a:solidFill>
                <a:latin typeface="Corbel"/>
                <a:ea typeface="Corbel"/>
                <a:cs typeface="Corbel"/>
                <a:sym typeface="Corbel"/>
              </a:rPr>
              <a:t>r</a:t>
            </a:r>
            <a:r>
              <a:rPr lang="en-US" sz="2200" cap="none">
                <a:solidFill>
                  <a:schemeClr val="dk1"/>
                </a:solidFill>
                <a:latin typeface="Corbel"/>
                <a:ea typeface="Corbel"/>
                <a:cs typeface="Corbel"/>
                <a:sym typeface="Corbel"/>
              </a:rPr>
              <a:t>eported </a:t>
            </a:r>
            <a:r>
              <a:rPr lang="en-US" sz="2200" b="1" cap="none">
                <a:solidFill>
                  <a:schemeClr val="dk1"/>
                </a:solidFill>
                <a:latin typeface="Corbel"/>
                <a:ea typeface="Corbel"/>
                <a:cs typeface="Corbel"/>
                <a:sym typeface="Corbel"/>
              </a:rPr>
              <a:t>Other</a:t>
            </a:r>
            <a:r>
              <a:rPr lang="en-US" sz="2200" cap="none">
                <a:solidFill>
                  <a:schemeClr val="dk1"/>
                </a:solidFill>
                <a:latin typeface="Corbel"/>
                <a:ea typeface="Corbel"/>
                <a:cs typeface="Corbel"/>
                <a:sym typeface="Corbel"/>
              </a:rPr>
              <a:t>.</a:t>
            </a:r>
            <a:endParaRPr sz="2200" cap="none">
              <a:solidFill>
                <a:schemeClr val="dk1"/>
              </a:solidFill>
              <a:latin typeface="Corbel"/>
              <a:ea typeface="Corbel"/>
              <a:cs typeface="Corbel"/>
              <a:sym typeface="Corbel"/>
            </a:endParaRPr>
          </a:p>
        </p:txBody>
      </p:sp>
      <p:sp>
        <p:nvSpPr>
          <p:cNvPr id="257" name="Google Shape;257;p15"/>
          <p:cNvSpPr txBox="1"/>
          <p:nvPr/>
        </p:nvSpPr>
        <p:spPr>
          <a:xfrm>
            <a:off x="7694424" y="5187010"/>
            <a:ext cx="3225000" cy="36930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800">
                <a:solidFill>
                  <a:schemeClr val="dk1"/>
                </a:solidFill>
                <a:latin typeface="Corbel"/>
                <a:ea typeface="Corbel"/>
                <a:cs typeface="Corbel"/>
                <a:sym typeface="Corbel"/>
              </a:rPr>
              <a:t>Answered: 396, Skipped: 2</a:t>
            </a:r>
            <a:endParaRPr sz="1800">
              <a:solidFill>
                <a:schemeClr val="dk1"/>
              </a:solidFill>
              <a:latin typeface="Corbel"/>
              <a:ea typeface="Corbel"/>
              <a:cs typeface="Corbel"/>
              <a:sym typeface="Corbel"/>
            </a:endParaRPr>
          </a:p>
        </p:txBody>
      </p:sp>
      <p:pic>
        <p:nvPicPr>
          <p:cNvPr id="258" name="Google Shape;258;p15"/>
          <p:cNvPicPr preferRelativeResize="0"/>
          <p:nvPr/>
        </p:nvPicPr>
        <p:blipFill rotWithShape="1">
          <a:blip r:embed="rId3">
            <a:alphaModFix/>
          </a:blip>
          <a:srcRect/>
          <a:stretch/>
        </p:blipFill>
        <p:spPr>
          <a:xfrm>
            <a:off x="5699675" y="1531800"/>
            <a:ext cx="6191999" cy="3460326"/>
          </a:xfrm>
          <a:prstGeom prst="rect">
            <a:avLst/>
          </a:prstGeom>
          <a:noFill/>
          <a:ln>
            <a:noFill/>
          </a:ln>
        </p:spPr>
      </p:pic>
    </p:spTree>
    <p:extLst>
      <p:ext uri="{BB962C8B-B14F-4D97-AF65-F5344CB8AC3E}">
        <p14:creationId xmlns:p14="http://schemas.microsoft.com/office/powerpoint/2010/main" val="427792047"/>
      </p:ext>
    </p:extLst>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Shape 262"/>
        <p:cNvGrpSpPr/>
        <p:nvPr/>
      </p:nvGrpSpPr>
      <p:grpSpPr>
        <a:xfrm>
          <a:off x="0" y="0"/>
          <a:ext cx="0" cy="0"/>
          <a:chOff x="0" y="0"/>
          <a:chExt cx="0" cy="0"/>
        </a:xfrm>
      </p:grpSpPr>
      <p:sp>
        <p:nvSpPr>
          <p:cNvPr id="263" name="Google Shape;263;g257071a34fb_0_9"/>
          <p:cNvSpPr txBox="1">
            <a:spLocks noGrp="1"/>
          </p:cNvSpPr>
          <p:nvPr>
            <p:ph type="title"/>
          </p:nvPr>
        </p:nvSpPr>
        <p:spPr>
          <a:xfrm>
            <a:off x="897300" y="-44450"/>
            <a:ext cx="10557000" cy="1143300"/>
          </a:xfrm>
          <a:prstGeom prst="rect">
            <a:avLst/>
          </a:prstGeom>
          <a:noFill/>
          <a:ln>
            <a:noFill/>
          </a:ln>
        </p:spPr>
        <p:txBody>
          <a:bodyPr spcFirstLastPara="1" wrap="square" lIns="91425" tIns="45700" rIns="91425" bIns="45700" anchor="ctr" anchorCtr="0">
            <a:normAutofit fontScale="90000"/>
          </a:bodyPr>
          <a:lstStyle/>
          <a:p>
            <a:pPr marL="0" lvl="0" indent="0" algn="ctr" rtl="0">
              <a:spcBef>
                <a:spcPts val="0"/>
              </a:spcBef>
              <a:spcAft>
                <a:spcPts val="0"/>
              </a:spcAft>
              <a:buClr>
                <a:srgbClr val="C00000"/>
              </a:buClr>
              <a:buSzPct val="100000"/>
              <a:buFont typeface="Corbel"/>
              <a:buNone/>
            </a:pPr>
            <a:r>
              <a:rPr lang="en-US" sz="3200" b="1">
                <a:solidFill>
                  <a:srgbClr val="C00000"/>
                </a:solidFill>
              </a:rPr>
              <a:t/>
            </a:r>
            <a:br>
              <a:rPr lang="en-US" sz="3200" b="1">
                <a:solidFill>
                  <a:srgbClr val="C00000"/>
                </a:solidFill>
              </a:rPr>
            </a:br>
            <a:r>
              <a:rPr lang="en-US" sz="3200" b="1">
                <a:solidFill>
                  <a:srgbClr val="C00000"/>
                </a:solidFill>
              </a:rPr>
              <a:t>Sexual Orientation</a:t>
            </a:r>
            <a:endParaRPr sz="3200" b="1">
              <a:solidFill>
                <a:srgbClr val="C00000"/>
              </a:solidFill>
            </a:endParaRPr>
          </a:p>
          <a:p>
            <a:pPr marL="0" lvl="0" indent="0" algn="ctr" rtl="0">
              <a:spcBef>
                <a:spcPts val="0"/>
              </a:spcBef>
              <a:spcAft>
                <a:spcPts val="0"/>
              </a:spcAft>
              <a:buClr>
                <a:srgbClr val="C00000"/>
              </a:buClr>
              <a:buSzPct val="100000"/>
              <a:buFont typeface="Corbel"/>
              <a:buNone/>
            </a:pPr>
            <a:r>
              <a:rPr lang="en-US" sz="3200" b="1">
                <a:solidFill>
                  <a:srgbClr val="C00000"/>
                </a:solidFill>
              </a:rPr>
              <a:t>What is your sexual orientation?</a:t>
            </a:r>
            <a:endParaRPr sz="3200" b="1">
              <a:solidFill>
                <a:srgbClr val="C00000"/>
              </a:solidFill>
            </a:endParaRPr>
          </a:p>
        </p:txBody>
      </p:sp>
      <p:sp>
        <p:nvSpPr>
          <p:cNvPr id="264" name="Google Shape;264;g257071a34fb_0_9"/>
          <p:cNvSpPr txBox="1"/>
          <p:nvPr/>
        </p:nvSpPr>
        <p:spPr>
          <a:xfrm>
            <a:off x="1179900" y="1499950"/>
            <a:ext cx="4781400" cy="3740100"/>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rgbClr val="960000"/>
              </a:buClr>
              <a:buSzPts val="2320"/>
              <a:buFont typeface="Arial"/>
              <a:buNone/>
            </a:pPr>
            <a:endParaRPr sz="2200"/>
          </a:p>
          <a:p>
            <a:pPr marL="0" marR="0" lvl="0" indent="0" algn="l" rtl="0">
              <a:spcBef>
                <a:spcPts val="920"/>
              </a:spcBef>
              <a:spcAft>
                <a:spcPts val="0"/>
              </a:spcAft>
              <a:buClr>
                <a:srgbClr val="960000"/>
              </a:buClr>
              <a:buSzPts val="2320"/>
              <a:buFont typeface="Arial"/>
              <a:buNone/>
            </a:pPr>
            <a:r>
              <a:rPr lang="en-US" sz="2200" cap="none">
                <a:solidFill>
                  <a:schemeClr val="dk1"/>
                </a:solidFill>
                <a:latin typeface="Corbel"/>
                <a:ea typeface="Corbel"/>
                <a:cs typeface="Corbel"/>
                <a:sym typeface="Corbel"/>
              </a:rPr>
              <a:t>Of the 39</a:t>
            </a:r>
            <a:r>
              <a:rPr lang="en-US" sz="2200">
                <a:solidFill>
                  <a:schemeClr val="dk1"/>
                </a:solidFill>
                <a:latin typeface="Corbel"/>
                <a:ea typeface="Corbel"/>
                <a:cs typeface="Corbel"/>
                <a:sym typeface="Corbel"/>
              </a:rPr>
              <a:t>2</a:t>
            </a:r>
            <a:r>
              <a:rPr lang="en-US" sz="2200" cap="none">
                <a:solidFill>
                  <a:schemeClr val="dk1"/>
                </a:solidFill>
                <a:latin typeface="Corbel"/>
                <a:ea typeface="Corbel"/>
                <a:cs typeface="Corbel"/>
                <a:sym typeface="Corbel"/>
              </a:rPr>
              <a:t> respondents, </a:t>
            </a:r>
            <a:endParaRPr sz="2200"/>
          </a:p>
          <a:p>
            <a:pPr marL="285750" marR="0" lvl="0" indent="-278130" algn="l" rtl="0">
              <a:spcBef>
                <a:spcPts val="920"/>
              </a:spcBef>
              <a:spcAft>
                <a:spcPts val="0"/>
              </a:spcAft>
              <a:buClr>
                <a:srgbClr val="960000"/>
              </a:buClr>
              <a:buSzPts val="2200"/>
              <a:buFont typeface="Arial"/>
              <a:buChar char="•"/>
            </a:pPr>
            <a:r>
              <a:rPr lang="en-US" sz="2200" b="1">
                <a:solidFill>
                  <a:srgbClr val="F9BE00"/>
                </a:solidFill>
                <a:latin typeface="Corbel"/>
                <a:ea typeface="Corbel"/>
                <a:cs typeface="Corbel"/>
                <a:sym typeface="Corbel"/>
              </a:rPr>
              <a:t>59.7</a:t>
            </a:r>
            <a:r>
              <a:rPr lang="en-US" sz="2200" b="1" cap="none">
                <a:solidFill>
                  <a:srgbClr val="F9BE00"/>
                </a:solidFill>
                <a:latin typeface="Corbel"/>
                <a:ea typeface="Corbel"/>
                <a:cs typeface="Corbel"/>
                <a:sym typeface="Corbel"/>
              </a:rPr>
              <a:t>%  (</a:t>
            </a:r>
            <a:r>
              <a:rPr lang="en-US" sz="2200" b="1">
                <a:solidFill>
                  <a:srgbClr val="F9BE00"/>
                </a:solidFill>
                <a:latin typeface="Corbel"/>
                <a:ea typeface="Corbel"/>
                <a:cs typeface="Corbel"/>
                <a:sym typeface="Corbel"/>
              </a:rPr>
              <a:t>234</a:t>
            </a:r>
            <a:r>
              <a:rPr lang="en-US" sz="2200" b="1" cap="none">
                <a:solidFill>
                  <a:srgbClr val="F9BE00"/>
                </a:solidFill>
                <a:latin typeface="Corbel"/>
                <a:ea typeface="Corbel"/>
                <a:cs typeface="Corbel"/>
                <a:sym typeface="Corbel"/>
              </a:rPr>
              <a:t>/39</a:t>
            </a:r>
            <a:r>
              <a:rPr lang="en-US" sz="2200" b="1">
                <a:solidFill>
                  <a:srgbClr val="F9BE00"/>
                </a:solidFill>
                <a:latin typeface="Corbel"/>
                <a:ea typeface="Corbel"/>
                <a:cs typeface="Corbel"/>
                <a:sym typeface="Corbel"/>
              </a:rPr>
              <a:t>2</a:t>
            </a:r>
            <a:r>
              <a:rPr lang="en-US" sz="2200" b="1" cap="none">
                <a:solidFill>
                  <a:srgbClr val="F9BE00"/>
                </a:solidFill>
                <a:latin typeface="Corbel"/>
                <a:ea typeface="Corbel"/>
                <a:cs typeface="Corbel"/>
                <a:sym typeface="Corbel"/>
              </a:rPr>
              <a:t>)</a:t>
            </a:r>
            <a:r>
              <a:rPr lang="en-US" sz="2200" cap="none">
                <a:solidFill>
                  <a:schemeClr val="dk1"/>
                </a:solidFill>
                <a:latin typeface="Corbel"/>
                <a:ea typeface="Corbel"/>
                <a:cs typeface="Corbel"/>
                <a:sym typeface="Corbel"/>
              </a:rPr>
              <a:t> </a:t>
            </a:r>
            <a:r>
              <a:rPr lang="en-US" sz="2200">
                <a:solidFill>
                  <a:schemeClr val="dk1"/>
                </a:solidFill>
                <a:latin typeface="Corbel"/>
                <a:ea typeface="Corbel"/>
                <a:cs typeface="Corbel"/>
                <a:sym typeface="Corbel"/>
              </a:rPr>
              <a:t>are </a:t>
            </a:r>
            <a:r>
              <a:rPr lang="en-US" sz="2200" b="1">
                <a:solidFill>
                  <a:schemeClr val="dk1"/>
                </a:solidFill>
                <a:latin typeface="Corbel"/>
                <a:ea typeface="Corbel"/>
                <a:cs typeface="Corbel"/>
                <a:sym typeface="Corbel"/>
              </a:rPr>
              <a:t>Straight</a:t>
            </a:r>
            <a:endParaRPr sz="2200"/>
          </a:p>
          <a:p>
            <a:pPr marL="285750" marR="0" lvl="0" indent="-278130" algn="l" rtl="0">
              <a:spcBef>
                <a:spcPts val="920"/>
              </a:spcBef>
              <a:spcAft>
                <a:spcPts val="0"/>
              </a:spcAft>
              <a:buClr>
                <a:srgbClr val="960000"/>
              </a:buClr>
              <a:buSzPts val="2200"/>
              <a:buFont typeface="Arial"/>
              <a:buChar char="•"/>
            </a:pPr>
            <a:r>
              <a:rPr lang="en-US" sz="2200" b="1" cap="none">
                <a:solidFill>
                  <a:srgbClr val="507CB6"/>
                </a:solidFill>
                <a:latin typeface="Corbel"/>
                <a:ea typeface="Corbel"/>
                <a:cs typeface="Corbel"/>
                <a:sym typeface="Corbel"/>
              </a:rPr>
              <a:t>2</a:t>
            </a:r>
            <a:r>
              <a:rPr lang="en-US" sz="2200" b="1">
                <a:solidFill>
                  <a:srgbClr val="507CB6"/>
                </a:solidFill>
                <a:latin typeface="Corbel"/>
                <a:ea typeface="Corbel"/>
                <a:cs typeface="Corbel"/>
                <a:sym typeface="Corbel"/>
              </a:rPr>
              <a:t>4.2</a:t>
            </a:r>
            <a:r>
              <a:rPr lang="en-US" sz="2200" b="1" cap="none">
                <a:solidFill>
                  <a:srgbClr val="507CB6"/>
                </a:solidFill>
                <a:latin typeface="Corbel"/>
                <a:ea typeface="Corbel"/>
                <a:cs typeface="Corbel"/>
                <a:sym typeface="Corbel"/>
              </a:rPr>
              <a:t>% (</a:t>
            </a:r>
            <a:r>
              <a:rPr lang="en-US" sz="2200" b="1">
                <a:solidFill>
                  <a:srgbClr val="507CB6"/>
                </a:solidFill>
                <a:latin typeface="Corbel"/>
                <a:ea typeface="Corbel"/>
                <a:cs typeface="Corbel"/>
                <a:sym typeface="Corbel"/>
              </a:rPr>
              <a:t>95</a:t>
            </a:r>
            <a:r>
              <a:rPr lang="en-US" sz="2200" b="1" cap="none">
                <a:solidFill>
                  <a:srgbClr val="507CB6"/>
                </a:solidFill>
                <a:latin typeface="Corbel"/>
                <a:ea typeface="Corbel"/>
                <a:cs typeface="Corbel"/>
                <a:sym typeface="Corbel"/>
              </a:rPr>
              <a:t>/39</a:t>
            </a:r>
            <a:r>
              <a:rPr lang="en-US" sz="2200" b="1">
                <a:solidFill>
                  <a:srgbClr val="507CB6"/>
                </a:solidFill>
                <a:latin typeface="Corbel"/>
                <a:ea typeface="Corbel"/>
                <a:cs typeface="Corbel"/>
                <a:sym typeface="Corbel"/>
              </a:rPr>
              <a:t>2</a:t>
            </a:r>
            <a:r>
              <a:rPr lang="en-US" sz="2200" b="1" cap="none">
                <a:solidFill>
                  <a:srgbClr val="507CB6"/>
                </a:solidFill>
                <a:latin typeface="Corbel"/>
                <a:ea typeface="Corbel"/>
                <a:cs typeface="Corbel"/>
                <a:sym typeface="Corbel"/>
              </a:rPr>
              <a:t>) </a:t>
            </a:r>
            <a:r>
              <a:rPr lang="en-US" sz="2200">
                <a:solidFill>
                  <a:schemeClr val="dk1"/>
                </a:solidFill>
                <a:latin typeface="Corbel"/>
                <a:ea typeface="Corbel"/>
                <a:cs typeface="Corbel"/>
                <a:sym typeface="Corbel"/>
              </a:rPr>
              <a:t>are </a:t>
            </a:r>
            <a:r>
              <a:rPr lang="en-US" sz="2200" cap="none">
                <a:solidFill>
                  <a:schemeClr val="dk1"/>
                </a:solidFill>
                <a:latin typeface="Corbel"/>
                <a:ea typeface="Corbel"/>
                <a:cs typeface="Corbel"/>
                <a:sym typeface="Corbel"/>
              </a:rPr>
              <a:t> </a:t>
            </a:r>
            <a:r>
              <a:rPr lang="en-US" sz="2200" b="1">
                <a:solidFill>
                  <a:schemeClr val="dk1"/>
                </a:solidFill>
                <a:latin typeface="Corbel"/>
                <a:ea typeface="Corbel"/>
                <a:cs typeface="Corbel"/>
                <a:sym typeface="Corbel"/>
              </a:rPr>
              <a:t>Gay or Lesbian</a:t>
            </a:r>
            <a:endParaRPr sz="2200" cap="none">
              <a:solidFill>
                <a:schemeClr val="dk1"/>
              </a:solidFill>
              <a:latin typeface="Corbel"/>
              <a:ea typeface="Corbel"/>
              <a:cs typeface="Corbel"/>
              <a:sym typeface="Corbel"/>
            </a:endParaRPr>
          </a:p>
          <a:p>
            <a:pPr marL="285750" marR="0" lvl="0" indent="-278130" algn="l" rtl="0">
              <a:spcBef>
                <a:spcPts val="920"/>
              </a:spcBef>
              <a:spcAft>
                <a:spcPts val="0"/>
              </a:spcAft>
              <a:buClr>
                <a:srgbClr val="960000"/>
              </a:buClr>
              <a:buSzPts val="2200"/>
              <a:buFont typeface="Arial"/>
              <a:buChar char="•"/>
            </a:pPr>
            <a:r>
              <a:rPr lang="en-US" sz="2200" b="1" cap="none">
                <a:solidFill>
                  <a:srgbClr val="69C8CD"/>
                </a:solidFill>
                <a:latin typeface="Corbel"/>
                <a:ea typeface="Corbel"/>
                <a:cs typeface="Corbel"/>
                <a:sym typeface="Corbel"/>
              </a:rPr>
              <a:t>1</a:t>
            </a:r>
            <a:r>
              <a:rPr lang="en-US" sz="2200" b="1">
                <a:solidFill>
                  <a:srgbClr val="69C8CD"/>
                </a:solidFill>
                <a:latin typeface="Corbel"/>
                <a:ea typeface="Corbel"/>
                <a:cs typeface="Corbel"/>
                <a:sym typeface="Corbel"/>
              </a:rPr>
              <a:t>5.6</a:t>
            </a:r>
            <a:r>
              <a:rPr lang="en-US" sz="2200" b="1" cap="none">
                <a:solidFill>
                  <a:srgbClr val="69C8CD"/>
                </a:solidFill>
                <a:latin typeface="Corbel"/>
                <a:ea typeface="Corbel"/>
                <a:cs typeface="Corbel"/>
                <a:sym typeface="Corbel"/>
              </a:rPr>
              <a:t>% (</a:t>
            </a:r>
            <a:r>
              <a:rPr lang="en-US" sz="2200" b="1">
                <a:solidFill>
                  <a:srgbClr val="69C8CD"/>
                </a:solidFill>
                <a:latin typeface="Corbel"/>
                <a:ea typeface="Corbel"/>
                <a:cs typeface="Corbel"/>
                <a:sym typeface="Corbel"/>
              </a:rPr>
              <a:t>61</a:t>
            </a:r>
            <a:r>
              <a:rPr lang="en-US" sz="2200" b="1" cap="none">
                <a:solidFill>
                  <a:srgbClr val="69C8CD"/>
                </a:solidFill>
                <a:latin typeface="Corbel"/>
                <a:ea typeface="Corbel"/>
                <a:cs typeface="Corbel"/>
                <a:sym typeface="Corbel"/>
              </a:rPr>
              <a:t>/39</a:t>
            </a:r>
            <a:r>
              <a:rPr lang="en-US" sz="2200" b="1">
                <a:solidFill>
                  <a:srgbClr val="69C8CD"/>
                </a:solidFill>
                <a:latin typeface="Corbel"/>
                <a:ea typeface="Corbel"/>
                <a:cs typeface="Corbel"/>
                <a:sym typeface="Corbel"/>
              </a:rPr>
              <a:t>2</a:t>
            </a:r>
            <a:r>
              <a:rPr lang="en-US" sz="2200" b="1" cap="none">
                <a:solidFill>
                  <a:srgbClr val="69C8CD"/>
                </a:solidFill>
                <a:latin typeface="Corbel"/>
                <a:ea typeface="Corbel"/>
                <a:cs typeface="Corbel"/>
                <a:sym typeface="Corbel"/>
              </a:rPr>
              <a:t>) </a:t>
            </a:r>
            <a:r>
              <a:rPr lang="en-US" sz="2200">
                <a:solidFill>
                  <a:schemeClr val="dk1"/>
                </a:solidFill>
                <a:latin typeface="Corbel"/>
                <a:ea typeface="Corbel"/>
                <a:cs typeface="Corbel"/>
                <a:sym typeface="Corbel"/>
              </a:rPr>
              <a:t>are </a:t>
            </a:r>
            <a:r>
              <a:rPr lang="en-US" sz="2200" b="1">
                <a:solidFill>
                  <a:schemeClr val="dk1"/>
                </a:solidFill>
                <a:latin typeface="Corbel"/>
                <a:ea typeface="Corbel"/>
                <a:cs typeface="Corbel"/>
                <a:sym typeface="Corbel"/>
              </a:rPr>
              <a:t>Bisexual</a:t>
            </a:r>
            <a:endParaRPr sz="2200" b="1">
              <a:solidFill>
                <a:schemeClr val="dk1"/>
              </a:solidFill>
              <a:latin typeface="Corbel"/>
              <a:ea typeface="Corbel"/>
              <a:cs typeface="Corbel"/>
              <a:sym typeface="Corbel"/>
            </a:endParaRPr>
          </a:p>
          <a:p>
            <a:pPr marL="0" marR="0" lvl="0" indent="0" algn="l" rtl="0">
              <a:spcBef>
                <a:spcPts val="920"/>
              </a:spcBef>
              <a:spcAft>
                <a:spcPts val="0"/>
              </a:spcAft>
              <a:buNone/>
            </a:pPr>
            <a:endParaRPr sz="2200" cap="none">
              <a:solidFill>
                <a:schemeClr val="dk1"/>
              </a:solidFill>
              <a:latin typeface="Corbel"/>
              <a:ea typeface="Corbel"/>
              <a:cs typeface="Corbel"/>
              <a:sym typeface="Corbel"/>
            </a:endParaRPr>
          </a:p>
        </p:txBody>
      </p:sp>
      <p:sp>
        <p:nvSpPr>
          <p:cNvPr id="265" name="Google Shape;265;g257071a34fb_0_9"/>
          <p:cNvSpPr txBox="1"/>
          <p:nvPr/>
        </p:nvSpPr>
        <p:spPr>
          <a:xfrm>
            <a:off x="7705149" y="5283460"/>
            <a:ext cx="3225000" cy="36930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800">
                <a:solidFill>
                  <a:schemeClr val="dk1"/>
                </a:solidFill>
                <a:latin typeface="Corbel"/>
                <a:ea typeface="Corbel"/>
                <a:cs typeface="Corbel"/>
                <a:sym typeface="Corbel"/>
              </a:rPr>
              <a:t>Answered: 392, Skipped: 6</a:t>
            </a:r>
            <a:endParaRPr sz="1800">
              <a:solidFill>
                <a:schemeClr val="dk1"/>
              </a:solidFill>
              <a:latin typeface="Corbel"/>
              <a:ea typeface="Corbel"/>
              <a:cs typeface="Corbel"/>
              <a:sym typeface="Corbel"/>
            </a:endParaRPr>
          </a:p>
        </p:txBody>
      </p:sp>
      <p:pic>
        <p:nvPicPr>
          <p:cNvPr id="266" name="Google Shape;266;g257071a34fb_0_9"/>
          <p:cNvPicPr preferRelativeResize="0"/>
          <p:nvPr/>
        </p:nvPicPr>
        <p:blipFill>
          <a:blip r:embed="rId3">
            <a:alphaModFix/>
          </a:blip>
          <a:stretch>
            <a:fillRect/>
          </a:stretch>
        </p:blipFill>
        <p:spPr>
          <a:xfrm>
            <a:off x="5850900" y="1358425"/>
            <a:ext cx="5882700" cy="3864649"/>
          </a:xfrm>
          <a:prstGeom prst="rect">
            <a:avLst/>
          </a:prstGeom>
          <a:noFill/>
          <a:ln>
            <a:noFill/>
          </a:ln>
        </p:spPr>
      </p:pic>
    </p:spTree>
    <p:extLst>
      <p:ext uri="{BB962C8B-B14F-4D97-AF65-F5344CB8AC3E}">
        <p14:creationId xmlns:p14="http://schemas.microsoft.com/office/powerpoint/2010/main" val="4169025586"/>
      </p:ext>
    </p:extLst>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Shape 270"/>
        <p:cNvGrpSpPr/>
        <p:nvPr/>
      </p:nvGrpSpPr>
      <p:grpSpPr>
        <a:xfrm>
          <a:off x="0" y="0"/>
          <a:ext cx="0" cy="0"/>
          <a:chOff x="0" y="0"/>
          <a:chExt cx="0" cy="0"/>
        </a:xfrm>
      </p:grpSpPr>
      <p:sp>
        <p:nvSpPr>
          <p:cNvPr id="271" name="Google Shape;271;p16"/>
          <p:cNvSpPr txBox="1">
            <a:spLocks noGrp="1"/>
          </p:cNvSpPr>
          <p:nvPr>
            <p:ph type="title"/>
          </p:nvPr>
        </p:nvSpPr>
        <p:spPr>
          <a:xfrm>
            <a:off x="485275" y="314376"/>
            <a:ext cx="11533200" cy="1710000"/>
          </a:xfrm>
          <a:prstGeom prst="rect">
            <a:avLst/>
          </a:prstGeom>
          <a:noFill/>
          <a:ln>
            <a:noFill/>
          </a:ln>
        </p:spPr>
        <p:txBody>
          <a:bodyPr spcFirstLastPara="1" wrap="square" lIns="91425" tIns="45700" rIns="91425" bIns="45700" anchor="ctr" anchorCtr="0">
            <a:normAutofit/>
          </a:bodyPr>
          <a:lstStyle/>
          <a:p>
            <a:pPr marL="0" lvl="0" indent="0" algn="ctr" rtl="0">
              <a:spcBef>
                <a:spcPts val="0"/>
              </a:spcBef>
              <a:spcAft>
                <a:spcPts val="0"/>
              </a:spcAft>
              <a:buClr>
                <a:srgbClr val="C00000"/>
              </a:buClr>
              <a:buSzPct val="100000"/>
              <a:buFont typeface="Corbel"/>
              <a:buNone/>
            </a:pPr>
            <a:r>
              <a:rPr lang="en-US" sz="3200" b="1">
                <a:solidFill>
                  <a:srgbClr val="C00000"/>
                </a:solidFill>
              </a:rPr>
              <a:t>Education</a:t>
            </a:r>
            <a:endParaRPr sz="3200" b="1">
              <a:solidFill>
                <a:srgbClr val="C00000"/>
              </a:solidFill>
            </a:endParaRPr>
          </a:p>
          <a:p>
            <a:pPr marL="0" lvl="0" indent="0" algn="ctr" rtl="0">
              <a:spcBef>
                <a:spcPts val="0"/>
              </a:spcBef>
              <a:spcAft>
                <a:spcPts val="0"/>
              </a:spcAft>
              <a:buClr>
                <a:srgbClr val="C00000"/>
              </a:buClr>
              <a:buSzPct val="100000"/>
              <a:buFont typeface="Corbel"/>
              <a:buNone/>
            </a:pPr>
            <a:r>
              <a:rPr lang="en-US" sz="3200" b="1">
                <a:solidFill>
                  <a:srgbClr val="C00000"/>
                </a:solidFill>
              </a:rPr>
              <a:t>What is the highest degree or level of school you completed? (check one)</a:t>
            </a:r>
            <a:endParaRPr sz="3200" b="1">
              <a:solidFill>
                <a:srgbClr val="C00000"/>
              </a:solidFill>
            </a:endParaRPr>
          </a:p>
          <a:p>
            <a:pPr marL="0" lvl="0" indent="0" algn="ctr" rtl="0">
              <a:spcBef>
                <a:spcPts val="0"/>
              </a:spcBef>
              <a:spcAft>
                <a:spcPts val="0"/>
              </a:spcAft>
              <a:buClr>
                <a:srgbClr val="C00000"/>
              </a:buClr>
              <a:buSzPct val="100000"/>
              <a:buFont typeface="Corbel"/>
              <a:buNone/>
            </a:pPr>
            <a:endParaRPr sz="3200" b="1">
              <a:solidFill>
                <a:srgbClr val="C00000"/>
              </a:solidFill>
            </a:endParaRPr>
          </a:p>
        </p:txBody>
      </p:sp>
      <p:sp>
        <p:nvSpPr>
          <p:cNvPr id="272" name="Google Shape;272;p16"/>
          <p:cNvSpPr txBox="1"/>
          <p:nvPr/>
        </p:nvSpPr>
        <p:spPr>
          <a:xfrm>
            <a:off x="1353799" y="1346775"/>
            <a:ext cx="4350600" cy="2453100"/>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rgbClr val="960000"/>
              </a:buClr>
              <a:buSzPts val="2320"/>
              <a:buFont typeface="Arial"/>
              <a:buNone/>
            </a:pPr>
            <a:endParaRPr/>
          </a:p>
          <a:p>
            <a:pPr marL="0" marR="0" lvl="0" indent="0" algn="l" rtl="0">
              <a:spcBef>
                <a:spcPts val="920"/>
              </a:spcBef>
              <a:spcAft>
                <a:spcPts val="0"/>
              </a:spcAft>
              <a:buClr>
                <a:srgbClr val="960000"/>
              </a:buClr>
              <a:buSzPts val="2320"/>
              <a:buFont typeface="Arial"/>
              <a:buNone/>
            </a:pPr>
            <a:r>
              <a:rPr lang="en-US" sz="2200" cap="none">
                <a:solidFill>
                  <a:schemeClr val="dk1"/>
                </a:solidFill>
                <a:latin typeface="Corbel"/>
                <a:ea typeface="Corbel"/>
                <a:cs typeface="Corbel"/>
                <a:sym typeface="Corbel"/>
              </a:rPr>
              <a:t>Of the 396 respondents, </a:t>
            </a:r>
            <a:endParaRPr sz="2200"/>
          </a:p>
          <a:p>
            <a:pPr marL="285750" marR="0" lvl="0" indent="-278130" algn="l" rtl="0">
              <a:spcBef>
                <a:spcPts val="920"/>
              </a:spcBef>
              <a:spcAft>
                <a:spcPts val="0"/>
              </a:spcAft>
              <a:buClr>
                <a:srgbClr val="960000"/>
              </a:buClr>
              <a:buSzPts val="2200"/>
              <a:buFont typeface="Arial"/>
              <a:buChar char="•"/>
            </a:pPr>
            <a:r>
              <a:rPr lang="en-US" sz="2200" b="1" cap="none">
                <a:solidFill>
                  <a:srgbClr val="F9BE00"/>
                </a:solidFill>
                <a:latin typeface="Corbel"/>
                <a:ea typeface="Corbel"/>
                <a:cs typeface="Corbel"/>
                <a:sym typeface="Corbel"/>
              </a:rPr>
              <a:t>43.4%  (172/396)</a:t>
            </a:r>
            <a:r>
              <a:rPr lang="en-US" sz="2200" cap="none">
                <a:solidFill>
                  <a:schemeClr val="dk1"/>
                </a:solidFill>
                <a:latin typeface="Corbel"/>
                <a:ea typeface="Corbel"/>
                <a:cs typeface="Corbel"/>
                <a:sym typeface="Corbel"/>
              </a:rPr>
              <a:t> </a:t>
            </a:r>
            <a:r>
              <a:rPr lang="en-US" sz="2200" cap="none">
                <a:solidFill>
                  <a:schemeClr val="dk1"/>
                </a:solidFill>
                <a:latin typeface="Calibri"/>
                <a:ea typeface="Calibri"/>
                <a:cs typeface="Calibri"/>
                <a:sym typeface="Calibri"/>
              </a:rPr>
              <a:t>completed </a:t>
            </a:r>
            <a:r>
              <a:rPr lang="en-US" sz="2200">
                <a:solidFill>
                  <a:schemeClr val="dk1"/>
                </a:solidFill>
                <a:latin typeface="Calibri"/>
                <a:ea typeface="Calibri"/>
                <a:cs typeface="Calibri"/>
                <a:sym typeface="Calibri"/>
              </a:rPr>
              <a:t>a</a:t>
            </a:r>
            <a:r>
              <a:rPr lang="en-US" sz="2200" cap="none">
                <a:solidFill>
                  <a:schemeClr val="dk1"/>
                </a:solidFill>
                <a:latin typeface="Calibri"/>
                <a:ea typeface="Calibri"/>
                <a:cs typeface="Calibri"/>
                <a:sym typeface="Calibri"/>
              </a:rPr>
              <a:t> </a:t>
            </a:r>
            <a:r>
              <a:rPr lang="en-US" sz="2200" b="1" cap="none">
                <a:solidFill>
                  <a:schemeClr val="dk1"/>
                </a:solidFill>
                <a:latin typeface="Calibri"/>
                <a:ea typeface="Calibri"/>
                <a:cs typeface="Calibri"/>
                <a:sym typeface="Calibri"/>
              </a:rPr>
              <a:t>high school graduate diploma or GED</a:t>
            </a:r>
            <a:endParaRPr sz="2200" b="1" cap="none">
              <a:solidFill>
                <a:schemeClr val="dk1"/>
              </a:solidFill>
              <a:latin typeface="Corbel"/>
              <a:ea typeface="Corbel"/>
              <a:cs typeface="Corbel"/>
              <a:sym typeface="Corbel"/>
            </a:endParaRPr>
          </a:p>
          <a:p>
            <a:pPr marL="285750" marR="0" lvl="0" indent="-278130" algn="l" rtl="0">
              <a:spcBef>
                <a:spcPts val="920"/>
              </a:spcBef>
              <a:spcAft>
                <a:spcPts val="0"/>
              </a:spcAft>
              <a:buClr>
                <a:srgbClr val="960000"/>
              </a:buClr>
              <a:buSzPts val="2200"/>
              <a:buFont typeface="Arial"/>
              <a:buChar char="•"/>
            </a:pPr>
            <a:r>
              <a:rPr lang="en-US" sz="2200" b="1" cap="none">
                <a:solidFill>
                  <a:srgbClr val="69C8CD"/>
                </a:solidFill>
                <a:latin typeface="Corbel"/>
                <a:ea typeface="Corbel"/>
                <a:cs typeface="Corbel"/>
                <a:sym typeface="Corbel"/>
              </a:rPr>
              <a:t>18.</a:t>
            </a:r>
            <a:r>
              <a:rPr lang="en-US" sz="2200" b="1">
                <a:solidFill>
                  <a:srgbClr val="69C8CD"/>
                </a:solidFill>
                <a:latin typeface="Corbel"/>
                <a:ea typeface="Corbel"/>
                <a:cs typeface="Corbel"/>
                <a:sym typeface="Corbel"/>
              </a:rPr>
              <a:t>7</a:t>
            </a:r>
            <a:r>
              <a:rPr lang="en-US" sz="2200" b="1" cap="none">
                <a:solidFill>
                  <a:srgbClr val="69C8CD"/>
                </a:solidFill>
                <a:latin typeface="Corbel"/>
                <a:ea typeface="Corbel"/>
                <a:cs typeface="Corbel"/>
                <a:sym typeface="Corbel"/>
              </a:rPr>
              <a:t>% (74/396)</a:t>
            </a:r>
            <a:r>
              <a:rPr lang="en-US" sz="2200" cap="none">
                <a:solidFill>
                  <a:schemeClr val="dk1"/>
                </a:solidFill>
                <a:latin typeface="Corbel"/>
                <a:ea typeface="Corbel"/>
                <a:cs typeface="Corbel"/>
                <a:sym typeface="Corbel"/>
              </a:rPr>
              <a:t> completed </a:t>
            </a:r>
            <a:r>
              <a:rPr lang="en-US" sz="2200" b="1" cap="none">
                <a:solidFill>
                  <a:schemeClr val="dk1"/>
                </a:solidFill>
                <a:latin typeface="Corbel"/>
                <a:ea typeface="Corbel"/>
                <a:cs typeface="Corbel"/>
                <a:sym typeface="Corbel"/>
              </a:rPr>
              <a:t>some college but did not finish</a:t>
            </a:r>
            <a:endParaRPr sz="2200" b="1" cap="none">
              <a:solidFill>
                <a:schemeClr val="dk1"/>
              </a:solidFill>
              <a:latin typeface="Corbel"/>
              <a:ea typeface="Corbel"/>
              <a:cs typeface="Corbel"/>
              <a:sym typeface="Corbel"/>
            </a:endParaRPr>
          </a:p>
          <a:p>
            <a:pPr marL="285750" marR="0" lvl="0" indent="-278130" algn="l" rtl="0">
              <a:spcBef>
                <a:spcPts val="920"/>
              </a:spcBef>
              <a:spcAft>
                <a:spcPts val="0"/>
              </a:spcAft>
              <a:buClr>
                <a:srgbClr val="960000"/>
              </a:buClr>
              <a:buSzPts val="2200"/>
              <a:buFont typeface="Arial"/>
              <a:buChar char="•"/>
            </a:pPr>
            <a:r>
              <a:rPr lang="en-US" sz="2200" b="1" cap="none">
                <a:solidFill>
                  <a:srgbClr val="507CB6"/>
                </a:solidFill>
                <a:latin typeface="Corbel"/>
                <a:ea typeface="Corbel"/>
                <a:cs typeface="Corbel"/>
                <a:sym typeface="Corbel"/>
              </a:rPr>
              <a:t>13.6% (54/396)</a:t>
            </a:r>
            <a:r>
              <a:rPr lang="en-US" sz="2200" b="1" cap="none">
                <a:solidFill>
                  <a:schemeClr val="dk1"/>
                </a:solidFill>
                <a:latin typeface="Corbel"/>
                <a:ea typeface="Corbel"/>
                <a:cs typeface="Corbel"/>
                <a:sym typeface="Corbel"/>
              </a:rPr>
              <a:t> completed some high school, but did not graduate</a:t>
            </a:r>
            <a:endParaRPr sz="2200" b="1"/>
          </a:p>
        </p:txBody>
      </p:sp>
      <p:sp>
        <p:nvSpPr>
          <p:cNvPr id="273" name="Google Shape;273;p16"/>
          <p:cNvSpPr txBox="1"/>
          <p:nvPr/>
        </p:nvSpPr>
        <p:spPr>
          <a:xfrm>
            <a:off x="7604570" y="5669190"/>
            <a:ext cx="3225000" cy="36930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800">
                <a:solidFill>
                  <a:schemeClr val="dk1"/>
                </a:solidFill>
                <a:latin typeface="Corbel"/>
                <a:ea typeface="Corbel"/>
                <a:cs typeface="Corbel"/>
                <a:sym typeface="Corbel"/>
              </a:rPr>
              <a:t>Answered: 396, Skipped: 2</a:t>
            </a:r>
            <a:endParaRPr sz="1800">
              <a:solidFill>
                <a:schemeClr val="dk1"/>
              </a:solidFill>
              <a:latin typeface="Corbel"/>
              <a:ea typeface="Corbel"/>
              <a:cs typeface="Corbel"/>
              <a:sym typeface="Corbel"/>
            </a:endParaRPr>
          </a:p>
        </p:txBody>
      </p:sp>
      <p:pic>
        <p:nvPicPr>
          <p:cNvPr id="274" name="Google Shape;274;p16" descr="chart5015362750.png"/>
          <p:cNvPicPr preferRelativeResize="0"/>
          <p:nvPr/>
        </p:nvPicPr>
        <p:blipFill rotWithShape="1">
          <a:blip r:embed="rId3">
            <a:alphaModFix/>
          </a:blip>
          <a:srcRect/>
          <a:stretch/>
        </p:blipFill>
        <p:spPr>
          <a:xfrm>
            <a:off x="6408475" y="1812950"/>
            <a:ext cx="5375575" cy="3800875"/>
          </a:xfrm>
          <a:prstGeom prst="rect">
            <a:avLst/>
          </a:prstGeom>
          <a:noFill/>
          <a:ln>
            <a:noFill/>
          </a:ln>
        </p:spPr>
      </p:pic>
    </p:spTree>
    <p:extLst>
      <p:ext uri="{BB962C8B-B14F-4D97-AF65-F5344CB8AC3E}">
        <p14:creationId xmlns:p14="http://schemas.microsoft.com/office/powerpoint/2010/main" val="1868107398"/>
      </p:ext>
    </p:extLst>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Shape 278"/>
        <p:cNvGrpSpPr/>
        <p:nvPr/>
      </p:nvGrpSpPr>
      <p:grpSpPr>
        <a:xfrm>
          <a:off x="0" y="0"/>
          <a:ext cx="0" cy="0"/>
          <a:chOff x="0" y="0"/>
          <a:chExt cx="0" cy="0"/>
        </a:xfrm>
      </p:grpSpPr>
      <p:sp>
        <p:nvSpPr>
          <p:cNvPr id="279" name="Google Shape;279;p17"/>
          <p:cNvSpPr txBox="1">
            <a:spLocks noGrp="1"/>
          </p:cNvSpPr>
          <p:nvPr>
            <p:ph type="title"/>
          </p:nvPr>
        </p:nvSpPr>
        <p:spPr>
          <a:xfrm>
            <a:off x="299108" y="-191762"/>
            <a:ext cx="11444747" cy="1520159"/>
          </a:xfrm>
          <a:prstGeom prst="rect">
            <a:avLst/>
          </a:prstGeom>
          <a:noFill/>
          <a:ln>
            <a:noFill/>
          </a:ln>
        </p:spPr>
        <p:txBody>
          <a:bodyPr spcFirstLastPara="1" wrap="square" lIns="91425" tIns="45700" rIns="91425" bIns="45700" anchor="ctr" anchorCtr="0">
            <a:normAutofit fontScale="90000"/>
          </a:bodyPr>
          <a:lstStyle/>
          <a:p>
            <a:pPr marL="0" lvl="0" indent="0" algn="ctr" rtl="0">
              <a:spcBef>
                <a:spcPts val="0"/>
              </a:spcBef>
              <a:spcAft>
                <a:spcPts val="0"/>
              </a:spcAft>
              <a:buClr>
                <a:srgbClr val="C00000"/>
              </a:buClr>
              <a:buSzPct val="100000"/>
              <a:buFont typeface="Corbel"/>
              <a:buNone/>
            </a:pPr>
            <a:r>
              <a:rPr lang="en-US" sz="3200" b="1">
                <a:solidFill>
                  <a:srgbClr val="C00000"/>
                </a:solidFill>
              </a:rPr>
              <a:t/>
            </a:r>
            <a:br>
              <a:rPr lang="en-US" sz="3200" b="1">
                <a:solidFill>
                  <a:srgbClr val="C00000"/>
                </a:solidFill>
              </a:rPr>
            </a:br>
            <a:r>
              <a:rPr lang="en-US" sz="3200" b="1">
                <a:solidFill>
                  <a:srgbClr val="C00000"/>
                </a:solidFill>
              </a:rPr>
              <a:t>Income</a:t>
            </a:r>
            <a:endParaRPr sz="3200" b="1">
              <a:solidFill>
                <a:srgbClr val="C00000"/>
              </a:solidFill>
            </a:endParaRPr>
          </a:p>
          <a:p>
            <a:pPr marL="0" lvl="0" indent="0" algn="ctr" rtl="0">
              <a:spcBef>
                <a:spcPts val="0"/>
              </a:spcBef>
              <a:spcAft>
                <a:spcPts val="0"/>
              </a:spcAft>
              <a:buClr>
                <a:srgbClr val="C00000"/>
              </a:buClr>
              <a:buSzPct val="100000"/>
              <a:buFont typeface="Corbel"/>
              <a:buNone/>
            </a:pPr>
            <a:r>
              <a:rPr lang="en-US" sz="3200" b="1">
                <a:solidFill>
                  <a:srgbClr val="C00000"/>
                </a:solidFill>
              </a:rPr>
              <a:t>What is your monthly income?</a:t>
            </a:r>
            <a:endParaRPr sz="3200" b="1">
              <a:solidFill>
                <a:srgbClr val="C00000"/>
              </a:solidFill>
            </a:endParaRPr>
          </a:p>
        </p:txBody>
      </p:sp>
      <p:sp>
        <p:nvSpPr>
          <p:cNvPr id="280" name="Google Shape;280;p17"/>
          <p:cNvSpPr txBox="1"/>
          <p:nvPr/>
        </p:nvSpPr>
        <p:spPr>
          <a:xfrm>
            <a:off x="850050" y="1519925"/>
            <a:ext cx="5133000" cy="3922200"/>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rgbClr val="960000"/>
              </a:buClr>
              <a:buSzPts val="2320"/>
              <a:buFont typeface="Arial"/>
              <a:buNone/>
            </a:pPr>
            <a:endParaRPr sz="2200"/>
          </a:p>
          <a:p>
            <a:pPr marL="0" marR="0" lvl="0" indent="0" algn="l" rtl="0">
              <a:spcBef>
                <a:spcPts val="920"/>
              </a:spcBef>
              <a:spcAft>
                <a:spcPts val="0"/>
              </a:spcAft>
              <a:buClr>
                <a:srgbClr val="960000"/>
              </a:buClr>
              <a:buSzPts val="2320"/>
              <a:buFont typeface="Arial"/>
              <a:buNone/>
            </a:pPr>
            <a:r>
              <a:rPr lang="en-US" sz="2200" cap="none">
                <a:solidFill>
                  <a:schemeClr val="dk1"/>
                </a:solidFill>
                <a:latin typeface="Corbel"/>
                <a:ea typeface="Corbel"/>
                <a:cs typeface="Corbel"/>
                <a:sym typeface="Corbel"/>
              </a:rPr>
              <a:t>Of the 398 respondents, </a:t>
            </a:r>
            <a:endParaRPr sz="2200"/>
          </a:p>
          <a:p>
            <a:pPr marL="285750" marR="0" lvl="0" indent="-278130" algn="l" rtl="0">
              <a:spcBef>
                <a:spcPts val="920"/>
              </a:spcBef>
              <a:spcAft>
                <a:spcPts val="0"/>
              </a:spcAft>
              <a:buClr>
                <a:srgbClr val="960000"/>
              </a:buClr>
              <a:buSzPts val="2200"/>
              <a:buFont typeface="Arial"/>
              <a:buChar char="•"/>
            </a:pPr>
            <a:r>
              <a:rPr lang="en-US" sz="2200" b="1" cap="none">
                <a:solidFill>
                  <a:srgbClr val="F9BE00"/>
                </a:solidFill>
                <a:latin typeface="Corbel"/>
                <a:ea typeface="Corbel"/>
                <a:cs typeface="Corbel"/>
                <a:sym typeface="Corbel"/>
              </a:rPr>
              <a:t>34.9%  (139/398)</a:t>
            </a:r>
            <a:r>
              <a:rPr lang="en-US" sz="2200" cap="none">
                <a:solidFill>
                  <a:schemeClr val="dk1"/>
                </a:solidFill>
                <a:latin typeface="Corbel"/>
                <a:ea typeface="Corbel"/>
                <a:cs typeface="Corbel"/>
                <a:sym typeface="Corbel"/>
              </a:rPr>
              <a:t> </a:t>
            </a:r>
            <a:r>
              <a:rPr lang="en-US" sz="2200">
                <a:solidFill>
                  <a:schemeClr val="dk1"/>
                </a:solidFill>
                <a:latin typeface="Corbel"/>
                <a:ea typeface="Corbel"/>
                <a:cs typeface="Corbel"/>
                <a:sym typeface="Corbel"/>
              </a:rPr>
              <a:t>earned </a:t>
            </a:r>
            <a:r>
              <a:rPr lang="en-US" sz="2200" cap="none">
                <a:solidFill>
                  <a:schemeClr val="dk1"/>
                </a:solidFill>
                <a:latin typeface="Corbel"/>
                <a:ea typeface="Corbel"/>
                <a:cs typeface="Corbel"/>
                <a:sym typeface="Corbel"/>
              </a:rPr>
              <a:t>monthly income is </a:t>
            </a:r>
            <a:r>
              <a:rPr lang="en-US" sz="2200" b="1" cap="none">
                <a:solidFill>
                  <a:schemeClr val="dk1"/>
                </a:solidFill>
                <a:latin typeface="Corbel"/>
                <a:ea typeface="Corbel"/>
                <a:cs typeface="Corbel"/>
                <a:sym typeface="Corbel"/>
              </a:rPr>
              <a:t>between $1,001-2000</a:t>
            </a:r>
            <a:endParaRPr sz="2200"/>
          </a:p>
          <a:p>
            <a:pPr marL="285750" marR="0" lvl="0" indent="-278130" algn="l" rtl="0">
              <a:spcBef>
                <a:spcPts val="920"/>
              </a:spcBef>
              <a:spcAft>
                <a:spcPts val="0"/>
              </a:spcAft>
              <a:buClr>
                <a:srgbClr val="960000"/>
              </a:buClr>
              <a:buSzPts val="2200"/>
              <a:buFont typeface="Arial"/>
              <a:buChar char="•"/>
            </a:pPr>
            <a:r>
              <a:rPr lang="en-US" sz="2200" b="1" cap="none">
                <a:solidFill>
                  <a:srgbClr val="507CB6"/>
                </a:solidFill>
                <a:latin typeface="Corbel"/>
                <a:ea typeface="Corbel"/>
                <a:cs typeface="Corbel"/>
                <a:sym typeface="Corbel"/>
              </a:rPr>
              <a:t>33.</a:t>
            </a:r>
            <a:r>
              <a:rPr lang="en-US" sz="2200" b="1">
                <a:solidFill>
                  <a:srgbClr val="507CB6"/>
                </a:solidFill>
                <a:latin typeface="Corbel"/>
                <a:ea typeface="Corbel"/>
                <a:cs typeface="Corbel"/>
                <a:sym typeface="Corbel"/>
              </a:rPr>
              <a:t>2</a:t>
            </a:r>
            <a:r>
              <a:rPr lang="en-US" sz="2200" b="1" cap="none">
                <a:solidFill>
                  <a:srgbClr val="507CB6"/>
                </a:solidFill>
                <a:latin typeface="Corbel"/>
                <a:ea typeface="Corbel"/>
                <a:cs typeface="Corbel"/>
                <a:sym typeface="Corbel"/>
              </a:rPr>
              <a:t>% (132/398) </a:t>
            </a:r>
            <a:r>
              <a:rPr lang="en-US" sz="2200">
                <a:solidFill>
                  <a:schemeClr val="dk1"/>
                </a:solidFill>
                <a:latin typeface="Corbel"/>
                <a:ea typeface="Corbel"/>
                <a:cs typeface="Corbel"/>
                <a:sym typeface="Corbel"/>
              </a:rPr>
              <a:t>earned </a:t>
            </a:r>
            <a:r>
              <a:rPr lang="en-US" sz="2200" cap="none">
                <a:solidFill>
                  <a:schemeClr val="dk1"/>
                </a:solidFill>
                <a:latin typeface="Corbel"/>
                <a:ea typeface="Corbel"/>
                <a:cs typeface="Corbel"/>
                <a:sym typeface="Corbel"/>
              </a:rPr>
              <a:t>monthly income is </a:t>
            </a:r>
            <a:r>
              <a:rPr lang="en-US" sz="2200" b="1" cap="none">
                <a:solidFill>
                  <a:schemeClr val="dk1"/>
                </a:solidFill>
                <a:latin typeface="Corbel"/>
                <a:ea typeface="Corbel"/>
                <a:cs typeface="Corbel"/>
                <a:sym typeface="Corbel"/>
              </a:rPr>
              <a:t>between $1-$1,000</a:t>
            </a:r>
            <a:endParaRPr sz="2200" b="1" cap="none">
              <a:solidFill>
                <a:schemeClr val="dk1"/>
              </a:solidFill>
              <a:latin typeface="Corbel"/>
              <a:ea typeface="Corbel"/>
              <a:cs typeface="Corbel"/>
              <a:sym typeface="Corbel"/>
            </a:endParaRPr>
          </a:p>
          <a:p>
            <a:pPr marL="285750" marR="0" lvl="0" indent="-278130" algn="l" rtl="0">
              <a:spcBef>
                <a:spcPts val="920"/>
              </a:spcBef>
              <a:spcAft>
                <a:spcPts val="0"/>
              </a:spcAft>
              <a:buClr>
                <a:srgbClr val="960000"/>
              </a:buClr>
              <a:buSzPts val="2200"/>
              <a:buFont typeface="Arial"/>
              <a:buChar char="•"/>
            </a:pPr>
            <a:r>
              <a:rPr lang="en-US" sz="2200" b="1" cap="none">
                <a:solidFill>
                  <a:srgbClr val="69C8CD"/>
                </a:solidFill>
                <a:latin typeface="Corbel"/>
                <a:ea typeface="Corbel"/>
                <a:cs typeface="Corbel"/>
                <a:sym typeface="Corbel"/>
              </a:rPr>
              <a:t>17.</a:t>
            </a:r>
            <a:r>
              <a:rPr lang="en-US" sz="2200" b="1">
                <a:solidFill>
                  <a:srgbClr val="69C8CD"/>
                </a:solidFill>
                <a:latin typeface="Corbel"/>
                <a:ea typeface="Corbel"/>
                <a:cs typeface="Corbel"/>
                <a:sym typeface="Corbel"/>
              </a:rPr>
              <a:t>6</a:t>
            </a:r>
            <a:r>
              <a:rPr lang="en-US" sz="2200" b="1" cap="none">
                <a:solidFill>
                  <a:srgbClr val="69C8CD"/>
                </a:solidFill>
                <a:latin typeface="Corbel"/>
                <a:ea typeface="Corbel"/>
                <a:cs typeface="Corbel"/>
                <a:sym typeface="Corbel"/>
              </a:rPr>
              <a:t>% (70/398)</a:t>
            </a:r>
            <a:r>
              <a:rPr lang="en-US" sz="2200" cap="none">
                <a:solidFill>
                  <a:schemeClr val="dk1"/>
                </a:solidFill>
                <a:latin typeface="Corbel"/>
                <a:ea typeface="Corbel"/>
                <a:cs typeface="Corbel"/>
                <a:sym typeface="Corbel"/>
              </a:rPr>
              <a:t> </a:t>
            </a:r>
            <a:r>
              <a:rPr lang="en-US" sz="2200">
                <a:solidFill>
                  <a:schemeClr val="dk1"/>
                </a:solidFill>
                <a:latin typeface="Corbel"/>
                <a:ea typeface="Corbel"/>
                <a:cs typeface="Corbel"/>
                <a:sym typeface="Corbel"/>
              </a:rPr>
              <a:t>earned</a:t>
            </a:r>
            <a:r>
              <a:rPr lang="en-US" sz="2200" cap="none">
                <a:solidFill>
                  <a:schemeClr val="dk1"/>
                </a:solidFill>
                <a:latin typeface="Corbel"/>
                <a:ea typeface="Corbel"/>
                <a:cs typeface="Corbel"/>
                <a:sym typeface="Corbel"/>
              </a:rPr>
              <a:t> monthly income is </a:t>
            </a:r>
            <a:r>
              <a:rPr lang="en-US" sz="2200" b="1" cap="none">
                <a:solidFill>
                  <a:schemeClr val="dk1"/>
                </a:solidFill>
                <a:latin typeface="Corbel"/>
                <a:ea typeface="Corbel"/>
                <a:cs typeface="Corbel"/>
                <a:sym typeface="Corbel"/>
              </a:rPr>
              <a:t>between $2,001-3,000</a:t>
            </a:r>
            <a:endParaRPr sz="2200"/>
          </a:p>
        </p:txBody>
      </p:sp>
      <p:sp>
        <p:nvSpPr>
          <p:cNvPr id="281" name="Google Shape;281;p17"/>
          <p:cNvSpPr txBox="1"/>
          <p:nvPr/>
        </p:nvSpPr>
        <p:spPr>
          <a:xfrm>
            <a:off x="7690736" y="5590999"/>
            <a:ext cx="3225000" cy="36930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800">
                <a:solidFill>
                  <a:schemeClr val="dk1"/>
                </a:solidFill>
                <a:latin typeface="Corbel"/>
                <a:ea typeface="Corbel"/>
                <a:cs typeface="Corbel"/>
                <a:sym typeface="Corbel"/>
              </a:rPr>
              <a:t>Answered: 398, Skipped: 0</a:t>
            </a:r>
            <a:endParaRPr sz="1800">
              <a:solidFill>
                <a:schemeClr val="dk1"/>
              </a:solidFill>
              <a:latin typeface="Corbel"/>
              <a:ea typeface="Corbel"/>
              <a:cs typeface="Corbel"/>
              <a:sym typeface="Corbel"/>
            </a:endParaRPr>
          </a:p>
        </p:txBody>
      </p:sp>
      <p:pic>
        <p:nvPicPr>
          <p:cNvPr id="282" name="Google Shape;282;p17" descr="chart5015362780.png"/>
          <p:cNvPicPr preferRelativeResize="0"/>
          <p:nvPr/>
        </p:nvPicPr>
        <p:blipFill rotWithShape="1">
          <a:blip r:embed="rId3">
            <a:alphaModFix/>
          </a:blip>
          <a:srcRect/>
          <a:stretch/>
        </p:blipFill>
        <p:spPr>
          <a:xfrm>
            <a:off x="6224551" y="1450326"/>
            <a:ext cx="5132925" cy="4061400"/>
          </a:xfrm>
          <a:prstGeom prst="rect">
            <a:avLst/>
          </a:prstGeom>
          <a:noFill/>
          <a:ln>
            <a:noFill/>
          </a:ln>
        </p:spPr>
      </p:pic>
    </p:spTree>
    <p:extLst>
      <p:ext uri="{BB962C8B-B14F-4D97-AF65-F5344CB8AC3E}">
        <p14:creationId xmlns:p14="http://schemas.microsoft.com/office/powerpoint/2010/main" val="2306955909"/>
      </p:ext>
    </p:extLst>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Shape 287"/>
        <p:cNvGrpSpPr/>
        <p:nvPr/>
      </p:nvGrpSpPr>
      <p:grpSpPr>
        <a:xfrm>
          <a:off x="0" y="0"/>
          <a:ext cx="0" cy="0"/>
          <a:chOff x="0" y="0"/>
          <a:chExt cx="0" cy="0"/>
        </a:xfrm>
      </p:grpSpPr>
      <p:sp>
        <p:nvSpPr>
          <p:cNvPr id="288" name="Google Shape;288;g1e46c578252_0_5"/>
          <p:cNvSpPr txBox="1">
            <a:spLocks noGrp="1"/>
          </p:cNvSpPr>
          <p:nvPr>
            <p:ph type="title"/>
          </p:nvPr>
        </p:nvSpPr>
        <p:spPr>
          <a:xfrm>
            <a:off x="1484309" y="33338"/>
            <a:ext cx="10018800" cy="1752600"/>
          </a:xfrm>
          <a:prstGeom prst="rect">
            <a:avLst/>
          </a:prstGeom>
        </p:spPr>
        <p:txBody>
          <a:bodyPr spcFirstLastPara="1" wrap="square" lIns="91425" tIns="45700" rIns="91425" bIns="45700" anchor="ctr" anchorCtr="0">
            <a:normAutofit/>
          </a:bodyPr>
          <a:lstStyle/>
          <a:p>
            <a:pPr marL="0" lvl="0" indent="0" algn="ctr" rtl="0">
              <a:spcBef>
                <a:spcPts val="0"/>
              </a:spcBef>
              <a:spcAft>
                <a:spcPts val="0"/>
              </a:spcAft>
              <a:buNone/>
            </a:pPr>
            <a:r>
              <a:rPr lang="en-US"/>
              <a:t>Demographics Key Takeaways</a:t>
            </a:r>
            <a:endParaRPr/>
          </a:p>
        </p:txBody>
      </p:sp>
      <p:sp>
        <p:nvSpPr>
          <p:cNvPr id="289" name="Google Shape;289;g1e46c578252_0_5"/>
          <p:cNvSpPr txBox="1">
            <a:spLocks noGrp="1"/>
          </p:cNvSpPr>
          <p:nvPr>
            <p:ph type="body" idx="1"/>
          </p:nvPr>
        </p:nvSpPr>
        <p:spPr>
          <a:xfrm>
            <a:off x="1484300" y="1576875"/>
            <a:ext cx="5246400" cy="4370400"/>
          </a:xfrm>
          <a:prstGeom prst="rect">
            <a:avLst/>
          </a:prstGeom>
        </p:spPr>
        <p:txBody>
          <a:bodyPr spcFirstLastPara="1" wrap="square" lIns="91425" tIns="45700" rIns="91425" bIns="45700" anchor="t" anchorCtr="0">
            <a:normAutofit lnSpcReduction="10000"/>
          </a:bodyPr>
          <a:lstStyle/>
          <a:p>
            <a:pPr marL="457200" lvl="0" indent="-368300" algn="l" rtl="0">
              <a:spcBef>
                <a:spcPts val="480"/>
              </a:spcBef>
              <a:spcAft>
                <a:spcPts val="0"/>
              </a:spcAft>
              <a:buSzPts val="2200"/>
              <a:buChar char="●"/>
            </a:pPr>
            <a:r>
              <a:rPr lang="en-US" sz="2200" dirty="0"/>
              <a:t>More than half, </a:t>
            </a:r>
            <a:r>
              <a:rPr lang="en-US" sz="2200" b="1" dirty="0">
                <a:solidFill>
                  <a:schemeClr val="accent2"/>
                </a:solidFill>
              </a:rPr>
              <a:t>57.4% (228/397)</a:t>
            </a:r>
            <a:r>
              <a:rPr lang="en-US" sz="2200" dirty="0">
                <a:solidFill>
                  <a:schemeClr val="accent2"/>
                </a:solidFill>
              </a:rPr>
              <a:t> </a:t>
            </a:r>
            <a:r>
              <a:rPr lang="en-US" sz="2200" dirty="0"/>
              <a:t>of respondents are between the ages of 45-64</a:t>
            </a:r>
            <a:endParaRPr sz="2200" dirty="0"/>
          </a:p>
          <a:p>
            <a:pPr marL="457200" lvl="0" indent="-368300" algn="l" rtl="0">
              <a:spcBef>
                <a:spcPts val="0"/>
              </a:spcBef>
              <a:spcAft>
                <a:spcPts val="0"/>
              </a:spcAft>
              <a:buSzPts val="2200"/>
              <a:buChar char="●"/>
            </a:pPr>
            <a:r>
              <a:rPr lang="en-US" sz="2200" b="1" dirty="0">
                <a:solidFill>
                  <a:schemeClr val="accent2"/>
                </a:solidFill>
              </a:rPr>
              <a:t> 32.4%</a:t>
            </a:r>
            <a:r>
              <a:rPr lang="en-US" sz="2200" dirty="0"/>
              <a:t> </a:t>
            </a:r>
            <a:r>
              <a:rPr lang="en-US" sz="2200" b="1" dirty="0">
                <a:solidFill>
                  <a:schemeClr val="accent2"/>
                </a:solidFill>
              </a:rPr>
              <a:t>(127/392) </a:t>
            </a:r>
            <a:r>
              <a:rPr lang="en-US" sz="2200" dirty="0"/>
              <a:t>of respondents live in Hotspot areas of West Palm, Riviera, and Belle Glade</a:t>
            </a:r>
            <a:endParaRPr sz="2200" dirty="0"/>
          </a:p>
          <a:p>
            <a:pPr marL="457200" lvl="0" indent="-368300" algn="l" rtl="0">
              <a:spcBef>
                <a:spcPts val="0"/>
              </a:spcBef>
              <a:spcAft>
                <a:spcPts val="0"/>
              </a:spcAft>
              <a:buSzPts val="2200"/>
              <a:buChar char="●"/>
            </a:pPr>
            <a:r>
              <a:rPr lang="en-US" sz="2200" dirty="0"/>
              <a:t>More than half, </a:t>
            </a:r>
            <a:r>
              <a:rPr lang="en-US" sz="2200" b="1" dirty="0" smtClean="0">
                <a:solidFill>
                  <a:schemeClr val="accent2"/>
                </a:solidFill>
              </a:rPr>
              <a:t>58.1% </a:t>
            </a:r>
            <a:r>
              <a:rPr lang="en-US" sz="2200" b="1" dirty="0">
                <a:solidFill>
                  <a:schemeClr val="accent2"/>
                </a:solidFill>
              </a:rPr>
              <a:t>(230/396)</a:t>
            </a:r>
            <a:r>
              <a:rPr lang="en-US" sz="2200" dirty="0"/>
              <a:t> of respondents are Male </a:t>
            </a:r>
            <a:endParaRPr sz="2200" dirty="0"/>
          </a:p>
          <a:p>
            <a:pPr marL="457200" lvl="0" indent="-368300" algn="l" rtl="0">
              <a:spcBef>
                <a:spcPts val="0"/>
              </a:spcBef>
              <a:spcAft>
                <a:spcPts val="0"/>
              </a:spcAft>
              <a:buSzPts val="2200"/>
              <a:buChar char="●"/>
            </a:pPr>
            <a:r>
              <a:rPr lang="en-US" sz="2200" dirty="0"/>
              <a:t>More than half,</a:t>
            </a:r>
            <a:r>
              <a:rPr lang="en-US" sz="2200" b="1" dirty="0">
                <a:solidFill>
                  <a:schemeClr val="accent2"/>
                </a:solidFill>
              </a:rPr>
              <a:t>57.5% (187/325)</a:t>
            </a:r>
            <a:r>
              <a:rPr lang="en-US" sz="2200" dirty="0"/>
              <a:t> of respondents are of Black/African American race</a:t>
            </a:r>
            <a:endParaRPr sz="2200" dirty="0"/>
          </a:p>
          <a:p>
            <a:pPr marL="457200" lvl="0" indent="-368300" algn="l" rtl="0">
              <a:spcBef>
                <a:spcPts val="0"/>
              </a:spcBef>
              <a:spcAft>
                <a:spcPts val="0"/>
              </a:spcAft>
              <a:buSzPts val="2200"/>
              <a:buChar char="●"/>
            </a:pPr>
            <a:r>
              <a:rPr lang="en-US" sz="2200" dirty="0"/>
              <a:t>More than half,</a:t>
            </a:r>
            <a:r>
              <a:rPr lang="en-US" sz="2200" b="1" dirty="0">
                <a:solidFill>
                  <a:schemeClr val="accent1"/>
                </a:solidFill>
              </a:rPr>
              <a:t>59.7%  (234/392)</a:t>
            </a:r>
            <a:r>
              <a:rPr lang="en-US" sz="2200" dirty="0">
                <a:solidFill>
                  <a:schemeClr val="accent1"/>
                </a:solidFill>
              </a:rPr>
              <a:t> </a:t>
            </a:r>
            <a:r>
              <a:rPr lang="en-US" sz="2200" dirty="0"/>
              <a:t>of respondents identify as straight</a:t>
            </a:r>
            <a:endParaRPr sz="2200" dirty="0"/>
          </a:p>
        </p:txBody>
      </p:sp>
      <p:pic>
        <p:nvPicPr>
          <p:cNvPr id="290" name="Google Shape;290;g1e46c578252_0_5"/>
          <p:cNvPicPr preferRelativeResize="0"/>
          <p:nvPr/>
        </p:nvPicPr>
        <p:blipFill rotWithShape="1">
          <a:blip r:embed="rId3">
            <a:alphaModFix/>
          </a:blip>
          <a:srcRect r="2104" b="2104"/>
          <a:stretch/>
        </p:blipFill>
        <p:spPr>
          <a:xfrm>
            <a:off x="7647263" y="1416125"/>
            <a:ext cx="3505172" cy="2336225"/>
          </a:xfrm>
          <a:prstGeom prst="rect">
            <a:avLst/>
          </a:prstGeom>
          <a:noFill/>
          <a:ln>
            <a:noFill/>
          </a:ln>
        </p:spPr>
      </p:pic>
      <p:pic>
        <p:nvPicPr>
          <p:cNvPr id="291" name="Google Shape;291;g1e46c578252_0_5"/>
          <p:cNvPicPr preferRelativeResize="0"/>
          <p:nvPr/>
        </p:nvPicPr>
        <p:blipFill>
          <a:blip r:embed="rId4">
            <a:alphaModFix/>
          </a:blip>
          <a:stretch>
            <a:fillRect/>
          </a:stretch>
        </p:blipFill>
        <p:spPr>
          <a:xfrm>
            <a:off x="7647275" y="4084925"/>
            <a:ext cx="3505150" cy="2328975"/>
          </a:xfrm>
          <a:prstGeom prst="rect">
            <a:avLst/>
          </a:prstGeom>
          <a:noFill/>
          <a:ln>
            <a:noFill/>
          </a:ln>
        </p:spPr>
      </p:pic>
    </p:spTree>
    <p:extLst>
      <p:ext uri="{BB962C8B-B14F-4D97-AF65-F5344CB8AC3E}">
        <p14:creationId xmlns:p14="http://schemas.microsoft.com/office/powerpoint/2010/main" val="1233342506"/>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9" y="33338"/>
            <a:ext cx="10018713" cy="1103131"/>
          </a:xfrm>
        </p:spPr>
        <p:txBody>
          <a:bodyPr>
            <a:normAutofit/>
          </a:bodyPr>
          <a:lstStyle/>
          <a:p>
            <a:pPr algn="l"/>
            <a:r>
              <a:rPr lang="en-US" b="1" dirty="0" smtClean="0">
                <a:solidFill>
                  <a:srgbClr val="C00000"/>
                </a:solidFill>
              </a:rPr>
              <a:t>2022 </a:t>
            </a:r>
            <a:r>
              <a:rPr lang="en-US" b="1" dirty="0">
                <a:solidFill>
                  <a:srgbClr val="C00000"/>
                </a:solidFill>
              </a:rPr>
              <a:t>RSR Client Summary Report Data cont.</a:t>
            </a:r>
            <a:endParaRPr lang="en-US" b="1" dirty="0"/>
          </a:p>
        </p:txBody>
      </p:sp>
      <p:sp>
        <p:nvSpPr>
          <p:cNvPr id="10" name="TextBox 9"/>
          <p:cNvSpPr txBox="1"/>
          <p:nvPr/>
        </p:nvSpPr>
        <p:spPr>
          <a:xfrm>
            <a:off x="6570803" y="1136469"/>
            <a:ext cx="5252772" cy="95410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prstClr val="black"/>
                </a:solidFill>
                <a:effectLst/>
                <a:uLnTx/>
                <a:uFillTx/>
                <a:latin typeface="Corbel" panose="020B0503020204020204"/>
                <a:ea typeface="+mn-ea"/>
                <a:cs typeface="+mn-cs"/>
              </a:rPr>
              <a:t>Number of Clients and Service Visits by Service Category</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orbel" panose="020B0503020204020204"/>
                <a:ea typeface="+mn-ea"/>
                <a:cs typeface="+mn-cs"/>
              </a:rPr>
              <a:t>•The </a:t>
            </a:r>
            <a:r>
              <a:rPr kumimoji="0" lang="en-US" sz="1400" b="0" i="0" u="none" strike="noStrike" kern="1200" cap="none" spc="0" normalizeH="0" baseline="0" noProof="0" dirty="0" smtClean="0">
                <a:ln>
                  <a:noFill/>
                </a:ln>
                <a:solidFill>
                  <a:prstClr val="black"/>
                </a:solidFill>
                <a:effectLst/>
                <a:uLnTx/>
                <a:uFillTx/>
                <a:latin typeface="Corbel" panose="020B0503020204020204"/>
                <a:ea typeface="+mn-ea"/>
                <a:cs typeface="+mn-cs"/>
              </a:rPr>
              <a:t>3 </a:t>
            </a:r>
            <a:r>
              <a:rPr kumimoji="0" lang="en-US" sz="1400" b="0" i="0" u="none" strike="noStrike" kern="1200" cap="none" spc="0" normalizeH="0" baseline="0" noProof="0" dirty="0">
                <a:ln>
                  <a:noFill/>
                </a:ln>
                <a:solidFill>
                  <a:prstClr val="black"/>
                </a:solidFill>
                <a:effectLst/>
                <a:uLnTx/>
                <a:uFillTx/>
                <a:latin typeface="Corbel" panose="020B0503020204020204"/>
                <a:ea typeface="+mn-ea"/>
                <a:cs typeface="+mn-cs"/>
              </a:rPr>
              <a:t>top services utilized remains </a:t>
            </a:r>
            <a:r>
              <a:rPr kumimoji="0" lang="en-US" sz="1400" b="0" i="0" u="none" strike="noStrike" kern="1200" cap="none" spc="0" normalizeH="0" baseline="0" noProof="0" dirty="0" smtClean="0">
                <a:ln>
                  <a:noFill/>
                </a:ln>
                <a:solidFill>
                  <a:prstClr val="black"/>
                </a:solidFill>
                <a:effectLst/>
                <a:uLnTx/>
                <a:uFillTx/>
                <a:latin typeface="Corbel" panose="020B0503020204020204"/>
                <a:ea typeface="+mn-ea"/>
                <a:cs typeface="+mn-cs"/>
              </a:rPr>
              <a:t>NMCM, MCM, and EIS.  </a:t>
            </a:r>
            <a:endParaRPr kumimoji="0" lang="en-US" sz="1400" b="0" i="0" u="none" strike="noStrike" kern="1200" cap="none" spc="0" normalizeH="0" baseline="0" noProof="0" dirty="0">
              <a:ln>
                <a:noFill/>
              </a:ln>
              <a:solidFill>
                <a:prstClr val="black"/>
              </a:solidFill>
              <a:effectLst/>
              <a:uLnTx/>
              <a:uFillTx/>
              <a:latin typeface="Corbel" panose="020B0503020204020204"/>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solidFill>
                  <a:prstClr val="black"/>
                </a:solidFill>
                <a:effectLst/>
                <a:uLnTx/>
                <a:uFillTx/>
                <a:latin typeface="Corbel" panose="020B0503020204020204"/>
                <a:ea typeface="+mn-ea"/>
                <a:cs typeface="+mn-cs"/>
              </a:rPr>
              <a:t>•Large decreases evident in LPAP and EFA, while OAHS remained about the same. Health Insurance services had large increase in 2022.</a:t>
            </a:r>
            <a:endParaRPr kumimoji="0" lang="en-US" sz="1400" b="0" i="0" u="none" strike="noStrike" kern="1200" cap="none" spc="0" normalizeH="0" baseline="0" noProof="0" dirty="0">
              <a:ln>
                <a:noFill/>
              </a:ln>
              <a:solidFill>
                <a:prstClr val="black"/>
              </a:solidFill>
              <a:effectLst/>
              <a:uLnTx/>
              <a:uFillTx/>
              <a:latin typeface="Corbel" panose="020B0503020204020204"/>
              <a:ea typeface="+mn-ea"/>
              <a:cs typeface="+mn-cs"/>
            </a:endParaRPr>
          </a:p>
        </p:txBody>
      </p:sp>
      <p:graphicFrame>
        <p:nvGraphicFramePr>
          <p:cNvPr id="7" name="Content Placeholder 8"/>
          <p:cNvGraphicFramePr>
            <a:graphicFrameLocks/>
          </p:cNvGraphicFramePr>
          <p:nvPr>
            <p:extLst/>
          </p:nvPr>
        </p:nvGraphicFramePr>
        <p:xfrm>
          <a:off x="6570802" y="2239600"/>
          <a:ext cx="5252773" cy="4008142"/>
        </p:xfrm>
        <a:graphic>
          <a:graphicData uri="http://schemas.openxmlformats.org/drawingml/2006/table">
            <a:tbl>
              <a:tblPr firstRow="1" firstCol="1" bandRow="1">
                <a:tableStyleId>{5C22544A-7EE6-4342-B048-85BDC9FD1C3A}</a:tableStyleId>
              </a:tblPr>
              <a:tblGrid>
                <a:gridCol w="2694496">
                  <a:extLst>
                    <a:ext uri="{9D8B030D-6E8A-4147-A177-3AD203B41FA5}">
                      <a16:colId xmlns:a16="http://schemas.microsoft.com/office/drawing/2014/main" val="123706356"/>
                    </a:ext>
                  </a:extLst>
                </a:gridCol>
                <a:gridCol w="1126157">
                  <a:extLst>
                    <a:ext uri="{9D8B030D-6E8A-4147-A177-3AD203B41FA5}">
                      <a16:colId xmlns:a16="http://schemas.microsoft.com/office/drawing/2014/main" val="1075336865"/>
                    </a:ext>
                  </a:extLst>
                </a:gridCol>
                <a:gridCol w="1432120">
                  <a:extLst>
                    <a:ext uri="{9D8B030D-6E8A-4147-A177-3AD203B41FA5}">
                      <a16:colId xmlns:a16="http://schemas.microsoft.com/office/drawing/2014/main" val="257988990"/>
                    </a:ext>
                  </a:extLst>
                </a:gridCol>
              </a:tblGrid>
              <a:tr h="396430">
                <a:tc>
                  <a:txBody>
                    <a:bodyPr/>
                    <a:lstStyle/>
                    <a:p>
                      <a:pPr marL="0" marR="0">
                        <a:lnSpc>
                          <a:spcPct val="107000"/>
                        </a:lnSpc>
                        <a:spcBef>
                          <a:spcPts val="0"/>
                        </a:spcBef>
                        <a:spcAft>
                          <a:spcPts val="0"/>
                        </a:spcAft>
                      </a:pPr>
                      <a:r>
                        <a:rPr lang="en-US" sz="1100" dirty="0">
                          <a:effectLst/>
                        </a:rPr>
                        <a:t>Service Category</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nSpc>
                          <a:spcPct val="107000"/>
                        </a:lnSpc>
                        <a:spcBef>
                          <a:spcPts val="0"/>
                        </a:spcBef>
                        <a:spcAft>
                          <a:spcPts val="0"/>
                        </a:spcAft>
                      </a:pPr>
                      <a:r>
                        <a:rPr lang="en-US" sz="1100" dirty="0">
                          <a:effectLst/>
                        </a:rPr>
                        <a:t># of </a:t>
                      </a:r>
                      <a:r>
                        <a:rPr lang="en-US" sz="1100" dirty="0" smtClean="0">
                          <a:effectLst/>
                        </a:rPr>
                        <a:t>Clients 2020/2021/2022</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nSpc>
                          <a:spcPct val="107000"/>
                        </a:lnSpc>
                        <a:spcBef>
                          <a:spcPts val="0"/>
                        </a:spcBef>
                        <a:spcAft>
                          <a:spcPts val="0"/>
                        </a:spcAft>
                      </a:pPr>
                      <a:r>
                        <a:rPr lang="en-US" sz="1100" dirty="0">
                          <a:effectLst/>
                        </a:rPr>
                        <a:t># of </a:t>
                      </a:r>
                      <a:r>
                        <a:rPr lang="en-US" sz="1100" dirty="0" smtClean="0">
                          <a:effectLst/>
                        </a:rPr>
                        <a:t>Visits  2020/2021/2022</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3690493435"/>
                  </a:ext>
                </a:extLst>
              </a:tr>
              <a:tr h="232461">
                <a:tc>
                  <a:txBody>
                    <a:bodyPr/>
                    <a:lstStyle/>
                    <a:p>
                      <a:pPr marL="0" marR="0">
                        <a:lnSpc>
                          <a:spcPct val="107000"/>
                        </a:lnSpc>
                        <a:spcBef>
                          <a:spcPts val="0"/>
                        </a:spcBef>
                        <a:spcAft>
                          <a:spcPts val="0"/>
                        </a:spcAft>
                      </a:pPr>
                      <a:r>
                        <a:rPr lang="en-US" sz="1100" dirty="0">
                          <a:effectLst/>
                        </a:rPr>
                        <a:t>Early Intervention Services </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nSpc>
                          <a:spcPct val="107000"/>
                        </a:lnSpc>
                        <a:spcBef>
                          <a:spcPts val="0"/>
                        </a:spcBef>
                        <a:spcAft>
                          <a:spcPts val="0"/>
                        </a:spcAft>
                      </a:pPr>
                      <a:r>
                        <a:rPr lang="en-US" sz="1100" dirty="0" smtClean="0">
                          <a:effectLst/>
                          <a:latin typeface="+mn-lt"/>
                          <a:ea typeface="+mn-ea"/>
                          <a:cs typeface="+mn-cs"/>
                        </a:rPr>
                        <a:t>871/1669/1189</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nSpc>
                          <a:spcPct val="107000"/>
                        </a:lnSpc>
                        <a:spcBef>
                          <a:spcPts val="0"/>
                        </a:spcBef>
                        <a:spcAft>
                          <a:spcPts val="0"/>
                        </a:spcAft>
                      </a:pPr>
                      <a:r>
                        <a:rPr lang="en-US" sz="1100" dirty="0" smtClean="0">
                          <a:effectLst/>
                        </a:rPr>
                        <a:t>3954/10,152/5525</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2058691996"/>
                  </a:ext>
                </a:extLst>
              </a:tr>
              <a:tr h="232461">
                <a:tc>
                  <a:txBody>
                    <a:bodyPr/>
                    <a:lstStyle/>
                    <a:p>
                      <a:pPr marL="0" marR="0">
                        <a:lnSpc>
                          <a:spcPct val="107000"/>
                        </a:lnSpc>
                        <a:spcBef>
                          <a:spcPts val="0"/>
                        </a:spcBef>
                        <a:spcAft>
                          <a:spcPts val="0"/>
                        </a:spcAft>
                      </a:pPr>
                      <a:r>
                        <a:rPr lang="en-US" sz="1100" dirty="0">
                          <a:effectLst/>
                        </a:rPr>
                        <a:t>Medical Case Management</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nSpc>
                          <a:spcPct val="107000"/>
                        </a:lnSpc>
                        <a:spcBef>
                          <a:spcPts val="0"/>
                        </a:spcBef>
                        <a:spcAft>
                          <a:spcPts val="0"/>
                        </a:spcAft>
                      </a:pPr>
                      <a:r>
                        <a:rPr lang="en-US" sz="1100" dirty="0" smtClean="0">
                          <a:effectLst/>
                          <a:latin typeface="+mn-lt"/>
                          <a:ea typeface="+mn-ea"/>
                          <a:cs typeface="+mn-cs"/>
                        </a:rPr>
                        <a:t>1614/1584/1362</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nSpc>
                          <a:spcPct val="107000"/>
                        </a:lnSpc>
                        <a:spcBef>
                          <a:spcPts val="0"/>
                        </a:spcBef>
                        <a:spcAft>
                          <a:spcPts val="0"/>
                        </a:spcAft>
                      </a:pPr>
                      <a:r>
                        <a:rPr lang="en-US" sz="1100" dirty="0" smtClean="0">
                          <a:effectLst/>
                        </a:rPr>
                        <a:t>27,228/25,201/19,490</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3752886973"/>
                  </a:ext>
                </a:extLst>
              </a:tr>
              <a:tr h="232461">
                <a:tc>
                  <a:txBody>
                    <a:bodyPr/>
                    <a:lstStyle/>
                    <a:p>
                      <a:pPr marL="0" marR="0">
                        <a:lnSpc>
                          <a:spcPct val="107000"/>
                        </a:lnSpc>
                        <a:spcBef>
                          <a:spcPts val="0"/>
                        </a:spcBef>
                        <a:spcAft>
                          <a:spcPts val="0"/>
                        </a:spcAft>
                      </a:pPr>
                      <a:r>
                        <a:rPr lang="en-US" sz="1100" dirty="0">
                          <a:effectLst/>
                        </a:rPr>
                        <a:t>Mental Health</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nSpc>
                          <a:spcPct val="107000"/>
                        </a:lnSpc>
                        <a:spcBef>
                          <a:spcPts val="0"/>
                        </a:spcBef>
                        <a:spcAft>
                          <a:spcPts val="0"/>
                        </a:spcAft>
                      </a:pPr>
                      <a:r>
                        <a:rPr lang="en-US" sz="1100" dirty="0" smtClean="0">
                          <a:effectLst/>
                          <a:latin typeface="+mn-lt"/>
                          <a:ea typeface="+mn-ea"/>
                          <a:cs typeface="+mn-cs"/>
                        </a:rPr>
                        <a:t>74/75/74</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nSpc>
                          <a:spcPct val="107000"/>
                        </a:lnSpc>
                        <a:spcBef>
                          <a:spcPts val="0"/>
                        </a:spcBef>
                        <a:spcAft>
                          <a:spcPts val="0"/>
                        </a:spcAft>
                      </a:pPr>
                      <a:r>
                        <a:rPr lang="en-US" sz="1100" dirty="0" smtClean="0">
                          <a:effectLst/>
                        </a:rPr>
                        <a:t>737/503/369</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2104675068"/>
                  </a:ext>
                </a:extLst>
              </a:tr>
              <a:tr h="232461">
                <a:tc>
                  <a:txBody>
                    <a:bodyPr/>
                    <a:lstStyle/>
                    <a:p>
                      <a:pPr marL="0" marR="0">
                        <a:lnSpc>
                          <a:spcPct val="107000"/>
                        </a:lnSpc>
                        <a:spcBef>
                          <a:spcPts val="0"/>
                        </a:spcBef>
                        <a:spcAft>
                          <a:spcPts val="0"/>
                        </a:spcAft>
                      </a:pPr>
                      <a:r>
                        <a:rPr lang="en-US" sz="1100" dirty="0">
                          <a:effectLst/>
                        </a:rPr>
                        <a:t>Oral Health</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nSpc>
                          <a:spcPct val="107000"/>
                        </a:lnSpc>
                        <a:spcBef>
                          <a:spcPts val="0"/>
                        </a:spcBef>
                        <a:spcAft>
                          <a:spcPts val="0"/>
                        </a:spcAft>
                      </a:pPr>
                      <a:r>
                        <a:rPr lang="en-US" sz="1100" dirty="0" smtClean="0">
                          <a:effectLst/>
                          <a:latin typeface="+mn-lt"/>
                          <a:ea typeface="+mn-ea"/>
                          <a:cs typeface="+mn-cs"/>
                        </a:rPr>
                        <a:t>450/521/525</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nSpc>
                          <a:spcPct val="107000"/>
                        </a:lnSpc>
                        <a:spcBef>
                          <a:spcPts val="0"/>
                        </a:spcBef>
                        <a:spcAft>
                          <a:spcPts val="0"/>
                        </a:spcAft>
                      </a:pPr>
                      <a:r>
                        <a:rPr lang="en-US" sz="1100" dirty="0" smtClean="0">
                          <a:effectLst/>
                        </a:rPr>
                        <a:t>1099/2157/1850</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3661544133"/>
                  </a:ext>
                </a:extLst>
              </a:tr>
              <a:tr h="259677">
                <a:tc>
                  <a:txBody>
                    <a:bodyPr/>
                    <a:lstStyle/>
                    <a:p>
                      <a:pPr marL="0" marR="0">
                        <a:lnSpc>
                          <a:spcPct val="107000"/>
                        </a:lnSpc>
                        <a:spcBef>
                          <a:spcPts val="0"/>
                        </a:spcBef>
                        <a:spcAft>
                          <a:spcPts val="0"/>
                        </a:spcAft>
                      </a:pPr>
                      <a:r>
                        <a:rPr lang="en-US" sz="1100" dirty="0">
                          <a:effectLst/>
                        </a:rPr>
                        <a:t>Outpatient </a:t>
                      </a:r>
                      <a:r>
                        <a:rPr lang="en-US" sz="1100" dirty="0" smtClean="0">
                          <a:effectLst/>
                        </a:rPr>
                        <a:t>Ambulatory Health</a:t>
                      </a:r>
                      <a:r>
                        <a:rPr lang="en-US" sz="1100" baseline="0" dirty="0" smtClean="0">
                          <a:effectLst/>
                        </a:rPr>
                        <a:t> Services</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nSpc>
                          <a:spcPct val="107000"/>
                        </a:lnSpc>
                        <a:spcBef>
                          <a:spcPts val="0"/>
                        </a:spcBef>
                        <a:spcAft>
                          <a:spcPts val="0"/>
                        </a:spcAft>
                      </a:pPr>
                      <a:r>
                        <a:rPr lang="en-US" sz="1100" dirty="0" smtClean="0">
                          <a:effectLst/>
                          <a:latin typeface="+mn-lt"/>
                          <a:ea typeface="+mn-ea"/>
                          <a:cs typeface="+mn-cs"/>
                        </a:rPr>
                        <a:t>555/545/565</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nSpc>
                          <a:spcPct val="107000"/>
                        </a:lnSpc>
                        <a:spcBef>
                          <a:spcPts val="0"/>
                        </a:spcBef>
                        <a:spcAft>
                          <a:spcPts val="0"/>
                        </a:spcAft>
                      </a:pPr>
                      <a:r>
                        <a:rPr lang="en-US" sz="1100" dirty="0" smtClean="0">
                          <a:effectLst/>
                        </a:rPr>
                        <a:t>2734/2402/2539</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48331257"/>
                  </a:ext>
                </a:extLst>
              </a:tr>
              <a:tr h="232461">
                <a:tc>
                  <a:txBody>
                    <a:bodyPr/>
                    <a:lstStyle/>
                    <a:p>
                      <a:pPr marL="0" marR="0">
                        <a:lnSpc>
                          <a:spcPct val="107000"/>
                        </a:lnSpc>
                        <a:spcBef>
                          <a:spcPts val="0"/>
                        </a:spcBef>
                        <a:spcAft>
                          <a:spcPts val="0"/>
                        </a:spcAft>
                      </a:pPr>
                      <a:r>
                        <a:rPr lang="en-US" sz="1100" dirty="0">
                          <a:effectLst/>
                        </a:rPr>
                        <a:t>Local Pharmacy Assistance Program</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nSpc>
                          <a:spcPct val="107000"/>
                        </a:lnSpc>
                        <a:spcBef>
                          <a:spcPts val="0"/>
                        </a:spcBef>
                        <a:spcAft>
                          <a:spcPts val="0"/>
                        </a:spcAft>
                      </a:pPr>
                      <a:r>
                        <a:rPr lang="en-US" sz="1100" dirty="0" smtClean="0">
                          <a:effectLst/>
                          <a:latin typeface="+mn-lt"/>
                          <a:ea typeface="+mn-ea"/>
                          <a:cs typeface="+mn-cs"/>
                        </a:rPr>
                        <a:t>144/74/55</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nSpc>
                          <a:spcPct val="107000"/>
                        </a:lnSpc>
                        <a:spcBef>
                          <a:spcPts val="0"/>
                        </a:spcBef>
                        <a:spcAft>
                          <a:spcPts val="0"/>
                        </a:spcAft>
                      </a:pPr>
                      <a:r>
                        <a:rPr lang="en-US" sz="1100" dirty="0" smtClean="0">
                          <a:effectLst/>
                          <a:latin typeface="Calibri" panose="020F0502020204030204" pitchFamily="34" charset="0"/>
                          <a:ea typeface="Calibri" panose="020F0502020204030204" pitchFamily="34" charset="0"/>
                          <a:cs typeface="Times New Roman" panose="02020603050405020304" pitchFamily="18" charset="0"/>
                        </a:rPr>
                        <a:t>700/313/164</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1311075905"/>
                  </a:ext>
                </a:extLst>
              </a:tr>
              <a:tr h="232461">
                <a:tc>
                  <a:txBody>
                    <a:bodyPr/>
                    <a:lstStyle/>
                    <a:p>
                      <a:pPr marL="0" marR="0">
                        <a:lnSpc>
                          <a:spcPct val="107000"/>
                        </a:lnSpc>
                        <a:spcBef>
                          <a:spcPts val="0"/>
                        </a:spcBef>
                        <a:spcAft>
                          <a:spcPts val="0"/>
                        </a:spcAft>
                      </a:pPr>
                      <a:r>
                        <a:rPr lang="en-US" sz="1100" dirty="0">
                          <a:effectLst/>
                        </a:rPr>
                        <a:t>Non-Medical Case Management</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nSpc>
                          <a:spcPct val="107000"/>
                        </a:lnSpc>
                        <a:spcBef>
                          <a:spcPts val="0"/>
                        </a:spcBef>
                        <a:spcAft>
                          <a:spcPts val="0"/>
                        </a:spcAft>
                      </a:pPr>
                      <a:r>
                        <a:rPr lang="en-US" sz="1100" dirty="0" smtClean="0">
                          <a:effectLst/>
                          <a:latin typeface="+mn-lt"/>
                          <a:ea typeface="+mn-ea"/>
                          <a:cs typeface="+mn-cs"/>
                        </a:rPr>
                        <a:t>1866/2287/2299</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nSpc>
                          <a:spcPct val="107000"/>
                        </a:lnSpc>
                        <a:spcBef>
                          <a:spcPts val="0"/>
                        </a:spcBef>
                        <a:spcAft>
                          <a:spcPts val="0"/>
                        </a:spcAft>
                      </a:pPr>
                      <a:r>
                        <a:rPr lang="en-US" sz="1100" dirty="0" smtClean="0">
                          <a:effectLst/>
                          <a:latin typeface="Calibri" panose="020F0502020204030204" pitchFamily="34" charset="0"/>
                          <a:ea typeface="Calibri" panose="020F0502020204030204" pitchFamily="34" charset="0"/>
                          <a:cs typeface="Times New Roman" panose="02020603050405020304" pitchFamily="18" charset="0"/>
                        </a:rPr>
                        <a:t>12,448/17,121/14,534</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3084601898"/>
                  </a:ext>
                </a:extLst>
              </a:tr>
              <a:tr h="436189">
                <a:tc>
                  <a:txBody>
                    <a:bodyPr/>
                    <a:lstStyle/>
                    <a:p>
                      <a:pPr marL="0" marR="0">
                        <a:lnSpc>
                          <a:spcPct val="107000"/>
                        </a:lnSpc>
                        <a:spcBef>
                          <a:spcPts val="0"/>
                        </a:spcBef>
                        <a:spcAft>
                          <a:spcPts val="0"/>
                        </a:spcAft>
                      </a:pPr>
                      <a:r>
                        <a:rPr lang="en-US" sz="1100" dirty="0">
                          <a:effectLst/>
                        </a:rPr>
                        <a:t>Emergency Financial Assistance (</a:t>
                      </a:r>
                      <a:r>
                        <a:rPr lang="en-US" sz="1100" dirty="0" smtClean="0">
                          <a:effectLst/>
                        </a:rPr>
                        <a:t>including EFA-Emergency Medication)</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nSpc>
                          <a:spcPct val="107000"/>
                        </a:lnSpc>
                        <a:spcBef>
                          <a:spcPts val="0"/>
                        </a:spcBef>
                        <a:spcAft>
                          <a:spcPts val="0"/>
                        </a:spcAft>
                      </a:pPr>
                      <a:r>
                        <a:rPr lang="en-US" sz="1100" dirty="0" smtClean="0">
                          <a:effectLst/>
                          <a:latin typeface="+mn-lt"/>
                          <a:ea typeface="+mn-ea"/>
                          <a:cs typeface="+mn-cs"/>
                        </a:rPr>
                        <a:t>92/79/47</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nSpc>
                          <a:spcPct val="107000"/>
                        </a:lnSpc>
                        <a:spcBef>
                          <a:spcPts val="0"/>
                        </a:spcBef>
                        <a:spcAft>
                          <a:spcPts val="0"/>
                        </a:spcAft>
                      </a:pPr>
                      <a:r>
                        <a:rPr lang="en-US" sz="1100" dirty="0" smtClean="0">
                          <a:effectLst/>
                          <a:latin typeface="Calibri" panose="020F0502020204030204" pitchFamily="34" charset="0"/>
                          <a:ea typeface="Calibri" panose="020F0502020204030204" pitchFamily="34" charset="0"/>
                          <a:cs typeface="Times New Roman" panose="02020603050405020304" pitchFamily="18" charset="0"/>
                        </a:rPr>
                        <a:t>120/112/81</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3701462666"/>
                  </a:ext>
                </a:extLst>
              </a:tr>
              <a:tr h="263401">
                <a:tc>
                  <a:txBody>
                    <a:bodyPr/>
                    <a:lstStyle/>
                    <a:p>
                      <a:pPr marL="0" marR="0">
                        <a:lnSpc>
                          <a:spcPct val="107000"/>
                        </a:lnSpc>
                        <a:spcBef>
                          <a:spcPts val="0"/>
                        </a:spcBef>
                        <a:spcAft>
                          <a:spcPts val="0"/>
                        </a:spcAft>
                      </a:pPr>
                      <a:r>
                        <a:rPr lang="en-US" sz="1100" dirty="0">
                          <a:effectLst/>
                        </a:rPr>
                        <a:t>Food Bank (including Nutritional </a:t>
                      </a:r>
                      <a:r>
                        <a:rPr lang="en-US" sz="1100" dirty="0" smtClean="0">
                          <a:effectLst/>
                        </a:rPr>
                        <a:t>Supplements)</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nSpc>
                          <a:spcPct val="107000"/>
                        </a:lnSpc>
                        <a:spcBef>
                          <a:spcPts val="0"/>
                        </a:spcBef>
                        <a:spcAft>
                          <a:spcPts val="0"/>
                        </a:spcAft>
                      </a:pPr>
                      <a:r>
                        <a:rPr lang="en-US" sz="1100" dirty="0" smtClean="0">
                          <a:effectLst/>
                          <a:latin typeface="Calibri" panose="020F0502020204030204" pitchFamily="34" charset="0"/>
                          <a:ea typeface="Calibri" panose="020F0502020204030204" pitchFamily="34" charset="0"/>
                          <a:cs typeface="Times New Roman" panose="02020603050405020304" pitchFamily="18" charset="0"/>
                        </a:rPr>
                        <a:t>635/658/695</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nSpc>
                          <a:spcPct val="107000"/>
                        </a:lnSpc>
                        <a:spcBef>
                          <a:spcPts val="0"/>
                        </a:spcBef>
                        <a:spcAft>
                          <a:spcPts val="0"/>
                        </a:spcAft>
                      </a:pPr>
                      <a:r>
                        <a:rPr lang="en-US" sz="1100" dirty="0" smtClean="0">
                          <a:effectLst/>
                          <a:latin typeface="Calibri" panose="020F0502020204030204" pitchFamily="34" charset="0"/>
                          <a:ea typeface="Calibri" panose="020F0502020204030204" pitchFamily="34" charset="0"/>
                          <a:cs typeface="Times New Roman" panose="02020603050405020304" pitchFamily="18" charset="0"/>
                        </a:rPr>
                        <a:t>4166/3931/4402</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1318673095"/>
                  </a:ext>
                </a:extLst>
              </a:tr>
              <a:tr h="232461">
                <a:tc>
                  <a:txBody>
                    <a:bodyPr/>
                    <a:lstStyle/>
                    <a:p>
                      <a:pPr marL="0" marR="0">
                        <a:lnSpc>
                          <a:spcPct val="107000"/>
                        </a:lnSpc>
                        <a:spcBef>
                          <a:spcPts val="0"/>
                        </a:spcBef>
                        <a:spcAft>
                          <a:spcPts val="0"/>
                        </a:spcAft>
                      </a:pPr>
                      <a:r>
                        <a:rPr lang="en-US" sz="1100" dirty="0">
                          <a:effectLst/>
                        </a:rPr>
                        <a:t>Health Insurance Program</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nSpc>
                          <a:spcPct val="107000"/>
                        </a:lnSpc>
                        <a:spcBef>
                          <a:spcPts val="0"/>
                        </a:spcBef>
                        <a:spcAft>
                          <a:spcPts val="0"/>
                        </a:spcAft>
                      </a:pPr>
                      <a:r>
                        <a:rPr lang="en-US" sz="1100" dirty="0" smtClean="0">
                          <a:effectLst/>
                          <a:latin typeface="+mn-lt"/>
                          <a:ea typeface="+mn-ea"/>
                          <a:cs typeface="+mn-cs"/>
                        </a:rPr>
                        <a:t>372/355/516</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nSpc>
                          <a:spcPct val="107000"/>
                        </a:lnSpc>
                        <a:spcBef>
                          <a:spcPts val="0"/>
                        </a:spcBef>
                        <a:spcAft>
                          <a:spcPts val="0"/>
                        </a:spcAft>
                      </a:pPr>
                      <a:r>
                        <a:rPr lang="en-US" sz="1100" dirty="0" smtClean="0">
                          <a:effectLst/>
                          <a:latin typeface="Calibri" panose="020F0502020204030204" pitchFamily="34" charset="0"/>
                          <a:ea typeface="Calibri" panose="020F0502020204030204" pitchFamily="34" charset="0"/>
                          <a:cs typeface="Times New Roman" panose="02020603050405020304" pitchFamily="18" charset="0"/>
                        </a:rPr>
                        <a:t>1975/2519/2655</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3199285416"/>
                  </a:ext>
                </a:extLst>
              </a:tr>
              <a:tr h="232461">
                <a:tc>
                  <a:txBody>
                    <a:bodyPr/>
                    <a:lstStyle/>
                    <a:p>
                      <a:pPr marL="0" marR="0">
                        <a:lnSpc>
                          <a:spcPct val="107000"/>
                        </a:lnSpc>
                        <a:spcBef>
                          <a:spcPts val="0"/>
                        </a:spcBef>
                        <a:spcAft>
                          <a:spcPts val="0"/>
                        </a:spcAft>
                      </a:pPr>
                      <a:r>
                        <a:rPr lang="en-US" sz="1100" dirty="0">
                          <a:effectLst/>
                        </a:rPr>
                        <a:t>Housing</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nSpc>
                          <a:spcPct val="107000"/>
                        </a:lnSpc>
                        <a:spcBef>
                          <a:spcPts val="0"/>
                        </a:spcBef>
                        <a:spcAft>
                          <a:spcPts val="0"/>
                        </a:spcAft>
                      </a:pPr>
                      <a:r>
                        <a:rPr lang="en-US" sz="1100" dirty="0" smtClean="0">
                          <a:effectLst/>
                        </a:rPr>
                        <a:t>19/19/24</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nSpc>
                          <a:spcPct val="107000"/>
                        </a:lnSpc>
                        <a:spcBef>
                          <a:spcPts val="0"/>
                        </a:spcBef>
                        <a:spcAft>
                          <a:spcPts val="0"/>
                        </a:spcAft>
                      </a:pPr>
                      <a:r>
                        <a:rPr lang="en-US" sz="1100" dirty="0" smtClean="0">
                          <a:effectLst/>
                        </a:rPr>
                        <a:t>87/98/164</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1028362291"/>
                  </a:ext>
                </a:extLst>
              </a:tr>
              <a:tr h="232461">
                <a:tc>
                  <a:txBody>
                    <a:bodyPr/>
                    <a:lstStyle/>
                    <a:p>
                      <a:pPr marL="0" marR="0">
                        <a:lnSpc>
                          <a:spcPct val="107000"/>
                        </a:lnSpc>
                        <a:spcBef>
                          <a:spcPts val="0"/>
                        </a:spcBef>
                        <a:spcAft>
                          <a:spcPts val="0"/>
                        </a:spcAft>
                      </a:pPr>
                      <a:r>
                        <a:rPr lang="en-US" sz="1100" dirty="0">
                          <a:effectLst/>
                        </a:rPr>
                        <a:t>Medical Transportation</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nSpc>
                          <a:spcPct val="107000"/>
                        </a:lnSpc>
                        <a:spcBef>
                          <a:spcPts val="0"/>
                        </a:spcBef>
                        <a:spcAft>
                          <a:spcPts val="0"/>
                        </a:spcAft>
                      </a:pPr>
                      <a:r>
                        <a:rPr lang="en-US" sz="1100" dirty="0" smtClean="0">
                          <a:effectLst/>
                        </a:rPr>
                        <a:t>290/235/273</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nSpc>
                          <a:spcPct val="107000"/>
                        </a:lnSpc>
                        <a:spcBef>
                          <a:spcPts val="0"/>
                        </a:spcBef>
                        <a:spcAft>
                          <a:spcPts val="0"/>
                        </a:spcAft>
                      </a:pPr>
                      <a:r>
                        <a:rPr lang="en-US" sz="1100" dirty="0" smtClean="0">
                          <a:effectLst/>
                          <a:latin typeface="Calibri" panose="020F0502020204030204" pitchFamily="34" charset="0"/>
                          <a:ea typeface="Calibri" panose="020F0502020204030204" pitchFamily="34" charset="0"/>
                          <a:cs typeface="Times New Roman" panose="02020603050405020304" pitchFamily="18" charset="0"/>
                        </a:rPr>
                        <a:t>1274/1092/1732</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3442984471"/>
                  </a:ext>
                </a:extLst>
              </a:tr>
              <a:tr h="232461">
                <a:tc>
                  <a:txBody>
                    <a:bodyPr/>
                    <a:lstStyle/>
                    <a:p>
                      <a:pPr marL="0" marR="0">
                        <a:lnSpc>
                          <a:spcPct val="107000"/>
                        </a:lnSpc>
                        <a:spcBef>
                          <a:spcPts val="0"/>
                        </a:spcBef>
                        <a:spcAft>
                          <a:spcPts val="0"/>
                        </a:spcAft>
                      </a:pPr>
                      <a:r>
                        <a:rPr lang="en-US" sz="1100" dirty="0">
                          <a:effectLst/>
                        </a:rPr>
                        <a:t>Other Professional Services (Legal)</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nSpc>
                          <a:spcPct val="107000"/>
                        </a:lnSpc>
                        <a:spcBef>
                          <a:spcPts val="0"/>
                        </a:spcBef>
                        <a:spcAft>
                          <a:spcPts val="0"/>
                        </a:spcAft>
                      </a:pPr>
                      <a:r>
                        <a:rPr lang="en-US" sz="1100" dirty="0" smtClean="0">
                          <a:effectLst/>
                          <a:latin typeface="Calibri" panose="020F0502020204030204" pitchFamily="34" charset="0"/>
                          <a:ea typeface="Calibri" panose="020F0502020204030204" pitchFamily="34" charset="0"/>
                          <a:cs typeface="Times New Roman" panose="02020603050405020304" pitchFamily="18" charset="0"/>
                        </a:rPr>
                        <a:t>186/208/260</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nSpc>
                          <a:spcPct val="107000"/>
                        </a:lnSpc>
                        <a:spcBef>
                          <a:spcPts val="0"/>
                        </a:spcBef>
                        <a:spcAft>
                          <a:spcPts val="0"/>
                        </a:spcAft>
                      </a:pPr>
                      <a:r>
                        <a:rPr lang="en-US" sz="1100" dirty="0" smtClean="0">
                          <a:effectLst/>
                        </a:rPr>
                        <a:t>2180/1480/1666</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2758778319"/>
                  </a:ext>
                </a:extLst>
              </a:tr>
              <a:tr h="232461">
                <a:tc>
                  <a:txBody>
                    <a:bodyPr/>
                    <a:lstStyle/>
                    <a:p>
                      <a:pPr marL="0" marR="0">
                        <a:lnSpc>
                          <a:spcPct val="107000"/>
                        </a:lnSpc>
                        <a:spcBef>
                          <a:spcPts val="0"/>
                        </a:spcBef>
                        <a:spcAft>
                          <a:spcPts val="0"/>
                        </a:spcAft>
                      </a:pPr>
                      <a:r>
                        <a:rPr lang="en-US" sz="1100" dirty="0" smtClean="0">
                          <a:effectLst/>
                          <a:latin typeface="Calibri" panose="020F0502020204030204" pitchFamily="34" charset="0"/>
                          <a:ea typeface="Calibri" panose="020F0502020204030204" pitchFamily="34" charset="0"/>
                          <a:cs typeface="Times New Roman" panose="02020603050405020304" pitchFamily="18" charset="0"/>
                        </a:rPr>
                        <a:t>Psychosocial Support- NO 2020 DATA</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nSpc>
                          <a:spcPct val="107000"/>
                        </a:lnSpc>
                        <a:spcBef>
                          <a:spcPts val="0"/>
                        </a:spcBef>
                        <a:spcAft>
                          <a:spcPts val="0"/>
                        </a:spcAft>
                      </a:pPr>
                      <a:r>
                        <a:rPr lang="en-US" sz="1100" dirty="0" smtClean="0">
                          <a:effectLst/>
                          <a:latin typeface="Calibri" panose="020F0502020204030204" pitchFamily="34" charset="0"/>
                          <a:ea typeface="Calibri" panose="020F0502020204030204" pitchFamily="34" charset="0"/>
                          <a:cs typeface="Times New Roman" panose="02020603050405020304" pitchFamily="18" charset="0"/>
                        </a:rPr>
                        <a:t>-/273/725</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nSpc>
                          <a:spcPct val="107000"/>
                        </a:lnSpc>
                        <a:spcBef>
                          <a:spcPts val="0"/>
                        </a:spcBef>
                        <a:spcAft>
                          <a:spcPts val="0"/>
                        </a:spcAft>
                      </a:pPr>
                      <a:r>
                        <a:rPr lang="en-US" sz="1100" dirty="0" smtClean="0">
                          <a:effectLst/>
                          <a:latin typeface="Calibri" panose="020F0502020204030204" pitchFamily="34" charset="0"/>
                          <a:ea typeface="Calibri" panose="020F0502020204030204" pitchFamily="34" charset="0"/>
                          <a:cs typeface="Times New Roman" panose="02020603050405020304" pitchFamily="18" charset="0"/>
                        </a:rPr>
                        <a:t>-/1055/3946</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3413902672"/>
                  </a:ext>
                </a:extLst>
              </a:tr>
            </a:tbl>
          </a:graphicData>
        </a:graphic>
      </p:graphicFrame>
      <p:sp>
        <p:nvSpPr>
          <p:cNvPr id="8" name="TextBox 7"/>
          <p:cNvSpPr txBox="1"/>
          <p:nvPr/>
        </p:nvSpPr>
        <p:spPr>
          <a:xfrm>
            <a:off x="875211" y="1136468"/>
            <a:ext cx="5695591" cy="73866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prstClr val="black"/>
                </a:solidFill>
                <a:effectLst/>
                <a:uLnTx/>
                <a:uFillTx/>
                <a:latin typeface="Corbel" panose="020B0503020204020204"/>
                <a:ea typeface="+mn-ea"/>
                <a:cs typeface="+mn-cs"/>
              </a:rPr>
              <a:t>Number of Clients by RSR Housing/Living Arrangement and HIV Status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orbel" panose="020B0503020204020204"/>
                <a:ea typeface="+mn-ea"/>
                <a:cs typeface="+mn-cs"/>
              </a:rPr>
              <a:t>•Largest group remains </a:t>
            </a:r>
            <a:r>
              <a:rPr kumimoji="0" lang="en-US" sz="1400" b="0" i="0" u="none" strike="noStrike" kern="1200" cap="none" spc="0" normalizeH="0" baseline="0" noProof="0" dirty="0" smtClean="0">
                <a:ln>
                  <a:noFill/>
                </a:ln>
                <a:solidFill>
                  <a:prstClr val="black"/>
                </a:solidFill>
                <a:effectLst/>
                <a:uLnTx/>
                <a:uFillTx/>
                <a:latin typeface="Corbel" panose="020B0503020204020204"/>
                <a:ea typeface="+mn-ea"/>
                <a:cs typeface="+mn-cs"/>
              </a:rPr>
              <a:t>Stable/permanent, with an increase only in 2021.</a:t>
            </a:r>
            <a:endParaRPr kumimoji="0" lang="en-US" sz="1400" b="0" i="0" u="none" strike="noStrike" kern="1200" cap="none" spc="0" normalizeH="0" baseline="0" noProof="0" dirty="0">
              <a:ln>
                <a:noFill/>
              </a:ln>
              <a:solidFill>
                <a:prstClr val="black"/>
              </a:solidFill>
              <a:effectLst/>
              <a:uLnTx/>
              <a:uFillTx/>
              <a:latin typeface="Corbel" panose="020B0503020204020204"/>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orbel" panose="020B0503020204020204"/>
                <a:ea typeface="+mn-ea"/>
                <a:cs typeface="+mn-cs"/>
              </a:rPr>
              <a:t>•Temporary, Unstable, Unknown </a:t>
            </a:r>
            <a:r>
              <a:rPr kumimoji="0" lang="en-US" sz="1400" b="0" i="0" u="none" strike="noStrike" kern="1200" cap="none" spc="0" normalizeH="0" baseline="0" noProof="0" dirty="0" smtClean="0">
                <a:ln>
                  <a:noFill/>
                </a:ln>
                <a:solidFill>
                  <a:prstClr val="black"/>
                </a:solidFill>
                <a:effectLst/>
                <a:uLnTx/>
                <a:uFillTx/>
                <a:latin typeface="Corbel" panose="020B0503020204020204"/>
                <a:ea typeface="+mn-ea"/>
                <a:cs typeface="+mn-cs"/>
              </a:rPr>
              <a:t>Increased from 2020 to 2022 </a:t>
            </a:r>
            <a:r>
              <a:rPr kumimoji="0" lang="en-US" sz="1400" b="0" i="0" u="none" strike="noStrike" kern="1200" cap="none" spc="0" normalizeH="0" baseline="0" noProof="0" dirty="0">
                <a:ln>
                  <a:noFill/>
                </a:ln>
                <a:solidFill>
                  <a:prstClr val="black"/>
                </a:solidFill>
                <a:effectLst/>
                <a:uLnTx/>
                <a:uFillTx/>
                <a:latin typeface="Corbel" panose="020B0503020204020204"/>
                <a:ea typeface="+mn-ea"/>
                <a:cs typeface="+mn-cs"/>
              </a:rPr>
              <a:t>by </a:t>
            </a:r>
            <a:r>
              <a:rPr kumimoji="0" lang="en-US" sz="1400" b="0" i="0" u="none" strike="noStrike" kern="1200" cap="none" spc="0" normalizeH="0" baseline="0" noProof="0" dirty="0" smtClean="0">
                <a:ln>
                  <a:noFill/>
                </a:ln>
                <a:solidFill>
                  <a:prstClr val="black"/>
                </a:solidFill>
                <a:effectLst/>
                <a:uLnTx/>
                <a:uFillTx/>
                <a:latin typeface="Corbel" panose="020B0503020204020204"/>
                <a:ea typeface="+mn-ea"/>
                <a:cs typeface="+mn-cs"/>
              </a:rPr>
              <a:t>154.</a:t>
            </a:r>
            <a:endParaRPr kumimoji="0" lang="en-US" sz="1400" b="0" i="0" u="none" strike="noStrike" kern="1200" cap="none" spc="0" normalizeH="0" baseline="0" noProof="0" dirty="0">
              <a:ln>
                <a:noFill/>
              </a:ln>
              <a:solidFill>
                <a:prstClr val="black"/>
              </a:solidFill>
              <a:effectLst/>
              <a:uLnTx/>
              <a:uFillTx/>
              <a:latin typeface="Corbel" panose="020B0503020204020204"/>
              <a:ea typeface="+mn-ea"/>
              <a:cs typeface="+mn-cs"/>
            </a:endParaRPr>
          </a:p>
        </p:txBody>
      </p:sp>
      <p:graphicFrame>
        <p:nvGraphicFramePr>
          <p:cNvPr id="9" name="Content Placeholder 7"/>
          <p:cNvGraphicFramePr>
            <a:graphicFrameLocks/>
          </p:cNvGraphicFramePr>
          <p:nvPr>
            <p:extLst/>
          </p:nvPr>
        </p:nvGraphicFramePr>
        <p:xfrm>
          <a:off x="1484309" y="2090575"/>
          <a:ext cx="4229099" cy="401478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191732509"/>
      </p:ext>
    </p:extLst>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Shape 295"/>
        <p:cNvGrpSpPr/>
        <p:nvPr/>
      </p:nvGrpSpPr>
      <p:grpSpPr>
        <a:xfrm>
          <a:off x="0" y="0"/>
          <a:ext cx="0" cy="0"/>
          <a:chOff x="0" y="0"/>
          <a:chExt cx="0" cy="0"/>
        </a:xfrm>
      </p:grpSpPr>
      <p:sp>
        <p:nvSpPr>
          <p:cNvPr id="296" name="Google Shape;296;g1e45f30b70c_0_0"/>
          <p:cNvSpPr txBox="1">
            <a:spLocks noGrp="1"/>
          </p:cNvSpPr>
          <p:nvPr>
            <p:ph type="title"/>
          </p:nvPr>
        </p:nvSpPr>
        <p:spPr>
          <a:xfrm>
            <a:off x="1484309" y="339115"/>
            <a:ext cx="9718500" cy="1446900"/>
          </a:xfrm>
          <a:prstGeom prst="rect">
            <a:avLst/>
          </a:prstGeom>
          <a:noFill/>
          <a:ln>
            <a:noFill/>
          </a:ln>
        </p:spPr>
        <p:txBody>
          <a:bodyPr spcFirstLastPara="1" wrap="square" lIns="91425" tIns="45700" rIns="91425" bIns="45700" anchor="ctr" anchorCtr="0">
            <a:normAutofit/>
          </a:bodyPr>
          <a:lstStyle/>
          <a:p>
            <a:pPr marL="0" lvl="0" indent="0" algn="l" rtl="0">
              <a:spcBef>
                <a:spcPts val="0"/>
              </a:spcBef>
              <a:spcAft>
                <a:spcPts val="0"/>
              </a:spcAft>
              <a:buClr>
                <a:srgbClr val="C00000"/>
              </a:buClr>
              <a:buSzPts val="4800"/>
              <a:buFont typeface="Corbel"/>
              <a:buNone/>
            </a:pPr>
            <a:r>
              <a:rPr lang="en-US" sz="4800">
                <a:solidFill>
                  <a:srgbClr val="C00000"/>
                </a:solidFill>
              </a:rPr>
              <a:t>Questions?    </a:t>
            </a:r>
            <a:r>
              <a:rPr lang="en-US"/>
              <a:t/>
            </a:r>
            <a:br>
              <a:rPr lang="en-US"/>
            </a:br>
            <a:endParaRPr/>
          </a:p>
        </p:txBody>
      </p:sp>
      <p:pic>
        <p:nvPicPr>
          <p:cNvPr id="297" name="Google Shape;297;g1e45f30b70c_0_0"/>
          <p:cNvPicPr preferRelativeResize="0">
            <a:picLocks noGrp="1"/>
          </p:cNvPicPr>
          <p:nvPr>
            <p:ph type="body" idx="1"/>
          </p:nvPr>
        </p:nvPicPr>
        <p:blipFill rotWithShape="1">
          <a:blip r:embed="rId3">
            <a:alphaModFix/>
          </a:blip>
          <a:srcRect/>
          <a:stretch/>
        </p:blipFill>
        <p:spPr>
          <a:xfrm>
            <a:off x="4789017" y="1785937"/>
            <a:ext cx="3109200" cy="3109200"/>
          </a:xfrm>
          <a:prstGeom prst="rect">
            <a:avLst/>
          </a:prstGeom>
          <a:noFill/>
          <a:ln>
            <a:noFill/>
          </a:ln>
        </p:spPr>
      </p:pic>
    </p:spTree>
    <p:extLst>
      <p:ext uri="{BB962C8B-B14F-4D97-AF65-F5344CB8AC3E}">
        <p14:creationId xmlns:p14="http://schemas.microsoft.com/office/powerpoint/2010/main" val="3333683770"/>
      </p:ext>
    </p:extLst>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Shape 301"/>
        <p:cNvGrpSpPr/>
        <p:nvPr/>
      </p:nvGrpSpPr>
      <p:grpSpPr>
        <a:xfrm>
          <a:off x="0" y="0"/>
          <a:ext cx="0" cy="0"/>
          <a:chOff x="0" y="0"/>
          <a:chExt cx="0" cy="0"/>
        </a:xfrm>
      </p:grpSpPr>
      <p:sp>
        <p:nvSpPr>
          <p:cNvPr id="302" name="Google Shape;302;g1e4534bb026_0_27"/>
          <p:cNvSpPr txBox="1">
            <a:spLocks noGrp="1"/>
          </p:cNvSpPr>
          <p:nvPr>
            <p:ph type="ctrTitle"/>
          </p:nvPr>
        </p:nvSpPr>
        <p:spPr>
          <a:xfrm>
            <a:off x="1664766" y="656463"/>
            <a:ext cx="9615300" cy="2616300"/>
          </a:xfrm>
          <a:prstGeom prst="rect">
            <a:avLst/>
          </a:prstGeom>
          <a:noFill/>
          <a:ln>
            <a:noFill/>
          </a:ln>
        </p:spPr>
        <p:txBody>
          <a:bodyPr spcFirstLastPara="1" wrap="square" lIns="91425" tIns="45700" rIns="91425" bIns="45700" anchor="b" anchorCtr="0">
            <a:normAutofit/>
          </a:bodyPr>
          <a:lstStyle/>
          <a:p>
            <a:pPr marL="0" lvl="0" indent="0" algn="ctr" rtl="0">
              <a:spcBef>
                <a:spcPts val="0"/>
              </a:spcBef>
              <a:spcAft>
                <a:spcPts val="0"/>
              </a:spcAft>
              <a:buClr>
                <a:schemeClr val="dk1"/>
              </a:buClr>
              <a:buSzPts val="6000"/>
              <a:buFont typeface="Corbel"/>
              <a:buNone/>
            </a:pPr>
            <a:r>
              <a:rPr lang="en-US" b="1"/>
              <a:t>Treatment and Care Analysis</a:t>
            </a:r>
            <a:r>
              <a:rPr lang="en-US"/>
              <a:t/>
            </a:r>
            <a:br>
              <a:rPr lang="en-US"/>
            </a:br>
            <a:endParaRPr sz="4000">
              <a:solidFill>
                <a:srgbClr val="C00000"/>
              </a:solidFill>
            </a:endParaRPr>
          </a:p>
        </p:txBody>
      </p:sp>
      <p:pic>
        <p:nvPicPr>
          <p:cNvPr id="303" name="Google Shape;303;g1e4534bb026_0_27"/>
          <p:cNvPicPr preferRelativeResize="0"/>
          <p:nvPr/>
        </p:nvPicPr>
        <p:blipFill>
          <a:blip r:embed="rId3">
            <a:alphaModFix/>
          </a:blip>
          <a:stretch>
            <a:fillRect/>
          </a:stretch>
        </p:blipFill>
        <p:spPr>
          <a:xfrm>
            <a:off x="6142175" y="2628775"/>
            <a:ext cx="3165550" cy="3165550"/>
          </a:xfrm>
          <a:prstGeom prst="rect">
            <a:avLst/>
          </a:prstGeom>
          <a:noFill/>
          <a:ln>
            <a:noFill/>
          </a:ln>
        </p:spPr>
      </p:pic>
      <p:pic>
        <p:nvPicPr>
          <p:cNvPr id="304" name="Google Shape;304;g1e4534bb026_0_27"/>
          <p:cNvPicPr preferRelativeResize="0"/>
          <p:nvPr/>
        </p:nvPicPr>
        <p:blipFill>
          <a:blip r:embed="rId4">
            <a:alphaModFix/>
          </a:blip>
          <a:stretch>
            <a:fillRect/>
          </a:stretch>
        </p:blipFill>
        <p:spPr>
          <a:xfrm>
            <a:off x="4374125" y="3164472"/>
            <a:ext cx="2083850" cy="2083850"/>
          </a:xfrm>
          <a:prstGeom prst="rect">
            <a:avLst/>
          </a:prstGeom>
          <a:noFill/>
          <a:ln>
            <a:noFill/>
          </a:ln>
        </p:spPr>
      </p:pic>
    </p:spTree>
    <p:extLst>
      <p:ext uri="{BB962C8B-B14F-4D97-AF65-F5344CB8AC3E}">
        <p14:creationId xmlns:p14="http://schemas.microsoft.com/office/powerpoint/2010/main" val="3011506047"/>
      </p:ext>
    </p:extLst>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Shape 308"/>
        <p:cNvGrpSpPr/>
        <p:nvPr/>
      </p:nvGrpSpPr>
      <p:grpSpPr>
        <a:xfrm>
          <a:off x="0" y="0"/>
          <a:ext cx="0" cy="0"/>
          <a:chOff x="0" y="0"/>
          <a:chExt cx="0" cy="0"/>
        </a:xfrm>
      </p:grpSpPr>
      <p:sp>
        <p:nvSpPr>
          <p:cNvPr id="309" name="Google Shape;309;p18"/>
          <p:cNvSpPr txBox="1">
            <a:spLocks noGrp="1"/>
          </p:cNvSpPr>
          <p:nvPr>
            <p:ph type="title"/>
          </p:nvPr>
        </p:nvSpPr>
        <p:spPr>
          <a:xfrm>
            <a:off x="1209368" y="33338"/>
            <a:ext cx="10530347" cy="1752599"/>
          </a:xfrm>
          <a:prstGeom prst="rect">
            <a:avLst/>
          </a:prstGeom>
          <a:noFill/>
          <a:ln>
            <a:noFill/>
          </a:ln>
        </p:spPr>
        <p:txBody>
          <a:bodyPr spcFirstLastPara="1" wrap="square" lIns="91425" tIns="45700" rIns="91425" bIns="45700" anchor="ctr" anchorCtr="0">
            <a:normAutofit/>
          </a:bodyPr>
          <a:lstStyle/>
          <a:p>
            <a:pPr marL="0" lvl="0" indent="0" algn="ctr" rtl="0">
              <a:spcBef>
                <a:spcPts val="0"/>
              </a:spcBef>
              <a:spcAft>
                <a:spcPts val="0"/>
              </a:spcAft>
              <a:buClr>
                <a:srgbClr val="C00000"/>
              </a:buClr>
              <a:buSzPts val="4000"/>
              <a:buFont typeface="Corbel"/>
              <a:buNone/>
            </a:pPr>
            <a:r>
              <a:rPr lang="en-US" b="1">
                <a:solidFill>
                  <a:srgbClr val="C00000"/>
                </a:solidFill>
              </a:rPr>
              <a:t>Treatment and Care Questions</a:t>
            </a:r>
            <a:endParaRPr b="1">
              <a:solidFill>
                <a:srgbClr val="C00000"/>
              </a:solidFill>
            </a:endParaRPr>
          </a:p>
        </p:txBody>
      </p:sp>
      <p:sp>
        <p:nvSpPr>
          <p:cNvPr id="310" name="Google Shape;310;p18"/>
          <p:cNvSpPr txBox="1">
            <a:spLocks noGrp="1"/>
          </p:cNvSpPr>
          <p:nvPr>
            <p:ph type="body" idx="1"/>
          </p:nvPr>
        </p:nvSpPr>
        <p:spPr>
          <a:xfrm>
            <a:off x="1484311" y="1833563"/>
            <a:ext cx="8711742" cy="3957638"/>
          </a:xfrm>
          <a:prstGeom prst="rect">
            <a:avLst/>
          </a:prstGeom>
          <a:noFill/>
          <a:ln>
            <a:noFill/>
          </a:ln>
        </p:spPr>
        <p:txBody>
          <a:bodyPr spcFirstLastPara="1" wrap="square" lIns="91425" tIns="45700" rIns="91425" bIns="45700" anchor="t" anchorCtr="0">
            <a:normAutofit/>
          </a:bodyPr>
          <a:lstStyle/>
          <a:p>
            <a:pPr marL="285750" lvl="0" indent="-322262" algn="l" rtl="0">
              <a:spcBef>
                <a:spcPts val="0"/>
              </a:spcBef>
              <a:spcAft>
                <a:spcPts val="0"/>
              </a:spcAft>
              <a:buSzPts val="5075"/>
              <a:buFont typeface="Arial"/>
              <a:buChar char="•"/>
            </a:pPr>
            <a:r>
              <a:rPr lang="en-US" sz="3500"/>
              <a:t>Questions 14- 23 focus on care and treatment such as:</a:t>
            </a:r>
            <a:endParaRPr/>
          </a:p>
          <a:p>
            <a:pPr marL="742950" lvl="1" indent="-322262" algn="l" rtl="0">
              <a:spcBef>
                <a:spcPts val="1300"/>
              </a:spcBef>
              <a:spcAft>
                <a:spcPts val="0"/>
              </a:spcAft>
              <a:buSzPts val="5075"/>
              <a:buChar char="•"/>
            </a:pPr>
            <a:r>
              <a:rPr lang="en-US" sz="3500"/>
              <a:t>Most recent HIV test, access to medical care and case management, PrEP usage, etc.</a:t>
            </a:r>
            <a:endParaRPr sz="3500"/>
          </a:p>
          <a:p>
            <a:pPr marL="0" lvl="0" indent="0" algn="l" rtl="0">
              <a:spcBef>
                <a:spcPts val="1080"/>
              </a:spcBef>
              <a:spcAft>
                <a:spcPts val="0"/>
              </a:spcAft>
              <a:buSzPts val="3480"/>
              <a:buNone/>
            </a:pPr>
            <a:endParaRPr/>
          </a:p>
        </p:txBody>
      </p:sp>
    </p:spTree>
    <p:extLst>
      <p:ext uri="{BB962C8B-B14F-4D97-AF65-F5344CB8AC3E}">
        <p14:creationId xmlns:p14="http://schemas.microsoft.com/office/powerpoint/2010/main" val="2947850400"/>
      </p:ext>
    </p:extLst>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Shape 314"/>
        <p:cNvGrpSpPr/>
        <p:nvPr/>
      </p:nvGrpSpPr>
      <p:grpSpPr>
        <a:xfrm>
          <a:off x="0" y="0"/>
          <a:ext cx="0" cy="0"/>
          <a:chOff x="0" y="0"/>
          <a:chExt cx="0" cy="0"/>
        </a:xfrm>
      </p:grpSpPr>
      <p:sp>
        <p:nvSpPr>
          <p:cNvPr id="315" name="Google Shape;315;p19"/>
          <p:cNvSpPr txBox="1">
            <a:spLocks noGrp="1"/>
          </p:cNvSpPr>
          <p:nvPr>
            <p:ph type="title"/>
          </p:nvPr>
        </p:nvSpPr>
        <p:spPr>
          <a:xfrm>
            <a:off x="654558" y="126613"/>
            <a:ext cx="11444700" cy="1520100"/>
          </a:xfrm>
          <a:prstGeom prst="rect">
            <a:avLst/>
          </a:prstGeom>
          <a:noFill/>
          <a:ln>
            <a:noFill/>
          </a:ln>
        </p:spPr>
        <p:txBody>
          <a:bodyPr spcFirstLastPara="1" wrap="square" lIns="91425" tIns="45700" rIns="91425" bIns="45700" anchor="ctr" anchorCtr="0">
            <a:normAutofit fontScale="90000"/>
          </a:bodyPr>
          <a:lstStyle/>
          <a:p>
            <a:pPr marL="0" lvl="0" indent="0" algn="ctr" rtl="0">
              <a:spcBef>
                <a:spcPts val="0"/>
              </a:spcBef>
              <a:spcAft>
                <a:spcPts val="0"/>
              </a:spcAft>
              <a:buClr>
                <a:srgbClr val="C00000"/>
              </a:buClr>
              <a:buSzPct val="100000"/>
              <a:buFont typeface="Corbel"/>
              <a:buNone/>
            </a:pPr>
            <a:r>
              <a:rPr lang="en-US" sz="3200" b="1">
                <a:solidFill>
                  <a:srgbClr val="C00000"/>
                </a:solidFill>
              </a:rPr>
              <a:t/>
            </a:r>
            <a:br>
              <a:rPr lang="en-US" sz="3200" b="1">
                <a:solidFill>
                  <a:srgbClr val="C00000"/>
                </a:solidFill>
              </a:rPr>
            </a:br>
            <a:r>
              <a:rPr lang="en-US" sz="3200" b="1">
                <a:solidFill>
                  <a:srgbClr val="C00000"/>
                </a:solidFill>
              </a:rPr>
              <a:t>Medical Appointments </a:t>
            </a:r>
            <a:endParaRPr sz="3200" b="1">
              <a:solidFill>
                <a:srgbClr val="C00000"/>
              </a:solidFill>
            </a:endParaRPr>
          </a:p>
          <a:p>
            <a:pPr marL="0" lvl="0" indent="0" algn="ctr" rtl="0">
              <a:spcBef>
                <a:spcPts val="0"/>
              </a:spcBef>
              <a:spcAft>
                <a:spcPts val="0"/>
              </a:spcAft>
              <a:buClr>
                <a:srgbClr val="C00000"/>
              </a:buClr>
              <a:buSzPct val="100000"/>
              <a:buFont typeface="Corbel"/>
              <a:buNone/>
            </a:pPr>
            <a:r>
              <a:rPr lang="en-US" sz="3200" b="1">
                <a:solidFill>
                  <a:srgbClr val="C00000"/>
                </a:solidFill>
              </a:rPr>
              <a:t>In the past 12 months, how many times did you see your HIV medical provider? ﻿(check one)</a:t>
            </a:r>
            <a:endParaRPr sz="3200" b="1">
              <a:solidFill>
                <a:srgbClr val="C00000"/>
              </a:solidFill>
            </a:endParaRPr>
          </a:p>
          <a:p>
            <a:pPr marL="0" lvl="0" indent="0" algn="ctr" rtl="0">
              <a:spcBef>
                <a:spcPts val="0"/>
              </a:spcBef>
              <a:spcAft>
                <a:spcPts val="0"/>
              </a:spcAft>
              <a:buClr>
                <a:srgbClr val="C00000"/>
              </a:buClr>
              <a:buSzPct val="100000"/>
              <a:buFont typeface="Corbel"/>
              <a:buNone/>
            </a:pPr>
            <a:endParaRPr sz="3200" b="1">
              <a:solidFill>
                <a:srgbClr val="C00000"/>
              </a:solidFill>
            </a:endParaRPr>
          </a:p>
        </p:txBody>
      </p:sp>
      <p:sp>
        <p:nvSpPr>
          <p:cNvPr id="316" name="Google Shape;316;p19"/>
          <p:cNvSpPr txBox="1"/>
          <p:nvPr/>
        </p:nvSpPr>
        <p:spPr>
          <a:xfrm>
            <a:off x="1076875" y="2229175"/>
            <a:ext cx="4935000" cy="3801300"/>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rgbClr val="960000"/>
              </a:buClr>
              <a:buSzPts val="2320"/>
              <a:buFont typeface="Arial"/>
              <a:buNone/>
            </a:pPr>
            <a:r>
              <a:rPr lang="en-US" sz="2200" cap="none">
                <a:solidFill>
                  <a:schemeClr val="dk1"/>
                </a:solidFill>
                <a:latin typeface="Corbel"/>
                <a:ea typeface="Corbel"/>
                <a:cs typeface="Corbel"/>
                <a:sym typeface="Corbel"/>
              </a:rPr>
              <a:t>Of the 394 respondents, </a:t>
            </a:r>
            <a:endParaRPr sz="2200"/>
          </a:p>
          <a:p>
            <a:pPr marL="285750" marR="0" lvl="0" indent="-278130" algn="l" rtl="0">
              <a:spcBef>
                <a:spcPts val="920"/>
              </a:spcBef>
              <a:spcAft>
                <a:spcPts val="0"/>
              </a:spcAft>
              <a:buClr>
                <a:srgbClr val="960000"/>
              </a:buClr>
              <a:buSzPts val="2200"/>
              <a:buFont typeface="Arial"/>
              <a:buChar char="•"/>
            </a:pPr>
            <a:r>
              <a:rPr lang="en-US" sz="2200" b="1">
                <a:solidFill>
                  <a:srgbClr val="F9BE00"/>
                </a:solidFill>
                <a:latin typeface="Corbel"/>
                <a:ea typeface="Corbel"/>
                <a:cs typeface="Corbel"/>
                <a:sym typeface="Corbel"/>
              </a:rPr>
              <a:t>56.6</a:t>
            </a:r>
            <a:r>
              <a:rPr lang="en-US" sz="2200" b="1" cap="none">
                <a:solidFill>
                  <a:srgbClr val="F9BE00"/>
                </a:solidFill>
                <a:latin typeface="Corbel"/>
                <a:ea typeface="Corbel"/>
                <a:cs typeface="Corbel"/>
                <a:sym typeface="Corbel"/>
              </a:rPr>
              <a:t>%  (</a:t>
            </a:r>
            <a:r>
              <a:rPr lang="en-US" sz="2200" b="1">
                <a:solidFill>
                  <a:srgbClr val="F9BE00"/>
                </a:solidFill>
                <a:latin typeface="Corbel"/>
                <a:ea typeface="Corbel"/>
                <a:cs typeface="Corbel"/>
                <a:sym typeface="Corbel"/>
              </a:rPr>
              <a:t>223</a:t>
            </a:r>
            <a:r>
              <a:rPr lang="en-US" sz="2200" b="1" cap="none">
                <a:solidFill>
                  <a:srgbClr val="F9BE00"/>
                </a:solidFill>
                <a:latin typeface="Corbel"/>
                <a:ea typeface="Corbel"/>
                <a:cs typeface="Corbel"/>
                <a:sym typeface="Corbel"/>
              </a:rPr>
              <a:t>/394)</a:t>
            </a:r>
            <a:r>
              <a:rPr lang="en-US" sz="2200" cap="none">
                <a:solidFill>
                  <a:schemeClr val="dk1"/>
                </a:solidFill>
                <a:latin typeface="Corbel"/>
                <a:ea typeface="Corbel"/>
                <a:cs typeface="Corbel"/>
                <a:sym typeface="Corbel"/>
              </a:rPr>
              <a:t> saw their HIV medical provider </a:t>
            </a:r>
            <a:r>
              <a:rPr lang="en-US" sz="2200" b="1">
                <a:solidFill>
                  <a:schemeClr val="dk1"/>
                </a:solidFill>
                <a:latin typeface="Corbel"/>
                <a:ea typeface="Corbel"/>
                <a:cs typeface="Corbel"/>
                <a:sym typeface="Corbel"/>
              </a:rPr>
              <a:t>3-5 times</a:t>
            </a:r>
            <a:r>
              <a:rPr lang="en-US" sz="2200" b="1" cap="none">
                <a:solidFill>
                  <a:schemeClr val="dk1"/>
                </a:solidFill>
                <a:latin typeface="Corbel"/>
                <a:ea typeface="Corbel"/>
                <a:cs typeface="Corbel"/>
                <a:sym typeface="Corbel"/>
              </a:rPr>
              <a:t> </a:t>
            </a:r>
            <a:endParaRPr sz="2200" b="1">
              <a:solidFill>
                <a:schemeClr val="dk1"/>
              </a:solidFill>
              <a:latin typeface="Corbel"/>
              <a:ea typeface="Corbel"/>
              <a:cs typeface="Corbel"/>
              <a:sym typeface="Corbel"/>
            </a:endParaRPr>
          </a:p>
          <a:p>
            <a:pPr marL="285750" marR="0" lvl="0" indent="-278130" algn="l" rtl="0">
              <a:spcBef>
                <a:spcPts val="920"/>
              </a:spcBef>
              <a:spcAft>
                <a:spcPts val="0"/>
              </a:spcAft>
              <a:buClr>
                <a:srgbClr val="960000"/>
              </a:buClr>
              <a:buSzPts val="2200"/>
              <a:buFont typeface="Arial"/>
              <a:buChar char="•"/>
            </a:pPr>
            <a:r>
              <a:rPr lang="en-US" sz="2200" b="1">
                <a:solidFill>
                  <a:srgbClr val="507CB6"/>
                </a:solidFill>
                <a:latin typeface="Corbel"/>
                <a:ea typeface="Corbel"/>
                <a:cs typeface="Corbel"/>
                <a:sym typeface="Corbel"/>
              </a:rPr>
              <a:t>24.9</a:t>
            </a:r>
            <a:r>
              <a:rPr lang="en-US" sz="2200" b="1" cap="none">
                <a:solidFill>
                  <a:srgbClr val="507CB6"/>
                </a:solidFill>
                <a:latin typeface="Corbel"/>
                <a:ea typeface="Corbel"/>
                <a:cs typeface="Corbel"/>
                <a:sym typeface="Corbel"/>
              </a:rPr>
              <a:t>% (</a:t>
            </a:r>
            <a:r>
              <a:rPr lang="en-US" sz="2200" b="1">
                <a:solidFill>
                  <a:srgbClr val="507CB6"/>
                </a:solidFill>
                <a:latin typeface="Corbel"/>
                <a:ea typeface="Corbel"/>
                <a:cs typeface="Corbel"/>
                <a:sym typeface="Corbel"/>
              </a:rPr>
              <a:t>98</a:t>
            </a:r>
            <a:r>
              <a:rPr lang="en-US" sz="2200" b="1" cap="none">
                <a:solidFill>
                  <a:srgbClr val="507CB6"/>
                </a:solidFill>
                <a:latin typeface="Corbel"/>
                <a:ea typeface="Corbel"/>
                <a:cs typeface="Corbel"/>
                <a:sym typeface="Corbel"/>
              </a:rPr>
              <a:t>/394)</a:t>
            </a:r>
            <a:r>
              <a:rPr lang="en-US" sz="2200" cap="none">
                <a:solidFill>
                  <a:srgbClr val="507CB6"/>
                </a:solidFill>
                <a:latin typeface="Corbel"/>
                <a:ea typeface="Corbel"/>
                <a:cs typeface="Corbel"/>
                <a:sym typeface="Corbel"/>
              </a:rPr>
              <a:t> </a:t>
            </a:r>
            <a:r>
              <a:rPr lang="en-US" sz="2200">
                <a:solidFill>
                  <a:schemeClr val="dk1"/>
                </a:solidFill>
                <a:latin typeface="Corbel"/>
                <a:ea typeface="Corbel"/>
                <a:cs typeface="Corbel"/>
                <a:sym typeface="Corbel"/>
              </a:rPr>
              <a:t>saw their HIV medical provider </a:t>
            </a:r>
            <a:r>
              <a:rPr lang="en-US" sz="2200" b="1">
                <a:solidFill>
                  <a:schemeClr val="dk1"/>
                </a:solidFill>
                <a:latin typeface="Corbel"/>
                <a:ea typeface="Corbel"/>
                <a:cs typeface="Corbel"/>
                <a:sym typeface="Corbel"/>
              </a:rPr>
              <a:t>2 times </a:t>
            </a:r>
            <a:endParaRPr sz="2200" b="1">
              <a:solidFill>
                <a:schemeClr val="dk1"/>
              </a:solidFill>
              <a:latin typeface="Corbel"/>
              <a:ea typeface="Corbel"/>
              <a:cs typeface="Corbel"/>
              <a:sym typeface="Corbel"/>
            </a:endParaRPr>
          </a:p>
          <a:p>
            <a:pPr marL="285750" marR="0" lvl="0" indent="-278130" algn="l" rtl="0">
              <a:spcBef>
                <a:spcPts val="920"/>
              </a:spcBef>
              <a:spcAft>
                <a:spcPts val="0"/>
              </a:spcAft>
              <a:buClr>
                <a:srgbClr val="960000"/>
              </a:buClr>
              <a:buSzPts val="2200"/>
              <a:buFont typeface="Arial"/>
              <a:buChar char="•"/>
            </a:pPr>
            <a:r>
              <a:rPr lang="en-US" sz="2200" b="1">
                <a:solidFill>
                  <a:srgbClr val="69C8CD"/>
                </a:solidFill>
                <a:latin typeface="Corbel"/>
                <a:ea typeface="Corbel"/>
                <a:cs typeface="Corbel"/>
                <a:sym typeface="Corbel"/>
              </a:rPr>
              <a:t>10.7</a:t>
            </a:r>
            <a:r>
              <a:rPr lang="en-US" sz="2200" b="1" cap="none">
                <a:solidFill>
                  <a:srgbClr val="69C8CD"/>
                </a:solidFill>
                <a:latin typeface="Corbel"/>
                <a:ea typeface="Corbel"/>
                <a:cs typeface="Corbel"/>
                <a:sym typeface="Corbel"/>
              </a:rPr>
              <a:t>% (</a:t>
            </a:r>
            <a:r>
              <a:rPr lang="en-US" sz="2200" b="1">
                <a:solidFill>
                  <a:srgbClr val="69C8CD"/>
                </a:solidFill>
                <a:latin typeface="Corbel"/>
                <a:ea typeface="Corbel"/>
                <a:cs typeface="Corbel"/>
                <a:sym typeface="Corbel"/>
              </a:rPr>
              <a:t>42</a:t>
            </a:r>
            <a:r>
              <a:rPr lang="en-US" sz="2200" b="1" cap="none">
                <a:solidFill>
                  <a:srgbClr val="69C8CD"/>
                </a:solidFill>
                <a:latin typeface="Corbel"/>
                <a:ea typeface="Corbel"/>
                <a:cs typeface="Corbel"/>
                <a:sym typeface="Corbel"/>
              </a:rPr>
              <a:t>/394)</a:t>
            </a:r>
            <a:r>
              <a:rPr lang="en-US" sz="2200" cap="none">
                <a:solidFill>
                  <a:schemeClr val="dk1"/>
                </a:solidFill>
                <a:latin typeface="Corbel"/>
                <a:ea typeface="Corbel"/>
                <a:cs typeface="Corbel"/>
                <a:sym typeface="Corbel"/>
              </a:rPr>
              <a:t> </a:t>
            </a:r>
            <a:r>
              <a:rPr lang="en-US" sz="2200">
                <a:solidFill>
                  <a:schemeClr val="dk1"/>
                </a:solidFill>
                <a:latin typeface="Corbel"/>
                <a:ea typeface="Corbel"/>
                <a:cs typeface="Corbel"/>
                <a:sym typeface="Corbel"/>
              </a:rPr>
              <a:t>saw their HIV medical provider </a:t>
            </a:r>
            <a:r>
              <a:rPr lang="en-US" sz="2200" b="1">
                <a:solidFill>
                  <a:schemeClr val="dk1"/>
                </a:solidFill>
                <a:latin typeface="Corbel"/>
                <a:ea typeface="Corbel"/>
                <a:cs typeface="Corbel"/>
                <a:sym typeface="Corbel"/>
              </a:rPr>
              <a:t>6 times or more </a:t>
            </a:r>
            <a:endParaRPr sz="2200">
              <a:solidFill>
                <a:schemeClr val="dk1"/>
              </a:solidFill>
              <a:latin typeface="Corbel"/>
              <a:ea typeface="Corbel"/>
              <a:cs typeface="Corbel"/>
              <a:sym typeface="Corbel"/>
            </a:endParaRPr>
          </a:p>
        </p:txBody>
      </p:sp>
      <p:sp>
        <p:nvSpPr>
          <p:cNvPr id="317" name="Google Shape;317;p19"/>
          <p:cNvSpPr txBox="1"/>
          <p:nvPr/>
        </p:nvSpPr>
        <p:spPr>
          <a:xfrm>
            <a:off x="7779610" y="5695206"/>
            <a:ext cx="3225000" cy="36930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800">
                <a:solidFill>
                  <a:schemeClr val="dk1"/>
                </a:solidFill>
                <a:latin typeface="Corbel"/>
                <a:ea typeface="Corbel"/>
                <a:cs typeface="Corbel"/>
                <a:sym typeface="Corbel"/>
              </a:rPr>
              <a:t>Answered: 394, Skipped: 4</a:t>
            </a:r>
            <a:endParaRPr sz="1800">
              <a:solidFill>
                <a:schemeClr val="dk1"/>
              </a:solidFill>
              <a:latin typeface="Corbel"/>
              <a:ea typeface="Corbel"/>
              <a:cs typeface="Corbel"/>
              <a:sym typeface="Corbel"/>
            </a:endParaRPr>
          </a:p>
        </p:txBody>
      </p:sp>
      <p:pic>
        <p:nvPicPr>
          <p:cNvPr id="318" name="Google Shape;318;p19" descr="chart5015362840.png"/>
          <p:cNvPicPr preferRelativeResize="0"/>
          <p:nvPr/>
        </p:nvPicPr>
        <p:blipFill rotWithShape="1">
          <a:blip r:embed="rId3">
            <a:alphaModFix/>
          </a:blip>
          <a:srcRect/>
          <a:stretch/>
        </p:blipFill>
        <p:spPr>
          <a:xfrm>
            <a:off x="6011875" y="2126187"/>
            <a:ext cx="5729725" cy="3569025"/>
          </a:xfrm>
          <a:prstGeom prst="rect">
            <a:avLst/>
          </a:prstGeom>
          <a:noFill/>
          <a:ln>
            <a:noFill/>
          </a:ln>
        </p:spPr>
      </p:pic>
    </p:spTree>
    <p:extLst>
      <p:ext uri="{BB962C8B-B14F-4D97-AF65-F5344CB8AC3E}">
        <p14:creationId xmlns:p14="http://schemas.microsoft.com/office/powerpoint/2010/main" val="2587779257"/>
      </p:ext>
    </p:extLst>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Shape 323"/>
        <p:cNvGrpSpPr/>
        <p:nvPr/>
      </p:nvGrpSpPr>
      <p:grpSpPr>
        <a:xfrm>
          <a:off x="0" y="0"/>
          <a:ext cx="0" cy="0"/>
          <a:chOff x="0" y="0"/>
          <a:chExt cx="0" cy="0"/>
        </a:xfrm>
      </p:grpSpPr>
      <p:sp>
        <p:nvSpPr>
          <p:cNvPr id="324" name="Google Shape;324;g1e42869827f_3_0"/>
          <p:cNvSpPr txBox="1">
            <a:spLocks noGrp="1"/>
          </p:cNvSpPr>
          <p:nvPr>
            <p:ph type="title"/>
          </p:nvPr>
        </p:nvSpPr>
        <p:spPr>
          <a:xfrm>
            <a:off x="1344234" y="-12"/>
            <a:ext cx="10018800" cy="1752600"/>
          </a:xfrm>
          <a:prstGeom prst="rect">
            <a:avLst/>
          </a:prstGeom>
        </p:spPr>
        <p:txBody>
          <a:bodyPr spcFirstLastPara="1" wrap="square" lIns="91425" tIns="45700" rIns="91425" bIns="45700" anchor="ctr" anchorCtr="0">
            <a:normAutofit/>
          </a:bodyPr>
          <a:lstStyle/>
          <a:p>
            <a:pPr marL="0" lvl="0" indent="0" algn="ctr" rtl="0">
              <a:spcBef>
                <a:spcPts val="0"/>
              </a:spcBef>
              <a:spcAft>
                <a:spcPts val="0"/>
              </a:spcAft>
              <a:buNone/>
            </a:pPr>
            <a:r>
              <a:rPr lang="en-US" sz="3200" b="1">
                <a:solidFill>
                  <a:srgbClr val="C00000"/>
                </a:solidFill>
              </a:rPr>
              <a:t>Access to medical care</a:t>
            </a:r>
            <a:endParaRPr sz="3200" b="1">
              <a:solidFill>
                <a:srgbClr val="C00000"/>
              </a:solidFill>
            </a:endParaRPr>
          </a:p>
          <a:p>
            <a:pPr marL="0" lvl="0" indent="0" algn="ctr" rtl="0">
              <a:spcBef>
                <a:spcPts val="0"/>
              </a:spcBef>
              <a:spcAft>
                <a:spcPts val="0"/>
              </a:spcAft>
              <a:buClr>
                <a:srgbClr val="C00000"/>
              </a:buClr>
              <a:buSzPts val="3200"/>
              <a:buFont typeface="Corbel"/>
              <a:buNone/>
            </a:pPr>
            <a:r>
              <a:rPr lang="en-US" sz="3200" b="1">
                <a:solidFill>
                  <a:srgbClr val="C00000"/>
                </a:solidFill>
              </a:rPr>
              <a:t>In the past 12 months, did you ever need HIV medical care but could not get it? ﻿(check one)</a:t>
            </a:r>
            <a:endParaRPr/>
          </a:p>
        </p:txBody>
      </p:sp>
      <p:sp>
        <p:nvSpPr>
          <p:cNvPr id="325" name="Google Shape;325;g1e42869827f_3_0"/>
          <p:cNvSpPr txBox="1">
            <a:spLocks noGrp="1"/>
          </p:cNvSpPr>
          <p:nvPr>
            <p:ph type="body" idx="1"/>
          </p:nvPr>
        </p:nvSpPr>
        <p:spPr>
          <a:xfrm>
            <a:off x="901125" y="1792175"/>
            <a:ext cx="5216100" cy="3957600"/>
          </a:xfrm>
          <a:prstGeom prst="rect">
            <a:avLst/>
          </a:prstGeom>
        </p:spPr>
        <p:txBody>
          <a:bodyPr spcFirstLastPara="1" wrap="square" lIns="91425" tIns="45700" rIns="91425" bIns="45700" anchor="t" anchorCtr="0">
            <a:normAutofit/>
          </a:bodyPr>
          <a:lstStyle/>
          <a:p>
            <a:pPr marL="0" lvl="0" indent="0" algn="l" rtl="0">
              <a:spcBef>
                <a:spcPts val="0"/>
              </a:spcBef>
              <a:spcAft>
                <a:spcPts val="0"/>
              </a:spcAft>
              <a:buClr>
                <a:srgbClr val="960000"/>
              </a:buClr>
              <a:buSzPts val="2320"/>
              <a:buFont typeface="Arial"/>
              <a:buNone/>
            </a:pPr>
            <a:r>
              <a:rPr lang="en-US" sz="2000" dirty="0"/>
              <a:t>Of the 393 respondents, </a:t>
            </a:r>
            <a:endParaRPr sz="1800" dirty="0">
              <a:latin typeface="Arial"/>
              <a:ea typeface="Arial"/>
              <a:cs typeface="Arial"/>
              <a:sym typeface="Arial"/>
            </a:endParaRPr>
          </a:p>
          <a:p>
            <a:pPr marL="285750" lvl="0" indent="-311150" algn="l" rtl="0">
              <a:spcBef>
                <a:spcPts val="920"/>
              </a:spcBef>
              <a:spcAft>
                <a:spcPts val="0"/>
              </a:spcAft>
              <a:buClr>
                <a:srgbClr val="960000"/>
              </a:buClr>
              <a:buSzPts val="2720"/>
              <a:buChar char="•"/>
            </a:pPr>
            <a:r>
              <a:rPr lang="en-US" sz="2000" b="1" dirty="0">
                <a:solidFill>
                  <a:srgbClr val="00BF6F"/>
                </a:solidFill>
              </a:rPr>
              <a:t>10.9% (43/393)</a:t>
            </a:r>
            <a:r>
              <a:rPr lang="en-US" sz="2000" dirty="0"/>
              <a:t> </a:t>
            </a:r>
            <a:r>
              <a:rPr lang="en-US" sz="2000" b="1" dirty="0"/>
              <a:t>were not able to </a:t>
            </a:r>
            <a:r>
              <a:rPr lang="en-US" sz="2000" dirty="0"/>
              <a:t>receive medical care when they needed it.</a:t>
            </a:r>
            <a:endParaRPr sz="2000" dirty="0"/>
          </a:p>
          <a:p>
            <a:pPr marL="285750" lvl="0" indent="-311150" algn="l" rtl="0">
              <a:spcBef>
                <a:spcPts val="920"/>
              </a:spcBef>
              <a:spcAft>
                <a:spcPts val="0"/>
              </a:spcAft>
              <a:buClr>
                <a:srgbClr val="960000"/>
              </a:buClr>
              <a:buSzPts val="2720"/>
              <a:buChar char="•"/>
            </a:pPr>
            <a:r>
              <a:rPr lang="en-US" sz="2000" b="1" dirty="0">
                <a:solidFill>
                  <a:srgbClr val="507CB6"/>
                </a:solidFill>
              </a:rPr>
              <a:t>89.3% (351/393)</a:t>
            </a:r>
            <a:r>
              <a:rPr lang="en-US" sz="2000" dirty="0"/>
              <a:t> </a:t>
            </a:r>
            <a:r>
              <a:rPr lang="en-US" sz="2000" b="1" dirty="0"/>
              <a:t>were able to </a:t>
            </a:r>
            <a:r>
              <a:rPr lang="en-US" sz="2000" dirty="0"/>
              <a:t>receive medical care when they needed it.</a:t>
            </a:r>
            <a:endParaRPr sz="2000" dirty="0"/>
          </a:p>
          <a:p>
            <a:pPr marL="0" lvl="0" indent="0" algn="l" rtl="0">
              <a:spcBef>
                <a:spcPts val="0"/>
              </a:spcBef>
              <a:spcAft>
                <a:spcPts val="0"/>
              </a:spcAft>
              <a:buNone/>
            </a:pPr>
            <a:endParaRPr sz="1500" dirty="0"/>
          </a:p>
          <a:p>
            <a:pPr marL="0" lvl="0" indent="0" algn="l" rtl="0">
              <a:spcBef>
                <a:spcPts val="0"/>
              </a:spcBef>
              <a:spcAft>
                <a:spcPts val="0"/>
              </a:spcAft>
              <a:buNone/>
            </a:pPr>
            <a:endParaRPr sz="1500" dirty="0"/>
          </a:p>
          <a:p>
            <a:pPr marL="0" lvl="0" indent="0" algn="l" rtl="0">
              <a:spcBef>
                <a:spcPts val="920"/>
              </a:spcBef>
              <a:spcAft>
                <a:spcPts val="0"/>
              </a:spcAft>
              <a:buNone/>
            </a:pPr>
            <a:endParaRPr sz="1600" b="1" dirty="0"/>
          </a:p>
        </p:txBody>
      </p:sp>
      <p:pic>
        <p:nvPicPr>
          <p:cNvPr id="326" name="Google Shape;326;g1e42869827f_3_0"/>
          <p:cNvPicPr preferRelativeResize="0"/>
          <p:nvPr/>
        </p:nvPicPr>
        <p:blipFill>
          <a:blip r:embed="rId3">
            <a:alphaModFix/>
          </a:blip>
          <a:stretch>
            <a:fillRect/>
          </a:stretch>
        </p:blipFill>
        <p:spPr>
          <a:xfrm>
            <a:off x="6117225" y="1932500"/>
            <a:ext cx="5633699" cy="3047801"/>
          </a:xfrm>
          <a:prstGeom prst="rect">
            <a:avLst/>
          </a:prstGeom>
          <a:noFill/>
          <a:ln>
            <a:noFill/>
          </a:ln>
        </p:spPr>
      </p:pic>
      <p:sp>
        <p:nvSpPr>
          <p:cNvPr id="327" name="Google Shape;327;g1e42869827f_3_0"/>
          <p:cNvSpPr txBox="1"/>
          <p:nvPr/>
        </p:nvSpPr>
        <p:spPr>
          <a:xfrm>
            <a:off x="7181150" y="4937050"/>
            <a:ext cx="4473300" cy="484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US" sz="1800">
                <a:solidFill>
                  <a:schemeClr val="dk1"/>
                </a:solidFill>
                <a:latin typeface="Corbel"/>
                <a:ea typeface="Corbel"/>
                <a:cs typeface="Corbel"/>
                <a:sym typeface="Corbel"/>
              </a:rPr>
              <a:t>Answered: 393, Skipped: 5</a:t>
            </a:r>
            <a:endParaRPr sz="1700">
              <a:latin typeface="Corbel"/>
              <a:ea typeface="Corbel"/>
              <a:cs typeface="Corbel"/>
              <a:sym typeface="Corbel"/>
            </a:endParaRPr>
          </a:p>
        </p:txBody>
      </p:sp>
    </p:spTree>
    <p:extLst>
      <p:ext uri="{BB962C8B-B14F-4D97-AF65-F5344CB8AC3E}">
        <p14:creationId xmlns:p14="http://schemas.microsoft.com/office/powerpoint/2010/main" val="3349220458"/>
      </p:ext>
    </p:extLst>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Shape 332"/>
        <p:cNvGrpSpPr/>
        <p:nvPr/>
      </p:nvGrpSpPr>
      <p:grpSpPr>
        <a:xfrm>
          <a:off x="0" y="0"/>
          <a:ext cx="0" cy="0"/>
          <a:chOff x="0" y="0"/>
          <a:chExt cx="0" cy="0"/>
        </a:xfrm>
      </p:grpSpPr>
      <p:sp>
        <p:nvSpPr>
          <p:cNvPr id="333" name="Google Shape;333;g1e42869827f_3_6"/>
          <p:cNvSpPr txBox="1">
            <a:spLocks noGrp="1"/>
          </p:cNvSpPr>
          <p:nvPr>
            <p:ph type="title"/>
          </p:nvPr>
        </p:nvSpPr>
        <p:spPr>
          <a:xfrm>
            <a:off x="1484309" y="33338"/>
            <a:ext cx="10018800" cy="1752600"/>
          </a:xfrm>
          <a:prstGeom prst="rect">
            <a:avLst/>
          </a:prstGeom>
        </p:spPr>
        <p:txBody>
          <a:bodyPr spcFirstLastPara="1" wrap="square" lIns="91425" tIns="45700" rIns="91425" bIns="45700" anchor="ctr" anchorCtr="0">
            <a:normAutofit/>
          </a:bodyPr>
          <a:lstStyle/>
          <a:p>
            <a:pPr marL="0" lvl="0" indent="0" algn="ctr" rtl="0">
              <a:spcBef>
                <a:spcPts val="0"/>
              </a:spcBef>
              <a:spcAft>
                <a:spcPts val="0"/>
              </a:spcAft>
              <a:buNone/>
            </a:pPr>
            <a:r>
              <a:rPr lang="en-US" sz="3200" b="1">
                <a:solidFill>
                  <a:srgbClr val="C00000"/>
                </a:solidFill>
              </a:rPr>
              <a:t>Case Management</a:t>
            </a:r>
            <a:endParaRPr sz="3200" b="1">
              <a:solidFill>
                <a:srgbClr val="C00000"/>
              </a:solidFill>
            </a:endParaRPr>
          </a:p>
          <a:p>
            <a:pPr marL="0" lvl="0" indent="0" algn="ctr" rtl="0">
              <a:spcBef>
                <a:spcPts val="0"/>
              </a:spcBef>
              <a:spcAft>
                <a:spcPts val="0"/>
              </a:spcAft>
              <a:buClr>
                <a:srgbClr val="C00000"/>
              </a:buClr>
              <a:buSzPts val="3200"/>
              <a:buFont typeface="Corbel"/>
              <a:buNone/>
            </a:pPr>
            <a:r>
              <a:rPr lang="en-US" sz="3200" b="1">
                <a:solidFill>
                  <a:srgbClr val="C00000"/>
                </a:solidFill>
              </a:rPr>
              <a:t>Do you have an HIV case manager? ﻿(check one)</a:t>
            </a:r>
            <a:endParaRPr sz="3200" b="1">
              <a:solidFill>
                <a:srgbClr val="C00000"/>
              </a:solidFill>
            </a:endParaRPr>
          </a:p>
        </p:txBody>
      </p:sp>
      <p:sp>
        <p:nvSpPr>
          <p:cNvPr id="334" name="Google Shape;334;g1e42869827f_3_6"/>
          <p:cNvSpPr txBox="1">
            <a:spLocks noGrp="1"/>
          </p:cNvSpPr>
          <p:nvPr>
            <p:ph type="body" idx="1"/>
          </p:nvPr>
        </p:nvSpPr>
        <p:spPr>
          <a:xfrm>
            <a:off x="849575" y="1785950"/>
            <a:ext cx="5679900" cy="3957600"/>
          </a:xfrm>
          <a:prstGeom prst="rect">
            <a:avLst/>
          </a:prstGeom>
        </p:spPr>
        <p:txBody>
          <a:bodyPr spcFirstLastPara="1" wrap="square" lIns="91425" tIns="45700" rIns="91425" bIns="45700" anchor="t" anchorCtr="0">
            <a:normAutofit/>
          </a:bodyPr>
          <a:lstStyle/>
          <a:p>
            <a:pPr marL="0" lvl="0" indent="0" algn="l" rtl="0">
              <a:spcBef>
                <a:spcPts val="0"/>
              </a:spcBef>
              <a:spcAft>
                <a:spcPts val="0"/>
              </a:spcAft>
              <a:buClr>
                <a:schemeClr val="dk1"/>
              </a:buClr>
              <a:buSzPts val="1100"/>
              <a:buFont typeface="Arial"/>
              <a:buNone/>
            </a:pPr>
            <a:r>
              <a:rPr lang="en-US" sz="2100"/>
              <a:t>Of the 393 respondents, </a:t>
            </a:r>
            <a:endParaRPr sz="1900">
              <a:latin typeface="Arial"/>
              <a:ea typeface="Arial"/>
              <a:cs typeface="Arial"/>
              <a:sym typeface="Arial"/>
            </a:endParaRPr>
          </a:p>
          <a:p>
            <a:pPr marL="285750" lvl="0" indent="-317500" algn="l" rtl="0">
              <a:spcBef>
                <a:spcPts val="920"/>
              </a:spcBef>
              <a:spcAft>
                <a:spcPts val="0"/>
              </a:spcAft>
              <a:buClr>
                <a:srgbClr val="960000"/>
              </a:buClr>
              <a:buSzPts val="2820"/>
              <a:buChar char="•"/>
            </a:pPr>
            <a:r>
              <a:rPr lang="en-US" sz="2100" b="1">
                <a:solidFill>
                  <a:srgbClr val="00BF6F"/>
                </a:solidFill>
              </a:rPr>
              <a:t>70.2% (276/393) </a:t>
            </a:r>
            <a:r>
              <a:rPr lang="en-US" sz="2100" b="1"/>
              <a:t>have </a:t>
            </a:r>
            <a:r>
              <a:rPr lang="en-US" sz="2100"/>
              <a:t>an</a:t>
            </a:r>
            <a:r>
              <a:rPr lang="en-US" sz="2100" b="1"/>
              <a:t> </a:t>
            </a:r>
            <a:r>
              <a:rPr lang="en-US" sz="2100"/>
              <a:t>HIV case manager</a:t>
            </a:r>
            <a:endParaRPr sz="2100"/>
          </a:p>
          <a:p>
            <a:pPr marL="285750" lvl="0" indent="-317500" algn="l" rtl="0">
              <a:spcBef>
                <a:spcPts val="920"/>
              </a:spcBef>
              <a:spcAft>
                <a:spcPts val="0"/>
              </a:spcAft>
              <a:buClr>
                <a:srgbClr val="960000"/>
              </a:buClr>
              <a:buSzPts val="2820"/>
              <a:buChar char="•"/>
            </a:pPr>
            <a:r>
              <a:rPr lang="en-US" sz="2100" b="1">
                <a:solidFill>
                  <a:srgbClr val="507CB6"/>
                </a:solidFill>
              </a:rPr>
              <a:t>26.7% (105/393)</a:t>
            </a:r>
            <a:r>
              <a:rPr lang="en-US" sz="2100"/>
              <a:t> </a:t>
            </a:r>
            <a:r>
              <a:rPr lang="en-US" sz="2100" b="1"/>
              <a:t>do not have </a:t>
            </a:r>
            <a:r>
              <a:rPr lang="en-US" sz="2100"/>
              <a:t>an HIV case manager</a:t>
            </a:r>
            <a:endParaRPr sz="2100"/>
          </a:p>
          <a:p>
            <a:pPr marL="0" lvl="0" indent="0" algn="l" rtl="0">
              <a:spcBef>
                <a:spcPts val="0"/>
              </a:spcBef>
              <a:spcAft>
                <a:spcPts val="0"/>
              </a:spcAft>
              <a:buClr>
                <a:schemeClr val="dk1"/>
              </a:buClr>
              <a:buSzPts val="1100"/>
              <a:buFont typeface="Arial"/>
              <a:buNone/>
            </a:pPr>
            <a:endParaRPr sz="1500"/>
          </a:p>
          <a:p>
            <a:pPr marL="0" lvl="0" indent="0" algn="l" rtl="0">
              <a:spcBef>
                <a:spcPts val="0"/>
              </a:spcBef>
              <a:spcAft>
                <a:spcPts val="0"/>
              </a:spcAft>
              <a:buClr>
                <a:schemeClr val="dk1"/>
              </a:buClr>
              <a:buSzPts val="1100"/>
              <a:buFont typeface="Arial"/>
              <a:buNone/>
            </a:pPr>
            <a:endParaRPr sz="1500"/>
          </a:p>
          <a:p>
            <a:pPr marL="0" lvl="0" indent="0" algn="l" rtl="0">
              <a:spcBef>
                <a:spcPts val="480"/>
              </a:spcBef>
              <a:spcAft>
                <a:spcPts val="600"/>
              </a:spcAft>
              <a:buNone/>
            </a:pPr>
            <a:endParaRPr/>
          </a:p>
        </p:txBody>
      </p:sp>
      <p:pic>
        <p:nvPicPr>
          <p:cNvPr id="335" name="Google Shape;335;g1e42869827f_3_6"/>
          <p:cNvPicPr preferRelativeResize="0"/>
          <p:nvPr/>
        </p:nvPicPr>
        <p:blipFill rotWithShape="1">
          <a:blip r:embed="rId3">
            <a:alphaModFix/>
          </a:blip>
          <a:srcRect l="2572"/>
          <a:stretch/>
        </p:blipFill>
        <p:spPr>
          <a:xfrm>
            <a:off x="6529475" y="2109100"/>
            <a:ext cx="5391224" cy="3017649"/>
          </a:xfrm>
          <a:prstGeom prst="rect">
            <a:avLst/>
          </a:prstGeom>
          <a:noFill/>
          <a:ln>
            <a:noFill/>
          </a:ln>
        </p:spPr>
      </p:pic>
      <p:sp>
        <p:nvSpPr>
          <p:cNvPr id="336" name="Google Shape;336;g1e42869827f_3_6"/>
          <p:cNvSpPr txBox="1"/>
          <p:nvPr/>
        </p:nvSpPr>
        <p:spPr>
          <a:xfrm>
            <a:off x="7271000" y="5314850"/>
            <a:ext cx="4232100" cy="646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US" sz="1800">
                <a:solidFill>
                  <a:schemeClr val="dk1"/>
                </a:solidFill>
                <a:latin typeface="Corbel"/>
                <a:ea typeface="Corbel"/>
                <a:cs typeface="Corbel"/>
                <a:sym typeface="Corbel"/>
              </a:rPr>
              <a:t>Answered: 393, Skipped: 5</a:t>
            </a:r>
            <a:endParaRPr sz="1700">
              <a:latin typeface="Corbel"/>
              <a:ea typeface="Corbel"/>
              <a:cs typeface="Corbel"/>
              <a:sym typeface="Corbel"/>
            </a:endParaRPr>
          </a:p>
        </p:txBody>
      </p:sp>
    </p:spTree>
    <p:extLst>
      <p:ext uri="{BB962C8B-B14F-4D97-AF65-F5344CB8AC3E}">
        <p14:creationId xmlns:p14="http://schemas.microsoft.com/office/powerpoint/2010/main" val="1443703767"/>
      </p:ext>
    </p:extLst>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Shape 341"/>
        <p:cNvGrpSpPr/>
        <p:nvPr/>
      </p:nvGrpSpPr>
      <p:grpSpPr>
        <a:xfrm>
          <a:off x="0" y="0"/>
          <a:ext cx="0" cy="0"/>
          <a:chOff x="0" y="0"/>
          <a:chExt cx="0" cy="0"/>
        </a:xfrm>
      </p:grpSpPr>
      <p:pic>
        <p:nvPicPr>
          <p:cNvPr id="342" name="Google Shape;342;g1e42869827f_3_12"/>
          <p:cNvPicPr preferRelativeResize="0"/>
          <p:nvPr/>
        </p:nvPicPr>
        <p:blipFill>
          <a:blip r:embed="rId3">
            <a:alphaModFix/>
          </a:blip>
          <a:stretch>
            <a:fillRect/>
          </a:stretch>
        </p:blipFill>
        <p:spPr>
          <a:xfrm>
            <a:off x="6774425" y="1974825"/>
            <a:ext cx="5175559" cy="2703099"/>
          </a:xfrm>
          <a:prstGeom prst="rect">
            <a:avLst/>
          </a:prstGeom>
          <a:noFill/>
          <a:ln>
            <a:noFill/>
          </a:ln>
        </p:spPr>
      </p:pic>
      <p:sp>
        <p:nvSpPr>
          <p:cNvPr id="343" name="Google Shape;343;g1e42869827f_3_12"/>
          <p:cNvSpPr txBox="1">
            <a:spLocks noGrp="1"/>
          </p:cNvSpPr>
          <p:nvPr>
            <p:ph type="title"/>
          </p:nvPr>
        </p:nvSpPr>
        <p:spPr>
          <a:xfrm>
            <a:off x="1484309" y="33338"/>
            <a:ext cx="10018800" cy="1752600"/>
          </a:xfrm>
          <a:prstGeom prst="rect">
            <a:avLst/>
          </a:prstGeom>
        </p:spPr>
        <p:txBody>
          <a:bodyPr spcFirstLastPara="1" wrap="square" lIns="91425" tIns="45700" rIns="91425" bIns="45700" anchor="ctr" anchorCtr="0">
            <a:normAutofit/>
          </a:bodyPr>
          <a:lstStyle/>
          <a:p>
            <a:pPr marL="0" lvl="0" indent="0" algn="ctr" rtl="0">
              <a:spcBef>
                <a:spcPts val="0"/>
              </a:spcBef>
              <a:spcAft>
                <a:spcPts val="0"/>
              </a:spcAft>
              <a:buNone/>
            </a:pPr>
            <a:r>
              <a:rPr lang="en-US" sz="3200" b="1">
                <a:solidFill>
                  <a:srgbClr val="C00000"/>
                </a:solidFill>
              </a:rPr>
              <a:t>Case Management Satisfaction</a:t>
            </a:r>
            <a:endParaRPr sz="3200" b="1">
              <a:solidFill>
                <a:srgbClr val="C00000"/>
              </a:solidFill>
            </a:endParaRPr>
          </a:p>
          <a:p>
            <a:pPr marL="0" lvl="0" indent="0" algn="ctr" rtl="0">
              <a:spcBef>
                <a:spcPts val="0"/>
              </a:spcBef>
              <a:spcAft>
                <a:spcPts val="0"/>
              </a:spcAft>
              <a:buClr>
                <a:srgbClr val="C00000"/>
              </a:buClr>
              <a:buSzPts val="3200"/>
              <a:buFont typeface="Corbel"/>
              <a:buNone/>
            </a:pPr>
            <a:r>
              <a:rPr lang="en-US" sz="3200" b="1">
                <a:solidFill>
                  <a:srgbClr val="C00000"/>
                </a:solidFill>
              </a:rPr>
              <a:t>Are you satisfied with the HIV case management services? (check one) </a:t>
            </a:r>
            <a:endParaRPr sz="3200" b="1">
              <a:solidFill>
                <a:srgbClr val="C00000"/>
              </a:solidFill>
            </a:endParaRPr>
          </a:p>
        </p:txBody>
      </p:sp>
      <p:sp>
        <p:nvSpPr>
          <p:cNvPr id="344" name="Google Shape;344;g1e42869827f_3_12"/>
          <p:cNvSpPr txBox="1">
            <a:spLocks noGrp="1"/>
          </p:cNvSpPr>
          <p:nvPr>
            <p:ph type="body" idx="1"/>
          </p:nvPr>
        </p:nvSpPr>
        <p:spPr>
          <a:xfrm>
            <a:off x="1053425" y="1785950"/>
            <a:ext cx="5859300" cy="3957600"/>
          </a:xfrm>
          <a:prstGeom prst="rect">
            <a:avLst/>
          </a:prstGeom>
        </p:spPr>
        <p:txBody>
          <a:bodyPr spcFirstLastPara="1" wrap="square" lIns="91425" tIns="45700" rIns="91425" bIns="45700" anchor="t" anchorCtr="0">
            <a:normAutofit/>
          </a:bodyPr>
          <a:lstStyle/>
          <a:p>
            <a:pPr marL="0" lvl="0" indent="0" algn="l" rtl="0">
              <a:spcBef>
                <a:spcPts val="0"/>
              </a:spcBef>
              <a:spcAft>
                <a:spcPts val="0"/>
              </a:spcAft>
              <a:buClr>
                <a:schemeClr val="dk1"/>
              </a:buClr>
              <a:buSzPts val="1100"/>
              <a:buFont typeface="Arial"/>
              <a:buNone/>
            </a:pPr>
            <a:r>
              <a:rPr lang="en-US" sz="2000"/>
              <a:t>Of the 329 respondents, </a:t>
            </a:r>
            <a:endParaRPr sz="1800">
              <a:latin typeface="Arial"/>
              <a:ea typeface="Arial"/>
              <a:cs typeface="Arial"/>
              <a:sym typeface="Arial"/>
            </a:endParaRPr>
          </a:p>
          <a:p>
            <a:pPr marL="285750" lvl="0" indent="-311150" algn="l" rtl="0">
              <a:spcBef>
                <a:spcPts val="920"/>
              </a:spcBef>
              <a:spcAft>
                <a:spcPts val="0"/>
              </a:spcAft>
              <a:buClr>
                <a:srgbClr val="960000"/>
              </a:buClr>
              <a:buSzPts val="2720"/>
              <a:buChar char="•"/>
            </a:pPr>
            <a:r>
              <a:rPr lang="en-US" sz="2000" b="1">
                <a:solidFill>
                  <a:srgbClr val="00BF6F"/>
                </a:solidFill>
              </a:rPr>
              <a:t>78.1%  (257/329) </a:t>
            </a:r>
            <a:r>
              <a:rPr lang="en-US" sz="2000"/>
              <a:t>reported that they </a:t>
            </a:r>
            <a:r>
              <a:rPr lang="en-US" sz="2000" b="1"/>
              <a:t>are satisfied </a:t>
            </a:r>
            <a:r>
              <a:rPr lang="en-US" sz="2000"/>
              <a:t>with their HIV case management services</a:t>
            </a:r>
            <a:endParaRPr sz="2000"/>
          </a:p>
          <a:p>
            <a:pPr marL="285750" lvl="0" indent="-311150" algn="l" rtl="0">
              <a:spcBef>
                <a:spcPts val="920"/>
              </a:spcBef>
              <a:spcAft>
                <a:spcPts val="0"/>
              </a:spcAft>
              <a:buClr>
                <a:srgbClr val="960000"/>
              </a:buClr>
              <a:buSzPts val="2720"/>
              <a:buChar char="•"/>
            </a:pPr>
            <a:r>
              <a:rPr lang="en-US" sz="2000" b="1">
                <a:solidFill>
                  <a:srgbClr val="507CB6"/>
                </a:solidFill>
              </a:rPr>
              <a:t>13.4% (44/329)</a:t>
            </a:r>
            <a:r>
              <a:rPr lang="en-US" sz="2000"/>
              <a:t> reported that they </a:t>
            </a:r>
            <a:r>
              <a:rPr lang="en-US" sz="2000" b="1"/>
              <a:t>are not satisfied </a:t>
            </a:r>
            <a:r>
              <a:rPr lang="en-US" sz="2000"/>
              <a:t>with the HIV case management services</a:t>
            </a:r>
            <a:endParaRPr sz="2000"/>
          </a:p>
          <a:p>
            <a:pPr marL="457200" lvl="0" indent="0" algn="l" rtl="0">
              <a:spcBef>
                <a:spcPts val="920"/>
              </a:spcBef>
              <a:spcAft>
                <a:spcPts val="0"/>
              </a:spcAft>
              <a:buNone/>
            </a:pPr>
            <a:endParaRPr b="1"/>
          </a:p>
          <a:p>
            <a:pPr marL="0" lvl="0" indent="0" algn="l" rtl="0">
              <a:spcBef>
                <a:spcPts val="480"/>
              </a:spcBef>
              <a:spcAft>
                <a:spcPts val="600"/>
              </a:spcAft>
              <a:buNone/>
            </a:pPr>
            <a:endParaRPr/>
          </a:p>
        </p:txBody>
      </p:sp>
      <p:sp>
        <p:nvSpPr>
          <p:cNvPr id="345" name="Google Shape;345;g1e42869827f_3_12"/>
          <p:cNvSpPr txBox="1"/>
          <p:nvPr/>
        </p:nvSpPr>
        <p:spPr>
          <a:xfrm>
            <a:off x="7486350" y="5170425"/>
            <a:ext cx="4272900" cy="395100"/>
          </a:xfrm>
          <a:prstGeom prst="rect">
            <a:avLst/>
          </a:prstGeom>
          <a:noFill/>
          <a:ln>
            <a:noFill/>
          </a:ln>
        </p:spPr>
        <p:txBody>
          <a:bodyPr spcFirstLastPara="1" wrap="square" lIns="91425" tIns="91425" rIns="91425" bIns="91425" anchor="t" anchorCtr="0">
            <a:noAutofit/>
          </a:bodyPr>
          <a:lstStyle/>
          <a:p>
            <a:pPr marL="0" lvl="0" indent="0" algn="l" rtl="0">
              <a:spcBef>
                <a:spcPts val="920"/>
              </a:spcBef>
              <a:spcAft>
                <a:spcPts val="0"/>
              </a:spcAft>
              <a:buNone/>
            </a:pPr>
            <a:r>
              <a:rPr lang="en-US" sz="1500">
                <a:solidFill>
                  <a:schemeClr val="dk1"/>
                </a:solidFill>
                <a:latin typeface="Corbel"/>
                <a:ea typeface="Corbel"/>
                <a:cs typeface="Corbel"/>
                <a:sym typeface="Corbel"/>
              </a:rPr>
              <a:t>Answered: 329, Skipped: 69</a:t>
            </a:r>
            <a:endParaRPr>
              <a:latin typeface="Corbel"/>
              <a:ea typeface="Corbel"/>
              <a:cs typeface="Corbel"/>
              <a:sym typeface="Corbel"/>
            </a:endParaRPr>
          </a:p>
        </p:txBody>
      </p:sp>
    </p:spTree>
    <p:extLst>
      <p:ext uri="{BB962C8B-B14F-4D97-AF65-F5344CB8AC3E}">
        <p14:creationId xmlns:p14="http://schemas.microsoft.com/office/powerpoint/2010/main" val="2707446769"/>
      </p:ext>
    </p:extLst>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Shape 350"/>
        <p:cNvGrpSpPr/>
        <p:nvPr/>
      </p:nvGrpSpPr>
      <p:grpSpPr>
        <a:xfrm>
          <a:off x="0" y="0"/>
          <a:ext cx="0" cy="0"/>
          <a:chOff x="0" y="0"/>
          <a:chExt cx="0" cy="0"/>
        </a:xfrm>
      </p:grpSpPr>
      <p:sp>
        <p:nvSpPr>
          <p:cNvPr id="351" name="Google Shape;351;g1e42869827f_0_0"/>
          <p:cNvSpPr txBox="1">
            <a:spLocks noGrp="1"/>
          </p:cNvSpPr>
          <p:nvPr>
            <p:ph type="title"/>
          </p:nvPr>
        </p:nvSpPr>
        <p:spPr>
          <a:xfrm>
            <a:off x="1484309" y="33338"/>
            <a:ext cx="10018800" cy="1752600"/>
          </a:xfrm>
          <a:prstGeom prst="rect">
            <a:avLst/>
          </a:prstGeom>
        </p:spPr>
        <p:txBody>
          <a:bodyPr spcFirstLastPara="1" wrap="square" lIns="91425" tIns="45700" rIns="91425" bIns="45700" anchor="ctr" anchorCtr="0">
            <a:normAutofit/>
          </a:bodyPr>
          <a:lstStyle/>
          <a:p>
            <a:pPr marL="0" lvl="0" indent="0" algn="ctr" rtl="0">
              <a:spcBef>
                <a:spcPts val="0"/>
              </a:spcBef>
              <a:spcAft>
                <a:spcPts val="0"/>
              </a:spcAft>
              <a:buNone/>
            </a:pPr>
            <a:r>
              <a:rPr lang="en-US" sz="3200" b="1">
                <a:solidFill>
                  <a:srgbClr val="C00000"/>
                </a:solidFill>
              </a:rPr>
              <a:t>Antiretroviral Medicine Usage </a:t>
            </a:r>
            <a:endParaRPr sz="3200" b="1">
              <a:solidFill>
                <a:srgbClr val="C00000"/>
              </a:solidFill>
            </a:endParaRPr>
          </a:p>
          <a:p>
            <a:pPr marL="0" lvl="0" indent="0" algn="ctr" rtl="0">
              <a:spcBef>
                <a:spcPts val="0"/>
              </a:spcBef>
              <a:spcAft>
                <a:spcPts val="0"/>
              </a:spcAft>
              <a:buClr>
                <a:srgbClr val="C00000"/>
              </a:buClr>
              <a:buSzPts val="3200"/>
              <a:buFont typeface="Corbel"/>
              <a:buNone/>
            </a:pPr>
            <a:r>
              <a:rPr lang="en-US" sz="3200" b="1">
                <a:solidFill>
                  <a:srgbClr val="C00000"/>
                </a:solidFill>
              </a:rPr>
              <a:t>Are you currently taking any antiretroviral medicines to treat your HIV? ﻿(check one) </a:t>
            </a:r>
            <a:endParaRPr sz="3200" b="1">
              <a:solidFill>
                <a:srgbClr val="C00000"/>
              </a:solidFill>
            </a:endParaRPr>
          </a:p>
        </p:txBody>
      </p:sp>
      <p:pic>
        <p:nvPicPr>
          <p:cNvPr id="352" name="Google Shape;352;g1e42869827f_0_0"/>
          <p:cNvPicPr preferRelativeResize="0"/>
          <p:nvPr/>
        </p:nvPicPr>
        <p:blipFill rotWithShape="1">
          <a:blip r:embed="rId3">
            <a:alphaModFix/>
          </a:blip>
          <a:srcRect l="4159"/>
          <a:stretch/>
        </p:blipFill>
        <p:spPr>
          <a:xfrm>
            <a:off x="6921463" y="1957775"/>
            <a:ext cx="5022950" cy="2711025"/>
          </a:xfrm>
          <a:prstGeom prst="rect">
            <a:avLst/>
          </a:prstGeom>
          <a:noFill/>
          <a:ln>
            <a:noFill/>
          </a:ln>
        </p:spPr>
      </p:pic>
      <p:sp>
        <p:nvSpPr>
          <p:cNvPr id="353" name="Google Shape;353;g1e42869827f_0_0"/>
          <p:cNvSpPr txBox="1"/>
          <p:nvPr/>
        </p:nvSpPr>
        <p:spPr>
          <a:xfrm>
            <a:off x="7958888" y="4758575"/>
            <a:ext cx="3662400" cy="359100"/>
          </a:xfrm>
          <a:prstGeom prst="rect">
            <a:avLst/>
          </a:prstGeom>
          <a:noFill/>
          <a:ln>
            <a:noFill/>
          </a:ln>
        </p:spPr>
        <p:txBody>
          <a:bodyPr spcFirstLastPara="1" wrap="square" lIns="91425" tIns="91425" rIns="91425" bIns="91425" anchor="t" anchorCtr="0">
            <a:noAutofit/>
          </a:bodyPr>
          <a:lstStyle/>
          <a:p>
            <a:pPr marL="0" lvl="0" indent="0" algn="l" rtl="0">
              <a:spcBef>
                <a:spcPts val="920"/>
              </a:spcBef>
              <a:spcAft>
                <a:spcPts val="0"/>
              </a:spcAft>
              <a:buNone/>
            </a:pPr>
            <a:r>
              <a:rPr lang="en-US" sz="1700">
                <a:solidFill>
                  <a:schemeClr val="dk1"/>
                </a:solidFill>
                <a:latin typeface="Corbel"/>
                <a:ea typeface="Corbel"/>
                <a:cs typeface="Corbel"/>
                <a:sym typeface="Corbel"/>
              </a:rPr>
              <a:t>Answered: 385, Skipped: 13</a:t>
            </a:r>
            <a:endParaRPr sz="1600">
              <a:latin typeface="Corbel"/>
              <a:ea typeface="Corbel"/>
              <a:cs typeface="Corbel"/>
              <a:sym typeface="Corbel"/>
            </a:endParaRPr>
          </a:p>
        </p:txBody>
      </p:sp>
      <p:sp>
        <p:nvSpPr>
          <p:cNvPr id="354" name="Google Shape;354;g1e42869827f_0_0"/>
          <p:cNvSpPr txBox="1">
            <a:spLocks noGrp="1"/>
          </p:cNvSpPr>
          <p:nvPr>
            <p:ph type="body" idx="1"/>
          </p:nvPr>
        </p:nvSpPr>
        <p:spPr>
          <a:xfrm>
            <a:off x="1042991" y="1957775"/>
            <a:ext cx="6093900" cy="3957600"/>
          </a:xfrm>
          <a:prstGeom prst="rect">
            <a:avLst/>
          </a:prstGeom>
        </p:spPr>
        <p:txBody>
          <a:bodyPr spcFirstLastPara="1" wrap="square" lIns="91425" tIns="45700" rIns="91425" bIns="45700" anchor="t" anchorCtr="0">
            <a:normAutofit/>
          </a:bodyPr>
          <a:lstStyle/>
          <a:p>
            <a:pPr marL="0" lvl="0" indent="0" algn="l" rtl="0">
              <a:spcBef>
                <a:spcPts val="0"/>
              </a:spcBef>
              <a:spcAft>
                <a:spcPts val="0"/>
              </a:spcAft>
              <a:buClr>
                <a:schemeClr val="dk1"/>
              </a:buClr>
              <a:buSzPts val="1100"/>
              <a:buFont typeface="Arial"/>
              <a:buNone/>
            </a:pPr>
            <a:r>
              <a:rPr lang="en-US" sz="2100"/>
              <a:t>Of the 385 respondents, </a:t>
            </a:r>
            <a:endParaRPr sz="1900">
              <a:latin typeface="Arial"/>
              <a:ea typeface="Arial"/>
              <a:cs typeface="Arial"/>
              <a:sym typeface="Arial"/>
            </a:endParaRPr>
          </a:p>
          <a:p>
            <a:pPr marL="285750" lvl="0" indent="-317500" algn="l" rtl="0">
              <a:spcBef>
                <a:spcPts val="920"/>
              </a:spcBef>
              <a:spcAft>
                <a:spcPts val="0"/>
              </a:spcAft>
              <a:buClr>
                <a:srgbClr val="960000"/>
              </a:buClr>
              <a:buSzPts val="2820"/>
              <a:buChar char="•"/>
            </a:pPr>
            <a:r>
              <a:rPr lang="en-US" sz="2100" b="1">
                <a:solidFill>
                  <a:srgbClr val="00BF6F"/>
                </a:solidFill>
              </a:rPr>
              <a:t>97.7%  (376/385)</a:t>
            </a:r>
            <a:r>
              <a:rPr lang="en-US" sz="2100"/>
              <a:t> are </a:t>
            </a:r>
            <a:r>
              <a:rPr lang="en-US" sz="2100" b="1"/>
              <a:t>currently taking </a:t>
            </a:r>
            <a:r>
              <a:rPr lang="en-US" sz="2100"/>
              <a:t>antiretroviral medicines to treat their HIV</a:t>
            </a:r>
            <a:endParaRPr sz="2100"/>
          </a:p>
          <a:p>
            <a:pPr marL="285750" lvl="0" indent="-317500" algn="l" rtl="0">
              <a:spcBef>
                <a:spcPts val="920"/>
              </a:spcBef>
              <a:spcAft>
                <a:spcPts val="0"/>
              </a:spcAft>
              <a:buClr>
                <a:srgbClr val="960000"/>
              </a:buClr>
              <a:buSzPts val="2820"/>
              <a:buChar char="•"/>
            </a:pPr>
            <a:r>
              <a:rPr lang="en-US" sz="2100" b="1">
                <a:solidFill>
                  <a:srgbClr val="507CB6"/>
                </a:solidFill>
              </a:rPr>
              <a:t>2.3% (9/385) </a:t>
            </a:r>
            <a:r>
              <a:rPr lang="en-US" sz="2100"/>
              <a:t>are </a:t>
            </a:r>
            <a:r>
              <a:rPr lang="en-US" sz="2100" b="1"/>
              <a:t>not currently </a:t>
            </a:r>
            <a:r>
              <a:rPr lang="en-US" sz="2100"/>
              <a:t>taking antiretroviral medicines to treat their HIV</a:t>
            </a:r>
            <a:endParaRPr sz="2100"/>
          </a:p>
          <a:p>
            <a:pPr marL="0" lvl="0" indent="0" algn="l" rtl="0">
              <a:spcBef>
                <a:spcPts val="920"/>
              </a:spcBef>
              <a:spcAft>
                <a:spcPts val="0"/>
              </a:spcAft>
              <a:buNone/>
            </a:pPr>
            <a:endParaRPr/>
          </a:p>
          <a:p>
            <a:pPr marL="0" lvl="0" indent="0" algn="l" rtl="0">
              <a:spcBef>
                <a:spcPts val="480"/>
              </a:spcBef>
              <a:spcAft>
                <a:spcPts val="600"/>
              </a:spcAft>
              <a:buNone/>
            </a:pPr>
            <a:endParaRPr/>
          </a:p>
        </p:txBody>
      </p:sp>
    </p:spTree>
    <p:extLst>
      <p:ext uri="{BB962C8B-B14F-4D97-AF65-F5344CB8AC3E}">
        <p14:creationId xmlns:p14="http://schemas.microsoft.com/office/powerpoint/2010/main" val="1742483982"/>
      </p:ext>
    </p:extLst>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Shape 359"/>
        <p:cNvGrpSpPr/>
        <p:nvPr/>
      </p:nvGrpSpPr>
      <p:grpSpPr>
        <a:xfrm>
          <a:off x="0" y="0"/>
          <a:ext cx="0" cy="0"/>
          <a:chOff x="0" y="0"/>
          <a:chExt cx="0" cy="0"/>
        </a:xfrm>
      </p:grpSpPr>
      <p:sp>
        <p:nvSpPr>
          <p:cNvPr id="360" name="Google Shape;360;g1e42869827f_0_6"/>
          <p:cNvSpPr txBox="1">
            <a:spLocks noGrp="1"/>
          </p:cNvSpPr>
          <p:nvPr>
            <p:ph type="title"/>
          </p:nvPr>
        </p:nvSpPr>
        <p:spPr>
          <a:xfrm>
            <a:off x="1471959" y="211563"/>
            <a:ext cx="10018800" cy="1752600"/>
          </a:xfrm>
          <a:prstGeom prst="rect">
            <a:avLst/>
          </a:prstGeom>
        </p:spPr>
        <p:txBody>
          <a:bodyPr spcFirstLastPara="1" wrap="square" lIns="91425" tIns="45700" rIns="91425" bIns="45700" anchor="ctr" anchorCtr="0">
            <a:noAutofit/>
          </a:bodyPr>
          <a:lstStyle/>
          <a:p>
            <a:pPr marL="0" lvl="0" indent="0" algn="ctr" rtl="0">
              <a:spcBef>
                <a:spcPts val="0"/>
              </a:spcBef>
              <a:spcAft>
                <a:spcPts val="0"/>
              </a:spcAft>
              <a:buSzPts val="990"/>
              <a:buNone/>
            </a:pPr>
            <a:r>
              <a:rPr lang="en-US" sz="2780" b="1">
                <a:solidFill>
                  <a:srgbClr val="C00000"/>
                </a:solidFill>
              </a:rPr>
              <a:t>Medical Care</a:t>
            </a:r>
            <a:r>
              <a:rPr lang="en-US" sz="2780" b="1">
                <a:solidFill>
                  <a:srgbClr val="C00000"/>
                </a:solidFill>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0"/>
                  </a:ext>
                </a:extLst>
              </a:rPr>
              <a:t> Explanation</a:t>
            </a:r>
            <a:endParaRPr sz="2780" b="1">
              <a:solidFill>
                <a:srgbClr val="C00000"/>
              </a:solidFill>
            </a:endParaRPr>
          </a:p>
          <a:p>
            <a:pPr marL="0" lvl="0" indent="0" algn="ctr" rtl="0">
              <a:spcBef>
                <a:spcPts val="0"/>
              </a:spcBef>
              <a:spcAft>
                <a:spcPts val="0"/>
              </a:spcAft>
              <a:buClr>
                <a:srgbClr val="C00000"/>
              </a:buClr>
              <a:buSzPts val="2880"/>
              <a:buFont typeface="Corbel"/>
              <a:buNone/>
            </a:pPr>
            <a:r>
              <a:rPr lang="en-US" sz="2780" b="1">
                <a:solidFill>
                  <a:srgbClr val="C00000"/>
                </a:solidFill>
              </a:rPr>
              <a:t>Over the last 12 months, has your HIV medical provider taken the time to explain your lab results, diagnoses, treatment plans and answer all of your questions? ﻿(check one) </a:t>
            </a:r>
            <a:endParaRPr sz="2780" b="1">
              <a:solidFill>
                <a:srgbClr val="C00000"/>
              </a:solidFill>
            </a:endParaRPr>
          </a:p>
        </p:txBody>
      </p:sp>
      <p:sp>
        <p:nvSpPr>
          <p:cNvPr id="361" name="Google Shape;361;g1e42869827f_0_6"/>
          <p:cNvSpPr txBox="1">
            <a:spLocks noGrp="1"/>
          </p:cNvSpPr>
          <p:nvPr>
            <p:ph type="body" idx="1"/>
          </p:nvPr>
        </p:nvSpPr>
        <p:spPr>
          <a:xfrm>
            <a:off x="763150" y="2197600"/>
            <a:ext cx="6361200" cy="3957600"/>
          </a:xfrm>
          <a:prstGeom prst="rect">
            <a:avLst/>
          </a:prstGeom>
        </p:spPr>
        <p:txBody>
          <a:bodyPr spcFirstLastPara="1" wrap="square" lIns="91425" tIns="45700" rIns="91425" bIns="45700" anchor="t" anchorCtr="0">
            <a:normAutofit/>
          </a:bodyPr>
          <a:lstStyle/>
          <a:p>
            <a:pPr marL="0" lvl="0" indent="0" algn="l" rtl="0">
              <a:spcBef>
                <a:spcPts val="0"/>
              </a:spcBef>
              <a:spcAft>
                <a:spcPts val="0"/>
              </a:spcAft>
              <a:buClr>
                <a:schemeClr val="dk1"/>
              </a:buClr>
              <a:buSzPct val="50634"/>
              <a:buFont typeface="Arial"/>
              <a:buNone/>
            </a:pPr>
            <a:r>
              <a:rPr lang="en-US" sz="2172"/>
              <a:t>Of the 394 respondents, </a:t>
            </a:r>
            <a:endParaRPr sz="1972">
              <a:latin typeface="Arial"/>
              <a:ea typeface="Arial"/>
              <a:cs typeface="Arial"/>
              <a:sym typeface="Arial"/>
            </a:endParaRPr>
          </a:p>
          <a:p>
            <a:pPr marL="285750" lvl="0" indent="-308324" algn="l" rtl="0">
              <a:spcBef>
                <a:spcPts val="920"/>
              </a:spcBef>
              <a:spcAft>
                <a:spcPts val="0"/>
              </a:spcAft>
              <a:buClr>
                <a:srgbClr val="960000"/>
              </a:buClr>
              <a:buSzPct val="133142"/>
              <a:buChar char="•"/>
            </a:pPr>
            <a:r>
              <a:rPr lang="en-US" sz="2172" b="1">
                <a:solidFill>
                  <a:srgbClr val="00BF6F"/>
                </a:solidFill>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1"/>
                  </a:ext>
                </a:extLst>
              </a:rPr>
              <a:t>88.3%  (348/394)</a:t>
            </a:r>
            <a:r>
              <a:rPr lang="en-US" sz="2172">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2"/>
                  </a:ext>
                </a:extLst>
              </a:rPr>
              <a:t> reported that their HIV medical provider</a:t>
            </a:r>
            <a:r>
              <a:rPr lang="en-US" sz="2172"/>
              <a:t> </a:t>
            </a:r>
            <a:r>
              <a:rPr lang="en-US" sz="2172" b="1"/>
              <a:t>always</a:t>
            </a:r>
            <a:r>
              <a:rPr lang="en-US" sz="2172"/>
              <a:t> provided explanations about their care for them</a:t>
            </a:r>
            <a:endParaRPr sz="2172" b="1"/>
          </a:p>
          <a:p>
            <a:pPr marL="285750" lvl="0" indent="-308324" algn="l" rtl="0">
              <a:spcBef>
                <a:spcPts val="920"/>
              </a:spcBef>
              <a:spcAft>
                <a:spcPts val="0"/>
              </a:spcAft>
              <a:buClr>
                <a:srgbClr val="960000"/>
              </a:buClr>
              <a:buSzPct val="133142"/>
              <a:buChar char="•"/>
            </a:pPr>
            <a:r>
              <a:rPr lang="en-US" sz="2172" b="1">
                <a:solidFill>
                  <a:srgbClr val="507CB6"/>
                </a:solidFill>
              </a:rPr>
              <a:t>6.1% (24/394)</a:t>
            </a:r>
            <a:r>
              <a:rPr lang="en-US" sz="2172"/>
              <a:t> reported that their HIV medical provider provided explanations about their care </a:t>
            </a:r>
            <a:r>
              <a:rPr lang="en-US" sz="2172" b="1"/>
              <a:t>most of the time</a:t>
            </a:r>
            <a:endParaRPr sz="2172" b="1"/>
          </a:p>
          <a:p>
            <a:pPr marL="285750" lvl="0" indent="-308324" algn="l" rtl="0">
              <a:spcBef>
                <a:spcPts val="920"/>
              </a:spcBef>
              <a:spcAft>
                <a:spcPts val="0"/>
              </a:spcAft>
              <a:buClr>
                <a:srgbClr val="960000"/>
              </a:buClr>
              <a:buSzPct val="133142"/>
              <a:buChar char="•"/>
            </a:pPr>
            <a:r>
              <a:rPr lang="en-US" sz="2172" b="1">
                <a:solidFill>
                  <a:srgbClr val="F9BE00"/>
                </a:solidFill>
              </a:rPr>
              <a:t>4.3% (17/394)</a:t>
            </a:r>
            <a:r>
              <a:rPr lang="en-US" sz="2172"/>
              <a:t> reported that their HIV medical provider provided explanations about their care </a:t>
            </a:r>
            <a:r>
              <a:rPr lang="en-US" sz="2172" b="1"/>
              <a:t>some of the time</a:t>
            </a:r>
            <a:endParaRPr sz="2172" b="1"/>
          </a:p>
          <a:p>
            <a:pPr marL="0" lvl="0" indent="0" algn="l" rtl="0">
              <a:spcBef>
                <a:spcPts val="920"/>
              </a:spcBef>
              <a:spcAft>
                <a:spcPts val="0"/>
              </a:spcAft>
              <a:buNone/>
            </a:pPr>
            <a:endParaRPr/>
          </a:p>
          <a:p>
            <a:pPr marL="0" lvl="0" indent="0" algn="l" rtl="0">
              <a:spcBef>
                <a:spcPts val="480"/>
              </a:spcBef>
              <a:spcAft>
                <a:spcPts val="600"/>
              </a:spcAft>
              <a:buNone/>
            </a:pPr>
            <a:endParaRPr/>
          </a:p>
        </p:txBody>
      </p:sp>
      <p:pic>
        <p:nvPicPr>
          <p:cNvPr id="362" name="Google Shape;362;g1e42869827f_0_6"/>
          <p:cNvPicPr preferRelativeResize="0"/>
          <p:nvPr/>
        </p:nvPicPr>
        <p:blipFill>
          <a:blip r:embed="rId3">
            <a:alphaModFix/>
          </a:blip>
          <a:stretch>
            <a:fillRect/>
          </a:stretch>
        </p:blipFill>
        <p:spPr>
          <a:xfrm>
            <a:off x="7124350" y="2287350"/>
            <a:ext cx="4851676" cy="2894400"/>
          </a:xfrm>
          <a:prstGeom prst="rect">
            <a:avLst/>
          </a:prstGeom>
          <a:noFill/>
          <a:ln>
            <a:noFill/>
          </a:ln>
        </p:spPr>
      </p:pic>
      <p:sp>
        <p:nvSpPr>
          <p:cNvPr id="363" name="Google Shape;363;g1e42869827f_0_6"/>
          <p:cNvSpPr txBox="1"/>
          <p:nvPr/>
        </p:nvSpPr>
        <p:spPr>
          <a:xfrm>
            <a:off x="7846850" y="5504925"/>
            <a:ext cx="4039500" cy="412800"/>
          </a:xfrm>
          <a:prstGeom prst="rect">
            <a:avLst/>
          </a:prstGeom>
          <a:noFill/>
          <a:ln>
            <a:noFill/>
          </a:ln>
        </p:spPr>
        <p:txBody>
          <a:bodyPr spcFirstLastPara="1" wrap="square" lIns="91425" tIns="91425" rIns="91425" bIns="91425" anchor="t" anchorCtr="0">
            <a:noAutofit/>
          </a:bodyPr>
          <a:lstStyle/>
          <a:p>
            <a:pPr marL="0" lvl="0" indent="0" algn="l" rtl="0">
              <a:spcBef>
                <a:spcPts val="920"/>
              </a:spcBef>
              <a:spcAft>
                <a:spcPts val="0"/>
              </a:spcAft>
              <a:buNone/>
            </a:pPr>
            <a:r>
              <a:rPr lang="en-US" sz="2072">
                <a:solidFill>
                  <a:schemeClr val="dk1"/>
                </a:solidFill>
                <a:latin typeface="Corbel"/>
                <a:ea typeface="Corbel"/>
                <a:cs typeface="Corbel"/>
                <a:sym typeface="Corbel"/>
              </a:rPr>
              <a:t>Answered:</a:t>
            </a:r>
            <a:r>
              <a:rPr lang="en-US" sz="1500">
                <a:solidFill>
                  <a:schemeClr val="dk1"/>
                </a:solidFill>
                <a:latin typeface="Corbel"/>
                <a:ea typeface="Corbel"/>
                <a:cs typeface="Corbel"/>
                <a:sym typeface="Corbel"/>
              </a:rPr>
              <a:t> 394, Skipped: 4</a:t>
            </a:r>
            <a:endParaRPr>
              <a:latin typeface="Corbel"/>
              <a:ea typeface="Corbel"/>
              <a:cs typeface="Corbel"/>
              <a:sym typeface="Corbel"/>
            </a:endParaRPr>
          </a:p>
        </p:txBody>
      </p:sp>
    </p:spTree>
    <p:extLst>
      <p:ext uri="{BB962C8B-B14F-4D97-AF65-F5344CB8AC3E}">
        <p14:creationId xmlns:p14="http://schemas.microsoft.com/office/powerpoint/2010/main" val="2330413028"/>
      </p:ext>
    </p:extLst>
  </p:cSld>
  <p:clrMapOvr>
    <a:masterClrMapping/>
  </p:clrMapOvr>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Shape 368"/>
        <p:cNvGrpSpPr/>
        <p:nvPr/>
      </p:nvGrpSpPr>
      <p:grpSpPr>
        <a:xfrm>
          <a:off x="0" y="0"/>
          <a:ext cx="0" cy="0"/>
          <a:chOff x="0" y="0"/>
          <a:chExt cx="0" cy="0"/>
        </a:xfrm>
      </p:grpSpPr>
      <p:sp>
        <p:nvSpPr>
          <p:cNvPr id="369" name="Google Shape;369;g1e46c578252_0_11"/>
          <p:cNvSpPr txBox="1">
            <a:spLocks noGrp="1"/>
          </p:cNvSpPr>
          <p:nvPr>
            <p:ph type="title"/>
          </p:nvPr>
        </p:nvSpPr>
        <p:spPr>
          <a:xfrm>
            <a:off x="1484309" y="33338"/>
            <a:ext cx="10018800" cy="1752600"/>
          </a:xfrm>
          <a:prstGeom prst="rect">
            <a:avLst/>
          </a:prstGeom>
        </p:spPr>
        <p:txBody>
          <a:bodyPr spcFirstLastPara="1" wrap="square" lIns="91425" tIns="45700" rIns="91425" bIns="45700" anchor="ctr" anchorCtr="0">
            <a:normAutofit/>
          </a:bodyPr>
          <a:lstStyle/>
          <a:p>
            <a:pPr marL="0" lvl="0" indent="0" algn="ctr" rtl="0">
              <a:spcBef>
                <a:spcPts val="0"/>
              </a:spcBef>
              <a:spcAft>
                <a:spcPts val="0"/>
              </a:spcAft>
              <a:buNone/>
            </a:pPr>
            <a:r>
              <a:rPr lang="en-US"/>
              <a:t>Treatment and Care Key Takeaways</a:t>
            </a:r>
            <a:endParaRPr/>
          </a:p>
        </p:txBody>
      </p:sp>
      <p:sp>
        <p:nvSpPr>
          <p:cNvPr id="370" name="Google Shape;370;g1e46c578252_0_11"/>
          <p:cNvSpPr txBox="1">
            <a:spLocks noGrp="1"/>
          </p:cNvSpPr>
          <p:nvPr>
            <p:ph type="body" idx="1"/>
          </p:nvPr>
        </p:nvSpPr>
        <p:spPr>
          <a:xfrm>
            <a:off x="1484310" y="1833563"/>
            <a:ext cx="10018800" cy="3957600"/>
          </a:xfrm>
          <a:prstGeom prst="rect">
            <a:avLst/>
          </a:prstGeom>
        </p:spPr>
        <p:txBody>
          <a:bodyPr spcFirstLastPara="1" wrap="square" lIns="91425" tIns="45700" rIns="91425" bIns="45700" anchor="t" anchorCtr="0">
            <a:normAutofit lnSpcReduction="10000"/>
          </a:bodyPr>
          <a:lstStyle/>
          <a:p>
            <a:pPr marL="285750" lvl="0" indent="-264715" algn="l" rtl="0">
              <a:spcBef>
                <a:spcPts val="920"/>
              </a:spcBef>
              <a:spcAft>
                <a:spcPts val="0"/>
              </a:spcAft>
              <a:buClr>
                <a:srgbClr val="960000"/>
              </a:buClr>
              <a:buSzPct val="100000"/>
              <a:buChar char="•"/>
            </a:pPr>
            <a:r>
              <a:rPr lang="en-US" sz="2150" dirty="0"/>
              <a:t>More than half of respondents</a:t>
            </a:r>
            <a:r>
              <a:rPr lang="en-US" sz="2150" b="1" dirty="0">
                <a:solidFill>
                  <a:srgbClr val="F9BE00"/>
                </a:solidFill>
              </a:rPr>
              <a:t> </a:t>
            </a:r>
            <a:r>
              <a:rPr lang="en-US" sz="2150" b="1" dirty="0">
                <a:solidFill>
                  <a:schemeClr val="accent2"/>
                </a:solidFill>
              </a:rPr>
              <a:t>56.6%</a:t>
            </a:r>
            <a:r>
              <a:rPr lang="en-US" sz="2150" b="1" dirty="0">
                <a:solidFill>
                  <a:srgbClr val="960000"/>
                </a:solidFill>
              </a:rPr>
              <a:t>  </a:t>
            </a:r>
            <a:r>
              <a:rPr lang="en-US" sz="2150" b="1" dirty="0">
                <a:solidFill>
                  <a:schemeClr val="accent2"/>
                </a:solidFill>
              </a:rPr>
              <a:t>(223/394)</a:t>
            </a:r>
            <a:r>
              <a:rPr lang="en-US" sz="2150" dirty="0"/>
              <a:t> saw their HIV medical provider </a:t>
            </a:r>
            <a:r>
              <a:rPr lang="en-US" sz="2150" b="1" dirty="0"/>
              <a:t>3-5 </a:t>
            </a:r>
            <a:r>
              <a:rPr lang="en-US" sz="2150" dirty="0"/>
              <a:t>times in the 12 months prior to taking the survey </a:t>
            </a:r>
            <a:r>
              <a:rPr lang="en-US" sz="2150" b="1" dirty="0">
                <a:solidFill>
                  <a:schemeClr val="accent2"/>
                </a:solidFill>
              </a:rPr>
              <a:t>24.9% (98/394)</a:t>
            </a:r>
            <a:r>
              <a:rPr lang="en-US" sz="2150" dirty="0">
                <a:solidFill>
                  <a:srgbClr val="507CB6"/>
                </a:solidFill>
              </a:rPr>
              <a:t> </a:t>
            </a:r>
            <a:r>
              <a:rPr lang="en-US" sz="2150" dirty="0"/>
              <a:t>saw their HIV medical provider </a:t>
            </a:r>
            <a:r>
              <a:rPr lang="en-US" sz="2150" b="1" dirty="0"/>
              <a:t>2 times </a:t>
            </a:r>
            <a:r>
              <a:rPr lang="en-US" sz="2150" b="1" dirty="0">
                <a:solidFill>
                  <a:schemeClr val="accent2"/>
                </a:solidFill>
              </a:rPr>
              <a:t>10.7% (42/394)</a:t>
            </a:r>
            <a:r>
              <a:rPr lang="en-US" sz="2150" dirty="0"/>
              <a:t> saw their HIV medical provider </a:t>
            </a:r>
            <a:r>
              <a:rPr lang="en-US" sz="2150" b="1" dirty="0"/>
              <a:t>6 times or more </a:t>
            </a:r>
            <a:endParaRPr sz="2150" dirty="0"/>
          </a:p>
          <a:p>
            <a:pPr marL="285750" lvl="0" indent="-264715" algn="l" rtl="0">
              <a:spcBef>
                <a:spcPts val="920"/>
              </a:spcBef>
              <a:spcAft>
                <a:spcPts val="0"/>
              </a:spcAft>
              <a:buClr>
                <a:srgbClr val="960000"/>
              </a:buClr>
              <a:buSzPct val="100000"/>
              <a:buChar char="•"/>
            </a:pPr>
            <a:r>
              <a:rPr lang="en-US" sz="2150" dirty="0"/>
              <a:t>A majority of respondents </a:t>
            </a:r>
            <a:r>
              <a:rPr lang="en-US" sz="2150" b="1" dirty="0">
                <a:solidFill>
                  <a:schemeClr val="accent2"/>
                </a:solidFill>
              </a:rPr>
              <a:t>89.3% (351/393)</a:t>
            </a:r>
            <a:r>
              <a:rPr lang="en-US" sz="2150" dirty="0"/>
              <a:t> indicated that in the 12 months prior to taking the survey, they </a:t>
            </a:r>
            <a:r>
              <a:rPr lang="en-US" sz="2150" b="1" dirty="0"/>
              <a:t>were able to receive</a:t>
            </a:r>
            <a:r>
              <a:rPr lang="en-US" sz="2150" dirty="0"/>
              <a:t> medical care when they needed it</a:t>
            </a:r>
            <a:endParaRPr sz="2150" dirty="0"/>
          </a:p>
          <a:p>
            <a:pPr marL="285750" lvl="0" indent="-264715" algn="l" rtl="0">
              <a:spcBef>
                <a:spcPts val="920"/>
              </a:spcBef>
              <a:spcAft>
                <a:spcPts val="0"/>
              </a:spcAft>
              <a:buClr>
                <a:srgbClr val="960000"/>
              </a:buClr>
              <a:buSzPct val="100000"/>
              <a:buChar char="•"/>
            </a:pPr>
            <a:r>
              <a:rPr lang="en-US" sz="2150" dirty="0"/>
              <a:t>A majority of respondents </a:t>
            </a:r>
            <a:r>
              <a:rPr lang="en-US" sz="2150" b="1" dirty="0">
                <a:solidFill>
                  <a:schemeClr val="accent2"/>
                </a:solidFill>
              </a:rPr>
              <a:t>88.3%  (348/394)</a:t>
            </a:r>
            <a:r>
              <a:rPr lang="en-US" sz="2150" dirty="0"/>
              <a:t> reported that in the 12 months prior to taking the survey, their HIV medical providers explained their lab results, diagnoses, and treatment plans and answered their questions all the time</a:t>
            </a:r>
            <a:endParaRPr sz="2150" dirty="0"/>
          </a:p>
          <a:p>
            <a:pPr marL="285750" lvl="0" indent="-264715" algn="l" rtl="0">
              <a:spcBef>
                <a:spcPts val="920"/>
              </a:spcBef>
              <a:spcAft>
                <a:spcPts val="0"/>
              </a:spcAft>
              <a:buClr>
                <a:srgbClr val="960000"/>
              </a:buClr>
              <a:buSzPct val="100000"/>
              <a:buChar char="•"/>
            </a:pPr>
            <a:r>
              <a:rPr lang="en-US" sz="2150" dirty="0"/>
              <a:t>A majority of </a:t>
            </a:r>
            <a:r>
              <a:rPr lang="en-US" sz="2150" b="1" dirty="0">
                <a:solidFill>
                  <a:schemeClr val="accent2"/>
                </a:solidFill>
              </a:rPr>
              <a:t>97.7%  (376/385)</a:t>
            </a:r>
            <a:r>
              <a:rPr lang="en-US" sz="2150" dirty="0"/>
              <a:t> of respondents indicated that they </a:t>
            </a:r>
            <a:r>
              <a:rPr lang="en-US" sz="2150" b="1" dirty="0"/>
              <a:t>are currently</a:t>
            </a:r>
            <a:r>
              <a:rPr lang="en-US" sz="2150" dirty="0"/>
              <a:t> taking antiretroviral medicines to treat their HIV</a:t>
            </a:r>
            <a:endParaRPr sz="2150" dirty="0"/>
          </a:p>
          <a:p>
            <a:pPr marL="457200" lvl="0" indent="0" algn="l" rtl="0">
              <a:spcBef>
                <a:spcPts val="920"/>
              </a:spcBef>
              <a:spcAft>
                <a:spcPts val="0"/>
              </a:spcAft>
              <a:buNone/>
            </a:pPr>
            <a:endParaRPr sz="2000" dirty="0"/>
          </a:p>
          <a:p>
            <a:pPr marL="0" lvl="0" indent="0" algn="l" rtl="0">
              <a:spcBef>
                <a:spcPts val="480"/>
              </a:spcBef>
              <a:spcAft>
                <a:spcPts val="600"/>
              </a:spcAft>
              <a:buNone/>
            </a:pPr>
            <a:endParaRPr dirty="0"/>
          </a:p>
        </p:txBody>
      </p:sp>
    </p:spTree>
    <p:extLst>
      <p:ext uri="{BB962C8B-B14F-4D97-AF65-F5344CB8AC3E}">
        <p14:creationId xmlns:p14="http://schemas.microsoft.com/office/powerpoint/2010/main" val="2404990314"/>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9" y="33338"/>
            <a:ext cx="10018713" cy="1103131"/>
          </a:xfrm>
        </p:spPr>
        <p:txBody>
          <a:bodyPr>
            <a:normAutofit/>
          </a:bodyPr>
          <a:lstStyle/>
          <a:p>
            <a:pPr algn="l"/>
            <a:r>
              <a:rPr lang="en-US" b="1" dirty="0" smtClean="0">
                <a:solidFill>
                  <a:srgbClr val="C00000"/>
                </a:solidFill>
              </a:rPr>
              <a:t>2022 </a:t>
            </a:r>
            <a:r>
              <a:rPr lang="en-US" b="1" dirty="0">
                <a:solidFill>
                  <a:srgbClr val="C00000"/>
                </a:solidFill>
              </a:rPr>
              <a:t>RSR Clinical Summary Report Data</a:t>
            </a:r>
            <a:endParaRPr lang="en-US" dirty="0"/>
          </a:p>
        </p:txBody>
      </p:sp>
      <p:sp>
        <p:nvSpPr>
          <p:cNvPr id="10" name="TextBox 9"/>
          <p:cNvSpPr txBox="1"/>
          <p:nvPr/>
        </p:nvSpPr>
        <p:spPr>
          <a:xfrm>
            <a:off x="7495836" y="1354039"/>
            <a:ext cx="2955969" cy="73866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prstClr val="black"/>
                </a:solidFill>
                <a:effectLst/>
                <a:uLnTx/>
                <a:uFillTx/>
                <a:latin typeface="Corbel" panose="020B0503020204020204"/>
                <a:ea typeface="+mn-ea"/>
                <a:cs typeface="+mn-cs"/>
              </a:rPr>
              <a:t>Number of New Clinical Clients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solidFill>
                  <a:prstClr val="black"/>
                </a:solidFill>
                <a:effectLst/>
                <a:uLnTx/>
                <a:uFillTx/>
                <a:latin typeface="Corbel" panose="020B0503020204020204"/>
                <a:ea typeface="+mn-ea"/>
                <a:cs typeface="+mn-cs"/>
              </a:rPr>
              <a:t>•Increase continued over 3 years, with 52 clients.</a:t>
            </a:r>
            <a:endParaRPr kumimoji="0" lang="en-US" sz="1400" b="0" i="0" u="none" strike="noStrike" kern="1200" cap="none" spc="0" normalizeH="0" baseline="0" noProof="0" dirty="0">
              <a:ln>
                <a:noFill/>
              </a:ln>
              <a:solidFill>
                <a:prstClr val="black"/>
              </a:solidFill>
              <a:effectLst/>
              <a:uLnTx/>
              <a:uFillTx/>
              <a:latin typeface="Corbel" panose="020B0503020204020204"/>
              <a:ea typeface="+mn-ea"/>
              <a:cs typeface="+mn-cs"/>
            </a:endParaRPr>
          </a:p>
        </p:txBody>
      </p:sp>
      <p:sp>
        <p:nvSpPr>
          <p:cNvPr id="5" name="TextBox 4"/>
          <p:cNvSpPr txBox="1"/>
          <p:nvPr/>
        </p:nvSpPr>
        <p:spPr>
          <a:xfrm>
            <a:off x="854242" y="1335476"/>
            <a:ext cx="6162378" cy="116955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prstClr val="black"/>
                </a:solidFill>
                <a:effectLst/>
                <a:uLnTx/>
                <a:uFillTx/>
                <a:latin typeface="Corbel" panose="020B0503020204020204"/>
                <a:ea typeface="+mn-ea"/>
                <a:cs typeface="+mn-cs"/>
              </a:rPr>
              <a:t>Number of Clients by Risk Factor</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orbel" panose="020B0503020204020204"/>
                <a:ea typeface="+mn-ea"/>
                <a:cs typeface="+mn-cs"/>
              </a:rPr>
              <a:t>•Heterosexual </a:t>
            </a:r>
            <a:r>
              <a:rPr kumimoji="0" lang="en-US" sz="1400" b="0" i="0" u="none" strike="noStrike" kern="1200" cap="none" spc="0" normalizeH="0" baseline="0" noProof="0" dirty="0" smtClean="0">
                <a:ln>
                  <a:noFill/>
                </a:ln>
                <a:solidFill>
                  <a:prstClr val="black"/>
                </a:solidFill>
                <a:effectLst/>
                <a:uLnTx/>
                <a:uFillTx/>
                <a:latin typeface="Corbel" panose="020B0503020204020204"/>
                <a:ea typeface="+mn-ea"/>
                <a:cs typeface="+mn-cs"/>
              </a:rPr>
              <a:t>and MSM contacts remain </a:t>
            </a:r>
            <a:r>
              <a:rPr kumimoji="0" lang="en-US" sz="1400" b="0" i="0" u="none" strike="noStrike" kern="1200" cap="none" spc="0" normalizeH="0" baseline="0" noProof="0" dirty="0">
                <a:ln>
                  <a:noFill/>
                </a:ln>
                <a:solidFill>
                  <a:prstClr val="black"/>
                </a:solidFill>
                <a:effectLst/>
                <a:uLnTx/>
                <a:uFillTx/>
                <a:latin typeface="Corbel" panose="020B0503020204020204"/>
                <a:ea typeface="+mn-ea"/>
                <a:cs typeface="+mn-cs"/>
              </a:rPr>
              <a:t>the most common risk </a:t>
            </a:r>
            <a:r>
              <a:rPr kumimoji="0" lang="en-US" sz="1400" b="0" i="0" u="none" strike="noStrike" kern="1200" cap="none" spc="0" normalizeH="0" baseline="0" noProof="0" dirty="0" smtClean="0">
                <a:ln>
                  <a:noFill/>
                </a:ln>
                <a:solidFill>
                  <a:prstClr val="black"/>
                </a:solidFill>
                <a:effectLst/>
                <a:uLnTx/>
                <a:uFillTx/>
                <a:latin typeface="Corbel" panose="020B0503020204020204"/>
                <a:ea typeface="+mn-ea"/>
                <a:cs typeface="+mn-cs"/>
              </a:rPr>
              <a:t>factors reported, with an increase in MSM contact over a decrease in Heterosexual contact.</a:t>
            </a:r>
            <a:endParaRPr kumimoji="0" lang="en-US" sz="1400" b="0" i="0" u="none" strike="noStrike" kern="1200" cap="none" spc="0" normalizeH="0" baseline="0" noProof="0" dirty="0">
              <a:ln>
                <a:noFill/>
              </a:ln>
              <a:solidFill>
                <a:prstClr val="black"/>
              </a:solidFill>
              <a:effectLst/>
              <a:uLnTx/>
              <a:uFillTx/>
              <a:latin typeface="Corbel" panose="020B0503020204020204"/>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solidFill>
                  <a:prstClr val="black"/>
                </a:solidFill>
                <a:effectLst/>
                <a:uLnTx/>
                <a:uFillTx/>
                <a:latin typeface="Corbel" panose="020B0503020204020204"/>
                <a:ea typeface="+mn-ea"/>
                <a:cs typeface="+mn-cs"/>
              </a:rPr>
              <a:t>•RSR no longer collects data for Hemophilia/Coagulation Disorder (only 1 reported in 2020).</a:t>
            </a:r>
            <a:endParaRPr kumimoji="0" lang="en-US" sz="1400" b="0" i="0" u="none" strike="noStrike" kern="1200" cap="none" spc="0" normalizeH="0" baseline="0" noProof="0" dirty="0">
              <a:ln>
                <a:noFill/>
              </a:ln>
              <a:solidFill>
                <a:prstClr val="black"/>
              </a:solidFill>
              <a:effectLst/>
              <a:uLnTx/>
              <a:uFillTx/>
              <a:latin typeface="Corbel" panose="020B0503020204020204"/>
              <a:ea typeface="+mn-ea"/>
              <a:cs typeface="+mn-cs"/>
            </a:endParaRPr>
          </a:p>
        </p:txBody>
      </p:sp>
      <p:sp>
        <p:nvSpPr>
          <p:cNvPr id="8" name="TextBox 7"/>
          <p:cNvSpPr txBox="1"/>
          <p:nvPr/>
        </p:nvSpPr>
        <p:spPr>
          <a:xfrm>
            <a:off x="854242" y="892374"/>
            <a:ext cx="10969333" cy="461665"/>
          </a:xfrm>
          <a:prstGeom prst="rect">
            <a:avLst/>
          </a:prstGeom>
          <a:noFill/>
          <a:effectLst>
            <a:glow rad="139700">
              <a:schemeClr val="accent2">
                <a:satMod val="175000"/>
                <a:alpha val="40000"/>
              </a:schemeClr>
            </a:glow>
          </a:effectLst>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1" i="1" u="none" strike="noStrike" kern="1200" cap="none" spc="0" normalizeH="0" baseline="0" noProof="0" dirty="0">
                <a:ln>
                  <a:noFill/>
                </a:ln>
                <a:solidFill>
                  <a:srgbClr val="C00000"/>
                </a:solidFill>
                <a:effectLst/>
                <a:uLnTx/>
                <a:uFillTx/>
                <a:latin typeface="Corbel" panose="020B0503020204020204"/>
                <a:ea typeface="+mn-ea"/>
                <a:cs typeface="+mn-cs"/>
              </a:rPr>
              <a:t>* The Clinical Summary reports on clients who have had a </a:t>
            </a:r>
            <a:r>
              <a:rPr kumimoji="0" lang="en-US" sz="1200" b="1" i="1" u="none" strike="noStrike" kern="1200" cap="none" spc="0" normalizeH="0" baseline="0" noProof="0" dirty="0" smtClean="0">
                <a:ln>
                  <a:noFill/>
                </a:ln>
                <a:solidFill>
                  <a:srgbClr val="C00000"/>
                </a:solidFill>
                <a:effectLst/>
                <a:uLnTx/>
                <a:uFillTx/>
                <a:latin typeface="Corbel" panose="020B0503020204020204"/>
                <a:ea typeface="+mn-ea"/>
                <a:cs typeface="+mn-cs"/>
              </a:rPr>
              <a:t>RW clinical </a:t>
            </a:r>
            <a:r>
              <a:rPr kumimoji="0" lang="en-US" sz="1200" b="1" i="1" u="none" strike="noStrike" kern="1200" cap="none" spc="0" normalizeH="0" baseline="0" noProof="0" dirty="0">
                <a:ln>
                  <a:noFill/>
                </a:ln>
                <a:solidFill>
                  <a:srgbClr val="C00000"/>
                </a:solidFill>
                <a:effectLst/>
                <a:uLnTx/>
                <a:uFillTx/>
                <a:latin typeface="Corbel" panose="020B0503020204020204"/>
                <a:ea typeface="+mn-ea"/>
                <a:cs typeface="+mn-cs"/>
              </a:rPr>
              <a:t>service. Therefore, the numbers from the RSR Client Summary Report and the RSR Clinical Summary Report are different.</a:t>
            </a:r>
          </a:p>
        </p:txBody>
      </p:sp>
      <p:graphicFrame>
        <p:nvGraphicFramePr>
          <p:cNvPr id="9" name="Content Placeholder 10"/>
          <p:cNvGraphicFramePr>
            <a:graphicFrameLocks noGrp="1"/>
          </p:cNvGraphicFramePr>
          <p:nvPr>
            <p:ph sz="half" idx="1"/>
            <p:extLst/>
          </p:nvPr>
        </p:nvGraphicFramePr>
        <p:xfrm>
          <a:off x="705394" y="2425959"/>
          <a:ext cx="6244046" cy="404948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1" name="Content Placeholder 12"/>
          <p:cNvGraphicFramePr>
            <a:graphicFrameLocks/>
          </p:cNvGraphicFramePr>
          <p:nvPr>
            <p:extLst/>
          </p:nvPr>
        </p:nvGraphicFramePr>
        <p:xfrm>
          <a:off x="7249886" y="2223002"/>
          <a:ext cx="4573689" cy="3648075"/>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4122097499"/>
      </p:ext>
    </p:extLst>
  </p:cSld>
  <p:clrMapOvr>
    <a:masterClrMapping/>
  </p:clrMapOvr>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Shape 374"/>
        <p:cNvGrpSpPr/>
        <p:nvPr/>
      </p:nvGrpSpPr>
      <p:grpSpPr>
        <a:xfrm>
          <a:off x="0" y="0"/>
          <a:ext cx="0" cy="0"/>
          <a:chOff x="0" y="0"/>
          <a:chExt cx="0" cy="0"/>
        </a:xfrm>
      </p:grpSpPr>
      <p:sp>
        <p:nvSpPr>
          <p:cNvPr id="375" name="Google Shape;375;g1e45f30b70c_0_5"/>
          <p:cNvSpPr txBox="1">
            <a:spLocks noGrp="1"/>
          </p:cNvSpPr>
          <p:nvPr>
            <p:ph type="title"/>
          </p:nvPr>
        </p:nvSpPr>
        <p:spPr>
          <a:xfrm>
            <a:off x="1484309" y="339115"/>
            <a:ext cx="9718500" cy="1446900"/>
          </a:xfrm>
          <a:prstGeom prst="rect">
            <a:avLst/>
          </a:prstGeom>
          <a:noFill/>
          <a:ln>
            <a:noFill/>
          </a:ln>
        </p:spPr>
        <p:txBody>
          <a:bodyPr spcFirstLastPara="1" wrap="square" lIns="91425" tIns="45700" rIns="91425" bIns="45700" anchor="ctr" anchorCtr="0">
            <a:normAutofit/>
          </a:bodyPr>
          <a:lstStyle/>
          <a:p>
            <a:pPr marL="0" lvl="0" indent="0" algn="l" rtl="0">
              <a:spcBef>
                <a:spcPts val="0"/>
              </a:spcBef>
              <a:spcAft>
                <a:spcPts val="0"/>
              </a:spcAft>
              <a:buClr>
                <a:srgbClr val="C00000"/>
              </a:buClr>
              <a:buSzPts val="4800"/>
              <a:buFont typeface="Corbel"/>
              <a:buNone/>
            </a:pPr>
            <a:r>
              <a:rPr lang="en-US" sz="4800">
                <a:solidFill>
                  <a:srgbClr val="C00000"/>
                </a:solidFill>
              </a:rPr>
              <a:t>Questions?    </a:t>
            </a:r>
            <a:r>
              <a:rPr lang="en-US"/>
              <a:t/>
            </a:r>
            <a:br>
              <a:rPr lang="en-US"/>
            </a:br>
            <a:endParaRPr/>
          </a:p>
        </p:txBody>
      </p:sp>
      <p:pic>
        <p:nvPicPr>
          <p:cNvPr id="376" name="Google Shape;376;g1e45f30b70c_0_5"/>
          <p:cNvPicPr preferRelativeResize="0">
            <a:picLocks noGrp="1"/>
          </p:cNvPicPr>
          <p:nvPr>
            <p:ph type="body" idx="1"/>
          </p:nvPr>
        </p:nvPicPr>
        <p:blipFill rotWithShape="1">
          <a:blip r:embed="rId3">
            <a:alphaModFix/>
          </a:blip>
          <a:srcRect/>
          <a:stretch/>
        </p:blipFill>
        <p:spPr>
          <a:xfrm>
            <a:off x="4789017" y="1785937"/>
            <a:ext cx="3109200" cy="3109200"/>
          </a:xfrm>
          <a:prstGeom prst="rect">
            <a:avLst/>
          </a:prstGeom>
          <a:noFill/>
          <a:ln>
            <a:noFill/>
          </a:ln>
        </p:spPr>
      </p:pic>
    </p:spTree>
    <p:extLst>
      <p:ext uri="{BB962C8B-B14F-4D97-AF65-F5344CB8AC3E}">
        <p14:creationId xmlns:p14="http://schemas.microsoft.com/office/powerpoint/2010/main" val="1196142654"/>
      </p:ext>
    </p:extLst>
  </p:cSld>
  <p:clrMapOvr>
    <a:masterClrMapping/>
  </p:clrMapOvr>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Shape 380"/>
        <p:cNvGrpSpPr/>
        <p:nvPr/>
      </p:nvGrpSpPr>
      <p:grpSpPr>
        <a:xfrm>
          <a:off x="0" y="0"/>
          <a:ext cx="0" cy="0"/>
          <a:chOff x="0" y="0"/>
          <a:chExt cx="0" cy="0"/>
        </a:xfrm>
      </p:grpSpPr>
      <p:sp>
        <p:nvSpPr>
          <p:cNvPr id="381" name="Google Shape;381;g1e42869827f_0_111"/>
          <p:cNvSpPr txBox="1">
            <a:spLocks noGrp="1"/>
          </p:cNvSpPr>
          <p:nvPr>
            <p:ph type="ctrTitle"/>
          </p:nvPr>
        </p:nvSpPr>
        <p:spPr>
          <a:xfrm>
            <a:off x="1596341" y="1376813"/>
            <a:ext cx="9615300" cy="2616300"/>
          </a:xfrm>
          <a:prstGeom prst="rect">
            <a:avLst/>
          </a:prstGeom>
          <a:noFill/>
          <a:ln>
            <a:noFill/>
          </a:ln>
        </p:spPr>
        <p:txBody>
          <a:bodyPr spcFirstLastPara="1" wrap="square" lIns="91425" tIns="45700" rIns="91425" bIns="45700" anchor="b" anchorCtr="0">
            <a:normAutofit/>
          </a:bodyPr>
          <a:lstStyle/>
          <a:p>
            <a:pPr marL="0" lvl="0" indent="0" algn="ctr" rtl="0">
              <a:spcBef>
                <a:spcPts val="0"/>
              </a:spcBef>
              <a:spcAft>
                <a:spcPts val="0"/>
              </a:spcAft>
              <a:buClr>
                <a:schemeClr val="dk1"/>
              </a:buClr>
              <a:buSzPts val="6000"/>
              <a:buFont typeface="Corbel"/>
              <a:buNone/>
            </a:pPr>
            <a:r>
              <a:rPr lang="en-US" b="1"/>
              <a:t>Service Utilization Analysis</a:t>
            </a:r>
            <a:r>
              <a:rPr lang="en-US"/>
              <a:t/>
            </a:r>
            <a:br>
              <a:rPr lang="en-US"/>
            </a:br>
            <a:endParaRPr sz="4000">
              <a:solidFill>
                <a:srgbClr val="C00000"/>
              </a:solidFill>
            </a:endParaRPr>
          </a:p>
        </p:txBody>
      </p:sp>
      <p:pic>
        <p:nvPicPr>
          <p:cNvPr id="382" name="Google Shape;382;g1e42869827f_0_111"/>
          <p:cNvPicPr preferRelativeResize="0"/>
          <p:nvPr/>
        </p:nvPicPr>
        <p:blipFill>
          <a:blip r:embed="rId3">
            <a:alphaModFix/>
          </a:blip>
          <a:stretch>
            <a:fillRect/>
          </a:stretch>
        </p:blipFill>
        <p:spPr>
          <a:xfrm>
            <a:off x="5687313" y="3617075"/>
            <a:ext cx="2032125" cy="1467200"/>
          </a:xfrm>
          <a:prstGeom prst="rect">
            <a:avLst/>
          </a:prstGeom>
          <a:noFill/>
          <a:ln>
            <a:noFill/>
          </a:ln>
        </p:spPr>
      </p:pic>
      <p:pic>
        <p:nvPicPr>
          <p:cNvPr id="383" name="Google Shape;383;g1e42869827f_0_111"/>
          <p:cNvPicPr preferRelativeResize="0"/>
          <p:nvPr/>
        </p:nvPicPr>
        <p:blipFill>
          <a:blip r:embed="rId4">
            <a:alphaModFix/>
          </a:blip>
          <a:stretch>
            <a:fillRect/>
          </a:stretch>
        </p:blipFill>
        <p:spPr>
          <a:xfrm>
            <a:off x="3437013" y="3546338"/>
            <a:ext cx="1714493" cy="1608676"/>
          </a:xfrm>
          <a:prstGeom prst="rect">
            <a:avLst/>
          </a:prstGeom>
          <a:noFill/>
          <a:ln>
            <a:noFill/>
          </a:ln>
        </p:spPr>
      </p:pic>
      <p:pic>
        <p:nvPicPr>
          <p:cNvPr id="384" name="Google Shape;384;g1e42869827f_0_111"/>
          <p:cNvPicPr preferRelativeResize="0"/>
          <p:nvPr/>
        </p:nvPicPr>
        <p:blipFill>
          <a:blip r:embed="rId5">
            <a:alphaModFix/>
          </a:blip>
          <a:stretch>
            <a:fillRect/>
          </a:stretch>
        </p:blipFill>
        <p:spPr>
          <a:xfrm>
            <a:off x="8288425" y="3512300"/>
            <a:ext cx="1608676" cy="1608676"/>
          </a:xfrm>
          <a:prstGeom prst="rect">
            <a:avLst/>
          </a:prstGeom>
          <a:noFill/>
          <a:ln>
            <a:noFill/>
          </a:ln>
        </p:spPr>
      </p:pic>
    </p:spTree>
    <p:extLst>
      <p:ext uri="{BB962C8B-B14F-4D97-AF65-F5344CB8AC3E}">
        <p14:creationId xmlns:p14="http://schemas.microsoft.com/office/powerpoint/2010/main" val="1828566550"/>
      </p:ext>
    </p:extLst>
  </p:cSld>
  <p:clrMapOvr>
    <a:masterClrMapping/>
  </p:clrMapOvr>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Shape 389"/>
        <p:cNvGrpSpPr/>
        <p:nvPr/>
      </p:nvGrpSpPr>
      <p:grpSpPr>
        <a:xfrm>
          <a:off x="0" y="0"/>
          <a:ext cx="0" cy="0"/>
          <a:chOff x="0" y="0"/>
          <a:chExt cx="0" cy="0"/>
        </a:xfrm>
      </p:grpSpPr>
      <p:sp>
        <p:nvSpPr>
          <p:cNvPr id="390" name="Google Shape;390;g1e42869827f_0_12"/>
          <p:cNvSpPr txBox="1">
            <a:spLocks noGrp="1"/>
          </p:cNvSpPr>
          <p:nvPr>
            <p:ph type="title"/>
          </p:nvPr>
        </p:nvSpPr>
        <p:spPr>
          <a:xfrm>
            <a:off x="1484309" y="33338"/>
            <a:ext cx="10018800" cy="1752600"/>
          </a:xfrm>
          <a:prstGeom prst="rect">
            <a:avLst/>
          </a:prstGeom>
        </p:spPr>
        <p:txBody>
          <a:bodyPr spcFirstLastPara="1" wrap="square" lIns="91425" tIns="45700" rIns="91425" bIns="45700" anchor="ctr" anchorCtr="0">
            <a:normAutofit/>
          </a:bodyPr>
          <a:lstStyle/>
          <a:p>
            <a:pPr marL="0" lvl="0" indent="0" algn="ctr" rtl="0">
              <a:spcBef>
                <a:spcPts val="0"/>
              </a:spcBef>
              <a:spcAft>
                <a:spcPts val="0"/>
              </a:spcAft>
              <a:buNone/>
            </a:pPr>
            <a:r>
              <a:rPr lang="en-US" sz="3200" b="1">
                <a:solidFill>
                  <a:srgbClr val="C00000"/>
                </a:solidFill>
              </a:rPr>
              <a:t>Service Utilization Analysis: </a:t>
            </a:r>
            <a:endParaRPr sz="3200" b="1">
              <a:solidFill>
                <a:srgbClr val="C00000"/>
              </a:solidFill>
            </a:endParaRPr>
          </a:p>
          <a:p>
            <a:pPr marL="0" lvl="0" indent="0" algn="ctr" rtl="0">
              <a:spcBef>
                <a:spcPts val="0"/>
              </a:spcBef>
              <a:spcAft>
                <a:spcPts val="0"/>
              </a:spcAft>
              <a:buClr>
                <a:srgbClr val="C00000"/>
              </a:buClr>
              <a:buSzPts val="3200"/>
              <a:buFont typeface="Corbel"/>
              <a:buNone/>
            </a:pPr>
            <a:endParaRPr sz="3200" b="1">
              <a:solidFill>
                <a:srgbClr val="C00000"/>
              </a:solidFill>
            </a:endParaRPr>
          </a:p>
        </p:txBody>
      </p:sp>
      <p:sp>
        <p:nvSpPr>
          <p:cNvPr id="391" name="Google Shape;391;g1e42869827f_0_12"/>
          <p:cNvSpPr txBox="1">
            <a:spLocks noGrp="1"/>
          </p:cNvSpPr>
          <p:nvPr>
            <p:ph type="body" idx="1"/>
          </p:nvPr>
        </p:nvSpPr>
        <p:spPr>
          <a:xfrm>
            <a:off x="1484310" y="1833563"/>
            <a:ext cx="10018800" cy="3957600"/>
          </a:xfrm>
          <a:prstGeom prst="rect">
            <a:avLst/>
          </a:prstGeom>
        </p:spPr>
        <p:txBody>
          <a:bodyPr spcFirstLastPara="1" wrap="square" lIns="91425" tIns="45700" rIns="91425" bIns="45700" anchor="t" anchorCtr="0">
            <a:normAutofit/>
          </a:bodyPr>
          <a:lstStyle/>
          <a:p>
            <a:pPr marL="0" lvl="0" indent="0" algn="l" rtl="0">
              <a:spcBef>
                <a:spcPts val="480"/>
              </a:spcBef>
              <a:spcAft>
                <a:spcPts val="0"/>
              </a:spcAft>
              <a:buNone/>
            </a:pPr>
            <a:r>
              <a:rPr lang="en-US" dirty="0"/>
              <a:t>Participants were asked to check all the services used in the last 12 months and the services they needed but did not receive for any reason.</a:t>
            </a:r>
            <a:endParaRPr dirty="0"/>
          </a:p>
          <a:p>
            <a:pPr marL="0" lvl="0" indent="0" algn="l" rtl="0">
              <a:spcBef>
                <a:spcPts val="600"/>
              </a:spcBef>
              <a:spcAft>
                <a:spcPts val="0"/>
              </a:spcAft>
              <a:buNone/>
            </a:pPr>
            <a:endParaRPr dirty="0"/>
          </a:p>
          <a:p>
            <a:pPr marL="0" lvl="0" indent="0" algn="l" rtl="0">
              <a:spcBef>
                <a:spcPts val="600"/>
              </a:spcBef>
              <a:spcAft>
                <a:spcPts val="0"/>
              </a:spcAft>
              <a:buNone/>
            </a:pPr>
            <a:r>
              <a:rPr lang="en-US" dirty="0"/>
              <a:t>For each service category, the participants were asked to select from the following options:</a:t>
            </a:r>
            <a:endParaRPr dirty="0"/>
          </a:p>
          <a:p>
            <a:pPr marL="457200" lvl="0" indent="-449580" algn="l" rtl="0">
              <a:spcBef>
                <a:spcPts val="600"/>
              </a:spcBef>
              <a:spcAft>
                <a:spcPts val="0"/>
              </a:spcAft>
              <a:buSzPts val="3480"/>
              <a:buChar char="●"/>
            </a:pPr>
            <a:r>
              <a:rPr lang="en-US" dirty="0"/>
              <a:t>I have used this service in the last 12 months</a:t>
            </a:r>
            <a:endParaRPr dirty="0"/>
          </a:p>
          <a:p>
            <a:pPr marL="457200" lvl="0" indent="-449580" algn="l" rtl="0">
              <a:spcBef>
                <a:spcPts val="0"/>
              </a:spcBef>
              <a:spcAft>
                <a:spcPts val="0"/>
              </a:spcAft>
              <a:buSzPts val="3480"/>
              <a:buChar char="●"/>
            </a:pPr>
            <a:r>
              <a:rPr lang="en-US" dirty="0"/>
              <a:t>I needed this service but did not get it</a:t>
            </a:r>
            <a:endParaRPr dirty="0"/>
          </a:p>
          <a:p>
            <a:pPr marL="457200" lvl="0" indent="-449580" algn="l" rtl="0">
              <a:spcBef>
                <a:spcPts val="0"/>
              </a:spcBef>
              <a:spcAft>
                <a:spcPts val="0"/>
              </a:spcAft>
              <a:buSzPts val="3480"/>
              <a:buChar char="●"/>
            </a:pPr>
            <a:r>
              <a:rPr lang="en-US" dirty="0"/>
              <a:t>I did not use this service or I did not need this service</a:t>
            </a:r>
            <a:endParaRPr dirty="0"/>
          </a:p>
        </p:txBody>
      </p:sp>
    </p:spTree>
    <p:extLst>
      <p:ext uri="{BB962C8B-B14F-4D97-AF65-F5344CB8AC3E}">
        <p14:creationId xmlns:p14="http://schemas.microsoft.com/office/powerpoint/2010/main" val="959531263"/>
      </p:ext>
    </p:extLst>
  </p:cSld>
  <p:clrMapOvr>
    <a:masterClrMapping/>
  </p:clrMapOvr>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Shape 396"/>
        <p:cNvGrpSpPr/>
        <p:nvPr/>
      </p:nvGrpSpPr>
      <p:grpSpPr>
        <a:xfrm>
          <a:off x="0" y="0"/>
          <a:ext cx="0" cy="0"/>
          <a:chOff x="0" y="0"/>
          <a:chExt cx="0" cy="0"/>
        </a:xfrm>
      </p:grpSpPr>
      <p:sp>
        <p:nvSpPr>
          <p:cNvPr id="397" name="Google Shape;397;g257b7ff0350_0_16"/>
          <p:cNvSpPr txBox="1">
            <a:spLocks noGrp="1"/>
          </p:cNvSpPr>
          <p:nvPr>
            <p:ph type="title"/>
          </p:nvPr>
        </p:nvSpPr>
        <p:spPr>
          <a:xfrm>
            <a:off x="1484309" y="33338"/>
            <a:ext cx="10018800" cy="1752600"/>
          </a:xfrm>
          <a:prstGeom prst="rect">
            <a:avLst/>
          </a:prstGeom>
        </p:spPr>
        <p:txBody>
          <a:bodyPr spcFirstLastPara="1" wrap="square" lIns="91425" tIns="45700" rIns="91425" bIns="45700" anchor="ctr" anchorCtr="0">
            <a:normAutofit/>
          </a:bodyPr>
          <a:lstStyle/>
          <a:p>
            <a:pPr marL="0" lvl="0" indent="0" algn="ctr" rtl="0">
              <a:spcBef>
                <a:spcPts val="0"/>
              </a:spcBef>
              <a:spcAft>
                <a:spcPts val="0"/>
              </a:spcAft>
              <a:buClr>
                <a:schemeClr val="dk1"/>
              </a:buClr>
              <a:buSzPts val="1100"/>
              <a:buFont typeface="Arial"/>
              <a:buNone/>
            </a:pPr>
            <a:r>
              <a:rPr lang="en-US" sz="3200" b="1">
                <a:solidFill>
                  <a:srgbClr val="C00000"/>
                </a:solidFill>
              </a:rPr>
              <a:t>Service Utilization Analysis: </a:t>
            </a:r>
            <a:endParaRPr sz="3200" b="1">
              <a:solidFill>
                <a:srgbClr val="C00000"/>
              </a:solidFill>
            </a:endParaRPr>
          </a:p>
          <a:p>
            <a:pPr marL="0" lvl="0" indent="0" algn="ctr" rtl="0">
              <a:spcBef>
                <a:spcPts val="0"/>
              </a:spcBef>
              <a:spcAft>
                <a:spcPts val="0"/>
              </a:spcAft>
              <a:buClr>
                <a:schemeClr val="dk1"/>
              </a:buClr>
              <a:buSzPts val="1100"/>
              <a:buFont typeface="Arial"/>
              <a:buNone/>
            </a:pPr>
            <a:r>
              <a:rPr lang="en-US" sz="3200" b="1">
                <a:solidFill>
                  <a:srgbClr val="C00000"/>
                </a:solidFill>
              </a:rPr>
              <a:t>I have used this service in the last 12 months</a:t>
            </a:r>
            <a:endParaRPr sz="3200" b="1">
              <a:solidFill>
                <a:srgbClr val="C00000"/>
              </a:solidFill>
            </a:endParaRPr>
          </a:p>
          <a:p>
            <a:pPr marL="0" lvl="0" indent="0" algn="ctr" rtl="0">
              <a:spcBef>
                <a:spcPts val="0"/>
              </a:spcBef>
              <a:spcAft>
                <a:spcPts val="0"/>
              </a:spcAft>
              <a:buClr>
                <a:schemeClr val="dk1"/>
              </a:buClr>
              <a:buSzPts val="1100"/>
              <a:buFont typeface="Arial"/>
              <a:buNone/>
            </a:pPr>
            <a:endParaRPr/>
          </a:p>
        </p:txBody>
      </p:sp>
      <p:pic>
        <p:nvPicPr>
          <p:cNvPr id="398" name="Google Shape;398;g257b7ff0350_0_16"/>
          <p:cNvPicPr preferRelativeResize="0"/>
          <p:nvPr/>
        </p:nvPicPr>
        <p:blipFill>
          <a:blip r:embed="rId3">
            <a:alphaModFix/>
          </a:blip>
          <a:stretch>
            <a:fillRect/>
          </a:stretch>
        </p:blipFill>
        <p:spPr>
          <a:xfrm>
            <a:off x="7988400" y="1856350"/>
            <a:ext cx="3304175" cy="4689925"/>
          </a:xfrm>
          <a:prstGeom prst="rect">
            <a:avLst/>
          </a:prstGeom>
          <a:noFill/>
          <a:ln>
            <a:noFill/>
          </a:ln>
        </p:spPr>
      </p:pic>
      <p:pic>
        <p:nvPicPr>
          <p:cNvPr id="399" name="Google Shape;399;g257b7ff0350_0_16"/>
          <p:cNvPicPr preferRelativeResize="0"/>
          <p:nvPr/>
        </p:nvPicPr>
        <p:blipFill>
          <a:blip r:embed="rId4">
            <a:alphaModFix/>
          </a:blip>
          <a:stretch>
            <a:fillRect/>
          </a:stretch>
        </p:blipFill>
        <p:spPr>
          <a:xfrm>
            <a:off x="4321550" y="1154224"/>
            <a:ext cx="3548900" cy="5493825"/>
          </a:xfrm>
          <a:prstGeom prst="rect">
            <a:avLst/>
          </a:prstGeom>
          <a:noFill/>
          <a:ln>
            <a:noFill/>
          </a:ln>
        </p:spPr>
      </p:pic>
      <p:sp>
        <p:nvSpPr>
          <p:cNvPr id="400" name="Google Shape;400;g257b7ff0350_0_16"/>
          <p:cNvSpPr txBox="1"/>
          <p:nvPr/>
        </p:nvSpPr>
        <p:spPr>
          <a:xfrm>
            <a:off x="974950" y="1466125"/>
            <a:ext cx="3018600" cy="4063500"/>
          </a:xfrm>
          <a:prstGeom prst="rect">
            <a:avLst/>
          </a:prstGeom>
          <a:noFill/>
          <a:ln>
            <a:noFill/>
          </a:ln>
        </p:spPr>
        <p:txBody>
          <a:bodyPr spcFirstLastPara="1" wrap="square" lIns="91425" tIns="91425" rIns="91425" bIns="91425" anchor="t" anchorCtr="0">
            <a:spAutoFit/>
          </a:bodyPr>
          <a:lstStyle/>
          <a:p>
            <a:pPr marL="0" lvl="0" indent="0" algn="l" rtl="0">
              <a:spcBef>
                <a:spcPts val="480"/>
              </a:spcBef>
              <a:spcAft>
                <a:spcPts val="0"/>
              </a:spcAft>
              <a:buNone/>
            </a:pPr>
            <a:r>
              <a:rPr lang="en-US" sz="1900">
                <a:solidFill>
                  <a:schemeClr val="dk1"/>
                </a:solidFill>
                <a:latin typeface="Corbel"/>
                <a:ea typeface="Corbel"/>
                <a:cs typeface="Corbel"/>
                <a:sym typeface="Corbel"/>
              </a:rPr>
              <a:t>Highlights:</a:t>
            </a:r>
            <a:endParaRPr sz="1900">
              <a:solidFill>
                <a:schemeClr val="dk1"/>
              </a:solidFill>
              <a:latin typeface="Corbel"/>
              <a:ea typeface="Corbel"/>
              <a:cs typeface="Corbel"/>
              <a:sym typeface="Corbel"/>
            </a:endParaRPr>
          </a:p>
          <a:p>
            <a:pPr marL="457200" lvl="0" indent="-349250" algn="l" rtl="0">
              <a:spcBef>
                <a:spcPts val="600"/>
              </a:spcBef>
              <a:spcAft>
                <a:spcPts val="0"/>
              </a:spcAft>
              <a:buClr>
                <a:schemeClr val="accent2"/>
              </a:buClr>
              <a:buSzPts val="1900"/>
              <a:buChar char="●"/>
            </a:pPr>
            <a:r>
              <a:rPr lang="en-US" sz="1900" b="1">
                <a:solidFill>
                  <a:schemeClr val="accent2"/>
                </a:solidFill>
                <a:latin typeface="Corbel"/>
                <a:ea typeface="Corbel"/>
                <a:cs typeface="Corbel"/>
                <a:sym typeface="Corbel"/>
              </a:rPr>
              <a:t>69.7% (258/370)</a:t>
            </a:r>
            <a:r>
              <a:rPr lang="en-US" sz="1900">
                <a:solidFill>
                  <a:schemeClr val="dk1"/>
                </a:solidFill>
                <a:latin typeface="Corbel"/>
                <a:ea typeface="Corbel"/>
                <a:cs typeface="Corbel"/>
                <a:sym typeface="Corbel"/>
              </a:rPr>
              <a:t> of respondents used Laboratory Diagnostic Services services </a:t>
            </a:r>
            <a:endParaRPr sz="1900">
              <a:solidFill>
                <a:schemeClr val="dk1"/>
              </a:solidFill>
              <a:latin typeface="Corbel"/>
              <a:ea typeface="Corbel"/>
              <a:cs typeface="Corbel"/>
              <a:sym typeface="Corbel"/>
            </a:endParaRPr>
          </a:p>
          <a:p>
            <a:pPr marL="457200" lvl="0" indent="-349250" algn="l" rtl="0">
              <a:spcBef>
                <a:spcPts val="0"/>
              </a:spcBef>
              <a:spcAft>
                <a:spcPts val="0"/>
              </a:spcAft>
              <a:buClr>
                <a:schemeClr val="accent2"/>
              </a:buClr>
              <a:buSzPts val="1900"/>
              <a:buChar char="●"/>
            </a:pPr>
            <a:r>
              <a:rPr lang="en-US" sz="1900" b="1">
                <a:solidFill>
                  <a:schemeClr val="accent2"/>
                </a:solidFill>
                <a:latin typeface="Corbel"/>
                <a:ea typeface="Corbel"/>
                <a:cs typeface="Corbel"/>
                <a:sym typeface="Corbel"/>
              </a:rPr>
              <a:t>69.8% (257/368)</a:t>
            </a:r>
            <a:r>
              <a:rPr lang="en-US" sz="1900">
                <a:solidFill>
                  <a:schemeClr val="dk1"/>
                </a:solidFill>
                <a:latin typeface="Corbel"/>
                <a:ea typeface="Corbel"/>
                <a:cs typeface="Corbel"/>
                <a:sym typeface="Corbel"/>
              </a:rPr>
              <a:t> of respondents used AIDS Pharmaceutical services </a:t>
            </a:r>
            <a:endParaRPr sz="1900">
              <a:solidFill>
                <a:schemeClr val="dk1"/>
              </a:solidFill>
              <a:latin typeface="Corbel"/>
              <a:ea typeface="Corbel"/>
              <a:cs typeface="Corbel"/>
              <a:sym typeface="Corbel"/>
            </a:endParaRPr>
          </a:p>
          <a:p>
            <a:pPr marL="457200" lvl="0" indent="-342900" algn="l" rtl="0">
              <a:spcBef>
                <a:spcPts val="0"/>
              </a:spcBef>
              <a:spcAft>
                <a:spcPts val="0"/>
              </a:spcAft>
              <a:buClr>
                <a:schemeClr val="accent2"/>
              </a:buClr>
              <a:buSzPts val="1800"/>
              <a:buFont typeface="Corbel"/>
              <a:buChar char="●"/>
            </a:pPr>
            <a:r>
              <a:rPr lang="en-US" sz="1900" b="1">
                <a:solidFill>
                  <a:schemeClr val="accent2"/>
                </a:solidFill>
                <a:latin typeface="Corbel"/>
                <a:ea typeface="Corbel"/>
                <a:cs typeface="Corbel"/>
                <a:sym typeface="Corbel"/>
              </a:rPr>
              <a:t>66.1% (244/369)</a:t>
            </a:r>
            <a:r>
              <a:rPr lang="en-US" sz="1900">
                <a:solidFill>
                  <a:schemeClr val="dk1"/>
                </a:solidFill>
                <a:latin typeface="Corbel"/>
                <a:ea typeface="Corbel"/>
                <a:cs typeface="Corbel"/>
                <a:sym typeface="Corbel"/>
              </a:rPr>
              <a:t> of respondents used Medical Case management services</a:t>
            </a:r>
            <a:r>
              <a:rPr lang="en-US" sz="1800">
                <a:solidFill>
                  <a:schemeClr val="dk1"/>
                </a:solidFill>
                <a:latin typeface="Corbel"/>
                <a:ea typeface="Corbel"/>
                <a:cs typeface="Corbel"/>
                <a:sym typeface="Corbel"/>
              </a:rPr>
              <a:t> </a:t>
            </a:r>
            <a:endParaRPr sz="1800">
              <a:solidFill>
                <a:schemeClr val="dk1"/>
              </a:solidFill>
              <a:latin typeface="Corbel"/>
              <a:ea typeface="Corbel"/>
              <a:cs typeface="Corbel"/>
              <a:sym typeface="Corbel"/>
            </a:endParaRPr>
          </a:p>
        </p:txBody>
      </p:sp>
    </p:spTree>
    <p:extLst>
      <p:ext uri="{BB962C8B-B14F-4D97-AF65-F5344CB8AC3E}">
        <p14:creationId xmlns:p14="http://schemas.microsoft.com/office/powerpoint/2010/main" val="975455329"/>
      </p:ext>
    </p:extLst>
  </p:cSld>
  <p:clrMapOvr>
    <a:masterClrMapping/>
  </p:clrMapOvr>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406" name="Google Shape;406;g1e483514346_0_0"/>
          <p:cNvSpPr txBox="1">
            <a:spLocks noGrp="1"/>
          </p:cNvSpPr>
          <p:nvPr>
            <p:ph type="title"/>
          </p:nvPr>
        </p:nvSpPr>
        <p:spPr>
          <a:xfrm>
            <a:off x="1484309" y="33338"/>
            <a:ext cx="10018800" cy="1752600"/>
          </a:xfrm>
          <a:prstGeom prst="rect">
            <a:avLst/>
          </a:prstGeom>
        </p:spPr>
        <p:txBody>
          <a:bodyPr spcFirstLastPara="1" wrap="square" lIns="91425" tIns="45700" rIns="91425" bIns="45700" anchor="ctr" anchorCtr="0">
            <a:normAutofit/>
          </a:bodyPr>
          <a:lstStyle/>
          <a:p>
            <a:pPr marL="0" lvl="0" indent="0" algn="ctr" rtl="0">
              <a:spcBef>
                <a:spcPts val="0"/>
              </a:spcBef>
              <a:spcAft>
                <a:spcPts val="0"/>
              </a:spcAft>
              <a:buNone/>
            </a:pPr>
            <a:r>
              <a:rPr lang="en-US" sz="3200" b="1" dirty="0">
                <a:solidFill>
                  <a:srgbClr val="C00000"/>
                </a:solidFill>
              </a:rPr>
              <a:t>Service Utilization Analysis: </a:t>
            </a:r>
            <a:endParaRPr sz="3200" b="1" dirty="0">
              <a:solidFill>
                <a:srgbClr val="C00000"/>
              </a:solidFill>
            </a:endParaRPr>
          </a:p>
          <a:p>
            <a:pPr marL="0" lvl="0" indent="0" algn="ctr" rtl="0">
              <a:spcBef>
                <a:spcPts val="0"/>
              </a:spcBef>
              <a:spcAft>
                <a:spcPts val="0"/>
              </a:spcAft>
              <a:buNone/>
            </a:pPr>
            <a:r>
              <a:rPr lang="en-US" sz="3200" b="1" dirty="0">
                <a:solidFill>
                  <a:srgbClr val="C00000"/>
                </a:solidFill>
              </a:rPr>
              <a:t>I needed this service but did not get it</a:t>
            </a:r>
            <a:endParaRPr sz="3200" b="1" dirty="0">
              <a:solidFill>
                <a:srgbClr val="C00000"/>
              </a:solidFill>
            </a:endParaRPr>
          </a:p>
          <a:p>
            <a:pPr marL="0" lvl="0" indent="0" algn="ctr" rtl="0">
              <a:spcBef>
                <a:spcPts val="0"/>
              </a:spcBef>
              <a:spcAft>
                <a:spcPts val="0"/>
              </a:spcAft>
              <a:buNone/>
            </a:pPr>
            <a:endParaRPr dirty="0"/>
          </a:p>
        </p:txBody>
      </p:sp>
      <p:sp>
        <p:nvSpPr>
          <p:cNvPr id="407" name="Google Shape;407;g1e483514346_0_0"/>
          <p:cNvSpPr txBox="1">
            <a:spLocks noGrp="1"/>
          </p:cNvSpPr>
          <p:nvPr>
            <p:ph type="body" idx="1"/>
          </p:nvPr>
        </p:nvSpPr>
        <p:spPr>
          <a:xfrm>
            <a:off x="1193825" y="1583550"/>
            <a:ext cx="3454500" cy="4183800"/>
          </a:xfrm>
          <a:prstGeom prst="rect">
            <a:avLst/>
          </a:prstGeom>
        </p:spPr>
        <p:txBody>
          <a:bodyPr spcFirstLastPara="1" wrap="square" lIns="91425" tIns="45700" rIns="91425" bIns="45700" anchor="t" anchorCtr="0">
            <a:normAutofit/>
          </a:bodyPr>
          <a:lstStyle/>
          <a:p>
            <a:pPr marL="0" lvl="0" indent="0" algn="l" rtl="0">
              <a:spcBef>
                <a:spcPts val="480"/>
              </a:spcBef>
              <a:spcAft>
                <a:spcPts val="0"/>
              </a:spcAft>
              <a:buNone/>
            </a:pPr>
            <a:r>
              <a:rPr lang="en-US" dirty="0"/>
              <a:t>Highlights:</a:t>
            </a:r>
            <a:endParaRPr dirty="0"/>
          </a:p>
          <a:p>
            <a:pPr marL="457200" lvl="0" indent="-361950" algn="l" rtl="0">
              <a:spcBef>
                <a:spcPts val="600"/>
              </a:spcBef>
              <a:spcAft>
                <a:spcPts val="0"/>
              </a:spcAft>
              <a:buSzPts val="2100"/>
              <a:buChar char="●"/>
            </a:pPr>
            <a:r>
              <a:rPr lang="en-US" sz="2100" b="1" dirty="0">
                <a:solidFill>
                  <a:schemeClr val="accent2"/>
                </a:solidFill>
              </a:rPr>
              <a:t>45.4% (168/370)</a:t>
            </a:r>
            <a:r>
              <a:rPr lang="en-US" sz="2100" dirty="0"/>
              <a:t> of respondents need Oral Health Care (Dental Services) but did not get it</a:t>
            </a:r>
            <a:endParaRPr sz="2100" dirty="0"/>
          </a:p>
          <a:p>
            <a:pPr marL="457200" lvl="0" indent="-361950" algn="l" rtl="0">
              <a:spcBef>
                <a:spcPts val="0"/>
              </a:spcBef>
              <a:spcAft>
                <a:spcPts val="0"/>
              </a:spcAft>
              <a:buSzPts val="2100"/>
              <a:buChar char="●"/>
            </a:pPr>
            <a:r>
              <a:rPr lang="en-US" sz="2100" b="1" dirty="0">
                <a:solidFill>
                  <a:schemeClr val="accent2"/>
                </a:solidFill>
              </a:rPr>
              <a:t>12.8% (47/368)</a:t>
            </a:r>
            <a:r>
              <a:rPr lang="en-US" sz="2100" dirty="0"/>
              <a:t> of respondents needed housing services but did not get it</a:t>
            </a:r>
            <a:endParaRPr sz="2100" dirty="0"/>
          </a:p>
        </p:txBody>
      </p:sp>
      <p:pic>
        <p:nvPicPr>
          <p:cNvPr id="408" name="Google Shape;408;g1e483514346_0_0"/>
          <p:cNvPicPr preferRelativeResize="0"/>
          <p:nvPr/>
        </p:nvPicPr>
        <p:blipFill>
          <a:blip r:embed="rId3">
            <a:alphaModFix/>
          </a:blip>
          <a:stretch>
            <a:fillRect/>
          </a:stretch>
        </p:blipFill>
        <p:spPr>
          <a:xfrm>
            <a:off x="4901188" y="1785946"/>
            <a:ext cx="2204437" cy="4981255"/>
          </a:xfrm>
          <a:prstGeom prst="rect">
            <a:avLst/>
          </a:prstGeom>
          <a:noFill/>
          <a:ln>
            <a:noFill/>
          </a:ln>
        </p:spPr>
      </p:pic>
      <p:pic>
        <p:nvPicPr>
          <p:cNvPr id="409" name="Google Shape;409;g1e483514346_0_0"/>
          <p:cNvPicPr preferRelativeResize="0"/>
          <p:nvPr/>
        </p:nvPicPr>
        <p:blipFill>
          <a:blip r:embed="rId4">
            <a:alphaModFix/>
          </a:blip>
          <a:stretch>
            <a:fillRect/>
          </a:stretch>
        </p:blipFill>
        <p:spPr>
          <a:xfrm>
            <a:off x="7132925" y="1170600"/>
            <a:ext cx="1265500" cy="5687400"/>
          </a:xfrm>
          <a:prstGeom prst="rect">
            <a:avLst/>
          </a:prstGeom>
          <a:noFill/>
          <a:ln>
            <a:noFill/>
          </a:ln>
        </p:spPr>
      </p:pic>
      <p:pic>
        <p:nvPicPr>
          <p:cNvPr id="410" name="Google Shape;410;g1e483514346_0_0"/>
          <p:cNvPicPr preferRelativeResize="0"/>
          <p:nvPr/>
        </p:nvPicPr>
        <p:blipFill>
          <a:blip r:embed="rId5">
            <a:alphaModFix/>
          </a:blip>
          <a:stretch>
            <a:fillRect/>
          </a:stretch>
        </p:blipFill>
        <p:spPr>
          <a:xfrm>
            <a:off x="8472025" y="1827100"/>
            <a:ext cx="2106600" cy="4898950"/>
          </a:xfrm>
          <a:prstGeom prst="rect">
            <a:avLst/>
          </a:prstGeom>
          <a:noFill/>
          <a:ln>
            <a:noFill/>
          </a:ln>
        </p:spPr>
      </p:pic>
      <p:pic>
        <p:nvPicPr>
          <p:cNvPr id="411" name="Google Shape;411;g1e483514346_0_0"/>
          <p:cNvPicPr preferRelativeResize="0"/>
          <p:nvPr/>
        </p:nvPicPr>
        <p:blipFill>
          <a:blip r:embed="rId6">
            <a:alphaModFix/>
          </a:blip>
          <a:stretch>
            <a:fillRect/>
          </a:stretch>
        </p:blipFill>
        <p:spPr>
          <a:xfrm>
            <a:off x="10809425" y="1977575"/>
            <a:ext cx="875325" cy="4748475"/>
          </a:xfrm>
          <a:prstGeom prst="rect">
            <a:avLst/>
          </a:prstGeom>
          <a:noFill/>
          <a:ln>
            <a:noFill/>
          </a:ln>
        </p:spPr>
      </p:pic>
    </p:spTree>
    <p:extLst>
      <p:ext uri="{BB962C8B-B14F-4D97-AF65-F5344CB8AC3E}">
        <p14:creationId xmlns:p14="http://schemas.microsoft.com/office/powerpoint/2010/main" val="2017107381"/>
      </p:ext>
    </p:extLst>
  </p:cSld>
  <p:clrMapOvr>
    <a:masterClrMapping/>
  </p:clrMapOvr>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Shape 416"/>
        <p:cNvGrpSpPr/>
        <p:nvPr/>
      </p:nvGrpSpPr>
      <p:grpSpPr>
        <a:xfrm>
          <a:off x="0" y="0"/>
          <a:ext cx="0" cy="0"/>
          <a:chOff x="0" y="0"/>
          <a:chExt cx="0" cy="0"/>
        </a:xfrm>
      </p:grpSpPr>
      <p:sp>
        <p:nvSpPr>
          <p:cNvPr id="417" name="Google Shape;417;g1e483514346_0_15"/>
          <p:cNvSpPr txBox="1">
            <a:spLocks noGrp="1"/>
          </p:cNvSpPr>
          <p:nvPr>
            <p:ph type="title"/>
          </p:nvPr>
        </p:nvSpPr>
        <p:spPr>
          <a:xfrm>
            <a:off x="1484309" y="33338"/>
            <a:ext cx="10018800" cy="1752600"/>
          </a:xfrm>
          <a:prstGeom prst="rect">
            <a:avLst/>
          </a:prstGeom>
        </p:spPr>
        <p:txBody>
          <a:bodyPr spcFirstLastPara="1" wrap="square" lIns="91425" tIns="45700" rIns="91425" bIns="45700" anchor="ctr" anchorCtr="0">
            <a:normAutofit/>
          </a:bodyPr>
          <a:lstStyle/>
          <a:p>
            <a:pPr marL="0" lvl="0" indent="0" algn="ctr" rtl="0">
              <a:spcBef>
                <a:spcPts val="0"/>
              </a:spcBef>
              <a:spcAft>
                <a:spcPts val="0"/>
              </a:spcAft>
              <a:buNone/>
            </a:pPr>
            <a:r>
              <a:rPr lang="en-US" sz="3200" b="1">
                <a:solidFill>
                  <a:srgbClr val="C00000"/>
                </a:solidFill>
              </a:rPr>
              <a:t>Service Utilization Analysis: </a:t>
            </a:r>
            <a:endParaRPr sz="3200" b="1">
              <a:solidFill>
                <a:srgbClr val="C00000"/>
              </a:solidFill>
            </a:endParaRPr>
          </a:p>
          <a:p>
            <a:pPr marL="0" lvl="0" indent="0" algn="ctr" rtl="0">
              <a:spcBef>
                <a:spcPts val="0"/>
              </a:spcBef>
              <a:spcAft>
                <a:spcPts val="0"/>
              </a:spcAft>
              <a:buNone/>
            </a:pPr>
            <a:r>
              <a:rPr lang="en-US" sz="3200" b="1">
                <a:solidFill>
                  <a:srgbClr val="C00000"/>
                </a:solidFill>
              </a:rPr>
              <a:t>I did not need this service or I did not use this service</a:t>
            </a:r>
            <a:endParaRPr sz="3200" b="1">
              <a:solidFill>
                <a:srgbClr val="C00000"/>
              </a:solidFill>
            </a:endParaRPr>
          </a:p>
          <a:p>
            <a:pPr marL="0" lvl="0" indent="0" algn="ctr" rtl="0">
              <a:spcBef>
                <a:spcPts val="0"/>
              </a:spcBef>
              <a:spcAft>
                <a:spcPts val="0"/>
              </a:spcAft>
              <a:buNone/>
            </a:pPr>
            <a:endParaRPr/>
          </a:p>
        </p:txBody>
      </p:sp>
      <p:sp>
        <p:nvSpPr>
          <p:cNvPr id="418" name="Google Shape;418;g1e483514346_0_15"/>
          <p:cNvSpPr txBox="1">
            <a:spLocks noGrp="1"/>
          </p:cNvSpPr>
          <p:nvPr>
            <p:ph type="body" idx="1"/>
          </p:nvPr>
        </p:nvSpPr>
        <p:spPr>
          <a:xfrm>
            <a:off x="1193825" y="1583550"/>
            <a:ext cx="2409000" cy="4314900"/>
          </a:xfrm>
          <a:prstGeom prst="rect">
            <a:avLst/>
          </a:prstGeom>
        </p:spPr>
        <p:txBody>
          <a:bodyPr spcFirstLastPara="1" wrap="square" lIns="91425" tIns="45700" rIns="91425" bIns="45700" anchor="t" anchorCtr="0">
            <a:normAutofit fontScale="92500"/>
          </a:bodyPr>
          <a:lstStyle/>
          <a:p>
            <a:pPr marL="0" lvl="0" indent="0" algn="l" rtl="0">
              <a:spcBef>
                <a:spcPts val="480"/>
              </a:spcBef>
              <a:spcAft>
                <a:spcPts val="0"/>
              </a:spcAft>
              <a:buNone/>
            </a:pPr>
            <a:r>
              <a:rPr lang="en-US"/>
              <a:t>Highlights:</a:t>
            </a:r>
            <a:endParaRPr/>
          </a:p>
          <a:p>
            <a:pPr marL="457200" lvl="0" indent="-361950" algn="l" rtl="0">
              <a:spcBef>
                <a:spcPts val="600"/>
              </a:spcBef>
              <a:spcAft>
                <a:spcPts val="0"/>
              </a:spcAft>
              <a:buSzPts val="2100"/>
              <a:buChar char="●"/>
            </a:pPr>
            <a:r>
              <a:rPr lang="en-US" sz="2100" b="1">
                <a:solidFill>
                  <a:schemeClr val="accent2"/>
                </a:solidFill>
              </a:rPr>
              <a:t>90.7% (332/366)</a:t>
            </a:r>
            <a:r>
              <a:rPr lang="en-US" sz="2100"/>
              <a:t> of respondents did not need or use EFA- Prior Authorization Emergency Pharmacy</a:t>
            </a:r>
            <a:endParaRPr sz="2100"/>
          </a:p>
          <a:p>
            <a:pPr marL="457200" lvl="0" indent="-361950" algn="l" rtl="0">
              <a:spcBef>
                <a:spcPts val="0"/>
              </a:spcBef>
              <a:spcAft>
                <a:spcPts val="0"/>
              </a:spcAft>
              <a:buSzPts val="2100"/>
              <a:buChar char="●"/>
            </a:pPr>
            <a:r>
              <a:rPr lang="en-US" sz="2100" b="1">
                <a:solidFill>
                  <a:schemeClr val="accent2"/>
                </a:solidFill>
              </a:rPr>
              <a:t>89.3% (327/366)</a:t>
            </a:r>
            <a:r>
              <a:rPr lang="en-US" sz="2100"/>
              <a:t> of respondents did not need or use Legal Services</a:t>
            </a:r>
            <a:endParaRPr sz="2100"/>
          </a:p>
        </p:txBody>
      </p:sp>
      <p:pic>
        <p:nvPicPr>
          <p:cNvPr id="419" name="Google Shape;419;g1e483514346_0_15"/>
          <p:cNvPicPr preferRelativeResize="0"/>
          <p:nvPr/>
        </p:nvPicPr>
        <p:blipFill>
          <a:blip r:embed="rId3">
            <a:alphaModFix/>
          </a:blip>
          <a:stretch>
            <a:fillRect/>
          </a:stretch>
        </p:blipFill>
        <p:spPr>
          <a:xfrm>
            <a:off x="4495925" y="1911338"/>
            <a:ext cx="2408899" cy="4767262"/>
          </a:xfrm>
          <a:prstGeom prst="rect">
            <a:avLst/>
          </a:prstGeom>
          <a:noFill/>
          <a:ln>
            <a:noFill/>
          </a:ln>
        </p:spPr>
      </p:pic>
      <p:pic>
        <p:nvPicPr>
          <p:cNvPr id="420" name="Google Shape;420;g1e483514346_0_15"/>
          <p:cNvPicPr preferRelativeResize="0"/>
          <p:nvPr/>
        </p:nvPicPr>
        <p:blipFill>
          <a:blip r:embed="rId4">
            <a:alphaModFix/>
          </a:blip>
          <a:stretch>
            <a:fillRect/>
          </a:stretch>
        </p:blipFill>
        <p:spPr>
          <a:xfrm>
            <a:off x="6834450" y="1166475"/>
            <a:ext cx="1390650" cy="5512125"/>
          </a:xfrm>
          <a:prstGeom prst="rect">
            <a:avLst/>
          </a:prstGeom>
          <a:noFill/>
          <a:ln>
            <a:noFill/>
          </a:ln>
        </p:spPr>
      </p:pic>
      <p:pic>
        <p:nvPicPr>
          <p:cNvPr id="421" name="Google Shape;421;g1e483514346_0_15"/>
          <p:cNvPicPr preferRelativeResize="0"/>
          <p:nvPr/>
        </p:nvPicPr>
        <p:blipFill>
          <a:blip r:embed="rId5">
            <a:alphaModFix/>
          </a:blip>
          <a:stretch>
            <a:fillRect/>
          </a:stretch>
        </p:blipFill>
        <p:spPr>
          <a:xfrm>
            <a:off x="8385975" y="1911350"/>
            <a:ext cx="2209525" cy="4767250"/>
          </a:xfrm>
          <a:prstGeom prst="rect">
            <a:avLst/>
          </a:prstGeom>
          <a:noFill/>
          <a:ln>
            <a:noFill/>
          </a:ln>
        </p:spPr>
      </p:pic>
      <p:pic>
        <p:nvPicPr>
          <p:cNvPr id="422" name="Google Shape;422;g1e483514346_0_15"/>
          <p:cNvPicPr preferRelativeResize="0"/>
          <p:nvPr/>
        </p:nvPicPr>
        <p:blipFill>
          <a:blip r:embed="rId6">
            <a:alphaModFix/>
          </a:blip>
          <a:stretch>
            <a:fillRect/>
          </a:stretch>
        </p:blipFill>
        <p:spPr>
          <a:xfrm>
            <a:off x="10686000" y="1911350"/>
            <a:ext cx="790575" cy="4914900"/>
          </a:xfrm>
          <a:prstGeom prst="rect">
            <a:avLst/>
          </a:prstGeom>
          <a:noFill/>
          <a:ln>
            <a:noFill/>
          </a:ln>
        </p:spPr>
      </p:pic>
    </p:spTree>
    <p:extLst>
      <p:ext uri="{BB962C8B-B14F-4D97-AF65-F5344CB8AC3E}">
        <p14:creationId xmlns:p14="http://schemas.microsoft.com/office/powerpoint/2010/main" val="2129926438"/>
      </p:ext>
    </p:extLst>
  </p:cSld>
  <p:clrMapOvr>
    <a:masterClrMapping/>
  </p:clrMapOvr>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Shape 426"/>
        <p:cNvGrpSpPr/>
        <p:nvPr/>
      </p:nvGrpSpPr>
      <p:grpSpPr>
        <a:xfrm>
          <a:off x="0" y="0"/>
          <a:ext cx="0" cy="0"/>
          <a:chOff x="0" y="0"/>
          <a:chExt cx="0" cy="0"/>
        </a:xfrm>
      </p:grpSpPr>
      <p:sp>
        <p:nvSpPr>
          <p:cNvPr id="427" name="Google Shape;427;g1e45f30b70c_0_10"/>
          <p:cNvSpPr txBox="1">
            <a:spLocks noGrp="1"/>
          </p:cNvSpPr>
          <p:nvPr>
            <p:ph type="title"/>
          </p:nvPr>
        </p:nvSpPr>
        <p:spPr>
          <a:xfrm>
            <a:off x="1484309" y="339115"/>
            <a:ext cx="9718500" cy="1446900"/>
          </a:xfrm>
          <a:prstGeom prst="rect">
            <a:avLst/>
          </a:prstGeom>
          <a:noFill/>
          <a:ln>
            <a:noFill/>
          </a:ln>
        </p:spPr>
        <p:txBody>
          <a:bodyPr spcFirstLastPara="1" wrap="square" lIns="91425" tIns="45700" rIns="91425" bIns="45700" anchor="ctr" anchorCtr="0">
            <a:normAutofit/>
          </a:bodyPr>
          <a:lstStyle/>
          <a:p>
            <a:pPr marL="0" lvl="0" indent="0" algn="l" rtl="0">
              <a:spcBef>
                <a:spcPts val="0"/>
              </a:spcBef>
              <a:spcAft>
                <a:spcPts val="0"/>
              </a:spcAft>
              <a:buClr>
                <a:srgbClr val="C00000"/>
              </a:buClr>
              <a:buSzPts val="4800"/>
              <a:buFont typeface="Corbel"/>
              <a:buNone/>
            </a:pPr>
            <a:r>
              <a:rPr lang="en-US" sz="4800">
                <a:solidFill>
                  <a:srgbClr val="C00000"/>
                </a:solidFill>
              </a:rPr>
              <a:t>Questions?    </a:t>
            </a:r>
            <a:r>
              <a:rPr lang="en-US"/>
              <a:t/>
            </a:r>
            <a:br>
              <a:rPr lang="en-US"/>
            </a:br>
            <a:endParaRPr/>
          </a:p>
        </p:txBody>
      </p:sp>
      <p:pic>
        <p:nvPicPr>
          <p:cNvPr id="428" name="Google Shape;428;g1e45f30b70c_0_10"/>
          <p:cNvPicPr preferRelativeResize="0">
            <a:picLocks noGrp="1"/>
          </p:cNvPicPr>
          <p:nvPr>
            <p:ph type="body" idx="1"/>
          </p:nvPr>
        </p:nvPicPr>
        <p:blipFill rotWithShape="1">
          <a:blip r:embed="rId3">
            <a:alphaModFix/>
          </a:blip>
          <a:srcRect/>
          <a:stretch/>
        </p:blipFill>
        <p:spPr>
          <a:xfrm>
            <a:off x="4789017" y="1785937"/>
            <a:ext cx="3109200" cy="3109200"/>
          </a:xfrm>
          <a:prstGeom prst="rect">
            <a:avLst/>
          </a:prstGeom>
          <a:noFill/>
          <a:ln>
            <a:noFill/>
          </a:ln>
        </p:spPr>
      </p:pic>
    </p:spTree>
    <p:extLst>
      <p:ext uri="{BB962C8B-B14F-4D97-AF65-F5344CB8AC3E}">
        <p14:creationId xmlns:p14="http://schemas.microsoft.com/office/powerpoint/2010/main" val="2653053986"/>
      </p:ext>
    </p:extLst>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Shape 432"/>
        <p:cNvGrpSpPr/>
        <p:nvPr/>
      </p:nvGrpSpPr>
      <p:grpSpPr>
        <a:xfrm>
          <a:off x="0" y="0"/>
          <a:ext cx="0" cy="0"/>
          <a:chOff x="0" y="0"/>
          <a:chExt cx="0" cy="0"/>
        </a:xfrm>
      </p:grpSpPr>
      <p:sp>
        <p:nvSpPr>
          <p:cNvPr id="433" name="Google Shape;433;g1e42869827f_0_135"/>
          <p:cNvSpPr txBox="1">
            <a:spLocks noGrp="1"/>
          </p:cNvSpPr>
          <p:nvPr>
            <p:ph type="ctrTitle"/>
          </p:nvPr>
        </p:nvSpPr>
        <p:spPr>
          <a:xfrm>
            <a:off x="1784466" y="748513"/>
            <a:ext cx="9615300" cy="2616300"/>
          </a:xfrm>
          <a:prstGeom prst="rect">
            <a:avLst/>
          </a:prstGeom>
          <a:noFill/>
          <a:ln>
            <a:noFill/>
          </a:ln>
        </p:spPr>
        <p:txBody>
          <a:bodyPr spcFirstLastPara="1" wrap="square" lIns="91425" tIns="45700" rIns="91425" bIns="45700" anchor="b" anchorCtr="0">
            <a:normAutofit/>
          </a:bodyPr>
          <a:lstStyle/>
          <a:p>
            <a:pPr marL="0" lvl="0" indent="0" algn="ctr" rtl="0">
              <a:spcBef>
                <a:spcPts val="0"/>
              </a:spcBef>
              <a:spcAft>
                <a:spcPts val="0"/>
              </a:spcAft>
              <a:buClr>
                <a:schemeClr val="dk1"/>
              </a:buClr>
              <a:buSzPts val="6000"/>
              <a:buFont typeface="Corbel"/>
              <a:buNone/>
            </a:pPr>
            <a:r>
              <a:rPr lang="en-US" b="1"/>
              <a:t>Quality of Life Analysis</a:t>
            </a:r>
            <a:r>
              <a:rPr lang="en-US"/>
              <a:t/>
            </a:r>
            <a:br>
              <a:rPr lang="en-US"/>
            </a:br>
            <a:endParaRPr sz="4000">
              <a:solidFill>
                <a:srgbClr val="C00000"/>
              </a:solidFill>
            </a:endParaRPr>
          </a:p>
        </p:txBody>
      </p:sp>
      <p:pic>
        <p:nvPicPr>
          <p:cNvPr id="434" name="Google Shape;434;g1e42869827f_0_135"/>
          <p:cNvPicPr preferRelativeResize="0"/>
          <p:nvPr/>
        </p:nvPicPr>
        <p:blipFill>
          <a:blip r:embed="rId3">
            <a:alphaModFix/>
          </a:blip>
          <a:stretch>
            <a:fillRect/>
          </a:stretch>
        </p:blipFill>
        <p:spPr>
          <a:xfrm>
            <a:off x="3031300" y="3438125"/>
            <a:ext cx="1761660" cy="1919400"/>
          </a:xfrm>
          <a:prstGeom prst="rect">
            <a:avLst/>
          </a:prstGeom>
          <a:noFill/>
          <a:ln>
            <a:noFill/>
          </a:ln>
        </p:spPr>
      </p:pic>
      <p:pic>
        <p:nvPicPr>
          <p:cNvPr id="435" name="Google Shape;435;g1e42869827f_0_135"/>
          <p:cNvPicPr preferRelativeResize="0"/>
          <p:nvPr/>
        </p:nvPicPr>
        <p:blipFill>
          <a:blip r:embed="rId4">
            <a:alphaModFix/>
          </a:blip>
          <a:stretch>
            <a:fillRect/>
          </a:stretch>
        </p:blipFill>
        <p:spPr>
          <a:xfrm>
            <a:off x="7992075" y="3528375"/>
            <a:ext cx="1792800" cy="1919400"/>
          </a:xfrm>
          <a:prstGeom prst="rect">
            <a:avLst/>
          </a:prstGeom>
          <a:noFill/>
          <a:ln>
            <a:noFill/>
          </a:ln>
        </p:spPr>
      </p:pic>
      <p:pic>
        <p:nvPicPr>
          <p:cNvPr id="436" name="Google Shape;436;g1e42869827f_0_135"/>
          <p:cNvPicPr preferRelativeResize="0"/>
          <p:nvPr/>
        </p:nvPicPr>
        <p:blipFill>
          <a:blip r:embed="rId5">
            <a:alphaModFix/>
          </a:blip>
          <a:stretch>
            <a:fillRect/>
          </a:stretch>
        </p:blipFill>
        <p:spPr>
          <a:xfrm>
            <a:off x="5018799" y="3288574"/>
            <a:ext cx="2665175" cy="2665175"/>
          </a:xfrm>
          <a:prstGeom prst="rect">
            <a:avLst/>
          </a:prstGeom>
          <a:noFill/>
          <a:ln>
            <a:noFill/>
          </a:ln>
        </p:spPr>
      </p:pic>
    </p:spTree>
    <p:extLst>
      <p:ext uri="{BB962C8B-B14F-4D97-AF65-F5344CB8AC3E}">
        <p14:creationId xmlns:p14="http://schemas.microsoft.com/office/powerpoint/2010/main" val="1600336287"/>
      </p:ext>
    </p:extLst>
  </p:cSld>
  <p:clrMapOvr>
    <a:masterClrMapping/>
  </p:clrMapOvr>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Shape 441"/>
        <p:cNvGrpSpPr/>
        <p:nvPr/>
      </p:nvGrpSpPr>
      <p:grpSpPr>
        <a:xfrm>
          <a:off x="0" y="0"/>
          <a:ext cx="0" cy="0"/>
          <a:chOff x="0" y="0"/>
          <a:chExt cx="0" cy="0"/>
        </a:xfrm>
      </p:grpSpPr>
      <p:sp>
        <p:nvSpPr>
          <p:cNvPr id="442" name="Google Shape;442;g1e42869827f_0_139"/>
          <p:cNvSpPr txBox="1">
            <a:spLocks noGrp="1"/>
          </p:cNvSpPr>
          <p:nvPr>
            <p:ph type="title"/>
          </p:nvPr>
        </p:nvSpPr>
        <p:spPr>
          <a:xfrm>
            <a:off x="1484309" y="33338"/>
            <a:ext cx="10018800" cy="1752600"/>
          </a:xfrm>
          <a:prstGeom prst="rect">
            <a:avLst/>
          </a:prstGeom>
        </p:spPr>
        <p:txBody>
          <a:bodyPr spcFirstLastPara="1" wrap="square" lIns="91425" tIns="45700" rIns="91425" bIns="45700" anchor="ctr" anchorCtr="0">
            <a:normAutofit/>
          </a:bodyPr>
          <a:lstStyle/>
          <a:p>
            <a:pPr marL="0" lvl="0" indent="0" algn="ctr" rtl="0">
              <a:spcBef>
                <a:spcPts val="0"/>
              </a:spcBef>
              <a:spcAft>
                <a:spcPts val="0"/>
              </a:spcAft>
              <a:buNone/>
            </a:pPr>
            <a:r>
              <a:rPr lang="en-US" sz="3200" b="1">
                <a:solidFill>
                  <a:srgbClr val="C00000"/>
                </a:solidFill>
              </a:rPr>
              <a:t>Quality of Life Analysis: </a:t>
            </a:r>
            <a:endParaRPr sz="3200" b="1">
              <a:solidFill>
                <a:srgbClr val="C00000"/>
              </a:solidFill>
            </a:endParaRPr>
          </a:p>
          <a:p>
            <a:pPr marL="0" lvl="0" indent="0" algn="ctr" rtl="0">
              <a:spcBef>
                <a:spcPts val="0"/>
              </a:spcBef>
              <a:spcAft>
                <a:spcPts val="0"/>
              </a:spcAft>
              <a:buNone/>
            </a:pPr>
            <a:endParaRPr sz="3200" b="1">
              <a:solidFill>
                <a:srgbClr val="C00000"/>
              </a:solidFill>
            </a:endParaRPr>
          </a:p>
        </p:txBody>
      </p:sp>
      <p:sp>
        <p:nvSpPr>
          <p:cNvPr id="443" name="Google Shape;443;g1e42869827f_0_139"/>
          <p:cNvSpPr txBox="1">
            <a:spLocks noGrp="1"/>
          </p:cNvSpPr>
          <p:nvPr>
            <p:ph type="body" idx="1"/>
          </p:nvPr>
        </p:nvSpPr>
        <p:spPr>
          <a:xfrm>
            <a:off x="1484310" y="1833563"/>
            <a:ext cx="10018800" cy="3957600"/>
          </a:xfrm>
          <a:prstGeom prst="rect">
            <a:avLst/>
          </a:prstGeom>
        </p:spPr>
        <p:txBody>
          <a:bodyPr spcFirstLastPara="1" wrap="square" lIns="91425" tIns="45700" rIns="91425" bIns="45700" anchor="t" anchorCtr="0">
            <a:normAutofit lnSpcReduction="10000"/>
          </a:bodyPr>
          <a:lstStyle/>
          <a:p>
            <a:pPr marL="0" lvl="0" indent="0" algn="l" rtl="0">
              <a:spcBef>
                <a:spcPts val="480"/>
              </a:spcBef>
              <a:spcAft>
                <a:spcPts val="0"/>
              </a:spcAft>
              <a:buNone/>
            </a:pPr>
            <a:r>
              <a:rPr lang="en-US"/>
              <a:t>Participants were asked to rank their quality of life satisfaction, health, relationship, and wellbeing.</a:t>
            </a:r>
            <a:endParaRPr/>
          </a:p>
          <a:p>
            <a:pPr marL="0" lvl="0" indent="0" algn="l" rtl="0">
              <a:spcBef>
                <a:spcPts val="600"/>
              </a:spcBef>
              <a:spcAft>
                <a:spcPts val="0"/>
              </a:spcAft>
              <a:buNone/>
            </a:pPr>
            <a:endParaRPr/>
          </a:p>
          <a:p>
            <a:pPr marL="0" lvl="0" indent="0" algn="l" rtl="0">
              <a:spcBef>
                <a:spcPts val="600"/>
              </a:spcBef>
              <a:spcAft>
                <a:spcPts val="0"/>
              </a:spcAft>
              <a:buNone/>
            </a:pPr>
            <a:r>
              <a:rPr lang="en-US"/>
              <a:t>Participants were asked to use a scale from 1- not at all to a 5- extremely.</a:t>
            </a:r>
            <a:endParaRPr/>
          </a:p>
          <a:p>
            <a:pPr marL="0" lvl="0" indent="0" algn="l" rtl="0">
              <a:spcBef>
                <a:spcPts val="600"/>
              </a:spcBef>
              <a:spcAft>
                <a:spcPts val="0"/>
              </a:spcAft>
              <a:buNone/>
            </a:pPr>
            <a:r>
              <a:rPr lang="en-US"/>
              <a:t>The full scale is as follows:</a:t>
            </a:r>
            <a:endParaRPr/>
          </a:p>
          <a:p>
            <a:pPr marL="457200" lvl="0" indent="-433006" algn="l" rtl="0">
              <a:spcBef>
                <a:spcPts val="600"/>
              </a:spcBef>
              <a:spcAft>
                <a:spcPts val="0"/>
              </a:spcAft>
              <a:buSzPct val="145000"/>
              <a:buChar char="●"/>
            </a:pPr>
            <a:r>
              <a:rPr lang="en-US"/>
              <a:t>1-Not at all</a:t>
            </a:r>
            <a:endParaRPr/>
          </a:p>
          <a:p>
            <a:pPr marL="457200" lvl="0" indent="-433006" algn="l" rtl="0">
              <a:spcBef>
                <a:spcPts val="0"/>
              </a:spcBef>
              <a:spcAft>
                <a:spcPts val="0"/>
              </a:spcAft>
              <a:buSzPct val="145000"/>
              <a:buChar char="●"/>
            </a:pPr>
            <a:r>
              <a:rPr lang="en-US"/>
              <a:t>2- Slightly</a:t>
            </a:r>
            <a:endParaRPr/>
          </a:p>
          <a:p>
            <a:pPr marL="457200" lvl="0" indent="-433006" algn="l" rtl="0">
              <a:spcBef>
                <a:spcPts val="0"/>
              </a:spcBef>
              <a:spcAft>
                <a:spcPts val="0"/>
              </a:spcAft>
              <a:buSzPct val="145000"/>
              <a:buChar char="●"/>
            </a:pPr>
            <a:r>
              <a:rPr lang="en-US"/>
              <a:t>3- Moderately</a:t>
            </a:r>
            <a:endParaRPr/>
          </a:p>
          <a:p>
            <a:pPr marL="457200" lvl="0" indent="-433006" algn="l" rtl="0">
              <a:spcBef>
                <a:spcPts val="0"/>
              </a:spcBef>
              <a:spcAft>
                <a:spcPts val="0"/>
              </a:spcAft>
              <a:buSzPct val="145000"/>
              <a:buChar char="●"/>
            </a:pPr>
            <a:r>
              <a:rPr lang="en-US"/>
              <a:t>4- Very</a:t>
            </a:r>
            <a:endParaRPr/>
          </a:p>
          <a:p>
            <a:pPr marL="457200" lvl="0" indent="-433006" algn="l" rtl="0">
              <a:spcBef>
                <a:spcPts val="0"/>
              </a:spcBef>
              <a:spcAft>
                <a:spcPts val="0"/>
              </a:spcAft>
              <a:buSzPct val="145000"/>
              <a:buChar char="●"/>
            </a:pPr>
            <a:r>
              <a:rPr lang="en-US"/>
              <a:t>5-Extremely</a:t>
            </a:r>
            <a:endParaRPr/>
          </a:p>
        </p:txBody>
      </p:sp>
    </p:spTree>
    <p:extLst>
      <p:ext uri="{BB962C8B-B14F-4D97-AF65-F5344CB8AC3E}">
        <p14:creationId xmlns:p14="http://schemas.microsoft.com/office/powerpoint/2010/main" val="3038793523"/>
      </p:ext>
    </p:extLst>
  </p:cSld>
  <p:clrMapOvr>
    <a:masterClrMapping/>
  </p:clrMapOvr>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Shape 448"/>
        <p:cNvGrpSpPr/>
        <p:nvPr/>
      </p:nvGrpSpPr>
      <p:grpSpPr>
        <a:xfrm>
          <a:off x="0" y="0"/>
          <a:ext cx="0" cy="0"/>
          <a:chOff x="0" y="0"/>
          <a:chExt cx="0" cy="0"/>
        </a:xfrm>
      </p:grpSpPr>
      <p:sp>
        <p:nvSpPr>
          <p:cNvPr id="449" name="Google Shape;449;g1e483514346_0_46"/>
          <p:cNvSpPr txBox="1">
            <a:spLocks noGrp="1"/>
          </p:cNvSpPr>
          <p:nvPr>
            <p:ph type="title"/>
          </p:nvPr>
        </p:nvSpPr>
        <p:spPr>
          <a:xfrm>
            <a:off x="841359" y="-12"/>
            <a:ext cx="10018800" cy="1752600"/>
          </a:xfrm>
          <a:prstGeom prst="rect">
            <a:avLst/>
          </a:prstGeom>
        </p:spPr>
        <p:txBody>
          <a:bodyPr spcFirstLastPara="1" wrap="square" lIns="91425" tIns="45700" rIns="91425" bIns="45700" anchor="ctr" anchorCtr="0">
            <a:normAutofit/>
          </a:bodyPr>
          <a:lstStyle/>
          <a:p>
            <a:pPr marL="0" lvl="0" indent="0" algn="ctr" rtl="0">
              <a:spcBef>
                <a:spcPts val="0"/>
              </a:spcBef>
              <a:spcAft>
                <a:spcPts val="0"/>
              </a:spcAft>
              <a:buClr>
                <a:schemeClr val="dk1"/>
              </a:buClr>
              <a:buSzPts val="1100"/>
              <a:buFont typeface="Arial"/>
              <a:buNone/>
            </a:pPr>
            <a:r>
              <a:rPr lang="en-US" sz="3200" b="1">
                <a:solidFill>
                  <a:srgbClr val="C00000"/>
                </a:solidFill>
              </a:rPr>
              <a:t>Quality of Life Analysis: </a:t>
            </a:r>
            <a:endParaRPr sz="3200" b="1">
              <a:solidFill>
                <a:srgbClr val="C00000"/>
              </a:solidFill>
            </a:endParaRPr>
          </a:p>
          <a:p>
            <a:pPr marL="0" lvl="0" indent="0" algn="ctr" rtl="0">
              <a:spcBef>
                <a:spcPts val="0"/>
              </a:spcBef>
              <a:spcAft>
                <a:spcPts val="0"/>
              </a:spcAft>
              <a:buClr>
                <a:schemeClr val="dk1"/>
              </a:buClr>
              <a:buSzPts val="1100"/>
              <a:buFont typeface="Arial"/>
              <a:buNone/>
            </a:pPr>
            <a:endParaRPr/>
          </a:p>
        </p:txBody>
      </p:sp>
      <p:sp>
        <p:nvSpPr>
          <p:cNvPr id="450" name="Google Shape;450;g1e483514346_0_46"/>
          <p:cNvSpPr txBox="1">
            <a:spLocks noGrp="1"/>
          </p:cNvSpPr>
          <p:nvPr>
            <p:ph type="body" idx="1"/>
          </p:nvPr>
        </p:nvSpPr>
        <p:spPr>
          <a:xfrm>
            <a:off x="1540775" y="1206325"/>
            <a:ext cx="3819000" cy="5169000"/>
          </a:xfrm>
          <a:prstGeom prst="rect">
            <a:avLst/>
          </a:prstGeom>
        </p:spPr>
        <p:txBody>
          <a:bodyPr spcFirstLastPara="1" wrap="square" lIns="91425" tIns="45700" rIns="91425" bIns="45700" anchor="t" anchorCtr="0">
            <a:normAutofit fontScale="77500" lnSpcReduction="20000"/>
          </a:bodyPr>
          <a:lstStyle/>
          <a:p>
            <a:pPr marL="0" lvl="0" indent="0" algn="l" rtl="0">
              <a:spcBef>
                <a:spcPts val="480"/>
              </a:spcBef>
              <a:spcAft>
                <a:spcPts val="0"/>
              </a:spcAft>
              <a:buNone/>
            </a:pPr>
            <a:r>
              <a:rPr lang="en-US" sz="2550"/>
              <a:t>Highlights:</a:t>
            </a:r>
            <a:endParaRPr sz="2550"/>
          </a:p>
          <a:p>
            <a:pPr marL="457200" lvl="0" indent="-354091" algn="l" rtl="0">
              <a:spcBef>
                <a:spcPts val="600"/>
              </a:spcBef>
              <a:spcAft>
                <a:spcPts val="0"/>
              </a:spcAft>
              <a:buSzPct val="100000"/>
              <a:buChar char="●"/>
            </a:pPr>
            <a:r>
              <a:rPr lang="en-US" sz="2550" b="1">
                <a:solidFill>
                  <a:schemeClr val="accent2"/>
                </a:solidFill>
              </a:rPr>
              <a:t>88.2% (322/365)</a:t>
            </a:r>
            <a:r>
              <a:rPr lang="en-US" sz="2550"/>
              <a:t> of respondents are moderately,very, or extremely optimistic about the future</a:t>
            </a:r>
            <a:endParaRPr sz="2550"/>
          </a:p>
          <a:p>
            <a:pPr marL="457200" lvl="0" indent="-354091" algn="l" rtl="0">
              <a:spcBef>
                <a:spcPts val="0"/>
              </a:spcBef>
              <a:spcAft>
                <a:spcPts val="0"/>
              </a:spcAft>
              <a:buSzPct val="100000"/>
              <a:buChar char="●"/>
            </a:pPr>
            <a:r>
              <a:rPr lang="en-US" sz="2550" b="1">
                <a:solidFill>
                  <a:schemeClr val="accent2"/>
                </a:solidFill>
              </a:rPr>
              <a:t>50.8% (186/365) </a:t>
            </a:r>
            <a:r>
              <a:rPr lang="en-US" sz="2550"/>
              <a:t>of respondents are moderately,very, or extremely afraid that people may reject them when they learn they have HIV</a:t>
            </a:r>
            <a:endParaRPr sz="2550"/>
          </a:p>
          <a:p>
            <a:pPr marL="457200" lvl="0" indent="-354091" algn="l" rtl="0">
              <a:spcBef>
                <a:spcPts val="0"/>
              </a:spcBef>
              <a:spcAft>
                <a:spcPts val="0"/>
              </a:spcAft>
              <a:buSzPct val="100000"/>
              <a:buChar char="●"/>
            </a:pPr>
            <a:r>
              <a:rPr lang="en-US" sz="2550" b="1">
                <a:solidFill>
                  <a:schemeClr val="accent2"/>
                </a:solidFill>
              </a:rPr>
              <a:t>71.2% (259/364)</a:t>
            </a:r>
            <a:r>
              <a:rPr lang="en-US" sz="2550"/>
              <a:t> of respondents are moderately,very, or extremely fearful of the health effect of HIV as they get older </a:t>
            </a:r>
            <a:endParaRPr sz="2550"/>
          </a:p>
          <a:p>
            <a:pPr marL="0" lvl="0" indent="0" algn="l" rtl="0">
              <a:spcBef>
                <a:spcPts val="600"/>
              </a:spcBef>
              <a:spcAft>
                <a:spcPts val="600"/>
              </a:spcAft>
              <a:buNone/>
            </a:pPr>
            <a:endParaRPr/>
          </a:p>
        </p:txBody>
      </p:sp>
      <p:pic>
        <p:nvPicPr>
          <p:cNvPr id="451" name="Google Shape;451;g1e483514346_0_46"/>
          <p:cNvPicPr preferRelativeResize="0"/>
          <p:nvPr/>
        </p:nvPicPr>
        <p:blipFill>
          <a:blip r:embed="rId3">
            <a:alphaModFix/>
          </a:blip>
          <a:stretch>
            <a:fillRect/>
          </a:stretch>
        </p:blipFill>
        <p:spPr>
          <a:xfrm>
            <a:off x="6129342" y="907163"/>
            <a:ext cx="1775733" cy="5839325"/>
          </a:xfrm>
          <a:prstGeom prst="rect">
            <a:avLst/>
          </a:prstGeom>
          <a:noFill/>
          <a:ln>
            <a:noFill/>
          </a:ln>
        </p:spPr>
      </p:pic>
      <p:pic>
        <p:nvPicPr>
          <p:cNvPr id="452" name="Google Shape;452;g1e483514346_0_46"/>
          <p:cNvPicPr preferRelativeResize="0"/>
          <p:nvPr/>
        </p:nvPicPr>
        <p:blipFill>
          <a:blip r:embed="rId4">
            <a:alphaModFix/>
          </a:blip>
          <a:stretch>
            <a:fillRect/>
          </a:stretch>
        </p:blipFill>
        <p:spPr>
          <a:xfrm>
            <a:off x="7905075" y="949213"/>
            <a:ext cx="2489202" cy="5797250"/>
          </a:xfrm>
          <a:prstGeom prst="rect">
            <a:avLst/>
          </a:prstGeom>
          <a:noFill/>
          <a:ln>
            <a:noFill/>
          </a:ln>
        </p:spPr>
      </p:pic>
    </p:spTree>
    <p:extLst>
      <p:ext uri="{BB962C8B-B14F-4D97-AF65-F5344CB8AC3E}">
        <p14:creationId xmlns:p14="http://schemas.microsoft.com/office/powerpoint/2010/main" val="495357512"/>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9" y="33338"/>
            <a:ext cx="10018713" cy="1103131"/>
          </a:xfrm>
        </p:spPr>
        <p:txBody>
          <a:bodyPr>
            <a:normAutofit fontScale="90000"/>
          </a:bodyPr>
          <a:lstStyle/>
          <a:p>
            <a:pPr algn="l"/>
            <a:r>
              <a:rPr lang="en-US" b="1" dirty="0" smtClean="0">
                <a:solidFill>
                  <a:srgbClr val="C00000"/>
                </a:solidFill>
              </a:rPr>
              <a:t>2022 </a:t>
            </a:r>
            <a:r>
              <a:rPr lang="en-US" b="1" dirty="0">
                <a:solidFill>
                  <a:srgbClr val="C00000"/>
                </a:solidFill>
              </a:rPr>
              <a:t>RSR Clinical Summary Report Data cont.</a:t>
            </a:r>
            <a:endParaRPr lang="en-US" b="1" dirty="0"/>
          </a:p>
        </p:txBody>
      </p:sp>
      <p:sp>
        <p:nvSpPr>
          <p:cNvPr id="10" name="TextBox 9"/>
          <p:cNvSpPr txBox="1"/>
          <p:nvPr/>
        </p:nvSpPr>
        <p:spPr>
          <a:xfrm>
            <a:off x="6570803" y="1136469"/>
            <a:ext cx="5252772" cy="73866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prstClr val="black"/>
                </a:solidFill>
                <a:effectLst/>
                <a:uLnTx/>
                <a:uFillTx/>
                <a:latin typeface="Corbel" panose="020B0503020204020204"/>
                <a:ea typeface="+mn-ea"/>
                <a:cs typeface="+mn-cs"/>
              </a:rPr>
              <a:t>Number of New Clients Having Viral Load Test During Reporting Period</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solidFill>
                  <a:prstClr val="black"/>
                </a:solidFill>
                <a:effectLst/>
                <a:uLnTx/>
                <a:uFillTx/>
                <a:latin typeface="Corbel" panose="020B0503020204020204"/>
                <a:ea typeface="+mn-ea"/>
                <a:cs typeface="+mn-cs"/>
              </a:rPr>
              <a:t>•Increase of 46 during the pandemic. Slight decrease of 5 last year. </a:t>
            </a:r>
            <a:endParaRPr kumimoji="0" lang="en-US" sz="1400" b="0" i="0" u="none" strike="noStrike" kern="1200" cap="none" spc="0" normalizeH="0" baseline="0" noProof="0" dirty="0">
              <a:ln>
                <a:noFill/>
              </a:ln>
              <a:solidFill>
                <a:prstClr val="black"/>
              </a:solidFill>
              <a:effectLst/>
              <a:uLnTx/>
              <a:uFillTx/>
              <a:latin typeface="Corbel" panose="020B0503020204020204"/>
              <a:ea typeface="+mn-ea"/>
              <a:cs typeface="+mn-cs"/>
            </a:endParaRPr>
          </a:p>
        </p:txBody>
      </p:sp>
      <p:sp>
        <p:nvSpPr>
          <p:cNvPr id="5" name="TextBox 4"/>
          <p:cNvSpPr txBox="1"/>
          <p:nvPr/>
        </p:nvSpPr>
        <p:spPr>
          <a:xfrm>
            <a:off x="1326151" y="1137577"/>
            <a:ext cx="4721952" cy="73866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prstClr val="black"/>
                </a:solidFill>
                <a:effectLst/>
                <a:uLnTx/>
                <a:uFillTx/>
                <a:latin typeface="Corbel" panose="020B0503020204020204"/>
                <a:ea typeface="+mn-ea"/>
                <a:cs typeface="+mn-cs"/>
              </a:rPr>
              <a:t>Number of Clients by Number of Medical Care Visits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orbel" panose="020B0503020204020204"/>
                <a:ea typeface="+mn-ea"/>
                <a:cs typeface="+mn-cs"/>
              </a:rPr>
              <a:t>•The most number of clients had 3-4 visits </a:t>
            </a:r>
            <a:r>
              <a:rPr kumimoji="0" lang="en-US" sz="1400" b="0" i="0" u="none" strike="noStrike" kern="1200" cap="none" spc="0" normalizeH="0" baseline="0" noProof="0" dirty="0" smtClean="0">
                <a:ln>
                  <a:noFill/>
                </a:ln>
                <a:solidFill>
                  <a:prstClr val="black"/>
                </a:solidFill>
                <a:effectLst/>
                <a:uLnTx/>
                <a:uFillTx/>
                <a:latin typeface="Corbel" panose="020B0503020204020204"/>
                <a:ea typeface="+mn-ea"/>
                <a:cs typeface="+mn-cs"/>
              </a:rPr>
              <a:t>reported. Medical visits were maintained through the pandemic.</a:t>
            </a:r>
            <a:endParaRPr kumimoji="0" lang="en-US" sz="1400" b="0" i="0" u="none" strike="noStrike" kern="1200" cap="none" spc="0" normalizeH="0" baseline="0" noProof="0" dirty="0">
              <a:ln>
                <a:noFill/>
              </a:ln>
              <a:solidFill>
                <a:prstClr val="black"/>
              </a:solidFill>
              <a:effectLst/>
              <a:uLnTx/>
              <a:uFillTx/>
              <a:latin typeface="Corbel" panose="020B0503020204020204"/>
              <a:ea typeface="+mn-ea"/>
              <a:cs typeface="+mn-cs"/>
            </a:endParaRPr>
          </a:p>
        </p:txBody>
      </p:sp>
      <p:graphicFrame>
        <p:nvGraphicFramePr>
          <p:cNvPr id="8" name="Content Placeholder 5"/>
          <p:cNvGraphicFramePr>
            <a:graphicFrameLocks noGrp="1"/>
          </p:cNvGraphicFramePr>
          <p:nvPr>
            <p:ph sz="half" idx="1"/>
            <p:extLst/>
          </p:nvPr>
        </p:nvGraphicFramePr>
        <p:xfrm>
          <a:off x="1060344" y="2136709"/>
          <a:ext cx="5510459" cy="369606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Content Placeholder 7"/>
          <p:cNvGraphicFramePr>
            <a:graphicFrameLocks/>
          </p:cNvGraphicFramePr>
          <p:nvPr>
            <p:extLst/>
          </p:nvPr>
        </p:nvGraphicFramePr>
        <p:xfrm>
          <a:off x="6949440" y="2136709"/>
          <a:ext cx="4709271" cy="369606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298255994"/>
      </p:ext>
    </p:extLst>
  </p:cSld>
  <p:clrMapOvr>
    <a:masterClrMapping/>
  </p:clrMapOvr>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Shape 456"/>
        <p:cNvGrpSpPr/>
        <p:nvPr/>
      </p:nvGrpSpPr>
      <p:grpSpPr>
        <a:xfrm>
          <a:off x="0" y="0"/>
          <a:ext cx="0" cy="0"/>
          <a:chOff x="0" y="0"/>
          <a:chExt cx="0" cy="0"/>
        </a:xfrm>
      </p:grpSpPr>
      <p:sp>
        <p:nvSpPr>
          <p:cNvPr id="457" name="Google Shape;457;g1e45f30b70c_0_15"/>
          <p:cNvSpPr txBox="1">
            <a:spLocks noGrp="1"/>
          </p:cNvSpPr>
          <p:nvPr>
            <p:ph type="title"/>
          </p:nvPr>
        </p:nvSpPr>
        <p:spPr>
          <a:xfrm>
            <a:off x="1484309" y="339115"/>
            <a:ext cx="9718500" cy="1446900"/>
          </a:xfrm>
          <a:prstGeom prst="rect">
            <a:avLst/>
          </a:prstGeom>
          <a:noFill/>
          <a:ln>
            <a:noFill/>
          </a:ln>
        </p:spPr>
        <p:txBody>
          <a:bodyPr spcFirstLastPara="1" wrap="square" lIns="91425" tIns="45700" rIns="91425" bIns="45700" anchor="ctr" anchorCtr="0">
            <a:normAutofit/>
          </a:bodyPr>
          <a:lstStyle/>
          <a:p>
            <a:pPr marL="0" lvl="0" indent="0" algn="l" rtl="0">
              <a:spcBef>
                <a:spcPts val="0"/>
              </a:spcBef>
              <a:spcAft>
                <a:spcPts val="0"/>
              </a:spcAft>
              <a:buClr>
                <a:srgbClr val="C00000"/>
              </a:buClr>
              <a:buSzPts val="4800"/>
              <a:buFont typeface="Corbel"/>
              <a:buNone/>
            </a:pPr>
            <a:r>
              <a:rPr lang="en-US" sz="4800">
                <a:solidFill>
                  <a:srgbClr val="C00000"/>
                </a:solidFill>
              </a:rPr>
              <a:t>Questions?    </a:t>
            </a:r>
            <a:r>
              <a:rPr lang="en-US"/>
              <a:t/>
            </a:r>
            <a:br>
              <a:rPr lang="en-US"/>
            </a:br>
            <a:endParaRPr/>
          </a:p>
        </p:txBody>
      </p:sp>
      <p:pic>
        <p:nvPicPr>
          <p:cNvPr id="458" name="Google Shape;458;g1e45f30b70c_0_15"/>
          <p:cNvPicPr preferRelativeResize="0">
            <a:picLocks noGrp="1"/>
          </p:cNvPicPr>
          <p:nvPr>
            <p:ph type="body" idx="1"/>
          </p:nvPr>
        </p:nvPicPr>
        <p:blipFill rotWithShape="1">
          <a:blip r:embed="rId3">
            <a:alphaModFix/>
          </a:blip>
          <a:srcRect/>
          <a:stretch/>
        </p:blipFill>
        <p:spPr>
          <a:xfrm>
            <a:off x="4789017" y="1785937"/>
            <a:ext cx="3109200" cy="3109200"/>
          </a:xfrm>
          <a:prstGeom prst="rect">
            <a:avLst/>
          </a:prstGeom>
          <a:noFill/>
          <a:ln>
            <a:noFill/>
          </a:ln>
        </p:spPr>
      </p:pic>
    </p:spTree>
    <p:extLst>
      <p:ext uri="{BB962C8B-B14F-4D97-AF65-F5344CB8AC3E}">
        <p14:creationId xmlns:p14="http://schemas.microsoft.com/office/powerpoint/2010/main" val="295714015"/>
      </p:ext>
    </p:extLst>
  </p:cSld>
  <p:clrMapOvr>
    <a:masterClrMapping/>
  </p:clrMapOvr>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Shape 462"/>
        <p:cNvGrpSpPr/>
        <p:nvPr/>
      </p:nvGrpSpPr>
      <p:grpSpPr>
        <a:xfrm>
          <a:off x="0" y="0"/>
          <a:ext cx="0" cy="0"/>
          <a:chOff x="0" y="0"/>
          <a:chExt cx="0" cy="0"/>
        </a:xfrm>
      </p:grpSpPr>
      <p:sp>
        <p:nvSpPr>
          <p:cNvPr id="463" name="Google Shape;463;g1e45a4cb2af_0_10"/>
          <p:cNvSpPr txBox="1">
            <a:spLocks noGrp="1"/>
          </p:cNvSpPr>
          <p:nvPr>
            <p:ph type="ctrTitle"/>
          </p:nvPr>
        </p:nvSpPr>
        <p:spPr>
          <a:xfrm>
            <a:off x="1784466" y="748513"/>
            <a:ext cx="9615300" cy="2616300"/>
          </a:xfrm>
          <a:prstGeom prst="rect">
            <a:avLst/>
          </a:prstGeom>
          <a:noFill/>
          <a:ln>
            <a:noFill/>
          </a:ln>
        </p:spPr>
        <p:txBody>
          <a:bodyPr spcFirstLastPara="1" wrap="square" lIns="91425" tIns="45700" rIns="91425" bIns="45700" anchor="b" anchorCtr="0">
            <a:normAutofit fontScale="90000"/>
          </a:bodyPr>
          <a:lstStyle/>
          <a:p>
            <a:pPr marL="0" lvl="0" indent="0" algn="ctr" rtl="0">
              <a:spcBef>
                <a:spcPts val="0"/>
              </a:spcBef>
              <a:spcAft>
                <a:spcPts val="0"/>
              </a:spcAft>
              <a:buClr>
                <a:schemeClr val="dk1"/>
              </a:buClr>
              <a:buSzPct val="150000"/>
              <a:buFont typeface="Corbel"/>
              <a:buNone/>
            </a:pPr>
            <a:r>
              <a:rPr lang="en-US" b="1"/>
              <a:t>Service Utilization, Treatment and Care Follow Up Analysis</a:t>
            </a:r>
            <a:endParaRPr sz="4000">
              <a:solidFill>
                <a:srgbClr val="C00000"/>
              </a:solidFill>
            </a:endParaRPr>
          </a:p>
        </p:txBody>
      </p:sp>
      <p:pic>
        <p:nvPicPr>
          <p:cNvPr id="464" name="Google Shape;464;g1e45a4cb2af_0_10"/>
          <p:cNvPicPr preferRelativeResize="0"/>
          <p:nvPr/>
        </p:nvPicPr>
        <p:blipFill>
          <a:blip r:embed="rId3">
            <a:alphaModFix/>
          </a:blip>
          <a:stretch>
            <a:fillRect/>
          </a:stretch>
        </p:blipFill>
        <p:spPr>
          <a:xfrm>
            <a:off x="5017500" y="3645875"/>
            <a:ext cx="2790075" cy="2790075"/>
          </a:xfrm>
          <a:prstGeom prst="rect">
            <a:avLst/>
          </a:prstGeom>
          <a:noFill/>
          <a:ln>
            <a:noFill/>
          </a:ln>
        </p:spPr>
      </p:pic>
    </p:spTree>
    <p:extLst>
      <p:ext uri="{BB962C8B-B14F-4D97-AF65-F5344CB8AC3E}">
        <p14:creationId xmlns:p14="http://schemas.microsoft.com/office/powerpoint/2010/main" val="3795358685"/>
      </p:ext>
    </p:extLst>
  </p:cSld>
  <p:clrMapOvr>
    <a:masterClrMapping/>
  </p:clrMapOvr>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Shape 469"/>
        <p:cNvGrpSpPr/>
        <p:nvPr/>
      </p:nvGrpSpPr>
      <p:grpSpPr>
        <a:xfrm>
          <a:off x="0" y="0"/>
          <a:ext cx="0" cy="0"/>
          <a:chOff x="0" y="0"/>
          <a:chExt cx="0" cy="0"/>
        </a:xfrm>
      </p:grpSpPr>
      <p:sp>
        <p:nvSpPr>
          <p:cNvPr id="470" name="Google Shape;470;g1e42869827f_0_24"/>
          <p:cNvSpPr txBox="1">
            <a:spLocks noGrp="1"/>
          </p:cNvSpPr>
          <p:nvPr>
            <p:ph type="title"/>
          </p:nvPr>
        </p:nvSpPr>
        <p:spPr>
          <a:xfrm>
            <a:off x="1266484" y="118213"/>
            <a:ext cx="10018800" cy="1752600"/>
          </a:xfrm>
          <a:prstGeom prst="rect">
            <a:avLst/>
          </a:prstGeom>
        </p:spPr>
        <p:txBody>
          <a:bodyPr spcFirstLastPara="1" wrap="square" lIns="91425" tIns="45700" rIns="91425" bIns="45700" anchor="ctr" anchorCtr="0">
            <a:normAutofit fontScale="90000"/>
          </a:bodyPr>
          <a:lstStyle/>
          <a:p>
            <a:pPr marL="0" lvl="0" indent="0" algn="ctr" rtl="0">
              <a:spcBef>
                <a:spcPts val="0"/>
              </a:spcBef>
              <a:spcAft>
                <a:spcPts val="0"/>
              </a:spcAft>
              <a:buNone/>
            </a:pPr>
            <a:r>
              <a:rPr lang="en-US" sz="3200" b="1" dirty="0">
                <a:solidFill>
                  <a:srgbClr val="C00000"/>
                </a:solidFill>
              </a:rPr>
              <a:t>Access to Health and Medical Services</a:t>
            </a:r>
            <a:endParaRPr sz="3200" b="1" dirty="0">
              <a:solidFill>
                <a:srgbClr val="C00000"/>
              </a:solidFill>
            </a:endParaRPr>
          </a:p>
          <a:p>
            <a:pPr marL="0" lvl="0" indent="0" algn="ctr" rtl="0">
              <a:spcBef>
                <a:spcPts val="0"/>
              </a:spcBef>
              <a:spcAft>
                <a:spcPts val="0"/>
              </a:spcAft>
              <a:buClr>
                <a:srgbClr val="C00000"/>
              </a:buClr>
              <a:buSzPct val="100000"/>
              <a:buFont typeface="Corbel"/>
              <a:buNone/>
            </a:pPr>
            <a:r>
              <a:rPr lang="en-US" sz="3200" b="1" dirty="0">
                <a:solidFill>
                  <a:srgbClr val="C00000"/>
                </a:solidFill>
              </a:rPr>
              <a:t>In the past 12 months, if you could not get health or medical services you needed, what are the reasons? ﻿(please check all that apply)</a:t>
            </a:r>
            <a:endParaRPr sz="3200" b="1" dirty="0">
              <a:solidFill>
                <a:srgbClr val="C00000"/>
              </a:solidFill>
            </a:endParaRPr>
          </a:p>
        </p:txBody>
      </p:sp>
      <p:sp>
        <p:nvSpPr>
          <p:cNvPr id="471" name="Google Shape;471;g1e42869827f_0_24"/>
          <p:cNvSpPr txBox="1">
            <a:spLocks noGrp="1"/>
          </p:cNvSpPr>
          <p:nvPr>
            <p:ph type="body" idx="1"/>
          </p:nvPr>
        </p:nvSpPr>
        <p:spPr>
          <a:xfrm>
            <a:off x="1024025" y="2002375"/>
            <a:ext cx="6050400" cy="3648000"/>
          </a:xfrm>
          <a:prstGeom prst="rect">
            <a:avLst/>
          </a:prstGeom>
        </p:spPr>
        <p:txBody>
          <a:bodyPr spcFirstLastPara="1" wrap="square" lIns="91425" tIns="45700" rIns="91425" bIns="45700" anchor="t" anchorCtr="0">
            <a:normAutofit/>
          </a:bodyPr>
          <a:lstStyle/>
          <a:p>
            <a:pPr marL="0" lvl="0" indent="0" algn="l" rtl="0">
              <a:spcBef>
                <a:spcPts val="0"/>
              </a:spcBef>
              <a:spcAft>
                <a:spcPts val="0"/>
              </a:spcAft>
              <a:buClr>
                <a:schemeClr val="dk1"/>
              </a:buClr>
              <a:buSzPts val="1100"/>
              <a:buFont typeface="Arial"/>
              <a:buNone/>
            </a:pPr>
            <a:r>
              <a:rPr lang="en-US" sz="1800" dirty="0"/>
              <a:t>Of the 360 respondents, </a:t>
            </a:r>
            <a:endParaRPr sz="1600" dirty="0">
              <a:latin typeface="Arial"/>
              <a:ea typeface="Arial"/>
              <a:cs typeface="Arial"/>
              <a:sym typeface="Arial"/>
            </a:endParaRPr>
          </a:p>
          <a:p>
            <a:pPr marL="285750" lvl="0" indent="-298450" algn="l" rtl="0">
              <a:spcBef>
                <a:spcPts val="920"/>
              </a:spcBef>
              <a:spcAft>
                <a:spcPts val="0"/>
              </a:spcAft>
              <a:buClr>
                <a:srgbClr val="960000"/>
              </a:buClr>
              <a:buSzPts val="2520"/>
              <a:buChar char="•"/>
            </a:pPr>
            <a:r>
              <a:rPr lang="en-US" sz="1800" b="1" dirty="0">
                <a:solidFill>
                  <a:srgbClr val="00BF6F"/>
                </a:solidFill>
              </a:rPr>
              <a:t>86.1%  (310/360) </a:t>
            </a:r>
            <a:r>
              <a:rPr lang="en-US" sz="1800" b="1" dirty="0"/>
              <a:t>received</a:t>
            </a:r>
            <a:r>
              <a:rPr lang="en-US" sz="1800" dirty="0"/>
              <a:t> the services that they needed</a:t>
            </a:r>
            <a:endParaRPr sz="1800" dirty="0"/>
          </a:p>
          <a:p>
            <a:pPr marL="285750" lvl="0" indent="-298450" algn="l" rtl="0">
              <a:spcBef>
                <a:spcPts val="920"/>
              </a:spcBef>
              <a:spcAft>
                <a:spcPts val="0"/>
              </a:spcAft>
              <a:buClr>
                <a:srgbClr val="960000"/>
              </a:buClr>
              <a:buSzPts val="2520"/>
              <a:buChar char="•"/>
            </a:pPr>
            <a:r>
              <a:rPr lang="en-US" sz="1800" b="1" dirty="0">
                <a:solidFill>
                  <a:srgbClr val="507CB6"/>
                </a:solidFill>
              </a:rPr>
              <a:t>5.8% (21/360)</a:t>
            </a:r>
            <a:r>
              <a:rPr lang="en-US" sz="1800" dirty="0"/>
              <a:t> </a:t>
            </a:r>
            <a:r>
              <a:rPr lang="en-US" sz="1800" b="1" dirty="0"/>
              <a:t>did not</a:t>
            </a:r>
            <a:r>
              <a:rPr lang="en-US" sz="1800" dirty="0"/>
              <a:t> receive services because they </a:t>
            </a:r>
            <a:r>
              <a:rPr lang="en-US" sz="1800" b="1" dirty="0"/>
              <a:t>could not afford it</a:t>
            </a:r>
            <a:endParaRPr sz="1800" b="1" dirty="0"/>
          </a:p>
          <a:p>
            <a:pPr marL="285750" lvl="0" indent="-298450" algn="l" rtl="0">
              <a:spcBef>
                <a:spcPts val="920"/>
              </a:spcBef>
              <a:spcAft>
                <a:spcPts val="0"/>
              </a:spcAft>
              <a:buClr>
                <a:srgbClr val="960000"/>
              </a:buClr>
              <a:buSzPts val="2520"/>
              <a:buChar char="•"/>
            </a:pPr>
            <a:r>
              <a:rPr lang="en-US" sz="1800" b="1" dirty="0">
                <a:solidFill>
                  <a:srgbClr val="F9BE00"/>
                </a:solidFill>
              </a:rPr>
              <a:t>3.3% (12/394)</a:t>
            </a:r>
            <a:r>
              <a:rPr lang="en-US" sz="1800" dirty="0"/>
              <a:t> </a:t>
            </a:r>
            <a:r>
              <a:rPr lang="en-US" sz="1800" b="1" dirty="0"/>
              <a:t>did not</a:t>
            </a:r>
            <a:r>
              <a:rPr lang="en-US" sz="1800" dirty="0"/>
              <a:t> receive services because they </a:t>
            </a:r>
            <a:r>
              <a:rPr lang="en-US" sz="1800" b="1" dirty="0"/>
              <a:t>did not know where to go</a:t>
            </a:r>
            <a:endParaRPr sz="2600" b="1" dirty="0"/>
          </a:p>
        </p:txBody>
      </p:sp>
      <p:sp>
        <p:nvSpPr>
          <p:cNvPr id="472" name="Google Shape;472;g1e42869827f_0_24"/>
          <p:cNvSpPr txBox="1"/>
          <p:nvPr/>
        </p:nvSpPr>
        <p:spPr>
          <a:xfrm>
            <a:off x="8372825" y="6215425"/>
            <a:ext cx="3000000" cy="415500"/>
          </a:xfrm>
          <a:prstGeom prst="rect">
            <a:avLst/>
          </a:prstGeom>
          <a:noFill/>
          <a:ln>
            <a:noFill/>
          </a:ln>
        </p:spPr>
        <p:txBody>
          <a:bodyPr spcFirstLastPara="1" wrap="square" lIns="91425" tIns="91425" rIns="91425" bIns="91425" anchor="t" anchorCtr="0">
            <a:spAutoFit/>
          </a:bodyPr>
          <a:lstStyle/>
          <a:p>
            <a:pPr marL="0" lvl="0" indent="0" algn="l" rtl="0">
              <a:spcBef>
                <a:spcPts val="920"/>
              </a:spcBef>
              <a:spcAft>
                <a:spcPts val="0"/>
              </a:spcAft>
              <a:buNone/>
            </a:pPr>
            <a:r>
              <a:rPr lang="en-US" sz="1500">
                <a:solidFill>
                  <a:schemeClr val="dk1"/>
                </a:solidFill>
                <a:latin typeface="Corbel"/>
                <a:ea typeface="Corbel"/>
                <a:cs typeface="Corbel"/>
                <a:sym typeface="Corbel"/>
              </a:rPr>
              <a:t>Answered: 360, Skipped: 38</a:t>
            </a:r>
            <a:endParaRPr/>
          </a:p>
        </p:txBody>
      </p:sp>
      <p:pic>
        <p:nvPicPr>
          <p:cNvPr id="473" name="Google Shape;473;g1e42869827f_0_24"/>
          <p:cNvPicPr preferRelativeResize="0"/>
          <p:nvPr/>
        </p:nvPicPr>
        <p:blipFill>
          <a:blip r:embed="rId3">
            <a:alphaModFix/>
          </a:blip>
          <a:stretch>
            <a:fillRect/>
          </a:stretch>
        </p:blipFill>
        <p:spPr>
          <a:xfrm>
            <a:off x="7517429" y="1723988"/>
            <a:ext cx="4417596" cy="4622699"/>
          </a:xfrm>
          <a:prstGeom prst="rect">
            <a:avLst/>
          </a:prstGeom>
          <a:noFill/>
          <a:ln>
            <a:noFill/>
          </a:ln>
        </p:spPr>
      </p:pic>
    </p:spTree>
    <p:extLst>
      <p:ext uri="{BB962C8B-B14F-4D97-AF65-F5344CB8AC3E}">
        <p14:creationId xmlns:p14="http://schemas.microsoft.com/office/powerpoint/2010/main" val="2555935481"/>
      </p:ext>
    </p:extLst>
  </p:cSld>
  <p:clrMapOvr>
    <a:masterClrMapping/>
  </p:clrMapOvr>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Shape 478"/>
        <p:cNvGrpSpPr/>
        <p:nvPr/>
      </p:nvGrpSpPr>
      <p:grpSpPr>
        <a:xfrm>
          <a:off x="0" y="0"/>
          <a:ext cx="0" cy="0"/>
          <a:chOff x="0" y="0"/>
          <a:chExt cx="0" cy="0"/>
        </a:xfrm>
      </p:grpSpPr>
      <p:sp>
        <p:nvSpPr>
          <p:cNvPr id="479" name="Google Shape;479;g1e42869827f_0_30"/>
          <p:cNvSpPr txBox="1">
            <a:spLocks noGrp="1"/>
          </p:cNvSpPr>
          <p:nvPr>
            <p:ph type="title"/>
          </p:nvPr>
        </p:nvSpPr>
        <p:spPr>
          <a:xfrm>
            <a:off x="1602384" y="-138087"/>
            <a:ext cx="10018800" cy="1752600"/>
          </a:xfrm>
          <a:prstGeom prst="rect">
            <a:avLst/>
          </a:prstGeom>
        </p:spPr>
        <p:txBody>
          <a:bodyPr spcFirstLastPara="1" wrap="square" lIns="91425" tIns="45700" rIns="91425" bIns="45700" anchor="ctr" anchorCtr="0">
            <a:normAutofit/>
          </a:bodyPr>
          <a:lstStyle/>
          <a:p>
            <a:pPr marL="0" lvl="0" indent="0" algn="ctr" rtl="0">
              <a:spcBef>
                <a:spcPts val="0"/>
              </a:spcBef>
              <a:spcAft>
                <a:spcPts val="0"/>
              </a:spcAft>
              <a:buNone/>
            </a:pPr>
            <a:r>
              <a:rPr lang="en-US" sz="3200" b="1">
                <a:solidFill>
                  <a:srgbClr val="C00000"/>
                </a:solidFill>
              </a:rPr>
              <a:t>Payment for Medication</a:t>
            </a:r>
            <a:endParaRPr sz="3200" b="1">
              <a:solidFill>
                <a:srgbClr val="C00000"/>
              </a:solidFill>
            </a:endParaRPr>
          </a:p>
          <a:p>
            <a:pPr marL="0" lvl="0" indent="0" algn="ctr" rtl="0">
              <a:spcBef>
                <a:spcPts val="0"/>
              </a:spcBef>
              <a:spcAft>
                <a:spcPts val="0"/>
              </a:spcAft>
              <a:buClr>
                <a:srgbClr val="C00000"/>
              </a:buClr>
              <a:buSzPts val="3200"/>
              <a:buFont typeface="Corbel"/>
              <a:buNone/>
            </a:pPr>
            <a:r>
              <a:rPr lang="en-US" sz="3200" b="1">
                <a:solidFill>
                  <a:srgbClr val="C00000"/>
                </a:solidFill>
              </a:rPr>
              <a:t>How do you pay for medications?</a:t>
            </a:r>
            <a:endParaRPr sz="3200" b="1">
              <a:solidFill>
                <a:srgbClr val="C00000"/>
              </a:solidFill>
            </a:endParaRPr>
          </a:p>
        </p:txBody>
      </p:sp>
      <p:sp>
        <p:nvSpPr>
          <p:cNvPr id="480" name="Google Shape;480;g1e42869827f_0_30"/>
          <p:cNvSpPr txBox="1">
            <a:spLocks noGrp="1"/>
          </p:cNvSpPr>
          <p:nvPr>
            <p:ph type="body" idx="1"/>
          </p:nvPr>
        </p:nvSpPr>
        <p:spPr>
          <a:xfrm>
            <a:off x="1363118" y="1791650"/>
            <a:ext cx="4402500" cy="3957600"/>
          </a:xfrm>
          <a:prstGeom prst="rect">
            <a:avLst/>
          </a:prstGeom>
        </p:spPr>
        <p:txBody>
          <a:bodyPr spcFirstLastPara="1" wrap="square" lIns="91425" tIns="45700" rIns="91425" bIns="45700" anchor="t" anchorCtr="0">
            <a:normAutofit/>
          </a:bodyPr>
          <a:lstStyle/>
          <a:p>
            <a:pPr marL="0" lvl="0" indent="0" algn="l" rtl="0">
              <a:spcBef>
                <a:spcPts val="0"/>
              </a:spcBef>
              <a:spcAft>
                <a:spcPts val="0"/>
              </a:spcAft>
              <a:buClr>
                <a:schemeClr val="dk1"/>
              </a:buClr>
              <a:buSzPts val="1100"/>
              <a:buFont typeface="Arial"/>
              <a:buNone/>
            </a:pPr>
            <a:r>
              <a:rPr lang="en-US" sz="1800"/>
              <a:t>Of the 364 respondents, </a:t>
            </a:r>
            <a:endParaRPr sz="1600">
              <a:latin typeface="Arial"/>
              <a:ea typeface="Arial"/>
              <a:cs typeface="Arial"/>
              <a:sym typeface="Arial"/>
            </a:endParaRPr>
          </a:p>
          <a:p>
            <a:pPr marL="285750" lvl="0" indent="-298450" algn="l" rtl="0">
              <a:spcBef>
                <a:spcPts val="920"/>
              </a:spcBef>
              <a:spcAft>
                <a:spcPts val="0"/>
              </a:spcAft>
              <a:buClr>
                <a:srgbClr val="960000"/>
              </a:buClr>
              <a:buSzPts val="2520"/>
              <a:buChar char="•"/>
            </a:pPr>
            <a:r>
              <a:rPr lang="en-US" sz="1800" b="1">
                <a:solidFill>
                  <a:srgbClr val="00BF6F"/>
                </a:solidFill>
              </a:rPr>
              <a:t>46.2%  (168/364)</a:t>
            </a:r>
            <a:r>
              <a:rPr lang="en-US" sz="1800"/>
              <a:t> of respondents use </a:t>
            </a:r>
            <a:r>
              <a:rPr lang="en-US" sz="1800" b="1"/>
              <a:t>ADAP</a:t>
            </a:r>
            <a:r>
              <a:rPr lang="en-US" sz="1800"/>
              <a:t> to pay for their medication</a:t>
            </a:r>
            <a:endParaRPr sz="1800"/>
          </a:p>
          <a:p>
            <a:pPr marL="285750" lvl="0" indent="-298450" algn="l" rtl="0">
              <a:spcBef>
                <a:spcPts val="920"/>
              </a:spcBef>
              <a:spcAft>
                <a:spcPts val="0"/>
              </a:spcAft>
              <a:buClr>
                <a:srgbClr val="960000"/>
              </a:buClr>
              <a:buSzPts val="2520"/>
              <a:buChar char="•"/>
            </a:pPr>
            <a:r>
              <a:rPr lang="en-US" sz="1800" b="1">
                <a:solidFill>
                  <a:srgbClr val="FF8B4F"/>
                </a:solidFill>
              </a:rPr>
              <a:t>23.4% (85/364)</a:t>
            </a:r>
            <a:r>
              <a:rPr lang="en-US" sz="1800"/>
              <a:t> of respondents </a:t>
            </a:r>
            <a:r>
              <a:rPr lang="en-US" sz="1800" b="1"/>
              <a:t>pay for their own medication themselves</a:t>
            </a:r>
            <a:endParaRPr sz="1800" b="1"/>
          </a:p>
          <a:p>
            <a:pPr marL="285750" lvl="0" indent="-298450" algn="l" rtl="0">
              <a:spcBef>
                <a:spcPts val="920"/>
              </a:spcBef>
              <a:spcAft>
                <a:spcPts val="0"/>
              </a:spcAft>
              <a:buClr>
                <a:srgbClr val="960000"/>
              </a:buClr>
              <a:buSzPts val="2520"/>
              <a:buChar char="•"/>
            </a:pPr>
            <a:r>
              <a:rPr lang="en-US" sz="1800" b="1">
                <a:solidFill>
                  <a:srgbClr val="507CB6"/>
                </a:solidFill>
              </a:rPr>
              <a:t>15.7% (57/364)</a:t>
            </a:r>
            <a:r>
              <a:rPr lang="en-US" sz="1800"/>
              <a:t> of respondents use </a:t>
            </a:r>
            <a:r>
              <a:rPr lang="en-US" sz="1800" b="1"/>
              <a:t>Medicare Part D</a:t>
            </a:r>
            <a:r>
              <a:rPr lang="en-US" sz="1800"/>
              <a:t> supplemental to pay for their medication</a:t>
            </a:r>
            <a:endParaRPr sz="1800"/>
          </a:p>
          <a:p>
            <a:pPr marL="0" lvl="0" indent="0" algn="l" rtl="0">
              <a:spcBef>
                <a:spcPts val="480"/>
              </a:spcBef>
              <a:spcAft>
                <a:spcPts val="600"/>
              </a:spcAft>
              <a:buNone/>
            </a:pPr>
            <a:endParaRPr/>
          </a:p>
        </p:txBody>
      </p:sp>
      <p:pic>
        <p:nvPicPr>
          <p:cNvPr id="481" name="Google Shape;481;g1e42869827f_0_30"/>
          <p:cNvPicPr preferRelativeResize="0"/>
          <p:nvPr/>
        </p:nvPicPr>
        <p:blipFill>
          <a:blip r:embed="rId3">
            <a:alphaModFix/>
          </a:blip>
          <a:stretch>
            <a:fillRect/>
          </a:stretch>
        </p:blipFill>
        <p:spPr>
          <a:xfrm>
            <a:off x="7099188" y="1711125"/>
            <a:ext cx="4402501" cy="3115793"/>
          </a:xfrm>
          <a:prstGeom prst="rect">
            <a:avLst/>
          </a:prstGeom>
          <a:noFill/>
          <a:ln>
            <a:noFill/>
          </a:ln>
        </p:spPr>
      </p:pic>
      <p:sp>
        <p:nvSpPr>
          <p:cNvPr id="482" name="Google Shape;482;g1e42869827f_0_30"/>
          <p:cNvSpPr txBox="1"/>
          <p:nvPr/>
        </p:nvSpPr>
        <p:spPr>
          <a:xfrm>
            <a:off x="8280888" y="5091450"/>
            <a:ext cx="3000000" cy="846600"/>
          </a:xfrm>
          <a:prstGeom prst="rect">
            <a:avLst/>
          </a:prstGeom>
          <a:noFill/>
          <a:ln>
            <a:noFill/>
          </a:ln>
        </p:spPr>
        <p:txBody>
          <a:bodyPr spcFirstLastPara="1" wrap="square" lIns="91425" tIns="91425" rIns="91425" bIns="91425" anchor="t" anchorCtr="0">
            <a:spAutoFit/>
          </a:bodyPr>
          <a:lstStyle/>
          <a:p>
            <a:pPr marL="0" lvl="0" indent="0" algn="l" rtl="0">
              <a:spcBef>
                <a:spcPts val="920"/>
              </a:spcBef>
              <a:spcAft>
                <a:spcPts val="0"/>
              </a:spcAft>
              <a:buNone/>
            </a:pPr>
            <a:r>
              <a:rPr lang="en-US" sz="1500">
                <a:solidFill>
                  <a:schemeClr val="dk1"/>
                </a:solidFill>
                <a:latin typeface="Corbel"/>
                <a:ea typeface="Corbel"/>
                <a:cs typeface="Corbel"/>
                <a:sym typeface="Corbel"/>
              </a:rPr>
              <a:t>Answered: 364, Skipped: 34</a:t>
            </a:r>
            <a:endParaRPr sz="2400">
              <a:solidFill>
                <a:schemeClr val="dk1"/>
              </a:solidFill>
              <a:latin typeface="Corbel"/>
              <a:ea typeface="Corbel"/>
              <a:cs typeface="Corbel"/>
              <a:sym typeface="Corbel"/>
            </a:endParaRPr>
          </a:p>
          <a:p>
            <a:pPr marL="0" lvl="0" indent="0" algn="l" rtl="0">
              <a:spcBef>
                <a:spcPts val="480"/>
              </a:spcBef>
              <a:spcAft>
                <a:spcPts val="600"/>
              </a:spcAft>
              <a:buNone/>
            </a:pPr>
            <a:endParaRPr sz="2400">
              <a:solidFill>
                <a:schemeClr val="dk1"/>
              </a:solidFill>
              <a:latin typeface="Corbel"/>
              <a:ea typeface="Corbel"/>
              <a:cs typeface="Corbel"/>
              <a:sym typeface="Corbel"/>
            </a:endParaRPr>
          </a:p>
        </p:txBody>
      </p:sp>
    </p:spTree>
    <p:extLst>
      <p:ext uri="{BB962C8B-B14F-4D97-AF65-F5344CB8AC3E}">
        <p14:creationId xmlns:p14="http://schemas.microsoft.com/office/powerpoint/2010/main" val="2821212245"/>
      </p:ext>
    </p:extLst>
  </p:cSld>
  <p:clrMapOvr>
    <a:masterClrMapping/>
  </p:clrMapOvr>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Shape 487"/>
        <p:cNvGrpSpPr/>
        <p:nvPr/>
      </p:nvGrpSpPr>
      <p:grpSpPr>
        <a:xfrm>
          <a:off x="0" y="0"/>
          <a:ext cx="0" cy="0"/>
          <a:chOff x="0" y="0"/>
          <a:chExt cx="0" cy="0"/>
        </a:xfrm>
      </p:grpSpPr>
      <p:pic>
        <p:nvPicPr>
          <p:cNvPr id="488" name="Google Shape;488;g1e42869827f_0_36"/>
          <p:cNvPicPr preferRelativeResize="0"/>
          <p:nvPr/>
        </p:nvPicPr>
        <p:blipFill>
          <a:blip r:embed="rId3">
            <a:alphaModFix/>
          </a:blip>
          <a:stretch>
            <a:fillRect/>
          </a:stretch>
        </p:blipFill>
        <p:spPr>
          <a:xfrm>
            <a:off x="6850500" y="2313000"/>
            <a:ext cx="4749176" cy="2480400"/>
          </a:xfrm>
          <a:prstGeom prst="rect">
            <a:avLst/>
          </a:prstGeom>
          <a:noFill/>
          <a:ln>
            <a:noFill/>
          </a:ln>
        </p:spPr>
      </p:pic>
      <p:sp>
        <p:nvSpPr>
          <p:cNvPr id="489" name="Google Shape;489;g1e42869827f_0_36"/>
          <p:cNvSpPr txBox="1">
            <a:spLocks noGrp="1"/>
          </p:cNvSpPr>
          <p:nvPr>
            <p:ph type="title"/>
          </p:nvPr>
        </p:nvSpPr>
        <p:spPr>
          <a:xfrm>
            <a:off x="1484309" y="33338"/>
            <a:ext cx="10018800" cy="1752600"/>
          </a:xfrm>
          <a:prstGeom prst="rect">
            <a:avLst/>
          </a:prstGeom>
        </p:spPr>
        <p:txBody>
          <a:bodyPr spcFirstLastPara="1" wrap="square" lIns="91425" tIns="45700" rIns="91425" bIns="45700" anchor="ctr" anchorCtr="0">
            <a:normAutofit/>
          </a:bodyPr>
          <a:lstStyle/>
          <a:p>
            <a:pPr marL="0" lvl="0" indent="0" algn="ctr" rtl="0">
              <a:spcBef>
                <a:spcPts val="0"/>
              </a:spcBef>
              <a:spcAft>
                <a:spcPts val="0"/>
              </a:spcAft>
              <a:buNone/>
            </a:pPr>
            <a:r>
              <a:rPr lang="en-US" sz="3200" b="1">
                <a:solidFill>
                  <a:srgbClr val="C00000"/>
                </a:solidFill>
              </a:rPr>
              <a:t>Dental Insurance</a:t>
            </a:r>
            <a:endParaRPr sz="3200" b="1">
              <a:solidFill>
                <a:srgbClr val="C00000"/>
              </a:solidFill>
            </a:endParaRPr>
          </a:p>
          <a:p>
            <a:pPr marL="0" lvl="0" indent="0" algn="ctr" rtl="0">
              <a:spcBef>
                <a:spcPts val="0"/>
              </a:spcBef>
              <a:spcAft>
                <a:spcPts val="0"/>
              </a:spcAft>
              <a:buClr>
                <a:srgbClr val="C00000"/>
              </a:buClr>
              <a:buSzPts val="3200"/>
              <a:buFont typeface="Corbel"/>
              <a:buNone/>
            </a:pPr>
            <a:r>
              <a:rPr lang="en-US" sz="3200" b="1">
                <a:solidFill>
                  <a:srgbClr val="C00000"/>
                </a:solidFill>
              </a:rPr>
              <a:t>Do you have dental insurance? ﻿(check one)</a:t>
            </a:r>
            <a:endParaRPr sz="3200" b="1">
              <a:solidFill>
                <a:srgbClr val="C00000"/>
              </a:solidFill>
            </a:endParaRPr>
          </a:p>
        </p:txBody>
      </p:sp>
      <p:sp>
        <p:nvSpPr>
          <p:cNvPr id="490" name="Google Shape;490;g1e42869827f_0_36"/>
          <p:cNvSpPr txBox="1">
            <a:spLocks noGrp="1"/>
          </p:cNvSpPr>
          <p:nvPr>
            <p:ph type="body" idx="1"/>
          </p:nvPr>
        </p:nvSpPr>
        <p:spPr>
          <a:xfrm>
            <a:off x="1117504" y="2330350"/>
            <a:ext cx="5895000" cy="3957600"/>
          </a:xfrm>
          <a:prstGeom prst="rect">
            <a:avLst/>
          </a:prstGeom>
        </p:spPr>
        <p:txBody>
          <a:bodyPr spcFirstLastPara="1" wrap="square" lIns="91425" tIns="45700" rIns="91425" bIns="45700" anchor="t" anchorCtr="0">
            <a:normAutofit/>
          </a:bodyPr>
          <a:lstStyle/>
          <a:p>
            <a:pPr marL="0" lvl="0" indent="0" algn="l" rtl="0">
              <a:spcBef>
                <a:spcPts val="920"/>
              </a:spcBef>
              <a:spcAft>
                <a:spcPts val="0"/>
              </a:spcAft>
              <a:buNone/>
            </a:pPr>
            <a:r>
              <a:rPr lang="en-US" sz="2000"/>
              <a:t>Of the 362 respondents,</a:t>
            </a:r>
            <a:endParaRPr sz="2000"/>
          </a:p>
          <a:p>
            <a:pPr marL="285750" lvl="0" indent="-317500" algn="l" rtl="0">
              <a:spcBef>
                <a:spcPts val="920"/>
              </a:spcBef>
              <a:spcAft>
                <a:spcPts val="0"/>
              </a:spcAft>
              <a:buClr>
                <a:srgbClr val="960000"/>
              </a:buClr>
              <a:buSzPts val="2820"/>
              <a:buChar char="●"/>
            </a:pPr>
            <a:r>
              <a:rPr lang="en-US" sz="2000" b="1">
                <a:solidFill>
                  <a:srgbClr val="00BF6F"/>
                </a:solidFill>
              </a:rPr>
              <a:t>48.6% (176/362)</a:t>
            </a:r>
            <a:r>
              <a:rPr lang="en-US" sz="2000"/>
              <a:t> of respondents </a:t>
            </a:r>
            <a:r>
              <a:rPr lang="en-US" sz="2000" b="1"/>
              <a:t>have</a:t>
            </a:r>
            <a:r>
              <a:rPr lang="en-US" sz="2000"/>
              <a:t> dental insurance</a:t>
            </a:r>
            <a:endParaRPr sz="2000"/>
          </a:p>
          <a:p>
            <a:pPr marL="285750" lvl="0" indent="-317500" algn="l" rtl="0">
              <a:spcBef>
                <a:spcPts val="920"/>
              </a:spcBef>
              <a:spcAft>
                <a:spcPts val="0"/>
              </a:spcAft>
              <a:buClr>
                <a:srgbClr val="960000"/>
              </a:buClr>
              <a:buSzPts val="2820"/>
              <a:buChar char="●"/>
            </a:pPr>
            <a:r>
              <a:rPr lang="en-US" sz="2000" b="1">
                <a:solidFill>
                  <a:srgbClr val="507CB6"/>
                </a:solidFill>
              </a:rPr>
              <a:t>51.4% (186/362)</a:t>
            </a:r>
            <a:r>
              <a:rPr lang="en-US" sz="2000"/>
              <a:t> of respondents </a:t>
            </a:r>
            <a:r>
              <a:rPr lang="en-US" sz="2000" b="1"/>
              <a:t>do not have</a:t>
            </a:r>
            <a:r>
              <a:rPr lang="en-US" sz="2000"/>
              <a:t> dental insurance</a:t>
            </a:r>
            <a:endParaRPr sz="2000"/>
          </a:p>
          <a:p>
            <a:pPr marL="457200" lvl="0" indent="0" algn="l" rtl="0">
              <a:spcBef>
                <a:spcPts val="920"/>
              </a:spcBef>
              <a:spcAft>
                <a:spcPts val="0"/>
              </a:spcAft>
              <a:buNone/>
            </a:pPr>
            <a:endParaRPr/>
          </a:p>
          <a:p>
            <a:pPr marL="0" lvl="0" indent="0" algn="l" rtl="0">
              <a:spcBef>
                <a:spcPts val="480"/>
              </a:spcBef>
              <a:spcAft>
                <a:spcPts val="0"/>
              </a:spcAft>
              <a:buClr>
                <a:schemeClr val="dk1"/>
              </a:buClr>
              <a:buSzPts val="1100"/>
              <a:buFont typeface="Arial"/>
              <a:buNone/>
            </a:pPr>
            <a:endParaRPr/>
          </a:p>
          <a:p>
            <a:pPr marL="0" lvl="0" indent="0" algn="l" rtl="0">
              <a:spcBef>
                <a:spcPts val="600"/>
              </a:spcBef>
              <a:spcAft>
                <a:spcPts val="600"/>
              </a:spcAft>
              <a:buNone/>
            </a:pPr>
            <a:endParaRPr/>
          </a:p>
        </p:txBody>
      </p:sp>
      <p:sp>
        <p:nvSpPr>
          <p:cNvPr id="491" name="Google Shape;491;g1e42869827f_0_36"/>
          <p:cNvSpPr txBox="1"/>
          <p:nvPr/>
        </p:nvSpPr>
        <p:spPr>
          <a:xfrm>
            <a:off x="7978475" y="4906525"/>
            <a:ext cx="3366900" cy="510600"/>
          </a:xfrm>
          <a:prstGeom prst="rect">
            <a:avLst/>
          </a:prstGeom>
          <a:noFill/>
          <a:ln>
            <a:noFill/>
          </a:ln>
        </p:spPr>
        <p:txBody>
          <a:bodyPr spcFirstLastPara="1" wrap="square" lIns="91425" tIns="91425" rIns="91425" bIns="91425" anchor="t" anchorCtr="0">
            <a:noAutofit/>
          </a:bodyPr>
          <a:lstStyle/>
          <a:p>
            <a:pPr marL="0" lvl="0" indent="0" algn="l" rtl="0">
              <a:spcBef>
                <a:spcPts val="920"/>
              </a:spcBef>
              <a:spcAft>
                <a:spcPts val="0"/>
              </a:spcAft>
              <a:buNone/>
            </a:pPr>
            <a:r>
              <a:rPr lang="en-US" sz="1600">
                <a:solidFill>
                  <a:schemeClr val="dk1"/>
                </a:solidFill>
                <a:latin typeface="Corbel"/>
                <a:ea typeface="Corbel"/>
                <a:cs typeface="Corbel"/>
                <a:sym typeface="Corbel"/>
              </a:rPr>
              <a:t>Answered: 362, Skipped: 36</a:t>
            </a:r>
            <a:endParaRPr sz="1500">
              <a:latin typeface="Corbel"/>
              <a:ea typeface="Corbel"/>
              <a:cs typeface="Corbel"/>
              <a:sym typeface="Corbel"/>
            </a:endParaRPr>
          </a:p>
        </p:txBody>
      </p:sp>
    </p:spTree>
    <p:extLst>
      <p:ext uri="{BB962C8B-B14F-4D97-AF65-F5344CB8AC3E}">
        <p14:creationId xmlns:p14="http://schemas.microsoft.com/office/powerpoint/2010/main" val="901621055"/>
      </p:ext>
    </p:extLst>
  </p:cSld>
  <p:clrMapOvr>
    <a:masterClrMapping/>
  </p:clrMapOvr>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Shape 496"/>
        <p:cNvGrpSpPr/>
        <p:nvPr/>
      </p:nvGrpSpPr>
      <p:grpSpPr>
        <a:xfrm>
          <a:off x="0" y="0"/>
          <a:ext cx="0" cy="0"/>
          <a:chOff x="0" y="0"/>
          <a:chExt cx="0" cy="0"/>
        </a:xfrm>
      </p:grpSpPr>
      <p:sp>
        <p:nvSpPr>
          <p:cNvPr id="497" name="Google Shape;497;g1e42869827f_0_42"/>
          <p:cNvSpPr txBox="1">
            <a:spLocks noGrp="1"/>
          </p:cNvSpPr>
          <p:nvPr>
            <p:ph type="title"/>
          </p:nvPr>
        </p:nvSpPr>
        <p:spPr>
          <a:xfrm>
            <a:off x="1351484" y="-77662"/>
            <a:ext cx="10018800" cy="1752600"/>
          </a:xfrm>
          <a:prstGeom prst="rect">
            <a:avLst/>
          </a:prstGeom>
        </p:spPr>
        <p:txBody>
          <a:bodyPr spcFirstLastPara="1" wrap="square" lIns="91425" tIns="45700" rIns="91425" bIns="45700" anchor="ctr" anchorCtr="0">
            <a:normAutofit/>
          </a:bodyPr>
          <a:lstStyle/>
          <a:p>
            <a:pPr marL="0" lvl="0" indent="0" algn="ctr" rtl="0">
              <a:spcBef>
                <a:spcPts val="0"/>
              </a:spcBef>
              <a:spcAft>
                <a:spcPts val="0"/>
              </a:spcAft>
              <a:buNone/>
            </a:pPr>
            <a:r>
              <a:rPr lang="en-US" sz="3200" b="1">
                <a:solidFill>
                  <a:srgbClr val="C00000"/>
                </a:solidFill>
              </a:rPr>
              <a:t>Other Health Conditions</a:t>
            </a:r>
            <a:endParaRPr sz="3200" b="1">
              <a:solidFill>
                <a:srgbClr val="C00000"/>
              </a:solidFill>
            </a:endParaRPr>
          </a:p>
          <a:p>
            <a:pPr marL="0" lvl="0" indent="0" algn="ctr" rtl="0">
              <a:spcBef>
                <a:spcPts val="0"/>
              </a:spcBef>
              <a:spcAft>
                <a:spcPts val="0"/>
              </a:spcAft>
              <a:buClr>
                <a:srgbClr val="C00000"/>
              </a:buClr>
              <a:buSzPts val="3200"/>
              <a:buFont typeface="Corbel"/>
              <a:buNone/>
            </a:pPr>
            <a:r>
              <a:rPr lang="en-US" sz="3200" b="1">
                <a:solidFill>
                  <a:srgbClr val="C00000"/>
                </a:solidFill>
              </a:rPr>
              <a:t>Has a doctor ever told you that you have any of the following conditions? ﻿(check all that apply)</a:t>
            </a:r>
            <a:endParaRPr sz="3200" b="1">
              <a:solidFill>
                <a:srgbClr val="C00000"/>
              </a:solidFill>
            </a:endParaRPr>
          </a:p>
        </p:txBody>
      </p:sp>
      <p:sp>
        <p:nvSpPr>
          <p:cNvPr id="498" name="Google Shape;498;g1e42869827f_0_42"/>
          <p:cNvSpPr txBox="1">
            <a:spLocks noGrp="1"/>
          </p:cNvSpPr>
          <p:nvPr>
            <p:ph type="body" idx="1"/>
          </p:nvPr>
        </p:nvSpPr>
        <p:spPr>
          <a:xfrm>
            <a:off x="1159600" y="2095800"/>
            <a:ext cx="6158700" cy="3360300"/>
          </a:xfrm>
          <a:prstGeom prst="rect">
            <a:avLst/>
          </a:prstGeom>
        </p:spPr>
        <p:txBody>
          <a:bodyPr spcFirstLastPara="1" wrap="square" lIns="91425" tIns="45700" rIns="91425" bIns="45700" anchor="t" anchorCtr="0">
            <a:normAutofit/>
          </a:bodyPr>
          <a:lstStyle/>
          <a:p>
            <a:pPr marL="0" lvl="0" indent="0" algn="l" rtl="0">
              <a:spcBef>
                <a:spcPts val="920"/>
              </a:spcBef>
              <a:spcAft>
                <a:spcPts val="0"/>
              </a:spcAft>
              <a:buClr>
                <a:schemeClr val="dk1"/>
              </a:buClr>
              <a:buSzPts val="1100"/>
              <a:buFont typeface="Arial"/>
              <a:buNone/>
            </a:pPr>
            <a:r>
              <a:rPr lang="en-US" sz="1900"/>
              <a:t>Of the 362 respondents,</a:t>
            </a:r>
            <a:endParaRPr sz="1900"/>
          </a:p>
          <a:p>
            <a:pPr marL="285750" lvl="0" indent="-311150" algn="l" rtl="0">
              <a:spcBef>
                <a:spcPts val="920"/>
              </a:spcBef>
              <a:spcAft>
                <a:spcPts val="0"/>
              </a:spcAft>
              <a:buClr>
                <a:srgbClr val="960000"/>
              </a:buClr>
              <a:buSzPts val="2720"/>
              <a:buChar char="●"/>
            </a:pPr>
            <a:r>
              <a:rPr lang="en-US" sz="1900" b="1">
                <a:solidFill>
                  <a:srgbClr val="00BF6F"/>
                </a:solidFill>
              </a:rPr>
              <a:t>40.1% (145/362)</a:t>
            </a:r>
            <a:r>
              <a:rPr lang="en-US" sz="1900"/>
              <a:t> of respondents also have </a:t>
            </a:r>
            <a:r>
              <a:rPr lang="en-US" sz="1900" b="1"/>
              <a:t>high blood pressure</a:t>
            </a:r>
            <a:endParaRPr sz="1900" b="1"/>
          </a:p>
          <a:p>
            <a:pPr marL="285750" lvl="0" indent="-311150" algn="l" rtl="0">
              <a:spcBef>
                <a:spcPts val="920"/>
              </a:spcBef>
              <a:spcAft>
                <a:spcPts val="0"/>
              </a:spcAft>
              <a:buClr>
                <a:srgbClr val="960000"/>
              </a:buClr>
              <a:buSzPts val="2720"/>
              <a:buChar char="●"/>
            </a:pPr>
            <a:r>
              <a:rPr lang="en-US" sz="1900" b="1">
                <a:solidFill>
                  <a:srgbClr val="7D5E90"/>
                </a:solidFill>
              </a:rPr>
              <a:t>25.7% (93/362)</a:t>
            </a:r>
            <a:r>
              <a:rPr lang="en-US" sz="1900"/>
              <a:t> of respondents also have </a:t>
            </a:r>
            <a:r>
              <a:rPr lang="en-US" sz="1900" b="1"/>
              <a:t>high cholesterol</a:t>
            </a:r>
            <a:endParaRPr sz="1900" b="1"/>
          </a:p>
          <a:p>
            <a:pPr marL="285750" lvl="0" indent="-311150" algn="l" rtl="0">
              <a:spcBef>
                <a:spcPts val="920"/>
              </a:spcBef>
              <a:spcAft>
                <a:spcPts val="0"/>
              </a:spcAft>
              <a:buClr>
                <a:srgbClr val="960000"/>
              </a:buClr>
              <a:buSzPts val="2720"/>
              <a:buChar char="●"/>
            </a:pPr>
            <a:r>
              <a:rPr lang="en-US" sz="1900" b="1">
                <a:solidFill>
                  <a:srgbClr val="00BF6F"/>
                </a:solidFill>
              </a:rPr>
              <a:t>35.6% (129/362)</a:t>
            </a:r>
            <a:r>
              <a:rPr lang="en-US" sz="1900"/>
              <a:t> of respondents </a:t>
            </a:r>
            <a:r>
              <a:rPr lang="en-US" sz="1900" b="1"/>
              <a:t>did not report</a:t>
            </a:r>
            <a:r>
              <a:rPr lang="en-US" sz="1900"/>
              <a:t> </a:t>
            </a:r>
            <a:r>
              <a:rPr lang="en-US" sz="1900" b="1"/>
              <a:t>any co-occurring conditions</a:t>
            </a:r>
            <a:endParaRPr sz="1900" b="1"/>
          </a:p>
          <a:p>
            <a:pPr marL="457200" lvl="0" indent="0" algn="l" rtl="0">
              <a:spcBef>
                <a:spcPts val="920"/>
              </a:spcBef>
              <a:spcAft>
                <a:spcPts val="0"/>
              </a:spcAft>
              <a:buNone/>
            </a:pPr>
            <a:endParaRPr sz="1500"/>
          </a:p>
          <a:p>
            <a:pPr marL="0" lvl="0" indent="0" algn="l" rtl="0">
              <a:spcBef>
                <a:spcPts val="920"/>
              </a:spcBef>
              <a:spcAft>
                <a:spcPts val="0"/>
              </a:spcAft>
              <a:buNone/>
            </a:pPr>
            <a:endParaRPr sz="1500"/>
          </a:p>
          <a:p>
            <a:pPr marL="0" lvl="0" indent="0" algn="l" rtl="0">
              <a:spcBef>
                <a:spcPts val="920"/>
              </a:spcBef>
              <a:spcAft>
                <a:spcPts val="0"/>
              </a:spcAft>
              <a:buNone/>
            </a:pPr>
            <a:endParaRPr sz="1500"/>
          </a:p>
        </p:txBody>
      </p:sp>
      <p:pic>
        <p:nvPicPr>
          <p:cNvPr id="499" name="Google Shape;499;g1e42869827f_0_42"/>
          <p:cNvPicPr preferRelativeResize="0"/>
          <p:nvPr/>
        </p:nvPicPr>
        <p:blipFill>
          <a:blip r:embed="rId3">
            <a:alphaModFix/>
          </a:blip>
          <a:stretch>
            <a:fillRect/>
          </a:stretch>
        </p:blipFill>
        <p:spPr>
          <a:xfrm>
            <a:off x="7650200" y="1605950"/>
            <a:ext cx="4128985" cy="5045075"/>
          </a:xfrm>
          <a:prstGeom prst="rect">
            <a:avLst/>
          </a:prstGeom>
          <a:noFill/>
          <a:ln>
            <a:noFill/>
          </a:ln>
        </p:spPr>
      </p:pic>
      <p:sp>
        <p:nvSpPr>
          <p:cNvPr id="500" name="Google Shape;500;g1e42869827f_0_42"/>
          <p:cNvSpPr txBox="1"/>
          <p:nvPr/>
        </p:nvSpPr>
        <p:spPr>
          <a:xfrm>
            <a:off x="8610575" y="6339200"/>
            <a:ext cx="2759700" cy="386400"/>
          </a:xfrm>
          <a:prstGeom prst="rect">
            <a:avLst/>
          </a:prstGeom>
          <a:noFill/>
          <a:ln>
            <a:noFill/>
          </a:ln>
        </p:spPr>
        <p:txBody>
          <a:bodyPr spcFirstLastPara="1" wrap="square" lIns="91425" tIns="91425" rIns="91425" bIns="91425" anchor="t" anchorCtr="0">
            <a:noAutofit/>
          </a:bodyPr>
          <a:lstStyle/>
          <a:p>
            <a:pPr marL="0" lvl="0" indent="0" algn="l" rtl="0">
              <a:spcBef>
                <a:spcPts val="920"/>
              </a:spcBef>
              <a:spcAft>
                <a:spcPts val="0"/>
              </a:spcAft>
              <a:buNone/>
            </a:pPr>
            <a:r>
              <a:rPr lang="en-US" sz="1500">
                <a:solidFill>
                  <a:schemeClr val="dk1"/>
                </a:solidFill>
                <a:latin typeface="Corbel"/>
                <a:ea typeface="Corbel"/>
                <a:cs typeface="Corbel"/>
                <a:sym typeface="Corbel"/>
              </a:rPr>
              <a:t>Answered: 362, Skipped: 36</a:t>
            </a:r>
            <a:endParaRPr>
              <a:latin typeface="Corbel"/>
              <a:ea typeface="Corbel"/>
              <a:cs typeface="Corbel"/>
              <a:sym typeface="Corbel"/>
            </a:endParaRPr>
          </a:p>
        </p:txBody>
      </p:sp>
    </p:spTree>
    <p:extLst>
      <p:ext uri="{BB962C8B-B14F-4D97-AF65-F5344CB8AC3E}">
        <p14:creationId xmlns:p14="http://schemas.microsoft.com/office/powerpoint/2010/main" val="1099936991"/>
      </p:ext>
    </p:extLst>
  </p:cSld>
  <p:clrMapOvr>
    <a:masterClrMapping/>
  </p:clrMapOvr>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Shape 505"/>
        <p:cNvGrpSpPr/>
        <p:nvPr/>
      </p:nvGrpSpPr>
      <p:grpSpPr>
        <a:xfrm>
          <a:off x="0" y="0"/>
          <a:ext cx="0" cy="0"/>
          <a:chOff x="0" y="0"/>
          <a:chExt cx="0" cy="0"/>
        </a:xfrm>
      </p:grpSpPr>
      <p:sp>
        <p:nvSpPr>
          <p:cNvPr id="506" name="Google Shape;506;g1e42869827f_0_48"/>
          <p:cNvSpPr txBox="1">
            <a:spLocks noGrp="1"/>
          </p:cNvSpPr>
          <p:nvPr>
            <p:ph type="title"/>
          </p:nvPr>
        </p:nvSpPr>
        <p:spPr>
          <a:xfrm>
            <a:off x="1484309" y="33338"/>
            <a:ext cx="10018800" cy="1752600"/>
          </a:xfrm>
          <a:prstGeom prst="rect">
            <a:avLst/>
          </a:prstGeom>
        </p:spPr>
        <p:txBody>
          <a:bodyPr spcFirstLastPara="1" wrap="square" lIns="91425" tIns="45700" rIns="91425" bIns="45700" anchor="ctr" anchorCtr="0">
            <a:normAutofit/>
          </a:bodyPr>
          <a:lstStyle/>
          <a:p>
            <a:pPr marL="0" lvl="0" indent="0" algn="ctr" rtl="0">
              <a:spcBef>
                <a:spcPts val="0"/>
              </a:spcBef>
              <a:spcAft>
                <a:spcPts val="0"/>
              </a:spcAft>
              <a:buNone/>
            </a:pPr>
            <a:r>
              <a:rPr lang="en-US" sz="3200" b="1">
                <a:solidFill>
                  <a:srgbClr val="C00000"/>
                </a:solidFill>
              </a:rPr>
              <a:t>Mental Health Disorders</a:t>
            </a:r>
            <a:endParaRPr sz="3200" b="1">
              <a:solidFill>
                <a:srgbClr val="C00000"/>
              </a:solidFill>
            </a:endParaRPr>
          </a:p>
          <a:p>
            <a:pPr marL="0" lvl="0" indent="0" algn="ctr" rtl="0">
              <a:spcBef>
                <a:spcPts val="0"/>
              </a:spcBef>
              <a:spcAft>
                <a:spcPts val="0"/>
              </a:spcAft>
              <a:buClr>
                <a:srgbClr val="C00000"/>
              </a:buClr>
              <a:buSzPts val="3200"/>
              <a:buFont typeface="Corbel"/>
              <a:buNone/>
            </a:pPr>
            <a:r>
              <a:rPr lang="en-US" sz="3200" b="1">
                <a:solidFill>
                  <a:srgbClr val="C00000"/>
                </a:solidFill>
              </a:rPr>
              <a:t>Has a doctor ever told you that you have any of the following? ﻿(check all that apply)</a:t>
            </a:r>
            <a:endParaRPr sz="3200" b="1">
              <a:solidFill>
                <a:srgbClr val="C00000"/>
              </a:solidFill>
            </a:endParaRPr>
          </a:p>
        </p:txBody>
      </p:sp>
      <p:sp>
        <p:nvSpPr>
          <p:cNvPr id="507" name="Google Shape;507;g1e42869827f_0_48"/>
          <p:cNvSpPr txBox="1">
            <a:spLocks noGrp="1"/>
          </p:cNvSpPr>
          <p:nvPr>
            <p:ph type="body" idx="1"/>
          </p:nvPr>
        </p:nvSpPr>
        <p:spPr>
          <a:xfrm>
            <a:off x="1194526" y="1891750"/>
            <a:ext cx="5238600" cy="3957600"/>
          </a:xfrm>
          <a:prstGeom prst="rect">
            <a:avLst/>
          </a:prstGeom>
        </p:spPr>
        <p:txBody>
          <a:bodyPr spcFirstLastPara="1" wrap="square" lIns="91425" tIns="45700" rIns="91425" bIns="45700" anchor="t" anchorCtr="0">
            <a:normAutofit/>
          </a:bodyPr>
          <a:lstStyle/>
          <a:p>
            <a:pPr marL="0" lvl="0" indent="0" algn="l" rtl="0">
              <a:spcBef>
                <a:spcPts val="0"/>
              </a:spcBef>
              <a:spcAft>
                <a:spcPts val="0"/>
              </a:spcAft>
              <a:buClr>
                <a:schemeClr val="dk1"/>
              </a:buClr>
              <a:buSzPts val="1100"/>
              <a:buFont typeface="Arial"/>
              <a:buNone/>
            </a:pPr>
            <a:r>
              <a:rPr lang="en-US" sz="2133"/>
              <a:t>Of the 363 respondents, </a:t>
            </a:r>
            <a:endParaRPr sz="1933">
              <a:latin typeface="Arial"/>
              <a:ea typeface="Arial"/>
              <a:cs typeface="Arial"/>
              <a:sym typeface="Arial"/>
            </a:endParaRPr>
          </a:p>
          <a:p>
            <a:pPr marL="285750" lvl="0" indent="-319650" algn="l" rtl="0">
              <a:spcBef>
                <a:spcPts val="920"/>
              </a:spcBef>
              <a:spcAft>
                <a:spcPts val="0"/>
              </a:spcAft>
              <a:buClr>
                <a:srgbClr val="960000"/>
              </a:buClr>
              <a:buSzPts val="2854"/>
              <a:buChar char="•"/>
            </a:pPr>
            <a:r>
              <a:rPr lang="en-US" sz="2133" b="1">
                <a:solidFill>
                  <a:srgbClr val="507CB6"/>
                </a:solidFill>
              </a:rPr>
              <a:t>70.8%  (257/363)</a:t>
            </a:r>
            <a:r>
              <a:rPr lang="en-US" sz="2133"/>
              <a:t> were informed by their doctors that they </a:t>
            </a:r>
            <a:r>
              <a:rPr lang="en-US" sz="2133" b="1"/>
              <a:t>did not</a:t>
            </a:r>
            <a:r>
              <a:rPr lang="en-US" sz="2133"/>
              <a:t> have a mental health disorder</a:t>
            </a:r>
            <a:endParaRPr sz="2133"/>
          </a:p>
          <a:p>
            <a:pPr marL="285750" lvl="0" indent="-319650" algn="l" rtl="0">
              <a:spcBef>
                <a:spcPts val="920"/>
              </a:spcBef>
              <a:spcAft>
                <a:spcPts val="0"/>
              </a:spcAft>
              <a:buClr>
                <a:srgbClr val="960000"/>
              </a:buClr>
              <a:buSzPts val="2854"/>
              <a:buChar char="•"/>
            </a:pPr>
            <a:r>
              <a:rPr lang="en-US" sz="2133" b="1">
                <a:solidFill>
                  <a:srgbClr val="00BF6F"/>
                </a:solidFill>
              </a:rPr>
              <a:t>17.1% (62/363) </a:t>
            </a:r>
            <a:r>
              <a:rPr lang="en-US" sz="2133"/>
              <a:t>were informed by their doctor that they </a:t>
            </a:r>
            <a:r>
              <a:rPr lang="en-US" sz="2133" b="1"/>
              <a:t>have depression</a:t>
            </a:r>
            <a:endParaRPr sz="2133" b="1"/>
          </a:p>
          <a:p>
            <a:pPr marL="285750" lvl="0" indent="-319650" algn="l" rtl="0">
              <a:spcBef>
                <a:spcPts val="920"/>
              </a:spcBef>
              <a:spcAft>
                <a:spcPts val="0"/>
              </a:spcAft>
              <a:buClr>
                <a:srgbClr val="960000"/>
              </a:buClr>
              <a:buSzPts val="2854"/>
              <a:buChar char="•"/>
            </a:pPr>
            <a:r>
              <a:rPr lang="en-US" sz="2133" b="1">
                <a:solidFill>
                  <a:srgbClr val="507CB6"/>
                </a:solidFill>
              </a:rPr>
              <a:t>15.4% (56/363</a:t>
            </a:r>
            <a:r>
              <a:rPr lang="en-US" sz="2133"/>
              <a:t>) were informed by their doctor that they </a:t>
            </a:r>
            <a:r>
              <a:rPr lang="en-US" sz="2133" b="1"/>
              <a:t>have anxiety</a:t>
            </a:r>
            <a:endParaRPr sz="2133" b="1"/>
          </a:p>
          <a:p>
            <a:pPr marL="0" lvl="0" indent="0" algn="l" rtl="0">
              <a:spcBef>
                <a:spcPts val="920"/>
              </a:spcBef>
              <a:spcAft>
                <a:spcPts val="0"/>
              </a:spcAft>
              <a:buNone/>
            </a:pPr>
            <a:endParaRPr b="1"/>
          </a:p>
          <a:p>
            <a:pPr marL="0" lvl="0" indent="0" algn="l" rtl="0">
              <a:spcBef>
                <a:spcPts val="480"/>
              </a:spcBef>
              <a:spcAft>
                <a:spcPts val="0"/>
              </a:spcAft>
              <a:buClr>
                <a:schemeClr val="dk1"/>
              </a:buClr>
              <a:buSzPts val="1100"/>
              <a:buFont typeface="Arial"/>
              <a:buNone/>
            </a:pPr>
            <a:endParaRPr/>
          </a:p>
          <a:p>
            <a:pPr marL="0" lvl="0" indent="0" algn="l" rtl="0">
              <a:spcBef>
                <a:spcPts val="600"/>
              </a:spcBef>
              <a:spcAft>
                <a:spcPts val="600"/>
              </a:spcAft>
              <a:buNone/>
            </a:pPr>
            <a:endParaRPr/>
          </a:p>
        </p:txBody>
      </p:sp>
      <p:pic>
        <p:nvPicPr>
          <p:cNvPr id="508" name="Google Shape;508;g1e42869827f_0_48"/>
          <p:cNvPicPr preferRelativeResize="0"/>
          <p:nvPr/>
        </p:nvPicPr>
        <p:blipFill>
          <a:blip r:embed="rId3">
            <a:alphaModFix/>
          </a:blip>
          <a:stretch>
            <a:fillRect/>
          </a:stretch>
        </p:blipFill>
        <p:spPr>
          <a:xfrm>
            <a:off x="7310975" y="2003450"/>
            <a:ext cx="4308701" cy="4200975"/>
          </a:xfrm>
          <a:prstGeom prst="rect">
            <a:avLst/>
          </a:prstGeom>
          <a:noFill/>
          <a:ln>
            <a:noFill/>
          </a:ln>
        </p:spPr>
      </p:pic>
      <p:sp>
        <p:nvSpPr>
          <p:cNvPr id="509" name="Google Shape;509;g1e42869827f_0_48"/>
          <p:cNvSpPr txBox="1"/>
          <p:nvPr/>
        </p:nvSpPr>
        <p:spPr>
          <a:xfrm>
            <a:off x="8029100" y="6294200"/>
            <a:ext cx="3177600" cy="466800"/>
          </a:xfrm>
          <a:prstGeom prst="rect">
            <a:avLst/>
          </a:prstGeom>
          <a:noFill/>
          <a:ln>
            <a:noFill/>
          </a:ln>
        </p:spPr>
        <p:txBody>
          <a:bodyPr spcFirstLastPara="1" wrap="square" lIns="91425" tIns="91425" rIns="91425" bIns="91425" anchor="t" anchorCtr="0">
            <a:noAutofit/>
          </a:bodyPr>
          <a:lstStyle/>
          <a:p>
            <a:pPr marL="285750" lvl="0" indent="-285750" algn="l" rtl="0">
              <a:spcBef>
                <a:spcPts val="920"/>
              </a:spcBef>
              <a:spcAft>
                <a:spcPts val="0"/>
              </a:spcAft>
              <a:buClr>
                <a:srgbClr val="960000"/>
              </a:buClr>
              <a:buSzPts val="2320"/>
              <a:buChar char="•"/>
            </a:pPr>
            <a:r>
              <a:rPr lang="en-US" sz="1500">
                <a:solidFill>
                  <a:schemeClr val="dk1"/>
                </a:solidFill>
                <a:latin typeface="Corbel"/>
                <a:ea typeface="Corbel"/>
                <a:cs typeface="Corbel"/>
                <a:sym typeface="Corbel"/>
              </a:rPr>
              <a:t>Answered: 363, Skipped: 35</a:t>
            </a:r>
            <a:endParaRPr>
              <a:latin typeface="Corbel"/>
              <a:ea typeface="Corbel"/>
              <a:cs typeface="Corbel"/>
              <a:sym typeface="Corbel"/>
            </a:endParaRPr>
          </a:p>
        </p:txBody>
      </p:sp>
    </p:spTree>
    <p:extLst>
      <p:ext uri="{BB962C8B-B14F-4D97-AF65-F5344CB8AC3E}">
        <p14:creationId xmlns:p14="http://schemas.microsoft.com/office/powerpoint/2010/main" val="4229334494"/>
      </p:ext>
    </p:extLst>
  </p:cSld>
  <p:clrMapOvr>
    <a:masterClrMapping/>
  </p:clrMapOvr>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Shape 514"/>
        <p:cNvGrpSpPr/>
        <p:nvPr/>
      </p:nvGrpSpPr>
      <p:grpSpPr>
        <a:xfrm>
          <a:off x="0" y="0"/>
          <a:ext cx="0" cy="0"/>
          <a:chOff x="0" y="0"/>
          <a:chExt cx="0" cy="0"/>
        </a:xfrm>
      </p:grpSpPr>
      <p:sp>
        <p:nvSpPr>
          <p:cNvPr id="515" name="Google Shape;515;g1e42869827f_0_54"/>
          <p:cNvSpPr txBox="1">
            <a:spLocks noGrp="1"/>
          </p:cNvSpPr>
          <p:nvPr>
            <p:ph type="title"/>
          </p:nvPr>
        </p:nvSpPr>
        <p:spPr>
          <a:xfrm>
            <a:off x="1484309" y="33338"/>
            <a:ext cx="10018800" cy="1752600"/>
          </a:xfrm>
          <a:prstGeom prst="rect">
            <a:avLst/>
          </a:prstGeom>
        </p:spPr>
        <p:txBody>
          <a:bodyPr spcFirstLastPara="1" wrap="square" lIns="91425" tIns="45700" rIns="91425" bIns="45700" anchor="ctr" anchorCtr="0">
            <a:normAutofit/>
          </a:bodyPr>
          <a:lstStyle/>
          <a:p>
            <a:pPr marL="0" lvl="0" indent="0" algn="ctr" rtl="0">
              <a:spcBef>
                <a:spcPts val="0"/>
              </a:spcBef>
              <a:spcAft>
                <a:spcPts val="0"/>
              </a:spcAft>
              <a:buNone/>
            </a:pPr>
            <a:r>
              <a:rPr lang="en-US" sz="3200" b="1">
                <a:solidFill>
                  <a:srgbClr val="C00000"/>
                </a:solidFill>
              </a:rPr>
              <a:t>Mental Health Care</a:t>
            </a:r>
            <a:endParaRPr sz="3200" b="1">
              <a:solidFill>
                <a:srgbClr val="C00000"/>
              </a:solidFill>
            </a:endParaRPr>
          </a:p>
          <a:p>
            <a:pPr marL="0" lvl="0" indent="0" algn="ctr" rtl="0">
              <a:spcBef>
                <a:spcPts val="0"/>
              </a:spcBef>
              <a:spcAft>
                <a:spcPts val="0"/>
              </a:spcAft>
              <a:buClr>
                <a:schemeClr val="dk1"/>
              </a:buClr>
              <a:buSzPts val="1100"/>
              <a:buFont typeface="Arial"/>
              <a:buNone/>
            </a:pPr>
            <a:r>
              <a:rPr lang="en-US" sz="3200" b="1">
                <a:solidFill>
                  <a:srgbClr val="C00000"/>
                </a:solidFill>
              </a:rPr>
              <a:t>In the last 12 months, did you need mental health care or counseling services? ﻿</a:t>
            </a:r>
            <a:endParaRPr sz="3200" b="1">
              <a:solidFill>
                <a:srgbClr val="C00000"/>
              </a:solidFill>
            </a:endParaRPr>
          </a:p>
        </p:txBody>
      </p:sp>
      <p:sp>
        <p:nvSpPr>
          <p:cNvPr id="516" name="Google Shape;516;g1e42869827f_0_54"/>
          <p:cNvSpPr txBox="1">
            <a:spLocks noGrp="1"/>
          </p:cNvSpPr>
          <p:nvPr>
            <p:ph type="body" idx="1"/>
          </p:nvPr>
        </p:nvSpPr>
        <p:spPr>
          <a:xfrm>
            <a:off x="918550" y="1670975"/>
            <a:ext cx="5903700" cy="3957600"/>
          </a:xfrm>
          <a:prstGeom prst="rect">
            <a:avLst/>
          </a:prstGeom>
        </p:spPr>
        <p:txBody>
          <a:bodyPr spcFirstLastPara="1" wrap="square" lIns="91425" tIns="45700" rIns="91425" bIns="45700" anchor="t" anchorCtr="0">
            <a:normAutofit/>
          </a:bodyPr>
          <a:lstStyle/>
          <a:p>
            <a:pPr marL="0" lvl="0" indent="0" algn="l" rtl="0">
              <a:spcBef>
                <a:spcPts val="0"/>
              </a:spcBef>
              <a:spcAft>
                <a:spcPts val="0"/>
              </a:spcAft>
              <a:buClr>
                <a:schemeClr val="dk1"/>
              </a:buClr>
              <a:buSzPts val="1100"/>
              <a:buFont typeface="Arial"/>
              <a:buNone/>
            </a:pPr>
            <a:r>
              <a:rPr lang="en-US" sz="2008" dirty="0"/>
              <a:t>Of the 364 respondents, </a:t>
            </a:r>
            <a:endParaRPr sz="1808" dirty="0">
              <a:latin typeface="Arial"/>
              <a:ea typeface="Arial"/>
              <a:cs typeface="Arial"/>
              <a:sym typeface="Arial"/>
            </a:endParaRPr>
          </a:p>
          <a:p>
            <a:pPr marL="285750" lvl="0" indent="-311665" algn="l" rtl="0">
              <a:spcBef>
                <a:spcPts val="920"/>
              </a:spcBef>
              <a:spcAft>
                <a:spcPts val="0"/>
              </a:spcAft>
              <a:buClr>
                <a:srgbClr val="960000"/>
              </a:buClr>
              <a:buSzPts val="2728"/>
              <a:buChar char="•"/>
            </a:pPr>
            <a:r>
              <a:rPr lang="en-US" sz="2008" b="1" dirty="0">
                <a:solidFill>
                  <a:srgbClr val="F9BE00"/>
                </a:solidFill>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3"/>
                  </a:ext>
                </a:extLst>
              </a:rPr>
              <a:t>83.5%  (304/364)</a:t>
            </a:r>
            <a:r>
              <a:rPr lang="en-US" sz="2008" dirty="0">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4"/>
                  </a:ext>
                </a:extLst>
              </a:rPr>
              <a:t> </a:t>
            </a:r>
            <a:r>
              <a:rPr lang="en-US" sz="2008" b="1" dirty="0">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5"/>
                  </a:ext>
                </a:extLst>
              </a:rPr>
              <a:t>did not need</a:t>
            </a:r>
            <a:r>
              <a:rPr lang="en-US" sz="2008" dirty="0">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6"/>
                  </a:ext>
                </a:extLst>
              </a:rPr>
              <a:t> mental health care or counseling</a:t>
            </a:r>
            <a:endParaRPr sz="2008" dirty="0"/>
          </a:p>
          <a:p>
            <a:pPr marL="285750" lvl="0" indent="-311665" algn="l" rtl="0">
              <a:spcBef>
                <a:spcPts val="920"/>
              </a:spcBef>
              <a:spcAft>
                <a:spcPts val="0"/>
              </a:spcAft>
              <a:buClr>
                <a:srgbClr val="960000"/>
              </a:buClr>
              <a:buSzPts val="2728"/>
              <a:buChar char="•"/>
            </a:pPr>
            <a:r>
              <a:rPr lang="en-US" sz="2008" b="1" dirty="0">
                <a:solidFill>
                  <a:srgbClr val="00BF6F"/>
                </a:solidFill>
              </a:rPr>
              <a:t>10.4% (38/364)</a:t>
            </a:r>
            <a:r>
              <a:rPr lang="en-US" sz="2008" dirty="0"/>
              <a:t> </a:t>
            </a:r>
            <a:r>
              <a:rPr lang="en-US" sz="2008" b="1" dirty="0"/>
              <a:t>needed </a:t>
            </a:r>
            <a:r>
              <a:rPr lang="en-US" sz="2008" dirty="0"/>
              <a:t>mental health car</a:t>
            </a:r>
            <a:r>
              <a:rPr lang="en-US" sz="2008" b="1" dirty="0"/>
              <a:t>e</a:t>
            </a:r>
            <a:r>
              <a:rPr lang="en-US" sz="2008" dirty="0"/>
              <a:t> or counseling and </a:t>
            </a:r>
            <a:r>
              <a:rPr lang="en-US" sz="2008" b="1" dirty="0"/>
              <a:t>received </a:t>
            </a:r>
            <a:r>
              <a:rPr lang="en-US" sz="2008" dirty="0"/>
              <a:t>the mental health care they needed </a:t>
            </a:r>
            <a:endParaRPr sz="2008" dirty="0"/>
          </a:p>
          <a:p>
            <a:pPr marL="285750" lvl="0" indent="-311665" algn="l" rtl="0">
              <a:spcBef>
                <a:spcPts val="920"/>
              </a:spcBef>
              <a:spcAft>
                <a:spcPts val="0"/>
              </a:spcAft>
              <a:buClr>
                <a:srgbClr val="960000"/>
              </a:buClr>
              <a:buSzPts val="2728"/>
              <a:buChar char="•"/>
            </a:pPr>
            <a:r>
              <a:rPr lang="en-US" sz="2008" b="1" dirty="0">
                <a:solidFill>
                  <a:srgbClr val="507CB6"/>
                </a:solidFill>
              </a:rPr>
              <a:t>6.3% (23/364) </a:t>
            </a:r>
            <a:r>
              <a:rPr lang="en-US" sz="2008" b="1" dirty="0"/>
              <a:t>needed</a:t>
            </a:r>
            <a:r>
              <a:rPr lang="en-US" sz="2008" dirty="0"/>
              <a:t> mental health care but </a:t>
            </a:r>
            <a:r>
              <a:rPr lang="en-US" sz="2008" b="1" dirty="0"/>
              <a:t>did not get</a:t>
            </a:r>
            <a:r>
              <a:rPr lang="en-US" sz="2008" dirty="0"/>
              <a:t> the mental health care they needed </a:t>
            </a:r>
            <a:endParaRPr sz="2008" dirty="0"/>
          </a:p>
          <a:p>
            <a:pPr marL="0" lvl="0" indent="0" algn="l" rtl="0">
              <a:spcBef>
                <a:spcPts val="920"/>
              </a:spcBef>
              <a:spcAft>
                <a:spcPts val="0"/>
              </a:spcAft>
              <a:buNone/>
            </a:pPr>
            <a:endParaRPr dirty="0"/>
          </a:p>
          <a:p>
            <a:pPr marL="0" lvl="0" indent="0" algn="l" rtl="0">
              <a:spcBef>
                <a:spcPts val="480"/>
              </a:spcBef>
              <a:spcAft>
                <a:spcPts val="600"/>
              </a:spcAft>
              <a:buNone/>
            </a:pPr>
            <a:endParaRPr dirty="0"/>
          </a:p>
        </p:txBody>
      </p:sp>
      <p:pic>
        <p:nvPicPr>
          <p:cNvPr id="517" name="Google Shape;517;g1e42869827f_0_54"/>
          <p:cNvPicPr preferRelativeResize="0"/>
          <p:nvPr/>
        </p:nvPicPr>
        <p:blipFill>
          <a:blip r:embed="rId3">
            <a:alphaModFix/>
          </a:blip>
          <a:stretch>
            <a:fillRect/>
          </a:stretch>
        </p:blipFill>
        <p:spPr>
          <a:xfrm>
            <a:off x="6822250" y="1835250"/>
            <a:ext cx="4937050" cy="3053275"/>
          </a:xfrm>
          <a:prstGeom prst="rect">
            <a:avLst/>
          </a:prstGeom>
          <a:noFill/>
          <a:ln>
            <a:noFill/>
          </a:ln>
        </p:spPr>
      </p:pic>
      <p:sp>
        <p:nvSpPr>
          <p:cNvPr id="518" name="Google Shape;518;g1e42869827f_0_54"/>
          <p:cNvSpPr txBox="1"/>
          <p:nvPr/>
        </p:nvSpPr>
        <p:spPr>
          <a:xfrm>
            <a:off x="7845400" y="5337350"/>
            <a:ext cx="3572700" cy="466800"/>
          </a:xfrm>
          <a:prstGeom prst="rect">
            <a:avLst/>
          </a:prstGeom>
          <a:noFill/>
          <a:ln>
            <a:noFill/>
          </a:ln>
        </p:spPr>
        <p:txBody>
          <a:bodyPr spcFirstLastPara="1" wrap="square" lIns="91425" tIns="91425" rIns="91425" bIns="91425" anchor="t" anchorCtr="0">
            <a:noAutofit/>
          </a:bodyPr>
          <a:lstStyle/>
          <a:p>
            <a:pPr marL="457200" lvl="0" indent="0" algn="l" rtl="0">
              <a:spcBef>
                <a:spcPts val="920"/>
              </a:spcBef>
              <a:spcAft>
                <a:spcPts val="0"/>
              </a:spcAft>
              <a:buNone/>
            </a:pPr>
            <a:r>
              <a:rPr lang="en-US" sz="1500">
                <a:solidFill>
                  <a:schemeClr val="dk1"/>
                </a:solidFill>
                <a:latin typeface="Corbel"/>
                <a:ea typeface="Corbel"/>
                <a:cs typeface="Corbel"/>
                <a:sym typeface="Corbel"/>
              </a:rPr>
              <a:t>Answered: 364, Skipped: 34</a:t>
            </a:r>
            <a:endParaRPr>
              <a:latin typeface="Corbel"/>
              <a:ea typeface="Corbel"/>
              <a:cs typeface="Corbel"/>
              <a:sym typeface="Corbel"/>
            </a:endParaRPr>
          </a:p>
        </p:txBody>
      </p:sp>
    </p:spTree>
    <p:extLst>
      <p:ext uri="{BB962C8B-B14F-4D97-AF65-F5344CB8AC3E}">
        <p14:creationId xmlns:p14="http://schemas.microsoft.com/office/powerpoint/2010/main" val="3830608275"/>
      </p:ext>
    </p:extLst>
  </p:cSld>
  <p:clrMapOvr>
    <a:masterClrMapping/>
  </p:clrMapOvr>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Shape 523"/>
        <p:cNvGrpSpPr/>
        <p:nvPr/>
      </p:nvGrpSpPr>
      <p:grpSpPr>
        <a:xfrm>
          <a:off x="0" y="0"/>
          <a:ext cx="0" cy="0"/>
          <a:chOff x="0" y="0"/>
          <a:chExt cx="0" cy="0"/>
        </a:xfrm>
      </p:grpSpPr>
      <p:sp>
        <p:nvSpPr>
          <p:cNvPr id="524" name="Google Shape;524;g1e42869827f_0_91"/>
          <p:cNvSpPr txBox="1">
            <a:spLocks noGrp="1"/>
          </p:cNvSpPr>
          <p:nvPr>
            <p:ph type="title"/>
          </p:nvPr>
        </p:nvSpPr>
        <p:spPr>
          <a:xfrm>
            <a:off x="1417509" y="228663"/>
            <a:ext cx="10018800" cy="1752600"/>
          </a:xfrm>
          <a:prstGeom prst="rect">
            <a:avLst/>
          </a:prstGeom>
        </p:spPr>
        <p:txBody>
          <a:bodyPr spcFirstLastPara="1" wrap="square" lIns="91425" tIns="45700" rIns="91425" bIns="45700" anchor="ctr" anchorCtr="0">
            <a:normAutofit fontScale="90000"/>
          </a:bodyPr>
          <a:lstStyle/>
          <a:p>
            <a:pPr marL="0" lvl="0" indent="0" algn="ctr" rtl="0">
              <a:spcBef>
                <a:spcPts val="0"/>
              </a:spcBef>
              <a:spcAft>
                <a:spcPts val="0"/>
              </a:spcAft>
              <a:buNone/>
            </a:pPr>
            <a:r>
              <a:rPr lang="en-US" sz="3200" b="1">
                <a:solidFill>
                  <a:srgbClr val="C00000"/>
                </a:solidFill>
              </a:rPr>
              <a:t>Additional Medical Services</a:t>
            </a:r>
            <a:endParaRPr sz="3200" b="1">
              <a:solidFill>
                <a:srgbClr val="C00000"/>
              </a:solidFill>
            </a:endParaRPr>
          </a:p>
          <a:p>
            <a:pPr marL="0" lvl="0" indent="0" algn="ctr" rtl="0">
              <a:spcBef>
                <a:spcPts val="0"/>
              </a:spcBef>
              <a:spcAft>
                <a:spcPts val="0"/>
              </a:spcAft>
              <a:buNone/>
            </a:pPr>
            <a:r>
              <a:rPr lang="en-US" sz="3200" b="1">
                <a:solidFill>
                  <a:srgbClr val="C00000"/>
                </a:solidFill>
              </a:rPr>
              <a:t>In the last 12 months, has your medical provider offered any of the following services to you? ﻿(check all that apply)</a:t>
            </a:r>
            <a:endParaRPr sz="3200" b="1">
              <a:solidFill>
                <a:srgbClr val="C00000"/>
              </a:solidFill>
            </a:endParaRPr>
          </a:p>
        </p:txBody>
      </p:sp>
      <p:sp>
        <p:nvSpPr>
          <p:cNvPr id="525" name="Google Shape;525;g1e42869827f_0_91"/>
          <p:cNvSpPr txBox="1">
            <a:spLocks noGrp="1"/>
          </p:cNvSpPr>
          <p:nvPr>
            <p:ph type="body" idx="1"/>
          </p:nvPr>
        </p:nvSpPr>
        <p:spPr>
          <a:xfrm>
            <a:off x="1114600" y="2388950"/>
            <a:ext cx="5242800" cy="3590700"/>
          </a:xfrm>
          <a:prstGeom prst="rect">
            <a:avLst/>
          </a:prstGeom>
        </p:spPr>
        <p:txBody>
          <a:bodyPr spcFirstLastPara="1" wrap="square" lIns="91425" tIns="45700" rIns="91425" bIns="45700" anchor="t" anchorCtr="0">
            <a:normAutofit/>
          </a:bodyPr>
          <a:lstStyle/>
          <a:p>
            <a:pPr marL="0" lvl="0" indent="0" algn="l" rtl="0">
              <a:spcBef>
                <a:spcPts val="480"/>
              </a:spcBef>
              <a:spcAft>
                <a:spcPts val="0"/>
              </a:spcAft>
              <a:buNone/>
            </a:pPr>
            <a:r>
              <a:rPr lang="en-US" sz="1800"/>
              <a:t>Out of the 361 respondents,</a:t>
            </a:r>
            <a:endParaRPr sz="1800"/>
          </a:p>
          <a:p>
            <a:pPr marL="457200" lvl="0" indent="-342900" algn="l" rtl="0">
              <a:spcBef>
                <a:spcPts val="600"/>
              </a:spcBef>
              <a:spcAft>
                <a:spcPts val="0"/>
              </a:spcAft>
              <a:buSzPts val="1800"/>
              <a:buChar char="●"/>
            </a:pPr>
            <a:r>
              <a:rPr lang="en-US" sz="1800" b="1">
                <a:solidFill>
                  <a:srgbClr val="507CB6"/>
                </a:solidFill>
              </a:rPr>
              <a:t>70.9% (256/361)</a:t>
            </a:r>
            <a:r>
              <a:rPr lang="en-US" sz="1800"/>
              <a:t> of respondents were given </a:t>
            </a:r>
            <a:r>
              <a:rPr lang="en-US" sz="1800" b="1"/>
              <a:t>condoms and safer sex kits</a:t>
            </a:r>
            <a:endParaRPr sz="1800" b="1"/>
          </a:p>
          <a:p>
            <a:pPr marL="457200" lvl="0" indent="-342900" algn="l" rtl="0">
              <a:spcBef>
                <a:spcPts val="0"/>
              </a:spcBef>
              <a:spcAft>
                <a:spcPts val="0"/>
              </a:spcAft>
              <a:buSzPts val="1800"/>
              <a:buChar char="●"/>
            </a:pPr>
            <a:r>
              <a:rPr lang="en-US" sz="1800" b="1">
                <a:solidFill>
                  <a:srgbClr val="00BF6F"/>
                </a:solidFill>
              </a:rPr>
              <a:t>30.2%(109/361)</a:t>
            </a:r>
            <a:r>
              <a:rPr lang="en-US" sz="1800"/>
              <a:t> of respondents were </a:t>
            </a:r>
            <a:r>
              <a:rPr lang="en-US" sz="1800" b="1"/>
              <a:t>STD tested including hepatitis C</a:t>
            </a:r>
            <a:endParaRPr sz="1800" b="1"/>
          </a:p>
          <a:p>
            <a:pPr marL="457200" lvl="0" indent="-342900" algn="l" rtl="0">
              <a:spcBef>
                <a:spcPts val="0"/>
              </a:spcBef>
              <a:spcAft>
                <a:spcPts val="0"/>
              </a:spcAft>
              <a:buSzPts val="1800"/>
              <a:buChar char="●"/>
            </a:pPr>
            <a:r>
              <a:rPr lang="en-US" sz="1800" b="1">
                <a:solidFill>
                  <a:srgbClr val="D25F90"/>
                </a:solidFill>
              </a:rPr>
              <a:t>19.4% (70/361) </a:t>
            </a:r>
            <a:r>
              <a:rPr lang="en-US" sz="1800"/>
              <a:t>of respondents were </a:t>
            </a:r>
            <a:r>
              <a:rPr lang="en-US" sz="1800" b="1"/>
              <a:t>given information on how to tell someone about your HIV status (disclosure)</a:t>
            </a:r>
            <a:endParaRPr sz="1800" b="1"/>
          </a:p>
          <a:p>
            <a:pPr marL="457200" lvl="0" indent="-342900" algn="l" rtl="0">
              <a:spcBef>
                <a:spcPts val="0"/>
              </a:spcBef>
              <a:spcAft>
                <a:spcPts val="0"/>
              </a:spcAft>
              <a:buSzPts val="1800"/>
              <a:buChar char="●"/>
            </a:pPr>
            <a:r>
              <a:rPr lang="en-US" sz="1800" b="1">
                <a:solidFill>
                  <a:srgbClr val="C7B879"/>
                </a:solidFill>
              </a:rPr>
              <a:t>18.6% (67/361)</a:t>
            </a:r>
            <a:r>
              <a:rPr lang="en-US" sz="1800"/>
              <a:t> of respondents were </a:t>
            </a:r>
            <a:r>
              <a:rPr lang="en-US" sz="1800" b="1"/>
              <a:t>given information about PrEP for themselves or their partners</a:t>
            </a:r>
            <a:endParaRPr sz="1800" b="1"/>
          </a:p>
        </p:txBody>
      </p:sp>
      <p:pic>
        <p:nvPicPr>
          <p:cNvPr id="526" name="Google Shape;526;g1e42869827f_0_91"/>
          <p:cNvPicPr preferRelativeResize="0"/>
          <p:nvPr/>
        </p:nvPicPr>
        <p:blipFill>
          <a:blip r:embed="rId3">
            <a:alphaModFix/>
          </a:blip>
          <a:stretch>
            <a:fillRect/>
          </a:stretch>
        </p:blipFill>
        <p:spPr>
          <a:xfrm>
            <a:off x="7239050" y="2204626"/>
            <a:ext cx="4358950" cy="4187451"/>
          </a:xfrm>
          <a:prstGeom prst="rect">
            <a:avLst/>
          </a:prstGeom>
          <a:noFill/>
          <a:ln>
            <a:noFill/>
          </a:ln>
        </p:spPr>
      </p:pic>
      <p:sp>
        <p:nvSpPr>
          <p:cNvPr id="527" name="Google Shape;527;g1e42869827f_0_91"/>
          <p:cNvSpPr txBox="1"/>
          <p:nvPr/>
        </p:nvSpPr>
        <p:spPr>
          <a:xfrm>
            <a:off x="7863600" y="6165275"/>
            <a:ext cx="3572700" cy="466800"/>
          </a:xfrm>
          <a:prstGeom prst="rect">
            <a:avLst/>
          </a:prstGeom>
          <a:noFill/>
          <a:ln>
            <a:noFill/>
          </a:ln>
        </p:spPr>
        <p:txBody>
          <a:bodyPr spcFirstLastPara="1" wrap="square" lIns="91425" tIns="91425" rIns="91425" bIns="91425" anchor="t" anchorCtr="0">
            <a:noAutofit/>
          </a:bodyPr>
          <a:lstStyle/>
          <a:p>
            <a:pPr marL="457200" lvl="0" indent="0" algn="l" rtl="0">
              <a:spcBef>
                <a:spcPts val="920"/>
              </a:spcBef>
              <a:spcAft>
                <a:spcPts val="0"/>
              </a:spcAft>
              <a:buNone/>
            </a:pPr>
            <a:r>
              <a:rPr lang="en-US" sz="1500">
                <a:solidFill>
                  <a:schemeClr val="dk1"/>
                </a:solidFill>
                <a:latin typeface="Corbel"/>
                <a:ea typeface="Corbel"/>
                <a:cs typeface="Corbel"/>
                <a:sym typeface="Corbel"/>
              </a:rPr>
              <a:t>Answered: 361, Skipped: 37</a:t>
            </a:r>
            <a:endParaRPr>
              <a:latin typeface="Corbel"/>
              <a:ea typeface="Corbel"/>
              <a:cs typeface="Corbel"/>
              <a:sym typeface="Corbel"/>
            </a:endParaRPr>
          </a:p>
        </p:txBody>
      </p:sp>
    </p:spTree>
    <p:extLst>
      <p:ext uri="{BB962C8B-B14F-4D97-AF65-F5344CB8AC3E}">
        <p14:creationId xmlns:p14="http://schemas.microsoft.com/office/powerpoint/2010/main" val="2873640965"/>
      </p:ext>
    </p:extLst>
  </p:cSld>
  <p:clrMapOvr>
    <a:masterClrMapping/>
  </p:clrMapOvr>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Shape 532"/>
        <p:cNvGrpSpPr/>
        <p:nvPr/>
      </p:nvGrpSpPr>
      <p:grpSpPr>
        <a:xfrm>
          <a:off x="0" y="0"/>
          <a:ext cx="0" cy="0"/>
          <a:chOff x="0" y="0"/>
          <a:chExt cx="0" cy="0"/>
        </a:xfrm>
      </p:grpSpPr>
      <p:sp>
        <p:nvSpPr>
          <p:cNvPr id="533" name="Google Shape;533;g1e42869827f_0_60"/>
          <p:cNvSpPr txBox="1">
            <a:spLocks noGrp="1"/>
          </p:cNvSpPr>
          <p:nvPr>
            <p:ph type="title"/>
          </p:nvPr>
        </p:nvSpPr>
        <p:spPr>
          <a:xfrm>
            <a:off x="1456709" y="171313"/>
            <a:ext cx="10018800" cy="1752600"/>
          </a:xfrm>
          <a:prstGeom prst="rect">
            <a:avLst/>
          </a:prstGeom>
        </p:spPr>
        <p:txBody>
          <a:bodyPr spcFirstLastPara="1" wrap="square" lIns="91425" tIns="45700" rIns="91425" bIns="45700" anchor="ctr" anchorCtr="0">
            <a:normAutofit fontScale="90000"/>
          </a:bodyPr>
          <a:lstStyle/>
          <a:p>
            <a:pPr marL="0" lvl="0" indent="0" algn="ctr" rtl="0">
              <a:spcBef>
                <a:spcPts val="0"/>
              </a:spcBef>
              <a:spcAft>
                <a:spcPts val="0"/>
              </a:spcAft>
              <a:buNone/>
            </a:pPr>
            <a:r>
              <a:rPr lang="en-US" sz="3200" b="1">
                <a:solidFill>
                  <a:srgbClr val="C00000"/>
                </a:solidFill>
              </a:rPr>
              <a:t>Access to Services and Language Barriers</a:t>
            </a:r>
            <a:endParaRPr sz="3200" b="1">
              <a:solidFill>
                <a:srgbClr val="C00000"/>
              </a:solidFill>
            </a:endParaRPr>
          </a:p>
          <a:p>
            <a:pPr marL="0" lvl="0" indent="0" algn="ctr" rtl="0">
              <a:spcBef>
                <a:spcPts val="0"/>
              </a:spcBef>
              <a:spcAft>
                <a:spcPts val="0"/>
              </a:spcAft>
              <a:buClr>
                <a:schemeClr val="dk1"/>
              </a:buClr>
              <a:buSzPct val="34375"/>
              <a:buFont typeface="Arial"/>
              <a:buNone/>
            </a:pPr>
            <a:r>
              <a:rPr lang="en-US" sz="3200" b="1">
                <a:solidFill>
                  <a:srgbClr val="C00000"/>
                </a:solidFill>
              </a:rPr>
              <a:t>In the last 12 months, have you had problems getting medical care or other services because of the language/s you speak? ﻿(check one)</a:t>
            </a:r>
            <a:endParaRPr sz="3200" b="1">
              <a:solidFill>
                <a:srgbClr val="C00000"/>
              </a:solidFill>
            </a:endParaRPr>
          </a:p>
        </p:txBody>
      </p:sp>
      <p:sp>
        <p:nvSpPr>
          <p:cNvPr id="534" name="Google Shape;534;g1e42869827f_0_60"/>
          <p:cNvSpPr txBox="1">
            <a:spLocks noGrp="1"/>
          </p:cNvSpPr>
          <p:nvPr>
            <p:ph type="body" idx="1"/>
          </p:nvPr>
        </p:nvSpPr>
        <p:spPr>
          <a:xfrm>
            <a:off x="1042725" y="2192350"/>
            <a:ext cx="5240700" cy="3957600"/>
          </a:xfrm>
          <a:prstGeom prst="rect">
            <a:avLst/>
          </a:prstGeom>
        </p:spPr>
        <p:txBody>
          <a:bodyPr spcFirstLastPara="1" wrap="square" lIns="91425" tIns="45700" rIns="91425" bIns="45700" anchor="t" anchorCtr="0">
            <a:normAutofit/>
          </a:bodyPr>
          <a:lstStyle/>
          <a:p>
            <a:pPr marL="0" lvl="0" indent="0" algn="l" rtl="0">
              <a:spcBef>
                <a:spcPts val="0"/>
              </a:spcBef>
              <a:spcAft>
                <a:spcPts val="0"/>
              </a:spcAft>
              <a:buClr>
                <a:schemeClr val="dk1"/>
              </a:buClr>
              <a:buSzPts val="1100"/>
              <a:buFont typeface="Arial"/>
              <a:buNone/>
            </a:pPr>
            <a:r>
              <a:rPr lang="en-US" sz="1900"/>
              <a:t>Of the 362 respondents, </a:t>
            </a:r>
            <a:endParaRPr sz="1700">
              <a:latin typeface="Arial"/>
              <a:ea typeface="Arial"/>
              <a:cs typeface="Arial"/>
              <a:sym typeface="Arial"/>
            </a:endParaRPr>
          </a:p>
          <a:p>
            <a:pPr marL="285750" lvl="0" indent="-304800" algn="l" rtl="0">
              <a:spcBef>
                <a:spcPts val="920"/>
              </a:spcBef>
              <a:spcAft>
                <a:spcPts val="0"/>
              </a:spcAft>
              <a:buClr>
                <a:srgbClr val="960000"/>
              </a:buClr>
              <a:buSzPts val="2620"/>
              <a:buChar char="•"/>
            </a:pPr>
            <a:r>
              <a:rPr lang="en-US" sz="1900" b="1">
                <a:solidFill>
                  <a:srgbClr val="507CB6"/>
                </a:solidFill>
              </a:rPr>
              <a:t>93.4%  (338/362) </a:t>
            </a:r>
            <a:r>
              <a:rPr lang="en-US" sz="1900" b="1"/>
              <a:t>did not have </a:t>
            </a:r>
            <a:r>
              <a:rPr lang="en-US" sz="1900"/>
              <a:t>problems getting medical care or other services because of the language/s they speak</a:t>
            </a:r>
            <a:endParaRPr sz="1900"/>
          </a:p>
          <a:p>
            <a:pPr marL="285750" lvl="0" indent="-304800" algn="l" rtl="0">
              <a:spcBef>
                <a:spcPts val="920"/>
              </a:spcBef>
              <a:spcAft>
                <a:spcPts val="0"/>
              </a:spcAft>
              <a:buClr>
                <a:srgbClr val="960000"/>
              </a:buClr>
              <a:buSzPts val="2620"/>
              <a:buChar char="•"/>
            </a:pPr>
            <a:r>
              <a:rPr lang="en-US" sz="1900" b="1">
                <a:solidFill>
                  <a:srgbClr val="00BF6F"/>
                </a:solidFill>
              </a:rPr>
              <a:t>4.1% (38/362)</a:t>
            </a:r>
            <a:r>
              <a:rPr lang="en-US" sz="1900"/>
              <a:t> </a:t>
            </a:r>
            <a:r>
              <a:rPr lang="en-US" sz="1900" b="1"/>
              <a:t>had problems</a:t>
            </a:r>
            <a:r>
              <a:rPr lang="en-US" sz="1900"/>
              <a:t> getting medical care or other services because of the language/s they speak</a:t>
            </a:r>
            <a:endParaRPr sz="1900"/>
          </a:p>
          <a:p>
            <a:pPr marL="457200" lvl="0" indent="0" algn="l" rtl="0">
              <a:spcBef>
                <a:spcPts val="920"/>
              </a:spcBef>
              <a:spcAft>
                <a:spcPts val="0"/>
              </a:spcAft>
              <a:buNone/>
            </a:pPr>
            <a:endParaRPr/>
          </a:p>
        </p:txBody>
      </p:sp>
      <p:pic>
        <p:nvPicPr>
          <p:cNvPr id="535" name="Google Shape;535;g1e42869827f_0_60"/>
          <p:cNvPicPr preferRelativeResize="0"/>
          <p:nvPr/>
        </p:nvPicPr>
        <p:blipFill>
          <a:blip r:embed="rId3">
            <a:alphaModFix/>
          </a:blip>
          <a:stretch>
            <a:fillRect/>
          </a:stretch>
        </p:blipFill>
        <p:spPr>
          <a:xfrm>
            <a:off x="6355325" y="2539550"/>
            <a:ext cx="5348801" cy="2793581"/>
          </a:xfrm>
          <a:prstGeom prst="rect">
            <a:avLst/>
          </a:prstGeom>
          <a:noFill/>
          <a:ln>
            <a:noFill/>
          </a:ln>
        </p:spPr>
      </p:pic>
      <p:sp>
        <p:nvSpPr>
          <p:cNvPr id="536" name="Google Shape;536;g1e42869827f_0_60"/>
          <p:cNvSpPr txBox="1"/>
          <p:nvPr/>
        </p:nvSpPr>
        <p:spPr>
          <a:xfrm>
            <a:off x="7360675" y="5618825"/>
            <a:ext cx="3931800" cy="430800"/>
          </a:xfrm>
          <a:prstGeom prst="rect">
            <a:avLst/>
          </a:prstGeom>
          <a:noFill/>
          <a:ln>
            <a:noFill/>
          </a:ln>
        </p:spPr>
        <p:txBody>
          <a:bodyPr spcFirstLastPara="1" wrap="square" lIns="91425" tIns="91425" rIns="91425" bIns="91425" anchor="t" anchorCtr="0">
            <a:noAutofit/>
          </a:bodyPr>
          <a:lstStyle/>
          <a:p>
            <a:pPr marL="0" lvl="0" indent="0" algn="l" rtl="0">
              <a:spcBef>
                <a:spcPts val="920"/>
              </a:spcBef>
              <a:spcAft>
                <a:spcPts val="0"/>
              </a:spcAft>
              <a:buNone/>
            </a:pPr>
            <a:r>
              <a:rPr lang="en-US" sz="1700">
                <a:solidFill>
                  <a:schemeClr val="dk1"/>
                </a:solidFill>
                <a:latin typeface="Corbel"/>
                <a:ea typeface="Corbel"/>
                <a:cs typeface="Corbel"/>
                <a:sym typeface="Corbel"/>
              </a:rPr>
              <a:t>Answered: 362, Skipped: 36</a:t>
            </a:r>
            <a:endParaRPr sz="1600">
              <a:latin typeface="Corbel"/>
              <a:ea typeface="Corbel"/>
              <a:cs typeface="Corbel"/>
              <a:sym typeface="Corbel"/>
            </a:endParaRPr>
          </a:p>
        </p:txBody>
      </p:sp>
    </p:spTree>
    <p:extLst>
      <p:ext uri="{BB962C8B-B14F-4D97-AF65-F5344CB8AC3E}">
        <p14:creationId xmlns:p14="http://schemas.microsoft.com/office/powerpoint/2010/main" val="2464834376"/>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16531" y="33338"/>
            <a:ext cx="10386491" cy="1103131"/>
          </a:xfrm>
        </p:spPr>
        <p:txBody>
          <a:bodyPr>
            <a:normAutofit fontScale="90000"/>
          </a:bodyPr>
          <a:lstStyle/>
          <a:p>
            <a:pPr algn="l"/>
            <a:r>
              <a:rPr lang="en-US" b="1" dirty="0" smtClean="0">
                <a:solidFill>
                  <a:srgbClr val="C00000"/>
                </a:solidFill>
              </a:rPr>
              <a:t>2022 </a:t>
            </a:r>
            <a:r>
              <a:rPr lang="en-US" b="1" dirty="0">
                <a:solidFill>
                  <a:srgbClr val="C00000"/>
                </a:solidFill>
              </a:rPr>
              <a:t>RSR Total Clients Served by Zip Code </a:t>
            </a:r>
            <a:r>
              <a:rPr lang="en-US" b="1" dirty="0" smtClean="0">
                <a:solidFill>
                  <a:srgbClr val="C00000"/>
                </a:solidFill>
              </a:rPr>
              <a:t>Summary</a:t>
            </a:r>
            <a:endParaRPr lang="en-US" dirty="0"/>
          </a:p>
        </p:txBody>
      </p:sp>
      <p:sp>
        <p:nvSpPr>
          <p:cNvPr id="3" name="Content Placeholder 2"/>
          <p:cNvSpPr>
            <a:spLocks noGrp="1"/>
          </p:cNvSpPr>
          <p:nvPr>
            <p:ph idx="1"/>
          </p:nvPr>
        </p:nvSpPr>
        <p:spPr>
          <a:xfrm>
            <a:off x="1484311" y="1737360"/>
            <a:ext cx="5399816" cy="4232366"/>
          </a:xfrm>
        </p:spPr>
        <p:txBody>
          <a:bodyPr anchor="t">
            <a:normAutofit fontScale="92500" lnSpcReduction="20000"/>
          </a:bodyPr>
          <a:lstStyle/>
          <a:p>
            <a:r>
              <a:rPr lang="en-US" dirty="0"/>
              <a:t>The report resulted in a total of </a:t>
            </a:r>
            <a:r>
              <a:rPr lang="en-US" dirty="0" smtClean="0"/>
              <a:t>3,271 clients served, </a:t>
            </a:r>
            <a:r>
              <a:rPr lang="en-US" dirty="0"/>
              <a:t>within </a:t>
            </a:r>
            <a:r>
              <a:rPr lang="en-US" dirty="0" smtClean="0"/>
              <a:t>62 </a:t>
            </a:r>
            <a:r>
              <a:rPr lang="en-US" dirty="0"/>
              <a:t>zip codes in Palm Beach County</a:t>
            </a:r>
            <a:r>
              <a:rPr lang="en-US" dirty="0" smtClean="0"/>
              <a:t>. This compares to previous year of 3,788 clients within 60 zip codes. </a:t>
            </a:r>
            <a:endParaRPr lang="en-US" dirty="0"/>
          </a:p>
          <a:p>
            <a:r>
              <a:rPr lang="en-US" dirty="0"/>
              <a:t>Zip codes are determined by the client profile address information entered into the database.</a:t>
            </a:r>
          </a:p>
          <a:p>
            <a:r>
              <a:rPr lang="en-US" dirty="0"/>
              <a:t>Charted </a:t>
            </a:r>
            <a:r>
              <a:rPr lang="en-US" dirty="0" smtClean="0"/>
              <a:t>to the right are </a:t>
            </a:r>
            <a:r>
              <a:rPr lang="en-US" dirty="0"/>
              <a:t>the 5 zip codes with the highest number of clients </a:t>
            </a:r>
            <a:r>
              <a:rPr lang="en-US" dirty="0" smtClean="0"/>
              <a:t>served, compared to the previous year.</a:t>
            </a:r>
            <a:endParaRPr lang="en-US" dirty="0"/>
          </a:p>
          <a:p>
            <a:r>
              <a:rPr lang="en-US" dirty="0"/>
              <a:t>There were </a:t>
            </a:r>
            <a:r>
              <a:rPr lang="en-US" dirty="0" smtClean="0"/>
              <a:t>21 </a:t>
            </a:r>
            <a:r>
              <a:rPr lang="en-US" dirty="0"/>
              <a:t>zip codes in Palm Beach County that resulted in 10 or less clients </a:t>
            </a:r>
            <a:r>
              <a:rPr lang="en-US" dirty="0" smtClean="0"/>
              <a:t>served, compared to 19 last year.</a:t>
            </a:r>
            <a:endParaRPr lang="en-US" dirty="0"/>
          </a:p>
        </p:txBody>
      </p:sp>
      <p:graphicFrame>
        <p:nvGraphicFramePr>
          <p:cNvPr id="4" name="Content Placeholder 4"/>
          <p:cNvGraphicFramePr>
            <a:graphicFrameLocks/>
          </p:cNvGraphicFramePr>
          <p:nvPr>
            <p:extLst/>
          </p:nvPr>
        </p:nvGraphicFramePr>
        <p:xfrm>
          <a:off x="6884127" y="1463040"/>
          <a:ext cx="4993742" cy="2595880"/>
        </p:xfrm>
        <a:graphic>
          <a:graphicData uri="http://schemas.openxmlformats.org/drawingml/2006/table">
            <a:tbl>
              <a:tblPr firstRow="1" bandRow="1">
                <a:tableStyleId>{5C22544A-7EE6-4342-B048-85BDC9FD1C3A}</a:tableStyleId>
              </a:tblPr>
              <a:tblGrid>
                <a:gridCol w="2279750">
                  <a:extLst>
                    <a:ext uri="{9D8B030D-6E8A-4147-A177-3AD203B41FA5}">
                      <a16:colId xmlns:a16="http://schemas.microsoft.com/office/drawing/2014/main" val="136624666"/>
                    </a:ext>
                  </a:extLst>
                </a:gridCol>
                <a:gridCol w="2713992">
                  <a:extLst>
                    <a:ext uri="{9D8B030D-6E8A-4147-A177-3AD203B41FA5}">
                      <a16:colId xmlns:a16="http://schemas.microsoft.com/office/drawing/2014/main" val="4279443622"/>
                    </a:ext>
                  </a:extLst>
                </a:gridCol>
              </a:tblGrid>
              <a:tr h="370840">
                <a:tc>
                  <a:txBody>
                    <a:bodyPr/>
                    <a:lstStyle/>
                    <a:p>
                      <a:r>
                        <a:rPr lang="en-US" dirty="0" smtClean="0"/>
                        <a:t>2021 (2020) Zip Code</a:t>
                      </a:r>
                      <a:endParaRPr lang="en-US" dirty="0"/>
                    </a:p>
                  </a:txBody>
                  <a:tcPr/>
                </a:tc>
                <a:tc>
                  <a:txBody>
                    <a:bodyPr/>
                    <a:lstStyle/>
                    <a:p>
                      <a:r>
                        <a:rPr lang="en-US" dirty="0" smtClean="0"/>
                        <a:t>2021 (2020) Clients</a:t>
                      </a:r>
                      <a:r>
                        <a:rPr lang="en-US" baseline="0" dirty="0" smtClean="0"/>
                        <a:t> Served</a:t>
                      </a:r>
                    </a:p>
                  </a:txBody>
                  <a:tcPr/>
                </a:tc>
                <a:extLst>
                  <a:ext uri="{0D108BD9-81ED-4DB2-BD59-A6C34878D82A}">
                    <a16:rowId xmlns:a16="http://schemas.microsoft.com/office/drawing/2014/main" val="2625951616"/>
                  </a:ext>
                </a:extLst>
              </a:tr>
              <a:tr h="370840">
                <a:tc>
                  <a:txBody>
                    <a:bodyPr/>
                    <a:lstStyle/>
                    <a:p>
                      <a:r>
                        <a:rPr lang="en-US" dirty="0" smtClean="0"/>
                        <a:t>33407</a:t>
                      </a:r>
                      <a:endParaRPr lang="en-US" dirty="0"/>
                    </a:p>
                  </a:txBody>
                  <a:tcPr/>
                </a:tc>
                <a:tc>
                  <a:txBody>
                    <a:bodyPr/>
                    <a:lstStyle/>
                    <a:p>
                      <a:pPr algn="ctr"/>
                      <a:r>
                        <a:rPr lang="en-US" dirty="0" smtClean="0"/>
                        <a:t>319 (302)</a:t>
                      </a:r>
                      <a:endParaRPr lang="en-US" dirty="0"/>
                    </a:p>
                  </a:txBody>
                  <a:tcPr/>
                </a:tc>
                <a:extLst>
                  <a:ext uri="{0D108BD9-81ED-4DB2-BD59-A6C34878D82A}">
                    <a16:rowId xmlns:a16="http://schemas.microsoft.com/office/drawing/2014/main" val="927288989"/>
                  </a:ext>
                </a:extLst>
              </a:tr>
              <a:tr h="370840">
                <a:tc>
                  <a:txBody>
                    <a:bodyPr/>
                    <a:lstStyle/>
                    <a:p>
                      <a:r>
                        <a:rPr lang="en-US" dirty="0" smtClean="0"/>
                        <a:t>33404</a:t>
                      </a:r>
                      <a:endParaRPr lang="en-US" dirty="0"/>
                    </a:p>
                  </a:txBody>
                  <a:tcPr/>
                </a:tc>
                <a:tc>
                  <a:txBody>
                    <a:bodyPr/>
                    <a:lstStyle/>
                    <a:p>
                      <a:pPr algn="ctr"/>
                      <a:r>
                        <a:rPr lang="en-US" dirty="0" smtClean="0"/>
                        <a:t>290 (230)</a:t>
                      </a:r>
                      <a:endParaRPr lang="en-US" dirty="0"/>
                    </a:p>
                  </a:txBody>
                  <a:tcPr/>
                </a:tc>
                <a:extLst>
                  <a:ext uri="{0D108BD9-81ED-4DB2-BD59-A6C34878D82A}">
                    <a16:rowId xmlns:a16="http://schemas.microsoft.com/office/drawing/2014/main" val="3089879141"/>
                  </a:ext>
                </a:extLst>
              </a:tr>
              <a:tr h="370840">
                <a:tc>
                  <a:txBody>
                    <a:bodyPr/>
                    <a:lstStyle/>
                    <a:p>
                      <a:r>
                        <a:rPr lang="en-US" dirty="0" smtClean="0"/>
                        <a:t>33430 (33460)</a:t>
                      </a:r>
                      <a:endParaRPr lang="en-US" dirty="0"/>
                    </a:p>
                  </a:txBody>
                  <a:tcPr/>
                </a:tc>
                <a:tc>
                  <a:txBody>
                    <a:bodyPr/>
                    <a:lstStyle/>
                    <a:p>
                      <a:pPr algn="ctr"/>
                      <a:r>
                        <a:rPr lang="en-US" dirty="0" smtClean="0"/>
                        <a:t>243 (198)</a:t>
                      </a:r>
                      <a:endParaRPr lang="en-US" dirty="0"/>
                    </a:p>
                  </a:txBody>
                  <a:tcPr/>
                </a:tc>
                <a:extLst>
                  <a:ext uri="{0D108BD9-81ED-4DB2-BD59-A6C34878D82A}">
                    <a16:rowId xmlns:a16="http://schemas.microsoft.com/office/drawing/2014/main" val="2967743889"/>
                  </a:ext>
                </a:extLst>
              </a:tr>
              <a:tr h="370840">
                <a:tc>
                  <a:txBody>
                    <a:bodyPr/>
                    <a:lstStyle/>
                    <a:p>
                      <a:r>
                        <a:rPr lang="en-US" dirty="0" smtClean="0"/>
                        <a:t>33460 (33430)</a:t>
                      </a:r>
                      <a:endParaRPr lang="en-US" dirty="0"/>
                    </a:p>
                  </a:txBody>
                  <a:tcPr/>
                </a:tc>
                <a:tc>
                  <a:txBody>
                    <a:bodyPr/>
                    <a:lstStyle/>
                    <a:p>
                      <a:pPr algn="ctr"/>
                      <a:r>
                        <a:rPr lang="en-US" dirty="0" smtClean="0"/>
                        <a:t>221 (196)</a:t>
                      </a:r>
                      <a:endParaRPr lang="en-US" dirty="0"/>
                    </a:p>
                  </a:txBody>
                  <a:tcPr/>
                </a:tc>
                <a:extLst>
                  <a:ext uri="{0D108BD9-81ED-4DB2-BD59-A6C34878D82A}">
                    <a16:rowId xmlns:a16="http://schemas.microsoft.com/office/drawing/2014/main" val="2493755075"/>
                  </a:ext>
                </a:extLst>
              </a:tr>
              <a:tr h="370840">
                <a:tc>
                  <a:txBody>
                    <a:bodyPr/>
                    <a:lstStyle/>
                    <a:p>
                      <a:r>
                        <a:rPr lang="en-US" dirty="0" smtClean="0"/>
                        <a:t>33435</a:t>
                      </a:r>
                      <a:endParaRPr lang="en-US" dirty="0"/>
                    </a:p>
                  </a:txBody>
                  <a:tcPr/>
                </a:tc>
                <a:tc>
                  <a:txBody>
                    <a:bodyPr/>
                    <a:lstStyle/>
                    <a:p>
                      <a:pPr algn="ctr"/>
                      <a:r>
                        <a:rPr lang="en-US" dirty="0" smtClean="0"/>
                        <a:t>209 (182)</a:t>
                      </a:r>
                      <a:endParaRPr lang="en-US" dirty="0"/>
                    </a:p>
                  </a:txBody>
                  <a:tcPr/>
                </a:tc>
                <a:extLst>
                  <a:ext uri="{0D108BD9-81ED-4DB2-BD59-A6C34878D82A}">
                    <a16:rowId xmlns:a16="http://schemas.microsoft.com/office/drawing/2014/main" val="2106456797"/>
                  </a:ext>
                </a:extLst>
              </a:tr>
              <a:tr h="370840">
                <a:tc>
                  <a:txBody>
                    <a:bodyPr/>
                    <a:lstStyle/>
                    <a:p>
                      <a:r>
                        <a:rPr lang="en-US" dirty="0" smtClean="0"/>
                        <a:t>33401</a:t>
                      </a:r>
                      <a:endParaRPr lang="en-US" dirty="0"/>
                    </a:p>
                  </a:txBody>
                  <a:tcPr/>
                </a:tc>
                <a:tc>
                  <a:txBody>
                    <a:bodyPr/>
                    <a:lstStyle/>
                    <a:p>
                      <a:pPr algn="ctr"/>
                      <a:r>
                        <a:rPr lang="en-US" dirty="0" smtClean="0"/>
                        <a:t>207</a:t>
                      </a:r>
                      <a:endParaRPr lang="en-US" dirty="0"/>
                    </a:p>
                  </a:txBody>
                  <a:tcPr/>
                </a:tc>
                <a:extLst>
                  <a:ext uri="{0D108BD9-81ED-4DB2-BD59-A6C34878D82A}">
                    <a16:rowId xmlns:a16="http://schemas.microsoft.com/office/drawing/2014/main" val="1540863001"/>
                  </a:ext>
                </a:extLst>
              </a:tr>
            </a:tbl>
          </a:graphicData>
        </a:graphic>
      </p:graphicFrame>
      <p:graphicFrame>
        <p:nvGraphicFramePr>
          <p:cNvPr id="5" name="Content Placeholder 4"/>
          <p:cNvGraphicFramePr>
            <a:graphicFrameLocks/>
          </p:cNvGraphicFramePr>
          <p:nvPr>
            <p:extLst/>
          </p:nvPr>
        </p:nvGraphicFramePr>
        <p:xfrm>
          <a:off x="6884127" y="4089583"/>
          <a:ext cx="4993741" cy="2225040"/>
        </p:xfrm>
        <a:graphic>
          <a:graphicData uri="http://schemas.openxmlformats.org/drawingml/2006/table">
            <a:tbl>
              <a:tblPr firstRow="1" bandRow="1">
                <a:tableStyleId>{5C22544A-7EE6-4342-B048-85BDC9FD1C3A}</a:tableStyleId>
              </a:tblPr>
              <a:tblGrid>
                <a:gridCol w="2269204">
                  <a:extLst>
                    <a:ext uri="{9D8B030D-6E8A-4147-A177-3AD203B41FA5}">
                      <a16:colId xmlns:a16="http://schemas.microsoft.com/office/drawing/2014/main" val="136624666"/>
                    </a:ext>
                  </a:extLst>
                </a:gridCol>
                <a:gridCol w="2724537">
                  <a:extLst>
                    <a:ext uri="{9D8B030D-6E8A-4147-A177-3AD203B41FA5}">
                      <a16:colId xmlns:a16="http://schemas.microsoft.com/office/drawing/2014/main" val="4279443622"/>
                    </a:ext>
                  </a:extLst>
                </a:gridCol>
              </a:tblGrid>
              <a:tr h="370840">
                <a:tc>
                  <a:txBody>
                    <a:bodyPr/>
                    <a:lstStyle/>
                    <a:p>
                      <a:r>
                        <a:rPr lang="en-US" dirty="0" smtClean="0"/>
                        <a:t>2022 Zip Code</a:t>
                      </a:r>
                      <a:endParaRPr lang="en-US" dirty="0"/>
                    </a:p>
                  </a:txBody>
                  <a:tcPr/>
                </a:tc>
                <a:tc>
                  <a:txBody>
                    <a:bodyPr/>
                    <a:lstStyle/>
                    <a:p>
                      <a:r>
                        <a:rPr lang="en-US" dirty="0" smtClean="0"/>
                        <a:t>2022 Clients</a:t>
                      </a:r>
                      <a:r>
                        <a:rPr lang="en-US" baseline="0" dirty="0" smtClean="0"/>
                        <a:t> Served</a:t>
                      </a:r>
                    </a:p>
                  </a:txBody>
                  <a:tcPr/>
                </a:tc>
                <a:extLst>
                  <a:ext uri="{0D108BD9-81ED-4DB2-BD59-A6C34878D82A}">
                    <a16:rowId xmlns:a16="http://schemas.microsoft.com/office/drawing/2014/main" val="2625951616"/>
                  </a:ext>
                </a:extLst>
              </a:tr>
              <a:tr h="370840">
                <a:tc>
                  <a:txBody>
                    <a:bodyPr/>
                    <a:lstStyle/>
                    <a:p>
                      <a:r>
                        <a:rPr lang="en-US" dirty="0" smtClean="0"/>
                        <a:t>33404</a:t>
                      </a:r>
                      <a:endParaRPr lang="en-US" dirty="0"/>
                    </a:p>
                  </a:txBody>
                  <a:tcPr/>
                </a:tc>
                <a:tc>
                  <a:txBody>
                    <a:bodyPr/>
                    <a:lstStyle/>
                    <a:p>
                      <a:pPr algn="ctr"/>
                      <a:r>
                        <a:rPr lang="en-US" dirty="0" smtClean="0"/>
                        <a:t>284</a:t>
                      </a:r>
                      <a:endParaRPr lang="en-US" dirty="0"/>
                    </a:p>
                  </a:txBody>
                  <a:tcPr/>
                </a:tc>
                <a:extLst>
                  <a:ext uri="{0D108BD9-81ED-4DB2-BD59-A6C34878D82A}">
                    <a16:rowId xmlns:a16="http://schemas.microsoft.com/office/drawing/2014/main" val="927288989"/>
                  </a:ext>
                </a:extLst>
              </a:tr>
              <a:tr h="370840">
                <a:tc>
                  <a:txBody>
                    <a:bodyPr/>
                    <a:lstStyle/>
                    <a:p>
                      <a:r>
                        <a:rPr lang="en-US" dirty="0" smtClean="0"/>
                        <a:t>33407</a:t>
                      </a:r>
                      <a:endParaRPr lang="en-US" dirty="0"/>
                    </a:p>
                  </a:txBody>
                  <a:tcPr/>
                </a:tc>
                <a:tc>
                  <a:txBody>
                    <a:bodyPr/>
                    <a:lstStyle/>
                    <a:p>
                      <a:pPr algn="ctr"/>
                      <a:r>
                        <a:rPr lang="en-US" dirty="0" smtClean="0"/>
                        <a:t>264</a:t>
                      </a:r>
                      <a:endParaRPr lang="en-US" dirty="0"/>
                    </a:p>
                  </a:txBody>
                  <a:tcPr/>
                </a:tc>
                <a:extLst>
                  <a:ext uri="{0D108BD9-81ED-4DB2-BD59-A6C34878D82A}">
                    <a16:rowId xmlns:a16="http://schemas.microsoft.com/office/drawing/2014/main" val="3089879141"/>
                  </a:ext>
                </a:extLst>
              </a:tr>
              <a:tr h="370840">
                <a:tc>
                  <a:txBody>
                    <a:bodyPr/>
                    <a:lstStyle/>
                    <a:p>
                      <a:r>
                        <a:rPr lang="en-US" dirty="0" smtClean="0"/>
                        <a:t>33430</a:t>
                      </a:r>
                      <a:r>
                        <a:rPr lang="en-US" baseline="0" dirty="0" smtClean="0"/>
                        <a:t> &amp; </a:t>
                      </a:r>
                      <a:r>
                        <a:rPr lang="en-US" dirty="0" smtClean="0"/>
                        <a:t>33460</a:t>
                      </a:r>
                      <a:endParaRPr lang="en-US" dirty="0"/>
                    </a:p>
                  </a:txBody>
                  <a:tcPr/>
                </a:tc>
                <a:tc>
                  <a:txBody>
                    <a:bodyPr/>
                    <a:lstStyle/>
                    <a:p>
                      <a:pPr algn="ctr"/>
                      <a:r>
                        <a:rPr lang="en-US" dirty="0" smtClean="0"/>
                        <a:t>192</a:t>
                      </a:r>
                      <a:endParaRPr lang="en-US" dirty="0"/>
                    </a:p>
                  </a:txBody>
                  <a:tcPr/>
                </a:tc>
                <a:extLst>
                  <a:ext uri="{0D108BD9-81ED-4DB2-BD59-A6C34878D82A}">
                    <a16:rowId xmlns:a16="http://schemas.microsoft.com/office/drawing/2014/main" val="2967743889"/>
                  </a:ext>
                </a:extLst>
              </a:tr>
              <a:tr h="370840">
                <a:tc>
                  <a:txBody>
                    <a:bodyPr/>
                    <a:lstStyle/>
                    <a:p>
                      <a:r>
                        <a:rPr lang="en-US" dirty="0" smtClean="0"/>
                        <a:t>33435</a:t>
                      </a:r>
                    </a:p>
                  </a:txBody>
                  <a:tcPr/>
                </a:tc>
                <a:tc>
                  <a:txBody>
                    <a:bodyPr/>
                    <a:lstStyle/>
                    <a:p>
                      <a:pPr algn="ctr"/>
                      <a:r>
                        <a:rPr lang="en-US" dirty="0" smtClean="0"/>
                        <a:t>185</a:t>
                      </a:r>
                      <a:endParaRPr lang="en-US" dirty="0"/>
                    </a:p>
                  </a:txBody>
                  <a:tcPr/>
                </a:tc>
                <a:extLst>
                  <a:ext uri="{0D108BD9-81ED-4DB2-BD59-A6C34878D82A}">
                    <a16:rowId xmlns:a16="http://schemas.microsoft.com/office/drawing/2014/main" val="2493755075"/>
                  </a:ext>
                </a:extLst>
              </a:tr>
              <a:tr h="370840">
                <a:tc>
                  <a:txBody>
                    <a:bodyPr/>
                    <a:lstStyle/>
                    <a:p>
                      <a:r>
                        <a:rPr lang="en-US" dirty="0" smtClean="0"/>
                        <a:t>33401</a:t>
                      </a:r>
                      <a:endParaRPr lang="en-US" dirty="0"/>
                    </a:p>
                  </a:txBody>
                  <a:tcPr/>
                </a:tc>
                <a:tc>
                  <a:txBody>
                    <a:bodyPr/>
                    <a:lstStyle/>
                    <a:p>
                      <a:pPr algn="ctr"/>
                      <a:r>
                        <a:rPr lang="en-US" dirty="0" smtClean="0"/>
                        <a:t>166</a:t>
                      </a:r>
                      <a:endParaRPr lang="en-US" dirty="0"/>
                    </a:p>
                  </a:txBody>
                  <a:tcPr/>
                </a:tc>
                <a:extLst>
                  <a:ext uri="{0D108BD9-81ED-4DB2-BD59-A6C34878D82A}">
                    <a16:rowId xmlns:a16="http://schemas.microsoft.com/office/drawing/2014/main" val="2106456797"/>
                  </a:ext>
                </a:extLst>
              </a:tr>
            </a:tbl>
          </a:graphicData>
        </a:graphic>
      </p:graphicFrame>
    </p:spTree>
    <p:extLst>
      <p:ext uri="{BB962C8B-B14F-4D97-AF65-F5344CB8AC3E}">
        <p14:creationId xmlns:p14="http://schemas.microsoft.com/office/powerpoint/2010/main" val="428179016"/>
      </p:ext>
    </p:extLst>
  </p:cSld>
  <p:clrMapOvr>
    <a:masterClrMapping/>
  </p:clrMapOvr>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Shape 541"/>
        <p:cNvGrpSpPr/>
        <p:nvPr/>
      </p:nvGrpSpPr>
      <p:grpSpPr>
        <a:xfrm>
          <a:off x="0" y="0"/>
          <a:ext cx="0" cy="0"/>
          <a:chOff x="0" y="0"/>
          <a:chExt cx="0" cy="0"/>
        </a:xfrm>
      </p:grpSpPr>
      <p:sp>
        <p:nvSpPr>
          <p:cNvPr id="542" name="Google Shape;542;g1e42869827f_0_67"/>
          <p:cNvSpPr txBox="1">
            <a:spLocks noGrp="1"/>
          </p:cNvSpPr>
          <p:nvPr>
            <p:ph type="title"/>
          </p:nvPr>
        </p:nvSpPr>
        <p:spPr>
          <a:xfrm>
            <a:off x="1484309" y="242988"/>
            <a:ext cx="10018800" cy="1752600"/>
          </a:xfrm>
          <a:prstGeom prst="rect">
            <a:avLst/>
          </a:prstGeom>
        </p:spPr>
        <p:txBody>
          <a:bodyPr spcFirstLastPara="1" wrap="square" lIns="91425" tIns="45700" rIns="91425" bIns="45700" anchor="ctr" anchorCtr="0">
            <a:normAutofit fontScale="90000"/>
          </a:bodyPr>
          <a:lstStyle/>
          <a:p>
            <a:pPr marL="0" lvl="0" indent="0" algn="ctr" rtl="0">
              <a:spcBef>
                <a:spcPts val="0"/>
              </a:spcBef>
              <a:spcAft>
                <a:spcPts val="0"/>
              </a:spcAft>
              <a:buNone/>
            </a:pPr>
            <a:r>
              <a:rPr lang="en-US" sz="3200" b="1">
                <a:solidFill>
                  <a:srgbClr val="C00000"/>
                </a:solidFill>
              </a:rPr>
              <a:t>Access to Medical Care and Affordability</a:t>
            </a:r>
            <a:endParaRPr sz="3200" b="1">
              <a:solidFill>
                <a:srgbClr val="C00000"/>
              </a:solidFill>
            </a:endParaRPr>
          </a:p>
          <a:p>
            <a:pPr marL="0" lvl="0" indent="0" algn="ctr" rtl="0">
              <a:spcBef>
                <a:spcPts val="0"/>
              </a:spcBef>
              <a:spcAft>
                <a:spcPts val="0"/>
              </a:spcAft>
              <a:buClr>
                <a:schemeClr val="dk1"/>
              </a:buClr>
              <a:buSzPct val="34375"/>
              <a:buFont typeface="Arial"/>
              <a:buNone/>
            </a:pPr>
            <a:r>
              <a:rPr lang="en-US" sz="3200" b="1">
                <a:solidFill>
                  <a:srgbClr val="C00000"/>
                </a:solidFill>
              </a:rPr>
              <a:t>In the last 12 months, have you not gotten medical care because you could not afford a co-pay or deductible? ﻿(check one)</a:t>
            </a:r>
            <a:endParaRPr sz="3200" b="1">
              <a:solidFill>
                <a:srgbClr val="C00000"/>
              </a:solidFill>
            </a:endParaRPr>
          </a:p>
        </p:txBody>
      </p:sp>
      <p:sp>
        <p:nvSpPr>
          <p:cNvPr id="543" name="Google Shape;543;g1e42869827f_0_67"/>
          <p:cNvSpPr txBox="1">
            <a:spLocks noGrp="1"/>
          </p:cNvSpPr>
          <p:nvPr>
            <p:ph type="body" idx="1"/>
          </p:nvPr>
        </p:nvSpPr>
        <p:spPr>
          <a:xfrm>
            <a:off x="1134100" y="2261350"/>
            <a:ext cx="5817900" cy="3957600"/>
          </a:xfrm>
          <a:prstGeom prst="rect">
            <a:avLst/>
          </a:prstGeom>
        </p:spPr>
        <p:txBody>
          <a:bodyPr spcFirstLastPara="1" wrap="square" lIns="91425" tIns="45700" rIns="91425" bIns="45700" anchor="t" anchorCtr="0">
            <a:normAutofit/>
          </a:bodyPr>
          <a:lstStyle/>
          <a:p>
            <a:pPr marL="0" lvl="0" indent="0" algn="l" rtl="0">
              <a:spcBef>
                <a:spcPts val="0"/>
              </a:spcBef>
              <a:spcAft>
                <a:spcPts val="0"/>
              </a:spcAft>
              <a:buClr>
                <a:schemeClr val="dk1"/>
              </a:buClr>
              <a:buSzPts val="1100"/>
              <a:buFont typeface="Arial"/>
              <a:buNone/>
            </a:pPr>
            <a:r>
              <a:rPr lang="en-US" sz="2000"/>
              <a:t>Of the 362 respondents, </a:t>
            </a:r>
            <a:endParaRPr sz="1800">
              <a:latin typeface="Arial"/>
              <a:ea typeface="Arial"/>
              <a:cs typeface="Arial"/>
              <a:sym typeface="Arial"/>
            </a:endParaRPr>
          </a:p>
          <a:p>
            <a:pPr marL="285750" lvl="0" indent="-311150" algn="l" rtl="0">
              <a:spcBef>
                <a:spcPts val="920"/>
              </a:spcBef>
              <a:spcAft>
                <a:spcPts val="0"/>
              </a:spcAft>
              <a:buClr>
                <a:srgbClr val="960000"/>
              </a:buClr>
              <a:buSzPts val="2720"/>
              <a:buChar char="•"/>
            </a:pPr>
            <a:r>
              <a:rPr lang="en-US" sz="2000" b="1">
                <a:solidFill>
                  <a:srgbClr val="507CB6"/>
                </a:solidFill>
              </a:rPr>
              <a:t>89.1%  (325/365)</a:t>
            </a:r>
            <a:r>
              <a:rPr lang="en-US" sz="2000"/>
              <a:t> </a:t>
            </a:r>
            <a:r>
              <a:rPr lang="en-US" sz="2000" b="1"/>
              <a:t>have</a:t>
            </a:r>
            <a:r>
              <a:rPr lang="en-US" sz="2000"/>
              <a:t> gotten medical care</a:t>
            </a:r>
            <a:endParaRPr sz="2000"/>
          </a:p>
          <a:p>
            <a:pPr marL="285750" lvl="0" indent="-311150" algn="l" rtl="0">
              <a:spcBef>
                <a:spcPts val="920"/>
              </a:spcBef>
              <a:spcAft>
                <a:spcPts val="0"/>
              </a:spcAft>
              <a:buClr>
                <a:srgbClr val="960000"/>
              </a:buClr>
              <a:buSzPts val="2720"/>
              <a:buChar char="•"/>
            </a:pPr>
            <a:r>
              <a:rPr lang="en-US" sz="2000" b="1">
                <a:solidFill>
                  <a:srgbClr val="00BF6F"/>
                </a:solidFill>
              </a:rPr>
              <a:t>7.7% (28/365)</a:t>
            </a:r>
            <a:r>
              <a:rPr lang="en-US" sz="2000"/>
              <a:t> </a:t>
            </a:r>
            <a:r>
              <a:rPr lang="en-US" sz="2000" b="1"/>
              <a:t>did not</a:t>
            </a:r>
            <a:r>
              <a:rPr lang="en-US" sz="2000"/>
              <a:t> receive medical care because they could not afford a co-pay or deductible</a:t>
            </a:r>
            <a:endParaRPr sz="2000"/>
          </a:p>
          <a:p>
            <a:pPr marL="0" lvl="0" indent="0" algn="l" rtl="0">
              <a:spcBef>
                <a:spcPts val="920"/>
              </a:spcBef>
              <a:spcAft>
                <a:spcPts val="0"/>
              </a:spcAft>
              <a:buNone/>
            </a:pPr>
            <a:endParaRPr/>
          </a:p>
          <a:p>
            <a:pPr marL="0" lvl="0" indent="0" algn="l" rtl="0">
              <a:spcBef>
                <a:spcPts val="480"/>
              </a:spcBef>
              <a:spcAft>
                <a:spcPts val="600"/>
              </a:spcAft>
              <a:buNone/>
            </a:pPr>
            <a:endParaRPr/>
          </a:p>
        </p:txBody>
      </p:sp>
      <p:pic>
        <p:nvPicPr>
          <p:cNvPr id="544" name="Google Shape;544;g1e42869827f_0_67"/>
          <p:cNvPicPr preferRelativeResize="0"/>
          <p:nvPr/>
        </p:nvPicPr>
        <p:blipFill>
          <a:blip r:embed="rId3">
            <a:alphaModFix/>
          </a:blip>
          <a:stretch>
            <a:fillRect/>
          </a:stretch>
        </p:blipFill>
        <p:spPr>
          <a:xfrm>
            <a:off x="7023975" y="2406900"/>
            <a:ext cx="4829324" cy="2863849"/>
          </a:xfrm>
          <a:prstGeom prst="rect">
            <a:avLst/>
          </a:prstGeom>
          <a:noFill/>
          <a:ln>
            <a:noFill/>
          </a:ln>
        </p:spPr>
      </p:pic>
      <p:sp>
        <p:nvSpPr>
          <p:cNvPr id="545" name="Google Shape;545;g1e42869827f_0_67"/>
          <p:cNvSpPr txBox="1"/>
          <p:nvPr/>
        </p:nvSpPr>
        <p:spPr>
          <a:xfrm>
            <a:off x="7957525" y="5378475"/>
            <a:ext cx="3285300" cy="592500"/>
          </a:xfrm>
          <a:prstGeom prst="rect">
            <a:avLst/>
          </a:prstGeom>
          <a:noFill/>
          <a:ln>
            <a:noFill/>
          </a:ln>
        </p:spPr>
        <p:txBody>
          <a:bodyPr spcFirstLastPara="1" wrap="square" lIns="91425" tIns="91425" rIns="91425" bIns="91425" anchor="t" anchorCtr="0">
            <a:noAutofit/>
          </a:bodyPr>
          <a:lstStyle/>
          <a:p>
            <a:pPr marL="0" lvl="0" indent="0" algn="l" rtl="0">
              <a:spcBef>
                <a:spcPts val="920"/>
              </a:spcBef>
              <a:spcAft>
                <a:spcPts val="0"/>
              </a:spcAft>
              <a:buNone/>
            </a:pPr>
            <a:r>
              <a:rPr lang="en-US" sz="1700">
                <a:solidFill>
                  <a:schemeClr val="dk1"/>
                </a:solidFill>
                <a:latin typeface="Corbel"/>
                <a:ea typeface="Corbel"/>
                <a:cs typeface="Corbel"/>
                <a:sym typeface="Corbel"/>
              </a:rPr>
              <a:t>Answered: 362, Skipped: 33</a:t>
            </a:r>
            <a:endParaRPr sz="1600">
              <a:latin typeface="Corbel"/>
              <a:ea typeface="Corbel"/>
              <a:cs typeface="Corbel"/>
              <a:sym typeface="Corbel"/>
            </a:endParaRPr>
          </a:p>
        </p:txBody>
      </p:sp>
    </p:spTree>
    <p:extLst>
      <p:ext uri="{BB962C8B-B14F-4D97-AF65-F5344CB8AC3E}">
        <p14:creationId xmlns:p14="http://schemas.microsoft.com/office/powerpoint/2010/main" val="221033883"/>
      </p:ext>
    </p:extLst>
  </p:cSld>
  <p:clrMapOvr>
    <a:masterClrMapping/>
  </p:clrMapOvr>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Shape 550"/>
        <p:cNvGrpSpPr/>
        <p:nvPr/>
      </p:nvGrpSpPr>
      <p:grpSpPr>
        <a:xfrm>
          <a:off x="0" y="0"/>
          <a:ext cx="0" cy="0"/>
          <a:chOff x="0" y="0"/>
          <a:chExt cx="0" cy="0"/>
        </a:xfrm>
      </p:grpSpPr>
      <p:sp>
        <p:nvSpPr>
          <p:cNvPr id="551" name="Google Shape;551;g1e42869827f_0_73"/>
          <p:cNvSpPr txBox="1">
            <a:spLocks noGrp="1"/>
          </p:cNvSpPr>
          <p:nvPr>
            <p:ph type="title"/>
          </p:nvPr>
        </p:nvSpPr>
        <p:spPr>
          <a:xfrm>
            <a:off x="1429109" y="129913"/>
            <a:ext cx="10018800" cy="1752600"/>
          </a:xfrm>
          <a:prstGeom prst="rect">
            <a:avLst/>
          </a:prstGeom>
        </p:spPr>
        <p:txBody>
          <a:bodyPr spcFirstLastPara="1" wrap="square" lIns="91425" tIns="45700" rIns="91425" bIns="45700" anchor="ctr" anchorCtr="0">
            <a:normAutofit fontScale="90000"/>
          </a:bodyPr>
          <a:lstStyle/>
          <a:p>
            <a:pPr marL="0" lvl="0" indent="0" algn="ctr" rtl="0">
              <a:spcBef>
                <a:spcPts val="0"/>
              </a:spcBef>
              <a:spcAft>
                <a:spcPts val="0"/>
              </a:spcAft>
              <a:buNone/>
            </a:pPr>
            <a:r>
              <a:rPr lang="en-US" sz="3200" b="1">
                <a:solidFill>
                  <a:srgbClr val="C00000"/>
                </a:solidFill>
              </a:rPr>
              <a:t>Medical Appointments and Transportation</a:t>
            </a:r>
            <a:endParaRPr sz="3200" b="1">
              <a:solidFill>
                <a:srgbClr val="C00000"/>
              </a:solidFill>
            </a:endParaRPr>
          </a:p>
          <a:p>
            <a:pPr marL="0" lvl="0" indent="0" algn="ctr" rtl="0">
              <a:spcBef>
                <a:spcPts val="0"/>
              </a:spcBef>
              <a:spcAft>
                <a:spcPts val="0"/>
              </a:spcAft>
              <a:buClr>
                <a:schemeClr val="dk1"/>
              </a:buClr>
              <a:buSzPct val="34375"/>
              <a:buFont typeface="Arial"/>
              <a:buNone/>
            </a:pPr>
            <a:r>
              <a:rPr lang="en-US" sz="3200" b="1">
                <a:solidFill>
                  <a:srgbClr val="C00000"/>
                </a:solidFill>
              </a:rPr>
              <a:t>In the last 12 months, have you missed a medical appointment because you had problems with transportation and you could not get there on time? ﻿(check one)</a:t>
            </a:r>
            <a:endParaRPr sz="3200" b="1">
              <a:solidFill>
                <a:srgbClr val="C00000"/>
              </a:solidFill>
            </a:endParaRPr>
          </a:p>
        </p:txBody>
      </p:sp>
      <p:sp>
        <p:nvSpPr>
          <p:cNvPr id="552" name="Google Shape;552;g1e42869827f_0_73"/>
          <p:cNvSpPr txBox="1">
            <a:spLocks noGrp="1"/>
          </p:cNvSpPr>
          <p:nvPr>
            <p:ph type="body" idx="1"/>
          </p:nvPr>
        </p:nvSpPr>
        <p:spPr>
          <a:xfrm>
            <a:off x="849550" y="1992950"/>
            <a:ext cx="5223900" cy="3957600"/>
          </a:xfrm>
          <a:prstGeom prst="rect">
            <a:avLst/>
          </a:prstGeom>
        </p:spPr>
        <p:txBody>
          <a:bodyPr spcFirstLastPara="1" wrap="square" lIns="91425" tIns="45700" rIns="91425" bIns="45700" anchor="t" anchorCtr="0">
            <a:normAutofit/>
          </a:bodyPr>
          <a:lstStyle/>
          <a:p>
            <a:pPr marL="0" lvl="0" indent="0" algn="l" rtl="0">
              <a:spcBef>
                <a:spcPts val="0"/>
              </a:spcBef>
              <a:spcAft>
                <a:spcPts val="0"/>
              </a:spcAft>
              <a:buClr>
                <a:schemeClr val="dk1"/>
              </a:buClr>
              <a:buSzPts val="1100"/>
              <a:buFont typeface="Arial"/>
              <a:buNone/>
            </a:pPr>
            <a:r>
              <a:rPr lang="en-US" sz="1800"/>
              <a:t>Of the 363 respondents, </a:t>
            </a:r>
            <a:endParaRPr sz="1600">
              <a:latin typeface="Arial"/>
              <a:ea typeface="Arial"/>
              <a:cs typeface="Arial"/>
              <a:sym typeface="Arial"/>
            </a:endParaRPr>
          </a:p>
          <a:p>
            <a:pPr marL="285750" lvl="0" indent="-298450" algn="l" rtl="0">
              <a:spcBef>
                <a:spcPts val="920"/>
              </a:spcBef>
              <a:spcAft>
                <a:spcPts val="0"/>
              </a:spcAft>
              <a:buClr>
                <a:srgbClr val="960000"/>
              </a:buClr>
              <a:buSzPts val="2520"/>
              <a:buChar char="•"/>
            </a:pPr>
            <a:r>
              <a:rPr lang="en-US" sz="1800" b="1">
                <a:solidFill>
                  <a:srgbClr val="507CB6"/>
                </a:solidFill>
              </a:rPr>
              <a:t>89.8%  (338/363)</a:t>
            </a:r>
            <a:r>
              <a:rPr lang="en-US" sz="1800"/>
              <a:t> of respondents reported that they </a:t>
            </a:r>
            <a:r>
              <a:rPr lang="en-US" sz="1800" b="1"/>
              <a:t>did not</a:t>
            </a:r>
            <a:r>
              <a:rPr lang="en-US" sz="1800"/>
              <a:t> </a:t>
            </a:r>
            <a:r>
              <a:rPr lang="en-US" sz="1800" b="1"/>
              <a:t>miss</a:t>
            </a:r>
            <a:r>
              <a:rPr lang="en-US" sz="1800"/>
              <a:t> a medical appointment because they had problems with transportation</a:t>
            </a:r>
            <a:endParaRPr sz="1800"/>
          </a:p>
          <a:p>
            <a:pPr marL="285750" lvl="0" indent="-298450" algn="l" rtl="0">
              <a:spcBef>
                <a:spcPts val="920"/>
              </a:spcBef>
              <a:spcAft>
                <a:spcPts val="0"/>
              </a:spcAft>
              <a:buClr>
                <a:srgbClr val="960000"/>
              </a:buClr>
              <a:buSzPts val="2520"/>
              <a:buChar char="•"/>
            </a:pPr>
            <a:r>
              <a:rPr lang="en-US" sz="1800" b="1">
                <a:solidFill>
                  <a:srgbClr val="00BF6F"/>
                </a:solidFill>
              </a:rPr>
              <a:t>8.0% (29/363)</a:t>
            </a:r>
            <a:r>
              <a:rPr lang="en-US" sz="1800"/>
              <a:t> of respondents reported that they </a:t>
            </a:r>
            <a:r>
              <a:rPr lang="en-US" sz="1800" b="1"/>
              <a:t>had</a:t>
            </a:r>
            <a:r>
              <a:rPr lang="en-US" sz="1800"/>
              <a:t> </a:t>
            </a:r>
            <a:r>
              <a:rPr lang="en-US" sz="1800" b="1"/>
              <a:t>missed</a:t>
            </a:r>
            <a:r>
              <a:rPr lang="en-US" sz="1800"/>
              <a:t> a medical appointment because they had problems with transportation and could not get there on time</a:t>
            </a:r>
            <a:endParaRPr sz="1800"/>
          </a:p>
          <a:p>
            <a:pPr marL="0" lvl="0" indent="0" algn="l" rtl="0">
              <a:spcBef>
                <a:spcPts val="920"/>
              </a:spcBef>
              <a:spcAft>
                <a:spcPts val="0"/>
              </a:spcAft>
              <a:buNone/>
            </a:pPr>
            <a:endParaRPr sz="2600"/>
          </a:p>
        </p:txBody>
      </p:sp>
      <p:pic>
        <p:nvPicPr>
          <p:cNvPr id="553" name="Google Shape;553;g1e42869827f_0_73"/>
          <p:cNvPicPr preferRelativeResize="0"/>
          <p:nvPr/>
        </p:nvPicPr>
        <p:blipFill>
          <a:blip r:embed="rId3">
            <a:alphaModFix/>
          </a:blip>
          <a:stretch>
            <a:fillRect/>
          </a:stretch>
        </p:blipFill>
        <p:spPr>
          <a:xfrm>
            <a:off x="6465825" y="2303700"/>
            <a:ext cx="5223850" cy="3145850"/>
          </a:xfrm>
          <a:prstGeom prst="rect">
            <a:avLst/>
          </a:prstGeom>
          <a:noFill/>
          <a:ln>
            <a:noFill/>
          </a:ln>
        </p:spPr>
      </p:pic>
      <p:sp>
        <p:nvSpPr>
          <p:cNvPr id="554" name="Google Shape;554;g1e42869827f_0_73"/>
          <p:cNvSpPr txBox="1"/>
          <p:nvPr/>
        </p:nvSpPr>
        <p:spPr>
          <a:xfrm>
            <a:off x="7755650" y="6024025"/>
            <a:ext cx="3375000" cy="395100"/>
          </a:xfrm>
          <a:prstGeom prst="rect">
            <a:avLst/>
          </a:prstGeom>
          <a:noFill/>
          <a:ln>
            <a:noFill/>
          </a:ln>
        </p:spPr>
        <p:txBody>
          <a:bodyPr spcFirstLastPara="1" wrap="square" lIns="91425" tIns="91425" rIns="91425" bIns="91425" anchor="t" anchorCtr="0">
            <a:noAutofit/>
          </a:bodyPr>
          <a:lstStyle/>
          <a:p>
            <a:pPr marL="0" lvl="0" indent="0" algn="l" rtl="0">
              <a:spcBef>
                <a:spcPts val="920"/>
              </a:spcBef>
              <a:spcAft>
                <a:spcPts val="0"/>
              </a:spcAft>
              <a:buNone/>
            </a:pPr>
            <a:r>
              <a:rPr lang="en-US" sz="1900">
                <a:solidFill>
                  <a:schemeClr val="dk1"/>
                </a:solidFill>
                <a:latin typeface="Corbel"/>
                <a:ea typeface="Corbel"/>
                <a:cs typeface="Corbel"/>
                <a:sym typeface="Corbel"/>
              </a:rPr>
              <a:t>Answered: 363, Skipped: 35</a:t>
            </a:r>
            <a:endParaRPr sz="1600">
              <a:latin typeface="Corbel"/>
              <a:ea typeface="Corbel"/>
              <a:cs typeface="Corbel"/>
              <a:sym typeface="Corbel"/>
            </a:endParaRPr>
          </a:p>
        </p:txBody>
      </p:sp>
    </p:spTree>
    <p:extLst>
      <p:ext uri="{BB962C8B-B14F-4D97-AF65-F5344CB8AC3E}">
        <p14:creationId xmlns:p14="http://schemas.microsoft.com/office/powerpoint/2010/main" val="3686884907"/>
      </p:ext>
    </p:extLst>
  </p:cSld>
  <p:clrMapOvr>
    <a:masterClrMapping/>
  </p:clrMapOvr>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Shape 559"/>
        <p:cNvGrpSpPr/>
        <p:nvPr/>
      </p:nvGrpSpPr>
      <p:grpSpPr>
        <a:xfrm>
          <a:off x="0" y="0"/>
          <a:ext cx="0" cy="0"/>
          <a:chOff x="0" y="0"/>
          <a:chExt cx="0" cy="0"/>
        </a:xfrm>
      </p:grpSpPr>
      <p:sp>
        <p:nvSpPr>
          <p:cNvPr id="560" name="Google Shape;560;g1e42869827f_0_79"/>
          <p:cNvSpPr txBox="1">
            <a:spLocks noGrp="1"/>
          </p:cNvSpPr>
          <p:nvPr>
            <p:ph type="title"/>
          </p:nvPr>
        </p:nvSpPr>
        <p:spPr>
          <a:xfrm>
            <a:off x="1484309" y="185113"/>
            <a:ext cx="10018800" cy="1752600"/>
          </a:xfrm>
          <a:prstGeom prst="rect">
            <a:avLst/>
          </a:prstGeom>
        </p:spPr>
        <p:txBody>
          <a:bodyPr spcFirstLastPara="1" wrap="square" lIns="91425" tIns="45700" rIns="91425" bIns="45700" anchor="ctr" anchorCtr="0">
            <a:normAutofit fontScale="90000"/>
          </a:bodyPr>
          <a:lstStyle/>
          <a:p>
            <a:pPr marL="0" lvl="0" indent="0" algn="ctr" rtl="0">
              <a:spcBef>
                <a:spcPts val="0"/>
              </a:spcBef>
              <a:spcAft>
                <a:spcPts val="0"/>
              </a:spcAft>
              <a:buNone/>
            </a:pPr>
            <a:r>
              <a:rPr lang="en-US" sz="3200" b="1">
                <a:solidFill>
                  <a:srgbClr val="C00000"/>
                </a:solidFill>
              </a:rPr>
              <a:t>COVID Impact</a:t>
            </a:r>
            <a:endParaRPr sz="3200" b="1">
              <a:solidFill>
                <a:srgbClr val="C00000"/>
              </a:solidFill>
            </a:endParaRPr>
          </a:p>
          <a:p>
            <a:pPr marL="0" lvl="0" indent="0" algn="ctr" rtl="0">
              <a:spcBef>
                <a:spcPts val="0"/>
              </a:spcBef>
              <a:spcAft>
                <a:spcPts val="0"/>
              </a:spcAft>
              <a:buClr>
                <a:schemeClr val="dk1"/>
              </a:buClr>
              <a:buSzPct val="34375"/>
              <a:buFont typeface="Arial"/>
              <a:buNone/>
            </a:pPr>
            <a:r>
              <a:rPr lang="en-US" sz="3200" b="1">
                <a:solidFill>
                  <a:srgbClr val="C00000"/>
                </a:solidFill>
              </a:rPr>
              <a:t>Has a change in Ryan White services provided due to COVID-19 (i.e. telehealth and having to do things remotely) adversely affected your ability to receive services?</a:t>
            </a:r>
            <a:endParaRPr sz="3200" b="1">
              <a:solidFill>
                <a:srgbClr val="C00000"/>
              </a:solidFill>
            </a:endParaRPr>
          </a:p>
        </p:txBody>
      </p:sp>
      <p:sp>
        <p:nvSpPr>
          <p:cNvPr id="561" name="Google Shape;561;g1e42869827f_0_79"/>
          <p:cNvSpPr txBox="1">
            <a:spLocks noGrp="1"/>
          </p:cNvSpPr>
          <p:nvPr>
            <p:ph type="body" idx="1"/>
          </p:nvPr>
        </p:nvSpPr>
        <p:spPr>
          <a:xfrm>
            <a:off x="869775" y="2302650"/>
            <a:ext cx="5016300" cy="3957600"/>
          </a:xfrm>
          <a:prstGeom prst="rect">
            <a:avLst/>
          </a:prstGeom>
        </p:spPr>
        <p:txBody>
          <a:bodyPr spcFirstLastPara="1" wrap="square" lIns="91425" tIns="45700" rIns="91425" bIns="45700" anchor="t" anchorCtr="0">
            <a:normAutofit/>
          </a:bodyPr>
          <a:lstStyle/>
          <a:p>
            <a:pPr marL="0" lvl="0" indent="0" algn="l" rtl="0">
              <a:spcBef>
                <a:spcPts val="480"/>
              </a:spcBef>
              <a:spcAft>
                <a:spcPts val="0"/>
              </a:spcAft>
              <a:buNone/>
            </a:pPr>
            <a:r>
              <a:rPr lang="en-US" sz="2200"/>
              <a:t>Out of the 262 respondents,</a:t>
            </a:r>
            <a:endParaRPr sz="2200"/>
          </a:p>
          <a:p>
            <a:pPr marL="457200" lvl="0" indent="-368300" algn="l" rtl="0">
              <a:spcBef>
                <a:spcPts val="600"/>
              </a:spcBef>
              <a:spcAft>
                <a:spcPts val="0"/>
              </a:spcAft>
              <a:buSzPts val="2200"/>
              <a:buChar char="●"/>
            </a:pPr>
            <a:r>
              <a:rPr lang="en-US" sz="2200" b="1">
                <a:solidFill>
                  <a:srgbClr val="F9BE00"/>
                </a:solidFill>
              </a:rPr>
              <a:t>85.1% (223/262) </a:t>
            </a:r>
            <a:r>
              <a:rPr lang="en-US" sz="2200"/>
              <a:t>respondents reported that COVID-19 had a n</a:t>
            </a:r>
            <a:r>
              <a:rPr lang="en-US" sz="2200" b="1"/>
              <a:t>eutral impact </a:t>
            </a:r>
            <a:r>
              <a:rPr lang="en-US" sz="2200"/>
              <a:t>not making it harder or easier to access services</a:t>
            </a:r>
            <a:endParaRPr sz="2200"/>
          </a:p>
        </p:txBody>
      </p:sp>
      <p:pic>
        <p:nvPicPr>
          <p:cNvPr id="562" name="Google Shape;562;g1e42869827f_0_79"/>
          <p:cNvPicPr preferRelativeResize="0"/>
          <p:nvPr/>
        </p:nvPicPr>
        <p:blipFill>
          <a:blip r:embed="rId3">
            <a:alphaModFix/>
          </a:blip>
          <a:stretch>
            <a:fillRect/>
          </a:stretch>
        </p:blipFill>
        <p:spPr>
          <a:xfrm>
            <a:off x="6825050" y="2500139"/>
            <a:ext cx="5016376" cy="3127229"/>
          </a:xfrm>
          <a:prstGeom prst="rect">
            <a:avLst/>
          </a:prstGeom>
          <a:noFill/>
          <a:ln>
            <a:noFill/>
          </a:ln>
        </p:spPr>
      </p:pic>
      <p:sp>
        <p:nvSpPr>
          <p:cNvPr id="563" name="Google Shape;563;g1e42869827f_0_79"/>
          <p:cNvSpPr txBox="1"/>
          <p:nvPr/>
        </p:nvSpPr>
        <p:spPr>
          <a:xfrm>
            <a:off x="7840500" y="5472275"/>
            <a:ext cx="3366900" cy="510600"/>
          </a:xfrm>
          <a:prstGeom prst="rect">
            <a:avLst/>
          </a:prstGeom>
          <a:noFill/>
          <a:ln>
            <a:noFill/>
          </a:ln>
        </p:spPr>
        <p:txBody>
          <a:bodyPr spcFirstLastPara="1" wrap="square" lIns="91425" tIns="91425" rIns="91425" bIns="91425" anchor="t" anchorCtr="0">
            <a:noAutofit/>
          </a:bodyPr>
          <a:lstStyle/>
          <a:p>
            <a:pPr marL="0" lvl="0" indent="0" algn="l" rtl="0">
              <a:spcBef>
                <a:spcPts val="920"/>
              </a:spcBef>
              <a:spcAft>
                <a:spcPts val="0"/>
              </a:spcAft>
              <a:buNone/>
            </a:pPr>
            <a:r>
              <a:rPr lang="en-US" sz="1500">
                <a:solidFill>
                  <a:schemeClr val="dk1"/>
                </a:solidFill>
                <a:latin typeface="Corbel"/>
                <a:ea typeface="Corbel"/>
                <a:cs typeface="Corbel"/>
                <a:sym typeface="Corbel"/>
              </a:rPr>
              <a:t>Answered: 262, Skipped: 136</a:t>
            </a:r>
            <a:endParaRPr>
              <a:latin typeface="Corbel"/>
              <a:ea typeface="Corbel"/>
              <a:cs typeface="Corbel"/>
              <a:sym typeface="Corbel"/>
            </a:endParaRPr>
          </a:p>
        </p:txBody>
      </p:sp>
    </p:spTree>
    <p:extLst>
      <p:ext uri="{BB962C8B-B14F-4D97-AF65-F5344CB8AC3E}">
        <p14:creationId xmlns:p14="http://schemas.microsoft.com/office/powerpoint/2010/main" val="1899060858"/>
      </p:ext>
    </p:extLst>
  </p:cSld>
  <p:clrMapOvr>
    <a:masterClrMapping/>
  </p:clrMapOvr>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Shape 568"/>
        <p:cNvGrpSpPr/>
        <p:nvPr/>
      </p:nvGrpSpPr>
      <p:grpSpPr>
        <a:xfrm>
          <a:off x="0" y="0"/>
          <a:ext cx="0" cy="0"/>
          <a:chOff x="0" y="0"/>
          <a:chExt cx="0" cy="0"/>
        </a:xfrm>
      </p:grpSpPr>
      <p:sp>
        <p:nvSpPr>
          <p:cNvPr id="569" name="Google Shape;569;g1e46c578252_0_17"/>
          <p:cNvSpPr txBox="1">
            <a:spLocks noGrp="1"/>
          </p:cNvSpPr>
          <p:nvPr>
            <p:ph type="title"/>
          </p:nvPr>
        </p:nvSpPr>
        <p:spPr>
          <a:xfrm>
            <a:off x="1484309" y="33338"/>
            <a:ext cx="10018800" cy="1752600"/>
          </a:xfrm>
          <a:prstGeom prst="rect">
            <a:avLst/>
          </a:prstGeom>
        </p:spPr>
        <p:txBody>
          <a:bodyPr spcFirstLastPara="1" wrap="square" lIns="91425" tIns="45700" rIns="91425" bIns="45700" anchor="ctr" anchorCtr="0">
            <a:normAutofit/>
          </a:bodyPr>
          <a:lstStyle/>
          <a:p>
            <a:pPr marL="0" lvl="0" indent="0" algn="ctr" rtl="0">
              <a:spcBef>
                <a:spcPts val="0"/>
              </a:spcBef>
              <a:spcAft>
                <a:spcPts val="0"/>
              </a:spcAft>
              <a:buNone/>
            </a:pPr>
            <a:r>
              <a:rPr lang="en-US"/>
              <a:t>Follow Up Key Takeaways</a:t>
            </a:r>
            <a:endParaRPr/>
          </a:p>
        </p:txBody>
      </p:sp>
      <p:sp>
        <p:nvSpPr>
          <p:cNvPr id="570" name="Google Shape;570;g1e46c578252_0_17"/>
          <p:cNvSpPr txBox="1">
            <a:spLocks noGrp="1"/>
          </p:cNvSpPr>
          <p:nvPr>
            <p:ph type="body" idx="1"/>
          </p:nvPr>
        </p:nvSpPr>
        <p:spPr>
          <a:xfrm>
            <a:off x="1484300" y="1833575"/>
            <a:ext cx="9057300" cy="3957600"/>
          </a:xfrm>
          <a:prstGeom prst="rect">
            <a:avLst/>
          </a:prstGeom>
        </p:spPr>
        <p:txBody>
          <a:bodyPr spcFirstLastPara="1" wrap="square" lIns="91425" tIns="45700" rIns="91425" bIns="45700" anchor="t" anchorCtr="0">
            <a:normAutofit/>
          </a:bodyPr>
          <a:lstStyle/>
          <a:p>
            <a:pPr marL="285750" lvl="0" indent="-285750" algn="l" rtl="0">
              <a:spcBef>
                <a:spcPts val="920"/>
              </a:spcBef>
              <a:spcAft>
                <a:spcPts val="0"/>
              </a:spcAft>
              <a:buClr>
                <a:srgbClr val="960000"/>
              </a:buClr>
              <a:buSzPts val="2320"/>
              <a:buChar char="•"/>
            </a:pPr>
            <a:r>
              <a:rPr lang="en-US" sz="1800"/>
              <a:t>A little more than half </a:t>
            </a:r>
            <a:r>
              <a:rPr lang="en-US" sz="1900" b="1">
                <a:solidFill>
                  <a:schemeClr val="accent2"/>
                </a:solidFill>
              </a:rPr>
              <a:t>51.4% (186/362)</a:t>
            </a:r>
            <a:r>
              <a:rPr lang="en-US" sz="1800"/>
              <a:t> of respondents do not have dental insurance</a:t>
            </a:r>
            <a:endParaRPr sz="1800"/>
          </a:p>
          <a:p>
            <a:pPr marL="285750" lvl="0" indent="-285750" algn="l" rtl="0">
              <a:spcBef>
                <a:spcPts val="920"/>
              </a:spcBef>
              <a:spcAft>
                <a:spcPts val="0"/>
              </a:spcAft>
              <a:buClr>
                <a:srgbClr val="960000"/>
              </a:buClr>
              <a:buSzPts val="2320"/>
              <a:buChar char="•"/>
            </a:pPr>
            <a:r>
              <a:rPr lang="en-US" sz="1900" b="1">
                <a:solidFill>
                  <a:schemeClr val="accent2"/>
                </a:solidFill>
              </a:rPr>
              <a:t>40.1% (145/362)</a:t>
            </a:r>
            <a:r>
              <a:rPr lang="en-US" sz="1800"/>
              <a:t> of respondents also have high blood pressure followed by </a:t>
            </a:r>
            <a:r>
              <a:rPr lang="en-US" sz="1900" b="1">
                <a:solidFill>
                  <a:schemeClr val="accent2"/>
                </a:solidFill>
              </a:rPr>
              <a:t>25.7% (93/362)</a:t>
            </a:r>
            <a:r>
              <a:rPr lang="en-US" sz="1800"/>
              <a:t> of respondents who also have high cholesterol</a:t>
            </a:r>
            <a:endParaRPr sz="1800"/>
          </a:p>
          <a:p>
            <a:pPr marL="285750" lvl="0" indent="-298450" algn="l" rtl="0">
              <a:spcBef>
                <a:spcPts val="920"/>
              </a:spcBef>
              <a:spcAft>
                <a:spcPts val="0"/>
              </a:spcAft>
              <a:buClr>
                <a:srgbClr val="960000"/>
              </a:buClr>
              <a:buSzPts val="2520"/>
              <a:buChar char="•"/>
            </a:pPr>
            <a:r>
              <a:rPr lang="en-US" sz="1800"/>
              <a:t>While a little less than half  </a:t>
            </a:r>
            <a:r>
              <a:rPr lang="en-US" sz="1800" b="1">
                <a:solidFill>
                  <a:schemeClr val="accent2"/>
                </a:solidFill>
              </a:rPr>
              <a:t>46.2%</a:t>
            </a:r>
            <a:r>
              <a:rPr lang="en-US" sz="1800"/>
              <a:t> </a:t>
            </a:r>
            <a:r>
              <a:rPr lang="en-US" sz="1800" b="1">
                <a:solidFill>
                  <a:schemeClr val="accent2"/>
                </a:solidFill>
              </a:rPr>
              <a:t>(168/364)</a:t>
            </a:r>
            <a:r>
              <a:rPr lang="en-US" sz="1800"/>
              <a:t> of respondents indicated that they use ADAP to pay for their medication,</a:t>
            </a:r>
            <a:r>
              <a:rPr lang="en-US" sz="1800" b="1">
                <a:solidFill>
                  <a:srgbClr val="00BF6F"/>
                </a:solidFill>
              </a:rPr>
              <a:t> </a:t>
            </a:r>
            <a:r>
              <a:rPr lang="en-US" sz="1800"/>
              <a:t> </a:t>
            </a:r>
            <a:r>
              <a:rPr lang="en-US" sz="1800" b="1">
                <a:solidFill>
                  <a:schemeClr val="accent2"/>
                </a:solidFill>
              </a:rPr>
              <a:t>23.4% (85/364)</a:t>
            </a:r>
            <a:r>
              <a:rPr lang="en-US" sz="1800"/>
              <a:t> of respondents pay for their own medication themselves, followed by </a:t>
            </a:r>
            <a:r>
              <a:rPr lang="en-US" sz="1800" b="1">
                <a:solidFill>
                  <a:schemeClr val="accent2"/>
                </a:solidFill>
              </a:rPr>
              <a:t>15.7% (57/364)</a:t>
            </a:r>
            <a:r>
              <a:rPr lang="en-US" sz="1800"/>
              <a:t> of respondents use Medicare Part D supplemental to pay for their medication</a:t>
            </a:r>
            <a:endParaRPr sz="1800"/>
          </a:p>
          <a:p>
            <a:pPr marL="285750" lvl="0" indent="-298450" algn="l" rtl="0">
              <a:spcBef>
                <a:spcPts val="920"/>
              </a:spcBef>
              <a:spcAft>
                <a:spcPts val="0"/>
              </a:spcAft>
              <a:buClr>
                <a:srgbClr val="960000"/>
              </a:buClr>
              <a:buSzPts val="2520"/>
              <a:buChar char="•"/>
            </a:pPr>
            <a:r>
              <a:rPr lang="en-US" sz="1800"/>
              <a:t>A majority of respondents </a:t>
            </a:r>
            <a:r>
              <a:rPr lang="en-US" sz="1800" b="1">
                <a:solidFill>
                  <a:schemeClr val="accent2"/>
                </a:solidFill>
              </a:rPr>
              <a:t>85.1% (223/262) </a:t>
            </a:r>
            <a:r>
              <a:rPr lang="en-US" sz="1800"/>
              <a:t>reported that COVID-19 had a neutral impact not making it harder or easier to access services</a:t>
            </a:r>
            <a:endParaRPr sz="1800"/>
          </a:p>
        </p:txBody>
      </p:sp>
    </p:spTree>
    <p:extLst>
      <p:ext uri="{BB962C8B-B14F-4D97-AF65-F5344CB8AC3E}">
        <p14:creationId xmlns:p14="http://schemas.microsoft.com/office/powerpoint/2010/main" val="3622889116"/>
      </p:ext>
    </p:extLst>
  </p:cSld>
  <p:clrMapOvr>
    <a:masterClrMapping/>
  </p:clrMapOvr>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Shape 575"/>
        <p:cNvGrpSpPr/>
        <p:nvPr/>
      </p:nvGrpSpPr>
      <p:grpSpPr>
        <a:xfrm>
          <a:off x="0" y="0"/>
          <a:ext cx="0" cy="0"/>
          <a:chOff x="0" y="0"/>
          <a:chExt cx="0" cy="0"/>
        </a:xfrm>
      </p:grpSpPr>
      <p:sp>
        <p:nvSpPr>
          <p:cNvPr id="576" name="Google Shape;576;g2544303050c_0_21"/>
          <p:cNvSpPr txBox="1">
            <a:spLocks noGrp="1"/>
          </p:cNvSpPr>
          <p:nvPr>
            <p:ph type="title"/>
          </p:nvPr>
        </p:nvSpPr>
        <p:spPr>
          <a:xfrm>
            <a:off x="1266709" y="92388"/>
            <a:ext cx="10018800" cy="1752600"/>
          </a:xfrm>
          <a:prstGeom prst="rect">
            <a:avLst/>
          </a:prstGeom>
        </p:spPr>
        <p:txBody>
          <a:bodyPr spcFirstLastPara="1" wrap="square" lIns="91425" tIns="45700" rIns="91425" bIns="45700" anchor="ctr" anchorCtr="0">
            <a:normAutofit/>
          </a:bodyPr>
          <a:lstStyle/>
          <a:p>
            <a:pPr marL="0" lvl="0" indent="0" algn="ctr" rtl="0">
              <a:spcBef>
                <a:spcPts val="0"/>
              </a:spcBef>
              <a:spcAft>
                <a:spcPts val="0"/>
              </a:spcAft>
              <a:buNone/>
            </a:pPr>
            <a:r>
              <a:rPr lang="en-US"/>
              <a:t>Needs Assessment Key Takeaways</a:t>
            </a:r>
            <a:endParaRPr/>
          </a:p>
        </p:txBody>
      </p:sp>
      <p:sp>
        <p:nvSpPr>
          <p:cNvPr id="577" name="Google Shape;577;g2544303050c_0_21"/>
          <p:cNvSpPr txBox="1">
            <a:spLocks noGrp="1"/>
          </p:cNvSpPr>
          <p:nvPr>
            <p:ph type="body" idx="1"/>
          </p:nvPr>
        </p:nvSpPr>
        <p:spPr>
          <a:xfrm>
            <a:off x="1539575" y="1678900"/>
            <a:ext cx="7336200" cy="4199700"/>
          </a:xfrm>
          <a:prstGeom prst="rect">
            <a:avLst/>
          </a:prstGeom>
        </p:spPr>
        <p:txBody>
          <a:bodyPr spcFirstLastPara="1" wrap="square" lIns="91425" tIns="45700" rIns="91425" bIns="45700" anchor="t" anchorCtr="0">
            <a:normAutofit fontScale="92500" lnSpcReduction="10000"/>
          </a:bodyPr>
          <a:lstStyle/>
          <a:p>
            <a:pPr marL="457200" lvl="0" indent="-394843" algn="l" rtl="0">
              <a:spcBef>
                <a:spcPts val="480"/>
              </a:spcBef>
              <a:spcAft>
                <a:spcPts val="0"/>
              </a:spcAft>
              <a:buSzPct val="154000"/>
              <a:buChar char="•"/>
            </a:pPr>
            <a:r>
              <a:rPr lang="en-US" sz="2000" dirty="0"/>
              <a:t>The data indicates that majority of the respondents’ needs are being met</a:t>
            </a:r>
            <a:endParaRPr sz="2000" dirty="0"/>
          </a:p>
          <a:p>
            <a:pPr marL="914400" lvl="1" indent="-385127" algn="l" rtl="0">
              <a:spcBef>
                <a:spcPts val="0"/>
              </a:spcBef>
              <a:spcAft>
                <a:spcPts val="0"/>
              </a:spcAft>
              <a:buSzPct val="145000"/>
              <a:buChar char="•"/>
            </a:pPr>
            <a:r>
              <a:rPr lang="en-US" b="1" dirty="0">
                <a:solidFill>
                  <a:schemeClr val="accent2"/>
                </a:solidFill>
              </a:rPr>
              <a:t>89.3% </a:t>
            </a:r>
            <a:r>
              <a:rPr lang="en-US" dirty="0"/>
              <a:t>of participants reported that they were able to receive care when needed</a:t>
            </a:r>
            <a:endParaRPr dirty="0"/>
          </a:p>
          <a:p>
            <a:pPr marL="914400" lvl="1" indent="-385127" algn="l" rtl="0">
              <a:spcBef>
                <a:spcPts val="0"/>
              </a:spcBef>
              <a:spcAft>
                <a:spcPts val="0"/>
              </a:spcAft>
              <a:buSzPct val="145000"/>
              <a:buChar char="•"/>
            </a:pPr>
            <a:r>
              <a:rPr lang="en-US" b="1" dirty="0">
                <a:solidFill>
                  <a:schemeClr val="accent2"/>
                </a:solidFill>
              </a:rPr>
              <a:t>93.4%</a:t>
            </a:r>
            <a:r>
              <a:rPr lang="en-US" dirty="0"/>
              <a:t> of participants reported that the language/s they speak were not a problem in receiving care </a:t>
            </a:r>
            <a:endParaRPr dirty="0"/>
          </a:p>
          <a:p>
            <a:pPr marL="457200" lvl="0" indent="-387082" algn="l" rtl="0">
              <a:spcBef>
                <a:spcPts val="0"/>
              </a:spcBef>
              <a:spcAft>
                <a:spcPts val="0"/>
              </a:spcAft>
              <a:buSzPct val="158182"/>
              <a:buChar char="•"/>
            </a:pPr>
            <a:r>
              <a:rPr lang="en-US" sz="1856" dirty="0"/>
              <a:t>While a majority of respondents indicated that they were not informed that they have a mental health disorder </a:t>
            </a:r>
            <a:r>
              <a:rPr lang="en-US" sz="1856" b="1" dirty="0">
                <a:solidFill>
                  <a:schemeClr val="accent2"/>
                </a:solidFill>
              </a:rPr>
              <a:t>(70.8%), 17.1%</a:t>
            </a:r>
            <a:r>
              <a:rPr lang="en-US" sz="1856" dirty="0"/>
              <a:t> reported that they were informed of having depression, and </a:t>
            </a:r>
            <a:r>
              <a:rPr lang="en-US" sz="1856" b="1" dirty="0">
                <a:solidFill>
                  <a:schemeClr val="accent2"/>
                </a:solidFill>
              </a:rPr>
              <a:t>15.4%</a:t>
            </a:r>
            <a:r>
              <a:rPr lang="en-US" sz="1856" dirty="0"/>
              <a:t> were informed that they have anxiety</a:t>
            </a:r>
            <a:endParaRPr sz="1856" dirty="0"/>
          </a:p>
          <a:p>
            <a:pPr marL="457200" lvl="0" indent="-387082" algn="l" rtl="0">
              <a:spcBef>
                <a:spcPts val="0"/>
              </a:spcBef>
              <a:spcAft>
                <a:spcPts val="0"/>
              </a:spcAft>
              <a:buSzPct val="158182"/>
              <a:buChar char="•"/>
            </a:pPr>
            <a:r>
              <a:rPr lang="en-US" sz="1856" dirty="0"/>
              <a:t>Majority of the respondents indicate that they are satisfied with their HIV case management services </a:t>
            </a:r>
            <a:r>
              <a:rPr lang="en-US" sz="1856" b="1" dirty="0">
                <a:solidFill>
                  <a:schemeClr val="accent2"/>
                </a:solidFill>
              </a:rPr>
              <a:t>(78.1%)</a:t>
            </a:r>
            <a:endParaRPr sz="1856" b="1" dirty="0">
              <a:solidFill>
                <a:schemeClr val="accent2"/>
              </a:solidFill>
            </a:endParaRPr>
          </a:p>
          <a:p>
            <a:pPr marL="457200" lvl="0" indent="-387082" algn="l" rtl="0">
              <a:spcBef>
                <a:spcPts val="0"/>
              </a:spcBef>
              <a:spcAft>
                <a:spcPts val="0"/>
              </a:spcAft>
              <a:buSzPct val="158182"/>
              <a:buChar char="•"/>
            </a:pPr>
            <a:r>
              <a:rPr lang="en-US" sz="1856" dirty="0"/>
              <a:t>However, while majority of participants report that they are satisfied with their care, only </a:t>
            </a:r>
            <a:r>
              <a:rPr lang="en-US" sz="1856" b="1" dirty="0">
                <a:solidFill>
                  <a:schemeClr val="accent2"/>
                </a:solidFill>
              </a:rPr>
              <a:t>70.2%</a:t>
            </a:r>
            <a:r>
              <a:rPr lang="en-US" sz="1856" dirty="0"/>
              <a:t> of respondents indicated that they have a case manager</a:t>
            </a:r>
            <a:endParaRPr sz="1856" dirty="0"/>
          </a:p>
          <a:p>
            <a:pPr marL="457200" lvl="0" indent="0" algn="l" rtl="0">
              <a:spcBef>
                <a:spcPts val="600"/>
              </a:spcBef>
              <a:spcAft>
                <a:spcPts val="600"/>
              </a:spcAft>
              <a:buNone/>
            </a:pPr>
            <a:endParaRPr dirty="0"/>
          </a:p>
        </p:txBody>
      </p:sp>
      <p:sp>
        <p:nvSpPr>
          <p:cNvPr id="578" name="Google Shape;578;g2544303050c_0_21"/>
          <p:cNvSpPr txBox="1"/>
          <p:nvPr/>
        </p:nvSpPr>
        <p:spPr>
          <a:xfrm>
            <a:off x="1266700" y="1553800"/>
            <a:ext cx="2465100" cy="4926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endParaRPr sz="2000">
              <a:latin typeface="Corbel"/>
              <a:ea typeface="Corbel"/>
              <a:cs typeface="Corbel"/>
              <a:sym typeface="Corbel"/>
            </a:endParaRPr>
          </a:p>
        </p:txBody>
      </p:sp>
      <p:pic>
        <p:nvPicPr>
          <p:cNvPr id="579" name="Google Shape;579;g2544303050c_0_21"/>
          <p:cNvPicPr preferRelativeResize="0"/>
          <p:nvPr/>
        </p:nvPicPr>
        <p:blipFill>
          <a:blip r:embed="rId3">
            <a:alphaModFix/>
          </a:blip>
          <a:stretch>
            <a:fillRect/>
          </a:stretch>
        </p:blipFill>
        <p:spPr>
          <a:xfrm>
            <a:off x="9322900" y="1845000"/>
            <a:ext cx="2465101" cy="2010577"/>
          </a:xfrm>
          <a:prstGeom prst="rect">
            <a:avLst/>
          </a:prstGeom>
          <a:noFill/>
          <a:ln>
            <a:noFill/>
          </a:ln>
        </p:spPr>
      </p:pic>
      <p:pic>
        <p:nvPicPr>
          <p:cNvPr id="580" name="Google Shape;580;g2544303050c_0_21"/>
          <p:cNvPicPr preferRelativeResize="0"/>
          <p:nvPr/>
        </p:nvPicPr>
        <p:blipFill>
          <a:blip r:embed="rId4">
            <a:alphaModFix/>
          </a:blip>
          <a:stretch>
            <a:fillRect/>
          </a:stretch>
        </p:blipFill>
        <p:spPr>
          <a:xfrm>
            <a:off x="9355463" y="4222825"/>
            <a:ext cx="2399974" cy="2399975"/>
          </a:xfrm>
          <a:prstGeom prst="rect">
            <a:avLst/>
          </a:prstGeom>
          <a:noFill/>
          <a:ln>
            <a:noFill/>
          </a:ln>
        </p:spPr>
      </p:pic>
    </p:spTree>
    <p:extLst>
      <p:ext uri="{BB962C8B-B14F-4D97-AF65-F5344CB8AC3E}">
        <p14:creationId xmlns:p14="http://schemas.microsoft.com/office/powerpoint/2010/main" val="4274669402"/>
      </p:ext>
    </p:extLst>
  </p:cSld>
  <p:clrMapOvr>
    <a:masterClrMapping/>
  </p:clrMapOvr>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Shape 585"/>
        <p:cNvGrpSpPr/>
        <p:nvPr/>
      </p:nvGrpSpPr>
      <p:grpSpPr>
        <a:xfrm>
          <a:off x="0" y="0"/>
          <a:ext cx="0" cy="0"/>
          <a:chOff x="0" y="0"/>
          <a:chExt cx="0" cy="0"/>
        </a:xfrm>
      </p:grpSpPr>
      <p:sp>
        <p:nvSpPr>
          <p:cNvPr id="586" name="Google Shape;586;g1e46c578252_0_29"/>
          <p:cNvSpPr txBox="1">
            <a:spLocks noGrp="1"/>
          </p:cNvSpPr>
          <p:nvPr>
            <p:ph type="title"/>
          </p:nvPr>
        </p:nvSpPr>
        <p:spPr>
          <a:xfrm>
            <a:off x="1646684" y="-145212"/>
            <a:ext cx="10018800" cy="1752600"/>
          </a:xfrm>
          <a:prstGeom prst="rect">
            <a:avLst/>
          </a:prstGeom>
        </p:spPr>
        <p:txBody>
          <a:bodyPr spcFirstLastPara="1" wrap="square" lIns="91425" tIns="45700" rIns="91425" bIns="45700" anchor="ctr" anchorCtr="0">
            <a:normAutofit/>
          </a:bodyPr>
          <a:lstStyle/>
          <a:p>
            <a:pPr marL="0" lvl="0" indent="0" algn="ctr" rtl="0">
              <a:spcBef>
                <a:spcPts val="0"/>
              </a:spcBef>
              <a:spcAft>
                <a:spcPts val="0"/>
              </a:spcAft>
              <a:buNone/>
            </a:pPr>
            <a:r>
              <a:rPr lang="en-US"/>
              <a:t>Needs Assessment Key Takeaways</a:t>
            </a:r>
            <a:endParaRPr/>
          </a:p>
        </p:txBody>
      </p:sp>
      <p:sp>
        <p:nvSpPr>
          <p:cNvPr id="587" name="Google Shape;587;g1e46c578252_0_29"/>
          <p:cNvSpPr txBox="1">
            <a:spLocks noGrp="1"/>
          </p:cNvSpPr>
          <p:nvPr>
            <p:ph type="body" idx="1"/>
          </p:nvPr>
        </p:nvSpPr>
        <p:spPr>
          <a:xfrm>
            <a:off x="1266700" y="1155950"/>
            <a:ext cx="7179600" cy="3957600"/>
          </a:xfrm>
          <a:prstGeom prst="rect">
            <a:avLst/>
          </a:prstGeom>
        </p:spPr>
        <p:txBody>
          <a:bodyPr spcFirstLastPara="1" wrap="square" lIns="91425" tIns="45700" rIns="91425" bIns="45700" anchor="t" anchorCtr="0">
            <a:noAutofit/>
          </a:bodyPr>
          <a:lstStyle/>
          <a:p>
            <a:pPr marL="457200" lvl="0" indent="-355600" algn="l" rtl="0">
              <a:spcBef>
                <a:spcPts val="480"/>
              </a:spcBef>
              <a:spcAft>
                <a:spcPts val="0"/>
              </a:spcAft>
              <a:buSzPts val="2000"/>
              <a:buChar char="•"/>
            </a:pPr>
            <a:r>
              <a:rPr lang="en-US" sz="2000"/>
              <a:t>More than half of respondents </a:t>
            </a:r>
            <a:r>
              <a:rPr lang="en-US" sz="2000" b="1">
                <a:solidFill>
                  <a:schemeClr val="accent2"/>
                </a:solidFill>
              </a:rPr>
              <a:t>(56.6%)</a:t>
            </a:r>
            <a:r>
              <a:rPr lang="en-US" sz="2000"/>
              <a:t> have seen their HIV medical provider 3-5 times in the past 12 months</a:t>
            </a:r>
            <a:endParaRPr sz="2000"/>
          </a:p>
          <a:p>
            <a:pPr marL="457200" lvl="0" indent="-355600" algn="l" rtl="0">
              <a:spcBef>
                <a:spcPts val="0"/>
              </a:spcBef>
              <a:spcAft>
                <a:spcPts val="0"/>
              </a:spcAft>
              <a:buSzPts val="2000"/>
              <a:buChar char="•"/>
            </a:pPr>
            <a:r>
              <a:rPr lang="en-US" sz="2000"/>
              <a:t>A little less than half of respondents </a:t>
            </a:r>
            <a:r>
              <a:rPr lang="en-US" sz="2000">
                <a:solidFill>
                  <a:schemeClr val="accent2"/>
                </a:solidFill>
              </a:rPr>
              <a:t>(</a:t>
            </a:r>
            <a:r>
              <a:rPr lang="en-US" sz="2000" b="1">
                <a:solidFill>
                  <a:schemeClr val="accent2"/>
                </a:solidFill>
              </a:rPr>
              <a:t>45.4%</a:t>
            </a:r>
            <a:r>
              <a:rPr lang="en-US" sz="2000">
                <a:solidFill>
                  <a:schemeClr val="accent2"/>
                </a:solidFill>
              </a:rPr>
              <a:t>)</a:t>
            </a:r>
            <a:r>
              <a:rPr lang="en-US" sz="2000"/>
              <a:t> indicated that they need Oral Health Care Dental Services but were not able to receive it.</a:t>
            </a:r>
            <a:endParaRPr sz="2000"/>
          </a:p>
          <a:p>
            <a:pPr marL="914400" lvl="1" indent="-355600" algn="l" rtl="0">
              <a:spcBef>
                <a:spcPts val="0"/>
              </a:spcBef>
              <a:spcAft>
                <a:spcPts val="0"/>
              </a:spcAft>
              <a:buSzPts val="2000"/>
              <a:buChar char="•"/>
            </a:pPr>
            <a:r>
              <a:rPr lang="en-US"/>
              <a:t>The COVID-19 Pandemic could be a factor to the decreases access to Dental care</a:t>
            </a:r>
            <a:endParaRPr/>
          </a:p>
          <a:p>
            <a:pPr marL="457200" lvl="0" indent="-355600" algn="l" rtl="0">
              <a:spcBef>
                <a:spcPts val="0"/>
              </a:spcBef>
              <a:spcAft>
                <a:spcPts val="0"/>
              </a:spcAft>
              <a:buSzPts val="2000"/>
              <a:buChar char="•"/>
            </a:pPr>
            <a:r>
              <a:rPr lang="en-US" sz="2000"/>
              <a:t>Based on the service utilization analysis, the 3 most used services are as follows:</a:t>
            </a:r>
            <a:endParaRPr sz="2000"/>
          </a:p>
          <a:p>
            <a:pPr marL="914400" lvl="1" indent="-355600" algn="l" rtl="0">
              <a:spcBef>
                <a:spcPts val="0"/>
              </a:spcBef>
              <a:spcAft>
                <a:spcPts val="0"/>
              </a:spcAft>
              <a:buSzPts val="2000"/>
              <a:buChar char="•"/>
            </a:pPr>
            <a:r>
              <a:rPr lang="en-US" b="1">
                <a:solidFill>
                  <a:schemeClr val="accent2"/>
                </a:solidFill>
              </a:rPr>
              <a:t>69.8%</a:t>
            </a:r>
            <a:r>
              <a:rPr lang="en-US"/>
              <a:t>- AIDS Pharmaceutical Assistance</a:t>
            </a:r>
            <a:endParaRPr/>
          </a:p>
          <a:p>
            <a:pPr marL="914400" lvl="1" indent="-355600" algn="l" rtl="0">
              <a:spcBef>
                <a:spcPts val="0"/>
              </a:spcBef>
              <a:spcAft>
                <a:spcPts val="0"/>
              </a:spcAft>
              <a:buSzPts val="2000"/>
              <a:buChar char="•"/>
            </a:pPr>
            <a:r>
              <a:rPr lang="en-US" b="1">
                <a:solidFill>
                  <a:schemeClr val="accent2"/>
                </a:solidFill>
              </a:rPr>
              <a:t>69.7%</a:t>
            </a:r>
            <a:r>
              <a:rPr lang="en-US"/>
              <a:t> - Laboratory Diagnostic Testing</a:t>
            </a:r>
            <a:endParaRPr/>
          </a:p>
          <a:p>
            <a:pPr marL="914400" lvl="1" indent="-355600" algn="l" rtl="0">
              <a:spcBef>
                <a:spcPts val="0"/>
              </a:spcBef>
              <a:spcAft>
                <a:spcPts val="0"/>
              </a:spcAft>
              <a:buSzPts val="2000"/>
              <a:buChar char="•"/>
            </a:pPr>
            <a:r>
              <a:rPr lang="en-US"/>
              <a:t> </a:t>
            </a:r>
            <a:r>
              <a:rPr lang="en-US" b="1">
                <a:solidFill>
                  <a:schemeClr val="accent2"/>
                </a:solidFill>
              </a:rPr>
              <a:t>66.1%</a:t>
            </a:r>
            <a:r>
              <a:rPr lang="en-US"/>
              <a:t>- Medical Case Management</a:t>
            </a:r>
            <a:endParaRPr/>
          </a:p>
          <a:p>
            <a:pPr marL="457200" lvl="0" indent="-355600" algn="l" rtl="0">
              <a:spcBef>
                <a:spcPts val="0"/>
              </a:spcBef>
              <a:spcAft>
                <a:spcPts val="0"/>
              </a:spcAft>
              <a:buSzPts val="2000"/>
              <a:buChar char="•"/>
            </a:pPr>
            <a:r>
              <a:rPr lang="en-US" sz="2000" b="1">
                <a:solidFill>
                  <a:schemeClr val="accent2"/>
                </a:solidFill>
              </a:rPr>
              <a:t>77.3%</a:t>
            </a:r>
            <a:r>
              <a:rPr lang="en-US" sz="2000"/>
              <a:t> of respondents feel at least moderately worried about their health</a:t>
            </a:r>
            <a:endParaRPr sz="2000"/>
          </a:p>
          <a:p>
            <a:pPr marL="457200" lvl="0" indent="-355600" algn="l" rtl="0">
              <a:spcBef>
                <a:spcPts val="0"/>
              </a:spcBef>
              <a:spcAft>
                <a:spcPts val="0"/>
              </a:spcAft>
              <a:buSzPts val="2000"/>
              <a:buChar char="•"/>
            </a:pPr>
            <a:r>
              <a:rPr lang="en-US" sz="2000" b="1">
                <a:solidFill>
                  <a:schemeClr val="accent2"/>
                </a:solidFill>
              </a:rPr>
              <a:t>87.7%</a:t>
            </a:r>
            <a:r>
              <a:rPr lang="en-US" sz="2000"/>
              <a:t> of respondents feel at least moderately in control of their life</a:t>
            </a:r>
            <a:endParaRPr sz="2000"/>
          </a:p>
        </p:txBody>
      </p:sp>
      <p:sp>
        <p:nvSpPr>
          <p:cNvPr id="588" name="Google Shape;588;g1e46c578252_0_29"/>
          <p:cNvSpPr txBox="1"/>
          <p:nvPr/>
        </p:nvSpPr>
        <p:spPr>
          <a:xfrm>
            <a:off x="1266700" y="1352400"/>
            <a:ext cx="2465100" cy="4926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endParaRPr sz="2000">
              <a:latin typeface="Corbel"/>
              <a:ea typeface="Corbel"/>
              <a:cs typeface="Corbel"/>
              <a:sym typeface="Corbel"/>
            </a:endParaRPr>
          </a:p>
        </p:txBody>
      </p:sp>
      <p:pic>
        <p:nvPicPr>
          <p:cNvPr id="589" name="Google Shape;589;g1e46c578252_0_29"/>
          <p:cNvPicPr preferRelativeResize="0"/>
          <p:nvPr/>
        </p:nvPicPr>
        <p:blipFill>
          <a:blip r:embed="rId3">
            <a:alphaModFix/>
          </a:blip>
          <a:stretch>
            <a:fillRect/>
          </a:stretch>
        </p:blipFill>
        <p:spPr>
          <a:xfrm>
            <a:off x="9300275" y="1696700"/>
            <a:ext cx="2076401" cy="2079799"/>
          </a:xfrm>
          <a:prstGeom prst="rect">
            <a:avLst/>
          </a:prstGeom>
          <a:noFill/>
          <a:ln>
            <a:noFill/>
          </a:ln>
        </p:spPr>
      </p:pic>
      <p:pic>
        <p:nvPicPr>
          <p:cNvPr id="590" name="Google Shape;590;g1e46c578252_0_29"/>
          <p:cNvPicPr preferRelativeResize="0"/>
          <p:nvPr/>
        </p:nvPicPr>
        <p:blipFill>
          <a:blip r:embed="rId4">
            <a:alphaModFix/>
          </a:blip>
          <a:stretch>
            <a:fillRect/>
          </a:stretch>
        </p:blipFill>
        <p:spPr>
          <a:xfrm>
            <a:off x="9589075" y="4028675"/>
            <a:ext cx="2076399" cy="2076401"/>
          </a:xfrm>
          <a:prstGeom prst="rect">
            <a:avLst/>
          </a:prstGeom>
          <a:noFill/>
          <a:ln>
            <a:noFill/>
          </a:ln>
        </p:spPr>
      </p:pic>
    </p:spTree>
    <p:extLst>
      <p:ext uri="{BB962C8B-B14F-4D97-AF65-F5344CB8AC3E}">
        <p14:creationId xmlns:p14="http://schemas.microsoft.com/office/powerpoint/2010/main" val="1411293668"/>
      </p:ext>
    </p:extLst>
  </p:cSld>
  <p:clrMapOvr>
    <a:masterClrMapping/>
  </p:clrMapOvr>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Shape 594"/>
        <p:cNvGrpSpPr/>
        <p:nvPr/>
      </p:nvGrpSpPr>
      <p:grpSpPr>
        <a:xfrm>
          <a:off x="0" y="0"/>
          <a:ext cx="0" cy="0"/>
          <a:chOff x="0" y="0"/>
          <a:chExt cx="0" cy="0"/>
        </a:xfrm>
      </p:grpSpPr>
      <p:sp>
        <p:nvSpPr>
          <p:cNvPr id="595" name="Google Shape;595;g1e430ffde99_1_0"/>
          <p:cNvSpPr txBox="1">
            <a:spLocks noGrp="1"/>
          </p:cNvSpPr>
          <p:nvPr>
            <p:ph type="title"/>
          </p:nvPr>
        </p:nvSpPr>
        <p:spPr>
          <a:xfrm>
            <a:off x="1484309" y="339115"/>
            <a:ext cx="9718500" cy="1446900"/>
          </a:xfrm>
          <a:prstGeom prst="rect">
            <a:avLst/>
          </a:prstGeom>
          <a:noFill/>
          <a:ln>
            <a:noFill/>
          </a:ln>
        </p:spPr>
        <p:txBody>
          <a:bodyPr spcFirstLastPara="1" wrap="square" lIns="91425" tIns="45700" rIns="91425" bIns="45700" anchor="ctr" anchorCtr="0">
            <a:normAutofit/>
          </a:bodyPr>
          <a:lstStyle/>
          <a:p>
            <a:pPr marL="0" lvl="0" indent="0" algn="l" rtl="0">
              <a:spcBef>
                <a:spcPts val="0"/>
              </a:spcBef>
              <a:spcAft>
                <a:spcPts val="0"/>
              </a:spcAft>
              <a:buClr>
                <a:srgbClr val="C00000"/>
              </a:buClr>
              <a:buSzPts val="4800"/>
              <a:buFont typeface="Corbel"/>
              <a:buNone/>
            </a:pPr>
            <a:r>
              <a:rPr lang="en-US" sz="4800">
                <a:solidFill>
                  <a:srgbClr val="C00000"/>
                </a:solidFill>
              </a:rPr>
              <a:t>Questions?    </a:t>
            </a:r>
            <a:r>
              <a:rPr lang="en-US"/>
              <a:t/>
            </a:r>
            <a:br>
              <a:rPr lang="en-US"/>
            </a:br>
            <a:endParaRPr/>
          </a:p>
        </p:txBody>
      </p:sp>
      <p:pic>
        <p:nvPicPr>
          <p:cNvPr id="596" name="Google Shape;596;g1e430ffde99_1_0"/>
          <p:cNvPicPr preferRelativeResize="0">
            <a:picLocks noGrp="1"/>
          </p:cNvPicPr>
          <p:nvPr>
            <p:ph type="body" idx="1"/>
          </p:nvPr>
        </p:nvPicPr>
        <p:blipFill rotWithShape="1">
          <a:blip r:embed="rId3">
            <a:alphaModFix/>
          </a:blip>
          <a:srcRect/>
          <a:stretch/>
        </p:blipFill>
        <p:spPr>
          <a:xfrm>
            <a:off x="4789017" y="1785937"/>
            <a:ext cx="3109200" cy="3109200"/>
          </a:xfrm>
          <a:prstGeom prst="rect">
            <a:avLst/>
          </a:prstGeom>
          <a:noFill/>
          <a:ln>
            <a:noFill/>
          </a:ln>
        </p:spPr>
      </p:pic>
    </p:spTree>
    <p:extLst>
      <p:ext uri="{BB962C8B-B14F-4D97-AF65-F5344CB8AC3E}">
        <p14:creationId xmlns:p14="http://schemas.microsoft.com/office/powerpoint/2010/main" val="1261860607"/>
      </p:ext>
    </p:extLst>
  </p:cSld>
  <p:clrMapOvr>
    <a:masterClrMapping/>
  </p:clrMapOvr>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Shape 600"/>
        <p:cNvGrpSpPr/>
        <p:nvPr/>
      </p:nvGrpSpPr>
      <p:grpSpPr>
        <a:xfrm>
          <a:off x="0" y="0"/>
          <a:ext cx="0" cy="0"/>
          <a:chOff x="0" y="0"/>
          <a:chExt cx="0" cy="0"/>
        </a:xfrm>
      </p:grpSpPr>
      <p:sp>
        <p:nvSpPr>
          <p:cNvPr id="601" name="Google Shape;601;p20"/>
          <p:cNvSpPr txBox="1">
            <a:spLocks noGrp="1"/>
          </p:cNvSpPr>
          <p:nvPr>
            <p:ph type="ctrTitle"/>
          </p:nvPr>
        </p:nvSpPr>
        <p:spPr>
          <a:xfrm>
            <a:off x="2928401" y="1380068"/>
            <a:ext cx="8574622" cy="2616199"/>
          </a:xfrm>
          <a:prstGeom prst="rect">
            <a:avLst/>
          </a:prstGeom>
          <a:noFill/>
          <a:ln>
            <a:noFill/>
          </a:ln>
        </p:spPr>
        <p:txBody>
          <a:bodyPr spcFirstLastPara="1" wrap="square" lIns="91425" tIns="45700" rIns="91425" bIns="45700" anchor="b" anchorCtr="0">
            <a:normAutofit/>
          </a:bodyPr>
          <a:lstStyle/>
          <a:p>
            <a:pPr marL="0" lvl="0" indent="0" algn="ctr" rtl="0">
              <a:spcBef>
                <a:spcPts val="0"/>
              </a:spcBef>
              <a:spcAft>
                <a:spcPts val="0"/>
              </a:spcAft>
              <a:buClr>
                <a:schemeClr val="dk1"/>
              </a:buClr>
              <a:buSzPts val="6000"/>
              <a:buFont typeface="Corbel"/>
              <a:buNone/>
            </a:pPr>
            <a:r>
              <a:rPr lang="en-US" b="1"/>
              <a:t>Integrated Prevention and Care Plan</a:t>
            </a:r>
            <a:endParaRPr sz="4000">
              <a:solidFill>
                <a:srgbClr val="C00000"/>
              </a:solidFill>
            </a:endParaRPr>
          </a:p>
        </p:txBody>
      </p:sp>
      <p:sp>
        <p:nvSpPr>
          <p:cNvPr id="602" name="Google Shape;602;p20"/>
          <p:cNvSpPr txBox="1">
            <a:spLocks noGrp="1"/>
          </p:cNvSpPr>
          <p:nvPr>
            <p:ph type="subTitle" idx="1"/>
          </p:nvPr>
        </p:nvSpPr>
        <p:spPr>
          <a:xfrm>
            <a:off x="3539127" y="3907517"/>
            <a:ext cx="6987600" cy="1887000"/>
          </a:xfrm>
          <a:prstGeom prst="rect">
            <a:avLst/>
          </a:prstGeom>
          <a:noFill/>
          <a:ln>
            <a:noFill/>
          </a:ln>
        </p:spPr>
        <p:txBody>
          <a:bodyPr spcFirstLastPara="1" wrap="square" lIns="91425" tIns="45700" rIns="91425" bIns="45700" anchor="t" anchorCtr="0">
            <a:normAutofit/>
          </a:bodyPr>
          <a:lstStyle/>
          <a:p>
            <a:pPr marL="0" lvl="0" indent="0" algn="ctr" rtl="0">
              <a:spcBef>
                <a:spcPts val="0"/>
              </a:spcBef>
              <a:spcAft>
                <a:spcPts val="0"/>
              </a:spcAft>
              <a:buSzPts val="8700"/>
              <a:buNone/>
            </a:pPr>
            <a:r>
              <a:rPr lang="en-US" sz="6000"/>
              <a:t>2022-202</a:t>
            </a:r>
            <a:r>
              <a:rPr lang="en-US" sz="5000"/>
              <a:t>6</a:t>
            </a:r>
            <a:endParaRPr sz="5000"/>
          </a:p>
        </p:txBody>
      </p:sp>
    </p:spTree>
    <p:extLst>
      <p:ext uri="{BB962C8B-B14F-4D97-AF65-F5344CB8AC3E}">
        <p14:creationId xmlns:p14="http://schemas.microsoft.com/office/powerpoint/2010/main" val="655401537"/>
      </p:ext>
    </p:extLst>
  </p:cSld>
  <p:clrMapOvr>
    <a:masterClrMapping/>
  </p:clrMapOvr>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Shape 607"/>
        <p:cNvGrpSpPr/>
        <p:nvPr/>
      </p:nvGrpSpPr>
      <p:grpSpPr>
        <a:xfrm>
          <a:off x="0" y="0"/>
          <a:ext cx="0" cy="0"/>
          <a:chOff x="0" y="0"/>
          <a:chExt cx="0" cy="0"/>
        </a:xfrm>
      </p:grpSpPr>
      <p:sp>
        <p:nvSpPr>
          <p:cNvPr id="608" name="Google Shape;608;g1e4366ece93_0_0"/>
          <p:cNvSpPr txBox="1">
            <a:spLocks noGrp="1"/>
          </p:cNvSpPr>
          <p:nvPr>
            <p:ph type="title"/>
          </p:nvPr>
        </p:nvSpPr>
        <p:spPr>
          <a:xfrm>
            <a:off x="1484300" y="33347"/>
            <a:ext cx="9717300" cy="1355400"/>
          </a:xfrm>
          <a:prstGeom prst="rect">
            <a:avLst/>
          </a:prstGeom>
        </p:spPr>
        <p:txBody>
          <a:bodyPr spcFirstLastPara="1" wrap="square" lIns="91425" tIns="45700" rIns="91425" bIns="45700" anchor="ctr" anchorCtr="0">
            <a:normAutofit/>
          </a:bodyPr>
          <a:lstStyle/>
          <a:p>
            <a:pPr marL="0" lvl="0" indent="0" algn="ctr" rtl="0">
              <a:spcBef>
                <a:spcPts val="0"/>
              </a:spcBef>
              <a:spcAft>
                <a:spcPts val="0"/>
              </a:spcAft>
              <a:buNone/>
            </a:pPr>
            <a:r>
              <a:rPr lang="en-US"/>
              <a:t>Overview</a:t>
            </a:r>
            <a:endParaRPr/>
          </a:p>
        </p:txBody>
      </p:sp>
      <p:sp>
        <p:nvSpPr>
          <p:cNvPr id="609" name="Google Shape;609;g1e4366ece93_0_0"/>
          <p:cNvSpPr txBox="1">
            <a:spLocks noGrp="1"/>
          </p:cNvSpPr>
          <p:nvPr>
            <p:ph type="body" idx="1"/>
          </p:nvPr>
        </p:nvSpPr>
        <p:spPr>
          <a:xfrm>
            <a:off x="1372600" y="1181275"/>
            <a:ext cx="5788500" cy="4710600"/>
          </a:xfrm>
          <a:prstGeom prst="rect">
            <a:avLst/>
          </a:prstGeom>
        </p:spPr>
        <p:txBody>
          <a:bodyPr spcFirstLastPara="1" wrap="square" lIns="91425" tIns="45700" rIns="91425" bIns="45700" anchor="t" anchorCtr="0">
            <a:normAutofit fontScale="92500" lnSpcReduction="20000"/>
          </a:bodyPr>
          <a:lstStyle/>
          <a:p>
            <a:pPr marL="457200" lvl="0" indent="-416433" algn="l" rtl="0">
              <a:spcBef>
                <a:spcPts val="480"/>
              </a:spcBef>
              <a:spcAft>
                <a:spcPts val="0"/>
              </a:spcAft>
              <a:buSzPct val="145000"/>
              <a:buChar char="•"/>
            </a:pPr>
            <a:r>
              <a:rPr lang="en-US"/>
              <a:t>The Integrated Prevention and Care Plan is a 5 year strategic, jurisdictional plan</a:t>
            </a:r>
            <a:endParaRPr/>
          </a:p>
          <a:p>
            <a:pPr marL="457200" lvl="0" indent="-416433" algn="l" rtl="0">
              <a:spcBef>
                <a:spcPts val="0"/>
              </a:spcBef>
              <a:spcAft>
                <a:spcPts val="0"/>
              </a:spcAft>
              <a:buSzPct val="145000"/>
              <a:buChar char="•"/>
            </a:pPr>
            <a:r>
              <a:rPr lang="en-US"/>
              <a:t>Submitted to HRSA on January 9th,2023. Feedback was received at the end of May 2023</a:t>
            </a:r>
            <a:endParaRPr/>
          </a:p>
          <a:p>
            <a:pPr marL="457200" lvl="0" indent="-416433" algn="l" rtl="0">
              <a:spcBef>
                <a:spcPts val="0"/>
              </a:spcBef>
              <a:spcAft>
                <a:spcPts val="0"/>
              </a:spcAft>
              <a:buSzPct val="145000"/>
              <a:buChar char="•"/>
            </a:pPr>
            <a:r>
              <a:rPr lang="en-US"/>
              <a:t>The Integrated Plan consists of specific goals and objectives focused on testing, linkage to care, prevention, research and training initiatives, etc.</a:t>
            </a:r>
            <a:endParaRPr/>
          </a:p>
          <a:p>
            <a:pPr marL="457200" lvl="0" indent="-416433" algn="l" rtl="0">
              <a:spcBef>
                <a:spcPts val="0"/>
              </a:spcBef>
              <a:spcAft>
                <a:spcPts val="0"/>
              </a:spcAft>
              <a:buSzPct val="145000"/>
              <a:buChar char="•"/>
            </a:pPr>
            <a:r>
              <a:rPr lang="en-US"/>
              <a:t>Living Document</a:t>
            </a:r>
            <a:endParaRPr/>
          </a:p>
          <a:p>
            <a:pPr marL="457200" lvl="0" indent="-416433" algn="l" rtl="0">
              <a:spcBef>
                <a:spcPts val="0"/>
              </a:spcBef>
              <a:spcAft>
                <a:spcPts val="0"/>
              </a:spcAft>
              <a:buSzPct val="145000"/>
              <a:buChar char="•"/>
            </a:pPr>
            <a:r>
              <a:rPr lang="en-US"/>
              <a:t>Integrated Planning Workgroup:</a:t>
            </a:r>
            <a:endParaRPr/>
          </a:p>
          <a:p>
            <a:pPr marL="914400" lvl="1" indent="-385127" algn="l" rtl="0">
              <a:spcBef>
                <a:spcPts val="0"/>
              </a:spcBef>
              <a:spcAft>
                <a:spcPts val="0"/>
              </a:spcAft>
              <a:buSzPct val="145000"/>
              <a:buChar char="•"/>
            </a:pPr>
            <a:r>
              <a:rPr lang="en-US"/>
              <a:t>Key Community Stakeholder representation: Care Council, RW Part B, CPP, PLWH, Behavioral Health and more</a:t>
            </a:r>
            <a:endParaRPr/>
          </a:p>
          <a:p>
            <a:pPr marL="914400" lvl="1" indent="-385127" algn="l" rtl="0">
              <a:spcBef>
                <a:spcPts val="0"/>
              </a:spcBef>
              <a:spcAft>
                <a:spcPts val="0"/>
              </a:spcAft>
              <a:buSzPct val="145000"/>
              <a:buChar char="•"/>
            </a:pPr>
            <a:r>
              <a:rPr lang="en-US"/>
              <a:t>Assist with monitoring and implementation of plan</a:t>
            </a:r>
            <a:endParaRPr/>
          </a:p>
        </p:txBody>
      </p:sp>
      <p:pic>
        <p:nvPicPr>
          <p:cNvPr id="610" name="Google Shape;610;g1e4366ece93_0_0"/>
          <p:cNvPicPr preferRelativeResize="0"/>
          <p:nvPr/>
        </p:nvPicPr>
        <p:blipFill>
          <a:blip r:embed="rId3">
            <a:alphaModFix/>
          </a:blip>
          <a:stretch>
            <a:fillRect/>
          </a:stretch>
        </p:blipFill>
        <p:spPr>
          <a:xfrm>
            <a:off x="7447775" y="1181275"/>
            <a:ext cx="3989575" cy="5055825"/>
          </a:xfrm>
          <a:prstGeom prst="rect">
            <a:avLst/>
          </a:prstGeom>
          <a:noFill/>
          <a:ln w="9525" cap="flat" cmpd="sng">
            <a:solidFill>
              <a:srgbClr val="262626"/>
            </a:solidFill>
            <a:prstDash val="solid"/>
            <a:round/>
            <a:headEnd type="none" w="sm" len="sm"/>
            <a:tailEnd type="none" w="sm" len="sm"/>
          </a:ln>
        </p:spPr>
      </p:pic>
    </p:spTree>
    <p:extLst>
      <p:ext uri="{BB962C8B-B14F-4D97-AF65-F5344CB8AC3E}">
        <p14:creationId xmlns:p14="http://schemas.microsoft.com/office/powerpoint/2010/main" val="3075050037"/>
      </p:ext>
    </p:extLst>
  </p:cSld>
  <p:clrMapOvr>
    <a:masterClrMapping/>
  </p:clrMapOvr>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Shape 615"/>
        <p:cNvGrpSpPr/>
        <p:nvPr/>
      </p:nvGrpSpPr>
      <p:grpSpPr>
        <a:xfrm>
          <a:off x="0" y="0"/>
          <a:ext cx="0" cy="0"/>
          <a:chOff x="0" y="0"/>
          <a:chExt cx="0" cy="0"/>
        </a:xfrm>
      </p:grpSpPr>
      <p:sp>
        <p:nvSpPr>
          <p:cNvPr id="616" name="Google Shape;616;g1e42869827f_0_150"/>
          <p:cNvSpPr txBox="1">
            <a:spLocks noGrp="1"/>
          </p:cNvSpPr>
          <p:nvPr>
            <p:ph type="title"/>
          </p:nvPr>
        </p:nvSpPr>
        <p:spPr>
          <a:xfrm>
            <a:off x="1314884" y="-224837"/>
            <a:ext cx="10018800" cy="1752600"/>
          </a:xfrm>
          <a:prstGeom prst="rect">
            <a:avLst/>
          </a:prstGeom>
        </p:spPr>
        <p:txBody>
          <a:bodyPr spcFirstLastPara="1" wrap="square" lIns="91425" tIns="45700" rIns="91425" bIns="45700" anchor="ctr" anchorCtr="0">
            <a:normAutofit/>
          </a:bodyPr>
          <a:lstStyle/>
          <a:p>
            <a:pPr marL="0" lvl="0" indent="0" algn="ctr" rtl="0">
              <a:spcBef>
                <a:spcPts val="0"/>
              </a:spcBef>
              <a:spcAft>
                <a:spcPts val="0"/>
              </a:spcAft>
              <a:buNone/>
            </a:pPr>
            <a:r>
              <a:rPr lang="en-US"/>
              <a:t>Pillars</a:t>
            </a:r>
            <a:endParaRPr/>
          </a:p>
        </p:txBody>
      </p:sp>
      <p:sp>
        <p:nvSpPr>
          <p:cNvPr id="617" name="Google Shape;617;g1e42869827f_0_150"/>
          <p:cNvSpPr txBox="1">
            <a:spLocks noGrp="1"/>
          </p:cNvSpPr>
          <p:nvPr>
            <p:ph type="body" idx="1"/>
          </p:nvPr>
        </p:nvSpPr>
        <p:spPr>
          <a:xfrm>
            <a:off x="1554200" y="1343950"/>
            <a:ext cx="3179400" cy="4613100"/>
          </a:xfrm>
          <a:prstGeom prst="rect">
            <a:avLst/>
          </a:prstGeom>
        </p:spPr>
        <p:txBody>
          <a:bodyPr spcFirstLastPara="1" wrap="square" lIns="91425" tIns="45700" rIns="91425" bIns="45700" anchor="t" anchorCtr="0">
            <a:normAutofit fontScale="85000" lnSpcReduction="20000"/>
          </a:bodyPr>
          <a:lstStyle/>
          <a:p>
            <a:pPr marL="457200" lvl="0" indent="-399859" algn="l" rtl="0">
              <a:spcBef>
                <a:spcPts val="480"/>
              </a:spcBef>
              <a:spcAft>
                <a:spcPts val="0"/>
              </a:spcAft>
              <a:buSzPct val="145000"/>
              <a:buChar char="●"/>
            </a:pPr>
            <a:r>
              <a:rPr lang="en-US"/>
              <a:t>The Integrated Prevention and Care Plan consists of 4 pillars</a:t>
            </a:r>
            <a:endParaRPr/>
          </a:p>
          <a:p>
            <a:pPr marL="914400" lvl="1" indent="-371316" algn="l" rtl="0">
              <a:spcBef>
                <a:spcPts val="0"/>
              </a:spcBef>
              <a:spcAft>
                <a:spcPts val="0"/>
              </a:spcAft>
              <a:buSzPct val="145000"/>
              <a:buChar char="○"/>
            </a:pPr>
            <a:r>
              <a:rPr lang="en-US"/>
              <a:t>NHAS Goals</a:t>
            </a:r>
            <a:endParaRPr/>
          </a:p>
          <a:p>
            <a:pPr marL="914400" lvl="1" indent="-371316" algn="l" rtl="0">
              <a:spcBef>
                <a:spcPts val="0"/>
              </a:spcBef>
              <a:spcAft>
                <a:spcPts val="0"/>
              </a:spcAft>
              <a:buSzPct val="145000"/>
              <a:buChar char="○"/>
            </a:pPr>
            <a:r>
              <a:rPr lang="en-US"/>
              <a:t>Ending the HIV Epidemic Initiative</a:t>
            </a:r>
            <a:endParaRPr/>
          </a:p>
          <a:p>
            <a:pPr marL="457200" lvl="0" indent="-399859" algn="l" rtl="0">
              <a:spcBef>
                <a:spcPts val="0"/>
              </a:spcBef>
              <a:spcAft>
                <a:spcPts val="0"/>
              </a:spcAft>
              <a:buSzPct val="145000"/>
              <a:buChar char="●"/>
            </a:pPr>
            <a:r>
              <a:rPr lang="en-US"/>
              <a:t>Consists of 160+ activities ranging from training and HIV education, testing, linkage to care,treatment services, research initiatives,etc.</a:t>
            </a:r>
            <a:endParaRPr/>
          </a:p>
          <a:p>
            <a:pPr marL="457200" lvl="0" indent="-399859" algn="l" rtl="0">
              <a:spcBef>
                <a:spcPts val="0"/>
              </a:spcBef>
              <a:spcAft>
                <a:spcPts val="0"/>
              </a:spcAft>
              <a:buSzPct val="145000"/>
              <a:buChar char="●"/>
            </a:pPr>
            <a:r>
              <a:rPr lang="en-US"/>
              <a:t>Assessing Integrated Plan baseline data from subrecipients</a:t>
            </a:r>
            <a:endParaRPr/>
          </a:p>
        </p:txBody>
      </p:sp>
      <p:grpSp>
        <p:nvGrpSpPr>
          <p:cNvPr id="618" name="Google Shape;618;g1e42869827f_0_150"/>
          <p:cNvGrpSpPr/>
          <p:nvPr/>
        </p:nvGrpSpPr>
        <p:grpSpPr>
          <a:xfrm>
            <a:off x="5743825" y="4752190"/>
            <a:ext cx="6096200" cy="1112547"/>
            <a:chOff x="1593000" y="2322568"/>
            <a:chExt cx="5957975" cy="643500"/>
          </a:xfrm>
        </p:grpSpPr>
        <p:sp>
          <p:nvSpPr>
            <p:cNvPr id="619" name="Google Shape;619;g1e42869827f_0_150"/>
            <p:cNvSpPr/>
            <p:nvPr/>
          </p:nvSpPr>
          <p:spPr>
            <a:xfrm>
              <a:off x="3728375" y="2322568"/>
              <a:ext cx="3822600" cy="643500"/>
            </a:xfrm>
            <a:prstGeom prst="rect">
              <a:avLst/>
            </a:prstGeom>
            <a:solidFill>
              <a:srgbClr val="EEEEE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20" name="Google Shape;620;g1e42869827f_0_150"/>
            <p:cNvSpPr/>
            <p:nvPr/>
          </p:nvSpPr>
          <p:spPr>
            <a:xfrm flipH="1">
              <a:off x="2283025" y="2322575"/>
              <a:ext cx="1844400" cy="642600"/>
            </a:xfrm>
            <a:prstGeom prst="rect">
              <a:avLst/>
            </a:prstGeom>
            <a:solidFill>
              <a:srgbClr val="A72A1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21" name="Google Shape;621;g1e42869827f_0_150"/>
            <p:cNvSpPr/>
            <p:nvPr/>
          </p:nvSpPr>
          <p:spPr>
            <a:xfrm rot="-5400000">
              <a:off x="3501574" y="1934671"/>
              <a:ext cx="643356" cy="1419149"/>
            </a:xfrm>
            <a:prstGeom prst="flowChartOffpageConnector">
              <a:avLst/>
            </a:prstGeom>
            <a:solidFill>
              <a:srgbClr val="A72A1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22" name="Google Shape;622;g1e42869827f_0_150"/>
            <p:cNvSpPr/>
            <p:nvPr/>
          </p:nvSpPr>
          <p:spPr>
            <a:xfrm>
              <a:off x="2342625" y="2399951"/>
              <a:ext cx="1940700" cy="495900"/>
            </a:xfrm>
            <a:prstGeom prst="rect">
              <a:avLst/>
            </a:prstGeom>
            <a:noFill/>
            <a:ln>
              <a:noFill/>
            </a:ln>
          </p:spPr>
          <p:txBody>
            <a:bodyPr spcFirstLastPara="1" wrap="square" lIns="121900" tIns="121900" rIns="121900" bIns="121900" anchor="ctr" anchorCtr="0">
              <a:noAutofit/>
            </a:bodyPr>
            <a:lstStyle/>
            <a:p>
              <a:pPr marL="0" lvl="0" indent="0" algn="l" rtl="0">
                <a:lnSpc>
                  <a:spcPct val="115000"/>
                </a:lnSpc>
                <a:spcBef>
                  <a:spcPts val="0"/>
                </a:spcBef>
                <a:spcAft>
                  <a:spcPts val="0"/>
                </a:spcAft>
                <a:buNone/>
              </a:pPr>
              <a:r>
                <a:rPr lang="en-US" sz="1800">
                  <a:solidFill>
                    <a:srgbClr val="FFFFFF"/>
                  </a:solidFill>
                  <a:latin typeface="Roboto Medium"/>
                  <a:ea typeface="Roboto Medium"/>
                  <a:cs typeface="Roboto Medium"/>
                  <a:sym typeface="Roboto Medium"/>
                </a:rPr>
                <a:t>Respond</a:t>
              </a:r>
              <a:endParaRPr sz="1800">
                <a:solidFill>
                  <a:srgbClr val="FFFFFF"/>
                </a:solidFill>
                <a:latin typeface="Roboto"/>
                <a:ea typeface="Roboto"/>
                <a:cs typeface="Roboto"/>
                <a:sym typeface="Roboto"/>
              </a:endParaRPr>
            </a:p>
          </p:txBody>
        </p:sp>
        <p:sp>
          <p:nvSpPr>
            <p:cNvPr id="623" name="Google Shape;623;g1e42869827f_0_150"/>
            <p:cNvSpPr/>
            <p:nvPr/>
          </p:nvSpPr>
          <p:spPr>
            <a:xfrm>
              <a:off x="1593000" y="2322568"/>
              <a:ext cx="690000" cy="642300"/>
            </a:xfrm>
            <a:prstGeom prst="rect">
              <a:avLst/>
            </a:prstGeom>
            <a:solidFill>
              <a:srgbClr val="B02C20"/>
            </a:solidFill>
            <a:ln>
              <a:noFill/>
            </a:ln>
            <a:effectLst>
              <a:outerShdw blurRad="71438" dist="28575" dir="2700000" algn="bl" rotWithShape="0">
                <a:srgbClr val="000000">
                  <a:alpha val="17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24" name="Google Shape;624;g1e42869827f_0_150"/>
            <p:cNvSpPr/>
            <p:nvPr/>
          </p:nvSpPr>
          <p:spPr>
            <a:xfrm>
              <a:off x="1593000" y="2322575"/>
              <a:ext cx="690000" cy="642600"/>
            </a:xfrm>
            <a:prstGeom prst="rect">
              <a:avLst/>
            </a:prstGeom>
            <a:solidFill>
              <a:srgbClr val="BE2F22"/>
            </a:solidFill>
            <a:ln>
              <a:noFill/>
            </a:ln>
          </p:spPr>
          <p:txBody>
            <a:bodyPr spcFirstLastPara="1" wrap="square" lIns="121900" tIns="121900" rIns="121900" bIns="121900" anchor="ctr" anchorCtr="0">
              <a:noAutofit/>
            </a:bodyPr>
            <a:lstStyle/>
            <a:p>
              <a:pPr marL="0" lvl="0" indent="0" algn="ctr" rtl="0">
                <a:spcBef>
                  <a:spcPts val="0"/>
                </a:spcBef>
                <a:spcAft>
                  <a:spcPts val="0"/>
                </a:spcAft>
                <a:buNone/>
              </a:pPr>
              <a:r>
                <a:rPr lang="en-US" sz="3500">
                  <a:solidFill>
                    <a:srgbClr val="FFFFFF"/>
                  </a:solidFill>
                  <a:latin typeface="Roboto Thin"/>
                  <a:ea typeface="Roboto Thin"/>
                  <a:cs typeface="Roboto Thin"/>
                  <a:sym typeface="Roboto Thin"/>
                </a:rPr>
                <a:t>4</a:t>
              </a:r>
              <a:endParaRPr sz="3500">
                <a:solidFill>
                  <a:srgbClr val="FFFFFF"/>
                </a:solidFill>
                <a:latin typeface="Roboto Thin"/>
                <a:ea typeface="Roboto Thin"/>
                <a:cs typeface="Roboto Thin"/>
                <a:sym typeface="Roboto Thin"/>
              </a:endParaRPr>
            </a:p>
          </p:txBody>
        </p:sp>
        <p:sp>
          <p:nvSpPr>
            <p:cNvPr id="625" name="Google Shape;625;g1e42869827f_0_150"/>
            <p:cNvSpPr/>
            <p:nvPr/>
          </p:nvSpPr>
          <p:spPr>
            <a:xfrm>
              <a:off x="4387850" y="2323750"/>
              <a:ext cx="2971200" cy="642300"/>
            </a:xfrm>
            <a:prstGeom prst="rect">
              <a:avLst/>
            </a:prstGeom>
            <a:noFill/>
            <a:ln>
              <a:noFill/>
            </a:ln>
          </p:spPr>
          <p:txBody>
            <a:bodyPr spcFirstLastPara="1" wrap="square" lIns="121900" tIns="121900" rIns="121900" bIns="121900" anchor="ctr" anchorCtr="0">
              <a:noAutofit/>
            </a:bodyPr>
            <a:lstStyle/>
            <a:p>
              <a:pPr marL="609600" lvl="0" indent="-387350" algn="l" rtl="0">
                <a:lnSpc>
                  <a:spcPct val="115000"/>
                </a:lnSpc>
                <a:spcBef>
                  <a:spcPts val="0"/>
                </a:spcBef>
                <a:spcAft>
                  <a:spcPts val="0"/>
                </a:spcAft>
                <a:buClr>
                  <a:srgbClr val="A72A1E"/>
                </a:buClr>
                <a:buSzPts val="1300"/>
                <a:buFont typeface="Roboto"/>
                <a:buChar char="●"/>
              </a:pPr>
              <a:r>
                <a:rPr lang="en-US" sz="1300">
                  <a:solidFill>
                    <a:srgbClr val="A72A1E"/>
                  </a:solidFill>
                  <a:latin typeface="Roboto"/>
                  <a:ea typeface="Roboto"/>
                  <a:cs typeface="Roboto"/>
                  <a:sym typeface="Roboto"/>
                </a:rPr>
                <a:t>Coordinated approach and response to HIV,STI, mental health and more</a:t>
              </a:r>
              <a:endParaRPr sz="1300">
                <a:solidFill>
                  <a:srgbClr val="A72A1E"/>
                </a:solidFill>
                <a:latin typeface="Roboto"/>
                <a:ea typeface="Roboto"/>
                <a:cs typeface="Roboto"/>
                <a:sym typeface="Roboto"/>
              </a:endParaRPr>
            </a:p>
            <a:p>
              <a:pPr marL="609600" lvl="0" indent="-387350" algn="l" rtl="0">
                <a:lnSpc>
                  <a:spcPct val="115000"/>
                </a:lnSpc>
                <a:spcBef>
                  <a:spcPts val="0"/>
                </a:spcBef>
                <a:spcAft>
                  <a:spcPts val="0"/>
                </a:spcAft>
                <a:buClr>
                  <a:srgbClr val="A72A1E"/>
                </a:buClr>
                <a:buSzPts val="1300"/>
                <a:buFont typeface="Roboto"/>
                <a:buChar char="●"/>
              </a:pPr>
              <a:r>
                <a:rPr lang="en-US" sz="1300">
                  <a:solidFill>
                    <a:srgbClr val="A72A1E"/>
                  </a:solidFill>
                  <a:latin typeface="Roboto"/>
                  <a:ea typeface="Roboto"/>
                  <a:cs typeface="Roboto"/>
                  <a:sym typeface="Roboto"/>
                </a:rPr>
                <a:t>Integrated services and collaboration </a:t>
              </a:r>
              <a:endParaRPr sz="1300">
                <a:solidFill>
                  <a:srgbClr val="A72A1E"/>
                </a:solidFill>
                <a:latin typeface="Roboto"/>
                <a:ea typeface="Roboto"/>
                <a:cs typeface="Roboto"/>
                <a:sym typeface="Roboto"/>
              </a:endParaRPr>
            </a:p>
          </p:txBody>
        </p:sp>
      </p:grpSp>
      <p:grpSp>
        <p:nvGrpSpPr>
          <p:cNvPr id="626" name="Google Shape;626;g1e42869827f_0_150"/>
          <p:cNvGrpSpPr/>
          <p:nvPr/>
        </p:nvGrpSpPr>
        <p:grpSpPr>
          <a:xfrm>
            <a:off x="5743825" y="2525455"/>
            <a:ext cx="6096200" cy="1112547"/>
            <a:chOff x="1593000" y="2322568"/>
            <a:chExt cx="5957975" cy="643500"/>
          </a:xfrm>
        </p:grpSpPr>
        <p:sp>
          <p:nvSpPr>
            <p:cNvPr id="627" name="Google Shape;627;g1e42869827f_0_150"/>
            <p:cNvSpPr/>
            <p:nvPr/>
          </p:nvSpPr>
          <p:spPr>
            <a:xfrm>
              <a:off x="3728375" y="2322568"/>
              <a:ext cx="3822600" cy="643500"/>
            </a:xfrm>
            <a:prstGeom prst="rect">
              <a:avLst/>
            </a:prstGeom>
            <a:solidFill>
              <a:srgbClr val="EEEEE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28" name="Google Shape;628;g1e42869827f_0_150"/>
            <p:cNvSpPr/>
            <p:nvPr/>
          </p:nvSpPr>
          <p:spPr>
            <a:xfrm flipH="1">
              <a:off x="2283025" y="2322575"/>
              <a:ext cx="1844400" cy="642600"/>
            </a:xfrm>
            <a:prstGeom prst="rect">
              <a:avLst/>
            </a:prstGeom>
            <a:solidFill>
              <a:srgbClr val="A72A1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29" name="Google Shape;629;g1e42869827f_0_150"/>
            <p:cNvSpPr/>
            <p:nvPr/>
          </p:nvSpPr>
          <p:spPr>
            <a:xfrm rot="-5400000">
              <a:off x="3501574" y="1934671"/>
              <a:ext cx="643356" cy="1419149"/>
            </a:xfrm>
            <a:prstGeom prst="flowChartOffpageConnector">
              <a:avLst/>
            </a:prstGeom>
            <a:solidFill>
              <a:srgbClr val="A72A1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30" name="Google Shape;630;g1e42869827f_0_150"/>
            <p:cNvSpPr/>
            <p:nvPr/>
          </p:nvSpPr>
          <p:spPr>
            <a:xfrm>
              <a:off x="2342625" y="2399951"/>
              <a:ext cx="1940700" cy="495900"/>
            </a:xfrm>
            <a:prstGeom prst="rect">
              <a:avLst/>
            </a:prstGeom>
            <a:noFill/>
            <a:ln>
              <a:noFill/>
            </a:ln>
          </p:spPr>
          <p:txBody>
            <a:bodyPr spcFirstLastPara="1" wrap="square" lIns="121900" tIns="121900" rIns="121900" bIns="121900" anchor="ctr" anchorCtr="0">
              <a:noAutofit/>
            </a:bodyPr>
            <a:lstStyle/>
            <a:p>
              <a:pPr marL="0" lvl="0" indent="0" algn="l" rtl="0">
                <a:lnSpc>
                  <a:spcPct val="115000"/>
                </a:lnSpc>
                <a:spcBef>
                  <a:spcPts val="0"/>
                </a:spcBef>
                <a:spcAft>
                  <a:spcPts val="0"/>
                </a:spcAft>
                <a:buNone/>
              </a:pPr>
              <a:endParaRPr sz="1300">
                <a:solidFill>
                  <a:srgbClr val="FFFFFF"/>
                </a:solidFill>
                <a:latin typeface="Roboto"/>
                <a:ea typeface="Roboto"/>
                <a:cs typeface="Roboto"/>
                <a:sym typeface="Roboto"/>
              </a:endParaRPr>
            </a:p>
            <a:p>
              <a:pPr marL="0" lvl="0" indent="0" algn="l" rtl="0">
                <a:lnSpc>
                  <a:spcPct val="115000"/>
                </a:lnSpc>
                <a:spcBef>
                  <a:spcPts val="0"/>
                </a:spcBef>
                <a:spcAft>
                  <a:spcPts val="0"/>
                </a:spcAft>
                <a:buNone/>
              </a:pPr>
              <a:r>
                <a:rPr lang="en-US" sz="1800">
                  <a:solidFill>
                    <a:srgbClr val="FFFFFF"/>
                  </a:solidFill>
                  <a:latin typeface="Roboto Medium"/>
                  <a:ea typeface="Roboto Medium"/>
                  <a:cs typeface="Roboto Medium"/>
                  <a:sym typeface="Roboto Medium"/>
                </a:rPr>
                <a:t>Treat</a:t>
              </a:r>
              <a:endParaRPr sz="1800">
                <a:solidFill>
                  <a:srgbClr val="FFFFFF"/>
                </a:solidFill>
                <a:latin typeface="Roboto"/>
                <a:ea typeface="Roboto"/>
                <a:cs typeface="Roboto"/>
                <a:sym typeface="Roboto"/>
              </a:endParaRPr>
            </a:p>
          </p:txBody>
        </p:sp>
        <p:sp>
          <p:nvSpPr>
            <p:cNvPr id="631" name="Google Shape;631;g1e42869827f_0_150"/>
            <p:cNvSpPr/>
            <p:nvPr/>
          </p:nvSpPr>
          <p:spPr>
            <a:xfrm>
              <a:off x="1593000" y="2322568"/>
              <a:ext cx="690000" cy="642300"/>
            </a:xfrm>
            <a:prstGeom prst="rect">
              <a:avLst/>
            </a:prstGeom>
            <a:solidFill>
              <a:srgbClr val="B02C20"/>
            </a:solidFill>
            <a:ln>
              <a:noFill/>
            </a:ln>
            <a:effectLst>
              <a:outerShdw blurRad="71438" dist="28575" dir="2700000" algn="bl" rotWithShape="0">
                <a:srgbClr val="000000">
                  <a:alpha val="17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32" name="Google Shape;632;g1e42869827f_0_150"/>
            <p:cNvSpPr/>
            <p:nvPr/>
          </p:nvSpPr>
          <p:spPr>
            <a:xfrm>
              <a:off x="1593000" y="2322575"/>
              <a:ext cx="690000" cy="642600"/>
            </a:xfrm>
            <a:prstGeom prst="rect">
              <a:avLst/>
            </a:prstGeom>
            <a:solidFill>
              <a:srgbClr val="BE2F22"/>
            </a:solidFill>
            <a:ln>
              <a:noFill/>
            </a:ln>
          </p:spPr>
          <p:txBody>
            <a:bodyPr spcFirstLastPara="1" wrap="square" lIns="121900" tIns="121900" rIns="121900" bIns="121900" anchor="ctr" anchorCtr="0">
              <a:noAutofit/>
            </a:bodyPr>
            <a:lstStyle/>
            <a:p>
              <a:pPr marL="0" lvl="0" indent="0" algn="ctr" rtl="0">
                <a:spcBef>
                  <a:spcPts val="0"/>
                </a:spcBef>
                <a:spcAft>
                  <a:spcPts val="0"/>
                </a:spcAft>
                <a:buNone/>
              </a:pPr>
              <a:r>
                <a:rPr lang="en-US" sz="3500">
                  <a:solidFill>
                    <a:srgbClr val="FFFFFF"/>
                  </a:solidFill>
                  <a:latin typeface="Roboto Thin"/>
                  <a:ea typeface="Roboto Thin"/>
                  <a:cs typeface="Roboto Thin"/>
                  <a:sym typeface="Roboto Thin"/>
                </a:rPr>
                <a:t>2</a:t>
              </a:r>
              <a:endParaRPr sz="3500">
                <a:solidFill>
                  <a:srgbClr val="FFFFFF"/>
                </a:solidFill>
                <a:latin typeface="Roboto Thin"/>
                <a:ea typeface="Roboto Thin"/>
                <a:cs typeface="Roboto Thin"/>
                <a:sym typeface="Roboto Thin"/>
              </a:endParaRPr>
            </a:p>
          </p:txBody>
        </p:sp>
        <p:sp>
          <p:nvSpPr>
            <p:cNvPr id="633" name="Google Shape;633;g1e42869827f_0_150"/>
            <p:cNvSpPr/>
            <p:nvPr/>
          </p:nvSpPr>
          <p:spPr>
            <a:xfrm>
              <a:off x="4387850" y="2323750"/>
              <a:ext cx="2971200" cy="642300"/>
            </a:xfrm>
            <a:prstGeom prst="rect">
              <a:avLst/>
            </a:prstGeom>
            <a:noFill/>
            <a:ln>
              <a:noFill/>
            </a:ln>
          </p:spPr>
          <p:txBody>
            <a:bodyPr spcFirstLastPara="1" wrap="square" lIns="121900" tIns="121900" rIns="121900" bIns="121900" anchor="ctr" anchorCtr="0">
              <a:noAutofit/>
            </a:bodyPr>
            <a:lstStyle/>
            <a:p>
              <a:pPr marL="609600" lvl="0" indent="-387350" algn="l" rtl="0">
                <a:lnSpc>
                  <a:spcPct val="115000"/>
                </a:lnSpc>
                <a:spcBef>
                  <a:spcPts val="0"/>
                </a:spcBef>
                <a:spcAft>
                  <a:spcPts val="0"/>
                </a:spcAft>
                <a:buClr>
                  <a:srgbClr val="A72A1E"/>
                </a:buClr>
                <a:buSzPts val="1300"/>
                <a:buFont typeface="Roboto"/>
                <a:buChar char="●"/>
              </a:pPr>
              <a:r>
                <a:rPr lang="en-US" sz="1300">
                  <a:solidFill>
                    <a:srgbClr val="A72A1E"/>
                  </a:solidFill>
                  <a:latin typeface="Roboto"/>
                  <a:ea typeface="Roboto"/>
                  <a:cs typeface="Roboto"/>
                  <a:sym typeface="Roboto"/>
                </a:rPr>
                <a:t>Improve health outcomes of PWH</a:t>
              </a:r>
              <a:endParaRPr sz="1300">
                <a:solidFill>
                  <a:srgbClr val="A72A1E"/>
                </a:solidFill>
                <a:latin typeface="Roboto"/>
                <a:ea typeface="Roboto"/>
                <a:cs typeface="Roboto"/>
                <a:sym typeface="Roboto"/>
              </a:endParaRPr>
            </a:p>
            <a:p>
              <a:pPr marL="609600" lvl="0" indent="-387350" algn="l" rtl="0">
                <a:lnSpc>
                  <a:spcPct val="115000"/>
                </a:lnSpc>
                <a:spcBef>
                  <a:spcPts val="0"/>
                </a:spcBef>
                <a:spcAft>
                  <a:spcPts val="0"/>
                </a:spcAft>
                <a:buClr>
                  <a:srgbClr val="A72A1E"/>
                </a:buClr>
                <a:buSzPts val="1300"/>
                <a:buFont typeface="Roboto"/>
                <a:buChar char="●"/>
              </a:pPr>
              <a:r>
                <a:rPr lang="en-US" sz="1300">
                  <a:solidFill>
                    <a:srgbClr val="A72A1E"/>
                  </a:solidFill>
                  <a:latin typeface="Roboto"/>
                  <a:ea typeface="Roboto"/>
                  <a:cs typeface="Roboto"/>
                  <a:sym typeface="Roboto"/>
                </a:rPr>
                <a:t>Link PWH to care to reach a sustained viral load</a:t>
              </a:r>
              <a:endParaRPr sz="1300">
                <a:solidFill>
                  <a:srgbClr val="A72A1E"/>
                </a:solidFill>
                <a:latin typeface="Roboto"/>
                <a:ea typeface="Roboto"/>
                <a:cs typeface="Roboto"/>
                <a:sym typeface="Roboto"/>
              </a:endParaRPr>
            </a:p>
          </p:txBody>
        </p:sp>
      </p:grpSp>
      <p:grpSp>
        <p:nvGrpSpPr>
          <p:cNvPr id="634" name="Google Shape;634;g1e42869827f_0_150"/>
          <p:cNvGrpSpPr/>
          <p:nvPr/>
        </p:nvGrpSpPr>
        <p:grpSpPr>
          <a:xfrm>
            <a:off x="5743825" y="1412815"/>
            <a:ext cx="6096200" cy="1112547"/>
            <a:chOff x="1593000" y="2322568"/>
            <a:chExt cx="5957975" cy="643500"/>
          </a:xfrm>
        </p:grpSpPr>
        <p:sp>
          <p:nvSpPr>
            <p:cNvPr id="635" name="Google Shape;635;g1e42869827f_0_150"/>
            <p:cNvSpPr/>
            <p:nvPr/>
          </p:nvSpPr>
          <p:spPr>
            <a:xfrm>
              <a:off x="3728375" y="2322568"/>
              <a:ext cx="3822600" cy="643500"/>
            </a:xfrm>
            <a:prstGeom prst="rect">
              <a:avLst/>
            </a:prstGeom>
            <a:solidFill>
              <a:srgbClr val="EEEEE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36" name="Google Shape;636;g1e42869827f_0_150"/>
            <p:cNvSpPr/>
            <p:nvPr/>
          </p:nvSpPr>
          <p:spPr>
            <a:xfrm flipH="1">
              <a:off x="2283025" y="2322575"/>
              <a:ext cx="1844400" cy="642600"/>
            </a:xfrm>
            <a:prstGeom prst="rect">
              <a:avLst/>
            </a:prstGeom>
            <a:solidFill>
              <a:srgbClr val="A72A1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37" name="Google Shape;637;g1e42869827f_0_150"/>
            <p:cNvSpPr/>
            <p:nvPr/>
          </p:nvSpPr>
          <p:spPr>
            <a:xfrm rot="-5400000">
              <a:off x="3501574" y="1934671"/>
              <a:ext cx="643356" cy="1419149"/>
            </a:xfrm>
            <a:prstGeom prst="flowChartOffpageConnector">
              <a:avLst/>
            </a:prstGeom>
            <a:solidFill>
              <a:srgbClr val="A72A1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38" name="Google Shape;638;g1e42869827f_0_150"/>
            <p:cNvSpPr/>
            <p:nvPr/>
          </p:nvSpPr>
          <p:spPr>
            <a:xfrm>
              <a:off x="2342625" y="2399951"/>
              <a:ext cx="1940700" cy="495900"/>
            </a:xfrm>
            <a:prstGeom prst="rect">
              <a:avLst/>
            </a:prstGeom>
            <a:noFill/>
            <a:ln>
              <a:noFill/>
            </a:ln>
          </p:spPr>
          <p:txBody>
            <a:bodyPr spcFirstLastPara="1" wrap="square" lIns="121900" tIns="121900" rIns="121900" bIns="121900" anchor="ctr" anchorCtr="0">
              <a:noAutofit/>
            </a:bodyPr>
            <a:lstStyle/>
            <a:p>
              <a:pPr marL="0" lvl="0" indent="0" algn="l" rtl="0">
                <a:lnSpc>
                  <a:spcPct val="115000"/>
                </a:lnSpc>
                <a:spcBef>
                  <a:spcPts val="0"/>
                </a:spcBef>
                <a:spcAft>
                  <a:spcPts val="0"/>
                </a:spcAft>
                <a:buNone/>
              </a:pPr>
              <a:r>
                <a:rPr lang="en-US" sz="1800">
                  <a:solidFill>
                    <a:srgbClr val="FFFFFF"/>
                  </a:solidFill>
                  <a:latin typeface="Roboto Medium"/>
                  <a:ea typeface="Roboto Medium"/>
                  <a:cs typeface="Roboto Medium"/>
                  <a:sym typeface="Roboto Medium"/>
                </a:rPr>
                <a:t>Diagnose</a:t>
              </a:r>
              <a:endParaRPr sz="1800">
                <a:solidFill>
                  <a:srgbClr val="FFFFFF"/>
                </a:solidFill>
                <a:latin typeface="Roboto"/>
                <a:ea typeface="Roboto"/>
                <a:cs typeface="Roboto"/>
                <a:sym typeface="Roboto"/>
              </a:endParaRPr>
            </a:p>
          </p:txBody>
        </p:sp>
        <p:sp>
          <p:nvSpPr>
            <p:cNvPr id="639" name="Google Shape;639;g1e42869827f_0_150"/>
            <p:cNvSpPr/>
            <p:nvPr/>
          </p:nvSpPr>
          <p:spPr>
            <a:xfrm>
              <a:off x="1593000" y="2322568"/>
              <a:ext cx="690000" cy="642300"/>
            </a:xfrm>
            <a:prstGeom prst="rect">
              <a:avLst/>
            </a:prstGeom>
            <a:solidFill>
              <a:srgbClr val="B02C20"/>
            </a:solidFill>
            <a:ln>
              <a:noFill/>
            </a:ln>
            <a:effectLst>
              <a:outerShdw blurRad="71438" dist="28575" dir="2700000" algn="bl" rotWithShape="0">
                <a:srgbClr val="000000">
                  <a:alpha val="17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40" name="Google Shape;640;g1e42869827f_0_150"/>
            <p:cNvSpPr/>
            <p:nvPr/>
          </p:nvSpPr>
          <p:spPr>
            <a:xfrm>
              <a:off x="1593000" y="2322575"/>
              <a:ext cx="690000" cy="642600"/>
            </a:xfrm>
            <a:prstGeom prst="rect">
              <a:avLst/>
            </a:prstGeom>
            <a:solidFill>
              <a:srgbClr val="BE2F22"/>
            </a:solidFill>
            <a:ln>
              <a:noFill/>
            </a:ln>
          </p:spPr>
          <p:txBody>
            <a:bodyPr spcFirstLastPara="1" wrap="square" lIns="121900" tIns="121900" rIns="121900" bIns="121900" anchor="ctr" anchorCtr="0">
              <a:noAutofit/>
            </a:bodyPr>
            <a:lstStyle/>
            <a:p>
              <a:pPr marL="0" lvl="0" indent="0" algn="ctr" rtl="0">
                <a:spcBef>
                  <a:spcPts val="0"/>
                </a:spcBef>
                <a:spcAft>
                  <a:spcPts val="0"/>
                </a:spcAft>
                <a:buNone/>
              </a:pPr>
              <a:r>
                <a:rPr lang="en-US" sz="3500">
                  <a:solidFill>
                    <a:srgbClr val="FFFFFF"/>
                  </a:solidFill>
                  <a:latin typeface="Roboto Thin"/>
                  <a:ea typeface="Roboto Thin"/>
                  <a:cs typeface="Roboto Thin"/>
                  <a:sym typeface="Roboto Thin"/>
                </a:rPr>
                <a:t>1</a:t>
              </a:r>
              <a:endParaRPr sz="3500">
                <a:solidFill>
                  <a:srgbClr val="FFFFFF"/>
                </a:solidFill>
                <a:latin typeface="Roboto Thin"/>
                <a:ea typeface="Roboto Thin"/>
                <a:cs typeface="Roboto Thin"/>
                <a:sym typeface="Roboto Thin"/>
              </a:endParaRPr>
            </a:p>
          </p:txBody>
        </p:sp>
        <p:sp>
          <p:nvSpPr>
            <p:cNvPr id="641" name="Google Shape;641;g1e42869827f_0_150"/>
            <p:cNvSpPr/>
            <p:nvPr/>
          </p:nvSpPr>
          <p:spPr>
            <a:xfrm>
              <a:off x="4387850" y="2323750"/>
              <a:ext cx="2971200" cy="642300"/>
            </a:xfrm>
            <a:prstGeom prst="rect">
              <a:avLst/>
            </a:prstGeom>
            <a:noFill/>
            <a:ln>
              <a:noFill/>
            </a:ln>
          </p:spPr>
          <p:txBody>
            <a:bodyPr spcFirstLastPara="1" wrap="square" lIns="121900" tIns="121900" rIns="121900" bIns="121900" anchor="ctr" anchorCtr="0">
              <a:noAutofit/>
            </a:bodyPr>
            <a:lstStyle/>
            <a:p>
              <a:pPr marL="609600" lvl="0" indent="-387350" algn="l" rtl="0">
                <a:lnSpc>
                  <a:spcPct val="115000"/>
                </a:lnSpc>
                <a:spcBef>
                  <a:spcPts val="0"/>
                </a:spcBef>
                <a:spcAft>
                  <a:spcPts val="0"/>
                </a:spcAft>
                <a:buClr>
                  <a:srgbClr val="A72A1E"/>
                </a:buClr>
                <a:buSzPts val="1300"/>
                <a:buFont typeface="Roboto"/>
                <a:buChar char="●"/>
              </a:pPr>
              <a:r>
                <a:rPr lang="en-US" sz="1300">
                  <a:solidFill>
                    <a:srgbClr val="A72A1E"/>
                  </a:solidFill>
                  <a:latin typeface="Roboto"/>
                  <a:ea typeface="Roboto"/>
                  <a:cs typeface="Roboto"/>
                  <a:sym typeface="Roboto"/>
                </a:rPr>
                <a:t>Prevent new infections</a:t>
              </a:r>
              <a:endParaRPr sz="1300">
                <a:solidFill>
                  <a:srgbClr val="A72A1E"/>
                </a:solidFill>
                <a:latin typeface="Roboto"/>
                <a:ea typeface="Roboto"/>
                <a:cs typeface="Roboto"/>
                <a:sym typeface="Roboto"/>
              </a:endParaRPr>
            </a:p>
            <a:p>
              <a:pPr marL="609600" lvl="0" indent="-387350" algn="l" rtl="0">
                <a:lnSpc>
                  <a:spcPct val="115000"/>
                </a:lnSpc>
                <a:spcBef>
                  <a:spcPts val="0"/>
                </a:spcBef>
                <a:spcAft>
                  <a:spcPts val="0"/>
                </a:spcAft>
                <a:buClr>
                  <a:srgbClr val="A72A1E"/>
                </a:buClr>
                <a:buSzPts val="1300"/>
                <a:buFont typeface="Roboto"/>
                <a:buChar char="●"/>
              </a:pPr>
              <a:r>
                <a:rPr lang="en-US" sz="1300">
                  <a:solidFill>
                    <a:srgbClr val="A72A1E"/>
                  </a:solidFill>
                  <a:latin typeface="Roboto"/>
                  <a:ea typeface="Roboto"/>
                  <a:cs typeface="Roboto"/>
                  <a:sym typeface="Roboto"/>
                </a:rPr>
                <a:t>Increased testing and knowledge of HIV</a:t>
              </a:r>
              <a:endParaRPr sz="1300">
                <a:solidFill>
                  <a:srgbClr val="A72A1E"/>
                </a:solidFill>
                <a:latin typeface="Roboto"/>
                <a:ea typeface="Roboto"/>
                <a:cs typeface="Roboto"/>
                <a:sym typeface="Roboto"/>
              </a:endParaRPr>
            </a:p>
          </p:txBody>
        </p:sp>
      </p:grpSp>
      <p:grpSp>
        <p:nvGrpSpPr>
          <p:cNvPr id="642" name="Google Shape;642;g1e42869827f_0_150"/>
          <p:cNvGrpSpPr/>
          <p:nvPr/>
        </p:nvGrpSpPr>
        <p:grpSpPr>
          <a:xfrm>
            <a:off x="5743825" y="3638133"/>
            <a:ext cx="6096200" cy="1265912"/>
            <a:chOff x="1593000" y="2322568"/>
            <a:chExt cx="5957975" cy="719677"/>
          </a:xfrm>
        </p:grpSpPr>
        <p:sp>
          <p:nvSpPr>
            <p:cNvPr id="643" name="Google Shape;643;g1e42869827f_0_150"/>
            <p:cNvSpPr/>
            <p:nvPr/>
          </p:nvSpPr>
          <p:spPr>
            <a:xfrm>
              <a:off x="3728375" y="2322568"/>
              <a:ext cx="3822600" cy="643500"/>
            </a:xfrm>
            <a:prstGeom prst="rect">
              <a:avLst/>
            </a:prstGeom>
            <a:solidFill>
              <a:srgbClr val="EEEEE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44" name="Google Shape;644;g1e42869827f_0_150"/>
            <p:cNvSpPr/>
            <p:nvPr/>
          </p:nvSpPr>
          <p:spPr>
            <a:xfrm flipH="1">
              <a:off x="2283025" y="2322575"/>
              <a:ext cx="1844400" cy="642600"/>
            </a:xfrm>
            <a:prstGeom prst="rect">
              <a:avLst/>
            </a:prstGeom>
            <a:solidFill>
              <a:srgbClr val="A72A1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45" name="Google Shape;645;g1e42869827f_0_150"/>
            <p:cNvSpPr/>
            <p:nvPr/>
          </p:nvSpPr>
          <p:spPr>
            <a:xfrm rot="-5400000">
              <a:off x="3501574" y="1934671"/>
              <a:ext cx="643356" cy="1419149"/>
            </a:xfrm>
            <a:prstGeom prst="flowChartOffpageConnector">
              <a:avLst/>
            </a:prstGeom>
            <a:solidFill>
              <a:srgbClr val="A72A1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46" name="Google Shape;646;g1e42869827f_0_150"/>
            <p:cNvSpPr/>
            <p:nvPr/>
          </p:nvSpPr>
          <p:spPr>
            <a:xfrm>
              <a:off x="2342625" y="2399951"/>
              <a:ext cx="1940700" cy="495900"/>
            </a:xfrm>
            <a:prstGeom prst="rect">
              <a:avLst/>
            </a:prstGeom>
            <a:noFill/>
            <a:ln>
              <a:noFill/>
            </a:ln>
          </p:spPr>
          <p:txBody>
            <a:bodyPr spcFirstLastPara="1" wrap="square" lIns="121900" tIns="121900" rIns="121900" bIns="121900" anchor="ctr" anchorCtr="0">
              <a:noAutofit/>
            </a:bodyPr>
            <a:lstStyle/>
            <a:p>
              <a:pPr marL="0" lvl="0" indent="0" algn="l" rtl="0">
                <a:lnSpc>
                  <a:spcPct val="115000"/>
                </a:lnSpc>
                <a:spcBef>
                  <a:spcPts val="0"/>
                </a:spcBef>
                <a:spcAft>
                  <a:spcPts val="0"/>
                </a:spcAft>
                <a:buNone/>
              </a:pPr>
              <a:endParaRPr sz="1300">
                <a:solidFill>
                  <a:srgbClr val="FFFFFF"/>
                </a:solidFill>
                <a:latin typeface="Roboto"/>
                <a:ea typeface="Roboto"/>
                <a:cs typeface="Roboto"/>
                <a:sym typeface="Roboto"/>
              </a:endParaRPr>
            </a:p>
            <a:p>
              <a:pPr marL="0" lvl="0" indent="0" algn="l" rtl="0">
                <a:lnSpc>
                  <a:spcPct val="115000"/>
                </a:lnSpc>
                <a:spcBef>
                  <a:spcPts val="0"/>
                </a:spcBef>
                <a:spcAft>
                  <a:spcPts val="0"/>
                </a:spcAft>
                <a:buNone/>
              </a:pPr>
              <a:r>
                <a:rPr lang="en-US" sz="1800">
                  <a:solidFill>
                    <a:srgbClr val="FFFFFF"/>
                  </a:solidFill>
                  <a:latin typeface="Roboto Medium"/>
                  <a:ea typeface="Roboto Medium"/>
                  <a:cs typeface="Roboto Medium"/>
                  <a:sym typeface="Roboto Medium"/>
                </a:rPr>
                <a:t>Prevent</a:t>
              </a:r>
              <a:endParaRPr sz="1800">
                <a:solidFill>
                  <a:srgbClr val="FFFFFF"/>
                </a:solidFill>
                <a:latin typeface="Roboto"/>
                <a:ea typeface="Roboto"/>
                <a:cs typeface="Roboto"/>
                <a:sym typeface="Roboto"/>
              </a:endParaRPr>
            </a:p>
          </p:txBody>
        </p:sp>
        <p:sp>
          <p:nvSpPr>
            <p:cNvPr id="647" name="Google Shape;647;g1e42869827f_0_150"/>
            <p:cNvSpPr/>
            <p:nvPr/>
          </p:nvSpPr>
          <p:spPr>
            <a:xfrm>
              <a:off x="1593000" y="2322568"/>
              <a:ext cx="690000" cy="642300"/>
            </a:xfrm>
            <a:prstGeom prst="rect">
              <a:avLst/>
            </a:prstGeom>
            <a:solidFill>
              <a:srgbClr val="B02C20"/>
            </a:solidFill>
            <a:ln>
              <a:noFill/>
            </a:ln>
            <a:effectLst>
              <a:outerShdw blurRad="71438" dist="28575" dir="2700000" algn="bl" rotWithShape="0">
                <a:srgbClr val="000000">
                  <a:alpha val="17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48" name="Google Shape;648;g1e42869827f_0_150"/>
            <p:cNvSpPr/>
            <p:nvPr/>
          </p:nvSpPr>
          <p:spPr>
            <a:xfrm>
              <a:off x="1593000" y="2322575"/>
              <a:ext cx="690000" cy="642600"/>
            </a:xfrm>
            <a:prstGeom prst="rect">
              <a:avLst/>
            </a:prstGeom>
            <a:solidFill>
              <a:srgbClr val="BE2F22"/>
            </a:solidFill>
            <a:ln>
              <a:noFill/>
            </a:ln>
          </p:spPr>
          <p:txBody>
            <a:bodyPr spcFirstLastPara="1" wrap="square" lIns="121900" tIns="121900" rIns="121900" bIns="121900" anchor="ctr" anchorCtr="0">
              <a:noAutofit/>
            </a:bodyPr>
            <a:lstStyle/>
            <a:p>
              <a:pPr marL="0" lvl="0" indent="0" algn="ctr" rtl="0">
                <a:spcBef>
                  <a:spcPts val="0"/>
                </a:spcBef>
                <a:spcAft>
                  <a:spcPts val="0"/>
                </a:spcAft>
                <a:buNone/>
              </a:pPr>
              <a:r>
                <a:rPr lang="en-US" sz="3500">
                  <a:solidFill>
                    <a:srgbClr val="FFFFFF"/>
                  </a:solidFill>
                  <a:latin typeface="Roboto Thin"/>
                  <a:ea typeface="Roboto Thin"/>
                  <a:cs typeface="Roboto Thin"/>
                  <a:sym typeface="Roboto Thin"/>
                </a:rPr>
                <a:t>3</a:t>
              </a:r>
              <a:endParaRPr sz="3500">
                <a:solidFill>
                  <a:srgbClr val="FFFFFF"/>
                </a:solidFill>
                <a:latin typeface="Roboto Thin"/>
                <a:ea typeface="Roboto Thin"/>
                <a:cs typeface="Roboto Thin"/>
                <a:sym typeface="Roboto Thin"/>
              </a:endParaRPr>
            </a:p>
          </p:txBody>
        </p:sp>
        <p:sp>
          <p:nvSpPr>
            <p:cNvPr id="649" name="Google Shape;649;g1e42869827f_0_150"/>
            <p:cNvSpPr/>
            <p:nvPr/>
          </p:nvSpPr>
          <p:spPr>
            <a:xfrm>
              <a:off x="4342976" y="2399945"/>
              <a:ext cx="3107400" cy="642300"/>
            </a:xfrm>
            <a:prstGeom prst="rect">
              <a:avLst/>
            </a:prstGeom>
            <a:noFill/>
            <a:ln>
              <a:noFill/>
            </a:ln>
          </p:spPr>
          <p:txBody>
            <a:bodyPr spcFirstLastPara="1" wrap="square" lIns="121900" tIns="121900" rIns="121900" bIns="121900" anchor="ctr" anchorCtr="0">
              <a:noAutofit/>
            </a:bodyPr>
            <a:lstStyle/>
            <a:p>
              <a:pPr marL="609600" lvl="0" indent="-387350" algn="l" rtl="0">
                <a:lnSpc>
                  <a:spcPct val="115000"/>
                </a:lnSpc>
                <a:spcBef>
                  <a:spcPts val="0"/>
                </a:spcBef>
                <a:spcAft>
                  <a:spcPts val="0"/>
                </a:spcAft>
                <a:buClr>
                  <a:srgbClr val="A72A1E"/>
                </a:buClr>
                <a:buSzPts val="1300"/>
                <a:buFont typeface="Roboto"/>
                <a:buChar char="●"/>
              </a:pPr>
              <a:r>
                <a:rPr lang="en-US" sz="1300">
                  <a:solidFill>
                    <a:srgbClr val="A72A1E"/>
                  </a:solidFill>
                  <a:latin typeface="Roboto"/>
                  <a:ea typeface="Roboto"/>
                  <a:cs typeface="Roboto"/>
                  <a:sym typeface="Roboto"/>
                </a:rPr>
                <a:t>Reduce HIV health disparities through target interventions</a:t>
              </a:r>
              <a:endParaRPr sz="1300">
                <a:solidFill>
                  <a:srgbClr val="A72A1E"/>
                </a:solidFill>
                <a:latin typeface="Roboto"/>
                <a:ea typeface="Roboto"/>
                <a:cs typeface="Roboto"/>
                <a:sym typeface="Roboto"/>
              </a:endParaRPr>
            </a:p>
            <a:p>
              <a:pPr marL="609600" lvl="0" indent="-387350" algn="l" rtl="0">
                <a:lnSpc>
                  <a:spcPct val="115000"/>
                </a:lnSpc>
                <a:spcBef>
                  <a:spcPts val="0"/>
                </a:spcBef>
                <a:spcAft>
                  <a:spcPts val="0"/>
                </a:spcAft>
                <a:buClr>
                  <a:srgbClr val="A72A1E"/>
                </a:buClr>
                <a:buSzPts val="1300"/>
                <a:buFont typeface="Roboto"/>
                <a:buChar char="●"/>
              </a:pPr>
              <a:r>
                <a:rPr lang="en-US" sz="1300">
                  <a:solidFill>
                    <a:srgbClr val="A72A1E"/>
                  </a:solidFill>
                  <a:latin typeface="Roboto"/>
                  <a:ea typeface="Roboto"/>
                  <a:cs typeface="Roboto"/>
                  <a:sym typeface="Roboto"/>
                </a:rPr>
                <a:t>Providing social support to PWH</a:t>
              </a:r>
              <a:endParaRPr sz="1300">
                <a:solidFill>
                  <a:srgbClr val="A72A1E"/>
                </a:solidFill>
                <a:latin typeface="Roboto"/>
                <a:ea typeface="Roboto"/>
                <a:cs typeface="Roboto"/>
                <a:sym typeface="Roboto"/>
              </a:endParaRPr>
            </a:p>
          </p:txBody>
        </p:sp>
      </p:grpSp>
    </p:spTree>
    <p:extLst>
      <p:ext uri="{BB962C8B-B14F-4D97-AF65-F5344CB8AC3E}">
        <p14:creationId xmlns:p14="http://schemas.microsoft.com/office/powerpoint/2010/main" val="2390166960"/>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9" y="339115"/>
            <a:ext cx="9718605" cy="1446822"/>
          </a:xfrm>
        </p:spPr>
        <p:txBody>
          <a:bodyPr/>
          <a:lstStyle/>
          <a:p>
            <a:pPr algn="l"/>
            <a:r>
              <a:rPr lang="en-US" sz="4800" dirty="0">
                <a:solidFill>
                  <a:srgbClr val="C00000"/>
                </a:solidFill>
              </a:rPr>
              <a:t>Questions?    </a:t>
            </a:r>
            <a:r>
              <a:rPr lang="en-US" dirty="0"/>
              <a:t/>
            </a:r>
            <a:br>
              <a:rPr lang="en-US" dirty="0"/>
            </a:br>
            <a:endParaRPr lang="en-US" dirty="0"/>
          </a:p>
        </p:txBody>
      </p:sp>
      <p:pic>
        <p:nvPicPr>
          <p:cNvPr id="4" name="Content Placeholder 3"/>
          <p:cNvPicPr>
            <a:picLocks noGrp="1" noChangeAspect="1"/>
          </p:cNvPicPr>
          <p:nvPr>
            <p:ph idx="1"/>
          </p:nvPr>
        </p:nvPicPr>
        <p:blipFill>
          <a:blip r:embed="rId2"/>
          <a:stretch>
            <a:fillRect/>
          </a:stretch>
        </p:blipFill>
        <p:spPr>
          <a:xfrm>
            <a:off x="4789017" y="1785937"/>
            <a:ext cx="3109187" cy="3109187"/>
          </a:xfrm>
          <a:prstGeom prst="rect">
            <a:avLst/>
          </a:prstGeom>
        </p:spPr>
      </p:pic>
    </p:spTree>
    <p:extLst>
      <p:ext uri="{BB962C8B-B14F-4D97-AF65-F5344CB8AC3E}">
        <p14:creationId xmlns:p14="http://schemas.microsoft.com/office/powerpoint/2010/main" val="3438039128"/>
      </p:ext>
    </p:extLst>
  </p:cSld>
  <p:clrMapOvr>
    <a:masterClrMapping/>
  </p:clrMapOvr>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Shape 654"/>
        <p:cNvGrpSpPr/>
        <p:nvPr/>
      </p:nvGrpSpPr>
      <p:grpSpPr>
        <a:xfrm>
          <a:off x="0" y="0"/>
          <a:ext cx="0" cy="0"/>
          <a:chOff x="0" y="0"/>
          <a:chExt cx="0" cy="0"/>
        </a:xfrm>
      </p:grpSpPr>
      <p:sp>
        <p:nvSpPr>
          <p:cNvPr id="655" name="Google Shape;655;g1e483514346_0_56"/>
          <p:cNvSpPr txBox="1">
            <a:spLocks noGrp="1"/>
          </p:cNvSpPr>
          <p:nvPr>
            <p:ph type="title"/>
          </p:nvPr>
        </p:nvSpPr>
        <p:spPr>
          <a:xfrm>
            <a:off x="1484309" y="33338"/>
            <a:ext cx="10018800" cy="1752600"/>
          </a:xfrm>
          <a:prstGeom prst="rect">
            <a:avLst/>
          </a:prstGeom>
        </p:spPr>
        <p:txBody>
          <a:bodyPr spcFirstLastPara="1" wrap="square" lIns="91425" tIns="45700" rIns="91425" bIns="45700" anchor="ctr" anchorCtr="0">
            <a:normAutofit/>
          </a:bodyPr>
          <a:lstStyle/>
          <a:p>
            <a:pPr marL="0" lvl="0" indent="0" algn="ctr" rtl="0">
              <a:spcBef>
                <a:spcPts val="0"/>
              </a:spcBef>
              <a:spcAft>
                <a:spcPts val="0"/>
              </a:spcAft>
              <a:buNone/>
            </a:pPr>
            <a:r>
              <a:rPr lang="en-US"/>
              <a:t>Integrated Plan Activities</a:t>
            </a:r>
            <a:endParaRPr/>
          </a:p>
        </p:txBody>
      </p:sp>
      <p:graphicFrame>
        <p:nvGraphicFramePr>
          <p:cNvPr id="656" name="Google Shape;656;g1e483514346_0_56"/>
          <p:cNvGraphicFramePr/>
          <p:nvPr/>
        </p:nvGraphicFramePr>
        <p:xfrm>
          <a:off x="1350200" y="1600338"/>
          <a:ext cx="10287000" cy="5211900"/>
        </p:xfrm>
        <a:graphic>
          <a:graphicData uri="http://schemas.openxmlformats.org/drawingml/2006/table">
            <a:tbl>
              <a:tblPr>
                <a:noFill/>
              </a:tblPr>
              <a:tblGrid>
                <a:gridCol w="3429000">
                  <a:extLst>
                    <a:ext uri="{9D8B030D-6E8A-4147-A177-3AD203B41FA5}">
                      <a16:colId xmlns:a16="http://schemas.microsoft.com/office/drawing/2014/main" val="20000"/>
                    </a:ext>
                  </a:extLst>
                </a:gridCol>
                <a:gridCol w="3429000">
                  <a:extLst>
                    <a:ext uri="{9D8B030D-6E8A-4147-A177-3AD203B41FA5}">
                      <a16:colId xmlns:a16="http://schemas.microsoft.com/office/drawing/2014/main" val="20001"/>
                    </a:ext>
                  </a:extLst>
                </a:gridCol>
                <a:gridCol w="3429000">
                  <a:extLst>
                    <a:ext uri="{9D8B030D-6E8A-4147-A177-3AD203B41FA5}">
                      <a16:colId xmlns:a16="http://schemas.microsoft.com/office/drawing/2014/main" val="20002"/>
                    </a:ext>
                  </a:extLst>
                </a:gridCol>
              </a:tblGrid>
              <a:tr h="381000">
                <a:tc>
                  <a:txBody>
                    <a:bodyPr/>
                    <a:lstStyle/>
                    <a:p>
                      <a:pPr marL="0" lvl="0" indent="0" algn="l" rtl="0">
                        <a:spcBef>
                          <a:spcPts val="0"/>
                        </a:spcBef>
                        <a:spcAft>
                          <a:spcPts val="0"/>
                        </a:spcAft>
                        <a:buNone/>
                      </a:pPr>
                      <a:r>
                        <a:rPr lang="en-US"/>
                        <a:t>Strategies</a:t>
                      </a:r>
                      <a:endParaRPr/>
                    </a:p>
                  </a:txBody>
                  <a:tcPr marL="91425" marR="91425" marT="91425" marB="91425"/>
                </a:tc>
                <a:tc>
                  <a:txBody>
                    <a:bodyPr/>
                    <a:lstStyle/>
                    <a:p>
                      <a:pPr marL="0" lvl="0" indent="0" algn="l" rtl="0">
                        <a:spcBef>
                          <a:spcPts val="0"/>
                        </a:spcBef>
                        <a:spcAft>
                          <a:spcPts val="0"/>
                        </a:spcAft>
                        <a:buNone/>
                      </a:pPr>
                      <a:r>
                        <a:rPr lang="en-US"/>
                        <a:t>Activities</a:t>
                      </a:r>
                      <a:endParaRPr/>
                    </a:p>
                  </a:txBody>
                  <a:tcPr marL="91425" marR="91425" marT="91425" marB="91425"/>
                </a:tc>
                <a:tc>
                  <a:txBody>
                    <a:bodyPr/>
                    <a:lstStyle/>
                    <a:p>
                      <a:pPr marL="0" lvl="0" indent="0" algn="l" rtl="0">
                        <a:spcBef>
                          <a:spcPts val="0"/>
                        </a:spcBef>
                        <a:spcAft>
                          <a:spcPts val="0"/>
                        </a:spcAft>
                        <a:buNone/>
                      </a:pPr>
                      <a:r>
                        <a:rPr lang="en-US"/>
                        <a:t>Target Population</a:t>
                      </a:r>
                      <a:endParaRPr/>
                    </a:p>
                  </a:txBody>
                  <a:tcPr marL="91425" marR="91425" marT="91425" marB="91425"/>
                </a:tc>
                <a:extLst>
                  <a:ext uri="{0D108BD9-81ED-4DB2-BD59-A6C34878D82A}">
                    <a16:rowId xmlns:a16="http://schemas.microsoft.com/office/drawing/2014/main" val="10000"/>
                  </a:ext>
                </a:extLst>
              </a:tr>
              <a:tr h="381000">
                <a:tc>
                  <a:txBody>
                    <a:bodyPr/>
                    <a:lstStyle/>
                    <a:p>
                      <a:pPr marL="0" lvl="0" indent="0" algn="l" rtl="0">
                        <a:spcBef>
                          <a:spcPts val="0"/>
                        </a:spcBef>
                        <a:spcAft>
                          <a:spcPts val="0"/>
                        </a:spcAft>
                        <a:buClr>
                          <a:schemeClr val="dk1"/>
                        </a:buClr>
                        <a:buSzPts val="1100"/>
                        <a:buFont typeface="Arial"/>
                        <a:buNone/>
                      </a:pPr>
                      <a:r>
                        <a:rPr lang="en-US">
                          <a:solidFill>
                            <a:schemeClr val="dk1"/>
                          </a:solidFill>
                        </a:rPr>
                        <a:t>T3.1 d</a:t>
                      </a:r>
                      <a:endParaRPr sz="1600"/>
                    </a:p>
                  </a:txBody>
                  <a:tcPr marL="91425" marR="91425" marT="91425" marB="91425"/>
                </a:tc>
                <a:tc>
                  <a:txBody>
                    <a:bodyPr/>
                    <a:lstStyle/>
                    <a:p>
                      <a:pPr marL="0" lvl="0" indent="0" algn="l" rtl="0">
                        <a:spcBef>
                          <a:spcPts val="0"/>
                        </a:spcBef>
                        <a:spcAft>
                          <a:spcPts val="0"/>
                        </a:spcAft>
                        <a:buNone/>
                      </a:pPr>
                      <a:r>
                        <a:rPr lang="en-US"/>
                        <a:t>Focus on Test and Treat programs, increasing rapid entry to care</a:t>
                      </a:r>
                      <a:endParaRPr/>
                    </a:p>
                  </a:txBody>
                  <a:tcPr marL="91425" marR="91425" marT="91425" marB="91425"/>
                </a:tc>
                <a:tc>
                  <a:txBody>
                    <a:bodyPr/>
                    <a:lstStyle/>
                    <a:p>
                      <a:pPr marL="0" lvl="0" indent="0" algn="l" rtl="0">
                        <a:spcBef>
                          <a:spcPts val="0"/>
                        </a:spcBef>
                        <a:spcAft>
                          <a:spcPts val="0"/>
                        </a:spcAft>
                        <a:buClr>
                          <a:schemeClr val="dk1"/>
                        </a:buClr>
                        <a:buSzPts val="1100"/>
                        <a:buFont typeface="Arial"/>
                        <a:buNone/>
                      </a:pPr>
                      <a:r>
                        <a:rPr lang="en-US">
                          <a:solidFill>
                            <a:schemeClr val="dk1"/>
                          </a:solidFill>
                          <a:highlight>
                            <a:schemeClr val="lt1"/>
                          </a:highlight>
                        </a:rPr>
                        <a:t>Persons at risk for HIV, Newly diagnosed PWH</a:t>
                      </a:r>
                      <a:endParaRPr/>
                    </a:p>
                  </a:txBody>
                  <a:tcPr marL="91425" marR="91425" marT="91425" marB="91425"/>
                </a:tc>
                <a:extLst>
                  <a:ext uri="{0D108BD9-81ED-4DB2-BD59-A6C34878D82A}">
                    <a16:rowId xmlns:a16="http://schemas.microsoft.com/office/drawing/2014/main" val="10001"/>
                  </a:ext>
                </a:extLst>
              </a:tr>
              <a:tr h="381000">
                <a:tc>
                  <a:txBody>
                    <a:bodyPr/>
                    <a:lstStyle/>
                    <a:p>
                      <a:pPr marL="0" lvl="0" indent="0" algn="l" rtl="0">
                        <a:spcBef>
                          <a:spcPts val="0"/>
                        </a:spcBef>
                        <a:spcAft>
                          <a:spcPts val="0"/>
                        </a:spcAft>
                        <a:buNone/>
                      </a:pPr>
                      <a:r>
                        <a:rPr lang="en-US"/>
                        <a:t>T3.1 h</a:t>
                      </a:r>
                      <a:endParaRPr/>
                    </a:p>
                  </a:txBody>
                  <a:tcPr marL="91425" marR="91425" marT="91425" marB="91425"/>
                </a:tc>
                <a:tc>
                  <a:txBody>
                    <a:bodyPr/>
                    <a:lstStyle/>
                    <a:p>
                      <a:pPr marL="0" lvl="0" indent="0" algn="l" rtl="0">
                        <a:spcBef>
                          <a:spcPts val="0"/>
                        </a:spcBef>
                        <a:spcAft>
                          <a:spcPts val="0"/>
                        </a:spcAft>
                        <a:buNone/>
                      </a:pPr>
                      <a:r>
                        <a:rPr lang="en-US"/>
                        <a:t>Adopt a virtual/telehealth approach to help clients whenever possible</a:t>
                      </a:r>
                      <a:endParaRPr/>
                    </a:p>
                  </a:txBody>
                  <a:tcPr marL="91425" marR="91425" marT="91425" marB="91425"/>
                </a:tc>
                <a:tc>
                  <a:txBody>
                    <a:bodyPr/>
                    <a:lstStyle/>
                    <a:p>
                      <a:pPr marL="0" lvl="0" indent="0" algn="l" rtl="0">
                        <a:spcBef>
                          <a:spcPts val="0"/>
                        </a:spcBef>
                        <a:spcAft>
                          <a:spcPts val="0"/>
                        </a:spcAft>
                        <a:buNone/>
                      </a:pPr>
                      <a:r>
                        <a:rPr lang="en-US"/>
                        <a:t>PWH</a:t>
                      </a:r>
                      <a:endParaRPr/>
                    </a:p>
                  </a:txBody>
                  <a:tcPr marL="91425" marR="91425" marT="91425" marB="91425"/>
                </a:tc>
                <a:extLst>
                  <a:ext uri="{0D108BD9-81ED-4DB2-BD59-A6C34878D82A}">
                    <a16:rowId xmlns:a16="http://schemas.microsoft.com/office/drawing/2014/main" val="10002"/>
                  </a:ext>
                </a:extLst>
              </a:tr>
              <a:tr h="381000">
                <a:tc>
                  <a:txBody>
                    <a:bodyPr/>
                    <a:lstStyle/>
                    <a:p>
                      <a:pPr marL="0" lvl="0" indent="0" algn="l" rtl="0">
                        <a:spcBef>
                          <a:spcPts val="0"/>
                        </a:spcBef>
                        <a:spcAft>
                          <a:spcPts val="0"/>
                        </a:spcAft>
                        <a:buNone/>
                      </a:pPr>
                      <a:r>
                        <a:rPr lang="en-US"/>
                        <a:t>T1.1 c</a:t>
                      </a:r>
                      <a:endParaRPr/>
                    </a:p>
                  </a:txBody>
                  <a:tcPr marL="91425" marR="91425" marT="91425" marB="91425"/>
                </a:tc>
                <a:tc>
                  <a:txBody>
                    <a:bodyPr/>
                    <a:lstStyle/>
                    <a:p>
                      <a:pPr marL="0" lvl="0" indent="0" algn="l" rtl="0">
                        <a:spcBef>
                          <a:spcPts val="0"/>
                        </a:spcBef>
                        <a:spcAft>
                          <a:spcPts val="0"/>
                        </a:spcAft>
                        <a:buNone/>
                      </a:pPr>
                      <a:r>
                        <a:rPr lang="en-US"/>
                        <a:t>Expand/maintain number of Providers with same day appointment and walk-ins</a:t>
                      </a:r>
                      <a:endParaRPr/>
                    </a:p>
                  </a:txBody>
                  <a:tcPr marL="91425" marR="91425" marT="91425" marB="91425"/>
                </a:tc>
                <a:tc>
                  <a:txBody>
                    <a:bodyPr/>
                    <a:lstStyle/>
                    <a:p>
                      <a:pPr marL="0" lvl="0" indent="0" algn="l" rtl="0">
                        <a:spcBef>
                          <a:spcPts val="0"/>
                        </a:spcBef>
                        <a:spcAft>
                          <a:spcPts val="0"/>
                        </a:spcAft>
                        <a:buNone/>
                      </a:pPr>
                      <a:r>
                        <a:rPr lang="en-US"/>
                        <a:t>People at risk for HIV, Newly diagnosed PWH, PWH out of care</a:t>
                      </a:r>
                      <a:endParaRPr/>
                    </a:p>
                  </a:txBody>
                  <a:tcPr marL="91425" marR="91425" marT="91425" marB="91425"/>
                </a:tc>
                <a:extLst>
                  <a:ext uri="{0D108BD9-81ED-4DB2-BD59-A6C34878D82A}">
                    <a16:rowId xmlns:a16="http://schemas.microsoft.com/office/drawing/2014/main" val="10003"/>
                  </a:ext>
                </a:extLst>
              </a:tr>
              <a:tr h="381000">
                <a:tc>
                  <a:txBody>
                    <a:bodyPr/>
                    <a:lstStyle/>
                    <a:p>
                      <a:pPr marL="0" lvl="0" indent="0" algn="l" rtl="0">
                        <a:spcBef>
                          <a:spcPts val="0"/>
                        </a:spcBef>
                        <a:spcAft>
                          <a:spcPts val="0"/>
                        </a:spcAft>
                        <a:buNone/>
                      </a:pPr>
                      <a:r>
                        <a:rPr lang="en-US"/>
                        <a:t>P1.1 g</a:t>
                      </a:r>
                      <a:endParaRPr/>
                    </a:p>
                  </a:txBody>
                  <a:tcPr marL="91425" marR="91425" marT="91425" marB="91425"/>
                </a:tc>
                <a:tc>
                  <a:txBody>
                    <a:bodyPr/>
                    <a:lstStyle/>
                    <a:p>
                      <a:pPr marL="0" lvl="0" indent="0" algn="l" rtl="0">
                        <a:spcBef>
                          <a:spcPts val="0"/>
                        </a:spcBef>
                        <a:spcAft>
                          <a:spcPts val="0"/>
                        </a:spcAft>
                        <a:buNone/>
                      </a:pPr>
                      <a:r>
                        <a:rPr lang="en-US"/>
                        <a:t>Provide Outreach and HIV and STI Testing and education in zipcodes of priority populations</a:t>
                      </a:r>
                      <a:endParaRPr/>
                    </a:p>
                  </a:txBody>
                  <a:tcPr marL="91425" marR="91425" marT="91425" marB="91425"/>
                </a:tc>
                <a:tc>
                  <a:txBody>
                    <a:bodyPr/>
                    <a:lstStyle/>
                    <a:p>
                      <a:pPr marL="0" lvl="0" indent="0" algn="l" rtl="0">
                        <a:spcBef>
                          <a:spcPts val="0"/>
                        </a:spcBef>
                        <a:spcAft>
                          <a:spcPts val="0"/>
                        </a:spcAft>
                        <a:buNone/>
                      </a:pPr>
                      <a:r>
                        <a:rPr lang="en-US"/>
                        <a:t>PWH, persons at risk for HIV</a:t>
                      </a:r>
                      <a:endParaRPr/>
                    </a:p>
                  </a:txBody>
                  <a:tcPr marL="91425" marR="91425" marT="91425" marB="91425"/>
                </a:tc>
                <a:extLst>
                  <a:ext uri="{0D108BD9-81ED-4DB2-BD59-A6C34878D82A}">
                    <a16:rowId xmlns:a16="http://schemas.microsoft.com/office/drawing/2014/main" val="10004"/>
                  </a:ext>
                </a:extLst>
              </a:tr>
              <a:tr h="381000">
                <a:tc>
                  <a:txBody>
                    <a:bodyPr/>
                    <a:lstStyle/>
                    <a:p>
                      <a:pPr marL="0" lvl="0" indent="0" algn="l" rtl="0">
                        <a:spcBef>
                          <a:spcPts val="0"/>
                        </a:spcBef>
                        <a:spcAft>
                          <a:spcPts val="0"/>
                        </a:spcAft>
                        <a:buNone/>
                      </a:pPr>
                      <a:r>
                        <a:rPr lang="en-US"/>
                        <a:t>P 4.1 d</a:t>
                      </a:r>
                      <a:endParaRPr/>
                    </a:p>
                  </a:txBody>
                  <a:tcPr marL="91425" marR="91425" marT="91425" marB="91425"/>
                </a:tc>
                <a:tc>
                  <a:txBody>
                    <a:bodyPr/>
                    <a:lstStyle/>
                    <a:p>
                      <a:pPr marL="0" lvl="0" indent="0" algn="l" rtl="0">
                        <a:spcBef>
                          <a:spcPts val="0"/>
                        </a:spcBef>
                        <a:spcAft>
                          <a:spcPts val="0"/>
                        </a:spcAft>
                        <a:buNone/>
                      </a:pPr>
                      <a:r>
                        <a:rPr lang="en-US"/>
                        <a:t>Implement comprehensive prevention and care services in mobile health units</a:t>
                      </a:r>
                      <a:endParaRPr/>
                    </a:p>
                  </a:txBody>
                  <a:tcPr marL="91425" marR="91425" marT="91425" marB="91425"/>
                </a:tc>
                <a:tc>
                  <a:txBody>
                    <a:bodyPr/>
                    <a:lstStyle/>
                    <a:p>
                      <a:pPr marL="0" lvl="0" indent="0" algn="l" rtl="0">
                        <a:spcBef>
                          <a:spcPts val="0"/>
                        </a:spcBef>
                        <a:spcAft>
                          <a:spcPts val="0"/>
                        </a:spcAft>
                        <a:buNone/>
                      </a:pPr>
                      <a:r>
                        <a:rPr lang="en-US"/>
                        <a:t>PWH</a:t>
                      </a:r>
                      <a:endParaRPr/>
                    </a:p>
                  </a:txBody>
                  <a:tcPr marL="91425" marR="91425" marT="91425" marB="91425"/>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1631448577"/>
      </p:ext>
    </p:extLst>
  </p:cSld>
  <p:clrMapOvr>
    <a:masterClrMapping/>
  </p:clrMapOvr>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Shape 661"/>
        <p:cNvGrpSpPr/>
        <p:nvPr/>
      </p:nvGrpSpPr>
      <p:grpSpPr>
        <a:xfrm>
          <a:off x="0" y="0"/>
          <a:ext cx="0" cy="0"/>
          <a:chOff x="0" y="0"/>
          <a:chExt cx="0" cy="0"/>
        </a:xfrm>
      </p:grpSpPr>
      <p:sp>
        <p:nvSpPr>
          <p:cNvPr id="662" name="Google Shape;662;g1e42869827f_0_85"/>
          <p:cNvSpPr txBox="1">
            <a:spLocks noGrp="1"/>
          </p:cNvSpPr>
          <p:nvPr>
            <p:ph type="title"/>
          </p:nvPr>
        </p:nvSpPr>
        <p:spPr>
          <a:xfrm>
            <a:off x="1705084" y="-402012"/>
            <a:ext cx="10018800" cy="1752600"/>
          </a:xfrm>
          <a:prstGeom prst="rect">
            <a:avLst/>
          </a:prstGeom>
        </p:spPr>
        <p:txBody>
          <a:bodyPr spcFirstLastPara="1" wrap="square" lIns="91425" tIns="45700" rIns="91425" bIns="45700" anchor="ctr" anchorCtr="0">
            <a:normAutofit/>
          </a:bodyPr>
          <a:lstStyle/>
          <a:p>
            <a:pPr marL="0" lvl="0" indent="0" algn="ctr" rtl="0">
              <a:spcBef>
                <a:spcPts val="0"/>
              </a:spcBef>
              <a:spcAft>
                <a:spcPts val="0"/>
              </a:spcAft>
              <a:buNone/>
            </a:pPr>
            <a:r>
              <a:rPr lang="en-US"/>
              <a:t>Baseline Data</a:t>
            </a:r>
            <a:endParaRPr/>
          </a:p>
        </p:txBody>
      </p:sp>
      <p:sp>
        <p:nvSpPr>
          <p:cNvPr id="663" name="Google Shape;663;g1e42869827f_0_85"/>
          <p:cNvSpPr txBox="1">
            <a:spLocks noGrp="1"/>
          </p:cNvSpPr>
          <p:nvPr>
            <p:ph type="body" idx="1"/>
          </p:nvPr>
        </p:nvSpPr>
        <p:spPr>
          <a:xfrm>
            <a:off x="1085850" y="1116025"/>
            <a:ext cx="4878000" cy="4353900"/>
          </a:xfrm>
          <a:prstGeom prst="rect">
            <a:avLst/>
          </a:prstGeom>
        </p:spPr>
        <p:txBody>
          <a:bodyPr spcFirstLastPara="1" wrap="square" lIns="91425" tIns="45700" rIns="91425" bIns="45700" anchor="t" anchorCtr="0">
            <a:normAutofit/>
          </a:bodyPr>
          <a:lstStyle/>
          <a:p>
            <a:pPr marL="0" lvl="0" indent="0" algn="l" rtl="0">
              <a:spcBef>
                <a:spcPts val="480"/>
              </a:spcBef>
              <a:spcAft>
                <a:spcPts val="0"/>
              </a:spcAft>
              <a:buNone/>
            </a:pPr>
            <a:r>
              <a:rPr lang="en-US" sz="1700" b="1"/>
              <a:t>Do you currently have a mobile unit</a:t>
            </a:r>
            <a:r>
              <a:rPr lang="en-US" sz="1700"/>
              <a:t>?</a:t>
            </a:r>
            <a:endParaRPr sz="1700"/>
          </a:p>
          <a:p>
            <a:pPr marL="0" lvl="0" indent="0" algn="l" rtl="0">
              <a:spcBef>
                <a:spcPts val="600"/>
              </a:spcBef>
              <a:spcAft>
                <a:spcPts val="0"/>
              </a:spcAft>
              <a:buNone/>
            </a:pPr>
            <a:r>
              <a:rPr lang="en-US" sz="1500"/>
              <a:t>Of the 8 subrecipients who responded, </a:t>
            </a:r>
            <a:endParaRPr sz="1500"/>
          </a:p>
          <a:p>
            <a:pPr marL="0" lvl="0" indent="0" algn="l" rtl="0">
              <a:spcBef>
                <a:spcPts val="600"/>
              </a:spcBef>
              <a:spcAft>
                <a:spcPts val="0"/>
              </a:spcAft>
              <a:buNone/>
            </a:pPr>
            <a:r>
              <a:rPr lang="en-US" sz="1500" b="1">
                <a:solidFill>
                  <a:schemeClr val="accent2"/>
                </a:solidFill>
              </a:rPr>
              <a:t>62.5% (⅝)</a:t>
            </a:r>
            <a:r>
              <a:rPr lang="en-US" sz="1500"/>
              <a:t> do not have a mobile unit</a:t>
            </a:r>
            <a:endParaRPr sz="1500"/>
          </a:p>
          <a:p>
            <a:pPr marL="0" lvl="0" indent="0" algn="l" rtl="0">
              <a:spcBef>
                <a:spcPts val="600"/>
              </a:spcBef>
              <a:spcAft>
                <a:spcPts val="0"/>
              </a:spcAft>
              <a:buNone/>
            </a:pPr>
            <a:r>
              <a:rPr lang="en-US" sz="1500" b="1">
                <a:solidFill>
                  <a:srgbClr val="0000FF"/>
                </a:solidFill>
              </a:rPr>
              <a:t>37.5% (⅜)</a:t>
            </a:r>
            <a:r>
              <a:rPr lang="en-US" sz="1500">
                <a:solidFill>
                  <a:srgbClr val="0000FF"/>
                </a:solidFill>
              </a:rPr>
              <a:t> </a:t>
            </a:r>
            <a:r>
              <a:rPr lang="en-US" sz="1500"/>
              <a:t>reported that they do have a mobile unit</a:t>
            </a:r>
            <a:endParaRPr sz="1500"/>
          </a:p>
          <a:p>
            <a:pPr marL="0" lvl="0" indent="0" algn="l" rtl="0">
              <a:spcBef>
                <a:spcPts val="600"/>
              </a:spcBef>
              <a:spcAft>
                <a:spcPts val="0"/>
              </a:spcAft>
              <a:buNone/>
            </a:pPr>
            <a:endParaRPr sz="1700"/>
          </a:p>
          <a:p>
            <a:pPr marL="0" lvl="0" indent="0" algn="l" rtl="0">
              <a:spcBef>
                <a:spcPts val="600"/>
              </a:spcBef>
              <a:spcAft>
                <a:spcPts val="0"/>
              </a:spcAft>
              <a:buNone/>
            </a:pPr>
            <a:r>
              <a:rPr lang="en-US" sz="1700" b="1"/>
              <a:t>Do you currently provide telehealth services for RW patients? </a:t>
            </a:r>
            <a:endParaRPr sz="1700" b="1"/>
          </a:p>
          <a:p>
            <a:pPr marL="0" lvl="0" indent="0" algn="l" rtl="0">
              <a:spcBef>
                <a:spcPts val="600"/>
              </a:spcBef>
              <a:spcAft>
                <a:spcPts val="0"/>
              </a:spcAft>
              <a:buNone/>
            </a:pPr>
            <a:r>
              <a:rPr lang="en-US" sz="1500"/>
              <a:t>Of the 8 subrecipients who responded, </a:t>
            </a:r>
            <a:endParaRPr sz="1500"/>
          </a:p>
          <a:p>
            <a:pPr marL="0" lvl="0" indent="0" algn="l" rtl="0">
              <a:spcBef>
                <a:spcPts val="600"/>
              </a:spcBef>
              <a:spcAft>
                <a:spcPts val="0"/>
              </a:spcAft>
              <a:buNone/>
            </a:pPr>
            <a:r>
              <a:rPr lang="en-US" sz="1500" b="1">
                <a:solidFill>
                  <a:srgbClr val="0000FF"/>
                </a:solidFill>
              </a:rPr>
              <a:t>87.5% (⅞)</a:t>
            </a:r>
            <a:r>
              <a:rPr lang="en-US" sz="1500"/>
              <a:t> provide telehealth services for RW patients</a:t>
            </a:r>
            <a:endParaRPr sz="1500"/>
          </a:p>
          <a:p>
            <a:pPr marL="0" lvl="0" indent="0" algn="l" rtl="0">
              <a:spcBef>
                <a:spcPts val="600"/>
              </a:spcBef>
              <a:spcAft>
                <a:spcPts val="0"/>
              </a:spcAft>
              <a:buNone/>
            </a:pPr>
            <a:r>
              <a:rPr lang="en-US" sz="1500" b="1">
                <a:solidFill>
                  <a:schemeClr val="accent2"/>
                </a:solidFill>
              </a:rPr>
              <a:t>12.5% (⅛)</a:t>
            </a:r>
            <a:r>
              <a:rPr lang="en-US" sz="1500"/>
              <a:t> do not provide telehealth services for RW patients</a:t>
            </a:r>
            <a:endParaRPr sz="1500"/>
          </a:p>
          <a:p>
            <a:pPr marL="0" lvl="0" indent="0" algn="l" rtl="0">
              <a:spcBef>
                <a:spcPts val="600"/>
              </a:spcBef>
              <a:spcAft>
                <a:spcPts val="0"/>
              </a:spcAft>
              <a:buNone/>
            </a:pPr>
            <a:endParaRPr sz="2000"/>
          </a:p>
          <a:p>
            <a:pPr marL="0" lvl="0" indent="0" algn="l" rtl="0">
              <a:spcBef>
                <a:spcPts val="600"/>
              </a:spcBef>
              <a:spcAft>
                <a:spcPts val="600"/>
              </a:spcAft>
              <a:buNone/>
            </a:pPr>
            <a:endParaRPr/>
          </a:p>
        </p:txBody>
      </p:sp>
      <p:pic>
        <p:nvPicPr>
          <p:cNvPr id="664" name="Google Shape;664;g1e42869827f_0_85"/>
          <p:cNvPicPr preferRelativeResize="0"/>
          <p:nvPr/>
        </p:nvPicPr>
        <p:blipFill>
          <a:blip r:embed="rId3">
            <a:alphaModFix/>
          </a:blip>
          <a:stretch>
            <a:fillRect/>
          </a:stretch>
        </p:blipFill>
        <p:spPr>
          <a:xfrm>
            <a:off x="6929488" y="928550"/>
            <a:ext cx="2724150" cy="2543175"/>
          </a:xfrm>
          <a:prstGeom prst="rect">
            <a:avLst/>
          </a:prstGeom>
          <a:noFill/>
          <a:ln>
            <a:noFill/>
          </a:ln>
        </p:spPr>
      </p:pic>
      <p:pic>
        <p:nvPicPr>
          <p:cNvPr id="665" name="Google Shape;665;g1e42869827f_0_85"/>
          <p:cNvPicPr preferRelativeResize="0"/>
          <p:nvPr/>
        </p:nvPicPr>
        <p:blipFill>
          <a:blip r:embed="rId4">
            <a:alphaModFix/>
          </a:blip>
          <a:stretch>
            <a:fillRect/>
          </a:stretch>
        </p:blipFill>
        <p:spPr>
          <a:xfrm>
            <a:off x="6810425" y="3426563"/>
            <a:ext cx="2962275" cy="2543175"/>
          </a:xfrm>
          <a:prstGeom prst="rect">
            <a:avLst/>
          </a:prstGeom>
          <a:noFill/>
          <a:ln>
            <a:noFill/>
          </a:ln>
        </p:spPr>
      </p:pic>
      <p:sp>
        <p:nvSpPr>
          <p:cNvPr id="666" name="Google Shape;666;g1e42869827f_0_85"/>
          <p:cNvSpPr txBox="1"/>
          <p:nvPr/>
        </p:nvSpPr>
        <p:spPr>
          <a:xfrm>
            <a:off x="1085850" y="4327550"/>
            <a:ext cx="4569300" cy="1531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US" sz="1700" b="1">
                <a:solidFill>
                  <a:schemeClr val="dk1"/>
                </a:solidFill>
                <a:latin typeface="Corbel"/>
                <a:ea typeface="Corbel"/>
                <a:cs typeface="Corbel"/>
                <a:sym typeface="Corbel"/>
              </a:rPr>
              <a:t>Do you currently have the capacity to take in same day/walk-in appointments?</a:t>
            </a:r>
            <a:r>
              <a:rPr lang="en-US" sz="1700">
                <a:latin typeface="Corbel"/>
                <a:ea typeface="Corbel"/>
                <a:cs typeface="Corbel"/>
                <a:sym typeface="Corbel"/>
              </a:rPr>
              <a:t> </a:t>
            </a:r>
            <a:endParaRPr sz="1700">
              <a:latin typeface="Corbel"/>
              <a:ea typeface="Corbel"/>
              <a:cs typeface="Corbel"/>
              <a:sym typeface="Corbel"/>
            </a:endParaRPr>
          </a:p>
          <a:p>
            <a:pPr marL="0" marR="0" lvl="0" indent="0" algn="l" rtl="0">
              <a:lnSpc>
                <a:spcPct val="100000"/>
              </a:lnSpc>
              <a:spcBef>
                <a:spcPts val="480"/>
              </a:spcBef>
              <a:spcAft>
                <a:spcPts val="600"/>
              </a:spcAft>
              <a:buNone/>
            </a:pPr>
            <a:r>
              <a:rPr lang="en-US" sz="1500">
                <a:solidFill>
                  <a:schemeClr val="dk1"/>
                </a:solidFill>
                <a:latin typeface="Corbel"/>
                <a:ea typeface="Corbel"/>
                <a:cs typeface="Corbel"/>
                <a:sym typeface="Corbel"/>
              </a:rPr>
              <a:t>Of the 9 respondents </a:t>
            </a:r>
            <a:r>
              <a:rPr lang="en-US" sz="1500" b="1">
                <a:solidFill>
                  <a:schemeClr val="accent2"/>
                </a:solidFill>
                <a:latin typeface="Corbel"/>
                <a:ea typeface="Corbel"/>
                <a:cs typeface="Corbel"/>
                <a:sym typeface="Corbel"/>
              </a:rPr>
              <a:t>100% </a:t>
            </a:r>
            <a:r>
              <a:rPr lang="en-US" sz="1500">
                <a:solidFill>
                  <a:schemeClr val="dk1"/>
                </a:solidFill>
                <a:latin typeface="Corbel"/>
                <a:ea typeface="Corbel"/>
                <a:cs typeface="Corbel"/>
                <a:sym typeface="Corbel"/>
              </a:rPr>
              <a:t>reported that they have the capacity to take in same day/walk-in appointments</a:t>
            </a:r>
            <a:endParaRPr sz="1500">
              <a:solidFill>
                <a:schemeClr val="dk1"/>
              </a:solidFill>
              <a:latin typeface="Corbel"/>
              <a:ea typeface="Corbel"/>
              <a:cs typeface="Corbel"/>
              <a:sym typeface="Corbel"/>
            </a:endParaRPr>
          </a:p>
        </p:txBody>
      </p:sp>
      <p:cxnSp>
        <p:nvCxnSpPr>
          <p:cNvPr id="667" name="Google Shape;667;g1e42869827f_0_85"/>
          <p:cNvCxnSpPr/>
          <p:nvPr/>
        </p:nvCxnSpPr>
        <p:spPr>
          <a:xfrm>
            <a:off x="5467050" y="4062375"/>
            <a:ext cx="786600" cy="0"/>
          </a:xfrm>
          <a:prstGeom prst="straightConnector1">
            <a:avLst/>
          </a:prstGeom>
          <a:noFill/>
          <a:ln w="9525" cap="flat" cmpd="sng">
            <a:solidFill>
              <a:schemeClr val="dk1"/>
            </a:solidFill>
            <a:prstDash val="solid"/>
            <a:round/>
            <a:headEnd type="none" w="med" len="med"/>
            <a:tailEnd type="triangle" w="med" len="med"/>
          </a:ln>
        </p:spPr>
      </p:cxnSp>
      <p:cxnSp>
        <p:nvCxnSpPr>
          <p:cNvPr id="668" name="Google Shape;668;g1e42869827f_0_85"/>
          <p:cNvCxnSpPr/>
          <p:nvPr/>
        </p:nvCxnSpPr>
        <p:spPr>
          <a:xfrm rot="10800000" flipH="1">
            <a:off x="5384900" y="2199550"/>
            <a:ext cx="855000" cy="600"/>
          </a:xfrm>
          <a:prstGeom prst="straightConnector1">
            <a:avLst/>
          </a:prstGeom>
          <a:noFill/>
          <a:ln w="9525" cap="flat" cmpd="sng">
            <a:solidFill>
              <a:schemeClr val="dk1"/>
            </a:solidFill>
            <a:prstDash val="solid"/>
            <a:round/>
            <a:headEnd type="none" w="med" len="med"/>
            <a:tailEnd type="triangle" w="med" len="med"/>
          </a:ln>
        </p:spPr>
      </p:cxnSp>
      <p:pic>
        <p:nvPicPr>
          <p:cNvPr id="669" name="Google Shape;669;g1e42869827f_0_85"/>
          <p:cNvPicPr preferRelativeResize="0"/>
          <p:nvPr/>
        </p:nvPicPr>
        <p:blipFill>
          <a:blip r:embed="rId5">
            <a:alphaModFix/>
          </a:blip>
          <a:stretch>
            <a:fillRect/>
          </a:stretch>
        </p:blipFill>
        <p:spPr>
          <a:xfrm>
            <a:off x="9888250" y="4652113"/>
            <a:ext cx="1043150" cy="882675"/>
          </a:xfrm>
          <a:prstGeom prst="rect">
            <a:avLst/>
          </a:prstGeom>
          <a:noFill/>
          <a:ln>
            <a:noFill/>
          </a:ln>
        </p:spPr>
      </p:pic>
    </p:spTree>
    <p:extLst>
      <p:ext uri="{BB962C8B-B14F-4D97-AF65-F5344CB8AC3E}">
        <p14:creationId xmlns:p14="http://schemas.microsoft.com/office/powerpoint/2010/main" val="3310867541"/>
      </p:ext>
    </p:extLst>
  </p:cSld>
  <p:clrMapOvr>
    <a:masterClrMapping/>
  </p:clrMapOvr>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Shape 674"/>
        <p:cNvGrpSpPr/>
        <p:nvPr/>
      </p:nvGrpSpPr>
      <p:grpSpPr>
        <a:xfrm>
          <a:off x="0" y="0"/>
          <a:ext cx="0" cy="0"/>
          <a:chOff x="0" y="0"/>
          <a:chExt cx="0" cy="0"/>
        </a:xfrm>
      </p:grpSpPr>
      <p:sp>
        <p:nvSpPr>
          <p:cNvPr id="675" name="Google Shape;675;g1e46c578252_0_37"/>
          <p:cNvSpPr txBox="1">
            <a:spLocks noGrp="1"/>
          </p:cNvSpPr>
          <p:nvPr>
            <p:ph type="title"/>
          </p:nvPr>
        </p:nvSpPr>
        <p:spPr>
          <a:xfrm>
            <a:off x="1551784" y="-176187"/>
            <a:ext cx="10018800" cy="1752600"/>
          </a:xfrm>
          <a:prstGeom prst="rect">
            <a:avLst/>
          </a:prstGeom>
        </p:spPr>
        <p:txBody>
          <a:bodyPr spcFirstLastPara="1" wrap="square" lIns="91425" tIns="45700" rIns="91425" bIns="45700" anchor="ctr" anchorCtr="0">
            <a:normAutofit/>
          </a:bodyPr>
          <a:lstStyle/>
          <a:p>
            <a:pPr marL="0" lvl="0" indent="0" algn="ctr" rtl="0">
              <a:spcBef>
                <a:spcPts val="0"/>
              </a:spcBef>
              <a:spcAft>
                <a:spcPts val="0"/>
              </a:spcAft>
              <a:buNone/>
            </a:pPr>
            <a:r>
              <a:rPr lang="en-US"/>
              <a:t>Baseline Data</a:t>
            </a:r>
            <a:endParaRPr/>
          </a:p>
        </p:txBody>
      </p:sp>
      <p:sp>
        <p:nvSpPr>
          <p:cNvPr id="676" name="Google Shape;676;g1e46c578252_0_37"/>
          <p:cNvSpPr txBox="1">
            <a:spLocks noGrp="1"/>
          </p:cNvSpPr>
          <p:nvPr>
            <p:ph type="body" idx="1"/>
          </p:nvPr>
        </p:nvSpPr>
        <p:spPr>
          <a:xfrm>
            <a:off x="1331801" y="1133050"/>
            <a:ext cx="4110900" cy="3957600"/>
          </a:xfrm>
          <a:prstGeom prst="rect">
            <a:avLst/>
          </a:prstGeom>
        </p:spPr>
        <p:txBody>
          <a:bodyPr spcFirstLastPara="1" wrap="square" lIns="91425" tIns="45700" rIns="91425" bIns="45700" anchor="t" anchorCtr="0">
            <a:noAutofit/>
          </a:bodyPr>
          <a:lstStyle/>
          <a:p>
            <a:pPr marL="0" lvl="0" indent="0" algn="l" rtl="0">
              <a:spcBef>
                <a:spcPts val="480"/>
              </a:spcBef>
              <a:spcAft>
                <a:spcPts val="0"/>
              </a:spcAft>
              <a:buNone/>
            </a:pPr>
            <a:r>
              <a:rPr lang="en-US" sz="1700" b="1"/>
              <a:t>How many test and treat site do you currently have?</a:t>
            </a:r>
            <a:endParaRPr sz="1700" b="1"/>
          </a:p>
          <a:p>
            <a:pPr marL="0" lvl="0" indent="0" algn="l" rtl="0">
              <a:spcBef>
                <a:spcPts val="600"/>
              </a:spcBef>
              <a:spcAft>
                <a:spcPts val="0"/>
              </a:spcAft>
              <a:buNone/>
            </a:pPr>
            <a:r>
              <a:rPr lang="en-US" sz="1700"/>
              <a:t>Between our 9 subrecipient agencies, we currently have </a:t>
            </a:r>
            <a:r>
              <a:rPr lang="en-US" sz="1700" b="1">
                <a:solidFill>
                  <a:schemeClr val="accent2"/>
                </a:solidFill>
              </a:rPr>
              <a:t>20-22 test and treat sites</a:t>
            </a:r>
            <a:endParaRPr sz="1700" b="1">
              <a:solidFill>
                <a:schemeClr val="accent2"/>
              </a:solidFill>
            </a:endParaRPr>
          </a:p>
          <a:p>
            <a:pPr marL="0" lvl="0" indent="0" algn="l" rtl="0">
              <a:spcBef>
                <a:spcPts val="600"/>
              </a:spcBef>
              <a:spcAft>
                <a:spcPts val="0"/>
              </a:spcAft>
              <a:buNone/>
            </a:pPr>
            <a:endParaRPr sz="1700" b="1"/>
          </a:p>
          <a:p>
            <a:pPr marL="0" lvl="0" indent="0" algn="l" rtl="0">
              <a:spcBef>
                <a:spcPts val="600"/>
              </a:spcBef>
              <a:spcAft>
                <a:spcPts val="0"/>
              </a:spcAft>
              <a:buNone/>
            </a:pPr>
            <a:r>
              <a:rPr lang="en-US" sz="1700" b="1"/>
              <a:t>Which services are provided via telehealth?</a:t>
            </a:r>
            <a:endParaRPr sz="1700" b="1"/>
          </a:p>
          <a:p>
            <a:pPr marL="0" lvl="0" indent="0" algn="l" rtl="0">
              <a:spcBef>
                <a:spcPts val="600"/>
              </a:spcBef>
              <a:spcAft>
                <a:spcPts val="0"/>
              </a:spcAft>
              <a:buNone/>
            </a:pPr>
            <a:r>
              <a:rPr lang="en-US" sz="1700"/>
              <a:t>Of our 8/9 (</a:t>
            </a:r>
            <a:r>
              <a:rPr lang="en-US" sz="1700" b="1">
                <a:solidFill>
                  <a:srgbClr val="0000FF"/>
                </a:solidFill>
              </a:rPr>
              <a:t>88.9%</a:t>
            </a:r>
            <a:r>
              <a:rPr lang="en-US" sz="1700"/>
              <a:t>) subrecipients that provide telehealth services, there is a monthly </a:t>
            </a:r>
            <a:r>
              <a:rPr lang="en-US" sz="1700" b="1">
                <a:solidFill>
                  <a:schemeClr val="accent2"/>
                </a:solidFill>
              </a:rPr>
              <a:t>average of 61 patients using telehealth services</a:t>
            </a:r>
            <a:endParaRPr sz="1700" b="1">
              <a:solidFill>
                <a:schemeClr val="accent2"/>
              </a:solidFill>
            </a:endParaRPr>
          </a:p>
          <a:p>
            <a:pPr marL="457200" lvl="0" indent="-336550" algn="l" rtl="0">
              <a:spcBef>
                <a:spcPts val="600"/>
              </a:spcBef>
              <a:spcAft>
                <a:spcPts val="0"/>
              </a:spcAft>
              <a:buSzPts val="1700"/>
              <a:buChar char="●"/>
            </a:pPr>
            <a:r>
              <a:rPr lang="en-US" sz="1700" b="1">
                <a:solidFill>
                  <a:schemeClr val="accent2"/>
                </a:solidFill>
              </a:rPr>
              <a:t>37.5% (⅜)</a:t>
            </a:r>
            <a:r>
              <a:rPr lang="en-US" sz="1700"/>
              <a:t> only provide telehealth casement management services</a:t>
            </a:r>
            <a:endParaRPr sz="1700"/>
          </a:p>
          <a:p>
            <a:pPr marL="457200" lvl="0" indent="-336550" algn="l" rtl="0">
              <a:spcBef>
                <a:spcPts val="0"/>
              </a:spcBef>
              <a:spcAft>
                <a:spcPts val="0"/>
              </a:spcAft>
              <a:buSzPts val="1700"/>
              <a:buChar char="●"/>
            </a:pPr>
            <a:r>
              <a:rPr lang="en-US" sz="1700" b="1">
                <a:solidFill>
                  <a:schemeClr val="accent2"/>
                </a:solidFill>
              </a:rPr>
              <a:t>37.5% (⅜)</a:t>
            </a:r>
            <a:r>
              <a:rPr lang="en-US" sz="1700"/>
              <a:t> provide a variety of telehealth services</a:t>
            </a:r>
            <a:endParaRPr sz="1700"/>
          </a:p>
          <a:p>
            <a:pPr marL="457200" lvl="0" indent="-336550" algn="l" rtl="0">
              <a:spcBef>
                <a:spcPts val="0"/>
              </a:spcBef>
              <a:spcAft>
                <a:spcPts val="0"/>
              </a:spcAft>
              <a:buSzPts val="1700"/>
              <a:buChar char="●"/>
            </a:pPr>
            <a:r>
              <a:rPr lang="en-US" sz="1700" b="1">
                <a:solidFill>
                  <a:schemeClr val="accent2"/>
                </a:solidFill>
              </a:rPr>
              <a:t>25% (2/8) </a:t>
            </a:r>
            <a:r>
              <a:rPr lang="en-US" sz="1700"/>
              <a:t>only provide telehealth medical appointments</a:t>
            </a:r>
            <a:endParaRPr sz="1700"/>
          </a:p>
          <a:p>
            <a:pPr marL="0" lvl="0" indent="0" algn="l" rtl="0">
              <a:spcBef>
                <a:spcPts val="600"/>
              </a:spcBef>
              <a:spcAft>
                <a:spcPts val="0"/>
              </a:spcAft>
              <a:buNone/>
            </a:pPr>
            <a:endParaRPr sz="1700"/>
          </a:p>
          <a:p>
            <a:pPr marL="0" lvl="0" indent="0" algn="l" rtl="0">
              <a:spcBef>
                <a:spcPts val="600"/>
              </a:spcBef>
              <a:spcAft>
                <a:spcPts val="600"/>
              </a:spcAft>
              <a:buNone/>
            </a:pPr>
            <a:endParaRPr sz="1700"/>
          </a:p>
        </p:txBody>
      </p:sp>
      <p:pic>
        <p:nvPicPr>
          <p:cNvPr id="677" name="Google Shape;677;g1e46c578252_0_37"/>
          <p:cNvPicPr preferRelativeResize="0"/>
          <p:nvPr/>
        </p:nvPicPr>
        <p:blipFill>
          <a:blip r:embed="rId3">
            <a:alphaModFix/>
          </a:blip>
          <a:stretch>
            <a:fillRect/>
          </a:stretch>
        </p:blipFill>
        <p:spPr>
          <a:xfrm>
            <a:off x="6635050" y="3685150"/>
            <a:ext cx="4856899" cy="2566150"/>
          </a:xfrm>
          <a:prstGeom prst="rect">
            <a:avLst/>
          </a:prstGeom>
          <a:noFill/>
          <a:ln>
            <a:noFill/>
          </a:ln>
        </p:spPr>
      </p:pic>
      <p:pic>
        <p:nvPicPr>
          <p:cNvPr id="678" name="Google Shape;678;g1e46c578252_0_37"/>
          <p:cNvPicPr preferRelativeResize="0"/>
          <p:nvPr/>
        </p:nvPicPr>
        <p:blipFill>
          <a:blip r:embed="rId4">
            <a:alphaModFix/>
          </a:blip>
          <a:stretch>
            <a:fillRect/>
          </a:stretch>
        </p:blipFill>
        <p:spPr>
          <a:xfrm>
            <a:off x="7282900" y="1296800"/>
            <a:ext cx="2874200" cy="2155650"/>
          </a:xfrm>
          <a:prstGeom prst="rect">
            <a:avLst/>
          </a:prstGeom>
          <a:noFill/>
          <a:ln>
            <a:noFill/>
          </a:ln>
        </p:spPr>
      </p:pic>
    </p:spTree>
    <p:extLst>
      <p:ext uri="{BB962C8B-B14F-4D97-AF65-F5344CB8AC3E}">
        <p14:creationId xmlns:p14="http://schemas.microsoft.com/office/powerpoint/2010/main" val="653573442"/>
      </p:ext>
    </p:extLst>
  </p:cSld>
  <p:clrMapOvr>
    <a:masterClrMapping/>
  </p:clrMapOvr>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Shape 683"/>
        <p:cNvGrpSpPr/>
        <p:nvPr/>
      </p:nvGrpSpPr>
      <p:grpSpPr>
        <a:xfrm>
          <a:off x="0" y="0"/>
          <a:ext cx="0" cy="0"/>
          <a:chOff x="0" y="0"/>
          <a:chExt cx="0" cy="0"/>
        </a:xfrm>
      </p:grpSpPr>
      <p:sp>
        <p:nvSpPr>
          <p:cNvPr id="684" name="Google Shape;684;g1e477ac1578_2_2"/>
          <p:cNvSpPr txBox="1">
            <a:spLocks noGrp="1"/>
          </p:cNvSpPr>
          <p:nvPr>
            <p:ph type="title"/>
          </p:nvPr>
        </p:nvSpPr>
        <p:spPr>
          <a:xfrm>
            <a:off x="1484309" y="33338"/>
            <a:ext cx="10018800" cy="1752600"/>
          </a:xfrm>
          <a:prstGeom prst="rect">
            <a:avLst/>
          </a:prstGeom>
        </p:spPr>
        <p:txBody>
          <a:bodyPr spcFirstLastPara="1" wrap="square" lIns="91425" tIns="45700" rIns="91425" bIns="45700" anchor="ctr" anchorCtr="0">
            <a:normAutofit/>
          </a:bodyPr>
          <a:lstStyle/>
          <a:p>
            <a:pPr marL="0" lvl="0" indent="0" algn="ctr" rtl="0">
              <a:spcBef>
                <a:spcPts val="0"/>
              </a:spcBef>
              <a:spcAft>
                <a:spcPts val="0"/>
              </a:spcAft>
              <a:buNone/>
            </a:pPr>
            <a:r>
              <a:rPr lang="en-US"/>
              <a:t>Baseline Data</a:t>
            </a:r>
            <a:endParaRPr/>
          </a:p>
        </p:txBody>
      </p:sp>
      <p:sp>
        <p:nvSpPr>
          <p:cNvPr id="685" name="Google Shape;685;g1e477ac1578_2_2"/>
          <p:cNvSpPr txBox="1">
            <a:spLocks noGrp="1"/>
          </p:cNvSpPr>
          <p:nvPr>
            <p:ph type="body" idx="1"/>
          </p:nvPr>
        </p:nvSpPr>
        <p:spPr>
          <a:xfrm>
            <a:off x="1255025" y="1562900"/>
            <a:ext cx="6268500" cy="4465500"/>
          </a:xfrm>
          <a:prstGeom prst="rect">
            <a:avLst/>
          </a:prstGeom>
        </p:spPr>
        <p:txBody>
          <a:bodyPr spcFirstLastPara="1" wrap="square" lIns="91425" tIns="45700" rIns="91425" bIns="45700" anchor="t" anchorCtr="0">
            <a:normAutofit/>
          </a:bodyPr>
          <a:lstStyle/>
          <a:p>
            <a:pPr marL="0" lvl="0" indent="0" algn="l" rtl="0">
              <a:spcBef>
                <a:spcPts val="480"/>
              </a:spcBef>
              <a:spcAft>
                <a:spcPts val="0"/>
              </a:spcAft>
              <a:buNone/>
            </a:pPr>
            <a:endParaRPr/>
          </a:p>
          <a:p>
            <a:pPr marL="0" lvl="0" indent="0" algn="l" rtl="0">
              <a:spcBef>
                <a:spcPts val="600"/>
              </a:spcBef>
              <a:spcAft>
                <a:spcPts val="0"/>
              </a:spcAft>
              <a:buNone/>
            </a:pPr>
            <a:r>
              <a:rPr lang="en-US" sz="2550" b="1"/>
              <a:t>Which geographical area do you target for outreach and testing events?</a:t>
            </a:r>
            <a:endParaRPr sz="2550" b="1"/>
          </a:p>
          <a:p>
            <a:pPr marL="457200" lvl="0" indent="-378380" algn="l" rtl="0">
              <a:spcBef>
                <a:spcPts val="600"/>
              </a:spcBef>
              <a:spcAft>
                <a:spcPts val="0"/>
              </a:spcAft>
              <a:buSzPct val="100000"/>
              <a:buChar char="●"/>
            </a:pPr>
            <a:r>
              <a:rPr lang="en-US" sz="2550"/>
              <a:t>Between 7 of our funded agencies, outreach and testing events are covered throughout all of Palm Beach County</a:t>
            </a:r>
            <a:endParaRPr sz="2550"/>
          </a:p>
          <a:p>
            <a:pPr marL="457200" lvl="0" indent="-378380" algn="l" rtl="0">
              <a:spcBef>
                <a:spcPts val="0"/>
              </a:spcBef>
              <a:spcAft>
                <a:spcPts val="0"/>
              </a:spcAft>
              <a:buSzPct val="100000"/>
              <a:buChar char="●"/>
            </a:pPr>
            <a:r>
              <a:rPr lang="en-US" sz="2550"/>
              <a:t>There have specialized testing and outreach focus in the following areas:</a:t>
            </a:r>
            <a:endParaRPr sz="2550"/>
          </a:p>
          <a:p>
            <a:pPr marL="914400" lvl="1" indent="-378380" algn="l" rtl="0">
              <a:spcBef>
                <a:spcPts val="0"/>
              </a:spcBef>
              <a:spcAft>
                <a:spcPts val="0"/>
              </a:spcAft>
              <a:buSzPct val="100000"/>
              <a:buChar char="○"/>
            </a:pPr>
            <a:r>
              <a:rPr lang="en-US" sz="2550"/>
              <a:t>West Palm Beach</a:t>
            </a:r>
            <a:endParaRPr sz="2550"/>
          </a:p>
          <a:p>
            <a:pPr marL="914400" lvl="1" indent="-378380" algn="l" rtl="0">
              <a:spcBef>
                <a:spcPts val="0"/>
              </a:spcBef>
              <a:spcAft>
                <a:spcPts val="0"/>
              </a:spcAft>
              <a:buSzPct val="100000"/>
              <a:buChar char="○"/>
            </a:pPr>
            <a:r>
              <a:rPr lang="en-US" sz="2550"/>
              <a:t>Riviera Beach</a:t>
            </a:r>
            <a:endParaRPr sz="2550"/>
          </a:p>
          <a:p>
            <a:pPr marL="0" lvl="0" indent="0" algn="l" rtl="0">
              <a:spcBef>
                <a:spcPts val="600"/>
              </a:spcBef>
              <a:spcAft>
                <a:spcPts val="0"/>
              </a:spcAft>
              <a:buNone/>
            </a:pPr>
            <a:endParaRPr/>
          </a:p>
          <a:p>
            <a:pPr marL="0" lvl="0" indent="0" algn="l" rtl="0">
              <a:spcBef>
                <a:spcPts val="600"/>
              </a:spcBef>
              <a:spcAft>
                <a:spcPts val="0"/>
              </a:spcAft>
              <a:buNone/>
            </a:pPr>
            <a:endParaRPr/>
          </a:p>
          <a:p>
            <a:pPr marL="0" lvl="0" indent="0" algn="l" rtl="0">
              <a:spcBef>
                <a:spcPts val="600"/>
              </a:spcBef>
              <a:spcAft>
                <a:spcPts val="600"/>
              </a:spcAft>
              <a:buNone/>
            </a:pPr>
            <a:endParaRPr/>
          </a:p>
        </p:txBody>
      </p:sp>
      <p:pic>
        <p:nvPicPr>
          <p:cNvPr id="686" name="Google Shape;686;g1e477ac1578_2_2"/>
          <p:cNvPicPr preferRelativeResize="0"/>
          <p:nvPr/>
        </p:nvPicPr>
        <p:blipFill>
          <a:blip r:embed="rId3">
            <a:alphaModFix/>
          </a:blip>
          <a:stretch>
            <a:fillRect/>
          </a:stretch>
        </p:blipFill>
        <p:spPr>
          <a:xfrm>
            <a:off x="7668629" y="1956188"/>
            <a:ext cx="4174520" cy="3130890"/>
          </a:xfrm>
          <a:prstGeom prst="rect">
            <a:avLst/>
          </a:prstGeom>
          <a:noFill/>
          <a:ln>
            <a:noFill/>
          </a:ln>
        </p:spPr>
      </p:pic>
    </p:spTree>
    <p:extLst>
      <p:ext uri="{BB962C8B-B14F-4D97-AF65-F5344CB8AC3E}">
        <p14:creationId xmlns:p14="http://schemas.microsoft.com/office/powerpoint/2010/main" val="1190416548"/>
      </p:ext>
    </p:extLst>
  </p:cSld>
  <p:clrMapOvr>
    <a:masterClrMapping/>
  </p:clrMapOvr>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Shape 690"/>
        <p:cNvGrpSpPr/>
        <p:nvPr/>
      </p:nvGrpSpPr>
      <p:grpSpPr>
        <a:xfrm>
          <a:off x="0" y="0"/>
          <a:ext cx="0" cy="0"/>
          <a:chOff x="0" y="0"/>
          <a:chExt cx="0" cy="0"/>
        </a:xfrm>
      </p:grpSpPr>
      <p:sp>
        <p:nvSpPr>
          <p:cNvPr id="691" name="Google Shape;691;p21"/>
          <p:cNvSpPr txBox="1">
            <a:spLocks noGrp="1"/>
          </p:cNvSpPr>
          <p:nvPr>
            <p:ph type="title"/>
          </p:nvPr>
        </p:nvSpPr>
        <p:spPr>
          <a:xfrm>
            <a:off x="1484309" y="339115"/>
            <a:ext cx="9718605" cy="1446822"/>
          </a:xfrm>
          <a:prstGeom prst="rect">
            <a:avLst/>
          </a:prstGeom>
          <a:noFill/>
          <a:ln>
            <a:noFill/>
          </a:ln>
        </p:spPr>
        <p:txBody>
          <a:bodyPr spcFirstLastPara="1" wrap="square" lIns="91425" tIns="45700" rIns="91425" bIns="45700" anchor="ctr" anchorCtr="0">
            <a:normAutofit/>
          </a:bodyPr>
          <a:lstStyle/>
          <a:p>
            <a:pPr marL="0" lvl="0" indent="0" algn="l" rtl="0">
              <a:spcBef>
                <a:spcPts val="0"/>
              </a:spcBef>
              <a:spcAft>
                <a:spcPts val="0"/>
              </a:spcAft>
              <a:buClr>
                <a:srgbClr val="C00000"/>
              </a:buClr>
              <a:buSzPts val="4800"/>
              <a:buFont typeface="Corbel"/>
              <a:buNone/>
            </a:pPr>
            <a:r>
              <a:rPr lang="en-US" sz="4800">
                <a:solidFill>
                  <a:srgbClr val="C00000"/>
                </a:solidFill>
              </a:rPr>
              <a:t>Questions?    </a:t>
            </a:r>
            <a:r>
              <a:rPr lang="en-US"/>
              <a:t/>
            </a:r>
            <a:br>
              <a:rPr lang="en-US"/>
            </a:br>
            <a:endParaRPr/>
          </a:p>
        </p:txBody>
      </p:sp>
      <p:pic>
        <p:nvPicPr>
          <p:cNvPr id="692" name="Google Shape;692;p21"/>
          <p:cNvPicPr preferRelativeResize="0">
            <a:picLocks noGrp="1"/>
          </p:cNvPicPr>
          <p:nvPr>
            <p:ph type="body" idx="1"/>
          </p:nvPr>
        </p:nvPicPr>
        <p:blipFill rotWithShape="1">
          <a:blip r:embed="rId3">
            <a:alphaModFix/>
          </a:blip>
          <a:srcRect/>
          <a:stretch/>
        </p:blipFill>
        <p:spPr>
          <a:xfrm>
            <a:off x="4789017" y="1785937"/>
            <a:ext cx="3109187" cy="3109187"/>
          </a:xfrm>
          <a:prstGeom prst="rect">
            <a:avLst/>
          </a:prstGeom>
          <a:noFill/>
          <a:ln>
            <a:noFill/>
          </a:ln>
        </p:spPr>
      </p:pic>
    </p:spTree>
    <p:extLst>
      <p:ext uri="{BB962C8B-B14F-4D97-AF65-F5344CB8AC3E}">
        <p14:creationId xmlns:p14="http://schemas.microsoft.com/office/powerpoint/2010/main" val="3847792021"/>
      </p:ext>
    </p:extLst>
  </p:cSld>
  <p:clrMapOvr>
    <a:masterClrMapping/>
  </p:clrMapOvr>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43A15B77-ADEE-42B1-8A53-6060973F2F34}"/>
              </a:ext>
            </a:extLst>
          </p:cNvPr>
          <p:cNvSpPr>
            <a:spLocks noGrp="1"/>
          </p:cNvSpPr>
          <p:nvPr>
            <p:ph type="sldNum" sz="quarter" idx="12"/>
          </p:nvPr>
        </p:nvSpPr>
        <p:spPr/>
        <p:txBody>
          <a:bodyPr/>
          <a:lstStyle/>
          <a:p>
            <a:pPr defTabSz="806867"/>
            <a:fld id="{48F63A3B-78C7-47BE-AE5E-E10140E04643}" type="slidenum">
              <a:rPr lang="en-US" dirty="0">
                <a:latin typeface="Source Serif 4"/>
              </a:rPr>
              <a:pPr defTabSz="806867"/>
              <a:t>175</a:t>
            </a:fld>
            <a:endParaRPr lang="en-US">
              <a:latin typeface="Source Serif 4"/>
            </a:endParaRPr>
          </a:p>
        </p:txBody>
      </p:sp>
      <p:pic>
        <p:nvPicPr>
          <p:cNvPr id="3" name="Picture 2"/>
          <p:cNvPicPr>
            <a:picLocks noChangeAspect="1"/>
          </p:cNvPicPr>
          <p:nvPr/>
        </p:nvPicPr>
        <p:blipFill>
          <a:blip r:embed="rId3" cstate="print">
            <a:extLst>
              <a:ext uri="{28A0092B-C50C-407E-A947-70E740481C1C}">
                <a14:useLocalDpi xmlns:a14="http://schemas.microsoft.com/office/drawing/2010/main" val="0"/>
              </a:ext>
            </a:extLst>
          </a:blip>
          <a:srcRect/>
          <a:stretch/>
        </p:blipFill>
        <p:spPr>
          <a:xfrm>
            <a:off x="7692305" y="4599476"/>
            <a:ext cx="2474090" cy="1290526"/>
          </a:xfrm>
          <a:prstGeom prst="rect">
            <a:avLst/>
          </a:prstGeom>
        </p:spPr>
      </p:pic>
      <p:sp>
        <p:nvSpPr>
          <p:cNvPr id="6" name="Title 5">
            <a:extLst>
              <a:ext uri="{FF2B5EF4-FFF2-40B4-BE49-F238E27FC236}">
                <a16:creationId xmlns:a16="http://schemas.microsoft.com/office/drawing/2014/main" id="{96DDC6F6-B2C4-CB27-E34F-9D3C10B9E4B7}"/>
              </a:ext>
            </a:extLst>
          </p:cNvPr>
          <p:cNvSpPr>
            <a:spLocks noGrp="1"/>
          </p:cNvSpPr>
          <p:nvPr>
            <p:ph type="ctrTitle"/>
          </p:nvPr>
        </p:nvSpPr>
        <p:spPr>
          <a:xfrm>
            <a:off x="933745" y="2015395"/>
            <a:ext cx="9553814" cy="1853460"/>
          </a:xfrm>
        </p:spPr>
        <p:txBody>
          <a:bodyPr/>
          <a:lstStyle/>
          <a:p>
            <a:pPr algn="ctr"/>
            <a:r>
              <a:rPr lang="en-US" sz="3530" b="1" dirty="0">
                <a:latin typeface="+mn-lt"/>
              </a:rPr>
              <a:t/>
            </a:r>
            <a:br>
              <a:rPr lang="en-US" sz="3530" b="1" dirty="0">
                <a:latin typeface="+mn-lt"/>
              </a:rPr>
            </a:br>
            <a:r>
              <a:rPr lang="en-US" sz="3883" b="1" dirty="0">
                <a:latin typeface="+mn-lt"/>
              </a:rPr>
              <a:t> </a:t>
            </a:r>
            <a:br>
              <a:rPr lang="en-US" sz="3883" b="1" dirty="0">
                <a:latin typeface="+mn-lt"/>
              </a:rPr>
            </a:br>
            <a:r>
              <a:rPr lang="en-US" sz="3883" b="1" dirty="0">
                <a:latin typeface="+mn-lt"/>
              </a:rPr>
              <a:t>Palm Beach County</a:t>
            </a:r>
            <a:br>
              <a:rPr lang="en-US" sz="3883" b="1" dirty="0">
                <a:latin typeface="+mn-lt"/>
              </a:rPr>
            </a:br>
            <a:r>
              <a:rPr lang="en-US" sz="3883" b="1" dirty="0">
                <a:latin typeface="+mn-lt"/>
              </a:rPr>
              <a:t>Ryan White Part B HIV Needs Assessment</a:t>
            </a:r>
            <a:br>
              <a:rPr lang="en-US" sz="3883" b="1" dirty="0">
                <a:latin typeface="+mn-lt"/>
              </a:rPr>
            </a:br>
            <a:r>
              <a:rPr lang="en-US" sz="3883" b="1" dirty="0">
                <a:latin typeface="+mn-lt"/>
              </a:rPr>
              <a:t>2022 - 2023</a:t>
            </a:r>
            <a:endParaRPr lang="en-US" sz="3530" dirty="0">
              <a:solidFill>
                <a:schemeClr val="accent4">
                  <a:lumMod val="50000"/>
                </a:schemeClr>
              </a:solidFill>
              <a:latin typeface="+mn-lt"/>
            </a:endParaRPr>
          </a:p>
        </p:txBody>
      </p:sp>
      <p:sp>
        <p:nvSpPr>
          <p:cNvPr id="7" name="TextBox 6">
            <a:extLst>
              <a:ext uri="{FF2B5EF4-FFF2-40B4-BE49-F238E27FC236}">
                <a16:creationId xmlns:a16="http://schemas.microsoft.com/office/drawing/2014/main" id="{BD9F9199-B502-48D2-2788-956F8998765A}"/>
              </a:ext>
            </a:extLst>
          </p:cNvPr>
          <p:cNvSpPr txBox="1"/>
          <p:nvPr/>
        </p:nvSpPr>
        <p:spPr>
          <a:xfrm>
            <a:off x="1319093" y="4659270"/>
            <a:ext cx="5878286" cy="744178"/>
          </a:xfrm>
          <a:prstGeom prst="rect">
            <a:avLst/>
          </a:prstGeom>
          <a:noFill/>
        </p:spPr>
        <p:txBody>
          <a:bodyPr wrap="square" rtlCol="0">
            <a:spAutoFit/>
          </a:bodyPr>
          <a:lstStyle/>
          <a:p>
            <a:pPr defTabSz="806867"/>
            <a:r>
              <a:rPr lang="en-US" sz="2118" b="1">
                <a:solidFill>
                  <a:srgbClr val="95A39D">
                    <a:lumMod val="50000"/>
                  </a:srgbClr>
                </a:solidFill>
                <a:latin typeface="Source Serif 4"/>
              </a:rPr>
              <a:t>Tiffany B. Canate, MPH </a:t>
            </a:r>
            <a:br>
              <a:rPr lang="en-US" sz="2118" b="1">
                <a:solidFill>
                  <a:srgbClr val="95A39D">
                    <a:lumMod val="50000"/>
                  </a:srgbClr>
                </a:solidFill>
                <a:latin typeface="Source Serif 4"/>
              </a:rPr>
            </a:br>
            <a:r>
              <a:rPr lang="en-US" sz="2118" b="1">
                <a:solidFill>
                  <a:srgbClr val="95A39D">
                    <a:lumMod val="50000"/>
                  </a:srgbClr>
                </a:solidFill>
                <a:latin typeface="Source Serif 4"/>
              </a:rPr>
              <a:t>Health Planner &amp; Programs Manager</a:t>
            </a:r>
          </a:p>
        </p:txBody>
      </p:sp>
      <p:sp>
        <p:nvSpPr>
          <p:cNvPr id="8" name="TextBox 7">
            <a:extLst>
              <a:ext uri="{FF2B5EF4-FFF2-40B4-BE49-F238E27FC236}">
                <a16:creationId xmlns:a16="http://schemas.microsoft.com/office/drawing/2014/main" id="{1FF7A9A6-AFA9-295F-6D3F-F6DD4CEC09DE}"/>
              </a:ext>
            </a:extLst>
          </p:cNvPr>
          <p:cNvSpPr txBox="1"/>
          <p:nvPr/>
        </p:nvSpPr>
        <p:spPr>
          <a:xfrm>
            <a:off x="1319093" y="5473755"/>
            <a:ext cx="4123765" cy="336695"/>
          </a:xfrm>
          <a:prstGeom prst="rect">
            <a:avLst/>
          </a:prstGeom>
          <a:noFill/>
        </p:spPr>
        <p:txBody>
          <a:bodyPr wrap="square" rtlCol="0">
            <a:spAutoFit/>
          </a:bodyPr>
          <a:lstStyle/>
          <a:p>
            <a:pPr defTabSz="806867"/>
            <a:r>
              <a:rPr lang="en-US" sz="1588">
                <a:solidFill>
                  <a:srgbClr val="95A39D">
                    <a:lumMod val="50000"/>
                  </a:srgbClr>
                </a:solidFill>
                <a:latin typeface="Source Serif 4"/>
              </a:rPr>
              <a:t>July 11</a:t>
            </a:r>
            <a:r>
              <a:rPr lang="en-US" sz="1588" baseline="30000">
                <a:solidFill>
                  <a:srgbClr val="95A39D">
                    <a:lumMod val="50000"/>
                  </a:srgbClr>
                </a:solidFill>
                <a:latin typeface="Source Serif 4"/>
              </a:rPr>
              <a:t>th</a:t>
            </a:r>
            <a:r>
              <a:rPr lang="en-US" sz="1588">
                <a:solidFill>
                  <a:srgbClr val="95A39D">
                    <a:lumMod val="50000"/>
                  </a:srgbClr>
                </a:solidFill>
                <a:latin typeface="Source Serif 4"/>
              </a:rPr>
              <a:t>, 2023</a:t>
            </a:r>
            <a:endParaRPr lang="en-US" sz="1588">
              <a:solidFill>
                <a:srgbClr val="2F2B20"/>
              </a:solidFill>
              <a:latin typeface="Source Serif 4"/>
            </a:endParaRPr>
          </a:p>
        </p:txBody>
      </p:sp>
    </p:spTree>
    <p:extLst>
      <p:ext uri="{BB962C8B-B14F-4D97-AF65-F5344CB8AC3E}">
        <p14:creationId xmlns:p14="http://schemas.microsoft.com/office/powerpoint/2010/main" val="442514332"/>
      </p:ext>
    </p:extLst>
  </p:cSld>
  <p:clrMapOvr>
    <a:masterClrMapping/>
  </p:clrMapOvr>
  <p:timing>
    <p:tnLst>
      <p:par>
        <p:cT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D4236F-E6DF-4A2C-ACD7-741BA6B84141}"/>
              </a:ext>
            </a:extLst>
          </p:cNvPr>
          <p:cNvSpPr>
            <a:spLocks noGrp="1"/>
          </p:cNvSpPr>
          <p:nvPr>
            <p:ph type="title"/>
          </p:nvPr>
        </p:nvSpPr>
        <p:spPr>
          <a:xfrm>
            <a:off x="1255059" y="241220"/>
            <a:ext cx="8964706" cy="1143000"/>
          </a:xfrm>
        </p:spPr>
        <p:txBody>
          <a:bodyPr anchor="ctr">
            <a:normAutofit/>
          </a:bodyPr>
          <a:lstStyle/>
          <a:p>
            <a:r>
              <a:rPr lang="en-US" b="1">
                <a:latin typeface="+mn-lt"/>
              </a:rPr>
              <a:t>Health Council of Southeast Florida</a:t>
            </a:r>
          </a:p>
        </p:txBody>
      </p:sp>
      <p:sp>
        <p:nvSpPr>
          <p:cNvPr id="9" name="Text Placeholder 8">
            <a:extLst>
              <a:ext uri="{FF2B5EF4-FFF2-40B4-BE49-F238E27FC236}">
                <a16:creationId xmlns:a16="http://schemas.microsoft.com/office/drawing/2014/main" id="{A10110EF-AF9C-CC77-D710-9DE265C6586F}"/>
              </a:ext>
            </a:extLst>
          </p:cNvPr>
          <p:cNvSpPr>
            <a:spLocks noGrp="1"/>
          </p:cNvSpPr>
          <p:nvPr>
            <p:ph type="body" idx="1"/>
          </p:nvPr>
        </p:nvSpPr>
        <p:spPr>
          <a:xfrm>
            <a:off x="1255059" y="1384221"/>
            <a:ext cx="4303059" cy="310977"/>
          </a:xfrm>
        </p:spPr>
        <p:txBody>
          <a:bodyPr/>
          <a:lstStyle/>
          <a:p>
            <a:pPr algn="l"/>
            <a:r>
              <a:rPr lang="en-US" sz="2118"/>
              <a:t>Who we are:</a:t>
            </a:r>
          </a:p>
        </p:txBody>
      </p:sp>
      <p:sp>
        <p:nvSpPr>
          <p:cNvPr id="10" name="Content Placeholder 9">
            <a:extLst>
              <a:ext uri="{FF2B5EF4-FFF2-40B4-BE49-F238E27FC236}">
                <a16:creationId xmlns:a16="http://schemas.microsoft.com/office/drawing/2014/main" id="{F3D83A8D-0250-4353-A5AC-106B114AC851}"/>
              </a:ext>
            </a:extLst>
          </p:cNvPr>
          <p:cNvSpPr>
            <a:spLocks noGrp="1"/>
          </p:cNvSpPr>
          <p:nvPr>
            <p:ph sz="half" idx="2"/>
          </p:nvPr>
        </p:nvSpPr>
        <p:spPr>
          <a:xfrm>
            <a:off x="1255059" y="1950304"/>
            <a:ext cx="4303059" cy="3951288"/>
          </a:xfrm>
        </p:spPr>
        <p:txBody>
          <a:bodyPr vert="horz" lIns="80682" tIns="40341" rIns="80682" bIns="40341" rtlCol="0">
            <a:noAutofit/>
          </a:bodyPr>
          <a:lstStyle/>
          <a:p>
            <a:pPr marL="416881" indent="-302575">
              <a:lnSpc>
                <a:spcPct val="110000"/>
              </a:lnSpc>
              <a:spcBef>
                <a:spcPts val="0"/>
              </a:spcBef>
            </a:pPr>
            <a:r>
              <a:rPr lang="en-US" sz="1853"/>
              <a:t>Defined in Florida State Statute 408.033</a:t>
            </a:r>
          </a:p>
          <a:p>
            <a:pPr marL="366452" indent="-252146">
              <a:lnSpc>
                <a:spcPct val="110000"/>
              </a:lnSpc>
              <a:spcBef>
                <a:spcPts val="0"/>
              </a:spcBef>
            </a:pPr>
            <a:r>
              <a:rPr lang="en-US" sz="1853"/>
              <a:t>HCSEF is one of 11 local health planning council</a:t>
            </a:r>
          </a:p>
          <a:p>
            <a:pPr marL="366452" indent="-252146">
              <a:lnSpc>
                <a:spcPct val="110000"/>
              </a:lnSpc>
              <a:spcBef>
                <a:spcPts val="0"/>
              </a:spcBef>
            </a:pPr>
            <a:r>
              <a:rPr lang="en-US" sz="1853"/>
              <a:t>We cover a 5-county service area: </a:t>
            </a:r>
          </a:p>
          <a:p>
            <a:pPr marL="628684" lvl="1" indent="-252146">
              <a:lnSpc>
                <a:spcPct val="110000"/>
              </a:lnSpc>
              <a:spcBef>
                <a:spcPts val="0"/>
              </a:spcBef>
            </a:pPr>
            <a:r>
              <a:rPr lang="en-US" sz="1853"/>
              <a:t>Palm Beach </a:t>
            </a:r>
          </a:p>
          <a:p>
            <a:pPr marL="628684" lvl="1" indent="-252146">
              <a:lnSpc>
                <a:spcPct val="110000"/>
              </a:lnSpc>
              <a:spcBef>
                <a:spcPts val="0"/>
              </a:spcBef>
            </a:pPr>
            <a:r>
              <a:rPr lang="en-US" sz="1853"/>
              <a:t>Martin</a:t>
            </a:r>
          </a:p>
          <a:p>
            <a:pPr marL="628684" lvl="1" indent="-252146">
              <a:lnSpc>
                <a:spcPct val="110000"/>
              </a:lnSpc>
              <a:spcBef>
                <a:spcPts val="0"/>
              </a:spcBef>
            </a:pPr>
            <a:r>
              <a:rPr lang="en-US" sz="1853"/>
              <a:t>St. Lucie</a:t>
            </a:r>
          </a:p>
          <a:p>
            <a:pPr marL="628684" lvl="1" indent="-252146">
              <a:lnSpc>
                <a:spcPct val="110000"/>
              </a:lnSpc>
              <a:spcBef>
                <a:spcPts val="0"/>
              </a:spcBef>
            </a:pPr>
            <a:r>
              <a:rPr lang="en-US" sz="1853"/>
              <a:t>Okeechobee</a:t>
            </a:r>
          </a:p>
          <a:p>
            <a:pPr marL="628684" lvl="1" indent="-252146">
              <a:lnSpc>
                <a:spcPct val="110000"/>
              </a:lnSpc>
              <a:spcBef>
                <a:spcPts val="0"/>
              </a:spcBef>
            </a:pPr>
            <a:r>
              <a:rPr lang="en-US" sz="1853"/>
              <a:t>Indian River</a:t>
            </a:r>
          </a:p>
        </p:txBody>
      </p:sp>
      <p:sp>
        <p:nvSpPr>
          <p:cNvPr id="11" name="Text Placeholder 10">
            <a:extLst>
              <a:ext uri="{FF2B5EF4-FFF2-40B4-BE49-F238E27FC236}">
                <a16:creationId xmlns:a16="http://schemas.microsoft.com/office/drawing/2014/main" id="{803D2339-2F76-02D2-1511-408102539D87}"/>
              </a:ext>
            </a:extLst>
          </p:cNvPr>
          <p:cNvSpPr>
            <a:spLocks noGrp="1"/>
          </p:cNvSpPr>
          <p:nvPr>
            <p:ph type="body" sz="quarter" idx="3"/>
          </p:nvPr>
        </p:nvSpPr>
        <p:spPr>
          <a:xfrm>
            <a:off x="5916706" y="1384220"/>
            <a:ext cx="4303059" cy="310978"/>
          </a:xfrm>
        </p:spPr>
        <p:txBody>
          <a:bodyPr/>
          <a:lstStyle/>
          <a:p>
            <a:pPr algn="l"/>
            <a:r>
              <a:rPr lang="en-US" sz="2118"/>
              <a:t>What we do:</a:t>
            </a:r>
          </a:p>
        </p:txBody>
      </p:sp>
      <p:sp>
        <p:nvSpPr>
          <p:cNvPr id="12" name="Content Placeholder 11">
            <a:extLst>
              <a:ext uri="{FF2B5EF4-FFF2-40B4-BE49-F238E27FC236}">
                <a16:creationId xmlns:a16="http://schemas.microsoft.com/office/drawing/2014/main" id="{AB97DA97-CF56-FE0B-B006-B2375F21D798}"/>
              </a:ext>
            </a:extLst>
          </p:cNvPr>
          <p:cNvSpPr>
            <a:spLocks noGrp="1"/>
          </p:cNvSpPr>
          <p:nvPr>
            <p:ph sz="quarter" idx="4"/>
          </p:nvPr>
        </p:nvSpPr>
        <p:spPr>
          <a:xfrm>
            <a:off x="5916706" y="1939665"/>
            <a:ext cx="4303059" cy="3951288"/>
          </a:xfrm>
        </p:spPr>
        <p:txBody>
          <a:bodyPr>
            <a:noAutofit/>
          </a:bodyPr>
          <a:lstStyle/>
          <a:p>
            <a:pPr marL="366452" indent="-252146">
              <a:lnSpc>
                <a:spcPct val="110000"/>
              </a:lnSpc>
              <a:spcBef>
                <a:spcPts val="0"/>
              </a:spcBef>
            </a:pPr>
            <a:r>
              <a:rPr lang="en-US" sz="1853"/>
              <a:t>Forecast healthcare and social needs in the community</a:t>
            </a:r>
          </a:p>
          <a:p>
            <a:pPr marL="366452" indent="-252146">
              <a:lnSpc>
                <a:spcPct val="110000"/>
              </a:lnSpc>
              <a:spcBef>
                <a:spcPts val="0"/>
              </a:spcBef>
            </a:pPr>
            <a:r>
              <a:rPr lang="en-US" sz="1853"/>
              <a:t>Assist in community-based healthcare and social service planning</a:t>
            </a:r>
          </a:p>
          <a:p>
            <a:pPr marL="366452" indent="-252146">
              <a:lnSpc>
                <a:spcPct val="110000"/>
              </a:lnSpc>
              <a:spcBef>
                <a:spcPts val="0"/>
              </a:spcBef>
            </a:pPr>
            <a:r>
              <a:rPr lang="en-US" sz="1853"/>
              <a:t>Create and disseminate materials to inform communities about healthcare and social service issues</a:t>
            </a:r>
          </a:p>
          <a:p>
            <a:pPr marL="366452" indent="-252146">
              <a:lnSpc>
                <a:spcPct val="110000"/>
              </a:lnSpc>
              <a:spcBef>
                <a:spcPts val="0"/>
              </a:spcBef>
            </a:pPr>
            <a:r>
              <a:rPr lang="en-US" sz="1853"/>
              <a:t>Provide a repository of health and social determinant of health data </a:t>
            </a:r>
          </a:p>
          <a:p>
            <a:pPr marL="366452" indent="-252146">
              <a:lnSpc>
                <a:spcPct val="110000"/>
              </a:lnSpc>
              <a:spcBef>
                <a:spcPts val="0"/>
              </a:spcBef>
            </a:pPr>
            <a:r>
              <a:rPr lang="en-US" sz="1853"/>
              <a:t>Collect, analyze, and interpret population data to improve effective service delivery </a:t>
            </a:r>
          </a:p>
        </p:txBody>
      </p:sp>
      <p:sp>
        <p:nvSpPr>
          <p:cNvPr id="4" name="Slide Number Placeholder 3">
            <a:extLst>
              <a:ext uri="{FF2B5EF4-FFF2-40B4-BE49-F238E27FC236}">
                <a16:creationId xmlns:a16="http://schemas.microsoft.com/office/drawing/2014/main" id="{05597D90-23B0-4D0C-9BDA-EF53D4C9F1B1}"/>
              </a:ext>
            </a:extLst>
          </p:cNvPr>
          <p:cNvSpPr>
            <a:spLocks noGrp="1"/>
          </p:cNvSpPr>
          <p:nvPr>
            <p:ph type="sldNum" sz="quarter" idx="12"/>
          </p:nvPr>
        </p:nvSpPr>
        <p:spPr/>
        <p:txBody>
          <a:bodyPr anchor="ctr">
            <a:normAutofit/>
          </a:bodyPr>
          <a:lstStyle/>
          <a:p>
            <a:pPr defTabSz="806867">
              <a:spcAft>
                <a:spcPts val="529"/>
              </a:spcAft>
            </a:pPr>
            <a:fld id="{48F63A3B-78C7-47BE-AE5E-E10140E04643}" type="slidenum">
              <a:rPr lang="en-US">
                <a:latin typeface="Source Serif 4"/>
              </a:rPr>
              <a:pPr defTabSz="806867">
                <a:spcAft>
                  <a:spcPts val="529"/>
                </a:spcAft>
              </a:pPr>
              <a:t>176</a:t>
            </a:fld>
            <a:endParaRPr lang="en-US">
              <a:latin typeface="Source Serif 4"/>
            </a:endParaRPr>
          </a:p>
        </p:txBody>
      </p:sp>
      <p:pic>
        <p:nvPicPr>
          <p:cNvPr id="13" name="Picture 12">
            <a:extLst>
              <a:ext uri="{FF2B5EF4-FFF2-40B4-BE49-F238E27FC236}">
                <a16:creationId xmlns:a16="http://schemas.microsoft.com/office/drawing/2014/main" id="{69C8B8A4-C11D-F4E5-CFF1-1410756ADE08}"/>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p:blipFill>
        <p:spPr>
          <a:xfrm>
            <a:off x="946897" y="5648961"/>
            <a:ext cx="2050676" cy="1069667"/>
          </a:xfrm>
          <a:prstGeom prst="rect">
            <a:avLst/>
          </a:prstGeom>
        </p:spPr>
      </p:pic>
    </p:spTree>
    <p:extLst>
      <p:ext uri="{BB962C8B-B14F-4D97-AF65-F5344CB8AC3E}">
        <p14:creationId xmlns:p14="http://schemas.microsoft.com/office/powerpoint/2010/main" val="27484881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fade">
                                      <p:cBhvr>
                                        <p:cTn id="7" dur="500"/>
                                        <p:tgtEl>
                                          <p:spTgt spid="10">
                                            <p:txEl>
                                              <p:pRg st="0" end="0"/>
                                            </p:tx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0">
                                            <p:txEl>
                                              <p:pRg st="1" end="1"/>
                                            </p:txEl>
                                          </p:spTgt>
                                        </p:tgtEl>
                                        <p:attrNameLst>
                                          <p:attrName>style.visibility</p:attrName>
                                        </p:attrNameLst>
                                      </p:cBhvr>
                                      <p:to>
                                        <p:strVal val="visible"/>
                                      </p:to>
                                    </p:set>
                                    <p:animEffect transition="in" filter="fade">
                                      <p:cBhvr>
                                        <p:cTn id="10" dur="500"/>
                                        <p:tgtEl>
                                          <p:spTgt spid="10">
                                            <p:txEl>
                                              <p:pRg st="1" end="1"/>
                                            </p:txEl>
                                          </p:spTgt>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0">
                                            <p:txEl>
                                              <p:pRg st="2" end="2"/>
                                            </p:txEl>
                                          </p:spTgt>
                                        </p:tgtEl>
                                        <p:attrNameLst>
                                          <p:attrName>style.visibility</p:attrName>
                                        </p:attrNameLst>
                                      </p:cBhvr>
                                      <p:to>
                                        <p:strVal val="visible"/>
                                      </p:to>
                                    </p:set>
                                    <p:animEffect transition="in" filter="fade">
                                      <p:cBhvr>
                                        <p:cTn id="13" dur="500"/>
                                        <p:tgtEl>
                                          <p:spTgt spid="10">
                                            <p:txEl>
                                              <p:pRg st="2" end="2"/>
                                            </p:txEl>
                                          </p:spTgt>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0">
                                            <p:txEl>
                                              <p:pRg st="3" end="3"/>
                                            </p:txEl>
                                          </p:spTgt>
                                        </p:tgtEl>
                                        <p:attrNameLst>
                                          <p:attrName>style.visibility</p:attrName>
                                        </p:attrNameLst>
                                      </p:cBhvr>
                                      <p:to>
                                        <p:strVal val="visible"/>
                                      </p:to>
                                    </p:set>
                                    <p:animEffect transition="in" filter="fade">
                                      <p:cBhvr>
                                        <p:cTn id="16" dur="500"/>
                                        <p:tgtEl>
                                          <p:spTgt spid="10">
                                            <p:txEl>
                                              <p:pRg st="3" end="3"/>
                                            </p:txEl>
                                          </p:spTgt>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0">
                                            <p:txEl>
                                              <p:pRg st="4" end="4"/>
                                            </p:txEl>
                                          </p:spTgt>
                                        </p:tgtEl>
                                        <p:attrNameLst>
                                          <p:attrName>style.visibility</p:attrName>
                                        </p:attrNameLst>
                                      </p:cBhvr>
                                      <p:to>
                                        <p:strVal val="visible"/>
                                      </p:to>
                                    </p:set>
                                    <p:animEffect transition="in" filter="fade">
                                      <p:cBhvr>
                                        <p:cTn id="19" dur="500"/>
                                        <p:tgtEl>
                                          <p:spTgt spid="10">
                                            <p:txEl>
                                              <p:pRg st="4" end="4"/>
                                            </p:txEl>
                                          </p:spTgt>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0">
                                            <p:txEl>
                                              <p:pRg st="5" end="5"/>
                                            </p:txEl>
                                          </p:spTgt>
                                        </p:tgtEl>
                                        <p:attrNameLst>
                                          <p:attrName>style.visibility</p:attrName>
                                        </p:attrNameLst>
                                      </p:cBhvr>
                                      <p:to>
                                        <p:strVal val="visible"/>
                                      </p:to>
                                    </p:set>
                                    <p:animEffect transition="in" filter="fade">
                                      <p:cBhvr>
                                        <p:cTn id="22" dur="500"/>
                                        <p:tgtEl>
                                          <p:spTgt spid="10">
                                            <p:txEl>
                                              <p:pRg st="5" end="5"/>
                                            </p:txEl>
                                          </p:spTgt>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0">
                                            <p:txEl>
                                              <p:pRg st="6" end="6"/>
                                            </p:txEl>
                                          </p:spTgt>
                                        </p:tgtEl>
                                        <p:attrNameLst>
                                          <p:attrName>style.visibility</p:attrName>
                                        </p:attrNameLst>
                                      </p:cBhvr>
                                      <p:to>
                                        <p:strVal val="visible"/>
                                      </p:to>
                                    </p:set>
                                    <p:animEffect transition="in" filter="fade">
                                      <p:cBhvr>
                                        <p:cTn id="25" dur="500"/>
                                        <p:tgtEl>
                                          <p:spTgt spid="10">
                                            <p:txEl>
                                              <p:pRg st="6" end="6"/>
                                            </p:txEl>
                                          </p:spTgt>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0">
                                            <p:txEl>
                                              <p:pRg st="7" end="7"/>
                                            </p:txEl>
                                          </p:spTgt>
                                        </p:tgtEl>
                                        <p:attrNameLst>
                                          <p:attrName>style.visibility</p:attrName>
                                        </p:attrNameLst>
                                      </p:cBhvr>
                                      <p:to>
                                        <p:strVal val="visible"/>
                                      </p:to>
                                    </p:set>
                                    <p:animEffect transition="in" filter="fade">
                                      <p:cBhvr>
                                        <p:cTn id="28" dur="500"/>
                                        <p:tgtEl>
                                          <p:spTgt spid="10">
                                            <p:txEl>
                                              <p:pRg st="7" end="7"/>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2">
                                            <p:txEl>
                                              <p:pRg st="0" end="0"/>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2">
                                            <p:txEl>
                                              <p:pRg st="1" end="1"/>
                                            </p:txEl>
                                          </p:spTgt>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2">
                                            <p:txEl>
                                              <p:pRg st="2" end="2"/>
                                            </p:txEl>
                                          </p:spTgt>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12">
                                            <p:txEl>
                                              <p:pRg st="3" end="3"/>
                                            </p:txEl>
                                          </p:spTgt>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2">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uiExpand="1" build="p"/>
      <p:bldP spid="12" grpId="0" uiExpand="1" build="p"/>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6">
            <a:extLst>
              <a:ext uri="{FF2B5EF4-FFF2-40B4-BE49-F238E27FC236}">
                <a16:creationId xmlns:a16="http://schemas.microsoft.com/office/drawing/2014/main" id="{127FC03E-BD3D-3D8D-E45A-98220E5CDEE7}"/>
              </a:ext>
            </a:extLst>
          </p:cNvPr>
          <p:cNvSpPr>
            <a:spLocks noGrp="1"/>
          </p:cNvSpPr>
          <p:nvPr>
            <p:ph type="sldNum" sz="quarter" idx="12"/>
          </p:nvPr>
        </p:nvSpPr>
        <p:spPr>
          <a:xfrm>
            <a:off x="10754574" y="5648960"/>
            <a:ext cx="645459" cy="396240"/>
          </a:xfrm>
        </p:spPr>
        <p:txBody>
          <a:bodyPr anchor="ctr">
            <a:normAutofit/>
          </a:bodyPr>
          <a:lstStyle/>
          <a:p>
            <a:pPr defTabSz="806867">
              <a:spcAft>
                <a:spcPts val="529"/>
              </a:spcAft>
              <a:defRPr/>
            </a:pPr>
            <a:fld id="{A4FE8C69-0661-4D83-A8C3-F51C47339ADA}" type="slidenum">
              <a:rPr lang="en-US">
                <a:latin typeface="Source Serif 4"/>
              </a:rPr>
              <a:pPr defTabSz="806867">
                <a:spcAft>
                  <a:spcPts val="529"/>
                </a:spcAft>
                <a:defRPr/>
              </a:pPr>
              <a:t>177</a:t>
            </a:fld>
            <a:endParaRPr lang="en-US">
              <a:latin typeface="Source Serif 4"/>
            </a:endParaRPr>
          </a:p>
        </p:txBody>
      </p:sp>
      <p:sp>
        <p:nvSpPr>
          <p:cNvPr id="10" name="TextBox 9">
            <a:extLst>
              <a:ext uri="{FF2B5EF4-FFF2-40B4-BE49-F238E27FC236}">
                <a16:creationId xmlns:a16="http://schemas.microsoft.com/office/drawing/2014/main" id="{31C1ADC3-21A3-894D-EDE2-8A23036D6FA5}"/>
              </a:ext>
            </a:extLst>
          </p:cNvPr>
          <p:cNvSpPr txBox="1"/>
          <p:nvPr/>
        </p:nvSpPr>
        <p:spPr>
          <a:xfrm>
            <a:off x="1104670" y="1816879"/>
            <a:ext cx="4516707" cy="3757760"/>
          </a:xfrm>
          <a:prstGeom prst="rect">
            <a:avLst/>
          </a:prstGeom>
          <a:noFill/>
        </p:spPr>
        <p:txBody>
          <a:bodyPr wrap="square" rtlCol="0">
            <a:spAutoFit/>
          </a:bodyPr>
          <a:lstStyle/>
          <a:p>
            <a:pPr marL="252146" indent="-252146" defTabSz="806867">
              <a:buFont typeface="Arial" panose="020B0604020202020204" pitchFamily="34" charset="0"/>
              <a:buChar char="•"/>
            </a:pPr>
            <a:r>
              <a:rPr lang="en-US" sz="1588" b="1" dirty="0">
                <a:solidFill>
                  <a:srgbClr val="0AAAB3"/>
                </a:solidFill>
                <a:latin typeface="Source Serif 4"/>
              </a:rPr>
              <a:t>Identify the needs </a:t>
            </a:r>
            <a:r>
              <a:rPr lang="en-US" sz="1588" dirty="0">
                <a:solidFill>
                  <a:srgbClr val="2F2B20"/>
                </a:solidFill>
                <a:latin typeface="Source Serif 4"/>
              </a:rPr>
              <a:t>of individuals living with HIV, as well as </a:t>
            </a:r>
            <a:r>
              <a:rPr lang="en-US" sz="1588" b="1" dirty="0">
                <a:solidFill>
                  <a:srgbClr val="0AAAB3"/>
                </a:solidFill>
                <a:latin typeface="Source Serif 4"/>
              </a:rPr>
              <a:t>trends and current progress towards ending the HIV epidemic </a:t>
            </a:r>
            <a:r>
              <a:rPr lang="en-US" sz="1588" dirty="0">
                <a:solidFill>
                  <a:srgbClr val="2F2B20"/>
                </a:solidFill>
                <a:latin typeface="Source Serif 4"/>
              </a:rPr>
              <a:t>and outcomes across the HIV care continuum in Palm Beach County. </a:t>
            </a:r>
          </a:p>
          <a:p>
            <a:pPr marL="252146" indent="-252146" defTabSz="806867">
              <a:buFont typeface="Arial" panose="020B0604020202020204" pitchFamily="34" charset="0"/>
              <a:buChar char="•"/>
            </a:pPr>
            <a:endParaRPr lang="en-US" sz="1588" dirty="0">
              <a:solidFill>
                <a:srgbClr val="2F2B20"/>
              </a:solidFill>
              <a:highlight>
                <a:srgbClr val="FFFF00"/>
              </a:highlight>
              <a:latin typeface="Source Serif 4"/>
            </a:endParaRPr>
          </a:p>
          <a:p>
            <a:pPr marL="252146" indent="-252146" defTabSz="806867">
              <a:buFont typeface="Arial" panose="020B0604020202020204" pitchFamily="34" charset="0"/>
              <a:buChar char="•"/>
            </a:pPr>
            <a:r>
              <a:rPr lang="en-US" sz="1588" dirty="0">
                <a:solidFill>
                  <a:srgbClr val="2F2B20"/>
                </a:solidFill>
                <a:latin typeface="Source Serif 4"/>
              </a:rPr>
              <a:t>Is used to identify service gaps and pinpoint where prevention and mitigation efforts may be most impactful to </a:t>
            </a:r>
            <a:r>
              <a:rPr lang="en-US" sz="1588" b="1" dirty="0">
                <a:solidFill>
                  <a:srgbClr val="0AAAB3"/>
                </a:solidFill>
                <a:latin typeface="Source Serif 4"/>
              </a:rPr>
              <a:t>address unmet needs.</a:t>
            </a:r>
            <a:endParaRPr lang="en-US" sz="1588" b="1" dirty="0">
              <a:solidFill>
                <a:srgbClr val="2F2B20"/>
              </a:solidFill>
              <a:latin typeface="Source Serif 4"/>
            </a:endParaRPr>
          </a:p>
          <a:p>
            <a:pPr marL="252146" indent="-252146" defTabSz="806867">
              <a:buFont typeface="Arial" panose="020B0604020202020204" pitchFamily="34" charset="0"/>
              <a:buChar char="•"/>
            </a:pPr>
            <a:endParaRPr lang="en-US" sz="1588" b="1" dirty="0">
              <a:solidFill>
                <a:srgbClr val="FFFFFF">
                  <a:lumMod val="50000"/>
                </a:srgbClr>
              </a:solidFill>
              <a:latin typeface="Source Serif 4"/>
            </a:endParaRPr>
          </a:p>
          <a:p>
            <a:pPr marL="252146" indent="-252146" defTabSz="806867">
              <a:buFont typeface="Arial" panose="020B0604020202020204" pitchFamily="34" charset="0"/>
              <a:buChar char="•"/>
            </a:pPr>
            <a:r>
              <a:rPr lang="en-US" sz="1588" dirty="0">
                <a:solidFill>
                  <a:srgbClr val="2F2B20"/>
                </a:solidFill>
                <a:latin typeface="Source Serif 4"/>
              </a:rPr>
              <a:t>Indicators reviewed: </a:t>
            </a:r>
          </a:p>
          <a:p>
            <a:pPr marL="655579" lvl="1" indent="-252146" defTabSz="806867">
              <a:buFont typeface="Arial" panose="020B0604020202020204" pitchFamily="34" charset="0"/>
              <a:buChar char="•"/>
            </a:pPr>
            <a:r>
              <a:rPr lang="en-US" sz="1588" b="1" dirty="0">
                <a:solidFill>
                  <a:srgbClr val="0AAAB3"/>
                </a:solidFill>
                <a:latin typeface="Source Serif 4"/>
              </a:rPr>
              <a:t>Diagnosis</a:t>
            </a:r>
            <a:r>
              <a:rPr lang="en-US" sz="1588" dirty="0">
                <a:solidFill>
                  <a:srgbClr val="95A39D">
                    <a:lumMod val="50000"/>
                  </a:srgbClr>
                </a:solidFill>
                <a:latin typeface="Source Serif 4"/>
              </a:rPr>
              <a:t> </a:t>
            </a:r>
            <a:r>
              <a:rPr lang="en-US" sz="1588" dirty="0">
                <a:solidFill>
                  <a:srgbClr val="2F2B20"/>
                </a:solidFill>
                <a:latin typeface="Source Serif 4"/>
              </a:rPr>
              <a:t>of HIV</a:t>
            </a:r>
          </a:p>
          <a:p>
            <a:pPr marL="655579" lvl="1" indent="-252146" defTabSz="806867">
              <a:buFont typeface="Arial" panose="020B0604020202020204" pitchFamily="34" charset="0"/>
              <a:buChar char="•"/>
            </a:pPr>
            <a:r>
              <a:rPr lang="en-US" sz="1588" b="1" dirty="0">
                <a:solidFill>
                  <a:srgbClr val="0AAAB3"/>
                </a:solidFill>
                <a:latin typeface="Source Serif 4"/>
              </a:rPr>
              <a:t>Treatment</a:t>
            </a:r>
            <a:r>
              <a:rPr lang="en-US" sz="1588" b="1" dirty="0">
                <a:solidFill>
                  <a:srgbClr val="95A39D">
                    <a:lumMod val="50000"/>
                  </a:srgbClr>
                </a:solidFill>
                <a:latin typeface="Source Serif 4"/>
              </a:rPr>
              <a:t> </a:t>
            </a:r>
            <a:r>
              <a:rPr lang="en-US" sz="1588" dirty="0">
                <a:solidFill>
                  <a:srgbClr val="2F2B20"/>
                </a:solidFill>
                <a:latin typeface="Source Serif 4"/>
              </a:rPr>
              <a:t>(viral suppression)</a:t>
            </a:r>
            <a:endParaRPr lang="en-US" sz="1588" b="1" dirty="0">
              <a:solidFill>
                <a:srgbClr val="2F2B20"/>
              </a:solidFill>
              <a:latin typeface="Source Serif 4"/>
            </a:endParaRPr>
          </a:p>
          <a:p>
            <a:pPr marL="655579" lvl="1" indent="-252146" defTabSz="806867">
              <a:buFont typeface="Arial" panose="020B0604020202020204" pitchFamily="34" charset="0"/>
              <a:buChar char="•"/>
            </a:pPr>
            <a:r>
              <a:rPr lang="en-US" sz="1588" b="1" dirty="0">
                <a:solidFill>
                  <a:srgbClr val="0AAAB3"/>
                </a:solidFill>
                <a:latin typeface="Source Serif 4"/>
              </a:rPr>
              <a:t>Prevention</a:t>
            </a:r>
            <a:r>
              <a:rPr lang="en-US" sz="1588" b="1" dirty="0">
                <a:solidFill>
                  <a:srgbClr val="95A39D">
                    <a:lumMod val="50000"/>
                  </a:srgbClr>
                </a:solidFill>
                <a:latin typeface="Source Serif 4"/>
              </a:rPr>
              <a:t> </a:t>
            </a:r>
            <a:r>
              <a:rPr lang="en-US" sz="1588" dirty="0">
                <a:solidFill>
                  <a:srgbClr val="2F2B20"/>
                </a:solidFill>
                <a:latin typeface="Source Serif 4"/>
              </a:rPr>
              <a:t>(</a:t>
            </a:r>
            <a:r>
              <a:rPr lang="en-US" sz="1588" dirty="0" err="1">
                <a:solidFill>
                  <a:srgbClr val="2F2B20"/>
                </a:solidFill>
                <a:latin typeface="Source Serif 4"/>
              </a:rPr>
              <a:t>PrEP</a:t>
            </a:r>
            <a:r>
              <a:rPr lang="en-US" sz="1588" dirty="0">
                <a:solidFill>
                  <a:srgbClr val="2F2B20"/>
                </a:solidFill>
                <a:latin typeface="Source Serif 4"/>
              </a:rPr>
              <a:t>)</a:t>
            </a:r>
          </a:p>
          <a:p>
            <a:pPr marL="655579" lvl="1" indent="-252146" defTabSz="806867">
              <a:buFont typeface="Arial" panose="020B0604020202020204" pitchFamily="34" charset="0"/>
              <a:buChar char="•"/>
            </a:pPr>
            <a:r>
              <a:rPr lang="en-US" sz="1588" b="1" dirty="0">
                <a:solidFill>
                  <a:srgbClr val="0AAAB3"/>
                </a:solidFill>
                <a:latin typeface="Source Serif 4"/>
              </a:rPr>
              <a:t>Response</a:t>
            </a:r>
            <a:r>
              <a:rPr lang="en-US" sz="1588" dirty="0">
                <a:solidFill>
                  <a:srgbClr val="95A39D">
                    <a:lumMod val="50000"/>
                  </a:srgbClr>
                </a:solidFill>
                <a:latin typeface="Source Serif 4"/>
              </a:rPr>
              <a:t> </a:t>
            </a:r>
            <a:r>
              <a:rPr lang="en-US" sz="1588" dirty="0">
                <a:solidFill>
                  <a:srgbClr val="2F2B20"/>
                </a:solidFill>
                <a:latin typeface="Source Serif 4"/>
              </a:rPr>
              <a:t>to infection</a:t>
            </a:r>
          </a:p>
        </p:txBody>
      </p:sp>
      <p:sp>
        <p:nvSpPr>
          <p:cNvPr id="12" name="Title 1">
            <a:extLst>
              <a:ext uri="{FF2B5EF4-FFF2-40B4-BE49-F238E27FC236}">
                <a16:creationId xmlns:a16="http://schemas.microsoft.com/office/drawing/2014/main" id="{6D383657-56D5-3252-C3DE-5149156E8E63}"/>
              </a:ext>
            </a:extLst>
          </p:cNvPr>
          <p:cNvSpPr>
            <a:spLocks noGrp="1"/>
          </p:cNvSpPr>
          <p:nvPr>
            <p:ph type="title"/>
          </p:nvPr>
        </p:nvSpPr>
        <p:spPr>
          <a:xfrm>
            <a:off x="1471947" y="239401"/>
            <a:ext cx="9000592" cy="1008529"/>
          </a:xfrm>
        </p:spPr>
        <p:txBody>
          <a:bodyPr/>
          <a:lstStyle/>
          <a:p>
            <a:pPr algn="ctr"/>
            <a:r>
              <a:rPr lang="en-US" sz="3530" b="1">
                <a:latin typeface="+mn-lt"/>
              </a:rPr>
              <a:t>Palm Beach County</a:t>
            </a:r>
            <a:br>
              <a:rPr lang="en-US" sz="3530" b="1">
                <a:latin typeface="+mn-lt"/>
              </a:rPr>
            </a:br>
            <a:r>
              <a:rPr lang="en-US" sz="3530" b="1">
                <a:latin typeface="+mn-lt"/>
              </a:rPr>
              <a:t>Ryan White Part B HIV Needs Assessment</a:t>
            </a:r>
          </a:p>
        </p:txBody>
      </p:sp>
      <p:pic>
        <p:nvPicPr>
          <p:cNvPr id="5" name="Content Placeholder 4">
            <a:extLst>
              <a:ext uri="{FF2B5EF4-FFF2-40B4-BE49-F238E27FC236}">
                <a16:creationId xmlns:a16="http://schemas.microsoft.com/office/drawing/2014/main" id="{6B661787-36D0-4707-89AC-BBA719659E3D}"/>
              </a:ext>
            </a:extLst>
          </p:cNvPr>
          <p:cNvPicPr>
            <a:picLocks noGrp="1" noChangeAspect="1"/>
          </p:cNvPicPr>
          <p:nvPr>
            <p:ph idx="1"/>
          </p:nvPr>
        </p:nvPicPr>
        <p:blipFill>
          <a:blip r:embed="rId3" cstate="print">
            <a:extLst>
              <a:ext uri="{28A0092B-C50C-407E-A947-70E740481C1C}">
                <a14:useLocalDpi xmlns:a14="http://schemas.microsoft.com/office/drawing/2010/main" val="0"/>
              </a:ext>
            </a:extLst>
          </a:blip>
          <a:stretch>
            <a:fillRect/>
          </a:stretch>
        </p:blipFill>
        <p:spPr>
          <a:xfrm>
            <a:off x="6096000" y="1610482"/>
            <a:ext cx="3709329" cy="4801721"/>
          </a:xfrm>
        </p:spPr>
      </p:pic>
    </p:spTree>
    <p:extLst>
      <p:ext uri="{BB962C8B-B14F-4D97-AF65-F5344CB8AC3E}">
        <p14:creationId xmlns:p14="http://schemas.microsoft.com/office/powerpoint/2010/main" val="312343938"/>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96EE28B7-0E42-7E96-B151-7BEE60553304}"/>
              </a:ext>
            </a:extLst>
          </p:cNvPr>
          <p:cNvSpPr>
            <a:spLocks noGrp="1"/>
          </p:cNvSpPr>
          <p:nvPr>
            <p:ph type="ctrTitle"/>
          </p:nvPr>
        </p:nvSpPr>
        <p:spPr>
          <a:xfrm>
            <a:off x="1524000" y="1905002"/>
            <a:ext cx="8875059" cy="2593975"/>
          </a:xfrm>
        </p:spPr>
        <p:txBody>
          <a:bodyPr anchor="b">
            <a:normAutofit/>
          </a:bodyPr>
          <a:lstStyle/>
          <a:p>
            <a:r>
              <a:rPr lang="en-US" sz="3530" b="1">
                <a:latin typeface="+mn-lt"/>
              </a:rPr>
              <a:t>Local Epidemiology</a:t>
            </a:r>
          </a:p>
        </p:txBody>
      </p:sp>
      <p:sp>
        <p:nvSpPr>
          <p:cNvPr id="11" name="Subtitle 2">
            <a:extLst>
              <a:ext uri="{FF2B5EF4-FFF2-40B4-BE49-F238E27FC236}">
                <a16:creationId xmlns:a16="http://schemas.microsoft.com/office/drawing/2014/main" id="{7948B9C3-20EE-D1A3-41E7-139439A23E80}"/>
              </a:ext>
            </a:extLst>
          </p:cNvPr>
          <p:cNvSpPr>
            <a:spLocks noGrp="1"/>
          </p:cNvSpPr>
          <p:nvPr>
            <p:ph type="subTitle" idx="1"/>
          </p:nvPr>
        </p:nvSpPr>
        <p:spPr>
          <a:xfrm>
            <a:off x="1524000" y="4572000"/>
            <a:ext cx="7602071" cy="1066800"/>
          </a:xfrm>
        </p:spPr>
        <p:txBody>
          <a:bodyPr/>
          <a:lstStyle/>
          <a:p>
            <a:r>
              <a:rPr lang="en-US" b="1" kern="100">
                <a:ea typeface="Calibri" panose="020F0502020204030204" pitchFamily="34" charset="0"/>
                <a:cs typeface="Times New Roman" panose="02020603050405020304" pitchFamily="18" charset="0"/>
              </a:rPr>
              <a:t>2022-2023</a:t>
            </a:r>
            <a:r>
              <a:rPr lang="en-US" kern="100">
                <a:ea typeface="Calibri" panose="020F0502020204030204" pitchFamily="34" charset="0"/>
                <a:cs typeface="Times New Roman" panose="02020603050405020304" pitchFamily="18" charset="0"/>
              </a:rPr>
              <a:t> </a:t>
            </a:r>
            <a:r>
              <a:rPr lang="en-US" b="1"/>
              <a:t>Palm Beach County</a:t>
            </a:r>
            <a:br>
              <a:rPr lang="en-US" b="1"/>
            </a:br>
            <a:r>
              <a:rPr lang="en-US" b="1"/>
              <a:t>Ryan White Part B HIV Needs Assessment</a:t>
            </a:r>
          </a:p>
        </p:txBody>
      </p:sp>
      <p:sp>
        <p:nvSpPr>
          <p:cNvPr id="4" name="Slide Number Placeholder 3">
            <a:extLst>
              <a:ext uri="{FF2B5EF4-FFF2-40B4-BE49-F238E27FC236}">
                <a16:creationId xmlns:a16="http://schemas.microsoft.com/office/drawing/2014/main" id="{B05ABA16-A6CD-265D-0C3E-728DC2AA2416}"/>
              </a:ext>
            </a:extLst>
          </p:cNvPr>
          <p:cNvSpPr>
            <a:spLocks noGrp="1"/>
          </p:cNvSpPr>
          <p:nvPr>
            <p:ph type="sldNum" sz="quarter" idx="12"/>
          </p:nvPr>
        </p:nvSpPr>
        <p:spPr>
          <a:xfrm>
            <a:off x="10754574" y="5648960"/>
            <a:ext cx="645459" cy="396240"/>
          </a:xfrm>
        </p:spPr>
        <p:txBody>
          <a:bodyPr anchor="ctr">
            <a:normAutofit/>
          </a:bodyPr>
          <a:lstStyle/>
          <a:p>
            <a:pPr defTabSz="806867">
              <a:spcAft>
                <a:spcPts val="529"/>
              </a:spcAft>
              <a:defRPr/>
            </a:pPr>
            <a:fld id="{18040866-9B23-4CF4-BFD4-3259D520D90B}" type="slidenum">
              <a:rPr lang="en-US">
                <a:latin typeface="Source Serif 4"/>
              </a:rPr>
              <a:pPr defTabSz="806867">
                <a:spcAft>
                  <a:spcPts val="529"/>
                </a:spcAft>
                <a:defRPr/>
              </a:pPr>
              <a:t>178</a:t>
            </a:fld>
            <a:endParaRPr lang="en-US">
              <a:latin typeface="Source Serif 4"/>
            </a:endParaRPr>
          </a:p>
        </p:txBody>
      </p:sp>
    </p:spTree>
    <p:extLst>
      <p:ext uri="{BB962C8B-B14F-4D97-AF65-F5344CB8AC3E}">
        <p14:creationId xmlns:p14="http://schemas.microsoft.com/office/powerpoint/2010/main" val="575983735"/>
      </p:ext>
    </p:extLst>
  </p:cSld>
  <p:clrMapOvr>
    <a:masterClrMapping/>
  </p:clrMapOvr>
  <p:timing>
    <p:tnLst>
      <p:par>
        <p:cT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Content Placeholder 6">
            <a:extLst>
              <a:ext uri="{FF2B5EF4-FFF2-40B4-BE49-F238E27FC236}">
                <a16:creationId xmlns:a16="http://schemas.microsoft.com/office/drawing/2014/main" id="{F42D11A8-0405-F0D5-FDB2-49C3A9EFD07F}"/>
              </a:ext>
            </a:extLst>
          </p:cNvPr>
          <p:cNvGraphicFramePr>
            <a:graphicFrameLocks noGrp="1"/>
          </p:cNvGraphicFramePr>
          <p:nvPr>
            <p:ph idx="1"/>
            <p:extLst/>
          </p:nvPr>
        </p:nvGraphicFramePr>
        <p:xfrm>
          <a:off x="1270898" y="2052471"/>
          <a:ext cx="8973186" cy="4441130"/>
        </p:xfrm>
        <a:graphic>
          <a:graphicData uri="http://schemas.openxmlformats.org/drawingml/2006/chart">
            <c:chart xmlns:c="http://schemas.openxmlformats.org/drawingml/2006/chart" xmlns:r="http://schemas.openxmlformats.org/officeDocument/2006/relationships" r:id="rId3"/>
          </a:graphicData>
        </a:graphic>
      </p:graphicFrame>
      <p:sp>
        <p:nvSpPr>
          <p:cNvPr id="4" name="Slide Number Placeholder 3">
            <a:extLst>
              <a:ext uri="{FF2B5EF4-FFF2-40B4-BE49-F238E27FC236}">
                <a16:creationId xmlns:a16="http://schemas.microsoft.com/office/drawing/2014/main" id="{BF41DD95-4FD8-40BE-2CE9-11D04FC7135C}"/>
              </a:ext>
            </a:extLst>
          </p:cNvPr>
          <p:cNvSpPr>
            <a:spLocks noGrp="1"/>
          </p:cNvSpPr>
          <p:nvPr>
            <p:ph type="sldNum" sz="quarter" idx="12"/>
          </p:nvPr>
        </p:nvSpPr>
        <p:spPr/>
        <p:txBody>
          <a:bodyPr/>
          <a:lstStyle/>
          <a:p>
            <a:pPr defTabSz="806867">
              <a:defRPr/>
            </a:pPr>
            <a:fld id="{18040866-9B23-4CF4-BFD4-3259D520D90B}" type="slidenum">
              <a:rPr lang="en-US">
                <a:latin typeface="Source Serif 4"/>
              </a:rPr>
              <a:pPr defTabSz="806867">
                <a:defRPr/>
              </a:pPr>
              <a:t>179</a:t>
            </a:fld>
            <a:endParaRPr lang="en-US">
              <a:latin typeface="Source Serif 4"/>
            </a:endParaRPr>
          </a:p>
        </p:txBody>
      </p:sp>
      <p:sp>
        <p:nvSpPr>
          <p:cNvPr id="5" name="TextBox 4">
            <a:extLst>
              <a:ext uri="{FF2B5EF4-FFF2-40B4-BE49-F238E27FC236}">
                <a16:creationId xmlns:a16="http://schemas.microsoft.com/office/drawing/2014/main" id="{B18AD17E-C436-5B69-DDA3-FACCB328BB37}"/>
              </a:ext>
            </a:extLst>
          </p:cNvPr>
          <p:cNvSpPr txBox="1"/>
          <p:nvPr/>
        </p:nvSpPr>
        <p:spPr>
          <a:xfrm>
            <a:off x="1114697" y="1398533"/>
            <a:ext cx="9485629" cy="624696"/>
          </a:xfrm>
          <a:prstGeom prst="rect">
            <a:avLst/>
          </a:prstGeom>
          <a:noFill/>
        </p:spPr>
        <p:txBody>
          <a:bodyPr wrap="square" lIns="80682" tIns="40341" rIns="80682" bIns="40341" rtlCol="0" anchor="t">
            <a:spAutoFit/>
          </a:bodyPr>
          <a:lstStyle/>
          <a:p>
            <a:pPr defTabSz="806867"/>
            <a:r>
              <a:rPr lang="en-US" sz="1765">
                <a:solidFill>
                  <a:srgbClr val="2F2B20"/>
                </a:solidFill>
                <a:latin typeface="Source Serif 4"/>
              </a:rPr>
              <a:t>In 2021, the rate per 100,000 population of Persons with HIV (PWH) was </a:t>
            </a:r>
            <a:r>
              <a:rPr lang="en-US" sz="1765" b="1">
                <a:solidFill>
                  <a:srgbClr val="0AAAB3"/>
                </a:solidFill>
                <a:latin typeface="Source Serif 4"/>
              </a:rPr>
              <a:t>greater in Palm Beach County </a:t>
            </a:r>
            <a:r>
              <a:rPr lang="en-US" sz="1765">
                <a:solidFill>
                  <a:srgbClr val="2F2B20"/>
                </a:solidFill>
                <a:latin typeface="Source Serif 4"/>
              </a:rPr>
              <a:t>compared to Florida. </a:t>
            </a:r>
          </a:p>
        </p:txBody>
      </p:sp>
      <p:sp>
        <p:nvSpPr>
          <p:cNvPr id="3" name="TextBox 2">
            <a:extLst>
              <a:ext uri="{FF2B5EF4-FFF2-40B4-BE49-F238E27FC236}">
                <a16:creationId xmlns:a16="http://schemas.microsoft.com/office/drawing/2014/main" id="{8D3A0A94-6530-93A5-C0A0-BA2C48CFDD48}"/>
              </a:ext>
            </a:extLst>
          </p:cNvPr>
          <p:cNvSpPr txBox="1"/>
          <p:nvPr/>
        </p:nvSpPr>
        <p:spPr>
          <a:xfrm>
            <a:off x="4457837" y="6522933"/>
            <a:ext cx="5832977" cy="255326"/>
          </a:xfrm>
          <a:prstGeom prst="rect">
            <a:avLst/>
          </a:prstGeom>
          <a:noFill/>
        </p:spPr>
        <p:txBody>
          <a:bodyPr wrap="square" rtlCol="0">
            <a:spAutoFit/>
          </a:bodyPr>
          <a:lstStyle/>
          <a:p>
            <a:pPr algn="r" defTabSz="806867"/>
            <a:r>
              <a:rPr lang="en-US" sz="1059" err="1">
                <a:solidFill>
                  <a:srgbClr val="2F2B20"/>
                </a:solidFill>
                <a:latin typeface="Source Serif 4"/>
              </a:rPr>
              <a:t>FLHealth</a:t>
            </a:r>
            <a:r>
              <a:rPr lang="en-US" sz="1059">
                <a:solidFill>
                  <a:srgbClr val="2F2B20"/>
                </a:solidFill>
                <a:latin typeface="Source Serif 4"/>
              </a:rPr>
              <a:t> Charts, Bureau of Communicable Diseases, 2022 </a:t>
            </a:r>
          </a:p>
        </p:txBody>
      </p:sp>
      <p:sp>
        <p:nvSpPr>
          <p:cNvPr id="2" name="TextBox 1">
            <a:extLst>
              <a:ext uri="{FF2B5EF4-FFF2-40B4-BE49-F238E27FC236}">
                <a16:creationId xmlns:a16="http://schemas.microsoft.com/office/drawing/2014/main" id="{4084AB36-B5F7-CB6A-88DA-1C31734653CA}"/>
              </a:ext>
            </a:extLst>
          </p:cNvPr>
          <p:cNvSpPr txBox="1"/>
          <p:nvPr/>
        </p:nvSpPr>
        <p:spPr>
          <a:xfrm>
            <a:off x="1114697" y="177702"/>
            <a:ext cx="8556956" cy="1015856"/>
          </a:xfrm>
          <a:prstGeom prst="rect">
            <a:avLst/>
          </a:prstGeom>
          <a:noFill/>
        </p:spPr>
        <p:txBody>
          <a:bodyPr wrap="square" rtlCol="0">
            <a:spAutoFit/>
          </a:bodyPr>
          <a:lstStyle/>
          <a:p>
            <a:pPr defTabSz="806867"/>
            <a:r>
              <a:rPr lang="en-US" sz="3177" b="1">
                <a:solidFill>
                  <a:srgbClr val="0AAAB3"/>
                </a:solidFill>
                <a:latin typeface="Source Serif 4"/>
              </a:rPr>
              <a:t>Persons Living with HIV (PWH)</a:t>
            </a:r>
          </a:p>
          <a:p>
            <a:pPr defTabSz="806867"/>
            <a:r>
              <a:rPr lang="en-US" sz="2824" i="1">
                <a:solidFill>
                  <a:srgbClr val="0AAAB3"/>
                </a:solidFill>
                <a:latin typeface="Source Serif 4"/>
              </a:rPr>
              <a:t>Palm Beach County vs. Florida</a:t>
            </a:r>
          </a:p>
        </p:txBody>
      </p:sp>
    </p:spTree>
    <p:extLst>
      <p:ext uri="{BB962C8B-B14F-4D97-AF65-F5344CB8AC3E}">
        <p14:creationId xmlns:p14="http://schemas.microsoft.com/office/powerpoint/2010/main" val="2383961863"/>
      </p:ext>
    </p:extLst>
  </p:cSld>
  <p:clrMapOvr>
    <a:masterClrMapping/>
  </p:clrMapOvr>
  <p:timing>
    <p:tnLst>
      <p:par>
        <p:cTn id="1" dur="indefinite" restart="never" nodeType="tmRoot"/>
      </p:par>
    </p:tnLst>
  </p:timing>
  <p:extLst>
    <p:ext uri="{6950BFC3-D8DA-4A85-94F7-54DA5524770B}">
      <p188:commentRel xmlns:p188="http://schemas.microsoft.com/office/powerpoint/2018/8/main" xmlns="" r:id="rId4"/>
    </p:ext>
  </p:extLs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572279" y="2696113"/>
            <a:ext cx="8930747" cy="2144110"/>
          </a:xfrm>
        </p:spPr>
        <p:txBody>
          <a:bodyPr>
            <a:noAutofit/>
          </a:bodyPr>
          <a:lstStyle/>
          <a:p>
            <a:r>
              <a:rPr lang="en-US" sz="6000" dirty="0" smtClean="0"/>
              <a:t>PBC Minority AIDS Initiative (MAI) Updates</a:t>
            </a:r>
            <a:endParaRPr lang="en-US" sz="6000" dirty="0"/>
          </a:p>
        </p:txBody>
      </p:sp>
      <p:sp>
        <p:nvSpPr>
          <p:cNvPr id="3" name="Content Placeholder 2"/>
          <p:cNvSpPr>
            <a:spLocks noGrp="1"/>
          </p:cNvSpPr>
          <p:nvPr>
            <p:ph type="body" idx="1"/>
          </p:nvPr>
        </p:nvSpPr>
        <p:spPr>
          <a:xfrm>
            <a:off x="2572278" y="4840223"/>
            <a:ext cx="8930748" cy="1916711"/>
          </a:xfrm>
        </p:spPr>
        <p:txBody>
          <a:bodyPr numCol="1" anchor="t">
            <a:noAutofit/>
          </a:bodyPr>
          <a:lstStyle/>
          <a:p>
            <a:pPr>
              <a:spcBef>
                <a:spcPts val="600"/>
              </a:spcBef>
            </a:pPr>
            <a:r>
              <a:rPr lang="en-US" sz="1700" dirty="0"/>
              <a:t>Gecica Tibert, M.ED, MSL</a:t>
            </a:r>
          </a:p>
          <a:p>
            <a:pPr>
              <a:spcBef>
                <a:spcPts val="600"/>
              </a:spcBef>
            </a:pPr>
            <a:r>
              <a:rPr lang="en-US" sz="1700" dirty="0"/>
              <a:t>Health Equity </a:t>
            </a:r>
            <a:r>
              <a:rPr lang="en-US" sz="1700" dirty="0" smtClean="0"/>
              <a:t>Coordinator</a:t>
            </a:r>
            <a:endParaRPr lang="en-US" sz="1700" dirty="0"/>
          </a:p>
          <a:p>
            <a:r>
              <a:rPr lang="en-US" sz="1700" dirty="0"/>
              <a:t>PBC Ryan White HIV/AIDS Program</a:t>
            </a:r>
          </a:p>
          <a:p>
            <a:pPr>
              <a:spcBef>
                <a:spcPts val="600"/>
              </a:spcBef>
            </a:pPr>
            <a:r>
              <a:rPr lang="en-US" sz="1700" u="sng" dirty="0" smtClean="0">
                <a:hlinkClick r:id="rId2"/>
              </a:rPr>
              <a:t>gtibert@pbcgov.org</a:t>
            </a:r>
            <a:endParaRPr lang="en-US" sz="1700" dirty="0"/>
          </a:p>
          <a:p>
            <a:pPr>
              <a:spcBef>
                <a:spcPts val="600"/>
              </a:spcBef>
            </a:pPr>
            <a:r>
              <a:rPr lang="en-US" sz="1700" dirty="0" smtClean="0"/>
              <a:t> </a:t>
            </a:r>
            <a:r>
              <a:rPr lang="en-US" sz="1700" dirty="0"/>
              <a:t>561-274-1103</a:t>
            </a:r>
          </a:p>
          <a:p>
            <a:endParaRPr lang="en-US" sz="1700" dirty="0"/>
          </a:p>
        </p:txBody>
      </p:sp>
    </p:spTree>
    <p:extLst>
      <p:ext uri="{BB962C8B-B14F-4D97-AF65-F5344CB8AC3E}">
        <p14:creationId xmlns:p14="http://schemas.microsoft.com/office/powerpoint/2010/main" val="95808277"/>
      </p:ext>
    </p:extLst>
  </p:cSld>
  <p:clrMapOvr>
    <a:masterClrMapping/>
  </p:clrMapOvr>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BF41DD95-4FD8-40BE-2CE9-11D04FC7135C}"/>
              </a:ext>
            </a:extLst>
          </p:cNvPr>
          <p:cNvSpPr>
            <a:spLocks noGrp="1"/>
          </p:cNvSpPr>
          <p:nvPr>
            <p:ph type="sldNum" sz="quarter" idx="12"/>
          </p:nvPr>
        </p:nvSpPr>
        <p:spPr/>
        <p:txBody>
          <a:bodyPr/>
          <a:lstStyle/>
          <a:p>
            <a:pPr defTabSz="806867">
              <a:defRPr/>
            </a:pPr>
            <a:fld id="{18040866-9B23-4CF4-BFD4-3259D520D90B}" type="slidenum">
              <a:rPr lang="en-US">
                <a:latin typeface="Source Serif 4"/>
              </a:rPr>
              <a:pPr defTabSz="806867">
                <a:defRPr/>
              </a:pPr>
              <a:t>180</a:t>
            </a:fld>
            <a:endParaRPr lang="en-US">
              <a:latin typeface="Source Serif 4"/>
            </a:endParaRPr>
          </a:p>
        </p:txBody>
      </p:sp>
      <p:sp>
        <p:nvSpPr>
          <p:cNvPr id="3" name="TextBox 2">
            <a:extLst>
              <a:ext uri="{FF2B5EF4-FFF2-40B4-BE49-F238E27FC236}">
                <a16:creationId xmlns:a16="http://schemas.microsoft.com/office/drawing/2014/main" id="{8D3A0A94-6530-93A5-C0A0-BA2C48CFDD48}"/>
              </a:ext>
            </a:extLst>
          </p:cNvPr>
          <p:cNvSpPr txBox="1"/>
          <p:nvPr/>
        </p:nvSpPr>
        <p:spPr>
          <a:xfrm>
            <a:off x="6515776" y="6493600"/>
            <a:ext cx="3732004" cy="255326"/>
          </a:xfrm>
          <a:prstGeom prst="rect">
            <a:avLst/>
          </a:prstGeom>
          <a:noFill/>
        </p:spPr>
        <p:txBody>
          <a:bodyPr wrap="square" rtlCol="0">
            <a:spAutoFit/>
          </a:bodyPr>
          <a:lstStyle/>
          <a:p>
            <a:pPr defTabSz="806867"/>
            <a:r>
              <a:rPr lang="en-US" sz="1059" dirty="0" err="1">
                <a:solidFill>
                  <a:srgbClr val="2F2B20"/>
                </a:solidFill>
                <a:latin typeface="Source Serif 4"/>
              </a:rPr>
              <a:t>FLHealth</a:t>
            </a:r>
            <a:r>
              <a:rPr lang="en-US" sz="1059" dirty="0">
                <a:solidFill>
                  <a:srgbClr val="2F2B20"/>
                </a:solidFill>
                <a:latin typeface="Source Serif 4"/>
              </a:rPr>
              <a:t> Charts, Bureau of Communicable Diseases, 2022 </a:t>
            </a:r>
          </a:p>
        </p:txBody>
      </p:sp>
      <p:sp>
        <p:nvSpPr>
          <p:cNvPr id="8" name="TextBox 7">
            <a:extLst>
              <a:ext uri="{FF2B5EF4-FFF2-40B4-BE49-F238E27FC236}">
                <a16:creationId xmlns:a16="http://schemas.microsoft.com/office/drawing/2014/main" id="{B8966E93-0B13-DB29-D169-22EBDF0498C3}"/>
              </a:ext>
            </a:extLst>
          </p:cNvPr>
          <p:cNvSpPr txBox="1"/>
          <p:nvPr/>
        </p:nvSpPr>
        <p:spPr>
          <a:xfrm>
            <a:off x="1114697" y="364399"/>
            <a:ext cx="8556956" cy="1015856"/>
          </a:xfrm>
          <a:prstGeom prst="rect">
            <a:avLst/>
          </a:prstGeom>
          <a:noFill/>
        </p:spPr>
        <p:txBody>
          <a:bodyPr wrap="square" rtlCol="0">
            <a:spAutoFit/>
          </a:bodyPr>
          <a:lstStyle/>
          <a:p>
            <a:pPr defTabSz="806867"/>
            <a:r>
              <a:rPr lang="en-US" sz="3177" b="1">
                <a:solidFill>
                  <a:srgbClr val="0AAAB3"/>
                </a:solidFill>
                <a:latin typeface="Source Serif 4"/>
              </a:rPr>
              <a:t>Persons Living with HIV (PWH)</a:t>
            </a:r>
          </a:p>
          <a:p>
            <a:pPr defTabSz="806867"/>
            <a:r>
              <a:rPr lang="en-US" sz="2824" i="1">
                <a:solidFill>
                  <a:srgbClr val="0AAAB3"/>
                </a:solidFill>
                <a:latin typeface="Source Serif 4"/>
              </a:rPr>
              <a:t>By Race, Ethnicity, Sex</a:t>
            </a:r>
          </a:p>
        </p:txBody>
      </p:sp>
      <mc:AlternateContent xmlns:mc="http://schemas.openxmlformats.org/markup-compatibility/2006">
        <mc:Choice xmlns:cx1="http://schemas.microsoft.com/office/drawing/2015/9/8/chartex" Requires="cx1">
          <p:graphicFrame>
            <p:nvGraphicFramePr>
              <p:cNvPr id="19" name="Chart 18">
                <a:extLst>
                  <a:ext uri="{FF2B5EF4-FFF2-40B4-BE49-F238E27FC236}">
                    <a16:creationId xmlns:a16="http://schemas.microsoft.com/office/drawing/2014/main" id="{9C6FAEB5-C82F-4992-819A-AAB5523A8F37}"/>
                  </a:ext>
                </a:extLst>
              </p:cNvPr>
              <p:cNvGraphicFramePr/>
              <p:nvPr>
                <p:extLst/>
              </p:nvPr>
            </p:nvGraphicFramePr>
            <p:xfrm>
              <a:off x="1964086" y="1535371"/>
              <a:ext cx="7551185" cy="4846372"/>
            </p:xfrm>
            <a:graphic>
              <a:graphicData uri="http://schemas.microsoft.com/office/drawing/2014/chartex">
                <cx:chart xmlns:cx="http://schemas.microsoft.com/office/drawing/2014/chartex" xmlns:r="http://schemas.openxmlformats.org/officeDocument/2006/relationships" r:id="rId3"/>
              </a:graphicData>
            </a:graphic>
          </p:graphicFrame>
        </mc:Choice>
        <mc:Fallback>
          <p:pic>
            <p:nvPicPr>
              <p:cNvPr id="19" name="Chart 18">
                <a:extLst>
                  <a:ext uri="{FF2B5EF4-FFF2-40B4-BE49-F238E27FC236}">
                    <a16:creationId xmlns:a16="http://schemas.microsoft.com/office/drawing/2014/main" id="{9C6FAEB5-C82F-4992-819A-AAB5523A8F37}"/>
                  </a:ext>
                </a:extLst>
              </p:cNvPr>
              <p:cNvPicPr>
                <a:picLocks noGrp="1" noRot="1" noChangeAspect="1" noMove="1" noResize="1" noEditPoints="1" noAdjustHandles="1" noChangeArrowheads="1" noChangeShapeType="1"/>
              </p:cNvPicPr>
              <p:nvPr/>
            </p:nvPicPr>
            <p:blipFill>
              <a:blip r:embed="rId4"/>
              <a:stretch>
                <a:fillRect/>
              </a:stretch>
            </p:blipFill>
            <p:spPr>
              <a:xfrm>
                <a:off x="1964086" y="1535371"/>
                <a:ext cx="7551185" cy="4846372"/>
              </a:xfrm>
              <a:prstGeom prst="rect">
                <a:avLst/>
              </a:prstGeom>
            </p:spPr>
          </p:pic>
        </mc:Fallback>
      </mc:AlternateContent>
    </p:spTree>
    <p:extLst>
      <p:ext uri="{BB962C8B-B14F-4D97-AF65-F5344CB8AC3E}">
        <p14:creationId xmlns:p14="http://schemas.microsoft.com/office/powerpoint/2010/main" val="1982409193"/>
      </p:ext>
    </p:extLst>
  </p:cSld>
  <p:clrMapOvr>
    <a:masterClrMapping/>
  </p:clrMapOvr>
  <p:extLst>
    <p:ext uri="{6950BFC3-D8DA-4A85-94F7-54DA5524770B}">
      <p188:commentRel xmlns:p188="http://schemas.microsoft.com/office/powerpoint/2018/8/main" xmlns="" r:id="rId5"/>
    </p:ext>
  </p:extLst>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389C5C90-5AFA-4A16-B0CE-479A8115D013}"/>
              </a:ext>
            </a:extLst>
          </p:cNvPr>
          <p:cNvSpPr>
            <a:spLocks noGrp="1"/>
          </p:cNvSpPr>
          <p:nvPr>
            <p:ph idx="1"/>
          </p:nvPr>
        </p:nvSpPr>
        <p:spPr>
          <a:xfrm>
            <a:off x="1114697" y="1369199"/>
            <a:ext cx="8964706" cy="731296"/>
          </a:xfrm>
        </p:spPr>
        <p:txBody>
          <a:bodyPr anchor="ctr">
            <a:normAutofit fontScale="85000" lnSpcReduction="10000"/>
          </a:bodyPr>
          <a:lstStyle/>
          <a:p>
            <a:pPr marL="100858" indent="0">
              <a:buNone/>
            </a:pPr>
            <a:r>
              <a:rPr lang="en-US" sz="2118"/>
              <a:t>In 2021, the age-adjusted death rate due to HIV/AIDS in </a:t>
            </a:r>
            <a:r>
              <a:rPr lang="en-US" sz="2118" b="1">
                <a:solidFill>
                  <a:schemeClr val="tx2"/>
                </a:solidFill>
              </a:rPr>
              <a:t>Palm Beach County was slightly less than in Florida</a:t>
            </a:r>
            <a:r>
              <a:rPr lang="en-US" sz="2118"/>
              <a:t> for the first time in the past five years.</a:t>
            </a:r>
          </a:p>
        </p:txBody>
      </p:sp>
      <p:sp>
        <p:nvSpPr>
          <p:cNvPr id="7" name="Slide Number Placeholder 6">
            <a:extLst>
              <a:ext uri="{FF2B5EF4-FFF2-40B4-BE49-F238E27FC236}">
                <a16:creationId xmlns:a16="http://schemas.microsoft.com/office/drawing/2014/main" id="{B41B389B-DA8F-479E-96E7-4AE856725400}"/>
              </a:ext>
            </a:extLst>
          </p:cNvPr>
          <p:cNvSpPr>
            <a:spLocks noGrp="1"/>
          </p:cNvSpPr>
          <p:nvPr>
            <p:ph type="sldNum" sz="quarter" idx="12"/>
          </p:nvPr>
        </p:nvSpPr>
        <p:spPr/>
        <p:txBody>
          <a:bodyPr/>
          <a:lstStyle/>
          <a:p>
            <a:pPr defTabSz="806867">
              <a:defRPr/>
            </a:pPr>
            <a:fld id="{A4FE8C69-0661-4D83-A8C3-F51C47339ADA}" type="slidenum">
              <a:rPr lang="en-US">
                <a:latin typeface="Source Serif 4"/>
              </a:rPr>
              <a:pPr defTabSz="806867">
                <a:defRPr/>
              </a:pPr>
              <a:t>181</a:t>
            </a:fld>
            <a:endParaRPr lang="en-US">
              <a:latin typeface="Source Serif 4"/>
            </a:endParaRPr>
          </a:p>
        </p:txBody>
      </p:sp>
      <p:graphicFrame>
        <p:nvGraphicFramePr>
          <p:cNvPr id="5" name="Chart 4">
            <a:extLst>
              <a:ext uri="{FF2B5EF4-FFF2-40B4-BE49-F238E27FC236}">
                <a16:creationId xmlns:a16="http://schemas.microsoft.com/office/drawing/2014/main" id="{90734C98-0A49-4826-845A-DCF4AD373635}"/>
              </a:ext>
            </a:extLst>
          </p:cNvPr>
          <p:cNvGraphicFramePr/>
          <p:nvPr>
            <p:extLst/>
          </p:nvPr>
        </p:nvGraphicFramePr>
        <p:xfrm>
          <a:off x="1180485" y="2100495"/>
          <a:ext cx="8964705" cy="428839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a:extLst>
              <a:ext uri="{FF2B5EF4-FFF2-40B4-BE49-F238E27FC236}">
                <a16:creationId xmlns:a16="http://schemas.microsoft.com/office/drawing/2014/main" id="{87E28B78-4783-41DC-8C1E-DF67FC0EF2A5}"/>
              </a:ext>
            </a:extLst>
          </p:cNvPr>
          <p:cNvSpPr txBox="1"/>
          <p:nvPr/>
        </p:nvSpPr>
        <p:spPr>
          <a:xfrm>
            <a:off x="6515776" y="6493600"/>
            <a:ext cx="3732004" cy="255326"/>
          </a:xfrm>
          <a:prstGeom prst="rect">
            <a:avLst/>
          </a:prstGeom>
          <a:noFill/>
        </p:spPr>
        <p:txBody>
          <a:bodyPr wrap="square" rtlCol="0">
            <a:spAutoFit/>
          </a:bodyPr>
          <a:lstStyle/>
          <a:p>
            <a:pPr defTabSz="806867"/>
            <a:r>
              <a:rPr lang="en-US" sz="1059" err="1">
                <a:solidFill>
                  <a:srgbClr val="2F2B20"/>
                </a:solidFill>
                <a:latin typeface="Source Serif 4"/>
              </a:rPr>
              <a:t>FLHealth</a:t>
            </a:r>
            <a:r>
              <a:rPr lang="en-US" sz="1059">
                <a:solidFill>
                  <a:srgbClr val="2F2B20"/>
                </a:solidFill>
                <a:latin typeface="Source Serif 4"/>
              </a:rPr>
              <a:t> Charts, Bureau of Communicable Diseases, 2022 </a:t>
            </a:r>
          </a:p>
        </p:txBody>
      </p:sp>
      <p:sp>
        <p:nvSpPr>
          <p:cNvPr id="4" name="TextBox 3">
            <a:extLst>
              <a:ext uri="{FF2B5EF4-FFF2-40B4-BE49-F238E27FC236}">
                <a16:creationId xmlns:a16="http://schemas.microsoft.com/office/drawing/2014/main" id="{A3B109C8-6582-2C96-ACBC-8A95F3148C45}"/>
              </a:ext>
            </a:extLst>
          </p:cNvPr>
          <p:cNvSpPr txBox="1"/>
          <p:nvPr/>
        </p:nvSpPr>
        <p:spPr>
          <a:xfrm>
            <a:off x="1114697" y="364399"/>
            <a:ext cx="8556956" cy="1015856"/>
          </a:xfrm>
          <a:prstGeom prst="rect">
            <a:avLst/>
          </a:prstGeom>
          <a:noFill/>
        </p:spPr>
        <p:txBody>
          <a:bodyPr wrap="square" rtlCol="0">
            <a:spAutoFit/>
          </a:bodyPr>
          <a:lstStyle/>
          <a:p>
            <a:pPr defTabSz="806867"/>
            <a:r>
              <a:rPr lang="en-US" sz="3177" b="1">
                <a:solidFill>
                  <a:srgbClr val="0AAAB3"/>
                </a:solidFill>
                <a:latin typeface="Source Serif 4"/>
              </a:rPr>
              <a:t>Age-Adjusted Deaths Due to HIV/AIDS</a:t>
            </a:r>
          </a:p>
          <a:p>
            <a:pPr defTabSz="806867"/>
            <a:r>
              <a:rPr lang="en-US" sz="2824" i="1">
                <a:solidFill>
                  <a:srgbClr val="0AAAB3"/>
                </a:solidFill>
                <a:latin typeface="Source Serif 4"/>
              </a:rPr>
              <a:t>Palm Beach County vs. Florida</a:t>
            </a:r>
            <a:endParaRPr lang="en-US" sz="2471" i="1">
              <a:solidFill>
                <a:srgbClr val="0AAAB3"/>
              </a:solidFill>
              <a:latin typeface="Source Serif 4"/>
            </a:endParaRPr>
          </a:p>
        </p:txBody>
      </p:sp>
    </p:spTree>
    <p:extLst>
      <p:ext uri="{BB962C8B-B14F-4D97-AF65-F5344CB8AC3E}">
        <p14:creationId xmlns:p14="http://schemas.microsoft.com/office/powerpoint/2010/main" val="488342591"/>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96EE28B7-0E42-7E96-B151-7BEE60553304}"/>
              </a:ext>
            </a:extLst>
          </p:cNvPr>
          <p:cNvSpPr>
            <a:spLocks noGrp="1"/>
          </p:cNvSpPr>
          <p:nvPr>
            <p:ph type="ctrTitle"/>
          </p:nvPr>
        </p:nvSpPr>
        <p:spPr>
          <a:xfrm>
            <a:off x="1524000" y="480567"/>
            <a:ext cx="8875059" cy="2593975"/>
          </a:xfrm>
        </p:spPr>
        <p:txBody>
          <a:bodyPr anchor="b">
            <a:normAutofit/>
          </a:bodyPr>
          <a:lstStyle/>
          <a:p>
            <a:r>
              <a:rPr lang="en-US" sz="4236" b="1">
                <a:latin typeface="+mn-lt"/>
              </a:rPr>
              <a:t>Ending the HIV Epidemic </a:t>
            </a:r>
            <a:br>
              <a:rPr lang="en-US" sz="4236" b="1">
                <a:latin typeface="+mn-lt"/>
              </a:rPr>
            </a:br>
            <a:r>
              <a:rPr lang="en-US" sz="4236" b="1">
                <a:latin typeface="+mn-lt"/>
              </a:rPr>
              <a:t>in the U.S. (EHE) Initiative </a:t>
            </a:r>
          </a:p>
        </p:txBody>
      </p:sp>
      <p:sp>
        <p:nvSpPr>
          <p:cNvPr id="11" name="Subtitle 2">
            <a:extLst>
              <a:ext uri="{FF2B5EF4-FFF2-40B4-BE49-F238E27FC236}">
                <a16:creationId xmlns:a16="http://schemas.microsoft.com/office/drawing/2014/main" id="{7948B9C3-20EE-D1A3-41E7-139439A23E80}"/>
              </a:ext>
            </a:extLst>
          </p:cNvPr>
          <p:cNvSpPr>
            <a:spLocks noGrp="1"/>
          </p:cNvSpPr>
          <p:nvPr>
            <p:ph type="subTitle" idx="1"/>
          </p:nvPr>
        </p:nvSpPr>
        <p:spPr>
          <a:xfrm>
            <a:off x="1524000" y="5115560"/>
            <a:ext cx="7602071" cy="1066800"/>
          </a:xfrm>
        </p:spPr>
        <p:txBody>
          <a:bodyPr anchor="b"/>
          <a:lstStyle/>
          <a:p>
            <a:r>
              <a:rPr lang="en-US" b="1" kern="100">
                <a:latin typeface="Calibri" panose="020F0502020204030204" pitchFamily="34" charset="0"/>
                <a:ea typeface="Calibri" panose="020F0502020204030204" pitchFamily="34" charset="0"/>
                <a:cs typeface="Times New Roman" panose="02020603050405020304" pitchFamily="18" charset="0"/>
              </a:rPr>
              <a:t>2022-2023 </a:t>
            </a:r>
            <a:r>
              <a:rPr lang="en-US" b="1"/>
              <a:t>Palm Beach County</a:t>
            </a:r>
            <a:br>
              <a:rPr lang="en-US" b="1"/>
            </a:br>
            <a:r>
              <a:rPr lang="en-US" b="1"/>
              <a:t>Ryan White Part B HIV Needs Assessment</a:t>
            </a:r>
            <a:endParaRPr lang="en-US" b="1">
              <a:solidFill>
                <a:schemeClr val="accent4">
                  <a:lumMod val="50000"/>
                </a:schemeClr>
              </a:solidFill>
            </a:endParaRPr>
          </a:p>
        </p:txBody>
      </p:sp>
      <p:sp>
        <p:nvSpPr>
          <p:cNvPr id="4" name="Slide Number Placeholder 3">
            <a:extLst>
              <a:ext uri="{FF2B5EF4-FFF2-40B4-BE49-F238E27FC236}">
                <a16:creationId xmlns:a16="http://schemas.microsoft.com/office/drawing/2014/main" id="{B05ABA16-A6CD-265D-0C3E-728DC2AA2416}"/>
              </a:ext>
            </a:extLst>
          </p:cNvPr>
          <p:cNvSpPr>
            <a:spLocks noGrp="1"/>
          </p:cNvSpPr>
          <p:nvPr>
            <p:ph type="sldNum" sz="quarter" idx="12"/>
          </p:nvPr>
        </p:nvSpPr>
        <p:spPr>
          <a:xfrm>
            <a:off x="10754574" y="5648960"/>
            <a:ext cx="645459" cy="396240"/>
          </a:xfrm>
        </p:spPr>
        <p:txBody>
          <a:bodyPr anchor="ctr">
            <a:normAutofit/>
          </a:bodyPr>
          <a:lstStyle/>
          <a:p>
            <a:pPr defTabSz="806867">
              <a:spcAft>
                <a:spcPts val="529"/>
              </a:spcAft>
              <a:defRPr/>
            </a:pPr>
            <a:fld id="{18040866-9B23-4CF4-BFD4-3259D520D90B}" type="slidenum">
              <a:rPr lang="en-US">
                <a:latin typeface="Source Serif 4"/>
              </a:rPr>
              <a:pPr defTabSz="806867">
                <a:spcAft>
                  <a:spcPts val="529"/>
                </a:spcAft>
                <a:defRPr/>
              </a:pPr>
              <a:t>182</a:t>
            </a:fld>
            <a:endParaRPr lang="en-US">
              <a:latin typeface="Source Serif 4"/>
            </a:endParaRPr>
          </a:p>
        </p:txBody>
      </p:sp>
      <p:sp>
        <p:nvSpPr>
          <p:cNvPr id="6" name="Subtitle 2">
            <a:extLst>
              <a:ext uri="{FF2B5EF4-FFF2-40B4-BE49-F238E27FC236}">
                <a16:creationId xmlns:a16="http://schemas.microsoft.com/office/drawing/2014/main" id="{3A981F73-A390-4BDA-99C2-C7D43C6C556D}"/>
              </a:ext>
            </a:extLst>
          </p:cNvPr>
          <p:cNvSpPr txBox="1">
            <a:spLocks/>
          </p:cNvSpPr>
          <p:nvPr/>
        </p:nvSpPr>
        <p:spPr>
          <a:xfrm>
            <a:off x="2495855" y="3429000"/>
            <a:ext cx="6630215" cy="1327810"/>
          </a:xfrm>
          <a:prstGeom prst="rect">
            <a:avLst/>
          </a:prstGeom>
        </p:spPr>
        <p:txBody>
          <a:bodyPr vert="horz" lIns="80682" tIns="40341" rIns="80682" bIns="40341" rtlCol="0" anchor="t">
            <a:normAutofit fontScale="92500" lnSpcReduction="20000"/>
          </a:bodyPr>
          <a:lstStyle>
            <a:lvl1pPr marL="0" indent="0" algn="l" defTabSz="914400" rtl="0" eaLnBrk="1" latinLnBrk="0" hangingPunct="1">
              <a:spcBef>
                <a:spcPct val="20000"/>
              </a:spcBef>
              <a:buClr>
                <a:schemeClr val="accent1"/>
              </a:buClr>
              <a:buFont typeface="Arial" pitchFamily="34" charset="0"/>
              <a:buNone/>
              <a:defRPr sz="2000" kern="1200">
                <a:solidFill>
                  <a:schemeClr val="tx1">
                    <a:tint val="75000"/>
                  </a:schemeClr>
                </a:solidFill>
                <a:latin typeface="+mn-lt"/>
                <a:ea typeface="+mn-ea"/>
                <a:cs typeface="+mn-cs"/>
              </a:defRPr>
            </a:lvl1pPr>
            <a:lvl2pPr marL="457200" indent="0" algn="ctr" defTabSz="914400" rtl="0" eaLnBrk="1" latinLnBrk="0" hangingPunct="1">
              <a:spcBef>
                <a:spcPct val="20000"/>
              </a:spcBef>
              <a:buClr>
                <a:schemeClr val="accent2"/>
              </a:buClr>
              <a:buFont typeface="Arial" pitchFamily="34" charset="0"/>
              <a:buNone/>
              <a:defRPr sz="2000" kern="1200">
                <a:solidFill>
                  <a:schemeClr val="tx1">
                    <a:tint val="75000"/>
                  </a:schemeClr>
                </a:solidFill>
                <a:latin typeface="+mn-lt"/>
                <a:ea typeface="+mn-ea"/>
                <a:cs typeface="+mn-cs"/>
              </a:defRPr>
            </a:lvl2pPr>
            <a:lvl3pPr marL="914400" indent="0" algn="ctr" defTabSz="914400" rtl="0" eaLnBrk="1" latinLnBrk="0" hangingPunct="1">
              <a:spcBef>
                <a:spcPct val="20000"/>
              </a:spcBef>
              <a:buClr>
                <a:schemeClr val="accent3"/>
              </a:buClr>
              <a:buFont typeface="Arial" pitchFamily="34" charset="0"/>
              <a:buNone/>
              <a:defRPr sz="1800" kern="1200">
                <a:solidFill>
                  <a:schemeClr val="tx1">
                    <a:tint val="75000"/>
                  </a:schemeClr>
                </a:solidFill>
                <a:latin typeface="+mn-lt"/>
                <a:ea typeface="+mn-ea"/>
                <a:cs typeface="+mn-cs"/>
              </a:defRPr>
            </a:lvl3pPr>
            <a:lvl4pPr marL="1371600" indent="0" algn="ctr" defTabSz="914400" rtl="0" eaLnBrk="1" latinLnBrk="0" hangingPunct="1">
              <a:spcBef>
                <a:spcPct val="20000"/>
              </a:spcBef>
              <a:buClr>
                <a:schemeClr val="accent4"/>
              </a:buClr>
              <a:buFont typeface="Arial" pitchFamily="34" charset="0"/>
              <a:buNone/>
              <a:defRPr sz="1600" kern="1200">
                <a:solidFill>
                  <a:schemeClr val="tx1">
                    <a:tint val="75000"/>
                  </a:schemeClr>
                </a:solidFill>
                <a:latin typeface="+mn-lt"/>
                <a:ea typeface="+mn-ea"/>
                <a:cs typeface="+mn-cs"/>
              </a:defRPr>
            </a:lvl4pPr>
            <a:lvl5pPr marL="1828800" indent="0" algn="ctr" defTabSz="914400" rtl="0" eaLnBrk="1" latinLnBrk="0" hangingPunct="1">
              <a:spcBef>
                <a:spcPct val="20000"/>
              </a:spcBef>
              <a:buClr>
                <a:schemeClr val="accent5"/>
              </a:buClr>
              <a:buFont typeface="Arial" pitchFamily="34" charset="0"/>
              <a:buNone/>
              <a:defRPr sz="1400" kern="1200" baseline="0">
                <a:solidFill>
                  <a:schemeClr val="tx1">
                    <a:tint val="75000"/>
                  </a:schemeClr>
                </a:solidFill>
                <a:latin typeface="+mn-lt"/>
                <a:ea typeface="+mn-ea"/>
                <a:cs typeface="+mn-cs"/>
              </a:defRPr>
            </a:lvl5pPr>
            <a:lvl6pPr marL="2286000" indent="0" algn="ctr" defTabSz="914400" rtl="0" eaLnBrk="1" latinLnBrk="0" hangingPunct="1">
              <a:spcBef>
                <a:spcPct val="20000"/>
              </a:spcBef>
              <a:buClr>
                <a:schemeClr val="accent1"/>
              </a:buClr>
              <a:buFont typeface="Arial" pitchFamily="34" charset="0"/>
              <a:buNone/>
              <a:defRPr sz="1400" kern="1200" baseline="0">
                <a:solidFill>
                  <a:schemeClr val="tx1">
                    <a:tint val="75000"/>
                  </a:schemeClr>
                </a:solidFill>
                <a:latin typeface="+mn-lt"/>
                <a:ea typeface="+mn-ea"/>
                <a:cs typeface="+mn-cs"/>
              </a:defRPr>
            </a:lvl6pPr>
            <a:lvl7pPr marL="2743200" indent="0" algn="ctr" defTabSz="914400" rtl="0" eaLnBrk="1" latinLnBrk="0" hangingPunct="1">
              <a:spcBef>
                <a:spcPct val="20000"/>
              </a:spcBef>
              <a:buClr>
                <a:schemeClr val="accent2"/>
              </a:buClr>
              <a:buFont typeface="Arial" pitchFamily="34" charset="0"/>
              <a:buNone/>
              <a:defRPr sz="1400" kern="1200">
                <a:solidFill>
                  <a:schemeClr val="tx1">
                    <a:tint val="75000"/>
                  </a:schemeClr>
                </a:solidFill>
                <a:latin typeface="+mn-lt"/>
                <a:ea typeface="+mn-ea"/>
                <a:cs typeface="+mn-cs"/>
              </a:defRPr>
            </a:lvl7pPr>
            <a:lvl8pPr marL="3200400" indent="0" algn="ctr" defTabSz="914400" rtl="0" eaLnBrk="1" latinLnBrk="0" hangingPunct="1">
              <a:spcBef>
                <a:spcPct val="20000"/>
              </a:spcBef>
              <a:buClr>
                <a:schemeClr val="accent3"/>
              </a:buClr>
              <a:buFont typeface="Arial" pitchFamily="34" charset="0"/>
              <a:buNone/>
              <a:defRPr sz="1400" kern="1200">
                <a:solidFill>
                  <a:schemeClr val="tx1">
                    <a:tint val="75000"/>
                  </a:schemeClr>
                </a:solidFill>
                <a:latin typeface="+mn-lt"/>
                <a:ea typeface="+mn-ea"/>
                <a:cs typeface="+mn-cs"/>
              </a:defRPr>
            </a:lvl8pPr>
            <a:lvl9pPr marL="3657600" indent="0" algn="ctr" defTabSz="914400" rtl="0" eaLnBrk="1" latinLnBrk="0" hangingPunct="1">
              <a:spcBef>
                <a:spcPct val="20000"/>
              </a:spcBef>
              <a:buClr>
                <a:schemeClr val="accent4"/>
              </a:buClr>
              <a:buFont typeface="Arial" pitchFamily="34" charset="0"/>
              <a:buNone/>
              <a:defRPr sz="1400" kern="1200">
                <a:solidFill>
                  <a:schemeClr val="tx1">
                    <a:tint val="75000"/>
                  </a:schemeClr>
                </a:solidFill>
                <a:latin typeface="+mn-lt"/>
                <a:ea typeface="+mn-ea"/>
                <a:cs typeface="+mn-cs"/>
              </a:defRPr>
            </a:lvl9pPr>
          </a:lstStyle>
          <a:p>
            <a:pPr marL="403433" indent="-403433" defTabSz="806867">
              <a:buClr>
                <a:srgbClr val="EFA51F"/>
              </a:buClr>
              <a:buFont typeface="Arial" pitchFamily="34" charset="0"/>
              <a:buAutoNum type="arabicParenR"/>
            </a:pPr>
            <a:r>
              <a:rPr lang="en-US" sz="2912" b="1" kern="100">
                <a:solidFill>
                  <a:srgbClr val="EFA51F"/>
                </a:solidFill>
                <a:latin typeface="Source Serif 4"/>
                <a:ea typeface="Calibri" panose="020F0502020204030204" pitchFamily="34" charset="0"/>
                <a:cs typeface="Times New Roman" panose="02020603050405020304" pitchFamily="18" charset="0"/>
              </a:rPr>
              <a:t>Diagnose</a:t>
            </a:r>
          </a:p>
          <a:p>
            <a:pPr marL="403433" indent="-403433" defTabSz="806867">
              <a:buClr>
                <a:srgbClr val="EFA51F"/>
              </a:buClr>
              <a:buFont typeface="Arial" pitchFamily="34" charset="0"/>
              <a:buAutoNum type="arabicParenR"/>
            </a:pPr>
            <a:r>
              <a:rPr lang="en-US" sz="2030" kern="100">
                <a:solidFill>
                  <a:srgbClr val="2F2B20"/>
                </a:solidFill>
                <a:latin typeface="Source Serif 4"/>
                <a:cs typeface="Times New Roman" panose="02020603050405020304" pitchFamily="18" charset="0"/>
              </a:rPr>
              <a:t>Treat</a:t>
            </a:r>
          </a:p>
          <a:p>
            <a:pPr marL="403433" indent="-403433" defTabSz="806867">
              <a:buClr>
                <a:srgbClr val="EFA51F"/>
              </a:buClr>
              <a:buFont typeface="Arial" pitchFamily="34" charset="0"/>
              <a:buAutoNum type="arabicParenR"/>
            </a:pPr>
            <a:r>
              <a:rPr lang="en-US" sz="2030" kern="100">
                <a:solidFill>
                  <a:srgbClr val="2F2B20"/>
                </a:solidFill>
                <a:latin typeface="Source Serif 4"/>
                <a:cs typeface="Times New Roman" panose="02020603050405020304" pitchFamily="18" charset="0"/>
              </a:rPr>
              <a:t>Prevent </a:t>
            </a:r>
          </a:p>
          <a:p>
            <a:pPr marL="403433" indent="-403433" defTabSz="806867">
              <a:buClr>
                <a:srgbClr val="EFA51F"/>
              </a:buClr>
              <a:buFont typeface="Arial" pitchFamily="34" charset="0"/>
              <a:buAutoNum type="arabicParenR"/>
            </a:pPr>
            <a:r>
              <a:rPr lang="en-US" sz="2030" kern="100">
                <a:solidFill>
                  <a:srgbClr val="2F2B20"/>
                </a:solidFill>
                <a:latin typeface="Source Serif 4"/>
                <a:cs typeface="Times New Roman" panose="02020603050405020304" pitchFamily="18" charset="0"/>
              </a:rPr>
              <a:t>Respond</a:t>
            </a:r>
            <a:endParaRPr lang="en-US" sz="2030">
              <a:solidFill>
                <a:srgbClr val="2F2B20"/>
              </a:solidFill>
              <a:latin typeface="Source Serif 4"/>
            </a:endParaRPr>
          </a:p>
        </p:txBody>
      </p:sp>
    </p:spTree>
    <p:extLst>
      <p:ext uri="{BB962C8B-B14F-4D97-AF65-F5344CB8AC3E}">
        <p14:creationId xmlns:p14="http://schemas.microsoft.com/office/powerpoint/2010/main" val="520487171"/>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389C5C90-5AFA-4A16-B0CE-479A8115D013}"/>
              </a:ext>
            </a:extLst>
          </p:cNvPr>
          <p:cNvSpPr>
            <a:spLocks noGrp="1"/>
          </p:cNvSpPr>
          <p:nvPr>
            <p:ph idx="1"/>
          </p:nvPr>
        </p:nvSpPr>
        <p:spPr>
          <a:xfrm>
            <a:off x="874059" y="1190380"/>
            <a:ext cx="4997824" cy="877335"/>
          </a:xfrm>
        </p:spPr>
        <p:txBody>
          <a:bodyPr anchor="ctr">
            <a:normAutofit fontScale="92500" lnSpcReduction="20000"/>
          </a:bodyPr>
          <a:lstStyle/>
          <a:p>
            <a:pPr marL="100858" indent="0" algn="ctr">
              <a:buNone/>
            </a:pPr>
            <a:r>
              <a:rPr lang="en-US" sz="2118" dirty="0"/>
              <a:t>In 2021, the rate of new HIV diagnoses in </a:t>
            </a:r>
            <a:r>
              <a:rPr lang="en-US" sz="2118" b="1" dirty="0">
                <a:solidFill>
                  <a:schemeClr val="tx2"/>
                </a:solidFill>
              </a:rPr>
              <a:t>Palm Beach County was slightly more than in Florida</a:t>
            </a:r>
            <a:r>
              <a:rPr lang="en-US" sz="2118" dirty="0"/>
              <a:t>.</a:t>
            </a:r>
          </a:p>
        </p:txBody>
      </p:sp>
      <p:sp>
        <p:nvSpPr>
          <p:cNvPr id="7" name="Slide Number Placeholder 6">
            <a:extLst>
              <a:ext uri="{FF2B5EF4-FFF2-40B4-BE49-F238E27FC236}">
                <a16:creationId xmlns:a16="http://schemas.microsoft.com/office/drawing/2014/main" id="{B41B389B-DA8F-479E-96E7-4AE856725400}"/>
              </a:ext>
            </a:extLst>
          </p:cNvPr>
          <p:cNvSpPr>
            <a:spLocks noGrp="1"/>
          </p:cNvSpPr>
          <p:nvPr>
            <p:ph type="sldNum" sz="quarter" idx="12"/>
          </p:nvPr>
        </p:nvSpPr>
        <p:spPr/>
        <p:txBody>
          <a:bodyPr/>
          <a:lstStyle/>
          <a:p>
            <a:pPr defTabSz="806867">
              <a:defRPr/>
            </a:pPr>
            <a:fld id="{A4FE8C69-0661-4D83-A8C3-F51C47339ADA}" type="slidenum">
              <a:rPr lang="en-US">
                <a:latin typeface="Source Serif 4"/>
              </a:rPr>
              <a:pPr defTabSz="806867">
                <a:defRPr/>
              </a:pPr>
              <a:t>183</a:t>
            </a:fld>
            <a:endParaRPr lang="en-US">
              <a:latin typeface="Source Serif 4"/>
            </a:endParaRPr>
          </a:p>
        </p:txBody>
      </p:sp>
      <p:graphicFrame>
        <p:nvGraphicFramePr>
          <p:cNvPr id="5" name="Chart 4">
            <a:extLst>
              <a:ext uri="{FF2B5EF4-FFF2-40B4-BE49-F238E27FC236}">
                <a16:creationId xmlns:a16="http://schemas.microsoft.com/office/drawing/2014/main" id="{90734C98-0A49-4826-845A-DCF4AD373635}"/>
              </a:ext>
            </a:extLst>
          </p:cNvPr>
          <p:cNvGraphicFramePr/>
          <p:nvPr>
            <p:extLst/>
          </p:nvPr>
        </p:nvGraphicFramePr>
        <p:xfrm>
          <a:off x="994146" y="2197734"/>
          <a:ext cx="4743266" cy="428839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a:extLst>
              <a:ext uri="{FF2B5EF4-FFF2-40B4-BE49-F238E27FC236}">
                <a16:creationId xmlns:a16="http://schemas.microsoft.com/office/drawing/2014/main" id="{87E28B78-4783-41DC-8C1E-DF67FC0EF2A5}"/>
              </a:ext>
            </a:extLst>
          </p:cNvPr>
          <p:cNvSpPr txBox="1"/>
          <p:nvPr/>
        </p:nvSpPr>
        <p:spPr>
          <a:xfrm>
            <a:off x="6515776" y="6493600"/>
            <a:ext cx="3732004" cy="255326"/>
          </a:xfrm>
          <a:prstGeom prst="rect">
            <a:avLst/>
          </a:prstGeom>
          <a:noFill/>
        </p:spPr>
        <p:txBody>
          <a:bodyPr wrap="square" rtlCol="0">
            <a:spAutoFit/>
          </a:bodyPr>
          <a:lstStyle/>
          <a:p>
            <a:pPr defTabSz="806867"/>
            <a:r>
              <a:rPr lang="en-US" sz="1059" dirty="0" err="1">
                <a:solidFill>
                  <a:srgbClr val="2F2B20"/>
                </a:solidFill>
                <a:latin typeface="Source Serif 4"/>
              </a:rPr>
              <a:t>FLHealth</a:t>
            </a:r>
            <a:r>
              <a:rPr lang="en-US" sz="1059" dirty="0">
                <a:solidFill>
                  <a:srgbClr val="2F2B20"/>
                </a:solidFill>
                <a:latin typeface="Source Serif 4"/>
              </a:rPr>
              <a:t> Charts, Bureau of Communicable Diseases, 2022 </a:t>
            </a:r>
          </a:p>
        </p:txBody>
      </p:sp>
      <p:sp>
        <p:nvSpPr>
          <p:cNvPr id="9" name="Text Placeholder 2">
            <a:extLst>
              <a:ext uri="{FF2B5EF4-FFF2-40B4-BE49-F238E27FC236}">
                <a16:creationId xmlns:a16="http://schemas.microsoft.com/office/drawing/2014/main" id="{4A5689B0-20C7-42AA-923E-BBC7803A5108}"/>
              </a:ext>
            </a:extLst>
          </p:cNvPr>
          <p:cNvSpPr txBox="1">
            <a:spLocks/>
          </p:cNvSpPr>
          <p:nvPr/>
        </p:nvSpPr>
        <p:spPr>
          <a:xfrm>
            <a:off x="5737412" y="1060361"/>
            <a:ext cx="4997824" cy="877335"/>
          </a:xfrm>
          <a:prstGeom prst="rect">
            <a:avLst/>
          </a:prstGeom>
        </p:spPr>
        <p:txBody>
          <a:bodyPr vert="horz" lIns="80682" tIns="40341" rIns="80682" bIns="40341" rtlCol="0" anchor="ctr">
            <a:normAutofit fontScale="92500" lnSpcReduction="10000"/>
          </a:bodyPr>
          <a:lstStyle>
            <a:lvl1pPr marL="342900" indent="-228600" algn="l" defTabSz="914400" rtl="0" eaLnBrk="1" latinLnBrk="0" hangingPunct="1">
              <a:spcBef>
                <a:spcPct val="20000"/>
              </a:spcBef>
              <a:buClr>
                <a:schemeClr val="accent1"/>
              </a:buClr>
              <a:buFont typeface="Arial" pitchFamily="34" charset="0"/>
              <a:buChar char="•"/>
              <a:defRPr sz="2200" kern="1200">
                <a:solidFill>
                  <a:schemeClr val="tx1"/>
                </a:solidFill>
                <a:latin typeface="+mn-lt"/>
                <a:ea typeface="+mn-ea"/>
                <a:cs typeface="+mn-cs"/>
              </a:defRPr>
            </a:lvl1pPr>
            <a:lvl2pPr marL="640080" indent="-228600" algn="l" defTabSz="914400" rtl="0" eaLnBrk="1" latinLnBrk="0" hangingPunct="1">
              <a:spcBef>
                <a:spcPct val="20000"/>
              </a:spcBef>
              <a:buClr>
                <a:schemeClr val="accent2"/>
              </a:buClr>
              <a:buFont typeface="Arial" pitchFamily="34" charset="0"/>
              <a:buChar char="•"/>
              <a:defRPr sz="2000" kern="1200">
                <a:solidFill>
                  <a:schemeClr val="tx1"/>
                </a:solidFill>
                <a:latin typeface="+mn-lt"/>
                <a:ea typeface="+mn-ea"/>
                <a:cs typeface="+mn-cs"/>
              </a:defRPr>
            </a:lvl2pPr>
            <a:lvl3pPr marL="1005840" indent="-228600" algn="l" defTabSz="914400" rtl="0" eaLnBrk="1" latinLnBrk="0" hangingPunct="1">
              <a:spcBef>
                <a:spcPct val="20000"/>
              </a:spcBef>
              <a:buClr>
                <a:schemeClr val="accent3"/>
              </a:buClr>
              <a:buFont typeface="Arial" pitchFamily="34" charset="0"/>
              <a:buChar char="•"/>
              <a:defRPr sz="1800" kern="1200">
                <a:solidFill>
                  <a:schemeClr val="tx1"/>
                </a:solidFill>
                <a:latin typeface="+mn-lt"/>
                <a:ea typeface="+mn-ea"/>
                <a:cs typeface="+mn-cs"/>
              </a:defRPr>
            </a:lvl3pPr>
            <a:lvl4pPr marL="1280160" indent="-228600" algn="l" defTabSz="914400" rtl="0" eaLnBrk="1" latinLnBrk="0" hangingPunct="1">
              <a:spcBef>
                <a:spcPct val="20000"/>
              </a:spcBef>
              <a:buClr>
                <a:schemeClr val="accent4"/>
              </a:buClr>
              <a:buFont typeface="Arial" pitchFamily="34" charset="0"/>
              <a:buChar char="•"/>
              <a:defRPr sz="1600" kern="1200">
                <a:solidFill>
                  <a:schemeClr val="tx1"/>
                </a:solidFill>
                <a:latin typeface="+mn-lt"/>
                <a:ea typeface="+mn-ea"/>
                <a:cs typeface="+mn-cs"/>
              </a:defRPr>
            </a:lvl4pPr>
            <a:lvl5pPr marL="1554480" indent="-228600" algn="l" defTabSz="914400" rtl="0" eaLnBrk="1" latinLnBrk="0" hangingPunct="1">
              <a:spcBef>
                <a:spcPct val="20000"/>
              </a:spcBef>
              <a:buClr>
                <a:schemeClr val="accent5"/>
              </a:buClr>
              <a:buFont typeface="Arial" pitchFamily="34" charset="0"/>
              <a:buChar char="•"/>
              <a:defRPr sz="1400" kern="1200" baseline="0">
                <a:solidFill>
                  <a:schemeClr val="tx1"/>
                </a:solidFill>
                <a:latin typeface="+mn-lt"/>
                <a:ea typeface="+mn-ea"/>
                <a:cs typeface="+mn-cs"/>
              </a:defRPr>
            </a:lvl5pPr>
            <a:lvl6pPr marL="1737360" indent="-182880" algn="l" defTabSz="914400" rtl="0" eaLnBrk="1" latinLnBrk="0" hangingPunct="1">
              <a:spcBef>
                <a:spcPct val="20000"/>
              </a:spcBef>
              <a:buClr>
                <a:schemeClr val="accent1"/>
              </a:buClr>
              <a:buFont typeface="Arial" pitchFamily="34" charset="0"/>
              <a:buChar char="•"/>
              <a:defRPr sz="1400" kern="1200" baseline="0">
                <a:solidFill>
                  <a:schemeClr val="tx1"/>
                </a:solidFill>
                <a:latin typeface="+mn-lt"/>
                <a:ea typeface="+mn-ea"/>
                <a:cs typeface="+mn-cs"/>
              </a:defRPr>
            </a:lvl6pPr>
            <a:lvl7pPr marL="1920240" indent="-182880" algn="l" defTabSz="914400" rtl="0" eaLnBrk="1" latinLnBrk="0" hangingPunct="1">
              <a:spcBef>
                <a:spcPct val="20000"/>
              </a:spcBef>
              <a:buClr>
                <a:schemeClr val="accent2"/>
              </a:buClr>
              <a:buFont typeface="Arial" pitchFamily="34" charset="0"/>
              <a:buChar char="•"/>
              <a:defRPr sz="1400" kern="1200">
                <a:solidFill>
                  <a:schemeClr val="tx1"/>
                </a:solidFill>
                <a:latin typeface="+mn-lt"/>
                <a:ea typeface="+mn-ea"/>
                <a:cs typeface="+mn-cs"/>
              </a:defRPr>
            </a:lvl7pPr>
            <a:lvl8pPr marL="2103120" indent="-182880" algn="l" defTabSz="914400" rtl="0" eaLnBrk="1" latinLnBrk="0" hangingPunct="1">
              <a:spcBef>
                <a:spcPct val="20000"/>
              </a:spcBef>
              <a:buClr>
                <a:schemeClr val="accent3"/>
              </a:buClr>
              <a:buFont typeface="Arial" pitchFamily="34" charset="0"/>
              <a:buChar char="•"/>
              <a:defRPr sz="1400" kern="1200">
                <a:solidFill>
                  <a:schemeClr val="tx1"/>
                </a:solidFill>
                <a:latin typeface="+mn-lt"/>
                <a:ea typeface="+mn-ea"/>
                <a:cs typeface="+mn-cs"/>
              </a:defRPr>
            </a:lvl8pPr>
            <a:lvl9pPr marL="2286000" indent="-182880" algn="l" defTabSz="914400" rtl="0" eaLnBrk="1" latinLnBrk="0" hangingPunct="1">
              <a:spcBef>
                <a:spcPct val="20000"/>
              </a:spcBef>
              <a:buClr>
                <a:schemeClr val="accent4"/>
              </a:buClr>
              <a:buFont typeface="Arial" pitchFamily="34" charset="0"/>
              <a:buChar char="•"/>
              <a:defRPr sz="1400" kern="1200">
                <a:solidFill>
                  <a:schemeClr val="tx1"/>
                </a:solidFill>
                <a:latin typeface="+mn-lt"/>
                <a:ea typeface="+mn-ea"/>
                <a:cs typeface="+mn-cs"/>
              </a:defRPr>
            </a:lvl9pPr>
          </a:lstStyle>
          <a:p>
            <a:pPr marL="100858" indent="0" algn="ctr" defTabSz="806867">
              <a:buClr>
                <a:srgbClr val="EFA51F"/>
              </a:buClr>
              <a:buNone/>
            </a:pPr>
            <a:r>
              <a:rPr lang="en-US" sz="1941" dirty="0">
                <a:solidFill>
                  <a:srgbClr val="2F2B20"/>
                </a:solidFill>
                <a:latin typeface="Source Serif 4"/>
              </a:rPr>
              <a:t>In 2021, the rate of new AIDS diagnoses in </a:t>
            </a:r>
            <a:r>
              <a:rPr lang="en-US" sz="1941" b="1" dirty="0">
                <a:solidFill>
                  <a:srgbClr val="0AAAB3"/>
                </a:solidFill>
                <a:latin typeface="Source Serif 4"/>
              </a:rPr>
              <a:t>Palm Beach County was lower than in Florida</a:t>
            </a:r>
            <a:r>
              <a:rPr lang="en-US" sz="1941" dirty="0">
                <a:solidFill>
                  <a:srgbClr val="2F2B20"/>
                </a:solidFill>
                <a:latin typeface="Source Serif 4"/>
              </a:rPr>
              <a:t>.</a:t>
            </a:r>
          </a:p>
        </p:txBody>
      </p:sp>
      <p:graphicFrame>
        <p:nvGraphicFramePr>
          <p:cNvPr id="10" name="Chart 9">
            <a:extLst>
              <a:ext uri="{FF2B5EF4-FFF2-40B4-BE49-F238E27FC236}">
                <a16:creationId xmlns:a16="http://schemas.microsoft.com/office/drawing/2014/main" id="{F1D1033B-C643-4CD9-BB66-EC26DE287AB4}"/>
              </a:ext>
            </a:extLst>
          </p:cNvPr>
          <p:cNvGraphicFramePr/>
          <p:nvPr>
            <p:extLst/>
          </p:nvPr>
        </p:nvGraphicFramePr>
        <p:xfrm>
          <a:off x="5737412" y="2186615"/>
          <a:ext cx="4657572" cy="4288390"/>
        </p:xfrm>
        <a:graphic>
          <a:graphicData uri="http://schemas.openxmlformats.org/drawingml/2006/chart">
            <c:chart xmlns:c="http://schemas.openxmlformats.org/drawingml/2006/chart" xmlns:r="http://schemas.openxmlformats.org/officeDocument/2006/relationships" r:id="rId4"/>
          </a:graphicData>
        </a:graphic>
      </p:graphicFrame>
      <p:sp>
        <p:nvSpPr>
          <p:cNvPr id="11" name="Title 1">
            <a:extLst>
              <a:ext uri="{FF2B5EF4-FFF2-40B4-BE49-F238E27FC236}">
                <a16:creationId xmlns:a16="http://schemas.microsoft.com/office/drawing/2014/main" id="{001E29F3-63C8-8F34-9F41-A5C290B46B1E}"/>
              </a:ext>
            </a:extLst>
          </p:cNvPr>
          <p:cNvSpPr txBox="1">
            <a:spLocks/>
          </p:cNvSpPr>
          <p:nvPr/>
        </p:nvSpPr>
        <p:spPr>
          <a:xfrm>
            <a:off x="1389529" y="172625"/>
            <a:ext cx="8964706" cy="1143000"/>
          </a:xfrm>
          <a:prstGeom prst="rect">
            <a:avLst/>
          </a:prstGeom>
        </p:spPr>
        <p:txBody>
          <a:bodyPr vert="horz" lIns="80682" tIns="40341" rIns="80682" bIns="40341" rtlCol="0" anchor="ctr">
            <a:noAutofit/>
          </a:bodyPr>
          <a:lstStyle>
            <a:lvl1pPr algn="l" defTabSz="914400" rtl="0" eaLnBrk="1" latinLnBrk="0" hangingPunct="1">
              <a:spcBef>
                <a:spcPct val="0"/>
              </a:spcBef>
              <a:buNone/>
              <a:defRPr sz="4600" kern="1200" cap="none" spc="-100" baseline="0">
                <a:ln>
                  <a:noFill/>
                </a:ln>
                <a:solidFill>
                  <a:schemeClr val="tx2"/>
                </a:solidFill>
                <a:effectLst/>
                <a:latin typeface="+mj-lt"/>
                <a:ea typeface="+mj-ea"/>
                <a:cs typeface="+mj-cs"/>
              </a:defRPr>
            </a:lvl1pPr>
          </a:lstStyle>
          <a:p>
            <a:pPr defTabSz="806867"/>
            <a:r>
              <a:rPr lang="en-US" sz="3883" b="1" spc="-88">
                <a:solidFill>
                  <a:srgbClr val="0AAAB3"/>
                </a:solidFill>
                <a:latin typeface="Source Serif 4"/>
              </a:rPr>
              <a:t>New Diagnoses (HIV &amp; AIDS)</a:t>
            </a:r>
          </a:p>
        </p:txBody>
      </p:sp>
    </p:spTree>
    <p:extLst>
      <p:ext uri="{BB962C8B-B14F-4D97-AF65-F5344CB8AC3E}">
        <p14:creationId xmlns:p14="http://schemas.microsoft.com/office/powerpoint/2010/main" val="657411922"/>
      </p:ext>
    </p:extLst>
  </p:cSld>
  <p:clrMapOvr>
    <a:masterClrMapping/>
  </p:clrMapOvr>
  <p:timing>
    <p:tnLst>
      <p:par>
        <p:cT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B07F434-3DC5-41D0-B8BA-0AEB1CF01E89}"/>
              </a:ext>
            </a:extLst>
          </p:cNvPr>
          <p:cNvSpPr>
            <a:spLocks noGrp="1"/>
          </p:cNvSpPr>
          <p:nvPr>
            <p:ph type="title"/>
          </p:nvPr>
        </p:nvSpPr>
        <p:spPr/>
        <p:txBody>
          <a:bodyPr/>
          <a:lstStyle/>
          <a:p>
            <a:r>
              <a:rPr lang="en-US" sz="3177" b="1">
                <a:latin typeface="+mn-lt"/>
              </a:rPr>
              <a:t>New Diagnoses (HIV &amp; AIDS)</a:t>
            </a:r>
            <a:r>
              <a:rPr lang="en-US">
                <a:latin typeface="+mn-lt"/>
              </a:rPr>
              <a:t/>
            </a:r>
            <a:br>
              <a:rPr lang="en-US">
                <a:latin typeface="+mn-lt"/>
              </a:rPr>
            </a:br>
            <a:r>
              <a:rPr lang="en-US" sz="2824" i="1">
                <a:latin typeface="+mn-lt"/>
              </a:rPr>
              <a:t>By Race, Ethnicity, and Sex</a:t>
            </a:r>
            <a:endParaRPr lang="en-US">
              <a:latin typeface="+mn-lt"/>
            </a:endParaRPr>
          </a:p>
        </p:txBody>
      </p:sp>
      <mc:AlternateContent xmlns:mc="http://schemas.openxmlformats.org/markup-compatibility/2006">
        <mc:Choice xmlns:cx1="http://schemas.microsoft.com/office/drawing/2015/9/8/chartex" Requires="cx1">
          <p:graphicFrame>
            <p:nvGraphicFramePr>
              <p:cNvPr id="7" name="Content Placeholder 6">
                <a:extLst>
                  <a:ext uri="{FF2B5EF4-FFF2-40B4-BE49-F238E27FC236}">
                    <a16:creationId xmlns:a16="http://schemas.microsoft.com/office/drawing/2014/main" id="{BFA0ABF6-A7F3-4C0B-8C15-66D6DD21E1B0}"/>
                  </a:ext>
                </a:extLst>
              </p:cNvPr>
              <p:cNvGraphicFramePr>
                <a:graphicFrameLocks noGrp="1"/>
              </p:cNvGraphicFramePr>
              <p:nvPr>
                <p:ph idx="1"/>
                <p:extLst/>
              </p:nvPr>
            </p:nvGraphicFramePr>
            <p:xfrm>
              <a:off x="1255059" y="1781642"/>
              <a:ext cx="8964706" cy="4801721"/>
            </p:xfrm>
            <a:graphic>
              <a:graphicData uri="http://schemas.microsoft.com/office/drawing/2014/chartex">
                <cx:chart xmlns:cx="http://schemas.microsoft.com/office/drawing/2014/chartex" xmlns:r="http://schemas.openxmlformats.org/officeDocument/2006/relationships" r:id="rId3"/>
              </a:graphicData>
            </a:graphic>
          </p:graphicFrame>
        </mc:Choice>
        <mc:Fallback>
          <p:pic>
            <p:nvPicPr>
              <p:cNvPr id="7" name="Content Placeholder 6">
                <a:extLst>
                  <a:ext uri="{FF2B5EF4-FFF2-40B4-BE49-F238E27FC236}">
                    <a16:creationId xmlns:a16="http://schemas.microsoft.com/office/drawing/2014/main" id="{BFA0ABF6-A7F3-4C0B-8C15-66D6DD21E1B0}"/>
                  </a:ext>
                </a:extLst>
              </p:cNvPr>
              <p:cNvPicPr>
                <a:picLocks noGrp="1" noRot="1" noChangeAspect="1" noMove="1" noResize="1" noEditPoints="1" noAdjustHandles="1" noChangeArrowheads="1" noChangeShapeType="1"/>
              </p:cNvPicPr>
              <p:nvPr/>
            </p:nvPicPr>
            <p:blipFill>
              <a:blip r:embed="rId4"/>
              <a:stretch>
                <a:fillRect/>
              </a:stretch>
            </p:blipFill>
            <p:spPr>
              <a:xfrm>
                <a:off x="1255059" y="1781642"/>
                <a:ext cx="8964706" cy="4801721"/>
              </a:xfrm>
              <a:prstGeom prst="rect">
                <a:avLst/>
              </a:prstGeom>
            </p:spPr>
          </p:pic>
        </mc:Fallback>
      </mc:AlternateContent>
      <p:sp>
        <p:nvSpPr>
          <p:cNvPr id="4" name="Slide Number Placeholder 3">
            <a:extLst>
              <a:ext uri="{FF2B5EF4-FFF2-40B4-BE49-F238E27FC236}">
                <a16:creationId xmlns:a16="http://schemas.microsoft.com/office/drawing/2014/main" id="{5F18F7D6-19F6-4954-ABD9-80F0D55B88B4}"/>
              </a:ext>
            </a:extLst>
          </p:cNvPr>
          <p:cNvSpPr>
            <a:spLocks noGrp="1"/>
          </p:cNvSpPr>
          <p:nvPr>
            <p:ph type="sldNum" sz="quarter" idx="12"/>
          </p:nvPr>
        </p:nvSpPr>
        <p:spPr/>
        <p:txBody>
          <a:bodyPr/>
          <a:lstStyle/>
          <a:p>
            <a:pPr defTabSz="806867">
              <a:defRPr/>
            </a:pPr>
            <a:fld id="{18040866-9B23-4CF4-BFD4-3259D520D90B}" type="slidenum">
              <a:rPr lang="en-US">
                <a:latin typeface="Source Serif 4"/>
              </a:rPr>
              <a:pPr defTabSz="806867">
                <a:defRPr/>
              </a:pPr>
              <a:t>184</a:t>
            </a:fld>
            <a:endParaRPr lang="en-US">
              <a:latin typeface="Source Serif 4"/>
            </a:endParaRPr>
          </a:p>
        </p:txBody>
      </p:sp>
      <p:sp>
        <p:nvSpPr>
          <p:cNvPr id="3" name="TextBox 2">
            <a:extLst>
              <a:ext uri="{FF2B5EF4-FFF2-40B4-BE49-F238E27FC236}">
                <a16:creationId xmlns:a16="http://schemas.microsoft.com/office/drawing/2014/main" id="{54D98AA0-DA69-5DB2-0598-0409F95F8487}"/>
              </a:ext>
            </a:extLst>
          </p:cNvPr>
          <p:cNvSpPr txBox="1"/>
          <p:nvPr/>
        </p:nvSpPr>
        <p:spPr>
          <a:xfrm>
            <a:off x="6515776" y="6493600"/>
            <a:ext cx="3732004" cy="255326"/>
          </a:xfrm>
          <a:prstGeom prst="rect">
            <a:avLst/>
          </a:prstGeom>
          <a:noFill/>
        </p:spPr>
        <p:txBody>
          <a:bodyPr wrap="square" rtlCol="0">
            <a:spAutoFit/>
          </a:bodyPr>
          <a:lstStyle/>
          <a:p>
            <a:pPr defTabSz="806867"/>
            <a:r>
              <a:rPr lang="en-US" sz="1059" dirty="0" err="1">
                <a:solidFill>
                  <a:srgbClr val="2F2B20"/>
                </a:solidFill>
                <a:latin typeface="Source Serif 4"/>
              </a:rPr>
              <a:t>FLHealth</a:t>
            </a:r>
            <a:r>
              <a:rPr lang="en-US" sz="1059" dirty="0">
                <a:solidFill>
                  <a:srgbClr val="2F2B20"/>
                </a:solidFill>
                <a:latin typeface="Source Serif 4"/>
              </a:rPr>
              <a:t> Charts, Bureau of Communicable Diseases, 2022 </a:t>
            </a:r>
          </a:p>
        </p:txBody>
      </p:sp>
    </p:spTree>
    <p:extLst>
      <p:ext uri="{BB962C8B-B14F-4D97-AF65-F5344CB8AC3E}">
        <p14:creationId xmlns:p14="http://schemas.microsoft.com/office/powerpoint/2010/main" val="1671035502"/>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90A6D34B-D9CA-4EC2-B682-C85EE612488E}"/>
              </a:ext>
            </a:extLst>
          </p:cNvPr>
          <p:cNvSpPr>
            <a:spLocks noGrp="1"/>
          </p:cNvSpPr>
          <p:nvPr>
            <p:ph type="sldNum" sz="quarter" idx="12"/>
          </p:nvPr>
        </p:nvSpPr>
        <p:spPr/>
        <p:txBody>
          <a:bodyPr/>
          <a:lstStyle/>
          <a:p>
            <a:pPr defTabSz="806867">
              <a:defRPr/>
            </a:pPr>
            <a:fld id="{18040866-9B23-4CF4-BFD4-3259D520D90B}" type="slidenum">
              <a:rPr lang="en-US">
                <a:latin typeface="Source Serif 4"/>
              </a:rPr>
              <a:pPr defTabSz="806867">
                <a:defRPr/>
              </a:pPr>
              <a:t>185</a:t>
            </a:fld>
            <a:endParaRPr lang="en-US">
              <a:latin typeface="Source Serif 4"/>
            </a:endParaRPr>
          </a:p>
        </p:txBody>
      </p:sp>
      <p:graphicFrame>
        <p:nvGraphicFramePr>
          <p:cNvPr id="10" name="Content Placeholder 6">
            <a:extLst>
              <a:ext uri="{FF2B5EF4-FFF2-40B4-BE49-F238E27FC236}">
                <a16:creationId xmlns:a16="http://schemas.microsoft.com/office/drawing/2014/main" id="{34A107DC-3A30-4E6A-B622-E7A91160ABB7}"/>
              </a:ext>
            </a:extLst>
          </p:cNvPr>
          <p:cNvGraphicFramePr>
            <a:graphicFrameLocks/>
          </p:cNvGraphicFramePr>
          <p:nvPr>
            <p:extLst/>
          </p:nvPr>
        </p:nvGraphicFramePr>
        <p:xfrm>
          <a:off x="1114698" y="2290188"/>
          <a:ext cx="9274401" cy="4318146"/>
        </p:xfrm>
        <a:graphic>
          <a:graphicData uri="http://schemas.openxmlformats.org/drawingml/2006/chart">
            <c:chart xmlns:c="http://schemas.openxmlformats.org/drawingml/2006/chart" xmlns:r="http://schemas.openxmlformats.org/officeDocument/2006/relationships" r:id="rId3"/>
          </a:graphicData>
        </a:graphic>
      </p:graphicFrame>
      <p:sp>
        <p:nvSpPr>
          <p:cNvPr id="11" name="Title 1">
            <a:extLst>
              <a:ext uri="{FF2B5EF4-FFF2-40B4-BE49-F238E27FC236}">
                <a16:creationId xmlns:a16="http://schemas.microsoft.com/office/drawing/2014/main" id="{FBBE0648-FA1B-406D-BBCB-AD678360C1B2}"/>
              </a:ext>
            </a:extLst>
          </p:cNvPr>
          <p:cNvSpPr>
            <a:spLocks noGrp="1"/>
          </p:cNvSpPr>
          <p:nvPr>
            <p:ph type="title"/>
          </p:nvPr>
        </p:nvSpPr>
        <p:spPr>
          <a:xfrm>
            <a:off x="1269545" y="94006"/>
            <a:ext cx="8964706" cy="1143000"/>
          </a:xfrm>
        </p:spPr>
        <p:txBody>
          <a:bodyPr/>
          <a:lstStyle/>
          <a:p>
            <a:r>
              <a:rPr lang="en-US" sz="3177" b="1" dirty="0">
                <a:latin typeface="+mn-lt"/>
              </a:rPr>
              <a:t>New Diagnoses (HIV &amp; AIDS)</a:t>
            </a:r>
            <a:r>
              <a:rPr lang="en-US" sz="3177" dirty="0">
                <a:latin typeface="+mn-lt"/>
              </a:rPr>
              <a:t/>
            </a:r>
            <a:br>
              <a:rPr lang="en-US" sz="3177" dirty="0">
                <a:latin typeface="+mn-lt"/>
              </a:rPr>
            </a:br>
            <a:r>
              <a:rPr lang="en-US" sz="2824" i="1" dirty="0">
                <a:latin typeface="+mn-lt"/>
              </a:rPr>
              <a:t>By Mode of Exposure</a:t>
            </a:r>
            <a:endParaRPr lang="en-US" sz="3177" dirty="0">
              <a:latin typeface="+mn-lt"/>
            </a:endParaRPr>
          </a:p>
        </p:txBody>
      </p:sp>
      <p:sp>
        <p:nvSpPr>
          <p:cNvPr id="13" name="Rectangle 12">
            <a:extLst>
              <a:ext uri="{FF2B5EF4-FFF2-40B4-BE49-F238E27FC236}">
                <a16:creationId xmlns:a16="http://schemas.microsoft.com/office/drawing/2014/main" id="{1AFD16CE-D262-4D98-92DD-A066CE3B12B3}"/>
              </a:ext>
            </a:extLst>
          </p:cNvPr>
          <p:cNvSpPr/>
          <p:nvPr/>
        </p:nvSpPr>
        <p:spPr>
          <a:xfrm>
            <a:off x="1269545" y="1147188"/>
            <a:ext cx="8964706" cy="907171"/>
          </a:xfrm>
          <a:prstGeom prst="rect">
            <a:avLst/>
          </a:prstGeom>
        </p:spPr>
        <p:txBody>
          <a:bodyPr wrap="square">
            <a:spAutoFit/>
          </a:bodyPr>
          <a:lstStyle/>
          <a:p>
            <a:pPr defTabSz="806867"/>
            <a:r>
              <a:rPr lang="en-US" sz="1765" spc="-88" dirty="0">
                <a:solidFill>
                  <a:srgbClr val="2F2B20"/>
                </a:solidFill>
                <a:latin typeface="Source Serif 4"/>
              </a:rPr>
              <a:t>Among those newly diagnosed in Palm Beach County, </a:t>
            </a:r>
            <a:r>
              <a:rPr lang="en-US" sz="1765" b="1" spc="-88" dirty="0">
                <a:solidFill>
                  <a:srgbClr val="0AAAB3"/>
                </a:solidFill>
                <a:latin typeface="Source Serif 4"/>
              </a:rPr>
              <a:t>heterosexual contact </a:t>
            </a:r>
            <a:r>
              <a:rPr lang="en-US" sz="1765" spc="-88" dirty="0">
                <a:solidFill>
                  <a:srgbClr val="2F2B20"/>
                </a:solidFill>
                <a:latin typeface="Source Serif 4"/>
              </a:rPr>
              <a:t>was the predominant mode of exposure reported in 2021, although it was closely followed by </a:t>
            </a:r>
            <a:r>
              <a:rPr lang="en-US" sz="1765" b="1" spc="-88" dirty="0">
                <a:solidFill>
                  <a:srgbClr val="0AAAB3"/>
                </a:solidFill>
                <a:latin typeface="Source Serif 4"/>
              </a:rPr>
              <a:t>male-male sexual contact for both HIV and AIDS.</a:t>
            </a:r>
            <a:endParaRPr lang="en-US" sz="1588" dirty="0">
              <a:solidFill>
                <a:srgbClr val="2F2B20"/>
              </a:solidFill>
              <a:latin typeface="Source Serif 4"/>
            </a:endParaRPr>
          </a:p>
        </p:txBody>
      </p:sp>
      <p:sp>
        <p:nvSpPr>
          <p:cNvPr id="6" name="TextBox 5">
            <a:extLst>
              <a:ext uri="{FF2B5EF4-FFF2-40B4-BE49-F238E27FC236}">
                <a16:creationId xmlns:a16="http://schemas.microsoft.com/office/drawing/2014/main" id="{134F3B92-57D2-45C6-BF3A-891B9B7F5540}"/>
              </a:ext>
            </a:extLst>
          </p:cNvPr>
          <p:cNvSpPr txBox="1"/>
          <p:nvPr/>
        </p:nvSpPr>
        <p:spPr>
          <a:xfrm>
            <a:off x="6502247" y="6621941"/>
            <a:ext cx="3732004" cy="255326"/>
          </a:xfrm>
          <a:prstGeom prst="rect">
            <a:avLst/>
          </a:prstGeom>
          <a:noFill/>
        </p:spPr>
        <p:txBody>
          <a:bodyPr wrap="square" rtlCol="0">
            <a:spAutoFit/>
          </a:bodyPr>
          <a:lstStyle/>
          <a:p>
            <a:pPr defTabSz="806867"/>
            <a:r>
              <a:rPr lang="en-US" sz="1059" dirty="0" err="1">
                <a:solidFill>
                  <a:srgbClr val="2F2B20"/>
                </a:solidFill>
                <a:latin typeface="Source Serif 4"/>
              </a:rPr>
              <a:t>FLHealth</a:t>
            </a:r>
            <a:r>
              <a:rPr lang="en-US" sz="1059" dirty="0">
                <a:solidFill>
                  <a:srgbClr val="2F2B20"/>
                </a:solidFill>
                <a:latin typeface="Source Serif 4"/>
              </a:rPr>
              <a:t> Charts, Bureau of Communicable Diseases, 2022 </a:t>
            </a:r>
          </a:p>
        </p:txBody>
      </p:sp>
    </p:spTree>
    <p:extLst>
      <p:ext uri="{BB962C8B-B14F-4D97-AF65-F5344CB8AC3E}">
        <p14:creationId xmlns:p14="http://schemas.microsoft.com/office/powerpoint/2010/main" val="2264398798"/>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Subtitle 2">
            <a:extLst>
              <a:ext uri="{FF2B5EF4-FFF2-40B4-BE49-F238E27FC236}">
                <a16:creationId xmlns:a16="http://schemas.microsoft.com/office/drawing/2014/main" id="{7948B9C3-20EE-D1A3-41E7-139439A23E80}"/>
              </a:ext>
            </a:extLst>
          </p:cNvPr>
          <p:cNvSpPr>
            <a:spLocks noGrp="1"/>
          </p:cNvSpPr>
          <p:nvPr>
            <p:ph type="subTitle" idx="1"/>
          </p:nvPr>
        </p:nvSpPr>
        <p:spPr>
          <a:xfrm>
            <a:off x="1524000" y="5115560"/>
            <a:ext cx="7602071" cy="1066800"/>
          </a:xfrm>
        </p:spPr>
        <p:txBody>
          <a:bodyPr anchor="b"/>
          <a:lstStyle/>
          <a:p>
            <a:r>
              <a:rPr lang="en-US" b="1" kern="100">
                <a:latin typeface="Calibri" panose="020F0502020204030204" pitchFamily="34" charset="0"/>
                <a:ea typeface="Calibri" panose="020F0502020204030204" pitchFamily="34" charset="0"/>
                <a:cs typeface="Times New Roman" panose="02020603050405020304" pitchFamily="18" charset="0"/>
              </a:rPr>
              <a:t>2022-2023 </a:t>
            </a:r>
            <a:r>
              <a:rPr lang="en-US" b="1"/>
              <a:t>Palm Beach County</a:t>
            </a:r>
            <a:br>
              <a:rPr lang="en-US" b="1"/>
            </a:br>
            <a:r>
              <a:rPr lang="en-US" b="1"/>
              <a:t>Ryan White Part B HIV Needs Assessment</a:t>
            </a:r>
            <a:endParaRPr lang="en-US" b="1">
              <a:solidFill>
                <a:schemeClr val="accent4">
                  <a:lumMod val="50000"/>
                </a:schemeClr>
              </a:solidFill>
            </a:endParaRPr>
          </a:p>
        </p:txBody>
      </p:sp>
      <p:sp>
        <p:nvSpPr>
          <p:cNvPr id="4" name="Slide Number Placeholder 3">
            <a:extLst>
              <a:ext uri="{FF2B5EF4-FFF2-40B4-BE49-F238E27FC236}">
                <a16:creationId xmlns:a16="http://schemas.microsoft.com/office/drawing/2014/main" id="{B05ABA16-A6CD-265D-0C3E-728DC2AA2416}"/>
              </a:ext>
            </a:extLst>
          </p:cNvPr>
          <p:cNvSpPr>
            <a:spLocks noGrp="1"/>
          </p:cNvSpPr>
          <p:nvPr>
            <p:ph type="sldNum" sz="quarter" idx="12"/>
          </p:nvPr>
        </p:nvSpPr>
        <p:spPr>
          <a:xfrm>
            <a:off x="10754574" y="5648960"/>
            <a:ext cx="645459" cy="396240"/>
          </a:xfrm>
        </p:spPr>
        <p:txBody>
          <a:bodyPr anchor="ctr">
            <a:normAutofit/>
          </a:bodyPr>
          <a:lstStyle/>
          <a:p>
            <a:pPr defTabSz="806867">
              <a:spcAft>
                <a:spcPts val="529"/>
              </a:spcAft>
              <a:defRPr/>
            </a:pPr>
            <a:fld id="{18040866-9B23-4CF4-BFD4-3259D520D90B}" type="slidenum">
              <a:rPr lang="en-US">
                <a:latin typeface="Source Serif 4"/>
              </a:rPr>
              <a:pPr defTabSz="806867">
                <a:spcAft>
                  <a:spcPts val="529"/>
                </a:spcAft>
                <a:defRPr/>
              </a:pPr>
              <a:t>186</a:t>
            </a:fld>
            <a:endParaRPr lang="en-US">
              <a:latin typeface="Source Serif 4"/>
            </a:endParaRPr>
          </a:p>
        </p:txBody>
      </p:sp>
      <p:sp>
        <p:nvSpPr>
          <p:cNvPr id="6" name="Subtitle 2">
            <a:extLst>
              <a:ext uri="{FF2B5EF4-FFF2-40B4-BE49-F238E27FC236}">
                <a16:creationId xmlns:a16="http://schemas.microsoft.com/office/drawing/2014/main" id="{3A981F73-A390-4BDA-99C2-C7D43C6C556D}"/>
              </a:ext>
            </a:extLst>
          </p:cNvPr>
          <p:cNvSpPr txBox="1">
            <a:spLocks/>
          </p:cNvSpPr>
          <p:nvPr/>
        </p:nvSpPr>
        <p:spPr>
          <a:xfrm>
            <a:off x="2495855" y="3429000"/>
            <a:ext cx="6630215" cy="1327810"/>
          </a:xfrm>
          <a:prstGeom prst="rect">
            <a:avLst/>
          </a:prstGeom>
        </p:spPr>
        <p:txBody>
          <a:bodyPr vert="horz" lIns="80682" tIns="40341" rIns="80682" bIns="40341" rtlCol="0" anchor="t">
            <a:normAutofit fontScale="92500" lnSpcReduction="20000"/>
          </a:bodyPr>
          <a:lstStyle>
            <a:lvl1pPr marL="0" indent="0" algn="l" defTabSz="914400" rtl="0" eaLnBrk="1" latinLnBrk="0" hangingPunct="1">
              <a:spcBef>
                <a:spcPct val="20000"/>
              </a:spcBef>
              <a:buClr>
                <a:schemeClr val="accent1"/>
              </a:buClr>
              <a:buFont typeface="Arial" pitchFamily="34" charset="0"/>
              <a:buNone/>
              <a:defRPr sz="2000" kern="1200">
                <a:solidFill>
                  <a:schemeClr val="tx1">
                    <a:tint val="75000"/>
                  </a:schemeClr>
                </a:solidFill>
                <a:latin typeface="+mn-lt"/>
                <a:ea typeface="+mn-ea"/>
                <a:cs typeface="+mn-cs"/>
              </a:defRPr>
            </a:lvl1pPr>
            <a:lvl2pPr marL="457200" indent="0" algn="ctr" defTabSz="914400" rtl="0" eaLnBrk="1" latinLnBrk="0" hangingPunct="1">
              <a:spcBef>
                <a:spcPct val="20000"/>
              </a:spcBef>
              <a:buClr>
                <a:schemeClr val="accent2"/>
              </a:buClr>
              <a:buFont typeface="Arial" pitchFamily="34" charset="0"/>
              <a:buNone/>
              <a:defRPr sz="2000" kern="1200">
                <a:solidFill>
                  <a:schemeClr val="tx1">
                    <a:tint val="75000"/>
                  </a:schemeClr>
                </a:solidFill>
                <a:latin typeface="+mn-lt"/>
                <a:ea typeface="+mn-ea"/>
                <a:cs typeface="+mn-cs"/>
              </a:defRPr>
            </a:lvl2pPr>
            <a:lvl3pPr marL="914400" indent="0" algn="ctr" defTabSz="914400" rtl="0" eaLnBrk="1" latinLnBrk="0" hangingPunct="1">
              <a:spcBef>
                <a:spcPct val="20000"/>
              </a:spcBef>
              <a:buClr>
                <a:schemeClr val="accent3"/>
              </a:buClr>
              <a:buFont typeface="Arial" pitchFamily="34" charset="0"/>
              <a:buNone/>
              <a:defRPr sz="1800" kern="1200">
                <a:solidFill>
                  <a:schemeClr val="tx1">
                    <a:tint val="75000"/>
                  </a:schemeClr>
                </a:solidFill>
                <a:latin typeface="+mn-lt"/>
                <a:ea typeface="+mn-ea"/>
                <a:cs typeface="+mn-cs"/>
              </a:defRPr>
            </a:lvl3pPr>
            <a:lvl4pPr marL="1371600" indent="0" algn="ctr" defTabSz="914400" rtl="0" eaLnBrk="1" latinLnBrk="0" hangingPunct="1">
              <a:spcBef>
                <a:spcPct val="20000"/>
              </a:spcBef>
              <a:buClr>
                <a:schemeClr val="accent4"/>
              </a:buClr>
              <a:buFont typeface="Arial" pitchFamily="34" charset="0"/>
              <a:buNone/>
              <a:defRPr sz="1600" kern="1200">
                <a:solidFill>
                  <a:schemeClr val="tx1">
                    <a:tint val="75000"/>
                  </a:schemeClr>
                </a:solidFill>
                <a:latin typeface="+mn-lt"/>
                <a:ea typeface="+mn-ea"/>
                <a:cs typeface="+mn-cs"/>
              </a:defRPr>
            </a:lvl4pPr>
            <a:lvl5pPr marL="1828800" indent="0" algn="ctr" defTabSz="914400" rtl="0" eaLnBrk="1" latinLnBrk="0" hangingPunct="1">
              <a:spcBef>
                <a:spcPct val="20000"/>
              </a:spcBef>
              <a:buClr>
                <a:schemeClr val="accent5"/>
              </a:buClr>
              <a:buFont typeface="Arial" pitchFamily="34" charset="0"/>
              <a:buNone/>
              <a:defRPr sz="1400" kern="1200" baseline="0">
                <a:solidFill>
                  <a:schemeClr val="tx1">
                    <a:tint val="75000"/>
                  </a:schemeClr>
                </a:solidFill>
                <a:latin typeface="+mn-lt"/>
                <a:ea typeface="+mn-ea"/>
                <a:cs typeface="+mn-cs"/>
              </a:defRPr>
            </a:lvl5pPr>
            <a:lvl6pPr marL="2286000" indent="0" algn="ctr" defTabSz="914400" rtl="0" eaLnBrk="1" latinLnBrk="0" hangingPunct="1">
              <a:spcBef>
                <a:spcPct val="20000"/>
              </a:spcBef>
              <a:buClr>
                <a:schemeClr val="accent1"/>
              </a:buClr>
              <a:buFont typeface="Arial" pitchFamily="34" charset="0"/>
              <a:buNone/>
              <a:defRPr sz="1400" kern="1200" baseline="0">
                <a:solidFill>
                  <a:schemeClr val="tx1">
                    <a:tint val="75000"/>
                  </a:schemeClr>
                </a:solidFill>
                <a:latin typeface="+mn-lt"/>
                <a:ea typeface="+mn-ea"/>
                <a:cs typeface="+mn-cs"/>
              </a:defRPr>
            </a:lvl6pPr>
            <a:lvl7pPr marL="2743200" indent="0" algn="ctr" defTabSz="914400" rtl="0" eaLnBrk="1" latinLnBrk="0" hangingPunct="1">
              <a:spcBef>
                <a:spcPct val="20000"/>
              </a:spcBef>
              <a:buClr>
                <a:schemeClr val="accent2"/>
              </a:buClr>
              <a:buFont typeface="Arial" pitchFamily="34" charset="0"/>
              <a:buNone/>
              <a:defRPr sz="1400" kern="1200">
                <a:solidFill>
                  <a:schemeClr val="tx1">
                    <a:tint val="75000"/>
                  </a:schemeClr>
                </a:solidFill>
                <a:latin typeface="+mn-lt"/>
                <a:ea typeface="+mn-ea"/>
                <a:cs typeface="+mn-cs"/>
              </a:defRPr>
            </a:lvl7pPr>
            <a:lvl8pPr marL="3200400" indent="0" algn="ctr" defTabSz="914400" rtl="0" eaLnBrk="1" latinLnBrk="0" hangingPunct="1">
              <a:spcBef>
                <a:spcPct val="20000"/>
              </a:spcBef>
              <a:buClr>
                <a:schemeClr val="accent3"/>
              </a:buClr>
              <a:buFont typeface="Arial" pitchFamily="34" charset="0"/>
              <a:buNone/>
              <a:defRPr sz="1400" kern="1200">
                <a:solidFill>
                  <a:schemeClr val="tx1">
                    <a:tint val="75000"/>
                  </a:schemeClr>
                </a:solidFill>
                <a:latin typeface="+mn-lt"/>
                <a:ea typeface="+mn-ea"/>
                <a:cs typeface="+mn-cs"/>
              </a:defRPr>
            </a:lvl8pPr>
            <a:lvl9pPr marL="3657600" indent="0" algn="ctr" defTabSz="914400" rtl="0" eaLnBrk="1" latinLnBrk="0" hangingPunct="1">
              <a:spcBef>
                <a:spcPct val="20000"/>
              </a:spcBef>
              <a:buClr>
                <a:schemeClr val="accent4"/>
              </a:buClr>
              <a:buFont typeface="Arial" pitchFamily="34" charset="0"/>
              <a:buNone/>
              <a:defRPr sz="1400" kern="1200">
                <a:solidFill>
                  <a:schemeClr val="tx1">
                    <a:tint val="75000"/>
                  </a:schemeClr>
                </a:solidFill>
                <a:latin typeface="+mn-lt"/>
                <a:ea typeface="+mn-ea"/>
                <a:cs typeface="+mn-cs"/>
              </a:defRPr>
            </a:lvl9pPr>
          </a:lstStyle>
          <a:p>
            <a:pPr marL="403433" indent="-403433" defTabSz="806867">
              <a:buClr>
                <a:srgbClr val="EFA51F"/>
              </a:buClr>
              <a:buFont typeface="Arial" pitchFamily="34" charset="0"/>
              <a:buAutoNum type="arabicParenR"/>
            </a:pPr>
            <a:r>
              <a:rPr lang="en-US" sz="2030" kern="100">
                <a:solidFill>
                  <a:srgbClr val="2F2B20"/>
                </a:solidFill>
                <a:latin typeface="Source Serif 4"/>
                <a:ea typeface="Calibri" panose="020F0502020204030204" pitchFamily="34" charset="0"/>
                <a:cs typeface="Times New Roman" panose="02020603050405020304" pitchFamily="18" charset="0"/>
              </a:rPr>
              <a:t>Diagnose</a:t>
            </a:r>
          </a:p>
          <a:p>
            <a:pPr marL="403433" indent="-403433" defTabSz="806867">
              <a:buClr>
                <a:srgbClr val="EFA51F"/>
              </a:buClr>
              <a:buFont typeface="Arial" pitchFamily="34" charset="0"/>
              <a:buAutoNum type="arabicParenR"/>
            </a:pPr>
            <a:r>
              <a:rPr lang="en-US" sz="2912" b="1" kern="100">
                <a:solidFill>
                  <a:srgbClr val="EFA51F"/>
                </a:solidFill>
                <a:latin typeface="Source Serif 4"/>
                <a:ea typeface="Calibri" panose="020F0502020204030204" pitchFamily="34" charset="0"/>
                <a:cs typeface="Times New Roman" panose="02020603050405020304" pitchFamily="18" charset="0"/>
              </a:rPr>
              <a:t>Treat</a:t>
            </a:r>
          </a:p>
          <a:p>
            <a:pPr marL="403433" indent="-403433" defTabSz="806867">
              <a:buClr>
                <a:srgbClr val="EFA51F"/>
              </a:buClr>
              <a:buFont typeface="Arial" pitchFamily="34" charset="0"/>
              <a:buAutoNum type="arabicParenR"/>
            </a:pPr>
            <a:r>
              <a:rPr lang="en-US" sz="2030" kern="100">
                <a:solidFill>
                  <a:srgbClr val="2F2B20"/>
                </a:solidFill>
                <a:latin typeface="Source Serif 4"/>
                <a:cs typeface="Times New Roman" panose="02020603050405020304" pitchFamily="18" charset="0"/>
              </a:rPr>
              <a:t>Prevent </a:t>
            </a:r>
          </a:p>
          <a:p>
            <a:pPr marL="403433" indent="-403433" defTabSz="806867">
              <a:buClr>
                <a:srgbClr val="EFA51F"/>
              </a:buClr>
              <a:buFont typeface="Arial" pitchFamily="34" charset="0"/>
              <a:buAutoNum type="arabicParenR"/>
            </a:pPr>
            <a:r>
              <a:rPr lang="en-US" sz="2030" kern="100">
                <a:solidFill>
                  <a:srgbClr val="2F2B20"/>
                </a:solidFill>
                <a:latin typeface="Source Serif 4"/>
                <a:cs typeface="Times New Roman" panose="02020603050405020304" pitchFamily="18" charset="0"/>
              </a:rPr>
              <a:t>Respond</a:t>
            </a:r>
            <a:endParaRPr lang="en-US" sz="2030">
              <a:solidFill>
                <a:srgbClr val="2F2B20"/>
              </a:solidFill>
              <a:latin typeface="Source Serif 4"/>
            </a:endParaRPr>
          </a:p>
        </p:txBody>
      </p:sp>
      <p:sp>
        <p:nvSpPr>
          <p:cNvPr id="7" name="Title 4">
            <a:extLst>
              <a:ext uri="{FF2B5EF4-FFF2-40B4-BE49-F238E27FC236}">
                <a16:creationId xmlns:a16="http://schemas.microsoft.com/office/drawing/2014/main" id="{C7F8953D-89B4-9E4F-7495-008E77A8813C}"/>
              </a:ext>
            </a:extLst>
          </p:cNvPr>
          <p:cNvSpPr txBox="1">
            <a:spLocks/>
          </p:cNvSpPr>
          <p:nvPr/>
        </p:nvSpPr>
        <p:spPr>
          <a:xfrm>
            <a:off x="1524000" y="480567"/>
            <a:ext cx="8875059" cy="2593975"/>
          </a:xfrm>
          <a:prstGeom prst="rect">
            <a:avLst/>
          </a:prstGeom>
        </p:spPr>
        <p:txBody>
          <a:bodyPr vert="horz" lIns="80682" tIns="40341" rIns="80682" bIns="40341" rtlCol="0" anchor="b">
            <a:normAutofit/>
          </a:bodyPr>
          <a:lstStyle>
            <a:lvl1pPr algn="l" defTabSz="914400" rtl="0" eaLnBrk="1" latinLnBrk="0" hangingPunct="1">
              <a:spcBef>
                <a:spcPct val="0"/>
              </a:spcBef>
              <a:buNone/>
              <a:defRPr sz="6600" kern="1200" cap="none" spc="-100" baseline="0">
                <a:ln>
                  <a:noFill/>
                </a:ln>
                <a:solidFill>
                  <a:schemeClr val="tx2"/>
                </a:solidFill>
                <a:effectLst/>
                <a:latin typeface="+mj-lt"/>
                <a:ea typeface="+mj-ea"/>
                <a:cs typeface="+mj-cs"/>
              </a:defRPr>
            </a:lvl1pPr>
          </a:lstStyle>
          <a:p>
            <a:pPr defTabSz="806867"/>
            <a:r>
              <a:rPr lang="en-US" sz="4236" b="1" spc="-88">
                <a:solidFill>
                  <a:srgbClr val="0AAAB3"/>
                </a:solidFill>
                <a:latin typeface="Source Serif 4"/>
              </a:rPr>
              <a:t>Ending the HIV Epidemic </a:t>
            </a:r>
            <a:br>
              <a:rPr lang="en-US" sz="4236" b="1" spc="-88">
                <a:solidFill>
                  <a:srgbClr val="0AAAB3"/>
                </a:solidFill>
                <a:latin typeface="Source Serif 4"/>
              </a:rPr>
            </a:br>
            <a:r>
              <a:rPr lang="en-US" sz="4236" b="1" spc="-88">
                <a:solidFill>
                  <a:srgbClr val="0AAAB3"/>
                </a:solidFill>
                <a:latin typeface="Source Serif 4"/>
              </a:rPr>
              <a:t>in the U.S. (EHE) Initiative </a:t>
            </a:r>
          </a:p>
        </p:txBody>
      </p:sp>
    </p:spTree>
    <p:extLst>
      <p:ext uri="{BB962C8B-B14F-4D97-AF65-F5344CB8AC3E}">
        <p14:creationId xmlns:p14="http://schemas.microsoft.com/office/powerpoint/2010/main" val="1394716293"/>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B83EAA0-407E-41F8-B8E8-3E12D81F76E9}"/>
              </a:ext>
            </a:extLst>
          </p:cNvPr>
          <p:cNvSpPr>
            <a:spLocks noGrp="1"/>
          </p:cNvSpPr>
          <p:nvPr>
            <p:ph type="title"/>
          </p:nvPr>
        </p:nvSpPr>
        <p:spPr/>
        <p:txBody>
          <a:bodyPr/>
          <a:lstStyle/>
          <a:p>
            <a:r>
              <a:rPr lang="en-US" b="1">
                <a:latin typeface="+mn-lt"/>
              </a:rPr>
              <a:t>HIV Care Continuum</a:t>
            </a:r>
          </a:p>
        </p:txBody>
      </p:sp>
      <p:sp>
        <p:nvSpPr>
          <p:cNvPr id="4" name="Slide Number Placeholder 3">
            <a:extLst>
              <a:ext uri="{FF2B5EF4-FFF2-40B4-BE49-F238E27FC236}">
                <a16:creationId xmlns:a16="http://schemas.microsoft.com/office/drawing/2014/main" id="{7EB367BC-5B19-4330-8E01-8D67BAECFF28}"/>
              </a:ext>
            </a:extLst>
          </p:cNvPr>
          <p:cNvSpPr>
            <a:spLocks noGrp="1"/>
          </p:cNvSpPr>
          <p:nvPr>
            <p:ph type="sldNum" sz="quarter" idx="12"/>
          </p:nvPr>
        </p:nvSpPr>
        <p:spPr/>
        <p:txBody>
          <a:bodyPr/>
          <a:lstStyle/>
          <a:p>
            <a:pPr defTabSz="806867">
              <a:defRPr/>
            </a:pPr>
            <a:fld id="{18040866-9B23-4CF4-BFD4-3259D520D90B}" type="slidenum">
              <a:rPr lang="en-US">
                <a:latin typeface="Source Serif 4"/>
              </a:rPr>
              <a:pPr defTabSz="806867">
                <a:defRPr/>
              </a:pPr>
              <a:t>187</a:t>
            </a:fld>
            <a:endParaRPr lang="en-US">
              <a:latin typeface="Source Serif 4"/>
            </a:endParaRPr>
          </a:p>
        </p:txBody>
      </p:sp>
      <p:graphicFrame>
        <p:nvGraphicFramePr>
          <p:cNvPr id="5" name="Content Placeholder 4">
            <a:extLst>
              <a:ext uri="{FF2B5EF4-FFF2-40B4-BE49-F238E27FC236}">
                <a16:creationId xmlns:a16="http://schemas.microsoft.com/office/drawing/2014/main" id="{ECD532F2-B90B-4B9C-B4B1-D8CE32297005}"/>
              </a:ext>
            </a:extLst>
          </p:cNvPr>
          <p:cNvGraphicFramePr>
            <a:graphicFrameLocks noGrp="1"/>
          </p:cNvGraphicFramePr>
          <p:nvPr>
            <p:ph idx="1"/>
            <p:extLst/>
          </p:nvPr>
        </p:nvGraphicFramePr>
        <p:xfrm>
          <a:off x="1255059" y="1861477"/>
          <a:ext cx="8964706" cy="332653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7" name="Rectangle 6">
            <a:extLst>
              <a:ext uri="{FF2B5EF4-FFF2-40B4-BE49-F238E27FC236}">
                <a16:creationId xmlns:a16="http://schemas.microsoft.com/office/drawing/2014/main" id="{E025DCF6-B26D-4ED6-8EE0-5B762DE30DE8}"/>
              </a:ext>
            </a:extLst>
          </p:cNvPr>
          <p:cNvSpPr/>
          <p:nvPr/>
        </p:nvSpPr>
        <p:spPr>
          <a:xfrm>
            <a:off x="2569204" y="5781295"/>
            <a:ext cx="7650561" cy="279757"/>
          </a:xfrm>
          <a:prstGeom prst="rect">
            <a:avLst/>
          </a:prstGeom>
        </p:spPr>
        <p:txBody>
          <a:bodyPr wrap="square">
            <a:spAutoFit/>
          </a:bodyPr>
          <a:lstStyle/>
          <a:p>
            <a:pPr algn="r" defTabSz="806867">
              <a:lnSpc>
                <a:spcPct val="115000"/>
              </a:lnSpc>
              <a:spcAft>
                <a:spcPts val="529"/>
              </a:spcAft>
            </a:pPr>
            <a:r>
              <a:rPr lang="en-US" sz="1059">
                <a:solidFill>
                  <a:srgbClr val="2F2B20"/>
                </a:solidFill>
                <a:latin typeface="Source Serif 4"/>
                <a:ea typeface="Calibri" panose="020F0502020204030204" pitchFamily="34" charset="0"/>
                <a:cs typeface="Arial" panose="020B0604020202020204" pitchFamily="34" charset="0"/>
              </a:rPr>
              <a:t>Adapted from: Florida Department of Health, HIV/AIDS Surveillance Program</a:t>
            </a:r>
          </a:p>
        </p:txBody>
      </p:sp>
    </p:spTree>
    <p:extLst>
      <p:ext uri="{BB962C8B-B14F-4D97-AF65-F5344CB8AC3E}">
        <p14:creationId xmlns:p14="http://schemas.microsoft.com/office/powerpoint/2010/main" val="1878373240"/>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99C237B2-6B20-41C2-8519-EE47CCAF93AD}"/>
              </a:ext>
            </a:extLst>
          </p:cNvPr>
          <p:cNvSpPr>
            <a:spLocks noGrp="1"/>
          </p:cNvSpPr>
          <p:nvPr>
            <p:ph type="sldNum" sz="quarter" idx="12"/>
          </p:nvPr>
        </p:nvSpPr>
        <p:spPr/>
        <p:txBody>
          <a:bodyPr/>
          <a:lstStyle/>
          <a:p>
            <a:pPr defTabSz="806867">
              <a:defRPr/>
            </a:pPr>
            <a:fld id="{18040866-9B23-4CF4-BFD4-3259D520D90B}" type="slidenum">
              <a:rPr lang="en-US">
                <a:latin typeface="Source Serif 4"/>
              </a:rPr>
              <a:pPr defTabSz="806867">
                <a:defRPr/>
              </a:pPr>
              <a:t>188</a:t>
            </a:fld>
            <a:endParaRPr lang="en-US">
              <a:latin typeface="Source Serif 4"/>
            </a:endParaRPr>
          </a:p>
        </p:txBody>
      </p:sp>
      <p:graphicFrame>
        <p:nvGraphicFramePr>
          <p:cNvPr id="6" name="Content Placeholder 5">
            <a:extLst>
              <a:ext uri="{FF2B5EF4-FFF2-40B4-BE49-F238E27FC236}">
                <a16:creationId xmlns:a16="http://schemas.microsoft.com/office/drawing/2014/main" id="{33C7F83A-2BE2-478B-8F52-8B96148F998E}"/>
              </a:ext>
            </a:extLst>
          </p:cNvPr>
          <p:cNvGraphicFramePr>
            <a:graphicFrameLocks noGrp="1"/>
          </p:cNvGraphicFramePr>
          <p:nvPr>
            <p:ph idx="1"/>
            <p:extLst/>
          </p:nvPr>
        </p:nvGraphicFramePr>
        <p:xfrm>
          <a:off x="1035921" y="2085860"/>
          <a:ext cx="9183844" cy="4594026"/>
        </p:xfrm>
        <a:graphic>
          <a:graphicData uri="http://schemas.openxmlformats.org/drawingml/2006/chart">
            <c:chart xmlns:c="http://schemas.openxmlformats.org/drawingml/2006/chart" xmlns:r="http://schemas.openxmlformats.org/officeDocument/2006/relationships" r:id="rId3"/>
          </a:graphicData>
        </a:graphic>
      </p:graphicFrame>
      <p:sp>
        <p:nvSpPr>
          <p:cNvPr id="7" name="Title 1">
            <a:extLst>
              <a:ext uri="{FF2B5EF4-FFF2-40B4-BE49-F238E27FC236}">
                <a16:creationId xmlns:a16="http://schemas.microsoft.com/office/drawing/2014/main" id="{52BD47CD-D581-1290-E3B4-45CEBFDA263E}"/>
              </a:ext>
            </a:extLst>
          </p:cNvPr>
          <p:cNvSpPr txBox="1">
            <a:spLocks/>
          </p:cNvSpPr>
          <p:nvPr/>
        </p:nvSpPr>
        <p:spPr>
          <a:xfrm>
            <a:off x="1377078" y="209965"/>
            <a:ext cx="8964706" cy="1143000"/>
          </a:xfrm>
          <a:prstGeom prst="rect">
            <a:avLst/>
          </a:prstGeom>
        </p:spPr>
        <p:txBody>
          <a:bodyPr vert="horz" lIns="80682" tIns="40341" rIns="80682" bIns="40341" rtlCol="0" anchor="ctr">
            <a:noAutofit/>
          </a:bodyPr>
          <a:lstStyle>
            <a:lvl1pPr algn="l" defTabSz="914400" rtl="0" eaLnBrk="1" latinLnBrk="0" hangingPunct="1">
              <a:spcBef>
                <a:spcPct val="0"/>
              </a:spcBef>
              <a:buNone/>
              <a:defRPr sz="4600" kern="1200" cap="none" spc="-100" baseline="0">
                <a:ln>
                  <a:noFill/>
                </a:ln>
                <a:solidFill>
                  <a:schemeClr val="tx2"/>
                </a:solidFill>
                <a:effectLst/>
                <a:latin typeface="+mj-lt"/>
                <a:ea typeface="+mj-ea"/>
                <a:cs typeface="+mj-cs"/>
              </a:defRPr>
            </a:lvl1pPr>
          </a:lstStyle>
          <a:p>
            <a:pPr defTabSz="806867"/>
            <a:r>
              <a:rPr lang="en-US" sz="3177" b="1" spc="-88">
                <a:solidFill>
                  <a:srgbClr val="0AAAB3"/>
                </a:solidFill>
                <a:latin typeface="Source Serif 4"/>
              </a:rPr>
              <a:t>HIV Care Continuum</a:t>
            </a:r>
          </a:p>
          <a:p>
            <a:pPr defTabSz="806867"/>
            <a:r>
              <a:rPr lang="en-US" sz="2824" i="1" spc="-88">
                <a:solidFill>
                  <a:srgbClr val="0AAAB3"/>
                </a:solidFill>
                <a:latin typeface="Source Serif 4"/>
              </a:rPr>
              <a:t>Palm Beach County vs. Florida</a:t>
            </a:r>
          </a:p>
        </p:txBody>
      </p:sp>
      <p:sp>
        <p:nvSpPr>
          <p:cNvPr id="2" name="TextBox 1">
            <a:extLst>
              <a:ext uri="{FF2B5EF4-FFF2-40B4-BE49-F238E27FC236}">
                <a16:creationId xmlns:a16="http://schemas.microsoft.com/office/drawing/2014/main" id="{4A172957-4128-ED2A-2049-7EB12D085883}"/>
              </a:ext>
            </a:extLst>
          </p:cNvPr>
          <p:cNvSpPr txBox="1"/>
          <p:nvPr/>
        </p:nvSpPr>
        <p:spPr>
          <a:xfrm>
            <a:off x="1376830" y="1484240"/>
            <a:ext cx="8712522" cy="570193"/>
          </a:xfrm>
          <a:prstGeom prst="rect">
            <a:avLst/>
          </a:prstGeom>
          <a:noFill/>
        </p:spPr>
        <p:txBody>
          <a:bodyPr rot="0" spcFirstLastPara="0" vertOverflow="overflow" horzOverflow="overflow" vert="horz" wrap="square" lIns="80682" tIns="40341" rIns="80682" bIns="40341" numCol="1" spcCol="0" rtlCol="0" fromWordArt="0" anchor="t" anchorCtr="0" forceAA="0" compatLnSpc="1">
            <a:prstTxWarp prst="textNoShape">
              <a:avLst/>
            </a:prstTxWarp>
            <a:spAutoFit/>
          </a:bodyPr>
          <a:lstStyle/>
          <a:p>
            <a:pPr algn="ctr" defTabSz="806867"/>
            <a:r>
              <a:rPr lang="en-US" sz="1588">
                <a:solidFill>
                  <a:srgbClr val="2F2B20"/>
                </a:solidFill>
                <a:latin typeface="Source Serif 4"/>
              </a:rPr>
              <a:t>In 2021, </a:t>
            </a:r>
            <a:r>
              <a:rPr lang="en-US" sz="1588" b="1">
                <a:solidFill>
                  <a:srgbClr val="0AAAB3"/>
                </a:solidFill>
                <a:latin typeface="Source Serif 4"/>
              </a:rPr>
              <a:t>Palm Beach County mirrored state trends</a:t>
            </a:r>
            <a:r>
              <a:rPr lang="en-US" sz="1588">
                <a:solidFill>
                  <a:srgbClr val="2F2B20"/>
                </a:solidFill>
                <a:latin typeface="Source Serif 4"/>
              </a:rPr>
              <a:t> for various HIV Care Continuum indicators. </a:t>
            </a:r>
          </a:p>
        </p:txBody>
      </p:sp>
      <p:sp>
        <p:nvSpPr>
          <p:cNvPr id="3" name="Rectangle 2">
            <a:extLst>
              <a:ext uri="{FF2B5EF4-FFF2-40B4-BE49-F238E27FC236}">
                <a16:creationId xmlns:a16="http://schemas.microsoft.com/office/drawing/2014/main" id="{8C838450-7BD2-4BA2-A709-BFB7B846F71F}"/>
              </a:ext>
            </a:extLst>
          </p:cNvPr>
          <p:cNvSpPr/>
          <p:nvPr/>
        </p:nvSpPr>
        <p:spPr>
          <a:xfrm>
            <a:off x="3936439" y="6648035"/>
            <a:ext cx="6682764" cy="255326"/>
          </a:xfrm>
          <a:prstGeom prst="rect">
            <a:avLst/>
          </a:prstGeom>
        </p:spPr>
        <p:txBody>
          <a:bodyPr wrap="square">
            <a:spAutoFit/>
          </a:bodyPr>
          <a:lstStyle/>
          <a:p>
            <a:pPr algn="r" defTabSz="806867"/>
            <a:r>
              <a:rPr lang="en-US" sz="1059" dirty="0">
                <a:solidFill>
                  <a:srgbClr val="2F2B20"/>
                </a:solidFill>
                <a:latin typeface="Source Serif 4"/>
                <a:ea typeface="Calibri" panose="020F0502020204030204" pitchFamily="34" charset="0"/>
                <a:cs typeface="Arial" panose="020B0604020202020204" pitchFamily="34" charset="0"/>
              </a:rPr>
              <a:t>Florida Department of Health, enhanced HIV/AIDS Reporting System (eHARS), 2022</a:t>
            </a:r>
            <a:endParaRPr lang="en-US" sz="1059" dirty="0">
              <a:solidFill>
                <a:srgbClr val="2F2B20"/>
              </a:solidFill>
              <a:latin typeface="Source Serif 4"/>
            </a:endParaRPr>
          </a:p>
        </p:txBody>
      </p:sp>
    </p:spTree>
    <p:extLst>
      <p:ext uri="{BB962C8B-B14F-4D97-AF65-F5344CB8AC3E}">
        <p14:creationId xmlns:p14="http://schemas.microsoft.com/office/powerpoint/2010/main" val="434348219"/>
      </p:ext>
    </p:extLst>
  </p:cSld>
  <p:clrMapOvr>
    <a:masterClrMapping/>
  </p:clrMapOvr>
  <p:timing>
    <p:tnLst>
      <p:par>
        <p:cTn id="1" dur="indefinite" restart="never" nodeType="tmRoot"/>
      </p:par>
    </p:tnLst>
  </p:timing>
  <p:extLst>
    <p:ext uri="{6950BFC3-D8DA-4A85-94F7-54DA5524770B}">
      <p188:commentRel xmlns:p188="http://schemas.microsoft.com/office/powerpoint/2018/8/main" xmlns="" r:id="rId4"/>
    </p:ext>
  </p:extLst>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Subtitle 2">
            <a:extLst>
              <a:ext uri="{FF2B5EF4-FFF2-40B4-BE49-F238E27FC236}">
                <a16:creationId xmlns:a16="http://schemas.microsoft.com/office/drawing/2014/main" id="{7948B9C3-20EE-D1A3-41E7-139439A23E80}"/>
              </a:ext>
            </a:extLst>
          </p:cNvPr>
          <p:cNvSpPr>
            <a:spLocks noGrp="1"/>
          </p:cNvSpPr>
          <p:nvPr>
            <p:ph type="subTitle" idx="1"/>
          </p:nvPr>
        </p:nvSpPr>
        <p:spPr>
          <a:xfrm>
            <a:off x="1524000" y="5115560"/>
            <a:ext cx="7602071" cy="1066800"/>
          </a:xfrm>
        </p:spPr>
        <p:txBody>
          <a:bodyPr anchor="b"/>
          <a:lstStyle/>
          <a:p>
            <a:r>
              <a:rPr lang="en-US" b="1" kern="100">
                <a:latin typeface="Calibri" panose="020F0502020204030204" pitchFamily="34" charset="0"/>
                <a:ea typeface="Calibri" panose="020F0502020204030204" pitchFamily="34" charset="0"/>
                <a:cs typeface="Times New Roman" panose="02020603050405020304" pitchFamily="18" charset="0"/>
              </a:rPr>
              <a:t>2022-2023 </a:t>
            </a:r>
            <a:r>
              <a:rPr lang="en-US" b="1"/>
              <a:t>Palm Beach County</a:t>
            </a:r>
            <a:br>
              <a:rPr lang="en-US" b="1"/>
            </a:br>
            <a:r>
              <a:rPr lang="en-US" b="1"/>
              <a:t>Ryan White Part B HIV Needs Assessment</a:t>
            </a:r>
            <a:endParaRPr lang="en-US" b="1">
              <a:solidFill>
                <a:schemeClr val="accent4">
                  <a:lumMod val="50000"/>
                </a:schemeClr>
              </a:solidFill>
            </a:endParaRPr>
          </a:p>
        </p:txBody>
      </p:sp>
      <p:sp>
        <p:nvSpPr>
          <p:cNvPr id="4" name="Slide Number Placeholder 3">
            <a:extLst>
              <a:ext uri="{FF2B5EF4-FFF2-40B4-BE49-F238E27FC236}">
                <a16:creationId xmlns:a16="http://schemas.microsoft.com/office/drawing/2014/main" id="{B05ABA16-A6CD-265D-0C3E-728DC2AA2416}"/>
              </a:ext>
            </a:extLst>
          </p:cNvPr>
          <p:cNvSpPr>
            <a:spLocks noGrp="1"/>
          </p:cNvSpPr>
          <p:nvPr>
            <p:ph type="sldNum" sz="quarter" idx="12"/>
          </p:nvPr>
        </p:nvSpPr>
        <p:spPr>
          <a:xfrm>
            <a:off x="10754574" y="5648960"/>
            <a:ext cx="645459" cy="396240"/>
          </a:xfrm>
        </p:spPr>
        <p:txBody>
          <a:bodyPr anchor="ctr">
            <a:normAutofit/>
          </a:bodyPr>
          <a:lstStyle/>
          <a:p>
            <a:pPr defTabSz="806867">
              <a:spcAft>
                <a:spcPts val="529"/>
              </a:spcAft>
              <a:defRPr/>
            </a:pPr>
            <a:fld id="{18040866-9B23-4CF4-BFD4-3259D520D90B}" type="slidenum">
              <a:rPr lang="en-US">
                <a:latin typeface="Source Serif 4"/>
              </a:rPr>
              <a:pPr defTabSz="806867">
                <a:spcAft>
                  <a:spcPts val="529"/>
                </a:spcAft>
                <a:defRPr/>
              </a:pPr>
              <a:t>189</a:t>
            </a:fld>
            <a:endParaRPr lang="en-US">
              <a:latin typeface="Source Serif 4"/>
            </a:endParaRPr>
          </a:p>
        </p:txBody>
      </p:sp>
      <p:sp>
        <p:nvSpPr>
          <p:cNvPr id="6" name="Subtitle 2">
            <a:extLst>
              <a:ext uri="{FF2B5EF4-FFF2-40B4-BE49-F238E27FC236}">
                <a16:creationId xmlns:a16="http://schemas.microsoft.com/office/drawing/2014/main" id="{3A981F73-A390-4BDA-99C2-C7D43C6C556D}"/>
              </a:ext>
            </a:extLst>
          </p:cNvPr>
          <p:cNvSpPr txBox="1">
            <a:spLocks/>
          </p:cNvSpPr>
          <p:nvPr/>
        </p:nvSpPr>
        <p:spPr>
          <a:xfrm>
            <a:off x="2495855" y="3429000"/>
            <a:ext cx="6630215" cy="1327810"/>
          </a:xfrm>
          <a:prstGeom prst="rect">
            <a:avLst/>
          </a:prstGeom>
        </p:spPr>
        <p:txBody>
          <a:bodyPr vert="horz" lIns="80682" tIns="40341" rIns="80682" bIns="40341" rtlCol="0" anchor="t">
            <a:normAutofit fontScale="92500" lnSpcReduction="20000"/>
          </a:bodyPr>
          <a:lstStyle>
            <a:lvl1pPr marL="0" indent="0" algn="l" defTabSz="914400" rtl="0" eaLnBrk="1" latinLnBrk="0" hangingPunct="1">
              <a:spcBef>
                <a:spcPct val="20000"/>
              </a:spcBef>
              <a:buClr>
                <a:schemeClr val="accent1"/>
              </a:buClr>
              <a:buFont typeface="Arial" pitchFamily="34" charset="0"/>
              <a:buNone/>
              <a:defRPr sz="2000" kern="1200">
                <a:solidFill>
                  <a:schemeClr val="tx1">
                    <a:tint val="75000"/>
                  </a:schemeClr>
                </a:solidFill>
                <a:latin typeface="+mn-lt"/>
                <a:ea typeface="+mn-ea"/>
                <a:cs typeface="+mn-cs"/>
              </a:defRPr>
            </a:lvl1pPr>
            <a:lvl2pPr marL="457200" indent="0" algn="ctr" defTabSz="914400" rtl="0" eaLnBrk="1" latinLnBrk="0" hangingPunct="1">
              <a:spcBef>
                <a:spcPct val="20000"/>
              </a:spcBef>
              <a:buClr>
                <a:schemeClr val="accent2"/>
              </a:buClr>
              <a:buFont typeface="Arial" pitchFamily="34" charset="0"/>
              <a:buNone/>
              <a:defRPr sz="2000" kern="1200">
                <a:solidFill>
                  <a:schemeClr val="tx1">
                    <a:tint val="75000"/>
                  </a:schemeClr>
                </a:solidFill>
                <a:latin typeface="+mn-lt"/>
                <a:ea typeface="+mn-ea"/>
                <a:cs typeface="+mn-cs"/>
              </a:defRPr>
            </a:lvl2pPr>
            <a:lvl3pPr marL="914400" indent="0" algn="ctr" defTabSz="914400" rtl="0" eaLnBrk="1" latinLnBrk="0" hangingPunct="1">
              <a:spcBef>
                <a:spcPct val="20000"/>
              </a:spcBef>
              <a:buClr>
                <a:schemeClr val="accent3"/>
              </a:buClr>
              <a:buFont typeface="Arial" pitchFamily="34" charset="0"/>
              <a:buNone/>
              <a:defRPr sz="1800" kern="1200">
                <a:solidFill>
                  <a:schemeClr val="tx1">
                    <a:tint val="75000"/>
                  </a:schemeClr>
                </a:solidFill>
                <a:latin typeface="+mn-lt"/>
                <a:ea typeface="+mn-ea"/>
                <a:cs typeface="+mn-cs"/>
              </a:defRPr>
            </a:lvl3pPr>
            <a:lvl4pPr marL="1371600" indent="0" algn="ctr" defTabSz="914400" rtl="0" eaLnBrk="1" latinLnBrk="0" hangingPunct="1">
              <a:spcBef>
                <a:spcPct val="20000"/>
              </a:spcBef>
              <a:buClr>
                <a:schemeClr val="accent4"/>
              </a:buClr>
              <a:buFont typeface="Arial" pitchFamily="34" charset="0"/>
              <a:buNone/>
              <a:defRPr sz="1600" kern="1200">
                <a:solidFill>
                  <a:schemeClr val="tx1">
                    <a:tint val="75000"/>
                  </a:schemeClr>
                </a:solidFill>
                <a:latin typeface="+mn-lt"/>
                <a:ea typeface="+mn-ea"/>
                <a:cs typeface="+mn-cs"/>
              </a:defRPr>
            </a:lvl4pPr>
            <a:lvl5pPr marL="1828800" indent="0" algn="ctr" defTabSz="914400" rtl="0" eaLnBrk="1" latinLnBrk="0" hangingPunct="1">
              <a:spcBef>
                <a:spcPct val="20000"/>
              </a:spcBef>
              <a:buClr>
                <a:schemeClr val="accent5"/>
              </a:buClr>
              <a:buFont typeface="Arial" pitchFamily="34" charset="0"/>
              <a:buNone/>
              <a:defRPr sz="1400" kern="1200" baseline="0">
                <a:solidFill>
                  <a:schemeClr val="tx1">
                    <a:tint val="75000"/>
                  </a:schemeClr>
                </a:solidFill>
                <a:latin typeface="+mn-lt"/>
                <a:ea typeface="+mn-ea"/>
                <a:cs typeface="+mn-cs"/>
              </a:defRPr>
            </a:lvl5pPr>
            <a:lvl6pPr marL="2286000" indent="0" algn="ctr" defTabSz="914400" rtl="0" eaLnBrk="1" latinLnBrk="0" hangingPunct="1">
              <a:spcBef>
                <a:spcPct val="20000"/>
              </a:spcBef>
              <a:buClr>
                <a:schemeClr val="accent1"/>
              </a:buClr>
              <a:buFont typeface="Arial" pitchFamily="34" charset="0"/>
              <a:buNone/>
              <a:defRPr sz="1400" kern="1200" baseline="0">
                <a:solidFill>
                  <a:schemeClr val="tx1">
                    <a:tint val="75000"/>
                  </a:schemeClr>
                </a:solidFill>
                <a:latin typeface="+mn-lt"/>
                <a:ea typeface="+mn-ea"/>
                <a:cs typeface="+mn-cs"/>
              </a:defRPr>
            </a:lvl6pPr>
            <a:lvl7pPr marL="2743200" indent="0" algn="ctr" defTabSz="914400" rtl="0" eaLnBrk="1" latinLnBrk="0" hangingPunct="1">
              <a:spcBef>
                <a:spcPct val="20000"/>
              </a:spcBef>
              <a:buClr>
                <a:schemeClr val="accent2"/>
              </a:buClr>
              <a:buFont typeface="Arial" pitchFamily="34" charset="0"/>
              <a:buNone/>
              <a:defRPr sz="1400" kern="1200">
                <a:solidFill>
                  <a:schemeClr val="tx1">
                    <a:tint val="75000"/>
                  </a:schemeClr>
                </a:solidFill>
                <a:latin typeface="+mn-lt"/>
                <a:ea typeface="+mn-ea"/>
                <a:cs typeface="+mn-cs"/>
              </a:defRPr>
            </a:lvl7pPr>
            <a:lvl8pPr marL="3200400" indent="0" algn="ctr" defTabSz="914400" rtl="0" eaLnBrk="1" latinLnBrk="0" hangingPunct="1">
              <a:spcBef>
                <a:spcPct val="20000"/>
              </a:spcBef>
              <a:buClr>
                <a:schemeClr val="accent3"/>
              </a:buClr>
              <a:buFont typeface="Arial" pitchFamily="34" charset="0"/>
              <a:buNone/>
              <a:defRPr sz="1400" kern="1200">
                <a:solidFill>
                  <a:schemeClr val="tx1">
                    <a:tint val="75000"/>
                  </a:schemeClr>
                </a:solidFill>
                <a:latin typeface="+mn-lt"/>
                <a:ea typeface="+mn-ea"/>
                <a:cs typeface="+mn-cs"/>
              </a:defRPr>
            </a:lvl8pPr>
            <a:lvl9pPr marL="3657600" indent="0" algn="ctr" defTabSz="914400" rtl="0" eaLnBrk="1" latinLnBrk="0" hangingPunct="1">
              <a:spcBef>
                <a:spcPct val="20000"/>
              </a:spcBef>
              <a:buClr>
                <a:schemeClr val="accent4"/>
              </a:buClr>
              <a:buFont typeface="Arial" pitchFamily="34" charset="0"/>
              <a:buNone/>
              <a:defRPr sz="1400" kern="1200">
                <a:solidFill>
                  <a:schemeClr val="tx1">
                    <a:tint val="75000"/>
                  </a:schemeClr>
                </a:solidFill>
                <a:latin typeface="+mn-lt"/>
                <a:ea typeface="+mn-ea"/>
                <a:cs typeface="+mn-cs"/>
              </a:defRPr>
            </a:lvl9pPr>
          </a:lstStyle>
          <a:p>
            <a:pPr marL="403433" indent="-403433" defTabSz="806867">
              <a:buClr>
                <a:srgbClr val="EFA51F"/>
              </a:buClr>
              <a:buFont typeface="Arial" pitchFamily="34" charset="0"/>
              <a:buAutoNum type="arabicParenR"/>
            </a:pPr>
            <a:r>
              <a:rPr lang="en-US" sz="2030" kern="100">
                <a:solidFill>
                  <a:srgbClr val="2F2B20"/>
                </a:solidFill>
                <a:latin typeface="Source Serif 4"/>
                <a:ea typeface="Calibri" panose="020F0502020204030204" pitchFamily="34" charset="0"/>
                <a:cs typeface="Times New Roman" panose="02020603050405020304" pitchFamily="18" charset="0"/>
              </a:rPr>
              <a:t>Diagnose</a:t>
            </a:r>
          </a:p>
          <a:p>
            <a:pPr marL="403433" indent="-403433" defTabSz="806867">
              <a:buClr>
                <a:srgbClr val="EFA51F"/>
              </a:buClr>
              <a:buFont typeface="Arial" pitchFamily="34" charset="0"/>
              <a:buAutoNum type="arabicParenR"/>
            </a:pPr>
            <a:r>
              <a:rPr lang="en-US" sz="1941" kern="100">
                <a:solidFill>
                  <a:srgbClr val="2F2B20"/>
                </a:solidFill>
                <a:latin typeface="Source Serif 4"/>
                <a:ea typeface="Calibri" panose="020F0502020204030204" pitchFamily="34" charset="0"/>
                <a:cs typeface="Times New Roman" panose="02020603050405020304" pitchFamily="18" charset="0"/>
              </a:rPr>
              <a:t>Treat</a:t>
            </a:r>
            <a:endParaRPr lang="en-US" sz="2294" kern="100">
              <a:solidFill>
                <a:srgbClr val="2F2B20"/>
              </a:solidFill>
              <a:latin typeface="Source Serif 4"/>
              <a:ea typeface="Calibri" panose="020F0502020204030204" pitchFamily="34" charset="0"/>
              <a:cs typeface="Times New Roman" panose="02020603050405020304" pitchFamily="18" charset="0"/>
            </a:endParaRPr>
          </a:p>
          <a:p>
            <a:pPr marL="403433" indent="-403433" defTabSz="806867">
              <a:buClr>
                <a:srgbClr val="EFA51F"/>
              </a:buClr>
              <a:buFont typeface="Arial" pitchFamily="34" charset="0"/>
              <a:buAutoNum type="arabicParenR"/>
            </a:pPr>
            <a:r>
              <a:rPr lang="en-US" sz="2647" b="1" kern="100">
                <a:solidFill>
                  <a:srgbClr val="EFA51F"/>
                </a:solidFill>
                <a:latin typeface="Source Serif 4"/>
                <a:cs typeface="Times New Roman" panose="02020603050405020304" pitchFamily="18" charset="0"/>
              </a:rPr>
              <a:t>Prevent </a:t>
            </a:r>
          </a:p>
          <a:p>
            <a:pPr marL="403433" indent="-403433" defTabSz="806867">
              <a:buClr>
                <a:srgbClr val="EFA51F"/>
              </a:buClr>
              <a:buFont typeface="Arial" pitchFamily="34" charset="0"/>
              <a:buAutoNum type="arabicParenR"/>
            </a:pPr>
            <a:r>
              <a:rPr lang="en-US" sz="2030" kern="100">
                <a:solidFill>
                  <a:srgbClr val="2F2B20"/>
                </a:solidFill>
                <a:latin typeface="Source Serif 4"/>
                <a:cs typeface="Times New Roman" panose="02020603050405020304" pitchFamily="18" charset="0"/>
              </a:rPr>
              <a:t>Respond</a:t>
            </a:r>
            <a:endParaRPr lang="en-US" sz="2030">
              <a:solidFill>
                <a:srgbClr val="2F2B20"/>
              </a:solidFill>
              <a:latin typeface="Source Serif 4"/>
            </a:endParaRPr>
          </a:p>
        </p:txBody>
      </p:sp>
      <p:sp>
        <p:nvSpPr>
          <p:cNvPr id="7" name="Title 4">
            <a:extLst>
              <a:ext uri="{FF2B5EF4-FFF2-40B4-BE49-F238E27FC236}">
                <a16:creationId xmlns:a16="http://schemas.microsoft.com/office/drawing/2014/main" id="{1A962A7D-5470-F8EE-03BE-93FDFBBED88A}"/>
              </a:ext>
            </a:extLst>
          </p:cNvPr>
          <p:cNvSpPr txBox="1">
            <a:spLocks/>
          </p:cNvSpPr>
          <p:nvPr/>
        </p:nvSpPr>
        <p:spPr>
          <a:xfrm>
            <a:off x="1524000" y="480567"/>
            <a:ext cx="8875059" cy="2593975"/>
          </a:xfrm>
          <a:prstGeom prst="rect">
            <a:avLst/>
          </a:prstGeom>
        </p:spPr>
        <p:txBody>
          <a:bodyPr vert="horz" lIns="80682" tIns="40341" rIns="80682" bIns="40341" rtlCol="0" anchor="b">
            <a:normAutofit/>
          </a:bodyPr>
          <a:lstStyle>
            <a:lvl1pPr algn="l" defTabSz="914400" rtl="0" eaLnBrk="1" latinLnBrk="0" hangingPunct="1">
              <a:spcBef>
                <a:spcPct val="0"/>
              </a:spcBef>
              <a:buNone/>
              <a:defRPr sz="6600" kern="1200" cap="none" spc="-100" baseline="0">
                <a:ln>
                  <a:noFill/>
                </a:ln>
                <a:solidFill>
                  <a:schemeClr val="tx2"/>
                </a:solidFill>
                <a:effectLst/>
                <a:latin typeface="+mj-lt"/>
                <a:ea typeface="+mj-ea"/>
                <a:cs typeface="+mj-cs"/>
              </a:defRPr>
            </a:lvl1pPr>
          </a:lstStyle>
          <a:p>
            <a:pPr defTabSz="806867"/>
            <a:r>
              <a:rPr lang="en-US" sz="4236" b="1" spc="-88">
                <a:solidFill>
                  <a:srgbClr val="0AAAB3"/>
                </a:solidFill>
                <a:latin typeface="Source Serif 4"/>
              </a:rPr>
              <a:t>Ending the HIV Epidemic </a:t>
            </a:r>
            <a:br>
              <a:rPr lang="en-US" sz="4236" b="1" spc="-88">
                <a:solidFill>
                  <a:srgbClr val="0AAAB3"/>
                </a:solidFill>
                <a:latin typeface="Source Serif 4"/>
              </a:rPr>
            </a:br>
            <a:r>
              <a:rPr lang="en-US" sz="4236" b="1" spc="-88">
                <a:solidFill>
                  <a:srgbClr val="0AAAB3"/>
                </a:solidFill>
                <a:latin typeface="Source Serif 4"/>
              </a:rPr>
              <a:t>in the U.S. (EHE) Initiative </a:t>
            </a:r>
          </a:p>
        </p:txBody>
      </p:sp>
    </p:spTree>
    <p:extLst>
      <p:ext uri="{BB962C8B-B14F-4D97-AF65-F5344CB8AC3E}">
        <p14:creationId xmlns:p14="http://schemas.microsoft.com/office/powerpoint/2010/main" val="272960459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9" y="33338"/>
            <a:ext cx="10018713" cy="1103131"/>
          </a:xfrm>
        </p:spPr>
        <p:txBody>
          <a:bodyPr>
            <a:normAutofit/>
          </a:bodyPr>
          <a:lstStyle/>
          <a:p>
            <a:pPr algn="l"/>
            <a:r>
              <a:rPr lang="en-US" b="1" dirty="0">
                <a:solidFill>
                  <a:srgbClr val="C00000"/>
                </a:solidFill>
              </a:rPr>
              <a:t>Minority AIDS Initiative (MAI)</a:t>
            </a:r>
            <a:endParaRPr lang="en-US" dirty="0"/>
          </a:p>
        </p:txBody>
      </p:sp>
      <p:sp>
        <p:nvSpPr>
          <p:cNvPr id="3" name="Content Placeholder 2"/>
          <p:cNvSpPr>
            <a:spLocks noGrp="1"/>
          </p:cNvSpPr>
          <p:nvPr>
            <p:ph idx="1"/>
          </p:nvPr>
        </p:nvSpPr>
        <p:spPr>
          <a:xfrm>
            <a:off x="1484310" y="1463039"/>
            <a:ext cx="10018711" cy="4702629"/>
          </a:xfrm>
        </p:spPr>
        <p:txBody>
          <a:bodyPr anchor="t">
            <a:normAutofit fontScale="92500" lnSpcReduction="10000"/>
          </a:bodyPr>
          <a:lstStyle/>
          <a:p>
            <a:r>
              <a:rPr lang="en-US" dirty="0"/>
              <a:t>MAI formula grants provide core medical and related support services to improve access and reduce disparities in health outcomes in metropolitan areas hardest hit by HIV/AIDS.</a:t>
            </a:r>
          </a:p>
          <a:p>
            <a:r>
              <a:rPr lang="en-US" dirty="0" smtClean="0"/>
              <a:t>Our </a:t>
            </a:r>
            <a:r>
              <a:rPr lang="en-US" dirty="0"/>
              <a:t>local MAI program </a:t>
            </a:r>
            <a:r>
              <a:rPr lang="en-US" dirty="0" smtClean="0"/>
              <a:t>supported </a:t>
            </a:r>
            <a:r>
              <a:rPr lang="en-US" dirty="0"/>
              <a:t>intensive targeted Medical Case Management (MCM) services, which were prioritized for African Americans (including Haitians) and Hispanic/Latino(a) clients that had elevated viral loads.</a:t>
            </a:r>
          </a:p>
          <a:p>
            <a:r>
              <a:rPr lang="en-US" dirty="0"/>
              <a:t>Clients in these 3</a:t>
            </a:r>
            <a:r>
              <a:rPr lang="en-US" dirty="0" smtClean="0"/>
              <a:t> populations with complex health issues </a:t>
            </a:r>
            <a:r>
              <a:rPr lang="en-US" dirty="0"/>
              <a:t>were enrolled in MAI services. </a:t>
            </a:r>
            <a:r>
              <a:rPr lang="en-US" dirty="0" smtClean="0"/>
              <a:t>Staff worked </a:t>
            </a:r>
            <a:r>
              <a:rPr lang="en-US" dirty="0"/>
              <a:t>closely with a team of the clients’ medical providers, to determine the best approach to assist the client in becoming healthier and maintaining better health. </a:t>
            </a:r>
            <a:endParaRPr lang="en-US" dirty="0" smtClean="0"/>
          </a:p>
          <a:p>
            <a:r>
              <a:rPr lang="en-US" dirty="0" smtClean="0"/>
              <a:t>The CARE Council also allocated MAI funding to Early Intervention Services (EIS), Medical Case Management (MCM), Non-Medical Case Management (NMCM), and Psychosocial Support Services (PSS). </a:t>
            </a:r>
            <a:endParaRPr lang="en-US" dirty="0"/>
          </a:p>
        </p:txBody>
      </p:sp>
    </p:spTree>
    <p:extLst>
      <p:ext uri="{BB962C8B-B14F-4D97-AF65-F5344CB8AC3E}">
        <p14:creationId xmlns:p14="http://schemas.microsoft.com/office/powerpoint/2010/main" val="1829442170"/>
      </p:ext>
    </p:extLst>
  </p:cSld>
  <p:clrMapOvr>
    <a:masterClrMapping/>
  </p:clrMapOvr>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3520689-8968-4F77-97AF-043853685EC4}"/>
              </a:ext>
            </a:extLst>
          </p:cNvPr>
          <p:cNvSpPr>
            <a:spLocks noGrp="1"/>
          </p:cNvSpPr>
          <p:nvPr>
            <p:ph type="title"/>
          </p:nvPr>
        </p:nvSpPr>
        <p:spPr>
          <a:xfrm>
            <a:off x="1283074" y="83005"/>
            <a:ext cx="4128349" cy="1143000"/>
          </a:xfrm>
        </p:spPr>
        <p:txBody>
          <a:bodyPr anchor="t"/>
          <a:lstStyle/>
          <a:p>
            <a:pPr algn="ctr"/>
            <a:r>
              <a:rPr lang="en-US" b="1">
                <a:latin typeface="+mn-lt"/>
              </a:rPr>
              <a:t>PrEP Coverage</a:t>
            </a:r>
          </a:p>
        </p:txBody>
      </p:sp>
      <p:sp>
        <p:nvSpPr>
          <p:cNvPr id="3" name="Text Placeholder 2">
            <a:extLst>
              <a:ext uri="{FF2B5EF4-FFF2-40B4-BE49-F238E27FC236}">
                <a16:creationId xmlns:a16="http://schemas.microsoft.com/office/drawing/2014/main" id="{389C5C90-5AFA-4A16-B0CE-479A8115D013}"/>
              </a:ext>
            </a:extLst>
          </p:cNvPr>
          <p:cNvSpPr>
            <a:spLocks noGrp="1"/>
          </p:cNvSpPr>
          <p:nvPr>
            <p:ph idx="1"/>
          </p:nvPr>
        </p:nvSpPr>
        <p:spPr>
          <a:xfrm>
            <a:off x="982934" y="824321"/>
            <a:ext cx="4840941" cy="877335"/>
          </a:xfrm>
        </p:spPr>
        <p:txBody>
          <a:bodyPr anchor="ctr">
            <a:normAutofit fontScale="92500" lnSpcReduction="20000"/>
          </a:bodyPr>
          <a:lstStyle/>
          <a:p>
            <a:pPr marL="100858" indent="0" algn="ctr">
              <a:buNone/>
            </a:pPr>
            <a:r>
              <a:rPr lang="en-US" sz="2118"/>
              <a:t>In 2021, the rate of PrEP coverage in </a:t>
            </a:r>
            <a:r>
              <a:rPr lang="en-US" sz="2118" b="1">
                <a:solidFill>
                  <a:schemeClr val="tx2"/>
                </a:solidFill>
              </a:rPr>
              <a:t>Palm Beach County was higher than Florida</a:t>
            </a:r>
            <a:r>
              <a:rPr lang="en-US" sz="2118"/>
              <a:t>.</a:t>
            </a:r>
          </a:p>
        </p:txBody>
      </p:sp>
      <p:sp>
        <p:nvSpPr>
          <p:cNvPr id="7" name="Slide Number Placeholder 6">
            <a:extLst>
              <a:ext uri="{FF2B5EF4-FFF2-40B4-BE49-F238E27FC236}">
                <a16:creationId xmlns:a16="http://schemas.microsoft.com/office/drawing/2014/main" id="{B41B389B-DA8F-479E-96E7-4AE856725400}"/>
              </a:ext>
            </a:extLst>
          </p:cNvPr>
          <p:cNvSpPr>
            <a:spLocks noGrp="1"/>
          </p:cNvSpPr>
          <p:nvPr>
            <p:ph type="sldNum" sz="quarter" idx="12"/>
          </p:nvPr>
        </p:nvSpPr>
        <p:spPr/>
        <p:txBody>
          <a:bodyPr/>
          <a:lstStyle/>
          <a:p>
            <a:pPr defTabSz="806867">
              <a:defRPr/>
            </a:pPr>
            <a:fld id="{A4FE8C69-0661-4D83-A8C3-F51C47339ADA}" type="slidenum">
              <a:rPr lang="en-US">
                <a:latin typeface="Source Serif 4"/>
              </a:rPr>
              <a:pPr defTabSz="806867">
                <a:defRPr/>
              </a:pPr>
              <a:t>190</a:t>
            </a:fld>
            <a:endParaRPr lang="en-US">
              <a:latin typeface="Source Serif 4"/>
            </a:endParaRPr>
          </a:p>
        </p:txBody>
      </p:sp>
      <p:graphicFrame>
        <p:nvGraphicFramePr>
          <p:cNvPr id="5" name="Chart 4">
            <a:extLst>
              <a:ext uri="{FF2B5EF4-FFF2-40B4-BE49-F238E27FC236}">
                <a16:creationId xmlns:a16="http://schemas.microsoft.com/office/drawing/2014/main" id="{90734C98-0A49-4826-845A-DCF4AD373635}"/>
              </a:ext>
            </a:extLst>
          </p:cNvPr>
          <p:cNvGraphicFramePr/>
          <p:nvPr>
            <p:extLst/>
          </p:nvPr>
        </p:nvGraphicFramePr>
        <p:xfrm>
          <a:off x="905062" y="1980593"/>
          <a:ext cx="4657572" cy="428839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a:extLst>
              <a:ext uri="{FF2B5EF4-FFF2-40B4-BE49-F238E27FC236}">
                <a16:creationId xmlns:a16="http://schemas.microsoft.com/office/drawing/2014/main" id="{87E28B78-4783-41DC-8C1E-DF67FC0EF2A5}"/>
              </a:ext>
            </a:extLst>
          </p:cNvPr>
          <p:cNvSpPr txBox="1"/>
          <p:nvPr/>
        </p:nvSpPr>
        <p:spPr>
          <a:xfrm>
            <a:off x="6515776" y="6493600"/>
            <a:ext cx="3732004" cy="255326"/>
          </a:xfrm>
          <a:prstGeom prst="rect">
            <a:avLst/>
          </a:prstGeom>
          <a:noFill/>
        </p:spPr>
        <p:txBody>
          <a:bodyPr wrap="square" rtlCol="0">
            <a:spAutoFit/>
          </a:bodyPr>
          <a:lstStyle/>
          <a:p>
            <a:pPr defTabSz="806867"/>
            <a:r>
              <a:rPr lang="en-US" sz="1059" err="1">
                <a:solidFill>
                  <a:srgbClr val="2F2B20"/>
                </a:solidFill>
                <a:latin typeface="Source Serif 4"/>
              </a:rPr>
              <a:t>FLHealth</a:t>
            </a:r>
            <a:r>
              <a:rPr lang="en-US" sz="1059">
                <a:solidFill>
                  <a:srgbClr val="2F2B20"/>
                </a:solidFill>
                <a:latin typeface="Source Serif 4"/>
              </a:rPr>
              <a:t> Charts, Bureau of Communicable Diseases, 2022 </a:t>
            </a:r>
          </a:p>
        </p:txBody>
      </p:sp>
      <p:sp>
        <p:nvSpPr>
          <p:cNvPr id="9" name="Text Placeholder 2">
            <a:extLst>
              <a:ext uri="{FF2B5EF4-FFF2-40B4-BE49-F238E27FC236}">
                <a16:creationId xmlns:a16="http://schemas.microsoft.com/office/drawing/2014/main" id="{4A5689B0-20C7-42AA-923E-BBC7803A5108}"/>
              </a:ext>
            </a:extLst>
          </p:cNvPr>
          <p:cNvSpPr txBox="1">
            <a:spLocks/>
          </p:cNvSpPr>
          <p:nvPr/>
        </p:nvSpPr>
        <p:spPr>
          <a:xfrm>
            <a:off x="5645727" y="963789"/>
            <a:ext cx="5013869" cy="877335"/>
          </a:xfrm>
          <a:prstGeom prst="rect">
            <a:avLst/>
          </a:prstGeom>
        </p:spPr>
        <p:txBody>
          <a:bodyPr vert="horz" lIns="80682" tIns="40341" rIns="80682" bIns="40341" rtlCol="0" anchor="ctr">
            <a:noAutofit/>
          </a:bodyPr>
          <a:lstStyle>
            <a:lvl1pPr marL="342900" indent="-228600" algn="l" defTabSz="914400" rtl="0" eaLnBrk="1" latinLnBrk="0" hangingPunct="1">
              <a:spcBef>
                <a:spcPct val="20000"/>
              </a:spcBef>
              <a:buClr>
                <a:schemeClr val="accent1"/>
              </a:buClr>
              <a:buFont typeface="Arial" pitchFamily="34" charset="0"/>
              <a:buChar char="•"/>
              <a:defRPr sz="2200" kern="1200">
                <a:solidFill>
                  <a:schemeClr val="tx1"/>
                </a:solidFill>
                <a:latin typeface="+mn-lt"/>
                <a:ea typeface="+mn-ea"/>
                <a:cs typeface="+mn-cs"/>
              </a:defRPr>
            </a:lvl1pPr>
            <a:lvl2pPr marL="640080" indent="-228600" algn="l" defTabSz="914400" rtl="0" eaLnBrk="1" latinLnBrk="0" hangingPunct="1">
              <a:spcBef>
                <a:spcPct val="20000"/>
              </a:spcBef>
              <a:buClr>
                <a:schemeClr val="accent2"/>
              </a:buClr>
              <a:buFont typeface="Arial" pitchFamily="34" charset="0"/>
              <a:buChar char="•"/>
              <a:defRPr sz="2000" kern="1200">
                <a:solidFill>
                  <a:schemeClr val="tx1"/>
                </a:solidFill>
                <a:latin typeface="+mn-lt"/>
                <a:ea typeface="+mn-ea"/>
                <a:cs typeface="+mn-cs"/>
              </a:defRPr>
            </a:lvl2pPr>
            <a:lvl3pPr marL="1005840" indent="-228600" algn="l" defTabSz="914400" rtl="0" eaLnBrk="1" latinLnBrk="0" hangingPunct="1">
              <a:spcBef>
                <a:spcPct val="20000"/>
              </a:spcBef>
              <a:buClr>
                <a:schemeClr val="accent3"/>
              </a:buClr>
              <a:buFont typeface="Arial" pitchFamily="34" charset="0"/>
              <a:buChar char="•"/>
              <a:defRPr sz="1800" kern="1200">
                <a:solidFill>
                  <a:schemeClr val="tx1"/>
                </a:solidFill>
                <a:latin typeface="+mn-lt"/>
                <a:ea typeface="+mn-ea"/>
                <a:cs typeface="+mn-cs"/>
              </a:defRPr>
            </a:lvl3pPr>
            <a:lvl4pPr marL="1280160" indent="-228600" algn="l" defTabSz="914400" rtl="0" eaLnBrk="1" latinLnBrk="0" hangingPunct="1">
              <a:spcBef>
                <a:spcPct val="20000"/>
              </a:spcBef>
              <a:buClr>
                <a:schemeClr val="accent4"/>
              </a:buClr>
              <a:buFont typeface="Arial" pitchFamily="34" charset="0"/>
              <a:buChar char="•"/>
              <a:defRPr sz="1600" kern="1200">
                <a:solidFill>
                  <a:schemeClr val="tx1"/>
                </a:solidFill>
                <a:latin typeface="+mn-lt"/>
                <a:ea typeface="+mn-ea"/>
                <a:cs typeface="+mn-cs"/>
              </a:defRPr>
            </a:lvl4pPr>
            <a:lvl5pPr marL="1554480" indent="-228600" algn="l" defTabSz="914400" rtl="0" eaLnBrk="1" latinLnBrk="0" hangingPunct="1">
              <a:spcBef>
                <a:spcPct val="20000"/>
              </a:spcBef>
              <a:buClr>
                <a:schemeClr val="accent5"/>
              </a:buClr>
              <a:buFont typeface="Arial" pitchFamily="34" charset="0"/>
              <a:buChar char="•"/>
              <a:defRPr sz="1400" kern="1200" baseline="0">
                <a:solidFill>
                  <a:schemeClr val="tx1"/>
                </a:solidFill>
                <a:latin typeface="+mn-lt"/>
                <a:ea typeface="+mn-ea"/>
                <a:cs typeface="+mn-cs"/>
              </a:defRPr>
            </a:lvl5pPr>
            <a:lvl6pPr marL="1737360" indent="-182880" algn="l" defTabSz="914400" rtl="0" eaLnBrk="1" latinLnBrk="0" hangingPunct="1">
              <a:spcBef>
                <a:spcPct val="20000"/>
              </a:spcBef>
              <a:buClr>
                <a:schemeClr val="accent1"/>
              </a:buClr>
              <a:buFont typeface="Arial" pitchFamily="34" charset="0"/>
              <a:buChar char="•"/>
              <a:defRPr sz="1400" kern="1200" baseline="0">
                <a:solidFill>
                  <a:schemeClr val="tx1"/>
                </a:solidFill>
                <a:latin typeface="+mn-lt"/>
                <a:ea typeface="+mn-ea"/>
                <a:cs typeface="+mn-cs"/>
              </a:defRPr>
            </a:lvl6pPr>
            <a:lvl7pPr marL="1920240" indent="-182880" algn="l" defTabSz="914400" rtl="0" eaLnBrk="1" latinLnBrk="0" hangingPunct="1">
              <a:spcBef>
                <a:spcPct val="20000"/>
              </a:spcBef>
              <a:buClr>
                <a:schemeClr val="accent2"/>
              </a:buClr>
              <a:buFont typeface="Arial" pitchFamily="34" charset="0"/>
              <a:buChar char="•"/>
              <a:defRPr sz="1400" kern="1200">
                <a:solidFill>
                  <a:schemeClr val="tx1"/>
                </a:solidFill>
                <a:latin typeface="+mn-lt"/>
                <a:ea typeface="+mn-ea"/>
                <a:cs typeface="+mn-cs"/>
              </a:defRPr>
            </a:lvl7pPr>
            <a:lvl8pPr marL="2103120" indent="-182880" algn="l" defTabSz="914400" rtl="0" eaLnBrk="1" latinLnBrk="0" hangingPunct="1">
              <a:spcBef>
                <a:spcPct val="20000"/>
              </a:spcBef>
              <a:buClr>
                <a:schemeClr val="accent3"/>
              </a:buClr>
              <a:buFont typeface="Arial" pitchFamily="34" charset="0"/>
              <a:buChar char="•"/>
              <a:defRPr sz="1400" kern="1200">
                <a:solidFill>
                  <a:schemeClr val="tx1"/>
                </a:solidFill>
                <a:latin typeface="+mn-lt"/>
                <a:ea typeface="+mn-ea"/>
                <a:cs typeface="+mn-cs"/>
              </a:defRPr>
            </a:lvl8pPr>
            <a:lvl9pPr marL="2286000" indent="-182880" algn="l" defTabSz="914400" rtl="0" eaLnBrk="1" latinLnBrk="0" hangingPunct="1">
              <a:spcBef>
                <a:spcPct val="20000"/>
              </a:spcBef>
              <a:buClr>
                <a:schemeClr val="accent4"/>
              </a:buClr>
              <a:buFont typeface="Arial" pitchFamily="34" charset="0"/>
              <a:buChar char="•"/>
              <a:defRPr sz="1400" kern="1200">
                <a:solidFill>
                  <a:schemeClr val="tx1"/>
                </a:solidFill>
                <a:latin typeface="+mn-lt"/>
                <a:ea typeface="+mn-ea"/>
                <a:cs typeface="+mn-cs"/>
              </a:defRPr>
            </a:lvl9pPr>
          </a:lstStyle>
          <a:p>
            <a:pPr marL="100858" indent="0" algn="ctr" defTabSz="806867">
              <a:buClr>
                <a:srgbClr val="EFA51F"/>
              </a:buClr>
              <a:buNone/>
            </a:pPr>
            <a:r>
              <a:rPr lang="en-US" sz="2118">
                <a:solidFill>
                  <a:srgbClr val="2F2B20"/>
                </a:solidFill>
                <a:latin typeface="Source Serif 4"/>
              </a:rPr>
              <a:t>In 2021, the PNR in </a:t>
            </a:r>
            <a:r>
              <a:rPr lang="en-US" sz="2118" b="1">
                <a:solidFill>
                  <a:srgbClr val="0AAAB3"/>
                </a:solidFill>
                <a:latin typeface="Source Serif 4"/>
              </a:rPr>
              <a:t>Palm Beach County was higher than in Florida</a:t>
            </a:r>
            <a:r>
              <a:rPr lang="en-US" sz="2118">
                <a:solidFill>
                  <a:srgbClr val="2F2B20"/>
                </a:solidFill>
                <a:latin typeface="Source Serif 4"/>
              </a:rPr>
              <a:t>. </a:t>
            </a:r>
          </a:p>
          <a:p>
            <a:pPr marL="100858" indent="0" algn="ctr" defTabSz="806867">
              <a:buClr>
                <a:srgbClr val="EFA51F"/>
              </a:buClr>
              <a:buNone/>
            </a:pPr>
            <a:r>
              <a:rPr lang="en-US" sz="1765" i="1">
                <a:solidFill>
                  <a:srgbClr val="2F2B20"/>
                </a:solidFill>
                <a:latin typeface="Source Serif 4"/>
              </a:rPr>
              <a:t>(Lower PNR= higher unmet needs)</a:t>
            </a:r>
          </a:p>
        </p:txBody>
      </p:sp>
      <p:graphicFrame>
        <p:nvGraphicFramePr>
          <p:cNvPr id="10" name="Chart 9">
            <a:extLst>
              <a:ext uri="{FF2B5EF4-FFF2-40B4-BE49-F238E27FC236}">
                <a16:creationId xmlns:a16="http://schemas.microsoft.com/office/drawing/2014/main" id="{F1D1033B-C643-4CD9-BB66-EC26DE287AB4}"/>
              </a:ext>
            </a:extLst>
          </p:cNvPr>
          <p:cNvGraphicFramePr/>
          <p:nvPr>
            <p:extLst/>
          </p:nvPr>
        </p:nvGraphicFramePr>
        <p:xfrm>
          <a:off x="6002023" y="2092902"/>
          <a:ext cx="4657572" cy="4288390"/>
        </p:xfrm>
        <a:graphic>
          <a:graphicData uri="http://schemas.openxmlformats.org/drawingml/2006/chart">
            <c:chart xmlns:c="http://schemas.openxmlformats.org/drawingml/2006/chart" xmlns:r="http://schemas.openxmlformats.org/officeDocument/2006/relationships" r:id="rId4"/>
          </a:graphicData>
        </a:graphic>
      </p:graphicFrame>
      <p:sp>
        <p:nvSpPr>
          <p:cNvPr id="11" name="Title 1">
            <a:extLst>
              <a:ext uri="{FF2B5EF4-FFF2-40B4-BE49-F238E27FC236}">
                <a16:creationId xmlns:a16="http://schemas.microsoft.com/office/drawing/2014/main" id="{C1380BA5-A387-44C6-AF61-79802BDC1953}"/>
              </a:ext>
            </a:extLst>
          </p:cNvPr>
          <p:cNvSpPr txBox="1">
            <a:spLocks/>
          </p:cNvSpPr>
          <p:nvPr/>
        </p:nvSpPr>
        <p:spPr>
          <a:xfrm>
            <a:off x="6002023" y="119989"/>
            <a:ext cx="4128349" cy="1143000"/>
          </a:xfrm>
          <a:prstGeom prst="rect">
            <a:avLst/>
          </a:prstGeom>
        </p:spPr>
        <p:txBody>
          <a:bodyPr vert="horz" lIns="80682" tIns="40341" rIns="80682" bIns="40341" rtlCol="0" anchor="t">
            <a:noAutofit/>
          </a:bodyPr>
          <a:lstStyle>
            <a:lvl1pPr algn="l" defTabSz="914400" rtl="0" eaLnBrk="1" latinLnBrk="0" hangingPunct="1">
              <a:spcBef>
                <a:spcPct val="0"/>
              </a:spcBef>
              <a:buNone/>
              <a:defRPr sz="4600" kern="1200" cap="none" spc="-100" baseline="0">
                <a:ln>
                  <a:noFill/>
                </a:ln>
                <a:solidFill>
                  <a:schemeClr val="tx2"/>
                </a:solidFill>
                <a:effectLst/>
                <a:latin typeface="+mj-lt"/>
                <a:ea typeface="+mj-ea"/>
                <a:cs typeface="+mj-cs"/>
              </a:defRPr>
            </a:lvl1pPr>
          </a:lstStyle>
          <a:p>
            <a:pPr algn="ctr" defTabSz="806867"/>
            <a:r>
              <a:rPr lang="en-US" sz="4059" b="1" spc="-88">
                <a:solidFill>
                  <a:srgbClr val="0AAAB3"/>
                </a:solidFill>
                <a:latin typeface="Source Serif 4"/>
              </a:rPr>
              <a:t>PrEP to Need</a:t>
            </a:r>
          </a:p>
        </p:txBody>
      </p:sp>
    </p:spTree>
    <p:extLst>
      <p:ext uri="{BB962C8B-B14F-4D97-AF65-F5344CB8AC3E}">
        <p14:creationId xmlns:p14="http://schemas.microsoft.com/office/powerpoint/2010/main" val="582027839"/>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Subtitle 2">
            <a:extLst>
              <a:ext uri="{FF2B5EF4-FFF2-40B4-BE49-F238E27FC236}">
                <a16:creationId xmlns:a16="http://schemas.microsoft.com/office/drawing/2014/main" id="{7948B9C3-20EE-D1A3-41E7-139439A23E80}"/>
              </a:ext>
            </a:extLst>
          </p:cNvPr>
          <p:cNvSpPr>
            <a:spLocks noGrp="1"/>
          </p:cNvSpPr>
          <p:nvPr>
            <p:ph type="subTitle" idx="1"/>
          </p:nvPr>
        </p:nvSpPr>
        <p:spPr>
          <a:xfrm>
            <a:off x="1524000" y="5115560"/>
            <a:ext cx="7602071" cy="1066800"/>
          </a:xfrm>
        </p:spPr>
        <p:txBody>
          <a:bodyPr anchor="b"/>
          <a:lstStyle/>
          <a:p>
            <a:r>
              <a:rPr lang="en-US" b="1" kern="100">
                <a:latin typeface="Calibri" panose="020F0502020204030204" pitchFamily="34" charset="0"/>
                <a:ea typeface="Calibri" panose="020F0502020204030204" pitchFamily="34" charset="0"/>
                <a:cs typeface="Times New Roman" panose="02020603050405020304" pitchFamily="18" charset="0"/>
              </a:rPr>
              <a:t>2022-2023 </a:t>
            </a:r>
            <a:r>
              <a:rPr lang="en-US" b="1"/>
              <a:t>Palm Beach County</a:t>
            </a:r>
            <a:br>
              <a:rPr lang="en-US" b="1"/>
            </a:br>
            <a:r>
              <a:rPr lang="en-US" b="1"/>
              <a:t>Ryan White Part B HIV Needs Assessment</a:t>
            </a:r>
            <a:endParaRPr lang="en-US" b="1">
              <a:solidFill>
                <a:schemeClr val="accent4">
                  <a:lumMod val="50000"/>
                </a:schemeClr>
              </a:solidFill>
            </a:endParaRPr>
          </a:p>
        </p:txBody>
      </p:sp>
      <p:sp>
        <p:nvSpPr>
          <p:cNvPr id="4" name="Slide Number Placeholder 3">
            <a:extLst>
              <a:ext uri="{FF2B5EF4-FFF2-40B4-BE49-F238E27FC236}">
                <a16:creationId xmlns:a16="http://schemas.microsoft.com/office/drawing/2014/main" id="{B05ABA16-A6CD-265D-0C3E-728DC2AA2416}"/>
              </a:ext>
            </a:extLst>
          </p:cNvPr>
          <p:cNvSpPr>
            <a:spLocks noGrp="1"/>
          </p:cNvSpPr>
          <p:nvPr>
            <p:ph type="sldNum" sz="quarter" idx="12"/>
          </p:nvPr>
        </p:nvSpPr>
        <p:spPr>
          <a:xfrm>
            <a:off x="10754574" y="5648960"/>
            <a:ext cx="645459" cy="396240"/>
          </a:xfrm>
        </p:spPr>
        <p:txBody>
          <a:bodyPr anchor="ctr">
            <a:normAutofit/>
          </a:bodyPr>
          <a:lstStyle/>
          <a:p>
            <a:pPr defTabSz="806867">
              <a:spcAft>
                <a:spcPts val="529"/>
              </a:spcAft>
              <a:defRPr/>
            </a:pPr>
            <a:fld id="{18040866-9B23-4CF4-BFD4-3259D520D90B}" type="slidenum">
              <a:rPr lang="en-US">
                <a:latin typeface="Source Serif 4"/>
              </a:rPr>
              <a:pPr defTabSz="806867">
                <a:spcAft>
                  <a:spcPts val="529"/>
                </a:spcAft>
                <a:defRPr/>
              </a:pPr>
              <a:t>191</a:t>
            </a:fld>
            <a:endParaRPr lang="en-US">
              <a:latin typeface="Source Serif 4"/>
            </a:endParaRPr>
          </a:p>
        </p:txBody>
      </p:sp>
      <p:sp>
        <p:nvSpPr>
          <p:cNvPr id="6" name="Subtitle 2">
            <a:extLst>
              <a:ext uri="{FF2B5EF4-FFF2-40B4-BE49-F238E27FC236}">
                <a16:creationId xmlns:a16="http://schemas.microsoft.com/office/drawing/2014/main" id="{3A981F73-A390-4BDA-99C2-C7D43C6C556D}"/>
              </a:ext>
            </a:extLst>
          </p:cNvPr>
          <p:cNvSpPr txBox="1">
            <a:spLocks/>
          </p:cNvSpPr>
          <p:nvPr/>
        </p:nvSpPr>
        <p:spPr>
          <a:xfrm>
            <a:off x="2495855" y="3429000"/>
            <a:ext cx="6630215" cy="1327810"/>
          </a:xfrm>
          <a:prstGeom prst="rect">
            <a:avLst/>
          </a:prstGeom>
        </p:spPr>
        <p:txBody>
          <a:bodyPr vert="horz" lIns="80682" tIns="40341" rIns="80682" bIns="40341" rtlCol="0" anchor="t">
            <a:normAutofit fontScale="92500" lnSpcReduction="20000"/>
          </a:bodyPr>
          <a:lstStyle>
            <a:lvl1pPr marL="0" indent="0" algn="l" defTabSz="914400" rtl="0" eaLnBrk="1" latinLnBrk="0" hangingPunct="1">
              <a:spcBef>
                <a:spcPct val="20000"/>
              </a:spcBef>
              <a:buClr>
                <a:schemeClr val="accent1"/>
              </a:buClr>
              <a:buFont typeface="Arial" pitchFamily="34" charset="0"/>
              <a:buNone/>
              <a:defRPr sz="2000" kern="1200">
                <a:solidFill>
                  <a:schemeClr val="tx1">
                    <a:tint val="75000"/>
                  </a:schemeClr>
                </a:solidFill>
                <a:latin typeface="+mn-lt"/>
                <a:ea typeface="+mn-ea"/>
                <a:cs typeface="+mn-cs"/>
              </a:defRPr>
            </a:lvl1pPr>
            <a:lvl2pPr marL="457200" indent="0" algn="ctr" defTabSz="914400" rtl="0" eaLnBrk="1" latinLnBrk="0" hangingPunct="1">
              <a:spcBef>
                <a:spcPct val="20000"/>
              </a:spcBef>
              <a:buClr>
                <a:schemeClr val="accent2"/>
              </a:buClr>
              <a:buFont typeface="Arial" pitchFamily="34" charset="0"/>
              <a:buNone/>
              <a:defRPr sz="2000" kern="1200">
                <a:solidFill>
                  <a:schemeClr val="tx1">
                    <a:tint val="75000"/>
                  </a:schemeClr>
                </a:solidFill>
                <a:latin typeface="+mn-lt"/>
                <a:ea typeface="+mn-ea"/>
                <a:cs typeface="+mn-cs"/>
              </a:defRPr>
            </a:lvl2pPr>
            <a:lvl3pPr marL="914400" indent="0" algn="ctr" defTabSz="914400" rtl="0" eaLnBrk="1" latinLnBrk="0" hangingPunct="1">
              <a:spcBef>
                <a:spcPct val="20000"/>
              </a:spcBef>
              <a:buClr>
                <a:schemeClr val="accent3"/>
              </a:buClr>
              <a:buFont typeface="Arial" pitchFamily="34" charset="0"/>
              <a:buNone/>
              <a:defRPr sz="1800" kern="1200">
                <a:solidFill>
                  <a:schemeClr val="tx1">
                    <a:tint val="75000"/>
                  </a:schemeClr>
                </a:solidFill>
                <a:latin typeface="+mn-lt"/>
                <a:ea typeface="+mn-ea"/>
                <a:cs typeface="+mn-cs"/>
              </a:defRPr>
            </a:lvl3pPr>
            <a:lvl4pPr marL="1371600" indent="0" algn="ctr" defTabSz="914400" rtl="0" eaLnBrk="1" latinLnBrk="0" hangingPunct="1">
              <a:spcBef>
                <a:spcPct val="20000"/>
              </a:spcBef>
              <a:buClr>
                <a:schemeClr val="accent4"/>
              </a:buClr>
              <a:buFont typeface="Arial" pitchFamily="34" charset="0"/>
              <a:buNone/>
              <a:defRPr sz="1600" kern="1200">
                <a:solidFill>
                  <a:schemeClr val="tx1">
                    <a:tint val="75000"/>
                  </a:schemeClr>
                </a:solidFill>
                <a:latin typeface="+mn-lt"/>
                <a:ea typeface="+mn-ea"/>
                <a:cs typeface="+mn-cs"/>
              </a:defRPr>
            </a:lvl4pPr>
            <a:lvl5pPr marL="1828800" indent="0" algn="ctr" defTabSz="914400" rtl="0" eaLnBrk="1" latinLnBrk="0" hangingPunct="1">
              <a:spcBef>
                <a:spcPct val="20000"/>
              </a:spcBef>
              <a:buClr>
                <a:schemeClr val="accent5"/>
              </a:buClr>
              <a:buFont typeface="Arial" pitchFamily="34" charset="0"/>
              <a:buNone/>
              <a:defRPr sz="1400" kern="1200" baseline="0">
                <a:solidFill>
                  <a:schemeClr val="tx1">
                    <a:tint val="75000"/>
                  </a:schemeClr>
                </a:solidFill>
                <a:latin typeface="+mn-lt"/>
                <a:ea typeface="+mn-ea"/>
                <a:cs typeface="+mn-cs"/>
              </a:defRPr>
            </a:lvl5pPr>
            <a:lvl6pPr marL="2286000" indent="0" algn="ctr" defTabSz="914400" rtl="0" eaLnBrk="1" latinLnBrk="0" hangingPunct="1">
              <a:spcBef>
                <a:spcPct val="20000"/>
              </a:spcBef>
              <a:buClr>
                <a:schemeClr val="accent1"/>
              </a:buClr>
              <a:buFont typeface="Arial" pitchFamily="34" charset="0"/>
              <a:buNone/>
              <a:defRPr sz="1400" kern="1200" baseline="0">
                <a:solidFill>
                  <a:schemeClr val="tx1">
                    <a:tint val="75000"/>
                  </a:schemeClr>
                </a:solidFill>
                <a:latin typeface="+mn-lt"/>
                <a:ea typeface="+mn-ea"/>
                <a:cs typeface="+mn-cs"/>
              </a:defRPr>
            </a:lvl6pPr>
            <a:lvl7pPr marL="2743200" indent="0" algn="ctr" defTabSz="914400" rtl="0" eaLnBrk="1" latinLnBrk="0" hangingPunct="1">
              <a:spcBef>
                <a:spcPct val="20000"/>
              </a:spcBef>
              <a:buClr>
                <a:schemeClr val="accent2"/>
              </a:buClr>
              <a:buFont typeface="Arial" pitchFamily="34" charset="0"/>
              <a:buNone/>
              <a:defRPr sz="1400" kern="1200">
                <a:solidFill>
                  <a:schemeClr val="tx1">
                    <a:tint val="75000"/>
                  </a:schemeClr>
                </a:solidFill>
                <a:latin typeface="+mn-lt"/>
                <a:ea typeface="+mn-ea"/>
                <a:cs typeface="+mn-cs"/>
              </a:defRPr>
            </a:lvl7pPr>
            <a:lvl8pPr marL="3200400" indent="0" algn="ctr" defTabSz="914400" rtl="0" eaLnBrk="1" latinLnBrk="0" hangingPunct="1">
              <a:spcBef>
                <a:spcPct val="20000"/>
              </a:spcBef>
              <a:buClr>
                <a:schemeClr val="accent3"/>
              </a:buClr>
              <a:buFont typeface="Arial" pitchFamily="34" charset="0"/>
              <a:buNone/>
              <a:defRPr sz="1400" kern="1200">
                <a:solidFill>
                  <a:schemeClr val="tx1">
                    <a:tint val="75000"/>
                  </a:schemeClr>
                </a:solidFill>
                <a:latin typeface="+mn-lt"/>
                <a:ea typeface="+mn-ea"/>
                <a:cs typeface="+mn-cs"/>
              </a:defRPr>
            </a:lvl8pPr>
            <a:lvl9pPr marL="3657600" indent="0" algn="ctr" defTabSz="914400" rtl="0" eaLnBrk="1" latinLnBrk="0" hangingPunct="1">
              <a:spcBef>
                <a:spcPct val="20000"/>
              </a:spcBef>
              <a:buClr>
                <a:schemeClr val="accent4"/>
              </a:buClr>
              <a:buFont typeface="Arial" pitchFamily="34" charset="0"/>
              <a:buNone/>
              <a:defRPr sz="1400" kern="1200">
                <a:solidFill>
                  <a:schemeClr val="tx1">
                    <a:tint val="75000"/>
                  </a:schemeClr>
                </a:solidFill>
                <a:latin typeface="+mn-lt"/>
                <a:ea typeface="+mn-ea"/>
                <a:cs typeface="+mn-cs"/>
              </a:defRPr>
            </a:lvl9pPr>
          </a:lstStyle>
          <a:p>
            <a:pPr marL="403433" indent="-403433" defTabSz="806867">
              <a:buClr>
                <a:srgbClr val="EFA51F"/>
              </a:buClr>
              <a:buFont typeface="Arial" pitchFamily="34" charset="0"/>
              <a:buAutoNum type="arabicParenR"/>
            </a:pPr>
            <a:r>
              <a:rPr lang="en-US" sz="1941" kern="100">
                <a:solidFill>
                  <a:srgbClr val="2F2B20"/>
                </a:solidFill>
                <a:latin typeface="Source Serif 4"/>
                <a:ea typeface="Calibri" panose="020F0502020204030204" pitchFamily="34" charset="0"/>
                <a:cs typeface="Times New Roman" panose="02020603050405020304" pitchFamily="18" charset="0"/>
              </a:rPr>
              <a:t>Diagnose</a:t>
            </a:r>
          </a:p>
          <a:p>
            <a:pPr marL="403433" indent="-403433" defTabSz="806867">
              <a:buClr>
                <a:srgbClr val="EFA51F"/>
              </a:buClr>
              <a:buFont typeface="Arial" pitchFamily="34" charset="0"/>
              <a:buAutoNum type="arabicParenR"/>
            </a:pPr>
            <a:r>
              <a:rPr lang="en-US" sz="1941" kern="100">
                <a:solidFill>
                  <a:srgbClr val="2F2B20"/>
                </a:solidFill>
                <a:latin typeface="Source Serif 4"/>
                <a:ea typeface="Calibri" panose="020F0502020204030204" pitchFamily="34" charset="0"/>
                <a:cs typeface="Times New Roman" panose="02020603050405020304" pitchFamily="18" charset="0"/>
              </a:rPr>
              <a:t>Treat</a:t>
            </a:r>
          </a:p>
          <a:p>
            <a:pPr marL="403433" indent="-403433" defTabSz="806867">
              <a:buClr>
                <a:srgbClr val="EFA51F"/>
              </a:buClr>
              <a:buFont typeface="Arial" pitchFamily="34" charset="0"/>
              <a:buAutoNum type="arabicParenR"/>
            </a:pPr>
            <a:r>
              <a:rPr lang="en-US" sz="1941" kern="100">
                <a:solidFill>
                  <a:srgbClr val="2F2B20"/>
                </a:solidFill>
                <a:latin typeface="Source Serif 4"/>
                <a:cs typeface="Times New Roman" panose="02020603050405020304" pitchFamily="18" charset="0"/>
              </a:rPr>
              <a:t>Prevent </a:t>
            </a:r>
          </a:p>
          <a:p>
            <a:pPr marL="403433" indent="-403433" defTabSz="806867">
              <a:buClr>
                <a:srgbClr val="EFA51F"/>
              </a:buClr>
              <a:buFont typeface="Arial" pitchFamily="34" charset="0"/>
              <a:buAutoNum type="arabicParenR"/>
            </a:pPr>
            <a:r>
              <a:rPr lang="en-US" sz="2647" b="1" kern="100">
                <a:solidFill>
                  <a:srgbClr val="EFA51F"/>
                </a:solidFill>
                <a:latin typeface="Source Serif 4"/>
                <a:cs typeface="Times New Roman" panose="02020603050405020304" pitchFamily="18" charset="0"/>
              </a:rPr>
              <a:t>Respond</a:t>
            </a:r>
            <a:endParaRPr lang="en-US" sz="2030" b="1">
              <a:solidFill>
                <a:srgbClr val="EFA51F"/>
              </a:solidFill>
              <a:latin typeface="Source Serif 4"/>
            </a:endParaRPr>
          </a:p>
        </p:txBody>
      </p:sp>
      <p:sp>
        <p:nvSpPr>
          <p:cNvPr id="7" name="Title 4">
            <a:extLst>
              <a:ext uri="{FF2B5EF4-FFF2-40B4-BE49-F238E27FC236}">
                <a16:creationId xmlns:a16="http://schemas.microsoft.com/office/drawing/2014/main" id="{1559FF55-6090-7F41-C0DF-A16BCDA35EE1}"/>
              </a:ext>
            </a:extLst>
          </p:cNvPr>
          <p:cNvSpPr txBox="1">
            <a:spLocks/>
          </p:cNvSpPr>
          <p:nvPr/>
        </p:nvSpPr>
        <p:spPr>
          <a:xfrm>
            <a:off x="1524000" y="480567"/>
            <a:ext cx="8875059" cy="2593975"/>
          </a:xfrm>
          <a:prstGeom prst="rect">
            <a:avLst/>
          </a:prstGeom>
        </p:spPr>
        <p:txBody>
          <a:bodyPr vert="horz" lIns="80682" tIns="40341" rIns="80682" bIns="40341" rtlCol="0" anchor="b">
            <a:normAutofit/>
          </a:bodyPr>
          <a:lstStyle>
            <a:lvl1pPr algn="l" defTabSz="914400" rtl="0" eaLnBrk="1" latinLnBrk="0" hangingPunct="1">
              <a:spcBef>
                <a:spcPct val="0"/>
              </a:spcBef>
              <a:buNone/>
              <a:defRPr sz="6600" kern="1200" cap="none" spc="-100" baseline="0">
                <a:ln>
                  <a:noFill/>
                </a:ln>
                <a:solidFill>
                  <a:schemeClr val="tx2"/>
                </a:solidFill>
                <a:effectLst/>
                <a:latin typeface="+mj-lt"/>
                <a:ea typeface="+mj-ea"/>
                <a:cs typeface="+mj-cs"/>
              </a:defRPr>
            </a:lvl1pPr>
          </a:lstStyle>
          <a:p>
            <a:pPr defTabSz="806867"/>
            <a:r>
              <a:rPr lang="en-US" sz="4236" b="1" spc="-88">
                <a:solidFill>
                  <a:srgbClr val="0AAAB3"/>
                </a:solidFill>
                <a:latin typeface="Source Serif 4"/>
              </a:rPr>
              <a:t>Ending the HIV Epidemic </a:t>
            </a:r>
            <a:br>
              <a:rPr lang="en-US" sz="4236" b="1" spc="-88">
                <a:solidFill>
                  <a:srgbClr val="0AAAB3"/>
                </a:solidFill>
                <a:latin typeface="Source Serif 4"/>
              </a:rPr>
            </a:br>
            <a:r>
              <a:rPr lang="en-US" sz="4236" b="1" spc="-88">
                <a:solidFill>
                  <a:srgbClr val="0AAAB3"/>
                </a:solidFill>
                <a:latin typeface="Source Serif 4"/>
              </a:rPr>
              <a:t>in the U.S. (EHE) Initiative </a:t>
            </a:r>
          </a:p>
        </p:txBody>
      </p:sp>
    </p:spTree>
    <p:extLst>
      <p:ext uri="{BB962C8B-B14F-4D97-AF65-F5344CB8AC3E}">
        <p14:creationId xmlns:p14="http://schemas.microsoft.com/office/powerpoint/2010/main" val="4190917570"/>
      </p:ext>
    </p:extLst>
  </p:cSld>
  <p:clrMapOvr>
    <a:masterClrMapping/>
  </p:clrMapOvr>
  <p:timing>
    <p:tnLst>
      <p:par>
        <p:cT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E4BC8CE-A6C5-45F9-B885-F9A6E3D58FF4}"/>
              </a:ext>
            </a:extLst>
          </p:cNvPr>
          <p:cNvSpPr>
            <a:spLocks noGrp="1"/>
          </p:cNvSpPr>
          <p:nvPr>
            <p:ph type="title"/>
          </p:nvPr>
        </p:nvSpPr>
        <p:spPr/>
        <p:txBody>
          <a:bodyPr/>
          <a:lstStyle/>
          <a:p>
            <a:r>
              <a:rPr lang="en-US" b="1">
                <a:latin typeface="+mn-lt"/>
              </a:rPr>
              <a:t>Tracking Molecular Clusters</a:t>
            </a:r>
          </a:p>
        </p:txBody>
      </p:sp>
      <p:sp>
        <p:nvSpPr>
          <p:cNvPr id="4" name="Slide Number Placeholder 3">
            <a:extLst>
              <a:ext uri="{FF2B5EF4-FFF2-40B4-BE49-F238E27FC236}">
                <a16:creationId xmlns:a16="http://schemas.microsoft.com/office/drawing/2014/main" id="{3F2C6A09-B908-4A18-A7BF-6778F79D37F9}"/>
              </a:ext>
            </a:extLst>
          </p:cNvPr>
          <p:cNvSpPr>
            <a:spLocks noGrp="1"/>
          </p:cNvSpPr>
          <p:nvPr>
            <p:ph type="sldNum" sz="quarter" idx="12"/>
          </p:nvPr>
        </p:nvSpPr>
        <p:spPr/>
        <p:txBody>
          <a:bodyPr/>
          <a:lstStyle/>
          <a:p>
            <a:pPr defTabSz="806867">
              <a:defRPr/>
            </a:pPr>
            <a:fld id="{18040866-9B23-4CF4-BFD4-3259D520D90B}" type="slidenum">
              <a:rPr lang="en-US">
                <a:latin typeface="Source Serif 4"/>
              </a:rPr>
              <a:pPr defTabSz="806867">
                <a:defRPr/>
              </a:pPr>
              <a:t>192</a:t>
            </a:fld>
            <a:endParaRPr lang="en-US">
              <a:latin typeface="Source Serif 4"/>
            </a:endParaRPr>
          </a:p>
        </p:txBody>
      </p:sp>
      <p:graphicFrame>
        <p:nvGraphicFramePr>
          <p:cNvPr id="5" name="Content Placeholder 4">
            <a:extLst>
              <a:ext uri="{FF2B5EF4-FFF2-40B4-BE49-F238E27FC236}">
                <a16:creationId xmlns:a16="http://schemas.microsoft.com/office/drawing/2014/main" id="{AECC2303-FB0A-4B60-9B75-3E60AECB117D}"/>
              </a:ext>
            </a:extLst>
          </p:cNvPr>
          <p:cNvGraphicFramePr>
            <a:graphicFrameLocks noGrp="1"/>
          </p:cNvGraphicFramePr>
          <p:nvPr>
            <p:ph idx="1"/>
            <p:extLst/>
          </p:nvPr>
        </p:nvGraphicFramePr>
        <p:xfrm>
          <a:off x="1255059" y="1503002"/>
          <a:ext cx="4358069" cy="463201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6" name="Rectangle 5">
            <a:extLst>
              <a:ext uri="{FF2B5EF4-FFF2-40B4-BE49-F238E27FC236}">
                <a16:creationId xmlns:a16="http://schemas.microsoft.com/office/drawing/2014/main" id="{D721FC3D-7DC9-4CD1-8CAC-F370F483AFED}"/>
              </a:ext>
            </a:extLst>
          </p:cNvPr>
          <p:cNvSpPr/>
          <p:nvPr/>
        </p:nvSpPr>
        <p:spPr>
          <a:xfrm>
            <a:off x="1972236" y="6245657"/>
            <a:ext cx="8247529" cy="279757"/>
          </a:xfrm>
          <a:prstGeom prst="rect">
            <a:avLst/>
          </a:prstGeom>
        </p:spPr>
        <p:txBody>
          <a:bodyPr wrap="square">
            <a:spAutoFit/>
          </a:bodyPr>
          <a:lstStyle/>
          <a:p>
            <a:pPr algn="r" defTabSz="806867">
              <a:lnSpc>
                <a:spcPct val="115000"/>
              </a:lnSpc>
              <a:spcAft>
                <a:spcPts val="1059"/>
              </a:spcAft>
            </a:pPr>
            <a:r>
              <a:rPr lang="en-US" sz="1059">
                <a:solidFill>
                  <a:srgbClr val="2F2B20"/>
                </a:solidFill>
                <a:latin typeface="Source Serif 4"/>
                <a:ea typeface="MS Mincho" panose="02020609040205080304" pitchFamily="49" charset="-128"/>
                <a:cs typeface="Arial" panose="020B0604020202020204" pitchFamily="34" charset="0"/>
              </a:rPr>
              <a:t>Adapted from: CDC (2017) Detecting, Investigating and Responding to HIV Transmission Clusters</a:t>
            </a:r>
            <a:endParaRPr lang="en-US" sz="1059">
              <a:solidFill>
                <a:srgbClr val="2F2B20"/>
              </a:solidFill>
              <a:latin typeface="Source Serif 4"/>
              <a:ea typeface="Calibri" panose="020F0502020204030204" pitchFamily="34" charset="0"/>
              <a:cs typeface="Arial" panose="020B0604020202020204" pitchFamily="34" charset="0"/>
            </a:endParaRPr>
          </a:p>
        </p:txBody>
      </p:sp>
      <p:grpSp>
        <p:nvGrpSpPr>
          <p:cNvPr id="10" name="Group 9">
            <a:extLst>
              <a:ext uri="{FF2B5EF4-FFF2-40B4-BE49-F238E27FC236}">
                <a16:creationId xmlns:a16="http://schemas.microsoft.com/office/drawing/2014/main" id="{0A51FBE9-5335-4A52-B77F-40E16C564A2F}"/>
              </a:ext>
            </a:extLst>
          </p:cNvPr>
          <p:cNvGrpSpPr/>
          <p:nvPr/>
        </p:nvGrpSpPr>
        <p:grpSpPr>
          <a:xfrm>
            <a:off x="6811139" y="1301402"/>
            <a:ext cx="2681848" cy="2335481"/>
            <a:chOff x="930487" y="2163603"/>
            <a:chExt cx="3135900" cy="2735877"/>
          </a:xfrm>
        </p:grpSpPr>
        <p:sp>
          <p:nvSpPr>
            <p:cNvPr id="7" name="TextBox 6">
              <a:extLst>
                <a:ext uri="{FF2B5EF4-FFF2-40B4-BE49-F238E27FC236}">
                  <a16:creationId xmlns:a16="http://schemas.microsoft.com/office/drawing/2014/main" id="{B7739BF8-94F1-4FF8-B548-26B5FECB6DF0}"/>
                </a:ext>
              </a:extLst>
            </p:cNvPr>
            <p:cNvSpPr txBox="1"/>
            <p:nvPr/>
          </p:nvSpPr>
          <p:spPr>
            <a:xfrm>
              <a:off x="1256147" y="2163603"/>
              <a:ext cx="2484582" cy="1380725"/>
            </a:xfrm>
            <a:prstGeom prst="rect">
              <a:avLst/>
            </a:prstGeom>
            <a:noFill/>
          </p:spPr>
          <p:txBody>
            <a:bodyPr wrap="square" rtlCol="0">
              <a:spAutoFit/>
            </a:bodyPr>
            <a:lstStyle/>
            <a:p>
              <a:pPr algn="ctr" defTabSz="806867"/>
              <a:r>
                <a:rPr lang="en-US" sz="7059" b="1">
                  <a:solidFill>
                    <a:srgbClr val="0AAAB3">
                      <a:lumMod val="50000"/>
                    </a:srgbClr>
                  </a:solidFill>
                  <a:latin typeface="Source Serif 4"/>
                </a:rPr>
                <a:t>41%</a:t>
              </a:r>
            </a:p>
          </p:txBody>
        </p:sp>
        <p:pic>
          <p:nvPicPr>
            <p:cNvPr id="9" name="Picture 8">
              <a:extLst>
                <a:ext uri="{FF2B5EF4-FFF2-40B4-BE49-F238E27FC236}">
                  <a16:creationId xmlns:a16="http://schemas.microsoft.com/office/drawing/2014/main" id="{6739A060-A407-418B-BA60-92F67A39AA32}"/>
                </a:ext>
              </a:extLst>
            </p:cNvPr>
            <p:cNvPicPr>
              <a:picLocks noChangeAspect="1"/>
            </p:cNvPicPr>
            <p:nvPr/>
          </p:nvPicPr>
          <p:blipFill>
            <a:blip r:embed="rId8" cstate="print">
              <a:extLst>
                <a:ext uri="{28A0092B-C50C-407E-A947-70E740481C1C}">
                  <a14:useLocalDpi xmlns:a14="http://schemas.microsoft.com/office/drawing/2010/main" val="0"/>
                </a:ext>
                <a:ext uri="{837473B0-CC2E-450A-ABE3-18F120FF3D39}">
                  <a1611:picAttrSrcUrl xmlns:a1611="http://schemas.microsoft.com/office/drawing/2016/11/main" xmlns="" r:id="rId9"/>
                </a:ext>
              </a:extLst>
            </a:blip>
            <a:stretch>
              <a:fillRect/>
            </a:stretch>
          </p:blipFill>
          <p:spPr>
            <a:xfrm>
              <a:off x="930487" y="3331530"/>
              <a:ext cx="3135900" cy="1567950"/>
            </a:xfrm>
            <a:prstGeom prst="rect">
              <a:avLst/>
            </a:prstGeom>
          </p:spPr>
        </p:pic>
      </p:grpSp>
      <p:grpSp>
        <p:nvGrpSpPr>
          <p:cNvPr id="15" name="Group 14">
            <a:extLst>
              <a:ext uri="{FF2B5EF4-FFF2-40B4-BE49-F238E27FC236}">
                <a16:creationId xmlns:a16="http://schemas.microsoft.com/office/drawing/2014/main" id="{41DB0A86-BA51-402D-B9E4-F95EE2946087}"/>
              </a:ext>
            </a:extLst>
          </p:cNvPr>
          <p:cNvGrpSpPr/>
          <p:nvPr/>
        </p:nvGrpSpPr>
        <p:grpSpPr>
          <a:xfrm>
            <a:off x="8777849" y="3692205"/>
            <a:ext cx="1830539" cy="2442806"/>
            <a:chOff x="6230481" y="5004253"/>
            <a:chExt cx="2074611" cy="2768514"/>
          </a:xfrm>
        </p:grpSpPr>
        <p:pic>
          <p:nvPicPr>
            <p:cNvPr id="12" name="Picture 11">
              <a:extLst>
                <a:ext uri="{FF2B5EF4-FFF2-40B4-BE49-F238E27FC236}">
                  <a16:creationId xmlns:a16="http://schemas.microsoft.com/office/drawing/2014/main" id="{F08AE5E9-6A8E-42DE-B0D1-F1FAE7F33F73}"/>
                </a:ext>
              </a:extLst>
            </p:cNvPr>
            <p:cNvPicPr>
              <a:picLocks noChangeAspect="1"/>
            </p:cNvPicPr>
            <p:nvPr/>
          </p:nvPicPr>
          <p:blipFill>
            <a:blip r:embed="rId10">
              <a:extLst>
                <a:ext uri="{28A0092B-C50C-407E-A947-70E740481C1C}">
                  <a14:useLocalDpi xmlns:a14="http://schemas.microsoft.com/office/drawing/2010/main" val="0"/>
                </a:ext>
                <a:ext uri="{837473B0-CC2E-450A-ABE3-18F120FF3D39}">
                  <a1611:picAttrSrcUrl xmlns:a1611="http://schemas.microsoft.com/office/drawing/2016/11/main" xmlns="" r:id="rId11"/>
                </a:ext>
              </a:extLst>
            </a:blip>
            <a:stretch>
              <a:fillRect/>
            </a:stretch>
          </p:blipFill>
          <p:spPr>
            <a:xfrm>
              <a:off x="6230481" y="5698156"/>
              <a:ext cx="2074611" cy="2074611"/>
            </a:xfrm>
            <a:prstGeom prst="rect">
              <a:avLst/>
            </a:prstGeom>
          </p:spPr>
        </p:pic>
        <p:sp>
          <p:nvSpPr>
            <p:cNvPr id="14" name="Rectangle 13">
              <a:extLst>
                <a:ext uri="{FF2B5EF4-FFF2-40B4-BE49-F238E27FC236}">
                  <a16:creationId xmlns:a16="http://schemas.microsoft.com/office/drawing/2014/main" id="{02EC286D-071C-48DC-8FFD-8DA487BFD8B1}"/>
                </a:ext>
              </a:extLst>
            </p:cNvPr>
            <p:cNvSpPr/>
            <p:nvPr/>
          </p:nvSpPr>
          <p:spPr>
            <a:xfrm>
              <a:off x="6643257" y="5004253"/>
              <a:ext cx="1293590" cy="1335810"/>
            </a:xfrm>
            <a:prstGeom prst="rect">
              <a:avLst/>
            </a:prstGeom>
          </p:spPr>
          <p:txBody>
            <a:bodyPr wrap="none">
              <a:spAutoFit/>
            </a:bodyPr>
            <a:lstStyle/>
            <a:p>
              <a:pPr defTabSz="806867"/>
              <a:r>
                <a:rPr lang="en-US" sz="7059" b="1">
                  <a:solidFill>
                    <a:srgbClr val="0AAAB3">
                      <a:lumMod val="50000"/>
                    </a:srgbClr>
                  </a:solidFill>
                  <a:latin typeface="Source Serif 4"/>
                </a:rPr>
                <a:t>11</a:t>
              </a:r>
              <a:endParaRPr lang="en-US" sz="1588">
                <a:solidFill>
                  <a:srgbClr val="0AAAB3">
                    <a:lumMod val="50000"/>
                  </a:srgbClr>
                </a:solidFill>
                <a:latin typeface="Source Serif 4"/>
              </a:endParaRPr>
            </a:p>
          </p:txBody>
        </p:sp>
      </p:grpSp>
      <p:sp>
        <p:nvSpPr>
          <p:cNvPr id="17" name="Rectangle 16">
            <a:extLst>
              <a:ext uri="{FF2B5EF4-FFF2-40B4-BE49-F238E27FC236}">
                <a16:creationId xmlns:a16="http://schemas.microsoft.com/office/drawing/2014/main" id="{15C5BCA9-F7BB-455D-9DA9-C6759A9E9766}"/>
              </a:ext>
            </a:extLst>
          </p:cNvPr>
          <p:cNvSpPr/>
          <p:nvPr/>
        </p:nvSpPr>
        <p:spPr>
          <a:xfrm>
            <a:off x="5952667" y="4249417"/>
            <a:ext cx="2904962" cy="1178656"/>
          </a:xfrm>
          <a:prstGeom prst="rect">
            <a:avLst/>
          </a:prstGeom>
        </p:spPr>
        <p:txBody>
          <a:bodyPr wrap="none">
            <a:spAutoFit/>
          </a:bodyPr>
          <a:lstStyle/>
          <a:p>
            <a:pPr defTabSz="806867"/>
            <a:r>
              <a:rPr lang="en-US" sz="7059" b="1">
                <a:solidFill>
                  <a:srgbClr val="0AAAB3">
                    <a:lumMod val="50000"/>
                  </a:srgbClr>
                </a:solidFill>
                <a:latin typeface="Source Serif 4"/>
              </a:rPr>
              <a:t>18</a:t>
            </a:r>
            <a:r>
              <a:rPr lang="en-US" sz="2824" b="1">
                <a:solidFill>
                  <a:srgbClr val="0AAAB3">
                    <a:lumMod val="50000"/>
                  </a:srgbClr>
                </a:solidFill>
                <a:latin typeface="Source Serif 4"/>
              </a:rPr>
              <a:t> residents</a:t>
            </a:r>
            <a:endParaRPr lang="en-US" sz="2824">
              <a:solidFill>
                <a:srgbClr val="0AAAB3">
                  <a:lumMod val="50000"/>
                </a:srgbClr>
              </a:solidFill>
              <a:latin typeface="Source Serif 4"/>
            </a:endParaRPr>
          </a:p>
        </p:txBody>
      </p:sp>
    </p:spTree>
    <p:extLst>
      <p:ext uri="{BB962C8B-B14F-4D97-AF65-F5344CB8AC3E}">
        <p14:creationId xmlns:p14="http://schemas.microsoft.com/office/powerpoint/2010/main" val="487044194"/>
      </p:ext>
    </p:extLst>
  </p:cSld>
  <p:clrMapOvr>
    <a:masterClrMapping/>
  </p:clrMapOvr>
  <p:timing>
    <p:tnLst>
      <p:par>
        <p:cT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96EE28B7-0E42-7E96-B151-7BEE60553304}"/>
              </a:ext>
            </a:extLst>
          </p:cNvPr>
          <p:cNvSpPr>
            <a:spLocks noGrp="1"/>
          </p:cNvSpPr>
          <p:nvPr>
            <p:ph type="ctrTitle"/>
          </p:nvPr>
        </p:nvSpPr>
        <p:spPr>
          <a:xfrm>
            <a:off x="1524000" y="1905002"/>
            <a:ext cx="8875059" cy="2593975"/>
          </a:xfrm>
        </p:spPr>
        <p:txBody>
          <a:bodyPr anchor="b">
            <a:normAutofit/>
          </a:bodyPr>
          <a:lstStyle/>
          <a:p>
            <a:r>
              <a:rPr lang="en-US" sz="3883" b="1">
                <a:latin typeface="+mn-lt"/>
              </a:rPr>
              <a:t>Community Perspectives</a:t>
            </a:r>
          </a:p>
        </p:txBody>
      </p:sp>
      <p:sp>
        <p:nvSpPr>
          <p:cNvPr id="11" name="Subtitle 2">
            <a:extLst>
              <a:ext uri="{FF2B5EF4-FFF2-40B4-BE49-F238E27FC236}">
                <a16:creationId xmlns:a16="http://schemas.microsoft.com/office/drawing/2014/main" id="{7948B9C3-20EE-D1A3-41E7-139439A23E80}"/>
              </a:ext>
            </a:extLst>
          </p:cNvPr>
          <p:cNvSpPr>
            <a:spLocks noGrp="1"/>
          </p:cNvSpPr>
          <p:nvPr>
            <p:ph type="subTitle" idx="1"/>
          </p:nvPr>
        </p:nvSpPr>
        <p:spPr>
          <a:xfrm>
            <a:off x="1524000" y="4572000"/>
            <a:ext cx="7602071" cy="1066800"/>
          </a:xfrm>
        </p:spPr>
        <p:txBody>
          <a:bodyPr/>
          <a:lstStyle/>
          <a:p>
            <a:r>
              <a:rPr lang="en-US" b="1" kern="100">
                <a:latin typeface="Calibri" panose="020F0502020204030204" pitchFamily="34" charset="0"/>
                <a:ea typeface="Calibri" panose="020F0502020204030204" pitchFamily="34" charset="0"/>
                <a:cs typeface="Times New Roman" panose="02020603050405020304" pitchFamily="18" charset="0"/>
              </a:rPr>
              <a:t>2022-2023 </a:t>
            </a:r>
            <a:r>
              <a:rPr lang="en-US" b="1"/>
              <a:t>Palm Beach County</a:t>
            </a:r>
            <a:br>
              <a:rPr lang="en-US" b="1"/>
            </a:br>
            <a:r>
              <a:rPr lang="en-US" b="1"/>
              <a:t>Ryan White Part B HIV Needs Assessment</a:t>
            </a:r>
            <a:endParaRPr lang="en-US" b="1">
              <a:solidFill>
                <a:schemeClr val="accent4">
                  <a:lumMod val="50000"/>
                </a:schemeClr>
              </a:solidFill>
            </a:endParaRPr>
          </a:p>
        </p:txBody>
      </p:sp>
      <p:sp>
        <p:nvSpPr>
          <p:cNvPr id="4" name="Slide Number Placeholder 3">
            <a:extLst>
              <a:ext uri="{FF2B5EF4-FFF2-40B4-BE49-F238E27FC236}">
                <a16:creationId xmlns:a16="http://schemas.microsoft.com/office/drawing/2014/main" id="{B05ABA16-A6CD-265D-0C3E-728DC2AA2416}"/>
              </a:ext>
            </a:extLst>
          </p:cNvPr>
          <p:cNvSpPr>
            <a:spLocks noGrp="1"/>
          </p:cNvSpPr>
          <p:nvPr>
            <p:ph type="sldNum" sz="quarter" idx="12"/>
          </p:nvPr>
        </p:nvSpPr>
        <p:spPr>
          <a:xfrm>
            <a:off x="10754574" y="5648960"/>
            <a:ext cx="645459" cy="396240"/>
          </a:xfrm>
        </p:spPr>
        <p:txBody>
          <a:bodyPr anchor="ctr">
            <a:normAutofit/>
          </a:bodyPr>
          <a:lstStyle/>
          <a:p>
            <a:pPr defTabSz="806867">
              <a:spcAft>
                <a:spcPts val="529"/>
              </a:spcAft>
              <a:defRPr/>
            </a:pPr>
            <a:fld id="{18040866-9B23-4CF4-BFD4-3259D520D90B}" type="slidenum">
              <a:rPr lang="en-US">
                <a:latin typeface="Source Serif 4"/>
              </a:rPr>
              <a:pPr defTabSz="806867">
                <a:spcAft>
                  <a:spcPts val="529"/>
                </a:spcAft>
                <a:defRPr/>
              </a:pPr>
              <a:t>193</a:t>
            </a:fld>
            <a:endParaRPr lang="en-US">
              <a:latin typeface="Source Serif 4"/>
            </a:endParaRPr>
          </a:p>
        </p:txBody>
      </p:sp>
    </p:spTree>
    <p:extLst>
      <p:ext uri="{BB962C8B-B14F-4D97-AF65-F5344CB8AC3E}">
        <p14:creationId xmlns:p14="http://schemas.microsoft.com/office/powerpoint/2010/main" val="330068816"/>
      </p:ext>
    </p:extLst>
  </p:cSld>
  <p:clrMapOvr>
    <a:masterClrMapping/>
  </p:clrMapOvr>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F8F9F09-83BD-438C-A8DD-F2AAD5FC5C1D}"/>
              </a:ext>
            </a:extLst>
          </p:cNvPr>
          <p:cNvSpPr>
            <a:spLocks noGrp="1"/>
          </p:cNvSpPr>
          <p:nvPr>
            <p:ph type="title"/>
          </p:nvPr>
        </p:nvSpPr>
        <p:spPr>
          <a:xfrm>
            <a:off x="1108364" y="2857500"/>
            <a:ext cx="8964706" cy="1143000"/>
          </a:xfrm>
        </p:spPr>
        <p:txBody>
          <a:bodyPr/>
          <a:lstStyle/>
          <a:p>
            <a:pPr algn="ctr"/>
            <a:r>
              <a:rPr lang="en-US" sz="4765" b="1" dirty="0">
                <a:latin typeface="+mn-lt"/>
              </a:rPr>
              <a:t>Survey Highlights</a:t>
            </a:r>
          </a:p>
        </p:txBody>
      </p:sp>
      <p:sp>
        <p:nvSpPr>
          <p:cNvPr id="3" name="Slide Number Placeholder 2">
            <a:extLst>
              <a:ext uri="{FF2B5EF4-FFF2-40B4-BE49-F238E27FC236}">
                <a16:creationId xmlns:a16="http://schemas.microsoft.com/office/drawing/2014/main" id="{97F65287-175B-4A7F-863F-CB5376F3BF61}"/>
              </a:ext>
            </a:extLst>
          </p:cNvPr>
          <p:cNvSpPr>
            <a:spLocks noGrp="1"/>
          </p:cNvSpPr>
          <p:nvPr>
            <p:ph type="sldNum" sz="quarter" idx="12"/>
          </p:nvPr>
        </p:nvSpPr>
        <p:spPr/>
        <p:txBody>
          <a:bodyPr/>
          <a:lstStyle/>
          <a:p>
            <a:pPr defTabSz="806867">
              <a:defRPr/>
            </a:pPr>
            <a:fld id="{5DC92D98-55E8-470B-BEAB-E91AA681EF37}" type="slidenum">
              <a:rPr lang="en-US">
                <a:latin typeface="Source Serif 4"/>
              </a:rPr>
              <a:pPr defTabSz="806867">
                <a:defRPr/>
              </a:pPr>
              <a:t>194</a:t>
            </a:fld>
            <a:endParaRPr lang="en-US">
              <a:latin typeface="Source Serif 4"/>
            </a:endParaRPr>
          </a:p>
        </p:txBody>
      </p:sp>
    </p:spTree>
    <p:extLst>
      <p:ext uri="{BB962C8B-B14F-4D97-AF65-F5344CB8AC3E}">
        <p14:creationId xmlns:p14="http://schemas.microsoft.com/office/powerpoint/2010/main" val="218559344"/>
      </p:ext>
    </p:extLst>
  </p:cSld>
  <p:clrMapOvr>
    <a:masterClrMapping/>
  </p:clrMapOvr>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F9701293-AE52-4BBE-8D5F-5DDE35C1D026}"/>
              </a:ext>
            </a:extLst>
          </p:cNvPr>
          <p:cNvSpPr>
            <a:spLocks noGrp="1"/>
          </p:cNvSpPr>
          <p:nvPr>
            <p:ph type="sldNum" sz="quarter" idx="12"/>
          </p:nvPr>
        </p:nvSpPr>
        <p:spPr/>
        <p:txBody>
          <a:bodyPr/>
          <a:lstStyle/>
          <a:p>
            <a:pPr defTabSz="806867">
              <a:defRPr/>
            </a:pPr>
            <a:fld id="{18040866-9B23-4CF4-BFD4-3259D520D90B}" type="slidenum">
              <a:rPr lang="en-US">
                <a:latin typeface="Source Serif 4"/>
              </a:rPr>
              <a:pPr defTabSz="806867">
                <a:defRPr/>
              </a:pPr>
              <a:t>195</a:t>
            </a:fld>
            <a:endParaRPr lang="en-US">
              <a:latin typeface="Source Serif 4"/>
            </a:endParaRPr>
          </a:p>
        </p:txBody>
      </p:sp>
      <p:graphicFrame>
        <p:nvGraphicFramePr>
          <p:cNvPr id="6" name="Chart 5">
            <a:extLst>
              <a:ext uri="{FF2B5EF4-FFF2-40B4-BE49-F238E27FC236}">
                <a16:creationId xmlns:a16="http://schemas.microsoft.com/office/drawing/2014/main" id="{BA8CA1D5-01DF-4F96-BD65-8B7B5297CC15}"/>
              </a:ext>
            </a:extLst>
          </p:cNvPr>
          <p:cNvGraphicFramePr>
            <a:graphicFrameLocks/>
          </p:cNvGraphicFramePr>
          <p:nvPr>
            <p:extLst/>
          </p:nvPr>
        </p:nvGraphicFramePr>
        <p:xfrm>
          <a:off x="1362024" y="445559"/>
          <a:ext cx="8750775" cy="584969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90456920"/>
      </p:ext>
    </p:extLst>
  </p:cSld>
  <p:clrMapOvr>
    <a:masterClrMapping/>
  </p:clrMapOvr>
  <p:timing>
    <p:tnLst>
      <p:par>
        <p:cTn id="1" dur="indefinite" restart="never" nodeType="tmRoot"/>
      </p:par>
    </p:tnLst>
  </p:timing>
  <p:extLst>
    <p:ext uri="{6950BFC3-D8DA-4A85-94F7-54DA5524770B}">
      <p188:commentRel xmlns:p188="http://schemas.microsoft.com/office/powerpoint/2018/8/main" xmlns="" r:id="rId4"/>
    </p:ext>
  </p:extLst>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BE4D9888-93A3-40E0-A884-A9D91175E601}"/>
              </a:ext>
            </a:extLst>
          </p:cNvPr>
          <p:cNvSpPr>
            <a:spLocks noGrp="1"/>
          </p:cNvSpPr>
          <p:nvPr>
            <p:ph type="sldNum" sz="quarter" idx="12"/>
          </p:nvPr>
        </p:nvSpPr>
        <p:spPr/>
        <p:txBody>
          <a:bodyPr/>
          <a:lstStyle/>
          <a:p>
            <a:pPr defTabSz="806867">
              <a:defRPr/>
            </a:pPr>
            <a:fld id="{18040866-9B23-4CF4-BFD4-3259D520D90B}" type="slidenum">
              <a:rPr lang="en-US">
                <a:latin typeface="Source Serif 4"/>
              </a:rPr>
              <a:pPr defTabSz="806867">
                <a:defRPr/>
              </a:pPr>
              <a:t>196</a:t>
            </a:fld>
            <a:endParaRPr lang="en-US">
              <a:latin typeface="Source Serif 4"/>
            </a:endParaRPr>
          </a:p>
        </p:txBody>
      </p:sp>
      <p:graphicFrame>
        <p:nvGraphicFramePr>
          <p:cNvPr id="5" name="Content Placeholder 4">
            <a:extLst>
              <a:ext uri="{FF2B5EF4-FFF2-40B4-BE49-F238E27FC236}">
                <a16:creationId xmlns:a16="http://schemas.microsoft.com/office/drawing/2014/main" id="{599DAF1C-866B-4E81-A248-276D36163A65}"/>
              </a:ext>
            </a:extLst>
          </p:cNvPr>
          <p:cNvGraphicFramePr>
            <a:graphicFrameLocks noGrp="1"/>
          </p:cNvGraphicFramePr>
          <p:nvPr>
            <p:ph idx="1"/>
            <p:extLst/>
          </p:nvPr>
        </p:nvGraphicFramePr>
        <p:xfrm>
          <a:off x="1255059" y="311727"/>
          <a:ext cx="8964706" cy="6089633"/>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284215005"/>
      </p:ext>
    </p:extLst>
  </p:cSld>
  <p:clrMapOvr>
    <a:masterClrMapping/>
  </p:clrMapOvr>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DA3300FA-EBE9-4EEA-B5B9-C32FA50B022D}"/>
              </a:ext>
            </a:extLst>
          </p:cNvPr>
          <p:cNvSpPr>
            <a:spLocks noGrp="1"/>
          </p:cNvSpPr>
          <p:nvPr>
            <p:ph type="sldNum" sz="quarter" idx="12"/>
          </p:nvPr>
        </p:nvSpPr>
        <p:spPr/>
        <p:txBody>
          <a:bodyPr/>
          <a:lstStyle/>
          <a:p>
            <a:pPr defTabSz="806867">
              <a:defRPr/>
            </a:pPr>
            <a:fld id="{F439A9B5-F85E-48DB-B373-7908998632F0}" type="slidenum">
              <a:rPr lang="en-US">
                <a:latin typeface="Source Serif 4"/>
              </a:rPr>
              <a:pPr defTabSz="806867">
                <a:defRPr/>
              </a:pPr>
              <a:t>197</a:t>
            </a:fld>
            <a:endParaRPr lang="en-US">
              <a:latin typeface="Source Serif 4"/>
            </a:endParaRPr>
          </a:p>
        </p:txBody>
      </p:sp>
      <p:graphicFrame>
        <p:nvGraphicFramePr>
          <p:cNvPr id="3" name="Chart 2">
            <a:extLst>
              <a:ext uri="{FF2B5EF4-FFF2-40B4-BE49-F238E27FC236}">
                <a16:creationId xmlns:a16="http://schemas.microsoft.com/office/drawing/2014/main" id="{E6E58399-B933-4704-96B4-91381FBAA949}"/>
              </a:ext>
            </a:extLst>
          </p:cNvPr>
          <p:cNvGraphicFramePr>
            <a:graphicFrameLocks/>
          </p:cNvGraphicFramePr>
          <p:nvPr>
            <p:extLst/>
          </p:nvPr>
        </p:nvGraphicFramePr>
        <p:xfrm>
          <a:off x="1377305" y="348402"/>
          <a:ext cx="8269941" cy="597782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580257915"/>
      </p:ext>
    </p:extLst>
  </p:cSld>
  <p:clrMapOvr>
    <a:masterClrMapping/>
  </p:clrMapOvr>
  <p:timing>
    <p:tnLst>
      <p:par>
        <p:cT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B491FA4D-37FF-4B21-B2AB-605A07D5CBE9}"/>
              </a:ext>
            </a:extLst>
          </p:cNvPr>
          <p:cNvSpPr>
            <a:spLocks noGrp="1"/>
          </p:cNvSpPr>
          <p:nvPr>
            <p:ph type="sldNum" sz="quarter" idx="12"/>
          </p:nvPr>
        </p:nvSpPr>
        <p:spPr/>
        <p:txBody>
          <a:bodyPr/>
          <a:lstStyle/>
          <a:p>
            <a:pPr defTabSz="806867">
              <a:defRPr/>
            </a:pPr>
            <a:fld id="{F439A9B5-F85E-48DB-B373-7908998632F0}" type="slidenum">
              <a:rPr lang="en-US">
                <a:latin typeface="Source Serif 4"/>
              </a:rPr>
              <a:pPr defTabSz="806867">
                <a:defRPr/>
              </a:pPr>
              <a:t>198</a:t>
            </a:fld>
            <a:endParaRPr lang="en-US">
              <a:latin typeface="Source Serif 4"/>
            </a:endParaRPr>
          </a:p>
        </p:txBody>
      </p:sp>
      <p:graphicFrame>
        <p:nvGraphicFramePr>
          <p:cNvPr id="4" name="Chart 3">
            <a:extLst>
              <a:ext uri="{FF2B5EF4-FFF2-40B4-BE49-F238E27FC236}">
                <a16:creationId xmlns:a16="http://schemas.microsoft.com/office/drawing/2014/main" id="{642A3D7D-0731-4F28-8AA2-0461178D7147}"/>
              </a:ext>
            </a:extLst>
          </p:cNvPr>
          <p:cNvGraphicFramePr/>
          <p:nvPr>
            <p:extLst/>
          </p:nvPr>
        </p:nvGraphicFramePr>
        <p:xfrm>
          <a:off x="1413979" y="184897"/>
          <a:ext cx="8783374" cy="6488206"/>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661839612"/>
      </p:ext>
    </p:extLst>
  </p:cSld>
  <p:clrMapOvr>
    <a:masterClrMapping/>
  </p:clrMapOvr>
  <p:timing>
    <p:tnLst>
      <p:par>
        <p:cTn id="1" dur="indefinite" restart="never" nodeType="tmRoot"/>
      </p:par>
    </p:tnLst>
  </p:timing>
  <p:extLst>
    <p:ext uri="{6950BFC3-D8DA-4A85-94F7-54DA5524770B}">
      <p188:commentRel xmlns:p188="http://schemas.microsoft.com/office/powerpoint/2018/8/main" xmlns="" r:id="rId4"/>
    </p:ext>
  </p:extLst>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9BC98F01-C5FC-4519-A87E-0D781379B40C}"/>
              </a:ext>
            </a:extLst>
          </p:cNvPr>
          <p:cNvSpPr>
            <a:spLocks noGrp="1"/>
          </p:cNvSpPr>
          <p:nvPr>
            <p:ph type="sldNum" sz="quarter" idx="12"/>
          </p:nvPr>
        </p:nvSpPr>
        <p:spPr/>
        <p:txBody>
          <a:bodyPr/>
          <a:lstStyle/>
          <a:p>
            <a:pPr defTabSz="806867">
              <a:defRPr/>
            </a:pPr>
            <a:fld id="{F439A9B5-F85E-48DB-B373-7908998632F0}" type="slidenum">
              <a:rPr lang="en-US">
                <a:latin typeface="Source Serif 4"/>
              </a:rPr>
              <a:pPr defTabSz="806867">
                <a:defRPr/>
              </a:pPr>
              <a:t>199</a:t>
            </a:fld>
            <a:endParaRPr lang="en-US">
              <a:latin typeface="Source Serif 4"/>
            </a:endParaRPr>
          </a:p>
        </p:txBody>
      </p:sp>
      <p:graphicFrame>
        <p:nvGraphicFramePr>
          <p:cNvPr id="3" name="Chart 2">
            <a:extLst>
              <a:ext uri="{FF2B5EF4-FFF2-40B4-BE49-F238E27FC236}">
                <a16:creationId xmlns:a16="http://schemas.microsoft.com/office/drawing/2014/main" id="{2898CDE3-AD9A-46F7-ADD6-DE4B49A8EC0B}"/>
              </a:ext>
            </a:extLst>
          </p:cNvPr>
          <p:cNvGraphicFramePr/>
          <p:nvPr>
            <p:extLst/>
          </p:nvPr>
        </p:nvGraphicFramePr>
        <p:xfrm>
          <a:off x="1776885" y="198782"/>
          <a:ext cx="8200699" cy="6662579"/>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652884830"/>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90847" y="2666999"/>
            <a:ext cx="10312179" cy="2110382"/>
          </a:xfrm>
        </p:spPr>
        <p:txBody>
          <a:bodyPr>
            <a:noAutofit/>
          </a:bodyPr>
          <a:lstStyle/>
          <a:p>
            <a:r>
              <a:rPr lang="en-US" sz="6000" dirty="0" smtClean="0"/>
              <a:t>DAY 1 – JULY 11, 2023</a:t>
            </a:r>
            <a:endParaRPr lang="en-US" sz="6000" dirty="0"/>
          </a:p>
        </p:txBody>
      </p:sp>
    </p:spTree>
    <p:extLst>
      <p:ext uri="{BB962C8B-B14F-4D97-AF65-F5344CB8AC3E}">
        <p14:creationId xmlns:p14="http://schemas.microsoft.com/office/powerpoint/2010/main" val="1957133818"/>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9" y="33338"/>
            <a:ext cx="10018713" cy="802685"/>
          </a:xfrm>
        </p:spPr>
        <p:txBody>
          <a:bodyPr>
            <a:normAutofit/>
          </a:bodyPr>
          <a:lstStyle/>
          <a:p>
            <a:pPr algn="l"/>
            <a:r>
              <a:rPr lang="en-US" b="1" dirty="0">
                <a:solidFill>
                  <a:srgbClr val="C00000"/>
                </a:solidFill>
              </a:rPr>
              <a:t>MAI </a:t>
            </a:r>
            <a:r>
              <a:rPr lang="en-US" b="1" dirty="0" smtClean="0">
                <a:solidFill>
                  <a:srgbClr val="C00000"/>
                </a:solidFill>
              </a:rPr>
              <a:t>Utilization Data Comparison</a:t>
            </a:r>
            <a:endParaRPr lang="en-US" b="1" dirty="0"/>
          </a:p>
        </p:txBody>
      </p:sp>
      <p:sp>
        <p:nvSpPr>
          <p:cNvPr id="6" name="TextBox 5"/>
          <p:cNvSpPr txBox="1"/>
          <p:nvPr/>
        </p:nvSpPr>
        <p:spPr>
          <a:xfrm>
            <a:off x="4656009" y="6244931"/>
            <a:ext cx="4474928" cy="26161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smtClean="0">
                <a:ln>
                  <a:noFill/>
                </a:ln>
                <a:solidFill>
                  <a:srgbClr val="C00000"/>
                </a:solidFill>
                <a:effectLst/>
                <a:uLnTx/>
                <a:uFillTx/>
                <a:latin typeface="Corbel" panose="020B0503020204020204"/>
                <a:ea typeface="+mn-ea"/>
                <a:cs typeface="+mn-cs"/>
              </a:rPr>
              <a:t>* Haitian clients will count in more than one category on these reports</a:t>
            </a:r>
            <a:r>
              <a:rPr kumimoji="0" lang="en-US" sz="1000" b="0" i="0" u="none" strike="noStrike" kern="1200" cap="none" spc="0" normalizeH="0" baseline="0" noProof="0" dirty="0" smtClean="0">
                <a:ln>
                  <a:noFill/>
                </a:ln>
                <a:solidFill>
                  <a:srgbClr val="C00000"/>
                </a:solidFill>
                <a:effectLst/>
                <a:uLnTx/>
                <a:uFillTx/>
                <a:latin typeface="Corbel" panose="020B0503020204020204"/>
                <a:ea typeface="+mn-ea"/>
                <a:cs typeface="+mn-cs"/>
              </a:rPr>
              <a:t>.</a:t>
            </a:r>
            <a:endParaRPr kumimoji="0" lang="en-US" sz="1000" b="0" i="0" u="none" strike="noStrike" kern="1200" cap="none" spc="0" normalizeH="0" baseline="0" noProof="0" dirty="0">
              <a:ln>
                <a:noFill/>
              </a:ln>
              <a:solidFill>
                <a:srgbClr val="C00000"/>
              </a:solidFill>
              <a:effectLst/>
              <a:uLnTx/>
              <a:uFillTx/>
              <a:latin typeface="Corbel" panose="020B0503020204020204"/>
              <a:ea typeface="+mn-ea"/>
              <a:cs typeface="+mn-cs"/>
            </a:endParaRPr>
          </a:p>
        </p:txBody>
      </p:sp>
      <p:graphicFrame>
        <p:nvGraphicFramePr>
          <p:cNvPr id="5" name="Content Placeholder 6"/>
          <p:cNvGraphicFramePr>
            <a:graphicFrameLocks noGrp="1"/>
          </p:cNvGraphicFramePr>
          <p:nvPr>
            <p:ph idx="1"/>
            <p:extLst/>
          </p:nvPr>
        </p:nvGraphicFramePr>
        <p:xfrm>
          <a:off x="1484309" y="940527"/>
          <a:ext cx="4632713" cy="5028472"/>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7" name="Content Placeholder 6"/>
          <p:cNvGraphicFramePr>
            <a:graphicFrameLocks/>
          </p:cNvGraphicFramePr>
          <p:nvPr>
            <p:extLst/>
          </p:nvPr>
        </p:nvGraphicFramePr>
        <p:xfrm>
          <a:off x="6632028" y="940527"/>
          <a:ext cx="4372302" cy="5028472"/>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067964262"/>
      </p:ext>
    </p:extLst>
  </p:cSld>
  <p:clrMapOvr>
    <a:masterClrMapping/>
  </p:clrMapOvr>
  <p:timing>
    <p:tnLst>
      <p:par>
        <p:cT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F8F9F09-83BD-438C-A8DD-F2AAD5FC5C1D}"/>
              </a:ext>
            </a:extLst>
          </p:cNvPr>
          <p:cNvSpPr>
            <a:spLocks noGrp="1"/>
          </p:cNvSpPr>
          <p:nvPr>
            <p:ph type="title"/>
          </p:nvPr>
        </p:nvSpPr>
        <p:spPr>
          <a:xfrm>
            <a:off x="1108364" y="2857500"/>
            <a:ext cx="8964706" cy="1143000"/>
          </a:xfrm>
        </p:spPr>
        <p:txBody>
          <a:bodyPr/>
          <a:lstStyle/>
          <a:p>
            <a:pPr algn="ctr"/>
            <a:r>
              <a:rPr lang="en-US" sz="4765" b="1">
                <a:latin typeface="+mn-lt"/>
              </a:rPr>
              <a:t>Focus Group Highlights</a:t>
            </a:r>
          </a:p>
        </p:txBody>
      </p:sp>
      <p:sp>
        <p:nvSpPr>
          <p:cNvPr id="3" name="Slide Number Placeholder 2">
            <a:extLst>
              <a:ext uri="{FF2B5EF4-FFF2-40B4-BE49-F238E27FC236}">
                <a16:creationId xmlns:a16="http://schemas.microsoft.com/office/drawing/2014/main" id="{97F65287-175B-4A7F-863F-CB5376F3BF61}"/>
              </a:ext>
            </a:extLst>
          </p:cNvPr>
          <p:cNvSpPr>
            <a:spLocks noGrp="1"/>
          </p:cNvSpPr>
          <p:nvPr>
            <p:ph type="sldNum" sz="quarter" idx="12"/>
          </p:nvPr>
        </p:nvSpPr>
        <p:spPr/>
        <p:txBody>
          <a:bodyPr/>
          <a:lstStyle/>
          <a:p>
            <a:pPr defTabSz="806867">
              <a:defRPr/>
            </a:pPr>
            <a:fld id="{5DC92D98-55E8-470B-BEAB-E91AA681EF37}" type="slidenum">
              <a:rPr lang="en-US">
                <a:latin typeface="Source Serif 4"/>
              </a:rPr>
              <a:pPr defTabSz="806867">
                <a:defRPr/>
              </a:pPr>
              <a:t>200</a:t>
            </a:fld>
            <a:endParaRPr lang="en-US">
              <a:latin typeface="Source Serif 4"/>
            </a:endParaRPr>
          </a:p>
        </p:txBody>
      </p:sp>
    </p:spTree>
    <p:extLst>
      <p:ext uri="{BB962C8B-B14F-4D97-AF65-F5344CB8AC3E}">
        <p14:creationId xmlns:p14="http://schemas.microsoft.com/office/powerpoint/2010/main" val="2475283247"/>
      </p:ext>
    </p:extLst>
  </p:cSld>
  <p:clrMapOvr>
    <a:masterClrMapping/>
  </p:clrMapOvr>
  <p:timing>
    <p:tnLst>
      <p:par>
        <p:cT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9310B84-E06F-4DAE-9FA6-005E602081A4}"/>
              </a:ext>
            </a:extLst>
          </p:cNvPr>
          <p:cNvSpPr>
            <a:spLocks noGrp="1"/>
          </p:cNvSpPr>
          <p:nvPr>
            <p:ph type="title"/>
          </p:nvPr>
        </p:nvSpPr>
        <p:spPr/>
        <p:txBody>
          <a:bodyPr/>
          <a:lstStyle/>
          <a:p>
            <a:r>
              <a:rPr lang="en-US" b="1">
                <a:latin typeface="+mn-lt"/>
              </a:rPr>
              <a:t>Focus Group Highlights</a:t>
            </a:r>
          </a:p>
        </p:txBody>
      </p:sp>
      <p:sp>
        <p:nvSpPr>
          <p:cNvPr id="3" name="Content Placeholder 2">
            <a:extLst>
              <a:ext uri="{FF2B5EF4-FFF2-40B4-BE49-F238E27FC236}">
                <a16:creationId xmlns:a16="http://schemas.microsoft.com/office/drawing/2014/main" id="{F41D396B-C6B9-4FCB-8265-98EBC553E111}"/>
              </a:ext>
            </a:extLst>
          </p:cNvPr>
          <p:cNvSpPr>
            <a:spLocks noGrp="1"/>
          </p:cNvSpPr>
          <p:nvPr>
            <p:ph idx="1"/>
          </p:nvPr>
        </p:nvSpPr>
        <p:spPr>
          <a:xfrm>
            <a:off x="1255059" y="1090630"/>
            <a:ext cx="8964706" cy="5262689"/>
          </a:xfrm>
        </p:spPr>
        <p:txBody>
          <a:bodyPr anchor="ctr">
            <a:normAutofit/>
          </a:bodyPr>
          <a:lstStyle/>
          <a:p>
            <a:pPr>
              <a:spcAft>
                <a:spcPts val="529"/>
              </a:spcAft>
            </a:pPr>
            <a:r>
              <a:rPr lang="en-US" dirty="0"/>
              <a:t>Participants felt that HIV in Palm Beach County is </a:t>
            </a:r>
            <a:r>
              <a:rPr lang="en-US" b="1" dirty="0"/>
              <a:t>frequently stigmatized</a:t>
            </a:r>
            <a:r>
              <a:rPr lang="en-US" dirty="0"/>
              <a:t> and </a:t>
            </a:r>
            <a:r>
              <a:rPr lang="en-US" b="1" dirty="0"/>
              <a:t>misconstrued</a:t>
            </a:r>
            <a:r>
              <a:rPr lang="en-US" dirty="0"/>
              <a:t>. Participants also highlighted that </a:t>
            </a:r>
            <a:r>
              <a:rPr lang="en-US" b="1" dirty="0"/>
              <a:t>engagement or conversations</a:t>
            </a:r>
            <a:r>
              <a:rPr lang="en-US" dirty="0"/>
              <a:t> related to HIV </a:t>
            </a:r>
            <a:r>
              <a:rPr lang="en-US" b="1" dirty="0"/>
              <a:t>are</a:t>
            </a:r>
            <a:r>
              <a:rPr lang="en-US" dirty="0"/>
              <a:t> </a:t>
            </a:r>
            <a:r>
              <a:rPr lang="en-US" b="1" dirty="0"/>
              <a:t>limited</a:t>
            </a:r>
            <a:r>
              <a:rPr lang="en-US" dirty="0"/>
              <a:t> within the community.</a:t>
            </a:r>
          </a:p>
          <a:p>
            <a:pPr>
              <a:spcAft>
                <a:spcPts val="529"/>
              </a:spcAft>
            </a:pPr>
            <a:r>
              <a:rPr lang="en-US" dirty="0"/>
              <a:t>Medication Management and Care Adherence: </a:t>
            </a:r>
          </a:p>
          <a:p>
            <a:pPr>
              <a:spcAft>
                <a:spcPts val="529"/>
              </a:spcAft>
            </a:pPr>
            <a:endParaRPr lang="en-US" dirty="0"/>
          </a:p>
          <a:p>
            <a:pPr>
              <a:spcAft>
                <a:spcPts val="529"/>
              </a:spcAft>
            </a:pPr>
            <a:endParaRPr lang="en-US" dirty="0"/>
          </a:p>
          <a:p>
            <a:pPr>
              <a:spcAft>
                <a:spcPts val="529"/>
              </a:spcAft>
            </a:pPr>
            <a:endParaRPr lang="en-US" dirty="0"/>
          </a:p>
          <a:p>
            <a:pPr>
              <a:spcAft>
                <a:spcPts val="529"/>
              </a:spcAft>
            </a:pPr>
            <a:endParaRPr lang="en-US" dirty="0"/>
          </a:p>
          <a:p>
            <a:pPr>
              <a:spcAft>
                <a:spcPts val="529"/>
              </a:spcAft>
            </a:pPr>
            <a:endParaRPr lang="en-US" dirty="0"/>
          </a:p>
          <a:p>
            <a:pPr>
              <a:spcAft>
                <a:spcPts val="529"/>
              </a:spcAft>
            </a:pPr>
            <a:r>
              <a:rPr lang="en-US" b="1" dirty="0"/>
              <a:t>Participants indicated that once connected to care, they have adhered to their treatments and have not faltered in their care. </a:t>
            </a:r>
            <a:endParaRPr lang="en-US" dirty="0"/>
          </a:p>
          <a:p>
            <a:pPr lvl="1">
              <a:spcAft>
                <a:spcPts val="529"/>
              </a:spcAft>
            </a:pPr>
            <a:r>
              <a:rPr lang="en-US" dirty="0"/>
              <a:t>Managing side-effects when trying to find the right medication</a:t>
            </a:r>
          </a:p>
          <a:p>
            <a:pPr lvl="1">
              <a:spcAft>
                <a:spcPts val="529"/>
              </a:spcAft>
            </a:pPr>
            <a:r>
              <a:rPr lang="en-US" dirty="0"/>
              <a:t>Entering care can be “overwhelming at the beginning” </a:t>
            </a:r>
          </a:p>
        </p:txBody>
      </p:sp>
      <p:sp>
        <p:nvSpPr>
          <p:cNvPr id="4" name="Slide Number Placeholder 3">
            <a:extLst>
              <a:ext uri="{FF2B5EF4-FFF2-40B4-BE49-F238E27FC236}">
                <a16:creationId xmlns:a16="http://schemas.microsoft.com/office/drawing/2014/main" id="{B63196CC-F062-44DE-874D-173E97E17515}"/>
              </a:ext>
            </a:extLst>
          </p:cNvPr>
          <p:cNvSpPr>
            <a:spLocks noGrp="1"/>
          </p:cNvSpPr>
          <p:nvPr>
            <p:ph type="sldNum" sz="quarter" idx="12"/>
          </p:nvPr>
        </p:nvSpPr>
        <p:spPr/>
        <p:txBody>
          <a:bodyPr/>
          <a:lstStyle/>
          <a:p>
            <a:pPr defTabSz="806867">
              <a:defRPr/>
            </a:pPr>
            <a:fld id="{18040866-9B23-4CF4-BFD4-3259D520D90B}" type="slidenum">
              <a:rPr lang="en-US">
                <a:latin typeface="Source Serif 4"/>
              </a:rPr>
              <a:pPr defTabSz="806867">
                <a:defRPr/>
              </a:pPr>
              <a:t>201</a:t>
            </a:fld>
            <a:endParaRPr lang="en-US">
              <a:latin typeface="Source Serif 4"/>
            </a:endParaRPr>
          </a:p>
        </p:txBody>
      </p:sp>
      <p:pic>
        <p:nvPicPr>
          <p:cNvPr id="6" name="Picture 5">
            <a:extLst>
              <a:ext uri="{FF2B5EF4-FFF2-40B4-BE49-F238E27FC236}">
                <a16:creationId xmlns:a16="http://schemas.microsoft.com/office/drawing/2014/main" id="{D8E40867-237F-4910-BF9A-F8F875044E38}"/>
              </a:ext>
            </a:extLst>
          </p:cNvPr>
          <p:cNvPicPr>
            <a:picLocks noChangeAspect="1"/>
          </p:cNvPicPr>
          <p:nvPr/>
        </p:nvPicPr>
        <p:blipFill>
          <a:blip r:embed="rId3" cstate="print">
            <a:extLst>
              <a:ext uri="{28A0092B-C50C-407E-A947-70E740481C1C}">
                <a14:useLocalDpi xmlns:a14="http://schemas.microsoft.com/office/drawing/2010/main" val="0"/>
              </a:ext>
              <a:ext uri="{837473B0-CC2E-450A-ABE3-18F120FF3D39}">
                <a1611:picAttrSrcUrl xmlns:a1611="http://schemas.microsoft.com/office/drawing/2016/11/main" xmlns="" r:id="rId4"/>
              </a:ext>
            </a:extLst>
          </a:blip>
          <a:stretch>
            <a:fillRect/>
          </a:stretch>
        </p:blipFill>
        <p:spPr>
          <a:xfrm>
            <a:off x="3457524" y="2941816"/>
            <a:ext cx="1560315" cy="1560315"/>
          </a:xfrm>
          <a:prstGeom prst="rect">
            <a:avLst/>
          </a:prstGeom>
        </p:spPr>
      </p:pic>
      <p:pic>
        <p:nvPicPr>
          <p:cNvPr id="9" name="Picture 8">
            <a:extLst>
              <a:ext uri="{FF2B5EF4-FFF2-40B4-BE49-F238E27FC236}">
                <a16:creationId xmlns:a16="http://schemas.microsoft.com/office/drawing/2014/main" id="{D7D97E60-6CEF-4F8A-8722-CC8AB7D15492}"/>
              </a:ext>
            </a:extLst>
          </p:cNvPr>
          <p:cNvPicPr>
            <a:picLocks noChangeAspect="1"/>
          </p:cNvPicPr>
          <p:nvPr/>
        </p:nvPicPr>
        <p:blipFill>
          <a:blip r:embed="rId5" cstate="print">
            <a:extLst>
              <a:ext uri="{28A0092B-C50C-407E-A947-70E740481C1C}">
                <a14:useLocalDpi xmlns:a14="http://schemas.microsoft.com/office/drawing/2010/main" val="0"/>
              </a:ext>
              <a:ext uri="{837473B0-CC2E-450A-ABE3-18F120FF3D39}">
                <a1611:picAttrSrcUrl xmlns:a1611="http://schemas.microsoft.com/office/drawing/2016/11/main" xmlns="" r:id="rId6"/>
              </a:ext>
            </a:extLst>
          </a:blip>
          <a:stretch>
            <a:fillRect/>
          </a:stretch>
        </p:blipFill>
        <p:spPr>
          <a:xfrm>
            <a:off x="6587342" y="2908198"/>
            <a:ext cx="1627550" cy="1627550"/>
          </a:xfrm>
          <a:prstGeom prst="rect">
            <a:avLst/>
          </a:prstGeom>
        </p:spPr>
      </p:pic>
    </p:spTree>
    <p:extLst>
      <p:ext uri="{BB962C8B-B14F-4D97-AF65-F5344CB8AC3E}">
        <p14:creationId xmlns:p14="http://schemas.microsoft.com/office/powerpoint/2010/main" val="676541131"/>
      </p:ext>
    </p:extLst>
  </p:cSld>
  <p:clrMapOvr>
    <a:masterClrMapping/>
  </p:clrMapOvr>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5939D499-8555-4835-A8E1-8A3E138F54A5}"/>
              </a:ext>
            </a:extLst>
          </p:cNvPr>
          <p:cNvSpPr>
            <a:spLocks noGrp="1"/>
          </p:cNvSpPr>
          <p:nvPr>
            <p:ph idx="1"/>
          </p:nvPr>
        </p:nvSpPr>
        <p:spPr>
          <a:xfrm>
            <a:off x="1658080" y="1733024"/>
            <a:ext cx="8964706" cy="3353472"/>
          </a:xfrm>
        </p:spPr>
        <p:txBody>
          <a:bodyPr anchor="t">
            <a:normAutofit/>
          </a:bodyPr>
          <a:lstStyle/>
          <a:p>
            <a:pPr>
              <a:spcAft>
                <a:spcPts val="529"/>
              </a:spcAft>
            </a:pPr>
            <a:r>
              <a:rPr lang="en-US" b="1" dirty="0"/>
              <a:t>Positive Experiences </a:t>
            </a:r>
            <a:r>
              <a:rPr lang="en-US" dirty="0"/>
              <a:t>with Providers: </a:t>
            </a:r>
          </a:p>
          <a:p>
            <a:pPr lvl="1">
              <a:spcAft>
                <a:spcPts val="529"/>
              </a:spcAft>
            </a:pPr>
            <a:r>
              <a:rPr lang="en-US" dirty="0"/>
              <a:t>Staff treats them with kindness </a:t>
            </a:r>
          </a:p>
          <a:p>
            <a:pPr lvl="1">
              <a:spcAft>
                <a:spcPts val="529"/>
              </a:spcAft>
            </a:pPr>
            <a:r>
              <a:rPr lang="en-US" dirty="0"/>
              <a:t>makes them ‘feel human again.” …often felt “invisible” or “lesser” but a simple compliment fosters joy</a:t>
            </a:r>
            <a:endParaRPr lang="en-US" b="1" dirty="0"/>
          </a:p>
          <a:p>
            <a:pPr marL="363090" lvl="1" indent="0">
              <a:spcAft>
                <a:spcPts val="529"/>
              </a:spcAft>
              <a:buClr>
                <a:srgbClr val="00B0F0"/>
              </a:buClr>
              <a:buNone/>
            </a:pPr>
            <a:endParaRPr lang="en-US" dirty="0"/>
          </a:p>
          <a:p>
            <a:pPr>
              <a:spcAft>
                <a:spcPts val="529"/>
              </a:spcAft>
            </a:pPr>
            <a:r>
              <a:rPr lang="en-US" b="1" dirty="0"/>
              <a:t>Neutral: </a:t>
            </a:r>
            <a:r>
              <a:rPr lang="en-US" dirty="0"/>
              <a:t>Difficulty finding a new PCP that will also take care of their HIV needs. </a:t>
            </a:r>
          </a:p>
          <a:p>
            <a:pPr lvl="1">
              <a:spcAft>
                <a:spcPts val="529"/>
              </a:spcAft>
            </a:pPr>
            <a:r>
              <a:rPr lang="en-US" dirty="0"/>
              <a:t>“Dual doctor” </a:t>
            </a:r>
            <a:r>
              <a:rPr lang="en-US" dirty="0">
                <a:sym typeface="Wingdings" panose="05000000000000000000" pitchFamily="2" charset="2"/>
              </a:rPr>
              <a:t> </a:t>
            </a:r>
            <a:r>
              <a:rPr lang="en-US" dirty="0"/>
              <a:t>limits the number of different providers they have to see.</a:t>
            </a:r>
          </a:p>
        </p:txBody>
      </p:sp>
      <p:sp>
        <p:nvSpPr>
          <p:cNvPr id="4" name="Slide Number Placeholder 3">
            <a:extLst>
              <a:ext uri="{FF2B5EF4-FFF2-40B4-BE49-F238E27FC236}">
                <a16:creationId xmlns:a16="http://schemas.microsoft.com/office/drawing/2014/main" id="{DE26CDC8-B755-4080-BA60-A2B1D5CCD3FB}"/>
              </a:ext>
            </a:extLst>
          </p:cNvPr>
          <p:cNvSpPr>
            <a:spLocks noGrp="1"/>
          </p:cNvSpPr>
          <p:nvPr>
            <p:ph type="sldNum" sz="quarter" idx="12"/>
          </p:nvPr>
        </p:nvSpPr>
        <p:spPr/>
        <p:txBody>
          <a:bodyPr/>
          <a:lstStyle/>
          <a:p>
            <a:pPr defTabSz="806867">
              <a:defRPr/>
            </a:pPr>
            <a:fld id="{18040866-9B23-4CF4-BFD4-3259D520D90B}" type="slidenum">
              <a:rPr lang="en-US">
                <a:latin typeface="Source Serif 4"/>
              </a:rPr>
              <a:pPr defTabSz="806867">
                <a:defRPr/>
              </a:pPr>
              <a:t>202</a:t>
            </a:fld>
            <a:endParaRPr lang="en-US">
              <a:latin typeface="Source Serif 4"/>
            </a:endParaRPr>
          </a:p>
        </p:txBody>
      </p:sp>
      <p:sp>
        <p:nvSpPr>
          <p:cNvPr id="7" name="Title 1">
            <a:extLst>
              <a:ext uri="{FF2B5EF4-FFF2-40B4-BE49-F238E27FC236}">
                <a16:creationId xmlns:a16="http://schemas.microsoft.com/office/drawing/2014/main" id="{FBE21DE7-A855-D868-99CF-E9B728A80E08}"/>
              </a:ext>
            </a:extLst>
          </p:cNvPr>
          <p:cNvSpPr txBox="1">
            <a:spLocks/>
          </p:cNvSpPr>
          <p:nvPr/>
        </p:nvSpPr>
        <p:spPr>
          <a:xfrm>
            <a:off x="1389529" y="409108"/>
            <a:ext cx="8964706" cy="1143000"/>
          </a:xfrm>
          <a:prstGeom prst="rect">
            <a:avLst/>
          </a:prstGeom>
        </p:spPr>
        <p:txBody>
          <a:bodyPr vert="horz" lIns="80682" tIns="40341" rIns="80682" bIns="40341" rtlCol="0" anchor="ctr">
            <a:noAutofit/>
          </a:bodyPr>
          <a:lstStyle>
            <a:lvl1pPr algn="l" defTabSz="914400" rtl="0" eaLnBrk="1" latinLnBrk="0" hangingPunct="1">
              <a:spcBef>
                <a:spcPct val="0"/>
              </a:spcBef>
              <a:buNone/>
              <a:defRPr sz="4600" kern="1200" cap="none" spc="-100" baseline="0">
                <a:ln>
                  <a:noFill/>
                </a:ln>
                <a:solidFill>
                  <a:schemeClr val="tx2"/>
                </a:solidFill>
                <a:effectLst/>
                <a:latin typeface="+mj-lt"/>
                <a:ea typeface="+mj-ea"/>
                <a:cs typeface="+mj-cs"/>
              </a:defRPr>
            </a:lvl1pPr>
          </a:lstStyle>
          <a:p>
            <a:pPr defTabSz="806867"/>
            <a:r>
              <a:rPr lang="en-US" sz="4059" b="1" spc="-88">
                <a:solidFill>
                  <a:srgbClr val="0AAAB3"/>
                </a:solidFill>
                <a:latin typeface="Source Serif 4"/>
              </a:rPr>
              <a:t>Focus Group Highlights </a:t>
            </a:r>
            <a:r>
              <a:rPr lang="en-US" sz="4059" b="1" i="1" spc="-88">
                <a:solidFill>
                  <a:srgbClr val="0AAAB3"/>
                </a:solidFill>
                <a:latin typeface="Source Serif 4"/>
              </a:rPr>
              <a:t>(Continued)</a:t>
            </a:r>
          </a:p>
        </p:txBody>
      </p:sp>
      <p:pic>
        <p:nvPicPr>
          <p:cNvPr id="2" name="Graphic 4" descr="Smiling face outline outline">
            <a:extLst>
              <a:ext uri="{FF2B5EF4-FFF2-40B4-BE49-F238E27FC236}">
                <a16:creationId xmlns:a16="http://schemas.microsoft.com/office/drawing/2014/main" id="{788530C5-5D5F-0826-A51C-3BC3EA79E553}"/>
              </a:ext>
            </a:extLst>
          </p:cNvPr>
          <p:cNvPicPr>
            <a:picLocks noChangeAspect="1"/>
          </p:cNvPicPr>
          <p:nvPr/>
        </p:nvPicPr>
        <p:blipFill>
          <a:blip r:embed="rId3">
            <a:extLst>
              <a:ext uri="{96DAC541-7B7A-43D3-8B79-37D633B846F1}">
                <asvg:svgBlip xmlns:asvg="http://schemas.microsoft.com/office/drawing/2016/SVG/main" xmlns="" r:embed="rId5"/>
              </a:ext>
            </a:extLst>
          </a:blip>
          <a:stretch>
            <a:fillRect/>
          </a:stretch>
        </p:blipFill>
        <p:spPr>
          <a:xfrm>
            <a:off x="4001952" y="5157178"/>
            <a:ext cx="1540188" cy="1539628"/>
          </a:xfrm>
          <a:prstGeom prst="rect">
            <a:avLst/>
          </a:prstGeom>
        </p:spPr>
      </p:pic>
      <p:pic>
        <p:nvPicPr>
          <p:cNvPr id="5" name="Graphic 5" descr="Neutral face outline outline">
            <a:extLst>
              <a:ext uri="{FF2B5EF4-FFF2-40B4-BE49-F238E27FC236}">
                <a16:creationId xmlns:a16="http://schemas.microsoft.com/office/drawing/2014/main" id="{E9F6DA8B-E1A2-8785-D53D-50E48B838983}"/>
              </a:ext>
            </a:extLst>
          </p:cNvPr>
          <p:cNvPicPr>
            <a:picLocks noChangeAspect="1"/>
          </p:cNvPicPr>
          <p:nvPr/>
        </p:nvPicPr>
        <p:blipFill>
          <a:blip r:embed="rId6">
            <a:extLst>
              <a:ext uri="{96DAC541-7B7A-43D3-8B79-37D633B846F1}">
                <asvg:svgBlip xmlns:asvg="http://schemas.microsoft.com/office/drawing/2016/SVG/main" xmlns="" r:embed="rId7"/>
              </a:ext>
            </a:extLst>
          </a:blip>
          <a:stretch>
            <a:fillRect/>
          </a:stretch>
        </p:blipFill>
        <p:spPr>
          <a:xfrm>
            <a:off x="6309023" y="5153349"/>
            <a:ext cx="1540188" cy="1539628"/>
          </a:xfrm>
          <a:prstGeom prst="rect">
            <a:avLst/>
          </a:prstGeom>
        </p:spPr>
      </p:pic>
    </p:spTree>
    <p:extLst>
      <p:ext uri="{BB962C8B-B14F-4D97-AF65-F5344CB8AC3E}">
        <p14:creationId xmlns:p14="http://schemas.microsoft.com/office/powerpoint/2010/main" val="570874614"/>
      </p:ext>
    </p:extLst>
  </p:cSld>
  <p:clrMapOvr>
    <a:masterClrMapping/>
  </p:clrMapOvr>
  <p:timing>
    <p:tnLst>
      <p:par>
        <p:cTn id="1" dur="indefinite" restart="never" nodeType="tmRoot"/>
      </p:par>
    </p:tnLst>
  </p:timing>
  <p:extLst>
    <p:ext uri="{6950BFC3-D8DA-4A85-94F7-54DA5524770B}">
      <p188:commentRel xmlns:p188="http://schemas.microsoft.com/office/powerpoint/2018/8/main" xmlns="" r:id="rId8"/>
    </p:ext>
  </p:extLst>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165FDA2-A6B2-4812-9958-DADC1BD002AC}"/>
              </a:ext>
            </a:extLst>
          </p:cNvPr>
          <p:cNvSpPr>
            <a:spLocks noGrp="1"/>
          </p:cNvSpPr>
          <p:nvPr>
            <p:ph idx="1"/>
          </p:nvPr>
        </p:nvSpPr>
        <p:spPr/>
        <p:txBody>
          <a:bodyPr vert="horz" lIns="80682" tIns="40341" rIns="80682" bIns="40341" rtlCol="0" anchor="t">
            <a:normAutofit/>
          </a:bodyPr>
          <a:lstStyle/>
          <a:p>
            <a:pPr>
              <a:spcAft>
                <a:spcPts val="1059"/>
              </a:spcAft>
            </a:pPr>
            <a:r>
              <a:rPr lang="en-US" b="1" dirty="0"/>
              <a:t>Concerns</a:t>
            </a:r>
            <a:endParaRPr lang="en-US" dirty="0"/>
          </a:p>
          <a:p>
            <a:pPr lvl="1">
              <a:spcAft>
                <a:spcPts val="1059"/>
              </a:spcAft>
            </a:pPr>
            <a:r>
              <a:rPr lang="en-US" dirty="0"/>
              <a:t>Medication pick-up at Pharmacy </a:t>
            </a:r>
            <a:r>
              <a:rPr lang="en-US" dirty="0">
                <a:sym typeface="Wingdings" panose="05000000000000000000" pitchFamily="2" charset="2"/>
              </a:rPr>
              <a:t> Fears of being ‘outed’</a:t>
            </a:r>
            <a:endParaRPr lang="en-US" dirty="0"/>
          </a:p>
          <a:p>
            <a:pPr lvl="1">
              <a:spcAft>
                <a:spcPts val="1059"/>
              </a:spcAft>
            </a:pPr>
            <a:r>
              <a:rPr lang="en-US" dirty="0"/>
              <a:t>Home- Delivered Medications </a:t>
            </a:r>
            <a:r>
              <a:rPr lang="en-US" dirty="0">
                <a:sym typeface="Wingdings" panose="05000000000000000000" pitchFamily="2" charset="2"/>
              </a:rPr>
              <a:t> Fears of losing housing</a:t>
            </a:r>
          </a:p>
          <a:p>
            <a:pPr lvl="1">
              <a:spcAft>
                <a:spcPts val="1059"/>
              </a:spcAft>
            </a:pPr>
            <a:r>
              <a:rPr lang="en-US" dirty="0">
                <a:sym typeface="Wingdings" panose="05000000000000000000" pitchFamily="2" charset="2"/>
              </a:rPr>
              <a:t>Barriers accessing HOPWA</a:t>
            </a:r>
            <a:endParaRPr lang="en-US" dirty="0"/>
          </a:p>
          <a:p>
            <a:pPr marL="363090" lvl="1" indent="0">
              <a:spcAft>
                <a:spcPts val="1059"/>
              </a:spcAft>
              <a:buClr>
                <a:srgbClr val="00B0F0"/>
              </a:buClr>
              <a:buNone/>
            </a:pPr>
            <a:endParaRPr lang="en-US" dirty="0"/>
          </a:p>
          <a:p>
            <a:pPr>
              <a:spcAft>
                <a:spcPts val="1059"/>
              </a:spcAft>
            </a:pPr>
            <a:r>
              <a:rPr lang="en-US" b="1" dirty="0"/>
              <a:t>Navigating romantic and sexual relationships</a:t>
            </a:r>
            <a:endParaRPr lang="en-US" dirty="0"/>
          </a:p>
          <a:p>
            <a:pPr marL="100858" indent="0">
              <a:spcAft>
                <a:spcPts val="1059"/>
              </a:spcAft>
              <a:buNone/>
            </a:pPr>
            <a:endParaRPr lang="en-US" b="1" dirty="0"/>
          </a:p>
          <a:p>
            <a:pPr>
              <a:spcAft>
                <a:spcPts val="1059"/>
              </a:spcAft>
            </a:pPr>
            <a:r>
              <a:rPr lang="en-US" b="1" dirty="0"/>
              <a:t>Increasing Community Education</a:t>
            </a:r>
            <a:endParaRPr lang="en-US" dirty="0"/>
          </a:p>
          <a:p>
            <a:pPr marL="100858" indent="0">
              <a:spcAft>
                <a:spcPts val="1059"/>
              </a:spcAft>
              <a:buNone/>
            </a:pPr>
            <a:endParaRPr lang="en-US" dirty="0"/>
          </a:p>
        </p:txBody>
      </p:sp>
      <p:sp>
        <p:nvSpPr>
          <p:cNvPr id="4" name="Slide Number Placeholder 3">
            <a:extLst>
              <a:ext uri="{FF2B5EF4-FFF2-40B4-BE49-F238E27FC236}">
                <a16:creationId xmlns:a16="http://schemas.microsoft.com/office/drawing/2014/main" id="{139CDAE3-DD1A-40A5-B20F-760034DADCAB}"/>
              </a:ext>
            </a:extLst>
          </p:cNvPr>
          <p:cNvSpPr>
            <a:spLocks noGrp="1"/>
          </p:cNvSpPr>
          <p:nvPr>
            <p:ph type="sldNum" sz="quarter" idx="12"/>
          </p:nvPr>
        </p:nvSpPr>
        <p:spPr/>
        <p:txBody>
          <a:bodyPr/>
          <a:lstStyle/>
          <a:p>
            <a:pPr defTabSz="806867">
              <a:defRPr/>
            </a:pPr>
            <a:fld id="{18040866-9B23-4CF4-BFD4-3259D520D90B}" type="slidenum">
              <a:rPr lang="en-US">
                <a:latin typeface="Source Serif 4"/>
              </a:rPr>
              <a:pPr defTabSz="806867">
                <a:defRPr/>
              </a:pPr>
              <a:t>203</a:t>
            </a:fld>
            <a:endParaRPr lang="en-US">
              <a:latin typeface="Source Serif 4"/>
            </a:endParaRPr>
          </a:p>
        </p:txBody>
      </p:sp>
      <p:sp>
        <p:nvSpPr>
          <p:cNvPr id="7" name="Title 1">
            <a:extLst>
              <a:ext uri="{FF2B5EF4-FFF2-40B4-BE49-F238E27FC236}">
                <a16:creationId xmlns:a16="http://schemas.microsoft.com/office/drawing/2014/main" id="{E9A4A63F-E323-0E64-8752-DED70A33C7DC}"/>
              </a:ext>
            </a:extLst>
          </p:cNvPr>
          <p:cNvSpPr txBox="1">
            <a:spLocks/>
          </p:cNvSpPr>
          <p:nvPr/>
        </p:nvSpPr>
        <p:spPr>
          <a:xfrm>
            <a:off x="1389529" y="409108"/>
            <a:ext cx="8964706" cy="1143000"/>
          </a:xfrm>
          <a:prstGeom prst="rect">
            <a:avLst/>
          </a:prstGeom>
        </p:spPr>
        <p:txBody>
          <a:bodyPr vert="horz" lIns="80682" tIns="40341" rIns="80682" bIns="40341" rtlCol="0" anchor="ctr">
            <a:noAutofit/>
          </a:bodyPr>
          <a:lstStyle>
            <a:lvl1pPr algn="l" defTabSz="914400" rtl="0" eaLnBrk="1" latinLnBrk="0" hangingPunct="1">
              <a:spcBef>
                <a:spcPct val="0"/>
              </a:spcBef>
              <a:buNone/>
              <a:defRPr sz="4600" kern="1200" cap="none" spc="-100" baseline="0">
                <a:ln>
                  <a:noFill/>
                </a:ln>
                <a:solidFill>
                  <a:schemeClr val="tx2"/>
                </a:solidFill>
                <a:effectLst/>
                <a:latin typeface="+mj-lt"/>
                <a:ea typeface="+mj-ea"/>
                <a:cs typeface="+mj-cs"/>
              </a:defRPr>
            </a:lvl1pPr>
          </a:lstStyle>
          <a:p>
            <a:pPr defTabSz="806867"/>
            <a:r>
              <a:rPr lang="en-US" sz="4059" b="1" spc="-88">
                <a:solidFill>
                  <a:srgbClr val="0AAAB3"/>
                </a:solidFill>
                <a:latin typeface="Source Serif 4"/>
              </a:rPr>
              <a:t>Focus Group Highlights </a:t>
            </a:r>
            <a:r>
              <a:rPr lang="en-US" sz="4059" b="1" i="1" spc="-88">
                <a:solidFill>
                  <a:srgbClr val="0AAAB3"/>
                </a:solidFill>
                <a:latin typeface="Source Serif 4"/>
              </a:rPr>
              <a:t>(Continued)</a:t>
            </a:r>
          </a:p>
        </p:txBody>
      </p:sp>
      <p:pic>
        <p:nvPicPr>
          <p:cNvPr id="2" name="Graphic 4" descr="Medicine outline">
            <a:extLst>
              <a:ext uri="{FF2B5EF4-FFF2-40B4-BE49-F238E27FC236}">
                <a16:creationId xmlns:a16="http://schemas.microsoft.com/office/drawing/2014/main" id="{3988C7A3-604D-2466-B9CE-8D65BC8E986A}"/>
              </a:ext>
            </a:extLst>
          </p:cNvPr>
          <p:cNvPicPr>
            <a:picLocks noChangeAspect="1"/>
          </p:cNvPicPr>
          <p:nvPr/>
        </p:nvPicPr>
        <p:blipFill>
          <a:blip r:embed="rId3">
            <a:extLst>
              <a:ext uri="{96DAC541-7B7A-43D3-8B79-37D633B846F1}">
                <asvg:svgBlip xmlns:asvg="http://schemas.microsoft.com/office/drawing/2016/SVG/main" xmlns="" r:embed="rId5"/>
              </a:ext>
            </a:extLst>
          </a:blip>
          <a:stretch>
            <a:fillRect/>
          </a:stretch>
        </p:blipFill>
        <p:spPr>
          <a:xfrm>
            <a:off x="8147239" y="1644031"/>
            <a:ext cx="807116" cy="806824"/>
          </a:xfrm>
          <a:prstGeom prst="rect">
            <a:avLst/>
          </a:prstGeom>
        </p:spPr>
      </p:pic>
      <p:pic>
        <p:nvPicPr>
          <p:cNvPr id="5" name="Graphic 5" descr="Mailbox outline">
            <a:extLst>
              <a:ext uri="{FF2B5EF4-FFF2-40B4-BE49-F238E27FC236}">
                <a16:creationId xmlns:a16="http://schemas.microsoft.com/office/drawing/2014/main" id="{C484C2E5-C7D0-DDD8-ED97-8823E851B05D}"/>
              </a:ext>
            </a:extLst>
          </p:cNvPr>
          <p:cNvPicPr>
            <a:picLocks noChangeAspect="1"/>
          </p:cNvPicPr>
          <p:nvPr/>
        </p:nvPicPr>
        <p:blipFill>
          <a:blip r:embed="rId6">
            <a:extLst>
              <a:ext uri="{96DAC541-7B7A-43D3-8B79-37D633B846F1}">
                <asvg:svgBlip xmlns:asvg="http://schemas.microsoft.com/office/drawing/2016/SVG/main" xmlns="" r:embed="rId7"/>
              </a:ext>
            </a:extLst>
          </a:blip>
          <a:stretch>
            <a:fillRect/>
          </a:stretch>
        </p:blipFill>
        <p:spPr>
          <a:xfrm>
            <a:off x="9081061" y="1644031"/>
            <a:ext cx="807116" cy="806824"/>
          </a:xfrm>
          <a:prstGeom prst="rect">
            <a:avLst/>
          </a:prstGeom>
        </p:spPr>
      </p:pic>
      <p:pic>
        <p:nvPicPr>
          <p:cNvPr id="6" name="Graphic 7" descr="Home outline">
            <a:extLst>
              <a:ext uri="{FF2B5EF4-FFF2-40B4-BE49-F238E27FC236}">
                <a16:creationId xmlns:a16="http://schemas.microsoft.com/office/drawing/2014/main" id="{AF071532-DC11-38BC-1898-59C0BB6AB8B1}"/>
              </a:ext>
            </a:extLst>
          </p:cNvPr>
          <p:cNvPicPr>
            <a:picLocks noChangeAspect="1"/>
          </p:cNvPicPr>
          <p:nvPr/>
        </p:nvPicPr>
        <p:blipFill>
          <a:blip r:embed="rId8">
            <a:extLst>
              <a:ext uri="{96DAC541-7B7A-43D3-8B79-37D633B846F1}">
                <asvg:svgBlip xmlns:asvg="http://schemas.microsoft.com/office/drawing/2016/SVG/main" xmlns="" r:embed="rId9"/>
              </a:ext>
            </a:extLst>
          </a:blip>
          <a:stretch>
            <a:fillRect/>
          </a:stretch>
        </p:blipFill>
        <p:spPr>
          <a:xfrm>
            <a:off x="8483415" y="2577515"/>
            <a:ext cx="807116" cy="806824"/>
          </a:xfrm>
          <a:prstGeom prst="rect">
            <a:avLst/>
          </a:prstGeom>
        </p:spPr>
      </p:pic>
      <p:pic>
        <p:nvPicPr>
          <p:cNvPr id="8" name="Graphic 8" descr="Polaroid Pictures with solid fill">
            <a:extLst>
              <a:ext uri="{FF2B5EF4-FFF2-40B4-BE49-F238E27FC236}">
                <a16:creationId xmlns:a16="http://schemas.microsoft.com/office/drawing/2014/main" id="{36102AA9-9280-A33E-5814-7A3621224D97}"/>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7549591" y="3921734"/>
            <a:ext cx="1342508" cy="1342021"/>
          </a:xfrm>
          <a:prstGeom prst="rect">
            <a:avLst/>
          </a:prstGeom>
        </p:spPr>
      </p:pic>
      <p:pic>
        <p:nvPicPr>
          <p:cNvPr id="9" name="Graphic 9" descr="Classroom outline">
            <a:extLst>
              <a:ext uri="{FF2B5EF4-FFF2-40B4-BE49-F238E27FC236}">
                <a16:creationId xmlns:a16="http://schemas.microsoft.com/office/drawing/2014/main" id="{ADF51153-EF3F-CAA0-D13F-F65B5E00120F}"/>
              </a:ext>
            </a:extLst>
          </p:cNvPr>
          <p:cNvPicPr>
            <a:picLocks noChangeAspect="1"/>
          </p:cNvPicPr>
          <p:nvPr/>
        </p:nvPicPr>
        <p:blipFill>
          <a:blip r:embed="rId12">
            <a:extLst>
              <a:ext uri="{96DAC541-7B7A-43D3-8B79-37D633B846F1}">
                <asvg:svgBlip xmlns:asvg="http://schemas.microsoft.com/office/drawing/2016/SVG/main" xmlns="" r:embed="rId13"/>
              </a:ext>
            </a:extLst>
          </a:blip>
          <a:stretch>
            <a:fillRect/>
          </a:stretch>
        </p:blipFill>
        <p:spPr>
          <a:xfrm>
            <a:off x="5532532" y="5166380"/>
            <a:ext cx="1342508" cy="1366914"/>
          </a:xfrm>
          <a:prstGeom prst="rect">
            <a:avLst/>
          </a:prstGeom>
        </p:spPr>
      </p:pic>
    </p:spTree>
    <p:extLst>
      <p:ext uri="{BB962C8B-B14F-4D97-AF65-F5344CB8AC3E}">
        <p14:creationId xmlns:p14="http://schemas.microsoft.com/office/powerpoint/2010/main" val="1300185859"/>
      </p:ext>
    </p:extLst>
  </p:cSld>
  <p:clrMapOvr>
    <a:masterClrMapping/>
  </p:clrMapOvr>
  <p:timing>
    <p:tnLst>
      <p:par>
        <p:cTn id="1" dur="indefinite" restart="never" nodeType="tmRoot"/>
      </p:par>
    </p:tnLst>
  </p:timing>
  <p:extLst>
    <p:ext uri="{6950BFC3-D8DA-4A85-94F7-54DA5524770B}">
      <p188:commentRel xmlns:p188="http://schemas.microsoft.com/office/powerpoint/2018/8/main" xmlns="" r:id="rId14"/>
    </p:ext>
  </p:extLst>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F8F9F09-83BD-438C-A8DD-F2AAD5FC5C1D}"/>
              </a:ext>
            </a:extLst>
          </p:cNvPr>
          <p:cNvSpPr>
            <a:spLocks noGrp="1"/>
          </p:cNvSpPr>
          <p:nvPr>
            <p:ph type="title"/>
          </p:nvPr>
        </p:nvSpPr>
        <p:spPr>
          <a:xfrm>
            <a:off x="1108364" y="2857500"/>
            <a:ext cx="8964706" cy="1143000"/>
          </a:xfrm>
        </p:spPr>
        <p:txBody>
          <a:bodyPr/>
          <a:lstStyle/>
          <a:p>
            <a:pPr algn="ctr"/>
            <a:r>
              <a:rPr lang="en-US" sz="4765" b="1">
                <a:latin typeface="+mn-lt"/>
              </a:rPr>
              <a:t>Key Informant Interview Highlights</a:t>
            </a:r>
          </a:p>
        </p:txBody>
      </p:sp>
      <p:sp>
        <p:nvSpPr>
          <p:cNvPr id="3" name="Slide Number Placeholder 2">
            <a:extLst>
              <a:ext uri="{FF2B5EF4-FFF2-40B4-BE49-F238E27FC236}">
                <a16:creationId xmlns:a16="http://schemas.microsoft.com/office/drawing/2014/main" id="{97F65287-175B-4A7F-863F-CB5376F3BF61}"/>
              </a:ext>
            </a:extLst>
          </p:cNvPr>
          <p:cNvSpPr>
            <a:spLocks noGrp="1"/>
          </p:cNvSpPr>
          <p:nvPr>
            <p:ph type="sldNum" sz="quarter" idx="12"/>
          </p:nvPr>
        </p:nvSpPr>
        <p:spPr/>
        <p:txBody>
          <a:bodyPr/>
          <a:lstStyle/>
          <a:p>
            <a:pPr defTabSz="806867">
              <a:defRPr/>
            </a:pPr>
            <a:fld id="{5DC92D98-55E8-470B-BEAB-E91AA681EF37}" type="slidenum">
              <a:rPr lang="en-US">
                <a:latin typeface="Source Serif 4"/>
              </a:rPr>
              <a:pPr defTabSz="806867">
                <a:defRPr/>
              </a:pPr>
              <a:t>204</a:t>
            </a:fld>
            <a:endParaRPr lang="en-US">
              <a:latin typeface="Source Serif 4"/>
            </a:endParaRPr>
          </a:p>
        </p:txBody>
      </p:sp>
    </p:spTree>
    <p:extLst>
      <p:ext uri="{BB962C8B-B14F-4D97-AF65-F5344CB8AC3E}">
        <p14:creationId xmlns:p14="http://schemas.microsoft.com/office/powerpoint/2010/main" val="3636135758"/>
      </p:ext>
    </p:extLst>
  </p:cSld>
  <p:clrMapOvr>
    <a:masterClrMapping/>
  </p:clrMapOvr>
  <p:timing>
    <p:tnLst>
      <p:par>
        <p:cTn id="1" dur="indefinite" restart="never" nodeType="tmRoot"/>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943BB9-64E2-4382-BC32-A1092C2D9893}"/>
              </a:ext>
            </a:extLst>
          </p:cNvPr>
          <p:cNvSpPr>
            <a:spLocks noGrp="1"/>
          </p:cNvSpPr>
          <p:nvPr>
            <p:ph type="title"/>
          </p:nvPr>
        </p:nvSpPr>
        <p:spPr/>
        <p:txBody>
          <a:bodyPr/>
          <a:lstStyle/>
          <a:p>
            <a:r>
              <a:rPr lang="en-US" sz="4236" b="1" dirty="0">
                <a:latin typeface="+mn-lt"/>
              </a:rPr>
              <a:t>Program Successes</a:t>
            </a:r>
          </a:p>
        </p:txBody>
      </p:sp>
      <p:sp>
        <p:nvSpPr>
          <p:cNvPr id="3" name="Content Placeholder 2">
            <a:extLst>
              <a:ext uri="{FF2B5EF4-FFF2-40B4-BE49-F238E27FC236}">
                <a16:creationId xmlns:a16="http://schemas.microsoft.com/office/drawing/2014/main" id="{9F6D7485-ADAD-4B68-8B88-C7C56E8D2694}"/>
              </a:ext>
            </a:extLst>
          </p:cNvPr>
          <p:cNvSpPr>
            <a:spLocks noGrp="1"/>
          </p:cNvSpPr>
          <p:nvPr>
            <p:ph idx="1"/>
          </p:nvPr>
        </p:nvSpPr>
        <p:spPr>
          <a:xfrm>
            <a:off x="1255059" y="3695018"/>
            <a:ext cx="8964706" cy="2705782"/>
          </a:xfrm>
        </p:spPr>
        <p:txBody>
          <a:bodyPr/>
          <a:lstStyle/>
          <a:p>
            <a:r>
              <a:rPr lang="en-US" b="1" dirty="0"/>
              <a:t>Test and Treat Program</a:t>
            </a:r>
          </a:p>
          <a:p>
            <a:r>
              <a:rPr lang="en-US" b="1" dirty="0"/>
              <a:t>Early Intervention Services (EIS) program</a:t>
            </a:r>
            <a:endParaRPr lang="en-US" dirty="0"/>
          </a:p>
          <a:p>
            <a:r>
              <a:rPr lang="en-US" b="1" dirty="0"/>
              <a:t>AIDS Drug Assistance Program (ADAP)</a:t>
            </a:r>
            <a:r>
              <a:rPr lang="en-US" dirty="0"/>
              <a:t> </a:t>
            </a:r>
          </a:p>
          <a:p>
            <a:pPr lvl="1"/>
            <a:r>
              <a:rPr lang="en-US" dirty="0"/>
              <a:t>Provide medications to clients on-site </a:t>
            </a:r>
          </a:p>
          <a:p>
            <a:pPr lvl="1"/>
            <a:r>
              <a:rPr lang="en-US" dirty="0"/>
              <a:t>If clients come in or call with medication issues, the staff are able to “trouble shoot right away… as they see medication as a priority.”</a:t>
            </a:r>
          </a:p>
        </p:txBody>
      </p:sp>
      <p:sp>
        <p:nvSpPr>
          <p:cNvPr id="4" name="Slide Number Placeholder 3">
            <a:extLst>
              <a:ext uri="{FF2B5EF4-FFF2-40B4-BE49-F238E27FC236}">
                <a16:creationId xmlns:a16="http://schemas.microsoft.com/office/drawing/2014/main" id="{8BAC9DF5-D3E4-4829-BA94-B2FF89AA5967}"/>
              </a:ext>
            </a:extLst>
          </p:cNvPr>
          <p:cNvSpPr>
            <a:spLocks noGrp="1"/>
          </p:cNvSpPr>
          <p:nvPr>
            <p:ph type="sldNum" sz="quarter" idx="12"/>
          </p:nvPr>
        </p:nvSpPr>
        <p:spPr/>
        <p:txBody>
          <a:bodyPr/>
          <a:lstStyle/>
          <a:p>
            <a:pPr defTabSz="806867">
              <a:defRPr/>
            </a:pPr>
            <a:fld id="{18040866-9B23-4CF4-BFD4-3259D520D90B}" type="slidenum">
              <a:rPr lang="en-US">
                <a:latin typeface="Source Serif 4"/>
              </a:rPr>
              <a:pPr defTabSz="806867">
                <a:defRPr/>
              </a:pPr>
              <a:t>205</a:t>
            </a:fld>
            <a:endParaRPr lang="en-US">
              <a:latin typeface="Source Serif 4"/>
            </a:endParaRPr>
          </a:p>
        </p:txBody>
      </p:sp>
      <p:pic>
        <p:nvPicPr>
          <p:cNvPr id="6" name="Graphic 5" descr="Test tubes">
            <a:extLst>
              <a:ext uri="{FF2B5EF4-FFF2-40B4-BE49-F238E27FC236}">
                <a16:creationId xmlns:a16="http://schemas.microsoft.com/office/drawing/2014/main" id="{8E0206BE-9949-49D3-B364-D403782C490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xmlns="" r:embed="rId4"/>
              </a:ext>
            </a:extLst>
          </a:blip>
          <a:stretch>
            <a:fillRect/>
          </a:stretch>
        </p:blipFill>
        <p:spPr>
          <a:xfrm>
            <a:off x="1950798" y="1540565"/>
            <a:ext cx="1888435" cy="1888435"/>
          </a:xfrm>
          <a:prstGeom prst="rect">
            <a:avLst/>
          </a:prstGeom>
        </p:spPr>
      </p:pic>
      <p:pic>
        <p:nvPicPr>
          <p:cNvPr id="8" name="Graphic 7" descr="Doctor">
            <a:extLst>
              <a:ext uri="{FF2B5EF4-FFF2-40B4-BE49-F238E27FC236}">
                <a16:creationId xmlns:a16="http://schemas.microsoft.com/office/drawing/2014/main" id="{A4D1D5F0-B073-40DF-9A61-5B3EEE28F69C}"/>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xmlns="" r:embed="rId6"/>
              </a:ext>
            </a:extLst>
          </a:blip>
          <a:stretch>
            <a:fillRect/>
          </a:stretch>
        </p:blipFill>
        <p:spPr>
          <a:xfrm>
            <a:off x="5234695" y="1568842"/>
            <a:ext cx="1722611" cy="1722611"/>
          </a:xfrm>
          <a:prstGeom prst="rect">
            <a:avLst/>
          </a:prstGeom>
        </p:spPr>
      </p:pic>
      <p:pic>
        <p:nvPicPr>
          <p:cNvPr id="10" name="Graphic 9" descr="Medicine">
            <a:extLst>
              <a:ext uri="{FF2B5EF4-FFF2-40B4-BE49-F238E27FC236}">
                <a16:creationId xmlns:a16="http://schemas.microsoft.com/office/drawing/2014/main" id="{D75F2F52-9EE5-4A6E-B7A9-3949CF65725E}"/>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xmlns="" r:embed="rId8"/>
              </a:ext>
            </a:extLst>
          </a:blip>
          <a:stretch>
            <a:fillRect/>
          </a:stretch>
        </p:blipFill>
        <p:spPr>
          <a:xfrm>
            <a:off x="8200758" y="1713042"/>
            <a:ext cx="1449941" cy="1449941"/>
          </a:xfrm>
          <a:prstGeom prst="rect">
            <a:avLst/>
          </a:prstGeom>
        </p:spPr>
      </p:pic>
    </p:spTree>
    <p:extLst>
      <p:ext uri="{BB962C8B-B14F-4D97-AF65-F5344CB8AC3E}">
        <p14:creationId xmlns:p14="http://schemas.microsoft.com/office/powerpoint/2010/main" val="576640376"/>
      </p:ext>
    </p:extLst>
  </p:cSld>
  <p:clrMapOvr>
    <a:masterClrMapping/>
  </p:clrMapOvr>
  <p:timing>
    <p:tnLst>
      <p:par>
        <p:cTn id="1" dur="indefinite" restart="never" nodeType="tmRoot"/>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2B521C2A-DF79-4E32-96C8-733969A2A45A}"/>
              </a:ext>
            </a:extLst>
          </p:cNvPr>
          <p:cNvSpPr>
            <a:spLocks noGrp="1"/>
          </p:cNvSpPr>
          <p:nvPr>
            <p:ph idx="1"/>
          </p:nvPr>
        </p:nvSpPr>
        <p:spPr/>
        <p:txBody>
          <a:bodyPr>
            <a:normAutofit/>
          </a:bodyPr>
          <a:lstStyle/>
          <a:p>
            <a:r>
              <a:rPr lang="en-US" b="1" dirty="0"/>
              <a:t>Health literacy</a:t>
            </a:r>
          </a:p>
          <a:p>
            <a:pPr lvl="1"/>
            <a:r>
              <a:rPr lang="en-US" dirty="0"/>
              <a:t>Clients may not understand why they are being referred to a specialist </a:t>
            </a:r>
            <a:r>
              <a:rPr lang="en-US" dirty="0">
                <a:sym typeface="Wingdings" panose="05000000000000000000" pitchFamily="2" charset="2"/>
              </a:rPr>
              <a:t> </a:t>
            </a:r>
            <a:r>
              <a:rPr lang="en-US" dirty="0"/>
              <a:t> results in Participants becoming agitated and disengaging with the system. </a:t>
            </a:r>
          </a:p>
          <a:p>
            <a:pPr lvl="1"/>
            <a:r>
              <a:rPr lang="en-US" dirty="0"/>
              <a:t>Challenges clients face when they switch insurance and, usually unknowingly, lose their Ryan White eligibility. </a:t>
            </a:r>
          </a:p>
          <a:p>
            <a:r>
              <a:rPr lang="en-US" b="1" dirty="0"/>
              <a:t>Increasing staff capacity</a:t>
            </a:r>
            <a:r>
              <a:rPr lang="en-US" dirty="0"/>
              <a:t> </a:t>
            </a:r>
          </a:p>
          <a:p>
            <a:pPr lvl="1"/>
            <a:r>
              <a:rPr lang="en-US" dirty="0"/>
              <a:t>Hire staff who speak other languages, such as Spanish and Haitian-Creole. </a:t>
            </a:r>
          </a:p>
          <a:p>
            <a:pPr lvl="1"/>
            <a:r>
              <a:rPr lang="en-US" dirty="0"/>
              <a:t>Increasing knowledge of services amongst new staff hires. </a:t>
            </a:r>
          </a:p>
          <a:p>
            <a:r>
              <a:rPr lang="en-US" b="1" dirty="0"/>
              <a:t>Addressing Social and Economic Conditions that impact health</a:t>
            </a:r>
          </a:p>
          <a:p>
            <a:pPr lvl="1"/>
            <a:r>
              <a:rPr lang="en-US" dirty="0"/>
              <a:t>The</a:t>
            </a:r>
            <a:r>
              <a:rPr lang="en-US" b="1" dirty="0"/>
              <a:t> </a:t>
            </a:r>
            <a:r>
              <a:rPr lang="en-US" dirty="0"/>
              <a:t>system will “save [clients] from HIV and AIDS, but they’re going to die of hunger.” </a:t>
            </a:r>
          </a:p>
          <a:p>
            <a:pPr lvl="1"/>
            <a:r>
              <a:rPr lang="en-US" dirty="0"/>
              <a:t>With proper support and training, Participants can be “world builders and [poverty] cycle-breakers.” </a:t>
            </a:r>
          </a:p>
        </p:txBody>
      </p:sp>
      <p:sp>
        <p:nvSpPr>
          <p:cNvPr id="4" name="Slide Number Placeholder 3">
            <a:extLst>
              <a:ext uri="{FF2B5EF4-FFF2-40B4-BE49-F238E27FC236}">
                <a16:creationId xmlns:a16="http://schemas.microsoft.com/office/drawing/2014/main" id="{6AA6CD55-5184-414F-8BD2-8EE9DB540680}"/>
              </a:ext>
            </a:extLst>
          </p:cNvPr>
          <p:cNvSpPr>
            <a:spLocks noGrp="1"/>
          </p:cNvSpPr>
          <p:nvPr>
            <p:ph type="sldNum" sz="quarter" idx="12"/>
          </p:nvPr>
        </p:nvSpPr>
        <p:spPr/>
        <p:txBody>
          <a:bodyPr/>
          <a:lstStyle/>
          <a:p>
            <a:pPr defTabSz="806867">
              <a:defRPr/>
            </a:pPr>
            <a:fld id="{18040866-9B23-4CF4-BFD4-3259D520D90B}" type="slidenum">
              <a:rPr lang="en-US">
                <a:latin typeface="Source Serif 4"/>
              </a:rPr>
              <a:pPr defTabSz="806867">
                <a:defRPr/>
              </a:pPr>
              <a:t>206</a:t>
            </a:fld>
            <a:endParaRPr lang="en-US">
              <a:latin typeface="Source Serif 4"/>
            </a:endParaRPr>
          </a:p>
        </p:txBody>
      </p:sp>
      <p:sp>
        <p:nvSpPr>
          <p:cNvPr id="8" name="Title 1">
            <a:extLst>
              <a:ext uri="{FF2B5EF4-FFF2-40B4-BE49-F238E27FC236}">
                <a16:creationId xmlns:a16="http://schemas.microsoft.com/office/drawing/2014/main" id="{22CA774A-4A81-C1E8-0F49-4B67AC7F47DD}"/>
              </a:ext>
            </a:extLst>
          </p:cNvPr>
          <p:cNvSpPr txBox="1">
            <a:spLocks/>
          </p:cNvSpPr>
          <p:nvPr/>
        </p:nvSpPr>
        <p:spPr>
          <a:xfrm>
            <a:off x="1389529" y="409108"/>
            <a:ext cx="8964706" cy="1143000"/>
          </a:xfrm>
          <a:prstGeom prst="rect">
            <a:avLst/>
          </a:prstGeom>
        </p:spPr>
        <p:txBody>
          <a:bodyPr vert="horz" lIns="80682" tIns="40341" rIns="80682" bIns="40341" rtlCol="0" anchor="ctr">
            <a:noAutofit/>
          </a:bodyPr>
          <a:lstStyle>
            <a:lvl1pPr algn="l" defTabSz="914400" rtl="0" eaLnBrk="1" latinLnBrk="0" hangingPunct="1">
              <a:spcBef>
                <a:spcPct val="0"/>
              </a:spcBef>
              <a:buNone/>
              <a:defRPr sz="4600" kern="1200" cap="none" spc="-100" baseline="0">
                <a:ln>
                  <a:noFill/>
                </a:ln>
                <a:solidFill>
                  <a:schemeClr val="tx2"/>
                </a:solidFill>
                <a:effectLst/>
                <a:latin typeface="+mj-lt"/>
                <a:ea typeface="+mj-ea"/>
                <a:cs typeface="+mj-cs"/>
              </a:defRPr>
            </a:lvl1pPr>
          </a:lstStyle>
          <a:p>
            <a:pPr defTabSz="806867"/>
            <a:r>
              <a:rPr lang="en-US" sz="4059" b="1" spc="-88" dirty="0">
                <a:solidFill>
                  <a:srgbClr val="0AAAB3"/>
                </a:solidFill>
                <a:latin typeface="Source Serif 4"/>
              </a:rPr>
              <a:t>Key Informant Interview Highlights</a:t>
            </a:r>
            <a:endParaRPr lang="en-US" sz="4059" b="1" i="1" spc="-88" dirty="0">
              <a:solidFill>
                <a:srgbClr val="0AAAB3"/>
              </a:solidFill>
              <a:latin typeface="Source Serif 4"/>
            </a:endParaRPr>
          </a:p>
        </p:txBody>
      </p:sp>
    </p:spTree>
    <p:extLst>
      <p:ext uri="{BB962C8B-B14F-4D97-AF65-F5344CB8AC3E}">
        <p14:creationId xmlns:p14="http://schemas.microsoft.com/office/powerpoint/2010/main" val="3300343018"/>
      </p:ext>
    </p:extLst>
  </p:cSld>
  <p:clrMapOvr>
    <a:masterClrMapping/>
  </p:clrMapOvr>
  <p:timing>
    <p:tnLst>
      <p:par>
        <p:cT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96EE28B7-0E42-7E96-B151-7BEE60553304}"/>
              </a:ext>
            </a:extLst>
          </p:cNvPr>
          <p:cNvSpPr>
            <a:spLocks noGrp="1"/>
          </p:cNvSpPr>
          <p:nvPr>
            <p:ph type="ctrTitle"/>
          </p:nvPr>
        </p:nvSpPr>
        <p:spPr>
          <a:xfrm>
            <a:off x="1444640" y="2460151"/>
            <a:ext cx="8875059" cy="1258456"/>
          </a:xfrm>
        </p:spPr>
        <p:txBody>
          <a:bodyPr anchor="b">
            <a:normAutofit/>
          </a:bodyPr>
          <a:lstStyle/>
          <a:p>
            <a:pPr algn="ctr"/>
            <a:r>
              <a:rPr lang="en-US" b="1">
                <a:latin typeface="+mn-lt"/>
              </a:rPr>
              <a:t>Questions?</a:t>
            </a:r>
          </a:p>
        </p:txBody>
      </p:sp>
      <p:sp>
        <p:nvSpPr>
          <p:cNvPr id="4" name="Slide Number Placeholder 3">
            <a:extLst>
              <a:ext uri="{FF2B5EF4-FFF2-40B4-BE49-F238E27FC236}">
                <a16:creationId xmlns:a16="http://schemas.microsoft.com/office/drawing/2014/main" id="{B05ABA16-A6CD-265D-0C3E-728DC2AA2416}"/>
              </a:ext>
            </a:extLst>
          </p:cNvPr>
          <p:cNvSpPr>
            <a:spLocks noGrp="1"/>
          </p:cNvSpPr>
          <p:nvPr>
            <p:ph type="sldNum" sz="quarter" idx="12"/>
          </p:nvPr>
        </p:nvSpPr>
        <p:spPr>
          <a:xfrm>
            <a:off x="10754574" y="5648960"/>
            <a:ext cx="645459" cy="396240"/>
          </a:xfrm>
        </p:spPr>
        <p:txBody>
          <a:bodyPr anchor="ctr">
            <a:normAutofit/>
          </a:bodyPr>
          <a:lstStyle/>
          <a:p>
            <a:pPr defTabSz="806867">
              <a:spcAft>
                <a:spcPts val="529"/>
              </a:spcAft>
              <a:defRPr/>
            </a:pPr>
            <a:fld id="{18040866-9B23-4CF4-BFD4-3259D520D90B}" type="slidenum">
              <a:rPr lang="en-US">
                <a:latin typeface="Source Serif 4"/>
              </a:rPr>
              <a:pPr defTabSz="806867">
                <a:spcAft>
                  <a:spcPts val="529"/>
                </a:spcAft>
                <a:defRPr/>
              </a:pPr>
              <a:t>207</a:t>
            </a:fld>
            <a:endParaRPr lang="en-US">
              <a:latin typeface="Source Serif 4"/>
            </a:endParaRPr>
          </a:p>
        </p:txBody>
      </p:sp>
    </p:spTree>
    <p:extLst>
      <p:ext uri="{BB962C8B-B14F-4D97-AF65-F5344CB8AC3E}">
        <p14:creationId xmlns:p14="http://schemas.microsoft.com/office/powerpoint/2010/main" val="2669372424"/>
      </p:ext>
    </p:extLst>
  </p:cSld>
  <p:clrMapOvr>
    <a:masterClrMapping/>
  </p:clrMapOvr>
  <p:timing>
    <p:tnLst>
      <p:par>
        <p:cTn id="1" dur="indefinite" restart="never" nodeType="tmRoot"/>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4136450-99B6-4EEC-A162-2C8418618DBB}"/>
              </a:ext>
            </a:extLst>
          </p:cNvPr>
          <p:cNvSpPr>
            <a:spLocks noGrp="1"/>
          </p:cNvSpPr>
          <p:nvPr>
            <p:ph type="title"/>
          </p:nvPr>
        </p:nvSpPr>
        <p:spPr>
          <a:xfrm>
            <a:off x="3943397" y="1419891"/>
            <a:ext cx="4305207" cy="767094"/>
          </a:xfrm>
        </p:spPr>
        <p:txBody>
          <a:bodyPr>
            <a:noAutofit/>
          </a:bodyPr>
          <a:lstStyle/>
          <a:p>
            <a:pPr algn="ctr"/>
            <a:r>
              <a:rPr lang="en-US" sz="6353" b="1">
                <a:latin typeface="+mn-lt"/>
              </a:rPr>
              <a:t>Thank you!</a:t>
            </a:r>
            <a:endParaRPr lang="en-US" sz="4765" b="1">
              <a:latin typeface="+mn-lt"/>
              <a:cs typeface="Calibri Light"/>
            </a:endParaRPr>
          </a:p>
        </p:txBody>
      </p:sp>
      <p:sp>
        <p:nvSpPr>
          <p:cNvPr id="5" name="Slide Number Placeholder 4">
            <a:extLst>
              <a:ext uri="{FF2B5EF4-FFF2-40B4-BE49-F238E27FC236}">
                <a16:creationId xmlns:a16="http://schemas.microsoft.com/office/drawing/2014/main" id="{A6BA2BFA-E9BD-4341-BB22-8CC8B68FE6DE}"/>
              </a:ext>
            </a:extLst>
          </p:cNvPr>
          <p:cNvSpPr>
            <a:spLocks noGrp="1"/>
          </p:cNvSpPr>
          <p:nvPr>
            <p:ph type="sldNum" sz="quarter" idx="12"/>
          </p:nvPr>
        </p:nvSpPr>
        <p:spPr/>
        <p:txBody>
          <a:bodyPr/>
          <a:lstStyle/>
          <a:p>
            <a:pPr defTabSz="806867"/>
            <a:fld id="{48F63A3B-78C7-47BE-AE5E-E10140E04643}" type="slidenum">
              <a:rPr lang="en-US" dirty="0">
                <a:latin typeface="Source Serif 4"/>
              </a:rPr>
              <a:pPr defTabSz="806867"/>
              <a:t>208</a:t>
            </a:fld>
            <a:endParaRPr lang="en-US">
              <a:latin typeface="Source Serif 4"/>
            </a:endParaRPr>
          </a:p>
        </p:txBody>
      </p:sp>
      <p:pic>
        <p:nvPicPr>
          <p:cNvPr id="7" name="Picture 6" descr="A drawing of a cartoon character&#10;&#10;Description automatically generated">
            <a:extLst>
              <a:ext uri="{FF2B5EF4-FFF2-40B4-BE49-F238E27FC236}">
                <a16:creationId xmlns:a16="http://schemas.microsoft.com/office/drawing/2014/main" id="{1B18CA88-D03B-4C2D-BB9E-444ABCEE256D}"/>
              </a:ext>
            </a:extLst>
          </p:cNvPr>
          <p:cNvPicPr>
            <a:picLocks noChangeAspect="1"/>
          </p:cNvPicPr>
          <p:nvPr/>
        </p:nvPicPr>
        <p:blipFill>
          <a:blip r:embed="rId3" cstate="print">
            <a:extLst>
              <a:ext uri="{28A0092B-C50C-407E-A947-70E740481C1C}">
                <a14:useLocalDpi xmlns:a14="http://schemas.microsoft.com/office/drawing/2010/main" val="0"/>
              </a:ext>
              <a:ext uri="{837473B0-CC2E-450A-ABE3-18F120FF3D39}">
                <a1611:picAttrSrcUrl xmlns:a1611="http://schemas.microsoft.com/office/drawing/2016/11/main" xmlns="" r:id="rId4"/>
              </a:ext>
            </a:extLst>
          </a:blip>
          <a:stretch>
            <a:fillRect/>
          </a:stretch>
        </p:blipFill>
        <p:spPr>
          <a:xfrm>
            <a:off x="5668139" y="5035164"/>
            <a:ext cx="613676" cy="613796"/>
          </a:xfrm>
          <a:prstGeom prst="rect">
            <a:avLst/>
          </a:prstGeom>
        </p:spPr>
      </p:pic>
      <p:pic>
        <p:nvPicPr>
          <p:cNvPr id="9" name="Picture 8" descr="Icon&#10;&#10;Description automatically generated">
            <a:extLst>
              <a:ext uri="{FF2B5EF4-FFF2-40B4-BE49-F238E27FC236}">
                <a16:creationId xmlns:a16="http://schemas.microsoft.com/office/drawing/2014/main" id="{95928529-921E-4D88-AA4E-6F998BE7919F}"/>
              </a:ext>
            </a:extLst>
          </p:cNvPr>
          <p:cNvPicPr>
            <a:picLocks noChangeAspect="1"/>
          </p:cNvPicPr>
          <p:nvPr/>
        </p:nvPicPr>
        <p:blipFill>
          <a:blip r:embed="rId5" cstate="print">
            <a:extLst>
              <a:ext uri="{28A0092B-C50C-407E-A947-70E740481C1C}">
                <a14:useLocalDpi xmlns:a14="http://schemas.microsoft.com/office/drawing/2010/main" val="0"/>
              </a:ext>
              <a:ext uri="{837473B0-CC2E-450A-ABE3-18F120FF3D39}">
                <a1611:picAttrSrcUrl xmlns:a1611="http://schemas.microsoft.com/office/drawing/2016/11/main" xmlns="" r:id="rId6"/>
              </a:ext>
            </a:extLst>
          </a:blip>
          <a:stretch>
            <a:fillRect/>
          </a:stretch>
        </p:blipFill>
        <p:spPr>
          <a:xfrm>
            <a:off x="6700203" y="5035164"/>
            <a:ext cx="613676" cy="613796"/>
          </a:xfrm>
          <a:prstGeom prst="rect">
            <a:avLst/>
          </a:prstGeom>
        </p:spPr>
      </p:pic>
      <p:pic>
        <p:nvPicPr>
          <p:cNvPr id="12" name="Picture 11" descr="Logo, icon&#10;&#10;Description automatically generated">
            <a:extLst>
              <a:ext uri="{FF2B5EF4-FFF2-40B4-BE49-F238E27FC236}">
                <a16:creationId xmlns:a16="http://schemas.microsoft.com/office/drawing/2014/main" id="{650CB32C-A355-4312-B31E-113F0F58875E}"/>
              </a:ext>
            </a:extLst>
          </p:cNvPr>
          <p:cNvPicPr>
            <a:picLocks noChangeAspect="1"/>
          </p:cNvPicPr>
          <p:nvPr/>
        </p:nvPicPr>
        <p:blipFill>
          <a:blip r:embed="rId7" cstate="print">
            <a:extLst>
              <a:ext uri="{28A0092B-C50C-407E-A947-70E740481C1C}">
                <a14:useLocalDpi xmlns:a14="http://schemas.microsoft.com/office/drawing/2010/main" val="0"/>
              </a:ext>
              <a:ext uri="{837473B0-CC2E-450A-ABE3-18F120FF3D39}">
                <a1611:picAttrSrcUrl xmlns:a1611="http://schemas.microsoft.com/office/drawing/2016/11/main" xmlns="" r:id="rId8"/>
              </a:ext>
            </a:extLst>
          </a:blip>
          <a:stretch>
            <a:fillRect/>
          </a:stretch>
        </p:blipFill>
        <p:spPr>
          <a:xfrm>
            <a:off x="7724541" y="5035164"/>
            <a:ext cx="613676" cy="613796"/>
          </a:xfrm>
          <a:prstGeom prst="rect">
            <a:avLst/>
          </a:prstGeom>
        </p:spPr>
      </p:pic>
      <p:pic>
        <p:nvPicPr>
          <p:cNvPr id="15" name="Picture 14" descr="Icon&#10;&#10;Description automatically generated">
            <a:extLst>
              <a:ext uri="{FF2B5EF4-FFF2-40B4-BE49-F238E27FC236}">
                <a16:creationId xmlns:a16="http://schemas.microsoft.com/office/drawing/2014/main" id="{FD68951B-BEDB-48F2-B980-1E78F56EFBBC}"/>
              </a:ext>
            </a:extLst>
          </p:cNvPr>
          <p:cNvPicPr>
            <a:picLocks noChangeAspect="1"/>
          </p:cNvPicPr>
          <p:nvPr/>
        </p:nvPicPr>
        <p:blipFill>
          <a:blip r:embed="rId9" cstate="print">
            <a:extLst>
              <a:ext uri="{28A0092B-C50C-407E-A947-70E740481C1C}">
                <a14:useLocalDpi xmlns:a14="http://schemas.microsoft.com/office/drawing/2010/main" val="0"/>
              </a:ext>
              <a:ext uri="{837473B0-CC2E-450A-ABE3-18F120FF3D39}">
                <a1611:picAttrSrcUrl xmlns:a1611="http://schemas.microsoft.com/office/drawing/2016/11/main" xmlns="" r:id="rId10"/>
              </a:ext>
            </a:extLst>
          </a:blip>
          <a:stretch>
            <a:fillRect/>
          </a:stretch>
        </p:blipFill>
        <p:spPr>
          <a:xfrm>
            <a:off x="8697995" y="5035164"/>
            <a:ext cx="613676" cy="613796"/>
          </a:xfrm>
          <a:prstGeom prst="rect">
            <a:avLst/>
          </a:prstGeom>
        </p:spPr>
      </p:pic>
      <p:sp>
        <p:nvSpPr>
          <p:cNvPr id="11" name="Rectangle: Rounded Corners 10">
            <a:extLst>
              <a:ext uri="{FF2B5EF4-FFF2-40B4-BE49-F238E27FC236}">
                <a16:creationId xmlns:a16="http://schemas.microsoft.com/office/drawing/2014/main" id="{6D296F54-9B85-4DFE-9EFD-780D650A2320}"/>
              </a:ext>
            </a:extLst>
          </p:cNvPr>
          <p:cNvSpPr/>
          <p:nvPr/>
        </p:nvSpPr>
        <p:spPr>
          <a:xfrm>
            <a:off x="3219602" y="2884966"/>
            <a:ext cx="5752795" cy="1951729"/>
          </a:xfrm>
          <a:prstGeom prst="roundRect">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80682" tIns="40341" rIns="80682" bIns="40341" rtlCol="0" anchor="ctr"/>
          <a:lstStyle/>
          <a:p>
            <a:pPr algn="ctr" defTabSz="806867"/>
            <a:r>
              <a:rPr lang="en-US" sz="2824" b="1" dirty="0">
                <a:solidFill>
                  <a:srgbClr val="FFFFFF"/>
                </a:solidFill>
                <a:latin typeface="Source Serif 4"/>
                <a:ea typeface="+mn-lt"/>
                <a:cs typeface="+mn-lt"/>
              </a:rPr>
              <a:t>For more information, reach out to us at planning@hcsef.org or visit our website at www.HCSEF.org.</a:t>
            </a:r>
            <a:endParaRPr lang="en-US" sz="2471" b="1" dirty="0">
              <a:solidFill>
                <a:srgbClr val="FFFFFF"/>
              </a:solidFill>
              <a:latin typeface="Source Serif 4"/>
              <a:cs typeface="Arial" panose="020B0604020202020204"/>
            </a:endParaRPr>
          </a:p>
        </p:txBody>
      </p:sp>
      <p:pic>
        <p:nvPicPr>
          <p:cNvPr id="14" name="Picture 13" descr="Logo, company name&#10;&#10;Description automatically generated">
            <a:extLst>
              <a:ext uri="{FF2B5EF4-FFF2-40B4-BE49-F238E27FC236}">
                <a16:creationId xmlns:a16="http://schemas.microsoft.com/office/drawing/2014/main" id="{54AA3FAE-5AFB-0ADA-7AF9-B4978E6B53FB}"/>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2900246" y="4908257"/>
            <a:ext cx="2277344" cy="1187900"/>
          </a:xfrm>
          <a:prstGeom prst="rect">
            <a:avLst/>
          </a:prstGeom>
        </p:spPr>
      </p:pic>
    </p:spTree>
    <p:extLst>
      <p:ext uri="{BB962C8B-B14F-4D97-AF65-F5344CB8AC3E}">
        <p14:creationId xmlns:p14="http://schemas.microsoft.com/office/powerpoint/2010/main" val="218428027"/>
      </p:ext>
    </p:extLst>
  </p:cSld>
  <p:clrMapOvr>
    <a:masterClrMapping/>
  </p:clrMapOvr>
  <p:timing>
    <p:tnLst>
      <p:par>
        <p:cTn id="1" dur="indefinite" restart="never" nodeType="tmRoot"/>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77187" y="2666999"/>
            <a:ext cx="10625840" cy="2110382"/>
          </a:xfrm>
        </p:spPr>
        <p:txBody>
          <a:bodyPr>
            <a:noAutofit/>
          </a:bodyPr>
          <a:lstStyle/>
          <a:p>
            <a:r>
              <a:rPr lang="en-US" sz="6000" dirty="0" smtClean="0"/>
              <a:t>DAY 2 – JULY 12, 2023</a:t>
            </a:r>
            <a:endParaRPr lang="en-US" sz="6000" dirty="0"/>
          </a:p>
        </p:txBody>
      </p:sp>
    </p:spTree>
    <p:extLst>
      <p:ext uri="{BB962C8B-B14F-4D97-AF65-F5344CB8AC3E}">
        <p14:creationId xmlns:p14="http://schemas.microsoft.com/office/powerpoint/2010/main" val="1904538895"/>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200" y="212699"/>
            <a:ext cx="10515600" cy="1001952"/>
          </a:xfrm>
        </p:spPr>
        <p:txBody>
          <a:bodyPr>
            <a:normAutofit/>
          </a:bodyPr>
          <a:lstStyle/>
          <a:p>
            <a:pPr algn="l"/>
            <a:r>
              <a:rPr lang="en-US" sz="3200" b="1" dirty="0" smtClean="0">
                <a:solidFill>
                  <a:srgbClr val="C00000"/>
                </a:solidFill>
              </a:rPr>
              <a:t>Optimized Care Continuum Health Outcome Definitions</a:t>
            </a:r>
            <a:endParaRPr lang="en-US" sz="3200" dirty="0"/>
          </a:p>
        </p:txBody>
      </p:sp>
      <p:sp>
        <p:nvSpPr>
          <p:cNvPr id="3" name="Content Placeholder 2"/>
          <p:cNvSpPr>
            <a:spLocks noGrp="1"/>
          </p:cNvSpPr>
          <p:nvPr>
            <p:ph idx="1"/>
          </p:nvPr>
        </p:nvSpPr>
        <p:spPr>
          <a:xfrm>
            <a:off x="1261242" y="1051034"/>
            <a:ext cx="10092558" cy="5643063"/>
          </a:xfrm>
        </p:spPr>
        <p:txBody>
          <a:bodyPr>
            <a:normAutofit/>
          </a:bodyPr>
          <a:lstStyle/>
          <a:p>
            <a:pPr marL="0" indent="0">
              <a:buNone/>
            </a:pPr>
            <a:r>
              <a:rPr lang="en-US" b="1" u="sng" dirty="0" smtClean="0"/>
              <a:t>Viral Suppression</a:t>
            </a:r>
            <a:r>
              <a:rPr lang="en-US" dirty="0" smtClean="0"/>
              <a:t>:</a:t>
            </a:r>
          </a:p>
          <a:p>
            <a:r>
              <a:rPr lang="en-US" sz="2400" u="sng" dirty="0"/>
              <a:t>Denominator:</a:t>
            </a:r>
            <a:r>
              <a:rPr lang="en-US" sz="2400" dirty="0"/>
              <a:t>  </a:t>
            </a:r>
            <a:r>
              <a:rPr lang="en-US" dirty="0"/>
              <a:t>Clients that are HIV+  and received at least one service from the selected </a:t>
            </a:r>
            <a:r>
              <a:rPr lang="en-US" dirty="0" smtClean="0"/>
              <a:t>service category(s</a:t>
            </a:r>
            <a:r>
              <a:rPr lang="en-US" dirty="0"/>
              <a:t>) in the reporting period from the selected agency(s)</a:t>
            </a:r>
            <a:endParaRPr lang="en-US" sz="2400" dirty="0" smtClean="0"/>
          </a:p>
          <a:p>
            <a:r>
              <a:rPr lang="en-US" sz="2400" u="sng" dirty="0" smtClean="0"/>
              <a:t>Numerator</a:t>
            </a:r>
            <a:r>
              <a:rPr lang="en-US" sz="2400" u="sng" dirty="0"/>
              <a:t>:</a:t>
            </a:r>
            <a:r>
              <a:rPr lang="en-US" sz="2400" dirty="0"/>
              <a:t> </a:t>
            </a:r>
            <a:r>
              <a:rPr lang="en-US" dirty="0"/>
              <a:t>HIV+ clients whose most recent viral load Test Result record </a:t>
            </a:r>
            <a:r>
              <a:rPr lang="en-US" dirty="0" smtClean="0"/>
              <a:t>is less </a:t>
            </a:r>
            <a:r>
              <a:rPr lang="en-US" dirty="0"/>
              <a:t>than 200 and the test result is from the reporting period.</a:t>
            </a:r>
            <a:endParaRPr lang="en-US" sz="2400" dirty="0" smtClean="0"/>
          </a:p>
          <a:p>
            <a:pPr marL="0" indent="0">
              <a:buNone/>
            </a:pPr>
            <a:r>
              <a:rPr lang="en-US" b="1" u="sng" dirty="0" smtClean="0"/>
              <a:t>Retention </a:t>
            </a:r>
            <a:r>
              <a:rPr lang="en-US" b="1" u="sng" dirty="0"/>
              <a:t>in Care</a:t>
            </a:r>
            <a:r>
              <a:rPr lang="en-US" dirty="0" smtClean="0"/>
              <a:t>:</a:t>
            </a:r>
            <a:endParaRPr lang="en-US" dirty="0"/>
          </a:p>
          <a:p>
            <a:r>
              <a:rPr lang="en-US" sz="2400" u="sng" dirty="0"/>
              <a:t>Denominator:</a:t>
            </a:r>
            <a:r>
              <a:rPr lang="en-US" sz="2400" dirty="0"/>
              <a:t> </a:t>
            </a:r>
            <a:r>
              <a:rPr lang="en-US" dirty="0"/>
              <a:t>Clients that are HIV+  and received at least one service from the selected </a:t>
            </a:r>
            <a:r>
              <a:rPr lang="en-US" dirty="0" smtClean="0"/>
              <a:t>service category(s</a:t>
            </a:r>
            <a:r>
              <a:rPr lang="en-US" dirty="0"/>
              <a:t>) in the </a:t>
            </a:r>
            <a:r>
              <a:rPr lang="en-US" dirty="0" smtClean="0"/>
              <a:t>first 6 months</a:t>
            </a:r>
            <a:r>
              <a:rPr lang="en-US" sz="2000" dirty="0" smtClean="0"/>
              <a:t> </a:t>
            </a:r>
            <a:r>
              <a:rPr lang="en-US" dirty="0"/>
              <a:t>of the reporting period from the selected agency(s</a:t>
            </a:r>
            <a:r>
              <a:rPr lang="en-US" dirty="0" smtClean="0"/>
              <a:t>).</a:t>
            </a:r>
            <a:endParaRPr lang="en-US" dirty="0"/>
          </a:p>
          <a:p>
            <a:r>
              <a:rPr lang="en-US" sz="2400" u="sng" dirty="0" smtClean="0"/>
              <a:t>Numerator</a:t>
            </a:r>
            <a:r>
              <a:rPr lang="en-US" sz="2400" u="sng" dirty="0"/>
              <a:t>:</a:t>
            </a:r>
            <a:r>
              <a:rPr lang="en-US" sz="2400" dirty="0"/>
              <a:t> </a:t>
            </a:r>
            <a:r>
              <a:rPr lang="en-US" dirty="0"/>
              <a:t>Number of clients that are HIV+ who had two or more medical care </a:t>
            </a:r>
            <a:r>
              <a:rPr lang="en-US" dirty="0" smtClean="0"/>
              <a:t>services </a:t>
            </a:r>
            <a:r>
              <a:rPr lang="en-US" dirty="0"/>
              <a:t>at least three months apart in </a:t>
            </a:r>
            <a:r>
              <a:rPr lang="en-US" dirty="0" smtClean="0"/>
              <a:t>the reporting </a:t>
            </a:r>
            <a:r>
              <a:rPr lang="en-US" dirty="0"/>
              <a:t>period (12 months</a:t>
            </a:r>
            <a:r>
              <a:rPr lang="en-US" dirty="0" smtClean="0"/>
              <a:t>).</a:t>
            </a:r>
            <a:r>
              <a:rPr lang="en-US" dirty="0"/>
              <a:t> </a:t>
            </a:r>
            <a:endParaRPr lang="en-US" dirty="0" smtClean="0"/>
          </a:p>
          <a:p>
            <a:pPr marL="0" indent="0" algn="ctr">
              <a:buNone/>
            </a:pPr>
            <a:r>
              <a:rPr lang="en-US" sz="1200" dirty="0" smtClean="0"/>
              <a:t>An </a:t>
            </a:r>
            <a:r>
              <a:rPr lang="en-US" sz="1200" dirty="0"/>
              <a:t>HIV medical care encounter is a medical visit with a provider with prescribing privileges or an HIV viral load test</a:t>
            </a:r>
            <a:endParaRPr lang="en-US" sz="1200" dirty="0" smtClean="0"/>
          </a:p>
        </p:txBody>
      </p:sp>
    </p:spTree>
    <p:extLst>
      <p:ext uri="{BB962C8B-B14F-4D97-AF65-F5344CB8AC3E}">
        <p14:creationId xmlns:p14="http://schemas.microsoft.com/office/powerpoint/2010/main" val="1332025657"/>
      </p:ext>
    </p:extLst>
  </p:cSld>
  <p:clrMapOvr>
    <a:masterClrMapping/>
  </p:clrMapOvr>
  <p:timing>
    <p:tnLst>
      <p:par>
        <p:cT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28723" y="2666999"/>
            <a:ext cx="7874303" cy="2110382"/>
          </a:xfrm>
        </p:spPr>
        <p:txBody>
          <a:bodyPr>
            <a:noAutofit/>
          </a:bodyPr>
          <a:lstStyle/>
          <a:p>
            <a:r>
              <a:rPr lang="en-US" sz="6000" dirty="0" smtClean="0"/>
              <a:t>HIV Dashboards Overview</a:t>
            </a:r>
            <a:endParaRPr lang="en-US" sz="6000" dirty="0"/>
          </a:p>
        </p:txBody>
      </p:sp>
      <p:sp>
        <p:nvSpPr>
          <p:cNvPr id="3" name="Content Placeholder 2"/>
          <p:cNvSpPr>
            <a:spLocks noGrp="1"/>
          </p:cNvSpPr>
          <p:nvPr>
            <p:ph type="body" idx="1"/>
          </p:nvPr>
        </p:nvSpPr>
        <p:spPr>
          <a:xfrm>
            <a:off x="2572278" y="4777381"/>
            <a:ext cx="8930748" cy="1584918"/>
          </a:xfrm>
        </p:spPr>
        <p:txBody>
          <a:bodyPr anchor="t">
            <a:normAutofit fontScale="25000" lnSpcReduction="20000"/>
          </a:bodyPr>
          <a:lstStyle/>
          <a:p>
            <a:r>
              <a:rPr lang="en-US" sz="6600" dirty="0" smtClean="0"/>
              <a:t>Casey Messer, </a:t>
            </a:r>
            <a:r>
              <a:rPr lang="en-US" sz="6600" dirty="0" err="1" smtClean="0"/>
              <a:t>DHSc</a:t>
            </a:r>
            <a:r>
              <a:rPr lang="en-US" sz="6600" dirty="0" smtClean="0"/>
              <a:t>, PA-C, AAHIVS</a:t>
            </a:r>
            <a:endParaRPr lang="en-US" sz="6600" dirty="0"/>
          </a:p>
          <a:p>
            <a:r>
              <a:rPr lang="en-US" sz="6600" dirty="0" smtClean="0"/>
              <a:t>Program Manager</a:t>
            </a:r>
            <a:endParaRPr lang="en-US" sz="6600" dirty="0" smtClean="0"/>
          </a:p>
          <a:p>
            <a:r>
              <a:rPr lang="en-US" sz="6600" dirty="0" smtClean="0"/>
              <a:t>PBC Ryan White HIV/AIDS Program</a:t>
            </a:r>
            <a:endParaRPr lang="en-US" sz="6600" dirty="0"/>
          </a:p>
          <a:p>
            <a:r>
              <a:rPr lang="en-US" sz="6600" dirty="0" smtClean="0">
                <a:hlinkClick r:id="rId2"/>
              </a:rPr>
              <a:t>cmesser@pbcgov.org</a:t>
            </a:r>
            <a:endParaRPr lang="en-US" sz="6600" dirty="0"/>
          </a:p>
          <a:p>
            <a:r>
              <a:rPr lang="en-US" sz="6600" dirty="0" smtClean="0"/>
              <a:t>561-355-4730</a:t>
            </a:r>
            <a:endParaRPr lang="en-US" sz="6600" dirty="0"/>
          </a:p>
          <a:p>
            <a:pPr marL="0" indent="0" algn="ctr">
              <a:buNone/>
            </a:pPr>
            <a:endParaRPr lang="en-US" sz="6400" b="1" dirty="0" smtClean="0"/>
          </a:p>
          <a:p>
            <a:pPr marL="0" indent="0">
              <a:buNone/>
            </a:pPr>
            <a:endParaRPr lang="en-US" dirty="0"/>
          </a:p>
          <a:p>
            <a:endParaRPr lang="en-US" dirty="0"/>
          </a:p>
        </p:txBody>
      </p:sp>
    </p:spTree>
    <p:extLst>
      <p:ext uri="{BB962C8B-B14F-4D97-AF65-F5344CB8AC3E}">
        <p14:creationId xmlns:p14="http://schemas.microsoft.com/office/powerpoint/2010/main" val="4252495890"/>
      </p:ext>
    </p:extLst>
  </p:cSld>
  <p:clrMapOvr>
    <a:masterClrMapping/>
  </p:clrMapOvr>
  <p:timing>
    <p:tnLst>
      <p:par>
        <p:cTn id="1" dur="indefinite" restart="never" nodeType="tmRoot"/>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9" y="33338"/>
            <a:ext cx="10018713" cy="1103131"/>
          </a:xfrm>
        </p:spPr>
        <p:txBody>
          <a:bodyPr>
            <a:normAutofit/>
          </a:bodyPr>
          <a:lstStyle/>
          <a:p>
            <a:pPr algn="l"/>
            <a:r>
              <a:rPr lang="en-US" b="1" dirty="0" smtClean="0">
                <a:solidFill>
                  <a:srgbClr val="C00000"/>
                </a:solidFill>
              </a:rPr>
              <a:t>HIV Dashboards Overview</a:t>
            </a:r>
            <a:endParaRPr lang="en-US" dirty="0"/>
          </a:p>
        </p:txBody>
      </p:sp>
      <p:sp>
        <p:nvSpPr>
          <p:cNvPr id="3" name="Content Placeholder 2"/>
          <p:cNvSpPr>
            <a:spLocks noGrp="1"/>
          </p:cNvSpPr>
          <p:nvPr>
            <p:ph idx="1"/>
          </p:nvPr>
        </p:nvSpPr>
        <p:spPr>
          <a:xfrm>
            <a:off x="1484310" y="1332411"/>
            <a:ext cx="10018713" cy="4637315"/>
          </a:xfrm>
        </p:spPr>
        <p:txBody>
          <a:bodyPr anchor="t">
            <a:normAutofit fontScale="92500" lnSpcReduction="10000"/>
          </a:bodyPr>
          <a:lstStyle/>
          <a:p>
            <a:pPr marL="0" indent="0">
              <a:buNone/>
            </a:pPr>
            <a:endParaRPr lang="en-US" sz="3200" dirty="0" smtClean="0">
              <a:hlinkClick r:id="rId2"/>
            </a:endParaRPr>
          </a:p>
          <a:p>
            <a:r>
              <a:rPr lang="en-US" sz="3200" dirty="0" smtClean="0">
                <a:hlinkClick r:id="rId3"/>
              </a:rPr>
              <a:t>Ryan White HIV/AIDS Program Compass Dashboard</a:t>
            </a:r>
            <a:endParaRPr lang="en-US" sz="3200" dirty="0" smtClean="0"/>
          </a:p>
          <a:p>
            <a:pPr marL="0" indent="0">
              <a:buNone/>
            </a:pPr>
            <a:endParaRPr lang="en-US" sz="3200" dirty="0" smtClean="0"/>
          </a:p>
          <a:p>
            <a:r>
              <a:rPr lang="en-US" sz="3200" dirty="0" smtClean="0">
                <a:hlinkClick r:id="rId4"/>
              </a:rPr>
              <a:t>Americas HIV Epidemic Analysis Dashboard (AHEAD)</a:t>
            </a:r>
            <a:endParaRPr lang="en-US" sz="3200" dirty="0" smtClean="0"/>
          </a:p>
          <a:p>
            <a:pPr marL="0" indent="0">
              <a:buNone/>
            </a:pPr>
            <a:endParaRPr lang="en-US" sz="3200" dirty="0" smtClean="0"/>
          </a:p>
          <a:p>
            <a:r>
              <a:rPr lang="en-US" sz="3200" dirty="0" err="1" smtClean="0">
                <a:hlinkClick r:id="rId5"/>
              </a:rPr>
              <a:t>AIDSVu</a:t>
            </a:r>
            <a:endParaRPr lang="en-US" sz="3200" dirty="0" smtClean="0"/>
          </a:p>
          <a:p>
            <a:pPr marL="0" indent="0">
              <a:buNone/>
            </a:pPr>
            <a:endParaRPr lang="en-US" sz="3200" dirty="0" smtClean="0"/>
          </a:p>
          <a:p>
            <a:r>
              <a:rPr lang="en-US" sz="3200" dirty="0">
                <a:hlinkClick r:id="rId2"/>
              </a:rPr>
              <a:t>FDOH Ending the HIV Epidemic Dashboard</a:t>
            </a:r>
            <a:endParaRPr lang="en-US" sz="3200" dirty="0"/>
          </a:p>
          <a:p>
            <a:endParaRPr lang="en-US" dirty="0"/>
          </a:p>
        </p:txBody>
      </p:sp>
    </p:spTree>
    <p:extLst>
      <p:ext uri="{BB962C8B-B14F-4D97-AF65-F5344CB8AC3E}">
        <p14:creationId xmlns:p14="http://schemas.microsoft.com/office/powerpoint/2010/main" val="1861496405"/>
      </p:ext>
    </p:extLst>
  </p:cSld>
  <p:clrMapOvr>
    <a:masterClrMapping/>
  </p:clrMapOvr>
  <p:timing>
    <p:tnLst>
      <p:par>
        <p:cTn id="1" dur="indefinite" restart="never" nodeType="tmRoot"/>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3270A647-E07B-0096-5317-7F8F86B203C6}"/>
              </a:ext>
            </a:extLst>
          </p:cNvPr>
          <p:cNvSpPr>
            <a:spLocks noGrp="1"/>
          </p:cNvSpPr>
          <p:nvPr>
            <p:ph type="ctrTitle"/>
          </p:nvPr>
        </p:nvSpPr>
        <p:spPr/>
        <p:txBody>
          <a:bodyPr/>
          <a:lstStyle/>
          <a:p>
            <a:r>
              <a:rPr lang="en-US" dirty="0"/>
              <a:t>Florida Department of Health</a:t>
            </a:r>
          </a:p>
        </p:txBody>
      </p:sp>
      <p:sp>
        <p:nvSpPr>
          <p:cNvPr id="5" name="Subtitle 4">
            <a:extLst>
              <a:ext uri="{FF2B5EF4-FFF2-40B4-BE49-F238E27FC236}">
                <a16:creationId xmlns:a16="http://schemas.microsoft.com/office/drawing/2014/main" id="{1D06FCD8-9FB9-0073-4037-E4E4EB9D3B69}"/>
              </a:ext>
            </a:extLst>
          </p:cNvPr>
          <p:cNvSpPr>
            <a:spLocks noGrp="1"/>
          </p:cNvSpPr>
          <p:nvPr>
            <p:ph type="subTitle" idx="1"/>
          </p:nvPr>
        </p:nvSpPr>
        <p:spPr>
          <a:xfrm>
            <a:off x="5214257" y="2025661"/>
            <a:ext cx="6618514" cy="1798420"/>
          </a:xfrm>
        </p:spPr>
        <p:txBody>
          <a:bodyPr>
            <a:normAutofit/>
          </a:bodyPr>
          <a:lstStyle/>
          <a:p>
            <a:r>
              <a:rPr lang="en-US" sz="4400" b="1" dirty="0"/>
              <a:t>FL</a:t>
            </a:r>
            <a:r>
              <a:rPr lang="en-US" sz="4400" b="1" dirty="0">
                <a:solidFill>
                  <a:srgbClr val="F78F1C"/>
                </a:solidFill>
              </a:rPr>
              <a:t>Health</a:t>
            </a:r>
            <a:r>
              <a:rPr lang="en-US" sz="4400" b="1" dirty="0"/>
              <a:t>CHARTS</a:t>
            </a:r>
          </a:p>
          <a:p>
            <a:r>
              <a:rPr lang="en-US" sz="4400" b="1" dirty="0"/>
              <a:t>EHE Dashboard</a:t>
            </a:r>
          </a:p>
        </p:txBody>
      </p:sp>
    </p:spTree>
    <p:extLst>
      <p:ext uri="{BB962C8B-B14F-4D97-AF65-F5344CB8AC3E}">
        <p14:creationId xmlns:p14="http://schemas.microsoft.com/office/powerpoint/2010/main" val="3548095135"/>
      </p:ext>
    </p:extLst>
  </p:cSld>
  <p:clrMapOvr>
    <a:masterClrMapping/>
  </p:clrMapOvr>
  <p:timing>
    <p:tnLst>
      <p:par>
        <p:cTn id="1" dur="indefinite" restart="never" nodeType="tmRoot"/>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DB8007A-1ECF-5C20-1762-6D19DF9BC087}"/>
              </a:ext>
            </a:extLst>
          </p:cNvPr>
          <p:cNvPicPr>
            <a:picLocks noChangeAspect="1"/>
          </p:cNvPicPr>
          <p:nvPr/>
        </p:nvPicPr>
        <p:blipFill>
          <a:blip r:embed="rId2"/>
          <a:stretch>
            <a:fillRect/>
          </a:stretch>
        </p:blipFill>
        <p:spPr>
          <a:xfrm>
            <a:off x="1800225" y="0"/>
            <a:ext cx="8591550" cy="5476685"/>
          </a:xfrm>
          <a:prstGeom prst="rect">
            <a:avLst/>
          </a:prstGeom>
        </p:spPr>
      </p:pic>
      <p:sp>
        <p:nvSpPr>
          <p:cNvPr id="4" name="TextBox 3">
            <a:extLst>
              <a:ext uri="{FF2B5EF4-FFF2-40B4-BE49-F238E27FC236}">
                <a16:creationId xmlns:a16="http://schemas.microsoft.com/office/drawing/2014/main" id="{0DC9B1F3-6CB7-A970-E668-450CE1E100F0}"/>
              </a:ext>
            </a:extLst>
          </p:cNvPr>
          <p:cNvSpPr txBox="1"/>
          <p:nvPr/>
        </p:nvSpPr>
        <p:spPr>
          <a:xfrm>
            <a:off x="3059103" y="5476685"/>
            <a:ext cx="6073794"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F78F1C"/>
                </a:solidFill>
                <a:effectLst/>
                <a:uLnTx/>
                <a:uFillTx/>
                <a:latin typeface="Arial" panose="020B0604020202020204"/>
                <a:ea typeface="+mn-ea"/>
                <a:cs typeface="+mn-cs"/>
                <a:hlinkClick r:id="rId3">
                  <a:extLst>
                    <a:ext uri="{A12FA001-AC4F-418D-AE19-62706E023703}">
                      <ahyp:hlinkClr xmlns:ahyp="http://schemas.microsoft.com/office/drawing/2018/hyperlinkcolor" xmlns="" val="tx"/>
                    </a:ext>
                  </a:extLst>
                </a:hlinkClick>
              </a:rPr>
              <a:t>https://www.flhealthcharts.gov/charts/</a:t>
            </a:r>
            <a:endParaRPr kumimoji="0" lang="en-US" sz="2800" b="0" i="0" u="none" strike="noStrike" kern="1200" cap="none" spc="0" normalizeH="0" baseline="0" noProof="0" dirty="0">
              <a:ln>
                <a:noFill/>
              </a:ln>
              <a:solidFill>
                <a:srgbClr val="F78F1C"/>
              </a:solidFill>
              <a:effectLst/>
              <a:uLnTx/>
              <a:uFillTx/>
              <a:latin typeface="Arial" panose="020B0604020202020204"/>
              <a:ea typeface="+mn-ea"/>
              <a:cs typeface="+mn-cs"/>
            </a:endParaRPr>
          </a:p>
        </p:txBody>
      </p:sp>
    </p:spTree>
    <p:extLst>
      <p:ext uri="{BB962C8B-B14F-4D97-AF65-F5344CB8AC3E}">
        <p14:creationId xmlns:p14="http://schemas.microsoft.com/office/powerpoint/2010/main" val="3428621963"/>
      </p:ext>
    </p:extLst>
  </p:cSld>
  <p:clrMapOvr>
    <a:masterClrMapping/>
  </p:clrMapOvr>
  <p:timing>
    <p:tnLst>
      <p:par>
        <p:cTn id="1" dur="indefinite" restart="never" nodeType="tmRoot"/>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D58CDDE-D433-4971-427B-D970B3B67067}"/>
              </a:ext>
            </a:extLst>
          </p:cNvPr>
          <p:cNvPicPr>
            <a:picLocks noChangeAspect="1"/>
          </p:cNvPicPr>
          <p:nvPr/>
        </p:nvPicPr>
        <p:blipFill>
          <a:blip r:embed="rId2"/>
          <a:stretch>
            <a:fillRect/>
          </a:stretch>
        </p:blipFill>
        <p:spPr>
          <a:xfrm>
            <a:off x="2966120" y="1398330"/>
            <a:ext cx="6259760" cy="4296801"/>
          </a:xfrm>
          <a:prstGeom prst="rect">
            <a:avLst/>
          </a:prstGeom>
        </p:spPr>
      </p:pic>
      <p:sp>
        <p:nvSpPr>
          <p:cNvPr id="4" name="Title 3">
            <a:extLst>
              <a:ext uri="{FF2B5EF4-FFF2-40B4-BE49-F238E27FC236}">
                <a16:creationId xmlns:a16="http://schemas.microsoft.com/office/drawing/2014/main" id="{6F04DB8A-212D-DF9B-0493-A9094DDCB2EF}"/>
              </a:ext>
            </a:extLst>
          </p:cNvPr>
          <p:cNvSpPr>
            <a:spLocks noGrp="1"/>
          </p:cNvSpPr>
          <p:nvPr>
            <p:ph type="title"/>
          </p:nvPr>
        </p:nvSpPr>
        <p:spPr>
          <a:xfrm>
            <a:off x="468610" y="237061"/>
            <a:ext cx="11254780" cy="1080938"/>
          </a:xfrm>
        </p:spPr>
        <p:txBody>
          <a:bodyPr>
            <a:noAutofit/>
          </a:bodyPr>
          <a:lstStyle/>
          <a:p>
            <a:r>
              <a:rPr lang="en-US" sz="3600" dirty="0"/>
              <a:t>Search “EHE” or “Ending the HIV Epidemic”</a:t>
            </a:r>
          </a:p>
        </p:txBody>
      </p:sp>
      <p:sp>
        <p:nvSpPr>
          <p:cNvPr id="7" name="TextBox 6">
            <a:extLst>
              <a:ext uri="{FF2B5EF4-FFF2-40B4-BE49-F238E27FC236}">
                <a16:creationId xmlns:a16="http://schemas.microsoft.com/office/drawing/2014/main" id="{75293492-995E-9F06-31D1-42D1BD1A7028}"/>
              </a:ext>
            </a:extLst>
          </p:cNvPr>
          <p:cNvSpPr txBox="1"/>
          <p:nvPr/>
        </p:nvSpPr>
        <p:spPr>
          <a:xfrm>
            <a:off x="2487423" y="5707356"/>
            <a:ext cx="7217154" cy="64633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78F1C"/>
                </a:solidFill>
                <a:effectLst/>
                <a:uLnTx/>
                <a:uFillTx/>
                <a:latin typeface="Arial" panose="020B0604020202020204"/>
                <a:ea typeface="+mn-ea"/>
                <a:cs typeface="+mn-cs"/>
                <a:hlinkClick r:id="rId3">
                  <a:extLst>
                    <a:ext uri="{A12FA001-AC4F-418D-AE19-62706E023703}">
                      <ahyp:hlinkClr xmlns:ahyp="http://schemas.microsoft.com/office/drawing/2018/hyperlinkcolor" xmlns="" val="tx"/>
                    </a:ext>
                  </a:extLst>
                </a:hlinkClick>
              </a:rPr>
              <a:t>https://www.flhealthcharts.gov/EHE/rdPage.aspx?rdReport=Overview</a:t>
            </a:r>
            <a:endParaRPr kumimoji="0" lang="en-US" sz="1800" b="0" i="0" u="none" strike="noStrike" kern="1200" cap="none" spc="0" normalizeH="0" baseline="0" noProof="0" dirty="0">
              <a:ln>
                <a:noFill/>
              </a:ln>
              <a:solidFill>
                <a:srgbClr val="F78F1C"/>
              </a:solidFill>
              <a:effectLst/>
              <a:uLnTx/>
              <a:uFillTx/>
              <a:latin typeface="Arial" panose="020B06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78F1C"/>
              </a:solidFill>
              <a:effectLst/>
              <a:uLnTx/>
              <a:uFillTx/>
              <a:latin typeface="Arial" panose="020B0604020202020204"/>
              <a:ea typeface="+mn-ea"/>
              <a:cs typeface="+mn-cs"/>
            </a:endParaRPr>
          </a:p>
        </p:txBody>
      </p:sp>
    </p:spTree>
    <p:extLst>
      <p:ext uri="{BB962C8B-B14F-4D97-AF65-F5344CB8AC3E}">
        <p14:creationId xmlns:p14="http://schemas.microsoft.com/office/powerpoint/2010/main" val="4058909265"/>
      </p:ext>
    </p:extLst>
  </p:cSld>
  <p:clrMapOvr>
    <a:masterClrMapping/>
  </p:clrMapOvr>
  <p:timing>
    <p:tnLst>
      <p:par>
        <p:cTn id="1" dur="indefinite" restart="never" nodeType="tmRoot"/>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953C2C5-FCF7-C536-DB02-F6D504A25846}"/>
              </a:ext>
            </a:extLst>
          </p:cNvPr>
          <p:cNvPicPr>
            <a:picLocks noChangeAspect="1"/>
          </p:cNvPicPr>
          <p:nvPr/>
        </p:nvPicPr>
        <p:blipFill>
          <a:blip r:embed="rId2"/>
          <a:stretch>
            <a:fillRect/>
          </a:stretch>
        </p:blipFill>
        <p:spPr>
          <a:xfrm>
            <a:off x="1323975" y="210598"/>
            <a:ext cx="9544050" cy="5753100"/>
          </a:xfrm>
          <a:prstGeom prst="rect">
            <a:avLst/>
          </a:prstGeom>
        </p:spPr>
      </p:pic>
      <p:sp>
        <p:nvSpPr>
          <p:cNvPr id="4" name="Oval 3">
            <a:extLst>
              <a:ext uri="{FF2B5EF4-FFF2-40B4-BE49-F238E27FC236}">
                <a16:creationId xmlns:a16="http://schemas.microsoft.com/office/drawing/2014/main" id="{5F391778-CF50-4ED0-CA03-A2F5C9257C42}"/>
              </a:ext>
            </a:extLst>
          </p:cNvPr>
          <p:cNvSpPr/>
          <p:nvPr/>
        </p:nvSpPr>
        <p:spPr>
          <a:xfrm>
            <a:off x="3834262" y="2550581"/>
            <a:ext cx="1098465" cy="536567"/>
          </a:xfrm>
          <a:prstGeom prst="ellipse">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cxnSp>
        <p:nvCxnSpPr>
          <p:cNvPr id="6" name="Straight Arrow Connector 5">
            <a:extLst>
              <a:ext uri="{FF2B5EF4-FFF2-40B4-BE49-F238E27FC236}">
                <a16:creationId xmlns:a16="http://schemas.microsoft.com/office/drawing/2014/main" id="{78EEC08B-B08E-7815-529F-14A644A985FA}"/>
              </a:ext>
            </a:extLst>
          </p:cNvPr>
          <p:cNvCxnSpPr/>
          <p:nvPr/>
        </p:nvCxnSpPr>
        <p:spPr>
          <a:xfrm>
            <a:off x="729842" y="1249960"/>
            <a:ext cx="671119"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0" name="Oval 9">
            <a:extLst>
              <a:ext uri="{FF2B5EF4-FFF2-40B4-BE49-F238E27FC236}">
                <a16:creationId xmlns:a16="http://schemas.microsoft.com/office/drawing/2014/main" id="{0C595494-DD16-90DF-2418-DFD5F4D3081E}"/>
              </a:ext>
            </a:extLst>
          </p:cNvPr>
          <p:cNvSpPr/>
          <p:nvPr/>
        </p:nvSpPr>
        <p:spPr>
          <a:xfrm>
            <a:off x="1224792" y="4649227"/>
            <a:ext cx="1409351" cy="577112"/>
          </a:xfrm>
          <a:prstGeom prst="ellipse">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cxnSp>
        <p:nvCxnSpPr>
          <p:cNvPr id="12" name="Straight Arrow Connector 11">
            <a:extLst>
              <a:ext uri="{FF2B5EF4-FFF2-40B4-BE49-F238E27FC236}">
                <a16:creationId xmlns:a16="http://schemas.microsoft.com/office/drawing/2014/main" id="{B9F5BC65-1F85-F8B7-33E4-709B73695AF9}"/>
              </a:ext>
            </a:extLst>
          </p:cNvPr>
          <p:cNvCxnSpPr>
            <a:stCxn id="4" idx="6"/>
          </p:cNvCxnSpPr>
          <p:nvPr/>
        </p:nvCxnSpPr>
        <p:spPr>
          <a:xfrm flipV="1">
            <a:off x="4932727" y="2818701"/>
            <a:ext cx="654341" cy="164"/>
          </a:xfrm>
          <a:prstGeom prst="straightConnector1">
            <a:avLst/>
          </a:prstGeom>
          <a:ln w="127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3481C0FE-BD7A-7F7E-3937-ECADA28D2CC8}"/>
              </a:ext>
            </a:extLst>
          </p:cNvPr>
          <p:cNvSpPr txBox="1"/>
          <p:nvPr/>
        </p:nvSpPr>
        <p:spPr>
          <a:xfrm>
            <a:off x="5578186" y="2349341"/>
            <a:ext cx="1681089" cy="93871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0000"/>
                </a:solidFill>
                <a:effectLst/>
                <a:uLnTx/>
                <a:uFillTx/>
                <a:latin typeface="Arial" panose="020B0604020202020204"/>
                <a:ea typeface="+mn-ea"/>
                <a:cs typeface="+mn-cs"/>
              </a:rPr>
              <a:t>Geographical Location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0000"/>
                </a:solidFill>
                <a:effectLst/>
                <a:uLnTx/>
                <a:uFillTx/>
                <a:latin typeface="Arial" panose="020B0604020202020204"/>
                <a:ea typeface="+mn-ea"/>
                <a:cs typeface="+mn-cs"/>
              </a:rPr>
              <a:t>Birth Sex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0000"/>
                </a:solidFill>
                <a:effectLst/>
                <a:uLnTx/>
                <a:uFillTx/>
                <a:latin typeface="Arial" panose="020B0604020202020204"/>
                <a:ea typeface="+mn-ea"/>
                <a:cs typeface="+mn-cs"/>
              </a:rPr>
              <a:t>Race/Ethnicity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0000"/>
                </a:solidFill>
                <a:effectLst/>
                <a:uLnTx/>
                <a:uFillTx/>
                <a:latin typeface="Arial" panose="020B0604020202020204"/>
                <a:ea typeface="+mn-ea"/>
                <a:cs typeface="+mn-cs"/>
              </a:rPr>
              <a:t>Age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0000"/>
                </a:solidFill>
                <a:effectLst/>
                <a:uLnTx/>
                <a:uFillTx/>
                <a:latin typeface="Arial" panose="020B0604020202020204"/>
                <a:ea typeface="+mn-ea"/>
                <a:cs typeface="+mn-cs"/>
              </a:rPr>
              <a:t>Mode of Transmission</a:t>
            </a:r>
          </a:p>
        </p:txBody>
      </p:sp>
    </p:spTree>
    <p:extLst>
      <p:ext uri="{BB962C8B-B14F-4D97-AF65-F5344CB8AC3E}">
        <p14:creationId xmlns:p14="http://schemas.microsoft.com/office/powerpoint/2010/main" val="2693696791"/>
      </p:ext>
    </p:extLst>
  </p:cSld>
  <p:clrMapOvr>
    <a:masterClrMapping/>
  </p:clrMapOvr>
  <p:timing>
    <p:tnLst>
      <p:par>
        <p:cTn id="1" dur="indefinite" restart="never" nodeType="tmRoot"/>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818711CA-4886-A901-3495-A257D84445CD}"/>
              </a:ext>
            </a:extLst>
          </p:cNvPr>
          <p:cNvSpPr>
            <a:spLocks noGrp="1"/>
          </p:cNvSpPr>
          <p:nvPr>
            <p:ph type="title"/>
          </p:nvPr>
        </p:nvSpPr>
        <p:spPr/>
        <p:txBody>
          <a:bodyPr/>
          <a:lstStyle/>
          <a:p>
            <a:r>
              <a:rPr lang="en-US" dirty="0"/>
              <a:t>Contact Information</a:t>
            </a:r>
          </a:p>
        </p:txBody>
      </p:sp>
      <p:sp>
        <p:nvSpPr>
          <p:cNvPr id="4" name="Content Placeholder 1">
            <a:extLst>
              <a:ext uri="{FF2B5EF4-FFF2-40B4-BE49-F238E27FC236}">
                <a16:creationId xmlns:a16="http://schemas.microsoft.com/office/drawing/2014/main" id="{03ACBBD9-F77C-24EA-5F54-3583A3857CE3}"/>
              </a:ext>
            </a:extLst>
          </p:cNvPr>
          <p:cNvSpPr txBox="1">
            <a:spLocks/>
          </p:cNvSpPr>
          <p:nvPr/>
        </p:nvSpPr>
        <p:spPr>
          <a:xfrm>
            <a:off x="2778153" y="2104392"/>
            <a:ext cx="7018989" cy="1324608"/>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Tx/>
              <a:buNone/>
              <a:defRPr sz="2800" kern="1200" baseline="0">
                <a:solidFill>
                  <a:schemeClr val="tx1"/>
                </a:solidFill>
                <a:latin typeface="+mn-lt"/>
                <a:ea typeface="+mn-ea"/>
                <a:cs typeface="+mn-cs"/>
              </a:defRPr>
            </a:lvl1pPr>
            <a:lvl2pPr marL="457200" indent="0" algn="l" defTabSz="914400" rtl="0" eaLnBrk="1" latinLnBrk="0" hangingPunct="1">
              <a:lnSpc>
                <a:spcPct val="90000"/>
              </a:lnSpc>
              <a:spcBef>
                <a:spcPts val="500"/>
              </a:spcBef>
              <a:buFontTx/>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Tx/>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Tx/>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Tx/>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Tx/>
              <a:buNone/>
              <a:tabLst/>
              <a:defRPr/>
            </a:pPr>
            <a:r>
              <a:rPr kumimoji="0" lang="en-US" sz="4400" b="0" i="0" u="none" strike="noStrike" kern="1200" cap="none" spc="0" normalizeH="0" baseline="0" noProof="0" dirty="0">
                <a:ln>
                  <a:noFill/>
                </a:ln>
                <a:solidFill>
                  <a:prstClr val="black"/>
                </a:solidFill>
                <a:effectLst/>
                <a:uLnTx/>
                <a:uFillTx/>
                <a:latin typeface="Abadi" panose="020B0604020104020204" pitchFamily="34" charset="0"/>
                <a:ea typeface="+mn-ea"/>
                <a:cs typeface="+mn-cs"/>
              </a:rPr>
              <a:t>Maricruz Jurado</a:t>
            </a:r>
          </a:p>
          <a:p>
            <a:pPr marL="0" marR="0" lvl="0" indent="0" algn="ctr" defTabSz="914400" rtl="0" eaLnBrk="1" fontAlgn="auto" latinLnBrk="0" hangingPunct="1">
              <a:lnSpc>
                <a:spcPct val="90000"/>
              </a:lnSpc>
              <a:spcBef>
                <a:spcPts val="1000"/>
              </a:spcBef>
              <a:spcAft>
                <a:spcPts val="0"/>
              </a:spcAft>
              <a:buClrTx/>
              <a:buSzTx/>
              <a:buFontTx/>
              <a:buNone/>
              <a:tabLst/>
              <a:defRPr/>
            </a:pPr>
            <a:r>
              <a:rPr kumimoji="0" lang="en-US" sz="4400" b="0" i="0" u="none" strike="noStrike" kern="1200" cap="none" spc="0" normalizeH="0" baseline="0" noProof="0" dirty="0">
                <a:ln>
                  <a:noFill/>
                </a:ln>
                <a:solidFill>
                  <a:prstClr val="black"/>
                </a:solidFill>
                <a:effectLst/>
                <a:uLnTx/>
                <a:uFillTx/>
                <a:latin typeface="Abadi" panose="020B0604020104020204" pitchFamily="34" charset="0"/>
                <a:ea typeface="+mn-ea"/>
                <a:cs typeface="+mn-cs"/>
              </a:rPr>
              <a:t>EHE Coordinator</a:t>
            </a:r>
          </a:p>
          <a:p>
            <a:pPr marL="0" marR="0" lvl="0" indent="0" algn="ctr" defTabSz="914400" rtl="0" eaLnBrk="1" fontAlgn="auto" latinLnBrk="0" hangingPunct="1">
              <a:lnSpc>
                <a:spcPct val="90000"/>
              </a:lnSpc>
              <a:spcBef>
                <a:spcPts val="1000"/>
              </a:spcBef>
              <a:spcAft>
                <a:spcPts val="0"/>
              </a:spcAft>
              <a:buClrTx/>
              <a:buSzTx/>
              <a:buFontTx/>
              <a:buNone/>
              <a:tabLst/>
              <a:defRPr/>
            </a:pPr>
            <a:r>
              <a:rPr kumimoji="0" lang="en-US" sz="4400" b="0" i="0" u="none" strike="noStrike" kern="1200" cap="none" spc="0" normalizeH="0" baseline="0" noProof="0" dirty="0" smtClean="0">
                <a:ln>
                  <a:noFill/>
                </a:ln>
                <a:solidFill>
                  <a:prstClr val="black"/>
                </a:solidFill>
                <a:effectLst/>
                <a:uLnTx/>
                <a:uFillTx/>
                <a:latin typeface="Abadi" panose="020B0604020104020204" pitchFamily="34" charset="0"/>
                <a:ea typeface="+mn-ea"/>
                <a:cs typeface="+mn-cs"/>
                <a:hlinkClick r:id="rId2"/>
              </a:rPr>
              <a:t>Maria.Jurado@flhealth.gov</a:t>
            </a:r>
            <a:endParaRPr kumimoji="0" lang="en-US" sz="4400" b="0" i="0" u="none" strike="noStrike" kern="1200" cap="none" spc="0" normalizeH="0" baseline="0" noProof="0" dirty="0">
              <a:ln>
                <a:noFill/>
              </a:ln>
              <a:solidFill>
                <a:prstClr val="black"/>
              </a:solidFill>
              <a:effectLst/>
              <a:uLnTx/>
              <a:uFillTx/>
              <a:latin typeface="Abadi" panose="020B0604020104020204" pitchFamily="34" charset="0"/>
              <a:ea typeface="+mn-ea"/>
              <a:cs typeface="+mn-cs"/>
            </a:endParaRPr>
          </a:p>
          <a:p>
            <a:pPr marL="0" marR="0" lvl="0" indent="0" algn="ctr" defTabSz="914400" rtl="0" eaLnBrk="1" fontAlgn="auto" latinLnBrk="0" hangingPunct="1">
              <a:lnSpc>
                <a:spcPct val="90000"/>
              </a:lnSpc>
              <a:spcBef>
                <a:spcPts val="1000"/>
              </a:spcBef>
              <a:spcAft>
                <a:spcPts val="0"/>
              </a:spcAft>
              <a:buClrTx/>
              <a:buSzTx/>
              <a:buFontTx/>
              <a:buNone/>
              <a:tabLst/>
              <a:defRPr/>
            </a:pPr>
            <a:r>
              <a:rPr kumimoji="0" lang="en-US" sz="4400" b="0" i="0" u="none" strike="noStrike" kern="1200" cap="none" spc="0" normalizeH="0" baseline="0" noProof="0" dirty="0">
                <a:ln>
                  <a:noFill/>
                </a:ln>
                <a:solidFill>
                  <a:prstClr val="black"/>
                </a:solidFill>
                <a:effectLst/>
                <a:uLnTx/>
                <a:uFillTx/>
                <a:latin typeface="Abadi" panose="020B0604020104020204" pitchFamily="34" charset="0"/>
                <a:ea typeface="+mn-ea"/>
                <a:cs typeface="+mn-cs"/>
              </a:rPr>
              <a:t>561-946-8910</a:t>
            </a:r>
          </a:p>
        </p:txBody>
      </p:sp>
    </p:spTree>
    <p:extLst>
      <p:ext uri="{BB962C8B-B14F-4D97-AF65-F5344CB8AC3E}">
        <p14:creationId xmlns:p14="http://schemas.microsoft.com/office/powerpoint/2010/main" val="108349663"/>
      </p:ext>
    </p:extLst>
  </p:cSld>
  <p:clrMapOvr>
    <a:masterClrMapping/>
  </p:clrMapOvr>
  <p:timing>
    <p:tnLst>
      <p:par>
        <p:cTn id="1" dur="indefinite" restart="never" nodeType="tmRoot"/>
      </p:par>
    </p:tnLst>
  </p:timing>
</p:sld>
</file>

<file path=ppt/slides/slide21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6126479"/>
            <a:ext cx="11966236" cy="568451"/>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txBox="1"/>
          <p:nvPr/>
        </p:nvSpPr>
        <p:spPr>
          <a:xfrm>
            <a:off x="11638368" y="6237908"/>
            <a:ext cx="16700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0" u="none" strike="noStrike" kern="1200" cap="none" spc="0" normalizeH="0" baseline="0" noProof="0" dirty="0">
                <a:ln>
                  <a:noFill/>
                </a:ln>
                <a:solidFill>
                  <a:srgbClr val="FFFFFF"/>
                </a:solidFill>
                <a:effectLst/>
                <a:uLnTx/>
                <a:uFillTx/>
                <a:latin typeface="Arial"/>
                <a:ea typeface="+mn-ea"/>
                <a:cs typeface="Arial"/>
              </a:rPr>
              <a:t>1</a:t>
            </a:r>
            <a:endParaRPr kumimoji="0" sz="2000" b="0" i="0" u="none" strike="noStrike" kern="1200" cap="none" spc="0" normalizeH="0" baseline="0" noProof="0">
              <a:ln>
                <a:noFill/>
              </a:ln>
              <a:solidFill>
                <a:prstClr val="black"/>
              </a:solidFill>
              <a:effectLst/>
              <a:uLnTx/>
              <a:uFillTx/>
              <a:latin typeface="Arial"/>
              <a:ea typeface="+mn-ea"/>
              <a:cs typeface="Arial"/>
            </a:endParaRPr>
          </a:p>
        </p:txBody>
      </p:sp>
      <p:sp>
        <p:nvSpPr>
          <p:cNvPr id="4" name="object 4"/>
          <p:cNvSpPr/>
          <p:nvPr/>
        </p:nvSpPr>
        <p:spPr>
          <a:xfrm>
            <a:off x="679707" y="6253253"/>
            <a:ext cx="90805" cy="0"/>
          </a:xfrm>
          <a:custGeom>
            <a:avLst/>
            <a:gdLst/>
            <a:ahLst/>
            <a:cxnLst/>
            <a:rect l="l" t="t" r="r" b="b"/>
            <a:pathLst>
              <a:path w="90804">
                <a:moveTo>
                  <a:pt x="0" y="0"/>
                </a:moveTo>
                <a:lnTo>
                  <a:pt x="90416" y="0"/>
                </a:lnTo>
              </a:path>
            </a:pathLst>
          </a:custGeom>
          <a:ln w="33077">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679707" y="6269792"/>
            <a:ext cx="35560" cy="41275"/>
          </a:xfrm>
          <a:custGeom>
            <a:avLst/>
            <a:gdLst/>
            <a:ahLst/>
            <a:cxnLst/>
            <a:rect l="l" t="t" r="r" b="b"/>
            <a:pathLst>
              <a:path w="35559" h="41275">
                <a:moveTo>
                  <a:pt x="0" y="0"/>
                </a:moveTo>
                <a:lnTo>
                  <a:pt x="35244" y="0"/>
                </a:lnTo>
                <a:lnTo>
                  <a:pt x="35244" y="40710"/>
                </a:lnTo>
                <a:lnTo>
                  <a:pt x="0" y="40710"/>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679707" y="6326405"/>
            <a:ext cx="87630" cy="0"/>
          </a:xfrm>
          <a:custGeom>
            <a:avLst/>
            <a:gdLst/>
            <a:ahLst/>
            <a:cxnLst/>
            <a:rect l="l" t="t" r="r" b="b"/>
            <a:pathLst>
              <a:path w="87629">
                <a:moveTo>
                  <a:pt x="0" y="0"/>
                </a:moveTo>
                <a:lnTo>
                  <a:pt x="87351"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679707" y="6342308"/>
            <a:ext cx="35560" cy="76835"/>
          </a:xfrm>
          <a:custGeom>
            <a:avLst/>
            <a:gdLst/>
            <a:ahLst/>
            <a:cxnLst/>
            <a:rect l="l" t="t" r="r" b="b"/>
            <a:pathLst>
              <a:path w="35559" h="76835">
                <a:moveTo>
                  <a:pt x="0" y="0"/>
                </a:moveTo>
                <a:lnTo>
                  <a:pt x="35244" y="0"/>
                </a:lnTo>
                <a:lnTo>
                  <a:pt x="35244" y="76332"/>
                </a:lnTo>
                <a:lnTo>
                  <a:pt x="0" y="76332"/>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801158" y="6214867"/>
            <a:ext cx="0" cy="203835"/>
          </a:xfrm>
          <a:custGeom>
            <a:avLst/>
            <a:gdLst/>
            <a:ahLst/>
            <a:cxnLst/>
            <a:rect l="l" t="t" r="r" b="b"/>
            <a:pathLst>
              <a:path h="203835">
                <a:moveTo>
                  <a:pt x="0" y="0"/>
                </a:moveTo>
                <a:lnTo>
                  <a:pt x="0" y="203772"/>
                </a:lnTo>
              </a:path>
            </a:pathLst>
          </a:custGeom>
          <a:ln w="3448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835257" y="6275618"/>
            <a:ext cx="132080" cy="147955"/>
          </a:xfrm>
          <a:custGeom>
            <a:avLst/>
            <a:gdLst/>
            <a:ahLst/>
            <a:cxnLst/>
            <a:rect l="l" t="t" r="r" b="b"/>
            <a:pathLst>
              <a:path w="132080" h="147954">
                <a:moveTo>
                  <a:pt x="65899" y="147636"/>
                </a:moveTo>
                <a:lnTo>
                  <a:pt x="39115" y="141616"/>
                </a:lnTo>
                <a:lnTo>
                  <a:pt x="18294" y="125433"/>
                </a:lnTo>
                <a:lnTo>
                  <a:pt x="4801" y="101896"/>
                </a:lnTo>
                <a:lnTo>
                  <a:pt x="0" y="73818"/>
                </a:lnTo>
                <a:lnTo>
                  <a:pt x="4801" y="45739"/>
                </a:lnTo>
                <a:lnTo>
                  <a:pt x="18294" y="22203"/>
                </a:lnTo>
                <a:lnTo>
                  <a:pt x="39115" y="6019"/>
                </a:lnTo>
                <a:lnTo>
                  <a:pt x="65899" y="0"/>
                </a:lnTo>
                <a:lnTo>
                  <a:pt x="92683" y="6019"/>
                </a:lnTo>
                <a:lnTo>
                  <a:pt x="113504" y="22203"/>
                </a:lnTo>
                <a:lnTo>
                  <a:pt x="118849" y="31526"/>
                </a:lnTo>
                <a:lnTo>
                  <a:pt x="65899" y="31526"/>
                </a:lnTo>
                <a:lnTo>
                  <a:pt x="52705" y="35214"/>
                </a:lnTo>
                <a:lnTo>
                  <a:pt x="43102" y="44886"/>
                </a:lnTo>
                <a:lnTo>
                  <a:pt x="37236" y="58451"/>
                </a:lnTo>
                <a:lnTo>
                  <a:pt x="35248" y="73818"/>
                </a:lnTo>
                <a:lnTo>
                  <a:pt x="37236" y="88740"/>
                </a:lnTo>
                <a:lnTo>
                  <a:pt x="43102" y="102076"/>
                </a:lnTo>
                <a:lnTo>
                  <a:pt x="52705" y="111664"/>
                </a:lnTo>
                <a:lnTo>
                  <a:pt x="65899" y="115340"/>
                </a:lnTo>
                <a:lnTo>
                  <a:pt x="119290" y="115340"/>
                </a:lnTo>
                <a:lnTo>
                  <a:pt x="113504" y="125433"/>
                </a:lnTo>
                <a:lnTo>
                  <a:pt x="92683" y="141616"/>
                </a:lnTo>
                <a:lnTo>
                  <a:pt x="65899" y="147636"/>
                </a:lnTo>
                <a:close/>
              </a:path>
              <a:path w="132080" h="147954">
                <a:moveTo>
                  <a:pt x="119290" y="115340"/>
                </a:moveTo>
                <a:lnTo>
                  <a:pt x="65899" y="115340"/>
                </a:lnTo>
                <a:lnTo>
                  <a:pt x="79417" y="111664"/>
                </a:lnTo>
                <a:lnTo>
                  <a:pt x="88983" y="102076"/>
                </a:lnTo>
                <a:lnTo>
                  <a:pt x="94670" y="88740"/>
                </a:lnTo>
                <a:lnTo>
                  <a:pt x="96550" y="73818"/>
                </a:lnTo>
                <a:lnTo>
                  <a:pt x="94670" y="58451"/>
                </a:lnTo>
                <a:lnTo>
                  <a:pt x="88983" y="44886"/>
                </a:lnTo>
                <a:lnTo>
                  <a:pt x="79417" y="35214"/>
                </a:lnTo>
                <a:lnTo>
                  <a:pt x="65899" y="31526"/>
                </a:lnTo>
                <a:lnTo>
                  <a:pt x="118849" y="31526"/>
                </a:lnTo>
                <a:lnTo>
                  <a:pt x="126998" y="45739"/>
                </a:lnTo>
                <a:lnTo>
                  <a:pt x="131799" y="73818"/>
                </a:lnTo>
                <a:lnTo>
                  <a:pt x="126998" y="101896"/>
                </a:lnTo>
                <a:lnTo>
                  <a:pt x="119290" y="11534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964757" y="6274848"/>
            <a:ext cx="97790" cy="144145"/>
          </a:xfrm>
          <a:custGeom>
            <a:avLst/>
            <a:gdLst/>
            <a:ahLst/>
            <a:cxnLst/>
            <a:rect l="l" t="t" r="r" b="b"/>
            <a:pathLst>
              <a:path w="97790" h="144145">
                <a:moveTo>
                  <a:pt x="57470" y="143791"/>
                </a:moveTo>
                <a:lnTo>
                  <a:pt x="22988" y="143791"/>
                </a:lnTo>
                <a:lnTo>
                  <a:pt x="22988" y="64590"/>
                </a:lnTo>
                <a:lnTo>
                  <a:pt x="21659" y="50245"/>
                </a:lnTo>
                <a:lnTo>
                  <a:pt x="17528" y="38062"/>
                </a:lnTo>
                <a:lnTo>
                  <a:pt x="10380" y="27609"/>
                </a:lnTo>
                <a:lnTo>
                  <a:pt x="0" y="18454"/>
                </a:lnTo>
                <a:lnTo>
                  <a:pt x="29118" y="0"/>
                </a:lnTo>
                <a:lnTo>
                  <a:pt x="34997" y="5430"/>
                </a:lnTo>
                <a:lnTo>
                  <a:pt x="39942" y="11149"/>
                </a:lnTo>
                <a:lnTo>
                  <a:pt x="43881" y="16868"/>
                </a:lnTo>
                <a:lnTo>
                  <a:pt x="46742" y="22299"/>
                </a:lnTo>
                <a:lnTo>
                  <a:pt x="94711" y="22299"/>
                </a:lnTo>
                <a:lnTo>
                  <a:pt x="97316" y="35371"/>
                </a:lnTo>
                <a:lnTo>
                  <a:pt x="82147" y="38446"/>
                </a:lnTo>
                <a:lnTo>
                  <a:pt x="70209" y="45559"/>
                </a:lnTo>
                <a:lnTo>
                  <a:pt x="61864" y="53537"/>
                </a:lnTo>
                <a:lnTo>
                  <a:pt x="57470" y="59208"/>
                </a:lnTo>
                <a:lnTo>
                  <a:pt x="57470" y="143791"/>
                </a:lnTo>
                <a:close/>
              </a:path>
              <a:path w="97790" h="144145">
                <a:moveTo>
                  <a:pt x="94711" y="22299"/>
                </a:moveTo>
                <a:lnTo>
                  <a:pt x="46742" y="22299"/>
                </a:lnTo>
                <a:lnTo>
                  <a:pt x="52166" y="17529"/>
                </a:lnTo>
                <a:lnTo>
                  <a:pt x="61972" y="10092"/>
                </a:lnTo>
                <a:lnTo>
                  <a:pt x="75082" y="3376"/>
                </a:lnTo>
                <a:lnTo>
                  <a:pt x="90420" y="768"/>
                </a:lnTo>
                <a:lnTo>
                  <a:pt x="94711" y="22299"/>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1072036" y="6216409"/>
            <a:ext cx="41910" cy="202565"/>
          </a:xfrm>
          <a:custGeom>
            <a:avLst/>
            <a:gdLst/>
            <a:ahLst/>
            <a:cxnLst/>
            <a:rect l="l" t="t" r="r" b="b"/>
            <a:pathLst>
              <a:path w="41909" h="202564">
                <a:moveTo>
                  <a:pt x="37547" y="202230"/>
                </a:moveTo>
                <a:lnTo>
                  <a:pt x="3065" y="202230"/>
                </a:lnTo>
                <a:lnTo>
                  <a:pt x="3065" y="63052"/>
                </a:lnTo>
                <a:lnTo>
                  <a:pt x="37547" y="63052"/>
                </a:lnTo>
                <a:lnTo>
                  <a:pt x="37547" y="202230"/>
                </a:lnTo>
                <a:close/>
              </a:path>
              <a:path w="41909" h="202564">
                <a:moveTo>
                  <a:pt x="20689" y="40753"/>
                </a:moveTo>
                <a:lnTo>
                  <a:pt x="12607" y="39131"/>
                </a:lnTo>
                <a:lnTo>
                  <a:pt x="6034" y="34698"/>
                </a:lnTo>
                <a:lnTo>
                  <a:pt x="1616" y="28102"/>
                </a:lnTo>
                <a:lnTo>
                  <a:pt x="0" y="19992"/>
                </a:lnTo>
                <a:lnTo>
                  <a:pt x="1616" y="12002"/>
                </a:lnTo>
                <a:lnTo>
                  <a:pt x="6034" y="5670"/>
                </a:lnTo>
                <a:lnTo>
                  <a:pt x="12607" y="1501"/>
                </a:lnTo>
                <a:lnTo>
                  <a:pt x="20689" y="0"/>
                </a:lnTo>
                <a:lnTo>
                  <a:pt x="28447" y="1501"/>
                </a:lnTo>
                <a:lnTo>
                  <a:pt x="35057" y="5670"/>
                </a:lnTo>
                <a:lnTo>
                  <a:pt x="39654" y="12002"/>
                </a:lnTo>
                <a:lnTo>
                  <a:pt x="41378" y="19992"/>
                </a:lnTo>
                <a:lnTo>
                  <a:pt x="39654" y="28102"/>
                </a:lnTo>
                <a:lnTo>
                  <a:pt x="35057" y="34698"/>
                </a:lnTo>
                <a:lnTo>
                  <a:pt x="28447" y="39131"/>
                </a:lnTo>
                <a:lnTo>
                  <a:pt x="20689" y="40753"/>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1130273" y="6214872"/>
            <a:ext cx="154940" cy="208915"/>
          </a:xfrm>
          <a:custGeom>
            <a:avLst/>
            <a:gdLst/>
            <a:ahLst/>
            <a:cxnLst/>
            <a:rect l="l" t="t" r="r" b="b"/>
            <a:pathLst>
              <a:path w="154940" h="208914">
                <a:moveTo>
                  <a:pt x="131799" y="74586"/>
                </a:moveTo>
                <a:lnTo>
                  <a:pt x="97316" y="74586"/>
                </a:lnTo>
                <a:lnTo>
                  <a:pt x="97316" y="0"/>
                </a:lnTo>
                <a:lnTo>
                  <a:pt x="131799" y="0"/>
                </a:lnTo>
                <a:lnTo>
                  <a:pt x="131799" y="74586"/>
                </a:lnTo>
                <a:close/>
              </a:path>
              <a:path w="154940" h="208914">
                <a:moveTo>
                  <a:pt x="63600" y="208381"/>
                </a:moveTo>
                <a:lnTo>
                  <a:pt x="36853" y="202362"/>
                </a:lnTo>
                <a:lnTo>
                  <a:pt x="16858" y="186178"/>
                </a:lnTo>
                <a:lnTo>
                  <a:pt x="4334" y="162642"/>
                </a:lnTo>
                <a:lnTo>
                  <a:pt x="0" y="134563"/>
                </a:lnTo>
                <a:lnTo>
                  <a:pt x="4334" y="106485"/>
                </a:lnTo>
                <a:lnTo>
                  <a:pt x="16858" y="82948"/>
                </a:lnTo>
                <a:lnTo>
                  <a:pt x="36853" y="66765"/>
                </a:lnTo>
                <a:lnTo>
                  <a:pt x="63600" y="60745"/>
                </a:lnTo>
                <a:lnTo>
                  <a:pt x="75765" y="62476"/>
                </a:lnTo>
                <a:lnTo>
                  <a:pt x="85631" y="66512"/>
                </a:lnTo>
                <a:lnTo>
                  <a:pt x="92910" y="71126"/>
                </a:lnTo>
                <a:lnTo>
                  <a:pt x="97316" y="74586"/>
                </a:lnTo>
                <a:lnTo>
                  <a:pt x="131799" y="74586"/>
                </a:lnTo>
                <a:lnTo>
                  <a:pt x="131799" y="92272"/>
                </a:lnTo>
                <a:lnTo>
                  <a:pt x="65899" y="92272"/>
                </a:lnTo>
                <a:lnTo>
                  <a:pt x="52705" y="95960"/>
                </a:lnTo>
                <a:lnTo>
                  <a:pt x="43102" y="105632"/>
                </a:lnTo>
                <a:lnTo>
                  <a:pt x="37236" y="119197"/>
                </a:lnTo>
                <a:lnTo>
                  <a:pt x="35248" y="134563"/>
                </a:lnTo>
                <a:lnTo>
                  <a:pt x="37236" y="149486"/>
                </a:lnTo>
                <a:lnTo>
                  <a:pt x="43102" y="162822"/>
                </a:lnTo>
                <a:lnTo>
                  <a:pt x="52705" y="172410"/>
                </a:lnTo>
                <a:lnTo>
                  <a:pt x="65899" y="176086"/>
                </a:lnTo>
                <a:lnTo>
                  <a:pt x="141019" y="176086"/>
                </a:lnTo>
                <a:lnTo>
                  <a:pt x="144406" y="181108"/>
                </a:lnTo>
                <a:lnTo>
                  <a:pt x="150624" y="186851"/>
                </a:lnTo>
                <a:lnTo>
                  <a:pt x="108044" y="186851"/>
                </a:lnTo>
                <a:lnTo>
                  <a:pt x="102285" y="193784"/>
                </a:lnTo>
                <a:lnTo>
                  <a:pt x="93006" y="200788"/>
                </a:lnTo>
                <a:lnTo>
                  <a:pt x="80135" y="206207"/>
                </a:lnTo>
                <a:lnTo>
                  <a:pt x="63600" y="208381"/>
                </a:lnTo>
                <a:close/>
              </a:path>
              <a:path w="154940" h="208914">
                <a:moveTo>
                  <a:pt x="141019" y="176086"/>
                </a:moveTo>
                <a:lnTo>
                  <a:pt x="65899" y="176086"/>
                </a:lnTo>
                <a:lnTo>
                  <a:pt x="79536" y="172410"/>
                </a:lnTo>
                <a:lnTo>
                  <a:pt x="89366" y="162822"/>
                </a:lnTo>
                <a:lnTo>
                  <a:pt x="95317" y="149486"/>
                </a:lnTo>
                <a:lnTo>
                  <a:pt x="97316" y="134563"/>
                </a:lnTo>
                <a:lnTo>
                  <a:pt x="95317" y="119197"/>
                </a:lnTo>
                <a:lnTo>
                  <a:pt x="89366" y="105632"/>
                </a:lnTo>
                <a:lnTo>
                  <a:pt x="79536" y="95960"/>
                </a:lnTo>
                <a:lnTo>
                  <a:pt x="65899" y="92272"/>
                </a:lnTo>
                <a:lnTo>
                  <a:pt x="131799" y="92272"/>
                </a:lnTo>
                <a:lnTo>
                  <a:pt x="131799" y="144560"/>
                </a:lnTo>
                <a:lnTo>
                  <a:pt x="133128" y="158473"/>
                </a:lnTo>
                <a:lnTo>
                  <a:pt x="137258" y="170511"/>
                </a:lnTo>
                <a:lnTo>
                  <a:pt x="141019" y="176086"/>
                </a:lnTo>
                <a:close/>
              </a:path>
              <a:path w="154940" h="208914">
                <a:moveTo>
                  <a:pt x="125669" y="208381"/>
                </a:moveTo>
                <a:lnTo>
                  <a:pt x="120867" y="204044"/>
                </a:lnTo>
                <a:lnTo>
                  <a:pt x="115994" y="198481"/>
                </a:lnTo>
                <a:lnTo>
                  <a:pt x="111552" y="192486"/>
                </a:lnTo>
                <a:lnTo>
                  <a:pt x="108044" y="186851"/>
                </a:lnTo>
                <a:lnTo>
                  <a:pt x="150624" y="186851"/>
                </a:lnTo>
                <a:lnTo>
                  <a:pt x="154787" y="190696"/>
                </a:lnTo>
                <a:lnTo>
                  <a:pt x="125669" y="208381"/>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1286593" y="6275617"/>
            <a:ext cx="134620" cy="147955"/>
          </a:xfrm>
          <a:custGeom>
            <a:avLst/>
            <a:gdLst/>
            <a:ahLst/>
            <a:cxnLst/>
            <a:rect l="l" t="t" r="r" b="b"/>
            <a:pathLst>
              <a:path w="134619" h="147954">
                <a:moveTo>
                  <a:pt x="29118" y="36909"/>
                </a:moveTo>
                <a:lnTo>
                  <a:pt x="15325" y="12303"/>
                </a:lnTo>
                <a:lnTo>
                  <a:pt x="21479" y="8758"/>
                </a:lnTo>
                <a:lnTo>
                  <a:pt x="31225" y="4709"/>
                </a:lnTo>
                <a:lnTo>
                  <a:pt x="43557" y="1381"/>
                </a:lnTo>
                <a:lnTo>
                  <a:pt x="57470" y="0"/>
                </a:lnTo>
                <a:lnTo>
                  <a:pt x="81368" y="4084"/>
                </a:lnTo>
                <a:lnTo>
                  <a:pt x="98083" y="15378"/>
                </a:lnTo>
                <a:lnTo>
                  <a:pt x="106048" y="29219"/>
                </a:lnTo>
                <a:lnTo>
                  <a:pt x="55938" y="29219"/>
                </a:lnTo>
                <a:lnTo>
                  <a:pt x="47544" y="29988"/>
                </a:lnTo>
                <a:lnTo>
                  <a:pt x="39942" y="31910"/>
                </a:lnTo>
                <a:lnTo>
                  <a:pt x="33632" y="34409"/>
                </a:lnTo>
                <a:lnTo>
                  <a:pt x="29118" y="36909"/>
                </a:lnTo>
                <a:close/>
              </a:path>
              <a:path w="134619" h="147954">
                <a:moveTo>
                  <a:pt x="49041" y="147636"/>
                </a:moveTo>
                <a:lnTo>
                  <a:pt x="29094" y="144320"/>
                </a:lnTo>
                <a:lnTo>
                  <a:pt x="13601" y="134948"/>
                </a:lnTo>
                <a:lnTo>
                  <a:pt x="3563" y="120362"/>
                </a:lnTo>
                <a:lnTo>
                  <a:pt x="0" y="101499"/>
                </a:lnTo>
                <a:lnTo>
                  <a:pt x="4525" y="81639"/>
                </a:lnTo>
                <a:lnTo>
                  <a:pt x="17241" y="67185"/>
                </a:lnTo>
                <a:lnTo>
                  <a:pt x="36853" y="58355"/>
                </a:lnTo>
                <a:lnTo>
                  <a:pt x="62068" y="55363"/>
                </a:lnTo>
                <a:lnTo>
                  <a:pt x="76627" y="55363"/>
                </a:lnTo>
                <a:lnTo>
                  <a:pt x="75334" y="44466"/>
                </a:lnTo>
                <a:lnTo>
                  <a:pt x="71455" y="36236"/>
                </a:lnTo>
                <a:lnTo>
                  <a:pt x="64989" y="31033"/>
                </a:lnTo>
                <a:lnTo>
                  <a:pt x="55938" y="29219"/>
                </a:lnTo>
                <a:lnTo>
                  <a:pt x="106048" y="29219"/>
                </a:lnTo>
                <a:lnTo>
                  <a:pt x="107901" y="32439"/>
                </a:lnTo>
                <a:lnTo>
                  <a:pt x="111109" y="53825"/>
                </a:lnTo>
                <a:lnTo>
                  <a:pt x="111109" y="79200"/>
                </a:lnTo>
                <a:lnTo>
                  <a:pt x="62068" y="79200"/>
                </a:lnTo>
                <a:lnTo>
                  <a:pt x="50119" y="80942"/>
                </a:lnTo>
                <a:lnTo>
                  <a:pt x="41761" y="85640"/>
                </a:lnTo>
                <a:lnTo>
                  <a:pt x="36853" y="92500"/>
                </a:lnTo>
                <a:lnTo>
                  <a:pt x="35248" y="100730"/>
                </a:lnTo>
                <a:lnTo>
                  <a:pt x="36936" y="109693"/>
                </a:lnTo>
                <a:lnTo>
                  <a:pt x="41283" y="115917"/>
                </a:lnTo>
                <a:lnTo>
                  <a:pt x="47209" y="119545"/>
                </a:lnTo>
                <a:lnTo>
                  <a:pt x="53639" y="120723"/>
                </a:lnTo>
                <a:lnTo>
                  <a:pt x="124418" y="120723"/>
                </a:lnTo>
                <a:lnTo>
                  <a:pt x="134098" y="129950"/>
                </a:lnTo>
                <a:lnTo>
                  <a:pt x="89654" y="129950"/>
                </a:lnTo>
                <a:lnTo>
                  <a:pt x="85140" y="134660"/>
                </a:lnTo>
                <a:lnTo>
                  <a:pt x="76531" y="140523"/>
                </a:lnTo>
                <a:lnTo>
                  <a:pt x="64331" y="145521"/>
                </a:lnTo>
                <a:lnTo>
                  <a:pt x="49041" y="147636"/>
                </a:lnTo>
                <a:close/>
              </a:path>
              <a:path w="134619" h="147954">
                <a:moveTo>
                  <a:pt x="124418" y="120723"/>
                </a:moveTo>
                <a:lnTo>
                  <a:pt x="53639" y="120723"/>
                </a:lnTo>
                <a:lnTo>
                  <a:pt x="64379" y="118320"/>
                </a:lnTo>
                <a:lnTo>
                  <a:pt x="72317" y="113033"/>
                </a:lnTo>
                <a:lnTo>
                  <a:pt x="77238" y="107747"/>
                </a:lnTo>
                <a:lnTo>
                  <a:pt x="78926" y="105344"/>
                </a:lnTo>
                <a:lnTo>
                  <a:pt x="78160" y="101499"/>
                </a:lnTo>
                <a:lnTo>
                  <a:pt x="77393" y="93810"/>
                </a:lnTo>
                <a:lnTo>
                  <a:pt x="77325" y="85640"/>
                </a:lnTo>
                <a:lnTo>
                  <a:pt x="76656" y="80942"/>
                </a:lnTo>
                <a:lnTo>
                  <a:pt x="76627" y="79200"/>
                </a:lnTo>
                <a:lnTo>
                  <a:pt x="111109" y="79200"/>
                </a:lnTo>
                <a:lnTo>
                  <a:pt x="111109" y="83814"/>
                </a:lnTo>
                <a:lnTo>
                  <a:pt x="112546" y="97727"/>
                </a:lnTo>
                <a:lnTo>
                  <a:pt x="116856" y="109765"/>
                </a:lnTo>
                <a:lnTo>
                  <a:pt x="124065" y="120386"/>
                </a:lnTo>
                <a:lnTo>
                  <a:pt x="124418" y="120723"/>
                </a:lnTo>
                <a:close/>
              </a:path>
              <a:path w="134619" h="147954">
                <a:moveTo>
                  <a:pt x="104979" y="147636"/>
                </a:moveTo>
                <a:lnTo>
                  <a:pt x="103447" y="146098"/>
                </a:lnTo>
                <a:lnTo>
                  <a:pt x="93485" y="135333"/>
                </a:lnTo>
                <a:lnTo>
                  <a:pt x="89654" y="129950"/>
                </a:lnTo>
                <a:lnTo>
                  <a:pt x="134098" y="129950"/>
                </a:lnTo>
                <a:lnTo>
                  <a:pt x="104979" y="14763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679703" y="6436107"/>
            <a:ext cx="34925" cy="73025"/>
          </a:xfrm>
          <a:custGeom>
            <a:avLst/>
            <a:gdLst/>
            <a:ahLst/>
            <a:cxnLst/>
            <a:rect l="l" t="t" r="r" b="b"/>
            <a:pathLst>
              <a:path w="34925" h="73025">
                <a:moveTo>
                  <a:pt x="0" y="0"/>
                </a:moveTo>
                <a:lnTo>
                  <a:pt x="34482" y="0"/>
                </a:lnTo>
                <a:lnTo>
                  <a:pt x="34482" y="72515"/>
                </a:lnTo>
                <a:lnTo>
                  <a:pt x="0" y="72515"/>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679703" y="6524525"/>
            <a:ext cx="127635" cy="0"/>
          </a:xfrm>
          <a:custGeom>
            <a:avLst/>
            <a:gdLst/>
            <a:ahLst/>
            <a:cxnLst/>
            <a:rect l="l" t="t" r="r" b="b"/>
            <a:pathLst>
              <a:path w="127634">
                <a:moveTo>
                  <a:pt x="0" y="0"/>
                </a:moveTo>
                <a:lnTo>
                  <a:pt x="127201"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679703" y="6540428"/>
            <a:ext cx="34925" cy="75565"/>
          </a:xfrm>
          <a:custGeom>
            <a:avLst/>
            <a:gdLst/>
            <a:ahLst/>
            <a:cxnLst/>
            <a:rect l="l" t="t" r="r" b="b"/>
            <a:pathLst>
              <a:path w="34925" h="75565">
                <a:moveTo>
                  <a:pt x="0" y="0"/>
                </a:moveTo>
                <a:lnTo>
                  <a:pt x="34482" y="0"/>
                </a:lnTo>
                <a:lnTo>
                  <a:pt x="34482" y="75059"/>
                </a:lnTo>
                <a:lnTo>
                  <a:pt x="0" y="75059"/>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771656" y="6436325"/>
            <a:ext cx="35560" cy="72390"/>
          </a:xfrm>
          <a:custGeom>
            <a:avLst/>
            <a:gdLst/>
            <a:ahLst/>
            <a:cxnLst/>
            <a:rect l="l" t="t" r="r" b="b"/>
            <a:pathLst>
              <a:path w="35559" h="72390">
                <a:moveTo>
                  <a:pt x="35248" y="72280"/>
                </a:moveTo>
                <a:lnTo>
                  <a:pt x="0" y="72280"/>
                </a:lnTo>
                <a:lnTo>
                  <a:pt x="0" y="0"/>
                </a:lnTo>
                <a:lnTo>
                  <a:pt x="35248" y="0"/>
                </a:lnTo>
                <a:lnTo>
                  <a:pt x="35248" y="7228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771656" y="6540132"/>
            <a:ext cx="35560" cy="75565"/>
          </a:xfrm>
          <a:custGeom>
            <a:avLst/>
            <a:gdLst/>
            <a:ahLst/>
            <a:cxnLst/>
            <a:rect l="l" t="t" r="r" b="b"/>
            <a:pathLst>
              <a:path w="35559" h="75565">
                <a:moveTo>
                  <a:pt x="35248" y="75355"/>
                </a:moveTo>
                <a:lnTo>
                  <a:pt x="0" y="75355"/>
                </a:lnTo>
                <a:lnTo>
                  <a:pt x="0" y="0"/>
                </a:lnTo>
                <a:lnTo>
                  <a:pt x="35248" y="0"/>
                </a:lnTo>
                <a:lnTo>
                  <a:pt x="35248" y="75355"/>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825296" y="6452646"/>
            <a:ext cx="95250" cy="0"/>
          </a:xfrm>
          <a:custGeom>
            <a:avLst/>
            <a:gdLst/>
            <a:ahLst/>
            <a:cxnLst/>
            <a:rect l="l" t="t" r="r" b="b"/>
            <a:pathLst>
              <a:path w="95250">
                <a:moveTo>
                  <a:pt x="0" y="0"/>
                </a:moveTo>
                <a:lnTo>
                  <a:pt x="95018" y="0"/>
                </a:lnTo>
              </a:path>
            </a:pathLst>
          </a:custGeom>
          <a:ln w="33077">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825296" y="6469184"/>
            <a:ext cx="35560" cy="37465"/>
          </a:xfrm>
          <a:custGeom>
            <a:avLst/>
            <a:gdLst/>
            <a:ahLst/>
            <a:cxnLst/>
            <a:rect l="l" t="t" r="r" b="b"/>
            <a:pathLst>
              <a:path w="35559" h="37465">
                <a:moveTo>
                  <a:pt x="0" y="0"/>
                </a:moveTo>
                <a:lnTo>
                  <a:pt x="35248" y="0"/>
                </a:lnTo>
                <a:lnTo>
                  <a:pt x="35248" y="36893"/>
                </a:lnTo>
                <a:lnTo>
                  <a:pt x="0" y="36893"/>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825296" y="6521345"/>
            <a:ext cx="86360" cy="0"/>
          </a:xfrm>
          <a:custGeom>
            <a:avLst/>
            <a:gdLst/>
            <a:ahLst/>
            <a:cxnLst/>
            <a:rect l="l" t="t" r="r" b="b"/>
            <a:pathLst>
              <a:path w="86359">
                <a:moveTo>
                  <a:pt x="0" y="0"/>
                </a:moveTo>
                <a:lnTo>
                  <a:pt x="85822" y="0"/>
                </a:lnTo>
              </a:path>
            </a:pathLst>
          </a:custGeom>
          <a:ln w="3053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825296" y="6536611"/>
            <a:ext cx="35560" cy="47625"/>
          </a:xfrm>
          <a:custGeom>
            <a:avLst/>
            <a:gdLst/>
            <a:ahLst/>
            <a:cxnLst/>
            <a:rect l="l" t="t" r="r" b="b"/>
            <a:pathLst>
              <a:path w="35559" h="47625">
                <a:moveTo>
                  <a:pt x="0" y="0"/>
                </a:moveTo>
                <a:lnTo>
                  <a:pt x="35248" y="0"/>
                </a:lnTo>
                <a:lnTo>
                  <a:pt x="35248" y="47071"/>
                </a:lnTo>
                <a:lnTo>
                  <a:pt x="0" y="47071"/>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825296" y="6599585"/>
            <a:ext cx="98425" cy="0"/>
          </a:xfrm>
          <a:custGeom>
            <a:avLst/>
            <a:gdLst/>
            <a:ahLst/>
            <a:cxnLst/>
            <a:rect l="l" t="t" r="r" b="b"/>
            <a:pathLst>
              <a:path w="98425">
                <a:moveTo>
                  <a:pt x="0" y="0"/>
                </a:moveTo>
                <a:lnTo>
                  <a:pt x="98083"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924911" y="6436325"/>
            <a:ext cx="156845" cy="184150"/>
          </a:xfrm>
          <a:custGeom>
            <a:avLst/>
            <a:gdLst/>
            <a:ahLst/>
            <a:cxnLst/>
            <a:rect l="l" t="t" r="r" b="b"/>
            <a:pathLst>
              <a:path w="156844" h="184150">
                <a:moveTo>
                  <a:pt x="35248" y="183776"/>
                </a:moveTo>
                <a:lnTo>
                  <a:pt x="0" y="174548"/>
                </a:lnTo>
                <a:lnTo>
                  <a:pt x="63600" y="0"/>
                </a:lnTo>
                <a:lnTo>
                  <a:pt x="91952" y="0"/>
                </a:lnTo>
                <a:lnTo>
                  <a:pt x="110100" y="49212"/>
                </a:lnTo>
                <a:lnTo>
                  <a:pt x="78160" y="49212"/>
                </a:lnTo>
                <a:lnTo>
                  <a:pt x="56704" y="115340"/>
                </a:lnTo>
                <a:lnTo>
                  <a:pt x="134486" y="115340"/>
                </a:lnTo>
                <a:lnTo>
                  <a:pt x="145828" y="146098"/>
                </a:lnTo>
                <a:lnTo>
                  <a:pt x="47509" y="146098"/>
                </a:lnTo>
                <a:lnTo>
                  <a:pt x="35248" y="183776"/>
                </a:lnTo>
                <a:close/>
              </a:path>
              <a:path w="156844" h="184150">
                <a:moveTo>
                  <a:pt x="134486" y="115340"/>
                </a:moveTo>
                <a:lnTo>
                  <a:pt x="98849" y="115340"/>
                </a:lnTo>
                <a:lnTo>
                  <a:pt x="78160" y="49212"/>
                </a:lnTo>
                <a:lnTo>
                  <a:pt x="110100" y="49212"/>
                </a:lnTo>
                <a:lnTo>
                  <a:pt x="134486" y="115340"/>
                </a:lnTo>
                <a:close/>
              </a:path>
              <a:path w="156844" h="184150">
                <a:moveTo>
                  <a:pt x="121071" y="183776"/>
                </a:moveTo>
                <a:lnTo>
                  <a:pt x="108811" y="146098"/>
                </a:lnTo>
                <a:lnTo>
                  <a:pt x="145828" y="146098"/>
                </a:lnTo>
                <a:lnTo>
                  <a:pt x="156320" y="174548"/>
                </a:lnTo>
                <a:lnTo>
                  <a:pt x="121071" y="18377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1101155" y="6436107"/>
            <a:ext cx="0" cy="147955"/>
          </a:xfrm>
          <a:custGeom>
            <a:avLst/>
            <a:gdLst/>
            <a:ahLst/>
            <a:cxnLst/>
            <a:rect l="l" t="t" r="r" b="b"/>
            <a:pathLst>
              <a:path h="147954">
                <a:moveTo>
                  <a:pt x="0" y="0"/>
                </a:moveTo>
                <a:lnTo>
                  <a:pt x="0" y="147575"/>
                </a:lnTo>
              </a:path>
            </a:pathLst>
          </a:custGeom>
          <a:ln w="35248">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1083530" y="6599585"/>
            <a:ext cx="97155" cy="0"/>
          </a:xfrm>
          <a:custGeom>
            <a:avLst/>
            <a:gdLst/>
            <a:ahLst/>
            <a:cxnLst/>
            <a:rect l="l" t="t" r="r" b="b"/>
            <a:pathLst>
              <a:path w="97155">
                <a:moveTo>
                  <a:pt x="0" y="0"/>
                </a:moveTo>
                <a:lnTo>
                  <a:pt x="96550"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1152495" y="6452473"/>
            <a:ext cx="124460" cy="0"/>
          </a:xfrm>
          <a:custGeom>
            <a:avLst/>
            <a:gdLst/>
            <a:ahLst/>
            <a:cxnLst/>
            <a:rect l="l" t="t" r="r" b="b"/>
            <a:pathLst>
              <a:path w="124459">
                <a:moveTo>
                  <a:pt x="0" y="0"/>
                </a:moveTo>
                <a:lnTo>
                  <a:pt x="124136" y="0"/>
                </a:lnTo>
              </a:path>
            </a:pathLst>
          </a:custGeom>
          <a:ln w="3229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1214946" y="6468621"/>
            <a:ext cx="0" cy="147320"/>
          </a:xfrm>
          <a:custGeom>
            <a:avLst/>
            <a:gdLst/>
            <a:ahLst/>
            <a:cxnLst/>
            <a:rect l="l" t="t" r="r" b="b"/>
            <a:pathLst>
              <a:path h="147320">
                <a:moveTo>
                  <a:pt x="0" y="0"/>
                </a:moveTo>
                <a:lnTo>
                  <a:pt x="0" y="146867"/>
                </a:lnTo>
              </a:path>
            </a:pathLst>
          </a:custGeom>
          <a:ln w="3448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1281996" y="6436107"/>
            <a:ext cx="35560" cy="73025"/>
          </a:xfrm>
          <a:custGeom>
            <a:avLst/>
            <a:gdLst/>
            <a:ahLst/>
            <a:cxnLst/>
            <a:rect l="l" t="t" r="r" b="b"/>
            <a:pathLst>
              <a:path w="35559" h="73025">
                <a:moveTo>
                  <a:pt x="0" y="0"/>
                </a:moveTo>
                <a:lnTo>
                  <a:pt x="35248" y="0"/>
                </a:lnTo>
                <a:lnTo>
                  <a:pt x="35248" y="72515"/>
                </a:lnTo>
                <a:lnTo>
                  <a:pt x="0" y="72515"/>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1281996" y="6524525"/>
            <a:ext cx="127635" cy="0"/>
          </a:xfrm>
          <a:custGeom>
            <a:avLst/>
            <a:gdLst/>
            <a:ahLst/>
            <a:cxnLst/>
            <a:rect l="l" t="t" r="r" b="b"/>
            <a:pathLst>
              <a:path w="127634">
                <a:moveTo>
                  <a:pt x="0" y="0"/>
                </a:moveTo>
                <a:lnTo>
                  <a:pt x="127201"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1281996" y="6540428"/>
            <a:ext cx="35560" cy="75565"/>
          </a:xfrm>
          <a:custGeom>
            <a:avLst/>
            <a:gdLst/>
            <a:ahLst/>
            <a:cxnLst/>
            <a:rect l="l" t="t" r="r" b="b"/>
            <a:pathLst>
              <a:path w="35559" h="75565">
                <a:moveTo>
                  <a:pt x="0" y="0"/>
                </a:moveTo>
                <a:lnTo>
                  <a:pt x="35248" y="0"/>
                </a:lnTo>
                <a:lnTo>
                  <a:pt x="35248" y="75059"/>
                </a:lnTo>
                <a:lnTo>
                  <a:pt x="0" y="75059"/>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1374715" y="6436325"/>
            <a:ext cx="34925" cy="72390"/>
          </a:xfrm>
          <a:custGeom>
            <a:avLst/>
            <a:gdLst/>
            <a:ahLst/>
            <a:cxnLst/>
            <a:rect l="l" t="t" r="r" b="b"/>
            <a:pathLst>
              <a:path w="34925" h="72390">
                <a:moveTo>
                  <a:pt x="34482" y="72280"/>
                </a:moveTo>
                <a:lnTo>
                  <a:pt x="0" y="72280"/>
                </a:lnTo>
                <a:lnTo>
                  <a:pt x="0" y="0"/>
                </a:lnTo>
                <a:lnTo>
                  <a:pt x="34482" y="0"/>
                </a:lnTo>
                <a:lnTo>
                  <a:pt x="34482" y="7228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1374715" y="6540132"/>
            <a:ext cx="34925" cy="75565"/>
          </a:xfrm>
          <a:custGeom>
            <a:avLst/>
            <a:gdLst/>
            <a:ahLst/>
            <a:cxnLst/>
            <a:rect l="l" t="t" r="r" b="b"/>
            <a:pathLst>
              <a:path w="34925" h="75565">
                <a:moveTo>
                  <a:pt x="34482" y="75355"/>
                </a:moveTo>
                <a:lnTo>
                  <a:pt x="0" y="75355"/>
                </a:lnTo>
                <a:lnTo>
                  <a:pt x="0" y="0"/>
                </a:lnTo>
                <a:lnTo>
                  <a:pt x="34482" y="0"/>
                </a:lnTo>
                <a:lnTo>
                  <a:pt x="34482" y="75355"/>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8192833" y="845626"/>
            <a:ext cx="3159627" cy="2697863"/>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10398252" y="1100327"/>
            <a:ext cx="551687" cy="1318259"/>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txBox="1">
            <a:spLocks noGrp="1"/>
          </p:cNvSpPr>
          <p:nvPr>
            <p:ph type="title"/>
          </p:nvPr>
        </p:nvSpPr>
        <p:spPr>
          <a:xfrm>
            <a:off x="916939" y="2773014"/>
            <a:ext cx="8279130" cy="1270000"/>
          </a:xfrm>
          <a:prstGeom prst="rect">
            <a:avLst/>
          </a:prstGeom>
        </p:spPr>
        <p:txBody>
          <a:bodyPr vert="horz" wrap="square" lIns="0" tIns="86360" rIns="0" bIns="0" rtlCol="0">
            <a:spAutoFit/>
          </a:bodyPr>
          <a:lstStyle/>
          <a:p>
            <a:pPr marL="12700" marR="5080">
              <a:lnSpc>
                <a:spcPts val="4640"/>
              </a:lnSpc>
              <a:spcBef>
                <a:spcPts val="680"/>
              </a:spcBef>
              <a:tabLst>
                <a:tab pos="1530350" algn="l"/>
              </a:tabLst>
            </a:pPr>
            <a:r>
              <a:rPr sz="4300" b="1" spc="-10" dirty="0">
                <a:solidFill>
                  <a:srgbClr val="C00000"/>
                </a:solidFill>
                <a:latin typeface="Arial"/>
                <a:cs typeface="Arial"/>
              </a:rPr>
              <a:t>2021	</a:t>
            </a:r>
            <a:r>
              <a:rPr sz="4300" b="1" spc="-5" dirty="0">
                <a:solidFill>
                  <a:srgbClr val="C00000"/>
                </a:solidFill>
                <a:latin typeface="Arial"/>
                <a:cs typeface="Arial"/>
              </a:rPr>
              <a:t>HIV </a:t>
            </a:r>
            <a:r>
              <a:rPr sz="4300" b="1" spc="-10" dirty="0">
                <a:solidFill>
                  <a:srgbClr val="C00000"/>
                </a:solidFill>
                <a:latin typeface="Arial"/>
                <a:cs typeface="Arial"/>
              </a:rPr>
              <a:t>Epidemiologic Profile  </a:t>
            </a:r>
            <a:r>
              <a:rPr sz="4300" b="1" spc="-5" dirty="0">
                <a:solidFill>
                  <a:srgbClr val="C00000"/>
                </a:solidFill>
                <a:latin typeface="Arial"/>
                <a:cs typeface="Arial"/>
              </a:rPr>
              <a:t>&amp; </a:t>
            </a:r>
            <a:r>
              <a:rPr sz="4300" b="1" spc="-10" dirty="0">
                <a:solidFill>
                  <a:srgbClr val="C00000"/>
                </a:solidFill>
                <a:latin typeface="Arial"/>
                <a:cs typeface="Arial"/>
              </a:rPr>
              <a:t>Care Continuum--</a:t>
            </a:r>
            <a:r>
              <a:rPr sz="4300" b="1" i="1" spc="-10" dirty="0">
                <a:solidFill>
                  <a:srgbClr val="C00000"/>
                </a:solidFill>
                <a:latin typeface="Arial"/>
                <a:cs typeface="Arial"/>
              </a:rPr>
              <a:t>Palm</a:t>
            </a:r>
            <a:r>
              <a:rPr sz="4300" b="1" i="1" spc="65" dirty="0">
                <a:solidFill>
                  <a:srgbClr val="C00000"/>
                </a:solidFill>
                <a:latin typeface="Arial"/>
                <a:cs typeface="Arial"/>
              </a:rPr>
              <a:t> </a:t>
            </a:r>
            <a:r>
              <a:rPr sz="4300" b="1" i="1" spc="-5" dirty="0">
                <a:solidFill>
                  <a:srgbClr val="C00000"/>
                </a:solidFill>
                <a:latin typeface="Arial"/>
                <a:cs typeface="Arial"/>
              </a:rPr>
              <a:t>Beach</a:t>
            </a:r>
            <a:endParaRPr sz="4300">
              <a:latin typeface="Arial"/>
              <a:cs typeface="Arial"/>
            </a:endParaRPr>
          </a:p>
        </p:txBody>
      </p:sp>
    </p:spTree>
    <p:extLst>
      <p:ext uri="{BB962C8B-B14F-4D97-AF65-F5344CB8AC3E}">
        <p14:creationId xmlns:p14="http://schemas.microsoft.com/office/powerpoint/2010/main" val="2045409389"/>
      </p:ext>
    </p:extLst>
  </p:cSld>
  <p:clrMapOvr>
    <a:masterClrMapping/>
  </p:clrMapOvr>
  <p:timing>
    <p:tnLst>
      <p:par>
        <p:cTn id="1" dur="indefinite" restart="never" nodeType="tmRoot"/>
      </p:par>
    </p:tnLst>
  </p:timing>
</p:sld>
</file>

<file path=ppt/slides/slide21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0"/>
            <a:ext cx="12169952" cy="6858000"/>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txBox="1"/>
          <p:nvPr/>
        </p:nvSpPr>
        <p:spPr>
          <a:xfrm>
            <a:off x="2301556" y="3760473"/>
            <a:ext cx="574040" cy="14795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1" i="0" u="none" strike="noStrike" kern="1200" cap="none" spc="0" normalizeH="0" baseline="0" noProof="0" dirty="0">
                <a:ln>
                  <a:noFill/>
                </a:ln>
                <a:solidFill>
                  <a:srgbClr val="FF0000"/>
                </a:solidFill>
                <a:effectLst/>
                <a:uLnTx/>
                <a:uFillTx/>
                <a:latin typeface="Calibri"/>
                <a:ea typeface="+mn-ea"/>
                <a:cs typeface="Calibri"/>
              </a:rPr>
              <a:t>BELLE</a:t>
            </a:r>
            <a:r>
              <a:rPr kumimoji="0" sz="800" b="1" i="0" u="none" strike="noStrike" kern="1200" cap="none" spc="-80" normalizeH="0" baseline="0" noProof="0" dirty="0">
                <a:ln>
                  <a:noFill/>
                </a:ln>
                <a:solidFill>
                  <a:srgbClr val="FF0000"/>
                </a:solidFill>
                <a:effectLst/>
                <a:uLnTx/>
                <a:uFillTx/>
                <a:latin typeface="Calibri"/>
                <a:ea typeface="+mn-ea"/>
                <a:cs typeface="Calibri"/>
              </a:rPr>
              <a:t> </a:t>
            </a:r>
            <a:r>
              <a:rPr kumimoji="0" sz="800" b="1" i="0" u="none" strike="noStrike" kern="1200" cap="none" spc="0" normalizeH="0" baseline="0" noProof="0" dirty="0">
                <a:ln>
                  <a:noFill/>
                </a:ln>
                <a:solidFill>
                  <a:srgbClr val="FF0000"/>
                </a:solidFill>
                <a:effectLst/>
                <a:uLnTx/>
                <a:uFillTx/>
                <a:latin typeface="Calibri"/>
                <a:ea typeface="+mn-ea"/>
                <a:cs typeface="Calibri"/>
              </a:rPr>
              <a:t>GLADE</a:t>
            </a:r>
            <a:endParaRPr kumimoji="0" sz="800" b="0" i="0" u="none" strike="noStrike" kern="1200" cap="none" spc="0" normalizeH="0" baseline="0" noProof="0">
              <a:ln>
                <a:noFill/>
              </a:ln>
              <a:solidFill>
                <a:prstClr val="black"/>
              </a:solidFill>
              <a:effectLst/>
              <a:uLnTx/>
              <a:uFillTx/>
              <a:latin typeface="Calibri"/>
              <a:ea typeface="+mn-ea"/>
              <a:cs typeface="Calibri"/>
            </a:endParaRPr>
          </a:p>
        </p:txBody>
      </p:sp>
      <p:sp>
        <p:nvSpPr>
          <p:cNvPr id="4" name="object 4"/>
          <p:cNvSpPr txBox="1"/>
          <p:nvPr/>
        </p:nvSpPr>
        <p:spPr>
          <a:xfrm>
            <a:off x="8676975" y="3893826"/>
            <a:ext cx="591820" cy="14795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1" i="0" u="none" strike="noStrike" kern="1200" cap="none" spc="0" normalizeH="0" baseline="0" noProof="0" dirty="0">
                <a:ln>
                  <a:noFill/>
                </a:ln>
                <a:solidFill>
                  <a:srgbClr val="FF0000"/>
                </a:solidFill>
                <a:effectLst/>
                <a:uLnTx/>
                <a:uFillTx/>
                <a:latin typeface="Calibri"/>
                <a:ea typeface="+mn-ea"/>
                <a:cs typeface="Calibri"/>
              </a:rPr>
              <a:t>LAKE</a:t>
            </a:r>
            <a:r>
              <a:rPr kumimoji="0" sz="800" b="1" i="0" u="none" strike="noStrike" kern="1200" cap="none" spc="-80" normalizeH="0" baseline="0" noProof="0" dirty="0">
                <a:ln>
                  <a:noFill/>
                </a:ln>
                <a:solidFill>
                  <a:srgbClr val="FF0000"/>
                </a:solidFill>
                <a:effectLst/>
                <a:uLnTx/>
                <a:uFillTx/>
                <a:latin typeface="Calibri"/>
                <a:ea typeface="+mn-ea"/>
                <a:cs typeface="Calibri"/>
              </a:rPr>
              <a:t> </a:t>
            </a:r>
            <a:r>
              <a:rPr kumimoji="0" sz="800" b="1" i="0" u="none" strike="noStrike" kern="1200" cap="none" spc="0" normalizeH="0" baseline="0" noProof="0" dirty="0">
                <a:ln>
                  <a:noFill/>
                </a:ln>
                <a:solidFill>
                  <a:srgbClr val="FF0000"/>
                </a:solidFill>
                <a:effectLst/>
                <a:uLnTx/>
                <a:uFillTx/>
                <a:latin typeface="Calibri"/>
                <a:ea typeface="+mn-ea"/>
                <a:cs typeface="Calibri"/>
              </a:rPr>
              <a:t>WORTH</a:t>
            </a:r>
            <a:endParaRPr kumimoji="0" sz="800" b="0" i="0" u="none" strike="noStrike" kern="1200" cap="none" spc="0" normalizeH="0" baseline="0" noProof="0">
              <a:ln>
                <a:noFill/>
              </a:ln>
              <a:solidFill>
                <a:prstClr val="black"/>
              </a:solidFill>
              <a:effectLst/>
              <a:uLnTx/>
              <a:uFillTx/>
              <a:latin typeface="Calibri"/>
              <a:ea typeface="+mn-ea"/>
              <a:cs typeface="Calibri"/>
            </a:endParaRPr>
          </a:p>
        </p:txBody>
      </p:sp>
      <p:sp>
        <p:nvSpPr>
          <p:cNvPr id="5" name="object 5"/>
          <p:cNvSpPr txBox="1"/>
          <p:nvPr/>
        </p:nvSpPr>
        <p:spPr>
          <a:xfrm>
            <a:off x="7159139" y="2553863"/>
            <a:ext cx="2235200" cy="1136650"/>
          </a:xfrm>
          <a:prstGeom prst="rect">
            <a:avLst/>
          </a:prstGeom>
        </p:spPr>
        <p:txBody>
          <a:bodyPr vert="horz" wrap="square" lIns="0" tIns="76835" rIns="0" bIns="0" rtlCol="0">
            <a:spAutoFit/>
          </a:bodyPr>
          <a:lstStyle/>
          <a:p>
            <a:pPr marL="0" marR="860425" lvl="0" indent="0" algn="r" defTabSz="914400" rtl="0" eaLnBrk="1" fontAlgn="auto" latinLnBrk="0" hangingPunct="1">
              <a:lnSpc>
                <a:spcPct val="100000"/>
              </a:lnSpc>
              <a:spcBef>
                <a:spcPts val="605"/>
              </a:spcBef>
              <a:spcAft>
                <a:spcPts val="0"/>
              </a:spcAft>
              <a:buClrTx/>
              <a:buSzTx/>
              <a:buFontTx/>
              <a:buNone/>
              <a:tabLst/>
              <a:defRPr/>
            </a:pPr>
            <a:r>
              <a:rPr kumimoji="0" sz="800" b="0" i="0" u="none" strike="noStrike" kern="1200" cap="none" spc="0" normalizeH="0" baseline="0" noProof="0" dirty="0">
                <a:ln>
                  <a:noFill/>
                </a:ln>
                <a:solidFill>
                  <a:srgbClr val="FF0000"/>
                </a:solidFill>
                <a:effectLst/>
                <a:uLnTx/>
                <a:uFillTx/>
                <a:latin typeface="Calibri"/>
                <a:ea typeface="+mn-ea"/>
                <a:cs typeface="Calibri"/>
              </a:rPr>
              <a:t>H</a:t>
            </a:r>
            <a:r>
              <a:rPr kumimoji="0" sz="800" b="0" i="0" u="none" strike="noStrike" kern="1200" cap="none" spc="-5" normalizeH="0" baseline="0" noProof="0" dirty="0">
                <a:ln>
                  <a:noFill/>
                </a:ln>
                <a:solidFill>
                  <a:srgbClr val="FF0000"/>
                </a:solidFill>
                <a:effectLst/>
                <a:uLnTx/>
                <a:uFillTx/>
                <a:latin typeface="Calibri"/>
                <a:ea typeface="+mn-ea"/>
                <a:cs typeface="Calibri"/>
              </a:rPr>
              <a:t>averhil</a:t>
            </a:r>
            <a:r>
              <a:rPr kumimoji="0" sz="800" b="0" i="0" u="none" strike="noStrike" kern="1200" cap="none" spc="0" normalizeH="0" baseline="0" noProof="0" dirty="0">
                <a:ln>
                  <a:noFill/>
                </a:ln>
                <a:solidFill>
                  <a:srgbClr val="FF0000"/>
                </a:solidFill>
                <a:effectLst/>
                <a:uLnTx/>
                <a:uFillTx/>
                <a:latin typeface="Calibri"/>
                <a:ea typeface="+mn-ea"/>
                <a:cs typeface="Calibri"/>
              </a:rPr>
              <a:t>l</a:t>
            </a:r>
            <a:endParaRPr kumimoji="0" sz="800" b="0" i="0" u="none" strike="noStrike" kern="1200" cap="none" spc="0" normalizeH="0" baseline="0" noProof="0">
              <a:ln>
                <a:noFill/>
              </a:ln>
              <a:solidFill>
                <a:prstClr val="black"/>
              </a:solidFill>
              <a:effectLst/>
              <a:uLnTx/>
              <a:uFillTx/>
              <a:latin typeface="Calibri"/>
              <a:ea typeface="+mn-ea"/>
              <a:cs typeface="Calibri"/>
            </a:endParaRPr>
          </a:p>
          <a:p>
            <a:pPr marL="1441450" marR="0" lvl="0" indent="0" algn="l" defTabSz="914400" rtl="0" eaLnBrk="1" fontAlgn="auto" latinLnBrk="0" hangingPunct="1">
              <a:lnSpc>
                <a:spcPts val="825"/>
              </a:lnSpc>
              <a:spcBef>
                <a:spcPts val="509"/>
              </a:spcBef>
              <a:spcAft>
                <a:spcPts val="0"/>
              </a:spcAft>
              <a:buClrTx/>
              <a:buSzTx/>
              <a:buFontTx/>
              <a:buNone/>
              <a:tabLst/>
              <a:defRPr/>
            </a:pPr>
            <a:r>
              <a:rPr kumimoji="0" sz="800" b="0" i="0" u="none" strike="noStrike" kern="1200" cap="none" spc="-5" normalizeH="0" baseline="0" noProof="0" dirty="0">
                <a:ln>
                  <a:noFill/>
                </a:ln>
                <a:solidFill>
                  <a:srgbClr val="FF0000"/>
                </a:solidFill>
                <a:effectLst/>
                <a:uLnTx/>
                <a:uFillTx/>
                <a:latin typeface="Calibri"/>
                <a:ea typeface="+mn-ea"/>
                <a:cs typeface="Calibri"/>
              </a:rPr>
              <a:t>WPB,Westgate</a:t>
            </a:r>
            <a:endParaRPr kumimoji="0" sz="8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ts val="825"/>
              </a:lnSpc>
              <a:spcBef>
                <a:spcPts val="0"/>
              </a:spcBef>
              <a:spcAft>
                <a:spcPts val="0"/>
              </a:spcAft>
              <a:buClrTx/>
              <a:buSzTx/>
              <a:buFontTx/>
              <a:buNone/>
              <a:tabLst/>
              <a:defRPr/>
            </a:pPr>
            <a:r>
              <a:rPr kumimoji="0" sz="800" b="0" i="0" u="none" strike="noStrike" kern="1200" cap="none" spc="-5" normalizeH="0" baseline="0" noProof="0" dirty="0">
                <a:ln>
                  <a:noFill/>
                </a:ln>
                <a:solidFill>
                  <a:srgbClr val="FF0000"/>
                </a:solidFill>
                <a:effectLst/>
                <a:uLnTx/>
                <a:uFillTx/>
                <a:latin typeface="Calibri"/>
                <a:ea typeface="+mn-ea"/>
                <a:cs typeface="Calibri"/>
              </a:rPr>
              <a:t>Westlake, Wellington</a:t>
            </a:r>
            <a:endParaRPr kumimoji="0" sz="8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50"/>
              </a:spcBef>
              <a:spcAft>
                <a:spcPts val="0"/>
              </a:spcAft>
              <a:buClrTx/>
              <a:buSzTx/>
              <a:buFontTx/>
              <a:buNone/>
              <a:tabLst/>
              <a:defRPr/>
            </a:pPr>
            <a:endParaRPr kumimoji="0" sz="1050" b="0" i="0" u="none" strike="noStrike" kern="1200" cap="none" spc="0" normalizeH="0" baseline="0" noProof="0">
              <a:ln>
                <a:noFill/>
              </a:ln>
              <a:solidFill>
                <a:prstClr val="black"/>
              </a:solidFill>
              <a:effectLst/>
              <a:uLnTx/>
              <a:uFillTx/>
              <a:latin typeface="Calibri"/>
              <a:ea typeface="+mn-ea"/>
              <a:cs typeface="Calibri"/>
            </a:endParaRPr>
          </a:p>
          <a:p>
            <a:pPr marL="0" marR="911860" lvl="0" indent="0" algn="r" defTabSz="914400" rtl="0" eaLnBrk="1" fontAlgn="auto" latinLnBrk="0" hangingPunct="1">
              <a:lnSpc>
                <a:spcPct val="100000"/>
              </a:lnSpc>
              <a:spcBef>
                <a:spcPts val="0"/>
              </a:spcBef>
              <a:spcAft>
                <a:spcPts val="0"/>
              </a:spcAft>
              <a:buClrTx/>
              <a:buSzTx/>
              <a:buFontTx/>
              <a:buNone/>
              <a:tabLst/>
              <a:defRPr/>
            </a:pPr>
            <a:r>
              <a:rPr kumimoji="0" sz="800" b="0" i="0" u="none" strike="noStrike" kern="1200" cap="none" spc="-5" normalizeH="0" baseline="0" noProof="0" dirty="0">
                <a:ln>
                  <a:noFill/>
                </a:ln>
                <a:solidFill>
                  <a:srgbClr val="FF0000"/>
                </a:solidFill>
                <a:effectLst/>
                <a:uLnTx/>
                <a:uFillTx/>
                <a:latin typeface="Calibri"/>
                <a:ea typeface="+mn-ea"/>
                <a:cs typeface="Calibri"/>
              </a:rPr>
              <a:t>Royal</a:t>
            </a:r>
            <a:r>
              <a:rPr kumimoji="0" sz="800" b="0" i="0" u="none" strike="noStrike" kern="1200" cap="none" spc="-55" normalizeH="0" baseline="0" noProof="0" dirty="0">
                <a:ln>
                  <a:noFill/>
                </a:ln>
                <a:solidFill>
                  <a:srgbClr val="FF0000"/>
                </a:solidFill>
                <a:effectLst/>
                <a:uLnTx/>
                <a:uFillTx/>
                <a:latin typeface="Calibri"/>
                <a:ea typeface="+mn-ea"/>
                <a:cs typeface="Calibri"/>
              </a:rPr>
              <a:t> </a:t>
            </a:r>
            <a:r>
              <a:rPr kumimoji="0" sz="800" b="0" i="0" u="none" strike="noStrike" kern="1200" cap="none" spc="-5" normalizeH="0" baseline="0" noProof="0" dirty="0">
                <a:ln>
                  <a:noFill/>
                </a:ln>
                <a:solidFill>
                  <a:srgbClr val="FF0000"/>
                </a:solidFill>
                <a:effectLst/>
                <a:uLnTx/>
                <a:uFillTx/>
                <a:latin typeface="Calibri"/>
                <a:ea typeface="+mn-ea"/>
                <a:cs typeface="Calibri"/>
              </a:rPr>
              <a:t>Palm</a:t>
            </a:r>
            <a:endParaRPr kumimoji="0" sz="8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sz="700" b="0" i="0" u="none" strike="noStrike" kern="1200" cap="none" spc="0" normalizeH="0" baseline="0" noProof="0">
              <a:ln>
                <a:noFill/>
              </a:ln>
              <a:solidFill>
                <a:prstClr val="black"/>
              </a:solidFill>
              <a:effectLst/>
              <a:uLnTx/>
              <a:uFillTx/>
              <a:latin typeface="Calibri"/>
              <a:ea typeface="+mn-ea"/>
              <a:cs typeface="Calibri"/>
            </a:endParaRPr>
          </a:p>
          <a:p>
            <a:pPr marL="1488440" marR="0" lvl="0" indent="0" algn="l" defTabSz="914400" rtl="0" eaLnBrk="1" fontAlgn="auto" latinLnBrk="0" hangingPunct="1">
              <a:lnSpc>
                <a:spcPct val="100000"/>
              </a:lnSpc>
              <a:spcBef>
                <a:spcPts val="0"/>
              </a:spcBef>
              <a:spcAft>
                <a:spcPts val="0"/>
              </a:spcAft>
              <a:buClrTx/>
              <a:buSzTx/>
              <a:buFontTx/>
              <a:buNone/>
              <a:tabLst/>
              <a:defRPr/>
            </a:pPr>
            <a:r>
              <a:rPr kumimoji="0" sz="800" b="0" i="0" u="none" strike="noStrike" kern="1200" cap="none" spc="-5" normalizeH="0" baseline="0" noProof="0" dirty="0">
                <a:ln>
                  <a:noFill/>
                </a:ln>
                <a:solidFill>
                  <a:srgbClr val="FF0000"/>
                </a:solidFill>
                <a:effectLst/>
                <a:uLnTx/>
                <a:uFillTx/>
                <a:latin typeface="Calibri"/>
                <a:ea typeface="+mn-ea"/>
                <a:cs typeface="Calibri"/>
              </a:rPr>
              <a:t>WPB,PalmSprings</a:t>
            </a:r>
            <a:endParaRPr kumimoji="0" sz="800" b="0" i="0" u="none" strike="noStrike" kern="1200" cap="none" spc="0" normalizeH="0" baseline="0" noProof="0">
              <a:ln>
                <a:noFill/>
              </a:ln>
              <a:solidFill>
                <a:prstClr val="black"/>
              </a:solidFill>
              <a:effectLst/>
              <a:uLnTx/>
              <a:uFillTx/>
              <a:latin typeface="Calibri"/>
              <a:ea typeface="+mn-ea"/>
              <a:cs typeface="Calibri"/>
            </a:endParaRPr>
          </a:p>
          <a:p>
            <a:pPr marL="0" marR="31750" lvl="0" indent="0" algn="ctr" defTabSz="914400" rtl="0" eaLnBrk="1" fontAlgn="auto" latinLnBrk="0" hangingPunct="1">
              <a:lnSpc>
                <a:spcPct val="100000"/>
              </a:lnSpc>
              <a:spcBef>
                <a:spcPts val="55"/>
              </a:spcBef>
              <a:spcAft>
                <a:spcPts val="0"/>
              </a:spcAft>
              <a:buClrTx/>
              <a:buSzTx/>
              <a:buFontTx/>
              <a:buNone/>
              <a:tabLst/>
              <a:defRPr/>
            </a:pPr>
            <a:r>
              <a:rPr kumimoji="0" sz="800" b="0" i="0" u="none" strike="noStrike" kern="1200" cap="none" spc="-5" normalizeH="0" baseline="0" noProof="0" dirty="0">
                <a:ln>
                  <a:noFill/>
                </a:ln>
                <a:solidFill>
                  <a:srgbClr val="FF0000"/>
                </a:solidFill>
                <a:effectLst/>
                <a:uLnTx/>
                <a:uFillTx/>
                <a:latin typeface="Calibri"/>
                <a:ea typeface="+mn-ea"/>
                <a:cs typeface="Calibri"/>
              </a:rPr>
              <a:t>Kenwood</a:t>
            </a:r>
            <a:endParaRPr kumimoji="0" sz="800" b="0" i="0" u="none" strike="noStrike" kern="1200" cap="none" spc="0" normalizeH="0" baseline="0" noProof="0">
              <a:ln>
                <a:noFill/>
              </a:ln>
              <a:solidFill>
                <a:prstClr val="black"/>
              </a:solidFill>
              <a:effectLst/>
              <a:uLnTx/>
              <a:uFillTx/>
              <a:latin typeface="Calibri"/>
              <a:ea typeface="+mn-ea"/>
              <a:cs typeface="Calibri"/>
            </a:endParaRPr>
          </a:p>
        </p:txBody>
      </p:sp>
      <p:sp>
        <p:nvSpPr>
          <p:cNvPr id="6" name="object 6"/>
          <p:cNvSpPr txBox="1"/>
          <p:nvPr/>
        </p:nvSpPr>
        <p:spPr>
          <a:xfrm>
            <a:off x="4246100" y="3752509"/>
            <a:ext cx="639445" cy="14795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 normalizeH="0" baseline="0" noProof="0" dirty="0">
                <a:ln>
                  <a:noFill/>
                </a:ln>
                <a:solidFill>
                  <a:srgbClr val="FF0000"/>
                </a:solidFill>
                <a:effectLst/>
                <a:uLnTx/>
                <a:uFillTx/>
                <a:latin typeface="Calibri"/>
                <a:ea typeface="+mn-ea"/>
                <a:cs typeface="Calibri"/>
              </a:rPr>
              <a:t>LO</a:t>
            </a:r>
            <a:r>
              <a:rPr kumimoji="0" sz="800" b="0" i="0" u="none" strike="noStrike" kern="1200" cap="none" spc="0" normalizeH="0" baseline="0" noProof="0" dirty="0">
                <a:ln>
                  <a:noFill/>
                </a:ln>
                <a:solidFill>
                  <a:srgbClr val="FF0000"/>
                </a:solidFill>
                <a:effectLst/>
                <a:uLnTx/>
                <a:uFillTx/>
                <a:latin typeface="Calibri"/>
                <a:ea typeface="+mn-ea"/>
                <a:cs typeface="Calibri"/>
              </a:rPr>
              <a:t>XAHATC</a:t>
            </a:r>
            <a:r>
              <a:rPr kumimoji="0" sz="800" b="0" i="0" u="none" strike="noStrike" kern="1200" cap="none" spc="-10" normalizeH="0" baseline="0" noProof="0" dirty="0">
                <a:ln>
                  <a:noFill/>
                </a:ln>
                <a:solidFill>
                  <a:srgbClr val="FF0000"/>
                </a:solidFill>
                <a:effectLst/>
                <a:uLnTx/>
                <a:uFillTx/>
                <a:latin typeface="Calibri"/>
                <a:ea typeface="+mn-ea"/>
                <a:cs typeface="Calibri"/>
              </a:rPr>
              <a:t>H</a:t>
            </a:r>
            <a:r>
              <a:rPr kumimoji="0" sz="800" b="0" i="0" u="none" strike="noStrike" kern="1200" cap="none" spc="0" normalizeH="0" baseline="0" noProof="0" dirty="0">
                <a:ln>
                  <a:noFill/>
                </a:ln>
                <a:solidFill>
                  <a:srgbClr val="FF0000"/>
                </a:solidFill>
                <a:effectLst/>
                <a:uLnTx/>
                <a:uFillTx/>
                <a:latin typeface="Calibri"/>
                <a:ea typeface="+mn-ea"/>
                <a:cs typeface="Calibri"/>
              </a:rPr>
              <a:t>EE</a:t>
            </a:r>
            <a:endParaRPr kumimoji="0" sz="800" b="0" i="0" u="none" strike="noStrike" kern="1200" cap="none" spc="0" normalizeH="0" baseline="0" noProof="0">
              <a:ln>
                <a:noFill/>
              </a:ln>
              <a:solidFill>
                <a:prstClr val="black"/>
              </a:solidFill>
              <a:effectLst/>
              <a:uLnTx/>
              <a:uFillTx/>
              <a:latin typeface="Calibri"/>
              <a:ea typeface="+mn-ea"/>
              <a:cs typeface="Calibri"/>
            </a:endParaRPr>
          </a:p>
        </p:txBody>
      </p:sp>
      <p:sp>
        <p:nvSpPr>
          <p:cNvPr id="7" name="object 7"/>
          <p:cNvSpPr txBox="1"/>
          <p:nvPr/>
        </p:nvSpPr>
        <p:spPr>
          <a:xfrm>
            <a:off x="1907623" y="1524002"/>
            <a:ext cx="423545" cy="14795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800" b="0" i="0" u="none" strike="noStrike" kern="1200" cap="none" spc="0" normalizeH="0" baseline="0" noProof="0" dirty="0">
                <a:ln>
                  <a:noFill/>
                </a:ln>
                <a:solidFill>
                  <a:srgbClr val="FF0000"/>
                </a:solidFill>
                <a:effectLst/>
                <a:uLnTx/>
                <a:uFillTx/>
                <a:latin typeface="Calibri"/>
                <a:ea typeface="+mn-ea"/>
                <a:cs typeface="Calibri"/>
              </a:rPr>
              <a:t>PAH</a:t>
            </a:r>
            <a:r>
              <a:rPr kumimoji="0" sz="800" b="0" i="0" u="none" strike="noStrike" kern="1200" cap="none" spc="-5" normalizeH="0" baseline="0" noProof="0" dirty="0">
                <a:ln>
                  <a:noFill/>
                </a:ln>
                <a:solidFill>
                  <a:srgbClr val="FF0000"/>
                </a:solidFill>
                <a:effectLst/>
                <a:uLnTx/>
                <a:uFillTx/>
                <a:latin typeface="Calibri"/>
                <a:ea typeface="+mn-ea"/>
                <a:cs typeface="Calibri"/>
              </a:rPr>
              <a:t>O</a:t>
            </a:r>
            <a:r>
              <a:rPr kumimoji="0" sz="800" b="0" i="0" u="none" strike="noStrike" kern="1200" cap="none" spc="0" normalizeH="0" baseline="0" noProof="0" dirty="0">
                <a:ln>
                  <a:noFill/>
                </a:ln>
                <a:solidFill>
                  <a:srgbClr val="FF0000"/>
                </a:solidFill>
                <a:effectLst/>
                <a:uLnTx/>
                <a:uFillTx/>
                <a:latin typeface="Calibri"/>
                <a:ea typeface="+mn-ea"/>
                <a:cs typeface="Calibri"/>
              </a:rPr>
              <a:t>KEE</a:t>
            </a:r>
            <a:endParaRPr kumimoji="0" sz="800" b="0" i="0" u="none" strike="noStrike" kern="1200" cap="none" spc="0" normalizeH="0" baseline="0" noProof="0">
              <a:ln>
                <a:noFill/>
              </a:ln>
              <a:solidFill>
                <a:prstClr val="black"/>
              </a:solidFill>
              <a:effectLst/>
              <a:uLnTx/>
              <a:uFillTx/>
              <a:latin typeface="Calibri"/>
              <a:ea typeface="+mn-ea"/>
              <a:cs typeface="Calibri"/>
            </a:endParaRPr>
          </a:p>
        </p:txBody>
      </p:sp>
      <p:sp>
        <p:nvSpPr>
          <p:cNvPr id="8" name="object 8"/>
          <p:cNvSpPr txBox="1"/>
          <p:nvPr/>
        </p:nvSpPr>
        <p:spPr>
          <a:xfrm>
            <a:off x="1085245" y="3671537"/>
            <a:ext cx="955040" cy="14795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 normalizeH="0" baseline="0" noProof="0" dirty="0">
                <a:ln>
                  <a:noFill/>
                </a:ln>
                <a:solidFill>
                  <a:srgbClr val="FF0000"/>
                </a:solidFill>
                <a:effectLst/>
                <a:uLnTx/>
                <a:uFillTx/>
                <a:latin typeface="Calibri"/>
                <a:ea typeface="+mn-ea"/>
                <a:cs typeface="Calibri"/>
              </a:rPr>
              <a:t>Belle Glade, South</a:t>
            </a:r>
            <a:r>
              <a:rPr kumimoji="0" sz="800" b="0" i="0" u="none" strike="noStrike" kern="1200" cap="none" spc="-30" normalizeH="0" baseline="0" noProof="0" dirty="0">
                <a:ln>
                  <a:noFill/>
                </a:ln>
                <a:solidFill>
                  <a:srgbClr val="FF0000"/>
                </a:solidFill>
                <a:effectLst/>
                <a:uLnTx/>
                <a:uFillTx/>
                <a:latin typeface="Calibri"/>
                <a:ea typeface="+mn-ea"/>
                <a:cs typeface="Calibri"/>
              </a:rPr>
              <a:t> </a:t>
            </a:r>
            <a:r>
              <a:rPr kumimoji="0" sz="800" b="0" i="0" u="none" strike="noStrike" kern="1200" cap="none" spc="-5" normalizeH="0" baseline="0" noProof="0" dirty="0">
                <a:ln>
                  <a:noFill/>
                </a:ln>
                <a:solidFill>
                  <a:srgbClr val="FF0000"/>
                </a:solidFill>
                <a:effectLst/>
                <a:uLnTx/>
                <a:uFillTx/>
                <a:latin typeface="Calibri"/>
                <a:ea typeface="+mn-ea"/>
                <a:cs typeface="Calibri"/>
              </a:rPr>
              <a:t>Bay</a:t>
            </a:r>
            <a:endParaRPr kumimoji="0" sz="800" b="0" i="0" u="none" strike="noStrike" kern="1200" cap="none" spc="0" normalizeH="0" baseline="0" noProof="0">
              <a:ln>
                <a:noFill/>
              </a:ln>
              <a:solidFill>
                <a:prstClr val="black"/>
              </a:solidFill>
              <a:effectLst/>
              <a:uLnTx/>
              <a:uFillTx/>
              <a:latin typeface="Calibri"/>
              <a:ea typeface="+mn-ea"/>
              <a:cs typeface="Calibri"/>
            </a:endParaRPr>
          </a:p>
        </p:txBody>
      </p:sp>
      <p:sp>
        <p:nvSpPr>
          <p:cNvPr id="9" name="object 9"/>
          <p:cNvSpPr txBox="1"/>
          <p:nvPr/>
        </p:nvSpPr>
        <p:spPr>
          <a:xfrm>
            <a:off x="7984785" y="5040703"/>
            <a:ext cx="427990" cy="14795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 normalizeH="0" baseline="0" noProof="0" dirty="0">
                <a:ln>
                  <a:noFill/>
                </a:ln>
                <a:solidFill>
                  <a:srgbClr val="FF0000"/>
                </a:solidFill>
                <a:effectLst/>
                <a:uLnTx/>
                <a:uFillTx/>
                <a:latin typeface="Calibri"/>
                <a:ea typeface="+mn-ea"/>
                <a:cs typeface="Calibri"/>
              </a:rPr>
              <a:t>SunValley</a:t>
            </a:r>
            <a:endParaRPr kumimoji="0" sz="800" b="0" i="0" u="none" strike="noStrike" kern="1200" cap="none" spc="0" normalizeH="0" baseline="0" noProof="0">
              <a:ln>
                <a:noFill/>
              </a:ln>
              <a:solidFill>
                <a:prstClr val="black"/>
              </a:solidFill>
              <a:effectLst/>
              <a:uLnTx/>
              <a:uFillTx/>
              <a:latin typeface="Calibri"/>
              <a:ea typeface="+mn-ea"/>
              <a:cs typeface="Calibri"/>
            </a:endParaRPr>
          </a:p>
        </p:txBody>
      </p:sp>
      <p:sp>
        <p:nvSpPr>
          <p:cNvPr id="10" name="object 10"/>
          <p:cNvSpPr txBox="1"/>
          <p:nvPr/>
        </p:nvSpPr>
        <p:spPr>
          <a:xfrm>
            <a:off x="6746521" y="1410049"/>
            <a:ext cx="995680" cy="14795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800" b="0" i="0" u="none" strike="noStrike" kern="1200" cap="none" spc="0" normalizeH="0" baseline="0" noProof="0" dirty="0">
                <a:ln>
                  <a:noFill/>
                </a:ln>
                <a:solidFill>
                  <a:srgbClr val="FF0000"/>
                </a:solidFill>
                <a:effectLst/>
                <a:uLnTx/>
                <a:uFillTx/>
                <a:latin typeface="Calibri"/>
                <a:ea typeface="+mn-ea"/>
                <a:cs typeface="Calibri"/>
              </a:rPr>
              <a:t>PALM BEACH</a:t>
            </a:r>
            <a:r>
              <a:rPr kumimoji="0" sz="800" b="0" i="0" u="none" strike="noStrike" kern="1200" cap="none" spc="-90" normalizeH="0" baseline="0" noProof="0" dirty="0">
                <a:ln>
                  <a:noFill/>
                </a:ln>
                <a:solidFill>
                  <a:srgbClr val="FF0000"/>
                </a:solidFill>
                <a:effectLst/>
                <a:uLnTx/>
                <a:uFillTx/>
                <a:latin typeface="Calibri"/>
                <a:ea typeface="+mn-ea"/>
                <a:cs typeface="Calibri"/>
              </a:rPr>
              <a:t> </a:t>
            </a:r>
            <a:r>
              <a:rPr kumimoji="0" sz="800" b="0" i="0" u="none" strike="noStrike" kern="1200" cap="none" spc="-5" normalizeH="0" baseline="0" noProof="0" dirty="0">
                <a:ln>
                  <a:noFill/>
                </a:ln>
                <a:solidFill>
                  <a:srgbClr val="FF0000"/>
                </a:solidFill>
                <a:effectLst/>
                <a:uLnTx/>
                <a:uFillTx/>
                <a:latin typeface="Calibri"/>
                <a:ea typeface="+mn-ea"/>
                <a:cs typeface="Calibri"/>
              </a:rPr>
              <a:t>GARDENS</a:t>
            </a:r>
            <a:endParaRPr kumimoji="0" sz="800" b="0" i="0" u="none" strike="noStrike" kern="1200" cap="none" spc="0" normalizeH="0" baseline="0" noProof="0">
              <a:ln>
                <a:noFill/>
              </a:ln>
              <a:solidFill>
                <a:prstClr val="black"/>
              </a:solidFill>
              <a:effectLst/>
              <a:uLnTx/>
              <a:uFillTx/>
              <a:latin typeface="Calibri"/>
              <a:ea typeface="+mn-ea"/>
              <a:cs typeface="Calibri"/>
            </a:endParaRPr>
          </a:p>
        </p:txBody>
      </p:sp>
      <p:sp>
        <p:nvSpPr>
          <p:cNvPr id="11" name="object 11"/>
          <p:cNvSpPr txBox="1"/>
          <p:nvPr/>
        </p:nvSpPr>
        <p:spPr>
          <a:xfrm>
            <a:off x="2834662" y="836100"/>
            <a:ext cx="1061720" cy="14795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800" b="0" i="0" u="none" strike="noStrike" kern="1200" cap="none" spc="-5" normalizeH="0" baseline="0" noProof="0" dirty="0">
                <a:ln>
                  <a:noFill/>
                </a:ln>
                <a:solidFill>
                  <a:srgbClr val="FF0000"/>
                </a:solidFill>
                <a:effectLst/>
                <a:uLnTx/>
                <a:uFillTx/>
                <a:latin typeface="Calibri"/>
                <a:ea typeface="+mn-ea"/>
                <a:cs typeface="Calibri"/>
              </a:rPr>
              <a:t>Canal Point, Port</a:t>
            </a:r>
            <a:r>
              <a:rPr kumimoji="0" sz="800" b="0" i="0" u="none" strike="noStrike" kern="1200" cap="none" spc="-35" normalizeH="0" baseline="0" noProof="0" dirty="0">
                <a:ln>
                  <a:noFill/>
                </a:ln>
                <a:solidFill>
                  <a:srgbClr val="FF0000"/>
                </a:solidFill>
                <a:effectLst/>
                <a:uLnTx/>
                <a:uFillTx/>
                <a:latin typeface="Calibri"/>
                <a:ea typeface="+mn-ea"/>
                <a:cs typeface="Calibri"/>
              </a:rPr>
              <a:t> </a:t>
            </a:r>
            <a:r>
              <a:rPr kumimoji="0" sz="800" b="0" i="0" u="none" strike="noStrike" kern="1200" cap="none" spc="-5" normalizeH="0" baseline="0" noProof="0" dirty="0">
                <a:ln>
                  <a:noFill/>
                </a:ln>
                <a:solidFill>
                  <a:srgbClr val="FF0000"/>
                </a:solidFill>
                <a:effectLst/>
                <a:uLnTx/>
                <a:uFillTx/>
                <a:latin typeface="Calibri"/>
                <a:ea typeface="+mn-ea"/>
                <a:cs typeface="Calibri"/>
              </a:rPr>
              <a:t>Mayaca</a:t>
            </a:r>
            <a:endParaRPr kumimoji="0" sz="800" b="0" i="0" u="none" strike="noStrike" kern="1200" cap="none" spc="0" normalizeH="0" baseline="0" noProof="0">
              <a:ln>
                <a:noFill/>
              </a:ln>
              <a:solidFill>
                <a:prstClr val="black"/>
              </a:solidFill>
              <a:effectLst/>
              <a:uLnTx/>
              <a:uFillTx/>
              <a:latin typeface="Calibri"/>
              <a:ea typeface="+mn-ea"/>
              <a:cs typeface="Calibri"/>
            </a:endParaRPr>
          </a:p>
        </p:txBody>
      </p:sp>
      <p:sp>
        <p:nvSpPr>
          <p:cNvPr id="12" name="object 12"/>
          <p:cNvSpPr txBox="1"/>
          <p:nvPr/>
        </p:nvSpPr>
        <p:spPr>
          <a:xfrm>
            <a:off x="6877424" y="3821227"/>
            <a:ext cx="591820" cy="14795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 normalizeH="0" baseline="0" noProof="0" dirty="0">
                <a:ln>
                  <a:noFill/>
                </a:ln>
                <a:solidFill>
                  <a:srgbClr val="FF0000"/>
                </a:solidFill>
                <a:effectLst/>
                <a:uLnTx/>
                <a:uFillTx/>
                <a:latin typeface="Calibri"/>
                <a:ea typeface="+mn-ea"/>
                <a:cs typeface="Calibri"/>
              </a:rPr>
              <a:t>WELLINGTON</a:t>
            </a:r>
            <a:endParaRPr kumimoji="0" sz="800" b="0" i="0" u="none" strike="noStrike" kern="1200" cap="none" spc="0" normalizeH="0" baseline="0" noProof="0">
              <a:ln>
                <a:noFill/>
              </a:ln>
              <a:solidFill>
                <a:prstClr val="black"/>
              </a:solidFill>
              <a:effectLst/>
              <a:uLnTx/>
              <a:uFillTx/>
              <a:latin typeface="Calibri"/>
              <a:ea typeface="+mn-ea"/>
              <a:cs typeface="Calibri"/>
            </a:endParaRPr>
          </a:p>
        </p:txBody>
      </p:sp>
      <p:sp>
        <p:nvSpPr>
          <p:cNvPr id="13" name="object 13"/>
          <p:cNvSpPr txBox="1"/>
          <p:nvPr/>
        </p:nvSpPr>
        <p:spPr>
          <a:xfrm>
            <a:off x="7566652" y="4125203"/>
            <a:ext cx="1805939" cy="933450"/>
          </a:xfrm>
          <a:prstGeom prst="rect">
            <a:avLst/>
          </a:prstGeom>
        </p:spPr>
        <p:txBody>
          <a:bodyPr vert="horz" wrap="square" lIns="0" tIns="12700" rIns="0" bIns="0" rtlCol="0">
            <a:spAutoFit/>
          </a:bodyPr>
          <a:lstStyle/>
          <a:p>
            <a:pPr marL="370205" marR="0" lvl="0" indent="0" algn="l" defTabSz="914400" rtl="0" eaLnBrk="1" fontAlgn="auto" latinLnBrk="0" hangingPunct="1">
              <a:lnSpc>
                <a:spcPct val="100000"/>
              </a:lnSpc>
              <a:spcBef>
                <a:spcPts val="100"/>
              </a:spcBef>
              <a:spcAft>
                <a:spcPts val="0"/>
              </a:spcAft>
              <a:buClrTx/>
              <a:buSzTx/>
              <a:buFontTx/>
              <a:buNone/>
              <a:tabLst/>
              <a:defRPr/>
            </a:pPr>
            <a:r>
              <a:rPr kumimoji="0" sz="800" b="1" i="0" u="none" strike="noStrike" kern="1200" cap="none" spc="-5" normalizeH="0" baseline="0" noProof="0" dirty="0">
                <a:ln>
                  <a:noFill/>
                </a:ln>
                <a:solidFill>
                  <a:srgbClr val="FF0000"/>
                </a:solidFill>
                <a:effectLst/>
                <a:uLnTx/>
                <a:uFillTx/>
                <a:latin typeface="Calibri"/>
                <a:ea typeface="+mn-ea"/>
                <a:cs typeface="Calibri"/>
              </a:rPr>
              <a:t>GREENACRES</a:t>
            </a:r>
            <a:endParaRPr kumimoji="0" sz="8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30"/>
              </a:spcBef>
              <a:spcAft>
                <a:spcPts val="0"/>
              </a:spcAft>
              <a:buClrTx/>
              <a:buSzTx/>
              <a:buFontTx/>
              <a:buNone/>
              <a:tabLst/>
              <a:defRPr/>
            </a:pPr>
            <a:endParaRPr kumimoji="0" sz="900" b="0" i="0" u="none" strike="noStrike" kern="1200" cap="none" spc="0" normalizeH="0" baseline="0" noProof="0">
              <a:ln>
                <a:noFill/>
              </a:ln>
              <a:solidFill>
                <a:prstClr val="black"/>
              </a:solidFill>
              <a:effectLst/>
              <a:uLnTx/>
              <a:uFillTx/>
              <a:latin typeface="Calibri"/>
              <a:ea typeface="+mn-ea"/>
              <a:cs typeface="Calibri"/>
            </a:endParaRPr>
          </a:p>
          <a:p>
            <a:pPr marL="1047750" marR="0" lvl="0" indent="0" algn="l" defTabSz="914400" rtl="0" eaLnBrk="1" fontAlgn="auto" latinLnBrk="0" hangingPunct="1">
              <a:lnSpc>
                <a:spcPts val="905"/>
              </a:lnSpc>
              <a:spcBef>
                <a:spcPts val="0"/>
              </a:spcBef>
              <a:spcAft>
                <a:spcPts val="0"/>
              </a:spcAft>
              <a:buClrTx/>
              <a:buSzTx/>
              <a:buFontTx/>
              <a:buNone/>
              <a:tabLst/>
              <a:defRPr/>
            </a:pPr>
            <a:r>
              <a:rPr kumimoji="0" sz="800" b="0" i="0" u="none" strike="noStrike" kern="1200" cap="none" spc="-5" normalizeH="0" baseline="0" noProof="0" dirty="0">
                <a:ln>
                  <a:noFill/>
                </a:ln>
                <a:solidFill>
                  <a:srgbClr val="FF0000"/>
                </a:solidFill>
                <a:effectLst/>
                <a:uLnTx/>
                <a:uFillTx/>
                <a:latin typeface="Calibri"/>
                <a:ea typeface="+mn-ea"/>
                <a:cs typeface="Calibri"/>
              </a:rPr>
              <a:t>Hypoluxo,Lantana</a:t>
            </a:r>
            <a:endParaRPr kumimoji="0" sz="8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ts val="905"/>
              </a:lnSpc>
              <a:spcBef>
                <a:spcPts val="0"/>
              </a:spcBef>
              <a:spcAft>
                <a:spcPts val="0"/>
              </a:spcAft>
              <a:buClrTx/>
              <a:buSzTx/>
              <a:buFontTx/>
              <a:buNone/>
              <a:tabLst/>
              <a:defRPr/>
            </a:pPr>
            <a:r>
              <a:rPr kumimoji="0" sz="800" b="0" i="0" u="none" strike="noStrike" kern="1200" cap="none" spc="-5" normalizeH="0" baseline="0" noProof="0" dirty="0">
                <a:ln>
                  <a:noFill/>
                </a:ln>
                <a:solidFill>
                  <a:srgbClr val="FF0000"/>
                </a:solidFill>
                <a:effectLst/>
                <a:uLnTx/>
                <a:uFillTx/>
                <a:latin typeface="Calibri"/>
                <a:ea typeface="+mn-ea"/>
                <a:cs typeface="Calibri"/>
              </a:rPr>
              <a:t>Aberdeen</a:t>
            </a:r>
            <a:endParaRPr kumimoji="0" sz="8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25"/>
              </a:spcBef>
              <a:spcAft>
                <a:spcPts val="0"/>
              </a:spcAft>
              <a:buClrTx/>
              <a:buSzTx/>
              <a:buFontTx/>
              <a:buNone/>
              <a:tabLst/>
              <a:defRPr/>
            </a:pPr>
            <a:endParaRPr kumimoji="0" sz="1050" b="0" i="0" u="none" strike="noStrike" kern="1200" cap="none" spc="0" normalizeH="0" baseline="0" noProof="0">
              <a:ln>
                <a:noFill/>
              </a:ln>
              <a:solidFill>
                <a:prstClr val="black"/>
              </a:solidFill>
              <a:effectLst/>
              <a:uLnTx/>
              <a:uFillTx/>
              <a:latin typeface="Calibri"/>
              <a:ea typeface="+mn-ea"/>
              <a:cs typeface="Calibri"/>
            </a:endParaRPr>
          </a:p>
          <a:p>
            <a:pPr marL="977265" marR="0" lvl="0" indent="0" algn="l" defTabSz="914400" rtl="0" eaLnBrk="1" fontAlgn="auto" latinLnBrk="0" hangingPunct="1">
              <a:lnSpc>
                <a:spcPct val="100000"/>
              </a:lnSpc>
              <a:spcBef>
                <a:spcPts val="0"/>
              </a:spcBef>
              <a:spcAft>
                <a:spcPts val="0"/>
              </a:spcAft>
              <a:buClrTx/>
              <a:buSzTx/>
              <a:buFontTx/>
              <a:buNone/>
              <a:tabLst/>
              <a:defRPr/>
            </a:pPr>
            <a:r>
              <a:rPr kumimoji="0" sz="800" b="1" i="0" u="none" strike="noStrike" kern="1200" cap="none" spc="0" normalizeH="0" baseline="0" noProof="0" dirty="0">
                <a:ln>
                  <a:noFill/>
                </a:ln>
                <a:solidFill>
                  <a:srgbClr val="FF0000"/>
                </a:solidFill>
                <a:effectLst/>
                <a:uLnTx/>
                <a:uFillTx/>
                <a:latin typeface="Calibri"/>
                <a:ea typeface="+mn-ea"/>
                <a:cs typeface="Calibri"/>
              </a:rPr>
              <a:t>BOYNTON</a:t>
            </a:r>
            <a:r>
              <a:rPr kumimoji="0" sz="800" b="1" i="0" u="none" strike="noStrike" kern="1200" cap="none" spc="-40" normalizeH="0" baseline="0" noProof="0" dirty="0">
                <a:ln>
                  <a:noFill/>
                </a:ln>
                <a:solidFill>
                  <a:srgbClr val="FF0000"/>
                </a:solidFill>
                <a:effectLst/>
                <a:uLnTx/>
                <a:uFillTx/>
                <a:latin typeface="Calibri"/>
                <a:ea typeface="+mn-ea"/>
                <a:cs typeface="Calibri"/>
              </a:rPr>
              <a:t> </a:t>
            </a:r>
            <a:r>
              <a:rPr kumimoji="0" sz="800" b="1" i="0" u="none" strike="noStrike" kern="1200" cap="none" spc="0" normalizeH="0" baseline="0" noProof="0" dirty="0">
                <a:ln>
                  <a:noFill/>
                </a:ln>
                <a:solidFill>
                  <a:srgbClr val="FF0000"/>
                </a:solidFill>
                <a:effectLst/>
                <a:uLnTx/>
                <a:uFillTx/>
                <a:latin typeface="Calibri"/>
                <a:ea typeface="+mn-ea"/>
                <a:cs typeface="Calibri"/>
              </a:rPr>
              <a:t>Bch</a:t>
            </a:r>
            <a:endParaRPr kumimoji="0" sz="800" b="0" i="0" u="none" strike="noStrike" kern="1200" cap="none" spc="0" normalizeH="0" baseline="0" noProof="0">
              <a:ln>
                <a:noFill/>
              </a:ln>
              <a:solidFill>
                <a:prstClr val="black"/>
              </a:solidFill>
              <a:effectLst/>
              <a:uLnTx/>
              <a:uFillTx/>
              <a:latin typeface="Calibri"/>
              <a:ea typeface="+mn-ea"/>
              <a:cs typeface="Calibri"/>
            </a:endParaRPr>
          </a:p>
        </p:txBody>
      </p:sp>
      <p:sp>
        <p:nvSpPr>
          <p:cNvPr id="14" name="object 14"/>
          <p:cNvSpPr txBox="1"/>
          <p:nvPr/>
        </p:nvSpPr>
        <p:spPr>
          <a:xfrm>
            <a:off x="8182057" y="6446220"/>
            <a:ext cx="581025" cy="14795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 normalizeH="0" baseline="0" noProof="0" dirty="0">
                <a:ln>
                  <a:noFill/>
                </a:ln>
                <a:solidFill>
                  <a:srgbClr val="FF0000"/>
                </a:solidFill>
                <a:effectLst/>
                <a:uLnTx/>
                <a:uFillTx/>
                <a:latin typeface="Calibri"/>
                <a:ea typeface="+mn-ea"/>
                <a:cs typeface="Calibri"/>
              </a:rPr>
              <a:t>BOCA</a:t>
            </a:r>
            <a:r>
              <a:rPr kumimoji="0" sz="800" b="0" i="0" u="none" strike="noStrike" kern="1200" cap="none" spc="-65" normalizeH="0" baseline="0" noProof="0" dirty="0">
                <a:ln>
                  <a:noFill/>
                </a:ln>
                <a:solidFill>
                  <a:srgbClr val="FF0000"/>
                </a:solidFill>
                <a:effectLst/>
                <a:uLnTx/>
                <a:uFillTx/>
                <a:latin typeface="Calibri"/>
                <a:ea typeface="+mn-ea"/>
                <a:cs typeface="Calibri"/>
              </a:rPr>
              <a:t> </a:t>
            </a:r>
            <a:r>
              <a:rPr kumimoji="0" sz="800" b="0" i="0" u="none" strike="noStrike" kern="1200" cap="none" spc="0" normalizeH="0" baseline="0" noProof="0" dirty="0">
                <a:ln>
                  <a:noFill/>
                </a:ln>
                <a:solidFill>
                  <a:srgbClr val="FF0000"/>
                </a:solidFill>
                <a:effectLst/>
                <a:uLnTx/>
                <a:uFillTx/>
                <a:latin typeface="Calibri"/>
                <a:ea typeface="+mn-ea"/>
                <a:cs typeface="Calibri"/>
              </a:rPr>
              <a:t>RATON</a:t>
            </a:r>
            <a:endParaRPr kumimoji="0" sz="800" b="0" i="0" u="none" strike="noStrike" kern="1200" cap="none" spc="0" normalizeH="0" baseline="0" noProof="0">
              <a:ln>
                <a:noFill/>
              </a:ln>
              <a:solidFill>
                <a:prstClr val="black"/>
              </a:solidFill>
              <a:effectLst/>
              <a:uLnTx/>
              <a:uFillTx/>
              <a:latin typeface="Calibri"/>
              <a:ea typeface="+mn-ea"/>
              <a:cs typeface="Calibri"/>
            </a:endParaRPr>
          </a:p>
        </p:txBody>
      </p:sp>
      <p:sp>
        <p:nvSpPr>
          <p:cNvPr id="15" name="object 15"/>
          <p:cNvSpPr txBox="1"/>
          <p:nvPr/>
        </p:nvSpPr>
        <p:spPr>
          <a:xfrm>
            <a:off x="6712723" y="6435703"/>
            <a:ext cx="990600" cy="14795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 normalizeH="0" baseline="0" noProof="0" dirty="0">
                <a:ln>
                  <a:noFill/>
                </a:ln>
                <a:solidFill>
                  <a:srgbClr val="FF0000"/>
                </a:solidFill>
                <a:effectLst/>
                <a:uLnTx/>
                <a:uFillTx/>
                <a:latin typeface="Calibri"/>
                <a:ea typeface="+mn-ea"/>
                <a:cs typeface="Calibri"/>
              </a:rPr>
              <a:t>Sandalfoot,</a:t>
            </a:r>
            <a:r>
              <a:rPr kumimoji="0" sz="800" b="0" i="0" u="none" strike="noStrike" kern="1200" cap="none" spc="-10" normalizeH="0" baseline="0" noProof="0" dirty="0">
                <a:ln>
                  <a:noFill/>
                </a:ln>
                <a:solidFill>
                  <a:srgbClr val="FF0000"/>
                </a:solidFill>
                <a:effectLst/>
                <a:uLnTx/>
                <a:uFillTx/>
                <a:latin typeface="Calibri"/>
                <a:ea typeface="+mn-ea"/>
                <a:cs typeface="Calibri"/>
              </a:rPr>
              <a:t> </a:t>
            </a:r>
            <a:r>
              <a:rPr kumimoji="0" sz="800" b="0" i="0" u="none" strike="noStrike" kern="1200" cap="none" spc="-5" normalizeH="0" baseline="0" noProof="0" dirty="0">
                <a:ln>
                  <a:noFill/>
                </a:ln>
                <a:solidFill>
                  <a:srgbClr val="FF0000"/>
                </a:solidFill>
                <a:effectLst/>
                <a:uLnTx/>
                <a:uFillTx/>
                <a:latin typeface="Calibri"/>
                <a:ea typeface="+mn-ea"/>
                <a:cs typeface="Calibri"/>
              </a:rPr>
              <a:t>MissionBay</a:t>
            </a:r>
            <a:endParaRPr kumimoji="0" sz="800" b="0" i="0" u="none" strike="noStrike" kern="1200" cap="none" spc="0" normalizeH="0" baseline="0" noProof="0">
              <a:ln>
                <a:noFill/>
              </a:ln>
              <a:solidFill>
                <a:prstClr val="black"/>
              </a:solidFill>
              <a:effectLst/>
              <a:uLnTx/>
              <a:uFillTx/>
              <a:latin typeface="Calibri"/>
              <a:ea typeface="+mn-ea"/>
              <a:cs typeface="Calibri"/>
            </a:endParaRPr>
          </a:p>
        </p:txBody>
      </p:sp>
      <p:sp>
        <p:nvSpPr>
          <p:cNvPr id="16" name="object 16"/>
          <p:cNvSpPr txBox="1"/>
          <p:nvPr/>
        </p:nvSpPr>
        <p:spPr>
          <a:xfrm>
            <a:off x="7571452" y="5426672"/>
            <a:ext cx="1337310" cy="765175"/>
          </a:xfrm>
          <a:prstGeom prst="rect">
            <a:avLst/>
          </a:prstGeom>
        </p:spPr>
        <p:txBody>
          <a:bodyPr vert="horz" wrap="square" lIns="0" tIns="59690" rIns="0" bIns="0" rtlCol="0">
            <a:spAutoFit/>
          </a:bodyPr>
          <a:lstStyle/>
          <a:p>
            <a:pPr marL="800100" marR="0" lvl="0" indent="0" algn="l" defTabSz="914400" rtl="0" eaLnBrk="1" fontAlgn="auto" latinLnBrk="0" hangingPunct="1">
              <a:lnSpc>
                <a:spcPct val="100000"/>
              </a:lnSpc>
              <a:spcBef>
                <a:spcPts val="470"/>
              </a:spcBef>
              <a:spcAft>
                <a:spcPts val="0"/>
              </a:spcAft>
              <a:buClrTx/>
              <a:buSzTx/>
              <a:buFontTx/>
              <a:buNone/>
              <a:tabLst/>
              <a:defRPr/>
            </a:pPr>
            <a:r>
              <a:rPr kumimoji="0" sz="800" b="1" i="0" u="none" strike="noStrike" kern="1200" cap="none" spc="0" normalizeH="0" baseline="0" noProof="0" dirty="0">
                <a:ln>
                  <a:noFill/>
                </a:ln>
                <a:solidFill>
                  <a:srgbClr val="FF0000"/>
                </a:solidFill>
                <a:effectLst/>
                <a:uLnTx/>
                <a:uFillTx/>
                <a:latin typeface="Calibri"/>
                <a:ea typeface="+mn-ea"/>
                <a:cs typeface="Calibri"/>
              </a:rPr>
              <a:t>DELRAY</a:t>
            </a:r>
            <a:r>
              <a:rPr kumimoji="0" sz="800" b="1" i="0" u="none" strike="noStrike" kern="1200" cap="none" spc="-85" normalizeH="0" baseline="0" noProof="0" dirty="0">
                <a:ln>
                  <a:noFill/>
                </a:ln>
                <a:solidFill>
                  <a:srgbClr val="FF0000"/>
                </a:solidFill>
                <a:effectLst/>
                <a:uLnTx/>
                <a:uFillTx/>
                <a:latin typeface="Calibri"/>
                <a:ea typeface="+mn-ea"/>
                <a:cs typeface="Calibri"/>
              </a:rPr>
              <a:t> </a:t>
            </a:r>
            <a:r>
              <a:rPr kumimoji="0" sz="800" b="1" i="0" u="none" strike="noStrike" kern="1200" cap="none" spc="-5" normalizeH="0" baseline="0" noProof="0" dirty="0">
                <a:ln>
                  <a:noFill/>
                </a:ln>
                <a:solidFill>
                  <a:srgbClr val="FF0000"/>
                </a:solidFill>
                <a:effectLst/>
                <a:uLnTx/>
                <a:uFillTx/>
                <a:latin typeface="Calibri"/>
                <a:ea typeface="+mn-ea"/>
                <a:cs typeface="Calibri"/>
              </a:rPr>
              <a:t>BCH</a:t>
            </a:r>
            <a:endParaRPr kumimoji="0" sz="8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375"/>
              </a:spcBef>
              <a:spcAft>
                <a:spcPts val="0"/>
              </a:spcAft>
              <a:buClrTx/>
              <a:buSzTx/>
              <a:buFontTx/>
              <a:buNone/>
              <a:tabLst/>
              <a:defRPr/>
            </a:pPr>
            <a:r>
              <a:rPr kumimoji="0" sz="800" b="0" i="0" u="none" strike="noStrike" kern="1200" cap="none" spc="0" normalizeH="0" baseline="0" noProof="0" dirty="0">
                <a:ln>
                  <a:noFill/>
                </a:ln>
                <a:solidFill>
                  <a:srgbClr val="FF0000"/>
                </a:solidFill>
                <a:effectLst/>
                <a:uLnTx/>
                <a:uFillTx/>
                <a:latin typeface="Calibri"/>
                <a:ea typeface="+mn-ea"/>
                <a:cs typeface="Calibri"/>
              </a:rPr>
              <a:t>Kings</a:t>
            </a:r>
            <a:r>
              <a:rPr kumimoji="0" sz="800" b="0" i="0" u="none" strike="noStrike" kern="1200" cap="none" spc="-25" normalizeH="0" baseline="0" noProof="0" dirty="0">
                <a:ln>
                  <a:noFill/>
                </a:ln>
                <a:solidFill>
                  <a:srgbClr val="FF0000"/>
                </a:solidFill>
                <a:effectLst/>
                <a:uLnTx/>
                <a:uFillTx/>
                <a:latin typeface="Calibri"/>
                <a:ea typeface="+mn-ea"/>
                <a:cs typeface="Calibri"/>
              </a:rPr>
              <a:t> </a:t>
            </a:r>
            <a:r>
              <a:rPr kumimoji="0" sz="800" b="0" i="0" u="none" strike="noStrike" kern="1200" cap="none" spc="-5" normalizeH="0" baseline="0" noProof="0" dirty="0">
                <a:ln>
                  <a:noFill/>
                </a:ln>
                <a:solidFill>
                  <a:srgbClr val="FF0000"/>
                </a:solidFill>
                <a:effectLst/>
                <a:uLnTx/>
                <a:uFillTx/>
                <a:latin typeface="Calibri"/>
                <a:ea typeface="+mn-ea"/>
                <a:cs typeface="Calibri"/>
              </a:rPr>
              <a:t>Point</a:t>
            </a:r>
            <a:endParaRPr kumimoji="0" sz="8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55"/>
              </a:spcBef>
              <a:spcAft>
                <a:spcPts val="0"/>
              </a:spcAft>
              <a:buClrTx/>
              <a:buSzTx/>
              <a:buFontTx/>
              <a:buNone/>
              <a:tabLst/>
              <a:defRPr/>
            </a:pPr>
            <a:endParaRPr kumimoji="0" sz="950" b="0" i="0" u="none" strike="noStrike" kern="1200" cap="none" spc="0" normalizeH="0" baseline="0" noProof="0">
              <a:ln>
                <a:noFill/>
              </a:ln>
              <a:solidFill>
                <a:prstClr val="black"/>
              </a:solidFill>
              <a:effectLst/>
              <a:uLnTx/>
              <a:uFillTx/>
              <a:latin typeface="Calibri"/>
              <a:ea typeface="+mn-ea"/>
              <a:cs typeface="Calibri"/>
            </a:endParaRPr>
          </a:p>
          <a:p>
            <a:pPr marL="627380" marR="0" lvl="0" indent="0" algn="l" defTabSz="914400" rtl="0" eaLnBrk="1" fontAlgn="auto" latinLnBrk="0" hangingPunct="1">
              <a:lnSpc>
                <a:spcPct val="100000"/>
              </a:lnSpc>
              <a:spcBef>
                <a:spcPts val="0"/>
              </a:spcBef>
              <a:spcAft>
                <a:spcPts val="0"/>
              </a:spcAft>
              <a:buClrTx/>
              <a:buSzTx/>
              <a:buFontTx/>
              <a:buNone/>
              <a:tabLst/>
              <a:defRPr/>
            </a:pPr>
            <a:r>
              <a:rPr kumimoji="0" sz="800" b="0" i="0" u="none" strike="noStrike" kern="1200" cap="none" spc="-5" normalizeH="0" baseline="0" noProof="0" dirty="0">
                <a:ln>
                  <a:noFill/>
                </a:ln>
                <a:solidFill>
                  <a:srgbClr val="FF0000"/>
                </a:solidFill>
                <a:effectLst/>
                <a:uLnTx/>
                <a:uFillTx/>
                <a:latin typeface="Calibri"/>
                <a:ea typeface="+mn-ea"/>
                <a:cs typeface="Calibri"/>
              </a:rPr>
              <a:t>Boca Raton</a:t>
            </a:r>
            <a:endParaRPr kumimoji="0" sz="800" b="0" i="0" u="none" strike="noStrike" kern="1200" cap="none" spc="0" normalizeH="0" baseline="0" noProof="0">
              <a:ln>
                <a:noFill/>
              </a:ln>
              <a:solidFill>
                <a:prstClr val="black"/>
              </a:solidFill>
              <a:effectLst/>
              <a:uLnTx/>
              <a:uFillTx/>
              <a:latin typeface="Calibri"/>
              <a:ea typeface="+mn-ea"/>
              <a:cs typeface="Calibri"/>
            </a:endParaRPr>
          </a:p>
        </p:txBody>
      </p:sp>
      <p:sp>
        <p:nvSpPr>
          <p:cNvPr id="17" name="object 17"/>
          <p:cNvSpPr txBox="1"/>
          <p:nvPr/>
        </p:nvSpPr>
        <p:spPr>
          <a:xfrm>
            <a:off x="7825541" y="545299"/>
            <a:ext cx="435609" cy="17780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000" b="0" i="0" u="none" strike="noStrike" kern="1200" cap="none" spc="-15" normalizeH="0" baseline="0" noProof="0" dirty="0">
                <a:ln>
                  <a:noFill/>
                </a:ln>
                <a:solidFill>
                  <a:srgbClr val="FF0000"/>
                </a:solidFill>
                <a:effectLst/>
                <a:uLnTx/>
                <a:uFillTx/>
                <a:latin typeface="Calibri"/>
                <a:ea typeface="+mn-ea"/>
                <a:cs typeface="Calibri"/>
              </a:rPr>
              <a:t>J</a:t>
            </a:r>
            <a:r>
              <a:rPr kumimoji="0" sz="1000" b="0" i="0" u="none" strike="noStrike" kern="1200" cap="none" spc="-10" normalizeH="0" baseline="0" noProof="0" dirty="0">
                <a:ln>
                  <a:noFill/>
                </a:ln>
                <a:solidFill>
                  <a:srgbClr val="FF0000"/>
                </a:solidFill>
                <a:effectLst/>
                <a:uLnTx/>
                <a:uFillTx/>
                <a:latin typeface="Calibri"/>
                <a:ea typeface="+mn-ea"/>
                <a:cs typeface="Calibri"/>
              </a:rPr>
              <a:t>U</a:t>
            </a:r>
            <a:r>
              <a:rPr kumimoji="0" sz="1000" b="0" i="0" u="none" strike="noStrike" kern="1200" cap="none" spc="-5" normalizeH="0" baseline="0" noProof="0" dirty="0">
                <a:ln>
                  <a:noFill/>
                </a:ln>
                <a:solidFill>
                  <a:srgbClr val="FF0000"/>
                </a:solidFill>
                <a:effectLst/>
                <a:uLnTx/>
                <a:uFillTx/>
                <a:latin typeface="Calibri"/>
                <a:ea typeface="+mn-ea"/>
                <a:cs typeface="Calibri"/>
              </a:rPr>
              <a:t>PI</a:t>
            </a:r>
            <a:r>
              <a:rPr kumimoji="0" sz="1000" b="0" i="0" u="none" strike="noStrike" kern="1200" cap="none" spc="-15" normalizeH="0" baseline="0" noProof="0" dirty="0">
                <a:ln>
                  <a:noFill/>
                </a:ln>
                <a:solidFill>
                  <a:srgbClr val="FF0000"/>
                </a:solidFill>
                <a:effectLst/>
                <a:uLnTx/>
                <a:uFillTx/>
                <a:latin typeface="Calibri"/>
                <a:ea typeface="+mn-ea"/>
                <a:cs typeface="Calibri"/>
              </a:rPr>
              <a:t>T</a:t>
            </a:r>
            <a:r>
              <a:rPr kumimoji="0" sz="1000" b="0" i="0" u="none" strike="noStrike" kern="1200" cap="none" spc="0" normalizeH="0" baseline="0" noProof="0" dirty="0">
                <a:ln>
                  <a:noFill/>
                </a:ln>
                <a:solidFill>
                  <a:srgbClr val="FF0000"/>
                </a:solidFill>
                <a:effectLst/>
                <a:uLnTx/>
                <a:uFillTx/>
                <a:latin typeface="Calibri"/>
                <a:ea typeface="+mn-ea"/>
                <a:cs typeface="Calibri"/>
              </a:rPr>
              <a:t>E</a:t>
            </a:r>
            <a:r>
              <a:rPr kumimoji="0" sz="1000" b="0" i="0" u="none" strike="noStrike" kern="1200" cap="none" spc="-5" normalizeH="0" baseline="0" noProof="0" dirty="0">
                <a:ln>
                  <a:noFill/>
                </a:ln>
                <a:solidFill>
                  <a:srgbClr val="FF0000"/>
                </a:solidFill>
                <a:effectLst/>
                <a:uLnTx/>
                <a:uFillTx/>
                <a:latin typeface="Calibri"/>
                <a:ea typeface="+mn-ea"/>
                <a:cs typeface="Calibri"/>
              </a:rPr>
              <a:t>R</a:t>
            </a:r>
            <a:endParaRPr kumimoji="0" sz="1000" b="0" i="0" u="none" strike="noStrike" kern="1200" cap="none" spc="0" normalizeH="0" baseline="0" noProof="0">
              <a:ln>
                <a:noFill/>
              </a:ln>
              <a:solidFill>
                <a:prstClr val="black"/>
              </a:solidFill>
              <a:effectLst/>
              <a:uLnTx/>
              <a:uFillTx/>
              <a:latin typeface="Calibri"/>
              <a:ea typeface="+mn-ea"/>
              <a:cs typeface="Calibri"/>
            </a:endParaRPr>
          </a:p>
        </p:txBody>
      </p:sp>
      <p:graphicFrame>
        <p:nvGraphicFramePr>
          <p:cNvPr id="18" name="object 18"/>
          <p:cNvGraphicFramePr>
            <a:graphicFrameLocks noGrp="1"/>
          </p:cNvGraphicFramePr>
          <p:nvPr/>
        </p:nvGraphicFramePr>
        <p:xfrm>
          <a:off x="9571554" y="1585744"/>
          <a:ext cx="2606038" cy="4369071"/>
        </p:xfrm>
        <a:graphic>
          <a:graphicData uri="http://schemas.openxmlformats.org/drawingml/2006/table">
            <a:tbl>
              <a:tblPr firstRow="1" bandRow="1">
                <a:tableStyleId>{2D5ABB26-0587-4C30-8999-92F81FD0307C}</a:tableStyleId>
              </a:tblPr>
              <a:tblGrid>
                <a:gridCol w="671195">
                  <a:extLst>
                    <a:ext uri="{9D8B030D-6E8A-4147-A177-3AD203B41FA5}">
                      <a16:colId xmlns:a16="http://schemas.microsoft.com/office/drawing/2014/main" val="20000"/>
                    </a:ext>
                  </a:extLst>
                </a:gridCol>
                <a:gridCol w="71120">
                  <a:extLst>
                    <a:ext uri="{9D8B030D-6E8A-4147-A177-3AD203B41FA5}">
                      <a16:colId xmlns:a16="http://schemas.microsoft.com/office/drawing/2014/main" val="20001"/>
                    </a:ext>
                  </a:extLst>
                </a:gridCol>
                <a:gridCol w="187959">
                  <a:extLst>
                    <a:ext uri="{9D8B030D-6E8A-4147-A177-3AD203B41FA5}">
                      <a16:colId xmlns:a16="http://schemas.microsoft.com/office/drawing/2014/main" val="20002"/>
                    </a:ext>
                  </a:extLst>
                </a:gridCol>
                <a:gridCol w="326390">
                  <a:extLst>
                    <a:ext uri="{9D8B030D-6E8A-4147-A177-3AD203B41FA5}">
                      <a16:colId xmlns:a16="http://schemas.microsoft.com/office/drawing/2014/main" val="20003"/>
                    </a:ext>
                  </a:extLst>
                </a:gridCol>
                <a:gridCol w="100965">
                  <a:extLst>
                    <a:ext uri="{9D8B030D-6E8A-4147-A177-3AD203B41FA5}">
                      <a16:colId xmlns:a16="http://schemas.microsoft.com/office/drawing/2014/main" val="20004"/>
                    </a:ext>
                  </a:extLst>
                </a:gridCol>
                <a:gridCol w="468630">
                  <a:extLst>
                    <a:ext uri="{9D8B030D-6E8A-4147-A177-3AD203B41FA5}">
                      <a16:colId xmlns:a16="http://schemas.microsoft.com/office/drawing/2014/main" val="20005"/>
                    </a:ext>
                  </a:extLst>
                </a:gridCol>
                <a:gridCol w="120014">
                  <a:extLst>
                    <a:ext uri="{9D8B030D-6E8A-4147-A177-3AD203B41FA5}">
                      <a16:colId xmlns:a16="http://schemas.microsoft.com/office/drawing/2014/main" val="20006"/>
                    </a:ext>
                  </a:extLst>
                </a:gridCol>
                <a:gridCol w="209550">
                  <a:extLst>
                    <a:ext uri="{9D8B030D-6E8A-4147-A177-3AD203B41FA5}">
                      <a16:colId xmlns:a16="http://schemas.microsoft.com/office/drawing/2014/main" val="20007"/>
                    </a:ext>
                  </a:extLst>
                </a:gridCol>
                <a:gridCol w="309880">
                  <a:extLst>
                    <a:ext uri="{9D8B030D-6E8A-4147-A177-3AD203B41FA5}">
                      <a16:colId xmlns:a16="http://schemas.microsoft.com/office/drawing/2014/main" val="20008"/>
                    </a:ext>
                  </a:extLst>
                </a:gridCol>
                <a:gridCol w="140335">
                  <a:extLst>
                    <a:ext uri="{9D8B030D-6E8A-4147-A177-3AD203B41FA5}">
                      <a16:colId xmlns:a16="http://schemas.microsoft.com/office/drawing/2014/main" val="20009"/>
                    </a:ext>
                  </a:extLst>
                </a:gridCol>
              </a:tblGrid>
              <a:tr h="159143">
                <a:tc gridSpan="8">
                  <a:txBody>
                    <a:bodyPr/>
                    <a:lstStyle/>
                    <a:p>
                      <a:pPr marL="10795">
                        <a:lnSpc>
                          <a:spcPts val="1155"/>
                        </a:lnSpc>
                      </a:pPr>
                      <a:r>
                        <a:rPr sz="1000" b="1" spc="-10" dirty="0">
                          <a:solidFill>
                            <a:srgbClr val="FF0000"/>
                          </a:solidFill>
                          <a:latin typeface="Calibri"/>
                          <a:cs typeface="Calibri"/>
                        </a:rPr>
                        <a:t>PWH 2021 </a:t>
                      </a:r>
                      <a:r>
                        <a:rPr sz="1000" b="1" spc="-5" dirty="0">
                          <a:solidFill>
                            <a:srgbClr val="FF0000"/>
                          </a:solidFill>
                          <a:latin typeface="Calibri"/>
                          <a:cs typeface="Calibri"/>
                        </a:rPr>
                        <a:t>– </a:t>
                      </a:r>
                      <a:r>
                        <a:rPr sz="1000" b="1" dirty="0">
                          <a:solidFill>
                            <a:srgbClr val="FF0000"/>
                          </a:solidFill>
                          <a:latin typeface="Calibri"/>
                          <a:cs typeface="Calibri"/>
                        </a:rPr>
                        <a:t>by </a:t>
                      </a:r>
                      <a:r>
                        <a:rPr sz="1000" b="1" spc="-5" dirty="0">
                          <a:solidFill>
                            <a:srgbClr val="FF0000"/>
                          </a:solidFill>
                          <a:latin typeface="Calibri"/>
                          <a:cs typeface="Calibri"/>
                        </a:rPr>
                        <a:t>Zip Codes </a:t>
                      </a:r>
                      <a:r>
                        <a:rPr sz="1000" b="1" spc="-10" dirty="0">
                          <a:solidFill>
                            <a:srgbClr val="FF0000"/>
                          </a:solidFill>
                          <a:latin typeface="Calibri"/>
                          <a:cs typeface="Calibri"/>
                        </a:rPr>
                        <a:t>--Palm</a:t>
                      </a:r>
                      <a:r>
                        <a:rPr sz="1000" b="1" spc="80" dirty="0">
                          <a:solidFill>
                            <a:srgbClr val="FF0000"/>
                          </a:solidFill>
                          <a:latin typeface="Calibri"/>
                          <a:cs typeface="Calibri"/>
                        </a:rPr>
                        <a:t> </a:t>
                      </a:r>
                      <a:r>
                        <a:rPr sz="1000" b="1" spc="-5" dirty="0">
                          <a:solidFill>
                            <a:srgbClr val="FF0000"/>
                          </a:solidFill>
                          <a:latin typeface="Calibri"/>
                          <a:cs typeface="Calibri"/>
                        </a:rPr>
                        <a:t>Beach</a:t>
                      </a:r>
                      <a:endParaRPr sz="1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marL="283845">
                        <a:lnSpc>
                          <a:spcPts val="1155"/>
                        </a:lnSpc>
                      </a:pPr>
                      <a:r>
                        <a:rPr sz="1000" spc="-5" dirty="0">
                          <a:solidFill>
                            <a:srgbClr val="FF0000"/>
                          </a:solidFill>
                          <a:latin typeface="Calibri"/>
                          <a:cs typeface="Calibri"/>
                        </a:rPr>
                        <a:t>(</a:t>
                      </a:r>
                      <a:r>
                        <a:rPr sz="1000" dirty="0">
                          <a:solidFill>
                            <a:srgbClr val="FF0000"/>
                          </a:solidFill>
                          <a:latin typeface="Calibri"/>
                          <a:cs typeface="Calibri"/>
                        </a:rPr>
                        <a:t>N)</a:t>
                      </a:r>
                      <a:endParaRPr sz="1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extLst>
                  <a:ext uri="{0D108BD9-81ED-4DB2-BD59-A6C34878D82A}">
                    <a16:rowId xmlns:a16="http://schemas.microsoft.com/office/drawing/2014/main" val="10000"/>
                  </a:ext>
                </a:extLst>
              </a:tr>
              <a:tr h="148095">
                <a:tc gridSpan="3">
                  <a:txBody>
                    <a:bodyPr/>
                    <a:lstStyle/>
                    <a:p>
                      <a:pPr marL="6350">
                        <a:lnSpc>
                          <a:spcPct val="100000"/>
                        </a:lnSpc>
                        <a:spcBef>
                          <a:spcPts val="135"/>
                        </a:spcBef>
                      </a:pPr>
                      <a:r>
                        <a:rPr sz="700" spc="-10" dirty="0">
                          <a:latin typeface="Calibri"/>
                          <a:cs typeface="Calibri"/>
                        </a:rPr>
                        <a:t>33401 </a:t>
                      </a:r>
                      <a:r>
                        <a:rPr sz="700" spc="-5" dirty="0">
                          <a:latin typeface="Calibri"/>
                          <a:cs typeface="Calibri"/>
                        </a:rPr>
                        <a:t>West Palm</a:t>
                      </a:r>
                      <a:r>
                        <a:rPr sz="700" spc="5" dirty="0">
                          <a:latin typeface="Calibri"/>
                          <a:cs typeface="Calibri"/>
                        </a:rPr>
                        <a:t> </a:t>
                      </a:r>
                      <a:r>
                        <a:rPr sz="700" dirty="0">
                          <a:latin typeface="Calibri"/>
                          <a:cs typeface="Calibri"/>
                        </a:rPr>
                        <a:t>Beach</a:t>
                      </a:r>
                      <a:endParaRPr sz="700">
                        <a:latin typeface="Calibri"/>
                        <a:cs typeface="Calibri"/>
                      </a:endParaRPr>
                    </a:p>
                  </a:txBody>
                  <a:tcPr marL="0" marR="0" marT="17145" marB="0">
                    <a:lnL w="12700">
                      <a:solidFill>
                        <a:srgbClr val="FFFFFF"/>
                      </a:solidFill>
                      <a:prstDash val="solid"/>
                    </a:lnL>
                    <a:lnT w="12700">
                      <a:solidFill>
                        <a:srgbClr val="FFFFFF"/>
                      </a:solidFill>
                      <a:prstDash val="solid"/>
                    </a:lnT>
                    <a:lnB w="12700">
                      <a:solidFill>
                        <a:srgbClr val="FFFFFF"/>
                      </a:solidFill>
                      <a:prstDash val="solid"/>
                    </a:lnB>
                    <a:solidFill>
                      <a:srgbClr val="00FFFF"/>
                    </a:solidFill>
                  </a:tcPr>
                </a:tc>
                <a:tc hMerge="1">
                  <a:txBody>
                    <a:bodyPr/>
                    <a:lstStyle/>
                    <a:p>
                      <a:endParaRPr/>
                    </a:p>
                  </a:txBody>
                  <a:tcPr marL="0" marR="0" marT="0" marB="0"/>
                </a:tc>
                <a:tc hMerge="1">
                  <a:txBody>
                    <a:bodyPr/>
                    <a:lstStyle/>
                    <a:p>
                      <a:endParaRPr/>
                    </a:p>
                  </a:txBody>
                  <a:tcPr marL="0" marR="0" marT="0" marB="0"/>
                </a:tc>
                <a:tc gridSpan="5">
                  <a:txBody>
                    <a:bodyPr/>
                    <a:lstStyle/>
                    <a:p>
                      <a:pPr>
                        <a:lnSpc>
                          <a:spcPct val="100000"/>
                        </a:lnSpc>
                      </a:pPr>
                      <a:endParaRPr sz="7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35"/>
                        </a:spcBef>
                      </a:pPr>
                      <a:r>
                        <a:rPr sz="700" spc="-5" dirty="0">
                          <a:latin typeface="Calibri"/>
                          <a:cs typeface="Calibri"/>
                        </a:rPr>
                        <a:t>433</a:t>
                      </a:r>
                      <a:endParaRPr sz="700">
                        <a:latin typeface="Calibri"/>
                        <a:cs typeface="Calibri"/>
                      </a:endParaRPr>
                    </a:p>
                  </a:txBody>
                  <a:tcPr marL="0" marR="0" marT="17145" marB="0">
                    <a:lnR w="12700">
                      <a:solidFill>
                        <a:srgbClr val="FFFFFF"/>
                      </a:solidFill>
                      <a:prstDash val="solid"/>
                    </a:lnR>
                    <a:lnT w="12700">
                      <a:solidFill>
                        <a:srgbClr val="FFFFFF"/>
                      </a:solidFill>
                      <a:prstDash val="solid"/>
                    </a:lnT>
                    <a:lnB w="12700">
                      <a:solidFill>
                        <a:srgbClr val="FFFFFF"/>
                      </a:solidFill>
                      <a:prstDash val="solid"/>
                    </a:lnB>
                    <a:solidFill>
                      <a:srgbClr val="00FFFF"/>
                    </a:solidFill>
                  </a:tcPr>
                </a:tc>
                <a:extLst>
                  <a:ext uri="{0D108BD9-81ED-4DB2-BD59-A6C34878D82A}">
                    <a16:rowId xmlns:a16="http://schemas.microsoft.com/office/drawing/2014/main" val="10001"/>
                  </a:ext>
                </a:extLst>
              </a:tr>
              <a:tr h="148094">
                <a:tc gridSpan="8">
                  <a:txBody>
                    <a:bodyPr/>
                    <a:lstStyle/>
                    <a:p>
                      <a:pPr marL="6350">
                        <a:lnSpc>
                          <a:spcPct val="100000"/>
                        </a:lnSpc>
                        <a:spcBef>
                          <a:spcPts val="135"/>
                        </a:spcBef>
                      </a:pPr>
                      <a:r>
                        <a:rPr sz="700" spc="-10" dirty="0">
                          <a:latin typeface="Calibri"/>
                          <a:cs typeface="Calibri"/>
                        </a:rPr>
                        <a:t>33403 </a:t>
                      </a:r>
                      <a:r>
                        <a:rPr sz="700" spc="-5" dirty="0">
                          <a:latin typeface="Calibri"/>
                          <a:cs typeface="Calibri"/>
                        </a:rPr>
                        <a:t>Riviera</a:t>
                      </a:r>
                      <a:r>
                        <a:rPr sz="700" spc="25" dirty="0">
                          <a:latin typeface="Calibri"/>
                          <a:cs typeface="Calibri"/>
                        </a:rPr>
                        <a:t> </a:t>
                      </a:r>
                      <a:r>
                        <a:rPr sz="700" dirty="0">
                          <a:latin typeface="Calibri"/>
                          <a:cs typeface="Calibri"/>
                        </a:rPr>
                        <a:t>Beach</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gn="r">
                        <a:lnSpc>
                          <a:spcPct val="100000"/>
                        </a:lnSpc>
                        <a:spcBef>
                          <a:spcPts val="135"/>
                        </a:spcBef>
                      </a:pPr>
                      <a:r>
                        <a:rPr sz="700" spc="-5" dirty="0">
                          <a:latin typeface="Calibri"/>
                          <a:cs typeface="Calibri"/>
                        </a:rPr>
                        <a:t>126</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extLst>
                  <a:ext uri="{0D108BD9-81ED-4DB2-BD59-A6C34878D82A}">
                    <a16:rowId xmlns:a16="http://schemas.microsoft.com/office/drawing/2014/main" val="10002"/>
                  </a:ext>
                </a:extLst>
              </a:tr>
              <a:tr h="148095">
                <a:tc gridSpan="6">
                  <a:txBody>
                    <a:bodyPr/>
                    <a:lstStyle/>
                    <a:p>
                      <a:pPr marL="6350">
                        <a:lnSpc>
                          <a:spcPct val="100000"/>
                        </a:lnSpc>
                        <a:spcBef>
                          <a:spcPts val="135"/>
                        </a:spcBef>
                      </a:pPr>
                      <a:r>
                        <a:rPr sz="700" spc="-10" dirty="0">
                          <a:latin typeface="Calibri"/>
                          <a:cs typeface="Calibri"/>
                        </a:rPr>
                        <a:t>33404 </a:t>
                      </a:r>
                      <a:r>
                        <a:rPr sz="700" spc="-5" dirty="0">
                          <a:latin typeface="Calibri"/>
                          <a:cs typeface="Calibri"/>
                        </a:rPr>
                        <a:t>Riviera </a:t>
                      </a:r>
                      <a:r>
                        <a:rPr sz="700" dirty="0">
                          <a:latin typeface="Calibri"/>
                          <a:cs typeface="Calibri"/>
                        </a:rPr>
                        <a:t>Bch </a:t>
                      </a:r>
                      <a:r>
                        <a:rPr sz="700" spc="-5" dirty="0">
                          <a:latin typeface="Calibri"/>
                          <a:cs typeface="Calibri"/>
                        </a:rPr>
                        <a:t>/ Lake Park/ North Palm</a:t>
                      </a:r>
                      <a:r>
                        <a:rPr sz="700" spc="110" dirty="0">
                          <a:latin typeface="Calibri"/>
                          <a:cs typeface="Calibri"/>
                        </a:rPr>
                        <a:t> </a:t>
                      </a:r>
                      <a:r>
                        <a:rPr sz="700" dirty="0">
                          <a:latin typeface="Calibri"/>
                          <a:cs typeface="Calibri"/>
                        </a:rPr>
                        <a:t>Beach</a:t>
                      </a:r>
                      <a:endParaRPr sz="700">
                        <a:latin typeface="Calibri"/>
                        <a:cs typeface="Calibri"/>
                      </a:endParaRPr>
                    </a:p>
                  </a:txBody>
                  <a:tcPr marL="0" marR="0" marT="17145" marB="0">
                    <a:lnL w="12700">
                      <a:solidFill>
                        <a:srgbClr val="FFFFFF"/>
                      </a:solidFill>
                      <a:prstDash val="solid"/>
                    </a:lnL>
                    <a:lnT w="12700">
                      <a:solidFill>
                        <a:srgbClr val="FFFFFF"/>
                      </a:solidFill>
                      <a:prstDash val="solid"/>
                    </a:lnT>
                    <a:lnB w="12700">
                      <a:solidFill>
                        <a:srgbClr val="FFFFFF"/>
                      </a:solidFill>
                      <a:prstDash val="solid"/>
                    </a:lnB>
                    <a:solidFill>
                      <a:srgbClr val="00FFFF"/>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nSpc>
                          <a:spcPct val="100000"/>
                        </a:lnSpc>
                      </a:pPr>
                      <a:endParaRPr sz="7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35"/>
                        </a:spcBef>
                      </a:pPr>
                      <a:r>
                        <a:rPr sz="700" spc="-5" dirty="0">
                          <a:latin typeface="Calibri"/>
                          <a:cs typeface="Calibri"/>
                        </a:rPr>
                        <a:t>543</a:t>
                      </a:r>
                      <a:endParaRPr sz="700">
                        <a:latin typeface="Calibri"/>
                        <a:cs typeface="Calibri"/>
                      </a:endParaRPr>
                    </a:p>
                  </a:txBody>
                  <a:tcPr marL="0" marR="0" marT="17145" marB="0">
                    <a:lnR w="12700">
                      <a:solidFill>
                        <a:srgbClr val="FFFFFF"/>
                      </a:solidFill>
                      <a:prstDash val="solid"/>
                    </a:lnR>
                    <a:lnT w="12700">
                      <a:solidFill>
                        <a:srgbClr val="FFFFFF"/>
                      </a:solidFill>
                      <a:prstDash val="solid"/>
                    </a:lnT>
                    <a:lnB w="12700">
                      <a:solidFill>
                        <a:srgbClr val="FFFFFF"/>
                      </a:solidFill>
                      <a:prstDash val="solid"/>
                    </a:lnB>
                    <a:solidFill>
                      <a:srgbClr val="00FFFF"/>
                    </a:solidFill>
                  </a:tcPr>
                </a:tc>
                <a:extLst>
                  <a:ext uri="{0D108BD9-81ED-4DB2-BD59-A6C34878D82A}">
                    <a16:rowId xmlns:a16="http://schemas.microsoft.com/office/drawing/2014/main" val="10003"/>
                  </a:ext>
                </a:extLst>
              </a:tr>
              <a:tr h="148095">
                <a:tc gridSpan="8">
                  <a:txBody>
                    <a:bodyPr/>
                    <a:lstStyle/>
                    <a:p>
                      <a:pPr marL="6350">
                        <a:lnSpc>
                          <a:spcPct val="100000"/>
                        </a:lnSpc>
                        <a:spcBef>
                          <a:spcPts val="135"/>
                        </a:spcBef>
                      </a:pPr>
                      <a:r>
                        <a:rPr sz="700" spc="-10" dirty="0">
                          <a:latin typeface="Calibri"/>
                          <a:cs typeface="Calibri"/>
                        </a:rPr>
                        <a:t>33405 </a:t>
                      </a:r>
                      <a:r>
                        <a:rPr sz="700" spc="-5" dirty="0">
                          <a:latin typeface="Calibri"/>
                          <a:cs typeface="Calibri"/>
                        </a:rPr>
                        <a:t>West Palm</a:t>
                      </a:r>
                      <a:r>
                        <a:rPr sz="700" spc="45" dirty="0">
                          <a:latin typeface="Calibri"/>
                          <a:cs typeface="Calibri"/>
                        </a:rPr>
                        <a:t> </a:t>
                      </a:r>
                      <a:r>
                        <a:rPr sz="700" dirty="0">
                          <a:latin typeface="Calibri"/>
                          <a:cs typeface="Calibri"/>
                        </a:rPr>
                        <a:t>Beach</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gn="r">
                        <a:lnSpc>
                          <a:spcPct val="100000"/>
                        </a:lnSpc>
                        <a:spcBef>
                          <a:spcPts val="135"/>
                        </a:spcBef>
                      </a:pPr>
                      <a:r>
                        <a:rPr sz="700" spc="-5" dirty="0">
                          <a:latin typeface="Calibri"/>
                          <a:cs typeface="Calibri"/>
                        </a:rPr>
                        <a:t>146</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extLst>
                  <a:ext uri="{0D108BD9-81ED-4DB2-BD59-A6C34878D82A}">
                    <a16:rowId xmlns:a16="http://schemas.microsoft.com/office/drawing/2014/main" val="10004"/>
                  </a:ext>
                </a:extLst>
              </a:tr>
              <a:tr h="148095">
                <a:tc gridSpan="8">
                  <a:txBody>
                    <a:bodyPr/>
                    <a:lstStyle/>
                    <a:p>
                      <a:pPr marL="6350">
                        <a:lnSpc>
                          <a:spcPct val="100000"/>
                        </a:lnSpc>
                        <a:spcBef>
                          <a:spcPts val="135"/>
                        </a:spcBef>
                      </a:pPr>
                      <a:r>
                        <a:rPr sz="700" spc="-10" dirty="0">
                          <a:latin typeface="Calibri"/>
                          <a:cs typeface="Calibri"/>
                        </a:rPr>
                        <a:t>33406 </a:t>
                      </a:r>
                      <a:r>
                        <a:rPr sz="700" spc="-5" dirty="0">
                          <a:latin typeface="Calibri"/>
                          <a:cs typeface="Calibri"/>
                        </a:rPr>
                        <a:t>CloudLake/ GlenRidge/ </a:t>
                      </a:r>
                      <a:r>
                        <a:rPr sz="700" spc="-10" dirty="0">
                          <a:latin typeface="Calibri"/>
                          <a:cs typeface="Calibri"/>
                        </a:rPr>
                        <a:t>PalmSprings/ Pine</a:t>
                      </a:r>
                      <a:r>
                        <a:rPr sz="700" spc="5" dirty="0">
                          <a:latin typeface="Calibri"/>
                          <a:cs typeface="Calibri"/>
                        </a:rPr>
                        <a:t> </a:t>
                      </a:r>
                      <a:r>
                        <a:rPr sz="700" spc="-5" dirty="0">
                          <a:latin typeface="Calibri"/>
                          <a:cs typeface="Calibri"/>
                        </a:rPr>
                        <a:t>Air</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gn="r">
                        <a:lnSpc>
                          <a:spcPct val="100000"/>
                        </a:lnSpc>
                        <a:spcBef>
                          <a:spcPts val="135"/>
                        </a:spcBef>
                      </a:pPr>
                      <a:r>
                        <a:rPr sz="700" spc="-5" dirty="0">
                          <a:latin typeface="Calibri"/>
                          <a:cs typeface="Calibri"/>
                        </a:rPr>
                        <a:t>188</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extLst>
                  <a:ext uri="{0D108BD9-81ED-4DB2-BD59-A6C34878D82A}">
                    <a16:rowId xmlns:a16="http://schemas.microsoft.com/office/drawing/2014/main" val="10005"/>
                  </a:ext>
                </a:extLst>
              </a:tr>
              <a:tr h="148094">
                <a:tc gridSpan="7">
                  <a:txBody>
                    <a:bodyPr/>
                    <a:lstStyle/>
                    <a:p>
                      <a:pPr marL="6350">
                        <a:lnSpc>
                          <a:spcPct val="100000"/>
                        </a:lnSpc>
                        <a:spcBef>
                          <a:spcPts val="135"/>
                        </a:spcBef>
                      </a:pPr>
                      <a:r>
                        <a:rPr sz="700" spc="-10" dirty="0">
                          <a:latin typeface="Calibri"/>
                          <a:cs typeface="Calibri"/>
                        </a:rPr>
                        <a:t>33407 </a:t>
                      </a:r>
                      <a:r>
                        <a:rPr sz="700" spc="-5" dirty="0">
                          <a:latin typeface="Calibri"/>
                          <a:cs typeface="Calibri"/>
                        </a:rPr>
                        <a:t>Riviera </a:t>
                      </a:r>
                      <a:r>
                        <a:rPr sz="700" dirty="0">
                          <a:latin typeface="Calibri"/>
                          <a:cs typeface="Calibri"/>
                        </a:rPr>
                        <a:t>Bch </a:t>
                      </a:r>
                      <a:r>
                        <a:rPr sz="700" spc="-5" dirty="0">
                          <a:latin typeface="Calibri"/>
                          <a:cs typeface="Calibri"/>
                        </a:rPr>
                        <a:t>/ </a:t>
                      </a:r>
                      <a:r>
                        <a:rPr sz="700" spc="-10" dirty="0">
                          <a:latin typeface="Calibri"/>
                          <a:cs typeface="Calibri"/>
                        </a:rPr>
                        <a:t>Mangonia </a:t>
                      </a:r>
                      <a:r>
                        <a:rPr sz="700" spc="-5" dirty="0">
                          <a:latin typeface="Calibri"/>
                          <a:cs typeface="Calibri"/>
                        </a:rPr>
                        <a:t>Park / Wes tPalm</a:t>
                      </a:r>
                      <a:r>
                        <a:rPr sz="700" spc="5" dirty="0">
                          <a:latin typeface="Calibri"/>
                          <a:cs typeface="Calibri"/>
                        </a:rPr>
                        <a:t> </a:t>
                      </a:r>
                      <a:r>
                        <a:rPr sz="700" dirty="0">
                          <a:latin typeface="Calibri"/>
                          <a:cs typeface="Calibri"/>
                        </a:rPr>
                        <a:t>Bch</a:t>
                      </a:r>
                      <a:endParaRPr sz="700">
                        <a:latin typeface="Calibri"/>
                        <a:cs typeface="Calibri"/>
                      </a:endParaRPr>
                    </a:p>
                  </a:txBody>
                  <a:tcPr marL="0" marR="0" marT="17145" marB="0">
                    <a:lnL w="12700">
                      <a:solidFill>
                        <a:srgbClr val="FFFFFF"/>
                      </a:solidFill>
                      <a:prstDash val="solid"/>
                    </a:lnL>
                    <a:lnT w="12700">
                      <a:solidFill>
                        <a:srgbClr val="FFFFFF"/>
                      </a:solidFill>
                      <a:prstDash val="solid"/>
                    </a:lnT>
                    <a:lnB w="12700">
                      <a:solidFill>
                        <a:srgbClr val="FFFFFF"/>
                      </a:solidFill>
                      <a:prstDash val="solid"/>
                    </a:lnB>
                    <a:solidFill>
                      <a:srgbClr val="00FFFF"/>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nSpc>
                          <a:spcPct val="100000"/>
                        </a:lnSpc>
                      </a:pPr>
                      <a:endParaRPr sz="7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35"/>
                        </a:spcBef>
                      </a:pPr>
                      <a:r>
                        <a:rPr sz="700" spc="-5" dirty="0">
                          <a:latin typeface="Calibri"/>
                          <a:cs typeface="Calibri"/>
                        </a:rPr>
                        <a:t>676</a:t>
                      </a:r>
                      <a:endParaRPr sz="700">
                        <a:latin typeface="Calibri"/>
                        <a:cs typeface="Calibri"/>
                      </a:endParaRPr>
                    </a:p>
                  </a:txBody>
                  <a:tcPr marL="0" marR="0" marT="17145" marB="0">
                    <a:lnR w="12700">
                      <a:solidFill>
                        <a:srgbClr val="FFFFFF"/>
                      </a:solidFill>
                      <a:prstDash val="solid"/>
                    </a:lnR>
                    <a:lnT w="12700">
                      <a:solidFill>
                        <a:srgbClr val="FFFFFF"/>
                      </a:solidFill>
                      <a:prstDash val="solid"/>
                    </a:lnT>
                    <a:lnB w="12700">
                      <a:solidFill>
                        <a:srgbClr val="FFFFFF"/>
                      </a:solidFill>
                      <a:prstDash val="solid"/>
                    </a:lnB>
                    <a:solidFill>
                      <a:srgbClr val="00FFFF"/>
                    </a:solidFill>
                  </a:tcPr>
                </a:tc>
                <a:extLst>
                  <a:ext uri="{0D108BD9-81ED-4DB2-BD59-A6C34878D82A}">
                    <a16:rowId xmlns:a16="http://schemas.microsoft.com/office/drawing/2014/main" val="10006"/>
                  </a:ext>
                </a:extLst>
              </a:tr>
              <a:tr h="148095">
                <a:tc gridSpan="5">
                  <a:txBody>
                    <a:bodyPr/>
                    <a:lstStyle/>
                    <a:p>
                      <a:pPr marL="6350">
                        <a:lnSpc>
                          <a:spcPct val="100000"/>
                        </a:lnSpc>
                        <a:spcBef>
                          <a:spcPts val="135"/>
                        </a:spcBef>
                      </a:pPr>
                      <a:r>
                        <a:rPr sz="700" spc="-10" dirty="0">
                          <a:latin typeface="Calibri"/>
                          <a:cs typeface="Calibri"/>
                        </a:rPr>
                        <a:t>33409 </a:t>
                      </a:r>
                      <a:r>
                        <a:rPr sz="700" spc="-5" dirty="0">
                          <a:latin typeface="Calibri"/>
                          <a:cs typeface="Calibri"/>
                        </a:rPr>
                        <a:t>WestGate / West Palm</a:t>
                      </a:r>
                      <a:r>
                        <a:rPr sz="700" spc="45" dirty="0">
                          <a:latin typeface="Calibri"/>
                          <a:cs typeface="Calibri"/>
                        </a:rPr>
                        <a:t> </a:t>
                      </a:r>
                      <a:r>
                        <a:rPr sz="700" dirty="0">
                          <a:latin typeface="Calibri"/>
                          <a:cs typeface="Calibri"/>
                        </a:rPr>
                        <a:t>Beach</a:t>
                      </a:r>
                      <a:endParaRPr sz="700">
                        <a:latin typeface="Calibri"/>
                        <a:cs typeface="Calibri"/>
                      </a:endParaRPr>
                    </a:p>
                  </a:txBody>
                  <a:tcPr marL="0" marR="0" marT="17145" marB="0">
                    <a:lnL w="12700">
                      <a:solidFill>
                        <a:srgbClr val="FFFFFF"/>
                      </a:solidFill>
                      <a:prstDash val="solid"/>
                    </a:lnL>
                    <a:lnT w="12700">
                      <a:solidFill>
                        <a:srgbClr val="FFFFFF"/>
                      </a:solidFill>
                      <a:prstDash val="solid"/>
                    </a:lnT>
                    <a:lnB w="12700">
                      <a:solidFill>
                        <a:srgbClr val="FFFFFF"/>
                      </a:solidFill>
                      <a:prstDash val="solid"/>
                    </a:lnB>
                    <a:solidFill>
                      <a:srgbClr val="00FFFF"/>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3">
                  <a:txBody>
                    <a:bodyPr/>
                    <a:lstStyle/>
                    <a:p>
                      <a:pPr>
                        <a:lnSpc>
                          <a:spcPct val="100000"/>
                        </a:lnSpc>
                      </a:pPr>
                      <a:endParaRPr sz="7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35"/>
                        </a:spcBef>
                      </a:pPr>
                      <a:r>
                        <a:rPr sz="700" spc="-5" dirty="0">
                          <a:latin typeface="Calibri"/>
                          <a:cs typeface="Calibri"/>
                        </a:rPr>
                        <a:t>274</a:t>
                      </a:r>
                      <a:endParaRPr sz="700">
                        <a:latin typeface="Calibri"/>
                        <a:cs typeface="Calibri"/>
                      </a:endParaRPr>
                    </a:p>
                  </a:txBody>
                  <a:tcPr marL="0" marR="0" marT="17145" marB="0">
                    <a:lnR w="12700">
                      <a:solidFill>
                        <a:srgbClr val="FFFFFF"/>
                      </a:solidFill>
                      <a:prstDash val="solid"/>
                    </a:lnR>
                    <a:lnT w="12700">
                      <a:solidFill>
                        <a:srgbClr val="FFFFFF"/>
                      </a:solidFill>
                      <a:prstDash val="solid"/>
                    </a:lnT>
                    <a:lnB w="12700">
                      <a:solidFill>
                        <a:srgbClr val="FFFFFF"/>
                      </a:solidFill>
                      <a:prstDash val="solid"/>
                    </a:lnB>
                    <a:solidFill>
                      <a:srgbClr val="00FFFF"/>
                    </a:solidFill>
                  </a:tcPr>
                </a:tc>
                <a:extLst>
                  <a:ext uri="{0D108BD9-81ED-4DB2-BD59-A6C34878D82A}">
                    <a16:rowId xmlns:a16="http://schemas.microsoft.com/office/drawing/2014/main" val="10007"/>
                  </a:ext>
                </a:extLst>
              </a:tr>
              <a:tr h="148095">
                <a:tc gridSpan="6">
                  <a:txBody>
                    <a:bodyPr/>
                    <a:lstStyle/>
                    <a:p>
                      <a:pPr marL="6350" marR="3175">
                        <a:lnSpc>
                          <a:spcPct val="100000"/>
                        </a:lnSpc>
                        <a:spcBef>
                          <a:spcPts val="135"/>
                        </a:spcBef>
                      </a:pPr>
                      <a:r>
                        <a:rPr sz="700" spc="-10" dirty="0">
                          <a:latin typeface="Calibri"/>
                          <a:cs typeface="Calibri"/>
                        </a:rPr>
                        <a:t>33411 </a:t>
                      </a:r>
                      <a:r>
                        <a:rPr sz="700" spc="-5" dirty="0">
                          <a:latin typeface="Calibri"/>
                          <a:cs typeface="Calibri"/>
                        </a:rPr>
                        <a:t>Westlake/Royal Palm Beach/Golden</a:t>
                      </a:r>
                      <a:r>
                        <a:rPr sz="700" spc="80" dirty="0">
                          <a:latin typeface="Calibri"/>
                          <a:cs typeface="Calibri"/>
                        </a:rPr>
                        <a:t> </a:t>
                      </a:r>
                      <a:r>
                        <a:rPr sz="700" spc="-5" dirty="0">
                          <a:latin typeface="Calibri"/>
                          <a:cs typeface="Calibri"/>
                        </a:rPr>
                        <a:t>Lakes</a:t>
                      </a:r>
                      <a:endParaRPr sz="700">
                        <a:latin typeface="Calibri"/>
                        <a:cs typeface="Calibri"/>
                      </a:endParaRPr>
                    </a:p>
                  </a:txBody>
                  <a:tcPr marL="0" marR="0" marT="17145" marB="0">
                    <a:lnL w="12700">
                      <a:solidFill>
                        <a:srgbClr val="FFFFFF"/>
                      </a:solidFill>
                      <a:prstDash val="solid"/>
                    </a:lnL>
                    <a:lnT w="12700">
                      <a:solidFill>
                        <a:srgbClr val="FFFFFF"/>
                      </a:solidFill>
                      <a:prstDash val="solid"/>
                    </a:lnT>
                    <a:lnB w="12700">
                      <a:solidFill>
                        <a:srgbClr val="FFFFFF"/>
                      </a:solidFill>
                      <a:prstDash val="solid"/>
                    </a:lnB>
                    <a:solidFill>
                      <a:srgbClr val="00FFFF"/>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nSpc>
                          <a:spcPct val="100000"/>
                        </a:lnSpc>
                      </a:pPr>
                      <a:endParaRPr sz="7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35"/>
                        </a:spcBef>
                      </a:pPr>
                      <a:r>
                        <a:rPr sz="700" spc="-5" dirty="0">
                          <a:latin typeface="Calibri"/>
                          <a:cs typeface="Calibri"/>
                        </a:rPr>
                        <a:t>274</a:t>
                      </a:r>
                      <a:endParaRPr sz="700">
                        <a:latin typeface="Calibri"/>
                        <a:cs typeface="Calibri"/>
                      </a:endParaRPr>
                    </a:p>
                  </a:txBody>
                  <a:tcPr marL="0" marR="0" marT="17145" marB="0">
                    <a:lnR w="12700">
                      <a:solidFill>
                        <a:srgbClr val="FFFFFF"/>
                      </a:solidFill>
                      <a:prstDash val="solid"/>
                    </a:lnR>
                    <a:lnT w="12700">
                      <a:solidFill>
                        <a:srgbClr val="FFFFFF"/>
                      </a:solidFill>
                      <a:prstDash val="solid"/>
                    </a:lnT>
                    <a:lnB w="12700">
                      <a:solidFill>
                        <a:srgbClr val="FFFFFF"/>
                      </a:solidFill>
                      <a:prstDash val="solid"/>
                    </a:lnB>
                    <a:solidFill>
                      <a:srgbClr val="00FFFF"/>
                    </a:solidFill>
                  </a:tcPr>
                </a:tc>
                <a:extLst>
                  <a:ext uri="{0D108BD9-81ED-4DB2-BD59-A6C34878D82A}">
                    <a16:rowId xmlns:a16="http://schemas.microsoft.com/office/drawing/2014/main" val="10008"/>
                  </a:ext>
                </a:extLst>
              </a:tr>
              <a:tr h="148094">
                <a:tc gridSpan="8">
                  <a:txBody>
                    <a:bodyPr/>
                    <a:lstStyle/>
                    <a:p>
                      <a:pPr marL="6350">
                        <a:lnSpc>
                          <a:spcPct val="100000"/>
                        </a:lnSpc>
                        <a:spcBef>
                          <a:spcPts val="135"/>
                        </a:spcBef>
                      </a:pPr>
                      <a:r>
                        <a:rPr sz="700" spc="-10" dirty="0">
                          <a:latin typeface="Calibri"/>
                          <a:cs typeface="Calibri"/>
                        </a:rPr>
                        <a:t>33414 </a:t>
                      </a:r>
                      <a:r>
                        <a:rPr sz="700" spc="-5" dirty="0">
                          <a:latin typeface="Calibri"/>
                          <a:cs typeface="Calibri"/>
                        </a:rPr>
                        <a:t>Wellington / Royal Palm</a:t>
                      </a:r>
                      <a:r>
                        <a:rPr sz="700" spc="95" dirty="0">
                          <a:latin typeface="Calibri"/>
                          <a:cs typeface="Calibri"/>
                        </a:rPr>
                        <a:t> </a:t>
                      </a:r>
                      <a:r>
                        <a:rPr sz="700" dirty="0">
                          <a:latin typeface="Calibri"/>
                          <a:cs typeface="Calibri"/>
                        </a:rPr>
                        <a:t>Beach</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gn="r">
                        <a:lnSpc>
                          <a:spcPct val="100000"/>
                        </a:lnSpc>
                        <a:spcBef>
                          <a:spcPts val="135"/>
                        </a:spcBef>
                      </a:pPr>
                      <a:r>
                        <a:rPr sz="700" spc="-5" dirty="0">
                          <a:latin typeface="Calibri"/>
                          <a:cs typeface="Calibri"/>
                        </a:rPr>
                        <a:t>128</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extLst>
                  <a:ext uri="{0D108BD9-81ED-4DB2-BD59-A6C34878D82A}">
                    <a16:rowId xmlns:a16="http://schemas.microsoft.com/office/drawing/2014/main" val="10009"/>
                  </a:ext>
                </a:extLst>
              </a:tr>
              <a:tr h="52687">
                <a:tc gridSpan="8">
                  <a:txBody>
                    <a:bodyPr/>
                    <a:lstStyle/>
                    <a:p>
                      <a:pPr>
                        <a:lnSpc>
                          <a:spcPct val="100000"/>
                        </a:lnSpc>
                      </a:pPr>
                      <a:endParaRPr sz="1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solidFill>
                      <a:srgbClr val="00FFFF"/>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nSpc>
                          <a:spcPct val="100000"/>
                        </a:lnSpc>
                      </a:pPr>
                      <a:endParaRPr sz="100">
                        <a:latin typeface="Times New Roman"/>
                        <a:cs typeface="Times New Roman"/>
                      </a:endParaRPr>
                    </a:p>
                  </a:txBody>
                  <a:tcPr marL="0" marR="0" marT="0" marB="0">
                    <a:lnL w="12700">
                      <a:solidFill>
                        <a:srgbClr val="FFFFFF"/>
                      </a:solidFill>
                      <a:prstDash val="solid"/>
                    </a:lnL>
                    <a:lnT w="12700">
                      <a:solidFill>
                        <a:srgbClr val="FFFFFF"/>
                      </a:solidFill>
                      <a:prstDash val="solid"/>
                    </a:lnT>
                    <a:solidFill>
                      <a:srgbClr val="E9EBF5"/>
                    </a:solidFill>
                  </a:tcPr>
                </a:tc>
                <a:tc>
                  <a:txBody>
                    <a:bodyPr/>
                    <a:lstStyle/>
                    <a:p>
                      <a:pPr>
                        <a:lnSpc>
                          <a:spcPct val="100000"/>
                        </a:lnSpc>
                      </a:pPr>
                      <a:endParaRPr sz="100">
                        <a:latin typeface="Times New Roman"/>
                        <a:cs typeface="Times New Roman"/>
                      </a:endParaRPr>
                    </a:p>
                  </a:txBody>
                  <a:tcPr marL="0" marR="0" marT="0" marB="0">
                    <a:lnR w="12700">
                      <a:solidFill>
                        <a:srgbClr val="FFFFFF"/>
                      </a:solidFill>
                      <a:prstDash val="solid"/>
                    </a:lnR>
                    <a:lnT w="12700">
                      <a:solidFill>
                        <a:srgbClr val="FFFFFF"/>
                      </a:solidFill>
                      <a:prstDash val="solid"/>
                    </a:lnT>
                    <a:solidFill>
                      <a:srgbClr val="00FFFF"/>
                    </a:solidFill>
                  </a:tcPr>
                </a:tc>
                <a:extLst>
                  <a:ext uri="{0D108BD9-81ED-4DB2-BD59-A6C34878D82A}">
                    <a16:rowId xmlns:a16="http://schemas.microsoft.com/office/drawing/2014/main" val="10010"/>
                  </a:ext>
                </a:extLst>
              </a:tr>
              <a:tr h="109727">
                <a:tc gridSpan="7">
                  <a:txBody>
                    <a:bodyPr/>
                    <a:lstStyle/>
                    <a:p>
                      <a:pPr marL="6350" marR="12065">
                        <a:lnSpc>
                          <a:spcPts val="765"/>
                        </a:lnSpc>
                      </a:pPr>
                      <a:r>
                        <a:rPr sz="700" spc="-10" dirty="0">
                          <a:latin typeface="Calibri"/>
                          <a:cs typeface="Calibri"/>
                        </a:rPr>
                        <a:t>33415 </a:t>
                      </a:r>
                      <a:r>
                        <a:rPr sz="700" spc="-5" dirty="0">
                          <a:latin typeface="Calibri"/>
                          <a:cs typeface="Calibri"/>
                        </a:rPr>
                        <a:t>RoyalPalm/ AcaciaVillas/ </a:t>
                      </a:r>
                      <a:r>
                        <a:rPr sz="700" spc="-10" dirty="0">
                          <a:latin typeface="Calibri"/>
                          <a:cs typeface="Calibri"/>
                        </a:rPr>
                        <a:t>Haverhill </a:t>
                      </a:r>
                      <a:r>
                        <a:rPr sz="700" spc="-5" dirty="0">
                          <a:latin typeface="Calibri"/>
                          <a:cs typeface="Calibri"/>
                        </a:rPr>
                        <a:t>/Kenwood</a:t>
                      </a:r>
                      <a:endParaRPr sz="700">
                        <a:latin typeface="Calibri"/>
                        <a:cs typeface="Calibri"/>
                      </a:endParaRPr>
                    </a:p>
                  </a:txBody>
                  <a:tcPr marL="0" marR="0" marT="0" marB="0">
                    <a:lnL w="12700">
                      <a:solidFill>
                        <a:srgbClr val="FFFFFF"/>
                      </a:solidFill>
                      <a:prstDash val="solid"/>
                    </a:lnL>
                    <a:solidFill>
                      <a:srgbClr val="00FFFF"/>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nSpc>
                          <a:spcPct val="100000"/>
                        </a:lnSpc>
                      </a:pPr>
                      <a:endParaRPr sz="500">
                        <a:latin typeface="Times New Roman"/>
                        <a:cs typeface="Times New Roman"/>
                      </a:endParaRPr>
                    </a:p>
                  </a:txBody>
                  <a:tcPr marL="0" marR="0" marT="0" marB="0">
                    <a:lnR w="12700">
                      <a:solidFill>
                        <a:srgbClr val="FFFFFF"/>
                      </a:solidFill>
                      <a:prstDash val="solid"/>
                    </a:lnR>
                    <a:solidFill>
                      <a:srgbClr val="E9EBF5"/>
                    </a:solidFill>
                  </a:tcPr>
                </a:tc>
                <a:tc rowSpan="2">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B w="12700">
                      <a:solidFill>
                        <a:srgbClr val="FFFFFF"/>
                      </a:solidFill>
                      <a:prstDash val="solid"/>
                    </a:lnB>
                    <a:solidFill>
                      <a:srgbClr val="E9EBF5"/>
                    </a:solidFill>
                  </a:tcPr>
                </a:tc>
                <a:tc rowSpan="2">
                  <a:txBody>
                    <a:bodyPr/>
                    <a:lstStyle/>
                    <a:p>
                      <a:pPr>
                        <a:lnSpc>
                          <a:spcPts val="810"/>
                        </a:lnSpc>
                      </a:pPr>
                      <a:r>
                        <a:rPr sz="700" spc="-5" dirty="0">
                          <a:latin typeface="Calibri"/>
                          <a:cs typeface="Calibri"/>
                        </a:rPr>
                        <a:t>270</a:t>
                      </a:r>
                      <a:endParaRPr sz="700">
                        <a:latin typeface="Calibri"/>
                        <a:cs typeface="Calibri"/>
                      </a:endParaRPr>
                    </a:p>
                  </a:txBody>
                  <a:tcPr marL="0" marR="0" marT="0" marB="0">
                    <a:lnR w="12700">
                      <a:solidFill>
                        <a:srgbClr val="FFFFFF"/>
                      </a:solidFill>
                      <a:prstDash val="solid"/>
                    </a:lnR>
                    <a:lnB w="12700">
                      <a:solidFill>
                        <a:srgbClr val="FFFFFF"/>
                      </a:solidFill>
                      <a:prstDash val="solid"/>
                    </a:lnB>
                    <a:solidFill>
                      <a:srgbClr val="00FFFF"/>
                    </a:solidFill>
                  </a:tcPr>
                </a:tc>
                <a:extLst>
                  <a:ext uri="{0D108BD9-81ED-4DB2-BD59-A6C34878D82A}">
                    <a16:rowId xmlns:a16="http://schemas.microsoft.com/office/drawing/2014/main" val="10011"/>
                  </a:ext>
                </a:extLst>
              </a:tr>
              <a:tr h="48958">
                <a:tc gridSpan="8">
                  <a:txBody>
                    <a:bodyPr/>
                    <a:lstStyle/>
                    <a:p>
                      <a:pPr>
                        <a:lnSpc>
                          <a:spcPct val="100000"/>
                        </a:lnSpc>
                      </a:pPr>
                      <a:endParaRPr sz="100">
                        <a:latin typeface="Times New Roman"/>
                        <a:cs typeface="Times New Roman"/>
                      </a:endParaRPr>
                    </a:p>
                  </a:txBody>
                  <a:tcPr marL="0" marR="0" marT="0" marB="0">
                    <a:lnL w="12700">
                      <a:solidFill>
                        <a:srgbClr val="FFFFFF"/>
                      </a:solidFill>
                      <a:prstDash val="solid"/>
                    </a:lnL>
                    <a:lnR w="12700">
                      <a:solidFill>
                        <a:srgbClr val="FFFFFF"/>
                      </a:solidFill>
                      <a:prstDash val="solid"/>
                    </a:lnR>
                    <a:lnB w="12700">
                      <a:solidFill>
                        <a:srgbClr val="FFFFFF"/>
                      </a:solidFill>
                      <a:prstDash val="solid"/>
                    </a:lnB>
                    <a:solidFill>
                      <a:srgbClr val="00FFFF"/>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vMerge="1">
                  <a:txBody>
                    <a:bodyPr/>
                    <a:lstStyle/>
                    <a:p>
                      <a:endParaRPr/>
                    </a:p>
                  </a:txBody>
                  <a:tcPr marL="0" marR="0" marT="0" marB="0">
                    <a:lnL w="12700">
                      <a:solidFill>
                        <a:srgbClr val="FFFFFF"/>
                      </a:solidFill>
                      <a:prstDash val="solid"/>
                    </a:lnL>
                    <a:lnB w="12700">
                      <a:solidFill>
                        <a:srgbClr val="FFFFFF"/>
                      </a:solidFill>
                      <a:prstDash val="solid"/>
                    </a:lnB>
                    <a:solidFill>
                      <a:srgbClr val="E9EBF5"/>
                    </a:solidFill>
                  </a:tcPr>
                </a:tc>
                <a:tc vMerge="1">
                  <a:txBody>
                    <a:bodyPr/>
                    <a:lstStyle/>
                    <a:p>
                      <a:endParaRPr/>
                    </a:p>
                  </a:txBody>
                  <a:tcPr marL="0" marR="0" marT="0" marB="0">
                    <a:lnR w="12700">
                      <a:solidFill>
                        <a:srgbClr val="FFFFFF"/>
                      </a:solidFill>
                      <a:prstDash val="solid"/>
                    </a:lnR>
                    <a:lnB w="12700">
                      <a:solidFill>
                        <a:srgbClr val="FFFFFF"/>
                      </a:solidFill>
                      <a:prstDash val="solid"/>
                    </a:lnB>
                    <a:solidFill>
                      <a:srgbClr val="00FFFF"/>
                    </a:solidFill>
                  </a:tcPr>
                </a:tc>
                <a:extLst>
                  <a:ext uri="{0D108BD9-81ED-4DB2-BD59-A6C34878D82A}">
                    <a16:rowId xmlns:a16="http://schemas.microsoft.com/office/drawing/2014/main" val="10012"/>
                  </a:ext>
                </a:extLst>
              </a:tr>
              <a:tr h="148095">
                <a:tc gridSpan="8">
                  <a:txBody>
                    <a:bodyPr/>
                    <a:lstStyle/>
                    <a:p>
                      <a:pPr marL="6350">
                        <a:lnSpc>
                          <a:spcPct val="100000"/>
                        </a:lnSpc>
                        <a:spcBef>
                          <a:spcPts val="135"/>
                        </a:spcBef>
                      </a:pPr>
                      <a:r>
                        <a:rPr sz="700" spc="-10" dirty="0">
                          <a:latin typeface="Calibri"/>
                          <a:cs typeface="Calibri"/>
                        </a:rPr>
                        <a:t>33417 Haverhill </a:t>
                      </a:r>
                      <a:r>
                        <a:rPr sz="700" spc="-5" dirty="0">
                          <a:latin typeface="Calibri"/>
                          <a:cs typeface="Calibri"/>
                        </a:rPr>
                        <a:t>/ Lakeside Green / Cypresss</a:t>
                      </a:r>
                      <a:r>
                        <a:rPr sz="700" spc="10" dirty="0">
                          <a:latin typeface="Calibri"/>
                          <a:cs typeface="Calibri"/>
                        </a:rPr>
                        <a:t> </a:t>
                      </a:r>
                      <a:r>
                        <a:rPr sz="700" spc="-10" dirty="0">
                          <a:latin typeface="Calibri"/>
                          <a:cs typeface="Calibri"/>
                        </a:rPr>
                        <a:t>Lake</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gn="r">
                        <a:lnSpc>
                          <a:spcPct val="100000"/>
                        </a:lnSpc>
                        <a:spcBef>
                          <a:spcPts val="135"/>
                        </a:spcBef>
                      </a:pPr>
                      <a:r>
                        <a:rPr sz="700" spc="-5" dirty="0">
                          <a:latin typeface="Calibri"/>
                          <a:cs typeface="Calibri"/>
                        </a:rPr>
                        <a:t>214</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extLst>
                  <a:ext uri="{0D108BD9-81ED-4DB2-BD59-A6C34878D82A}">
                    <a16:rowId xmlns:a16="http://schemas.microsoft.com/office/drawing/2014/main" val="10013"/>
                  </a:ext>
                </a:extLst>
              </a:tr>
              <a:tr h="148095">
                <a:tc gridSpan="8">
                  <a:txBody>
                    <a:bodyPr/>
                    <a:lstStyle/>
                    <a:p>
                      <a:pPr marL="6350">
                        <a:lnSpc>
                          <a:spcPct val="100000"/>
                        </a:lnSpc>
                        <a:spcBef>
                          <a:spcPts val="135"/>
                        </a:spcBef>
                      </a:pPr>
                      <a:r>
                        <a:rPr sz="700" spc="-10" dirty="0">
                          <a:latin typeface="Calibri"/>
                          <a:cs typeface="Calibri"/>
                        </a:rPr>
                        <a:t>33426 </a:t>
                      </a:r>
                      <a:r>
                        <a:rPr sz="700" spc="-5" dirty="0">
                          <a:latin typeface="Calibri"/>
                          <a:cs typeface="Calibri"/>
                        </a:rPr>
                        <a:t>Boynton</a:t>
                      </a:r>
                      <a:r>
                        <a:rPr sz="700" spc="20" dirty="0">
                          <a:latin typeface="Calibri"/>
                          <a:cs typeface="Calibri"/>
                        </a:rPr>
                        <a:t> </a:t>
                      </a:r>
                      <a:r>
                        <a:rPr sz="700" dirty="0">
                          <a:latin typeface="Calibri"/>
                          <a:cs typeface="Calibri"/>
                        </a:rPr>
                        <a:t>Beach</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gn="r">
                        <a:lnSpc>
                          <a:spcPct val="100000"/>
                        </a:lnSpc>
                        <a:spcBef>
                          <a:spcPts val="135"/>
                        </a:spcBef>
                      </a:pPr>
                      <a:r>
                        <a:rPr sz="700" spc="-5" dirty="0">
                          <a:latin typeface="Calibri"/>
                          <a:cs typeface="Calibri"/>
                        </a:rPr>
                        <a:t>164</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extLst>
                  <a:ext uri="{0D108BD9-81ED-4DB2-BD59-A6C34878D82A}">
                    <a16:rowId xmlns:a16="http://schemas.microsoft.com/office/drawing/2014/main" val="10014"/>
                  </a:ext>
                </a:extLst>
              </a:tr>
              <a:tr h="148094">
                <a:tc gridSpan="8">
                  <a:txBody>
                    <a:bodyPr/>
                    <a:lstStyle/>
                    <a:p>
                      <a:pPr marL="6350">
                        <a:lnSpc>
                          <a:spcPct val="100000"/>
                        </a:lnSpc>
                        <a:spcBef>
                          <a:spcPts val="135"/>
                        </a:spcBef>
                      </a:pPr>
                      <a:r>
                        <a:rPr sz="700" spc="-10" dirty="0">
                          <a:latin typeface="Calibri"/>
                          <a:cs typeface="Calibri"/>
                        </a:rPr>
                        <a:t>33428 </a:t>
                      </a:r>
                      <a:r>
                        <a:rPr sz="700" spc="-5" dirty="0">
                          <a:latin typeface="Calibri"/>
                          <a:cs typeface="Calibri"/>
                        </a:rPr>
                        <a:t>Sandalfoot Cove / Mission</a:t>
                      </a:r>
                      <a:r>
                        <a:rPr sz="700" spc="85" dirty="0">
                          <a:latin typeface="Calibri"/>
                          <a:cs typeface="Calibri"/>
                        </a:rPr>
                        <a:t> </a:t>
                      </a:r>
                      <a:r>
                        <a:rPr sz="700" spc="-5" dirty="0">
                          <a:latin typeface="Calibri"/>
                          <a:cs typeface="Calibri"/>
                        </a:rPr>
                        <a:t>Bay</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gn="r">
                        <a:lnSpc>
                          <a:spcPct val="100000"/>
                        </a:lnSpc>
                        <a:spcBef>
                          <a:spcPts val="135"/>
                        </a:spcBef>
                      </a:pPr>
                      <a:r>
                        <a:rPr sz="700" spc="-5" dirty="0">
                          <a:latin typeface="Calibri"/>
                          <a:cs typeface="Calibri"/>
                        </a:rPr>
                        <a:t>107</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extLst>
                  <a:ext uri="{0D108BD9-81ED-4DB2-BD59-A6C34878D82A}">
                    <a16:rowId xmlns:a16="http://schemas.microsoft.com/office/drawing/2014/main" val="10015"/>
                  </a:ext>
                </a:extLst>
              </a:tr>
              <a:tr h="148095">
                <a:tc>
                  <a:txBody>
                    <a:bodyPr/>
                    <a:lstStyle/>
                    <a:p>
                      <a:pPr marL="6350" marR="3175">
                        <a:lnSpc>
                          <a:spcPct val="100000"/>
                        </a:lnSpc>
                        <a:spcBef>
                          <a:spcPts val="135"/>
                        </a:spcBef>
                      </a:pPr>
                      <a:r>
                        <a:rPr sz="700" spc="-10" dirty="0">
                          <a:latin typeface="Calibri"/>
                          <a:cs typeface="Calibri"/>
                        </a:rPr>
                        <a:t>33430 </a:t>
                      </a:r>
                      <a:r>
                        <a:rPr sz="700" spc="-5" dirty="0">
                          <a:latin typeface="Calibri"/>
                          <a:cs typeface="Calibri"/>
                        </a:rPr>
                        <a:t>Belle</a:t>
                      </a:r>
                      <a:r>
                        <a:rPr sz="700" spc="-25" dirty="0">
                          <a:latin typeface="Calibri"/>
                          <a:cs typeface="Calibri"/>
                        </a:rPr>
                        <a:t> </a:t>
                      </a:r>
                      <a:r>
                        <a:rPr sz="700" spc="-5" dirty="0">
                          <a:latin typeface="Calibri"/>
                          <a:cs typeface="Calibri"/>
                        </a:rPr>
                        <a:t>Glade</a:t>
                      </a:r>
                      <a:endParaRPr sz="700">
                        <a:latin typeface="Calibri"/>
                        <a:cs typeface="Calibri"/>
                      </a:endParaRPr>
                    </a:p>
                  </a:txBody>
                  <a:tcPr marL="0" marR="0" marT="17145" marB="0">
                    <a:lnL w="12700">
                      <a:solidFill>
                        <a:srgbClr val="FFFFFF"/>
                      </a:solidFill>
                      <a:prstDash val="solid"/>
                    </a:lnL>
                    <a:lnT w="12700">
                      <a:solidFill>
                        <a:srgbClr val="FFFFFF"/>
                      </a:solidFill>
                      <a:prstDash val="solid"/>
                    </a:lnT>
                    <a:lnB w="12700">
                      <a:solidFill>
                        <a:srgbClr val="FFFFFF"/>
                      </a:solidFill>
                      <a:prstDash val="solid"/>
                    </a:lnB>
                    <a:solidFill>
                      <a:srgbClr val="00FFFF"/>
                    </a:solidFill>
                  </a:tcPr>
                </a:tc>
                <a:tc gridSpan="7">
                  <a:txBody>
                    <a:bodyPr/>
                    <a:lstStyle/>
                    <a:p>
                      <a:pPr>
                        <a:lnSpc>
                          <a:spcPct val="100000"/>
                        </a:lnSpc>
                      </a:pPr>
                      <a:endParaRPr sz="7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35"/>
                        </a:spcBef>
                      </a:pPr>
                      <a:r>
                        <a:rPr sz="700" spc="-5" dirty="0">
                          <a:latin typeface="Calibri"/>
                          <a:cs typeface="Calibri"/>
                        </a:rPr>
                        <a:t>446</a:t>
                      </a:r>
                      <a:endParaRPr sz="700">
                        <a:latin typeface="Calibri"/>
                        <a:cs typeface="Calibri"/>
                      </a:endParaRPr>
                    </a:p>
                  </a:txBody>
                  <a:tcPr marL="0" marR="0" marT="17145" marB="0">
                    <a:lnR w="12700">
                      <a:solidFill>
                        <a:srgbClr val="FFFFFF"/>
                      </a:solidFill>
                      <a:prstDash val="solid"/>
                    </a:lnR>
                    <a:lnT w="12700">
                      <a:solidFill>
                        <a:srgbClr val="FFFFFF"/>
                      </a:solidFill>
                      <a:prstDash val="solid"/>
                    </a:lnT>
                    <a:lnB w="12700">
                      <a:solidFill>
                        <a:srgbClr val="FFFFFF"/>
                      </a:solidFill>
                      <a:prstDash val="solid"/>
                    </a:lnB>
                    <a:solidFill>
                      <a:srgbClr val="00FFFF"/>
                    </a:solidFill>
                  </a:tcPr>
                </a:tc>
                <a:extLst>
                  <a:ext uri="{0D108BD9-81ED-4DB2-BD59-A6C34878D82A}">
                    <a16:rowId xmlns:a16="http://schemas.microsoft.com/office/drawing/2014/main" val="10016"/>
                  </a:ext>
                </a:extLst>
              </a:tr>
              <a:tr h="148095">
                <a:tc gridSpan="8">
                  <a:txBody>
                    <a:bodyPr/>
                    <a:lstStyle/>
                    <a:p>
                      <a:pPr marL="6350">
                        <a:lnSpc>
                          <a:spcPct val="100000"/>
                        </a:lnSpc>
                        <a:spcBef>
                          <a:spcPts val="135"/>
                        </a:spcBef>
                      </a:pPr>
                      <a:r>
                        <a:rPr sz="700" spc="-10" dirty="0">
                          <a:latin typeface="Calibri"/>
                          <a:cs typeface="Calibri"/>
                        </a:rPr>
                        <a:t>33431 33432 33434 </a:t>
                      </a:r>
                      <a:r>
                        <a:rPr sz="700" dirty="0">
                          <a:latin typeface="Calibri"/>
                          <a:cs typeface="Calibri"/>
                        </a:rPr>
                        <a:t>Boca</a:t>
                      </a:r>
                      <a:r>
                        <a:rPr sz="700" spc="60" dirty="0">
                          <a:latin typeface="Calibri"/>
                          <a:cs typeface="Calibri"/>
                        </a:rPr>
                        <a:t> </a:t>
                      </a:r>
                      <a:r>
                        <a:rPr sz="700" spc="-5" dirty="0">
                          <a:latin typeface="Calibri"/>
                          <a:cs typeface="Calibri"/>
                        </a:rPr>
                        <a:t>Raton</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gn="r">
                        <a:lnSpc>
                          <a:spcPct val="100000"/>
                        </a:lnSpc>
                        <a:spcBef>
                          <a:spcPts val="135"/>
                        </a:spcBef>
                      </a:pPr>
                      <a:r>
                        <a:rPr sz="700" spc="-5" dirty="0">
                          <a:latin typeface="Calibri"/>
                          <a:cs typeface="Calibri"/>
                        </a:rPr>
                        <a:t>169</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extLst>
                  <a:ext uri="{0D108BD9-81ED-4DB2-BD59-A6C34878D82A}">
                    <a16:rowId xmlns:a16="http://schemas.microsoft.com/office/drawing/2014/main" val="10017"/>
                  </a:ext>
                </a:extLst>
              </a:tr>
              <a:tr h="148095">
                <a:tc gridSpan="8">
                  <a:txBody>
                    <a:bodyPr/>
                    <a:lstStyle/>
                    <a:p>
                      <a:pPr marL="6350">
                        <a:lnSpc>
                          <a:spcPct val="100000"/>
                        </a:lnSpc>
                        <a:spcBef>
                          <a:spcPts val="135"/>
                        </a:spcBef>
                      </a:pPr>
                      <a:r>
                        <a:rPr sz="700" spc="-10" dirty="0">
                          <a:latin typeface="Calibri"/>
                          <a:cs typeface="Calibri"/>
                        </a:rPr>
                        <a:t>33433 </a:t>
                      </a:r>
                      <a:r>
                        <a:rPr sz="700" dirty="0">
                          <a:latin typeface="Calibri"/>
                          <a:cs typeface="Calibri"/>
                        </a:rPr>
                        <a:t>Boca </a:t>
                      </a:r>
                      <a:r>
                        <a:rPr sz="700" spc="-5" dirty="0">
                          <a:latin typeface="Calibri"/>
                          <a:cs typeface="Calibri"/>
                        </a:rPr>
                        <a:t>Pointe / </a:t>
                      </a:r>
                      <a:r>
                        <a:rPr sz="700" dirty="0">
                          <a:latin typeface="Calibri"/>
                          <a:cs typeface="Calibri"/>
                        </a:rPr>
                        <a:t>Boca </a:t>
                      </a:r>
                      <a:r>
                        <a:rPr sz="700" spc="-5" dirty="0">
                          <a:latin typeface="Calibri"/>
                          <a:cs typeface="Calibri"/>
                        </a:rPr>
                        <a:t>Del Mar /</a:t>
                      </a:r>
                      <a:r>
                        <a:rPr sz="700" spc="80" dirty="0">
                          <a:latin typeface="Calibri"/>
                          <a:cs typeface="Calibri"/>
                        </a:rPr>
                        <a:t> </a:t>
                      </a:r>
                      <a:r>
                        <a:rPr sz="700" spc="-5" dirty="0">
                          <a:latin typeface="Calibri"/>
                          <a:cs typeface="Calibri"/>
                        </a:rPr>
                        <a:t>Sandalfoot</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gn="r">
                        <a:lnSpc>
                          <a:spcPct val="100000"/>
                        </a:lnSpc>
                        <a:spcBef>
                          <a:spcPts val="135"/>
                        </a:spcBef>
                      </a:pPr>
                      <a:r>
                        <a:rPr sz="700" spc="-5" dirty="0">
                          <a:latin typeface="Calibri"/>
                          <a:cs typeface="Calibri"/>
                        </a:rPr>
                        <a:t>96</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extLst>
                  <a:ext uri="{0D108BD9-81ED-4DB2-BD59-A6C34878D82A}">
                    <a16:rowId xmlns:a16="http://schemas.microsoft.com/office/drawing/2014/main" val="10018"/>
                  </a:ext>
                </a:extLst>
              </a:tr>
              <a:tr h="148094">
                <a:tc gridSpan="6">
                  <a:txBody>
                    <a:bodyPr/>
                    <a:lstStyle/>
                    <a:p>
                      <a:pPr marL="6350" marR="3175">
                        <a:lnSpc>
                          <a:spcPct val="100000"/>
                        </a:lnSpc>
                        <a:spcBef>
                          <a:spcPts val="135"/>
                        </a:spcBef>
                      </a:pPr>
                      <a:r>
                        <a:rPr sz="700" spc="-10" dirty="0">
                          <a:latin typeface="Calibri"/>
                          <a:cs typeface="Calibri"/>
                        </a:rPr>
                        <a:t>33435 </a:t>
                      </a:r>
                      <a:r>
                        <a:rPr sz="700" spc="-5" dirty="0">
                          <a:latin typeface="Calibri"/>
                          <a:cs typeface="Calibri"/>
                        </a:rPr>
                        <a:t>Briny Breezes / Boynton </a:t>
                      </a:r>
                      <a:r>
                        <a:rPr sz="700" dirty="0">
                          <a:latin typeface="Calibri"/>
                          <a:cs typeface="Calibri"/>
                        </a:rPr>
                        <a:t>Bch </a:t>
                      </a:r>
                      <a:r>
                        <a:rPr sz="700" spc="-5" dirty="0">
                          <a:latin typeface="Calibri"/>
                          <a:cs typeface="Calibri"/>
                        </a:rPr>
                        <a:t>/Ocean</a:t>
                      </a:r>
                      <a:r>
                        <a:rPr sz="700" spc="55" dirty="0">
                          <a:latin typeface="Calibri"/>
                          <a:cs typeface="Calibri"/>
                        </a:rPr>
                        <a:t> </a:t>
                      </a:r>
                      <a:r>
                        <a:rPr sz="700" spc="-5" dirty="0">
                          <a:latin typeface="Calibri"/>
                          <a:cs typeface="Calibri"/>
                        </a:rPr>
                        <a:t>Ridge</a:t>
                      </a:r>
                      <a:endParaRPr sz="700">
                        <a:latin typeface="Calibri"/>
                        <a:cs typeface="Calibri"/>
                      </a:endParaRPr>
                    </a:p>
                  </a:txBody>
                  <a:tcPr marL="0" marR="0" marT="17145" marB="0">
                    <a:lnL w="12700">
                      <a:solidFill>
                        <a:srgbClr val="FFFFFF"/>
                      </a:solidFill>
                      <a:prstDash val="solid"/>
                    </a:lnL>
                    <a:lnT w="12700">
                      <a:solidFill>
                        <a:srgbClr val="FFFFFF"/>
                      </a:solidFill>
                      <a:prstDash val="solid"/>
                    </a:lnT>
                    <a:lnB w="12700">
                      <a:solidFill>
                        <a:srgbClr val="FFFFFF"/>
                      </a:solidFill>
                      <a:prstDash val="solid"/>
                    </a:lnB>
                    <a:solidFill>
                      <a:srgbClr val="00FFFF"/>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nSpc>
                          <a:spcPct val="100000"/>
                        </a:lnSpc>
                      </a:pPr>
                      <a:endParaRPr sz="7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35"/>
                        </a:spcBef>
                      </a:pPr>
                      <a:r>
                        <a:rPr sz="700" spc="-5" dirty="0">
                          <a:latin typeface="Calibri"/>
                          <a:cs typeface="Calibri"/>
                        </a:rPr>
                        <a:t>480</a:t>
                      </a:r>
                      <a:endParaRPr sz="700">
                        <a:latin typeface="Calibri"/>
                        <a:cs typeface="Calibri"/>
                      </a:endParaRPr>
                    </a:p>
                  </a:txBody>
                  <a:tcPr marL="0" marR="0" marT="17145" marB="0">
                    <a:lnR w="12700">
                      <a:solidFill>
                        <a:srgbClr val="FFFFFF"/>
                      </a:solidFill>
                      <a:prstDash val="solid"/>
                    </a:lnR>
                    <a:lnT w="12700">
                      <a:solidFill>
                        <a:srgbClr val="FFFFFF"/>
                      </a:solidFill>
                      <a:prstDash val="solid"/>
                    </a:lnT>
                    <a:lnB w="12700">
                      <a:solidFill>
                        <a:srgbClr val="FFFFFF"/>
                      </a:solidFill>
                      <a:prstDash val="solid"/>
                    </a:lnB>
                    <a:solidFill>
                      <a:srgbClr val="00FFFF"/>
                    </a:solidFill>
                  </a:tcPr>
                </a:tc>
                <a:extLst>
                  <a:ext uri="{0D108BD9-81ED-4DB2-BD59-A6C34878D82A}">
                    <a16:rowId xmlns:a16="http://schemas.microsoft.com/office/drawing/2014/main" val="10019"/>
                  </a:ext>
                </a:extLst>
              </a:tr>
              <a:tr h="148095">
                <a:tc gridSpan="8">
                  <a:txBody>
                    <a:bodyPr/>
                    <a:lstStyle/>
                    <a:p>
                      <a:pPr marL="6350">
                        <a:lnSpc>
                          <a:spcPct val="100000"/>
                        </a:lnSpc>
                        <a:spcBef>
                          <a:spcPts val="135"/>
                        </a:spcBef>
                      </a:pPr>
                      <a:r>
                        <a:rPr sz="700" spc="-10" dirty="0">
                          <a:latin typeface="Calibri"/>
                          <a:cs typeface="Calibri"/>
                        </a:rPr>
                        <a:t>33436 Dunes </a:t>
                      </a:r>
                      <a:r>
                        <a:rPr sz="700" dirty="0">
                          <a:latin typeface="Calibri"/>
                          <a:cs typeface="Calibri"/>
                        </a:rPr>
                        <a:t>Road </a:t>
                      </a:r>
                      <a:r>
                        <a:rPr sz="700" spc="-5" dirty="0">
                          <a:latin typeface="Calibri"/>
                          <a:cs typeface="Calibri"/>
                        </a:rPr>
                        <a:t>/ Boynton </a:t>
                      </a:r>
                      <a:r>
                        <a:rPr sz="700" dirty="0">
                          <a:latin typeface="Calibri"/>
                          <a:cs typeface="Calibri"/>
                        </a:rPr>
                        <a:t>Beach </a:t>
                      </a:r>
                      <a:r>
                        <a:rPr sz="700" spc="-5" dirty="0">
                          <a:latin typeface="Calibri"/>
                          <a:cs typeface="Calibri"/>
                        </a:rPr>
                        <a:t>/</a:t>
                      </a:r>
                      <a:r>
                        <a:rPr sz="700" spc="45" dirty="0">
                          <a:latin typeface="Calibri"/>
                          <a:cs typeface="Calibri"/>
                        </a:rPr>
                        <a:t> </a:t>
                      </a:r>
                      <a:r>
                        <a:rPr sz="700" spc="-5" dirty="0">
                          <a:latin typeface="Calibri"/>
                          <a:cs typeface="Calibri"/>
                        </a:rPr>
                        <a:t>Golf</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gn="r">
                        <a:lnSpc>
                          <a:spcPct val="100000"/>
                        </a:lnSpc>
                        <a:spcBef>
                          <a:spcPts val="135"/>
                        </a:spcBef>
                      </a:pPr>
                      <a:r>
                        <a:rPr sz="700" spc="-5" dirty="0">
                          <a:latin typeface="Calibri"/>
                          <a:cs typeface="Calibri"/>
                        </a:rPr>
                        <a:t>196</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extLst>
                  <a:ext uri="{0D108BD9-81ED-4DB2-BD59-A6C34878D82A}">
                    <a16:rowId xmlns:a16="http://schemas.microsoft.com/office/drawing/2014/main" val="10020"/>
                  </a:ext>
                </a:extLst>
              </a:tr>
              <a:tr h="148095">
                <a:tc gridSpan="8">
                  <a:txBody>
                    <a:bodyPr/>
                    <a:lstStyle/>
                    <a:p>
                      <a:pPr marL="6350">
                        <a:lnSpc>
                          <a:spcPct val="100000"/>
                        </a:lnSpc>
                        <a:spcBef>
                          <a:spcPts val="135"/>
                        </a:spcBef>
                      </a:pPr>
                      <a:r>
                        <a:rPr sz="700" spc="-10" dirty="0">
                          <a:latin typeface="Calibri"/>
                          <a:cs typeface="Calibri"/>
                        </a:rPr>
                        <a:t>33437 Sun</a:t>
                      </a:r>
                      <a:r>
                        <a:rPr sz="700" spc="5" dirty="0">
                          <a:latin typeface="Calibri"/>
                          <a:cs typeface="Calibri"/>
                        </a:rPr>
                        <a:t> </a:t>
                      </a:r>
                      <a:r>
                        <a:rPr sz="700" spc="-5" dirty="0">
                          <a:latin typeface="Calibri"/>
                          <a:cs typeface="Calibri"/>
                        </a:rPr>
                        <a:t>Valley</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gn="r">
                        <a:lnSpc>
                          <a:spcPct val="100000"/>
                        </a:lnSpc>
                        <a:spcBef>
                          <a:spcPts val="135"/>
                        </a:spcBef>
                      </a:pPr>
                      <a:r>
                        <a:rPr sz="700" spc="-5" dirty="0">
                          <a:latin typeface="Calibri"/>
                          <a:cs typeface="Calibri"/>
                        </a:rPr>
                        <a:t>116</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extLst>
                  <a:ext uri="{0D108BD9-81ED-4DB2-BD59-A6C34878D82A}">
                    <a16:rowId xmlns:a16="http://schemas.microsoft.com/office/drawing/2014/main" val="10021"/>
                  </a:ext>
                </a:extLst>
              </a:tr>
              <a:tr h="148094">
                <a:tc gridSpan="2">
                  <a:txBody>
                    <a:bodyPr/>
                    <a:lstStyle/>
                    <a:p>
                      <a:pPr marL="6350">
                        <a:lnSpc>
                          <a:spcPct val="100000"/>
                        </a:lnSpc>
                        <a:spcBef>
                          <a:spcPts val="135"/>
                        </a:spcBef>
                      </a:pPr>
                      <a:r>
                        <a:rPr sz="700" spc="-10" dirty="0">
                          <a:latin typeface="Calibri"/>
                          <a:cs typeface="Calibri"/>
                        </a:rPr>
                        <a:t>33444 </a:t>
                      </a:r>
                      <a:r>
                        <a:rPr sz="700" spc="-5" dirty="0">
                          <a:latin typeface="Calibri"/>
                          <a:cs typeface="Calibri"/>
                        </a:rPr>
                        <a:t>Delray</a:t>
                      </a:r>
                      <a:r>
                        <a:rPr sz="700" spc="-30" dirty="0">
                          <a:latin typeface="Calibri"/>
                          <a:cs typeface="Calibri"/>
                        </a:rPr>
                        <a:t> </a:t>
                      </a:r>
                      <a:r>
                        <a:rPr sz="700" dirty="0">
                          <a:latin typeface="Calibri"/>
                          <a:cs typeface="Calibri"/>
                        </a:rPr>
                        <a:t>Beach</a:t>
                      </a:r>
                      <a:endParaRPr sz="700">
                        <a:latin typeface="Calibri"/>
                        <a:cs typeface="Calibri"/>
                      </a:endParaRPr>
                    </a:p>
                  </a:txBody>
                  <a:tcPr marL="0" marR="0" marT="17145" marB="0">
                    <a:lnL w="12700">
                      <a:solidFill>
                        <a:srgbClr val="FFFFFF"/>
                      </a:solidFill>
                      <a:prstDash val="solid"/>
                    </a:lnL>
                    <a:lnT w="12700">
                      <a:solidFill>
                        <a:srgbClr val="FFFFFF"/>
                      </a:solidFill>
                      <a:prstDash val="solid"/>
                    </a:lnT>
                    <a:lnB w="12700">
                      <a:solidFill>
                        <a:srgbClr val="FFFFFF"/>
                      </a:solidFill>
                      <a:prstDash val="solid"/>
                    </a:lnB>
                    <a:solidFill>
                      <a:srgbClr val="00FFFF"/>
                    </a:solidFill>
                  </a:tcPr>
                </a:tc>
                <a:tc hMerge="1">
                  <a:txBody>
                    <a:bodyPr/>
                    <a:lstStyle/>
                    <a:p>
                      <a:endParaRPr/>
                    </a:p>
                  </a:txBody>
                  <a:tcPr marL="0" marR="0" marT="0" marB="0"/>
                </a:tc>
                <a:tc gridSpan="6">
                  <a:txBody>
                    <a:bodyPr/>
                    <a:lstStyle/>
                    <a:p>
                      <a:pPr>
                        <a:lnSpc>
                          <a:spcPct val="100000"/>
                        </a:lnSpc>
                      </a:pPr>
                      <a:endParaRPr sz="7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35"/>
                        </a:spcBef>
                      </a:pPr>
                      <a:r>
                        <a:rPr sz="700" spc="-5" dirty="0">
                          <a:latin typeface="Calibri"/>
                          <a:cs typeface="Calibri"/>
                        </a:rPr>
                        <a:t>479</a:t>
                      </a:r>
                      <a:endParaRPr sz="700">
                        <a:latin typeface="Calibri"/>
                        <a:cs typeface="Calibri"/>
                      </a:endParaRPr>
                    </a:p>
                  </a:txBody>
                  <a:tcPr marL="0" marR="0" marT="17145" marB="0">
                    <a:lnR w="12700">
                      <a:solidFill>
                        <a:srgbClr val="FFFFFF"/>
                      </a:solidFill>
                      <a:prstDash val="solid"/>
                    </a:lnR>
                    <a:lnT w="12700">
                      <a:solidFill>
                        <a:srgbClr val="FFFFFF"/>
                      </a:solidFill>
                      <a:prstDash val="solid"/>
                    </a:lnT>
                    <a:lnB w="12700">
                      <a:solidFill>
                        <a:srgbClr val="FFFFFF"/>
                      </a:solidFill>
                      <a:prstDash val="solid"/>
                    </a:lnB>
                    <a:solidFill>
                      <a:srgbClr val="00FFFF"/>
                    </a:solidFill>
                  </a:tcPr>
                </a:tc>
                <a:extLst>
                  <a:ext uri="{0D108BD9-81ED-4DB2-BD59-A6C34878D82A}">
                    <a16:rowId xmlns:a16="http://schemas.microsoft.com/office/drawing/2014/main" val="10022"/>
                  </a:ext>
                </a:extLst>
              </a:tr>
              <a:tr h="148095">
                <a:tc gridSpan="2">
                  <a:txBody>
                    <a:bodyPr/>
                    <a:lstStyle/>
                    <a:p>
                      <a:pPr marL="6350">
                        <a:lnSpc>
                          <a:spcPct val="100000"/>
                        </a:lnSpc>
                        <a:spcBef>
                          <a:spcPts val="135"/>
                        </a:spcBef>
                      </a:pPr>
                      <a:r>
                        <a:rPr sz="700" spc="-10" dirty="0">
                          <a:latin typeface="Calibri"/>
                          <a:cs typeface="Calibri"/>
                        </a:rPr>
                        <a:t>33445 </a:t>
                      </a:r>
                      <a:r>
                        <a:rPr sz="700" spc="-5" dirty="0">
                          <a:latin typeface="Calibri"/>
                          <a:cs typeface="Calibri"/>
                        </a:rPr>
                        <a:t>Delray</a:t>
                      </a:r>
                      <a:r>
                        <a:rPr sz="700" spc="-30" dirty="0">
                          <a:latin typeface="Calibri"/>
                          <a:cs typeface="Calibri"/>
                        </a:rPr>
                        <a:t> </a:t>
                      </a:r>
                      <a:r>
                        <a:rPr sz="700" dirty="0">
                          <a:latin typeface="Calibri"/>
                          <a:cs typeface="Calibri"/>
                        </a:rPr>
                        <a:t>Beach</a:t>
                      </a:r>
                      <a:endParaRPr sz="700">
                        <a:latin typeface="Calibri"/>
                        <a:cs typeface="Calibri"/>
                      </a:endParaRPr>
                    </a:p>
                  </a:txBody>
                  <a:tcPr marL="0" marR="0" marT="17145" marB="0">
                    <a:lnL w="12700">
                      <a:solidFill>
                        <a:srgbClr val="FFFFFF"/>
                      </a:solidFill>
                      <a:prstDash val="solid"/>
                    </a:lnL>
                    <a:lnT w="12700">
                      <a:solidFill>
                        <a:srgbClr val="FFFFFF"/>
                      </a:solidFill>
                      <a:prstDash val="solid"/>
                    </a:lnT>
                    <a:lnB w="12700">
                      <a:solidFill>
                        <a:srgbClr val="FFFFFF"/>
                      </a:solidFill>
                      <a:prstDash val="solid"/>
                    </a:lnB>
                    <a:solidFill>
                      <a:srgbClr val="00FFFF"/>
                    </a:solidFill>
                  </a:tcPr>
                </a:tc>
                <a:tc hMerge="1">
                  <a:txBody>
                    <a:bodyPr/>
                    <a:lstStyle/>
                    <a:p>
                      <a:endParaRPr/>
                    </a:p>
                  </a:txBody>
                  <a:tcPr marL="0" marR="0" marT="0" marB="0"/>
                </a:tc>
                <a:tc gridSpan="6">
                  <a:txBody>
                    <a:bodyPr/>
                    <a:lstStyle/>
                    <a:p>
                      <a:pPr>
                        <a:lnSpc>
                          <a:spcPct val="100000"/>
                        </a:lnSpc>
                      </a:pPr>
                      <a:endParaRPr sz="7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35"/>
                        </a:spcBef>
                      </a:pPr>
                      <a:r>
                        <a:rPr sz="700" spc="-5" dirty="0">
                          <a:latin typeface="Calibri"/>
                          <a:cs typeface="Calibri"/>
                        </a:rPr>
                        <a:t>238</a:t>
                      </a:r>
                      <a:endParaRPr sz="700">
                        <a:latin typeface="Calibri"/>
                        <a:cs typeface="Calibri"/>
                      </a:endParaRPr>
                    </a:p>
                  </a:txBody>
                  <a:tcPr marL="0" marR="0" marT="17145" marB="0">
                    <a:lnR w="12700">
                      <a:solidFill>
                        <a:srgbClr val="FFFFFF"/>
                      </a:solidFill>
                      <a:prstDash val="solid"/>
                    </a:lnR>
                    <a:lnT w="12700">
                      <a:solidFill>
                        <a:srgbClr val="FFFFFF"/>
                      </a:solidFill>
                      <a:prstDash val="solid"/>
                    </a:lnT>
                    <a:lnB w="12700">
                      <a:solidFill>
                        <a:srgbClr val="FFFFFF"/>
                      </a:solidFill>
                      <a:prstDash val="solid"/>
                    </a:lnB>
                    <a:solidFill>
                      <a:srgbClr val="00FFFF"/>
                    </a:solidFill>
                  </a:tcPr>
                </a:tc>
                <a:extLst>
                  <a:ext uri="{0D108BD9-81ED-4DB2-BD59-A6C34878D82A}">
                    <a16:rowId xmlns:a16="http://schemas.microsoft.com/office/drawing/2014/main" val="10023"/>
                  </a:ext>
                </a:extLst>
              </a:tr>
              <a:tr h="148095">
                <a:tc gridSpan="8">
                  <a:txBody>
                    <a:bodyPr/>
                    <a:lstStyle/>
                    <a:p>
                      <a:pPr marL="6350">
                        <a:lnSpc>
                          <a:spcPct val="100000"/>
                        </a:lnSpc>
                        <a:spcBef>
                          <a:spcPts val="135"/>
                        </a:spcBef>
                      </a:pPr>
                      <a:r>
                        <a:rPr sz="700" spc="-10" dirty="0">
                          <a:latin typeface="Calibri"/>
                          <a:cs typeface="Calibri"/>
                        </a:rPr>
                        <a:t>33458 </a:t>
                      </a:r>
                      <a:r>
                        <a:rPr sz="700" spc="-5" dirty="0">
                          <a:latin typeface="Calibri"/>
                          <a:cs typeface="Calibri"/>
                        </a:rPr>
                        <a:t>Limestone Creek /</a:t>
                      </a:r>
                      <a:r>
                        <a:rPr sz="700" spc="-70" dirty="0">
                          <a:latin typeface="Calibri"/>
                          <a:cs typeface="Calibri"/>
                        </a:rPr>
                        <a:t> </a:t>
                      </a:r>
                      <a:r>
                        <a:rPr sz="700" spc="-10" dirty="0">
                          <a:latin typeface="Calibri"/>
                          <a:cs typeface="Calibri"/>
                        </a:rPr>
                        <a:t>Jupiter</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gn="r">
                        <a:lnSpc>
                          <a:spcPct val="100000"/>
                        </a:lnSpc>
                        <a:spcBef>
                          <a:spcPts val="135"/>
                        </a:spcBef>
                      </a:pPr>
                      <a:r>
                        <a:rPr sz="700" spc="-5" dirty="0">
                          <a:latin typeface="Calibri"/>
                          <a:cs typeface="Calibri"/>
                        </a:rPr>
                        <a:t>88</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extLst>
                  <a:ext uri="{0D108BD9-81ED-4DB2-BD59-A6C34878D82A}">
                    <a16:rowId xmlns:a16="http://schemas.microsoft.com/office/drawing/2014/main" val="10024"/>
                  </a:ext>
                </a:extLst>
              </a:tr>
              <a:tr h="148095">
                <a:tc>
                  <a:txBody>
                    <a:bodyPr/>
                    <a:lstStyle/>
                    <a:p>
                      <a:pPr marL="6350">
                        <a:lnSpc>
                          <a:spcPct val="100000"/>
                        </a:lnSpc>
                        <a:spcBef>
                          <a:spcPts val="135"/>
                        </a:spcBef>
                      </a:pPr>
                      <a:r>
                        <a:rPr sz="700" spc="-10" dirty="0">
                          <a:latin typeface="Calibri"/>
                          <a:cs typeface="Calibri"/>
                        </a:rPr>
                        <a:t>33460 </a:t>
                      </a:r>
                      <a:r>
                        <a:rPr sz="700" spc="-5" dirty="0">
                          <a:latin typeface="Calibri"/>
                          <a:cs typeface="Calibri"/>
                        </a:rPr>
                        <a:t>Lake</a:t>
                      </a:r>
                      <a:r>
                        <a:rPr sz="700" spc="-35" dirty="0">
                          <a:latin typeface="Calibri"/>
                          <a:cs typeface="Calibri"/>
                        </a:rPr>
                        <a:t> </a:t>
                      </a:r>
                      <a:r>
                        <a:rPr sz="700" spc="-5" dirty="0">
                          <a:latin typeface="Calibri"/>
                          <a:cs typeface="Calibri"/>
                        </a:rPr>
                        <a:t>Worth</a:t>
                      </a:r>
                      <a:endParaRPr sz="700">
                        <a:latin typeface="Calibri"/>
                        <a:cs typeface="Calibri"/>
                      </a:endParaRPr>
                    </a:p>
                  </a:txBody>
                  <a:tcPr marL="0" marR="0" marT="17145" marB="0">
                    <a:lnL w="12700">
                      <a:solidFill>
                        <a:srgbClr val="FFFFFF"/>
                      </a:solidFill>
                      <a:prstDash val="solid"/>
                    </a:lnL>
                    <a:lnT w="12700">
                      <a:solidFill>
                        <a:srgbClr val="FFFFFF"/>
                      </a:solidFill>
                      <a:prstDash val="solid"/>
                    </a:lnT>
                    <a:lnB w="12700">
                      <a:solidFill>
                        <a:srgbClr val="FFFFFF"/>
                      </a:solidFill>
                      <a:prstDash val="solid"/>
                    </a:lnB>
                    <a:solidFill>
                      <a:srgbClr val="00FFFF"/>
                    </a:solidFill>
                  </a:tcPr>
                </a:tc>
                <a:tc gridSpan="7">
                  <a:txBody>
                    <a:bodyPr/>
                    <a:lstStyle/>
                    <a:p>
                      <a:pPr>
                        <a:lnSpc>
                          <a:spcPct val="100000"/>
                        </a:lnSpc>
                      </a:pPr>
                      <a:endParaRPr sz="7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35"/>
                        </a:spcBef>
                      </a:pPr>
                      <a:r>
                        <a:rPr sz="700" spc="-5" dirty="0">
                          <a:latin typeface="Calibri"/>
                          <a:cs typeface="Calibri"/>
                        </a:rPr>
                        <a:t>441</a:t>
                      </a:r>
                      <a:endParaRPr sz="700">
                        <a:latin typeface="Calibri"/>
                        <a:cs typeface="Calibri"/>
                      </a:endParaRPr>
                    </a:p>
                  </a:txBody>
                  <a:tcPr marL="0" marR="0" marT="17145" marB="0">
                    <a:lnR w="12700">
                      <a:solidFill>
                        <a:srgbClr val="FFFFFF"/>
                      </a:solidFill>
                      <a:prstDash val="solid"/>
                    </a:lnR>
                    <a:lnT w="12700">
                      <a:solidFill>
                        <a:srgbClr val="FFFFFF"/>
                      </a:solidFill>
                      <a:prstDash val="solid"/>
                    </a:lnT>
                    <a:lnB w="12700">
                      <a:solidFill>
                        <a:srgbClr val="FFFFFF"/>
                      </a:solidFill>
                      <a:prstDash val="solid"/>
                    </a:lnB>
                    <a:solidFill>
                      <a:srgbClr val="00FFFF"/>
                    </a:solidFill>
                  </a:tcPr>
                </a:tc>
                <a:extLst>
                  <a:ext uri="{0D108BD9-81ED-4DB2-BD59-A6C34878D82A}">
                    <a16:rowId xmlns:a16="http://schemas.microsoft.com/office/drawing/2014/main" val="10025"/>
                  </a:ext>
                </a:extLst>
              </a:tr>
              <a:tr h="148094">
                <a:tc gridSpan="4">
                  <a:txBody>
                    <a:bodyPr/>
                    <a:lstStyle/>
                    <a:p>
                      <a:pPr marL="6350">
                        <a:lnSpc>
                          <a:spcPct val="100000"/>
                        </a:lnSpc>
                        <a:spcBef>
                          <a:spcPts val="135"/>
                        </a:spcBef>
                      </a:pPr>
                      <a:r>
                        <a:rPr sz="700" spc="-10" dirty="0">
                          <a:latin typeface="Calibri"/>
                          <a:cs typeface="Calibri"/>
                        </a:rPr>
                        <a:t>33461 </a:t>
                      </a:r>
                      <a:r>
                        <a:rPr sz="700" spc="-5" dirty="0">
                          <a:latin typeface="Calibri"/>
                          <a:cs typeface="Calibri"/>
                        </a:rPr>
                        <a:t>Lake Worth / Palm</a:t>
                      </a:r>
                      <a:r>
                        <a:rPr sz="700" spc="70" dirty="0">
                          <a:latin typeface="Calibri"/>
                          <a:cs typeface="Calibri"/>
                        </a:rPr>
                        <a:t> </a:t>
                      </a:r>
                      <a:r>
                        <a:rPr sz="700" spc="-10" dirty="0">
                          <a:latin typeface="Calibri"/>
                          <a:cs typeface="Calibri"/>
                        </a:rPr>
                        <a:t>Springs</a:t>
                      </a:r>
                      <a:endParaRPr sz="700">
                        <a:latin typeface="Calibri"/>
                        <a:cs typeface="Calibri"/>
                      </a:endParaRPr>
                    </a:p>
                  </a:txBody>
                  <a:tcPr marL="0" marR="0" marT="17145" marB="0">
                    <a:lnL w="12700">
                      <a:solidFill>
                        <a:srgbClr val="FFFFFF"/>
                      </a:solidFill>
                      <a:prstDash val="solid"/>
                    </a:lnL>
                    <a:lnT w="12700">
                      <a:solidFill>
                        <a:srgbClr val="FFFFFF"/>
                      </a:solidFill>
                      <a:prstDash val="solid"/>
                    </a:lnT>
                    <a:lnB w="12700">
                      <a:solidFill>
                        <a:srgbClr val="FFFFFF"/>
                      </a:solidFill>
                      <a:prstDash val="solid"/>
                    </a:lnB>
                    <a:solidFill>
                      <a:srgbClr val="00FFFF"/>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4">
                  <a:txBody>
                    <a:bodyPr/>
                    <a:lstStyle/>
                    <a:p>
                      <a:pPr>
                        <a:lnSpc>
                          <a:spcPct val="100000"/>
                        </a:lnSpc>
                      </a:pPr>
                      <a:endParaRPr sz="7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35"/>
                        </a:spcBef>
                      </a:pPr>
                      <a:r>
                        <a:rPr sz="700" spc="-5" dirty="0">
                          <a:latin typeface="Calibri"/>
                          <a:cs typeface="Calibri"/>
                        </a:rPr>
                        <a:t>296</a:t>
                      </a:r>
                      <a:endParaRPr sz="700">
                        <a:latin typeface="Calibri"/>
                        <a:cs typeface="Calibri"/>
                      </a:endParaRPr>
                    </a:p>
                  </a:txBody>
                  <a:tcPr marL="0" marR="0" marT="17145" marB="0">
                    <a:lnR w="12700">
                      <a:solidFill>
                        <a:srgbClr val="FFFFFF"/>
                      </a:solidFill>
                      <a:prstDash val="solid"/>
                    </a:lnR>
                    <a:lnT w="12700">
                      <a:solidFill>
                        <a:srgbClr val="FFFFFF"/>
                      </a:solidFill>
                      <a:prstDash val="solid"/>
                    </a:lnT>
                    <a:lnB w="12700">
                      <a:solidFill>
                        <a:srgbClr val="FFFFFF"/>
                      </a:solidFill>
                      <a:prstDash val="solid"/>
                    </a:lnB>
                    <a:solidFill>
                      <a:srgbClr val="00FFFF"/>
                    </a:solidFill>
                  </a:tcPr>
                </a:tc>
                <a:extLst>
                  <a:ext uri="{0D108BD9-81ED-4DB2-BD59-A6C34878D82A}">
                    <a16:rowId xmlns:a16="http://schemas.microsoft.com/office/drawing/2014/main" val="10026"/>
                  </a:ext>
                </a:extLst>
              </a:tr>
              <a:tr h="148095">
                <a:tc gridSpan="7">
                  <a:txBody>
                    <a:bodyPr/>
                    <a:lstStyle/>
                    <a:p>
                      <a:pPr marL="6350" marR="21590">
                        <a:lnSpc>
                          <a:spcPct val="100000"/>
                        </a:lnSpc>
                        <a:spcBef>
                          <a:spcPts val="135"/>
                        </a:spcBef>
                      </a:pPr>
                      <a:r>
                        <a:rPr sz="700" spc="-10" dirty="0">
                          <a:latin typeface="Calibri"/>
                          <a:cs typeface="Calibri"/>
                        </a:rPr>
                        <a:t>33462 Hypoluxo/ </a:t>
                      </a:r>
                      <a:r>
                        <a:rPr sz="700" spc="-5" dirty="0">
                          <a:latin typeface="Calibri"/>
                          <a:cs typeface="Calibri"/>
                        </a:rPr>
                        <a:t>San Castle/ </a:t>
                      </a:r>
                      <a:r>
                        <a:rPr sz="700" spc="-10" dirty="0">
                          <a:latin typeface="Calibri"/>
                          <a:cs typeface="Calibri"/>
                        </a:rPr>
                        <a:t>Lantana </a:t>
                      </a:r>
                      <a:r>
                        <a:rPr sz="700" spc="-5" dirty="0">
                          <a:latin typeface="Calibri"/>
                          <a:cs typeface="Calibri"/>
                        </a:rPr>
                        <a:t>/</a:t>
                      </a:r>
                      <a:r>
                        <a:rPr sz="700" spc="15" dirty="0">
                          <a:latin typeface="Calibri"/>
                          <a:cs typeface="Calibri"/>
                        </a:rPr>
                        <a:t> </a:t>
                      </a:r>
                      <a:r>
                        <a:rPr sz="700" spc="-5" dirty="0">
                          <a:latin typeface="Calibri"/>
                          <a:cs typeface="Calibri"/>
                        </a:rPr>
                        <a:t>Manalapan</a:t>
                      </a:r>
                      <a:endParaRPr sz="700">
                        <a:latin typeface="Calibri"/>
                        <a:cs typeface="Calibri"/>
                      </a:endParaRPr>
                    </a:p>
                  </a:txBody>
                  <a:tcPr marL="0" marR="0" marT="17145" marB="0">
                    <a:lnL w="12700">
                      <a:solidFill>
                        <a:srgbClr val="FFFFFF"/>
                      </a:solidFill>
                      <a:prstDash val="solid"/>
                    </a:lnL>
                    <a:lnT w="12700">
                      <a:solidFill>
                        <a:srgbClr val="FFFFFF"/>
                      </a:solidFill>
                      <a:prstDash val="solid"/>
                    </a:lnT>
                    <a:lnB w="12700">
                      <a:solidFill>
                        <a:srgbClr val="FFFFFF"/>
                      </a:solidFill>
                      <a:prstDash val="solid"/>
                    </a:lnB>
                    <a:solidFill>
                      <a:srgbClr val="00FFFF"/>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nSpc>
                          <a:spcPct val="100000"/>
                        </a:lnSpc>
                      </a:pPr>
                      <a:endParaRPr sz="7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35"/>
                        </a:spcBef>
                      </a:pPr>
                      <a:r>
                        <a:rPr sz="700" spc="-5" dirty="0">
                          <a:latin typeface="Calibri"/>
                          <a:cs typeface="Calibri"/>
                        </a:rPr>
                        <a:t>229</a:t>
                      </a:r>
                      <a:endParaRPr sz="700">
                        <a:latin typeface="Calibri"/>
                        <a:cs typeface="Calibri"/>
                      </a:endParaRPr>
                    </a:p>
                  </a:txBody>
                  <a:tcPr marL="0" marR="0" marT="17145" marB="0">
                    <a:lnR w="12700">
                      <a:solidFill>
                        <a:srgbClr val="FFFFFF"/>
                      </a:solidFill>
                      <a:prstDash val="solid"/>
                    </a:lnR>
                    <a:lnT w="12700">
                      <a:solidFill>
                        <a:srgbClr val="FFFFFF"/>
                      </a:solidFill>
                      <a:prstDash val="solid"/>
                    </a:lnT>
                    <a:lnB w="12700">
                      <a:solidFill>
                        <a:srgbClr val="FFFFFF"/>
                      </a:solidFill>
                      <a:prstDash val="solid"/>
                    </a:lnB>
                    <a:solidFill>
                      <a:srgbClr val="00FFFF"/>
                    </a:solidFill>
                  </a:tcPr>
                </a:tc>
                <a:extLst>
                  <a:ext uri="{0D108BD9-81ED-4DB2-BD59-A6C34878D82A}">
                    <a16:rowId xmlns:a16="http://schemas.microsoft.com/office/drawing/2014/main" val="10027"/>
                  </a:ext>
                </a:extLst>
              </a:tr>
              <a:tr h="148095">
                <a:tc>
                  <a:txBody>
                    <a:bodyPr/>
                    <a:lstStyle/>
                    <a:p>
                      <a:pPr marL="6350" marR="3175">
                        <a:lnSpc>
                          <a:spcPct val="100000"/>
                        </a:lnSpc>
                        <a:spcBef>
                          <a:spcPts val="135"/>
                        </a:spcBef>
                      </a:pPr>
                      <a:r>
                        <a:rPr sz="700" spc="-10" dirty="0">
                          <a:latin typeface="Calibri"/>
                          <a:cs typeface="Calibri"/>
                        </a:rPr>
                        <a:t>33463</a:t>
                      </a:r>
                      <a:r>
                        <a:rPr sz="700" spc="-50" dirty="0">
                          <a:latin typeface="Calibri"/>
                          <a:cs typeface="Calibri"/>
                        </a:rPr>
                        <a:t> </a:t>
                      </a:r>
                      <a:r>
                        <a:rPr sz="700" spc="-5" dirty="0">
                          <a:latin typeface="Calibri"/>
                          <a:cs typeface="Calibri"/>
                        </a:rPr>
                        <a:t>Greenacres</a:t>
                      </a:r>
                      <a:endParaRPr sz="700">
                        <a:latin typeface="Calibri"/>
                        <a:cs typeface="Calibri"/>
                      </a:endParaRPr>
                    </a:p>
                  </a:txBody>
                  <a:tcPr marL="0" marR="0" marT="17145" marB="0">
                    <a:lnL w="12700">
                      <a:solidFill>
                        <a:srgbClr val="FFFFFF"/>
                      </a:solidFill>
                      <a:prstDash val="solid"/>
                    </a:lnL>
                    <a:lnT w="12700">
                      <a:solidFill>
                        <a:srgbClr val="FFFFFF"/>
                      </a:solidFill>
                      <a:prstDash val="solid"/>
                    </a:lnT>
                    <a:lnB w="12700">
                      <a:solidFill>
                        <a:srgbClr val="FFFFFF"/>
                      </a:solidFill>
                      <a:prstDash val="solid"/>
                    </a:lnB>
                    <a:solidFill>
                      <a:srgbClr val="00FFFF"/>
                    </a:solidFill>
                  </a:tcPr>
                </a:tc>
                <a:tc gridSpan="7">
                  <a:txBody>
                    <a:bodyPr/>
                    <a:lstStyle/>
                    <a:p>
                      <a:pPr>
                        <a:lnSpc>
                          <a:spcPct val="100000"/>
                        </a:lnSpc>
                      </a:pPr>
                      <a:endParaRPr sz="7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35"/>
                        </a:spcBef>
                      </a:pPr>
                      <a:r>
                        <a:rPr sz="700" spc="-5" dirty="0">
                          <a:latin typeface="Calibri"/>
                          <a:cs typeface="Calibri"/>
                        </a:rPr>
                        <a:t>328</a:t>
                      </a:r>
                      <a:endParaRPr sz="700">
                        <a:latin typeface="Calibri"/>
                        <a:cs typeface="Calibri"/>
                      </a:endParaRPr>
                    </a:p>
                  </a:txBody>
                  <a:tcPr marL="0" marR="0" marT="17145" marB="0">
                    <a:lnR w="12700">
                      <a:solidFill>
                        <a:srgbClr val="FFFFFF"/>
                      </a:solidFill>
                      <a:prstDash val="solid"/>
                    </a:lnR>
                    <a:lnT w="12700">
                      <a:solidFill>
                        <a:srgbClr val="FFFFFF"/>
                      </a:solidFill>
                      <a:prstDash val="solid"/>
                    </a:lnT>
                    <a:lnB w="12700">
                      <a:solidFill>
                        <a:srgbClr val="FFFFFF"/>
                      </a:solidFill>
                      <a:prstDash val="solid"/>
                    </a:lnB>
                    <a:solidFill>
                      <a:srgbClr val="00FFFF"/>
                    </a:solidFill>
                  </a:tcPr>
                </a:tc>
                <a:extLst>
                  <a:ext uri="{0D108BD9-81ED-4DB2-BD59-A6C34878D82A}">
                    <a16:rowId xmlns:a16="http://schemas.microsoft.com/office/drawing/2014/main" val="10028"/>
                  </a:ext>
                </a:extLst>
              </a:tr>
              <a:tr h="148094">
                <a:tc gridSpan="8">
                  <a:txBody>
                    <a:bodyPr/>
                    <a:lstStyle/>
                    <a:p>
                      <a:pPr marL="6350">
                        <a:lnSpc>
                          <a:spcPct val="100000"/>
                        </a:lnSpc>
                        <a:spcBef>
                          <a:spcPts val="135"/>
                        </a:spcBef>
                      </a:pPr>
                      <a:r>
                        <a:rPr sz="700" spc="-10" dirty="0">
                          <a:latin typeface="Calibri"/>
                          <a:cs typeface="Calibri"/>
                        </a:rPr>
                        <a:t>33467</a:t>
                      </a:r>
                      <a:r>
                        <a:rPr sz="700" spc="15" dirty="0">
                          <a:latin typeface="Calibri"/>
                          <a:cs typeface="Calibri"/>
                        </a:rPr>
                        <a:t> </a:t>
                      </a:r>
                      <a:r>
                        <a:rPr sz="700" spc="-5" dirty="0">
                          <a:latin typeface="Calibri"/>
                          <a:cs typeface="Calibri"/>
                        </a:rPr>
                        <a:t>Greenacres</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gn="r">
                        <a:lnSpc>
                          <a:spcPct val="100000"/>
                        </a:lnSpc>
                        <a:spcBef>
                          <a:spcPts val="135"/>
                        </a:spcBef>
                      </a:pPr>
                      <a:r>
                        <a:rPr sz="700" spc="-5" dirty="0">
                          <a:latin typeface="Calibri"/>
                          <a:cs typeface="Calibri"/>
                        </a:rPr>
                        <a:t>136</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extLst>
                  <a:ext uri="{0D108BD9-81ED-4DB2-BD59-A6C34878D82A}">
                    <a16:rowId xmlns:a16="http://schemas.microsoft.com/office/drawing/2014/main" val="10029"/>
                  </a:ext>
                </a:extLst>
              </a:tr>
              <a:tr h="148094">
                <a:tc gridSpan="8">
                  <a:txBody>
                    <a:bodyPr/>
                    <a:lstStyle/>
                    <a:p>
                      <a:pPr marL="6350">
                        <a:lnSpc>
                          <a:spcPct val="100000"/>
                        </a:lnSpc>
                        <a:spcBef>
                          <a:spcPts val="135"/>
                        </a:spcBef>
                      </a:pPr>
                      <a:r>
                        <a:rPr sz="700" spc="-10" dirty="0">
                          <a:latin typeface="Calibri"/>
                          <a:cs typeface="Calibri"/>
                        </a:rPr>
                        <a:t>33476</a:t>
                      </a:r>
                      <a:r>
                        <a:rPr sz="700" spc="15" dirty="0">
                          <a:latin typeface="Calibri"/>
                          <a:cs typeface="Calibri"/>
                        </a:rPr>
                        <a:t> </a:t>
                      </a:r>
                      <a:r>
                        <a:rPr sz="700" spc="-5" dirty="0">
                          <a:latin typeface="Calibri"/>
                          <a:cs typeface="Calibri"/>
                        </a:rPr>
                        <a:t>Pahokee</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gn="r">
                        <a:lnSpc>
                          <a:spcPct val="100000"/>
                        </a:lnSpc>
                        <a:spcBef>
                          <a:spcPts val="85"/>
                        </a:spcBef>
                      </a:pPr>
                      <a:r>
                        <a:rPr sz="800" dirty="0">
                          <a:latin typeface="Calibri"/>
                          <a:cs typeface="Calibri"/>
                        </a:rPr>
                        <a:t>92</a:t>
                      </a:r>
                      <a:endParaRPr sz="800">
                        <a:latin typeface="Calibri"/>
                        <a:cs typeface="Calibri"/>
                      </a:endParaRPr>
                    </a:p>
                  </a:txBody>
                  <a:tcPr marL="0" marR="0" marT="1079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extLst>
                  <a:ext uri="{0D108BD9-81ED-4DB2-BD59-A6C34878D82A}">
                    <a16:rowId xmlns:a16="http://schemas.microsoft.com/office/drawing/2014/main" val="10030"/>
                  </a:ext>
                </a:extLst>
              </a:tr>
            </a:tbl>
          </a:graphicData>
        </a:graphic>
      </p:graphicFrame>
      <p:sp>
        <p:nvSpPr>
          <p:cNvPr id="19" name="object 19"/>
          <p:cNvSpPr txBox="1">
            <a:spLocks noGrp="1"/>
          </p:cNvSpPr>
          <p:nvPr>
            <p:ph type="title"/>
          </p:nvPr>
        </p:nvSpPr>
        <p:spPr>
          <a:xfrm>
            <a:off x="9254444" y="341406"/>
            <a:ext cx="2842260" cy="695325"/>
          </a:xfrm>
          <a:prstGeom prst="rect">
            <a:avLst/>
          </a:prstGeom>
        </p:spPr>
        <p:txBody>
          <a:bodyPr vert="horz" wrap="square" lIns="0" tIns="12065" rIns="0" bIns="0" rtlCol="0">
            <a:spAutoFit/>
          </a:bodyPr>
          <a:lstStyle/>
          <a:p>
            <a:pPr algn="ctr">
              <a:lnSpc>
                <a:spcPct val="100000"/>
              </a:lnSpc>
              <a:spcBef>
                <a:spcPts val="95"/>
              </a:spcBef>
            </a:pPr>
            <a:r>
              <a:rPr sz="2200" b="0" spc="-5" dirty="0">
                <a:solidFill>
                  <a:srgbClr val="000000"/>
                </a:solidFill>
                <a:latin typeface="Calibri"/>
                <a:cs typeface="Calibri"/>
              </a:rPr>
              <a:t>PWH </a:t>
            </a:r>
            <a:r>
              <a:rPr sz="2200" b="0" spc="-10" dirty="0">
                <a:solidFill>
                  <a:srgbClr val="000000"/>
                </a:solidFill>
                <a:latin typeface="Calibri"/>
                <a:cs typeface="Calibri"/>
              </a:rPr>
              <a:t>by </a:t>
            </a:r>
            <a:r>
              <a:rPr sz="2200" b="0" spc="-5" dirty="0">
                <a:solidFill>
                  <a:srgbClr val="000000"/>
                </a:solidFill>
                <a:latin typeface="Calibri"/>
                <a:cs typeface="Calibri"/>
              </a:rPr>
              <a:t>Zip Codes-</a:t>
            </a:r>
            <a:r>
              <a:rPr sz="2200" b="0" spc="-20" dirty="0">
                <a:solidFill>
                  <a:srgbClr val="000000"/>
                </a:solidFill>
                <a:latin typeface="Calibri"/>
                <a:cs typeface="Calibri"/>
              </a:rPr>
              <a:t> </a:t>
            </a:r>
            <a:r>
              <a:rPr sz="2200" b="1" i="1" spc="-5" dirty="0">
                <a:solidFill>
                  <a:srgbClr val="000000"/>
                </a:solidFill>
                <a:latin typeface="Calibri"/>
                <a:cs typeface="Calibri"/>
              </a:rPr>
              <a:t>2021</a:t>
            </a:r>
            <a:endParaRPr sz="2200">
              <a:latin typeface="Calibri"/>
              <a:cs typeface="Calibri"/>
            </a:endParaRPr>
          </a:p>
          <a:p>
            <a:pPr algn="ctr">
              <a:lnSpc>
                <a:spcPct val="100000"/>
              </a:lnSpc>
            </a:pPr>
            <a:r>
              <a:rPr sz="2200" b="0" spc="-20" dirty="0">
                <a:solidFill>
                  <a:srgbClr val="000000"/>
                </a:solidFill>
                <a:latin typeface="Calibri"/>
                <a:cs typeface="Calibri"/>
              </a:rPr>
              <a:t>Palm </a:t>
            </a:r>
            <a:r>
              <a:rPr sz="2200" b="0" spc="-5" dirty="0">
                <a:solidFill>
                  <a:srgbClr val="000000"/>
                </a:solidFill>
                <a:latin typeface="Calibri"/>
                <a:cs typeface="Calibri"/>
              </a:rPr>
              <a:t>Beach</a:t>
            </a:r>
            <a:r>
              <a:rPr sz="2200" b="0" spc="40" dirty="0">
                <a:solidFill>
                  <a:srgbClr val="000000"/>
                </a:solidFill>
                <a:latin typeface="Calibri"/>
                <a:cs typeface="Calibri"/>
              </a:rPr>
              <a:t> </a:t>
            </a:r>
            <a:r>
              <a:rPr sz="2200" b="0" spc="-15" dirty="0">
                <a:solidFill>
                  <a:srgbClr val="000000"/>
                </a:solidFill>
                <a:latin typeface="Calibri"/>
                <a:cs typeface="Calibri"/>
              </a:rPr>
              <a:t>County</a:t>
            </a:r>
            <a:endParaRPr sz="2200">
              <a:latin typeface="Calibri"/>
              <a:cs typeface="Calibri"/>
            </a:endParaRPr>
          </a:p>
        </p:txBody>
      </p:sp>
      <p:sp>
        <p:nvSpPr>
          <p:cNvPr id="20" name="object 20"/>
          <p:cNvSpPr txBox="1"/>
          <p:nvPr/>
        </p:nvSpPr>
        <p:spPr>
          <a:xfrm>
            <a:off x="5619460" y="5120558"/>
            <a:ext cx="735965" cy="17780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000" b="1" i="0" u="none" strike="noStrike" kern="1200" cap="none" spc="-5" normalizeH="0" baseline="0" noProof="0" dirty="0">
                <a:ln>
                  <a:noFill/>
                </a:ln>
                <a:solidFill>
                  <a:prstClr val="black"/>
                </a:solidFill>
                <a:effectLst/>
                <a:uLnTx/>
                <a:uFillTx/>
                <a:latin typeface="Calibri"/>
                <a:ea typeface="+mn-ea"/>
                <a:cs typeface="Calibri"/>
              </a:rPr>
              <a:t>MISSION</a:t>
            </a:r>
            <a:r>
              <a:rPr kumimoji="0" sz="1000" b="1" i="0" u="none" strike="noStrike" kern="1200" cap="none" spc="-50" normalizeH="0" baseline="0" noProof="0" dirty="0">
                <a:ln>
                  <a:noFill/>
                </a:ln>
                <a:solidFill>
                  <a:prstClr val="black"/>
                </a:solidFill>
                <a:effectLst/>
                <a:uLnTx/>
                <a:uFillTx/>
                <a:latin typeface="Calibri"/>
                <a:ea typeface="+mn-ea"/>
                <a:cs typeface="Calibri"/>
              </a:rPr>
              <a:t> </a:t>
            </a:r>
            <a:r>
              <a:rPr kumimoji="0" sz="1000" b="1" i="0" u="none" strike="noStrike" kern="1200" cap="none" spc="-5" normalizeH="0" baseline="0" noProof="0" dirty="0">
                <a:ln>
                  <a:noFill/>
                </a:ln>
                <a:solidFill>
                  <a:prstClr val="black"/>
                </a:solidFill>
                <a:effectLst/>
                <a:uLnTx/>
                <a:uFillTx/>
                <a:latin typeface="Calibri"/>
                <a:ea typeface="+mn-ea"/>
                <a:cs typeface="Calibri"/>
              </a:rPr>
              <a:t>BAY</a:t>
            </a:r>
            <a:endParaRPr kumimoji="0" sz="1000" b="0" i="0" u="none" strike="noStrike" kern="1200" cap="none" spc="0" normalizeH="0" baseline="0" noProof="0">
              <a:ln>
                <a:noFill/>
              </a:ln>
              <a:solidFill>
                <a:prstClr val="black"/>
              </a:solidFill>
              <a:effectLst/>
              <a:uLnTx/>
              <a:uFillTx/>
              <a:latin typeface="Calibri"/>
              <a:ea typeface="+mn-ea"/>
              <a:cs typeface="Calibri"/>
            </a:endParaRPr>
          </a:p>
        </p:txBody>
      </p:sp>
      <p:sp>
        <p:nvSpPr>
          <p:cNvPr id="21" name="object 21"/>
          <p:cNvSpPr txBox="1"/>
          <p:nvPr/>
        </p:nvSpPr>
        <p:spPr>
          <a:xfrm>
            <a:off x="8638888" y="1948980"/>
            <a:ext cx="573405" cy="382270"/>
          </a:xfrm>
          <a:prstGeom prst="rect">
            <a:avLst/>
          </a:prstGeom>
        </p:spPr>
        <p:txBody>
          <a:bodyPr vert="horz" wrap="square" lIns="0" tIns="13335" rIns="0" bIns="0" rtlCol="0">
            <a:spAutoFit/>
          </a:bodyPr>
          <a:lstStyle/>
          <a:p>
            <a:pPr marL="265430" marR="0" lvl="0" indent="0" algn="l" defTabSz="914400" rtl="0" eaLnBrk="1" fontAlgn="auto" latinLnBrk="0" hangingPunct="1">
              <a:lnSpc>
                <a:spcPct val="100000"/>
              </a:lnSpc>
              <a:spcBef>
                <a:spcPts val="105"/>
              </a:spcBef>
              <a:spcAft>
                <a:spcPts val="0"/>
              </a:spcAft>
              <a:buClrTx/>
              <a:buSzTx/>
              <a:buFontTx/>
              <a:buNone/>
              <a:tabLst/>
              <a:defRPr/>
            </a:pPr>
            <a:r>
              <a:rPr kumimoji="0" sz="800" b="0" i="0" u="none" strike="noStrike" kern="1200" cap="none" spc="0" normalizeH="0" baseline="0" noProof="0" dirty="0">
                <a:ln>
                  <a:noFill/>
                </a:ln>
                <a:solidFill>
                  <a:srgbClr val="FF0000"/>
                </a:solidFill>
                <a:effectLst/>
                <a:uLnTx/>
                <a:uFillTx/>
                <a:latin typeface="Calibri"/>
                <a:ea typeface="+mn-ea"/>
                <a:cs typeface="Calibri"/>
              </a:rPr>
              <a:t>WPB</a:t>
            </a:r>
            <a:endParaRPr kumimoji="0" sz="8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25"/>
              </a:spcBef>
              <a:spcAft>
                <a:spcPts val="0"/>
              </a:spcAft>
              <a:buClrTx/>
              <a:buSzTx/>
              <a:buFontTx/>
              <a:buNone/>
              <a:tabLst/>
              <a:defRPr/>
            </a:pPr>
            <a:endParaRPr kumimoji="0" sz="7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0"/>
              </a:spcBef>
              <a:spcAft>
                <a:spcPts val="0"/>
              </a:spcAft>
              <a:buClrTx/>
              <a:buSzTx/>
              <a:buFontTx/>
              <a:buNone/>
              <a:tabLst/>
              <a:defRPr/>
            </a:pPr>
            <a:r>
              <a:rPr kumimoji="0" sz="800" b="1" i="0" u="none" strike="noStrike" kern="1200" cap="none" spc="0" normalizeH="0" baseline="0" noProof="0" dirty="0">
                <a:ln>
                  <a:noFill/>
                </a:ln>
                <a:solidFill>
                  <a:srgbClr val="FF0000"/>
                </a:solidFill>
                <a:effectLst/>
                <a:uLnTx/>
                <a:uFillTx/>
                <a:latin typeface="Calibri"/>
                <a:ea typeface="+mn-ea"/>
                <a:cs typeface="Calibri"/>
              </a:rPr>
              <a:t>WPB</a:t>
            </a:r>
            <a:r>
              <a:rPr kumimoji="0" sz="800" b="1" i="0" u="none" strike="noStrike" kern="1200" cap="none" spc="0" normalizeH="0" baseline="0" noProof="0" dirty="0">
                <a:ln>
                  <a:noFill/>
                </a:ln>
                <a:solidFill>
                  <a:srgbClr val="FFFFFF"/>
                </a:solidFill>
                <a:effectLst/>
                <a:uLnTx/>
                <a:uFillTx/>
                <a:latin typeface="Calibri"/>
                <a:ea typeface="+mn-ea"/>
                <a:cs typeface="Calibri"/>
              </a:rPr>
              <a:t>,</a:t>
            </a:r>
            <a:r>
              <a:rPr kumimoji="0" sz="800" b="1" i="0" u="none" strike="noStrike" kern="1200" cap="none" spc="-55" normalizeH="0" baseline="0" noProof="0" dirty="0">
                <a:ln>
                  <a:noFill/>
                </a:ln>
                <a:solidFill>
                  <a:srgbClr val="FFFFFF"/>
                </a:solidFill>
                <a:effectLst/>
                <a:uLnTx/>
                <a:uFillTx/>
                <a:latin typeface="Calibri"/>
                <a:ea typeface="+mn-ea"/>
                <a:cs typeface="Calibri"/>
              </a:rPr>
              <a:t> </a:t>
            </a:r>
            <a:r>
              <a:rPr kumimoji="0" sz="800" b="1" i="0" u="none" strike="noStrike" kern="1200" cap="none" spc="-5" normalizeH="0" baseline="0" noProof="0" dirty="0">
                <a:ln>
                  <a:noFill/>
                </a:ln>
                <a:solidFill>
                  <a:srgbClr val="FF0000"/>
                </a:solidFill>
                <a:effectLst/>
                <a:uLnTx/>
                <a:uFillTx/>
                <a:latin typeface="Calibri"/>
                <a:ea typeface="+mn-ea"/>
                <a:cs typeface="Calibri"/>
              </a:rPr>
              <a:t>Riviera</a:t>
            </a:r>
            <a:endParaRPr kumimoji="0" sz="800" b="0" i="0" u="none" strike="noStrike" kern="1200" cap="none" spc="0" normalizeH="0" baseline="0" noProof="0">
              <a:ln>
                <a:noFill/>
              </a:ln>
              <a:solidFill>
                <a:prstClr val="black"/>
              </a:solidFill>
              <a:effectLst/>
              <a:uLnTx/>
              <a:uFillTx/>
              <a:latin typeface="Calibri"/>
              <a:ea typeface="+mn-ea"/>
              <a:cs typeface="Calibri"/>
            </a:endParaRPr>
          </a:p>
        </p:txBody>
      </p:sp>
      <p:sp>
        <p:nvSpPr>
          <p:cNvPr id="22" name="object 22"/>
          <p:cNvSpPr txBox="1"/>
          <p:nvPr/>
        </p:nvSpPr>
        <p:spPr>
          <a:xfrm>
            <a:off x="496081" y="709410"/>
            <a:ext cx="1017905" cy="17780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000" b="1" i="0" u="none" strike="noStrike" kern="1200" cap="none" spc="-10" normalizeH="0" baseline="0" noProof="0" dirty="0">
                <a:ln>
                  <a:noFill/>
                </a:ln>
                <a:solidFill>
                  <a:prstClr val="black"/>
                </a:solidFill>
                <a:effectLst/>
                <a:uLnTx/>
                <a:uFillTx/>
                <a:latin typeface="Calibri"/>
                <a:ea typeface="+mn-ea"/>
                <a:cs typeface="Calibri"/>
              </a:rPr>
              <a:t>LAKE</a:t>
            </a:r>
            <a:r>
              <a:rPr kumimoji="0" sz="1000" b="1" i="0" u="none" strike="noStrike" kern="1200" cap="none" spc="-20" normalizeH="0" baseline="0" noProof="0" dirty="0">
                <a:ln>
                  <a:noFill/>
                </a:ln>
                <a:solidFill>
                  <a:prstClr val="black"/>
                </a:solidFill>
                <a:effectLst/>
                <a:uLnTx/>
                <a:uFillTx/>
                <a:latin typeface="Calibri"/>
                <a:ea typeface="+mn-ea"/>
                <a:cs typeface="Calibri"/>
              </a:rPr>
              <a:t> </a:t>
            </a:r>
            <a:r>
              <a:rPr kumimoji="0" sz="1000" b="1" i="0" u="none" strike="noStrike" kern="1200" cap="none" spc="-10" normalizeH="0" baseline="0" noProof="0" dirty="0">
                <a:ln>
                  <a:noFill/>
                </a:ln>
                <a:solidFill>
                  <a:prstClr val="black"/>
                </a:solidFill>
                <a:effectLst/>
                <a:uLnTx/>
                <a:uFillTx/>
                <a:latin typeface="Calibri"/>
                <a:ea typeface="+mn-ea"/>
                <a:cs typeface="Calibri"/>
              </a:rPr>
              <a:t>OKEECHOBEE</a:t>
            </a:r>
            <a:endParaRPr kumimoji="0" sz="1000" b="0" i="0" u="none" strike="noStrike" kern="1200" cap="none" spc="0" normalizeH="0" baseline="0" noProof="0">
              <a:ln>
                <a:noFill/>
              </a:ln>
              <a:solidFill>
                <a:prstClr val="black"/>
              </a:solidFill>
              <a:effectLst/>
              <a:uLnTx/>
              <a:uFillTx/>
              <a:latin typeface="Calibri"/>
              <a:ea typeface="+mn-ea"/>
              <a:cs typeface="Calibri"/>
            </a:endParaRPr>
          </a:p>
        </p:txBody>
      </p:sp>
      <p:sp>
        <p:nvSpPr>
          <p:cNvPr id="23" name="object 23"/>
          <p:cNvSpPr txBox="1"/>
          <p:nvPr/>
        </p:nvSpPr>
        <p:spPr>
          <a:xfrm>
            <a:off x="8644159" y="1297455"/>
            <a:ext cx="500380" cy="14795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800" b="0" i="0" u="none" strike="noStrike" kern="1200" cap="none" spc="0" normalizeH="0" baseline="0" noProof="0" dirty="0">
                <a:ln>
                  <a:noFill/>
                </a:ln>
                <a:solidFill>
                  <a:srgbClr val="FF0000"/>
                </a:solidFill>
                <a:effectLst/>
                <a:uLnTx/>
                <a:uFillTx/>
                <a:latin typeface="Calibri"/>
                <a:ea typeface="+mn-ea"/>
                <a:cs typeface="Calibri"/>
              </a:rPr>
              <a:t>PB</a:t>
            </a:r>
            <a:r>
              <a:rPr kumimoji="0" sz="800" b="0" i="0" u="none" strike="noStrike" kern="1200" cap="none" spc="-65" normalizeH="0" baseline="0" noProof="0" dirty="0">
                <a:ln>
                  <a:noFill/>
                </a:ln>
                <a:solidFill>
                  <a:srgbClr val="FF0000"/>
                </a:solidFill>
                <a:effectLst/>
                <a:uLnTx/>
                <a:uFillTx/>
                <a:latin typeface="Calibri"/>
                <a:ea typeface="+mn-ea"/>
                <a:cs typeface="Calibri"/>
              </a:rPr>
              <a:t> </a:t>
            </a:r>
            <a:r>
              <a:rPr kumimoji="0" sz="800" b="0" i="0" u="none" strike="noStrike" kern="1200" cap="none" spc="-5" normalizeH="0" baseline="0" noProof="0" dirty="0">
                <a:ln>
                  <a:noFill/>
                </a:ln>
                <a:solidFill>
                  <a:srgbClr val="FF0000"/>
                </a:solidFill>
                <a:effectLst/>
                <a:uLnTx/>
                <a:uFillTx/>
                <a:latin typeface="Calibri"/>
                <a:ea typeface="+mn-ea"/>
                <a:cs typeface="Calibri"/>
              </a:rPr>
              <a:t>Gardens</a:t>
            </a:r>
            <a:endParaRPr kumimoji="0" sz="8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3646521301"/>
      </p:ext>
    </p:extLst>
  </p:cSld>
  <p:clrMapOvr>
    <a:masterClrMapping/>
  </p:clrMapOvr>
  <p:timing>
    <p:tnLst>
      <p:par>
        <p:cTn id="1" dur="indefinite" restart="never" nodeType="tmRoot"/>
      </p:par>
    </p:tnLst>
  </p:timing>
</p:sld>
</file>

<file path=ppt/slides/slide21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307340" y="0"/>
            <a:ext cx="10631170" cy="696595"/>
          </a:xfrm>
          <a:prstGeom prst="rect">
            <a:avLst/>
          </a:prstGeom>
        </p:spPr>
        <p:txBody>
          <a:bodyPr vert="horz" wrap="square" lIns="0" tIns="12700" rIns="0" bIns="0" rtlCol="0">
            <a:spAutoFit/>
          </a:bodyPr>
          <a:lstStyle/>
          <a:p>
            <a:pPr marL="12700">
              <a:lnSpc>
                <a:spcPct val="100000"/>
              </a:lnSpc>
              <a:spcBef>
                <a:spcPts val="100"/>
              </a:spcBef>
            </a:pPr>
            <a:r>
              <a:rPr sz="4400" b="1" spc="-25" dirty="0">
                <a:solidFill>
                  <a:srgbClr val="000000"/>
                </a:solidFill>
                <a:latin typeface="Calibri"/>
                <a:cs typeface="Calibri"/>
              </a:rPr>
              <a:t>Palm </a:t>
            </a:r>
            <a:r>
              <a:rPr sz="4400" b="1" dirty="0">
                <a:solidFill>
                  <a:srgbClr val="000000"/>
                </a:solidFill>
                <a:latin typeface="Calibri"/>
                <a:cs typeface="Calibri"/>
              </a:rPr>
              <a:t>Beach HIV Epidemiology = 2021 </a:t>
            </a:r>
            <a:r>
              <a:rPr sz="4400" b="1" spc="-5" dirty="0">
                <a:solidFill>
                  <a:srgbClr val="000000"/>
                </a:solidFill>
                <a:latin typeface="Calibri"/>
                <a:cs typeface="Calibri"/>
              </a:rPr>
              <a:t>vs.</a:t>
            </a:r>
            <a:r>
              <a:rPr sz="4400" b="1" spc="-114" dirty="0">
                <a:solidFill>
                  <a:srgbClr val="000000"/>
                </a:solidFill>
                <a:latin typeface="Calibri"/>
                <a:cs typeface="Calibri"/>
              </a:rPr>
              <a:t> </a:t>
            </a:r>
            <a:r>
              <a:rPr sz="4400" b="1" dirty="0">
                <a:solidFill>
                  <a:srgbClr val="000000"/>
                </a:solidFill>
                <a:latin typeface="Calibri"/>
                <a:cs typeface="Calibri"/>
              </a:rPr>
              <a:t>2020</a:t>
            </a:r>
            <a:endParaRPr sz="4400">
              <a:latin typeface="Calibri"/>
              <a:cs typeface="Calibri"/>
            </a:endParaRPr>
          </a:p>
        </p:txBody>
      </p:sp>
      <p:graphicFrame>
        <p:nvGraphicFramePr>
          <p:cNvPr id="3" name="object 3"/>
          <p:cNvGraphicFramePr>
            <a:graphicFrameLocks noGrp="1"/>
          </p:cNvGraphicFramePr>
          <p:nvPr/>
        </p:nvGraphicFramePr>
        <p:xfrm>
          <a:off x="305149" y="807565"/>
          <a:ext cx="11734165" cy="6023017"/>
        </p:xfrm>
        <a:graphic>
          <a:graphicData uri="http://schemas.openxmlformats.org/drawingml/2006/table">
            <a:tbl>
              <a:tblPr firstRow="1" bandRow="1">
                <a:tableStyleId>{2D5ABB26-0587-4C30-8999-92F81FD0307C}</a:tableStyleId>
              </a:tblPr>
              <a:tblGrid>
                <a:gridCol w="4994910">
                  <a:extLst>
                    <a:ext uri="{9D8B030D-6E8A-4147-A177-3AD203B41FA5}">
                      <a16:colId xmlns:a16="http://schemas.microsoft.com/office/drawing/2014/main" val="20000"/>
                    </a:ext>
                  </a:extLst>
                </a:gridCol>
                <a:gridCol w="3523615">
                  <a:extLst>
                    <a:ext uri="{9D8B030D-6E8A-4147-A177-3AD203B41FA5}">
                      <a16:colId xmlns:a16="http://schemas.microsoft.com/office/drawing/2014/main" val="20001"/>
                    </a:ext>
                  </a:extLst>
                </a:gridCol>
                <a:gridCol w="3215640">
                  <a:extLst>
                    <a:ext uri="{9D8B030D-6E8A-4147-A177-3AD203B41FA5}">
                      <a16:colId xmlns:a16="http://schemas.microsoft.com/office/drawing/2014/main" val="20002"/>
                    </a:ext>
                  </a:extLst>
                </a:gridCol>
              </a:tblGrid>
              <a:tr h="663214">
                <a:tc>
                  <a:txBody>
                    <a:bodyPr/>
                    <a:lstStyle/>
                    <a:p>
                      <a:pPr marL="67945">
                        <a:lnSpc>
                          <a:spcPts val="2795"/>
                        </a:lnSpc>
                      </a:pPr>
                      <a:r>
                        <a:rPr sz="2400" b="1" spc="-45" dirty="0">
                          <a:solidFill>
                            <a:srgbClr val="FFFFFF"/>
                          </a:solidFill>
                          <a:latin typeface="Calibri"/>
                          <a:cs typeface="Calibri"/>
                        </a:rPr>
                        <a:t>PALM </a:t>
                      </a:r>
                      <a:r>
                        <a:rPr sz="2400" b="1" spc="-15" dirty="0">
                          <a:solidFill>
                            <a:srgbClr val="FFFFFF"/>
                          </a:solidFill>
                          <a:latin typeface="Calibri"/>
                          <a:cs typeface="Calibri"/>
                        </a:rPr>
                        <a:t>BEACH</a:t>
                      </a:r>
                      <a:r>
                        <a:rPr sz="2400" b="1" spc="20" dirty="0">
                          <a:solidFill>
                            <a:srgbClr val="FFFFFF"/>
                          </a:solidFill>
                          <a:latin typeface="Calibri"/>
                          <a:cs typeface="Calibri"/>
                        </a:rPr>
                        <a:t> </a:t>
                      </a:r>
                      <a:r>
                        <a:rPr sz="2400" b="1" spc="-5" dirty="0">
                          <a:solidFill>
                            <a:srgbClr val="FFFFFF"/>
                          </a:solidFill>
                          <a:latin typeface="Calibri"/>
                          <a:cs typeface="Calibri"/>
                        </a:rPr>
                        <a:t>Epidemiology</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gn="ctr">
                        <a:lnSpc>
                          <a:spcPts val="2330"/>
                        </a:lnSpc>
                      </a:pPr>
                      <a:r>
                        <a:rPr sz="2000" b="1" dirty="0">
                          <a:solidFill>
                            <a:srgbClr val="FFFFFF"/>
                          </a:solidFill>
                          <a:latin typeface="Calibri"/>
                          <a:cs typeface="Calibri"/>
                        </a:rPr>
                        <a:t>2021 = </a:t>
                      </a:r>
                      <a:r>
                        <a:rPr sz="2000" b="1" spc="-15" dirty="0">
                          <a:solidFill>
                            <a:srgbClr val="FFFFFF"/>
                          </a:solidFill>
                          <a:latin typeface="Calibri"/>
                          <a:cs typeface="Calibri"/>
                        </a:rPr>
                        <a:t>Palm</a:t>
                      </a:r>
                      <a:r>
                        <a:rPr sz="2000" b="1" spc="-65" dirty="0">
                          <a:solidFill>
                            <a:srgbClr val="FFFFFF"/>
                          </a:solidFill>
                          <a:latin typeface="Calibri"/>
                          <a:cs typeface="Calibri"/>
                        </a:rPr>
                        <a:t> </a:t>
                      </a:r>
                      <a:r>
                        <a:rPr sz="2000" b="1" dirty="0">
                          <a:solidFill>
                            <a:srgbClr val="FFFFFF"/>
                          </a:solidFill>
                          <a:latin typeface="Calibri"/>
                          <a:cs typeface="Calibri"/>
                        </a:rPr>
                        <a:t>Beach</a:t>
                      </a:r>
                      <a:endParaRPr sz="2000">
                        <a:latin typeface="Calibri"/>
                        <a:cs typeface="Calibri"/>
                      </a:endParaRPr>
                    </a:p>
                    <a:p>
                      <a:pPr algn="ctr">
                        <a:lnSpc>
                          <a:spcPct val="100000"/>
                        </a:lnSpc>
                        <a:spcBef>
                          <a:spcPts val="165"/>
                        </a:spcBef>
                      </a:pPr>
                      <a:r>
                        <a:rPr sz="2000" b="1" dirty="0">
                          <a:solidFill>
                            <a:srgbClr val="FFFFFF"/>
                          </a:solidFill>
                          <a:latin typeface="Calibri"/>
                          <a:cs typeface="Calibri"/>
                        </a:rPr>
                        <a:t>( 2021 </a:t>
                      </a:r>
                      <a:r>
                        <a:rPr sz="2000" b="1" spc="-15" dirty="0">
                          <a:solidFill>
                            <a:srgbClr val="FFFFFF"/>
                          </a:solidFill>
                          <a:latin typeface="Calibri"/>
                          <a:cs typeface="Calibri"/>
                        </a:rPr>
                        <a:t>Pop’n= </a:t>
                      </a:r>
                      <a:r>
                        <a:rPr sz="2000" b="1" spc="-5" dirty="0">
                          <a:solidFill>
                            <a:srgbClr val="FFFFFF"/>
                          </a:solidFill>
                          <a:latin typeface="Calibri"/>
                          <a:cs typeface="Calibri"/>
                        </a:rPr>
                        <a:t>1,487,272</a:t>
                      </a:r>
                      <a:r>
                        <a:rPr sz="2000" b="1" spc="-105" dirty="0">
                          <a:solidFill>
                            <a:srgbClr val="FFFFFF"/>
                          </a:solidFill>
                          <a:latin typeface="Calibri"/>
                          <a:cs typeface="Calibri"/>
                        </a:rPr>
                        <a:t> </a:t>
                      </a:r>
                      <a:r>
                        <a:rPr sz="2000" b="1" dirty="0">
                          <a:solidFill>
                            <a:srgbClr val="FFFFFF"/>
                          </a:solidFill>
                          <a:latin typeface="Calibri"/>
                          <a:cs typeface="Calibri"/>
                        </a:rPr>
                        <a:t>)</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marL="618490">
                        <a:lnSpc>
                          <a:spcPts val="2330"/>
                        </a:lnSpc>
                      </a:pPr>
                      <a:r>
                        <a:rPr sz="2000" b="1" dirty="0">
                          <a:solidFill>
                            <a:srgbClr val="FFFFFF"/>
                          </a:solidFill>
                          <a:latin typeface="Calibri"/>
                          <a:cs typeface="Calibri"/>
                        </a:rPr>
                        <a:t>2020 = </a:t>
                      </a:r>
                      <a:r>
                        <a:rPr sz="2000" b="1" spc="-15" dirty="0">
                          <a:solidFill>
                            <a:srgbClr val="FFFFFF"/>
                          </a:solidFill>
                          <a:latin typeface="Calibri"/>
                          <a:cs typeface="Calibri"/>
                        </a:rPr>
                        <a:t>Palm</a:t>
                      </a:r>
                      <a:r>
                        <a:rPr sz="2000" b="1" spc="-65" dirty="0">
                          <a:solidFill>
                            <a:srgbClr val="FFFFFF"/>
                          </a:solidFill>
                          <a:latin typeface="Calibri"/>
                          <a:cs typeface="Calibri"/>
                        </a:rPr>
                        <a:t> </a:t>
                      </a:r>
                      <a:r>
                        <a:rPr sz="2000" b="1" dirty="0">
                          <a:solidFill>
                            <a:srgbClr val="FFFFFF"/>
                          </a:solidFill>
                          <a:latin typeface="Calibri"/>
                          <a:cs typeface="Calibri"/>
                        </a:rPr>
                        <a:t>Beach</a:t>
                      </a:r>
                      <a:endParaRPr sz="2000">
                        <a:latin typeface="Calibri"/>
                        <a:cs typeface="Calibri"/>
                      </a:endParaRPr>
                    </a:p>
                    <a:p>
                      <a:pPr marL="67945">
                        <a:lnSpc>
                          <a:spcPct val="100000"/>
                        </a:lnSpc>
                        <a:spcBef>
                          <a:spcPts val="165"/>
                        </a:spcBef>
                      </a:pPr>
                      <a:r>
                        <a:rPr sz="2000" b="1" dirty="0">
                          <a:solidFill>
                            <a:srgbClr val="FFFFFF"/>
                          </a:solidFill>
                          <a:latin typeface="Calibri"/>
                          <a:cs typeface="Calibri"/>
                        </a:rPr>
                        <a:t>( 2020 </a:t>
                      </a:r>
                      <a:r>
                        <a:rPr sz="2000" b="1" spc="-15" dirty="0">
                          <a:solidFill>
                            <a:srgbClr val="FFFFFF"/>
                          </a:solidFill>
                          <a:latin typeface="Calibri"/>
                          <a:cs typeface="Calibri"/>
                        </a:rPr>
                        <a:t>Pop’n= </a:t>
                      </a:r>
                      <a:r>
                        <a:rPr sz="2000" b="1" spc="-5" dirty="0">
                          <a:solidFill>
                            <a:srgbClr val="FFFFFF"/>
                          </a:solidFill>
                          <a:latin typeface="Calibri"/>
                          <a:cs typeface="Calibri"/>
                        </a:rPr>
                        <a:t>1,469,904</a:t>
                      </a:r>
                      <a:r>
                        <a:rPr sz="2000" b="1" spc="-105" dirty="0">
                          <a:solidFill>
                            <a:srgbClr val="FFFFFF"/>
                          </a:solidFill>
                          <a:latin typeface="Calibri"/>
                          <a:cs typeface="Calibri"/>
                        </a:rPr>
                        <a:t> </a:t>
                      </a:r>
                      <a:r>
                        <a:rPr sz="2000" b="1" dirty="0">
                          <a:solidFill>
                            <a:srgbClr val="FFFFFF"/>
                          </a:solidFill>
                          <a:latin typeface="Calibri"/>
                          <a:cs typeface="Calibri"/>
                        </a:rPr>
                        <a:t>)</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extLst>
                  <a:ext uri="{0D108BD9-81ED-4DB2-BD59-A6C34878D82A}">
                    <a16:rowId xmlns:a16="http://schemas.microsoft.com/office/drawing/2014/main" val="10000"/>
                  </a:ext>
                </a:extLst>
              </a:tr>
              <a:tr h="470620">
                <a:tc>
                  <a:txBody>
                    <a:bodyPr/>
                    <a:lstStyle/>
                    <a:p>
                      <a:pPr marL="67945">
                        <a:lnSpc>
                          <a:spcPts val="3260"/>
                        </a:lnSpc>
                      </a:pPr>
                      <a:r>
                        <a:rPr sz="2800" b="1" spc="-5" dirty="0">
                          <a:solidFill>
                            <a:srgbClr val="FFFFFF"/>
                          </a:solidFill>
                          <a:latin typeface="Calibri"/>
                          <a:cs typeface="Calibri"/>
                        </a:rPr>
                        <a:t>Incidence </a:t>
                      </a:r>
                      <a:r>
                        <a:rPr sz="2800" b="1" spc="-10" dirty="0">
                          <a:solidFill>
                            <a:srgbClr val="FFFFFF"/>
                          </a:solidFill>
                          <a:latin typeface="Calibri"/>
                          <a:cs typeface="Calibri"/>
                        </a:rPr>
                        <a:t>(New) </a:t>
                      </a:r>
                      <a:r>
                        <a:rPr sz="2800" b="1" spc="-5" dirty="0">
                          <a:solidFill>
                            <a:srgbClr val="FFFFFF"/>
                          </a:solidFill>
                          <a:latin typeface="Calibri"/>
                          <a:cs typeface="Calibri"/>
                        </a:rPr>
                        <a:t>=</a:t>
                      </a:r>
                      <a:r>
                        <a:rPr sz="2800" b="1" spc="65" dirty="0">
                          <a:solidFill>
                            <a:srgbClr val="FFFFFF"/>
                          </a:solidFill>
                          <a:latin typeface="Calibri"/>
                          <a:cs typeface="Calibri"/>
                        </a:rPr>
                        <a:t> </a:t>
                      </a:r>
                      <a:r>
                        <a:rPr sz="2800" b="1" spc="-5" dirty="0">
                          <a:solidFill>
                            <a:srgbClr val="FFFFFF"/>
                          </a:solidFill>
                          <a:latin typeface="Calibri"/>
                          <a:cs typeface="Calibri"/>
                        </a:rPr>
                        <a:t>HIV</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4472C4"/>
                    </a:solidFill>
                  </a:tcPr>
                </a:tc>
                <a:tc>
                  <a:txBody>
                    <a:bodyPr/>
                    <a:lstStyle/>
                    <a:p>
                      <a:pPr marL="68580">
                        <a:lnSpc>
                          <a:spcPts val="3260"/>
                        </a:lnSpc>
                      </a:pPr>
                      <a:r>
                        <a:rPr sz="2800" spc="-10" dirty="0">
                          <a:latin typeface="Calibri"/>
                          <a:cs typeface="Calibri"/>
                        </a:rPr>
                        <a:t>322</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marL="67945">
                        <a:lnSpc>
                          <a:spcPts val="3260"/>
                        </a:lnSpc>
                      </a:pPr>
                      <a:r>
                        <a:rPr sz="2800" spc="-10" dirty="0">
                          <a:latin typeface="Calibri"/>
                          <a:cs typeface="Calibri"/>
                        </a:rPr>
                        <a:t>222</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1"/>
                  </a:ext>
                </a:extLst>
              </a:tr>
              <a:tr h="470618">
                <a:tc>
                  <a:txBody>
                    <a:bodyPr/>
                    <a:lstStyle/>
                    <a:p>
                      <a:pPr marL="639445">
                        <a:lnSpc>
                          <a:spcPts val="3260"/>
                        </a:lnSpc>
                      </a:pPr>
                      <a:r>
                        <a:rPr sz="2800" b="1" spc="-10" dirty="0">
                          <a:solidFill>
                            <a:srgbClr val="FFFFFF"/>
                          </a:solidFill>
                          <a:latin typeface="Calibri"/>
                          <a:cs typeface="Calibri"/>
                        </a:rPr>
                        <a:t>(New) </a:t>
                      </a:r>
                      <a:r>
                        <a:rPr sz="2800" b="1" spc="-5" dirty="0">
                          <a:solidFill>
                            <a:srgbClr val="FFFFFF"/>
                          </a:solidFill>
                          <a:latin typeface="Calibri"/>
                          <a:cs typeface="Calibri"/>
                        </a:rPr>
                        <a:t>=</a:t>
                      </a:r>
                      <a:r>
                        <a:rPr sz="2800" b="1" spc="35" dirty="0">
                          <a:solidFill>
                            <a:srgbClr val="FFFFFF"/>
                          </a:solidFill>
                          <a:latin typeface="Calibri"/>
                          <a:cs typeface="Calibri"/>
                        </a:rPr>
                        <a:t> </a:t>
                      </a:r>
                      <a:r>
                        <a:rPr sz="2800" b="1" spc="-5" dirty="0">
                          <a:solidFill>
                            <a:srgbClr val="FFFFFF"/>
                          </a:solidFill>
                          <a:latin typeface="Calibri"/>
                          <a:cs typeface="Calibri"/>
                        </a:rPr>
                        <a:t>AIDS</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L="67945">
                        <a:lnSpc>
                          <a:spcPts val="3260"/>
                        </a:lnSpc>
                      </a:pPr>
                      <a:r>
                        <a:rPr sz="2800" spc="-10" dirty="0">
                          <a:latin typeface="Calibri"/>
                          <a:cs typeface="Calibri"/>
                        </a:rPr>
                        <a:t>113</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67945">
                        <a:lnSpc>
                          <a:spcPts val="3260"/>
                        </a:lnSpc>
                      </a:pPr>
                      <a:r>
                        <a:rPr sz="2800" spc="-5" dirty="0">
                          <a:latin typeface="Calibri"/>
                          <a:cs typeface="Calibri"/>
                        </a:rPr>
                        <a:t>89</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2"/>
                  </a:ext>
                </a:extLst>
              </a:tr>
              <a:tr h="490923">
                <a:tc>
                  <a:txBody>
                    <a:bodyPr/>
                    <a:lstStyle/>
                    <a:p>
                      <a:pPr marR="257810" algn="ctr">
                        <a:lnSpc>
                          <a:spcPts val="3260"/>
                        </a:lnSpc>
                      </a:pPr>
                      <a:r>
                        <a:rPr sz="2800" b="1" spc="-60" dirty="0">
                          <a:solidFill>
                            <a:srgbClr val="FFFFFF"/>
                          </a:solidFill>
                          <a:latin typeface="Calibri"/>
                          <a:cs typeface="Calibri"/>
                        </a:rPr>
                        <a:t>Total </a:t>
                      </a:r>
                      <a:r>
                        <a:rPr sz="2800" b="1" spc="-15" dirty="0">
                          <a:solidFill>
                            <a:srgbClr val="FFFFFF"/>
                          </a:solidFill>
                          <a:latin typeface="Calibri"/>
                          <a:cs typeface="Calibri"/>
                        </a:rPr>
                        <a:t>New </a:t>
                      </a:r>
                      <a:r>
                        <a:rPr sz="2800" b="1" dirty="0">
                          <a:solidFill>
                            <a:srgbClr val="FFFFFF"/>
                          </a:solidFill>
                          <a:latin typeface="Calibri"/>
                          <a:cs typeface="Calibri"/>
                        </a:rPr>
                        <a:t>(H </a:t>
                      </a:r>
                      <a:r>
                        <a:rPr sz="2800" b="1" spc="-5" dirty="0">
                          <a:solidFill>
                            <a:srgbClr val="FFFFFF"/>
                          </a:solidFill>
                          <a:latin typeface="Calibri"/>
                          <a:cs typeface="Calibri"/>
                        </a:rPr>
                        <a:t>+</a:t>
                      </a:r>
                      <a:r>
                        <a:rPr sz="2800" b="1" spc="114" dirty="0">
                          <a:solidFill>
                            <a:srgbClr val="FFFFFF"/>
                          </a:solidFill>
                          <a:latin typeface="Calibri"/>
                          <a:cs typeface="Calibri"/>
                        </a:rPr>
                        <a:t> </a:t>
                      </a:r>
                      <a:r>
                        <a:rPr sz="2800" b="1" spc="-10" dirty="0">
                          <a:solidFill>
                            <a:srgbClr val="FFFFFF"/>
                          </a:solidFill>
                          <a:latin typeface="Calibri"/>
                          <a:cs typeface="Calibri"/>
                        </a:rPr>
                        <a:t>A)</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L="67945">
                        <a:lnSpc>
                          <a:spcPts val="3260"/>
                        </a:lnSpc>
                      </a:pPr>
                      <a:r>
                        <a:rPr sz="2800" spc="-10" dirty="0">
                          <a:latin typeface="Calibri"/>
                          <a:cs typeface="Calibri"/>
                        </a:rPr>
                        <a:t>435</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L="67945">
                        <a:lnSpc>
                          <a:spcPts val="3260"/>
                        </a:lnSpc>
                      </a:pPr>
                      <a:r>
                        <a:rPr sz="2800" spc="-10" dirty="0">
                          <a:latin typeface="Calibri"/>
                          <a:cs typeface="Calibri"/>
                        </a:rPr>
                        <a:t>311</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3"/>
                  </a:ext>
                </a:extLst>
              </a:tr>
              <a:tr h="470618">
                <a:tc>
                  <a:txBody>
                    <a:bodyPr/>
                    <a:lstStyle/>
                    <a:p>
                      <a:pPr marL="67945">
                        <a:lnSpc>
                          <a:spcPts val="3260"/>
                        </a:lnSpc>
                      </a:pPr>
                      <a:r>
                        <a:rPr sz="2800" b="1" spc="-5" dirty="0">
                          <a:solidFill>
                            <a:srgbClr val="FFFFFF"/>
                          </a:solidFill>
                          <a:latin typeface="Calibri"/>
                          <a:cs typeface="Calibri"/>
                        </a:rPr>
                        <a:t>Incidence </a:t>
                      </a:r>
                      <a:r>
                        <a:rPr sz="2800" b="1" spc="-20" dirty="0">
                          <a:solidFill>
                            <a:srgbClr val="FFFFFF"/>
                          </a:solidFill>
                          <a:latin typeface="Calibri"/>
                          <a:cs typeface="Calibri"/>
                        </a:rPr>
                        <a:t>Rate </a:t>
                      </a:r>
                      <a:r>
                        <a:rPr sz="2800" b="1" spc="-5" dirty="0">
                          <a:solidFill>
                            <a:srgbClr val="FFFFFF"/>
                          </a:solidFill>
                          <a:latin typeface="Calibri"/>
                          <a:cs typeface="Calibri"/>
                        </a:rPr>
                        <a:t>=</a:t>
                      </a:r>
                      <a:r>
                        <a:rPr sz="2800" b="1" spc="65" dirty="0">
                          <a:solidFill>
                            <a:srgbClr val="FFFFFF"/>
                          </a:solidFill>
                          <a:latin typeface="Calibri"/>
                          <a:cs typeface="Calibri"/>
                        </a:rPr>
                        <a:t> </a:t>
                      </a:r>
                      <a:r>
                        <a:rPr sz="2800" b="1" spc="-5" dirty="0">
                          <a:solidFill>
                            <a:srgbClr val="FFFFFF"/>
                          </a:solidFill>
                          <a:latin typeface="Calibri"/>
                          <a:cs typeface="Calibri"/>
                        </a:rPr>
                        <a:t>HIV</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L="67945">
                        <a:lnSpc>
                          <a:spcPts val="3260"/>
                        </a:lnSpc>
                      </a:pPr>
                      <a:r>
                        <a:rPr sz="2800" spc="-5" dirty="0">
                          <a:latin typeface="Calibri"/>
                          <a:cs typeface="Calibri"/>
                        </a:rPr>
                        <a:t>21.7 /</a:t>
                      </a:r>
                      <a:r>
                        <a:rPr sz="2800" spc="30" dirty="0">
                          <a:latin typeface="Calibri"/>
                          <a:cs typeface="Calibri"/>
                        </a:rPr>
                        <a:t> </a:t>
                      </a:r>
                      <a:r>
                        <a:rPr sz="2800" spc="-10" dirty="0">
                          <a:latin typeface="Calibri"/>
                          <a:cs typeface="Calibri"/>
                        </a:rPr>
                        <a:t>100,000</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67945">
                        <a:lnSpc>
                          <a:spcPts val="3260"/>
                        </a:lnSpc>
                      </a:pPr>
                      <a:r>
                        <a:rPr sz="2800" spc="-5" dirty="0">
                          <a:latin typeface="Calibri"/>
                          <a:cs typeface="Calibri"/>
                        </a:rPr>
                        <a:t>15</a:t>
                      </a:r>
                      <a:r>
                        <a:rPr sz="2800" spc="20" dirty="0">
                          <a:latin typeface="Calibri"/>
                          <a:cs typeface="Calibri"/>
                        </a:rPr>
                        <a:t> </a:t>
                      </a:r>
                      <a:r>
                        <a:rPr sz="2800" spc="-10" dirty="0">
                          <a:latin typeface="Calibri"/>
                          <a:cs typeface="Calibri"/>
                        </a:rPr>
                        <a:t>/100,000</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4"/>
                  </a:ext>
                </a:extLst>
              </a:tr>
              <a:tr h="490924">
                <a:tc>
                  <a:txBody>
                    <a:bodyPr/>
                    <a:lstStyle/>
                    <a:p>
                      <a:pPr marL="924560">
                        <a:lnSpc>
                          <a:spcPts val="3260"/>
                        </a:lnSpc>
                      </a:pPr>
                      <a:r>
                        <a:rPr sz="2800" b="1" spc="-5" dirty="0">
                          <a:solidFill>
                            <a:srgbClr val="FFFFFF"/>
                          </a:solidFill>
                          <a:latin typeface="Calibri"/>
                          <a:cs typeface="Calibri"/>
                        </a:rPr>
                        <a:t>=</a:t>
                      </a:r>
                      <a:r>
                        <a:rPr sz="2800" b="1" spc="10" dirty="0">
                          <a:solidFill>
                            <a:srgbClr val="FFFFFF"/>
                          </a:solidFill>
                          <a:latin typeface="Calibri"/>
                          <a:cs typeface="Calibri"/>
                        </a:rPr>
                        <a:t> </a:t>
                      </a:r>
                      <a:r>
                        <a:rPr sz="2800" b="1" spc="-5" dirty="0">
                          <a:solidFill>
                            <a:srgbClr val="FFFFFF"/>
                          </a:solidFill>
                          <a:latin typeface="Calibri"/>
                          <a:cs typeface="Calibri"/>
                        </a:rPr>
                        <a:t>AIDS</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L="67945">
                        <a:lnSpc>
                          <a:spcPts val="3260"/>
                        </a:lnSpc>
                      </a:pPr>
                      <a:r>
                        <a:rPr sz="2800" spc="-5" dirty="0">
                          <a:latin typeface="Calibri"/>
                          <a:cs typeface="Calibri"/>
                        </a:rPr>
                        <a:t>7.6 /</a:t>
                      </a:r>
                      <a:r>
                        <a:rPr sz="2800" spc="30" dirty="0">
                          <a:latin typeface="Calibri"/>
                          <a:cs typeface="Calibri"/>
                        </a:rPr>
                        <a:t> </a:t>
                      </a:r>
                      <a:r>
                        <a:rPr sz="2800" spc="-10" dirty="0">
                          <a:latin typeface="Calibri"/>
                          <a:cs typeface="Calibri"/>
                        </a:rPr>
                        <a:t>100,000</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L="67945">
                        <a:lnSpc>
                          <a:spcPts val="3260"/>
                        </a:lnSpc>
                      </a:pPr>
                      <a:r>
                        <a:rPr sz="2800" spc="-5" dirty="0">
                          <a:latin typeface="Calibri"/>
                          <a:cs typeface="Calibri"/>
                        </a:rPr>
                        <a:t>6</a:t>
                      </a:r>
                      <a:r>
                        <a:rPr sz="2800" spc="5" dirty="0">
                          <a:latin typeface="Calibri"/>
                          <a:cs typeface="Calibri"/>
                        </a:rPr>
                        <a:t> </a:t>
                      </a:r>
                      <a:r>
                        <a:rPr sz="2800" spc="-10" dirty="0">
                          <a:latin typeface="Calibri"/>
                          <a:cs typeface="Calibri"/>
                        </a:rPr>
                        <a:t>/100,000</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5"/>
                  </a:ext>
                </a:extLst>
              </a:tr>
              <a:tr h="490923">
                <a:tc>
                  <a:txBody>
                    <a:bodyPr/>
                    <a:lstStyle/>
                    <a:p>
                      <a:pPr marL="67945">
                        <a:lnSpc>
                          <a:spcPts val="3260"/>
                        </a:lnSpc>
                      </a:pPr>
                      <a:r>
                        <a:rPr sz="2800" b="1" i="1" spc="-5" dirty="0">
                          <a:solidFill>
                            <a:srgbClr val="FFFFFF"/>
                          </a:solidFill>
                          <a:latin typeface="Calibri"/>
                          <a:cs typeface="Calibri"/>
                        </a:rPr>
                        <a:t>Diagnosis </a:t>
                      </a:r>
                      <a:r>
                        <a:rPr sz="2800" b="1" i="1" spc="-10" dirty="0">
                          <a:solidFill>
                            <a:srgbClr val="FFFFFF"/>
                          </a:solidFill>
                          <a:latin typeface="Calibri"/>
                          <a:cs typeface="Calibri"/>
                        </a:rPr>
                        <a:t>Rate </a:t>
                      </a:r>
                      <a:r>
                        <a:rPr sz="2800" b="1" spc="-5" dirty="0">
                          <a:solidFill>
                            <a:srgbClr val="FFFFFF"/>
                          </a:solidFill>
                          <a:latin typeface="Calibri"/>
                          <a:cs typeface="Calibri"/>
                        </a:rPr>
                        <a:t>(IR) = H +</a:t>
                      </a:r>
                      <a:r>
                        <a:rPr sz="2800" b="1" spc="45" dirty="0">
                          <a:solidFill>
                            <a:srgbClr val="FFFFFF"/>
                          </a:solidFill>
                          <a:latin typeface="Calibri"/>
                          <a:cs typeface="Calibri"/>
                        </a:rPr>
                        <a:t> </a:t>
                      </a:r>
                      <a:r>
                        <a:rPr sz="2800" b="1" spc="-5" dirty="0">
                          <a:solidFill>
                            <a:srgbClr val="FFFFFF"/>
                          </a:solidFill>
                          <a:latin typeface="Calibri"/>
                          <a:cs typeface="Calibri"/>
                        </a:rPr>
                        <a:t>A</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L="67945">
                        <a:lnSpc>
                          <a:spcPts val="3260"/>
                        </a:lnSpc>
                      </a:pPr>
                      <a:r>
                        <a:rPr sz="2800" spc="-5" dirty="0">
                          <a:latin typeface="Calibri"/>
                          <a:cs typeface="Calibri"/>
                        </a:rPr>
                        <a:t>29 /</a:t>
                      </a:r>
                      <a:r>
                        <a:rPr sz="2800" spc="20" dirty="0">
                          <a:latin typeface="Calibri"/>
                          <a:cs typeface="Calibri"/>
                        </a:rPr>
                        <a:t> </a:t>
                      </a:r>
                      <a:r>
                        <a:rPr sz="2800" spc="-10" dirty="0">
                          <a:latin typeface="Calibri"/>
                          <a:cs typeface="Calibri"/>
                        </a:rPr>
                        <a:t>100,000</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67945">
                        <a:lnSpc>
                          <a:spcPts val="3260"/>
                        </a:lnSpc>
                      </a:pPr>
                      <a:r>
                        <a:rPr sz="2800" spc="-5" dirty="0">
                          <a:latin typeface="Calibri"/>
                          <a:cs typeface="Calibri"/>
                        </a:rPr>
                        <a:t>21 /</a:t>
                      </a:r>
                      <a:r>
                        <a:rPr sz="2800" spc="20" dirty="0">
                          <a:latin typeface="Calibri"/>
                          <a:cs typeface="Calibri"/>
                        </a:rPr>
                        <a:t> </a:t>
                      </a:r>
                      <a:r>
                        <a:rPr sz="2800" spc="-10" dirty="0">
                          <a:latin typeface="Calibri"/>
                          <a:cs typeface="Calibri"/>
                        </a:rPr>
                        <a:t>100,000</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6"/>
                  </a:ext>
                </a:extLst>
              </a:tr>
              <a:tr h="531788">
                <a:tc>
                  <a:txBody>
                    <a:bodyPr/>
                    <a:lstStyle/>
                    <a:p>
                      <a:pPr marL="67945">
                        <a:lnSpc>
                          <a:spcPts val="3260"/>
                        </a:lnSpc>
                      </a:pPr>
                      <a:r>
                        <a:rPr sz="2800" b="1" spc="-15" dirty="0">
                          <a:solidFill>
                            <a:srgbClr val="FFFFFF"/>
                          </a:solidFill>
                          <a:latin typeface="Calibri"/>
                          <a:cs typeface="Calibri"/>
                        </a:rPr>
                        <a:t>Prevalence </a:t>
                      </a:r>
                      <a:r>
                        <a:rPr sz="2800" b="1" spc="-5" dirty="0">
                          <a:solidFill>
                            <a:srgbClr val="FFFFFF"/>
                          </a:solidFill>
                          <a:latin typeface="Calibri"/>
                          <a:cs typeface="Calibri"/>
                        </a:rPr>
                        <a:t>(PWH: </a:t>
                      </a:r>
                      <a:r>
                        <a:rPr sz="2400" b="1" spc="-5" dirty="0">
                          <a:solidFill>
                            <a:srgbClr val="FFFFFF"/>
                          </a:solidFill>
                          <a:latin typeface="Calibri"/>
                          <a:cs typeface="Calibri"/>
                        </a:rPr>
                        <a:t>ongoing</a:t>
                      </a:r>
                      <a:r>
                        <a:rPr sz="2400" b="1" spc="30" dirty="0">
                          <a:solidFill>
                            <a:srgbClr val="FFFFFF"/>
                          </a:solidFill>
                          <a:latin typeface="Calibri"/>
                          <a:cs typeface="Calibri"/>
                        </a:rPr>
                        <a:t> </a:t>
                      </a:r>
                      <a:r>
                        <a:rPr sz="2400" b="1" spc="-5" dirty="0">
                          <a:solidFill>
                            <a:srgbClr val="FFFFFF"/>
                          </a:solidFill>
                          <a:latin typeface="Calibri"/>
                          <a:cs typeface="Calibri"/>
                        </a:rPr>
                        <a:t>cases</a:t>
                      </a:r>
                      <a:r>
                        <a:rPr sz="2800" b="1" spc="-5" dirty="0">
                          <a:solidFill>
                            <a:srgbClr val="FFFFFF"/>
                          </a:solidFill>
                          <a:latin typeface="Calibri"/>
                          <a:cs typeface="Calibri"/>
                        </a:rPr>
                        <a:t>)</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L="67945">
                        <a:lnSpc>
                          <a:spcPts val="3260"/>
                        </a:lnSpc>
                      </a:pPr>
                      <a:r>
                        <a:rPr sz="2800" spc="-10" dirty="0">
                          <a:latin typeface="Calibri"/>
                          <a:cs typeface="Calibri"/>
                        </a:rPr>
                        <a:t>8,417</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L="67945">
                        <a:lnSpc>
                          <a:spcPts val="3260"/>
                        </a:lnSpc>
                      </a:pPr>
                      <a:r>
                        <a:rPr sz="2800" spc="-10" dirty="0">
                          <a:latin typeface="Calibri"/>
                          <a:cs typeface="Calibri"/>
                        </a:rPr>
                        <a:t>8,280</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7"/>
                  </a:ext>
                </a:extLst>
              </a:tr>
              <a:tr h="490923">
                <a:tc>
                  <a:txBody>
                    <a:bodyPr/>
                    <a:lstStyle/>
                    <a:p>
                      <a:pPr marL="67945">
                        <a:lnSpc>
                          <a:spcPts val="3260"/>
                        </a:lnSpc>
                      </a:pPr>
                      <a:r>
                        <a:rPr sz="2800" b="1" spc="-20" dirty="0">
                          <a:solidFill>
                            <a:srgbClr val="FFFFFF"/>
                          </a:solidFill>
                          <a:latin typeface="Calibri"/>
                          <a:cs typeface="Calibri"/>
                        </a:rPr>
                        <a:t>PREVALENCE Rate </a:t>
                      </a:r>
                      <a:r>
                        <a:rPr sz="2800" b="1" spc="-5" dirty="0">
                          <a:solidFill>
                            <a:srgbClr val="FFFFFF"/>
                          </a:solidFill>
                          <a:latin typeface="Calibri"/>
                          <a:cs typeface="Calibri"/>
                        </a:rPr>
                        <a:t>(</a:t>
                      </a:r>
                      <a:r>
                        <a:rPr sz="2400" b="1" spc="-5" dirty="0">
                          <a:solidFill>
                            <a:srgbClr val="FFFFFF"/>
                          </a:solidFill>
                          <a:latin typeface="Calibri"/>
                          <a:cs typeface="Calibri"/>
                        </a:rPr>
                        <a:t>PWH</a:t>
                      </a:r>
                      <a:r>
                        <a:rPr sz="2400" b="1" spc="130" dirty="0">
                          <a:solidFill>
                            <a:srgbClr val="FFFFFF"/>
                          </a:solidFill>
                          <a:latin typeface="Calibri"/>
                          <a:cs typeface="Calibri"/>
                        </a:rPr>
                        <a:t> </a:t>
                      </a:r>
                      <a:r>
                        <a:rPr sz="2400" b="1" spc="-5" dirty="0">
                          <a:solidFill>
                            <a:srgbClr val="FFFFFF"/>
                          </a:solidFill>
                          <a:latin typeface="Calibri"/>
                          <a:cs typeface="Calibri"/>
                        </a:rPr>
                        <a:t>ongoing)</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L="67945">
                        <a:lnSpc>
                          <a:spcPts val="3260"/>
                        </a:lnSpc>
                      </a:pPr>
                      <a:r>
                        <a:rPr sz="2800" spc="-10" dirty="0">
                          <a:latin typeface="Calibri"/>
                          <a:cs typeface="Calibri"/>
                        </a:rPr>
                        <a:t>566/</a:t>
                      </a:r>
                      <a:r>
                        <a:rPr sz="2800" spc="30" dirty="0">
                          <a:latin typeface="Calibri"/>
                          <a:cs typeface="Calibri"/>
                        </a:rPr>
                        <a:t> </a:t>
                      </a:r>
                      <a:r>
                        <a:rPr sz="2800" spc="-10" dirty="0">
                          <a:latin typeface="Calibri"/>
                          <a:cs typeface="Calibri"/>
                        </a:rPr>
                        <a:t>100,000</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67945">
                        <a:lnSpc>
                          <a:spcPts val="3260"/>
                        </a:lnSpc>
                      </a:pPr>
                      <a:r>
                        <a:rPr sz="2800" spc="-5" dirty="0">
                          <a:latin typeface="Calibri"/>
                          <a:cs typeface="Calibri"/>
                        </a:rPr>
                        <a:t>563/100,000</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8"/>
                  </a:ext>
                </a:extLst>
              </a:tr>
              <a:tr h="490923">
                <a:tc>
                  <a:txBody>
                    <a:bodyPr/>
                    <a:lstStyle/>
                    <a:p>
                      <a:pPr marL="67945">
                        <a:lnSpc>
                          <a:spcPts val="3260"/>
                        </a:lnSpc>
                      </a:pPr>
                      <a:r>
                        <a:rPr sz="2800" b="1" spc="-5" dirty="0">
                          <a:solidFill>
                            <a:srgbClr val="FFFFFF"/>
                          </a:solidFill>
                          <a:latin typeface="Calibri"/>
                          <a:cs typeface="Calibri"/>
                        </a:rPr>
                        <a:t>HIV </a:t>
                      </a:r>
                      <a:r>
                        <a:rPr sz="2800" b="1" spc="-10" dirty="0">
                          <a:solidFill>
                            <a:srgbClr val="FFFFFF"/>
                          </a:solidFill>
                          <a:latin typeface="Calibri"/>
                          <a:cs typeface="Calibri"/>
                        </a:rPr>
                        <a:t>Deaths</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L="68580">
                        <a:lnSpc>
                          <a:spcPts val="3260"/>
                        </a:lnSpc>
                      </a:pPr>
                      <a:r>
                        <a:rPr sz="2800" spc="-5" dirty="0">
                          <a:latin typeface="Calibri"/>
                          <a:cs typeface="Calibri"/>
                        </a:rPr>
                        <a:t>39</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L="67945">
                        <a:lnSpc>
                          <a:spcPts val="3260"/>
                        </a:lnSpc>
                      </a:pPr>
                      <a:r>
                        <a:rPr sz="2800" spc="-5" dirty="0">
                          <a:latin typeface="Calibri"/>
                          <a:cs typeface="Calibri"/>
                        </a:rPr>
                        <a:t>48</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9"/>
                  </a:ext>
                </a:extLst>
              </a:tr>
              <a:tr h="470620">
                <a:tc>
                  <a:txBody>
                    <a:bodyPr/>
                    <a:lstStyle/>
                    <a:p>
                      <a:pPr marL="67945">
                        <a:lnSpc>
                          <a:spcPts val="3265"/>
                        </a:lnSpc>
                      </a:pPr>
                      <a:r>
                        <a:rPr sz="2800" b="1" spc="-5" dirty="0">
                          <a:solidFill>
                            <a:srgbClr val="FFFFFF"/>
                          </a:solidFill>
                          <a:latin typeface="Calibri"/>
                          <a:cs typeface="Calibri"/>
                        </a:rPr>
                        <a:t>HIV </a:t>
                      </a:r>
                      <a:r>
                        <a:rPr sz="2800" b="1" spc="-10" dirty="0">
                          <a:solidFill>
                            <a:srgbClr val="FFFFFF"/>
                          </a:solidFill>
                          <a:latin typeface="Calibri"/>
                          <a:cs typeface="Calibri"/>
                        </a:rPr>
                        <a:t>Death</a:t>
                      </a:r>
                      <a:r>
                        <a:rPr sz="2800" b="1" spc="10" dirty="0">
                          <a:solidFill>
                            <a:srgbClr val="FFFFFF"/>
                          </a:solidFill>
                          <a:latin typeface="Calibri"/>
                          <a:cs typeface="Calibri"/>
                        </a:rPr>
                        <a:t> </a:t>
                      </a:r>
                      <a:r>
                        <a:rPr sz="2800" b="1" spc="-20" dirty="0">
                          <a:solidFill>
                            <a:srgbClr val="FFFFFF"/>
                          </a:solidFill>
                          <a:latin typeface="Calibri"/>
                          <a:cs typeface="Calibri"/>
                        </a:rPr>
                        <a:t>Rate</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L="68580">
                        <a:lnSpc>
                          <a:spcPts val="3265"/>
                        </a:lnSpc>
                      </a:pPr>
                      <a:r>
                        <a:rPr sz="2800" spc="-5" dirty="0">
                          <a:latin typeface="Calibri"/>
                          <a:cs typeface="Calibri"/>
                        </a:rPr>
                        <a:t>3.0 /</a:t>
                      </a:r>
                      <a:r>
                        <a:rPr sz="2800" spc="30" dirty="0">
                          <a:latin typeface="Calibri"/>
                          <a:cs typeface="Calibri"/>
                        </a:rPr>
                        <a:t> </a:t>
                      </a:r>
                      <a:r>
                        <a:rPr sz="2800" spc="-10" dirty="0">
                          <a:latin typeface="Calibri"/>
                          <a:cs typeface="Calibri"/>
                        </a:rPr>
                        <a:t>100,000</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67945">
                        <a:lnSpc>
                          <a:spcPts val="3265"/>
                        </a:lnSpc>
                      </a:pPr>
                      <a:r>
                        <a:rPr sz="2800" spc="-5" dirty="0">
                          <a:latin typeface="Calibri"/>
                          <a:cs typeface="Calibri"/>
                        </a:rPr>
                        <a:t>3.9/100,000</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10"/>
                  </a:ext>
                </a:extLst>
              </a:tr>
              <a:tr h="490923">
                <a:tc>
                  <a:txBody>
                    <a:bodyPr/>
                    <a:lstStyle/>
                    <a:p>
                      <a:pPr marL="67945">
                        <a:lnSpc>
                          <a:spcPts val="3260"/>
                        </a:lnSpc>
                      </a:pPr>
                      <a:r>
                        <a:rPr sz="2800" b="1" spc="-5" dirty="0">
                          <a:solidFill>
                            <a:srgbClr val="FFFFFF"/>
                          </a:solidFill>
                          <a:latin typeface="Calibri"/>
                          <a:cs typeface="Calibri"/>
                        </a:rPr>
                        <a:t>HIV </a:t>
                      </a:r>
                      <a:r>
                        <a:rPr sz="2800" b="1" spc="-10" dirty="0">
                          <a:solidFill>
                            <a:srgbClr val="FFFFFF"/>
                          </a:solidFill>
                          <a:latin typeface="Calibri"/>
                          <a:cs typeface="Calibri"/>
                        </a:rPr>
                        <a:t>Case </a:t>
                      </a:r>
                      <a:r>
                        <a:rPr sz="2800" b="1" spc="-20" dirty="0">
                          <a:solidFill>
                            <a:srgbClr val="FFFFFF"/>
                          </a:solidFill>
                          <a:latin typeface="Calibri"/>
                          <a:cs typeface="Calibri"/>
                        </a:rPr>
                        <a:t>Fatality</a:t>
                      </a:r>
                      <a:r>
                        <a:rPr sz="2800" b="1" spc="50" dirty="0">
                          <a:solidFill>
                            <a:srgbClr val="FFFFFF"/>
                          </a:solidFill>
                          <a:latin typeface="Calibri"/>
                          <a:cs typeface="Calibri"/>
                        </a:rPr>
                        <a:t> </a:t>
                      </a:r>
                      <a:r>
                        <a:rPr sz="2800" b="1" spc="-20" dirty="0">
                          <a:solidFill>
                            <a:srgbClr val="FFFFFF"/>
                          </a:solidFill>
                          <a:latin typeface="Calibri"/>
                          <a:cs typeface="Calibri"/>
                        </a:rPr>
                        <a:t>Rate</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L="68580">
                        <a:lnSpc>
                          <a:spcPts val="3260"/>
                        </a:lnSpc>
                      </a:pPr>
                      <a:r>
                        <a:rPr sz="2800" spc="-5" dirty="0">
                          <a:latin typeface="Calibri"/>
                          <a:cs typeface="Calibri"/>
                        </a:rPr>
                        <a:t>4.6 / </a:t>
                      </a:r>
                      <a:r>
                        <a:rPr sz="2800" spc="-10" dirty="0">
                          <a:latin typeface="Calibri"/>
                          <a:cs typeface="Calibri"/>
                        </a:rPr>
                        <a:t>1,000</a:t>
                      </a:r>
                      <a:r>
                        <a:rPr sz="2800" spc="65" dirty="0">
                          <a:latin typeface="Calibri"/>
                          <a:cs typeface="Calibri"/>
                        </a:rPr>
                        <a:t> </a:t>
                      </a:r>
                      <a:r>
                        <a:rPr sz="2800" spc="-25" dirty="0">
                          <a:latin typeface="Calibri"/>
                          <a:cs typeface="Calibri"/>
                        </a:rPr>
                        <a:t>HIV’s</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L="67945">
                        <a:lnSpc>
                          <a:spcPts val="3260"/>
                        </a:lnSpc>
                      </a:pPr>
                      <a:r>
                        <a:rPr sz="2800" spc="-10" dirty="0">
                          <a:latin typeface="Calibri"/>
                          <a:cs typeface="Calibri"/>
                        </a:rPr>
                        <a:t>5.7/1000</a:t>
                      </a:r>
                      <a:r>
                        <a:rPr sz="2800" spc="65" dirty="0">
                          <a:latin typeface="Calibri"/>
                          <a:cs typeface="Calibri"/>
                        </a:rPr>
                        <a:t> </a:t>
                      </a:r>
                      <a:r>
                        <a:rPr sz="2800" spc="-25" dirty="0">
                          <a:latin typeface="Calibri"/>
                          <a:cs typeface="Calibri"/>
                        </a:rPr>
                        <a:t>HIV’s</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11"/>
                  </a:ext>
                </a:extLst>
              </a:tr>
            </a:tbl>
          </a:graphicData>
        </a:graphic>
      </p:graphicFrame>
    </p:spTree>
    <p:extLst>
      <p:ext uri="{BB962C8B-B14F-4D97-AF65-F5344CB8AC3E}">
        <p14:creationId xmlns:p14="http://schemas.microsoft.com/office/powerpoint/2010/main" val="1740155793"/>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9" y="33338"/>
            <a:ext cx="10018713" cy="1139825"/>
          </a:xfrm>
        </p:spPr>
        <p:txBody>
          <a:bodyPr>
            <a:normAutofit fontScale="90000"/>
          </a:bodyPr>
          <a:lstStyle/>
          <a:p>
            <a:pPr algn="l"/>
            <a:r>
              <a:rPr lang="en-US" b="1" dirty="0">
                <a:solidFill>
                  <a:srgbClr val="C00000"/>
                </a:solidFill>
              </a:rPr>
              <a:t>MAI </a:t>
            </a:r>
            <a:r>
              <a:rPr lang="en-US" b="1" dirty="0" smtClean="0">
                <a:solidFill>
                  <a:srgbClr val="C00000"/>
                </a:solidFill>
              </a:rPr>
              <a:t>Health Outcomes Comparison</a:t>
            </a:r>
            <a:br>
              <a:rPr lang="en-US" b="1" dirty="0" smtClean="0">
                <a:solidFill>
                  <a:srgbClr val="C00000"/>
                </a:solidFill>
              </a:rPr>
            </a:br>
            <a:r>
              <a:rPr lang="en-US" b="1" dirty="0" smtClean="0">
                <a:solidFill>
                  <a:srgbClr val="C00000"/>
                </a:solidFill>
              </a:rPr>
              <a:t>GY21 &amp; GY22</a:t>
            </a:r>
            <a:endParaRPr lang="en-US" b="1" dirty="0"/>
          </a:p>
        </p:txBody>
      </p:sp>
      <p:graphicFrame>
        <p:nvGraphicFramePr>
          <p:cNvPr id="6" name="Content Placeholder 6"/>
          <p:cNvGraphicFramePr>
            <a:graphicFrameLocks/>
          </p:cNvGraphicFramePr>
          <p:nvPr>
            <p:extLst/>
          </p:nvPr>
        </p:nvGraphicFramePr>
        <p:xfrm>
          <a:off x="7331188" y="1395231"/>
          <a:ext cx="3759178" cy="50038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7" name="Content Placeholder 6"/>
          <p:cNvGraphicFramePr>
            <a:graphicFrameLocks/>
          </p:cNvGraphicFramePr>
          <p:nvPr>
            <p:extLst/>
          </p:nvPr>
        </p:nvGraphicFramePr>
        <p:xfrm>
          <a:off x="2415199" y="1395231"/>
          <a:ext cx="4181543" cy="500380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617879" y="3025160"/>
            <a:ext cx="1797320" cy="116955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solidFill>
                  <a:prstClr val="black"/>
                </a:solidFill>
                <a:effectLst/>
                <a:uLnTx/>
                <a:uFillTx/>
                <a:latin typeface="Corbel" panose="020B0503020204020204"/>
                <a:ea typeface="+mn-ea"/>
                <a:cs typeface="+mn-cs"/>
              </a:rPr>
              <a:t>•A slight difference in rates for both Viral Suppression and Retention in GY21 &amp;22.</a:t>
            </a:r>
          </a:p>
        </p:txBody>
      </p:sp>
    </p:spTree>
    <p:extLst>
      <p:ext uri="{BB962C8B-B14F-4D97-AF65-F5344CB8AC3E}">
        <p14:creationId xmlns:p14="http://schemas.microsoft.com/office/powerpoint/2010/main" val="1371006906"/>
      </p:ext>
    </p:extLst>
  </p:cSld>
  <p:clrMapOvr>
    <a:masterClrMapping/>
  </p:clrMapOvr>
  <p:timing>
    <p:tnLst>
      <p:par>
        <p:cTn id="1" dur="indefinite" restart="never" nodeType="tmRoot"/>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1410488" y="6110546"/>
            <a:ext cx="252095" cy="51371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3200" b="0" i="0" u="none" strike="noStrike" kern="1200" cap="none" spc="0" normalizeH="0" baseline="0" noProof="0" dirty="0">
                <a:ln>
                  <a:noFill/>
                </a:ln>
                <a:solidFill>
                  <a:srgbClr val="FFFFFF"/>
                </a:solidFill>
                <a:effectLst/>
                <a:uLnTx/>
                <a:uFillTx/>
                <a:latin typeface="Arial"/>
                <a:ea typeface="+mn-ea"/>
                <a:cs typeface="Arial"/>
              </a:rPr>
              <a:t>4</a:t>
            </a:r>
            <a:endParaRPr kumimoji="0" sz="3200" b="0" i="0" u="none" strike="noStrike" kern="1200" cap="none" spc="0" normalizeH="0" baseline="0" noProof="0">
              <a:ln>
                <a:noFill/>
              </a:ln>
              <a:solidFill>
                <a:prstClr val="black"/>
              </a:solidFill>
              <a:effectLst/>
              <a:uLnTx/>
              <a:uFillTx/>
              <a:latin typeface="Arial"/>
              <a:ea typeface="+mn-ea"/>
              <a:cs typeface="Arial"/>
            </a:endParaRPr>
          </a:p>
        </p:txBody>
      </p:sp>
      <p:sp>
        <p:nvSpPr>
          <p:cNvPr id="3" name="object 3"/>
          <p:cNvSpPr txBox="1">
            <a:spLocks noGrp="1"/>
          </p:cNvSpPr>
          <p:nvPr>
            <p:ph type="title"/>
          </p:nvPr>
        </p:nvSpPr>
        <p:spPr>
          <a:xfrm>
            <a:off x="411638" y="484413"/>
            <a:ext cx="11367135" cy="513715"/>
          </a:xfrm>
          <a:prstGeom prst="rect">
            <a:avLst/>
          </a:prstGeom>
        </p:spPr>
        <p:txBody>
          <a:bodyPr vert="horz" wrap="square" lIns="0" tIns="13335" rIns="0" bIns="0" rtlCol="0">
            <a:spAutoFit/>
          </a:bodyPr>
          <a:lstStyle/>
          <a:p>
            <a:pPr marL="12700">
              <a:lnSpc>
                <a:spcPct val="100000"/>
              </a:lnSpc>
              <a:spcBef>
                <a:spcPts val="105"/>
              </a:spcBef>
            </a:pPr>
            <a:r>
              <a:rPr sz="3200" b="1" i="1" spc="-5" dirty="0">
                <a:latin typeface="Arial"/>
                <a:cs typeface="Arial"/>
              </a:rPr>
              <a:t>Definitions</a:t>
            </a:r>
            <a:r>
              <a:rPr sz="3200" b="1" spc="-5" dirty="0">
                <a:latin typeface="Arial"/>
                <a:cs typeface="Arial"/>
              </a:rPr>
              <a:t>: </a:t>
            </a:r>
            <a:r>
              <a:rPr sz="3200" b="1" dirty="0">
                <a:latin typeface="Arial"/>
                <a:cs typeface="Arial"/>
              </a:rPr>
              <a:t>HIV </a:t>
            </a:r>
            <a:r>
              <a:rPr sz="3200" b="1" i="1" spc="-5" dirty="0">
                <a:latin typeface="Arial"/>
                <a:cs typeface="Arial"/>
              </a:rPr>
              <a:t>Care Continuum </a:t>
            </a:r>
            <a:r>
              <a:rPr sz="3200" b="1" spc="-5" dirty="0">
                <a:latin typeface="Arial"/>
                <a:cs typeface="Arial"/>
              </a:rPr>
              <a:t>stages –Palm Beach</a:t>
            </a:r>
            <a:r>
              <a:rPr sz="3200" b="1" spc="-110" dirty="0">
                <a:latin typeface="Arial"/>
                <a:cs typeface="Arial"/>
              </a:rPr>
              <a:t> </a:t>
            </a:r>
            <a:r>
              <a:rPr sz="3200" b="1" spc="-10" dirty="0">
                <a:latin typeface="Arial"/>
                <a:cs typeface="Arial"/>
              </a:rPr>
              <a:t>2021</a:t>
            </a:r>
            <a:endParaRPr sz="3200">
              <a:latin typeface="Arial"/>
              <a:cs typeface="Arial"/>
            </a:endParaRPr>
          </a:p>
        </p:txBody>
      </p:sp>
      <p:sp>
        <p:nvSpPr>
          <p:cNvPr id="4" name="object 4"/>
          <p:cNvSpPr/>
          <p:nvPr/>
        </p:nvSpPr>
        <p:spPr>
          <a:xfrm>
            <a:off x="838200" y="1318260"/>
            <a:ext cx="10515598" cy="4878323"/>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2446020" y="4509515"/>
            <a:ext cx="396240" cy="131445"/>
          </a:xfrm>
          <a:custGeom>
            <a:avLst/>
            <a:gdLst/>
            <a:ahLst/>
            <a:cxnLst/>
            <a:rect l="l" t="t" r="r" b="b"/>
            <a:pathLst>
              <a:path w="396239" h="131445">
                <a:moveTo>
                  <a:pt x="0" y="0"/>
                </a:moveTo>
                <a:lnTo>
                  <a:pt x="396239" y="0"/>
                </a:lnTo>
                <a:lnTo>
                  <a:pt x="396239" y="131063"/>
                </a:lnTo>
                <a:lnTo>
                  <a:pt x="0" y="131063"/>
                </a:lnTo>
                <a:lnTo>
                  <a:pt x="0" y="0"/>
                </a:lnTo>
                <a:close/>
              </a:path>
            </a:pathLst>
          </a:custGeom>
          <a:solidFill>
            <a:srgbClr val="DEEBF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2446020" y="4509515"/>
            <a:ext cx="396240" cy="131445"/>
          </a:xfrm>
          <a:custGeom>
            <a:avLst/>
            <a:gdLst/>
            <a:ahLst/>
            <a:cxnLst/>
            <a:rect l="l" t="t" r="r" b="b"/>
            <a:pathLst>
              <a:path w="396239" h="131445">
                <a:moveTo>
                  <a:pt x="0" y="0"/>
                </a:moveTo>
                <a:lnTo>
                  <a:pt x="396239" y="0"/>
                </a:lnTo>
                <a:lnTo>
                  <a:pt x="396239" y="131063"/>
                </a:lnTo>
                <a:lnTo>
                  <a:pt x="0" y="131063"/>
                </a:lnTo>
                <a:lnTo>
                  <a:pt x="0" y="0"/>
                </a:lnTo>
                <a:close/>
              </a:path>
            </a:pathLst>
          </a:custGeom>
          <a:ln w="12700">
            <a:solidFill>
              <a:srgbClr val="DEEBF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4096511" y="4837176"/>
            <a:ext cx="1432560" cy="402590"/>
          </a:xfrm>
          <a:custGeom>
            <a:avLst/>
            <a:gdLst/>
            <a:ahLst/>
            <a:cxnLst/>
            <a:rect l="l" t="t" r="r" b="b"/>
            <a:pathLst>
              <a:path w="1432560" h="402589">
                <a:moveTo>
                  <a:pt x="0" y="0"/>
                </a:moveTo>
                <a:lnTo>
                  <a:pt x="1432560" y="0"/>
                </a:lnTo>
                <a:lnTo>
                  <a:pt x="1432560" y="402336"/>
                </a:lnTo>
                <a:lnTo>
                  <a:pt x="0" y="402336"/>
                </a:lnTo>
                <a:lnTo>
                  <a:pt x="0" y="0"/>
                </a:lnTo>
                <a:close/>
              </a:path>
            </a:pathLst>
          </a:custGeom>
          <a:solidFill>
            <a:srgbClr val="DEEBF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9669780" y="5344667"/>
            <a:ext cx="481965" cy="147955"/>
          </a:xfrm>
          <a:custGeom>
            <a:avLst/>
            <a:gdLst/>
            <a:ahLst/>
            <a:cxnLst/>
            <a:rect l="l" t="t" r="r" b="b"/>
            <a:pathLst>
              <a:path w="481965" h="147954">
                <a:moveTo>
                  <a:pt x="0" y="0"/>
                </a:moveTo>
                <a:lnTo>
                  <a:pt x="481583" y="0"/>
                </a:lnTo>
                <a:lnTo>
                  <a:pt x="481583" y="147827"/>
                </a:lnTo>
                <a:lnTo>
                  <a:pt x="0" y="147827"/>
                </a:lnTo>
                <a:lnTo>
                  <a:pt x="0" y="0"/>
                </a:lnTo>
                <a:close/>
              </a:path>
            </a:pathLst>
          </a:custGeom>
          <a:solidFill>
            <a:srgbClr val="DEEBF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9669780" y="5344667"/>
            <a:ext cx="481965" cy="147955"/>
          </a:xfrm>
          <a:custGeom>
            <a:avLst/>
            <a:gdLst/>
            <a:ahLst/>
            <a:cxnLst/>
            <a:rect l="l" t="t" r="r" b="b"/>
            <a:pathLst>
              <a:path w="481965" h="147954">
                <a:moveTo>
                  <a:pt x="0" y="0"/>
                </a:moveTo>
                <a:lnTo>
                  <a:pt x="481583" y="0"/>
                </a:lnTo>
                <a:lnTo>
                  <a:pt x="481583" y="147827"/>
                </a:lnTo>
                <a:lnTo>
                  <a:pt x="0" y="147827"/>
                </a:lnTo>
                <a:lnTo>
                  <a:pt x="0" y="0"/>
                </a:lnTo>
                <a:close/>
              </a:path>
            </a:pathLst>
          </a:custGeom>
          <a:ln w="12699">
            <a:solidFill>
              <a:srgbClr val="DEEBF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txBox="1"/>
          <p:nvPr/>
        </p:nvSpPr>
        <p:spPr>
          <a:xfrm>
            <a:off x="2463594" y="4408203"/>
            <a:ext cx="3112135" cy="774700"/>
          </a:xfrm>
          <a:prstGeom prst="rect">
            <a:avLst/>
          </a:prstGeom>
        </p:spPr>
        <p:txBody>
          <a:bodyPr vert="horz" wrap="square" lIns="0" tIns="12700" rIns="0" bIns="0" rtlCol="0">
            <a:spAutoFit/>
          </a:bodyPr>
          <a:lstStyle/>
          <a:p>
            <a:pPr marL="12700" marR="0" lvl="0" indent="0" algn="l" defTabSz="914400" rtl="0" eaLnBrk="1" fontAlgn="auto" latinLnBrk="0" hangingPunct="1">
              <a:lnSpc>
                <a:spcPts val="2110"/>
              </a:lnSpc>
              <a:spcBef>
                <a:spcPts val="100"/>
              </a:spcBef>
              <a:spcAft>
                <a:spcPts val="0"/>
              </a:spcAft>
              <a:buClrTx/>
              <a:buSzTx/>
              <a:buFontTx/>
              <a:buNone/>
              <a:tabLst/>
              <a:defRPr/>
            </a:pPr>
            <a:r>
              <a:rPr kumimoji="0" sz="1800" b="0" i="0" u="none" strike="noStrike" kern="1200" cap="none" spc="0" normalizeH="0" baseline="0" noProof="0" dirty="0">
                <a:ln>
                  <a:noFill/>
                </a:ln>
                <a:solidFill>
                  <a:srgbClr val="767171"/>
                </a:solidFill>
                <a:effectLst/>
                <a:uLnTx/>
                <a:uFillTx/>
                <a:latin typeface="Calibri"/>
                <a:ea typeface="+mn-ea"/>
                <a:cs typeface="Calibri"/>
              </a:rPr>
              <a:t>2021</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583055" marR="0" lvl="0" indent="0" algn="l" defTabSz="914400" rtl="0" eaLnBrk="1" fontAlgn="auto" latinLnBrk="0" hangingPunct="1">
              <a:lnSpc>
                <a:spcPts val="1870"/>
              </a:lnSpc>
              <a:spcBef>
                <a:spcPts val="0"/>
              </a:spcBef>
              <a:spcAft>
                <a:spcPts val="0"/>
              </a:spcAft>
              <a:buClrTx/>
              <a:buSzTx/>
              <a:buFontTx/>
              <a:buNone/>
              <a:tabLst/>
              <a:defRPr/>
            </a:pPr>
            <a:r>
              <a:rPr kumimoji="0" sz="1600" b="0" i="0" u="none" strike="noStrike" kern="1200" cap="none" spc="-5" normalizeH="0" baseline="0" noProof="0" dirty="0">
                <a:ln>
                  <a:noFill/>
                </a:ln>
                <a:solidFill>
                  <a:srgbClr val="767171"/>
                </a:solidFill>
                <a:effectLst/>
                <a:uLnTx/>
                <a:uFillTx/>
                <a:latin typeface="Calibri"/>
                <a:ea typeface="+mn-ea"/>
                <a:cs typeface="Calibri"/>
              </a:rPr>
              <a:t>January 1, </a:t>
            </a:r>
            <a:r>
              <a:rPr kumimoji="0" sz="1600" b="0" i="0" u="none" strike="noStrike" kern="1200" cap="none" spc="-10" normalizeH="0" baseline="0" noProof="0" dirty="0">
                <a:ln>
                  <a:noFill/>
                </a:ln>
                <a:solidFill>
                  <a:srgbClr val="767171"/>
                </a:solidFill>
                <a:effectLst/>
                <a:uLnTx/>
                <a:uFillTx/>
                <a:latin typeface="Calibri"/>
                <a:ea typeface="+mn-ea"/>
                <a:cs typeface="Calibri"/>
              </a:rPr>
              <a:t>2021</a:t>
            </a:r>
            <a:r>
              <a:rPr kumimoji="0" sz="1600" b="0" i="0" u="none" strike="noStrike" kern="1200" cap="none" spc="0" normalizeH="0" baseline="0" noProof="0" dirty="0">
                <a:ln>
                  <a:noFill/>
                </a:ln>
                <a:solidFill>
                  <a:srgbClr val="767171"/>
                </a:solidFill>
                <a:effectLst/>
                <a:uLnTx/>
                <a:uFillTx/>
                <a:latin typeface="Calibri"/>
                <a:ea typeface="+mn-ea"/>
                <a:cs typeface="Calibri"/>
              </a:rPr>
              <a:t> </a:t>
            </a:r>
            <a:r>
              <a:rPr kumimoji="0" sz="1600" b="0" i="0" u="none" strike="noStrike" kern="1200" cap="none" spc="-10" normalizeH="0" baseline="0" noProof="0" dirty="0">
                <a:ln>
                  <a:noFill/>
                </a:ln>
                <a:solidFill>
                  <a:srgbClr val="767171"/>
                </a:solidFill>
                <a:effectLst/>
                <a:uLnTx/>
                <a:uFillTx/>
                <a:latin typeface="Calibri"/>
                <a:ea typeface="+mn-ea"/>
                <a:cs typeface="Calibri"/>
              </a:rPr>
              <a:t>to</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1583055" marR="0" lvl="0" indent="0" algn="l" defTabSz="914400" rtl="0" eaLnBrk="1" fontAlgn="auto" latinLnBrk="0" hangingPunct="1">
              <a:lnSpc>
                <a:spcPct val="100000"/>
              </a:lnSpc>
              <a:spcBef>
                <a:spcPts val="0"/>
              </a:spcBef>
              <a:spcAft>
                <a:spcPts val="0"/>
              </a:spcAft>
              <a:buClrTx/>
              <a:buSzTx/>
              <a:buFontTx/>
              <a:buNone/>
              <a:tabLst/>
              <a:defRPr/>
            </a:pPr>
            <a:r>
              <a:rPr kumimoji="0" sz="1600" b="0" i="0" u="none" strike="noStrike" kern="1200" cap="none" spc="-10" normalizeH="0" baseline="0" noProof="0" dirty="0">
                <a:ln>
                  <a:noFill/>
                </a:ln>
                <a:solidFill>
                  <a:srgbClr val="767171"/>
                </a:solidFill>
                <a:effectLst/>
                <a:uLnTx/>
                <a:uFillTx/>
                <a:latin typeface="Calibri"/>
                <a:ea typeface="+mn-ea"/>
                <a:cs typeface="Calibri"/>
              </a:rPr>
              <a:t>March </a:t>
            </a:r>
            <a:r>
              <a:rPr kumimoji="0" sz="1600" b="0" i="0" u="none" strike="noStrike" kern="1200" cap="none" spc="-5" normalizeH="0" baseline="0" noProof="0" dirty="0">
                <a:ln>
                  <a:noFill/>
                </a:ln>
                <a:solidFill>
                  <a:srgbClr val="767171"/>
                </a:solidFill>
                <a:effectLst/>
                <a:uLnTx/>
                <a:uFillTx/>
                <a:latin typeface="Calibri"/>
                <a:ea typeface="+mn-ea"/>
                <a:cs typeface="Calibri"/>
              </a:rPr>
              <a:t>31, </a:t>
            </a:r>
            <a:r>
              <a:rPr kumimoji="0" sz="1600" b="0" i="0" u="none" strike="noStrike" kern="1200" cap="none" spc="-10" normalizeH="0" baseline="0" noProof="0" dirty="0">
                <a:ln>
                  <a:noFill/>
                </a:ln>
                <a:solidFill>
                  <a:srgbClr val="767171"/>
                </a:solidFill>
                <a:effectLst/>
                <a:uLnTx/>
                <a:uFillTx/>
                <a:latin typeface="Calibri"/>
                <a:ea typeface="+mn-ea"/>
                <a:cs typeface="Calibri"/>
              </a:rPr>
              <a:t>2022</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1" name="object 11"/>
          <p:cNvSpPr txBox="1"/>
          <p:nvPr/>
        </p:nvSpPr>
        <p:spPr>
          <a:xfrm>
            <a:off x="9662486" y="5251550"/>
            <a:ext cx="489584"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767171"/>
                </a:solidFill>
                <a:effectLst/>
                <a:uLnTx/>
                <a:uFillTx/>
                <a:latin typeface="Calibri"/>
                <a:ea typeface="+mn-ea"/>
                <a:cs typeface="Calibri"/>
              </a:rPr>
              <a:t>2022</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2" name="object 12"/>
          <p:cNvSpPr txBox="1"/>
          <p:nvPr/>
        </p:nvSpPr>
        <p:spPr>
          <a:xfrm>
            <a:off x="1781356" y="5482140"/>
            <a:ext cx="836930"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800" b="1" i="0" u="none" strike="noStrike" kern="1200" cap="none" spc="-10" normalizeH="0" baseline="0" noProof="0" dirty="0">
                <a:ln>
                  <a:noFill/>
                </a:ln>
                <a:solidFill>
                  <a:srgbClr val="FFFFFF"/>
                </a:solidFill>
                <a:effectLst/>
                <a:uLnTx/>
                <a:uFillTx/>
                <a:latin typeface="Calibri"/>
                <a:ea typeface="+mn-ea"/>
                <a:cs typeface="Calibri"/>
              </a:rPr>
              <a:t>8</a:t>
            </a:r>
            <a:r>
              <a:rPr kumimoji="0" sz="2800" b="1" i="0" u="none" strike="noStrike" kern="1200" cap="none" spc="-5" normalizeH="0" baseline="0" noProof="0" dirty="0">
                <a:ln>
                  <a:noFill/>
                </a:ln>
                <a:solidFill>
                  <a:srgbClr val="FFFFFF"/>
                </a:solidFill>
                <a:effectLst/>
                <a:uLnTx/>
                <a:uFillTx/>
                <a:latin typeface="Calibri"/>
                <a:ea typeface="+mn-ea"/>
                <a:cs typeface="Calibri"/>
              </a:rPr>
              <a:t>,</a:t>
            </a:r>
            <a:r>
              <a:rPr kumimoji="0" sz="2800" b="1" i="0" u="none" strike="noStrike" kern="1200" cap="none" spc="-10" normalizeH="0" baseline="0" noProof="0" dirty="0">
                <a:ln>
                  <a:noFill/>
                </a:ln>
                <a:solidFill>
                  <a:srgbClr val="FFFFFF"/>
                </a:solidFill>
                <a:effectLst/>
                <a:uLnTx/>
                <a:uFillTx/>
                <a:latin typeface="Calibri"/>
                <a:ea typeface="+mn-ea"/>
                <a:cs typeface="Calibri"/>
              </a:rPr>
              <a:t>41</a:t>
            </a:r>
            <a:r>
              <a:rPr kumimoji="0" sz="2800" b="1" i="0" u="none" strike="noStrike" kern="1200" cap="none" spc="-5" normalizeH="0" baseline="0" noProof="0" dirty="0">
                <a:ln>
                  <a:noFill/>
                </a:ln>
                <a:solidFill>
                  <a:srgbClr val="FFFFFF"/>
                </a:solidFill>
                <a:effectLst/>
                <a:uLnTx/>
                <a:uFillTx/>
                <a:latin typeface="Calibri"/>
                <a:ea typeface="+mn-ea"/>
                <a:cs typeface="Calibri"/>
              </a:rPr>
              <a:t>7</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
        <p:nvSpPr>
          <p:cNvPr id="13" name="object 13"/>
          <p:cNvSpPr txBox="1"/>
          <p:nvPr/>
        </p:nvSpPr>
        <p:spPr>
          <a:xfrm>
            <a:off x="4433893" y="5613169"/>
            <a:ext cx="836930"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800" b="1" i="0" u="none" strike="noStrike" kern="1200" cap="none" spc="-10" normalizeH="0" baseline="0" noProof="0" dirty="0">
                <a:ln>
                  <a:noFill/>
                </a:ln>
                <a:solidFill>
                  <a:prstClr val="black"/>
                </a:solidFill>
                <a:effectLst/>
                <a:uLnTx/>
                <a:uFillTx/>
                <a:latin typeface="Calibri"/>
                <a:ea typeface="+mn-ea"/>
                <a:cs typeface="Calibri"/>
              </a:rPr>
              <a:t>6</a:t>
            </a:r>
            <a:r>
              <a:rPr kumimoji="0" sz="2800" b="1" i="0" u="none" strike="noStrike" kern="1200" cap="none" spc="-5" normalizeH="0" baseline="0" noProof="0" dirty="0">
                <a:ln>
                  <a:noFill/>
                </a:ln>
                <a:solidFill>
                  <a:prstClr val="black"/>
                </a:solidFill>
                <a:effectLst/>
                <a:uLnTx/>
                <a:uFillTx/>
                <a:latin typeface="Calibri"/>
                <a:ea typeface="+mn-ea"/>
                <a:cs typeface="Calibri"/>
              </a:rPr>
              <a:t>,</a:t>
            </a:r>
            <a:r>
              <a:rPr kumimoji="0" sz="2800" b="1" i="0" u="none" strike="noStrike" kern="1200" cap="none" spc="-10" normalizeH="0" baseline="0" noProof="0" dirty="0">
                <a:ln>
                  <a:noFill/>
                </a:ln>
                <a:solidFill>
                  <a:prstClr val="black"/>
                </a:solidFill>
                <a:effectLst/>
                <a:uLnTx/>
                <a:uFillTx/>
                <a:latin typeface="Calibri"/>
                <a:ea typeface="+mn-ea"/>
                <a:cs typeface="Calibri"/>
              </a:rPr>
              <a:t>34</a:t>
            </a:r>
            <a:r>
              <a:rPr kumimoji="0" sz="2800" b="1" i="0" u="none" strike="noStrike" kern="1200" cap="none" spc="-5" normalizeH="0" baseline="0" noProof="0" dirty="0">
                <a:ln>
                  <a:noFill/>
                </a:ln>
                <a:solidFill>
                  <a:prstClr val="black"/>
                </a:solidFill>
                <a:effectLst/>
                <a:uLnTx/>
                <a:uFillTx/>
                <a:latin typeface="Calibri"/>
                <a:ea typeface="+mn-ea"/>
                <a:cs typeface="Calibri"/>
              </a:rPr>
              <a:t>8</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
        <p:nvSpPr>
          <p:cNvPr id="14" name="object 14"/>
          <p:cNvSpPr txBox="1"/>
          <p:nvPr/>
        </p:nvSpPr>
        <p:spPr>
          <a:xfrm>
            <a:off x="6924509" y="5613169"/>
            <a:ext cx="836930"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800" b="1" i="0" u="none" strike="noStrike" kern="1200" cap="none" spc="-10" normalizeH="0" baseline="0" noProof="0" dirty="0">
                <a:ln>
                  <a:noFill/>
                </a:ln>
                <a:solidFill>
                  <a:prstClr val="black"/>
                </a:solidFill>
                <a:effectLst/>
                <a:uLnTx/>
                <a:uFillTx/>
                <a:latin typeface="Calibri"/>
                <a:ea typeface="+mn-ea"/>
                <a:cs typeface="Calibri"/>
              </a:rPr>
              <a:t>5</a:t>
            </a:r>
            <a:r>
              <a:rPr kumimoji="0" sz="2800" b="1" i="0" u="none" strike="noStrike" kern="1200" cap="none" spc="-5" normalizeH="0" baseline="0" noProof="0" dirty="0">
                <a:ln>
                  <a:noFill/>
                </a:ln>
                <a:solidFill>
                  <a:prstClr val="black"/>
                </a:solidFill>
                <a:effectLst/>
                <a:uLnTx/>
                <a:uFillTx/>
                <a:latin typeface="Calibri"/>
                <a:ea typeface="+mn-ea"/>
                <a:cs typeface="Calibri"/>
              </a:rPr>
              <a:t>,</a:t>
            </a:r>
            <a:r>
              <a:rPr kumimoji="0" sz="2800" b="1" i="0" u="none" strike="noStrike" kern="1200" cap="none" spc="-10" normalizeH="0" baseline="0" noProof="0" dirty="0">
                <a:ln>
                  <a:noFill/>
                </a:ln>
                <a:solidFill>
                  <a:prstClr val="black"/>
                </a:solidFill>
                <a:effectLst/>
                <a:uLnTx/>
                <a:uFillTx/>
                <a:latin typeface="Calibri"/>
                <a:ea typeface="+mn-ea"/>
                <a:cs typeface="Calibri"/>
              </a:rPr>
              <a:t>76</a:t>
            </a:r>
            <a:r>
              <a:rPr kumimoji="0" sz="2800" b="1" i="0" u="none" strike="noStrike" kern="1200" cap="none" spc="-5" normalizeH="0" baseline="0" noProof="0" dirty="0">
                <a:ln>
                  <a:noFill/>
                </a:ln>
                <a:solidFill>
                  <a:prstClr val="black"/>
                </a:solidFill>
                <a:effectLst/>
                <a:uLnTx/>
                <a:uFillTx/>
                <a:latin typeface="Calibri"/>
                <a:ea typeface="+mn-ea"/>
                <a:cs typeface="Calibri"/>
              </a:rPr>
              <a:t>4</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
        <p:nvSpPr>
          <p:cNvPr id="15" name="object 15"/>
          <p:cNvSpPr txBox="1"/>
          <p:nvPr/>
        </p:nvSpPr>
        <p:spPr>
          <a:xfrm>
            <a:off x="9486142" y="5648323"/>
            <a:ext cx="836930"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800" b="1" i="0" u="none" strike="noStrike" kern="1200" cap="none" spc="-10" normalizeH="0" baseline="0" noProof="0" dirty="0">
                <a:ln>
                  <a:noFill/>
                </a:ln>
                <a:solidFill>
                  <a:prstClr val="black"/>
                </a:solidFill>
                <a:effectLst/>
                <a:uLnTx/>
                <a:uFillTx/>
                <a:latin typeface="Calibri"/>
                <a:ea typeface="+mn-ea"/>
                <a:cs typeface="Calibri"/>
              </a:rPr>
              <a:t>5</a:t>
            </a:r>
            <a:r>
              <a:rPr kumimoji="0" sz="2800" b="1" i="0" u="none" strike="noStrike" kern="1200" cap="none" spc="-5" normalizeH="0" baseline="0" noProof="0" dirty="0">
                <a:ln>
                  <a:noFill/>
                </a:ln>
                <a:solidFill>
                  <a:prstClr val="black"/>
                </a:solidFill>
                <a:effectLst/>
                <a:uLnTx/>
                <a:uFillTx/>
                <a:latin typeface="Calibri"/>
                <a:ea typeface="+mn-ea"/>
                <a:cs typeface="Calibri"/>
              </a:rPr>
              <a:t>,</a:t>
            </a:r>
            <a:r>
              <a:rPr kumimoji="0" sz="2800" b="1" i="0" u="none" strike="noStrike" kern="1200" cap="none" spc="-10" normalizeH="0" baseline="0" noProof="0" dirty="0">
                <a:ln>
                  <a:noFill/>
                </a:ln>
                <a:solidFill>
                  <a:prstClr val="black"/>
                </a:solidFill>
                <a:effectLst/>
                <a:uLnTx/>
                <a:uFillTx/>
                <a:latin typeface="Calibri"/>
                <a:ea typeface="+mn-ea"/>
                <a:cs typeface="Calibri"/>
              </a:rPr>
              <a:t>13</a:t>
            </a:r>
            <a:r>
              <a:rPr kumimoji="0" sz="2800" b="1" i="0" u="none" strike="noStrike" kern="1200" cap="none" spc="-5" normalizeH="0" baseline="0" noProof="0" dirty="0">
                <a:ln>
                  <a:noFill/>
                </a:ln>
                <a:solidFill>
                  <a:prstClr val="black"/>
                </a:solidFill>
                <a:effectLst/>
                <a:uLnTx/>
                <a:uFillTx/>
                <a:latin typeface="Calibri"/>
                <a:ea typeface="+mn-ea"/>
                <a:cs typeface="Calibri"/>
              </a:rPr>
              <a:t>9</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
        <p:nvSpPr>
          <p:cNvPr id="16" name="object 16"/>
          <p:cNvSpPr txBox="1"/>
          <p:nvPr/>
        </p:nvSpPr>
        <p:spPr>
          <a:xfrm>
            <a:off x="2285587" y="6218956"/>
            <a:ext cx="3873500"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800" b="1" i="1" u="none" strike="noStrike" kern="1200" cap="none" spc="-25" normalizeH="0" baseline="0" noProof="0" dirty="0">
                <a:ln>
                  <a:noFill/>
                </a:ln>
                <a:solidFill>
                  <a:srgbClr val="FF0000"/>
                </a:solidFill>
                <a:effectLst/>
                <a:uLnTx/>
                <a:uFillTx/>
                <a:latin typeface="Calibri"/>
                <a:ea typeface="+mn-ea"/>
                <a:cs typeface="Calibri"/>
              </a:rPr>
              <a:t>NOT </a:t>
            </a:r>
            <a:r>
              <a:rPr kumimoji="0" sz="2800" b="1" i="1" u="none" strike="noStrike" kern="1200" cap="none" spc="-5" normalizeH="0" baseline="0" noProof="0" dirty="0">
                <a:ln>
                  <a:noFill/>
                </a:ln>
                <a:solidFill>
                  <a:srgbClr val="FF0000"/>
                </a:solidFill>
                <a:effectLst/>
                <a:uLnTx/>
                <a:uFillTx/>
                <a:latin typeface="Calibri"/>
                <a:ea typeface="+mn-ea"/>
                <a:cs typeface="Calibri"/>
              </a:rPr>
              <a:t>in CARE </a:t>
            </a:r>
            <a:r>
              <a:rPr kumimoji="0" sz="2800" b="1" i="1" u="none" strike="noStrike" kern="1200" cap="none" spc="-5" normalizeH="0" baseline="0" noProof="0" dirty="0">
                <a:ln>
                  <a:noFill/>
                </a:ln>
                <a:solidFill>
                  <a:srgbClr val="FFFFFF"/>
                </a:solidFill>
                <a:effectLst/>
                <a:uLnTx/>
                <a:uFillTx/>
                <a:latin typeface="Calibri"/>
                <a:ea typeface="+mn-ea"/>
                <a:cs typeface="Calibri"/>
              </a:rPr>
              <a:t>- </a:t>
            </a:r>
            <a:r>
              <a:rPr kumimoji="0" sz="2800" b="1" i="0" u="none" strike="noStrike" kern="1200" cap="none" spc="-10" normalizeH="0" baseline="0" noProof="0" dirty="0">
                <a:ln>
                  <a:noFill/>
                </a:ln>
                <a:solidFill>
                  <a:srgbClr val="FFFFFF"/>
                </a:solidFill>
                <a:effectLst/>
                <a:uLnTx/>
                <a:uFillTx/>
                <a:latin typeface="Calibri"/>
                <a:ea typeface="+mn-ea"/>
                <a:cs typeface="Calibri"/>
              </a:rPr>
              <a:t>2,068</a:t>
            </a:r>
            <a:r>
              <a:rPr kumimoji="0" sz="2800" b="1" i="0" u="none" strike="noStrike" kern="1200" cap="none" spc="55" normalizeH="0" baseline="0" noProof="0" dirty="0">
                <a:ln>
                  <a:noFill/>
                </a:ln>
                <a:solidFill>
                  <a:srgbClr val="FFFFFF"/>
                </a:solidFill>
                <a:effectLst/>
                <a:uLnTx/>
                <a:uFillTx/>
                <a:latin typeface="Calibri"/>
                <a:ea typeface="+mn-ea"/>
                <a:cs typeface="Calibri"/>
              </a:rPr>
              <a:t> </a:t>
            </a:r>
            <a:r>
              <a:rPr kumimoji="0" sz="2800" b="0" i="1" u="none" strike="noStrike" kern="1200" cap="none" spc="-5" normalizeH="0" baseline="0" noProof="0" dirty="0">
                <a:ln>
                  <a:noFill/>
                </a:ln>
                <a:solidFill>
                  <a:srgbClr val="FFFFFF"/>
                </a:solidFill>
                <a:effectLst/>
                <a:uLnTx/>
                <a:uFillTx/>
                <a:latin typeface="Calibri"/>
                <a:ea typeface="+mn-ea"/>
                <a:cs typeface="Calibri"/>
              </a:rPr>
              <a:t>(25%)</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1146388720"/>
      </p:ext>
    </p:extLst>
  </p:cSld>
  <p:clrMapOvr>
    <a:masterClrMapping/>
  </p:clrMapOvr>
  <p:timing>
    <p:tnLst>
      <p:par>
        <p:cTn id="1" dur="indefinite" restart="never" nodeType="tmRoot"/>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5448"/>
            <a:ext cx="12191999" cy="6868895"/>
          </a:xfrm>
          <a:prstGeom prst="rect">
            <a:avLst/>
          </a:prstGeom>
        </p:spPr>
      </p:pic>
    </p:spTree>
    <p:extLst>
      <p:ext uri="{BB962C8B-B14F-4D97-AF65-F5344CB8AC3E}">
        <p14:creationId xmlns:p14="http://schemas.microsoft.com/office/powerpoint/2010/main" val="1681969493"/>
      </p:ext>
    </p:extLst>
  </p:cSld>
  <p:clrMapOvr>
    <a:masterClrMapping/>
  </p:clrMapOvr>
  <p:timing>
    <p:tnLst>
      <p:par>
        <p:cTn id="1" dur="indefinite" restart="never" nodeType="tmRoot"/>
      </p:par>
    </p:tnLst>
  </p:timing>
</p:sld>
</file>

<file path=ppt/slides/slide22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4402956"/>
            <a:ext cx="4683125" cy="2170430"/>
          </a:xfrm>
          <a:custGeom>
            <a:avLst/>
            <a:gdLst/>
            <a:ahLst/>
            <a:cxnLst/>
            <a:rect l="l" t="t" r="r" b="b"/>
            <a:pathLst>
              <a:path w="4683125" h="2170429">
                <a:moveTo>
                  <a:pt x="4508912" y="1868463"/>
                </a:moveTo>
                <a:lnTo>
                  <a:pt x="4512782" y="2087744"/>
                </a:lnTo>
                <a:lnTo>
                  <a:pt x="4520521" y="2087744"/>
                </a:lnTo>
                <a:lnTo>
                  <a:pt x="4520521" y="2093226"/>
                </a:lnTo>
                <a:lnTo>
                  <a:pt x="4683039" y="2164492"/>
                </a:lnTo>
                <a:lnTo>
                  <a:pt x="1823483" y="2164492"/>
                </a:lnTo>
                <a:lnTo>
                  <a:pt x="24168" y="2169974"/>
                </a:lnTo>
                <a:lnTo>
                  <a:pt x="0" y="0"/>
                </a:lnTo>
              </a:path>
            </a:pathLst>
          </a:custGeom>
          <a:ln w="10393">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p:nvPr/>
        </p:nvSpPr>
        <p:spPr>
          <a:xfrm>
            <a:off x="-5179" y="137198"/>
            <a:ext cx="6089109" cy="6571519"/>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0" y="4379976"/>
            <a:ext cx="1652270" cy="2187575"/>
          </a:xfrm>
          <a:custGeom>
            <a:avLst/>
            <a:gdLst/>
            <a:ahLst/>
            <a:cxnLst/>
            <a:rect l="l" t="t" r="r" b="b"/>
            <a:pathLst>
              <a:path w="1652270" h="2187575">
                <a:moveTo>
                  <a:pt x="0" y="0"/>
                </a:moveTo>
                <a:lnTo>
                  <a:pt x="1652010" y="0"/>
                </a:lnTo>
                <a:lnTo>
                  <a:pt x="1652010" y="2187578"/>
                </a:lnTo>
                <a:lnTo>
                  <a:pt x="0" y="2187578"/>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txBox="1"/>
          <p:nvPr/>
        </p:nvSpPr>
        <p:spPr>
          <a:xfrm>
            <a:off x="219855" y="4285514"/>
            <a:ext cx="1183640" cy="2286000"/>
          </a:xfrm>
          <a:prstGeom prst="rect">
            <a:avLst/>
          </a:prstGeom>
        </p:spPr>
        <p:txBody>
          <a:bodyPr vert="horz" wrap="square" lIns="0" tIns="12700" rIns="0" bIns="0" rtlCol="0">
            <a:spAutoFit/>
          </a:bodyPr>
          <a:lstStyle/>
          <a:p>
            <a:pPr marL="297180" marR="5080" lvl="0" indent="-285115" algn="l" defTabSz="914400" rtl="0" eaLnBrk="1" fontAlgn="auto" latinLnBrk="0" hangingPunct="1">
              <a:lnSpc>
                <a:spcPct val="131300"/>
              </a:lnSpc>
              <a:spcBef>
                <a:spcPts val="100"/>
              </a:spcBef>
              <a:spcAft>
                <a:spcPts val="0"/>
              </a:spcAft>
              <a:buClrTx/>
              <a:buSzTx/>
              <a:buFontTx/>
              <a:buNone/>
              <a:tabLst/>
              <a:defRPr/>
            </a:pPr>
            <a:r>
              <a:rPr kumimoji="0" sz="1850" b="0" i="0" u="none" strike="noStrike" kern="1200" cap="none" spc="-10" normalizeH="0" baseline="0" noProof="0" dirty="0">
                <a:ln>
                  <a:noFill/>
                </a:ln>
                <a:solidFill>
                  <a:prstClr val="black"/>
                </a:solidFill>
                <a:effectLst/>
                <a:uLnTx/>
                <a:uFillTx/>
                <a:latin typeface="Arial"/>
                <a:ea typeface="+mn-ea"/>
                <a:cs typeface="Arial"/>
              </a:rPr>
              <a:t>Adult</a:t>
            </a:r>
            <a:r>
              <a:rPr kumimoji="0" sz="1850" b="0" i="0" u="none" strike="noStrike" kern="1200" cap="none" spc="-50" normalizeH="0" baseline="0" noProof="0" dirty="0">
                <a:ln>
                  <a:noFill/>
                </a:ln>
                <a:solidFill>
                  <a:prstClr val="black"/>
                </a:solidFill>
                <a:effectLst/>
                <a:uLnTx/>
                <a:uFillTx/>
                <a:latin typeface="Arial"/>
                <a:ea typeface="+mn-ea"/>
                <a:cs typeface="Arial"/>
              </a:rPr>
              <a:t> </a:t>
            </a:r>
            <a:r>
              <a:rPr kumimoji="0" sz="1850" b="0" i="0" u="none" strike="noStrike" kern="1200" cap="none" spc="20" normalizeH="0" baseline="0" noProof="0" dirty="0">
                <a:ln>
                  <a:noFill/>
                </a:ln>
                <a:solidFill>
                  <a:prstClr val="black"/>
                </a:solidFill>
                <a:effectLst/>
                <a:uLnTx/>
                <a:uFillTx/>
                <a:latin typeface="Arial"/>
                <a:ea typeface="+mn-ea"/>
                <a:cs typeface="Arial"/>
              </a:rPr>
              <a:t>PWH  </a:t>
            </a:r>
            <a:r>
              <a:rPr kumimoji="0" sz="1850" b="0" i="0" u="none" strike="noStrike" kern="1200" cap="none" spc="-5" normalizeH="0" baseline="0" noProof="0" dirty="0">
                <a:ln>
                  <a:noFill/>
                </a:ln>
                <a:solidFill>
                  <a:prstClr val="black"/>
                </a:solidFill>
                <a:effectLst/>
                <a:uLnTx/>
                <a:uFillTx/>
                <a:latin typeface="Arial"/>
                <a:ea typeface="+mn-ea"/>
                <a:cs typeface="Arial"/>
              </a:rPr>
              <a:t>0</a:t>
            </a:r>
            <a:endParaRPr kumimoji="0" sz="1850" b="0" i="0" u="none" strike="noStrike" kern="1200" cap="none" spc="0" normalizeH="0" baseline="0" noProof="0">
              <a:ln>
                <a:noFill/>
              </a:ln>
              <a:solidFill>
                <a:prstClr val="black"/>
              </a:solidFill>
              <a:effectLst/>
              <a:uLnTx/>
              <a:uFillTx/>
              <a:latin typeface="Arial"/>
              <a:ea typeface="+mn-ea"/>
              <a:cs typeface="Arial"/>
            </a:endParaRPr>
          </a:p>
          <a:p>
            <a:pPr marL="297180" marR="0" lvl="0" indent="0" algn="l" defTabSz="914400" rtl="0" eaLnBrk="1" fontAlgn="auto" latinLnBrk="0" hangingPunct="1">
              <a:lnSpc>
                <a:spcPct val="100000"/>
              </a:lnSpc>
              <a:spcBef>
                <a:spcPts val="35"/>
              </a:spcBef>
              <a:spcAft>
                <a:spcPts val="0"/>
              </a:spcAft>
              <a:buClrTx/>
              <a:buSzTx/>
              <a:buFontTx/>
              <a:buNone/>
              <a:tabLst/>
              <a:defRPr/>
            </a:pPr>
            <a:r>
              <a:rPr kumimoji="0" sz="1850" b="0" i="0" u="none" strike="noStrike" kern="1200" cap="none" spc="-15" normalizeH="0" baseline="0" noProof="0" dirty="0">
                <a:ln>
                  <a:noFill/>
                </a:ln>
                <a:solidFill>
                  <a:prstClr val="black"/>
                </a:solidFill>
                <a:effectLst/>
                <a:uLnTx/>
                <a:uFillTx/>
                <a:latin typeface="Arial"/>
                <a:ea typeface="+mn-ea"/>
                <a:cs typeface="Arial"/>
              </a:rPr>
              <a:t>1–46</a:t>
            </a:r>
            <a:endParaRPr kumimoji="0" sz="1850" b="0" i="0" u="none" strike="noStrike" kern="1200" cap="none" spc="0" normalizeH="0" baseline="0" noProof="0">
              <a:ln>
                <a:noFill/>
              </a:ln>
              <a:solidFill>
                <a:prstClr val="black"/>
              </a:solidFill>
              <a:effectLst/>
              <a:uLnTx/>
              <a:uFillTx/>
              <a:latin typeface="Arial"/>
              <a:ea typeface="+mn-ea"/>
              <a:cs typeface="Arial"/>
            </a:endParaRPr>
          </a:p>
          <a:p>
            <a:pPr marL="297180" marR="0" lvl="0" indent="0" algn="l" defTabSz="914400" rtl="0" eaLnBrk="1" fontAlgn="auto" latinLnBrk="0" hangingPunct="1">
              <a:lnSpc>
                <a:spcPct val="100000"/>
              </a:lnSpc>
              <a:spcBef>
                <a:spcPts val="10"/>
              </a:spcBef>
              <a:spcAft>
                <a:spcPts val="0"/>
              </a:spcAft>
              <a:buClrTx/>
              <a:buSzTx/>
              <a:buFontTx/>
              <a:buNone/>
              <a:tabLst/>
              <a:defRPr/>
            </a:pPr>
            <a:r>
              <a:rPr kumimoji="0" sz="1850" b="0" i="0" u="none" strike="noStrike" kern="1200" cap="none" spc="-15" normalizeH="0" baseline="0" noProof="0" dirty="0">
                <a:ln>
                  <a:noFill/>
                </a:ln>
                <a:solidFill>
                  <a:prstClr val="black"/>
                </a:solidFill>
                <a:effectLst/>
                <a:uLnTx/>
                <a:uFillTx/>
                <a:latin typeface="Arial"/>
                <a:ea typeface="+mn-ea"/>
                <a:cs typeface="Arial"/>
              </a:rPr>
              <a:t>47–92</a:t>
            </a:r>
            <a:endParaRPr kumimoji="0" sz="1850" b="0" i="0" u="none" strike="noStrike" kern="1200" cap="none" spc="0" normalizeH="0" baseline="0" noProof="0">
              <a:ln>
                <a:noFill/>
              </a:ln>
              <a:solidFill>
                <a:prstClr val="black"/>
              </a:solidFill>
              <a:effectLst/>
              <a:uLnTx/>
              <a:uFillTx/>
              <a:latin typeface="Arial"/>
              <a:ea typeface="+mn-ea"/>
              <a:cs typeface="Arial"/>
            </a:endParaRPr>
          </a:p>
          <a:p>
            <a:pPr marL="297180" marR="0" lvl="0" indent="0" algn="l" defTabSz="914400" rtl="0" eaLnBrk="1" fontAlgn="auto" latinLnBrk="0" hangingPunct="1">
              <a:lnSpc>
                <a:spcPct val="100000"/>
              </a:lnSpc>
              <a:spcBef>
                <a:spcPts val="35"/>
              </a:spcBef>
              <a:spcAft>
                <a:spcPts val="0"/>
              </a:spcAft>
              <a:buClrTx/>
              <a:buSzTx/>
              <a:buFontTx/>
              <a:buNone/>
              <a:tabLst/>
              <a:defRPr/>
            </a:pPr>
            <a:r>
              <a:rPr kumimoji="0" sz="1850" b="0" i="0" u="none" strike="noStrike" kern="1200" cap="none" spc="-15" normalizeH="0" baseline="0" noProof="0" dirty="0">
                <a:ln>
                  <a:noFill/>
                </a:ln>
                <a:solidFill>
                  <a:prstClr val="black"/>
                </a:solidFill>
                <a:effectLst/>
                <a:uLnTx/>
                <a:uFillTx/>
                <a:latin typeface="Arial"/>
                <a:ea typeface="+mn-ea"/>
                <a:cs typeface="Arial"/>
              </a:rPr>
              <a:t>93–237</a:t>
            </a:r>
            <a:endParaRPr kumimoji="0" sz="1850" b="0" i="0" u="none" strike="noStrike" kern="1200" cap="none" spc="0" normalizeH="0" baseline="0" noProof="0">
              <a:ln>
                <a:noFill/>
              </a:ln>
              <a:solidFill>
                <a:prstClr val="black"/>
              </a:solidFill>
              <a:effectLst/>
              <a:uLnTx/>
              <a:uFillTx/>
              <a:latin typeface="Arial"/>
              <a:ea typeface="+mn-ea"/>
              <a:cs typeface="Arial"/>
            </a:endParaRPr>
          </a:p>
          <a:p>
            <a:pPr marL="297180" marR="0" lvl="0" indent="0" algn="l" defTabSz="914400" rtl="0" eaLnBrk="1" fontAlgn="auto" latinLnBrk="0" hangingPunct="1">
              <a:lnSpc>
                <a:spcPct val="100000"/>
              </a:lnSpc>
              <a:spcBef>
                <a:spcPts val="35"/>
              </a:spcBef>
              <a:spcAft>
                <a:spcPts val="0"/>
              </a:spcAft>
              <a:buClrTx/>
              <a:buSzTx/>
              <a:buFontTx/>
              <a:buNone/>
              <a:tabLst/>
              <a:defRPr/>
            </a:pPr>
            <a:r>
              <a:rPr kumimoji="0" sz="1850" b="0" i="0" u="none" strike="noStrike" kern="1200" cap="none" spc="-15" normalizeH="0" baseline="0" noProof="0" dirty="0">
                <a:ln>
                  <a:noFill/>
                </a:ln>
                <a:solidFill>
                  <a:prstClr val="black"/>
                </a:solidFill>
                <a:effectLst/>
                <a:uLnTx/>
                <a:uFillTx/>
                <a:latin typeface="Arial"/>
                <a:ea typeface="+mn-ea"/>
                <a:cs typeface="Arial"/>
              </a:rPr>
              <a:t>&gt;=238</a:t>
            </a:r>
            <a:endParaRPr kumimoji="0" sz="1850" b="0" i="0" u="none" strike="noStrike" kern="1200" cap="none" spc="0" normalizeH="0" baseline="0" noProof="0">
              <a:ln>
                <a:noFill/>
              </a:ln>
              <a:solidFill>
                <a:prstClr val="black"/>
              </a:solidFill>
              <a:effectLst/>
              <a:uLnTx/>
              <a:uFillTx/>
              <a:latin typeface="Arial"/>
              <a:ea typeface="+mn-ea"/>
              <a:cs typeface="Arial"/>
            </a:endParaRPr>
          </a:p>
          <a:p>
            <a:pPr marL="118745" marR="0" lvl="0" indent="0" algn="l" defTabSz="914400" rtl="0" eaLnBrk="1" fontAlgn="auto" latinLnBrk="0" hangingPunct="1">
              <a:lnSpc>
                <a:spcPct val="100000"/>
              </a:lnSpc>
              <a:spcBef>
                <a:spcPts val="750"/>
              </a:spcBef>
              <a:spcAft>
                <a:spcPts val="0"/>
              </a:spcAft>
              <a:buClrTx/>
              <a:buSzTx/>
              <a:buFontTx/>
              <a:buNone/>
              <a:tabLst/>
              <a:defRPr/>
            </a:pPr>
            <a:r>
              <a:rPr kumimoji="0" sz="1850" b="0" i="0" u="none" strike="noStrike" kern="1200" cap="none" spc="-15" normalizeH="0" baseline="0" noProof="0" dirty="0">
                <a:ln>
                  <a:noFill/>
                </a:ln>
                <a:solidFill>
                  <a:prstClr val="black"/>
                </a:solidFill>
                <a:effectLst/>
                <a:uLnTx/>
                <a:uFillTx/>
                <a:latin typeface="Arial"/>
                <a:ea typeface="+mn-ea"/>
                <a:cs typeface="Arial"/>
              </a:rPr>
              <a:t>N=8,394</a:t>
            </a:r>
            <a:endParaRPr kumimoji="0" sz="1850" b="0" i="0" u="none" strike="noStrike" kern="1200" cap="none" spc="0" normalizeH="0" baseline="0" noProof="0">
              <a:ln>
                <a:noFill/>
              </a:ln>
              <a:solidFill>
                <a:prstClr val="black"/>
              </a:solidFill>
              <a:effectLst/>
              <a:uLnTx/>
              <a:uFillTx/>
              <a:latin typeface="Arial"/>
              <a:ea typeface="+mn-ea"/>
              <a:cs typeface="Arial"/>
            </a:endParaRPr>
          </a:p>
        </p:txBody>
      </p:sp>
      <p:sp>
        <p:nvSpPr>
          <p:cNvPr id="6" name="object 6"/>
          <p:cNvSpPr/>
          <p:nvPr/>
        </p:nvSpPr>
        <p:spPr>
          <a:xfrm>
            <a:off x="255222" y="4740539"/>
            <a:ext cx="217170" cy="252095"/>
          </a:xfrm>
          <a:custGeom>
            <a:avLst/>
            <a:gdLst/>
            <a:ahLst/>
            <a:cxnLst/>
            <a:rect l="l" t="t" r="r" b="b"/>
            <a:pathLst>
              <a:path w="217170" h="252095">
                <a:moveTo>
                  <a:pt x="0" y="0"/>
                </a:moveTo>
                <a:lnTo>
                  <a:pt x="216707" y="0"/>
                </a:lnTo>
                <a:lnTo>
                  <a:pt x="216707" y="251519"/>
                </a:lnTo>
                <a:lnTo>
                  <a:pt x="0" y="251519"/>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255222" y="4740540"/>
            <a:ext cx="217170" cy="252095"/>
          </a:xfrm>
          <a:custGeom>
            <a:avLst/>
            <a:gdLst/>
            <a:ahLst/>
            <a:cxnLst/>
            <a:rect l="l" t="t" r="r" b="b"/>
            <a:pathLst>
              <a:path w="217170" h="252095">
                <a:moveTo>
                  <a:pt x="0" y="0"/>
                </a:moveTo>
                <a:lnTo>
                  <a:pt x="216707" y="0"/>
                </a:lnTo>
                <a:lnTo>
                  <a:pt x="216707" y="251519"/>
                </a:lnTo>
                <a:lnTo>
                  <a:pt x="0" y="251519"/>
                </a:lnTo>
                <a:lnTo>
                  <a:pt x="0" y="0"/>
                </a:lnTo>
                <a:close/>
              </a:path>
            </a:pathLst>
          </a:custGeom>
          <a:ln w="3494">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255222" y="5026992"/>
            <a:ext cx="217170" cy="252095"/>
          </a:xfrm>
          <a:custGeom>
            <a:avLst/>
            <a:gdLst/>
            <a:ahLst/>
            <a:cxnLst/>
            <a:rect l="l" t="t" r="r" b="b"/>
            <a:pathLst>
              <a:path w="217170" h="252095">
                <a:moveTo>
                  <a:pt x="0" y="0"/>
                </a:moveTo>
                <a:lnTo>
                  <a:pt x="216707" y="0"/>
                </a:lnTo>
                <a:lnTo>
                  <a:pt x="216707" y="251519"/>
                </a:lnTo>
                <a:lnTo>
                  <a:pt x="0" y="251519"/>
                </a:lnTo>
                <a:lnTo>
                  <a:pt x="0" y="0"/>
                </a:lnTo>
                <a:close/>
              </a:path>
            </a:pathLst>
          </a:custGeom>
          <a:solidFill>
            <a:srgbClr val="FFFF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255222" y="5026993"/>
            <a:ext cx="217170" cy="252095"/>
          </a:xfrm>
          <a:custGeom>
            <a:avLst/>
            <a:gdLst/>
            <a:ahLst/>
            <a:cxnLst/>
            <a:rect l="l" t="t" r="r" b="b"/>
            <a:pathLst>
              <a:path w="217170" h="252095">
                <a:moveTo>
                  <a:pt x="0" y="0"/>
                </a:moveTo>
                <a:lnTo>
                  <a:pt x="216707" y="0"/>
                </a:lnTo>
                <a:lnTo>
                  <a:pt x="216707" y="251519"/>
                </a:lnTo>
                <a:lnTo>
                  <a:pt x="0" y="251519"/>
                </a:lnTo>
                <a:lnTo>
                  <a:pt x="0" y="0"/>
                </a:lnTo>
                <a:close/>
              </a:path>
            </a:pathLst>
          </a:custGeom>
          <a:ln w="3494">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255223" y="5309952"/>
            <a:ext cx="217170" cy="252095"/>
          </a:xfrm>
          <a:custGeom>
            <a:avLst/>
            <a:gdLst/>
            <a:ahLst/>
            <a:cxnLst/>
            <a:rect l="l" t="t" r="r" b="b"/>
            <a:pathLst>
              <a:path w="217170" h="252095">
                <a:moveTo>
                  <a:pt x="0" y="0"/>
                </a:moveTo>
                <a:lnTo>
                  <a:pt x="216707" y="0"/>
                </a:lnTo>
                <a:lnTo>
                  <a:pt x="216707" y="251519"/>
                </a:lnTo>
                <a:lnTo>
                  <a:pt x="0" y="251519"/>
                </a:lnTo>
                <a:lnTo>
                  <a:pt x="0" y="0"/>
                </a:lnTo>
                <a:close/>
              </a:path>
            </a:pathLst>
          </a:custGeom>
          <a:solidFill>
            <a:srgbClr val="FFE6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255223" y="5309952"/>
            <a:ext cx="217170" cy="252095"/>
          </a:xfrm>
          <a:custGeom>
            <a:avLst/>
            <a:gdLst/>
            <a:ahLst/>
            <a:cxnLst/>
            <a:rect l="l" t="t" r="r" b="b"/>
            <a:pathLst>
              <a:path w="217170" h="252095">
                <a:moveTo>
                  <a:pt x="0" y="0"/>
                </a:moveTo>
                <a:lnTo>
                  <a:pt x="216707" y="0"/>
                </a:lnTo>
                <a:lnTo>
                  <a:pt x="216707" y="251519"/>
                </a:lnTo>
                <a:lnTo>
                  <a:pt x="0" y="251519"/>
                </a:lnTo>
                <a:lnTo>
                  <a:pt x="0" y="0"/>
                </a:lnTo>
                <a:close/>
              </a:path>
            </a:pathLst>
          </a:custGeom>
          <a:ln w="3494">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255223" y="5596405"/>
            <a:ext cx="217170" cy="252095"/>
          </a:xfrm>
          <a:custGeom>
            <a:avLst/>
            <a:gdLst/>
            <a:ahLst/>
            <a:cxnLst/>
            <a:rect l="l" t="t" r="r" b="b"/>
            <a:pathLst>
              <a:path w="217170" h="252095">
                <a:moveTo>
                  <a:pt x="0" y="0"/>
                </a:moveTo>
                <a:lnTo>
                  <a:pt x="216707" y="0"/>
                </a:lnTo>
                <a:lnTo>
                  <a:pt x="216707" y="251519"/>
                </a:lnTo>
                <a:lnTo>
                  <a:pt x="0" y="251519"/>
                </a:lnTo>
                <a:lnTo>
                  <a:pt x="0" y="0"/>
                </a:lnTo>
                <a:close/>
              </a:path>
            </a:pathLst>
          </a:custGeom>
          <a:solidFill>
            <a:srgbClr val="FFAA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255223" y="5596405"/>
            <a:ext cx="217170" cy="252095"/>
          </a:xfrm>
          <a:custGeom>
            <a:avLst/>
            <a:gdLst/>
            <a:ahLst/>
            <a:cxnLst/>
            <a:rect l="l" t="t" r="r" b="b"/>
            <a:pathLst>
              <a:path w="217170" h="252095">
                <a:moveTo>
                  <a:pt x="0" y="0"/>
                </a:moveTo>
                <a:lnTo>
                  <a:pt x="216707" y="0"/>
                </a:lnTo>
                <a:lnTo>
                  <a:pt x="216707" y="251519"/>
                </a:lnTo>
                <a:lnTo>
                  <a:pt x="0" y="251519"/>
                </a:lnTo>
                <a:lnTo>
                  <a:pt x="0" y="0"/>
                </a:lnTo>
                <a:close/>
              </a:path>
            </a:pathLst>
          </a:custGeom>
          <a:ln w="3494">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255223" y="5882858"/>
            <a:ext cx="217170" cy="252095"/>
          </a:xfrm>
          <a:custGeom>
            <a:avLst/>
            <a:gdLst/>
            <a:ahLst/>
            <a:cxnLst/>
            <a:rect l="l" t="t" r="r" b="b"/>
            <a:pathLst>
              <a:path w="217170" h="252095">
                <a:moveTo>
                  <a:pt x="0" y="0"/>
                </a:moveTo>
                <a:lnTo>
                  <a:pt x="216707" y="0"/>
                </a:lnTo>
                <a:lnTo>
                  <a:pt x="216707" y="251519"/>
                </a:lnTo>
                <a:lnTo>
                  <a:pt x="0" y="251519"/>
                </a:lnTo>
                <a:lnTo>
                  <a:pt x="0" y="0"/>
                </a:lnTo>
                <a:close/>
              </a:path>
            </a:pathLst>
          </a:custGeom>
          <a:solidFill>
            <a:srgbClr val="FF78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255224" y="5882858"/>
            <a:ext cx="217170" cy="252095"/>
          </a:xfrm>
          <a:custGeom>
            <a:avLst/>
            <a:gdLst/>
            <a:ahLst/>
            <a:cxnLst/>
            <a:rect l="l" t="t" r="r" b="b"/>
            <a:pathLst>
              <a:path w="217170" h="252095">
                <a:moveTo>
                  <a:pt x="0" y="0"/>
                </a:moveTo>
                <a:lnTo>
                  <a:pt x="216707" y="0"/>
                </a:lnTo>
                <a:lnTo>
                  <a:pt x="216707" y="251519"/>
                </a:lnTo>
                <a:lnTo>
                  <a:pt x="0" y="251519"/>
                </a:lnTo>
                <a:lnTo>
                  <a:pt x="0" y="0"/>
                </a:lnTo>
                <a:close/>
              </a:path>
            </a:pathLst>
          </a:custGeom>
          <a:ln w="3494">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txBox="1"/>
          <p:nvPr/>
        </p:nvSpPr>
        <p:spPr>
          <a:xfrm>
            <a:off x="1848708" y="4841202"/>
            <a:ext cx="2336165" cy="756920"/>
          </a:xfrm>
          <a:prstGeom prst="rect">
            <a:avLst/>
          </a:prstGeom>
        </p:spPr>
        <p:txBody>
          <a:bodyPr vert="horz" wrap="square" lIns="0" tIns="12700" rIns="0" bIns="0" rtlCol="0">
            <a:spAutoFit/>
          </a:bodyPr>
          <a:lstStyle/>
          <a:p>
            <a:pPr marL="12700" marR="5080" lvl="0" indent="10160" algn="l" defTabSz="914400" rtl="0" eaLnBrk="1" fontAlgn="auto" latinLnBrk="0" hangingPunct="1">
              <a:lnSpc>
                <a:spcPct val="100000"/>
              </a:lnSpc>
              <a:spcBef>
                <a:spcPts val="100"/>
              </a:spcBef>
              <a:spcAft>
                <a:spcPts val="0"/>
              </a:spcAft>
              <a:buClrTx/>
              <a:buSzTx/>
              <a:buFontTx/>
              <a:buNone/>
              <a:tabLst/>
              <a:defRPr/>
            </a:pPr>
            <a:r>
              <a:rPr kumimoji="0" sz="2400" b="1" i="1" u="none" strike="noStrike" kern="1200" cap="none" spc="-10" normalizeH="0" baseline="0" noProof="0" dirty="0">
                <a:ln>
                  <a:noFill/>
                </a:ln>
                <a:solidFill>
                  <a:prstClr val="black"/>
                </a:solidFill>
                <a:effectLst/>
                <a:uLnTx/>
                <a:uFillTx/>
                <a:latin typeface="Calibri"/>
                <a:ea typeface="+mn-ea"/>
                <a:cs typeface="Calibri"/>
              </a:rPr>
              <a:t>PWH </a:t>
            </a:r>
            <a:r>
              <a:rPr kumimoji="0" sz="2400" b="1" i="0" u="none" strike="noStrike" kern="1200" cap="none" spc="-10" normalizeH="0" baseline="0" noProof="0" dirty="0">
                <a:ln>
                  <a:noFill/>
                </a:ln>
                <a:solidFill>
                  <a:prstClr val="black"/>
                </a:solidFill>
                <a:effectLst/>
                <a:uLnTx/>
                <a:uFillTx/>
                <a:latin typeface="Calibri"/>
                <a:ea typeface="+mn-ea"/>
                <a:cs typeface="Calibri"/>
              </a:rPr>
              <a:t>by </a:t>
            </a:r>
            <a:r>
              <a:rPr kumimoji="0" sz="2400" b="1" i="0" u="none" strike="noStrike" kern="1200" cap="none" spc="-5" normalizeH="0" baseline="0" noProof="0" dirty="0">
                <a:ln>
                  <a:noFill/>
                </a:ln>
                <a:solidFill>
                  <a:prstClr val="black"/>
                </a:solidFill>
                <a:effectLst/>
                <a:uLnTx/>
                <a:uFillTx/>
                <a:latin typeface="Calibri"/>
                <a:ea typeface="+mn-ea"/>
                <a:cs typeface="Calibri"/>
              </a:rPr>
              <a:t>Zip </a:t>
            </a:r>
            <a:r>
              <a:rPr kumimoji="0" sz="2400" b="1" i="0" u="none" strike="noStrike" kern="1200" cap="none" spc="0" normalizeH="0" baseline="0" noProof="0" dirty="0">
                <a:ln>
                  <a:noFill/>
                </a:ln>
                <a:solidFill>
                  <a:prstClr val="black"/>
                </a:solidFill>
                <a:effectLst/>
                <a:uLnTx/>
                <a:uFillTx/>
                <a:latin typeface="Calibri"/>
                <a:ea typeface="+mn-ea"/>
                <a:cs typeface="Calibri"/>
              </a:rPr>
              <a:t>Codes  </a:t>
            </a:r>
            <a:r>
              <a:rPr kumimoji="0" sz="2400" b="1" i="0" u="none" strike="noStrike" kern="1200" cap="none" spc="-15" normalizeH="0" baseline="0" noProof="0" dirty="0">
                <a:ln>
                  <a:noFill/>
                </a:ln>
                <a:solidFill>
                  <a:prstClr val="black"/>
                </a:solidFill>
                <a:effectLst/>
                <a:uLnTx/>
                <a:uFillTx/>
                <a:latin typeface="Calibri"/>
                <a:ea typeface="+mn-ea"/>
                <a:cs typeface="Calibri"/>
              </a:rPr>
              <a:t>Palm </a:t>
            </a:r>
            <a:r>
              <a:rPr kumimoji="0" sz="2400" b="1" i="0" u="none" strike="noStrike" kern="1200" cap="none" spc="-5" normalizeH="0" baseline="0" noProof="0" dirty="0">
                <a:ln>
                  <a:noFill/>
                </a:ln>
                <a:solidFill>
                  <a:prstClr val="black"/>
                </a:solidFill>
                <a:effectLst/>
                <a:uLnTx/>
                <a:uFillTx/>
                <a:latin typeface="Calibri"/>
                <a:ea typeface="+mn-ea"/>
                <a:cs typeface="Calibri"/>
              </a:rPr>
              <a:t>Beach </a:t>
            </a:r>
            <a:r>
              <a:rPr kumimoji="0" sz="2400" b="1" i="0" u="none" strike="noStrike" kern="1200" cap="none" spc="0" normalizeH="0" baseline="0" noProof="0" dirty="0">
                <a:ln>
                  <a:noFill/>
                </a:ln>
                <a:solidFill>
                  <a:prstClr val="black"/>
                </a:solidFill>
                <a:effectLst/>
                <a:uLnTx/>
                <a:uFillTx/>
                <a:latin typeface="Calibri"/>
                <a:ea typeface="+mn-ea"/>
                <a:cs typeface="Calibri"/>
              </a:rPr>
              <a:t>-</a:t>
            </a:r>
            <a:r>
              <a:rPr kumimoji="0" sz="2400" b="1" i="0" u="none" strike="noStrike" kern="1200" cap="none" spc="-80" normalizeH="0" baseline="0" noProof="0" dirty="0">
                <a:ln>
                  <a:noFill/>
                </a:ln>
                <a:solidFill>
                  <a:prstClr val="black"/>
                </a:solidFill>
                <a:effectLst/>
                <a:uLnTx/>
                <a:uFillTx/>
                <a:latin typeface="Calibri"/>
                <a:ea typeface="+mn-ea"/>
                <a:cs typeface="Calibri"/>
              </a:rPr>
              <a:t> </a:t>
            </a:r>
            <a:r>
              <a:rPr kumimoji="0" sz="2400" b="1" i="0" u="none" strike="noStrike" kern="1200" cap="none" spc="-5" normalizeH="0" baseline="0" noProof="0" dirty="0">
                <a:ln>
                  <a:noFill/>
                </a:ln>
                <a:solidFill>
                  <a:prstClr val="black"/>
                </a:solidFill>
                <a:effectLst/>
                <a:uLnTx/>
                <a:uFillTx/>
                <a:latin typeface="Calibri"/>
                <a:ea typeface="+mn-ea"/>
                <a:cs typeface="Calibri"/>
              </a:rPr>
              <a:t>2021</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17" name="object 17"/>
          <p:cNvSpPr/>
          <p:nvPr/>
        </p:nvSpPr>
        <p:spPr>
          <a:xfrm>
            <a:off x="6156959" y="0"/>
            <a:ext cx="6035040" cy="6857999"/>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txBox="1"/>
          <p:nvPr/>
        </p:nvSpPr>
        <p:spPr>
          <a:xfrm>
            <a:off x="6960848" y="6297871"/>
            <a:ext cx="680720" cy="31496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900" b="0" i="0" u="none" strike="noStrike" kern="1200" cap="none" spc="-125" normalizeH="0" baseline="0" noProof="0" dirty="0">
                <a:ln>
                  <a:noFill/>
                </a:ln>
                <a:solidFill>
                  <a:prstClr val="black"/>
                </a:solidFill>
                <a:effectLst/>
                <a:uLnTx/>
                <a:uFillTx/>
                <a:latin typeface="Arial"/>
                <a:ea typeface="+mn-ea"/>
                <a:cs typeface="Arial"/>
              </a:rPr>
              <a:t>N</a:t>
            </a:r>
            <a:r>
              <a:rPr kumimoji="0" sz="1900" b="0" i="0" u="none" strike="noStrike" kern="1200" cap="none" spc="-95" normalizeH="0" baseline="0" noProof="0" dirty="0">
                <a:ln>
                  <a:noFill/>
                </a:ln>
                <a:solidFill>
                  <a:prstClr val="black"/>
                </a:solidFill>
                <a:effectLst/>
                <a:uLnTx/>
                <a:uFillTx/>
                <a:latin typeface="Arial"/>
                <a:ea typeface="+mn-ea"/>
                <a:cs typeface="Arial"/>
              </a:rPr>
              <a:t>=</a:t>
            </a:r>
            <a:r>
              <a:rPr kumimoji="0" sz="1900" b="0" i="0" u="none" strike="noStrike" kern="1200" cap="none" spc="-100" normalizeH="0" baseline="0" noProof="0" dirty="0">
                <a:ln>
                  <a:noFill/>
                </a:ln>
                <a:solidFill>
                  <a:prstClr val="black"/>
                </a:solidFill>
                <a:effectLst/>
                <a:uLnTx/>
                <a:uFillTx/>
                <a:latin typeface="Arial"/>
                <a:ea typeface="+mn-ea"/>
                <a:cs typeface="Arial"/>
              </a:rPr>
              <a:t>773</a:t>
            </a:r>
            <a:endParaRPr kumimoji="0" sz="1900" b="0" i="0" u="none" strike="noStrike" kern="1200" cap="none" spc="0" normalizeH="0" baseline="0" noProof="0">
              <a:ln>
                <a:noFill/>
              </a:ln>
              <a:solidFill>
                <a:prstClr val="black"/>
              </a:solidFill>
              <a:effectLst/>
              <a:uLnTx/>
              <a:uFillTx/>
              <a:latin typeface="Arial"/>
              <a:ea typeface="+mn-ea"/>
              <a:cs typeface="Arial"/>
            </a:endParaRPr>
          </a:p>
        </p:txBody>
      </p:sp>
      <p:sp>
        <p:nvSpPr>
          <p:cNvPr id="19" name="object 19"/>
          <p:cNvSpPr txBox="1"/>
          <p:nvPr/>
        </p:nvSpPr>
        <p:spPr>
          <a:xfrm>
            <a:off x="6293932" y="4350616"/>
            <a:ext cx="2071370" cy="31496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900" b="0" i="0" u="none" strike="noStrike" kern="1200" cap="none" spc="-75" normalizeH="0" baseline="0" noProof="0" dirty="0">
                <a:ln>
                  <a:noFill/>
                </a:ln>
                <a:solidFill>
                  <a:prstClr val="black"/>
                </a:solidFill>
                <a:effectLst/>
                <a:uLnTx/>
                <a:uFillTx/>
                <a:latin typeface="Arial"/>
                <a:ea typeface="+mn-ea"/>
                <a:cs typeface="Arial"/>
              </a:rPr>
              <a:t>Adult </a:t>
            </a:r>
            <a:r>
              <a:rPr kumimoji="0" sz="1900" b="0" i="0" u="none" strike="noStrike" kern="1200" cap="none" spc="-90" normalizeH="0" baseline="0" noProof="0" dirty="0">
                <a:ln>
                  <a:noFill/>
                </a:ln>
                <a:solidFill>
                  <a:prstClr val="black"/>
                </a:solidFill>
                <a:effectLst/>
                <a:uLnTx/>
                <a:uFillTx/>
                <a:latin typeface="Arial"/>
                <a:ea typeface="+mn-ea"/>
                <a:cs typeface="Arial"/>
              </a:rPr>
              <a:t>HIV</a:t>
            </a:r>
            <a:r>
              <a:rPr kumimoji="0" sz="1900" b="0" i="0" u="none" strike="noStrike" kern="1200" cap="none" spc="-30" normalizeH="0" baseline="0" noProof="0" dirty="0">
                <a:ln>
                  <a:noFill/>
                </a:ln>
                <a:solidFill>
                  <a:prstClr val="black"/>
                </a:solidFill>
                <a:effectLst/>
                <a:uLnTx/>
                <a:uFillTx/>
                <a:latin typeface="Arial"/>
                <a:ea typeface="+mn-ea"/>
                <a:cs typeface="Arial"/>
              </a:rPr>
              <a:t> </a:t>
            </a:r>
            <a:r>
              <a:rPr kumimoji="0" sz="1900" b="0" i="0" u="none" strike="noStrike" kern="1200" cap="none" spc="-90" normalizeH="0" baseline="0" noProof="0" dirty="0">
                <a:ln>
                  <a:noFill/>
                </a:ln>
                <a:solidFill>
                  <a:prstClr val="black"/>
                </a:solidFill>
                <a:effectLst/>
                <a:uLnTx/>
                <a:uFillTx/>
                <a:latin typeface="Arial"/>
                <a:ea typeface="+mn-ea"/>
                <a:cs typeface="Arial"/>
              </a:rPr>
              <a:t>Diagnoses</a:t>
            </a:r>
            <a:endParaRPr kumimoji="0" sz="1900" b="0" i="0" u="none" strike="noStrike" kern="1200" cap="none" spc="0" normalizeH="0" baseline="0" noProof="0">
              <a:ln>
                <a:noFill/>
              </a:ln>
              <a:solidFill>
                <a:prstClr val="black"/>
              </a:solidFill>
              <a:effectLst/>
              <a:uLnTx/>
              <a:uFillTx/>
              <a:latin typeface="Arial"/>
              <a:ea typeface="+mn-ea"/>
              <a:cs typeface="Arial"/>
            </a:endParaRPr>
          </a:p>
        </p:txBody>
      </p:sp>
      <p:sp>
        <p:nvSpPr>
          <p:cNvPr id="20" name="object 20"/>
          <p:cNvSpPr txBox="1"/>
          <p:nvPr/>
        </p:nvSpPr>
        <p:spPr>
          <a:xfrm>
            <a:off x="7106436" y="4732127"/>
            <a:ext cx="637540" cy="149225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900" b="0" i="0" u="none" strike="noStrike" kern="1200" cap="none" spc="-90" normalizeH="0" baseline="0" noProof="0" dirty="0">
                <a:ln>
                  <a:noFill/>
                </a:ln>
                <a:solidFill>
                  <a:prstClr val="black"/>
                </a:solidFill>
                <a:effectLst/>
                <a:uLnTx/>
                <a:uFillTx/>
                <a:latin typeface="Arial"/>
                <a:ea typeface="+mn-ea"/>
                <a:cs typeface="Arial"/>
              </a:rPr>
              <a:t>0</a:t>
            </a:r>
            <a:endParaRPr kumimoji="0" sz="1900" b="0" i="0" u="none" strike="noStrike" kern="1200" cap="none" spc="0" normalizeH="0" baseline="0" noProof="0">
              <a:ln>
                <a:noFill/>
              </a:ln>
              <a:solidFill>
                <a:prstClr val="black"/>
              </a:solidFill>
              <a:effectLst/>
              <a:uLnTx/>
              <a:uFillTx/>
              <a:latin typeface="Arial"/>
              <a:ea typeface="+mn-ea"/>
              <a:cs typeface="Arial"/>
            </a:endParaRPr>
          </a:p>
          <a:p>
            <a:pPr marL="12700" marR="0" lvl="0" indent="0" algn="l" defTabSz="914400" rtl="0" eaLnBrk="1" fontAlgn="auto" latinLnBrk="0" hangingPunct="1">
              <a:lnSpc>
                <a:spcPct val="100000"/>
              </a:lnSpc>
              <a:spcBef>
                <a:spcPts val="45"/>
              </a:spcBef>
              <a:spcAft>
                <a:spcPts val="0"/>
              </a:spcAft>
              <a:buClrTx/>
              <a:buSzTx/>
              <a:buFontTx/>
              <a:buNone/>
              <a:tabLst/>
              <a:defRPr/>
            </a:pPr>
            <a:r>
              <a:rPr kumimoji="0" sz="1900" b="0" i="0" u="none" strike="noStrike" kern="1200" cap="none" spc="-100" normalizeH="0" baseline="0" noProof="0" dirty="0">
                <a:ln>
                  <a:noFill/>
                </a:ln>
                <a:solidFill>
                  <a:prstClr val="black"/>
                </a:solidFill>
                <a:effectLst/>
                <a:uLnTx/>
                <a:uFillTx/>
                <a:latin typeface="Arial"/>
                <a:ea typeface="+mn-ea"/>
                <a:cs typeface="Arial"/>
              </a:rPr>
              <a:t>1–4</a:t>
            </a:r>
            <a:endParaRPr kumimoji="0" sz="1900" b="0" i="0" u="none" strike="noStrike" kern="1200" cap="none" spc="0" normalizeH="0" baseline="0" noProof="0">
              <a:ln>
                <a:noFill/>
              </a:ln>
              <a:solidFill>
                <a:prstClr val="black"/>
              </a:solidFill>
              <a:effectLst/>
              <a:uLnTx/>
              <a:uFillTx/>
              <a:latin typeface="Arial"/>
              <a:ea typeface="+mn-ea"/>
              <a:cs typeface="Arial"/>
            </a:endParaRPr>
          </a:p>
          <a:p>
            <a:pPr marL="12700" marR="0" lvl="0" indent="0" algn="l" defTabSz="914400" rtl="0" eaLnBrk="1" fontAlgn="auto" latinLnBrk="0" hangingPunct="1">
              <a:lnSpc>
                <a:spcPct val="100000"/>
              </a:lnSpc>
              <a:spcBef>
                <a:spcPts val="15"/>
              </a:spcBef>
              <a:spcAft>
                <a:spcPts val="0"/>
              </a:spcAft>
              <a:buClrTx/>
              <a:buSzTx/>
              <a:buFontTx/>
              <a:buNone/>
              <a:tabLst/>
              <a:defRPr/>
            </a:pPr>
            <a:r>
              <a:rPr kumimoji="0" sz="1900" b="0" i="0" u="none" strike="noStrike" kern="1200" cap="none" spc="-100" normalizeH="0" baseline="0" noProof="0" dirty="0">
                <a:ln>
                  <a:noFill/>
                </a:ln>
                <a:solidFill>
                  <a:prstClr val="black"/>
                </a:solidFill>
                <a:effectLst/>
                <a:uLnTx/>
                <a:uFillTx/>
                <a:latin typeface="Arial"/>
                <a:ea typeface="+mn-ea"/>
                <a:cs typeface="Arial"/>
              </a:rPr>
              <a:t>5–11</a:t>
            </a:r>
            <a:endParaRPr kumimoji="0" sz="1900" b="0" i="0" u="none" strike="noStrike" kern="1200" cap="none" spc="0" normalizeH="0" baseline="0" noProof="0">
              <a:ln>
                <a:noFill/>
              </a:ln>
              <a:solidFill>
                <a:prstClr val="black"/>
              </a:solidFill>
              <a:effectLst/>
              <a:uLnTx/>
              <a:uFillTx/>
              <a:latin typeface="Arial"/>
              <a:ea typeface="+mn-ea"/>
              <a:cs typeface="Arial"/>
            </a:endParaRPr>
          </a:p>
          <a:p>
            <a:pPr marL="12700" marR="0" lvl="0" indent="0" algn="l" defTabSz="914400" rtl="0" eaLnBrk="1" fontAlgn="auto" latinLnBrk="0" hangingPunct="1">
              <a:lnSpc>
                <a:spcPct val="100000"/>
              </a:lnSpc>
              <a:spcBef>
                <a:spcPts val="45"/>
              </a:spcBef>
              <a:spcAft>
                <a:spcPts val="0"/>
              </a:spcAft>
              <a:buClrTx/>
              <a:buSzTx/>
              <a:buFontTx/>
              <a:buNone/>
              <a:tabLst/>
              <a:defRPr/>
            </a:pPr>
            <a:r>
              <a:rPr kumimoji="0" sz="1900" b="0" i="0" u="none" strike="noStrike" kern="1200" cap="none" spc="-100" normalizeH="0" baseline="0" noProof="0" dirty="0">
                <a:ln>
                  <a:noFill/>
                </a:ln>
                <a:solidFill>
                  <a:prstClr val="black"/>
                </a:solidFill>
                <a:effectLst/>
                <a:uLnTx/>
                <a:uFillTx/>
                <a:latin typeface="Arial"/>
                <a:ea typeface="+mn-ea"/>
                <a:cs typeface="Arial"/>
              </a:rPr>
              <a:t>12–27</a:t>
            </a:r>
            <a:endParaRPr kumimoji="0" sz="1900" b="0" i="0" u="none" strike="noStrike" kern="1200" cap="none" spc="0" normalizeH="0" baseline="0" noProof="0">
              <a:ln>
                <a:noFill/>
              </a:ln>
              <a:solidFill>
                <a:prstClr val="black"/>
              </a:solidFill>
              <a:effectLst/>
              <a:uLnTx/>
              <a:uFillTx/>
              <a:latin typeface="Arial"/>
              <a:ea typeface="+mn-ea"/>
              <a:cs typeface="Arial"/>
            </a:endParaRPr>
          </a:p>
          <a:p>
            <a:pPr marL="12700" marR="0" lvl="0" indent="0" algn="l" defTabSz="914400" rtl="0" eaLnBrk="1" fontAlgn="auto" latinLnBrk="0" hangingPunct="1">
              <a:lnSpc>
                <a:spcPct val="100000"/>
              </a:lnSpc>
              <a:spcBef>
                <a:spcPts val="45"/>
              </a:spcBef>
              <a:spcAft>
                <a:spcPts val="0"/>
              </a:spcAft>
              <a:buClrTx/>
              <a:buSzTx/>
              <a:buFontTx/>
              <a:buNone/>
              <a:tabLst/>
              <a:defRPr/>
            </a:pPr>
            <a:r>
              <a:rPr kumimoji="0" sz="1900" b="0" i="0" u="none" strike="noStrike" kern="1200" cap="none" spc="-95" normalizeH="0" baseline="0" noProof="0" dirty="0">
                <a:ln>
                  <a:noFill/>
                </a:ln>
                <a:solidFill>
                  <a:prstClr val="black"/>
                </a:solidFill>
                <a:effectLst/>
                <a:uLnTx/>
                <a:uFillTx/>
                <a:latin typeface="Arial"/>
                <a:ea typeface="+mn-ea"/>
                <a:cs typeface="Arial"/>
              </a:rPr>
              <a:t>&gt;=28</a:t>
            </a:r>
            <a:endParaRPr kumimoji="0" sz="1900" b="0" i="0" u="none" strike="noStrike" kern="1200" cap="none" spc="0" normalizeH="0" baseline="0" noProof="0">
              <a:ln>
                <a:noFill/>
              </a:ln>
              <a:solidFill>
                <a:prstClr val="black"/>
              </a:solidFill>
              <a:effectLst/>
              <a:uLnTx/>
              <a:uFillTx/>
              <a:latin typeface="Arial"/>
              <a:ea typeface="+mn-ea"/>
              <a:cs typeface="Arial"/>
            </a:endParaRPr>
          </a:p>
        </p:txBody>
      </p:sp>
      <p:sp>
        <p:nvSpPr>
          <p:cNvPr id="21" name="object 21"/>
          <p:cNvSpPr/>
          <p:nvPr/>
        </p:nvSpPr>
        <p:spPr>
          <a:xfrm>
            <a:off x="6861020" y="4726854"/>
            <a:ext cx="215265" cy="259715"/>
          </a:xfrm>
          <a:custGeom>
            <a:avLst/>
            <a:gdLst/>
            <a:ahLst/>
            <a:cxnLst/>
            <a:rect l="l" t="t" r="r" b="b"/>
            <a:pathLst>
              <a:path w="215265" h="259714">
                <a:moveTo>
                  <a:pt x="0" y="0"/>
                </a:moveTo>
                <a:lnTo>
                  <a:pt x="215134" y="0"/>
                </a:lnTo>
                <a:lnTo>
                  <a:pt x="215134" y="259154"/>
                </a:lnTo>
                <a:lnTo>
                  <a:pt x="0" y="259154"/>
                </a:lnTo>
                <a:lnTo>
                  <a:pt x="0" y="0"/>
                </a:lnTo>
                <a:close/>
              </a:path>
            </a:pathLst>
          </a:custGeom>
          <a:ln w="3427">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6861020" y="5022001"/>
            <a:ext cx="215265" cy="259715"/>
          </a:xfrm>
          <a:custGeom>
            <a:avLst/>
            <a:gdLst/>
            <a:ahLst/>
            <a:cxnLst/>
            <a:rect l="l" t="t" r="r" b="b"/>
            <a:pathLst>
              <a:path w="215265" h="259714">
                <a:moveTo>
                  <a:pt x="0" y="0"/>
                </a:moveTo>
                <a:lnTo>
                  <a:pt x="215134" y="0"/>
                </a:lnTo>
                <a:lnTo>
                  <a:pt x="215134" y="259154"/>
                </a:lnTo>
                <a:lnTo>
                  <a:pt x="0" y="259154"/>
                </a:lnTo>
                <a:lnTo>
                  <a:pt x="0" y="0"/>
                </a:lnTo>
                <a:close/>
              </a:path>
            </a:pathLst>
          </a:custGeom>
          <a:solidFill>
            <a:srgbClr val="FFFF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6861020" y="5022001"/>
            <a:ext cx="215265" cy="259715"/>
          </a:xfrm>
          <a:custGeom>
            <a:avLst/>
            <a:gdLst/>
            <a:ahLst/>
            <a:cxnLst/>
            <a:rect l="l" t="t" r="r" b="b"/>
            <a:pathLst>
              <a:path w="215265" h="259714">
                <a:moveTo>
                  <a:pt x="0" y="0"/>
                </a:moveTo>
                <a:lnTo>
                  <a:pt x="215134" y="0"/>
                </a:lnTo>
                <a:lnTo>
                  <a:pt x="215134" y="259154"/>
                </a:lnTo>
                <a:lnTo>
                  <a:pt x="0" y="259154"/>
                </a:lnTo>
                <a:lnTo>
                  <a:pt x="0" y="0"/>
                </a:lnTo>
                <a:close/>
              </a:path>
            </a:pathLst>
          </a:custGeom>
          <a:ln w="3427">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6861020" y="5313550"/>
            <a:ext cx="215265" cy="259715"/>
          </a:xfrm>
          <a:custGeom>
            <a:avLst/>
            <a:gdLst/>
            <a:ahLst/>
            <a:cxnLst/>
            <a:rect l="l" t="t" r="r" b="b"/>
            <a:pathLst>
              <a:path w="215265" h="259714">
                <a:moveTo>
                  <a:pt x="0" y="0"/>
                </a:moveTo>
                <a:lnTo>
                  <a:pt x="215134" y="0"/>
                </a:lnTo>
                <a:lnTo>
                  <a:pt x="215134" y="259154"/>
                </a:lnTo>
                <a:lnTo>
                  <a:pt x="0" y="259154"/>
                </a:lnTo>
                <a:lnTo>
                  <a:pt x="0" y="0"/>
                </a:lnTo>
                <a:close/>
              </a:path>
            </a:pathLst>
          </a:custGeom>
          <a:solidFill>
            <a:srgbClr val="FFE6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6861020" y="5313550"/>
            <a:ext cx="215265" cy="259715"/>
          </a:xfrm>
          <a:custGeom>
            <a:avLst/>
            <a:gdLst/>
            <a:ahLst/>
            <a:cxnLst/>
            <a:rect l="l" t="t" r="r" b="b"/>
            <a:pathLst>
              <a:path w="215265" h="259714">
                <a:moveTo>
                  <a:pt x="0" y="0"/>
                </a:moveTo>
                <a:lnTo>
                  <a:pt x="215134" y="0"/>
                </a:lnTo>
                <a:lnTo>
                  <a:pt x="215134" y="259154"/>
                </a:lnTo>
                <a:lnTo>
                  <a:pt x="0" y="259154"/>
                </a:lnTo>
                <a:lnTo>
                  <a:pt x="0" y="0"/>
                </a:lnTo>
                <a:close/>
              </a:path>
            </a:pathLst>
          </a:custGeom>
          <a:ln w="3427">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6861020" y="5608697"/>
            <a:ext cx="215265" cy="259715"/>
          </a:xfrm>
          <a:custGeom>
            <a:avLst/>
            <a:gdLst/>
            <a:ahLst/>
            <a:cxnLst/>
            <a:rect l="l" t="t" r="r" b="b"/>
            <a:pathLst>
              <a:path w="215265" h="259714">
                <a:moveTo>
                  <a:pt x="0" y="0"/>
                </a:moveTo>
                <a:lnTo>
                  <a:pt x="215134" y="0"/>
                </a:lnTo>
                <a:lnTo>
                  <a:pt x="215134" y="259154"/>
                </a:lnTo>
                <a:lnTo>
                  <a:pt x="0" y="259154"/>
                </a:lnTo>
                <a:lnTo>
                  <a:pt x="0" y="0"/>
                </a:lnTo>
                <a:close/>
              </a:path>
            </a:pathLst>
          </a:custGeom>
          <a:solidFill>
            <a:srgbClr val="FFAA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6861020" y="5608697"/>
            <a:ext cx="215265" cy="259715"/>
          </a:xfrm>
          <a:custGeom>
            <a:avLst/>
            <a:gdLst/>
            <a:ahLst/>
            <a:cxnLst/>
            <a:rect l="l" t="t" r="r" b="b"/>
            <a:pathLst>
              <a:path w="215265" h="259714">
                <a:moveTo>
                  <a:pt x="0" y="0"/>
                </a:moveTo>
                <a:lnTo>
                  <a:pt x="215134" y="0"/>
                </a:lnTo>
                <a:lnTo>
                  <a:pt x="215134" y="259154"/>
                </a:lnTo>
                <a:lnTo>
                  <a:pt x="0" y="259154"/>
                </a:lnTo>
                <a:lnTo>
                  <a:pt x="0" y="0"/>
                </a:lnTo>
                <a:close/>
              </a:path>
            </a:pathLst>
          </a:custGeom>
          <a:ln w="3427">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6861020" y="5903841"/>
            <a:ext cx="215265" cy="259715"/>
          </a:xfrm>
          <a:custGeom>
            <a:avLst/>
            <a:gdLst/>
            <a:ahLst/>
            <a:cxnLst/>
            <a:rect l="l" t="t" r="r" b="b"/>
            <a:pathLst>
              <a:path w="215265" h="259714">
                <a:moveTo>
                  <a:pt x="0" y="0"/>
                </a:moveTo>
                <a:lnTo>
                  <a:pt x="215134" y="0"/>
                </a:lnTo>
                <a:lnTo>
                  <a:pt x="215134" y="259154"/>
                </a:lnTo>
                <a:lnTo>
                  <a:pt x="0" y="259154"/>
                </a:lnTo>
                <a:lnTo>
                  <a:pt x="0" y="0"/>
                </a:lnTo>
                <a:close/>
              </a:path>
            </a:pathLst>
          </a:custGeom>
          <a:solidFill>
            <a:srgbClr val="FF78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6861020" y="5903845"/>
            <a:ext cx="215265" cy="259715"/>
          </a:xfrm>
          <a:custGeom>
            <a:avLst/>
            <a:gdLst/>
            <a:ahLst/>
            <a:cxnLst/>
            <a:rect l="l" t="t" r="r" b="b"/>
            <a:pathLst>
              <a:path w="215265" h="259714">
                <a:moveTo>
                  <a:pt x="0" y="0"/>
                </a:moveTo>
                <a:lnTo>
                  <a:pt x="215134" y="0"/>
                </a:lnTo>
                <a:lnTo>
                  <a:pt x="215134" y="259154"/>
                </a:lnTo>
                <a:lnTo>
                  <a:pt x="0" y="259154"/>
                </a:lnTo>
                <a:lnTo>
                  <a:pt x="0" y="0"/>
                </a:lnTo>
                <a:close/>
              </a:path>
            </a:pathLst>
          </a:custGeom>
          <a:ln w="3427">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txBox="1"/>
          <p:nvPr/>
        </p:nvSpPr>
        <p:spPr>
          <a:xfrm>
            <a:off x="8099504" y="4773485"/>
            <a:ext cx="2782570" cy="756920"/>
          </a:xfrm>
          <a:prstGeom prst="rect">
            <a:avLst/>
          </a:prstGeom>
        </p:spPr>
        <p:txBody>
          <a:bodyPr vert="horz" wrap="square" lIns="0" tIns="12700" rIns="0" bIns="0" rtlCol="0">
            <a:spAutoFit/>
          </a:bodyPr>
          <a:lstStyle/>
          <a:p>
            <a:pPr marL="251460" marR="5080" lvl="0" indent="-239395" algn="l" defTabSz="914400" rtl="0" eaLnBrk="1" fontAlgn="auto" latinLnBrk="0" hangingPunct="1">
              <a:lnSpc>
                <a:spcPct val="100000"/>
              </a:lnSpc>
              <a:spcBef>
                <a:spcPts val="100"/>
              </a:spcBef>
              <a:spcAft>
                <a:spcPts val="0"/>
              </a:spcAft>
              <a:buClrTx/>
              <a:buSzTx/>
              <a:buFontTx/>
              <a:buNone/>
              <a:tabLst/>
              <a:defRPr/>
            </a:pPr>
            <a:r>
              <a:rPr kumimoji="0" sz="2400" b="1" i="1" u="none" strike="noStrike" kern="1200" cap="none" spc="-15" normalizeH="0" baseline="0" noProof="0" dirty="0">
                <a:ln>
                  <a:noFill/>
                </a:ln>
                <a:solidFill>
                  <a:prstClr val="black"/>
                </a:solidFill>
                <a:effectLst/>
                <a:uLnTx/>
                <a:uFillTx/>
                <a:latin typeface="Calibri"/>
                <a:ea typeface="+mn-ea"/>
                <a:cs typeface="Calibri"/>
              </a:rPr>
              <a:t>New </a:t>
            </a:r>
            <a:r>
              <a:rPr kumimoji="0" sz="2400" b="1" i="1" u="none" strike="noStrike" kern="1200" cap="none" spc="-5" normalizeH="0" baseline="0" noProof="0" dirty="0">
                <a:ln>
                  <a:noFill/>
                </a:ln>
                <a:solidFill>
                  <a:prstClr val="black"/>
                </a:solidFill>
                <a:effectLst/>
                <a:uLnTx/>
                <a:uFillTx/>
                <a:latin typeface="Calibri"/>
                <a:ea typeface="+mn-ea"/>
                <a:cs typeface="Calibri"/>
              </a:rPr>
              <a:t>HIV </a:t>
            </a:r>
            <a:r>
              <a:rPr kumimoji="0" sz="2400" b="1" i="0" u="none" strike="noStrike" kern="1200" cap="none" spc="-10" normalizeH="0" baseline="0" noProof="0" dirty="0">
                <a:ln>
                  <a:noFill/>
                </a:ln>
                <a:solidFill>
                  <a:prstClr val="black"/>
                </a:solidFill>
                <a:effectLst/>
                <a:uLnTx/>
                <a:uFillTx/>
                <a:latin typeface="Calibri"/>
                <a:ea typeface="+mn-ea"/>
                <a:cs typeface="Calibri"/>
              </a:rPr>
              <a:t>by </a:t>
            </a:r>
            <a:r>
              <a:rPr kumimoji="0" sz="2400" b="1" i="0" u="none" strike="noStrike" kern="1200" cap="none" spc="-5" normalizeH="0" baseline="0" noProof="0" dirty="0">
                <a:ln>
                  <a:noFill/>
                </a:ln>
                <a:solidFill>
                  <a:prstClr val="black"/>
                </a:solidFill>
                <a:effectLst/>
                <a:uLnTx/>
                <a:uFillTx/>
                <a:latin typeface="Calibri"/>
                <a:ea typeface="+mn-ea"/>
                <a:cs typeface="Calibri"/>
              </a:rPr>
              <a:t>Zip</a:t>
            </a:r>
            <a:r>
              <a:rPr kumimoji="0" sz="2400" b="1" i="0" u="none" strike="noStrike" kern="1200" cap="none" spc="-55" normalizeH="0" baseline="0" noProof="0" dirty="0">
                <a:ln>
                  <a:noFill/>
                </a:ln>
                <a:solidFill>
                  <a:prstClr val="black"/>
                </a:solidFill>
                <a:effectLst/>
                <a:uLnTx/>
                <a:uFillTx/>
                <a:latin typeface="Calibri"/>
                <a:ea typeface="+mn-ea"/>
                <a:cs typeface="Calibri"/>
              </a:rPr>
              <a:t> </a:t>
            </a:r>
            <a:r>
              <a:rPr kumimoji="0" sz="2400" b="1" i="0" u="none" strike="noStrike" kern="1200" cap="none" spc="0" normalizeH="0" baseline="0" noProof="0" dirty="0">
                <a:ln>
                  <a:noFill/>
                </a:ln>
                <a:solidFill>
                  <a:prstClr val="black"/>
                </a:solidFill>
                <a:effectLst/>
                <a:uLnTx/>
                <a:uFillTx/>
                <a:latin typeface="Calibri"/>
                <a:ea typeface="+mn-ea"/>
                <a:cs typeface="Calibri"/>
              </a:rPr>
              <a:t>Codes  </a:t>
            </a:r>
            <a:r>
              <a:rPr kumimoji="0" sz="2400" b="1" i="0" u="none" strike="noStrike" kern="1200" cap="none" spc="-15" normalizeH="0" baseline="0" noProof="0" dirty="0">
                <a:ln>
                  <a:noFill/>
                </a:ln>
                <a:solidFill>
                  <a:prstClr val="black"/>
                </a:solidFill>
                <a:effectLst/>
                <a:uLnTx/>
                <a:uFillTx/>
                <a:latin typeface="Calibri"/>
                <a:ea typeface="+mn-ea"/>
                <a:cs typeface="Calibri"/>
              </a:rPr>
              <a:t>Palm </a:t>
            </a:r>
            <a:r>
              <a:rPr kumimoji="0" sz="2400" b="1" i="0" u="none" strike="noStrike" kern="1200" cap="none" spc="-5" normalizeH="0" baseline="0" noProof="0" dirty="0">
                <a:ln>
                  <a:noFill/>
                </a:ln>
                <a:solidFill>
                  <a:prstClr val="black"/>
                </a:solidFill>
                <a:effectLst/>
                <a:uLnTx/>
                <a:uFillTx/>
                <a:latin typeface="Calibri"/>
                <a:ea typeface="+mn-ea"/>
                <a:cs typeface="Calibri"/>
              </a:rPr>
              <a:t>Beach </a:t>
            </a:r>
            <a:r>
              <a:rPr kumimoji="0" sz="2400" b="1" i="0" u="none" strike="noStrike" kern="1200" cap="none" spc="0" normalizeH="0" baseline="0" noProof="0" dirty="0">
                <a:ln>
                  <a:noFill/>
                </a:ln>
                <a:solidFill>
                  <a:prstClr val="black"/>
                </a:solidFill>
                <a:effectLst/>
                <a:uLnTx/>
                <a:uFillTx/>
                <a:latin typeface="Calibri"/>
                <a:ea typeface="+mn-ea"/>
                <a:cs typeface="Calibri"/>
              </a:rPr>
              <a:t>-</a:t>
            </a:r>
            <a:r>
              <a:rPr kumimoji="0" sz="2400" b="1" i="0" u="none" strike="noStrike" kern="1200" cap="none" spc="-40" normalizeH="0" baseline="0" noProof="0" dirty="0">
                <a:ln>
                  <a:noFill/>
                </a:ln>
                <a:solidFill>
                  <a:prstClr val="black"/>
                </a:solidFill>
                <a:effectLst/>
                <a:uLnTx/>
                <a:uFillTx/>
                <a:latin typeface="Calibri"/>
                <a:ea typeface="+mn-ea"/>
                <a:cs typeface="Calibri"/>
              </a:rPr>
              <a:t> </a:t>
            </a:r>
            <a:r>
              <a:rPr kumimoji="0" sz="2400" b="1" i="0" u="none" strike="noStrike" kern="1200" cap="none" spc="-5" normalizeH="0" baseline="0" noProof="0" dirty="0">
                <a:ln>
                  <a:noFill/>
                </a:ln>
                <a:solidFill>
                  <a:prstClr val="black"/>
                </a:solidFill>
                <a:effectLst/>
                <a:uLnTx/>
                <a:uFillTx/>
                <a:latin typeface="Calibri"/>
                <a:ea typeface="+mn-ea"/>
                <a:cs typeface="Calibri"/>
              </a:rPr>
              <a:t>2021</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31" name="object 31"/>
          <p:cNvSpPr txBox="1">
            <a:spLocks noGrp="1"/>
          </p:cNvSpPr>
          <p:nvPr>
            <p:ph type="title"/>
          </p:nvPr>
        </p:nvSpPr>
        <p:spPr>
          <a:xfrm>
            <a:off x="356805" y="289840"/>
            <a:ext cx="867410" cy="1001394"/>
          </a:xfrm>
          <a:prstGeom prst="rect">
            <a:avLst/>
          </a:prstGeom>
        </p:spPr>
        <p:txBody>
          <a:bodyPr vert="horz" wrap="square" lIns="0" tIns="12700" rIns="0" bIns="0" rtlCol="0">
            <a:spAutoFit/>
          </a:bodyPr>
          <a:lstStyle/>
          <a:p>
            <a:pPr marL="12700" marR="5080">
              <a:lnSpc>
                <a:spcPct val="100000"/>
              </a:lnSpc>
              <a:spcBef>
                <a:spcPts val="100"/>
              </a:spcBef>
            </a:pPr>
            <a:r>
              <a:rPr sz="3200" b="0" spc="-5" dirty="0">
                <a:solidFill>
                  <a:srgbClr val="000000"/>
                </a:solidFill>
                <a:latin typeface="Calibri"/>
                <a:cs typeface="Calibri"/>
              </a:rPr>
              <a:t>PWH  2021</a:t>
            </a:r>
            <a:endParaRPr sz="3200">
              <a:latin typeface="Calibri"/>
              <a:cs typeface="Calibri"/>
            </a:endParaRPr>
          </a:p>
        </p:txBody>
      </p:sp>
      <p:sp>
        <p:nvSpPr>
          <p:cNvPr id="32" name="object 32"/>
          <p:cNvSpPr txBox="1"/>
          <p:nvPr/>
        </p:nvSpPr>
        <p:spPr>
          <a:xfrm>
            <a:off x="6294406" y="289433"/>
            <a:ext cx="1496060" cy="1002030"/>
          </a:xfrm>
          <a:prstGeom prst="rect">
            <a:avLst/>
          </a:prstGeom>
        </p:spPr>
        <p:txBody>
          <a:bodyPr vert="horz" wrap="square" lIns="0" tIns="12700" rIns="0" bIns="0" rtlCol="0">
            <a:spAutoFit/>
          </a:bodyPr>
          <a:lstStyle/>
          <a:p>
            <a:pPr marL="411480" marR="5080" lvl="0" indent="-399415" algn="l" defTabSz="914400" rtl="0" eaLnBrk="1" fontAlgn="auto" latinLnBrk="0" hangingPunct="1">
              <a:lnSpc>
                <a:spcPct val="100000"/>
              </a:lnSpc>
              <a:spcBef>
                <a:spcPts val="100"/>
              </a:spcBef>
              <a:spcAft>
                <a:spcPts val="0"/>
              </a:spcAft>
              <a:buClrTx/>
              <a:buSzTx/>
              <a:buFontTx/>
              <a:buNone/>
              <a:tabLst/>
              <a:defRPr/>
            </a:pPr>
            <a:r>
              <a:rPr kumimoji="0" sz="3200" b="1" i="0" u="none" strike="noStrike" kern="1200" cap="none" spc="-5" normalizeH="0" baseline="0" noProof="0" dirty="0">
                <a:ln>
                  <a:noFill/>
                </a:ln>
                <a:solidFill>
                  <a:srgbClr val="FFFFFF"/>
                </a:solidFill>
                <a:effectLst/>
                <a:uLnTx/>
                <a:uFillTx/>
                <a:latin typeface="Calibri"/>
                <a:ea typeface="+mn-ea"/>
                <a:cs typeface="Calibri"/>
              </a:rPr>
              <a:t>New</a:t>
            </a:r>
            <a:r>
              <a:rPr kumimoji="0" sz="3200" b="1" i="0" u="none" strike="noStrike" kern="1200" cap="none" spc="-95" normalizeH="0" baseline="0" noProof="0" dirty="0">
                <a:ln>
                  <a:noFill/>
                </a:ln>
                <a:solidFill>
                  <a:srgbClr val="FFFFFF"/>
                </a:solidFill>
                <a:effectLst/>
                <a:uLnTx/>
                <a:uFillTx/>
                <a:latin typeface="Calibri"/>
                <a:ea typeface="+mn-ea"/>
                <a:cs typeface="Calibri"/>
              </a:rPr>
              <a:t> </a:t>
            </a:r>
            <a:r>
              <a:rPr kumimoji="0" sz="3200" b="1" i="0" u="none" strike="noStrike" kern="1200" cap="none" spc="-5" normalizeH="0" baseline="0" noProof="0" dirty="0">
                <a:ln>
                  <a:noFill/>
                </a:ln>
                <a:solidFill>
                  <a:srgbClr val="FFFFFF"/>
                </a:solidFill>
                <a:effectLst/>
                <a:uLnTx/>
                <a:uFillTx/>
                <a:latin typeface="Calibri"/>
                <a:ea typeface="+mn-ea"/>
                <a:cs typeface="Calibri"/>
              </a:rPr>
              <a:t>HIV  2021</a:t>
            </a:r>
            <a:endParaRPr kumimoji="0" sz="32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499310732"/>
      </p:ext>
    </p:extLst>
  </p:cSld>
  <p:clrMapOvr>
    <a:masterClrMapping/>
  </p:clrMapOvr>
  <p:timing>
    <p:tnLst>
      <p:par>
        <p:cTn id="1" dur="indefinite" restart="never" nodeType="tmRoot"/>
      </p:par>
    </p:tnLst>
  </p:timing>
</p:sld>
</file>

<file path=ppt/slides/slide22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6126479"/>
            <a:ext cx="11966236" cy="568451"/>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txBox="1"/>
          <p:nvPr/>
        </p:nvSpPr>
        <p:spPr>
          <a:xfrm>
            <a:off x="11638368" y="6237908"/>
            <a:ext cx="16700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0" u="none" strike="noStrike" kern="1200" cap="none" spc="0" normalizeH="0" baseline="0" noProof="0" dirty="0">
                <a:ln>
                  <a:noFill/>
                </a:ln>
                <a:solidFill>
                  <a:srgbClr val="FFFFFF"/>
                </a:solidFill>
                <a:effectLst/>
                <a:uLnTx/>
                <a:uFillTx/>
                <a:latin typeface="Arial"/>
                <a:ea typeface="+mn-ea"/>
                <a:cs typeface="Arial"/>
              </a:rPr>
              <a:t>7</a:t>
            </a:r>
            <a:endParaRPr kumimoji="0" sz="2000" b="0" i="0" u="none" strike="noStrike" kern="1200" cap="none" spc="0" normalizeH="0" baseline="0" noProof="0">
              <a:ln>
                <a:noFill/>
              </a:ln>
              <a:solidFill>
                <a:prstClr val="black"/>
              </a:solidFill>
              <a:effectLst/>
              <a:uLnTx/>
              <a:uFillTx/>
              <a:latin typeface="Arial"/>
              <a:ea typeface="+mn-ea"/>
              <a:cs typeface="Arial"/>
            </a:endParaRPr>
          </a:p>
        </p:txBody>
      </p:sp>
      <p:sp>
        <p:nvSpPr>
          <p:cNvPr id="4" name="object 4"/>
          <p:cNvSpPr/>
          <p:nvPr/>
        </p:nvSpPr>
        <p:spPr>
          <a:xfrm>
            <a:off x="679707" y="6253253"/>
            <a:ext cx="90805" cy="0"/>
          </a:xfrm>
          <a:custGeom>
            <a:avLst/>
            <a:gdLst/>
            <a:ahLst/>
            <a:cxnLst/>
            <a:rect l="l" t="t" r="r" b="b"/>
            <a:pathLst>
              <a:path w="90804">
                <a:moveTo>
                  <a:pt x="0" y="0"/>
                </a:moveTo>
                <a:lnTo>
                  <a:pt x="90416" y="0"/>
                </a:lnTo>
              </a:path>
            </a:pathLst>
          </a:custGeom>
          <a:ln w="33077">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679707" y="6269792"/>
            <a:ext cx="35560" cy="41275"/>
          </a:xfrm>
          <a:custGeom>
            <a:avLst/>
            <a:gdLst/>
            <a:ahLst/>
            <a:cxnLst/>
            <a:rect l="l" t="t" r="r" b="b"/>
            <a:pathLst>
              <a:path w="35559" h="41275">
                <a:moveTo>
                  <a:pt x="0" y="0"/>
                </a:moveTo>
                <a:lnTo>
                  <a:pt x="35244" y="0"/>
                </a:lnTo>
                <a:lnTo>
                  <a:pt x="35244" y="40710"/>
                </a:lnTo>
                <a:lnTo>
                  <a:pt x="0" y="40710"/>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679707" y="6326405"/>
            <a:ext cx="87630" cy="0"/>
          </a:xfrm>
          <a:custGeom>
            <a:avLst/>
            <a:gdLst/>
            <a:ahLst/>
            <a:cxnLst/>
            <a:rect l="l" t="t" r="r" b="b"/>
            <a:pathLst>
              <a:path w="87629">
                <a:moveTo>
                  <a:pt x="0" y="0"/>
                </a:moveTo>
                <a:lnTo>
                  <a:pt x="87351"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679707" y="6342308"/>
            <a:ext cx="35560" cy="76835"/>
          </a:xfrm>
          <a:custGeom>
            <a:avLst/>
            <a:gdLst/>
            <a:ahLst/>
            <a:cxnLst/>
            <a:rect l="l" t="t" r="r" b="b"/>
            <a:pathLst>
              <a:path w="35559" h="76835">
                <a:moveTo>
                  <a:pt x="0" y="0"/>
                </a:moveTo>
                <a:lnTo>
                  <a:pt x="35244" y="0"/>
                </a:lnTo>
                <a:lnTo>
                  <a:pt x="35244" y="76332"/>
                </a:lnTo>
                <a:lnTo>
                  <a:pt x="0" y="76332"/>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801158" y="6214867"/>
            <a:ext cx="0" cy="203835"/>
          </a:xfrm>
          <a:custGeom>
            <a:avLst/>
            <a:gdLst/>
            <a:ahLst/>
            <a:cxnLst/>
            <a:rect l="l" t="t" r="r" b="b"/>
            <a:pathLst>
              <a:path h="203835">
                <a:moveTo>
                  <a:pt x="0" y="0"/>
                </a:moveTo>
                <a:lnTo>
                  <a:pt x="0" y="203772"/>
                </a:lnTo>
              </a:path>
            </a:pathLst>
          </a:custGeom>
          <a:ln w="3448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835257" y="6275618"/>
            <a:ext cx="132080" cy="147955"/>
          </a:xfrm>
          <a:custGeom>
            <a:avLst/>
            <a:gdLst/>
            <a:ahLst/>
            <a:cxnLst/>
            <a:rect l="l" t="t" r="r" b="b"/>
            <a:pathLst>
              <a:path w="132080" h="147954">
                <a:moveTo>
                  <a:pt x="65899" y="147636"/>
                </a:moveTo>
                <a:lnTo>
                  <a:pt x="39115" y="141616"/>
                </a:lnTo>
                <a:lnTo>
                  <a:pt x="18294" y="125433"/>
                </a:lnTo>
                <a:lnTo>
                  <a:pt x="4801" y="101896"/>
                </a:lnTo>
                <a:lnTo>
                  <a:pt x="0" y="73818"/>
                </a:lnTo>
                <a:lnTo>
                  <a:pt x="4801" y="45739"/>
                </a:lnTo>
                <a:lnTo>
                  <a:pt x="18294" y="22203"/>
                </a:lnTo>
                <a:lnTo>
                  <a:pt x="39115" y="6019"/>
                </a:lnTo>
                <a:lnTo>
                  <a:pt x="65899" y="0"/>
                </a:lnTo>
                <a:lnTo>
                  <a:pt x="92683" y="6019"/>
                </a:lnTo>
                <a:lnTo>
                  <a:pt x="113504" y="22203"/>
                </a:lnTo>
                <a:lnTo>
                  <a:pt x="118849" y="31526"/>
                </a:lnTo>
                <a:lnTo>
                  <a:pt x="65899" y="31526"/>
                </a:lnTo>
                <a:lnTo>
                  <a:pt x="52705" y="35214"/>
                </a:lnTo>
                <a:lnTo>
                  <a:pt x="43102" y="44886"/>
                </a:lnTo>
                <a:lnTo>
                  <a:pt x="37236" y="58451"/>
                </a:lnTo>
                <a:lnTo>
                  <a:pt x="35248" y="73818"/>
                </a:lnTo>
                <a:lnTo>
                  <a:pt x="37236" y="88740"/>
                </a:lnTo>
                <a:lnTo>
                  <a:pt x="43102" y="102076"/>
                </a:lnTo>
                <a:lnTo>
                  <a:pt x="52705" y="111664"/>
                </a:lnTo>
                <a:lnTo>
                  <a:pt x="65899" y="115340"/>
                </a:lnTo>
                <a:lnTo>
                  <a:pt x="119290" y="115340"/>
                </a:lnTo>
                <a:lnTo>
                  <a:pt x="113504" y="125433"/>
                </a:lnTo>
                <a:lnTo>
                  <a:pt x="92683" y="141616"/>
                </a:lnTo>
                <a:lnTo>
                  <a:pt x="65899" y="147636"/>
                </a:lnTo>
                <a:close/>
              </a:path>
              <a:path w="132080" h="147954">
                <a:moveTo>
                  <a:pt x="119290" y="115340"/>
                </a:moveTo>
                <a:lnTo>
                  <a:pt x="65899" y="115340"/>
                </a:lnTo>
                <a:lnTo>
                  <a:pt x="79417" y="111664"/>
                </a:lnTo>
                <a:lnTo>
                  <a:pt x="88983" y="102076"/>
                </a:lnTo>
                <a:lnTo>
                  <a:pt x="94670" y="88740"/>
                </a:lnTo>
                <a:lnTo>
                  <a:pt x="96550" y="73818"/>
                </a:lnTo>
                <a:lnTo>
                  <a:pt x="94670" y="58451"/>
                </a:lnTo>
                <a:lnTo>
                  <a:pt x="88983" y="44886"/>
                </a:lnTo>
                <a:lnTo>
                  <a:pt x="79417" y="35214"/>
                </a:lnTo>
                <a:lnTo>
                  <a:pt x="65899" y="31526"/>
                </a:lnTo>
                <a:lnTo>
                  <a:pt x="118849" y="31526"/>
                </a:lnTo>
                <a:lnTo>
                  <a:pt x="126998" y="45739"/>
                </a:lnTo>
                <a:lnTo>
                  <a:pt x="131799" y="73818"/>
                </a:lnTo>
                <a:lnTo>
                  <a:pt x="126998" y="101896"/>
                </a:lnTo>
                <a:lnTo>
                  <a:pt x="119290" y="11534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964757" y="6274848"/>
            <a:ext cx="97790" cy="144145"/>
          </a:xfrm>
          <a:custGeom>
            <a:avLst/>
            <a:gdLst/>
            <a:ahLst/>
            <a:cxnLst/>
            <a:rect l="l" t="t" r="r" b="b"/>
            <a:pathLst>
              <a:path w="97790" h="144145">
                <a:moveTo>
                  <a:pt x="57470" y="143791"/>
                </a:moveTo>
                <a:lnTo>
                  <a:pt x="22988" y="143791"/>
                </a:lnTo>
                <a:lnTo>
                  <a:pt x="22988" y="64590"/>
                </a:lnTo>
                <a:lnTo>
                  <a:pt x="21659" y="50245"/>
                </a:lnTo>
                <a:lnTo>
                  <a:pt x="17528" y="38062"/>
                </a:lnTo>
                <a:lnTo>
                  <a:pt x="10380" y="27609"/>
                </a:lnTo>
                <a:lnTo>
                  <a:pt x="0" y="18454"/>
                </a:lnTo>
                <a:lnTo>
                  <a:pt x="29118" y="0"/>
                </a:lnTo>
                <a:lnTo>
                  <a:pt x="34997" y="5430"/>
                </a:lnTo>
                <a:lnTo>
                  <a:pt x="39942" y="11149"/>
                </a:lnTo>
                <a:lnTo>
                  <a:pt x="43881" y="16868"/>
                </a:lnTo>
                <a:lnTo>
                  <a:pt x="46742" y="22299"/>
                </a:lnTo>
                <a:lnTo>
                  <a:pt x="94711" y="22299"/>
                </a:lnTo>
                <a:lnTo>
                  <a:pt x="97316" y="35371"/>
                </a:lnTo>
                <a:lnTo>
                  <a:pt x="82147" y="38446"/>
                </a:lnTo>
                <a:lnTo>
                  <a:pt x="70209" y="45559"/>
                </a:lnTo>
                <a:lnTo>
                  <a:pt x="61864" y="53537"/>
                </a:lnTo>
                <a:lnTo>
                  <a:pt x="57470" y="59208"/>
                </a:lnTo>
                <a:lnTo>
                  <a:pt x="57470" y="143791"/>
                </a:lnTo>
                <a:close/>
              </a:path>
              <a:path w="97790" h="144145">
                <a:moveTo>
                  <a:pt x="94711" y="22299"/>
                </a:moveTo>
                <a:lnTo>
                  <a:pt x="46742" y="22299"/>
                </a:lnTo>
                <a:lnTo>
                  <a:pt x="52166" y="17529"/>
                </a:lnTo>
                <a:lnTo>
                  <a:pt x="61972" y="10092"/>
                </a:lnTo>
                <a:lnTo>
                  <a:pt x="75082" y="3376"/>
                </a:lnTo>
                <a:lnTo>
                  <a:pt x="90420" y="768"/>
                </a:lnTo>
                <a:lnTo>
                  <a:pt x="94711" y="22299"/>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1072036" y="6216409"/>
            <a:ext cx="41910" cy="202565"/>
          </a:xfrm>
          <a:custGeom>
            <a:avLst/>
            <a:gdLst/>
            <a:ahLst/>
            <a:cxnLst/>
            <a:rect l="l" t="t" r="r" b="b"/>
            <a:pathLst>
              <a:path w="41909" h="202564">
                <a:moveTo>
                  <a:pt x="37547" y="202230"/>
                </a:moveTo>
                <a:lnTo>
                  <a:pt x="3065" y="202230"/>
                </a:lnTo>
                <a:lnTo>
                  <a:pt x="3065" y="63052"/>
                </a:lnTo>
                <a:lnTo>
                  <a:pt x="37547" y="63052"/>
                </a:lnTo>
                <a:lnTo>
                  <a:pt x="37547" y="202230"/>
                </a:lnTo>
                <a:close/>
              </a:path>
              <a:path w="41909" h="202564">
                <a:moveTo>
                  <a:pt x="20689" y="40753"/>
                </a:moveTo>
                <a:lnTo>
                  <a:pt x="12607" y="39131"/>
                </a:lnTo>
                <a:lnTo>
                  <a:pt x="6034" y="34698"/>
                </a:lnTo>
                <a:lnTo>
                  <a:pt x="1616" y="28102"/>
                </a:lnTo>
                <a:lnTo>
                  <a:pt x="0" y="19992"/>
                </a:lnTo>
                <a:lnTo>
                  <a:pt x="1616" y="12002"/>
                </a:lnTo>
                <a:lnTo>
                  <a:pt x="6034" y="5670"/>
                </a:lnTo>
                <a:lnTo>
                  <a:pt x="12607" y="1501"/>
                </a:lnTo>
                <a:lnTo>
                  <a:pt x="20689" y="0"/>
                </a:lnTo>
                <a:lnTo>
                  <a:pt x="28447" y="1501"/>
                </a:lnTo>
                <a:lnTo>
                  <a:pt x="35057" y="5670"/>
                </a:lnTo>
                <a:lnTo>
                  <a:pt x="39654" y="12002"/>
                </a:lnTo>
                <a:lnTo>
                  <a:pt x="41378" y="19992"/>
                </a:lnTo>
                <a:lnTo>
                  <a:pt x="39654" y="28102"/>
                </a:lnTo>
                <a:lnTo>
                  <a:pt x="35057" y="34698"/>
                </a:lnTo>
                <a:lnTo>
                  <a:pt x="28447" y="39131"/>
                </a:lnTo>
                <a:lnTo>
                  <a:pt x="20689" y="40753"/>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1130273" y="6214872"/>
            <a:ext cx="154940" cy="208915"/>
          </a:xfrm>
          <a:custGeom>
            <a:avLst/>
            <a:gdLst/>
            <a:ahLst/>
            <a:cxnLst/>
            <a:rect l="l" t="t" r="r" b="b"/>
            <a:pathLst>
              <a:path w="154940" h="208914">
                <a:moveTo>
                  <a:pt x="131799" y="74586"/>
                </a:moveTo>
                <a:lnTo>
                  <a:pt x="97316" y="74586"/>
                </a:lnTo>
                <a:lnTo>
                  <a:pt x="97316" y="0"/>
                </a:lnTo>
                <a:lnTo>
                  <a:pt x="131799" y="0"/>
                </a:lnTo>
                <a:lnTo>
                  <a:pt x="131799" y="74586"/>
                </a:lnTo>
                <a:close/>
              </a:path>
              <a:path w="154940" h="208914">
                <a:moveTo>
                  <a:pt x="63600" y="208381"/>
                </a:moveTo>
                <a:lnTo>
                  <a:pt x="36853" y="202362"/>
                </a:lnTo>
                <a:lnTo>
                  <a:pt x="16858" y="186178"/>
                </a:lnTo>
                <a:lnTo>
                  <a:pt x="4334" y="162642"/>
                </a:lnTo>
                <a:lnTo>
                  <a:pt x="0" y="134563"/>
                </a:lnTo>
                <a:lnTo>
                  <a:pt x="4334" y="106485"/>
                </a:lnTo>
                <a:lnTo>
                  <a:pt x="16858" y="82948"/>
                </a:lnTo>
                <a:lnTo>
                  <a:pt x="36853" y="66765"/>
                </a:lnTo>
                <a:lnTo>
                  <a:pt x="63600" y="60745"/>
                </a:lnTo>
                <a:lnTo>
                  <a:pt x="75765" y="62476"/>
                </a:lnTo>
                <a:lnTo>
                  <a:pt x="85631" y="66512"/>
                </a:lnTo>
                <a:lnTo>
                  <a:pt x="92910" y="71126"/>
                </a:lnTo>
                <a:lnTo>
                  <a:pt x="97316" y="74586"/>
                </a:lnTo>
                <a:lnTo>
                  <a:pt x="131799" y="74586"/>
                </a:lnTo>
                <a:lnTo>
                  <a:pt x="131799" y="92272"/>
                </a:lnTo>
                <a:lnTo>
                  <a:pt x="65899" y="92272"/>
                </a:lnTo>
                <a:lnTo>
                  <a:pt x="52705" y="95960"/>
                </a:lnTo>
                <a:lnTo>
                  <a:pt x="43102" y="105632"/>
                </a:lnTo>
                <a:lnTo>
                  <a:pt x="37236" y="119197"/>
                </a:lnTo>
                <a:lnTo>
                  <a:pt x="35248" y="134563"/>
                </a:lnTo>
                <a:lnTo>
                  <a:pt x="37236" y="149486"/>
                </a:lnTo>
                <a:lnTo>
                  <a:pt x="43102" y="162822"/>
                </a:lnTo>
                <a:lnTo>
                  <a:pt x="52705" y="172410"/>
                </a:lnTo>
                <a:lnTo>
                  <a:pt x="65899" y="176086"/>
                </a:lnTo>
                <a:lnTo>
                  <a:pt x="141019" y="176086"/>
                </a:lnTo>
                <a:lnTo>
                  <a:pt x="144406" y="181108"/>
                </a:lnTo>
                <a:lnTo>
                  <a:pt x="150624" y="186851"/>
                </a:lnTo>
                <a:lnTo>
                  <a:pt x="108044" y="186851"/>
                </a:lnTo>
                <a:lnTo>
                  <a:pt x="102285" y="193784"/>
                </a:lnTo>
                <a:lnTo>
                  <a:pt x="93006" y="200788"/>
                </a:lnTo>
                <a:lnTo>
                  <a:pt x="80135" y="206207"/>
                </a:lnTo>
                <a:lnTo>
                  <a:pt x="63600" y="208381"/>
                </a:lnTo>
                <a:close/>
              </a:path>
              <a:path w="154940" h="208914">
                <a:moveTo>
                  <a:pt x="141019" y="176086"/>
                </a:moveTo>
                <a:lnTo>
                  <a:pt x="65899" y="176086"/>
                </a:lnTo>
                <a:lnTo>
                  <a:pt x="79536" y="172410"/>
                </a:lnTo>
                <a:lnTo>
                  <a:pt x="89366" y="162822"/>
                </a:lnTo>
                <a:lnTo>
                  <a:pt x="95317" y="149486"/>
                </a:lnTo>
                <a:lnTo>
                  <a:pt x="97316" y="134563"/>
                </a:lnTo>
                <a:lnTo>
                  <a:pt x="95317" y="119197"/>
                </a:lnTo>
                <a:lnTo>
                  <a:pt x="89366" y="105632"/>
                </a:lnTo>
                <a:lnTo>
                  <a:pt x="79536" y="95960"/>
                </a:lnTo>
                <a:lnTo>
                  <a:pt x="65899" y="92272"/>
                </a:lnTo>
                <a:lnTo>
                  <a:pt x="131799" y="92272"/>
                </a:lnTo>
                <a:lnTo>
                  <a:pt x="131799" y="144560"/>
                </a:lnTo>
                <a:lnTo>
                  <a:pt x="133128" y="158473"/>
                </a:lnTo>
                <a:lnTo>
                  <a:pt x="137258" y="170511"/>
                </a:lnTo>
                <a:lnTo>
                  <a:pt x="141019" y="176086"/>
                </a:lnTo>
                <a:close/>
              </a:path>
              <a:path w="154940" h="208914">
                <a:moveTo>
                  <a:pt x="125669" y="208381"/>
                </a:moveTo>
                <a:lnTo>
                  <a:pt x="120867" y="204044"/>
                </a:lnTo>
                <a:lnTo>
                  <a:pt x="115994" y="198481"/>
                </a:lnTo>
                <a:lnTo>
                  <a:pt x="111552" y="192486"/>
                </a:lnTo>
                <a:lnTo>
                  <a:pt x="108044" y="186851"/>
                </a:lnTo>
                <a:lnTo>
                  <a:pt x="150624" y="186851"/>
                </a:lnTo>
                <a:lnTo>
                  <a:pt x="154787" y="190696"/>
                </a:lnTo>
                <a:lnTo>
                  <a:pt x="125669" y="208381"/>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1286593" y="6275617"/>
            <a:ext cx="134620" cy="147955"/>
          </a:xfrm>
          <a:custGeom>
            <a:avLst/>
            <a:gdLst/>
            <a:ahLst/>
            <a:cxnLst/>
            <a:rect l="l" t="t" r="r" b="b"/>
            <a:pathLst>
              <a:path w="134619" h="147954">
                <a:moveTo>
                  <a:pt x="29118" y="36909"/>
                </a:moveTo>
                <a:lnTo>
                  <a:pt x="15325" y="12303"/>
                </a:lnTo>
                <a:lnTo>
                  <a:pt x="21479" y="8758"/>
                </a:lnTo>
                <a:lnTo>
                  <a:pt x="31225" y="4709"/>
                </a:lnTo>
                <a:lnTo>
                  <a:pt x="43557" y="1381"/>
                </a:lnTo>
                <a:lnTo>
                  <a:pt x="57470" y="0"/>
                </a:lnTo>
                <a:lnTo>
                  <a:pt x="81368" y="4084"/>
                </a:lnTo>
                <a:lnTo>
                  <a:pt x="98083" y="15378"/>
                </a:lnTo>
                <a:lnTo>
                  <a:pt x="106048" y="29219"/>
                </a:lnTo>
                <a:lnTo>
                  <a:pt x="55938" y="29219"/>
                </a:lnTo>
                <a:lnTo>
                  <a:pt x="47544" y="29988"/>
                </a:lnTo>
                <a:lnTo>
                  <a:pt x="39942" y="31910"/>
                </a:lnTo>
                <a:lnTo>
                  <a:pt x="33632" y="34409"/>
                </a:lnTo>
                <a:lnTo>
                  <a:pt x="29118" y="36909"/>
                </a:lnTo>
                <a:close/>
              </a:path>
              <a:path w="134619" h="147954">
                <a:moveTo>
                  <a:pt x="49041" y="147636"/>
                </a:moveTo>
                <a:lnTo>
                  <a:pt x="29094" y="144320"/>
                </a:lnTo>
                <a:lnTo>
                  <a:pt x="13601" y="134948"/>
                </a:lnTo>
                <a:lnTo>
                  <a:pt x="3563" y="120362"/>
                </a:lnTo>
                <a:lnTo>
                  <a:pt x="0" y="101499"/>
                </a:lnTo>
                <a:lnTo>
                  <a:pt x="4525" y="81639"/>
                </a:lnTo>
                <a:lnTo>
                  <a:pt x="17241" y="67185"/>
                </a:lnTo>
                <a:lnTo>
                  <a:pt x="36853" y="58355"/>
                </a:lnTo>
                <a:lnTo>
                  <a:pt x="62068" y="55363"/>
                </a:lnTo>
                <a:lnTo>
                  <a:pt x="76627" y="55363"/>
                </a:lnTo>
                <a:lnTo>
                  <a:pt x="75334" y="44466"/>
                </a:lnTo>
                <a:lnTo>
                  <a:pt x="71455" y="36236"/>
                </a:lnTo>
                <a:lnTo>
                  <a:pt x="64989" y="31033"/>
                </a:lnTo>
                <a:lnTo>
                  <a:pt x="55938" y="29219"/>
                </a:lnTo>
                <a:lnTo>
                  <a:pt x="106048" y="29219"/>
                </a:lnTo>
                <a:lnTo>
                  <a:pt x="107901" y="32439"/>
                </a:lnTo>
                <a:lnTo>
                  <a:pt x="111109" y="53825"/>
                </a:lnTo>
                <a:lnTo>
                  <a:pt x="111109" y="79200"/>
                </a:lnTo>
                <a:lnTo>
                  <a:pt x="62068" y="79200"/>
                </a:lnTo>
                <a:lnTo>
                  <a:pt x="50119" y="80942"/>
                </a:lnTo>
                <a:lnTo>
                  <a:pt x="41761" y="85640"/>
                </a:lnTo>
                <a:lnTo>
                  <a:pt x="36853" y="92500"/>
                </a:lnTo>
                <a:lnTo>
                  <a:pt x="35248" y="100730"/>
                </a:lnTo>
                <a:lnTo>
                  <a:pt x="36936" y="109693"/>
                </a:lnTo>
                <a:lnTo>
                  <a:pt x="41283" y="115917"/>
                </a:lnTo>
                <a:lnTo>
                  <a:pt x="47209" y="119545"/>
                </a:lnTo>
                <a:lnTo>
                  <a:pt x="53639" y="120723"/>
                </a:lnTo>
                <a:lnTo>
                  <a:pt x="124418" y="120723"/>
                </a:lnTo>
                <a:lnTo>
                  <a:pt x="134098" y="129950"/>
                </a:lnTo>
                <a:lnTo>
                  <a:pt x="89654" y="129950"/>
                </a:lnTo>
                <a:lnTo>
                  <a:pt x="85140" y="134660"/>
                </a:lnTo>
                <a:lnTo>
                  <a:pt x="76531" y="140523"/>
                </a:lnTo>
                <a:lnTo>
                  <a:pt x="64331" y="145521"/>
                </a:lnTo>
                <a:lnTo>
                  <a:pt x="49041" y="147636"/>
                </a:lnTo>
                <a:close/>
              </a:path>
              <a:path w="134619" h="147954">
                <a:moveTo>
                  <a:pt x="124418" y="120723"/>
                </a:moveTo>
                <a:lnTo>
                  <a:pt x="53639" y="120723"/>
                </a:lnTo>
                <a:lnTo>
                  <a:pt x="64379" y="118320"/>
                </a:lnTo>
                <a:lnTo>
                  <a:pt x="72317" y="113033"/>
                </a:lnTo>
                <a:lnTo>
                  <a:pt x="77238" y="107747"/>
                </a:lnTo>
                <a:lnTo>
                  <a:pt x="78926" y="105344"/>
                </a:lnTo>
                <a:lnTo>
                  <a:pt x="78160" y="101499"/>
                </a:lnTo>
                <a:lnTo>
                  <a:pt x="77393" y="93810"/>
                </a:lnTo>
                <a:lnTo>
                  <a:pt x="77325" y="85640"/>
                </a:lnTo>
                <a:lnTo>
                  <a:pt x="76656" y="80942"/>
                </a:lnTo>
                <a:lnTo>
                  <a:pt x="76627" y="79200"/>
                </a:lnTo>
                <a:lnTo>
                  <a:pt x="111109" y="79200"/>
                </a:lnTo>
                <a:lnTo>
                  <a:pt x="111109" y="83814"/>
                </a:lnTo>
                <a:lnTo>
                  <a:pt x="112546" y="97727"/>
                </a:lnTo>
                <a:lnTo>
                  <a:pt x="116856" y="109765"/>
                </a:lnTo>
                <a:lnTo>
                  <a:pt x="124065" y="120386"/>
                </a:lnTo>
                <a:lnTo>
                  <a:pt x="124418" y="120723"/>
                </a:lnTo>
                <a:close/>
              </a:path>
              <a:path w="134619" h="147954">
                <a:moveTo>
                  <a:pt x="104979" y="147636"/>
                </a:moveTo>
                <a:lnTo>
                  <a:pt x="103447" y="146098"/>
                </a:lnTo>
                <a:lnTo>
                  <a:pt x="93485" y="135333"/>
                </a:lnTo>
                <a:lnTo>
                  <a:pt x="89654" y="129950"/>
                </a:lnTo>
                <a:lnTo>
                  <a:pt x="134098" y="129950"/>
                </a:lnTo>
                <a:lnTo>
                  <a:pt x="104979" y="14763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679703" y="6436107"/>
            <a:ext cx="34925" cy="73025"/>
          </a:xfrm>
          <a:custGeom>
            <a:avLst/>
            <a:gdLst/>
            <a:ahLst/>
            <a:cxnLst/>
            <a:rect l="l" t="t" r="r" b="b"/>
            <a:pathLst>
              <a:path w="34925" h="73025">
                <a:moveTo>
                  <a:pt x="0" y="0"/>
                </a:moveTo>
                <a:lnTo>
                  <a:pt x="34482" y="0"/>
                </a:lnTo>
                <a:lnTo>
                  <a:pt x="34482" y="72515"/>
                </a:lnTo>
                <a:lnTo>
                  <a:pt x="0" y="72515"/>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679703" y="6524525"/>
            <a:ext cx="127635" cy="0"/>
          </a:xfrm>
          <a:custGeom>
            <a:avLst/>
            <a:gdLst/>
            <a:ahLst/>
            <a:cxnLst/>
            <a:rect l="l" t="t" r="r" b="b"/>
            <a:pathLst>
              <a:path w="127634">
                <a:moveTo>
                  <a:pt x="0" y="0"/>
                </a:moveTo>
                <a:lnTo>
                  <a:pt x="127201"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679703" y="6540428"/>
            <a:ext cx="34925" cy="75565"/>
          </a:xfrm>
          <a:custGeom>
            <a:avLst/>
            <a:gdLst/>
            <a:ahLst/>
            <a:cxnLst/>
            <a:rect l="l" t="t" r="r" b="b"/>
            <a:pathLst>
              <a:path w="34925" h="75565">
                <a:moveTo>
                  <a:pt x="0" y="0"/>
                </a:moveTo>
                <a:lnTo>
                  <a:pt x="34482" y="0"/>
                </a:lnTo>
                <a:lnTo>
                  <a:pt x="34482" y="75059"/>
                </a:lnTo>
                <a:lnTo>
                  <a:pt x="0" y="75059"/>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771656" y="6436325"/>
            <a:ext cx="35560" cy="72390"/>
          </a:xfrm>
          <a:custGeom>
            <a:avLst/>
            <a:gdLst/>
            <a:ahLst/>
            <a:cxnLst/>
            <a:rect l="l" t="t" r="r" b="b"/>
            <a:pathLst>
              <a:path w="35559" h="72390">
                <a:moveTo>
                  <a:pt x="35248" y="72280"/>
                </a:moveTo>
                <a:lnTo>
                  <a:pt x="0" y="72280"/>
                </a:lnTo>
                <a:lnTo>
                  <a:pt x="0" y="0"/>
                </a:lnTo>
                <a:lnTo>
                  <a:pt x="35248" y="0"/>
                </a:lnTo>
                <a:lnTo>
                  <a:pt x="35248" y="7228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771656" y="6540132"/>
            <a:ext cx="35560" cy="75565"/>
          </a:xfrm>
          <a:custGeom>
            <a:avLst/>
            <a:gdLst/>
            <a:ahLst/>
            <a:cxnLst/>
            <a:rect l="l" t="t" r="r" b="b"/>
            <a:pathLst>
              <a:path w="35559" h="75565">
                <a:moveTo>
                  <a:pt x="35248" y="75355"/>
                </a:moveTo>
                <a:lnTo>
                  <a:pt x="0" y="75355"/>
                </a:lnTo>
                <a:lnTo>
                  <a:pt x="0" y="0"/>
                </a:lnTo>
                <a:lnTo>
                  <a:pt x="35248" y="0"/>
                </a:lnTo>
                <a:lnTo>
                  <a:pt x="35248" y="75355"/>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825296" y="6452646"/>
            <a:ext cx="95250" cy="0"/>
          </a:xfrm>
          <a:custGeom>
            <a:avLst/>
            <a:gdLst/>
            <a:ahLst/>
            <a:cxnLst/>
            <a:rect l="l" t="t" r="r" b="b"/>
            <a:pathLst>
              <a:path w="95250">
                <a:moveTo>
                  <a:pt x="0" y="0"/>
                </a:moveTo>
                <a:lnTo>
                  <a:pt x="95018" y="0"/>
                </a:lnTo>
              </a:path>
            </a:pathLst>
          </a:custGeom>
          <a:ln w="33077">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825296" y="6469184"/>
            <a:ext cx="35560" cy="37465"/>
          </a:xfrm>
          <a:custGeom>
            <a:avLst/>
            <a:gdLst/>
            <a:ahLst/>
            <a:cxnLst/>
            <a:rect l="l" t="t" r="r" b="b"/>
            <a:pathLst>
              <a:path w="35559" h="37465">
                <a:moveTo>
                  <a:pt x="0" y="0"/>
                </a:moveTo>
                <a:lnTo>
                  <a:pt x="35248" y="0"/>
                </a:lnTo>
                <a:lnTo>
                  <a:pt x="35248" y="36893"/>
                </a:lnTo>
                <a:lnTo>
                  <a:pt x="0" y="36893"/>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825296" y="6521345"/>
            <a:ext cx="86360" cy="0"/>
          </a:xfrm>
          <a:custGeom>
            <a:avLst/>
            <a:gdLst/>
            <a:ahLst/>
            <a:cxnLst/>
            <a:rect l="l" t="t" r="r" b="b"/>
            <a:pathLst>
              <a:path w="86359">
                <a:moveTo>
                  <a:pt x="0" y="0"/>
                </a:moveTo>
                <a:lnTo>
                  <a:pt x="85822" y="0"/>
                </a:lnTo>
              </a:path>
            </a:pathLst>
          </a:custGeom>
          <a:ln w="3053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825296" y="6536611"/>
            <a:ext cx="35560" cy="47625"/>
          </a:xfrm>
          <a:custGeom>
            <a:avLst/>
            <a:gdLst/>
            <a:ahLst/>
            <a:cxnLst/>
            <a:rect l="l" t="t" r="r" b="b"/>
            <a:pathLst>
              <a:path w="35559" h="47625">
                <a:moveTo>
                  <a:pt x="0" y="0"/>
                </a:moveTo>
                <a:lnTo>
                  <a:pt x="35248" y="0"/>
                </a:lnTo>
                <a:lnTo>
                  <a:pt x="35248" y="47071"/>
                </a:lnTo>
                <a:lnTo>
                  <a:pt x="0" y="47071"/>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825296" y="6599585"/>
            <a:ext cx="98425" cy="0"/>
          </a:xfrm>
          <a:custGeom>
            <a:avLst/>
            <a:gdLst/>
            <a:ahLst/>
            <a:cxnLst/>
            <a:rect l="l" t="t" r="r" b="b"/>
            <a:pathLst>
              <a:path w="98425">
                <a:moveTo>
                  <a:pt x="0" y="0"/>
                </a:moveTo>
                <a:lnTo>
                  <a:pt x="98083"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924911" y="6436325"/>
            <a:ext cx="156845" cy="184150"/>
          </a:xfrm>
          <a:custGeom>
            <a:avLst/>
            <a:gdLst/>
            <a:ahLst/>
            <a:cxnLst/>
            <a:rect l="l" t="t" r="r" b="b"/>
            <a:pathLst>
              <a:path w="156844" h="184150">
                <a:moveTo>
                  <a:pt x="35248" y="183776"/>
                </a:moveTo>
                <a:lnTo>
                  <a:pt x="0" y="174548"/>
                </a:lnTo>
                <a:lnTo>
                  <a:pt x="63600" y="0"/>
                </a:lnTo>
                <a:lnTo>
                  <a:pt x="91952" y="0"/>
                </a:lnTo>
                <a:lnTo>
                  <a:pt x="110100" y="49212"/>
                </a:lnTo>
                <a:lnTo>
                  <a:pt x="78160" y="49212"/>
                </a:lnTo>
                <a:lnTo>
                  <a:pt x="56704" y="115340"/>
                </a:lnTo>
                <a:lnTo>
                  <a:pt x="134486" y="115340"/>
                </a:lnTo>
                <a:lnTo>
                  <a:pt x="145828" y="146098"/>
                </a:lnTo>
                <a:lnTo>
                  <a:pt x="47509" y="146098"/>
                </a:lnTo>
                <a:lnTo>
                  <a:pt x="35248" y="183776"/>
                </a:lnTo>
                <a:close/>
              </a:path>
              <a:path w="156844" h="184150">
                <a:moveTo>
                  <a:pt x="134486" y="115340"/>
                </a:moveTo>
                <a:lnTo>
                  <a:pt x="98849" y="115340"/>
                </a:lnTo>
                <a:lnTo>
                  <a:pt x="78160" y="49212"/>
                </a:lnTo>
                <a:lnTo>
                  <a:pt x="110100" y="49212"/>
                </a:lnTo>
                <a:lnTo>
                  <a:pt x="134486" y="115340"/>
                </a:lnTo>
                <a:close/>
              </a:path>
              <a:path w="156844" h="184150">
                <a:moveTo>
                  <a:pt x="121071" y="183776"/>
                </a:moveTo>
                <a:lnTo>
                  <a:pt x="108811" y="146098"/>
                </a:lnTo>
                <a:lnTo>
                  <a:pt x="145828" y="146098"/>
                </a:lnTo>
                <a:lnTo>
                  <a:pt x="156320" y="174548"/>
                </a:lnTo>
                <a:lnTo>
                  <a:pt x="121071" y="18377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1101155" y="6436107"/>
            <a:ext cx="0" cy="147955"/>
          </a:xfrm>
          <a:custGeom>
            <a:avLst/>
            <a:gdLst/>
            <a:ahLst/>
            <a:cxnLst/>
            <a:rect l="l" t="t" r="r" b="b"/>
            <a:pathLst>
              <a:path h="147954">
                <a:moveTo>
                  <a:pt x="0" y="0"/>
                </a:moveTo>
                <a:lnTo>
                  <a:pt x="0" y="147575"/>
                </a:lnTo>
              </a:path>
            </a:pathLst>
          </a:custGeom>
          <a:ln w="35248">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1083530" y="6599585"/>
            <a:ext cx="97155" cy="0"/>
          </a:xfrm>
          <a:custGeom>
            <a:avLst/>
            <a:gdLst/>
            <a:ahLst/>
            <a:cxnLst/>
            <a:rect l="l" t="t" r="r" b="b"/>
            <a:pathLst>
              <a:path w="97155">
                <a:moveTo>
                  <a:pt x="0" y="0"/>
                </a:moveTo>
                <a:lnTo>
                  <a:pt x="96550"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1152495" y="6452473"/>
            <a:ext cx="124460" cy="0"/>
          </a:xfrm>
          <a:custGeom>
            <a:avLst/>
            <a:gdLst/>
            <a:ahLst/>
            <a:cxnLst/>
            <a:rect l="l" t="t" r="r" b="b"/>
            <a:pathLst>
              <a:path w="124459">
                <a:moveTo>
                  <a:pt x="0" y="0"/>
                </a:moveTo>
                <a:lnTo>
                  <a:pt x="124136" y="0"/>
                </a:lnTo>
              </a:path>
            </a:pathLst>
          </a:custGeom>
          <a:ln w="3229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1214946" y="6468621"/>
            <a:ext cx="0" cy="147320"/>
          </a:xfrm>
          <a:custGeom>
            <a:avLst/>
            <a:gdLst/>
            <a:ahLst/>
            <a:cxnLst/>
            <a:rect l="l" t="t" r="r" b="b"/>
            <a:pathLst>
              <a:path h="147320">
                <a:moveTo>
                  <a:pt x="0" y="0"/>
                </a:moveTo>
                <a:lnTo>
                  <a:pt x="0" y="146867"/>
                </a:lnTo>
              </a:path>
            </a:pathLst>
          </a:custGeom>
          <a:ln w="3448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1281996" y="6436107"/>
            <a:ext cx="35560" cy="73025"/>
          </a:xfrm>
          <a:custGeom>
            <a:avLst/>
            <a:gdLst/>
            <a:ahLst/>
            <a:cxnLst/>
            <a:rect l="l" t="t" r="r" b="b"/>
            <a:pathLst>
              <a:path w="35559" h="73025">
                <a:moveTo>
                  <a:pt x="0" y="0"/>
                </a:moveTo>
                <a:lnTo>
                  <a:pt x="35248" y="0"/>
                </a:lnTo>
                <a:lnTo>
                  <a:pt x="35248" y="72515"/>
                </a:lnTo>
                <a:lnTo>
                  <a:pt x="0" y="72515"/>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1281996" y="6524525"/>
            <a:ext cx="127635" cy="0"/>
          </a:xfrm>
          <a:custGeom>
            <a:avLst/>
            <a:gdLst/>
            <a:ahLst/>
            <a:cxnLst/>
            <a:rect l="l" t="t" r="r" b="b"/>
            <a:pathLst>
              <a:path w="127634">
                <a:moveTo>
                  <a:pt x="0" y="0"/>
                </a:moveTo>
                <a:lnTo>
                  <a:pt x="127201"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1281996" y="6540428"/>
            <a:ext cx="35560" cy="75565"/>
          </a:xfrm>
          <a:custGeom>
            <a:avLst/>
            <a:gdLst/>
            <a:ahLst/>
            <a:cxnLst/>
            <a:rect l="l" t="t" r="r" b="b"/>
            <a:pathLst>
              <a:path w="35559" h="75565">
                <a:moveTo>
                  <a:pt x="0" y="0"/>
                </a:moveTo>
                <a:lnTo>
                  <a:pt x="35248" y="0"/>
                </a:lnTo>
                <a:lnTo>
                  <a:pt x="35248" y="75059"/>
                </a:lnTo>
                <a:lnTo>
                  <a:pt x="0" y="75059"/>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1374715" y="6436325"/>
            <a:ext cx="34925" cy="72390"/>
          </a:xfrm>
          <a:custGeom>
            <a:avLst/>
            <a:gdLst/>
            <a:ahLst/>
            <a:cxnLst/>
            <a:rect l="l" t="t" r="r" b="b"/>
            <a:pathLst>
              <a:path w="34925" h="72390">
                <a:moveTo>
                  <a:pt x="34482" y="72280"/>
                </a:moveTo>
                <a:lnTo>
                  <a:pt x="0" y="72280"/>
                </a:lnTo>
                <a:lnTo>
                  <a:pt x="0" y="0"/>
                </a:lnTo>
                <a:lnTo>
                  <a:pt x="34482" y="0"/>
                </a:lnTo>
                <a:lnTo>
                  <a:pt x="34482" y="7228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1374715" y="6540132"/>
            <a:ext cx="34925" cy="75565"/>
          </a:xfrm>
          <a:custGeom>
            <a:avLst/>
            <a:gdLst/>
            <a:ahLst/>
            <a:cxnLst/>
            <a:rect l="l" t="t" r="r" b="b"/>
            <a:pathLst>
              <a:path w="34925" h="75565">
                <a:moveTo>
                  <a:pt x="34482" y="75355"/>
                </a:moveTo>
                <a:lnTo>
                  <a:pt x="0" y="75355"/>
                </a:lnTo>
                <a:lnTo>
                  <a:pt x="0" y="0"/>
                </a:lnTo>
                <a:lnTo>
                  <a:pt x="34482" y="0"/>
                </a:lnTo>
                <a:lnTo>
                  <a:pt x="34482" y="75355"/>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8192833" y="845626"/>
            <a:ext cx="3159627" cy="2697863"/>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10398252" y="1100327"/>
            <a:ext cx="551687" cy="1318259"/>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txBox="1">
            <a:spLocks noGrp="1"/>
          </p:cNvSpPr>
          <p:nvPr>
            <p:ph type="title"/>
          </p:nvPr>
        </p:nvSpPr>
        <p:spPr>
          <a:xfrm>
            <a:off x="916939" y="2744058"/>
            <a:ext cx="9311640" cy="1300480"/>
          </a:xfrm>
          <a:prstGeom prst="rect">
            <a:avLst/>
          </a:prstGeom>
        </p:spPr>
        <p:txBody>
          <a:bodyPr vert="horz" wrap="square" lIns="0" tIns="13335" rIns="0" bIns="0" rtlCol="0">
            <a:spAutoFit/>
          </a:bodyPr>
          <a:lstStyle/>
          <a:p>
            <a:pPr marL="12700">
              <a:lnSpc>
                <a:spcPts val="5015"/>
              </a:lnSpc>
              <a:spcBef>
                <a:spcPts val="105"/>
              </a:spcBef>
              <a:tabLst>
                <a:tab pos="1568450" algn="l"/>
                <a:tab pos="5050155" algn="l"/>
                <a:tab pos="6139815" algn="l"/>
              </a:tabLst>
            </a:pPr>
            <a:r>
              <a:rPr sz="4400" b="1" dirty="0">
                <a:solidFill>
                  <a:srgbClr val="C00000"/>
                </a:solidFill>
                <a:latin typeface="Arial"/>
                <a:cs typeface="Arial"/>
              </a:rPr>
              <a:t>2021	Palm Beach	vs.	</a:t>
            </a:r>
            <a:r>
              <a:rPr sz="4400" b="1" spc="-5" dirty="0">
                <a:solidFill>
                  <a:srgbClr val="C00000"/>
                </a:solidFill>
                <a:latin typeface="Arial"/>
                <a:cs typeface="Arial"/>
              </a:rPr>
              <a:t>FLORIDA</a:t>
            </a:r>
            <a:endParaRPr sz="4400">
              <a:latin typeface="Arial"/>
              <a:cs typeface="Arial"/>
            </a:endParaRPr>
          </a:p>
          <a:p>
            <a:pPr marL="12700">
              <a:lnSpc>
                <a:spcPts val="5015"/>
              </a:lnSpc>
            </a:pPr>
            <a:r>
              <a:rPr sz="4400" b="1" i="1" spc="-5" dirty="0">
                <a:solidFill>
                  <a:srgbClr val="000000"/>
                </a:solidFill>
                <a:latin typeface="Arial"/>
                <a:cs typeface="Arial"/>
              </a:rPr>
              <a:t>PWH </a:t>
            </a:r>
            <a:r>
              <a:rPr sz="4400" b="1" i="1" dirty="0">
                <a:solidFill>
                  <a:srgbClr val="000000"/>
                </a:solidFill>
                <a:latin typeface="Arial"/>
                <a:cs typeface="Arial"/>
              </a:rPr>
              <a:t>Epi Profile </a:t>
            </a:r>
            <a:r>
              <a:rPr sz="4400" b="1" dirty="0">
                <a:solidFill>
                  <a:srgbClr val="C00000"/>
                </a:solidFill>
                <a:latin typeface="Arial"/>
                <a:cs typeface="Arial"/>
              </a:rPr>
              <a:t>&amp; </a:t>
            </a:r>
            <a:r>
              <a:rPr sz="4400" b="1" i="1" dirty="0">
                <a:solidFill>
                  <a:srgbClr val="C00000"/>
                </a:solidFill>
                <a:latin typeface="Arial"/>
                <a:cs typeface="Arial"/>
              </a:rPr>
              <a:t>Care</a:t>
            </a:r>
            <a:r>
              <a:rPr sz="4400" b="1" i="1" spc="-60" dirty="0">
                <a:solidFill>
                  <a:srgbClr val="C00000"/>
                </a:solidFill>
                <a:latin typeface="Arial"/>
                <a:cs typeface="Arial"/>
              </a:rPr>
              <a:t> </a:t>
            </a:r>
            <a:r>
              <a:rPr sz="4400" b="1" i="1" spc="-5" dirty="0">
                <a:solidFill>
                  <a:srgbClr val="C00000"/>
                </a:solidFill>
                <a:latin typeface="Arial"/>
                <a:cs typeface="Arial"/>
              </a:rPr>
              <a:t>Continuum</a:t>
            </a:r>
            <a:endParaRPr sz="4400">
              <a:latin typeface="Arial"/>
              <a:cs typeface="Arial"/>
            </a:endParaRPr>
          </a:p>
        </p:txBody>
      </p:sp>
    </p:spTree>
    <p:extLst>
      <p:ext uri="{BB962C8B-B14F-4D97-AF65-F5344CB8AC3E}">
        <p14:creationId xmlns:p14="http://schemas.microsoft.com/office/powerpoint/2010/main" val="54270209"/>
      </p:ext>
    </p:extLst>
  </p:cSld>
  <p:clrMapOvr>
    <a:masterClrMapping/>
  </p:clrMapOvr>
  <p:timing>
    <p:tnLst>
      <p:par>
        <p:cTn id="1" dur="indefinite" restart="never" nodeType="tmRoot"/>
      </p:par>
    </p:tnLst>
  </p:timing>
</p:sld>
</file>

<file path=ppt/slides/slide22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2" name="object 2"/>
          <p:cNvGraphicFramePr>
            <a:graphicFrameLocks noGrp="1"/>
          </p:cNvGraphicFramePr>
          <p:nvPr/>
        </p:nvGraphicFramePr>
        <p:xfrm>
          <a:off x="0" y="0"/>
          <a:ext cx="12185648" cy="6854819"/>
        </p:xfrm>
        <a:graphic>
          <a:graphicData uri="http://schemas.openxmlformats.org/drawingml/2006/table">
            <a:tbl>
              <a:tblPr firstRow="1" bandRow="1">
                <a:tableStyleId>{2D5ABB26-0587-4C30-8999-92F81FD0307C}</a:tableStyleId>
              </a:tblPr>
              <a:tblGrid>
                <a:gridCol w="4332605">
                  <a:extLst>
                    <a:ext uri="{9D8B030D-6E8A-4147-A177-3AD203B41FA5}">
                      <a16:colId xmlns:a16="http://schemas.microsoft.com/office/drawing/2014/main" val="20000"/>
                    </a:ext>
                  </a:extLst>
                </a:gridCol>
                <a:gridCol w="3958589">
                  <a:extLst>
                    <a:ext uri="{9D8B030D-6E8A-4147-A177-3AD203B41FA5}">
                      <a16:colId xmlns:a16="http://schemas.microsoft.com/office/drawing/2014/main" val="20001"/>
                    </a:ext>
                  </a:extLst>
                </a:gridCol>
                <a:gridCol w="3894454">
                  <a:extLst>
                    <a:ext uri="{9D8B030D-6E8A-4147-A177-3AD203B41FA5}">
                      <a16:colId xmlns:a16="http://schemas.microsoft.com/office/drawing/2014/main" val="20002"/>
                    </a:ext>
                  </a:extLst>
                </a:gridCol>
              </a:tblGrid>
              <a:tr h="1014496">
                <a:tc>
                  <a:txBody>
                    <a:bodyPr/>
                    <a:lstStyle/>
                    <a:p>
                      <a:pPr marL="65405">
                        <a:lnSpc>
                          <a:spcPts val="3700"/>
                        </a:lnSpc>
                      </a:pPr>
                      <a:r>
                        <a:rPr sz="3200" b="1" spc="-5" dirty="0">
                          <a:solidFill>
                            <a:srgbClr val="FFFF00"/>
                          </a:solidFill>
                          <a:latin typeface="Calibri"/>
                          <a:cs typeface="Calibri"/>
                        </a:rPr>
                        <a:t>2021 HIV</a:t>
                      </a:r>
                      <a:r>
                        <a:rPr sz="3200" b="1" dirty="0">
                          <a:solidFill>
                            <a:srgbClr val="FFFF00"/>
                          </a:solidFill>
                          <a:latin typeface="Calibri"/>
                          <a:cs typeface="Calibri"/>
                        </a:rPr>
                        <a:t> Epidemiology</a:t>
                      </a:r>
                      <a:endParaRPr sz="3200">
                        <a:latin typeface="Calibri"/>
                        <a:cs typeface="Calibri"/>
                      </a:endParaRPr>
                    </a:p>
                  </a:txBody>
                  <a:tcPr marL="0" marR="0" marT="0" marB="0">
                    <a:lnL w="6350">
                      <a:solidFill>
                        <a:srgbClr val="FFFFFF"/>
                      </a:solidFill>
                      <a:prstDash val="solid"/>
                    </a:lnL>
                    <a:lnR w="12700">
                      <a:solidFill>
                        <a:srgbClr val="FFFFFF"/>
                      </a:solidFill>
                      <a:prstDash val="solid"/>
                    </a:lnR>
                    <a:lnT w="6350">
                      <a:solidFill>
                        <a:srgbClr val="FFFFFF"/>
                      </a:solidFill>
                      <a:prstDash val="solid"/>
                    </a:lnT>
                    <a:solidFill>
                      <a:srgbClr val="4472C4"/>
                    </a:solidFill>
                  </a:tcPr>
                </a:tc>
                <a:tc>
                  <a:txBody>
                    <a:bodyPr/>
                    <a:lstStyle/>
                    <a:p>
                      <a:pPr algn="ctr">
                        <a:lnSpc>
                          <a:spcPts val="3235"/>
                        </a:lnSpc>
                      </a:pPr>
                      <a:r>
                        <a:rPr sz="2800" b="1" spc="-15" dirty="0">
                          <a:solidFill>
                            <a:srgbClr val="FFFF00"/>
                          </a:solidFill>
                          <a:latin typeface="Calibri"/>
                          <a:cs typeface="Calibri"/>
                        </a:rPr>
                        <a:t>AREA </a:t>
                      </a:r>
                      <a:r>
                        <a:rPr sz="2800" b="1" spc="-5" dirty="0">
                          <a:solidFill>
                            <a:srgbClr val="FFFF00"/>
                          </a:solidFill>
                          <a:latin typeface="Calibri"/>
                          <a:cs typeface="Calibri"/>
                        </a:rPr>
                        <a:t>9 </a:t>
                      </a:r>
                      <a:r>
                        <a:rPr sz="2800" b="1" spc="-5" dirty="0">
                          <a:solidFill>
                            <a:srgbClr val="FFFFFF"/>
                          </a:solidFill>
                          <a:latin typeface="Calibri"/>
                          <a:cs typeface="Calibri"/>
                        </a:rPr>
                        <a:t>= </a:t>
                      </a:r>
                      <a:r>
                        <a:rPr sz="2800" b="1" spc="-20" dirty="0">
                          <a:solidFill>
                            <a:srgbClr val="FFFFFF"/>
                          </a:solidFill>
                          <a:latin typeface="Calibri"/>
                          <a:cs typeface="Calibri"/>
                        </a:rPr>
                        <a:t>Palm</a:t>
                      </a:r>
                      <a:r>
                        <a:rPr sz="2800" b="1" spc="45" dirty="0">
                          <a:solidFill>
                            <a:srgbClr val="FFFFFF"/>
                          </a:solidFill>
                          <a:latin typeface="Calibri"/>
                          <a:cs typeface="Calibri"/>
                        </a:rPr>
                        <a:t> </a:t>
                      </a:r>
                      <a:r>
                        <a:rPr sz="2800" b="1" spc="-5" dirty="0">
                          <a:solidFill>
                            <a:srgbClr val="FFFFFF"/>
                          </a:solidFill>
                          <a:latin typeface="Calibri"/>
                          <a:cs typeface="Calibri"/>
                        </a:rPr>
                        <a:t>Beach</a:t>
                      </a:r>
                      <a:endParaRPr sz="2800">
                        <a:latin typeface="Calibri"/>
                        <a:cs typeface="Calibri"/>
                      </a:endParaRPr>
                    </a:p>
                    <a:p>
                      <a:pPr algn="ctr">
                        <a:lnSpc>
                          <a:spcPct val="100000"/>
                        </a:lnSpc>
                        <a:spcBef>
                          <a:spcPts val="225"/>
                        </a:spcBef>
                      </a:pPr>
                      <a:r>
                        <a:rPr sz="2800" b="1" spc="-5" dirty="0">
                          <a:solidFill>
                            <a:srgbClr val="FFFFFF"/>
                          </a:solidFill>
                          <a:latin typeface="Calibri"/>
                          <a:cs typeface="Calibri"/>
                        </a:rPr>
                        <a:t>(2021 </a:t>
                      </a:r>
                      <a:r>
                        <a:rPr sz="2800" b="1" spc="-25" dirty="0">
                          <a:solidFill>
                            <a:srgbClr val="FFFFFF"/>
                          </a:solidFill>
                          <a:latin typeface="Calibri"/>
                          <a:cs typeface="Calibri"/>
                        </a:rPr>
                        <a:t>Pop’n=</a:t>
                      </a:r>
                      <a:r>
                        <a:rPr sz="2800" b="1" spc="30" dirty="0">
                          <a:solidFill>
                            <a:srgbClr val="FFFFFF"/>
                          </a:solidFill>
                          <a:latin typeface="Calibri"/>
                          <a:cs typeface="Calibri"/>
                        </a:rPr>
                        <a:t> </a:t>
                      </a:r>
                      <a:r>
                        <a:rPr sz="2800" b="1" spc="-5" dirty="0">
                          <a:solidFill>
                            <a:srgbClr val="FFFFFF"/>
                          </a:solidFill>
                          <a:latin typeface="Calibri"/>
                          <a:cs typeface="Calibri"/>
                        </a:rPr>
                        <a:t>1,487,272)</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6350">
                      <a:solidFill>
                        <a:srgbClr val="FFFFFF"/>
                      </a:solidFill>
                      <a:prstDash val="solid"/>
                    </a:lnT>
                    <a:solidFill>
                      <a:srgbClr val="4472C4"/>
                    </a:solidFill>
                  </a:tcPr>
                </a:tc>
                <a:tc>
                  <a:txBody>
                    <a:bodyPr/>
                    <a:lstStyle/>
                    <a:p>
                      <a:pPr marL="635" algn="ctr">
                        <a:lnSpc>
                          <a:spcPts val="3235"/>
                        </a:lnSpc>
                      </a:pPr>
                      <a:r>
                        <a:rPr sz="2800" b="1" spc="-20" dirty="0">
                          <a:solidFill>
                            <a:srgbClr val="FFFF00"/>
                          </a:solidFill>
                          <a:latin typeface="Calibri"/>
                          <a:cs typeface="Calibri"/>
                        </a:rPr>
                        <a:t>FLORIDA</a:t>
                      </a:r>
                      <a:endParaRPr sz="2800">
                        <a:latin typeface="Calibri"/>
                        <a:cs typeface="Calibri"/>
                      </a:endParaRPr>
                    </a:p>
                    <a:p>
                      <a:pPr marL="67945">
                        <a:lnSpc>
                          <a:spcPct val="100000"/>
                        </a:lnSpc>
                        <a:spcBef>
                          <a:spcPts val="244"/>
                        </a:spcBef>
                      </a:pPr>
                      <a:r>
                        <a:rPr sz="2400" b="1" dirty="0">
                          <a:solidFill>
                            <a:srgbClr val="FFFFFF"/>
                          </a:solidFill>
                          <a:latin typeface="Calibri"/>
                          <a:cs typeface="Calibri"/>
                        </a:rPr>
                        <a:t>( </a:t>
                      </a:r>
                      <a:r>
                        <a:rPr sz="2400" b="1" spc="-5" dirty="0">
                          <a:solidFill>
                            <a:srgbClr val="FFFFFF"/>
                          </a:solidFill>
                          <a:latin typeface="Calibri"/>
                          <a:cs typeface="Calibri"/>
                        </a:rPr>
                        <a:t>2021 </a:t>
                      </a:r>
                      <a:r>
                        <a:rPr sz="2400" b="1" spc="-20" dirty="0">
                          <a:solidFill>
                            <a:srgbClr val="FFFFFF"/>
                          </a:solidFill>
                          <a:latin typeface="Calibri"/>
                          <a:cs typeface="Calibri"/>
                        </a:rPr>
                        <a:t>Pop’n </a:t>
                      </a:r>
                      <a:r>
                        <a:rPr sz="2400" b="1" dirty="0">
                          <a:solidFill>
                            <a:srgbClr val="FFFFFF"/>
                          </a:solidFill>
                          <a:latin typeface="Calibri"/>
                          <a:cs typeface="Calibri"/>
                        </a:rPr>
                        <a:t>= </a:t>
                      </a:r>
                      <a:r>
                        <a:rPr sz="2400" b="1" spc="-5" dirty="0">
                          <a:solidFill>
                            <a:srgbClr val="FFFFFF"/>
                          </a:solidFill>
                          <a:latin typeface="Calibri"/>
                          <a:cs typeface="Calibri"/>
                        </a:rPr>
                        <a:t>22,005,587</a:t>
                      </a:r>
                      <a:r>
                        <a:rPr sz="2400" b="1" spc="-35" dirty="0">
                          <a:solidFill>
                            <a:srgbClr val="FFFFFF"/>
                          </a:solidFill>
                          <a:latin typeface="Calibri"/>
                          <a:cs typeface="Calibri"/>
                        </a:rPr>
                        <a:t> </a:t>
                      </a:r>
                      <a:r>
                        <a:rPr sz="2400" b="1" dirty="0">
                          <a:solidFill>
                            <a:srgbClr val="FFFFFF"/>
                          </a:solidFill>
                          <a:latin typeface="Calibri"/>
                          <a:cs typeface="Calibri"/>
                        </a:rPr>
                        <a:t>)</a:t>
                      </a:r>
                      <a:endParaRPr sz="2400">
                        <a:latin typeface="Calibri"/>
                        <a:cs typeface="Calibri"/>
                      </a:endParaRPr>
                    </a:p>
                  </a:txBody>
                  <a:tcPr marL="0" marR="0" marT="0" marB="0">
                    <a:lnL w="12700">
                      <a:solidFill>
                        <a:srgbClr val="FFFFFF"/>
                      </a:solidFill>
                      <a:prstDash val="solid"/>
                    </a:lnL>
                    <a:lnR w="6350">
                      <a:solidFill>
                        <a:srgbClr val="FFFFFF"/>
                      </a:solidFill>
                      <a:prstDash val="solid"/>
                    </a:lnR>
                    <a:lnT w="6350">
                      <a:solidFill>
                        <a:srgbClr val="FFFFFF"/>
                      </a:solidFill>
                      <a:prstDash val="solid"/>
                    </a:lnT>
                    <a:solidFill>
                      <a:srgbClr val="4472C4"/>
                    </a:solidFill>
                  </a:tcPr>
                </a:tc>
                <a:extLst>
                  <a:ext uri="{0D108BD9-81ED-4DB2-BD59-A6C34878D82A}">
                    <a16:rowId xmlns:a16="http://schemas.microsoft.com/office/drawing/2014/main" val="10000"/>
                  </a:ext>
                </a:extLst>
              </a:tr>
              <a:tr h="602268">
                <a:tc>
                  <a:txBody>
                    <a:bodyPr/>
                    <a:lstStyle/>
                    <a:p>
                      <a:pPr marL="64769">
                        <a:lnSpc>
                          <a:spcPts val="2645"/>
                        </a:lnSpc>
                      </a:pPr>
                      <a:r>
                        <a:rPr sz="2400" b="1" spc="-5" dirty="0">
                          <a:solidFill>
                            <a:srgbClr val="FFFFFF"/>
                          </a:solidFill>
                          <a:latin typeface="Calibri"/>
                          <a:cs typeface="Calibri"/>
                        </a:rPr>
                        <a:t>Incidence (New) </a:t>
                      </a:r>
                      <a:r>
                        <a:rPr sz="2400" b="1" dirty="0">
                          <a:solidFill>
                            <a:srgbClr val="FFFFFF"/>
                          </a:solidFill>
                          <a:latin typeface="Calibri"/>
                          <a:cs typeface="Calibri"/>
                        </a:rPr>
                        <a:t>=</a:t>
                      </a:r>
                      <a:r>
                        <a:rPr sz="2400" b="1" spc="-20" dirty="0">
                          <a:solidFill>
                            <a:srgbClr val="FFFFFF"/>
                          </a:solidFill>
                          <a:latin typeface="Calibri"/>
                          <a:cs typeface="Calibri"/>
                        </a:rPr>
                        <a:t> </a:t>
                      </a:r>
                      <a:r>
                        <a:rPr sz="2400" b="1" spc="-5" dirty="0">
                          <a:solidFill>
                            <a:srgbClr val="FFFFFF"/>
                          </a:solidFill>
                          <a:latin typeface="Calibri"/>
                          <a:cs typeface="Calibri"/>
                        </a:rPr>
                        <a:t>HIV</a:t>
                      </a:r>
                      <a:endParaRPr sz="2400">
                        <a:latin typeface="Calibri"/>
                        <a:cs typeface="Calibri"/>
                      </a:endParaRPr>
                    </a:p>
                  </a:txBody>
                  <a:tcPr marL="0" marR="0" marT="0" marB="0">
                    <a:lnL w="6350">
                      <a:solidFill>
                        <a:srgbClr val="FFFFFF"/>
                      </a:solidFill>
                      <a:prstDash val="solid"/>
                    </a:lnL>
                    <a:lnR w="12700">
                      <a:solidFill>
                        <a:srgbClr val="FFFFFF"/>
                      </a:solidFill>
                      <a:prstDash val="solid"/>
                    </a:lnR>
                    <a:lnB w="12700">
                      <a:solidFill>
                        <a:srgbClr val="FFFFFF"/>
                      </a:solidFill>
                      <a:prstDash val="solid"/>
                    </a:lnB>
                    <a:solidFill>
                      <a:srgbClr val="4472C4"/>
                    </a:solidFill>
                  </a:tcPr>
                </a:tc>
                <a:tc>
                  <a:txBody>
                    <a:bodyPr/>
                    <a:lstStyle/>
                    <a:p>
                      <a:pPr marL="68580">
                        <a:lnSpc>
                          <a:spcPts val="4040"/>
                        </a:lnSpc>
                      </a:pPr>
                      <a:r>
                        <a:rPr sz="3600" dirty="0">
                          <a:latin typeface="Calibri"/>
                          <a:cs typeface="Calibri"/>
                        </a:rPr>
                        <a:t>322</a:t>
                      </a:r>
                      <a:endParaRPr sz="3600">
                        <a:latin typeface="Calibri"/>
                        <a:cs typeface="Calibri"/>
                      </a:endParaRPr>
                    </a:p>
                  </a:txBody>
                  <a:tcPr marL="0" marR="0" marT="0" marB="0">
                    <a:lnL w="12700">
                      <a:solidFill>
                        <a:srgbClr val="FFFFFF"/>
                      </a:solidFill>
                      <a:prstDash val="solid"/>
                    </a:lnL>
                    <a:lnR w="12700">
                      <a:solidFill>
                        <a:srgbClr val="FFFFFF"/>
                      </a:solidFill>
                      <a:prstDash val="solid"/>
                    </a:lnR>
                    <a:lnB w="12700">
                      <a:solidFill>
                        <a:srgbClr val="FFFFFF"/>
                      </a:solidFill>
                      <a:prstDash val="solid"/>
                    </a:lnB>
                    <a:solidFill>
                      <a:srgbClr val="CFD5EA"/>
                    </a:solidFill>
                  </a:tcPr>
                </a:tc>
                <a:tc>
                  <a:txBody>
                    <a:bodyPr/>
                    <a:lstStyle/>
                    <a:p>
                      <a:pPr marL="67945">
                        <a:lnSpc>
                          <a:spcPts val="4040"/>
                        </a:lnSpc>
                      </a:pPr>
                      <a:r>
                        <a:rPr sz="3600" dirty="0">
                          <a:latin typeface="Calibri"/>
                          <a:cs typeface="Calibri"/>
                        </a:rPr>
                        <a:t>4,708</a:t>
                      </a:r>
                      <a:endParaRPr sz="3600">
                        <a:latin typeface="Calibri"/>
                        <a:cs typeface="Calibri"/>
                      </a:endParaRPr>
                    </a:p>
                  </a:txBody>
                  <a:tcPr marL="0" marR="0" marT="0" marB="0">
                    <a:lnL w="12700">
                      <a:solidFill>
                        <a:srgbClr val="FFFFFF"/>
                      </a:solidFill>
                      <a:prstDash val="solid"/>
                    </a:lnL>
                    <a:lnR w="6350">
                      <a:solidFill>
                        <a:srgbClr val="FFFFFF"/>
                      </a:solidFill>
                      <a:prstDash val="solid"/>
                    </a:lnR>
                    <a:lnB w="12700">
                      <a:solidFill>
                        <a:srgbClr val="FFFFFF"/>
                      </a:solidFill>
                      <a:prstDash val="solid"/>
                    </a:lnB>
                    <a:solidFill>
                      <a:srgbClr val="CFD5EA"/>
                    </a:solidFill>
                  </a:tcPr>
                </a:tc>
                <a:extLst>
                  <a:ext uri="{0D108BD9-81ED-4DB2-BD59-A6C34878D82A}">
                    <a16:rowId xmlns:a16="http://schemas.microsoft.com/office/drawing/2014/main" val="10001"/>
                  </a:ext>
                </a:extLst>
              </a:tr>
              <a:tr h="576473">
                <a:tc>
                  <a:txBody>
                    <a:bodyPr/>
                    <a:lstStyle/>
                    <a:p>
                      <a:pPr marL="52069" algn="ctr">
                        <a:lnSpc>
                          <a:spcPts val="2795"/>
                        </a:lnSpc>
                      </a:pPr>
                      <a:r>
                        <a:rPr sz="2400" b="1" spc="-5" dirty="0">
                          <a:solidFill>
                            <a:srgbClr val="FFFFFF"/>
                          </a:solidFill>
                          <a:latin typeface="Calibri"/>
                          <a:cs typeface="Calibri"/>
                        </a:rPr>
                        <a:t>(New) </a:t>
                      </a:r>
                      <a:r>
                        <a:rPr sz="2400" b="1" dirty="0">
                          <a:solidFill>
                            <a:srgbClr val="FFFFFF"/>
                          </a:solidFill>
                          <a:latin typeface="Calibri"/>
                          <a:cs typeface="Calibri"/>
                        </a:rPr>
                        <a:t>=</a:t>
                      </a:r>
                      <a:r>
                        <a:rPr sz="2400" b="1" spc="-15" dirty="0">
                          <a:solidFill>
                            <a:srgbClr val="FFFFFF"/>
                          </a:solidFill>
                          <a:latin typeface="Calibri"/>
                          <a:cs typeface="Calibri"/>
                        </a:rPr>
                        <a:t> </a:t>
                      </a:r>
                      <a:r>
                        <a:rPr sz="2400" b="1" spc="-5" dirty="0">
                          <a:solidFill>
                            <a:srgbClr val="FFFFFF"/>
                          </a:solidFill>
                          <a:latin typeface="Calibri"/>
                          <a:cs typeface="Calibri"/>
                        </a:rPr>
                        <a:t>AIDS</a:t>
                      </a:r>
                      <a:endParaRPr sz="2400">
                        <a:latin typeface="Calibri"/>
                        <a:cs typeface="Calibri"/>
                      </a:endParaRPr>
                    </a:p>
                  </a:txBody>
                  <a:tcPr marL="0" marR="0" marT="0" marB="0">
                    <a:lnL w="635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L="68580">
                        <a:lnSpc>
                          <a:spcPts val="4190"/>
                        </a:lnSpc>
                      </a:pPr>
                      <a:r>
                        <a:rPr sz="3600" dirty="0">
                          <a:latin typeface="Calibri"/>
                          <a:cs typeface="Calibri"/>
                        </a:rPr>
                        <a:t>113</a:t>
                      </a:r>
                      <a:endParaRPr sz="3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67945">
                        <a:lnSpc>
                          <a:spcPts val="4190"/>
                        </a:lnSpc>
                      </a:pPr>
                      <a:r>
                        <a:rPr sz="3600" dirty="0">
                          <a:latin typeface="Calibri"/>
                          <a:cs typeface="Calibri"/>
                        </a:rPr>
                        <a:t>1,860</a:t>
                      </a:r>
                      <a:endParaRPr sz="3600">
                        <a:latin typeface="Calibri"/>
                        <a:cs typeface="Calibri"/>
                      </a:endParaRPr>
                    </a:p>
                  </a:txBody>
                  <a:tcPr marL="0" marR="0" marT="0" marB="0">
                    <a:lnL w="12700">
                      <a:solidFill>
                        <a:srgbClr val="FFFFFF"/>
                      </a:solidFill>
                      <a:prstDash val="solid"/>
                    </a:lnL>
                    <a:lnR w="635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2"/>
                  </a:ext>
                </a:extLst>
              </a:tr>
              <a:tr h="576474">
                <a:tc>
                  <a:txBody>
                    <a:bodyPr/>
                    <a:lstStyle/>
                    <a:p>
                      <a:pPr marL="202565">
                        <a:lnSpc>
                          <a:spcPts val="2795"/>
                        </a:lnSpc>
                      </a:pPr>
                      <a:r>
                        <a:rPr sz="2400" b="1" spc="-50" dirty="0">
                          <a:solidFill>
                            <a:srgbClr val="FFFFFF"/>
                          </a:solidFill>
                          <a:latin typeface="Calibri"/>
                          <a:cs typeface="Calibri"/>
                        </a:rPr>
                        <a:t>Total </a:t>
                      </a:r>
                      <a:r>
                        <a:rPr sz="2400" b="1" spc="-5" dirty="0">
                          <a:solidFill>
                            <a:srgbClr val="FFFFFF"/>
                          </a:solidFill>
                          <a:latin typeface="Calibri"/>
                          <a:cs typeface="Calibri"/>
                        </a:rPr>
                        <a:t>New </a:t>
                      </a:r>
                      <a:r>
                        <a:rPr sz="2400" b="1" dirty="0">
                          <a:solidFill>
                            <a:srgbClr val="FFFFFF"/>
                          </a:solidFill>
                          <a:latin typeface="Calibri"/>
                          <a:cs typeface="Calibri"/>
                        </a:rPr>
                        <a:t>( H + A</a:t>
                      </a:r>
                      <a:r>
                        <a:rPr sz="2400" b="1" spc="-15" dirty="0">
                          <a:solidFill>
                            <a:srgbClr val="FFFFFF"/>
                          </a:solidFill>
                          <a:latin typeface="Calibri"/>
                          <a:cs typeface="Calibri"/>
                        </a:rPr>
                        <a:t> </a:t>
                      </a:r>
                      <a:r>
                        <a:rPr sz="2400" b="1" dirty="0">
                          <a:solidFill>
                            <a:srgbClr val="FFFFFF"/>
                          </a:solidFill>
                          <a:latin typeface="Calibri"/>
                          <a:cs typeface="Calibri"/>
                        </a:rPr>
                        <a:t>)</a:t>
                      </a:r>
                      <a:endParaRPr sz="2400">
                        <a:latin typeface="Calibri"/>
                        <a:cs typeface="Calibri"/>
                      </a:endParaRPr>
                    </a:p>
                  </a:txBody>
                  <a:tcPr marL="0" marR="0" marT="0" marB="0">
                    <a:lnL w="635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L="68580">
                        <a:lnSpc>
                          <a:spcPts val="4190"/>
                        </a:lnSpc>
                      </a:pPr>
                      <a:r>
                        <a:rPr sz="3600" dirty="0">
                          <a:latin typeface="Calibri"/>
                          <a:cs typeface="Calibri"/>
                        </a:rPr>
                        <a:t>435</a:t>
                      </a:r>
                      <a:endParaRPr sz="3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L="67945">
                        <a:lnSpc>
                          <a:spcPts val="4190"/>
                        </a:lnSpc>
                      </a:pPr>
                      <a:r>
                        <a:rPr sz="3600" dirty="0">
                          <a:latin typeface="Calibri"/>
                          <a:cs typeface="Calibri"/>
                        </a:rPr>
                        <a:t>6,568</a:t>
                      </a:r>
                      <a:endParaRPr sz="3600">
                        <a:latin typeface="Calibri"/>
                        <a:cs typeface="Calibri"/>
                      </a:endParaRPr>
                    </a:p>
                  </a:txBody>
                  <a:tcPr marL="0" marR="0" marT="0" marB="0">
                    <a:lnL w="12700">
                      <a:solidFill>
                        <a:srgbClr val="FFFFFF"/>
                      </a:solidFill>
                      <a:prstDash val="solid"/>
                    </a:lnL>
                    <a:lnR w="635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3"/>
                  </a:ext>
                </a:extLst>
              </a:tr>
              <a:tr h="661870">
                <a:tc>
                  <a:txBody>
                    <a:bodyPr/>
                    <a:lstStyle/>
                    <a:p>
                      <a:pPr marL="65405">
                        <a:lnSpc>
                          <a:spcPts val="3260"/>
                        </a:lnSpc>
                      </a:pPr>
                      <a:r>
                        <a:rPr sz="2800" b="1" spc="-10" dirty="0">
                          <a:solidFill>
                            <a:srgbClr val="FFFFFF"/>
                          </a:solidFill>
                          <a:latin typeface="Calibri"/>
                          <a:cs typeface="Calibri"/>
                        </a:rPr>
                        <a:t>INCIDENCE </a:t>
                      </a:r>
                      <a:r>
                        <a:rPr sz="2800" b="1" spc="-20" dirty="0">
                          <a:solidFill>
                            <a:srgbClr val="FFFFFF"/>
                          </a:solidFill>
                          <a:latin typeface="Calibri"/>
                          <a:cs typeface="Calibri"/>
                        </a:rPr>
                        <a:t>Rate </a:t>
                      </a:r>
                      <a:r>
                        <a:rPr sz="2400" b="1" dirty="0">
                          <a:solidFill>
                            <a:srgbClr val="FFFFFF"/>
                          </a:solidFill>
                          <a:latin typeface="Calibri"/>
                          <a:cs typeface="Calibri"/>
                        </a:rPr>
                        <a:t>=</a:t>
                      </a:r>
                      <a:r>
                        <a:rPr sz="2400" b="1" spc="90" dirty="0">
                          <a:solidFill>
                            <a:srgbClr val="FFFFFF"/>
                          </a:solidFill>
                          <a:latin typeface="Calibri"/>
                          <a:cs typeface="Calibri"/>
                        </a:rPr>
                        <a:t> </a:t>
                      </a:r>
                      <a:r>
                        <a:rPr sz="2400" b="1" spc="-5" dirty="0">
                          <a:solidFill>
                            <a:srgbClr val="FFFFFF"/>
                          </a:solidFill>
                          <a:latin typeface="Calibri"/>
                          <a:cs typeface="Calibri"/>
                        </a:rPr>
                        <a:t>HIV</a:t>
                      </a:r>
                      <a:endParaRPr sz="2400">
                        <a:latin typeface="Calibri"/>
                        <a:cs typeface="Calibri"/>
                      </a:endParaRPr>
                    </a:p>
                  </a:txBody>
                  <a:tcPr marL="0" marR="0" marT="0" marB="0">
                    <a:lnL w="635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L="68580">
                        <a:lnSpc>
                          <a:spcPts val="4190"/>
                        </a:lnSpc>
                      </a:pPr>
                      <a:r>
                        <a:rPr sz="3600" dirty="0">
                          <a:latin typeface="Calibri"/>
                          <a:cs typeface="Calibri"/>
                        </a:rPr>
                        <a:t>21.7</a:t>
                      </a:r>
                      <a:r>
                        <a:rPr sz="3600" spc="-10" dirty="0">
                          <a:latin typeface="Calibri"/>
                          <a:cs typeface="Calibri"/>
                        </a:rPr>
                        <a:t> </a:t>
                      </a:r>
                      <a:r>
                        <a:rPr sz="3600" spc="-5" dirty="0">
                          <a:latin typeface="Calibri"/>
                          <a:cs typeface="Calibri"/>
                        </a:rPr>
                        <a:t>/</a:t>
                      </a:r>
                      <a:r>
                        <a:rPr sz="2400" spc="-5" dirty="0">
                          <a:latin typeface="Calibri"/>
                          <a:cs typeface="Calibri"/>
                        </a:rPr>
                        <a:t>100,000</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67945">
                        <a:lnSpc>
                          <a:spcPts val="4190"/>
                        </a:lnSpc>
                      </a:pPr>
                      <a:r>
                        <a:rPr sz="3600" dirty="0">
                          <a:latin typeface="Calibri"/>
                          <a:cs typeface="Calibri"/>
                        </a:rPr>
                        <a:t>21.4</a:t>
                      </a:r>
                      <a:r>
                        <a:rPr sz="3600" spc="-10" dirty="0">
                          <a:latin typeface="Calibri"/>
                          <a:cs typeface="Calibri"/>
                        </a:rPr>
                        <a:t> </a:t>
                      </a:r>
                      <a:r>
                        <a:rPr sz="3600" spc="-5" dirty="0">
                          <a:latin typeface="Calibri"/>
                          <a:cs typeface="Calibri"/>
                        </a:rPr>
                        <a:t>/</a:t>
                      </a:r>
                      <a:r>
                        <a:rPr sz="2400" spc="-5" dirty="0">
                          <a:latin typeface="Calibri"/>
                          <a:cs typeface="Calibri"/>
                        </a:rPr>
                        <a:t>100,000</a:t>
                      </a:r>
                      <a:endParaRPr sz="2400">
                        <a:latin typeface="Calibri"/>
                        <a:cs typeface="Calibri"/>
                      </a:endParaRPr>
                    </a:p>
                  </a:txBody>
                  <a:tcPr marL="0" marR="0" marT="0" marB="0">
                    <a:lnL w="12700">
                      <a:solidFill>
                        <a:srgbClr val="FFFFFF"/>
                      </a:solidFill>
                      <a:prstDash val="solid"/>
                    </a:lnL>
                    <a:lnR w="635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4"/>
                  </a:ext>
                </a:extLst>
              </a:tr>
              <a:tr h="661870">
                <a:tc>
                  <a:txBody>
                    <a:bodyPr/>
                    <a:lstStyle/>
                    <a:p>
                      <a:pPr marL="2523490">
                        <a:lnSpc>
                          <a:spcPts val="2795"/>
                        </a:lnSpc>
                      </a:pPr>
                      <a:r>
                        <a:rPr sz="2400" b="1" dirty="0">
                          <a:solidFill>
                            <a:srgbClr val="FFFFFF"/>
                          </a:solidFill>
                          <a:latin typeface="Calibri"/>
                          <a:cs typeface="Calibri"/>
                        </a:rPr>
                        <a:t>=</a:t>
                      </a:r>
                      <a:r>
                        <a:rPr sz="2400" b="1" spc="-20" dirty="0">
                          <a:solidFill>
                            <a:srgbClr val="FFFFFF"/>
                          </a:solidFill>
                          <a:latin typeface="Calibri"/>
                          <a:cs typeface="Calibri"/>
                        </a:rPr>
                        <a:t> </a:t>
                      </a:r>
                      <a:r>
                        <a:rPr sz="2400" b="1" spc="-5" dirty="0">
                          <a:solidFill>
                            <a:srgbClr val="FFFFFF"/>
                          </a:solidFill>
                          <a:latin typeface="Calibri"/>
                          <a:cs typeface="Calibri"/>
                        </a:rPr>
                        <a:t>AIDS</a:t>
                      </a:r>
                      <a:endParaRPr sz="2400">
                        <a:latin typeface="Calibri"/>
                        <a:cs typeface="Calibri"/>
                      </a:endParaRPr>
                    </a:p>
                  </a:txBody>
                  <a:tcPr marL="0" marR="0" marT="0" marB="0">
                    <a:lnL w="635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L="68580">
                        <a:lnSpc>
                          <a:spcPts val="4190"/>
                        </a:lnSpc>
                      </a:pPr>
                      <a:r>
                        <a:rPr sz="3600" dirty="0">
                          <a:latin typeface="Calibri"/>
                          <a:cs typeface="Calibri"/>
                        </a:rPr>
                        <a:t>7.6</a:t>
                      </a:r>
                      <a:r>
                        <a:rPr sz="3600" spc="-5" dirty="0">
                          <a:latin typeface="Calibri"/>
                          <a:cs typeface="Calibri"/>
                        </a:rPr>
                        <a:t> /</a:t>
                      </a:r>
                      <a:r>
                        <a:rPr sz="2400" spc="-5" dirty="0">
                          <a:latin typeface="Calibri"/>
                          <a:cs typeface="Calibri"/>
                        </a:rPr>
                        <a:t>100,000</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L="67945">
                        <a:lnSpc>
                          <a:spcPts val="4190"/>
                        </a:lnSpc>
                      </a:pPr>
                      <a:r>
                        <a:rPr sz="3600" dirty="0">
                          <a:latin typeface="Calibri"/>
                          <a:cs typeface="Calibri"/>
                        </a:rPr>
                        <a:t>8.5</a:t>
                      </a:r>
                      <a:r>
                        <a:rPr sz="3600" spc="-5" dirty="0">
                          <a:latin typeface="Calibri"/>
                          <a:cs typeface="Calibri"/>
                        </a:rPr>
                        <a:t> /</a:t>
                      </a:r>
                      <a:r>
                        <a:rPr sz="2400" spc="-5" dirty="0">
                          <a:latin typeface="Calibri"/>
                          <a:cs typeface="Calibri"/>
                        </a:rPr>
                        <a:t>100,000</a:t>
                      </a:r>
                      <a:endParaRPr sz="2400">
                        <a:latin typeface="Calibri"/>
                        <a:cs typeface="Calibri"/>
                      </a:endParaRPr>
                    </a:p>
                  </a:txBody>
                  <a:tcPr marL="0" marR="0" marT="0" marB="0">
                    <a:lnL w="12700">
                      <a:solidFill>
                        <a:srgbClr val="FFFFFF"/>
                      </a:solidFill>
                      <a:prstDash val="solid"/>
                    </a:lnL>
                    <a:lnR w="635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5"/>
                  </a:ext>
                </a:extLst>
              </a:tr>
              <a:tr h="624466">
                <a:tc>
                  <a:txBody>
                    <a:bodyPr/>
                    <a:lstStyle/>
                    <a:p>
                      <a:pPr marL="65405">
                        <a:lnSpc>
                          <a:spcPct val="100000"/>
                        </a:lnSpc>
                        <a:spcBef>
                          <a:spcPts val="1305"/>
                        </a:spcBef>
                      </a:pPr>
                      <a:r>
                        <a:rPr sz="2800" b="1" i="1" spc="-15" dirty="0">
                          <a:solidFill>
                            <a:srgbClr val="FFFFFF"/>
                          </a:solidFill>
                          <a:latin typeface="Calibri"/>
                          <a:cs typeface="Calibri"/>
                        </a:rPr>
                        <a:t>DIAGNOSIS </a:t>
                      </a:r>
                      <a:r>
                        <a:rPr sz="2800" b="1" i="1" spc="-65" dirty="0">
                          <a:solidFill>
                            <a:srgbClr val="FFFFFF"/>
                          </a:solidFill>
                          <a:latin typeface="Calibri"/>
                          <a:cs typeface="Calibri"/>
                        </a:rPr>
                        <a:t>RATE </a:t>
                      </a:r>
                      <a:r>
                        <a:rPr sz="2800" b="1" spc="-5" dirty="0">
                          <a:solidFill>
                            <a:srgbClr val="FFFFFF"/>
                          </a:solidFill>
                          <a:latin typeface="Calibri"/>
                          <a:cs typeface="Calibri"/>
                        </a:rPr>
                        <a:t>= </a:t>
                      </a:r>
                      <a:r>
                        <a:rPr sz="2400" b="1" spc="-5" dirty="0">
                          <a:solidFill>
                            <a:srgbClr val="FFFFFF"/>
                          </a:solidFill>
                          <a:latin typeface="Calibri"/>
                          <a:cs typeface="Calibri"/>
                        </a:rPr>
                        <a:t>HIV </a:t>
                      </a:r>
                      <a:r>
                        <a:rPr sz="2400" b="1" dirty="0">
                          <a:solidFill>
                            <a:srgbClr val="FFFFFF"/>
                          </a:solidFill>
                          <a:latin typeface="Calibri"/>
                          <a:cs typeface="Calibri"/>
                        </a:rPr>
                        <a:t>+</a:t>
                      </a:r>
                      <a:r>
                        <a:rPr sz="2400" b="1" spc="110" dirty="0">
                          <a:solidFill>
                            <a:srgbClr val="FFFFFF"/>
                          </a:solidFill>
                          <a:latin typeface="Calibri"/>
                          <a:cs typeface="Calibri"/>
                        </a:rPr>
                        <a:t> </a:t>
                      </a:r>
                      <a:r>
                        <a:rPr sz="2400" b="1" spc="-5" dirty="0">
                          <a:solidFill>
                            <a:srgbClr val="FFFFFF"/>
                          </a:solidFill>
                          <a:latin typeface="Calibri"/>
                          <a:cs typeface="Calibri"/>
                        </a:rPr>
                        <a:t>AIDS</a:t>
                      </a:r>
                      <a:endParaRPr sz="2400">
                        <a:latin typeface="Calibri"/>
                        <a:cs typeface="Calibri"/>
                      </a:endParaRPr>
                    </a:p>
                  </a:txBody>
                  <a:tcPr marL="0" marR="0" marT="165735" marB="0">
                    <a:lnL w="635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L="172085">
                        <a:lnSpc>
                          <a:spcPts val="4190"/>
                        </a:lnSpc>
                      </a:pPr>
                      <a:r>
                        <a:rPr sz="3600" dirty="0">
                          <a:latin typeface="Calibri"/>
                          <a:cs typeface="Calibri"/>
                        </a:rPr>
                        <a:t>29</a:t>
                      </a:r>
                      <a:r>
                        <a:rPr sz="3600" spc="-5" dirty="0">
                          <a:latin typeface="Calibri"/>
                          <a:cs typeface="Calibri"/>
                        </a:rPr>
                        <a:t> /</a:t>
                      </a:r>
                      <a:r>
                        <a:rPr sz="2400" spc="-5" dirty="0">
                          <a:latin typeface="Calibri"/>
                          <a:cs typeface="Calibri"/>
                        </a:rPr>
                        <a:t>100,000</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172085">
                        <a:lnSpc>
                          <a:spcPts val="4190"/>
                        </a:lnSpc>
                      </a:pPr>
                      <a:r>
                        <a:rPr sz="3600" dirty="0">
                          <a:latin typeface="Calibri"/>
                          <a:cs typeface="Calibri"/>
                        </a:rPr>
                        <a:t>30</a:t>
                      </a:r>
                      <a:r>
                        <a:rPr sz="3600" spc="-5" dirty="0">
                          <a:latin typeface="Calibri"/>
                          <a:cs typeface="Calibri"/>
                        </a:rPr>
                        <a:t> /</a:t>
                      </a:r>
                      <a:r>
                        <a:rPr sz="2400" spc="-5" dirty="0">
                          <a:latin typeface="Calibri"/>
                          <a:cs typeface="Calibri"/>
                        </a:rPr>
                        <a:t>100,000</a:t>
                      </a:r>
                      <a:endParaRPr sz="2400">
                        <a:latin typeface="Calibri"/>
                        <a:cs typeface="Calibri"/>
                      </a:endParaRPr>
                    </a:p>
                  </a:txBody>
                  <a:tcPr marL="0" marR="0" marT="0" marB="0">
                    <a:lnL w="12700">
                      <a:solidFill>
                        <a:srgbClr val="FFFFFF"/>
                      </a:solidFill>
                      <a:prstDash val="solid"/>
                    </a:lnL>
                    <a:lnR w="635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6"/>
                  </a:ext>
                </a:extLst>
              </a:tr>
              <a:tr h="830579">
                <a:tc>
                  <a:txBody>
                    <a:bodyPr/>
                    <a:lstStyle/>
                    <a:p>
                      <a:pPr marL="65405">
                        <a:lnSpc>
                          <a:spcPts val="3260"/>
                        </a:lnSpc>
                      </a:pPr>
                      <a:r>
                        <a:rPr sz="2800" b="1" spc="-15" dirty="0">
                          <a:solidFill>
                            <a:srgbClr val="FFFFFF"/>
                          </a:solidFill>
                          <a:latin typeface="Calibri"/>
                          <a:cs typeface="Calibri"/>
                        </a:rPr>
                        <a:t>Prevalence </a:t>
                      </a:r>
                      <a:r>
                        <a:rPr sz="2800" b="1" spc="-5" dirty="0">
                          <a:solidFill>
                            <a:srgbClr val="FFFFFF"/>
                          </a:solidFill>
                          <a:latin typeface="Calibri"/>
                          <a:cs typeface="Calibri"/>
                        </a:rPr>
                        <a:t>(PWH =</a:t>
                      </a:r>
                      <a:r>
                        <a:rPr sz="2800" b="1" spc="55" dirty="0">
                          <a:solidFill>
                            <a:srgbClr val="FFFFFF"/>
                          </a:solidFill>
                          <a:latin typeface="Calibri"/>
                          <a:cs typeface="Calibri"/>
                        </a:rPr>
                        <a:t> </a:t>
                      </a:r>
                      <a:r>
                        <a:rPr sz="2800" b="1" spc="-5" dirty="0">
                          <a:solidFill>
                            <a:srgbClr val="FFFFFF"/>
                          </a:solidFill>
                          <a:latin typeface="Calibri"/>
                          <a:cs typeface="Calibri"/>
                        </a:rPr>
                        <a:t>H+A)</a:t>
                      </a:r>
                      <a:endParaRPr sz="2800">
                        <a:latin typeface="Calibri"/>
                        <a:cs typeface="Calibri"/>
                      </a:endParaRPr>
                    </a:p>
                    <a:p>
                      <a:pPr marL="1499235">
                        <a:lnSpc>
                          <a:spcPct val="100000"/>
                        </a:lnSpc>
                        <a:spcBef>
                          <a:spcPts val="244"/>
                        </a:spcBef>
                      </a:pPr>
                      <a:r>
                        <a:rPr sz="2400" b="1" spc="-5" dirty="0">
                          <a:solidFill>
                            <a:srgbClr val="FFFFFF"/>
                          </a:solidFill>
                          <a:latin typeface="Calibri"/>
                          <a:cs typeface="Calibri"/>
                        </a:rPr>
                        <a:t>(new </a:t>
                      </a:r>
                      <a:r>
                        <a:rPr sz="2400" b="1" dirty="0">
                          <a:solidFill>
                            <a:srgbClr val="FFFFFF"/>
                          </a:solidFill>
                          <a:latin typeface="Calibri"/>
                          <a:cs typeface="Calibri"/>
                        </a:rPr>
                        <a:t>+</a:t>
                      </a:r>
                      <a:r>
                        <a:rPr sz="2400" b="1" spc="-15" dirty="0">
                          <a:solidFill>
                            <a:srgbClr val="FFFFFF"/>
                          </a:solidFill>
                          <a:latin typeface="Calibri"/>
                          <a:cs typeface="Calibri"/>
                        </a:rPr>
                        <a:t> </a:t>
                      </a:r>
                      <a:r>
                        <a:rPr sz="2400" b="1" spc="-5" dirty="0">
                          <a:solidFill>
                            <a:srgbClr val="FFFFFF"/>
                          </a:solidFill>
                          <a:latin typeface="Calibri"/>
                          <a:cs typeface="Calibri"/>
                        </a:rPr>
                        <a:t>ongoing)</a:t>
                      </a:r>
                      <a:endParaRPr sz="2400">
                        <a:latin typeface="Calibri"/>
                        <a:cs typeface="Calibri"/>
                      </a:endParaRPr>
                    </a:p>
                  </a:txBody>
                  <a:tcPr marL="0" marR="0" marT="0" marB="0">
                    <a:lnL w="635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L="68580">
                        <a:lnSpc>
                          <a:spcPts val="4190"/>
                        </a:lnSpc>
                      </a:pPr>
                      <a:r>
                        <a:rPr sz="3600" dirty="0">
                          <a:latin typeface="Calibri"/>
                          <a:cs typeface="Calibri"/>
                        </a:rPr>
                        <a:t>8,417</a:t>
                      </a:r>
                      <a:endParaRPr sz="3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L="67945">
                        <a:lnSpc>
                          <a:spcPts val="4650"/>
                        </a:lnSpc>
                      </a:pPr>
                      <a:r>
                        <a:rPr sz="4000" spc="-5" dirty="0">
                          <a:latin typeface="Calibri"/>
                          <a:cs typeface="Calibri"/>
                        </a:rPr>
                        <a:t>120,502</a:t>
                      </a:r>
                      <a:endParaRPr sz="4000">
                        <a:latin typeface="Calibri"/>
                        <a:cs typeface="Calibri"/>
                      </a:endParaRPr>
                    </a:p>
                  </a:txBody>
                  <a:tcPr marL="0" marR="0" marT="0" marB="0">
                    <a:lnL w="12700">
                      <a:solidFill>
                        <a:srgbClr val="FFFFFF"/>
                      </a:solidFill>
                      <a:prstDash val="solid"/>
                    </a:lnL>
                    <a:lnR w="635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7"/>
                  </a:ext>
                </a:extLst>
              </a:tr>
              <a:tr h="571491">
                <a:tc>
                  <a:txBody>
                    <a:bodyPr/>
                    <a:lstStyle/>
                    <a:p>
                      <a:pPr marL="65405">
                        <a:lnSpc>
                          <a:spcPts val="3260"/>
                        </a:lnSpc>
                        <a:tabLst>
                          <a:tab pos="2868295" algn="l"/>
                        </a:tabLst>
                      </a:pPr>
                      <a:r>
                        <a:rPr sz="2800" b="1" spc="-20" dirty="0">
                          <a:solidFill>
                            <a:srgbClr val="FFFFFF"/>
                          </a:solidFill>
                          <a:latin typeface="Calibri"/>
                          <a:cs typeface="Calibri"/>
                        </a:rPr>
                        <a:t>PREVALENCE</a:t>
                      </a:r>
                      <a:r>
                        <a:rPr sz="2800" b="1" spc="15" dirty="0">
                          <a:solidFill>
                            <a:srgbClr val="FFFFFF"/>
                          </a:solidFill>
                          <a:latin typeface="Calibri"/>
                          <a:cs typeface="Calibri"/>
                        </a:rPr>
                        <a:t> </a:t>
                      </a:r>
                      <a:r>
                        <a:rPr sz="2800" b="1" spc="-20" dirty="0">
                          <a:solidFill>
                            <a:srgbClr val="FFFFFF"/>
                          </a:solidFill>
                          <a:latin typeface="Calibri"/>
                          <a:cs typeface="Calibri"/>
                        </a:rPr>
                        <a:t>Rate	</a:t>
                      </a:r>
                      <a:r>
                        <a:rPr sz="2800" b="1" spc="-5" dirty="0">
                          <a:solidFill>
                            <a:srgbClr val="FFFFFF"/>
                          </a:solidFill>
                          <a:latin typeface="Calibri"/>
                          <a:cs typeface="Calibri"/>
                        </a:rPr>
                        <a:t>(PWH)</a:t>
                      </a:r>
                      <a:endParaRPr sz="2800">
                        <a:latin typeface="Calibri"/>
                        <a:cs typeface="Calibri"/>
                      </a:endParaRPr>
                    </a:p>
                  </a:txBody>
                  <a:tcPr marL="0" marR="0" marT="0" marB="0">
                    <a:lnL w="635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L="68580">
                        <a:lnSpc>
                          <a:spcPts val="4190"/>
                        </a:lnSpc>
                      </a:pPr>
                      <a:r>
                        <a:rPr sz="3600" spc="-5" dirty="0">
                          <a:latin typeface="Calibri"/>
                          <a:cs typeface="Calibri"/>
                        </a:rPr>
                        <a:t>566/</a:t>
                      </a:r>
                      <a:r>
                        <a:rPr sz="2400" spc="-5" dirty="0">
                          <a:latin typeface="Calibri"/>
                          <a:cs typeface="Calibri"/>
                        </a:rPr>
                        <a:t>100,000</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67945">
                        <a:lnSpc>
                          <a:spcPts val="4190"/>
                        </a:lnSpc>
                      </a:pPr>
                      <a:r>
                        <a:rPr sz="3600" spc="-5" dirty="0">
                          <a:latin typeface="Calibri"/>
                          <a:cs typeface="Calibri"/>
                        </a:rPr>
                        <a:t>548/</a:t>
                      </a:r>
                      <a:r>
                        <a:rPr sz="2400" spc="-5" dirty="0">
                          <a:latin typeface="Calibri"/>
                          <a:cs typeface="Calibri"/>
                        </a:rPr>
                        <a:t>100,000</a:t>
                      </a:r>
                      <a:endParaRPr sz="2400">
                        <a:latin typeface="Calibri"/>
                        <a:cs typeface="Calibri"/>
                      </a:endParaRPr>
                    </a:p>
                  </a:txBody>
                  <a:tcPr marL="0" marR="0" marT="0" marB="0">
                    <a:lnL w="12700">
                      <a:solidFill>
                        <a:srgbClr val="FFFFFF"/>
                      </a:solidFill>
                      <a:prstDash val="solid"/>
                    </a:lnL>
                    <a:lnR w="635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8"/>
                  </a:ext>
                </a:extLst>
              </a:tr>
              <a:tr h="604871">
                <a:tc>
                  <a:txBody>
                    <a:bodyPr/>
                    <a:lstStyle/>
                    <a:p>
                      <a:pPr marL="65405">
                        <a:lnSpc>
                          <a:spcPts val="3260"/>
                        </a:lnSpc>
                      </a:pPr>
                      <a:r>
                        <a:rPr sz="2800" b="1" spc="-5" dirty="0">
                          <a:solidFill>
                            <a:srgbClr val="FFFFFF"/>
                          </a:solidFill>
                          <a:latin typeface="Calibri"/>
                          <a:cs typeface="Calibri"/>
                        </a:rPr>
                        <a:t>HIV </a:t>
                      </a:r>
                      <a:r>
                        <a:rPr sz="2800" b="1" spc="-10" dirty="0">
                          <a:solidFill>
                            <a:srgbClr val="FFFFFF"/>
                          </a:solidFill>
                          <a:latin typeface="Calibri"/>
                          <a:cs typeface="Calibri"/>
                        </a:rPr>
                        <a:t>Deaths</a:t>
                      </a:r>
                      <a:endParaRPr sz="2800">
                        <a:latin typeface="Calibri"/>
                        <a:cs typeface="Calibri"/>
                      </a:endParaRPr>
                    </a:p>
                  </a:txBody>
                  <a:tcPr marL="0" marR="0" marT="0" marB="0">
                    <a:lnL w="635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L="68580">
                        <a:lnSpc>
                          <a:spcPts val="4190"/>
                        </a:lnSpc>
                      </a:pPr>
                      <a:r>
                        <a:rPr sz="3600" dirty="0">
                          <a:latin typeface="Calibri"/>
                          <a:cs typeface="Calibri"/>
                        </a:rPr>
                        <a:t>39</a:t>
                      </a:r>
                      <a:endParaRPr sz="3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L="67945">
                        <a:lnSpc>
                          <a:spcPts val="4190"/>
                        </a:lnSpc>
                      </a:pPr>
                      <a:r>
                        <a:rPr sz="3600" dirty="0">
                          <a:latin typeface="Calibri"/>
                          <a:cs typeface="Calibri"/>
                        </a:rPr>
                        <a:t>629</a:t>
                      </a:r>
                      <a:endParaRPr sz="3600">
                        <a:latin typeface="Calibri"/>
                        <a:cs typeface="Calibri"/>
                      </a:endParaRPr>
                    </a:p>
                  </a:txBody>
                  <a:tcPr marL="0" marR="0" marT="0" marB="0">
                    <a:lnL w="12700">
                      <a:solidFill>
                        <a:srgbClr val="FFFFFF"/>
                      </a:solidFill>
                      <a:prstDash val="solid"/>
                    </a:lnL>
                    <a:lnR w="635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9"/>
                  </a:ext>
                </a:extLst>
              </a:tr>
              <a:tr h="129961">
                <a:tc>
                  <a:txBody>
                    <a:bodyPr/>
                    <a:lstStyle/>
                    <a:p>
                      <a:pPr>
                        <a:lnSpc>
                          <a:spcPct val="100000"/>
                        </a:lnSpc>
                      </a:pPr>
                      <a:endParaRPr sz="700">
                        <a:latin typeface="Times New Roman"/>
                        <a:cs typeface="Times New Roman"/>
                      </a:endParaRPr>
                    </a:p>
                  </a:txBody>
                  <a:tcPr marL="0" marR="0" marT="0" marB="0">
                    <a:lnL w="6350">
                      <a:solidFill>
                        <a:srgbClr val="FFFFFF"/>
                      </a:solidFill>
                      <a:prstDash val="solid"/>
                    </a:lnL>
                    <a:lnR w="12700">
                      <a:solidFill>
                        <a:srgbClr val="FFFFFF"/>
                      </a:solidFill>
                      <a:prstDash val="solid"/>
                    </a:lnR>
                    <a:lnT w="12700">
                      <a:solidFill>
                        <a:srgbClr val="FFFFFF"/>
                      </a:solidFill>
                      <a:prstDash val="solid"/>
                    </a:lnT>
                    <a:solidFill>
                      <a:srgbClr val="4472C4"/>
                    </a:solidFill>
                  </a:tcPr>
                </a:tc>
                <a:tc>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solidFill>
                      <a:srgbClr val="E9EBF5"/>
                    </a:solidFill>
                  </a:tcPr>
                </a:tc>
                <a:tc>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R w="6350">
                      <a:solidFill>
                        <a:srgbClr val="FFFFFF"/>
                      </a:solidFill>
                      <a:prstDash val="solid"/>
                    </a:lnR>
                    <a:lnT w="12700">
                      <a:solidFill>
                        <a:srgbClr val="FFFFFF"/>
                      </a:solidFill>
                      <a:prstDash val="solid"/>
                    </a:lnT>
                    <a:solidFill>
                      <a:srgbClr val="E9EBF5"/>
                    </a:solidFill>
                  </a:tcPr>
                </a:tc>
                <a:extLst>
                  <a:ext uri="{0D108BD9-81ED-4DB2-BD59-A6C34878D82A}">
                    <a16:rowId xmlns:a16="http://schemas.microsoft.com/office/drawing/2014/main" val="10010"/>
                  </a:ext>
                </a:extLst>
              </a:tr>
            </a:tbl>
          </a:graphicData>
        </a:graphic>
      </p:graphicFrame>
    </p:spTree>
    <p:extLst>
      <p:ext uri="{BB962C8B-B14F-4D97-AF65-F5344CB8AC3E}">
        <p14:creationId xmlns:p14="http://schemas.microsoft.com/office/powerpoint/2010/main" val="1098722416"/>
      </p:ext>
    </p:extLst>
  </p:cSld>
  <p:clrMapOvr>
    <a:masterClrMapping/>
  </p:clrMapOvr>
  <p:timing>
    <p:tnLst>
      <p:par>
        <p:cTn id="1" dur="indefinite" restart="never" nodeType="tmRoot"/>
      </p:par>
    </p:tn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1410488" y="6110546"/>
            <a:ext cx="252095" cy="51371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3200" b="0" i="0" u="none" strike="noStrike" kern="1200" cap="none" spc="0" normalizeH="0" baseline="0" noProof="0" dirty="0">
                <a:ln>
                  <a:noFill/>
                </a:ln>
                <a:solidFill>
                  <a:srgbClr val="FFFFFF"/>
                </a:solidFill>
                <a:effectLst/>
                <a:uLnTx/>
                <a:uFillTx/>
                <a:latin typeface="Arial"/>
                <a:ea typeface="+mn-ea"/>
                <a:cs typeface="Arial"/>
              </a:rPr>
              <a:t>9</a:t>
            </a:r>
            <a:endParaRPr kumimoji="0" sz="3200" b="0" i="0" u="none" strike="noStrike" kern="1200" cap="none" spc="0" normalizeH="0" baseline="0" noProof="0">
              <a:ln>
                <a:noFill/>
              </a:ln>
              <a:solidFill>
                <a:prstClr val="black"/>
              </a:solidFill>
              <a:effectLst/>
              <a:uLnTx/>
              <a:uFillTx/>
              <a:latin typeface="Arial"/>
              <a:ea typeface="+mn-ea"/>
              <a:cs typeface="Arial"/>
            </a:endParaRPr>
          </a:p>
        </p:txBody>
      </p:sp>
      <p:sp>
        <p:nvSpPr>
          <p:cNvPr id="3" name="object 3"/>
          <p:cNvSpPr/>
          <p:nvPr/>
        </p:nvSpPr>
        <p:spPr>
          <a:xfrm>
            <a:off x="984357" y="1974504"/>
            <a:ext cx="0" cy="3634740"/>
          </a:xfrm>
          <a:custGeom>
            <a:avLst/>
            <a:gdLst/>
            <a:ahLst/>
            <a:cxnLst/>
            <a:rect l="l" t="t" r="r" b="b"/>
            <a:pathLst>
              <a:path h="3634740">
                <a:moveTo>
                  <a:pt x="0" y="0"/>
                </a:moveTo>
                <a:lnTo>
                  <a:pt x="0" y="3634332"/>
                </a:lnTo>
              </a:path>
            </a:pathLst>
          </a:custGeom>
          <a:ln w="6343">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4393078" y="1974504"/>
            <a:ext cx="0" cy="3634740"/>
          </a:xfrm>
          <a:custGeom>
            <a:avLst/>
            <a:gdLst/>
            <a:ahLst/>
            <a:cxnLst/>
            <a:rect l="l" t="t" r="r" b="b"/>
            <a:pathLst>
              <a:path h="3634740">
                <a:moveTo>
                  <a:pt x="0" y="0"/>
                </a:moveTo>
                <a:lnTo>
                  <a:pt x="0" y="3634332"/>
                </a:lnTo>
              </a:path>
            </a:pathLst>
          </a:custGeom>
          <a:ln w="6343">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7800276" y="1974504"/>
            <a:ext cx="0" cy="3634740"/>
          </a:xfrm>
          <a:custGeom>
            <a:avLst/>
            <a:gdLst/>
            <a:ahLst/>
            <a:cxnLst/>
            <a:rect l="l" t="t" r="r" b="b"/>
            <a:pathLst>
              <a:path h="3634740">
                <a:moveTo>
                  <a:pt x="0" y="0"/>
                </a:moveTo>
                <a:lnTo>
                  <a:pt x="0" y="3634332"/>
                </a:lnTo>
              </a:path>
            </a:pathLst>
          </a:custGeom>
          <a:ln w="6343">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11208996" y="1974504"/>
            <a:ext cx="0" cy="3634740"/>
          </a:xfrm>
          <a:custGeom>
            <a:avLst/>
            <a:gdLst/>
            <a:ahLst/>
            <a:cxnLst/>
            <a:rect l="l" t="t" r="r" b="b"/>
            <a:pathLst>
              <a:path h="3634740">
                <a:moveTo>
                  <a:pt x="0" y="0"/>
                </a:moveTo>
                <a:lnTo>
                  <a:pt x="0" y="3634332"/>
                </a:lnTo>
              </a:path>
            </a:pathLst>
          </a:custGeom>
          <a:ln w="6343">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1466968" y="2715985"/>
            <a:ext cx="1221105" cy="2893060"/>
          </a:xfrm>
          <a:custGeom>
            <a:avLst/>
            <a:gdLst/>
            <a:ahLst/>
            <a:cxnLst/>
            <a:rect l="l" t="t" r="r" b="b"/>
            <a:pathLst>
              <a:path w="1221105" h="2893060">
                <a:moveTo>
                  <a:pt x="1220990" y="2892841"/>
                </a:moveTo>
                <a:lnTo>
                  <a:pt x="0" y="2892841"/>
                </a:lnTo>
                <a:lnTo>
                  <a:pt x="0" y="0"/>
                </a:lnTo>
                <a:lnTo>
                  <a:pt x="1220990" y="0"/>
                </a:lnTo>
                <a:lnTo>
                  <a:pt x="1220990" y="2892841"/>
                </a:lnTo>
                <a:close/>
              </a:path>
            </a:pathLst>
          </a:custGeom>
          <a:solidFill>
            <a:srgbClr val="13A9B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4875694" y="2944367"/>
            <a:ext cx="1221105" cy="2664460"/>
          </a:xfrm>
          <a:custGeom>
            <a:avLst/>
            <a:gdLst/>
            <a:ahLst/>
            <a:cxnLst/>
            <a:rect l="l" t="t" r="r" b="b"/>
            <a:pathLst>
              <a:path w="1221104" h="2664460">
                <a:moveTo>
                  <a:pt x="1220990" y="2664459"/>
                </a:moveTo>
                <a:lnTo>
                  <a:pt x="0" y="2664459"/>
                </a:lnTo>
                <a:lnTo>
                  <a:pt x="0" y="0"/>
                </a:lnTo>
                <a:lnTo>
                  <a:pt x="1220990" y="0"/>
                </a:lnTo>
                <a:lnTo>
                  <a:pt x="1220990" y="2664459"/>
                </a:lnTo>
                <a:close/>
              </a:path>
            </a:pathLst>
          </a:custGeom>
          <a:solidFill>
            <a:srgbClr val="13A9B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8282898" y="3090532"/>
            <a:ext cx="1223010" cy="2518410"/>
          </a:xfrm>
          <a:custGeom>
            <a:avLst/>
            <a:gdLst/>
            <a:ahLst/>
            <a:cxnLst/>
            <a:rect l="l" t="t" r="r" b="b"/>
            <a:pathLst>
              <a:path w="1223009" h="2518410">
                <a:moveTo>
                  <a:pt x="1222513" y="2518294"/>
                </a:moveTo>
                <a:lnTo>
                  <a:pt x="0" y="2518294"/>
                </a:lnTo>
                <a:lnTo>
                  <a:pt x="0" y="0"/>
                </a:lnTo>
                <a:lnTo>
                  <a:pt x="1222513" y="0"/>
                </a:lnTo>
                <a:lnTo>
                  <a:pt x="1222513" y="2518294"/>
                </a:lnTo>
                <a:close/>
              </a:path>
            </a:pathLst>
          </a:custGeom>
          <a:solidFill>
            <a:srgbClr val="13A9B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1466968" y="2715985"/>
            <a:ext cx="1221105" cy="2893060"/>
          </a:xfrm>
          <a:custGeom>
            <a:avLst/>
            <a:gdLst/>
            <a:ahLst/>
            <a:cxnLst/>
            <a:rect l="l" t="t" r="r" b="b"/>
            <a:pathLst>
              <a:path w="1221105" h="2893060">
                <a:moveTo>
                  <a:pt x="0" y="0"/>
                </a:moveTo>
                <a:lnTo>
                  <a:pt x="1220990" y="0"/>
                </a:lnTo>
                <a:lnTo>
                  <a:pt x="1220990" y="2892841"/>
                </a:lnTo>
                <a:lnTo>
                  <a:pt x="0" y="2892841"/>
                </a:lnTo>
                <a:lnTo>
                  <a:pt x="0" y="0"/>
                </a:lnTo>
                <a:close/>
              </a:path>
            </a:pathLst>
          </a:custGeom>
          <a:ln w="951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4875694" y="2944367"/>
            <a:ext cx="1221105" cy="2664460"/>
          </a:xfrm>
          <a:custGeom>
            <a:avLst/>
            <a:gdLst/>
            <a:ahLst/>
            <a:cxnLst/>
            <a:rect l="l" t="t" r="r" b="b"/>
            <a:pathLst>
              <a:path w="1221104" h="2664460">
                <a:moveTo>
                  <a:pt x="0" y="0"/>
                </a:moveTo>
                <a:lnTo>
                  <a:pt x="1220990" y="0"/>
                </a:lnTo>
                <a:lnTo>
                  <a:pt x="1220990" y="2664459"/>
                </a:lnTo>
                <a:lnTo>
                  <a:pt x="0" y="2664459"/>
                </a:lnTo>
                <a:lnTo>
                  <a:pt x="0" y="0"/>
                </a:lnTo>
                <a:close/>
              </a:path>
            </a:pathLst>
          </a:custGeom>
          <a:ln w="951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8282898" y="3090532"/>
            <a:ext cx="1223010" cy="2518410"/>
          </a:xfrm>
          <a:custGeom>
            <a:avLst/>
            <a:gdLst/>
            <a:ahLst/>
            <a:cxnLst/>
            <a:rect l="l" t="t" r="r" b="b"/>
            <a:pathLst>
              <a:path w="1223009" h="2518410">
                <a:moveTo>
                  <a:pt x="0" y="0"/>
                </a:moveTo>
                <a:lnTo>
                  <a:pt x="1222513" y="0"/>
                </a:lnTo>
                <a:lnTo>
                  <a:pt x="1222513" y="2518294"/>
                </a:lnTo>
                <a:lnTo>
                  <a:pt x="0" y="2518294"/>
                </a:lnTo>
                <a:lnTo>
                  <a:pt x="0" y="0"/>
                </a:lnTo>
                <a:close/>
              </a:path>
            </a:pathLst>
          </a:custGeom>
          <a:ln w="951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2687958" y="2868243"/>
            <a:ext cx="1223010" cy="2740660"/>
          </a:xfrm>
          <a:custGeom>
            <a:avLst/>
            <a:gdLst/>
            <a:ahLst/>
            <a:cxnLst/>
            <a:rect l="l" t="t" r="r" b="b"/>
            <a:pathLst>
              <a:path w="1223010" h="2740660">
                <a:moveTo>
                  <a:pt x="1222512" y="2740595"/>
                </a:moveTo>
                <a:lnTo>
                  <a:pt x="0" y="2740595"/>
                </a:lnTo>
                <a:lnTo>
                  <a:pt x="0" y="0"/>
                </a:lnTo>
                <a:lnTo>
                  <a:pt x="1222512" y="0"/>
                </a:lnTo>
                <a:lnTo>
                  <a:pt x="1222512" y="2740595"/>
                </a:lnTo>
                <a:close/>
              </a:path>
            </a:pathLst>
          </a:custGeom>
          <a:solidFill>
            <a:srgbClr val="F9D03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6096682" y="3119464"/>
            <a:ext cx="1221105" cy="2489835"/>
          </a:xfrm>
          <a:custGeom>
            <a:avLst/>
            <a:gdLst/>
            <a:ahLst/>
            <a:cxnLst/>
            <a:rect l="l" t="t" r="r" b="b"/>
            <a:pathLst>
              <a:path w="1221104" h="2489835">
                <a:moveTo>
                  <a:pt x="1220990" y="2489374"/>
                </a:moveTo>
                <a:lnTo>
                  <a:pt x="0" y="2489374"/>
                </a:lnTo>
                <a:lnTo>
                  <a:pt x="0" y="0"/>
                </a:lnTo>
                <a:lnTo>
                  <a:pt x="1220990" y="0"/>
                </a:lnTo>
                <a:lnTo>
                  <a:pt x="1220990" y="2489374"/>
                </a:lnTo>
                <a:close/>
              </a:path>
            </a:pathLst>
          </a:custGeom>
          <a:solidFill>
            <a:srgbClr val="F9D03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9505407" y="3242791"/>
            <a:ext cx="1221105" cy="2366645"/>
          </a:xfrm>
          <a:custGeom>
            <a:avLst/>
            <a:gdLst/>
            <a:ahLst/>
            <a:cxnLst/>
            <a:rect l="l" t="t" r="r" b="b"/>
            <a:pathLst>
              <a:path w="1221104" h="2366645">
                <a:moveTo>
                  <a:pt x="1220990" y="2366047"/>
                </a:moveTo>
                <a:lnTo>
                  <a:pt x="0" y="2366047"/>
                </a:lnTo>
                <a:lnTo>
                  <a:pt x="0" y="0"/>
                </a:lnTo>
                <a:lnTo>
                  <a:pt x="1220990" y="0"/>
                </a:lnTo>
                <a:lnTo>
                  <a:pt x="1220990" y="2366047"/>
                </a:lnTo>
                <a:close/>
              </a:path>
            </a:pathLst>
          </a:custGeom>
          <a:solidFill>
            <a:srgbClr val="F9D03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2687958" y="2868243"/>
            <a:ext cx="1223010" cy="2740660"/>
          </a:xfrm>
          <a:custGeom>
            <a:avLst/>
            <a:gdLst/>
            <a:ahLst/>
            <a:cxnLst/>
            <a:rect l="l" t="t" r="r" b="b"/>
            <a:pathLst>
              <a:path w="1223010" h="2740660">
                <a:moveTo>
                  <a:pt x="0" y="0"/>
                </a:moveTo>
                <a:lnTo>
                  <a:pt x="1222512" y="0"/>
                </a:lnTo>
                <a:lnTo>
                  <a:pt x="1222512" y="2740595"/>
                </a:lnTo>
                <a:lnTo>
                  <a:pt x="0" y="2740595"/>
                </a:lnTo>
                <a:lnTo>
                  <a:pt x="0" y="0"/>
                </a:lnTo>
                <a:close/>
              </a:path>
            </a:pathLst>
          </a:custGeom>
          <a:ln w="951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6096682" y="3119464"/>
            <a:ext cx="1221105" cy="2489835"/>
          </a:xfrm>
          <a:custGeom>
            <a:avLst/>
            <a:gdLst/>
            <a:ahLst/>
            <a:cxnLst/>
            <a:rect l="l" t="t" r="r" b="b"/>
            <a:pathLst>
              <a:path w="1221104" h="2489835">
                <a:moveTo>
                  <a:pt x="0" y="0"/>
                </a:moveTo>
                <a:lnTo>
                  <a:pt x="1220990" y="0"/>
                </a:lnTo>
                <a:lnTo>
                  <a:pt x="1220990" y="2489374"/>
                </a:lnTo>
                <a:lnTo>
                  <a:pt x="0" y="2489374"/>
                </a:lnTo>
                <a:lnTo>
                  <a:pt x="0" y="0"/>
                </a:lnTo>
                <a:close/>
              </a:path>
            </a:pathLst>
          </a:custGeom>
          <a:ln w="951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9505407" y="3242791"/>
            <a:ext cx="1221105" cy="2366645"/>
          </a:xfrm>
          <a:custGeom>
            <a:avLst/>
            <a:gdLst/>
            <a:ahLst/>
            <a:cxnLst/>
            <a:rect l="l" t="t" r="r" b="b"/>
            <a:pathLst>
              <a:path w="1221104" h="2366645">
                <a:moveTo>
                  <a:pt x="0" y="0"/>
                </a:moveTo>
                <a:lnTo>
                  <a:pt x="1220990" y="0"/>
                </a:lnTo>
                <a:lnTo>
                  <a:pt x="1220990" y="2366047"/>
                </a:lnTo>
                <a:lnTo>
                  <a:pt x="0" y="2366047"/>
                </a:lnTo>
                <a:lnTo>
                  <a:pt x="0" y="0"/>
                </a:lnTo>
                <a:close/>
              </a:path>
            </a:pathLst>
          </a:custGeom>
          <a:ln w="951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984357" y="5608832"/>
            <a:ext cx="10224770" cy="0"/>
          </a:xfrm>
          <a:custGeom>
            <a:avLst/>
            <a:gdLst/>
            <a:ahLst/>
            <a:cxnLst/>
            <a:rect l="l" t="t" r="r" b="b"/>
            <a:pathLst>
              <a:path w="10224770">
                <a:moveTo>
                  <a:pt x="0" y="0"/>
                </a:moveTo>
                <a:lnTo>
                  <a:pt x="10224648" y="0"/>
                </a:lnTo>
              </a:path>
            </a:pathLst>
          </a:custGeom>
          <a:ln w="6344">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txBox="1"/>
          <p:nvPr/>
        </p:nvSpPr>
        <p:spPr>
          <a:xfrm>
            <a:off x="1760087" y="2277955"/>
            <a:ext cx="634365" cy="39116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80%</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1" name="object 21"/>
          <p:cNvSpPr txBox="1"/>
          <p:nvPr/>
        </p:nvSpPr>
        <p:spPr>
          <a:xfrm>
            <a:off x="5168638" y="2506906"/>
            <a:ext cx="634365" cy="39116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73%</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2" name="object 22"/>
          <p:cNvSpPr txBox="1"/>
          <p:nvPr/>
        </p:nvSpPr>
        <p:spPr>
          <a:xfrm>
            <a:off x="8577190" y="2652271"/>
            <a:ext cx="634365" cy="39116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69%</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3" name="object 23"/>
          <p:cNvSpPr txBox="1"/>
          <p:nvPr/>
        </p:nvSpPr>
        <p:spPr>
          <a:xfrm>
            <a:off x="2981791" y="2430589"/>
            <a:ext cx="634365" cy="39116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75%</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4" name="object 24"/>
          <p:cNvSpPr txBox="1"/>
          <p:nvPr/>
        </p:nvSpPr>
        <p:spPr>
          <a:xfrm>
            <a:off x="6390341" y="2681344"/>
            <a:ext cx="634365" cy="39116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69%</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5" name="object 25"/>
          <p:cNvSpPr txBox="1"/>
          <p:nvPr/>
        </p:nvSpPr>
        <p:spPr>
          <a:xfrm>
            <a:off x="9798893" y="2804903"/>
            <a:ext cx="634365" cy="39116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65%</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6" name="object 26"/>
          <p:cNvSpPr txBox="1"/>
          <p:nvPr/>
        </p:nvSpPr>
        <p:spPr>
          <a:xfrm>
            <a:off x="2176132" y="5751050"/>
            <a:ext cx="1024890" cy="39116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In</a:t>
            </a:r>
            <a:r>
              <a:rPr kumimoji="0" sz="2400" b="0" i="0" u="none" strike="noStrike" kern="1200" cap="none" spc="-80" normalizeH="0" baseline="0" noProof="0" dirty="0">
                <a:ln>
                  <a:noFill/>
                </a:ln>
                <a:solidFill>
                  <a:prstClr val="black"/>
                </a:solidFill>
                <a:effectLst/>
                <a:uLnTx/>
                <a:uFillTx/>
                <a:latin typeface="Arial"/>
                <a:ea typeface="+mn-ea"/>
                <a:cs typeface="Arial"/>
              </a:rPr>
              <a:t> </a:t>
            </a:r>
            <a:r>
              <a:rPr kumimoji="0" sz="2400" b="0" i="0" u="none" strike="noStrike" kern="1200" cap="none" spc="-5" normalizeH="0" baseline="0" noProof="0" dirty="0">
                <a:ln>
                  <a:noFill/>
                </a:ln>
                <a:solidFill>
                  <a:prstClr val="black"/>
                </a:solidFill>
                <a:effectLst/>
                <a:uLnTx/>
                <a:uFillTx/>
                <a:latin typeface="Arial"/>
                <a:ea typeface="+mn-ea"/>
                <a:cs typeface="Arial"/>
              </a:rPr>
              <a:t>Care</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7" name="object 27"/>
          <p:cNvSpPr txBox="1"/>
          <p:nvPr/>
        </p:nvSpPr>
        <p:spPr>
          <a:xfrm>
            <a:off x="4941393" y="5751050"/>
            <a:ext cx="2311400" cy="39116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Retained </a:t>
            </a:r>
            <a:r>
              <a:rPr kumimoji="0" sz="2400" b="0" i="0" u="none" strike="noStrike" kern="1200" cap="none" spc="0" normalizeH="0" baseline="0" noProof="0" dirty="0">
                <a:ln>
                  <a:noFill/>
                </a:ln>
                <a:solidFill>
                  <a:prstClr val="black"/>
                </a:solidFill>
                <a:effectLst/>
                <a:uLnTx/>
                <a:uFillTx/>
                <a:latin typeface="Arial"/>
                <a:ea typeface="+mn-ea"/>
                <a:cs typeface="Arial"/>
              </a:rPr>
              <a:t>in</a:t>
            </a:r>
            <a:r>
              <a:rPr kumimoji="0" sz="2400" b="0" i="0" u="none" strike="noStrike" kern="1200" cap="none" spc="-75" normalizeH="0" baseline="0" noProof="0" dirty="0">
                <a:ln>
                  <a:noFill/>
                </a:ln>
                <a:solidFill>
                  <a:prstClr val="black"/>
                </a:solidFill>
                <a:effectLst/>
                <a:uLnTx/>
                <a:uFillTx/>
                <a:latin typeface="Arial"/>
                <a:ea typeface="+mn-ea"/>
                <a:cs typeface="Arial"/>
              </a:rPr>
              <a:t> </a:t>
            </a:r>
            <a:r>
              <a:rPr kumimoji="0" sz="2400" b="0" i="0" u="none" strike="noStrike" kern="1200" cap="none" spc="-5" normalizeH="0" baseline="0" noProof="0" dirty="0">
                <a:ln>
                  <a:noFill/>
                </a:ln>
                <a:solidFill>
                  <a:prstClr val="black"/>
                </a:solidFill>
                <a:effectLst/>
                <a:uLnTx/>
                <a:uFillTx/>
                <a:latin typeface="Arial"/>
                <a:ea typeface="+mn-ea"/>
                <a:cs typeface="Arial"/>
              </a:rPr>
              <a:t>Care</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8" name="object 28"/>
          <p:cNvSpPr txBox="1"/>
          <p:nvPr/>
        </p:nvSpPr>
        <p:spPr>
          <a:xfrm>
            <a:off x="7952018" y="5751050"/>
            <a:ext cx="3107690" cy="39116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Suppressed Viral</a:t>
            </a:r>
            <a:r>
              <a:rPr kumimoji="0" sz="2400" b="0" i="0" u="none" strike="noStrike" kern="1200" cap="none" spc="-60" normalizeH="0" baseline="0" noProof="0" dirty="0">
                <a:ln>
                  <a:noFill/>
                </a:ln>
                <a:solidFill>
                  <a:prstClr val="black"/>
                </a:solidFill>
                <a:effectLst/>
                <a:uLnTx/>
                <a:uFillTx/>
                <a:latin typeface="Arial"/>
                <a:ea typeface="+mn-ea"/>
                <a:cs typeface="Arial"/>
              </a:rPr>
              <a:t> </a:t>
            </a:r>
            <a:r>
              <a:rPr kumimoji="0" sz="2400" b="0" i="0" u="none" strike="noStrike" kern="1200" cap="none" spc="-5" normalizeH="0" baseline="0" noProof="0" dirty="0">
                <a:ln>
                  <a:noFill/>
                </a:ln>
                <a:solidFill>
                  <a:prstClr val="black"/>
                </a:solidFill>
                <a:effectLst/>
                <a:uLnTx/>
                <a:uFillTx/>
                <a:latin typeface="Arial"/>
                <a:ea typeface="+mn-ea"/>
                <a:cs typeface="Arial"/>
              </a:rPr>
              <a:t>Load</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9" name="object 29"/>
          <p:cNvSpPr/>
          <p:nvPr/>
        </p:nvSpPr>
        <p:spPr>
          <a:xfrm>
            <a:off x="2416964" y="1552757"/>
            <a:ext cx="152400" cy="152400"/>
          </a:xfrm>
          <a:custGeom>
            <a:avLst/>
            <a:gdLst/>
            <a:ahLst/>
            <a:cxnLst/>
            <a:rect l="l" t="t" r="r" b="b"/>
            <a:pathLst>
              <a:path w="152400" h="152400">
                <a:moveTo>
                  <a:pt x="0" y="0"/>
                </a:moveTo>
                <a:lnTo>
                  <a:pt x="152239" y="0"/>
                </a:lnTo>
                <a:lnTo>
                  <a:pt x="152239" y="152266"/>
                </a:lnTo>
                <a:lnTo>
                  <a:pt x="0" y="152266"/>
                </a:lnTo>
                <a:lnTo>
                  <a:pt x="0" y="0"/>
                </a:lnTo>
                <a:close/>
              </a:path>
            </a:pathLst>
          </a:custGeom>
          <a:solidFill>
            <a:srgbClr val="13A9B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2416964" y="1552757"/>
            <a:ext cx="152400" cy="152400"/>
          </a:xfrm>
          <a:custGeom>
            <a:avLst/>
            <a:gdLst/>
            <a:ahLst/>
            <a:cxnLst/>
            <a:rect l="l" t="t" r="r" b="b"/>
            <a:pathLst>
              <a:path w="152400" h="152400">
                <a:moveTo>
                  <a:pt x="0" y="0"/>
                </a:moveTo>
                <a:lnTo>
                  <a:pt x="152239" y="0"/>
                </a:lnTo>
                <a:lnTo>
                  <a:pt x="152239" y="152266"/>
                </a:lnTo>
                <a:lnTo>
                  <a:pt x="0" y="152266"/>
                </a:lnTo>
                <a:lnTo>
                  <a:pt x="0" y="0"/>
                </a:lnTo>
                <a:close/>
              </a:path>
            </a:pathLst>
          </a:custGeom>
          <a:ln w="951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5706934" y="1552757"/>
            <a:ext cx="154305" cy="152400"/>
          </a:xfrm>
          <a:custGeom>
            <a:avLst/>
            <a:gdLst/>
            <a:ahLst/>
            <a:cxnLst/>
            <a:rect l="l" t="t" r="r" b="b"/>
            <a:pathLst>
              <a:path w="154304" h="152400">
                <a:moveTo>
                  <a:pt x="0" y="0"/>
                </a:moveTo>
                <a:lnTo>
                  <a:pt x="153761" y="0"/>
                </a:lnTo>
                <a:lnTo>
                  <a:pt x="153761" y="152266"/>
                </a:lnTo>
                <a:lnTo>
                  <a:pt x="0" y="152266"/>
                </a:lnTo>
                <a:lnTo>
                  <a:pt x="0" y="0"/>
                </a:lnTo>
                <a:close/>
              </a:path>
            </a:pathLst>
          </a:custGeom>
          <a:solidFill>
            <a:srgbClr val="F9D03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5706934" y="1552757"/>
            <a:ext cx="154305" cy="152400"/>
          </a:xfrm>
          <a:custGeom>
            <a:avLst/>
            <a:gdLst/>
            <a:ahLst/>
            <a:cxnLst/>
            <a:rect l="l" t="t" r="r" b="b"/>
            <a:pathLst>
              <a:path w="154304" h="152400">
                <a:moveTo>
                  <a:pt x="0" y="0"/>
                </a:moveTo>
                <a:lnTo>
                  <a:pt x="153761" y="0"/>
                </a:lnTo>
                <a:lnTo>
                  <a:pt x="153761" y="152266"/>
                </a:lnTo>
                <a:lnTo>
                  <a:pt x="0" y="152266"/>
                </a:lnTo>
                <a:lnTo>
                  <a:pt x="0" y="0"/>
                </a:lnTo>
                <a:close/>
              </a:path>
            </a:pathLst>
          </a:custGeom>
          <a:ln w="951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txBox="1"/>
          <p:nvPr/>
        </p:nvSpPr>
        <p:spPr>
          <a:xfrm>
            <a:off x="2628581" y="1408131"/>
            <a:ext cx="7251700" cy="39116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tab pos="3303270" algn="l"/>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Florida</a:t>
            </a:r>
            <a:r>
              <a:rPr kumimoji="0" sz="2400" b="0" i="0" u="none" strike="noStrike" kern="1200" cap="none" spc="5" normalizeH="0" baseline="0" noProof="0" dirty="0">
                <a:ln>
                  <a:noFill/>
                </a:ln>
                <a:solidFill>
                  <a:prstClr val="black"/>
                </a:solidFill>
                <a:effectLst/>
                <a:uLnTx/>
                <a:uFillTx/>
                <a:latin typeface="Arial"/>
                <a:ea typeface="+mn-ea"/>
                <a:cs typeface="Arial"/>
              </a:rPr>
              <a:t> </a:t>
            </a:r>
            <a:r>
              <a:rPr kumimoji="0" sz="2400" b="0" i="0" u="none" strike="noStrike" kern="1200" cap="none" spc="-5" normalizeH="0" baseline="0" noProof="0" dirty="0">
                <a:ln>
                  <a:noFill/>
                </a:ln>
                <a:solidFill>
                  <a:prstClr val="black"/>
                </a:solidFill>
                <a:effectLst/>
                <a:uLnTx/>
                <a:uFillTx/>
                <a:latin typeface="Arial"/>
                <a:ea typeface="+mn-ea"/>
                <a:cs typeface="Arial"/>
              </a:rPr>
              <a:t>N=120,502	Palm Beach County</a:t>
            </a:r>
            <a:r>
              <a:rPr kumimoji="0" sz="2400" b="0" i="0" u="none" strike="noStrike" kern="1200" cap="none" spc="-60" normalizeH="0" baseline="0" noProof="0" dirty="0">
                <a:ln>
                  <a:noFill/>
                </a:ln>
                <a:solidFill>
                  <a:prstClr val="black"/>
                </a:solidFill>
                <a:effectLst/>
                <a:uLnTx/>
                <a:uFillTx/>
                <a:latin typeface="Arial"/>
                <a:ea typeface="+mn-ea"/>
                <a:cs typeface="Arial"/>
              </a:rPr>
              <a:t> </a:t>
            </a:r>
            <a:r>
              <a:rPr kumimoji="0" sz="2400" b="0" i="0" u="none" strike="noStrike" kern="1200" cap="none" spc="-5" normalizeH="0" baseline="0" noProof="0" dirty="0">
                <a:ln>
                  <a:noFill/>
                </a:ln>
                <a:solidFill>
                  <a:prstClr val="black"/>
                </a:solidFill>
                <a:effectLst/>
                <a:uLnTx/>
                <a:uFillTx/>
                <a:latin typeface="Arial"/>
                <a:ea typeface="+mn-ea"/>
                <a:cs typeface="Arial"/>
              </a:rPr>
              <a:t>N=8,417</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34" name="object 34"/>
          <p:cNvSpPr txBox="1">
            <a:spLocks noGrp="1"/>
          </p:cNvSpPr>
          <p:nvPr>
            <p:ph type="title"/>
          </p:nvPr>
        </p:nvSpPr>
        <p:spPr>
          <a:xfrm>
            <a:off x="936292" y="409390"/>
            <a:ext cx="10379710" cy="603885"/>
          </a:xfrm>
          <a:prstGeom prst="rect">
            <a:avLst/>
          </a:prstGeom>
        </p:spPr>
        <p:txBody>
          <a:bodyPr vert="horz" wrap="square" lIns="0" tIns="12065" rIns="0" bIns="0" rtlCol="0">
            <a:spAutoFit/>
          </a:bodyPr>
          <a:lstStyle/>
          <a:p>
            <a:pPr marL="12700">
              <a:lnSpc>
                <a:spcPct val="100000"/>
              </a:lnSpc>
              <a:spcBef>
                <a:spcPts val="95"/>
              </a:spcBef>
            </a:pPr>
            <a:r>
              <a:rPr spc="-20" dirty="0">
                <a:solidFill>
                  <a:srgbClr val="000000"/>
                </a:solidFill>
              </a:rPr>
              <a:t>PWH</a:t>
            </a:r>
            <a:r>
              <a:rPr spc="-100" dirty="0">
                <a:solidFill>
                  <a:srgbClr val="000000"/>
                </a:solidFill>
              </a:rPr>
              <a:t> </a:t>
            </a:r>
            <a:r>
              <a:rPr spc="-5" dirty="0"/>
              <a:t>in</a:t>
            </a:r>
            <a:r>
              <a:rPr spc="-65" dirty="0"/>
              <a:t> </a:t>
            </a:r>
            <a:r>
              <a:rPr sz="3800" i="1" spc="-90" dirty="0">
                <a:latin typeface="Calibri Light"/>
                <a:cs typeface="Calibri Light"/>
              </a:rPr>
              <a:t>Care</a:t>
            </a:r>
            <a:r>
              <a:rPr sz="3800" i="1" spc="-225" dirty="0">
                <a:latin typeface="Calibri Light"/>
                <a:cs typeface="Calibri Light"/>
              </a:rPr>
              <a:t> </a:t>
            </a:r>
            <a:r>
              <a:rPr sz="3800" i="1" spc="-125" dirty="0">
                <a:latin typeface="Calibri Light"/>
                <a:cs typeface="Calibri Light"/>
              </a:rPr>
              <a:t>Continuum</a:t>
            </a:r>
            <a:r>
              <a:rPr sz="3800" i="1" spc="-190" dirty="0">
                <a:latin typeface="Calibri Light"/>
                <a:cs typeface="Calibri Light"/>
              </a:rPr>
              <a:t> </a:t>
            </a:r>
            <a:r>
              <a:rPr dirty="0"/>
              <a:t>–</a:t>
            </a:r>
            <a:r>
              <a:rPr spc="-40" dirty="0"/>
              <a:t> </a:t>
            </a:r>
            <a:r>
              <a:rPr spc="-45" dirty="0"/>
              <a:t>FLORIDA</a:t>
            </a:r>
            <a:r>
              <a:rPr spc="-100" dirty="0"/>
              <a:t> </a:t>
            </a:r>
            <a:r>
              <a:rPr spc="-20" dirty="0"/>
              <a:t>vs.</a:t>
            </a:r>
            <a:r>
              <a:rPr spc="-70" dirty="0"/>
              <a:t> </a:t>
            </a:r>
            <a:r>
              <a:rPr spc="-35" dirty="0"/>
              <a:t>Palm</a:t>
            </a:r>
            <a:r>
              <a:rPr spc="-105" dirty="0"/>
              <a:t> </a:t>
            </a:r>
            <a:r>
              <a:rPr spc="-25" dirty="0"/>
              <a:t>Beach</a:t>
            </a:r>
            <a:r>
              <a:rPr spc="-80" dirty="0"/>
              <a:t> </a:t>
            </a:r>
            <a:r>
              <a:rPr spc="-20" dirty="0"/>
              <a:t>--2021</a:t>
            </a:r>
            <a:endParaRPr sz="3800">
              <a:latin typeface="Calibri Light"/>
              <a:cs typeface="Calibri Light"/>
            </a:endParaRPr>
          </a:p>
        </p:txBody>
      </p:sp>
    </p:spTree>
    <p:extLst>
      <p:ext uri="{BB962C8B-B14F-4D97-AF65-F5344CB8AC3E}">
        <p14:creationId xmlns:p14="http://schemas.microsoft.com/office/powerpoint/2010/main" val="3053235210"/>
      </p:ext>
    </p:extLst>
  </p:cSld>
  <p:clrMapOvr>
    <a:masterClrMapping/>
  </p:clrMapOvr>
  <p:timing>
    <p:tnLst>
      <p:par>
        <p:cTn id="1" dur="indefinite" restart="never" nodeType="tmRoot"/>
      </p:par>
    </p:tn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2150"/>
            <a:ext cx="12191999" cy="6882299"/>
          </a:xfrm>
          <a:prstGeom prst="rect">
            <a:avLst/>
          </a:prstGeom>
        </p:spPr>
      </p:pic>
    </p:spTree>
    <p:extLst>
      <p:ext uri="{BB962C8B-B14F-4D97-AF65-F5344CB8AC3E}">
        <p14:creationId xmlns:p14="http://schemas.microsoft.com/office/powerpoint/2010/main" val="3097880752"/>
      </p:ext>
    </p:extLst>
  </p:cSld>
  <p:clrMapOvr>
    <a:masterClrMapping/>
  </p:clrMapOvr>
  <p:timing>
    <p:tnLst>
      <p:par>
        <p:cTn id="1" dur="indefinite" restart="never" nodeType="tmRoot"/>
      </p:par>
    </p:tnLst>
  </p:timing>
</p:sld>
</file>

<file path=ppt/slides/slide22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6126479"/>
            <a:ext cx="11966236" cy="568451"/>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p:nvPr/>
        </p:nvSpPr>
        <p:spPr>
          <a:xfrm>
            <a:off x="0" y="227088"/>
            <a:ext cx="12192000" cy="1091171"/>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835257" y="6275618"/>
            <a:ext cx="132080" cy="147955"/>
          </a:xfrm>
          <a:custGeom>
            <a:avLst/>
            <a:gdLst/>
            <a:ahLst/>
            <a:cxnLst/>
            <a:rect l="l" t="t" r="r" b="b"/>
            <a:pathLst>
              <a:path w="132080" h="147954">
                <a:moveTo>
                  <a:pt x="65899" y="147636"/>
                </a:moveTo>
                <a:lnTo>
                  <a:pt x="39115" y="141616"/>
                </a:lnTo>
                <a:lnTo>
                  <a:pt x="18294" y="125433"/>
                </a:lnTo>
                <a:lnTo>
                  <a:pt x="4801" y="101896"/>
                </a:lnTo>
                <a:lnTo>
                  <a:pt x="0" y="73818"/>
                </a:lnTo>
                <a:lnTo>
                  <a:pt x="4801" y="45739"/>
                </a:lnTo>
                <a:lnTo>
                  <a:pt x="18294" y="22203"/>
                </a:lnTo>
                <a:lnTo>
                  <a:pt x="39115" y="6019"/>
                </a:lnTo>
                <a:lnTo>
                  <a:pt x="65899" y="0"/>
                </a:lnTo>
                <a:lnTo>
                  <a:pt x="92683" y="6019"/>
                </a:lnTo>
                <a:lnTo>
                  <a:pt x="113504" y="22203"/>
                </a:lnTo>
                <a:lnTo>
                  <a:pt x="118849" y="31526"/>
                </a:lnTo>
                <a:lnTo>
                  <a:pt x="65899" y="31526"/>
                </a:lnTo>
                <a:lnTo>
                  <a:pt x="52705" y="35214"/>
                </a:lnTo>
                <a:lnTo>
                  <a:pt x="43102" y="44886"/>
                </a:lnTo>
                <a:lnTo>
                  <a:pt x="37236" y="58451"/>
                </a:lnTo>
                <a:lnTo>
                  <a:pt x="35248" y="73818"/>
                </a:lnTo>
                <a:lnTo>
                  <a:pt x="37236" y="88740"/>
                </a:lnTo>
                <a:lnTo>
                  <a:pt x="43102" y="102076"/>
                </a:lnTo>
                <a:lnTo>
                  <a:pt x="52705" y="111664"/>
                </a:lnTo>
                <a:lnTo>
                  <a:pt x="65899" y="115340"/>
                </a:lnTo>
                <a:lnTo>
                  <a:pt x="119290" y="115340"/>
                </a:lnTo>
                <a:lnTo>
                  <a:pt x="113504" y="125433"/>
                </a:lnTo>
                <a:lnTo>
                  <a:pt x="92683" y="141616"/>
                </a:lnTo>
                <a:lnTo>
                  <a:pt x="65899" y="147636"/>
                </a:lnTo>
                <a:close/>
              </a:path>
              <a:path w="132080" h="147954">
                <a:moveTo>
                  <a:pt x="119290" y="115340"/>
                </a:moveTo>
                <a:lnTo>
                  <a:pt x="65899" y="115340"/>
                </a:lnTo>
                <a:lnTo>
                  <a:pt x="79417" y="111664"/>
                </a:lnTo>
                <a:lnTo>
                  <a:pt x="88983" y="102076"/>
                </a:lnTo>
                <a:lnTo>
                  <a:pt x="94670" y="88740"/>
                </a:lnTo>
                <a:lnTo>
                  <a:pt x="96550" y="73818"/>
                </a:lnTo>
                <a:lnTo>
                  <a:pt x="94670" y="58451"/>
                </a:lnTo>
                <a:lnTo>
                  <a:pt x="88983" y="44886"/>
                </a:lnTo>
                <a:lnTo>
                  <a:pt x="79417" y="35214"/>
                </a:lnTo>
                <a:lnTo>
                  <a:pt x="65899" y="31526"/>
                </a:lnTo>
                <a:lnTo>
                  <a:pt x="118849" y="31526"/>
                </a:lnTo>
                <a:lnTo>
                  <a:pt x="126998" y="45739"/>
                </a:lnTo>
                <a:lnTo>
                  <a:pt x="131799" y="73818"/>
                </a:lnTo>
                <a:lnTo>
                  <a:pt x="126998" y="101896"/>
                </a:lnTo>
                <a:lnTo>
                  <a:pt x="119290" y="11534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964757" y="6274848"/>
            <a:ext cx="97790" cy="144145"/>
          </a:xfrm>
          <a:custGeom>
            <a:avLst/>
            <a:gdLst/>
            <a:ahLst/>
            <a:cxnLst/>
            <a:rect l="l" t="t" r="r" b="b"/>
            <a:pathLst>
              <a:path w="97790" h="144145">
                <a:moveTo>
                  <a:pt x="57470" y="143791"/>
                </a:moveTo>
                <a:lnTo>
                  <a:pt x="22988" y="143791"/>
                </a:lnTo>
                <a:lnTo>
                  <a:pt x="22988" y="64590"/>
                </a:lnTo>
                <a:lnTo>
                  <a:pt x="21659" y="50245"/>
                </a:lnTo>
                <a:lnTo>
                  <a:pt x="17528" y="38062"/>
                </a:lnTo>
                <a:lnTo>
                  <a:pt x="10380" y="27609"/>
                </a:lnTo>
                <a:lnTo>
                  <a:pt x="0" y="18454"/>
                </a:lnTo>
                <a:lnTo>
                  <a:pt x="29118" y="0"/>
                </a:lnTo>
                <a:lnTo>
                  <a:pt x="34997" y="5430"/>
                </a:lnTo>
                <a:lnTo>
                  <a:pt x="39942" y="11149"/>
                </a:lnTo>
                <a:lnTo>
                  <a:pt x="43881" y="16868"/>
                </a:lnTo>
                <a:lnTo>
                  <a:pt x="46742" y="22299"/>
                </a:lnTo>
                <a:lnTo>
                  <a:pt x="94711" y="22299"/>
                </a:lnTo>
                <a:lnTo>
                  <a:pt x="97316" y="35371"/>
                </a:lnTo>
                <a:lnTo>
                  <a:pt x="82147" y="38446"/>
                </a:lnTo>
                <a:lnTo>
                  <a:pt x="70209" y="45559"/>
                </a:lnTo>
                <a:lnTo>
                  <a:pt x="61864" y="53537"/>
                </a:lnTo>
                <a:lnTo>
                  <a:pt x="57470" y="59208"/>
                </a:lnTo>
                <a:lnTo>
                  <a:pt x="57470" y="143791"/>
                </a:lnTo>
                <a:close/>
              </a:path>
              <a:path w="97790" h="144145">
                <a:moveTo>
                  <a:pt x="94711" y="22299"/>
                </a:moveTo>
                <a:lnTo>
                  <a:pt x="46742" y="22299"/>
                </a:lnTo>
                <a:lnTo>
                  <a:pt x="52166" y="17529"/>
                </a:lnTo>
                <a:lnTo>
                  <a:pt x="61972" y="10092"/>
                </a:lnTo>
                <a:lnTo>
                  <a:pt x="75082" y="3376"/>
                </a:lnTo>
                <a:lnTo>
                  <a:pt x="90420" y="768"/>
                </a:lnTo>
                <a:lnTo>
                  <a:pt x="94711" y="22299"/>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1072036" y="6216409"/>
            <a:ext cx="41910" cy="202565"/>
          </a:xfrm>
          <a:custGeom>
            <a:avLst/>
            <a:gdLst/>
            <a:ahLst/>
            <a:cxnLst/>
            <a:rect l="l" t="t" r="r" b="b"/>
            <a:pathLst>
              <a:path w="41909" h="202564">
                <a:moveTo>
                  <a:pt x="37547" y="202230"/>
                </a:moveTo>
                <a:lnTo>
                  <a:pt x="3065" y="202230"/>
                </a:lnTo>
                <a:lnTo>
                  <a:pt x="3065" y="63052"/>
                </a:lnTo>
                <a:lnTo>
                  <a:pt x="37547" y="63052"/>
                </a:lnTo>
                <a:lnTo>
                  <a:pt x="37547" y="202230"/>
                </a:lnTo>
                <a:close/>
              </a:path>
              <a:path w="41909" h="202564">
                <a:moveTo>
                  <a:pt x="20689" y="40753"/>
                </a:moveTo>
                <a:lnTo>
                  <a:pt x="12607" y="39131"/>
                </a:lnTo>
                <a:lnTo>
                  <a:pt x="6034" y="34698"/>
                </a:lnTo>
                <a:lnTo>
                  <a:pt x="1616" y="28102"/>
                </a:lnTo>
                <a:lnTo>
                  <a:pt x="0" y="19992"/>
                </a:lnTo>
                <a:lnTo>
                  <a:pt x="1616" y="12002"/>
                </a:lnTo>
                <a:lnTo>
                  <a:pt x="6034" y="5670"/>
                </a:lnTo>
                <a:lnTo>
                  <a:pt x="12607" y="1501"/>
                </a:lnTo>
                <a:lnTo>
                  <a:pt x="20689" y="0"/>
                </a:lnTo>
                <a:lnTo>
                  <a:pt x="28447" y="1501"/>
                </a:lnTo>
                <a:lnTo>
                  <a:pt x="35057" y="5670"/>
                </a:lnTo>
                <a:lnTo>
                  <a:pt x="39654" y="12002"/>
                </a:lnTo>
                <a:lnTo>
                  <a:pt x="41378" y="19992"/>
                </a:lnTo>
                <a:lnTo>
                  <a:pt x="39654" y="28102"/>
                </a:lnTo>
                <a:lnTo>
                  <a:pt x="35057" y="34698"/>
                </a:lnTo>
                <a:lnTo>
                  <a:pt x="28447" y="39131"/>
                </a:lnTo>
                <a:lnTo>
                  <a:pt x="20689" y="40753"/>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1130273" y="6214872"/>
            <a:ext cx="154940" cy="208915"/>
          </a:xfrm>
          <a:custGeom>
            <a:avLst/>
            <a:gdLst/>
            <a:ahLst/>
            <a:cxnLst/>
            <a:rect l="l" t="t" r="r" b="b"/>
            <a:pathLst>
              <a:path w="154940" h="208914">
                <a:moveTo>
                  <a:pt x="131799" y="74586"/>
                </a:moveTo>
                <a:lnTo>
                  <a:pt x="97316" y="74586"/>
                </a:lnTo>
                <a:lnTo>
                  <a:pt x="97316" y="0"/>
                </a:lnTo>
                <a:lnTo>
                  <a:pt x="131799" y="0"/>
                </a:lnTo>
                <a:lnTo>
                  <a:pt x="131799" y="74586"/>
                </a:lnTo>
                <a:close/>
              </a:path>
              <a:path w="154940" h="208914">
                <a:moveTo>
                  <a:pt x="63600" y="208381"/>
                </a:moveTo>
                <a:lnTo>
                  <a:pt x="36853" y="202362"/>
                </a:lnTo>
                <a:lnTo>
                  <a:pt x="16858" y="186178"/>
                </a:lnTo>
                <a:lnTo>
                  <a:pt x="4334" y="162642"/>
                </a:lnTo>
                <a:lnTo>
                  <a:pt x="0" y="134563"/>
                </a:lnTo>
                <a:lnTo>
                  <a:pt x="4334" y="106485"/>
                </a:lnTo>
                <a:lnTo>
                  <a:pt x="16858" y="82948"/>
                </a:lnTo>
                <a:lnTo>
                  <a:pt x="36853" y="66765"/>
                </a:lnTo>
                <a:lnTo>
                  <a:pt x="63600" y="60745"/>
                </a:lnTo>
                <a:lnTo>
                  <a:pt x="75765" y="62476"/>
                </a:lnTo>
                <a:lnTo>
                  <a:pt x="85631" y="66512"/>
                </a:lnTo>
                <a:lnTo>
                  <a:pt x="92910" y="71126"/>
                </a:lnTo>
                <a:lnTo>
                  <a:pt x="97316" y="74586"/>
                </a:lnTo>
                <a:lnTo>
                  <a:pt x="131799" y="74586"/>
                </a:lnTo>
                <a:lnTo>
                  <a:pt x="131799" y="92272"/>
                </a:lnTo>
                <a:lnTo>
                  <a:pt x="65899" y="92272"/>
                </a:lnTo>
                <a:lnTo>
                  <a:pt x="52705" y="95960"/>
                </a:lnTo>
                <a:lnTo>
                  <a:pt x="43102" y="105632"/>
                </a:lnTo>
                <a:lnTo>
                  <a:pt x="37236" y="119197"/>
                </a:lnTo>
                <a:lnTo>
                  <a:pt x="35248" y="134563"/>
                </a:lnTo>
                <a:lnTo>
                  <a:pt x="37236" y="149486"/>
                </a:lnTo>
                <a:lnTo>
                  <a:pt x="43102" y="162822"/>
                </a:lnTo>
                <a:lnTo>
                  <a:pt x="52705" y="172410"/>
                </a:lnTo>
                <a:lnTo>
                  <a:pt x="65899" y="176086"/>
                </a:lnTo>
                <a:lnTo>
                  <a:pt x="141019" y="176086"/>
                </a:lnTo>
                <a:lnTo>
                  <a:pt x="144406" y="181108"/>
                </a:lnTo>
                <a:lnTo>
                  <a:pt x="150624" y="186851"/>
                </a:lnTo>
                <a:lnTo>
                  <a:pt x="108044" y="186851"/>
                </a:lnTo>
                <a:lnTo>
                  <a:pt x="102285" y="193784"/>
                </a:lnTo>
                <a:lnTo>
                  <a:pt x="93006" y="200788"/>
                </a:lnTo>
                <a:lnTo>
                  <a:pt x="80135" y="206207"/>
                </a:lnTo>
                <a:lnTo>
                  <a:pt x="63600" y="208381"/>
                </a:lnTo>
                <a:close/>
              </a:path>
              <a:path w="154940" h="208914">
                <a:moveTo>
                  <a:pt x="141019" y="176086"/>
                </a:moveTo>
                <a:lnTo>
                  <a:pt x="65899" y="176086"/>
                </a:lnTo>
                <a:lnTo>
                  <a:pt x="79536" y="172410"/>
                </a:lnTo>
                <a:lnTo>
                  <a:pt x="89366" y="162822"/>
                </a:lnTo>
                <a:lnTo>
                  <a:pt x="95317" y="149486"/>
                </a:lnTo>
                <a:lnTo>
                  <a:pt x="97316" y="134563"/>
                </a:lnTo>
                <a:lnTo>
                  <a:pt x="95317" y="119197"/>
                </a:lnTo>
                <a:lnTo>
                  <a:pt x="89366" y="105632"/>
                </a:lnTo>
                <a:lnTo>
                  <a:pt x="79536" y="95960"/>
                </a:lnTo>
                <a:lnTo>
                  <a:pt x="65899" y="92272"/>
                </a:lnTo>
                <a:lnTo>
                  <a:pt x="131799" y="92272"/>
                </a:lnTo>
                <a:lnTo>
                  <a:pt x="131799" y="144560"/>
                </a:lnTo>
                <a:lnTo>
                  <a:pt x="133128" y="158473"/>
                </a:lnTo>
                <a:lnTo>
                  <a:pt x="137258" y="170511"/>
                </a:lnTo>
                <a:lnTo>
                  <a:pt x="141019" y="176086"/>
                </a:lnTo>
                <a:close/>
              </a:path>
              <a:path w="154940" h="208914">
                <a:moveTo>
                  <a:pt x="125669" y="208381"/>
                </a:moveTo>
                <a:lnTo>
                  <a:pt x="120867" y="204044"/>
                </a:lnTo>
                <a:lnTo>
                  <a:pt x="115994" y="198481"/>
                </a:lnTo>
                <a:lnTo>
                  <a:pt x="111552" y="192486"/>
                </a:lnTo>
                <a:lnTo>
                  <a:pt x="108044" y="186851"/>
                </a:lnTo>
                <a:lnTo>
                  <a:pt x="150624" y="186851"/>
                </a:lnTo>
                <a:lnTo>
                  <a:pt x="154787" y="190696"/>
                </a:lnTo>
                <a:lnTo>
                  <a:pt x="125669" y="208381"/>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1286593" y="6275617"/>
            <a:ext cx="134620" cy="147955"/>
          </a:xfrm>
          <a:custGeom>
            <a:avLst/>
            <a:gdLst/>
            <a:ahLst/>
            <a:cxnLst/>
            <a:rect l="l" t="t" r="r" b="b"/>
            <a:pathLst>
              <a:path w="134619" h="147954">
                <a:moveTo>
                  <a:pt x="29118" y="36909"/>
                </a:moveTo>
                <a:lnTo>
                  <a:pt x="15325" y="12303"/>
                </a:lnTo>
                <a:lnTo>
                  <a:pt x="21479" y="8758"/>
                </a:lnTo>
                <a:lnTo>
                  <a:pt x="31225" y="4709"/>
                </a:lnTo>
                <a:lnTo>
                  <a:pt x="43557" y="1381"/>
                </a:lnTo>
                <a:lnTo>
                  <a:pt x="57470" y="0"/>
                </a:lnTo>
                <a:lnTo>
                  <a:pt x="81368" y="4084"/>
                </a:lnTo>
                <a:lnTo>
                  <a:pt x="98083" y="15378"/>
                </a:lnTo>
                <a:lnTo>
                  <a:pt x="106048" y="29219"/>
                </a:lnTo>
                <a:lnTo>
                  <a:pt x="55938" y="29219"/>
                </a:lnTo>
                <a:lnTo>
                  <a:pt x="47544" y="29988"/>
                </a:lnTo>
                <a:lnTo>
                  <a:pt x="39942" y="31910"/>
                </a:lnTo>
                <a:lnTo>
                  <a:pt x="33632" y="34409"/>
                </a:lnTo>
                <a:lnTo>
                  <a:pt x="29118" y="36909"/>
                </a:lnTo>
                <a:close/>
              </a:path>
              <a:path w="134619" h="147954">
                <a:moveTo>
                  <a:pt x="49041" y="147636"/>
                </a:moveTo>
                <a:lnTo>
                  <a:pt x="29094" y="144320"/>
                </a:lnTo>
                <a:lnTo>
                  <a:pt x="13601" y="134948"/>
                </a:lnTo>
                <a:lnTo>
                  <a:pt x="3563" y="120362"/>
                </a:lnTo>
                <a:lnTo>
                  <a:pt x="0" y="101499"/>
                </a:lnTo>
                <a:lnTo>
                  <a:pt x="4525" y="81639"/>
                </a:lnTo>
                <a:lnTo>
                  <a:pt x="17241" y="67185"/>
                </a:lnTo>
                <a:lnTo>
                  <a:pt x="36853" y="58355"/>
                </a:lnTo>
                <a:lnTo>
                  <a:pt x="62068" y="55363"/>
                </a:lnTo>
                <a:lnTo>
                  <a:pt x="76627" y="55363"/>
                </a:lnTo>
                <a:lnTo>
                  <a:pt x="75334" y="44466"/>
                </a:lnTo>
                <a:lnTo>
                  <a:pt x="71455" y="36236"/>
                </a:lnTo>
                <a:lnTo>
                  <a:pt x="64989" y="31033"/>
                </a:lnTo>
                <a:lnTo>
                  <a:pt x="55938" y="29219"/>
                </a:lnTo>
                <a:lnTo>
                  <a:pt x="106048" y="29219"/>
                </a:lnTo>
                <a:lnTo>
                  <a:pt x="107901" y="32439"/>
                </a:lnTo>
                <a:lnTo>
                  <a:pt x="111109" y="53825"/>
                </a:lnTo>
                <a:lnTo>
                  <a:pt x="111109" y="79200"/>
                </a:lnTo>
                <a:lnTo>
                  <a:pt x="62068" y="79200"/>
                </a:lnTo>
                <a:lnTo>
                  <a:pt x="50119" y="80942"/>
                </a:lnTo>
                <a:lnTo>
                  <a:pt x="41761" y="85640"/>
                </a:lnTo>
                <a:lnTo>
                  <a:pt x="36853" y="92500"/>
                </a:lnTo>
                <a:lnTo>
                  <a:pt x="35248" y="100730"/>
                </a:lnTo>
                <a:lnTo>
                  <a:pt x="36936" y="109693"/>
                </a:lnTo>
                <a:lnTo>
                  <a:pt x="41283" y="115917"/>
                </a:lnTo>
                <a:lnTo>
                  <a:pt x="47209" y="119545"/>
                </a:lnTo>
                <a:lnTo>
                  <a:pt x="53639" y="120723"/>
                </a:lnTo>
                <a:lnTo>
                  <a:pt x="124418" y="120723"/>
                </a:lnTo>
                <a:lnTo>
                  <a:pt x="134098" y="129950"/>
                </a:lnTo>
                <a:lnTo>
                  <a:pt x="89654" y="129950"/>
                </a:lnTo>
                <a:lnTo>
                  <a:pt x="85140" y="134660"/>
                </a:lnTo>
                <a:lnTo>
                  <a:pt x="76531" y="140523"/>
                </a:lnTo>
                <a:lnTo>
                  <a:pt x="64331" y="145521"/>
                </a:lnTo>
                <a:lnTo>
                  <a:pt x="49041" y="147636"/>
                </a:lnTo>
                <a:close/>
              </a:path>
              <a:path w="134619" h="147954">
                <a:moveTo>
                  <a:pt x="124418" y="120723"/>
                </a:moveTo>
                <a:lnTo>
                  <a:pt x="53639" y="120723"/>
                </a:lnTo>
                <a:lnTo>
                  <a:pt x="64379" y="118320"/>
                </a:lnTo>
                <a:lnTo>
                  <a:pt x="72317" y="113033"/>
                </a:lnTo>
                <a:lnTo>
                  <a:pt x="77238" y="107747"/>
                </a:lnTo>
                <a:lnTo>
                  <a:pt x="78926" y="105344"/>
                </a:lnTo>
                <a:lnTo>
                  <a:pt x="78160" y="101499"/>
                </a:lnTo>
                <a:lnTo>
                  <a:pt x="77393" y="93810"/>
                </a:lnTo>
                <a:lnTo>
                  <a:pt x="77325" y="85640"/>
                </a:lnTo>
                <a:lnTo>
                  <a:pt x="76656" y="80942"/>
                </a:lnTo>
                <a:lnTo>
                  <a:pt x="76627" y="79200"/>
                </a:lnTo>
                <a:lnTo>
                  <a:pt x="111109" y="79200"/>
                </a:lnTo>
                <a:lnTo>
                  <a:pt x="111109" y="83814"/>
                </a:lnTo>
                <a:lnTo>
                  <a:pt x="112546" y="97727"/>
                </a:lnTo>
                <a:lnTo>
                  <a:pt x="116856" y="109765"/>
                </a:lnTo>
                <a:lnTo>
                  <a:pt x="124065" y="120386"/>
                </a:lnTo>
                <a:lnTo>
                  <a:pt x="124418" y="120723"/>
                </a:lnTo>
                <a:close/>
              </a:path>
              <a:path w="134619" h="147954">
                <a:moveTo>
                  <a:pt x="104979" y="147636"/>
                </a:moveTo>
                <a:lnTo>
                  <a:pt x="103447" y="146098"/>
                </a:lnTo>
                <a:lnTo>
                  <a:pt x="93485" y="135333"/>
                </a:lnTo>
                <a:lnTo>
                  <a:pt x="89654" y="129950"/>
                </a:lnTo>
                <a:lnTo>
                  <a:pt x="134098" y="129950"/>
                </a:lnTo>
                <a:lnTo>
                  <a:pt x="104979" y="14763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924911" y="6436325"/>
            <a:ext cx="156845" cy="184150"/>
          </a:xfrm>
          <a:custGeom>
            <a:avLst/>
            <a:gdLst/>
            <a:ahLst/>
            <a:cxnLst/>
            <a:rect l="l" t="t" r="r" b="b"/>
            <a:pathLst>
              <a:path w="156844" h="184150">
                <a:moveTo>
                  <a:pt x="35248" y="183776"/>
                </a:moveTo>
                <a:lnTo>
                  <a:pt x="0" y="174548"/>
                </a:lnTo>
                <a:lnTo>
                  <a:pt x="63600" y="0"/>
                </a:lnTo>
                <a:lnTo>
                  <a:pt x="91952" y="0"/>
                </a:lnTo>
                <a:lnTo>
                  <a:pt x="110100" y="49212"/>
                </a:lnTo>
                <a:lnTo>
                  <a:pt x="78160" y="49212"/>
                </a:lnTo>
                <a:lnTo>
                  <a:pt x="56704" y="115340"/>
                </a:lnTo>
                <a:lnTo>
                  <a:pt x="134486" y="115340"/>
                </a:lnTo>
                <a:lnTo>
                  <a:pt x="145828" y="146098"/>
                </a:lnTo>
                <a:lnTo>
                  <a:pt x="47509" y="146098"/>
                </a:lnTo>
                <a:lnTo>
                  <a:pt x="35248" y="183776"/>
                </a:lnTo>
                <a:close/>
              </a:path>
              <a:path w="156844" h="184150">
                <a:moveTo>
                  <a:pt x="134486" y="115340"/>
                </a:moveTo>
                <a:lnTo>
                  <a:pt x="98849" y="115340"/>
                </a:lnTo>
                <a:lnTo>
                  <a:pt x="78160" y="49212"/>
                </a:lnTo>
                <a:lnTo>
                  <a:pt x="110100" y="49212"/>
                </a:lnTo>
                <a:lnTo>
                  <a:pt x="134486" y="115340"/>
                </a:lnTo>
                <a:close/>
              </a:path>
              <a:path w="156844" h="184150">
                <a:moveTo>
                  <a:pt x="121071" y="183776"/>
                </a:moveTo>
                <a:lnTo>
                  <a:pt x="108811" y="146098"/>
                </a:lnTo>
                <a:lnTo>
                  <a:pt x="145828" y="146098"/>
                </a:lnTo>
                <a:lnTo>
                  <a:pt x="156320" y="174548"/>
                </a:lnTo>
                <a:lnTo>
                  <a:pt x="121071" y="18377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txBox="1"/>
          <p:nvPr/>
        </p:nvSpPr>
        <p:spPr>
          <a:xfrm>
            <a:off x="11325620" y="6161791"/>
            <a:ext cx="389890" cy="454659"/>
          </a:xfrm>
          <a:prstGeom prst="rect">
            <a:avLst/>
          </a:prstGeom>
        </p:spPr>
        <p:txBody>
          <a:bodyPr vert="horz" wrap="square" lIns="0" tIns="0" rIns="0" bIns="0" rtlCol="0">
            <a:spAutoFit/>
          </a:bodyPr>
          <a:lstStyle/>
          <a:p>
            <a:pPr marL="0" marR="0" lvl="0" indent="0" algn="l" defTabSz="914400" rtl="0" eaLnBrk="1" fontAlgn="auto" latinLnBrk="0" hangingPunct="1">
              <a:lnSpc>
                <a:spcPts val="3540"/>
              </a:lnSpc>
              <a:spcBef>
                <a:spcPts val="0"/>
              </a:spcBef>
              <a:spcAft>
                <a:spcPts val="0"/>
              </a:spcAft>
              <a:buClrTx/>
              <a:buSzTx/>
              <a:buFontTx/>
              <a:buNone/>
              <a:tabLst/>
              <a:defRPr/>
            </a:pPr>
            <a:r>
              <a:rPr kumimoji="0" sz="3200" b="0" i="0" u="none" strike="noStrike" kern="1200" cap="none" spc="-250" normalizeH="0" baseline="0" noProof="0" dirty="0">
                <a:ln>
                  <a:noFill/>
                </a:ln>
                <a:solidFill>
                  <a:srgbClr val="FFFFFF"/>
                </a:solidFill>
                <a:effectLst/>
                <a:uLnTx/>
                <a:uFillTx/>
                <a:latin typeface="Arial"/>
                <a:ea typeface="+mn-ea"/>
                <a:cs typeface="Arial"/>
              </a:rPr>
              <a:t>11</a:t>
            </a:r>
            <a:endParaRPr kumimoji="0" sz="3200" b="0" i="0" u="none" strike="noStrike" kern="1200" cap="none" spc="0" normalizeH="0" baseline="0" noProof="0">
              <a:ln>
                <a:noFill/>
              </a:ln>
              <a:solidFill>
                <a:prstClr val="black"/>
              </a:solidFill>
              <a:effectLst/>
              <a:uLnTx/>
              <a:uFillTx/>
              <a:latin typeface="Arial"/>
              <a:ea typeface="+mn-ea"/>
              <a:cs typeface="Arial"/>
            </a:endParaRPr>
          </a:p>
        </p:txBody>
      </p:sp>
      <p:sp>
        <p:nvSpPr>
          <p:cNvPr id="11" name="object 11"/>
          <p:cNvSpPr/>
          <p:nvPr/>
        </p:nvSpPr>
        <p:spPr>
          <a:xfrm>
            <a:off x="0" y="0"/>
            <a:ext cx="12192000" cy="6858000"/>
          </a:xfrm>
          <a:custGeom>
            <a:avLst/>
            <a:gdLst/>
            <a:ahLst/>
            <a:cxnLst/>
            <a:rect l="l" t="t" r="r" b="b"/>
            <a:pathLst>
              <a:path w="12192000" h="6858000">
                <a:moveTo>
                  <a:pt x="0" y="6858000"/>
                </a:moveTo>
                <a:lnTo>
                  <a:pt x="12192000" y="6858000"/>
                </a:lnTo>
                <a:lnTo>
                  <a:pt x="12192000" y="0"/>
                </a:lnTo>
                <a:lnTo>
                  <a:pt x="0" y="0"/>
                </a:lnTo>
                <a:lnTo>
                  <a:pt x="0" y="685800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0" y="0"/>
            <a:ext cx="2586355" cy="1332230"/>
          </a:xfrm>
          <a:custGeom>
            <a:avLst/>
            <a:gdLst/>
            <a:ahLst/>
            <a:cxnLst/>
            <a:rect l="l" t="t" r="r" b="b"/>
            <a:pathLst>
              <a:path w="2586355" h="1332230">
                <a:moveTo>
                  <a:pt x="0" y="1331976"/>
                </a:moveTo>
                <a:lnTo>
                  <a:pt x="2586228" y="1331976"/>
                </a:lnTo>
                <a:lnTo>
                  <a:pt x="2586228" y="0"/>
                </a:lnTo>
                <a:lnTo>
                  <a:pt x="0" y="0"/>
                </a:lnTo>
                <a:lnTo>
                  <a:pt x="0" y="1331976"/>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txBox="1">
            <a:spLocks noGrp="1"/>
          </p:cNvSpPr>
          <p:nvPr>
            <p:ph type="title"/>
          </p:nvPr>
        </p:nvSpPr>
        <p:spPr>
          <a:xfrm>
            <a:off x="115925" y="100264"/>
            <a:ext cx="2353945" cy="391160"/>
          </a:xfrm>
          <a:prstGeom prst="rect">
            <a:avLst/>
          </a:prstGeom>
        </p:spPr>
        <p:txBody>
          <a:bodyPr vert="horz" wrap="square" lIns="0" tIns="12700" rIns="0" bIns="0" rtlCol="0">
            <a:spAutoFit/>
          </a:bodyPr>
          <a:lstStyle/>
          <a:p>
            <a:pPr marL="12700">
              <a:lnSpc>
                <a:spcPct val="100000"/>
              </a:lnSpc>
              <a:spcBef>
                <a:spcPts val="100"/>
              </a:spcBef>
            </a:pPr>
            <a:r>
              <a:rPr sz="2400" b="0" spc="160" dirty="0">
                <a:solidFill>
                  <a:srgbClr val="000000"/>
                </a:solidFill>
                <a:latin typeface="Trebuchet MS"/>
                <a:cs typeface="Trebuchet MS"/>
              </a:rPr>
              <a:t>PWH </a:t>
            </a:r>
            <a:r>
              <a:rPr sz="2400" b="0" spc="80" dirty="0">
                <a:solidFill>
                  <a:srgbClr val="000000"/>
                </a:solidFill>
                <a:latin typeface="Trebuchet MS"/>
                <a:cs typeface="Trebuchet MS"/>
              </a:rPr>
              <a:t>by</a:t>
            </a:r>
            <a:r>
              <a:rPr sz="2400" b="0" spc="-409" dirty="0">
                <a:solidFill>
                  <a:srgbClr val="000000"/>
                </a:solidFill>
                <a:latin typeface="Trebuchet MS"/>
                <a:cs typeface="Trebuchet MS"/>
              </a:rPr>
              <a:t> </a:t>
            </a:r>
            <a:r>
              <a:rPr sz="2400" b="0" spc="105" dirty="0">
                <a:solidFill>
                  <a:srgbClr val="000000"/>
                </a:solidFill>
                <a:latin typeface="Trebuchet MS"/>
                <a:cs typeface="Trebuchet MS"/>
              </a:rPr>
              <a:t>County</a:t>
            </a:r>
            <a:endParaRPr sz="2400">
              <a:latin typeface="Trebuchet MS"/>
              <a:cs typeface="Trebuchet MS"/>
            </a:endParaRPr>
          </a:p>
        </p:txBody>
      </p:sp>
      <p:sp>
        <p:nvSpPr>
          <p:cNvPr id="14" name="object 14"/>
          <p:cNvSpPr txBox="1"/>
          <p:nvPr/>
        </p:nvSpPr>
        <p:spPr>
          <a:xfrm>
            <a:off x="147929" y="429447"/>
            <a:ext cx="2290445" cy="718820"/>
          </a:xfrm>
          <a:prstGeom prst="rect">
            <a:avLst/>
          </a:prstGeom>
        </p:spPr>
        <p:txBody>
          <a:bodyPr vert="horz" wrap="square" lIns="0" tIns="55244" rIns="0" bIns="0" rtlCol="0">
            <a:spAutoFit/>
          </a:bodyPr>
          <a:lstStyle/>
          <a:p>
            <a:pPr marL="238125" marR="5080" lvl="0" indent="-226060" algn="l" defTabSz="914400" rtl="0" eaLnBrk="1" fontAlgn="auto" latinLnBrk="0" hangingPunct="1">
              <a:lnSpc>
                <a:spcPts val="2580"/>
              </a:lnSpc>
              <a:spcBef>
                <a:spcPts val="434"/>
              </a:spcBef>
              <a:spcAft>
                <a:spcPts val="0"/>
              </a:spcAft>
              <a:buClrTx/>
              <a:buSzTx/>
              <a:buFontTx/>
              <a:buNone/>
              <a:tabLst/>
              <a:defRPr/>
            </a:pPr>
            <a:r>
              <a:rPr kumimoji="0" sz="2400" b="1" i="0" u="none" strike="noStrike" kern="1200" cap="none" spc="315" normalizeH="0" baseline="0" noProof="0" dirty="0">
                <a:ln>
                  <a:noFill/>
                </a:ln>
                <a:solidFill>
                  <a:srgbClr val="E7E6E6"/>
                </a:solidFill>
                <a:effectLst/>
                <a:uLnTx/>
                <a:uFillTx/>
                <a:latin typeface="Trebuchet MS"/>
                <a:ea typeface="+mn-ea"/>
                <a:cs typeface="Trebuchet MS"/>
              </a:rPr>
              <a:t>–</a:t>
            </a:r>
            <a:r>
              <a:rPr kumimoji="0" sz="2400" b="1" i="0" u="none" strike="noStrike" kern="1200" cap="none" spc="-375" normalizeH="0" baseline="0" noProof="0" dirty="0">
                <a:ln>
                  <a:noFill/>
                </a:ln>
                <a:solidFill>
                  <a:srgbClr val="E7E6E6"/>
                </a:solidFill>
                <a:effectLst/>
                <a:uLnTx/>
                <a:uFillTx/>
                <a:latin typeface="Trebuchet MS"/>
                <a:ea typeface="+mn-ea"/>
                <a:cs typeface="Trebuchet MS"/>
              </a:rPr>
              <a:t> </a:t>
            </a:r>
            <a:r>
              <a:rPr kumimoji="0" sz="2400" b="1" i="0" u="none" strike="noStrike" kern="1200" cap="none" spc="100" normalizeH="0" baseline="0" noProof="0" dirty="0">
                <a:ln>
                  <a:noFill/>
                </a:ln>
                <a:solidFill>
                  <a:srgbClr val="E7E6E6"/>
                </a:solidFill>
                <a:effectLst/>
                <a:uLnTx/>
                <a:uFillTx/>
                <a:latin typeface="Trebuchet MS"/>
                <a:ea typeface="+mn-ea"/>
                <a:cs typeface="Trebuchet MS"/>
              </a:rPr>
              <a:t>Rate </a:t>
            </a:r>
            <a:r>
              <a:rPr kumimoji="0" sz="2400" b="1" i="0" u="none" strike="noStrike" kern="1200" cap="none" spc="-50" normalizeH="0" baseline="0" noProof="0" dirty="0">
                <a:ln>
                  <a:noFill/>
                </a:ln>
                <a:solidFill>
                  <a:srgbClr val="E7E6E6"/>
                </a:solidFill>
                <a:effectLst/>
                <a:uLnTx/>
                <a:uFillTx/>
                <a:latin typeface="Trebuchet MS"/>
                <a:ea typeface="+mn-ea"/>
                <a:cs typeface="Trebuchet MS"/>
              </a:rPr>
              <a:t>/100,000  </a:t>
            </a:r>
            <a:r>
              <a:rPr kumimoji="0" sz="2400" b="1" i="0" u="none" strike="noStrike" kern="1200" cap="none" spc="60" normalizeH="0" baseline="0" noProof="0" dirty="0">
                <a:ln>
                  <a:noFill/>
                </a:ln>
                <a:solidFill>
                  <a:srgbClr val="E7E6E6"/>
                </a:solidFill>
                <a:effectLst/>
                <a:uLnTx/>
                <a:uFillTx/>
                <a:latin typeface="Trebuchet MS"/>
                <a:ea typeface="+mn-ea"/>
                <a:cs typeface="Trebuchet MS"/>
              </a:rPr>
              <a:t>Popn. </a:t>
            </a:r>
            <a:r>
              <a:rPr kumimoji="0" sz="2400" b="1" i="0" u="none" strike="noStrike" kern="1200" cap="none" spc="-110" normalizeH="0" baseline="0" noProof="0" dirty="0">
                <a:ln>
                  <a:noFill/>
                </a:ln>
                <a:solidFill>
                  <a:srgbClr val="E7E6E6"/>
                </a:solidFill>
                <a:effectLst/>
                <a:uLnTx/>
                <a:uFillTx/>
                <a:latin typeface="Trebuchet MS"/>
                <a:ea typeface="+mn-ea"/>
                <a:cs typeface="Trebuchet MS"/>
              </a:rPr>
              <a:t>-</a:t>
            </a:r>
            <a:r>
              <a:rPr kumimoji="0" sz="2400" b="1" i="0" u="none" strike="noStrike" kern="1200" cap="none" spc="-290" normalizeH="0" baseline="0" noProof="0" dirty="0">
                <a:ln>
                  <a:noFill/>
                </a:ln>
                <a:solidFill>
                  <a:srgbClr val="E7E6E6"/>
                </a:solidFill>
                <a:effectLst/>
                <a:uLnTx/>
                <a:uFillTx/>
                <a:latin typeface="Trebuchet MS"/>
                <a:ea typeface="+mn-ea"/>
                <a:cs typeface="Trebuchet MS"/>
              </a:rPr>
              <a:t> </a:t>
            </a:r>
            <a:r>
              <a:rPr kumimoji="0" sz="2400" b="1" i="0" u="none" strike="noStrike" kern="1200" cap="none" spc="-45" normalizeH="0" baseline="0" noProof="0" dirty="0">
                <a:ln>
                  <a:noFill/>
                </a:ln>
                <a:solidFill>
                  <a:srgbClr val="E7E6E6"/>
                </a:solidFill>
                <a:effectLst/>
                <a:uLnTx/>
                <a:uFillTx/>
                <a:latin typeface="Trebuchet MS"/>
                <a:ea typeface="+mn-ea"/>
                <a:cs typeface="Trebuchet MS"/>
              </a:rPr>
              <a:t>2021</a:t>
            </a:r>
            <a:endParaRPr kumimoji="0" sz="2400" b="0" i="0" u="none" strike="noStrike" kern="1200" cap="none" spc="0" normalizeH="0" baseline="0" noProof="0">
              <a:ln>
                <a:noFill/>
              </a:ln>
              <a:solidFill>
                <a:prstClr val="black"/>
              </a:solidFill>
              <a:effectLst/>
              <a:uLnTx/>
              <a:uFillTx/>
              <a:latin typeface="Trebuchet MS"/>
              <a:ea typeface="+mn-ea"/>
              <a:cs typeface="Trebuchet MS"/>
            </a:endParaRPr>
          </a:p>
        </p:txBody>
      </p:sp>
      <p:sp>
        <p:nvSpPr>
          <p:cNvPr id="15" name="object 15"/>
          <p:cNvSpPr/>
          <p:nvPr/>
        </p:nvSpPr>
        <p:spPr>
          <a:xfrm>
            <a:off x="842772" y="0"/>
            <a:ext cx="10506710" cy="192405"/>
          </a:xfrm>
          <a:custGeom>
            <a:avLst/>
            <a:gdLst/>
            <a:ahLst/>
            <a:cxnLst/>
            <a:rect l="l" t="t" r="r" b="b"/>
            <a:pathLst>
              <a:path w="10506710" h="192405">
                <a:moveTo>
                  <a:pt x="0" y="192024"/>
                </a:moveTo>
                <a:lnTo>
                  <a:pt x="10506456" y="192024"/>
                </a:lnTo>
                <a:lnTo>
                  <a:pt x="10506456" y="0"/>
                </a:lnTo>
                <a:lnTo>
                  <a:pt x="0" y="0"/>
                </a:lnTo>
                <a:lnTo>
                  <a:pt x="0" y="192024"/>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2585923" y="1522475"/>
            <a:ext cx="8762365" cy="0"/>
          </a:xfrm>
          <a:custGeom>
            <a:avLst/>
            <a:gdLst/>
            <a:ahLst/>
            <a:cxnLst/>
            <a:rect l="l" t="t" r="r" b="b"/>
            <a:pathLst>
              <a:path w="8762365">
                <a:moveTo>
                  <a:pt x="0" y="0"/>
                </a:moveTo>
                <a:lnTo>
                  <a:pt x="8761780" y="0"/>
                </a:lnTo>
              </a:path>
            </a:pathLst>
          </a:custGeom>
          <a:ln w="18288">
            <a:solidFill>
              <a:srgbClr val="D6D6D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168249" y="1332357"/>
            <a:ext cx="2418080" cy="248920"/>
          </a:xfrm>
          <a:custGeom>
            <a:avLst/>
            <a:gdLst/>
            <a:ahLst/>
            <a:cxnLst/>
            <a:rect l="l" t="t" r="r" b="b"/>
            <a:pathLst>
              <a:path w="2418080" h="248919">
                <a:moveTo>
                  <a:pt x="0" y="0"/>
                </a:moveTo>
                <a:lnTo>
                  <a:pt x="2417673" y="0"/>
                </a:lnTo>
                <a:lnTo>
                  <a:pt x="2417673" y="248602"/>
                </a:lnTo>
                <a:lnTo>
                  <a:pt x="0" y="248602"/>
                </a:lnTo>
                <a:lnTo>
                  <a:pt x="0"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168249" y="1580946"/>
            <a:ext cx="2418080" cy="274955"/>
          </a:xfrm>
          <a:custGeom>
            <a:avLst/>
            <a:gdLst/>
            <a:ahLst/>
            <a:cxnLst/>
            <a:rect l="l" t="t" r="r" b="b"/>
            <a:pathLst>
              <a:path w="2418080" h="274955">
                <a:moveTo>
                  <a:pt x="0" y="0"/>
                </a:moveTo>
                <a:lnTo>
                  <a:pt x="2417673" y="0"/>
                </a:lnTo>
                <a:lnTo>
                  <a:pt x="2417673" y="274612"/>
                </a:lnTo>
                <a:lnTo>
                  <a:pt x="0" y="274612"/>
                </a:lnTo>
                <a:lnTo>
                  <a:pt x="0" y="0"/>
                </a:lnTo>
                <a:close/>
              </a:path>
            </a:pathLst>
          </a:custGeom>
          <a:solidFill>
            <a:srgbClr val="CFD5E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168249" y="1855571"/>
            <a:ext cx="2418080" cy="274955"/>
          </a:xfrm>
          <a:custGeom>
            <a:avLst/>
            <a:gdLst/>
            <a:ahLst/>
            <a:cxnLst/>
            <a:rect l="l" t="t" r="r" b="b"/>
            <a:pathLst>
              <a:path w="2418080" h="274955">
                <a:moveTo>
                  <a:pt x="0" y="0"/>
                </a:moveTo>
                <a:lnTo>
                  <a:pt x="2417673" y="0"/>
                </a:lnTo>
                <a:lnTo>
                  <a:pt x="2417673" y="274612"/>
                </a:lnTo>
                <a:lnTo>
                  <a:pt x="0" y="274612"/>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168249" y="2130183"/>
            <a:ext cx="2418080" cy="248920"/>
          </a:xfrm>
          <a:custGeom>
            <a:avLst/>
            <a:gdLst/>
            <a:ahLst/>
            <a:cxnLst/>
            <a:rect l="l" t="t" r="r" b="b"/>
            <a:pathLst>
              <a:path w="2418080" h="248919">
                <a:moveTo>
                  <a:pt x="0" y="0"/>
                </a:moveTo>
                <a:lnTo>
                  <a:pt x="2417673" y="0"/>
                </a:lnTo>
                <a:lnTo>
                  <a:pt x="2417673" y="248602"/>
                </a:lnTo>
                <a:lnTo>
                  <a:pt x="0" y="248602"/>
                </a:lnTo>
                <a:lnTo>
                  <a:pt x="0" y="0"/>
                </a:lnTo>
                <a:close/>
              </a:path>
            </a:pathLst>
          </a:custGeom>
          <a:solidFill>
            <a:srgbClr val="CFD5E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168249" y="2378786"/>
            <a:ext cx="2418080" cy="248920"/>
          </a:xfrm>
          <a:custGeom>
            <a:avLst/>
            <a:gdLst/>
            <a:ahLst/>
            <a:cxnLst/>
            <a:rect l="l" t="t" r="r" b="b"/>
            <a:pathLst>
              <a:path w="2418080" h="248919">
                <a:moveTo>
                  <a:pt x="0" y="0"/>
                </a:moveTo>
                <a:lnTo>
                  <a:pt x="2417673" y="0"/>
                </a:lnTo>
                <a:lnTo>
                  <a:pt x="2417673" y="248602"/>
                </a:lnTo>
                <a:lnTo>
                  <a:pt x="0" y="248602"/>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168249" y="2627376"/>
            <a:ext cx="2418080" cy="248920"/>
          </a:xfrm>
          <a:custGeom>
            <a:avLst/>
            <a:gdLst/>
            <a:ahLst/>
            <a:cxnLst/>
            <a:rect l="l" t="t" r="r" b="b"/>
            <a:pathLst>
              <a:path w="2418080" h="248919">
                <a:moveTo>
                  <a:pt x="0" y="0"/>
                </a:moveTo>
                <a:lnTo>
                  <a:pt x="2417673" y="0"/>
                </a:lnTo>
                <a:lnTo>
                  <a:pt x="2417673" y="248602"/>
                </a:lnTo>
                <a:lnTo>
                  <a:pt x="0" y="248602"/>
                </a:lnTo>
                <a:lnTo>
                  <a:pt x="0" y="0"/>
                </a:lnTo>
                <a:close/>
              </a:path>
            </a:pathLst>
          </a:custGeom>
          <a:solidFill>
            <a:srgbClr val="CFD5E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168249" y="2875978"/>
            <a:ext cx="2418080" cy="248920"/>
          </a:xfrm>
          <a:custGeom>
            <a:avLst/>
            <a:gdLst/>
            <a:ahLst/>
            <a:cxnLst/>
            <a:rect l="l" t="t" r="r" b="b"/>
            <a:pathLst>
              <a:path w="2418080" h="248919">
                <a:moveTo>
                  <a:pt x="0" y="0"/>
                </a:moveTo>
                <a:lnTo>
                  <a:pt x="2417673" y="0"/>
                </a:lnTo>
                <a:lnTo>
                  <a:pt x="2417673" y="248602"/>
                </a:lnTo>
                <a:lnTo>
                  <a:pt x="0" y="248602"/>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168249" y="3124580"/>
            <a:ext cx="2418080" cy="248920"/>
          </a:xfrm>
          <a:custGeom>
            <a:avLst/>
            <a:gdLst/>
            <a:ahLst/>
            <a:cxnLst/>
            <a:rect l="l" t="t" r="r" b="b"/>
            <a:pathLst>
              <a:path w="2418080" h="248920">
                <a:moveTo>
                  <a:pt x="0" y="0"/>
                </a:moveTo>
                <a:lnTo>
                  <a:pt x="2417673" y="0"/>
                </a:lnTo>
                <a:lnTo>
                  <a:pt x="2417673" y="248602"/>
                </a:lnTo>
                <a:lnTo>
                  <a:pt x="0" y="248602"/>
                </a:lnTo>
                <a:lnTo>
                  <a:pt x="0" y="0"/>
                </a:lnTo>
                <a:close/>
              </a:path>
            </a:pathLst>
          </a:custGeom>
          <a:solidFill>
            <a:srgbClr val="CFD5E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168249" y="3373170"/>
            <a:ext cx="2418080" cy="274955"/>
          </a:xfrm>
          <a:custGeom>
            <a:avLst/>
            <a:gdLst/>
            <a:ahLst/>
            <a:cxnLst/>
            <a:rect l="l" t="t" r="r" b="b"/>
            <a:pathLst>
              <a:path w="2418080" h="274954">
                <a:moveTo>
                  <a:pt x="0" y="0"/>
                </a:moveTo>
                <a:lnTo>
                  <a:pt x="2417673" y="0"/>
                </a:lnTo>
                <a:lnTo>
                  <a:pt x="2417673" y="274612"/>
                </a:lnTo>
                <a:lnTo>
                  <a:pt x="0" y="274612"/>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168249" y="3647782"/>
            <a:ext cx="2418080" cy="248920"/>
          </a:xfrm>
          <a:custGeom>
            <a:avLst/>
            <a:gdLst/>
            <a:ahLst/>
            <a:cxnLst/>
            <a:rect l="l" t="t" r="r" b="b"/>
            <a:pathLst>
              <a:path w="2418080" h="248920">
                <a:moveTo>
                  <a:pt x="0" y="0"/>
                </a:moveTo>
                <a:lnTo>
                  <a:pt x="2417673" y="0"/>
                </a:lnTo>
                <a:lnTo>
                  <a:pt x="2417673" y="248602"/>
                </a:lnTo>
                <a:lnTo>
                  <a:pt x="0" y="248602"/>
                </a:lnTo>
                <a:lnTo>
                  <a:pt x="0" y="0"/>
                </a:lnTo>
                <a:close/>
              </a:path>
            </a:pathLst>
          </a:custGeom>
          <a:solidFill>
            <a:srgbClr val="CFD5E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168249" y="3896385"/>
            <a:ext cx="2418080" cy="409575"/>
          </a:xfrm>
          <a:custGeom>
            <a:avLst/>
            <a:gdLst/>
            <a:ahLst/>
            <a:cxnLst/>
            <a:rect l="l" t="t" r="r" b="b"/>
            <a:pathLst>
              <a:path w="2418080" h="409575">
                <a:moveTo>
                  <a:pt x="0" y="0"/>
                </a:moveTo>
                <a:lnTo>
                  <a:pt x="2417673" y="0"/>
                </a:lnTo>
                <a:lnTo>
                  <a:pt x="2417673" y="409371"/>
                </a:lnTo>
                <a:lnTo>
                  <a:pt x="0" y="409371"/>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168249" y="4305757"/>
            <a:ext cx="2418080" cy="274955"/>
          </a:xfrm>
          <a:custGeom>
            <a:avLst/>
            <a:gdLst/>
            <a:ahLst/>
            <a:cxnLst/>
            <a:rect l="l" t="t" r="r" b="b"/>
            <a:pathLst>
              <a:path w="2418080" h="274954">
                <a:moveTo>
                  <a:pt x="0" y="0"/>
                </a:moveTo>
                <a:lnTo>
                  <a:pt x="2417673" y="0"/>
                </a:lnTo>
                <a:lnTo>
                  <a:pt x="2417673" y="274612"/>
                </a:lnTo>
                <a:lnTo>
                  <a:pt x="0" y="274612"/>
                </a:lnTo>
                <a:lnTo>
                  <a:pt x="0" y="0"/>
                </a:lnTo>
                <a:close/>
              </a:path>
            </a:pathLst>
          </a:custGeom>
          <a:solidFill>
            <a:srgbClr val="CFD5E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168249" y="4580369"/>
            <a:ext cx="2418080" cy="274955"/>
          </a:xfrm>
          <a:custGeom>
            <a:avLst/>
            <a:gdLst/>
            <a:ahLst/>
            <a:cxnLst/>
            <a:rect l="l" t="t" r="r" b="b"/>
            <a:pathLst>
              <a:path w="2418080" h="274954">
                <a:moveTo>
                  <a:pt x="0" y="0"/>
                </a:moveTo>
                <a:lnTo>
                  <a:pt x="2417673" y="0"/>
                </a:lnTo>
                <a:lnTo>
                  <a:pt x="2417673" y="274612"/>
                </a:lnTo>
                <a:lnTo>
                  <a:pt x="0" y="274612"/>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168249" y="4854993"/>
            <a:ext cx="2418080" cy="248920"/>
          </a:xfrm>
          <a:custGeom>
            <a:avLst/>
            <a:gdLst/>
            <a:ahLst/>
            <a:cxnLst/>
            <a:rect l="l" t="t" r="r" b="b"/>
            <a:pathLst>
              <a:path w="2418080" h="248920">
                <a:moveTo>
                  <a:pt x="0" y="0"/>
                </a:moveTo>
                <a:lnTo>
                  <a:pt x="2417673" y="0"/>
                </a:lnTo>
                <a:lnTo>
                  <a:pt x="2417673" y="248602"/>
                </a:lnTo>
                <a:lnTo>
                  <a:pt x="0" y="248602"/>
                </a:lnTo>
                <a:lnTo>
                  <a:pt x="0" y="0"/>
                </a:lnTo>
                <a:close/>
              </a:path>
            </a:pathLst>
          </a:custGeom>
          <a:solidFill>
            <a:srgbClr val="CFD5E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168249" y="5103583"/>
            <a:ext cx="2418080" cy="274955"/>
          </a:xfrm>
          <a:custGeom>
            <a:avLst/>
            <a:gdLst/>
            <a:ahLst/>
            <a:cxnLst/>
            <a:rect l="l" t="t" r="r" b="b"/>
            <a:pathLst>
              <a:path w="2418080" h="274954">
                <a:moveTo>
                  <a:pt x="0" y="0"/>
                </a:moveTo>
                <a:lnTo>
                  <a:pt x="2417673" y="0"/>
                </a:lnTo>
                <a:lnTo>
                  <a:pt x="2417673" y="274612"/>
                </a:lnTo>
                <a:lnTo>
                  <a:pt x="0" y="274612"/>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168249" y="5378208"/>
            <a:ext cx="2418080" cy="274955"/>
          </a:xfrm>
          <a:custGeom>
            <a:avLst/>
            <a:gdLst/>
            <a:ahLst/>
            <a:cxnLst/>
            <a:rect l="l" t="t" r="r" b="b"/>
            <a:pathLst>
              <a:path w="2418080" h="274954">
                <a:moveTo>
                  <a:pt x="0" y="0"/>
                </a:moveTo>
                <a:lnTo>
                  <a:pt x="2417673" y="0"/>
                </a:lnTo>
                <a:lnTo>
                  <a:pt x="2417673" y="274612"/>
                </a:lnTo>
                <a:lnTo>
                  <a:pt x="0" y="274612"/>
                </a:lnTo>
                <a:lnTo>
                  <a:pt x="0" y="0"/>
                </a:lnTo>
                <a:close/>
              </a:path>
            </a:pathLst>
          </a:custGeom>
          <a:solidFill>
            <a:srgbClr val="CFD5E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168249" y="5652820"/>
            <a:ext cx="2418080" cy="274955"/>
          </a:xfrm>
          <a:custGeom>
            <a:avLst/>
            <a:gdLst/>
            <a:ahLst/>
            <a:cxnLst/>
            <a:rect l="l" t="t" r="r" b="b"/>
            <a:pathLst>
              <a:path w="2418080" h="274954">
                <a:moveTo>
                  <a:pt x="0" y="0"/>
                </a:moveTo>
                <a:lnTo>
                  <a:pt x="2417673" y="0"/>
                </a:lnTo>
                <a:lnTo>
                  <a:pt x="2417673" y="274612"/>
                </a:lnTo>
                <a:lnTo>
                  <a:pt x="0" y="274612"/>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168249" y="5927432"/>
            <a:ext cx="2418080" cy="409575"/>
          </a:xfrm>
          <a:custGeom>
            <a:avLst/>
            <a:gdLst/>
            <a:ahLst/>
            <a:cxnLst/>
            <a:rect l="l" t="t" r="r" b="b"/>
            <a:pathLst>
              <a:path w="2418080" h="409575">
                <a:moveTo>
                  <a:pt x="0" y="0"/>
                </a:moveTo>
                <a:lnTo>
                  <a:pt x="2417673" y="0"/>
                </a:lnTo>
                <a:lnTo>
                  <a:pt x="2417673" y="409371"/>
                </a:lnTo>
                <a:lnTo>
                  <a:pt x="0" y="409371"/>
                </a:lnTo>
                <a:lnTo>
                  <a:pt x="0" y="0"/>
                </a:lnTo>
                <a:close/>
              </a:path>
            </a:pathLst>
          </a:custGeom>
          <a:solidFill>
            <a:srgbClr val="CFD5E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168249" y="6336804"/>
            <a:ext cx="2418080" cy="248920"/>
          </a:xfrm>
          <a:custGeom>
            <a:avLst/>
            <a:gdLst/>
            <a:ahLst/>
            <a:cxnLst/>
            <a:rect l="l" t="t" r="r" b="b"/>
            <a:pathLst>
              <a:path w="2418080" h="248920">
                <a:moveTo>
                  <a:pt x="0" y="0"/>
                </a:moveTo>
                <a:lnTo>
                  <a:pt x="2417673" y="0"/>
                </a:lnTo>
                <a:lnTo>
                  <a:pt x="2417673" y="248602"/>
                </a:lnTo>
                <a:lnTo>
                  <a:pt x="0" y="248602"/>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168249" y="6585407"/>
            <a:ext cx="2418080" cy="273050"/>
          </a:xfrm>
          <a:custGeom>
            <a:avLst/>
            <a:gdLst/>
            <a:ahLst/>
            <a:cxnLst/>
            <a:rect l="l" t="t" r="r" b="b"/>
            <a:pathLst>
              <a:path w="2418080" h="273050">
                <a:moveTo>
                  <a:pt x="0" y="272592"/>
                </a:moveTo>
                <a:lnTo>
                  <a:pt x="2417673" y="272592"/>
                </a:lnTo>
                <a:lnTo>
                  <a:pt x="2417673" y="0"/>
                </a:lnTo>
                <a:lnTo>
                  <a:pt x="0" y="0"/>
                </a:lnTo>
                <a:lnTo>
                  <a:pt x="0" y="272592"/>
                </a:lnTo>
                <a:close/>
              </a:path>
            </a:pathLst>
          </a:custGeom>
          <a:solidFill>
            <a:srgbClr val="CFD5E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p:nvPr/>
        </p:nvSpPr>
        <p:spPr>
          <a:xfrm>
            <a:off x="161899" y="1561900"/>
            <a:ext cx="2430780" cy="38100"/>
          </a:xfrm>
          <a:custGeom>
            <a:avLst/>
            <a:gdLst/>
            <a:ahLst/>
            <a:cxnLst/>
            <a:rect l="l" t="t" r="r" b="b"/>
            <a:pathLst>
              <a:path w="2430780" h="38100">
                <a:moveTo>
                  <a:pt x="0" y="38100"/>
                </a:moveTo>
                <a:lnTo>
                  <a:pt x="2430373" y="38100"/>
                </a:lnTo>
                <a:lnTo>
                  <a:pt x="2430373" y="0"/>
                </a:lnTo>
                <a:lnTo>
                  <a:pt x="0" y="0"/>
                </a:lnTo>
                <a:lnTo>
                  <a:pt x="0" y="3810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8" name="object 38"/>
          <p:cNvSpPr/>
          <p:nvPr/>
        </p:nvSpPr>
        <p:spPr>
          <a:xfrm>
            <a:off x="161899" y="1849216"/>
            <a:ext cx="2430780" cy="12700"/>
          </a:xfrm>
          <a:custGeom>
            <a:avLst/>
            <a:gdLst/>
            <a:ahLst/>
            <a:cxnLst/>
            <a:rect l="l" t="t" r="r" b="b"/>
            <a:pathLst>
              <a:path w="2430780" h="12700">
                <a:moveTo>
                  <a:pt x="0" y="12700"/>
                </a:moveTo>
                <a:lnTo>
                  <a:pt x="2430373" y="12700"/>
                </a:lnTo>
                <a:lnTo>
                  <a:pt x="2430373" y="0"/>
                </a:lnTo>
                <a:lnTo>
                  <a:pt x="0" y="0"/>
                </a:lnTo>
                <a:lnTo>
                  <a:pt x="0" y="1270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9" name="object 39"/>
          <p:cNvSpPr/>
          <p:nvPr/>
        </p:nvSpPr>
        <p:spPr>
          <a:xfrm>
            <a:off x="161899" y="2123832"/>
            <a:ext cx="2430780" cy="12700"/>
          </a:xfrm>
          <a:custGeom>
            <a:avLst/>
            <a:gdLst/>
            <a:ahLst/>
            <a:cxnLst/>
            <a:rect l="l" t="t" r="r" b="b"/>
            <a:pathLst>
              <a:path w="2430780" h="12700">
                <a:moveTo>
                  <a:pt x="0" y="12700"/>
                </a:moveTo>
                <a:lnTo>
                  <a:pt x="2430373" y="12700"/>
                </a:lnTo>
                <a:lnTo>
                  <a:pt x="2430373" y="0"/>
                </a:lnTo>
                <a:lnTo>
                  <a:pt x="0" y="0"/>
                </a:lnTo>
                <a:lnTo>
                  <a:pt x="0" y="1270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0" name="object 40"/>
          <p:cNvSpPr/>
          <p:nvPr/>
        </p:nvSpPr>
        <p:spPr>
          <a:xfrm>
            <a:off x="161899" y="2372431"/>
            <a:ext cx="2430780" cy="12700"/>
          </a:xfrm>
          <a:custGeom>
            <a:avLst/>
            <a:gdLst/>
            <a:ahLst/>
            <a:cxnLst/>
            <a:rect l="l" t="t" r="r" b="b"/>
            <a:pathLst>
              <a:path w="2430780" h="12700">
                <a:moveTo>
                  <a:pt x="0" y="12700"/>
                </a:moveTo>
                <a:lnTo>
                  <a:pt x="2430373" y="12700"/>
                </a:lnTo>
                <a:lnTo>
                  <a:pt x="2430373" y="0"/>
                </a:lnTo>
                <a:lnTo>
                  <a:pt x="0" y="0"/>
                </a:lnTo>
                <a:lnTo>
                  <a:pt x="0" y="1270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1" name="object 41"/>
          <p:cNvSpPr/>
          <p:nvPr/>
        </p:nvSpPr>
        <p:spPr>
          <a:xfrm>
            <a:off x="161899" y="2621028"/>
            <a:ext cx="2430780" cy="12700"/>
          </a:xfrm>
          <a:custGeom>
            <a:avLst/>
            <a:gdLst/>
            <a:ahLst/>
            <a:cxnLst/>
            <a:rect l="l" t="t" r="r" b="b"/>
            <a:pathLst>
              <a:path w="2430780" h="12700">
                <a:moveTo>
                  <a:pt x="0" y="12700"/>
                </a:moveTo>
                <a:lnTo>
                  <a:pt x="2430373" y="12700"/>
                </a:lnTo>
                <a:lnTo>
                  <a:pt x="2430373" y="0"/>
                </a:lnTo>
                <a:lnTo>
                  <a:pt x="0" y="0"/>
                </a:lnTo>
                <a:lnTo>
                  <a:pt x="0" y="1270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2" name="object 42"/>
          <p:cNvSpPr/>
          <p:nvPr/>
        </p:nvSpPr>
        <p:spPr>
          <a:xfrm>
            <a:off x="161899" y="2869627"/>
            <a:ext cx="2430780" cy="12700"/>
          </a:xfrm>
          <a:custGeom>
            <a:avLst/>
            <a:gdLst/>
            <a:ahLst/>
            <a:cxnLst/>
            <a:rect l="l" t="t" r="r" b="b"/>
            <a:pathLst>
              <a:path w="2430780" h="12700">
                <a:moveTo>
                  <a:pt x="0" y="12700"/>
                </a:moveTo>
                <a:lnTo>
                  <a:pt x="2430373" y="12700"/>
                </a:lnTo>
                <a:lnTo>
                  <a:pt x="2430373" y="0"/>
                </a:lnTo>
                <a:lnTo>
                  <a:pt x="0" y="0"/>
                </a:lnTo>
                <a:lnTo>
                  <a:pt x="0" y="1270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3" name="object 43"/>
          <p:cNvSpPr/>
          <p:nvPr/>
        </p:nvSpPr>
        <p:spPr>
          <a:xfrm>
            <a:off x="161899" y="3118224"/>
            <a:ext cx="2430780" cy="12700"/>
          </a:xfrm>
          <a:custGeom>
            <a:avLst/>
            <a:gdLst/>
            <a:ahLst/>
            <a:cxnLst/>
            <a:rect l="l" t="t" r="r" b="b"/>
            <a:pathLst>
              <a:path w="2430780" h="12700">
                <a:moveTo>
                  <a:pt x="0" y="12700"/>
                </a:moveTo>
                <a:lnTo>
                  <a:pt x="2430373" y="12700"/>
                </a:lnTo>
                <a:lnTo>
                  <a:pt x="2430373" y="0"/>
                </a:lnTo>
                <a:lnTo>
                  <a:pt x="0" y="0"/>
                </a:lnTo>
                <a:lnTo>
                  <a:pt x="0" y="1270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4" name="object 44"/>
          <p:cNvSpPr/>
          <p:nvPr/>
        </p:nvSpPr>
        <p:spPr>
          <a:xfrm>
            <a:off x="161899" y="3366823"/>
            <a:ext cx="2430780" cy="12700"/>
          </a:xfrm>
          <a:custGeom>
            <a:avLst/>
            <a:gdLst/>
            <a:ahLst/>
            <a:cxnLst/>
            <a:rect l="l" t="t" r="r" b="b"/>
            <a:pathLst>
              <a:path w="2430780" h="12700">
                <a:moveTo>
                  <a:pt x="0" y="12700"/>
                </a:moveTo>
                <a:lnTo>
                  <a:pt x="2430373" y="12700"/>
                </a:lnTo>
                <a:lnTo>
                  <a:pt x="2430373" y="0"/>
                </a:lnTo>
                <a:lnTo>
                  <a:pt x="0" y="0"/>
                </a:lnTo>
                <a:lnTo>
                  <a:pt x="0" y="1270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5" name="object 45"/>
          <p:cNvSpPr/>
          <p:nvPr/>
        </p:nvSpPr>
        <p:spPr>
          <a:xfrm>
            <a:off x="161899" y="3641439"/>
            <a:ext cx="2430780" cy="12700"/>
          </a:xfrm>
          <a:custGeom>
            <a:avLst/>
            <a:gdLst/>
            <a:ahLst/>
            <a:cxnLst/>
            <a:rect l="l" t="t" r="r" b="b"/>
            <a:pathLst>
              <a:path w="2430780" h="12700">
                <a:moveTo>
                  <a:pt x="0" y="12700"/>
                </a:moveTo>
                <a:lnTo>
                  <a:pt x="2430373" y="12700"/>
                </a:lnTo>
                <a:lnTo>
                  <a:pt x="2430373" y="0"/>
                </a:lnTo>
                <a:lnTo>
                  <a:pt x="0" y="0"/>
                </a:lnTo>
                <a:lnTo>
                  <a:pt x="0" y="1270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6" name="object 46"/>
          <p:cNvSpPr/>
          <p:nvPr/>
        </p:nvSpPr>
        <p:spPr>
          <a:xfrm>
            <a:off x="161899" y="3890036"/>
            <a:ext cx="2430780" cy="12700"/>
          </a:xfrm>
          <a:custGeom>
            <a:avLst/>
            <a:gdLst/>
            <a:ahLst/>
            <a:cxnLst/>
            <a:rect l="l" t="t" r="r" b="b"/>
            <a:pathLst>
              <a:path w="2430780" h="12700">
                <a:moveTo>
                  <a:pt x="0" y="12700"/>
                </a:moveTo>
                <a:lnTo>
                  <a:pt x="2430373" y="12700"/>
                </a:lnTo>
                <a:lnTo>
                  <a:pt x="2430373" y="0"/>
                </a:lnTo>
                <a:lnTo>
                  <a:pt x="0" y="0"/>
                </a:lnTo>
                <a:lnTo>
                  <a:pt x="0" y="1270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7" name="object 47"/>
          <p:cNvSpPr/>
          <p:nvPr/>
        </p:nvSpPr>
        <p:spPr>
          <a:xfrm>
            <a:off x="161899" y="4299408"/>
            <a:ext cx="2430780" cy="12700"/>
          </a:xfrm>
          <a:custGeom>
            <a:avLst/>
            <a:gdLst/>
            <a:ahLst/>
            <a:cxnLst/>
            <a:rect l="l" t="t" r="r" b="b"/>
            <a:pathLst>
              <a:path w="2430780" h="12700">
                <a:moveTo>
                  <a:pt x="0" y="12699"/>
                </a:moveTo>
                <a:lnTo>
                  <a:pt x="2430373" y="12699"/>
                </a:lnTo>
                <a:lnTo>
                  <a:pt x="2430373" y="0"/>
                </a:lnTo>
                <a:lnTo>
                  <a:pt x="0" y="0"/>
                </a:lnTo>
                <a:lnTo>
                  <a:pt x="0" y="12699"/>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8" name="object 48"/>
          <p:cNvSpPr/>
          <p:nvPr/>
        </p:nvSpPr>
        <p:spPr>
          <a:xfrm>
            <a:off x="161899" y="4574024"/>
            <a:ext cx="2430780" cy="12700"/>
          </a:xfrm>
          <a:custGeom>
            <a:avLst/>
            <a:gdLst/>
            <a:ahLst/>
            <a:cxnLst/>
            <a:rect l="l" t="t" r="r" b="b"/>
            <a:pathLst>
              <a:path w="2430780" h="12700">
                <a:moveTo>
                  <a:pt x="0" y="12700"/>
                </a:moveTo>
                <a:lnTo>
                  <a:pt x="2430373" y="12700"/>
                </a:lnTo>
                <a:lnTo>
                  <a:pt x="2430373" y="0"/>
                </a:lnTo>
                <a:lnTo>
                  <a:pt x="0" y="0"/>
                </a:lnTo>
                <a:lnTo>
                  <a:pt x="0" y="1270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9" name="object 49"/>
          <p:cNvSpPr/>
          <p:nvPr/>
        </p:nvSpPr>
        <p:spPr>
          <a:xfrm>
            <a:off x="161899" y="4848640"/>
            <a:ext cx="2430780" cy="12700"/>
          </a:xfrm>
          <a:custGeom>
            <a:avLst/>
            <a:gdLst/>
            <a:ahLst/>
            <a:cxnLst/>
            <a:rect l="l" t="t" r="r" b="b"/>
            <a:pathLst>
              <a:path w="2430780" h="12700">
                <a:moveTo>
                  <a:pt x="0" y="12700"/>
                </a:moveTo>
                <a:lnTo>
                  <a:pt x="2430373" y="12700"/>
                </a:lnTo>
                <a:lnTo>
                  <a:pt x="2430373" y="0"/>
                </a:lnTo>
                <a:lnTo>
                  <a:pt x="0" y="0"/>
                </a:lnTo>
                <a:lnTo>
                  <a:pt x="0" y="1270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0" name="object 50"/>
          <p:cNvSpPr/>
          <p:nvPr/>
        </p:nvSpPr>
        <p:spPr>
          <a:xfrm>
            <a:off x="161899" y="5097238"/>
            <a:ext cx="2430780" cy="12700"/>
          </a:xfrm>
          <a:custGeom>
            <a:avLst/>
            <a:gdLst/>
            <a:ahLst/>
            <a:cxnLst/>
            <a:rect l="l" t="t" r="r" b="b"/>
            <a:pathLst>
              <a:path w="2430780" h="12700">
                <a:moveTo>
                  <a:pt x="0" y="12700"/>
                </a:moveTo>
                <a:lnTo>
                  <a:pt x="2430373" y="12700"/>
                </a:lnTo>
                <a:lnTo>
                  <a:pt x="2430373" y="0"/>
                </a:lnTo>
                <a:lnTo>
                  <a:pt x="0" y="0"/>
                </a:lnTo>
                <a:lnTo>
                  <a:pt x="0" y="1270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1" name="object 51"/>
          <p:cNvSpPr/>
          <p:nvPr/>
        </p:nvSpPr>
        <p:spPr>
          <a:xfrm>
            <a:off x="161899" y="5371855"/>
            <a:ext cx="2430780" cy="12700"/>
          </a:xfrm>
          <a:custGeom>
            <a:avLst/>
            <a:gdLst/>
            <a:ahLst/>
            <a:cxnLst/>
            <a:rect l="l" t="t" r="r" b="b"/>
            <a:pathLst>
              <a:path w="2430780" h="12700">
                <a:moveTo>
                  <a:pt x="0" y="12699"/>
                </a:moveTo>
                <a:lnTo>
                  <a:pt x="2430373" y="12699"/>
                </a:lnTo>
                <a:lnTo>
                  <a:pt x="2430373" y="0"/>
                </a:lnTo>
                <a:lnTo>
                  <a:pt x="0" y="0"/>
                </a:lnTo>
                <a:lnTo>
                  <a:pt x="0" y="12699"/>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2" name="object 52"/>
          <p:cNvSpPr/>
          <p:nvPr/>
        </p:nvSpPr>
        <p:spPr>
          <a:xfrm>
            <a:off x="161899" y="5646470"/>
            <a:ext cx="2430780" cy="12700"/>
          </a:xfrm>
          <a:custGeom>
            <a:avLst/>
            <a:gdLst/>
            <a:ahLst/>
            <a:cxnLst/>
            <a:rect l="l" t="t" r="r" b="b"/>
            <a:pathLst>
              <a:path w="2430780" h="12700">
                <a:moveTo>
                  <a:pt x="0" y="12700"/>
                </a:moveTo>
                <a:lnTo>
                  <a:pt x="2430373" y="12700"/>
                </a:lnTo>
                <a:lnTo>
                  <a:pt x="2430373" y="0"/>
                </a:lnTo>
                <a:lnTo>
                  <a:pt x="0" y="0"/>
                </a:lnTo>
                <a:lnTo>
                  <a:pt x="0" y="1270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3" name="object 53"/>
          <p:cNvSpPr/>
          <p:nvPr/>
        </p:nvSpPr>
        <p:spPr>
          <a:xfrm>
            <a:off x="161899" y="5921086"/>
            <a:ext cx="2430780" cy="12700"/>
          </a:xfrm>
          <a:custGeom>
            <a:avLst/>
            <a:gdLst/>
            <a:ahLst/>
            <a:cxnLst/>
            <a:rect l="l" t="t" r="r" b="b"/>
            <a:pathLst>
              <a:path w="2430780" h="12700">
                <a:moveTo>
                  <a:pt x="0" y="12699"/>
                </a:moveTo>
                <a:lnTo>
                  <a:pt x="2430373" y="12699"/>
                </a:lnTo>
                <a:lnTo>
                  <a:pt x="2430373" y="0"/>
                </a:lnTo>
                <a:lnTo>
                  <a:pt x="0" y="0"/>
                </a:lnTo>
                <a:lnTo>
                  <a:pt x="0" y="12699"/>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4" name="object 54"/>
          <p:cNvSpPr/>
          <p:nvPr/>
        </p:nvSpPr>
        <p:spPr>
          <a:xfrm>
            <a:off x="161899" y="6330458"/>
            <a:ext cx="2430780" cy="12700"/>
          </a:xfrm>
          <a:custGeom>
            <a:avLst/>
            <a:gdLst/>
            <a:ahLst/>
            <a:cxnLst/>
            <a:rect l="l" t="t" r="r" b="b"/>
            <a:pathLst>
              <a:path w="2430780" h="12700">
                <a:moveTo>
                  <a:pt x="0" y="12700"/>
                </a:moveTo>
                <a:lnTo>
                  <a:pt x="2430373" y="12700"/>
                </a:lnTo>
                <a:lnTo>
                  <a:pt x="2430373" y="0"/>
                </a:lnTo>
                <a:lnTo>
                  <a:pt x="0" y="0"/>
                </a:lnTo>
                <a:lnTo>
                  <a:pt x="0" y="1270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5" name="object 55"/>
          <p:cNvSpPr/>
          <p:nvPr/>
        </p:nvSpPr>
        <p:spPr>
          <a:xfrm>
            <a:off x="161899" y="6579057"/>
            <a:ext cx="2430780" cy="12700"/>
          </a:xfrm>
          <a:custGeom>
            <a:avLst/>
            <a:gdLst/>
            <a:ahLst/>
            <a:cxnLst/>
            <a:rect l="l" t="t" r="r" b="b"/>
            <a:pathLst>
              <a:path w="2430780" h="12700">
                <a:moveTo>
                  <a:pt x="0" y="12699"/>
                </a:moveTo>
                <a:lnTo>
                  <a:pt x="2430373" y="12699"/>
                </a:lnTo>
                <a:lnTo>
                  <a:pt x="2430373" y="0"/>
                </a:lnTo>
                <a:lnTo>
                  <a:pt x="0" y="0"/>
                </a:lnTo>
                <a:lnTo>
                  <a:pt x="0" y="12699"/>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6" name="object 56"/>
          <p:cNvSpPr/>
          <p:nvPr/>
        </p:nvSpPr>
        <p:spPr>
          <a:xfrm>
            <a:off x="168249" y="1326003"/>
            <a:ext cx="0" cy="5532120"/>
          </a:xfrm>
          <a:custGeom>
            <a:avLst/>
            <a:gdLst/>
            <a:ahLst/>
            <a:cxnLst/>
            <a:rect l="l" t="t" r="r" b="b"/>
            <a:pathLst>
              <a:path h="5532120">
                <a:moveTo>
                  <a:pt x="0" y="0"/>
                </a:moveTo>
                <a:lnTo>
                  <a:pt x="0" y="5531996"/>
                </a:lnTo>
              </a:path>
            </a:pathLst>
          </a:custGeom>
          <a:ln w="1270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7" name="object 57"/>
          <p:cNvSpPr/>
          <p:nvPr/>
        </p:nvSpPr>
        <p:spPr>
          <a:xfrm>
            <a:off x="2585923" y="1326003"/>
            <a:ext cx="0" cy="5532120"/>
          </a:xfrm>
          <a:custGeom>
            <a:avLst/>
            <a:gdLst/>
            <a:ahLst/>
            <a:cxnLst/>
            <a:rect l="l" t="t" r="r" b="b"/>
            <a:pathLst>
              <a:path h="5532120">
                <a:moveTo>
                  <a:pt x="0" y="0"/>
                </a:moveTo>
                <a:lnTo>
                  <a:pt x="0" y="5531996"/>
                </a:lnTo>
              </a:path>
            </a:pathLst>
          </a:custGeom>
          <a:ln w="1270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8" name="object 58"/>
          <p:cNvSpPr/>
          <p:nvPr/>
        </p:nvSpPr>
        <p:spPr>
          <a:xfrm>
            <a:off x="161899" y="1332353"/>
            <a:ext cx="2430780" cy="0"/>
          </a:xfrm>
          <a:custGeom>
            <a:avLst/>
            <a:gdLst/>
            <a:ahLst/>
            <a:cxnLst/>
            <a:rect l="l" t="t" r="r" b="b"/>
            <a:pathLst>
              <a:path w="2430780">
                <a:moveTo>
                  <a:pt x="0" y="0"/>
                </a:moveTo>
                <a:lnTo>
                  <a:pt x="2430373" y="0"/>
                </a:lnTo>
              </a:path>
            </a:pathLst>
          </a:custGeom>
          <a:ln w="1270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9" name="object 59"/>
          <p:cNvSpPr txBox="1"/>
          <p:nvPr/>
        </p:nvSpPr>
        <p:spPr>
          <a:xfrm>
            <a:off x="1026693" y="1310694"/>
            <a:ext cx="69977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1" i="0" u="none" strike="noStrike" kern="1200" cap="none" spc="-10" normalizeH="0" baseline="0" noProof="0" dirty="0">
                <a:ln>
                  <a:noFill/>
                </a:ln>
                <a:solidFill>
                  <a:srgbClr val="FFFFFF"/>
                </a:solidFill>
                <a:effectLst/>
                <a:uLnTx/>
                <a:uFillTx/>
                <a:latin typeface="Calibri"/>
                <a:ea typeface="+mn-ea"/>
                <a:cs typeface="Calibri"/>
              </a:rPr>
              <a:t>1</a:t>
            </a:r>
            <a:r>
              <a:rPr kumimoji="0" sz="1600" b="1" i="0" u="none" strike="noStrike" kern="1200" cap="none" spc="-5" normalizeH="0" baseline="0" noProof="0" dirty="0">
                <a:ln>
                  <a:noFill/>
                </a:ln>
                <a:solidFill>
                  <a:srgbClr val="FFFFFF"/>
                </a:solidFill>
                <a:effectLst/>
                <a:uLnTx/>
                <a:uFillTx/>
                <a:latin typeface="Calibri"/>
                <a:ea typeface="+mn-ea"/>
                <a:cs typeface="Calibri"/>
              </a:rPr>
              <a:t>-U</a:t>
            </a:r>
            <a:r>
              <a:rPr kumimoji="0" sz="1600" b="1" i="0" u="none" strike="noStrike" kern="1200" cap="none" spc="-10" normalizeH="0" baseline="0" noProof="0" dirty="0">
                <a:ln>
                  <a:noFill/>
                </a:ln>
                <a:solidFill>
                  <a:srgbClr val="FFFFFF"/>
                </a:solidFill>
                <a:effectLst/>
                <a:uLnTx/>
                <a:uFillTx/>
                <a:latin typeface="Calibri"/>
                <a:ea typeface="+mn-ea"/>
                <a:cs typeface="Calibri"/>
              </a:rPr>
              <a:t>n</a:t>
            </a:r>
            <a:r>
              <a:rPr kumimoji="0" sz="1600" b="1" i="0" u="none" strike="noStrike" kern="1200" cap="none" spc="-5" normalizeH="0" baseline="0" noProof="0" dirty="0">
                <a:ln>
                  <a:noFill/>
                </a:ln>
                <a:solidFill>
                  <a:srgbClr val="FFFFFF"/>
                </a:solidFill>
                <a:effectLst/>
                <a:uLnTx/>
                <a:uFillTx/>
                <a:latin typeface="Calibri"/>
                <a:ea typeface="+mn-ea"/>
                <a:cs typeface="Calibri"/>
              </a:rPr>
              <a:t>i</a:t>
            </a:r>
            <a:r>
              <a:rPr kumimoji="0" sz="1600" b="1" i="0" u="none" strike="noStrike" kern="1200" cap="none" spc="0" normalizeH="0" baseline="0" noProof="0" dirty="0">
                <a:ln>
                  <a:noFill/>
                </a:ln>
                <a:solidFill>
                  <a:srgbClr val="FFFFFF"/>
                </a:solidFill>
                <a:effectLst/>
                <a:uLnTx/>
                <a:uFillTx/>
                <a:latin typeface="Calibri"/>
                <a:ea typeface="+mn-ea"/>
                <a:cs typeface="Calibri"/>
              </a:rPr>
              <a:t>o</a:t>
            </a:r>
            <a:r>
              <a:rPr kumimoji="0" sz="1600" b="1" i="0" u="none" strike="noStrike" kern="1200" cap="none" spc="-5" normalizeH="0" baseline="0" noProof="0" dirty="0">
                <a:ln>
                  <a:noFill/>
                </a:ln>
                <a:solidFill>
                  <a:srgbClr val="FFFFFF"/>
                </a:solidFill>
                <a:effectLst/>
                <a:uLnTx/>
                <a:uFillTx/>
                <a:latin typeface="Calibri"/>
                <a:ea typeface="+mn-ea"/>
                <a:cs typeface="Calibri"/>
              </a:rPr>
              <a:t>n</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0" name="object 60"/>
          <p:cNvSpPr txBox="1"/>
          <p:nvPr/>
        </p:nvSpPr>
        <p:spPr>
          <a:xfrm>
            <a:off x="772112" y="1553925"/>
            <a:ext cx="1210310" cy="1071880"/>
          </a:xfrm>
          <a:prstGeom prst="rect">
            <a:avLst/>
          </a:prstGeom>
        </p:spPr>
        <p:txBody>
          <a:bodyPr vert="horz" wrap="square" lIns="0" tIns="12700" rIns="0" bIns="0" rtlCol="0">
            <a:spAutoFit/>
          </a:bodyPr>
          <a:lstStyle/>
          <a:p>
            <a:pPr marL="141605" marR="134620" lvl="0" indent="-3175" algn="ctr" defTabSz="914400" rtl="0" eaLnBrk="1" fontAlgn="auto" latinLnBrk="0" hangingPunct="1">
              <a:lnSpc>
                <a:spcPct val="112599"/>
              </a:lnSpc>
              <a:spcBef>
                <a:spcPts val="100"/>
              </a:spcBef>
              <a:spcAft>
                <a:spcPts val="0"/>
              </a:spcAft>
              <a:buClrTx/>
              <a:buSzTx/>
              <a:buFontTx/>
              <a:buNone/>
              <a:tabLst/>
              <a:defRPr/>
            </a:pPr>
            <a:r>
              <a:rPr kumimoji="0" sz="1600" b="0" i="0" u="none" strike="noStrike" kern="1200" cap="none" spc="-20" normalizeH="0" baseline="0" noProof="0" dirty="0">
                <a:ln>
                  <a:noFill/>
                </a:ln>
                <a:solidFill>
                  <a:prstClr val="black"/>
                </a:solidFill>
                <a:effectLst/>
                <a:uLnTx/>
                <a:uFillTx/>
                <a:latin typeface="Calibri"/>
                <a:ea typeface="+mn-ea"/>
                <a:cs typeface="Calibri"/>
              </a:rPr>
              <a:t>2-Broward  </a:t>
            </a:r>
            <a:r>
              <a:rPr kumimoji="0" sz="1600" b="0" i="0" u="none" strike="noStrike" kern="1200" cap="none" spc="-10" normalizeH="0" baseline="0" noProof="0" dirty="0">
                <a:ln>
                  <a:noFill/>
                </a:ln>
                <a:solidFill>
                  <a:prstClr val="black"/>
                </a:solidFill>
                <a:effectLst/>
                <a:uLnTx/>
                <a:uFillTx/>
                <a:latin typeface="Calibri"/>
                <a:ea typeface="+mn-ea"/>
                <a:cs typeface="Calibri"/>
              </a:rPr>
              <a:t>3</a:t>
            </a:r>
            <a:r>
              <a:rPr kumimoji="0" sz="1600" b="0" i="0" u="none" strike="noStrike" kern="1200" cap="none" spc="-5" normalizeH="0" baseline="0" noProof="0" dirty="0">
                <a:ln>
                  <a:noFill/>
                </a:ln>
                <a:solidFill>
                  <a:prstClr val="black"/>
                </a:solidFill>
                <a:effectLst/>
                <a:uLnTx/>
                <a:uFillTx/>
                <a:latin typeface="Calibri"/>
                <a:ea typeface="+mn-ea"/>
                <a:cs typeface="Calibri"/>
              </a:rPr>
              <a:t>-Ha</a:t>
            </a:r>
            <a:r>
              <a:rPr kumimoji="0" sz="1600" b="0" i="0" u="none" strike="noStrike" kern="1200" cap="none" spc="-10" normalizeH="0" baseline="0" noProof="0" dirty="0">
                <a:ln>
                  <a:noFill/>
                </a:ln>
                <a:solidFill>
                  <a:prstClr val="black"/>
                </a:solidFill>
                <a:effectLst/>
                <a:uLnTx/>
                <a:uFillTx/>
                <a:latin typeface="Calibri"/>
                <a:ea typeface="+mn-ea"/>
                <a:cs typeface="Calibri"/>
              </a:rPr>
              <a:t>m</a:t>
            </a:r>
            <a:r>
              <a:rPr kumimoji="0" sz="1600" b="0" i="0" u="none" strike="noStrike" kern="1200" cap="none" spc="0" normalizeH="0" baseline="0" noProof="0" dirty="0">
                <a:ln>
                  <a:noFill/>
                </a:ln>
                <a:solidFill>
                  <a:prstClr val="black"/>
                </a:solidFill>
                <a:effectLst/>
                <a:uLnTx/>
                <a:uFillTx/>
                <a:latin typeface="Calibri"/>
                <a:ea typeface="+mn-ea"/>
                <a:cs typeface="Calibri"/>
              </a:rPr>
              <a:t>il</a:t>
            </a:r>
            <a:r>
              <a:rPr kumimoji="0" sz="1600" b="0" i="0" u="none" strike="noStrike" kern="1200" cap="none" spc="-15" normalizeH="0" baseline="0" noProof="0" dirty="0">
                <a:ln>
                  <a:noFill/>
                </a:ln>
                <a:solidFill>
                  <a:prstClr val="black"/>
                </a:solidFill>
                <a:effectLst/>
                <a:uLnTx/>
                <a:uFillTx/>
                <a:latin typeface="Calibri"/>
                <a:ea typeface="+mn-ea"/>
                <a:cs typeface="Calibri"/>
              </a:rPr>
              <a:t>t</a:t>
            </a:r>
            <a:r>
              <a:rPr kumimoji="0" sz="1600" b="0" i="0" u="none" strike="noStrike" kern="1200" cap="none" spc="-10" normalizeH="0" baseline="0" noProof="0" dirty="0">
                <a:ln>
                  <a:noFill/>
                </a:ln>
                <a:solidFill>
                  <a:prstClr val="black"/>
                </a:solidFill>
                <a:effectLst/>
                <a:uLnTx/>
                <a:uFillTx/>
                <a:latin typeface="Calibri"/>
                <a:ea typeface="+mn-ea"/>
                <a:cs typeface="Calibri"/>
              </a:rPr>
              <a:t>o</a:t>
            </a:r>
            <a:r>
              <a:rPr kumimoji="0" sz="1600" b="0" i="0" u="none" strike="noStrike" kern="1200" cap="none" spc="-5" normalizeH="0" baseline="0" noProof="0" dirty="0">
                <a:ln>
                  <a:noFill/>
                </a:ln>
                <a:solidFill>
                  <a:prstClr val="black"/>
                </a:solidFill>
                <a:effectLst/>
                <a:uLnTx/>
                <a:uFillTx/>
                <a:latin typeface="Calibri"/>
                <a:ea typeface="+mn-ea"/>
                <a:cs typeface="Calibri"/>
              </a:rPr>
              <a:t>n</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12700" marR="5080" lvl="0" indent="0" algn="ctr" defTabSz="914400" rtl="0" eaLnBrk="1" fontAlgn="auto" latinLnBrk="0" hangingPunct="1">
              <a:lnSpc>
                <a:spcPct val="101899"/>
              </a:lnSpc>
              <a:spcBef>
                <a:spcPts val="0"/>
              </a:spcBef>
              <a:spcAft>
                <a:spcPts val="0"/>
              </a:spcAft>
              <a:buClrTx/>
              <a:buSzTx/>
              <a:buFontTx/>
              <a:buNone/>
              <a:tabLst/>
              <a:defRPr/>
            </a:pPr>
            <a:r>
              <a:rPr kumimoji="0" sz="1600" b="0" i="0" u="none" strike="noStrike" kern="1200" cap="none" spc="-10" normalizeH="0" baseline="0" noProof="0" dirty="0">
                <a:ln>
                  <a:noFill/>
                </a:ln>
                <a:solidFill>
                  <a:prstClr val="black"/>
                </a:solidFill>
                <a:effectLst/>
                <a:uLnTx/>
                <a:uFillTx/>
                <a:latin typeface="Calibri"/>
                <a:ea typeface="+mn-ea"/>
                <a:cs typeface="Calibri"/>
              </a:rPr>
              <a:t>4</a:t>
            </a:r>
            <a:r>
              <a:rPr kumimoji="0" sz="1600" b="0" i="0" u="none" strike="noStrike" kern="1200" cap="none" spc="-5" normalizeH="0" baseline="0" noProof="0" dirty="0">
                <a:ln>
                  <a:noFill/>
                </a:ln>
                <a:solidFill>
                  <a:prstClr val="black"/>
                </a:solidFill>
                <a:effectLst/>
                <a:uLnTx/>
                <a:uFillTx/>
                <a:latin typeface="Calibri"/>
                <a:ea typeface="+mn-ea"/>
                <a:cs typeface="Calibri"/>
              </a:rPr>
              <a:t>-M</a:t>
            </a:r>
            <a:r>
              <a:rPr kumimoji="0" sz="1600" b="0" i="0" u="none" strike="noStrike" kern="1200" cap="none" spc="0" normalizeH="0" baseline="0" noProof="0" dirty="0">
                <a:ln>
                  <a:noFill/>
                </a:ln>
                <a:solidFill>
                  <a:prstClr val="black"/>
                </a:solidFill>
                <a:effectLst/>
                <a:uLnTx/>
                <a:uFillTx/>
                <a:latin typeface="Calibri"/>
                <a:ea typeface="+mn-ea"/>
                <a:cs typeface="Calibri"/>
              </a:rPr>
              <a:t>i</a:t>
            </a:r>
            <a:r>
              <a:rPr kumimoji="0" sz="1600" b="0" i="0" u="none" strike="noStrike" kern="1200" cap="none" spc="-5" normalizeH="0" baseline="0" noProof="0" dirty="0">
                <a:ln>
                  <a:noFill/>
                </a:ln>
                <a:solidFill>
                  <a:prstClr val="black"/>
                </a:solidFill>
                <a:effectLst/>
                <a:uLnTx/>
                <a:uFillTx/>
                <a:latin typeface="Calibri"/>
                <a:ea typeface="+mn-ea"/>
                <a:cs typeface="Calibri"/>
              </a:rPr>
              <a:t>a</a:t>
            </a:r>
            <a:r>
              <a:rPr kumimoji="0" sz="1600" b="0" i="0" u="none" strike="noStrike" kern="1200" cap="none" spc="-10" normalizeH="0" baseline="0" noProof="0" dirty="0">
                <a:ln>
                  <a:noFill/>
                </a:ln>
                <a:solidFill>
                  <a:prstClr val="black"/>
                </a:solidFill>
                <a:effectLst/>
                <a:uLnTx/>
                <a:uFillTx/>
                <a:latin typeface="Calibri"/>
                <a:ea typeface="+mn-ea"/>
                <a:cs typeface="Calibri"/>
              </a:rPr>
              <a:t>m</a:t>
            </a:r>
            <a:r>
              <a:rPr kumimoji="0" sz="1600" b="0" i="0" u="none" strike="noStrike" kern="1200" cap="none" spc="0" normalizeH="0" baseline="0" noProof="0" dirty="0">
                <a:ln>
                  <a:noFill/>
                </a:ln>
                <a:solidFill>
                  <a:prstClr val="black"/>
                </a:solidFill>
                <a:effectLst/>
                <a:uLnTx/>
                <a:uFillTx/>
                <a:latin typeface="Calibri"/>
                <a:ea typeface="+mn-ea"/>
                <a:cs typeface="Calibri"/>
              </a:rPr>
              <a:t>i</a:t>
            </a:r>
            <a:r>
              <a:rPr kumimoji="0" sz="1600" b="0" i="0" u="none" strike="noStrike" kern="1200" cap="none" spc="-5" normalizeH="0" baseline="0" noProof="0" dirty="0">
                <a:ln>
                  <a:noFill/>
                </a:ln>
                <a:solidFill>
                  <a:prstClr val="black"/>
                </a:solidFill>
                <a:effectLst/>
                <a:uLnTx/>
                <a:uFillTx/>
                <a:latin typeface="Calibri"/>
                <a:ea typeface="+mn-ea"/>
                <a:cs typeface="Calibri"/>
              </a:rPr>
              <a:t>-Dade  </a:t>
            </a:r>
            <a:r>
              <a:rPr kumimoji="0" sz="1600" b="0" i="0" u="none" strike="noStrike" kern="1200" cap="none" spc="-10" normalizeH="0" baseline="0" noProof="0" dirty="0">
                <a:ln>
                  <a:noFill/>
                </a:ln>
                <a:solidFill>
                  <a:prstClr val="black"/>
                </a:solidFill>
                <a:effectLst/>
                <a:uLnTx/>
                <a:uFillTx/>
                <a:latin typeface="Calibri"/>
                <a:ea typeface="+mn-ea"/>
                <a:cs typeface="Calibri"/>
              </a:rPr>
              <a:t>5-Jackson</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1" name="object 61"/>
          <p:cNvSpPr txBox="1"/>
          <p:nvPr/>
        </p:nvSpPr>
        <p:spPr>
          <a:xfrm>
            <a:off x="950481" y="2605491"/>
            <a:ext cx="85153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prstClr val="black"/>
                </a:solidFill>
                <a:effectLst/>
                <a:uLnTx/>
                <a:uFillTx/>
                <a:latin typeface="Calibri"/>
                <a:ea typeface="+mn-ea"/>
                <a:cs typeface="Calibri"/>
              </a:rPr>
              <a:t>6</a:t>
            </a:r>
            <a:r>
              <a:rPr kumimoji="0" sz="1600" b="0" i="0" u="none" strike="noStrike" kern="1200" cap="none" spc="-5" normalizeH="0" baseline="0" noProof="0" dirty="0">
                <a:ln>
                  <a:noFill/>
                </a:ln>
                <a:solidFill>
                  <a:prstClr val="black"/>
                </a:solidFill>
                <a:effectLst/>
                <a:uLnTx/>
                <a:uFillTx/>
                <a:latin typeface="Calibri"/>
                <a:ea typeface="+mn-ea"/>
                <a:cs typeface="Calibri"/>
              </a:rPr>
              <a:t>-M</a:t>
            </a:r>
            <a:r>
              <a:rPr kumimoji="0" sz="1600" b="0" i="0" u="none" strike="noStrike" kern="1200" cap="none" spc="-10" normalizeH="0" baseline="0" noProof="0" dirty="0">
                <a:ln>
                  <a:noFill/>
                </a:ln>
                <a:solidFill>
                  <a:prstClr val="black"/>
                </a:solidFill>
                <a:effectLst/>
                <a:uLnTx/>
                <a:uFillTx/>
                <a:latin typeface="Calibri"/>
                <a:ea typeface="+mn-ea"/>
                <a:cs typeface="Calibri"/>
              </a:rPr>
              <a:t>o</a:t>
            </a:r>
            <a:r>
              <a:rPr kumimoji="0" sz="1600" b="0" i="0" u="none" strike="noStrike" kern="1200" cap="none" spc="-5" normalizeH="0" baseline="0" noProof="0" dirty="0">
                <a:ln>
                  <a:noFill/>
                </a:ln>
                <a:solidFill>
                  <a:prstClr val="black"/>
                </a:solidFill>
                <a:effectLst/>
                <a:uLnTx/>
                <a:uFillTx/>
                <a:latin typeface="Calibri"/>
                <a:ea typeface="+mn-ea"/>
                <a:cs typeface="Calibri"/>
              </a:rPr>
              <a:t>n</a:t>
            </a:r>
            <a:r>
              <a:rPr kumimoji="0" sz="1600" b="0" i="0" u="none" strike="noStrike" kern="1200" cap="none" spc="-35" normalizeH="0" baseline="0" noProof="0" dirty="0">
                <a:ln>
                  <a:noFill/>
                </a:ln>
                <a:solidFill>
                  <a:prstClr val="black"/>
                </a:solidFill>
                <a:effectLst/>
                <a:uLnTx/>
                <a:uFillTx/>
                <a:latin typeface="Calibri"/>
                <a:ea typeface="+mn-ea"/>
                <a:cs typeface="Calibri"/>
              </a:rPr>
              <a:t>r</a:t>
            </a:r>
            <a:r>
              <a:rPr kumimoji="0" sz="1600" b="0" i="0" u="none" strike="noStrike" kern="1200" cap="none" spc="-10" normalizeH="0" baseline="0" noProof="0" dirty="0">
                <a:ln>
                  <a:noFill/>
                </a:ln>
                <a:solidFill>
                  <a:prstClr val="black"/>
                </a:solidFill>
                <a:effectLst/>
                <a:uLnTx/>
                <a:uFillTx/>
                <a:latin typeface="Calibri"/>
                <a:ea typeface="+mn-ea"/>
                <a:cs typeface="Calibri"/>
              </a:rPr>
              <a:t>oe</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2" name="object 62"/>
          <p:cNvSpPr txBox="1"/>
          <p:nvPr/>
        </p:nvSpPr>
        <p:spPr>
          <a:xfrm>
            <a:off x="910956" y="2853991"/>
            <a:ext cx="932180" cy="791845"/>
          </a:xfrm>
          <a:prstGeom prst="rect">
            <a:avLst/>
          </a:prstGeom>
        </p:spPr>
        <p:txBody>
          <a:bodyPr vert="horz" wrap="square" lIns="0" tIns="7620" rIns="0" bIns="0" rtlCol="0">
            <a:spAutoFit/>
          </a:bodyPr>
          <a:lstStyle/>
          <a:p>
            <a:pPr marL="83820" marR="75565" lvl="0" indent="-1270" algn="ctr" defTabSz="914400" rtl="0" eaLnBrk="1" fontAlgn="auto" latinLnBrk="0" hangingPunct="1">
              <a:lnSpc>
                <a:spcPct val="101899"/>
              </a:lnSpc>
              <a:spcBef>
                <a:spcPts val="60"/>
              </a:spcBef>
              <a:spcAft>
                <a:spcPts val="0"/>
              </a:spcAft>
              <a:buClrTx/>
              <a:buSzTx/>
              <a:buFontTx/>
              <a:buNone/>
              <a:tabLst/>
              <a:defRPr/>
            </a:pPr>
            <a:r>
              <a:rPr kumimoji="0" sz="1600" b="0" i="0" u="none" strike="noStrike" kern="1200" cap="none" spc="-10" normalizeH="0" baseline="0" noProof="0" dirty="0">
                <a:ln>
                  <a:noFill/>
                </a:ln>
                <a:solidFill>
                  <a:prstClr val="black"/>
                </a:solidFill>
                <a:effectLst/>
                <a:uLnTx/>
                <a:uFillTx/>
                <a:latin typeface="Calibri"/>
                <a:ea typeface="+mn-ea"/>
                <a:cs typeface="Calibri"/>
              </a:rPr>
              <a:t>7-Duval  8</a:t>
            </a:r>
            <a:r>
              <a:rPr kumimoji="0" sz="1600" b="0" i="0" u="none" strike="noStrike" kern="1200" cap="none" spc="-5" normalizeH="0" baseline="0" noProof="0" dirty="0">
                <a:ln>
                  <a:noFill/>
                </a:ln>
                <a:solidFill>
                  <a:prstClr val="black"/>
                </a:solidFill>
                <a:effectLst/>
                <a:uLnTx/>
                <a:uFillTx/>
                <a:latin typeface="Calibri"/>
                <a:ea typeface="+mn-ea"/>
                <a:cs typeface="Calibri"/>
              </a:rPr>
              <a:t>-</a:t>
            </a:r>
            <a:r>
              <a:rPr kumimoji="0" sz="1600" b="0" i="0" u="none" strike="noStrike" kern="1200" cap="none" spc="-10" normalizeH="0" baseline="0" noProof="0" dirty="0">
                <a:ln>
                  <a:noFill/>
                </a:ln>
                <a:solidFill>
                  <a:prstClr val="black"/>
                </a:solidFill>
                <a:effectLst/>
                <a:uLnTx/>
                <a:uFillTx/>
                <a:latin typeface="Calibri"/>
                <a:ea typeface="+mn-ea"/>
                <a:cs typeface="Calibri"/>
              </a:rPr>
              <a:t>O</a:t>
            </a:r>
            <a:r>
              <a:rPr kumimoji="0" sz="1600" b="0" i="0" u="none" strike="noStrike" kern="1200" cap="none" spc="-50" normalizeH="0" baseline="0" noProof="0" dirty="0">
                <a:ln>
                  <a:noFill/>
                </a:ln>
                <a:solidFill>
                  <a:prstClr val="black"/>
                </a:solidFill>
                <a:effectLst/>
                <a:uLnTx/>
                <a:uFillTx/>
                <a:latin typeface="Calibri"/>
                <a:ea typeface="+mn-ea"/>
                <a:cs typeface="Calibri"/>
              </a:rPr>
              <a:t>r</a:t>
            </a:r>
            <a:r>
              <a:rPr kumimoji="0" sz="1600" b="0" i="0" u="none" strike="noStrike" kern="1200" cap="none" spc="-5" normalizeH="0" baseline="0" noProof="0" dirty="0">
                <a:ln>
                  <a:noFill/>
                </a:ln>
                <a:solidFill>
                  <a:prstClr val="black"/>
                </a:solidFill>
                <a:effectLst/>
                <a:uLnTx/>
                <a:uFillTx/>
                <a:latin typeface="Calibri"/>
                <a:ea typeface="+mn-ea"/>
                <a:cs typeface="Calibri"/>
              </a:rPr>
              <a:t>an</a:t>
            </a:r>
            <a:r>
              <a:rPr kumimoji="0" sz="1600" b="0" i="0" u="none" strike="noStrike" kern="1200" cap="none" spc="-15" normalizeH="0" baseline="0" noProof="0" dirty="0">
                <a:ln>
                  <a:noFill/>
                </a:ln>
                <a:solidFill>
                  <a:prstClr val="black"/>
                </a:solidFill>
                <a:effectLst/>
                <a:uLnTx/>
                <a:uFillTx/>
                <a:latin typeface="Calibri"/>
                <a:ea typeface="+mn-ea"/>
                <a:cs typeface="Calibri"/>
              </a:rPr>
              <a:t>g</a:t>
            </a:r>
            <a:r>
              <a:rPr kumimoji="0" sz="1600" b="0" i="0" u="none" strike="noStrike" kern="1200" cap="none" spc="-5" normalizeH="0" baseline="0" noProof="0" dirty="0">
                <a:ln>
                  <a:noFill/>
                </a:ln>
                <a:solidFill>
                  <a:prstClr val="black"/>
                </a:solidFill>
                <a:effectLst/>
                <a:uLnTx/>
                <a:uFillTx/>
                <a:latin typeface="Calibri"/>
                <a:ea typeface="+mn-ea"/>
                <a:cs typeface="Calibri"/>
              </a:rPr>
              <a:t>e</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0" lvl="0" indent="0" algn="ctr" defTabSz="914400" rtl="0" eaLnBrk="1" fontAlgn="auto" latinLnBrk="0" hangingPunct="1">
              <a:lnSpc>
                <a:spcPct val="100000"/>
              </a:lnSpc>
              <a:spcBef>
                <a:spcPts val="240"/>
              </a:spcBef>
              <a:spcAft>
                <a:spcPts val="0"/>
              </a:spcAft>
              <a:buClrTx/>
              <a:buSzTx/>
              <a:buFontTx/>
              <a:buNone/>
              <a:tabLst/>
              <a:defRPr/>
            </a:pPr>
            <a:r>
              <a:rPr kumimoji="0" sz="1600" b="0" i="0" u="none" strike="noStrike" kern="1200" cap="none" spc="-15" normalizeH="0" baseline="0" noProof="0" dirty="0">
                <a:ln>
                  <a:noFill/>
                </a:ln>
                <a:solidFill>
                  <a:prstClr val="black"/>
                </a:solidFill>
                <a:effectLst/>
                <a:uLnTx/>
                <a:uFillTx/>
                <a:latin typeface="Calibri"/>
                <a:ea typeface="+mn-ea"/>
                <a:cs typeface="Calibri"/>
              </a:rPr>
              <a:t>9-Jefferson</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3" name="object 63"/>
          <p:cNvSpPr txBox="1"/>
          <p:nvPr/>
        </p:nvSpPr>
        <p:spPr>
          <a:xfrm>
            <a:off x="950481" y="3625639"/>
            <a:ext cx="85153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prstClr val="black"/>
                </a:solidFill>
                <a:effectLst/>
                <a:uLnTx/>
                <a:uFillTx/>
                <a:latin typeface="Calibri"/>
                <a:ea typeface="+mn-ea"/>
                <a:cs typeface="Calibri"/>
              </a:rPr>
              <a:t>10</a:t>
            </a:r>
            <a:r>
              <a:rPr kumimoji="0" sz="1600" b="0" i="0" u="none" strike="noStrike" kern="1200" cap="none" spc="-5" normalizeH="0" baseline="0" noProof="0" dirty="0">
                <a:ln>
                  <a:noFill/>
                </a:ln>
                <a:solidFill>
                  <a:prstClr val="black"/>
                </a:solidFill>
                <a:effectLst/>
                <a:uLnTx/>
                <a:uFillTx/>
                <a:latin typeface="Calibri"/>
                <a:ea typeface="+mn-ea"/>
                <a:cs typeface="Calibri"/>
              </a:rPr>
              <a:t>-G</a:t>
            </a:r>
            <a:r>
              <a:rPr kumimoji="0" sz="1600" b="0" i="0" u="none" strike="noStrike" kern="1200" cap="none" spc="0" normalizeH="0" baseline="0" noProof="0" dirty="0">
                <a:ln>
                  <a:noFill/>
                </a:ln>
                <a:solidFill>
                  <a:prstClr val="black"/>
                </a:solidFill>
                <a:effectLst/>
                <a:uLnTx/>
                <a:uFillTx/>
                <a:latin typeface="Calibri"/>
                <a:ea typeface="+mn-ea"/>
                <a:cs typeface="Calibri"/>
              </a:rPr>
              <a:t>l</a:t>
            </a:r>
            <a:r>
              <a:rPr kumimoji="0" sz="1600" b="0" i="0" u="none" strike="noStrike" kern="1200" cap="none" spc="-5" normalizeH="0" baseline="0" noProof="0" dirty="0">
                <a:ln>
                  <a:noFill/>
                </a:ln>
                <a:solidFill>
                  <a:prstClr val="black"/>
                </a:solidFill>
                <a:effectLst/>
                <a:uLnTx/>
                <a:uFillTx/>
                <a:latin typeface="Calibri"/>
                <a:ea typeface="+mn-ea"/>
                <a:cs typeface="Calibri"/>
              </a:rPr>
              <a:t>ad</a:t>
            </a:r>
            <a:r>
              <a:rPr kumimoji="0" sz="1600" b="0" i="0" u="none" strike="noStrike" kern="1200" cap="none" spc="-10" normalizeH="0" baseline="0" noProof="0" dirty="0">
                <a:ln>
                  <a:noFill/>
                </a:ln>
                <a:solidFill>
                  <a:prstClr val="black"/>
                </a:solidFill>
                <a:effectLst/>
                <a:uLnTx/>
                <a:uFillTx/>
                <a:latin typeface="Calibri"/>
                <a:ea typeface="+mn-ea"/>
                <a:cs typeface="Calibri"/>
              </a:rPr>
              <a:t>e</a:t>
            </a:r>
            <a:r>
              <a:rPr kumimoji="0" sz="1600" b="0" i="0" u="none" strike="noStrike" kern="1200" cap="none" spc="-5" normalizeH="0" baseline="0" noProof="0" dirty="0">
                <a:ln>
                  <a:noFill/>
                </a:ln>
                <a:solidFill>
                  <a:prstClr val="black"/>
                </a:solidFill>
                <a:effectLst/>
                <a:uLnTx/>
                <a:uFillTx/>
                <a:latin typeface="Calibri"/>
                <a:ea typeface="+mn-ea"/>
                <a:cs typeface="Calibri"/>
              </a:rPr>
              <a:t>s</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4" name="object 64"/>
          <p:cNvSpPr txBox="1"/>
          <p:nvPr/>
        </p:nvSpPr>
        <p:spPr>
          <a:xfrm>
            <a:off x="738668" y="4035077"/>
            <a:ext cx="127508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5" normalizeH="0" baseline="0" noProof="0" dirty="0">
                <a:ln>
                  <a:noFill/>
                </a:ln>
                <a:solidFill>
                  <a:prstClr val="black"/>
                </a:solidFill>
                <a:effectLst/>
                <a:uLnTx/>
                <a:uFillTx/>
                <a:latin typeface="Calibri"/>
                <a:ea typeface="+mn-ea"/>
                <a:cs typeface="Calibri"/>
              </a:rPr>
              <a:t>11-Washington</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5" name="object 65"/>
          <p:cNvSpPr txBox="1"/>
          <p:nvPr/>
        </p:nvSpPr>
        <p:spPr>
          <a:xfrm>
            <a:off x="868188" y="4309725"/>
            <a:ext cx="1017269"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prstClr val="black"/>
                </a:solidFill>
                <a:effectLst/>
                <a:uLnTx/>
                <a:uFillTx/>
                <a:latin typeface="Calibri"/>
                <a:ea typeface="+mn-ea"/>
                <a:cs typeface="Calibri"/>
              </a:rPr>
              <a:t>12</a:t>
            </a:r>
            <a:r>
              <a:rPr kumimoji="0" sz="1600" b="0" i="0" u="none" strike="noStrike" kern="1200" cap="none" spc="-5" normalizeH="0" baseline="0" noProof="0" dirty="0">
                <a:ln>
                  <a:noFill/>
                </a:ln>
                <a:solidFill>
                  <a:prstClr val="black"/>
                </a:solidFill>
                <a:effectLst/>
                <a:uLnTx/>
                <a:uFillTx/>
                <a:latin typeface="Calibri"/>
                <a:ea typeface="+mn-ea"/>
                <a:cs typeface="Calibri"/>
              </a:rPr>
              <a:t>-Gad</a:t>
            </a:r>
            <a:r>
              <a:rPr kumimoji="0" sz="1600" b="0" i="0" u="none" strike="noStrike" kern="1200" cap="none" spc="-10" normalizeH="0" baseline="0" noProof="0" dirty="0">
                <a:ln>
                  <a:noFill/>
                </a:ln>
                <a:solidFill>
                  <a:prstClr val="black"/>
                </a:solidFill>
                <a:effectLst/>
                <a:uLnTx/>
                <a:uFillTx/>
                <a:latin typeface="Calibri"/>
                <a:ea typeface="+mn-ea"/>
                <a:cs typeface="Calibri"/>
              </a:rPr>
              <a:t>s</a:t>
            </a:r>
            <a:r>
              <a:rPr kumimoji="0" sz="1600" b="0" i="0" u="none" strike="noStrike" kern="1200" cap="none" spc="-5" normalizeH="0" baseline="0" noProof="0" dirty="0">
                <a:ln>
                  <a:noFill/>
                </a:ln>
                <a:solidFill>
                  <a:prstClr val="black"/>
                </a:solidFill>
                <a:effectLst/>
                <a:uLnTx/>
                <a:uFillTx/>
                <a:latin typeface="Calibri"/>
                <a:ea typeface="+mn-ea"/>
                <a:cs typeface="Calibri"/>
              </a:rPr>
              <a:t>d</a:t>
            </a:r>
            <a:r>
              <a:rPr kumimoji="0" sz="1600" b="0" i="0" u="none" strike="noStrike" kern="1200" cap="none" spc="-10" normalizeH="0" baseline="0" noProof="0" dirty="0">
                <a:ln>
                  <a:noFill/>
                </a:ln>
                <a:solidFill>
                  <a:prstClr val="black"/>
                </a:solidFill>
                <a:effectLst/>
                <a:uLnTx/>
                <a:uFillTx/>
                <a:latin typeface="Calibri"/>
                <a:ea typeface="+mn-ea"/>
                <a:cs typeface="Calibri"/>
              </a:rPr>
              <a:t>e</a:t>
            </a:r>
            <a:r>
              <a:rPr kumimoji="0" sz="1600" b="0" i="0" u="none" strike="noStrike" kern="1200" cap="none" spc="-5" normalizeH="0" baseline="0" noProof="0" dirty="0">
                <a:ln>
                  <a:noFill/>
                </a:ln>
                <a:solidFill>
                  <a:prstClr val="black"/>
                </a:solidFill>
                <a:effectLst/>
                <a:uLnTx/>
                <a:uFillTx/>
                <a:latin typeface="Calibri"/>
                <a:ea typeface="+mn-ea"/>
                <a:cs typeface="Calibri"/>
              </a:rPr>
              <a:t>n</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6" name="object 66"/>
          <p:cNvSpPr txBox="1"/>
          <p:nvPr/>
        </p:nvSpPr>
        <p:spPr>
          <a:xfrm>
            <a:off x="871228" y="4584373"/>
            <a:ext cx="101028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prstClr val="black"/>
                </a:solidFill>
                <a:effectLst/>
                <a:uLnTx/>
                <a:uFillTx/>
                <a:latin typeface="Calibri"/>
                <a:ea typeface="+mn-ea"/>
                <a:cs typeface="Calibri"/>
              </a:rPr>
              <a:t>13</a:t>
            </a:r>
            <a:r>
              <a:rPr kumimoji="0" sz="1600" b="0" i="0" u="none" strike="noStrike" kern="1200" cap="none" spc="-5" normalizeH="0" baseline="0" noProof="0" dirty="0">
                <a:ln>
                  <a:noFill/>
                </a:ln>
                <a:solidFill>
                  <a:prstClr val="black"/>
                </a:solidFill>
                <a:effectLst/>
                <a:uLnTx/>
                <a:uFillTx/>
                <a:latin typeface="Calibri"/>
                <a:ea typeface="+mn-ea"/>
                <a:cs typeface="Calibri"/>
              </a:rPr>
              <a:t>-Mad</a:t>
            </a:r>
            <a:r>
              <a:rPr kumimoji="0" sz="1600" b="0" i="0" u="none" strike="noStrike" kern="1200" cap="none" spc="0" normalizeH="0" baseline="0" noProof="0" dirty="0">
                <a:ln>
                  <a:noFill/>
                </a:ln>
                <a:solidFill>
                  <a:prstClr val="black"/>
                </a:solidFill>
                <a:effectLst/>
                <a:uLnTx/>
                <a:uFillTx/>
                <a:latin typeface="Calibri"/>
                <a:ea typeface="+mn-ea"/>
                <a:cs typeface="Calibri"/>
              </a:rPr>
              <a:t>i</a:t>
            </a:r>
            <a:r>
              <a:rPr kumimoji="0" sz="1600" b="0" i="0" u="none" strike="noStrike" kern="1200" cap="none" spc="-10" normalizeH="0" baseline="0" noProof="0" dirty="0">
                <a:ln>
                  <a:noFill/>
                </a:ln>
                <a:solidFill>
                  <a:prstClr val="black"/>
                </a:solidFill>
                <a:effectLst/>
                <a:uLnTx/>
                <a:uFillTx/>
                <a:latin typeface="Calibri"/>
                <a:ea typeface="+mn-ea"/>
                <a:cs typeface="Calibri"/>
              </a:rPr>
              <a:t>so</a:t>
            </a:r>
            <a:r>
              <a:rPr kumimoji="0" sz="1600" b="0" i="0" u="none" strike="noStrike" kern="1200" cap="none" spc="-5" normalizeH="0" baseline="0" noProof="0" dirty="0">
                <a:ln>
                  <a:noFill/>
                </a:ln>
                <a:solidFill>
                  <a:prstClr val="black"/>
                </a:solidFill>
                <a:effectLst/>
                <a:uLnTx/>
                <a:uFillTx/>
                <a:latin typeface="Calibri"/>
                <a:ea typeface="+mn-ea"/>
                <a:cs typeface="Calibri"/>
              </a:rPr>
              <a:t>n</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7" name="object 67"/>
          <p:cNvSpPr txBox="1"/>
          <p:nvPr/>
        </p:nvSpPr>
        <p:spPr>
          <a:xfrm>
            <a:off x="984128" y="4832873"/>
            <a:ext cx="78676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prstClr val="black"/>
                </a:solidFill>
                <a:effectLst/>
                <a:uLnTx/>
                <a:uFillTx/>
                <a:latin typeface="Calibri"/>
                <a:ea typeface="+mn-ea"/>
                <a:cs typeface="Calibri"/>
              </a:rPr>
              <a:t>14</a:t>
            </a:r>
            <a:r>
              <a:rPr kumimoji="0" sz="1600" b="0" i="0" u="none" strike="noStrike" kern="1200" cap="none" spc="-5" normalizeH="0" baseline="0" noProof="0" dirty="0">
                <a:ln>
                  <a:noFill/>
                </a:ln>
                <a:solidFill>
                  <a:prstClr val="black"/>
                </a:solidFill>
                <a:effectLst/>
                <a:uLnTx/>
                <a:uFillTx/>
                <a:latin typeface="Calibri"/>
                <a:ea typeface="+mn-ea"/>
                <a:cs typeface="Calibri"/>
              </a:rPr>
              <a:t>-</a:t>
            </a:r>
            <a:r>
              <a:rPr kumimoji="0" sz="1600" b="0" i="0" u="none" strike="noStrike" kern="1200" cap="none" spc="-125" normalizeH="0" baseline="0" noProof="0" dirty="0">
                <a:ln>
                  <a:noFill/>
                </a:ln>
                <a:solidFill>
                  <a:prstClr val="black"/>
                </a:solidFill>
                <a:effectLst/>
                <a:uLnTx/>
                <a:uFillTx/>
                <a:latin typeface="Calibri"/>
                <a:ea typeface="+mn-ea"/>
                <a:cs typeface="Calibri"/>
              </a:rPr>
              <a:t>T</a:t>
            </a:r>
            <a:r>
              <a:rPr kumimoji="0" sz="1600" b="0" i="0" u="none" strike="noStrike" kern="1200" cap="none" spc="-30" normalizeH="0" baseline="0" noProof="0" dirty="0">
                <a:ln>
                  <a:noFill/>
                </a:ln>
                <a:solidFill>
                  <a:prstClr val="black"/>
                </a:solidFill>
                <a:effectLst/>
                <a:uLnTx/>
                <a:uFillTx/>
                <a:latin typeface="Calibri"/>
                <a:ea typeface="+mn-ea"/>
                <a:cs typeface="Calibri"/>
              </a:rPr>
              <a:t>a</a:t>
            </a:r>
            <a:r>
              <a:rPr kumimoji="0" sz="1600" b="0" i="0" u="none" strike="noStrike" kern="1200" cap="none" spc="-10" normalizeH="0" baseline="0" noProof="0" dirty="0">
                <a:ln>
                  <a:noFill/>
                </a:ln>
                <a:solidFill>
                  <a:prstClr val="black"/>
                </a:solidFill>
                <a:effectLst/>
                <a:uLnTx/>
                <a:uFillTx/>
                <a:latin typeface="Calibri"/>
                <a:ea typeface="+mn-ea"/>
                <a:cs typeface="Calibri"/>
              </a:rPr>
              <a:t>y</a:t>
            </a:r>
            <a:r>
              <a:rPr kumimoji="0" sz="1600" b="0" i="0" u="none" strike="noStrike" kern="1200" cap="none" spc="0" normalizeH="0" baseline="0" noProof="0" dirty="0">
                <a:ln>
                  <a:noFill/>
                </a:ln>
                <a:solidFill>
                  <a:prstClr val="black"/>
                </a:solidFill>
                <a:effectLst/>
                <a:uLnTx/>
                <a:uFillTx/>
                <a:latin typeface="Calibri"/>
                <a:ea typeface="+mn-ea"/>
                <a:cs typeface="Calibri"/>
              </a:rPr>
              <a:t>l</a:t>
            </a:r>
            <a:r>
              <a:rPr kumimoji="0" sz="1600" b="0" i="0" u="none" strike="noStrike" kern="1200" cap="none" spc="-10" normalizeH="0" baseline="0" noProof="0" dirty="0">
                <a:ln>
                  <a:noFill/>
                </a:ln>
                <a:solidFill>
                  <a:prstClr val="black"/>
                </a:solidFill>
                <a:effectLst/>
                <a:uLnTx/>
                <a:uFillTx/>
                <a:latin typeface="Calibri"/>
                <a:ea typeface="+mn-ea"/>
                <a:cs typeface="Calibri"/>
              </a:rPr>
              <a:t>or</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8" name="object 68"/>
          <p:cNvSpPr/>
          <p:nvPr/>
        </p:nvSpPr>
        <p:spPr>
          <a:xfrm>
            <a:off x="766622" y="5129796"/>
            <a:ext cx="204470" cy="248920"/>
          </a:xfrm>
          <a:custGeom>
            <a:avLst/>
            <a:gdLst/>
            <a:ahLst/>
            <a:cxnLst/>
            <a:rect l="l" t="t" r="r" b="b"/>
            <a:pathLst>
              <a:path w="204469" h="248920">
                <a:moveTo>
                  <a:pt x="0" y="0"/>
                </a:moveTo>
                <a:lnTo>
                  <a:pt x="204215" y="0"/>
                </a:lnTo>
                <a:lnTo>
                  <a:pt x="204215" y="248412"/>
                </a:lnTo>
                <a:lnTo>
                  <a:pt x="0" y="248412"/>
                </a:lnTo>
                <a:lnTo>
                  <a:pt x="0" y="0"/>
                </a:lnTo>
                <a:close/>
              </a:path>
            </a:pathLst>
          </a:custGeom>
          <a:solidFill>
            <a:srgbClr val="FFF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9" name="object 69"/>
          <p:cNvSpPr/>
          <p:nvPr/>
        </p:nvSpPr>
        <p:spPr>
          <a:xfrm>
            <a:off x="1002080" y="5129796"/>
            <a:ext cx="0" cy="248920"/>
          </a:xfrm>
          <a:custGeom>
            <a:avLst/>
            <a:gdLst/>
            <a:ahLst/>
            <a:cxnLst/>
            <a:rect l="l" t="t" r="r" b="b"/>
            <a:pathLst>
              <a:path h="248920">
                <a:moveTo>
                  <a:pt x="0" y="0"/>
                </a:moveTo>
                <a:lnTo>
                  <a:pt x="0" y="248412"/>
                </a:lnTo>
              </a:path>
            </a:pathLst>
          </a:custGeom>
          <a:ln w="62484">
            <a:solidFill>
              <a:srgbClr val="FFFF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0" name="object 70"/>
          <p:cNvSpPr/>
          <p:nvPr/>
        </p:nvSpPr>
        <p:spPr>
          <a:xfrm>
            <a:off x="1033322" y="5129796"/>
            <a:ext cx="952500" cy="248920"/>
          </a:xfrm>
          <a:custGeom>
            <a:avLst/>
            <a:gdLst/>
            <a:ahLst/>
            <a:cxnLst/>
            <a:rect l="l" t="t" r="r" b="b"/>
            <a:pathLst>
              <a:path w="952500" h="248920">
                <a:moveTo>
                  <a:pt x="0" y="0"/>
                </a:moveTo>
                <a:lnTo>
                  <a:pt x="952500" y="0"/>
                </a:lnTo>
                <a:lnTo>
                  <a:pt x="952500" y="248412"/>
                </a:lnTo>
                <a:lnTo>
                  <a:pt x="0" y="248412"/>
                </a:lnTo>
                <a:lnTo>
                  <a:pt x="0" y="0"/>
                </a:lnTo>
                <a:close/>
              </a:path>
            </a:pathLst>
          </a:custGeom>
          <a:solidFill>
            <a:srgbClr val="FFF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1" name="object 71"/>
          <p:cNvSpPr txBox="1"/>
          <p:nvPr/>
        </p:nvSpPr>
        <p:spPr>
          <a:xfrm>
            <a:off x="753929" y="5107948"/>
            <a:ext cx="124460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prstClr val="black"/>
                </a:solidFill>
                <a:effectLst/>
                <a:uLnTx/>
                <a:uFillTx/>
                <a:latin typeface="Calibri"/>
                <a:ea typeface="+mn-ea"/>
                <a:cs typeface="Calibri"/>
              </a:rPr>
              <a:t>15-Palm</a:t>
            </a:r>
            <a:r>
              <a:rPr kumimoji="0" sz="1600" b="0" i="0" u="none" strike="noStrike" kern="1200" cap="none" spc="-55" normalizeH="0" baseline="0" noProof="0" dirty="0">
                <a:ln>
                  <a:noFill/>
                </a:ln>
                <a:solidFill>
                  <a:prstClr val="black"/>
                </a:solidFill>
                <a:effectLst/>
                <a:uLnTx/>
                <a:uFillTx/>
                <a:latin typeface="Calibri"/>
                <a:ea typeface="+mn-ea"/>
                <a:cs typeface="Calibri"/>
              </a:rPr>
              <a:t> </a:t>
            </a:r>
            <a:r>
              <a:rPr kumimoji="0" sz="1600" b="0" i="0" u="none" strike="noStrike" kern="1200" cap="none" spc="-10" normalizeH="0" baseline="0" noProof="0" dirty="0">
                <a:ln>
                  <a:noFill/>
                </a:ln>
                <a:solidFill>
                  <a:prstClr val="black"/>
                </a:solidFill>
                <a:effectLst/>
                <a:uLnTx/>
                <a:uFillTx/>
                <a:latin typeface="Calibri"/>
                <a:ea typeface="+mn-ea"/>
                <a:cs typeface="Calibri"/>
              </a:rPr>
              <a:t>Beach</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2" name="object 72"/>
          <p:cNvSpPr txBox="1"/>
          <p:nvPr/>
        </p:nvSpPr>
        <p:spPr>
          <a:xfrm>
            <a:off x="888111" y="5382596"/>
            <a:ext cx="97853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5" normalizeH="0" baseline="0" noProof="0" dirty="0">
                <a:ln>
                  <a:noFill/>
                </a:ln>
                <a:solidFill>
                  <a:prstClr val="black"/>
                </a:solidFill>
                <a:effectLst/>
                <a:uLnTx/>
                <a:uFillTx/>
                <a:latin typeface="Calibri"/>
                <a:ea typeface="+mn-ea"/>
                <a:cs typeface="Calibri"/>
              </a:rPr>
              <a:t>16-St.</a:t>
            </a:r>
            <a:r>
              <a:rPr kumimoji="0" sz="1600" b="0" i="0" u="none" strike="noStrike" kern="1200" cap="none" spc="-45" normalizeH="0" baseline="0" noProof="0" dirty="0">
                <a:ln>
                  <a:noFill/>
                </a:ln>
                <a:solidFill>
                  <a:prstClr val="black"/>
                </a:solidFill>
                <a:effectLst/>
                <a:uLnTx/>
                <a:uFillTx/>
                <a:latin typeface="Calibri"/>
                <a:ea typeface="+mn-ea"/>
                <a:cs typeface="Calibri"/>
              </a:rPr>
              <a:t> </a:t>
            </a:r>
            <a:r>
              <a:rPr kumimoji="0" sz="1600" b="0" i="0" u="none" strike="noStrike" kern="1200" cap="none" spc="-5" normalizeH="0" baseline="0" noProof="0" dirty="0">
                <a:ln>
                  <a:noFill/>
                </a:ln>
                <a:solidFill>
                  <a:prstClr val="black"/>
                </a:solidFill>
                <a:effectLst/>
                <a:uLnTx/>
                <a:uFillTx/>
                <a:latin typeface="Calibri"/>
                <a:ea typeface="+mn-ea"/>
                <a:cs typeface="Calibri"/>
              </a:rPr>
              <a:t>Lucie</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3" name="object 73"/>
          <p:cNvSpPr txBox="1"/>
          <p:nvPr/>
        </p:nvSpPr>
        <p:spPr>
          <a:xfrm>
            <a:off x="708526" y="5657244"/>
            <a:ext cx="1336040" cy="1201420"/>
          </a:xfrm>
          <a:prstGeom prst="rect">
            <a:avLst/>
          </a:prstGeom>
        </p:spPr>
        <p:txBody>
          <a:bodyPr vert="horz" wrap="square" lIns="0" tIns="12065" rIns="0" bIns="0" rtlCol="0">
            <a:spAutoFit/>
          </a:bodyPr>
          <a:lstStyle/>
          <a:p>
            <a:pPr marL="1270" marR="0" lvl="0" indent="0" algn="ctr"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5" normalizeH="0" baseline="0" noProof="0" dirty="0">
                <a:ln>
                  <a:noFill/>
                </a:ln>
                <a:solidFill>
                  <a:prstClr val="black"/>
                </a:solidFill>
                <a:effectLst/>
                <a:uLnTx/>
                <a:uFillTx/>
                <a:latin typeface="Calibri"/>
                <a:ea typeface="+mn-ea"/>
                <a:cs typeface="Calibri"/>
              </a:rPr>
              <a:t>17-Pinellas</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12700" marR="5080" lvl="0" indent="0" algn="ctr" defTabSz="914400" rtl="0" eaLnBrk="1" fontAlgn="auto" latinLnBrk="0" hangingPunct="1">
              <a:lnSpc>
                <a:spcPct val="101899"/>
              </a:lnSpc>
              <a:spcBef>
                <a:spcPts val="1265"/>
              </a:spcBef>
              <a:spcAft>
                <a:spcPts val="0"/>
              </a:spcAft>
              <a:buClrTx/>
              <a:buSzTx/>
              <a:buFontTx/>
              <a:buNone/>
              <a:tabLst/>
              <a:defRPr/>
            </a:pPr>
            <a:r>
              <a:rPr kumimoji="0" sz="1600" b="0" i="0" u="none" strike="noStrike" kern="1200" cap="none" spc="-10" normalizeH="0" baseline="0" noProof="0" dirty="0">
                <a:ln>
                  <a:noFill/>
                </a:ln>
                <a:solidFill>
                  <a:prstClr val="black"/>
                </a:solidFill>
                <a:effectLst/>
                <a:uLnTx/>
                <a:uFillTx/>
                <a:latin typeface="Calibri"/>
                <a:ea typeface="+mn-ea"/>
                <a:cs typeface="Calibri"/>
              </a:rPr>
              <a:t>18</a:t>
            </a:r>
            <a:r>
              <a:rPr kumimoji="0" sz="1600" b="0" i="0" u="none" strike="noStrike" kern="1200" cap="none" spc="-5" normalizeH="0" baseline="0" noProof="0" dirty="0">
                <a:ln>
                  <a:noFill/>
                </a:ln>
                <a:solidFill>
                  <a:prstClr val="black"/>
                </a:solidFill>
                <a:effectLst/>
                <a:uLnTx/>
                <a:uFillTx/>
                <a:latin typeface="Calibri"/>
                <a:ea typeface="+mn-ea"/>
                <a:cs typeface="Calibri"/>
              </a:rPr>
              <a:t>-H</a:t>
            </a:r>
            <a:r>
              <a:rPr kumimoji="0" sz="1600" b="0" i="0" u="none" strike="noStrike" kern="1200" cap="none" spc="0" normalizeH="0" baseline="0" noProof="0" dirty="0">
                <a:ln>
                  <a:noFill/>
                </a:ln>
                <a:solidFill>
                  <a:prstClr val="black"/>
                </a:solidFill>
                <a:effectLst/>
                <a:uLnTx/>
                <a:uFillTx/>
                <a:latin typeface="Calibri"/>
                <a:ea typeface="+mn-ea"/>
                <a:cs typeface="Calibri"/>
              </a:rPr>
              <a:t>ill</a:t>
            </a:r>
            <a:r>
              <a:rPr kumimoji="0" sz="1600" b="0" i="0" u="none" strike="noStrike" kern="1200" cap="none" spc="-10" normalizeH="0" baseline="0" noProof="0" dirty="0">
                <a:ln>
                  <a:noFill/>
                </a:ln>
                <a:solidFill>
                  <a:prstClr val="black"/>
                </a:solidFill>
                <a:effectLst/>
                <a:uLnTx/>
                <a:uFillTx/>
                <a:latin typeface="Calibri"/>
                <a:ea typeface="+mn-ea"/>
                <a:cs typeface="Calibri"/>
              </a:rPr>
              <a:t>s</a:t>
            </a:r>
            <a:r>
              <a:rPr kumimoji="0" sz="1600" b="0" i="0" u="none" strike="noStrike" kern="1200" cap="none" spc="-5" normalizeH="0" baseline="0" noProof="0" dirty="0">
                <a:ln>
                  <a:noFill/>
                </a:ln>
                <a:solidFill>
                  <a:prstClr val="black"/>
                </a:solidFill>
                <a:effectLst/>
                <a:uLnTx/>
                <a:uFillTx/>
                <a:latin typeface="Calibri"/>
                <a:ea typeface="+mn-ea"/>
                <a:cs typeface="Calibri"/>
              </a:rPr>
              <a:t>b</a:t>
            </a:r>
            <a:r>
              <a:rPr kumimoji="0" sz="1600" b="0" i="0" u="none" strike="noStrike" kern="1200" cap="none" spc="-10" normalizeH="0" baseline="0" noProof="0" dirty="0">
                <a:ln>
                  <a:noFill/>
                </a:ln>
                <a:solidFill>
                  <a:prstClr val="black"/>
                </a:solidFill>
                <a:effectLst/>
                <a:uLnTx/>
                <a:uFillTx/>
                <a:latin typeface="Calibri"/>
                <a:ea typeface="+mn-ea"/>
                <a:cs typeface="Calibri"/>
              </a:rPr>
              <a:t>o</a:t>
            </a:r>
            <a:r>
              <a:rPr kumimoji="0" sz="1600" b="0" i="0" u="none" strike="noStrike" kern="1200" cap="none" spc="-35" normalizeH="0" baseline="0" noProof="0" dirty="0">
                <a:ln>
                  <a:noFill/>
                </a:ln>
                <a:solidFill>
                  <a:prstClr val="black"/>
                </a:solidFill>
                <a:effectLst/>
                <a:uLnTx/>
                <a:uFillTx/>
                <a:latin typeface="Calibri"/>
                <a:ea typeface="+mn-ea"/>
                <a:cs typeface="Calibri"/>
              </a:rPr>
              <a:t>r</a:t>
            </a:r>
            <a:r>
              <a:rPr kumimoji="0" sz="1600" b="0" i="0" u="none" strike="noStrike" kern="1200" cap="none" spc="-10" normalizeH="0" baseline="0" noProof="0" dirty="0">
                <a:ln>
                  <a:noFill/>
                </a:ln>
                <a:solidFill>
                  <a:prstClr val="black"/>
                </a:solidFill>
                <a:effectLst/>
                <a:uLnTx/>
                <a:uFillTx/>
                <a:latin typeface="Calibri"/>
                <a:ea typeface="+mn-ea"/>
                <a:cs typeface="Calibri"/>
              </a:rPr>
              <a:t>o</a:t>
            </a:r>
            <a:r>
              <a:rPr kumimoji="0" sz="1600" b="0" i="0" u="none" strike="noStrike" kern="1200" cap="none" spc="-5" normalizeH="0" baseline="0" noProof="0" dirty="0">
                <a:ln>
                  <a:noFill/>
                </a:ln>
                <a:solidFill>
                  <a:prstClr val="black"/>
                </a:solidFill>
                <a:effectLst/>
                <a:uLnTx/>
                <a:uFillTx/>
                <a:latin typeface="Calibri"/>
                <a:ea typeface="+mn-ea"/>
                <a:cs typeface="Calibri"/>
              </a:rPr>
              <a:t>ugh  </a:t>
            </a:r>
            <a:r>
              <a:rPr kumimoji="0" sz="1600" b="0" i="0" u="none" strike="noStrike" kern="1200" cap="none" spc="-15" normalizeH="0" baseline="0" noProof="0" dirty="0">
                <a:ln>
                  <a:noFill/>
                </a:ln>
                <a:solidFill>
                  <a:prstClr val="black"/>
                </a:solidFill>
                <a:effectLst/>
                <a:uLnTx/>
                <a:uFillTx/>
                <a:latin typeface="Calibri"/>
                <a:ea typeface="+mn-ea"/>
                <a:cs typeface="Calibri"/>
              </a:rPr>
              <a:t>19-Baker</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0" lvl="0" indent="0" algn="ctr" defTabSz="914400" rtl="0" eaLnBrk="1" fontAlgn="auto" latinLnBrk="0" hangingPunct="1">
              <a:lnSpc>
                <a:spcPct val="100000"/>
              </a:lnSpc>
              <a:spcBef>
                <a:spcPts val="245"/>
              </a:spcBef>
              <a:spcAft>
                <a:spcPts val="0"/>
              </a:spcAft>
              <a:buClrTx/>
              <a:buSzTx/>
              <a:buFontTx/>
              <a:buNone/>
              <a:tabLst/>
              <a:defRPr/>
            </a:pPr>
            <a:r>
              <a:rPr kumimoji="0" sz="1600" b="0" i="0" u="none" strike="noStrike" kern="1200" cap="none" spc="-5" normalizeH="0" baseline="0" noProof="0" dirty="0">
                <a:ln>
                  <a:noFill/>
                </a:ln>
                <a:solidFill>
                  <a:prstClr val="black"/>
                </a:solidFill>
                <a:effectLst/>
                <a:uLnTx/>
                <a:uFillTx/>
                <a:latin typeface="Calibri"/>
                <a:ea typeface="+mn-ea"/>
                <a:cs typeface="Calibri"/>
              </a:rPr>
              <a:t>20-Columbia</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4" name="object 74"/>
          <p:cNvSpPr/>
          <p:nvPr/>
        </p:nvSpPr>
        <p:spPr>
          <a:xfrm>
            <a:off x="2586227" y="0"/>
            <a:ext cx="9605771" cy="6842759"/>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5" name="object 75"/>
          <p:cNvSpPr txBox="1"/>
          <p:nvPr/>
        </p:nvSpPr>
        <p:spPr>
          <a:xfrm>
            <a:off x="4189882" y="574095"/>
            <a:ext cx="25781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prstClr val="black"/>
                </a:solidFill>
                <a:effectLst/>
                <a:uLnTx/>
                <a:uFillTx/>
                <a:latin typeface="Calibri"/>
                <a:ea typeface="+mn-ea"/>
                <a:cs typeface="Calibri"/>
              </a:rPr>
              <a:t>11</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76" name="object 76"/>
          <p:cNvSpPr txBox="1"/>
          <p:nvPr/>
        </p:nvSpPr>
        <p:spPr>
          <a:xfrm>
            <a:off x="4636109" y="404931"/>
            <a:ext cx="1416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prstClr val="black"/>
                </a:solidFill>
                <a:effectLst/>
                <a:uLnTx/>
                <a:uFillTx/>
                <a:latin typeface="Calibri"/>
                <a:ea typeface="+mn-ea"/>
                <a:cs typeface="Calibri"/>
              </a:rPr>
              <a:t>5</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77" name="object 77"/>
          <p:cNvSpPr txBox="1"/>
          <p:nvPr/>
        </p:nvSpPr>
        <p:spPr>
          <a:xfrm>
            <a:off x="5080508" y="613643"/>
            <a:ext cx="25781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prstClr val="black"/>
                </a:solidFill>
                <a:effectLst/>
                <a:uLnTx/>
                <a:uFillTx/>
                <a:latin typeface="Calibri"/>
                <a:ea typeface="+mn-ea"/>
                <a:cs typeface="Calibri"/>
              </a:rPr>
              <a:t>12</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78" name="object 78"/>
          <p:cNvSpPr txBox="1"/>
          <p:nvPr/>
        </p:nvSpPr>
        <p:spPr>
          <a:xfrm>
            <a:off x="5713272" y="687252"/>
            <a:ext cx="525780" cy="685165"/>
          </a:xfrm>
          <a:prstGeom prst="rect">
            <a:avLst/>
          </a:prstGeom>
        </p:spPr>
        <p:txBody>
          <a:bodyPr vert="horz" wrap="square" lIns="0" tIns="67945" rIns="0" bIns="0" rtlCol="0">
            <a:spAutoFit/>
          </a:bodyPr>
          <a:lstStyle/>
          <a:p>
            <a:pPr marL="0" marR="0" lvl="0" indent="0" algn="ctr" defTabSz="914400" rtl="0" eaLnBrk="1" fontAlgn="auto" latinLnBrk="0" hangingPunct="1">
              <a:lnSpc>
                <a:spcPct val="100000"/>
              </a:lnSpc>
              <a:spcBef>
                <a:spcPts val="535"/>
              </a:spcBef>
              <a:spcAft>
                <a:spcPts val="0"/>
              </a:spcAft>
              <a:buClrTx/>
              <a:buSzTx/>
              <a:buFontTx/>
              <a:buNone/>
              <a:tabLst>
                <a:tab pos="267970" algn="l"/>
              </a:tabLst>
              <a:defRPr/>
            </a:pPr>
            <a:r>
              <a:rPr kumimoji="0" sz="1800" b="0" i="0" u="none" strike="noStrike" kern="1200" cap="none" spc="0" normalizeH="0" baseline="0" noProof="0" dirty="0">
                <a:ln>
                  <a:noFill/>
                </a:ln>
                <a:solidFill>
                  <a:prstClr val="black"/>
                </a:solidFill>
                <a:effectLst/>
                <a:uLnTx/>
                <a:uFillTx/>
                <a:latin typeface="Calibri"/>
                <a:ea typeface="+mn-ea"/>
                <a:cs typeface="Calibri"/>
              </a:rPr>
              <a:t>9	</a:t>
            </a:r>
            <a:r>
              <a:rPr kumimoji="0" sz="2700" b="0" i="0" u="none" strike="noStrike" kern="1200" cap="none" spc="0" normalizeH="0" baseline="1543" noProof="0" dirty="0">
                <a:ln>
                  <a:noFill/>
                </a:ln>
                <a:solidFill>
                  <a:prstClr val="black"/>
                </a:solidFill>
                <a:effectLst/>
                <a:uLnTx/>
                <a:uFillTx/>
                <a:latin typeface="Calibri"/>
                <a:ea typeface="+mn-ea"/>
                <a:cs typeface="Calibri"/>
              </a:rPr>
              <a:t>13</a:t>
            </a:r>
            <a:endParaRPr kumimoji="0" sz="2700" b="0" i="0" u="none" strike="noStrike" kern="1200" cap="none" spc="0" normalizeH="0" baseline="1543" noProof="0">
              <a:ln>
                <a:noFill/>
              </a:ln>
              <a:solidFill>
                <a:prstClr val="black"/>
              </a:solidFill>
              <a:effectLst/>
              <a:uLnTx/>
              <a:uFillTx/>
              <a:latin typeface="Calibri"/>
              <a:ea typeface="+mn-ea"/>
              <a:cs typeface="Calibri"/>
            </a:endParaRPr>
          </a:p>
          <a:p>
            <a:pPr marL="0" marR="15240" lvl="0" indent="0" algn="ctr" defTabSz="914400" rtl="0" eaLnBrk="1" fontAlgn="auto" latinLnBrk="0" hangingPunct="1">
              <a:lnSpc>
                <a:spcPct val="100000"/>
              </a:lnSpc>
              <a:spcBef>
                <a:spcPts val="434"/>
              </a:spcBef>
              <a:spcAft>
                <a:spcPts val="0"/>
              </a:spcAft>
              <a:buClrTx/>
              <a:buSzTx/>
              <a:buFontTx/>
              <a:buNone/>
              <a:tabLst/>
              <a:defRPr/>
            </a:pPr>
            <a:r>
              <a:rPr kumimoji="0" sz="1800" b="0" i="0" u="none" strike="noStrike" kern="1200" cap="none" spc="0" normalizeH="0" baseline="0" noProof="0" dirty="0">
                <a:ln>
                  <a:noFill/>
                </a:ln>
                <a:solidFill>
                  <a:prstClr val="black"/>
                </a:solidFill>
                <a:effectLst/>
                <a:uLnTx/>
                <a:uFillTx/>
                <a:latin typeface="Calibri"/>
                <a:ea typeface="+mn-ea"/>
                <a:cs typeface="Calibri"/>
              </a:rPr>
              <a:t>14</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79" name="object 79"/>
          <p:cNvSpPr txBox="1"/>
          <p:nvPr/>
        </p:nvSpPr>
        <p:spPr>
          <a:xfrm>
            <a:off x="6505600" y="683138"/>
            <a:ext cx="1416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prstClr val="black"/>
                </a:solidFill>
                <a:effectLst/>
                <a:uLnTx/>
                <a:uFillTx/>
                <a:latin typeface="Calibri"/>
                <a:ea typeface="+mn-ea"/>
                <a:cs typeface="Calibri"/>
              </a:rPr>
              <a:t>3</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80" name="object 80"/>
          <p:cNvSpPr txBox="1"/>
          <p:nvPr/>
        </p:nvSpPr>
        <p:spPr>
          <a:xfrm>
            <a:off x="6945655" y="1156797"/>
            <a:ext cx="1416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prstClr val="black"/>
                </a:solidFill>
                <a:effectLst/>
                <a:uLnTx/>
                <a:uFillTx/>
                <a:latin typeface="Calibri"/>
                <a:ea typeface="+mn-ea"/>
                <a:cs typeface="Calibri"/>
              </a:rPr>
              <a:t>1</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81" name="object 81"/>
          <p:cNvSpPr txBox="1"/>
          <p:nvPr/>
        </p:nvSpPr>
        <p:spPr>
          <a:xfrm>
            <a:off x="7548473" y="859617"/>
            <a:ext cx="1416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prstClr val="black"/>
                </a:solidFill>
                <a:effectLst/>
                <a:uLnTx/>
                <a:uFillTx/>
                <a:latin typeface="Calibri"/>
                <a:ea typeface="+mn-ea"/>
                <a:cs typeface="Calibri"/>
              </a:rPr>
              <a:t>7</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82" name="object 82"/>
          <p:cNvSpPr txBox="1"/>
          <p:nvPr/>
        </p:nvSpPr>
        <p:spPr>
          <a:xfrm>
            <a:off x="7699349" y="2621894"/>
            <a:ext cx="1416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prstClr val="black"/>
                </a:solidFill>
                <a:effectLst/>
                <a:uLnTx/>
                <a:uFillTx/>
                <a:latin typeface="Calibri"/>
                <a:ea typeface="+mn-ea"/>
                <a:cs typeface="Calibri"/>
              </a:rPr>
              <a:t>8</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83" name="object 83"/>
          <p:cNvSpPr txBox="1"/>
          <p:nvPr/>
        </p:nvSpPr>
        <p:spPr>
          <a:xfrm>
            <a:off x="8410523" y="3722375"/>
            <a:ext cx="25781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prstClr val="black"/>
                </a:solidFill>
                <a:effectLst/>
                <a:uLnTx/>
                <a:uFillTx/>
                <a:latin typeface="Calibri"/>
                <a:ea typeface="+mn-ea"/>
                <a:cs typeface="Calibri"/>
              </a:rPr>
              <a:t>16</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84" name="object 84"/>
          <p:cNvSpPr txBox="1"/>
          <p:nvPr/>
        </p:nvSpPr>
        <p:spPr>
          <a:xfrm>
            <a:off x="7850225" y="4113966"/>
            <a:ext cx="25781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prstClr val="black"/>
                </a:solidFill>
                <a:effectLst/>
                <a:uLnTx/>
                <a:uFillTx/>
                <a:latin typeface="Calibri"/>
                <a:ea typeface="+mn-ea"/>
                <a:cs typeface="Calibri"/>
              </a:rPr>
              <a:t>10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85" name="object 85"/>
          <p:cNvSpPr txBox="1"/>
          <p:nvPr/>
        </p:nvSpPr>
        <p:spPr>
          <a:xfrm>
            <a:off x="8410523" y="4377542"/>
            <a:ext cx="25781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prstClr val="black"/>
                </a:solidFill>
                <a:effectLst/>
                <a:uLnTx/>
                <a:uFillTx/>
                <a:latin typeface="Calibri"/>
                <a:ea typeface="+mn-ea"/>
                <a:cs typeface="Calibri"/>
              </a:rPr>
              <a:t>15</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86" name="object 86"/>
          <p:cNvSpPr txBox="1"/>
          <p:nvPr/>
        </p:nvSpPr>
        <p:spPr>
          <a:xfrm>
            <a:off x="8469045" y="4848230"/>
            <a:ext cx="1416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prstClr val="black"/>
                </a:solidFill>
                <a:effectLst/>
                <a:uLnTx/>
                <a:uFillTx/>
                <a:latin typeface="Calibri"/>
                <a:ea typeface="+mn-ea"/>
                <a:cs typeface="Calibri"/>
              </a:rPr>
              <a:t>2</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87" name="object 87"/>
          <p:cNvSpPr txBox="1"/>
          <p:nvPr/>
        </p:nvSpPr>
        <p:spPr>
          <a:xfrm>
            <a:off x="8366632" y="5318917"/>
            <a:ext cx="1416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prstClr val="black"/>
                </a:solidFill>
                <a:effectLst/>
                <a:uLnTx/>
                <a:uFillTx/>
                <a:latin typeface="Calibri"/>
                <a:ea typeface="+mn-ea"/>
                <a:cs typeface="Calibri"/>
              </a:rPr>
              <a:t>4</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88" name="object 88"/>
          <p:cNvSpPr txBox="1"/>
          <p:nvPr/>
        </p:nvSpPr>
        <p:spPr>
          <a:xfrm>
            <a:off x="8001101" y="5421330"/>
            <a:ext cx="1416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prstClr val="black"/>
                </a:solidFill>
                <a:effectLst/>
                <a:uLnTx/>
                <a:uFillTx/>
                <a:latin typeface="Calibri"/>
                <a:ea typeface="+mn-ea"/>
                <a:cs typeface="Calibri"/>
              </a:rPr>
              <a:t>6</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89" name="object 89"/>
          <p:cNvSpPr txBox="1"/>
          <p:nvPr/>
        </p:nvSpPr>
        <p:spPr>
          <a:xfrm>
            <a:off x="8019771" y="280057"/>
            <a:ext cx="3961129" cy="1001394"/>
          </a:xfrm>
          <a:prstGeom prst="rect">
            <a:avLst/>
          </a:prstGeom>
        </p:spPr>
        <p:txBody>
          <a:bodyPr vert="horz" wrap="square" lIns="0" tIns="12700" rIns="0" bIns="0" rtlCol="0">
            <a:spAutoFit/>
          </a:bodyPr>
          <a:lstStyle/>
          <a:p>
            <a:pPr marL="355600" marR="5080" lvl="0" indent="-343535" algn="l" defTabSz="914400" rtl="0" eaLnBrk="1" fontAlgn="auto" latinLnBrk="0" hangingPunct="1">
              <a:lnSpc>
                <a:spcPct val="100000"/>
              </a:lnSpc>
              <a:spcBef>
                <a:spcPts val="100"/>
              </a:spcBef>
              <a:spcAft>
                <a:spcPts val="0"/>
              </a:spcAft>
              <a:buClrTx/>
              <a:buSzTx/>
              <a:buFontTx/>
              <a:buNone/>
              <a:tabLst/>
              <a:defRPr/>
            </a:pPr>
            <a:r>
              <a:rPr kumimoji="0" sz="3200" b="1" i="0" u="none" strike="noStrike" kern="1200" cap="none" spc="-90" normalizeH="0" baseline="0" noProof="0" dirty="0">
                <a:ln>
                  <a:noFill/>
                </a:ln>
                <a:solidFill>
                  <a:prstClr val="black"/>
                </a:solidFill>
                <a:effectLst/>
                <a:uLnTx/>
                <a:uFillTx/>
                <a:latin typeface="Calibri"/>
                <a:ea typeface="+mn-ea"/>
                <a:cs typeface="Calibri"/>
              </a:rPr>
              <a:t>Top </a:t>
            </a:r>
            <a:r>
              <a:rPr kumimoji="0" sz="3200" b="1" i="0" u="none" strike="noStrike" kern="1200" cap="none" spc="-5" normalizeH="0" baseline="0" noProof="0" dirty="0">
                <a:ln>
                  <a:noFill/>
                </a:ln>
                <a:solidFill>
                  <a:prstClr val="black"/>
                </a:solidFill>
                <a:effectLst/>
                <a:uLnTx/>
                <a:uFillTx/>
                <a:latin typeface="Calibri"/>
                <a:ea typeface="+mn-ea"/>
                <a:cs typeface="Calibri"/>
              </a:rPr>
              <a:t>20 </a:t>
            </a:r>
            <a:r>
              <a:rPr kumimoji="0" sz="3200" b="1" i="0" u="none" strike="noStrike" kern="1200" cap="none" spc="0" normalizeH="0" baseline="0" noProof="0" dirty="0">
                <a:ln>
                  <a:noFill/>
                </a:ln>
                <a:solidFill>
                  <a:prstClr val="black"/>
                </a:solidFill>
                <a:effectLst/>
                <a:uLnTx/>
                <a:uFillTx/>
                <a:latin typeface="Calibri"/>
                <a:ea typeface="+mn-ea"/>
                <a:cs typeface="Calibri"/>
              </a:rPr>
              <a:t>Florida </a:t>
            </a:r>
            <a:r>
              <a:rPr kumimoji="0" sz="3200" b="1" i="0" u="none" strike="noStrike" kern="1200" cap="none" spc="-5" normalizeH="0" baseline="0" noProof="0" dirty="0">
                <a:ln>
                  <a:noFill/>
                </a:ln>
                <a:solidFill>
                  <a:prstClr val="black"/>
                </a:solidFill>
                <a:effectLst/>
                <a:uLnTx/>
                <a:uFillTx/>
                <a:latin typeface="Calibri"/>
                <a:ea typeface="+mn-ea"/>
                <a:cs typeface="Calibri"/>
              </a:rPr>
              <a:t>Counties  </a:t>
            </a:r>
            <a:r>
              <a:rPr kumimoji="0" sz="3200" b="1" i="0" u="none" strike="noStrike" kern="1200" cap="none" spc="-20" normalizeH="0" baseline="0" noProof="0" dirty="0">
                <a:ln>
                  <a:noFill/>
                </a:ln>
                <a:solidFill>
                  <a:prstClr val="black"/>
                </a:solidFill>
                <a:effectLst/>
                <a:uLnTx/>
                <a:uFillTx/>
                <a:latin typeface="Calibri"/>
                <a:ea typeface="+mn-ea"/>
                <a:cs typeface="Calibri"/>
              </a:rPr>
              <a:t>By </a:t>
            </a:r>
            <a:r>
              <a:rPr kumimoji="0" sz="3200" b="1" i="0" u="none" strike="noStrike" kern="1200" cap="none" spc="-5" normalizeH="0" baseline="0" noProof="0" dirty="0">
                <a:ln>
                  <a:noFill/>
                </a:ln>
                <a:solidFill>
                  <a:prstClr val="black"/>
                </a:solidFill>
                <a:effectLst/>
                <a:uLnTx/>
                <a:uFillTx/>
                <a:latin typeface="Calibri"/>
                <a:ea typeface="+mn-ea"/>
                <a:cs typeface="Calibri"/>
              </a:rPr>
              <a:t>HIV </a:t>
            </a:r>
            <a:r>
              <a:rPr kumimoji="0" sz="3200" b="1" i="0" u="none" strike="noStrike" kern="1200" cap="none" spc="-35" normalizeH="0" baseline="0" noProof="0" dirty="0">
                <a:ln>
                  <a:noFill/>
                </a:ln>
                <a:solidFill>
                  <a:prstClr val="black"/>
                </a:solidFill>
                <a:effectLst/>
                <a:uLnTx/>
                <a:uFillTx/>
                <a:latin typeface="Calibri"/>
                <a:ea typeface="+mn-ea"/>
                <a:cs typeface="Calibri"/>
              </a:rPr>
              <a:t>rate </a:t>
            </a:r>
            <a:r>
              <a:rPr kumimoji="0" sz="3200" b="1" i="0" u="none" strike="noStrike" kern="1200" cap="none" spc="0" normalizeH="0" baseline="0" noProof="0" dirty="0">
                <a:ln>
                  <a:noFill/>
                </a:ln>
                <a:solidFill>
                  <a:prstClr val="black"/>
                </a:solidFill>
                <a:effectLst/>
                <a:uLnTx/>
                <a:uFillTx/>
                <a:latin typeface="Calibri"/>
                <a:ea typeface="+mn-ea"/>
                <a:cs typeface="Calibri"/>
              </a:rPr>
              <a:t>( PWH</a:t>
            </a:r>
            <a:r>
              <a:rPr kumimoji="0" sz="3200" b="1" i="0" u="none" strike="noStrike" kern="1200" cap="none" spc="-15" normalizeH="0" baseline="0" noProof="0" dirty="0">
                <a:ln>
                  <a:noFill/>
                </a:ln>
                <a:solidFill>
                  <a:prstClr val="black"/>
                </a:solidFill>
                <a:effectLst/>
                <a:uLnTx/>
                <a:uFillTx/>
                <a:latin typeface="Calibri"/>
                <a:ea typeface="+mn-ea"/>
                <a:cs typeface="Calibri"/>
              </a:rPr>
              <a:t> </a:t>
            </a:r>
            <a:r>
              <a:rPr kumimoji="0" sz="3200" b="1" i="0" u="none" strike="noStrike" kern="1200" cap="none" spc="0" normalizeH="0" baseline="0" noProof="0" dirty="0">
                <a:ln>
                  <a:noFill/>
                </a:ln>
                <a:solidFill>
                  <a:prstClr val="black"/>
                </a:solidFill>
                <a:effectLst/>
                <a:uLnTx/>
                <a:uFillTx/>
                <a:latin typeface="Calibri"/>
                <a:ea typeface="+mn-ea"/>
                <a:cs typeface="Calibri"/>
              </a:rPr>
              <a:t>)</a:t>
            </a:r>
            <a:endParaRPr kumimoji="0" sz="32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2182874440"/>
      </p:ext>
    </p:extLst>
  </p:cSld>
  <p:clrMapOvr>
    <a:masterClrMapping/>
  </p:clrMapOvr>
  <p:timing>
    <p:tnLst>
      <p:par>
        <p:cTn id="1" dur="indefinite" restart="never" nodeType="tmRoot"/>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1297711" y="6110546"/>
            <a:ext cx="476250" cy="51371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3200" b="0" i="0" u="none" strike="noStrike" kern="1200" cap="none" spc="-10" normalizeH="0" baseline="0" noProof="0" dirty="0">
                <a:ln>
                  <a:noFill/>
                </a:ln>
                <a:solidFill>
                  <a:srgbClr val="FFFFFF"/>
                </a:solidFill>
                <a:effectLst/>
                <a:uLnTx/>
                <a:uFillTx/>
                <a:latin typeface="Arial"/>
                <a:ea typeface="+mn-ea"/>
                <a:cs typeface="Arial"/>
              </a:rPr>
              <a:t>12</a:t>
            </a:r>
            <a:endParaRPr kumimoji="0" sz="3200" b="0" i="0" u="none" strike="noStrike" kern="1200" cap="none" spc="0" normalizeH="0" baseline="0" noProof="0">
              <a:ln>
                <a:noFill/>
              </a:ln>
              <a:solidFill>
                <a:prstClr val="black"/>
              </a:solidFill>
              <a:effectLst/>
              <a:uLnTx/>
              <a:uFillTx/>
              <a:latin typeface="Arial"/>
              <a:ea typeface="+mn-ea"/>
              <a:cs typeface="Arial"/>
            </a:endParaRPr>
          </a:p>
        </p:txBody>
      </p:sp>
      <p:sp>
        <p:nvSpPr>
          <p:cNvPr id="3" name="object 3"/>
          <p:cNvSpPr txBox="1">
            <a:spLocks noGrp="1"/>
          </p:cNvSpPr>
          <p:nvPr>
            <p:ph type="title"/>
          </p:nvPr>
        </p:nvSpPr>
        <p:spPr>
          <a:xfrm>
            <a:off x="537965" y="275367"/>
            <a:ext cx="11174730" cy="667385"/>
          </a:xfrm>
          <a:prstGeom prst="rect">
            <a:avLst/>
          </a:prstGeom>
        </p:spPr>
        <p:txBody>
          <a:bodyPr vert="horz" wrap="square" lIns="0" tIns="13970" rIns="0" bIns="0" rtlCol="0">
            <a:spAutoFit/>
          </a:bodyPr>
          <a:lstStyle/>
          <a:p>
            <a:pPr marL="12700">
              <a:lnSpc>
                <a:spcPct val="100000"/>
              </a:lnSpc>
              <a:spcBef>
                <a:spcPts val="110"/>
              </a:spcBef>
            </a:pPr>
            <a:r>
              <a:rPr sz="4000" spc="-35" dirty="0">
                <a:solidFill>
                  <a:srgbClr val="000000"/>
                </a:solidFill>
              </a:rPr>
              <a:t>PWH</a:t>
            </a:r>
            <a:r>
              <a:rPr sz="4000" spc="-35" dirty="0">
                <a:solidFill>
                  <a:srgbClr val="E7E6E6"/>
                </a:solidFill>
              </a:rPr>
              <a:t>: </a:t>
            </a:r>
            <a:r>
              <a:rPr sz="4000" spc="-140" dirty="0">
                <a:solidFill>
                  <a:srgbClr val="E7E6E6"/>
                </a:solidFill>
              </a:rPr>
              <a:t>Top </a:t>
            </a:r>
            <a:r>
              <a:rPr sz="4000" spc="-15" dirty="0">
                <a:solidFill>
                  <a:srgbClr val="E7E6E6"/>
                </a:solidFill>
              </a:rPr>
              <a:t>20 </a:t>
            </a:r>
            <a:r>
              <a:rPr sz="4000" spc="-35" dirty="0">
                <a:solidFill>
                  <a:srgbClr val="E7E6E6"/>
                </a:solidFill>
              </a:rPr>
              <a:t>Counties- </a:t>
            </a:r>
            <a:r>
              <a:rPr sz="4200" i="1" spc="-175" dirty="0">
                <a:solidFill>
                  <a:srgbClr val="000000"/>
                </a:solidFill>
                <a:latin typeface="Calibri Light"/>
                <a:cs typeface="Calibri Light"/>
              </a:rPr>
              <a:t>PWH </a:t>
            </a:r>
            <a:r>
              <a:rPr sz="4200" i="1" spc="-130" dirty="0">
                <a:solidFill>
                  <a:srgbClr val="000000"/>
                </a:solidFill>
                <a:latin typeface="Calibri Light"/>
                <a:cs typeface="Calibri Light"/>
              </a:rPr>
              <a:t>Rates/100,000</a:t>
            </a:r>
            <a:r>
              <a:rPr sz="4200" i="1" spc="-150" dirty="0">
                <a:solidFill>
                  <a:srgbClr val="000000"/>
                </a:solidFill>
                <a:latin typeface="Calibri Light"/>
                <a:cs typeface="Calibri Light"/>
              </a:rPr>
              <a:t> </a:t>
            </a:r>
            <a:r>
              <a:rPr sz="4200" i="1" spc="-75" dirty="0">
                <a:solidFill>
                  <a:srgbClr val="000000"/>
                </a:solidFill>
                <a:latin typeface="Calibri Light"/>
                <a:cs typeface="Calibri Light"/>
              </a:rPr>
              <a:t>popn</a:t>
            </a:r>
            <a:r>
              <a:rPr sz="4000" spc="-75" dirty="0">
                <a:solidFill>
                  <a:srgbClr val="000000"/>
                </a:solidFill>
              </a:rPr>
              <a:t>.</a:t>
            </a:r>
            <a:r>
              <a:rPr sz="4000" spc="-75" dirty="0">
                <a:solidFill>
                  <a:srgbClr val="E7E6E6"/>
                </a:solidFill>
              </a:rPr>
              <a:t>-2021</a:t>
            </a:r>
            <a:endParaRPr sz="4000">
              <a:latin typeface="Calibri Light"/>
              <a:cs typeface="Calibri Light"/>
            </a:endParaRPr>
          </a:p>
        </p:txBody>
      </p:sp>
      <p:sp>
        <p:nvSpPr>
          <p:cNvPr id="4" name="object 4"/>
          <p:cNvSpPr/>
          <p:nvPr/>
        </p:nvSpPr>
        <p:spPr>
          <a:xfrm>
            <a:off x="0" y="1077467"/>
            <a:ext cx="12191999" cy="5138927"/>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778116" y="2608898"/>
            <a:ext cx="146111" cy="85953"/>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857647" y="2535100"/>
            <a:ext cx="16510" cy="55244"/>
          </a:xfrm>
          <a:custGeom>
            <a:avLst/>
            <a:gdLst/>
            <a:ahLst/>
            <a:cxnLst/>
            <a:rect l="l" t="t" r="r" b="b"/>
            <a:pathLst>
              <a:path w="16509" h="55244">
                <a:moveTo>
                  <a:pt x="10426" y="0"/>
                </a:moveTo>
                <a:lnTo>
                  <a:pt x="0" y="3492"/>
                </a:lnTo>
                <a:lnTo>
                  <a:pt x="850" y="52082"/>
                </a:lnTo>
                <a:lnTo>
                  <a:pt x="1422" y="53073"/>
                </a:lnTo>
                <a:lnTo>
                  <a:pt x="3683" y="54368"/>
                </a:lnTo>
                <a:lnTo>
                  <a:pt x="5651" y="54673"/>
                </a:lnTo>
                <a:lnTo>
                  <a:pt x="11315" y="54571"/>
                </a:lnTo>
                <a:lnTo>
                  <a:pt x="13296" y="54203"/>
                </a:lnTo>
                <a:lnTo>
                  <a:pt x="15582" y="52832"/>
                </a:lnTo>
                <a:lnTo>
                  <a:pt x="16141" y="51816"/>
                </a:lnTo>
                <a:lnTo>
                  <a:pt x="15278" y="2552"/>
                </a:lnTo>
                <a:lnTo>
                  <a:pt x="14706" y="1600"/>
                </a:lnTo>
                <a:lnTo>
                  <a:pt x="12446" y="304"/>
                </a:lnTo>
                <a:lnTo>
                  <a:pt x="10426"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768109" y="1983975"/>
            <a:ext cx="154305" cy="526415"/>
          </a:xfrm>
          <a:custGeom>
            <a:avLst/>
            <a:gdLst/>
            <a:ahLst/>
            <a:cxnLst/>
            <a:rect l="l" t="t" r="r" b="b"/>
            <a:pathLst>
              <a:path w="154305" h="526414">
                <a:moveTo>
                  <a:pt x="143883" y="434492"/>
                </a:moveTo>
                <a:lnTo>
                  <a:pt x="104635" y="434492"/>
                </a:lnTo>
                <a:lnTo>
                  <a:pt x="110299" y="435190"/>
                </a:lnTo>
                <a:lnTo>
                  <a:pt x="120027" y="438213"/>
                </a:lnTo>
                <a:lnTo>
                  <a:pt x="137820" y="474624"/>
                </a:lnTo>
                <a:lnTo>
                  <a:pt x="137071" y="479526"/>
                </a:lnTo>
                <a:lnTo>
                  <a:pt x="105079" y="505142"/>
                </a:lnTo>
                <a:lnTo>
                  <a:pt x="10515" y="506793"/>
                </a:lnTo>
                <a:lnTo>
                  <a:pt x="9994" y="506958"/>
                </a:lnTo>
                <a:lnTo>
                  <a:pt x="7747" y="513029"/>
                </a:lnTo>
                <a:lnTo>
                  <a:pt x="7747" y="518274"/>
                </a:lnTo>
                <a:lnTo>
                  <a:pt x="10845" y="525881"/>
                </a:lnTo>
                <a:lnTo>
                  <a:pt x="109918" y="524154"/>
                </a:lnTo>
                <a:lnTo>
                  <a:pt x="145567" y="504215"/>
                </a:lnTo>
                <a:lnTo>
                  <a:pt x="154292" y="478091"/>
                </a:lnTo>
                <a:lnTo>
                  <a:pt x="154000" y="461429"/>
                </a:lnTo>
                <a:lnTo>
                  <a:pt x="152641" y="453669"/>
                </a:lnTo>
                <a:lnTo>
                  <a:pt x="147485" y="440067"/>
                </a:lnTo>
                <a:lnTo>
                  <a:pt x="143883" y="434492"/>
                </a:lnTo>
                <a:close/>
              </a:path>
              <a:path w="154305" h="526414">
                <a:moveTo>
                  <a:pt x="106489" y="415366"/>
                </a:moveTo>
                <a:lnTo>
                  <a:pt x="8953" y="417068"/>
                </a:lnTo>
                <a:lnTo>
                  <a:pt x="6172" y="423316"/>
                </a:lnTo>
                <a:lnTo>
                  <a:pt x="6172" y="428472"/>
                </a:lnTo>
                <a:lnTo>
                  <a:pt x="9283" y="436156"/>
                </a:lnTo>
                <a:lnTo>
                  <a:pt x="104635" y="434492"/>
                </a:lnTo>
                <a:lnTo>
                  <a:pt x="143883" y="434492"/>
                </a:lnTo>
                <a:lnTo>
                  <a:pt x="143776" y="434327"/>
                </a:lnTo>
                <a:lnTo>
                  <a:pt x="134086" y="424967"/>
                </a:lnTo>
                <a:lnTo>
                  <a:pt x="128206" y="421411"/>
                </a:lnTo>
                <a:lnTo>
                  <a:pt x="114350" y="416509"/>
                </a:lnTo>
                <a:lnTo>
                  <a:pt x="106489" y="415366"/>
                </a:lnTo>
                <a:close/>
              </a:path>
              <a:path w="154305" h="526414">
                <a:moveTo>
                  <a:pt x="146735" y="292557"/>
                </a:moveTo>
                <a:lnTo>
                  <a:pt x="77724" y="293763"/>
                </a:lnTo>
                <a:lnTo>
                  <a:pt x="42214" y="317995"/>
                </a:lnTo>
                <a:lnTo>
                  <a:pt x="41186" y="323659"/>
                </a:lnTo>
                <a:lnTo>
                  <a:pt x="41402" y="336080"/>
                </a:lnTo>
                <a:lnTo>
                  <a:pt x="42964" y="341731"/>
                </a:lnTo>
                <a:lnTo>
                  <a:pt x="49047" y="352856"/>
                </a:lnTo>
                <a:lnTo>
                  <a:pt x="53771" y="358419"/>
                </a:lnTo>
                <a:lnTo>
                  <a:pt x="60198" y="363956"/>
                </a:lnTo>
                <a:lnTo>
                  <a:pt x="46316" y="364197"/>
                </a:lnTo>
                <a:lnTo>
                  <a:pt x="43585" y="371640"/>
                </a:lnTo>
                <a:lnTo>
                  <a:pt x="43708" y="375513"/>
                </a:lnTo>
                <a:lnTo>
                  <a:pt x="46609" y="380834"/>
                </a:lnTo>
                <a:lnTo>
                  <a:pt x="148247" y="379056"/>
                </a:lnTo>
                <a:lnTo>
                  <a:pt x="150926" y="373126"/>
                </a:lnTo>
                <a:lnTo>
                  <a:pt x="150812" y="366471"/>
                </a:lnTo>
                <a:lnTo>
                  <a:pt x="150482" y="364096"/>
                </a:lnTo>
                <a:lnTo>
                  <a:pt x="150241" y="363169"/>
                </a:lnTo>
                <a:lnTo>
                  <a:pt x="149636" y="361873"/>
                </a:lnTo>
                <a:lnTo>
                  <a:pt x="77127" y="361873"/>
                </a:lnTo>
                <a:lnTo>
                  <a:pt x="70713" y="356933"/>
                </a:lnTo>
                <a:lnTo>
                  <a:pt x="65836" y="352171"/>
                </a:lnTo>
                <a:lnTo>
                  <a:pt x="59131" y="343065"/>
                </a:lnTo>
                <a:lnTo>
                  <a:pt x="57404" y="338480"/>
                </a:lnTo>
                <a:lnTo>
                  <a:pt x="57264" y="330288"/>
                </a:lnTo>
                <a:lnTo>
                  <a:pt x="57873" y="327139"/>
                </a:lnTo>
                <a:lnTo>
                  <a:pt x="147053" y="310972"/>
                </a:lnTo>
                <a:lnTo>
                  <a:pt x="147561" y="310819"/>
                </a:lnTo>
                <a:lnTo>
                  <a:pt x="149745" y="305054"/>
                </a:lnTo>
                <a:lnTo>
                  <a:pt x="149631" y="298386"/>
                </a:lnTo>
                <a:lnTo>
                  <a:pt x="147243" y="292696"/>
                </a:lnTo>
                <a:lnTo>
                  <a:pt x="146735" y="292557"/>
                </a:lnTo>
                <a:close/>
              </a:path>
              <a:path w="154305" h="526414">
                <a:moveTo>
                  <a:pt x="147929" y="360641"/>
                </a:moveTo>
                <a:lnTo>
                  <a:pt x="77127" y="361873"/>
                </a:lnTo>
                <a:lnTo>
                  <a:pt x="149636" y="361873"/>
                </a:lnTo>
                <a:lnTo>
                  <a:pt x="149263" y="361365"/>
                </a:lnTo>
                <a:lnTo>
                  <a:pt x="148424" y="360781"/>
                </a:lnTo>
                <a:lnTo>
                  <a:pt x="147929" y="360641"/>
                </a:lnTo>
                <a:close/>
              </a:path>
              <a:path w="154305" h="526414">
                <a:moveTo>
                  <a:pt x="145821" y="240258"/>
                </a:moveTo>
                <a:lnTo>
                  <a:pt x="44259" y="242036"/>
                </a:lnTo>
                <a:lnTo>
                  <a:pt x="41509" y="252755"/>
                </a:lnTo>
                <a:lnTo>
                  <a:pt x="41617" y="254622"/>
                </a:lnTo>
                <a:lnTo>
                  <a:pt x="44589" y="260451"/>
                </a:lnTo>
                <a:lnTo>
                  <a:pt x="146138" y="258673"/>
                </a:lnTo>
                <a:lnTo>
                  <a:pt x="148790" y="253136"/>
                </a:lnTo>
                <a:lnTo>
                  <a:pt x="148717" y="246087"/>
                </a:lnTo>
                <a:lnTo>
                  <a:pt x="145821" y="240258"/>
                </a:lnTo>
                <a:close/>
              </a:path>
              <a:path w="154305" h="526414">
                <a:moveTo>
                  <a:pt x="15138" y="240423"/>
                </a:moveTo>
                <a:lnTo>
                  <a:pt x="6578" y="240576"/>
                </a:lnTo>
                <a:lnTo>
                  <a:pt x="3708" y="241427"/>
                </a:lnTo>
                <a:lnTo>
                  <a:pt x="711" y="244678"/>
                </a:lnTo>
                <a:lnTo>
                  <a:pt x="0" y="247650"/>
                </a:lnTo>
                <a:lnTo>
                  <a:pt x="152" y="256349"/>
                </a:lnTo>
                <a:lnTo>
                  <a:pt x="990" y="259346"/>
                </a:lnTo>
                <a:lnTo>
                  <a:pt x="4165" y="262572"/>
                </a:lnTo>
                <a:lnTo>
                  <a:pt x="7124" y="263334"/>
                </a:lnTo>
                <a:lnTo>
                  <a:pt x="15684" y="263182"/>
                </a:lnTo>
                <a:lnTo>
                  <a:pt x="18554" y="262331"/>
                </a:lnTo>
                <a:lnTo>
                  <a:pt x="21539" y="259080"/>
                </a:lnTo>
                <a:lnTo>
                  <a:pt x="22250" y="256108"/>
                </a:lnTo>
                <a:lnTo>
                  <a:pt x="22098" y="247408"/>
                </a:lnTo>
                <a:lnTo>
                  <a:pt x="21272" y="244411"/>
                </a:lnTo>
                <a:lnTo>
                  <a:pt x="18084" y="241185"/>
                </a:lnTo>
                <a:lnTo>
                  <a:pt x="15138" y="240423"/>
                </a:lnTo>
                <a:close/>
              </a:path>
              <a:path w="154305" h="526414">
                <a:moveTo>
                  <a:pt x="99860" y="114223"/>
                </a:moveTo>
                <a:lnTo>
                  <a:pt x="56769" y="123164"/>
                </a:lnTo>
                <a:lnTo>
                  <a:pt x="38268" y="156235"/>
                </a:lnTo>
                <a:lnTo>
                  <a:pt x="38557" y="173075"/>
                </a:lnTo>
                <a:lnTo>
                  <a:pt x="59867" y="206895"/>
                </a:lnTo>
                <a:lnTo>
                  <a:pt x="87249" y="214909"/>
                </a:lnTo>
                <a:lnTo>
                  <a:pt x="103924" y="214630"/>
                </a:lnTo>
                <a:lnTo>
                  <a:pt x="139687" y="197739"/>
                </a:lnTo>
                <a:lnTo>
                  <a:pt x="140983" y="195808"/>
                </a:lnTo>
                <a:lnTo>
                  <a:pt x="88150" y="195808"/>
                </a:lnTo>
                <a:lnTo>
                  <a:pt x="82854" y="195287"/>
                </a:lnTo>
                <a:lnTo>
                  <a:pt x="53911" y="170459"/>
                </a:lnTo>
                <a:lnTo>
                  <a:pt x="53802" y="158635"/>
                </a:lnTo>
                <a:lnTo>
                  <a:pt x="54686" y="154076"/>
                </a:lnTo>
                <a:lnTo>
                  <a:pt x="87807" y="133515"/>
                </a:lnTo>
                <a:lnTo>
                  <a:pt x="99034" y="133324"/>
                </a:lnTo>
                <a:lnTo>
                  <a:pt x="139307" y="133324"/>
                </a:lnTo>
                <a:lnTo>
                  <a:pt x="137363" y="130733"/>
                </a:lnTo>
                <a:lnTo>
                  <a:pt x="127241" y="122351"/>
                </a:lnTo>
                <a:lnTo>
                  <a:pt x="121246" y="119240"/>
                </a:lnTo>
                <a:lnTo>
                  <a:pt x="107416" y="115163"/>
                </a:lnTo>
                <a:lnTo>
                  <a:pt x="99860" y="114223"/>
                </a:lnTo>
                <a:close/>
              </a:path>
              <a:path w="154305" h="526414">
                <a:moveTo>
                  <a:pt x="139307" y="133324"/>
                </a:moveTo>
                <a:lnTo>
                  <a:pt x="99034" y="133324"/>
                </a:lnTo>
                <a:lnTo>
                  <a:pt x="104368" y="133832"/>
                </a:lnTo>
                <a:lnTo>
                  <a:pt x="114084" y="136067"/>
                </a:lnTo>
                <a:lnTo>
                  <a:pt x="133294" y="170459"/>
                </a:lnTo>
                <a:lnTo>
                  <a:pt x="132422" y="174942"/>
                </a:lnTo>
                <a:lnTo>
                  <a:pt x="99377" y="195618"/>
                </a:lnTo>
                <a:lnTo>
                  <a:pt x="88150" y="195808"/>
                </a:lnTo>
                <a:lnTo>
                  <a:pt x="140983" y="195808"/>
                </a:lnTo>
                <a:lnTo>
                  <a:pt x="143167" y="192557"/>
                </a:lnTo>
                <a:lnTo>
                  <a:pt x="147866" y="180200"/>
                </a:lnTo>
                <a:lnTo>
                  <a:pt x="148942" y="173075"/>
                </a:lnTo>
                <a:lnTo>
                  <a:pt x="148905" y="169976"/>
                </a:lnTo>
                <a:lnTo>
                  <a:pt x="148666" y="156235"/>
                </a:lnTo>
                <a:lnTo>
                  <a:pt x="147142" y="148805"/>
                </a:lnTo>
                <a:lnTo>
                  <a:pt x="141338" y="136029"/>
                </a:lnTo>
                <a:lnTo>
                  <a:pt x="139307" y="133324"/>
                </a:lnTo>
                <a:close/>
              </a:path>
              <a:path w="154305" h="526414">
                <a:moveTo>
                  <a:pt x="141630" y="0"/>
                </a:moveTo>
                <a:lnTo>
                  <a:pt x="72618" y="1206"/>
                </a:lnTo>
                <a:lnTo>
                  <a:pt x="37109" y="25438"/>
                </a:lnTo>
                <a:lnTo>
                  <a:pt x="36080" y="31089"/>
                </a:lnTo>
                <a:lnTo>
                  <a:pt x="36296" y="43510"/>
                </a:lnTo>
                <a:lnTo>
                  <a:pt x="37858" y="49161"/>
                </a:lnTo>
                <a:lnTo>
                  <a:pt x="43942" y="60299"/>
                </a:lnTo>
                <a:lnTo>
                  <a:pt x="48666" y="65849"/>
                </a:lnTo>
                <a:lnTo>
                  <a:pt x="55092" y="71399"/>
                </a:lnTo>
                <a:lnTo>
                  <a:pt x="41211" y="71640"/>
                </a:lnTo>
                <a:lnTo>
                  <a:pt x="38479" y="79070"/>
                </a:lnTo>
                <a:lnTo>
                  <a:pt x="38603" y="82956"/>
                </a:lnTo>
                <a:lnTo>
                  <a:pt x="41503" y="88265"/>
                </a:lnTo>
                <a:lnTo>
                  <a:pt x="143141" y="86487"/>
                </a:lnTo>
                <a:lnTo>
                  <a:pt x="145821" y="80568"/>
                </a:lnTo>
                <a:lnTo>
                  <a:pt x="145707" y="73901"/>
                </a:lnTo>
                <a:lnTo>
                  <a:pt x="145332" y="71399"/>
                </a:lnTo>
                <a:lnTo>
                  <a:pt x="145135" y="70599"/>
                </a:lnTo>
                <a:lnTo>
                  <a:pt x="144531" y="69316"/>
                </a:lnTo>
                <a:lnTo>
                  <a:pt x="72021" y="69316"/>
                </a:lnTo>
                <a:lnTo>
                  <a:pt x="65608" y="64363"/>
                </a:lnTo>
                <a:lnTo>
                  <a:pt x="60731" y="59613"/>
                </a:lnTo>
                <a:lnTo>
                  <a:pt x="54013" y="50495"/>
                </a:lnTo>
                <a:lnTo>
                  <a:pt x="52298" y="45910"/>
                </a:lnTo>
                <a:lnTo>
                  <a:pt x="52158" y="37731"/>
                </a:lnTo>
                <a:lnTo>
                  <a:pt x="52768" y="34582"/>
                </a:lnTo>
                <a:lnTo>
                  <a:pt x="141947" y="18415"/>
                </a:lnTo>
                <a:lnTo>
                  <a:pt x="142443" y="18249"/>
                </a:lnTo>
                <a:lnTo>
                  <a:pt x="144640" y="12484"/>
                </a:lnTo>
                <a:lnTo>
                  <a:pt x="144526" y="5829"/>
                </a:lnTo>
                <a:lnTo>
                  <a:pt x="142138" y="139"/>
                </a:lnTo>
                <a:lnTo>
                  <a:pt x="141630" y="0"/>
                </a:lnTo>
                <a:close/>
              </a:path>
              <a:path w="154305" h="526414">
                <a:moveTo>
                  <a:pt x="142811" y="68072"/>
                </a:moveTo>
                <a:lnTo>
                  <a:pt x="72021" y="69316"/>
                </a:lnTo>
                <a:lnTo>
                  <a:pt x="144531" y="69316"/>
                </a:lnTo>
                <a:lnTo>
                  <a:pt x="144145" y="68795"/>
                </a:lnTo>
                <a:lnTo>
                  <a:pt x="143319" y="68211"/>
                </a:lnTo>
                <a:lnTo>
                  <a:pt x="142811" y="68072"/>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txBox="1"/>
          <p:nvPr/>
        </p:nvSpPr>
        <p:spPr>
          <a:xfrm>
            <a:off x="1195072" y="3310757"/>
            <a:ext cx="254000" cy="997585"/>
          </a:xfrm>
          <a:prstGeom prst="rect">
            <a:avLst/>
          </a:prstGeom>
        </p:spPr>
        <p:txBody>
          <a:bodyPr vert="vert270" wrap="square" lIns="0" tIns="0" rIns="0" bIns="0" rtlCol="0">
            <a:spAutoFit/>
          </a:bodyPr>
          <a:lstStyle/>
          <a:p>
            <a:pPr marL="12700" marR="0" lvl="0" indent="0" algn="l" defTabSz="914400" rtl="0" eaLnBrk="1" fontAlgn="auto" latinLnBrk="0" hangingPunct="1">
              <a:lnSpc>
                <a:spcPts val="1810"/>
              </a:lnSpc>
              <a:spcBef>
                <a:spcPts val="0"/>
              </a:spcBef>
              <a:spcAft>
                <a:spcPts val="0"/>
              </a:spcAft>
              <a:buClrTx/>
              <a:buSzTx/>
              <a:buFontTx/>
              <a:buNone/>
              <a:tabLst/>
              <a:defRPr/>
            </a:pPr>
            <a:r>
              <a:rPr kumimoji="0" sz="1800" b="0" i="0" u="none" strike="noStrike" kern="1200" cap="none" spc="-15" normalizeH="0" baseline="0" noProof="0" dirty="0">
                <a:ln>
                  <a:noFill/>
                </a:ln>
                <a:solidFill>
                  <a:prstClr val="black"/>
                </a:solidFill>
                <a:effectLst/>
                <a:uLnTx/>
                <a:uFillTx/>
                <a:latin typeface="Calibri"/>
                <a:ea typeface="+mn-ea"/>
                <a:cs typeface="Calibri"/>
              </a:rPr>
              <a:t>2-Broward</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9" name="object 9"/>
          <p:cNvSpPr txBox="1"/>
          <p:nvPr/>
        </p:nvSpPr>
        <p:spPr>
          <a:xfrm>
            <a:off x="1756285" y="3367177"/>
            <a:ext cx="254000" cy="1064895"/>
          </a:xfrm>
          <a:prstGeom prst="rect">
            <a:avLst/>
          </a:prstGeom>
        </p:spPr>
        <p:txBody>
          <a:bodyPr vert="vert270" wrap="square" lIns="0" tIns="0" rIns="0" bIns="0" rtlCol="0">
            <a:spAutoFit/>
          </a:bodyPr>
          <a:lstStyle/>
          <a:p>
            <a:pPr marL="12700" marR="0" lvl="0" indent="0" algn="l" defTabSz="914400" rtl="0" eaLnBrk="1" fontAlgn="auto" latinLnBrk="0" hangingPunct="1">
              <a:lnSpc>
                <a:spcPts val="1810"/>
              </a:lnSpc>
              <a:spcBef>
                <a:spcPts val="0"/>
              </a:spcBef>
              <a:spcAft>
                <a:spcPts val="0"/>
              </a:spcAft>
              <a:buClrTx/>
              <a:buSzTx/>
              <a:buFontTx/>
              <a:buNone/>
              <a:tabLst/>
              <a:defRPr/>
            </a:pPr>
            <a:r>
              <a:rPr kumimoji="0" sz="1800" b="0" i="0" u="none" strike="noStrike" kern="1200" cap="none" spc="0" normalizeH="0" baseline="0" noProof="0" dirty="0">
                <a:ln>
                  <a:noFill/>
                </a:ln>
                <a:solidFill>
                  <a:prstClr val="black"/>
                </a:solidFill>
                <a:effectLst/>
                <a:uLnTx/>
                <a:uFillTx/>
                <a:latin typeface="Calibri"/>
                <a:ea typeface="+mn-ea"/>
                <a:cs typeface="Calibri"/>
              </a:rPr>
              <a:t>3</a:t>
            </a:r>
            <a:r>
              <a:rPr kumimoji="0" sz="1800" b="0" i="0" u="none" strike="noStrike" kern="1200" cap="none" spc="-5" normalizeH="0" baseline="0" noProof="0" dirty="0">
                <a:ln>
                  <a:noFill/>
                </a:ln>
                <a:solidFill>
                  <a:prstClr val="black"/>
                </a:solidFill>
                <a:effectLst/>
                <a:uLnTx/>
                <a:uFillTx/>
                <a:latin typeface="Calibri"/>
                <a:ea typeface="+mn-ea"/>
                <a:cs typeface="Calibri"/>
              </a:rPr>
              <a:t>-</a:t>
            </a:r>
            <a:r>
              <a:rPr kumimoji="0" sz="1800" b="0" i="0" u="none" strike="noStrike" kern="1200" cap="none" spc="-10" normalizeH="0" baseline="0" noProof="0" dirty="0">
                <a:ln>
                  <a:noFill/>
                </a:ln>
                <a:solidFill>
                  <a:prstClr val="black"/>
                </a:solidFill>
                <a:effectLst/>
                <a:uLnTx/>
                <a:uFillTx/>
                <a:latin typeface="Calibri"/>
                <a:ea typeface="+mn-ea"/>
                <a:cs typeface="Calibri"/>
              </a:rPr>
              <a:t>H</a:t>
            </a:r>
            <a:r>
              <a:rPr kumimoji="0" sz="1800" b="0" i="0" u="none" strike="noStrike" kern="1200" cap="none" spc="0" normalizeH="0" baseline="0" noProof="0" dirty="0">
                <a:ln>
                  <a:noFill/>
                </a:ln>
                <a:solidFill>
                  <a:prstClr val="black"/>
                </a:solidFill>
                <a:effectLst/>
                <a:uLnTx/>
                <a:uFillTx/>
                <a:latin typeface="Calibri"/>
                <a:ea typeface="+mn-ea"/>
                <a:cs typeface="Calibri"/>
              </a:rPr>
              <a:t>am</a:t>
            </a:r>
            <a:r>
              <a:rPr kumimoji="0" sz="1800" b="0" i="0" u="none" strike="noStrike" kern="1200" cap="none" spc="-5" normalizeH="0" baseline="0" noProof="0" dirty="0">
                <a:ln>
                  <a:noFill/>
                </a:ln>
                <a:solidFill>
                  <a:prstClr val="black"/>
                </a:solidFill>
                <a:effectLst/>
                <a:uLnTx/>
                <a:uFillTx/>
                <a:latin typeface="Calibri"/>
                <a:ea typeface="+mn-ea"/>
                <a:cs typeface="Calibri"/>
              </a:rPr>
              <a:t>il</a:t>
            </a:r>
            <a:r>
              <a:rPr kumimoji="0" sz="1800" b="0" i="0" u="none" strike="noStrike" kern="1200" cap="none" spc="-15" normalizeH="0" baseline="0" noProof="0" dirty="0">
                <a:ln>
                  <a:noFill/>
                </a:ln>
                <a:solidFill>
                  <a:prstClr val="black"/>
                </a:solidFill>
                <a:effectLst/>
                <a:uLnTx/>
                <a:uFillTx/>
                <a:latin typeface="Calibri"/>
                <a:ea typeface="+mn-ea"/>
                <a:cs typeface="Calibri"/>
              </a:rPr>
              <a:t>t</a:t>
            </a:r>
            <a:r>
              <a:rPr kumimoji="0" sz="1800" b="0" i="0" u="none" strike="noStrike" kern="1200" cap="none" spc="-5" normalizeH="0" baseline="0" noProof="0" dirty="0">
                <a:ln>
                  <a:noFill/>
                </a:ln>
                <a:solidFill>
                  <a:prstClr val="black"/>
                </a:solidFill>
                <a:effectLst/>
                <a:uLnTx/>
                <a:uFillTx/>
                <a:latin typeface="Calibri"/>
                <a:ea typeface="+mn-ea"/>
                <a:cs typeface="Calibri"/>
              </a:rPr>
              <a:t>o</a:t>
            </a:r>
            <a:r>
              <a:rPr kumimoji="0" sz="1800" b="0" i="0" u="none" strike="noStrike" kern="1200" cap="none" spc="0" normalizeH="0" baseline="0" noProof="0" dirty="0">
                <a:ln>
                  <a:noFill/>
                </a:ln>
                <a:solidFill>
                  <a:prstClr val="black"/>
                </a:solidFill>
                <a:effectLst/>
                <a:uLnTx/>
                <a:uFillTx/>
                <a:latin typeface="Calibri"/>
                <a:ea typeface="+mn-ea"/>
                <a:cs typeface="Calibri"/>
              </a:rPr>
              <a:t>n</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0" name="object 10"/>
          <p:cNvSpPr txBox="1"/>
          <p:nvPr/>
        </p:nvSpPr>
        <p:spPr>
          <a:xfrm>
            <a:off x="2334643" y="3510303"/>
            <a:ext cx="254000" cy="1356995"/>
          </a:xfrm>
          <a:prstGeom prst="rect">
            <a:avLst/>
          </a:prstGeom>
        </p:spPr>
        <p:txBody>
          <a:bodyPr vert="vert270" wrap="square" lIns="0" tIns="0" rIns="0" bIns="0" rtlCol="0">
            <a:spAutoFit/>
          </a:bodyPr>
          <a:lstStyle/>
          <a:p>
            <a:pPr marL="12700" marR="0" lvl="0" indent="0" algn="l" defTabSz="914400" rtl="0" eaLnBrk="1" fontAlgn="auto" latinLnBrk="0" hangingPunct="1">
              <a:lnSpc>
                <a:spcPts val="1810"/>
              </a:lnSpc>
              <a:spcBef>
                <a:spcPts val="0"/>
              </a:spcBef>
              <a:spcAft>
                <a:spcPts val="0"/>
              </a:spcAft>
              <a:buClrTx/>
              <a:buSzTx/>
              <a:buFontTx/>
              <a:buNone/>
              <a:tabLst/>
              <a:defRPr/>
            </a:pPr>
            <a:r>
              <a:rPr kumimoji="0" sz="1800" b="0" i="0" u="none" strike="noStrike" kern="1200" cap="none" spc="-5" normalizeH="0" baseline="0" noProof="0" dirty="0">
                <a:ln>
                  <a:noFill/>
                </a:ln>
                <a:solidFill>
                  <a:prstClr val="black"/>
                </a:solidFill>
                <a:effectLst/>
                <a:uLnTx/>
                <a:uFillTx/>
                <a:latin typeface="Calibri"/>
                <a:ea typeface="+mn-ea"/>
                <a:cs typeface="Calibri"/>
              </a:rPr>
              <a:t>4-Miami-Dade</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1" name="object 11"/>
          <p:cNvSpPr txBox="1"/>
          <p:nvPr/>
        </p:nvSpPr>
        <p:spPr>
          <a:xfrm>
            <a:off x="2887169" y="4018206"/>
            <a:ext cx="254000" cy="923290"/>
          </a:xfrm>
          <a:prstGeom prst="rect">
            <a:avLst/>
          </a:prstGeom>
        </p:spPr>
        <p:txBody>
          <a:bodyPr vert="vert270" wrap="square" lIns="0" tIns="0" rIns="0" bIns="0" rtlCol="0">
            <a:spAutoFit/>
          </a:bodyPr>
          <a:lstStyle/>
          <a:p>
            <a:pPr marL="12700" marR="0" lvl="0" indent="0" algn="l" defTabSz="914400" rtl="0" eaLnBrk="1" fontAlgn="auto" latinLnBrk="0" hangingPunct="1">
              <a:lnSpc>
                <a:spcPts val="1810"/>
              </a:lnSpc>
              <a:spcBef>
                <a:spcPts val="0"/>
              </a:spcBef>
              <a:spcAft>
                <a:spcPts val="0"/>
              </a:spcAft>
              <a:buClrTx/>
              <a:buSzTx/>
              <a:buFontTx/>
              <a:buNone/>
              <a:tabLst/>
              <a:defRPr/>
            </a:pPr>
            <a:r>
              <a:rPr kumimoji="0" sz="1800" b="0" i="0" u="none" strike="noStrike" kern="1200" cap="none" spc="0" normalizeH="0" baseline="0" noProof="0" dirty="0">
                <a:ln>
                  <a:noFill/>
                </a:ln>
                <a:solidFill>
                  <a:prstClr val="black"/>
                </a:solidFill>
                <a:effectLst/>
                <a:uLnTx/>
                <a:uFillTx/>
                <a:latin typeface="Calibri"/>
                <a:ea typeface="+mn-ea"/>
                <a:cs typeface="Calibri"/>
              </a:rPr>
              <a:t>5</a:t>
            </a:r>
            <a:r>
              <a:rPr kumimoji="0" sz="1800" b="0" i="0" u="none" strike="noStrike" kern="1200" cap="none" spc="-5" normalizeH="0" baseline="0" noProof="0" dirty="0">
                <a:ln>
                  <a:noFill/>
                </a:ln>
                <a:solidFill>
                  <a:prstClr val="black"/>
                </a:solidFill>
                <a:effectLst/>
                <a:uLnTx/>
                <a:uFillTx/>
                <a:latin typeface="Calibri"/>
                <a:ea typeface="+mn-ea"/>
                <a:cs typeface="Calibri"/>
              </a:rPr>
              <a:t>-</a:t>
            </a:r>
            <a:r>
              <a:rPr kumimoji="0" sz="1800" b="0" i="0" u="none" strike="noStrike" kern="1200" cap="none" spc="0" normalizeH="0" baseline="0" noProof="0" dirty="0">
                <a:ln>
                  <a:noFill/>
                </a:ln>
                <a:solidFill>
                  <a:prstClr val="black"/>
                </a:solidFill>
                <a:effectLst/>
                <a:uLnTx/>
                <a:uFillTx/>
                <a:latin typeface="Calibri"/>
                <a:ea typeface="+mn-ea"/>
                <a:cs typeface="Calibri"/>
              </a:rPr>
              <a:t>Ja</a:t>
            </a:r>
            <a:r>
              <a:rPr kumimoji="0" sz="1800" b="0" i="0" u="none" strike="noStrike" kern="1200" cap="none" spc="-10" normalizeH="0" baseline="0" noProof="0" dirty="0">
                <a:ln>
                  <a:noFill/>
                </a:ln>
                <a:solidFill>
                  <a:prstClr val="black"/>
                </a:solidFill>
                <a:effectLst/>
                <a:uLnTx/>
                <a:uFillTx/>
                <a:latin typeface="Calibri"/>
                <a:ea typeface="+mn-ea"/>
                <a:cs typeface="Calibri"/>
              </a:rPr>
              <a:t>c</a:t>
            </a:r>
            <a:r>
              <a:rPr kumimoji="0" sz="1800" b="0" i="0" u="none" strike="noStrike" kern="1200" cap="none" spc="-15" normalizeH="0" baseline="0" noProof="0" dirty="0">
                <a:ln>
                  <a:noFill/>
                </a:ln>
                <a:solidFill>
                  <a:prstClr val="black"/>
                </a:solidFill>
                <a:effectLst/>
                <a:uLnTx/>
                <a:uFillTx/>
                <a:latin typeface="Calibri"/>
                <a:ea typeface="+mn-ea"/>
                <a:cs typeface="Calibri"/>
              </a:rPr>
              <a:t>k</a:t>
            </a:r>
            <a:r>
              <a:rPr kumimoji="0" sz="1800" b="0" i="0" u="none" strike="noStrike" kern="1200" cap="none" spc="0" normalizeH="0" baseline="0" noProof="0" dirty="0">
                <a:ln>
                  <a:noFill/>
                </a:ln>
                <a:solidFill>
                  <a:prstClr val="black"/>
                </a:solidFill>
                <a:effectLst/>
                <a:uLnTx/>
                <a:uFillTx/>
                <a:latin typeface="Calibri"/>
                <a:ea typeface="+mn-ea"/>
                <a:cs typeface="Calibri"/>
              </a:rPr>
              <a:t>s</a:t>
            </a:r>
            <a:r>
              <a:rPr kumimoji="0" sz="1800" b="0" i="0" u="none" strike="noStrike" kern="1200" cap="none" spc="-5" normalizeH="0" baseline="0" noProof="0" dirty="0">
                <a:ln>
                  <a:noFill/>
                </a:ln>
                <a:solidFill>
                  <a:prstClr val="black"/>
                </a:solidFill>
                <a:effectLst/>
                <a:uLnTx/>
                <a:uFillTx/>
                <a:latin typeface="Calibri"/>
                <a:ea typeface="+mn-ea"/>
                <a:cs typeface="Calibri"/>
              </a:rPr>
              <a:t>o</a:t>
            </a:r>
            <a:r>
              <a:rPr kumimoji="0" sz="1800" b="0" i="0" u="none" strike="noStrike" kern="1200" cap="none" spc="0" normalizeH="0" baseline="0" noProof="0" dirty="0">
                <a:ln>
                  <a:noFill/>
                </a:ln>
                <a:solidFill>
                  <a:prstClr val="black"/>
                </a:solidFill>
                <a:effectLst/>
                <a:uLnTx/>
                <a:uFillTx/>
                <a:latin typeface="Calibri"/>
                <a:ea typeface="+mn-ea"/>
                <a:cs typeface="Calibri"/>
              </a:rPr>
              <a:t>n</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2" name="object 12"/>
          <p:cNvSpPr txBox="1"/>
          <p:nvPr/>
        </p:nvSpPr>
        <p:spPr>
          <a:xfrm>
            <a:off x="3428265" y="4221635"/>
            <a:ext cx="254000" cy="957580"/>
          </a:xfrm>
          <a:prstGeom prst="rect">
            <a:avLst/>
          </a:prstGeom>
        </p:spPr>
        <p:txBody>
          <a:bodyPr vert="vert270" wrap="square" lIns="0" tIns="0" rIns="0" bIns="0" rtlCol="0">
            <a:spAutoFit/>
          </a:bodyPr>
          <a:lstStyle/>
          <a:p>
            <a:pPr marL="12700" marR="0" lvl="0" indent="0" algn="l" defTabSz="914400" rtl="0" eaLnBrk="1" fontAlgn="auto" latinLnBrk="0" hangingPunct="1">
              <a:lnSpc>
                <a:spcPts val="1810"/>
              </a:lnSpc>
              <a:spcBef>
                <a:spcPts val="0"/>
              </a:spcBef>
              <a:spcAft>
                <a:spcPts val="0"/>
              </a:spcAft>
              <a:buClrTx/>
              <a:buSzTx/>
              <a:buFontTx/>
              <a:buNone/>
              <a:tabLst/>
              <a:defRPr/>
            </a:pPr>
            <a:r>
              <a:rPr kumimoji="0" sz="1800" b="0" i="0" u="none" strike="noStrike" kern="1200" cap="none" spc="-10" normalizeH="0" baseline="0" noProof="0" dirty="0">
                <a:ln>
                  <a:noFill/>
                </a:ln>
                <a:solidFill>
                  <a:prstClr val="black"/>
                </a:solidFill>
                <a:effectLst/>
                <a:uLnTx/>
                <a:uFillTx/>
                <a:latin typeface="Calibri"/>
                <a:ea typeface="+mn-ea"/>
                <a:cs typeface="Calibri"/>
              </a:rPr>
              <a:t>6-Monroe</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3" name="object 13"/>
          <p:cNvSpPr txBox="1"/>
          <p:nvPr/>
        </p:nvSpPr>
        <p:spPr>
          <a:xfrm>
            <a:off x="3973248" y="4350970"/>
            <a:ext cx="254000" cy="735330"/>
          </a:xfrm>
          <a:prstGeom prst="rect">
            <a:avLst/>
          </a:prstGeom>
        </p:spPr>
        <p:txBody>
          <a:bodyPr vert="vert270" wrap="square" lIns="0" tIns="0" rIns="0" bIns="0" rtlCol="0">
            <a:spAutoFit/>
          </a:bodyPr>
          <a:lstStyle/>
          <a:p>
            <a:pPr marL="12700" marR="0" lvl="0" indent="0" algn="l" defTabSz="914400" rtl="0" eaLnBrk="1" fontAlgn="auto" latinLnBrk="0" hangingPunct="1">
              <a:lnSpc>
                <a:spcPts val="1810"/>
              </a:lnSpc>
              <a:spcBef>
                <a:spcPts val="0"/>
              </a:spcBef>
              <a:spcAft>
                <a:spcPts val="0"/>
              </a:spcAft>
              <a:buClrTx/>
              <a:buSzTx/>
              <a:buFontTx/>
              <a:buNone/>
              <a:tabLst/>
              <a:defRPr/>
            </a:pPr>
            <a:r>
              <a:rPr kumimoji="0" sz="1800" b="0" i="0" u="none" strike="noStrike" kern="1200" cap="none" spc="0" normalizeH="0" baseline="0" noProof="0" dirty="0">
                <a:ln>
                  <a:noFill/>
                </a:ln>
                <a:solidFill>
                  <a:prstClr val="black"/>
                </a:solidFill>
                <a:effectLst/>
                <a:uLnTx/>
                <a:uFillTx/>
                <a:latin typeface="Calibri"/>
                <a:ea typeface="+mn-ea"/>
                <a:cs typeface="Calibri"/>
              </a:rPr>
              <a:t>7</a:t>
            </a:r>
            <a:r>
              <a:rPr kumimoji="0" sz="1800" b="0" i="0" u="none" strike="noStrike" kern="1200" cap="none" spc="-5" normalizeH="0" baseline="0" noProof="0" dirty="0">
                <a:ln>
                  <a:noFill/>
                </a:ln>
                <a:solidFill>
                  <a:prstClr val="black"/>
                </a:solidFill>
                <a:effectLst/>
                <a:uLnTx/>
                <a:uFillTx/>
                <a:latin typeface="Calibri"/>
                <a:ea typeface="+mn-ea"/>
                <a:cs typeface="Calibri"/>
              </a:rPr>
              <a:t>-D</a:t>
            </a:r>
            <a:r>
              <a:rPr kumimoji="0" sz="1800" b="0" i="0" u="none" strike="noStrike" kern="1200" cap="none" spc="0" normalizeH="0" baseline="0" noProof="0" dirty="0">
                <a:ln>
                  <a:noFill/>
                </a:ln>
                <a:solidFill>
                  <a:prstClr val="black"/>
                </a:solidFill>
                <a:effectLst/>
                <a:uLnTx/>
                <a:uFillTx/>
                <a:latin typeface="Calibri"/>
                <a:ea typeface="+mn-ea"/>
                <a:cs typeface="Calibri"/>
              </a:rPr>
              <a:t>u</a:t>
            </a:r>
            <a:r>
              <a:rPr kumimoji="0" sz="1800" b="0" i="0" u="none" strike="noStrike" kern="1200" cap="none" spc="-25" normalizeH="0" baseline="0" noProof="0" dirty="0">
                <a:ln>
                  <a:noFill/>
                </a:ln>
                <a:solidFill>
                  <a:prstClr val="black"/>
                </a:solidFill>
                <a:effectLst/>
                <a:uLnTx/>
                <a:uFillTx/>
                <a:latin typeface="Calibri"/>
                <a:ea typeface="+mn-ea"/>
                <a:cs typeface="Calibri"/>
              </a:rPr>
              <a:t>v</a:t>
            </a:r>
            <a:r>
              <a:rPr kumimoji="0" sz="1800" b="0" i="0" u="none" strike="noStrike" kern="1200" cap="none" spc="0" normalizeH="0" baseline="0" noProof="0" dirty="0">
                <a:ln>
                  <a:noFill/>
                </a:ln>
                <a:solidFill>
                  <a:prstClr val="black"/>
                </a:solidFill>
                <a:effectLst/>
                <a:uLnTx/>
                <a:uFillTx/>
                <a:latin typeface="Calibri"/>
                <a:ea typeface="+mn-ea"/>
                <a:cs typeface="Calibri"/>
              </a:rPr>
              <a:t>al</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4" name="object 14"/>
          <p:cNvSpPr txBox="1"/>
          <p:nvPr/>
        </p:nvSpPr>
        <p:spPr>
          <a:xfrm>
            <a:off x="4545662" y="4368216"/>
            <a:ext cx="254000" cy="887730"/>
          </a:xfrm>
          <a:prstGeom prst="rect">
            <a:avLst/>
          </a:prstGeom>
        </p:spPr>
        <p:txBody>
          <a:bodyPr vert="vert270" wrap="square" lIns="0" tIns="0" rIns="0" bIns="0" rtlCol="0">
            <a:spAutoFit/>
          </a:bodyPr>
          <a:lstStyle/>
          <a:p>
            <a:pPr marL="12700" marR="0" lvl="0" indent="0" algn="l" defTabSz="914400" rtl="0" eaLnBrk="1" fontAlgn="auto" latinLnBrk="0" hangingPunct="1">
              <a:lnSpc>
                <a:spcPts val="1810"/>
              </a:lnSpc>
              <a:spcBef>
                <a:spcPts val="0"/>
              </a:spcBef>
              <a:spcAft>
                <a:spcPts val="0"/>
              </a:spcAft>
              <a:buClrTx/>
              <a:buSzTx/>
              <a:buFontTx/>
              <a:buNone/>
              <a:tabLst/>
              <a:defRPr/>
            </a:pPr>
            <a:r>
              <a:rPr kumimoji="0" sz="1800" b="0" i="0" u="none" strike="noStrike" kern="1200" cap="none" spc="0" normalizeH="0" baseline="0" noProof="0" dirty="0">
                <a:ln>
                  <a:noFill/>
                </a:ln>
                <a:solidFill>
                  <a:prstClr val="black"/>
                </a:solidFill>
                <a:effectLst/>
                <a:uLnTx/>
                <a:uFillTx/>
                <a:latin typeface="Calibri"/>
                <a:ea typeface="+mn-ea"/>
                <a:cs typeface="Calibri"/>
              </a:rPr>
              <a:t>8</a:t>
            </a:r>
            <a:r>
              <a:rPr kumimoji="0" sz="1800" b="0" i="0" u="none" strike="noStrike" kern="1200" cap="none" spc="-5" normalizeH="0" baseline="0" noProof="0" dirty="0">
                <a:ln>
                  <a:noFill/>
                </a:ln>
                <a:solidFill>
                  <a:prstClr val="black"/>
                </a:solidFill>
                <a:effectLst/>
                <a:uLnTx/>
                <a:uFillTx/>
                <a:latin typeface="Calibri"/>
                <a:ea typeface="+mn-ea"/>
                <a:cs typeface="Calibri"/>
              </a:rPr>
              <a:t>-O</a:t>
            </a:r>
            <a:r>
              <a:rPr kumimoji="0" sz="1800" b="0" i="0" u="none" strike="noStrike" kern="1200" cap="none" spc="-40" normalizeH="0" baseline="0" noProof="0" dirty="0">
                <a:ln>
                  <a:noFill/>
                </a:ln>
                <a:solidFill>
                  <a:prstClr val="black"/>
                </a:solidFill>
                <a:effectLst/>
                <a:uLnTx/>
                <a:uFillTx/>
                <a:latin typeface="Calibri"/>
                <a:ea typeface="+mn-ea"/>
                <a:cs typeface="Calibri"/>
              </a:rPr>
              <a:t>r</a:t>
            </a:r>
            <a:r>
              <a:rPr kumimoji="0" sz="1800" b="0" i="0" u="none" strike="noStrike" kern="1200" cap="none" spc="0" normalizeH="0" baseline="0" noProof="0" dirty="0">
                <a:ln>
                  <a:noFill/>
                </a:ln>
                <a:solidFill>
                  <a:prstClr val="black"/>
                </a:solidFill>
                <a:effectLst/>
                <a:uLnTx/>
                <a:uFillTx/>
                <a:latin typeface="Calibri"/>
                <a:ea typeface="+mn-ea"/>
                <a:cs typeface="Calibri"/>
              </a:rPr>
              <a:t>an</a:t>
            </a:r>
            <a:r>
              <a:rPr kumimoji="0" sz="1800" b="0" i="0" u="none" strike="noStrike" kern="1200" cap="none" spc="-10" normalizeH="0" baseline="0" noProof="0" dirty="0">
                <a:ln>
                  <a:noFill/>
                </a:ln>
                <a:solidFill>
                  <a:prstClr val="black"/>
                </a:solidFill>
                <a:effectLst/>
                <a:uLnTx/>
                <a:uFillTx/>
                <a:latin typeface="Calibri"/>
                <a:ea typeface="+mn-ea"/>
                <a:cs typeface="Calibri"/>
              </a:rPr>
              <a:t>g</a:t>
            </a:r>
            <a:r>
              <a:rPr kumimoji="0" sz="1800" b="0" i="0" u="none" strike="noStrike" kern="1200" cap="none" spc="0" normalizeH="0" baseline="0" noProof="0" dirty="0">
                <a:ln>
                  <a:noFill/>
                </a:ln>
                <a:solidFill>
                  <a:prstClr val="black"/>
                </a:solidFill>
                <a:effectLst/>
                <a:uLnTx/>
                <a:uFillTx/>
                <a:latin typeface="Calibri"/>
                <a:ea typeface="+mn-ea"/>
                <a:cs typeface="Calibri"/>
              </a:rPr>
              <a:t>e</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5" name="object 15"/>
          <p:cNvSpPr txBox="1"/>
          <p:nvPr/>
        </p:nvSpPr>
        <p:spPr>
          <a:xfrm>
            <a:off x="5089730" y="4373440"/>
            <a:ext cx="254000" cy="1049655"/>
          </a:xfrm>
          <a:prstGeom prst="rect">
            <a:avLst/>
          </a:prstGeom>
        </p:spPr>
        <p:txBody>
          <a:bodyPr vert="vert270" wrap="square" lIns="0" tIns="0" rIns="0" bIns="0" rtlCol="0">
            <a:spAutoFit/>
          </a:bodyPr>
          <a:lstStyle/>
          <a:p>
            <a:pPr marL="12700" marR="0" lvl="0" indent="0" algn="l" defTabSz="914400" rtl="0" eaLnBrk="1" fontAlgn="auto" latinLnBrk="0" hangingPunct="1">
              <a:lnSpc>
                <a:spcPts val="1810"/>
              </a:lnSpc>
              <a:spcBef>
                <a:spcPts val="0"/>
              </a:spcBef>
              <a:spcAft>
                <a:spcPts val="0"/>
              </a:spcAft>
              <a:buClrTx/>
              <a:buSzTx/>
              <a:buFontTx/>
              <a:buNone/>
              <a:tabLst/>
              <a:defRPr/>
            </a:pPr>
            <a:r>
              <a:rPr kumimoji="0" sz="1800" b="0" i="0" u="none" strike="noStrike" kern="1200" cap="none" spc="-15" normalizeH="0" baseline="0" noProof="0" dirty="0">
                <a:ln>
                  <a:noFill/>
                </a:ln>
                <a:solidFill>
                  <a:prstClr val="black"/>
                </a:solidFill>
                <a:effectLst/>
                <a:uLnTx/>
                <a:uFillTx/>
                <a:latin typeface="Calibri"/>
                <a:ea typeface="+mn-ea"/>
                <a:cs typeface="Calibri"/>
              </a:rPr>
              <a:t>9-Jefferson</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6" name="object 16"/>
          <p:cNvSpPr txBox="1"/>
          <p:nvPr/>
        </p:nvSpPr>
        <p:spPr>
          <a:xfrm>
            <a:off x="5623283" y="4464902"/>
            <a:ext cx="254000" cy="958215"/>
          </a:xfrm>
          <a:prstGeom prst="rect">
            <a:avLst/>
          </a:prstGeom>
        </p:spPr>
        <p:txBody>
          <a:bodyPr vert="vert270" wrap="square" lIns="0" tIns="0" rIns="0" bIns="0" rtlCol="0">
            <a:spAutoFit/>
          </a:bodyPr>
          <a:lstStyle/>
          <a:p>
            <a:pPr marL="12700" marR="0" lvl="0" indent="0" algn="l" defTabSz="914400" rtl="0" eaLnBrk="1" fontAlgn="auto" latinLnBrk="0" hangingPunct="1">
              <a:lnSpc>
                <a:spcPts val="1810"/>
              </a:lnSpc>
              <a:spcBef>
                <a:spcPts val="0"/>
              </a:spcBef>
              <a:spcAft>
                <a:spcPts val="0"/>
              </a:spcAft>
              <a:buClrTx/>
              <a:buSzTx/>
              <a:buFontTx/>
              <a:buNone/>
              <a:tabLst/>
              <a:defRPr/>
            </a:pPr>
            <a:r>
              <a:rPr kumimoji="0" sz="1800" b="0" i="0" u="none" strike="noStrike" kern="1200" cap="none" spc="-5" normalizeH="0" baseline="0" noProof="0" dirty="0">
                <a:ln>
                  <a:noFill/>
                </a:ln>
                <a:solidFill>
                  <a:prstClr val="black"/>
                </a:solidFill>
                <a:effectLst/>
                <a:uLnTx/>
                <a:uFillTx/>
                <a:latin typeface="Calibri"/>
                <a:ea typeface="+mn-ea"/>
                <a:cs typeface="Calibri"/>
              </a:rPr>
              <a:t>10-Glades</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7" name="object 17"/>
          <p:cNvSpPr txBox="1"/>
          <p:nvPr/>
        </p:nvSpPr>
        <p:spPr>
          <a:xfrm>
            <a:off x="6213756" y="4506438"/>
            <a:ext cx="254000" cy="1435100"/>
          </a:xfrm>
          <a:prstGeom prst="rect">
            <a:avLst/>
          </a:prstGeom>
        </p:spPr>
        <p:txBody>
          <a:bodyPr vert="vert270" wrap="square" lIns="0" tIns="0" rIns="0" bIns="0" rtlCol="0">
            <a:spAutoFit/>
          </a:bodyPr>
          <a:lstStyle/>
          <a:p>
            <a:pPr marL="12700" marR="0" lvl="0" indent="0" algn="l" defTabSz="914400" rtl="0" eaLnBrk="1" fontAlgn="auto" latinLnBrk="0" hangingPunct="1">
              <a:lnSpc>
                <a:spcPts val="1810"/>
              </a:lnSpc>
              <a:spcBef>
                <a:spcPts val="0"/>
              </a:spcBef>
              <a:spcAft>
                <a:spcPts val="0"/>
              </a:spcAft>
              <a:buClrTx/>
              <a:buSzTx/>
              <a:buFontTx/>
              <a:buNone/>
              <a:tabLst/>
              <a:defRPr/>
            </a:pPr>
            <a:r>
              <a:rPr kumimoji="0" sz="1800" b="0" i="0" u="none" strike="noStrike" kern="1200" cap="none" spc="0" normalizeH="0" baseline="0" noProof="0" dirty="0">
                <a:ln>
                  <a:noFill/>
                </a:ln>
                <a:solidFill>
                  <a:prstClr val="black"/>
                </a:solidFill>
                <a:effectLst/>
                <a:uLnTx/>
                <a:uFillTx/>
                <a:latin typeface="Calibri"/>
                <a:ea typeface="+mn-ea"/>
                <a:cs typeface="Calibri"/>
              </a:rPr>
              <a:t>11</a:t>
            </a:r>
            <a:r>
              <a:rPr kumimoji="0" sz="1800" b="0" i="0" u="none" strike="noStrike" kern="1200" cap="none" spc="-5" normalizeH="0" baseline="0" noProof="0" dirty="0">
                <a:ln>
                  <a:noFill/>
                </a:ln>
                <a:solidFill>
                  <a:prstClr val="black"/>
                </a:solidFill>
                <a:effectLst/>
                <a:uLnTx/>
                <a:uFillTx/>
                <a:latin typeface="Calibri"/>
                <a:ea typeface="+mn-ea"/>
                <a:cs typeface="Calibri"/>
              </a:rPr>
              <a:t>-</a:t>
            </a:r>
            <a:r>
              <a:rPr kumimoji="0" sz="1800" b="0" i="0" u="none" strike="noStrike" kern="1200" cap="none" spc="-70" normalizeH="0" baseline="0" noProof="0" dirty="0">
                <a:ln>
                  <a:noFill/>
                </a:ln>
                <a:solidFill>
                  <a:prstClr val="black"/>
                </a:solidFill>
                <a:effectLst/>
                <a:uLnTx/>
                <a:uFillTx/>
                <a:latin typeface="Calibri"/>
                <a:ea typeface="+mn-ea"/>
                <a:cs typeface="Calibri"/>
              </a:rPr>
              <a:t>W</a:t>
            </a:r>
            <a:r>
              <a:rPr kumimoji="0" sz="1800" b="0" i="0" u="none" strike="noStrike" kern="1200" cap="none" spc="0" normalizeH="0" baseline="0" noProof="0" dirty="0">
                <a:ln>
                  <a:noFill/>
                </a:ln>
                <a:solidFill>
                  <a:prstClr val="black"/>
                </a:solidFill>
                <a:effectLst/>
                <a:uLnTx/>
                <a:uFillTx/>
                <a:latin typeface="Calibri"/>
                <a:ea typeface="+mn-ea"/>
                <a:cs typeface="Calibri"/>
              </a:rPr>
              <a:t>ash</a:t>
            </a:r>
            <a:r>
              <a:rPr kumimoji="0" sz="1800" b="0" i="0" u="none" strike="noStrike" kern="1200" cap="none" spc="-5" normalizeH="0" baseline="0" noProof="0" dirty="0">
                <a:ln>
                  <a:noFill/>
                </a:ln>
                <a:solidFill>
                  <a:prstClr val="black"/>
                </a:solidFill>
                <a:effectLst/>
                <a:uLnTx/>
                <a:uFillTx/>
                <a:latin typeface="Calibri"/>
                <a:ea typeface="+mn-ea"/>
                <a:cs typeface="Calibri"/>
              </a:rPr>
              <a:t>i</a:t>
            </a:r>
            <a:r>
              <a:rPr kumimoji="0" sz="1800" b="0" i="0" u="none" strike="noStrike" kern="1200" cap="none" spc="0" normalizeH="0" baseline="0" noProof="0" dirty="0">
                <a:ln>
                  <a:noFill/>
                </a:ln>
                <a:solidFill>
                  <a:prstClr val="black"/>
                </a:solidFill>
                <a:effectLst/>
                <a:uLnTx/>
                <a:uFillTx/>
                <a:latin typeface="Calibri"/>
                <a:ea typeface="+mn-ea"/>
                <a:cs typeface="Calibri"/>
              </a:rPr>
              <a:t>n</a:t>
            </a:r>
            <a:r>
              <a:rPr kumimoji="0" sz="1800" b="0" i="0" u="none" strike="noStrike" kern="1200" cap="none" spc="-20" normalizeH="0" baseline="0" noProof="0" dirty="0">
                <a:ln>
                  <a:noFill/>
                </a:ln>
                <a:solidFill>
                  <a:prstClr val="black"/>
                </a:solidFill>
                <a:effectLst/>
                <a:uLnTx/>
                <a:uFillTx/>
                <a:latin typeface="Calibri"/>
                <a:ea typeface="+mn-ea"/>
                <a:cs typeface="Calibri"/>
              </a:rPr>
              <a:t>g</a:t>
            </a:r>
            <a:r>
              <a:rPr kumimoji="0" sz="1800" b="0" i="0" u="none" strike="noStrike" kern="1200" cap="none" spc="-15" normalizeH="0" baseline="0" noProof="0" dirty="0">
                <a:ln>
                  <a:noFill/>
                </a:ln>
                <a:solidFill>
                  <a:prstClr val="black"/>
                </a:solidFill>
                <a:effectLst/>
                <a:uLnTx/>
                <a:uFillTx/>
                <a:latin typeface="Calibri"/>
                <a:ea typeface="+mn-ea"/>
                <a:cs typeface="Calibri"/>
              </a:rPr>
              <a:t>t</a:t>
            </a:r>
            <a:r>
              <a:rPr kumimoji="0" sz="1800" b="0" i="0" u="none" strike="noStrike" kern="1200" cap="none" spc="-5" normalizeH="0" baseline="0" noProof="0" dirty="0">
                <a:ln>
                  <a:noFill/>
                </a:ln>
                <a:solidFill>
                  <a:prstClr val="black"/>
                </a:solidFill>
                <a:effectLst/>
                <a:uLnTx/>
                <a:uFillTx/>
                <a:latin typeface="Calibri"/>
                <a:ea typeface="+mn-ea"/>
                <a:cs typeface="Calibri"/>
              </a:rPr>
              <a:t>o</a:t>
            </a:r>
            <a:r>
              <a:rPr kumimoji="0" sz="1800" b="0" i="0" u="none" strike="noStrike" kern="1200" cap="none" spc="0" normalizeH="0" baseline="0" noProof="0" dirty="0">
                <a:ln>
                  <a:noFill/>
                </a:ln>
                <a:solidFill>
                  <a:prstClr val="black"/>
                </a:solidFill>
                <a:effectLst/>
                <a:uLnTx/>
                <a:uFillTx/>
                <a:latin typeface="Calibri"/>
                <a:ea typeface="+mn-ea"/>
                <a:cs typeface="Calibri"/>
              </a:rPr>
              <a:t>n</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8" name="object 18"/>
          <p:cNvSpPr txBox="1"/>
          <p:nvPr/>
        </p:nvSpPr>
        <p:spPr>
          <a:xfrm>
            <a:off x="6800801" y="4632539"/>
            <a:ext cx="254000" cy="1147445"/>
          </a:xfrm>
          <a:prstGeom prst="rect">
            <a:avLst/>
          </a:prstGeom>
        </p:spPr>
        <p:txBody>
          <a:bodyPr vert="vert270" wrap="square" lIns="0" tIns="0" rIns="0" bIns="0" rtlCol="0">
            <a:spAutoFit/>
          </a:bodyPr>
          <a:lstStyle/>
          <a:p>
            <a:pPr marL="12700" marR="0" lvl="0" indent="0" algn="l" defTabSz="914400" rtl="0" eaLnBrk="1" fontAlgn="auto" latinLnBrk="0" hangingPunct="1">
              <a:lnSpc>
                <a:spcPts val="1810"/>
              </a:lnSpc>
              <a:spcBef>
                <a:spcPts val="0"/>
              </a:spcBef>
              <a:spcAft>
                <a:spcPts val="0"/>
              </a:spcAft>
              <a:buClrTx/>
              <a:buSzTx/>
              <a:buFontTx/>
              <a:buNone/>
              <a:tabLst/>
              <a:defRPr/>
            </a:pPr>
            <a:r>
              <a:rPr kumimoji="0" sz="1800" b="0" i="0" u="none" strike="noStrike" kern="1200" cap="none" spc="-5" normalizeH="0" baseline="0" noProof="0" dirty="0">
                <a:ln>
                  <a:noFill/>
                </a:ln>
                <a:solidFill>
                  <a:prstClr val="black"/>
                </a:solidFill>
                <a:effectLst/>
                <a:uLnTx/>
                <a:uFillTx/>
                <a:latin typeface="Calibri"/>
                <a:ea typeface="+mn-ea"/>
                <a:cs typeface="Calibri"/>
              </a:rPr>
              <a:t>12-Gadsden</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9" name="object 19"/>
          <p:cNvSpPr txBox="1"/>
          <p:nvPr/>
        </p:nvSpPr>
        <p:spPr>
          <a:xfrm>
            <a:off x="7306236" y="4644747"/>
            <a:ext cx="254000" cy="1134745"/>
          </a:xfrm>
          <a:prstGeom prst="rect">
            <a:avLst/>
          </a:prstGeom>
        </p:spPr>
        <p:txBody>
          <a:bodyPr vert="vert270" wrap="square" lIns="0" tIns="0" rIns="0" bIns="0" rtlCol="0">
            <a:spAutoFit/>
          </a:bodyPr>
          <a:lstStyle/>
          <a:p>
            <a:pPr marL="12700" marR="0" lvl="0" indent="0" algn="l" defTabSz="914400" rtl="0" eaLnBrk="1" fontAlgn="auto" latinLnBrk="0" hangingPunct="1">
              <a:lnSpc>
                <a:spcPts val="1810"/>
              </a:lnSpc>
              <a:spcBef>
                <a:spcPts val="0"/>
              </a:spcBef>
              <a:spcAft>
                <a:spcPts val="0"/>
              </a:spcAft>
              <a:buClrTx/>
              <a:buSzTx/>
              <a:buFontTx/>
              <a:buNone/>
              <a:tabLst/>
              <a:defRPr/>
            </a:pPr>
            <a:r>
              <a:rPr kumimoji="0" sz="1800" b="0" i="0" u="none" strike="noStrike" kern="1200" cap="none" spc="-5" normalizeH="0" baseline="0" noProof="0" dirty="0">
                <a:ln>
                  <a:noFill/>
                </a:ln>
                <a:solidFill>
                  <a:prstClr val="black"/>
                </a:solidFill>
                <a:effectLst/>
                <a:uLnTx/>
                <a:uFillTx/>
                <a:latin typeface="Calibri"/>
                <a:ea typeface="+mn-ea"/>
                <a:cs typeface="Calibri"/>
              </a:rPr>
              <a:t>13-Madison</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0" name="object 20"/>
          <p:cNvSpPr txBox="1"/>
          <p:nvPr/>
        </p:nvSpPr>
        <p:spPr>
          <a:xfrm>
            <a:off x="7915912" y="4764406"/>
            <a:ext cx="254000" cy="881380"/>
          </a:xfrm>
          <a:prstGeom prst="rect">
            <a:avLst/>
          </a:prstGeom>
        </p:spPr>
        <p:txBody>
          <a:bodyPr vert="vert270" wrap="square" lIns="0" tIns="0" rIns="0" bIns="0" rtlCol="0">
            <a:spAutoFit/>
          </a:bodyPr>
          <a:lstStyle/>
          <a:p>
            <a:pPr marL="12700" marR="0" lvl="0" indent="0" algn="l" defTabSz="914400" rtl="0" eaLnBrk="1" fontAlgn="auto" latinLnBrk="0" hangingPunct="1">
              <a:lnSpc>
                <a:spcPts val="1810"/>
              </a:lnSpc>
              <a:spcBef>
                <a:spcPts val="0"/>
              </a:spcBef>
              <a:spcAft>
                <a:spcPts val="0"/>
              </a:spcAft>
              <a:buClrTx/>
              <a:buSzTx/>
              <a:buFontTx/>
              <a:buNone/>
              <a:tabLst/>
              <a:defRPr/>
            </a:pPr>
            <a:r>
              <a:rPr kumimoji="0" sz="1800" b="0" i="0" u="none" strike="noStrike" kern="1200" cap="none" spc="-25" normalizeH="0" baseline="0" noProof="0" dirty="0">
                <a:ln>
                  <a:noFill/>
                </a:ln>
                <a:solidFill>
                  <a:prstClr val="black"/>
                </a:solidFill>
                <a:effectLst/>
                <a:uLnTx/>
                <a:uFillTx/>
                <a:latin typeface="Calibri"/>
                <a:ea typeface="+mn-ea"/>
                <a:cs typeface="Calibri"/>
              </a:rPr>
              <a:t>14-Taylor</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1" name="object 21"/>
          <p:cNvSpPr txBox="1"/>
          <p:nvPr/>
        </p:nvSpPr>
        <p:spPr>
          <a:xfrm>
            <a:off x="8479183" y="4587810"/>
            <a:ext cx="254000" cy="1426845"/>
          </a:xfrm>
          <a:prstGeom prst="rect">
            <a:avLst/>
          </a:prstGeom>
        </p:spPr>
        <p:txBody>
          <a:bodyPr vert="vert270" wrap="square" lIns="0" tIns="0" rIns="0" bIns="0" rtlCol="0">
            <a:spAutoFit/>
          </a:bodyPr>
          <a:lstStyle/>
          <a:p>
            <a:pPr marL="12700" marR="0" lvl="0" indent="0" algn="l" defTabSz="914400" rtl="0" eaLnBrk="1" fontAlgn="auto" latinLnBrk="0" hangingPunct="1">
              <a:lnSpc>
                <a:spcPts val="1810"/>
              </a:lnSpc>
              <a:spcBef>
                <a:spcPts val="0"/>
              </a:spcBef>
              <a:spcAft>
                <a:spcPts val="0"/>
              </a:spcAft>
              <a:buClrTx/>
              <a:buSzTx/>
              <a:buFontTx/>
              <a:buNone/>
              <a:tabLst/>
              <a:defRPr/>
            </a:pPr>
            <a:r>
              <a:rPr kumimoji="0" sz="1800" b="1" i="0" u="none" strike="noStrike" kern="1200" cap="none" spc="-10" normalizeH="0" baseline="0" noProof="0" dirty="0">
                <a:ln>
                  <a:noFill/>
                </a:ln>
                <a:solidFill>
                  <a:srgbClr val="FF0000"/>
                </a:solidFill>
                <a:effectLst/>
                <a:uLnTx/>
                <a:uFillTx/>
                <a:latin typeface="Calibri"/>
                <a:ea typeface="+mn-ea"/>
                <a:cs typeface="Calibri"/>
              </a:rPr>
              <a:t>15-Palm</a:t>
            </a:r>
            <a:r>
              <a:rPr kumimoji="0" sz="1800" b="1" i="0" u="none" strike="noStrike" kern="1200" cap="none" spc="-45" normalizeH="0" baseline="0" noProof="0" dirty="0">
                <a:ln>
                  <a:noFill/>
                </a:ln>
                <a:solidFill>
                  <a:srgbClr val="FF0000"/>
                </a:solidFill>
                <a:effectLst/>
                <a:uLnTx/>
                <a:uFillTx/>
                <a:latin typeface="Calibri"/>
                <a:ea typeface="+mn-ea"/>
                <a:cs typeface="Calibri"/>
              </a:rPr>
              <a:t> </a:t>
            </a:r>
            <a:r>
              <a:rPr kumimoji="0" sz="1800" b="1" i="0" u="none" strike="noStrike" kern="1200" cap="none" spc="-5" normalizeH="0" baseline="0" noProof="0" dirty="0">
                <a:ln>
                  <a:noFill/>
                </a:ln>
                <a:solidFill>
                  <a:srgbClr val="FF0000"/>
                </a:solidFill>
                <a:effectLst/>
                <a:uLnTx/>
                <a:uFillTx/>
                <a:latin typeface="Calibri"/>
                <a:ea typeface="+mn-ea"/>
                <a:cs typeface="Calibri"/>
              </a:rPr>
              <a:t>Beach</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2" name="object 22"/>
          <p:cNvSpPr txBox="1"/>
          <p:nvPr/>
        </p:nvSpPr>
        <p:spPr>
          <a:xfrm>
            <a:off x="9007705" y="4735217"/>
            <a:ext cx="254000" cy="1044575"/>
          </a:xfrm>
          <a:prstGeom prst="rect">
            <a:avLst/>
          </a:prstGeom>
        </p:spPr>
        <p:txBody>
          <a:bodyPr vert="vert270" wrap="square" lIns="0" tIns="0" rIns="0" bIns="0" rtlCol="0">
            <a:spAutoFit/>
          </a:bodyPr>
          <a:lstStyle/>
          <a:p>
            <a:pPr marL="12700" marR="0" lvl="0" indent="0" algn="l" defTabSz="914400" rtl="0" eaLnBrk="1" fontAlgn="auto" latinLnBrk="0" hangingPunct="1">
              <a:lnSpc>
                <a:spcPts val="1810"/>
              </a:lnSpc>
              <a:spcBef>
                <a:spcPts val="0"/>
              </a:spcBef>
              <a:spcAft>
                <a:spcPts val="0"/>
              </a:spcAft>
              <a:buClrTx/>
              <a:buSzTx/>
              <a:buFontTx/>
              <a:buNone/>
              <a:tabLst/>
              <a:defRPr/>
            </a:pPr>
            <a:r>
              <a:rPr kumimoji="0" sz="1800" b="0" i="0" u="none" strike="noStrike" kern="1200" cap="none" spc="-5" normalizeH="0" baseline="0" noProof="0" dirty="0">
                <a:ln>
                  <a:noFill/>
                </a:ln>
                <a:solidFill>
                  <a:prstClr val="black"/>
                </a:solidFill>
                <a:effectLst/>
                <a:uLnTx/>
                <a:uFillTx/>
                <a:latin typeface="Calibri"/>
                <a:ea typeface="+mn-ea"/>
                <a:cs typeface="Calibri"/>
              </a:rPr>
              <a:t>16-St.Lucie</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3" name="object 23"/>
          <p:cNvSpPr txBox="1"/>
          <p:nvPr/>
        </p:nvSpPr>
        <p:spPr>
          <a:xfrm>
            <a:off x="9570519" y="4745620"/>
            <a:ext cx="254000" cy="1033780"/>
          </a:xfrm>
          <a:prstGeom prst="rect">
            <a:avLst/>
          </a:prstGeom>
        </p:spPr>
        <p:txBody>
          <a:bodyPr vert="vert270" wrap="square" lIns="0" tIns="0" rIns="0" bIns="0" rtlCol="0">
            <a:spAutoFit/>
          </a:bodyPr>
          <a:lstStyle/>
          <a:p>
            <a:pPr marL="12700" marR="0" lvl="0" indent="0" algn="l" defTabSz="914400" rtl="0" eaLnBrk="1" fontAlgn="auto" latinLnBrk="0" hangingPunct="1">
              <a:lnSpc>
                <a:spcPts val="1810"/>
              </a:lnSpc>
              <a:spcBef>
                <a:spcPts val="0"/>
              </a:spcBef>
              <a:spcAft>
                <a:spcPts val="0"/>
              </a:spcAft>
              <a:buClrTx/>
              <a:buSzTx/>
              <a:buFontTx/>
              <a:buNone/>
              <a:tabLst/>
              <a:defRPr/>
            </a:pPr>
            <a:r>
              <a:rPr kumimoji="0" sz="1800" b="0" i="0" u="none" strike="noStrike" kern="1200" cap="none" spc="-5" normalizeH="0" baseline="0" noProof="0" dirty="0">
                <a:ln>
                  <a:noFill/>
                </a:ln>
                <a:solidFill>
                  <a:prstClr val="black"/>
                </a:solidFill>
                <a:effectLst/>
                <a:uLnTx/>
                <a:uFillTx/>
                <a:latin typeface="Calibri"/>
                <a:ea typeface="+mn-ea"/>
                <a:cs typeface="Calibri"/>
              </a:rPr>
              <a:t>17-Pinellas</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4" name="object 24"/>
          <p:cNvSpPr txBox="1"/>
          <p:nvPr/>
        </p:nvSpPr>
        <p:spPr>
          <a:xfrm>
            <a:off x="10155277" y="4681584"/>
            <a:ext cx="254000" cy="1259840"/>
          </a:xfrm>
          <a:prstGeom prst="rect">
            <a:avLst/>
          </a:prstGeom>
        </p:spPr>
        <p:txBody>
          <a:bodyPr vert="vert270" wrap="square" lIns="0" tIns="0" rIns="0" bIns="0" rtlCol="0">
            <a:spAutoFit/>
          </a:bodyPr>
          <a:lstStyle/>
          <a:p>
            <a:pPr marL="12700" marR="0" lvl="0" indent="0" algn="l" defTabSz="914400" rtl="0" eaLnBrk="1" fontAlgn="auto" latinLnBrk="0" hangingPunct="1">
              <a:lnSpc>
                <a:spcPts val="1810"/>
              </a:lnSpc>
              <a:spcBef>
                <a:spcPts val="0"/>
              </a:spcBef>
              <a:spcAft>
                <a:spcPts val="0"/>
              </a:spcAft>
              <a:buClrTx/>
              <a:buSzTx/>
              <a:buFontTx/>
              <a:buNone/>
              <a:tabLst/>
              <a:defRPr/>
            </a:pPr>
            <a:r>
              <a:rPr kumimoji="0" sz="1800" b="0" i="0" u="none" strike="noStrike" kern="1200" cap="none" spc="-10" normalizeH="0" baseline="0" noProof="0" dirty="0">
                <a:ln>
                  <a:noFill/>
                </a:ln>
                <a:solidFill>
                  <a:prstClr val="black"/>
                </a:solidFill>
                <a:effectLst/>
                <a:uLnTx/>
                <a:uFillTx/>
                <a:latin typeface="Calibri"/>
                <a:ea typeface="+mn-ea"/>
                <a:cs typeface="Calibri"/>
              </a:rPr>
              <a:t>18-Hillsborgh</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5" name="object 25"/>
          <p:cNvSpPr txBox="1"/>
          <p:nvPr/>
        </p:nvSpPr>
        <p:spPr>
          <a:xfrm>
            <a:off x="10751009" y="4927542"/>
            <a:ext cx="254000" cy="852169"/>
          </a:xfrm>
          <a:prstGeom prst="rect">
            <a:avLst/>
          </a:prstGeom>
        </p:spPr>
        <p:txBody>
          <a:bodyPr vert="vert270" wrap="square" lIns="0" tIns="0" rIns="0" bIns="0" rtlCol="0">
            <a:spAutoFit/>
          </a:bodyPr>
          <a:lstStyle/>
          <a:p>
            <a:pPr marL="12700" marR="0" lvl="0" indent="0" algn="l" defTabSz="914400" rtl="0" eaLnBrk="1" fontAlgn="auto" latinLnBrk="0" hangingPunct="1">
              <a:lnSpc>
                <a:spcPts val="1810"/>
              </a:lnSpc>
              <a:spcBef>
                <a:spcPts val="0"/>
              </a:spcBef>
              <a:spcAft>
                <a:spcPts val="0"/>
              </a:spcAft>
              <a:buClrTx/>
              <a:buSzTx/>
              <a:buFontTx/>
              <a:buNone/>
              <a:tabLst/>
              <a:defRPr/>
            </a:pPr>
            <a:r>
              <a:rPr kumimoji="0" sz="1800" b="0" i="0" u="none" strike="noStrike" kern="1200" cap="none" spc="0" normalizeH="0" baseline="0" noProof="0" dirty="0">
                <a:ln>
                  <a:noFill/>
                </a:ln>
                <a:solidFill>
                  <a:prstClr val="black"/>
                </a:solidFill>
                <a:effectLst/>
                <a:uLnTx/>
                <a:uFillTx/>
                <a:latin typeface="Calibri"/>
                <a:ea typeface="+mn-ea"/>
                <a:cs typeface="Calibri"/>
              </a:rPr>
              <a:t>19</a:t>
            </a:r>
            <a:r>
              <a:rPr kumimoji="0" sz="1800" b="0" i="0" u="none" strike="noStrike" kern="1200" cap="none" spc="-5" normalizeH="0" baseline="0" noProof="0" dirty="0">
                <a:ln>
                  <a:noFill/>
                </a:ln>
                <a:solidFill>
                  <a:prstClr val="black"/>
                </a:solidFill>
                <a:effectLst/>
                <a:uLnTx/>
                <a:uFillTx/>
                <a:latin typeface="Calibri"/>
                <a:ea typeface="+mn-ea"/>
                <a:cs typeface="Calibri"/>
              </a:rPr>
              <a:t>-</a:t>
            </a:r>
            <a:r>
              <a:rPr kumimoji="0" sz="1800" b="0" i="0" u="none" strike="noStrike" kern="1200" cap="none" spc="5" normalizeH="0" baseline="0" noProof="0" dirty="0">
                <a:ln>
                  <a:noFill/>
                </a:ln>
                <a:solidFill>
                  <a:prstClr val="black"/>
                </a:solidFill>
                <a:effectLst/>
                <a:uLnTx/>
                <a:uFillTx/>
                <a:latin typeface="Calibri"/>
                <a:ea typeface="+mn-ea"/>
                <a:cs typeface="Calibri"/>
              </a:rPr>
              <a:t>B</a:t>
            </a:r>
            <a:r>
              <a:rPr kumimoji="0" sz="1800" b="0" i="0" u="none" strike="noStrike" kern="1200" cap="none" spc="0" normalizeH="0" baseline="0" noProof="0" dirty="0">
                <a:ln>
                  <a:noFill/>
                </a:ln>
                <a:solidFill>
                  <a:prstClr val="black"/>
                </a:solidFill>
                <a:effectLst/>
                <a:uLnTx/>
                <a:uFillTx/>
                <a:latin typeface="Calibri"/>
                <a:ea typeface="+mn-ea"/>
                <a:cs typeface="Calibri"/>
              </a:rPr>
              <a:t>a</a:t>
            </a:r>
            <a:r>
              <a:rPr kumimoji="0" sz="1800" b="0" i="0" u="none" strike="noStrike" kern="1200" cap="none" spc="-65" normalizeH="0" baseline="0" noProof="0" dirty="0">
                <a:ln>
                  <a:noFill/>
                </a:ln>
                <a:solidFill>
                  <a:prstClr val="black"/>
                </a:solidFill>
                <a:effectLst/>
                <a:uLnTx/>
                <a:uFillTx/>
                <a:latin typeface="Calibri"/>
                <a:ea typeface="+mn-ea"/>
                <a:cs typeface="Calibri"/>
              </a:rPr>
              <a:t>k</a:t>
            </a:r>
            <a:r>
              <a:rPr kumimoji="0" sz="1800" b="0" i="0" u="none" strike="noStrike" kern="1200" cap="none" spc="0" normalizeH="0" baseline="0" noProof="0" dirty="0">
                <a:ln>
                  <a:noFill/>
                </a:ln>
                <a:solidFill>
                  <a:prstClr val="black"/>
                </a:solidFill>
                <a:effectLst/>
                <a:uLnTx/>
                <a:uFillTx/>
                <a:latin typeface="Calibri"/>
                <a:ea typeface="+mn-ea"/>
                <a:cs typeface="Calibri"/>
              </a:rPr>
              <a:t>er</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6" name="object 26"/>
          <p:cNvSpPr txBox="1"/>
          <p:nvPr/>
        </p:nvSpPr>
        <p:spPr>
          <a:xfrm>
            <a:off x="11274145" y="4860126"/>
            <a:ext cx="254000" cy="1081405"/>
          </a:xfrm>
          <a:prstGeom prst="rect">
            <a:avLst/>
          </a:prstGeom>
        </p:spPr>
        <p:txBody>
          <a:bodyPr vert="vert270" wrap="square" lIns="0" tIns="0" rIns="0" bIns="0" rtlCol="0">
            <a:spAutoFit/>
          </a:bodyPr>
          <a:lstStyle/>
          <a:p>
            <a:pPr marL="12700" marR="0" lvl="0" indent="0" algn="l" defTabSz="914400" rtl="0" eaLnBrk="1" fontAlgn="auto" latinLnBrk="0" hangingPunct="1">
              <a:lnSpc>
                <a:spcPts val="1810"/>
              </a:lnSpc>
              <a:spcBef>
                <a:spcPts val="0"/>
              </a:spcBef>
              <a:spcAft>
                <a:spcPts val="0"/>
              </a:spcAft>
              <a:buClrTx/>
              <a:buSzTx/>
              <a:buFontTx/>
              <a:buNone/>
              <a:tabLst/>
              <a:defRPr/>
            </a:pPr>
            <a:r>
              <a:rPr kumimoji="0" sz="1600" b="0" i="0" u="none" strike="noStrike" kern="1200" cap="none" spc="-5" normalizeH="0" baseline="0" noProof="0" dirty="0">
                <a:ln>
                  <a:noFill/>
                </a:ln>
                <a:solidFill>
                  <a:prstClr val="black"/>
                </a:solidFill>
                <a:effectLst/>
                <a:uLnTx/>
                <a:uFillTx/>
                <a:latin typeface="Calibri"/>
                <a:ea typeface="+mn-ea"/>
                <a:cs typeface="Calibri"/>
              </a:rPr>
              <a:t>20</a:t>
            </a:r>
            <a:r>
              <a:rPr kumimoji="0" sz="1800" b="0" i="0" u="none" strike="noStrike" kern="1200" cap="none" spc="-5" normalizeH="0" baseline="0" noProof="0" dirty="0">
                <a:ln>
                  <a:noFill/>
                </a:ln>
                <a:solidFill>
                  <a:prstClr val="black"/>
                </a:solidFill>
                <a:effectLst/>
                <a:uLnTx/>
                <a:uFillTx/>
                <a:latin typeface="Calibri"/>
                <a:ea typeface="+mn-ea"/>
                <a:cs typeface="Calibri"/>
              </a:rPr>
              <a:t>-</a:t>
            </a:r>
            <a:r>
              <a:rPr kumimoji="0" sz="1600" b="0" i="0" u="none" strike="noStrike" kern="1200" cap="none" spc="-5" normalizeH="0" baseline="0" noProof="0" dirty="0">
                <a:ln>
                  <a:noFill/>
                </a:ln>
                <a:solidFill>
                  <a:prstClr val="black"/>
                </a:solidFill>
                <a:effectLst/>
                <a:uLnTx/>
                <a:uFillTx/>
                <a:latin typeface="Calibri"/>
                <a:ea typeface="+mn-ea"/>
                <a:cs typeface="Calibri"/>
              </a:rPr>
              <a:t>Columbia</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241907211"/>
      </p:ext>
    </p:extLst>
  </p:cSld>
  <p:clrMapOvr>
    <a:masterClrMapping/>
  </p:clrMapOvr>
  <p:timing>
    <p:tnLst>
      <p:par>
        <p:cTn id="1" dur="indefinite" restart="never" nodeType="tmRoot"/>
      </p:par>
    </p:tnLst>
  </p:timing>
</p:sld>
</file>

<file path=ppt/slides/slide22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6126479"/>
            <a:ext cx="11966236" cy="568451"/>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p:nvPr/>
        </p:nvSpPr>
        <p:spPr>
          <a:xfrm>
            <a:off x="0" y="227088"/>
            <a:ext cx="12192000" cy="1091171"/>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835257" y="6275618"/>
            <a:ext cx="132080" cy="147955"/>
          </a:xfrm>
          <a:custGeom>
            <a:avLst/>
            <a:gdLst/>
            <a:ahLst/>
            <a:cxnLst/>
            <a:rect l="l" t="t" r="r" b="b"/>
            <a:pathLst>
              <a:path w="132080" h="147954">
                <a:moveTo>
                  <a:pt x="65899" y="147636"/>
                </a:moveTo>
                <a:lnTo>
                  <a:pt x="39115" y="141616"/>
                </a:lnTo>
                <a:lnTo>
                  <a:pt x="18294" y="125433"/>
                </a:lnTo>
                <a:lnTo>
                  <a:pt x="4801" y="101896"/>
                </a:lnTo>
                <a:lnTo>
                  <a:pt x="0" y="73818"/>
                </a:lnTo>
                <a:lnTo>
                  <a:pt x="4801" y="45739"/>
                </a:lnTo>
                <a:lnTo>
                  <a:pt x="18294" y="22203"/>
                </a:lnTo>
                <a:lnTo>
                  <a:pt x="39115" y="6019"/>
                </a:lnTo>
                <a:lnTo>
                  <a:pt x="65899" y="0"/>
                </a:lnTo>
                <a:lnTo>
                  <a:pt x="92683" y="6019"/>
                </a:lnTo>
                <a:lnTo>
                  <a:pt x="113504" y="22203"/>
                </a:lnTo>
                <a:lnTo>
                  <a:pt x="118849" y="31526"/>
                </a:lnTo>
                <a:lnTo>
                  <a:pt x="65899" y="31526"/>
                </a:lnTo>
                <a:lnTo>
                  <a:pt x="52705" y="35214"/>
                </a:lnTo>
                <a:lnTo>
                  <a:pt x="43102" y="44886"/>
                </a:lnTo>
                <a:lnTo>
                  <a:pt x="37236" y="58451"/>
                </a:lnTo>
                <a:lnTo>
                  <a:pt x="35248" y="73818"/>
                </a:lnTo>
                <a:lnTo>
                  <a:pt x="37236" y="88740"/>
                </a:lnTo>
                <a:lnTo>
                  <a:pt x="43102" y="102076"/>
                </a:lnTo>
                <a:lnTo>
                  <a:pt x="52705" y="111664"/>
                </a:lnTo>
                <a:lnTo>
                  <a:pt x="65899" y="115340"/>
                </a:lnTo>
                <a:lnTo>
                  <a:pt x="119290" y="115340"/>
                </a:lnTo>
                <a:lnTo>
                  <a:pt x="113504" y="125433"/>
                </a:lnTo>
                <a:lnTo>
                  <a:pt x="92683" y="141616"/>
                </a:lnTo>
                <a:lnTo>
                  <a:pt x="65899" y="147636"/>
                </a:lnTo>
                <a:close/>
              </a:path>
              <a:path w="132080" h="147954">
                <a:moveTo>
                  <a:pt x="119290" y="115340"/>
                </a:moveTo>
                <a:lnTo>
                  <a:pt x="65899" y="115340"/>
                </a:lnTo>
                <a:lnTo>
                  <a:pt x="79417" y="111664"/>
                </a:lnTo>
                <a:lnTo>
                  <a:pt x="88983" y="102076"/>
                </a:lnTo>
                <a:lnTo>
                  <a:pt x="94670" y="88740"/>
                </a:lnTo>
                <a:lnTo>
                  <a:pt x="96550" y="73818"/>
                </a:lnTo>
                <a:lnTo>
                  <a:pt x="94670" y="58451"/>
                </a:lnTo>
                <a:lnTo>
                  <a:pt x="88983" y="44886"/>
                </a:lnTo>
                <a:lnTo>
                  <a:pt x="79417" y="35214"/>
                </a:lnTo>
                <a:lnTo>
                  <a:pt x="65899" y="31526"/>
                </a:lnTo>
                <a:lnTo>
                  <a:pt x="118849" y="31526"/>
                </a:lnTo>
                <a:lnTo>
                  <a:pt x="126998" y="45739"/>
                </a:lnTo>
                <a:lnTo>
                  <a:pt x="131799" y="73818"/>
                </a:lnTo>
                <a:lnTo>
                  <a:pt x="126998" y="101896"/>
                </a:lnTo>
                <a:lnTo>
                  <a:pt x="119290" y="11534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964757" y="6274848"/>
            <a:ext cx="97790" cy="144145"/>
          </a:xfrm>
          <a:custGeom>
            <a:avLst/>
            <a:gdLst/>
            <a:ahLst/>
            <a:cxnLst/>
            <a:rect l="l" t="t" r="r" b="b"/>
            <a:pathLst>
              <a:path w="97790" h="144145">
                <a:moveTo>
                  <a:pt x="57470" y="143791"/>
                </a:moveTo>
                <a:lnTo>
                  <a:pt x="22988" y="143791"/>
                </a:lnTo>
                <a:lnTo>
                  <a:pt x="22988" y="64590"/>
                </a:lnTo>
                <a:lnTo>
                  <a:pt x="21659" y="50245"/>
                </a:lnTo>
                <a:lnTo>
                  <a:pt x="17528" y="38062"/>
                </a:lnTo>
                <a:lnTo>
                  <a:pt x="10380" y="27609"/>
                </a:lnTo>
                <a:lnTo>
                  <a:pt x="0" y="18454"/>
                </a:lnTo>
                <a:lnTo>
                  <a:pt x="29118" y="0"/>
                </a:lnTo>
                <a:lnTo>
                  <a:pt x="34997" y="5430"/>
                </a:lnTo>
                <a:lnTo>
                  <a:pt x="39942" y="11149"/>
                </a:lnTo>
                <a:lnTo>
                  <a:pt x="43881" y="16868"/>
                </a:lnTo>
                <a:lnTo>
                  <a:pt x="46742" y="22299"/>
                </a:lnTo>
                <a:lnTo>
                  <a:pt x="94711" y="22299"/>
                </a:lnTo>
                <a:lnTo>
                  <a:pt x="97316" y="35371"/>
                </a:lnTo>
                <a:lnTo>
                  <a:pt x="82147" y="38446"/>
                </a:lnTo>
                <a:lnTo>
                  <a:pt x="70209" y="45559"/>
                </a:lnTo>
                <a:lnTo>
                  <a:pt x="61864" y="53537"/>
                </a:lnTo>
                <a:lnTo>
                  <a:pt x="57470" y="59208"/>
                </a:lnTo>
                <a:lnTo>
                  <a:pt x="57470" y="143791"/>
                </a:lnTo>
                <a:close/>
              </a:path>
              <a:path w="97790" h="144145">
                <a:moveTo>
                  <a:pt x="94711" y="22299"/>
                </a:moveTo>
                <a:lnTo>
                  <a:pt x="46742" y="22299"/>
                </a:lnTo>
                <a:lnTo>
                  <a:pt x="52166" y="17529"/>
                </a:lnTo>
                <a:lnTo>
                  <a:pt x="61972" y="10092"/>
                </a:lnTo>
                <a:lnTo>
                  <a:pt x="75082" y="3376"/>
                </a:lnTo>
                <a:lnTo>
                  <a:pt x="90420" y="768"/>
                </a:lnTo>
                <a:lnTo>
                  <a:pt x="94711" y="22299"/>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1072036" y="6216409"/>
            <a:ext cx="41910" cy="202565"/>
          </a:xfrm>
          <a:custGeom>
            <a:avLst/>
            <a:gdLst/>
            <a:ahLst/>
            <a:cxnLst/>
            <a:rect l="l" t="t" r="r" b="b"/>
            <a:pathLst>
              <a:path w="41909" h="202564">
                <a:moveTo>
                  <a:pt x="37547" y="202230"/>
                </a:moveTo>
                <a:lnTo>
                  <a:pt x="3065" y="202230"/>
                </a:lnTo>
                <a:lnTo>
                  <a:pt x="3065" y="63052"/>
                </a:lnTo>
                <a:lnTo>
                  <a:pt x="37547" y="63052"/>
                </a:lnTo>
                <a:lnTo>
                  <a:pt x="37547" y="202230"/>
                </a:lnTo>
                <a:close/>
              </a:path>
              <a:path w="41909" h="202564">
                <a:moveTo>
                  <a:pt x="20689" y="40753"/>
                </a:moveTo>
                <a:lnTo>
                  <a:pt x="12607" y="39131"/>
                </a:lnTo>
                <a:lnTo>
                  <a:pt x="6034" y="34698"/>
                </a:lnTo>
                <a:lnTo>
                  <a:pt x="1616" y="28102"/>
                </a:lnTo>
                <a:lnTo>
                  <a:pt x="0" y="19992"/>
                </a:lnTo>
                <a:lnTo>
                  <a:pt x="1616" y="12002"/>
                </a:lnTo>
                <a:lnTo>
                  <a:pt x="6034" y="5670"/>
                </a:lnTo>
                <a:lnTo>
                  <a:pt x="12607" y="1501"/>
                </a:lnTo>
                <a:lnTo>
                  <a:pt x="20689" y="0"/>
                </a:lnTo>
                <a:lnTo>
                  <a:pt x="28447" y="1501"/>
                </a:lnTo>
                <a:lnTo>
                  <a:pt x="35057" y="5670"/>
                </a:lnTo>
                <a:lnTo>
                  <a:pt x="39654" y="12002"/>
                </a:lnTo>
                <a:lnTo>
                  <a:pt x="41378" y="19992"/>
                </a:lnTo>
                <a:lnTo>
                  <a:pt x="39654" y="28102"/>
                </a:lnTo>
                <a:lnTo>
                  <a:pt x="35057" y="34698"/>
                </a:lnTo>
                <a:lnTo>
                  <a:pt x="28447" y="39131"/>
                </a:lnTo>
                <a:lnTo>
                  <a:pt x="20689" y="40753"/>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1130273" y="6214872"/>
            <a:ext cx="154940" cy="208915"/>
          </a:xfrm>
          <a:custGeom>
            <a:avLst/>
            <a:gdLst/>
            <a:ahLst/>
            <a:cxnLst/>
            <a:rect l="l" t="t" r="r" b="b"/>
            <a:pathLst>
              <a:path w="154940" h="208914">
                <a:moveTo>
                  <a:pt x="131799" y="74586"/>
                </a:moveTo>
                <a:lnTo>
                  <a:pt x="97316" y="74586"/>
                </a:lnTo>
                <a:lnTo>
                  <a:pt x="97316" y="0"/>
                </a:lnTo>
                <a:lnTo>
                  <a:pt x="131799" y="0"/>
                </a:lnTo>
                <a:lnTo>
                  <a:pt x="131799" y="74586"/>
                </a:lnTo>
                <a:close/>
              </a:path>
              <a:path w="154940" h="208914">
                <a:moveTo>
                  <a:pt x="63600" y="208381"/>
                </a:moveTo>
                <a:lnTo>
                  <a:pt x="36853" y="202362"/>
                </a:lnTo>
                <a:lnTo>
                  <a:pt x="16858" y="186178"/>
                </a:lnTo>
                <a:lnTo>
                  <a:pt x="4334" y="162642"/>
                </a:lnTo>
                <a:lnTo>
                  <a:pt x="0" y="134563"/>
                </a:lnTo>
                <a:lnTo>
                  <a:pt x="4334" y="106485"/>
                </a:lnTo>
                <a:lnTo>
                  <a:pt x="16858" y="82948"/>
                </a:lnTo>
                <a:lnTo>
                  <a:pt x="36853" y="66765"/>
                </a:lnTo>
                <a:lnTo>
                  <a:pt x="63600" y="60745"/>
                </a:lnTo>
                <a:lnTo>
                  <a:pt x="75765" y="62476"/>
                </a:lnTo>
                <a:lnTo>
                  <a:pt x="85631" y="66512"/>
                </a:lnTo>
                <a:lnTo>
                  <a:pt x="92910" y="71126"/>
                </a:lnTo>
                <a:lnTo>
                  <a:pt x="97316" y="74586"/>
                </a:lnTo>
                <a:lnTo>
                  <a:pt x="131799" y="74586"/>
                </a:lnTo>
                <a:lnTo>
                  <a:pt x="131799" y="92272"/>
                </a:lnTo>
                <a:lnTo>
                  <a:pt x="65899" y="92272"/>
                </a:lnTo>
                <a:lnTo>
                  <a:pt x="52705" y="95960"/>
                </a:lnTo>
                <a:lnTo>
                  <a:pt x="43102" y="105632"/>
                </a:lnTo>
                <a:lnTo>
                  <a:pt x="37236" y="119197"/>
                </a:lnTo>
                <a:lnTo>
                  <a:pt x="35248" y="134563"/>
                </a:lnTo>
                <a:lnTo>
                  <a:pt x="37236" y="149486"/>
                </a:lnTo>
                <a:lnTo>
                  <a:pt x="43102" y="162822"/>
                </a:lnTo>
                <a:lnTo>
                  <a:pt x="52705" y="172410"/>
                </a:lnTo>
                <a:lnTo>
                  <a:pt x="65899" y="176086"/>
                </a:lnTo>
                <a:lnTo>
                  <a:pt x="141019" y="176086"/>
                </a:lnTo>
                <a:lnTo>
                  <a:pt x="144406" y="181108"/>
                </a:lnTo>
                <a:lnTo>
                  <a:pt x="150624" y="186851"/>
                </a:lnTo>
                <a:lnTo>
                  <a:pt x="108044" y="186851"/>
                </a:lnTo>
                <a:lnTo>
                  <a:pt x="102285" y="193784"/>
                </a:lnTo>
                <a:lnTo>
                  <a:pt x="93006" y="200788"/>
                </a:lnTo>
                <a:lnTo>
                  <a:pt x="80135" y="206207"/>
                </a:lnTo>
                <a:lnTo>
                  <a:pt x="63600" y="208381"/>
                </a:lnTo>
                <a:close/>
              </a:path>
              <a:path w="154940" h="208914">
                <a:moveTo>
                  <a:pt x="141019" y="176086"/>
                </a:moveTo>
                <a:lnTo>
                  <a:pt x="65899" y="176086"/>
                </a:lnTo>
                <a:lnTo>
                  <a:pt x="79536" y="172410"/>
                </a:lnTo>
                <a:lnTo>
                  <a:pt x="89366" y="162822"/>
                </a:lnTo>
                <a:lnTo>
                  <a:pt x="95317" y="149486"/>
                </a:lnTo>
                <a:lnTo>
                  <a:pt x="97316" y="134563"/>
                </a:lnTo>
                <a:lnTo>
                  <a:pt x="95317" y="119197"/>
                </a:lnTo>
                <a:lnTo>
                  <a:pt x="89366" y="105632"/>
                </a:lnTo>
                <a:lnTo>
                  <a:pt x="79536" y="95960"/>
                </a:lnTo>
                <a:lnTo>
                  <a:pt x="65899" y="92272"/>
                </a:lnTo>
                <a:lnTo>
                  <a:pt x="131799" y="92272"/>
                </a:lnTo>
                <a:lnTo>
                  <a:pt x="131799" y="144560"/>
                </a:lnTo>
                <a:lnTo>
                  <a:pt x="133128" y="158473"/>
                </a:lnTo>
                <a:lnTo>
                  <a:pt x="137258" y="170511"/>
                </a:lnTo>
                <a:lnTo>
                  <a:pt x="141019" y="176086"/>
                </a:lnTo>
                <a:close/>
              </a:path>
              <a:path w="154940" h="208914">
                <a:moveTo>
                  <a:pt x="125669" y="208381"/>
                </a:moveTo>
                <a:lnTo>
                  <a:pt x="120867" y="204044"/>
                </a:lnTo>
                <a:lnTo>
                  <a:pt x="115994" y="198481"/>
                </a:lnTo>
                <a:lnTo>
                  <a:pt x="111552" y="192486"/>
                </a:lnTo>
                <a:lnTo>
                  <a:pt x="108044" y="186851"/>
                </a:lnTo>
                <a:lnTo>
                  <a:pt x="150624" y="186851"/>
                </a:lnTo>
                <a:lnTo>
                  <a:pt x="154787" y="190696"/>
                </a:lnTo>
                <a:lnTo>
                  <a:pt x="125669" y="208381"/>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1286593" y="6275617"/>
            <a:ext cx="134620" cy="147955"/>
          </a:xfrm>
          <a:custGeom>
            <a:avLst/>
            <a:gdLst/>
            <a:ahLst/>
            <a:cxnLst/>
            <a:rect l="l" t="t" r="r" b="b"/>
            <a:pathLst>
              <a:path w="134619" h="147954">
                <a:moveTo>
                  <a:pt x="29118" y="36909"/>
                </a:moveTo>
                <a:lnTo>
                  <a:pt x="15325" y="12303"/>
                </a:lnTo>
                <a:lnTo>
                  <a:pt x="21479" y="8758"/>
                </a:lnTo>
                <a:lnTo>
                  <a:pt x="31225" y="4709"/>
                </a:lnTo>
                <a:lnTo>
                  <a:pt x="43557" y="1381"/>
                </a:lnTo>
                <a:lnTo>
                  <a:pt x="57470" y="0"/>
                </a:lnTo>
                <a:lnTo>
                  <a:pt x="81368" y="4084"/>
                </a:lnTo>
                <a:lnTo>
                  <a:pt x="98083" y="15378"/>
                </a:lnTo>
                <a:lnTo>
                  <a:pt x="106048" y="29219"/>
                </a:lnTo>
                <a:lnTo>
                  <a:pt x="55938" y="29219"/>
                </a:lnTo>
                <a:lnTo>
                  <a:pt x="47544" y="29988"/>
                </a:lnTo>
                <a:lnTo>
                  <a:pt x="39942" y="31910"/>
                </a:lnTo>
                <a:lnTo>
                  <a:pt x="33632" y="34409"/>
                </a:lnTo>
                <a:lnTo>
                  <a:pt x="29118" y="36909"/>
                </a:lnTo>
                <a:close/>
              </a:path>
              <a:path w="134619" h="147954">
                <a:moveTo>
                  <a:pt x="49041" y="147636"/>
                </a:moveTo>
                <a:lnTo>
                  <a:pt x="29094" y="144320"/>
                </a:lnTo>
                <a:lnTo>
                  <a:pt x="13601" y="134948"/>
                </a:lnTo>
                <a:lnTo>
                  <a:pt x="3563" y="120362"/>
                </a:lnTo>
                <a:lnTo>
                  <a:pt x="0" y="101499"/>
                </a:lnTo>
                <a:lnTo>
                  <a:pt x="4525" y="81639"/>
                </a:lnTo>
                <a:lnTo>
                  <a:pt x="17241" y="67185"/>
                </a:lnTo>
                <a:lnTo>
                  <a:pt x="36853" y="58355"/>
                </a:lnTo>
                <a:lnTo>
                  <a:pt x="62068" y="55363"/>
                </a:lnTo>
                <a:lnTo>
                  <a:pt x="76627" y="55363"/>
                </a:lnTo>
                <a:lnTo>
                  <a:pt x="75334" y="44466"/>
                </a:lnTo>
                <a:lnTo>
                  <a:pt x="71455" y="36236"/>
                </a:lnTo>
                <a:lnTo>
                  <a:pt x="64989" y="31033"/>
                </a:lnTo>
                <a:lnTo>
                  <a:pt x="55938" y="29219"/>
                </a:lnTo>
                <a:lnTo>
                  <a:pt x="106048" y="29219"/>
                </a:lnTo>
                <a:lnTo>
                  <a:pt x="107901" y="32439"/>
                </a:lnTo>
                <a:lnTo>
                  <a:pt x="111109" y="53825"/>
                </a:lnTo>
                <a:lnTo>
                  <a:pt x="111109" y="79200"/>
                </a:lnTo>
                <a:lnTo>
                  <a:pt x="62068" y="79200"/>
                </a:lnTo>
                <a:lnTo>
                  <a:pt x="50119" y="80942"/>
                </a:lnTo>
                <a:lnTo>
                  <a:pt x="41761" y="85640"/>
                </a:lnTo>
                <a:lnTo>
                  <a:pt x="36853" y="92500"/>
                </a:lnTo>
                <a:lnTo>
                  <a:pt x="35248" y="100730"/>
                </a:lnTo>
                <a:lnTo>
                  <a:pt x="36936" y="109693"/>
                </a:lnTo>
                <a:lnTo>
                  <a:pt x="41283" y="115917"/>
                </a:lnTo>
                <a:lnTo>
                  <a:pt x="47209" y="119545"/>
                </a:lnTo>
                <a:lnTo>
                  <a:pt x="53639" y="120723"/>
                </a:lnTo>
                <a:lnTo>
                  <a:pt x="124418" y="120723"/>
                </a:lnTo>
                <a:lnTo>
                  <a:pt x="134098" y="129950"/>
                </a:lnTo>
                <a:lnTo>
                  <a:pt x="89654" y="129950"/>
                </a:lnTo>
                <a:lnTo>
                  <a:pt x="85140" y="134660"/>
                </a:lnTo>
                <a:lnTo>
                  <a:pt x="76531" y="140523"/>
                </a:lnTo>
                <a:lnTo>
                  <a:pt x="64331" y="145521"/>
                </a:lnTo>
                <a:lnTo>
                  <a:pt x="49041" y="147636"/>
                </a:lnTo>
                <a:close/>
              </a:path>
              <a:path w="134619" h="147954">
                <a:moveTo>
                  <a:pt x="124418" y="120723"/>
                </a:moveTo>
                <a:lnTo>
                  <a:pt x="53639" y="120723"/>
                </a:lnTo>
                <a:lnTo>
                  <a:pt x="64379" y="118320"/>
                </a:lnTo>
                <a:lnTo>
                  <a:pt x="72317" y="113033"/>
                </a:lnTo>
                <a:lnTo>
                  <a:pt x="77238" y="107747"/>
                </a:lnTo>
                <a:lnTo>
                  <a:pt x="78926" y="105344"/>
                </a:lnTo>
                <a:lnTo>
                  <a:pt x="78160" y="101499"/>
                </a:lnTo>
                <a:lnTo>
                  <a:pt x="77393" y="93810"/>
                </a:lnTo>
                <a:lnTo>
                  <a:pt x="77325" y="85640"/>
                </a:lnTo>
                <a:lnTo>
                  <a:pt x="76656" y="80942"/>
                </a:lnTo>
                <a:lnTo>
                  <a:pt x="76627" y="79200"/>
                </a:lnTo>
                <a:lnTo>
                  <a:pt x="111109" y="79200"/>
                </a:lnTo>
                <a:lnTo>
                  <a:pt x="111109" y="83814"/>
                </a:lnTo>
                <a:lnTo>
                  <a:pt x="112546" y="97727"/>
                </a:lnTo>
                <a:lnTo>
                  <a:pt x="116856" y="109765"/>
                </a:lnTo>
                <a:lnTo>
                  <a:pt x="124065" y="120386"/>
                </a:lnTo>
                <a:lnTo>
                  <a:pt x="124418" y="120723"/>
                </a:lnTo>
                <a:close/>
              </a:path>
              <a:path w="134619" h="147954">
                <a:moveTo>
                  <a:pt x="104979" y="147636"/>
                </a:moveTo>
                <a:lnTo>
                  <a:pt x="103447" y="146098"/>
                </a:lnTo>
                <a:lnTo>
                  <a:pt x="93485" y="135333"/>
                </a:lnTo>
                <a:lnTo>
                  <a:pt x="89654" y="129950"/>
                </a:lnTo>
                <a:lnTo>
                  <a:pt x="134098" y="129950"/>
                </a:lnTo>
                <a:lnTo>
                  <a:pt x="104979" y="14763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924911" y="6436325"/>
            <a:ext cx="156845" cy="184150"/>
          </a:xfrm>
          <a:custGeom>
            <a:avLst/>
            <a:gdLst/>
            <a:ahLst/>
            <a:cxnLst/>
            <a:rect l="l" t="t" r="r" b="b"/>
            <a:pathLst>
              <a:path w="156844" h="184150">
                <a:moveTo>
                  <a:pt x="35248" y="183776"/>
                </a:moveTo>
                <a:lnTo>
                  <a:pt x="0" y="174548"/>
                </a:lnTo>
                <a:lnTo>
                  <a:pt x="63600" y="0"/>
                </a:lnTo>
                <a:lnTo>
                  <a:pt x="91952" y="0"/>
                </a:lnTo>
                <a:lnTo>
                  <a:pt x="110100" y="49212"/>
                </a:lnTo>
                <a:lnTo>
                  <a:pt x="78160" y="49212"/>
                </a:lnTo>
                <a:lnTo>
                  <a:pt x="56704" y="115340"/>
                </a:lnTo>
                <a:lnTo>
                  <a:pt x="134486" y="115340"/>
                </a:lnTo>
                <a:lnTo>
                  <a:pt x="145828" y="146098"/>
                </a:lnTo>
                <a:lnTo>
                  <a:pt x="47509" y="146098"/>
                </a:lnTo>
                <a:lnTo>
                  <a:pt x="35248" y="183776"/>
                </a:lnTo>
                <a:close/>
              </a:path>
              <a:path w="156844" h="184150">
                <a:moveTo>
                  <a:pt x="134486" y="115340"/>
                </a:moveTo>
                <a:lnTo>
                  <a:pt x="98849" y="115340"/>
                </a:lnTo>
                <a:lnTo>
                  <a:pt x="78160" y="49212"/>
                </a:lnTo>
                <a:lnTo>
                  <a:pt x="110100" y="49212"/>
                </a:lnTo>
                <a:lnTo>
                  <a:pt x="134486" y="115340"/>
                </a:lnTo>
                <a:close/>
              </a:path>
              <a:path w="156844" h="184150">
                <a:moveTo>
                  <a:pt x="121071" y="183776"/>
                </a:moveTo>
                <a:lnTo>
                  <a:pt x="108811" y="146098"/>
                </a:lnTo>
                <a:lnTo>
                  <a:pt x="145828" y="146098"/>
                </a:lnTo>
                <a:lnTo>
                  <a:pt x="156320" y="174548"/>
                </a:lnTo>
                <a:lnTo>
                  <a:pt x="121071" y="18377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txBox="1"/>
          <p:nvPr/>
        </p:nvSpPr>
        <p:spPr>
          <a:xfrm>
            <a:off x="11310411" y="6161791"/>
            <a:ext cx="450850" cy="454659"/>
          </a:xfrm>
          <a:prstGeom prst="rect">
            <a:avLst/>
          </a:prstGeom>
        </p:spPr>
        <p:txBody>
          <a:bodyPr vert="horz" wrap="square" lIns="0" tIns="0" rIns="0" bIns="0" rtlCol="0">
            <a:spAutoFit/>
          </a:bodyPr>
          <a:lstStyle/>
          <a:p>
            <a:pPr marL="0" marR="0" lvl="0" indent="0" algn="l" defTabSz="914400" rtl="0" eaLnBrk="1" fontAlgn="auto" latinLnBrk="0" hangingPunct="1">
              <a:lnSpc>
                <a:spcPts val="3540"/>
              </a:lnSpc>
              <a:spcBef>
                <a:spcPts val="0"/>
              </a:spcBef>
              <a:spcAft>
                <a:spcPts val="0"/>
              </a:spcAft>
              <a:buClrTx/>
              <a:buSzTx/>
              <a:buFontTx/>
              <a:buNone/>
              <a:tabLst/>
              <a:defRPr/>
            </a:pPr>
            <a:r>
              <a:rPr kumimoji="0" sz="3200" b="0" i="0" u="none" strike="noStrike" kern="1200" cap="none" spc="-10" normalizeH="0" baseline="0" noProof="0" dirty="0">
                <a:ln>
                  <a:noFill/>
                </a:ln>
                <a:solidFill>
                  <a:srgbClr val="FFFFFF"/>
                </a:solidFill>
                <a:effectLst/>
                <a:uLnTx/>
                <a:uFillTx/>
                <a:latin typeface="Arial"/>
                <a:ea typeface="+mn-ea"/>
                <a:cs typeface="Arial"/>
              </a:rPr>
              <a:t>13</a:t>
            </a:r>
            <a:endParaRPr kumimoji="0" sz="3200" b="0" i="0" u="none" strike="noStrike" kern="1200" cap="none" spc="0" normalizeH="0" baseline="0" noProof="0">
              <a:ln>
                <a:noFill/>
              </a:ln>
              <a:solidFill>
                <a:prstClr val="black"/>
              </a:solidFill>
              <a:effectLst/>
              <a:uLnTx/>
              <a:uFillTx/>
              <a:latin typeface="Arial"/>
              <a:ea typeface="+mn-ea"/>
              <a:cs typeface="Arial"/>
            </a:endParaRPr>
          </a:p>
        </p:txBody>
      </p:sp>
      <p:sp>
        <p:nvSpPr>
          <p:cNvPr id="11" name="object 11"/>
          <p:cNvSpPr/>
          <p:nvPr/>
        </p:nvSpPr>
        <p:spPr>
          <a:xfrm>
            <a:off x="0" y="934211"/>
            <a:ext cx="12192000" cy="5923915"/>
          </a:xfrm>
          <a:custGeom>
            <a:avLst/>
            <a:gdLst/>
            <a:ahLst/>
            <a:cxnLst/>
            <a:rect l="l" t="t" r="r" b="b"/>
            <a:pathLst>
              <a:path w="12192000" h="5923915">
                <a:moveTo>
                  <a:pt x="0" y="5923788"/>
                </a:moveTo>
                <a:lnTo>
                  <a:pt x="12192000" y="5923788"/>
                </a:lnTo>
                <a:lnTo>
                  <a:pt x="12192000" y="0"/>
                </a:lnTo>
                <a:lnTo>
                  <a:pt x="0" y="0"/>
                </a:lnTo>
                <a:lnTo>
                  <a:pt x="0" y="5923788"/>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0" y="0"/>
            <a:ext cx="12192000" cy="934719"/>
          </a:xfrm>
          <a:custGeom>
            <a:avLst/>
            <a:gdLst/>
            <a:ahLst/>
            <a:cxnLst/>
            <a:rect l="l" t="t" r="r" b="b"/>
            <a:pathLst>
              <a:path w="12192000" h="934719">
                <a:moveTo>
                  <a:pt x="0" y="934212"/>
                </a:moveTo>
                <a:lnTo>
                  <a:pt x="12192000" y="934212"/>
                </a:lnTo>
                <a:lnTo>
                  <a:pt x="12192000" y="0"/>
                </a:lnTo>
                <a:lnTo>
                  <a:pt x="0" y="0"/>
                </a:lnTo>
                <a:lnTo>
                  <a:pt x="0" y="934212"/>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txBox="1">
            <a:spLocks noGrp="1"/>
          </p:cNvSpPr>
          <p:nvPr>
            <p:ph type="title"/>
          </p:nvPr>
        </p:nvSpPr>
        <p:spPr>
          <a:xfrm>
            <a:off x="833785" y="60012"/>
            <a:ext cx="10530205" cy="667385"/>
          </a:xfrm>
          <a:prstGeom prst="rect">
            <a:avLst/>
          </a:prstGeom>
        </p:spPr>
        <p:txBody>
          <a:bodyPr vert="horz" wrap="square" lIns="0" tIns="13970" rIns="0" bIns="0" rtlCol="0">
            <a:spAutoFit/>
          </a:bodyPr>
          <a:lstStyle/>
          <a:p>
            <a:pPr marL="12700">
              <a:lnSpc>
                <a:spcPct val="100000"/>
              </a:lnSpc>
              <a:spcBef>
                <a:spcPts val="110"/>
              </a:spcBef>
              <a:tabLst>
                <a:tab pos="4681855" algn="l"/>
                <a:tab pos="6914515" algn="l"/>
              </a:tabLst>
            </a:pPr>
            <a:r>
              <a:rPr sz="4000" spc="-35" dirty="0">
                <a:solidFill>
                  <a:srgbClr val="000000"/>
                </a:solidFill>
              </a:rPr>
              <a:t>PWH</a:t>
            </a:r>
            <a:r>
              <a:rPr sz="4000" spc="-35" dirty="0">
                <a:solidFill>
                  <a:srgbClr val="E7E6E6"/>
                </a:solidFill>
              </a:rPr>
              <a:t>: </a:t>
            </a:r>
            <a:r>
              <a:rPr sz="4000" spc="-140" dirty="0">
                <a:solidFill>
                  <a:srgbClr val="E7E6E6"/>
                </a:solidFill>
              </a:rPr>
              <a:t>Top</a:t>
            </a:r>
            <a:r>
              <a:rPr sz="4000" spc="-90" dirty="0">
                <a:solidFill>
                  <a:srgbClr val="E7E6E6"/>
                </a:solidFill>
              </a:rPr>
              <a:t> </a:t>
            </a:r>
            <a:r>
              <a:rPr sz="4000" spc="-15" dirty="0">
                <a:solidFill>
                  <a:srgbClr val="E7E6E6"/>
                </a:solidFill>
              </a:rPr>
              <a:t>20</a:t>
            </a:r>
            <a:r>
              <a:rPr sz="4000" spc="-70" dirty="0">
                <a:solidFill>
                  <a:srgbClr val="E7E6E6"/>
                </a:solidFill>
              </a:rPr>
              <a:t> </a:t>
            </a:r>
            <a:r>
              <a:rPr sz="4000" spc="-35" dirty="0">
                <a:solidFill>
                  <a:srgbClr val="E7E6E6"/>
                </a:solidFill>
              </a:rPr>
              <a:t>Counties	</a:t>
            </a:r>
            <a:r>
              <a:rPr sz="4000" spc="-160" dirty="0">
                <a:solidFill>
                  <a:srgbClr val="E7E6E6"/>
                </a:solidFill>
              </a:rPr>
              <a:t>w.</a:t>
            </a:r>
            <a:r>
              <a:rPr sz="4000" spc="-55" dirty="0">
                <a:solidFill>
                  <a:srgbClr val="E7E6E6"/>
                </a:solidFill>
              </a:rPr>
              <a:t> </a:t>
            </a:r>
            <a:r>
              <a:rPr sz="4000" spc="-35" dirty="0">
                <a:solidFill>
                  <a:srgbClr val="E7E6E6"/>
                </a:solidFill>
              </a:rPr>
              <a:t>highest	</a:t>
            </a:r>
            <a:r>
              <a:rPr sz="4200" i="1" spc="-175" dirty="0">
                <a:solidFill>
                  <a:srgbClr val="000000"/>
                </a:solidFill>
                <a:latin typeface="Calibri Light"/>
                <a:cs typeface="Calibri Light"/>
              </a:rPr>
              <a:t>PWH </a:t>
            </a:r>
            <a:r>
              <a:rPr sz="4200" i="1" spc="-135" dirty="0">
                <a:solidFill>
                  <a:srgbClr val="000000"/>
                </a:solidFill>
                <a:latin typeface="Calibri Light"/>
                <a:cs typeface="Calibri Light"/>
              </a:rPr>
              <a:t>Rates </a:t>
            </a:r>
            <a:r>
              <a:rPr sz="4000" spc="-5" dirty="0">
                <a:solidFill>
                  <a:srgbClr val="E7E6E6"/>
                </a:solidFill>
              </a:rPr>
              <a:t>-</a:t>
            </a:r>
            <a:r>
              <a:rPr sz="4000" spc="-60" dirty="0">
                <a:solidFill>
                  <a:srgbClr val="E7E6E6"/>
                </a:solidFill>
              </a:rPr>
              <a:t> </a:t>
            </a:r>
            <a:r>
              <a:rPr sz="4000" spc="-25" dirty="0">
                <a:solidFill>
                  <a:srgbClr val="E7E6E6"/>
                </a:solidFill>
              </a:rPr>
              <a:t>2021</a:t>
            </a:r>
            <a:endParaRPr sz="4000">
              <a:latin typeface="Calibri Light"/>
              <a:cs typeface="Calibri Light"/>
            </a:endParaRPr>
          </a:p>
        </p:txBody>
      </p:sp>
      <p:sp>
        <p:nvSpPr>
          <p:cNvPr id="14" name="object 14"/>
          <p:cNvSpPr/>
          <p:nvPr/>
        </p:nvSpPr>
        <p:spPr>
          <a:xfrm>
            <a:off x="842772" y="0"/>
            <a:ext cx="10506710" cy="192405"/>
          </a:xfrm>
          <a:custGeom>
            <a:avLst/>
            <a:gdLst/>
            <a:ahLst/>
            <a:cxnLst/>
            <a:rect l="l" t="t" r="r" b="b"/>
            <a:pathLst>
              <a:path w="10506710" h="192405">
                <a:moveTo>
                  <a:pt x="0" y="192024"/>
                </a:moveTo>
                <a:lnTo>
                  <a:pt x="10506456" y="192024"/>
                </a:lnTo>
                <a:lnTo>
                  <a:pt x="10506456" y="0"/>
                </a:lnTo>
                <a:lnTo>
                  <a:pt x="0" y="0"/>
                </a:lnTo>
                <a:lnTo>
                  <a:pt x="0" y="192024"/>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1011288" y="6213589"/>
            <a:ext cx="2313305" cy="261620"/>
          </a:xfrm>
          <a:custGeom>
            <a:avLst/>
            <a:gdLst/>
            <a:ahLst/>
            <a:cxnLst/>
            <a:rect l="l" t="t" r="r" b="b"/>
            <a:pathLst>
              <a:path w="2313304" h="261620">
                <a:moveTo>
                  <a:pt x="0" y="0"/>
                </a:moveTo>
                <a:lnTo>
                  <a:pt x="2313254" y="0"/>
                </a:lnTo>
                <a:lnTo>
                  <a:pt x="2313254" y="260997"/>
                </a:lnTo>
                <a:lnTo>
                  <a:pt x="0" y="260997"/>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1004939" y="1246046"/>
            <a:ext cx="9265920" cy="0"/>
          </a:xfrm>
          <a:custGeom>
            <a:avLst/>
            <a:gdLst/>
            <a:ahLst/>
            <a:cxnLst/>
            <a:rect l="l" t="t" r="r" b="b"/>
            <a:pathLst>
              <a:path w="9265920">
                <a:moveTo>
                  <a:pt x="0" y="0"/>
                </a:moveTo>
                <a:lnTo>
                  <a:pt x="9265704" y="0"/>
                </a:lnTo>
              </a:path>
            </a:pathLst>
          </a:custGeom>
          <a:ln w="3810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graphicFrame>
        <p:nvGraphicFramePr>
          <p:cNvPr id="17" name="object 17"/>
          <p:cNvGraphicFramePr>
            <a:graphicFrameLocks noGrp="1"/>
          </p:cNvGraphicFramePr>
          <p:nvPr/>
        </p:nvGraphicFramePr>
        <p:xfrm>
          <a:off x="841247" y="928546"/>
          <a:ext cx="10563216" cy="5887720"/>
        </p:xfrm>
        <a:graphic>
          <a:graphicData uri="http://schemas.openxmlformats.org/drawingml/2006/table">
            <a:tbl>
              <a:tblPr firstRow="1" bandRow="1">
                <a:tableStyleId>{2D5ABB26-0587-4C30-8999-92F81FD0307C}</a:tableStyleId>
              </a:tblPr>
              <a:tblGrid>
                <a:gridCol w="170180">
                  <a:extLst>
                    <a:ext uri="{9D8B030D-6E8A-4147-A177-3AD203B41FA5}">
                      <a16:colId xmlns:a16="http://schemas.microsoft.com/office/drawing/2014/main" val="20000"/>
                    </a:ext>
                  </a:extLst>
                </a:gridCol>
                <a:gridCol w="646430">
                  <a:extLst>
                    <a:ext uri="{9D8B030D-6E8A-4147-A177-3AD203B41FA5}">
                      <a16:colId xmlns:a16="http://schemas.microsoft.com/office/drawing/2014/main" val="20001"/>
                    </a:ext>
                  </a:extLst>
                </a:gridCol>
                <a:gridCol w="167005">
                  <a:extLst>
                    <a:ext uri="{9D8B030D-6E8A-4147-A177-3AD203B41FA5}">
                      <a16:colId xmlns:a16="http://schemas.microsoft.com/office/drawing/2014/main" val="20002"/>
                    </a:ext>
                  </a:extLst>
                </a:gridCol>
                <a:gridCol w="102234">
                  <a:extLst>
                    <a:ext uri="{9D8B030D-6E8A-4147-A177-3AD203B41FA5}">
                      <a16:colId xmlns:a16="http://schemas.microsoft.com/office/drawing/2014/main" val="20003"/>
                    </a:ext>
                  </a:extLst>
                </a:gridCol>
                <a:gridCol w="490855">
                  <a:extLst>
                    <a:ext uri="{9D8B030D-6E8A-4147-A177-3AD203B41FA5}">
                      <a16:colId xmlns:a16="http://schemas.microsoft.com/office/drawing/2014/main" val="20004"/>
                    </a:ext>
                  </a:extLst>
                </a:gridCol>
                <a:gridCol w="121284">
                  <a:extLst>
                    <a:ext uri="{9D8B030D-6E8A-4147-A177-3AD203B41FA5}">
                      <a16:colId xmlns:a16="http://schemas.microsoft.com/office/drawing/2014/main" val="20005"/>
                    </a:ext>
                  </a:extLst>
                </a:gridCol>
                <a:gridCol w="169544">
                  <a:extLst>
                    <a:ext uri="{9D8B030D-6E8A-4147-A177-3AD203B41FA5}">
                      <a16:colId xmlns:a16="http://schemas.microsoft.com/office/drawing/2014/main" val="20006"/>
                    </a:ext>
                  </a:extLst>
                </a:gridCol>
                <a:gridCol w="647700">
                  <a:extLst>
                    <a:ext uri="{9D8B030D-6E8A-4147-A177-3AD203B41FA5}">
                      <a16:colId xmlns:a16="http://schemas.microsoft.com/office/drawing/2014/main" val="20007"/>
                    </a:ext>
                  </a:extLst>
                </a:gridCol>
                <a:gridCol w="2313939">
                  <a:extLst>
                    <a:ext uri="{9D8B030D-6E8A-4147-A177-3AD203B41FA5}">
                      <a16:colId xmlns:a16="http://schemas.microsoft.com/office/drawing/2014/main" val="20008"/>
                    </a:ext>
                  </a:extLst>
                </a:gridCol>
                <a:gridCol w="2313940">
                  <a:extLst>
                    <a:ext uri="{9D8B030D-6E8A-4147-A177-3AD203B41FA5}">
                      <a16:colId xmlns:a16="http://schemas.microsoft.com/office/drawing/2014/main" val="20009"/>
                    </a:ext>
                  </a:extLst>
                </a:gridCol>
                <a:gridCol w="927734">
                  <a:extLst>
                    <a:ext uri="{9D8B030D-6E8A-4147-A177-3AD203B41FA5}">
                      <a16:colId xmlns:a16="http://schemas.microsoft.com/office/drawing/2014/main" val="20010"/>
                    </a:ext>
                  </a:extLst>
                </a:gridCol>
                <a:gridCol w="76834">
                  <a:extLst>
                    <a:ext uri="{9D8B030D-6E8A-4147-A177-3AD203B41FA5}">
                      <a16:colId xmlns:a16="http://schemas.microsoft.com/office/drawing/2014/main" val="20011"/>
                    </a:ext>
                  </a:extLst>
                </a:gridCol>
                <a:gridCol w="316229">
                  <a:extLst>
                    <a:ext uri="{9D8B030D-6E8A-4147-A177-3AD203B41FA5}">
                      <a16:colId xmlns:a16="http://schemas.microsoft.com/office/drawing/2014/main" val="20012"/>
                    </a:ext>
                  </a:extLst>
                </a:gridCol>
                <a:gridCol w="86359">
                  <a:extLst>
                    <a:ext uri="{9D8B030D-6E8A-4147-A177-3AD203B41FA5}">
                      <a16:colId xmlns:a16="http://schemas.microsoft.com/office/drawing/2014/main" val="20013"/>
                    </a:ext>
                  </a:extLst>
                </a:gridCol>
                <a:gridCol w="928370">
                  <a:extLst>
                    <a:ext uri="{9D8B030D-6E8A-4147-A177-3AD203B41FA5}">
                      <a16:colId xmlns:a16="http://schemas.microsoft.com/office/drawing/2014/main" val="20014"/>
                    </a:ext>
                  </a:extLst>
                </a:gridCol>
                <a:gridCol w="1084579">
                  <a:extLst>
                    <a:ext uri="{9D8B030D-6E8A-4147-A177-3AD203B41FA5}">
                      <a16:colId xmlns:a16="http://schemas.microsoft.com/office/drawing/2014/main" val="20015"/>
                    </a:ext>
                  </a:extLst>
                </a:gridCol>
              </a:tblGrid>
              <a:tr h="291560">
                <a:tc rowSpan="2">
                  <a:txBody>
                    <a:bodyPr/>
                    <a:lstStyle/>
                    <a:p>
                      <a:pPr>
                        <a:lnSpc>
                          <a:spcPct val="100000"/>
                        </a:lnSpc>
                      </a:pPr>
                      <a:endParaRPr sz="1700">
                        <a:latin typeface="Times New Roman"/>
                        <a:cs typeface="Times New Roman"/>
                      </a:endParaRPr>
                    </a:p>
                  </a:txBody>
                  <a:tcPr marL="0" marR="0" marT="0" marB="0">
                    <a:lnR w="12700">
                      <a:solidFill>
                        <a:srgbClr val="FFFFFF"/>
                      </a:solidFill>
                      <a:prstDash val="solid"/>
                    </a:lnR>
                    <a:lnB w="19050">
                      <a:solidFill>
                        <a:srgbClr val="D6D6D6"/>
                      </a:solidFill>
                      <a:prstDash val="solid"/>
                    </a:lnB>
                  </a:tcPr>
                </a:tc>
                <a:tc gridSpan="7">
                  <a:txBody>
                    <a:bodyPr/>
                    <a:lstStyle/>
                    <a:p>
                      <a:pPr algn="ctr">
                        <a:lnSpc>
                          <a:spcPts val="2335"/>
                        </a:lnSpc>
                      </a:pPr>
                      <a:r>
                        <a:rPr sz="2000" b="1" spc="-5" dirty="0">
                          <a:solidFill>
                            <a:srgbClr val="FFFFFF"/>
                          </a:solidFill>
                          <a:latin typeface="Calibri"/>
                          <a:cs typeface="Calibri"/>
                        </a:rPr>
                        <a:t>County</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solidFill>
                      <a:srgbClr val="4472C4"/>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gn="ctr">
                        <a:lnSpc>
                          <a:spcPts val="2335"/>
                        </a:lnSpc>
                      </a:pPr>
                      <a:r>
                        <a:rPr sz="2000" b="1" spc="-10" dirty="0">
                          <a:solidFill>
                            <a:srgbClr val="FFFFFF"/>
                          </a:solidFill>
                          <a:latin typeface="Calibri"/>
                          <a:cs typeface="Calibri"/>
                        </a:rPr>
                        <a:t>Count</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solidFill>
                      <a:srgbClr val="4472C4"/>
                    </a:solidFill>
                  </a:tcPr>
                </a:tc>
                <a:tc>
                  <a:txBody>
                    <a:bodyPr/>
                    <a:lstStyle/>
                    <a:p>
                      <a:pPr algn="ctr">
                        <a:lnSpc>
                          <a:spcPts val="2335"/>
                        </a:lnSpc>
                      </a:pPr>
                      <a:r>
                        <a:rPr sz="2000" b="1" spc="-5" dirty="0">
                          <a:solidFill>
                            <a:srgbClr val="FFFFFF"/>
                          </a:solidFill>
                          <a:latin typeface="Calibri"/>
                          <a:cs typeface="Calibri"/>
                        </a:rPr>
                        <a:t>Denominator</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solidFill>
                      <a:srgbClr val="4472C4"/>
                    </a:solidFill>
                  </a:tcPr>
                </a:tc>
                <a:tc gridSpan="5">
                  <a:txBody>
                    <a:bodyPr/>
                    <a:lstStyle/>
                    <a:p>
                      <a:pPr algn="ctr">
                        <a:lnSpc>
                          <a:spcPts val="2335"/>
                        </a:lnSpc>
                      </a:pPr>
                      <a:r>
                        <a:rPr sz="2000" b="1" spc="-15" dirty="0">
                          <a:solidFill>
                            <a:srgbClr val="FFFFFF"/>
                          </a:solidFill>
                          <a:latin typeface="Calibri"/>
                          <a:cs typeface="Calibri"/>
                        </a:rPr>
                        <a:t>Rate</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solidFill>
                      <a:srgbClr val="4472C4"/>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rowSpan="2">
                  <a:txBody>
                    <a:bodyPr/>
                    <a:lstStyle/>
                    <a:p>
                      <a:pPr>
                        <a:lnSpc>
                          <a:spcPct val="100000"/>
                        </a:lnSpc>
                      </a:pPr>
                      <a:endParaRPr sz="1700">
                        <a:latin typeface="Times New Roman"/>
                        <a:cs typeface="Times New Roman"/>
                      </a:endParaRPr>
                    </a:p>
                  </a:txBody>
                  <a:tcPr marL="0" marR="0" marT="0" marB="0">
                    <a:lnL w="12700">
                      <a:solidFill>
                        <a:srgbClr val="FFFFFF"/>
                      </a:solidFill>
                      <a:prstDash val="solid"/>
                    </a:lnL>
                    <a:lnB w="19050">
                      <a:solidFill>
                        <a:srgbClr val="D6D6D6"/>
                      </a:solidFill>
                      <a:prstDash val="solid"/>
                    </a:lnB>
                  </a:tcPr>
                </a:tc>
                <a:extLst>
                  <a:ext uri="{0D108BD9-81ED-4DB2-BD59-A6C34878D82A}">
                    <a16:rowId xmlns:a16="http://schemas.microsoft.com/office/drawing/2014/main" val="10000"/>
                  </a:ext>
                </a:extLst>
              </a:tr>
              <a:tr h="237566">
                <a:tc vMerge="1">
                  <a:txBody>
                    <a:bodyPr/>
                    <a:lstStyle/>
                    <a:p>
                      <a:endParaRPr/>
                    </a:p>
                  </a:txBody>
                  <a:tcPr marL="0" marR="0" marT="0" marB="0">
                    <a:lnR w="12700">
                      <a:solidFill>
                        <a:srgbClr val="FFFFFF"/>
                      </a:solidFill>
                      <a:prstDash val="solid"/>
                    </a:lnR>
                    <a:lnB w="19050">
                      <a:solidFill>
                        <a:srgbClr val="D6D6D6"/>
                      </a:solidFill>
                      <a:prstDash val="solid"/>
                    </a:lnB>
                  </a:tcPr>
                </a:tc>
                <a:tc gridSpan="7">
                  <a:txBody>
                    <a:bodyPr/>
                    <a:lstStyle/>
                    <a:p>
                      <a:pPr algn="ctr">
                        <a:lnSpc>
                          <a:spcPts val="1855"/>
                        </a:lnSpc>
                      </a:pPr>
                      <a:r>
                        <a:rPr sz="1600" spc="-15" dirty="0">
                          <a:latin typeface="Calibri"/>
                          <a:cs typeface="Calibri"/>
                        </a:rPr>
                        <a:t>FLORIDA</a:t>
                      </a:r>
                      <a:endParaRPr sz="1600">
                        <a:latin typeface="Calibri"/>
                        <a:cs typeface="Calibri"/>
                      </a:endParaRPr>
                    </a:p>
                  </a:txBody>
                  <a:tcPr marL="0" marR="0" marT="0" marB="0">
                    <a:lnL w="12700">
                      <a:solidFill>
                        <a:srgbClr val="FFFFFF"/>
                      </a:solidFill>
                      <a:prstDash val="solid"/>
                    </a:lnL>
                    <a:lnR w="12700">
                      <a:solidFill>
                        <a:srgbClr val="FFFFFF"/>
                      </a:solidFill>
                      <a:prstDash val="solid"/>
                    </a:lnR>
                    <a:lnB w="28575">
                      <a:solidFill>
                        <a:srgbClr val="D6D6D6"/>
                      </a:solidFill>
                      <a:prstDash val="solid"/>
                    </a:lnB>
                    <a:solidFill>
                      <a:srgbClr val="CFD5E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gn="ctr">
                        <a:lnSpc>
                          <a:spcPts val="1855"/>
                        </a:lnSpc>
                      </a:pPr>
                      <a:r>
                        <a:rPr sz="1600" spc="-10" dirty="0">
                          <a:latin typeface="Calibri"/>
                          <a:cs typeface="Calibri"/>
                        </a:rPr>
                        <a:t>120,502</a:t>
                      </a:r>
                      <a:endParaRPr sz="1600">
                        <a:latin typeface="Calibri"/>
                        <a:cs typeface="Calibri"/>
                      </a:endParaRPr>
                    </a:p>
                  </a:txBody>
                  <a:tcPr marL="0" marR="0" marT="0" marB="0">
                    <a:lnL w="12700">
                      <a:solidFill>
                        <a:srgbClr val="FFFFFF"/>
                      </a:solidFill>
                      <a:prstDash val="solid"/>
                    </a:lnL>
                    <a:lnR w="12700">
                      <a:solidFill>
                        <a:srgbClr val="FFFFFF"/>
                      </a:solidFill>
                      <a:prstDash val="solid"/>
                    </a:lnR>
                    <a:lnB w="28575">
                      <a:solidFill>
                        <a:srgbClr val="D6D6D6"/>
                      </a:solidFill>
                      <a:prstDash val="solid"/>
                    </a:lnB>
                    <a:solidFill>
                      <a:srgbClr val="CFD5EA"/>
                    </a:solidFill>
                  </a:tcPr>
                </a:tc>
                <a:tc>
                  <a:txBody>
                    <a:bodyPr/>
                    <a:lstStyle/>
                    <a:p>
                      <a:pPr algn="ctr">
                        <a:lnSpc>
                          <a:spcPts val="1855"/>
                        </a:lnSpc>
                      </a:pPr>
                      <a:r>
                        <a:rPr sz="1600" spc="-10" dirty="0">
                          <a:latin typeface="Calibri"/>
                          <a:cs typeface="Calibri"/>
                        </a:rPr>
                        <a:t>22,005,587</a:t>
                      </a:r>
                      <a:endParaRPr sz="1600">
                        <a:latin typeface="Calibri"/>
                        <a:cs typeface="Calibri"/>
                      </a:endParaRPr>
                    </a:p>
                  </a:txBody>
                  <a:tcPr marL="0" marR="0" marT="0" marB="0">
                    <a:lnL w="12700">
                      <a:solidFill>
                        <a:srgbClr val="FFFFFF"/>
                      </a:solidFill>
                      <a:prstDash val="solid"/>
                    </a:lnL>
                    <a:lnR w="12700">
                      <a:solidFill>
                        <a:srgbClr val="FFFFFF"/>
                      </a:solidFill>
                      <a:prstDash val="solid"/>
                    </a:lnR>
                    <a:lnB w="28575">
                      <a:solidFill>
                        <a:srgbClr val="D6D6D6"/>
                      </a:solidFill>
                      <a:prstDash val="solid"/>
                    </a:lnB>
                    <a:solidFill>
                      <a:srgbClr val="CFD5EA"/>
                    </a:solidFill>
                  </a:tcPr>
                </a:tc>
                <a:tc gridSpan="2">
                  <a:txBody>
                    <a:bodyPr/>
                    <a:lstStyle/>
                    <a:p>
                      <a:pPr>
                        <a:lnSpc>
                          <a:spcPct val="100000"/>
                        </a:lnSpc>
                      </a:pPr>
                      <a:endParaRPr sz="1600">
                        <a:latin typeface="Times New Roman"/>
                        <a:cs typeface="Times New Roman"/>
                      </a:endParaRPr>
                    </a:p>
                  </a:txBody>
                  <a:tcPr marL="0" marR="0" marT="0" marB="0">
                    <a:lnL w="12700">
                      <a:solidFill>
                        <a:srgbClr val="FFFFFF"/>
                      </a:solidFill>
                      <a:prstDash val="solid"/>
                    </a:lnL>
                    <a:lnB w="28575">
                      <a:solidFill>
                        <a:srgbClr val="D6D6D6"/>
                      </a:solidFill>
                      <a:prstDash val="solid"/>
                    </a:lnB>
                    <a:solidFill>
                      <a:srgbClr val="CFD5EA"/>
                    </a:solidFill>
                  </a:tcPr>
                </a:tc>
                <a:tc hMerge="1">
                  <a:txBody>
                    <a:bodyPr/>
                    <a:lstStyle/>
                    <a:p>
                      <a:endParaRPr/>
                    </a:p>
                  </a:txBody>
                  <a:tcPr marL="0" marR="0" marT="0" marB="0"/>
                </a:tc>
                <a:tc>
                  <a:txBody>
                    <a:bodyPr/>
                    <a:lstStyle/>
                    <a:p>
                      <a:pPr algn="ctr">
                        <a:lnSpc>
                          <a:spcPts val="1855"/>
                        </a:lnSpc>
                      </a:pPr>
                      <a:r>
                        <a:rPr sz="1600" spc="-5" dirty="0">
                          <a:latin typeface="Calibri"/>
                          <a:cs typeface="Calibri"/>
                        </a:rPr>
                        <a:t>548</a:t>
                      </a:r>
                      <a:endParaRPr sz="1600">
                        <a:latin typeface="Calibri"/>
                        <a:cs typeface="Calibri"/>
                      </a:endParaRPr>
                    </a:p>
                  </a:txBody>
                  <a:tcPr marL="0" marR="0" marT="0" marB="0">
                    <a:lnB w="28575">
                      <a:solidFill>
                        <a:srgbClr val="D6D6D6"/>
                      </a:solidFill>
                      <a:prstDash val="solid"/>
                    </a:lnB>
                    <a:solidFill>
                      <a:srgbClr val="FFFF00"/>
                    </a:solidFill>
                  </a:tcPr>
                </a:tc>
                <a:tc gridSpan="2">
                  <a:txBody>
                    <a:bodyPr/>
                    <a:lstStyle/>
                    <a:p>
                      <a:pPr>
                        <a:lnSpc>
                          <a:spcPct val="100000"/>
                        </a:lnSpc>
                      </a:pPr>
                      <a:endParaRPr sz="1600">
                        <a:latin typeface="Times New Roman"/>
                        <a:cs typeface="Times New Roman"/>
                      </a:endParaRPr>
                    </a:p>
                  </a:txBody>
                  <a:tcPr marL="0" marR="0" marT="0" marB="0">
                    <a:lnR w="12700">
                      <a:solidFill>
                        <a:srgbClr val="FFFFFF"/>
                      </a:solidFill>
                      <a:prstDash val="solid"/>
                    </a:lnR>
                    <a:lnB w="28575">
                      <a:solidFill>
                        <a:srgbClr val="D6D6D6"/>
                      </a:solidFill>
                      <a:prstDash val="solid"/>
                    </a:lnB>
                    <a:solidFill>
                      <a:srgbClr val="CFD5EA"/>
                    </a:solidFill>
                  </a:tcPr>
                </a:tc>
                <a:tc hMerge="1">
                  <a:txBody>
                    <a:bodyPr/>
                    <a:lstStyle/>
                    <a:p>
                      <a:endParaRPr/>
                    </a:p>
                  </a:txBody>
                  <a:tcPr marL="0" marR="0" marT="0" marB="0"/>
                </a:tc>
                <a:tc vMerge="1">
                  <a:txBody>
                    <a:bodyPr/>
                    <a:lstStyle/>
                    <a:p>
                      <a:endParaRPr/>
                    </a:p>
                  </a:txBody>
                  <a:tcPr marL="0" marR="0" marT="0" marB="0">
                    <a:lnL w="12700">
                      <a:solidFill>
                        <a:srgbClr val="FFFFFF"/>
                      </a:solidFill>
                      <a:prstDash val="solid"/>
                    </a:lnL>
                    <a:lnB w="19050">
                      <a:solidFill>
                        <a:srgbClr val="D6D6D6"/>
                      </a:solidFill>
                      <a:prstDash val="solid"/>
                    </a:lnB>
                  </a:tcPr>
                </a:tc>
                <a:extLst>
                  <a:ext uri="{0D108BD9-81ED-4DB2-BD59-A6C34878D82A}">
                    <a16:rowId xmlns:a16="http://schemas.microsoft.com/office/drawing/2014/main" val="10001"/>
                  </a:ext>
                </a:extLst>
              </a:tr>
              <a:tr h="231513">
                <a:tc rowSpan="20">
                  <a:txBody>
                    <a:bodyPr/>
                    <a:lstStyle/>
                    <a:p>
                      <a:pPr>
                        <a:lnSpc>
                          <a:spcPct val="100000"/>
                        </a:lnSpc>
                      </a:pPr>
                      <a:endParaRPr sz="1700">
                        <a:latin typeface="Times New Roman"/>
                        <a:cs typeface="Times New Roman"/>
                      </a:endParaRPr>
                    </a:p>
                  </a:txBody>
                  <a:tcPr marL="0" marR="0" marT="0" marB="0">
                    <a:lnR w="12700">
                      <a:solidFill>
                        <a:srgbClr val="FFFFFF"/>
                      </a:solidFill>
                      <a:prstDash val="solid"/>
                    </a:lnR>
                    <a:lnT w="19050">
                      <a:solidFill>
                        <a:srgbClr val="D6D6D6"/>
                      </a:solidFill>
                      <a:prstDash val="solid"/>
                    </a:lnT>
                  </a:tcPr>
                </a:tc>
                <a:tc gridSpan="7">
                  <a:txBody>
                    <a:bodyPr/>
                    <a:lstStyle/>
                    <a:p>
                      <a:pPr algn="ctr">
                        <a:lnSpc>
                          <a:spcPts val="1875"/>
                        </a:lnSpc>
                      </a:pPr>
                      <a:r>
                        <a:rPr sz="1600" spc="-15" dirty="0">
                          <a:latin typeface="Calibri"/>
                          <a:cs typeface="Calibri"/>
                        </a:rPr>
                        <a:t>Baker</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28575">
                      <a:solidFill>
                        <a:srgbClr val="D6D6D6"/>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gn="ctr">
                        <a:lnSpc>
                          <a:spcPts val="1875"/>
                        </a:lnSpc>
                      </a:pPr>
                      <a:r>
                        <a:rPr sz="1600" spc="-10" dirty="0">
                          <a:latin typeface="Calibri"/>
                          <a:cs typeface="Calibri"/>
                        </a:rPr>
                        <a:t>135</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28575">
                      <a:solidFill>
                        <a:srgbClr val="D6D6D6"/>
                      </a:solidFill>
                      <a:prstDash val="solid"/>
                    </a:lnT>
                    <a:lnB w="12700">
                      <a:solidFill>
                        <a:srgbClr val="FFFFFF"/>
                      </a:solidFill>
                      <a:prstDash val="solid"/>
                    </a:lnB>
                    <a:solidFill>
                      <a:srgbClr val="E9EBF5"/>
                    </a:solidFill>
                  </a:tcPr>
                </a:tc>
                <a:tc>
                  <a:txBody>
                    <a:bodyPr/>
                    <a:lstStyle/>
                    <a:p>
                      <a:pPr algn="ctr">
                        <a:lnSpc>
                          <a:spcPts val="1875"/>
                        </a:lnSpc>
                      </a:pPr>
                      <a:r>
                        <a:rPr sz="1600" spc="-10" dirty="0">
                          <a:latin typeface="Calibri"/>
                          <a:cs typeface="Calibri"/>
                        </a:rPr>
                        <a:t>28,790</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28575">
                      <a:solidFill>
                        <a:srgbClr val="D6D6D6"/>
                      </a:solidFill>
                      <a:prstDash val="solid"/>
                    </a:lnT>
                    <a:lnB w="12700">
                      <a:solidFill>
                        <a:srgbClr val="FFFFFF"/>
                      </a:solidFill>
                      <a:prstDash val="solid"/>
                    </a:lnB>
                    <a:solidFill>
                      <a:srgbClr val="E9EBF5"/>
                    </a:solidFill>
                  </a:tcPr>
                </a:tc>
                <a:tc gridSpan="2">
                  <a:txBody>
                    <a:bodyPr/>
                    <a:lstStyle/>
                    <a:p>
                      <a:pPr>
                        <a:lnSpc>
                          <a:spcPct val="100000"/>
                        </a:lnSpc>
                      </a:pPr>
                      <a:endParaRPr sz="1500">
                        <a:latin typeface="Times New Roman"/>
                        <a:cs typeface="Times New Roman"/>
                      </a:endParaRPr>
                    </a:p>
                  </a:txBody>
                  <a:tcPr marL="0" marR="0" marT="0" marB="0">
                    <a:lnL w="12700">
                      <a:solidFill>
                        <a:srgbClr val="FFFFFF"/>
                      </a:solidFill>
                      <a:prstDash val="solid"/>
                    </a:lnL>
                    <a:lnT w="28575">
                      <a:solidFill>
                        <a:srgbClr val="D6D6D6"/>
                      </a:solidFill>
                      <a:prstDash val="solid"/>
                    </a:lnT>
                    <a:lnB w="12700">
                      <a:solidFill>
                        <a:srgbClr val="FFFFFF"/>
                      </a:solidFill>
                      <a:prstDash val="solid"/>
                    </a:lnB>
                    <a:solidFill>
                      <a:srgbClr val="E9EBF5"/>
                    </a:solidFill>
                  </a:tcPr>
                </a:tc>
                <a:tc hMerge="1">
                  <a:txBody>
                    <a:bodyPr/>
                    <a:lstStyle/>
                    <a:p>
                      <a:endParaRPr/>
                    </a:p>
                  </a:txBody>
                  <a:tcPr marL="0" marR="0" marT="0" marB="0"/>
                </a:tc>
                <a:tc>
                  <a:txBody>
                    <a:bodyPr/>
                    <a:lstStyle/>
                    <a:p>
                      <a:pPr algn="ctr">
                        <a:lnSpc>
                          <a:spcPts val="1875"/>
                        </a:lnSpc>
                      </a:pPr>
                      <a:r>
                        <a:rPr sz="1600" spc="-5" dirty="0">
                          <a:latin typeface="Calibri"/>
                          <a:cs typeface="Calibri"/>
                        </a:rPr>
                        <a:t>469</a:t>
                      </a:r>
                      <a:endParaRPr sz="1600">
                        <a:latin typeface="Calibri"/>
                        <a:cs typeface="Calibri"/>
                      </a:endParaRPr>
                    </a:p>
                  </a:txBody>
                  <a:tcPr marL="0" marR="0" marT="0" marB="0">
                    <a:lnT w="28575">
                      <a:solidFill>
                        <a:srgbClr val="D6D6D6"/>
                      </a:solidFill>
                      <a:prstDash val="solid"/>
                    </a:lnT>
                    <a:lnB w="12700">
                      <a:solidFill>
                        <a:srgbClr val="FFFFFF"/>
                      </a:solidFill>
                      <a:prstDash val="solid"/>
                    </a:lnB>
                    <a:solidFill>
                      <a:srgbClr val="FFFF00"/>
                    </a:solidFill>
                  </a:tcPr>
                </a:tc>
                <a:tc gridSpan="2">
                  <a:txBody>
                    <a:bodyPr/>
                    <a:lstStyle/>
                    <a:p>
                      <a:pPr>
                        <a:lnSpc>
                          <a:spcPct val="100000"/>
                        </a:lnSpc>
                      </a:pPr>
                      <a:endParaRPr sz="1500">
                        <a:latin typeface="Times New Roman"/>
                        <a:cs typeface="Times New Roman"/>
                      </a:endParaRPr>
                    </a:p>
                  </a:txBody>
                  <a:tcPr marL="0" marR="0" marT="0" marB="0">
                    <a:lnR w="12700">
                      <a:solidFill>
                        <a:srgbClr val="FFFFFF"/>
                      </a:solidFill>
                      <a:prstDash val="solid"/>
                    </a:lnR>
                    <a:lnT w="28575">
                      <a:solidFill>
                        <a:srgbClr val="D6D6D6"/>
                      </a:solidFill>
                      <a:prstDash val="solid"/>
                    </a:lnT>
                    <a:lnB w="12700">
                      <a:solidFill>
                        <a:srgbClr val="FFFFFF"/>
                      </a:solidFill>
                      <a:prstDash val="solid"/>
                    </a:lnB>
                    <a:solidFill>
                      <a:srgbClr val="E9EBF5"/>
                    </a:solidFill>
                  </a:tcPr>
                </a:tc>
                <a:tc hMerge="1">
                  <a:txBody>
                    <a:bodyPr/>
                    <a:lstStyle/>
                    <a:p>
                      <a:endParaRPr/>
                    </a:p>
                  </a:txBody>
                  <a:tcPr marL="0" marR="0" marT="0" marB="0"/>
                </a:tc>
                <a:tc rowSpan="20">
                  <a:txBody>
                    <a:bodyPr/>
                    <a:lstStyle/>
                    <a:p>
                      <a:pPr>
                        <a:lnSpc>
                          <a:spcPct val="100000"/>
                        </a:lnSpc>
                      </a:pPr>
                      <a:endParaRPr sz="1700">
                        <a:latin typeface="Times New Roman"/>
                        <a:cs typeface="Times New Roman"/>
                      </a:endParaRPr>
                    </a:p>
                  </a:txBody>
                  <a:tcPr marL="0" marR="0" marT="0" marB="0">
                    <a:lnL w="12700">
                      <a:solidFill>
                        <a:srgbClr val="FFFFFF"/>
                      </a:solidFill>
                      <a:prstDash val="solid"/>
                    </a:lnL>
                    <a:lnT w="19050">
                      <a:solidFill>
                        <a:srgbClr val="D6D6D6"/>
                      </a:solidFill>
                      <a:prstDash val="solid"/>
                    </a:lnT>
                  </a:tcPr>
                </a:tc>
                <a:extLst>
                  <a:ext uri="{0D108BD9-81ED-4DB2-BD59-A6C34878D82A}">
                    <a16:rowId xmlns:a16="http://schemas.microsoft.com/office/drawing/2014/main" val="10002"/>
                  </a:ext>
                </a:extLst>
              </a:tr>
              <a:tr h="235820">
                <a:tc vMerge="1">
                  <a:txBody>
                    <a:bodyPr/>
                    <a:lstStyle/>
                    <a:p>
                      <a:endParaRPr/>
                    </a:p>
                  </a:txBody>
                  <a:tcPr marL="0" marR="0" marT="0" marB="0">
                    <a:lnR w="12700">
                      <a:solidFill>
                        <a:srgbClr val="FFFFFF"/>
                      </a:solidFill>
                      <a:prstDash val="solid"/>
                    </a:lnR>
                    <a:lnT w="19050">
                      <a:solidFill>
                        <a:srgbClr val="D6D6D6"/>
                      </a:solidFill>
                      <a:prstDash val="solid"/>
                    </a:lnT>
                  </a:tcPr>
                </a:tc>
                <a:tc gridSpan="2">
                  <a:txBody>
                    <a:bodyPr/>
                    <a:lstStyle/>
                    <a:p>
                      <a:pPr>
                        <a:lnSpc>
                          <a:spcPct val="100000"/>
                        </a:lnSpc>
                      </a:pPr>
                      <a:endParaRPr sz="16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CFD5EA"/>
                    </a:solidFill>
                  </a:tcPr>
                </a:tc>
                <a:tc hMerge="1">
                  <a:txBody>
                    <a:bodyPr/>
                    <a:lstStyle/>
                    <a:p>
                      <a:endParaRPr/>
                    </a:p>
                  </a:txBody>
                  <a:tcPr marL="0" marR="0" marT="0" marB="0"/>
                </a:tc>
                <a:tc gridSpan="3">
                  <a:txBody>
                    <a:bodyPr/>
                    <a:lstStyle/>
                    <a:p>
                      <a:pPr marR="3175">
                        <a:lnSpc>
                          <a:spcPts val="1914"/>
                        </a:lnSpc>
                      </a:pPr>
                      <a:r>
                        <a:rPr sz="1600" spc="-5" dirty="0">
                          <a:latin typeface="Calibri"/>
                          <a:cs typeface="Calibri"/>
                        </a:rPr>
                        <a:t>B</a:t>
                      </a:r>
                      <a:r>
                        <a:rPr sz="1600" spc="-30" dirty="0">
                          <a:latin typeface="Calibri"/>
                          <a:cs typeface="Calibri"/>
                        </a:rPr>
                        <a:t>r</a:t>
                      </a:r>
                      <a:r>
                        <a:rPr sz="1600" spc="-15" dirty="0">
                          <a:latin typeface="Calibri"/>
                          <a:cs typeface="Calibri"/>
                        </a:rPr>
                        <a:t>ow</a:t>
                      </a:r>
                      <a:r>
                        <a:rPr sz="1600" dirty="0">
                          <a:latin typeface="Calibri"/>
                          <a:cs typeface="Calibri"/>
                        </a:rPr>
                        <a:t>a</a:t>
                      </a:r>
                      <a:r>
                        <a:rPr sz="1600" spc="-30" dirty="0">
                          <a:latin typeface="Calibri"/>
                          <a:cs typeface="Calibri"/>
                        </a:rPr>
                        <a:t>rd</a:t>
                      </a:r>
                      <a:endParaRPr sz="1600">
                        <a:latin typeface="Calibri"/>
                        <a:cs typeface="Calibri"/>
                      </a:endParaRPr>
                    </a:p>
                  </a:txBody>
                  <a:tcPr marL="0" marR="0" marT="0" marB="0">
                    <a:lnT w="12700">
                      <a:solidFill>
                        <a:srgbClr val="FFFFFF"/>
                      </a:solidFill>
                      <a:prstDash val="solid"/>
                    </a:lnT>
                    <a:lnB w="12700">
                      <a:solidFill>
                        <a:srgbClr val="FFFFFF"/>
                      </a:solidFill>
                      <a:prstDash val="solid"/>
                    </a:lnB>
                    <a:solidFill>
                      <a:srgbClr val="FFFF00"/>
                    </a:solidFill>
                  </a:tcPr>
                </a:tc>
                <a:tc hMerge="1">
                  <a:txBody>
                    <a:bodyPr/>
                    <a:lstStyle/>
                    <a:p>
                      <a:endParaRPr/>
                    </a:p>
                  </a:txBody>
                  <a:tcPr marL="0" marR="0" marT="0" marB="0"/>
                </a:tc>
                <a:tc hMerge="1">
                  <a:txBody>
                    <a:bodyPr/>
                    <a:lstStyle/>
                    <a:p>
                      <a:endParaRPr/>
                    </a:p>
                  </a:txBody>
                  <a:tcPr marL="0" marR="0" marT="0" marB="0"/>
                </a:tc>
                <a:tc gridSpan="2">
                  <a:txBody>
                    <a:bodyPr/>
                    <a:lstStyle/>
                    <a:p>
                      <a:pPr>
                        <a:lnSpc>
                          <a:spcPct val="100000"/>
                        </a:lnSpc>
                      </a:pPr>
                      <a:endParaRPr sz="16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hMerge="1">
                  <a:txBody>
                    <a:bodyPr/>
                    <a:lstStyle/>
                    <a:p>
                      <a:endParaRPr/>
                    </a:p>
                  </a:txBody>
                  <a:tcPr marL="0" marR="0" marT="0" marB="0"/>
                </a:tc>
                <a:tc>
                  <a:txBody>
                    <a:bodyPr/>
                    <a:lstStyle/>
                    <a:p>
                      <a:pPr algn="ctr">
                        <a:lnSpc>
                          <a:spcPts val="1914"/>
                        </a:lnSpc>
                      </a:pPr>
                      <a:r>
                        <a:rPr sz="1600" spc="-10" dirty="0">
                          <a:latin typeface="Calibri"/>
                          <a:cs typeface="Calibri"/>
                        </a:rPr>
                        <a:t>21,014</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ts val="1914"/>
                        </a:lnSpc>
                      </a:pPr>
                      <a:r>
                        <a:rPr sz="1600" spc="-10" dirty="0">
                          <a:latin typeface="Calibri"/>
                          <a:cs typeface="Calibri"/>
                        </a:rPr>
                        <a:t>1,946,733</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16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CFD5EA"/>
                    </a:solidFill>
                  </a:tcPr>
                </a:tc>
                <a:tc gridSpan="3">
                  <a:txBody>
                    <a:bodyPr/>
                    <a:lstStyle/>
                    <a:p>
                      <a:pPr>
                        <a:lnSpc>
                          <a:spcPts val="1914"/>
                        </a:lnSpc>
                      </a:pPr>
                      <a:r>
                        <a:rPr sz="1600" spc="-5" dirty="0">
                          <a:latin typeface="Calibri"/>
                          <a:cs typeface="Calibri"/>
                        </a:rPr>
                        <a:t>1,079</a:t>
                      </a:r>
                      <a:endParaRPr sz="1600">
                        <a:latin typeface="Calibri"/>
                        <a:cs typeface="Calibri"/>
                      </a:endParaRPr>
                    </a:p>
                  </a:txBody>
                  <a:tcPr marL="0" marR="0" marT="0" marB="0">
                    <a:lnT w="12700">
                      <a:solidFill>
                        <a:srgbClr val="FFFFFF"/>
                      </a:solidFill>
                      <a:prstDash val="solid"/>
                    </a:lnT>
                    <a:lnB w="12700">
                      <a:solidFill>
                        <a:srgbClr val="FFFFFF"/>
                      </a:solidFill>
                      <a:prstDash val="solid"/>
                    </a:lnB>
                    <a:solidFill>
                      <a:srgbClr val="FFFF00"/>
                    </a:solidFill>
                  </a:tcPr>
                </a:tc>
                <a:tc hMerge="1">
                  <a:txBody>
                    <a:bodyPr/>
                    <a:lstStyle/>
                    <a:p>
                      <a:endParaRPr/>
                    </a:p>
                  </a:txBody>
                  <a:tcPr marL="0" marR="0" marT="0" marB="0"/>
                </a:tc>
                <a:tc hMerge="1">
                  <a:txBody>
                    <a:bodyPr/>
                    <a:lstStyle/>
                    <a:p>
                      <a:endParaRPr/>
                    </a:p>
                  </a:txBody>
                  <a:tcPr marL="0" marR="0" marT="0" marB="0"/>
                </a:tc>
                <a:tc>
                  <a:txBody>
                    <a:bodyPr/>
                    <a:lstStyle/>
                    <a:p>
                      <a:pPr>
                        <a:lnSpc>
                          <a:spcPct val="100000"/>
                        </a:lnSpc>
                      </a:pPr>
                      <a:endParaRPr sz="16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vMerge="1">
                  <a:txBody>
                    <a:bodyPr/>
                    <a:lstStyle/>
                    <a:p>
                      <a:endParaRPr/>
                    </a:p>
                  </a:txBody>
                  <a:tcPr marL="0" marR="0" marT="0" marB="0">
                    <a:lnL w="12700">
                      <a:solidFill>
                        <a:srgbClr val="FFFFFF"/>
                      </a:solidFill>
                      <a:prstDash val="solid"/>
                    </a:lnL>
                    <a:lnT w="19050">
                      <a:solidFill>
                        <a:srgbClr val="D6D6D6"/>
                      </a:solidFill>
                      <a:prstDash val="solid"/>
                    </a:lnT>
                  </a:tcPr>
                </a:tc>
                <a:extLst>
                  <a:ext uri="{0D108BD9-81ED-4DB2-BD59-A6C34878D82A}">
                    <a16:rowId xmlns:a16="http://schemas.microsoft.com/office/drawing/2014/main" val="10003"/>
                  </a:ext>
                </a:extLst>
              </a:tr>
              <a:tr h="235819">
                <a:tc vMerge="1">
                  <a:txBody>
                    <a:bodyPr/>
                    <a:lstStyle/>
                    <a:p>
                      <a:endParaRPr/>
                    </a:p>
                  </a:txBody>
                  <a:tcPr marL="0" marR="0" marT="0" marB="0">
                    <a:lnR w="12700">
                      <a:solidFill>
                        <a:srgbClr val="FFFFFF"/>
                      </a:solidFill>
                      <a:prstDash val="solid"/>
                    </a:lnR>
                    <a:lnT w="19050">
                      <a:solidFill>
                        <a:srgbClr val="D6D6D6"/>
                      </a:solidFill>
                      <a:prstDash val="solid"/>
                    </a:lnT>
                  </a:tcPr>
                </a:tc>
                <a:tc gridSpan="7">
                  <a:txBody>
                    <a:bodyPr/>
                    <a:lstStyle/>
                    <a:p>
                      <a:pPr marL="765175">
                        <a:lnSpc>
                          <a:spcPts val="1914"/>
                        </a:lnSpc>
                      </a:pPr>
                      <a:r>
                        <a:rPr sz="1600" spc="-5" dirty="0">
                          <a:latin typeface="Calibri"/>
                          <a:cs typeface="Calibri"/>
                        </a:rPr>
                        <a:t>Columbia</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gn="ctr">
                        <a:lnSpc>
                          <a:spcPts val="1914"/>
                        </a:lnSpc>
                      </a:pPr>
                      <a:r>
                        <a:rPr sz="1600" spc="-10" dirty="0">
                          <a:latin typeface="Calibri"/>
                          <a:cs typeface="Calibri"/>
                        </a:rPr>
                        <a:t>323</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914"/>
                        </a:lnSpc>
                      </a:pPr>
                      <a:r>
                        <a:rPr sz="1600" spc="-10" dirty="0">
                          <a:latin typeface="Calibri"/>
                          <a:cs typeface="Calibri"/>
                        </a:rPr>
                        <a:t>70,869</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gridSpan="2">
                  <a:txBody>
                    <a:bodyPr/>
                    <a:lstStyle/>
                    <a:p>
                      <a:pPr>
                        <a:lnSpc>
                          <a:spcPct val="100000"/>
                        </a:lnSpc>
                      </a:pPr>
                      <a:endParaRPr sz="16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a:txBody>
                    <a:bodyPr/>
                    <a:lstStyle/>
                    <a:p>
                      <a:pPr algn="ctr">
                        <a:lnSpc>
                          <a:spcPts val="1914"/>
                        </a:lnSpc>
                      </a:pPr>
                      <a:r>
                        <a:rPr sz="1600" spc="-5" dirty="0">
                          <a:latin typeface="Calibri"/>
                          <a:cs typeface="Calibri"/>
                        </a:rPr>
                        <a:t>456</a:t>
                      </a:r>
                      <a:endParaRPr sz="1600">
                        <a:latin typeface="Calibri"/>
                        <a:cs typeface="Calibri"/>
                      </a:endParaRPr>
                    </a:p>
                  </a:txBody>
                  <a:tcPr marL="0" marR="0" marT="0" marB="0">
                    <a:lnT w="12700">
                      <a:solidFill>
                        <a:srgbClr val="FFFFFF"/>
                      </a:solidFill>
                      <a:prstDash val="solid"/>
                    </a:lnT>
                    <a:lnB w="12700">
                      <a:solidFill>
                        <a:srgbClr val="FFFFFF"/>
                      </a:solidFill>
                      <a:prstDash val="solid"/>
                    </a:lnB>
                    <a:solidFill>
                      <a:srgbClr val="FFFF00"/>
                    </a:solidFill>
                  </a:tcPr>
                </a:tc>
                <a:tc gridSpan="2">
                  <a:txBody>
                    <a:bodyPr/>
                    <a:lstStyle/>
                    <a:p>
                      <a:pPr>
                        <a:lnSpc>
                          <a:spcPct val="100000"/>
                        </a:lnSpc>
                      </a:pPr>
                      <a:endParaRPr sz="16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vMerge="1">
                  <a:txBody>
                    <a:bodyPr/>
                    <a:lstStyle/>
                    <a:p>
                      <a:endParaRPr/>
                    </a:p>
                  </a:txBody>
                  <a:tcPr marL="0" marR="0" marT="0" marB="0">
                    <a:lnL w="12700">
                      <a:solidFill>
                        <a:srgbClr val="FFFFFF"/>
                      </a:solidFill>
                      <a:prstDash val="solid"/>
                    </a:lnL>
                    <a:lnT w="19050">
                      <a:solidFill>
                        <a:srgbClr val="D6D6D6"/>
                      </a:solidFill>
                      <a:prstDash val="solid"/>
                    </a:lnT>
                  </a:tcPr>
                </a:tc>
                <a:extLst>
                  <a:ext uri="{0D108BD9-81ED-4DB2-BD59-A6C34878D82A}">
                    <a16:rowId xmlns:a16="http://schemas.microsoft.com/office/drawing/2014/main" val="10004"/>
                  </a:ext>
                </a:extLst>
              </a:tr>
              <a:tr h="235820">
                <a:tc vMerge="1">
                  <a:txBody>
                    <a:bodyPr/>
                    <a:lstStyle/>
                    <a:p>
                      <a:endParaRPr/>
                    </a:p>
                  </a:txBody>
                  <a:tcPr marL="0" marR="0" marT="0" marB="0">
                    <a:lnR w="12700">
                      <a:solidFill>
                        <a:srgbClr val="FFFFFF"/>
                      </a:solidFill>
                      <a:prstDash val="solid"/>
                    </a:lnR>
                    <a:lnT w="19050">
                      <a:solidFill>
                        <a:srgbClr val="D6D6D6"/>
                      </a:solidFill>
                      <a:prstDash val="solid"/>
                    </a:lnT>
                  </a:tcPr>
                </a:tc>
                <a:tc>
                  <a:txBody>
                    <a:bodyPr/>
                    <a:lstStyle/>
                    <a:p>
                      <a:pPr>
                        <a:lnSpc>
                          <a:spcPct val="100000"/>
                        </a:lnSpc>
                      </a:pPr>
                      <a:endParaRPr sz="16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CFD5EA"/>
                    </a:solidFill>
                  </a:tcPr>
                </a:tc>
                <a:tc gridSpan="5">
                  <a:txBody>
                    <a:bodyPr/>
                    <a:lstStyle/>
                    <a:p>
                      <a:pPr>
                        <a:lnSpc>
                          <a:spcPts val="1914"/>
                        </a:lnSpc>
                      </a:pPr>
                      <a:r>
                        <a:rPr sz="1600" dirty="0">
                          <a:latin typeface="Calibri"/>
                          <a:cs typeface="Calibri"/>
                        </a:rPr>
                        <a:t>M</a:t>
                      </a:r>
                      <a:r>
                        <a:rPr sz="1600" spc="5" dirty="0">
                          <a:latin typeface="Calibri"/>
                          <a:cs typeface="Calibri"/>
                        </a:rPr>
                        <a:t>i</a:t>
                      </a:r>
                      <a:r>
                        <a:rPr sz="1600" dirty="0">
                          <a:latin typeface="Calibri"/>
                          <a:cs typeface="Calibri"/>
                        </a:rPr>
                        <a:t>a</a:t>
                      </a:r>
                      <a:r>
                        <a:rPr sz="1600" spc="-5" dirty="0">
                          <a:latin typeface="Calibri"/>
                          <a:cs typeface="Calibri"/>
                        </a:rPr>
                        <a:t>m</a:t>
                      </a:r>
                      <a:r>
                        <a:rPr sz="1600" spc="5" dirty="0">
                          <a:latin typeface="Calibri"/>
                          <a:cs typeface="Calibri"/>
                        </a:rPr>
                        <a:t>i</a:t>
                      </a:r>
                      <a:r>
                        <a:rPr sz="1600" dirty="0">
                          <a:latin typeface="Calibri"/>
                          <a:cs typeface="Calibri"/>
                        </a:rPr>
                        <a:t>-Dade</a:t>
                      </a:r>
                      <a:endParaRPr sz="1600">
                        <a:latin typeface="Calibri"/>
                        <a:cs typeface="Calibri"/>
                      </a:endParaRPr>
                    </a:p>
                  </a:txBody>
                  <a:tcPr marL="0" marR="0" marT="0" marB="0">
                    <a:lnT w="12700">
                      <a:solidFill>
                        <a:srgbClr val="FFFFFF"/>
                      </a:solidFill>
                      <a:prstDash val="solid"/>
                    </a:lnT>
                    <a:lnB w="12700">
                      <a:solidFill>
                        <a:srgbClr val="FFFFFF"/>
                      </a:solidFill>
                      <a:prstDash val="solid"/>
                    </a:lnB>
                    <a:solidFill>
                      <a:srgbClr val="FFFF00"/>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nSpc>
                          <a:spcPct val="100000"/>
                        </a:lnSpc>
                      </a:pPr>
                      <a:endParaRPr sz="16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ts val="1914"/>
                        </a:lnSpc>
                      </a:pPr>
                      <a:r>
                        <a:rPr sz="1600" spc="-10" dirty="0">
                          <a:latin typeface="Calibri"/>
                          <a:cs typeface="Calibri"/>
                        </a:rPr>
                        <a:t>27,782</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ts val="1914"/>
                        </a:lnSpc>
                      </a:pPr>
                      <a:r>
                        <a:rPr sz="1600" spc="-10" dirty="0">
                          <a:latin typeface="Calibri"/>
                          <a:cs typeface="Calibri"/>
                        </a:rPr>
                        <a:t>2,860,584</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gridSpan="2">
                  <a:txBody>
                    <a:bodyPr/>
                    <a:lstStyle/>
                    <a:p>
                      <a:pPr>
                        <a:lnSpc>
                          <a:spcPct val="100000"/>
                        </a:lnSpc>
                      </a:pPr>
                      <a:endParaRPr sz="16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CFD5EA"/>
                    </a:solidFill>
                  </a:tcPr>
                </a:tc>
                <a:tc hMerge="1">
                  <a:txBody>
                    <a:bodyPr/>
                    <a:lstStyle/>
                    <a:p>
                      <a:endParaRPr/>
                    </a:p>
                  </a:txBody>
                  <a:tcPr marL="0" marR="0" marT="0" marB="0"/>
                </a:tc>
                <a:tc>
                  <a:txBody>
                    <a:bodyPr/>
                    <a:lstStyle/>
                    <a:p>
                      <a:pPr algn="ctr">
                        <a:lnSpc>
                          <a:spcPts val="1914"/>
                        </a:lnSpc>
                      </a:pPr>
                      <a:r>
                        <a:rPr sz="1600" spc="-5" dirty="0">
                          <a:latin typeface="Calibri"/>
                          <a:cs typeface="Calibri"/>
                        </a:rPr>
                        <a:t>971</a:t>
                      </a:r>
                      <a:endParaRPr sz="1600">
                        <a:latin typeface="Calibri"/>
                        <a:cs typeface="Calibri"/>
                      </a:endParaRPr>
                    </a:p>
                  </a:txBody>
                  <a:tcPr marL="0" marR="0" marT="0" marB="0">
                    <a:lnT w="12700">
                      <a:solidFill>
                        <a:srgbClr val="FFFFFF"/>
                      </a:solidFill>
                      <a:prstDash val="solid"/>
                    </a:lnT>
                    <a:lnB w="12700">
                      <a:solidFill>
                        <a:srgbClr val="FFFFFF"/>
                      </a:solidFill>
                      <a:prstDash val="solid"/>
                    </a:lnB>
                    <a:solidFill>
                      <a:srgbClr val="FFFF00"/>
                    </a:solidFill>
                  </a:tcPr>
                </a:tc>
                <a:tc gridSpan="2">
                  <a:txBody>
                    <a:bodyPr/>
                    <a:lstStyle/>
                    <a:p>
                      <a:pPr>
                        <a:lnSpc>
                          <a:spcPct val="100000"/>
                        </a:lnSpc>
                      </a:pPr>
                      <a:endParaRPr sz="16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hMerge="1">
                  <a:txBody>
                    <a:bodyPr/>
                    <a:lstStyle/>
                    <a:p>
                      <a:endParaRPr/>
                    </a:p>
                  </a:txBody>
                  <a:tcPr marL="0" marR="0" marT="0" marB="0"/>
                </a:tc>
                <a:tc vMerge="1">
                  <a:txBody>
                    <a:bodyPr/>
                    <a:lstStyle/>
                    <a:p>
                      <a:endParaRPr/>
                    </a:p>
                  </a:txBody>
                  <a:tcPr marL="0" marR="0" marT="0" marB="0">
                    <a:lnL w="12700">
                      <a:solidFill>
                        <a:srgbClr val="FFFFFF"/>
                      </a:solidFill>
                      <a:prstDash val="solid"/>
                    </a:lnL>
                    <a:lnT w="19050">
                      <a:solidFill>
                        <a:srgbClr val="D6D6D6"/>
                      </a:solidFill>
                      <a:prstDash val="solid"/>
                    </a:lnT>
                  </a:tcPr>
                </a:tc>
                <a:extLst>
                  <a:ext uri="{0D108BD9-81ED-4DB2-BD59-A6C34878D82A}">
                    <a16:rowId xmlns:a16="http://schemas.microsoft.com/office/drawing/2014/main" val="10005"/>
                  </a:ext>
                </a:extLst>
              </a:tr>
              <a:tr h="235819">
                <a:tc vMerge="1">
                  <a:txBody>
                    <a:bodyPr/>
                    <a:lstStyle/>
                    <a:p>
                      <a:endParaRPr/>
                    </a:p>
                  </a:txBody>
                  <a:tcPr marL="0" marR="0" marT="0" marB="0">
                    <a:lnR w="12700">
                      <a:solidFill>
                        <a:srgbClr val="FFFFFF"/>
                      </a:solidFill>
                      <a:prstDash val="solid"/>
                    </a:lnR>
                    <a:lnT w="19050">
                      <a:solidFill>
                        <a:srgbClr val="D6D6D6"/>
                      </a:solidFill>
                      <a:prstDash val="solid"/>
                    </a:lnT>
                  </a:tcPr>
                </a:tc>
                <a:tc gridSpan="3">
                  <a:txBody>
                    <a:bodyPr/>
                    <a:lstStyle/>
                    <a:p>
                      <a:pPr>
                        <a:lnSpc>
                          <a:spcPct val="100000"/>
                        </a:lnSpc>
                      </a:pPr>
                      <a:endParaRPr sz="16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a:txBody>
                    <a:bodyPr/>
                    <a:lstStyle/>
                    <a:p>
                      <a:pPr marR="3175" algn="ctr">
                        <a:lnSpc>
                          <a:spcPts val="1914"/>
                        </a:lnSpc>
                      </a:pPr>
                      <a:r>
                        <a:rPr sz="1600" dirty="0">
                          <a:latin typeface="Calibri"/>
                          <a:cs typeface="Calibri"/>
                        </a:rPr>
                        <a:t>Du</a:t>
                      </a:r>
                      <a:r>
                        <a:rPr sz="1600" spc="-30" dirty="0">
                          <a:latin typeface="Calibri"/>
                          <a:cs typeface="Calibri"/>
                        </a:rPr>
                        <a:t>v</a:t>
                      </a:r>
                      <a:r>
                        <a:rPr sz="1600" dirty="0">
                          <a:latin typeface="Calibri"/>
                          <a:cs typeface="Calibri"/>
                        </a:rPr>
                        <a:t>al</a:t>
                      </a:r>
                      <a:endParaRPr sz="1600">
                        <a:latin typeface="Calibri"/>
                        <a:cs typeface="Calibri"/>
                      </a:endParaRPr>
                    </a:p>
                  </a:txBody>
                  <a:tcPr marL="0" marR="0" marT="0" marB="0">
                    <a:lnT w="12700">
                      <a:solidFill>
                        <a:srgbClr val="FFFFFF"/>
                      </a:solidFill>
                      <a:prstDash val="solid"/>
                    </a:lnT>
                    <a:lnB w="12700">
                      <a:solidFill>
                        <a:srgbClr val="FFFFFF"/>
                      </a:solidFill>
                      <a:prstDash val="solid"/>
                    </a:lnB>
                    <a:solidFill>
                      <a:srgbClr val="FFFF00"/>
                    </a:solidFill>
                  </a:tcPr>
                </a:tc>
                <a:tc gridSpan="3">
                  <a:txBody>
                    <a:bodyPr/>
                    <a:lstStyle/>
                    <a:p>
                      <a:pPr>
                        <a:lnSpc>
                          <a:spcPct val="100000"/>
                        </a:lnSpc>
                      </a:pPr>
                      <a:endParaRPr sz="16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a:txBody>
                    <a:bodyPr/>
                    <a:lstStyle/>
                    <a:p>
                      <a:pPr algn="ctr">
                        <a:lnSpc>
                          <a:spcPts val="1914"/>
                        </a:lnSpc>
                      </a:pPr>
                      <a:r>
                        <a:rPr sz="1600" spc="-10" dirty="0">
                          <a:latin typeface="Calibri"/>
                          <a:cs typeface="Calibri"/>
                        </a:rPr>
                        <a:t>6,754</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914"/>
                        </a:lnSpc>
                      </a:pPr>
                      <a:r>
                        <a:rPr sz="1600" spc="-10" dirty="0">
                          <a:latin typeface="Calibri"/>
                          <a:cs typeface="Calibri"/>
                        </a:rPr>
                        <a:t>994,778</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gridSpan="2">
                  <a:txBody>
                    <a:bodyPr/>
                    <a:lstStyle/>
                    <a:p>
                      <a:pPr>
                        <a:lnSpc>
                          <a:spcPct val="100000"/>
                        </a:lnSpc>
                      </a:pPr>
                      <a:endParaRPr sz="16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a:txBody>
                    <a:bodyPr/>
                    <a:lstStyle/>
                    <a:p>
                      <a:pPr algn="ctr">
                        <a:lnSpc>
                          <a:spcPts val="1914"/>
                        </a:lnSpc>
                      </a:pPr>
                      <a:r>
                        <a:rPr sz="1600" spc="-5" dirty="0">
                          <a:latin typeface="Calibri"/>
                          <a:cs typeface="Calibri"/>
                        </a:rPr>
                        <a:t>679</a:t>
                      </a:r>
                      <a:endParaRPr sz="1600">
                        <a:latin typeface="Calibri"/>
                        <a:cs typeface="Calibri"/>
                      </a:endParaRPr>
                    </a:p>
                  </a:txBody>
                  <a:tcPr marL="0" marR="0" marT="0" marB="0">
                    <a:lnT w="12700">
                      <a:solidFill>
                        <a:srgbClr val="FFFFFF"/>
                      </a:solidFill>
                      <a:prstDash val="solid"/>
                    </a:lnT>
                    <a:lnB w="12700">
                      <a:solidFill>
                        <a:srgbClr val="FFFFFF"/>
                      </a:solidFill>
                      <a:prstDash val="solid"/>
                    </a:lnB>
                    <a:solidFill>
                      <a:srgbClr val="FFFF00"/>
                    </a:solidFill>
                  </a:tcPr>
                </a:tc>
                <a:tc gridSpan="2">
                  <a:txBody>
                    <a:bodyPr/>
                    <a:lstStyle/>
                    <a:p>
                      <a:pPr>
                        <a:lnSpc>
                          <a:spcPct val="100000"/>
                        </a:lnSpc>
                      </a:pPr>
                      <a:endParaRPr sz="16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vMerge="1">
                  <a:txBody>
                    <a:bodyPr/>
                    <a:lstStyle/>
                    <a:p>
                      <a:endParaRPr/>
                    </a:p>
                  </a:txBody>
                  <a:tcPr marL="0" marR="0" marT="0" marB="0">
                    <a:lnL w="12700">
                      <a:solidFill>
                        <a:srgbClr val="FFFFFF"/>
                      </a:solidFill>
                      <a:prstDash val="solid"/>
                    </a:lnL>
                    <a:lnT w="19050">
                      <a:solidFill>
                        <a:srgbClr val="D6D6D6"/>
                      </a:solidFill>
                      <a:prstDash val="solid"/>
                    </a:lnT>
                  </a:tcPr>
                </a:tc>
                <a:extLst>
                  <a:ext uri="{0D108BD9-81ED-4DB2-BD59-A6C34878D82A}">
                    <a16:rowId xmlns:a16="http://schemas.microsoft.com/office/drawing/2014/main" val="10006"/>
                  </a:ext>
                </a:extLst>
              </a:tr>
              <a:tr h="235820">
                <a:tc vMerge="1">
                  <a:txBody>
                    <a:bodyPr/>
                    <a:lstStyle/>
                    <a:p>
                      <a:endParaRPr/>
                    </a:p>
                  </a:txBody>
                  <a:tcPr marL="0" marR="0" marT="0" marB="0">
                    <a:lnR w="12700">
                      <a:solidFill>
                        <a:srgbClr val="FFFFFF"/>
                      </a:solidFill>
                      <a:prstDash val="solid"/>
                    </a:lnR>
                    <a:lnT w="19050">
                      <a:solidFill>
                        <a:srgbClr val="D6D6D6"/>
                      </a:solidFill>
                      <a:prstDash val="solid"/>
                    </a:lnT>
                  </a:tcPr>
                </a:tc>
                <a:tc gridSpan="7">
                  <a:txBody>
                    <a:bodyPr/>
                    <a:lstStyle/>
                    <a:p>
                      <a:pPr algn="ctr">
                        <a:lnSpc>
                          <a:spcPts val="1914"/>
                        </a:lnSpc>
                      </a:pPr>
                      <a:r>
                        <a:rPr sz="1600" spc="-5" dirty="0">
                          <a:latin typeface="Calibri"/>
                          <a:cs typeface="Calibri"/>
                        </a:rPr>
                        <a:t>Gadsden</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gn="ctr">
                        <a:lnSpc>
                          <a:spcPts val="1914"/>
                        </a:lnSpc>
                      </a:pPr>
                      <a:r>
                        <a:rPr sz="1600" spc="-10" dirty="0">
                          <a:latin typeface="Calibri"/>
                          <a:cs typeface="Calibri"/>
                        </a:rPr>
                        <a:t>272</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ts val="1914"/>
                        </a:lnSpc>
                      </a:pPr>
                      <a:r>
                        <a:rPr sz="1600" spc="-10" dirty="0">
                          <a:latin typeface="Calibri"/>
                          <a:cs typeface="Calibri"/>
                        </a:rPr>
                        <a:t>46,520</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gridSpan="2">
                  <a:txBody>
                    <a:bodyPr/>
                    <a:lstStyle/>
                    <a:p>
                      <a:pPr>
                        <a:lnSpc>
                          <a:spcPct val="100000"/>
                        </a:lnSpc>
                      </a:pPr>
                      <a:endParaRPr sz="16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CFD5EA"/>
                    </a:solidFill>
                  </a:tcPr>
                </a:tc>
                <a:tc hMerge="1">
                  <a:txBody>
                    <a:bodyPr/>
                    <a:lstStyle/>
                    <a:p>
                      <a:endParaRPr/>
                    </a:p>
                  </a:txBody>
                  <a:tcPr marL="0" marR="0" marT="0" marB="0"/>
                </a:tc>
                <a:tc>
                  <a:txBody>
                    <a:bodyPr/>
                    <a:lstStyle/>
                    <a:p>
                      <a:pPr algn="ctr">
                        <a:lnSpc>
                          <a:spcPts val="1914"/>
                        </a:lnSpc>
                      </a:pPr>
                      <a:r>
                        <a:rPr sz="1600" spc="-5" dirty="0">
                          <a:latin typeface="Calibri"/>
                          <a:cs typeface="Calibri"/>
                        </a:rPr>
                        <a:t>585</a:t>
                      </a:r>
                      <a:endParaRPr sz="1600">
                        <a:latin typeface="Calibri"/>
                        <a:cs typeface="Calibri"/>
                      </a:endParaRPr>
                    </a:p>
                  </a:txBody>
                  <a:tcPr marL="0" marR="0" marT="0" marB="0">
                    <a:lnT w="12700">
                      <a:solidFill>
                        <a:srgbClr val="FFFFFF"/>
                      </a:solidFill>
                      <a:prstDash val="solid"/>
                    </a:lnT>
                    <a:lnB w="12700">
                      <a:solidFill>
                        <a:srgbClr val="FFFFFF"/>
                      </a:solidFill>
                      <a:prstDash val="solid"/>
                    </a:lnB>
                    <a:solidFill>
                      <a:srgbClr val="FFFF00"/>
                    </a:solidFill>
                  </a:tcPr>
                </a:tc>
                <a:tc gridSpan="2">
                  <a:txBody>
                    <a:bodyPr/>
                    <a:lstStyle/>
                    <a:p>
                      <a:pPr>
                        <a:lnSpc>
                          <a:spcPct val="100000"/>
                        </a:lnSpc>
                      </a:pPr>
                      <a:endParaRPr sz="16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hMerge="1">
                  <a:txBody>
                    <a:bodyPr/>
                    <a:lstStyle/>
                    <a:p>
                      <a:endParaRPr/>
                    </a:p>
                  </a:txBody>
                  <a:tcPr marL="0" marR="0" marT="0" marB="0"/>
                </a:tc>
                <a:tc vMerge="1">
                  <a:txBody>
                    <a:bodyPr/>
                    <a:lstStyle/>
                    <a:p>
                      <a:endParaRPr/>
                    </a:p>
                  </a:txBody>
                  <a:tcPr marL="0" marR="0" marT="0" marB="0">
                    <a:lnL w="12700">
                      <a:solidFill>
                        <a:srgbClr val="FFFFFF"/>
                      </a:solidFill>
                      <a:prstDash val="solid"/>
                    </a:lnL>
                    <a:lnT w="19050">
                      <a:solidFill>
                        <a:srgbClr val="D6D6D6"/>
                      </a:solidFill>
                      <a:prstDash val="solid"/>
                    </a:lnT>
                  </a:tcPr>
                </a:tc>
                <a:extLst>
                  <a:ext uri="{0D108BD9-81ED-4DB2-BD59-A6C34878D82A}">
                    <a16:rowId xmlns:a16="http://schemas.microsoft.com/office/drawing/2014/main" val="10007"/>
                  </a:ext>
                </a:extLst>
              </a:tr>
              <a:tr h="235819">
                <a:tc vMerge="1">
                  <a:txBody>
                    <a:bodyPr/>
                    <a:lstStyle/>
                    <a:p>
                      <a:endParaRPr/>
                    </a:p>
                  </a:txBody>
                  <a:tcPr marL="0" marR="0" marT="0" marB="0">
                    <a:lnR w="12700">
                      <a:solidFill>
                        <a:srgbClr val="FFFFFF"/>
                      </a:solidFill>
                      <a:prstDash val="solid"/>
                    </a:lnR>
                    <a:lnT w="19050">
                      <a:solidFill>
                        <a:srgbClr val="D6D6D6"/>
                      </a:solidFill>
                      <a:prstDash val="solid"/>
                    </a:lnT>
                  </a:tcPr>
                </a:tc>
                <a:tc gridSpan="7">
                  <a:txBody>
                    <a:bodyPr/>
                    <a:lstStyle/>
                    <a:p>
                      <a:pPr algn="ctr">
                        <a:lnSpc>
                          <a:spcPts val="1914"/>
                        </a:lnSpc>
                      </a:pPr>
                      <a:r>
                        <a:rPr sz="1600" spc="-5" dirty="0">
                          <a:latin typeface="Calibri"/>
                          <a:cs typeface="Calibri"/>
                        </a:rPr>
                        <a:t>Glades</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gn="ctr">
                        <a:lnSpc>
                          <a:spcPts val="1914"/>
                        </a:lnSpc>
                      </a:pPr>
                      <a:r>
                        <a:rPr sz="1600" spc="-10" dirty="0">
                          <a:latin typeface="Calibri"/>
                          <a:cs typeface="Calibri"/>
                        </a:rPr>
                        <a:t>87</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914"/>
                        </a:lnSpc>
                      </a:pPr>
                      <a:r>
                        <a:rPr sz="1600" spc="-10" dirty="0">
                          <a:latin typeface="Calibri"/>
                          <a:cs typeface="Calibri"/>
                        </a:rPr>
                        <a:t>14,040</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gridSpan="2">
                  <a:txBody>
                    <a:bodyPr/>
                    <a:lstStyle/>
                    <a:p>
                      <a:pPr>
                        <a:lnSpc>
                          <a:spcPct val="100000"/>
                        </a:lnSpc>
                      </a:pPr>
                      <a:endParaRPr sz="16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a:txBody>
                    <a:bodyPr/>
                    <a:lstStyle/>
                    <a:p>
                      <a:pPr algn="ctr">
                        <a:lnSpc>
                          <a:spcPts val="1914"/>
                        </a:lnSpc>
                      </a:pPr>
                      <a:r>
                        <a:rPr sz="1600" spc="-5" dirty="0">
                          <a:latin typeface="Calibri"/>
                          <a:cs typeface="Calibri"/>
                        </a:rPr>
                        <a:t>620</a:t>
                      </a:r>
                      <a:endParaRPr sz="1600">
                        <a:latin typeface="Calibri"/>
                        <a:cs typeface="Calibri"/>
                      </a:endParaRPr>
                    </a:p>
                  </a:txBody>
                  <a:tcPr marL="0" marR="0" marT="0" marB="0">
                    <a:lnT w="12700">
                      <a:solidFill>
                        <a:srgbClr val="FFFFFF"/>
                      </a:solidFill>
                      <a:prstDash val="solid"/>
                    </a:lnT>
                    <a:lnB w="12700">
                      <a:solidFill>
                        <a:srgbClr val="FFFFFF"/>
                      </a:solidFill>
                      <a:prstDash val="solid"/>
                    </a:lnB>
                    <a:solidFill>
                      <a:srgbClr val="FFFF00"/>
                    </a:solidFill>
                  </a:tcPr>
                </a:tc>
                <a:tc gridSpan="2">
                  <a:txBody>
                    <a:bodyPr/>
                    <a:lstStyle/>
                    <a:p>
                      <a:pPr>
                        <a:lnSpc>
                          <a:spcPct val="100000"/>
                        </a:lnSpc>
                      </a:pPr>
                      <a:endParaRPr sz="16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vMerge="1">
                  <a:txBody>
                    <a:bodyPr/>
                    <a:lstStyle/>
                    <a:p>
                      <a:endParaRPr/>
                    </a:p>
                  </a:txBody>
                  <a:tcPr marL="0" marR="0" marT="0" marB="0">
                    <a:lnL w="12700">
                      <a:solidFill>
                        <a:srgbClr val="FFFFFF"/>
                      </a:solidFill>
                      <a:prstDash val="solid"/>
                    </a:lnL>
                    <a:lnT w="19050">
                      <a:solidFill>
                        <a:srgbClr val="D6D6D6"/>
                      </a:solidFill>
                      <a:prstDash val="solid"/>
                    </a:lnT>
                  </a:tcPr>
                </a:tc>
                <a:extLst>
                  <a:ext uri="{0D108BD9-81ED-4DB2-BD59-A6C34878D82A}">
                    <a16:rowId xmlns:a16="http://schemas.microsoft.com/office/drawing/2014/main" val="10008"/>
                  </a:ext>
                </a:extLst>
              </a:tr>
              <a:tr h="235819">
                <a:tc vMerge="1">
                  <a:txBody>
                    <a:bodyPr/>
                    <a:lstStyle/>
                    <a:p>
                      <a:endParaRPr/>
                    </a:p>
                  </a:txBody>
                  <a:tcPr marL="0" marR="0" marT="0" marB="0">
                    <a:lnR w="12700">
                      <a:solidFill>
                        <a:srgbClr val="FFFFFF"/>
                      </a:solidFill>
                      <a:prstDash val="solid"/>
                    </a:lnR>
                    <a:lnT w="19050">
                      <a:solidFill>
                        <a:srgbClr val="D6D6D6"/>
                      </a:solidFill>
                      <a:prstDash val="solid"/>
                    </a:lnT>
                  </a:tcPr>
                </a:tc>
                <a:tc gridSpan="2">
                  <a:txBody>
                    <a:bodyPr/>
                    <a:lstStyle/>
                    <a:p>
                      <a:pPr>
                        <a:lnSpc>
                          <a:spcPct val="100000"/>
                        </a:lnSpc>
                      </a:pPr>
                      <a:endParaRPr sz="16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CFD5EA"/>
                    </a:solidFill>
                  </a:tcPr>
                </a:tc>
                <a:tc hMerge="1">
                  <a:txBody>
                    <a:bodyPr/>
                    <a:lstStyle/>
                    <a:p>
                      <a:endParaRPr/>
                    </a:p>
                  </a:txBody>
                  <a:tcPr marL="0" marR="0" marT="0" marB="0"/>
                </a:tc>
                <a:tc gridSpan="3">
                  <a:txBody>
                    <a:bodyPr/>
                    <a:lstStyle/>
                    <a:p>
                      <a:pPr marR="21590">
                        <a:lnSpc>
                          <a:spcPts val="1914"/>
                        </a:lnSpc>
                      </a:pPr>
                      <a:r>
                        <a:rPr sz="1600" spc="-5" dirty="0">
                          <a:latin typeface="Calibri"/>
                          <a:cs typeface="Calibri"/>
                        </a:rPr>
                        <a:t>Hamilto</a:t>
                      </a:r>
                      <a:endParaRPr sz="1600">
                        <a:latin typeface="Calibri"/>
                        <a:cs typeface="Calibri"/>
                      </a:endParaRPr>
                    </a:p>
                  </a:txBody>
                  <a:tcPr marL="0" marR="0" marT="0" marB="0">
                    <a:lnT w="12700">
                      <a:solidFill>
                        <a:srgbClr val="FFFFFF"/>
                      </a:solidFill>
                      <a:prstDash val="solid"/>
                    </a:lnT>
                    <a:lnB w="12700">
                      <a:solidFill>
                        <a:srgbClr val="FFFFFF"/>
                      </a:solidFill>
                      <a:prstDash val="solid"/>
                    </a:lnB>
                    <a:solidFill>
                      <a:srgbClr val="FFFF00"/>
                    </a:solidFill>
                  </a:tcPr>
                </a:tc>
                <a:tc hMerge="1">
                  <a:txBody>
                    <a:bodyPr/>
                    <a:lstStyle/>
                    <a:p>
                      <a:endParaRPr/>
                    </a:p>
                  </a:txBody>
                  <a:tcPr marL="0" marR="0" marT="0" marB="0"/>
                </a:tc>
                <a:tc hMerge="1">
                  <a:txBody>
                    <a:bodyPr/>
                    <a:lstStyle/>
                    <a:p>
                      <a:endParaRPr/>
                    </a:p>
                  </a:txBody>
                  <a:tcPr marL="0" marR="0" marT="0" marB="0"/>
                </a:tc>
                <a:tc gridSpan="2">
                  <a:txBody>
                    <a:bodyPr/>
                    <a:lstStyle/>
                    <a:p>
                      <a:pPr>
                        <a:lnSpc>
                          <a:spcPts val="1914"/>
                        </a:lnSpc>
                      </a:pPr>
                      <a:r>
                        <a:rPr sz="1600" dirty="0">
                          <a:latin typeface="Calibri"/>
                          <a:cs typeface="Calibri"/>
                        </a:rPr>
                        <a:t>n</a:t>
                      </a:r>
                      <a:endParaRPr sz="1600">
                        <a:latin typeface="Calibri"/>
                        <a:cs typeface="Calibri"/>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hMerge="1">
                  <a:txBody>
                    <a:bodyPr/>
                    <a:lstStyle/>
                    <a:p>
                      <a:endParaRPr/>
                    </a:p>
                  </a:txBody>
                  <a:tcPr marL="0" marR="0" marT="0" marB="0"/>
                </a:tc>
                <a:tc>
                  <a:txBody>
                    <a:bodyPr/>
                    <a:lstStyle/>
                    <a:p>
                      <a:pPr algn="ctr">
                        <a:lnSpc>
                          <a:spcPts val="1914"/>
                        </a:lnSpc>
                      </a:pPr>
                      <a:r>
                        <a:rPr sz="1600" spc="-10" dirty="0">
                          <a:latin typeface="Calibri"/>
                          <a:cs typeface="Calibri"/>
                        </a:rPr>
                        <a:t>150</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ts val="1914"/>
                        </a:lnSpc>
                      </a:pPr>
                      <a:r>
                        <a:rPr sz="1600" spc="-10" dirty="0">
                          <a:latin typeface="Calibri"/>
                          <a:cs typeface="Calibri"/>
                        </a:rPr>
                        <a:t>14,616</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16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CFD5EA"/>
                    </a:solidFill>
                  </a:tcPr>
                </a:tc>
                <a:tc gridSpan="3">
                  <a:txBody>
                    <a:bodyPr/>
                    <a:lstStyle/>
                    <a:p>
                      <a:pPr>
                        <a:lnSpc>
                          <a:spcPts val="1914"/>
                        </a:lnSpc>
                      </a:pPr>
                      <a:r>
                        <a:rPr sz="1600" spc="-5" dirty="0">
                          <a:latin typeface="Calibri"/>
                          <a:cs typeface="Calibri"/>
                        </a:rPr>
                        <a:t>1,026</a:t>
                      </a:r>
                      <a:endParaRPr sz="1600">
                        <a:latin typeface="Calibri"/>
                        <a:cs typeface="Calibri"/>
                      </a:endParaRPr>
                    </a:p>
                  </a:txBody>
                  <a:tcPr marL="0" marR="0" marT="0" marB="0">
                    <a:lnT w="12700">
                      <a:solidFill>
                        <a:srgbClr val="FFFFFF"/>
                      </a:solidFill>
                      <a:prstDash val="solid"/>
                    </a:lnT>
                    <a:lnB w="12700">
                      <a:solidFill>
                        <a:srgbClr val="FFFFFF"/>
                      </a:solidFill>
                      <a:prstDash val="solid"/>
                    </a:lnB>
                    <a:solidFill>
                      <a:srgbClr val="FFFF00"/>
                    </a:solidFill>
                  </a:tcPr>
                </a:tc>
                <a:tc hMerge="1">
                  <a:txBody>
                    <a:bodyPr/>
                    <a:lstStyle/>
                    <a:p>
                      <a:endParaRPr/>
                    </a:p>
                  </a:txBody>
                  <a:tcPr marL="0" marR="0" marT="0" marB="0"/>
                </a:tc>
                <a:tc hMerge="1">
                  <a:txBody>
                    <a:bodyPr/>
                    <a:lstStyle/>
                    <a:p>
                      <a:endParaRPr/>
                    </a:p>
                  </a:txBody>
                  <a:tcPr marL="0" marR="0" marT="0" marB="0"/>
                </a:tc>
                <a:tc>
                  <a:txBody>
                    <a:bodyPr/>
                    <a:lstStyle/>
                    <a:p>
                      <a:pPr>
                        <a:lnSpc>
                          <a:spcPct val="100000"/>
                        </a:lnSpc>
                      </a:pPr>
                      <a:endParaRPr sz="16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vMerge="1">
                  <a:txBody>
                    <a:bodyPr/>
                    <a:lstStyle/>
                    <a:p>
                      <a:endParaRPr/>
                    </a:p>
                  </a:txBody>
                  <a:tcPr marL="0" marR="0" marT="0" marB="0">
                    <a:lnL w="12700">
                      <a:solidFill>
                        <a:srgbClr val="FFFFFF"/>
                      </a:solidFill>
                      <a:prstDash val="solid"/>
                    </a:lnL>
                    <a:lnT w="19050">
                      <a:solidFill>
                        <a:srgbClr val="D6D6D6"/>
                      </a:solidFill>
                      <a:prstDash val="solid"/>
                    </a:lnT>
                  </a:tcPr>
                </a:tc>
                <a:extLst>
                  <a:ext uri="{0D108BD9-81ED-4DB2-BD59-A6C34878D82A}">
                    <a16:rowId xmlns:a16="http://schemas.microsoft.com/office/drawing/2014/main" val="10009"/>
                  </a:ext>
                </a:extLst>
              </a:tr>
              <a:tr h="235820">
                <a:tc vMerge="1">
                  <a:txBody>
                    <a:bodyPr/>
                    <a:lstStyle/>
                    <a:p>
                      <a:endParaRPr/>
                    </a:p>
                  </a:txBody>
                  <a:tcPr marL="0" marR="0" marT="0" marB="0">
                    <a:lnR w="12700">
                      <a:solidFill>
                        <a:srgbClr val="FFFFFF"/>
                      </a:solidFill>
                      <a:prstDash val="solid"/>
                    </a:lnR>
                    <a:lnT w="19050">
                      <a:solidFill>
                        <a:srgbClr val="D6D6D6"/>
                      </a:solidFill>
                      <a:prstDash val="solid"/>
                    </a:lnT>
                  </a:tcPr>
                </a:tc>
                <a:tc gridSpan="7">
                  <a:txBody>
                    <a:bodyPr/>
                    <a:lstStyle/>
                    <a:p>
                      <a:pPr marL="633730">
                        <a:lnSpc>
                          <a:spcPts val="1914"/>
                        </a:lnSpc>
                      </a:pPr>
                      <a:r>
                        <a:rPr sz="1600" spc="-5" dirty="0">
                          <a:latin typeface="Calibri"/>
                          <a:cs typeface="Calibri"/>
                        </a:rPr>
                        <a:t>Hillsborough</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gn="ctr">
                        <a:lnSpc>
                          <a:spcPts val="1914"/>
                        </a:lnSpc>
                      </a:pPr>
                      <a:r>
                        <a:rPr sz="1600" spc="-10" dirty="0">
                          <a:latin typeface="Calibri"/>
                          <a:cs typeface="Calibri"/>
                        </a:rPr>
                        <a:t>7,742</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914"/>
                        </a:lnSpc>
                      </a:pPr>
                      <a:r>
                        <a:rPr sz="1600" spc="-10" dirty="0">
                          <a:latin typeface="Calibri"/>
                          <a:cs typeface="Calibri"/>
                        </a:rPr>
                        <a:t>1,515,107</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gridSpan="2">
                  <a:txBody>
                    <a:bodyPr/>
                    <a:lstStyle/>
                    <a:p>
                      <a:pPr>
                        <a:lnSpc>
                          <a:spcPct val="100000"/>
                        </a:lnSpc>
                      </a:pPr>
                      <a:endParaRPr sz="16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a:txBody>
                    <a:bodyPr/>
                    <a:lstStyle/>
                    <a:p>
                      <a:pPr algn="ctr">
                        <a:lnSpc>
                          <a:spcPts val="1914"/>
                        </a:lnSpc>
                      </a:pPr>
                      <a:r>
                        <a:rPr sz="1600" spc="-5" dirty="0">
                          <a:latin typeface="Calibri"/>
                          <a:cs typeface="Calibri"/>
                        </a:rPr>
                        <a:t>511</a:t>
                      </a:r>
                      <a:endParaRPr sz="1600">
                        <a:latin typeface="Calibri"/>
                        <a:cs typeface="Calibri"/>
                      </a:endParaRPr>
                    </a:p>
                  </a:txBody>
                  <a:tcPr marL="0" marR="0" marT="0" marB="0">
                    <a:lnT w="12700">
                      <a:solidFill>
                        <a:srgbClr val="FFFFFF"/>
                      </a:solidFill>
                      <a:prstDash val="solid"/>
                    </a:lnT>
                    <a:lnB w="12700">
                      <a:solidFill>
                        <a:srgbClr val="FFFFFF"/>
                      </a:solidFill>
                      <a:prstDash val="solid"/>
                    </a:lnB>
                    <a:solidFill>
                      <a:srgbClr val="FFFF00"/>
                    </a:solidFill>
                  </a:tcPr>
                </a:tc>
                <a:tc gridSpan="2">
                  <a:txBody>
                    <a:bodyPr/>
                    <a:lstStyle/>
                    <a:p>
                      <a:pPr>
                        <a:lnSpc>
                          <a:spcPct val="100000"/>
                        </a:lnSpc>
                      </a:pPr>
                      <a:endParaRPr sz="16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vMerge="1">
                  <a:txBody>
                    <a:bodyPr/>
                    <a:lstStyle/>
                    <a:p>
                      <a:endParaRPr/>
                    </a:p>
                  </a:txBody>
                  <a:tcPr marL="0" marR="0" marT="0" marB="0">
                    <a:lnL w="12700">
                      <a:solidFill>
                        <a:srgbClr val="FFFFFF"/>
                      </a:solidFill>
                      <a:prstDash val="solid"/>
                    </a:lnL>
                    <a:lnT w="19050">
                      <a:solidFill>
                        <a:srgbClr val="D6D6D6"/>
                      </a:solidFill>
                      <a:prstDash val="solid"/>
                    </a:lnT>
                  </a:tcPr>
                </a:tc>
                <a:extLst>
                  <a:ext uri="{0D108BD9-81ED-4DB2-BD59-A6C34878D82A}">
                    <a16:rowId xmlns:a16="http://schemas.microsoft.com/office/drawing/2014/main" val="10010"/>
                  </a:ext>
                </a:extLst>
              </a:tr>
              <a:tr h="235820">
                <a:tc vMerge="1">
                  <a:txBody>
                    <a:bodyPr/>
                    <a:lstStyle/>
                    <a:p>
                      <a:endParaRPr/>
                    </a:p>
                  </a:txBody>
                  <a:tcPr marL="0" marR="0" marT="0" marB="0">
                    <a:lnR w="12700">
                      <a:solidFill>
                        <a:srgbClr val="FFFFFF"/>
                      </a:solidFill>
                      <a:prstDash val="solid"/>
                    </a:lnR>
                    <a:lnT w="19050">
                      <a:solidFill>
                        <a:srgbClr val="D6D6D6"/>
                      </a:solidFill>
                      <a:prstDash val="solid"/>
                    </a:lnT>
                  </a:tcPr>
                </a:tc>
                <a:tc gridSpan="2">
                  <a:txBody>
                    <a:bodyPr/>
                    <a:lstStyle/>
                    <a:p>
                      <a:pPr>
                        <a:lnSpc>
                          <a:spcPct val="100000"/>
                        </a:lnSpc>
                      </a:pPr>
                      <a:endParaRPr sz="16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CFD5EA"/>
                    </a:solidFill>
                  </a:tcPr>
                </a:tc>
                <a:tc hMerge="1">
                  <a:txBody>
                    <a:bodyPr/>
                    <a:lstStyle/>
                    <a:p>
                      <a:endParaRPr/>
                    </a:p>
                  </a:txBody>
                  <a:tcPr marL="0" marR="0" marT="0" marB="0"/>
                </a:tc>
                <a:tc gridSpan="3">
                  <a:txBody>
                    <a:bodyPr/>
                    <a:lstStyle/>
                    <a:p>
                      <a:pPr marL="27940" marR="21590">
                        <a:lnSpc>
                          <a:spcPts val="1914"/>
                        </a:lnSpc>
                      </a:pPr>
                      <a:r>
                        <a:rPr sz="1600" spc="-10" dirty="0">
                          <a:latin typeface="Calibri"/>
                          <a:cs typeface="Calibri"/>
                        </a:rPr>
                        <a:t>Jackson</a:t>
                      </a:r>
                      <a:endParaRPr sz="1600">
                        <a:latin typeface="Calibri"/>
                        <a:cs typeface="Calibri"/>
                      </a:endParaRPr>
                    </a:p>
                  </a:txBody>
                  <a:tcPr marL="0" marR="0" marT="0" marB="0">
                    <a:lnT w="12700">
                      <a:solidFill>
                        <a:srgbClr val="FFFFFF"/>
                      </a:solidFill>
                      <a:prstDash val="solid"/>
                    </a:lnT>
                    <a:lnB w="12700">
                      <a:solidFill>
                        <a:srgbClr val="FFFFFF"/>
                      </a:solidFill>
                      <a:prstDash val="solid"/>
                    </a:lnB>
                    <a:solidFill>
                      <a:srgbClr val="FFFF00"/>
                    </a:solidFill>
                  </a:tcPr>
                </a:tc>
                <a:tc hMerge="1">
                  <a:txBody>
                    <a:bodyPr/>
                    <a:lstStyle/>
                    <a:p>
                      <a:endParaRPr/>
                    </a:p>
                  </a:txBody>
                  <a:tcPr marL="0" marR="0" marT="0" marB="0"/>
                </a:tc>
                <a:tc hMerge="1">
                  <a:txBody>
                    <a:bodyPr/>
                    <a:lstStyle/>
                    <a:p>
                      <a:endParaRPr/>
                    </a:p>
                  </a:txBody>
                  <a:tcPr marL="0" marR="0" marT="0" marB="0"/>
                </a:tc>
                <a:tc gridSpan="2">
                  <a:txBody>
                    <a:bodyPr/>
                    <a:lstStyle/>
                    <a:p>
                      <a:pPr>
                        <a:lnSpc>
                          <a:spcPct val="100000"/>
                        </a:lnSpc>
                      </a:pPr>
                      <a:endParaRPr sz="16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hMerge="1">
                  <a:txBody>
                    <a:bodyPr/>
                    <a:lstStyle/>
                    <a:p>
                      <a:endParaRPr/>
                    </a:p>
                  </a:txBody>
                  <a:tcPr marL="0" marR="0" marT="0" marB="0"/>
                </a:tc>
                <a:tc>
                  <a:txBody>
                    <a:bodyPr/>
                    <a:lstStyle/>
                    <a:p>
                      <a:pPr algn="ctr">
                        <a:lnSpc>
                          <a:spcPts val="1914"/>
                        </a:lnSpc>
                      </a:pPr>
                      <a:r>
                        <a:rPr sz="1600" spc="-10" dirty="0">
                          <a:latin typeface="Calibri"/>
                          <a:cs typeface="Calibri"/>
                        </a:rPr>
                        <a:t>376</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ts val="1914"/>
                        </a:lnSpc>
                      </a:pPr>
                      <a:r>
                        <a:rPr sz="1600" spc="-10" dirty="0">
                          <a:latin typeface="Calibri"/>
                          <a:cs typeface="Calibri"/>
                        </a:rPr>
                        <a:t>46,657</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gridSpan="2">
                  <a:txBody>
                    <a:bodyPr/>
                    <a:lstStyle/>
                    <a:p>
                      <a:pPr>
                        <a:lnSpc>
                          <a:spcPct val="100000"/>
                        </a:lnSpc>
                      </a:pPr>
                      <a:endParaRPr sz="16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CFD5EA"/>
                    </a:solidFill>
                  </a:tcPr>
                </a:tc>
                <a:tc hMerge="1">
                  <a:txBody>
                    <a:bodyPr/>
                    <a:lstStyle/>
                    <a:p>
                      <a:endParaRPr/>
                    </a:p>
                  </a:txBody>
                  <a:tcPr marL="0" marR="0" marT="0" marB="0"/>
                </a:tc>
                <a:tc>
                  <a:txBody>
                    <a:bodyPr/>
                    <a:lstStyle/>
                    <a:p>
                      <a:pPr algn="ctr">
                        <a:lnSpc>
                          <a:spcPts val="1914"/>
                        </a:lnSpc>
                      </a:pPr>
                      <a:r>
                        <a:rPr sz="1600" spc="-5" dirty="0">
                          <a:latin typeface="Calibri"/>
                          <a:cs typeface="Calibri"/>
                        </a:rPr>
                        <a:t>806</a:t>
                      </a:r>
                      <a:endParaRPr sz="1600">
                        <a:latin typeface="Calibri"/>
                        <a:cs typeface="Calibri"/>
                      </a:endParaRPr>
                    </a:p>
                  </a:txBody>
                  <a:tcPr marL="0" marR="0" marT="0" marB="0">
                    <a:lnT w="12700">
                      <a:solidFill>
                        <a:srgbClr val="FFFFFF"/>
                      </a:solidFill>
                      <a:prstDash val="solid"/>
                    </a:lnT>
                    <a:lnB w="12700">
                      <a:solidFill>
                        <a:srgbClr val="FFFFFF"/>
                      </a:solidFill>
                      <a:prstDash val="solid"/>
                    </a:lnB>
                    <a:solidFill>
                      <a:srgbClr val="FFFF00"/>
                    </a:solidFill>
                  </a:tcPr>
                </a:tc>
                <a:tc gridSpan="2">
                  <a:txBody>
                    <a:bodyPr/>
                    <a:lstStyle/>
                    <a:p>
                      <a:pPr>
                        <a:lnSpc>
                          <a:spcPct val="100000"/>
                        </a:lnSpc>
                      </a:pPr>
                      <a:endParaRPr sz="16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hMerge="1">
                  <a:txBody>
                    <a:bodyPr/>
                    <a:lstStyle/>
                    <a:p>
                      <a:endParaRPr/>
                    </a:p>
                  </a:txBody>
                  <a:tcPr marL="0" marR="0" marT="0" marB="0"/>
                </a:tc>
                <a:tc vMerge="1">
                  <a:txBody>
                    <a:bodyPr/>
                    <a:lstStyle/>
                    <a:p>
                      <a:endParaRPr/>
                    </a:p>
                  </a:txBody>
                  <a:tcPr marL="0" marR="0" marT="0" marB="0">
                    <a:lnL w="12700">
                      <a:solidFill>
                        <a:srgbClr val="FFFFFF"/>
                      </a:solidFill>
                      <a:prstDash val="solid"/>
                    </a:lnL>
                    <a:lnT w="19050">
                      <a:solidFill>
                        <a:srgbClr val="D6D6D6"/>
                      </a:solidFill>
                      <a:prstDash val="solid"/>
                    </a:lnT>
                  </a:tcPr>
                </a:tc>
                <a:extLst>
                  <a:ext uri="{0D108BD9-81ED-4DB2-BD59-A6C34878D82A}">
                    <a16:rowId xmlns:a16="http://schemas.microsoft.com/office/drawing/2014/main" val="10011"/>
                  </a:ext>
                </a:extLst>
              </a:tr>
              <a:tr h="459168">
                <a:tc vMerge="1">
                  <a:txBody>
                    <a:bodyPr/>
                    <a:lstStyle/>
                    <a:p>
                      <a:endParaRPr/>
                    </a:p>
                  </a:txBody>
                  <a:tcPr marL="0" marR="0" marT="0" marB="0">
                    <a:lnR w="12700">
                      <a:solidFill>
                        <a:srgbClr val="FFFFFF"/>
                      </a:solidFill>
                      <a:prstDash val="solid"/>
                    </a:lnR>
                    <a:lnT w="19050">
                      <a:solidFill>
                        <a:srgbClr val="D6D6D6"/>
                      </a:solidFill>
                      <a:prstDash val="solid"/>
                    </a:lnT>
                  </a:tcPr>
                </a:tc>
                <a:tc gridSpan="2">
                  <a:txBody>
                    <a:bodyPr/>
                    <a:lstStyle/>
                    <a:p>
                      <a:pPr>
                        <a:lnSpc>
                          <a:spcPct val="100000"/>
                        </a:lnSpc>
                      </a:pPr>
                      <a:endParaRPr sz="16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gridSpan="3">
                  <a:txBody>
                    <a:bodyPr/>
                    <a:lstStyle/>
                    <a:p>
                      <a:pPr>
                        <a:lnSpc>
                          <a:spcPts val="1914"/>
                        </a:lnSpc>
                      </a:pPr>
                      <a:r>
                        <a:rPr sz="1600" spc="-5" dirty="0">
                          <a:latin typeface="Calibri"/>
                          <a:cs typeface="Calibri"/>
                        </a:rPr>
                        <a:t>J</a:t>
                      </a:r>
                      <a:r>
                        <a:rPr sz="1600" spc="-15" dirty="0">
                          <a:latin typeface="Calibri"/>
                          <a:cs typeface="Calibri"/>
                        </a:rPr>
                        <a:t>e</a:t>
                      </a:r>
                      <a:r>
                        <a:rPr sz="1600" spc="-10" dirty="0">
                          <a:latin typeface="Calibri"/>
                          <a:cs typeface="Calibri"/>
                        </a:rPr>
                        <a:t>f</a:t>
                      </a:r>
                      <a:r>
                        <a:rPr sz="1600" spc="-35" dirty="0">
                          <a:latin typeface="Calibri"/>
                          <a:cs typeface="Calibri"/>
                        </a:rPr>
                        <a:t>f</a:t>
                      </a:r>
                      <a:r>
                        <a:rPr sz="1600" spc="-5" dirty="0">
                          <a:latin typeface="Calibri"/>
                          <a:cs typeface="Calibri"/>
                        </a:rPr>
                        <a:t>e</a:t>
                      </a:r>
                      <a:r>
                        <a:rPr sz="1600" spc="-30" dirty="0">
                          <a:latin typeface="Calibri"/>
                          <a:cs typeface="Calibri"/>
                        </a:rPr>
                        <a:t>r</a:t>
                      </a:r>
                      <a:r>
                        <a:rPr sz="1600" spc="-5" dirty="0">
                          <a:latin typeface="Calibri"/>
                          <a:cs typeface="Calibri"/>
                        </a:rPr>
                        <a:t>son</a:t>
                      </a:r>
                      <a:endParaRPr sz="1600">
                        <a:latin typeface="Calibri"/>
                        <a:cs typeface="Calibri"/>
                      </a:endParaRPr>
                    </a:p>
                  </a:txBody>
                  <a:tcPr marL="0" marR="0" marT="0" marB="0">
                    <a:lnT w="12700">
                      <a:solidFill>
                        <a:srgbClr val="FFFFFF"/>
                      </a:solidFill>
                      <a:prstDash val="solid"/>
                    </a:lnT>
                    <a:lnB w="12700">
                      <a:solidFill>
                        <a:srgbClr val="FFFFFF"/>
                      </a:solidFill>
                      <a:prstDash val="solid"/>
                    </a:lnB>
                    <a:solidFill>
                      <a:srgbClr val="FFFF00"/>
                    </a:solidFill>
                  </a:tcPr>
                </a:tc>
                <a:tc hMerge="1">
                  <a:txBody>
                    <a:bodyPr/>
                    <a:lstStyle/>
                    <a:p>
                      <a:endParaRPr/>
                    </a:p>
                  </a:txBody>
                  <a:tcPr marL="0" marR="0" marT="0" marB="0"/>
                </a:tc>
                <a:tc hMerge="1">
                  <a:txBody>
                    <a:bodyPr/>
                    <a:lstStyle/>
                    <a:p>
                      <a:endParaRPr/>
                    </a:p>
                  </a:txBody>
                  <a:tcPr marL="0" marR="0" marT="0" marB="0"/>
                </a:tc>
                <a:tc gridSpan="2">
                  <a:txBody>
                    <a:bodyPr/>
                    <a:lstStyle/>
                    <a:p>
                      <a:pPr>
                        <a:lnSpc>
                          <a:spcPct val="100000"/>
                        </a:lnSpc>
                      </a:pPr>
                      <a:endParaRPr sz="16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a:txBody>
                    <a:bodyPr/>
                    <a:lstStyle/>
                    <a:p>
                      <a:pPr algn="ctr">
                        <a:lnSpc>
                          <a:spcPts val="1914"/>
                        </a:lnSpc>
                      </a:pPr>
                      <a:r>
                        <a:rPr sz="1600" spc="-10" dirty="0">
                          <a:latin typeface="Calibri"/>
                          <a:cs typeface="Calibri"/>
                        </a:rPr>
                        <a:t>94</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914"/>
                        </a:lnSpc>
                      </a:pPr>
                      <a:r>
                        <a:rPr sz="1600" spc="-10" dirty="0">
                          <a:latin typeface="Calibri"/>
                          <a:cs typeface="Calibri"/>
                        </a:rPr>
                        <a:t>14,417</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gridSpan="2">
                  <a:txBody>
                    <a:bodyPr/>
                    <a:lstStyle/>
                    <a:p>
                      <a:pPr>
                        <a:lnSpc>
                          <a:spcPct val="100000"/>
                        </a:lnSpc>
                      </a:pPr>
                      <a:endParaRPr sz="16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a:txBody>
                    <a:bodyPr/>
                    <a:lstStyle/>
                    <a:p>
                      <a:pPr algn="ctr">
                        <a:lnSpc>
                          <a:spcPts val="1914"/>
                        </a:lnSpc>
                      </a:pPr>
                      <a:r>
                        <a:rPr sz="1600" spc="-5" dirty="0">
                          <a:latin typeface="Calibri"/>
                          <a:cs typeface="Calibri"/>
                        </a:rPr>
                        <a:t>652</a:t>
                      </a:r>
                      <a:endParaRPr sz="1600">
                        <a:latin typeface="Calibri"/>
                        <a:cs typeface="Calibri"/>
                      </a:endParaRPr>
                    </a:p>
                  </a:txBody>
                  <a:tcPr marL="0" marR="0" marT="0" marB="0">
                    <a:lnT w="12700">
                      <a:solidFill>
                        <a:srgbClr val="FFFFFF"/>
                      </a:solidFill>
                      <a:prstDash val="solid"/>
                    </a:lnT>
                    <a:lnB w="12700">
                      <a:solidFill>
                        <a:srgbClr val="FFFFFF"/>
                      </a:solidFill>
                      <a:prstDash val="solid"/>
                    </a:lnB>
                    <a:solidFill>
                      <a:srgbClr val="FFFF00"/>
                    </a:solidFill>
                  </a:tcPr>
                </a:tc>
                <a:tc gridSpan="2">
                  <a:txBody>
                    <a:bodyPr/>
                    <a:lstStyle/>
                    <a:p>
                      <a:pPr>
                        <a:lnSpc>
                          <a:spcPct val="100000"/>
                        </a:lnSpc>
                      </a:pPr>
                      <a:endParaRPr sz="16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vMerge="1">
                  <a:txBody>
                    <a:bodyPr/>
                    <a:lstStyle/>
                    <a:p>
                      <a:endParaRPr/>
                    </a:p>
                  </a:txBody>
                  <a:tcPr marL="0" marR="0" marT="0" marB="0">
                    <a:lnL w="12700">
                      <a:solidFill>
                        <a:srgbClr val="FFFFFF"/>
                      </a:solidFill>
                      <a:prstDash val="solid"/>
                    </a:lnL>
                    <a:lnT w="19050">
                      <a:solidFill>
                        <a:srgbClr val="D6D6D6"/>
                      </a:solidFill>
                      <a:prstDash val="solid"/>
                    </a:lnT>
                  </a:tcPr>
                </a:tc>
                <a:extLst>
                  <a:ext uri="{0D108BD9-81ED-4DB2-BD59-A6C34878D82A}">
                    <a16:rowId xmlns:a16="http://schemas.microsoft.com/office/drawing/2014/main" val="10012"/>
                  </a:ext>
                </a:extLst>
              </a:tr>
              <a:tr h="235820">
                <a:tc vMerge="1">
                  <a:txBody>
                    <a:bodyPr/>
                    <a:lstStyle/>
                    <a:p>
                      <a:endParaRPr/>
                    </a:p>
                  </a:txBody>
                  <a:tcPr marL="0" marR="0" marT="0" marB="0">
                    <a:lnR w="12700">
                      <a:solidFill>
                        <a:srgbClr val="FFFFFF"/>
                      </a:solidFill>
                      <a:prstDash val="solid"/>
                    </a:lnR>
                    <a:lnT w="19050">
                      <a:solidFill>
                        <a:srgbClr val="D6D6D6"/>
                      </a:solidFill>
                      <a:prstDash val="solid"/>
                    </a:lnT>
                  </a:tcPr>
                </a:tc>
                <a:tc gridSpan="7">
                  <a:txBody>
                    <a:bodyPr/>
                    <a:lstStyle/>
                    <a:p>
                      <a:pPr algn="ctr">
                        <a:lnSpc>
                          <a:spcPts val="1914"/>
                        </a:lnSpc>
                      </a:pPr>
                      <a:r>
                        <a:rPr sz="1600" spc="-5" dirty="0">
                          <a:latin typeface="Calibri"/>
                          <a:cs typeface="Calibri"/>
                        </a:rPr>
                        <a:t>Madison</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gn="ctr">
                        <a:lnSpc>
                          <a:spcPts val="1914"/>
                        </a:lnSpc>
                      </a:pPr>
                      <a:r>
                        <a:rPr sz="1600" spc="-10" dirty="0">
                          <a:latin typeface="Calibri"/>
                          <a:cs typeface="Calibri"/>
                        </a:rPr>
                        <a:t>108</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ts val="1914"/>
                        </a:lnSpc>
                      </a:pPr>
                      <a:r>
                        <a:rPr sz="1600" spc="-10" dirty="0">
                          <a:latin typeface="Calibri"/>
                          <a:cs typeface="Calibri"/>
                        </a:rPr>
                        <a:t>18,952</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gridSpan="2">
                  <a:txBody>
                    <a:bodyPr/>
                    <a:lstStyle/>
                    <a:p>
                      <a:pPr>
                        <a:lnSpc>
                          <a:spcPct val="100000"/>
                        </a:lnSpc>
                      </a:pPr>
                      <a:endParaRPr sz="16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CFD5EA"/>
                    </a:solidFill>
                  </a:tcPr>
                </a:tc>
                <a:tc hMerge="1">
                  <a:txBody>
                    <a:bodyPr/>
                    <a:lstStyle/>
                    <a:p>
                      <a:endParaRPr/>
                    </a:p>
                  </a:txBody>
                  <a:tcPr marL="0" marR="0" marT="0" marB="0"/>
                </a:tc>
                <a:tc>
                  <a:txBody>
                    <a:bodyPr/>
                    <a:lstStyle/>
                    <a:p>
                      <a:pPr algn="ctr">
                        <a:lnSpc>
                          <a:spcPts val="1914"/>
                        </a:lnSpc>
                      </a:pPr>
                      <a:r>
                        <a:rPr sz="1600" spc="-5" dirty="0">
                          <a:latin typeface="Calibri"/>
                          <a:cs typeface="Calibri"/>
                        </a:rPr>
                        <a:t>570</a:t>
                      </a:r>
                      <a:endParaRPr sz="1600">
                        <a:latin typeface="Calibri"/>
                        <a:cs typeface="Calibri"/>
                      </a:endParaRPr>
                    </a:p>
                  </a:txBody>
                  <a:tcPr marL="0" marR="0" marT="0" marB="0">
                    <a:lnT w="12700">
                      <a:solidFill>
                        <a:srgbClr val="FFFFFF"/>
                      </a:solidFill>
                      <a:prstDash val="solid"/>
                    </a:lnT>
                    <a:lnB w="12700">
                      <a:solidFill>
                        <a:srgbClr val="FFFFFF"/>
                      </a:solidFill>
                      <a:prstDash val="solid"/>
                    </a:lnB>
                    <a:solidFill>
                      <a:srgbClr val="FFFF00"/>
                    </a:solidFill>
                  </a:tcPr>
                </a:tc>
                <a:tc gridSpan="2">
                  <a:txBody>
                    <a:bodyPr/>
                    <a:lstStyle/>
                    <a:p>
                      <a:pPr>
                        <a:lnSpc>
                          <a:spcPct val="100000"/>
                        </a:lnSpc>
                      </a:pPr>
                      <a:endParaRPr sz="16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hMerge="1">
                  <a:txBody>
                    <a:bodyPr/>
                    <a:lstStyle/>
                    <a:p>
                      <a:endParaRPr/>
                    </a:p>
                  </a:txBody>
                  <a:tcPr marL="0" marR="0" marT="0" marB="0"/>
                </a:tc>
                <a:tc vMerge="1">
                  <a:txBody>
                    <a:bodyPr/>
                    <a:lstStyle/>
                    <a:p>
                      <a:endParaRPr/>
                    </a:p>
                  </a:txBody>
                  <a:tcPr marL="0" marR="0" marT="0" marB="0">
                    <a:lnL w="12700">
                      <a:solidFill>
                        <a:srgbClr val="FFFFFF"/>
                      </a:solidFill>
                      <a:prstDash val="solid"/>
                    </a:lnL>
                    <a:lnT w="19050">
                      <a:solidFill>
                        <a:srgbClr val="D6D6D6"/>
                      </a:solidFill>
                      <a:prstDash val="solid"/>
                    </a:lnT>
                  </a:tcPr>
                </a:tc>
                <a:extLst>
                  <a:ext uri="{0D108BD9-81ED-4DB2-BD59-A6C34878D82A}">
                    <a16:rowId xmlns:a16="http://schemas.microsoft.com/office/drawing/2014/main" val="10013"/>
                  </a:ext>
                </a:extLst>
              </a:tr>
              <a:tr h="235819">
                <a:tc vMerge="1">
                  <a:txBody>
                    <a:bodyPr/>
                    <a:lstStyle/>
                    <a:p>
                      <a:endParaRPr/>
                    </a:p>
                  </a:txBody>
                  <a:tcPr marL="0" marR="0" marT="0" marB="0">
                    <a:lnR w="12700">
                      <a:solidFill>
                        <a:srgbClr val="FFFFFF"/>
                      </a:solidFill>
                      <a:prstDash val="solid"/>
                    </a:lnR>
                    <a:lnT w="19050">
                      <a:solidFill>
                        <a:srgbClr val="D6D6D6"/>
                      </a:solidFill>
                      <a:prstDash val="solid"/>
                    </a:lnT>
                  </a:tcPr>
                </a:tc>
                <a:tc gridSpan="2">
                  <a:txBody>
                    <a:bodyPr/>
                    <a:lstStyle/>
                    <a:p>
                      <a:pPr>
                        <a:lnSpc>
                          <a:spcPct val="100000"/>
                        </a:lnSpc>
                      </a:pPr>
                      <a:endParaRPr sz="16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gridSpan="3">
                  <a:txBody>
                    <a:bodyPr/>
                    <a:lstStyle/>
                    <a:p>
                      <a:pPr marL="10795" marR="21590">
                        <a:lnSpc>
                          <a:spcPts val="1914"/>
                        </a:lnSpc>
                      </a:pPr>
                      <a:r>
                        <a:rPr sz="1600" dirty="0">
                          <a:latin typeface="Calibri"/>
                          <a:cs typeface="Calibri"/>
                        </a:rPr>
                        <a:t>M</a:t>
                      </a:r>
                      <a:r>
                        <a:rPr sz="1600" spc="-5" dirty="0">
                          <a:latin typeface="Calibri"/>
                          <a:cs typeface="Calibri"/>
                        </a:rPr>
                        <a:t>o</a:t>
                      </a:r>
                      <a:r>
                        <a:rPr sz="1600" dirty="0">
                          <a:latin typeface="Calibri"/>
                          <a:cs typeface="Calibri"/>
                        </a:rPr>
                        <a:t>n</a:t>
                      </a:r>
                      <a:r>
                        <a:rPr sz="1600" spc="-30" dirty="0">
                          <a:latin typeface="Calibri"/>
                          <a:cs typeface="Calibri"/>
                        </a:rPr>
                        <a:t>r</a:t>
                      </a:r>
                      <a:r>
                        <a:rPr sz="1600" spc="-5" dirty="0">
                          <a:latin typeface="Calibri"/>
                          <a:cs typeface="Calibri"/>
                        </a:rPr>
                        <a:t>oe</a:t>
                      </a:r>
                      <a:endParaRPr sz="1600">
                        <a:latin typeface="Calibri"/>
                        <a:cs typeface="Calibri"/>
                      </a:endParaRPr>
                    </a:p>
                  </a:txBody>
                  <a:tcPr marL="0" marR="0" marT="0" marB="0">
                    <a:lnT w="12700">
                      <a:solidFill>
                        <a:srgbClr val="FFFFFF"/>
                      </a:solidFill>
                      <a:prstDash val="solid"/>
                    </a:lnT>
                    <a:lnB w="12700">
                      <a:solidFill>
                        <a:srgbClr val="FFFFFF"/>
                      </a:solidFill>
                      <a:prstDash val="solid"/>
                    </a:lnB>
                    <a:solidFill>
                      <a:srgbClr val="FFFF00"/>
                    </a:solidFill>
                  </a:tcPr>
                </a:tc>
                <a:tc hMerge="1">
                  <a:txBody>
                    <a:bodyPr/>
                    <a:lstStyle/>
                    <a:p>
                      <a:endParaRPr/>
                    </a:p>
                  </a:txBody>
                  <a:tcPr marL="0" marR="0" marT="0" marB="0"/>
                </a:tc>
                <a:tc hMerge="1">
                  <a:txBody>
                    <a:bodyPr/>
                    <a:lstStyle/>
                    <a:p>
                      <a:endParaRPr/>
                    </a:p>
                  </a:txBody>
                  <a:tcPr marL="0" marR="0" marT="0" marB="0"/>
                </a:tc>
                <a:tc gridSpan="2">
                  <a:txBody>
                    <a:bodyPr/>
                    <a:lstStyle/>
                    <a:p>
                      <a:pPr>
                        <a:lnSpc>
                          <a:spcPct val="100000"/>
                        </a:lnSpc>
                      </a:pPr>
                      <a:endParaRPr sz="16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a:txBody>
                    <a:bodyPr/>
                    <a:lstStyle/>
                    <a:p>
                      <a:pPr algn="ctr">
                        <a:lnSpc>
                          <a:spcPts val="1914"/>
                        </a:lnSpc>
                      </a:pPr>
                      <a:r>
                        <a:rPr sz="1600" spc="-10" dirty="0">
                          <a:latin typeface="Calibri"/>
                          <a:cs typeface="Calibri"/>
                        </a:rPr>
                        <a:t>560</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914"/>
                        </a:lnSpc>
                      </a:pPr>
                      <a:r>
                        <a:rPr sz="1600" spc="-10" dirty="0">
                          <a:latin typeface="Calibri"/>
                          <a:cs typeface="Calibri"/>
                        </a:rPr>
                        <a:t>77,972</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gridSpan="2">
                  <a:txBody>
                    <a:bodyPr/>
                    <a:lstStyle/>
                    <a:p>
                      <a:pPr>
                        <a:lnSpc>
                          <a:spcPct val="100000"/>
                        </a:lnSpc>
                      </a:pPr>
                      <a:endParaRPr sz="16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a:txBody>
                    <a:bodyPr/>
                    <a:lstStyle/>
                    <a:p>
                      <a:pPr algn="ctr">
                        <a:lnSpc>
                          <a:spcPts val="1914"/>
                        </a:lnSpc>
                      </a:pPr>
                      <a:r>
                        <a:rPr sz="1600" spc="-5" dirty="0">
                          <a:latin typeface="Calibri"/>
                          <a:cs typeface="Calibri"/>
                        </a:rPr>
                        <a:t>718</a:t>
                      </a:r>
                      <a:endParaRPr sz="1600">
                        <a:latin typeface="Calibri"/>
                        <a:cs typeface="Calibri"/>
                      </a:endParaRPr>
                    </a:p>
                  </a:txBody>
                  <a:tcPr marL="0" marR="0" marT="0" marB="0">
                    <a:lnT w="12700">
                      <a:solidFill>
                        <a:srgbClr val="FFFFFF"/>
                      </a:solidFill>
                      <a:prstDash val="solid"/>
                    </a:lnT>
                    <a:lnB w="12700">
                      <a:solidFill>
                        <a:srgbClr val="FFFFFF"/>
                      </a:solidFill>
                      <a:prstDash val="solid"/>
                    </a:lnB>
                    <a:solidFill>
                      <a:srgbClr val="FFFF00"/>
                    </a:solidFill>
                  </a:tcPr>
                </a:tc>
                <a:tc gridSpan="2">
                  <a:txBody>
                    <a:bodyPr/>
                    <a:lstStyle/>
                    <a:p>
                      <a:pPr>
                        <a:lnSpc>
                          <a:spcPct val="100000"/>
                        </a:lnSpc>
                      </a:pPr>
                      <a:endParaRPr sz="16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vMerge="1">
                  <a:txBody>
                    <a:bodyPr/>
                    <a:lstStyle/>
                    <a:p>
                      <a:endParaRPr/>
                    </a:p>
                  </a:txBody>
                  <a:tcPr marL="0" marR="0" marT="0" marB="0">
                    <a:lnL w="12700">
                      <a:solidFill>
                        <a:srgbClr val="FFFFFF"/>
                      </a:solidFill>
                      <a:prstDash val="solid"/>
                    </a:lnL>
                    <a:lnT w="19050">
                      <a:solidFill>
                        <a:srgbClr val="D6D6D6"/>
                      </a:solidFill>
                      <a:prstDash val="solid"/>
                    </a:lnT>
                  </a:tcPr>
                </a:tc>
                <a:extLst>
                  <a:ext uri="{0D108BD9-81ED-4DB2-BD59-A6C34878D82A}">
                    <a16:rowId xmlns:a16="http://schemas.microsoft.com/office/drawing/2014/main" val="10014"/>
                  </a:ext>
                </a:extLst>
              </a:tr>
              <a:tr h="235820">
                <a:tc vMerge="1">
                  <a:txBody>
                    <a:bodyPr/>
                    <a:lstStyle/>
                    <a:p>
                      <a:endParaRPr/>
                    </a:p>
                  </a:txBody>
                  <a:tcPr marL="0" marR="0" marT="0" marB="0">
                    <a:lnR w="12700">
                      <a:solidFill>
                        <a:srgbClr val="FFFFFF"/>
                      </a:solidFill>
                      <a:prstDash val="solid"/>
                    </a:lnR>
                    <a:lnT w="19050">
                      <a:solidFill>
                        <a:srgbClr val="D6D6D6"/>
                      </a:solidFill>
                      <a:prstDash val="solid"/>
                    </a:lnT>
                  </a:tcPr>
                </a:tc>
                <a:tc gridSpan="2">
                  <a:txBody>
                    <a:bodyPr/>
                    <a:lstStyle/>
                    <a:p>
                      <a:pPr>
                        <a:lnSpc>
                          <a:spcPct val="100000"/>
                        </a:lnSpc>
                      </a:pPr>
                      <a:endParaRPr sz="16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CFD5EA"/>
                    </a:solidFill>
                  </a:tcPr>
                </a:tc>
                <a:tc hMerge="1">
                  <a:txBody>
                    <a:bodyPr/>
                    <a:lstStyle/>
                    <a:p>
                      <a:endParaRPr/>
                    </a:p>
                  </a:txBody>
                  <a:tcPr marL="0" marR="0" marT="0" marB="0"/>
                </a:tc>
                <a:tc gridSpan="3">
                  <a:txBody>
                    <a:bodyPr/>
                    <a:lstStyle/>
                    <a:p>
                      <a:pPr marL="43180" marR="21590">
                        <a:lnSpc>
                          <a:spcPts val="1914"/>
                        </a:lnSpc>
                      </a:pPr>
                      <a:r>
                        <a:rPr sz="1600" spc="-15" dirty="0">
                          <a:latin typeface="Calibri"/>
                          <a:cs typeface="Calibri"/>
                        </a:rPr>
                        <a:t>Orange</a:t>
                      </a:r>
                      <a:endParaRPr sz="1600">
                        <a:latin typeface="Calibri"/>
                        <a:cs typeface="Calibri"/>
                      </a:endParaRPr>
                    </a:p>
                  </a:txBody>
                  <a:tcPr marL="0" marR="0" marT="0" marB="0">
                    <a:lnT w="12700">
                      <a:solidFill>
                        <a:srgbClr val="FFFFFF"/>
                      </a:solidFill>
                      <a:prstDash val="solid"/>
                    </a:lnT>
                    <a:lnB w="12700">
                      <a:solidFill>
                        <a:srgbClr val="FFFFFF"/>
                      </a:solidFill>
                      <a:prstDash val="solid"/>
                    </a:lnB>
                    <a:solidFill>
                      <a:srgbClr val="FFFF00"/>
                    </a:solidFill>
                  </a:tcPr>
                </a:tc>
                <a:tc hMerge="1">
                  <a:txBody>
                    <a:bodyPr/>
                    <a:lstStyle/>
                    <a:p>
                      <a:endParaRPr/>
                    </a:p>
                  </a:txBody>
                  <a:tcPr marL="0" marR="0" marT="0" marB="0"/>
                </a:tc>
                <a:tc hMerge="1">
                  <a:txBody>
                    <a:bodyPr/>
                    <a:lstStyle/>
                    <a:p>
                      <a:endParaRPr/>
                    </a:p>
                  </a:txBody>
                  <a:tcPr marL="0" marR="0" marT="0" marB="0"/>
                </a:tc>
                <a:tc gridSpan="2">
                  <a:txBody>
                    <a:bodyPr/>
                    <a:lstStyle/>
                    <a:p>
                      <a:pPr>
                        <a:lnSpc>
                          <a:spcPct val="100000"/>
                        </a:lnSpc>
                      </a:pPr>
                      <a:endParaRPr sz="16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hMerge="1">
                  <a:txBody>
                    <a:bodyPr/>
                    <a:lstStyle/>
                    <a:p>
                      <a:endParaRPr/>
                    </a:p>
                  </a:txBody>
                  <a:tcPr marL="0" marR="0" marT="0" marB="0"/>
                </a:tc>
                <a:tc>
                  <a:txBody>
                    <a:bodyPr/>
                    <a:lstStyle/>
                    <a:p>
                      <a:pPr algn="ctr">
                        <a:lnSpc>
                          <a:spcPts val="1914"/>
                        </a:lnSpc>
                      </a:pPr>
                      <a:r>
                        <a:rPr sz="1600" spc="-10" dirty="0">
                          <a:latin typeface="Calibri"/>
                          <a:cs typeface="Calibri"/>
                        </a:rPr>
                        <a:t>9,703</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ts val="1914"/>
                        </a:lnSpc>
                      </a:pPr>
                      <a:r>
                        <a:rPr sz="1600" spc="-10" dirty="0">
                          <a:latin typeface="Calibri"/>
                          <a:cs typeface="Calibri"/>
                        </a:rPr>
                        <a:t>1,448,933</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gridSpan="2">
                  <a:txBody>
                    <a:bodyPr/>
                    <a:lstStyle/>
                    <a:p>
                      <a:pPr>
                        <a:lnSpc>
                          <a:spcPct val="100000"/>
                        </a:lnSpc>
                      </a:pPr>
                      <a:endParaRPr sz="16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CFD5EA"/>
                    </a:solidFill>
                  </a:tcPr>
                </a:tc>
                <a:tc hMerge="1">
                  <a:txBody>
                    <a:bodyPr/>
                    <a:lstStyle/>
                    <a:p>
                      <a:endParaRPr/>
                    </a:p>
                  </a:txBody>
                  <a:tcPr marL="0" marR="0" marT="0" marB="0"/>
                </a:tc>
                <a:tc>
                  <a:txBody>
                    <a:bodyPr/>
                    <a:lstStyle/>
                    <a:p>
                      <a:pPr algn="ctr">
                        <a:lnSpc>
                          <a:spcPts val="1914"/>
                        </a:lnSpc>
                      </a:pPr>
                      <a:r>
                        <a:rPr sz="1600" spc="-5" dirty="0">
                          <a:latin typeface="Calibri"/>
                          <a:cs typeface="Calibri"/>
                        </a:rPr>
                        <a:t>670</a:t>
                      </a:r>
                      <a:endParaRPr sz="1600">
                        <a:latin typeface="Calibri"/>
                        <a:cs typeface="Calibri"/>
                      </a:endParaRPr>
                    </a:p>
                  </a:txBody>
                  <a:tcPr marL="0" marR="0" marT="0" marB="0">
                    <a:lnT w="12700">
                      <a:solidFill>
                        <a:srgbClr val="FFFFFF"/>
                      </a:solidFill>
                      <a:prstDash val="solid"/>
                    </a:lnT>
                    <a:lnB w="12700">
                      <a:solidFill>
                        <a:srgbClr val="FFFFFF"/>
                      </a:solidFill>
                      <a:prstDash val="solid"/>
                    </a:lnB>
                    <a:solidFill>
                      <a:srgbClr val="FFFF00"/>
                    </a:solidFill>
                  </a:tcPr>
                </a:tc>
                <a:tc gridSpan="2">
                  <a:txBody>
                    <a:bodyPr/>
                    <a:lstStyle/>
                    <a:p>
                      <a:pPr>
                        <a:lnSpc>
                          <a:spcPct val="100000"/>
                        </a:lnSpc>
                      </a:pPr>
                      <a:endParaRPr sz="16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hMerge="1">
                  <a:txBody>
                    <a:bodyPr/>
                    <a:lstStyle/>
                    <a:p>
                      <a:endParaRPr/>
                    </a:p>
                  </a:txBody>
                  <a:tcPr marL="0" marR="0" marT="0" marB="0"/>
                </a:tc>
                <a:tc vMerge="1">
                  <a:txBody>
                    <a:bodyPr/>
                    <a:lstStyle/>
                    <a:p>
                      <a:endParaRPr/>
                    </a:p>
                  </a:txBody>
                  <a:tcPr marL="0" marR="0" marT="0" marB="0">
                    <a:lnL w="12700">
                      <a:solidFill>
                        <a:srgbClr val="FFFFFF"/>
                      </a:solidFill>
                      <a:prstDash val="solid"/>
                    </a:lnL>
                    <a:lnT w="19050">
                      <a:solidFill>
                        <a:srgbClr val="D6D6D6"/>
                      </a:solidFill>
                      <a:prstDash val="solid"/>
                    </a:lnT>
                  </a:tcPr>
                </a:tc>
                <a:extLst>
                  <a:ext uri="{0D108BD9-81ED-4DB2-BD59-A6C34878D82A}">
                    <a16:rowId xmlns:a16="http://schemas.microsoft.com/office/drawing/2014/main" val="10015"/>
                  </a:ext>
                </a:extLst>
              </a:tr>
              <a:tr h="235819">
                <a:tc vMerge="1">
                  <a:txBody>
                    <a:bodyPr/>
                    <a:lstStyle/>
                    <a:p>
                      <a:endParaRPr/>
                    </a:p>
                  </a:txBody>
                  <a:tcPr marL="0" marR="0" marT="0" marB="0">
                    <a:lnR w="12700">
                      <a:solidFill>
                        <a:srgbClr val="FFFFFF"/>
                      </a:solidFill>
                      <a:prstDash val="solid"/>
                    </a:lnR>
                    <a:lnT w="19050">
                      <a:solidFill>
                        <a:srgbClr val="D6D6D6"/>
                      </a:solidFill>
                      <a:prstDash val="solid"/>
                    </a:lnT>
                  </a:tcPr>
                </a:tc>
                <a:tc gridSpan="7">
                  <a:txBody>
                    <a:bodyPr/>
                    <a:lstStyle/>
                    <a:p>
                      <a:pPr marL="667385">
                        <a:lnSpc>
                          <a:spcPts val="1914"/>
                        </a:lnSpc>
                      </a:pPr>
                      <a:r>
                        <a:rPr sz="1600" b="1" spc="-15" dirty="0">
                          <a:solidFill>
                            <a:srgbClr val="FF0000"/>
                          </a:solidFill>
                          <a:latin typeface="Calibri"/>
                          <a:cs typeface="Calibri"/>
                        </a:rPr>
                        <a:t>Palm</a:t>
                      </a:r>
                      <a:r>
                        <a:rPr sz="1600" b="1" spc="-10" dirty="0">
                          <a:solidFill>
                            <a:srgbClr val="FF0000"/>
                          </a:solidFill>
                          <a:latin typeface="Calibri"/>
                          <a:cs typeface="Calibri"/>
                        </a:rPr>
                        <a:t> </a:t>
                      </a:r>
                      <a:r>
                        <a:rPr sz="1600" b="1" spc="-5" dirty="0">
                          <a:solidFill>
                            <a:srgbClr val="FF0000"/>
                          </a:solidFill>
                          <a:latin typeface="Calibri"/>
                          <a:cs typeface="Calibri"/>
                        </a:rPr>
                        <a:t>Beach</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gn="ctr">
                        <a:lnSpc>
                          <a:spcPts val="1914"/>
                        </a:lnSpc>
                      </a:pPr>
                      <a:r>
                        <a:rPr sz="1600" b="1" spc="-10" dirty="0">
                          <a:solidFill>
                            <a:srgbClr val="FF0000"/>
                          </a:solidFill>
                          <a:latin typeface="Calibri"/>
                          <a:cs typeface="Calibri"/>
                        </a:rPr>
                        <a:t>8,417</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914"/>
                        </a:lnSpc>
                      </a:pPr>
                      <a:r>
                        <a:rPr sz="1600" b="1" spc="-10" dirty="0">
                          <a:solidFill>
                            <a:srgbClr val="FF0000"/>
                          </a:solidFill>
                          <a:latin typeface="Calibri"/>
                          <a:cs typeface="Calibri"/>
                        </a:rPr>
                        <a:t>1,487,272</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gridSpan="2">
                  <a:txBody>
                    <a:bodyPr/>
                    <a:lstStyle/>
                    <a:p>
                      <a:pPr>
                        <a:lnSpc>
                          <a:spcPct val="100000"/>
                        </a:lnSpc>
                      </a:pPr>
                      <a:endParaRPr sz="16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a:txBody>
                    <a:bodyPr/>
                    <a:lstStyle/>
                    <a:p>
                      <a:pPr algn="ctr">
                        <a:lnSpc>
                          <a:spcPts val="1914"/>
                        </a:lnSpc>
                      </a:pPr>
                      <a:r>
                        <a:rPr sz="1600" b="1" spc="-5" dirty="0">
                          <a:solidFill>
                            <a:srgbClr val="FF0000"/>
                          </a:solidFill>
                          <a:latin typeface="Calibri"/>
                          <a:cs typeface="Calibri"/>
                        </a:rPr>
                        <a:t>566</a:t>
                      </a:r>
                      <a:endParaRPr sz="1600">
                        <a:latin typeface="Calibri"/>
                        <a:cs typeface="Calibri"/>
                      </a:endParaRPr>
                    </a:p>
                  </a:txBody>
                  <a:tcPr marL="0" marR="0" marT="0" marB="0">
                    <a:lnT w="12700">
                      <a:solidFill>
                        <a:srgbClr val="FFFFFF"/>
                      </a:solidFill>
                      <a:prstDash val="solid"/>
                    </a:lnT>
                    <a:lnB w="12700">
                      <a:solidFill>
                        <a:srgbClr val="FFFFFF"/>
                      </a:solidFill>
                      <a:prstDash val="solid"/>
                    </a:lnB>
                    <a:solidFill>
                      <a:srgbClr val="FFFF00"/>
                    </a:solidFill>
                  </a:tcPr>
                </a:tc>
                <a:tc gridSpan="2">
                  <a:txBody>
                    <a:bodyPr/>
                    <a:lstStyle/>
                    <a:p>
                      <a:pPr>
                        <a:lnSpc>
                          <a:spcPct val="100000"/>
                        </a:lnSpc>
                      </a:pPr>
                      <a:endParaRPr sz="16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vMerge="1">
                  <a:txBody>
                    <a:bodyPr/>
                    <a:lstStyle/>
                    <a:p>
                      <a:endParaRPr/>
                    </a:p>
                  </a:txBody>
                  <a:tcPr marL="0" marR="0" marT="0" marB="0">
                    <a:lnL w="12700">
                      <a:solidFill>
                        <a:srgbClr val="FFFFFF"/>
                      </a:solidFill>
                      <a:prstDash val="solid"/>
                    </a:lnL>
                    <a:lnT w="19050">
                      <a:solidFill>
                        <a:srgbClr val="D6D6D6"/>
                      </a:solidFill>
                      <a:prstDash val="solid"/>
                    </a:lnT>
                  </a:tcPr>
                </a:tc>
                <a:extLst>
                  <a:ext uri="{0D108BD9-81ED-4DB2-BD59-A6C34878D82A}">
                    <a16:rowId xmlns:a16="http://schemas.microsoft.com/office/drawing/2014/main" val="10016"/>
                  </a:ext>
                </a:extLst>
              </a:tr>
              <a:tr h="235820">
                <a:tc vMerge="1">
                  <a:txBody>
                    <a:bodyPr/>
                    <a:lstStyle/>
                    <a:p>
                      <a:endParaRPr/>
                    </a:p>
                  </a:txBody>
                  <a:tcPr marL="0" marR="0" marT="0" marB="0">
                    <a:lnR w="12700">
                      <a:solidFill>
                        <a:srgbClr val="FFFFFF"/>
                      </a:solidFill>
                      <a:prstDash val="solid"/>
                    </a:lnR>
                    <a:lnT w="19050">
                      <a:solidFill>
                        <a:srgbClr val="D6D6D6"/>
                      </a:solidFill>
                      <a:prstDash val="solid"/>
                    </a:lnT>
                  </a:tcPr>
                </a:tc>
                <a:tc gridSpan="7">
                  <a:txBody>
                    <a:bodyPr/>
                    <a:lstStyle/>
                    <a:p>
                      <a:pPr algn="ctr">
                        <a:lnSpc>
                          <a:spcPts val="1914"/>
                        </a:lnSpc>
                      </a:pPr>
                      <a:r>
                        <a:rPr sz="1600" spc="-5" dirty="0">
                          <a:latin typeface="Calibri"/>
                          <a:cs typeface="Calibri"/>
                        </a:rPr>
                        <a:t>Pinellas</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gn="ctr">
                        <a:lnSpc>
                          <a:spcPts val="1914"/>
                        </a:lnSpc>
                      </a:pPr>
                      <a:r>
                        <a:rPr sz="1600" spc="-10" dirty="0">
                          <a:latin typeface="Calibri"/>
                          <a:cs typeface="Calibri"/>
                        </a:rPr>
                        <a:t>5,065</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ts val="1914"/>
                        </a:lnSpc>
                      </a:pPr>
                      <a:r>
                        <a:rPr sz="1600" spc="-10" dirty="0">
                          <a:latin typeface="Calibri"/>
                          <a:cs typeface="Calibri"/>
                        </a:rPr>
                        <a:t>990,077</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gridSpan="2">
                  <a:txBody>
                    <a:bodyPr/>
                    <a:lstStyle/>
                    <a:p>
                      <a:pPr>
                        <a:lnSpc>
                          <a:spcPct val="100000"/>
                        </a:lnSpc>
                      </a:pPr>
                      <a:endParaRPr sz="16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CFD5EA"/>
                    </a:solidFill>
                  </a:tcPr>
                </a:tc>
                <a:tc hMerge="1">
                  <a:txBody>
                    <a:bodyPr/>
                    <a:lstStyle/>
                    <a:p>
                      <a:endParaRPr/>
                    </a:p>
                  </a:txBody>
                  <a:tcPr marL="0" marR="0" marT="0" marB="0"/>
                </a:tc>
                <a:tc>
                  <a:txBody>
                    <a:bodyPr/>
                    <a:lstStyle/>
                    <a:p>
                      <a:pPr algn="ctr">
                        <a:lnSpc>
                          <a:spcPts val="1914"/>
                        </a:lnSpc>
                      </a:pPr>
                      <a:r>
                        <a:rPr sz="1600" spc="-5" dirty="0">
                          <a:latin typeface="Calibri"/>
                          <a:cs typeface="Calibri"/>
                        </a:rPr>
                        <a:t>512</a:t>
                      </a:r>
                      <a:endParaRPr sz="1600">
                        <a:latin typeface="Calibri"/>
                        <a:cs typeface="Calibri"/>
                      </a:endParaRPr>
                    </a:p>
                  </a:txBody>
                  <a:tcPr marL="0" marR="0" marT="0" marB="0">
                    <a:lnT w="12700">
                      <a:solidFill>
                        <a:srgbClr val="FFFFFF"/>
                      </a:solidFill>
                      <a:prstDash val="solid"/>
                    </a:lnT>
                    <a:lnB w="12700">
                      <a:solidFill>
                        <a:srgbClr val="FFFFFF"/>
                      </a:solidFill>
                      <a:prstDash val="solid"/>
                    </a:lnB>
                    <a:solidFill>
                      <a:srgbClr val="FFFF00"/>
                    </a:solidFill>
                  </a:tcPr>
                </a:tc>
                <a:tc gridSpan="2">
                  <a:txBody>
                    <a:bodyPr/>
                    <a:lstStyle/>
                    <a:p>
                      <a:pPr>
                        <a:lnSpc>
                          <a:spcPct val="100000"/>
                        </a:lnSpc>
                      </a:pPr>
                      <a:endParaRPr sz="16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hMerge="1">
                  <a:txBody>
                    <a:bodyPr/>
                    <a:lstStyle/>
                    <a:p>
                      <a:endParaRPr/>
                    </a:p>
                  </a:txBody>
                  <a:tcPr marL="0" marR="0" marT="0" marB="0"/>
                </a:tc>
                <a:tc vMerge="1">
                  <a:txBody>
                    <a:bodyPr/>
                    <a:lstStyle/>
                    <a:p>
                      <a:endParaRPr/>
                    </a:p>
                  </a:txBody>
                  <a:tcPr marL="0" marR="0" marT="0" marB="0">
                    <a:lnL w="12700">
                      <a:solidFill>
                        <a:srgbClr val="FFFFFF"/>
                      </a:solidFill>
                      <a:prstDash val="solid"/>
                    </a:lnL>
                    <a:lnT w="19050">
                      <a:solidFill>
                        <a:srgbClr val="D6D6D6"/>
                      </a:solidFill>
                      <a:prstDash val="solid"/>
                    </a:lnT>
                  </a:tcPr>
                </a:tc>
                <a:extLst>
                  <a:ext uri="{0D108BD9-81ED-4DB2-BD59-A6C34878D82A}">
                    <a16:rowId xmlns:a16="http://schemas.microsoft.com/office/drawing/2014/main" val="10017"/>
                  </a:ext>
                </a:extLst>
              </a:tr>
              <a:tr h="235819">
                <a:tc vMerge="1">
                  <a:txBody>
                    <a:bodyPr/>
                    <a:lstStyle/>
                    <a:p>
                      <a:endParaRPr/>
                    </a:p>
                  </a:txBody>
                  <a:tcPr marL="0" marR="0" marT="0" marB="0">
                    <a:lnR w="12700">
                      <a:solidFill>
                        <a:srgbClr val="FFFFFF"/>
                      </a:solidFill>
                      <a:prstDash val="solid"/>
                    </a:lnR>
                    <a:lnT w="19050">
                      <a:solidFill>
                        <a:srgbClr val="D6D6D6"/>
                      </a:solidFill>
                      <a:prstDash val="solid"/>
                    </a:lnT>
                  </a:tcPr>
                </a:tc>
                <a:tc gridSpan="7">
                  <a:txBody>
                    <a:bodyPr/>
                    <a:lstStyle/>
                    <a:p>
                      <a:pPr algn="ctr">
                        <a:lnSpc>
                          <a:spcPts val="1914"/>
                        </a:lnSpc>
                      </a:pPr>
                      <a:r>
                        <a:rPr sz="1600" spc="-5" dirty="0">
                          <a:latin typeface="Calibri"/>
                          <a:cs typeface="Calibri"/>
                        </a:rPr>
                        <a:t>St. Lucie</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gn="ctr">
                        <a:lnSpc>
                          <a:spcPts val="1914"/>
                        </a:lnSpc>
                      </a:pPr>
                      <a:r>
                        <a:rPr sz="1600" spc="-10" dirty="0">
                          <a:latin typeface="Calibri"/>
                          <a:cs typeface="Calibri"/>
                        </a:rPr>
                        <a:t>1,808</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914"/>
                        </a:lnSpc>
                      </a:pPr>
                      <a:r>
                        <a:rPr sz="1600" spc="-10" dirty="0">
                          <a:latin typeface="Calibri"/>
                          <a:cs typeface="Calibri"/>
                        </a:rPr>
                        <a:t>335,202</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gridSpan="2">
                  <a:txBody>
                    <a:bodyPr/>
                    <a:lstStyle/>
                    <a:p>
                      <a:pPr>
                        <a:lnSpc>
                          <a:spcPct val="100000"/>
                        </a:lnSpc>
                      </a:pPr>
                      <a:endParaRPr sz="16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a:txBody>
                    <a:bodyPr/>
                    <a:lstStyle/>
                    <a:p>
                      <a:pPr algn="ctr">
                        <a:lnSpc>
                          <a:spcPts val="1914"/>
                        </a:lnSpc>
                      </a:pPr>
                      <a:r>
                        <a:rPr sz="1600" spc="-5" dirty="0">
                          <a:latin typeface="Calibri"/>
                          <a:cs typeface="Calibri"/>
                        </a:rPr>
                        <a:t>539</a:t>
                      </a:r>
                      <a:endParaRPr sz="1600">
                        <a:latin typeface="Calibri"/>
                        <a:cs typeface="Calibri"/>
                      </a:endParaRPr>
                    </a:p>
                  </a:txBody>
                  <a:tcPr marL="0" marR="0" marT="0" marB="0">
                    <a:lnT w="12700">
                      <a:solidFill>
                        <a:srgbClr val="FFFFFF"/>
                      </a:solidFill>
                      <a:prstDash val="solid"/>
                    </a:lnT>
                    <a:lnB w="12700">
                      <a:solidFill>
                        <a:srgbClr val="FFFFFF"/>
                      </a:solidFill>
                      <a:prstDash val="solid"/>
                    </a:lnB>
                    <a:solidFill>
                      <a:srgbClr val="FFFF00"/>
                    </a:solidFill>
                  </a:tcPr>
                </a:tc>
                <a:tc gridSpan="2">
                  <a:txBody>
                    <a:bodyPr/>
                    <a:lstStyle/>
                    <a:p>
                      <a:pPr>
                        <a:lnSpc>
                          <a:spcPct val="100000"/>
                        </a:lnSpc>
                      </a:pPr>
                      <a:endParaRPr sz="16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vMerge="1">
                  <a:txBody>
                    <a:bodyPr/>
                    <a:lstStyle/>
                    <a:p>
                      <a:endParaRPr/>
                    </a:p>
                  </a:txBody>
                  <a:tcPr marL="0" marR="0" marT="0" marB="0">
                    <a:lnL w="12700">
                      <a:solidFill>
                        <a:srgbClr val="FFFFFF"/>
                      </a:solidFill>
                      <a:prstDash val="solid"/>
                    </a:lnL>
                    <a:lnT w="19050">
                      <a:solidFill>
                        <a:srgbClr val="D6D6D6"/>
                      </a:solidFill>
                      <a:prstDash val="solid"/>
                    </a:lnT>
                  </a:tcPr>
                </a:tc>
                <a:extLst>
                  <a:ext uri="{0D108BD9-81ED-4DB2-BD59-A6C34878D82A}">
                    <a16:rowId xmlns:a16="http://schemas.microsoft.com/office/drawing/2014/main" val="10018"/>
                  </a:ext>
                </a:extLst>
              </a:tr>
              <a:tr h="235820">
                <a:tc vMerge="1">
                  <a:txBody>
                    <a:bodyPr/>
                    <a:lstStyle/>
                    <a:p>
                      <a:endParaRPr/>
                    </a:p>
                  </a:txBody>
                  <a:tcPr marL="0" marR="0" marT="0" marB="0">
                    <a:lnR w="12700">
                      <a:solidFill>
                        <a:srgbClr val="FFFFFF"/>
                      </a:solidFill>
                      <a:prstDash val="solid"/>
                    </a:lnR>
                    <a:lnT w="19050">
                      <a:solidFill>
                        <a:srgbClr val="D6D6D6"/>
                      </a:solidFill>
                      <a:prstDash val="solid"/>
                    </a:lnT>
                  </a:tcPr>
                </a:tc>
                <a:tc gridSpan="7">
                  <a:txBody>
                    <a:bodyPr/>
                    <a:lstStyle/>
                    <a:p>
                      <a:pPr algn="ctr">
                        <a:lnSpc>
                          <a:spcPts val="1914"/>
                        </a:lnSpc>
                      </a:pPr>
                      <a:r>
                        <a:rPr sz="1600" spc="-30" dirty="0">
                          <a:latin typeface="Calibri"/>
                          <a:cs typeface="Calibri"/>
                        </a:rPr>
                        <a:t>Taylor</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gn="ctr">
                        <a:lnSpc>
                          <a:spcPts val="1914"/>
                        </a:lnSpc>
                      </a:pPr>
                      <a:r>
                        <a:rPr sz="1600" spc="-10" dirty="0">
                          <a:latin typeface="Calibri"/>
                          <a:cs typeface="Calibri"/>
                        </a:rPr>
                        <a:t>128</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ts val="1914"/>
                        </a:lnSpc>
                      </a:pPr>
                      <a:r>
                        <a:rPr sz="1600" spc="-10" dirty="0">
                          <a:latin typeface="Calibri"/>
                          <a:cs typeface="Calibri"/>
                        </a:rPr>
                        <a:t>22,491</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gridSpan="2">
                  <a:txBody>
                    <a:bodyPr/>
                    <a:lstStyle/>
                    <a:p>
                      <a:pPr>
                        <a:lnSpc>
                          <a:spcPct val="100000"/>
                        </a:lnSpc>
                      </a:pPr>
                      <a:endParaRPr sz="16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CFD5EA"/>
                    </a:solidFill>
                  </a:tcPr>
                </a:tc>
                <a:tc hMerge="1">
                  <a:txBody>
                    <a:bodyPr/>
                    <a:lstStyle/>
                    <a:p>
                      <a:endParaRPr/>
                    </a:p>
                  </a:txBody>
                  <a:tcPr marL="0" marR="0" marT="0" marB="0"/>
                </a:tc>
                <a:tc>
                  <a:txBody>
                    <a:bodyPr/>
                    <a:lstStyle/>
                    <a:p>
                      <a:pPr algn="ctr">
                        <a:lnSpc>
                          <a:spcPts val="1914"/>
                        </a:lnSpc>
                      </a:pPr>
                      <a:r>
                        <a:rPr sz="1600" spc="-5" dirty="0">
                          <a:latin typeface="Calibri"/>
                          <a:cs typeface="Calibri"/>
                        </a:rPr>
                        <a:t>569</a:t>
                      </a:r>
                      <a:endParaRPr sz="1600">
                        <a:latin typeface="Calibri"/>
                        <a:cs typeface="Calibri"/>
                      </a:endParaRPr>
                    </a:p>
                  </a:txBody>
                  <a:tcPr marL="0" marR="0" marT="0" marB="0">
                    <a:lnT w="12700">
                      <a:solidFill>
                        <a:srgbClr val="FFFFFF"/>
                      </a:solidFill>
                      <a:prstDash val="solid"/>
                    </a:lnT>
                    <a:lnB w="12700">
                      <a:solidFill>
                        <a:srgbClr val="FFFFFF"/>
                      </a:solidFill>
                      <a:prstDash val="solid"/>
                    </a:lnB>
                    <a:solidFill>
                      <a:srgbClr val="FFFF00"/>
                    </a:solidFill>
                  </a:tcPr>
                </a:tc>
                <a:tc gridSpan="2">
                  <a:txBody>
                    <a:bodyPr/>
                    <a:lstStyle/>
                    <a:p>
                      <a:pPr>
                        <a:lnSpc>
                          <a:spcPct val="100000"/>
                        </a:lnSpc>
                      </a:pPr>
                      <a:endParaRPr sz="16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hMerge="1">
                  <a:txBody>
                    <a:bodyPr/>
                    <a:lstStyle/>
                    <a:p>
                      <a:endParaRPr/>
                    </a:p>
                  </a:txBody>
                  <a:tcPr marL="0" marR="0" marT="0" marB="0"/>
                </a:tc>
                <a:tc vMerge="1">
                  <a:txBody>
                    <a:bodyPr/>
                    <a:lstStyle/>
                    <a:p>
                      <a:endParaRPr/>
                    </a:p>
                  </a:txBody>
                  <a:tcPr marL="0" marR="0" marT="0" marB="0">
                    <a:lnL w="12700">
                      <a:solidFill>
                        <a:srgbClr val="FFFFFF"/>
                      </a:solidFill>
                      <a:prstDash val="solid"/>
                    </a:lnL>
                    <a:lnT w="19050">
                      <a:solidFill>
                        <a:srgbClr val="D6D6D6"/>
                      </a:solidFill>
                      <a:prstDash val="solid"/>
                    </a:lnT>
                  </a:tcPr>
                </a:tc>
                <a:extLst>
                  <a:ext uri="{0D108BD9-81ED-4DB2-BD59-A6C34878D82A}">
                    <a16:rowId xmlns:a16="http://schemas.microsoft.com/office/drawing/2014/main" val="10019"/>
                  </a:ext>
                </a:extLst>
              </a:tr>
              <a:tr h="459168">
                <a:tc vMerge="1">
                  <a:txBody>
                    <a:bodyPr/>
                    <a:lstStyle/>
                    <a:p>
                      <a:endParaRPr/>
                    </a:p>
                  </a:txBody>
                  <a:tcPr marL="0" marR="0" marT="0" marB="0">
                    <a:lnR w="12700">
                      <a:solidFill>
                        <a:srgbClr val="FFFFFF"/>
                      </a:solidFill>
                      <a:prstDash val="solid"/>
                    </a:lnR>
                    <a:lnT w="19050">
                      <a:solidFill>
                        <a:srgbClr val="D6D6D6"/>
                      </a:solidFill>
                      <a:prstDash val="solid"/>
                    </a:lnT>
                  </a:tcPr>
                </a:tc>
                <a:tc gridSpan="3">
                  <a:txBody>
                    <a:bodyPr/>
                    <a:lstStyle/>
                    <a:p>
                      <a:pPr>
                        <a:lnSpc>
                          <a:spcPct val="100000"/>
                        </a:lnSpc>
                      </a:pPr>
                      <a:endParaRPr sz="16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tcPr>
                </a:tc>
                <a:tc hMerge="1">
                  <a:txBody>
                    <a:bodyPr/>
                    <a:lstStyle/>
                    <a:p>
                      <a:endParaRPr/>
                    </a:p>
                  </a:txBody>
                  <a:tcPr marL="0" marR="0" marT="0" marB="0"/>
                </a:tc>
                <a:tc hMerge="1">
                  <a:txBody>
                    <a:bodyPr/>
                    <a:lstStyle/>
                    <a:p>
                      <a:endParaRPr/>
                    </a:p>
                  </a:txBody>
                  <a:tcPr marL="0" marR="0" marT="0" marB="0"/>
                </a:tc>
                <a:tc>
                  <a:txBody>
                    <a:bodyPr/>
                    <a:lstStyle/>
                    <a:p>
                      <a:pPr algn="ctr">
                        <a:lnSpc>
                          <a:spcPts val="1914"/>
                        </a:lnSpc>
                      </a:pPr>
                      <a:r>
                        <a:rPr sz="1600" spc="-5" dirty="0">
                          <a:latin typeface="Calibri"/>
                          <a:cs typeface="Calibri"/>
                        </a:rPr>
                        <a:t>U</a:t>
                      </a:r>
                      <a:r>
                        <a:rPr sz="1600" dirty="0">
                          <a:latin typeface="Calibri"/>
                          <a:cs typeface="Calibri"/>
                        </a:rPr>
                        <a:t>n</a:t>
                      </a:r>
                      <a:r>
                        <a:rPr sz="1600" spc="5" dirty="0">
                          <a:latin typeface="Calibri"/>
                          <a:cs typeface="Calibri"/>
                        </a:rPr>
                        <a:t>i</a:t>
                      </a:r>
                      <a:r>
                        <a:rPr sz="1600" spc="-5" dirty="0">
                          <a:latin typeface="Calibri"/>
                          <a:cs typeface="Calibri"/>
                        </a:rPr>
                        <a:t>o</a:t>
                      </a:r>
                      <a:r>
                        <a:rPr sz="1600" dirty="0">
                          <a:latin typeface="Calibri"/>
                          <a:cs typeface="Calibri"/>
                        </a:rPr>
                        <a:t>n</a:t>
                      </a:r>
                      <a:endParaRPr sz="1600">
                        <a:latin typeface="Calibri"/>
                        <a:cs typeface="Calibri"/>
                      </a:endParaRPr>
                    </a:p>
                  </a:txBody>
                  <a:tcPr marL="0" marR="0" marT="0" marB="0">
                    <a:lnT w="12700">
                      <a:solidFill>
                        <a:srgbClr val="FFFFFF"/>
                      </a:solidFill>
                      <a:prstDash val="solid"/>
                    </a:lnT>
                    <a:lnB w="12700">
                      <a:solidFill>
                        <a:srgbClr val="FFFFFF"/>
                      </a:solidFill>
                      <a:prstDash val="solid"/>
                    </a:lnB>
                    <a:solidFill>
                      <a:srgbClr val="FFFF00"/>
                    </a:solidFill>
                  </a:tcPr>
                </a:tc>
                <a:tc gridSpan="3">
                  <a:txBody>
                    <a:bodyPr/>
                    <a:lstStyle/>
                    <a:p>
                      <a:pPr>
                        <a:lnSpc>
                          <a:spcPct val="100000"/>
                        </a:lnSpc>
                      </a:pPr>
                      <a:endParaRPr sz="16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a:txBody>
                    <a:bodyPr/>
                    <a:lstStyle/>
                    <a:p>
                      <a:pPr algn="ctr">
                        <a:lnSpc>
                          <a:spcPts val="1914"/>
                        </a:lnSpc>
                      </a:pPr>
                      <a:r>
                        <a:rPr sz="1600" spc="-10" dirty="0">
                          <a:latin typeface="Calibri"/>
                          <a:cs typeface="Calibri"/>
                        </a:rPr>
                        <a:t>243</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914"/>
                        </a:lnSpc>
                      </a:pPr>
                      <a:r>
                        <a:rPr sz="1600" spc="-10" dirty="0">
                          <a:latin typeface="Calibri"/>
                          <a:cs typeface="Calibri"/>
                        </a:rPr>
                        <a:t>15,439</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pPr>
                      <a:endParaRPr sz="16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gridSpan="3">
                  <a:txBody>
                    <a:bodyPr/>
                    <a:lstStyle/>
                    <a:p>
                      <a:pPr>
                        <a:lnSpc>
                          <a:spcPts val="1914"/>
                        </a:lnSpc>
                      </a:pPr>
                      <a:r>
                        <a:rPr sz="1600" spc="-5" dirty="0">
                          <a:latin typeface="Calibri"/>
                          <a:cs typeface="Calibri"/>
                        </a:rPr>
                        <a:t>1,574</a:t>
                      </a:r>
                      <a:endParaRPr sz="1600">
                        <a:latin typeface="Calibri"/>
                        <a:cs typeface="Calibri"/>
                      </a:endParaRPr>
                    </a:p>
                  </a:txBody>
                  <a:tcPr marL="0" marR="0" marT="0" marB="0">
                    <a:lnT w="12700">
                      <a:solidFill>
                        <a:srgbClr val="FFFFFF"/>
                      </a:solidFill>
                      <a:prstDash val="solid"/>
                    </a:lnT>
                    <a:lnB w="12700">
                      <a:solidFill>
                        <a:srgbClr val="FFFFFF"/>
                      </a:solidFill>
                      <a:prstDash val="solid"/>
                    </a:lnB>
                    <a:solidFill>
                      <a:srgbClr val="FFFF00"/>
                    </a:solidFill>
                  </a:tcPr>
                </a:tc>
                <a:tc hMerge="1">
                  <a:txBody>
                    <a:bodyPr/>
                    <a:lstStyle/>
                    <a:p>
                      <a:endParaRPr/>
                    </a:p>
                  </a:txBody>
                  <a:tcPr marL="0" marR="0" marT="0" marB="0"/>
                </a:tc>
                <a:tc hMerge="1">
                  <a:txBody>
                    <a:bodyPr/>
                    <a:lstStyle/>
                    <a:p>
                      <a:endParaRPr/>
                    </a:p>
                  </a:txBody>
                  <a:tcPr marL="0" marR="0" marT="0" marB="0"/>
                </a:tc>
                <a:tc>
                  <a:txBody>
                    <a:bodyPr/>
                    <a:lstStyle/>
                    <a:p>
                      <a:pPr>
                        <a:lnSpc>
                          <a:spcPct val="100000"/>
                        </a:lnSpc>
                      </a:pPr>
                      <a:endParaRPr sz="16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0" marB="0">
                    <a:lnL w="12700">
                      <a:solidFill>
                        <a:srgbClr val="FFFFFF"/>
                      </a:solidFill>
                      <a:prstDash val="solid"/>
                    </a:lnL>
                    <a:lnT w="19050">
                      <a:solidFill>
                        <a:srgbClr val="D6D6D6"/>
                      </a:solidFill>
                      <a:prstDash val="solid"/>
                    </a:lnT>
                  </a:tcPr>
                </a:tc>
                <a:extLst>
                  <a:ext uri="{0D108BD9-81ED-4DB2-BD59-A6C34878D82A}">
                    <a16:rowId xmlns:a16="http://schemas.microsoft.com/office/drawing/2014/main" val="10020"/>
                  </a:ext>
                </a:extLst>
              </a:tr>
              <a:tr h="235820">
                <a:tc vMerge="1">
                  <a:txBody>
                    <a:bodyPr/>
                    <a:lstStyle/>
                    <a:p>
                      <a:endParaRPr/>
                    </a:p>
                  </a:txBody>
                  <a:tcPr marL="0" marR="0" marT="0" marB="0">
                    <a:lnR w="12700">
                      <a:solidFill>
                        <a:srgbClr val="FFFFFF"/>
                      </a:solidFill>
                      <a:prstDash val="solid"/>
                    </a:lnR>
                    <a:lnT w="19050">
                      <a:solidFill>
                        <a:srgbClr val="D6D6D6"/>
                      </a:solidFill>
                      <a:prstDash val="solid"/>
                    </a:lnT>
                  </a:tcPr>
                </a:tc>
                <a:tc gridSpan="7">
                  <a:txBody>
                    <a:bodyPr/>
                    <a:lstStyle/>
                    <a:p>
                      <a:pPr marL="664845">
                        <a:lnSpc>
                          <a:spcPts val="1914"/>
                        </a:lnSpc>
                      </a:pPr>
                      <a:r>
                        <a:rPr sz="1600" spc="-15" dirty="0">
                          <a:latin typeface="Calibri"/>
                          <a:cs typeface="Calibri"/>
                        </a:rPr>
                        <a:t>Washington</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gn="ctr">
                        <a:lnSpc>
                          <a:spcPts val="1914"/>
                        </a:lnSpc>
                      </a:pPr>
                      <a:r>
                        <a:rPr sz="1600" spc="-10" dirty="0">
                          <a:latin typeface="Calibri"/>
                          <a:cs typeface="Calibri"/>
                        </a:rPr>
                        <a:t>150</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ts val="1914"/>
                        </a:lnSpc>
                      </a:pPr>
                      <a:r>
                        <a:rPr sz="1600" spc="-10" dirty="0">
                          <a:latin typeface="Calibri"/>
                          <a:cs typeface="Calibri"/>
                        </a:rPr>
                        <a:t>25,514</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gridSpan="2">
                  <a:txBody>
                    <a:bodyPr/>
                    <a:lstStyle/>
                    <a:p>
                      <a:pPr>
                        <a:lnSpc>
                          <a:spcPct val="100000"/>
                        </a:lnSpc>
                      </a:pPr>
                      <a:endParaRPr sz="16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CFD5EA"/>
                    </a:solidFill>
                  </a:tcPr>
                </a:tc>
                <a:tc hMerge="1">
                  <a:txBody>
                    <a:bodyPr/>
                    <a:lstStyle/>
                    <a:p>
                      <a:endParaRPr/>
                    </a:p>
                  </a:txBody>
                  <a:tcPr marL="0" marR="0" marT="0" marB="0"/>
                </a:tc>
                <a:tc>
                  <a:txBody>
                    <a:bodyPr/>
                    <a:lstStyle/>
                    <a:p>
                      <a:pPr algn="ctr">
                        <a:lnSpc>
                          <a:spcPts val="1914"/>
                        </a:lnSpc>
                      </a:pPr>
                      <a:r>
                        <a:rPr sz="1600" spc="-5" dirty="0">
                          <a:latin typeface="Calibri"/>
                          <a:cs typeface="Calibri"/>
                        </a:rPr>
                        <a:t>588</a:t>
                      </a:r>
                      <a:endParaRPr sz="1600">
                        <a:latin typeface="Calibri"/>
                        <a:cs typeface="Calibri"/>
                      </a:endParaRPr>
                    </a:p>
                  </a:txBody>
                  <a:tcPr marL="0" marR="0" marT="0" marB="0">
                    <a:lnT w="12700">
                      <a:solidFill>
                        <a:srgbClr val="FFFFFF"/>
                      </a:solidFill>
                      <a:prstDash val="solid"/>
                    </a:lnT>
                    <a:lnB w="12700">
                      <a:solidFill>
                        <a:srgbClr val="FFFFFF"/>
                      </a:solidFill>
                      <a:prstDash val="solid"/>
                    </a:lnB>
                    <a:solidFill>
                      <a:srgbClr val="FFFF00"/>
                    </a:solidFill>
                  </a:tcPr>
                </a:tc>
                <a:tc gridSpan="2">
                  <a:txBody>
                    <a:bodyPr/>
                    <a:lstStyle/>
                    <a:p>
                      <a:pPr>
                        <a:lnSpc>
                          <a:spcPct val="100000"/>
                        </a:lnSpc>
                      </a:pPr>
                      <a:endParaRPr sz="1600" dirty="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hMerge="1">
                  <a:txBody>
                    <a:bodyPr/>
                    <a:lstStyle/>
                    <a:p>
                      <a:endParaRPr/>
                    </a:p>
                  </a:txBody>
                  <a:tcPr marL="0" marR="0" marT="0" marB="0"/>
                </a:tc>
                <a:tc vMerge="1">
                  <a:txBody>
                    <a:bodyPr/>
                    <a:lstStyle/>
                    <a:p>
                      <a:endParaRPr/>
                    </a:p>
                  </a:txBody>
                  <a:tcPr marL="0" marR="0" marT="0" marB="0">
                    <a:lnL w="12700">
                      <a:solidFill>
                        <a:srgbClr val="FFFFFF"/>
                      </a:solidFill>
                      <a:prstDash val="solid"/>
                    </a:lnL>
                    <a:lnT w="19050">
                      <a:solidFill>
                        <a:srgbClr val="D6D6D6"/>
                      </a:solidFill>
                      <a:prstDash val="solid"/>
                    </a:lnT>
                  </a:tcP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1643224581"/>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23498" y="216218"/>
            <a:ext cx="10018713" cy="956945"/>
          </a:xfrm>
        </p:spPr>
        <p:txBody>
          <a:bodyPr>
            <a:normAutofit fontScale="90000"/>
          </a:bodyPr>
          <a:lstStyle/>
          <a:p>
            <a:pPr algn="l"/>
            <a:r>
              <a:rPr lang="en-US" b="1" dirty="0">
                <a:solidFill>
                  <a:srgbClr val="C00000"/>
                </a:solidFill>
              </a:rPr>
              <a:t>MAI </a:t>
            </a:r>
            <a:r>
              <a:rPr lang="en-US" b="1" dirty="0" smtClean="0">
                <a:solidFill>
                  <a:srgbClr val="C00000"/>
                </a:solidFill>
              </a:rPr>
              <a:t>Health Outcomes Comparison </a:t>
            </a:r>
            <a:br>
              <a:rPr lang="en-US" b="1" dirty="0" smtClean="0">
                <a:solidFill>
                  <a:srgbClr val="C00000"/>
                </a:solidFill>
              </a:rPr>
            </a:br>
            <a:r>
              <a:rPr lang="en-US" b="1" dirty="0" smtClean="0">
                <a:solidFill>
                  <a:srgbClr val="C00000"/>
                </a:solidFill>
              </a:rPr>
              <a:t>MAI vs. Part A</a:t>
            </a:r>
            <a:endParaRPr lang="en-US" b="1" dirty="0"/>
          </a:p>
        </p:txBody>
      </p:sp>
      <p:graphicFrame>
        <p:nvGraphicFramePr>
          <p:cNvPr id="4" name="Content Placeholder 6"/>
          <p:cNvGraphicFramePr>
            <a:graphicFrameLocks noGrp="1"/>
          </p:cNvGraphicFramePr>
          <p:nvPr>
            <p:ph idx="1"/>
            <p:extLst/>
          </p:nvPr>
        </p:nvGraphicFramePr>
        <p:xfrm>
          <a:off x="2730636" y="1277665"/>
          <a:ext cx="3623269" cy="50038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 name="Content Placeholder 6"/>
          <p:cNvGraphicFramePr>
            <a:graphicFrameLocks/>
          </p:cNvGraphicFramePr>
          <p:nvPr>
            <p:extLst/>
          </p:nvPr>
        </p:nvGraphicFramePr>
        <p:xfrm>
          <a:off x="7262950" y="1277666"/>
          <a:ext cx="3657298" cy="5003800"/>
        </p:xfrm>
        <a:graphic>
          <a:graphicData uri="http://schemas.openxmlformats.org/drawingml/2006/chart">
            <c:chart xmlns:c="http://schemas.openxmlformats.org/drawingml/2006/chart" xmlns:r="http://schemas.openxmlformats.org/officeDocument/2006/relationships" r:id="rId4"/>
          </a:graphicData>
        </a:graphic>
      </p:graphicFrame>
      <p:sp>
        <p:nvSpPr>
          <p:cNvPr id="7" name="TextBox 6"/>
          <p:cNvSpPr txBox="1"/>
          <p:nvPr/>
        </p:nvSpPr>
        <p:spPr>
          <a:xfrm>
            <a:off x="624838" y="2763903"/>
            <a:ext cx="1797320" cy="181588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solidFill>
                  <a:prstClr val="black"/>
                </a:solidFill>
                <a:effectLst/>
                <a:uLnTx/>
                <a:uFillTx/>
                <a:latin typeface="Corbel" panose="020B0503020204020204"/>
                <a:ea typeface="+mn-ea"/>
                <a:cs typeface="+mn-cs"/>
              </a:rPr>
              <a:t>•Similar rates for Viral Suppression between the 2 funding sources.</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smtClean="0">
              <a:ln>
                <a:noFill/>
              </a:ln>
              <a:solidFill>
                <a:prstClr val="black"/>
              </a:solidFill>
              <a:effectLst/>
              <a:uLnTx/>
              <a:uFillTx/>
              <a:latin typeface="Corbel" panose="020B0503020204020204"/>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solidFill>
                  <a:prstClr val="black"/>
                </a:solidFill>
                <a:effectLst/>
                <a:uLnTx/>
                <a:uFillTx/>
                <a:latin typeface="Corbel" panose="020B0503020204020204"/>
                <a:ea typeface="+mn-ea"/>
                <a:cs typeface="+mn-cs"/>
              </a:rPr>
              <a:t>•Similar rate of Retention among clients provided MAI funded services.</a:t>
            </a:r>
          </a:p>
        </p:txBody>
      </p:sp>
    </p:spTree>
    <p:extLst>
      <p:ext uri="{BB962C8B-B14F-4D97-AF65-F5344CB8AC3E}">
        <p14:creationId xmlns:p14="http://schemas.microsoft.com/office/powerpoint/2010/main" val="1012241063"/>
      </p:ext>
    </p:extLst>
  </p:cSld>
  <p:clrMapOvr>
    <a:masterClrMapping/>
  </p:clrMapOvr>
  <p:timing>
    <p:tnLst>
      <p:par>
        <p:cTn id="1" dur="indefinite" restart="never" nodeType="tmRoot"/>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1297711" y="6110546"/>
            <a:ext cx="476250" cy="51371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3200" b="0" i="0" u="none" strike="noStrike" kern="1200" cap="none" spc="-10" normalizeH="0" baseline="0" noProof="0" dirty="0">
                <a:ln>
                  <a:noFill/>
                </a:ln>
                <a:solidFill>
                  <a:srgbClr val="FFFFFF"/>
                </a:solidFill>
                <a:effectLst/>
                <a:uLnTx/>
                <a:uFillTx/>
                <a:latin typeface="Arial"/>
                <a:ea typeface="+mn-ea"/>
                <a:cs typeface="Arial"/>
              </a:rPr>
              <a:t>14</a:t>
            </a:r>
            <a:endParaRPr kumimoji="0" sz="3200" b="0" i="0" u="none" strike="noStrike" kern="1200" cap="none" spc="0" normalizeH="0" baseline="0" noProof="0">
              <a:ln>
                <a:noFill/>
              </a:ln>
              <a:solidFill>
                <a:prstClr val="black"/>
              </a:solidFill>
              <a:effectLst/>
              <a:uLnTx/>
              <a:uFillTx/>
              <a:latin typeface="Arial"/>
              <a:ea typeface="+mn-ea"/>
              <a:cs typeface="Arial"/>
            </a:endParaRPr>
          </a:p>
        </p:txBody>
      </p:sp>
      <p:sp>
        <p:nvSpPr>
          <p:cNvPr id="3" name="object 3"/>
          <p:cNvSpPr txBox="1">
            <a:spLocks noGrp="1"/>
          </p:cNvSpPr>
          <p:nvPr>
            <p:ph type="title"/>
          </p:nvPr>
        </p:nvSpPr>
        <p:spPr>
          <a:xfrm>
            <a:off x="815466" y="520989"/>
            <a:ext cx="10560050" cy="452120"/>
          </a:xfrm>
          <a:prstGeom prst="rect">
            <a:avLst/>
          </a:prstGeom>
        </p:spPr>
        <p:txBody>
          <a:bodyPr vert="horz" wrap="square" lIns="0" tIns="12065" rIns="0" bIns="0" rtlCol="0">
            <a:spAutoFit/>
          </a:bodyPr>
          <a:lstStyle/>
          <a:p>
            <a:pPr marL="12700">
              <a:lnSpc>
                <a:spcPct val="100000"/>
              </a:lnSpc>
              <a:spcBef>
                <a:spcPts val="95"/>
              </a:spcBef>
            </a:pPr>
            <a:r>
              <a:rPr sz="2800" b="0" spc="-10" dirty="0">
                <a:solidFill>
                  <a:srgbClr val="000000"/>
                </a:solidFill>
                <a:latin typeface="Arial"/>
                <a:cs typeface="Arial"/>
              </a:rPr>
              <a:t>PWH </a:t>
            </a:r>
            <a:r>
              <a:rPr sz="2800" b="1" spc="-5" dirty="0">
                <a:latin typeface="Arial"/>
                <a:cs typeface="Arial"/>
              </a:rPr>
              <a:t>: </a:t>
            </a:r>
            <a:r>
              <a:rPr sz="2800" b="1" spc="-75" dirty="0">
                <a:latin typeface="Arial"/>
                <a:cs typeface="Arial"/>
              </a:rPr>
              <a:t>Top </a:t>
            </a:r>
            <a:r>
              <a:rPr sz="2800" b="1" spc="-5" dirty="0">
                <a:latin typeface="Arial"/>
                <a:cs typeface="Arial"/>
              </a:rPr>
              <a:t>8 Counties </a:t>
            </a:r>
            <a:r>
              <a:rPr sz="2800" b="1" i="1" spc="-5" dirty="0">
                <a:solidFill>
                  <a:srgbClr val="000000"/>
                </a:solidFill>
                <a:latin typeface="Arial"/>
                <a:cs typeface="Arial"/>
              </a:rPr>
              <a:t>Suppressed </a:t>
            </a:r>
            <a:r>
              <a:rPr sz="2800" b="1" i="1" spc="-25" dirty="0">
                <a:solidFill>
                  <a:srgbClr val="000000"/>
                </a:solidFill>
                <a:latin typeface="Arial"/>
                <a:cs typeface="Arial"/>
              </a:rPr>
              <a:t>Viral </a:t>
            </a:r>
            <a:r>
              <a:rPr sz="2800" b="1" i="1" spc="-5" dirty="0">
                <a:solidFill>
                  <a:srgbClr val="000000"/>
                </a:solidFill>
                <a:latin typeface="Arial"/>
                <a:cs typeface="Arial"/>
              </a:rPr>
              <a:t>Load </a:t>
            </a:r>
            <a:r>
              <a:rPr sz="2800" b="1" dirty="0">
                <a:latin typeface="Arial"/>
                <a:cs typeface="Arial"/>
              </a:rPr>
              <a:t>-- 2021</a:t>
            </a:r>
            <a:r>
              <a:rPr sz="2800" b="1" spc="235" dirty="0">
                <a:latin typeface="Arial"/>
                <a:cs typeface="Arial"/>
              </a:rPr>
              <a:t> </a:t>
            </a:r>
            <a:r>
              <a:rPr sz="2800" b="1" spc="-10" dirty="0">
                <a:latin typeface="Arial"/>
                <a:cs typeface="Arial"/>
              </a:rPr>
              <a:t>FLORIDA</a:t>
            </a:r>
            <a:endParaRPr sz="2800">
              <a:latin typeface="Arial"/>
              <a:cs typeface="Arial"/>
            </a:endParaRPr>
          </a:p>
        </p:txBody>
      </p:sp>
      <p:sp>
        <p:nvSpPr>
          <p:cNvPr id="4" name="object 4"/>
          <p:cNvSpPr/>
          <p:nvPr/>
        </p:nvSpPr>
        <p:spPr>
          <a:xfrm>
            <a:off x="687323" y="1507236"/>
            <a:ext cx="0" cy="3442970"/>
          </a:xfrm>
          <a:custGeom>
            <a:avLst/>
            <a:gdLst/>
            <a:ahLst/>
            <a:cxnLst/>
            <a:rect l="l" t="t" r="r" b="b"/>
            <a:pathLst>
              <a:path h="3442970">
                <a:moveTo>
                  <a:pt x="0" y="0"/>
                </a:moveTo>
                <a:lnTo>
                  <a:pt x="0" y="344271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2029967" y="1507236"/>
            <a:ext cx="0" cy="3442970"/>
          </a:xfrm>
          <a:custGeom>
            <a:avLst/>
            <a:gdLst/>
            <a:ahLst/>
            <a:cxnLst/>
            <a:rect l="l" t="t" r="r" b="b"/>
            <a:pathLst>
              <a:path h="3442970">
                <a:moveTo>
                  <a:pt x="0" y="0"/>
                </a:moveTo>
                <a:lnTo>
                  <a:pt x="0" y="344271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3372611" y="1507236"/>
            <a:ext cx="0" cy="3442970"/>
          </a:xfrm>
          <a:custGeom>
            <a:avLst/>
            <a:gdLst/>
            <a:ahLst/>
            <a:cxnLst/>
            <a:rect l="l" t="t" r="r" b="b"/>
            <a:pathLst>
              <a:path h="3442970">
                <a:moveTo>
                  <a:pt x="0" y="0"/>
                </a:moveTo>
                <a:lnTo>
                  <a:pt x="0" y="344271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4715255" y="1507236"/>
            <a:ext cx="0" cy="3442970"/>
          </a:xfrm>
          <a:custGeom>
            <a:avLst/>
            <a:gdLst/>
            <a:ahLst/>
            <a:cxnLst/>
            <a:rect l="l" t="t" r="r" b="b"/>
            <a:pathLst>
              <a:path h="3442970">
                <a:moveTo>
                  <a:pt x="0" y="0"/>
                </a:moveTo>
                <a:lnTo>
                  <a:pt x="0" y="344271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6057900" y="1507236"/>
            <a:ext cx="0" cy="3442970"/>
          </a:xfrm>
          <a:custGeom>
            <a:avLst/>
            <a:gdLst/>
            <a:ahLst/>
            <a:cxnLst/>
            <a:rect l="l" t="t" r="r" b="b"/>
            <a:pathLst>
              <a:path h="3442970">
                <a:moveTo>
                  <a:pt x="0" y="0"/>
                </a:moveTo>
                <a:lnTo>
                  <a:pt x="0" y="344271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7402068" y="1507236"/>
            <a:ext cx="0" cy="3442970"/>
          </a:xfrm>
          <a:custGeom>
            <a:avLst/>
            <a:gdLst/>
            <a:ahLst/>
            <a:cxnLst/>
            <a:rect l="l" t="t" r="r" b="b"/>
            <a:pathLst>
              <a:path h="3442970">
                <a:moveTo>
                  <a:pt x="0" y="0"/>
                </a:moveTo>
                <a:lnTo>
                  <a:pt x="0" y="344271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8744711" y="1507236"/>
            <a:ext cx="0" cy="3442970"/>
          </a:xfrm>
          <a:custGeom>
            <a:avLst/>
            <a:gdLst/>
            <a:ahLst/>
            <a:cxnLst/>
            <a:rect l="l" t="t" r="r" b="b"/>
            <a:pathLst>
              <a:path h="3442970">
                <a:moveTo>
                  <a:pt x="0" y="0"/>
                </a:moveTo>
                <a:lnTo>
                  <a:pt x="0" y="344271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10087356" y="1507236"/>
            <a:ext cx="0" cy="3442970"/>
          </a:xfrm>
          <a:custGeom>
            <a:avLst/>
            <a:gdLst/>
            <a:ahLst/>
            <a:cxnLst/>
            <a:rect l="l" t="t" r="r" b="b"/>
            <a:pathLst>
              <a:path h="3442970">
                <a:moveTo>
                  <a:pt x="0" y="0"/>
                </a:moveTo>
                <a:lnTo>
                  <a:pt x="0" y="344271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11430000" y="1507236"/>
            <a:ext cx="0" cy="3442970"/>
          </a:xfrm>
          <a:custGeom>
            <a:avLst/>
            <a:gdLst/>
            <a:ahLst/>
            <a:cxnLst/>
            <a:rect l="l" t="t" r="r" b="b"/>
            <a:pathLst>
              <a:path h="3442970">
                <a:moveTo>
                  <a:pt x="0" y="0"/>
                </a:moveTo>
                <a:lnTo>
                  <a:pt x="0" y="344271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984503" y="2575560"/>
            <a:ext cx="749935" cy="2374900"/>
          </a:xfrm>
          <a:custGeom>
            <a:avLst/>
            <a:gdLst/>
            <a:ahLst/>
            <a:cxnLst/>
            <a:rect l="l" t="t" r="r" b="b"/>
            <a:pathLst>
              <a:path w="749935" h="2374900">
                <a:moveTo>
                  <a:pt x="0" y="0"/>
                </a:moveTo>
                <a:lnTo>
                  <a:pt x="749808" y="0"/>
                </a:lnTo>
                <a:lnTo>
                  <a:pt x="749808" y="2374392"/>
                </a:lnTo>
                <a:lnTo>
                  <a:pt x="0" y="2374392"/>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2327148" y="2540507"/>
            <a:ext cx="749935" cy="2409825"/>
          </a:xfrm>
          <a:custGeom>
            <a:avLst/>
            <a:gdLst/>
            <a:ahLst/>
            <a:cxnLst/>
            <a:rect l="l" t="t" r="r" b="b"/>
            <a:pathLst>
              <a:path w="749935" h="2409825">
                <a:moveTo>
                  <a:pt x="0" y="0"/>
                </a:moveTo>
                <a:lnTo>
                  <a:pt x="749807" y="0"/>
                </a:lnTo>
                <a:lnTo>
                  <a:pt x="749807" y="2409444"/>
                </a:lnTo>
                <a:lnTo>
                  <a:pt x="0" y="2409444"/>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3669791" y="2575560"/>
            <a:ext cx="749935" cy="2374900"/>
          </a:xfrm>
          <a:custGeom>
            <a:avLst/>
            <a:gdLst/>
            <a:ahLst/>
            <a:cxnLst/>
            <a:rect l="l" t="t" r="r" b="b"/>
            <a:pathLst>
              <a:path w="749935" h="2374900">
                <a:moveTo>
                  <a:pt x="0" y="0"/>
                </a:moveTo>
                <a:lnTo>
                  <a:pt x="749808" y="0"/>
                </a:lnTo>
                <a:lnTo>
                  <a:pt x="749808" y="2374392"/>
                </a:lnTo>
                <a:lnTo>
                  <a:pt x="0" y="2374392"/>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5012435" y="2505455"/>
            <a:ext cx="749935" cy="2444750"/>
          </a:xfrm>
          <a:custGeom>
            <a:avLst/>
            <a:gdLst/>
            <a:ahLst/>
            <a:cxnLst/>
            <a:rect l="l" t="t" r="r" b="b"/>
            <a:pathLst>
              <a:path w="749935" h="2444750">
                <a:moveTo>
                  <a:pt x="0" y="0"/>
                </a:moveTo>
                <a:lnTo>
                  <a:pt x="749808" y="0"/>
                </a:lnTo>
                <a:lnTo>
                  <a:pt x="749808" y="2444496"/>
                </a:lnTo>
                <a:lnTo>
                  <a:pt x="0" y="2444496"/>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6355079" y="2781300"/>
            <a:ext cx="749935" cy="2169160"/>
          </a:xfrm>
          <a:custGeom>
            <a:avLst/>
            <a:gdLst/>
            <a:ahLst/>
            <a:cxnLst/>
            <a:rect l="l" t="t" r="r" b="b"/>
            <a:pathLst>
              <a:path w="749934" h="2169160">
                <a:moveTo>
                  <a:pt x="0" y="0"/>
                </a:moveTo>
                <a:lnTo>
                  <a:pt x="749807" y="0"/>
                </a:lnTo>
                <a:lnTo>
                  <a:pt x="749807" y="2168652"/>
                </a:lnTo>
                <a:lnTo>
                  <a:pt x="0" y="2168652"/>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7697723" y="2471927"/>
            <a:ext cx="749935" cy="2478405"/>
          </a:xfrm>
          <a:custGeom>
            <a:avLst/>
            <a:gdLst/>
            <a:ahLst/>
            <a:cxnLst/>
            <a:rect l="l" t="t" r="r" b="b"/>
            <a:pathLst>
              <a:path w="749934" h="2478404">
                <a:moveTo>
                  <a:pt x="0" y="0"/>
                </a:moveTo>
                <a:lnTo>
                  <a:pt x="749807" y="0"/>
                </a:lnTo>
                <a:lnTo>
                  <a:pt x="749807" y="2478024"/>
                </a:lnTo>
                <a:lnTo>
                  <a:pt x="0" y="2478024"/>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9040368" y="2712720"/>
            <a:ext cx="749935" cy="2237740"/>
          </a:xfrm>
          <a:custGeom>
            <a:avLst/>
            <a:gdLst/>
            <a:ahLst/>
            <a:cxnLst/>
            <a:rect l="l" t="t" r="r" b="b"/>
            <a:pathLst>
              <a:path w="749934" h="2237740">
                <a:moveTo>
                  <a:pt x="0" y="0"/>
                </a:moveTo>
                <a:lnTo>
                  <a:pt x="749807" y="0"/>
                </a:lnTo>
                <a:lnTo>
                  <a:pt x="749807" y="2237232"/>
                </a:lnTo>
                <a:lnTo>
                  <a:pt x="0" y="2237232"/>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10383011" y="2299716"/>
            <a:ext cx="749935" cy="2650490"/>
          </a:xfrm>
          <a:custGeom>
            <a:avLst/>
            <a:gdLst/>
            <a:ahLst/>
            <a:cxnLst/>
            <a:rect l="l" t="t" r="r" b="b"/>
            <a:pathLst>
              <a:path w="749934" h="2650490">
                <a:moveTo>
                  <a:pt x="0" y="0"/>
                </a:moveTo>
                <a:lnTo>
                  <a:pt x="749807" y="0"/>
                </a:lnTo>
                <a:lnTo>
                  <a:pt x="749807" y="2650236"/>
                </a:lnTo>
                <a:lnTo>
                  <a:pt x="0" y="2650236"/>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687323" y="4949952"/>
            <a:ext cx="10742930" cy="0"/>
          </a:xfrm>
          <a:custGeom>
            <a:avLst/>
            <a:gdLst/>
            <a:ahLst/>
            <a:cxnLst/>
            <a:rect l="l" t="t" r="r" b="b"/>
            <a:pathLst>
              <a:path w="10742930">
                <a:moveTo>
                  <a:pt x="0" y="0"/>
                </a:moveTo>
                <a:lnTo>
                  <a:pt x="1074267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txBox="1"/>
          <p:nvPr/>
        </p:nvSpPr>
        <p:spPr>
          <a:xfrm>
            <a:off x="989266" y="2567177"/>
            <a:ext cx="740410" cy="2378075"/>
          </a:xfrm>
          <a:prstGeom prst="rect">
            <a:avLst/>
          </a:prstGeom>
          <a:solidFill>
            <a:srgbClr val="13A9B7"/>
          </a:solidFill>
        </p:spPr>
        <p:txBody>
          <a:bodyPr vert="horz" wrap="square" lIns="0" tIns="46355" rIns="0" bIns="0" rtlCol="0">
            <a:spAutoFit/>
          </a:bodyPr>
          <a:lstStyle/>
          <a:p>
            <a:pPr marL="64135" marR="0" lvl="0" indent="0" algn="l" defTabSz="914400" rtl="0" eaLnBrk="1" fontAlgn="auto" latinLnBrk="0" hangingPunct="1">
              <a:lnSpc>
                <a:spcPct val="100000"/>
              </a:lnSpc>
              <a:spcBef>
                <a:spcPts val="365"/>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69%</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3" name="object 23"/>
          <p:cNvSpPr txBox="1"/>
          <p:nvPr/>
        </p:nvSpPr>
        <p:spPr>
          <a:xfrm>
            <a:off x="2331910" y="2567177"/>
            <a:ext cx="740410" cy="2378075"/>
          </a:xfrm>
          <a:prstGeom prst="rect">
            <a:avLst/>
          </a:prstGeom>
          <a:solidFill>
            <a:srgbClr val="FFC000"/>
          </a:solidFill>
        </p:spPr>
        <p:txBody>
          <a:bodyPr vert="horz" wrap="square" lIns="0" tIns="12065" rIns="0" bIns="0" rtlCol="0">
            <a:spAutoFit/>
          </a:bodyPr>
          <a:lstStyle/>
          <a:p>
            <a:pPr marL="64135" marR="0" lvl="0" indent="0" algn="l" defTabSz="914400" rtl="0" eaLnBrk="1" fontAlgn="auto" latinLnBrk="0" hangingPunct="1">
              <a:lnSpc>
                <a:spcPct val="100000"/>
              </a:lnSpc>
              <a:spcBef>
                <a:spcPts val="95"/>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70%</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4" name="object 24"/>
          <p:cNvSpPr txBox="1"/>
          <p:nvPr/>
        </p:nvSpPr>
        <p:spPr>
          <a:xfrm>
            <a:off x="3674554" y="2567177"/>
            <a:ext cx="740410" cy="2378075"/>
          </a:xfrm>
          <a:prstGeom prst="rect">
            <a:avLst/>
          </a:prstGeom>
          <a:solidFill>
            <a:srgbClr val="FFC000"/>
          </a:solidFill>
        </p:spPr>
        <p:txBody>
          <a:bodyPr vert="horz" wrap="square" lIns="0" tIns="46355" rIns="0" bIns="0" rtlCol="0">
            <a:spAutoFit/>
          </a:bodyPr>
          <a:lstStyle/>
          <a:p>
            <a:pPr marL="64135" marR="0" lvl="0" indent="0" algn="l" defTabSz="914400" rtl="0" eaLnBrk="1" fontAlgn="auto" latinLnBrk="0" hangingPunct="1">
              <a:lnSpc>
                <a:spcPct val="100000"/>
              </a:lnSpc>
              <a:spcBef>
                <a:spcPts val="365"/>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69%</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5" name="object 25"/>
          <p:cNvSpPr txBox="1"/>
          <p:nvPr/>
        </p:nvSpPr>
        <p:spPr>
          <a:xfrm>
            <a:off x="5017198" y="2493454"/>
            <a:ext cx="740410" cy="2451735"/>
          </a:xfrm>
          <a:prstGeom prst="rect">
            <a:avLst/>
          </a:prstGeom>
          <a:solidFill>
            <a:srgbClr val="FFC000"/>
          </a:solidFill>
        </p:spPr>
        <p:txBody>
          <a:bodyPr vert="horz" wrap="square" lIns="0" tIns="51435" rIns="0" bIns="0" rtlCol="0">
            <a:spAutoFit/>
          </a:bodyPr>
          <a:lstStyle/>
          <a:p>
            <a:pPr marL="64135" marR="0" lvl="0" indent="0" algn="l" defTabSz="914400" rtl="0" eaLnBrk="1" fontAlgn="auto" latinLnBrk="0" hangingPunct="1">
              <a:lnSpc>
                <a:spcPct val="100000"/>
              </a:lnSpc>
              <a:spcBef>
                <a:spcPts val="405"/>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71%</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6" name="object 26"/>
          <p:cNvSpPr txBox="1"/>
          <p:nvPr/>
        </p:nvSpPr>
        <p:spPr>
          <a:xfrm>
            <a:off x="6359842" y="2786062"/>
            <a:ext cx="740410" cy="2159635"/>
          </a:xfrm>
          <a:prstGeom prst="rect">
            <a:avLst/>
          </a:prstGeom>
          <a:solidFill>
            <a:srgbClr val="FFC000"/>
          </a:solidFill>
        </p:spPr>
        <p:txBody>
          <a:bodyPr vert="horz" wrap="square" lIns="0" tIns="34290" rIns="0" bIns="0" rtlCol="0">
            <a:spAutoFit/>
          </a:bodyPr>
          <a:lstStyle/>
          <a:p>
            <a:pPr marL="64135" marR="0" lvl="0" indent="0" algn="l" defTabSz="914400" rtl="0" eaLnBrk="1" fontAlgn="auto" latinLnBrk="0" hangingPunct="1">
              <a:lnSpc>
                <a:spcPct val="100000"/>
              </a:lnSpc>
              <a:spcBef>
                <a:spcPts val="27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63%</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7" name="object 27"/>
          <p:cNvSpPr txBox="1"/>
          <p:nvPr/>
        </p:nvSpPr>
        <p:spPr>
          <a:xfrm>
            <a:off x="7702486" y="2493454"/>
            <a:ext cx="740410" cy="2451735"/>
          </a:xfrm>
          <a:prstGeom prst="rect">
            <a:avLst/>
          </a:prstGeom>
          <a:solidFill>
            <a:srgbClr val="FFC000"/>
          </a:solidFill>
        </p:spPr>
        <p:txBody>
          <a:bodyPr vert="horz" wrap="square" lIns="0" tIns="17145" rIns="0" bIns="0" rtlCol="0">
            <a:spAutoFit/>
          </a:bodyPr>
          <a:lstStyle/>
          <a:p>
            <a:pPr marL="64135" marR="0" lvl="0" indent="0" algn="l" defTabSz="914400" rtl="0" eaLnBrk="1" fontAlgn="auto" latinLnBrk="0" hangingPunct="1">
              <a:lnSpc>
                <a:spcPct val="100000"/>
              </a:lnSpc>
              <a:spcBef>
                <a:spcPts val="135"/>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72%</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8" name="object 28"/>
          <p:cNvSpPr txBox="1"/>
          <p:nvPr/>
        </p:nvSpPr>
        <p:spPr>
          <a:xfrm>
            <a:off x="9045130" y="2717482"/>
            <a:ext cx="740410" cy="2228215"/>
          </a:xfrm>
          <a:prstGeom prst="rect">
            <a:avLst/>
          </a:prstGeom>
          <a:solidFill>
            <a:srgbClr val="FFC000"/>
          </a:solidFill>
        </p:spPr>
        <p:txBody>
          <a:bodyPr vert="horz" wrap="square" lIns="0" tIns="34290" rIns="0" bIns="0" rtlCol="0">
            <a:spAutoFit/>
          </a:bodyPr>
          <a:lstStyle/>
          <a:p>
            <a:pPr marL="64135" marR="0" lvl="0" indent="0" algn="l" defTabSz="914400" rtl="0" eaLnBrk="1" fontAlgn="auto" latinLnBrk="0" hangingPunct="1">
              <a:lnSpc>
                <a:spcPct val="100000"/>
              </a:lnSpc>
              <a:spcBef>
                <a:spcPts val="27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65%</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9" name="object 29"/>
          <p:cNvSpPr txBox="1"/>
          <p:nvPr/>
        </p:nvSpPr>
        <p:spPr>
          <a:xfrm>
            <a:off x="10387774" y="2304478"/>
            <a:ext cx="740410" cy="2640965"/>
          </a:xfrm>
          <a:prstGeom prst="rect">
            <a:avLst/>
          </a:prstGeom>
          <a:solidFill>
            <a:srgbClr val="FFC000"/>
          </a:solidFill>
        </p:spPr>
        <p:txBody>
          <a:bodyPr vert="horz" wrap="square" lIns="0" tIns="34290" rIns="0" bIns="0" rtlCol="0">
            <a:spAutoFit/>
          </a:bodyPr>
          <a:lstStyle/>
          <a:p>
            <a:pPr marL="64135" marR="0" lvl="0" indent="0" algn="l" defTabSz="914400" rtl="0" eaLnBrk="1" fontAlgn="auto" latinLnBrk="0" hangingPunct="1">
              <a:lnSpc>
                <a:spcPct val="100000"/>
              </a:lnSpc>
              <a:spcBef>
                <a:spcPts val="27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77%</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graphicFrame>
        <p:nvGraphicFramePr>
          <p:cNvPr id="30" name="object 30"/>
          <p:cNvGraphicFramePr>
            <a:graphicFrameLocks noGrp="1"/>
          </p:cNvGraphicFramePr>
          <p:nvPr/>
        </p:nvGraphicFramePr>
        <p:xfrm>
          <a:off x="883553" y="5073898"/>
          <a:ext cx="10296522" cy="460148"/>
        </p:xfrm>
        <a:graphic>
          <a:graphicData uri="http://schemas.openxmlformats.org/drawingml/2006/table">
            <a:tbl>
              <a:tblPr firstRow="1" bandRow="1">
                <a:tableStyleId>{2D5ABB26-0587-4C30-8999-92F81FD0307C}</a:tableStyleId>
              </a:tblPr>
              <a:tblGrid>
                <a:gridCol w="1146810">
                  <a:extLst>
                    <a:ext uri="{9D8B030D-6E8A-4147-A177-3AD203B41FA5}">
                      <a16:colId xmlns:a16="http://schemas.microsoft.com/office/drawing/2014/main" val="20000"/>
                    </a:ext>
                  </a:extLst>
                </a:gridCol>
                <a:gridCol w="1371600">
                  <a:extLst>
                    <a:ext uri="{9D8B030D-6E8A-4147-A177-3AD203B41FA5}">
                      <a16:colId xmlns:a16="http://schemas.microsoft.com/office/drawing/2014/main" val="20001"/>
                    </a:ext>
                  </a:extLst>
                </a:gridCol>
                <a:gridCol w="1226185">
                  <a:extLst>
                    <a:ext uri="{9D8B030D-6E8A-4147-A177-3AD203B41FA5}">
                      <a16:colId xmlns:a16="http://schemas.microsoft.com/office/drawing/2014/main" val="20002"/>
                    </a:ext>
                  </a:extLst>
                </a:gridCol>
                <a:gridCol w="1440179">
                  <a:extLst>
                    <a:ext uri="{9D8B030D-6E8A-4147-A177-3AD203B41FA5}">
                      <a16:colId xmlns:a16="http://schemas.microsoft.com/office/drawing/2014/main" val="20003"/>
                    </a:ext>
                  </a:extLst>
                </a:gridCol>
                <a:gridCol w="1415415">
                  <a:extLst>
                    <a:ext uri="{9D8B030D-6E8A-4147-A177-3AD203B41FA5}">
                      <a16:colId xmlns:a16="http://schemas.microsoft.com/office/drawing/2014/main" val="20004"/>
                    </a:ext>
                  </a:extLst>
                </a:gridCol>
                <a:gridCol w="1182370">
                  <a:extLst>
                    <a:ext uri="{9D8B030D-6E8A-4147-A177-3AD203B41FA5}">
                      <a16:colId xmlns:a16="http://schemas.microsoft.com/office/drawing/2014/main" val="20005"/>
                    </a:ext>
                  </a:extLst>
                </a:gridCol>
                <a:gridCol w="1503679">
                  <a:extLst>
                    <a:ext uri="{9D8B030D-6E8A-4147-A177-3AD203B41FA5}">
                      <a16:colId xmlns:a16="http://schemas.microsoft.com/office/drawing/2014/main" val="20006"/>
                    </a:ext>
                  </a:extLst>
                </a:gridCol>
                <a:gridCol w="1010284">
                  <a:extLst>
                    <a:ext uri="{9D8B030D-6E8A-4147-A177-3AD203B41FA5}">
                      <a16:colId xmlns:a16="http://schemas.microsoft.com/office/drawing/2014/main" val="20007"/>
                    </a:ext>
                  </a:extLst>
                </a:gridCol>
              </a:tblGrid>
              <a:tr h="230074">
                <a:tc>
                  <a:txBody>
                    <a:bodyPr/>
                    <a:lstStyle/>
                    <a:p>
                      <a:pPr marR="189230" algn="ctr">
                        <a:lnSpc>
                          <a:spcPts val="1710"/>
                        </a:lnSpc>
                      </a:pPr>
                      <a:r>
                        <a:rPr sz="1600" spc="-5" dirty="0">
                          <a:latin typeface="Arial"/>
                          <a:cs typeface="Arial"/>
                        </a:rPr>
                        <a:t>Florida</a:t>
                      </a:r>
                      <a:endParaRPr sz="1600">
                        <a:latin typeface="Arial"/>
                        <a:cs typeface="Arial"/>
                      </a:endParaRPr>
                    </a:p>
                  </a:txBody>
                  <a:tcPr marL="0" marR="0" marT="0" marB="0"/>
                </a:tc>
                <a:tc>
                  <a:txBody>
                    <a:bodyPr/>
                    <a:lstStyle/>
                    <a:p>
                      <a:pPr marR="22225" algn="ctr">
                        <a:lnSpc>
                          <a:spcPts val="1710"/>
                        </a:lnSpc>
                      </a:pPr>
                      <a:r>
                        <a:rPr sz="1600" spc="-5" dirty="0">
                          <a:latin typeface="Arial"/>
                          <a:cs typeface="Arial"/>
                        </a:rPr>
                        <a:t>Broward</a:t>
                      </a:r>
                      <a:endParaRPr sz="1600">
                        <a:latin typeface="Arial"/>
                        <a:cs typeface="Arial"/>
                      </a:endParaRPr>
                    </a:p>
                  </a:txBody>
                  <a:tcPr marL="0" marR="0" marT="0" marB="0"/>
                </a:tc>
                <a:tc>
                  <a:txBody>
                    <a:bodyPr/>
                    <a:lstStyle/>
                    <a:p>
                      <a:pPr marL="59690" algn="ctr">
                        <a:lnSpc>
                          <a:spcPts val="1710"/>
                        </a:lnSpc>
                      </a:pPr>
                      <a:r>
                        <a:rPr sz="1600" spc="-5" dirty="0">
                          <a:latin typeface="Arial"/>
                          <a:cs typeface="Arial"/>
                        </a:rPr>
                        <a:t>Duval</a:t>
                      </a:r>
                      <a:endParaRPr sz="1600">
                        <a:latin typeface="Arial"/>
                        <a:cs typeface="Arial"/>
                      </a:endParaRPr>
                    </a:p>
                  </a:txBody>
                  <a:tcPr marL="0" marR="0" marT="0" marB="0"/>
                </a:tc>
                <a:tc>
                  <a:txBody>
                    <a:bodyPr/>
                    <a:lstStyle/>
                    <a:p>
                      <a:pPr marL="79375" algn="ctr">
                        <a:lnSpc>
                          <a:spcPts val="1710"/>
                        </a:lnSpc>
                      </a:pPr>
                      <a:r>
                        <a:rPr sz="1600" spc="-5" dirty="0">
                          <a:latin typeface="Arial"/>
                          <a:cs typeface="Arial"/>
                        </a:rPr>
                        <a:t>Hillsborough</a:t>
                      </a:r>
                      <a:endParaRPr sz="1600">
                        <a:latin typeface="Arial"/>
                        <a:cs typeface="Arial"/>
                      </a:endParaRPr>
                    </a:p>
                  </a:txBody>
                  <a:tcPr marL="0" marR="0" marT="0" marB="0"/>
                </a:tc>
                <a:tc>
                  <a:txBody>
                    <a:bodyPr/>
                    <a:lstStyle/>
                    <a:p>
                      <a:pPr marR="80645" algn="ctr">
                        <a:lnSpc>
                          <a:spcPts val="1710"/>
                        </a:lnSpc>
                      </a:pPr>
                      <a:r>
                        <a:rPr sz="1600" spc="-5" dirty="0">
                          <a:latin typeface="Arial"/>
                          <a:cs typeface="Arial"/>
                        </a:rPr>
                        <a:t>Miami-Dade</a:t>
                      </a:r>
                      <a:endParaRPr sz="1600">
                        <a:latin typeface="Arial"/>
                        <a:cs typeface="Arial"/>
                      </a:endParaRPr>
                    </a:p>
                  </a:txBody>
                  <a:tcPr marL="0" marR="0" marT="0" marB="0"/>
                </a:tc>
                <a:tc>
                  <a:txBody>
                    <a:bodyPr/>
                    <a:lstStyle/>
                    <a:p>
                      <a:pPr algn="ctr">
                        <a:lnSpc>
                          <a:spcPts val="1710"/>
                        </a:lnSpc>
                      </a:pPr>
                      <a:r>
                        <a:rPr sz="1600" spc="-5" dirty="0">
                          <a:latin typeface="Arial"/>
                          <a:cs typeface="Arial"/>
                        </a:rPr>
                        <a:t>Orange</a:t>
                      </a:r>
                      <a:endParaRPr sz="1600">
                        <a:latin typeface="Arial"/>
                        <a:cs typeface="Arial"/>
                      </a:endParaRPr>
                    </a:p>
                  </a:txBody>
                  <a:tcPr marL="0" marR="0" marT="0" marB="0"/>
                </a:tc>
                <a:tc>
                  <a:txBody>
                    <a:bodyPr/>
                    <a:lstStyle/>
                    <a:p>
                      <a:pPr algn="ctr">
                        <a:lnSpc>
                          <a:spcPts val="1710"/>
                        </a:lnSpc>
                      </a:pPr>
                      <a:r>
                        <a:rPr sz="1600" spc="-5" dirty="0">
                          <a:latin typeface="Arial"/>
                          <a:cs typeface="Arial"/>
                        </a:rPr>
                        <a:t>Palm</a:t>
                      </a:r>
                      <a:r>
                        <a:rPr sz="1600" spc="-15" dirty="0">
                          <a:latin typeface="Arial"/>
                          <a:cs typeface="Arial"/>
                        </a:rPr>
                        <a:t> </a:t>
                      </a:r>
                      <a:r>
                        <a:rPr sz="1600" spc="-5" dirty="0">
                          <a:latin typeface="Arial"/>
                          <a:cs typeface="Arial"/>
                        </a:rPr>
                        <a:t>Beach</a:t>
                      </a:r>
                      <a:endParaRPr sz="1600">
                        <a:latin typeface="Arial"/>
                        <a:cs typeface="Arial"/>
                      </a:endParaRPr>
                    </a:p>
                  </a:txBody>
                  <a:tcPr marL="0" marR="0" marT="0" marB="0"/>
                </a:tc>
                <a:tc>
                  <a:txBody>
                    <a:bodyPr/>
                    <a:lstStyle/>
                    <a:p>
                      <a:pPr marR="55880" algn="r">
                        <a:lnSpc>
                          <a:spcPts val="1710"/>
                        </a:lnSpc>
                      </a:pPr>
                      <a:r>
                        <a:rPr sz="1600" dirty="0">
                          <a:latin typeface="Arial"/>
                          <a:cs typeface="Arial"/>
                        </a:rPr>
                        <a:t>P</a:t>
                      </a:r>
                      <a:r>
                        <a:rPr sz="1600" spc="5" dirty="0">
                          <a:latin typeface="Arial"/>
                          <a:cs typeface="Arial"/>
                        </a:rPr>
                        <a:t>i</a:t>
                      </a:r>
                      <a:r>
                        <a:rPr sz="1600" dirty="0">
                          <a:latin typeface="Arial"/>
                          <a:cs typeface="Arial"/>
                        </a:rPr>
                        <a:t>ne</a:t>
                      </a:r>
                      <a:r>
                        <a:rPr sz="1600" spc="5" dirty="0">
                          <a:latin typeface="Arial"/>
                          <a:cs typeface="Arial"/>
                        </a:rPr>
                        <a:t>l</a:t>
                      </a:r>
                      <a:r>
                        <a:rPr sz="1600" spc="-10" dirty="0">
                          <a:latin typeface="Arial"/>
                          <a:cs typeface="Arial"/>
                        </a:rPr>
                        <a:t>l</a:t>
                      </a:r>
                      <a:r>
                        <a:rPr sz="1600" dirty="0">
                          <a:latin typeface="Arial"/>
                          <a:cs typeface="Arial"/>
                        </a:rPr>
                        <a:t>as</a:t>
                      </a:r>
                      <a:endParaRPr sz="1600">
                        <a:latin typeface="Arial"/>
                        <a:cs typeface="Arial"/>
                      </a:endParaRPr>
                    </a:p>
                  </a:txBody>
                  <a:tcPr marL="0" marR="0" marT="0" marB="0"/>
                </a:tc>
                <a:extLst>
                  <a:ext uri="{0D108BD9-81ED-4DB2-BD59-A6C34878D82A}">
                    <a16:rowId xmlns:a16="http://schemas.microsoft.com/office/drawing/2014/main" val="10000"/>
                  </a:ext>
                </a:extLst>
              </a:tr>
              <a:tr h="230074">
                <a:tc>
                  <a:txBody>
                    <a:bodyPr/>
                    <a:lstStyle/>
                    <a:p>
                      <a:pPr marR="188595" algn="ctr">
                        <a:lnSpc>
                          <a:spcPts val="1710"/>
                        </a:lnSpc>
                      </a:pPr>
                      <a:r>
                        <a:rPr sz="1600" spc="-5" dirty="0">
                          <a:latin typeface="Arial"/>
                          <a:cs typeface="Arial"/>
                        </a:rPr>
                        <a:t>N=83,556</a:t>
                      </a:r>
                      <a:endParaRPr sz="1600">
                        <a:latin typeface="Arial"/>
                        <a:cs typeface="Arial"/>
                      </a:endParaRPr>
                    </a:p>
                  </a:txBody>
                  <a:tcPr marL="0" marR="0" marT="0" marB="0"/>
                </a:tc>
                <a:tc>
                  <a:txBody>
                    <a:bodyPr/>
                    <a:lstStyle/>
                    <a:p>
                      <a:pPr marR="20320" algn="ctr">
                        <a:lnSpc>
                          <a:spcPts val="1710"/>
                        </a:lnSpc>
                      </a:pPr>
                      <a:r>
                        <a:rPr sz="1600" spc="-5" dirty="0">
                          <a:latin typeface="Arial"/>
                          <a:cs typeface="Arial"/>
                        </a:rPr>
                        <a:t>N=14,802</a:t>
                      </a:r>
                      <a:endParaRPr sz="1600">
                        <a:latin typeface="Arial"/>
                        <a:cs typeface="Arial"/>
                      </a:endParaRPr>
                    </a:p>
                  </a:txBody>
                  <a:tcPr marL="0" marR="0" marT="0" marB="0"/>
                </a:tc>
                <a:tc>
                  <a:txBody>
                    <a:bodyPr/>
                    <a:lstStyle/>
                    <a:p>
                      <a:pPr marL="60325" algn="ctr">
                        <a:lnSpc>
                          <a:spcPts val="1710"/>
                        </a:lnSpc>
                      </a:pPr>
                      <a:r>
                        <a:rPr sz="1600" spc="-5" dirty="0">
                          <a:latin typeface="Arial"/>
                          <a:cs typeface="Arial"/>
                        </a:rPr>
                        <a:t>N=4,638</a:t>
                      </a:r>
                      <a:endParaRPr sz="1600">
                        <a:latin typeface="Arial"/>
                        <a:cs typeface="Arial"/>
                      </a:endParaRPr>
                    </a:p>
                  </a:txBody>
                  <a:tcPr marL="0" marR="0" marT="0" marB="0"/>
                </a:tc>
                <a:tc>
                  <a:txBody>
                    <a:bodyPr/>
                    <a:lstStyle/>
                    <a:p>
                      <a:pPr marL="80010" algn="ctr">
                        <a:lnSpc>
                          <a:spcPts val="1710"/>
                        </a:lnSpc>
                      </a:pPr>
                      <a:r>
                        <a:rPr sz="1600" spc="-5" dirty="0">
                          <a:latin typeface="Arial"/>
                          <a:cs typeface="Arial"/>
                        </a:rPr>
                        <a:t>N=5,515</a:t>
                      </a:r>
                      <a:endParaRPr sz="1600">
                        <a:latin typeface="Arial"/>
                        <a:cs typeface="Arial"/>
                      </a:endParaRPr>
                    </a:p>
                  </a:txBody>
                  <a:tcPr marL="0" marR="0" marT="0" marB="0"/>
                </a:tc>
                <a:tc>
                  <a:txBody>
                    <a:bodyPr/>
                    <a:lstStyle/>
                    <a:p>
                      <a:pPr marR="81280" algn="ctr">
                        <a:lnSpc>
                          <a:spcPts val="1710"/>
                        </a:lnSpc>
                      </a:pPr>
                      <a:r>
                        <a:rPr sz="1600" spc="-5" dirty="0">
                          <a:latin typeface="Arial"/>
                          <a:cs typeface="Arial"/>
                        </a:rPr>
                        <a:t>N=17,549</a:t>
                      </a:r>
                      <a:endParaRPr sz="1600">
                        <a:latin typeface="Arial"/>
                        <a:cs typeface="Arial"/>
                      </a:endParaRPr>
                    </a:p>
                  </a:txBody>
                  <a:tcPr marL="0" marR="0" marT="0" marB="0"/>
                </a:tc>
                <a:tc>
                  <a:txBody>
                    <a:bodyPr/>
                    <a:lstStyle/>
                    <a:p>
                      <a:pPr algn="ctr">
                        <a:lnSpc>
                          <a:spcPts val="1710"/>
                        </a:lnSpc>
                      </a:pPr>
                      <a:r>
                        <a:rPr sz="1600" spc="-5" dirty="0">
                          <a:latin typeface="Arial"/>
                          <a:cs typeface="Arial"/>
                        </a:rPr>
                        <a:t>N=6,944</a:t>
                      </a:r>
                      <a:endParaRPr sz="1600">
                        <a:latin typeface="Arial"/>
                        <a:cs typeface="Arial"/>
                      </a:endParaRPr>
                    </a:p>
                  </a:txBody>
                  <a:tcPr marL="0" marR="0" marT="0" marB="0"/>
                </a:tc>
                <a:tc>
                  <a:txBody>
                    <a:bodyPr/>
                    <a:lstStyle/>
                    <a:p>
                      <a:pPr algn="ctr">
                        <a:lnSpc>
                          <a:spcPts val="1710"/>
                        </a:lnSpc>
                      </a:pPr>
                      <a:r>
                        <a:rPr sz="1600" spc="-5" dirty="0">
                          <a:latin typeface="Arial"/>
                          <a:cs typeface="Arial"/>
                        </a:rPr>
                        <a:t>N=5,480</a:t>
                      </a:r>
                      <a:endParaRPr sz="1600">
                        <a:latin typeface="Arial"/>
                        <a:cs typeface="Arial"/>
                      </a:endParaRPr>
                    </a:p>
                  </a:txBody>
                  <a:tcPr marL="0" marR="0" marT="0" marB="0"/>
                </a:tc>
                <a:tc>
                  <a:txBody>
                    <a:bodyPr/>
                    <a:lstStyle/>
                    <a:p>
                      <a:pPr marR="24130" algn="r">
                        <a:lnSpc>
                          <a:spcPts val="1710"/>
                        </a:lnSpc>
                      </a:pPr>
                      <a:r>
                        <a:rPr sz="1600" dirty="0">
                          <a:latin typeface="Arial"/>
                          <a:cs typeface="Arial"/>
                        </a:rPr>
                        <a:t>N=3,</a:t>
                      </a:r>
                      <a:r>
                        <a:rPr sz="1600" spc="10" dirty="0">
                          <a:latin typeface="Arial"/>
                          <a:cs typeface="Arial"/>
                        </a:rPr>
                        <a:t>9</a:t>
                      </a:r>
                      <a:r>
                        <a:rPr sz="1600" dirty="0">
                          <a:latin typeface="Arial"/>
                          <a:cs typeface="Arial"/>
                        </a:rPr>
                        <a:t>07</a:t>
                      </a:r>
                      <a:endParaRPr sz="1600">
                        <a:latin typeface="Arial"/>
                        <a:cs typeface="Arial"/>
                      </a:endParaRPr>
                    </a:p>
                  </a:txBody>
                  <a:tcPr marL="0" marR="0" marT="0" marB="0"/>
                </a:tc>
                <a:extLst>
                  <a:ext uri="{0D108BD9-81ED-4DB2-BD59-A6C34878D82A}">
                    <a16:rowId xmlns:a16="http://schemas.microsoft.com/office/drawing/2014/main" val="10001"/>
                  </a:ext>
                </a:extLst>
              </a:tr>
            </a:tbl>
          </a:graphicData>
        </a:graphic>
      </p:graphicFrame>
      <p:sp>
        <p:nvSpPr>
          <p:cNvPr id="31" name="object 31"/>
          <p:cNvSpPr txBox="1"/>
          <p:nvPr/>
        </p:nvSpPr>
        <p:spPr>
          <a:xfrm>
            <a:off x="1777825" y="5737187"/>
            <a:ext cx="869188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5" normalizeH="0" baseline="0" noProof="0" dirty="0">
                <a:ln>
                  <a:noFill/>
                </a:ln>
                <a:solidFill>
                  <a:prstClr val="black"/>
                </a:solidFill>
                <a:effectLst/>
                <a:uLnTx/>
                <a:uFillTx/>
                <a:latin typeface="Arial"/>
                <a:ea typeface="+mn-ea"/>
                <a:cs typeface="Arial"/>
              </a:rPr>
              <a:t>Suppressed </a:t>
            </a:r>
            <a:r>
              <a:rPr kumimoji="0" sz="1800" b="1" i="0" u="none" strike="noStrike" kern="1200" cap="none" spc="-15" normalizeH="0" baseline="0" noProof="0" dirty="0">
                <a:ln>
                  <a:noFill/>
                </a:ln>
                <a:solidFill>
                  <a:prstClr val="black"/>
                </a:solidFill>
                <a:effectLst/>
                <a:uLnTx/>
                <a:uFillTx/>
                <a:latin typeface="Arial"/>
                <a:ea typeface="+mn-ea"/>
                <a:cs typeface="Arial"/>
              </a:rPr>
              <a:t>Viral </a:t>
            </a:r>
            <a:r>
              <a:rPr kumimoji="0" sz="1800" b="1" i="0" u="none" strike="noStrike" kern="1200" cap="none" spc="-5" normalizeH="0" baseline="0" noProof="0" dirty="0">
                <a:ln>
                  <a:noFill/>
                </a:ln>
                <a:solidFill>
                  <a:prstClr val="black"/>
                </a:solidFill>
                <a:effectLst/>
                <a:uLnTx/>
                <a:uFillTx/>
                <a:latin typeface="Arial"/>
                <a:ea typeface="+mn-ea"/>
                <a:cs typeface="Arial"/>
              </a:rPr>
              <a:t>Load</a:t>
            </a:r>
            <a:r>
              <a:rPr kumimoji="0" sz="1800" b="0" i="0" u="none" strike="noStrike" kern="1200" cap="none" spc="-5" normalizeH="0" baseline="0" noProof="0" dirty="0">
                <a:ln>
                  <a:noFill/>
                </a:ln>
                <a:solidFill>
                  <a:prstClr val="black"/>
                </a:solidFill>
                <a:effectLst/>
                <a:uLnTx/>
                <a:uFillTx/>
                <a:latin typeface="Arial"/>
                <a:ea typeface="+mn-ea"/>
                <a:cs typeface="Arial"/>
              </a:rPr>
              <a:t>: PWH </a:t>
            </a:r>
            <a:r>
              <a:rPr kumimoji="0" sz="1800" b="0" i="0" u="none" strike="noStrike" kern="1200" cap="none" spc="-15" normalizeH="0" baseline="0" noProof="0" dirty="0">
                <a:ln>
                  <a:noFill/>
                </a:ln>
                <a:solidFill>
                  <a:prstClr val="black"/>
                </a:solidFill>
                <a:effectLst/>
                <a:uLnTx/>
                <a:uFillTx/>
                <a:latin typeface="Arial"/>
                <a:ea typeface="+mn-ea"/>
                <a:cs typeface="Arial"/>
              </a:rPr>
              <a:t>with </a:t>
            </a:r>
            <a:r>
              <a:rPr kumimoji="0" sz="1800" b="0" i="0" u="none" strike="noStrike" kern="1200" cap="none" spc="-5" normalizeH="0" baseline="0" noProof="0" dirty="0">
                <a:ln>
                  <a:noFill/>
                </a:ln>
                <a:solidFill>
                  <a:prstClr val="black"/>
                </a:solidFill>
                <a:effectLst/>
                <a:uLnTx/>
                <a:uFillTx/>
                <a:latin typeface="Arial"/>
                <a:ea typeface="+mn-ea"/>
                <a:cs typeface="Arial"/>
              </a:rPr>
              <a:t>a </a:t>
            </a:r>
            <a:r>
              <a:rPr kumimoji="0" sz="1800" b="0" i="0" u="none" strike="noStrike" kern="1200" cap="none" spc="-10" normalizeH="0" baseline="0" noProof="0" dirty="0">
                <a:ln>
                  <a:noFill/>
                </a:ln>
                <a:solidFill>
                  <a:prstClr val="black"/>
                </a:solidFill>
                <a:effectLst/>
                <a:uLnTx/>
                <a:uFillTx/>
                <a:latin typeface="Arial"/>
                <a:ea typeface="+mn-ea"/>
                <a:cs typeface="Arial"/>
              </a:rPr>
              <a:t>suppressed </a:t>
            </a:r>
            <a:r>
              <a:rPr kumimoji="0" sz="1800" b="0" i="0" u="none" strike="noStrike" kern="1200" cap="none" spc="-5" normalizeH="0" baseline="0" noProof="0" dirty="0">
                <a:ln>
                  <a:noFill/>
                </a:ln>
                <a:solidFill>
                  <a:prstClr val="black"/>
                </a:solidFill>
                <a:effectLst/>
                <a:uLnTx/>
                <a:uFillTx/>
                <a:latin typeface="Arial"/>
                <a:ea typeface="+mn-ea"/>
                <a:cs typeface="Arial"/>
              </a:rPr>
              <a:t>VL (&lt;200 copies/mL) </a:t>
            </a:r>
            <a:r>
              <a:rPr kumimoji="0" sz="1800" b="0" i="0" u="none" strike="noStrike" kern="1200" cap="none" spc="-10" normalizeH="0" baseline="0" noProof="0" dirty="0">
                <a:ln>
                  <a:noFill/>
                </a:ln>
                <a:solidFill>
                  <a:prstClr val="black"/>
                </a:solidFill>
                <a:effectLst/>
                <a:uLnTx/>
                <a:uFillTx/>
                <a:latin typeface="Arial"/>
                <a:ea typeface="+mn-ea"/>
                <a:cs typeface="Arial"/>
              </a:rPr>
              <a:t>on </a:t>
            </a:r>
            <a:r>
              <a:rPr kumimoji="0" sz="1800" b="0" i="0" u="none" strike="noStrike" kern="1200" cap="none" spc="-5" normalizeH="0" baseline="0" noProof="0" dirty="0">
                <a:ln>
                  <a:noFill/>
                </a:ln>
                <a:solidFill>
                  <a:prstClr val="black"/>
                </a:solidFill>
                <a:effectLst/>
                <a:uLnTx/>
                <a:uFillTx/>
                <a:latin typeface="Arial"/>
                <a:ea typeface="+mn-ea"/>
                <a:cs typeface="Arial"/>
              </a:rPr>
              <a:t>the last</a:t>
            </a:r>
            <a:r>
              <a:rPr kumimoji="0" sz="1800" b="0" i="0" u="none" strike="noStrike" kern="1200" cap="none" spc="120" normalizeH="0" baseline="0" noProof="0" dirty="0">
                <a:ln>
                  <a:noFill/>
                </a:ln>
                <a:solidFill>
                  <a:prstClr val="black"/>
                </a:solidFill>
                <a:effectLst/>
                <a:uLnTx/>
                <a:uFillTx/>
                <a:latin typeface="Arial"/>
                <a:ea typeface="+mn-ea"/>
                <a:cs typeface="Arial"/>
              </a:rPr>
              <a:t> </a:t>
            </a:r>
            <a:r>
              <a:rPr kumimoji="0" sz="1800" b="0" i="0" u="none" strike="noStrike" kern="1200" cap="none" spc="-5" normalizeH="0" baseline="0" noProof="0" dirty="0">
                <a:ln>
                  <a:noFill/>
                </a:ln>
                <a:solidFill>
                  <a:prstClr val="black"/>
                </a:solidFill>
                <a:effectLst/>
                <a:uLnTx/>
                <a:uFillTx/>
                <a:latin typeface="Arial"/>
                <a:ea typeface="+mn-ea"/>
                <a:cs typeface="Arial"/>
              </a:rPr>
              <a:t>VL</a:t>
            </a:r>
            <a:endParaRPr kumimoji="0" sz="1800" b="0" i="0" u="none" strike="noStrike" kern="1200" cap="none" spc="0" normalizeH="0" baseline="0" noProof="0">
              <a:ln>
                <a:noFill/>
              </a:ln>
              <a:solidFill>
                <a:prstClr val="black"/>
              </a:solidFill>
              <a:effectLst/>
              <a:uLnTx/>
              <a:uFillTx/>
              <a:latin typeface="Arial"/>
              <a:ea typeface="+mn-ea"/>
              <a:cs typeface="Arial"/>
            </a:endParaRPr>
          </a:p>
        </p:txBody>
      </p:sp>
    </p:spTree>
    <p:extLst>
      <p:ext uri="{BB962C8B-B14F-4D97-AF65-F5344CB8AC3E}">
        <p14:creationId xmlns:p14="http://schemas.microsoft.com/office/powerpoint/2010/main" val="595566891"/>
      </p:ext>
    </p:extLst>
  </p:cSld>
  <p:clrMapOvr>
    <a:masterClrMapping/>
  </p:clrMapOvr>
  <p:timing>
    <p:tnLst>
      <p:par>
        <p:cTn id="1" dur="indefinite" restart="never" nodeType="tmRoot"/>
      </p:par>
    </p:tnLst>
  </p:timing>
</p:sld>
</file>

<file path=ppt/slides/slide23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6126479"/>
            <a:ext cx="11966236" cy="568451"/>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txBox="1"/>
          <p:nvPr/>
        </p:nvSpPr>
        <p:spPr>
          <a:xfrm>
            <a:off x="11496637" y="6237908"/>
            <a:ext cx="30924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0" u="none" strike="noStrike" kern="1200" cap="none" spc="0" normalizeH="0" baseline="0" noProof="0" dirty="0">
                <a:ln>
                  <a:noFill/>
                </a:ln>
                <a:solidFill>
                  <a:srgbClr val="FFFFFF"/>
                </a:solidFill>
                <a:effectLst/>
                <a:uLnTx/>
                <a:uFillTx/>
                <a:latin typeface="Arial"/>
                <a:ea typeface="+mn-ea"/>
                <a:cs typeface="Arial"/>
              </a:rPr>
              <a:t>15</a:t>
            </a:r>
            <a:endParaRPr kumimoji="0" sz="2000" b="0" i="0" u="none" strike="noStrike" kern="1200" cap="none" spc="0" normalizeH="0" baseline="0" noProof="0">
              <a:ln>
                <a:noFill/>
              </a:ln>
              <a:solidFill>
                <a:prstClr val="black"/>
              </a:solidFill>
              <a:effectLst/>
              <a:uLnTx/>
              <a:uFillTx/>
              <a:latin typeface="Arial"/>
              <a:ea typeface="+mn-ea"/>
              <a:cs typeface="Arial"/>
            </a:endParaRPr>
          </a:p>
        </p:txBody>
      </p:sp>
      <p:sp>
        <p:nvSpPr>
          <p:cNvPr id="4" name="object 4"/>
          <p:cNvSpPr/>
          <p:nvPr/>
        </p:nvSpPr>
        <p:spPr>
          <a:xfrm>
            <a:off x="679707" y="6253253"/>
            <a:ext cx="90805" cy="0"/>
          </a:xfrm>
          <a:custGeom>
            <a:avLst/>
            <a:gdLst/>
            <a:ahLst/>
            <a:cxnLst/>
            <a:rect l="l" t="t" r="r" b="b"/>
            <a:pathLst>
              <a:path w="90804">
                <a:moveTo>
                  <a:pt x="0" y="0"/>
                </a:moveTo>
                <a:lnTo>
                  <a:pt x="90416" y="0"/>
                </a:lnTo>
              </a:path>
            </a:pathLst>
          </a:custGeom>
          <a:ln w="33077">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679707" y="6269792"/>
            <a:ext cx="35560" cy="41275"/>
          </a:xfrm>
          <a:custGeom>
            <a:avLst/>
            <a:gdLst/>
            <a:ahLst/>
            <a:cxnLst/>
            <a:rect l="l" t="t" r="r" b="b"/>
            <a:pathLst>
              <a:path w="35559" h="41275">
                <a:moveTo>
                  <a:pt x="0" y="0"/>
                </a:moveTo>
                <a:lnTo>
                  <a:pt x="35244" y="0"/>
                </a:lnTo>
                <a:lnTo>
                  <a:pt x="35244" y="40710"/>
                </a:lnTo>
                <a:lnTo>
                  <a:pt x="0" y="40710"/>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679707" y="6326405"/>
            <a:ext cx="87630" cy="0"/>
          </a:xfrm>
          <a:custGeom>
            <a:avLst/>
            <a:gdLst/>
            <a:ahLst/>
            <a:cxnLst/>
            <a:rect l="l" t="t" r="r" b="b"/>
            <a:pathLst>
              <a:path w="87629">
                <a:moveTo>
                  <a:pt x="0" y="0"/>
                </a:moveTo>
                <a:lnTo>
                  <a:pt x="87351"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679707" y="6342308"/>
            <a:ext cx="35560" cy="76835"/>
          </a:xfrm>
          <a:custGeom>
            <a:avLst/>
            <a:gdLst/>
            <a:ahLst/>
            <a:cxnLst/>
            <a:rect l="l" t="t" r="r" b="b"/>
            <a:pathLst>
              <a:path w="35559" h="76835">
                <a:moveTo>
                  <a:pt x="0" y="0"/>
                </a:moveTo>
                <a:lnTo>
                  <a:pt x="35244" y="0"/>
                </a:lnTo>
                <a:lnTo>
                  <a:pt x="35244" y="76332"/>
                </a:lnTo>
                <a:lnTo>
                  <a:pt x="0" y="76332"/>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801158" y="6214867"/>
            <a:ext cx="0" cy="203835"/>
          </a:xfrm>
          <a:custGeom>
            <a:avLst/>
            <a:gdLst/>
            <a:ahLst/>
            <a:cxnLst/>
            <a:rect l="l" t="t" r="r" b="b"/>
            <a:pathLst>
              <a:path h="203835">
                <a:moveTo>
                  <a:pt x="0" y="0"/>
                </a:moveTo>
                <a:lnTo>
                  <a:pt x="0" y="203772"/>
                </a:lnTo>
              </a:path>
            </a:pathLst>
          </a:custGeom>
          <a:ln w="3448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835257" y="6275618"/>
            <a:ext cx="132080" cy="147955"/>
          </a:xfrm>
          <a:custGeom>
            <a:avLst/>
            <a:gdLst/>
            <a:ahLst/>
            <a:cxnLst/>
            <a:rect l="l" t="t" r="r" b="b"/>
            <a:pathLst>
              <a:path w="132080" h="147954">
                <a:moveTo>
                  <a:pt x="65899" y="147636"/>
                </a:moveTo>
                <a:lnTo>
                  <a:pt x="39115" y="141616"/>
                </a:lnTo>
                <a:lnTo>
                  <a:pt x="18294" y="125433"/>
                </a:lnTo>
                <a:lnTo>
                  <a:pt x="4801" y="101896"/>
                </a:lnTo>
                <a:lnTo>
                  <a:pt x="0" y="73818"/>
                </a:lnTo>
                <a:lnTo>
                  <a:pt x="4801" y="45739"/>
                </a:lnTo>
                <a:lnTo>
                  <a:pt x="18294" y="22203"/>
                </a:lnTo>
                <a:lnTo>
                  <a:pt x="39115" y="6019"/>
                </a:lnTo>
                <a:lnTo>
                  <a:pt x="65899" y="0"/>
                </a:lnTo>
                <a:lnTo>
                  <a:pt x="92683" y="6019"/>
                </a:lnTo>
                <a:lnTo>
                  <a:pt x="113504" y="22203"/>
                </a:lnTo>
                <a:lnTo>
                  <a:pt x="118849" y="31526"/>
                </a:lnTo>
                <a:lnTo>
                  <a:pt x="65899" y="31526"/>
                </a:lnTo>
                <a:lnTo>
                  <a:pt x="52705" y="35214"/>
                </a:lnTo>
                <a:lnTo>
                  <a:pt x="43102" y="44886"/>
                </a:lnTo>
                <a:lnTo>
                  <a:pt x="37236" y="58451"/>
                </a:lnTo>
                <a:lnTo>
                  <a:pt x="35248" y="73818"/>
                </a:lnTo>
                <a:lnTo>
                  <a:pt x="37236" y="88740"/>
                </a:lnTo>
                <a:lnTo>
                  <a:pt x="43102" y="102076"/>
                </a:lnTo>
                <a:lnTo>
                  <a:pt x="52705" y="111664"/>
                </a:lnTo>
                <a:lnTo>
                  <a:pt x="65899" y="115340"/>
                </a:lnTo>
                <a:lnTo>
                  <a:pt x="119290" y="115340"/>
                </a:lnTo>
                <a:lnTo>
                  <a:pt x="113504" y="125433"/>
                </a:lnTo>
                <a:lnTo>
                  <a:pt x="92683" y="141616"/>
                </a:lnTo>
                <a:lnTo>
                  <a:pt x="65899" y="147636"/>
                </a:lnTo>
                <a:close/>
              </a:path>
              <a:path w="132080" h="147954">
                <a:moveTo>
                  <a:pt x="119290" y="115340"/>
                </a:moveTo>
                <a:lnTo>
                  <a:pt x="65899" y="115340"/>
                </a:lnTo>
                <a:lnTo>
                  <a:pt x="79417" y="111664"/>
                </a:lnTo>
                <a:lnTo>
                  <a:pt x="88983" y="102076"/>
                </a:lnTo>
                <a:lnTo>
                  <a:pt x="94670" y="88740"/>
                </a:lnTo>
                <a:lnTo>
                  <a:pt x="96550" y="73818"/>
                </a:lnTo>
                <a:lnTo>
                  <a:pt x="94670" y="58451"/>
                </a:lnTo>
                <a:lnTo>
                  <a:pt x="88983" y="44886"/>
                </a:lnTo>
                <a:lnTo>
                  <a:pt x="79417" y="35214"/>
                </a:lnTo>
                <a:lnTo>
                  <a:pt x="65899" y="31526"/>
                </a:lnTo>
                <a:lnTo>
                  <a:pt x="118849" y="31526"/>
                </a:lnTo>
                <a:lnTo>
                  <a:pt x="126998" y="45739"/>
                </a:lnTo>
                <a:lnTo>
                  <a:pt x="131799" y="73818"/>
                </a:lnTo>
                <a:lnTo>
                  <a:pt x="126998" y="101896"/>
                </a:lnTo>
                <a:lnTo>
                  <a:pt x="119290" y="11534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964757" y="6274848"/>
            <a:ext cx="97790" cy="144145"/>
          </a:xfrm>
          <a:custGeom>
            <a:avLst/>
            <a:gdLst/>
            <a:ahLst/>
            <a:cxnLst/>
            <a:rect l="l" t="t" r="r" b="b"/>
            <a:pathLst>
              <a:path w="97790" h="144145">
                <a:moveTo>
                  <a:pt x="57470" y="143791"/>
                </a:moveTo>
                <a:lnTo>
                  <a:pt x="22988" y="143791"/>
                </a:lnTo>
                <a:lnTo>
                  <a:pt x="22988" y="64590"/>
                </a:lnTo>
                <a:lnTo>
                  <a:pt x="21659" y="50245"/>
                </a:lnTo>
                <a:lnTo>
                  <a:pt x="17528" y="38062"/>
                </a:lnTo>
                <a:lnTo>
                  <a:pt x="10380" y="27609"/>
                </a:lnTo>
                <a:lnTo>
                  <a:pt x="0" y="18454"/>
                </a:lnTo>
                <a:lnTo>
                  <a:pt x="29118" y="0"/>
                </a:lnTo>
                <a:lnTo>
                  <a:pt x="34997" y="5430"/>
                </a:lnTo>
                <a:lnTo>
                  <a:pt x="39942" y="11149"/>
                </a:lnTo>
                <a:lnTo>
                  <a:pt x="43881" y="16868"/>
                </a:lnTo>
                <a:lnTo>
                  <a:pt x="46742" y="22299"/>
                </a:lnTo>
                <a:lnTo>
                  <a:pt x="94711" y="22299"/>
                </a:lnTo>
                <a:lnTo>
                  <a:pt x="97316" y="35371"/>
                </a:lnTo>
                <a:lnTo>
                  <a:pt x="82147" y="38446"/>
                </a:lnTo>
                <a:lnTo>
                  <a:pt x="70209" y="45559"/>
                </a:lnTo>
                <a:lnTo>
                  <a:pt x="61864" y="53537"/>
                </a:lnTo>
                <a:lnTo>
                  <a:pt x="57470" y="59208"/>
                </a:lnTo>
                <a:lnTo>
                  <a:pt x="57470" y="143791"/>
                </a:lnTo>
                <a:close/>
              </a:path>
              <a:path w="97790" h="144145">
                <a:moveTo>
                  <a:pt x="94711" y="22299"/>
                </a:moveTo>
                <a:lnTo>
                  <a:pt x="46742" y="22299"/>
                </a:lnTo>
                <a:lnTo>
                  <a:pt x="52166" y="17529"/>
                </a:lnTo>
                <a:lnTo>
                  <a:pt x="61972" y="10092"/>
                </a:lnTo>
                <a:lnTo>
                  <a:pt x="75082" y="3376"/>
                </a:lnTo>
                <a:lnTo>
                  <a:pt x="90420" y="768"/>
                </a:lnTo>
                <a:lnTo>
                  <a:pt x="94711" y="22299"/>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1072036" y="6216409"/>
            <a:ext cx="41910" cy="202565"/>
          </a:xfrm>
          <a:custGeom>
            <a:avLst/>
            <a:gdLst/>
            <a:ahLst/>
            <a:cxnLst/>
            <a:rect l="l" t="t" r="r" b="b"/>
            <a:pathLst>
              <a:path w="41909" h="202564">
                <a:moveTo>
                  <a:pt x="37547" y="202230"/>
                </a:moveTo>
                <a:lnTo>
                  <a:pt x="3065" y="202230"/>
                </a:lnTo>
                <a:lnTo>
                  <a:pt x="3065" y="63052"/>
                </a:lnTo>
                <a:lnTo>
                  <a:pt x="37547" y="63052"/>
                </a:lnTo>
                <a:lnTo>
                  <a:pt x="37547" y="202230"/>
                </a:lnTo>
                <a:close/>
              </a:path>
              <a:path w="41909" h="202564">
                <a:moveTo>
                  <a:pt x="20689" y="40753"/>
                </a:moveTo>
                <a:lnTo>
                  <a:pt x="12607" y="39131"/>
                </a:lnTo>
                <a:lnTo>
                  <a:pt x="6034" y="34698"/>
                </a:lnTo>
                <a:lnTo>
                  <a:pt x="1616" y="28102"/>
                </a:lnTo>
                <a:lnTo>
                  <a:pt x="0" y="19992"/>
                </a:lnTo>
                <a:lnTo>
                  <a:pt x="1616" y="12002"/>
                </a:lnTo>
                <a:lnTo>
                  <a:pt x="6034" y="5670"/>
                </a:lnTo>
                <a:lnTo>
                  <a:pt x="12607" y="1501"/>
                </a:lnTo>
                <a:lnTo>
                  <a:pt x="20689" y="0"/>
                </a:lnTo>
                <a:lnTo>
                  <a:pt x="28447" y="1501"/>
                </a:lnTo>
                <a:lnTo>
                  <a:pt x="35057" y="5670"/>
                </a:lnTo>
                <a:lnTo>
                  <a:pt x="39654" y="12002"/>
                </a:lnTo>
                <a:lnTo>
                  <a:pt x="41378" y="19992"/>
                </a:lnTo>
                <a:lnTo>
                  <a:pt x="39654" y="28102"/>
                </a:lnTo>
                <a:lnTo>
                  <a:pt x="35057" y="34698"/>
                </a:lnTo>
                <a:lnTo>
                  <a:pt x="28447" y="39131"/>
                </a:lnTo>
                <a:lnTo>
                  <a:pt x="20689" y="40753"/>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1130273" y="6214872"/>
            <a:ext cx="154940" cy="208915"/>
          </a:xfrm>
          <a:custGeom>
            <a:avLst/>
            <a:gdLst/>
            <a:ahLst/>
            <a:cxnLst/>
            <a:rect l="l" t="t" r="r" b="b"/>
            <a:pathLst>
              <a:path w="154940" h="208914">
                <a:moveTo>
                  <a:pt x="131799" y="74586"/>
                </a:moveTo>
                <a:lnTo>
                  <a:pt x="97316" y="74586"/>
                </a:lnTo>
                <a:lnTo>
                  <a:pt x="97316" y="0"/>
                </a:lnTo>
                <a:lnTo>
                  <a:pt x="131799" y="0"/>
                </a:lnTo>
                <a:lnTo>
                  <a:pt x="131799" y="74586"/>
                </a:lnTo>
                <a:close/>
              </a:path>
              <a:path w="154940" h="208914">
                <a:moveTo>
                  <a:pt x="63600" y="208381"/>
                </a:moveTo>
                <a:lnTo>
                  <a:pt x="36853" y="202362"/>
                </a:lnTo>
                <a:lnTo>
                  <a:pt x="16858" y="186178"/>
                </a:lnTo>
                <a:lnTo>
                  <a:pt x="4334" y="162642"/>
                </a:lnTo>
                <a:lnTo>
                  <a:pt x="0" y="134563"/>
                </a:lnTo>
                <a:lnTo>
                  <a:pt x="4334" y="106485"/>
                </a:lnTo>
                <a:lnTo>
                  <a:pt x="16858" y="82948"/>
                </a:lnTo>
                <a:lnTo>
                  <a:pt x="36853" y="66765"/>
                </a:lnTo>
                <a:lnTo>
                  <a:pt x="63600" y="60745"/>
                </a:lnTo>
                <a:lnTo>
                  <a:pt x="75765" y="62476"/>
                </a:lnTo>
                <a:lnTo>
                  <a:pt x="85631" y="66512"/>
                </a:lnTo>
                <a:lnTo>
                  <a:pt x="92910" y="71126"/>
                </a:lnTo>
                <a:lnTo>
                  <a:pt x="97316" y="74586"/>
                </a:lnTo>
                <a:lnTo>
                  <a:pt x="131799" y="74586"/>
                </a:lnTo>
                <a:lnTo>
                  <a:pt x="131799" y="92272"/>
                </a:lnTo>
                <a:lnTo>
                  <a:pt x="65899" y="92272"/>
                </a:lnTo>
                <a:lnTo>
                  <a:pt x="52705" y="95960"/>
                </a:lnTo>
                <a:lnTo>
                  <a:pt x="43102" y="105632"/>
                </a:lnTo>
                <a:lnTo>
                  <a:pt x="37236" y="119197"/>
                </a:lnTo>
                <a:lnTo>
                  <a:pt x="35248" y="134563"/>
                </a:lnTo>
                <a:lnTo>
                  <a:pt x="37236" y="149486"/>
                </a:lnTo>
                <a:lnTo>
                  <a:pt x="43102" y="162822"/>
                </a:lnTo>
                <a:lnTo>
                  <a:pt x="52705" y="172410"/>
                </a:lnTo>
                <a:lnTo>
                  <a:pt x="65899" y="176086"/>
                </a:lnTo>
                <a:lnTo>
                  <a:pt x="141019" y="176086"/>
                </a:lnTo>
                <a:lnTo>
                  <a:pt x="144406" y="181108"/>
                </a:lnTo>
                <a:lnTo>
                  <a:pt x="150624" y="186851"/>
                </a:lnTo>
                <a:lnTo>
                  <a:pt x="108044" y="186851"/>
                </a:lnTo>
                <a:lnTo>
                  <a:pt x="102285" y="193784"/>
                </a:lnTo>
                <a:lnTo>
                  <a:pt x="93006" y="200788"/>
                </a:lnTo>
                <a:lnTo>
                  <a:pt x="80135" y="206207"/>
                </a:lnTo>
                <a:lnTo>
                  <a:pt x="63600" y="208381"/>
                </a:lnTo>
                <a:close/>
              </a:path>
              <a:path w="154940" h="208914">
                <a:moveTo>
                  <a:pt x="141019" y="176086"/>
                </a:moveTo>
                <a:lnTo>
                  <a:pt x="65899" y="176086"/>
                </a:lnTo>
                <a:lnTo>
                  <a:pt x="79536" y="172410"/>
                </a:lnTo>
                <a:lnTo>
                  <a:pt x="89366" y="162822"/>
                </a:lnTo>
                <a:lnTo>
                  <a:pt x="95317" y="149486"/>
                </a:lnTo>
                <a:lnTo>
                  <a:pt x="97316" y="134563"/>
                </a:lnTo>
                <a:lnTo>
                  <a:pt x="95317" y="119197"/>
                </a:lnTo>
                <a:lnTo>
                  <a:pt x="89366" y="105632"/>
                </a:lnTo>
                <a:lnTo>
                  <a:pt x="79536" y="95960"/>
                </a:lnTo>
                <a:lnTo>
                  <a:pt x="65899" y="92272"/>
                </a:lnTo>
                <a:lnTo>
                  <a:pt x="131799" y="92272"/>
                </a:lnTo>
                <a:lnTo>
                  <a:pt x="131799" y="144560"/>
                </a:lnTo>
                <a:lnTo>
                  <a:pt x="133128" y="158473"/>
                </a:lnTo>
                <a:lnTo>
                  <a:pt x="137258" y="170511"/>
                </a:lnTo>
                <a:lnTo>
                  <a:pt x="141019" y="176086"/>
                </a:lnTo>
                <a:close/>
              </a:path>
              <a:path w="154940" h="208914">
                <a:moveTo>
                  <a:pt x="125669" y="208381"/>
                </a:moveTo>
                <a:lnTo>
                  <a:pt x="120867" y="204044"/>
                </a:lnTo>
                <a:lnTo>
                  <a:pt x="115994" y="198481"/>
                </a:lnTo>
                <a:lnTo>
                  <a:pt x="111552" y="192486"/>
                </a:lnTo>
                <a:lnTo>
                  <a:pt x="108044" y="186851"/>
                </a:lnTo>
                <a:lnTo>
                  <a:pt x="150624" y="186851"/>
                </a:lnTo>
                <a:lnTo>
                  <a:pt x="154787" y="190696"/>
                </a:lnTo>
                <a:lnTo>
                  <a:pt x="125669" y="208381"/>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1286593" y="6275617"/>
            <a:ext cx="134620" cy="147955"/>
          </a:xfrm>
          <a:custGeom>
            <a:avLst/>
            <a:gdLst/>
            <a:ahLst/>
            <a:cxnLst/>
            <a:rect l="l" t="t" r="r" b="b"/>
            <a:pathLst>
              <a:path w="134619" h="147954">
                <a:moveTo>
                  <a:pt x="29118" y="36909"/>
                </a:moveTo>
                <a:lnTo>
                  <a:pt x="15325" y="12303"/>
                </a:lnTo>
                <a:lnTo>
                  <a:pt x="21479" y="8758"/>
                </a:lnTo>
                <a:lnTo>
                  <a:pt x="31225" y="4709"/>
                </a:lnTo>
                <a:lnTo>
                  <a:pt x="43557" y="1381"/>
                </a:lnTo>
                <a:lnTo>
                  <a:pt x="57470" y="0"/>
                </a:lnTo>
                <a:lnTo>
                  <a:pt x="81368" y="4084"/>
                </a:lnTo>
                <a:lnTo>
                  <a:pt x="98083" y="15378"/>
                </a:lnTo>
                <a:lnTo>
                  <a:pt x="106048" y="29219"/>
                </a:lnTo>
                <a:lnTo>
                  <a:pt x="55938" y="29219"/>
                </a:lnTo>
                <a:lnTo>
                  <a:pt x="47544" y="29988"/>
                </a:lnTo>
                <a:lnTo>
                  <a:pt x="39942" y="31910"/>
                </a:lnTo>
                <a:lnTo>
                  <a:pt x="33632" y="34409"/>
                </a:lnTo>
                <a:lnTo>
                  <a:pt x="29118" y="36909"/>
                </a:lnTo>
                <a:close/>
              </a:path>
              <a:path w="134619" h="147954">
                <a:moveTo>
                  <a:pt x="49041" y="147636"/>
                </a:moveTo>
                <a:lnTo>
                  <a:pt x="29094" y="144320"/>
                </a:lnTo>
                <a:lnTo>
                  <a:pt x="13601" y="134948"/>
                </a:lnTo>
                <a:lnTo>
                  <a:pt x="3563" y="120362"/>
                </a:lnTo>
                <a:lnTo>
                  <a:pt x="0" y="101499"/>
                </a:lnTo>
                <a:lnTo>
                  <a:pt x="4525" y="81639"/>
                </a:lnTo>
                <a:lnTo>
                  <a:pt x="17241" y="67185"/>
                </a:lnTo>
                <a:lnTo>
                  <a:pt x="36853" y="58355"/>
                </a:lnTo>
                <a:lnTo>
                  <a:pt x="62068" y="55363"/>
                </a:lnTo>
                <a:lnTo>
                  <a:pt x="76627" y="55363"/>
                </a:lnTo>
                <a:lnTo>
                  <a:pt x="75334" y="44466"/>
                </a:lnTo>
                <a:lnTo>
                  <a:pt x="71455" y="36236"/>
                </a:lnTo>
                <a:lnTo>
                  <a:pt x="64989" y="31033"/>
                </a:lnTo>
                <a:lnTo>
                  <a:pt x="55938" y="29219"/>
                </a:lnTo>
                <a:lnTo>
                  <a:pt x="106048" y="29219"/>
                </a:lnTo>
                <a:lnTo>
                  <a:pt x="107901" y="32439"/>
                </a:lnTo>
                <a:lnTo>
                  <a:pt x="111109" y="53825"/>
                </a:lnTo>
                <a:lnTo>
                  <a:pt x="111109" y="79200"/>
                </a:lnTo>
                <a:lnTo>
                  <a:pt x="62068" y="79200"/>
                </a:lnTo>
                <a:lnTo>
                  <a:pt x="50119" y="80942"/>
                </a:lnTo>
                <a:lnTo>
                  <a:pt x="41761" y="85640"/>
                </a:lnTo>
                <a:lnTo>
                  <a:pt x="36853" y="92500"/>
                </a:lnTo>
                <a:lnTo>
                  <a:pt x="35248" y="100730"/>
                </a:lnTo>
                <a:lnTo>
                  <a:pt x="36936" y="109693"/>
                </a:lnTo>
                <a:lnTo>
                  <a:pt x="41283" y="115917"/>
                </a:lnTo>
                <a:lnTo>
                  <a:pt x="47209" y="119545"/>
                </a:lnTo>
                <a:lnTo>
                  <a:pt x="53639" y="120723"/>
                </a:lnTo>
                <a:lnTo>
                  <a:pt x="124418" y="120723"/>
                </a:lnTo>
                <a:lnTo>
                  <a:pt x="134098" y="129950"/>
                </a:lnTo>
                <a:lnTo>
                  <a:pt x="89654" y="129950"/>
                </a:lnTo>
                <a:lnTo>
                  <a:pt x="85140" y="134660"/>
                </a:lnTo>
                <a:lnTo>
                  <a:pt x="76531" y="140523"/>
                </a:lnTo>
                <a:lnTo>
                  <a:pt x="64331" y="145521"/>
                </a:lnTo>
                <a:lnTo>
                  <a:pt x="49041" y="147636"/>
                </a:lnTo>
                <a:close/>
              </a:path>
              <a:path w="134619" h="147954">
                <a:moveTo>
                  <a:pt x="124418" y="120723"/>
                </a:moveTo>
                <a:lnTo>
                  <a:pt x="53639" y="120723"/>
                </a:lnTo>
                <a:lnTo>
                  <a:pt x="64379" y="118320"/>
                </a:lnTo>
                <a:lnTo>
                  <a:pt x="72317" y="113033"/>
                </a:lnTo>
                <a:lnTo>
                  <a:pt x="77238" y="107747"/>
                </a:lnTo>
                <a:lnTo>
                  <a:pt x="78926" y="105344"/>
                </a:lnTo>
                <a:lnTo>
                  <a:pt x="78160" y="101499"/>
                </a:lnTo>
                <a:lnTo>
                  <a:pt x="77393" y="93810"/>
                </a:lnTo>
                <a:lnTo>
                  <a:pt x="77325" y="85640"/>
                </a:lnTo>
                <a:lnTo>
                  <a:pt x="76656" y="80942"/>
                </a:lnTo>
                <a:lnTo>
                  <a:pt x="76627" y="79200"/>
                </a:lnTo>
                <a:lnTo>
                  <a:pt x="111109" y="79200"/>
                </a:lnTo>
                <a:lnTo>
                  <a:pt x="111109" y="83814"/>
                </a:lnTo>
                <a:lnTo>
                  <a:pt x="112546" y="97727"/>
                </a:lnTo>
                <a:lnTo>
                  <a:pt x="116856" y="109765"/>
                </a:lnTo>
                <a:lnTo>
                  <a:pt x="124065" y="120386"/>
                </a:lnTo>
                <a:lnTo>
                  <a:pt x="124418" y="120723"/>
                </a:lnTo>
                <a:close/>
              </a:path>
              <a:path w="134619" h="147954">
                <a:moveTo>
                  <a:pt x="104979" y="147636"/>
                </a:moveTo>
                <a:lnTo>
                  <a:pt x="103447" y="146098"/>
                </a:lnTo>
                <a:lnTo>
                  <a:pt x="93485" y="135333"/>
                </a:lnTo>
                <a:lnTo>
                  <a:pt x="89654" y="129950"/>
                </a:lnTo>
                <a:lnTo>
                  <a:pt x="134098" y="129950"/>
                </a:lnTo>
                <a:lnTo>
                  <a:pt x="104979" y="14763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679703" y="6436107"/>
            <a:ext cx="34925" cy="73025"/>
          </a:xfrm>
          <a:custGeom>
            <a:avLst/>
            <a:gdLst/>
            <a:ahLst/>
            <a:cxnLst/>
            <a:rect l="l" t="t" r="r" b="b"/>
            <a:pathLst>
              <a:path w="34925" h="73025">
                <a:moveTo>
                  <a:pt x="0" y="0"/>
                </a:moveTo>
                <a:lnTo>
                  <a:pt x="34482" y="0"/>
                </a:lnTo>
                <a:lnTo>
                  <a:pt x="34482" y="72515"/>
                </a:lnTo>
                <a:lnTo>
                  <a:pt x="0" y="72515"/>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679703" y="6524525"/>
            <a:ext cx="127635" cy="0"/>
          </a:xfrm>
          <a:custGeom>
            <a:avLst/>
            <a:gdLst/>
            <a:ahLst/>
            <a:cxnLst/>
            <a:rect l="l" t="t" r="r" b="b"/>
            <a:pathLst>
              <a:path w="127634">
                <a:moveTo>
                  <a:pt x="0" y="0"/>
                </a:moveTo>
                <a:lnTo>
                  <a:pt x="127201"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679703" y="6540428"/>
            <a:ext cx="34925" cy="75565"/>
          </a:xfrm>
          <a:custGeom>
            <a:avLst/>
            <a:gdLst/>
            <a:ahLst/>
            <a:cxnLst/>
            <a:rect l="l" t="t" r="r" b="b"/>
            <a:pathLst>
              <a:path w="34925" h="75565">
                <a:moveTo>
                  <a:pt x="0" y="0"/>
                </a:moveTo>
                <a:lnTo>
                  <a:pt x="34482" y="0"/>
                </a:lnTo>
                <a:lnTo>
                  <a:pt x="34482" y="75059"/>
                </a:lnTo>
                <a:lnTo>
                  <a:pt x="0" y="75059"/>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771656" y="6436325"/>
            <a:ext cx="35560" cy="72390"/>
          </a:xfrm>
          <a:custGeom>
            <a:avLst/>
            <a:gdLst/>
            <a:ahLst/>
            <a:cxnLst/>
            <a:rect l="l" t="t" r="r" b="b"/>
            <a:pathLst>
              <a:path w="35559" h="72390">
                <a:moveTo>
                  <a:pt x="35248" y="72280"/>
                </a:moveTo>
                <a:lnTo>
                  <a:pt x="0" y="72280"/>
                </a:lnTo>
                <a:lnTo>
                  <a:pt x="0" y="0"/>
                </a:lnTo>
                <a:lnTo>
                  <a:pt x="35248" y="0"/>
                </a:lnTo>
                <a:lnTo>
                  <a:pt x="35248" y="7228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771656" y="6540132"/>
            <a:ext cx="35560" cy="75565"/>
          </a:xfrm>
          <a:custGeom>
            <a:avLst/>
            <a:gdLst/>
            <a:ahLst/>
            <a:cxnLst/>
            <a:rect l="l" t="t" r="r" b="b"/>
            <a:pathLst>
              <a:path w="35559" h="75565">
                <a:moveTo>
                  <a:pt x="35248" y="75355"/>
                </a:moveTo>
                <a:lnTo>
                  <a:pt x="0" y="75355"/>
                </a:lnTo>
                <a:lnTo>
                  <a:pt x="0" y="0"/>
                </a:lnTo>
                <a:lnTo>
                  <a:pt x="35248" y="0"/>
                </a:lnTo>
                <a:lnTo>
                  <a:pt x="35248" y="75355"/>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825296" y="6452646"/>
            <a:ext cx="95250" cy="0"/>
          </a:xfrm>
          <a:custGeom>
            <a:avLst/>
            <a:gdLst/>
            <a:ahLst/>
            <a:cxnLst/>
            <a:rect l="l" t="t" r="r" b="b"/>
            <a:pathLst>
              <a:path w="95250">
                <a:moveTo>
                  <a:pt x="0" y="0"/>
                </a:moveTo>
                <a:lnTo>
                  <a:pt x="95018" y="0"/>
                </a:lnTo>
              </a:path>
            </a:pathLst>
          </a:custGeom>
          <a:ln w="33077">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825296" y="6469184"/>
            <a:ext cx="35560" cy="37465"/>
          </a:xfrm>
          <a:custGeom>
            <a:avLst/>
            <a:gdLst/>
            <a:ahLst/>
            <a:cxnLst/>
            <a:rect l="l" t="t" r="r" b="b"/>
            <a:pathLst>
              <a:path w="35559" h="37465">
                <a:moveTo>
                  <a:pt x="0" y="0"/>
                </a:moveTo>
                <a:lnTo>
                  <a:pt x="35248" y="0"/>
                </a:lnTo>
                <a:lnTo>
                  <a:pt x="35248" y="36893"/>
                </a:lnTo>
                <a:lnTo>
                  <a:pt x="0" y="36893"/>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825296" y="6521345"/>
            <a:ext cx="86360" cy="0"/>
          </a:xfrm>
          <a:custGeom>
            <a:avLst/>
            <a:gdLst/>
            <a:ahLst/>
            <a:cxnLst/>
            <a:rect l="l" t="t" r="r" b="b"/>
            <a:pathLst>
              <a:path w="86359">
                <a:moveTo>
                  <a:pt x="0" y="0"/>
                </a:moveTo>
                <a:lnTo>
                  <a:pt x="85822" y="0"/>
                </a:lnTo>
              </a:path>
            </a:pathLst>
          </a:custGeom>
          <a:ln w="3053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825296" y="6536611"/>
            <a:ext cx="35560" cy="47625"/>
          </a:xfrm>
          <a:custGeom>
            <a:avLst/>
            <a:gdLst/>
            <a:ahLst/>
            <a:cxnLst/>
            <a:rect l="l" t="t" r="r" b="b"/>
            <a:pathLst>
              <a:path w="35559" h="47625">
                <a:moveTo>
                  <a:pt x="0" y="0"/>
                </a:moveTo>
                <a:lnTo>
                  <a:pt x="35248" y="0"/>
                </a:lnTo>
                <a:lnTo>
                  <a:pt x="35248" y="47071"/>
                </a:lnTo>
                <a:lnTo>
                  <a:pt x="0" y="47071"/>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825296" y="6599585"/>
            <a:ext cx="98425" cy="0"/>
          </a:xfrm>
          <a:custGeom>
            <a:avLst/>
            <a:gdLst/>
            <a:ahLst/>
            <a:cxnLst/>
            <a:rect l="l" t="t" r="r" b="b"/>
            <a:pathLst>
              <a:path w="98425">
                <a:moveTo>
                  <a:pt x="0" y="0"/>
                </a:moveTo>
                <a:lnTo>
                  <a:pt x="98083"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924911" y="6436325"/>
            <a:ext cx="156845" cy="184150"/>
          </a:xfrm>
          <a:custGeom>
            <a:avLst/>
            <a:gdLst/>
            <a:ahLst/>
            <a:cxnLst/>
            <a:rect l="l" t="t" r="r" b="b"/>
            <a:pathLst>
              <a:path w="156844" h="184150">
                <a:moveTo>
                  <a:pt x="35248" y="183776"/>
                </a:moveTo>
                <a:lnTo>
                  <a:pt x="0" y="174548"/>
                </a:lnTo>
                <a:lnTo>
                  <a:pt x="63600" y="0"/>
                </a:lnTo>
                <a:lnTo>
                  <a:pt x="91952" y="0"/>
                </a:lnTo>
                <a:lnTo>
                  <a:pt x="110100" y="49212"/>
                </a:lnTo>
                <a:lnTo>
                  <a:pt x="78160" y="49212"/>
                </a:lnTo>
                <a:lnTo>
                  <a:pt x="56704" y="115340"/>
                </a:lnTo>
                <a:lnTo>
                  <a:pt x="134486" y="115340"/>
                </a:lnTo>
                <a:lnTo>
                  <a:pt x="145828" y="146098"/>
                </a:lnTo>
                <a:lnTo>
                  <a:pt x="47509" y="146098"/>
                </a:lnTo>
                <a:lnTo>
                  <a:pt x="35248" y="183776"/>
                </a:lnTo>
                <a:close/>
              </a:path>
              <a:path w="156844" h="184150">
                <a:moveTo>
                  <a:pt x="134486" y="115340"/>
                </a:moveTo>
                <a:lnTo>
                  <a:pt x="98849" y="115340"/>
                </a:lnTo>
                <a:lnTo>
                  <a:pt x="78160" y="49212"/>
                </a:lnTo>
                <a:lnTo>
                  <a:pt x="110100" y="49212"/>
                </a:lnTo>
                <a:lnTo>
                  <a:pt x="134486" y="115340"/>
                </a:lnTo>
                <a:close/>
              </a:path>
              <a:path w="156844" h="184150">
                <a:moveTo>
                  <a:pt x="121071" y="183776"/>
                </a:moveTo>
                <a:lnTo>
                  <a:pt x="108811" y="146098"/>
                </a:lnTo>
                <a:lnTo>
                  <a:pt x="145828" y="146098"/>
                </a:lnTo>
                <a:lnTo>
                  <a:pt x="156320" y="174548"/>
                </a:lnTo>
                <a:lnTo>
                  <a:pt x="121071" y="18377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1101155" y="6436107"/>
            <a:ext cx="0" cy="147955"/>
          </a:xfrm>
          <a:custGeom>
            <a:avLst/>
            <a:gdLst/>
            <a:ahLst/>
            <a:cxnLst/>
            <a:rect l="l" t="t" r="r" b="b"/>
            <a:pathLst>
              <a:path h="147954">
                <a:moveTo>
                  <a:pt x="0" y="0"/>
                </a:moveTo>
                <a:lnTo>
                  <a:pt x="0" y="147575"/>
                </a:lnTo>
              </a:path>
            </a:pathLst>
          </a:custGeom>
          <a:ln w="35248">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1083530" y="6599585"/>
            <a:ext cx="97155" cy="0"/>
          </a:xfrm>
          <a:custGeom>
            <a:avLst/>
            <a:gdLst/>
            <a:ahLst/>
            <a:cxnLst/>
            <a:rect l="l" t="t" r="r" b="b"/>
            <a:pathLst>
              <a:path w="97155">
                <a:moveTo>
                  <a:pt x="0" y="0"/>
                </a:moveTo>
                <a:lnTo>
                  <a:pt x="96550"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1152495" y="6452473"/>
            <a:ext cx="124460" cy="0"/>
          </a:xfrm>
          <a:custGeom>
            <a:avLst/>
            <a:gdLst/>
            <a:ahLst/>
            <a:cxnLst/>
            <a:rect l="l" t="t" r="r" b="b"/>
            <a:pathLst>
              <a:path w="124459">
                <a:moveTo>
                  <a:pt x="0" y="0"/>
                </a:moveTo>
                <a:lnTo>
                  <a:pt x="124136" y="0"/>
                </a:lnTo>
              </a:path>
            </a:pathLst>
          </a:custGeom>
          <a:ln w="3229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1214946" y="6468621"/>
            <a:ext cx="0" cy="147320"/>
          </a:xfrm>
          <a:custGeom>
            <a:avLst/>
            <a:gdLst/>
            <a:ahLst/>
            <a:cxnLst/>
            <a:rect l="l" t="t" r="r" b="b"/>
            <a:pathLst>
              <a:path h="147320">
                <a:moveTo>
                  <a:pt x="0" y="0"/>
                </a:moveTo>
                <a:lnTo>
                  <a:pt x="0" y="146867"/>
                </a:lnTo>
              </a:path>
            </a:pathLst>
          </a:custGeom>
          <a:ln w="3448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1281996" y="6436107"/>
            <a:ext cx="35560" cy="73025"/>
          </a:xfrm>
          <a:custGeom>
            <a:avLst/>
            <a:gdLst/>
            <a:ahLst/>
            <a:cxnLst/>
            <a:rect l="l" t="t" r="r" b="b"/>
            <a:pathLst>
              <a:path w="35559" h="73025">
                <a:moveTo>
                  <a:pt x="0" y="0"/>
                </a:moveTo>
                <a:lnTo>
                  <a:pt x="35248" y="0"/>
                </a:lnTo>
                <a:lnTo>
                  <a:pt x="35248" y="72515"/>
                </a:lnTo>
                <a:lnTo>
                  <a:pt x="0" y="72515"/>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1281996" y="6524525"/>
            <a:ext cx="127635" cy="0"/>
          </a:xfrm>
          <a:custGeom>
            <a:avLst/>
            <a:gdLst/>
            <a:ahLst/>
            <a:cxnLst/>
            <a:rect l="l" t="t" r="r" b="b"/>
            <a:pathLst>
              <a:path w="127634">
                <a:moveTo>
                  <a:pt x="0" y="0"/>
                </a:moveTo>
                <a:lnTo>
                  <a:pt x="127201"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1281996" y="6540428"/>
            <a:ext cx="35560" cy="75565"/>
          </a:xfrm>
          <a:custGeom>
            <a:avLst/>
            <a:gdLst/>
            <a:ahLst/>
            <a:cxnLst/>
            <a:rect l="l" t="t" r="r" b="b"/>
            <a:pathLst>
              <a:path w="35559" h="75565">
                <a:moveTo>
                  <a:pt x="0" y="0"/>
                </a:moveTo>
                <a:lnTo>
                  <a:pt x="35248" y="0"/>
                </a:lnTo>
                <a:lnTo>
                  <a:pt x="35248" y="75059"/>
                </a:lnTo>
                <a:lnTo>
                  <a:pt x="0" y="75059"/>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1374715" y="6436325"/>
            <a:ext cx="34925" cy="72390"/>
          </a:xfrm>
          <a:custGeom>
            <a:avLst/>
            <a:gdLst/>
            <a:ahLst/>
            <a:cxnLst/>
            <a:rect l="l" t="t" r="r" b="b"/>
            <a:pathLst>
              <a:path w="34925" h="72390">
                <a:moveTo>
                  <a:pt x="34482" y="72280"/>
                </a:moveTo>
                <a:lnTo>
                  <a:pt x="0" y="72280"/>
                </a:lnTo>
                <a:lnTo>
                  <a:pt x="0" y="0"/>
                </a:lnTo>
                <a:lnTo>
                  <a:pt x="34482" y="0"/>
                </a:lnTo>
                <a:lnTo>
                  <a:pt x="34482" y="7228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1374715" y="6540132"/>
            <a:ext cx="34925" cy="75565"/>
          </a:xfrm>
          <a:custGeom>
            <a:avLst/>
            <a:gdLst/>
            <a:ahLst/>
            <a:cxnLst/>
            <a:rect l="l" t="t" r="r" b="b"/>
            <a:pathLst>
              <a:path w="34925" h="75565">
                <a:moveTo>
                  <a:pt x="34482" y="75355"/>
                </a:moveTo>
                <a:lnTo>
                  <a:pt x="0" y="75355"/>
                </a:lnTo>
                <a:lnTo>
                  <a:pt x="0" y="0"/>
                </a:lnTo>
                <a:lnTo>
                  <a:pt x="34482" y="0"/>
                </a:lnTo>
                <a:lnTo>
                  <a:pt x="34482" y="75355"/>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8192833" y="845626"/>
            <a:ext cx="3159627" cy="2697863"/>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10398252" y="1100327"/>
            <a:ext cx="551687" cy="1318259"/>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txBox="1">
            <a:spLocks noGrp="1"/>
          </p:cNvSpPr>
          <p:nvPr>
            <p:ph type="title"/>
          </p:nvPr>
        </p:nvSpPr>
        <p:spPr>
          <a:xfrm>
            <a:off x="1380902" y="2425542"/>
            <a:ext cx="8606155" cy="1602740"/>
          </a:xfrm>
          <a:prstGeom prst="rect">
            <a:avLst/>
          </a:prstGeom>
        </p:spPr>
        <p:txBody>
          <a:bodyPr vert="horz" wrap="square" lIns="0" tIns="12700" rIns="0" bIns="0" rtlCol="0">
            <a:spAutoFit/>
          </a:bodyPr>
          <a:lstStyle/>
          <a:p>
            <a:pPr marL="73660">
              <a:lnSpc>
                <a:spcPts val="6030"/>
              </a:lnSpc>
              <a:spcBef>
                <a:spcPts val="100"/>
              </a:spcBef>
              <a:tabLst>
                <a:tab pos="1745614" algn="l"/>
                <a:tab pos="5171440" algn="l"/>
                <a:tab pos="6194425" algn="l"/>
              </a:tabLst>
            </a:pPr>
            <a:r>
              <a:rPr sz="5400" spc="-30" dirty="0">
                <a:solidFill>
                  <a:srgbClr val="C00000"/>
                </a:solidFill>
              </a:rPr>
              <a:t>2021	</a:t>
            </a:r>
            <a:r>
              <a:rPr sz="5400" spc="-60" dirty="0">
                <a:solidFill>
                  <a:srgbClr val="C00000"/>
                </a:solidFill>
              </a:rPr>
              <a:t>Palm</a:t>
            </a:r>
            <a:r>
              <a:rPr sz="5400" spc="-135" dirty="0">
                <a:solidFill>
                  <a:srgbClr val="C00000"/>
                </a:solidFill>
              </a:rPr>
              <a:t> </a:t>
            </a:r>
            <a:r>
              <a:rPr sz="5400" spc="-35" dirty="0">
                <a:solidFill>
                  <a:srgbClr val="C00000"/>
                </a:solidFill>
              </a:rPr>
              <a:t>Beach	</a:t>
            </a:r>
            <a:r>
              <a:rPr sz="5400" spc="-30" dirty="0">
                <a:solidFill>
                  <a:srgbClr val="C00000"/>
                </a:solidFill>
              </a:rPr>
              <a:t>vs.	</a:t>
            </a:r>
            <a:r>
              <a:rPr sz="5400" spc="-70" dirty="0">
                <a:solidFill>
                  <a:srgbClr val="C00000"/>
                </a:solidFill>
              </a:rPr>
              <a:t>FLORIDA</a:t>
            </a:r>
            <a:endParaRPr sz="5400"/>
          </a:p>
          <a:p>
            <a:pPr marL="12700">
              <a:lnSpc>
                <a:spcPts val="6390"/>
              </a:lnSpc>
              <a:tabLst>
                <a:tab pos="3477895" algn="l"/>
                <a:tab pos="4233545" algn="l"/>
              </a:tabLst>
            </a:pPr>
            <a:r>
              <a:rPr sz="5700" i="1" spc="-220" dirty="0">
                <a:solidFill>
                  <a:srgbClr val="000000"/>
                </a:solidFill>
                <a:latin typeface="Calibri Light"/>
                <a:cs typeface="Calibri Light"/>
              </a:rPr>
              <a:t>New</a:t>
            </a:r>
            <a:r>
              <a:rPr sz="5700" i="1" spc="-190" dirty="0">
                <a:solidFill>
                  <a:srgbClr val="000000"/>
                </a:solidFill>
                <a:latin typeface="Calibri Light"/>
                <a:cs typeface="Calibri Light"/>
              </a:rPr>
              <a:t> </a:t>
            </a:r>
            <a:r>
              <a:rPr sz="5700" i="1" spc="-165" dirty="0">
                <a:solidFill>
                  <a:srgbClr val="000000"/>
                </a:solidFill>
                <a:latin typeface="Calibri Light"/>
                <a:cs typeface="Calibri Light"/>
              </a:rPr>
              <a:t>HIV</a:t>
            </a:r>
            <a:r>
              <a:rPr sz="5700" i="1" spc="-170" dirty="0">
                <a:solidFill>
                  <a:srgbClr val="000000"/>
                </a:solidFill>
                <a:latin typeface="Calibri Light"/>
                <a:cs typeface="Calibri Light"/>
              </a:rPr>
              <a:t> </a:t>
            </a:r>
            <a:r>
              <a:rPr sz="5700" i="1" spc="-180" dirty="0">
                <a:solidFill>
                  <a:srgbClr val="000000"/>
                </a:solidFill>
                <a:latin typeface="Calibri Light"/>
                <a:cs typeface="Calibri Light"/>
              </a:rPr>
              <a:t>Dx	</a:t>
            </a:r>
            <a:r>
              <a:rPr sz="5400" dirty="0">
                <a:solidFill>
                  <a:srgbClr val="C00000"/>
                </a:solidFill>
              </a:rPr>
              <a:t>&amp;	</a:t>
            </a:r>
            <a:r>
              <a:rPr sz="5700" i="1" spc="-135" dirty="0">
                <a:solidFill>
                  <a:srgbClr val="C00000"/>
                </a:solidFill>
                <a:latin typeface="Calibri Light"/>
                <a:cs typeface="Calibri Light"/>
              </a:rPr>
              <a:t>Care</a:t>
            </a:r>
            <a:r>
              <a:rPr sz="5700" i="1" spc="-395" dirty="0">
                <a:solidFill>
                  <a:srgbClr val="C00000"/>
                </a:solidFill>
                <a:latin typeface="Calibri Light"/>
                <a:cs typeface="Calibri Light"/>
              </a:rPr>
              <a:t> </a:t>
            </a:r>
            <a:r>
              <a:rPr sz="5700" i="1" spc="-185" dirty="0">
                <a:solidFill>
                  <a:srgbClr val="C00000"/>
                </a:solidFill>
                <a:latin typeface="Calibri Light"/>
                <a:cs typeface="Calibri Light"/>
              </a:rPr>
              <a:t>Continuum</a:t>
            </a:r>
            <a:endParaRPr sz="5700">
              <a:latin typeface="Calibri Light"/>
              <a:cs typeface="Calibri Light"/>
            </a:endParaRPr>
          </a:p>
        </p:txBody>
      </p:sp>
    </p:spTree>
    <p:extLst>
      <p:ext uri="{BB962C8B-B14F-4D97-AF65-F5344CB8AC3E}">
        <p14:creationId xmlns:p14="http://schemas.microsoft.com/office/powerpoint/2010/main" val="3866042897"/>
      </p:ext>
    </p:extLst>
  </p:cSld>
  <p:clrMapOvr>
    <a:masterClrMapping/>
  </p:clrMapOvr>
  <p:timing>
    <p:tnLst>
      <p:par>
        <p:cTn id="1" dur="indefinite" restart="never" nodeType="tmRoot"/>
      </p:par>
    </p:tn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Text Placeholder 2"/>
          <p:cNvSpPr>
            <a:spLocks noGrp="1"/>
          </p:cNvSpPr>
          <p:nvPr>
            <p:ph type="body" idx="1"/>
          </p:nvPr>
        </p:nvSpPr>
        <p:spPr/>
        <p:txBody>
          <a:bodyPr/>
          <a:lstStyle/>
          <a:p>
            <a:endParaRPr lang="en-US"/>
          </a:p>
        </p:txBody>
      </p:sp>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2714"/>
            <a:ext cx="12192000" cy="6863430"/>
          </a:xfrm>
          <a:prstGeom prst="rect">
            <a:avLst/>
          </a:prstGeom>
        </p:spPr>
      </p:pic>
    </p:spTree>
    <p:extLst>
      <p:ext uri="{BB962C8B-B14F-4D97-AF65-F5344CB8AC3E}">
        <p14:creationId xmlns:p14="http://schemas.microsoft.com/office/powerpoint/2010/main" val="987085479"/>
      </p:ext>
    </p:extLst>
  </p:cSld>
  <p:clrMapOvr>
    <a:masterClrMapping/>
  </p:clrMapOvr>
  <p:timing>
    <p:tnLst>
      <p:par>
        <p:cTn id="1" dur="indefinite" restart="never" nodeType="tmRoot"/>
      </p:par>
    </p:tnLst>
  </p:timing>
</p:sld>
</file>

<file path=ppt/slides/slide23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6126479"/>
            <a:ext cx="11966236" cy="568451"/>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p:nvPr/>
        </p:nvSpPr>
        <p:spPr>
          <a:xfrm>
            <a:off x="0" y="227088"/>
            <a:ext cx="12192000" cy="1091171"/>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835257" y="6275618"/>
            <a:ext cx="132080" cy="147955"/>
          </a:xfrm>
          <a:custGeom>
            <a:avLst/>
            <a:gdLst/>
            <a:ahLst/>
            <a:cxnLst/>
            <a:rect l="l" t="t" r="r" b="b"/>
            <a:pathLst>
              <a:path w="132080" h="147954">
                <a:moveTo>
                  <a:pt x="65899" y="147636"/>
                </a:moveTo>
                <a:lnTo>
                  <a:pt x="39115" y="141616"/>
                </a:lnTo>
                <a:lnTo>
                  <a:pt x="18294" y="125433"/>
                </a:lnTo>
                <a:lnTo>
                  <a:pt x="4801" y="101896"/>
                </a:lnTo>
                <a:lnTo>
                  <a:pt x="0" y="73818"/>
                </a:lnTo>
                <a:lnTo>
                  <a:pt x="4801" y="45739"/>
                </a:lnTo>
                <a:lnTo>
                  <a:pt x="18294" y="22203"/>
                </a:lnTo>
                <a:lnTo>
                  <a:pt x="39115" y="6019"/>
                </a:lnTo>
                <a:lnTo>
                  <a:pt x="65899" y="0"/>
                </a:lnTo>
                <a:lnTo>
                  <a:pt x="92683" y="6019"/>
                </a:lnTo>
                <a:lnTo>
                  <a:pt x="113504" y="22203"/>
                </a:lnTo>
                <a:lnTo>
                  <a:pt x="118849" y="31526"/>
                </a:lnTo>
                <a:lnTo>
                  <a:pt x="65899" y="31526"/>
                </a:lnTo>
                <a:lnTo>
                  <a:pt x="52705" y="35214"/>
                </a:lnTo>
                <a:lnTo>
                  <a:pt x="43102" y="44886"/>
                </a:lnTo>
                <a:lnTo>
                  <a:pt x="37236" y="58451"/>
                </a:lnTo>
                <a:lnTo>
                  <a:pt x="35248" y="73818"/>
                </a:lnTo>
                <a:lnTo>
                  <a:pt x="37236" y="88740"/>
                </a:lnTo>
                <a:lnTo>
                  <a:pt x="43102" y="102076"/>
                </a:lnTo>
                <a:lnTo>
                  <a:pt x="52705" y="111664"/>
                </a:lnTo>
                <a:lnTo>
                  <a:pt x="65899" y="115340"/>
                </a:lnTo>
                <a:lnTo>
                  <a:pt x="119290" y="115340"/>
                </a:lnTo>
                <a:lnTo>
                  <a:pt x="113504" y="125433"/>
                </a:lnTo>
                <a:lnTo>
                  <a:pt x="92683" y="141616"/>
                </a:lnTo>
                <a:lnTo>
                  <a:pt x="65899" y="147636"/>
                </a:lnTo>
                <a:close/>
              </a:path>
              <a:path w="132080" h="147954">
                <a:moveTo>
                  <a:pt x="119290" y="115340"/>
                </a:moveTo>
                <a:lnTo>
                  <a:pt x="65899" y="115340"/>
                </a:lnTo>
                <a:lnTo>
                  <a:pt x="79417" y="111664"/>
                </a:lnTo>
                <a:lnTo>
                  <a:pt x="88983" y="102076"/>
                </a:lnTo>
                <a:lnTo>
                  <a:pt x="94670" y="88740"/>
                </a:lnTo>
                <a:lnTo>
                  <a:pt x="96550" y="73818"/>
                </a:lnTo>
                <a:lnTo>
                  <a:pt x="94670" y="58451"/>
                </a:lnTo>
                <a:lnTo>
                  <a:pt x="88983" y="44886"/>
                </a:lnTo>
                <a:lnTo>
                  <a:pt x="79417" y="35214"/>
                </a:lnTo>
                <a:lnTo>
                  <a:pt x="65899" y="31526"/>
                </a:lnTo>
                <a:lnTo>
                  <a:pt x="118849" y="31526"/>
                </a:lnTo>
                <a:lnTo>
                  <a:pt x="126998" y="45739"/>
                </a:lnTo>
                <a:lnTo>
                  <a:pt x="131799" y="73818"/>
                </a:lnTo>
                <a:lnTo>
                  <a:pt x="126998" y="101896"/>
                </a:lnTo>
                <a:lnTo>
                  <a:pt x="119290" y="11534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964757" y="6274848"/>
            <a:ext cx="97790" cy="144145"/>
          </a:xfrm>
          <a:custGeom>
            <a:avLst/>
            <a:gdLst/>
            <a:ahLst/>
            <a:cxnLst/>
            <a:rect l="l" t="t" r="r" b="b"/>
            <a:pathLst>
              <a:path w="97790" h="144145">
                <a:moveTo>
                  <a:pt x="57470" y="143791"/>
                </a:moveTo>
                <a:lnTo>
                  <a:pt x="22988" y="143791"/>
                </a:lnTo>
                <a:lnTo>
                  <a:pt x="22988" y="64590"/>
                </a:lnTo>
                <a:lnTo>
                  <a:pt x="21659" y="50245"/>
                </a:lnTo>
                <a:lnTo>
                  <a:pt x="17528" y="38062"/>
                </a:lnTo>
                <a:lnTo>
                  <a:pt x="10380" y="27609"/>
                </a:lnTo>
                <a:lnTo>
                  <a:pt x="0" y="18454"/>
                </a:lnTo>
                <a:lnTo>
                  <a:pt x="29118" y="0"/>
                </a:lnTo>
                <a:lnTo>
                  <a:pt x="34997" y="5430"/>
                </a:lnTo>
                <a:lnTo>
                  <a:pt x="39942" y="11149"/>
                </a:lnTo>
                <a:lnTo>
                  <a:pt x="43881" y="16868"/>
                </a:lnTo>
                <a:lnTo>
                  <a:pt x="46742" y="22299"/>
                </a:lnTo>
                <a:lnTo>
                  <a:pt x="94711" y="22299"/>
                </a:lnTo>
                <a:lnTo>
                  <a:pt x="97316" y="35371"/>
                </a:lnTo>
                <a:lnTo>
                  <a:pt x="82147" y="38446"/>
                </a:lnTo>
                <a:lnTo>
                  <a:pt x="70209" y="45559"/>
                </a:lnTo>
                <a:lnTo>
                  <a:pt x="61864" y="53537"/>
                </a:lnTo>
                <a:lnTo>
                  <a:pt x="57470" y="59208"/>
                </a:lnTo>
                <a:lnTo>
                  <a:pt x="57470" y="143791"/>
                </a:lnTo>
                <a:close/>
              </a:path>
              <a:path w="97790" h="144145">
                <a:moveTo>
                  <a:pt x="94711" y="22299"/>
                </a:moveTo>
                <a:lnTo>
                  <a:pt x="46742" y="22299"/>
                </a:lnTo>
                <a:lnTo>
                  <a:pt x="52166" y="17529"/>
                </a:lnTo>
                <a:lnTo>
                  <a:pt x="61972" y="10092"/>
                </a:lnTo>
                <a:lnTo>
                  <a:pt x="75082" y="3376"/>
                </a:lnTo>
                <a:lnTo>
                  <a:pt x="90420" y="768"/>
                </a:lnTo>
                <a:lnTo>
                  <a:pt x="94711" y="22299"/>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1072036" y="6216409"/>
            <a:ext cx="41910" cy="202565"/>
          </a:xfrm>
          <a:custGeom>
            <a:avLst/>
            <a:gdLst/>
            <a:ahLst/>
            <a:cxnLst/>
            <a:rect l="l" t="t" r="r" b="b"/>
            <a:pathLst>
              <a:path w="41909" h="202564">
                <a:moveTo>
                  <a:pt x="37547" y="202230"/>
                </a:moveTo>
                <a:lnTo>
                  <a:pt x="3065" y="202230"/>
                </a:lnTo>
                <a:lnTo>
                  <a:pt x="3065" y="63052"/>
                </a:lnTo>
                <a:lnTo>
                  <a:pt x="37547" y="63052"/>
                </a:lnTo>
                <a:lnTo>
                  <a:pt x="37547" y="202230"/>
                </a:lnTo>
                <a:close/>
              </a:path>
              <a:path w="41909" h="202564">
                <a:moveTo>
                  <a:pt x="20689" y="40753"/>
                </a:moveTo>
                <a:lnTo>
                  <a:pt x="12607" y="39131"/>
                </a:lnTo>
                <a:lnTo>
                  <a:pt x="6034" y="34698"/>
                </a:lnTo>
                <a:lnTo>
                  <a:pt x="1616" y="28102"/>
                </a:lnTo>
                <a:lnTo>
                  <a:pt x="0" y="19992"/>
                </a:lnTo>
                <a:lnTo>
                  <a:pt x="1616" y="12002"/>
                </a:lnTo>
                <a:lnTo>
                  <a:pt x="6034" y="5670"/>
                </a:lnTo>
                <a:lnTo>
                  <a:pt x="12607" y="1501"/>
                </a:lnTo>
                <a:lnTo>
                  <a:pt x="20689" y="0"/>
                </a:lnTo>
                <a:lnTo>
                  <a:pt x="28447" y="1501"/>
                </a:lnTo>
                <a:lnTo>
                  <a:pt x="35057" y="5670"/>
                </a:lnTo>
                <a:lnTo>
                  <a:pt x="39654" y="12002"/>
                </a:lnTo>
                <a:lnTo>
                  <a:pt x="41378" y="19992"/>
                </a:lnTo>
                <a:lnTo>
                  <a:pt x="39654" y="28102"/>
                </a:lnTo>
                <a:lnTo>
                  <a:pt x="35057" y="34698"/>
                </a:lnTo>
                <a:lnTo>
                  <a:pt x="28447" y="39131"/>
                </a:lnTo>
                <a:lnTo>
                  <a:pt x="20689" y="40753"/>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1130273" y="6214872"/>
            <a:ext cx="154940" cy="208915"/>
          </a:xfrm>
          <a:custGeom>
            <a:avLst/>
            <a:gdLst/>
            <a:ahLst/>
            <a:cxnLst/>
            <a:rect l="l" t="t" r="r" b="b"/>
            <a:pathLst>
              <a:path w="154940" h="208914">
                <a:moveTo>
                  <a:pt x="131799" y="74586"/>
                </a:moveTo>
                <a:lnTo>
                  <a:pt x="97316" y="74586"/>
                </a:lnTo>
                <a:lnTo>
                  <a:pt x="97316" y="0"/>
                </a:lnTo>
                <a:lnTo>
                  <a:pt x="131799" y="0"/>
                </a:lnTo>
                <a:lnTo>
                  <a:pt x="131799" y="74586"/>
                </a:lnTo>
                <a:close/>
              </a:path>
              <a:path w="154940" h="208914">
                <a:moveTo>
                  <a:pt x="63600" y="208381"/>
                </a:moveTo>
                <a:lnTo>
                  <a:pt x="36853" y="202362"/>
                </a:lnTo>
                <a:lnTo>
                  <a:pt x="16858" y="186178"/>
                </a:lnTo>
                <a:lnTo>
                  <a:pt x="4334" y="162642"/>
                </a:lnTo>
                <a:lnTo>
                  <a:pt x="0" y="134563"/>
                </a:lnTo>
                <a:lnTo>
                  <a:pt x="4334" y="106485"/>
                </a:lnTo>
                <a:lnTo>
                  <a:pt x="16858" y="82948"/>
                </a:lnTo>
                <a:lnTo>
                  <a:pt x="36853" y="66765"/>
                </a:lnTo>
                <a:lnTo>
                  <a:pt x="63600" y="60745"/>
                </a:lnTo>
                <a:lnTo>
                  <a:pt x="75765" y="62476"/>
                </a:lnTo>
                <a:lnTo>
                  <a:pt x="85631" y="66512"/>
                </a:lnTo>
                <a:lnTo>
                  <a:pt x="92910" y="71126"/>
                </a:lnTo>
                <a:lnTo>
                  <a:pt x="97316" y="74586"/>
                </a:lnTo>
                <a:lnTo>
                  <a:pt x="131799" y="74586"/>
                </a:lnTo>
                <a:lnTo>
                  <a:pt x="131799" y="92272"/>
                </a:lnTo>
                <a:lnTo>
                  <a:pt x="65899" y="92272"/>
                </a:lnTo>
                <a:lnTo>
                  <a:pt x="52705" y="95960"/>
                </a:lnTo>
                <a:lnTo>
                  <a:pt x="43102" y="105632"/>
                </a:lnTo>
                <a:lnTo>
                  <a:pt x="37236" y="119197"/>
                </a:lnTo>
                <a:lnTo>
                  <a:pt x="35248" y="134563"/>
                </a:lnTo>
                <a:lnTo>
                  <a:pt x="37236" y="149486"/>
                </a:lnTo>
                <a:lnTo>
                  <a:pt x="43102" y="162822"/>
                </a:lnTo>
                <a:lnTo>
                  <a:pt x="52705" y="172410"/>
                </a:lnTo>
                <a:lnTo>
                  <a:pt x="65899" y="176086"/>
                </a:lnTo>
                <a:lnTo>
                  <a:pt x="141019" y="176086"/>
                </a:lnTo>
                <a:lnTo>
                  <a:pt x="144406" y="181108"/>
                </a:lnTo>
                <a:lnTo>
                  <a:pt x="150624" y="186851"/>
                </a:lnTo>
                <a:lnTo>
                  <a:pt x="108044" y="186851"/>
                </a:lnTo>
                <a:lnTo>
                  <a:pt x="102285" y="193784"/>
                </a:lnTo>
                <a:lnTo>
                  <a:pt x="93006" y="200788"/>
                </a:lnTo>
                <a:lnTo>
                  <a:pt x="80135" y="206207"/>
                </a:lnTo>
                <a:lnTo>
                  <a:pt x="63600" y="208381"/>
                </a:lnTo>
                <a:close/>
              </a:path>
              <a:path w="154940" h="208914">
                <a:moveTo>
                  <a:pt x="141019" y="176086"/>
                </a:moveTo>
                <a:lnTo>
                  <a:pt x="65899" y="176086"/>
                </a:lnTo>
                <a:lnTo>
                  <a:pt x="79536" y="172410"/>
                </a:lnTo>
                <a:lnTo>
                  <a:pt x="89366" y="162822"/>
                </a:lnTo>
                <a:lnTo>
                  <a:pt x="95317" y="149486"/>
                </a:lnTo>
                <a:lnTo>
                  <a:pt x="97316" y="134563"/>
                </a:lnTo>
                <a:lnTo>
                  <a:pt x="95317" y="119197"/>
                </a:lnTo>
                <a:lnTo>
                  <a:pt x="89366" y="105632"/>
                </a:lnTo>
                <a:lnTo>
                  <a:pt x="79536" y="95960"/>
                </a:lnTo>
                <a:lnTo>
                  <a:pt x="65899" y="92272"/>
                </a:lnTo>
                <a:lnTo>
                  <a:pt x="131799" y="92272"/>
                </a:lnTo>
                <a:lnTo>
                  <a:pt x="131799" y="144560"/>
                </a:lnTo>
                <a:lnTo>
                  <a:pt x="133128" y="158473"/>
                </a:lnTo>
                <a:lnTo>
                  <a:pt x="137258" y="170511"/>
                </a:lnTo>
                <a:lnTo>
                  <a:pt x="141019" y="176086"/>
                </a:lnTo>
                <a:close/>
              </a:path>
              <a:path w="154940" h="208914">
                <a:moveTo>
                  <a:pt x="125669" y="208381"/>
                </a:moveTo>
                <a:lnTo>
                  <a:pt x="120867" y="204044"/>
                </a:lnTo>
                <a:lnTo>
                  <a:pt x="115994" y="198481"/>
                </a:lnTo>
                <a:lnTo>
                  <a:pt x="111552" y="192486"/>
                </a:lnTo>
                <a:lnTo>
                  <a:pt x="108044" y="186851"/>
                </a:lnTo>
                <a:lnTo>
                  <a:pt x="150624" y="186851"/>
                </a:lnTo>
                <a:lnTo>
                  <a:pt x="154787" y="190696"/>
                </a:lnTo>
                <a:lnTo>
                  <a:pt x="125669" y="208381"/>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1286593" y="6275617"/>
            <a:ext cx="134620" cy="147955"/>
          </a:xfrm>
          <a:custGeom>
            <a:avLst/>
            <a:gdLst/>
            <a:ahLst/>
            <a:cxnLst/>
            <a:rect l="l" t="t" r="r" b="b"/>
            <a:pathLst>
              <a:path w="134619" h="147954">
                <a:moveTo>
                  <a:pt x="29118" y="36909"/>
                </a:moveTo>
                <a:lnTo>
                  <a:pt x="15325" y="12303"/>
                </a:lnTo>
                <a:lnTo>
                  <a:pt x="21479" y="8758"/>
                </a:lnTo>
                <a:lnTo>
                  <a:pt x="31225" y="4709"/>
                </a:lnTo>
                <a:lnTo>
                  <a:pt x="43557" y="1381"/>
                </a:lnTo>
                <a:lnTo>
                  <a:pt x="57470" y="0"/>
                </a:lnTo>
                <a:lnTo>
                  <a:pt x="81368" y="4084"/>
                </a:lnTo>
                <a:lnTo>
                  <a:pt x="98083" y="15378"/>
                </a:lnTo>
                <a:lnTo>
                  <a:pt x="106048" y="29219"/>
                </a:lnTo>
                <a:lnTo>
                  <a:pt x="55938" y="29219"/>
                </a:lnTo>
                <a:lnTo>
                  <a:pt x="47544" y="29988"/>
                </a:lnTo>
                <a:lnTo>
                  <a:pt x="39942" y="31910"/>
                </a:lnTo>
                <a:lnTo>
                  <a:pt x="33632" y="34409"/>
                </a:lnTo>
                <a:lnTo>
                  <a:pt x="29118" y="36909"/>
                </a:lnTo>
                <a:close/>
              </a:path>
              <a:path w="134619" h="147954">
                <a:moveTo>
                  <a:pt x="49041" y="147636"/>
                </a:moveTo>
                <a:lnTo>
                  <a:pt x="29094" y="144320"/>
                </a:lnTo>
                <a:lnTo>
                  <a:pt x="13601" y="134948"/>
                </a:lnTo>
                <a:lnTo>
                  <a:pt x="3563" y="120362"/>
                </a:lnTo>
                <a:lnTo>
                  <a:pt x="0" y="101499"/>
                </a:lnTo>
                <a:lnTo>
                  <a:pt x="4525" y="81639"/>
                </a:lnTo>
                <a:lnTo>
                  <a:pt x="17241" y="67185"/>
                </a:lnTo>
                <a:lnTo>
                  <a:pt x="36853" y="58355"/>
                </a:lnTo>
                <a:lnTo>
                  <a:pt x="62068" y="55363"/>
                </a:lnTo>
                <a:lnTo>
                  <a:pt x="76627" y="55363"/>
                </a:lnTo>
                <a:lnTo>
                  <a:pt x="75334" y="44466"/>
                </a:lnTo>
                <a:lnTo>
                  <a:pt x="71455" y="36236"/>
                </a:lnTo>
                <a:lnTo>
                  <a:pt x="64989" y="31033"/>
                </a:lnTo>
                <a:lnTo>
                  <a:pt x="55938" y="29219"/>
                </a:lnTo>
                <a:lnTo>
                  <a:pt x="106048" y="29219"/>
                </a:lnTo>
                <a:lnTo>
                  <a:pt x="107901" y="32439"/>
                </a:lnTo>
                <a:lnTo>
                  <a:pt x="111109" y="53825"/>
                </a:lnTo>
                <a:lnTo>
                  <a:pt x="111109" y="79200"/>
                </a:lnTo>
                <a:lnTo>
                  <a:pt x="62068" y="79200"/>
                </a:lnTo>
                <a:lnTo>
                  <a:pt x="50119" y="80942"/>
                </a:lnTo>
                <a:lnTo>
                  <a:pt x="41761" y="85640"/>
                </a:lnTo>
                <a:lnTo>
                  <a:pt x="36853" y="92500"/>
                </a:lnTo>
                <a:lnTo>
                  <a:pt x="35248" y="100730"/>
                </a:lnTo>
                <a:lnTo>
                  <a:pt x="36936" y="109693"/>
                </a:lnTo>
                <a:lnTo>
                  <a:pt x="41283" y="115917"/>
                </a:lnTo>
                <a:lnTo>
                  <a:pt x="47209" y="119545"/>
                </a:lnTo>
                <a:lnTo>
                  <a:pt x="53639" y="120723"/>
                </a:lnTo>
                <a:lnTo>
                  <a:pt x="124418" y="120723"/>
                </a:lnTo>
                <a:lnTo>
                  <a:pt x="134098" y="129950"/>
                </a:lnTo>
                <a:lnTo>
                  <a:pt x="89654" y="129950"/>
                </a:lnTo>
                <a:lnTo>
                  <a:pt x="85140" y="134660"/>
                </a:lnTo>
                <a:lnTo>
                  <a:pt x="76531" y="140523"/>
                </a:lnTo>
                <a:lnTo>
                  <a:pt x="64331" y="145521"/>
                </a:lnTo>
                <a:lnTo>
                  <a:pt x="49041" y="147636"/>
                </a:lnTo>
                <a:close/>
              </a:path>
              <a:path w="134619" h="147954">
                <a:moveTo>
                  <a:pt x="124418" y="120723"/>
                </a:moveTo>
                <a:lnTo>
                  <a:pt x="53639" y="120723"/>
                </a:lnTo>
                <a:lnTo>
                  <a:pt x="64379" y="118320"/>
                </a:lnTo>
                <a:lnTo>
                  <a:pt x="72317" y="113033"/>
                </a:lnTo>
                <a:lnTo>
                  <a:pt x="77238" y="107747"/>
                </a:lnTo>
                <a:lnTo>
                  <a:pt x="78926" y="105344"/>
                </a:lnTo>
                <a:lnTo>
                  <a:pt x="78160" y="101499"/>
                </a:lnTo>
                <a:lnTo>
                  <a:pt x="77393" y="93810"/>
                </a:lnTo>
                <a:lnTo>
                  <a:pt x="77325" y="85640"/>
                </a:lnTo>
                <a:lnTo>
                  <a:pt x="76656" y="80942"/>
                </a:lnTo>
                <a:lnTo>
                  <a:pt x="76627" y="79200"/>
                </a:lnTo>
                <a:lnTo>
                  <a:pt x="111109" y="79200"/>
                </a:lnTo>
                <a:lnTo>
                  <a:pt x="111109" y="83814"/>
                </a:lnTo>
                <a:lnTo>
                  <a:pt x="112546" y="97727"/>
                </a:lnTo>
                <a:lnTo>
                  <a:pt x="116856" y="109765"/>
                </a:lnTo>
                <a:lnTo>
                  <a:pt x="124065" y="120386"/>
                </a:lnTo>
                <a:lnTo>
                  <a:pt x="124418" y="120723"/>
                </a:lnTo>
                <a:close/>
              </a:path>
              <a:path w="134619" h="147954">
                <a:moveTo>
                  <a:pt x="104979" y="147636"/>
                </a:moveTo>
                <a:lnTo>
                  <a:pt x="103447" y="146098"/>
                </a:lnTo>
                <a:lnTo>
                  <a:pt x="93485" y="135333"/>
                </a:lnTo>
                <a:lnTo>
                  <a:pt x="89654" y="129950"/>
                </a:lnTo>
                <a:lnTo>
                  <a:pt x="134098" y="129950"/>
                </a:lnTo>
                <a:lnTo>
                  <a:pt x="104979" y="14763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679703" y="6524525"/>
            <a:ext cx="127635" cy="0"/>
          </a:xfrm>
          <a:custGeom>
            <a:avLst/>
            <a:gdLst/>
            <a:ahLst/>
            <a:cxnLst/>
            <a:rect l="l" t="t" r="r" b="b"/>
            <a:pathLst>
              <a:path w="127634">
                <a:moveTo>
                  <a:pt x="0" y="0"/>
                </a:moveTo>
                <a:lnTo>
                  <a:pt x="127201"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679703" y="6540428"/>
            <a:ext cx="34925" cy="75565"/>
          </a:xfrm>
          <a:custGeom>
            <a:avLst/>
            <a:gdLst/>
            <a:ahLst/>
            <a:cxnLst/>
            <a:rect l="l" t="t" r="r" b="b"/>
            <a:pathLst>
              <a:path w="34925" h="75565">
                <a:moveTo>
                  <a:pt x="0" y="0"/>
                </a:moveTo>
                <a:lnTo>
                  <a:pt x="34482" y="0"/>
                </a:lnTo>
                <a:lnTo>
                  <a:pt x="34482" y="75059"/>
                </a:lnTo>
                <a:lnTo>
                  <a:pt x="0" y="75059"/>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771656" y="6540132"/>
            <a:ext cx="35560" cy="75565"/>
          </a:xfrm>
          <a:custGeom>
            <a:avLst/>
            <a:gdLst/>
            <a:ahLst/>
            <a:cxnLst/>
            <a:rect l="l" t="t" r="r" b="b"/>
            <a:pathLst>
              <a:path w="35559" h="75565">
                <a:moveTo>
                  <a:pt x="35248" y="75355"/>
                </a:moveTo>
                <a:lnTo>
                  <a:pt x="0" y="75355"/>
                </a:lnTo>
                <a:lnTo>
                  <a:pt x="0" y="0"/>
                </a:lnTo>
                <a:lnTo>
                  <a:pt x="35248" y="0"/>
                </a:lnTo>
                <a:lnTo>
                  <a:pt x="35248" y="75355"/>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825296" y="6521345"/>
            <a:ext cx="86360" cy="0"/>
          </a:xfrm>
          <a:custGeom>
            <a:avLst/>
            <a:gdLst/>
            <a:ahLst/>
            <a:cxnLst/>
            <a:rect l="l" t="t" r="r" b="b"/>
            <a:pathLst>
              <a:path w="86359">
                <a:moveTo>
                  <a:pt x="0" y="0"/>
                </a:moveTo>
                <a:lnTo>
                  <a:pt x="85822" y="0"/>
                </a:lnTo>
              </a:path>
            </a:pathLst>
          </a:custGeom>
          <a:ln w="3053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825296" y="6536611"/>
            <a:ext cx="35560" cy="47625"/>
          </a:xfrm>
          <a:custGeom>
            <a:avLst/>
            <a:gdLst/>
            <a:ahLst/>
            <a:cxnLst/>
            <a:rect l="l" t="t" r="r" b="b"/>
            <a:pathLst>
              <a:path w="35559" h="47625">
                <a:moveTo>
                  <a:pt x="0" y="0"/>
                </a:moveTo>
                <a:lnTo>
                  <a:pt x="35248" y="0"/>
                </a:lnTo>
                <a:lnTo>
                  <a:pt x="35248" y="47071"/>
                </a:lnTo>
                <a:lnTo>
                  <a:pt x="0" y="47071"/>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924911" y="6436325"/>
            <a:ext cx="156845" cy="184150"/>
          </a:xfrm>
          <a:custGeom>
            <a:avLst/>
            <a:gdLst/>
            <a:ahLst/>
            <a:cxnLst/>
            <a:rect l="l" t="t" r="r" b="b"/>
            <a:pathLst>
              <a:path w="156844" h="184150">
                <a:moveTo>
                  <a:pt x="35248" y="183776"/>
                </a:moveTo>
                <a:lnTo>
                  <a:pt x="0" y="174548"/>
                </a:lnTo>
                <a:lnTo>
                  <a:pt x="63600" y="0"/>
                </a:lnTo>
                <a:lnTo>
                  <a:pt x="91952" y="0"/>
                </a:lnTo>
                <a:lnTo>
                  <a:pt x="110100" y="49212"/>
                </a:lnTo>
                <a:lnTo>
                  <a:pt x="78160" y="49212"/>
                </a:lnTo>
                <a:lnTo>
                  <a:pt x="56704" y="115340"/>
                </a:lnTo>
                <a:lnTo>
                  <a:pt x="134486" y="115340"/>
                </a:lnTo>
                <a:lnTo>
                  <a:pt x="145828" y="146098"/>
                </a:lnTo>
                <a:lnTo>
                  <a:pt x="47509" y="146098"/>
                </a:lnTo>
                <a:lnTo>
                  <a:pt x="35248" y="183776"/>
                </a:lnTo>
                <a:close/>
              </a:path>
              <a:path w="156844" h="184150">
                <a:moveTo>
                  <a:pt x="134486" y="115340"/>
                </a:moveTo>
                <a:lnTo>
                  <a:pt x="98849" y="115340"/>
                </a:lnTo>
                <a:lnTo>
                  <a:pt x="78160" y="49212"/>
                </a:lnTo>
                <a:lnTo>
                  <a:pt x="110100" y="49212"/>
                </a:lnTo>
                <a:lnTo>
                  <a:pt x="134486" y="115340"/>
                </a:lnTo>
                <a:close/>
              </a:path>
              <a:path w="156844" h="184150">
                <a:moveTo>
                  <a:pt x="121071" y="183776"/>
                </a:moveTo>
                <a:lnTo>
                  <a:pt x="108811" y="146098"/>
                </a:lnTo>
                <a:lnTo>
                  <a:pt x="145828" y="146098"/>
                </a:lnTo>
                <a:lnTo>
                  <a:pt x="156320" y="174548"/>
                </a:lnTo>
                <a:lnTo>
                  <a:pt x="121071" y="18377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1281996" y="6524525"/>
            <a:ext cx="127635" cy="0"/>
          </a:xfrm>
          <a:custGeom>
            <a:avLst/>
            <a:gdLst/>
            <a:ahLst/>
            <a:cxnLst/>
            <a:rect l="l" t="t" r="r" b="b"/>
            <a:pathLst>
              <a:path w="127634">
                <a:moveTo>
                  <a:pt x="0" y="0"/>
                </a:moveTo>
                <a:lnTo>
                  <a:pt x="127201"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1281996" y="6540428"/>
            <a:ext cx="35560" cy="75565"/>
          </a:xfrm>
          <a:custGeom>
            <a:avLst/>
            <a:gdLst/>
            <a:ahLst/>
            <a:cxnLst/>
            <a:rect l="l" t="t" r="r" b="b"/>
            <a:pathLst>
              <a:path w="35559" h="75565">
                <a:moveTo>
                  <a:pt x="0" y="0"/>
                </a:moveTo>
                <a:lnTo>
                  <a:pt x="35248" y="0"/>
                </a:lnTo>
                <a:lnTo>
                  <a:pt x="35248" y="75059"/>
                </a:lnTo>
                <a:lnTo>
                  <a:pt x="0" y="75059"/>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1374715" y="6540132"/>
            <a:ext cx="34925" cy="75565"/>
          </a:xfrm>
          <a:custGeom>
            <a:avLst/>
            <a:gdLst/>
            <a:ahLst/>
            <a:cxnLst/>
            <a:rect l="l" t="t" r="r" b="b"/>
            <a:pathLst>
              <a:path w="34925" h="75565">
                <a:moveTo>
                  <a:pt x="34482" y="75355"/>
                </a:moveTo>
                <a:lnTo>
                  <a:pt x="0" y="75355"/>
                </a:lnTo>
                <a:lnTo>
                  <a:pt x="0" y="0"/>
                </a:lnTo>
                <a:lnTo>
                  <a:pt x="34482" y="0"/>
                </a:lnTo>
                <a:lnTo>
                  <a:pt x="34482" y="75355"/>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txBox="1"/>
          <p:nvPr/>
        </p:nvSpPr>
        <p:spPr>
          <a:xfrm>
            <a:off x="11523138" y="6110546"/>
            <a:ext cx="250825" cy="51371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3200" b="0" i="0" u="none" strike="noStrike" kern="1200" cap="none" spc="-10" normalizeH="0" baseline="0" noProof="0" dirty="0">
                <a:ln>
                  <a:noFill/>
                </a:ln>
                <a:solidFill>
                  <a:srgbClr val="FFFFFF"/>
                </a:solidFill>
                <a:effectLst/>
                <a:uLnTx/>
                <a:uFillTx/>
                <a:latin typeface="Arial"/>
                <a:ea typeface="+mn-ea"/>
                <a:cs typeface="Arial"/>
              </a:rPr>
              <a:t>7</a:t>
            </a:r>
            <a:endParaRPr kumimoji="0" sz="3200" b="0" i="0" u="none" strike="noStrike" kern="1200" cap="none" spc="0" normalizeH="0" baseline="0" noProof="0">
              <a:ln>
                <a:noFill/>
              </a:ln>
              <a:solidFill>
                <a:prstClr val="black"/>
              </a:solidFill>
              <a:effectLst/>
              <a:uLnTx/>
              <a:uFillTx/>
              <a:latin typeface="Arial"/>
              <a:ea typeface="+mn-ea"/>
              <a:cs typeface="Arial"/>
            </a:endParaRPr>
          </a:p>
        </p:txBody>
      </p:sp>
      <p:sp>
        <p:nvSpPr>
          <p:cNvPr id="19" name="object 19"/>
          <p:cNvSpPr txBox="1"/>
          <p:nvPr/>
        </p:nvSpPr>
        <p:spPr>
          <a:xfrm>
            <a:off x="11310411" y="6161791"/>
            <a:ext cx="225425" cy="454659"/>
          </a:xfrm>
          <a:prstGeom prst="rect">
            <a:avLst/>
          </a:prstGeom>
        </p:spPr>
        <p:txBody>
          <a:bodyPr vert="horz" wrap="square" lIns="0" tIns="0" rIns="0" bIns="0" rtlCol="0">
            <a:spAutoFit/>
          </a:bodyPr>
          <a:lstStyle/>
          <a:p>
            <a:pPr marL="0" marR="0" lvl="0" indent="0" algn="l" defTabSz="914400" rtl="0" eaLnBrk="1" fontAlgn="auto" latinLnBrk="0" hangingPunct="1">
              <a:lnSpc>
                <a:spcPts val="3540"/>
              </a:lnSpc>
              <a:spcBef>
                <a:spcPts val="0"/>
              </a:spcBef>
              <a:spcAft>
                <a:spcPts val="0"/>
              </a:spcAft>
              <a:buClrTx/>
              <a:buSzTx/>
              <a:buFontTx/>
              <a:buNone/>
              <a:tabLst/>
              <a:defRPr/>
            </a:pPr>
            <a:r>
              <a:rPr kumimoji="0" sz="3200" b="0" i="0" u="none" strike="noStrike" kern="1200" cap="none" spc="-10" normalizeH="0" baseline="0" noProof="0" dirty="0">
                <a:ln>
                  <a:noFill/>
                </a:ln>
                <a:solidFill>
                  <a:srgbClr val="FFFFFF"/>
                </a:solidFill>
                <a:effectLst/>
                <a:uLnTx/>
                <a:uFillTx/>
                <a:latin typeface="Arial"/>
                <a:ea typeface="+mn-ea"/>
                <a:cs typeface="Arial"/>
              </a:rPr>
              <a:t>1</a:t>
            </a:r>
            <a:endParaRPr kumimoji="0" sz="3200" b="0" i="0" u="none" strike="noStrike" kern="1200" cap="none" spc="0" normalizeH="0" baseline="0" noProof="0">
              <a:ln>
                <a:noFill/>
              </a:ln>
              <a:solidFill>
                <a:prstClr val="black"/>
              </a:solidFill>
              <a:effectLst/>
              <a:uLnTx/>
              <a:uFillTx/>
              <a:latin typeface="Arial"/>
              <a:ea typeface="+mn-ea"/>
              <a:cs typeface="Arial"/>
            </a:endParaRPr>
          </a:p>
        </p:txBody>
      </p:sp>
      <p:sp>
        <p:nvSpPr>
          <p:cNvPr id="20" name="object 20"/>
          <p:cNvSpPr txBox="1"/>
          <p:nvPr/>
        </p:nvSpPr>
        <p:spPr>
          <a:xfrm>
            <a:off x="929639" y="1400664"/>
            <a:ext cx="2621280" cy="410845"/>
          </a:xfrm>
          <a:prstGeom prst="rect">
            <a:avLst/>
          </a:prstGeom>
        </p:spPr>
        <p:txBody>
          <a:bodyPr vert="horz" wrap="square" lIns="0" tIns="0" rIns="0" bIns="0" rtlCol="0">
            <a:spAutoFit/>
          </a:bodyPr>
          <a:lstStyle/>
          <a:p>
            <a:pPr marL="0" marR="0" lvl="0" indent="0" algn="l" defTabSz="914400" rtl="0" eaLnBrk="1" fontAlgn="auto" latinLnBrk="0" hangingPunct="1">
              <a:lnSpc>
                <a:spcPts val="3090"/>
              </a:lnSpc>
              <a:spcBef>
                <a:spcPts val="0"/>
              </a:spcBef>
              <a:spcAft>
                <a:spcPts val="0"/>
              </a:spcAft>
              <a:buClrTx/>
              <a:buSzTx/>
              <a:buFontTx/>
              <a:buNone/>
              <a:tabLst/>
              <a:defRPr/>
            </a:pPr>
            <a:r>
              <a:rPr kumimoji="0" sz="2800" b="0" i="0" u="none" strike="noStrike" kern="1200" cap="none" spc="-5" normalizeH="0" baseline="0" noProof="0" dirty="0">
                <a:ln>
                  <a:noFill/>
                </a:ln>
                <a:solidFill>
                  <a:prstClr val="black"/>
                </a:solidFill>
                <a:effectLst/>
                <a:uLnTx/>
                <a:uFillTx/>
                <a:latin typeface="Arial"/>
                <a:ea typeface="+mn-ea"/>
                <a:cs typeface="Arial"/>
              </a:rPr>
              <a:t>• </a:t>
            </a:r>
            <a:r>
              <a:rPr kumimoji="0" sz="2800" b="0" i="0" u="none" strike="noStrike" kern="1200" cap="none" spc="-5" normalizeH="0" baseline="0" noProof="0" dirty="0">
                <a:ln>
                  <a:noFill/>
                </a:ln>
                <a:solidFill>
                  <a:prstClr val="black"/>
                </a:solidFill>
                <a:effectLst/>
                <a:uLnTx/>
                <a:uFillTx/>
                <a:latin typeface="Calibri"/>
                <a:ea typeface="+mn-ea"/>
                <a:cs typeface="Calibri"/>
              </a:rPr>
              <a:t>?? </a:t>
            </a:r>
            <a:r>
              <a:rPr kumimoji="0" sz="2800" b="0" i="0" u="none" strike="noStrike" kern="1200" cap="none" spc="-45" normalizeH="0" baseline="0" noProof="0" dirty="0">
                <a:ln>
                  <a:noFill/>
                </a:ln>
                <a:solidFill>
                  <a:prstClr val="black"/>
                </a:solidFill>
                <a:effectLst/>
                <a:uLnTx/>
                <a:uFillTx/>
                <a:latin typeface="Calibri"/>
                <a:ea typeface="+mn-ea"/>
                <a:cs typeface="Calibri"/>
              </a:rPr>
              <a:t>TABLE</a:t>
            </a:r>
            <a:r>
              <a:rPr kumimoji="0" sz="2800" b="0" i="0" u="none" strike="noStrike" kern="1200" cap="none" spc="-20" normalizeH="0" baseline="0" noProof="0" dirty="0">
                <a:ln>
                  <a:noFill/>
                </a:ln>
                <a:solidFill>
                  <a:prstClr val="black"/>
                </a:solidFill>
                <a:effectLst/>
                <a:uLnTx/>
                <a:uFillTx/>
                <a:latin typeface="Calibri"/>
                <a:ea typeface="+mn-ea"/>
                <a:cs typeface="Calibri"/>
              </a:rPr>
              <a:t> </a:t>
            </a:r>
            <a:r>
              <a:rPr kumimoji="0" sz="2800" b="0" i="0" u="none" strike="noStrike" kern="1200" cap="none" spc="-10" normalizeH="0" baseline="0" noProof="0" dirty="0">
                <a:ln>
                  <a:noFill/>
                </a:ln>
                <a:solidFill>
                  <a:prstClr val="black"/>
                </a:solidFill>
                <a:effectLst/>
                <a:uLnTx/>
                <a:uFillTx/>
                <a:latin typeface="Calibri"/>
                <a:ea typeface="+mn-ea"/>
                <a:cs typeface="Calibri"/>
              </a:rPr>
              <a:t>showin</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
        <p:nvSpPr>
          <p:cNvPr id="21" name="object 21"/>
          <p:cNvSpPr txBox="1"/>
          <p:nvPr/>
        </p:nvSpPr>
        <p:spPr>
          <a:xfrm>
            <a:off x="3549665" y="1455800"/>
            <a:ext cx="5504815" cy="355600"/>
          </a:xfrm>
          <a:prstGeom prst="rect">
            <a:avLst/>
          </a:prstGeom>
        </p:spPr>
        <p:txBody>
          <a:bodyPr vert="horz" wrap="square" lIns="0" tIns="0" rIns="0" bIns="0" rtlCol="0">
            <a:spAutoFit/>
          </a:bodyPr>
          <a:lstStyle/>
          <a:p>
            <a:pPr marL="0" marR="0" lvl="0" indent="0" algn="l" defTabSz="914400" rtl="0" eaLnBrk="1" fontAlgn="auto" latinLnBrk="0" hangingPunct="1">
              <a:lnSpc>
                <a:spcPts val="2655"/>
              </a:lnSpc>
              <a:spcBef>
                <a:spcPts val="0"/>
              </a:spcBef>
              <a:spcAft>
                <a:spcPts val="0"/>
              </a:spcAft>
              <a:buClrTx/>
              <a:buSzTx/>
              <a:buFontTx/>
              <a:buNone/>
              <a:tabLst/>
              <a:defRPr/>
            </a:pPr>
            <a:r>
              <a:rPr kumimoji="0" sz="2800" b="0" i="0" u="none" strike="noStrike" kern="1200" cap="none" spc="-5" normalizeH="0" baseline="0" noProof="0" dirty="0">
                <a:ln>
                  <a:noFill/>
                </a:ln>
                <a:solidFill>
                  <a:prstClr val="black"/>
                </a:solidFill>
                <a:effectLst/>
                <a:uLnTx/>
                <a:uFillTx/>
                <a:latin typeface="Calibri"/>
                <a:ea typeface="+mn-ea"/>
                <a:cs typeface="Calibri"/>
              </a:rPr>
              <a:t>g </a:t>
            </a:r>
            <a:r>
              <a:rPr kumimoji="0" sz="2800" b="0" i="0" u="none" strike="noStrike" kern="1200" cap="none" spc="-15" normalizeH="0" baseline="0" noProof="0" dirty="0">
                <a:ln>
                  <a:noFill/>
                </a:ln>
                <a:solidFill>
                  <a:srgbClr val="FF0000"/>
                </a:solidFill>
                <a:effectLst/>
                <a:uLnTx/>
                <a:uFillTx/>
                <a:latin typeface="Calibri"/>
                <a:ea typeface="+mn-ea"/>
                <a:cs typeface="Calibri"/>
              </a:rPr>
              <a:t>INCID. </a:t>
            </a:r>
            <a:r>
              <a:rPr kumimoji="0" sz="2800" b="0" i="0" u="none" strike="noStrike" kern="1200" cap="none" spc="-50" normalizeH="0" baseline="0" noProof="0" dirty="0">
                <a:ln>
                  <a:noFill/>
                </a:ln>
                <a:solidFill>
                  <a:srgbClr val="FF0000"/>
                </a:solidFill>
                <a:effectLst/>
                <a:uLnTx/>
                <a:uFillTx/>
                <a:latin typeface="Calibri"/>
                <a:ea typeface="+mn-ea"/>
                <a:cs typeface="Calibri"/>
              </a:rPr>
              <a:t>RATES </a:t>
            </a:r>
            <a:r>
              <a:rPr kumimoji="0" sz="2800" b="0" i="0" u="none" strike="noStrike" kern="1200" cap="none" spc="-25" normalizeH="0" baseline="0" noProof="0" dirty="0">
                <a:ln>
                  <a:noFill/>
                </a:ln>
                <a:solidFill>
                  <a:prstClr val="black"/>
                </a:solidFill>
                <a:effectLst/>
                <a:uLnTx/>
                <a:uFillTx/>
                <a:latin typeface="Calibri"/>
                <a:ea typeface="+mn-ea"/>
                <a:cs typeface="Calibri"/>
              </a:rPr>
              <a:t>for </a:t>
            </a:r>
            <a:r>
              <a:rPr kumimoji="0" sz="2800" b="0" i="0" u="none" strike="noStrike" kern="1200" cap="none" spc="-35" normalizeH="0" baseline="0" noProof="0" dirty="0">
                <a:ln>
                  <a:noFill/>
                </a:ln>
                <a:solidFill>
                  <a:prstClr val="black"/>
                </a:solidFill>
                <a:effectLst/>
                <a:uLnTx/>
                <a:uFillTx/>
                <a:latin typeface="Calibri"/>
                <a:ea typeface="+mn-ea"/>
                <a:cs typeface="Calibri"/>
              </a:rPr>
              <a:t>TOP </a:t>
            </a:r>
            <a:r>
              <a:rPr kumimoji="0" sz="2800" b="0" i="0" u="none" strike="noStrike" kern="1200" cap="none" spc="-5" normalizeH="0" baseline="0" noProof="0" dirty="0">
                <a:ln>
                  <a:noFill/>
                </a:ln>
                <a:solidFill>
                  <a:prstClr val="black"/>
                </a:solidFill>
                <a:effectLst/>
                <a:uLnTx/>
                <a:uFillTx/>
                <a:latin typeface="Calibri"/>
                <a:ea typeface="+mn-ea"/>
                <a:cs typeface="Calibri"/>
              </a:rPr>
              <a:t>25 </a:t>
            </a:r>
            <a:r>
              <a:rPr kumimoji="0" sz="2800" b="0" i="0" u="none" strike="noStrike" kern="1200" cap="none" spc="-10" normalizeH="0" baseline="0" noProof="0" dirty="0">
                <a:ln>
                  <a:noFill/>
                </a:ln>
                <a:solidFill>
                  <a:prstClr val="black"/>
                </a:solidFill>
                <a:effectLst/>
                <a:uLnTx/>
                <a:uFillTx/>
                <a:latin typeface="Calibri"/>
                <a:ea typeface="+mn-ea"/>
                <a:cs typeface="Calibri"/>
              </a:rPr>
              <a:t>counties</a:t>
            </a:r>
            <a:r>
              <a:rPr kumimoji="0" sz="2800" b="0" i="0" u="none" strike="noStrike" kern="1200" cap="none" spc="160" normalizeH="0" baseline="0" noProof="0" dirty="0">
                <a:ln>
                  <a:noFill/>
                </a:ln>
                <a:solidFill>
                  <a:prstClr val="black"/>
                </a:solidFill>
                <a:effectLst/>
                <a:uLnTx/>
                <a:uFillTx/>
                <a:latin typeface="Calibri"/>
                <a:ea typeface="+mn-ea"/>
                <a:cs typeface="Calibri"/>
              </a:rPr>
              <a:t> </a:t>
            </a:r>
            <a:r>
              <a:rPr kumimoji="0" sz="2800" b="0" i="0" u="none" strike="noStrike" kern="1200" cap="none" spc="-10" normalizeH="0" baseline="0" noProof="0" dirty="0">
                <a:ln>
                  <a:noFill/>
                </a:ln>
                <a:solidFill>
                  <a:prstClr val="black"/>
                </a:solidFill>
                <a:effectLst/>
                <a:uLnTx/>
                <a:uFillTx/>
                <a:latin typeface="Calibri"/>
                <a:ea typeface="+mn-ea"/>
                <a:cs typeface="Calibri"/>
              </a:rPr>
              <a:t>Fla</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
        <p:nvSpPr>
          <p:cNvPr id="22" name="object 22"/>
          <p:cNvSpPr txBox="1"/>
          <p:nvPr/>
        </p:nvSpPr>
        <p:spPr>
          <a:xfrm>
            <a:off x="9135666" y="1455800"/>
            <a:ext cx="1290320" cy="355600"/>
          </a:xfrm>
          <a:prstGeom prst="rect">
            <a:avLst/>
          </a:prstGeom>
        </p:spPr>
        <p:txBody>
          <a:bodyPr vert="horz" wrap="square" lIns="0" tIns="0" rIns="0" bIns="0" rtlCol="0">
            <a:spAutoFit/>
          </a:bodyPr>
          <a:lstStyle/>
          <a:p>
            <a:pPr marL="0" marR="0" lvl="0" indent="0" algn="l" defTabSz="914400" rtl="0" eaLnBrk="1" fontAlgn="auto" latinLnBrk="0" hangingPunct="1">
              <a:lnSpc>
                <a:spcPts val="2655"/>
              </a:lnSpc>
              <a:spcBef>
                <a:spcPts val="0"/>
              </a:spcBef>
              <a:spcAft>
                <a:spcPts val="0"/>
              </a:spcAft>
              <a:buClrTx/>
              <a:buSzTx/>
              <a:buFontTx/>
              <a:buNone/>
              <a:tabLst/>
              <a:defRPr/>
            </a:pPr>
            <a:r>
              <a:rPr kumimoji="0" sz="2800" b="0" i="0" u="none" strike="noStrike" kern="1200" cap="none" spc="-5" normalizeH="0" baseline="0" noProof="0" dirty="0">
                <a:ln>
                  <a:noFill/>
                </a:ln>
                <a:solidFill>
                  <a:prstClr val="black"/>
                </a:solidFill>
                <a:effectLst/>
                <a:uLnTx/>
                <a:uFillTx/>
                <a:latin typeface="Calibri"/>
                <a:ea typeface="+mn-ea"/>
                <a:cs typeface="Calibri"/>
              </a:rPr>
              <a:t>+ FL</a:t>
            </a:r>
            <a:r>
              <a:rPr kumimoji="0" sz="2800" b="0" i="0" u="none" strike="noStrike" kern="1200" cap="none" spc="-75" normalizeH="0" baseline="0" noProof="0" dirty="0">
                <a:ln>
                  <a:noFill/>
                </a:ln>
                <a:solidFill>
                  <a:prstClr val="black"/>
                </a:solidFill>
                <a:effectLst/>
                <a:uLnTx/>
                <a:uFillTx/>
                <a:latin typeface="Calibri"/>
                <a:ea typeface="+mn-ea"/>
                <a:cs typeface="Calibri"/>
              </a:rPr>
              <a:t> </a:t>
            </a:r>
            <a:r>
              <a:rPr kumimoji="0" sz="2800" b="0" i="0" u="none" strike="noStrike" kern="1200" cap="none" spc="-20" normalizeH="0" baseline="0" noProof="0" dirty="0">
                <a:ln>
                  <a:noFill/>
                </a:ln>
                <a:solidFill>
                  <a:prstClr val="black"/>
                </a:solidFill>
                <a:effectLst/>
                <a:uLnTx/>
                <a:uFillTx/>
                <a:latin typeface="Calibri"/>
                <a:ea typeface="+mn-ea"/>
                <a:cs typeface="Calibri"/>
              </a:rPr>
              <a:t>data</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
        <p:nvSpPr>
          <p:cNvPr id="23" name="object 23"/>
          <p:cNvSpPr txBox="1">
            <a:spLocks noGrp="1"/>
          </p:cNvSpPr>
          <p:nvPr>
            <p:ph type="title"/>
          </p:nvPr>
        </p:nvSpPr>
        <p:spPr>
          <a:xfrm>
            <a:off x="948086" y="409003"/>
            <a:ext cx="10296525" cy="574040"/>
          </a:xfrm>
          <a:prstGeom prst="rect">
            <a:avLst/>
          </a:prstGeom>
        </p:spPr>
        <p:txBody>
          <a:bodyPr vert="horz" wrap="square" lIns="0" tIns="12700" rIns="0" bIns="0" rtlCol="0">
            <a:spAutoFit/>
          </a:bodyPr>
          <a:lstStyle/>
          <a:p>
            <a:pPr marL="12700">
              <a:lnSpc>
                <a:spcPct val="100000"/>
              </a:lnSpc>
              <a:spcBef>
                <a:spcPts val="100"/>
              </a:spcBef>
            </a:pPr>
            <a:r>
              <a:rPr b="1" i="1" spc="-5" dirty="0">
                <a:solidFill>
                  <a:srgbClr val="000000"/>
                </a:solidFill>
                <a:latin typeface="Times New Roman"/>
                <a:cs typeface="Times New Roman"/>
              </a:rPr>
              <a:t>New HIV Dx </a:t>
            </a:r>
            <a:r>
              <a:rPr b="1" i="1" spc="-90" dirty="0">
                <a:solidFill>
                  <a:srgbClr val="000000"/>
                </a:solidFill>
                <a:latin typeface="Times New Roman"/>
                <a:cs typeface="Times New Roman"/>
              </a:rPr>
              <a:t>:</a:t>
            </a:r>
            <a:r>
              <a:rPr b="1" spc="-90" dirty="0">
                <a:latin typeface="Times New Roman"/>
                <a:cs typeface="Times New Roman"/>
              </a:rPr>
              <a:t>Top </a:t>
            </a:r>
            <a:r>
              <a:rPr b="1" dirty="0">
                <a:latin typeface="Times New Roman"/>
                <a:cs typeface="Times New Roman"/>
              </a:rPr>
              <a:t>10 </a:t>
            </a:r>
            <a:r>
              <a:rPr b="1" spc="-5" dirty="0">
                <a:latin typeface="Times New Roman"/>
                <a:cs typeface="Times New Roman"/>
              </a:rPr>
              <a:t>FL Counties-- </a:t>
            </a:r>
            <a:r>
              <a:rPr b="1" i="1" spc="-30" dirty="0">
                <a:latin typeface="Times New Roman"/>
                <a:cs typeface="Times New Roman"/>
              </a:rPr>
              <a:t>Trend</a:t>
            </a:r>
            <a:r>
              <a:rPr b="1" i="1" spc="-180" dirty="0">
                <a:latin typeface="Times New Roman"/>
                <a:cs typeface="Times New Roman"/>
              </a:rPr>
              <a:t> </a:t>
            </a:r>
            <a:r>
              <a:rPr b="1" dirty="0">
                <a:latin typeface="Times New Roman"/>
                <a:cs typeface="Times New Roman"/>
              </a:rPr>
              <a:t>2017–2021</a:t>
            </a:r>
          </a:p>
        </p:txBody>
      </p:sp>
      <p:sp>
        <p:nvSpPr>
          <p:cNvPr id="24" name="object 24"/>
          <p:cNvSpPr/>
          <p:nvPr/>
        </p:nvSpPr>
        <p:spPr>
          <a:xfrm>
            <a:off x="3653637" y="3837927"/>
            <a:ext cx="1093470" cy="374015"/>
          </a:xfrm>
          <a:custGeom>
            <a:avLst/>
            <a:gdLst/>
            <a:ahLst/>
            <a:cxnLst/>
            <a:rect l="l" t="t" r="r" b="b"/>
            <a:pathLst>
              <a:path w="1093470" h="374014">
                <a:moveTo>
                  <a:pt x="0" y="0"/>
                </a:moveTo>
                <a:lnTo>
                  <a:pt x="1093101" y="0"/>
                </a:lnTo>
                <a:lnTo>
                  <a:pt x="1093101" y="374014"/>
                </a:lnTo>
                <a:lnTo>
                  <a:pt x="0" y="374014"/>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4746726" y="3837927"/>
            <a:ext cx="1093470" cy="374015"/>
          </a:xfrm>
          <a:custGeom>
            <a:avLst/>
            <a:gdLst/>
            <a:ahLst/>
            <a:cxnLst/>
            <a:rect l="l" t="t" r="r" b="b"/>
            <a:pathLst>
              <a:path w="1093470" h="374014">
                <a:moveTo>
                  <a:pt x="0" y="0"/>
                </a:moveTo>
                <a:lnTo>
                  <a:pt x="1093101" y="0"/>
                </a:lnTo>
                <a:lnTo>
                  <a:pt x="1093101" y="374014"/>
                </a:lnTo>
                <a:lnTo>
                  <a:pt x="0" y="374014"/>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5839828" y="3837927"/>
            <a:ext cx="1093470" cy="374015"/>
          </a:xfrm>
          <a:custGeom>
            <a:avLst/>
            <a:gdLst/>
            <a:ahLst/>
            <a:cxnLst/>
            <a:rect l="l" t="t" r="r" b="b"/>
            <a:pathLst>
              <a:path w="1093470" h="374014">
                <a:moveTo>
                  <a:pt x="0" y="0"/>
                </a:moveTo>
                <a:lnTo>
                  <a:pt x="1093101" y="0"/>
                </a:lnTo>
                <a:lnTo>
                  <a:pt x="1093101" y="374014"/>
                </a:lnTo>
                <a:lnTo>
                  <a:pt x="0" y="374014"/>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6932917" y="3837927"/>
            <a:ext cx="1093470" cy="374015"/>
          </a:xfrm>
          <a:custGeom>
            <a:avLst/>
            <a:gdLst/>
            <a:ahLst/>
            <a:cxnLst/>
            <a:rect l="l" t="t" r="r" b="b"/>
            <a:pathLst>
              <a:path w="1093470" h="374014">
                <a:moveTo>
                  <a:pt x="0" y="0"/>
                </a:moveTo>
                <a:lnTo>
                  <a:pt x="1093101" y="0"/>
                </a:lnTo>
                <a:lnTo>
                  <a:pt x="1093101" y="374014"/>
                </a:lnTo>
                <a:lnTo>
                  <a:pt x="0" y="374014"/>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8026018" y="3837927"/>
            <a:ext cx="1093470" cy="374015"/>
          </a:xfrm>
          <a:custGeom>
            <a:avLst/>
            <a:gdLst/>
            <a:ahLst/>
            <a:cxnLst/>
            <a:rect l="l" t="t" r="r" b="b"/>
            <a:pathLst>
              <a:path w="1093470" h="374014">
                <a:moveTo>
                  <a:pt x="0" y="0"/>
                </a:moveTo>
                <a:lnTo>
                  <a:pt x="1093101" y="0"/>
                </a:lnTo>
                <a:lnTo>
                  <a:pt x="1093101" y="374014"/>
                </a:lnTo>
                <a:lnTo>
                  <a:pt x="0" y="374014"/>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9119120" y="3837927"/>
            <a:ext cx="2344420" cy="374015"/>
          </a:xfrm>
          <a:custGeom>
            <a:avLst/>
            <a:gdLst/>
            <a:ahLst/>
            <a:cxnLst/>
            <a:rect l="l" t="t" r="r" b="b"/>
            <a:pathLst>
              <a:path w="2344420" h="374014">
                <a:moveTo>
                  <a:pt x="0" y="0"/>
                </a:moveTo>
                <a:lnTo>
                  <a:pt x="2344394" y="0"/>
                </a:lnTo>
                <a:lnTo>
                  <a:pt x="2344394" y="374014"/>
                </a:lnTo>
                <a:lnTo>
                  <a:pt x="0" y="374014"/>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575284" y="6082017"/>
            <a:ext cx="3078480" cy="374015"/>
          </a:xfrm>
          <a:custGeom>
            <a:avLst/>
            <a:gdLst/>
            <a:ahLst/>
            <a:cxnLst/>
            <a:rect l="l" t="t" r="r" b="b"/>
            <a:pathLst>
              <a:path w="3078479" h="374014">
                <a:moveTo>
                  <a:pt x="0" y="0"/>
                </a:moveTo>
                <a:lnTo>
                  <a:pt x="3078353" y="0"/>
                </a:lnTo>
                <a:lnTo>
                  <a:pt x="3078353" y="374015"/>
                </a:lnTo>
                <a:lnTo>
                  <a:pt x="0" y="374015"/>
                </a:lnTo>
                <a:lnTo>
                  <a:pt x="0"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4289145" y="3839451"/>
            <a:ext cx="388620" cy="311150"/>
          </a:xfrm>
          <a:custGeom>
            <a:avLst/>
            <a:gdLst/>
            <a:ahLst/>
            <a:cxnLst/>
            <a:rect l="l" t="t" r="r" b="b"/>
            <a:pathLst>
              <a:path w="388620" h="311150">
                <a:moveTo>
                  <a:pt x="0" y="0"/>
                </a:moveTo>
                <a:lnTo>
                  <a:pt x="388620" y="0"/>
                </a:lnTo>
                <a:lnTo>
                  <a:pt x="388620" y="310896"/>
                </a:lnTo>
                <a:lnTo>
                  <a:pt x="0" y="310896"/>
                </a:lnTo>
                <a:lnTo>
                  <a:pt x="0" y="0"/>
                </a:lnTo>
                <a:close/>
              </a:path>
            </a:pathLst>
          </a:custGeom>
          <a:solidFill>
            <a:srgbClr val="FFF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5382234" y="3839451"/>
            <a:ext cx="388620" cy="311150"/>
          </a:xfrm>
          <a:custGeom>
            <a:avLst/>
            <a:gdLst/>
            <a:ahLst/>
            <a:cxnLst/>
            <a:rect l="l" t="t" r="r" b="b"/>
            <a:pathLst>
              <a:path w="388620" h="311150">
                <a:moveTo>
                  <a:pt x="0" y="0"/>
                </a:moveTo>
                <a:lnTo>
                  <a:pt x="388620" y="0"/>
                </a:lnTo>
                <a:lnTo>
                  <a:pt x="388620" y="310896"/>
                </a:lnTo>
                <a:lnTo>
                  <a:pt x="0" y="310896"/>
                </a:lnTo>
                <a:lnTo>
                  <a:pt x="0" y="0"/>
                </a:lnTo>
                <a:close/>
              </a:path>
            </a:pathLst>
          </a:custGeom>
          <a:solidFill>
            <a:srgbClr val="FFF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6475336" y="3839451"/>
            <a:ext cx="388620" cy="311150"/>
          </a:xfrm>
          <a:custGeom>
            <a:avLst/>
            <a:gdLst/>
            <a:ahLst/>
            <a:cxnLst/>
            <a:rect l="l" t="t" r="r" b="b"/>
            <a:pathLst>
              <a:path w="388620" h="311150">
                <a:moveTo>
                  <a:pt x="0" y="0"/>
                </a:moveTo>
                <a:lnTo>
                  <a:pt x="388620" y="0"/>
                </a:lnTo>
                <a:lnTo>
                  <a:pt x="388620" y="310896"/>
                </a:lnTo>
                <a:lnTo>
                  <a:pt x="0" y="310896"/>
                </a:lnTo>
                <a:lnTo>
                  <a:pt x="0" y="0"/>
                </a:lnTo>
                <a:close/>
              </a:path>
            </a:pathLst>
          </a:custGeom>
          <a:solidFill>
            <a:srgbClr val="FFF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7568425" y="3839451"/>
            <a:ext cx="388620" cy="311150"/>
          </a:xfrm>
          <a:custGeom>
            <a:avLst/>
            <a:gdLst/>
            <a:ahLst/>
            <a:cxnLst/>
            <a:rect l="l" t="t" r="r" b="b"/>
            <a:pathLst>
              <a:path w="388620" h="311150">
                <a:moveTo>
                  <a:pt x="0" y="0"/>
                </a:moveTo>
                <a:lnTo>
                  <a:pt x="388620" y="0"/>
                </a:lnTo>
                <a:lnTo>
                  <a:pt x="388620" y="310896"/>
                </a:lnTo>
                <a:lnTo>
                  <a:pt x="0" y="310896"/>
                </a:lnTo>
                <a:lnTo>
                  <a:pt x="0" y="0"/>
                </a:lnTo>
                <a:close/>
              </a:path>
            </a:pathLst>
          </a:custGeom>
          <a:solidFill>
            <a:srgbClr val="FFF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8661527" y="3839451"/>
            <a:ext cx="388620" cy="311150"/>
          </a:xfrm>
          <a:custGeom>
            <a:avLst/>
            <a:gdLst/>
            <a:ahLst/>
            <a:cxnLst/>
            <a:rect l="l" t="t" r="r" b="b"/>
            <a:pathLst>
              <a:path w="388620" h="311150">
                <a:moveTo>
                  <a:pt x="0" y="0"/>
                </a:moveTo>
                <a:lnTo>
                  <a:pt x="388620" y="0"/>
                </a:lnTo>
                <a:lnTo>
                  <a:pt x="388620" y="310896"/>
                </a:lnTo>
                <a:lnTo>
                  <a:pt x="0" y="310896"/>
                </a:lnTo>
                <a:lnTo>
                  <a:pt x="0" y="0"/>
                </a:lnTo>
                <a:close/>
              </a:path>
            </a:pathLst>
          </a:custGeom>
          <a:solidFill>
            <a:srgbClr val="FFF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10070388" y="3839451"/>
            <a:ext cx="440690" cy="311150"/>
          </a:xfrm>
          <a:custGeom>
            <a:avLst/>
            <a:gdLst/>
            <a:ahLst/>
            <a:cxnLst/>
            <a:rect l="l" t="t" r="r" b="b"/>
            <a:pathLst>
              <a:path w="440690" h="311150">
                <a:moveTo>
                  <a:pt x="0" y="0"/>
                </a:moveTo>
                <a:lnTo>
                  <a:pt x="440435" y="0"/>
                </a:lnTo>
                <a:lnTo>
                  <a:pt x="440435" y="310896"/>
                </a:lnTo>
                <a:lnTo>
                  <a:pt x="0" y="310896"/>
                </a:lnTo>
                <a:lnTo>
                  <a:pt x="0" y="0"/>
                </a:lnTo>
                <a:close/>
              </a:path>
            </a:pathLst>
          </a:custGeom>
          <a:solidFill>
            <a:srgbClr val="FFF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graphicFrame>
        <p:nvGraphicFramePr>
          <p:cNvPr id="37" name="object 37"/>
          <p:cNvGraphicFramePr>
            <a:graphicFrameLocks noGrp="1"/>
          </p:cNvGraphicFramePr>
          <p:nvPr/>
        </p:nvGraphicFramePr>
        <p:xfrm>
          <a:off x="567580" y="1338642"/>
          <a:ext cx="10895960" cy="5277049"/>
        </p:xfrm>
        <a:graphic>
          <a:graphicData uri="http://schemas.openxmlformats.org/drawingml/2006/table">
            <a:tbl>
              <a:tblPr firstRow="1" bandRow="1">
                <a:tableStyleId>{2D5ABB26-0587-4C30-8999-92F81FD0307C}</a:tableStyleId>
              </a:tblPr>
              <a:tblGrid>
                <a:gridCol w="68580">
                  <a:extLst>
                    <a:ext uri="{9D8B030D-6E8A-4147-A177-3AD203B41FA5}">
                      <a16:colId xmlns:a16="http://schemas.microsoft.com/office/drawing/2014/main" val="20000"/>
                    </a:ext>
                  </a:extLst>
                </a:gridCol>
                <a:gridCol w="457200">
                  <a:extLst>
                    <a:ext uri="{9D8B030D-6E8A-4147-A177-3AD203B41FA5}">
                      <a16:colId xmlns:a16="http://schemas.microsoft.com/office/drawing/2014/main" val="20001"/>
                    </a:ext>
                  </a:extLst>
                </a:gridCol>
                <a:gridCol w="113664">
                  <a:extLst>
                    <a:ext uri="{9D8B030D-6E8A-4147-A177-3AD203B41FA5}">
                      <a16:colId xmlns:a16="http://schemas.microsoft.com/office/drawing/2014/main" val="20002"/>
                    </a:ext>
                  </a:extLst>
                </a:gridCol>
                <a:gridCol w="902969">
                  <a:extLst>
                    <a:ext uri="{9D8B030D-6E8A-4147-A177-3AD203B41FA5}">
                      <a16:colId xmlns:a16="http://schemas.microsoft.com/office/drawing/2014/main" val="20003"/>
                    </a:ext>
                  </a:extLst>
                </a:gridCol>
                <a:gridCol w="1544955">
                  <a:extLst>
                    <a:ext uri="{9D8B030D-6E8A-4147-A177-3AD203B41FA5}">
                      <a16:colId xmlns:a16="http://schemas.microsoft.com/office/drawing/2014/main" val="20004"/>
                    </a:ext>
                  </a:extLst>
                </a:gridCol>
                <a:gridCol w="1092834">
                  <a:extLst>
                    <a:ext uri="{9D8B030D-6E8A-4147-A177-3AD203B41FA5}">
                      <a16:colId xmlns:a16="http://schemas.microsoft.com/office/drawing/2014/main" val="20005"/>
                    </a:ext>
                  </a:extLst>
                </a:gridCol>
                <a:gridCol w="1092835">
                  <a:extLst>
                    <a:ext uri="{9D8B030D-6E8A-4147-A177-3AD203B41FA5}">
                      <a16:colId xmlns:a16="http://schemas.microsoft.com/office/drawing/2014/main" val="20006"/>
                    </a:ext>
                  </a:extLst>
                </a:gridCol>
                <a:gridCol w="1092835">
                  <a:extLst>
                    <a:ext uri="{9D8B030D-6E8A-4147-A177-3AD203B41FA5}">
                      <a16:colId xmlns:a16="http://schemas.microsoft.com/office/drawing/2014/main" val="20007"/>
                    </a:ext>
                  </a:extLst>
                </a:gridCol>
                <a:gridCol w="1092834">
                  <a:extLst>
                    <a:ext uri="{9D8B030D-6E8A-4147-A177-3AD203B41FA5}">
                      <a16:colId xmlns:a16="http://schemas.microsoft.com/office/drawing/2014/main" val="20008"/>
                    </a:ext>
                  </a:extLst>
                </a:gridCol>
                <a:gridCol w="1092834">
                  <a:extLst>
                    <a:ext uri="{9D8B030D-6E8A-4147-A177-3AD203B41FA5}">
                      <a16:colId xmlns:a16="http://schemas.microsoft.com/office/drawing/2014/main" val="20009"/>
                    </a:ext>
                  </a:extLst>
                </a:gridCol>
                <a:gridCol w="2344420">
                  <a:extLst>
                    <a:ext uri="{9D8B030D-6E8A-4147-A177-3AD203B41FA5}">
                      <a16:colId xmlns:a16="http://schemas.microsoft.com/office/drawing/2014/main" val="20010"/>
                    </a:ext>
                  </a:extLst>
                </a:gridCol>
              </a:tblGrid>
              <a:tr h="374145">
                <a:tc gridSpan="5">
                  <a:txBody>
                    <a:bodyPr/>
                    <a:lstStyle/>
                    <a:p>
                      <a:pPr>
                        <a:lnSpc>
                          <a:spcPct val="100000"/>
                        </a:lnSpc>
                      </a:pPr>
                      <a:endParaRPr sz="23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5">
                  <a:txBody>
                    <a:bodyPr/>
                    <a:lstStyle/>
                    <a:p>
                      <a:pPr marL="635" algn="ctr">
                        <a:lnSpc>
                          <a:spcPts val="2795"/>
                        </a:lnSpc>
                        <a:tabLst>
                          <a:tab pos="1233170" algn="l"/>
                          <a:tab pos="2577465" algn="l"/>
                        </a:tabLst>
                      </a:pPr>
                      <a:r>
                        <a:rPr sz="2400" b="1" i="1" spc="-15" dirty="0">
                          <a:solidFill>
                            <a:srgbClr val="FFFFFF"/>
                          </a:solidFill>
                          <a:latin typeface="Calibri"/>
                          <a:cs typeface="Calibri"/>
                        </a:rPr>
                        <a:t>New</a:t>
                      </a:r>
                      <a:r>
                        <a:rPr sz="2400" b="1" i="1" dirty="0">
                          <a:solidFill>
                            <a:srgbClr val="FFFFFF"/>
                          </a:solidFill>
                          <a:latin typeface="Calibri"/>
                          <a:cs typeface="Calibri"/>
                        </a:rPr>
                        <a:t> </a:t>
                      </a:r>
                      <a:r>
                        <a:rPr sz="2400" b="1" i="1" spc="-5" dirty="0">
                          <a:solidFill>
                            <a:srgbClr val="FFFFFF"/>
                          </a:solidFill>
                          <a:latin typeface="Calibri"/>
                          <a:cs typeface="Calibri"/>
                        </a:rPr>
                        <a:t>HIV	</a:t>
                      </a:r>
                      <a:r>
                        <a:rPr sz="2400" b="1" spc="-5" dirty="0">
                          <a:solidFill>
                            <a:srgbClr val="FFFFFF"/>
                          </a:solidFill>
                          <a:latin typeface="Calibri"/>
                          <a:cs typeface="Calibri"/>
                        </a:rPr>
                        <a:t>Diagnosis	</a:t>
                      </a:r>
                      <a:r>
                        <a:rPr sz="2400" b="1" spc="-50" dirty="0">
                          <a:solidFill>
                            <a:srgbClr val="FFFFFF"/>
                          </a:solidFill>
                          <a:latin typeface="Calibri"/>
                          <a:cs typeface="Calibri"/>
                        </a:rPr>
                        <a:t>Year</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rowSpan="2">
                  <a:txBody>
                    <a:bodyPr/>
                    <a:lstStyle/>
                    <a:p>
                      <a:pPr>
                        <a:lnSpc>
                          <a:spcPct val="100000"/>
                        </a:lnSpc>
                        <a:spcBef>
                          <a:spcPts val="10"/>
                        </a:spcBef>
                      </a:pPr>
                      <a:endParaRPr sz="2250">
                        <a:latin typeface="Times New Roman"/>
                        <a:cs typeface="Times New Roman"/>
                      </a:endParaRPr>
                    </a:p>
                    <a:p>
                      <a:pPr marL="581025" marR="133985" indent="-440690">
                        <a:lnSpc>
                          <a:spcPct val="107000"/>
                        </a:lnSpc>
                      </a:pPr>
                      <a:r>
                        <a:rPr sz="2000" b="1" dirty="0">
                          <a:solidFill>
                            <a:srgbClr val="FFFFFF"/>
                          </a:solidFill>
                          <a:latin typeface="Calibri"/>
                          <a:cs typeface="Calibri"/>
                        </a:rPr>
                        <a:t>2020–2021</a:t>
                      </a:r>
                      <a:r>
                        <a:rPr sz="2000" b="1" spc="-95" dirty="0">
                          <a:solidFill>
                            <a:srgbClr val="FFFFFF"/>
                          </a:solidFill>
                          <a:latin typeface="Calibri"/>
                          <a:cs typeface="Calibri"/>
                        </a:rPr>
                        <a:t> </a:t>
                      </a:r>
                      <a:r>
                        <a:rPr sz="2000" b="1" spc="-15" dirty="0">
                          <a:solidFill>
                            <a:srgbClr val="FFFFFF"/>
                          </a:solidFill>
                          <a:latin typeface="Calibri"/>
                          <a:cs typeface="Calibri"/>
                        </a:rPr>
                        <a:t>Relative  </a:t>
                      </a:r>
                      <a:r>
                        <a:rPr sz="2000" b="1" dirty="0">
                          <a:solidFill>
                            <a:srgbClr val="FFFFFF"/>
                          </a:solidFill>
                          <a:latin typeface="Calibri"/>
                          <a:cs typeface="Calibri"/>
                        </a:rPr>
                        <a:t>(%)</a:t>
                      </a:r>
                      <a:r>
                        <a:rPr sz="2000" b="1" spc="-10" dirty="0">
                          <a:solidFill>
                            <a:srgbClr val="FFFFFF"/>
                          </a:solidFill>
                          <a:latin typeface="Calibri"/>
                          <a:cs typeface="Calibri"/>
                        </a:rPr>
                        <a:t> Change</a:t>
                      </a:r>
                      <a:endParaRPr sz="2000">
                        <a:latin typeface="Calibri"/>
                        <a:cs typeface="Calibri"/>
                      </a:endParaRPr>
                    </a:p>
                  </a:txBody>
                  <a:tcPr marL="0" marR="0" marT="1270" marB="0">
                    <a:lnL w="12700" cap="flat" cmpd="sng" algn="ctr">
                      <a:solidFill>
                        <a:srgbClr val="FFFFFF"/>
                      </a:solidFill>
                      <a:prstDash val="solid"/>
                      <a:round/>
                      <a:headEnd type="none" w="med" len="med"/>
                      <a:tailEnd type="none" w="med" len="me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extLst>
                  <a:ext uri="{0D108BD9-81ED-4DB2-BD59-A6C34878D82A}">
                    <a16:rowId xmlns:a16="http://schemas.microsoft.com/office/drawing/2014/main" val="10000"/>
                  </a:ext>
                </a:extLst>
              </a:tr>
              <a:tr h="659031">
                <a:tc gridSpan="5">
                  <a:txBody>
                    <a:bodyPr/>
                    <a:lstStyle/>
                    <a:p>
                      <a:pPr marL="67945">
                        <a:lnSpc>
                          <a:spcPct val="100000"/>
                        </a:lnSpc>
                        <a:spcBef>
                          <a:spcPts val="1880"/>
                        </a:spcBef>
                      </a:pPr>
                      <a:r>
                        <a:rPr sz="2400" b="1" spc="-10" dirty="0">
                          <a:solidFill>
                            <a:srgbClr val="FFFFFF"/>
                          </a:solidFill>
                          <a:latin typeface="Calibri"/>
                          <a:cs typeface="Calibri"/>
                        </a:rPr>
                        <a:t>County</a:t>
                      </a:r>
                      <a:endParaRPr sz="2400">
                        <a:latin typeface="Calibri"/>
                        <a:cs typeface="Calibri"/>
                      </a:endParaRPr>
                    </a:p>
                  </a:txBody>
                  <a:tcPr marL="0" marR="0" marT="23876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4472C4"/>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marL="133985">
                        <a:lnSpc>
                          <a:spcPct val="100000"/>
                        </a:lnSpc>
                        <a:spcBef>
                          <a:spcPts val="865"/>
                        </a:spcBef>
                      </a:pPr>
                      <a:r>
                        <a:rPr sz="3200" spc="-5" dirty="0">
                          <a:latin typeface="Calibri"/>
                          <a:cs typeface="Calibri"/>
                        </a:rPr>
                        <a:t>2017</a:t>
                      </a:r>
                      <a:endParaRPr sz="3200">
                        <a:latin typeface="Calibri"/>
                        <a:cs typeface="Calibri"/>
                      </a:endParaRPr>
                    </a:p>
                  </a:txBody>
                  <a:tcPr marL="0" marR="0" marT="109855"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marL="133985">
                        <a:lnSpc>
                          <a:spcPct val="100000"/>
                        </a:lnSpc>
                        <a:spcBef>
                          <a:spcPts val="865"/>
                        </a:spcBef>
                      </a:pPr>
                      <a:r>
                        <a:rPr sz="3200" spc="-5" dirty="0">
                          <a:latin typeface="Calibri"/>
                          <a:cs typeface="Calibri"/>
                        </a:rPr>
                        <a:t>2018</a:t>
                      </a:r>
                      <a:endParaRPr sz="3200">
                        <a:latin typeface="Calibri"/>
                        <a:cs typeface="Calibri"/>
                      </a:endParaRPr>
                    </a:p>
                  </a:txBody>
                  <a:tcPr marL="0" marR="0" marT="109855"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marL="133350">
                        <a:lnSpc>
                          <a:spcPct val="100000"/>
                        </a:lnSpc>
                        <a:spcBef>
                          <a:spcPts val="865"/>
                        </a:spcBef>
                      </a:pPr>
                      <a:r>
                        <a:rPr sz="3200" spc="-5" dirty="0">
                          <a:latin typeface="Calibri"/>
                          <a:cs typeface="Calibri"/>
                        </a:rPr>
                        <a:t>2019</a:t>
                      </a:r>
                      <a:endParaRPr sz="3200">
                        <a:latin typeface="Calibri"/>
                        <a:cs typeface="Calibri"/>
                      </a:endParaRPr>
                    </a:p>
                  </a:txBody>
                  <a:tcPr marL="0" marR="0" marT="109855"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marL="133350">
                        <a:lnSpc>
                          <a:spcPct val="100000"/>
                        </a:lnSpc>
                        <a:spcBef>
                          <a:spcPts val="865"/>
                        </a:spcBef>
                      </a:pPr>
                      <a:r>
                        <a:rPr sz="3200" spc="-5" dirty="0">
                          <a:latin typeface="Calibri"/>
                          <a:cs typeface="Calibri"/>
                        </a:rPr>
                        <a:t>2020</a:t>
                      </a:r>
                      <a:endParaRPr sz="3200">
                        <a:latin typeface="Calibri"/>
                        <a:cs typeface="Calibri"/>
                      </a:endParaRPr>
                    </a:p>
                  </a:txBody>
                  <a:tcPr marL="0" marR="0" marT="109855"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marL="133350">
                        <a:lnSpc>
                          <a:spcPct val="100000"/>
                        </a:lnSpc>
                        <a:spcBef>
                          <a:spcPts val="865"/>
                        </a:spcBef>
                      </a:pPr>
                      <a:r>
                        <a:rPr sz="3200" spc="-5" dirty="0">
                          <a:latin typeface="Calibri"/>
                          <a:cs typeface="Calibri"/>
                        </a:rPr>
                        <a:t>2021</a:t>
                      </a:r>
                      <a:endParaRPr sz="3200">
                        <a:latin typeface="Calibri"/>
                        <a:cs typeface="Calibri"/>
                      </a:endParaRPr>
                    </a:p>
                  </a:txBody>
                  <a:tcPr marL="0" marR="0" marT="109855" marB="0">
                    <a:lnL w="12700">
                      <a:solidFill>
                        <a:srgbClr val="FFFFFF"/>
                      </a:solidFill>
                      <a:prstDash val="solid"/>
                    </a:lnL>
                    <a:lnR w="38100">
                      <a:solidFill>
                        <a:srgbClr val="FFFFFF"/>
                      </a:solidFill>
                      <a:prstDash val="solid"/>
                    </a:lnR>
                    <a:lnT w="38100">
                      <a:solidFill>
                        <a:srgbClr val="FFFFFF"/>
                      </a:solidFill>
                      <a:prstDash val="solid"/>
                    </a:lnT>
                    <a:lnB w="12700">
                      <a:solidFill>
                        <a:srgbClr val="FFFFFF"/>
                      </a:solidFill>
                      <a:prstDash val="solid"/>
                    </a:lnB>
                    <a:solidFill>
                      <a:srgbClr val="CFD5EA"/>
                    </a:solidFill>
                  </a:tcPr>
                </a:tc>
                <a:tc vMerge="1">
                  <a:txBody>
                    <a:bodyPr/>
                    <a:lstStyle/>
                    <a:p>
                      <a:endParaRPr/>
                    </a:p>
                  </a:txBody>
                  <a:tcPr marL="0" marR="0" marT="1270" marB="0">
                    <a:lnL w="381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extLst>
                  <a:ext uri="{0D108BD9-81ED-4DB2-BD59-A6C34878D82A}">
                    <a16:rowId xmlns:a16="http://schemas.microsoft.com/office/drawing/2014/main" val="10001"/>
                  </a:ext>
                </a:extLst>
              </a:tr>
              <a:tr h="374145">
                <a:tc gridSpan="5">
                  <a:txBody>
                    <a:bodyPr/>
                    <a:lstStyle/>
                    <a:p>
                      <a:pPr marL="67945">
                        <a:lnSpc>
                          <a:spcPts val="2795"/>
                        </a:lnSpc>
                      </a:pPr>
                      <a:r>
                        <a:rPr sz="2400" b="1" spc="-5" dirty="0">
                          <a:solidFill>
                            <a:srgbClr val="FFFFFF"/>
                          </a:solidFill>
                          <a:latin typeface="Calibri"/>
                          <a:cs typeface="Calibri"/>
                        </a:rPr>
                        <a:t>Miami-Dade</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marR="60960" algn="r">
                        <a:lnSpc>
                          <a:spcPts val="2330"/>
                        </a:lnSpc>
                      </a:pPr>
                      <a:r>
                        <a:rPr sz="2000" dirty="0">
                          <a:latin typeface="Calibri"/>
                          <a:cs typeface="Calibri"/>
                        </a:rPr>
                        <a:t>1,167</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60960" algn="r">
                        <a:lnSpc>
                          <a:spcPts val="2330"/>
                        </a:lnSpc>
                      </a:pPr>
                      <a:r>
                        <a:rPr sz="2000" dirty="0">
                          <a:latin typeface="Calibri"/>
                          <a:cs typeface="Calibri"/>
                        </a:rPr>
                        <a:t>1,194</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60960" algn="r">
                        <a:lnSpc>
                          <a:spcPts val="2330"/>
                        </a:lnSpc>
                      </a:pPr>
                      <a:r>
                        <a:rPr sz="2000" dirty="0">
                          <a:latin typeface="Calibri"/>
                          <a:cs typeface="Calibri"/>
                        </a:rPr>
                        <a:t>1,164</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60960" algn="r">
                        <a:lnSpc>
                          <a:spcPts val="2330"/>
                        </a:lnSpc>
                      </a:pPr>
                      <a:r>
                        <a:rPr sz="2000" dirty="0">
                          <a:latin typeface="Calibri"/>
                          <a:cs typeface="Calibri"/>
                        </a:rPr>
                        <a:t>814</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61594" algn="r">
                        <a:lnSpc>
                          <a:spcPts val="2330"/>
                        </a:lnSpc>
                      </a:pPr>
                      <a:r>
                        <a:rPr sz="2000" dirty="0">
                          <a:latin typeface="Calibri"/>
                          <a:cs typeface="Calibri"/>
                        </a:rPr>
                        <a:t>1,204</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330"/>
                        </a:lnSpc>
                      </a:pPr>
                      <a:r>
                        <a:rPr sz="2000" dirty="0">
                          <a:latin typeface="Calibri"/>
                          <a:cs typeface="Calibri"/>
                        </a:rPr>
                        <a:t>48%</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2"/>
                  </a:ext>
                </a:extLst>
              </a:tr>
              <a:tr h="374145">
                <a:tc gridSpan="5">
                  <a:txBody>
                    <a:bodyPr/>
                    <a:lstStyle/>
                    <a:p>
                      <a:pPr marL="67945">
                        <a:lnSpc>
                          <a:spcPts val="2795"/>
                        </a:lnSpc>
                      </a:pPr>
                      <a:r>
                        <a:rPr sz="2400" b="1" spc="-20" dirty="0">
                          <a:solidFill>
                            <a:srgbClr val="FFFFFF"/>
                          </a:solidFill>
                          <a:latin typeface="Calibri"/>
                          <a:cs typeface="Calibri"/>
                        </a:rPr>
                        <a:t>Broward</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marR="60960" algn="r">
                        <a:lnSpc>
                          <a:spcPts val="2330"/>
                        </a:lnSpc>
                      </a:pPr>
                      <a:r>
                        <a:rPr sz="2000" dirty="0">
                          <a:latin typeface="Calibri"/>
                          <a:cs typeface="Calibri"/>
                        </a:rPr>
                        <a:t>710</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R="60960" algn="r">
                        <a:lnSpc>
                          <a:spcPts val="2330"/>
                        </a:lnSpc>
                      </a:pPr>
                      <a:r>
                        <a:rPr sz="2000" dirty="0">
                          <a:latin typeface="Calibri"/>
                          <a:cs typeface="Calibri"/>
                        </a:rPr>
                        <a:t>645</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R="60960" algn="r">
                        <a:lnSpc>
                          <a:spcPts val="2330"/>
                        </a:lnSpc>
                      </a:pPr>
                      <a:r>
                        <a:rPr sz="2000" dirty="0">
                          <a:latin typeface="Calibri"/>
                          <a:cs typeface="Calibri"/>
                        </a:rPr>
                        <a:t>633</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R="60960" algn="r">
                        <a:lnSpc>
                          <a:spcPts val="2330"/>
                        </a:lnSpc>
                      </a:pPr>
                      <a:r>
                        <a:rPr sz="2000" dirty="0">
                          <a:latin typeface="Calibri"/>
                          <a:cs typeface="Calibri"/>
                        </a:rPr>
                        <a:t>457</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R="60960" algn="r">
                        <a:lnSpc>
                          <a:spcPts val="2330"/>
                        </a:lnSpc>
                      </a:pPr>
                      <a:r>
                        <a:rPr sz="2000" dirty="0">
                          <a:latin typeface="Calibri"/>
                          <a:cs typeface="Calibri"/>
                        </a:rPr>
                        <a:t>652</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ts val="2330"/>
                        </a:lnSpc>
                      </a:pPr>
                      <a:r>
                        <a:rPr sz="2000" dirty="0">
                          <a:latin typeface="Calibri"/>
                          <a:cs typeface="Calibri"/>
                        </a:rPr>
                        <a:t>43%</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3"/>
                  </a:ext>
                </a:extLst>
              </a:tr>
              <a:tr h="374145">
                <a:tc gridSpan="5">
                  <a:txBody>
                    <a:bodyPr/>
                    <a:lstStyle/>
                    <a:p>
                      <a:pPr marL="67945">
                        <a:lnSpc>
                          <a:spcPts val="2795"/>
                        </a:lnSpc>
                      </a:pPr>
                      <a:r>
                        <a:rPr sz="2400" b="1" spc="-15" dirty="0">
                          <a:solidFill>
                            <a:srgbClr val="FFFFFF"/>
                          </a:solidFill>
                          <a:latin typeface="Calibri"/>
                          <a:cs typeface="Calibri"/>
                        </a:rPr>
                        <a:t>Orange</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marR="60960" algn="r">
                        <a:lnSpc>
                          <a:spcPts val="2330"/>
                        </a:lnSpc>
                      </a:pPr>
                      <a:r>
                        <a:rPr sz="2000" dirty="0">
                          <a:latin typeface="Calibri"/>
                          <a:cs typeface="Calibri"/>
                        </a:rPr>
                        <a:t>471</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60960" algn="r">
                        <a:lnSpc>
                          <a:spcPts val="2330"/>
                        </a:lnSpc>
                      </a:pPr>
                      <a:r>
                        <a:rPr sz="2000" dirty="0">
                          <a:latin typeface="Calibri"/>
                          <a:cs typeface="Calibri"/>
                        </a:rPr>
                        <a:t>464</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60960" algn="r">
                        <a:lnSpc>
                          <a:spcPts val="2330"/>
                        </a:lnSpc>
                      </a:pPr>
                      <a:r>
                        <a:rPr sz="2000" dirty="0">
                          <a:latin typeface="Calibri"/>
                          <a:cs typeface="Calibri"/>
                        </a:rPr>
                        <a:t>464</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60960" algn="r">
                        <a:lnSpc>
                          <a:spcPts val="2330"/>
                        </a:lnSpc>
                      </a:pPr>
                      <a:r>
                        <a:rPr sz="2000" dirty="0">
                          <a:latin typeface="Calibri"/>
                          <a:cs typeface="Calibri"/>
                        </a:rPr>
                        <a:t>364</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60960" algn="r">
                        <a:lnSpc>
                          <a:spcPts val="2330"/>
                        </a:lnSpc>
                      </a:pPr>
                      <a:r>
                        <a:rPr sz="2000" dirty="0">
                          <a:latin typeface="Calibri"/>
                          <a:cs typeface="Calibri"/>
                        </a:rPr>
                        <a:t>439</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330"/>
                        </a:lnSpc>
                      </a:pPr>
                      <a:r>
                        <a:rPr sz="2000" dirty="0">
                          <a:latin typeface="Calibri"/>
                          <a:cs typeface="Calibri"/>
                        </a:rPr>
                        <a:t>21%</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4"/>
                  </a:ext>
                </a:extLst>
              </a:tr>
              <a:tr h="374145">
                <a:tc gridSpan="5">
                  <a:txBody>
                    <a:bodyPr/>
                    <a:lstStyle/>
                    <a:p>
                      <a:pPr marL="67945">
                        <a:lnSpc>
                          <a:spcPts val="2795"/>
                        </a:lnSpc>
                      </a:pPr>
                      <a:r>
                        <a:rPr sz="2400" b="1" spc="-5" dirty="0">
                          <a:solidFill>
                            <a:srgbClr val="FFFFFF"/>
                          </a:solidFill>
                          <a:latin typeface="Calibri"/>
                          <a:cs typeface="Calibri"/>
                        </a:rPr>
                        <a:t>Hillsborough</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marR="60960" algn="r">
                        <a:lnSpc>
                          <a:spcPts val="2330"/>
                        </a:lnSpc>
                      </a:pPr>
                      <a:r>
                        <a:rPr sz="2000" dirty="0">
                          <a:latin typeface="Calibri"/>
                          <a:cs typeface="Calibri"/>
                        </a:rPr>
                        <a:t>307</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R="60960" algn="r">
                        <a:lnSpc>
                          <a:spcPts val="2330"/>
                        </a:lnSpc>
                      </a:pPr>
                      <a:r>
                        <a:rPr sz="2000" dirty="0">
                          <a:latin typeface="Calibri"/>
                          <a:cs typeface="Calibri"/>
                        </a:rPr>
                        <a:t>315</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R="60960" algn="r">
                        <a:lnSpc>
                          <a:spcPts val="2330"/>
                        </a:lnSpc>
                      </a:pPr>
                      <a:r>
                        <a:rPr sz="2000" dirty="0">
                          <a:latin typeface="Calibri"/>
                          <a:cs typeface="Calibri"/>
                        </a:rPr>
                        <a:t>288</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R="60960" algn="r">
                        <a:lnSpc>
                          <a:spcPts val="2330"/>
                        </a:lnSpc>
                      </a:pPr>
                      <a:r>
                        <a:rPr sz="2000" dirty="0">
                          <a:latin typeface="Calibri"/>
                          <a:cs typeface="Calibri"/>
                        </a:rPr>
                        <a:t>249</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R="60960" algn="r">
                        <a:lnSpc>
                          <a:spcPts val="2330"/>
                        </a:lnSpc>
                      </a:pPr>
                      <a:r>
                        <a:rPr sz="2000" dirty="0">
                          <a:latin typeface="Calibri"/>
                          <a:cs typeface="Calibri"/>
                        </a:rPr>
                        <a:t>323</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ts val="2330"/>
                        </a:lnSpc>
                      </a:pPr>
                      <a:r>
                        <a:rPr sz="2000" dirty="0">
                          <a:latin typeface="Calibri"/>
                          <a:cs typeface="Calibri"/>
                        </a:rPr>
                        <a:t>30%</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5"/>
                  </a:ext>
                </a:extLst>
              </a:tr>
              <a:tr h="374145">
                <a:tc>
                  <a:txBody>
                    <a:bodyPr/>
                    <a:lstStyle/>
                    <a:p>
                      <a:pPr>
                        <a:lnSpc>
                          <a:spcPct val="100000"/>
                        </a:lnSpc>
                      </a:pPr>
                      <a:endParaRPr sz="23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4472C4"/>
                    </a:solidFill>
                  </a:tcPr>
                </a:tc>
                <a:tc gridSpan="3">
                  <a:txBody>
                    <a:bodyPr/>
                    <a:lstStyle/>
                    <a:p>
                      <a:pPr>
                        <a:lnSpc>
                          <a:spcPts val="2795"/>
                        </a:lnSpc>
                      </a:pPr>
                      <a:r>
                        <a:rPr sz="2400" b="1" spc="-15" dirty="0">
                          <a:latin typeface="Calibri"/>
                          <a:cs typeface="Calibri"/>
                        </a:rPr>
                        <a:t>Palm</a:t>
                      </a:r>
                      <a:r>
                        <a:rPr sz="2400" b="1" spc="-75" dirty="0">
                          <a:latin typeface="Calibri"/>
                          <a:cs typeface="Calibri"/>
                        </a:rPr>
                        <a:t> </a:t>
                      </a:r>
                      <a:r>
                        <a:rPr sz="2400" b="1" spc="-5" dirty="0">
                          <a:latin typeface="Calibri"/>
                          <a:cs typeface="Calibri"/>
                        </a:rPr>
                        <a:t>Beach</a:t>
                      </a:r>
                      <a:endParaRPr sz="2400">
                        <a:latin typeface="Calibri"/>
                        <a:cs typeface="Calibri"/>
                      </a:endParaRPr>
                    </a:p>
                  </a:txBody>
                  <a:tcPr marL="0" marR="0" marT="0" marB="0">
                    <a:lnT w="12700">
                      <a:solidFill>
                        <a:srgbClr val="FFFFFF"/>
                      </a:solidFill>
                      <a:prstDash val="solid"/>
                    </a:lnT>
                    <a:lnB w="12700">
                      <a:solidFill>
                        <a:srgbClr val="FFFFFF"/>
                      </a:solidFill>
                      <a:prstDash val="solid"/>
                    </a:lnB>
                    <a:solidFill>
                      <a:srgbClr val="FFFF00"/>
                    </a:solidFill>
                  </a:tcPr>
                </a:tc>
                <a:tc hMerge="1">
                  <a:txBody>
                    <a:bodyPr/>
                    <a:lstStyle/>
                    <a:p>
                      <a:endParaRPr/>
                    </a:p>
                  </a:txBody>
                  <a:tcPr marL="0" marR="0" marT="0" marB="0"/>
                </a:tc>
                <a:tc hMerge="1">
                  <a:txBody>
                    <a:bodyPr/>
                    <a:lstStyle/>
                    <a:p>
                      <a:endParaRPr/>
                    </a:p>
                  </a:txBody>
                  <a:tcPr marL="0" marR="0" marT="0" marB="0"/>
                </a:tc>
                <a:tc>
                  <a:txBody>
                    <a:bodyPr/>
                    <a:lstStyle/>
                    <a:p>
                      <a:pPr>
                        <a:lnSpc>
                          <a:spcPct val="100000"/>
                        </a:lnSpc>
                      </a:pPr>
                      <a:endParaRPr sz="23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R="60960" algn="r">
                        <a:lnSpc>
                          <a:spcPts val="2330"/>
                        </a:lnSpc>
                      </a:pPr>
                      <a:r>
                        <a:rPr sz="2000" dirty="0">
                          <a:latin typeface="Calibri"/>
                          <a:cs typeface="Calibri"/>
                        </a:rPr>
                        <a:t>299</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tcPr>
                </a:tc>
                <a:tc>
                  <a:txBody>
                    <a:bodyPr/>
                    <a:lstStyle/>
                    <a:p>
                      <a:pPr marR="60960" algn="r">
                        <a:lnSpc>
                          <a:spcPts val="2330"/>
                        </a:lnSpc>
                      </a:pPr>
                      <a:r>
                        <a:rPr sz="2000" dirty="0">
                          <a:latin typeface="Calibri"/>
                          <a:cs typeface="Calibri"/>
                        </a:rPr>
                        <a:t>289</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tcPr>
                </a:tc>
                <a:tc>
                  <a:txBody>
                    <a:bodyPr/>
                    <a:lstStyle/>
                    <a:p>
                      <a:pPr marR="60960" algn="r">
                        <a:lnSpc>
                          <a:spcPts val="2330"/>
                        </a:lnSpc>
                      </a:pPr>
                      <a:r>
                        <a:rPr sz="2000" dirty="0">
                          <a:latin typeface="Calibri"/>
                          <a:cs typeface="Calibri"/>
                        </a:rPr>
                        <a:t>245</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tcPr>
                </a:tc>
                <a:tc>
                  <a:txBody>
                    <a:bodyPr/>
                    <a:lstStyle/>
                    <a:p>
                      <a:pPr marR="60960" algn="r">
                        <a:lnSpc>
                          <a:spcPts val="2330"/>
                        </a:lnSpc>
                      </a:pPr>
                      <a:r>
                        <a:rPr sz="2000" dirty="0">
                          <a:latin typeface="Calibri"/>
                          <a:cs typeface="Calibri"/>
                        </a:rPr>
                        <a:t>213</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tcPr>
                </a:tc>
                <a:tc>
                  <a:txBody>
                    <a:bodyPr/>
                    <a:lstStyle/>
                    <a:p>
                      <a:pPr marR="60960" algn="r">
                        <a:lnSpc>
                          <a:spcPts val="2330"/>
                        </a:lnSpc>
                      </a:pPr>
                      <a:r>
                        <a:rPr sz="2000" dirty="0">
                          <a:latin typeface="Calibri"/>
                          <a:cs typeface="Calibri"/>
                        </a:rPr>
                        <a:t>322</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tcPr>
                </a:tc>
                <a:tc>
                  <a:txBody>
                    <a:bodyPr/>
                    <a:lstStyle/>
                    <a:p>
                      <a:pPr algn="ctr">
                        <a:lnSpc>
                          <a:spcPts val="2330"/>
                        </a:lnSpc>
                      </a:pPr>
                      <a:r>
                        <a:rPr sz="2000" dirty="0">
                          <a:latin typeface="Calibri"/>
                          <a:cs typeface="Calibri"/>
                        </a:rPr>
                        <a:t>51%</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tcPr>
                </a:tc>
                <a:extLst>
                  <a:ext uri="{0D108BD9-81ED-4DB2-BD59-A6C34878D82A}">
                    <a16:rowId xmlns:a16="http://schemas.microsoft.com/office/drawing/2014/main" val="10006"/>
                  </a:ext>
                </a:extLst>
              </a:tr>
              <a:tr h="374145">
                <a:tc gridSpan="5">
                  <a:txBody>
                    <a:bodyPr/>
                    <a:lstStyle/>
                    <a:p>
                      <a:pPr marL="67945">
                        <a:lnSpc>
                          <a:spcPts val="2795"/>
                        </a:lnSpc>
                      </a:pPr>
                      <a:r>
                        <a:rPr sz="2400" b="1" spc="-10" dirty="0">
                          <a:solidFill>
                            <a:srgbClr val="FFFFFF"/>
                          </a:solidFill>
                          <a:latin typeface="Calibri"/>
                          <a:cs typeface="Calibri"/>
                        </a:rPr>
                        <a:t>Duval</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marR="60960" algn="r">
                        <a:lnSpc>
                          <a:spcPts val="2330"/>
                        </a:lnSpc>
                      </a:pPr>
                      <a:r>
                        <a:rPr sz="2000" dirty="0">
                          <a:latin typeface="Calibri"/>
                          <a:cs typeface="Calibri"/>
                        </a:rPr>
                        <a:t>305</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R="60960" algn="r">
                        <a:lnSpc>
                          <a:spcPts val="2330"/>
                        </a:lnSpc>
                      </a:pPr>
                      <a:r>
                        <a:rPr sz="2000" dirty="0">
                          <a:latin typeface="Calibri"/>
                          <a:cs typeface="Calibri"/>
                        </a:rPr>
                        <a:t>290</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R="60960" algn="r">
                        <a:lnSpc>
                          <a:spcPts val="2330"/>
                        </a:lnSpc>
                      </a:pPr>
                      <a:r>
                        <a:rPr sz="2000" dirty="0">
                          <a:latin typeface="Calibri"/>
                          <a:cs typeface="Calibri"/>
                        </a:rPr>
                        <a:t>290</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R="60960" algn="r">
                        <a:lnSpc>
                          <a:spcPts val="2330"/>
                        </a:lnSpc>
                      </a:pPr>
                      <a:r>
                        <a:rPr sz="2000" dirty="0">
                          <a:latin typeface="Calibri"/>
                          <a:cs typeface="Calibri"/>
                        </a:rPr>
                        <a:t>233</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R="60960" algn="r">
                        <a:lnSpc>
                          <a:spcPts val="2330"/>
                        </a:lnSpc>
                      </a:pPr>
                      <a:r>
                        <a:rPr sz="2000" dirty="0">
                          <a:latin typeface="Calibri"/>
                          <a:cs typeface="Calibri"/>
                        </a:rPr>
                        <a:t>300</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ts val="2330"/>
                        </a:lnSpc>
                      </a:pPr>
                      <a:r>
                        <a:rPr sz="2000" dirty="0">
                          <a:latin typeface="Calibri"/>
                          <a:cs typeface="Calibri"/>
                        </a:rPr>
                        <a:t>29%</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7"/>
                  </a:ext>
                </a:extLst>
              </a:tr>
              <a:tr h="374145">
                <a:tc gridSpan="5">
                  <a:txBody>
                    <a:bodyPr/>
                    <a:lstStyle/>
                    <a:p>
                      <a:pPr marL="67945">
                        <a:lnSpc>
                          <a:spcPts val="2795"/>
                        </a:lnSpc>
                      </a:pPr>
                      <a:r>
                        <a:rPr sz="2400" b="1" spc="-5" dirty="0">
                          <a:solidFill>
                            <a:srgbClr val="FFFFFF"/>
                          </a:solidFill>
                          <a:latin typeface="Calibri"/>
                          <a:cs typeface="Calibri"/>
                        </a:rPr>
                        <a:t>Pinellas</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marR="60960" algn="r">
                        <a:lnSpc>
                          <a:spcPts val="2330"/>
                        </a:lnSpc>
                      </a:pPr>
                      <a:r>
                        <a:rPr sz="2000" dirty="0">
                          <a:latin typeface="Calibri"/>
                          <a:cs typeface="Calibri"/>
                        </a:rPr>
                        <a:t>179</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60960" algn="r">
                        <a:lnSpc>
                          <a:spcPts val="2330"/>
                        </a:lnSpc>
                      </a:pPr>
                      <a:r>
                        <a:rPr sz="2000" dirty="0">
                          <a:latin typeface="Calibri"/>
                          <a:cs typeface="Calibri"/>
                        </a:rPr>
                        <a:t>179</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60960" algn="r">
                        <a:lnSpc>
                          <a:spcPts val="2330"/>
                        </a:lnSpc>
                      </a:pPr>
                      <a:r>
                        <a:rPr sz="2000" dirty="0">
                          <a:latin typeface="Calibri"/>
                          <a:cs typeface="Calibri"/>
                        </a:rPr>
                        <a:t>192</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60960" algn="r">
                        <a:lnSpc>
                          <a:spcPts val="2330"/>
                        </a:lnSpc>
                      </a:pPr>
                      <a:r>
                        <a:rPr sz="2000" dirty="0">
                          <a:latin typeface="Calibri"/>
                          <a:cs typeface="Calibri"/>
                        </a:rPr>
                        <a:t>155</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60960" algn="r">
                        <a:lnSpc>
                          <a:spcPts val="2330"/>
                        </a:lnSpc>
                      </a:pPr>
                      <a:r>
                        <a:rPr sz="2000" dirty="0">
                          <a:latin typeface="Calibri"/>
                          <a:cs typeface="Calibri"/>
                        </a:rPr>
                        <a:t>130</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1270" algn="ctr">
                        <a:lnSpc>
                          <a:spcPts val="2330"/>
                        </a:lnSpc>
                      </a:pPr>
                      <a:r>
                        <a:rPr sz="2000" dirty="0">
                          <a:latin typeface="Calibri"/>
                          <a:cs typeface="Calibri"/>
                        </a:rPr>
                        <a:t>-16%</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8"/>
                  </a:ext>
                </a:extLst>
              </a:tr>
              <a:tr h="374145">
                <a:tc gridSpan="5">
                  <a:txBody>
                    <a:bodyPr/>
                    <a:lstStyle/>
                    <a:p>
                      <a:pPr marL="67945">
                        <a:lnSpc>
                          <a:spcPts val="2795"/>
                        </a:lnSpc>
                      </a:pPr>
                      <a:r>
                        <a:rPr sz="2400" b="1" spc="-15" dirty="0">
                          <a:solidFill>
                            <a:srgbClr val="FFFFFF"/>
                          </a:solidFill>
                          <a:latin typeface="Calibri"/>
                          <a:cs typeface="Calibri"/>
                        </a:rPr>
                        <a:t>Polk</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marR="60960" algn="r">
                        <a:lnSpc>
                          <a:spcPts val="2330"/>
                        </a:lnSpc>
                      </a:pPr>
                      <a:r>
                        <a:rPr sz="2000" dirty="0">
                          <a:latin typeface="Calibri"/>
                          <a:cs typeface="Calibri"/>
                        </a:rPr>
                        <a:t>97</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R="60960" algn="r">
                        <a:lnSpc>
                          <a:spcPts val="2330"/>
                        </a:lnSpc>
                      </a:pPr>
                      <a:r>
                        <a:rPr sz="2000" dirty="0">
                          <a:latin typeface="Calibri"/>
                          <a:cs typeface="Calibri"/>
                        </a:rPr>
                        <a:t>108</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R="60960" algn="r">
                        <a:lnSpc>
                          <a:spcPts val="2330"/>
                        </a:lnSpc>
                      </a:pPr>
                      <a:r>
                        <a:rPr sz="2000" dirty="0">
                          <a:latin typeface="Calibri"/>
                          <a:cs typeface="Calibri"/>
                        </a:rPr>
                        <a:t>131</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R="60960" algn="r">
                        <a:lnSpc>
                          <a:spcPts val="2330"/>
                        </a:lnSpc>
                      </a:pPr>
                      <a:r>
                        <a:rPr sz="2000" dirty="0">
                          <a:latin typeface="Calibri"/>
                          <a:cs typeface="Calibri"/>
                        </a:rPr>
                        <a:t>77</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R="60960" algn="r">
                        <a:lnSpc>
                          <a:spcPts val="2330"/>
                        </a:lnSpc>
                      </a:pPr>
                      <a:r>
                        <a:rPr sz="2000" dirty="0">
                          <a:latin typeface="Calibri"/>
                          <a:cs typeface="Calibri"/>
                        </a:rPr>
                        <a:t>129</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ts val="2330"/>
                        </a:lnSpc>
                      </a:pPr>
                      <a:r>
                        <a:rPr sz="2000" dirty="0">
                          <a:latin typeface="Calibri"/>
                          <a:cs typeface="Calibri"/>
                        </a:rPr>
                        <a:t>68%</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9"/>
                  </a:ext>
                </a:extLst>
              </a:tr>
              <a:tr h="374145">
                <a:tc gridSpan="5">
                  <a:txBody>
                    <a:bodyPr/>
                    <a:lstStyle/>
                    <a:p>
                      <a:pPr marL="67945">
                        <a:lnSpc>
                          <a:spcPts val="2795"/>
                        </a:lnSpc>
                      </a:pPr>
                      <a:r>
                        <a:rPr sz="2400" b="1" spc="-5" dirty="0">
                          <a:solidFill>
                            <a:srgbClr val="FFFFFF"/>
                          </a:solidFill>
                          <a:latin typeface="Calibri"/>
                          <a:cs typeface="Calibri"/>
                        </a:rPr>
                        <a:t>Osceola</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marR="60960" algn="r">
                        <a:lnSpc>
                          <a:spcPts val="2330"/>
                        </a:lnSpc>
                      </a:pPr>
                      <a:r>
                        <a:rPr sz="2000" dirty="0">
                          <a:latin typeface="Calibri"/>
                          <a:cs typeface="Calibri"/>
                        </a:rPr>
                        <a:t>79</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60960" algn="r">
                        <a:lnSpc>
                          <a:spcPts val="2330"/>
                        </a:lnSpc>
                      </a:pPr>
                      <a:r>
                        <a:rPr sz="2000" dirty="0">
                          <a:latin typeface="Calibri"/>
                          <a:cs typeface="Calibri"/>
                        </a:rPr>
                        <a:t>101</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60960" algn="r">
                        <a:lnSpc>
                          <a:spcPts val="2330"/>
                        </a:lnSpc>
                      </a:pPr>
                      <a:r>
                        <a:rPr sz="2000" dirty="0">
                          <a:latin typeface="Calibri"/>
                          <a:cs typeface="Calibri"/>
                        </a:rPr>
                        <a:t>84</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60960" algn="r">
                        <a:lnSpc>
                          <a:spcPts val="2330"/>
                        </a:lnSpc>
                      </a:pPr>
                      <a:r>
                        <a:rPr sz="2000" dirty="0">
                          <a:latin typeface="Calibri"/>
                          <a:cs typeface="Calibri"/>
                        </a:rPr>
                        <a:t>60</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60960" algn="r">
                        <a:lnSpc>
                          <a:spcPts val="2330"/>
                        </a:lnSpc>
                      </a:pPr>
                      <a:r>
                        <a:rPr sz="2000" dirty="0">
                          <a:latin typeface="Calibri"/>
                          <a:cs typeface="Calibri"/>
                        </a:rPr>
                        <a:t>119</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330"/>
                        </a:lnSpc>
                      </a:pPr>
                      <a:r>
                        <a:rPr sz="2000" dirty="0">
                          <a:latin typeface="Calibri"/>
                          <a:cs typeface="Calibri"/>
                        </a:rPr>
                        <a:t>98%</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10"/>
                  </a:ext>
                </a:extLst>
              </a:tr>
              <a:tr h="374145">
                <a:tc gridSpan="5">
                  <a:txBody>
                    <a:bodyPr/>
                    <a:lstStyle/>
                    <a:p>
                      <a:pPr marL="67945">
                        <a:lnSpc>
                          <a:spcPts val="2795"/>
                        </a:lnSpc>
                      </a:pPr>
                      <a:r>
                        <a:rPr sz="2400" b="1" spc="5" dirty="0">
                          <a:solidFill>
                            <a:srgbClr val="FFFFFF"/>
                          </a:solidFill>
                          <a:latin typeface="Calibri"/>
                          <a:cs typeface="Calibri"/>
                        </a:rPr>
                        <a:t>Lee</a:t>
                      </a:r>
                      <a:endParaRPr sz="2400" dirty="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marR="60960" algn="r">
                        <a:lnSpc>
                          <a:spcPts val="2330"/>
                        </a:lnSpc>
                      </a:pPr>
                      <a:r>
                        <a:rPr sz="2000" dirty="0">
                          <a:latin typeface="Calibri"/>
                          <a:cs typeface="Calibri"/>
                        </a:rPr>
                        <a:t>78</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R="60960" algn="r">
                        <a:lnSpc>
                          <a:spcPts val="2330"/>
                        </a:lnSpc>
                      </a:pPr>
                      <a:r>
                        <a:rPr sz="2000" dirty="0">
                          <a:latin typeface="Calibri"/>
                          <a:cs typeface="Calibri"/>
                        </a:rPr>
                        <a:t>77</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R="60960" algn="r">
                        <a:lnSpc>
                          <a:spcPts val="2330"/>
                        </a:lnSpc>
                      </a:pPr>
                      <a:r>
                        <a:rPr sz="2000" dirty="0">
                          <a:latin typeface="Calibri"/>
                          <a:cs typeface="Calibri"/>
                        </a:rPr>
                        <a:t>81</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R="60960" algn="r">
                        <a:lnSpc>
                          <a:spcPts val="2330"/>
                        </a:lnSpc>
                      </a:pPr>
                      <a:r>
                        <a:rPr sz="2000" dirty="0">
                          <a:latin typeface="Calibri"/>
                          <a:cs typeface="Calibri"/>
                        </a:rPr>
                        <a:t>54</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R="60960" algn="r">
                        <a:lnSpc>
                          <a:spcPts val="2330"/>
                        </a:lnSpc>
                      </a:pPr>
                      <a:r>
                        <a:rPr sz="2000" dirty="0">
                          <a:latin typeface="Calibri"/>
                          <a:cs typeface="Calibri"/>
                        </a:rPr>
                        <a:t>96</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ts val="2330"/>
                        </a:lnSpc>
                      </a:pPr>
                      <a:r>
                        <a:rPr sz="2000" dirty="0">
                          <a:latin typeface="Calibri"/>
                          <a:cs typeface="Calibri"/>
                        </a:rPr>
                        <a:t>78%</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11"/>
                  </a:ext>
                </a:extLst>
              </a:tr>
              <a:tr h="374145">
                <a:tc gridSpan="5">
                  <a:txBody>
                    <a:bodyPr/>
                    <a:lstStyle/>
                    <a:p>
                      <a:pPr marL="67945">
                        <a:lnSpc>
                          <a:spcPts val="2795"/>
                        </a:lnSpc>
                      </a:pPr>
                      <a:r>
                        <a:rPr sz="2400" b="1" spc="-25" dirty="0" smtClean="0">
                          <a:solidFill>
                            <a:srgbClr val="FFFFFF"/>
                          </a:solidFill>
                          <a:latin typeface="Calibri"/>
                          <a:cs typeface="Calibri"/>
                        </a:rPr>
                        <a:t>FLORID</a:t>
                      </a:r>
                      <a:r>
                        <a:rPr lang="en-US" sz="2400" b="1" spc="-25" dirty="0" smtClean="0">
                          <a:solidFill>
                            <a:srgbClr val="FFFFFF"/>
                          </a:solidFill>
                          <a:latin typeface="Calibri"/>
                          <a:cs typeface="Calibri"/>
                        </a:rPr>
                        <a:t>A</a:t>
                      </a:r>
                      <a:endParaRPr sz="2400" dirty="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28575">
                      <a:solidFill>
                        <a:srgbClr val="FFFFFF"/>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marR="60960" algn="r">
                        <a:lnSpc>
                          <a:spcPts val="2330"/>
                        </a:lnSpc>
                      </a:pPr>
                      <a:r>
                        <a:rPr sz="2000" dirty="0">
                          <a:latin typeface="Calibri"/>
                          <a:cs typeface="Calibri"/>
                        </a:rPr>
                        <a:t>4,750</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9050">
                      <a:solidFill>
                        <a:srgbClr val="FFFFFF"/>
                      </a:solidFill>
                      <a:prstDash val="solid"/>
                    </a:lnB>
                    <a:solidFill>
                      <a:srgbClr val="E9EBF5"/>
                    </a:solidFill>
                  </a:tcPr>
                </a:tc>
                <a:tc>
                  <a:txBody>
                    <a:bodyPr/>
                    <a:lstStyle/>
                    <a:p>
                      <a:pPr marR="60960" algn="r">
                        <a:lnSpc>
                          <a:spcPts val="2330"/>
                        </a:lnSpc>
                      </a:pPr>
                      <a:r>
                        <a:rPr sz="2000" dirty="0">
                          <a:latin typeface="Calibri"/>
                          <a:cs typeface="Calibri"/>
                        </a:rPr>
                        <a:t>4,749</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9050">
                      <a:solidFill>
                        <a:srgbClr val="FFFFFF"/>
                      </a:solidFill>
                      <a:prstDash val="solid"/>
                    </a:lnB>
                    <a:solidFill>
                      <a:srgbClr val="E9EBF5"/>
                    </a:solidFill>
                  </a:tcPr>
                </a:tc>
                <a:tc>
                  <a:txBody>
                    <a:bodyPr/>
                    <a:lstStyle/>
                    <a:p>
                      <a:pPr marR="60960" algn="r">
                        <a:lnSpc>
                          <a:spcPts val="2330"/>
                        </a:lnSpc>
                      </a:pPr>
                      <a:r>
                        <a:rPr sz="2000" dirty="0">
                          <a:latin typeface="Calibri"/>
                          <a:cs typeface="Calibri"/>
                        </a:rPr>
                        <a:t>4,556</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9050">
                      <a:solidFill>
                        <a:srgbClr val="FFFFFF"/>
                      </a:solidFill>
                      <a:prstDash val="solid"/>
                    </a:lnB>
                    <a:solidFill>
                      <a:srgbClr val="E9EBF5"/>
                    </a:solidFill>
                  </a:tcPr>
                </a:tc>
                <a:tc>
                  <a:txBody>
                    <a:bodyPr/>
                    <a:lstStyle/>
                    <a:p>
                      <a:pPr marR="60960" algn="r">
                        <a:lnSpc>
                          <a:spcPts val="2330"/>
                        </a:lnSpc>
                      </a:pPr>
                      <a:r>
                        <a:rPr sz="2000" dirty="0">
                          <a:latin typeface="Calibri"/>
                          <a:cs typeface="Calibri"/>
                        </a:rPr>
                        <a:t>3,441</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9050">
                      <a:solidFill>
                        <a:srgbClr val="FFFFFF"/>
                      </a:solidFill>
                      <a:prstDash val="solid"/>
                    </a:lnB>
                    <a:solidFill>
                      <a:srgbClr val="E9EBF5"/>
                    </a:solidFill>
                  </a:tcPr>
                </a:tc>
                <a:tc>
                  <a:txBody>
                    <a:bodyPr/>
                    <a:lstStyle/>
                    <a:p>
                      <a:pPr marR="60960" algn="r">
                        <a:lnSpc>
                          <a:spcPts val="2330"/>
                        </a:lnSpc>
                      </a:pPr>
                      <a:r>
                        <a:rPr sz="2000" dirty="0">
                          <a:latin typeface="Calibri"/>
                          <a:cs typeface="Calibri"/>
                        </a:rPr>
                        <a:t>4,708</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9050">
                      <a:solidFill>
                        <a:srgbClr val="FFFFFF"/>
                      </a:solidFill>
                      <a:prstDash val="solid"/>
                    </a:lnB>
                    <a:solidFill>
                      <a:srgbClr val="E9EBF5"/>
                    </a:solidFill>
                  </a:tcPr>
                </a:tc>
                <a:tc>
                  <a:txBody>
                    <a:bodyPr/>
                    <a:lstStyle/>
                    <a:p>
                      <a:pPr algn="ctr">
                        <a:lnSpc>
                          <a:spcPts val="2330"/>
                        </a:lnSpc>
                      </a:pPr>
                      <a:r>
                        <a:rPr sz="2000" dirty="0">
                          <a:latin typeface="Calibri"/>
                          <a:cs typeface="Calibri"/>
                        </a:rPr>
                        <a:t>37%</a:t>
                      </a: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9050">
                      <a:solidFill>
                        <a:srgbClr val="FFFFFF"/>
                      </a:solidFill>
                      <a:prstDash val="solid"/>
                    </a:lnB>
                    <a:solidFill>
                      <a:srgbClr val="E9EBF5"/>
                    </a:solidFill>
                  </a:tcPr>
                </a:tc>
                <a:extLst>
                  <a:ext uri="{0D108BD9-81ED-4DB2-BD59-A6C34878D82A}">
                    <a16:rowId xmlns:a16="http://schemas.microsoft.com/office/drawing/2014/main" val="10012"/>
                  </a:ext>
                </a:extLst>
              </a:tr>
              <a:tr h="128278">
                <a:tc gridSpan="2">
                  <a:txBody>
                    <a:bodyPr/>
                    <a:lstStyle/>
                    <a:p>
                      <a:pPr>
                        <a:lnSpc>
                          <a:spcPct val="100000"/>
                        </a:lnSpc>
                      </a:pPr>
                      <a:endParaRPr sz="800">
                        <a:latin typeface="Times New Roman"/>
                        <a:cs typeface="Times New Roman"/>
                      </a:endParaRPr>
                    </a:p>
                  </a:txBody>
                  <a:tcPr marL="0" marR="0" marT="0" marB="0">
                    <a:lnR w="38100">
                      <a:solidFill>
                        <a:srgbClr val="FFFFFF"/>
                      </a:solidFill>
                      <a:prstDash val="solid"/>
                    </a:lnR>
                    <a:lnT w="28575">
                      <a:solidFill>
                        <a:srgbClr val="FFFFFF"/>
                      </a:solidFill>
                      <a:prstDash val="solid"/>
                    </a:lnT>
                  </a:tcPr>
                </a:tc>
                <a:tc hMerge="1">
                  <a:txBody>
                    <a:bodyPr/>
                    <a:lstStyle/>
                    <a:p>
                      <a:endParaRPr/>
                    </a:p>
                  </a:txBody>
                  <a:tcPr marL="0" marR="0" marT="0" marB="0"/>
                </a:tc>
                <a:tc>
                  <a:txBody>
                    <a:bodyPr/>
                    <a:lstStyle/>
                    <a:p>
                      <a:pPr>
                        <a:lnSpc>
                          <a:spcPct val="100000"/>
                        </a:lnSpc>
                      </a:pPr>
                      <a:endParaRPr sz="800">
                        <a:latin typeface="Times New Roman"/>
                        <a:cs typeface="Times New Roman"/>
                      </a:endParaRPr>
                    </a:p>
                  </a:txBody>
                  <a:tcPr marL="0" marR="0" marT="0" marB="0">
                    <a:lnL w="38100">
                      <a:solidFill>
                        <a:srgbClr val="FFFFFF"/>
                      </a:solidFill>
                      <a:prstDash val="solid"/>
                    </a:lnL>
                    <a:lnR w="38100">
                      <a:solidFill>
                        <a:srgbClr val="FFFFFF"/>
                      </a:solidFill>
                      <a:prstDash val="solid"/>
                    </a:lnR>
                    <a:lnT w="19050">
                      <a:solidFill>
                        <a:srgbClr val="FFFFFF"/>
                      </a:solidFill>
                      <a:prstDash val="solid"/>
                    </a:lnT>
                    <a:lnB w="38100">
                      <a:solidFill>
                        <a:srgbClr val="FFFFFF"/>
                      </a:solidFill>
                      <a:prstDash val="solid"/>
                    </a:lnB>
                  </a:tcPr>
                </a:tc>
                <a:tc gridSpan="8">
                  <a:txBody>
                    <a:bodyPr/>
                    <a:lstStyle/>
                    <a:p>
                      <a:pPr>
                        <a:lnSpc>
                          <a:spcPct val="100000"/>
                        </a:lnSpc>
                      </a:pPr>
                      <a:endParaRPr sz="800" dirty="0">
                        <a:latin typeface="Times New Roman"/>
                        <a:cs typeface="Times New Roman"/>
                      </a:endParaRPr>
                    </a:p>
                  </a:txBody>
                  <a:tcPr marL="0" marR="0" marT="0" marB="0">
                    <a:lnL w="38100">
                      <a:solidFill>
                        <a:srgbClr val="FFFFFF"/>
                      </a:solidFill>
                      <a:prstDash val="solid"/>
                    </a:lnL>
                    <a:lnT w="19050">
                      <a:solidFill>
                        <a:srgbClr val="FFFFFF"/>
                      </a:solidFill>
                      <a:prstDash val="solid"/>
                    </a:lnT>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13"/>
                  </a:ext>
                </a:extLst>
              </a:tr>
            </a:tbl>
          </a:graphicData>
        </a:graphic>
      </p:graphicFrame>
    </p:spTree>
    <p:extLst>
      <p:ext uri="{BB962C8B-B14F-4D97-AF65-F5344CB8AC3E}">
        <p14:creationId xmlns:p14="http://schemas.microsoft.com/office/powerpoint/2010/main" val="2765393290"/>
      </p:ext>
    </p:extLst>
  </p:cSld>
  <p:clrMapOvr>
    <a:masterClrMapping/>
  </p:clrMapOvr>
  <p:timing>
    <p:tnLst>
      <p:par>
        <p:cTn id="1" dur="indefinite" restart="never" nodeType="tmRoot"/>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1572894" y="376006"/>
            <a:ext cx="9045575" cy="635000"/>
          </a:xfrm>
          <a:prstGeom prst="rect">
            <a:avLst/>
          </a:prstGeom>
        </p:spPr>
        <p:txBody>
          <a:bodyPr vert="horz" wrap="square" lIns="0" tIns="12065" rIns="0" bIns="0" rtlCol="0">
            <a:spAutoFit/>
          </a:bodyPr>
          <a:lstStyle/>
          <a:p>
            <a:pPr marL="12700">
              <a:lnSpc>
                <a:spcPct val="100000"/>
              </a:lnSpc>
              <a:spcBef>
                <a:spcPts val="95"/>
              </a:spcBef>
            </a:pPr>
            <a:r>
              <a:rPr sz="4000" b="1" i="1" spc="-10" dirty="0">
                <a:solidFill>
                  <a:srgbClr val="000000"/>
                </a:solidFill>
                <a:latin typeface="Times New Roman"/>
                <a:cs typeface="Times New Roman"/>
              </a:rPr>
              <a:t>New </a:t>
            </a:r>
            <a:r>
              <a:rPr sz="4000" b="1" i="1" spc="-5" dirty="0">
                <a:solidFill>
                  <a:srgbClr val="000000"/>
                </a:solidFill>
                <a:latin typeface="Times New Roman"/>
                <a:cs typeface="Times New Roman"/>
              </a:rPr>
              <a:t>HIV </a:t>
            </a:r>
            <a:r>
              <a:rPr sz="4000" b="1" i="1" spc="-10" dirty="0">
                <a:solidFill>
                  <a:srgbClr val="000000"/>
                </a:solidFill>
                <a:latin typeface="Times New Roman"/>
                <a:cs typeface="Times New Roman"/>
              </a:rPr>
              <a:t>Dx </a:t>
            </a:r>
            <a:r>
              <a:rPr sz="4000" b="1" i="1" spc="-5" dirty="0">
                <a:solidFill>
                  <a:srgbClr val="000000"/>
                </a:solidFill>
                <a:latin typeface="Times New Roman"/>
                <a:cs typeface="Times New Roman"/>
              </a:rPr>
              <a:t>: </a:t>
            </a:r>
            <a:r>
              <a:rPr sz="4000" b="1" spc="-130" dirty="0">
                <a:latin typeface="Times New Roman"/>
                <a:cs typeface="Times New Roman"/>
              </a:rPr>
              <a:t>Top </a:t>
            </a:r>
            <a:r>
              <a:rPr sz="4000" b="1" dirty="0">
                <a:latin typeface="Times New Roman"/>
                <a:cs typeface="Times New Roman"/>
              </a:rPr>
              <a:t>10 </a:t>
            </a:r>
            <a:r>
              <a:rPr sz="4000" b="1" spc="-10" dirty="0">
                <a:latin typeface="Times New Roman"/>
                <a:cs typeface="Times New Roman"/>
              </a:rPr>
              <a:t>FL </a:t>
            </a:r>
            <a:r>
              <a:rPr sz="4000" b="1" spc="-5" dirty="0">
                <a:latin typeface="Times New Roman"/>
                <a:cs typeface="Times New Roman"/>
              </a:rPr>
              <a:t>Counties --</a:t>
            </a:r>
            <a:r>
              <a:rPr sz="4000" b="1" spc="-100" dirty="0">
                <a:latin typeface="Times New Roman"/>
                <a:cs typeface="Times New Roman"/>
              </a:rPr>
              <a:t> </a:t>
            </a:r>
            <a:r>
              <a:rPr sz="4000" b="1" dirty="0">
                <a:latin typeface="Times New Roman"/>
                <a:cs typeface="Times New Roman"/>
              </a:rPr>
              <a:t>2021</a:t>
            </a:r>
            <a:endParaRPr sz="4000">
              <a:latin typeface="Times New Roman"/>
              <a:cs typeface="Times New Roman"/>
            </a:endParaRPr>
          </a:p>
        </p:txBody>
      </p:sp>
      <p:sp>
        <p:nvSpPr>
          <p:cNvPr id="3" name="object 3"/>
          <p:cNvSpPr/>
          <p:nvPr/>
        </p:nvSpPr>
        <p:spPr>
          <a:xfrm>
            <a:off x="838200" y="1344167"/>
            <a:ext cx="10515599" cy="4872227"/>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txBox="1">
            <a:spLocks noGrp="1"/>
          </p:cNvSpPr>
          <p:nvPr>
            <p:ph type="sldNum" sz="quarter" idx="7"/>
          </p:nvPr>
        </p:nvSpPr>
        <p:spPr>
          <a:xfrm>
            <a:off x="11036300" y="6161791"/>
            <a:ext cx="7630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234</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Tree>
    <p:extLst>
      <p:ext uri="{BB962C8B-B14F-4D97-AF65-F5344CB8AC3E}">
        <p14:creationId xmlns:p14="http://schemas.microsoft.com/office/powerpoint/2010/main" val="497826855"/>
      </p:ext>
    </p:extLst>
  </p:cSld>
  <p:clrMapOvr>
    <a:masterClrMapping/>
  </p:clrMapOvr>
  <p:timing>
    <p:tnLst>
      <p:par>
        <p:cTn id="1" dur="indefinite" restart="never" nodeType="tmRoot"/>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872284" y="402117"/>
            <a:ext cx="10500360" cy="635000"/>
          </a:xfrm>
          <a:prstGeom prst="rect">
            <a:avLst/>
          </a:prstGeom>
        </p:spPr>
        <p:txBody>
          <a:bodyPr vert="horz" wrap="square" lIns="0" tIns="12065" rIns="0" bIns="0" rtlCol="0">
            <a:spAutoFit/>
          </a:bodyPr>
          <a:lstStyle/>
          <a:p>
            <a:pPr marL="12700">
              <a:lnSpc>
                <a:spcPct val="100000"/>
              </a:lnSpc>
              <a:spcBef>
                <a:spcPts val="95"/>
              </a:spcBef>
            </a:pPr>
            <a:r>
              <a:rPr sz="4000" spc="-5" dirty="0"/>
              <a:t>2021 </a:t>
            </a:r>
            <a:r>
              <a:rPr sz="4000" i="1" spc="-15" dirty="0">
                <a:solidFill>
                  <a:srgbClr val="000000"/>
                </a:solidFill>
                <a:latin typeface="Calibri Light"/>
                <a:cs typeface="Calibri Light"/>
              </a:rPr>
              <a:t>New </a:t>
            </a:r>
            <a:r>
              <a:rPr sz="4000" i="1" spc="-5" dirty="0">
                <a:solidFill>
                  <a:srgbClr val="000000"/>
                </a:solidFill>
                <a:latin typeface="Calibri Light"/>
                <a:cs typeface="Calibri Light"/>
              </a:rPr>
              <a:t>HIV </a:t>
            </a:r>
            <a:r>
              <a:rPr sz="4000" i="1" spc="-10" dirty="0">
                <a:solidFill>
                  <a:srgbClr val="000000"/>
                </a:solidFill>
                <a:latin typeface="Calibri Light"/>
                <a:cs typeface="Calibri Light"/>
              </a:rPr>
              <a:t>Dx</a:t>
            </a:r>
            <a:r>
              <a:rPr sz="4000" spc="-10" dirty="0"/>
              <a:t>: </a:t>
            </a:r>
            <a:r>
              <a:rPr sz="4000" spc="-130" dirty="0"/>
              <a:t>5-Yr. </a:t>
            </a:r>
            <a:r>
              <a:rPr sz="4000" spc="-60" dirty="0"/>
              <a:t>Trends </a:t>
            </a:r>
            <a:r>
              <a:rPr sz="4000" dirty="0"/>
              <a:t>in </a:t>
            </a:r>
            <a:r>
              <a:rPr sz="4000" spc="-125" dirty="0"/>
              <a:t>Top </a:t>
            </a:r>
            <a:r>
              <a:rPr sz="4000" spc="-5" dirty="0"/>
              <a:t>10 FL</a:t>
            </a:r>
            <a:r>
              <a:rPr sz="4000" spc="295" dirty="0"/>
              <a:t> </a:t>
            </a:r>
            <a:r>
              <a:rPr sz="4000" spc="-15" dirty="0"/>
              <a:t>counties</a:t>
            </a:r>
            <a:endParaRPr sz="4000">
              <a:latin typeface="Calibri Light"/>
              <a:cs typeface="Calibri Light"/>
            </a:endParaRPr>
          </a:p>
        </p:txBody>
      </p:sp>
      <p:sp>
        <p:nvSpPr>
          <p:cNvPr id="3" name="object 3"/>
          <p:cNvSpPr/>
          <p:nvPr/>
        </p:nvSpPr>
        <p:spPr>
          <a:xfrm>
            <a:off x="1955292" y="4997196"/>
            <a:ext cx="9686925" cy="0"/>
          </a:xfrm>
          <a:custGeom>
            <a:avLst/>
            <a:gdLst/>
            <a:ahLst/>
            <a:cxnLst/>
            <a:rect l="l" t="t" r="r" b="b"/>
            <a:pathLst>
              <a:path w="9686925">
                <a:moveTo>
                  <a:pt x="0" y="0"/>
                </a:moveTo>
                <a:lnTo>
                  <a:pt x="968654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1955292" y="4427220"/>
            <a:ext cx="9686925" cy="0"/>
          </a:xfrm>
          <a:custGeom>
            <a:avLst/>
            <a:gdLst/>
            <a:ahLst/>
            <a:cxnLst/>
            <a:rect l="l" t="t" r="r" b="b"/>
            <a:pathLst>
              <a:path w="9686925">
                <a:moveTo>
                  <a:pt x="0" y="0"/>
                </a:moveTo>
                <a:lnTo>
                  <a:pt x="968654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1955292" y="3857244"/>
            <a:ext cx="9686925" cy="0"/>
          </a:xfrm>
          <a:custGeom>
            <a:avLst/>
            <a:gdLst/>
            <a:ahLst/>
            <a:cxnLst/>
            <a:rect l="l" t="t" r="r" b="b"/>
            <a:pathLst>
              <a:path w="9686925">
                <a:moveTo>
                  <a:pt x="0" y="0"/>
                </a:moveTo>
                <a:lnTo>
                  <a:pt x="968654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1955292" y="3287267"/>
            <a:ext cx="9686925" cy="0"/>
          </a:xfrm>
          <a:custGeom>
            <a:avLst/>
            <a:gdLst/>
            <a:ahLst/>
            <a:cxnLst/>
            <a:rect l="l" t="t" r="r" b="b"/>
            <a:pathLst>
              <a:path w="9686925">
                <a:moveTo>
                  <a:pt x="0" y="0"/>
                </a:moveTo>
                <a:lnTo>
                  <a:pt x="968654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1955292" y="2717292"/>
            <a:ext cx="9686925" cy="0"/>
          </a:xfrm>
          <a:custGeom>
            <a:avLst/>
            <a:gdLst/>
            <a:ahLst/>
            <a:cxnLst/>
            <a:rect l="l" t="t" r="r" b="b"/>
            <a:pathLst>
              <a:path w="9686925">
                <a:moveTo>
                  <a:pt x="0" y="0"/>
                </a:moveTo>
                <a:lnTo>
                  <a:pt x="968654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1955292" y="2147316"/>
            <a:ext cx="9686925" cy="0"/>
          </a:xfrm>
          <a:custGeom>
            <a:avLst/>
            <a:gdLst/>
            <a:ahLst/>
            <a:cxnLst/>
            <a:rect l="l" t="t" r="r" b="b"/>
            <a:pathLst>
              <a:path w="9686925">
                <a:moveTo>
                  <a:pt x="0" y="0"/>
                </a:moveTo>
                <a:lnTo>
                  <a:pt x="968654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1955292" y="1577339"/>
            <a:ext cx="9686925" cy="0"/>
          </a:xfrm>
          <a:custGeom>
            <a:avLst/>
            <a:gdLst/>
            <a:ahLst/>
            <a:cxnLst/>
            <a:rect l="l" t="t" r="r" b="b"/>
            <a:pathLst>
              <a:path w="9686925">
                <a:moveTo>
                  <a:pt x="0" y="0"/>
                </a:moveTo>
                <a:lnTo>
                  <a:pt x="968654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1955292" y="5567171"/>
            <a:ext cx="9686925" cy="0"/>
          </a:xfrm>
          <a:custGeom>
            <a:avLst/>
            <a:gdLst/>
            <a:ahLst/>
            <a:cxnLst/>
            <a:rect l="l" t="t" r="r" b="b"/>
            <a:pathLst>
              <a:path w="9686925">
                <a:moveTo>
                  <a:pt x="0" y="0"/>
                </a:moveTo>
                <a:lnTo>
                  <a:pt x="968654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2923794" y="2135885"/>
            <a:ext cx="7749540" cy="1112520"/>
          </a:xfrm>
          <a:custGeom>
            <a:avLst/>
            <a:gdLst/>
            <a:ahLst/>
            <a:cxnLst/>
            <a:rect l="l" t="t" r="r" b="b"/>
            <a:pathLst>
              <a:path w="7749540" h="1112520">
                <a:moveTo>
                  <a:pt x="0" y="105155"/>
                </a:moveTo>
                <a:lnTo>
                  <a:pt x="1937004" y="28955"/>
                </a:lnTo>
                <a:lnTo>
                  <a:pt x="3874008" y="114299"/>
                </a:lnTo>
                <a:lnTo>
                  <a:pt x="5812536" y="1112519"/>
                </a:lnTo>
                <a:lnTo>
                  <a:pt x="7749540" y="0"/>
                </a:lnTo>
              </a:path>
            </a:pathLst>
          </a:custGeom>
          <a:ln w="28575">
            <a:solidFill>
              <a:srgbClr val="4472C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2923794" y="3544061"/>
            <a:ext cx="7749540" cy="721360"/>
          </a:xfrm>
          <a:custGeom>
            <a:avLst/>
            <a:gdLst/>
            <a:ahLst/>
            <a:cxnLst/>
            <a:rect l="l" t="t" r="r" b="b"/>
            <a:pathLst>
              <a:path w="7749540" h="721360">
                <a:moveTo>
                  <a:pt x="0" y="0"/>
                </a:moveTo>
                <a:lnTo>
                  <a:pt x="1937004" y="185928"/>
                </a:lnTo>
                <a:lnTo>
                  <a:pt x="3874008" y="219456"/>
                </a:lnTo>
                <a:lnTo>
                  <a:pt x="5812536" y="720852"/>
                </a:lnTo>
                <a:lnTo>
                  <a:pt x="7749540" y="166116"/>
                </a:lnTo>
              </a:path>
            </a:pathLst>
          </a:custGeom>
          <a:ln w="28575">
            <a:solidFill>
              <a:srgbClr val="ED7D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2923794" y="4225290"/>
            <a:ext cx="7749540" cy="304800"/>
          </a:xfrm>
          <a:custGeom>
            <a:avLst/>
            <a:gdLst/>
            <a:ahLst/>
            <a:cxnLst/>
            <a:rect l="l" t="t" r="r" b="b"/>
            <a:pathLst>
              <a:path w="7749540" h="304800">
                <a:moveTo>
                  <a:pt x="0" y="0"/>
                </a:moveTo>
                <a:lnTo>
                  <a:pt x="1937004" y="19812"/>
                </a:lnTo>
                <a:lnTo>
                  <a:pt x="3874008" y="19812"/>
                </a:lnTo>
                <a:lnTo>
                  <a:pt x="5812536" y="304800"/>
                </a:lnTo>
                <a:lnTo>
                  <a:pt x="7749540" y="91440"/>
                </a:lnTo>
              </a:path>
            </a:pathLst>
          </a:custGeom>
          <a:ln w="28575">
            <a:solidFill>
              <a:srgbClr val="A6A6A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2923794" y="4647438"/>
            <a:ext cx="7749540" cy="210820"/>
          </a:xfrm>
          <a:custGeom>
            <a:avLst/>
            <a:gdLst/>
            <a:ahLst/>
            <a:cxnLst/>
            <a:rect l="l" t="t" r="r" b="b"/>
            <a:pathLst>
              <a:path w="7749540" h="210820">
                <a:moveTo>
                  <a:pt x="0" y="45719"/>
                </a:moveTo>
                <a:lnTo>
                  <a:pt x="1937004" y="22859"/>
                </a:lnTo>
                <a:lnTo>
                  <a:pt x="3874008" y="99059"/>
                </a:lnTo>
                <a:lnTo>
                  <a:pt x="5812536" y="210311"/>
                </a:lnTo>
                <a:lnTo>
                  <a:pt x="7749540" y="0"/>
                </a:lnTo>
              </a:path>
            </a:pathLst>
          </a:custGeom>
          <a:ln w="28575">
            <a:solidFill>
              <a:srgbClr val="FFC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2923794" y="4650485"/>
            <a:ext cx="7749540" cy="311150"/>
          </a:xfrm>
          <a:custGeom>
            <a:avLst/>
            <a:gdLst/>
            <a:ahLst/>
            <a:cxnLst/>
            <a:rect l="l" t="t" r="r" b="b"/>
            <a:pathLst>
              <a:path w="7749540" h="311150">
                <a:moveTo>
                  <a:pt x="0" y="65531"/>
                </a:moveTo>
                <a:lnTo>
                  <a:pt x="1937004" y="92963"/>
                </a:lnTo>
                <a:lnTo>
                  <a:pt x="3874008" y="219455"/>
                </a:lnTo>
                <a:lnTo>
                  <a:pt x="5812536" y="310895"/>
                </a:lnTo>
                <a:lnTo>
                  <a:pt x="7749540" y="0"/>
                </a:lnTo>
              </a:path>
            </a:pathLst>
          </a:custGeom>
          <a:ln w="28575">
            <a:solidFill>
              <a:srgbClr val="5B9BD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2923794" y="4699253"/>
            <a:ext cx="7749540" cy="204470"/>
          </a:xfrm>
          <a:custGeom>
            <a:avLst/>
            <a:gdLst/>
            <a:ahLst/>
            <a:cxnLst/>
            <a:rect l="l" t="t" r="r" b="b"/>
            <a:pathLst>
              <a:path w="7749540" h="204470">
                <a:moveTo>
                  <a:pt x="0" y="0"/>
                </a:moveTo>
                <a:lnTo>
                  <a:pt x="1937004" y="42672"/>
                </a:lnTo>
                <a:lnTo>
                  <a:pt x="3874008" y="42672"/>
                </a:lnTo>
                <a:lnTo>
                  <a:pt x="5812536" y="204216"/>
                </a:lnTo>
                <a:lnTo>
                  <a:pt x="7749540" y="13716"/>
                </a:lnTo>
              </a:path>
            </a:pathLst>
          </a:custGeom>
          <a:ln w="28575">
            <a:solidFill>
              <a:srgbClr val="70AD4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2923794" y="5020817"/>
            <a:ext cx="7749540" cy="177165"/>
          </a:xfrm>
          <a:custGeom>
            <a:avLst/>
            <a:gdLst/>
            <a:ahLst/>
            <a:cxnLst/>
            <a:rect l="l" t="t" r="r" b="b"/>
            <a:pathLst>
              <a:path w="7749540" h="177164">
                <a:moveTo>
                  <a:pt x="0" y="36575"/>
                </a:moveTo>
                <a:lnTo>
                  <a:pt x="1937004" y="36575"/>
                </a:lnTo>
                <a:lnTo>
                  <a:pt x="3874008" y="0"/>
                </a:lnTo>
                <a:lnTo>
                  <a:pt x="5812536" y="105155"/>
                </a:lnTo>
                <a:lnTo>
                  <a:pt x="7749540" y="176783"/>
                </a:lnTo>
              </a:path>
            </a:pathLst>
          </a:custGeom>
          <a:ln w="28574">
            <a:solidFill>
              <a:srgbClr val="26447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2923794" y="5194553"/>
            <a:ext cx="7749540" cy="154305"/>
          </a:xfrm>
          <a:custGeom>
            <a:avLst/>
            <a:gdLst/>
            <a:ahLst/>
            <a:cxnLst/>
            <a:rect l="l" t="t" r="r" b="b"/>
            <a:pathLst>
              <a:path w="7749540" h="154304">
                <a:moveTo>
                  <a:pt x="0" y="97536"/>
                </a:moveTo>
                <a:lnTo>
                  <a:pt x="1937004" y="65532"/>
                </a:lnTo>
                <a:lnTo>
                  <a:pt x="3874008" y="0"/>
                </a:lnTo>
                <a:lnTo>
                  <a:pt x="5812536" y="153924"/>
                </a:lnTo>
                <a:lnTo>
                  <a:pt x="7749540" y="6096"/>
                </a:lnTo>
              </a:path>
            </a:pathLst>
          </a:custGeom>
          <a:ln w="28575">
            <a:solidFill>
              <a:srgbClr val="9E480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2923794" y="5228082"/>
            <a:ext cx="7749540" cy="169545"/>
          </a:xfrm>
          <a:custGeom>
            <a:avLst/>
            <a:gdLst/>
            <a:ahLst/>
            <a:cxnLst/>
            <a:rect l="l" t="t" r="r" b="b"/>
            <a:pathLst>
              <a:path w="7749540" h="169545">
                <a:moveTo>
                  <a:pt x="0" y="114300"/>
                </a:moveTo>
                <a:lnTo>
                  <a:pt x="1937004" y="51816"/>
                </a:lnTo>
                <a:lnTo>
                  <a:pt x="3874008" y="100584"/>
                </a:lnTo>
                <a:lnTo>
                  <a:pt x="5812536" y="169164"/>
                </a:lnTo>
                <a:lnTo>
                  <a:pt x="7749540" y="0"/>
                </a:lnTo>
              </a:path>
            </a:pathLst>
          </a:custGeom>
          <a:ln w="28575">
            <a:solidFill>
              <a:srgbClr val="63636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2923794" y="5293614"/>
            <a:ext cx="7749540" cy="120650"/>
          </a:xfrm>
          <a:custGeom>
            <a:avLst/>
            <a:gdLst/>
            <a:ahLst/>
            <a:cxnLst/>
            <a:rect l="l" t="t" r="r" b="b"/>
            <a:pathLst>
              <a:path w="7749540" h="120650">
                <a:moveTo>
                  <a:pt x="0" y="51816"/>
                </a:moveTo>
                <a:lnTo>
                  <a:pt x="1937004" y="54864"/>
                </a:lnTo>
                <a:lnTo>
                  <a:pt x="3874008" y="42672"/>
                </a:lnTo>
                <a:lnTo>
                  <a:pt x="5812536" y="120396"/>
                </a:lnTo>
                <a:lnTo>
                  <a:pt x="7749540" y="0"/>
                </a:lnTo>
              </a:path>
            </a:pathLst>
          </a:custGeom>
          <a:ln w="28574">
            <a:solidFill>
              <a:srgbClr val="9973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txBox="1"/>
          <p:nvPr/>
        </p:nvSpPr>
        <p:spPr>
          <a:xfrm>
            <a:off x="1650720" y="5410842"/>
            <a:ext cx="12827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5" normalizeH="0" baseline="0" noProof="0" dirty="0">
                <a:ln>
                  <a:noFill/>
                </a:ln>
                <a:solidFill>
                  <a:prstClr val="black"/>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38" name="object 38"/>
          <p:cNvSpPr txBox="1">
            <a:spLocks noGrp="1"/>
          </p:cNvSpPr>
          <p:nvPr>
            <p:ph type="sldNum" sz="quarter" idx="7"/>
          </p:nvPr>
        </p:nvSpPr>
        <p:spPr>
          <a:xfrm>
            <a:off x="11046770" y="6149091"/>
            <a:ext cx="75259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235</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
        <p:nvSpPr>
          <p:cNvPr id="22" name="object 22"/>
          <p:cNvSpPr txBox="1"/>
          <p:nvPr/>
        </p:nvSpPr>
        <p:spPr>
          <a:xfrm>
            <a:off x="1444785" y="4840670"/>
            <a:ext cx="33337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prstClr val="black"/>
                </a:solidFill>
                <a:effectLst/>
                <a:uLnTx/>
                <a:uFillTx/>
                <a:latin typeface="Calibri"/>
                <a:ea typeface="+mn-ea"/>
                <a:cs typeface="Calibri"/>
              </a:rPr>
              <a:t>2</a:t>
            </a:r>
            <a:r>
              <a:rPr kumimoji="0" sz="1600" b="0" i="0" u="none" strike="noStrike" kern="1200" cap="none" spc="-10" normalizeH="0" baseline="0" noProof="0" dirty="0">
                <a:ln>
                  <a:noFill/>
                </a:ln>
                <a:solidFill>
                  <a:prstClr val="black"/>
                </a:solidFill>
                <a:effectLst/>
                <a:uLnTx/>
                <a:uFillTx/>
                <a:latin typeface="Calibri"/>
                <a:ea typeface="+mn-ea"/>
                <a:cs typeface="Calibri"/>
              </a:rPr>
              <a:t>00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23" name="object 23"/>
          <p:cNvSpPr txBox="1"/>
          <p:nvPr/>
        </p:nvSpPr>
        <p:spPr>
          <a:xfrm>
            <a:off x="1444785" y="4270497"/>
            <a:ext cx="33337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prstClr val="black"/>
                </a:solidFill>
                <a:effectLst/>
                <a:uLnTx/>
                <a:uFillTx/>
                <a:latin typeface="Calibri"/>
                <a:ea typeface="+mn-ea"/>
                <a:cs typeface="Calibri"/>
              </a:rPr>
              <a:t>4</a:t>
            </a:r>
            <a:r>
              <a:rPr kumimoji="0" sz="1600" b="0" i="0" u="none" strike="noStrike" kern="1200" cap="none" spc="-10" normalizeH="0" baseline="0" noProof="0" dirty="0">
                <a:ln>
                  <a:noFill/>
                </a:ln>
                <a:solidFill>
                  <a:prstClr val="black"/>
                </a:solidFill>
                <a:effectLst/>
                <a:uLnTx/>
                <a:uFillTx/>
                <a:latin typeface="Calibri"/>
                <a:ea typeface="+mn-ea"/>
                <a:cs typeface="Calibri"/>
              </a:rPr>
              <a:t>00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24" name="object 24"/>
          <p:cNvSpPr txBox="1"/>
          <p:nvPr/>
        </p:nvSpPr>
        <p:spPr>
          <a:xfrm>
            <a:off x="1444785" y="3700324"/>
            <a:ext cx="33337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prstClr val="black"/>
                </a:solidFill>
                <a:effectLst/>
                <a:uLnTx/>
                <a:uFillTx/>
                <a:latin typeface="Calibri"/>
                <a:ea typeface="+mn-ea"/>
                <a:cs typeface="Calibri"/>
              </a:rPr>
              <a:t>6</a:t>
            </a:r>
            <a:r>
              <a:rPr kumimoji="0" sz="1600" b="0" i="0" u="none" strike="noStrike" kern="1200" cap="none" spc="-10" normalizeH="0" baseline="0" noProof="0" dirty="0">
                <a:ln>
                  <a:noFill/>
                </a:ln>
                <a:solidFill>
                  <a:prstClr val="black"/>
                </a:solidFill>
                <a:effectLst/>
                <a:uLnTx/>
                <a:uFillTx/>
                <a:latin typeface="Calibri"/>
                <a:ea typeface="+mn-ea"/>
                <a:cs typeface="Calibri"/>
              </a:rPr>
              <a:t>00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25" name="object 25"/>
          <p:cNvSpPr txBox="1"/>
          <p:nvPr/>
        </p:nvSpPr>
        <p:spPr>
          <a:xfrm>
            <a:off x="1291145" y="2559979"/>
            <a:ext cx="488950" cy="838835"/>
          </a:xfrm>
          <a:prstGeom prst="rect">
            <a:avLst/>
          </a:prstGeom>
        </p:spPr>
        <p:txBody>
          <a:bodyPr vert="horz" wrap="square" lIns="0" tIns="12065" rIns="0" bIns="0" rtlCol="0">
            <a:spAutoFit/>
          </a:bodyPr>
          <a:lstStyle/>
          <a:p>
            <a:pPr marL="0" marR="5080" lvl="0" indent="0" algn="r"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prstClr val="black"/>
                </a:solidFill>
                <a:effectLst/>
                <a:uLnTx/>
                <a:uFillTx/>
                <a:latin typeface="Calibri"/>
                <a:ea typeface="+mn-ea"/>
                <a:cs typeface="Calibri"/>
              </a:rPr>
              <a:t>1</a:t>
            </a:r>
            <a:r>
              <a:rPr kumimoji="0" sz="1600" b="0" i="0" u="none" strike="noStrike" kern="1200" cap="none" spc="-10" normalizeH="0" baseline="0" noProof="0" dirty="0">
                <a:ln>
                  <a:noFill/>
                </a:ln>
                <a:solidFill>
                  <a:prstClr val="black"/>
                </a:solidFill>
                <a:effectLst/>
                <a:uLnTx/>
                <a:uFillTx/>
                <a:latin typeface="Calibri"/>
                <a:ea typeface="+mn-ea"/>
                <a:cs typeface="Calibri"/>
              </a:rPr>
              <a:t>,0</a:t>
            </a:r>
            <a:r>
              <a:rPr kumimoji="0" sz="1600" b="0" i="0" u="none" strike="noStrike" kern="1200" cap="none" spc="0" normalizeH="0" baseline="0" noProof="0" dirty="0">
                <a:ln>
                  <a:noFill/>
                </a:ln>
                <a:solidFill>
                  <a:prstClr val="black"/>
                </a:solidFill>
                <a:effectLst/>
                <a:uLnTx/>
                <a:uFillTx/>
                <a:latin typeface="Calibri"/>
                <a:ea typeface="+mn-ea"/>
                <a:cs typeface="Calibri"/>
              </a:rPr>
              <a:t>00</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5"/>
              </a:spcBef>
              <a:spcAft>
                <a:spcPts val="0"/>
              </a:spcAft>
              <a:buClrTx/>
              <a:buSzTx/>
              <a:buFontTx/>
              <a:buNone/>
              <a:tabLst/>
              <a:defRPr/>
            </a:pPr>
            <a:endParaRPr kumimoji="0" sz="2100" b="0" i="0" u="none" strike="noStrike" kern="1200" cap="none" spc="0" normalizeH="0" baseline="0" noProof="0">
              <a:ln>
                <a:noFill/>
              </a:ln>
              <a:solidFill>
                <a:prstClr val="black"/>
              </a:solidFill>
              <a:effectLst/>
              <a:uLnTx/>
              <a:uFillTx/>
              <a:latin typeface="Calibri"/>
              <a:ea typeface="+mn-ea"/>
              <a:cs typeface="Calibri"/>
            </a:endParaRPr>
          </a:p>
          <a:p>
            <a:pPr marL="0" marR="6350" lvl="0" indent="0" algn="r" defTabSz="914400" rtl="0" eaLnBrk="1" fontAlgn="auto" latinLnBrk="0" hangingPunct="1">
              <a:lnSpc>
                <a:spcPct val="100000"/>
              </a:lnSpc>
              <a:spcBef>
                <a:spcPts val="0"/>
              </a:spcBef>
              <a:spcAft>
                <a:spcPts val="0"/>
              </a:spcAft>
              <a:buClrTx/>
              <a:buSzTx/>
              <a:buFontTx/>
              <a:buNone/>
              <a:tabLst/>
              <a:defRPr/>
            </a:pPr>
            <a:r>
              <a:rPr kumimoji="0" sz="1600" b="0" i="0" u="none" strike="noStrike" kern="1200" cap="none" spc="0" normalizeH="0" baseline="0" noProof="0" dirty="0">
                <a:ln>
                  <a:noFill/>
                </a:ln>
                <a:solidFill>
                  <a:prstClr val="black"/>
                </a:solidFill>
                <a:effectLst/>
                <a:uLnTx/>
                <a:uFillTx/>
                <a:latin typeface="Calibri"/>
                <a:ea typeface="+mn-ea"/>
                <a:cs typeface="Calibri"/>
              </a:rPr>
              <a:t>8</a:t>
            </a:r>
            <a:r>
              <a:rPr kumimoji="0" sz="1600" b="0" i="0" u="none" strike="noStrike" kern="1200" cap="none" spc="-10" normalizeH="0" baseline="0" noProof="0" dirty="0">
                <a:ln>
                  <a:noFill/>
                </a:ln>
                <a:solidFill>
                  <a:prstClr val="black"/>
                </a:solidFill>
                <a:effectLst/>
                <a:uLnTx/>
                <a:uFillTx/>
                <a:latin typeface="Calibri"/>
                <a:ea typeface="+mn-ea"/>
                <a:cs typeface="Calibri"/>
              </a:rPr>
              <a:t>00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26" name="object 26"/>
          <p:cNvSpPr txBox="1"/>
          <p:nvPr/>
        </p:nvSpPr>
        <p:spPr>
          <a:xfrm>
            <a:off x="1291145" y="1989807"/>
            <a:ext cx="48895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prstClr val="black"/>
                </a:solidFill>
                <a:effectLst/>
                <a:uLnTx/>
                <a:uFillTx/>
                <a:latin typeface="Calibri"/>
                <a:ea typeface="+mn-ea"/>
                <a:cs typeface="Calibri"/>
              </a:rPr>
              <a:t>1</a:t>
            </a:r>
            <a:r>
              <a:rPr kumimoji="0" sz="1600" b="0" i="0" u="none" strike="noStrike" kern="1200" cap="none" spc="-10" normalizeH="0" baseline="0" noProof="0" dirty="0">
                <a:ln>
                  <a:noFill/>
                </a:ln>
                <a:solidFill>
                  <a:prstClr val="black"/>
                </a:solidFill>
                <a:effectLst/>
                <a:uLnTx/>
                <a:uFillTx/>
                <a:latin typeface="Calibri"/>
                <a:ea typeface="+mn-ea"/>
                <a:cs typeface="Calibri"/>
              </a:rPr>
              <a:t>,2</a:t>
            </a:r>
            <a:r>
              <a:rPr kumimoji="0" sz="1600" b="0" i="0" u="none" strike="noStrike" kern="1200" cap="none" spc="0" normalizeH="0" baseline="0" noProof="0" dirty="0">
                <a:ln>
                  <a:noFill/>
                </a:ln>
                <a:solidFill>
                  <a:prstClr val="black"/>
                </a:solidFill>
                <a:effectLst/>
                <a:uLnTx/>
                <a:uFillTx/>
                <a:latin typeface="Calibri"/>
                <a:ea typeface="+mn-ea"/>
                <a:cs typeface="Calibri"/>
              </a:rPr>
              <a:t>00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27" name="object 27"/>
          <p:cNvSpPr txBox="1"/>
          <p:nvPr/>
        </p:nvSpPr>
        <p:spPr>
          <a:xfrm>
            <a:off x="1291145" y="1419634"/>
            <a:ext cx="48895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prstClr val="black"/>
                </a:solidFill>
                <a:effectLst/>
                <a:uLnTx/>
                <a:uFillTx/>
                <a:latin typeface="Calibri"/>
                <a:ea typeface="+mn-ea"/>
                <a:cs typeface="Calibri"/>
              </a:rPr>
              <a:t>1</a:t>
            </a:r>
            <a:r>
              <a:rPr kumimoji="0" sz="1600" b="0" i="0" u="none" strike="noStrike" kern="1200" cap="none" spc="-10" normalizeH="0" baseline="0" noProof="0" dirty="0">
                <a:ln>
                  <a:noFill/>
                </a:ln>
                <a:solidFill>
                  <a:prstClr val="black"/>
                </a:solidFill>
                <a:effectLst/>
                <a:uLnTx/>
                <a:uFillTx/>
                <a:latin typeface="Calibri"/>
                <a:ea typeface="+mn-ea"/>
                <a:cs typeface="Calibri"/>
              </a:rPr>
              <a:t>,4</a:t>
            </a:r>
            <a:r>
              <a:rPr kumimoji="0" sz="1600" b="0" i="0" u="none" strike="noStrike" kern="1200" cap="none" spc="0" normalizeH="0" baseline="0" noProof="0" dirty="0">
                <a:ln>
                  <a:noFill/>
                </a:ln>
                <a:solidFill>
                  <a:prstClr val="black"/>
                </a:solidFill>
                <a:effectLst/>
                <a:uLnTx/>
                <a:uFillTx/>
                <a:latin typeface="Calibri"/>
                <a:ea typeface="+mn-ea"/>
                <a:cs typeface="Calibri"/>
              </a:rPr>
              <a:t>00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28" name="object 28"/>
          <p:cNvSpPr txBox="1"/>
          <p:nvPr/>
        </p:nvSpPr>
        <p:spPr>
          <a:xfrm>
            <a:off x="2550482" y="5764164"/>
            <a:ext cx="746760"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800" b="1" i="1" u="none" strike="noStrike" kern="1200" cap="none" spc="-10" normalizeH="0" baseline="0" noProof="0" dirty="0">
                <a:ln>
                  <a:noFill/>
                </a:ln>
                <a:solidFill>
                  <a:prstClr val="black"/>
                </a:solidFill>
                <a:effectLst/>
                <a:uLnTx/>
                <a:uFillTx/>
                <a:latin typeface="Calibri"/>
                <a:ea typeface="+mn-ea"/>
                <a:cs typeface="Calibri"/>
              </a:rPr>
              <a:t>2</a:t>
            </a:r>
            <a:r>
              <a:rPr kumimoji="0" sz="2800" b="1" i="1" u="none" strike="noStrike" kern="1200" cap="none" spc="5" normalizeH="0" baseline="0" noProof="0" dirty="0">
                <a:ln>
                  <a:noFill/>
                </a:ln>
                <a:solidFill>
                  <a:prstClr val="black"/>
                </a:solidFill>
                <a:effectLst/>
                <a:uLnTx/>
                <a:uFillTx/>
                <a:latin typeface="Calibri"/>
                <a:ea typeface="+mn-ea"/>
                <a:cs typeface="Calibri"/>
              </a:rPr>
              <a:t>0</a:t>
            </a:r>
            <a:r>
              <a:rPr kumimoji="0" sz="2800" b="1" i="1" u="none" strike="noStrike" kern="1200" cap="none" spc="-10" normalizeH="0" baseline="0" noProof="0" dirty="0">
                <a:ln>
                  <a:noFill/>
                </a:ln>
                <a:solidFill>
                  <a:prstClr val="black"/>
                </a:solidFill>
                <a:effectLst/>
                <a:uLnTx/>
                <a:uFillTx/>
                <a:latin typeface="Calibri"/>
                <a:ea typeface="+mn-ea"/>
                <a:cs typeface="Calibri"/>
              </a:rPr>
              <a:t>1</a:t>
            </a:r>
            <a:r>
              <a:rPr kumimoji="0" sz="2800" b="1" i="1" u="none" strike="noStrike" kern="1200" cap="none" spc="-5" normalizeH="0" baseline="0" noProof="0" dirty="0">
                <a:ln>
                  <a:noFill/>
                </a:ln>
                <a:solidFill>
                  <a:prstClr val="black"/>
                </a:solidFill>
                <a:effectLst/>
                <a:uLnTx/>
                <a:uFillTx/>
                <a:latin typeface="Calibri"/>
                <a:ea typeface="+mn-ea"/>
                <a:cs typeface="Calibri"/>
              </a:rPr>
              <a:t>7</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
        <p:nvSpPr>
          <p:cNvPr id="29" name="object 29"/>
          <p:cNvSpPr txBox="1"/>
          <p:nvPr/>
        </p:nvSpPr>
        <p:spPr>
          <a:xfrm>
            <a:off x="4487864" y="5764164"/>
            <a:ext cx="746760"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800" b="1" i="1" u="none" strike="noStrike" kern="1200" cap="none" spc="-10" normalizeH="0" baseline="0" noProof="0" dirty="0">
                <a:ln>
                  <a:noFill/>
                </a:ln>
                <a:solidFill>
                  <a:prstClr val="black"/>
                </a:solidFill>
                <a:effectLst/>
                <a:uLnTx/>
                <a:uFillTx/>
                <a:latin typeface="Calibri"/>
                <a:ea typeface="+mn-ea"/>
                <a:cs typeface="Calibri"/>
              </a:rPr>
              <a:t>2</a:t>
            </a:r>
            <a:r>
              <a:rPr kumimoji="0" sz="2800" b="1" i="1" u="none" strike="noStrike" kern="1200" cap="none" spc="5" normalizeH="0" baseline="0" noProof="0" dirty="0">
                <a:ln>
                  <a:noFill/>
                </a:ln>
                <a:solidFill>
                  <a:prstClr val="black"/>
                </a:solidFill>
                <a:effectLst/>
                <a:uLnTx/>
                <a:uFillTx/>
                <a:latin typeface="Calibri"/>
                <a:ea typeface="+mn-ea"/>
                <a:cs typeface="Calibri"/>
              </a:rPr>
              <a:t>0</a:t>
            </a:r>
            <a:r>
              <a:rPr kumimoji="0" sz="2800" b="1" i="1" u="none" strike="noStrike" kern="1200" cap="none" spc="-10" normalizeH="0" baseline="0" noProof="0" dirty="0">
                <a:ln>
                  <a:noFill/>
                </a:ln>
                <a:solidFill>
                  <a:prstClr val="black"/>
                </a:solidFill>
                <a:effectLst/>
                <a:uLnTx/>
                <a:uFillTx/>
                <a:latin typeface="Calibri"/>
                <a:ea typeface="+mn-ea"/>
                <a:cs typeface="Calibri"/>
              </a:rPr>
              <a:t>1</a:t>
            </a:r>
            <a:r>
              <a:rPr kumimoji="0" sz="2800" b="1" i="1" u="none" strike="noStrike" kern="1200" cap="none" spc="-5" normalizeH="0" baseline="0" noProof="0" dirty="0">
                <a:ln>
                  <a:noFill/>
                </a:ln>
                <a:solidFill>
                  <a:prstClr val="black"/>
                </a:solidFill>
                <a:effectLst/>
                <a:uLnTx/>
                <a:uFillTx/>
                <a:latin typeface="Calibri"/>
                <a:ea typeface="+mn-ea"/>
                <a:cs typeface="Calibri"/>
              </a:rPr>
              <a:t>8</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
        <p:nvSpPr>
          <p:cNvPr id="30" name="object 30"/>
          <p:cNvSpPr txBox="1"/>
          <p:nvPr/>
        </p:nvSpPr>
        <p:spPr>
          <a:xfrm>
            <a:off x="6425246" y="5764164"/>
            <a:ext cx="746760"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800" b="1" i="1" u="none" strike="noStrike" kern="1200" cap="none" spc="-10" normalizeH="0" baseline="0" noProof="0" dirty="0">
                <a:ln>
                  <a:noFill/>
                </a:ln>
                <a:solidFill>
                  <a:prstClr val="black"/>
                </a:solidFill>
                <a:effectLst/>
                <a:uLnTx/>
                <a:uFillTx/>
                <a:latin typeface="Calibri"/>
                <a:ea typeface="+mn-ea"/>
                <a:cs typeface="Calibri"/>
              </a:rPr>
              <a:t>2</a:t>
            </a:r>
            <a:r>
              <a:rPr kumimoji="0" sz="2800" b="1" i="1" u="none" strike="noStrike" kern="1200" cap="none" spc="5" normalizeH="0" baseline="0" noProof="0" dirty="0">
                <a:ln>
                  <a:noFill/>
                </a:ln>
                <a:solidFill>
                  <a:prstClr val="black"/>
                </a:solidFill>
                <a:effectLst/>
                <a:uLnTx/>
                <a:uFillTx/>
                <a:latin typeface="Calibri"/>
                <a:ea typeface="+mn-ea"/>
                <a:cs typeface="Calibri"/>
              </a:rPr>
              <a:t>0</a:t>
            </a:r>
            <a:r>
              <a:rPr kumimoji="0" sz="2800" b="1" i="1" u="none" strike="noStrike" kern="1200" cap="none" spc="-10" normalizeH="0" baseline="0" noProof="0" dirty="0">
                <a:ln>
                  <a:noFill/>
                </a:ln>
                <a:solidFill>
                  <a:prstClr val="black"/>
                </a:solidFill>
                <a:effectLst/>
                <a:uLnTx/>
                <a:uFillTx/>
                <a:latin typeface="Calibri"/>
                <a:ea typeface="+mn-ea"/>
                <a:cs typeface="Calibri"/>
              </a:rPr>
              <a:t>1</a:t>
            </a:r>
            <a:r>
              <a:rPr kumimoji="0" sz="2800" b="1" i="1" u="none" strike="noStrike" kern="1200" cap="none" spc="-5" normalizeH="0" baseline="0" noProof="0" dirty="0">
                <a:ln>
                  <a:noFill/>
                </a:ln>
                <a:solidFill>
                  <a:prstClr val="black"/>
                </a:solidFill>
                <a:effectLst/>
                <a:uLnTx/>
                <a:uFillTx/>
                <a:latin typeface="Calibri"/>
                <a:ea typeface="+mn-ea"/>
                <a:cs typeface="Calibri"/>
              </a:rPr>
              <a:t>9</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
        <p:nvSpPr>
          <p:cNvPr id="31" name="object 31"/>
          <p:cNvSpPr txBox="1"/>
          <p:nvPr/>
        </p:nvSpPr>
        <p:spPr>
          <a:xfrm>
            <a:off x="8362628" y="5764164"/>
            <a:ext cx="746760"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800" b="1" i="1" u="none" strike="noStrike" kern="1200" cap="none" spc="-10" normalizeH="0" baseline="0" noProof="0" dirty="0">
                <a:ln>
                  <a:noFill/>
                </a:ln>
                <a:solidFill>
                  <a:prstClr val="black"/>
                </a:solidFill>
                <a:effectLst/>
                <a:uLnTx/>
                <a:uFillTx/>
                <a:latin typeface="Calibri"/>
                <a:ea typeface="+mn-ea"/>
                <a:cs typeface="Calibri"/>
              </a:rPr>
              <a:t>2</a:t>
            </a:r>
            <a:r>
              <a:rPr kumimoji="0" sz="2800" b="1" i="1" u="none" strike="noStrike" kern="1200" cap="none" spc="5" normalizeH="0" baseline="0" noProof="0" dirty="0">
                <a:ln>
                  <a:noFill/>
                </a:ln>
                <a:solidFill>
                  <a:prstClr val="black"/>
                </a:solidFill>
                <a:effectLst/>
                <a:uLnTx/>
                <a:uFillTx/>
                <a:latin typeface="Calibri"/>
                <a:ea typeface="+mn-ea"/>
                <a:cs typeface="Calibri"/>
              </a:rPr>
              <a:t>0</a:t>
            </a:r>
            <a:r>
              <a:rPr kumimoji="0" sz="2800" b="1" i="1" u="none" strike="noStrike" kern="1200" cap="none" spc="-10" normalizeH="0" baseline="0" noProof="0" dirty="0">
                <a:ln>
                  <a:noFill/>
                </a:ln>
                <a:solidFill>
                  <a:prstClr val="black"/>
                </a:solidFill>
                <a:effectLst/>
                <a:uLnTx/>
                <a:uFillTx/>
                <a:latin typeface="Calibri"/>
                <a:ea typeface="+mn-ea"/>
                <a:cs typeface="Calibri"/>
              </a:rPr>
              <a:t>2</a:t>
            </a:r>
            <a:r>
              <a:rPr kumimoji="0" sz="2800" b="1" i="1" u="none" strike="noStrike" kern="1200" cap="none" spc="-5" normalizeH="0" baseline="0" noProof="0" dirty="0">
                <a:ln>
                  <a:noFill/>
                </a:ln>
                <a:solidFill>
                  <a:prstClr val="black"/>
                </a:solidFill>
                <a:effectLst/>
                <a:uLnTx/>
                <a:uFillTx/>
                <a:latin typeface="Calibri"/>
                <a:ea typeface="+mn-ea"/>
                <a:cs typeface="Calibri"/>
              </a:rPr>
              <a:t>0</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
        <p:nvSpPr>
          <p:cNvPr id="32" name="object 32"/>
          <p:cNvSpPr txBox="1"/>
          <p:nvPr/>
        </p:nvSpPr>
        <p:spPr>
          <a:xfrm>
            <a:off x="10300010" y="5764164"/>
            <a:ext cx="746760"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800" b="1" i="1" u="none" strike="noStrike" kern="1200" cap="none" spc="-10" normalizeH="0" baseline="0" noProof="0" dirty="0">
                <a:ln>
                  <a:noFill/>
                </a:ln>
                <a:solidFill>
                  <a:prstClr val="black"/>
                </a:solidFill>
                <a:effectLst/>
                <a:uLnTx/>
                <a:uFillTx/>
                <a:latin typeface="Calibri"/>
                <a:ea typeface="+mn-ea"/>
                <a:cs typeface="Calibri"/>
              </a:rPr>
              <a:t>2</a:t>
            </a:r>
            <a:r>
              <a:rPr kumimoji="0" sz="2800" b="1" i="1" u="none" strike="noStrike" kern="1200" cap="none" spc="5" normalizeH="0" baseline="0" noProof="0" dirty="0">
                <a:ln>
                  <a:noFill/>
                </a:ln>
                <a:solidFill>
                  <a:prstClr val="black"/>
                </a:solidFill>
                <a:effectLst/>
                <a:uLnTx/>
                <a:uFillTx/>
                <a:latin typeface="Calibri"/>
                <a:ea typeface="+mn-ea"/>
                <a:cs typeface="Calibri"/>
              </a:rPr>
              <a:t>0</a:t>
            </a:r>
            <a:r>
              <a:rPr kumimoji="0" sz="2800" b="1" i="1" u="none" strike="noStrike" kern="1200" cap="none" spc="-10" normalizeH="0" baseline="0" noProof="0" dirty="0">
                <a:ln>
                  <a:noFill/>
                </a:ln>
                <a:solidFill>
                  <a:prstClr val="black"/>
                </a:solidFill>
                <a:effectLst/>
                <a:uLnTx/>
                <a:uFillTx/>
                <a:latin typeface="Calibri"/>
                <a:ea typeface="+mn-ea"/>
                <a:cs typeface="Calibri"/>
              </a:rPr>
              <a:t>2</a:t>
            </a:r>
            <a:r>
              <a:rPr kumimoji="0" sz="2800" b="1" i="1" u="none" strike="noStrike" kern="1200" cap="none" spc="-5" normalizeH="0" baseline="0" noProof="0" dirty="0">
                <a:ln>
                  <a:noFill/>
                </a:ln>
                <a:solidFill>
                  <a:prstClr val="black"/>
                </a:solidFill>
                <a:effectLst/>
                <a:uLnTx/>
                <a:uFillTx/>
                <a:latin typeface="Calibri"/>
                <a:ea typeface="+mn-ea"/>
                <a:cs typeface="Calibri"/>
              </a:rPr>
              <a:t>1</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
        <p:nvSpPr>
          <p:cNvPr id="33" name="object 33"/>
          <p:cNvSpPr txBox="1"/>
          <p:nvPr/>
        </p:nvSpPr>
        <p:spPr>
          <a:xfrm>
            <a:off x="900150" y="2453355"/>
            <a:ext cx="280035" cy="2792095"/>
          </a:xfrm>
          <a:prstGeom prst="rect">
            <a:avLst/>
          </a:prstGeom>
        </p:spPr>
        <p:txBody>
          <a:bodyPr vert="vert270" wrap="square" lIns="0" tIns="0" rIns="0" bIns="0" rtlCol="0">
            <a:spAutoFit/>
          </a:bodyPr>
          <a:lstStyle/>
          <a:p>
            <a:pPr marL="12700" marR="0" lvl="0" indent="0" algn="l" defTabSz="914400" rtl="0" eaLnBrk="1" fontAlgn="auto" latinLnBrk="0" hangingPunct="1">
              <a:lnSpc>
                <a:spcPts val="2005"/>
              </a:lnSpc>
              <a:spcBef>
                <a:spcPts val="0"/>
              </a:spcBef>
              <a:spcAft>
                <a:spcPts val="0"/>
              </a:spcAft>
              <a:buClrTx/>
              <a:buSzTx/>
              <a:buFontTx/>
              <a:buNone/>
              <a:tabLst/>
              <a:defRPr/>
            </a:pPr>
            <a:r>
              <a:rPr kumimoji="0" sz="2000" b="0" i="1" u="none" strike="noStrike" kern="1200" cap="none" spc="-5" normalizeH="0" baseline="0" noProof="0" dirty="0">
                <a:ln>
                  <a:noFill/>
                </a:ln>
                <a:solidFill>
                  <a:prstClr val="black"/>
                </a:solidFill>
                <a:effectLst/>
                <a:uLnTx/>
                <a:uFillTx/>
                <a:latin typeface="Calibri"/>
                <a:ea typeface="+mn-ea"/>
                <a:cs typeface="Calibri"/>
              </a:rPr>
              <a:t>New HIV </a:t>
            </a:r>
            <a:r>
              <a:rPr kumimoji="0" sz="2000" b="0" i="1" u="none" strike="noStrike" kern="1200" cap="none" spc="0" normalizeH="0" baseline="0" noProof="0" dirty="0">
                <a:ln>
                  <a:noFill/>
                </a:ln>
                <a:solidFill>
                  <a:prstClr val="black"/>
                </a:solidFill>
                <a:effectLst/>
                <a:uLnTx/>
                <a:uFillTx/>
                <a:latin typeface="Calibri"/>
                <a:ea typeface="+mn-ea"/>
                <a:cs typeface="Calibri"/>
              </a:rPr>
              <a:t>Diagnoses</a:t>
            </a:r>
            <a:r>
              <a:rPr kumimoji="0" sz="2000" b="0" i="1" u="none" strike="noStrike" kern="1200" cap="none" spc="-95" normalizeH="0" baseline="0" noProof="0" dirty="0">
                <a:ln>
                  <a:noFill/>
                </a:ln>
                <a:solidFill>
                  <a:prstClr val="black"/>
                </a:solidFill>
                <a:effectLst/>
                <a:uLnTx/>
                <a:uFillTx/>
                <a:latin typeface="Calibri"/>
                <a:ea typeface="+mn-ea"/>
                <a:cs typeface="Calibri"/>
              </a:rPr>
              <a:t> </a:t>
            </a:r>
            <a:r>
              <a:rPr kumimoji="0" sz="2000" b="0" i="1" u="none" strike="noStrike" kern="1200" cap="none" spc="-5" normalizeH="0" baseline="0" noProof="0" dirty="0">
                <a:ln>
                  <a:noFill/>
                </a:ln>
                <a:solidFill>
                  <a:prstClr val="black"/>
                </a:solidFill>
                <a:effectLst/>
                <a:uLnTx/>
                <a:uFillTx/>
                <a:latin typeface="Calibri"/>
                <a:ea typeface="+mn-ea"/>
                <a:cs typeface="Calibri"/>
              </a:rPr>
              <a:t>Counts</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34" name="object 34"/>
          <p:cNvSpPr txBox="1"/>
          <p:nvPr/>
        </p:nvSpPr>
        <p:spPr>
          <a:xfrm>
            <a:off x="10542651" y="3565347"/>
            <a:ext cx="82232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5" normalizeH="0" baseline="0" noProof="0" dirty="0">
                <a:ln>
                  <a:noFill/>
                </a:ln>
                <a:solidFill>
                  <a:prstClr val="black"/>
                </a:solidFill>
                <a:effectLst/>
                <a:uLnTx/>
                <a:uFillTx/>
                <a:latin typeface="Calibri"/>
                <a:ea typeface="+mn-ea"/>
                <a:cs typeface="Calibri"/>
              </a:rPr>
              <a:t>B</a:t>
            </a:r>
            <a:r>
              <a:rPr kumimoji="0" sz="1800" b="0" i="0" u="none" strike="noStrike" kern="1200" cap="none" spc="-5" normalizeH="0" baseline="0" noProof="0" dirty="0">
                <a:ln>
                  <a:noFill/>
                </a:ln>
                <a:solidFill>
                  <a:prstClr val="black"/>
                </a:solidFill>
                <a:effectLst/>
                <a:uLnTx/>
                <a:uFillTx/>
                <a:latin typeface="Calibri"/>
                <a:ea typeface="+mn-ea"/>
                <a:cs typeface="Calibri"/>
              </a:rPr>
              <a:t>r</a:t>
            </a:r>
            <a:r>
              <a:rPr kumimoji="0" sz="1800" b="0" i="0" u="none" strike="noStrike" kern="1200" cap="none" spc="0" normalizeH="0" baseline="0" noProof="0" dirty="0">
                <a:ln>
                  <a:noFill/>
                </a:ln>
                <a:solidFill>
                  <a:prstClr val="black"/>
                </a:solidFill>
                <a:effectLst/>
                <a:uLnTx/>
                <a:uFillTx/>
                <a:latin typeface="Calibri"/>
                <a:ea typeface="+mn-ea"/>
                <a:cs typeface="Calibri"/>
              </a:rPr>
              <a:t>o</a:t>
            </a:r>
            <a:r>
              <a:rPr kumimoji="0" sz="1800" b="0" i="0" u="none" strike="noStrike" kern="1200" cap="none" spc="-5" normalizeH="0" baseline="0" noProof="0" dirty="0">
                <a:ln>
                  <a:noFill/>
                </a:ln>
                <a:solidFill>
                  <a:prstClr val="black"/>
                </a:solidFill>
                <a:effectLst/>
                <a:uLnTx/>
                <a:uFillTx/>
                <a:latin typeface="Calibri"/>
                <a:ea typeface="+mn-ea"/>
                <a:cs typeface="Calibri"/>
              </a:rPr>
              <a:t>w</a:t>
            </a:r>
            <a:r>
              <a:rPr kumimoji="0" sz="1800" b="0" i="0" u="none" strike="noStrike" kern="1200" cap="none" spc="0" normalizeH="0" baseline="0" noProof="0" dirty="0">
                <a:ln>
                  <a:noFill/>
                </a:ln>
                <a:solidFill>
                  <a:prstClr val="black"/>
                </a:solidFill>
                <a:effectLst/>
                <a:uLnTx/>
                <a:uFillTx/>
                <a:latin typeface="Calibri"/>
                <a:ea typeface="+mn-ea"/>
                <a:cs typeface="Calibri"/>
              </a:rPr>
              <a:t>a</a:t>
            </a:r>
            <a:r>
              <a:rPr kumimoji="0" sz="1800" b="0" i="0" u="none" strike="noStrike" kern="1200" cap="none" spc="-5" normalizeH="0" baseline="0" noProof="0" dirty="0">
                <a:ln>
                  <a:noFill/>
                </a:ln>
                <a:solidFill>
                  <a:prstClr val="black"/>
                </a:solidFill>
                <a:effectLst/>
                <a:uLnTx/>
                <a:uFillTx/>
                <a:latin typeface="Calibri"/>
                <a:ea typeface="+mn-ea"/>
                <a:cs typeface="Calibri"/>
              </a:rPr>
              <a:t>rd</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5" name="object 35"/>
          <p:cNvSpPr txBox="1"/>
          <p:nvPr/>
        </p:nvSpPr>
        <p:spPr>
          <a:xfrm>
            <a:off x="10561853" y="4155135"/>
            <a:ext cx="70802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5" normalizeH="0" baseline="0" noProof="0" dirty="0">
                <a:ln>
                  <a:noFill/>
                </a:ln>
                <a:solidFill>
                  <a:prstClr val="black"/>
                </a:solidFill>
                <a:effectLst/>
                <a:uLnTx/>
                <a:uFillTx/>
                <a:latin typeface="Calibri"/>
                <a:ea typeface="+mn-ea"/>
                <a:cs typeface="Calibri"/>
              </a:rPr>
              <a:t>Or</a:t>
            </a:r>
            <a:r>
              <a:rPr kumimoji="0" sz="1800" b="0" i="0" u="none" strike="noStrike" kern="1200" cap="none" spc="0" normalizeH="0" baseline="0" noProof="0" dirty="0">
                <a:ln>
                  <a:noFill/>
                </a:ln>
                <a:solidFill>
                  <a:prstClr val="black"/>
                </a:solidFill>
                <a:effectLst/>
                <a:uLnTx/>
                <a:uFillTx/>
                <a:latin typeface="Calibri"/>
                <a:ea typeface="+mn-ea"/>
                <a:cs typeface="Calibri"/>
              </a:rPr>
              <a:t>ange</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6" name="object 36"/>
          <p:cNvSpPr txBox="1"/>
          <p:nvPr/>
        </p:nvSpPr>
        <p:spPr>
          <a:xfrm>
            <a:off x="9647453" y="4527067"/>
            <a:ext cx="1927860" cy="517525"/>
          </a:xfrm>
          <a:prstGeom prst="rect">
            <a:avLst/>
          </a:prstGeom>
        </p:spPr>
        <p:txBody>
          <a:bodyPr vert="horz" wrap="square" lIns="0" tIns="12700" rIns="0" bIns="0" rtlCol="0">
            <a:spAutoFit/>
          </a:bodyPr>
          <a:lstStyle/>
          <a:p>
            <a:pPr marL="12700" marR="0" lvl="0" indent="0" algn="l" defTabSz="914400" rtl="0" eaLnBrk="1" fontAlgn="auto" latinLnBrk="0" hangingPunct="1">
              <a:lnSpc>
                <a:spcPts val="1935"/>
              </a:lnSpc>
              <a:spcBef>
                <a:spcPts val="100"/>
              </a:spcBef>
              <a:spcAft>
                <a:spcPts val="0"/>
              </a:spcAft>
              <a:buClrTx/>
              <a:buSzTx/>
              <a:buFontTx/>
              <a:buNone/>
              <a:tabLst/>
              <a:defRPr/>
            </a:pPr>
            <a:r>
              <a:rPr kumimoji="0" sz="1800" b="0" i="0" u="none" strike="noStrike" kern="1200" cap="none" spc="-5" normalizeH="0" baseline="0" noProof="0" dirty="0">
                <a:ln>
                  <a:noFill/>
                </a:ln>
                <a:solidFill>
                  <a:prstClr val="black"/>
                </a:solidFill>
                <a:effectLst/>
                <a:uLnTx/>
                <a:uFillTx/>
                <a:latin typeface="Calibri"/>
                <a:ea typeface="+mn-ea"/>
                <a:cs typeface="Calibri"/>
              </a:rPr>
              <a:t>Hillsborough</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060450" marR="0" lvl="0" indent="0" algn="l" defTabSz="914400" rtl="0" eaLnBrk="1" fontAlgn="auto" latinLnBrk="0" hangingPunct="1">
              <a:lnSpc>
                <a:spcPts val="1935"/>
              </a:lnSpc>
              <a:spcBef>
                <a:spcPts val="0"/>
              </a:spcBef>
              <a:spcAft>
                <a:spcPts val="0"/>
              </a:spcAft>
              <a:buClrTx/>
              <a:buSzTx/>
              <a:buFontTx/>
              <a:buNone/>
              <a:tabLst/>
              <a:defRPr/>
            </a:pPr>
            <a:r>
              <a:rPr kumimoji="0" sz="1800" b="0" i="0" u="none" strike="noStrike" kern="1200" cap="none" spc="-5" normalizeH="0" baseline="0" noProof="0" dirty="0">
                <a:ln>
                  <a:noFill/>
                </a:ln>
                <a:solidFill>
                  <a:prstClr val="black"/>
                </a:solidFill>
                <a:effectLst/>
                <a:uLnTx/>
                <a:uFillTx/>
                <a:latin typeface="Calibri"/>
                <a:ea typeface="+mn-ea"/>
                <a:cs typeface="Calibri"/>
              </a:rPr>
              <a:t>Palm</a:t>
            </a:r>
            <a:r>
              <a:rPr kumimoji="0" sz="1800" b="0" i="0" u="none" strike="noStrike" kern="1200" cap="none" spc="-75" normalizeH="0" baseline="0" noProof="0" dirty="0">
                <a:ln>
                  <a:noFill/>
                </a:ln>
                <a:solidFill>
                  <a:prstClr val="black"/>
                </a:solidFill>
                <a:effectLst/>
                <a:uLnTx/>
                <a:uFillTx/>
                <a:latin typeface="Calibri"/>
                <a:ea typeface="+mn-ea"/>
                <a:cs typeface="Calibri"/>
              </a:rPr>
              <a:t> </a:t>
            </a:r>
            <a:r>
              <a:rPr kumimoji="0" sz="1800" b="0" i="0" u="none" strike="noStrike" kern="1200" cap="none" spc="-5" normalizeH="0" baseline="0" noProof="0" dirty="0">
                <a:ln>
                  <a:noFill/>
                </a:ln>
                <a:solidFill>
                  <a:prstClr val="black"/>
                </a:solidFill>
                <a:effectLst/>
                <a:uLnTx/>
                <a:uFillTx/>
                <a:latin typeface="Calibri"/>
                <a:ea typeface="+mn-ea"/>
                <a:cs typeface="Calibri"/>
              </a:rPr>
              <a:t>Bch</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7" name="object 37"/>
          <p:cNvSpPr txBox="1"/>
          <p:nvPr/>
        </p:nvSpPr>
        <p:spPr>
          <a:xfrm>
            <a:off x="10137343" y="2151227"/>
            <a:ext cx="117157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5" normalizeH="0" baseline="0" noProof="0" dirty="0">
                <a:ln>
                  <a:noFill/>
                </a:ln>
                <a:solidFill>
                  <a:prstClr val="black"/>
                </a:solidFill>
                <a:effectLst/>
                <a:uLnTx/>
                <a:uFillTx/>
                <a:latin typeface="Calibri"/>
                <a:ea typeface="+mn-ea"/>
                <a:cs typeface="Calibri"/>
              </a:rPr>
              <a:t>Miami-Dade</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2820761301"/>
      </p:ext>
    </p:extLst>
  </p:cSld>
  <p:clrMapOvr>
    <a:masterClrMapping/>
  </p:clrMapOvr>
  <p:timing>
    <p:tnLst>
      <p:par>
        <p:cTn id="1" dur="indefinite" restart="never" nodeType="tmRoot"/>
      </p:par>
    </p:tn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879506" y="366187"/>
            <a:ext cx="10433685" cy="696595"/>
          </a:xfrm>
          <a:prstGeom prst="rect">
            <a:avLst/>
          </a:prstGeom>
        </p:spPr>
        <p:txBody>
          <a:bodyPr vert="horz" wrap="square" lIns="0" tIns="13335" rIns="0" bIns="0" rtlCol="0">
            <a:spAutoFit/>
          </a:bodyPr>
          <a:lstStyle/>
          <a:p>
            <a:pPr marL="12700">
              <a:lnSpc>
                <a:spcPct val="100000"/>
              </a:lnSpc>
              <a:spcBef>
                <a:spcPts val="105"/>
              </a:spcBef>
            </a:pPr>
            <a:r>
              <a:rPr sz="4400" i="1" spc="-15" dirty="0">
                <a:solidFill>
                  <a:srgbClr val="000000"/>
                </a:solidFill>
                <a:latin typeface="Calibri Light"/>
                <a:cs typeface="Calibri Light"/>
              </a:rPr>
              <a:t>New </a:t>
            </a:r>
            <a:r>
              <a:rPr sz="4400" i="1" spc="-5" dirty="0">
                <a:solidFill>
                  <a:srgbClr val="000000"/>
                </a:solidFill>
                <a:latin typeface="Calibri Light"/>
                <a:cs typeface="Calibri Light"/>
              </a:rPr>
              <a:t>HIV </a:t>
            </a:r>
            <a:r>
              <a:rPr sz="4400" i="1" dirty="0">
                <a:solidFill>
                  <a:srgbClr val="000000"/>
                </a:solidFill>
                <a:latin typeface="Calibri Light"/>
                <a:cs typeface="Calibri Light"/>
              </a:rPr>
              <a:t>Dx </a:t>
            </a:r>
            <a:r>
              <a:rPr sz="4400" dirty="0"/>
              <a:t>: </a:t>
            </a:r>
            <a:r>
              <a:rPr sz="4400" spc="-135" dirty="0"/>
              <a:t>5-Yr. </a:t>
            </a:r>
            <a:r>
              <a:rPr sz="4400" spc="-60" dirty="0"/>
              <a:t>Trends </a:t>
            </a:r>
            <a:r>
              <a:rPr sz="4400" dirty="0"/>
              <a:t>in </a:t>
            </a:r>
            <a:r>
              <a:rPr sz="4400" spc="-135" dirty="0"/>
              <a:t>Top </a:t>
            </a:r>
            <a:r>
              <a:rPr sz="4400" spc="-5" dirty="0"/>
              <a:t>10 </a:t>
            </a:r>
            <a:r>
              <a:rPr sz="4400" dirty="0"/>
              <a:t>FL</a:t>
            </a:r>
            <a:r>
              <a:rPr sz="4400" spc="290" dirty="0"/>
              <a:t> </a:t>
            </a:r>
            <a:r>
              <a:rPr sz="4400" spc="-15" dirty="0"/>
              <a:t>counties</a:t>
            </a:r>
            <a:endParaRPr sz="4400">
              <a:latin typeface="Calibri Light"/>
              <a:cs typeface="Calibri Light"/>
            </a:endParaRPr>
          </a:p>
        </p:txBody>
      </p:sp>
      <p:sp>
        <p:nvSpPr>
          <p:cNvPr id="3" name="object 3"/>
          <p:cNvSpPr/>
          <p:nvPr/>
        </p:nvSpPr>
        <p:spPr>
          <a:xfrm>
            <a:off x="1357883" y="4431791"/>
            <a:ext cx="10233660" cy="0"/>
          </a:xfrm>
          <a:custGeom>
            <a:avLst/>
            <a:gdLst/>
            <a:ahLst/>
            <a:cxnLst/>
            <a:rect l="l" t="t" r="r" b="b"/>
            <a:pathLst>
              <a:path w="10233660">
                <a:moveTo>
                  <a:pt x="0" y="0"/>
                </a:moveTo>
                <a:lnTo>
                  <a:pt x="1023366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1357883" y="3941064"/>
            <a:ext cx="10233660" cy="0"/>
          </a:xfrm>
          <a:custGeom>
            <a:avLst/>
            <a:gdLst/>
            <a:ahLst/>
            <a:cxnLst/>
            <a:rect l="l" t="t" r="r" b="b"/>
            <a:pathLst>
              <a:path w="10233660">
                <a:moveTo>
                  <a:pt x="0" y="0"/>
                </a:moveTo>
                <a:lnTo>
                  <a:pt x="1023366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1357883" y="3451859"/>
            <a:ext cx="10233660" cy="0"/>
          </a:xfrm>
          <a:custGeom>
            <a:avLst/>
            <a:gdLst/>
            <a:ahLst/>
            <a:cxnLst/>
            <a:rect l="l" t="t" r="r" b="b"/>
            <a:pathLst>
              <a:path w="10233660">
                <a:moveTo>
                  <a:pt x="0" y="0"/>
                </a:moveTo>
                <a:lnTo>
                  <a:pt x="1023366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1357883" y="2961132"/>
            <a:ext cx="10233660" cy="0"/>
          </a:xfrm>
          <a:custGeom>
            <a:avLst/>
            <a:gdLst/>
            <a:ahLst/>
            <a:cxnLst/>
            <a:rect l="l" t="t" r="r" b="b"/>
            <a:pathLst>
              <a:path w="10233660">
                <a:moveTo>
                  <a:pt x="0" y="0"/>
                </a:moveTo>
                <a:lnTo>
                  <a:pt x="1023366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1357883" y="2470404"/>
            <a:ext cx="10233660" cy="0"/>
          </a:xfrm>
          <a:custGeom>
            <a:avLst/>
            <a:gdLst/>
            <a:ahLst/>
            <a:cxnLst/>
            <a:rect l="l" t="t" r="r" b="b"/>
            <a:pathLst>
              <a:path w="10233660">
                <a:moveTo>
                  <a:pt x="0" y="0"/>
                </a:moveTo>
                <a:lnTo>
                  <a:pt x="1023366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1357883" y="1979676"/>
            <a:ext cx="10233660" cy="0"/>
          </a:xfrm>
          <a:custGeom>
            <a:avLst/>
            <a:gdLst/>
            <a:ahLst/>
            <a:cxnLst/>
            <a:rect l="l" t="t" r="r" b="b"/>
            <a:pathLst>
              <a:path w="10233660">
                <a:moveTo>
                  <a:pt x="0" y="0"/>
                </a:moveTo>
                <a:lnTo>
                  <a:pt x="1023366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1357883" y="1490472"/>
            <a:ext cx="10233660" cy="0"/>
          </a:xfrm>
          <a:custGeom>
            <a:avLst/>
            <a:gdLst/>
            <a:ahLst/>
            <a:cxnLst/>
            <a:rect l="l" t="t" r="r" b="b"/>
            <a:pathLst>
              <a:path w="10233660">
                <a:moveTo>
                  <a:pt x="0" y="0"/>
                </a:moveTo>
                <a:lnTo>
                  <a:pt x="1023366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1357883" y="4922520"/>
            <a:ext cx="10233660" cy="0"/>
          </a:xfrm>
          <a:custGeom>
            <a:avLst/>
            <a:gdLst/>
            <a:ahLst/>
            <a:cxnLst/>
            <a:rect l="l" t="t" r="r" b="b"/>
            <a:pathLst>
              <a:path w="10233660">
                <a:moveTo>
                  <a:pt x="0" y="0"/>
                </a:moveTo>
                <a:lnTo>
                  <a:pt x="1023366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1869185" y="2061210"/>
            <a:ext cx="9211310" cy="2670175"/>
          </a:xfrm>
          <a:custGeom>
            <a:avLst/>
            <a:gdLst/>
            <a:ahLst/>
            <a:cxnLst/>
            <a:rect l="l" t="t" r="r" b="b"/>
            <a:pathLst>
              <a:path w="9211310" h="2670175">
                <a:moveTo>
                  <a:pt x="0" y="0"/>
                </a:moveTo>
                <a:lnTo>
                  <a:pt x="1024128" y="1120140"/>
                </a:lnTo>
                <a:lnTo>
                  <a:pt x="2046732" y="1706880"/>
                </a:lnTo>
                <a:lnTo>
                  <a:pt x="3070860" y="2107692"/>
                </a:lnTo>
                <a:lnTo>
                  <a:pt x="4093464" y="2127504"/>
                </a:lnTo>
                <a:lnTo>
                  <a:pt x="5117592" y="2113788"/>
                </a:lnTo>
                <a:lnTo>
                  <a:pt x="6140196" y="2421636"/>
                </a:lnTo>
                <a:lnTo>
                  <a:pt x="7164324" y="2622804"/>
                </a:lnTo>
                <a:lnTo>
                  <a:pt x="8188452" y="2667000"/>
                </a:lnTo>
                <a:lnTo>
                  <a:pt x="9211056" y="2670048"/>
                </a:lnTo>
              </a:path>
            </a:pathLst>
          </a:custGeom>
          <a:ln w="28575">
            <a:solidFill>
              <a:srgbClr val="4472C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1831898" y="2023419"/>
            <a:ext cx="73532" cy="73532"/>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2856026" y="3145082"/>
            <a:ext cx="73532" cy="73532"/>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3880154" y="3730299"/>
            <a:ext cx="73533" cy="73533"/>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4902758" y="4132634"/>
            <a:ext cx="73533" cy="73533"/>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5926886" y="4152446"/>
            <a:ext cx="73533" cy="73533"/>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6949490" y="4137207"/>
            <a:ext cx="73532" cy="73533"/>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7973618" y="4446578"/>
            <a:ext cx="73532" cy="73533"/>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8996221" y="4647746"/>
            <a:ext cx="73532" cy="73533"/>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10020349" y="4691943"/>
            <a:ext cx="73532" cy="73533"/>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11044477" y="4693467"/>
            <a:ext cx="73532" cy="73533"/>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1869185" y="1995677"/>
            <a:ext cx="9211310" cy="2737485"/>
          </a:xfrm>
          <a:custGeom>
            <a:avLst/>
            <a:gdLst/>
            <a:ahLst/>
            <a:cxnLst/>
            <a:rect l="l" t="t" r="r" b="b"/>
            <a:pathLst>
              <a:path w="9211310" h="2737485">
                <a:moveTo>
                  <a:pt x="0" y="0"/>
                </a:moveTo>
                <a:lnTo>
                  <a:pt x="1024128" y="1345692"/>
                </a:lnTo>
                <a:lnTo>
                  <a:pt x="2046732" y="1789176"/>
                </a:lnTo>
                <a:lnTo>
                  <a:pt x="3070860" y="2153412"/>
                </a:lnTo>
                <a:lnTo>
                  <a:pt x="4093464" y="2217420"/>
                </a:lnTo>
                <a:lnTo>
                  <a:pt x="5117592" y="2215896"/>
                </a:lnTo>
                <a:lnTo>
                  <a:pt x="6140196" y="2487168"/>
                </a:lnTo>
                <a:lnTo>
                  <a:pt x="7164324" y="2660904"/>
                </a:lnTo>
                <a:lnTo>
                  <a:pt x="8188452" y="2679192"/>
                </a:lnTo>
                <a:lnTo>
                  <a:pt x="9211056" y="2737104"/>
                </a:lnTo>
              </a:path>
            </a:pathLst>
          </a:custGeom>
          <a:ln w="28575">
            <a:solidFill>
              <a:srgbClr val="ED7D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1831898" y="1957887"/>
            <a:ext cx="73532" cy="73532"/>
          </a:xfrm>
          <a:prstGeom prst="rect">
            <a:avLst/>
          </a:prstGeom>
          <a:blipFill>
            <a:blip r:embed="rId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2856026" y="3303578"/>
            <a:ext cx="73532" cy="73532"/>
          </a:xfrm>
          <a:prstGeom prst="rect">
            <a:avLst/>
          </a:prstGeom>
          <a:blipFill>
            <a:blip r:embed="rId6"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3880154" y="3747063"/>
            <a:ext cx="73533" cy="73533"/>
          </a:xfrm>
          <a:prstGeom prst="rect">
            <a:avLst/>
          </a:prstGeom>
          <a:blipFill>
            <a:blip r:embed="rId6"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4902758" y="4112823"/>
            <a:ext cx="73533" cy="73533"/>
          </a:xfrm>
          <a:prstGeom prst="rect">
            <a:avLst/>
          </a:prstGeom>
          <a:blipFill>
            <a:blip r:embed="rId7"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5926886" y="4176831"/>
            <a:ext cx="73533" cy="73533"/>
          </a:xfrm>
          <a:prstGeom prst="rect">
            <a:avLst/>
          </a:prstGeom>
          <a:blipFill>
            <a:blip r:embed="rId7"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6949490" y="4173783"/>
            <a:ext cx="73532" cy="73533"/>
          </a:xfrm>
          <a:prstGeom prst="rect">
            <a:avLst/>
          </a:prstGeom>
          <a:blipFill>
            <a:blip r:embed="rId8"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7973618" y="4446578"/>
            <a:ext cx="73532" cy="73533"/>
          </a:xfrm>
          <a:prstGeom prst="rect">
            <a:avLst/>
          </a:prstGeom>
          <a:blipFill>
            <a:blip r:embed="rId7"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8996221" y="4620314"/>
            <a:ext cx="73532" cy="73533"/>
          </a:xfrm>
          <a:prstGeom prst="rect">
            <a:avLst/>
          </a:prstGeom>
          <a:blipFill>
            <a:blip r:embed="rId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10020349" y="4637078"/>
            <a:ext cx="73532" cy="73533"/>
          </a:xfrm>
          <a:prstGeom prst="rect">
            <a:avLst/>
          </a:prstGeom>
          <a:blipFill>
            <a:blip r:embed="rId6"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11044477" y="4696514"/>
            <a:ext cx="73532" cy="73533"/>
          </a:xfrm>
          <a:prstGeom prst="rect">
            <a:avLst/>
          </a:prstGeom>
          <a:blipFill>
            <a:blip r:embed="rId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1869185" y="2068829"/>
            <a:ext cx="9211310" cy="2654935"/>
          </a:xfrm>
          <a:custGeom>
            <a:avLst/>
            <a:gdLst/>
            <a:ahLst/>
            <a:cxnLst/>
            <a:rect l="l" t="t" r="r" b="b"/>
            <a:pathLst>
              <a:path w="9211310" h="2654935">
                <a:moveTo>
                  <a:pt x="0" y="0"/>
                </a:moveTo>
                <a:lnTo>
                  <a:pt x="1024128" y="1301496"/>
                </a:lnTo>
                <a:lnTo>
                  <a:pt x="2046732" y="1716024"/>
                </a:lnTo>
                <a:lnTo>
                  <a:pt x="3070860" y="2147316"/>
                </a:lnTo>
                <a:lnTo>
                  <a:pt x="4093464" y="2252472"/>
                </a:lnTo>
                <a:lnTo>
                  <a:pt x="5117592" y="2142744"/>
                </a:lnTo>
                <a:lnTo>
                  <a:pt x="6140196" y="2382012"/>
                </a:lnTo>
                <a:lnTo>
                  <a:pt x="7164324" y="2531364"/>
                </a:lnTo>
                <a:lnTo>
                  <a:pt x="8188452" y="2647188"/>
                </a:lnTo>
                <a:lnTo>
                  <a:pt x="9211056" y="2654808"/>
                </a:lnTo>
              </a:path>
            </a:pathLst>
          </a:custGeom>
          <a:ln w="28574">
            <a:solidFill>
              <a:srgbClr val="A6A6A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1831898" y="2031039"/>
            <a:ext cx="73532" cy="73532"/>
          </a:xfrm>
          <a:prstGeom prst="rect">
            <a:avLst/>
          </a:prstGeom>
          <a:blipFill>
            <a:blip r:embed="rId9"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2856026" y="3332534"/>
            <a:ext cx="73532" cy="73532"/>
          </a:xfrm>
          <a:prstGeom prst="rect">
            <a:avLst/>
          </a:prstGeom>
          <a:blipFill>
            <a:blip r:embed="rId10"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3880154" y="3747063"/>
            <a:ext cx="73533" cy="73533"/>
          </a:xfrm>
          <a:prstGeom prst="rect">
            <a:avLst/>
          </a:prstGeom>
          <a:blipFill>
            <a:blip r:embed="rId10"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p:nvPr/>
        </p:nvSpPr>
        <p:spPr>
          <a:xfrm>
            <a:off x="4902758" y="4178355"/>
            <a:ext cx="73533" cy="73533"/>
          </a:xfrm>
          <a:prstGeom prst="rect">
            <a:avLst/>
          </a:prstGeom>
          <a:blipFill>
            <a:blip r:embed="rId11"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8" name="object 38"/>
          <p:cNvSpPr/>
          <p:nvPr/>
        </p:nvSpPr>
        <p:spPr>
          <a:xfrm>
            <a:off x="5926886" y="4285034"/>
            <a:ext cx="73533" cy="73533"/>
          </a:xfrm>
          <a:prstGeom prst="rect">
            <a:avLst/>
          </a:prstGeom>
          <a:blipFill>
            <a:blip r:embed="rId1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9" name="object 39"/>
          <p:cNvSpPr/>
          <p:nvPr/>
        </p:nvSpPr>
        <p:spPr>
          <a:xfrm>
            <a:off x="6949490" y="4173782"/>
            <a:ext cx="73532" cy="73533"/>
          </a:xfrm>
          <a:prstGeom prst="rect">
            <a:avLst/>
          </a:prstGeom>
          <a:blipFill>
            <a:blip r:embed="rId11"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0" name="object 40"/>
          <p:cNvSpPr/>
          <p:nvPr/>
        </p:nvSpPr>
        <p:spPr>
          <a:xfrm>
            <a:off x="7973618" y="4414574"/>
            <a:ext cx="73532" cy="73533"/>
          </a:xfrm>
          <a:prstGeom prst="rect">
            <a:avLst/>
          </a:prstGeom>
          <a:blipFill>
            <a:blip r:embed="rId1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1" name="object 41"/>
          <p:cNvSpPr/>
          <p:nvPr/>
        </p:nvSpPr>
        <p:spPr>
          <a:xfrm>
            <a:off x="8996221" y="4563926"/>
            <a:ext cx="73532" cy="73533"/>
          </a:xfrm>
          <a:prstGeom prst="rect">
            <a:avLst/>
          </a:prstGeom>
          <a:blipFill>
            <a:blip r:embed="rId9"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2" name="object 42"/>
          <p:cNvSpPr/>
          <p:nvPr/>
        </p:nvSpPr>
        <p:spPr>
          <a:xfrm>
            <a:off x="10020349" y="4679750"/>
            <a:ext cx="73532" cy="73533"/>
          </a:xfrm>
          <a:prstGeom prst="rect">
            <a:avLst/>
          </a:prstGeom>
          <a:blipFill>
            <a:blip r:embed="rId10"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3" name="object 43"/>
          <p:cNvSpPr/>
          <p:nvPr/>
        </p:nvSpPr>
        <p:spPr>
          <a:xfrm>
            <a:off x="11044477" y="4685846"/>
            <a:ext cx="73532" cy="73533"/>
          </a:xfrm>
          <a:prstGeom prst="rect">
            <a:avLst/>
          </a:prstGeom>
          <a:blipFill>
            <a:blip r:embed="rId10"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4" name="object 44"/>
          <p:cNvSpPr/>
          <p:nvPr/>
        </p:nvSpPr>
        <p:spPr>
          <a:xfrm>
            <a:off x="1869185" y="2926842"/>
            <a:ext cx="9211310" cy="1862455"/>
          </a:xfrm>
          <a:custGeom>
            <a:avLst/>
            <a:gdLst/>
            <a:ahLst/>
            <a:cxnLst/>
            <a:rect l="l" t="t" r="r" b="b"/>
            <a:pathLst>
              <a:path w="9211310" h="1862454">
                <a:moveTo>
                  <a:pt x="0" y="0"/>
                </a:moveTo>
                <a:lnTo>
                  <a:pt x="1024128" y="874776"/>
                </a:lnTo>
                <a:lnTo>
                  <a:pt x="2046732" y="1103376"/>
                </a:lnTo>
                <a:lnTo>
                  <a:pt x="3070860" y="1385316"/>
                </a:lnTo>
                <a:lnTo>
                  <a:pt x="4093464" y="1473708"/>
                </a:lnTo>
                <a:lnTo>
                  <a:pt x="5117592" y="1423416"/>
                </a:lnTo>
                <a:lnTo>
                  <a:pt x="6140196" y="1615440"/>
                </a:lnTo>
                <a:lnTo>
                  <a:pt x="7164324" y="1805939"/>
                </a:lnTo>
                <a:lnTo>
                  <a:pt x="8188452" y="1848612"/>
                </a:lnTo>
                <a:lnTo>
                  <a:pt x="9211056" y="1862327"/>
                </a:lnTo>
              </a:path>
            </a:pathLst>
          </a:custGeom>
          <a:ln w="28574">
            <a:solidFill>
              <a:srgbClr val="FFC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5" name="object 45"/>
          <p:cNvSpPr/>
          <p:nvPr/>
        </p:nvSpPr>
        <p:spPr>
          <a:xfrm>
            <a:off x="1831898" y="2889051"/>
            <a:ext cx="73532" cy="73532"/>
          </a:xfrm>
          <a:prstGeom prst="rect">
            <a:avLst/>
          </a:prstGeom>
          <a:blipFill>
            <a:blip r:embed="rId1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6" name="object 46"/>
          <p:cNvSpPr/>
          <p:nvPr/>
        </p:nvSpPr>
        <p:spPr>
          <a:xfrm>
            <a:off x="2856026" y="3765351"/>
            <a:ext cx="73532" cy="73533"/>
          </a:xfrm>
          <a:prstGeom prst="rect">
            <a:avLst/>
          </a:prstGeom>
          <a:blipFill>
            <a:blip r:embed="rId1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7" name="object 47"/>
          <p:cNvSpPr/>
          <p:nvPr/>
        </p:nvSpPr>
        <p:spPr>
          <a:xfrm>
            <a:off x="3880154" y="3992428"/>
            <a:ext cx="73533" cy="73533"/>
          </a:xfrm>
          <a:prstGeom prst="rect">
            <a:avLst/>
          </a:prstGeom>
          <a:blipFill>
            <a:blip r:embed="rId1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8" name="object 48"/>
          <p:cNvSpPr/>
          <p:nvPr/>
        </p:nvSpPr>
        <p:spPr>
          <a:xfrm>
            <a:off x="4902758" y="4274367"/>
            <a:ext cx="73533" cy="73533"/>
          </a:xfrm>
          <a:prstGeom prst="rect">
            <a:avLst/>
          </a:prstGeom>
          <a:blipFill>
            <a:blip r:embed="rId1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9" name="object 49"/>
          <p:cNvSpPr/>
          <p:nvPr/>
        </p:nvSpPr>
        <p:spPr>
          <a:xfrm>
            <a:off x="5926886" y="4362760"/>
            <a:ext cx="73533" cy="73533"/>
          </a:xfrm>
          <a:prstGeom prst="rect">
            <a:avLst/>
          </a:prstGeom>
          <a:blipFill>
            <a:blip r:embed="rId16"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0" name="object 50"/>
          <p:cNvSpPr/>
          <p:nvPr/>
        </p:nvSpPr>
        <p:spPr>
          <a:xfrm>
            <a:off x="6949490" y="4313991"/>
            <a:ext cx="73532" cy="73533"/>
          </a:xfrm>
          <a:prstGeom prst="rect">
            <a:avLst/>
          </a:prstGeom>
          <a:blipFill>
            <a:blip r:embed="rId1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1" name="object 51"/>
          <p:cNvSpPr/>
          <p:nvPr/>
        </p:nvSpPr>
        <p:spPr>
          <a:xfrm>
            <a:off x="7973618" y="4504491"/>
            <a:ext cx="73532" cy="73533"/>
          </a:xfrm>
          <a:prstGeom prst="rect">
            <a:avLst/>
          </a:prstGeom>
          <a:blipFill>
            <a:blip r:embed="rId1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2" name="object 52"/>
          <p:cNvSpPr/>
          <p:nvPr/>
        </p:nvSpPr>
        <p:spPr>
          <a:xfrm>
            <a:off x="8996221" y="4696516"/>
            <a:ext cx="73532" cy="73533"/>
          </a:xfrm>
          <a:prstGeom prst="rect">
            <a:avLst/>
          </a:prstGeom>
          <a:blipFill>
            <a:blip r:embed="rId1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3" name="object 53"/>
          <p:cNvSpPr/>
          <p:nvPr/>
        </p:nvSpPr>
        <p:spPr>
          <a:xfrm>
            <a:off x="10020349" y="4737665"/>
            <a:ext cx="73532" cy="73533"/>
          </a:xfrm>
          <a:prstGeom prst="rect">
            <a:avLst/>
          </a:prstGeom>
          <a:blipFill>
            <a:blip r:embed="rId1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4" name="object 54"/>
          <p:cNvSpPr/>
          <p:nvPr/>
        </p:nvSpPr>
        <p:spPr>
          <a:xfrm>
            <a:off x="11044477" y="4752905"/>
            <a:ext cx="73532" cy="73533"/>
          </a:xfrm>
          <a:prstGeom prst="rect">
            <a:avLst/>
          </a:prstGeom>
          <a:blipFill>
            <a:blip r:embed="rId1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5" name="object 55"/>
          <p:cNvSpPr/>
          <p:nvPr/>
        </p:nvSpPr>
        <p:spPr>
          <a:xfrm>
            <a:off x="1869185" y="1969770"/>
            <a:ext cx="9211310" cy="2717800"/>
          </a:xfrm>
          <a:custGeom>
            <a:avLst/>
            <a:gdLst/>
            <a:ahLst/>
            <a:cxnLst/>
            <a:rect l="l" t="t" r="r" b="b"/>
            <a:pathLst>
              <a:path w="9211310" h="2717800">
                <a:moveTo>
                  <a:pt x="0" y="0"/>
                </a:moveTo>
                <a:lnTo>
                  <a:pt x="1024128" y="1353312"/>
                </a:lnTo>
                <a:lnTo>
                  <a:pt x="2046732" y="1876044"/>
                </a:lnTo>
                <a:lnTo>
                  <a:pt x="3070860" y="2161032"/>
                </a:lnTo>
                <a:lnTo>
                  <a:pt x="4093464" y="2162556"/>
                </a:lnTo>
                <a:lnTo>
                  <a:pt x="5117592" y="2217420"/>
                </a:lnTo>
                <a:lnTo>
                  <a:pt x="6140196" y="2633472"/>
                </a:lnTo>
                <a:lnTo>
                  <a:pt x="7164324" y="2636520"/>
                </a:lnTo>
                <a:lnTo>
                  <a:pt x="8188452" y="2660904"/>
                </a:lnTo>
                <a:lnTo>
                  <a:pt x="9211056" y="2717292"/>
                </a:lnTo>
              </a:path>
            </a:pathLst>
          </a:custGeom>
          <a:ln w="28575">
            <a:solidFill>
              <a:srgbClr val="5B9BD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6" name="object 56"/>
          <p:cNvSpPr/>
          <p:nvPr/>
        </p:nvSpPr>
        <p:spPr>
          <a:xfrm>
            <a:off x="1831898" y="1933502"/>
            <a:ext cx="73532" cy="73532"/>
          </a:xfrm>
          <a:prstGeom prst="rect">
            <a:avLst/>
          </a:prstGeom>
          <a:blipFill>
            <a:blip r:embed="rId17"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7" name="object 57"/>
          <p:cNvSpPr/>
          <p:nvPr/>
        </p:nvSpPr>
        <p:spPr>
          <a:xfrm>
            <a:off x="2856026" y="3286814"/>
            <a:ext cx="73532" cy="73532"/>
          </a:xfrm>
          <a:prstGeom prst="rect">
            <a:avLst/>
          </a:prstGeom>
          <a:blipFill>
            <a:blip r:embed="rId18"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8" name="object 58"/>
          <p:cNvSpPr/>
          <p:nvPr/>
        </p:nvSpPr>
        <p:spPr>
          <a:xfrm>
            <a:off x="3880154" y="3809546"/>
            <a:ext cx="73533" cy="73533"/>
          </a:xfrm>
          <a:prstGeom prst="rect">
            <a:avLst/>
          </a:prstGeom>
          <a:blipFill>
            <a:blip r:embed="rId17"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9" name="object 59"/>
          <p:cNvSpPr/>
          <p:nvPr/>
        </p:nvSpPr>
        <p:spPr>
          <a:xfrm>
            <a:off x="4902758" y="4093010"/>
            <a:ext cx="73533" cy="73533"/>
          </a:xfrm>
          <a:prstGeom prst="rect">
            <a:avLst/>
          </a:prstGeom>
          <a:blipFill>
            <a:blip r:embed="rId19"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0" name="object 60"/>
          <p:cNvSpPr/>
          <p:nvPr/>
        </p:nvSpPr>
        <p:spPr>
          <a:xfrm>
            <a:off x="5926886" y="4096058"/>
            <a:ext cx="73533" cy="73533"/>
          </a:xfrm>
          <a:prstGeom prst="rect">
            <a:avLst/>
          </a:prstGeom>
          <a:blipFill>
            <a:blip r:embed="rId19"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1" name="object 61"/>
          <p:cNvSpPr/>
          <p:nvPr/>
        </p:nvSpPr>
        <p:spPr>
          <a:xfrm>
            <a:off x="6949490" y="4149398"/>
            <a:ext cx="73532" cy="73533"/>
          </a:xfrm>
          <a:prstGeom prst="rect">
            <a:avLst/>
          </a:prstGeom>
          <a:blipFill>
            <a:blip r:embed="rId19"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2" name="object 62"/>
          <p:cNvSpPr/>
          <p:nvPr/>
        </p:nvSpPr>
        <p:spPr>
          <a:xfrm>
            <a:off x="7973618" y="4566974"/>
            <a:ext cx="73532" cy="73533"/>
          </a:xfrm>
          <a:prstGeom prst="rect">
            <a:avLst/>
          </a:prstGeom>
          <a:blipFill>
            <a:blip r:embed="rId20"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3" name="object 63"/>
          <p:cNvSpPr/>
          <p:nvPr/>
        </p:nvSpPr>
        <p:spPr>
          <a:xfrm>
            <a:off x="8996221" y="4568498"/>
            <a:ext cx="73532" cy="73533"/>
          </a:xfrm>
          <a:prstGeom prst="rect">
            <a:avLst/>
          </a:prstGeom>
          <a:blipFill>
            <a:blip r:embed="rId18"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4" name="object 64"/>
          <p:cNvSpPr/>
          <p:nvPr/>
        </p:nvSpPr>
        <p:spPr>
          <a:xfrm>
            <a:off x="10020349" y="4592882"/>
            <a:ext cx="73532" cy="73533"/>
          </a:xfrm>
          <a:prstGeom prst="rect">
            <a:avLst/>
          </a:prstGeom>
          <a:blipFill>
            <a:blip r:embed="rId18"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5" name="object 65"/>
          <p:cNvSpPr/>
          <p:nvPr/>
        </p:nvSpPr>
        <p:spPr>
          <a:xfrm>
            <a:off x="11044477" y="4649270"/>
            <a:ext cx="73532" cy="73533"/>
          </a:xfrm>
          <a:prstGeom prst="rect">
            <a:avLst/>
          </a:prstGeom>
          <a:blipFill>
            <a:blip r:embed="rId18"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6" name="object 66"/>
          <p:cNvSpPr txBox="1"/>
          <p:nvPr/>
        </p:nvSpPr>
        <p:spPr>
          <a:xfrm>
            <a:off x="774872" y="1839779"/>
            <a:ext cx="431165" cy="3181985"/>
          </a:xfrm>
          <a:prstGeom prst="rect">
            <a:avLst/>
          </a:prstGeom>
        </p:spPr>
        <p:txBody>
          <a:bodyPr vert="horz" wrap="square" lIns="0" tIns="13335" rIns="0" bIns="0" rtlCol="0">
            <a:spAutoFit/>
          </a:bodyPr>
          <a:lstStyle/>
          <a:p>
            <a:pPr marL="0" marR="5080" lvl="0" indent="0" algn="r"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595958"/>
                </a:solidFill>
                <a:effectLst/>
                <a:uLnTx/>
                <a:uFillTx/>
                <a:latin typeface="Calibri"/>
                <a:ea typeface="+mn-ea"/>
                <a:cs typeface="Calibri"/>
              </a:rPr>
              <a:t>1,2</a:t>
            </a:r>
            <a:r>
              <a:rPr kumimoji="0" sz="1400" b="0" i="0" u="none" strike="noStrike" kern="1200" cap="none" spc="5" normalizeH="0" baseline="0" noProof="0" dirty="0">
                <a:ln>
                  <a:noFill/>
                </a:ln>
                <a:solidFill>
                  <a:srgbClr val="595958"/>
                </a:solidFill>
                <a:effectLst/>
                <a:uLnTx/>
                <a:uFillTx/>
                <a:latin typeface="Calibri"/>
                <a:ea typeface="+mn-ea"/>
                <a:cs typeface="Calibri"/>
              </a:rPr>
              <a:t>0</a:t>
            </a:r>
            <a:r>
              <a:rPr kumimoji="0" sz="1400" b="0" i="0" u="none" strike="noStrike" kern="1200" cap="none" spc="0" normalizeH="0" baseline="0" noProof="0" dirty="0">
                <a:ln>
                  <a:noFill/>
                </a:ln>
                <a:solidFill>
                  <a:srgbClr val="595958"/>
                </a:solidFill>
                <a:effectLst/>
                <a:uLnTx/>
                <a:uFillTx/>
                <a:latin typeface="Calibri"/>
                <a:ea typeface="+mn-ea"/>
                <a:cs typeface="Calibri"/>
              </a:rPr>
              <a:t>0</a:t>
            </a:r>
            <a:endParaRPr kumimoji="0" sz="14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40"/>
              </a:spcBef>
              <a:spcAft>
                <a:spcPts val="0"/>
              </a:spcAft>
              <a:buClrTx/>
              <a:buSzTx/>
              <a:buFontTx/>
              <a:buNone/>
              <a:tabLst/>
              <a:defRPr/>
            </a:pPr>
            <a:endParaRPr kumimoji="0" sz="175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0"/>
              </a:spcBef>
              <a:spcAft>
                <a:spcPts val="0"/>
              </a:spcAft>
              <a:buClrTx/>
              <a:buSzTx/>
              <a:buFontTx/>
              <a:buNone/>
              <a:tabLst/>
              <a:defRPr/>
            </a:pPr>
            <a:r>
              <a:rPr kumimoji="0" sz="1400" b="0" i="0" u="none" strike="noStrike" kern="1200" cap="none" spc="-5" normalizeH="0" baseline="0" noProof="0" dirty="0">
                <a:ln>
                  <a:noFill/>
                </a:ln>
                <a:solidFill>
                  <a:srgbClr val="595958"/>
                </a:solidFill>
                <a:effectLst/>
                <a:uLnTx/>
                <a:uFillTx/>
                <a:latin typeface="Calibri"/>
                <a:ea typeface="+mn-ea"/>
                <a:cs typeface="Calibri"/>
              </a:rPr>
              <a:t>1,0</a:t>
            </a:r>
            <a:r>
              <a:rPr kumimoji="0" sz="1400" b="0" i="0" u="none" strike="noStrike" kern="1200" cap="none" spc="5" normalizeH="0" baseline="0" noProof="0" dirty="0">
                <a:ln>
                  <a:noFill/>
                </a:ln>
                <a:solidFill>
                  <a:srgbClr val="595958"/>
                </a:solidFill>
                <a:effectLst/>
                <a:uLnTx/>
                <a:uFillTx/>
                <a:latin typeface="Calibri"/>
                <a:ea typeface="+mn-ea"/>
                <a:cs typeface="Calibri"/>
              </a:rPr>
              <a:t>0</a:t>
            </a:r>
            <a:r>
              <a:rPr kumimoji="0" sz="1400" b="0" i="0" u="none" strike="noStrike" kern="1200" cap="none" spc="0" normalizeH="0" baseline="0" noProof="0" dirty="0">
                <a:ln>
                  <a:noFill/>
                </a:ln>
                <a:solidFill>
                  <a:srgbClr val="595958"/>
                </a:solidFill>
                <a:effectLst/>
                <a:uLnTx/>
                <a:uFillTx/>
                <a:latin typeface="Calibri"/>
                <a:ea typeface="+mn-ea"/>
                <a:cs typeface="Calibri"/>
              </a:rPr>
              <a:t>0</a:t>
            </a:r>
            <a:endParaRPr kumimoji="0" sz="14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45"/>
              </a:spcBef>
              <a:spcAft>
                <a:spcPts val="0"/>
              </a:spcAft>
              <a:buClrTx/>
              <a:buSzTx/>
              <a:buFontTx/>
              <a:buNone/>
              <a:tabLst/>
              <a:defRPr/>
            </a:pPr>
            <a:endParaRPr kumimoji="0" sz="1750" b="0" i="0" u="none" strike="noStrike" kern="1200" cap="none" spc="0" normalizeH="0" baseline="0" noProof="0">
              <a:ln>
                <a:noFill/>
              </a:ln>
              <a:solidFill>
                <a:prstClr val="black"/>
              </a:solidFill>
              <a:effectLst/>
              <a:uLnTx/>
              <a:uFillTx/>
              <a:latin typeface="Calibri"/>
              <a:ea typeface="+mn-ea"/>
              <a:cs typeface="Calibri"/>
            </a:endParaRPr>
          </a:p>
          <a:p>
            <a:pPr marL="0" marR="6350" lvl="0" indent="0" algn="r" defTabSz="914400" rtl="0" eaLnBrk="1" fontAlgn="auto" latinLnBrk="0" hangingPunct="1">
              <a:lnSpc>
                <a:spcPct val="100000"/>
              </a:lnSpc>
              <a:spcBef>
                <a:spcPts val="0"/>
              </a:spcBef>
              <a:spcAft>
                <a:spcPts val="0"/>
              </a:spcAft>
              <a:buClrTx/>
              <a:buSzTx/>
              <a:buFontTx/>
              <a:buNone/>
              <a:tabLst/>
              <a:defRPr/>
            </a:pPr>
            <a:r>
              <a:rPr kumimoji="0" sz="1400" b="0" i="0" u="none" strike="noStrike" kern="1200" cap="none" spc="-5" normalizeH="0" baseline="0" noProof="0" dirty="0">
                <a:ln>
                  <a:noFill/>
                </a:ln>
                <a:solidFill>
                  <a:srgbClr val="595958"/>
                </a:solidFill>
                <a:effectLst/>
                <a:uLnTx/>
                <a:uFillTx/>
                <a:latin typeface="Calibri"/>
                <a:ea typeface="+mn-ea"/>
                <a:cs typeface="Calibri"/>
              </a:rPr>
              <a:t>800</a:t>
            </a:r>
            <a:endParaRPr kumimoji="0" sz="14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45"/>
              </a:spcBef>
              <a:spcAft>
                <a:spcPts val="0"/>
              </a:spcAft>
              <a:buClrTx/>
              <a:buSzTx/>
              <a:buFontTx/>
              <a:buNone/>
              <a:tabLst/>
              <a:defRPr/>
            </a:pPr>
            <a:endParaRPr kumimoji="0" sz="1750" b="0" i="0" u="none" strike="noStrike" kern="1200" cap="none" spc="0" normalizeH="0" baseline="0" noProof="0">
              <a:ln>
                <a:noFill/>
              </a:ln>
              <a:solidFill>
                <a:prstClr val="black"/>
              </a:solidFill>
              <a:effectLst/>
              <a:uLnTx/>
              <a:uFillTx/>
              <a:latin typeface="Calibri"/>
              <a:ea typeface="+mn-ea"/>
              <a:cs typeface="Calibri"/>
            </a:endParaRPr>
          </a:p>
          <a:p>
            <a:pPr marL="0" marR="6350" lvl="0" indent="0" algn="r" defTabSz="914400" rtl="0" eaLnBrk="1" fontAlgn="auto" latinLnBrk="0" hangingPunct="1">
              <a:lnSpc>
                <a:spcPct val="100000"/>
              </a:lnSpc>
              <a:spcBef>
                <a:spcPts val="0"/>
              </a:spcBef>
              <a:spcAft>
                <a:spcPts val="0"/>
              </a:spcAft>
              <a:buClrTx/>
              <a:buSzTx/>
              <a:buFontTx/>
              <a:buNone/>
              <a:tabLst/>
              <a:defRPr/>
            </a:pPr>
            <a:r>
              <a:rPr kumimoji="0" sz="1400" b="0" i="0" u="none" strike="noStrike" kern="1200" cap="none" spc="-5" normalizeH="0" baseline="0" noProof="0" dirty="0">
                <a:ln>
                  <a:noFill/>
                </a:ln>
                <a:solidFill>
                  <a:srgbClr val="595958"/>
                </a:solidFill>
                <a:effectLst/>
                <a:uLnTx/>
                <a:uFillTx/>
                <a:latin typeface="Calibri"/>
                <a:ea typeface="+mn-ea"/>
                <a:cs typeface="Calibri"/>
              </a:rPr>
              <a:t>600</a:t>
            </a:r>
            <a:endParaRPr kumimoji="0" sz="14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45"/>
              </a:spcBef>
              <a:spcAft>
                <a:spcPts val="0"/>
              </a:spcAft>
              <a:buClrTx/>
              <a:buSzTx/>
              <a:buFontTx/>
              <a:buNone/>
              <a:tabLst/>
              <a:defRPr/>
            </a:pPr>
            <a:endParaRPr kumimoji="0" sz="1750" b="0" i="0" u="none" strike="noStrike" kern="1200" cap="none" spc="0" normalizeH="0" baseline="0" noProof="0">
              <a:ln>
                <a:noFill/>
              </a:ln>
              <a:solidFill>
                <a:prstClr val="black"/>
              </a:solidFill>
              <a:effectLst/>
              <a:uLnTx/>
              <a:uFillTx/>
              <a:latin typeface="Calibri"/>
              <a:ea typeface="+mn-ea"/>
              <a:cs typeface="Calibri"/>
            </a:endParaRPr>
          </a:p>
          <a:p>
            <a:pPr marL="0" marR="6350" lvl="0" indent="0" algn="r" defTabSz="914400" rtl="0" eaLnBrk="1" fontAlgn="auto" latinLnBrk="0" hangingPunct="1">
              <a:lnSpc>
                <a:spcPct val="100000"/>
              </a:lnSpc>
              <a:spcBef>
                <a:spcPts val="0"/>
              </a:spcBef>
              <a:spcAft>
                <a:spcPts val="0"/>
              </a:spcAft>
              <a:buClrTx/>
              <a:buSzTx/>
              <a:buFontTx/>
              <a:buNone/>
              <a:tabLst/>
              <a:defRPr/>
            </a:pPr>
            <a:r>
              <a:rPr kumimoji="0" sz="1400" b="0" i="0" u="none" strike="noStrike" kern="1200" cap="none" spc="-5" normalizeH="0" baseline="0" noProof="0" dirty="0">
                <a:ln>
                  <a:noFill/>
                </a:ln>
                <a:solidFill>
                  <a:srgbClr val="595958"/>
                </a:solidFill>
                <a:effectLst/>
                <a:uLnTx/>
                <a:uFillTx/>
                <a:latin typeface="Calibri"/>
                <a:ea typeface="+mn-ea"/>
                <a:cs typeface="Calibri"/>
              </a:rPr>
              <a:t>400</a:t>
            </a:r>
            <a:endParaRPr kumimoji="0" sz="14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45"/>
              </a:spcBef>
              <a:spcAft>
                <a:spcPts val="0"/>
              </a:spcAft>
              <a:buClrTx/>
              <a:buSzTx/>
              <a:buFontTx/>
              <a:buNone/>
              <a:tabLst/>
              <a:defRPr/>
            </a:pPr>
            <a:endParaRPr kumimoji="0" sz="1750" b="0" i="0" u="none" strike="noStrike" kern="1200" cap="none" spc="0" normalizeH="0" baseline="0" noProof="0">
              <a:ln>
                <a:noFill/>
              </a:ln>
              <a:solidFill>
                <a:prstClr val="black"/>
              </a:solidFill>
              <a:effectLst/>
              <a:uLnTx/>
              <a:uFillTx/>
              <a:latin typeface="Calibri"/>
              <a:ea typeface="+mn-ea"/>
              <a:cs typeface="Calibri"/>
            </a:endParaRPr>
          </a:p>
          <a:p>
            <a:pPr marL="0" marR="6350" lvl="0" indent="0" algn="r" defTabSz="914400" rtl="0" eaLnBrk="1" fontAlgn="auto" latinLnBrk="0" hangingPunct="1">
              <a:lnSpc>
                <a:spcPct val="100000"/>
              </a:lnSpc>
              <a:spcBef>
                <a:spcPts val="0"/>
              </a:spcBef>
              <a:spcAft>
                <a:spcPts val="0"/>
              </a:spcAft>
              <a:buClrTx/>
              <a:buSzTx/>
              <a:buFontTx/>
              <a:buNone/>
              <a:tabLst/>
              <a:defRPr/>
            </a:pPr>
            <a:r>
              <a:rPr kumimoji="0" sz="1400" b="0" i="0" u="none" strike="noStrike" kern="1200" cap="none" spc="-5" normalizeH="0" baseline="0" noProof="0" dirty="0">
                <a:ln>
                  <a:noFill/>
                </a:ln>
                <a:solidFill>
                  <a:srgbClr val="595958"/>
                </a:solidFill>
                <a:effectLst/>
                <a:uLnTx/>
                <a:uFillTx/>
                <a:latin typeface="Calibri"/>
                <a:ea typeface="+mn-ea"/>
                <a:cs typeface="Calibri"/>
              </a:rPr>
              <a:t>200</a:t>
            </a:r>
            <a:endParaRPr kumimoji="0" sz="14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45"/>
              </a:spcBef>
              <a:spcAft>
                <a:spcPts val="0"/>
              </a:spcAft>
              <a:buClrTx/>
              <a:buSzTx/>
              <a:buFontTx/>
              <a:buNone/>
              <a:tabLst/>
              <a:defRPr/>
            </a:pPr>
            <a:endParaRPr kumimoji="0" sz="175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0"/>
              </a:spcBef>
              <a:spcAft>
                <a:spcPts val="0"/>
              </a:spcAft>
              <a:buClrTx/>
              <a:buSzTx/>
              <a:buFontTx/>
              <a:buNone/>
              <a:tabLst/>
              <a:defRPr/>
            </a:pPr>
            <a:r>
              <a:rPr kumimoji="0" sz="1400" b="0" i="0" u="none" strike="noStrike" kern="1200" cap="none" spc="0" normalizeH="0" baseline="0" noProof="0" dirty="0">
                <a:ln>
                  <a:noFill/>
                </a:ln>
                <a:solidFill>
                  <a:srgbClr val="595958"/>
                </a:solidFill>
                <a:effectLst/>
                <a:uLnTx/>
                <a:uFillTx/>
                <a:latin typeface="Calibri"/>
                <a:ea typeface="+mn-ea"/>
                <a:cs typeface="Calibri"/>
              </a:rPr>
              <a:t>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67" name="object 67"/>
          <p:cNvSpPr txBox="1"/>
          <p:nvPr/>
        </p:nvSpPr>
        <p:spPr>
          <a:xfrm>
            <a:off x="774872" y="1349432"/>
            <a:ext cx="43116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595958"/>
                </a:solidFill>
                <a:effectLst/>
                <a:uLnTx/>
                <a:uFillTx/>
                <a:latin typeface="Calibri"/>
                <a:ea typeface="+mn-ea"/>
                <a:cs typeface="Calibri"/>
              </a:rPr>
              <a:t>1,4</a:t>
            </a:r>
            <a:r>
              <a:rPr kumimoji="0" sz="1400" b="0" i="0" u="none" strike="noStrike" kern="1200" cap="none" spc="5" normalizeH="0" baseline="0" noProof="0" dirty="0">
                <a:ln>
                  <a:noFill/>
                </a:ln>
                <a:solidFill>
                  <a:srgbClr val="595958"/>
                </a:solidFill>
                <a:effectLst/>
                <a:uLnTx/>
                <a:uFillTx/>
                <a:latin typeface="Calibri"/>
                <a:ea typeface="+mn-ea"/>
                <a:cs typeface="Calibri"/>
              </a:rPr>
              <a:t>0</a:t>
            </a:r>
            <a:r>
              <a:rPr kumimoji="0" sz="1400" b="0" i="0" u="none" strike="noStrike" kern="1200" cap="none" spc="0" normalizeH="0" baseline="0" noProof="0" dirty="0">
                <a:ln>
                  <a:noFill/>
                </a:ln>
                <a:solidFill>
                  <a:srgbClr val="595958"/>
                </a:solidFill>
                <a:effectLst/>
                <a:uLnTx/>
                <a:uFillTx/>
                <a:latin typeface="Calibri"/>
                <a:ea typeface="+mn-ea"/>
                <a:cs typeface="Calibri"/>
              </a:rPr>
              <a:t>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68" name="object 68"/>
          <p:cNvSpPr/>
          <p:nvPr/>
        </p:nvSpPr>
        <p:spPr>
          <a:xfrm>
            <a:off x="934727" y="5196705"/>
            <a:ext cx="978027" cy="942340"/>
          </a:xfrm>
          <a:prstGeom prst="rect">
            <a:avLst/>
          </a:prstGeom>
          <a:blipFill>
            <a:blip r:embed="rId21"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9" name="object 69"/>
          <p:cNvSpPr/>
          <p:nvPr/>
        </p:nvSpPr>
        <p:spPr>
          <a:xfrm>
            <a:off x="2232098" y="5148098"/>
            <a:ext cx="708139" cy="715010"/>
          </a:xfrm>
          <a:prstGeom prst="rect">
            <a:avLst/>
          </a:prstGeom>
          <a:blipFill>
            <a:blip r:embed="rId2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0" name="object 70"/>
          <p:cNvSpPr/>
          <p:nvPr/>
        </p:nvSpPr>
        <p:spPr>
          <a:xfrm>
            <a:off x="3364105" y="5197804"/>
            <a:ext cx="1622750" cy="965926"/>
          </a:xfrm>
          <a:prstGeom prst="rect">
            <a:avLst/>
          </a:prstGeom>
          <a:blipFill>
            <a:blip r:embed="rId2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1" name="object 71"/>
          <p:cNvSpPr/>
          <p:nvPr/>
        </p:nvSpPr>
        <p:spPr>
          <a:xfrm>
            <a:off x="5081758" y="5197400"/>
            <a:ext cx="929030" cy="888288"/>
          </a:xfrm>
          <a:prstGeom prst="rect">
            <a:avLst/>
          </a:prstGeom>
          <a:blipFill>
            <a:blip r:embed="rId2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2" name="object 72"/>
          <p:cNvSpPr/>
          <p:nvPr/>
        </p:nvSpPr>
        <p:spPr>
          <a:xfrm>
            <a:off x="6539202" y="5148270"/>
            <a:ext cx="494665" cy="501650"/>
          </a:xfrm>
          <a:custGeom>
            <a:avLst/>
            <a:gdLst/>
            <a:ahLst/>
            <a:cxnLst/>
            <a:rect l="l" t="t" r="r" b="b"/>
            <a:pathLst>
              <a:path w="494665" h="501650">
                <a:moveTo>
                  <a:pt x="92367" y="332740"/>
                </a:moveTo>
                <a:lnTo>
                  <a:pt x="78329" y="332740"/>
                </a:lnTo>
                <a:lnTo>
                  <a:pt x="71307" y="334010"/>
                </a:lnTo>
                <a:lnTo>
                  <a:pt x="57277" y="339090"/>
                </a:lnTo>
                <a:lnTo>
                  <a:pt x="50226" y="342900"/>
                </a:lnTo>
                <a:lnTo>
                  <a:pt x="35835" y="353060"/>
                </a:lnTo>
                <a:lnTo>
                  <a:pt x="28498" y="360680"/>
                </a:lnTo>
                <a:lnTo>
                  <a:pt x="1409" y="387350"/>
                </a:lnTo>
                <a:lnTo>
                  <a:pt x="584" y="388620"/>
                </a:lnTo>
                <a:lnTo>
                  <a:pt x="0" y="393700"/>
                </a:lnTo>
                <a:lnTo>
                  <a:pt x="1003" y="394970"/>
                </a:lnTo>
                <a:lnTo>
                  <a:pt x="106972" y="501650"/>
                </a:lnTo>
                <a:lnTo>
                  <a:pt x="113385" y="501650"/>
                </a:lnTo>
                <a:lnTo>
                  <a:pt x="115112" y="500380"/>
                </a:lnTo>
                <a:lnTo>
                  <a:pt x="137995" y="477520"/>
                </a:lnTo>
                <a:lnTo>
                  <a:pt x="113296" y="477520"/>
                </a:lnTo>
                <a:lnTo>
                  <a:pt x="24815" y="388620"/>
                </a:lnTo>
                <a:lnTo>
                  <a:pt x="40195" y="373380"/>
                </a:lnTo>
                <a:lnTo>
                  <a:pt x="46015" y="368300"/>
                </a:lnTo>
                <a:lnTo>
                  <a:pt x="51703" y="363220"/>
                </a:lnTo>
                <a:lnTo>
                  <a:pt x="57260" y="360680"/>
                </a:lnTo>
                <a:lnTo>
                  <a:pt x="62687" y="358140"/>
                </a:lnTo>
                <a:lnTo>
                  <a:pt x="69837" y="354330"/>
                </a:lnTo>
                <a:lnTo>
                  <a:pt x="76962" y="353060"/>
                </a:lnTo>
                <a:lnTo>
                  <a:pt x="133281" y="353060"/>
                </a:lnTo>
                <a:lnTo>
                  <a:pt x="126693" y="347980"/>
                </a:lnTo>
                <a:lnTo>
                  <a:pt x="119989" y="342900"/>
                </a:lnTo>
                <a:lnTo>
                  <a:pt x="113169" y="340360"/>
                </a:lnTo>
                <a:lnTo>
                  <a:pt x="106273" y="336550"/>
                </a:lnTo>
                <a:lnTo>
                  <a:pt x="99339" y="335280"/>
                </a:lnTo>
                <a:lnTo>
                  <a:pt x="92367" y="332740"/>
                </a:lnTo>
                <a:close/>
              </a:path>
              <a:path w="494665" h="501650">
                <a:moveTo>
                  <a:pt x="133281" y="353060"/>
                </a:moveTo>
                <a:lnTo>
                  <a:pt x="76962" y="353060"/>
                </a:lnTo>
                <a:lnTo>
                  <a:pt x="91198" y="354330"/>
                </a:lnTo>
                <a:lnTo>
                  <a:pt x="98171" y="356870"/>
                </a:lnTo>
                <a:lnTo>
                  <a:pt x="111823" y="364490"/>
                </a:lnTo>
                <a:lnTo>
                  <a:pt x="118313" y="369570"/>
                </a:lnTo>
                <a:lnTo>
                  <a:pt x="124460" y="375920"/>
                </a:lnTo>
                <a:lnTo>
                  <a:pt x="129908" y="381000"/>
                </a:lnTo>
                <a:lnTo>
                  <a:pt x="134653" y="387350"/>
                </a:lnTo>
                <a:lnTo>
                  <a:pt x="138695" y="392430"/>
                </a:lnTo>
                <a:lnTo>
                  <a:pt x="142036" y="398780"/>
                </a:lnTo>
                <a:lnTo>
                  <a:pt x="146024" y="405130"/>
                </a:lnTo>
                <a:lnTo>
                  <a:pt x="148221" y="412750"/>
                </a:lnTo>
                <a:lnTo>
                  <a:pt x="149034" y="426720"/>
                </a:lnTo>
                <a:lnTo>
                  <a:pt x="147662" y="434340"/>
                </a:lnTo>
                <a:lnTo>
                  <a:pt x="144500" y="440690"/>
                </a:lnTo>
                <a:lnTo>
                  <a:pt x="141743" y="445770"/>
                </a:lnTo>
                <a:lnTo>
                  <a:pt x="138215" y="450850"/>
                </a:lnTo>
                <a:lnTo>
                  <a:pt x="133918" y="455930"/>
                </a:lnTo>
                <a:lnTo>
                  <a:pt x="128854" y="462280"/>
                </a:lnTo>
                <a:lnTo>
                  <a:pt x="113296" y="477520"/>
                </a:lnTo>
                <a:lnTo>
                  <a:pt x="137995" y="477520"/>
                </a:lnTo>
                <a:lnTo>
                  <a:pt x="140538" y="474980"/>
                </a:lnTo>
                <a:lnTo>
                  <a:pt x="147355" y="468630"/>
                </a:lnTo>
                <a:lnTo>
                  <a:pt x="167276" y="433070"/>
                </a:lnTo>
                <a:lnTo>
                  <a:pt x="169011" y="417830"/>
                </a:lnTo>
                <a:lnTo>
                  <a:pt x="168558" y="410210"/>
                </a:lnTo>
                <a:lnTo>
                  <a:pt x="152636" y="373380"/>
                </a:lnTo>
                <a:lnTo>
                  <a:pt x="146663" y="367030"/>
                </a:lnTo>
                <a:lnTo>
                  <a:pt x="139750" y="359410"/>
                </a:lnTo>
                <a:lnTo>
                  <a:pt x="133281" y="353060"/>
                </a:lnTo>
                <a:close/>
              </a:path>
              <a:path w="494665" h="501650">
                <a:moveTo>
                  <a:pt x="152565" y="299720"/>
                </a:moveTo>
                <a:lnTo>
                  <a:pt x="148615" y="299720"/>
                </a:lnTo>
                <a:lnTo>
                  <a:pt x="147688" y="300990"/>
                </a:lnTo>
                <a:lnTo>
                  <a:pt x="145630" y="302260"/>
                </a:lnTo>
                <a:lnTo>
                  <a:pt x="144424" y="303530"/>
                </a:lnTo>
                <a:lnTo>
                  <a:pt x="141605" y="306070"/>
                </a:lnTo>
                <a:lnTo>
                  <a:pt x="140474" y="307340"/>
                </a:lnTo>
                <a:lnTo>
                  <a:pt x="138785" y="309880"/>
                </a:lnTo>
                <a:lnTo>
                  <a:pt x="138201" y="311150"/>
                </a:lnTo>
                <a:lnTo>
                  <a:pt x="137553" y="312420"/>
                </a:lnTo>
                <a:lnTo>
                  <a:pt x="137680" y="313690"/>
                </a:lnTo>
                <a:lnTo>
                  <a:pt x="192163" y="368300"/>
                </a:lnTo>
                <a:lnTo>
                  <a:pt x="223075" y="382270"/>
                </a:lnTo>
                <a:lnTo>
                  <a:pt x="228384" y="382270"/>
                </a:lnTo>
                <a:lnTo>
                  <a:pt x="239102" y="378460"/>
                </a:lnTo>
                <a:lnTo>
                  <a:pt x="244424" y="374650"/>
                </a:lnTo>
                <a:lnTo>
                  <a:pt x="254203" y="365760"/>
                </a:lnTo>
                <a:lnTo>
                  <a:pt x="256854" y="360680"/>
                </a:lnTo>
                <a:lnTo>
                  <a:pt x="224739" y="360680"/>
                </a:lnTo>
                <a:lnTo>
                  <a:pt x="218059" y="359410"/>
                </a:lnTo>
                <a:lnTo>
                  <a:pt x="214655" y="358140"/>
                </a:lnTo>
                <a:lnTo>
                  <a:pt x="207746" y="354330"/>
                </a:lnTo>
                <a:lnTo>
                  <a:pt x="203708" y="350520"/>
                </a:lnTo>
                <a:lnTo>
                  <a:pt x="152565" y="299720"/>
                </a:lnTo>
                <a:close/>
              </a:path>
              <a:path w="494665" h="501650">
                <a:moveTo>
                  <a:pt x="206171" y="246380"/>
                </a:moveTo>
                <a:lnTo>
                  <a:pt x="202196" y="246380"/>
                </a:lnTo>
                <a:lnTo>
                  <a:pt x="201295" y="247650"/>
                </a:lnTo>
                <a:lnTo>
                  <a:pt x="199237" y="248920"/>
                </a:lnTo>
                <a:lnTo>
                  <a:pt x="198018" y="250190"/>
                </a:lnTo>
                <a:lnTo>
                  <a:pt x="195148" y="252730"/>
                </a:lnTo>
                <a:lnTo>
                  <a:pt x="194005" y="254000"/>
                </a:lnTo>
                <a:lnTo>
                  <a:pt x="192366" y="256540"/>
                </a:lnTo>
                <a:lnTo>
                  <a:pt x="191795" y="256540"/>
                </a:lnTo>
                <a:lnTo>
                  <a:pt x="191147" y="259080"/>
                </a:lnTo>
                <a:lnTo>
                  <a:pt x="191287" y="260350"/>
                </a:lnTo>
                <a:lnTo>
                  <a:pt x="191579" y="260350"/>
                </a:lnTo>
                <a:lnTo>
                  <a:pt x="247319" y="316230"/>
                </a:lnTo>
                <a:lnTo>
                  <a:pt x="248259" y="325120"/>
                </a:lnTo>
                <a:lnTo>
                  <a:pt x="248208" y="332740"/>
                </a:lnTo>
                <a:lnTo>
                  <a:pt x="246164" y="345440"/>
                </a:lnTo>
                <a:lnTo>
                  <a:pt x="243840" y="350520"/>
                </a:lnTo>
                <a:lnTo>
                  <a:pt x="237388" y="356870"/>
                </a:lnTo>
                <a:lnTo>
                  <a:pt x="234391" y="359410"/>
                </a:lnTo>
                <a:lnTo>
                  <a:pt x="228003" y="360680"/>
                </a:lnTo>
                <a:lnTo>
                  <a:pt x="256854" y="360680"/>
                </a:lnTo>
                <a:lnTo>
                  <a:pt x="257517" y="359410"/>
                </a:lnTo>
                <a:lnTo>
                  <a:pt x="261734" y="346710"/>
                </a:lnTo>
                <a:lnTo>
                  <a:pt x="262430" y="339090"/>
                </a:lnTo>
                <a:lnTo>
                  <a:pt x="262345" y="334010"/>
                </a:lnTo>
                <a:lnTo>
                  <a:pt x="262077" y="328930"/>
                </a:lnTo>
                <a:lnTo>
                  <a:pt x="286626" y="328930"/>
                </a:lnTo>
                <a:lnTo>
                  <a:pt x="286715" y="327660"/>
                </a:lnTo>
                <a:lnTo>
                  <a:pt x="286486" y="326390"/>
                </a:lnTo>
                <a:lnTo>
                  <a:pt x="285724" y="326390"/>
                </a:lnTo>
                <a:lnTo>
                  <a:pt x="206171" y="246380"/>
                </a:lnTo>
                <a:close/>
              </a:path>
              <a:path w="494665" h="501650">
                <a:moveTo>
                  <a:pt x="286626" y="328930"/>
                </a:moveTo>
                <a:lnTo>
                  <a:pt x="262077" y="328930"/>
                </a:lnTo>
                <a:lnTo>
                  <a:pt x="273011" y="339090"/>
                </a:lnTo>
                <a:lnTo>
                  <a:pt x="273494" y="340360"/>
                </a:lnTo>
                <a:lnTo>
                  <a:pt x="275107" y="340360"/>
                </a:lnTo>
                <a:lnTo>
                  <a:pt x="276567" y="339090"/>
                </a:lnTo>
                <a:lnTo>
                  <a:pt x="277418" y="339090"/>
                </a:lnTo>
                <a:lnTo>
                  <a:pt x="279349" y="337820"/>
                </a:lnTo>
                <a:lnTo>
                  <a:pt x="280504" y="336550"/>
                </a:lnTo>
                <a:lnTo>
                  <a:pt x="283083" y="334010"/>
                </a:lnTo>
                <a:lnTo>
                  <a:pt x="284060" y="332740"/>
                </a:lnTo>
                <a:lnTo>
                  <a:pt x="285534" y="331470"/>
                </a:lnTo>
                <a:lnTo>
                  <a:pt x="286042" y="330200"/>
                </a:lnTo>
                <a:lnTo>
                  <a:pt x="286626" y="328930"/>
                </a:lnTo>
                <a:close/>
              </a:path>
              <a:path w="494665" h="501650">
                <a:moveTo>
                  <a:pt x="332765" y="281940"/>
                </a:moveTo>
                <a:lnTo>
                  <a:pt x="329412" y="281940"/>
                </a:lnTo>
                <a:lnTo>
                  <a:pt x="330238" y="283210"/>
                </a:lnTo>
                <a:lnTo>
                  <a:pt x="331876" y="283210"/>
                </a:lnTo>
                <a:lnTo>
                  <a:pt x="332765" y="281940"/>
                </a:lnTo>
                <a:close/>
              </a:path>
              <a:path w="494665" h="501650">
                <a:moveTo>
                  <a:pt x="237820" y="215900"/>
                </a:moveTo>
                <a:lnTo>
                  <a:pt x="231902" y="215900"/>
                </a:lnTo>
                <a:lnTo>
                  <a:pt x="229679" y="218440"/>
                </a:lnTo>
                <a:lnTo>
                  <a:pt x="228269" y="219710"/>
                </a:lnTo>
                <a:lnTo>
                  <a:pt x="225221" y="222250"/>
                </a:lnTo>
                <a:lnTo>
                  <a:pt x="224129" y="223520"/>
                </a:lnTo>
                <a:lnTo>
                  <a:pt x="222427" y="226060"/>
                </a:lnTo>
                <a:lnTo>
                  <a:pt x="221830" y="227330"/>
                </a:lnTo>
                <a:lnTo>
                  <a:pt x="221132" y="228600"/>
                </a:lnTo>
                <a:lnTo>
                  <a:pt x="221005" y="228600"/>
                </a:lnTo>
                <a:lnTo>
                  <a:pt x="221246" y="229870"/>
                </a:lnTo>
                <a:lnTo>
                  <a:pt x="221538" y="231140"/>
                </a:lnTo>
                <a:lnTo>
                  <a:pt x="222186" y="231140"/>
                </a:lnTo>
                <a:lnTo>
                  <a:pt x="222999" y="232410"/>
                </a:lnTo>
                <a:lnTo>
                  <a:pt x="224828" y="232410"/>
                </a:lnTo>
                <a:lnTo>
                  <a:pt x="226580" y="233680"/>
                </a:lnTo>
                <a:lnTo>
                  <a:pt x="328599" y="281940"/>
                </a:lnTo>
                <a:lnTo>
                  <a:pt x="334708" y="281940"/>
                </a:lnTo>
                <a:lnTo>
                  <a:pt x="335826" y="280670"/>
                </a:lnTo>
                <a:lnTo>
                  <a:pt x="338404" y="278130"/>
                </a:lnTo>
                <a:lnTo>
                  <a:pt x="339928" y="276860"/>
                </a:lnTo>
                <a:lnTo>
                  <a:pt x="343446" y="273050"/>
                </a:lnTo>
                <a:lnTo>
                  <a:pt x="344868" y="271780"/>
                </a:lnTo>
                <a:lnTo>
                  <a:pt x="347040" y="269240"/>
                </a:lnTo>
                <a:lnTo>
                  <a:pt x="347840" y="267970"/>
                </a:lnTo>
                <a:lnTo>
                  <a:pt x="348894" y="266700"/>
                </a:lnTo>
                <a:lnTo>
                  <a:pt x="349148" y="265430"/>
                </a:lnTo>
                <a:lnTo>
                  <a:pt x="349084" y="264160"/>
                </a:lnTo>
                <a:lnTo>
                  <a:pt x="348869" y="262890"/>
                </a:lnTo>
                <a:lnTo>
                  <a:pt x="347070" y="259080"/>
                </a:lnTo>
                <a:lnTo>
                  <a:pt x="326745" y="259080"/>
                </a:lnTo>
                <a:lnTo>
                  <a:pt x="237820" y="215900"/>
                </a:lnTo>
                <a:close/>
              </a:path>
              <a:path w="494665" h="501650">
                <a:moveTo>
                  <a:pt x="296849" y="154940"/>
                </a:moveTo>
                <a:lnTo>
                  <a:pt x="293192" y="154940"/>
                </a:lnTo>
                <a:lnTo>
                  <a:pt x="292366" y="156210"/>
                </a:lnTo>
                <a:lnTo>
                  <a:pt x="290487" y="157480"/>
                </a:lnTo>
                <a:lnTo>
                  <a:pt x="289344" y="158750"/>
                </a:lnTo>
                <a:lnTo>
                  <a:pt x="286410" y="161290"/>
                </a:lnTo>
                <a:lnTo>
                  <a:pt x="285191" y="162560"/>
                </a:lnTo>
                <a:lnTo>
                  <a:pt x="283425" y="165100"/>
                </a:lnTo>
                <a:lnTo>
                  <a:pt x="282829" y="166370"/>
                </a:lnTo>
                <a:lnTo>
                  <a:pt x="282181" y="167640"/>
                </a:lnTo>
                <a:lnTo>
                  <a:pt x="282168" y="168910"/>
                </a:lnTo>
                <a:lnTo>
                  <a:pt x="282397" y="170180"/>
                </a:lnTo>
                <a:lnTo>
                  <a:pt x="282816" y="170180"/>
                </a:lnTo>
                <a:lnTo>
                  <a:pt x="325958" y="257810"/>
                </a:lnTo>
                <a:lnTo>
                  <a:pt x="326745" y="259080"/>
                </a:lnTo>
                <a:lnTo>
                  <a:pt x="347070" y="259080"/>
                </a:lnTo>
                <a:lnTo>
                  <a:pt x="300304" y="160020"/>
                </a:lnTo>
                <a:lnTo>
                  <a:pt x="299732" y="158750"/>
                </a:lnTo>
                <a:lnTo>
                  <a:pt x="298488" y="157480"/>
                </a:lnTo>
                <a:lnTo>
                  <a:pt x="297548" y="156210"/>
                </a:lnTo>
                <a:lnTo>
                  <a:pt x="297307" y="156210"/>
                </a:lnTo>
                <a:lnTo>
                  <a:pt x="296849" y="154940"/>
                </a:lnTo>
                <a:close/>
              </a:path>
              <a:path w="494665" h="501650">
                <a:moveTo>
                  <a:pt x="235140" y="214630"/>
                </a:moveTo>
                <a:lnTo>
                  <a:pt x="234442" y="214630"/>
                </a:lnTo>
                <a:lnTo>
                  <a:pt x="232854" y="215900"/>
                </a:lnTo>
                <a:lnTo>
                  <a:pt x="236372" y="215900"/>
                </a:lnTo>
                <a:lnTo>
                  <a:pt x="235140" y="214630"/>
                </a:lnTo>
                <a:close/>
              </a:path>
              <a:path w="494665" h="501650">
                <a:moveTo>
                  <a:pt x="404085" y="111760"/>
                </a:moveTo>
                <a:lnTo>
                  <a:pt x="370052" y="111760"/>
                </a:lnTo>
                <a:lnTo>
                  <a:pt x="379018" y="115570"/>
                </a:lnTo>
                <a:lnTo>
                  <a:pt x="382028" y="118110"/>
                </a:lnTo>
                <a:lnTo>
                  <a:pt x="391223" y="127000"/>
                </a:lnTo>
                <a:lnTo>
                  <a:pt x="374180" y="144780"/>
                </a:lnTo>
                <a:lnTo>
                  <a:pt x="369189" y="151130"/>
                </a:lnTo>
                <a:lnTo>
                  <a:pt x="361518" y="162560"/>
                </a:lnTo>
                <a:lnTo>
                  <a:pt x="358978" y="168910"/>
                </a:lnTo>
                <a:lnTo>
                  <a:pt x="356514" y="179070"/>
                </a:lnTo>
                <a:lnTo>
                  <a:pt x="356641" y="184150"/>
                </a:lnTo>
                <a:lnTo>
                  <a:pt x="383451" y="214630"/>
                </a:lnTo>
                <a:lnTo>
                  <a:pt x="396659" y="214630"/>
                </a:lnTo>
                <a:lnTo>
                  <a:pt x="424081" y="194310"/>
                </a:lnTo>
                <a:lnTo>
                  <a:pt x="389788" y="194310"/>
                </a:lnTo>
                <a:lnTo>
                  <a:pt x="385229" y="193040"/>
                </a:lnTo>
                <a:lnTo>
                  <a:pt x="378726" y="186690"/>
                </a:lnTo>
                <a:lnTo>
                  <a:pt x="377050" y="184150"/>
                </a:lnTo>
                <a:lnTo>
                  <a:pt x="375170" y="177800"/>
                </a:lnTo>
                <a:lnTo>
                  <a:pt x="375018" y="175260"/>
                </a:lnTo>
                <a:lnTo>
                  <a:pt x="376250" y="168910"/>
                </a:lnTo>
                <a:lnTo>
                  <a:pt x="377685" y="165100"/>
                </a:lnTo>
                <a:lnTo>
                  <a:pt x="382193" y="157480"/>
                </a:lnTo>
                <a:lnTo>
                  <a:pt x="385305" y="153670"/>
                </a:lnTo>
                <a:lnTo>
                  <a:pt x="401688" y="138430"/>
                </a:lnTo>
                <a:lnTo>
                  <a:pt x="430679" y="138430"/>
                </a:lnTo>
                <a:lnTo>
                  <a:pt x="404085" y="111760"/>
                </a:lnTo>
                <a:close/>
              </a:path>
              <a:path w="494665" h="501650">
                <a:moveTo>
                  <a:pt x="430679" y="138430"/>
                </a:moveTo>
                <a:lnTo>
                  <a:pt x="401688" y="138430"/>
                </a:lnTo>
                <a:lnTo>
                  <a:pt x="418465" y="154940"/>
                </a:lnTo>
                <a:lnTo>
                  <a:pt x="418674" y="158750"/>
                </a:lnTo>
                <a:lnTo>
                  <a:pt x="399872" y="194310"/>
                </a:lnTo>
                <a:lnTo>
                  <a:pt x="424081" y="194310"/>
                </a:lnTo>
                <a:lnTo>
                  <a:pt x="426681" y="190500"/>
                </a:lnTo>
                <a:lnTo>
                  <a:pt x="431076" y="177800"/>
                </a:lnTo>
                <a:lnTo>
                  <a:pt x="432054" y="171450"/>
                </a:lnTo>
                <a:lnTo>
                  <a:pt x="431825" y="163830"/>
                </a:lnTo>
                <a:lnTo>
                  <a:pt x="452589" y="163830"/>
                </a:lnTo>
                <a:lnTo>
                  <a:pt x="452970" y="162560"/>
                </a:lnTo>
                <a:lnTo>
                  <a:pt x="453212" y="161290"/>
                </a:lnTo>
                <a:lnTo>
                  <a:pt x="452920" y="160020"/>
                </a:lnTo>
                <a:lnTo>
                  <a:pt x="452208" y="160020"/>
                </a:lnTo>
                <a:lnTo>
                  <a:pt x="430679" y="138430"/>
                </a:lnTo>
                <a:close/>
              </a:path>
              <a:path w="494665" h="501650">
                <a:moveTo>
                  <a:pt x="452589" y="163830"/>
                </a:moveTo>
                <a:lnTo>
                  <a:pt x="431825" y="163830"/>
                </a:lnTo>
                <a:lnTo>
                  <a:pt x="440436" y="172720"/>
                </a:lnTo>
                <a:lnTo>
                  <a:pt x="443611" y="172720"/>
                </a:lnTo>
                <a:lnTo>
                  <a:pt x="445782" y="171450"/>
                </a:lnTo>
                <a:lnTo>
                  <a:pt x="447090" y="170180"/>
                </a:lnTo>
                <a:lnTo>
                  <a:pt x="450189" y="166370"/>
                </a:lnTo>
                <a:lnTo>
                  <a:pt x="451307" y="165100"/>
                </a:lnTo>
                <a:lnTo>
                  <a:pt x="452589" y="163830"/>
                </a:lnTo>
                <a:close/>
              </a:path>
              <a:path w="494665" h="501650">
                <a:moveTo>
                  <a:pt x="374599" y="91440"/>
                </a:moveTo>
                <a:lnTo>
                  <a:pt x="364705" y="91440"/>
                </a:lnTo>
                <a:lnTo>
                  <a:pt x="359587" y="92710"/>
                </a:lnTo>
                <a:lnTo>
                  <a:pt x="349046" y="97790"/>
                </a:lnTo>
                <a:lnTo>
                  <a:pt x="343573" y="101600"/>
                </a:lnTo>
                <a:lnTo>
                  <a:pt x="334848" y="110490"/>
                </a:lnTo>
                <a:lnTo>
                  <a:pt x="332105" y="114300"/>
                </a:lnTo>
                <a:lnTo>
                  <a:pt x="327240" y="120650"/>
                </a:lnTo>
                <a:lnTo>
                  <a:pt x="325196" y="124460"/>
                </a:lnTo>
                <a:lnTo>
                  <a:pt x="321856" y="130810"/>
                </a:lnTo>
                <a:lnTo>
                  <a:pt x="320560" y="134620"/>
                </a:lnTo>
                <a:lnTo>
                  <a:pt x="318744" y="139700"/>
                </a:lnTo>
                <a:lnTo>
                  <a:pt x="318274" y="142240"/>
                </a:lnTo>
                <a:lnTo>
                  <a:pt x="318223" y="146050"/>
                </a:lnTo>
                <a:lnTo>
                  <a:pt x="318528" y="147320"/>
                </a:lnTo>
                <a:lnTo>
                  <a:pt x="319811" y="148590"/>
                </a:lnTo>
                <a:lnTo>
                  <a:pt x="320865" y="149860"/>
                </a:lnTo>
                <a:lnTo>
                  <a:pt x="323215" y="152400"/>
                </a:lnTo>
                <a:lnTo>
                  <a:pt x="324078" y="153670"/>
                </a:lnTo>
                <a:lnTo>
                  <a:pt x="325780" y="154940"/>
                </a:lnTo>
                <a:lnTo>
                  <a:pt x="330390" y="154940"/>
                </a:lnTo>
                <a:lnTo>
                  <a:pt x="331558" y="153670"/>
                </a:lnTo>
                <a:lnTo>
                  <a:pt x="332206" y="152400"/>
                </a:lnTo>
                <a:lnTo>
                  <a:pt x="333375" y="147320"/>
                </a:lnTo>
                <a:lnTo>
                  <a:pt x="334225" y="144780"/>
                </a:lnTo>
                <a:lnTo>
                  <a:pt x="336448" y="138430"/>
                </a:lnTo>
                <a:lnTo>
                  <a:pt x="338010" y="135890"/>
                </a:lnTo>
                <a:lnTo>
                  <a:pt x="341985" y="128270"/>
                </a:lnTo>
                <a:lnTo>
                  <a:pt x="344766" y="124460"/>
                </a:lnTo>
                <a:lnTo>
                  <a:pt x="351688" y="116840"/>
                </a:lnTo>
                <a:lnTo>
                  <a:pt x="354888" y="115570"/>
                </a:lnTo>
                <a:lnTo>
                  <a:pt x="361048" y="111760"/>
                </a:lnTo>
                <a:lnTo>
                  <a:pt x="404085" y="111760"/>
                </a:lnTo>
                <a:lnTo>
                  <a:pt x="393954" y="101600"/>
                </a:lnTo>
                <a:lnTo>
                  <a:pt x="389089" y="97790"/>
                </a:lnTo>
                <a:lnTo>
                  <a:pt x="379488" y="92710"/>
                </a:lnTo>
                <a:lnTo>
                  <a:pt x="374599" y="91440"/>
                </a:lnTo>
                <a:close/>
              </a:path>
              <a:path w="494665" h="501650">
                <a:moveTo>
                  <a:pt x="375386" y="0"/>
                </a:moveTo>
                <a:lnTo>
                  <a:pt x="371487" y="0"/>
                </a:lnTo>
                <a:lnTo>
                  <a:pt x="370586" y="1270"/>
                </a:lnTo>
                <a:lnTo>
                  <a:pt x="368477" y="2540"/>
                </a:lnTo>
                <a:lnTo>
                  <a:pt x="367220" y="3810"/>
                </a:lnTo>
                <a:lnTo>
                  <a:pt x="364350" y="6350"/>
                </a:lnTo>
                <a:lnTo>
                  <a:pt x="363232" y="7620"/>
                </a:lnTo>
                <a:lnTo>
                  <a:pt x="361594" y="10160"/>
                </a:lnTo>
                <a:lnTo>
                  <a:pt x="361022" y="11430"/>
                </a:lnTo>
                <a:lnTo>
                  <a:pt x="360375" y="12700"/>
                </a:lnTo>
                <a:lnTo>
                  <a:pt x="360286" y="13970"/>
                </a:lnTo>
                <a:lnTo>
                  <a:pt x="360578" y="13970"/>
                </a:lnTo>
                <a:lnTo>
                  <a:pt x="360883" y="15240"/>
                </a:lnTo>
                <a:lnTo>
                  <a:pt x="479221" y="133350"/>
                </a:lnTo>
                <a:lnTo>
                  <a:pt x="483019" y="133350"/>
                </a:lnTo>
                <a:lnTo>
                  <a:pt x="483946" y="132080"/>
                </a:lnTo>
                <a:lnTo>
                  <a:pt x="486054" y="130810"/>
                </a:lnTo>
                <a:lnTo>
                  <a:pt x="487286" y="129540"/>
                </a:lnTo>
                <a:lnTo>
                  <a:pt x="490156" y="127000"/>
                </a:lnTo>
                <a:lnTo>
                  <a:pt x="491286" y="125730"/>
                </a:lnTo>
                <a:lnTo>
                  <a:pt x="492937" y="123190"/>
                </a:lnTo>
                <a:lnTo>
                  <a:pt x="493496" y="123190"/>
                </a:lnTo>
                <a:lnTo>
                  <a:pt x="494080" y="120650"/>
                </a:lnTo>
                <a:lnTo>
                  <a:pt x="494004" y="119380"/>
                </a:lnTo>
                <a:lnTo>
                  <a:pt x="493725" y="119380"/>
                </a:lnTo>
                <a:lnTo>
                  <a:pt x="493255" y="118110"/>
                </a:lnTo>
                <a:lnTo>
                  <a:pt x="375386" y="0"/>
                </a:lnTo>
                <a:close/>
              </a:path>
            </a:pathLst>
          </a:custGeom>
          <a:solidFill>
            <a:srgbClr val="59595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3" name="object 73"/>
          <p:cNvSpPr/>
          <p:nvPr/>
        </p:nvSpPr>
        <p:spPr>
          <a:xfrm>
            <a:off x="7419770" y="5188848"/>
            <a:ext cx="631825" cy="605790"/>
          </a:xfrm>
          <a:custGeom>
            <a:avLst/>
            <a:gdLst/>
            <a:ahLst/>
            <a:cxnLst/>
            <a:rect l="l" t="t" r="r" b="b"/>
            <a:pathLst>
              <a:path w="631825" h="605789">
                <a:moveTo>
                  <a:pt x="76949" y="443230"/>
                </a:moveTo>
                <a:lnTo>
                  <a:pt x="62128" y="443230"/>
                </a:lnTo>
                <a:lnTo>
                  <a:pt x="52057" y="445770"/>
                </a:lnTo>
                <a:lnTo>
                  <a:pt x="47663" y="448310"/>
                </a:lnTo>
                <a:lnTo>
                  <a:pt x="40157" y="452120"/>
                </a:lnTo>
                <a:lnTo>
                  <a:pt x="37058" y="454660"/>
                </a:lnTo>
                <a:lnTo>
                  <a:pt x="32131" y="458470"/>
                </a:lnTo>
                <a:lnTo>
                  <a:pt x="29679" y="461010"/>
                </a:lnTo>
                <a:lnTo>
                  <a:pt x="1346" y="488950"/>
                </a:lnTo>
                <a:lnTo>
                  <a:pt x="469" y="491490"/>
                </a:lnTo>
                <a:lnTo>
                  <a:pt x="0" y="495300"/>
                </a:lnTo>
                <a:lnTo>
                  <a:pt x="1054" y="497840"/>
                </a:lnTo>
                <a:lnTo>
                  <a:pt x="108788" y="605790"/>
                </a:lnTo>
                <a:lnTo>
                  <a:pt x="112763" y="605790"/>
                </a:lnTo>
                <a:lnTo>
                  <a:pt x="113715" y="604520"/>
                </a:lnTo>
                <a:lnTo>
                  <a:pt x="115938" y="603250"/>
                </a:lnTo>
                <a:lnTo>
                  <a:pt x="117233" y="601980"/>
                </a:lnTo>
                <a:lnTo>
                  <a:pt x="120154" y="599440"/>
                </a:lnTo>
                <a:lnTo>
                  <a:pt x="121297" y="598170"/>
                </a:lnTo>
                <a:lnTo>
                  <a:pt x="122936" y="595630"/>
                </a:lnTo>
                <a:lnTo>
                  <a:pt x="123520" y="594360"/>
                </a:lnTo>
                <a:lnTo>
                  <a:pt x="124231" y="593090"/>
                </a:lnTo>
                <a:lnTo>
                  <a:pt x="124180" y="591820"/>
                </a:lnTo>
                <a:lnTo>
                  <a:pt x="123901" y="590550"/>
                </a:lnTo>
                <a:lnTo>
                  <a:pt x="82486" y="549910"/>
                </a:lnTo>
                <a:lnTo>
                  <a:pt x="94228" y="537210"/>
                </a:lnTo>
                <a:lnTo>
                  <a:pt x="70104" y="537210"/>
                </a:lnTo>
                <a:lnTo>
                  <a:pt x="24485" y="491490"/>
                </a:lnTo>
                <a:lnTo>
                  <a:pt x="53771" y="466090"/>
                </a:lnTo>
                <a:lnTo>
                  <a:pt x="61912" y="463550"/>
                </a:lnTo>
                <a:lnTo>
                  <a:pt x="105740" y="463550"/>
                </a:lnTo>
                <a:lnTo>
                  <a:pt x="100063" y="457200"/>
                </a:lnTo>
                <a:lnTo>
                  <a:pt x="95783" y="453390"/>
                </a:lnTo>
                <a:lnTo>
                  <a:pt x="91274" y="449580"/>
                </a:lnTo>
                <a:lnTo>
                  <a:pt x="81788" y="445770"/>
                </a:lnTo>
                <a:lnTo>
                  <a:pt x="76949" y="443230"/>
                </a:lnTo>
                <a:close/>
              </a:path>
              <a:path w="631825" h="605789">
                <a:moveTo>
                  <a:pt x="105740" y="463550"/>
                </a:moveTo>
                <a:lnTo>
                  <a:pt x="61912" y="463550"/>
                </a:lnTo>
                <a:lnTo>
                  <a:pt x="66357" y="464820"/>
                </a:lnTo>
                <a:lnTo>
                  <a:pt x="76034" y="467360"/>
                </a:lnTo>
                <a:lnTo>
                  <a:pt x="80759" y="469900"/>
                </a:lnTo>
                <a:lnTo>
                  <a:pt x="85382" y="474980"/>
                </a:lnTo>
                <a:lnTo>
                  <a:pt x="88785" y="477520"/>
                </a:lnTo>
                <a:lnTo>
                  <a:pt x="91401" y="481330"/>
                </a:lnTo>
                <a:lnTo>
                  <a:pt x="95097" y="488950"/>
                </a:lnTo>
                <a:lnTo>
                  <a:pt x="96037" y="494030"/>
                </a:lnTo>
                <a:lnTo>
                  <a:pt x="96100" y="501650"/>
                </a:lnTo>
                <a:lnTo>
                  <a:pt x="95186" y="505460"/>
                </a:lnTo>
                <a:lnTo>
                  <a:pt x="91490" y="514350"/>
                </a:lnTo>
                <a:lnTo>
                  <a:pt x="88290" y="518160"/>
                </a:lnTo>
                <a:lnTo>
                  <a:pt x="70104" y="537210"/>
                </a:lnTo>
                <a:lnTo>
                  <a:pt x="94228" y="537210"/>
                </a:lnTo>
                <a:lnTo>
                  <a:pt x="95402" y="535940"/>
                </a:lnTo>
                <a:lnTo>
                  <a:pt x="100329" y="530860"/>
                </a:lnTo>
                <a:lnTo>
                  <a:pt x="104555" y="525780"/>
                </a:lnTo>
                <a:lnTo>
                  <a:pt x="116535" y="488950"/>
                </a:lnTo>
                <a:lnTo>
                  <a:pt x="115328" y="482600"/>
                </a:lnTo>
                <a:lnTo>
                  <a:pt x="109931" y="468630"/>
                </a:lnTo>
                <a:lnTo>
                  <a:pt x="105740" y="463550"/>
                </a:lnTo>
                <a:close/>
              </a:path>
              <a:path w="631825" h="605789">
                <a:moveTo>
                  <a:pt x="134416" y="420370"/>
                </a:moveTo>
                <a:lnTo>
                  <a:pt x="130556" y="420370"/>
                </a:lnTo>
                <a:lnTo>
                  <a:pt x="129641" y="421640"/>
                </a:lnTo>
                <a:lnTo>
                  <a:pt x="127533" y="422910"/>
                </a:lnTo>
                <a:lnTo>
                  <a:pt x="126276" y="424180"/>
                </a:lnTo>
                <a:lnTo>
                  <a:pt x="123405" y="426720"/>
                </a:lnTo>
                <a:lnTo>
                  <a:pt x="122288" y="427990"/>
                </a:lnTo>
                <a:lnTo>
                  <a:pt x="120650" y="430530"/>
                </a:lnTo>
                <a:lnTo>
                  <a:pt x="120078" y="430530"/>
                </a:lnTo>
                <a:lnTo>
                  <a:pt x="119443" y="433070"/>
                </a:lnTo>
                <a:lnTo>
                  <a:pt x="119926" y="435610"/>
                </a:lnTo>
                <a:lnTo>
                  <a:pt x="199885" y="514350"/>
                </a:lnTo>
                <a:lnTo>
                  <a:pt x="200380" y="515620"/>
                </a:lnTo>
                <a:lnTo>
                  <a:pt x="202095" y="515620"/>
                </a:lnTo>
                <a:lnTo>
                  <a:pt x="203682" y="514350"/>
                </a:lnTo>
                <a:lnTo>
                  <a:pt x="204597" y="514350"/>
                </a:lnTo>
                <a:lnTo>
                  <a:pt x="206705" y="513080"/>
                </a:lnTo>
                <a:lnTo>
                  <a:pt x="207937" y="511810"/>
                </a:lnTo>
                <a:lnTo>
                  <a:pt x="210807" y="508000"/>
                </a:lnTo>
                <a:lnTo>
                  <a:pt x="211950" y="506730"/>
                </a:lnTo>
                <a:lnTo>
                  <a:pt x="213588" y="505460"/>
                </a:lnTo>
                <a:lnTo>
                  <a:pt x="214731" y="502920"/>
                </a:lnTo>
                <a:lnTo>
                  <a:pt x="214833" y="501650"/>
                </a:lnTo>
                <a:lnTo>
                  <a:pt x="214668" y="500380"/>
                </a:lnTo>
                <a:lnTo>
                  <a:pt x="213918" y="500380"/>
                </a:lnTo>
                <a:lnTo>
                  <a:pt x="134416" y="420370"/>
                </a:lnTo>
                <a:close/>
              </a:path>
              <a:path w="631825" h="605789">
                <a:moveTo>
                  <a:pt x="244627" y="473710"/>
                </a:moveTo>
                <a:lnTo>
                  <a:pt x="241338" y="473710"/>
                </a:lnTo>
                <a:lnTo>
                  <a:pt x="242392" y="474980"/>
                </a:lnTo>
                <a:lnTo>
                  <a:pt x="243052" y="474980"/>
                </a:lnTo>
                <a:lnTo>
                  <a:pt x="244627" y="473710"/>
                </a:lnTo>
                <a:close/>
              </a:path>
              <a:path w="631825" h="605789">
                <a:moveTo>
                  <a:pt x="223824" y="337820"/>
                </a:moveTo>
                <a:lnTo>
                  <a:pt x="218516" y="337820"/>
                </a:lnTo>
                <a:lnTo>
                  <a:pt x="207733" y="341630"/>
                </a:lnTo>
                <a:lnTo>
                  <a:pt x="185089" y="374650"/>
                </a:lnTo>
                <a:lnTo>
                  <a:pt x="184369" y="383540"/>
                </a:lnTo>
                <a:lnTo>
                  <a:pt x="184835" y="392430"/>
                </a:lnTo>
                <a:lnTo>
                  <a:pt x="160210" y="392430"/>
                </a:lnTo>
                <a:lnTo>
                  <a:pt x="160502" y="393700"/>
                </a:lnTo>
                <a:lnTo>
                  <a:pt x="160807" y="393700"/>
                </a:lnTo>
                <a:lnTo>
                  <a:pt x="240830" y="473710"/>
                </a:lnTo>
                <a:lnTo>
                  <a:pt x="245554" y="473710"/>
                </a:lnTo>
                <a:lnTo>
                  <a:pt x="247662" y="471170"/>
                </a:lnTo>
                <a:lnTo>
                  <a:pt x="248894" y="469900"/>
                </a:lnTo>
                <a:lnTo>
                  <a:pt x="251764" y="467360"/>
                </a:lnTo>
                <a:lnTo>
                  <a:pt x="252907" y="466090"/>
                </a:lnTo>
                <a:lnTo>
                  <a:pt x="254546" y="464820"/>
                </a:lnTo>
                <a:lnTo>
                  <a:pt x="255689" y="462280"/>
                </a:lnTo>
                <a:lnTo>
                  <a:pt x="255790" y="461010"/>
                </a:lnTo>
                <a:lnTo>
                  <a:pt x="255612" y="459740"/>
                </a:lnTo>
                <a:lnTo>
                  <a:pt x="255333" y="459740"/>
                </a:lnTo>
                <a:lnTo>
                  <a:pt x="199593" y="403860"/>
                </a:lnTo>
                <a:lnTo>
                  <a:pt x="198602" y="394970"/>
                </a:lnTo>
                <a:lnTo>
                  <a:pt x="198628" y="387350"/>
                </a:lnTo>
                <a:lnTo>
                  <a:pt x="200736" y="374650"/>
                </a:lnTo>
                <a:lnTo>
                  <a:pt x="203085" y="369570"/>
                </a:lnTo>
                <a:lnTo>
                  <a:pt x="209524" y="363220"/>
                </a:lnTo>
                <a:lnTo>
                  <a:pt x="212521" y="361950"/>
                </a:lnTo>
                <a:lnTo>
                  <a:pt x="218909" y="359410"/>
                </a:lnTo>
                <a:lnTo>
                  <a:pt x="262303" y="359410"/>
                </a:lnTo>
                <a:lnTo>
                  <a:pt x="254609" y="351790"/>
                </a:lnTo>
                <a:lnTo>
                  <a:pt x="249301" y="346710"/>
                </a:lnTo>
                <a:lnTo>
                  <a:pt x="239344" y="341630"/>
                </a:lnTo>
                <a:lnTo>
                  <a:pt x="234251" y="339090"/>
                </a:lnTo>
                <a:lnTo>
                  <a:pt x="223824" y="337820"/>
                </a:lnTo>
                <a:close/>
              </a:path>
              <a:path w="631825" h="605789">
                <a:moveTo>
                  <a:pt x="262303" y="359410"/>
                </a:moveTo>
                <a:lnTo>
                  <a:pt x="222173" y="359410"/>
                </a:lnTo>
                <a:lnTo>
                  <a:pt x="228854" y="360680"/>
                </a:lnTo>
                <a:lnTo>
                  <a:pt x="232257" y="361950"/>
                </a:lnTo>
                <a:lnTo>
                  <a:pt x="239166" y="365760"/>
                </a:lnTo>
                <a:lnTo>
                  <a:pt x="243154" y="369570"/>
                </a:lnTo>
                <a:lnTo>
                  <a:pt x="294436" y="420370"/>
                </a:lnTo>
                <a:lnTo>
                  <a:pt x="298246" y="420370"/>
                </a:lnTo>
                <a:lnTo>
                  <a:pt x="299161" y="419100"/>
                </a:lnTo>
                <a:lnTo>
                  <a:pt x="301269" y="417830"/>
                </a:lnTo>
                <a:lnTo>
                  <a:pt x="302526" y="416560"/>
                </a:lnTo>
                <a:lnTo>
                  <a:pt x="305396" y="414020"/>
                </a:lnTo>
                <a:lnTo>
                  <a:pt x="306501" y="412750"/>
                </a:lnTo>
                <a:lnTo>
                  <a:pt x="308152" y="410210"/>
                </a:lnTo>
                <a:lnTo>
                  <a:pt x="308698" y="410210"/>
                </a:lnTo>
                <a:lnTo>
                  <a:pt x="309283" y="407670"/>
                </a:lnTo>
                <a:lnTo>
                  <a:pt x="309219" y="406400"/>
                </a:lnTo>
                <a:lnTo>
                  <a:pt x="308940" y="406400"/>
                </a:lnTo>
                <a:lnTo>
                  <a:pt x="308470" y="405130"/>
                </a:lnTo>
                <a:lnTo>
                  <a:pt x="262303" y="359410"/>
                </a:lnTo>
                <a:close/>
              </a:path>
              <a:path w="631825" h="605789">
                <a:moveTo>
                  <a:pt x="103543" y="387350"/>
                </a:moveTo>
                <a:lnTo>
                  <a:pt x="98628" y="387350"/>
                </a:lnTo>
                <a:lnTo>
                  <a:pt x="95694" y="389890"/>
                </a:lnTo>
                <a:lnTo>
                  <a:pt x="88849" y="396240"/>
                </a:lnTo>
                <a:lnTo>
                  <a:pt x="87083" y="398780"/>
                </a:lnTo>
                <a:lnTo>
                  <a:pt x="86969" y="403860"/>
                </a:lnTo>
                <a:lnTo>
                  <a:pt x="88633" y="407670"/>
                </a:lnTo>
                <a:lnTo>
                  <a:pt x="95377" y="414020"/>
                </a:lnTo>
                <a:lnTo>
                  <a:pt x="98272" y="415290"/>
                </a:lnTo>
                <a:lnTo>
                  <a:pt x="103200" y="415290"/>
                </a:lnTo>
                <a:lnTo>
                  <a:pt x="106121" y="414020"/>
                </a:lnTo>
                <a:lnTo>
                  <a:pt x="112979" y="406400"/>
                </a:lnTo>
                <a:lnTo>
                  <a:pt x="114731" y="403860"/>
                </a:lnTo>
                <a:lnTo>
                  <a:pt x="114858" y="398780"/>
                </a:lnTo>
                <a:lnTo>
                  <a:pt x="113182" y="396240"/>
                </a:lnTo>
                <a:lnTo>
                  <a:pt x="109791" y="392430"/>
                </a:lnTo>
                <a:lnTo>
                  <a:pt x="106451" y="388620"/>
                </a:lnTo>
                <a:lnTo>
                  <a:pt x="103543" y="387350"/>
                </a:lnTo>
                <a:close/>
              </a:path>
              <a:path w="631825" h="605789">
                <a:moveTo>
                  <a:pt x="173901" y="381000"/>
                </a:moveTo>
                <a:lnTo>
                  <a:pt x="169430" y="381000"/>
                </a:lnTo>
                <a:lnTo>
                  <a:pt x="167551" y="382270"/>
                </a:lnTo>
                <a:lnTo>
                  <a:pt x="166433" y="383540"/>
                </a:lnTo>
                <a:lnTo>
                  <a:pt x="163804" y="386080"/>
                </a:lnTo>
                <a:lnTo>
                  <a:pt x="162763" y="387350"/>
                </a:lnTo>
                <a:lnTo>
                  <a:pt x="161302" y="389890"/>
                </a:lnTo>
                <a:lnTo>
                  <a:pt x="160794" y="389890"/>
                </a:lnTo>
                <a:lnTo>
                  <a:pt x="160274" y="392430"/>
                </a:lnTo>
                <a:lnTo>
                  <a:pt x="184835" y="392430"/>
                </a:lnTo>
                <a:lnTo>
                  <a:pt x="173901" y="381000"/>
                </a:lnTo>
                <a:close/>
              </a:path>
              <a:path w="631825" h="605789">
                <a:moveTo>
                  <a:pt x="316318" y="246380"/>
                </a:moveTo>
                <a:lnTo>
                  <a:pt x="279044" y="269240"/>
                </a:lnTo>
                <a:lnTo>
                  <a:pt x="268389" y="295910"/>
                </a:lnTo>
                <a:lnTo>
                  <a:pt x="269328" y="309880"/>
                </a:lnTo>
                <a:lnTo>
                  <a:pt x="285932" y="339090"/>
                </a:lnTo>
                <a:lnTo>
                  <a:pt x="290741" y="345440"/>
                </a:lnTo>
                <a:lnTo>
                  <a:pt x="296091" y="349250"/>
                </a:lnTo>
                <a:lnTo>
                  <a:pt x="301434" y="354330"/>
                </a:lnTo>
                <a:lnTo>
                  <a:pt x="306768" y="358140"/>
                </a:lnTo>
                <a:lnTo>
                  <a:pt x="312089" y="360680"/>
                </a:lnTo>
                <a:lnTo>
                  <a:pt x="319176" y="364490"/>
                </a:lnTo>
                <a:lnTo>
                  <a:pt x="326174" y="367030"/>
                </a:lnTo>
                <a:lnTo>
                  <a:pt x="340004" y="367030"/>
                </a:lnTo>
                <a:lnTo>
                  <a:pt x="346811" y="365760"/>
                </a:lnTo>
                <a:lnTo>
                  <a:pt x="360222" y="359410"/>
                </a:lnTo>
                <a:lnTo>
                  <a:pt x="366839" y="354330"/>
                </a:lnTo>
                <a:lnTo>
                  <a:pt x="373245" y="347980"/>
                </a:lnTo>
                <a:lnTo>
                  <a:pt x="339547" y="347980"/>
                </a:lnTo>
                <a:lnTo>
                  <a:pt x="330377" y="346710"/>
                </a:lnTo>
                <a:lnTo>
                  <a:pt x="325894" y="345440"/>
                </a:lnTo>
                <a:lnTo>
                  <a:pt x="317093" y="340360"/>
                </a:lnTo>
                <a:lnTo>
                  <a:pt x="308305" y="332740"/>
                </a:lnTo>
                <a:lnTo>
                  <a:pt x="319781" y="321310"/>
                </a:lnTo>
                <a:lnTo>
                  <a:pt x="297675" y="321310"/>
                </a:lnTo>
                <a:lnTo>
                  <a:pt x="286156" y="294640"/>
                </a:lnTo>
                <a:lnTo>
                  <a:pt x="286639" y="290830"/>
                </a:lnTo>
                <a:lnTo>
                  <a:pt x="289369" y="281940"/>
                </a:lnTo>
                <a:lnTo>
                  <a:pt x="291846" y="278130"/>
                </a:lnTo>
                <a:lnTo>
                  <a:pt x="302450" y="267970"/>
                </a:lnTo>
                <a:lnTo>
                  <a:pt x="309918" y="265430"/>
                </a:lnTo>
                <a:lnTo>
                  <a:pt x="357119" y="265430"/>
                </a:lnTo>
                <a:lnTo>
                  <a:pt x="351929" y="260350"/>
                </a:lnTo>
                <a:lnTo>
                  <a:pt x="346417" y="256540"/>
                </a:lnTo>
                <a:lnTo>
                  <a:pt x="334695" y="250190"/>
                </a:lnTo>
                <a:lnTo>
                  <a:pt x="328676" y="247650"/>
                </a:lnTo>
                <a:lnTo>
                  <a:pt x="316318" y="246380"/>
                </a:lnTo>
                <a:close/>
              </a:path>
              <a:path w="631825" h="605789">
                <a:moveTo>
                  <a:pt x="386753" y="302260"/>
                </a:moveTo>
                <a:lnTo>
                  <a:pt x="383489" y="302260"/>
                </a:lnTo>
                <a:lnTo>
                  <a:pt x="382371" y="303530"/>
                </a:lnTo>
                <a:lnTo>
                  <a:pt x="381635" y="304800"/>
                </a:lnTo>
                <a:lnTo>
                  <a:pt x="380098" y="308610"/>
                </a:lnTo>
                <a:lnTo>
                  <a:pt x="379018" y="311150"/>
                </a:lnTo>
                <a:lnTo>
                  <a:pt x="376250" y="317500"/>
                </a:lnTo>
                <a:lnTo>
                  <a:pt x="374383" y="320040"/>
                </a:lnTo>
                <a:lnTo>
                  <a:pt x="369735" y="327660"/>
                </a:lnTo>
                <a:lnTo>
                  <a:pt x="339547" y="347980"/>
                </a:lnTo>
                <a:lnTo>
                  <a:pt x="373245" y="347980"/>
                </a:lnTo>
                <a:lnTo>
                  <a:pt x="394792" y="316230"/>
                </a:lnTo>
                <a:lnTo>
                  <a:pt x="395211" y="313690"/>
                </a:lnTo>
                <a:lnTo>
                  <a:pt x="395147" y="312420"/>
                </a:lnTo>
                <a:lnTo>
                  <a:pt x="394855" y="311150"/>
                </a:lnTo>
                <a:lnTo>
                  <a:pt x="394601" y="311150"/>
                </a:lnTo>
                <a:lnTo>
                  <a:pt x="393903" y="309880"/>
                </a:lnTo>
                <a:lnTo>
                  <a:pt x="393471" y="308610"/>
                </a:lnTo>
                <a:lnTo>
                  <a:pt x="392480" y="307340"/>
                </a:lnTo>
                <a:lnTo>
                  <a:pt x="391845" y="307340"/>
                </a:lnTo>
                <a:lnTo>
                  <a:pt x="390029" y="304800"/>
                </a:lnTo>
                <a:lnTo>
                  <a:pt x="389089" y="304800"/>
                </a:lnTo>
                <a:lnTo>
                  <a:pt x="387451" y="303530"/>
                </a:lnTo>
                <a:lnTo>
                  <a:pt x="386753" y="302260"/>
                </a:lnTo>
                <a:close/>
              </a:path>
              <a:path w="631825" h="605789">
                <a:moveTo>
                  <a:pt x="357119" y="265430"/>
                </a:moveTo>
                <a:lnTo>
                  <a:pt x="317817" y="265430"/>
                </a:lnTo>
                <a:lnTo>
                  <a:pt x="323698" y="266700"/>
                </a:lnTo>
                <a:lnTo>
                  <a:pt x="329493" y="269240"/>
                </a:lnTo>
                <a:lnTo>
                  <a:pt x="335200" y="273050"/>
                </a:lnTo>
                <a:lnTo>
                  <a:pt x="340817" y="278130"/>
                </a:lnTo>
                <a:lnTo>
                  <a:pt x="297675" y="321310"/>
                </a:lnTo>
                <a:lnTo>
                  <a:pt x="319781" y="321310"/>
                </a:lnTo>
                <a:lnTo>
                  <a:pt x="361861" y="279400"/>
                </a:lnTo>
                <a:lnTo>
                  <a:pt x="362686" y="276860"/>
                </a:lnTo>
                <a:lnTo>
                  <a:pt x="363054" y="273050"/>
                </a:lnTo>
                <a:lnTo>
                  <a:pt x="362000" y="270510"/>
                </a:lnTo>
                <a:lnTo>
                  <a:pt x="359714" y="267970"/>
                </a:lnTo>
                <a:lnTo>
                  <a:pt x="357119" y="265430"/>
                </a:lnTo>
                <a:close/>
              </a:path>
              <a:path w="631825" h="605789">
                <a:moveTo>
                  <a:pt x="427316" y="289560"/>
                </a:moveTo>
                <a:lnTo>
                  <a:pt x="425615" y="289560"/>
                </a:lnTo>
                <a:lnTo>
                  <a:pt x="426669" y="290830"/>
                </a:lnTo>
                <a:lnTo>
                  <a:pt x="427316" y="289560"/>
                </a:lnTo>
                <a:close/>
              </a:path>
              <a:path w="631825" h="605789">
                <a:moveTo>
                  <a:pt x="320751" y="156210"/>
                </a:moveTo>
                <a:lnTo>
                  <a:pt x="318897" y="156210"/>
                </a:lnTo>
                <a:lnTo>
                  <a:pt x="317373" y="157480"/>
                </a:lnTo>
                <a:lnTo>
                  <a:pt x="316471" y="157480"/>
                </a:lnTo>
                <a:lnTo>
                  <a:pt x="314363" y="158750"/>
                </a:lnTo>
                <a:lnTo>
                  <a:pt x="313105" y="160020"/>
                </a:lnTo>
                <a:lnTo>
                  <a:pt x="310235" y="163830"/>
                </a:lnTo>
                <a:lnTo>
                  <a:pt x="309118" y="165100"/>
                </a:lnTo>
                <a:lnTo>
                  <a:pt x="307479" y="166370"/>
                </a:lnTo>
                <a:lnTo>
                  <a:pt x="306908" y="167640"/>
                </a:lnTo>
                <a:lnTo>
                  <a:pt x="306260" y="168910"/>
                </a:lnTo>
                <a:lnTo>
                  <a:pt x="306171" y="170180"/>
                </a:lnTo>
                <a:lnTo>
                  <a:pt x="306463" y="171450"/>
                </a:lnTo>
                <a:lnTo>
                  <a:pt x="306781" y="171450"/>
                </a:lnTo>
                <a:lnTo>
                  <a:pt x="425107" y="289560"/>
                </a:lnTo>
                <a:lnTo>
                  <a:pt x="429831" y="289560"/>
                </a:lnTo>
                <a:lnTo>
                  <a:pt x="431939" y="287020"/>
                </a:lnTo>
                <a:lnTo>
                  <a:pt x="433171" y="285750"/>
                </a:lnTo>
                <a:lnTo>
                  <a:pt x="436041" y="283210"/>
                </a:lnTo>
                <a:lnTo>
                  <a:pt x="437184" y="281940"/>
                </a:lnTo>
                <a:lnTo>
                  <a:pt x="438823" y="279400"/>
                </a:lnTo>
                <a:lnTo>
                  <a:pt x="439381" y="279400"/>
                </a:lnTo>
                <a:lnTo>
                  <a:pt x="439966" y="278130"/>
                </a:lnTo>
                <a:lnTo>
                  <a:pt x="440067" y="276860"/>
                </a:lnTo>
                <a:lnTo>
                  <a:pt x="439889" y="275590"/>
                </a:lnTo>
                <a:lnTo>
                  <a:pt x="439610" y="275590"/>
                </a:lnTo>
                <a:lnTo>
                  <a:pt x="439140" y="274320"/>
                </a:lnTo>
                <a:lnTo>
                  <a:pt x="321271" y="157480"/>
                </a:lnTo>
                <a:lnTo>
                  <a:pt x="320751" y="156210"/>
                </a:lnTo>
                <a:close/>
              </a:path>
              <a:path w="631825" h="605789">
                <a:moveTo>
                  <a:pt x="362229" y="115570"/>
                </a:moveTo>
                <a:lnTo>
                  <a:pt x="358330" y="115570"/>
                </a:lnTo>
                <a:lnTo>
                  <a:pt x="357416" y="116840"/>
                </a:lnTo>
                <a:lnTo>
                  <a:pt x="355307" y="118110"/>
                </a:lnTo>
                <a:lnTo>
                  <a:pt x="354050" y="119380"/>
                </a:lnTo>
                <a:lnTo>
                  <a:pt x="351180" y="121920"/>
                </a:lnTo>
                <a:lnTo>
                  <a:pt x="350062" y="123190"/>
                </a:lnTo>
                <a:lnTo>
                  <a:pt x="348424" y="125730"/>
                </a:lnTo>
                <a:lnTo>
                  <a:pt x="347853" y="127000"/>
                </a:lnTo>
                <a:lnTo>
                  <a:pt x="347218" y="128270"/>
                </a:lnTo>
                <a:lnTo>
                  <a:pt x="347726" y="130810"/>
                </a:lnTo>
                <a:lnTo>
                  <a:pt x="466064" y="248920"/>
                </a:lnTo>
                <a:lnTo>
                  <a:pt x="469849" y="248920"/>
                </a:lnTo>
                <a:lnTo>
                  <a:pt x="470776" y="247650"/>
                </a:lnTo>
                <a:lnTo>
                  <a:pt x="472884" y="246380"/>
                </a:lnTo>
                <a:lnTo>
                  <a:pt x="474116" y="245110"/>
                </a:lnTo>
                <a:lnTo>
                  <a:pt x="476986" y="242570"/>
                </a:lnTo>
                <a:lnTo>
                  <a:pt x="478129" y="241300"/>
                </a:lnTo>
                <a:lnTo>
                  <a:pt x="479767" y="238760"/>
                </a:lnTo>
                <a:lnTo>
                  <a:pt x="480910" y="236220"/>
                </a:lnTo>
                <a:lnTo>
                  <a:pt x="480834" y="234950"/>
                </a:lnTo>
                <a:lnTo>
                  <a:pt x="480555" y="233680"/>
                </a:lnTo>
                <a:lnTo>
                  <a:pt x="480085" y="233680"/>
                </a:lnTo>
                <a:lnTo>
                  <a:pt x="362229" y="115570"/>
                </a:lnTo>
                <a:close/>
              </a:path>
              <a:path w="631825" h="605789">
                <a:moveTo>
                  <a:pt x="517011" y="99060"/>
                </a:moveTo>
                <a:lnTo>
                  <a:pt x="478066" y="99060"/>
                </a:lnTo>
                <a:lnTo>
                  <a:pt x="484047" y="100330"/>
                </a:lnTo>
                <a:lnTo>
                  <a:pt x="487032" y="100330"/>
                </a:lnTo>
                <a:lnTo>
                  <a:pt x="493014" y="104140"/>
                </a:lnTo>
                <a:lnTo>
                  <a:pt x="496023" y="106680"/>
                </a:lnTo>
                <a:lnTo>
                  <a:pt x="505218" y="115570"/>
                </a:lnTo>
                <a:lnTo>
                  <a:pt x="488175" y="133350"/>
                </a:lnTo>
                <a:lnTo>
                  <a:pt x="483184" y="138430"/>
                </a:lnTo>
                <a:lnTo>
                  <a:pt x="475513" y="151130"/>
                </a:lnTo>
                <a:lnTo>
                  <a:pt x="472973" y="156210"/>
                </a:lnTo>
                <a:lnTo>
                  <a:pt x="470509" y="167640"/>
                </a:lnTo>
                <a:lnTo>
                  <a:pt x="470636" y="172720"/>
                </a:lnTo>
                <a:lnTo>
                  <a:pt x="501815" y="203200"/>
                </a:lnTo>
                <a:lnTo>
                  <a:pt x="510654" y="201930"/>
                </a:lnTo>
                <a:lnTo>
                  <a:pt x="538076" y="182880"/>
                </a:lnTo>
                <a:lnTo>
                  <a:pt x="503783" y="182880"/>
                </a:lnTo>
                <a:lnTo>
                  <a:pt x="499224" y="181610"/>
                </a:lnTo>
                <a:lnTo>
                  <a:pt x="492721" y="173990"/>
                </a:lnTo>
                <a:lnTo>
                  <a:pt x="491045" y="171450"/>
                </a:lnTo>
                <a:lnTo>
                  <a:pt x="489178" y="166370"/>
                </a:lnTo>
                <a:lnTo>
                  <a:pt x="489013" y="163830"/>
                </a:lnTo>
                <a:lnTo>
                  <a:pt x="490245" y="157480"/>
                </a:lnTo>
                <a:lnTo>
                  <a:pt x="491680" y="153670"/>
                </a:lnTo>
                <a:lnTo>
                  <a:pt x="496189" y="146050"/>
                </a:lnTo>
                <a:lnTo>
                  <a:pt x="499313" y="142240"/>
                </a:lnTo>
                <a:lnTo>
                  <a:pt x="515683" y="125730"/>
                </a:lnTo>
                <a:lnTo>
                  <a:pt x="544196" y="125730"/>
                </a:lnTo>
                <a:lnTo>
                  <a:pt x="517011" y="99060"/>
                </a:lnTo>
                <a:close/>
              </a:path>
              <a:path w="631825" h="605789">
                <a:moveTo>
                  <a:pt x="544196" y="125730"/>
                </a:moveTo>
                <a:lnTo>
                  <a:pt x="515683" y="125730"/>
                </a:lnTo>
                <a:lnTo>
                  <a:pt x="532460" y="143510"/>
                </a:lnTo>
                <a:lnTo>
                  <a:pt x="532669" y="147320"/>
                </a:lnTo>
                <a:lnTo>
                  <a:pt x="513867" y="182880"/>
                </a:lnTo>
                <a:lnTo>
                  <a:pt x="538076" y="182880"/>
                </a:lnTo>
                <a:lnTo>
                  <a:pt x="540677" y="179070"/>
                </a:lnTo>
                <a:lnTo>
                  <a:pt x="545071" y="166370"/>
                </a:lnTo>
                <a:lnTo>
                  <a:pt x="546061" y="160020"/>
                </a:lnTo>
                <a:lnTo>
                  <a:pt x="545820" y="152400"/>
                </a:lnTo>
                <a:lnTo>
                  <a:pt x="566585" y="152400"/>
                </a:lnTo>
                <a:lnTo>
                  <a:pt x="566966" y="151130"/>
                </a:lnTo>
                <a:lnTo>
                  <a:pt x="567207" y="149860"/>
                </a:lnTo>
                <a:lnTo>
                  <a:pt x="566915" y="148590"/>
                </a:lnTo>
                <a:lnTo>
                  <a:pt x="566204" y="147320"/>
                </a:lnTo>
                <a:lnTo>
                  <a:pt x="544196" y="125730"/>
                </a:lnTo>
                <a:close/>
              </a:path>
              <a:path w="631825" h="605789">
                <a:moveTo>
                  <a:pt x="566585" y="152400"/>
                </a:moveTo>
                <a:lnTo>
                  <a:pt x="545820" y="152400"/>
                </a:lnTo>
                <a:lnTo>
                  <a:pt x="554431" y="161290"/>
                </a:lnTo>
                <a:lnTo>
                  <a:pt x="557606" y="161290"/>
                </a:lnTo>
                <a:lnTo>
                  <a:pt x="559777" y="160020"/>
                </a:lnTo>
                <a:lnTo>
                  <a:pt x="561086" y="158750"/>
                </a:lnTo>
                <a:lnTo>
                  <a:pt x="564184" y="154940"/>
                </a:lnTo>
                <a:lnTo>
                  <a:pt x="565302" y="153670"/>
                </a:lnTo>
                <a:lnTo>
                  <a:pt x="566585" y="152400"/>
                </a:lnTo>
                <a:close/>
              </a:path>
              <a:path w="631825" h="605789">
                <a:moveTo>
                  <a:pt x="478701" y="78740"/>
                </a:moveTo>
                <a:lnTo>
                  <a:pt x="473595" y="81280"/>
                </a:lnTo>
                <a:lnTo>
                  <a:pt x="463042" y="86360"/>
                </a:lnTo>
                <a:lnTo>
                  <a:pt x="457568" y="90170"/>
                </a:lnTo>
                <a:lnTo>
                  <a:pt x="448843" y="99060"/>
                </a:lnTo>
                <a:lnTo>
                  <a:pt x="446100" y="102870"/>
                </a:lnTo>
                <a:lnTo>
                  <a:pt x="441236" y="109220"/>
                </a:lnTo>
                <a:lnTo>
                  <a:pt x="439191" y="113030"/>
                </a:lnTo>
                <a:lnTo>
                  <a:pt x="435851" y="119380"/>
                </a:lnTo>
                <a:lnTo>
                  <a:pt x="434555" y="123190"/>
                </a:lnTo>
                <a:lnTo>
                  <a:pt x="432739" y="128270"/>
                </a:lnTo>
                <a:lnTo>
                  <a:pt x="432269" y="130810"/>
                </a:lnTo>
                <a:lnTo>
                  <a:pt x="432219" y="134620"/>
                </a:lnTo>
                <a:lnTo>
                  <a:pt x="432523" y="135890"/>
                </a:lnTo>
                <a:lnTo>
                  <a:pt x="433806" y="137160"/>
                </a:lnTo>
                <a:lnTo>
                  <a:pt x="434873" y="138430"/>
                </a:lnTo>
                <a:lnTo>
                  <a:pt x="437210" y="140970"/>
                </a:lnTo>
                <a:lnTo>
                  <a:pt x="438073" y="142240"/>
                </a:lnTo>
                <a:lnTo>
                  <a:pt x="439775" y="143510"/>
                </a:lnTo>
                <a:lnTo>
                  <a:pt x="444385" y="143510"/>
                </a:lnTo>
                <a:lnTo>
                  <a:pt x="445554" y="142240"/>
                </a:lnTo>
                <a:lnTo>
                  <a:pt x="446201" y="140970"/>
                </a:lnTo>
                <a:lnTo>
                  <a:pt x="447370" y="135890"/>
                </a:lnTo>
                <a:lnTo>
                  <a:pt x="448221" y="133350"/>
                </a:lnTo>
                <a:lnTo>
                  <a:pt x="478066" y="99060"/>
                </a:lnTo>
                <a:lnTo>
                  <a:pt x="517011" y="99060"/>
                </a:lnTo>
                <a:lnTo>
                  <a:pt x="507949" y="90170"/>
                </a:lnTo>
                <a:lnTo>
                  <a:pt x="503085" y="86360"/>
                </a:lnTo>
                <a:lnTo>
                  <a:pt x="493483" y="81280"/>
                </a:lnTo>
                <a:lnTo>
                  <a:pt x="488607" y="80010"/>
                </a:lnTo>
                <a:lnTo>
                  <a:pt x="478701" y="78740"/>
                </a:lnTo>
                <a:close/>
              </a:path>
              <a:path w="631825" h="605789">
                <a:moveTo>
                  <a:pt x="628728" y="60960"/>
                </a:moveTo>
                <a:lnTo>
                  <a:pt x="597687" y="60960"/>
                </a:lnTo>
                <a:lnTo>
                  <a:pt x="603021" y="62230"/>
                </a:lnTo>
                <a:lnTo>
                  <a:pt x="605459" y="63500"/>
                </a:lnTo>
                <a:lnTo>
                  <a:pt x="609854" y="67310"/>
                </a:lnTo>
                <a:lnTo>
                  <a:pt x="611339" y="69850"/>
                </a:lnTo>
                <a:lnTo>
                  <a:pt x="612914" y="74930"/>
                </a:lnTo>
                <a:lnTo>
                  <a:pt x="613092" y="77470"/>
                </a:lnTo>
                <a:lnTo>
                  <a:pt x="612216" y="82550"/>
                </a:lnTo>
                <a:lnTo>
                  <a:pt x="582104" y="106680"/>
                </a:lnTo>
                <a:lnTo>
                  <a:pt x="579691" y="107950"/>
                </a:lnTo>
                <a:lnTo>
                  <a:pt x="575589" y="107950"/>
                </a:lnTo>
                <a:lnTo>
                  <a:pt x="574243" y="109220"/>
                </a:lnTo>
                <a:lnTo>
                  <a:pt x="573189" y="110490"/>
                </a:lnTo>
                <a:lnTo>
                  <a:pt x="572922" y="110490"/>
                </a:lnTo>
                <a:lnTo>
                  <a:pt x="572693" y="111760"/>
                </a:lnTo>
                <a:lnTo>
                  <a:pt x="573366" y="113030"/>
                </a:lnTo>
                <a:lnTo>
                  <a:pt x="573836" y="114300"/>
                </a:lnTo>
                <a:lnTo>
                  <a:pt x="575119" y="115570"/>
                </a:lnTo>
                <a:lnTo>
                  <a:pt x="575995" y="116840"/>
                </a:lnTo>
                <a:lnTo>
                  <a:pt x="578929" y="119380"/>
                </a:lnTo>
                <a:lnTo>
                  <a:pt x="580504" y="121920"/>
                </a:lnTo>
                <a:lnTo>
                  <a:pt x="583209" y="123190"/>
                </a:lnTo>
                <a:lnTo>
                  <a:pt x="588632" y="123190"/>
                </a:lnTo>
                <a:lnTo>
                  <a:pt x="592912" y="121920"/>
                </a:lnTo>
                <a:lnTo>
                  <a:pt x="595325" y="120650"/>
                </a:lnTo>
                <a:lnTo>
                  <a:pt x="600722" y="118110"/>
                </a:lnTo>
                <a:lnTo>
                  <a:pt x="603567" y="115570"/>
                </a:lnTo>
                <a:lnTo>
                  <a:pt x="609536" y="111760"/>
                </a:lnTo>
                <a:lnTo>
                  <a:pt x="612432" y="109220"/>
                </a:lnTo>
                <a:lnTo>
                  <a:pt x="631647" y="72390"/>
                </a:lnTo>
                <a:lnTo>
                  <a:pt x="631113" y="67310"/>
                </a:lnTo>
                <a:lnTo>
                  <a:pt x="628728" y="60960"/>
                </a:lnTo>
                <a:close/>
              </a:path>
              <a:path w="631825" h="605789">
                <a:moveTo>
                  <a:pt x="562000" y="0"/>
                </a:moveTo>
                <a:lnTo>
                  <a:pt x="555904" y="0"/>
                </a:lnTo>
                <a:lnTo>
                  <a:pt x="552272" y="1270"/>
                </a:lnTo>
                <a:lnTo>
                  <a:pt x="550252" y="2540"/>
                </a:lnTo>
                <a:lnTo>
                  <a:pt x="545795" y="5080"/>
                </a:lnTo>
                <a:lnTo>
                  <a:pt x="543458" y="6350"/>
                </a:lnTo>
                <a:lnTo>
                  <a:pt x="538530" y="10160"/>
                </a:lnTo>
                <a:lnTo>
                  <a:pt x="536244" y="11430"/>
                </a:lnTo>
                <a:lnTo>
                  <a:pt x="529336" y="19050"/>
                </a:lnTo>
                <a:lnTo>
                  <a:pt x="525780" y="22860"/>
                </a:lnTo>
                <a:lnTo>
                  <a:pt x="521144" y="33020"/>
                </a:lnTo>
                <a:lnTo>
                  <a:pt x="519861" y="38100"/>
                </a:lnTo>
                <a:lnTo>
                  <a:pt x="519328" y="46990"/>
                </a:lnTo>
                <a:lnTo>
                  <a:pt x="520026" y="50800"/>
                </a:lnTo>
                <a:lnTo>
                  <a:pt x="543204" y="74930"/>
                </a:lnTo>
                <a:lnTo>
                  <a:pt x="557923" y="74930"/>
                </a:lnTo>
                <a:lnTo>
                  <a:pt x="565188" y="72390"/>
                </a:lnTo>
                <a:lnTo>
                  <a:pt x="572236" y="69850"/>
                </a:lnTo>
                <a:lnTo>
                  <a:pt x="579094" y="67310"/>
                </a:lnTo>
                <a:lnTo>
                  <a:pt x="585597" y="63500"/>
                </a:lnTo>
                <a:lnTo>
                  <a:pt x="588746" y="62230"/>
                </a:lnTo>
                <a:lnTo>
                  <a:pt x="594829" y="60960"/>
                </a:lnTo>
                <a:lnTo>
                  <a:pt x="628728" y="60960"/>
                </a:lnTo>
                <a:lnTo>
                  <a:pt x="627773" y="58420"/>
                </a:lnTo>
                <a:lnTo>
                  <a:pt x="625868" y="55880"/>
                </a:lnTo>
                <a:lnTo>
                  <a:pt x="552107" y="55880"/>
                </a:lnTo>
                <a:lnTo>
                  <a:pt x="546658" y="54610"/>
                </a:lnTo>
                <a:lnTo>
                  <a:pt x="537133" y="41910"/>
                </a:lnTo>
                <a:lnTo>
                  <a:pt x="537476" y="36830"/>
                </a:lnTo>
                <a:lnTo>
                  <a:pt x="556298" y="17780"/>
                </a:lnTo>
                <a:lnTo>
                  <a:pt x="558850" y="16510"/>
                </a:lnTo>
                <a:lnTo>
                  <a:pt x="563473" y="13970"/>
                </a:lnTo>
                <a:lnTo>
                  <a:pt x="565454" y="13970"/>
                </a:lnTo>
                <a:lnTo>
                  <a:pt x="568731" y="12700"/>
                </a:lnTo>
                <a:lnTo>
                  <a:pt x="569823" y="12700"/>
                </a:lnTo>
                <a:lnTo>
                  <a:pt x="570699" y="11430"/>
                </a:lnTo>
                <a:lnTo>
                  <a:pt x="570915" y="11430"/>
                </a:lnTo>
                <a:lnTo>
                  <a:pt x="571004" y="10160"/>
                </a:lnTo>
                <a:lnTo>
                  <a:pt x="570471" y="8890"/>
                </a:lnTo>
                <a:lnTo>
                  <a:pt x="570026" y="7620"/>
                </a:lnTo>
                <a:lnTo>
                  <a:pt x="568731" y="6350"/>
                </a:lnTo>
                <a:lnTo>
                  <a:pt x="567918" y="5080"/>
                </a:lnTo>
                <a:lnTo>
                  <a:pt x="565975" y="3810"/>
                </a:lnTo>
                <a:lnTo>
                  <a:pt x="565150" y="2540"/>
                </a:lnTo>
                <a:lnTo>
                  <a:pt x="563054" y="1270"/>
                </a:lnTo>
                <a:lnTo>
                  <a:pt x="562000" y="0"/>
                </a:lnTo>
                <a:close/>
              </a:path>
              <a:path w="631825" h="605789">
                <a:moveTo>
                  <a:pt x="603148" y="40640"/>
                </a:moveTo>
                <a:lnTo>
                  <a:pt x="595884" y="40640"/>
                </a:lnTo>
                <a:lnTo>
                  <a:pt x="581342" y="45720"/>
                </a:lnTo>
                <a:lnTo>
                  <a:pt x="570953" y="49530"/>
                </a:lnTo>
                <a:lnTo>
                  <a:pt x="564286" y="53340"/>
                </a:lnTo>
                <a:lnTo>
                  <a:pt x="561086" y="54610"/>
                </a:lnTo>
                <a:lnTo>
                  <a:pt x="555002" y="55880"/>
                </a:lnTo>
                <a:lnTo>
                  <a:pt x="625868" y="55880"/>
                </a:lnTo>
                <a:lnTo>
                  <a:pt x="624916" y="54610"/>
                </a:lnTo>
                <a:lnTo>
                  <a:pt x="620877" y="49530"/>
                </a:lnTo>
                <a:lnTo>
                  <a:pt x="617474" y="46990"/>
                </a:lnTo>
                <a:lnTo>
                  <a:pt x="613968" y="44450"/>
                </a:lnTo>
                <a:lnTo>
                  <a:pt x="603148" y="40640"/>
                </a:lnTo>
                <a:close/>
              </a:path>
            </a:pathLst>
          </a:custGeom>
          <a:solidFill>
            <a:srgbClr val="59595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4" name="object 74"/>
          <p:cNvSpPr/>
          <p:nvPr/>
        </p:nvSpPr>
        <p:spPr>
          <a:xfrm>
            <a:off x="8689352" y="5178952"/>
            <a:ext cx="401320" cy="370205"/>
          </a:xfrm>
          <a:custGeom>
            <a:avLst/>
            <a:gdLst/>
            <a:ahLst/>
            <a:cxnLst/>
            <a:rect l="l" t="t" r="r" b="b"/>
            <a:pathLst>
              <a:path w="401320" h="370204">
                <a:moveTo>
                  <a:pt x="67106" y="205994"/>
                </a:moveTo>
                <a:lnTo>
                  <a:pt x="32131" y="222135"/>
                </a:lnTo>
                <a:lnTo>
                  <a:pt x="1340" y="252730"/>
                </a:lnTo>
                <a:lnTo>
                  <a:pt x="0" y="259041"/>
                </a:lnTo>
                <a:lnTo>
                  <a:pt x="1054" y="261327"/>
                </a:lnTo>
                <a:lnTo>
                  <a:pt x="108788" y="369062"/>
                </a:lnTo>
                <a:lnTo>
                  <a:pt x="109321" y="369354"/>
                </a:lnTo>
                <a:lnTo>
                  <a:pt x="110490" y="369582"/>
                </a:lnTo>
                <a:lnTo>
                  <a:pt x="111175" y="369455"/>
                </a:lnTo>
                <a:lnTo>
                  <a:pt x="124358" y="355714"/>
                </a:lnTo>
                <a:lnTo>
                  <a:pt x="124180" y="354482"/>
                </a:lnTo>
                <a:lnTo>
                  <a:pt x="123901" y="353949"/>
                </a:lnTo>
                <a:lnTo>
                  <a:pt x="82486" y="312521"/>
                </a:lnTo>
                <a:lnTo>
                  <a:pt x="94869" y="300139"/>
                </a:lnTo>
                <a:lnTo>
                  <a:pt x="70104" y="300139"/>
                </a:lnTo>
                <a:lnTo>
                  <a:pt x="24485" y="254533"/>
                </a:lnTo>
                <a:lnTo>
                  <a:pt x="53771" y="229235"/>
                </a:lnTo>
                <a:lnTo>
                  <a:pt x="61912" y="227190"/>
                </a:lnTo>
                <a:lnTo>
                  <a:pt x="106362" y="227190"/>
                </a:lnTo>
                <a:lnTo>
                  <a:pt x="105740" y="226288"/>
                </a:lnTo>
                <a:lnTo>
                  <a:pt x="95783" y="216331"/>
                </a:lnTo>
                <a:lnTo>
                  <a:pt x="91274" y="213029"/>
                </a:lnTo>
                <a:lnTo>
                  <a:pt x="81788" y="208343"/>
                </a:lnTo>
                <a:lnTo>
                  <a:pt x="76949" y="206933"/>
                </a:lnTo>
                <a:lnTo>
                  <a:pt x="67106" y="205994"/>
                </a:lnTo>
                <a:close/>
              </a:path>
              <a:path w="401320" h="370204">
                <a:moveTo>
                  <a:pt x="106362" y="227190"/>
                </a:moveTo>
                <a:lnTo>
                  <a:pt x="61912" y="227190"/>
                </a:lnTo>
                <a:lnTo>
                  <a:pt x="66357" y="227368"/>
                </a:lnTo>
                <a:lnTo>
                  <a:pt x="76034" y="230111"/>
                </a:lnTo>
                <a:lnTo>
                  <a:pt x="96056" y="265239"/>
                </a:lnTo>
                <a:lnTo>
                  <a:pt x="95186" y="269189"/>
                </a:lnTo>
                <a:lnTo>
                  <a:pt x="91490" y="277571"/>
                </a:lnTo>
                <a:lnTo>
                  <a:pt x="88290" y="281952"/>
                </a:lnTo>
                <a:lnTo>
                  <a:pt x="70104" y="300139"/>
                </a:lnTo>
                <a:lnTo>
                  <a:pt x="94869" y="300139"/>
                </a:lnTo>
                <a:lnTo>
                  <a:pt x="116014" y="265239"/>
                </a:lnTo>
                <a:lnTo>
                  <a:pt x="116535" y="251815"/>
                </a:lnTo>
                <a:lnTo>
                  <a:pt x="115328" y="245249"/>
                </a:lnTo>
                <a:lnTo>
                  <a:pt x="109931" y="232359"/>
                </a:lnTo>
                <a:lnTo>
                  <a:pt x="106362" y="227190"/>
                </a:lnTo>
                <a:close/>
              </a:path>
              <a:path w="401320" h="370204">
                <a:moveTo>
                  <a:pt x="184683" y="141617"/>
                </a:moveTo>
                <a:lnTo>
                  <a:pt x="151180" y="159829"/>
                </a:lnTo>
                <a:lnTo>
                  <a:pt x="132740" y="195199"/>
                </a:lnTo>
                <a:lnTo>
                  <a:pt x="133845" y="209791"/>
                </a:lnTo>
                <a:lnTo>
                  <a:pt x="155068" y="244398"/>
                </a:lnTo>
                <a:lnTo>
                  <a:pt x="189077" y="265696"/>
                </a:lnTo>
                <a:lnTo>
                  <a:pt x="202907" y="266623"/>
                </a:lnTo>
                <a:lnTo>
                  <a:pt x="209740" y="265417"/>
                </a:lnTo>
                <a:lnTo>
                  <a:pt x="223278" y="259613"/>
                </a:lnTo>
                <a:lnTo>
                  <a:pt x="229908" y="254914"/>
                </a:lnTo>
                <a:lnTo>
                  <a:pt x="238467" y="246354"/>
                </a:lnTo>
                <a:lnTo>
                  <a:pt x="201180" y="246354"/>
                </a:lnTo>
                <a:lnTo>
                  <a:pt x="191770" y="244398"/>
                </a:lnTo>
                <a:lnTo>
                  <a:pt x="160921" y="219214"/>
                </a:lnTo>
                <a:lnTo>
                  <a:pt x="151904" y="195275"/>
                </a:lnTo>
                <a:lnTo>
                  <a:pt x="152311" y="190563"/>
                </a:lnTo>
                <a:lnTo>
                  <a:pt x="181737" y="161861"/>
                </a:lnTo>
                <a:lnTo>
                  <a:pt x="186499" y="161658"/>
                </a:lnTo>
                <a:lnTo>
                  <a:pt x="230370" y="161658"/>
                </a:lnTo>
                <a:lnTo>
                  <a:pt x="227555" y="159016"/>
                </a:lnTo>
                <a:lnTo>
                  <a:pt x="198513" y="142557"/>
                </a:lnTo>
                <a:lnTo>
                  <a:pt x="184683" y="141617"/>
                </a:lnTo>
                <a:close/>
              </a:path>
              <a:path w="401320" h="370204">
                <a:moveTo>
                  <a:pt x="230370" y="161658"/>
                </a:moveTo>
                <a:lnTo>
                  <a:pt x="186499" y="161658"/>
                </a:lnTo>
                <a:lnTo>
                  <a:pt x="195897" y="163728"/>
                </a:lnTo>
                <a:lnTo>
                  <a:pt x="200558" y="165747"/>
                </a:lnTo>
                <a:lnTo>
                  <a:pt x="232498" y="198437"/>
                </a:lnTo>
                <a:lnTo>
                  <a:pt x="235788" y="212712"/>
                </a:lnTo>
                <a:lnTo>
                  <a:pt x="235356" y="217424"/>
                </a:lnTo>
                <a:lnTo>
                  <a:pt x="205930" y="246113"/>
                </a:lnTo>
                <a:lnTo>
                  <a:pt x="201180" y="246354"/>
                </a:lnTo>
                <a:lnTo>
                  <a:pt x="238467" y="246354"/>
                </a:lnTo>
                <a:lnTo>
                  <a:pt x="243090" y="241731"/>
                </a:lnTo>
                <a:lnTo>
                  <a:pt x="247865" y="234759"/>
                </a:lnTo>
                <a:lnTo>
                  <a:pt x="253606" y="220230"/>
                </a:lnTo>
                <a:lnTo>
                  <a:pt x="254762" y="212953"/>
                </a:lnTo>
                <a:lnTo>
                  <a:pt x="253644" y="198361"/>
                </a:lnTo>
                <a:lnTo>
                  <a:pt x="232549" y="163703"/>
                </a:lnTo>
                <a:lnTo>
                  <a:pt x="230370" y="161658"/>
                </a:lnTo>
                <a:close/>
              </a:path>
              <a:path w="401320" h="370204">
                <a:moveTo>
                  <a:pt x="189179" y="49949"/>
                </a:moveTo>
                <a:lnTo>
                  <a:pt x="175780" y="63347"/>
                </a:lnTo>
                <a:lnTo>
                  <a:pt x="176072" y="64465"/>
                </a:lnTo>
                <a:lnTo>
                  <a:pt x="176377" y="64973"/>
                </a:lnTo>
                <a:lnTo>
                  <a:pt x="294716" y="183311"/>
                </a:lnTo>
                <a:lnTo>
                  <a:pt x="295211" y="183603"/>
                </a:lnTo>
                <a:lnTo>
                  <a:pt x="296265" y="183832"/>
                </a:lnTo>
                <a:lnTo>
                  <a:pt x="296926" y="183730"/>
                </a:lnTo>
                <a:lnTo>
                  <a:pt x="309626" y="170116"/>
                </a:lnTo>
                <a:lnTo>
                  <a:pt x="309499" y="169316"/>
                </a:lnTo>
                <a:lnTo>
                  <a:pt x="309219" y="168808"/>
                </a:lnTo>
                <a:lnTo>
                  <a:pt x="190881" y="50469"/>
                </a:lnTo>
                <a:lnTo>
                  <a:pt x="190347" y="50177"/>
                </a:lnTo>
                <a:lnTo>
                  <a:pt x="189179" y="49949"/>
                </a:lnTo>
                <a:close/>
              </a:path>
              <a:path w="401320" h="370204">
                <a:moveTo>
                  <a:pt x="230136" y="8991"/>
                </a:moveTo>
                <a:lnTo>
                  <a:pt x="216725" y="22402"/>
                </a:lnTo>
                <a:lnTo>
                  <a:pt x="217030" y="23507"/>
                </a:lnTo>
                <a:lnTo>
                  <a:pt x="217335" y="24028"/>
                </a:lnTo>
                <a:lnTo>
                  <a:pt x="335673" y="142354"/>
                </a:lnTo>
                <a:lnTo>
                  <a:pt x="336169" y="142646"/>
                </a:lnTo>
                <a:lnTo>
                  <a:pt x="337223" y="142887"/>
                </a:lnTo>
                <a:lnTo>
                  <a:pt x="337883" y="142786"/>
                </a:lnTo>
                <a:lnTo>
                  <a:pt x="350621" y="129489"/>
                </a:lnTo>
                <a:lnTo>
                  <a:pt x="350443" y="128371"/>
                </a:lnTo>
                <a:lnTo>
                  <a:pt x="350164" y="127863"/>
                </a:lnTo>
                <a:lnTo>
                  <a:pt x="305854" y="83540"/>
                </a:lnTo>
                <a:lnTo>
                  <a:pt x="398682" y="83540"/>
                </a:lnTo>
                <a:lnTo>
                  <a:pt x="399694" y="82257"/>
                </a:lnTo>
                <a:lnTo>
                  <a:pt x="400165" y="81521"/>
                </a:lnTo>
                <a:lnTo>
                  <a:pt x="303822" y="81521"/>
                </a:lnTo>
                <a:lnTo>
                  <a:pt x="231825" y="9525"/>
                </a:lnTo>
                <a:lnTo>
                  <a:pt x="231305" y="9232"/>
                </a:lnTo>
                <a:lnTo>
                  <a:pt x="230136" y="8991"/>
                </a:lnTo>
                <a:close/>
              </a:path>
              <a:path w="401320" h="370204">
                <a:moveTo>
                  <a:pt x="398682" y="83540"/>
                </a:moveTo>
                <a:lnTo>
                  <a:pt x="305854" y="83540"/>
                </a:lnTo>
                <a:lnTo>
                  <a:pt x="383006" y="93916"/>
                </a:lnTo>
                <a:lnTo>
                  <a:pt x="383882" y="94081"/>
                </a:lnTo>
                <a:lnTo>
                  <a:pt x="397941" y="84480"/>
                </a:lnTo>
                <a:lnTo>
                  <a:pt x="398682" y="83540"/>
                </a:lnTo>
                <a:close/>
              </a:path>
              <a:path w="401320" h="370204">
                <a:moveTo>
                  <a:pt x="315544" y="0"/>
                </a:moveTo>
                <a:lnTo>
                  <a:pt x="300837" y="18783"/>
                </a:lnTo>
                <a:lnTo>
                  <a:pt x="303822" y="81521"/>
                </a:lnTo>
                <a:lnTo>
                  <a:pt x="400165" y="81521"/>
                </a:lnTo>
                <a:lnTo>
                  <a:pt x="400304" y="81305"/>
                </a:lnTo>
                <a:lnTo>
                  <a:pt x="400939" y="79717"/>
                </a:lnTo>
                <a:lnTo>
                  <a:pt x="401040" y="79032"/>
                </a:lnTo>
                <a:lnTo>
                  <a:pt x="400812" y="77863"/>
                </a:lnTo>
                <a:lnTo>
                  <a:pt x="319913" y="65265"/>
                </a:lnTo>
                <a:lnTo>
                  <a:pt x="319849" y="6159"/>
                </a:lnTo>
                <a:lnTo>
                  <a:pt x="316712" y="127"/>
                </a:lnTo>
                <a:lnTo>
                  <a:pt x="315544" y="0"/>
                </a:lnTo>
                <a:close/>
              </a:path>
            </a:pathLst>
          </a:custGeom>
          <a:solidFill>
            <a:srgbClr val="59595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5" name="object 75"/>
          <p:cNvSpPr/>
          <p:nvPr/>
        </p:nvSpPr>
        <p:spPr>
          <a:xfrm>
            <a:off x="9464481" y="5197665"/>
            <a:ext cx="640032" cy="599439"/>
          </a:xfrm>
          <a:prstGeom prst="rect">
            <a:avLst/>
          </a:prstGeom>
          <a:blipFill>
            <a:blip r:embed="rId2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6" name="object 76"/>
          <p:cNvSpPr/>
          <p:nvPr/>
        </p:nvSpPr>
        <p:spPr>
          <a:xfrm>
            <a:off x="10790579" y="5196455"/>
            <a:ext cx="334010" cy="294640"/>
          </a:xfrm>
          <a:custGeom>
            <a:avLst/>
            <a:gdLst/>
            <a:ahLst/>
            <a:cxnLst/>
            <a:rect l="l" t="t" r="r" b="b"/>
            <a:pathLst>
              <a:path w="334009" h="294639">
                <a:moveTo>
                  <a:pt x="13944" y="169760"/>
                </a:moveTo>
                <a:lnTo>
                  <a:pt x="0" y="183705"/>
                </a:lnTo>
                <a:lnTo>
                  <a:pt x="241" y="184873"/>
                </a:lnTo>
                <a:lnTo>
                  <a:pt x="533" y="185394"/>
                </a:lnTo>
                <a:lnTo>
                  <a:pt x="108559" y="293420"/>
                </a:lnTo>
                <a:lnTo>
                  <a:pt x="110756" y="294424"/>
                </a:lnTo>
                <a:lnTo>
                  <a:pt x="114973" y="293839"/>
                </a:lnTo>
                <a:lnTo>
                  <a:pt x="116700" y="293014"/>
                </a:lnTo>
                <a:lnTo>
                  <a:pt x="140627" y="269087"/>
                </a:lnTo>
                <a:lnTo>
                  <a:pt x="114439" y="269087"/>
                </a:lnTo>
                <a:lnTo>
                  <a:pt x="15646" y="170281"/>
                </a:lnTo>
                <a:lnTo>
                  <a:pt x="15112" y="169989"/>
                </a:lnTo>
                <a:lnTo>
                  <a:pt x="13944" y="169760"/>
                </a:lnTo>
                <a:close/>
              </a:path>
              <a:path w="334009" h="294639">
                <a:moveTo>
                  <a:pt x="157619" y="227228"/>
                </a:moveTo>
                <a:lnTo>
                  <a:pt x="156324" y="227456"/>
                </a:lnTo>
                <a:lnTo>
                  <a:pt x="155740" y="227787"/>
                </a:lnTo>
                <a:lnTo>
                  <a:pt x="114439" y="269087"/>
                </a:lnTo>
                <a:lnTo>
                  <a:pt x="140627" y="269087"/>
                </a:lnTo>
                <a:lnTo>
                  <a:pt x="168833" y="240880"/>
                </a:lnTo>
                <a:lnTo>
                  <a:pt x="169163" y="240283"/>
                </a:lnTo>
                <a:lnTo>
                  <a:pt x="169392" y="239001"/>
                </a:lnTo>
                <a:lnTo>
                  <a:pt x="169303" y="238264"/>
                </a:lnTo>
                <a:lnTo>
                  <a:pt x="157619" y="227228"/>
                </a:lnTo>
                <a:close/>
              </a:path>
              <a:path w="334009" h="294639">
                <a:moveTo>
                  <a:pt x="165112" y="89446"/>
                </a:moveTo>
                <a:lnTo>
                  <a:pt x="127838" y="111404"/>
                </a:lnTo>
                <a:lnTo>
                  <a:pt x="117182" y="137972"/>
                </a:lnTo>
                <a:lnTo>
                  <a:pt x="118117" y="152171"/>
                </a:lnTo>
                <a:lnTo>
                  <a:pt x="139522" y="187413"/>
                </a:lnTo>
                <a:lnTo>
                  <a:pt x="174967" y="209321"/>
                </a:lnTo>
                <a:lnTo>
                  <a:pt x="188798" y="209791"/>
                </a:lnTo>
                <a:lnTo>
                  <a:pt x="195605" y="208368"/>
                </a:lnTo>
                <a:lnTo>
                  <a:pt x="209016" y="202222"/>
                </a:lnTo>
                <a:lnTo>
                  <a:pt x="215620" y="197421"/>
                </a:lnTo>
                <a:lnTo>
                  <a:pt x="222487" y="190563"/>
                </a:lnTo>
                <a:lnTo>
                  <a:pt x="188328" y="190563"/>
                </a:lnTo>
                <a:lnTo>
                  <a:pt x="179171" y="189649"/>
                </a:lnTo>
                <a:lnTo>
                  <a:pt x="174688" y="188099"/>
                </a:lnTo>
                <a:lnTo>
                  <a:pt x="165887" y="182841"/>
                </a:lnTo>
                <a:lnTo>
                  <a:pt x="161493" y="179323"/>
                </a:lnTo>
                <a:lnTo>
                  <a:pt x="157099" y="174929"/>
                </a:lnTo>
                <a:lnTo>
                  <a:pt x="167728" y="164299"/>
                </a:lnTo>
                <a:lnTo>
                  <a:pt x="146469" y="164299"/>
                </a:lnTo>
                <a:lnTo>
                  <a:pt x="134950" y="137274"/>
                </a:lnTo>
                <a:lnTo>
                  <a:pt x="135432" y="133222"/>
                </a:lnTo>
                <a:lnTo>
                  <a:pt x="138150" y="125094"/>
                </a:lnTo>
                <a:lnTo>
                  <a:pt x="140639" y="121272"/>
                </a:lnTo>
                <a:lnTo>
                  <a:pt x="151244" y="110667"/>
                </a:lnTo>
                <a:lnTo>
                  <a:pt x="158699" y="107543"/>
                </a:lnTo>
                <a:lnTo>
                  <a:pt x="205175" y="107543"/>
                </a:lnTo>
                <a:lnTo>
                  <a:pt x="200710" y="103085"/>
                </a:lnTo>
                <a:lnTo>
                  <a:pt x="195211" y="98894"/>
                </a:lnTo>
                <a:lnTo>
                  <a:pt x="183489" y="92443"/>
                </a:lnTo>
                <a:lnTo>
                  <a:pt x="177469" y="90563"/>
                </a:lnTo>
                <a:lnTo>
                  <a:pt x="165112" y="89446"/>
                </a:lnTo>
                <a:close/>
              </a:path>
              <a:path w="334009" h="294639">
                <a:moveTo>
                  <a:pt x="233807" y="144767"/>
                </a:moveTo>
                <a:lnTo>
                  <a:pt x="228892" y="151739"/>
                </a:lnTo>
                <a:lnTo>
                  <a:pt x="227812" y="154190"/>
                </a:lnTo>
                <a:lnTo>
                  <a:pt x="202234" y="185915"/>
                </a:lnTo>
                <a:lnTo>
                  <a:pt x="188328" y="190563"/>
                </a:lnTo>
                <a:lnTo>
                  <a:pt x="222487" y="190563"/>
                </a:lnTo>
                <a:lnTo>
                  <a:pt x="243586" y="158254"/>
                </a:lnTo>
                <a:lnTo>
                  <a:pt x="244005" y="156768"/>
                </a:lnTo>
                <a:lnTo>
                  <a:pt x="243928" y="154876"/>
                </a:lnTo>
                <a:lnTo>
                  <a:pt x="234365" y="144818"/>
                </a:lnTo>
                <a:lnTo>
                  <a:pt x="233807" y="144767"/>
                </a:lnTo>
                <a:close/>
              </a:path>
              <a:path w="334009" h="294639">
                <a:moveTo>
                  <a:pt x="205175" y="107543"/>
                </a:moveTo>
                <a:lnTo>
                  <a:pt x="158699" y="107543"/>
                </a:lnTo>
                <a:lnTo>
                  <a:pt x="166598" y="108305"/>
                </a:lnTo>
                <a:lnTo>
                  <a:pt x="172485" y="109544"/>
                </a:lnTo>
                <a:lnTo>
                  <a:pt x="178281" y="112098"/>
                </a:lnTo>
                <a:lnTo>
                  <a:pt x="183988" y="115969"/>
                </a:lnTo>
                <a:lnTo>
                  <a:pt x="189611" y="121157"/>
                </a:lnTo>
                <a:lnTo>
                  <a:pt x="146469" y="164299"/>
                </a:lnTo>
                <a:lnTo>
                  <a:pt x="167728" y="164299"/>
                </a:lnTo>
                <a:lnTo>
                  <a:pt x="210654" y="121373"/>
                </a:lnTo>
                <a:lnTo>
                  <a:pt x="211480" y="119583"/>
                </a:lnTo>
                <a:lnTo>
                  <a:pt x="211848" y="115354"/>
                </a:lnTo>
                <a:lnTo>
                  <a:pt x="210794" y="113156"/>
                </a:lnTo>
                <a:lnTo>
                  <a:pt x="205175" y="107543"/>
                </a:lnTo>
                <a:close/>
              </a:path>
              <a:path w="334009" h="294639">
                <a:moveTo>
                  <a:pt x="254558" y="0"/>
                </a:moveTo>
                <a:lnTo>
                  <a:pt x="217284" y="21958"/>
                </a:lnTo>
                <a:lnTo>
                  <a:pt x="206616" y="48526"/>
                </a:lnTo>
                <a:lnTo>
                  <a:pt x="207563" y="62725"/>
                </a:lnTo>
                <a:lnTo>
                  <a:pt x="228968" y="97967"/>
                </a:lnTo>
                <a:lnTo>
                  <a:pt x="264414" y="119875"/>
                </a:lnTo>
                <a:lnTo>
                  <a:pt x="278231" y="120345"/>
                </a:lnTo>
                <a:lnTo>
                  <a:pt x="285051" y="118922"/>
                </a:lnTo>
                <a:lnTo>
                  <a:pt x="298462" y="112775"/>
                </a:lnTo>
                <a:lnTo>
                  <a:pt x="305066" y="107988"/>
                </a:lnTo>
                <a:lnTo>
                  <a:pt x="311928" y="101117"/>
                </a:lnTo>
                <a:lnTo>
                  <a:pt x="277774" y="101117"/>
                </a:lnTo>
                <a:lnTo>
                  <a:pt x="268617" y="100202"/>
                </a:lnTo>
                <a:lnTo>
                  <a:pt x="264134" y="98653"/>
                </a:lnTo>
                <a:lnTo>
                  <a:pt x="255333" y="93395"/>
                </a:lnTo>
                <a:lnTo>
                  <a:pt x="250939" y="89877"/>
                </a:lnTo>
                <a:lnTo>
                  <a:pt x="246545" y="85483"/>
                </a:lnTo>
                <a:lnTo>
                  <a:pt x="257175" y="74853"/>
                </a:lnTo>
                <a:lnTo>
                  <a:pt x="235915" y="74853"/>
                </a:lnTo>
                <a:lnTo>
                  <a:pt x="224396" y="47828"/>
                </a:lnTo>
                <a:lnTo>
                  <a:pt x="224866" y="43776"/>
                </a:lnTo>
                <a:lnTo>
                  <a:pt x="227596" y="35661"/>
                </a:lnTo>
                <a:lnTo>
                  <a:pt x="230085" y="31826"/>
                </a:lnTo>
                <a:lnTo>
                  <a:pt x="240690" y="21221"/>
                </a:lnTo>
                <a:lnTo>
                  <a:pt x="248145" y="18097"/>
                </a:lnTo>
                <a:lnTo>
                  <a:pt x="294621" y="18097"/>
                </a:lnTo>
                <a:lnTo>
                  <a:pt x="290156" y="13639"/>
                </a:lnTo>
                <a:lnTo>
                  <a:pt x="284657" y="9448"/>
                </a:lnTo>
                <a:lnTo>
                  <a:pt x="272935" y="3009"/>
                </a:lnTo>
                <a:lnTo>
                  <a:pt x="266915" y="1117"/>
                </a:lnTo>
                <a:lnTo>
                  <a:pt x="254558" y="0"/>
                </a:lnTo>
                <a:close/>
              </a:path>
              <a:path w="334009" h="294639">
                <a:moveTo>
                  <a:pt x="323253" y="55321"/>
                </a:moveTo>
                <a:lnTo>
                  <a:pt x="318338" y="62293"/>
                </a:lnTo>
                <a:lnTo>
                  <a:pt x="317258" y="64744"/>
                </a:lnTo>
                <a:lnTo>
                  <a:pt x="291680" y="96481"/>
                </a:lnTo>
                <a:lnTo>
                  <a:pt x="277774" y="101117"/>
                </a:lnTo>
                <a:lnTo>
                  <a:pt x="311928" y="101117"/>
                </a:lnTo>
                <a:lnTo>
                  <a:pt x="333032" y="68808"/>
                </a:lnTo>
                <a:lnTo>
                  <a:pt x="333451" y="67322"/>
                </a:lnTo>
                <a:lnTo>
                  <a:pt x="333375" y="65443"/>
                </a:lnTo>
                <a:lnTo>
                  <a:pt x="323811" y="55384"/>
                </a:lnTo>
                <a:lnTo>
                  <a:pt x="323253" y="55321"/>
                </a:lnTo>
                <a:close/>
              </a:path>
              <a:path w="334009" h="294639">
                <a:moveTo>
                  <a:pt x="294621" y="18097"/>
                </a:moveTo>
                <a:lnTo>
                  <a:pt x="248145" y="18097"/>
                </a:lnTo>
                <a:lnTo>
                  <a:pt x="256044" y="18872"/>
                </a:lnTo>
                <a:lnTo>
                  <a:pt x="261926" y="20103"/>
                </a:lnTo>
                <a:lnTo>
                  <a:pt x="267722" y="22653"/>
                </a:lnTo>
                <a:lnTo>
                  <a:pt x="273432" y="26523"/>
                </a:lnTo>
                <a:lnTo>
                  <a:pt x="279057" y="31711"/>
                </a:lnTo>
                <a:lnTo>
                  <a:pt x="235915" y="74853"/>
                </a:lnTo>
                <a:lnTo>
                  <a:pt x="257175" y="74853"/>
                </a:lnTo>
                <a:lnTo>
                  <a:pt x="300101" y="31927"/>
                </a:lnTo>
                <a:lnTo>
                  <a:pt x="300926" y="30137"/>
                </a:lnTo>
                <a:lnTo>
                  <a:pt x="301282" y="25907"/>
                </a:lnTo>
                <a:lnTo>
                  <a:pt x="300240" y="23710"/>
                </a:lnTo>
                <a:lnTo>
                  <a:pt x="294621" y="18097"/>
                </a:lnTo>
                <a:close/>
              </a:path>
            </a:pathLst>
          </a:custGeom>
          <a:solidFill>
            <a:srgbClr val="59595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7" name="object 77"/>
          <p:cNvSpPr txBox="1"/>
          <p:nvPr/>
        </p:nvSpPr>
        <p:spPr>
          <a:xfrm>
            <a:off x="478142" y="1810657"/>
            <a:ext cx="280035" cy="2792095"/>
          </a:xfrm>
          <a:prstGeom prst="rect">
            <a:avLst/>
          </a:prstGeom>
        </p:spPr>
        <p:txBody>
          <a:bodyPr vert="vert270" wrap="square" lIns="0" tIns="0" rIns="0" bIns="0" rtlCol="0">
            <a:spAutoFit/>
          </a:bodyPr>
          <a:lstStyle/>
          <a:p>
            <a:pPr marL="12700" marR="0" lvl="0" indent="0" algn="l" defTabSz="914400" rtl="0" eaLnBrk="1" fontAlgn="auto" latinLnBrk="0" hangingPunct="1">
              <a:lnSpc>
                <a:spcPts val="2005"/>
              </a:lnSpc>
              <a:spcBef>
                <a:spcPts val="0"/>
              </a:spcBef>
              <a:spcAft>
                <a:spcPts val="0"/>
              </a:spcAft>
              <a:buClrTx/>
              <a:buSzTx/>
              <a:buFontTx/>
              <a:buNone/>
              <a:tabLst/>
              <a:defRPr/>
            </a:pPr>
            <a:r>
              <a:rPr kumimoji="0" sz="2000" b="0" i="1" u="none" strike="noStrike" kern="1200" cap="none" spc="-5" normalizeH="0" baseline="0" noProof="0" dirty="0">
                <a:ln>
                  <a:noFill/>
                </a:ln>
                <a:solidFill>
                  <a:srgbClr val="595958"/>
                </a:solidFill>
                <a:effectLst/>
                <a:uLnTx/>
                <a:uFillTx/>
                <a:latin typeface="Calibri"/>
                <a:ea typeface="+mn-ea"/>
                <a:cs typeface="Calibri"/>
              </a:rPr>
              <a:t>New HIV </a:t>
            </a:r>
            <a:r>
              <a:rPr kumimoji="0" sz="2000" b="0" i="1" u="none" strike="noStrike" kern="1200" cap="none" spc="0" normalizeH="0" baseline="0" noProof="0" dirty="0">
                <a:ln>
                  <a:noFill/>
                </a:ln>
                <a:solidFill>
                  <a:srgbClr val="595958"/>
                </a:solidFill>
                <a:effectLst/>
                <a:uLnTx/>
                <a:uFillTx/>
                <a:latin typeface="Calibri"/>
                <a:ea typeface="+mn-ea"/>
                <a:cs typeface="Calibri"/>
              </a:rPr>
              <a:t>Diagnoses</a:t>
            </a:r>
            <a:r>
              <a:rPr kumimoji="0" sz="2000" b="0" i="1" u="none" strike="noStrike" kern="1200" cap="none" spc="-95" normalizeH="0" baseline="0" noProof="0" dirty="0">
                <a:ln>
                  <a:noFill/>
                </a:ln>
                <a:solidFill>
                  <a:srgbClr val="595958"/>
                </a:solidFill>
                <a:effectLst/>
                <a:uLnTx/>
                <a:uFillTx/>
                <a:latin typeface="Calibri"/>
                <a:ea typeface="+mn-ea"/>
                <a:cs typeface="Calibri"/>
              </a:rPr>
              <a:t> </a:t>
            </a:r>
            <a:r>
              <a:rPr kumimoji="0" sz="2000" b="0" i="1" u="none" strike="noStrike" kern="1200" cap="none" spc="-5" normalizeH="0" baseline="0" noProof="0" dirty="0">
                <a:ln>
                  <a:noFill/>
                </a:ln>
                <a:solidFill>
                  <a:srgbClr val="595958"/>
                </a:solidFill>
                <a:effectLst/>
                <a:uLnTx/>
                <a:uFillTx/>
                <a:latin typeface="Calibri"/>
                <a:ea typeface="+mn-ea"/>
                <a:cs typeface="Calibri"/>
              </a:rPr>
              <a:t>Counts</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78" name="object 78"/>
          <p:cNvSpPr/>
          <p:nvPr/>
        </p:nvSpPr>
        <p:spPr>
          <a:xfrm>
            <a:off x="3028950" y="1595437"/>
            <a:ext cx="243839" cy="73532"/>
          </a:xfrm>
          <a:prstGeom prst="rect">
            <a:avLst/>
          </a:prstGeom>
          <a:blipFill>
            <a:blip r:embed="rId26"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9" name="object 79"/>
          <p:cNvSpPr/>
          <p:nvPr/>
        </p:nvSpPr>
        <p:spPr>
          <a:xfrm>
            <a:off x="4303014" y="1595437"/>
            <a:ext cx="243839" cy="73532"/>
          </a:xfrm>
          <a:prstGeom prst="rect">
            <a:avLst/>
          </a:prstGeom>
          <a:blipFill>
            <a:blip r:embed="rId27"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0" name="object 80"/>
          <p:cNvSpPr/>
          <p:nvPr/>
        </p:nvSpPr>
        <p:spPr>
          <a:xfrm>
            <a:off x="5577078" y="1595437"/>
            <a:ext cx="243839" cy="73532"/>
          </a:xfrm>
          <a:prstGeom prst="rect">
            <a:avLst/>
          </a:prstGeom>
          <a:blipFill>
            <a:blip r:embed="rId28"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1" name="object 81"/>
          <p:cNvSpPr/>
          <p:nvPr/>
        </p:nvSpPr>
        <p:spPr>
          <a:xfrm>
            <a:off x="6851142" y="1595437"/>
            <a:ext cx="243840" cy="73532"/>
          </a:xfrm>
          <a:prstGeom prst="rect">
            <a:avLst/>
          </a:prstGeom>
          <a:blipFill>
            <a:blip r:embed="rId29"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2" name="object 82"/>
          <p:cNvSpPr/>
          <p:nvPr/>
        </p:nvSpPr>
        <p:spPr>
          <a:xfrm>
            <a:off x="8125206" y="1595437"/>
            <a:ext cx="243840" cy="73532"/>
          </a:xfrm>
          <a:prstGeom prst="rect">
            <a:avLst/>
          </a:prstGeom>
          <a:blipFill>
            <a:blip r:embed="rId30"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3" name="object 83"/>
          <p:cNvSpPr txBox="1"/>
          <p:nvPr/>
        </p:nvSpPr>
        <p:spPr>
          <a:xfrm>
            <a:off x="3285130" y="1439056"/>
            <a:ext cx="5636260"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tab pos="1286510" algn="l"/>
                <a:tab pos="2560955" algn="l"/>
                <a:tab pos="3835400" algn="l"/>
                <a:tab pos="5109210" algn="l"/>
              </a:tabLst>
              <a:defRPr/>
            </a:pPr>
            <a:r>
              <a:rPr kumimoji="0" sz="2000" b="0" i="1" u="none" strike="noStrike" kern="1200" cap="none" spc="-10" normalizeH="0" baseline="0" noProof="0" dirty="0">
                <a:ln>
                  <a:noFill/>
                </a:ln>
                <a:solidFill>
                  <a:srgbClr val="595958"/>
                </a:solidFill>
                <a:effectLst/>
                <a:uLnTx/>
                <a:uFillTx/>
                <a:latin typeface="Calibri"/>
                <a:ea typeface="+mn-ea"/>
                <a:cs typeface="Calibri"/>
              </a:rPr>
              <a:t>2</a:t>
            </a:r>
            <a:r>
              <a:rPr kumimoji="0" sz="2000" b="0" i="1" u="none" strike="noStrike" kern="1200" cap="none" spc="0" normalizeH="0" baseline="0" noProof="0" dirty="0">
                <a:ln>
                  <a:noFill/>
                </a:ln>
                <a:solidFill>
                  <a:srgbClr val="595958"/>
                </a:solidFill>
                <a:effectLst/>
                <a:uLnTx/>
                <a:uFillTx/>
                <a:latin typeface="Calibri"/>
                <a:ea typeface="+mn-ea"/>
                <a:cs typeface="Calibri"/>
              </a:rPr>
              <a:t>0</a:t>
            </a:r>
            <a:r>
              <a:rPr kumimoji="0" sz="2000" b="0" i="1" u="none" strike="noStrike" kern="1200" cap="none" spc="-10" normalizeH="0" baseline="0" noProof="0" dirty="0">
                <a:ln>
                  <a:noFill/>
                </a:ln>
                <a:solidFill>
                  <a:srgbClr val="595958"/>
                </a:solidFill>
                <a:effectLst/>
                <a:uLnTx/>
                <a:uFillTx/>
                <a:latin typeface="Calibri"/>
                <a:ea typeface="+mn-ea"/>
                <a:cs typeface="Calibri"/>
              </a:rPr>
              <a:t>1</a:t>
            </a:r>
            <a:r>
              <a:rPr kumimoji="0" sz="2000" b="0" i="1" u="none" strike="noStrike" kern="1200" cap="none" spc="0" normalizeH="0" baseline="0" noProof="0" dirty="0">
                <a:ln>
                  <a:noFill/>
                </a:ln>
                <a:solidFill>
                  <a:srgbClr val="595958"/>
                </a:solidFill>
                <a:effectLst/>
                <a:uLnTx/>
                <a:uFillTx/>
                <a:latin typeface="Calibri"/>
                <a:ea typeface="+mn-ea"/>
                <a:cs typeface="Calibri"/>
              </a:rPr>
              <a:t>7	</a:t>
            </a:r>
            <a:r>
              <a:rPr kumimoji="0" sz="2000" b="0" i="1" u="none" strike="noStrike" kern="1200" cap="none" spc="-10" normalizeH="0" baseline="0" noProof="0" dirty="0">
                <a:ln>
                  <a:noFill/>
                </a:ln>
                <a:solidFill>
                  <a:srgbClr val="595958"/>
                </a:solidFill>
                <a:effectLst/>
                <a:uLnTx/>
                <a:uFillTx/>
                <a:latin typeface="Calibri"/>
                <a:ea typeface="+mn-ea"/>
                <a:cs typeface="Calibri"/>
              </a:rPr>
              <a:t>2</a:t>
            </a:r>
            <a:r>
              <a:rPr kumimoji="0" sz="2000" b="0" i="1" u="none" strike="noStrike" kern="1200" cap="none" spc="0" normalizeH="0" baseline="0" noProof="0" dirty="0">
                <a:ln>
                  <a:noFill/>
                </a:ln>
                <a:solidFill>
                  <a:srgbClr val="595958"/>
                </a:solidFill>
                <a:effectLst/>
                <a:uLnTx/>
                <a:uFillTx/>
                <a:latin typeface="Calibri"/>
                <a:ea typeface="+mn-ea"/>
                <a:cs typeface="Calibri"/>
              </a:rPr>
              <a:t>0</a:t>
            </a:r>
            <a:r>
              <a:rPr kumimoji="0" sz="2000" b="0" i="1" u="none" strike="noStrike" kern="1200" cap="none" spc="-10" normalizeH="0" baseline="0" noProof="0" dirty="0">
                <a:ln>
                  <a:noFill/>
                </a:ln>
                <a:solidFill>
                  <a:srgbClr val="595958"/>
                </a:solidFill>
                <a:effectLst/>
                <a:uLnTx/>
                <a:uFillTx/>
                <a:latin typeface="Calibri"/>
                <a:ea typeface="+mn-ea"/>
                <a:cs typeface="Calibri"/>
              </a:rPr>
              <a:t>1</a:t>
            </a:r>
            <a:r>
              <a:rPr kumimoji="0" sz="2000" b="0" i="1" u="none" strike="noStrike" kern="1200" cap="none" spc="0" normalizeH="0" baseline="0" noProof="0" dirty="0">
                <a:ln>
                  <a:noFill/>
                </a:ln>
                <a:solidFill>
                  <a:srgbClr val="595958"/>
                </a:solidFill>
                <a:effectLst/>
                <a:uLnTx/>
                <a:uFillTx/>
                <a:latin typeface="Calibri"/>
                <a:ea typeface="+mn-ea"/>
                <a:cs typeface="Calibri"/>
              </a:rPr>
              <a:t>8	</a:t>
            </a:r>
            <a:r>
              <a:rPr kumimoji="0" sz="2000" b="0" i="1" u="none" strike="noStrike" kern="1200" cap="none" spc="-10" normalizeH="0" baseline="0" noProof="0" dirty="0">
                <a:ln>
                  <a:noFill/>
                </a:ln>
                <a:solidFill>
                  <a:srgbClr val="595958"/>
                </a:solidFill>
                <a:effectLst/>
                <a:uLnTx/>
                <a:uFillTx/>
                <a:latin typeface="Calibri"/>
                <a:ea typeface="+mn-ea"/>
                <a:cs typeface="Calibri"/>
              </a:rPr>
              <a:t>2</a:t>
            </a:r>
            <a:r>
              <a:rPr kumimoji="0" sz="2000" b="0" i="1" u="none" strike="noStrike" kern="1200" cap="none" spc="0" normalizeH="0" baseline="0" noProof="0" dirty="0">
                <a:ln>
                  <a:noFill/>
                </a:ln>
                <a:solidFill>
                  <a:srgbClr val="595958"/>
                </a:solidFill>
                <a:effectLst/>
                <a:uLnTx/>
                <a:uFillTx/>
                <a:latin typeface="Calibri"/>
                <a:ea typeface="+mn-ea"/>
                <a:cs typeface="Calibri"/>
              </a:rPr>
              <a:t>0</a:t>
            </a:r>
            <a:r>
              <a:rPr kumimoji="0" sz="2000" b="0" i="1" u="none" strike="noStrike" kern="1200" cap="none" spc="-10" normalizeH="0" baseline="0" noProof="0" dirty="0">
                <a:ln>
                  <a:noFill/>
                </a:ln>
                <a:solidFill>
                  <a:srgbClr val="595958"/>
                </a:solidFill>
                <a:effectLst/>
                <a:uLnTx/>
                <a:uFillTx/>
                <a:latin typeface="Calibri"/>
                <a:ea typeface="+mn-ea"/>
                <a:cs typeface="Calibri"/>
              </a:rPr>
              <a:t>1</a:t>
            </a:r>
            <a:r>
              <a:rPr kumimoji="0" sz="2000" b="0" i="1" u="none" strike="noStrike" kern="1200" cap="none" spc="0" normalizeH="0" baseline="0" noProof="0" dirty="0">
                <a:ln>
                  <a:noFill/>
                </a:ln>
                <a:solidFill>
                  <a:srgbClr val="595958"/>
                </a:solidFill>
                <a:effectLst/>
                <a:uLnTx/>
                <a:uFillTx/>
                <a:latin typeface="Calibri"/>
                <a:ea typeface="+mn-ea"/>
                <a:cs typeface="Calibri"/>
              </a:rPr>
              <a:t>9	</a:t>
            </a:r>
            <a:r>
              <a:rPr kumimoji="0" sz="2000" b="0" i="1" u="none" strike="noStrike" kern="1200" cap="none" spc="-10" normalizeH="0" baseline="0" noProof="0" dirty="0">
                <a:ln>
                  <a:noFill/>
                </a:ln>
                <a:solidFill>
                  <a:srgbClr val="595958"/>
                </a:solidFill>
                <a:effectLst/>
                <a:uLnTx/>
                <a:uFillTx/>
                <a:latin typeface="Calibri"/>
                <a:ea typeface="+mn-ea"/>
                <a:cs typeface="Calibri"/>
              </a:rPr>
              <a:t>2</a:t>
            </a:r>
            <a:r>
              <a:rPr kumimoji="0" sz="2000" b="0" i="1" u="none" strike="noStrike" kern="1200" cap="none" spc="0" normalizeH="0" baseline="0" noProof="0" dirty="0">
                <a:ln>
                  <a:noFill/>
                </a:ln>
                <a:solidFill>
                  <a:srgbClr val="595958"/>
                </a:solidFill>
                <a:effectLst/>
                <a:uLnTx/>
                <a:uFillTx/>
                <a:latin typeface="Calibri"/>
                <a:ea typeface="+mn-ea"/>
                <a:cs typeface="Calibri"/>
              </a:rPr>
              <a:t>0</a:t>
            </a:r>
            <a:r>
              <a:rPr kumimoji="0" sz="2000" b="0" i="1" u="none" strike="noStrike" kern="1200" cap="none" spc="-10" normalizeH="0" baseline="0" noProof="0" dirty="0">
                <a:ln>
                  <a:noFill/>
                </a:ln>
                <a:solidFill>
                  <a:srgbClr val="595958"/>
                </a:solidFill>
                <a:effectLst/>
                <a:uLnTx/>
                <a:uFillTx/>
                <a:latin typeface="Calibri"/>
                <a:ea typeface="+mn-ea"/>
                <a:cs typeface="Calibri"/>
              </a:rPr>
              <a:t>2</a:t>
            </a:r>
            <a:r>
              <a:rPr kumimoji="0" sz="2000" b="0" i="1" u="none" strike="noStrike" kern="1200" cap="none" spc="0" normalizeH="0" baseline="0" noProof="0" dirty="0">
                <a:ln>
                  <a:noFill/>
                </a:ln>
                <a:solidFill>
                  <a:srgbClr val="595958"/>
                </a:solidFill>
                <a:effectLst/>
                <a:uLnTx/>
                <a:uFillTx/>
                <a:latin typeface="Calibri"/>
                <a:ea typeface="+mn-ea"/>
                <a:cs typeface="Calibri"/>
              </a:rPr>
              <a:t>0	</a:t>
            </a:r>
            <a:r>
              <a:rPr kumimoji="0" sz="2000" b="0" i="1" u="none" strike="noStrike" kern="1200" cap="none" spc="-10" normalizeH="0" baseline="0" noProof="0" dirty="0">
                <a:ln>
                  <a:noFill/>
                </a:ln>
                <a:solidFill>
                  <a:srgbClr val="595958"/>
                </a:solidFill>
                <a:effectLst/>
                <a:uLnTx/>
                <a:uFillTx/>
                <a:latin typeface="Calibri"/>
                <a:ea typeface="+mn-ea"/>
                <a:cs typeface="Calibri"/>
              </a:rPr>
              <a:t>2</a:t>
            </a:r>
            <a:r>
              <a:rPr kumimoji="0" sz="2000" b="0" i="1" u="none" strike="noStrike" kern="1200" cap="none" spc="0" normalizeH="0" baseline="0" noProof="0" dirty="0">
                <a:ln>
                  <a:noFill/>
                </a:ln>
                <a:solidFill>
                  <a:srgbClr val="595958"/>
                </a:solidFill>
                <a:effectLst/>
                <a:uLnTx/>
                <a:uFillTx/>
                <a:latin typeface="Calibri"/>
                <a:ea typeface="+mn-ea"/>
                <a:cs typeface="Calibri"/>
              </a:rPr>
              <a:t>0</a:t>
            </a:r>
            <a:r>
              <a:rPr kumimoji="0" sz="2000" b="0" i="1" u="none" strike="noStrike" kern="1200" cap="none" spc="-10" normalizeH="0" baseline="0" noProof="0" dirty="0">
                <a:ln>
                  <a:noFill/>
                </a:ln>
                <a:solidFill>
                  <a:srgbClr val="595958"/>
                </a:solidFill>
                <a:effectLst/>
                <a:uLnTx/>
                <a:uFillTx/>
                <a:latin typeface="Calibri"/>
                <a:ea typeface="+mn-ea"/>
                <a:cs typeface="Calibri"/>
              </a:rPr>
              <a:t>21</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84" name="object 84"/>
          <p:cNvSpPr txBox="1">
            <a:spLocks noGrp="1"/>
          </p:cNvSpPr>
          <p:nvPr>
            <p:ph type="sldNum" sz="quarter" idx="7"/>
          </p:nvPr>
        </p:nvSpPr>
        <p:spPr>
          <a:xfrm>
            <a:off x="11044477" y="6149091"/>
            <a:ext cx="754884"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236</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Tree>
    <p:extLst>
      <p:ext uri="{BB962C8B-B14F-4D97-AF65-F5344CB8AC3E}">
        <p14:creationId xmlns:p14="http://schemas.microsoft.com/office/powerpoint/2010/main" val="2649955031"/>
      </p:ext>
    </p:extLst>
  </p:cSld>
  <p:clrMapOvr>
    <a:masterClrMapping/>
  </p:clrMapOvr>
  <p:timing>
    <p:tnLst>
      <p:par>
        <p:cTn id="1" dur="indefinite" restart="never" nodeType="tmRoot"/>
      </p:par>
    </p:tnLst>
  </p:timing>
</p:sld>
</file>

<file path=ppt/slides/slide23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6126479"/>
            <a:ext cx="11966236" cy="568451"/>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p:nvPr/>
        </p:nvSpPr>
        <p:spPr>
          <a:xfrm>
            <a:off x="679707" y="6253253"/>
            <a:ext cx="90805" cy="0"/>
          </a:xfrm>
          <a:custGeom>
            <a:avLst/>
            <a:gdLst/>
            <a:ahLst/>
            <a:cxnLst/>
            <a:rect l="l" t="t" r="r" b="b"/>
            <a:pathLst>
              <a:path w="90804">
                <a:moveTo>
                  <a:pt x="0" y="0"/>
                </a:moveTo>
                <a:lnTo>
                  <a:pt x="90416" y="0"/>
                </a:lnTo>
              </a:path>
            </a:pathLst>
          </a:custGeom>
          <a:ln w="33077">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679707" y="6269792"/>
            <a:ext cx="35560" cy="41275"/>
          </a:xfrm>
          <a:custGeom>
            <a:avLst/>
            <a:gdLst/>
            <a:ahLst/>
            <a:cxnLst/>
            <a:rect l="l" t="t" r="r" b="b"/>
            <a:pathLst>
              <a:path w="35559" h="41275">
                <a:moveTo>
                  <a:pt x="0" y="0"/>
                </a:moveTo>
                <a:lnTo>
                  <a:pt x="35244" y="0"/>
                </a:lnTo>
                <a:lnTo>
                  <a:pt x="35244" y="40710"/>
                </a:lnTo>
                <a:lnTo>
                  <a:pt x="0" y="40710"/>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679707" y="6326405"/>
            <a:ext cx="87630" cy="0"/>
          </a:xfrm>
          <a:custGeom>
            <a:avLst/>
            <a:gdLst/>
            <a:ahLst/>
            <a:cxnLst/>
            <a:rect l="l" t="t" r="r" b="b"/>
            <a:pathLst>
              <a:path w="87629">
                <a:moveTo>
                  <a:pt x="0" y="0"/>
                </a:moveTo>
                <a:lnTo>
                  <a:pt x="87351"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679707" y="6342308"/>
            <a:ext cx="35560" cy="76835"/>
          </a:xfrm>
          <a:custGeom>
            <a:avLst/>
            <a:gdLst/>
            <a:ahLst/>
            <a:cxnLst/>
            <a:rect l="l" t="t" r="r" b="b"/>
            <a:pathLst>
              <a:path w="35559" h="76835">
                <a:moveTo>
                  <a:pt x="0" y="0"/>
                </a:moveTo>
                <a:lnTo>
                  <a:pt x="35244" y="0"/>
                </a:lnTo>
                <a:lnTo>
                  <a:pt x="35244" y="76332"/>
                </a:lnTo>
                <a:lnTo>
                  <a:pt x="0" y="76332"/>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801158" y="6214867"/>
            <a:ext cx="0" cy="203835"/>
          </a:xfrm>
          <a:custGeom>
            <a:avLst/>
            <a:gdLst/>
            <a:ahLst/>
            <a:cxnLst/>
            <a:rect l="l" t="t" r="r" b="b"/>
            <a:pathLst>
              <a:path h="203835">
                <a:moveTo>
                  <a:pt x="0" y="0"/>
                </a:moveTo>
                <a:lnTo>
                  <a:pt x="0" y="203772"/>
                </a:lnTo>
              </a:path>
            </a:pathLst>
          </a:custGeom>
          <a:ln w="3448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835257" y="6275618"/>
            <a:ext cx="132080" cy="147955"/>
          </a:xfrm>
          <a:custGeom>
            <a:avLst/>
            <a:gdLst/>
            <a:ahLst/>
            <a:cxnLst/>
            <a:rect l="l" t="t" r="r" b="b"/>
            <a:pathLst>
              <a:path w="132080" h="147954">
                <a:moveTo>
                  <a:pt x="65899" y="147636"/>
                </a:moveTo>
                <a:lnTo>
                  <a:pt x="39115" y="141616"/>
                </a:lnTo>
                <a:lnTo>
                  <a:pt x="18294" y="125433"/>
                </a:lnTo>
                <a:lnTo>
                  <a:pt x="4801" y="101896"/>
                </a:lnTo>
                <a:lnTo>
                  <a:pt x="0" y="73818"/>
                </a:lnTo>
                <a:lnTo>
                  <a:pt x="4801" y="45739"/>
                </a:lnTo>
                <a:lnTo>
                  <a:pt x="18294" y="22203"/>
                </a:lnTo>
                <a:lnTo>
                  <a:pt x="39115" y="6019"/>
                </a:lnTo>
                <a:lnTo>
                  <a:pt x="65899" y="0"/>
                </a:lnTo>
                <a:lnTo>
                  <a:pt x="92683" y="6019"/>
                </a:lnTo>
                <a:lnTo>
                  <a:pt x="113504" y="22203"/>
                </a:lnTo>
                <a:lnTo>
                  <a:pt x="118849" y="31526"/>
                </a:lnTo>
                <a:lnTo>
                  <a:pt x="65899" y="31526"/>
                </a:lnTo>
                <a:lnTo>
                  <a:pt x="52705" y="35214"/>
                </a:lnTo>
                <a:lnTo>
                  <a:pt x="43102" y="44886"/>
                </a:lnTo>
                <a:lnTo>
                  <a:pt x="37236" y="58451"/>
                </a:lnTo>
                <a:lnTo>
                  <a:pt x="35248" y="73818"/>
                </a:lnTo>
                <a:lnTo>
                  <a:pt x="37236" y="88740"/>
                </a:lnTo>
                <a:lnTo>
                  <a:pt x="43102" y="102076"/>
                </a:lnTo>
                <a:lnTo>
                  <a:pt x="52705" y="111664"/>
                </a:lnTo>
                <a:lnTo>
                  <a:pt x="65899" y="115340"/>
                </a:lnTo>
                <a:lnTo>
                  <a:pt x="119290" y="115340"/>
                </a:lnTo>
                <a:lnTo>
                  <a:pt x="113504" y="125433"/>
                </a:lnTo>
                <a:lnTo>
                  <a:pt x="92683" y="141616"/>
                </a:lnTo>
                <a:lnTo>
                  <a:pt x="65899" y="147636"/>
                </a:lnTo>
                <a:close/>
              </a:path>
              <a:path w="132080" h="147954">
                <a:moveTo>
                  <a:pt x="119290" y="115340"/>
                </a:moveTo>
                <a:lnTo>
                  <a:pt x="65899" y="115340"/>
                </a:lnTo>
                <a:lnTo>
                  <a:pt x="79417" y="111664"/>
                </a:lnTo>
                <a:lnTo>
                  <a:pt x="88983" y="102076"/>
                </a:lnTo>
                <a:lnTo>
                  <a:pt x="94670" y="88740"/>
                </a:lnTo>
                <a:lnTo>
                  <a:pt x="96550" y="73818"/>
                </a:lnTo>
                <a:lnTo>
                  <a:pt x="94670" y="58451"/>
                </a:lnTo>
                <a:lnTo>
                  <a:pt x="88983" y="44886"/>
                </a:lnTo>
                <a:lnTo>
                  <a:pt x="79417" y="35214"/>
                </a:lnTo>
                <a:lnTo>
                  <a:pt x="65899" y="31526"/>
                </a:lnTo>
                <a:lnTo>
                  <a:pt x="118849" y="31526"/>
                </a:lnTo>
                <a:lnTo>
                  <a:pt x="126998" y="45739"/>
                </a:lnTo>
                <a:lnTo>
                  <a:pt x="131799" y="73818"/>
                </a:lnTo>
                <a:lnTo>
                  <a:pt x="126998" y="101896"/>
                </a:lnTo>
                <a:lnTo>
                  <a:pt x="119290" y="11534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964757" y="6274848"/>
            <a:ext cx="97790" cy="144145"/>
          </a:xfrm>
          <a:custGeom>
            <a:avLst/>
            <a:gdLst/>
            <a:ahLst/>
            <a:cxnLst/>
            <a:rect l="l" t="t" r="r" b="b"/>
            <a:pathLst>
              <a:path w="97790" h="144145">
                <a:moveTo>
                  <a:pt x="57470" y="143791"/>
                </a:moveTo>
                <a:lnTo>
                  <a:pt x="22988" y="143791"/>
                </a:lnTo>
                <a:lnTo>
                  <a:pt x="22988" y="64590"/>
                </a:lnTo>
                <a:lnTo>
                  <a:pt x="21659" y="50245"/>
                </a:lnTo>
                <a:lnTo>
                  <a:pt x="17528" y="38062"/>
                </a:lnTo>
                <a:lnTo>
                  <a:pt x="10380" y="27609"/>
                </a:lnTo>
                <a:lnTo>
                  <a:pt x="0" y="18454"/>
                </a:lnTo>
                <a:lnTo>
                  <a:pt x="29118" y="0"/>
                </a:lnTo>
                <a:lnTo>
                  <a:pt x="34997" y="5430"/>
                </a:lnTo>
                <a:lnTo>
                  <a:pt x="39942" y="11149"/>
                </a:lnTo>
                <a:lnTo>
                  <a:pt x="43881" y="16868"/>
                </a:lnTo>
                <a:lnTo>
                  <a:pt x="46742" y="22299"/>
                </a:lnTo>
                <a:lnTo>
                  <a:pt x="94711" y="22299"/>
                </a:lnTo>
                <a:lnTo>
                  <a:pt x="97316" y="35371"/>
                </a:lnTo>
                <a:lnTo>
                  <a:pt x="82147" y="38446"/>
                </a:lnTo>
                <a:lnTo>
                  <a:pt x="70209" y="45559"/>
                </a:lnTo>
                <a:lnTo>
                  <a:pt x="61864" y="53537"/>
                </a:lnTo>
                <a:lnTo>
                  <a:pt x="57470" y="59208"/>
                </a:lnTo>
                <a:lnTo>
                  <a:pt x="57470" y="143791"/>
                </a:lnTo>
                <a:close/>
              </a:path>
              <a:path w="97790" h="144145">
                <a:moveTo>
                  <a:pt x="94711" y="22299"/>
                </a:moveTo>
                <a:lnTo>
                  <a:pt x="46742" y="22299"/>
                </a:lnTo>
                <a:lnTo>
                  <a:pt x="52166" y="17529"/>
                </a:lnTo>
                <a:lnTo>
                  <a:pt x="61972" y="10092"/>
                </a:lnTo>
                <a:lnTo>
                  <a:pt x="75082" y="3376"/>
                </a:lnTo>
                <a:lnTo>
                  <a:pt x="90420" y="768"/>
                </a:lnTo>
                <a:lnTo>
                  <a:pt x="94711" y="22299"/>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1072036" y="6216409"/>
            <a:ext cx="41910" cy="202565"/>
          </a:xfrm>
          <a:custGeom>
            <a:avLst/>
            <a:gdLst/>
            <a:ahLst/>
            <a:cxnLst/>
            <a:rect l="l" t="t" r="r" b="b"/>
            <a:pathLst>
              <a:path w="41909" h="202564">
                <a:moveTo>
                  <a:pt x="37547" y="202230"/>
                </a:moveTo>
                <a:lnTo>
                  <a:pt x="3065" y="202230"/>
                </a:lnTo>
                <a:lnTo>
                  <a:pt x="3065" y="63052"/>
                </a:lnTo>
                <a:lnTo>
                  <a:pt x="37547" y="63052"/>
                </a:lnTo>
                <a:lnTo>
                  <a:pt x="37547" y="202230"/>
                </a:lnTo>
                <a:close/>
              </a:path>
              <a:path w="41909" h="202564">
                <a:moveTo>
                  <a:pt x="20689" y="40753"/>
                </a:moveTo>
                <a:lnTo>
                  <a:pt x="12607" y="39131"/>
                </a:lnTo>
                <a:lnTo>
                  <a:pt x="6034" y="34698"/>
                </a:lnTo>
                <a:lnTo>
                  <a:pt x="1616" y="28102"/>
                </a:lnTo>
                <a:lnTo>
                  <a:pt x="0" y="19992"/>
                </a:lnTo>
                <a:lnTo>
                  <a:pt x="1616" y="12002"/>
                </a:lnTo>
                <a:lnTo>
                  <a:pt x="6034" y="5670"/>
                </a:lnTo>
                <a:lnTo>
                  <a:pt x="12607" y="1501"/>
                </a:lnTo>
                <a:lnTo>
                  <a:pt x="20689" y="0"/>
                </a:lnTo>
                <a:lnTo>
                  <a:pt x="28447" y="1501"/>
                </a:lnTo>
                <a:lnTo>
                  <a:pt x="35057" y="5670"/>
                </a:lnTo>
                <a:lnTo>
                  <a:pt x="39654" y="12002"/>
                </a:lnTo>
                <a:lnTo>
                  <a:pt x="41378" y="19992"/>
                </a:lnTo>
                <a:lnTo>
                  <a:pt x="39654" y="28102"/>
                </a:lnTo>
                <a:lnTo>
                  <a:pt x="35057" y="34698"/>
                </a:lnTo>
                <a:lnTo>
                  <a:pt x="28447" y="39131"/>
                </a:lnTo>
                <a:lnTo>
                  <a:pt x="20689" y="40753"/>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1130273" y="6214872"/>
            <a:ext cx="154940" cy="208915"/>
          </a:xfrm>
          <a:custGeom>
            <a:avLst/>
            <a:gdLst/>
            <a:ahLst/>
            <a:cxnLst/>
            <a:rect l="l" t="t" r="r" b="b"/>
            <a:pathLst>
              <a:path w="154940" h="208914">
                <a:moveTo>
                  <a:pt x="131799" y="74586"/>
                </a:moveTo>
                <a:lnTo>
                  <a:pt x="97316" y="74586"/>
                </a:lnTo>
                <a:lnTo>
                  <a:pt x="97316" y="0"/>
                </a:lnTo>
                <a:lnTo>
                  <a:pt x="131799" y="0"/>
                </a:lnTo>
                <a:lnTo>
                  <a:pt x="131799" y="74586"/>
                </a:lnTo>
                <a:close/>
              </a:path>
              <a:path w="154940" h="208914">
                <a:moveTo>
                  <a:pt x="63600" y="208381"/>
                </a:moveTo>
                <a:lnTo>
                  <a:pt x="36853" y="202362"/>
                </a:lnTo>
                <a:lnTo>
                  <a:pt x="16858" y="186178"/>
                </a:lnTo>
                <a:lnTo>
                  <a:pt x="4334" y="162642"/>
                </a:lnTo>
                <a:lnTo>
                  <a:pt x="0" y="134563"/>
                </a:lnTo>
                <a:lnTo>
                  <a:pt x="4334" y="106485"/>
                </a:lnTo>
                <a:lnTo>
                  <a:pt x="16858" y="82948"/>
                </a:lnTo>
                <a:lnTo>
                  <a:pt x="36853" y="66765"/>
                </a:lnTo>
                <a:lnTo>
                  <a:pt x="63600" y="60745"/>
                </a:lnTo>
                <a:lnTo>
                  <a:pt x="75765" y="62476"/>
                </a:lnTo>
                <a:lnTo>
                  <a:pt x="85631" y="66512"/>
                </a:lnTo>
                <a:lnTo>
                  <a:pt x="92910" y="71126"/>
                </a:lnTo>
                <a:lnTo>
                  <a:pt x="97316" y="74586"/>
                </a:lnTo>
                <a:lnTo>
                  <a:pt x="131799" y="74586"/>
                </a:lnTo>
                <a:lnTo>
                  <a:pt x="131799" y="92272"/>
                </a:lnTo>
                <a:lnTo>
                  <a:pt x="65899" y="92272"/>
                </a:lnTo>
                <a:lnTo>
                  <a:pt x="52705" y="95960"/>
                </a:lnTo>
                <a:lnTo>
                  <a:pt x="43102" y="105632"/>
                </a:lnTo>
                <a:lnTo>
                  <a:pt x="37236" y="119197"/>
                </a:lnTo>
                <a:lnTo>
                  <a:pt x="35248" y="134563"/>
                </a:lnTo>
                <a:lnTo>
                  <a:pt x="37236" y="149486"/>
                </a:lnTo>
                <a:lnTo>
                  <a:pt x="43102" y="162822"/>
                </a:lnTo>
                <a:lnTo>
                  <a:pt x="52705" y="172410"/>
                </a:lnTo>
                <a:lnTo>
                  <a:pt x="65899" y="176086"/>
                </a:lnTo>
                <a:lnTo>
                  <a:pt x="141019" y="176086"/>
                </a:lnTo>
                <a:lnTo>
                  <a:pt x="144406" y="181108"/>
                </a:lnTo>
                <a:lnTo>
                  <a:pt x="150624" y="186851"/>
                </a:lnTo>
                <a:lnTo>
                  <a:pt x="108044" y="186851"/>
                </a:lnTo>
                <a:lnTo>
                  <a:pt x="102285" y="193784"/>
                </a:lnTo>
                <a:lnTo>
                  <a:pt x="93006" y="200788"/>
                </a:lnTo>
                <a:lnTo>
                  <a:pt x="80135" y="206207"/>
                </a:lnTo>
                <a:lnTo>
                  <a:pt x="63600" y="208381"/>
                </a:lnTo>
                <a:close/>
              </a:path>
              <a:path w="154940" h="208914">
                <a:moveTo>
                  <a:pt x="141019" y="176086"/>
                </a:moveTo>
                <a:lnTo>
                  <a:pt x="65899" y="176086"/>
                </a:lnTo>
                <a:lnTo>
                  <a:pt x="79536" y="172410"/>
                </a:lnTo>
                <a:lnTo>
                  <a:pt x="89366" y="162822"/>
                </a:lnTo>
                <a:lnTo>
                  <a:pt x="95317" y="149486"/>
                </a:lnTo>
                <a:lnTo>
                  <a:pt x="97316" y="134563"/>
                </a:lnTo>
                <a:lnTo>
                  <a:pt x="95317" y="119197"/>
                </a:lnTo>
                <a:lnTo>
                  <a:pt x="89366" y="105632"/>
                </a:lnTo>
                <a:lnTo>
                  <a:pt x="79536" y="95960"/>
                </a:lnTo>
                <a:lnTo>
                  <a:pt x="65899" y="92272"/>
                </a:lnTo>
                <a:lnTo>
                  <a:pt x="131799" y="92272"/>
                </a:lnTo>
                <a:lnTo>
                  <a:pt x="131799" y="144560"/>
                </a:lnTo>
                <a:lnTo>
                  <a:pt x="133128" y="158473"/>
                </a:lnTo>
                <a:lnTo>
                  <a:pt x="137258" y="170511"/>
                </a:lnTo>
                <a:lnTo>
                  <a:pt x="141019" y="176086"/>
                </a:lnTo>
                <a:close/>
              </a:path>
              <a:path w="154940" h="208914">
                <a:moveTo>
                  <a:pt x="125669" y="208381"/>
                </a:moveTo>
                <a:lnTo>
                  <a:pt x="120867" y="204044"/>
                </a:lnTo>
                <a:lnTo>
                  <a:pt x="115994" y="198481"/>
                </a:lnTo>
                <a:lnTo>
                  <a:pt x="111552" y="192486"/>
                </a:lnTo>
                <a:lnTo>
                  <a:pt x="108044" y="186851"/>
                </a:lnTo>
                <a:lnTo>
                  <a:pt x="150624" y="186851"/>
                </a:lnTo>
                <a:lnTo>
                  <a:pt x="154787" y="190696"/>
                </a:lnTo>
                <a:lnTo>
                  <a:pt x="125669" y="208381"/>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1286593" y="6275617"/>
            <a:ext cx="134620" cy="147955"/>
          </a:xfrm>
          <a:custGeom>
            <a:avLst/>
            <a:gdLst/>
            <a:ahLst/>
            <a:cxnLst/>
            <a:rect l="l" t="t" r="r" b="b"/>
            <a:pathLst>
              <a:path w="134619" h="147954">
                <a:moveTo>
                  <a:pt x="29118" y="36909"/>
                </a:moveTo>
                <a:lnTo>
                  <a:pt x="15325" y="12303"/>
                </a:lnTo>
                <a:lnTo>
                  <a:pt x="21479" y="8758"/>
                </a:lnTo>
                <a:lnTo>
                  <a:pt x="31225" y="4709"/>
                </a:lnTo>
                <a:lnTo>
                  <a:pt x="43557" y="1381"/>
                </a:lnTo>
                <a:lnTo>
                  <a:pt x="57470" y="0"/>
                </a:lnTo>
                <a:lnTo>
                  <a:pt x="81368" y="4084"/>
                </a:lnTo>
                <a:lnTo>
                  <a:pt x="98083" y="15378"/>
                </a:lnTo>
                <a:lnTo>
                  <a:pt x="106048" y="29219"/>
                </a:lnTo>
                <a:lnTo>
                  <a:pt x="55938" y="29219"/>
                </a:lnTo>
                <a:lnTo>
                  <a:pt x="47544" y="29988"/>
                </a:lnTo>
                <a:lnTo>
                  <a:pt x="39942" y="31910"/>
                </a:lnTo>
                <a:lnTo>
                  <a:pt x="33632" y="34409"/>
                </a:lnTo>
                <a:lnTo>
                  <a:pt x="29118" y="36909"/>
                </a:lnTo>
                <a:close/>
              </a:path>
              <a:path w="134619" h="147954">
                <a:moveTo>
                  <a:pt x="49041" y="147636"/>
                </a:moveTo>
                <a:lnTo>
                  <a:pt x="29094" y="144320"/>
                </a:lnTo>
                <a:lnTo>
                  <a:pt x="13601" y="134948"/>
                </a:lnTo>
                <a:lnTo>
                  <a:pt x="3563" y="120362"/>
                </a:lnTo>
                <a:lnTo>
                  <a:pt x="0" y="101499"/>
                </a:lnTo>
                <a:lnTo>
                  <a:pt x="4525" y="81639"/>
                </a:lnTo>
                <a:lnTo>
                  <a:pt x="17241" y="67185"/>
                </a:lnTo>
                <a:lnTo>
                  <a:pt x="36853" y="58355"/>
                </a:lnTo>
                <a:lnTo>
                  <a:pt x="62068" y="55363"/>
                </a:lnTo>
                <a:lnTo>
                  <a:pt x="76627" y="55363"/>
                </a:lnTo>
                <a:lnTo>
                  <a:pt x="75334" y="44466"/>
                </a:lnTo>
                <a:lnTo>
                  <a:pt x="71455" y="36236"/>
                </a:lnTo>
                <a:lnTo>
                  <a:pt x="64989" y="31033"/>
                </a:lnTo>
                <a:lnTo>
                  <a:pt x="55938" y="29219"/>
                </a:lnTo>
                <a:lnTo>
                  <a:pt x="106048" y="29219"/>
                </a:lnTo>
                <a:lnTo>
                  <a:pt x="107901" y="32439"/>
                </a:lnTo>
                <a:lnTo>
                  <a:pt x="111109" y="53825"/>
                </a:lnTo>
                <a:lnTo>
                  <a:pt x="111109" y="79200"/>
                </a:lnTo>
                <a:lnTo>
                  <a:pt x="62068" y="79200"/>
                </a:lnTo>
                <a:lnTo>
                  <a:pt x="50119" y="80942"/>
                </a:lnTo>
                <a:lnTo>
                  <a:pt x="41761" y="85640"/>
                </a:lnTo>
                <a:lnTo>
                  <a:pt x="36853" y="92500"/>
                </a:lnTo>
                <a:lnTo>
                  <a:pt x="35248" y="100730"/>
                </a:lnTo>
                <a:lnTo>
                  <a:pt x="36936" y="109693"/>
                </a:lnTo>
                <a:lnTo>
                  <a:pt x="41283" y="115917"/>
                </a:lnTo>
                <a:lnTo>
                  <a:pt x="47209" y="119545"/>
                </a:lnTo>
                <a:lnTo>
                  <a:pt x="53639" y="120723"/>
                </a:lnTo>
                <a:lnTo>
                  <a:pt x="124418" y="120723"/>
                </a:lnTo>
                <a:lnTo>
                  <a:pt x="134098" y="129950"/>
                </a:lnTo>
                <a:lnTo>
                  <a:pt x="89654" y="129950"/>
                </a:lnTo>
                <a:lnTo>
                  <a:pt x="85140" y="134660"/>
                </a:lnTo>
                <a:lnTo>
                  <a:pt x="76531" y="140523"/>
                </a:lnTo>
                <a:lnTo>
                  <a:pt x="64331" y="145521"/>
                </a:lnTo>
                <a:lnTo>
                  <a:pt x="49041" y="147636"/>
                </a:lnTo>
                <a:close/>
              </a:path>
              <a:path w="134619" h="147954">
                <a:moveTo>
                  <a:pt x="124418" y="120723"/>
                </a:moveTo>
                <a:lnTo>
                  <a:pt x="53639" y="120723"/>
                </a:lnTo>
                <a:lnTo>
                  <a:pt x="64379" y="118320"/>
                </a:lnTo>
                <a:lnTo>
                  <a:pt x="72317" y="113033"/>
                </a:lnTo>
                <a:lnTo>
                  <a:pt x="77238" y="107747"/>
                </a:lnTo>
                <a:lnTo>
                  <a:pt x="78926" y="105344"/>
                </a:lnTo>
                <a:lnTo>
                  <a:pt x="78160" y="101499"/>
                </a:lnTo>
                <a:lnTo>
                  <a:pt x="77393" y="93810"/>
                </a:lnTo>
                <a:lnTo>
                  <a:pt x="77325" y="85640"/>
                </a:lnTo>
                <a:lnTo>
                  <a:pt x="76656" y="80942"/>
                </a:lnTo>
                <a:lnTo>
                  <a:pt x="76627" y="79200"/>
                </a:lnTo>
                <a:lnTo>
                  <a:pt x="111109" y="79200"/>
                </a:lnTo>
                <a:lnTo>
                  <a:pt x="111109" y="83814"/>
                </a:lnTo>
                <a:lnTo>
                  <a:pt x="112546" y="97727"/>
                </a:lnTo>
                <a:lnTo>
                  <a:pt x="116856" y="109765"/>
                </a:lnTo>
                <a:lnTo>
                  <a:pt x="124065" y="120386"/>
                </a:lnTo>
                <a:lnTo>
                  <a:pt x="124418" y="120723"/>
                </a:lnTo>
                <a:close/>
              </a:path>
              <a:path w="134619" h="147954">
                <a:moveTo>
                  <a:pt x="104979" y="147636"/>
                </a:moveTo>
                <a:lnTo>
                  <a:pt x="103447" y="146098"/>
                </a:lnTo>
                <a:lnTo>
                  <a:pt x="93485" y="135333"/>
                </a:lnTo>
                <a:lnTo>
                  <a:pt x="89654" y="129950"/>
                </a:lnTo>
                <a:lnTo>
                  <a:pt x="134098" y="129950"/>
                </a:lnTo>
                <a:lnTo>
                  <a:pt x="104979" y="14763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679703" y="6436107"/>
            <a:ext cx="34925" cy="73025"/>
          </a:xfrm>
          <a:custGeom>
            <a:avLst/>
            <a:gdLst/>
            <a:ahLst/>
            <a:cxnLst/>
            <a:rect l="l" t="t" r="r" b="b"/>
            <a:pathLst>
              <a:path w="34925" h="73025">
                <a:moveTo>
                  <a:pt x="0" y="0"/>
                </a:moveTo>
                <a:lnTo>
                  <a:pt x="34482" y="0"/>
                </a:lnTo>
                <a:lnTo>
                  <a:pt x="34482" y="72515"/>
                </a:lnTo>
                <a:lnTo>
                  <a:pt x="0" y="72515"/>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679703" y="6524525"/>
            <a:ext cx="127635" cy="0"/>
          </a:xfrm>
          <a:custGeom>
            <a:avLst/>
            <a:gdLst/>
            <a:ahLst/>
            <a:cxnLst/>
            <a:rect l="l" t="t" r="r" b="b"/>
            <a:pathLst>
              <a:path w="127634">
                <a:moveTo>
                  <a:pt x="0" y="0"/>
                </a:moveTo>
                <a:lnTo>
                  <a:pt x="127201"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679703" y="6540428"/>
            <a:ext cx="34925" cy="75565"/>
          </a:xfrm>
          <a:custGeom>
            <a:avLst/>
            <a:gdLst/>
            <a:ahLst/>
            <a:cxnLst/>
            <a:rect l="l" t="t" r="r" b="b"/>
            <a:pathLst>
              <a:path w="34925" h="75565">
                <a:moveTo>
                  <a:pt x="0" y="0"/>
                </a:moveTo>
                <a:lnTo>
                  <a:pt x="34482" y="0"/>
                </a:lnTo>
                <a:lnTo>
                  <a:pt x="34482" y="75059"/>
                </a:lnTo>
                <a:lnTo>
                  <a:pt x="0" y="75059"/>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771656" y="6436325"/>
            <a:ext cx="35560" cy="72390"/>
          </a:xfrm>
          <a:custGeom>
            <a:avLst/>
            <a:gdLst/>
            <a:ahLst/>
            <a:cxnLst/>
            <a:rect l="l" t="t" r="r" b="b"/>
            <a:pathLst>
              <a:path w="35559" h="72390">
                <a:moveTo>
                  <a:pt x="35248" y="72280"/>
                </a:moveTo>
                <a:lnTo>
                  <a:pt x="0" y="72280"/>
                </a:lnTo>
                <a:lnTo>
                  <a:pt x="0" y="0"/>
                </a:lnTo>
                <a:lnTo>
                  <a:pt x="35248" y="0"/>
                </a:lnTo>
                <a:lnTo>
                  <a:pt x="35248" y="7228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771656" y="6540132"/>
            <a:ext cx="35560" cy="75565"/>
          </a:xfrm>
          <a:custGeom>
            <a:avLst/>
            <a:gdLst/>
            <a:ahLst/>
            <a:cxnLst/>
            <a:rect l="l" t="t" r="r" b="b"/>
            <a:pathLst>
              <a:path w="35559" h="75565">
                <a:moveTo>
                  <a:pt x="35248" y="75355"/>
                </a:moveTo>
                <a:lnTo>
                  <a:pt x="0" y="75355"/>
                </a:lnTo>
                <a:lnTo>
                  <a:pt x="0" y="0"/>
                </a:lnTo>
                <a:lnTo>
                  <a:pt x="35248" y="0"/>
                </a:lnTo>
                <a:lnTo>
                  <a:pt x="35248" y="75355"/>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825296" y="6452646"/>
            <a:ext cx="95250" cy="0"/>
          </a:xfrm>
          <a:custGeom>
            <a:avLst/>
            <a:gdLst/>
            <a:ahLst/>
            <a:cxnLst/>
            <a:rect l="l" t="t" r="r" b="b"/>
            <a:pathLst>
              <a:path w="95250">
                <a:moveTo>
                  <a:pt x="0" y="0"/>
                </a:moveTo>
                <a:lnTo>
                  <a:pt x="95018" y="0"/>
                </a:lnTo>
              </a:path>
            </a:pathLst>
          </a:custGeom>
          <a:ln w="33077">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825296" y="6469184"/>
            <a:ext cx="35560" cy="37465"/>
          </a:xfrm>
          <a:custGeom>
            <a:avLst/>
            <a:gdLst/>
            <a:ahLst/>
            <a:cxnLst/>
            <a:rect l="l" t="t" r="r" b="b"/>
            <a:pathLst>
              <a:path w="35559" h="37465">
                <a:moveTo>
                  <a:pt x="0" y="0"/>
                </a:moveTo>
                <a:lnTo>
                  <a:pt x="35248" y="0"/>
                </a:lnTo>
                <a:lnTo>
                  <a:pt x="35248" y="36893"/>
                </a:lnTo>
                <a:lnTo>
                  <a:pt x="0" y="36893"/>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825296" y="6521345"/>
            <a:ext cx="86360" cy="0"/>
          </a:xfrm>
          <a:custGeom>
            <a:avLst/>
            <a:gdLst/>
            <a:ahLst/>
            <a:cxnLst/>
            <a:rect l="l" t="t" r="r" b="b"/>
            <a:pathLst>
              <a:path w="86359">
                <a:moveTo>
                  <a:pt x="0" y="0"/>
                </a:moveTo>
                <a:lnTo>
                  <a:pt x="85822" y="0"/>
                </a:lnTo>
              </a:path>
            </a:pathLst>
          </a:custGeom>
          <a:ln w="3053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825296" y="6536611"/>
            <a:ext cx="35560" cy="47625"/>
          </a:xfrm>
          <a:custGeom>
            <a:avLst/>
            <a:gdLst/>
            <a:ahLst/>
            <a:cxnLst/>
            <a:rect l="l" t="t" r="r" b="b"/>
            <a:pathLst>
              <a:path w="35559" h="47625">
                <a:moveTo>
                  <a:pt x="0" y="0"/>
                </a:moveTo>
                <a:lnTo>
                  <a:pt x="35248" y="0"/>
                </a:lnTo>
                <a:lnTo>
                  <a:pt x="35248" y="47071"/>
                </a:lnTo>
                <a:lnTo>
                  <a:pt x="0" y="47071"/>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825296" y="6599585"/>
            <a:ext cx="98425" cy="0"/>
          </a:xfrm>
          <a:custGeom>
            <a:avLst/>
            <a:gdLst/>
            <a:ahLst/>
            <a:cxnLst/>
            <a:rect l="l" t="t" r="r" b="b"/>
            <a:pathLst>
              <a:path w="98425">
                <a:moveTo>
                  <a:pt x="0" y="0"/>
                </a:moveTo>
                <a:lnTo>
                  <a:pt x="98083"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924911" y="6436325"/>
            <a:ext cx="156845" cy="184150"/>
          </a:xfrm>
          <a:custGeom>
            <a:avLst/>
            <a:gdLst/>
            <a:ahLst/>
            <a:cxnLst/>
            <a:rect l="l" t="t" r="r" b="b"/>
            <a:pathLst>
              <a:path w="156844" h="184150">
                <a:moveTo>
                  <a:pt x="35248" y="183776"/>
                </a:moveTo>
                <a:lnTo>
                  <a:pt x="0" y="174548"/>
                </a:lnTo>
                <a:lnTo>
                  <a:pt x="63600" y="0"/>
                </a:lnTo>
                <a:lnTo>
                  <a:pt x="91952" y="0"/>
                </a:lnTo>
                <a:lnTo>
                  <a:pt x="110100" y="49212"/>
                </a:lnTo>
                <a:lnTo>
                  <a:pt x="78160" y="49212"/>
                </a:lnTo>
                <a:lnTo>
                  <a:pt x="56704" y="115340"/>
                </a:lnTo>
                <a:lnTo>
                  <a:pt x="134486" y="115340"/>
                </a:lnTo>
                <a:lnTo>
                  <a:pt x="145828" y="146098"/>
                </a:lnTo>
                <a:lnTo>
                  <a:pt x="47509" y="146098"/>
                </a:lnTo>
                <a:lnTo>
                  <a:pt x="35248" y="183776"/>
                </a:lnTo>
                <a:close/>
              </a:path>
              <a:path w="156844" h="184150">
                <a:moveTo>
                  <a:pt x="134486" y="115340"/>
                </a:moveTo>
                <a:lnTo>
                  <a:pt x="98849" y="115340"/>
                </a:lnTo>
                <a:lnTo>
                  <a:pt x="78160" y="49212"/>
                </a:lnTo>
                <a:lnTo>
                  <a:pt x="110100" y="49212"/>
                </a:lnTo>
                <a:lnTo>
                  <a:pt x="134486" y="115340"/>
                </a:lnTo>
                <a:close/>
              </a:path>
              <a:path w="156844" h="184150">
                <a:moveTo>
                  <a:pt x="121071" y="183776"/>
                </a:moveTo>
                <a:lnTo>
                  <a:pt x="108811" y="146098"/>
                </a:lnTo>
                <a:lnTo>
                  <a:pt x="145828" y="146098"/>
                </a:lnTo>
                <a:lnTo>
                  <a:pt x="156320" y="174548"/>
                </a:lnTo>
                <a:lnTo>
                  <a:pt x="121071" y="18377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1101155" y="6436107"/>
            <a:ext cx="0" cy="147955"/>
          </a:xfrm>
          <a:custGeom>
            <a:avLst/>
            <a:gdLst/>
            <a:ahLst/>
            <a:cxnLst/>
            <a:rect l="l" t="t" r="r" b="b"/>
            <a:pathLst>
              <a:path h="147954">
                <a:moveTo>
                  <a:pt x="0" y="0"/>
                </a:moveTo>
                <a:lnTo>
                  <a:pt x="0" y="147575"/>
                </a:lnTo>
              </a:path>
            </a:pathLst>
          </a:custGeom>
          <a:ln w="35248">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1083530" y="6599585"/>
            <a:ext cx="97155" cy="0"/>
          </a:xfrm>
          <a:custGeom>
            <a:avLst/>
            <a:gdLst/>
            <a:ahLst/>
            <a:cxnLst/>
            <a:rect l="l" t="t" r="r" b="b"/>
            <a:pathLst>
              <a:path w="97155">
                <a:moveTo>
                  <a:pt x="0" y="0"/>
                </a:moveTo>
                <a:lnTo>
                  <a:pt x="96550"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1152495" y="6452473"/>
            <a:ext cx="124460" cy="0"/>
          </a:xfrm>
          <a:custGeom>
            <a:avLst/>
            <a:gdLst/>
            <a:ahLst/>
            <a:cxnLst/>
            <a:rect l="l" t="t" r="r" b="b"/>
            <a:pathLst>
              <a:path w="124459">
                <a:moveTo>
                  <a:pt x="0" y="0"/>
                </a:moveTo>
                <a:lnTo>
                  <a:pt x="124136" y="0"/>
                </a:lnTo>
              </a:path>
            </a:pathLst>
          </a:custGeom>
          <a:ln w="3229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1214946" y="6468621"/>
            <a:ext cx="0" cy="147320"/>
          </a:xfrm>
          <a:custGeom>
            <a:avLst/>
            <a:gdLst/>
            <a:ahLst/>
            <a:cxnLst/>
            <a:rect l="l" t="t" r="r" b="b"/>
            <a:pathLst>
              <a:path h="147320">
                <a:moveTo>
                  <a:pt x="0" y="0"/>
                </a:moveTo>
                <a:lnTo>
                  <a:pt x="0" y="146867"/>
                </a:lnTo>
              </a:path>
            </a:pathLst>
          </a:custGeom>
          <a:ln w="3448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1281996" y="6436107"/>
            <a:ext cx="35560" cy="73025"/>
          </a:xfrm>
          <a:custGeom>
            <a:avLst/>
            <a:gdLst/>
            <a:ahLst/>
            <a:cxnLst/>
            <a:rect l="l" t="t" r="r" b="b"/>
            <a:pathLst>
              <a:path w="35559" h="73025">
                <a:moveTo>
                  <a:pt x="0" y="0"/>
                </a:moveTo>
                <a:lnTo>
                  <a:pt x="35248" y="0"/>
                </a:lnTo>
                <a:lnTo>
                  <a:pt x="35248" y="72515"/>
                </a:lnTo>
                <a:lnTo>
                  <a:pt x="0" y="72515"/>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1281996" y="6524525"/>
            <a:ext cx="127635" cy="0"/>
          </a:xfrm>
          <a:custGeom>
            <a:avLst/>
            <a:gdLst/>
            <a:ahLst/>
            <a:cxnLst/>
            <a:rect l="l" t="t" r="r" b="b"/>
            <a:pathLst>
              <a:path w="127634">
                <a:moveTo>
                  <a:pt x="0" y="0"/>
                </a:moveTo>
                <a:lnTo>
                  <a:pt x="127201"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1281996" y="6540428"/>
            <a:ext cx="35560" cy="75565"/>
          </a:xfrm>
          <a:custGeom>
            <a:avLst/>
            <a:gdLst/>
            <a:ahLst/>
            <a:cxnLst/>
            <a:rect l="l" t="t" r="r" b="b"/>
            <a:pathLst>
              <a:path w="35559" h="75565">
                <a:moveTo>
                  <a:pt x="0" y="0"/>
                </a:moveTo>
                <a:lnTo>
                  <a:pt x="35248" y="0"/>
                </a:lnTo>
                <a:lnTo>
                  <a:pt x="35248" y="75059"/>
                </a:lnTo>
                <a:lnTo>
                  <a:pt x="0" y="75059"/>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1374715" y="6436325"/>
            <a:ext cx="34925" cy="72390"/>
          </a:xfrm>
          <a:custGeom>
            <a:avLst/>
            <a:gdLst/>
            <a:ahLst/>
            <a:cxnLst/>
            <a:rect l="l" t="t" r="r" b="b"/>
            <a:pathLst>
              <a:path w="34925" h="72390">
                <a:moveTo>
                  <a:pt x="34482" y="72280"/>
                </a:moveTo>
                <a:lnTo>
                  <a:pt x="0" y="72280"/>
                </a:lnTo>
                <a:lnTo>
                  <a:pt x="0" y="0"/>
                </a:lnTo>
                <a:lnTo>
                  <a:pt x="34482" y="0"/>
                </a:lnTo>
                <a:lnTo>
                  <a:pt x="34482" y="7228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1374715" y="6540132"/>
            <a:ext cx="34925" cy="75565"/>
          </a:xfrm>
          <a:custGeom>
            <a:avLst/>
            <a:gdLst/>
            <a:ahLst/>
            <a:cxnLst/>
            <a:rect l="l" t="t" r="r" b="b"/>
            <a:pathLst>
              <a:path w="34925" h="75565">
                <a:moveTo>
                  <a:pt x="34482" y="75355"/>
                </a:moveTo>
                <a:lnTo>
                  <a:pt x="0" y="75355"/>
                </a:lnTo>
                <a:lnTo>
                  <a:pt x="0" y="0"/>
                </a:lnTo>
                <a:lnTo>
                  <a:pt x="34482" y="0"/>
                </a:lnTo>
                <a:lnTo>
                  <a:pt x="34482" y="75355"/>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8192833" y="845626"/>
            <a:ext cx="3159627" cy="2697863"/>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10398252" y="1100327"/>
            <a:ext cx="551687" cy="1318259"/>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txBox="1">
            <a:spLocks noGrp="1"/>
          </p:cNvSpPr>
          <p:nvPr>
            <p:ph type="title"/>
          </p:nvPr>
        </p:nvSpPr>
        <p:spPr>
          <a:xfrm>
            <a:off x="1254378" y="2744058"/>
            <a:ext cx="8846185" cy="1300480"/>
          </a:xfrm>
          <a:prstGeom prst="rect">
            <a:avLst/>
          </a:prstGeom>
        </p:spPr>
        <p:txBody>
          <a:bodyPr vert="horz" wrap="square" lIns="0" tIns="13335" rIns="0" bIns="0" rtlCol="0">
            <a:spAutoFit/>
          </a:bodyPr>
          <a:lstStyle/>
          <a:p>
            <a:pPr algn="ctr">
              <a:lnSpc>
                <a:spcPts val="5015"/>
              </a:lnSpc>
              <a:spcBef>
                <a:spcPts val="105"/>
              </a:spcBef>
              <a:tabLst>
                <a:tab pos="4881880" algn="l"/>
                <a:tab pos="5971540" algn="l"/>
              </a:tabLst>
            </a:pPr>
            <a:r>
              <a:rPr sz="4400" b="1" dirty="0">
                <a:solidFill>
                  <a:srgbClr val="C00000"/>
                </a:solidFill>
                <a:latin typeface="Arial"/>
                <a:cs typeface="Arial"/>
              </a:rPr>
              <a:t>2021</a:t>
            </a:r>
            <a:r>
              <a:rPr sz="4400" b="1" spc="15" dirty="0">
                <a:solidFill>
                  <a:srgbClr val="C00000"/>
                </a:solidFill>
                <a:latin typeface="Arial"/>
                <a:cs typeface="Arial"/>
              </a:rPr>
              <a:t> </a:t>
            </a:r>
            <a:r>
              <a:rPr sz="4400" b="1" dirty="0">
                <a:solidFill>
                  <a:srgbClr val="C00000"/>
                </a:solidFill>
                <a:latin typeface="Arial"/>
                <a:cs typeface="Arial"/>
              </a:rPr>
              <a:t>Palm Beach	vs.	6 FL</a:t>
            </a:r>
            <a:r>
              <a:rPr sz="4400" b="1" spc="-170" dirty="0">
                <a:solidFill>
                  <a:srgbClr val="C00000"/>
                </a:solidFill>
                <a:latin typeface="Arial"/>
                <a:cs typeface="Arial"/>
              </a:rPr>
              <a:t> </a:t>
            </a:r>
            <a:r>
              <a:rPr sz="4400" b="1" dirty="0">
                <a:solidFill>
                  <a:srgbClr val="C00000"/>
                </a:solidFill>
                <a:latin typeface="Arial"/>
                <a:cs typeface="Arial"/>
              </a:rPr>
              <a:t>EMAs</a:t>
            </a:r>
            <a:endParaRPr sz="4400">
              <a:latin typeface="Arial"/>
              <a:cs typeface="Arial"/>
            </a:endParaRPr>
          </a:p>
          <a:p>
            <a:pPr algn="ctr">
              <a:lnSpc>
                <a:spcPts val="5015"/>
              </a:lnSpc>
            </a:pPr>
            <a:r>
              <a:rPr sz="4400" b="1" i="1" dirty="0">
                <a:solidFill>
                  <a:srgbClr val="000000"/>
                </a:solidFill>
                <a:latin typeface="Arial"/>
                <a:cs typeface="Arial"/>
              </a:rPr>
              <a:t>New HIV Dx </a:t>
            </a:r>
            <a:r>
              <a:rPr sz="4400" b="1" dirty="0">
                <a:solidFill>
                  <a:srgbClr val="C00000"/>
                </a:solidFill>
                <a:latin typeface="Arial"/>
                <a:cs typeface="Arial"/>
              </a:rPr>
              <a:t>&amp; </a:t>
            </a:r>
            <a:r>
              <a:rPr sz="4400" b="1" i="1" dirty="0">
                <a:solidFill>
                  <a:srgbClr val="C00000"/>
                </a:solidFill>
                <a:latin typeface="Arial"/>
                <a:cs typeface="Arial"/>
              </a:rPr>
              <a:t>Care</a:t>
            </a:r>
            <a:r>
              <a:rPr sz="4400" b="1" i="1" spc="-45" dirty="0">
                <a:solidFill>
                  <a:srgbClr val="C00000"/>
                </a:solidFill>
                <a:latin typeface="Arial"/>
                <a:cs typeface="Arial"/>
              </a:rPr>
              <a:t> </a:t>
            </a:r>
            <a:r>
              <a:rPr sz="4400" b="1" i="1" spc="-5" dirty="0">
                <a:solidFill>
                  <a:srgbClr val="C00000"/>
                </a:solidFill>
                <a:latin typeface="Arial"/>
                <a:cs typeface="Arial"/>
              </a:rPr>
              <a:t>Continuum</a:t>
            </a:r>
            <a:endParaRPr sz="4400">
              <a:latin typeface="Arial"/>
              <a:cs typeface="Arial"/>
            </a:endParaRPr>
          </a:p>
        </p:txBody>
      </p:sp>
      <p:sp>
        <p:nvSpPr>
          <p:cNvPr id="36" name="object 36"/>
          <p:cNvSpPr txBox="1"/>
          <p:nvPr/>
        </p:nvSpPr>
        <p:spPr>
          <a:xfrm>
            <a:off x="11352461" y="6262016"/>
            <a:ext cx="453422" cy="294953"/>
          </a:xfrm>
          <a:prstGeom prst="rect">
            <a:avLst/>
          </a:prstGeom>
        </p:spPr>
        <p:txBody>
          <a:bodyPr vert="horz" wrap="square" lIns="0" tIns="0" rIns="0" bIns="0" rtlCol="0">
            <a:spAutoFit/>
          </a:bodyPr>
          <a:lstStyle/>
          <a:p>
            <a:pPr marL="12700" marR="0" lvl="0" indent="0" algn="l" defTabSz="914400" rtl="0" eaLnBrk="1" fontAlgn="auto" latinLnBrk="0" hangingPunct="1">
              <a:lnSpc>
                <a:spcPts val="2315"/>
              </a:lnSpc>
              <a:spcBef>
                <a:spcPts val="0"/>
              </a:spcBef>
              <a:spcAft>
                <a:spcPts val="0"/>
              </a:spcAft>
              <a:buClrTx/>
              <a:buSzTx/>
              <a:buFontTx/>
              <a:buNone/>
              <a:tabLst/>
              <a:defRPr/>
            </a:pPr>
            <a:r>
              <a:rPr kumimoji="0" sz="2000" b="0" i="0" u="none" strike="noStrike" kern="1200" cap="none" spc="0" normalizeH="0" baseline="0" noProof="0" dirty="0" smtClean="0">
                <a:ln>
                  <a:noFill/>
                </a:ln>
                <a:solidFill>
                  <a:srgbClr val="FFFFFF"/>
                </a:solidFill>
                <a:effectLst/>
                <a:uLnTx/>
                <a:uFillTx/>
                <a:latin typeface="Arial"/>
                <a:ea typeface="+mn-ea"/>
                <a:cs typeface="Arial"/>
              </a:rPr>
              <a:t>2</a:t>
            </a:r>
            <a:r>
              <a:rPr kumimoji="0" lang="en-US" sz="2000" b="0" i="0" u="none" strike="noStrike" kern="1200" cap="none" spc="0" normalizeH="0" baseline="0" noProof="0" dirty="0" smtClean="0">
                <a:ln>
                  <a:noFill/>
                </a:ln>
                <a:solidFill>
                  <a:srgbClr val="FFFFFF"/>
                </a:solidFill>
                <a:effectLst/>
                <a:uLnTx/>
                <a:uFillTx/>
                <a:latin typeface="Arial"/>
                <a:ea typeface="+mn-ea"/>
                <a:cs typeface="Arial"/>
              </a:rPr>
              <a:t>37</a:t>
            </a:r>
            <a:endParaRPr kumimoji="0" sz="2000" b="0" i="0" u="none" strike="noStrike" kern="1200" cap="none" spc="0" normalizeH="0" baseline="0" noProof="0" dirty="0">
              <a:ln>
                <a:noFill/>
              </a:ln>
              <a:solidFill>
                <a:prstClr val="black"/>
              </a:solidFill>
              <a:effectLst/>
              <a:uLnTx/>
              <a:uFillTx/>
              <a:latin typeface="Arial"/>
              <a:ea typeface="+mn-ea"/>
              <a:cs typeface="Arial"/>
            </a:endParaRPr>
          </a:p>
        </p:txBody>
      </p:sp>
    </p:spTree>
    <p:extLst>
      <p:ext uri="{BB962C8B-B14F-4D97-AF65-F5344CB8AC3E}">
        <p14:creationId xmlns:p14="http://schemas.microsoft.com/office/powerpoint/2010/main" val="2876126847"/>
      </p:ext>
    </p:extLst>
  </p:cSld>
  <p:clrMapOvr>
    <a:masterClrMapping/>
  </p:clrMapOvr>
  <p:timing>
    <p:tnLst>
      <p:par>
        <p:cTn id="1" dur="indefinite" restart="never" nodeType="tmRoot"/>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1310411" y="6161791"/>
            <a:ext cx="450850" cy="454659"/>
          </a:xfrm>
          <a:prstGeom prst="rect">
            <a:avLst/>
          </a:prstGeom>
        </p:spPr>
        <p:txBody>
          <a:bodyPr vert="horz" wrap="square" lIns="0" tIns="0" rIns="0" bIns="0" rtlCol="0">
            <a:spAutoFit/>
          </a:bodyPr>
          <a:lstStyle/>
          <a:p>
            <a:pPr marL="0" marR="0" lvl="0" indent="0" algn="l" defTabSz="914400" rtl="0" eaLnBrk="1" fontAlgn="auto" latinLnBrk="0" hangingPunct="1">
              <a:lnSpc>
                <a:spcPts val="3540"/>
              </a:lnSpc>
              <a:spcBef>
                <a:spcPts val="0"/>
              </a:spcBef>
              <a:spcAft>
                <a:spcPts val="0"/>
              </a:spcAft>
              <a:buClrTx/>
              <a:buSzTx/>
              <a:buFontTx/>
              <a:buNone/>
              <a:tabLst/>
              <a:defRPr/>
            </a:pPr>
            <a:r>
              <a:rPr kumimoji="0" sz="3200" b="0" i="0" u="none" strike="noStrike" kern="1200" cap="none" spc="-10" normalizeH="0" baseline="0" noProof="0" dirty="0">
                <a:ln>
                  <a:noFill/>
                </a:ln>
                <a:solidFill>
                  <a:srgbClr val="FFFFFF"/>
                </a:solidFill>
                <a:effectLst/>
                <a:uLnTx/>
                <a:uFillTx/>
                <a:latin typeface="Arial"/>
                <a:ea typeface="+mn-ea"/>
                <a:cs typeface="Arial"/>
              </a:rPr>
              <a:t>22</a:t>
            </a:r>
            <a:endParaRPr kumimoji="0" sz="3200" b="0" i="0" u="none" strike="noStrike" kern="1200" cap="none" spc="0" normalizeH="0" baseline="0" noProof="0">
              <a:ln>
                <a:noFill/>
              </a:ln>
              <a:solidFill>
                <a:prstClr val="black"/>
              </a:solidFill>
              <a:effectLst/>
              <a:uLnTx/>
              <a:uFillTx/>
              <a:latin typeface="Arial"/>
              <a:ea typeface="+mn-ea"/>
              <a:cs typeface="Arial"/>
            </a:endParaRPr>
          </a:p>
        </p:txBody>
      </p:sp>
      <p:sp>
        <p:nvSpPr>
          <p:cNvPr id="3" name="object 3"/>
          <p:cNvSpPr txBox="1">
            <a:spLocks noGrp="1"/>
          </p:cNvSpPr>
          <p:nvPr>
            <p:ph type="title"/>
          </p:nvPr>
        </p:nvSpPr>
        <p:spPr>
          <a:xfrm>
            <a:off x="1416352" y="397545"/>
            <a:ext cx="9414510" cy="635000"/>
          </a:xfrm>
          <a:prstGeom prst="rect">
            <a:avLst/>
          </a:prstGeom>
        </p:spPr>
        <p:txBody>
          <a:bodyPr vert="horz" wrap="square" lIns="0" tIns="12065" rIns="0" bIns="0" rtlCol="0">
            <a:spAutoFit/>
          </a:bodyPr>
          <a:lstStyle/>
          <a:p>
            <a:pPr marL="12700">
              <a:lnSpc>
                <a:spcPct val="100000"/>
              </a:lnSpc>
              <a:spcBef>
                <a:spcPts val="95"/>
              </a:spcBef>
            </a:pPr>
            <a:r>
              <a:rPr sz="4000" b="1" i="1" spc="-5" dirty="0">
                <a:solidFill>
                  <a:srgbClr val="000000"/>
                </a:solidFill>
                <a:latin typeface="Calibri"/>
                <a:cs typeface="Calibri"/>
              </a:rPr>
              <a:t>6 Florida </a:t>
            </a:r>
            <a:r>
              <a:rPr sz="4000" b="0" spc="-10" dirty="0">
                <a:solidFill>
                  <a:srgbClr val="000000"/>
                </a:solidFill>
                <a:latin typeface="Calibri"/>
                <a:cs typeface="Calibri"/>
              </a:rPr>
              <a:t>EMAs </a:t>
            </a:r>
            <a:r>
              <a:rPr sz="4000" b="1" spc="-5" dirty="0">
                <a:latin typeface="Calibri"/>
                <a:cs typeface="Calibri"/>
              </a:rPr>
              <a:t>– Eligible </a:t>
            </a:r>
            <a:r>
              <a:rPr sz="4000" b="1" spc="-15" dirty="0">
                <a:latin typeface="Calibri"/>
                <a:cs typeface="Calibri"/>
              </a:rPr>
              <a:t>Metropolitan</a:t>
            </a:r>
            <a:r>
              <a:rPr sz="4000" b="1" spc="75" dirty="0">
                <a:latin typeface="Calibri"/>
                <a:cs typeface="Calibri"/>
              </a:rPr>
              <a:t> </a:t>
            </a:r>
            <a:r>
              <a:rPr sz="4000" b="1" spc="-15" dirty="0">
                <a:latin typeface="Calibri"/>
                <a:cs typeface="Calibri"/>
              </a:rPr>
              <a:t>Areas</a:t>
            </a:r>
            <a:endParaRPr sz="4000">
              <a:latin typeface="Calibri"/>
              <a:cs typeface="Calibri"/>
            </a:endParaRPr>
          </a:p>
        </p:txBody>
      </p:sp>
      <p:sp>
        <p:nvSpPr>
          <p:cNvPr id="4" name="object 4"/>
          <p:cNvSpPr/>
          <p:nvPr/>
        </p:nvSpPr>
        <p:spPr>
          <a:xfrm>
            <a:off x="4927092" y="1318260"/>
            <a:ext cx="7036307" cy="5382767"/>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txBox="1"/>
          <p:nvPr/>
        </p:nvSpPr>
        <p:spPr>
          <a:xfrm>
            <a:off x="391722" y="1874470"/>
            <a:ext cx="433324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0" u="none" strike="noStrike" kern="1200" cap="none" spc="-5" normalizeH="0" baseline="0" noProof="0" dirty="0">
                <a:ln>
                  <a:noFill/>
                </a:ln>
                <a:solidFill>
                  <a:srgbClr val="303030"/>
                </a:solidFill>
                <a:effectLst/>
                <a:uLnTx/>
                <a:uFillTx/>
                <a:latin typeface="Calibri"/>
                <a:ea typeface="+mn-ea"/>
                <a:cs typeface="Calibri"/>
              </a:rPr>
              <a:t>Eligible </a:t>
            </a:r>
            <a:r>
              <a:rPr kumimoji="0" sz="2400" b="1" i="0" u="none" strike="noStrike" kern="1200" cap="none" spc="-10" normalizeH="0" baseline="0" noProof="0" dirty="0">
                <a:ln>
                  <a:noFill/>
                </a:ln>
                <a:solidFill>
                  <a:srgbClr val="303030"/>
                </a:solidFill>
                <a:effectLst/>
                <a:uLnTx/>
                <a:uFillTx/>
                <a:latin typeface="Calibri"/>
                <a:ea typeface="+mn-ea"/>
                <a:cs typeface="Calibri"/>
              </a:rPr>
              <a:t>Metropolitan Areas </a:t>
            </a:r>
            <a:r>
              <a:rPr kumimoji="0" sz="2400" b="1" i="0" u="none" strike="noStrike" kern="1200" cap="none" spc="-5" normalizeH="0" baseline="0" noProof="0" dirty="0">
                <a:ln>
                  <a:noFill/>
                </a:ln>
                <a:solidFill>
                  <a:srgbClr val="303030"/>
                </a:solidFill>
                <a:effectLst/>
                <a:uLnTx/>
                <a:uFillTx/>
                <a:latin typeface="Calibri"/>
                <a:ea typeface="+mn-ea"/>
                <a:cs typeface="Calibri"/>
              </a:rPr>
              <a:t>(EMA)</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6" name="object 6"/>
          <p:cNvSpPr txBox="1"/>
          <p:nvPr/>
        </p:nvSpPr>
        <p:spPr>
          <a:xfrm>
            <a:off x="391722" y="2519122"/>
            <a:ext cx="4081145" cy="574040"/>
          </a:xfrm>
          <a:prstGeom prst="rect">
            <a:avLst/>
          </a:prstGeom>
        </p:spPr>
        <p:txBody>
          <a:bodyPr vert="horz" wrap="square" lIns="0" tIns="12700" rIns="0" bIns="0" rtlCol="0">
            <a:spAutoFit/>
          </a:bodyPr>
          <a:lstStyle/>
          <a:p>
            <a:pPr marL="93345" marR="0" lvl="0" indent="-80645" algn="l" defTabSz="914400" rtl="0" eaLnBrk="1" fontAlgn="auto" latinLnBrk="0" hangingPunct="1">
              <a:lnSpc>
                <a:spcPct val="100000"/>
              </a:lnSpc>
              <a:spcBef>
                <a:spcPts val="100"/>
              </a:spcBef>
              <a:spcAft>
                <a:spcPts val="0"/>
              </a:spcAft>
              <a:buClrTx/>
              <a:buSzPct val="94444"/>
              <a:buFont typeface="Arial"/>
              <a:buChar char="•"/>
              <a:tabLst>
                <a:tab pos="93345" algn="l"/>
              </a:tabLst>
              <a:defRPr/>
            </a:pPr>
            <a:r>
              <a:rPr kumimoji="0" sz="1800" b="0" i="1" u="none" strike="noStrike" kern="1200" cap="none" spc="-10" normalizeH="0" baseline="0" noProof="0" dirty="0">
                <a:ln>
                  <a:noFill/>
                </a:ln>
                <a:solidFill>
                  <a:srgbClr val="FF0000"/>
                </a:solidFill>
                <a:effectLst/>
                <a:uLnTx/>
                <a:uFillTx/>
                <a:latin typeface="Calibri"/>
                <a:ea typeface="+mn-ea"/>
                <a:cs typeface="Calibri"/>
              </a:rPr>
              <a:t>Jacksonville </a:t>
            </a:r>
            <a:r>
              <a:rPr kumimoji="0" sz="1800" b="1" i="0" u="none" strike="noStrike" kern="1200" cap="none" spc="0" normalizeH="0" baseline="0" noProof="0" dirty="0">
                <a:ln>
                  <a:noFill/>
                </a:ln>
                <a:solidFill>
                  <a:srgbClr val="FF0000"/>
                </a:solidFill>
                <a:effectLst/>
                <a:uLnTx/>
                <a:uFillTx/>
                <a:latin typeface="Calibri"/>
                <a:ea typeface="+mn-ea"/>
                <a:cs typeface="Calibri"/>
              </a:rPr>
              <a:t>=</a:t>
            </a:r>
            <a:r>
              <a:rPr kumimoji="0" sz="1800" b="1" i="0" u="none" strike="noStrike" kern="1200" cap="none" spc="-30" normalizeH="0" baseline="0" noProof="0" dirty="0">
                <a:ln>
                  <a:noFill/>
                </a:ln>
                <a:solidFill>
                  <a:srgbClr val="FF0000"/>
                </a:solidFill>
                <a:effectLst/>
                <a:uLnTx/>
                <a:uFillTx/>
                <a:latin typeface="Calibri"/>
                <a:ea typeface="+mn-ea"/>
                <a:cs typeface="Calibri"/>
              </a:rPr>
              <a:t> </a:t>
            </a:r>
            <a:r>
              <a:rPr kumimoji="0" sz="1800" b="1" i="0" u="none" strike="noStrike" kern="1200" cap="none" spc="0" normalizeH="0" baseline="0" noProof="0" dirty="0">
                <a:ln>
                  <a:noFill/>
                </a:ln>
                <a:solidFill>
                  <a:srgbClr val="FF0000"/>
                </a:solidFill>
                <a:effectLst/>
                <a:uLnTx/>
                <a:uFillTx/>
                <a:latin typeface="Calibri"/>
                <a:ea typeface="+mn-ea"/>
                <a:cs typeface="Calibri"/>
              </a:rPr>
              <a:t>1</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756285" marR="0" lvl="1" indent="-287020" algn="l" defTabSz="914400" rtl="0" eaLnBrk="1" fontAlgn="auto" latinLnBrk="0" hangingPunct="1">
              <a:lnSpc>
                <a:spcPct val="100000"/>
              </a:lnSpc>
              <a:spcBef>
                <a:spcPts val="0"/>
              </a:spcBef>
              <a:spcAft>
                <a:spcPts val="0"/>
              </a:spcAft>
              <a:buClrTx/>
              <a:buSzTx/>
              <a:buFont typeface="Arial"/>
              <a:buChar char="•"/>
              <a:tabLst>
                <a:tab pos="756285" algn="l"/>
                <a:tab pos="756920" algn="l"/>
              </a:tabLst>
              <a:defRPr/>
            </a:pPr>
            <a:r>
              <a:rPr kumimoji="0" sz="1800" b="0" i="0" u="none" strike="noStrike" kern="1200" cap="none" spc="-40" normalizeH="0" baseline="0" noProof="0" dirty="0">
                <a:ln>
                  <a:noFill/>
                </a:ln>
                <a:solidFill>
                  <a:srgbClr val="303030"/>
                </a:solidFill>
                <a:effectLst/>
                <a:uLnTx/>
                <a:uFillTx/>
                <a:latin typeface="Calibri"/>
                <a:ea typeface="+mn-ea"/>
                <a:cs typeface="Calibri"/>
              </a:rPr>
              <a:t>Baker, Clay, </a:t>
            </a:r>
            <a:r>
              <a:rPr kumimoji="0" sz="1800" b="0" i="0" u="none" strike="noStrike" kern="1200" cap="none" spc="-10" normalizeH="0" baseline="0" noProof="0" dirty="0">
                <a:ln>
                  <a:noFill/>
                </a:ln>
                <a:solidFill>
                  <a:srgbClr val="303030"/>
                </a:solidFill>
                <a:effectLst/>
                <a:uLnTx/>
                <a:uFillTx/>
                <a:latin typeface="Calibri"/>
                <a:ea typeface="+mn-ea"/>
                <a:cs typeface="Calibri"/>
              </a:rPr>
              <a:t>Duval, </a:t>
            </a:r>
            <a:r>
              <a:rPr kumimoji="0" sz="1800" b="0" i="0" u="none" strike="noStrike" kern="1200" cap="none" spc="0" normalizeH="0" baseline="0" noProof="0" dirty="0">
                <a:ln>
                  <a:noFill/>
                </a:ln>
                <a:solidFill>
                  <a:srgbClr val="303030"/>
                </a:solidFill>
                <a:effectLst/>
                <a:uLnTx/>
                <a:uFillTx/>
                <a:latin typeface="Calibri"/>
                <a:ea typeface="+mn-ea"/>
                <a:cs typeface="Calibri"/>
              </a:rPr>
              <a:t>Nassau, </a:t>
            </a:r>
            <a:r>
              <a:rPr kumimoji="0" sz="1800" b="0" i="0" u="none" strike="noStrike" kern="1200" cap="none" spc="-5" normalizeH="0" baseline="0" noProof="0" dirty="0">
                <a:ln>
                  <a:noFill/>
                </a:ln>
                <a:solidFill>
                  <a:srgbClr val="303030"/>
                </a:solidFill>
                <a:effectLst/>
                <a:uLnTx/>
                <a:uFillTx/>
                <a:latin typeface="Calibri"/>
                <a:ea typeface="+mn-ea"/>
                <a:cs typeface="Calibri"/>
              </a:rPr>
              <a:t>St.</a:t>
            </a:r>
            <a:r>
              <a:rPr kumimoji="0" sz="1800" b="0" i="0" u="none" strike="noStrike" kern="1200" cap="none" spc="90" normalizeH="0" baseline="0" noProof="0" dirty="0">
                <a:ln>
                  <a:noFill/>
                </a:ln>
                <a:solidFill>
                  <a:srgbClr val="303030"/>
                </a:solidFill>
                <a:effectLst/>
                <a:uLnTx/>
                <a:uFillTx/>
                <a:latin typeface="Calibri"/>
                <a:ea typeface="+mn-ea"/>
                <a:cs typeface="Calibri"/>
              </a:rPr>
              <a:t> </a:t>
            </a:r>
            <a:r>
              <a:rPr kumimoji="0" sz="1800" b="0" i="0" u="none" strike="noStrike" kern="1200" cap="none" spc="-5" normalizeH="0" baseline="0" noProof="0" dirty="0">
                <a:ln>
                  <a:noFill/>
                </a:ln>
                <a:solidFill>
                  <a:srgbClr val="303030"/>
                </a:solidFill>
                <a:effectLst/>
                <a:uLnTx/>
                <a:uFillTx/>
                <a:latin typeface="Calibri"/>
                <a:ea typeface="+mn-ea"/>
                <a:cs typeface="Calibri"/>
              </a:rPr>
              <a:t>Johns</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7" name="object 7"/>
          <p:cNvSpPr txBox="1"/>
          <p:nvPr/>
        </p:nvSpPr>
        <p:spPr>
          <a:xfrm>
            <a:off x="391722" y="3067763"/>
            <a:ext cx="1188720" cy="299720"/>
          </a:xfrm>
          <a:prstGeom prst="rect">
            <a:avLst/>
          </a:prstGeom>
        </p:spPr>
        <p:txBody>
          <a:bodyPr vert="horz" wrap="square" lIns="0" tIns="12700" rIns="0" bIns="0" rtlCol="0">
            <a:spAutoFit/>
          </a:bodyPr>
          <a:lstStyle/>
          <a:p>
            <a:pPr marL="93345" marR="0" lvl="0" indent="-80645" algn="l" defTabSz="914400" rtl="0" eaLnBrk="1" fontAlgn="auto" latinLnBrk="0" hangingPunct="1">
              <a:lnSpc>
                <a:spcPct val="100000"/>
              </a:lnSpc>
              <a:spcBef>
                <a:spcPts val="100"/>
              </a:spcBef>
              <a:spcAft>
                <a:spcPts val="0"/>
              </a:spcAft>
              <a:buClrTx/>
              <a:buSzPct val="94444"/>
              <a:buFont typeface="Arial"/>
              <a:buChar char="•"/>
              <a:tabLst>
                <a:tab pos="93345" algn="l"/>
              </a:tabLst>
              <a:defRPr/>
            </a:pPr>
            <a:r>
              <a:rPr kumimoji="0" sz="1800" b="0" i="1" u="none" strike="noStrike" kern="1200" cap="none" spc="-5" normalizeH="0" baseline="0" noProof="0" dirty="0">
                <a:ln>
                  <a:noFill/>
                </a:ln>
                <a:solidFill>
                  <a:srgbClr val="FF0000"/>
                </a:solidFill>
                <a:effectLst/>
                <a:uLnTx/>
                <a:uFillTx/>
                <a:latin typeface="Calibri"/>
                <a:ea typeface="+mn-ea"/>
                <a:cs typeface="Calibri"/>
              </a:rPr>
              <a:t>Orlando </a:t>
            </a:r>
            <a:r>
              <a:rPr kumimoji="0" sz="1800" b="1" i="0" u="none" strike="noStrike" kern="1200" cap="none" spc="0" normalizeH="0" baseline="0" noProof="0" dirty="0">
                <a:ln>
                  <a:noFill/>
                </a:ln>
                <a:solidFill>
                  <a:srgbClr val="FF0000"/>
                </a:solidFill>
                <a:effectLst/>
                <a:uLnTx/>
                <a:uFillTx/>
                <a:latin typeface="Calibri"/>
                <a:ea typeface="+mn-ea"/>
                <a:cs typeface="Calibri"/>
              </a:rPr>
              <a:t>=</a:t>
            </a:r>
            <a:r>
              <a:rPr kumimoji="0" sz="1800" b="1" i="0" u="none" strike="noStrike" kern="1200" cap="none" spc="-65" normalizeH="0" baseline="0" noProof="0" dirty="0">
                <a:ln>
                  <a:noFill/>
                </a:ln>
                <a:solidFill>
                  <a:srgbClr val="FF0000"/>
                </a:solidFill>
                <a:effectLst/>
                <a:uLnTx/>
                <a:uFillTx/>
                <a:latin typeface="Calibri"/>
                <a:ea typeface="+mn-ea"/>
                <a:cs typeface="Calibri"/>
              </a:rPr>
              <a:t> </a:t>
            </a:r>
            <a:r>
              <a:rPr kumimoji="0" sz="1800" b="1" i="0" u="none" strike="noStrike" kern="1200" cap="none" spc="0" normalizeH="0" baseline="0" noProof="0" dirty="0">
                <a:ln>
                  <a:noFill/>
                </a:ln>
                <a:solidFill>
                  <a:srgbClr val="FF0000"/>
                </a:solidFill>
                <a:effectLst/>
                <a:uLnTx/>
                <a:uFillTx/>
                <a:latin typeface="Calibri"/>
                <a:ea typeface="+mn-ea"/>
                <a:cs typeface="Calibri"/>
              </a:rPr>
              <a:t>2</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8" name="object 8"/>
          <p:cNvSpPr txBox="1"/>
          <p:nvPr/>
        </p:nvSpPr>
        <p:spPr>
          <a:xfrm>
            <a:off x="848922" y="3342083"/>
            <a:ext cx="3328035" cy="299720"/>
          </a:xfrm>
          <a:prstGeom prst="rect">
            <a:avLst/>
          </a:prstGeom>
        </p:spPr>
        <p:txBody>
          <a:bodyPr vert="horz" wrap="square" lIns="0" tIns="12700" rIns="0" bIns="0" rtlCol="0">
            <a:spAutoFit/>
          </a:bodyPr>
          <a:lstStyle/>
          <a:p>
            <a:pPr marL="299085" marR="0" lvl="0" indent="-287020" algn="l" defTabSz="914400" rtl="0" eaLnBrk="1" fontAlgn="auto" latinLnBrk="0" hangingPunct="1">
              <a:lnSpc>
                <a:spcPct val="100000"/>
              </a:lnSpc>
              <a:spcBef>
                <a:spcPts val="100"/>
              </a:spcBef>
              <a:spcAft>
                <a:spcPts val="0"/>
              </a:spcAft>
              <a:buClrTx/>
              <a:buSzTx/>
              <a:buFont typeface="Arial"/>
              <a:buChar char="•"/>
              <a:tabLst>
                <a:tab pos="299085" algn="l"/>
                <a:tab pos="299720" algn="l"/>
              </a:tabLst>
              <a:defRPr/>
            </a:pPr>
            <a:r>
              <a:rPr kumimoji="0" sz="1800" b="0" i="0" u="none" strike="noStrike" kern="1200" cap="none" spc="-15" normalizeH="0" baseline="0" noProof="0" dirty="0">
                <a:ln>
                  <a:noFill/>
                </a:ln>
                <a:solidFill>
                  <a:srgbClr val="303030"/>
                </a:solidFill>
                <a:effectLst/>
                <a:uLnTx/>
                <a:uFillTx/>
                <a:latin typeface="Calibri"/>
                <a:ea typeface="+mn-ea"/>
                <a:cs typeface="Calibri"/>
              </a:rPr>
              <a:t>Lake, </a:t>
            </a:r>
            <a:r>
              <a:rPr kumimoji="0" sz="1800" b="0" i="0" u="none" strike="noStrike" kern="1200" cap="none" spc="-10" normalizeH="0" baseline="0" noProof="0" dirty="0">
                <a:ln>
                  <a:noFill/>
                </a:ln>
                <a:solidFill>
                  <a:srgbClr val="303030"/>
                </a:solidFill>
                <a:effectLst/>
                <a:uLnTx/>
                <a:uFillTx/>
                <a:latin typeface="Calibri"/>
                <a:ea typeface="+mn-ea"/>
                <a:cs typeface="Calibri"/>
              </a:rPr>
              <a:t>Orange, </a:t>
            </a:r>
            <a:r>
              <a:rPr kumimoji="0" sz="1800" b="0" i="0" u="none" strike="noStrike" kern="1200" cap="none" spc="-5" normalizeH="0" baseline="0" noProof="0" dirty="0">
                <a:ln>
                  <a:noFill/>
                </a:ln>
                <a:solidFill>
                  <a:srgbClr val="303030"/>
                </a:solidFill>
                <a:effectLst/>
                <a:uLnTx/>
                <a:uFillTx/>
                <a:latin typeface="Calibri"/>
                <a:ea typeface="+mn-ea"/>
                <a:cs typeface="Calibri"/>
              </a:rPr>
              <a:t>Osceola,</a:t>
            </a:r>
            <a:r>
              <a:rPr kumimoji="0" sz="1800" b="0" i="0" u="none" strike="noStrike" kern="1200" cap="none" spc="0" normalizeH="0" baseline="0" noProof="0" dirty="0">
                <a:ln>
                  <a:noFill/>
                </a:ln>
                <a:solidFill>
                  <a:srgbClr val="303030"/>
                </a:solidFill>
                <a:effectLst/>
                <a:uLnTx/>
                <a:uFillTx/>
                <a:latin typeface="Calibri"/>
                <a:ea typeface="+mn-ea"/>
                <a:cs typeface="Calibri"/>
              </a:rPr>
              <a:t> </a:t>
            </a:r>
            <a:r>
              <a:rPr kumimoji="0" sz="1800" b="0" i="0" u="none" strike="noStrike" kern="1200" cap="none" spc="-5" normalizeH="0" baseline="0" noProof="0" dirty="0">
                <a:ln>
                  <a:noFill/>
                </a:ln>
                <a:solidFill>
                  <a:srgbClr val="303030"/>
                </a:solidFill>
                <a:effectLst/>
                <a:uLnTx/>
                <a:uFillTx/>
                <a:latin typeface="Calibri"/>
                <a:ea typeface="+mn-ea"/>
                <a:cs typeface="Calibri"/>
              </a:rPr>
              <a:t>Seminole</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9" name="object 9"/>
          <p:cNvSpPr txBox="1"/>
          <p:nvPr/>
        </p:nvSpPr>
        <p:spPr>
          <a:xfrm>
            <a:off x="391722" y="3616402"/>
            <a:ext cx="2496185" cy="299720"/>
          </a:xfrm>
          <a:prstGeom prst="rect">
            <a:avLst/>
          </a:prstGeom>
        </p:spPr>
        <p:txBody>
          <a:bodyPr vert="horz" wrap="square" lIns="0" tIns="12700" rIns="0" bIns="0" rtlCol="0">
            <a:spAutoFit/>
          </a:bodyPr>
          <a:lstStyle/>
          <a:p>
            <a:pPr marL="93345" marR="0" lvl="0" indent="-80645" algn="l" defTabSz="914400" rtl="0" eaLnBrk="1" fontAlgn="auto" latinLnBrk="0" hangingPunct="1">
              <a:lnSpc>
                <a:spcPct val="100000"/>
              </a:lnSpc>
              <a:spcBef>
                <a:spcPts val="100"/>
              </a:spcBef>
              <a:spcAft>
                <a:spcPts val="0"/>
              </a:spcAft>
              <a:buClrTx/>
              <a:buSzPct val="94444"/>
              <a:buFont typeface="Arial"/>
              <a:buChar char="•"/>
              <a:tabLst>
                <a:tab pos="93345" algn="l"/>
              </a:tabLst>
              <a:defRPr/>
            </a:pPr>
            <a:r>
              <a:rPr kumimoji="0" sz="1800" b="0" i="1" u="none" strike="noStrike" kern="1200" cap="none" spc="-35" normalizeH="0" baseline="0" noProof="0" dirty="0">
                <a:ln>
                  <a:noFill/>
                </a:ln>
                <a:solidFill>
                  <a:srgbClr val="FF0000"/>
                </a:solidFill>
                <a:effectLst/>
                <a:uLnTx/>
                <a:uFillTx/>
                <a:latin typeface="Calibri"/>
                <a:ea typeface="+mn-ea"/>
                <a:cs typeface="Calibri"/>
              </a:rPr>
              <a:t>Tampa </a:t>
            </a:r>
            <a:r>
              <a:rPr kumimoji="0" sz="1800" b="0" i="1" u="none" strike="noStrike" kern="1200" cap="none" spc="-5" normalizeH="0" baseline="0" noProof="0" dirty="0">
                <a:ln>
                  <a:noFill/>
                </a:ln>
                <a:solidFill>
                  <a:srgbClr val="FF0000"/>
                </a:solidFill>
                <a:effectLst/>
                <a:uLnTx/>
                <a:uFillTx/>
                <a:latin typeface="Calibri"/>
                <a:ea typeface="+mn-ea"/>
                <a:cs typeface="Calibri"/>
              </a:rPr>
              <a:t>/St. </a:t>
            </a:r>
            <a:r>
              <a:rPr kumimoji="0" sz="1800" b="0" i="1" u="none" strike="noStrike" kern="1200" cap="none" spc="-15" normalizeH="0" baseline="0" noProof="0" dirty="0">
                <a:ln>
                  <a:noFill/>
                </a:ln>
                <a:solidFill>
                  <a:srgbClr val="FF0000"/>
                </a:solidFill>
                <a:effectLst/>
                <a:uLnTx/>
                <a:uFillTx/>
                <a:latin typeface="Calibri"/>
                <a:ea typeface="+mn-ea"/>
                <a:cs typeface="Calibri"/>
              </a:rPr>
              <a:t>Petersburg </a:t>
            </a:r>
            <a:r>
              <a:rPr kumimoji="0" sz="1800" b="1" i="0" u="none" strike="noStrike" kern="1200" cap="none" spc="0" normalizeH="0" baseline="0" noProof="0" dirty="0">
                <a:ln>
                  <a:noFill/>
                </a:ln>
                <a:solidFill>
                  <a:srgbClr val="FF0000"/>
                </a:solidFill>
                <a:effectLst/>
                <a:uLnTx/>
                <a:uFillTx/>
                <a:latin typeface="Calibri"/>
                <a:ea typeface="+mn-ea"/>
                <a:cs typeface="Calibri"/>
              </a:rPr>
              <a:t>=</a:t>
            </a:r>
            <a:r>
              <a:rPr kumimoji="0" sz="1800" b="1" i="0" u="none" strike="noStrike" kern="1200" cap="none" spc="35" normalizeH="0" baseline="0" noProof="0" dirty="0">
                <a:ln>
                  <a:noFill/>
                </a:ln>
                <a:solidFill>
                  <a:srgbClr val="FF0000"/>
                </a:solidFill>
                <a:effectLst/>
                <a:uLnTx/>
                <a:uFillTx/>
                <a:latin typeface="Calibri"/>
                <a:ea typeface="+mn-ea"/>
                <a:cs typeface="Calibri"/>
              </a:rPr>
              <a:t> </a:t>
            </a:r>
            <a:r>
              <a:rPr kumimoji="0" sz="1800" b="1" i="0" u="none" strike="noStrike" kern="1200" cap="none" spc="0" normalizeH="0" baseline="0" noProof="0" dirty="0">
                <a:ln>
                  <a:noFill/>
                </a:ln>
                <a:solidFill>
                  <a:srgbClr val="FF0000"/>
                </a:solidFill>
                <a:effectLst/>
                <a:uLnTx/>
                <a:uFillTx/>
                <a:latin typeface="Calibri"/>
                <a:ea typeface="+mn-ea"/>
                <a:cs typeface="Calibri"/>
              </a:rPr>
              <a:t>3</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0" name="object 10"/>
          <p:cNvSpPr txBox="1"/>
          <p:nvPr/>
        </p:nvSpPr>
        <p:spPr>
          <a:xfrm>
            <a:off x="848922" y="3890722"/>
            <a:ext cx="3211830" cy="574040"/>
          </a:xfrm>
          <a:prstGeom prst="rect">
            <a:avLst/>
          </a:prstGeom>
        </p:spPr>
        <p:txBody>
          <a:bodyPr vert="horz" wrap="square" lIns="0" tIns="12700" rIns="0" bIns="0" rtlCol="0">
            <a:spAutoFit/>
          </a:bodyPr>
          <a:lstStyle/>
          <a:p>
            <a:pPr marL="299085" marR="5080" lvl="0" indent="-287020" algn="l" defTabSz="914400" rtl="0" eaLnBrk="1" fontAlgn="auto" latinLnBrk="0" hangingPunct="1">
              <a:lnSpc>
                <a:spcPct val="100000"/>
              </a:lnSpc>
              <a:spcBef>
                <a:spcPts val="100"/>
              </a:spcBef>
              <a:spcAft>
                <a:spcPts val="0"/>
              </a:spcAft>
              <a:buClrTx/>
              <a:buSzTx/>
              <a:buFont typeface="Arial"/>
              <a:buChar char="•"/>
              <a:tabLst>
                <a:tab pos="299085" algn="l"/>
                <a:tab pos="299720" algn="l"/>
              </a:tabLst>
              <a:defRPr/>
            </a:pPr>
            <a:r>
              <a:rPr kumimoji="0" sz="1800" b="0" i="0" u="none" strike="noStrike" kern="1200" cap="none" spc="-10" normalizeH="0" baseline="0" noProof="0" dirty="0">
                <a:ln>
                  <a:noFill/>
                </a:ln>
                <a:solidFill>
                  <a:srgbClr val="303030"/>
                </a:solidFill>
                <a:effectLst/>
                <a:uLnTx/>
                <a:uFillTx/>
                <a:latin typeface="Calibri"/>
                <a:ea typeface="+mn-ea"/>
                <a:cs typeface="Calibri"/>
              </a:rPr>
              <a:t>Hernando, </a:t>
            </a:r>
            <a:r>
              <a:rPr kumimoji="0" sz="1800" b="0" i="0" u="none" strike="noStrike" kern="1200" cap="none" spc="-5" normalizeH="0" baseline="0" noProof="0" dirty="0">
                <a:ln>
                  <a:noFill/>
                </a:ln>
                <a:solidFill>
                  <a:srgbClr val="303030"/>
                </a:solidFill>
                <a:effectLst/>
                <a:uLnTx/>
                <a:uFillTx/>
                <a:latin typeface="Calibri"/>
                <a:ea typeface="+mn-ea"/>
                <a:cs typeface="Calibri"/>
              </a:rPr>
              <a:t>Hillsborough, </a:t>
            </a:r>
            <a:r>
              <a:rPr kumimoji="0" sz="1800" b="0" i="0" u="none" strike="noStrike" kern="1200" cap="none" spc="-20" normalizeH="0" baseline="0" noProof="0" dirty="0">
                <a:ln>
                  <a:noFill/>
                </a:ln>
                <a:solidFill>
                  <a:srgbClr val="303030"/>
                </a:solidFill>
                <a:effectLst/>
                <a:uLnTx/>
                <a:uFillTx/>
                <a:latin typeface="Calibri"/>
                <a:ea typeface="+mn-ea"/>
                <a:cs typeface="Calibri"/>
              </a:rPr>
              <a:t>Pasco,  </a:t>
            </a:r>
            <a:r>
              <a:rPr kumimoji="0" sz="1800" b="0" i="0" u="none" strike="noStrike" kern="1200" cap="none" spc="-5" normalizeH="0" baseline="0" noProof="0" dirty="0">
                <a:ln>
                  <a:noFill/>
                </a:ln>
                <a:solidFill>
                  <a:srgbClr val="303030"/>
                </a:solidFill>
                <a:effectLst/>
                <a:uLnTx/>
                <a:uFillTx/>
                <a:latin typeface="Calibri"/>
                <a:ea typeface="+mn-ea"/>
                <a:cs typeface="Calibri"/>
              </a:rPr>
              <a:t>Pinellas</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1" name="object 11"/>
          <p:cNvSpPr txBox="1"/>
          <p:nvPr/>
        </p:nvSpPr>
        <p:spPr>
          <a:xfrm>
            <a:off x="391722" y="4439363"/>
            <a:ext cx="2038985" cy="299720"/>
          </a:xfrm>
          <a:prstGeom prst="rect">
            <a:avLst/>
          </a:prstGeom>
        </p:spPr>
        <p:txBody>
          <a:bodyPr vert="horz" wrap="square" lIns="0" tIns="12700" rIns="0" bIns="0" rtlCol="0">
            <a:spAutoFit/>
          </a:bodyPr>
          <a:lstStyle/>
          <a:p>
            <a:pPr marL="93345" marR="0" lvl="0" indent="-80645" algn="l" defTabSz="914400" rtl="0" eaLnBrk="1" fontAlgn="auto" latinLnBrk="0" hangingPunct="1">
              <a:lnSpc>
                <a:spcPct val="100000"/>
              </a:lnSpc>
              <a:spcBef>
                <a:spcPts val="100"/>
              </a:spcBef>
              <a:spcAft>
                <a:spcPts val="0"/>
              </a:spcAft>
              <a:buClrTx/>
              <a:buSzPct val="94444"/>
              <a:buFont typeface="Arial"/>
              <a:buChar char="•"/>
              <a:tabLst>
                <a:tab pos="93345" algn="l"/>
              </a:tabLst>
              <a:defRPr/>
            </a:pPr>
            <a:r>
              <a:rPr kumimoji="0" sz="1800" b="0" i="1" u="none" strike="noStrike" kern="1200" cap="none" spc="-25" normalizeH="0" baseline="0" noProof="0" dirty="0">
                <a:ln>
                  <a:noFill/>
                </a:ln>
                <a:solidFill>
                  <a:srgbClr val="FF0000"/>
                </a:solidFill>
                <a:effectLst/>
                <a:uLnTx/>
                <a:uFillTx/>
                <a:latin typeface="Calibri"/>
                <a:ea typeface="+mn-ea"/>
                <a:cs typeface="Calibri"/>
              </a:rPr>
              <a:t>West </a:t>
            </a:r>
            <a:r>
              <a:rPr kumimoji="0" sz="1800" b="0" i="1" u="none" strike="noStrike" kern="1200" cap="none" spc="-15" normalizeH="0" baseline="0" noProof="0" dirty="0">
                <a:ln>
                  <a:noFill/>
                </a:ln>
                <a:solidFill>
                  <a:srgbClr val="FF0000"/>
                </a:solidFill>
                <a:effectLst/>
                <a:uLnTx/>
                <a:uFillTx/>
                <a:latin typeface="Calibri"/>
                <a:ea typeface="+mn-ea"/>
                <a:cs typeface="Calibri"/>
              </a:rPr>
              <a:t>Palm </a:t>
            </a:r>
            <a:r>
              <a:rPr kumimoji="0" sz="1800" b="0" i="1" u="none" strike="noStrike" kern="1200" cap="none" spc="-5" normalizeH="0" baseline="0" noProof="0" dirty="0">
                <a:ln>
                  <a:noFill/>
                </a:ln>
                <a:solidFill>
                  <a:srgbClr val="FF0000"/>
                </a:solidFill>
                <a:effectLst/>
                <a:uLnTx/>
                <a:uFillTx/>
                <a:latin typeface="Calibri"/>
                <a:ea typeface="+mn-ea"/>
                <a:cs typeface="Calibri"/>
              </a:rPr>
              <a:t>Beach </a:t>
            </a:r>
            <a:r>
              <a:rPr kumimoji="0" sz="1800" b="1" i="0" u="none" strike="noStrike" kern="1200" cap="none" spc="0" normalizeH="0" baseline="0" noProof="0" dirty="0">
                <a:ln>
                  <a:noFill/>
                </a:ln>
                <a:solidFill>
                  <a:srgbClr val="FF0000"/>
                </a:solidFill>
                <a:effectLst/>
                <a:uLnTx/>
                <a:uFillTx/>
                <a:latin typeface="Calibri"/>
                <a:ea typeface="+mn-ea"/>
                <a:cs typeface="Calibri"/>
              </a:rPr>
              <a:t>=</a:t>
            </a:r>
            <a:r>
              <a:rPr kumimoji="0" sz="1800" b="1" i="0" u="none" strike="noStrike" kern="1200" cap="none" spc="-10" normalizeH="0" baseline="0" noProof="0" dirty="0">
                <a:ln>
                  <a:noFill/>
                </a:ln>
                <a:solidFill>
                  <a:srgbClr val="FF0000"/>
                </a:solidFill>
                <a:effectLst/>
                <a:uLnTx/>
                <a:uFillTx/>
                <a:latin typeface="Calibri"/>
                <a:ea typeface="+mn-ea"/>
                <a:cs typeface="Calibri"/>
              </a:rPr>
              <a:t> </a:t>
            </a:r>
            <a:r>
              <a:rPr kumimoji="0" sz="1800" b="1" i="0" u="none" strike="noStrike" kern="1200" cap="none" spc="0" normalizeH="0" baseline="0" noProof="0" dirty="0">
                <a:ln>
                  <a:noFill/>
                </a:ln>
                <a:solidFill>
                  <a:srgbClr val="FF0000"/>
                </a:solidFill>
                <a:effectLst/>
                <a:uLnTx/>
                <a:uFillTx/>
                <a:latin typeface="Calibri"/>
                <a:ea typeface="+mn-ea"/>
                <a:cs typeface="Calibri"/>
              </a:rPr>
              <a:t>4</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2" name="object 12"/>
          <p:cNvSpPr txBox="1"/>
          <p:nvPr/>
        </p:nvSpPr>
        <p:spPr>
          <a:xfrm>
            <a:off x="848922" y="4713683"/>
            <a:ext cx="1386840" cy="299720"/>
          </a:xfrm>
          <a:prstGeom prst="rect">
            <a:avLst/>
          </a:prstGeom>
        </p:spPr>
        <p:txBody>
          <a:bodyPr vert="horz" wrap="square" lIns="0" tIns="12700" rIns="0" bIns="0" rtlCol="0">
            <a:spAutoFit/>
          </a:bodyPr>
          <a:lstStyle/>
          <a:p>
            <a:pPr marL="299085" marR="0" lvl="0" indent="-287020" algn="l" defTabSz="914400" rtl="0" eaLnBrk="1" fontAlgn="auto" latinLnBrk="0" hangingPunct="1">
              <a:lnSpc>
                <a:spcPct val="100000"/>
              </a:lnSpc>
              <a:spcBef>
                <a:spcPts val="100"/>
              </a:spcBef>
              <a:spcAft>
                <a:spcPts val="0"/>
              </a:spcAft>
              <a:buClrTx/>
              <a:buSzTx/>
              <a:buFont typeface="Arial"/>
              <a:buChar char="•"/>
              <a:tabLst>
                <a:tab pos="299085" algn="l"/>
                <a:tab pos="299720" algn="l"/>
              </a:tabLst>
              <a:defRPr/>
            </a:pPr>
            <a:r>
              <a:rPr kumimoji="0" sz="1800" b="0" i="0" u="none" strike="noStrike" kern="1200" cap="none" spc="-15" normalizeH="0" baseline="0" noProof="0" dirty="0">
                <a:ln>
                  <a:noFill/>
                </a:ln>
                <a:solidFill>
                  <a:srgbClr val="303030"/>
                </a:solidFill>
                <a:effectLst/>
                <a:uLnTx/>
                <a:uFillTx/>
                <a:latin typeface="Calibri"/>
                <a:ea typeface="+mn-ea"/>
                <a:cs typeface="Calibri"/>
              </a:rPr>
              <a:t>Palm</a:t>
            </a:r>
            <a:r>
              <a:rPr kumimoji="0" sz="1800" b="0" i="0" u="none" strike="noStrike" kern="1200" cap="none" spc="-55" normalizeH="0" baseline="0" noProof="0" dirty="0">
                <a:ln>
                  <a:noFill/>
                </a:ln>
                <a:solidFill>
                  <a:srgbClr val="303030"/>
                </a:solidFill>
                <a:effectLst/>
                <a:uLnTx/>
                <a:uFillTx/>
                <a:latin typeface="Calibri"/>
                <a:ea typeface="+mn-ea"/>
                <a:cs typeface="Calibri"/>
              </a:rPr>
              <a:t> </a:t>
            </a:r>
            <a:r>
              <a:rPr kumimoji="0" sz="1800" b="0" i="0" u="none" strike="noStrike" kern="1200" cap="none" spc="-5" normalizeH="0" baseline="0" noProof="0" dirty="0">
                <a:ln>
                  <a:noFill/>
                </a:ln>
                <a:solidFill>
                  <a:srgbClr val="303030"/>
                </a:solidFill>
                <a:effectLst/>
                <a:uLnTx/>
                <a:uFillTx/>
                <a:latin typeface="Calibri"/>
                <a:ea typeface="+mn-ea"/>
                <a:cs typeface="Calibri"/>
              </a:rPr>
              <a:t>Beach</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3" name="object 13"/>
          <p:cNvSpPr txBox="1"/>
          <p:nvPr/>
        </p:nvSpPr>
        <p:spPr>
          <a:xfrm>
            <a:off x="391722" y="4988002"/>
            <a:ext cx="1763395" cy="299720"/>
          </a:xfrm>
          <a:prstGeom prst="rect">
            <a:avLst/>
          </a:prstGeom>
        </p:spPr>
        <p:txBody>
          <a:bodyPr vert="horz" wrap="square" lIns="0" tIns="12700" rIns="0" bIns="0" rtlCol="0">
            <a:spAutoFit/>
          </a:bodyPr>
          <a:lstStyle/>
          <a:p>
            <a:pPr marL="93345" marR="0" lvl="0" indent="-80645" algn="l" defTabSz="914400" rtl="0" eaLnBrk="1" fontAlgn="auto" latinLnBrk="0" hangingPunct="1">
              <a:lnSpc>
                <a:spcPct val="100000"/>
              </a:lnSpc>
              <a:spcBef>
                <a:spcPts val="100"/>
              </a:spcBef>
              <a:spcAft>
                <a:spcPts val="0"/>
              </a:spcAft>
              <a:buClrTx/>
              <a:buSzPct val="94444"/>
              <a:buFont typeface="Arial"/>
              <a:buChar char="•"/>
              <a:tabLst>
                <a:tab pos="93345" algn="l"/>
              </a:tabLst>
              <a:defRPr/>
            </a:pPr>
            <a:r>
              <a:rPr kumimoji="0" sz="1800" b="0" i="1" u="none" strike="noStrike" kern="1200" cap="none" spc="-5" normalizeH="0" baseline="0" noProof="0" dirty="0">
                <a:ln>
                  <a:noFill/>
                </a:ln>
                <a:solidFill>
                  <a:srgbClr val="FF0000"/>
                </a:solidFill>
                <a:effectLst/>
                <a:uLnTx/>
                <a:uFillTx/>
                <a:latin typeface="Calibri"/>
                <a:ea typeface="+mn-ea"/>
                <a:cs typeface="Calibri"/>
              </a:rPr>
              <a:t>Ft. Lauderdale </a:t>
            </a:r>
            <a:r>
              <a:rPr kumimoji="0" sz="1800" b="1" i="0" u="none" strike="noStrike" kern="1200" cap="none" spc="0" normalizeH="0" baseline="0" noProof="0" dirty="0">
                <a:ln>
                  <a:noFill/>
                </a:ln>
                <a:solidFill>
                  <a:srgbClr val="FF0000"/>
                </a:solidFill>
                <a:effectLst/>
                <a:uLnTx/>
                <a:uFillTx/>
                <a:latin typeface="Calibri"/>
                <a:ea typeface="+mn-ea"/>
                <a:cs typeface="Calibri"/>
              </a:rPr>
              <a:t>=</a:t>
            </a:r>
            <a:r>
              <a:rPr kumimoji="0" sz="1800" b="1" i="0" u="none" strike="noStrike" kern="1200" cap="none" spc="-40" normalizeH="0" baseline="0" noProof="0" dirty="0">
                <a:ln>
                  <a:noFill/>
                </a:ln>
                <a:solidFill>
                  <a:srgbClr val="FF0000"/>
                </a:solidFill>
                <a:effectLst/>
                <a:uLnTx/>
                <a:uFillTx/>
                <a:latin typeface="Calibri"/>
                <a:ea typeface="+mn-ea"/>
                <a:cs typeface="Calibri"/>
              </a:rPr>
              <a:t> </a:t>
            </a:r>
            <a:r>
              <a:rPr kumimoji="0" sz="1800" b="1" i="0" u="none" strike="noStrike" kern="1200" cap="none" spc="0" normalizeH="0" baseline="0" noProof="0" dirty="0">
                <a:ln>
                  <a:noFill/>
                </a:ln>
                <a:solidFill>
                  <a:srgbClr val="FF0000"/>
                </a:solidFill>
                <a:effectLst/>
                <a:uLnTx/>
                <a:uFillTx/>
                <a:latin typeface="Calibri"/>
                <a:ea typeface="+mn-ea"/>
                <a:cs typeface="Calibri"/>
              </a:rPr>
              <a:t>5</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4" name="object 14"/>
          <p:cNvSpPr txBox="1"/>
          <p:nvPr/>
        </p:nvSpPr>
        <p:spPr>
          <a:xfrm>
            <a:off x="848922" y="5262322"/>
            <a:ext cx="1098550" cy="299720"/>
          </a:xfrm>
          <a:prstGeom prst="rect">
            <a:avLst/>
          </a:prstGeom>
        </p:spPr>
        <p:txBody>
          <a:bodyPr vert="horz" wrap="square" lIns="0" tIns="12700" rIns="0" bIns="0" rtlCol="0">
            <a:spAutoFit/>
          </a:bodyPr>
          <a:lstStyle/>
          <a:p>
            <a:pPr marL="299085" marR="0" lvl="0" indent="-287020" algn="l" defTabSz="914400" rtl="0" eaLnBrk="1" fontAlgn="auto" latinLnBrk="0" hangingPunct="1">
              <a:lnSpc>
                <a:spcPct val="100000"/>
              </a:lnSpc>
              <a:spcBef>
                <a:spcPts val="100"/>
              </a:spcBef>
              <a:spcAft>
                <a:spcPts val="0"/>
              </a:spcAft>
              <a:buClrTx/>
              <a:buSzTx/>
              <a:buFont typeface="Arial"/>
              <a:buChar char="•"/>
              <a:tabLst>
                <a:tab pos="299085" algn="l"/>
                <a:tab pos="299720" algn="l"/>
              </a:tabLst>
              <a:defRPr/>
            </a:pPr>
            <a:r>
              <a:rPr kumimoji="0" sz="1800" b="0" i="0" u="none" strike="noStrike" kern="1200" cap="none" spc="5" normalizeH="0" baseline="0" noProof="0" dirty="0">
                <a:ln>
                  <a:noFill/>
                </a:ln>
                <a:solidFill>
                  <a:srgbClr val="303030"/>
                </a:solidFill>
                <a:effectLst/>
                <a:uLnTx/>
                <a:uFillTx/>
                <a:latin typeface="Calibri"/>
                <a:ea typeface="+mn-ea"/>
                <a:cs typeface="Calibri"/>
              </a:rPr>
              <a:t>B</a:t>
            </a:r>
            <a:r>
              <a:rPr kumimoji="0" sz="1800" b="0" i="0" u="none" strike="noStrike" kern="1200" cap="none" spc="-30" normalizeH="0" baseline="0" noProof="0" dirty="0">
                <a:ln>
                  <a:noFill/>
                </a:ln>
                <a:solidFill>
                  <a:srgbClr val="303030"/>
                </a:solidFill>
                <a:effectLst/>
                <a:uLnTx/>
                <a:uFillTx/>
                <a:latin typeface="Calibri"/>
                <a:ea typeface="+mn-ea"/>
                <a:cs typeface="Calibri"/>
              </a:rPr>
              <a:t>r</a:t>
            </a:r>
            <a:r>
              <a:rPr kumimoji="0" sz="1800" b="0" i="0" u="none" strike="noStrike" kern="1200" cap="none" spc="-15" normalizeH="0" baseline="0" noProof="0" dirty="0">
                <a:ln>
                  <a:noFill/>
                </a:ln>
                <a:solidFill>
                  <a:srgbClr val="303030"/>
                </a:solidFill>
                <a:effectLst/>
                <a:uLnTx/>
                <a:uFillTx/>
                <a:latin typeface="Calibri"/>
                <a:ea typeface="+mn-ea"/>
                <a:cs typeface="Calibri"/>
              </a:rPr>
              <a:t>o</a:t>
            </a:r>
            <a:r>
              <a:rPr kumimoji="0" sz="1800" b="0" i="0" u="none" strike="noStrike" kern="1200" cap="none" spc="-30" normalizeH="0" baseline="0" noProof="0" dirty="0">
                <a:ln>
                  <a:noFill/>
                </a:ln>
                <a:solidFill>
                  <a:srgbClr val="303030"/>
                </a:solidFill>
                <a:effectLst/>
                <a:uLnTx/>
                <a:uFillTx/>
                <a:latin typeface="Calibri"/>
                <a:ea typeface="+mn-ea"/>
                <a:cs typeface="Calibri"/>
              </a:rPr>
              <a:t>w</a:t>
            </a:r>
            <a:r>
              <a:rPr kumimoji="0" sz="1800" b="0" i="0" u="none" strike="noStrike" kern="1200" cap="none" spc="0" normalizeH="0" baseline="0" noProof="0" dirty="0">
                <a:ln>
                  <a:noFill/>
                </a:ln>
                <a:solidFill>
                  <a:srgbClr val="303030"/>
                </a:solidFill>
                <a:effectLst/>
                <a:uLnTx/>
                <a:uFillTx/>
                <a:latin typeface="Calibri"/>
                <a:ea typeface="+mn-ea"/>
                <a:cs typeface="Calibri"/>
              </a:rPr>
              <a:t>a</a:t>
            </a:r>
            <a:r>
              <a:rPr kumimoji="0" sz="1800" b="0" i="0" u="none" strike="noStrike" kern="1200" cap="none" spc="-30" normalizeH="0" baseline="0" noProof="0" dirty="0">
                <a:ln>
                  <a:noFill/>
                </a:ln>
                <a:solidFill>
                  <a:srgbClr val="303030"/>
                </a:solidFill>
                <a:effectLst/>
                <a:uLnTx/>
                <a:uFillTx/>
                <a:latin typeface="Calibri"/>
                <a:ea typeface="+mn-ea"/>
                <a:cs typeface="Calibri"/>
              </a:rPr>
              <a:t>r</a:t>
            </a:r>
            <a:r>
              <a:rPr kumimoji="0" sz="1800" b="0" i="0" u="none" strike="noStrike" kern="1200" cap="none" spc="0" normalizeH="0" baseline="0" noProof="0" dirty="0">
                <a:ln>
                  <a:noFill/>
                </a:ln>
                <a:solidFill>
                  <a:srgbClr val="303030"/>
                </a:solidFill>
                <a:effectLst/>
                <a:uLnTx/>
                <a:uFillTx/>
                <a:latin typeface="Calibri"/>
                <a:ea typeface="+mn-ea"/>
                <a:cs typeface="Calibri"/>
              </a:rPr>
              <a:t>d</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5" name="object 15"/>
          <p:cNvSpPr txBox="1"/>
          <p:nvPr/>
        </p:nvSpPr>
        <p:spPr>
          <a:xfrm>
            <a:off x="391722" y="5536642"/>
            <a:ext cx="1037590" cy="299720"/>
          </a:xfrm>
          <a:prstGeom prst="rect">
            <a:avLst/>
          </a:prstGeom>
        </p:spPr>
        <p:txBody>
          <a:bodyPr vert="horz" wrap="square" lIns="0" tIns="12700" rIns="0" bIns="0" rtlCol="0">
            <a:spAutoFit/>
          </a:bodyPr>
          <a:lstStyle/>
          <a:p>
            <a:pPr marL="93345" marR="0" lvl="0" indent="-80645" algn="l" defTabSz="914400" rtl="0" eaLnBrk="1" fontAlgn="auto" latinLnBrk="0" hangingPunct="1">
              <a:lnSpc>
                <a:spcPct val="100000"/>
              </a:lnSpc>
              <a:spcBef>
                <a:spcPts val="100"/>
              </a:spcBef>
              <a:spcAft>
                <a:spcPts val="0"/>
              </a:spcAft>
              <a:buClrTx/>
              <a:buSzPct val="94444"/>
              <a:buFont typeface="Arial"/>
              <a:buChar char="•"/>
              <a:tabLst>
                <a:tab pos="93345" algn="l"/>
              </a:tabLst>
              <a:defRPr/>
            </a:pPr>
            <a:r>
              <a:rPr kumimoji="0" sz="1800" b="0" i="1" u="none" strike="noStrike" kern="1200" cap="none" spc="-5" normalizeH="0" baseline="0" noProof="0" dirty="0">
                <a:ln>
                  <a:noFill/>
                </a:ln>
                <a:solidFill>
                  <a:srgbClr val="FF0000"/>
                </a:solidFill>
                <a:effectLst/>
                <a:uLnTx/>
                <a:uFillTx/>
                <a:latin typeface="Calibri"/>
                <a:ea typeface="+mn-ea"/>
                <a:cs typeface="Calibri"/>
              </a:rPr>
              <a:t>Miami </a:t>
            </a:r>
            <a:r>
              <a:rPr kumimoji="0" sz="1800" b="1" i="0" u="none" strike="noStrike" kern="1200" cap="none" spc="0" normalizeH="0" baseline="0" noProof="0" dirty="0">
                <a:ln>
                  <a:noFill/>
                </a:ln>
                <a:solidFill>
                  <a:srgbClr val="FF0000"/>
                </a:solidFill>
                <a:effectLst/>
                <a:uLnTx/>
                <a:uFillTx/>
                <a:latin typeface="Calibri"/>
                <a:ea typeface="+mn-ea"/>
                <a:cs typeface="Calibri"/>
              </a:rPr>
              <a:t>=</a:t>
            </a:r>
            <a:r>
              <a:rPr kumimoji="0" sz="1800" b="1" i="0" u="none" strike="noStrike" kern="1200" cap="none" spc="-65" normalizeH="0" baseline="0" noProof="0" dirty="0">
                <a:ln>
                  <a:noFill/>
                </a:ln>
                <a:solidFill>
                  <a:srgbClr val="FF0000"/>
                </a:solidFill>
                <a:effectLst/>
                <a:uLnTx/>
                <a:uFillTx/>
                <a:latin typeface="Calibri"/>
                <a:ea typeface="+mn-ea"/>
                <a:cs typeface="Calibri"/>
              </a:rPr>
              <a:t> </a:t>
            </a:r>
            <a:r>
              <a:rPr kumimoji="0" sz="1800" b="1" i="0" u="none" strike="noStrike" kern="1200" cap="none" spc="0" normalizeH="0" baseline="0" noProof="0" dirty="0">
                <a:ln>
                  <a:noFill/>
                </a:ln>
                <a:solidFill>
                  <a:srgbClr val="FF0000"/>
                </a:solidFill>
                <a:effectLst/>
                <a:uLnTx/>
                <a:uFillTx/>
                <a:latin typeface="Calibri"/>
                <a:ea typeface="+mn-ea"/>
                <a:cs typeface="Calibri"/>
              </a:rPr>
              <a:t>6</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6" name="object 16"/>
          <p:cNvSpPr txBox="1"/>
          <p:nvPr/>
        </p:nvSpPr>
        <p:spPr>
          <a:xfrm>
            <a:off x="848922" y="5810963"/>
            <a:ext cx="1457960" cy="299720"/>
          </a:xfrm>
          <a:prstGeom prst="rect">
            <a:avLst/>
          </a:prstGeom>
        </p:spPr>
        <p:txBody>
          <a:bodyPr vert="horz" wrap="square" lIns="0" tIns="12700" rIns="0" bIns="0" rtlCol="0">
            <a:spAutoFit/>
          </a:bodyPr>
          <a:lstStyle/>
          <a:p>
            <a:pPr marL="299085" marR="0" lvl="0" indent="-287020" algn="l" defTabSz="914400" rtl="0" eaLnBrk="1" fontAlgn="auto" latinLnBrk="0" hangingPunct="1">
              <a:lnSpc>
                <a:spcPct val="100000"/>
              </a:lnSpc>
              <a:spcBef>
                <a:spcPts val="100"/>
              </a:spcBef>
              <a:spcAft>
                <a:spcPts val="0"/>
              </a:spcAft>
              <a:buClrTx/>
              <a:buSzTx/>
              <a:buFont typeface="Arial"/>
              <a:buChar char="•"/>
              <a:tabLst>
                <a:tab pos="299085" algn="l"/>
                <a:tab pos="299720" algn="l"/>
              </a:tabLst>
              <a:defRPr/>
            </a:pPr>
            <a:r>
              <a:rPr kumimoji="0" sz="1800" b="0" i="0" u="none" strike="noStrike" kern="1200" cap="none" spc="-5" normalizeH="0" baseline="0" noProof="0" dirty="0">
                <a:ln>
                  <a:noFill/>
                </a:ln>
                <a:solidFill>
                  <a:srgbClr val="303030"/>
                </a:solidFill>
                <a:effectLst/>
                <a:uLnTx/>
                <a:uFillTx/>
                <a:latin typeface="Calibri"/>
                <a:ea typeface="+mn-ea"/>
                <a:cs typeface="Calibri"/>
              </a:rPr>
              <a:t>Miami-Dade</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7" name="object 17"/>
          <p:cNvSpPr txBox="1"/>
          <p:nvPr/>
        </p:nvSpPr>
        <p:spPr>
          <a:xfrm>
            <a:off x="8638544" y="2343558"/>
            <a:ext cx="1416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FF0000"/>
                </a:solidFill>
                <a:effectLst/>
                <a:uLnTx/>
                <a:uFillTx/>
                <a:latin typeface="Calibri"/>
                <a:ea typeface="+mn-ea"/>
                <a:cs typeface="Calibri"/>
              </a:rPr>
              <a:t>1</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8" name="object 18"/>
          <p:cNvSpPr txBox="1"/>
          <p:nvPr/>
        </p:nvSpPr>
        <p:spPr>
          <a:xfrm>
            <a:off x="8851827" y="2066495"/>
            <a:ext cx="1416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FF0000"/>
                </a:solidFill>
                <a:effectLst/>
                <a:uLnTx/>
                <a:uFillTx/>
                <a:latin typeface="Calibri"/>
                <a:ea typeface="+mn-ea"/>
                <a:cs typeface="Calibri"/>
              </a:rPr>
              <a:t>1</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9" name="object 19"/>
          <p:cNvSpPr txBox="1"/>
          <p:nvPr/>
        </p:nvSpPr>
        <p:spPr>
          <a:xfrm>
            <a:off x="8837654" y="2560728"/>
            <a:ext cx="1416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FF0000"/>
                </a:solidFill>
                <a:effectLst/>
                <a:uLnTx/>
                <a:uFillTx/>
                <a:latin typeface="Calibri"/>
                <a:ea typeface="+mn-ea"/>
                <a:cs typeface="Calibri"/>
              </a:rPr>
              <a:t>1</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0" name="object 20"/>
          <p:cNvSpPr txBox="1"/>
          <p:nvPr/>
        </p:nvSpPr>
        <p:spPr>
          <a:xfrm>
            <a:off x="9034936" y="2265148"/>
            <a:ext cx="245745" cy="645160"/>
          </a:xfrm>
          <a:prstGeom prst="rect">
            <a:avLst/>
          </a:prstGeom>
        </p:spPr>
        <p:txBody>
          <a:bodyPr vert="horz" wrap="square" lIns="0" tIns="48260" rIns="0" bIns="0" rtlCol="0">
            <a:spAutoFit/>
          </a:bodyPr>
          <a:lstStyle/>
          <a:p>
            <a:pPr marL="12700" marR="0" lvl="0" indent="0" algn="l" defTabSz="914400" rtl="0" eaLnBrk="1" fontAlgn="auto" latinLnBrk="0" hangingPunct="1">
              <a:lnSpc>
                <a:spcPct val="100000"/>
              </a:lnSpc>
              <a:spcBef>
                <a:spcPts val="380"/>
              </a:spcBef>
              <a:spcAft>
                <a:spcPts val="0"/>
              </a:spcAft>
              <a:buClrTx/>
              <a:buSzTx/>
              <a:buFontTx/>
              <a:buNone/>
              <a:tabLst/>
              <a:defRPr/>
            </a:pPr>
            <a:r>
              <a:rPr kumimoji="0" sz="1800" b="0" i="0" u="none" strike="noStrike" kern="1200" cap="none" spc="0" normalizeH="0" baseline="0" noProof="0" dirty="0">
                <a:ln>
                  <a:noFill/>
                </a:ln>
                <a:solidFill>
                  <a:srgbClr val="FF0000"/>
                </a:solidFill>
                <a:effectLst/>
                <a:uLnTx/>
                <a:uFillTx/>
                <a:latin typeface="Calibri"/>
                <a:ea typeface="+mn-ea"/>
                <a:cs typeface="Calibri"/>
              </a:rPr>
              <a:t>1</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16839" marR="0" lvl="0" indent="0" algn="l" defTabSz="914400" rtl="0" eaLnBrk="1" fontAlgn="auto" latinLnBrk="0" hangingPunct="1">
              <a:lnSpc>
                <a:spcPct val="100000"/>
              </a:lnSpc>
              <a:spcBef>
                <a:spcPts val="275"/>
              </a:spcBef>
              <a:spcAft>
                <a:spcPts val="0"/>
              </a:spcAft>
              <a:buClrTx/>
              <a:buSzTx/>
              <a:buFontTx/>
              <a:buNone/>
              <a:tabLst/>
              <a:defRPr/>
            </a:pPr>
            <a:r>
              <a:rPr kumimoji="0" sz="1800" b="0" i="0" u="none" strike="noStrike" kern="1200" cap="none" spc="0" normalizeH="0" baseline="0" noProof="0" dirty="0">
                <a:ln>
                  <a:noFill/>
                </a:ln>
                <a:solidFill>
                  <a:srgbClr val="FF0000"/>
                </a:solidFill>
                <a:effectLst/>
                <a:uLnTx/>
                <a:uFillTx/>
                <a:latin typeface="Calibri"/>
                <a:ea typeface="+mn-ea"/>
                <a:cs typeface="Calibri"/>
              </a:rPr>
              <a:t>1</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1" name="object 21"/>
          <p:cNvSpPr txBox="1"/>
          <p:nvPr/>
        </p:nvSpPr>
        <p:spPr>
          <a:xfrm>
            <a:off x="8900748" y="3473300"/>
            <a:ext cx="1416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FF0000"/>
                </a:solidFill>
                <a:effectLst/>
                <a:uLnTx/>
                <a:uFillTx/>
                <a:latin typeface="Calibri"/>
                <a:ea typeface="+mn-ea"/>
                <a:cs typeface="Calibri"/>
              </a:rPr>
              <a:t>2</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2" name="object 22"/>
          <p:cNvSpPr txBox="1"/>
          <p:nvPr/>
        </p:nvSpPr>
        <p:spPr>
          <a:xfrm>
            <a:off x="9144435" y="3446553"/>
            <a:ext cx="333375" cy="766445"/>
          </a:xfrm>
          <a:prstGeom prst="rect">
            <a:avLst/>
          </a:prstGeom>
        </p:spPr>
        <p:txBody>
          <a:bodyPr vert="horz" wrap="square" lIns="0" tIns="12700" rIns="0" bIns="0" rtlCol="0">
            <a:spAutoFit/>
          </a:bodyPr>
          <a:lstStyle/>
          <a:p>
            <a:pPr marL="121285" marR="0" lvl="0" indent="0" algn="l" defTabSz="914400" rtl="0" eaLnBrk="1" fontAlgn="auto" latinLnBrk="0" hangingPunct="1">
              <a:lnSpc>
                <a:spcPts val="1910"/>
              </a:lnSpc>
              <a:spcBef>
                <a:spcPts val="100"/>
              </a:spcBef>
              <a:spcAft>
                <a:spcPts val="0"/>
              </a:spcAft>
              <a:buClrTx/>
              <a:buSzTx/>
              <a:buFontTx/>
              <a:buNone/>
              <a:tabLst/>
              <a:defRPr/>
            </a:pPr>
            <a:r>
              <a:rPr kumimoji="0" sz="1800" b="0" i="0" u="none" strike="noStrike" kern="1200" cap="none" spc="0" normalizeH="0" baseline="0" noProof="0" dirty="0">
                <a:ln>
                  <a:noFill/>
                </a:ln>
                <a:solidFill>
                  <a:srgbClr val="FF0000"/>
                </a:solidFill>
                <a:effectLst/>
                <a:uLnTx/>
                <a:uFillTx/>
                <a:latin typeface="Calibri"/>
                <a:ea typeface="+mn-ea"/>
                <a:cs typeface="Calibri"/>
              </a:rPr>
              <a:t>2</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ts val="1835"/>
              </a:lnSpc>
              <a:spcBef>
                <a:spcPts val="0"/>
              </a:spcBef>
              <a:spcAft>
                <a:spcPts val="0"/>
              </a:spcAft>
              <a:buClrTx/>
              <a:buSzTx/>
              <a:buFontTx/>
              <a:buNone/>
              <a:tabLst/>
              <a:defRPr/>
            </a:pPr>
            <a:r>
              <a:rPr kumimoji="0" sz="1800" b="0" i="0" u="none" strike="noStrike" kern="1200" cap="none" spc="0" normalizeH="0" baseline="0" noProof="0" dirty="0">
                <a:ln>
                  <a:noFill/>
                </a:ln>
                <a:solidFill>
                  <a:srgbClr val="FF0000"/>
                </a:solidFill>
                <a:effectLst/>
                <a:uLnTx/>
                <a:uFillTx/>
                <a:latin typeface="Calibri"/>
                <a:ea typeface="+mn-ea"/>
                <a:cs typeface="Calibri"/>
              </a:rPr>
              <a:t>2</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204470" marR="0" lvl="0" indent="0" algn="l" defTabSz="914400" rtl="0" eaLnBrk="1" fontAlgn="auto" latinLnBrk="0" hangingPunct="1">
              <a:lnSpc>
                <a:spcPts val="2085"/>
              </a:lnSpc>
              <a:spcBef>
                <a:spcPts val="0"/>
              </a:spcBef>
              <a:spcAft>
                <a:spcPts val="0"/>
              </a:spcAft>
              <a:buClrTx/>
              <a:buSzTx/>
              <a:buFontTx/>
              <a:buNone/>
              <a:tabLst/>
              <a:defRPr/>
            </a:pPr>
            <a:r>
              <a:rPr kumimoji="0" sz="1800" b="0" i="0" u="none" strike="noStrike" kern="1200" cap="none" spc="0" normalizeH="0" baseline="0" noProof="0" dirty="0">
                <a:ln>
                  <a:noFill/>
                </a:ln>
                <a:solidFill>
                  <a:srgbClr val="FF0000"/>
                </a:solidFill>
                <a:effectLst/>
                <a:uLnTx/>
                <a:uFillTx/>
                <a:latin typeface="Calibri"/>
                <a:ea typeface="+mn-ea"/>
                <a:cs typeface="Calibri"/>
              </a:rPr>
              <a:t>2</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3" name="object 23"/>
          <p:cNvSpPr txBox="1"/>
          <p:nvPr/>
        </p:nvSpPr>
        <p:spPr>
          <a:xfrm>
            <a:off x="8285128" y="4027426"/>
            <a:ext cx="1416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FF0000"/>
                </a:solidFill>
                <a:effectLst/>
                <a:uLnTx/>
                <a:uFillTx/>
                <a:latin typeface="Calibri"/>
                <a:ea typeface="+mn-ea"/>
                <a:cs typeface="Calibri"/>
              </a:rPr>
              <a:t>3</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4" name="object 24"/>
          <p:cNvSpPr txBox="1"/>
          <p:nvPr/>
        </p:nvSpPr>
        <p:spPr>
          <a:xfrm>
            <a:off x="8476923" y="3554224"/>
            <a:ext cx="269875" cy="762635"/>
          </a:xfrm>
          <a:prstGeom prst="rect">
            <a:avLst/>
          </a:prstGeom>
        </p:spPr>
        <p:txBody>
          <a:bodyPr vert="horz" wrap="square" lIns="0" tIns="12700" rIns="0" bIns="0" rtlCol="0">
            <a:spAutoFit/>
          </a:bodyPr>
          <a:lstStyle/>
          <a:p>
            <a:pPr marL="59055" marR="0" lvl="0" indent="0" algn="l" defTabSz="914400" rtl="0" eaLnBrk="1" fontAlgn="auto" latinLnBrk="0" hangingPunct="1">
              <a:lnSpc>
                <a:spcPts val="1764"/>
              </a:lnSpc>
              <a:spcBef>
                <a:spcPts val="100"/>
              </a:spcBef>
              <a:spcAft>
                <a:spcPts val="0"/>
              </a:spcAft>
              <a:buClrTx/>
              <a:buSzTx/>
              <a:buFontTx/>
              <a:buNone/>
              <a:tabLst/>
              <a:defRPr/>
            </a:pPr>
            <a:r>
              <a:rPr kumimoji="0" sz="1800" b="0" i="0" u="none" strike="noStrike" kern="1200" cap="none" spc="0" normalizeH="0" baseline="0" noProof="0" dirty="0">
                <a:ln>
                  <a:noFill/>
                </a:ln>
                <a:solidFill>
                  <a:srgbClr val="FF0000"/>
                </a:solidFill>
                <a:effectLst/>
                <a:uLnTx/>
                <a:uFillTx/>
                <a:latin typeface="Calibri"/>
                <a:ea typeface="+mn-ea"/>
                <a:cs typeface="Calibri"/>
              </a:rPr>
              <a:t>3</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ts val="1764"/>
              </a:lnSpc>
              <a:spcBef>
                <a:spcPts val="0"/>
              </a:spcBef>
              <a:spcAft>
                <a:spcPts val="0"/>
              </a:spcAft>
              <a:buClrTx/>
              <a:buSzTx/>
              <a:buFontTx/>
              <a:buNone/>
              <a:tabLst/>
              <a:defRPr/>
            </a:pPr>
            <a:r>
              <a:rPr kumimoji="0" sz="1800" b="0" i="0" u="none" strike="noStrike" kern="1200" cap="none" spc="0" normalizeH="0" baseline="0" noProof="0" dirty="0">
                <a:ln>
                  <a:noFill/>
                </a:ln>
                <a:solidFill>
                  <a:srgbClr val="FF0000"/>
                </a:solidFill>
                <a:effectLst/>
                <a:uLnTx/>
                <a:uFillTx/>
                <a:latin typeface="Calibri"/>
                <a:ea typeface="+mn-ea"/>
                <a:cs typeface="Calibri"/>
              </a:rPr>
              <a:t>3</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40335" marR="0" lvl="0" indent="0" algn="l" defTabSz="914400" rtl="0" eaLnBrk="1" fontAlgn="auto" latinLnBrk="0" hangingPunct="1">
              <a:lnSpc>
                <a:spcPct val="100000"/>
              </a:lnSpc>
              <a:spcBef>
                <a:spcPts val="110"/>
              </a:spcBef>
              <a:spcAft>
                <a:spcPts val="0"/>
              </a:spcAft>
              <a:buClrTx/>
              <a:buSzTx/>
              <a:buFontTx/>
              <a:buNone/>
              <a:tabLst/>
              <a:defRPr/>
            </a:pPr>
            <a:r>
              <a:rPr kumimoji="0" sz="1800" b="0" i="0" u="none" strike="noStrike" kern="1200" cap="none" spc="0" normalizeH="0" baseline="0" noProof="0" dirty="0">
                <a:ln>
                  <a:noFill/>
                </a:ln>
                <a:solidFill>
                  <a:srgbClr val="FF0000"/>
                </a:solidFill>
                <a:effectLst/>
                <a:uLnTx/>
                <a:uFillTx/>
                <a:latin typeface="Calibri"/>
                <a:ea typeface="+mn-ea"/>
                <a:cs typeface="Calibri"/>
              </a:rPr>
              <a:t>3</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5" name="object 25"/>
          <p:cNvSpPr txBox="1"/>
          <p:nvPr/>
        </p:nvSpPr>
        <p:spPr>
          <a:xfrm>
            <a:off x="9638211" y="4793236"/>
            <a:ext cx="192405" cy="1125855"/>
          </a:xfrm>
          <a:prstGeom prst="rect">
            <a:avLst/>
          </a:prstGeom>
        </p:spPr>
        <p:txBody>
          <a:bodyPr vert="horz" wrap="square" lIns="0" tIns="107314" rIns="0" bIns="0" rtlCol="0">
            <a:spAutoFit/>
          </a:bodyPr>
          <a:lstStyle/>
          <a:p>
            <a:pPr marL="62865" marR="0" lvl="0" indent="0" algn="l" defTabSz="914400" rtl="0" eaLnBrk="1" fontAlgn="auto" latinLnBrk="0" hangingPunct="1">
              <a:lnSpc>
                <a:spcPct val="100000"/>
              </a:lnSpc>
              <a:spcBef>
                <a:spcPts val="844"/>
              </a:spcBef>
              <a:spcAft>
                <a:spcPts val="0"/>
              </a:spcAft>
              <a:buClrTx/>
              <a:buSzTx/>
              <a:buFontTx/>
              <a:buNone/>
              <a:tabLst/>
              <a:defRPr/>
            </a:pPr>
            <a:r>
              <a:rPr kumimoji="0" sz="1800" b="0" i="0" u="none" strike="noStrike" kern="1200" cap="none" spc="0" normalizeH="0" baseline="0" noProof="0" dirty="0">
                <a:ln>
                  <a:noFill/>
                </a:ln>
                <a:solidFill>
                  <a:srgbClr val="FF0000"/>
                </a:solidFill>
                <a:effectLst/>
                <a:uLnTx/>
                <a:uFillTx/>
                <a:latin typeface="Calibri"/>
                <a:ea typeface="+mn-ea"/>
                <a:cs typeface="Calibri"/>
              </a:rPr>
              <a:t>4</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62865" marR="0" lvl="0" indent="0" algn="l" defTabSz="914400" rtl="0" eaLnBrk="1" fontAlgn="auto" latinLnBrk="0" hangingPunct="1">
              <a:lnSpc>
                <a:spcPct val="100000"/>
              </a:lnSpc>
              <a:spcBef>
                <a:spcPts val="750"/>
              </a:spcBef>
              <a:spcAft>
                <a:spcPts val="0"/>
              </a:spcAft>
              <a:buClrTx/>
              <a:buSzTx/>
              <a:buFontTx/>
              <a:buNone/>
              <a:tabLst/>
              <a:defRPr/>
            </a:pPr>
            <a:r>
              <a:rPr kumimoji="0" sz="1800" b="0" i="0" u="none" strike="noStrike" kern="1200" cap="none" spc="0" normalizeH="0" baseline="0" noProof="0" dirty="0">
                <a:ln>
                  <a:noFill/>
                </a:ln>
                <a:solidFill>
                  <a:srgbClr val="FF0000"/>
                </a:solidFill>
                <a:effectLst/>
                <a:uLnTx/>
                <a:uFillTx/>
                <a:latin typeface="Calibri"/>
                <a:ea typeface="+mn-ea"/>
                <a:cs typeface="Calibri"/>
              </a:rPr>
              <a:t>5</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685"/>
              </a:spcBef>
              <a:spcAft>
                <a:spcPts val="0"/>
              </a:spcAft>
              <a:buClrTx/>
              <a:buSzTx/>
              <a:buFontTx/>
              <a:buNone/>
              <a:tabLst/>
              <a:defRPr/>
            </a:pPr>
            <a:r>
              <a:rPr kumimoji="0" sz="1800" b="0" i="0" u="none" strike="noStrike" kern="1200" cap="none" spc="0" normalizeH="0" baseline="0" noProof="0" dirty="0">
                <a:ln>
                  <a:noFill/>
                </a:ln>
                <a:solidFill>
                  <a:srgbClr val="FF0000"/>
                </a:solidFill>
                <a:effectLst/>
                <a:uLnTx/>
                <a:uFillTx/>
                <a:latin typeface="Calibri"/>
                <a:ea typeface="+mn-ea"/>
                <a:cs typeface="Calibri"/>
              </a:rPr>
              <a:t>6</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6" name="object 26"/>
          <p:cNvSpPr txBox="1"/>
          <p:nvPr/>
        </p:nvSpPr>
        <p:spPr>
          <a:xfrm>
            <a:off x="6636174" y="3979322"/>
            <a:ext cx="988694" cy="51371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3200" b="1" i="0" u="none" strike="noStrike" kern="1200" cap="none" spc="-5" normalizeH="0" baseline="0" noProof="0" dirty="0">
                <a:ln>
                  <a:noFill/>
                </a:ln>
                <a:solidFill>
                  <a:srgbClr val="FF0000"/>
                </a:solidFill>
                <a:effectLst/>
                <a:uLnTx/>
                <a:uFillTx/>
                <a:latin typeface="Calibri"/>
                <a:ea typeface="+mn-ea"/>
                <a:cs typeface="Calibri"/>
              </a:rPr>
              <a:t>EM</a:t>
            </a:r>
            <a:r>
              <a:rPr kumimoji="0" sz="3200" b="1" i="0" u="none" strike="noStrike" kern="1200" cap="none" spc="0" normalizeH="0" baseline="0" noProof="0" dirty="0">
                <a:ln>
                  <a:noFill/>
                </a:ln>
                <a:solidFill>
                  <a:srgbClr val="FF0000"/>
                </a:solidFill>
                <a:effectLst/>
                <a:uLnTx/>
                <a:uFillTx/>
                <a:latin typeface="Calibri"/>
                <a:ea typeface="+mn-ea"/>
                <a:cs typeface="Calibri"/>
              </a:rPr>
              <a:t>As</a:t>
            </a:r>
            <a:endParaRPr kumimoji="0" sz="32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4035584428"/>
      </p:ext>
    </p:extLst>
  </p:cSld>
  <p:clrMapOvr>
    <a:masterClrMapping/>
  </p:clrMapOvr>
  <p:timing>
    <p:tnLst>
      <p:par>
        <p:cTn id="1" dur="indefinite" restart="never" nodeType="tmRoot"/>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1074400" y="6101770"/>
            <a:ext cx="877361" cy="51371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3200" b="0" i="0" u="none" strike="noStrike" kern="1200" cap="none" spc="-10" normalizeH="0" baseline="0" noProof="0" dirty="0" smtClean="0">
                <a:ln>
                  <a:noFill/>
                </a:ln>
                <a:solidFill>
                  <a:srgbClr val="FFFFFF"/>
                </a:solidFill>
                <a:effectLst/>
                <a:uLnTx/>
                <a:uFillTx/>
                <a:latin typeface="Arial"/>
                <a:ea typeface="+mn-ea"/>
                <a:cs typeface="Arial"/>
              </a:rPr>
              <a:t>23</a:t>
            </a:r>
            <a:r>
              <a:rPr kumimoji="0" lang="en-US" sz="3200" b="0" i="0" u="none" strike="noStrike" kern="1200" cap="none" spc="-10" normalizeH="0" baseline="0" noProof="0" dirty="0" smtClean="0">
                <a:ln>
                  <a:noFill/>
                </a:ln>
                <a:solidFill>
                  <a:srgbClr val="FFFFFF"/>
                </a:solidFill>
                <a:effectLst/>
                <a:uLnTx/>
                <a:uFillTx/>
                <a:latin typeface="Arial"/>
                <a:ea typeface="+mn-ea"/>
                <a:cs typeface="Arial"/>
              </a:rPr>
              <a:t>9</a:t>
            </a:r>
            <a:endParaRPr kumimoji="0" sz="3200" b="0" i="0" u="none" strike="noStrike" kern="1200" cap="none" spc="0" normalizeH="0" baseline="0" noProof="0" dirty="0">
              <a:ln>
                <a:noFill/>
              </a:ln>
              <a:solidFill>
                <a:prstClr val="black"/>
              </a:solidFill>
              <a:effectLst/>
              <a:uLnTx/>
              <a:uFillTx/>
              <a:latin typeface="Arial"/>
              <a:ea typeface="+mn-ea"/>
              <a:cs typeface="Arial"/>
            </a:endParaRPr>
          </a:p>
        </p:txBody>
      </p:sp>
      <p:sp>
        <p:nvSpPr>
          <p:cNvPr id="3" name="object 3"/>
          <p:cNvSpPr txBox="1">
            <a:spLocks noGrp="1"/>
          </p:cNvSpPr>
          <p:nvPr>
            <p:ph type="title"/>
          </p:nvPr>
        </p:nvSpPr>
        <p:spPr>
          <a:xfrm>
            <a:off x="94645" y="370093"/>
            <a:ext cx="12005310" cy="667385"/>
          </a:xfrm>
          <a:prstGeom prst="rect">
            <a:avLst/>
          </a:prstGeom>
        </p:spPr>
        <p:txBody>
          <a:bodyPr vert="horz" wrap="square" lIns="0" tIns="13970" rIns="0" bIns="0" rtlCol="0">
            <a:spAutoFit/>
          </a:bodyPr>
          <a:lstStyle/>
          <a:p>
            <a:pPr marL="12700">
              <a:lnSpc>
                <a:spcPct val="100000"/>
              </a:lnSpc>
              <a:spcBef>
                <a:spcPts val="110"/>
              </a:spcBef>
            </a:pPr>
            <a:r>
              <a:rPr sz="4000" spc="-30" dirty="0">
                <a:solidFill>
                  <a:srgbClr val="000000"/>
                </a:solidFill>
              </a:rPr>
              <a:t>New </a:t>
            </a:r>
            <a:r>
              <a:rPr sz="4000" spc="-20" dirty="0">
                <a:solidFill>
                  <a:srgbClr val="000000"/>
                </a:solidFill>
              </a:rPr>
              <a:t>HIV </a:t>
            </a:r>
            <a:r>
              <a:rPr sz="4000" spc="-25" dirty="0"/>
              <a:t>Dx: </a:t>
            </a:r>
            <a:r>
              <a:rPr sz="4200" i="1" spc="-55" dirty="0">
                <a:solidFill>
                  <a:srgbClr val="000000"/>
                </a:solidFill>
                <a:latin typeface="Calibri Light"/>
                <a:cs typeface="Calibri Light"/>
              </a:rPr>
              <a:t>In </a:t>
            </a:r>
            <a:r>
              <a:rPr sz="4200" i="1" spc="-90" dirty="0">
                <a:solidFill>
                  <a:srgbClr val="000000"/>
                </a:solidFill>
                <a:latin typeface="Calibri Light"/>
                <a:cs typeface="Calibri Light"/>
              </a:rPr>
              <a:t>Care </a:t>
            </a:r>
            <a:r>
              <a:rPr sz="4200" i="1" spc="-120" dirty="0">
                <a:solidFill>
                  <a:srgbClr val="000000"/>
                </a:solidFill>
                <a:latin typeface="Calibri Light"/>
                <a:cs typeface="Calibri Light"/>
              </a:rPr>
              <a:t>30 </a:t>
            </a:r>
            <a:r>
              <a:rPr sz="4200" i="1" spc="-55" dirty="0">
                <a:solidFill>
                  <a:srgbClr val="000000"/>
                </a:solidFill>
                <a:latin typeface="Calibri Light"/>
                <a:cs typeface="Calibri Light"/>
              </a:rPr>
              <a:t>d </a:t>
            </a:r>
            <a:r>
              <a:rPr sz="4200" i="1" spc="-105" dirty="0">
                <a:solidFill>
                  <a:srgbClr val="000000"/>
                </a:solidFill>
                <a:latin typeface="Calibri Light"/>
                <a:cs typeface="Calibri Light"/>
              </a:rPr>
              <a:t>= </a:t>
            </a:r>
            <a:r>
              <a:rPr sz="4000" spc="-5" dirty="0"/>
              <a:t>6 </a:t>
            </a:r>
            <a:r>
              <a:rPr sz="4000" spc="-20" dirty="0"/>
              <a:t>FL </a:t>
            </a:r>
            <a:r>
              <a:rPr sz="4000" spc="-110" dirty="0"/>
              <a:t>EMA’s </a:t>
            </a:r>
            <a:r>
              <a:rPr sz="4000" spc="-25" dirty="0"/>
              <a:t>vs. </a:t>
            </a:r>
            <a:r>
              <a:rPr sz="4000" spc="-45" dirty="0"/>
              <a:t>Palm</a:t>
            </a:r>
            <a:r>
              <a:rPr sz="4000" spc="-615" dirty="0"/>
              <a:t> </a:t>
            </a:r>
            <a:r>
              <a:rPr sz="4000" spc="-35" dirty="0"/>
              <a:t>Beach--2021</a:t>
            </a:r>
            <a:endParaRPr sz="4000">
              <a:latin typeface="Calibri Light"/>
              <a:cs typeface="Calibri Light"/>
            </a:endParaRPr>
          </a:p>
        </p:txBody>
      </p:sp>
      <p:sp>
        <p:nvSpPr>
          <p:cNvPr id="4" name="object 4"/>
          <p:cNvSpPr/>
          <p:nvPr/>
        </p:nvSpPr>
        <p:spPr>
          <a:xfrm>
            <a:off x="10230611" y="5160264"/>
            <a:ext cx="344805" cy="0"/>
          </a:xfrm>
          <a:custGeom>
            <a:avLst/>
            <a:gdLst/>
            <a:ahLst/>
            <a:cxnLst/>
            <a:rect l="l" t="t" r="r" b="b"/>
            <a:pathLst>
              <a:path w="344804">
                <a:moveTo>
                  <a:pt x="0" y="0"/>
                </a:moveTo>
                <a:lnTo>
                  <a:pt x="3444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8087868" y="5160264"/>
            <a:ext cx="1762125" cy="0"/>
          </a:xfrm>
          <a:custGeom>
            <a:avLst/>
            <a:gdLst/>
            <a:ahLst/>
            <a:cxnLst/>
            <a:rect l="l" t="t" r="r" b="b"/>
            <a:pathLst>
              <a:path w="1762125">
                <a:moveTo>
                  <a:pt x="0" y="0"/>
                </a:moveTo>
                <a:lnTo>
                  <a:pt x="176174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7016495" y="5160264"/>
            <a:ext cx="692150" cy="0"/>
          </a:xfrm>
          <a:custGeom>
            <a:avLst/>
            <a:gdLst/>
            <a:ahLst/>
            <a:cxnLst/>
            <a:rect l="l" t="t" r="r" b="b"/>
            <a:pathLst>
              <a:path w="692150">
                <a:moveTo>
                  <a:pt x="0" y="0"/>
                </a:moveTo>
                <a:lnTo>
                  <a:pt x="6918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5945123" y="5160264"/>
            <a:ext cx="692150" cy="0"/>
          </a:xfrm>
          <a:custGeom>
            <a:avLst/>
            <a:gdLst/>
            <a:ahLst/>
            <a:cxnLst/>
            <a:rect l="l" t="t" r="r" b="b"/>
            <a:pathLst>
              <a:path w="692150">
                <a:moveTo>
                  <a:pt x="0" y="0"/>
                </a:moveTo>
                <a:lnTo>
                  <a:pt x="6918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4873752" y="5160264"/>
            <a:ext cx="692150" cy="0"/>
          </a:xfrm>
          <a:custGeom>
            <a:avLst/>
            <a:gdLst/>
            <a:ahLst/>
            <a:cxnLst/>
            <a:rect l="l" t="t" r="r" b="b"/>
            <a:pathLst>
              <a:path w="692150">
                <a:moveTo>
                  <a:pt x="0" y="0"/>
                </a:moveTo>
                <a:lnTo>
                  <a:pt x="6918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3803903" y="5160264"/>
            <a:ext cx="690880" cy="0"/>
          </a:xfrm>
          <a:custGeom>
            <a:avLst/>
            <a:gdLst/>
            <a:ahLst/>
            <a:cxnLst/>
            <a:rect l="l" t="t" r="r" b="b"/>
            <a:pathLst>
              <a:path w="690879">
                <a:moveTo>
                  <a:pt x="0" y="0"/>
                </a:moveTo>
                <a:lnTo>
                  <a:pt x="6903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2732532" y="5160264"/>
            <a:ext cx="690880" cy="0"/>
          </a:xfrm>
          <a:custGeom>
            <a:avLst/>
            <a:gdLst/>
            <a:ahLst/>
            <a:cxnLst/>
            <a:rect l="l" t="t" r="r" b="b"/>
            <a:pathLst>
              <a:path w="690879">
                <a:moveTo>
                  <a:pt x="0" y="0"/>
                </a:moveTo>
                <a:lnTo>
                  <a:pt x="6903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2007107" y="5160264"/>
            <a:ext cx="344805" cy="0"/>
          </a:xfrm>
          <a:custGeom>
            <a:avLst/>
            <a:gdLst/>
            <a:ahLst/>
            <a:cxnLst/>
            <a:rect l="l" t="t" r="r" b="b"/>
            <a:pathLst>
              <a:path w="344805">
                <a:moveTo>
                  <a:pt x="0" y="0"/>
                </a:moveTo>
                <a:lnTo>
                  <a:pt x="3444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10230611" y="4684776"/>
            <a:ext cx="344805" cy="0"/>
          </a:xfrm>
          <a:custGeom>
            <a:avLst/>
            <a:gdLst/>
            <a:ahLst/>
            <a:cxnLst/>
            <a:rect l="l" t="t" r="r" b="b"/>
            <a:pathLst>
              <a:path w="344804">
                <a:moveTo>
                  <a:pt x="0" y="0"/>
                </a:moveTo>
                <a:lnTo>
                  <a:pt x="3444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8087868" y="4684776"/>
            <a:ext cx="1762125" cy="0"/>
          </a:xfrm>
          <a:custGeom>
            <a:avLst/>
            <a:gdLst/>
            <a:ahLst/>
            <a:cxnLst/>
            <a:rect l="l" t="t" r="r" b="b"/>
            <a:pathLst>
              <a:path w="1762125">
                <a:moveTo>
                  <a:pt x="0" y="0"/>
                </a:moveTo>
                <a:lnTo>
                  <a:pt x="176174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7016495" y="4684776"/>
            <a:ext cx="692150" cy="0"/>
          </a:xfrm>
          <a:custGeom>
            <a:avLst/>
            <a:gdLst/>
            <a:ahLst/>
            <a:cxnLst/>
            <a:rect l="l" t="t" r="r" b="b"/>
            <a:pathLst>
              <a:path w="692150">
                <a:moveTo>
                  <a:pt x="0" y="0"/>
                </a:moveTo>
                <a:lnTo>
                  <a:pt x="6918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5945123" y="4684776"/>
            <a:ext cx="692150" cy="0"/>
          </a:xfrm>
          <a:custGeom>
            <a:avLst/>
            <a:gdLst/>
            <a:ahLst/>
            <a:cxnLst/>
            <a:rect l="l" t="t" r="r" b="b"/>
            <a:pathLst>
              <a:path w="692150">
                <a:moveTo>
                  <a:pt x="0" y="0"/>
                </a:moveTo>
                <a:lnTo>
                  <a:pt x="6918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4873752" y="4684776"/>
            <a:ext cx="692150" cy="0"/>
          </a:xfrm>
          <a:custGeom>
            <a:avLst/>
            <a:gdLst/>
            <a:ahLst/>
            <a:cxnLst/>
            <a:rect l="l" t="t" r="r" b="b"/>
            <a:pathLst>
              <a:path w="692150">
                <a:moveTo>
                  <a:pt x="0" y="0"/>
                </a:moveTo>
                <a:lnTo>
                  <a:pt x="6918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3803903" y="4684776"/>
            <a:ext cx="690880" cy="0"/>
          </a:xfrm>
          <a:custGeom>
            <a:avLst/>
            <a:gdLst/>
            <a:ahLst/>
            <a:cxnLst/>
            <a:rect l="l" t="t" r="r" b="b"/>
            <a:pathLst>
              <a:path w="690879">
                <a:moveTo>
                  <a:pt x="0" y="0"/>
                </a:moveTo>
                <a:lnTo>
                  <a:pt x="6903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2732532" y="4684776"/>
            <a:ext cx="690880" cy="0"/>
          </a:xfrm>
          <a:custGeom>
            <a:avLst/>
            <a:gdLst/>
            <a:ahLst/>
            <a:cxnLst/>
            <a:rect l="l" t="t" r="r" b="b"/>
            <a:pathLst>
              <a:path w="690879">
                <a:moveTo>
                  <a:pt x="0" y="0"/>
                </a:moveTo>
                <a:lnTo>
                  <a:pt x="6903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2007107" y="4684776"/>
            <a:ext cx="344805" cy="0"/>
          </a:xfrm>
          <a:custGeom>
            <a:avLst/>
            <a:gdLst/>
            <a:ahLst/>
            <a:cxnLst/>
            <a:rect l="l" t="t" r="r" b="b"/>
            <a:pathLst>
              <a:path w="344805">
                <a:moveTo>
                  <a:pt x="0" y="0"/>
                </a:moveTo>
                <a:lnTo>
                  <a:pt x="3444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10230611" y="4210811"/>
            <a:ext cx="344805" cy="0"/>
          </a:xfrm>
          <a:custGeom>
            <a:avLst/>
            <a:gdLst/>
            <a:ahLst/>
            <a:cxnLst/>
            <a:rect l="l" t="t" r="r" b="b"/>
            <a:pathLst>
              <a:path w="344804">
                <a:moveTo>
                  <a:pt x="0" y="0"/>
                </a:moveTo>
                <a:lnTo>
                  <a:pt x="3444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8087868" y="4210811"/>
            <a:ext cx="1762125" cy="0"/>
          </a:xfrm>
          <a:custGeom>
            <a:avLst/>
            <a:gdLst/>
            <a:ahLst/>
            <a:cxnLst/>
            <a:rect l="l" t="t" r="r" b="b"/>
            <a:pathLst>
              <a:path w="1762125">
                <a:moveTo>
                  <a:pt x="0" y="0"/>
                </a:moveTo>
                <a:lnTo>
                  <a:pt x="176174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7016495" y="4210811"/>
            <a:ext cx="692150" cy="0"/>
          </a:xfrm>
          <a:custGeom>
            <a:avLst/>
            <a:gdLst/>
            <a:ahLst/>
            <a:cxnLst/>
            <a:rect l="l" t="t" r="r" b="b"/>
            <a:pathLst>
              <a:path w="692150">
                <a:moveTo>
                  <a:pt x="0" y="0"/>
                </a:moveTo>
                <a:lnTo>
                  <a:pt x="6918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5945123" y="4210811"/>
            <a:ext cx="692150" cy="0"/>
          </a:xfrm>
          <a:custGeom>
            <a:avLst/>
            <a:gdLst/>
            <a:ahLst/>
            <a:cxnLst/>
            <a:rect l="l" t="t" r="r" b="b"/>
            <a:pathLst>
              <a:path w="692150">
                <a:moveTo>
                  <a:pt x="0" y="0"/>
                </a:moveTo>
                <a:lnTo>
                  <a:pt x="6918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4873752" y="4210811"/>
            <a:ext cx="692150" cy="0"/>
          </a:xfrm>
          <a:custGeom>
            <a:avLst/>
            <a:gdLst/>
            <a:ahLst/>
            <a:cxnLst/>
            <a:rect l="l" t="t" r="r" b="b"/>
            <a:pathLst>
              <a:path w="692150">
                <a:moveTo>
                  <a:pt x="0" y="0"/>
                </a:moveTo>
                <a:lnTo>
                  <a:pt x="6918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3803903" y="4210811"/>
            <a:ext cx="690880" cy="0"/>
          </a:xfrm>
          <a:custGeom>
            <a:avLst/>
            <a:gdLst/>
            <a:ahLst/>
            <a:cxnLst/>
            <a:rect l="l" t="t" r="r" b="b"/>
            <a:pathLst>
              <a:path w="690879">
                <a:moveTo>
                  <a:pt x="0" y="0"/>
                </a:moveTo>
                <a:lnTo>
                  <a:pt x="6903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2007107" y="4210811"/>
            <a:ext cx="1416050" cy="0"/>
          </a:xfrm>
          <a:custGeom>
            <a:avLst/>
            <a:gdLst/>
            <a:ahLst/>
            <a:cxnLst/>
            <a:rect l="l" t="t" r="r" b="b"/>
            <a:pathLst>
              <a:path w="1416050">
                <a:moveTo>
                  <a:pt x="0" y="0"/>
                </a:moveTo>
                <a:lnTo>
                  <a:pt x="141579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10230611" y="3735323"/>
            <a:ext cx="344805" cy="0"/>
          </a:xfrm>
          <a:custGeom>
            <a:avLst/>
            <a:gdLst/>
            <a:ahLst/>
            <a:cxnLst/>
            <a:rect l="l" t="t" r="r" b="b"/>
            <a:pathLst>
              <a:path w="344804">
                <a:moveTo>
                  <a:pt x="0" y="0"/>
                </a:moveTo>
                <a:lnTo>
                  <a:pt x="3444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8087868" y="3735323"/>
            <a:ext cx="1762125" cy="0"/>
          </a:xfrm>
          <a:custGeom>
            <a:avLst/>
            <a:gdLst/>
            <a:ahLst/>
            <a:cxnLst/>
            <a:rect l="l" t="t" r="r" b="b"/>
            <a:pathLst>
              <a:path w="1762125">
                <a:moveTo>
                  <a:pt x="0" y="0"/>
                </a:moveTo>
                <a:lnTo>
                  <a:pt x="176174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7016495" y="3735323"/>
            <a:ext cx="692150" cy="0"/>
          </a:xfrm>
          <a:custGeom>
            <a:avLst/>
            <a:gdLst/>
            <a:ahLst/>
            <a:cxnLst/>
            <a:rect l="l" t="t" r="r" b="b"/>
            <a:pathLst>
              <a:path w="692150">
                <a:moveTo>
                  <a:pt x="0" y="0"/>
                </a:moveTo>
                <a:lnTo>
                  <a:pt x="6918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5945123" y="3735323"/>
            <a:ext cx="692150" cy="0"/>
          </a:xfrm>
          <a:custGeom>
            <a:avLst/>
            <a:gdLst/>
            <a:ahLst/>
            <a:cxnLst/>
            <a:rect l="l" t="t" r="r" b="b"/>
            <a:pathLst>
              <a:path w="692150">
                <a:moveTo>
                  <a:pt x="0" y="0"/>
                </a:moveTo>
                <a:lnTo>
                  <a:pt x="6918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4873752" y="3735323"/>
            <a:ext cx="692150" cy="0"/>
          </a:xfrm>
          <a:custGeom>
            <a:avLst/>
            <a:gdLst/>
            <a:ahLst/>
            <a:cxnLst/>
            <a:rect l="l" t="t" r="r" b="b"/>
            <a:pathLst>
              <a:path w="692150">
                <a:moveTo>
                  <a:pt x="0" y="0"/>
                </a:moveTo>
                <a:lnTo>
                  <a:pt x="6918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3803903" y="3735323"/>
            <a:ext cx="690880" cy="0"/>
          </a:xfrm>
          <a:custGeom>
            <a:avLst/>
            <a:gdLst/>
            <a:ahLst/>
            <a:cxnLst/>
            <a:rect l="l" t="t" r="r" b="b"/>
            <a:pathLst>
              <a:path w="690879">
                <a:moveTo>
                  <a:pt x="0" y="0"/>
                </a:moveTo>
                <a:lnTo>
                  <a:pt x="6903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2007107" y="3735323"/>
            <a:ext cx="1416050" cy="0"/>
          </a:xfrm>
          <a:custGeom>
            <a:avLst/>
            <a:gdLst/>
            <a:ahLst/>
            <a:cxnLst/>
            <a:rect l="l" t="t" r="r" b="b"/>
            <a:pathLst>
              <a:path w="1416050">
                <a:moveTo>
                  <a:pt x="0" y="0"/>
                </a:moveTo>
                <a:lnTo>
                  <a:pt x="141579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10230611" y="3261359"/>
            <a:ext cx="344805" cy="0"/>
          </a:xfrm>
          <a:custGeom>
            <a:avLst/>
            <a:gdLst/>
            <a:ahLst/>
            <a:cxnLst/>
            <a:rect l="l" t="t" r="r" b="b"/>
            <a:pathLst>
              <a:path w="344804">
                <a:moveTo>
                  <a:pt x="0" y="0"/>
                </a:moveTo>
                <a:lnTo>
                  <a:pt x="3444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8087868" y="3261359"/>
            <a:ext cx="1762125" cy="0"/>
          </a:xfrm>
          <a:custGeom>
            <a:avLst/>
            <a:gdLst/>
            <a:ahLst/>
            <a:cxnLst/>
            <a:rect l="l" t="t" r="r" b="b"/>
            <a:pathLst>
              <a:path w="1762125">
                <a:moveTo>
                  <a:pt x="0" y="0"/>
                </a:moveTo>
                <a:lnTo>
                  <a:pt x="176174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7016495" y="3261359"/>
            <a:ext cx="692150" cy="0"/>
          </a:xfrm>
          <a:custGeom>
            <a:avLst/>
            <a:gdLst/>
            <a:ahLst/>
            <a:cxnLst/>
            <a:rect l="l" t="t" r="r" b="b"/>
            <a:pathLst>
              <a:path w="692150">
                <a:moveTo>
                  <a:pt x="0" y="0"/>
                </a:moveTo>
                <a:lnTo>
                  <a:pt x="6918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p:nvPr/>
        </p:nvSpPr>
        <p:spPr>
          <a:xfrm>
            <a:off x="5945123" y="3261359"/>
            <a:ext cx="692150" cy="0"/>
          </a:xfrm>
          <a:custGeom>
            <a:avLst/>
            <a:gdLst/>
            <a:ahLst/>
            <a:cxnLst/>
            <a:rect l="l" t="t" r="r" b="b"/>
            <a:pathLst>
              <a:path w="692150">
                <a:moveTo>
                  <a:pt x="0" y="0"/>
                </a:moveTo>
                <a:lnTo>
                  <a:pt x="6918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8" name="object 38"/>
          <p:cNvSpPr/>
          <p:nvPr/>
        </p:nvSpPr>
        <p:spPr>
          <a:xfrm>
            <a:off x="2007107" y="3261359"/>
            <a:ext cx="3558540" cy="0"/>
          </a:xfrm>
          <a:custGeom>
            <a:avLst/>
            <a:gdLst/>
            <a:ahLst/>
            <a:cxnLst/>
            <a:rect l="l" t="t" r="r" b="b"/>
            <a:pathLst>
              <a:path w="3558540">
                <a:moveTo>
                  <a:pt x="0" y="0"/>
                </a:moveTo>
                <a:lnTo>
                  <a:pt x="35585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9" name="object 39"/>
          <p:cNvSpPr/>
          <p:nvPr/>
        </p:nvSpPr>
        <p:spPr>
          <a:xfrm>
            <a:off x="8087868" y="2785872"/>
            <a:ext cx="2487295" cy="0"/>
          </a:xfrm>
          <a:custGeom>
            <a:avLst/>
            <a:gdLst/>
            <a:ahLst/>
            <a:cxnLst/>
            <a:rect l="l" t="t" r="r" b="b"/>
            <a:pathLst>
              <a:path w="2487295">
                <a:moveTo>
                  <a:pt x="0" y="0"/>
                </a:moveTo>
                <a:lnTo>
                  <a:pt x="24871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0" name="object 40"/>
          <p:cNvSpPr/>
          <p:nvPr/>
        </p:nvSpPr>
        <p:spPr>
          <a:xfrm>
            <a:off x="7016495" y="2785872"/>
            <a:ext cx="692150" cy="0"/>
          </a:xfrm>
          <a:custGeom>
            <a:avLst/>
            <a:gdLst/>
            <a:ahLst/>
            <a:cxnLst/>
            <a:rect l="l" t="t" r="r" b="b"/>
            <a:pathLst>
              <a:path w="692150">
                <a:moveTo>
                  <a:pt x="0" y="0"/>
                </a:moveTo>
                <a:lnTo>
                  <a:pt x="6918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1" name="object 41"/>
          <p:cNvSpPr/>
          <p:nvPr/>
        </p:nvSpPr>
        <p:spPr>
          <a:xfrm>
            <a:off x="2007107" y="2785872"/>
            <a:ext cx="4630420" cy="0"/>
          </a:xfrm>
          <a:custGeom>
            <a:avLst/>
            <a:gdLst/>
            <a:ahLst/>
            <a:cxnLst/>
            <a:rect l="l" t="t" r="r" b="b"/>
            <a:pathLst>
              <a:path w="4630420">
                <a:moveTo>
                  <a:pt x="0" y="0"/>
                </a:moveTo>
                <a:lnTo>
                  <a:pt x="462991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2" name="object 42"/>
          <p:cNvSpPr/>
          <p:nvPr/>
        </p:nvSpPr>
        <p:spPr>
          <a:xfrm>
            <a:off x="8087868" y="2311907"/>
            <a:ext cx="2487295" cy="0"/>
          </a:xfrm>
          <a:custGeom>
            <a:avLst/>
            <a:gdLst/>
            <a:ahLst/>
            <a:cxnLst/>
            <a:rect l="l" t="t" r="r" b="b"/>
            <a:pathLst>
              <a:path w="2487295">
                <a:moveTo>
                  <a:pt x="0" y="0"/>
                </a:moveTo>
                <a:lnTo>
                  <a:pt x="24871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3" name="object 43"/>
          <p:cNvSpPr/>
          <p:nvPr/>
        </p:nvSpPr>
        <p:spPr>
          <a:xfrm>
            <a:off x="2007107" y="2311907"/>
            <a:ext cx="5701665" cy="0"/>
          </a:xfrm>
          <a:custGeom>
            <a:avLst/>
            <a:gdLst/>
            <a:ahLst/>
            <a:cxnLst/>
            <a:rect l="l" t="t" r="r" b="b"/>
            <a:pathLst>
              <a:path w="5701665">
                <a:moveTo>
                  <a:pt x="0" y="0"/>
                </a:moveTo>
                <a:lnTo>
                  <a:pt x="57012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4" name="object 44"/>
          <p:cNvSpPr/>
          <p:nvPr/>
        </p:nvSpPr>
        <p:spPr>
          <a:xfrm>
            <a:off x="9849611" y="2785872"/>
            <a:ext cx="381000" cy="2848610"/>
          </a:xfrm>
          <a:custGeom>
            <a:avLst/>
            <a:gdLst/>
            <a:ahLst/>
            <a:cxnLst/>
            <a:rect l="l" t="t" r="r" b="b"/>
            <a:pathLst>
              <a:path w="381000" h="2848610">
                <a:moveTo>
                  <a:pt x="0" y="0"/>
                </a:moveTo>
                <a:lnTo>
                  <a:pt x="381000" y="0"/>
                </a:lnTo>
                <a:lnTo>
                  <a:pt x="381000" y="2848356"/>
                </a:lnTo>
                <a:lnTo>
                  <a:pt x="0" y="2848356"/>
                </a:lnTo>
                <a:lnTo>
                  <a:pt x="0" y="0"/>
                </a:lnTo>
                <a:close/>
              </a:path>
            </a:pathLst>
          </a:custGeom>
          <a:solidFill>
            <a:srgbClr val="BF9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5" name="object 45"/>
          <p:cNvSpPr/>
          <p:nvPr/>
        </p:nvSpPr>
        <p:spPr>
          <a:xfrm>
            <a:off x="2351532" y="4210811"/>
            <a:ext cx="381000" cy="1423670"/>
          </a:xfrm>
          <a:custGeom>
            <a:avLst/>
            <a:gdLst/>
            <a:ahLst/>
            <a:cxnLst/>
            <a:rect l="l" t="t" r="r" b="b"/>
            <a:pathLst>
              <a:path w="381000" h="1423670">
                <a:moveTo>
                  <a:pt x="381000" y="0"/>
                </a:moveTo>
                <a:lnTo>
                  <a:pt x="0" y="0"/>
                </a:lnTo>
                <a:lnTo>
                  <a:pt x="0" y="1423416"/>
                </a:lnTo>
                <a:lnTo>
                  <a:pt x="381000" y="1423416"/>
                </a:lnTo>
                <a:lnTo>
                  <a:pt x="381000" y="0"/>
                </a:lnTo>
                <a:close/>
              </a:path>
            </a:pathLst>
          </a:custGeom>
          <a:solidFill>
            <a:srgbClr val="FFD96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6" name="object 46"/>
          <p:cNvSpPr/>
          <p:nvPr/>
        </p:nvSpPr>
        <p:spPr>
          <a:xfrm>
            <a:off x="3422903" y="3261359"/>
            <a:ext cx="381000" cy="2372995"/>
          </a:xfrm>
          <a:custGeom>
            <a:avLst/>
            <a:gdLst/>
            <a:ahLst/>
            <a:cxnLst/>
            <a:rect l="l" t="t" r="r" b="b"/>
            <a:pathLst>
              <a:path w="381000" h="2372995">
                <a:moveTo>
                  <a:pt x="381000" y="0"/>
                </a:moveTo>
                <a:lnTo>
                  <a:pt x="0" y="0"/>
                </a:lnTo>
                <a:lnTo>
                  <a:pt x="0" y="2372868"/>
                </a:lnTo>
                <a:lnTo>
                  <a:pt x="381000" y="2372868"/>
                </a:lnTo>
                <a:lnTo>
                  <a:pt x="381000" y="0"/>
                </a:lnTo>
                <a:close/>
              </a:path>
            </a:pathLst>
          </a:custGeom>
          <a:solidFill>
            <a:srgbClr val="FFD96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7" name="object 47"/>
          <p:cNvSpPr/>
          <p:nvPr/>
        </p:nvSpPr>
        <p:spPr>
          <a:xfrm>
            <a:off x="4494276" y="3499103"/>
            <a:ext cx="379730" cy="2135505"/>
          </a:xfrm>
          <a:custGeom>
            <a:avLst/>
            <a:gdLst/>
            <a:ahLst/>
            <a:cxnLst/>
            <a:rect l="l" t="t" r="r" b="b"/>
            <a:pathLst>
              <a:path w="379729" h="2135504">
                <a:moveTo>
                  <a:pt x="379475" y="0"/>
                </a:moveTo>
                <a:lnTo>
                  <a:pt x="0" y="0"/>
                </a:lnTo>
                <a:lnTo>
                  <a:pt x="0" y="2135124"/>
                </a:lnTo>
                <a:lnTo>
                  <a:pt x="379475" y="2135124"/>
                </a:lnTo>
                <a:lnTo>
                  <a:pt x="379475" y="0"/>
                </a:lnTo>
                <a:close/>
              </a:path>
            </a:pathLst>
          </a:custGeom>
          <a:solidFill>
            <a:srgbClr val="FFD96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8" name="object 48"/>
          <p:cNvSpPr/>
          <p:nvPr/>
        </p:nvSpPr>
        <p:spPr>
          <a:xfrm>
            <a:off x="5565647" y="2785872"/>
            <a:ext cx="379730" cy="2848610"/>
          </a:xfrm>
          <a:custGeom>
            <a:avLst/>
            <a:gdLst/>
            <a:ahLst/>
            <a:cxnLst/>
            <a:rect l="l" t="t" r="r" b="b"/>
            <a:pathLst>
              <a:path w="379729" h="2848610">
                <a:moveTo>
                  <a:pt x="379475" y="0"/>
                </a:moveTo>
                <a:lnTo>
                  <a:pt x="0" y="0"/>
                </a:lnTo>
                <a:lnTo>
                  <a:pt x="0" y="2848356"/>
                </a:lnTo>
                <a:lnTo>
                  <a:pt x="379475" y="2848356"/>
                </a:lnTo>
                <a:lnTo>
                  <a:pt x="379475" y="0"/>
                </a:lnTo>
                <a:close/>
              </a:path>
            </a:pathLst>
          </a:custGeom>
          <a:solidFill>
            <a:srgbClr val="FFD96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9" name="object 49"/>
          <p:cNvSpPr/>
          <p:nvPr/>
        </p:nvSpPr>
        <p:spPr>
          <a:xfrm>
            <a:off x="6637019" y="2549651"/>
            <a:ext cx="379730" cy="3084830"/>
          </a:xfrm>
          <a:custGeom>
            <a:avLst/>
            <a:gdLst/>
            <a:ahLst/>
            <a:cxnLst/>
            <a:rect l="l" t="t" r="r" b="b"/>
            <a:pathLst>
              <a:path w="379729" h="3084829">
                <a:moveTo>
                  <a:pt x="379475" y="0"/>
                </a:moveTo>
                <a:lnTo>
                  <a:pt x="0" y="0"/>
                </a:lnTo>
                <a:lnTo>
                  <a:pt x="0" y="3084576"/>
                </a:lnTo>
                <a:lnTo>
                  <a:pt x="379475" y="3084576"/>
                </a:lnTo>
                <a:lnTo>
                  <a:pt x="379475" y="0"/>
                </a:lnTo>
                <a:close/>
              </a:path>
            </a:pathLst>
          </a:custGeom>
          <a:solidFill>
            <a:srgbClr val="FFD96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0" name="object 50"/>
          <p:cNvSpPr/>
          <p:nvPr/>
        </p:nvSpPr>
        <p:spPr>
          <a:xfrm>
            <a:off x="7708392" y="2074164"/>
            <a:ext cx="379730" cy="3560445"/>
          </a:xfrm>
          <a:custGeom>
            <a:avLst/>
            <a:gdLst/>
            <a:ahLst/>
            <a:cxnLst/>
            <a:rect l="l" t="t" r="r" b="b"/>
            <a:pathLst>
              <a:path w="379729" h="3560445">
                <a:moveTo>
                  <a:pt x="379475" y="0"/>
                </a:moveTo>
                <a:lnTo>
                  <a:pt x="0" y="0"/>
                </a:lnTo>
                <a:lnTo>
                  <a:pt x="0" y="3560064"/>
                </a:lnTo>
                <a:lnTo>
                  <a:pt x="379475" y="3560064"/>
                </a:lnTo>
                <a:lnTo>
                  <a:pt x="379475" y="0"/>
                </a:lnTo>
                <a:close/>
              </a:path>
            </a:pathLst>
          </a:custGeom>
          <a:solidFill>
            <a:srgbClr val="FFD96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1" name="object 51"/>
          <p:cNvSpPr/>
          <p:nvPr/>
        </p:nvSpPr>
        <p:spPr>
          <a:xfrm>
            <a:off x="2007107" y="5634228"/>
            <a:ext cx="8568055" cy="0"/>
          </a:xfrm>
          <a:custGeom>
            <a:avLst/>
            <a:gdLst/>
            <a:ahLst/>
            <a:cxnLst/>
            <a:rect l="l" t="t" r="r" b="b"/>
            <a:pathLst>
              <a:path w="8568055">
                <a:moveTo>
                  <a:pt x="0" y="0"/>
                </a:moveTo>
                <a:lnTo>
                  <a:pt x="856792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2" name="object 52"/>
          <p:cNvSpPr txBox="1"/>
          <p:nvPr/>
        </p:nvSpPr>
        <p:spPr>
          <a:xfrm>
            <a:off x="3380825" y="2869006"/>
            <a:ext cx="467359"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80%</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53" name="object 53"/>
          <p:cNvSpPr txBox="1"/>
          <p:nvPr/>
        </p:nvSpPr>
        <p:spPr>
          <a:xfrm>
            <a:off x="4452049" y="3106462"/>
            <a:ext cx="467359"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79%</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54" name="object 54"/>
          <p:cNvSpPr txBox="1"/>
          <p:nvPr/>
        </p:nvSpPr>
        <p:spPr>
          <a:xfrm>
            <a:off x="6594498" y="2156892"/>
            <a:ext cx="467359"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83%</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55" name="object 55"/>
          <p:cNvSpPr txBox="1"/>
          <p:nvPr/>
        </p:nvSpPr>
        <p:spPr>
          <a:xfrm>
            <a:off x="5523274" y="2394349"/>
            <a:ext cx="4751705"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tab pos="4297045" algn="l"/>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82%	82%</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56" name="object 56"/>
          <p:cNvSpPr txBox="1"/>
          <p:nvPr/>
        </p:nvSpPr>
        <p:spPr>
          <a:xfrm>
            <a:off x="1454110" y="3578693"/>
            <a:ext cx="1322705" cy="2167890"/>
          </a:xfrm>
          <a:prstGeom prst="rect">
            <a:avLst/>
          </a:prstGeom>
        </p:spPr>
        <p:txBody>
          <a:bodyPr vert="horz" wrap="square" lIns="0" tIns="12065" rIns="0" bIns="0" rtlCol="0">
            <a:spAutoFit/>
          </a:bodyPr>
          <a:lstStyle/>
          <a:p>
            <a:pPr marL="12700" marR="0" lvl="0" indent="0" algn="l" defTabSz="914400" rtl="0" eaLnBrk="1" fontAlgn="auto" latinLnBrk="0" hangingPunct="1">
              <a:lnSpc>
                <a:spcPts val="1905"/>
              </a:lnSpc>
              <a:spcBef>
                <a:spcPts val="95"/>
              </a:spcBef>
              <a:spcAft>
                <a:spcPts val="0"/>
              </a:spcAft>
              <a:buClrTx/>
              <a:buSzTx/>
              <a:buFontTx/>
              <a:buNone/>
              <a:tabLst/>
              <a:defRPr/>
            </a:pPr>
            <a:r>
              <a:rPr kumimoji="0" sz="1600" b="0" i="1" u="none" strike="noStrike" kern="1200" cap="none" spc="-5" normalizeH="0" baseline="0" noProof="0" dirty="0">
                <a:ln>
                  <a:noFill/>
                </a:ln>
                <a:solidFill>
                  <a:srgbClr val="595958"/>
                </a:solidFill>
                <a:effectLst/>
                <a:uLnTx/>
                <a:uFillTx/>
                <a:latin typeface="Calibri"/>
                <a:ea typeface="+mn-ea"/>
                <a:cs typeface="Calibri"/>
              </a:rPr>
              <a:t>78%</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868044" marR="0" lvl="0" indent="0" algn="l" defTabSz="914400" rtl="0" eaLnBrk="1" fontAlgn="auto" latinLnBrk="0" hangingPunct="1">
              <a:lnSpc>
                <a:spcPts val="2110"/>
              </a:lnSpc>
              <a:spcBef>
                <a:spcPts val="0"/>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76%</a:t>
            </a:r>
            <a:endParaRPr kumimoji="0" sz="20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ts val="1639"/>
              </a:lnSpc>
              <a:spcBef>
                <a:spcPts val="0"/>
              </a:spcBef>
              <a:spcAft>
                <a:spcPts val="0"/>
              </a:spcAft>
              <a:buClrTx/>
              <a:buSzTx/>
              <a:buFontTx/>
              <a:buNone/>
              <a:tabLst/>
              <a:defRPr/>
            </a:pPr>
            <a:r>
              <a:rPr kumimoji="0" sz="1600" b="0" i="1" u="none" strike="noStrike" kern="1200" cap="none" spc="-5" normalizeH="0" baseline="0" noProof="0" dirty="0">
                <a:ln>
                  <a:noFill/>
                </a:ln>
                <a:solidFill>
                  <a:srgbClr val="595958"/>
                </a:solidFill>
                <a:effectLst/>
                <a:uLnTx/>
                <a:uFillTx/>
                <a:latin typeface="Calibri"/>
                <a:ea typeface="+mn-ea"/>
                <a:cs typeface="Calibri"/>
              </a:rPr>
              <a:t>76%</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45"/>
              </a:spcBef>
              <a:spcAft>
                <a:spcPts val="0"/>
              </a:spcAft>
              <a:buClrTx/>
              <a:buSzTx/>
              <a:buFontTx/>
              <a:buNone/>
              <a:tabLst/>
              <a:defRPr/>
            </a:pPr>
            <a:endParaRPr kumimoji="0" sz="145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0"/>
              </a:spcBef>
              <a:spcAft>
                <a:spcPts val="0"/>
              </a:spcAft>
              <a:buClrTx/>
              <a:buSzTx/>
              <a:buFontTx/>
              <a:buNone/>
              <a:tabLst/>
              <a:defRPr/>
            </a:pPr>
            <a:r>
              <a:rPr kumimoji="0" sz="1600" b="0" i="1" u="none" strike="noStrike" kern="1200" cap="none" spc="-5" normalizeH="0" baseline="0" noProof="0" dirty="0">
                <a:ln>
                  <a:noFill/>
                </a:ln>
                <a:solidFill>
                  <a:srgbClr val="595958"/>
                </a:solidFill>
                <a:effectLst/>
                <a:uLnTx/>
                <a:uFillTx/>
                <a:latin typeface="Calibri"/>
                <a:ea typeface="+mn-ea"/>
                <a:cs typeface="Calibri"/>
              </a:rPr>
              <a:t>74%</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50"/>
              </a:spcBef>
              <a:spcAft>
                <a:spcPts val="0"/>
              </a:spcAft>
              <a:buClrTx/>
              <a:buSzTx/>
              <a:buFontTx/>
              <a:buNone/>
              <a:tabLst/>
              <a:defRPr/>
            </a:pPr>
            <a:endParaRPr kumimoji="0" sz="145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0"/>
              </a:spcBef>
              <a:spcAft>
                <a:spcPts val="0"/>
              </a:spcAft>
              <a:buClrTx/>
              <a:buSzTx/>
              <a:buFontTx/>
              <a:buNone/>
              <a:tabLst/>
              <a:defRPr/>
            </a:pPr>
            <a:r>
              <a:rPr kumimoji="0" sz="1600" b="0" i="1" u="none" strike="noStrike" kern="1200" cap="none" spc="-5" normalizeH="0" baseline="0" noProof="0" dirty="0">
                <a:ln>
                  <a:noFill/>
                </a:ln>
                <a:solidFill>
                  <a:srgbClr val="595958"/>
                </a:solidFill>
                <a:effectLst/>
                <a:uLnTx/>
                <a:uFillTx/>
                <a:latin typeface="Calibri"/>
                <a:ea typeface="+mn-ea"/>
                <a:cs typeface="Calibri"/>
              </a:rPr>
              <a:t>72%</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45"/>
              </a:spcBef>
              <a:spcAft>
                <a:spcPts val="0"/>
              </a:spcAft>
              <a:buClrTx/>
              <a:buSzTx/>
              <a:buFontTx/>
              <a:buNone/>
              <a:tabLst/>
              <a:defRPr/>
            </a:pPr>
            <a:endParaRPr kumimoji="0" sz="145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5"/>
              </a:spcBef>
              <a:spcAft>
                <a:spcPts val="0"/>
              </a:spcAft>
              <a:buClrTx/>
              <a:buSzTx/>
              <a:buFontTx/>
              <a:buNone/>
              <a:tabLst/>
              <a:defRPr/>
            </a:pPr>
            <a:r>
              <a:rPr kumimoji="0" sz="1600" b="0" i="1" u="none" strike="noStrike" kern="1200" cap="none" spc="-5" normalizeH="0" baseline="0" noProof="0" dirty="0">
                <a:ln>
                  <a:noFill/>
                </a:ln>
                <a:solidFill>
                  <a:srgbClr val="595958"/>
                </a:solidFill>
                <a:effectLst/>
                <a:uLnTx/>
                <a:uFillTx/>
                <a:latin typeface="Calibri"/>
                <a:ea typeface="+mn-ea"/>
                <a:cs typeface="Calibri"/>
              </a:rPr>
              <a:t>70%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7" name="object 57"/>
          <p:cNvSpPr txBox="1"/>
          <p:nvPr/>
        </p:nvSpPr>
        <p:spPr>
          <a:xfrm>
            <a:off x="1454110" y="3103989"/>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8</a:t>
            </a:r>
            <a:r>
              <a:rPr kumimoji="0" sz="1600" b="0" i="1"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8" name="object 58"/>
          <p:cNvSpPr txBox="1"/>
          <p:nvPr/>
        </p:nvSpPr>
        <p:spPr>
          <a:xfrm>
            <a:off x="1454110" y="2629284"/>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8</a:t>
            </a:r>
            <a:r>
              <a:rPr kumimoji="0" sz="1600" b="0" i="1" u="none" strike="noStrike" kern="1200" cap="none" spc="-10" normalizeH="0" baseline="0" noProof="0" dirty="0">
                <a:ln>
                  <a:noFill/>
                </a:ln>
                <a:solidFill>
                  <a:srgbClr val="595958"/>
                </a:solidFill>
                <a:effectLst/>
                <a:uLnTx/>
                <a:uFillTx/>
                <a:latin typeface="Calibri"/>
                <a:ea typeface="+mn-ea"/>
                <a:cs typeface="Calibri"/>
              </a:rPr>
              <a:t>2%</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9" name="object 59"/>
          <p:cNvSpPr txBox="1"/>
          <p:nvPr/>
        </p:nvSpPr>
        <p:spPr>
          <a:xfrm>
            <a:off x="1454110" y="2154579"/>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8</a:t>
            </a:r>
            <a:r>
              <a:rPr kumimoji="0" sz="1600" b="0" i="1" u="none" strike="noStrike" kern="1200" cap="none" spc="-10" normalizeH="0" baseline="0" noProof="0" dirty="0">
                <a:ln>
                  <a:noFill/>
                </a:ln>
                <a:solidFill>
                  <a:srgbClr val="595958"/>
                </a:solidFill>
                <a:effectLst/>
                <a:uLnTx/>
                <a:uFillTx/>
                <a:latin typeface="Calibri"/>
                <a:ea typeface="+mn-ea"/>
                <a:cs typeface="Calibri"/>
              </a:rPr>
              <a:t>4%</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0" name="object 60"/>
          <p:cNvSpPr txBox="1"/>
          <p:nvPr/>
        </p:nvSpPr>
        <p:spPr>
          <a:xfrm>
            <a:off x="1454110" y="1679875"/>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8</a:t>
            </a:r>
            <a:r>
              <a:rPr kumimoji="0" sz="1600" b="0" i="1" u="none" strike="noStrike" kern="1200" cap="none" spc="-10" normalizeH="0" baseline="0" noProof="0" dirty="0">
                <a:ln>
                  <a:noFill/>
                </a:ln>
                <a:solidFill>
                  <a:srgbClr val="595958"/>
                </a:solidFill>
                <a:effectLst/>
                <a:uLnTx/>
                <a:uFillTx/>
                <a:latin typeface="Calibri"/>
                <a:ea typeface="+mn-ea"/>
                <a:cs typeface="Calibri"/>
              </a:rPr>
              <a:t>6%</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1" name="object 61"/>
          <p:cNvSpPr txBox="1"/>
          <p:nvPr/>
        </p:nvSpPr>
        <p:spPr>
          <a:xfrm>
            <a:off x="1925393" y="5770935"/>
            <a:ext cx="212026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0" u="none" strike="noStrike" kern="1200" cap="none" spc="-5" normalizeH="0" baseline="0" noProof="0" dirty="0">
                <a:ln>
                  <a:noFill/>
                </a:ln>
                <a:solidFill>
                  <a:srgbClr val="595958"/>
                </a:solidFill>
                <a:effectLst/>
                <a:uLnTx/>
                <a:uFillTx/>
                <a:latin typeface="Calibri"/>
                <a:ea typeface="+mn-ea"/>
                <a:cs typeface="Calibri"/>
              </a:rPr>
              <a:t>Jacksonville</a:t>
            </a:r>
            <a:r>
              <a:rPr kumimoji="0" sz="2000" b="0" i="0" u="none" strike="noStrike" kern="1200" cap="none" spc="-100" normalizeH="0" baseline="0" noProof="0" dirty="0">
                <a:ln>
                  <a:noFill/>
                </a:ln>
                <a:solidFill>
                  <a:srgbClr val="595958"/>
                </a:solidFill>
                <a:effectLst/>
                <a:uLnTx/>
                <a:uFillTx/>
                <a:latin typeface="Calibri"/>
                <a:ea typeface="+mn-ea"/>
                <a:cs typeface="Calibri"/>
              </a:rPr>
              <a:t> </a:t>
            </a:r>
            <a:r>
              <a:rPr kumimoji="0" sz="2000" b="0" i="0" u="none" strike="noStrike" kern="1200" cap="none" spc="-5" normalizeH="0" baseline="0" noProof="0" dirty="0">
                <a:ln>
                  <a:noFill/>
                </a:ln>
                <a:solidFill>
                  <a:srgbClr val="595958"/>
                </a:solidFill>
                <a:effectLst/>
                <a:uLnTx/>
                <a:uFillTx/>
                <a:latin typeface="Calibri"/>
                <a:ea typeface="+mn-ea"/>
                <a:cs typeface="Calibri"/>
              </a:rPr>
              <a:t>Orlando</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62" name="object 62"/>
          <p:cNvSpPr txBox="1"/>
          <p:nvPr/>
        </p:nvSpPr>
        <p:spPr>
          <a:xfrm>
            <a:off x="4320059" y="5770935"/>
            <a:ext cx="72961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0" u="none" strike="noStrike" kern="1200" cap="none" spc="-5" normalizeH="0" baseline="0" noProof="0" dirty="0">
                <a:ln>
                  <a:noFill/>
                </a:ln>
                <a:solidFill>
                  <a:srgbClr val="595958"/>
                </a:solidFill>
                <a:effectLst/>
                <a:uLnTx/>
                <a:uFillTx/>
                <a:latin typeface="Calibri"/>
                <a:ea typeface="+mn-ea"/>
                <a:cs typeface="Calibri"/>
              </a:rPr>
              <a:t>Tam</a:t>
            </a:r>
            <a:r>
              <a:rPr kumimoji="0" sz="2000" b="0" i="0" u="none" strike="noStrike" kern="1200" cap="none" spc="0" normalizeH="0" baseline="0" noProof="0" dirty="0">
                <a:ln>
                  <a:noFill/>
                </a:ln>
                <a:solidFill>
                  <a:srgbClr val="595958"/>
                </a:solidFill>
                <a:effectLst/>
                <a:uLnTx/>
                <a:uFillTx/>
                <a:latin typeface="Calibri"/>
                <a:ea typeface="+mn-ea"/>
                <a:cs typeface="Calibri"/>
              </a:rPr>
              <a:t>pa</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63" name="object 63"/>
          <p:cNvSpPr txBox="1"/>
          <p:nvPr/>
        </p:nvSpPr>
        <p:spPr>
          <a:xfrm>
            <a:off x="5311113" y="5770935"/>
            <a:ext cx="88900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0" u="none" strike="noStrike" kern="1200" cap="none" spc="-5" normalizeH="0" baseline="0" noProof="0" dirty="0">
                <a:ln>
                  <a:noFill/>
                </a:ln>
                <a:solidFill>
                  <a:srgbClr val="595958"/>
                </a:solidFill>
                <a:effectLst/>
                <a:uLnTx/>
                <a:uFillTx/>
                <a:latin typeface="Calibri"/>
                <a:ea typeface="+mn-ea"/>
                <a:cs typeface="Calibri"/>
              </a:rPr>
              <a:t>West</a:t>
            </a:r>
            <a:r>
              <a:rPr kumimoji="0" sz="2000" b="0" i="0" u="none" strike="noStrike" kern="1200" cap="none" spc="-70" normalizeH="0" baseline="0" noProof="0" dirty="0">
                <a:ln>
                  <a:noFill/>
                </a:ln>
                <a:solidFill>
                  <a:srgbClr val="595958"/>
                </a:solidFill>
                <a:effectLst/>
                <a:uLnTx/>
                <a:uFillTx/>
                <a:latin typeface="Calibri"/>
                <a:ea typeface="+mn-ea"/>
                <a:cs typeface="Calibri"/>
              </a:rPr>
              <a:t> </a:t>
            </a:r>
            <a:r>
              <a:rPr kumimoji="0" sz="2000" b="0" i="0" u="none" strike="noStrike" kern="1200" cap="none" spc="-5" normalizeH="0" baseline="0" noProof="0" dirty="0">
                <a:ln>
                  <a:noFill/>
                </a:ln>
                <a:solidFill>
                  <a:srgbClr val="595958"/>
                </a:solidFill>
                <a:effectLst/>
                <a:uLnTx/>
                <a:uFillTx/>
                <a:latin typeface="Calibri"/>
                <a:ea typeface="+mn-ea"/>
                <a:cs typeface="Calibri"/>
              </a:rPr>
              <a:t>PB</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64" name="object 64"/>
          <p:cNvSpPr txBox="1"/>
          <p:nvPr/>
        </p:nvSpPr>
        <p:spPr>
          <a:xfrm>
            <a:off x="6325837" y="5770935"/>
            <a:ext cx="100266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0" u="none" strike="noStrike" kern="1200" cap="none" spc="-5" normalizeH="0" baseline="0" noProof="0" dirty="0">
                <a:ln>
                  <a:noFill/>
                </a:ln>
                <a:solidFill>
                  <a:srgbClr val="595958"/>
                </a:solidFill>
                <a:effectLst/>
                <a:uLnTx/>
                <a:uFillTx/>
                <a:latin typeface="Calibri"/>
                <a:ea typeface="+mn-ea"/>
                <a:cs typeface="Calibri"/>
              </a:rPr>
              <a:t>Ft.Lauder</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65" name="object 65"/>
          <p:cNvSpPr txBox="1"/>
          <p:nvPr/>
        </p:nvSpPr>
        <p:spPr>
          <a:xfrm>
            <a:off x="7555874" y="5770935"/>
            <a:ext cx="68453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0" u="none" strike="noStrike" kern="1200" cap="none" spc="0" normalizeH="0" baseline="0" noProof="0" dirty="0">
                <a:ln>
                  <a:noFill/>
                </a:ln>
                <a:solidFill>
                  <a:srgbClr val="595958"/>
                </a:solidFill>
                <a:effectLst/>
                <a:uLnTx/>
                <a:uFillTx/>
                <a:latin typeface="Calibri"/>
                <a:ea typeface="+mn-ea"/>
                <a:cs typeface="Calibri"/>
              </a:rPr>
              <a:t>M</a:t>
            </a:r>
            <a:r>
              <a:rPr kumimoji="0" sz="2000" b="0" i="0" u="none" strike="noStrike" kern="1200" cap="none" spc="-5" normalizeH="0" baseline="0" noProof="0" dirty="0">
                <a:ln>
                  <a:noFill/>
                </a:ln>
                <a:solidFill>
                  <a:srgbClr val="595958"/>
                </a:solidFill>
                <a:effectLst/>
                <a:uLnTx/>
                <a:uFillTx/>
                <a:latin typeface="Calibri"/>
                <a:ea typeface="+mn-ea"/>
                <a:cs typeface="Calibri"/>
              </a:rPr>
              <a:t>iam</a:t>
            </a:r>
            <a:r>
              <a:rPr kumimoji="0" sz="2000" b="0" i="0" u="none" strike="noStrike" kern="1200" cap="none" spc="0" normalizeH="0" baseline="0" noProof="0" dirty="0">
                <a:ln>
                  <a:noFill/>
                </a:ln>
                <a:solidFill>
                  <a:srgbClr val="595958"/>
                </a:solidFill>
                <a:effectLst/>
                <a:uLnTx/>
                <a:uFillTx/>
                <a:latin typeface="Calibri"/>
                <a:ea typeface="+mn-ea"/>
                <a:cs typeface="Calibri"/>
              </a:rPr>
              <a:t>i</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66" name="object 66"/>
          <p:cNvSpPr txBox="1"/>
          <p:nvPr/>
        </p:nvSpPr>
        <p:spPr>
          <a:xfrm>
            <a:off x="9551980" y="5770935"/>
            <a:ext cx="975994"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0" u="none" strike="noStrike" kern="1200" cap="none" spc="-5" normalizeH="0" baseline="0" noProof="0" dirty="0">
                <a:ln>
                  <a:noFill/>
                </a:ln>
                <a:solidFill>
                  <a:srgbClr val="595958"/>
                </a:solidFill>
                <a:effectLst/>
                <a:uLnTx/>
                <a:uFillTx/>
                <a:latin typeface="Calibri"/>
                <a:ea typeface="+mn-ea"/>
                <a:cs typeface="Calibri"/>
              </a:rPr>
              <a:t>Palm</a:t>
            </a:r>
            <a:r>
              <a:rPr kumimoji="0" sz="2000" b="0" i="0" u="none" strike="noStrike" kern="1200" cap="none" spc="-65" normalizeH="0" baseline="0" noProof="0" dirty="0">
                <a:ln>
                  <a:noFill/>
                </a:ln>
                <a:solidFill>
                  <a:srgbClr val="595958"/>
                </a:solidFill>
                <a:effectLst/>
                <a:uLnTx/>
                <a:uFillTx/>
                <a:latin typeface="Calibri"/>
                <a:ea typeface="+mn-ea"/>
                <a:cs typeface="Calibri"/>
              </a:rPr>
              <a:t> </a:t>
            </a:r>
            <a:r>
              <a:rPr kumimoji="0" sz="2000" b="0" i="0" u="none" strike="noStrike" kern="1200" cap="none" spc="-5" normalizeH="0" baseline="0" noProof="0" dirty="0">
                <a:ln>
                  <a:noFill/>
                </a:ln>
                <a:solidFill>
                  <a:srgbClr val="595958"/>
                </a:solidFill>
                <a:effectLst/>
                <a:uLnTx/>
                <a:uFillTx/>
                <a:latin typeface="Calibri"/>
                <a:ea typeface="+mn-ea"/>
                <a:cs typeface="Calibri"/>
              </a:rPr>
              <a:t>Bch</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67" name="object 67"/>
          <p:cNvSpPr txBox="1"/>
          <p:nvPr/>
        </p:nvSpPr>
        <p:spPr>
          <a:xfrm>
            <a:off x="1994407" y="1337557"/>
            <a:ext cx="8593455" cy="675640"/>
          </a:xfrm>
          <a:prstGeom prst="rect">
            <a:avLst/>
          </a:prstGeom>
        </p:spPr>
        <p:txBody>
          <a:bodyPr vert="horz" wrap="square" lIns="0" tIns="66675" rIns="0" bIns="0" rtlCol="0">
            <a:spAutoFit/>
          </a:bodyPr>
          <a:lstStyle/>
          <a:p>
            <a:pPr marL="0" marR="476884" lvl="0" indent="0" algn="ctr" defTabSz="914400" rtl="0" eaLnBrk="1" fontAlgn="auto" latinLnBrk="0" hangingPunct="1">
              <a:lnSpc>
                <a:spcPct val="100000"/>
              </a:lnSpc>
              <a:spcBef>
                <a:spcPts val="525"/>
              </a:spcBef>
              <a:spcAft>
                <a:spcPts val="0"/>
              </a:spcAft>
              <a:buClrTx/>
              <a:buSzTx/>
              <a:buFontTx/>
              <a:buNone/>
              <a:tabLst/>
              <a:defRPr/>
            </a:pPr>
            <a:r>
              <a:rPr kumimoji="0" sz="1400" b="1" i="0" u="none" strike="noStrike" kern="1200" cap="none" spc="-5" normalizeH="0" baseline="0" noProof="0" dirty="0">
                <a:ln>
                  <a:noFill/>
                </a:ln>
                <a:solidFill>
                  <a:srgbClr val="595958"/>
                </a:solidFill>
                <a:effectLst/>
                <a:uLnTx/>
                <a:uFillTx/>
                <a:latin typeface="Calibri"/>
                <a:ea typeface="+mn-ea"/>
                <a:cs typeface="Calibri"/>
              </a:rPr>
              <a:t>In Care 30</a:t>
            </a:r>
            <a:r>
              <a:rPr kumimoji="0" sz="1400" b="1" i="0" u="none" strike="noStrike" kern="1200" cap="none" spc="-30" normalizeH="0" baseline="0" noProof="0" dirty="0">
                <a:ln>
                  <a:noFill/>
                </a:ln>
                <a:solidFill>
                  <a:srgbClr val="595958"/>
                </a:solidFill>
                <a:effectLst/>
                <a:uLnTx/>
                <a:uFillTx/>
                <a:latin typeface="Calibri"/>
                <a:ea typeface="+mn-ea"/>
                <a:cs typeface="Calibri"/>
              </a:rPr>
              <a:t> </a:t>
            </a:r>
            <a:r>
              <a:rPr kumimoji="0" sz="1400" b="1" i="0" u="none" strike="noStrike" kern="1200" cap="none" spc="-10" normalizeH="0" baseline="0" noProof="0" dirty="0">
                <a:ln>
                  <a:noFill/>
                </a:ln>
                <a:solidFill>
                  <a:srgbClr val="595958"/>
                </a:solidFill>
                <a:effectLst/>
                <a:uLnTx/>
                <a:uFillTx/>
                <a:latin typeface="Calibri"/>
                <a:ea typeface="+mn-ea"/>
                <a:cs typeface="Calibri"/>
              </a:rPr>
              <a:t>days</a:t>
            </a:r>
            <a:endParaRPr kumimoji="0" sz="14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610"/>
              </a:spcBef>
              <a:spcAft>
                <a:spcPts val="0"/>
              </a:spcAft>
              <a:buClrTx/>
              <a:buSzTx/>
              <a:buFontTx/>
              <a:buNone/>
              <a:tabLst>
                <a:tab pos="5683885" algn="l"/>
                <a:tab pos="8580120" algn="l"/>
              </a:tabLst>
              <a:defRPr/>
            </a:pPr>
            <a:r>
              <a:rPr kumimoji="0" sz="2000" b="0" i="0" u="none" strike="sngStrike" kern="1200" cap="none" spc="0" normalizeH="0" baseline="0" noProof="0" dirty="0">
                <a:ln>
                  <a:noFill/>
                </a:ln>
                <a:solidFill>
                  <a:srgbClr val="3E3E3E"/>
                </a:solidFill>
                <a:effectLst/>
                <a:uLnTx/>
                <a:uFillTx/>
                <a:latin typeface="Calibri"/>
                <a:ea typeface="+mn-ea"/>
                <a:cs typeface="Calibri"/>
              </a:rPr>
              <a:t> 	85%	</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605146669"/>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smtClean="0">
                <a:solidFill>
                  <a:srgbClr val="C00000"/>
                </a:solidFill>
              </a:rPr>
              <a:t>NMAC </a:t>
            </a:r>
            <a:r>
              <a:rPr lang="en-US" b="1" dirty="0">
                <a:solidFill>
                  <a:srgbClr val="C00000"/>
                </a:solidFill>
              </a:rPr>
              <a:t>ESCALATE Learning </a:t>
            </a:r>
            <a:r>
              <a:rPr lang="en-US" b="1" dirty="0" smtClean="0">
                <a:solidFill>
                  <a:srgbClr val="C00000"/>
                </a:solidFill>
              </a:rPr>
              <a:t>Collaborative</a:t>
            </a:r>
            <a:endParaRPr lang="en-US" dirty="0"/>
          </a:p>
        </p:txBody>
      </p:sp>
      <p:sp>
        <p:nvSpPr>
          <p:cNvPr id="3" name="Content Placeholder 2"/>
          <p:cNvSpPr>
            <a:spLocks noGrp="1"/>
          </p:cNvSpPr>
          <p:nvPr>
            <p:ph idx="1"/>
          </p:nvPr>
        </p:nvSpPr>
        <p:spPr/>
        <p:txBody>
          <a:bodyPr>
            <a:normAutofit fontScale="92500" lnSpcReduction="10000"/>
          </a:bodyPr>
          <a:lstStyle/>
          <a:p>
            <a:r>
              <a:rPr lang="en-US" dirty="0" smtClean="0"/>
              <a:t>ESCALATE: </a:t>
            </a:r>
            <a:r>
              <a:rPr lang="en-US" dirty="0"/>
              <a:t>Ending Stigma through Collaboration and Lifting All To </a:t>
            </a:r>
            <a:r>
              <a:rPr lang="en-US" dirty="0" smtClean="0"/>
              <a:t>Empowerment.</a:t>
            </a:r>
          </a:p>
          <a:p>
            <a:r>
              <a:rPr lang="en-US" dirty="0" smtClean="0"/>
              <a:t>The Learning </a:t>
            </a:r>
            <a:r>
              <a:rPr lang="en-US" dirty="0"/>
              <a:t>Collaborative NMAC has been funded by the Health Resources and Services Administration (HRSA), and HIV/AIDS Bureau (HAB) to implement the Minority HIV/AIDS fund initiative - Ending Stigma through Collaboration and Lifting All to Empowerment (ESCALATE) project, which seeks to reduce stigma for people with HIV on multiple levels throughout the health care delivery system, including on an individual client level. </a:t>
            </a:r>
            <a:endParaRPr lang="en-US" dirty="0" smtClean="0"/>
          </a:p>
          <a:p>
            <a:r>
              <a:rPr lang="en-US" dirty="0" smtClean="0"/>
              <a:t>The </a:t>
            </a:r>
            <a:r>
              <a:rPr lang="en-US" dirty="0"/>
              <a:t>project focuses on implementing various stigma-reducing approaches with an emphasis on cultural humility, particularly for addressing HIV stigma faced by transgender/gender-nonconforming individuals, men who have sex with men, and the Black/African-American community. </a:t>
            </a:r>
          </a:p>
        </p:txBody>
      </p:sp>
    </p:spTree>
    <p:extLst>
      <p:ext uri="{BB962C8B-B14F-4D97-AF65-F5344CB8AC3E}">
        <p14:creationId xmlns:p14="http://schemas.microsoft.com/office/powerpoint/2010/main" val="3822209093"/>
      </p:ext>
    </p:extLst>
  </p:cSld>
  <p:clrMapOvr>
    <a:masterClrMapping/>
  </p:clrMapOvr>
  <p:timing>
    <p:tnLst>
      <p:par>
        <p:cTn id="1" dur="indefinite" restart="never" nodeType="tmRoot"/>
      </p:par>
    </p:tnLst>
  </p:timing>
</p:sld>
</file>

<file path=ppt/slides/slide24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6126479"/>
            <a:ext cx="11966236" cy="568451"/>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p:nvPr/>
        </p:nvSpPr>
        <p:spPr>
          <a:xfrm>
            <a:off x="0" y="227088"/>
            <a:ext cx="12192000" cy="1091171"/>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679707" y="6344958"/>
            <a:ext cx="35560" cy="74295"/>
          </a:xfrm>
          <a:custGeom>
            <a:avLst/>
            <a:gdLst/>
            <a:ahLst/>
            <a:cxnLst/>
            <a:rect l="l" t="t" r="r" b="b"/>
            <a:pathLst>
              <a:path w="35559" h="74295">
                <a:moveTo>
                  <a:pt x="0" y="73682"/>
                </a:moveTo>
                <a:lnTo>
                  <a:pt x="35244" y="73682"/>
                </a:lnTo>
                <a:lnTo>
                  <a:pt x="35244" y="0"/>
                </a:lnTo>
                <a:lnTo>
                  <a:pt x="0" y="0"/>
                </a:lnTo>
                <a:lnTo>
                  <a:pt x="0" y="73682"/>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801158" y="6344958"/>
            <a:ext cx="0" cy="74295"/>
          </a:xfrm>
          <a:custGeom>
            <a:avLst/>
            <a:gdLst/>
            <a:ahLst/>
            <a:cxnLst/>
            <a:rect l="l" t="t" r="r" b="b"/>
            <a:pathLst>
              <a:path h="74295">
                <a:moveTo>
                  <a:pt x="0" y="0"/>
                </a:moveTo>
                <a:lnTo>
                  <a:pt x="0" y="73682"/>
                </a:lnTo>
              </a:path>
            </a:pathLst>
          </a:custGeom>
          <a:ln w="3448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835257" y="6275618"/>
            <a:ext cx="132080" cy="147955"/>
          </a:xfrm>
          <a:custGeom>
            <a:avLst/>
            <a:gdLst/>
            <a:ahLst/>
            <a:cxnLst/>
            <a:rect l="l" t="t" r="r" b="b"/>
            <a:pathLst>
              <a:path w="132080" h="147954">
                <a:moveTo>
                  <a:pt x="65899" y="147636"/>
                </a:moveTo>
                <a:lnTo>
                  <a:pt x="39115" y="141616"/>
                </a:lnTo>
                <a:lnTo>
                  <a:pt x="18294" y="125433"/>
                </a:lnTo>
                <a:lnTo>
                  <a:pt x="4801" y="101896"/>
                </a:lnTo>
                <a:lnTo>
                  <a:pt x="0" y="73818"/>
                </a:lnTo>
                <a:lnTo>
                  <a:pt x="4801" y="45739"/>
                </a:lnTo>
                <a:lnTo>
                  <a:pt x="18294" y="22203"/>
                </a:lnTo>
                <a:lnTo>
                  <a:pt x="39115" y="6019"/>
                </a:lnTo>
                <a:lnTo>
                  <a:pt x="65899" y="0"/>
                </a:lnTo>
                <a:lnTo>
                  <a:pt x="92683" y="6019"/>
                </a:lnTo>
                <a:lnTo>
                  <a:pt x="113504" y="22203"/>
                </a:lnTo>
                <a:lnTo>
                  <a:pt x="118849" y="31526"/>
                </a:lnTo>
                <a:lnTo>
                  <a:pt x="65899" y="31526"/>
                </a:lnTo>
                <a:lnTo>
                  <a:pt x="52705" y="35214"/>
                </a:lnTo>
                <a:lnTo>
                  <a:pt x="43102" y="44886"/>
                </a:lnTo>
                <a:lnTo>
                  <a:pt x="37236" y="58451"/>
                </a:lnTo>
                <a:lnTo>
                  <a:pt x="35248" y="73818"/>
                </a:lnTo>
                <a:lnTo>
                  <a:pt x="37236" y="88740"/>
                </a:lnTo>
                <a:lnTo>
                  <a:pt x="43102" y="102076"/>
                </a:lnTo>
                <a:lnTo>
                  <a:pt x="52705" y="111664"/>
                </a:lnTo>
                <a:lnTo>
                  <a:pt x="65899" y="115340"/>
                </a:lnTo>
                <a:lnTo>
                  <a:pt x="119290" y="115340"/>
                </a:lnTo>
                <a:lnTo>
                  <a:pt x="113504" y="125433"/>
                </a:lnTo>
                <a:lnTo>
                  <a:pt x="92683" y="141616"/>
                </a:lnTo>
                <a:lnTo>
                  <a:pt x="65899" y="147636"/>
                </a:lnTo>
                <a:close/>
              </a:path>
              <a:path w="132080" h="147954">
                <a:moveTo>
                  <a:pt x="119290" y="115340"/>
                </a:moveTo>
                <a:lnTo>
                  <a:pt x="65899" y="115340"/>
                </a:lnTo>
                <a:lnTo>
                  <a:pt x="79417" y="111664"/>
                </a:lnTo>
                <a:lnTo>
                  <a:pt x="88983" y="102076"/>
                </a:lnTo>
                <a:lnTo>
                  <a:pt x="94670" y="88740"/>
                </a:lnTo>
                <a:lnTo>
                  <a:pt x="96550" y="73818"/>
                </a:lnTo>
                <a:lnTo>
                  <a:pt x="94670" y="58451"/>
                </a:lnTo>
                <a:lnTo>
                  <a:pt x="88983" y="44886"/>
                </a:lnTo>
                <a:lnTo>
                  <a:pt x="79417" y="35214"/>
                </a:lnTo>
                <a:lnTo>
                  <a:pt x="65899" y="31526"/>
                </a:lnTo>
                <a:lnTo>
                  <a:pt x="118849" y="31526"/>
                </a:lnTo>
                <a:lnTo>
                  <a:pt x="126998" y="45739"/>
                </a:lnTo>
                <a:lnTo>
                  <a:pt x="131799" y="73818"/>
                </a:lnTo>
                <a:lnTo>
                  <a:pt x="126998" y="101896"/>
                </a:lnTo>
                <a:lnTo>
                  <a:pt x="119290" y="11534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964757" y="6274848"/>
            <a:ext cx="97790" cy="144145"/>
          </a:xfrm>
          <a:custGeom>
            <a:avLst/>
            <a:gdLst/>
            <a:ahLst/>
            <a:cxnLst/>
            <a:rect l="l" t="t" r="r" b="b"/>
            <a:pathLst>
              <a:path w="97790" h="144145">
                <a:moveTo>
                  <a:pt x="57470" y="143791"/>
                </a:moveTo>
                <a:lnTo>
                  <a:pt x="22988" y="143791"/>
                </a:lnTo>
                <a:lnTo>
                  <a:pt x="22988" y="64590"/>
                </a:lnTo>
                <a:lnTo>
                  <a:pt x="21659" y="50245"/>
                </a:lnTo>
                <a:lnTo>
                  <a:pt x="17528" y="38062"/>
                </a:lnTo>
                <a:lnTo>
                  <a:pt x="10380" y="27609"/>
                </a:lnTo>
                <a:lnTo>
                  <a:pt x="0" y="18454"/>
                </a:lnTo>
                <a:lnTo>
                  <a:pt x="29118" y="0"/>
                </a:lnTo>
                <a:lnTo>
                  <a:pt x="34997" y="5430"/>
                </a:lnTo>
                <a:lnTo>
                  <a:pt x="39942" y="11149"/>
                </a:lnTo>
                <a:lnTo>
                  <a:pt x="43881" y="16868"/>
                </a:lnTo>
                <a:lnTo>
                  <a:pt x="46742" y="22299"/>
                </a:lnTo>
                <a:lnTo>
                  <a:pt x="94711" y="22299"/>
                </a:lnTo>
                <a:lnTo>
                  <a:pt x="97316" y="35371"/>
                </a:lnTo>
                <a:lnTo>
                  <a:pt x="82147" y="38446"/>
                </a:lnTo>
                <a:lnTo>
                  <a:pt x="70209" y="45559"/>
                </a:lnTo>
                <a:lnTo>
                  <a:pt x="61864" y="53537"/>
                </a:lnTo>
                <a:lnTo>
                  <a:pt x="57470" y="59208"/>
                </a:lnTo>
                <a:lnTo>
                  <a:pt x="57470" y="143791"/>
                </a:lnTo>
                <a:close/>
              </a:path>
              <a:path w="97790" h="144145">
                <a:moveTo>
                  <a:pt x="94711" y="22299"/>
                </a:moveTo>
                <a:lnTo>
                  <a:pt x="46742" y="22299"/>
                </a:lnTo>
                <a:lnTo>
                  <a:pt x="52166" y="17529"/>
                </a:lnTo>
                <a:lnTo>
                  <a:pt x="61972" y="10092"/>
                </a:lnTo>
                <a:lnTo>
                  <a:pt x="75082" y="3376"/>
                </a:lnTo>
                <a:lnTo>
                  <a:pt x="90420" y="768"/>
                </a:lnTo>
                <a:lnTo>
                  <a:pt x="94711" y="22299"/>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1072036" y="6216409"/>
            <a:ext cx="41910" cy="202565"/>
          </a:xfrm>
          <a:custGeom>
            <a:avLst/>
            <a:gdLst/>
            <a:ahLst/>
            <a:cxnLst/>
            <a:rect l="l" t="t" r="r" b="b"/>
            <a:pathLst>
              <a:path w="41909" h="202564">
                <a:moveTo>
                  <a:pt x="37547" y="202230"/>
                </a:moveTo>
                <a:lnTo>
                  <a:pt x="3065" y="202230"/>
                </a:lnTo>
                <a:lnTo>
                  <a:pt x="3065" y="63052"/>
                </a:lnTo>
                <a:lnTo>
                  <a:pt x="37547" y="63052"/>
                </a:lnTo>
                <a:lnTo>
                  <a:pt x="37547" y="202230"/>
                </a:lnTo>
                <a:close/>
              </a:path>
              <a:path w="41909" h="202564">
                <a:moveTo>
                  <a:pt x="20689" y="40753"/>
                </a:moveTo>
                <a:lnTo>
                  <a:pt x="12607" y="39131"/>
                </a:lnTo>
                <a:lnTo>
                  <a:pt x="6034" y="34698"/>
                </a:lnTo>
                <a:lnTo>
                  <a:pt x="1616" y="28102"/>
                </a:lnTo>
                <a:lnTo>
                  <a:pt x="0" y="19992"/>
                </a:lnTo>
                <a:lnTo>
                  <a:pt x="1616" y="12002"/>
                </a:lnTo>
                <a:lnTo>
                  <a:pt x="6034" y="5670"/>
                </a:lnTo>
                <a:lnTo>
                  <a:pt x="12607" y="1501"/>
                </a:lnTo>
                <a:lnTo>
                  <a:pt x="20689" y="0"/>
                </a:lnTo>
                <a:lnTo>
                  <a:pt x="28447" y="1501"/>
                </a:lnTo>
                <a:lnTo>
                  <a:pt x="35057" y="5670"/>
                </a:lnTo>
                <a:lnTo>
                  <a:pt x="39654" y="12002"/>
                </a:lnTo>
                <a:lnTo>
                  <a:pt x="41378" y="19992"/>
                </a:lnTo>
                <a:lnTo>
                  <a:pt x="39654" y="28102"/>
                </a:lnTo>
                <a:lnTo>
                  <a:pt x="35057" y="34698"/>
                </a:lnTo>
                <a:lnTo>
                  <a:pt x="28447" y="39131"/>
                </a:lnTo>
                <a:lnTo>
                  <a:pt x="20689" y="40753"/>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1130273" y="6214872"/>
            <a:ext cx="154940" cy="208915"/>
          </a:xfrm>
          <a:custGeom>
            <a:avLst/>
            <a:gdLst/>
            <a:ahLst/>
            <a:cxnLst/>
            <a:rect l="l" t="t" r="r" b="b"/>
            <a:pathLst>
              <a:path w="154940" h="208914">
                <a:moveTo>
                  <a:pt x="131799" y="74586"/>
                </a:moveTo>
                <a:lnTo>
                  <a:pt x="97316" y="74586"/>
                </a:lnTo>
                <a:lnTo>
                  <a:pt x="97316" y="0"/>
                </a:lnTo>
                <a:lnTo>
                  <a:pt x="131799" y="0"/>
                </a:lnTo>
                <a:lnTo>
                  <a:pt x="131799" y="74586"/>
                </a:lnTo>
                <a:close/>
              </a:path>
              <a:path w="154940" h="208914">
                <a:moveTo>
                  <a:pt x="63600" y="208381"/>
                </a:moveTo>
                <a:lnTo>
                  <a:pt x="36853" y="202362"/>
                </a:lnTo>
                <a:lnTo>
                  <a:pt x="16858" y="186178"/>
                </a:lnTo>
                <a:lnTo>
                  <a:pt x="4334" y="162642"/>
                </a:lnTo>
                <a:lnTo>
                  <a:pt x="0" y="134563"/>
                </a:lnTo>
                <a:lnTo>
                  <a:pt x="4334" y="106485"/>
                </a:lnTo>
                <a:lnTo>
                  <a:pt x="16858" y="82948"/>
                </a:lnTo>
                <a:lnTo>
                  <a:pt x="36853" y="66765"/>
                </a:lnTo>
                <a:lnTo>
                  <a:pt x="63600" y="60745"/>
                </a:lnTo>
                <a:lnTo>
                  <a:pt x="75765" y="62476"/>
                </a:lnTo>
                <a:lnTo>
                  <a:pt x="85631" y="66512"/>
                </a:lnTo>
                <a:lnTo>
                  <a:pt x="92910" y="71126"/>
                </a:lnTo>
                <a:lnTo>
                  <a:pt x="97316" y="74586"/>
                </a:lnTo>
                <a:lnTo>
                  <a:pt x="131799" y="74586"/>
                </a:lnTo>
                <a:lnTo>
                  <a:pt x="131799" y="92272"/>
                </a:lnTo>
                <a:lnTo>
                  <a:pt x="65899" y="92272"/>
                </a:lnTo>
                <a:lnTo>
                  <a:pt x="52705" y="95960"/>
                </a:lnTo>
                <a:lnTo>
                  <a:pt x="43102" y="105632"/>
                </a:lnTo>
                <a:lnTo>
                  <a:pt x="37236" y="119197"/>
                </a:lnTo>
                <a:lnTo>
                  <a:pt x="35248" y="134563"/>
                </a:lnTo>
                <a:lnTo>
                  <a:pt x="37236" y="149486"/>
                </a:lnTo>
                <a:lnTo>
                  <a:pt x="43102" y="162822"/>
                </a:lnTo>
                <a:lnTo>
                  <a:pt x="52705" y="172410"/>
                </a:lnTo>
                <a:lnTo>
                  <a:pt x="65899" y="176086"/>
                </a:lnTo>
                <a:lnTo>
                  <a:pt x="141019" y="176086"/>
                </a:lnTo>
                <a:lnTo>
                  <a:pt x="144406" y="181108"/>
                </a:lnTo>
                <a:lnTo>
                  <a:pt x="150624" y="186851"/>
                </a:lnTo>
                <a:lnTo>
                  <a:pt x="108044" y="186851"/>
                </a:lnTo>
                <a:lnTo>
                  <a:pt x="102285" y="193784"/>
                </a:lnTo>
                <a:lnTo>
                  <a:pt x="93006" y="200788"/>
                </a:lnTo>
                <a:lnTo>
                  <a:pt x="80135" y="206207"/>
                </a:lnTo>
                <a:lnTo>
                  <a:pt x="63600" y="208381"/>
                </a:lnTo>
                <a:close/>
              </a:path>
              <a:path w="154940" h="208914">
                <a:moveTo>
                  <a:pt x="141019" y="176086"/>
                </a:moveTo>
                <a:lnTo>
                  <a:pt x="65899" y="176086"/>
                </a:lnTo>
                <a:lnTo>
                  <a:pt x="79536" y="172410"/>
                </a:lnTo>
                <a:lnTo>
                  <a:pt x="89366" y="162822"/>
                </a:lnTo>
                <a:lnTo>
                  <a:pt x="95317" y="149486"/>
                </a:lnTo>
                <a:lnTo>
                  <a:pt x="97316" y="134563"/>
                </a:lnTo>
                <a:lnTo>
                  <a:pt x="95317" y="119197"/>
                </a:lnTo>
                <a:lnTo>
                  <a:pt x="89366" y="105632"/>
                </a:lnTo>
                <a:lnTo>
                  <a:pt x="79536" y="95960"/>
                </a:lnTo>
                <a:lnTo>
                  <a:pt x="65899" y="92272"/>
                </a:lnTo>
                <a:lnTo>
                  <a:pt x="131799" y="92272"/>
                </a:lnTo>
                <a:lnTo>
                  <a:pt x="131799" y="144560"/>
                </a:lnTo>
                <a:lnTo>
                  <a:pt x="133128" y="158473"/>
                </a:lnTo>
                <a:lnTo>
                  <a:pt x="137258" y="170511"/>
                </a:lnTo>
                <a:lnTo>
                  <a:pt x="141019" y="176086"/>
                </a:lnTo>
                <a:close/>
              </a:path>
              <a:path w="154940" h="208914">
                <a:moveTo>
                  <a:pt x="125669" y="208381"/>
                </a:moveTo>
                <a:lnTo>
                  <a:pt x="120867" y="204044"/>
                </a:lnTo>
                <a:lnTo>
                  <a:pt x="115994" y="198481"/>
                </a:lnTo>
                <a:lnTo>
                  <a:pt x="111552" y="192486"/>
                </a:lnTo>
                <a:lnTo>
                  <a:pt x="108044" y="186851"/>
                </a:lnTo>
                <a:lnTo>
                  <a:pt x="150624" y="186851"/>
                </a:lnTo>
                <a:lnTo>
                  <a:pt x="154787" y="190696"/>
                </a:lnTo>
                <a:lnTo>
                  <a:pt x="125669" y="208381"/>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1286593" y="6275617"/>
            <a:ext cx="134620" cy="147955"/>
          </a:xfrm>
          <a:custGeom>
            <a:avLst/>
            <a:gdLst/>
            <a:ahLst/>
            <a:cxnLst/>
            <a:rect l="l" t="t" r="r" b="b"/>
            <a:pathLst>
              <a:path w="134619" h="147954">
                <a:moveTo>
                  <a:pt x="29118" y="36909"/>
                </a:moveTo>
                <a:lnTo>
                  <a:pt x="15325" y="12303"/>
                </a:lnTo>
                <a:lnTo>
                  <a:pt x="21479" y="8758"/>
                </a:lnTo>
                <a:lnTo>
                  <a:pt x="31225" y="4709"/>
                </a:lnTo>
                <a:lnTo>
                  <a:pt x="43557" y="1381"/>
                </a:lnTo>
                <a:lnTo>
                  <a:pt x="57470" y="0"/>
                </a:lnTo>
                <a:lnTo>
                  <a:pt x="81368" y="4084"/>
                </a:lnTo>
                <a:lnTo>
                  <a:pt x="98083" y="15378"/>
                </a:lnTo>
                <a:lnTo>
                  <a:pt x="106048" y="29219"/>
                </a:lnTo>
                <a:lnTo>
                  <a:pt x="55938" y="29219"/>
                </a:lnTo>
                <a:lnTo>
                  <a:pt x="47544" y="29988"/>
                </a:lnTo>
                <a:lnTo>
                  <a:pt x="39942" y="31910"/>
                </a:lnTo>
                <a:lnTo>
                  <a:pt x="33632" y="34409"/>
                </a:lnTo>
                <a:lnTo>
                  <a:pt x="29118" y="36909"/>
                </a:lnTo>
                <a:close/>
              </a:path>
              <a:path w="134619" h="147954">
                <a:moveTo>
                  <a:pt x="49041" y="147636"/>
                </a:moveTo>
                <a:lnTo>
                  <a:pt x="29094" y="144320"/>
                </a:lnTo>
                <a:lnTo>
                  <a:pt x="13601" y="134948"/>
                </a:lnTo>
                <a:lnTo>
                  <a:pt x="3563" y="120362"/>
                </a:lnTo>
                <a:lnTo>
                  <a:pt x="0" y="101499"/>
                </a:lnTo>
                <a:lnTo>
                  <a:pt x="4525" y="81639"/>
                </a:lnTo>
                <a:lnTo>
                  <a:pt x="17241" y="67185"/>
                </a:lnTo>
                <a:lnTo>
                  <a:pt x="36853" y="58355"/>
                </a:lnTo>
                <a:lnTo>
                  <a:pt x="62068" y="55363"/>
                </a:lnTo>
                <a:lnTo>
                  <a:pt x="76627" y="55363"/>
                </a:lnTo>
                <a:lnTo>
                  <a:pt x="75334" y="44466"/>
                </a:lnTo>
                <a:lnTo>
                  <a:pt x="71455" y="36236"/>
                </a:lnTo>
                <a:lnTo>
                  <a:pt x="64989" y="31033"/>
                </a:lnTo>
                <a:lnTo>
                  <a:pt x="55938" y="29219"/>
                </a:lnTo>
                <a:lnTo>
                  <a:pt x="106048" y="29219"/>
                </a:lnTo>
                <a:lnTo>
                  <a:pt x="107901" y="32439"/>
                </a:lnTo>
                <a:lnTo>
                  <a:pt x="111109" y="53825"/>
                </a:lnTo>
                <a:lnTo>
                  <a:pt x="111109" y="79200"/>
                </a:lnTo>
                <a:lnTo>
                  <a:pt x="62068" y="79200"/>
                </a:lnTo>
                <a:lnTo>
                  <a:pt x="50119" y="80942"/>
                </a:lnTo>
                <a:lnTo>
                  <a:pt x="41761" y="85640"/>
                </a:lnTo>
                <a:lnTo>
                  <a:pt x="36853" y="92500"/>
                </a:lnTo>
                <a:lnTo>
                  <a:pt x="35248" y="100730"/>
                </a:lnTo>
                <a:lnTo>
                  <a:pt x="36936" y="109693"/>
                </a:lnTo>
                <a:lnTo>
                  <a:pt x="41283" y="115917"/>
                </a:lnTo>
                <a:lnTo>
                  <a:pt x="47209" y="119545"/>
                </a:lnTo>
                <a:lnTo>
                  <a:pt x="53639" y="120723"/>
                </a:lnTo>
                <a:lnTo>
                  <a:pt x="124418" y="120723"/>
                </a:lnTo>
                <a:lnTo>
                  <a:pt x="134098" y="129950"/>
                </a:lnTo>
                <a:lnTo>
                  <a:pt x="89654" y="129950"/>
                </a:lnTo>
                <a:lnTo>
                  <a:pt x="85140" y="134660"/>
                </a:lnTo>
                <a:lnTo>
                  <a:pt x="76531" y="140523"/>
                </a:lnTo>
                <a:lnTo>
                  <a:pt x="64331" y="145521"/>
                </a:lnTo>
                <a:lnTo>
                  <a:pt x="49041" y="147636"/>
                </a:lnTo>
                <a:close/>
              </a:path>
              <a:path w="134619" h="147954">
                <a:moveTo>
                  <a:pt x="124418" y="120723"/>
                </a:moveTo>
                <a:lnTo>
                  <a:pt x="53639" y="120723"/>
                </a:lnTo>
                <a:lnTo>
                  <a:pt x="64379" y="118320"/>
                </a:lnTo>
                <a:lnTo>
                  <a:pt x="72317" y="113033"/>
                </a:lnTo>
                <a:lnTo>
                  <a:pt x="77238" y="107747"/>
                </a:lnTo>
                <a:lnTo>
                  <a:pt x="78926" y="105344"/>
                </a:lnTo>
                <a:lnTo>
                  <a:pt x="78160" y="101499"/>
                </a:lnTo>
                <a:lnTo>
                  <a:pt x="77393" y="93810"/>
                </a:lnTo>
                <a:lnTo>
                  <a:pt x="77325" y="85640"/>
                </a:lnTo>
                <a:lnTo>
                  <a:pt x="76656" y="80942"/>
                </a:lnTo>
                <a:lnTo>
                  <a:pt x="76627" y="79200"/>
                </a:lnTo>
                <a:lnTo>
                  <a:pt x="111109" y="79200"/>
                </a:lnTo>
                <a:lnTo>
                  <a:pt x="111109" y="83814"/>
                </a:lnTo>
                <a:lnTo>
                  <a:pt x="112546" y="97727"/>
                </a:lnTo>
                <a:lnTo>
                  <a:pt x="116856" y="109765"/>
                </a:lnTo>
                <a:lnTo>
                  <a:pt x="124065" y="120386"/>
                </a:lnTo>
                <a:lnTo>
                  <a:pt x="124418" y="120723"/>
                </a:lnTo>
                <a:close/>
              </a:path>
              <a:path w="134619" h="147954">
                <a:moveTo>
                  <a:pt x="104979" y="147636"/>
                </a:moveTo>
                <a:lnTo>
                  <a:pt x="103447" y="146098"/>
                </a:lnTo>
                <a:lnTo>
                  <a:pt x="93485" y="135333"/>
                </a:lnTo>
                <a:lnTo>
                  <a:pt x="89654" y="129950"/>
                </a:lnTo>
                <a:lnTo>
                  <a:pt x="134098" y="129950"/>
                </a:lnTo>
                <a:lnTo>
                  <a:pt x="104979" y="14763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679703" y="6436107"/>
            <a:ext cx="34925" cy="73025"/>
          </a:xfrm>
          <a:custGeom>
            <a:avLst/>
            <a:gdLst/>
            <a:ahLst/>
            <a:cxnLst/>
            <a:rect l="l" t="t" r="r" b="b"/>
            <a:pathLst>
              <a:path w="34925" h="73025">
                <a:moveTo>
                  <a:pt x="0" y="0"/>
                </a:moveTo>
                <a:lnTo>
                  <a:pt x="34482" y="0"/>
                </a:lnTo>
                <a:lnTo>
                  <a:pt x="34482" y="72515"/>
                </a:lnTo>
                <a:lnTo>
                  <a:pt x="0" y="72515"/>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679703" y="6524525"/>
            <a:ext cx="127635" cy="0"/>
          </a:xfrm>
          <a:custGeom>
            <a:avLst/>
            <a:gdLst/>
            <a:ahLst/>
            <a:cxnLst/>
            <a:rect l="l" t="t" r="r" b="b"/>
            <a:pathLst>
              <a:path w="127634">
                <a:moveTo>
                  <a:pt x="0" y="0"/>
                </a:moveTo>
                <a:lnTo>
                  <a:pt x="127201"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679703" y="6540428"/>
            <a:ext cx="34925" cy="75565"/>
          </a:xfrm>
          <a:custGeom>
            <a:avLst/>
            <a:gdLst/>
            <a:ahLst/>
            <a:cxnLst/>
            <a:rect l="l" t="t" r="r" b="b"/>
            <a:pathLst>
              <a:path w="34925" h="75565">
                <a:moveTo>
                  <a:pt x="0" y="0"/>
                </a:moveTo>
                <a:lnTo>
                  <a:pt x="34482" y="0"/>
                </a:lnTo>
                <a:lnTo>
                  <a:pt x="34482" y="75059"/>
                </a:lnTo>
                <a:lnTo>
                  <a:pt x="0" y="75059"/>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771656" y="6436325"/>
            <a:ext cx="35560" cy="72390"/>
          </a:xfrm>
          <a:custGeom>
            <a:avLst/>
            <a:gdLst/>
            <a:ahLst/>
            <a:cxnLst/>
            <a:rect l="l" t="t" r="r" b="b"/>
            <a:pathLst>
              <a:path w="35559" h="72390">
                <a:moveTo>
                  <a:pt x="35248" y="72280"/>
                </a:moveTo>
                <a:lnTo>
                  <a:pt x="0" y="72280"/>
                </a:lnTo>
                <a:lnTo>
                  <a:pt x="0" y="0"/>
                </a:lnTo>
                <a:lnTo>
                  <a:pt x="35248" y="0"/>
                </a:lnTo>
                <a:lnTo>
                  <a:pt x="35248" y="7228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771656" y="6540132"/>
            <a:ext cx="35560" cy="75565"/>
          </a:xfrm>
          <a:custGeom>
            <a:avLst/>
            <a:gdLst/>
            <a:ahLst/>
            <a:cxnLst/>
            <a:rect l="l" t="t" r="r" b="b"/>
            <a:pathLst>
              <a:path w="35559" h="75565">
                <a:moveTo>
                  <a:pt x="35248" y="75355"/>
                </a:moveTo>
                <a:lnTo>
                  <a:pt x="0" y="75355"/>
                </a:lnTo>
                <a:lnTo>
                  <a:pt x="0" y="0"/>
                </a:lnTo>
                <a:lnTo>
                  <a:pt x="35248" y="0"/>
                </a:lnTo>
                <a:lnTo>
                  <a:pt x="35248" y="75355"/>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825296" y="6452646"/>
            <a:ext cx="95250" cy="0"/>
          </a:xfrm>
          <a:custGeom>
            <a:avLst/>
            <a:gdLst/>
            <a:ahLst/>
            <a:cxnLst/>
            <a:rect l="l" t="t" r="r" b="b"/>
            <a:pathLst>
              <a:path w="95250">
                <a:moveTo>
                  <a:pt x="0" y="0"/>
                </a:moveTo>
                <a:lnTo>
                  <a:pt x="95018" y="0"/>
                </a:lnTo>
              </a:path>
            </a:pathLst>
          </a:custGeom>
          <a:ln w="33077">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825296" y="6469184"/>
            <a:ext cx="35560" cy="37465"/>
          </a:xfrm>
          <a:custGeom>
            <a:avLst/>
            <a:gdLst/>
            <a:ahLst/>
            <a:cxnLst/>
            <a:rect l="l" t="t" r="r" b="b"/>
            <a:pathLst>
              <a:path w="35559" h="37465">
                <a:moveTo>
                  <a:pt x="0" y="0"/>
                </a:moveTo>
                <a:lnTo>
                  <a:pt x="35248" y="0"/>
                </a:lnTo>
                <a:lnTo>
                  <a:pt x="35248" y="36893"/>
                </a:lnTo>
                <a:lnTo>
                  <a:pt x="0" y="36893"/>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825296" y="6521345"/>
            <a:ext cx="86360" cy="0"/>
          </a:xfrm>
          <a:custGeom>
            <a:avLst/>
            <a:gdLst/>
            <a:ahLst/>
            <a:cxnLst/>
            <a:rect l="l" t="t" r="r" b="b"/>
            <a:pathLst>
              <a:path w="86359">
                <a:moveTo>
                  <a:pt x="0" y="0"/>
                </a:moveTo>
                <a:lnTo>
                  <a:pt x="85822" y="0"/>
                </a:lnTo>
              </a:path>
            </a:pathLst>
          </a:custGeom>
          <a:ln w="3053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825296" y="6536611"/>
            <a:ext cx="35560" cy="47625"/>
          </a:xfrm>
          <a:custGeom>
            <a:avLst/>
            <a:gdLst/>
            <a:ahLst/>
            <a:cxnLst/>
            <a:rect l="l" t="t" r="r" b="b"/>
            <a:pathLst>
              <a:path w="35559" h="47625">
                <a:moveTo>
                  <a:pt x="0" y="0"/>
                </a:moveTo>
                <a:lnTo>
                  <a:pt x="35248" y="0"/>
                </a:lnTo>
                <a:lnTo>
                  <a:pt x="35248" y="47071"/>
                </a:lnTo>
                <a:lnTo>
                  <a:pt x="0" y="47071"/>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825296" y="6599585"/>
            <a:ext cx="98425" cy="0"/>
          </a:xfrm>
          <a:custGeom>
            <a:avLst/>
            <a:gdLst/>
            <a:ahLst/>
            <a:cxnLst/>
            <a:rect l="l" t="t" r="r" b="b"/>
            <a:pathLst>
              <a:path w="98425">
                <a:moveTo>
                  <a:pt x="0" y="0"/>
                </a:moveTo>
                <a:lnTo>
                  <a:pt x="98083"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924911" y="6436325"/>
            <a:ext cx="156845" cy="184150"/>
          </a:xfrm>
          <a:custGeom>
            <a:avLst/>
            <a:gdLst/>
            <a:ahLst/>
            <a:cxnLst/>
            <a:rect l="l" t="t" r="r" b="b"/>
            <a:pathLst>
              <a:path w="156844" h="184150">
                <a:moveTo>
                  <a:pt x="35248" y="183776"/>
                </a:moveTo>
                <a:lnTo>
                  <a:pt x="0" y="174548"/>
                </a:lnTo>
                <a:lnTo>
                  <a:pt x="63600" y="0"/>
                </a:lnTo>
                <a:lnTo>
                  <a:pt x="91952" y="0"/>
                </a:lnTo>
                <a:lnTo>
                  <a:pt x="110100" y="49212"/>
                </a:lnTo>
                <a:lnTo>
                  <a:pt x="78160" y="49212"/>
                </a:lnTo>
                <a:lnTo>
                  <a:pt x="56704" y="115340"/>
                </a:lnTo>
                <a:lnTo>
                  <a:pt x="134486" y="115340"/>
                </a:lnTo>
                <a:lnTo>
                  <a:pt x="145828" y="146098"/>
                </a:lnTo>
                <a:lnTo>
                  <a:pt x="47509" y="146098"/>
                </a:lnTo>
                <a:lnTo>
                  <a:pt x="35248" y="183776"/>
                </a:lnTo>
                <a:close/>
              </a:path>
              <a:path w="156844" h="184150">
                <a:moveTo>
                  <a:pt x="134486" y="115340"/>
                </a:moveTo>
                <a:lnTo>
                  <a:pt x="98849" y="115340"/>
                </a:lnTo>
                <a:lnTo>
                  <a:pt x="78160" y="49212"/>
                </a:lnTo>
                <a:lnTo>
                  <a:pt x="110100" y="49212"/>
                </a:lnTo>
                <a:lnTo>
                  <a:pt x="134486" y="115340"/>
                </a:lnTo>
                <a:close/>
              </a:path>
              <a:path w="156844" h="184150">
                <a:moveTo>
                  <a:pt x="121071" y="183776"/>
                </a:moveTo>
                <a:lnTo>
                  <a:pt x="108811" y="146098"/>
                </a:lnTo>
                <a:lnTo>
                  <a:pt x="145828" y="146098"/>
                </a:lnTo>
                <a:lnTo>
                  <a:pt x="156320" y="174548"/>
                </a:lnTo>
                <a:lnTo>
                  <a:pt x="121071" y="18377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1101155" y="6436107"/>
            <a:ext cx="0" cy="147955"/>
          </a:xfrm>
          <a:custGeom>
            <a:avLst/>
            <a:gdLst/>
            <a:ahLst/>
            <a:cxnLst/>
            <a:rect l="l" t="t" r="r" b="b"/>
            <a:pathLst>
              <a:path h="147954">
                <a:moveTo>
                  <a:pt x="0" y="0"/>
                </a:moveTo>
                <a:lnTo>
                  <a:pt x="0" y="147575"/>
                </a:lnTo>
              </a:path>
            </a:pathLst>
          </a:custGeom>
          <a:ln w="35248">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1083530" y="6599585"/>
            <a:ext cx="97155" cy="0"/>
          </a:xfrm>
          <a:custGeom>
            <a:avLst/>
            <a:gdLst/>
            <a:ahLst/>
            <a:cxnLst/>
            <a:rect l="l" t="t" r="r" b="b"/>
            <a:pathLst>
              <a:path w="97155">
                <a:moveTo>
                  <a:pt x="0" y="0"/>
                </a:moveTo>
                <a:lnTo>
                  <a:pt x="96550"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1152495" y="6452473"/>
            <a:ext cx="124460" cy="0"/>
          </a:xfrm>
          <a:custGeom>
            <a:avLst/>
            <a:gdLst/>
            <a:ahLst/>
            <a:cxnLst/>
            <a:rect l="l" t="t" r="r" b="b"/>
            <a:pathLst>
              <a:path w="124459">
                <a:moveTo>
                  <a:pt x="0" y="0"/>
                </a:moveTo>
                <a:lnTo>
                  <a:pt x="124136" y="0"/>
                </a:lnTo>
              </a:path>
            </a:pathLst>
          </a:custGeom>
          <a:ln w="3229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1214946" y="6468621"/>
            <a:ext cx="0" cy="147320"/>
          </a:xfrm>
          <a:custGeom>
            <a:avLst/>
            <a:gdLst/>
            <a:ahLst/>
            <a:cxnLst/>
            <a:rect l="l" t="t" r="r" b="b"/>
            <a:pathLst>
              <a:path h="147320">
                <a:moveTo>
                  <a:pt x="0" y="0"/>
                </a:moveTo>
                <a:lnTo>
                  <a:pt x="0" y="146867"/>
                </a:lnTo>
              </a:path>
            </a:pathLst>
          </a:custGeom>
          <a:ln w="3448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1281996" y="6436107"/>
            <a:ext cx="35560" cy="73025"/>
          </a:xfrm>
          <a:custGeom>
            <a:avLst/>
            <a:gdLst/>
            <a:ahLst/>
            <a:cxnLst/>
            <a:rect l="l" t="t" r="r" b="b"/>
            <a:pathLst>
              <a:path w="35559" h="73025">
                <a:moveTo>
                  <a:pt x="0" y="0"/>
                </a:moveTo>
                <a:lnTo>
                  <a:pt x="35248" y="0"/>
                </a:lnTo>
                <a:lnTo>
                  <a:pt x="35248" y="72515"/>
                </a:lnTo>
                <a:lnTo>
                  <a:pt x="0" y="72515"/>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1281996" y="6524525"/>
            <a:ext cx="127635" cy="0"/>
          </a:xfrm>
          <a:custGeom>
            <a:avLst/>
            <a:gdLst/>
            <a:ahLst/>
            <a:cxnLst/>
            <a:rect l="l" t="t" r="r" b="b"/>
            <a:pathLst>
              <a:path w="127634">
                <a:moveTo>
                  <a:pt x="0" y="0"/>
                </a:moveTo>
                <a:lnTo>
                  <a:pt x="127201"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1281996" y="6540428"/>
            <a:ext cx="35560" cy="75565"/>
          </a:xfrm>
          <a:custGeom>
            <a:avLst/>
            <a:gdLst/>
            <a:ahLst/>
            <a:cxnLst/>
            <a:rect l="l" t="t" r="r" b="b"/>
            <a:pathLst>
              <a:path w="35559" h="75565">
                <a:moveTo>
                  <a:pt x="0" y="0"/>
                </a:moveTo>
                <a:lnTo>
                  <a:pt x="35248" y="0"/>
                </a:lnTo>
                <a:lnTo>
                  <a:pt x="35248" y="75059"/>
                </a:lnTo>
                <a:lnTo>
                  <a:pt x="0" y="75059"/>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1374715" y="6436325"/>
            <a:ext cx="34925" cy="72390"/>
          </a:xfrm>
          <a:custGeom>
            <a:avLst/>
            <a:gdLst/>
            <a:ahLst/>
            <a:cxnLst/>
            <a:rect l="l" t="t" r="r" b="b"/>
            <a:pathLst>
              <a:path w="34925" h="72390">
                <a:moveTo>
                  <a:pt x="34482" y="72280"/>
                </a:moveTo>
                <a:lnTo>
                  <a:pt x="0" y="72280"/>
                </a:lnTo>
                <a:lnTo>
                  <a:pt x="0" y="0"/>
                </a:lnTo>
                <a:lnTo>
                  <a:pt x="34482" y="0"/>
                </a:lnTo>
                <a:lnTo>
                  <a:pt x="34482" y="7228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1374715" y="6540132"/>
            <a:ext cx="34925" cy="75565"/>
          </a:xfrm>
          <a:custGeom>
            <a:avLst/>
            <a:gdLst/>
            <a:ahLst/>
            <a:cxnLst/>
            <a:rect l="l" t="t" r="r" b="b"/>
            <a:pathLst>
              <a:path w="34925" h="75565">
                <a:moveTo>
                  <a:pt x="34482" y="75355"/>
                </a:moveTo>
                <a:lnTo>
                  <a:pt x="0" y="75355"/>
                </a:lnTo>
                <a:lnTo>
                  <a:pt x="0" y="0"/>
                </a:lnTo>
                <a:lnTo>
                  <a:pt x="34482" y="0"/>
                </a:lnTo>
                <a:lnTo>
                  <a:pt x="34482" y="75355"/>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txBox="1"/>
          <p:nvPr/>
        </p:nvSpPr>
        <p:spPr>
          <a:xfrm>
            <a:off x="11310411" y="6161791"/>
            <a:ext cx="450850" cy="454659"/>
          </a:xfrm>
          <a:prstGeom prst="rect">
            <a:avLst/>
          </a:prstGeom>
        </p:spPr>
        <p:txBody>
          <a:bodyPr vert="horz" wrap="square" lIns="0" tIns="0" rIns="0" bIns="0" rtlCol="0">
            <a:spAutoFit/>
          </a:bodyPr>
          <a:lstStyle/>
          <a:p>
            <a:pPr marL="0" marR="0" lvl="0" indent="0" algn="l" defTabSz="914400" rtl="0" eaLnBrk="1" fontAlgn="auto" latinLnBrk="0" hangingPunct="1">
              <a:lnSpc>
                <a:spcPts val="3540"/>
              </a:lnSpc>
              <a:spcBef>
                <a:spcPts val="0"/>
              </a:spcBef>
              <a:spcAft>
                <a:spcPts val="0"/>
              </a:spcAft>
              <a:buClrTx/>
              <a:buSzTx/>
              <a:buFontTx/>
              <a:buNone/>
              <a:tabLst/>
              <a:defRPr/>
            </a:pPr>
            <a:r>
              <a:rPr kumimoji="0" sz="3200" b="0" i="0" u="none" strike="noStrike" kern="1200" cap="none" spc="-10" normalizeH="0" baseline="0" noProof="0" dirty="0">
                <a:ln>
                  <a:noFill/>
                </a:ln>
                <a:solidFill>
                  <a:srgbClr val="FFFFFF"/>
                </a:solidFill>
                <a:effectLst/>
                <a:uLnTx/>
                <a:uFillTx/>
                <a:latin typeface="Arial"/>
                <a:ea typeface="+mn-ea"/>
                <a:cs typeface="Arial"/>
              </a:rPr>
              <a:t>24</a:t>
            </a:r>
            <a:endParaRPr kumimoji="0" sz="3200" b="0" i="0" u="none" strike="noStrike" kern="1200" cap="none" spc="0" normalizeH="0" baseline="0" noProof="0">
              <a:ln>
                <a:noFill/>
              </a:ln>
              <a:solidFill>
                <a:prstClr val="black"/>
              </a:solidFill>
              <a:effectLst/>
              <a:uLnTx/>
              <a:uFillTx/>
              <a:latin typeface="Arial"/>
              <a:ea typeface="+mn-ea"/>
              <a:cs typeface="Arial"/>
            </a:endParaRPr>
          </a:p>
        </p:txBody>
      </p:sp>
      <p:sp>
        <p:nvSpPr>
          <p:cNvPr id="32" name="object 32"/>
          <p:cNvSpPr/>
          <p:nvPr/>
        </p:nvSpPr>
        <p:spPr>
          <a:xfrm>
            <a:off x="0" y="12204"/>
            <a:ext cx="12192000" cy="1183005"/>
          </a:xfrm>
          <a:custGeom>
            <a:avLst/>
            <a:gdLst/>
            <a:ahLst/>
            <a:cxnLst/>
            <a:rect l="l" t="t" r="r" b="b"/>
            <a:pathLst>
              <a:path w="12192000" h="1183005">
                <a:moveTo>
                  <a:pt x="0" y="1182611"/>
                </a:moveTo>
                <a:lnTo>
                  <a:pt x="12192000" y="1182611"/>
                </a:lnTo>
                <a:lnTo>
                  <a:pt x="12192000" y="0"/>
                </a:lnTo>
                <a:lnTo>
                  <a:pt x="0" y="0"/>
                </a:lnTo>
                <a:lnTo>
                  <a:pt x="0" y="1182611"/>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txBox="1">
            <a:spLocks noGrp="1"/>
          </p:cNvSpPr>
          <p:nvPr>
            <p:ph type="title"/>
          </p:nvPr>
        </p:nvSpPr>
        <p:spPr>
          <a:xfrm>
            <a:off x="0" y="227088"/>
            <a:ext cx="12192000" cy="967740"/>
          </a:xfrm>
          <a:prstGeom prst="rect">
            <a:avLst/>
          </a:prstGeom>
          <a:solidFill>
            <a:srgbClr val="ED7D31"/>
          </a:solidFill>
        </p:spPr>
        <p:txBody>
          <a:bodyPr vert="horz" wrap="square" lIns="0" tIns="0" rIns="0" bIns="0" rtlCol="0">
            <a:spAutoFit/>
          </a:bodyPr>
          <a:lstStyle/>
          <a:p>
            <a:pPr marL="175260">
              <a:lnSpc>
                <a:spcPts val="4905"/>
              </a:lnSpc>
            </a:pPr>
            <a:r>
              <a:rPr sz="4000" spc="-30" dirty="0">
                <a:solidFill>
                  <a:srgbClr val="000000"/>
                </a:solidFill>
              </a:rPr>
              <a:t>New </a:t>
            </a:r>
            <a:r>
              <a:rPr sz="4000" spc="-20" dirty="0">
                <a:solidFill>
                  <a:srgbClr val="000000"/>
                </a:solidFill>
              </a:rPr>
              <a:t>HIV </a:t>
            </a:r>
            <a:r>
              <a:rPr sz="4000" spc="-50" dirty="0"/>
              <a:t>5-Yr </a:t>
            </a:r>
            <a:r>
              <a:rPr sz="4000" spc="-55" dirty="0"/>
              <a:t>Trends: </a:t>
            </a:r>
            <a:r>
              <a:rPr sz="4200" i="1" spc="-55" dirty="0">
                <a:solidFill>
                  <a:srgbClr val="000000"/>
                </a:solidFill>
                <a:latin typeface="Calibri Light"/>
                <a:cs typeface="Calibri Light"/>
              </a:rPr>
              <a:t>In </a:t>
            </a:r>
            <a:r>
              <a:rPr sz="4200" i="1" spc="-90" dirty="0">
                <a:solidFill>
                  <a:srgbClr val="000000"/>
                </a:solidFill>
                <a:latin typeface="Calibri Light"/>
                <a:cs typeface="Calibri Light"/>
              </a:rPr>
              <a:t>Care </a:t>
            </a:r>
            <a:r>
              <a:rPr sz="4200" i="1" spc="-120" dirty="0">
                <a:solidFill>
                  <a:srgbClr val="000000"/>
                </a:solidFill>
                <a:latin typeface="Calibri Light"/>
                <a:cs typeface="Calibri Light"/>
              </a:rPr>
              <a:t>30 </a:t>
            </a:r>
            <a:r>
              <a:rPr sz="4200" i="1" spc="-114" dirty="0">
                <a:solidFill>
                  <a:srgbClr val="000000"/>
                </a:solidFill>
                <a:latin typeface="Calibri Light"/>
                <a:cs typeface="Calibri Light"/>
              </a:rPr>
              <a:t>days </a:t>
            </a:r>
            <a:r>
              <a:rPr sz="4000" spc="-10" dirty="0"/>
              <a:t>(6 </a:t>
            </a:r>
            <a:r>
              <a:rPr sz="4000" spc="-5" dirty="0"/>
              <a:t>EMAs)</a:t>
            </a:r>
            <a:r>
              <a:rPr sz="4000" spc="-305" dirty="0"/>
              <a:t> </a:t>
            </a:r>
            <a:r>
              <a:rPr sz="4200" i="1" spc="-10" dirty="0">
                <a:latin typeface="Calibri Light"/>
                <a:cs typeface="Calibri Light"/>
              </a:rPr>
              <a:t>-</a:t>
            </a:r>
            <a:r>
              <a:rPr sz="4000" spc="-10" dirty="0"/>
              <a:t>2017-2021</a:t>
            </a:r>
            <a:endParaRPr sz="4000">
              <a:latin typeface="Calibri Light"/>
              <a:cs typeface="Calibri Light"/>
            </a:endParaRPr>
          </a:p>
        </p:txBody>
      </p:sp>
      <p:sp>
        <p:nvSpPr>
          <p:cNvPr id="34" name="object 34"/>
          <p:cNvSpPr/>
          <p:nvPr/>
        </p:nvSpPr>
        <p:spPr>
          <a:xfrm>
            <a:off x="6435090" y="1386941"/>
            <a:ext cx="1964689" cy="826769"/>
          </a:xfrm>
          <a:custGeom>
            <a:avLst/>
            <a:gdLst/>
            <a:ahLst/>
            <a:cxnLst/>
            <a:rect l="l" t="t" r="r" b="b"/>
            <a:pathLst>
              <a:path w="1964690" h="826769">
                <a:moveTo>
                  <a:pt x="0" y="0"/>
                </a:moveTo>
                <a:lnTo>
                  <a:pt x="1964524" y="0"/>
                </a:lnTo>
                <a:lnTo>
                  <a:pt x="1964524" y="826338"/>
                </a:lnTo>
                <a:lnTo>
                  <a:pt x="0" y="826338"/>
                </a:lnTo>
                <a:lnTo>
                  <a:pt x="0"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6518630" y="1855139"/>
            <a:ext cx="1797050" cy="358140"/>
          </a:xfrm>
          <a:custGeom>
            <a:avLst/>
            <a:gdLst/>
            <a:ahLst/>
            <a:cxnLst/>
            <a:rect l="l" t="t" r="r" b="b"/>
            <a:pathLst>
              <a:path w="1797050" h="358139">
                <a:moveTo>
                  <a:pt x="0" y="0"/>
                </a:moveTo>
                <a:lnTo>
                  <a:pt x="1796796" y="0"/>
                </a:lnTo>
                <a:lnTo>
                  <a:pt x="1796796" y="358139"/>
                </a:lnTo>
                <a:lnTo>
                  <a:pt x="0" y="358139"/>
                </a:lnTo>
                <a:lnTo>
                  <a:pt x="0" y="0"/>
                </a:lnTo>
                <a:close/>
              </a:path>
            </a:pathLst>
          </a:custGeom>
          <a:solidFill>
            <a:srgbClr val="FFF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graphicFrame>
        <p:nvGraphicFramePr>
          <p:cNvPr id="36" name="object 36"/>
          <p:cNvGraphicFramePr>
            <a:graphicFrameLocks noGrp="1"/>
          </p:cNvGraphicFramePr>
          <p:nvPr/>
        </p:nvGraphicFramePr>
        <p:xfrm>
          <a:off x="380277" y="1380591"/>
          <a:ext cx="11431902" cy="4958007"/>
        </p:xfrm>
        <a:graphic>
          <a:graphicData uri="http://schemas.openxmlformats.org/drawingml/2006/table">
            <a:tbl>
              <a:tblPr firstRow="1" bandRow="1">
                <a:tableStyleId>{2D5ABB26-0587-4C30-8999-92F81FD0307C}</a:tableStyleId>
              </a:tblPr>
              <a:tblGrid>
                <a:gridCol w="1571625">
                  <a:extLst>
                    <a:ext uri="{9D8B030D-6E8A-4147-A177-3AD203B41FA5}">
                      <a16:colId xmlns:a16="http://schemas.microsoft.com/office/drawing/2014/main" val="20000"/>
                    </a:ext>
                  </a:extLst>
                </a:gridCol>
                <a:gridCol w="1769745">
                  <a:extLst>
                    <a:ext uri="{9D8B030D-6E8A-4147-A177-3AD203B41FA5}">
                      <a16:colId xmlns:a16="http://schemas.microsoft.com/office/drawing/2014/main" val="20001"/>
                    </a:ext>
                  </a:extLst>
                </a:gridCol>
                <a:gridCol w="1424939">
                  <a:extLst>
                    <a:ext uri="{9D8B030D-6E8A-4147-A177-3AD203B41FA5}">
                      <a16:colId xmlns:a16="http://schemas.microsoft.com/office/drawing/2014/main" val="20002"/>
                    </a:ext>
                  </a:extLst>
                </a:gridCol>
                <a:gridCol w="1282064">
                  <a:extLst>
                    <a:ext uri="{9D8B030D-6E8A-4147-A177-3AD203B41FA5}">
                      <a16:colId xmlns:a16="http://schemas.microsoft.com/office/drawing/2014/main" val="20003"/>
                    </a:ext>
                  </a:extLst>
                </a:gridCol>
                <a:gridCol w="83820">
                  <a:extLst>
                    <a:ext uri="{9D8B030D-6E8A-4147-A177-3AD203B41FA5}">
                      <a16:colId xmlns:a16="http://schemas.microsoft.com/office/drawing/2014/main" val="20004"/>
                    </a:ext>
                  </a:extLst>
                </a:gridCol>
                <a:gridCol w="1806575">
                  <a:extLst>
                    <a:ext uri="{9D8B030D-6E8A-4147-A177-3AD203B41FA5}">
                      <a16:colId xmlns:a16="http://schemas.microsoft.com/office/drawing/2014/main" val="20005"/>
                    </a:ext>
                  </a:extLst>
                </a:gridCol>
                <a:gridCol w="84454">
                  <a:extLst>
                    <a:ext uri="{9D8B030D-6E8A-4147-A177-3AD203B41FA5}">
                      <a16:colId xmlns:a16="http://schemas.microsoft.com/office/drawing/2014/main" val="20006"/>
                    </a:ext>
                  </a:extLst>
                </a:gridCol>
                <a:gridCol w="2269490">
                  <a:extLst>
                    <a:ext uri="{9D8B030D-6E8A-4147-A177-3AD203B41FA5}">
                      <a16:colId xmlns:a16="http://schemas.microsoft.com/office/drawing/2014/main" val="20007"/>
                    </a:ext>
                  </a:extLst>
                </a:gridCol>
                <a:gridCol w="1139190">
                  <a:extLst>
                    <a:ext uri="{9D8B030D-6E8A-4147-A177-3AD203B41FA5}">
                      <a16:colId xmlns:a16="http://schemas.microsoft.com/office/drawing/2014/main" val="20008"/>
                    </a:ext>
                  </a:extLst>
                </a:gridCol>
              </a:tblGrid>
              <a:tr h="826338">
                <a:tc>
                  <a:txBody>
                    <a:bodyPr/>
                    <a:lstStyle/>
                    <a:p>
                      <a:pPr>
                        <a:lnSpc>
                          <a:spcPct val="100000"/>
                        </a:lnSpc>
                        <a:spcBef>
                          <a:spcPts val="25"/>
                        </a:spcBef>
                      </a:pPr>
                      <a:endParaRPr sz="3100">
                        <a:latin typeface="Times New Roman"/>
                        <a:cs typeface="Times New Roman"/>
                      </a:endParaRPr>
                    </a:p>
                    <a:p>
                      <a:pPr algn="ctr">
                        <a:lnSpc>
                          <a:spcPct val="100000"/>
                        </a:lnSpc>
                        <a:spcBef>
                          <a:spcPts val="5"/>
                        </a:spcBef>
                      </a:pPr>
                      <a:r>
                        <a:rPr sz="2300" b="1" spc="-40" dirty="0">
                          <a:solidFill>
                            <a:srgbClr val="FFFFFF"/>
                          </a:solidFill>
                          <a:latin typeface="Calibri"/>
                          <a:cs typeface="Calibri"/>
                        </a:rPr>
                        <a:t>Years</a:t>
                      </a:r>
                      <a:endParaRPr sz="2300">
                        <a:latin typeface="Calibri"/>
                        <a:cs typeface="Calibri"/>
                      </a:endParaRPr>
                    </a:p>
                  </a:txBody>
                  <a:tcPr marL="0" marR="0" marT="3175"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nSpc>
                          <a:spcPct val="100000"/>
                        </a:lnSpc>
                        <a:spcBef>
                          <a:spcPts val="25"/>
                        </a:spcBef>
                      </a:pPr>
                      <a:endParaRPr sz="3100">
                        <a:latin typeface="Times New Roman"/>
                        <a:cs typeface="Times New Roman"/>
                      </a:endParaRPr>
                    </a:p>
                    <a:p>
                      <a:pPr algn="ctr">
                        <a:lnSpc>
                          <a:spcPct val="100000"/>
                        </a:lnSpc>
                        <a:spcBef>
                          <a:spcPts val="5"/>
                        </a:spcBef>
                      </a:pPr>
                      <a:r>
                        <a:rPr sz="2300" b="1" spc="-10" dirty="0">
                          <a:solidFill>
                            <a:srgbClr val="FFFFFF"/>
                          </a:solidFill>
                          <a:latin typeface="Calibri"/>
                          <a:cs typeface="Calibri"/>
                        </a:rPr>
                        <a:t>Jacksonville</a:t>
                      </a:r>
                      <a:endParaRPr sz="2300">
                        <a:latin typeface="Calibri"/>
                        <a:cs typeface="Calibri"/>
                      </a:endParaRPr>
                    </a:p>
                  </a:txBody>
                  <a:tcPr marL="0" marR="0" marT="3175"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nSpc>
                          <a:spcPct val="100000"/>
                        </a:lnSpc>
                        <a:spcBef>
                          <a:spcPts val="25"/>
                        </a:spcBef>
                      </a:pPr>
                      <a:endParaRPr sz="3100">
                        <a:latin typeface="Times New Roman"/>
                        <a:cs typeface="Times New Roman"/>
                      </a:endParaRPr>
                    </a:p>
                    <a:p>
                      <a:pPr algn="ctr">
                        <a:lnSpc>
                          <a:spcPct val="100000"/>
                        </a:lnSpc>
                        <a:spcBef>
                          <a:spcPts val="5"/>
                        </a:spcBef>
                      </a:pPr>
                      <a:r>
                        <a:rPr sz="2300" b="1" spc="-5" dirty="0">
                          <a:solidFill>
                            <a:srgbClr val="FFFFFF"/>
                          </a:solidFill>
                          <a:latin typeface="Calibri"/>
                          <a:cs typeface="Calibri"/>
                        </a:rPr>
                        <a:t>Orlando</a:t>
                      </a:r>
                      <a:endParaRPr sz="2300">
                        <a:latin typeface="Calibri"/>
                        <a:cs typeface="Calibri"/>
                      </a:endParaRPr>
                    </a:p>
                  </a:txBody>
                  <a:tcPr marL="0" marR="0" marT="3175"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nSpc>
                          <a:spcPct val="100000"/>
                        </a:lnSpc>
                        <a:spcBef>
                          <a:spcPts val="25"/>
                        </a:spcBef>
                      </a:pPr>
                      <a:endParaRPr sz="3100">
                        <a:latin typeface="Times New Roman"/>
                        <a:cs typeface="Times New Roman"/>
                      </a:endParaRPr>
                    </a:p>
                    <a:p>
                      <a:pPr algn="ctr">
                        <a:lnSpc>
                          <a:spcPct val="100000"/>
                        </a:lnSpc>
                        <a:spcBef>
                          <a:spcPts val="5"/>
                        </a:spcBef>
                      </a:pPr>
                      <a:r>
                        <a:rPr sz="2300" b="1" spc="-35" dirty="0">
                          <a:solidFill>
                            <a:srgbClr val="FFFFFF"/>
                          </a:solidFill>
                          <a:latin typeface="Calibri"/>
                          <a:cs typeface="Calibri"/>
                        </a:rPr>
                        <a:t>Tampa</a:t>
                      </a:r>
                      <a:endParaRPr sz="2300">
                        <a:latin typeface="Calibri"/>
                        <a:cs typeface="Calibri"/>
                      </a:endParaRPr>
                    </a:p>
                  </a:txBody>
                  <a:tcPr marL="0" marR="0" marT="3175"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nSpc>
                          <a:spcPct val="100000"/>
                        </a:lnSpc>
                      </a:pPr>
                      <a:endParaRPr sz="2900">
                        <a:latin typeface="Times New Roman"/>
                        <a:cs typeface="Times New Roman"/>
                      </a:endParaRPr>
                    </a:p>
                  </a:txBody>
                  <a:tcPr marL="0" marR="0" marT="0" marB="0">
                    <a:lnL w="12700">
                      <a:solidFill>
                        <a:srgbClr val="FFFFFF"/>
                      </a:solidFill>
                      <a:prstDash val="solid"/>
                    </a:lnL>
                    <a:lnT w="12700">
                      <a:solidFill>
                        <a:srgbClr val="FFFFFF"/>
                      </a:solidFill>
                      <a:prstDash val="solid"/>
                    </a:lnT>
                    <a:lnB w="38100">
                      <a:solidFill>
                        <a:srgbClr val="FFFFFF"/>
                      </a:solidFill>
                      <a:prstDash val="solid"/>
                    </a:lnB>
                    <a:solidFill>
                      <a:srgbClr val="4472C4"/>
                    </a:solidFill>
                  </a:tcPr>
                </a:tc>
                <a:tc>
                  <a:txBody>
                    <a:bodyPr/>
                    <a:lstStyle/>
                    <a:p>
                      <a:pPr marR="3175">
                        <a:lnSpc>
                          <a:spcPct val="100000"/>
                        </a:lnSpc>
                        <a:spcBef>
                          <a:spcPts val="25"/>
                        </a:spcBef>
                      </a:pPr>
                      <a:endParaRPr sz="3100">
                        <a:latin typeface="Times New Roman"/>
                        <a:cs typeface="Times New Roman"/>
                      </a:endParaRPr>
                    </a:p>
                    <a:p>
                      <a:pPr algn="ctr">
                        <a:lnSpc>
                          <a:spcPct val="100000"/>
                        </a:lnSpc>
                        <a:spcBef>
                          <a:spcPts val="5"/>
                        </a:spcBef>
                      </a:pPr>
                      <a:r>
                        <a:rPr sz="2300" b="1" spc="-30" dirty="0">
                          <a:latin typeface="Calibri"/>
                          <a:cs typeface="Calibri"/>
                        </a:rPr>
                        <a:t>West </a:t>
                      </a:r>
                      <a:r>
                        <a:rPr sz="2300" b="1" spc="-15" dirty="0">
                          <a:latin typeface="Calibri"/>
                          <a:cs typeface="Calibri"/>
                        </a:rPr>
                        <a:t>Palm</a:t>
                      </a:r>
                      <a:r>
                        <a:rPr sz="2300" b="1" spc="-45" dirty="0">
                          <a:latin typeface="Calibri"/>
                          <a:cs typeface="Calibri"/>
                        </a:rPr>
                        <a:t> </a:t>
                      </a:r>
                      <a:r>
                        <a:rPr sz="2300" b="1" dirty="0">
                          <a:latin typeface="Calibri"/>
                          <a:cs typeface="Calibri"/>
                        </a:rPr>
                        <a:t>Bch</a:t>
                      </a:r>
                      <a:endParaRPr sz="2300">
                        <a:latin typeface="Calibri"/>
                        <a:cs typeface="Calibri"/>
                      </a:endParaRPr>
                    </a:p>
                  </a:txBody>
                  <a:tcPr marL="0" marR="0" marT="3175" marB="0">
                    <a:lnT w="12700">
                      <a:solidFill>
                        <a:srgbClr val="FFFFFF"/>
                      </a:solidFill>
                      <a:prstDash val="solid"/>
                    </a:lnT>
                    <a:lnB w="38100">
                      <a:solidFill>
                        <a:srgbClr val="FFFFFF"/>
                      </a:solidFill>
                      <a:prstDash val="solid"/>
                    </a:lnB>
                  </a:tcPr>
                </a:tc>
                <a:tc>
                  <a:txBody>
                    <a:bodyPr/>
                    <a:lstStyle/>
                    <a:p>
                      <a:pPr>
                        <a:lnSpc>
                          <a:spcPct val="100000"/>
                        </a:lnSpc>
                      </a:pPr>
                      <a:endParaRPr sz="2900">
                        <a:latin typeface="Times New Roman"/>
                        <a:cs typeface="Times New Roman"/>
                      </a:endParaRPr>
                    </a:p>
                  </a:txBody>
                  <a:tcPr marL="0" marR="0" marT="0" marB="0">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nSpc>
                          <a:spcPct val="100000"/>
                        </a:lnSpc>
                        <a:spcBef>
                          <a:spcPts val="25"/>
                        </a:spcBef>
                      </a:pPr>
                      <a:endParaRPr sz="3100">
                        <a:latin typeface="Times New Roman"/>
                        <a:cs typeface="Times New Roman"/>
                      </a:endParaRPr>
                    </a:p>
                    <a:p>
                      <a:pPr algn="ctr">
                        <a:lnSpc>
                          <a:spcPct val="100000"/>
                        </a:lnSpc>
                        <a:spcBef>
                          <a:spcPts val="5"/>
                        </a:spcBef>
                      </a:pPr>
                      <a:r>
                        <a:rPr sz="2300" b="1" spc="-5" dirty="0">
                          <a:solidFill>
                            <a:srgbClr val="FFFFFF"/>
                          </a:solidFill>
                          <a:latin typeface="Calibri"/>
                          <a:cs typeface="Calibri"/>
                        </a:rPr>
                        <a:t>Ft.Lauderdale</a:t>
                      </a:r>
                      <a:endParaRPr sz="2300">
                        <a:latin typeface="Calibri"/>
                        <a:cs typeface="Calibri"/>
                      </a:endParaRPr>
                    </a:p>
                  </a:txBody>
                  <a:tcPr marL="0" marR="0" marT="3175"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nSpc>
                          <a:spcPct val="100000"/>
                        </a:lnSpc>
                        <a:spcBef>
                          <a:spcPts val="25"/>
                        </a:spcBef>
                      </a:pPr>
                      <a:endParaRPr sz="3100">
                        <a:latin typeface="Times New Roman"/>
                        <a:cs typeface="Times New Roman"/>
                      </a:endParaRPr>
                    </a:p>
                    <a:p>
                      <a:pPr algn="ctr">
                        <a:lnSpc>
                          <a:spcPct val="100000"/>
                        </a:lnSpc>
                        <a:spcBef>
                          <a:spcPts val="5"/>
                        </a:spcBef>
                      </a:pPr>
                      <a:r>
                        <a:rPr sz="2300" b="1" spc="-5" dirty="0">
                          <a:solidFill>
                            <a:srgbClr val="FFFFFF"/>
                          </a:solidFill>
                          <a:latin typeface="Calibri"/>
                          <a:cs typeface="Calibri"/>
                        </a:rPr>
                        <a:t>Miami</a:t>
                      </a:r>
                      <a:endParaRPr sz="2300">
                        <a:latin typeface="Calibri"/>
                        <a:cs typeface="Calibri"/>
                      </a:endParaRPr>
                    </a:p>
                  </a:txBody>
                  <a:tcPr marL="0" marR="0" marT="3175"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extLst>
                  <a:ext uri="{0D108BD9-81ED-4DB2-BD59-A6C34878D82A}">
                    <a16:rowId xmlns:a16="http://schemas.microsoft.com/office/drawing/2014/main" val="10000"/>
                  </a:ext>
                </a:extLst>
              </a:tr>
              <a:tr h="826331">
                <a:tc>
                  <a:txBody>
                    <a:bodyPr/>
                    <a:lstStyle/>
                    <a:p>
                      <a:pPr algn="ctr">
                        <a:lnSpc>
                          <a:spcPct val="100000"/>
                        </a:lnSpc>
                        <a:spcBef>
                          <a:spcPts val="1225"/>
                        </a:spcBef>
                      </a:pPr>
                      <a:r>
                        <a:rPr sz="3200" b="1" i="1" spc="-5" dirty="0">
                          <a:latin typeface="Calibri"/>
                          <a:cs typeface="Calibri"/>
                        </a:rPr>
                        <a:t>2017</a:t>
                      </a:r>
                      <a:endParaRPr sz="3200">
                        <a:latin typeface="Calibri"/>
                        <a:cs typeface="Calibri"/>
                      </a:endParaRPr>
                    </a:p>
                  </a:txBody>
                  <a:tcPr marL="0" marR="0" marT="155575"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nSpc>
                          <a:spcPct val="100000"/>
                        </a:lnSpc>
                        <a:spcBef>
                          <a:spcPts val="30"/>
                        </a:spcBef>
                      </a:pPr>
                      <a:endParaRPr sz="2550">
                        <a:latin typeface="Times New Roman"/>
                        <a:cs typeface="Times New Roman"/>
                      </a:endParaRPr>
                    </a:p>
                    <a:p>
                      <a:pPr algn="ctr">
                        <a:lnSpc>
                          <a:spcPct val="100000"/>
                        </a:lnSpc>
                      </a:pPr>
                      <a:r>
                        <a:rPr sz="2800" spc="-10" dirty="0">
                          <a:latin typeface="Calibri"/>
                          <a:cs typeface="Calibri"/>
                        </a:rPr>
                        <a:t>67%</a:t>
                      </a:r>
                      <a:endParaRPr sz="2800">
                        <a:latin typeface="Calibri"/>
                        <a:cs typeface="Calibri"/>
                      </a:endParaRPr>
                    </a:p>
                  </a:txBody>
                  <a:tcPr marL="0" marR="0" marT="381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nSpc>
                          <a:spcPct val="100000"/>
                        </a:lnSpc>
                        <a:spcBef>
                          <a:spcPts val="30"/>
                        </a:spcBef>
                      </a:pPr>
                      <a:endParaRPr sz="2550">
                        <a:latin typeface="Times New Roman"/>
                        <a:cs typeface="Times New Roman"/>
                      </a:endParaRPr>
                    </a:p>
                    <a:p>
                      <a:pPr algn="ctr">
                        <a:lnSpc>
                          <a:spcPct val="100000"/>
                        </a:lnSpc>
                      </a:pPr>
                      <a:r>
                        <a:rPr sz="2800" spc="-10" dirty="0">
                          <a:latin typeface="Calibri"/>
                          <a:cs typeface="Calibri"/>
                        </a:rPr>
                        <a:t>68%</a:t>
                      </a:r>
                      <a:endParaRPr sz="2800">
                        <a:latin typeface="Calibri"/>
                        <a:cs typeface="Calibri"/>
                      </a:endParaRPr>
                    </a:p>
                  </a:txBody>
                  <a:tcPr marL="0" marR="0" marT="381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nSpc>
                          <a:spcPct val="100000"/>
                        </a:lnSpc>
                        <a:spcBef>
                          <a:spcPts val="30"/>
                        </a:spcBef>
                      </a:pPr>
                      <a:endParaRPr sz="2550">
                        <a:latin typeface="Times New Roman"/>
                        <a:cs typeface="Times New Roman"/>
                      </a:endParaRPr>
                    </a:p>
                    <a:p>
                      <a:pPr algn="ctr">
                        <a:lnSpc>
                          <a:spcPct val="100000"/>
                        </a:lnSpc>
                      </a:pPr>
                      <a:r>
                        <a:rPr sz="2800" spc="-10" dirty="0">
                          <a:latin typeface="Calibri"/>
                          <a:cs typeface="Calibri"/>
                        </a:rPr>
                        <a:t>73%</a:t>
                      </a:r>
                      <a:endParaRPr sz="2800">
                        <a:latin typeface="Calibri"/>
                        <a:cs typeface="Calibri"/>
                      </a:endParaRPr>
                    </a:p>
                  </a:txBody>
                  <a:tcPr marL="0" marR="0" marT="381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900">
                        <a:latin typeface="Times New Roman"/>
                        <a:cs typeface="Times New Roman"/>
                      </a:endParaRPr>
                    </a:p>
                  </a:txBody>
                  <a:tcPr marL="0" marR="0" marT="0" marB="0">
                    <a:lnL w="12700">
                      <a:solidFill>
                        <a:srgbClr val="FFFFFF"/>
                      </a:solidFill>
                      <a:prstDash val="solid"/>
                    </a:lnL>
                    <a:lnT w="38100">
                      <a:solidFill>
                        <a:srgbClr val="FFFFFF"/>
                      </a:solidFill>
                      <a:prstDash val="solid"/>
                    </a:lnT>
                    <a:lnB w="12700">
                      <a:solidFill>
                        <a:srgbClr val="FFFFFF"/>
                      </a:solidFill>
                      <a:prstDash val="solid"/>
                    </a:lnB>
                    <a:solidFill>
                      <a:srgbClr val="CFD5EA"/>
                    </a:solidFill>
                  </a:tcPr>
                </a:tc>
                <a:tc>
                  <a:txBody>
                    <a:bodyPr/>
                    <a:lstStyle/>
                    <a:p>
                      <a:pPr marR="3175">
                        <a:lnSpc>
                          <a:spcPct val="100000"/>
                        </a:lnSpc>
                        <a:spcBef>
                          <a:spcPts val="30"/>
                        </a:spcBef>
                      </a:pPr>
                      <a:endParaRPr sz="2550">
                        <a:latin typeface="Times New Roman"/>
                        <a:cs typeface="Times New Roman"/>
                      </a:endParaRPr>
                    </a:p>
                    <a:p>
                      <a:pPr marR="3175" algn="ctr">
                        <a:lnSpc>
                          <a:spcPct val="100000"/>
                        </a:lnSpc>
                      </a:pPr>
                      <a:r>
                        <a:rPr sz="2800" b="1" spc="-10" dirty="0">
                          <a:latin typeface="Calibri"/>
                          <a:cs typeface="Calibri"/>
                        </a:rPr>
                        <a:t>72%</a:t>
                      </a:r>
                      <a:endParaRPr sz="2800">
                        <a:latin typeface="Calibri"/>
                        <a:cs typeface="Calibri"/>
                      </a:endParaRPr>
                    </a:p>
                  </a:txBody>
                  <a:tcPr marL="0" marR="0" marT="3810" marB="0">
                    <a:lnT w="381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900">
                        <a:latin typeface="Times New Roman"/>
                        <a:cs typeface="Times New Roman"/>
                      </a:endParaRPr>
                    </a:p>
                  </a:txBody>
                  <a:tcPr marL="0" marR="0" marT="0" marB="0">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nSpc>
                          <a:spcPct val="100000"/>
                        </a:lnSpc>
                        <a:spcBef>
                          <a:spcPts val="30"/>
                        </a:spcBef>
                      </a:pPr>
                      <a:endParaRPr sz="2550">
                        <a:latin typeface="Times New Roman"/>
                        <a:cs typeface="Times New Roman"/>
                      </a:endParaRPr>
                    </a:p>
                    <a:p>
                      <a:pPr algn="ctr">
                        <a:lnSpc>
                          <a:spcPct val="100000"/>
                        </a:lnSpc>
                      </a:pPr>
                      <a:r>
                        <a:rPr sz="2800" spc="-10" dirty="0">
                          <a:latin typeface="Calibri"/>
                          <a:cs typeface="Calibri"/>
                        </a:rPr>
                        <a:t>80%</a:t>
                      </a:r>
                      <a:endParaRPr sz="2800">
                        <a:latin typeface="Calibri"/>
                        <a:cs typeface="Calibri"/>
                      </a:endParaRPr>
                    </a:p>
                  </a:txBody>
                  <a:tcPr marL="0" marR="0" marT="381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nSpc>
                          <a:spcPct val="100000"/>
                        </a:lnSpc>
                        <a:spcBef>
                          <a:spcPts val="30"/>
                        </a:spcBef>
                      </a:pPr>
                      <a:endParaRPr sz="2550">
                        <a:latin typeface="Times New Roman"/>
                        <a:cs typeface="Times New Roman"/>
                      </a:endParaRPr>
                    </a:p>
                    <a:p>
                      <a:pPr algn="ctr">
                        <a:lnSpc>
                          <a:spcPct val="100000"/>
                        </a:lnSpc>
                      </a:pPr>
                      <a:r>
                        <a:rPr sz="2800" spc="-10" dirty="0">
                          <a:latin typeface="Calibri"/>
                          <a:cs typeface="Calibri"/>
                        </a:rPr>
                        <a:t>79%</a:t>
                      </a:r>
                      <a:endParaRPr sz="2800">
                        <a:latin typeface="Calibri"/>
                        <a:cs typeface="Calibri"/>
                      </a:endParaRPr>
                    </a:p>
                  </a:txBody>
                  <a:tcPr marL="0" marR="0" marT="381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1"/>
                  </a:ext>
                </a:extLst>
              </a:tr>
              <a:tr h="826335">
                <a:tc>
                  <a:txBody>
                    <a:bodyPr/>
                    <a:lstStyle/>
                    <a:p>
                      <a:pPr algn="ctr">
                        <a:lnSpc>
                          <a:spcPct val="100000"/>
                        </a:lnSpc>
                        <a:spcBef>
                          <a:spcPts val="1225"/>
                        </a:spcBef>
                      </a:pPr>
                      <a:r>
                        <a:rPr sz="3200" b="1" i="1" spc="-5" dirty="0">
                          <a:latin typeface="Calibri"/>
                          <a:cs typeface="Calibri"/>
                        </a:rPr>
                        <a:t>2018</a:t>
                      </a:r>
                      <a:endParaRPr sz="3200">
                        <a:latin typeface="Calibri"/>
                        <a:cs typeface="Calibri"/>
                      </a:endParaRPr>
                    </a:p>
                  </a:txBody>
                  <a:tcPr marL="0" marR="0" marT="15557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spcBef>
                          <a:spcPts val="30"/>
                        </a:spcBef>
                      </a:pPr>
                      <a:endParaRPr sz="2550">
                        <a:latin typeface="Times New Roman"/>
                        <a:cs typeface="Times New Roman"/>
                      </a:endParaRPr>
                    </a:p>
                    <a:p>
                      <a:pPr algn="ctr">
                        <a:lnSpc>
                          <a:spcPct val="100000"/>
                        </a:lnSpc>
                      </a:pPr>
                      <a:r>
                        <a:rPr sz="2800" spc="-10" dirty="0">
                          <a:latin typeface="Calibri"/>
                          <a:cs typeface="Calibri"/>
                        </a:rPr>
                        <a:t>73%</a:t>
                      </a:r>
                      <a:endParaRPr sz="2800">
                        <a:latin typeface="Calibri"/>
                        <a:cs typeface="Calibri"/>
                      </a:endParaRPr>
                    </a:p>
                  </a:txBody>
                  <a:tcPr marL="0" marR="0" marT="381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spcBef>
                          <a:spcPts val="30"/>
                        </a:spcBef>
                      </a:pPr>
                      <a:endParaRPr sz="2550">
                        <a:latin typeface="Times New Roman"/>
                        <a:cs typeface="Times New Roman"/>
                      </a:endParaRPr>
                    </a:p>
                    <a:p>
                      <a:pPr algn="ctr">
                        <a:lnSpc>
                          <a:spcPct val="100000"/>
                        </a:lnSpc>
                      </a:pPr>
                      <a:r>
                        <a:rPr sz="2800" spc="-10" dirty="0">
                          <a:latin typeface="Calibri"/>
                          <a:cs typeface="Calibri"/>
                        </a:rPr>
                        <a:t>75%</a:t>
                      </a:r>
                      <a:endParaRPr sz="2800">
                        <a:latin typeface="Calibri"/>
                        <a:cs typeface="Calibri"/>
                      </a:endParaRPr>
                    </a:p>
                  </a:txBody>
                  <a:tcPr marL="0" marR="0" marT="381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spcBef>
                          <a:spcPts val="30"/>
                        </a:spcBef>
                      </a:pPr>
                      <a:endParaRPr sz="2550">
                        <a:latin typeface="Times New Roman"/>
                        <a:cs typeface="Times New Roman"/>
                      </a:endParaRPr>
                    </a:p>
                    <a:p>
                      <a:pPr algn="ctr">
                        <a:lnSpc>
                          <a:spcPct val="100000"/>
                        </a:lnSpc>
                      </a:pPr>
                      <a:r>
                        <a:rPr sz="2800" spc="-10" dirty="0">
                          <a:latin typeface="Calibri"/>
                          <a:cs typeface="Calibri"/>
                        </a:rPr>
                        <a:t>82%</a:t>
                      </a:r>
                      <a:endParaRPr sz="2800">
                        <a:latin typeface="Calibri"/>
                        <a:cs typeface="Calibri"/>
                      </a:endParaRPr>
                    </a:p>
                  </a:txBody>
                  <a:tcPr marL="0" marR="0" marT="381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pPr>
                      <a:endParaRPr sz="29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a:txBody>
                    <a:bodyPr/>
                    <a:lstStyle/>
                    <a:p>
                      <a:pPr marR="3175">
                        <a:lnSpc>
                          <a:spcPct val="100000"/>
                        </a:lnSpc>
                        <a:spcBef>
                          <a:spcPts val="30"/>
                        </a:spcBef>
                      </a:pPr>
                      <a:endParaRPr sz="2550">
                        <a:latin typeface="Times New Roman"/>
                        <a:cs typeface="Times New Roman"/>
                      </a:endParaRPr>
                    </a:p>
                    <a:p>
                      <a:pPr marR="3175" algn="ctr">
                        <a:lnSpc>
                          <a:spcPct val="100000"/>
                        </a:lnSpc>
                      </a:pPr>
                      <a:r>
                        <a:rPr sz="2800" b="1" spc="-10" dirty="0">
                          <a:latin typeface="Calibri"/>
                          <a:cs typeface="Calibri"/>
                        </a:rPr>
                        <a:t>78%</a:t>
                      </a:r>
                      <a:endParaRPr sz="2800">
                        <a:latin typeface="Calibri"/>
                        <a:cs typeface="Calibri"/>
                      </a:endParaRPr>
                    </a:p>
                  </a:txBody>
                  <a:tcPr marL="0" marR="0" marT="3810" marB="0">
                    <a:lnT w="12700">
                      <a:solidFill>
                        <a:srgbClr val="FFFFFF"/>
                      </a:solidFill>
                      <a:prstDash val="solid"/>
                    </a:lnT>
                    <a:lnB w="12700">
                      <a:solidFill>
                        <a:srgbClr val="FFFFFF"/>
                      </a:solidFill>
                      <a:prstDash val="solid"/>
                    </a:lnB>
                    <a:solidFill>
                      <a:srgbClr val="E9EBF5"/>
                    </a:solidFill>
                  </a:tcPr>
                </a:tc>
                <a:tc>
                  <a:txBody>
                    <a:bodyPr/>
                    <a:lstStyle/>
                    <a:p>
                      <a:pPr>
                        <a:lnSpc>
                          <a:spcPct val="100000"/>
                        </a:lnSpc>
                      </a:pPr>
                      <a:endParaRPr sz="29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spcBef>
                          <a:spcPts val="30"/>
                        </a:spcBef>
                      </a:pPr>
                      <a:endParaRPr sz="2550">
                        <a:latin typeface="Times New Roman"/>
                        <a:cs typeface="Times New Roman"/>
                      </a:endParaRPr>
                    </a:p>
                    <a:p>
                      <a:pPr algn="ctr">
                        <a:lnSpc>
                          <a:spcPct val="100000"/>
                        </a:lnSpc>
                      </a:pPr>
                      <a:r>
                        <a:rPr sz="2800" spc="-10" dirty="0">
                          <a:latin typeface="Calibri"/>
                          <a:cs typeface="Calibri"/>
                        </a:rPr>
                        <a:t>84%</a:t>
                      </a:r>
                      <a:endParaRPr sz="2800">
                        <a:latin typeface="Calibri"/>
                        <a:cs typeface="Calibri"/>
                      </a:endParaRPr>
                    </a:p>
                  </a:txBody>
                  <a:tcPr marL="0" marR="0" marT="381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spcBef>
                          <a:spcPts val="30"/>
                        </a:spcBef>
                      </a:pPr>
                      <a:endParaRPr sz="2550">
                        <a:latin typeface="Times New Roman"/>
                        <a:cs typeface="Times New Roman"/>
                      </a:endParaRPr>
                    </a:p>
                    <a:p>
                      <a:pPr algn="ctr">
                        <a:lnSpc>
                          <a:spcPct val="100000"/>
                        </a:lnSpc>
                      </a:pPr>
                      <a:r>
                        <a:rPr sz="2800" spc="-10" dirty="0">
                          <a:latin typeface="Calibri"/>
                          <a:cs typeface="Calibri"/>
                        </a:rPr>
                        <a:t>84%</a:t>
                      </a:r>
                      <a:endParaRPr sz="2800">
                        <a:latin typeface="Calibri"/>
                        <a:cs typeface="Calibri"/>
                      </a:endParaRPr>
                    </a:p>
                  </a:txBody>
                  <a:tcPr marL="0" marR="0" marT="381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2"/>
                  </a:ext>
                </a:extLst>
              </a:tr>
              <a:tr h="826334">
                <a:tc>
                  <a:txBody>
                    <a:bodyPr/>
                    <a:lstStyle/>
                    <a:p>
                      <a:pPr algn="ctr">
                        <a:lnSpc>
                          <a:spcPct val="100000"/>
                        </a:lnSpc>
                        <a:spcBef>
                          <a:spcPts val="1225"/>
                        </a:spcBef>
                      </a:pPr>
                      <a:r>
                        <a:rPr sz="3200" b="1" i="1" spc="-5" dirty="0">
                          <a:latin typeface="Calibri"/>
                          <a:cs typeface="Calibri"/>
                        </a:rPr>
                        <a:t>2019</a:t>
                      </a:r>
                      <a:endParaRPr sz="3200">
                        <a:latin typeface="Calibri"/>
                        <a:cs typeface="Calibri"/>
                      </a:endParaRPr>
                    </a:p>
                  </a:txBody>
                  <a:tcPr marL="0" marR="0" marT="15557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spcBef>
                          <a:spcPts val="30"/>
                        </a:spcBef>
                      </a:pPr>
                      <a:endParaRPr sz="2550">
                        <a:latin typeface="Times New Roman"/>
                        <a:cs typeface="Times New Roman"/>
                      </a:endParaRPr>
                    </a:p>
                    <a:p>
                      <a:pPr algn="ctr">
                        <a:lnSpc>
                          <a:spcPct val="100000"/>
                        </a:lnSpc>
                      </a:pPr>
                      <a:r>
                        <a:rPr sz="2800" spc="-10" dirty="0">
                          <a:latin typeface="Calibri"/>
                          <a:cs typeface="Calibri"/>
                        </a:rPr>
                        <a:t>77%</a:t>
                      </a:r>
                      <a:endParaRPr sz="2800">
                        <a:latin typeface="Calibri"/>
                        <a:cs typeface="Calibri"/>
                      </a:endParaRPr>
                    </a:p>
                  </a:txBody>
                  <a:tcPr marL="0" marR="0" marT="381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spcBef>
                          <a:spcPts val="30"/>
                        </a:spcBef>
                      </a:pPr>
                      <a:endParaRPr sz="2550">
                        <a:latin typeface="Times New Roman"/>
                        <a:cs typeface="Times New Roman"/>
                      </a:endParaRPr>
                    </a:p>
                    <a:p>
                      <a:pPr algn="ctr">
                        <a:lnSpc>
                          <a:spcPct val="100000"/>
                        </a:lnSpc>
                      </a:pPr>
                      <a:r>
                        <a:rPr sz="2800" spc="-10" dirty="0">
                          <a:latin typeface="Calibri"/>
                          <a:cs typeface="Calibri"/>
                        </a:rPr>
                        <a:t>76%</a:t>
                      </a:r>
                      <a:endParaRPr sz="2800">
                        <a:latin typeface="Calibri"/>
                        <a:cs typeface="Calibri"/>
                      </a:endParaRPr>
                    </a:p>
                  </a:txBody>
                  <a:tcPr marL="0" marR="0" marT="381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spcBef>
                          <a:spcPts val="30"/>
                        </a:spcBef>
                      </a:pPr>
                      <a:endParaRPr sz="2550">
                        <a:latin typeface="Times New Roman"/>
                        <a:cs typeface="Times New Roman"/>
                      </a:endParaRPr>
                    </a:p>
                    <a:p>
                      <a:pPr algn="ctr">
                        <a:lnSpc>
                          <a:spcPct val="100000"/>
                        </a:lnSpc>
                      </a:pPr>
                      <a:r>
                        <a:rPr sz="2800" spc="-10" dirty="0">
                          <a:latin typeface="Calibri"/>
                          <a:cs typeface="Calibri"/>
                        </a:rPr>
                        <a:t>84%</a:t>
                      </a:r>
                      <a:endParaRPr sz="2800">
                        <a:latin typeface="Calibri"/>
                        <a:cs typeface="Calibri"/>
                      </a:endParaRPr>
                    </a:p>
                  </a:txBody>
                  <a:tcPr marL="0" marR="0" marT="381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9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CFD5EA"/>
                    </a:solidFill>
                  </a:tcPr>
                </a:tc>
                <a:tc>
                  <a:txBody>
                    <a:bodyPr/>
                    <a:lstStyle/>
                    <a:p>
                      <a:pPr marR="3175">
                        <a:lnSpc>
                          <a:spcPct val="100000"/>
                        </a:lnSpc>
                        <a:spcBef>
                          <a:spcPts val="30"/>
                        </a:spcBef>
                      </a:pPr>
                      <a:endParaRPr sz="2550">
                        <a:latin typeface="Times New Roman"/>
                        <a:cs typeface="Times New Roman"/>
                      </a:endParaRPr>
                    </a:p>
                    <a:p>
                      <a:pPr marR="3175" algn="ctr">
                        <a:lnSpc>
                          <a:spcPct val="100000"/>
                        </a:lnSpc>
                      </a:pPr>
                      <a:r>
                        <a:rPr sz="2800" b="1" spc="-10" dirty="0">
                          <a:latin typeface="Calibri"/>
                          <a:cs typeface="Calibri"/>
                        </a:rPr>
                        <a:t>77%</a:t>
                      </a:r>
                      <a:endParaRPr sz="2800">
                        <a:latin typeface="Calibri"/>
                        <a:cs typeface="Calibri"/>
                      </a:endParaRPr>
                    </a:p>
                  </a:txBody>
                  <a:tcPr marL="0" marR="0" marT="3810" marB="0">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9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spcBef>
                          <a:spcPts val="30"/>
                        </a:spcBef>
                      </a:pPr>
                      <a:endParaRPr sz="2550">
                        <a:latin typeface="Times New Roman"/>
                        <a:cs typeface="Times New Roman"/>
                      </a:endParaRPr>
                    </a:p>
                    <a:p>
                      <a:pPr algn="ctr">
                        <a:lnSpc>
                          <a:spcPct val="100000"/>
                        </a:lnSpc>
                      </a:pPr>
                      <a:r>
                        <a:rPr sz="2800" spc="-10" dirty="0">
                          <a:latin typeface="Calibri"/>
                          <a:cs typeface="Calibri"/>
                        </a:rPr>
                        <a:t>84%</a:t>
                      </a:r>
                      <a:endParaRPr sz="2800">
                        <a:latin typeface="Calibri"/>
                        <a:cs typeface="Calibri"/>
                      </a:endParaRPr>
                    </a:p>
                  </a:txBody>
                  <a:tcPr marL="0" marR="0" marT="381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spcBef>
                          <a:spcPts val="30"/>
                        </a:spcBef>
                      </a:pPr>
                      <a:endParaRPr sz="2550">
                        <a:latin typeface="Times New Roman"/>
                        <a:cs typeface="Times New Roman"/>
                      </a:endParaRPr>
                    </a:p>
                    <a:p>
                      <a:pPr algn="ctr">
                        <a:lnSpc>
                          <a:spcPct val="100000"/>
                        </a:lnSpc>
                      </a:pPr>
                      <a:r>
                        <a:rPr sz="2800" spc="-10" dirty="0">
                          <a:latin typeface="Calibri"/>
                          <a:cs typeface="Calibri"/>
                        </a:rPr>
                        <a:t>85%</a:t>
                      </a:r>
                      <a:endParaRPr sz="2800">
                        <a:latin typeface="Calibri"/>
                        <a:cs typeface="Calibri"/>
                      </a:endParaRPr>
                    </a:p>
                  </a:txBody>
                  <a:tcPr marL="0" marR="0" marT="381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3"/>
                  </a:ext>
                </a:extLst>
              </a:tr>
              <a:tr h="826335">
                <a:tc>
                  <a:txBody>
                    <a:bodyPr/>
                    <a:lstStyle/>
                    <a:p>
                      <a:pPr algn="ctr">
                        <a:lnSpc>
                          <a:spcPct val="100000"/>
                        </a:lnSpc>
                        <a:spcBef>
                          <a:spcPts val="1225"/>
                        </a:spcBef>
                      </a:pPr>
                      <a:r>
                        <a:rPr sz="3200" b="1" i="1" spc="-5" dirty="0">
                          <a:latin typeface="Calibri"/>
                          <a:cs typeface="Calibri"/>
                        </a:rPr>
                        <a:t>2020</a:t>
                      </a:r>
                      <a:endParaRPr sz="3200">
                        <a:latin typeface="Calibri"/>
                        <a:cs typeface="Calibri"/>
                      </a:endParaRPr>
                    </a:p>
                  </a:txBody>
                  <a:tcPr marL="0" marR="0" marT="15557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spcBef>
                          <a:spcPts val="30"/>
                        </a:spcBef>
                      </a:pPr>
                      <a:endParaRPr sz="2550">
                        <a:latin typeface="Times New Roman"/>
                        <a:cs typeface="Times New Roman"/>
                      </a:endParaRPr>
                    </a:p>
                    <a:p>
                      <a:pPr algn="ctr">
                        <a:lnSpc>
                          <a:spcPct val="100000"/>
                        </a:lnSpc>
                      </a:pPr>
                      <a:r>
                        <a:rPr sz="2800" spc="-10" dirty="0">
                          <a:latin typeface="Calibri"/>
                          <a:cs typeface="Calibri"/>
                        </a:rPr>
                        <a:t>79%</a:t>
                      </a:r>
                      <a:endParaRPr sz="2800">
                        <a:latin typeface="Calibri"/>
                        <a:cs typeface="Calibri"/>
                      </a:endParaRPr>
                    </a:p>
                  </a:txBody>
                  <a:tcPr marL="0" marR="0" marT="381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spcBef>
                          <a:spcPts val="30"/>
                        </a:spcBef>
                      </a:pPr>
                      <a:endParaRPr sz="2550">
                        <a:latin typeface="Times New Roman"/>
                        <a:cs typeface="Times New Roman"/>
                      </a:endParaRPr>
                    </a:p>
                    <a:p>
                      <a:pPr algn="ctr">
                        <a:lnSpc>
                          <a:spcPct val="100000"/>
                        </a:lnSpc>
                      </a:pPr>
                      <a:r>
                        <a:rPr sz="2800" spc="-10" dirty="0">
                          <a:latin typeface="Calibri"/>
                          <a:cs typeface="Calibri"/>
                        </a:rPr>
                        <a:t>80%</a:t>
                      </a:r>
                      <a:endParaRPr sz="2800">
                        <a:latin typeface="Calibri"/>
                        <a:cs typeface="Calibri"/>
                      </a:endParaRPr>
                    </a:p>
                  </a:txBody>
                  <a:tcPr marL="0" marR="0" marT="381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spcBef>
                          <a:spcPts val="30"/>
                        </a:spcBef>
                      </a:pPr>
                      <a:endParaRPr sz="2550">
                        <a:latin typeface="Times New Roman"/>
                        <a:cs typeface="Times New Roman"/>
                      </a:endParaRPr>
                    </a:p>
                    <a:p>
                      <a:pPr algn="ctr">
                        <a:lnSpc>
                          <a:spcPct val="100000"/>
                        </a:lnSpc>
                      </a:pPr>
                      <a:r>
                        <a:rPr sz="2800" spc="-10" dirty="0">
                          <a:latin typeface="Calibri"/>
                          <a:cs typeface="Calibri"/>
                        </a:rPr>
                        <a:t>84%</a:t>
                      </a:r>
                      <a:endParaRPr sz="2800">
                        <a:latin typeface="Calibri"/>
                        <a:cs typeface="Calibri"/>
                      </a:endParaRPr>
                    </a:p>
                  </a:txBody>
                  <a:tcPr marL="0" marR="0" marT="381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pPr>
                      <a:endParaRPr sz="29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a:txBody>
                    <a:bodyPr/>
                    <a:lstStyle/>
                    <a:p>
                      <a:pPr marR="3175">
                        <a:lnSpc>
                          <a:spcPct val="100000"/>
                        </a:lnSpc>
                        <a:spcBef>
                          <a:spcPts val="30"/>
                        </a:spcBef>
                      </a:pPr>
                      <a:endParaRPr sz="2550">
                        <a:latin typeface="Times New Roman"/>
                        <a:cs typeface="Times New Roman"/>
                      </a:endParaRPr>
                    </a:p>
                    <a:p>
                      <a:pPr marR="3175" algn="ctr">
                        <a:lnSpc>
                          <a:spcPct val="100000"/>
                        </a:lnSpc>
                      </a:pPr>
                      <a:r>
                        <a:rPr sz="2800" b="1" spc="-10" dirty="0">
                          <a:solidFill>
                            <a:srgbClr val="FF0000"/>
                          </a:solidFill>
                          <a:latin typeface="Calibri"/>
                          <a:cs typeface="Calibri"/>
                        </a:rPr>
                        <a:t>76%</a:t>
                      </a:r>
                      <a:endParaRPr sz="2800">
                        <a:latin typeface="Calibri"/>
                        <a:cs typeface="Calibri"/>
                      </a:endParaRPr>
                    </a:p>
                  </a:txBody>
                  <a:tcPr marL="0" marR="0" marT="3810" marB="0">
                    <a:lnT w="12700">
                      <a:solidFill>
                        <a:srgbClr val="FFFFFF"/>
                      </a:solidFill>
                      <a:prstDash val="solid"/>
                    </a:lnT>
                    <a:lnB w="12700">
                      <a:solidFill>
                        <a:srgbClr val="FFFFFF"/>
                      </a:solidFill>
                      <a:prstDash val="solid"/>
                    </a:lnB>
                    <a:solidFill>
                      <a:srgbClr val="E9EBF5"/>
                    </a:solidFill>
                  </a:tcPr>
                </a:tc>
                <a:tc>
                  <a:txBody>
                    <a:bodyPr/>
                    <a:lstStyle/>
                    <a:p>
                      <a:pPr>
                        <a:lnSpc>
                          <a:spcPct val="100000"/>
                        </a:lnSpc>
                      </a:pPr>
                      <a:endParaRPr sz="29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spcBef>
                          <a:spcPts val="30"/>
                        </a:spcBef>
                      </a:pPr>
                      <a:endParaRPr sz="2550">
                        <a:latin typeface="Times New Roman"/>
                        <a:cs typeface="Times New Roman"/>
                      </a:endParaRPr>
                    </a:p>
                    <a:p>
                      <a:pPr algn="ctr">
                        <a:lnSpc>
                          <a:spcPct val="100000"/>
                        </a:lnSpc>
                      </a:pPr>
                      <a:r>
                        <a:rPr sz="2800" spc="-10" dirty="0">
                          <a:latin typeface="Calibri"/>
                          <a:cs typeface="Calibri"/>
                        </a:rPr>
                        <a:t>86%</a:t>
                      </a:r>
                      <a:endParaRPr sz="2800">
                        <a:latin typeface="Calibri"/>
                        <a:cs typeface="Calibri"/>
                      </a:endParaRPr>
                    </a:p>
                  </a:txBody>
                  <a:tcPr marL="0" marR="0" marT="381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spcBef>
                          <a:spcPts val="30"/>
                        </a:spcBef>
                      </a:pPr>
                      <a:endParaRPr sz="2550">
                        <a:latin typeface="Times New Roman"/>
                        <a:cs typeface="Times New Roman"/>
                      </a:endParaRPr>
                    </a:p>
                    <a:p>
                      <a:pPr algn="ctr">
                        <a:lnSpc>
                          <a:spcPct val="100000"/>
                        </a:lnSpc>
                      </a:pPr>
                      <a:r>
                        <a:rPr sz="2800" spc="-10" dirty="0">
                          <a:latin typeface="Calibri"/>
                          <a:cs typeface="Calibri"/>
                        </a:rPr>
                        <a:t>83%</a:t>
                      </a:r>
                      <a:endParaRPr sz="2800">
                        <a:latin typeface="Calibri"/>
                        <a:cs typeface="Calibri"/>
                      </a:endParaRPr>
                    </a:p>
                  </a:txBody>
                  <a:tcPr marL="0" marR="0" marT="381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4"/>
                  </a:ext>
                </a:extLst>
              </a:tr>
              <a:tr h="826334">
                <a:tc>
                  <a:txBody>
                    <a:bodyPr/>
                    <a:lstStyle/>
                    <a:p>
                      <a:pPr algn="ctr">
                        <a:lnSpc>
                          <a:spcPct val="100000"/>
                        </a:lnSpc>
                        <a:spcBef>
                          <a:spcPts val="1225"/>
                        </a:spcBef>
                      </a:pPr>
                      <a:r>
                        <a:rPr sz="3200" b="1" i="1" spc="-5" dirty="0">
                          <a:latin typeface="Calibri"/>
                          <a:cs typeface="Calibri"/>
                        </a:rPr>
                        <a:t>2021</a:t>
                      </a:r>
                      <a:endParaRPr sz="3200">
                        <a:latin typeface="Calibri"/>
                        <a:cs typeface="Calibri"/>
                      </a:endParaRPr>
                    </a:p>
                  </a:txBody>
                  <a:tcPr marL="0" marR="0" marT="15557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spcBef>
                          <a:spcPts val="30"/>
                        </a:spcBef>
                      </a:pPr>
                      <a:endParaRPr sz="2550">
                        <a:latin typeface="Times New Roman"/>
                        <a:cs typeface="Times New Roman"/>
                      </a:endParaRPr>
                    </a:p>
                    <a:p>
                      <a:pPr algn="ctr">
                        <a:lnSpc>
                          <a:spcPct val="100000"/>
                        </a:lnSpc>
                      </a:pPr>
                      <a:r>
                        <a:rPr sz="2800" spc="-10" dirty="0">
                          <a:latin typeface="Calibri"/>
                          <a:cs typeface="Calibri"/>
                        </a:rPr>
                        <a:t>76%</a:t>
                      </a:r>
                      <a:endParaRPr sz="2800">
                        <a:latin typeface="Calibri"/>
                        <a:cs typeface="Calibri"/>
                      </a:endParaRPr>
                    </a:p>
                  </a:txBody>
                  <a:tcPr marL="0" marR="0" marT="381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spcBef>
                          <a:spcPts val="30"/>
                        </a:spcBef>
                      </a:pPr>
                      <a:endParaRPr sz="2550">
                        <a:latin typeface="Times New Roman"/>
                        <a:cs typeface="Times New Roman"/>
                      </a:endParaRPr>
                    </a:p>
                    <a:p>
                      <a:pPr algn="ctr">
                        <a:lnSpc>
                          <a:spcPct val="100000"/>
                        </a:lnSpc>
                      </a:pPr>
                      <a:r>
                        <a:rPr sz="2800" spc="-10" dirty="0">
                          <a:latin typeface="Calibri"/>
                          <a:cs typeface="Calibri"/>
                        </a:rPr>
                        <a:t>80%</a:t>
                      </a:r>
                      <a:endParaRPr sz="2800">
                        <a:latin typeface="Calibri"/>
                        <a:cs typeface="Calibri"/>
                      </a:endParaRPr>
                    </a:p>
                  </a:txBody>
                  <a:tcPr marL="0" marR="0" marT="381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spcBef>
                          <a:spcPts val="30"/>
                        </a:spcBef>
                      </a:pPr>
                      <a:endParaRPr sz="2550">
                        <a:latin typeface="Times New Roman"/>
                        <a:cs typeface="Times New Roman"/>
                      </a:endParaRPr>
                    </a:p>
                    <a:p>
                      <a:pPr algn="ctr">
                        <a:lnSpc>
                          <a:spcPct val="100000"/>
                        </a:lnSpc>
                      </a:pPr>
                      <a:r>
                        <a:rPr sz="2800" spc="-10" dirty="0">
                          <a:latin typeface="Calibri"/>
                          <a:cs typeface="Calibri"/>
                        </a:rPr>
                        <a:t>79%</a:t>
                      </a:r>
                      <a:endParaRPr sz="2800">
                        <a:latin typeface="Calibri"/>
                        <a:cs typeface="Calibri"/>
                      </a:endParaRPr>
                    </a:p>
                  </a:txBody>
                  <a:tcPr marL="0" marR="0" marT="381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9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CFD5EA"/>
                    </a:solidFill>
                  </a:tcPr>
                </a:tc>
                <a:tc>
                  <a:txBody>
                    <a:bodyPr/>
                    <a:lstStyle/>
                    <a:p>
                      <a:pPr marR="3175">
                        <a:lnSpc>
                          <a:spcPct val="100000"/>
                        </a:lnSpc>
                        <a:spcBef>
                          <a:spcPts val="30"/>
                        </a:spcBef>
                      </a:pPr>
                      <a:endParaRPr sz="2550">
                        <a:latin typeface="Times New Roman"/>
                        <a:cs typeface="Times New Roman"/>
                      </a:endParaRPr>
                    </a:p>
                    <a:p>
                      <a:pPr marR="3175" algn="ctr">
                        <a:lnSpc>
                          <a:spcPct val="100000"/>
                        </a:lnSpc>
                      </a:pPr>
                      <a:r>
                        <a:rPr sz="2800" b="1" spc="-10" dirty="0">
                          <a:latin typeface="Calibri"/>
                          <a:cs typeface="Calibri"/>
                        </a:rPr>
                        <a:t>82%</a:t>
                      </a:r>
                      <a:endParaRPr sz="2800">
                        <a:latin typeface="Calibri"/>
                        <a:cs typeface="Calibri"/>
                      </a:endParaRPr>
                    </a:p>
                  </a:txBody>
                  <a:tcPr marL="0" marR="0" marT="3810" marB="0">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9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spcBef>
                          <a:spcPts val="30"/>
                        </a:spcBef>
                      </a:pPr>
                      <a:endParaRPr sz="2550">
                        <a:latin typeface="Times New Roman"/>
                        <a:cs typeface="Times New Roman"/>
                      </a:endParaRPr>
                    </a:p>
                    <a:p>
                      <a:pPr algn="ctr">
                        <a:lnSpc>
                          <a:spcPct val="100000"/>
                        </a:lnSpc>
                      </a:pPr>
                      <a:r>
                        <a:rPr sz="2800" spc="-10" dirty="0">
                          <a:latin typeface="Calibri"/>
                          <a:cs typeface="Calibri"/>
                        </a:rPr>
                        <a:t>83%</a:t>
                      </a:r>
                      <a:endParaRPr sz="2800">
                        <a:latin typeface="Calibri"/>
                        <a:cs typeface="Calibri"/>
                      </a:endParaRPr>
                    </a:p>
                  </a:txBody>
                  <a:tcPr marL="0" marR="0" marT="381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spcBef>
                          <a:spcPts val="30"/>
                        </a:spcBef>
                      </a:pPr>
                      <a:endParaRPr sz="2550">
                        <a:latin typeface="Times New Roman"/>
                        <a:cs typeface="Times New Roman"/>
                      </a:endParaRPr>
                    </a:p>
                    <a:p>
                      <a:pPr algn="ctr">
                        <a:lnSpc>
                          <a:spcPct val="100000"/>
                        </a:lnSpc>
                      </a:pPr>
                      <a:r>
                        <a:rPr sz="2800" spc="-10" dirty="0">
                          <a:latin typeface="Calibri"/>
                          <a:cs typeface="Calibri"/>
                        </a:rPr>
                        <a:t>85%</a:t>
                      </a:r>
                      <a:endParaRPr sz="2800">
                        <a:latin typeface="Calibri"/>
                        <a:cs typeface="Calibri"/>
                      </a:endParaRPr>
                    </a:p>
                  </a:txBody>
                  <a:tcPr marL="0" marR="0" marT="381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5"/>
                  </a:ext>
                </a:extLst>
              </a:tr>
            </a:tbl>
          </a:graphicData>
        </a:graphic>
      </p:graphicFrame>
      <p:sp>
        <p:nvSpPr>
          <p:cNvPr id="37" name="object 37"/>
          <p:cNvSpPr/>
          <p:nvPr/>
        </p:nvSpPr>
        <p:spPr>
          <a:xfrm>
            <a:off x="0" y="6344411"/>
            <a:ext cx="12187426" cy="513587"/>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686430221"/>
      </p:ext>
    </p:extLst>
  </p:cSld>
  <p:clrMapOvr>
    <a:masterClrMapping/>
  </p:clrMapOvr>
  <p:timing>
    <p:tnLst>
      <p:par>
        <p:cTn id="1" dur="indefinite" restart="never" nodeType="tmRoot"/>
      </p:par>
    </p:tn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1085575" y="6110546"/>
            <a:ext cx="688386" cy="505267"/>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3200" b="0" i="0" u="none" strike="noStrike" kern="1200" cap="none" spc="-10" normalizeH="0" baseline="0" noProof="0" dirty="0" smtClean="0">
                <a:ln>
                  <a:noFill/>
                </a:ln>
                <a:solidFill>
                  <a:srgbClr val="FFFFFF"/>
                </a:solidFill>
                <a:effectLst/>
                <a:uLnTx/>
                <a:uFillTx/>
                <a:latin typeface="Arial"/>
                <a:ea typeface="+mn-ea"/>
                <a:cs typeface="Arial"/>
              </a:rPr>
              <a:t>2</a:t>
            </a:r>
            <a:r>
              <a:rPr kumimoji="0" lang="en-US" sz="3200" b="0" i="0" u="none" strike="noStrike" kern="1200" cap="none" spc="-10" normalizeH="0" baseline="0" noProof="0" dirty="0" smtClean="0">
                <a:ln>
                  <a:noFill/>
                </a:ln>
                <a:solidFill>
                  <a:srgbClr val="FFFFFF"/>
                </a:solidFill>
                <a:effectLst/>
                <a:uLnTx/>
                <a:uFillTx/>
                <a:latin typeface="Arial"/>
                <a:ea typeface="+mn-ea"/>
                <a:cs typeface="Arial"/>
              </a:rPr>
              <a:t>41</a:t>
            </a:r>
            <a:endParaRPr kumimoji="0" sz="3200" b="0" i="0" u="none" strike="noStrike" kern="1200" cap="none" spc="0" normalizeH="0" baseline="0" noProof="0" dirty="0">
              <a:ln>
                <a:noFill/>
              </a:ln>
              <a:solidFill>
                <a:prstClr val="black"/>
              </a:solidFill>
              <a:effectLst/>
              <a:uLnTx/>
              <a:uFillTx/>
              <a:latin typeface="Arial"/>
              <a:ea typeface="+mn-ea"/>
              <a:cs typeface="Arial"/>
            </a:endParaRPr>
          </a:p>
        </p:txBody>
      </p:sp>
      <p:sp>
        <p:nvSpPr>
          <p:cNvPr id="3" name="object 3"/>
          <p:cNvSpPr txBox="1">
            <a:spLocks noGrp="1"/>
          </p:cNvSpPr>
          <p:nvPr>
            <p:ph type="title"/>
          </p:nvPr>
        </p:nvSpPr>
        <p:spPr>
          <a:prstGeom prst="rect">
            <a:avLst/>
          </a:prstGeom>
        </p:spPr>
        <p:txBody>
          <a:bodyPr vert="horz" wrap="square" lIns="0" tIns="11430" rIns="0" bIns="0" rtlCol="0">
            <a:spAutoFit/>
          </a:bodyPr>
          <a:lstStyle/>
          <a:p>
            <a:pPr marL="1270" algn="ctr">
              <a:lnSpc>
                <a:spcPts val="5290"/>
              </a:lnSpc>
              <a:spcBef>
                <a:spcPts val="90"/>
              </a:spcBef>
            </a:pPr>
            <a:r>
              <a:rPr sz="4400" i="1" spc="-15" dirty="0">
                <a:solidFill>
                  <a:srgbClr val="000000"/>
                </a:solidFill>
                <a:latin typeface="Calibri Light"/>
                <a:cs typeface="Calibri Light"/>
              </a:rPr>
              <a:t>New </a:t>
            </a:r>
            <a:r>
              <a:rPr sz="4400" i="1" spc="-5" dirty="0">
                <a:solidFill>
                  <a:srgbClr val="000000"/>
                </a:solidFill>
                <a:latin typeface="Calibri Light"/>
                <a:cs typeface="Calibri Light"/>
              </a:rPr>
              <a:t>HIV </a:t>
            </a:r>
            <a:r>
              <a:rPr sz="4400" i="1" dirty="0">
                <a:solidFill>
                  <a:srgbClr val="000000"/>
                </a:solidFill>
                <a:latin typeface="Calibri Light"/>
                <a:cs typeface="Calibri Light"/>
              </a:rPr>
              <a:t>Dx </a:t>
            </a:r>
            <a:r>
              <a:rPr sz="4400" spc="-50" dirty="0"/>
              <a:t>5-Yr </a:t>
            </a:r>
            <a:r>
              <a:rPr sz="4400" spc="-55" dirty="0"/>
              <a:t>Trends: </a:t>
            </a:r>
            <a:r>
              <a:rPr sz="4650" i="1" spc="-70" dirty="0">
                <a:solidFill>
                  <a:srgbClr val="000000"/>
                </a:solidFill>
                <a:latin typeface="Calibri Light"/>
                <a:cs typeface="Calibri Light"/>
              </a:rPr>
              <a:t>In </a:t>
            </a:r>
            <a:r>
              <a:rPr sz="4650" i="1" spc="-114" dirty="0">
                <a:solidFill>
                  <a:srgbClr val="000000"/>
                </a:solidFill>
                <a:latin typeface="Calibri Light"/>
                <a:cs typeface="Calibri Light"/>
              </a:rPr>
              <a:t>Care </a:t>
            </a:r>
            <a:r>
              <a:rPr sz="4650" i="1" spc="-145" dirty="0">
                <a:solidFill>
                  <a:srgbClr val="000000"/>
                </a:solidFill>
                <a:latin typeface="Calibri Light"/>
                <a:cs typeface="Calibri Light"/>
              </a:rPr>
              <a:t>30 days </a:t>
            </a:r>
            <a:r>
              <a:rPr sz="4400" spc="-5" dirty="0"/>
              <a:t>(6 </a:t>
            </a:r>
            <a:r>
              <a:rPr sz="4400" dirty="0"/>
              <a:t>EMAs)</a:t>
            </a:r>
            <a:r>
              <a:rPr sz="4400" spc="-185" dirty="0"/>
              <a:t> </a:t>
            </a:r>
            <a:r>
              <a:rPr sz="4650" i="1" spc="-80" dirty="0">
                <a:latin typeface="Calibri Light"/>
                <a:cs typeface="Calibri Light"/>
              </a:rPr>
              <a:t>-</a:t>
            </a:r>
            <a:endParaRPr sz="4650" dirty="0">
              <a:latin typeface="Calibri Light"/>
              <a:cs typeface="Calibri Light"/>
            </a:endParaRPr>
          </a:p>
          <a:p>
            <a:pPr marL="1270" algn="ctr">
              <a:lnSpc>
                <a:spcPts val="4990"/>
              </a:lnSpc>
            </a:pPr>
            <a:r>
              <a:rPr sz="4400" spc="-5" dirty="0"/>
              <a:t>2017-2021</a:t>
            </a:r>
            <a:endParaRPr sz="4400" dirty="0"/>
          </a:p>
        </p:txBody>
      </p:sp>
      <p:sp>
        <p:nvSpPr>
          <p:cNvPr id="4" name="object 4"/>
          <p:cNvSpPr/>
          <p:nvPr/>
        </p:nvSpPr>
        <p:spPr>
          <a:xfrm>
            <a:off x="3396996" y="4352544"/>
            <a:ext cx="0" cy="465455"/>
          </a:xfrm>
          <a:custGeom>
            <a:avLst/>
            <a:gdLst/>
            <a:ahLst/>
            <a:cxnLst/>
            <a:rect l="l" t="t" r="r" b="b"/>
            <a:pathLst>
              <a:path h="465454">
                <a:moveTo>
                  <a:pt x="0" y="0"/>
                </a:moveTo>
                <a:lnTo>
                  <a:pt x="0" y="46483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3396996" y="5126735"/>
            <a:ext cx="0" cy="464820"/>
          </a:xfrm>
          <a:custGeom>
            <a:avLst/>
            <a:gdLst/>
            <a:ahLst/>
            <a:cxnLst/>
            <a:rect l="l" t="t" r="r" b="b"/>
            <a:pathLst>
              <a:path h="464820">
                <a:moveTo>
                  <a:pt x="0" y="0"/>
                </a:moveTo>
                <a:lnTo>
                  <a:pt x="0" y="46481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3396996" y="5902452"/>
            <a:ext cx="0" cy="231775"/>
          </a:xfrm>
          <a:custGeom>
            <a:avLst/>
            <a:gdLst/>
            <a:ahLst/>
            <a:cxnLst/>
            <a:rect l="l" t="t" r="r" b="b"/>
            <a:pathLst>
              <a:path h="231775">
                <a:moveTo>
                  <a:pt x="0" y="0"/>
                </a:moveTo>
                <a:lnTo>
                  <a:pt x="0" y="2316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4358640" y="4352544"/>
            <a:ext cx="0" cy="464820"/>
          </a:xfrm>
          <a:custGeom>
            <a:avLst/>
            <a:gdLst/>
            <a:ahLst/>
            <a:cxnLst/>
            <a:rect l="l" t="t" r="r" b="b"/>
            <a:pathLst>
              <a:path h="464820">
                <a:moveTo>
                  <a:pt x="0" y="0"/>
                </a:moveTo>
                <a:lnTo>
                  <a:pt x="0" y="46481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4358640" y="5126735"/>
            <a:ext cx="0" cy="464820"/>
          </a:xfrm>
          <a:custGeom>
            <a:avLst/>
            <a:gdLst/>
            <a:ahLst/>
            <a:cxnLst/>
            <a:rect l="l" t="t" r="r" b="b"/>
            <a:pathLst>
              <a:path h="464820">
                <a:moveTo>
                  <a:pt x="0" y="0"/>
                </a:moveTo>
                <a:lnTo>
                  <a:pt x="0" y="46481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4358640" y="5902452"/>
            <a:ext cx="0" cy="231775"/>
          </a:xfrm>
          <a:custGeom>
            <a:avLst/>
            <a:gdLst/>
            <a:ahLst/>
            <a:cxnLst/>
            <a:rect l="l" t="t" r="r" b="b"/>
            <a:pathLst>
              <a:path h="231775">
                <a:moveTo>
                  <a:pt x="0" y="0"/>
                </a:moveTo>
                <a:lnTo>
                  <a:pt x="0" y="2316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5318759" y="2802635"/>
            <a:ext cx="0" cy="1239520"/>
          </a:xfrm>
          <a:custGeom>
            <a:avLst/>
            <a:gdLst/>
            <a:ahLst/>
            <a:cxnLst/>
            <a:rect l="l" t="t" r="r" b="b"/>
            <a:pathLst>
              <a:path h="1239520">
                <a:moveTo>
                  <a:pt x="0" y="0"/>
                </a:moveTo>
                <a:lnTo>
                  <a:pt x="0" y="123901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5318759" y="4352544"/>
            <a:ext cx="0" cy="464820"/>
          </a:xfrm>
          <a:custGeom>
            <a:avLst/>
            <a:gdLst/>
            <a:ahLst/>
            <a:cxnLst/>
            <a:rect l="l" t="t" r="r" b="b"/>
            <a:pathLst>
              <a:path h="464820">
                <a:moveTo>
                  <a:pt x="0" y="0"/>
                </a:moveTo>
                <a:lnTo>
                  <a:pt x="0" y="46481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5318759" y="5126735"/>
            <a:ext cx="0" cy="464820"/>
          </a:xfrm>
          <a:custGeom>
            <a:avLst/>
            <a:gdLst/>
            <a:ahLst/>
            <a:cxnLst/>
            <a:rect l="l" t="t" r="r" b="b"/>
            <a:pathLst>
              <a:path h="464820">
                <a:moveTo>
                  <a:pt x="0" y="0"/>
                </a:moveTo>
                <a:lnTo>
                  <a:pt x="0" y="46481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5318759" y="5902452"/>
            <a:ext cx="0" cy="231775"/>
          </a:xfrm>
          <a:custGeom>
            <a:avLst/>
            <a:gdLst/>
            <a:ahLst/>
            <a:cxnLst/>
            <a:rect l="l" t="t" r="r" b="b"/>
            <a:pathLst>
              <a:path h="231775">
                <a:moveTo>
                  <a:pt x="0" y="0"/>
                </a:moveTo>
                <a:lnTo>
                  <a:pt x="0" y="2316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6280403" y="1484375"/>
            <a:ext cx="0" cy="233679"/>
          </a:xfrm>
          <a:custGeom>
            <a:avLst/>
            <a:gdLst/>
            <a:ahLst/>
            <a:cxnLst/>
            <a:rect l="l" t="t" r="r" b="b"/>
            <a:pathLst>
              <a:path h="233680">
                <a:moveTo>
                  <a:pt x="0" y="0"/>
                </a:moveTo>
                <a:lnTo>
                  <a:pt x="0" y="2331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6280403" y="2026920"/>
            <a:ext cx="0" cy="464820"/>
          </a:xfrm>
          <a:custGeom>
            <a:avLst/>
            <a:gdLst/>
            <a:ahLst/>
            <a:cxnLst/>
            <a:rect l="l" t="t" r="r" b="b"/>
            <a:pathLst>
              <a:path h="464819">
                <a:moveTo>
                  <a:pt x="0" y="0"/>
                </a:moveTo>
                <a:lnTo>
                  <a:pt x="0" y="46481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6280403" y="2802635"/>
            <a:ext cx="0" cy="464820"/>
          </a:xfrm>
          <a:custGeom>
            <a:avLst/>
            <a:gdLst/>
            <a:ahLst/>
            <a:cxnLst/>
            <a:rect l="l" t="t" r="r" b="b"/>
            <a:pathLst>
              <a:path h="464820">
                <a:moveTo>
                  <a:pt x="0" y="0"/>
                </a:moveTo>
                <a:lnTo>
                  <a:pt x="0" y="46481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6280403" y="3576828"/>
            <a:ext cx="0" cy="464820"/>
          </a:xfrm>
          <a:custGeom>
            <a:avLst/>
            <a:gdLst/>
            <a:ahLst/>
            <a:cxnLst/>
            <a:rect l="l" t="t" r="r" b="b"/>
            <a:pathLst>
              <a:path h="464820">
                <a:moveTo>
                  <a:pt x="0" y="0"/>
                </a:moveTo>
                <a:lnTo>
                  <a:pt x="0" y="46482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6280403" y="4352544"/>
            <a:ext cx="0" cy="464820"/>
          </a:xfrm>
          <a:custGeom>
            <a:avLst/>
            <a:gdLst/>
            <a:ahLst/>
            <a:cxnLst/>
            <a:rect l="l" t="t" r="r" b="b"/>
            <a:pathLst>
              <a:path h="464820">
                <a:moveTo>
                  <a:pt x="0" y="0"/>
                </a:moveTo>
                <a:lnTo>
                  <a:pt x="0" y="46481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6280403" y="5126735"/>
            <a:ext cx="0" cy="464820"/>
          </a:xfrm>
          <a:custGeom>
            <a:avLst/>
            <a:gdLst/>
            <a:ahLst/>
            <a:cxnLst/>
            <a:rect l="l" t="t" r="r" b="b"/>
            <a:pathLst>
              <a:path h="464820">
                <a:moveTo>
                  <a:pt x="0" y="0"/>
                </a:moveTo>
                <a:lnTo>
                  <a:pt x="0" y="46481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6280403" y="5902452"/>
            <a:ext cx="0" cy="231775"/>
          </a:xfrm>
          <a:custGeom>
            <a:avLst/>
            <a:gdLst/>
            <a:ahLst/>
            <a:cxnLst/>
            <a:rect l="l" t="t" r="r" b="b"/>
            <a:pathLst>
              <a:path h="231775">
                <a:moveTo>
                  <a:pt x="0" y="0"/>
                </a:moveTo>
                <a:lnTo>
                  <a:pt x="0" y="2316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7242047" y="4352544"/>
            <a:ext cx="0" cy="464820"/>
          </a:xfrm>
          <a:custGeom>
            <a:avLst/>
            <a:gdLst/>
            <a:ahLst/>
            <a:cxnLst/>
            <a:rect l="l" t="t" r="r" b="b"/>
            <a:pathLst>
              <a:path h="464820">
                <a:moveTo>
                  <a:pt x="0" y="0"/>
                </a:moveTo>
                <a:lnTo>
                  <a:pt x="0" y="46481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7242047" y="5126735"/>
            <a:ext cx="0" cy="464820"/>
          </a:xfrm>
          <a:custGeom>
            <a:avLst/>
            <a:gdLst/>
            <a:ahLst/>
            <a:cxnLst/>
            <a:rect l="l" t="t" r="r" b="b"/>
            <a:pathLst>
              <a:path h="464820">
                <a:moveTo>
                  <a:pt x="0" y="0"/>
                </a:moveTo>
                <a:lnTo>
                  <a:pt x="0" y="46481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7242047" y="5902452"/>
            <a:ext cx="0" cy="231775"/>
          </a:xfrm>
          <a:custGeom>
            <a:avLst/>
            <a:gdLst/>
            <a:ahLst/>
            <a:cxnLst/>
            <a:rect l="l" t="t" r="r" b="b"/>
            <a:pathLst>
              <a:path h="231775">
                <a:moveTo>
                  <a:pt x="0" y="0"/>
                </a:moveTo>
                <a:lnTo>
                  <a:pt x="0" y="2316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8202168" y="4352544"/>
            <a:ext cx="0" cy="464820"/>
          </a:xfrm>
          <a:custGeom>
            <a:avLst/>
            <a:gdLst/>
            <a:ahLst/>
            <a:cxnLst/>
            <a:rect l="l" t="t" r="r" b="b"/>
            <a:pathLst>
              <a:path h="464820">
                <a:moveTo>
                  <a:pt x="0" y="0"/>
                </a:moveTo>
                <a:lnTo>
                  <a:pt x="0" y="46481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8202168" y="5126735"/>
            <a:ext cx="0" cy="464820"/>
          </a:xfrm>
          <a:custGeom>
            <a:avLst/>
            <a:gdLst/>
            <a:ahLst/>
            <a:cxnLst/>
            <a:rect l="l" t="t" r="r" b="b"/>
            <a:pathLst>
              <a:path h="464820">
                <a:moveTo>
                  <a:pt x="0" y="0"/>
                </a:moveTo>
                <a:lnTo>
                  <a:pt x="0" y="46481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8202168" y="5902452"/>
            <a:ext cx="0" cy="231775"/>
          </a:xfrm>
          <a:custGeom>
            <a:avLst/>
            <a:gdLst/>
            <a:ahLst/>
            <a:cxnLst/>
            <a:rect l="l" t="t" r="r" b="b"/>
            <a:pathLst>
              <a:path h="231775">
                <a:moveTo>
                  <a:pt x="0" y="0"/>
                </a:moveTo>
                <a:lnTo>
                  <a:pt x="0" y="2316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9163811" y="1484375"/>
            <a:ext cx="0" cy="233679"/>
          </a:xfrm>
          <a:custGeom>
            <a:avLst/>
            <a:gdLst/>
            <a:ahLst/>
            <a:cxnLst/>
            <a:rect l="l" t="t" r="r" b="b"/>
            <a:pathLst>
              <a:path h="233680">
                <a:moveTo>
                  <a:pt x="0" y="0"/>
                </a:moveTo>
                <a:lnTo>
                  <a:pt x="0" y="2331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9163811" y="2026920"/>
            <a:ext cx="0" cy="464820"/>
          </a:xfrm>
          <a:custGeom>
            <a:avLst/>
            <a:gdLst/>
            <a:ahLst/>
            <a:cxnLst/>
            <a:rect l="l" t="t" r="r" b="b"/>
            <a:pathLst>
              <a:path h="464819">
                <a:moveTo>
                  <a:pt x="0" y="0"/>
                </a:moveTo>
                <a:lnTo>
                  <a:pt x="0" y="46481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9163811" y="2802635"/>
            <a:ext cx="0" cy="464820"/>
          </a:xfrm>
          <a:custGeom>
            <a:avLst/>
            <a:gdLst/>
            <a:ahLst/>
            <a:cxnLst/>
            <a:rect l="l" t="t" r="r" b="b"/>
            <a:pathLst>
              <a:path h="464820">
                <a:moveTo>
                  <a:pt x="0" y="0"/>
                </a:moveTo>
                <a:lnTo>
                  <a:pt x="0" y="46481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9163811" y="3576828"/>
            <a:ext cx="0" cy="464820"/>
          </a:xfrm>
          <a:custGeom>
            <a:avLst/>
            <a:gdLst/>
            <a:ahLst/>
            <a:cxnLst/>
            <a:rect l="l" t="t" r="r" b="b"/>
            <a:pathLst>
              <a:path h="464820">
                <a:moveTo>
                  <a:pt x="0" y="0"/>
                </a:moveTo>
                <a:lnTo>
                  <a:pt x="0" y="46482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9163811" y="4352544"/>
            <a:ext cx="0" cy="464820"/>
          </a:xfrm>
          <a:custGeom>
            <a:avLst/>
            <a:gdLst/>
            <a:ahLst/>
            <a:cxnLst/>
            <a:rect l="l" t="t" r="r" b="b"/>
            <a:pathLst>
              <a:path h="464820">
                <a:moveTo>
                  <a:pt x="0" y="0"/>
                </a:moveTo>
                <a:lnTo>
                  <a:pt x="0" y="46481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9163811" y="5126735"/>
            <a:ext cx="0" cy="464820"/>
          </a:xfrm>
          <a:custGeom>
            <a:avLst/>
            <a:gdLst/>
            <a:ahLst/>
            <a:cxnLst/>
            <a:rect l="l" t="t" r="r" b="b"/>
            <a:pathLst>
              <a:path h="464820">
                <a:moveTo>
                  <a:pt x="0" y="0"/>
                </a:moveTo>
                <a:lnTo>
                  <a:pt x="0" y="46481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9163811" y="5902452"/>
            <a:ext cx="0" cy="231775"/>
          </a:xfrm>
          <a:custGeom>
            <a:avLst/>
            <a:gdLst/>
            <a:ahLst/>
            <a:cxnLst/>
            <a:rect l="l" t="t" r="r" b="b"/>
            <a:pathLst>
              <a:path h="231775">
                <a:moveTo>
                  <a:pt x="0" y="0"/>
                </a:moveTo>
                <a:lnTo>
                  <a:pt x="0" y="2316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10125456" y="1484375"/>
            <a:ext cx="0" cy="233679"/>
          </a:xfrm>
          <a:custGeom>
            <a:avLst/>
            <a:gdLst/>
            <a:ahLst/>
            <a:cxnLst/>
            <a:rect l="l" t="t" r="r" b="b"/>
            <a:pathLst>
              <a:path h="233680">
                <a:moveTo>
                  <a:pt x="0" y="0"/>
                </a:moveTo>
                <a:lnTo>
                  <a:pt x="0" y="2331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10125456" y="2026920"/>
            <a:ext cx="0" cy="464820"/>
          </a:xfrm>
          <a:custGeom>
            <a:avLst/>
            <a:gdLst/>
            <a:ahLst/>
            <a:cxnLst/>
            <a:rect l="l" t="t" r="r" b="b"/>
            <a:pathLst>
              <a:path h="464819">
                <a:moveTo>
                  <a:pt x="0" y="0"/>
                </a:moveTo>
                <a:lnTo>
                  <a:pt x="0" y="46481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10125456" y="2802635"/>
            <a:ext cx="0" cy="1239520"/>
          </a:xfrm>
          <a:custGeom>
            <a:avLst/>
            <a:gdLst/>
            <a:ahLst/>
            <a:cxnLst/>
            <a:rect l="l" t="t" r="r" b="b"/>
            <a:pathLst>
              <a:path h="1239520">
                <a:moveTo>
                  <a:pt x="0" y="0"/>
                </a:moveTo>
                <a:lnTo>
                  <a:pt x="0" y="123901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p:nvPr/>
        </p:nvSpPr>
        <p:spPr>
          <a:xfrm>
            <a:off x="10125456" y="4352544"/>
            <a:ext cx="0" cy="1781810"/>
          </a:xfrm>
          <a:custGeom>
            <a:avLst/>
            <a:gdLst/>
            <a:ahLst/>
            <a:cxnLst/>
            <a:rect l="l" t="t" r="r" b="b"/>
            <a:pathLst>
              <a:path h="1781810">
                <a:moveTo>
                  <a:pt x="0" y="0"/>
                </a:moveTo>
                <a:lnTo>
                  <a:pt x="0" y="178155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8" name="object 38"/>
          <p:cNvSpPr/>
          <p:nvPr/>
        </p:nvSpPr>
        <p:spPr>
          <a:xfrm>
            <a:off x="11087100" y="1484375"/>
            <a:ext cx="0" cy="4650105"/>
          </a:xfrm>
          <a:custGeom>
            <a:avLst/>
            <a:gdLst/>
            <a:ahLst/>
            <a:cxnLst/>
            <a:rect l="l" t="t" r="r" b="b"/>
            <a:pathLst>
              <a:path h="4650105">
                <a:moveTo>
                  <a:pt x="0" y="0"/>
                </a:moveTo>
                <a:lnTo>
                  <a:pt x="0" y="464972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9" name="object 39"/>
          <p:cNvSpPr/>
          <p:nvPr/>
        </p:nvSpPr>
        <p:spPr>
          <a:xfrm>
            <a:off x="2435351" y="1717560"/>
            <a:ext cx="1519555" cy="309880"/>
          </a:xfrm>
          <a:custGeom>
            <a:avLst/>
            <a:gdLst/>
            <a:ahLst/>
            <a:cxnLst/>
            <a:rect l="l" t="t" r="r" b="b"/>
            <a:pathLst>
              <a:path w="1519554" h="309880">
                <a:moveTo>
                  <a:pt x="1519427" y="0"/>
                </a:moveTo>
                <a:lnTo>
                  <a:pt x="0" y="0"/>
                </a:lnTo>
                <a:lnTo>
                  <a:pt x="0" y="309359"/>
                </a:lnTo>
                <a:lnTo>
                  <a:pt x="1519427" y="309359"/>
                </a:lnTo>
                <a:lnTo>
                  <a:pt x="1519427"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0" name="object 40"/>
          <p:cNvSpPr/>
          <p:nvPr/>
        </p:nvSpPr>
        <p:spPr>
          <a:xfrm>
            <a:off x="2435351" y="2491739"/>
            <a:ext cx="1539240" cy="311150"/>
          </a:xfrm>
          <a:custGeom>
            <a:avLst/>
            <a:gdLst/>
            <a:ahLst/>
            <a:cxnLst/>
            <a:rect l="l" t="t" r="r" b="b"/>
            <a:pathLst>
              <a:path w="1539239" h="311150">
                <a:moveTo>
                  <a:pt x="1539227" y="0"/>
                </a:moveTo>
                <a:lnTo>
                  <a:pt x="0" y="0"/>
                </a:lnTo>
                <a:lnTo>
                  <a:pt x="0" y="310896"/>
                </a:lnTo>
                <a:lnTo>
                  <a:pt x="1539227" y="310896"/>
                </a:lnTo>
                <a:lnTo>
                  <a:pt x="1539227"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1" name="object 41"/>
          <p:cNvSpPr/>
          <p:nvPr/>
        </p:nvSpPr>
        <p:spPr>
          <a:xfrm>
            <a:off x="2435351" y="3267468"/>
            <a:ext cx="1385570" cy="309880"/>
          </a:xfrm>
          <a:custGeom>
            <a:avLst/>
            <a:gdLst/>
            <a:ahLst/>
            <a:cxnLst/>
            <a:rect l="l" t="t" r="r" b="b"/>
            <a:pathLst>
              <a:path w="1385570" h="309879">
                <a:moveTo>
                  <a:pt x="1385315" y="0"/>
                </a:moveTo>
                <a:lnTo>
                  <a:pt x="0" y="0"/>
                </a:lnTo>
                <a:lnTo>
                  <a:pt x="0" y="309359"/>
                </a:lnTo>
                <a:lnTo>
                  <a:pt x="1385315" y="309359"/>
                </a:lnTo>
                <a:lnTo>
                  <a:pt x="1385315"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2" name="object 42"/>
          <p:cNvSpPr/>
          <p:nvPr/>
        </p:nvSpPr>
        <p:spPr>
          <a:xfrm>
            <a:off x="2435351" y="4817376"/>
            <a:ext cx="1308100" cy="309880"/>
          </a:xfrm>
          <a:custGeom>
            <a:avLst/>
            <a:gdLst/>
            <a:ahLst/>
            <a:cxnLst/>
            <a:rect l="l" t="t" r="r" b="b"/>
            <a:pathLst>
              <a:path w="1308100" h="309879">
                <a:moveTo>
                  <a:pt x="1307591" y="0"/>
                </a:moveTo>
                <a:lnTo>
                  <a:pt x="0" y="0"/>
                </a:lnTo>
                <a:lnTo>
                  <a:pt x="0" y="309359"/>
                </a:lnTo>
                <a:lnTo>
                  <a:pt x="1307591" y="309359"/>
                </a:lnTo>
                <a:lnTo>
                  <a:pt x="1307591"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3" name="object 43"/>
          <p:cNvSpPr/>
          <p:nvPr/>
        </p:nvSpPr>
        <p:spPr>
          <a:xfrm>
            <a:off x="2435351" y="5591555"/>
            <a:ext cx="1289685" cy="311150"/>
          </a:xfrm>
          <a:custGeom>
            <a:avLst/>
            <a:gdLst/>
            <a:ahLst/>
            <a:cxnLst/>
            <a:rect l="l" t="t" r="r" b="b"/>
            <a:pathLst>
              <a:path w="1289685" h="311150">
                <a:moveTo>
                  <a:pt x="1289303" y="0"/>
                </a:moveTo>
                <a:lnTo>
                  <a:pt x="0" y="0"/>
                </a:lnTo>
                <a:lnTo>
                  <a:pt x="0" y="310896"/>
                </a:lnTo>
                <a:lnTo>
                  <a:pt x="1289303" y="310896"/>
                </a:lnTo>
                <a:lnTo>
                  <a:pt x="1289303"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4" name="object 44"/>
          <p:cNvSpPr/>
          <p:nvPr/>
        </p:nvSpPr>
        <p:spPr>
          <a:xfrm>
            <a:off x="3724655" y="5591555"/>
            <a:ext cx="1402080" cy="311150"/>
          </a:xfrm>
          <a:custGeom>
            <a:avLst/>
            <a:gdLst/>
            <a:ahLst/>
            <a:cxnLst/>
            <a:rect l="l" t="t" r="r" b="b"/>
            <a:pathLst>
              <a:path w="1402079" h="311150">
                <a:moveTo>
                  <a:pt x="1402080" y="0"/>
                </a:moveTo>
                <a:lnTo>
                  <a:pt x="0" y="0"/>
                </a:lnTo>
                <a:lnTo>
                  <a:pt x="0" y="310896"/>
                </a:lnTo>
                <a:lnTo>
                  <a:pt x="1402080" y="310896"/>
                </a:lnTo>
                <a:lnTo>
                  <a:pt x="1402080"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5" name="object 45"/>
          <p:cNvSpPr/>
          <p:nvPr/>
        </p:nvSpPr>
        <p:spPr>
          <a:xfrm>
            <a:off x="3742944" y="4817364"/>
            <a:ext cx="1442085" cy="309880"/>
          </a:xfrm>
          <a:custGeom>
            <a:avLst/>
            <a:gdLst/>
            <a:ahLst/>
            <a:cxnLst/>
            <a:rect l="l" t="t" r="r" b="b"/>
            <a:pathLst>
              <a:path w="1442085" h="309879">
                <a:moveTo>
                  <a:pt x="1441703" y="0"/>
                </a:moveTo>
                <a:lnTo>
                  <a:pt x="0" y="0"/>
                </a:lnTo>
                <a:lnTo>
                  <a:pt x="0" y="309372"/>
                </a:lnTo>
                <a:lnTo>
                  <a:pt x="1441703" y="309372"/>
                </a:lnTo>
                <a:lnTo>
                  <a:pt x="1441703"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6" name="object 46"/>
          <p:cNvSpPr/>
          <p:nvPr/>
        </p:nvSpPr>
        <p:spPr>
          <a:xfrm>
            <a:off x="3820667" y="3267455"/>
            <a:ext cx="1498600" cy="309880"/>
          </a:xfrm>
          <a:custGeom>
            <a:avLst/>
            <a:gdLst/>
            <a:ahLst/>
            <a:cxnLst/>
            <a:rect l="l" t="t" r="r" b="b"/>
            <a:pathLst>
              <a:path w="1498600" h="309879">
                <a:moveTo>
                  <a:pt x="1498091" y="0"/>
                </a:moveTo>
                <a:lnTo>
                  <a:pt x="0" y="0"/>
                </a:lnTo>
                <a:lnTo>
                  <a:pt x="0" y="309372"/>
                </a:lnTo>
                <a:lnTo>
                  <a:pt x="1498091" y="309372"/>
                </a:lnTo>
                <a:lnTo>
                  <a:pt x="1498091"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7" name="object 47"/>
          <p:cNvSpPr/>
          <p:nvPr/>
        </p:nvSpPr>
        <p:spPr>
          <a:xfrm>
            <a:off x="3974591" y="2491739"/>
            <a:ext cx="1614170" cy="311150"/>
          </a:xfrm>
          <a:custGeom>
            <a:avLst/>
            <a:gdLst/>
            <a:ahLst/>
            <a:cxnLst/>
            <a:rect l="l" t="t" r="r" b="b"/>
            <a:pathLst>
              <a:path w="1614170" h="311150">
                <a:moveTo>
                  <a:pt x="1613915" y="0"/>
                </a:moveTo>
                <a:lnTo>
                  <a:pt x="0" y="0"/>
                </a:lnTo>
                <a:lnTo>
                  <a:pt x="0" y="310896"/>
                </a:lnTo>
                <a:lnTo>
                  <a:pt x="1613915" y="310896"/>
                </a:lnTo>
                <a:lnTo>
                  <a:pt x="1613915"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8" name="object 48"/>
          <p:cNvSpPr/>
          <p:nvPr/>
        </p:nvSpPr>
        <p:spPr>
          <a:xfrm>
            <a:off x="3954779" y="1717548"/>
            <a:ext cx="1614170" cy="309880"/>
          </a:xfrm>
          <a:custGeom>
            <a:avLst/>
            <a:gdLst/>
            <a:ahLst/>
            <a:cxnLst/>
            <a:rect l="l" t="t" r="r" b="b"/>
            <a:pathLst>
              <a:path w="1614170" h="309880">
                <a:moveTo>
                  <a:pt x="1613915" y="0"/>
                </a:moveTo>
                <a:lnTo>
                  <a:pt x="0" y="0"/>
                </a:lnTo>
                <a:lnTo>
                  <a:pt x="0" y="309372"/>
                </a:lnTo>
                <a:lnTo>
                  <a:pt x="1613915" y="309372"/>
                </a:lnTo>
                <a:lnTo>
                  <a:pt x="1613915"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9" name="object 49"/>
          <p:cNvSpPr/>
          <p:nvPr/>
        </p:nvSpPr>
        <p:spPr>
          <a:xfrm>
            <a:off x="5126735" y="5591555"/>
            <a:ext cx="1481455" cy="311150"/>
          </a:xfrm>
          <a:custGeom>
            <a:avLst/>
            <a:gdLst/>
            <a:ahLst/>
            <a:cxnLst/>
            <a:rect l="l" t="t" r="r" b="b"/>
            <a:pathLst>
              <a:path w="1481454" h="311150">
                <a:moveTo>
                  <a:pt x="1481327" y="0"/>
                </a:moveTo>
                <a:lnTo>
                  <a:pt x="0" y="0"/>
                </a:lnTo>
                <a:lnTo>
                  <a:pt x="0" y="310896"/>
                </a:lnTo>
                <a:lnTo>
                  <a:pt x="1481327" y="310896"/>
                </a:lnTo>
                <a:lnTo>
                  <a:pt x="1481327" y="0"/>
                </a:lnTo>
                <a:close/>
              </a:path>
            </a:pathLst>
          </a:custGeom>
          <a:solidFill>
            <a:srgbClr val="A6A6A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0" name="object 50"/>
          <p:cNvSpPr/>
          <p:nvPr/>
        </p:nvSpPr>
        <p:spPr>
          <a:xfrm>
            <a:off x="5184647" y="4817364"/>
            <a:ext cx="1461770" cy="309880"/>
          </a:xfrm>
          <a:custGeom>
            <a:avLst/>
            <a:gdLst/>
            <a:ahLst/>
            <a:cxnLst/>
            <a:rect l="l" t="t" r="r" b="b"/>
            <a:pathLst>
              <a:path w="1461770" h="309879">
                <a:moveTo>
                  <a:pt x="1461515" y="0"/>
                </a:moveTo>
                <a:lnTo>
                  <a:pt x="0" y="0"/>
                </a:lnTo>
                <a:lnTo>
                  <a:pt x="0" y="309372"/>
                </a:lnTo>
                <a:lnTo>
                  <a:pt x="1461515" y="309372"/>
                </a:lnTo>
                <a:lnTo>
                  <a:pt x="1461515" y="0"/>
                </a:lnTo>
                <a:close/>
              </a:path>
            </a:pathLst>
          </a:custGeom>
          <a:solidFill>
            <a:srgbClr val="A6A6A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1" name="object 51"/>
          <p:cNvSpPr/>
          <p:nvPr/>
        </p:nvSpPr>
        <p:spPr>
          <a:xfrm>
            <a:off x="5416296" y="4041647"/>
            <a:ext cx="1614170" cy="311150"/>
          </a:xfrm>
          <a:custGeom>
            <a:avLst/>
            <a:gdLst/>
            <a:ahLst/>
            <a:cxnLst/>
            <a:rect l="l" t="t" r="r" b="b"/>
            <a:pathLst>
              <a:path w="1614170" h="311150">
                <a:moveTo>
                  <a:pt x="1613915" y="0"/>
                </a:moveTo>
                <a:lnTo>
                  <a:pt x="0" y="0"/>
                </a:lnTo>
                <a:lnTo>
                  <a:pt x="0" y="310895"/>
                </a:lnTo>
                <a:lnTo>
                  <a:pt x="1613915" y="310895"/>
                </a:lnTo>
                <a:lnTo>
                  <a:pt x="1613915" y="0"/>
                </a:lnTo>
                <a:close/>
              </a:path>
            </a:pathLst>
          </a:custGeom>
          <a:solidFill>
            <a:srgbClr val="A6A6A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2" name="object 52"/>
          <p:cNvSpPr/>
          <p:nvPr/>
        </p:nvSpPr>
        <p:spPr>
          <a:xfrm>
            <a:off x="5318759" y="3267455"/>
            <a:ext cx="1481455" cy="309880"/>
          </a:xfrm>
          <a:custGeom>
            <a:avLst/>
            <a:gdLst/>
            <a:ahLst/>
            <a:cxnLst/>
            <a:rect l="l" t="t" r="r" b="b"/>
            <a:pathLst>
              <a:path w="1481454" h="309879">
                <a:moveTo>
                  <a:pt x="1481327" y="0"/>
                </a:moveTo>
                <a:lnTo>
                  <a:pt x="0" y="0"/>
                </a:lnTo>
                <a:lnTo>
                  <a:pt x="0" y="309372"/>
                </a:lnTo>
                <a:lnTo>
                  <a:pt x="1481327" y="309372"/>
                </a:lnTo>
                <a:lnTo>
                  <a:pt x="1481327" y="0"/>
                </a:lnTo>
                <a:close/>
              </a:path>
            </a:pathLst>
          </a:custGeom>
          <a:solidFill>
            <a:srgbClr val="A6A6A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3" name="object 53"/>
          <p:cNvSpPr/>
          <p:nvPr/>
        </p:nvSpPr>
        <p:spPr>
          <a:xfrm>
            <a:off x="6608064" y="5591555"/>
            <a:ext cx="1518285" cy="311150"/>
          </a:xfrm>
          <a:custGeom>
            <a:avLst/>
            <a:gdLst/>
            <a:ahLst/>
            <a:cxnLst/>
            <a:rect l="l" t="t" r="r" b="b"/>
            <a:pathLst>
              <a:path w="1518284" h="311150">
                <a:moveTo>
                  <a:pt x="1517903" y="0"/>
                </a:moveTo>
                <a:lnTo>
                  <a:pt x="0" y="0"/>
                </a:lnTo>
                <a:lnTo>
                  <a:pt x="0" y="310896"/>
                </a:lnTo>
                <a:lnTo>
                  <a:pt x="1517903" y="310896"/>
                </a:lnTo>
                <a:lnTo>
                  <a:pt x="1517903" y="0"/>
                </a:lnTo>
                <a:close/>
              </a:path>
            </a:pathLst>
          </a:custGeom>
          <a:solidFill>
            <a:srgbClr val="FFC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4" name="object 54"/>
          <p:cNvSpPr/>
          <p:nvPr/>
        </p:nvSpPr>
        <p:spPr>
          <a:xfrm>
            <a:off x="6646164" y="4817364"/>
            <a:ext cx="1537970" cy="309880"/>
          </a:xfrm>
          <a:custGeom>
            <a:avLst/>
            <a:gdLst/>
            <a:ahLst/>
            <a:cxnLst/>
            <a:rect l="l" t="t" r="r" b="b"/>
            <a:pathLst>
              <a:path w="1537970" h="309879">
                <a:moveTo>
                  <a:pt x="1537716" y="0"/>
                </a:moveTo>
                <a:lnTo>
                  <a:pt x="0" y="0"/>
                </a:lnTo>
                <a:lnTo>
                  <a:pt x="0" y="309372"/>
                </a:lnTo>
                <a:lnTo>
                  <a:pt x="1537716" y="309372"/>
                </a:lnTo>
                <a:lnTo>
                  <a:pt x="1537716" y="0"/>
                </a:lnTo>
                <a:close/>
              </a:path>
            </a:pathLst>
          </a:custGeom>
          <a:solidFill>
            <a:srgbClr val="FFC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5" name="object 55"/>
          <p:cNvSpPr/>
          <p:nvPr/>
        </p:nvSpPr>
        <p:spPr>
          <a:xfrm>
            <a:off x="7030211" y="4041647"/>
            <a:ext cx="1615440" cy="311150"/>
          </a:xfrm>
          <a:custGeom>
            <a:avLst/>
            <a:gdLst/>
            <a:ahLst/>
            <a:cxnLst/>
            <a:rect l="l" t="t" r="r" b="b"/>
            <a:pathLst>
              <a:path w="1615440" h="311150">
                <a:moveTo>
                  <a:pt x="1615440" y="0"/>
                </a:moveTo>
                <a:lnTo>
                  <a:pt x="0" y="0"/>
                </a:lnTo>
                <a:lnTo>
                  <a:pt x="0" y="310895"/>
                </a:lnTo>
                <a:lnTo>
                  <a:pt x="1615440" y="310895"/>
                </a:lnTo>
                <a:lnTo>
                  <a:pt x="1615440" y="0"/>
                </a:lnTo>
                <a:close/>
              </a:path>
            </a:pathLst>
          </a:custGeom>
          <a:solidFill>
            <a:srgbClr val="FFC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6" name="object 56"/>
          <p:cNvSpPr/>
          <p:nvPr/>
        </p:nvSpPr>
        <p:spPr>
          <a:xfrm>
            <a:off x="6800088" y="3267455"/>
            <a:ext cx="1460500" cy="309880"/>
          </a:xfrm>
          <a:custGeom>
            <a:avLst/>
            <a:gdLst/>
            <a:ahLst/>
            <a:cxnLst/>
            <a:rect l="l" t="t" r="r" b="b"/>
            <a:pathLst>
              <a:path w="1460500" h="309879">
                <a:moveTo>
                  <a:pt x="1459992" y="0"/>
                </a:moveTo>
                <a:lnTo>
                  <a:pt x="0" y="0"/>
                </a:lnTo>
                <a:lnTo>
                  <a:pt x="0" y="309372"/>
                </a:lnTo>
                <a:lnTo>
                  <a:pt x="1459992" y="309372"/>
                </a:lnTo>
                <a:lnTo>
                  <a:pt x="1459992" y="0"/>
                </a:lnTo>
                <a:close/>
              </a:path>
            </a:pathLst>
          </a:custGeom>
          <a:solidFill>
            <a:srgbClr val="FFC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7" name="object 57"/>
          <p:cNvSpPr/>
          <p:nvPr/>
        </p:nvSpPr>
        <p:spPr>
          <a:xfrm>
            <a:off x="8125968" y="5591555"/>
            <a:ext cx="1461770" cy="311150"/>
          </a:xfrm>
          <a:custGeom>
            <a:avLst/>
            <a:gdLst/>
            <a:ahLst/>
            <a:cxnLst/>
            <a:rect l="l" t="t" r="r" b="b"/>
            <a:pathLst>
              <a:path w="1461770" h="311150">
                <a:moveTo>
                  <a:pt x="1461516" y="0"/>
                </a:moveTo>
                <a:lnTo>
                  <a:pt x="0" y="0"/>
                </a:lnTo>
                <a:lnTo>
                  <a:pt x="0" y="310896"/>
                </a:lnTo>
                <a:lnTo>
                  <a:pt x="1461516" y="310896"/>
                </a:lnTo>
                <a:lnTo>
                  <a:pt x="1461516" y="0"/>
                </a:lnTo>
                <a:close/>
              </a:path>
            </a:pathLst>
          </a:custGeom>
          <a:solidFill>
            <a:srgbClr val="5B9BD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8" name="object 58"/>
          <p:cNvSpPr/>
          <p:nvPr/>
        </p:nvSpPr>
        <p:spPr>
          <a:xfrm>
            <a:off x="8183880" y="4817364"/>
            <a:ext cx="1537970" cy="309880"/>
          </a:xfrm>
          <a:custGeom>
            <a:avLst/>
            <a:gdLst/>
            <a:ahLst/>
            <a:cxnLst/>
            <a:rect l="l" t="t" r="r" b="b"/>
            <a:pathLst>
              <a:path w="1537970" h="309879">
                <a:moveTo>
                  <a:pt x="1537716" y="0"/>
                </a:moveTo>
                <a:lnTo>
                  <a:pt x="0" y="0"/>
                </a:lnTo>
                <a:lnTo>
                  <a:pt x="0" y="309372"/>
                </a:lnTo>
                <a:lnTo>
                  <a:pt x="1537716" y="309372"/>
                </a:lnTo>
                <a:lnTo>
                  <a:pt x="1537716" y="0"/>
                </a:lnTo>
                <a:close/>
              </a:path>
            </a:pathLst>
          </a:custGeom>
          <a:solidFill>
            <a:srgbClr val="5B9BD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9" name="object 59"/>
          <p:cNvSpPr/>
          <p:nvPr/>
        </p:nvSpPr>
        <p:spPr>
          <a:xfrm>
            <a:off x="8645652" y="4041647"/>
            <a:ext cx="1518285" cy="311150"/>
          </a:xfrm>
          <a:custGeom>
            <a:avLst/>
            <a:gdLst/>
            <a:ahLst/>
            <a:cxnLst/>
            <a:rect l="l" t="t" r="r" b="b"/>
            <a:pathLst>
              <a:path w="1518284" h="311150">
                <a:moveTo>
                  <a:pt x="1517903" y="0"/>
                </a:moveTo>
                <a:lnTo>
                  <a:pt x="0" y="0"/>
                </a:lnTo>
                <a:lnTo>
                  <a:pt x="0" y="310895"/>
                </a:lnTo>
                <a:lnTo>
                  <a:pt x="1517903" y="310895"/>
                </a:lnTo>
                <a:lnTo>
                  <a:pt x="1517903" y="0"/>
                </a:lnTo>
                <a:close/>
              </a:path>
            </a:pathLst>
          </a:custGeom>
          <a:solidFill>
            <a:srgbClr val="5B9BD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0" name="object 60"/>
          <p:cNvSpPr/>
          <p:nvPr/>
        </p:nvSpPr>
        <p:spPr>
          <a:xfrm>
            <a:off x="8855964" y="2491739"/>
            <a:ext cx="1595755" cy="311150"/>
          </a:xfrm>
          <a:custGeom>
            <a:avLst/>
            <a:gdLst/>
            <a:ahLst/>
            <a:cxnLst/>
            <a:rect l="l" t="t" r="r" b="b"/>
            <a:pathLst>
              <a:path w="1595754" h="311150">
                <a:moveTo>
                  <a:pt x="1595627" y="0"/>
                </a:moveTo>
                <a:lnTo>
                  <a:pt x="0" y="0"/>
                </a:lnTo>
                <a:lnTo>
                  <a:pt x="0" y="310896"/>
                </a:lnTo>
                <a:lnTo>
                  <a:pt x="1595627" y="310896"/>
                </a:lnTo>
                <a:lnTo>
                  <a:pt x="1595627" y="0"/>
                </a:lnTo>
                <a:close/>
              </a:path>
            </a:pathLst>
          </a:custGeom>
          <a:solidFill>
            <a:srgbClr val="5B9BD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1" name="object 61"/>
          <p:cNvSpPr/>
          <p:nvPr/>
        </p:nvSpPr>
        <p:spPr>
          <a:xfrm>
            <a:off x="8799576" y="1717548"/>
            <a:ext cx="1633855" cy="309880"/>
          </a:xfrm>
          <a:custGeom>
            <a:avLst/>
            <a:gdLst/>
            <a:ahLst/>
            <a:cxnLst/>
            <a:rect l="l" t="t" r="r" b="b"/>
            <a:pathLst>
              <a:path w="1633854" h="309880">
                <a:moveTo>
                  <a:pt x="1633727" y="0"/>
                </a:moveTo>
                <a:lnTo>
                  <a:pt x="0" y="0"/>
                </a:lnTo>
                <a:lnTo>
                  <a:pt x="0" y="309372"/>
                </a:lnTo>
                <a:lnTo>
                  <a:pt x="1633727" y="309372"/>
                </a:lnTo>
                <a:lnTo>
                  <a:pt x="1633727" y="0"/>
                </a:lnTo>
                <a:close/>
              </a:path>
            </a:pathLst>
          </a:custGeom>
          <a:solidFill>
            <a:srgbClr val="5B9BD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2" name="object 62"/>
          <p:cNvSpPr/>
          <p:nvPr/>
        </p:nvSpPr>
        <p:spPr>
          <a:xfrm>
            <a:off x="2435351" y="1484375"/>
            <a:ext cx="0" cy="4650105"/>
          </a:xfrm>
          <a:custGeom>
            <a:avLst/>
            <a:gdLst/>
            <a:ahLst/>
            <a:cxnLst/>
            <a:rect l="l" t="t" r="r" b="b"/>
            <a:pathLst>
              <a:path h="4650105">
                <a:moveTo>
                  <a:pt x="0" y="4649724"/>
                </a:moveTo>
                <a:lnTo>
                  <a:pt x="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3" name="object 63"/>
          <p:cNvSpPr txBox="1"/>
          <p:nvPr/>
        </p:nvSpPr>
        <p:spPr>
          <a:xfrm>
            <a:off x="2892009" y="5601298"/>
            <a:ext cx="37465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E7E6E6"/>
                </a:solidFill>
                <a:effectLst/>
                <a:uLnTx/>
                <a:uFillTx/>
                <a:latin typeface="Calibri"/>
                <a:ea typeface="+mn-ea"/>
                <a:cs typeface="Calibri"/>
              </a:rPr>
              <a:t>67%</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4" name="object 64"/>
          <p:cNvSpPr txBox="1"/>
          <p:nvPr/>
        </p:nvSpPr>
        <p:spPr>
          <a:xfrm>
            <a:off x="2901536" y="4826203"/>
            <a:ext cx="37465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E7E6E6"/>
                </a:solidFill>
                <a:effectLst/>
                <a:uLnTx/>
                <a:uFillTx/>
                <a:latin typeface="Calibri"/>
                <a:ea typeface="+mn-ea"/>
                <a:cs typeface="Calibri"/>
              </a:rPr>
              <a:t>68%</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5" name="object 65"/>
          <p:cNvSpPr txBox="1"/>
          <p:nvPr/>
        </p:nvSpPr>
        <p:spPr>
          <a:xfrm>
            <a:off x="4237682" y="5601095"/>
            <a:ext cx="37465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73%</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6" name="object 66"/>
          <p:cNvSpPr txBox="1"/>
          <p:nvPr/>
        </p:nvSpPr>
        <p:spPr>
          <a:xfrm>
            <a:off x="4276193" y="4826001"/>
            <a:ext cx="37465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75%</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7" name="object 67"/>
          <p:cNvSpPr txBox="1"/>
          <p:nvPr/>
        </p:nvSpPr>
        <p:spPr>
          <a:xfrm>
            <a:off x="5679227" y="5600892"/>
            <a:ext cx="37465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77%</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8" name="object 68"/>
          <p:cNvSpPr txBox="1"/>
          <p:nvPr/>
        </p:nvSpPr>
        <p:spPr>
          <a:xfrm>
            <a:off x="5727265" y="4825798"/>
            <a:ext cx="37465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76%</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9" name="object 69"/>
          <p:cNvSpPr txBox="1"/>
          <p:nvPr/>
        </p:nvSpPr>
        <p:spPr>
          <a:xfrm>
            <a:off x="7178742" y="5600689"/>
            <a:ext cx="37465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79%</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0" name="object 70"/>
          <p:cNvSpPr txBox="1"/>
          <p:nvPr/>
        </p:nvSpPr>
        <p:spPr>
          <a:xfrm>
            <a:off x="7226780" y="4825595"/>
            <a:ext cx="37465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80%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1" name="object 71"/>
          <p:cNvSpPr txBox="1"/>
          <p:nvPr/>
        </p:nvSpPr>
        <p:spPr>
          <a:xfrm>
            <a:off x="8668529" y="5600487"/>
            <a:ext cx="37465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prstClr val="black"/>
                </a:solidFill>
                <a:effectLst/>
                <a:uLnTx/>
                <a:uFillTx/>
                <a:latin typeface="Calibri"/>
                <a:ea typeface="+mn-ea"/>
                <a:cs typeface="Calibri"/>
              </a:rPr>
              <a:t>76%</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2" name="object 72"/>
          <p:cNvSpPr txBox="1"/>
          <p:nvPr/>
        </p:nvSpPr>
        <p:spPr>
          <a:xfrm>
            <a:off x="8764605" y="4825393"/>
            <a:ext cx="37465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prstClr val="black"/>
                </a:solidFill>
                <a:effectLst/>
                <a:uLnTx/>
                <a:uFillTx/>
                <a:latin typeface="Calibri"/>
                <a:ea typeface="+mn-ea"/>
                <a:cs typeface="Calibri"/>
              </a:rPr>
              <a:t>80%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3" name="object 73"/>
          <p:cNvSpPr txBox="1"/>
          <p:nvPr/>
        </p:nvSpPr>
        <p:spPr>
          <a:xfrm>
            <a:off x="2353480" y="6188452"/>
            <a:ext cx="16510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74" name="object 74"/>
          <p:cNvSpPr txBox="1"/>
          <p:nvPr/>
        </p:nvSpPr>
        <p:spPr>
          <a:xfrm>
            <a:off x="3285711" y="6188452"/>
            <a:ext cx="22352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50%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75" name="object 75"/>
          <p:cNvSpPr txBox="1"/>
          <p:nvPr/>
        </p:nvSpPr>
        <p:spPr>
          <a:xfrm>
            <a:off x="4217941" y="6188452"/>
            <a:ext cx="28130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100%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76" name="object 76"/>
          <p:cNvSpPr txBox="1"/>
          <p:nvPr/>
        </p:nvSpPr>
        <p:spPr>
          <a:xfrm>
            <a:off x="5179090" y="6188452"/>
            <a:ext cx="28130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150%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77" name="object 77"/>
          <p:cNvSpPr txBox="1"/>
          <p:nvPr/>
        </p:nvSpPr>
        <p:spPr>
          <a:xfrm>
            <a:off x="6140239" y="6188452"/>
            <a:ext cx="28130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200%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78" name="object 78"/>
          <p:cNvSpPr txBox="1"/>
          <p:nvPr/>
        </p:nvSpPr>
        <p:spPr>
          <a:xfrm>
            <a:off x="7101388" y="6188452"/>
            <a:ext cx="28130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250%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79" name="object 79"/>
          <p:cNvSpPr txBox="1"/>
          <p:nvPr/>
        </p:nvSpPr>
        <p:spPr>
          <a:xfrm>
            <a:off x="8062536" y="6188452"/>
            <a:ext cx="28130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300%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80" name="object 80"/>
          <p:cNvSpPr txBox="1"/>
          <p:nvPr/>
        </p:nvSpPr>
        <p:spPr>
          <a:xfrm>
            <a:off x="9023685" y="6188452"/>
            <a:ext cx="28130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350%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81" name="object 81"/>
          <p:cNvSpPr txBox="1"/>
          <p:nvPr/>
        </p:nvSpPr>
        <p:spPr>
          <a:xfrm>
            <a:off x="9984833" y="6188452"/>
            <a:ext cx="28130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400%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82" name="object 82"/>
          <p:cNvSpPr txBox="1"/>
          <p:nvPr/>
        </p:nvSpPr>
        <p:spPr>
          <a:xfrm>
            <a:off x="10945983" y="6188452"/>
            <a:ext cx="28130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450%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83" name="object 83"/>
          <p:cNvSpPr txBox="1"/>
          <p:nvPr/>
        </p:nvSpPr>
        <p:spPr>
          <a:xfrm>
            <a:off x="1088961" y="5571628"/>
            <a:ext cx="114871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5" normalizeH="0" baseline="0" noProof="0" dirty="0">
                <a:ln>
                  <a:noFill/>
                </a:ln>
                <a:solidFill>
                  <a:srgbClr val="595958"/>
                </a:solidFill>
                <a:effectLst/>
                <a:uLnTx/>
                <a:uFillTx/>
                <a:latin typeface="Calibri"/>
                <a:ea typeface="+mn-ea"/>
                <a:cs typeface="Calibri"/>
              </a:rPr>
              <a:t>Jacksonville</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84" name="object 84"/>
          <p:cNvSpPr txBox="1"/>
          <p:nvPr/>
        </p:nvSpPr>
        <p:spPr>
          <a:xfrm>
            <a:off x="1438033" y="4796674"/>
            <a:ext cx="79946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5" normalizeH="0" baseline="0" noProof="0" dirty="0">
                <a:ln>
                  <a:noFill/>
                </a:ln>
                <a:solidFill>
                  <a:srgbClr val="595958"/>
                </a:solidFill>
                <a:effectLst/>
                <a:uLnTx/>
                <a:uFillTx/>
                <a:latin typeface="Calibri"/>
                <a:ea typeface="+mn-ea"/>
                <a:cs typeface="Calibri"/>
              </a:rPr>
              <a:t>Orlando</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85" name="object 85"/>
          <p:cNvSpPr/>
          <p:nvPr/>
        </p:nvSpPr>
        <p:spPr>
          <a:xfrm>
            <a:off x="3649979" y="1420367"/>
            <a:ext cx="127000" cy="125095"/>
          </a:xfrm>
          <a:custGeom>
            <a:avLst/>
            <a:gdLst/>
            <a:ahLst/>
            <a:cxnLst/>
            <a:rect l="l" t="t" r="r" b="b"/>
            <a:pathLst>
              <a:path w="127000" h="125094">
                <a:moveTo>
                  <a:pt x="0" y="0"/>
                </a:moveTo>
                <a:lnTo>
                  <a:pt x="126491" y="0"/>
                </a:lnTo>
                <a:lnTo>
                  <a:pt x="126491" y="124967"/>
                </a:lnTo>
                <a:lnTo>
                  <a:pt x="0" y="124967"/>
                </a:lnTo>
                <a:lnTo>
                  <a:pt x="0"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6" name="object 86"/>
          <p:cNvSpPr/>
          <p:nvPr/>
        </p:nvSpPr>
        <p:spPr>
          <a:xfrm>
            <a:off x="4611623" y="1420367"/>
            <a:ext cx="127000" cy="125095"/>
          </a:xfrm>
          <a:custGeom>
            <a:avLst/>
            <a:gdLst/>
            <a:ahLst/>
            <a:cxnLst/>
            <a:rect l="l" t="t" r="r" b="b"/>
            <a:pathLst>
              <a:path w="127000" h="125094">
                <a:moveTo>
                  <a:pt x="0" y="0"/>
                </a:moveTo>
                <a:lnTo>
                  <a:pt x="126491" y="0"/>
                </a:lnTo>
                <a:lnTo>
                  <a:pt x="126491" y="124967"/>
                </a:lnTo>
                <a:lnTo>
                  <a:pt x="0" y="124967"/>
                </a:lnTo>
                <a:lnTo>
                  <a:pt x="0"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7" name="object 87"/>
          <p:cNvSpPr/>
          <p:nvPr/>
        </p:nvSpPr>
        <p:spPr>
          <a:xfrm>
            <a:off x="5573267" y="1420367"/>
            <a:ext cx="125095" cy="125095"/>
          </a:xfrm>
          <a:custGeom>
            <a:avLst/>
            <a:gdLst/>
            <a:ahLst/>
            <a:cxnLst/>
            <a:rect l="l" t="t" r="r" b="b"/>
            <a:pathLst>
              <a:path w="125095" h="125094">
                <a:moveTo>
                  <a:pt x="0" y="0"/>
                </a:moveTo>
                <a:lnTo>
                  <a:pt x="124967" y="0"/>
                </a:lnTo>
                <a:lnTo>
                  <a:pt x="124967" y="124967"/>
                </a:lnTo>
                <a:lnTo>
                  <a:pt x="0" y="124967"/>
                </a:lnTo>
                <a:lnTo>
                  <a:pt x="0" y="0"/>
                </a:lnTo>
                <a:close/>
              </a:path>
            </a:pathLst>
          </a:custGeom>
          <a:solidFill>
            <a:srgbClr val="A6A6A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8" name="object 88"/>
          <p:cNvSpPr/>
          <p:nvPr/>
        </p:nvSpPr>
        <p:spPr>
          <a:xfrm>
            <a:off x="6533388" y="1420367"/>
            <a:ext cx="127000" cy="125095"/>
          </a:xfrm>
          <a:custGeom>
            <a:avLst/>
            <a:gdLst/>
            <a:ahLst/>
            <a:cxnLst/>
            <a:rect l="l" t="t" r="r" b="b"/>
            <a:pathLst>
              <a:path w="127000" h="125094">
                <a:moveTo>
                  <a:pt x="0" y="0"/>
                </a:moveTo>
                <a:lnTo>
                  <a:pt x="126492" y="0"/>
                </a:lnTo>
                <a:lnTo>
                  <a:pt x="126492" y="124967"/>
                </a:lnTo>
                <a:lnTo>
                  <a:pt x="0" y="124967"/>
                </a:lnTo>
                <a:lnTo>
                  <a:pt x="0" y="0"/>
                </a:lnTo>
                <a:close/>
              </a:path>
            </a:pathLst>
          </a:custGeom>
          <a:solidFill>
            <a:srgbClr val="FFC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9" name="object 89"/>
          <p:cNvSpPr/>
          <p:nvPr/>
        </p:nvSpPr>
        <p:spPr>
          <a:xfrm>
            <a:off x="7495031" y="1420367"/>
            <a:ext cx="125095" cy="125095"/>
          </a:xfrm>
          <a:custGeom>
            <a:avLst/>
            <a:gdLst/>
            <a:ahLst/>
            <a:cxnLst/>
            <a:rect l="l" t="t" r="r" b="b"/>
            <a:pathLst>
              <a:path w="125095" h="125094">
                <a:moveTo>
                  <a:pt x="0" y="0"/>
                </a:moveTo>
                <a:lnTo>
                  <a:pt x="124968" y="0"/>
                </a:lnTo>
                <a:lnTo>
                  <a:pt x="124968" y="124967"/>
                </a:lnTo>
                <a:lnTo>
                  <a:pt x="0" y="124967"/>
                </a:lnTo>
                <a:lnTo>
                  <a:pt x="0" y="0"/>
                </a:lnTo>
                <a:close/>
              </a:path>
            </a:pathLst>
          </a:custGeom>
          <a:solidFill>
            <a:srgbClr val="5B9BD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graphicFrame>
        <p:nvGraphicFramePr>
          <p:cNvPr id="90" name="object 90"/>
          <p:cNvGraphicFramePr>
            <a:graphicFrameLocks noGrp="1"/>
          </p:cNvGraphicFramePr>
          <p:nvPr/>
        </p:nvGraphicFramePr>
        <p:xfrm>
          <a:off x="888860" y="1377077"/>
          <a:ext cx="8942700" cy="2975464"/>
        </p:xfrm>
        <a:graphic>
          <a:graphicData uri="http://schemas.openxmlformats.org/drawingml/2006/table">
            <a:tbl>
              <a:tblPr firstRow="1" bandRow="1">
                <a:tableStyleId>{2D5ABB26-0587-4C30-8999-92F81FD0307C}</a:tableStyleId>
              </a:tblPr>
              <a:tblGrid>
                <a:gridCol w="1546225">
                  <a:extLst>
                    <a:ext uri="{9D8B030D-6E8A-4147-A177-3AD203B41FA5}">
                      <a16:colId xmlns:a16="http://schemas.microsoft.com/office/drawing/2014/main" val="20000"/>
                    </a:ext>
                  </a:extLst>
                </a:gridCol>
                <a:gridCol w="961389">
                  <a:extLst>
                    <a:ext uri="{9D8B030D-6E8A-4147-A177-3AD203B41FA5}">
                      <a16:colId xmlns:a16="http://schemas.microsoft.com/office/drawing/2014/main" val="20001"/>
                    </a:ext>
                  </a:extLst>
                </a:gridCol>
                <a:gridCol w="432435">
                  <a:extLst>
                    <a:ext uri="{9D8B030D-6E8A-4147-A177-3AD203B41FA5}">
                      <a16:colId xmlns:a16="http://schemas.microsoft.com/office/drawing/2014/main" val="20002"/>
                    </a:ext>
                  </a:extLst>
                </a:gridCol>
                <a:gridCol w="528320">
                  <a:extLst>
                    <a:ext uri="{9D8B030D-6E8A-4147-A177-3AD203B41FA5}">
                      <a16:colId xmlns:a16="http://schemas.microsoft.com/office/drawing/2014/main" val="20003"/>
                    </a:ext>
                  </a:extLst>
                </a:gridCol>
                <a:gridCol w="959485">
                  <a:extLst>
                    <a:ext uri="{9D8B030D-6E8A-4147-A177-3AD203B41FA5}">
                      <a16:colId xmlns:a16="http://schemas.microsoft.com/office/drawing/2014/main" val="20004"/>
                    </a:ext>
                  </a:extLst>
                </a:gridCol>
                <a:gridCol w="97154">
                  <a:extLst>
                    <a:ext uri="{9D8B030D-6E8A-4147-A177-3AD203B41FA5}">
                      <a16:colId xmlns:a16="http://schemas.microsoft.com/office/drawing/2014/main" val="20005"/>
                    </a:ext>
                  </a:extLst>
                </a:gridCol>
                <a:gridCol w="161925">
                  <a:extLst>
                    <a:ext uri="{9D8B030D-6E8A-4147-A177-3AD203B41FA5}">
                      <a16:colId xmlns:a16="http://schemas.microsoft.com/office/drawing/2014/main" val="20006"/>
                    </a:ext>
                  </a:extLst>
                </a:gridCol>
                <a:gridCol w="1109980">
                  <a:extLst>
                    <a:ext uri="{9D8B030D-6E8A-4147-A177-3AD203B41FA5}">
                      <a16:colId xmlns:a16="http://schemas.microsoft.com/office/drawing/2014/main" val="20007"/>
                    </a:ext>
                  </a:extLst>
                </a:gridCol>
                <a:gridCol w="553085">
                  <a:extLst>
                    <a:ext uri="{9D8B030D-6E8A-4147-A177-3AD203B41FA5}">
                      <a16:colId xmlns:a16="http://schemas.microsoft.com/office/drawing/2014/main" val="20008"/>
                    </a:ext>
                  </a:extLst>
                </a:gridCol>
                <a:gridCol w="960755">
                  <a:extLst>
                    <a:ext uri="{9D8B030D-6E8A-4147-A177-3AD203B41FA5}">
                      <a16:colId xmlns:a16="http://schemas.microsoft.com/office/drawing/2014/main" val="20009"/>
                    </a:ext>
                  </a:extLst>
                </a:gridCol>
                <a:gridCol w="56515">
                  <a:extLst>
                    <a:ext uri="{9D8B030D-6E8A-4147-A177-3AD203B41FA5}">
                      <a16:colId xmlns:a16="http://schemas.microsoft.com/office/drawing/2014/main" val="20010"/>
                    </a:ext>
                  </a:extLst>
                </a:gridCol>
                <a:gridCol w="385445">
                  <a:extLst>
                    <a:ext uri="{9D8B030D-6E8A-4147-A177-3AD203B41FA5}">
                      <a16:colId xmlns:a16="http://schemas.microsoft.com/office/drawing/2014/main" val="20011"/>
                    </a:ext>
                  </a:extLst>
                </a:gridCol>
                <a:gridCol w="153670">
                  <a:extLst>
                    <a:ext uri="{9D8B030D-6E8A-4147-A177-3AD203B41FA5}">
                      <a16:colId xmlns:a16="http://schemas.microsoft.com/office/drawing/2014/main" val="20012"/>
                    </a:ext>
                  </a:extLst>
                </a:gridCol>
                <a:gridCol w="55879">
                  <a:extLst>
                    <a:ext uri="{9D8B030D-6E8A-4147-A177-3AD203B41FA5}">
                      <a16:colId xmlns:a16="http://schemas.microsoft.com/office/drawing/2014/main" val="20013"/>
                    </a:ext>
                  </a:extLst>
                </a:gridCol>
                <a:gridCol w="368934">
                  <a:extLst>
                    <a:ext uri="{9D8B030D-6E8A-4147-A177-3AD203B41FA5}">
                      <a16:colId xmlns:a16="http://schemas.microsoft.com/office/drawing/2014/main" val="20014"/>
                    </a:ext>
                  </a:extLst>
                </a:gridCol>
                <a:gridCol w="611504">
                  <a:extLst>
                    <a:ext uri="{9D8B030D-6E8A-4147-A177-3AD203B41FA5}">
                      <a16:colId xmlns:a16="http://schemas.microsoft.com/office/drawing/2014/main" val="20015"/>
                    </a:ext>
                  </a:extLst>
                </a:gridCol>
              </a:tblGrid>
              <a:tr h="340470">
                <a:tc>
                  <a:txBody>
                    <a:bodyPr/>
                    <a:lstStyle/>
                    <a:p>
                      <a:pPr>
                        <a:lnSpc>
                          <a:spcPct val="100000"/>
                        </a:lnSpc>
                      </a:pPr>
                      <a:endParaRPr sz="2100">
                        <a:latin typeface="Times New Roman"/>
                        <a:cs typeface="Times New Roman"/>
                      </a:endParaRPr>
                    </a:p>
                  </a:txBody>
                  <a:tcPr marL="0" marR="0" marT="0" marB="0"/>
                </a:tc>
                <a:tc>
                  <a:txBody>
                    <a:bodyPr/>
                    <a:lstStyle/>
                    <a:p>
                      <a:pPr>
                        <a:lnSpc>
                          <a:spcPct val="100000"/>
                        </a:lnSpc>
                      </a:pPr>
                      <a:endParaRPr sz="2100">
                        <a:latin typeface="Times New Roman"/>
                        <a:cs typeface="Times New Roman"/>
                      </a:endParaRPr>
                    </a:p>
                  </a:txBody>
                  <a:tcPr marL="0" marR="0" marT="0" marB="0">
                    <a:lnR w="9525">
                      <a:solidFill>
                        <a:srgbClr val="DADADA"/>
                      </a:solidFill>
                      <a:prstDash val="solid"/>
                    </a:lnR>
                  </a:tcPr>
                </a:tc>
                <a:tc>
                  <a:txBody>
                    <a:bodyPr/>
                    <a:lstStyle/>
                    <a:p>
                      <a:pPr>
                        <a:lnSpc>
                          <a:spcPct val="100000"/>
                        </a:lnSpc>
                      </a:pPr>
                      <a:endParaRPr sz="2100">
                        <a:latin typeface="Times New Roman"/>
                        <a:cs typeface="Times New Roman"/>
                      </a:endParaRPr>
                    </a:p>
                  </a:txBody>
                  <a:tcPr marL="0" marR="0" marT="0" marB="0">
                    <a:lnL w="9525">
                      <a:solidFill>
                        <a:srgbClr val="DADADA"/>
                      </a:solidFill>
                      <a:prstDash val="solid"/>
                    </a:lnL>
                  </a:tcPr>
                </a:tc>
                <a:tc>
                  <a:txBody>
                    <a:bodyPr/>
                    <a:lstStyle/>
                    <a:p>
                      <a:pPr marL="4445">
                        <a:lnSpc>
                          <a:spcPts val="1710"/>
                        </a:lnSpc>
                      </a:pPr>
                      <a:r>
                        <a:rPr sz="1800" b="1" i="1" dirty="0">
                          <a:solidFill>
                            <a:srgbClr val="595958"/>
                          </a:solidFill>
                          <a:latin typeface="Calibri"/>
                          <a:cs typeface="Calibri"/>
                        </a:rPr>
                        <a:t>2017</a:t>
                      </a:r>
                      <a:endParaRPr sz="1800">
                        <a:latin typeface="Calibri"/>
                        <a:cs typeface="Calibri"/>
                      </a:endParaRPr>
                    </a:p>
                  </a:txBody>
                  <a:tcPr marL="0" marR="0" marT="0" marB="0">
                    <a:lnR w="9525">
                      <a:solidFill>
                        <a:srgbClr val="DADADA"/>
                      </a:solidFill>
                      <a:prstDash val="solid"/>
                    </a:lnR>
                  </a:tcPr>
                </a:tc>
                <a:tc>
                  <a:txBody>
                    <a:bodyPr/>
                    <a:lstStyle/>
                    <a:p>
                      <a:pPr marL="436245">
                        <a:lnSpc>
                          <a:spcPts val="1710"/>
                        </a:lnSpc>
                      </a:pPr>
                      <a:r>
                        <a:rPr sz="1800" b="1" i="1" dirty="0">
                          <a:solidFill>
                            <a:srgbClr val="595958"/>
                          </a:solidFill>
                          <a:latin typeface="Calibri"/>
                          <a:cs typeface="Calibri"/>
                        </a:rPr>
                        <a:t>2018</a:t>
                      </a:r>
                      <a:endParaRPr sz="1800">
                        <a:latin typeface="Calibri"/>
                        <a:cs typeface="Calibri"/>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2100">
                        <a:latin typeface="Times New Roman"/>
                        <a:cs typeface="Times New Roman"/>
                      </a:endParaRPr>
                    </a:p>
                  </a:txBody>
                  <a:tcPr marL="0" marR="0" marT="0" marB="0">
                    <a:lnL w="9525">
                      <a:solidFill>
                        <a:srgbClr val="DADADA"/>
                      </a:solidFill>
                      <a:prstDash val="solid"/>
                    </a:lnL>
                  </a:tcPr>
                </a:tc>
                <a:tc>
                  <a:txBody>
                    <a:bodyPr/>
                    <a:lstStyle/>
                    <a:p>
                      <a:pPr>
                        <a:lnSpc>
                          <a:spcPct val="100000"/>
                        </a:lnSpc>
                      </a:pPr>
                      <a:endParaRPr sz="2100">
                        <a:latin typeface="Times New Roman"/>
                        <a:cs typeface="Times New Roman"/>
                      </a:endParaRPr>
                    </a:p>
                  </a:txBody>
                  <a:tcPr marL="0" marR="0" marT="0" marB="0"/>
                </a:tc>
                <a:tc>
                  <a:txBody>
                    <a:bodyPr/>
                    <a:lstStyle/>
                    <a:p>
                      <a:pPr marL="177800">
                        <a:lnSpc>
                          <a:spcPts val="1710"/>
                        </a:lnSpc>
                      </a:pPr>
                      <a:r>
                        <a:rPr sz="1800" b="1" i="1" dirty="0">
                          <a:solidFill>
                            <a:srgbClr val="595958"/>
                          </a:solidFill>
                          <a:latin typeface="Calibri"/>
                          <a:cs typeface="Calibri"/>
                        </a:rPr>
                        <a:t>2019</a:t>
                      </a:r>
                      <a:endParaRPr sz="1800">
                        <a:latin typeface="Calibri"/>
                        <a:cs typeface="Calibri"/>
                      </a:endParaRPr>
                    </a:p>
                  </a:txBody>
                  <a:tcPr marL="0" marR="0" marT="0" marB="0"/>
                </a:tc>
                <a:tc>
                  <a:txBody>
                    <a:bodyPr/>
                    <a:lstStyle/>
                    <a:p>
                      <a:pPr marL="28575">
                        <a:lnSpc>
                          <a:spcPts val="1710"/>
                        </a:lnSpc>
                      </a:pPr>
                      <a:r>
                        <a:rPr sz="1800" b="1" i="1" dirty="0">
                          <a:solidFill>
                            <a:srgbClr val="595958"/>
                          </a:solidFill>
                          <a:latin typeface="Calibri"/>
                          <a:cs typeface="Calibri"/>
                        </a:rPr>
                        <a:t>2020</a:t>
                      </a:r>
                      <a:endParaRPr sz="1800">
                        <a:latin typeface="Calibri"/>
                        <a:cs typeface="Calibri"/>
                      </a:endParaRPr>
                    </a:p>
                  </a:txBody>
                  <a:tcPr marL="0" marR="0" marT="0" marB="0">
                    <a:lnR w="9525">
                      <a:solidFill>
                        <a:srgbClr val="DADADA"/>
                      </a:solidFill>
                      <a:prstDash val="solid"/>
                    </a:lnR>
                  </a:tcPr>
                </a:tc>
                <a:tc>
                  <a:txBody>
                    <a:bodyPr/>
                    <a:lstStyle/>
                    <a:p>
                      <a:pPr marR="52069" algn="r">
                        <a:lnSpc>
                          <a:spcPts val="1710"/>
                        </a:lnSpc>
                      </a:pPr>
                      <a:r>
                        <a:rPr sz="1800" b="1" i="1" dirty="0">
                          <a:solidFill>
                            <a:srgbClr val="595958"/>
                          </a:solidFill>
                          <a:latin typeface="Calibri"/>
                          <a:cs typeface="Calibri"/>
                        </a:rPr>
                        <a:t>2021</a:t>
                      </a:r>
                      <a:endParaRPr sz="1800">
                        <a:latin typeface="Calibri"/>
                        <a:cs typeface="Calibri"/>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2100">
                        <a:latin typeface="Times New Roman"/>
                        <a:cs typeface="Times New Roman"/>
                      </a:endParaRPr>
                    </a:p>
                  </a:txBody>
                  <a:tcPr marL="0" marR="0" marT="0" marB="0">
                    <a:lnL w="9525">
                      <a:solidFill>
                        <a:srgbClr val="DADADA"/>
                      </a:solidFill>
                      <a:prstDash val="solid"/>
                    </a:lnL>
                  </a:tcPr>
                </a:tc>
                <a:tc gridSpan="5">
                  <a:txBody>
                    <a:bodyPr/>
                    <a:lstStyle/>
                    <a:p>
                      <a:pPr>
                        <a:lnSpc>
                          <a:spcPct val="100000"/>
                        </a:lnSpc>
                      </a:pPr>
                      <a:endParaRPr sz="2100">
                        <a:latin typeface="Times New Roman"/>
                        <a:cs typeface="Times New Roman"/>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309372">
                <a:tc>
                  <a:txBody>
                    <a:bodyPr/>
                    <a:lstStyle/>
                    <a:p>
                      <a:pPr marR="203835" algn="r">
                        <a:lnSpc>
                          <a:spcPts val="2095"/>
                        </a:lnSpc>
                      </a:pPr>
                      <a:r>
                        <a:rPr sz="1800" b="1" spc="-5" dirty="0">
                          <a:solidFill>
                            <a:srgbClr val="595958"/>
                          </a:solidFill>
                          <a:latin typeface="Calibri"/>
                          <a:cs typeface="Calibri"/>
                        </a:rPr>
                        <a:t>M</a:t>
                      </a:r>
                      <a:r>
                        <a:rPr sz="1800" b="1" dirty="0">
                          <a:solidFill>
                            <a:srgbClr val="595958"/>
                          </a:solidFill>
                          <a:latin typeface="Calibri"/>
                          <a:cs typeface="Calibri"/>
                        </a:rPr>
                        <a:t>i</a:t>
                      </a:r>
                      <a:r>
                        <a:rPr sz="1800" b="1" spc="-5" dirty="0">
                          <a:solidFill>
                            <a:srgbClr val="595958"/>
                          </a:solidFill>
                          <a:latin typeface="Calibri"/>
                          <a:cs typeface="Calibri"/>
                        </a:rPr>
                        <a:t>ami</a:t>
                      </a:r>
                      <a:endParaRPr sz="1800">
                        <a:latin typeface="Calibri"/>
                        <a:cs typeface="Calibri"/>
                      </a:endParaRPr>
                    </a:p>
                  </a:txBody>
                  <a:tcPr marL="0" marR="0" marT="0" marB="0"/>
                </a:tc>
                <a:tc>
                  <a:txBody>
                    <a:bodyPr/>
                    <a:lstStyle/>
                    <a:p>
                      <a:pPr marR="20320" algn="r">
                        <a:lnSpc>
                          <a:spcPct val="100000"/>
                        </a:lnSpc>
                        <a:spcBef>
                          <a:spcPts val="160"/>
                        </a:spcBef>
                      </a:pPr>
                      <a:r>
                        <a:rPr sz="1600" spc="-5" dirty="0">
                          <a:solidFill>
                            <a:srgbClr val="E7E6E6"/>
                          </a:solidFill>
                          <a:latin typeface="Calibri"/>
                          <a:cs typeface="Calibri"/>
                        </a:rPr>
                        <a:t>79%</a:t>
                      </a:r>
                      <a:endParaRPr sz="1600">
                        <a:latin typeface="Calibri"/>
                        <a:cs typeface="Calibri"/>
                      </a:endParaRPr>
                    </a:p>
                  </a:txBody>
                  <a:tcPr marL="0" marR="0" marT="20320" marB="0">
                    <a:solidFill>
                      <a:srgbClr val="4472C4"/>
                    </a:solidFill>
                  </a:tcPr>
                </a:tc>
                <a:tc>
                  <a:txBody>
                    <a:bodyPr/>
                    <a:lstStyle/>
                    <a:p>
                      <a:pPr>
                        <a:lnSpc>
                          <a:spcPct val="100000"/>
                        </a:lnSpc>
                      </a:pPr>
                      <a:endParaRPr sz="1900">
                        <a:latin typeface="Times New Roman"/>
                        <a:cs typeface="Times New Roman"/>
                      </a:endParaRPr>
                    </a:p>
                  </a:txBody>
                  <a:tcPr marL="0" marR="0" marT="0" marB="0">
                    <a:solidFill>
                      <a:srgbClr val="4472C4"/>
                    </a:solidFill>
                  </a:tcPr>
                </a:tc>
                <a:tc>
                  <a:txBody>
                    <a:bodyPr/>
                    <a:lstStyle/>
                    <a:p>
                      <a:pPr>
                        <a:lnSpc>
                          <a:spcPct val="100000"/>
                        </a:lnSpc>
                      </a:pPr>
                      <a:endParaRPr sz="1900">
                        <a:latin typeface="Times New Roman"/>
                        <a:cs typeface="Times New Roman"/>
                      </a:endParaRPr>
                    </a:p>
                  </a:txBody>
                  <a:tcPr marL="0" marR="0" marT="0" marB="0"/>
                </a:tc>
                <a:tc>
                  <a:txBody>
                    <a:bodyPr/>
                    <a:lstStyle/>
                    <a:p>
                      <a:pPr marL="227965">
                        <a:lnSpc>
                          <a:spcPct val="100000"/>
                        </a:lnSpc>
                        <a:spcBef>
                          <a:spcPts val="160"/>
                        </a:spcBef>
                      </a:pPr>
                      <a:r>
                        <a:rPr sz="1600" spc="-10" dirty="0">
                          <a:solidFill>
                            <a:srgbClr val="3E3E3E"/>
                          </a:solidFill>
                          <a:latin typeface="Calibri"/>
                          <a:cs typeface="Calibri"/>
                        </a:rPr>
                        <a:t>84%</a:t>
                      </a:r>
                      <a:endParaRPr sz="1600">
                        <a:latin typeface="Calibri"/>
                        <a:cs typeface="Calibri"/>
                      </a:endParaRPr>
                    </a:p>
                  </a:txBody>
                  <a:tcPr marL="0" marR="0" marT="20320" marB="0">
                    <a:solidFill>
                      <a:srgbClr val="ED7D31"/>
                    </a:solidFill>
                  </a:tcPr>
                </a:tc>
                <a:tc>
                  <a:txBody>
                    <a:bodyPr/>
                    <a:lstStyle/>
                    <a:p>
                      <a:pPr>
                        <a:lnSpc>
                          <a:spcPct val="100000"/>
                        </a:lnSpc>
                      </a:pPr>
                      <a:endParaRPr sz="1900">
                        <a:latin typeface="Times New Roman"/>
                        <a:cs typeface="Times New Roman"/>
                      </a:endParaRPr>
                    </a:p>
                  </a:txBody>
                  <a:tcPr marL="0" marR="0" marT="0" marB="0">
                    <a:solidFill>
                      <a:srgbClr val="ED7D31"/>
                    </a:solidFill>
                  </a:tcPr>
                </a:tc>
                <a:tc>
                  <a:txBody>
                    <a:bodyPr/>
                    <a:lstStyle/>
                    <a:p>
                      <a:pPr>
                        <a:lnSpc>
                          <a:spcPct val="100000"/>
                        </a:lnSpc>
                      </a:pPr>
                      <a:endParaRPr sz="1900">
                        <a:latin typeface="Times New Roman"/>
                        <a:cs typeface="Times New Roman"/>
                      </a:endParaRPr>
                    </a:p>
                  </a:txBody>
                  <a:tcPr marL="0" marR="0" marT="0" marB="0">
                    <a:solidFill>
                      <a:srgbClr val="ED7D31"/>
                    </a:solidFill>
                  </a:tcPr>
                </a:tc>
                <a:tc>
                  <a:txBody>
                    <a:bodyPr/>
                    <a:lstStyle/>
                    <a:p>
                      <a:pPr marR="121285" algn="r">
                        <a:lnSpc>
                          <a:spcPct val="100000"/>
                        </a:lnSpc>
                        <a:spcBef>
                          <a:spcPts val="155"/>
                        </a:spcBef>
                      </a:pPr>
                      <a:r>
                        <a:rPr sz="1600" spc="-5" dirty="0">
                          <a:solidFill>
                            <a:srgbClr val="3E3E3E"/>
                          </a:solidFill>
                          <a:latin typeface="Calibri"/>
                          <a:cs typeface="Calibri"/>
                        </a:rPr>
                        <a:t>85%</a:t>
                      </a:r>
                      <a:endParaRPr sz="1600">
                        <a:latin typeface="Calibri"/>
                        <a:cs typeface="Calibri"/>
                      </a:endParaRPr>
                    </a:p>
                  </a:txBody>
                  <a:tcPr marL="0" marR="0" marT="19685" marB="0">
                    <a:solidFill>
                      <a:srgbClr val="A6A6A6"/>
                    </a:solidFill>
                  </a:tcPr>
                </a:tc>
                <a:tc>
                  <a:txBody>
                    <a:bodyPr/>
                    <a:lstStyle/>
                    <a:p>
                      <a:pPr>
                        <a:lnSpc>
                          <a:spcPct val="100000"/>
                        </a:lnSpc>
                      </a:pPr>
                      <a:endParaRPr sz="1900">
                        <a:latin typeface="Times New Roman"/>
                        <a:cs typeface="Times New Roman"/>
                      </a:endParaRPr>
                    </a:p>
                  </a:txBody>
                  <a:tcPr marL="0" marR="0" marT="0" marB="0">
                    <a:solidFill>
                      <a:srgbClr val="A6A6A6"/>
                    </a:solidFill>
                  </a:tcPr>
                </a:tc>
                <a:tc>
                  <a:txBody>
                    <a:bodyPr/>
                    <a:lstStyle/>
                    <a:p>
                      <a:pPr marR="20955" algn="r">
                        <a:lnSpc>
                          <a:spcPct val="100000"/>
                        </a:lnSpc>
                        <a:spcBef>
                          <a:spcPts val="155"/>
                        </a:spcBef>
                      </a:pPr>
                      <a:r>
                        <a:rPr sz="1600" spc="-5" dirty="0">
                          <a:solidFill>
                            <a:srgbClr val="3E3E3E"/>
                          </a:solidFill>
                          <a:latin typeface="Calibri"/>
                          <a:cs typeface="Calibri"/>
                        </a:rPr>
                        <a:t>83%</a:t>
                      </a:r>
                      <a:endParaRPr sz="1600">
                        <a:latin typeface="Calibri"/>
                        <a:cs typeface="Calibri"/>
                      </a:endParaRPr>
                    </a:p>
                  </a:txBody>
                  <a:tcPr marL="0" marR="0" marT="19685" marB="0">
                    <a:solidFill>
                      <a:srgbClr val="FFC000"/>
                    </a:solidFill>
                  </a:tcPr>
                </a:tc>
                <a:tc>
                  <a:txBody>
                    <a:bodyPr/>
                    <a:lstStyle/>
                    <a:p>
                      <a:pPr>
                        <a:lnSpc>
                          <a:spcPct val="100000"/>
                        </a:lnSpc>
                      </a:pPr>
                      <a:endParaRPr sz="1900">
                        <a:latin typeface="Times New Roman"/>
                        <a:cs typeface="Times New Roman"/>
                      </a:endParaRPr>
                    </a:p>
                  </a:txBody>
                  <a:tcPr marL="0" marR="0" marT="0" marB="0">
                    <a:solidFill>
                      <a:srgbClr val="FFC000"/>
                    </a:solidFill>
                  </a:tcPr>
                </a:tc>
                <a:tc>
                  <a:txBody>
                    <a:bodyPr/>
                    <a:lstStyle/>
                    <a:p>
                      <a:pPr>
                        <a:lnSpc>
                          <a:spcPct val="100000"/>
                        </a:lnSpc>
                      </a:pPr>
                      <a:endParaRPr sz="1900">
                        <a:latin typeface="Times New Roman"/>
                        <a:cs typeface="Times New Roman"/>
                      </a:endParaRPr>
                    </a:p>
                  </a:txBody>
                  <a:tcPr marL="0" marR="0" marT="0" marB="0">
                    <a:solidFill>
                      <a:srgbClr val="FFC000"/>
                    </a:solidFill>
                  </a:tcPr>
                </a:tc>
                <a:tc>
                  <a:txBody>
                    <a:bodyPr/>
                    <a:lstStyle/>
                    <a:p>
                      <a:pPr>
                        <a:lnSpc>
                          <a:spcPct val="100000"/>
                        </a:lnSpc>
                      </a:pPr>
                      <a:endParaRPr sz="1900">
                        <a:latin typeface="Times New Roman"/>
                        <a:cs typeface="Times New Roman"/>
                      </a:endParaRPr>
                    </a:p>
                  </a:txBody>
                  <a:tcPr marL="0" marR="0" marT="0" marB="0">
                    <a:solidFill>
                      <a:srgbClr val="FFC000"/>
                    </a:solidFill>
                  </a:tcPr>
                </a:tc>
                <a:tc>
                  <a:txBody>
                    <a:bodyPr/>
                    <a:lstStyle/>
                    <a:p>
                      <a:pPr>
                        <a:lnSpc>
                          <a:spcPct val="100000"/>
                        </a:lnSpc>
                      </a:pPr>
                      <a:endParaRPr sz="1900">
                        <a:latin typeface="Times New Roman"/>
                        <a:cs typeface="Times New Roman"/>
                      </a:endParaRPr>
                    </a:p>
                  </a:txBody>
                  <a:tcPr marL="0" marR="0" marT="0" marB="0">
                    <a:solidFill>
                      <a:srgbClr val="5B9BD5"/>
                    </a:solidFill>
                  </a:tcPr>
                </a:tc>
                <a:tc>
                  <a:txBody>
                    <a:bodyPr/>
                    <a:lstStyle/>
                    <a:p>
                      <a:pPr>
                        <a:lnSpc>
                          <a:spcPct val="100000"/>
                        </a:lnSpc>
                      </a:pPr>
                      <a:endParaRPr sz="1900">
                        <a:latin typeface="Times New Roman"/>
                        <a:cs typeface="Times New Roman"/>
                      </a:endParaRPr>
                    </a:p>
                  </a:txBody>
                  <a:tcPr marL="0" marR="0" marT="0" marB="0">
                    <a:solidFill>
                      <a:srgbClr val="5B9BD5"/>
                    </a:solidFill>
                  </a:tcPr>
                </a:tc>
                <a:tc>
                  <a:txBody>
                    <a:bodyPr/>
                    <a:lstStyle/>
                    <a:p>
                      <a:pPr marR="40640" algn="r">
                        <a:lnSpc>
                          <a:spcPct val="100000"/>
                        </a:lnSpc>
                        <a:spcBef>
                          <a:spcPts val="155"/>
                        </a:spcBef>
                      </a:pPr>
                      <a:r>
                        <a:rPr sz="1600" spc="-5" dirty="0">
                          <a:latin typeface="Calibri"/>
                          <a:cs typeface="Calibri"/>
                        </a:rPr>
                        <a:t>85%</a:t>
                      </a:r>
                      <a:endParaRPr sz="1600">
                        <a:latin typeface="Calibri"/>
                        <a:cs typeface="Calibri"/>
                      </a:endParaRPr>
                    </a:p>
                  </a:txBody>
                  <a:tcPr marL="0" marR="0" marT="19685" marB="0">
                    <a:solidFill>
                      <a:srgbClr val="5B9BD5"/>
                    </a:solidFill>
                  </a:tcPr>
                </a:tc>
                <a:extLst>
                  <a:ext uri="{0D108BD9-81ED-4DB2-BD59-A6C34878D82A}">
                    <a16:rowId xmlns:a16="http://schemas.microsoft.com/office/drawing/2014/main" val="10001"/>
                  </a:ext>
                </a:extLst>
              </a:tr>
              <a:tr h="464819">
                <a:tc>
                  <a:txBody>
                    <a:bodyPr/>
                    <a:lstStyle/>
                    <a:p>
                      <a:pPr>
                        <a:lnSpc>
                          <a:spcPct val="100000"/>
                        </a:lnSpc>
                      </a:pPr>
                      <a:endParaRPr sz="2100">
                        <a:latin typeface="Times New Roman"/>
                        <a:cs typeface="Times New Roman"/>
                      </a:endParaRPr>
                    </a:p>
                  </a:txBody>
                  <a:tcPr marL="0" marR="0" marT="0" marB="0"/>
                </a:tc>
                <a:tc>
                  <a:txBody>
                    <a:bodyPr/>
                    <a:lstStyle/>
                    <a:p>
                      <a:pPr>
                        <a:lnSpc>
                          <a:spcPct val="100000"/>
                        </a:lnSpc>
                      </a:pPr>
                      <a:endParaRPr sz="2100">
                        <a:latin typeface="Times New Roman"/>
                        <a:cs typeface="Times New Roman"/>
                      </a:endParaRPr>
                    </a:p>
                  </a:txBody>
                  <a:tcPr marL="0" marR="0" marT="0" marB="0">
                    <a:lnR w="9525">
                      <a:solidFill>
                        <a:srgbClr val="DADADA"/>
                      </a:solidFill>
                      <a:prstDash val="solid"/>
                    </a:lnR>
                  </a:tcPr>
                </a:tc>
                <a:tc>
                  <a:txBody>
                    <a:bodyPr/>
                    <a:lstStyle/>
                    <a:p>
                      <a:pPr>
                        <a:lnSpc>
                          <a:spcPct val="100000"/>
                        </a:lnSpc>
                      </a:pPr>
                      <a:endParaRPr sz="2100">
                        <a:latin typeface="Times New Roman"/>
                        <a:cs typeface="Times New Roman"/>
                      </a:endParaRPr>
                    </a:p>
                  </a:txBody>
                  <a:tcPr marL="0" marR="0" marT="0" marB="0">
                    <a:lnL w="9525">
                      <a:solidFill>
                        <a:srgbClr val="DADADA"/>
                      </a:solidFill>
                      <a:prstDash val="solid"/>
                    </a:lnL>
                  </a:tcPr>
                </a:tc>
                <a:tc>
                  <a:txBody>
                    <a:bodyPr/>
                    <a:lstStyle/>
                    <a:p>
                      <a:pPr>
                        <a:lnSpc>
                          <a:spcPct val="100000"/>
                        </a:lnSpc>
                      </a:pPr>
                      <a:endParaRPr sz="2100">
                        <a:latin typeface="Times New Roman"/>
                        <a:cs typeface="Times New Roman"/>
                      </a:endParaRPr>
                    </a:p>
                  </a:txBody>
                  <a:tcPr marL="0" marR="0" marT="0" marB="0">
                    <a:lnR w="9525">
                      <a:solidFill>
                        <a:srgbClr val="DADADA"/>
                      </a:solidFill>
                      <a:prstDash val="solid"/>
                    </a:lnR>
                  </a:tcPr>
                </a:tc>
                <a:tc>
                  <a:txBody>
                    <a:bodyPr/>
                    <a:lstStyle/>
                    <a:p>
                      <a:pPr>
                        <a:lnSpc>
                          <a:spcPct val="100000"/>
                        </a:lnSpc>
                      </a:pPr>
                      <a:endParaRPr sz="21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2100">
                        <a:latin typeface="Times New Roman"/>
                        <a:cs typeface="Times New Roman"/>
                      </a:endParaRPr>
                    </a:p>
                  </a:txBody>
                  <a:tcPr marL="0" marR="0" marT="0" marB="0">
                    <a:lnL w="9525">
                      <a:solidFill>
                        <a:srgbClr val="DADADA"/>
                      </a:solidFill>
                      <a:prstDash val="solid"/>
                    </a:lnL>
                  </a:tcPr>
                </a:tc>
                <a:tc>
                  <a:txBody>
                    <a:bodyPr/>
                    <a:lstStyle/>
                    <a:p>
                      <a:pPr>
                        <a:lnSpc>
                          <a:spcPct val="100000"/>
                        </a:lnSpc>
                      </a:pPr>
                      <a:endParaRPr sz="2100">
                        <a:latin typeface="Times New Roman"/>
                        <a:cs typeface="Times New Roman"/>
                      </a:endParaRPr>
                    </a:p>
                  </a:txBody>
                  <a:tcPr marL="0" marR="0" marT="0" marB="0"/>
                </a:tc>
                <a:tc>
                  <a:txBody>
                    <a:bodyPr/>
                    <a:lstStyle/>
                    <a:p>
                      <a:pPr>
                        <a:lnSpc>
                          <a:spcPct val="100000"/>
                        </a:lnSpc>
                      </a:pPr>
                      <a:endParaRPr sz="2100">
                        <a:latin typeface="Times New Roman"/>
                        <a:cs typeface="Times New Roman"/>
                      </a:endParaRPr>
                    </a:p>
                  </a:txBody>
                  <a:tcPr marL="0" marR="0" marT="0" marB="0"/>
                </a:tc>
                <a:tc>
                  <a:txBody>
                    <a:bodyPr/>
                    <a:lstStyle/>
                    <a:p>
                      <a:pPr>
                        <a:lnSpc>
                          <a:spcPct val="100000"/>
                        </a:lnSpc>
                      </a:pPr>
                      <a:endParaRPr sz="2100">
                        <a:latin typeface="Times New Roman"/>
                        <a:cs typeface="Times New Roman"/>
                      </a:endParaRPr>
                    </a:p>
                  </a:txBody>
                  <a:tcPr marL="0" marR="0" marT="0" marB="0">
                    <a:lnR w="9525">
                      <a:solidFill>
                        <a:srgbClr val="DADADA"/>
                      </a:solidFill>
                      <a:prstDash val="solid"/>
                    </a:lnR>
                  </a:tcPr>
                </a:tc>
                <a:tc>
                  <a:txBody>
                    <a:bodyPr/>
                    <a:lstStyle/>
                    <a:p>
                      <a:pPr>
                        <a:lnSpc>
                          <a:spcPct val="100000"/>
                        </a:lnSpc>
                      </a:pPr>
                      <a:endParaRPr sz="21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2100">
                        <a:latin typeface="Times New Roman"/>
                        <a:cs typeface="Times New Roman"/>
                      </a:endParaRPr>
                    </a:p>
                  </a:txBody>
                  <a:tcPr marL="0" marR="0" marT="0" marB="0">
                    <a:lnL w="9525">
                      <a:solidFill>
                        <a:srgbClr val="DADADA"/>
                      </a:solidFill>
                      <a:prstDash val="solid"/>
                    </a:lnL>
                  </a:tcPr>
                </a:tc>
                <a:tc>
                  <a:txBody>
                    <a:bodyPr/>
                    <a:lstStyle/>
                    <a:p>
                      <a:pPr>
                        <a:lnSpc>
                          <a:spcPct val="100000"/>
                        </a:lnSpc>
                      </a:pPr>
                      <a:endParaRPr sz="2100">
                        <a:latin typeface="Times New Roman"/>
                        <a:cs typeface="Times New Roman"/>
                      </a:endParaRPr>
                    </a:p>
                  </a:txBody>
                  <a:tcPr marL="0" marR="0" marT="0" marB="0"/>
                </a:tc>
                <a:tc>
                  <a:txBody>
                    <a:bodyPr/>
                    <a:lstStyle/>
                    <a:p>
                      <a:pPr>
                        <a:lnSpc>
                          <a:spcPct val="100000"/>
                        </a:lnSpc>
                      </a:pPr>
                      <a:endParaRPr sz="2100">
                        <a:latin typeface="Times New Roman"/>
                        <a:cs typeface="Times New Roman"/>
                      </a:endParaRPr>
                    </a:p>
                  </a:txBody>
                  <a:tcPr marL="0" marR="0" marT="0" marB="0"/>
                </a:tc>
                <a:tc>
                  <a:txBody>
                    <a:bodyPr/>
                    <a:lstStyle/>
                    <a:p>
                      <a:pPr>
                        <a:lnSpc>
                          <a:spcPct val="100000"/>
                        </a:lnSpc>
                      </a:pPr>
                      <a:endParaRPr sz="2100">
                        <a:latin typeface="Times New Roman"/>
                        <a:cs typeface="Times New Roman"/>
                      </a:endParaRPr>
                    </a:p>
                  </a:txBody>
                  <a:tcPr marL="0" marR="0" marT="0" marB="0"/>
                </a:tc>
                <a:tc>
                  <a:txBody>
                    <a:bodyPr/>
                    <a:lstStyle/>
                    <a:p>
                      <a:pPr>
                        <a:lnSpc>
                          <a:spcPct val="100000"/>
                        </a:lnSpc>
                      </a:pPr>
                      <a:endParaRPr sz="2100">
                        <a:latin typeface="Times New Roman"/>
                        <a:cs typeface="Times New Roman"/>
                      </a:endParaRPr>
                    </a:p>
                  </a:txBody>
                  <a:tcPr marL="0" marR="0" marT="0" marB="0"/>
                </a:tc>
                <a:tc>
                  <a:txBody>
                    <a:bodyPr/>
                    <a:lstStyle/>
                    <a:p>
                      <a:pPr>
                        <a:lnSpc>
                          <a:spcPct val="100000"/>
                        </a:lnSpc>
                      </a:pPr>
                      <a:endParaRPr sz="2100">
                        <a:latin typeface="Times New Roman"/>
                        <a:cs typeface="Times New Roman"/>
                      </a:endParaRPr>
                    </a:p>
                  </a:txBody>
                  <a:tcPr marL="0" marR="0" marT="0" marB="0"/>
                </a:tc>
                <a:extLst>
                  <a:ext uri="{0D108BD9-81ED-4DB2-BD59-A6C34878D82A}">
                    <a16:rowId xmlns:a16="http://schemas.microsoft.com/office/drawing/2014/main" val="10002"/>
                  </a:ext>
                </a:extLst>
              </a:tr>
              <a:tr h="310896">
                <a:tc>
                  <a:txBody>
                    <a:bodyPr/>
                    <a:lstStyle/>
                    <a:p>
                      <a:pPr marR="202565" algn="r">
                        <a:lnSpc>
                          <a:spcPts val="2105"/>
                        </a:lnSpc>
                      </a:pPr>
                      <a:r>
                        <a:rPr sz="1800" b="1" dirty="0">
                          <a:solidFill>
                            <a:srgbClr val="595958"/>
                          </a:solidFill>
                          <a:latin typeface="Calibri"/>
                          <a:cs typeface="Calibri"/>
                        </a:rPr>
                        <a:t>Ft.</a:t>
                      </a:r>
                      <a:r>
                        <a:rPr sz="1800" b="1" spc="-5" dirty="0">
                          <a:solidFill>
                            <a:srgbClr val="595958"/>
                          </a:solidFill>
                          <a:latin typeface="Calibri"/>
                          <a:cs typeface="Calibri"/>
                        </a:rPr>
                        <a:t>La</a:t>
                      </a:r>
                      <a:r>
                        <a:rPr sz="1800" b="1" spc="5" dirty="0">
                          <a:solidFill>
                            <a:srgbClr val="595958"/>
                          </a:solidFill>
                          <a:latin typeface="Calibri"/>
                          <a:cs typeface="Calibri"/>
                        </a:rPr>
                        <a:t>u</a:t>
                      </a:r>
                      <a:r>
                        <a:rPr sz="1800" b="1" spc="-10" dirty="0">
                          <a:solidFill>
                            <a:srgbClr val="595958"/>
                          </a:solidFill>
                          <a:latin typeface="Calibri"/>
                          <a:cs typeface="Calibri"/>
                        </a:rPr>
                        <a:t>d</a:t>
                      </a:r>
                      <a:r>
                        <a:rPr sz="1800" b="1" spc="5" dirty="0">
                          <a:solidFill>
                            <a:srgbClr val="595958"/>
                          </a:solidFill>
                          <a:latin typeface="Calibri"/>
                          <a:cs typeface="Calibri"/>
                        </a:rPr>
                        <a:t>e</a:t>
                      </a:r>
                      <a:r>
                        <a:rPr sz="1800" b="1" spc="-5" dirty="0">
                          <a:solidFill>
                            <a:srgbClr val="595958"/>
                          </a:solidFill>
                          <a:latin typeface="Calibri"/>
                          <a:cs typeface="Calibri"/>
                        </a:rPr>
                        <a:t>r</a:t>
                      </a:r>
                      <a:r>
                        <a:rPr sz="1800" b="1" spc="5" dirty="0">
                          <a:solidFill>
                            <a:srgbClr val="595958"/>
                          </a:solidFill>
                          <a:latin typeface="Calibri"/>
                          <a:cs typeface="Calibri"/>
                        </a:rPr>
                        <a:t>d</a:t>
                      </a:r>
                      <a:r>
                        <a:rPr sz="1800" b="1" spc="-5" dirty="0">
                          <a:solidFill>
                            <a:srgbClr val="595958"/>
                          </a:solidFill>
                          <a:latin typeface="Calibri"/>
                          <a:cs typeface="Calibri"/>
                        </a:rPr>
                        <a:t>a</a:t>
                      </a:r>
                      <a:r>
                        <a:rPr sz="1800" b="1" dirty="0">
                          <a:solidFill>
                            <a:srgbClr val="595958"/>
                          </a:solidFill>
                          <a:latin typeface="Calibri"/>
                          <a:cs typeface="Calibri"/>
                        </a:rPr>
                        <a:t>le</a:t>
                      </a:r>
                      <a:endParaRPr sz="1800">
                        <a:latin typeface="Calibri"/>
                        <a:cs typeface="Calibri"/>
                      </a:endParaRPr>
                    </a:p>
                  </a:txBody>
                  <a:tcPr marL="0" marR="0" marT="0" marB="0"/>
                </a:tc>
                <a:tc>
                  <a:txBody>
                    <a:bodyPr/>
                    <a:lstStyle/>
                    <a:p>
                      <a:pPr marR="10795" algn="r">
                        <a:lnSpc>
                          <a:spcPct val="100000"/>
                        </a:lnSpc>
                        <a:spcBef>
                          <a:spcPts val="165"/>
                        </a:spcBef>
                      </a:pPr>
                      <a:r>
                        <a:rPr sz="1600" spc="-5" dirty="0">
                          <a:solidFill>
                            <a:srgbClr val="E7E6E6"/>
                          </a:solidFill>
                          <a:latin typeface="Calibri"/>
                          <a:cs typeface="Calibri"/>
                        </a:rPr>
                        <a:t>80%</a:t>
                      </a:r>
                      <a:endParaRPr sz="1600">
                        <a:latin typeface="Calibri"/>
                        <a:cs typeface="Calibri"/>
                      </a:endParaRPr>
                    </a:p>
                  </a:txBody>
                  <a:tcPr marL="0" marR="0" marT="20955" marB="0">
                    <a:solidFill>
                      <a:srgbClr val="4472C4"/>
                    </a:solidFill>
                  </a:tcPr>
                </a:tc>
                <a:tc>
                  <a:txBody>
                    <a:bodyPr/>
                    <a:lstStyle/>
                    <a:p>
                      <a:pPr>
                        <a:lnSpc>
                          <a:spcPct val="100000"/>
                        </a:lnSpc>
                      </a:pPr>
                      <a:endParaRPr sz="1900">
                        <a:latin typeface="Times New Roman"/>
                        <a:cs typeface="Times New Roman"/>
                      </a:endParaRPr>
                    </a:p>
                  </a:txBody>
                  <a:tcPr marL="0" marR="0" marT="0" marB="0">
                    <a:solidFill>
                      <a:srgbClr val="4472C4"/>
                    </a:solidFill>
                  </a:tcPr>
                </a:tc>
                <a:tc>
                  <a:txBody>
                    <a:bodyPr/>
                    <a:lstStyle/>
                    <a:p>
                      <a:pPr>
                        <a:lnSpc>
                          <a:spcPct val="100000"/>
                        </a:lnSpc>
                      </a:pPr>
                      <a:endParaRPr sz="1900">
                        <a:latin typeface="Times New Roman"/>
                        <a:cs typeface="Times New Roman"/>
                      </a:endParaRPr>
                    </a:p>
                  </a:txBody>
                  <a:tcPr marL="0" marR="0" marT="0" marB="0"/>
                </a:tc>
                <a:tc>
                  <a:txBody>
                    <a:bodyPr/>
                    <a:lstStyle/>
                    <a:p>
                      <a:pPr marL="247015">
                        <a:lnSpc>
                          <a:spcPct val="100000"/>
                        </a:lnSpc>
                        <a:spcBef>
                          <a:spcPts val="165"/>
                        </a:spcBef>
                      </a:pPr>
                      <a:r>
                        <a:rPr sz="1600" spc="-10" dirty="0">
                          <a:solidFill>
                            <a:srgbClr val="3E3E3E"/>
                          </a:solidFill>
                          <a:latin typeface="Calibri"/>
                          <a:cs typeface="Calibri"/>
                        </a:rPr>
                        <a:t>84%</a:t>
                      </a:r>
                      <a:endParaRPr sz="1600">
                        <a:latin typeface="Calibri"/>
                        <a:cs typeface="Calibri"/>
                      </a:endParaRPr>
                    </a:p>
                  </a:txBody>
                  <a:tcPr marL="0" marR="0" marT="20955" marB="0">
                    <a:solidFill>
                      <a:srgbClr val="ED7D31"/>
                    </a:solidFill>
                  </a:tcPr>
                </a:tc>
                <a:tc>
                  <a:txBody>
                    <a:bodyPr/>
                    <a:lstStyle/>
                    <a:p>
                      <a:pPr>
                        <a:lnSpc>
                          <a:spcPct val="100000"/>
                        </a:lnSpc>
                      </a:pPr>
                      <a:endParaRPr sz="1900">
                        <a:latin typeface="Times New Roman"/>
                        <a:cs typeface="Times New Roman"/>
                      </a:endParaRPr>
                    </a:p>
                  </a:txBody>
                  <a:tcPr marL="0" marR="0" marT="0" marB="0">
                    <a:solidFill>
                      <a:srgbClr val="ED7D31"/>
                    </a:solidFill>
                  </a:tcPr>
                </a:tc>
                <a:tc>
                  <a:txBody>
                    <a:bodyPr/>
                    <a:lstStyle/>
                    <a:p>
                      <a:pPr>
                        <a:lnSpc>
                          <a:spcPct val="100000"/>
                        </a:lnSpc>
                      </a:pPr>
                      <a:endParaRPr sz="1900">
                        <a:latin typeface="Times New Roman"/>
                        <a:cs typeface="Times New Roman"/>
                      </a:endParaRPr>
                    </a:p>
                  </a:txBody>
                  <a:tcPr marL="0" marR="0" marT="0" marB="0">
                    <a:solidFill>
                      <a:srgbClr val="ED7D31"/>
                    </a:solidFill>
                  </a:tcPr>
                </a:tc>
                <a:tc>
                  <a:txBody>
                    <a:bodyPr/>
                    <a:lstStyle/>
                    <a:p>
                      <a:pPr marR="111760" algn="r">
                        <a:lnSpc>
                          <a:spcPct val="100000"/>
                        </a:lnSpc>
                        <a:spcBef>
                          <a:spcPts val="165"/>
                        </a:spcBef>
                      </a:pPr>
                      <a:r>
                        <a:rPr sz="1600" spc="-5" dirty="0">
                          <a:solidFill>
                            <a:srgbClr val="3E3E3E"/>
                          </a:solidFill>
                          <a:latin typeface="Calibri"/>
                          <a:cs typeface="Calibri"/>
                        </a:rPr>
                        <a:t>84%</a:t>
                      </a:r>
                      <a:endParaRPr sz="1600">
                        <a:latin typeface="Calibri"/>
                        <a:cs typeface="Calibri"/>
                      </a:endParaRPr>
                    </a:p>
                  </a:txBody>
                  <a:tcPr marL="0" marR="0" marT="20955" marB="0">
                    <a:solidFill>
                      <a:srgbClr val="A6A6A6"/>
                    </a:solidFill>
                  </a:tcPr>
                </a:tc>
                <a:tc>
                  <a:txBody>
                    <a:bodyPr/>
                    <a:lstStyle/>
                    <a:p>
                      <a:pPr>
                        <a:lnSpc>
                          <a:spcPct val="100000"/>
                        </a:lnSpc>
                      </a:pPr>
                      <a:endParaRPr sz="1900">
                        <a:latin typeface="Times New Roman"/>
                        <a:cs typeface="Times New Roman"/>
                      </a:endParaRPr>
                    </a:p>
                  </a:txBody>
                  <a:tcPr marL="0" marR="0" marT="0" marB="0">
                    <a:solidFill>
                      <a:srgbClr val="A6A6A6"/>
                    </a:solidFill>
                  </a:tcPr>
                </a:tc>
                <a:tc>
                  <a:txBody>
                    <a:bodyPr/>
                    <a:lstStyle/>
                    <a:p>
                      <a:pPr algn="r">
                        <a:lnSpc>
                          <a:spcPct val="100000"/>
                        </a:lnSpc>
                        <a:spcBef>
                          <a:spcPts val="160"/>
                        </a:spcBef>
                      </a:pPr>
                      <a:r>
                        <a:rPr sz="1600" spc="-5" dirty="0">
                          <a:solidFill>
                            <a:srgbClr val="3E3E3E"/>
                          </a:solidFill>
                          <a:latin typeface="Calibri"/>
                          <a:cs typeface="Calibri"/>
                        </a:rPr>
                        <a:t>86%</a:t>
                      </a:r>
                      <a:endParaRPr sz="1600">
                        <a:latin typeface="Calibri"/>
                        <a:cs typeface="Calibri"/>
                      </a:endParaRPr>
                    </a:p>
                  </a:txBody>
                  <a:tcPr marL="0" marR="0" marT="20320" marB="0">
                    <a:solidFill>
                      <a:srgbClr val="FFC000"/>
                    </a:solidFill>
                  </a:tcPr>
                </a:tc>
                <a:tc>
                  <a:txBody>
                    <a:bodyPr/>
                    <a:lstStyle/>
                    <a:p>
                      <a:pPr>
                        <a:lnSpc>
                          <a:spcPct val="100000"/>
                        </a:lnSpc>
                      </a:pPr>
                      <a:endParaRPr sz="1900">
                        <a:latin typeface="Times New Roman"/>
                        <a:cs typeface="Times New Roman"/>
                      </a:endParaRPr>
                    </a:p>
                  </a:txBody>
                  <a:tcPr marL="0" marR="0" marT="0" marB="0">
                    <a:solidFill>
                      <a:srgbClr val="FFC000"/>
                    </a:solidFill>
                  </a:tcPr>
                </a:tc>
                <a:tc>
                  <a:txBody>
                    <a:bodyPr/>
                    <a:lstStyle/>
                    <a:p>
                      <a:pPr>
                        <a:lnSpc>
                          <a:spcPct val="100000"/>
                        </a:lnSpc>
                      </a:pPr>
                      <a:endParaRPr sz="1900">
                        <a:latin typeface="Times New Roman"/>
                        <a:cs typeface="Times New Roman"/>
                      </a:endParaRPr>
                    </a:p>
                  </a:txBody>
                  <a:tcPr marL="0" marR="0" marT="0" marB="0">
                    <a:solidFill>
                      <a:srgbClr val="FFC000"/>
                    </a:solidFill>
                  </a:tcPr>
                </a:tc>
                <a:tc>
                  <a:txBody>
                    <a:bodyPr/>
                    <a:lstStyle/>
                    <a:p>
                      <a:pPr>
                        <a:lnSpc>
                          <a:spcPct val="100000"/>
                        </a:lnSpc>
                      </a:pPr>
                      <a:endParaRPr sz="1900">
                        <a:latin typeface="Times New Roman"/>
                        <a:cs typeface="Times New Roman"/>
                      </a:endParaRPr>
                    </a:p>
                  </a:txBody>
                  <a:tcPr marL="0" marR="0" marT="0" marB="0">
                    <a:solidFill>
                      <a:srgbClr val="FFC000"/>
                    </a:solidFill>
                  </a:tcPr>
                </a:tc>
                <a:tc>
                  <a:txBody>
                    <a:bodyPr/>
                    <a:lstStyle/>
                    <a:p>
                      <a:pPr>
                        <a:lnSpc>
                          <a:spcPct val="100000"/>
                        </a:lnSpc>
                      </a:pPr>
                      <a:endParaRPr sz="1900">
                        <a:latin typeface="Times New Roman"/>
                        <a:cs typeface="Times New Roman"/>
                      </a:endParaRPr>
                    </a:p>
                  </a:txBody>
                  <a:tcPr marL="0" marR="0" marT="0" marB="0">
                    <a:solidFill>
                      <a:srgbClr val="5B9BD5"/>
                    </a:solidFill>
                  </a:tcPr>
                </a:tc>
                <a:tc>
                  <a:txBody>
                    <a:bodyPr/>
                    <a:lstStyle/>
                    <a:p>
                      <a:pPr>
                        <a:lnSpc>
                          <a:spcPct val="100000"/>
                        </a:lnSpc>
                      </a:pPr>
                      <a:endParaRPr sz="1900">
                        <a:latin typeface="Times New Roman"/>
                        <a:cs typeface="Times New Roman"/>
                      </a:endParaRPr>
                    </a:p>
                  </a:txBody>
                  <a:tcPr marL="0" marR="0" marT="0" marB="0">
                    <a:solidFill>
                      <a:srgbClr val="5B9BD5"/>
                    </a:solidFill>
                  </a:tcPr>
                </a:tc>
                <a:tc>
                  <a:txBody>
                    <a:bodyPr/>
                    <a:lstStyle/>
                    <a:p>
                      <a:pPr marR="1905" algn="r">
                        <a:lnSpc>
                          <a:spcPct val="100000"/>
                        </a:lnSpc>
                        <a:spcBef>
                          <a:spcPts val="160"/>
                        </a:spcBef>
                      </a:pPr>
                      <a:r>
                        <a:rPr sz="1600" spc="-5" dirty="0">
                          <a:latin typeface="Calibri"/>
                          <a:cs typeface="Calibri"/>
                        </a:rPr>
                        <a:t>83%</a:t>
                      </a:r>
                      <a:endParaRPr sz="1600">
                        <a:latin typeface="Calibri"/>
                        <a:cs typeface="Calibri"/>
                      </a:endParaRPr>
                    </a:p>
                  </a:txBody>
                  <a:tcPr marL="0" marR="0" marT="20320" marB="0">
                    <a:solidFill>
                      <a:srgbClr val="5B9BD5"/>
                    </a:solidFill>
                  </a:tcPr>
                </a:tc>
                <a:extLst>
                  <a:ext uri="{0D108BD9-81ED-4DB2-BD59-A6C34878D82A}">
                    <a16:rowId xmlns:a16="http://schemas.microsoft.com/office/drawing/2014/main" val="10003"/>
                  </a:ext>
                </a:extLst>
              </a:tr>
              <a:tr h="464819">
                <a:tc>
                  <a:txBody>
                    <a:bodyPr/>
                    <a:lstStyle/>
                    <a:p>
                      <a:pPr>
                        <a:lnSpc>
                          <a:spcPct val="100000"/>
                        </a:lnSpc>
                      </a:pPr>
                      <a:endParaRPr sz="2100">
                        <a:latin typeface="Times New Roman"/>
                        <a:cs typeface="Times New Roman"/>
                      </a:endParaRPr>
                    </a:p>
                  </a:txBody>
                  <a:tcPr marL="0" marR="0" marT="0" marB="0"/>
                </a:tc>
                <a:tc>
                  <a:txBody>
                    <a:bodyPr/>
                    <a:lstStyle/>
                    <a:p>
                      <a:pPr>
                        <a:lnSpc>
                          <a:spcPct val="100000"/>
                        </a:lnSpc>
                      </a:pPr>
                      <a:endParaRPr sz="2100">
                        <a:latin typeface="Times New Roman"/>
                        <a:cs typeface="Times New Roman"/>
                      </a:endParaRPr>
                    </a:p>
                  </a:txBody>
                  <a:tcPr marL="0" marR="0" marT="0" marB="0">
                    <a:lnR w="9525">
                      <a:solidFill>
                        <a:srgbClr val="DADADA"/>
                      </a:solidFill>
                      <a:prstDash val="solid"/>
                    </a:lnR>
                  </a:tcPr>
                </a:tc>
                <a:tc>
                  <a:txBody>
                    <a:bodyPr/>
                    <a:lstStyle/>
                    <a:p>
                      <a:pPr>
                        <a:lnSpc>
                          <a:spcPct val="100000"/>
                        </a:lnSpc>
                      </a:pPr>
                      <a:endParaRPr sz="2100">
                        <a:latin typeface="Times New Roman"/>
                        <a:cs typeface="Times New Roman"/>
                      </a:endParaRPr>
                    </a:p>
                  </a:txBody>
                  <a:tcPr marL="0" marR="0" marT="0" marB="0">
                    <a:lnL w="9525">
                      <a:solidFill>
                        <a:srgbClr val="DADADA"/>
                      </a:solidFill>
                      <a:prstDash val="solid"/>
                    </a:lnL>
                  </a:tcPr>
                </a:tc>
                <a:tc>
                  <a:txBody>
                    <a:bodyPr/>
                    <a:lstStyle/>
                    <a:p>
                      <a:pPr>
                        <a:lnSpc>
                          <a:spcPct val="100000"/>
                        </a:lnSpc>
                      </a:pPr>
                      <a:endParaRPr sz="2100">
                        <a:latin typeface="Times New Roman"/>
                        <a:cs typeface="Times New Roman"/>
                      </a:endParaRPr>
                    </a:p>
                  </a:txBody>
                  <a:tcPr marL="0" marR="0" marT="0" marB="0">
                    <a:lnR w="9525">
                      <a:solidFill>
                        <a:srgbClr val="DADADA"/>
                      </a:solidFill>
                      <a:prstDash val="solid"/>
                    </a:lnR>
                  </a:tcPr>
                </a:tc>
                <a:tc>
                  <a:txBody>
                    <a:bodyPr/>
                    <a:lstStyle/>
                    <a:p>
                      <a:pPr>
                        <a:lnSpc>
                          <a:spcPct val="100000"/>
                        </a:lnSpc>
                      </a:pPr>
                      <a:endParaRPr sz="2100">
                        <a:latin typeface="Times New Roman"/>
                        <a:cs typeface="Times New Roman"/>
                      </a:endParaRPr>
                    </a:p>
                  </a:txBody>
                  <a:tcPr marL="0" marR="0" marT="0" marB="0">
                    <a:lnL w="9525">
                      <a:solidFill>
                        <a:srgbClr val="DADADA"/>
                      </a:solidFill>
                      <a:prstDash val="solid"/>
                    </a:lnL>
                  </a:tcPr>
                </a:tc>
                <a:tc>
                  <a:txBody>
                    <a:bodyPr/>
                    <a:lstStyle/>
                    <a:p>
                      <a:pPr>
                        <a:lnSpc>
                          <a:spcPct val="100000"/>
                        </a:lnSpc>
                      </a:pPr>
                      <a:endParaRPr sz="2100">
                        <a:latin typeface="Times New Roman"/>
                        <a:cs typeface="Times New Roman"/>
                      </a:endParaRPr>
                    </a:p>
                  </a:txBody>
                  <a:tcPr marL="0" marR="0" marT="0" marB="0"/>
                </a:tc>
                <a:tc>
                  <a:txBody>
                    <a:bodyPr/>
                    <a:lstStyle/>
                    <a:p>
                      <a:pPr>
                        <a:lnSpc>
                          <a:spcPct val="100000"/>
                        </a:lnSpc>
                      </a:pPr>
                      <a:endParaRPr sz="2100">
                        <a:latin typeface="Times New Roman"/>
                        <a:cs typeface="Times New Roman"/>
                      </a:endParaRPr>
                    </a:p>
                  </a:txBody>
                  <a:tcPr marL="0" marR="0" marT="0" marB="0"/>
                </a:tc>
                <a:tc>
                  <a:txBody>
                    <a:bodyPr/>
                    <a:lstStyle/>
                    <a:p>
                      <a:pPr>
                        <a:lnSpc>
                          <a:spcPct val="100000"/>
                        </a:lnSpc>
                      </a:pPr>
                      <a:endParaRPr sz="2100">
                        <a:latin typeface="Times New Roman"/>
                        <a:cs typeface="Times New Roman"/>
                      </a:endParaRPr>
                    </a:p>
                  </a:txBody>
                  <a:tcPr marL="0" marR="0" marT="0" marB="0"/>
                </a:tc>
                <a:tc>
                  <a:txBody>
                    <a:bodyPr/>
                    <a:lstStyle/>
                    <a:p>
                      <a:pPr>
                        <a:lnSpc>
                          <a:spcPct val="100000"/>
                        </a:lnSpc>
                      </a:pPr>
                      <a:endParaRPr sz="2100">
                        <a:latin typeface="Times New Roman"/>
                        <a:cs typeface="Times New Roman"/>
                      </a:endParaRPr>
                    </a:p>
                  </a:txBody>
                  <a:tcPr marL="0" marR="0" marT="0" marB="0">
                    <a:lnR w="9525">
                      <a:solidFill>
                        <a:srgbClr val="DADADA"/>
                      </a:solidFill>
                      <a:prstDash val="solid"/>
                    </a:lnR>
                  </a:tcPr>
                </a:tc>
                <a:tc>
                  <a:txBody>
                    <a:bodyPr/>
                    <a:lstStyle/>
                    <a:p>
                      <a:pPr>
                        <a:lnSpc>
                          <a:spcPct val="100000"/>
                        </a:lnSpc>
                      </a:pPr>
                      <a:endParaRPr sz="21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2100">
                        <a:latin typeface="Times New Roman"/>
                        <a:cs typeface="Times New Roman"/>
                      </a:endParaRPr>
                    </a:p>
                  </a:txBody>
                  <a:tcPr marL="0" marR="0" marT="0" marB="0">
                    <a:lnL w="9525">
                      <a:solidFill>
                        <a:srgbClr val="DADADA"/>
                      </a:solidFill>
                      <a:prstDash val="solid"/>
                    </a:lnL>
                  </a:tcPr>
                </a:tc>
                <a:tc>
                  <a:txBody>
                    <a:bodyPr/>
                    <a:lstStyle/>
                    <a:p>
                      <a:pPr>
                        <a:lnSpc>
                          <a:spcPct val="100000"/>
                        </a:lnSpc>
                      </a:pPr>
                      <a:endParaRPr sz="2100">
                        <a:latin typeface="Times New Roman"/>
                        <a:cs typeface="Times New Roman"/>
                      </a:endParaRPr>
                    </a:p>
                  </a:txBody>
                  <a:tcPr marL="0" marR="0" marT="0" marB="0"/>
                </a:tc>
                <a:tc>
                  <a:txBody>
                    <a:bodyPr/>
                    <a:lstStyle/>
                    <a:p>
                      <a:pPr>
                        <a:lnSpc>
                          <a:spcPct val="100000"/>
                        </a:lnSpc>
                      </a:pPr>
                      <a:endParaRPr sz="2100">
                        <a:latin typeface="Times New Roman"/>
                        <a:cs typeface="Times New Roman"/>
                      </a:endParaRPr>
                    </a:p>
                  </a:txBody>
                  <a:tcPr marL="0" marR="0" marT="0" marB="0"/>
                </a:tc>
                <a:tc>
                  <a:txBody>
                    <a:bodyPr/>
                    <a:lstStyle/>
                    <a:p>
                      <a:pPr>
                        <a:lnSpc>
                          <a:spcPct val="100000"/>
                        </a:lnSpc>
                      </a:pPr>
                      <a:endParaRPr sz="2100">
                        <a:latin typeface="Times New Roman"/>
                        <a:cs typeface="Times New Roman"/>
                      </a:endParaRPr>
                    </a:p>
                  </a:txBody>
                  <a:tcPr marL="0" marR="0" marT="0" marB="0"/>
                </a:tc>
                <a:tc>
                  <a:txBody>
                    <a:bodyPr/>
                    <a:lstStyle/>
                    <a:p>
                      <a:pPr>
                        <a:lnSpc>
                          <a:spcPct val="100000"/>
                        </a:lnSpc>
                      </a:pPr>
                      <a:endParaRPr sz="2100">
                        <a:latin typeface="Times New Roman"/>
                        <a:cs typeface="Times New Roman"/>
                      </a:endParaRPr>
                    </a:p>
                  </a:txBody>
                  <a:tcPr marL="0" marR="0" marT="0" marB="0"/>
                </a:tc>
                <a:tc>
                  <a:txBody>
                    <a:bodyPr/>
                    <a:lstStyle/>
                    <a:p>
                      <a:pPr>
                        <a:lnSpc>
                          <a:spcPct val="100000"/>
                        </a:lnSpc>
                      </a:pPr>
                      <a:endParaRPr sz="2100">
                        <a:latin typeface="Times New Roman"/>
                        <a:cs typeface="Times New Roman"/>
                      </a:endParaRPr>
                    </a:p>
                  </a:txBody>
                  <a:tcPr marL="0" marR="0" marT="0" marB="0"/>
                </a:tc>
                <a:extLst>
                  <a:ext uri="{0D108BD9-81ED-4DB2-BD59-A6C34878D82A}">
                    <a16:rowId xmlns:a16="http://schemas.microsoft.com/office/drawing/2014/main" val="10004"/>
                  </a:ext>
                </a:extLst>
              </a:tr>
              <a:tr h="309372">
                <a:tc>
                  <a:txBody>
                    <a:bodyPr/>
                    <a:lstStyle/>
                    <a:p>
                      <a:pPr marR="203200" algn="r">
                        <a:lnSpc>
                          <a:spcPts val="2095"/>
                        </a:lnSpc>
                      </a:pPr>
                      <a:r>
                        <a:rPr sz="1800" b="1" spc="-5" dirty="0">
                          <a:solidFill>
                            <a:srgbClr val="595958"/>
                          </a:solidFill>
                          <a:latin typeface="Calibri"/>
                          <a:cs typeface="Calibri"/>
                        </a:rPr>
                        <a:t>W.Palm</a:t>
                      </a:r>
                      <a:r>
                        <a:rPr sz="1800" b="1" spc="-70" dirty="0">
                          <a:solidFill>
                            <a:srgbClr val="595958"/>
                          </a:solidFill>
                          <a:latin typeface="Calibri"/>
                          <a:cs typeface="Calibri"/>
                        </a:rPr>
                        <a:t> </a:t>
                      </a:r>
                      <a:r>
                        <a:rPr sz="1800" b="1" spc="-5" dirty="0">
                          <a:solidFill>
                            <a:srgbClr val="595958"/>
                          </a:solidFill>
                          <a:latin typeface="Calibri"/>
                          <a:cs typeface="Calibri"/>
                        </a:rPr>
                        <a:t>Bch</a:t>
                      </a:r>
                      <a:endParaRPr sz="1800">
                        <a:latin typeface="Calibri"/>
                        <a:cs typeface="Calibri"/>
                      </a:endParaRPr>
                    </a:p>
                  </a:txBody>
                  <a:tcPr marL="0" marR="0" marT="0" marB="0"/>
                </a:tc>
                <a:tc>
                  <a:txBody>
                    <a:bodyPr/>
                    <a:lstStyle/>
                    <a:p>
                      <a:pPr marR="87630" algn="r">
                        <a:lnSpc>
                          <a:spcPct val="100000"/>
                        </a:lnSpc>
                        <a:spcBef>
                          <a:spcPts val="160"/>
                        </a:spcBef>
                      </a:pPr>
                      <a:r>
                        <a:rPr sz="1600" spc="-5" dirty="0">
                          <a:solidFill>
                            <a:srgbClr val="E7E6E6"/>
                          </a:solidFill>
                          <a:latin typeface="Calibri"/>
                          <a:cs typeface="Calibri"/>
                        </a:rPr>
                        <a:t>72%</a:t>
                      </a:r>
                      <a:endParaRPr sz="1600">
                        <a:latin typeface="Calibri"/>
                        <a:cs typeface="Calibri"/>
                      </a:endParaRPr>
                    </a:p>
                  </a:txBody>
                  <a:tcPr marL="0" marR="0" marT="20320" marB="0">
                    <a:solidFill>
                      <a:srgbClr val="4472C4"/>
                    </a:solidFill>
                  </a:tcPr>
                </a:tc>
                <a:tc>
                  <a:txBody>
                    <a:bodyPr/>
                    <a:lstStyle/>
                    <a:p>
                      <a:pPr>
                        <a:lnSpc>
                          <a:spcPct val="100000"/>
                        </a:lnSpc>
                      </a:pPr>
                      <a:endParaRPr sz="1900">
                        <a:latin typeface="Times New Roman"/>
                        <a:cs typeface="Times New Roman"/>
                      </a:endParaRPr>
                    </a:p>
                  </a:txBody>
                  <a:tcPr marL="0" marR="0" marT="0" marB="0">
                    <a:solidFill>
                      <a:srgbClr val="4472C4"/>
                    </a:solidFill>
                  </a:tcPr>
                </a:tc>
                <a:tc>
                  <a:txBody>
                    <a:bodyPr/>
                    <a:lstStyle/>
                    <a:p>
                      <a:pPr>
                        <a:lnSpc>
                          <a:spcPct val="100000"/>
                        </a:lnSpc>
                      </a:pPr>
                      <a:endParaRPr sz="1900">
                        <a:latin typeface="Times New Roman"/>
                        <a:cs typeface="Times New Roman"/>
                      </a:endParaRPr>
                    </a:p>
                  </a:txBody>
                  <a:tcPr marL="0" marR="0" marT="0" marB="0">
                    <a:solidFill>
                      <a:srgbClr val="ED7D31"/>
                    </a:solidFill>
                  </a:tcPr>
                </a:tc>
                <a:tc>
                  <a:txBody>
                    <a:bodyPr/>
                    <a:lstStyle/>
                    <a:p>
                      <a:pPr marL="35560">
                        <a:lnSpc>
                          <a:spcPct val="100000"/>
                        </a:lnSpc>
                        <a:spcBef>
                          <a:spcPts val="160"/>
                        </a:spcBef>
                      </a:pPr>
                      <a:r>
                        <a:rPr sz="1600" spc="-10" dirty="0">
                          <a:solidFill>
                            <a:srgbClr val="3E3E3E"/>
                          </a:solidFill>
                          <a:latin typeface="Calibri"/>
                          <a:cs typeface="Calibri"/>
                        </a:rPr>
                        <a:t>78%</a:t>
                      </a:r>
                      <a:endParaRPr sz="1600">
                        <a:latin typeface="Calibri"/>
                        <a:cs typeface="Calibri"/>
                      </a:endParaRPr>
                    </a:p>
                  </a:txBody>
                  <a:tcPr marL="0" marR="0" marT="20320" marB="0">
                    <a:solidFill>
                      <a:srgbClr val="ED7D31"/>
                    </a:solidFill>
                  </a:tcPr>
                </a:tc>
                <a:tc>
                  <a:txBody>
                    <a:bodyPr/>
                    <a:lstStyle/>
                    <a:p>
                      <a:pPr>
                        <a:lnSpc>
                          <a:spcPct val="100000"/>
                        </a:lnSpc>
                      </a:pPr>
                      <a:endParaRPr sz="1900">
                        <a:latin typeface="Times New Roman"/>
                        <a:cs typeface="Times New Roman"/>
                      </a:endParaRPr>
                    </a:p>
                  </a:txBody>
                  <a:tcPr marL="0" marR="0" marT="0" marB="0">
                    <a:solidFill>
                      <a:srgbClr val="A6A6A6"/>
                    </a:solidFill>
                  </a:tcPr>
                </a:tc>
                <a:tc>
                  <a:txBody>
                    <a:bodyPr/>
                    <a:lstStyle/>
                    <a:p>
                      <a:pPr>
                        <a:lnSpc>
                          <a:spcPct val="100000"/>
                        </a:lnSpc>
                      </a:pPr>
                      <a:endParaRPr sz="1900">
                        <a:latin typeface="Times New Roman"/>
                        <a:cs typeface="Times New Roman"/>
                      </a:endParaRPr>
                    </a:p>
                  </a:txBody>
                  <a:tcPr marL="0" marR="0" marT="0" marB="0">
                    <a:solidFill>
                      <a:srgbClr val="A6A6A6"/>
                    </a:solidFill>
                  </a:tcPr>
                </a:tc>
                <a:tc>
                  <a:txBody>
                    <a:bodyPr/>
                    <a:lstStyle/>
                    <a:p>
                      <a:pPr marL="305435">
                        <a:lnSpc>
                          <a:spcPct val="100000"/>
                        </a:lnSpc>
                        <a:spcBef>
                          <a:spcPts val="160"/>
                        </a:spcBef>
                      </a:pPr>
                      <a:r>
                        <a:rPr sz="1600" spc="-10" dirty="0">
                          <a:solidFill>
                            <a:srgbClr val="3E3E3E"/>
                          </a:solidFill>
                          <a:latin typeface="Calibri"/>
                          <a:cs typeface="Calibri"/>
                        </a:rPr>
                        <a:t>77%</a:t>
                      </a:r>
                      <a:endParaRPr sz="1600">
                        <a:latin typeface="Calibri"/>
                        <a:cs typeface="Calibri"/>
                      </a:endParaRPr>
                    </a:p>
                  </a:txBody>
                  <a:tcPr marL="0" marR="0" marT="20320" marB="0">
                    <a:solidFill>
                      <a:srgbClr val="A6A6A6"/>
                    </a:solidFill>
                  </a:tcPr>
                </a:tc>
                <a:tc>
                  <a:txBody>
                    <a:bodyPr/>
                    <a:lstStyle/>
                    <a:p>
                      <a:pPr>
                        <a:lnSpc>
                          <a:spcPct val="100000"/>
                        </a:lnSpc>
                      </a:pPr>
                      <a:endParaRPr sz="1900">
                        <a:latin typeface="Times New Roman"/>
                        <a:cs typeface="Times New Roman"/>
                      </a:endParaRPr>
                    </a:p>
                  </a:txBody>
                  <a:tcPr marL="0" marR="0" marT="0" marB="0"/>
                </a:tc>
                <a:tc>
                  <a:txBody>
                    <a:bodyPr/>
                    <a:lstStyle/>
                    <a:p>
                      <a:pPr marL="112395">
                        <a:lnSpc>
                          <a:spcPct val="100000"/>
                        </a:lnSpc>
                        <a:spcBef>
                          <a:spcPts val="155"/>
                        </a:spcBef>
                      </a:pPr>
                      <a:r>
                        <a:rPr sz="1600" spc="-10" dirty="0">
                          <a:solidFill>
                            <a:srgbClr val="3E3E3E"/>
                          </a:solidFill>
                          <a:latin typeface="Calibri"/>
                          <a:cs typeface="Calibri"/>
                        </a:rPr>
                        <a:t>76%</a:t>
                      </a:r>
                      <a:endParaRPr sz="1600">
                        <a:latin typeface="Calibri"/>
                        <a:cs typeface="Calibri"/>
                      </a:endParaRPr>
                    </a:p>
                  </a:txBody>
                  <a:tcPr marL="0" marR="0" marT="19685" marB="0">
                    <a:solidFill>
                      <a:srgbClr val="FFC000"/>
                    </a:solidFill>
                  </a:tcPr>
                </a:tc>
                <a:tc>
                  <a:txBody>
                    <a:bodyPr/>
                    <a:lstStyle/>
                    <a:p>
                      <a:pPr>
                        <a:lnSpc>
                          <a:spcPct val="100000"/>
                        </a:lnSpc>
                      </a:pPr>
                      <a:endParaRPr sz="1900">
                        <a:latin typeface="Times New Roman"/>
                        <a:cs typeface="Times New Roman"/>
                      </a:endParaRPr>
                    </a:p>
                  </a:txBody>
                  <a:tcPr marL="0" marR="0" marT="0" marB="0">
                    <a:solidFill>
                      <a:srgbClr val="5B9BD5"/>
                    </a:solidFill>
                  </a:tcPr>
                </a:tc>
                <a:tc>
                  <a:txBody>
                    <a:bodyPr/>
                    <a:lstStyle/>
                    <a:p>
                      <a:pPr>
                        <a:lnSpc>
                          <a:spcPct val="100000"/>
                        </a:lnSpc>
                      </a:pPr>
                      <a:endParaRPr sz="1900">
                        <a:latin typeface="Times New Roman"/>
                        <a:cs typeface="Times New Roman"/>
                      </a:endParaRPr>
                    </a:p>
                  </a:txBody>
                  <a:tcPr marL="0" marR="0" marT="0" marB="0">
                    <a:solidFill>
                      <a:srgbClr val="5B9BD5"/>
                    </a:solidFill>
                  </a:tcPr>
                </a:tc>
                <a:tc>
                  <a:txBody>
                    <a:bodyPr/>
                    <a:lstStyle/>
                    <a:p>
                      <a:pPr>
                        <a:lnSpc>
                          <a:spcPct val="100000"/>
                        </a:lnSpc>
                      </a:pPr>
                      <a:endParaRPr sz="1900">
                        <a:latin typeface="Times New Roman"/>
                        <a:cs typeface="Times New Roman"/>
                      </a:endParaRPr>
                    </a:p>
                  </a:txBody>
                  <a:tcPr marL="0" marR="0" marT="0" marB="0">
                    <a:solidFill>
                      <a:srgbClr val="5B9BD5"/>
                    </a:solidFill>
                  </a:tcPr>
                </a:tc>
                <a:tc>
                  <a:txBody>
                    <a:bodyPr/>
                    <a:lstStyle/>
                    <a:p>
                      <a:pPr>
                        <a:lnSpc>
                          <a:spcPct val="100000"/>
                        </a:lnSpc>
                      </a:pPr>
                      <a:endParaRPr sz="1900">
                        <a:latin typeface="Times New Roman"/>
                        <a:cs typeface="Times New Roman"/>
                      </a:endParaRPr>
                    </a:p>
                  </a:txBody>
                  <a:tcPr marL="0" marR="0" marT="0" marB="0">
                    <a:solidFill>
                      <a:srgbClr val="5B9BD5"/>
                    </a:solidFill>
                  </a:tcPr>
                </a:tc>
                <a:tc>
                  <a:txBody>
                    <a:bodyPr/>
                    <a:lstStyle/>
                    <a:p>
                      <a:pPr marL="17145">
                        <a:lnSpc>
                          <a:spcPct val="100000"/>
                        </a:lnSpc>
                        <a:spcBef>
                          <a:spcPts val="155"/>
                        </a:spcBef>
                      </a:pPr>
                      <a:r>
                        <a:rPr sz="1600" spc="-5" dirty="0">
                          <a:latin typeface="Calibri"/>
                          <a:cs typeface="Calibri"/>
                        </a:rPr>
                        <a:t>82%</a:t>
                      </a:r>
                      <a:endParaRPr sz="1600">
                        <a:latin typeface="Calibri"/>
                        <a:cs typeface="Calibri"/>
                      </a:endParaRPr>
                    </a:p>
                  </a:txBody>
                  <a:tcPr marL="0" marR="0" marT="19685" marB="0">
                    <a:solidFill>
                      <a:srgbClr val="5B9BD5"/>
                    </a:solidFill>
                  </a:tcPr>
                </a:tc>
                <a:tc>
                  <a:txBody>
                    <a:bodyPr/>
                    <a:lstStyle/>
                    <a:p>
                      <a:pPr>
                        <a:lnSpc>
                          <a:spcPct val="100000"/>
                        </a:lnSpc>
                      </a:pPr>
                      <a:endParaRPr sz="1900">
                        <a:latin typeface="Times New Roman"/>
                        <a:cs typeface="Times New Roman"/>
                      </a:endParaRPr>
                    </a:p>
                  </a:txBody>
                  <a:tcPr marL="0" marR="0" marT="0" marB="0">
                    <a:solidFill>
                      <a:srgbClr val="5B9BD5"/>
                    </a:solidFill>
                  </a:tcPr>
                </a:tc>
                <a:extLst>
                  <a:ext uri="{0D108BD9-81ED-4DB2-BD59-A6C34878D82A}">
                    <a16:rowId xmlns:a16="http://schemas.microsoft.com/office/drawing/2014/main" val="10005"/>
                  </a:ext>
                </a:extLst>
              </a:tr>
              <a:tr h="464820">
                <a:tc>
                  <a:txBody>
                    <a:bodyPr/>
                    <a:lstStyle/>
                    <a:p>
                      <a:pPr>
                        <a:lnSpc>
                          <a:spcPct val="100000"/>
                        </a:lnSpc>
                      </a:pPr>
                      <a:endParaRPr sz="2100">
                        <a:latin typeface="Times New Roman"/>
                        <a:cs typeface="Times New Roman"/>
                      </a:endParaRPr>
                    </a:p>
                  </a:txBody>
                  <a:tcPr marL="0" marR="0" marT="0" marB="0"/>
                </a:tc>
                <a:tc>
                  <a:txBody>
                    <a:bodyPr/>
                    <a:lstStyle/>
                    <a:p>
                      <a:pPr>
                        <a:lnSpc>
                          <a:spcPct val="100000"/>
                        </a:lnSpc>
                      </a:pPr>
                      <a:endParaRPr sz="2100">
                        <a:latin typeface="Times New Roman"/>
                        <a:cs typeface="Times New Roman"/>
                      </a:endParaRPr>
                    </a:p>
                  </a:txBody>
                  <a:tcPr marL="0" marR="0" marT="0" marB="0">
                    <a:lnR w="9525">
                      <a:solidFill>
                        <a:srgbClr val="DADADA"/>
                      </a:solidFill>
                      <a:prstDash val="solid"/>
                    </a:lnR>
                  </a:tcPr>
                </a:tc>
                <a:tc>
                  <a:txBody>
                    <a:bodyPr/>
                    <a:lstStyle/>
                    <a:p>
                      <a:pPr>
                        <a:lnSpc>
                          <a:spcPct val="100000"/>
                        </a:lnSpc>
                      </a:pPr>
                      <a:endParaRPr sz="2100">
                        <a:latin typeface="Times New Roman"/>
                        <a:cs typeface="Times New Roman"/>
                      </a:endParaRPr>
                    </a:p>
                  </a:txBody>
                  <a:tcPr marL="0" marR="0" marT="0" marB="0">
                    <a:lnL w="9525">
                      <a:solidFill>
                        <a:srgbClr val="DADADA"/>
                      </a:solidFill>
                      <a:prstDash val="solid"/>
                    </a:lnL>
                  </a:tcPr>
                </a:tc>
                <a:tc>
                  <a:txBody>
                    <a:bodyPr/>
                    <a:lstStyle/>
                    <a:p>
                      <a:pPr>
                        <a:lnSpc>
                          <a:spcPct val="100000"/>
                        </a:lnSpc>
                      </a:pPr>
                      <a:endParaRPr sz="2100">
                        <a:latin typeface="Times New Roman"/>
                        <a:cs typeface="Times New Roman"/>
                      </a:endParaRPr>
                    </a:p>
                  </a:txBody>
                  <a:tcPr marL="0" marR="0" marT="0" marB="0">
                    <a:lnR w="9525">
                      <a:solidFill>
                        <a:srgbClr val="DADADA"/>
                      </a:solidFill>
                      <a:prstDash val="solid"/>
                    </a:lnR>
                  </a:tcPr>
                </a:tc>
                <a:tc>
                  <a:txBody>
                    <a:bodyPr/>
                    <a:lstStyle/>
                    <a:p>
                      <a:pPr>
                        <a:lnSpc>
                          <a:spcPct val="100000"/>
                        </a:lnSpc>
                      </a:pPr>
                      <a:endParaRPr sz="2100">
                        <a:latin typeface="Times New Roman"/>
                        <a:cs typeface="Times New Roman"/>
                      </a:endParaRPr>
                    </a:p>
                  </a:txBody>
                  <a:tcPr marL="0" marR="0" marT="0" marB="0">
                    <a:lnL w="9525">
                      <a:solidFill>
                        <a:srgbClr val="DADADA"/>
                      </a:solidFill>
                      <a:prstDash val="solid"/>
                    </a:lnL>
                  </a:tcPr>
                </a:tc>
                <a:tc>
                  <a:txBody>
                    <a:bodyPr/>
                    <a:lstStyle/>
                    <a:p>
                      <a:pPr>
                        <a:lnSpc>
                          <a:spcPct val="100000"/>
                        </a:lnSpc>
                      </a:pPr>
                      <a:endParaRPr sz="2100">
                        <a:latin typeface="Times New Roman"/>
                        <a:cs typeface="Times New Roman"/>
                      </a:endParaRPr>
                    </a:p>
                  </a:txBody>
                  <a:tcPr marL="0" marR="0" marT="0" marB="0"/>
                </a:tc>
                <a:tc>
                  <a:txBody>
                    <a:bodyPr/>
                    <a:lstStyle/>
                    <a:p>
                      <a:pPr>
                        <a:lnSpc>
                          <a:spcPct val="100000"/>
                        </a:lnSpc>
                      </a:pPr>
                      <a:endParaRPr sz="2100">
                        <a:latin typeface="Times New Roman"/>
                        <a:cs typeface="Times New Roman"/>
                      </a:endParaRPr>
                    </a:p>
                  </a:txBody>
                  <a:tcPr marL="0" marR="0" marT="0" marB="0"/>
                </a:tc>
                <a:tc>
                  <a:txBody>
                    <a:bodyPr/>
                    <a:lstStyle/>
                    <a:p>
                      <a:pPr>
                        <a:lnSpc>
                          <a:spcPct val="100000"/>
                        </a:lnSpc>
                      </a:pPr>
                      <a:endParaRPr sz="2100">
                        <a:latin typeface="Times New Roman"/>
                        <a:cs typeface="Times New Roman"/>
                      </a:endParaRPr>
                    </a:p>
                  </a:txBody>
                  <a:tcPr marL="0" marR="0" marT="0" marB="0"/>
                </a:tc>
                <a:tc>
                  <a:txBody>
                    <a:bodyPr/>
                    <a:lstStyle/>
                    <a:p>
                      <a:pPr>
                        <a:lnSpc>
                          <a:spcPct val="100000"/>
                        </a:lnSpc>
                      </a:pPr>
                      <a:endParaRPr sz="2100">
                        <a:latin typeface="Times New Roman"/>
                        <a:cs typeface="Times New Roman"/>
                      </a:endParaRPr>
                    </a:p>
                  </a:txBody>
                  <a:tcPr marL="0" marR="0" marT="0" marB="0">
                    <a:lnR w="9525">
                      <a:solidFill>
                        <a:srgbClr val="DADADA"/>
                      </a:solidFill>
                      <a:prstDash val="solid"/>
                    </a:lnR>
                  </a:tcPr>
                </a:tc>
                <a:tc>
                  <a:txBody>
                    <a:bodyPr/>
                    <a:lstStyle/>
                    <a:p>
                      <a:pPr>
                        <a:lnSpc>
                          <a:spcPct val="100000"/>
                        </a:lnSpc>
                      </a:pPr>
                      <a:endParaRPr sz="21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2100">
                        <a:latin typeface="Times New Roman"/>
                        <a:cs typeface="Times New Roman"/>
                      </a:endParaRPr>
                    </a:p>
                  </a:txBody>
                  <a:tcPr marL="0" marR="0" marT="0" marB="0">
                    <a:lnL w="9525">
                      <a:solidFill>
                        <a:srgbClr val="DADADA"/>
                      </a:solidFill>
                      <a:prstDash val="solid"/>
                    </a:lnL>
                  </a:tcPr>
                </a:tc>
                <a:tc>
                  <a:txBody>
                    <a:bodyPr/>
                    <a:lstStyle/>
                    <a:p>
                      <a:pPr>
                        <a:lnSpc>
                          <a:spcPct val="100000"/>
                        </a:lnSpc>
                      </a:pPr>
                      <a:endParaRPr sz="2100">
                        <a:latin typeface="Times New Roman"/>
                        <a:cs typeface="Times New Roman"/>
                      </a:endParaRPr>
                    </a:p>
                  </a:txBody>
                  <a:tcPr marL="0" marR="0" marT="0" marB="0"/>
                </a:tc>
                <a:tc>
                  <a:txBody>
                    <a:bodyPr/>
                    <a:lstStyle/>
                    <a:p>
                      <a:pPr>
                        <a:lnSpc>
                          <a:spcPct val="100000"/>
                        </a:lnSpc>
                      </a:pPr>
                      <a:endParaRPr sz="2100">
                        <a:latin typeface="Times New Roman"/>
                        <a:cs typeface="Times New Roman"/>
                      </a:endParaRPr>
                    </a:p>
                  </a:txBody>
                  <a:tcPr marL="0" marR="0" marT="0" marB="0"/>
                </a:tc>
                <a:tc>
                  <a:txBody>
                    <a:bodyPr/>
                    <a:lstStyle/>
                    <a:p>
                      <a:pPr>
                        <a:lnSpc>
                          <a:spcPct val="100000"/>
                        </a:lnSpc>
                      </a:pPr>
                      <a:endParaRPr sz="2100">
                        <a:latin typeface="Times New Roman"/>
                        <a:cs typeface="Times New Roman"/>
                      </a:endParaRPr>
                    </a:p>
                  </a:txBody>
                  <a:tcPr marL="0" marR="0" marT="0" marB="0"/>
                </a:tc>
                <a:tc>
                  <a:txBody>
                    <a:bodyPr/>
                    <a:lstStyle/>
                    <a:p>
                      <a:pPr>
                        <a:lnSpc>
                          <a:spcPct val="100000"/>
                        </a:lnSpc>
                      </a:pPr>
                      <a:endParaRPr sz="2100">
                        <a:latin typeface="Times New Roman"/>
                        <a:cs typeface="Times New Roman"/>
                      </a:endParaRPr>
                    </a:p>
                  </a:txBody>
                  <a:tcPr marL="0" marR="0" marT="0" marB="0"/>
                </a:tc>
                <a:tc>
                  <a:txBody>
                    <a:bodyPr/>
                    <a:lstStyle/>
                    <a:p>
                      <a:pPr>
                        <a:lnSpc>
                          <a:spcPct val="100000"/>
                        </a:lnSpc>
                      </a:pPr>
                      <a:endParaRPr sz="2100">
                        <a:latin typeface="Times New Roman"/>
                        <a:cs typeface="Times New Roman"/>
                      </a:endParaRPr>
                    </a:p>
                  </a:txBody>
                  <a:tcPr marL="0" marR="0" marT="0" marB="0"/>
                </a:tc>
                <a:extLst>
                  <a:ext uri="{0D108BD9-81ED-4DB2-BD59-A6C34878D82A}">
                    <a16:rowId xmlns:a16="http://schemas.microsoft.com/office/drawing/2014/main" val="10006"/>
                  </a:ext>
                </a:extLst>
              </a:tr>
              <a:tr h="310896">
                <a:tc>
                  <a:txBody>
                    <a:bodyPr/>
                    <a:lstStyle/>
                    <a:p>
                      <a:pPr marR="203835" algn="r">
                        <a:lnSpc>
                          <a:spcPts val="2105"/>
                        </a:lnSpc>
                      </a:pPr>
                      <a:r>
                        <a:rPr sz="1800" b="1" spc="-5" dirty="0">
                          <a:solidFill>
                            <a:srgbClr val="595958"/>
                          </a:solidFill>
                          <a:latin typeface="Calibri"/>
                          <a:cs typeface="Calibri"/>
                        </a:rPr>
                        <a:t>Tam</a:t>
                      </a:r>
                      <a:r>
                        <a:rPr sz="1800" b="1" dirty="0">
                          <a:solidFill>
                            <a:srgbClr val="595958"/>
                          </a:solidFill>
                          <a:latin typeface="Calibri"/>
                          <a:cs typeface="Calibri"/>
                        </a:rPr>
                        <a:t>pa</a:t>
                      </a:r>
                      <a:endParaRPr sz="1800">
                        <a:latin typeface="Calibri"/>
                        <a:cs typeface="Calibri"/>
                      </a:endParaRPr>
                    </a:p>
                  </a:txBody>
                  <a:tcPr marL="0" marR="0" marT="0" marB="0"/>
                </a:tc>
                <a:tc>
                  <a:txBody>
                    <a:bodyPr/>
                    <a:lstStyle/>
                    <a:p>
                      <a:pPr marR="78105" algn="r">
                        <a:lnSpc>
                          <a:spcPct val="100000"/>
                        </a:lnSpc>
                        <a:spcBef>
                          <a:spcPts val="170"/>
                        </a:spcBef>
                      </a:pPr>
                      <a:r>
                        <a:rPr sz="1600" spc="-5" dirty="0">
                          <a:solidFill>
                            <a:srgbClr val="E7E6E6"/>
                          </a:solidFill>
                          <a:latin typeface="Calibri"/>
                          <a:cs typeface="Calibri"/>
                        </a:rPr>
                        <a:t>73%</a:t>
                      </a:r>
                      <a:endParaRPr sz="1600">
                        <a:latin typeface="Calibri"/>
                        <a:cs typeface="Calibri"/>
                      </a:endParaRPr>
                    </a:p>
                  </a:txBody>
                  <a:tcPr marL="0" marR="0" marT="21590" marB="0">
                    <a:solidFill>
                      <a:srgbClr val="4472C4"/>
                    </a:solidFill>
                  </a:tcPr>
                </a:tc>
                <a:tc>
                  <a:txBody>
                    <a:bodyPr/>
                    <a:lstStyle/>
                    <a:p>
                      <a:pPr>
                        <a:lnSpc>
                          <a:spcPct val="100000"/>
                        </a:lnSpc>
                      </a:pPr>
                      <a:endParaRPr sz="1900">
                        <a:latin typeface="Times New Roman"/>
                        <a:cs typeface="Times New Roman"/>
                      </a:endParaRPr>
                    </a:p>
                  </a:txBody>
                  <a:tcPr marL="0" marR="0" marT="0" marB="0">
                    <a:solidFill>
                      <a:srgbClr val="4472C4"/>
                    </a:solidFill>
                  </a:tcPr>
                </a:tc>
                <a:tc>
                  <a:txBody>
                    <a:bodyPr/>
                    <a:lstStyle/>
                    <a:p>
                      <a:pPr>
                        <a:lnSpc>
                          <a:spcPct val="100000"/>
                        </a:lnSpc>
                      </a:pPr>
                      <a:endParaRPr sz="1900">
                        <a:latin typeface="Times New Roman"/>
                        <a:cs typeface="Times New Roman"/>
                      </a:endParaRPr>
                    </a:p>
                  </a:txBody>
                  <a:tcPr marL="0" marR="0" marT="0" marB="0">
                    <a:solidFill>
                      <a:srgbClr val="ED7D31"/>
                    </a:solidFill>
                  </a:tcPr>
                </a:tc>
                <a:tc>
                  <a:txBody>
                    <a:bodyPr/>
                    <a:lstStyle/>
                    <a:p>
                      <a:pPr marL="93345">
                        <a:lnSpc>
                          <a:spcPct val="100000"/>
                        </a:lnSpc>
                        <a:spcBef>
                          <a:spcPts val="165"/>
                        </a:spcBef>
                      </a:pPr>
                      <a:r>
                        <a:rPr sz="1600" spc="-10" dirty="0">
                          <a:solidFill>
                            <a:srgbClr val="3E3E3E"/>
                          </a:solidFill>
                          <a:latin typeface="Calibri"/>
                          <a:cs typeface="Calibri"/>
                        </a:rPr>
                        <a:t>82%</a:t>
                      </a:r>
                      <a:endParaRPr sz="1600">
                        <a:latin typeface="Calibri"/>
                        <a:cs typeface="Calibri"/>
                      </a:endParaRPr>
                    </a:p>
                  </a:txBody>
                  <a:tcPr marL="0" marR="0" marT="20955" marB="0">
                    <a:solidFill>
                      <a:srgbClr val="ED7D31"/>
                    </a:solidFill>
                  </a:tcPr>
                </a:tc>
                <a:tc>
                  <a:txBody>
                    <a:bodyPr/>
                    <a:lstStyle/>
                    <a:p>
                      <a:pPr>
                        <a:lnSpc>
                          <a:spcPct val="100000"/>
                        </a:lnSpc>
                      </a:pPr>
                      <a:endParaRPr sz="1900">
                        <a:latin typeface="Times New Roman"/>
                        <a:cs typeface="Times New Roman"/>
                      </a:endParaRPr>
                    </a:p>
                  </a:txBody>
                  <a:tcPr marL="0" marR="0" marT="0" marB="0">
                    <a:solidFill>
                      <a:srgbClr val="ED7D31"/>
                    </a:solidFill>
                  </a:tcPr>
                </a:tc>
                <a:tc>
                  <a:txBody>
                    <a:bodyPr/>
                    <a:lstStyle/>
                    <a:p>
                      <a:pPr>
                        <a:lnSpc>
                          <a:spcPct val="100000"/>
                        </a:lnSpc>
                      </a:pPr>
                      <a:endParaRPr sz="1900">
                        <a:latin typeface="Times New Roman"/>
                        <a:cs typeface="Times New Roman"/>
                      </a:endParaRPr>
                    </a:p>
                  </a:txBody>
                  <a:tcPr marL="0" marR="0" marT="0" marB="0">
                    <a:solidFill>
                      <a:srgbClr val="A6A6A6"/>
                    </a:solidFill>
                  </a:tcPr>
                </a:tc>
                <a:tc>
                  <a:txBody>
                    <a:bodyPr/>
                    <a:lstStyle/>
                    <a:p>
                      <a:pPr marL="468630">
                        <a:lnSpc>
                          <a:spcPct val="100000"/>
                        </a:lnSpc>
                        <a:spcBef>
                          <a:spcPts val="165"/>
                        </a:spcBef>
                      </a:pPr>
                      <a:r>
                        <a:rPr sz="1600" spc="-10" dirty="0">
                          <a:solidFill>
                            <a:srgbClr val="3E3E3E"/>
                          </a:solidFill>
                          <a:latin typeface="Calibri"/>
                          <a:cs typeface="Calibri"/>
                        </a:rPr>
                        <a:t>84%</a:t>
                      </a:r>
                      <a:endParaRPr sz="1600">
                        <a:latin typeface="Calibri"/>
                        <a:cs typeface="Calibri"/>
                      </a:endParaRPr>
                    </a:p>
                  </a:txBody>
                  <a:tcPr marL="0" marR="0" marT="20955" marB="0">
                    <a:solidFill>
                      <a:srgbClr val="A6A6A6"/>
                    </a:solidFill>
                  </a:tcPr>
                </a:tc>
                <a:tc>
                  <a:txBody>
                    <a:bodyPr/>
                    <a:lstStyle/>
                    <a:p>
                      <a:pPr>
                        <a:lnSpc>
                          <a:spcPct val="100000"/>
                        </a:lnSpc>
                      </a:pPr>
                      <a:endParaRPr sz="1900">
                        <a:latin typeface="Times New Roman"/>
                        <a:cs typeface="Times New Roman"/>
                      </a:endParaRPr>
                    </a:p>
                  </a:txBody>
                  <a:tcPr marL="0" marR="0" marT="0" marB="0"/>
                </a:tc>
                <a:tc>
                  <a:txBody>
                    <a:bodyPr/>
                    <a:lstStyle/>
                    <a:p>
                      <a:pPr marL="419734">
                        <a:lnSpc>
                          <a:spcPct val="100000"/>
                        </a:lnSpc>
                        <a:spcBef>
                          <a:spcPts val="165"/>
                        </a:spcBef>
                      </a:pPr>
                      <a:r>
                        <a:rPr sz="1600" spc="-10" dirty="0">
                          <a:solidFill>
                            <a:srgbClr val="3E3E3E"/>
                          </a:solidFill>
                          <a:latin typeface="Calibri"/>
                          <a:cs typeface="Calibri"/>
                        </a:rPr>
                        <a:t>84%</a:t>
                      </a:r>
                      <a:endParaRPr sz="1600">
                        <a:latin typeface="Calibri"/>
                        <a:cs typeface="Calibri"/>
                      </a:endParaRPr>
                    </a:p>
                  </a:txBody>
                  <a:tcPr marL="0" marR="0" marT="20955" marB="0">
                    <a:solidFill>
                      <a:srgbClr val="FFC000"/>
                    </a:solidFill>
                  </a:tcPr>
                </a:tc>
                <a:tc>
                  <a:txBody>
                    <a:bodyPr/>
                    <a:lstStyle/>
                    <a:p>
                      <a:pPr>
                        <a:lnSpc>
                          <a:spcPct val="100000"/>
                        </a:lnSpc>
                      </a:pPr>
                      <a:endParaRPr sz="1900">
                        <a:latin typeface="Times New Roman"/>
                        <a:cs typeface="Times New Roman"/>
                      </a:endParaRPr>
                    </a:p>
                  </a:txBody>
                  <a:tcPr marL="0" marR="0" marT="0" marB="0">
                    <a:solidFill>
                      <a:srgbClr val="FFC000"/>
                    </a:solidFill>
                  </a:tcPr>
                </a:tc>
                <a:tc>
                  <a:txBody>
                    <a:bodyPr/>
                    <a:lstStyle/>
                    <a:p>
                      <a:pPr>
                        <a:lnSpc>
                          <a:spcPct val="100000"/>
                        </a:lnSpc>
                      </a:pPr>
                      <a:endParaRPr sz="1900">
                        <a:latin typeface="Times New Roman"/>
                        <a:cs typeface="Times New Roman"/>
                      </a:endParaRPr>
                    </a:p>
                  </a:txBody>
                  <a:tcPr marL="0" marR="0" marT="0" marB="0">
                    <a:solidFill>
                      <a:srgbClr val="FFC000"/>
                    </a:solidFill>
                  </a:tcPr>
                </a:tc>
                <a:tc>
                  <a:txBody>
                    <a:bodyPr/>
                    <a:lstStyle/>
                    <a:p>
                      <a:pPr>
                        <a:lnSpc>
                          <a:spcPct val="100000"/>
                        </a:lnSpc>
                      </a:pPr>
                      <a:endParaRPr sz="1900">
                        <a:latin typeface="Times New Roman"/>
                        <a:cs typeface="Times New Roman"/>
                      </a:endParaRPr>
                    </a:p>
                  </a:txBody>
                  <a:tcPr marL="0" marR="0" marT="0" marB="0">
                    <a:solidFill>
                      <a:srgbClr val="5B9BD5"/>
                    </a:solidFill>
                  </a:tcPr>
                </a:tc>
                <a:tc>
                  <a:txBody>
                    <a:bodyPr/>
                    <a:lstStyle/>
                    <a:p>
                      <a:pPr>
                        <a:lnSpc>
                          <a:spcPct val="100000"/>
                        </a:lnSpc>
                      </a:pPr>
                      <a:endParaRPr sz="1900">
                        <a:latin typeface="Times New Roman"/>
                        <a:cs typeface="Times New Roman"/>
                      </a:endParaRPr>
                    </a:p>
                  </a:txBody>
                  <a:tcPr marL="0" marR="0" marT="0" marB="0">
                    <a:solidFill>
                      <a:srgbClr val="5B9BD5"/>
                    </a:solidFill>
                  </a:tcPr>
                </a:tc>
                <a:tc>
                  <a:txBody>
                    <a:bodyPr/>
                    <a:lstStyle/>
                    <a:p>
                      <a:pPr>
                        <a:lnSpc>
                          <a:spcPct val="100000"/>
                        </a:lnSpc>
                      </a:pPr>
                      <a:endParaRPr sz="1900">
                        <a:latin typeface="Times New Roman"/>
                        <a:cs typeface="Times New Roman"/>
                      </a:endParaRPr>
                    </a:p>
                  </a:txBody>
                  <a:tcPr marL="0" marR="0" marT="0" marB="0">
                    <a:solidFill>
                      <a:srgbClr val="5B9BD5"/>
                    </a:solidFill>
                  </a:tcPr>
                </a:tc>
                <a:tc>
                  <a:txBody>
                    <a:bodyPr/>
                    <a:lstStyle/>
                    <a:p>
                      <a:pPr marL="3175">
                        <a:lnSpc>
                          <a:spcPct val="100000"/>
                        </a:lnSpc>
                        <a:spcBef>
                          <a:spcPts val="165"/>
                        </a:spcBef>
                      </a:pPr>
                      <a:r>
                        <a:rPr sz="1600" spc="-10" dirty="0">
                          <a:latin typeface="Calibri"/>
                          <a:cs typeface="Calibri"/>
                        </a:rPr>
                        <a:t>79%</a:t>
                      </a:r>
                      <a:endParaRPr sz="1600">
                        <a:latin typeface="Calibri"/>
                        <a:cs typeface="Calibri"/>
                      </a:endParaRPr>
                    </a:p>
                  </a:txBody>
                  <a:tcPr marL="0" marR="0" marT="20955" marB="0">
                    <a:solidFill>
                      <a:srgbClr val="5B9BD5"/>
                    </a:solidFill>
                  </a:tcPr>
                </a:tc>
                <a:extLst>
                  <a:ext uri="{0D108BD9-81ED-4DB2-BD59-A6C34878D82A}">
                    <a16:rowId xmlns:a16="http://schemas.microsoft.com/office/drawing/2014/main" val="10007"/>
                  </a:ext>
                </a:extLst>
              </a:tr>
            </a:tbl>
          </a:graphicData>
        </a:graphic>
      </p:graphicFrame>
    </p:spTree>
    <p:extLst>
      <p:ext uri="{BB962C8B-B14F-4D97-AF65-F5344CB8AC3E}">
        <p14:creationId xmlns:p14="http://schemas.microsoft.com/office/powerpoint/2010/main" val="3843149578"/>
      </p:ext>
    </p:extLst>
  </p:cSld>
  <p:clrMapOvr>
    <a:masterClrMapping/>
  </p:clrMapOvr>
  <p:timing>
    <p:tnLst>
      <p:par>
        <p:cTn id="1" dur="indefinite" restart="never" nodeType="tmRoot"/>
      </p:par>
    </p:tn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93090" y="370093"/>
            <a:ext cx="12010390" cy="667385"/>
          </a:xfrm>
          <a:prstGeom prst="rect">
            <a:avLst/>
          </a:prstGeom>
        </p:spPr>
        <p:txBody>
          <a:bodyPr vert="horz" wrap="square" lIns="0" tIns="13970" rIns="0" bIns="0" rtlCol="0">
            <a:spAutoFit/>
          </a:bodyPr>
          <a:lstStyle/>
          <a:p>
            <a:pPr marL="12700">
              <a:lnSpc>
                <a:spcPct val="100000"/>
              </a:lnSpc>
              <a:spcBef>
                <a:spcPts val="110"/>
              </a:spcBef>
            </a:pPr>
            <a:r>
              <a:rPr sz="4000" spc="-30" dirty="0">
                <a:solidFill>
                  <a:srgbClr val="000000"/>
                </a:solidFill>
              </a:rPr>
              <a:t>New </a:t>
            </a:r>
            <a:r>
              <a:rPr sz="4000" spc="-20" dirty="0">
                <a:solidFill>
                  <a:srgbClr val="000000"/>
                </a:solidFill>
              </a:rPr>
              <a:t>HIV </a:t>
            </a:r>
            <a:r>
              <a:rPr sz="4000" spc="-25" dirty="0"/>
              <a:t>Dx: </a:t>
            </a:r>
            <a:r>
              <a:rPr sz="4200" i="1" spc="-130" dirty="0">
                <a:solidFill>
                  <a:srgbClr val="000000"/>
                </a:solidFill>
                <a:latin typeface="Calibri Light"/>
                <a:cs typeface="Calibri Light"/>
              </a:rPr>
              <a:t>Retained </a:t>
            </a:r>
            <a:r>
              <a:rPr sz="4200" i="1" spc="-55" dirty="0">
                <a:solidFill>
                  <a:srgbClr val="000000"/>
                </a:solidFill>
                <a:latin typeface="Calibri Light"/>
                <a:cs typeface="Calibri Light"/>
              </a:rPr>
              <a:t>in </a:t>
            </a:r>
            <a:r>
              <a:rPr sz="4200" i="1" spc="-105" dirty="0">
                <a:solidFill>
                  <a:srgbClr val="000000"/>
                </a:solidFill>
                <a:latin typeface="Calibri Light"/>
                <a:cs typeface="Calibri Light"/>
              </a:rPr>
              <a:t>Care=</a:t>
            </a:r>
            <a:r>
              <a:rPr sz="4000" spc="-105" dirty="0"/>
              <a:t>6 </a:t>
            </a:r>
            <a:r>
              <a:rPr sz="4000" spc="-20" dirty="0"/>
              <a:t>FL </a:t>
            </a:r>
            <a:r>
              <a:rPr sz="4000" spc="-110" dirty="0"/>
              <a:t>EMA’s </a:t>
            </a:r>
            <a:r>
              <a:rPr sz="4000" spc="-25" dirty="0"/>
              <a:t>vs. </a:t>
            </a:r>
            <a:r>
              <a:rPr sz="4000" spc="-40" dirty="0"/>
              <a:t>Palm</a:t>
            </a:r>
            <a:r>
              <a:rPr sz="4000" spc="-450" dirty="0"/>
              <a:t> </a:t>
            </a:r>
            <a:r>
              <a:rPr sz="4000" spc="-30" dirty="0"/>
              <a:t>Bch-2021</a:t>
            </a:r>
            <a:endParaRPr sz="4000">
              <a:latin typeface="Calibri Light"/>
              <a:cs typeface="Calibri Light"/>
            </a:endParaRPr>
          </a:p>
        </p:txBody>
      </p:sp>
      <p:sp>
        <p:nvSpPr>
          <p:cNvPr id="3" name="object 3"/>
          <p:cNvSpPr/>
          <p:nvPr/>
        </p:nvSpPr>
        <p:spPr>
          <a:xfrm>
            <a:off x="2132076" y="1836420"/>
            <a:ext cx="8252459" cy="0"/>
          </a:xfrm>
          <a:custGeom>
            <a:avLst/>
            <a:gdLst/>
            <a:ahLst/>
            <a:cxnLst/>
            <a:rect l="l" t="t" r="r" b="b"/>
            <a:pathLst>
              <a:path w="8252459">
                <a:moveTo>
                  <a:pt x="0" y="0"/>
                </a:moveTo>
                <a:lnTo>
                  <a:pt x="825245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graphicFrame>
        <p:nvGraphicFramePr>
          <p:cNvPr id="4" name="object 4"/>
          <p:cNvGraphicFramePr>
            <a:graphicFrameLocks noGrp="1"/>
          </p:cNvGraphicFramePr>
          <p:nvPr/>
        </p:nvGraphicFramePr>
        <p:xfrm>
          <a:off x="2127313" y="2134933"/>
          <a:ext cx="8253089" cy="2731001"/>
        </p:xfrm>
        <a:graphic>
          <a:graphicData uri="http://schemas.openxmlformats.org/drawingml/2006/table">
            <a:tbl>
              <a:tblPr firstRow="1" bandRow="1">
                <a:tableStyleId>{2D5ABB26-0587-4C30-8999-92F81FD0307C}</a:tableStyleId>
              </a:tblPr>
              <a:tblGrid>
                <a:gridCol w="332105">
                  <a:extLst>
                    <a:ext uri="{9D8B030D-6E8A-4147-A177-3AD203B41FA5}">
                      <a16:colId xmlns:a16="http://schemas.microsoft.com/office/drawing/2014/main" val="20000"/>
                    </a:ext>
                  </a:extLst>
                </a:gridCol>
                <a:gridCol w="365760">
                  <a:extLst>
                    <a:ext uri="{9D8B030D-6E8A-4147-A177-3AD203B41FA5}">
                      <a16:colId xmlns:a16="http://schemas.microsoft.com/office/drawing/2014/main" val="20001"/>
                    </a:ext>
                  </a:extLst>
                </a:gridCol>
                <a:gridCol w="666115">
                  <a:extLst>
                    <a:ext uri="{9D8B030D-6E8A-4147-A177-3AD203B41FA5}">
                      <a16:colId xmlns:a16="http://schemas.microsoft.com/office/drawing/2014/main" val="20002"/>
                    </a:ext>
                  </a:extLst>
                </a:gridCol>
                <a:gridCol w="365760">
                  <a:extLst>
                    <a:ext uri="{9D8B030D-6E8A-4147-A177-3AD203B41FA5}">
                      <a16:colId xmlns:a16="http://schemas.microsoft.com/office/drawing/2014/main" val="20003"/>
                    </a:ext>
                  </a:extLst>
                </a:gridCol>
                <a:gridCol w="666115">
                  <a:extLst>
                    <a:ext uri="{9D8B030D-6E8A-4147-A177-3AD203B41FA5}">
                      <a16:colId xmlns:a16="http://schemas.microsoft.com/office/drawing/2014/main" val="20004"/>
                    </a:ext>
                  </a:extLst>
                </a:gridCol>
                <a:gridCol w="365760">
                  <a:extLst>
                    <a:ext uri="{9D8B030D-6E8A-4147-A177-3AD203B41FA5}">
                      <a16:colId xmlns:a16="http://schemas.microsoft.com/office/drawing/2014/main" val="20005"/>
                    </a:ext>
                  </a:extLst>
                </a:gridCol>
                <a:gridCol w="666114">
                  <a:extLst>
                    <a:ext uri="{9D8B030D-6E8A-4147-A177-3AD203B41FA5}">
                      <a16:colId xmlns:a16="http://schemas.microsoft.com/office/drawing/2014/main" val="20006"/>
                    </a:ext>
                  </a:extLst>
                </a:gridCol>
                <a:gridCol w="365760">
                  <a:extLst>
                    <a:ext uri="{9D8B030D-6E8A-4147-A177-3AD203B41FA5}">
                      <a16:colId xmlns:a16="http://schemas.microsoft.com/office/drawing/2014/main" val="20007"/>
                    </a:ext>
                  </a:extLst>
                </a:gridCol>
                <a:gridCol w="666114">
                  <a:extLst>
                    <a:ext uri="{9D8B030D-6E8A-4147-A177-3AD203B41FA5}">
                      <a16:colId xmlns:a16="http://schemas.microsoft.com/office/drawing/2014/main" val="20008"/>
                    </a:ext>
                  </a:extLst>
                </a:gridCol>
                <a:gridCol w="365760">
                  <a:extLst>
                    <a:ext uri="{9D8B030D-6E8A-4147-A177-3AD203B41FA5}">
                      <a16:colId xmlns:a16="http://schemas.microsoft.com/office/drawing/2014/main" val="20009"/>
                    </a:ext>
                  </a:extLst>
                </a:gridCol>
                <a:gridCol w="666114">
                  <a:extLst>
                    <a:ext uri="{9D8B030D-6E8A-4147-A177-3AD203B41FA5}">
                      <a16:colId xmlns:a16="http://schemas.microsoft.com/office/drawing/2014/main" val="20010"/>
                    </a:ext>
                  </a:extLst>
                </a:gridCol>
                <a:gridCol w="365760">
                  <a:extLst>
                    <a:ext uri="{9D8B030D-6E8A-4147-A177-3AD203B41FA5}">
                      <a16:colId xmlns:a16="http://schemas.microsoft.com/office/drawing/2014/main" val="20011"/>
                    </a:ext>
                  </a:extLst>
                </a:gridCol>
                <a:gridCol w="1696084">
                  <a:extLst>
                    <a:ext uri="{9D8B030D-6E8A-4147-A177-3AD203B41FA5}">
                      <a16:colId xmlns:a16="http://schemas.microsoft.com/office/drawing/2014/main" val="20012"/>
                    </a:ext>
                  </a:extLst>
                </a:gridCol>
                <a:gridCol w="365759">
                  <a:extLst>
                    <a:ext uri="{9D8B030D-6E8A-4147-A177-3AD203B41FA5}">
                      <a16:colId xmlns:a16="http://schemas.microsoft.com/office/drawing/2014/main" val="20013"/>
                    </a:ext>
                  </a:extLst>
                </a:gridCol>
                <a:gridCol w="334009">
                  <a:extLst>
                    <a:ext uri="{9D8B030D-6E8A-4147-A177-3AD203B41FA5}">
                      <a16:colId xmlns:a16="http://schemas.microsoft.com/office/drawing/2014/main" val="20014"/>
                    </a:ext>
                  </a:extLst>
                </a:gridCol>
              </a:tblGrid>
              <a:tr h="303275">
                <a:tc gridSpan="11">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rowSpan="9">
                  <a:txBody>
                    <a:bodyPr/>
                    <a:lstStyle/>
                    <a:p>
                      <a:pPr>
                        <a:lnSpc>
                          <a:spcPct val="100000"/>
                        </a:lnSpc>
                      </a:pPr>
                      <a:endParaRPr sz="2600">
                        <a:latin typeface="Times New Roman"/>
                        <a:cs typeface="Times New Roman"/>
                      </a:endParaRPr>
                    </a:p>
                  </a:txBody>
                  <a:tcPr marL="0" marR="0" marT="0" marB="0">
                    <a:lnT w="9525">
                      <a:solidFill>
                        <a:srgbClr val="DADADA"/>
                      </a:solidFill>
                      <a:prstDash val="solid"/>
                    </a:lnT>
                    <a:lnB w="9525">
                      <a:solidFill>
                        <a:srgbClr val="DADADA"/>
                      </a:solidFill>
                      <a:prstDash val="solid"/>
                    </a:lnB>
                    <a:solidFill>
                      <a:srgbClr val="9DC3E6"/>
                    </a:solidFill>
                  </a:tcPr>
                </a:tc>
                <a:tc gridSpan="3">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304800">
                <a:tc gridSpan="11">
                  <a:txBody>
                    <a:bodyPr/>
                    <a:lstStyle/>
                    <a:p>
                      <a:pPr marL="1326515">
                        <a:lnSpc>
                          <a:spcPts val="1810"/>
                        </a:lnSpc>
                      </a:pPr>
                      <a:r>
                        <a:rPr sz="2000" dirty="0">
                          <a:solidFill>
                            <a:srgbClr val="3E3E3E"/>
                          </a:solidFill>
                          <a:latin typeface="Calibri"/>
                          <a:cs typeface="Calibri"/>
                        </a:rPr>
                        <a:t>77%</a:t>
                      </a:r>
                      <a:endParaRPr sz="2000">
                        <a:latin typeface="Calibri"/>
                        <a:cs typeface="Calibri"/>
                      </a:endParaRPr>
                    </a:p>
                  </a:txBody>
                  <a:tcPr marL="0" marR="0" marT="0" marB="0">
                    <a:lnT w="9525">
                      <a:solidFill>
                        <a:srgbClr val="DADADA"/>
                      </a:solidFill>
                      <a:prstDash val="solid"/>
                    </a:lnT>
                    <a:lnB w="9525">
                      <a:solidFill>
                        <a:srgbClr val="DADADA"/>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vMerge="1">
                  <a:txBody>
                    <a:bodyPr/>
                    <a:lstStyle/>
                    <a:p>
                      <a:endParaRPr/>
                    </a:p>
                  </a:txBody>
                  <a:tcPr marL="0" marR="0" marT="0" marB="0">
                    <a:lnT w="9525">
                      <a:solidFill>
                        <a:srgbClr val="DADADA"/>
                      </a:solidFill>
                      <a:prstDash val="solid"/>
                    </a:lnT>
                    <a:lnB w="9525">
                      <a:solidFill>
                        <a:srgbClr val="DADADA"/>
                      </a:solidFill>
                      <a:prstDash val="solid"/>
                    </a:lnB>
                    <a:solidFill>
                      <a:srgbClr val="9DC3E6"/>
                    </a:solidFill>
                  </a:tcPr>
                </a:tc>
                <a:tc gridSpan="3">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1"/>
                  </a:ext>
                </a:extLst>
              </a:tr>
              <a:tr h="303275">
                <a:tc gridSpan="3">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hMerge="1">
                  <a:txBody>
                    <a:bodyPr/>
                    <a:lstStyle/>
                    <a:p>
                      <a:endParaRPr/>
                    </a:p>
                  </a:txBody>
                  <a:tcPr marL="0" marR="0" marT="0" marB="0"/>
                </a:tc>
                <a:tc hMerge="1">
                  <a:txBody>
                    <a:bodyPr/>
                    <a:lstStyle/>
                    <a:p>
                      <a:endParaRPr/>
                    </a:p>
                  </a:txBody>
                  <a:tcPr marL="0" marR="0" marT="0" marB="0"/>
                </a:tc>
                <a:tc rowSpan="7">
                  <a:txBody>
                    <a:bodyPr/>
                    <a:lstStyle/>
                    <a:p>
                      <a:pPr>
                        <a:lnSpc>
                          <a:spcPct val="100000"/>
                        </a:lnSpc>
                      </a:pPr>
                      <a:endParaRPr sz="2600">
                        <a:latin typeface="Times New Roman"/>
                        <a:cs typeface="Times New Roman"/>
                      </a:endParaRPr>
                    </a:p>
                  </a:txBody>
                  <a:tcPr marL="0" marR="0" marT="0" marB="0">
                    <a:lnT w="9525">
                      <a:solidFill>
                        <a:srgbClr val="DADADA"/>
                      </a:solidFill>
                      <a:prstDash val="solid"/>
                    </a:lnT>
                    <a:lnB w="9525">
                      <a:solidFill>
                        <a:srgbClr val="DADADA"/>
                      </a:solidFill>
                      <a:prstDash val="solid"/>
                    </a:lnB>
                    <a:solidFill>
                      <a:srgbClr val="9DC3E6"/>
                    </a:solidFill>
                  </a:tcPr>
                </a:tc>
                <a:tc gridSpan="7">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vMerge="1">
                  <a:txBody>
                    <a:bodyPr/>
                    <a:lstStyle/>
                    <a:p>
                      <a:endParaRPr/>
                    </a:p>
                  </a:txBody>
                  <a:tcPr marL="0" marR="0" marT="0" marB="0">
                    <a:lnT w="9525">
                      <a:solidFill>
                        <a:srgbClr val="DADADA"/>
                      </a:solidFill>
                      <a:prstDash val="solid"/>
                    </a:lnT>
                    <a:lnB w="9525">
                      <a:solidFill>
                        <a:srgbClr val="DADADA"/>
                      </a:solidFill>
                      <a:prstDash val="solid"/>
                    </a:lnB>
                    <a:solidFill>
                      <a:srgbClr val="9DC3E6"/>
                    </a:solidFill>
                  </a:tcPr>
                </a:tc>
                <a:tc gridSpan="3">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2"/>
                  </a:ext>
                </a:extLst>
              </a:tr>
              <a:tr h="303275">
                <a:tc gridSpan="3">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hMerge="1">
                  <a:txBody>
                    <a:bodyPr/>
                    <a:lstStyle/>
                    <a:p>
                      <a:endParaRPr/>
                    </a:p>
                  </a:txBody>
                  <a:tcPr marL="0" marR="0" marT="0" marB="0"/>
                </a:tc>
                <a:tc hMerge="1">
                  <a:txBody>
                    <a:bodyPr/>
                    <a:lstStyle/>
                    <a:p>
                      <a:endParaRPr/>
                    </a:p>
                  </a:txBody>
                  <a:tcPr marL="0" marR="0" marT="0" marB="0"/>
                </a:tc>
                <a:tc vMerge="1">
                  <a:txBody>
                    <a:bodyPr/>
                    <a:lstStyle/>
                    <a:p>
                      <a:endParaRPr/>
                    </a:p>
                  </a:txBody>
                  <a:tcPr marL="0" marR="0" marT="0" marB="0">
                    <a:lnT w="9525">
                      <a:solidFill>
                        <a:srgbClr val="DADADA"/>
                      </a:solidFill>
                      <a:prstDash val="solid"/>
                    </a:lnT>
                    <a:lnB w="9525">
                      <a:solidFill>
                        <a:srgbClr val="DADADA"/>
                      </a:solidFill>
                      <a:prstDash val="solid"/>
                    </a:lnB>
                    <a:solidFill>
                      <a:srgbClr val="9DC3E6"/>
                    </a:solidFill>
                  </a:tcPr>
                </a:tc>
                <a:tc gridSpan="7">
                  <a:txBody>
                    <a:bodyPr/>
                    <a:lstStyle/>
                    <a:p>
                      <a:pPr marL="628650">
                        <a:lnSpc>
                          <a:spcPts val="1800"/>
                        </a:lnSpc>
                        <a:tabLst>
                          <a:tab pos="1659889" algn="l"/>
                        </a:tabLst>
                      </a:pPr>
                      <a:r>
                        <a:rPr sz="2000" dirty="0">
                          <a:solidFill>
                            <a:srgbClr val="3E3E3E"/>
                          </a:solidFill>
                          <a:latin typeface="Calibri"/>
                          <a:cs typeface="Calibri"/>
                        </a:rPr>
                        <a:t>76%	76%</a:t>
                      </a:r>
                      <a:endParaRPr sz="2000">
                        <a:latin typeface="Calibri"/>
                        <a:cs typeface="Calibri"/>
                      </a:endParaRPr>
                    </a:p>
                  </a:txBody>
                  <a:tcPr marL="0" marR="0" marT="0" marB="0">
                    <a:lnT w="9525">
                      <a:solidFill>
                        <a:srgbClr val="DADADA"/>
                      </a:solidFill>
                      <a:prstDash val="solid"/>
                    </a:lnT>
                    <a:lnB w="9525">
                      <a:solidFill>
                        <a:srgbClr val="DADADA"/>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vMerge="1">
                  <a:txBody>
                    <a:bodyPr/>
                    <a:lstStyle/>
                    <a:p>
                      <a:endParaRPr/>
                    </a:p>
                  </a:txBody>
                  <a:tcPr marL="0" marR="0" marT="0" marB="0">
                    <a:lnT w="9525">
                      <a:solidFill>
                        <a:srgbClr val="DADADA"/>
                      </a:solidFill>
                      <a:prstDash val="solid"/>
                    </a:lnT>
                    <a:lnB w="9525">
                      <a:solidFill>
                        <a:srgbClr val="DADADA"/>
                      </a:solidFill>
                      <a:prstDash val="solid"/>
                    </a:lnB>
                    <a:solidFill>
                      <a:srgbClr val="9DC3E6"/>
                    </a:solidFill>
                  </a:tcPr>
                </a:tc>
                <a:tc gridSpan="3">
                  <a:txBody>
                    <a:bodyPr/>
                    <a:lstStyle/>
                    <a:p>
                      <a:pPr marR="287020" algn="r">
                        <a:lnSpc>
                          <a:spcPts val="1800"/>
                        </a:lnSpc>
                      </a:pPr>
                      <a:r>
                        <a:rPr sz="2000" dirty="0">
                          <a:solidFill>
                            <a:srgbClr val="3E3E3E"/>
                          </a:solidFill>
                          <a:latin typeface="Calibri"/>
                          <a:cs typeface="Calibri"/>
                        </a:rPr>
                        <a:t>76%</a:t>
                      </a:r>
                      <a:endParaRPr sz="2000">
                        <a:latin typeface="Calibri"/>
                        <a:cs typeface="Calibri"/>
                      </a:endParaRPr>
                    </a:p>
                  </a:txBody>
                  <a:tcPr marL="0" marR="0" marT="0" marB="0">
                    <a:lnT w="9525">
                      <a:solidFill>
                        <a:srgbClr val="DADADA"/>
                      </a:solidFill>
                      <a:prstDash val="solid"/>
                    </a:lnT>
                    <a:lnB w="9525">
                      <a:solidFill>
                        <a:srgbClr val="DADADA"/>
                      </a:solidFill>
                      <a:prstDash val="solid"/>
                    </a:lnB>
                  </a:tcPr>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3"/>
                  </a:ext>
                </a:extLst>
              </a:tr>
              <a:tr h="303275">
                <a:tc gridSpan="3">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hMerge="1">
                  <a:txBody>
                    <a:bodyPr/>
                    <a:lstStyle/>
                    <a:p>
                      <a:endParaRPr/>
                    </a:p>
                  </a:txBody>
                  <a:tcPr marL="0" marR="0" marT="0" marB="0"/>
                </a:tc>
                <a:tc hMerge="1">
                  <a:txBody>
                    <a:bodyPr/>
                    <a:lstStyle/>
                    <a:p>
                      <a:endParaRPr/>
                    </a:p>
                  </a:txBody>
                  <a:tcPr marL="0" marR="0" marT="0" marB="0"/>
                </a:tc>
                <a:tc vMerge="1">
                  <a:txBody>
                    <a:bodyPr/>
                    <a:lstStyle/>
                    <a:p>
                      <a:endParaRPr/>
                    </a:p>
                  </a:txBody>
                  <a:tcPr marL="0" marR="0" marT="0" marB="0">
                    <a:lnT w="9525">
                      <a:solidFill>
                        <a:srgbClr val="DADADA"/>
                      </a:solidFill>
                      <a:prstDash val="solid"/>
                    </a:lnT>
                    <a:lnB w="9525">
                      <a:solidFill>
                        <a:srgbClr val="DADADA"/>
                      </a:solidFill>
                      <a:prstDash val="solid"/>
                    </a:lnB>
                    <a:solidFill>
                      <a:srgbClr val="9DC3E6"/>
                    </a:solidFill>
                  </a:tcPr>
                </a:tc>
                <a:tc>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rowSpan="5">
                  <a:txBody>
                    <a:bodyPr/>
                    <a:lstStyle/>
                    <a:p>
                      <a:pPr>
                        <a:lnSpc>
                          <a:spcPct val="100000"/>
                        </a:lnSpc>
                      </a:pPr>
                      <a:endParaRPr sz="2600">
                        <a:latin typeface="Times New Roman"/>
                        <a:cs typeface="Times New Roman"/>
                      </a:endParaRPr>
                    </a:p>
                  </a:txBody>
                  <a:tcPr marL="0" marR="0" marT="0" marB="0">
                    <a:lnT w="9525">
                      <a:solidFill>
                        <a:srgbClr val="DADADA"/>
                      </a:solidFill>
                      <a:prstDash val="solid"/>
                    </a:lnT>
                    <a:lnB w="9525">
                      <a:solidFill>
                        <a:srgbClr val="DADADA"/>
                      </a:solidFill>
                      <a:prstDash val="solid"/>
                    </a:lnB>
                    <a:solidFill>
                      <a:srgbClr val="9DC3E6"/>
                    </a:solidFill>
                  </a:tcPr>
                </a:tc>
                <a:tc>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rowSpan="5">
                  <a:txBody>
                    <a:bodyPr/>
                    <a:lstStyle/>
                    <a:p>
                      <a:pPr>
                        <a:lnSpc>
                          <a:spcPct val="100000"/>
                        </a:lnSpc>
                      </a:pPr>
                      <a:endParaRPr sz="2600">
                        <a:latin typeface="Times New Roman"/>
                        <a:cs typeface="Times New Roman"/>
                      </a:endParaRPr>
                    </a:p>
                  </a:txBody>
                  <a:tcPr marL="0" marR="0" marT="0" marB="0">
                    <a:lnT w="9525">
                      <a:solidFill>
                        <a:srgbClr val="DADADA"/>
                      </a:solidFill>
                      <a:prstDash val="solid"/>
                    </a:lnT>
                    <a:lnB w="9525">
                      <a:solidFill>
                        <a:srgbClr val="DADADA"/>
                      </a:solidFill>
                      <a:prstDash val="solid"/>
                    </a:lnB>
                    <a:solidFill>
                      <a:srgbClr val="9DC3E6"/>
                    </a:solidFill>
                  </a:tcPr>
                </a:tc>
                <a:tc gridSpan="3">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hMerge="1">
                  <a:txBody>
                    <a:bodyPr/>
                    <a:lstStyle/>
                    <a:p>
                      <a:endParaRPr/>
                    </a:p>
                  </a:txBody>
                  <a:tcPr marL="0" marR="0" marT="0" marB="0"/>
                </a:tc>
                <a:tc hMerge="1">
                  <a:txBody>
                    <a:bodyPr/>
                    <a:lstStyle/>
                    <a:p>
                      <a:endParaRPr/>
                    </a:p>
                  </a:txBody>
                  <a:tcPr marL="0" marR="0" marT="0" marB="0"/>
                </a:tc>
                <a:tc vMerge="1">
                  <a:txBody>
                    <a:bodyPr/>
                    <a:lstStyle/>
                    <a:p>
                      <a:endParaRPr/>
                    </a:p>
                  </a:txBody>
                  <a:tcPr marL="0" marR="0" marT="0" marB="0">
                    <a:lnT w="9525">
                      <a:solidFill>
                        <a:srgbClr val="DADADA"/>
                      </a:solidFill>
                      <a:prstDash val="solid"/>
                    </a:lnT>
                    <a:lnB w="9525">
                      <a:solidFill>
                        <a:srgbClr val="DADADA"/>
                      </a:solidFill>
                      <a:prstDash val="solid"/>
                    </a:lnB>
                    <a:solidFill>
                      <a:srgbClr val="9DC3E6"/>
                    </a:solidFill>
                  </a:tcPr>
                </a:tc>
                <a:tc>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rowSpan="5">
                  <a:txBody>
                    <a:bodyPr/>
                    <a:lstStyle/>
                    <a:p>
                      <a:pPr>
                        <a:lnSpc>
                          <a:spcPct val="100000"/>
                        </a:lnSpc>
                      </a:pPr>
                      <a:endParaRPr sz="2600">
                        <a:latin typeface="Times New Roman"/>
                        <a:cs typeface="Times New Roman"/>
                      </a:endParaRPr>
                    </a:p>
                  </a:txBody>
                  <a:tcPr marL="0" marR="0" marT="0" marB="0">
                    <a:lnT w="9525">
                      <a:solidFill>
                        <a:srgbClr val="DADADA"/>
                      </a:solidFill>
                      <a:prstDash val="solid"/>
                    </a:lnT>
                    <a:lnB w="9525">
                      <a:solidFill>
                        <a:srgbClr val="DADADA"/>
                      </a:solidFill>
                      <a:prstDash val="solid"/>
                    </a:lnB>
                    <a:solidFill>
                      <a:srgbClr val="2E75B6"/>
                    </a:solidFill>
                  </a:tcPr>
                </a:tc>
                <a:tc>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extLst>
                  <a:ext uri="{0D108BD9-81ED-4DB2-BD59-A6C34878D82A}">
                    <a16:rowId xmlns:a16="http://schemas.microsoft.com/office/drawing/2014/main" val="10004"/>
                  </a:ext>
                </a:extLst>
              </a:tr>
              <a:tr h="303275">
                <a:tc gridSpan="3">
                  <a:txBody>
                    <a:bodyPr/>
                    <a:lstStyle/>
                    <a:p>
                      <a:pPr marL="295275">
                        <a:lnSpc>
                          <a:spcPts val="1805"/>
                        </a:lnSpc>
                      </a:pPr>
                      <a:r>
                        <a:rPr sz="2000" dirty="0">
                          <a:solidFill>
                            <a:srgbClr val="3E3E3E"/>
                          </a:solidFill>
                          <a:latin typeface="Calibri"/>
                          <a:cs typeface="Calibri"/>
                        </a:rPr>
                        <a:t>75%</a:t>
                      </a:r>
                      <a:endParaRPr sz="2000">
                        <a:latin typeface="Calibri"/>
                        <a:cs typeface="Calibri"/>
                      </a:endParaRPr>
                    </a:p>
                  </a:txBody>
                  <a:tcPr marL="0" marR="0" marT="0" marB="0">
                    <a:lnT w="9525">
                      <a:solidFill>
                        <a:srgbClr val="DADADA"/>
                      </a:solidFill>
                      <a:prstDash val="solid"/>
                    </a:lnT>
                    <a:lnB w="9525">
                      <a:solidFill>
                        <a:srgbClr val="DADADA"/>
                      </a:solidFill>
                      <a:prstDash val="solid"/>
                    </a:lnB>
                  </a:tcPr>
                </a:tc>
                <a:tc hMerge="1">
                  <a:txBody>
                    <a:bodyPr/>
                    <a:lstStyle/>
                    <a:p>
                      <a:endParaRPr/>
                    </a:p>
                  </a:txBody>
                  <a:tcPr marL="0" marR="0" marT="0" marB="0"/>
                </a:tc>
                <a:tc hMerge="1">
                  <a:txBody>
                    <a:bodyPr/>
                    <a:lstStyle/>
                    <a:p>
                      <a:endParaRPr/>
                    </a:p>
                  </a:txBody>
                  <a:tcPr marL="0" marR="0" marT="0" marB="0"/>
                </a:tc>
                <a:tc vMerge="1">
                  <a:txBody>
                    <a:bodyPr/>
                    <a:lstStyle/>
                    <a:p>
                      <a:endParaRPr/>
                    </a:p>
                  </a:txBody>
                  <a:tcPr marL="0" marR="0" marT="0" marB="0">
                    <a:lnT w="9525">
                      <a:solidFill>
                        <a:srgbClr val="DADADA"/>
                      </a:solidFill>
                      <a:prstDash val="solid"/>
                    </a:lnT>
                    <a:lnB w="9525">
                      <a:solidFill>
                        <a:srgbClr val="DADADA"/>
                      </a:solidFill>
                      <a:prstDash val="solid"/>
                    </a:lnB>
                    <a:solidFill>
                      <a:srgbClr val="9DC3E6"/>
                    </a:solidFill>
                  </a:tcPr>
                </a:tc>
                <a:tc>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T w="9525">
                      <a:solidFill>
                        <a:srgbClr val="DADADA"/>
                      </a:solidFill>
                      <a:prstDash val="solid"/>
                    </a:lnT>
                    <a:lnB w="9525">
                      <a:solidFill>
                        <a:srgbClr val="DADADA"/>
                      </a:solidFill>
                      <a:prstDash val="solid"/>
                    </a:lnB>
                    <a:solidFill>
                      <a:srgbClr val="9DC3E6"/>
                    </a:solidFill>
                  </a:tcPr>
                </a:tc>
                <a:tc>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T w="9525">
                      <a:solidFill>
                        <a:srgbClr val="DADADA"/>
                      </a:solidFill>
                      <a:prstDash val="solid"/>
                    </a:lnT>
                    <a:lnB w="9525">
                      <a:solidFill>
                        <a:srgbClr val="DADADA"/>
                      </a:solidFill>
                      <a:prstDash val="solid"/>
                    </a:lnB>
                    <a:solidFill>
                      <a:srgbClr val="9DC3E6"/>
                    </a:solidFill>
                  </a:tcPr>
                </a:tc>
                <a:tc gridSpan="3">
                  <a:txBody>
                    <a:bodyPr/>
                    <a:lstStyle/>
                    <a:p>
                      <a:pPr algn="ctr">
                        <a:lnSpc>
                          <a:spcPts val="1800"/>
                        </a:lnSpc>
                      </a:pPr>
                      <a:r>
                        <a:rPr sz="2000" dirty="0">
                          <a:solidFill>
                            <a:srgbClr val="3E3E3E"/>
                          </a:solidFill>
                          <a:latin typeface="Calibri"/>
                          <a:cs typeface="Calibri"/>
                        </a:rPr>
                        <a:t>75%</a:t>
                      </a:r>
                      <a:endParaRPr sz="2000">
                        <a:latin typeface="Calibri"/>
                        <a:cs typeface="Calibri"/>
                      </a:endParaRPr>
                    </a:p>
                  </a:txBody>
                  <a:tcPr marL="0" marR="0" marT="0" marB="0">
                    <a:lnT w="9525">
                      <a:solidFill>
                        <a:srgbClr val="DADADA"/>
                      </a:solidFill>
                      <a:prstDash val="solid"/>
                    </a:lnT>
                    <a:lnB w="9525">
                      <a:solidFill>
                        <a:srgbClr val="DADADA"/>
                      </a:solidFill>
                      <a:prstDash val="solid"/>
                    </a:lnB>
                  </a:tcPr>
                </a:tc>
                <a:tc hMerge="1">
                  <a:txBody>
                    <a:bodyPr/>
                    <a:lstStyle/>
                    <a:p>
                      <a:endParaRPr/>
                    </a:p>
                  </a:txBody>
                  <a:tcPr marL="0" marR="0" marT="0" marB="0"/>
                </a:tc>
                <a:tc hMerge="1">
                  <a:txBody>
                    <a:bodyPr/>
                    <a:lstStyle/>
                    <a:p>
                      <a:endParaRPr/>
                    </a:p>
                  </a:txBody>
                  <a:tcPr marL="0" marR="0" marT="0" marB="0"/>
                </a:tc>
                <a:tc vMerge="1">
                  <a:txBody>
                    <a:bodyPr/>
                    <a:lstStyle/>
                    <a:p>
                      <a:endParaRPr/>
                    </a:p>
                  </a:txBody>
                  <a:tcPr marL="0" marR="0" marT="0" marB="0">
                    <a:lnT w="9525">
                      <a:solidFill>
                        <a:srgbClr val="DADADA"/>
                      </a:solidFill>
                      <a:prstDash val="solid"/>
                    </a:lnT>
                    <a:lnB w="9525">
                      <a:solidFill>
                        <a:srgbClr val="DADADA"/>
                      </a:solidFill>
                      <a:prstDash val="solid"/>
                    </a:lnB>
                    <a:solidFill>
                      <a:srgbClr val="9DC3E6"/>
                    </a:solidFill>
                  </a:tcPr>
                </a:tc>
                <a:tc>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T w="9525">
                      <a:solidFill>
                        <a:srgbClr val="DADADA"/>
                      </a:solidFill>
                      <a:prstDash val="solid"/>
                    </a:lnT>
                    <a:lnB w="9525">
                      <a:solidFill>
                        <a:srgbClr val="DADADA"/>
                      </a:solidFill>
                      <a:prstDash val="solid"/>
                    </a:lnB>
                    <a:solidFill>
                      <a:srgbClr val="2E75B6"/>
                    </a:solidFill>
                  </a:tcPr>
                </a:tc>
                <a:tc>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extLst>
                  <a:ext uri="{0D108BD9-81ED-4DB2-BD59-A6C34878D82A}">
                    <a16:rowId xmlns:a16="http://schemas.microsoft.com/office/drawing/2014/main" val="10005"/>
                  </a:ext>
                </a:extLst>
              </a:tr>
              <a:tr h="303275">
                <a:tc>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rowSpan="3">
                  <a:txBody>
                    <a:bodyPr/>
                    <a:lstStyle/>
                    <a:p>
                      <a:pPr>
                        <a:lnSpc>
                          <a:spcPct val="100000"/>
                        </a:lnSpc>
                      </a:pPr>
                      <a:endParaRPr sz="2600">
                        <a:latin typeface="Times New Roman"/>
                        <a:cs typeface="Times New Roman"/>
                      </a:endParaRPr>
                    </a:p>
                  </a:txBody>
                  <a:tcPr marL="0" marR="0" marT="0" marB="0">
                    <a:lnT w="9525">
                      <a:solidFill>
                        <a:srgbClr val="DADADA"/>
                      </a:solidFill>
                      <a:prstDash val="solid"/>
                    </a:lnT>
                    <a:lnB w="9525">
                      <a:solidFill>
                        <a:srgbClr val="DADADA"/>
                      </a:solidFill>
                      <a:prstDash val="solid"/>
                    </a:lnB>
                    <a:solidFill>
                      <a:srgbClr val="9DC3E6"/>
                    </a:solidFill>
                  </a:tcPr>
                </a:tc>
                <a:tc>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T w="9525">
                      <a:solidFill>
                        <a:srgbClr val="DADADA"/>
                      </a:solidFill>
                      <a:prstDash val="solid"/>
                    </a:lnT>
                    <a:lnB w="9525">
                      <a:solidFill>
                        <a:srgbClr val="DADADA"/>
                      </a:solidFill>
                      <a:prstDash val="solid"/>
                    </a:lnB>
                    <a:solidFill>
                      <a:srgbClr val="9DC3E6"/>
                    </a:solidFill>
                  </a:tcPr>
                </a:tc>
                <a:tc>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T w="9525">
                      <a:solidFill>
                        <a:srgbClr val="DADADA"/>
                      </a:solidFill>
                      <a:prstDash val="solid"/>
                    </a:lnT>
                    <a:lnB w="9525">
                      <a:solidFill>
                        <a:srgbClr val="DADADA"/>
                      </a:solidFill>
                      <a:prstDash val="solid"/>
                    </a:lnB>
                    <a:solidFill>
                      <a:srgbClr val="9DC3E6"/>
                    </a:solidFill>
                  </a:tcPr>
                </a:tc>
                <a:tc>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T w="9525">
                      <a:solidFill>
                        <a:srgbClr val="DADADA"/>
                      </a:solidFill>
                      <a:prstDash val="solid"/>
                    </a:lnT>
                    <a:lnB w="9525">
                      <a:solidFill>
                        <a:srgbClr val="DADADA"/>
                      </a:solidFill>
                      <a:prstDash val="solid"/>
                    </a:lnB>
                    <a:solidFill>
                      <a:srgbClr val="9DC3E6"/>
                    </a:solidFill>
                  </a:tcPr>
                </a:tc>
                <a:tc>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rowSpan="3">
                  <a:txBody>
                    <a:bodyPr/>
                    <a:lstStyle/>
                    <a:p>
                      <a:pPr>
                        <a:lnSpc>
                          <a:spcPct val="100000"/>
                        </a:lnSpc>
                      </a:pPr>
                      <a:endParaRPr sz="2600">
                        <a:latin typeface="Times New Roman"/>
                        <a:cs typeface="Times New Roman"/>
                      </a:endParaRPr>
                    </a:p>
                  </a:txBody>
                  <a:tcPr marL="0" marR="0" marT="0" marB="0">
                    <a:lnT w="9525">
                      <a:solidFill>
                        <a:srgbClr val="DADADA"/>
                      </a:solidFill>
                      <a:prstDash val="solid"/>
                    </a:lnT>
                    <a:lnB w="9525">
                      <a:solidFill>
                        <a:srgbClr val="DADADA"/>
                      </a:solidFill>
                      <a:prstDash val="solid"/>
                    </a:lnB>
                    <a:solidFill>
                      <a:srgbClr val="9DC3E6"/>
                    </a:solidFill>
                  </a:tcPr>
                </a:tc>
                <a:tc>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T w="9525">
                      <a:solidFill>
                        <a:srgbClr val="DADADA"/>
                      </a:solidFill>
                      <a:prstDash val="solid"/>
                    </a:lnT>
                    <a:lnB w="9525">
                      <a:solidFill>
                        <a:srgbClr val="DADADA"/>
                      </a:solidFill>
                      <a:prstDash val="solid"/>
                    </a:lnB>
                    <a:solidFill>
                      <a:srgbClr val="9DC3E6"/>
                    </a:solidFill>
                  </a:tcPr>
                </a:tc>
                <a:tc>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T w="9525">
                      <a:solidFill>
                        <a:srgbClr val="DADADA"/>
                      </a:solidFill>
                      <a:prstDash val="solid"/>
                    </a:lnT>
                    <a:lnB w="9525">
                      <a:solidFill>
                        <a:srgbClr val="DADADA"/>
                      </a:solidFill>
                      <a:prstDash val="solid"/>
                    </a:lnB>
                    <a:solidFill>
                      <a:srgbClr val="2E75B6"/>
                    </a:solidFill>
                  </a:tcPr>
                </a:tc>
                <a:tc>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extLst>
                  <a:ext uri="{0D108BD9-81ED-4DB2-BD59-A6C34878D82A}">
                    <a16:rowId xmlns:a16="http://schemas.microsoft.com/office/drawing/2014/main" val="10006"/>
                  </a:ext>
                </a:extLst>
              </a:tr>
              <a:tr h="303275">
                <a:tc>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T w="9525">
                      <a:solidFill>
                        <a:srgbClr val="DADADA"/>
                      </a:solidFill>
                      <a:prstDash val="solid"/>
                    </a:lnT>
                    <a:lnB w="9525">
                      <a:solidFill>
                        <a:srgbClr val="DADADA"/>
                      </a:solidFill>
                      <a:prstDash val="solid"/>
                    </a:lnB>
                    <a:solidFill>
                      <a:srgbClr val="9DC3E6"/>
                    </a:solidFill>
                  </a:tcPr>
                </a:tc>
                <a:tc>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T w="9525">
                      <a:solidFill>
                        <a:srgbClr val="DADADA"/>
                      </a:solidFill>
                      <a:prstDash val="solid"/>
                    </a:lnT>
                    <a:lnB w="9525">
                      <a:solidFill>
                        <a:srgbClr val="DADADA"/>
                      </a:solidFill>
                      <a:prstDash val="solid"/>
                    </a:lnB>
                    <a:solidFill>
                      <a:srgbClr val="9DC3E6"/>
                    </a:solidFill>
                  </a:tcPr>
                </a:tc>
                <a:tc>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T w="9525">
                      <a:solidFill>
                        <a:srgbClr val="DADADA"/>
                      </a:solidFill>
                      <a:prstDash val="solid"/>
                    </a:lnT>
                    <a:lnB w="9525">
                      <a:solidFill>
                        <a:srgbClr val="DADADA"/>
                      </a:solidFill>
                      <a:prstDash val="solid"/>
                    </a:lnB>
                    <a:solidFill>
                      <a:srgbClr val="9DC3E6"/>
                    </a:solidFill>
                  </a:tcPr>
                </a:tc>
                <a:tc>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T w="9525">
                      <a:solidFill>
                        <a:srgbClr val="DADADA"/>
                      </a:solidFill>
                      <a:prstDash val="solid"/>
                    </a:lnT>
                    <a:lnB w="9525">
                      <a:solidFill>
                        <a:srgbClr val="DADADA"/>
                      </a:solidFill>
                      <a:prstDash val="solid"/>
                    </a:lnB>
                    <a:solidFill>
                      <a:srgbClr val="9DC3E6"/>
                    </a:solidFill>
                  </a:tcPr>
                </a:tc>
                <a:tc>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T w="9525">
                      <a:solidFill>
                        <a:srgbClr val="DADADA"/>
                      </a:solidFill>
                      <a:prstDash val="solid"/>
                    </a:lnT>
                    <a:lnB w="9525">
                      <a:solidFill>
                        <a:srgbClr val="DADADA"/>
                      </a:solidFill>
                      <a:prstDash val="solid"/>
                    </a:lnB>
                    <a:solidFill>
                      <a:srgbClr val="9DC3E6"/>
                    </a:solidFill>
                  </a:tcPr>
                </a:tc>
                <a:tc>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T w="9525">
                      <a:solidFill>
                        <a:srgbClr val="DADADA"/>
                      </a:solidFill>
                      <a:prstDash val="solid"/>
                    </a:lnT>
                    <a:lnB w="9525">
                      <a:solidFill>
                        <a:srgbClr val="DADADA"/>
                      </a:solidFill>
                      <a:prstDash val="solid"/>
                    </a:lnB>
                    <a:solidFill>
                      <a:srgbClr val="9DC3E6"/>
                    </a:solidFill>
                  </a:tcPr>
                </a:tc>
                <a:tc>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T w="9525">
                      <a:solidFill>
                        <a:srgbClr val="DADADA"/>
                      </a:solidFill>
                      <a:prstDash val="solid"/>
                    </a:lnT>
                    <a:lnB w="9525">
                      <a:solidFill>
                        <a:srgbClr val="DADADA"/>
                      </a:solidFill>
                      <a:prstDash val="solid"/>
                    </a:lnB>
                    <a:solidFill>
                      <a:srgbClr val="2E75B6"/>
                    </a:solidFill>
                  </a:tcPr>
                </a:tc>
                <a:tc>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extLst>
                  <a:ext uri="{0D108BD9-81ED-4DB2-BD59-A6C34878D82A}">
                    <a16:rowId xmlns:a16="http://schemas.microsoft.com/office/drawing/2014/main" val="10007"/>
                  </a:ext>
                </a:extLst>
              </a:tr>
              <a:tr h="303276">
                <a:tc>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T w="9525">
                      <a:solidFill>
                        <a:srgbClr val="DADADA"/>
                      </a:solidFill>
                      <a:prstDash val="solid"/>
                    </a:lnT>
                    <a:lnB w="9525">
                      <a:solidFill>
                        <a:srgbClr val="DADADA"/>
                      </a:solidFill>
                      <a:prstDash val="solid"/>
                    </a:lnB>
                    <a:solidFill>
                      <a:srgbClr val="9DC3E6"/>
                    </a:solidFill>
                  </a:tcPr>
                </a:tc>
                <a:tc>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T w="9525">
                      <a:solidFill>
                        <a:srgbClr val="DADADA"/>
                      </a:solidFill>
                      <a:prstDash val="solid"/>
                    </a:lnT>
                    <a:lnB w="9525">
                      <a:solidFill>
                        <a:srgbClr val="DADADA"/>
                      </a:solidFill>
                      <a:prstDash val="solid"/>
                    </a:lnB>
                    <a:solidFill>
                      <a:srgbClr val="9DC3E6"/>
                    </a:solidFill>
                  </a:tcPr>
                </a:tc>
                <a:tc>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T w="9525">
                      <a:solidFill>
                        <a:srgbClr val="DADADA"/>
                      </a:solidFill>
                      <a:prstDash val="solid"/>
                    </a:lnT>
                    <a:lnB w="9525">
                      <a:solidFill>
                        <a:srgbClr val="DADADA"/>
                      </a:solidFill>
                      <a:prstDash val="solid"/>
                    </a:lnB>
                    <a:solidFill>
                      <a:srgbClr val="9DC3E6"/>
                    </a:solidFill>
                  </a:tcPr>
                </a:tc>
                <a:tc>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T w="9525">
                      <a:solidFill>
                        <a:srgbClr val="DADADA"/>
                      </a:solidFill>
                      <a:prstDash val="solid"/>
                    </a:lnT>
                    <a:lnB w="9525">
                      <a:solidFill>
                        <a:srgbClr val="DADADA"/>
                      </a:solidFill>
                      <a:prstDash val="solid"/>
                    </a:lnB>
                    <a:solidFill>
                      <a:srgbClr val="9DC3E6"/>
                    </a:solidFill>
                  </a:tcPr>
                </a:tc>
                <a:tc>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T w="9525">
                      <a:solidFill>
                        <a:srgbClr val="DADADA"/>
                      </a:solidFill>
                      <a:prstDash val="solid"/>
                    </a:lnT>
                    <a:lnB w="9525">
                      <a:solidFill>
                        <a:srgbClr val="DADADA"/>
                      </a:solidFill>
                      <a:prstDash val="solid"/>
                    </a:lnB>
                    <a:solidFill>
                      <a:srgbClr val="9DC3E6"/>
                    </a:solidFill>
                  </a:tcPr>
                </a:tc>
                <a:tc>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T w="9525">
                      <a:solidFill>
                        <a:srgbClr val="DADADA"/>
                      </a:solidFill>
                      <a:prstDash val="solid"/>
                    </a:lnT>
                    <a:lnB w="9525">
                      <a:solidFill>
                        <a:srgbClr val="DADADA"/>
                      </a:solidFill>
                      <a:prstDash val="solid"/>
                    </a:lnB>
                    <a:solidFill>
                      <a:srgbClr val="9DC3E6"/>
                    </a:solidFill>
                  </a:tcPr>
                </a:tc>
                <a:tc>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T w="9525">
                      <a:solidFill>
                        <a:srgbClr val="DADADA"/>
                      </a:solidFill>
                      <a:prstDash val="solid"/>
                    </a:lnT>
                    <a:lnB w="9525">
                      <a:solidFill>
                        <a:srgbClr val="DADADA"/>
                      </a:solidFill>
                      <a:prstDash val="solid"/>
                    </a:lnB>
                    <a:solidFill>
                      <a:srgbClr val="2E75B6"/>
                    </a:solidFill>
                  </a:tcPr>
                </a:tc>
                <a:tc>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extLst>
                  <a:ext uri="{0D108BD9-81ED-4DB2-BD59-A6C34878D82A}">
                    <a16:rowId xmlns:a16="http://schemas.microsoft.com/office/drawing/2014/main" val="10008"/>
                  </a:ext>
                </a:extLst>
              </a:tr>
            </a:tbl>
          </a:graphicData>
        </a:graphic>
      </p:graphicFrame>
      <p:sp>
        <p:nvSpPr>
          <p:cNvPr id="5" name="object 5"/>
          <p:cNvSpPr txBox="1"/>
          <p:nvPr/>
        </p:nvSpPr>
        <p:spPr>
          <a:xfrm>
            <a:off x="7572426" y="1747967"/>
            <a:ext cx="467359"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78%</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6" name="object 6"/>
          <p:cNvSpPr txBox="1"/>
          <p:nvPr/>
        </p:nvSpPr>
        <p:spPr>
          <a:xfrm>
            <a:off x="1579453" y="1619539"/>
            <a:ext cx="375920" cy="3363595"/>
          </a:xfrm>
          <a:prstGeom prst="rect">
            <a:avLst/>
          </a:prstGeom>
        </p:spPr>
        <p:txBody>
          <a:bodyPr vert="horz" wrap="square" lIns="0" tIns="72390" rIns="0" bIns="0" rtlCol="0">
            <a:spAutoFit/>
          </a:bodyPr>
          <a:lstStyle/>
          <a:p>
            <a:pPr marL="12700" marR="0" lvl="0" indent="0" algn="l" defTabSz="914400" rtl="0" eaLnBrk="1" fontAlgn="auto" latinLnBrk="0" hangingPunct="1">
              <a:lnSpc>
                <a:spcPct val="100000"/>
              </a:lnSpc>
              <a:spcBef>
                <a:spcPts val="570"/>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7</a:t>
            </a:r>
            <a:r>
              <a:rPr kumimoji="0" sz="1600" b="0" i="1" u="none" strike="noStrike" kern="1200" cap="none" spc="-10" normalizeH="0" baseline="0" noProof="0" dirty="0">
                <a:ln>
                  <a:noFill/>
                </a:ln>
                <a:solidFill>
                  <a:srgbClr val="595958"/>
                </a:solidFill>
                <a:effectLst/>
                <a:uLnTx/>
                <a:uFillTx/>
                <a:latin typeface="Calibri"/>
                <a:ea typeface="+mn-ea"/>
                <a:cs typeface="Calibri"/>
              </a:rPr>
              <a:t>9%</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470"/>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7</a:t>
            </a:r>
            <a:r>
              <a:rPr kumimoji="0" sz="1600" b="0" i="1" u="none" strike="noStrike" kern="1200" cap="none" spc="-10" normalizeH="0" baseline="0" noProof="0" dirty="0">
                <a:ln>
                  <a:noFill/>
                </a:ln>
                <a:solidFill>
                  <a:srgbClr val="595958"/>
                </a:solidFill>
                <a:effectLst/>
                <a:uLnTx/>
                <a:uFillTx/>
                <a:latin typeface="Calibri"/>
                <a:ea typeface="+mn-ea"/>
                <a:cs typeface="Calibri"/>
              </a:rPr>
              <a:t>8%</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46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7</a:t>
            </a:r>
            <a:r>
              <a:rPr kumimoji="0" sz="1600" b="0" i="1" u="none" strike="noStrike" kern="1200" cap="none" spc="-10" normalizeH="0" baseline="0" noProof="0" dirty="0">
                <a:ln>
                  <a:noFill/>
                </a:ln>
                <a:solidFill>
                  <a:srgbClr val="595958"/>
                </a:solidFill>
                <a:effectLst/>
                <a:uLnTx/>
                <a:uFillTx/>
                <a:latin typeface="Calibri"/>
                <a:ea typeface="+mn-ea"/>
                <a:cs typeface="Calibri"/>
              </a:rPr>
              <a:t>8%</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470"/>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7</a:t>
            </a:r>
            <a:r>
              <a:rPr kumimoji="0" sz="1600" b="0" i="1" u="none" strike="noStrike" kern="1200" cap="none" spc="-10" normalizeH="0" baseline="0" noProof="0" dirty="0">
                <a:ln>
                  <a:noFill/>
                </a:ln>
                <a:solidFill>
                  <a:srgbClr val="595958"/>
                </a:solidFill>
                <a:effectLst/>
                <a:uLnTx/>
                <a:uFillTx/>
                <a:latin typeface="Calibri"/>
                <a:ea typeface="+mn-ea"/>
                <a:cs typeface="Calibri"/>
              </a:rPr>
              <a:t>7%</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470"/>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7</a:t>
            </a:r>
            <a:r>
              <a:rPr kumimoji="0" sz="1600" b="0" i="1" u="none" strike="noStrike" kern="1200" cap="none" spc="-10" normalizeH="0" baseline="0" noProof="0" dirty="0">
                <a:ln>
                  <a:noFill/>
                </a:ln>
                <a:solidFill>
                  <a:srgbClr val="595958"/>
                </a:solidFill>
                <a:effectLst/>
                <a:uLnTx/>
                <a:uFillTx/>
                <a:latin typeface="Calibri"/>
                <a:ea typeface="+mn-ea"/>
                <a:cs typeface="Calibri"/>
              </a:rPr>
              <a:t>7%</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470"/>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7</a:t>
            </a:r>
            <a:r>
              <a:rPr kumimoji="0" sz="1600" b="0" i="1" u="none" strike="noStrike" kern="1200" cap="none" spc="-10" normalizeH="0" baseline="0" noProof="0" dirty="0">
                <a:ln>
                  <a:noFill/>
                </a:ln>
                <a:solidFill>
                  <a:srgbClr val="595958"/>
                </a:solidFill>
                <a:effectLst/>
                <a:uLnTx/>
                <a:uFillTx/>
                <a:latin typeface="Calibri"/>
                <a:ea typeface="+mn-ea"/>
                <a:cs typeface="Calibri"/>
              </a:rPr>
              <a:t>6%</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470"/>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7</a:t>
            </a:r>
            <a:r>
              <a:rPr kumimoji="0" sz="1600" b="0" i="1" u="none" strike="noStrike" kern="1200" cap="none" spc="-10" normalizeH="0" baseline="0" noProof="0" dirty="0">
                <a:ln>
                  <a:noFill/>
                </a:ln>
                <a:solidFill>
                  <a:srgbClr val="595958"/>
                </a:solidFill>
                <a:effectLst/>
                <a:uLnTx/>
                <a:uFillTx/>
                <a:latin typeface="Calibri"/>
                <a:ea typeface="+mn-ea"/>
                <a:cs typeface="Calibri"/>
              </a:rPr>
              <a:t>6%</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470"/>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7</a:t>
            </a:r>
            <a:r>
              <a:rPr kumimoji="0" sz="1600" b="0" i="1" u="none" strike="noStrike" kern="1200" cap="none" spc="-10" normalizeH="0" baseline="0" noProof="0" dirty="0">
                <a:ln>
                  <a:noFill/>
                </a:ln>
                <a:solidFill>
                  <a:srgbClr val="595958"/>
                </a:solidFill>
                <a:effectLst/>
                <a:uLnTx/>
                <a:uFillTx/>
                <a:latin typeface="Calibri"/>
                <a:ea typeface="+mn-ea"/>
                <a:cs typeface="Calibri"/>
              </a:rPr>
              <a:t>5%</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46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7</a:t>
            </a:r>
            <a:r>
              <a:rPr kumimoji="0" sz="1600" b="0" i="1" u="none" strike="noStrike" kern="1200" cap="none" spc="-10" normalizeH="0" baseline="0" noProof="0" dirty="0">
                <a:ln>
                  <a:noFill/>
                </a:ln>
                <a:solidFill>
                  <a:srgbClr val="595958"/>
                </a:solidFill>
                <a:effectLst/>
                <a:uLnTx/>
                <a:uFillTx/>
                <a:latin typeface="Calibri"/>
                <a:ea typeface="+mn-ea"/>
                <a:cs typeface="Calibri"/>
              </a:rPr>
              <a:t>5%</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470"/>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7</a:t>
            </a:r>
            <a:r>
              <a:rPr kumimoji="0" sz="1600" b="0" i="1" u="none" strike="noStrike" kern="1200" cap="none" spc="-10" normalizeH="0" baseline="0" noProof="0" dirty="0">
                <a:ln>
                  <a:noFill/>
                </a:ln>
                <a:solidFill>
                  <a:srgbClr val="595958"/>
                </a:solidFill>
                <a:effectLst/>
                <a:uLnTx/>
                <a:uFillTx/>
                <a:latin typeface="Calibri"/>
                <a:ea typeface="+mn-ea"/>
                <a:cs typeface="Calibri"/>
              </a:rPr>
              <a:t>4%</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470"/>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7</a:t>
            </a:r>
            <a:r>
              <a:rPr kumimoji="0" sz="1600" b="0" i="1" u="none" strike="noStrike" kern="1200" cap="none" spc="-10" normalizeH="0" baseline="0" noProof="0" dirty="0">
                <a:ln>
                  <a:noFill/>
                </a:ln>
                <a:solidFill>
                  <a:srgbClr val="595958"/>
                </a:solidFill>
                <a:effectLst/>
                <a:uLnTx/>
                <a:uFillTx/>
                <a:latin typeface="Calibri"/>
                <a:ea typeface="+mn-ea"/>
                <a:cs typeface="Calibri"/>
              </a:rPr>
              <a:t>4%</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 name="object 7"/>
          <p:cNvSpPr/>
          <p:nvPr/>
        </p:nvSpPr>
        <p:spPr>
          <a:xfrm>
            <a:off x="1770133" y="5146363"/>
            <a:ext cx="921384" cy="906779"/>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3070896" y="5147388"/>
            <a:ext cx="642620" cy="614680"/>
          </a:xfrm>
          <a:custGeom>
            <a:avLst/>
            <a:gdLst/>
            <a:ahLst/>
            <a:cxnLst/>
            <a:rect l="l" t="t" r="r" b="b"/>
            <a:pathLst>
              <a:path w="642620" h="614679">
                <a:moveTo>
                  <a:pt x="82081" y="450850"/>
                </a:moveTo>
                <a:lnTo>
                  <a:pt x="61989" y="450850"/>
                </a:lnTo>
                <a:lnTo>
                  <a:pt x="55376" y="452120"/>
                </a:lnTo>
                <a:lnTo>
                  <a:pt x="23143" y="473710"/>
                </a:lnTo>
                <a:lnTo>
                  <a:pt x="2195" y="506730"/>
                </a:lnTo>
                <a:lnTo>
                  <a:pt x="0" y="520700"/>
                </a:lnTo>
                <a:lnTo>
                  <a:pt x="168" y="528320"/>
                </a:lnTo>
                <a:lnTo>
                  <a:pt x="18247" y="570230"/>
                </a:lnTo>
                <a:lnTo>
                  <a:pt x="23900" y="577850"/>
                </a:lnTo>
                <a:lnTo>
                  <a:pt x="64991" y="609600"/>
                </a:lnTo>
                <a:lnTo>
                  <a:pt x="78592" y="614680"/>
                </a:lnTo>
                <a:lnTo>
                  <a:pt x="98665" y="614680"/>
                </a:lnTo>
                <a:lnTo>
                  <a:pt x="135337" y="594360"/>
                </a:lnTo>
                <a:lnTo>
                  <a:pt x="92193" y="594360"/>
                </a:lnTo>
                <a:lnTo>
                  <a:pt x="78781" y="591820"/>
                </a:lnTo>
                <a:lnTo>
                  <a:pt x="65319" y="584200"/>
                </a:lnTo>
                <a:lnTo>
                  <a:pt x="55242" y="576580"/>
                </a:lnTo>
                <a:lnTo>
                  <a:pt x="50217" y="571500"/>
                </a:lnTo>
                <a:lnTo>
                  <a:pt x="45203" y="567690"/>
                </a:lnTo>
                <a:lnTo>
                  <a:pt x="22660" y="534670"/>
                </a:lnTo>
                <a:lnTo>
                  <a:pt x="20018" y="520700"/>
                </a:lnTo>
                <a:lnTo>
                  <a:pt x="20349" y="514350"/>
                </a:lnTo>
                <a:lnTo>
                  <a:pt x="41697" y="480060"/>
                </a:lnTo>
                <a:lnTo>
                  <a:pt x="61801" y="471170"/>
                </a:lnTo>
                <a:lnTo>
                  <a:pt x="119671" y="471170"/>
                </a:lnTo>
                <a:lnTo>
                  <a:pt x="109355" y="463550"/>
                </a:lnTo>
                <a:lnTo>
                  <a:pt x="95658" y="455930"/>
                </a:lnTo>
                <a:lnTo>
                  <a:pt x="82081" y="450850"/>
                </a:lnTo>
                <a:close/>
              </a:path>
              <a:path w="642620" h="614679">
                <a:moveTo>
                  <a:pt x="119671" y="471170"/>
                </a:moveTo>
                <a:lnTo>
                  <a:pt x="68532" y="471170"/>
                </a:lnTo>
                <a:lnTo>
                  <a:pt x="81994" y="473710"/>
                </a:lnTo>
                <a:lnTo>
                  <a:pt x="95380" y="481330"/>
                </a:lnTo>
                <a:lnTo>
                  <a:pt x="100367" y="485140"/>
                </a:lnTo>
                <a:lnTo>
                  <a:pt x="110207" y="492760"/>
                </a:lnTo>
                <a:lnTo>
                  <a:pt x="115065" y="497840"/>
                </a:lnTo>
                <a:lnTo>
                  <a:pt x="121212" y="504190"/>
                </a:lnTo>
                <a:lnTo>
                  <a:pt x="126457" y="510540"/>
                </a:lnTo>
                <a:lnTo>
                  <a:pt x="135131" y="523240"/>
                </a:lnTo>
                <a:lnTo>
                  <a:pt x="138014" y="530860"/>
                </a:lnTo>
                <a:lnTo>
                  <a:pt x="140897" y="544830"/>
                </a:lnTo>
                <a:lnTo>
                  <a:pt x="140592" y="551180"/>
                </a:lnTo>
                <a:lnTo>
                  <a:pt x="118888" y="585470"/>
                </a:lnTo>
                <a:lnTo>
                  <a:pt x="98873" y="594360"/>
                </a:lnTo>
                <a:lnTo>
                  <a:pt x="135337" y="594360"/>
                </a:lnTo>
                <a:lnTo>
                  <a:pt x="158852" y="558800"/>
                </a:lnTo>
                <a:lnTo>
                  <a:pt x="160986" y="544830"/>
                </a:lnTo>
                <a:lnTo>
                  <a:pt x="160760" y="537210"/>
                </a:lnTo>
                <a:lnTo>
                  <a:pt x="142304" y="494030"/>
                </a:lnTo>
                <a:lnTo>
                  <a:pt x="136525" y="487680"/>
                </a:lnTo>
                <a:lnTo>
                  <a:pt x="130000" y="480060"/>
                </a:lnTo>
                <a:lnTo>
                  <a:pt x="123109" y="473710"/>
                </a:lnTo>
                <a:lnTo>
                  <a:pt x="119671" y="471170"/>
                </a:lnTo>
                <a:close/>
              </a:path>
              <a:path w="642620" h="614679">
                <a:moveTo>
                  <a:pt x="175174" y="389890"/>
                </a:moveTo>
                <a:lnTo>
                  <a:pt x="170285" y="389890"/>
                </a:lnTo>
                <a:lnTo>
                  <a:pt x="167999" y="391160"/>
                </a:lnTo>
                <a:lnTo>
                  <a:pt x="166792" y="391160"/>
                </a:lnTo>
                <a:lnTo>
                  <a:pt x="164214" y="393700"/>
                </a:lnTo>
                <a:lnTo>
                  <a:pt x="163033" y="393700"/>
                </a:lnTo>
                <a:lnTo>
                  <a:pt x="160925" y="396240"/>
                </a:lnTo>
                <a:lnTo>
                  <a:pt x="160023" y="396240"/>
                </a:lnTo>
                <a:lnTo>
                  <a:pt x="157559" y="398780"/>
                </a:lnTo>
                <a:lnTo>
                  <a:pt x="156099" y="401320"/>
                </a:lnTo>
                <a:lnTo>
                  <a:pt x="153635" y="405130"/>
                </a:lnTo>
                <a:lnTo>
                  <a:pt x="152746" y="407670"/>
                </a:lnTo>
                <a:lnTo>
                  <a:pt x="151629" y="412750"/>
                </a:lnTo>
                <a:lnTo>
                  <a:pt x="151552" y="414020"/>
                </a:lnTo>
                <a:lnTo>
                  <a:pt x="151459" y="419100"/>
                </a:lnTo>
                <a:lnTo>
                  <a:pt x="151578" y="424180"/>
                </a:lnTo>
                <a:lnTo>
                  <a:pt x="152111" y="429260"/>
                </a:lnTo>
                <a:lnTo>
                  <a:pt x="153114" y="434340"/>
                </a:lnTo>
                <a:lnTo>
                  <a:pt x="127727" y="434340"/>
                </a:lnTo>
                <a:lnTo>
                  <a:pt x="128032" y="435610"/>
                </a:lnTo>
                <a:lnTo>
                  <a:pt x="208055" y="515620"/>
                </a:lnTo>
                <a:lnTo>
                  <a:pt x="211852" y="515620"/>
                </a:lnTo>
                <a:lnTo>
                  <a:pt x="212779" y="514350"/>
                </a:lnTo>
                <a:lnTo>
                  <a:pt x="214887" y="513080"/>
                </a:lnTo>
                <a:lnTo>
                  <a:pt x="216119" y="511810"/>
                </a:lnTo>
                <a:lnTo>
                  <a:pt x="218989" y="509270"/>
                </a:lnTo>
                <a:lnTo>
                  <a:pt x="220132" y="508000"/>
                </a:lnTo>
                <a:lnTo>
                  <a:pt x="221771" y="505460"/>
                </a:lnTo>
                <a:lnTo>
                  <a:pt x="222914" y="502920"/>
                </a:lnTo>
                <a:lnTo>
                  <a:pt x="222837" y="501650"/>
                </a:lnTo>
                <a:lnTo>
                  <a:pt x="222558" y="500380"/>
                </a:lnTo>
                <a:lnTo>
                  <a:pt x="170069" y="448310"/>
                </a:lnTo>
                <a:lnTo>
                  <a:pt x="168901" y="443230"/>
                </a:lnTo>
                <a:lnTo>
                  <a:pt x="168050" y="438150"/>
                </a:lnTo>
                <a:lnTo>
                  <a:pt x="166996" y="430530"/>
                </a:lnTo>
                <a:lnTo>
                  <a:pt x="166830" y="427990"/>
                </a:lnTo>
                <a:lnTo>
                  <a:pt x="167237" y="421640"/>
                </a:lnTo>
                <a:lnTo>
                  <a:pt x="167758" y="419100"/>
                </a:lnTo>
                <a:lnTo>
                  <a:pt x="169396" y="415290"/>
                </a:lnTo>
                <a:lnTo>
                  <a:pt x="170539" y="414020"/>
                </a:lnTo>
                <a:lnTo>
                  <a:pt x="173231" y="410210"/>
                </a:lnTo>
                <a:lnTo>
                  <a:pt x="174489" y="410210"/>
                </a:lnTo>
                <a:lnTo>
                  <a:pt x="177067" y="407670"/>
                </a:lnTo>
                <a:lnTo>
                  <a:pt x="178273" y="407670"/>
                </a:lnTo>
                <a:lnTo>
                  <a:pt x="180496" y="406400"/>
                </a:lnTo>
                <a:lnTo>
                  <a:pt x="181524" y="405130"/>
                </a:lnTo>
                <a:lnTo>
                  <a:pt x="183391" y="405130"/>
                </a:lnTo>
                <a:lnTo>
                  <a:pt x="184102" y="403860"/>
                </a:lnTo>
                <a:lnTo>
                  <a:pt x="185042" y="403860"/>
                </a:lnTo>
                <a:lnTo>
                  <a:pt x="185271" y="402590"/>
                </a:lnTo>
                <a:lnTo>
                  <a:pt x="185271" y="401320"/>
                </a:lnTo>
                <a:lnTo>
                  <a:pt x="185106" y="401320"/>
                </a:lnTo>
                <a:lnTo>
                  <a:pt x="184471" y="400050"/>
                </a:lnTo>
                <a:lnTo>
                  <a:pt x="183899" y="398780"/>
                </a:lnTo>
                <a:lnTo>
                  <a:pt x="182248" y="397510"/>
                </a:lnTo>
                <a:lnTo>
                  <a:pt x="181194" y="396240"/>
                </a:lnTo>
                <a:lnTo>
                  <a:pt x="179911" y="394970"/>
                </a:lnTo>
                <a:lnTo>
                  <a:pt x="177486" y="392430"/>
                </a:lnTo>
                <a:lnTo>
                  <a:pt x="175835" y="391160"/>
                </a:lnTo>
                <a:lnTo>
                  <a:pt x="175174" y="389890"/>
                </a:lnTo>
                <a:close/>
              </a:path>
              <a:path w="642620" h="614679">
                <a:moveTo>
                  <a:pt x="166729" y="320040"/>
                </a:moveTo>
                <a:lnTo>
                  <a:pt x="162830" y="320040"/>
                </a:lnTo>
                <a:lnTo>
                  <a:pt x="161916" y="321310"/>
                </a:lnTo>
                <a:lnTo>
                  <a:pt x="159807" y="322580"/>
                </a:lnTo>
                <a:lnTo>
                  <a:pt x="158550" y="323850"/>
                </a:lnTo>
                <a:lnTo>
                  <a:pt x="155680" y="326390"/>
                </a:lnTo>
                <a:lnTo>
                  <a:pt x="154575" y="327660"/>
                </a:lnTo>
                <a:lnTo>
                  <a:pt x="152924" y="330200"/>
                </a:lnTo>
                <a:lnTo>
                  <a:pt x="152352" y="330200"/>
                </a:lnTo>
                <a:lnTo>
                  <a:pt x="151717" y="332740"/>
                </a:lnTo>
                <a:lnTo>
                  <a:pt x="151921" y="334010"/>
                </a:lnTo>
                <a:lnTo>
                  <a:pt x="152225" y="334010"/>
                </a:lnTo>
                <a:lnTo>
                  <a:pt x="270564" y="453390"/>
                </a:lnTo>
                <a:lnTo>
                  <a:pt x="274361" y="453390"/>
                </a:lnTo>
                <a:lnTo>
                  <a:pt x="275276" y="452120"/>
                </a:lnTo>
                <a:lnTo>
                  <a:pt x="277384" y="450850"/>
                </a:lnTo>
                <a:lnTo>
                  <a:pt x="278616" y="449580"/>
                </a:lnTo>
                <a:lnTo>
                  <a:pt x="281486" y="447040"/>
                </a:lnTo>
                <a:lnTo>
                  <a:pt x="282629" y="445770"/>
                </a:lnTo>
                <a:lnTo>
                  <a:pt x="284267" y="443230"/>
                </a:lnTo>
                <a:lnTo>
                  <a:pt x="285410" y="440690"/>
                </a:lnTo>
                <a:lnTo>
                  <a:pt x="285334" y="439420"/>
                </a:lnTo>
                <a:lnTo>
                  <a:pt x="285067" y="438150"/>
                </a:lnTo>
                <a:lnTo>
                  <a:pt x="284598" y="438150"/>
                </a:lnTo>
                <a:lnTo>
                  <a:pt x="166729" y="320040"/>
                </a:lnTo>
                <a:close/>
              </a:path>
              <a:path w="642620" h="614679">
                <a:moveTo>
                  <a:pt x="140630" y="421640"/>
                </a:moveTo>
                <a:lnTo>
                  <a:pt x="138941" y="421640"/>
                </a:lnTo>
                <a:lnTo>
                  <a:pt x="137481" y="422910"/>
                </a:lnTo>
                <a:lnTo>
                  <a:pt x="136643" y="422910"/>
                </a:lnTo>
                <a:lnTo>
                  <a:pt x="134776" y="424180"/>
                </a:lnTo>
                <a:lnTo>
                  <a:pt x="133658" y="425450"/>
                </a:lnTo>
                <a:lnTo>
                  <a:pt x="131029" y="427990"/>
                </a:lnTo>
                <a:lnTo>
                  <a:pt x="129988" y="429260"/>
                </a:lnTo>
                <a:lnTo>
                  <a:pt x="128515" y="430530"/>
                </a:lnTo>
                <a:lnTo>
                  <a:pt x="127499" y="433070"/>
                </a:lnTo>
                <a:lnTo>
                  <a:pt x="127435" y="434340"/>
                </a:lnTo>
                <a:lnTo>
                  <a:pt x="153114" y="434340"/>
                </a:lnTo>
                <a:lnTo>
                  <a:pt x="141126" y="422910"/>
                </a:lnTo>
                <a:lnTo>
                  <a:pt x="140630" y="421640"/>
                </a:lnTo>
                <a:close/>
              </a:path>
              <a:path w="642620" h="614679">
                <a:moveTo>
                  <a:pt x="323659" y="302260"/>
                </a:moveTo>
                <a:lnTo>
                  <a:pt x="283645" y="302260"/>
                </a:lnTo>
                <a:lnTo>
                  <a:pt x="289627" y="303530"/>
                </a:lnTo>
                <a:lnTo>
                  <a:pt x="292611" y="303530"/>
                </a:lnTo>
                <a:lnTo>
                  <a:pt x="298593" y="307340"/>
                </a:lnTo>
                <a:lnTo>
                  <a:pt x="301603" y="309880"/>
                </a:lnTo>
                <a:lnTo>
                  <a:pt x="310798" y="318770"/>
                </a:lnTo>
                <a:lnTo>
                  <a:pt x="293754" y="335280"/>
                </a:lnTo>
                <a:lnTo>
                  <a:pt x="288763" y="341630"/>
                </a:lnTo>
                <a:lnTo>
                  <a:pt x="281092" y="354330"/>
                </a:lnTo>
                <a:lnTo>
                  <a:pt x="278552" y="359410"/>
                </a:lnTo>
                <a:lnTo>
                  <a:pt x="276089" y="370840"/>
                </a:lnTo>
                <a:lnTo>
                  <a:pt x="276216" y="375920"/>
                </a:lnTo>
                <a:lnTo>
                  <a:pt x="307394" y="406400"/>
                </a:lnTo>
                <a:lnTo>
                  <a:pt x="316233" y="405130"/>
                </a:lnTo>
                <a:lnTo>
                  <a:pt x="343656" y="386080"/>
                </a:lnTo>
                <a:lnTo>
                  <a:pt x="309363" y="386080"/>
                </a:lnTo>
                <a:lnTo>
                  <a:pt x="304803" y="384810"/>
                </a:lnTo>
                <a:lnTo>
                  <a:pt x="298301" y="377190"/>
                </a:lnTo>
                <a:lnTo>
                  <a:pt x="296624" y="374650"/>
                </a:lnTo>
                <a:lnTo>
                  <a:pt x="294758" y="369570"/>
                </a:lnTo>
                <a:lnTo>
                  <a:pt x="294592" y="367030"/>
                </a:lnTo>
                <a:lnTo>
                  <a:pt x="295824" y="360680"/>
                </a:lnTo>
                <a:lnTo>
                  <a:pt x="297259" y="356870"/>
                </a:lnTo>
                <a:lnTo>
                  <a:pt x="301768" y="349250"/>
                </a:lnTo>
                <a:lnTo>
                  <a:pt x="304892" y="345440"/>
                </a:lnTo>
                <a:lnTo>
                  <a:pt x="321262" y="328930"/>
                </a:lnTo>
                <a:lnTo>
                  <a:pt x="350254" y="328930"/>
                </a:lnTo>
                <a:lnTo>
                  <a:pt x="323659" y="302260"/>
                </a:lnTo>
                <a:close/>
              </a:path>
              <a:path w="642620" h="614679">
                <a:moveTo>
                  <a:pt x="172977" y="388620"/>
                </a:moveTo>
                <a:lnTo>
                  <a:pt x="172469" y="388620"/>
                </a:lnTo>
                <a:lnTo>
                  <a:pt x="171187" y="389890"/>
                </a:lnTo>
                <a:lnTo>
                  <a:pt x="173739" y="389890"/>
                </a:lnTo>
                <a:lnTo>
                  <a:pt x="172977" y="388620"/>
                </a:lnTo>
                <a:close/>
              </a:path>
              <a:path w="642620" h="614679">
                <a:moveTo>
                  <a:pt x="350254" y="328930"/>
                </a:moveTo>
                <a:lnTo>
                  <a:pt x="321262" y="328930"/>
                </a:lnTo>
                <a:lnTo>
                  <a:pt x="338039" y="345440"/>
                </a:lnTo>
                <a:lnTo>
                  <a:pt x="338249" y="349250"/>
                </a:lnTo>
                <a:lnTo>
                  <a:pt x="319446" y="386080"/>
                </a:lnTo>
                <a:lnTo>
                  <a:pt x="343656" y="386080"/>
                </a:lnTo>
                <a:lnTo>
                  <a:pt x="346256" y="382270"/>
                </a:lnTo>
                <a:lnTo>
                  <a:pt x="350650" y="369570"/>
                </a:lnTo>
                <a:lnTo>
                  <a:pt x="351641" y="363220"/>
                </a:lnTo>
                <a:lnTo>
                  <a:pt x="351400" y="355600"/>
                </a:lnTo>
                <a:lnTo>
                  <a:pt x="372164" y="355600"/>
                </a:lnTo>
                <a:lnTo>
                  <a:pt x="372545" y="354330"/>
                </a:lnTo>
                <a:lnTo>
                  <a:pt x="372786" y="353060"/>
                </a:lnTo>
                <a:lnTo>
                  <a:pt x="372494" y="351790"/>
                </a:lnTo>
                <a:lnTo>
                  <a:pt x="371783" y="350520"/>
                </a:lnTo>
                <a:lnTo>
                  <a:pt x="350254" y="328930"/>
                </a:lnTo>
                <a:close/>
              </a:path>
              <a:path w="642620" h="614679">
                <a:moveTo>
                  <a:pt x="372164" y="355600"/>
                </a:moveTo>
                <a:lnTo>
                  <a:pt x="351400" y="355600"/>
                </a:lnTo>
                <a:lnTo>
                  <a:pt x="360010" y="364490"/>
                </a:lnTo>
                <a:lnTo>
                  <a:pt x="363185" y="364490"/>
                </a:lnTo>
                <a:lnTo>
                  <a:pt x="365357" y="361950"/>
                </a:lnTo>
                <a:lnTo>
                  <a:pt x="366665" y="361950"/>
                </a:lnTo>
                <a:lnTo>
                  <a:pt x="369764" y="358140"/>
                </a:lnTo>
                <a:lnTo>
                  <a:pt x="370881" y="356870"/>
                </a:lnTo>
                <a:lnTo>
                  <a:pt x="372164" y="355600"/>
                </a:lnTo>
                <a:close/>
              </a:path>
              <a:path w="642620" h="614679">
                <a:moveTo>
                  <a:pt x="294186" y="281940"/>
                </a:moveTo>
                <a:lnTo>
                  <a:pt x="284280" y="281940"/>
                </a:lnTo>
                <a:lnTo>
                  <a:pt x="279175" y="283210"/>
                </a:lnTo>
                <a:lnTo>
                  <a:pt x="268621" y="289560"/>
                </a:lnTo>
                <a:lnTo>
                  <a:pt x="263147" y="293370"/>
                </a:lnTo>
                <a:lnTo>
                  <a:pt x="254422" y="302260"/>
                </a:lnTo>
                <a:lnTo>
                  <a:pt x="251679" y="304800"/>
                </a:lnTo>
                <a:lnTo>
                  <a:pt x="246815" y="312420"/>
                </a:lnTo>
                <a:lnTo>
                  <a:pt x="244770" y="316230"/>
                </a:lnTo>
                <a:lnTo>
                  <a:pt x="241430" y="322580"/>
                </a:lnTo>
                <a:lnTo>
                  <a:pt x="240135" y="326390"/>
                </a:lnTo>
                <a:lnTo>
                  <a:pt x="238319" y="331470"/>
                </a:lnTo>
                <a:lnTo>
                  <a:pt x="237849" y="334010"/>
                </a:lnTo>
                <a:lnTo>
                  <a:pt x="237798" y="336550"/>
                </a:lnTo>
                <a:lnTo>
                  <a:pt x="238103" y="337820"/>
                </a:lnTo>
                <a:lnTo>
                  <a:pt x="239386" y="340360"/>
                </a:lnTo>
                <a:lnTo>
                  <a:pt x="240452" y="341630"/>
                </a:lnTo>
                <a:lnTo>
                  <a:pt x="242789" y="344170"/>
                </a:lnTo>
                <a:lnTo>
                  <a:pt x="243653" y="345440"/>
                </a:lnTo>
                <a:lnTo>
                  <a:pt x="245355" y="346710"/>
                </a:lnTo>
                <a:lnTo>
                  <a:pt x="249965" y="346710"/>
                </a:lnTo>
                <a:lnTo>
                  <a:pt x="251133" y="345440"/>
                </a:lnTo>
                <a:lnTo>
                  <a:pt x="251781" y="344170"/>
                </a:lnTo>
                <a:lnTo>
                  <a:pt x="252949" y="339090"/>
                </a:lnTo>
                <a:lnTo>
                  <a:pt x="253800" y="336550"/>
                </a:lnTo>
                <a:lnTo>
                  <a:pt x="256023" y="330200"/>
                </a:lnTo>
                <a:lnTo>
                  <a:pt x="257585" y="326390"/>
                </a:lnTo>
                <a:lnTo>
                  <a:pt x="261560" y="318770"/>
                </a:lnTo>
                <a:lnTo>
                  <a:pt x="264341" y="316230"/>
                </a:lnTo>
                <a:lnTo>
                  <a:pt x="271263" y="308610"/>
                </a:lnTo>
                <a:lnTo>
                  <a:pt x="274463" y="306070"/>
                </a:lnTo>
                <a:lnTo>
                  <a:pt x="283645" y="302260"/>
                </a:lnTo>
                <a:lnTo>
                  <a:pt x="323659" y="302260"/>
                </a:lnTo>
                <a:lnTo>
                  <a:pt x="313528" y="292100"/>
                </a:lnTo>
                <a:lnTo>
                  <a:pt x="308664" y="289560"/>
                </a:lnTo>
                <a:lnTo>
                  <a:pt x="299063" y="283210"/>
                </a:lnTo>
                <a:lnTo>
                  <a:pt x="294186" y="281940"/>
                </a:lnTo>
                <a:close/>
              </a:path>
              <a:path w="642620" h="614679">
                <a:moveTo>
                  <a:pt x="331867" y="231140"/>
                </a:moveTo>
                <a:lnTo>
                  <a:pt x="328222" y="231140"/>
                </a:lnTo>
                <a:lnTo>
                  <a:pt x="327384" y="232410"/>
                </a:lnTo>
                <a:lnTo>
                  <a:pt x="325517" y="233680"/>
                </a:lnTo>
                <a:lnTo>
                  <a:pt x="324399" y="234950"/>
                </a:lnTo>
                <a:lnTo>
                  <a:pt x="321770" y="237490"/>
                </a:lnTo>
                <a:lnTo>
                  <a:pt x="320729" y="238760"/>
                </a:lnTo>
                <a:lnTo>
                  <a:pt x="319256" y="240030"/>
                </a:lnTo>
                <a:lnTo>
                  <a:pt x="318240" y="242570"/>
                </a:lnTo>
                <a:lnTo>
                  <a:pt x="318176" y="243840"/>
                </a:lnTo>
                <a:lnTo>
                  <a:pt x="318468" y="243840"/>
                </a:lnTo>
                <a:lnTo>
                  <a:pt x="318773" y="245110"/>
                </a:lnTo>
                <a:lnTo>
                  <a:pt x="398796" y="325120"/>
                </a:lnTo>
                <a:lnTo>
                  <a:pt x="402593" y="325120"/>
                </a:lnTo>
                <a:lnTo>
                  <a:pt x="403520" y="323850"/>
                </a:lnTo>
                <a:lnTo>
                  <a:pt x="405629" y="322580"/>
                </a:lnTo>
                <a:lnTo>
                  <a:pt x="406860" y="321310"/>
                </a:lnTo>
                <a:lnTo>
                  <a:pt x="409731" y="318770"/>
                </a:lnTo>
                <a:lnTo>
                  <a:pt x="410874" y="317500"/>
                </a:lnTo>
                <a:lnTo>
                  <a:pt x="412512" y="314960"/>
                </a:lnTo>
                <a:lnTo>
                  <a:pt x="413655" y="312420"/>
                </a:lnTo>
                <a:lnTo>
                  <a:pt x="413579" y="311150"/>
                </a:lnTo>
                <a:lnTo>
                  <a:pt x="413299" y="309880"/>
                </a:lnTo>
                <a:lnTo>
                  <a:pt x="357559" y="254000"/>
                </a:lnTo>
                <a:lnTo>
                  <a:pt x="356568" y="245110"/>
                </a:lnTo>
                <a:lnTo>
                  <a:pt x="356577" y="242570"/>
                </a:lnTo>
                <a:lnTo>
                  <a:pt x="342802" y="242570"/>
                </a:lnTo>
                <a:lnTo>
                  <a:pt x="331867" y="231140"/>
                </a:lnTo>
                <a:close/>
              </a:path>
              <a:path w="642620" h="614679">
                <a:moveTo>
                  <a:pt x="420080" y="209550"/>
                </a:moveTo>
                <a:lnTo>
                  <a:pt x="380140" y="209550"/>
                </a:lnTo>
                <a:lnTo>
                  <a:pt x="386820" y="210820"/>
                </a:lnTo>
                <a:lnTo>
                  <a:pt x="390223" y="212090"/>
                </a:lnTo>
                <a:lnTo>
                  <a:pt x="397132" y="217170"/>
                </a:lnTo>
                <a:lnTo>
                  <a:pt x="401120" y="219710"/>
                </a:lnTo>
                <a:lnTo>
                  <a:pt x="452403" y="270510"/>
                </a:lnTo>
                <a:lnTo>
                  <a:pt x="452911" y="271780"/>
                </a:lnTo>
                <a:lnTo>
                  <a:pt x="454689" y="271780"/>
                </a:lnTo>
                <a:lnTo>
                  <a:pt x="456213" y="270510"/>
                </a:lnTo>
                <a:lnTo>
                  <a:pt x="457114" y="270510"/>
                </a:lnTo>
                <a:lnTo>
                  <a:pt x="459223" y="269240"/>
                </a:lnTo>
                <a:lnTo>
                  <a:pt x="460493" y="267970"/>
                </a:lnTo>
                <a:lnTo>
                  <a:pt x="463363" y="264160"/>
                </a:lnTo>
                <a:lnTo>
                  <a:pt x="464468" y="262890"/>
                </a:lnTo>
                <a:lnTo>
                  <a:pt x="466106" y="261620"/>
                </a:lnTo>
                <a:lnTo>
                  <a:pt x="467249" y="259080"/>
                </a:lnTo>
                <a:lnTo>
                  <a:pt x="467351" y="257810"/>
                </a:lnTo>
                <a:lnTo>
                  <a:pt x="467185" y="256540"/>
                </a:lnTo>
                <a:lnTo>
                  <a:pt x="466436" y="256540"/>
                </a:lnTo>
                <a:lnTo>
                  <a:pt x="420080" y="209550"/>
                </a:lnTo>
                <a:close/>
              </a:path>
              <a:path w="642620" h="614679">
                <a:moveTo>
                  <a:pt x="381778" y="187960"/>
                </a:moveTo>
                <a:lnTo>
                  <a:pt x="347272" y="212090"/>
                </a:lnTo>
                <a:lnTo>
                  <a:pt x="342344" y="234950"/>
                </a:lnTo>
                <a:lnTo>
                  <a:pt x="342802" y="242570"/>
                </a:lnTo>
                <a:lnTo>
                  <a:pt x="356577" y="242570"/>
                </a:lnTo>
                <a:lnTo>
                  <a:pt x="356594" y="237490"/>
                </a:lnTo>
                <a:lnTo>
                  <a:pt x="358702" y="226060"/>
                </a:lnTo>
                <a:lnTo>
                  <a:pt x="361039" y="220980"/>
                </a:lnTo>
                <a:lnTo>
                  <a:pt x="367490" y="214630"/>
                </a:lnTo>
                <a:lnTo>
                  <a:pt x="370488" y="212090"/>
                </a:lnTo>
                <a:lnTo>
                  <a:pt x="376876" y="209550"/>
                </a:lnTo>
                <a:lnTo>
                  <a:pt x="420080" y="209550"/>
                </a:lnTo>
                <a:lnTo>
                  <a:pt x="412563" y="201930"/>
                </a:lnTo>
                <a:lnTo>
                  <a:pt x="407267" y="198120"/>
                </a:lnTo>
                <a:lnTo>
                  <a:pt x="397310" y="191770"/>
                </a:lnTo>
                <a:lnTo>
                  <a:pt x="381778" y="187960"/>
                </a:lnTo>
                <a:close/>
              </a:path>
              <a:path w="642620" h="614679">
                <a:moveTo>
                  <a:pt x="441849" y="44450"/>
                </a:moveTo>
                <a:lnTo>
                  <a:pt x="439880" y="44450"/>
                </a:lnTo>
                <a:lnTo>
                  <a:pt x="438407" y="45720"/>
                </a:lnTo>
                <a:lnTo>
                  <a:pt x="437506" y="45720"/>
                </a:lnTo>
                <a:lnTo>
                  <a:pt x="435334" y="48260"/>
                </a:lnTo>
                <a:lnTo>
                  <a:pt x="434064" y="48260"/>
                </a:lnTo>
                <a:lnTo>
                  <a:pt x="431194" y="52070"/>
                </a:lnTo>
                <a:lnTo>
                  <a:pt x="430101" y="53340"/>
                </a:lnTo>
                <a:lnTo>
                  <a:pt x="428577" y="54610"/>
                </a:lnTo>
                <a:lnTo>
                  <a:pt x="428006" y="55880"/>
                </a:lnTo>
                <a:lnTo>
                  <a:pt x="427244" y="57150"/>
                </a:lnTo>
                <a:lnTo>
                  <a:pt x="427142" y="58420"/>
                </a:lnTo>
                <a:lnTo>
                  <a:pt x="427498" y="59690"/>
                </a:lnTo>
                <a:lnTo>
                  <a:pt x="427790" y="59690"/>
                </a:lnTo>
                <a:lnTo>
                  <a:pt x="474158" y="106680"/>
                </a:lnTo>
                <a:lnTo>
                  <a:pt x="459718" y="106680"/>
                </a:lnTo>
                <a:lnTo>
                  <a:pt x="448008" y="110490"/>
                </a:lnTo>
                <a:lnTo>
                  <a:pt x="424361" y="142240"/>
                </a:lnTo>
                <a:lnTo>
                  <a:pt x="423777" y="148590"/>
                </a:lnTo>
                <a:lnTo>
                  <a:pt x="425771" y="162560"/>
                </a:lnTo>
                <a:lnTo>
                  <a:pt x="448504" y="196850"/>
                </a:lnTo>
                <a:lnTo>
                  <a:pt x="454244" y="203200"/>
                </a:lnTo>
                <a:lnTo>
                  <a:pt x="460289" y="207010"/>
                </a:lnTo>
                <a:lnTo>
                  <a:pt x="473002" y="215900"/>
                </a:lnTo>
                <a:lnTo>
                  <a:pt x="479377" y="218440"/>
                </a:lnTo>
                <a:lnTo>
                  <a:pt x="492141" y="220980"/>
                </a:lnTo>
                <a:lnTo>
                  <a:pt x="498516" y="220980"/>
                </a:lnTo>
                <a:lnTo>
                  <a:pt x="511229" y="217170"/>
                </a:lnTo>
                <a:lnTo>
                  <a:pt x="517300" y="213360"/>
                </a:lnTo>
                <a:lnTo>
                  <a:pt x="528438" y="201930"/>
                </a:lnTo>
                <a:lnTo>
                  <a:pt x="529896" y="199390"/>
                </a:lnTo>
                <a:lnTo>
                  <a:pt x="492395" y="199390"/>
                </a:lnTo>
                <a:lnTo>
                  <a:pt x="483429" y="196850"/>
                </a:lnTo>
                <a:lnTo>
                  <a:pt x="449075" y="163830"/>
                </a:lnTo>
                <a:lnTo>
                  <a:pt x="444249" y="146050"/>
                </a:lnTo>
                <a:lnTo>
                  <a:pt x="445888" y="137160"/>
                </a:lnTo>
                <a:lnTo>
                  <a:pt x="448148" y="133350"/>
                </a:lnTo>
                <a:lnTo>
                  <a:pt x="455819" y="125730"/>
                </a:lnTo>
                <a:lnTo>
                  <a:pt x="460924" y="123190"/>
                </a:lnTo>
                <a:lnTo>
                  <a:pt x="473345" y="120650"/>
                </a:lnTo>
                <a:lnTo>
                  <a:pt x="517703" y="120650"/>
                </a:lnTo>
                <a:lnTo>
                  <a:pt x="442382" y="45720"/>
                </a:lnTo>
                <a:lnTo>
                  <a:pt x="441849" y="44450"/>
                </a:lnTo>
                <a:close/>
              </a:path>
              <a:path w="642620" h="614679">
                <a:moveTo>
                  <a:pt x="517703" y="120650"/>
                </a:moveTo>
                <a:lnTo>
                  <a:pt x="480838" y="120650"/>
                </a:lnTo>
                <a:lnTo>
                  <a:pt x="489626" y="121920"/>
                </a:lnTo>
                <a:lnTo>
                  <a:pt x="521262" y="153670"/>
                </a:lnTo>
                <a:lnTo>
                  <a:pt x="521846" y="158750"/>
                </a:lnTo>
                <a:lnTo>
                  <a:pt x="522100" y="162560"/>
                </a:lnTo>
                <a:lnTo>
                  <a:pt x="521922" y="171450"/>
                </a:lnTo>
                <a:lnTo>
                  <a:pt x="521554" y="175260"/>
                </a:lnTo>
                <a:lnTo>
                  <a:pt x="519306" y="184150"/>
                </a:lnTo>
                <a:lnTo>
                  <a:pt x="516792" y="187960"/>
                </a:lnTo>
                <a:lnTo>
                  <a:pt x="515191" y="190500"/>
                </a:lnTo>
                <a:lnTo>
                  <a:pt x="509451" y="195580"/>
                </a:lnTo>
                <a:lnTo>
                  <a:pt x="505400" y="198120"/>
                </a:lnTo>
                <a:lnTo>
                  <a:pt x="496789" y="199390"/>
                </a:lnTo>
                <a:lnTo>
                  <a:pt x="529896" y="199390"/>
                </a:lnTo>
                <a:lnTo>
                  <a:pt x="532082" y="195580"/>
                </a:lnTo>
                <a:lnTo>
                  <a:pt x="536007" y="181610"/>
                </a:lnTo>
                <a:lnTo>
                  <a:pt x="536807" y="173990"/>
                </a:lnTo>
                <a:lnTo>
                  <a:pt x="536464" y="165100"/>
                </a:lnTo>
                <a:lnTo>
                  <a:pt x="560899" y="165100"/>
                </a:lnTo>
                <a:lnTo>
                  <a:pt x="560607" y="163830"/>
                </a:lnTo>
                <a:lnTo>
                  <a:pt x="560302" y="163830"/>
                </a:lnTo>
                <a:lnTo>
                  <a:pt x="559832" y="162560"/>
                </a:lnTo>
                <a:lnTo>
                  <a:pt x="517703" y="120650"/>
                </a:lnTo>
                <a:close/>
              </a:path>
              <a:path w="642620" h="614679">
                <a:moveTo>
                  <a:pt x="560835" y="165100"/>
                </a:moveTo>
                <a:lnTo>
                  <a:pt x="536464" y="165100"/>
                </a:lnTo>
                <a:lnTo>
                  <a:pt x="547386" y="176530"/>
                </a:lnTo>
                <a:lnTo>
                  <a:pt x="551209" y="176530"/>
                </a:lnTo>
                <a:lnTo>
                  <a:pt x="552047" y="175260"/>
                </a:lnTo>
                <a:lnTo>
                  <a:pt x="553914" y="173990"/>
                </a:lnTo>
                <a:lnTo>
                  <a:pt x="555006" y="172720"/>
                </a:lnTo>
                <a:lnTo>
                  <a:pt x="557406" y="170180"/>
                </a:lnTo>
                <a:lnTo>
                  <a:pt x="558346" y="170180"/>
                </a:lnTo>
                <a:lnTo>
                  <a:pt x="559743" y="167640"/>
                </a:lnTo>
                <a:lnTo>
                  <a:pt x="560251" y="166370"/>
                </a:lnTo>
                <a:lnTo>
                  <a:pt x="560835" y="165100"/>
                </a:lnTo>
                <a:close/>
              </a:path>
              <a:path w="642620" h="614679">
                <a:moveTo>
                  <a:pt x="586007" y="0"/>
                </a:moveTo>
                <a:lnTo>
                  <a:pt x="572189" y="0"/>
                </a:lnTo>
                <a:lnTo>
                  <a:pt x="565344" y="1270"/>
                </a:lnTo>
                <a:lnTo>
                  <a:pt x="530019" y="27940"/>
                </a:lnTo>
                <a:lnTo>
                  <a:pt x="524259" y="39370"/>
                </a:lnTo>
                <a:lnTo>
                  <a:pt x="521389" y="45720"/>
                </a:lnTo>
                <a:lnTo>
                  <a:pt x="520426" y="52070"/>
                </a:lnTo>
                <a:lnTo>
                  <a:pt x="520335" y="54610"/>
                </a:lnTo>
                <a:lnTo>
                  <a:pt x="521351" y="67310"/>
                </a:lnTo>
                <a:lnTo>
                  <a:pt x="542547" y="102870"/>
                </a:lnTo>
                <a:lnTo>
                  <a:pt x="547567" y="106680"/>
                </a:lnTo>
                <a:lnTo>
                  <a:pt x="552623" y="111760"/>
                </a:lnTo>
                <a:lnTo>
                  <a:pt x="557715" y="114300"/>
                </a:lnTo>
                <a:lnTo>
                  <a:pt x="562842" y="118110"/>
                </a:lnTo>
                <a:lnTo>
                  <a:pt x="569700" y="121920"/>
                </a:lnTo>
                <a:lnTo>
                  <a:pt x="576583" y="123190"/>
                </a:lnTo>
                <a:lnTo>
                  <a:pt x="590401" y="124460"/>
                </a:lnTo>
                <a:lnTo>
                  <a:pt x="597246" y="123190"/>
                </a:lnTo>
                <a:lnTo>
                  <a:pt x="610772" y="118110"/>
                </a:lnTo>
                <a:lnTo>
                  <a:pt x="617414" y="113030"/>
                </a:lnTo>
                <a:lnTo>
                  <a:pt x="626642" y="104140"/>
                </a:lnTo>
                <a:lnTo>
                  <a:pt x="588674" y="104140"/>
                </a:lnTo>
                <a:lnTo>
                  <a:pt x="579276" y="102870"/>
                </a:lnTo>
                <a:lnTo>
                  <a:pt x="548415" y="77470"/>
                </a:lnTo>
                <a:lnTo>
                  <a:pt x="539410" y="53340"/>
                </a:lnTo>
                <a:lnTo>
                  <a:pt x="539804" y="48260"/>
                </a:lnTo>
                <a:lnTo>
                  <a:pt x="573992" y="19050"/>
                </a:lnTo>
                <a:lnTo>
                  <a:pt x="617548" y="19050"/>
                </a:lnTo>
                <a:lnTo>
                  <a:pt x="615054" y="16510"/>
                </a:lnTo>
                <a:lnTo>
                  <a:pt x="604925" y="8890"/>
                </a:lnTo>
                <a:lnTo>
                  <a:pt x="599786" y="6350"/>
                </a:lnTo>
                <a:lnTo>
                  <a:pt x="592903" y="2540"/>
                </a:lnTo>
                <a:lnTo>
                  <a:pt x="586007" y="0"/>
                </a:lnTo>
                <a:close/>
              </a:path>
              <a:path w="642620" h="614679">
                <a:moveTo>
                  <a:pt x="617548" y="19050"/>
                </a:moveTo>
                <a:lnTo>
                  <a:pt x="573992" y="19050"/>
                </a:lnTo>
                <a:lnTo>
                  <a:pt x="583403" y="21590"/>
                </a:lnTo>
                <a:lnTo>
                  <a:pt x="597272" y="29210"/>
                </a:lnTo>
                <a:lnTo>
                  <a:pt x="601704" y="33020"/>
                </a:lnTo>
                <a:lnTo>
                  <a:pt x="605984" y="38100"/>
                </a:lnTo>
                <a:lnTo>
                  <a:pt x="610556" y="41910"/>
                </a:lnTo>
                <a:lnTo>
                  <a:pt x="614277" y="46990"/>
                </a:lnTo>
                <a:lnTo>
                  <a:pt x="619992" y="55880"/>
                </a:lnTo>
                <a:lnTo>
                  <a:pt x="621795" y="60960"/>
                </a:lnTo>
                <a:lnTo>
                  <a:pt x="623281" y="71120"/>
                </a:lnTo>
                <a:lnTo>
                  <a:pt x="622849" y="74930"/>
                </a:lnTo>
                <a:lnTo>
                  <a:pt x="593436" y="104140"/>
                </a:lnTo>
                <a:lnTo>
                  <a:pt x="626642" y="104140"/>
                </a:lnTo>
                <a:lnTo>
                  <a:pt x="630596" y="100330"/>
                </a:lnTo>
                <a:lnTo>
                  <a:pt x="635359" y="92710"/>
                </a:lnTo>
                <a:lnTo>
                  <a:pt x="641099" y="78740"/>
                </a:lnTo>
                <a:lnTo>
                  <a:pt x="642268" y="71120"/>
                </a:lnTo>
                <a:lnTo>
                  <a:pt x="641150" y="55880"/>
                </a:lnTo>
                <a:lnTo>
                  <a:pt x="620043" y="21590"/>
                </a:lnTo>
                <a:lnTo>
                  <a:pt x="617548" y="19050"/>
                </a:lnTo>
                <a:close/>
              </a:path>
            </a:pathLst>
          </a:custGeom>
          <a:solidFill>
            <a:srgbClr val="59595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4164580" y="5146645"/>
            <a:ext cx="594360" cy="516890"/>
          </a:xfrm>
          <a:custGeom>
            <a:avLst/>
            <a:gdLst/>
            <a:ahLst/>
            <a:cxnLst/>
            <a:rect l="l" t="t" r="r" b="b"/>
            <a:pathLst>
              <a:path w="594360" h="516889">
                <a:moveTo>
                  <a:pt x="76240" y="417830"/>
                </a:moveTo>
                <a:lnTo>
                  <a:pt x="45885" y="417830"/>
                </a:lnTo>
                <a:lnTo>
                  <a:pt x="144945" y="516889"/>
                </a:lnTo>
                <a:lnTo>
                  <a:pt x="148920" y="516889"/>
                </a:lnTo>
                <a:lnTo>
                  <a:pt x="149885" y="515619"/>
                </a:lnTo>
                <a:lnTo>
                  <a:pt x="152171" y="514350"/>
                </a:lnTo>
                <a:lnTo>
                  <a:pt x="153441" y="513080"/>
                </a:lnTo>
                <a:lnTo>
                  <a:pt x="156311" y="510539"/>
                </a:lnTo>
                <a:lnTo>
                  <a:pt x="157454" y="509269"/>
                </a:lnTo>
                <a:lnTo>
                  <a:pt x="159092" y="506730"/>
                </a:lnTo>
                <a:lnTo>
                  <a:pt x="159702" y="505459"/>
                </a:lnTo>
                <a:lnTo>
                  <a:pt x="160464" y="504189"/>
                </a:lnTo>
                <a:lnTo>
                  <a:pt x="160362" y="502919"/>
                </a:lnTo>
                <a:lnTo>
                  <a:pt x="160070" y="501650"/>
                </a:lnTo>
                <a:lnTo>
                  <a:pt x="76240" y="417830"/>
                </a:lnTo>
                <a:close/>
              </a:path>
              <a:path w="594360" h="516889">
                <a:moveTo>
                  <a:pt x="83108" y="356870"/>
                </a:moveTo>
                <a:lnTo>
                  <a:pt x="81165" y="356870"/>
                </a:lnTo>
                <a:lnTo>
                  <a:pt x="80632" y="358139"/>
                </a:lnTo>
                <a:lnTo>
                  <a:pt x="609" y="438150"/>
                </a:lnTo>
                <a:lnTo>
                  <a:pt x="292" y="438150"/>
                </a:lnTo>
                <a:lnTo>
                  <a:pt x="0" y="439419"/>
                </a:lnTo>
                <a:lnTo>
                  <a:pt x="660" y="441959"/>
                </a:lnTo>
                <a:lnTo>
                  <a:pt x="1155" y="441959"/>
                </a:lnTo>
                <a:lnTo>
                  <a:pt x="2565" y="444500"/>
                </a:lnTo>
                <a:lnTo>
                  <a:pt x="3479" y="445769"/>
                </a:lnTo>
                <a:lnTo>
                  <a:pt x="5702" y="448309"/>
                </a:lnTo>
                <a:lnTo>
                  <a:pt x="6743" y="448309"/>
                </a:lnTo>
                <a:lnTo>
                  <a:pt x="8674" y="449580"/>
                </a:lnTo>
                <a:lnTo>
                  <a:pt x="9525" y="450850"/>
                </a:lnTo>
                <a:lnTo>
                  <a:pt x="13436" y="450850"/>
                </a:lnTo>
                <a:lnTo>
                  <a:pt x="45885" y="417830"/>
                </a:lnTo>
                <a:lnTo>
                  <a:pt x="76240" y="417830"/>
                </a:lnTo>
                <a:lnTo>
                  <a:pt x="60998" y="402589"/>
                </a:lnTo>
                <a:lnTo>
                  <a:pt x="93459" y="370839"/>
                </a:lnTo>
                <a:lnTo>
                  <a:pt x="94056" y="368300"/>
                </a:lnTo>
                <a:lnTo>
                  <a:pt x="93548" y="365759"/>
                </a:lnTo>
                <a:lnTo>
                  <a:pt x="93078" y="365759"/>
                </a:lnTo>
                <a:lnTo>
                  <a:pt x="91668" y="363220"/>
                </a:lnTo>
                <a:lnTo>
                  <a:pt x="90766" y="363220"/>
                </a:lnTo>
                <a:lnTo>
                  <a:pt x="88531" y="360680"/>
                </a:lnTo>
                <a:lnTo>
                  <a:pt x="87490" y="359409"/>
                </a:lnTo>
                <a:lnTo>
                  <a:pt x="85559" y="358139"/>
                </a:lnTo>
                <a:lnTo>
                  <a:pt x="84683" y="358139"/>
                </a:lnTo>
                <a:lnTo>
                  <a:pt x="83108" y="356870"/>
                </a:lnTo>
                <a:close/>
              </a:path>
              <a:path w="594360" h="516889">
                <a:moveTo>
                  <a:pt x="220547" y="344170"/>
                </a:moveTo>
                <a:lnTo>
                  <a:pt x="186512" y="344170"/>
                </a:lnTo>
                <a:lnTo>
                  <a:pt x="189509" y="345439"/>
                </a:lnTo>
                <a:lnTo>
                  <a:pt x="195478" y="349250"/>
                </a:lnTo>
                <a:lnTo>
                  <a:pt x="198501" y="351789"/>
                </a:lnTo>
                <a:lnTo>
                  <a:pt x="207695" y="360680"/>
                </a:lnTo>
                <a:lnTo>
                  <a:pt x="190639" y="377189"/>
                </a:lnTo>
                <a:lnTo>
                  <a:pt x="185648" y="383539"/>
                </a:lnTo>
                <a:lnTo>
                  <a:pt x="177977" y="396239"/>
                </a:lnTo>
                <a:lnTo>
                  <a:pt x="175437" y="401320"/>
                </a:lnTo>
                <a:lnTo>
                  <a:pt x="172986" y="412750"/>
                </a:lnTo>
                <a:lnTo>
                  <a:pt x="173101" y="417830"/>
                </a:lnTo>
                <a:lnTo>
                  <a:pt x="199910" y="447039"/>
                </a:lnTo>
                <a:lnTo>
                  <a:pt x="204279" y="448309"/>
                </a:lnTo>
                <a:lnTo>
                  <a:pt x="213131" y="447039"/>
                </a:lnTo>
                <a:lnTo>
                  <a:pt x="240544" y="427989"/>
                </a:lnTo>
                <a:lnTo>
                  <a:pt x="206260" y="427989"/>
                </a:lnTo>
                <a:lnTo>
                  <a:pt x="201688" y="425450"/>
                </a:lnTo>
                <a:lnTo>
                  <a:pt x="195186" y="419100"/>
                </a:lnTo>
                <a:lnTo>
                  <a:pt x="193509" y="416559"/>
                </a:lnTo>
                <a:lnTo>
                  <a:pt x="191643" y="411480"/>
                </a:lnTo>
                <a:lnTo>
                  <a:pt x="191477" y="407669"/>
                </a:lnTo>
                <a:lnTo>
                  <a:pt x="192709" y="401320"/>
                </a:lnTo>
                <a:lnTo>
                  <a:pt x="194144" y="398780"/>
                </a:lnTo>
                <a:lnTo>
                  <a:pt x="198653" y="391159"/>
                </a:lnTo>
                <a:lnTo>
                  <a:pt x="201777" y="387350"/>
                </a:lnTo>
                <a:lnTo>
                  <a:pt x="218147" y="370839"/>
                </a:lnTo>
                <a:lnTo>
                  <a:pt x="247147" y="370839"/>
                </a:lnTo>
                <a:lnTo>
                  <a:pt x="220547" y="344170"/>
                </a:lnTo>
                <a:close/>
              </a:path>
              <a:path w="594360" h="516889">
                <a:moveTo>
                  <a:pt x="247147" y="370839"/>
                </a:moveTo>
                <a:lnTo>
                  <a:pt x="218147" y="370839"/>
                </a:lnTo>
                <a:lnTo>
                  <a:pt x="234937" y="387350"/>
                </a:lnTo>
                <a:lnTo>
                  <a:pt x="235140" y="391159"/>
                </a:lnTo>
                <a:lnTo>
                  <a:pt x="216331" y="427989"/>
                </a:lnTo>
                <a:lnTo>
                  <a:pt x="240544" y="427989"/>
                </a:lnTo>
                <a:lnTo>
                  <a:pt x="243154" y="424180"/>
                </a:lnTo>
                <a:lnTo>
                  <a:pt x="247548" y="411480"/>
                </a:lnTo>
                <a:lnTo>
                  <a:pt x="248526" y="403859"/>
                </a:lnTo>
                <a:lnTo>
                  <a:pt x="248285" y="397509"/>
                </a:lnTo>
                <a:lnTo>
                  <a:pt x="268414" y="397509"/>
                </a:lnTo>
                <a:lnTo>
                  <a:pt x="269062" y="396239"/>
                </a:lnTo>
                <a:lnTo>
                  <a:pt x="269443" y="396239"/>
                </a:lnTo>
                <a:lnTo>
                  <a:pt x="269671" y="393700"/>
                </a:lnTo>
                <a:lnTo>
                  <a:pt x="269379" y="393700"/>
                </a:lnTo>
                <a:lnTo>
                  <a:pt x="268681" y="392430"/>
                </a:lnTo>
                <a:lnTo>
                  <a:pt x="247147" y="370839"/>
                </a:lnTo>
                <a:close/>
              </a:path>
              <a:path w="594360" h="516889">
                <a:moveTo>
                  <a:pt x="268414" y="397509"/>
                </a:moveTo>
                <a:lnTo>
                  <a:pt x="248285" y="397509"/>
                </a:lnTo>
                <a:lnTo>
                  <a:pt x="256895" y="406400"/>
                </a:lnTo>
                <a:lnTo>
                  <a:pt x="259156" y="406400"/>
                </a:lnTo>
                <a:lnTo>
                  <a:pt x="260083" y="405130"/>
                </a:lnTo>
                <a:lnTo>
                  <a:pt x="262242" y="403859"/>
                </a:lnTo>
                <a:lnTo>
                  <a:pt x="263550" y="402589"/>
                </a:lnTo>
                <a:lnTo>
                  <a:pt x="266661" y="400050"/>
                </a:lnTo>
                <a:lnTo>
                  <a:pt x="267766" y="398780"/>
                </a:lnTo>
                <a:lnTo>
                  <a:pt x="268414" y="397509"/>
                </a:lnTo>
                <a:close/>
              </a:path>
              <a:path w="594360" h="516889">
                <a:moveTo>
                  <a:pt x="191071" y="323850"/>
                </a:moveTo>
                <a:lnTo>
                  <a:pt x="181165" y="323850"/>
                </a:lnTo>
                <a:lnTo>
                  <a:pt x="176060" y="325120"/>
                </a:lnTo>
                <a:lnTo>
                  <a:pt x="165519" y="331470"/>
                </a:lnTo>
                <a:lnTo>
                  <a:pt x="160032" y="335280"/>
                </a:lnTo>
                <a:lnTo>
                  <a:pt x="151307" y="344170"/>
                </a:lnTo>
                <a:lnTo>
                  <a:pt x="148564" y="346709"/>
                </a:lnTo>
                <a:lnTo>
                  <a:pt x="134683" y="378459"/>
                </a:lnTo>
                <a:lnTo>
                  <a:pt x="134988" y="379730"/>
                </a:lnTo>
                <a:lnTo>
                  <a:pt x="136283" y="382270"/>
                </a:lnTo>
                <a:lnTo>
                  <a:pt x="137337" y="383539"/>
                </a:lnTo>
                <a:lnTo>
                  <a:pt x="139674" y="386080"/>
                </a:lnTo>
                <a:lnTo>
                  <a:pt x="140538" y="386080"/>
                </a:lnTo>
                <a:lnTo>
                  <a:pt x="142240" y="387350"/>
                </a:lnTo>
                <a:lnTo>
                  <a:pt x="143027" y="388620"/>
                </a:lnTo>
                <a:lnTo>
                  <a:pt x="146850" y="388620"/>
                </a:lnTo>
                <a:lnTo>
                  <a:pt x="148031" y="387350"/>
                </a:lnTo>
                <a:lnTo>
                  <a:pt x="148666" y="386080"/>
                </a:lnTo>
                <a:lnTo>
                  <a:pt x="149847" y="381000"/>
                </a:lnTo>
                <a:lnTo>
                  <a:pt x="150698" y="378459"/>
                </a:lnTo>
                <a:lnTo>
                  <a:pt x="180543" y="344170"/>
                </a:lnTo>
                <a:lnTo>
                  <a:pt x="220547" y="344170"/>
                </a:lnTo>
                <a:lnTo>
                  <a:pt x="210413" y="334009"/>
                </a:lnTo>
                <a:lnTo>
                  <a:pt x="205549" y="330200"/>
                </a:lnTo>
                <a:lnTo>
                  <a:pt x="195948" y="325120"/>
                </a:lnTo>
                <a:lnTo>
                  <a:pt x="191071" y="323850"/>
                </a:lnTo>
                <a:close/>
              </a:path>
              <a:path w="594360" h="516889">
                <a:moveTo>
                  <a:pt x="277723" y="232409"/>
                </a:moveTo>
                <a:lnTo>
                  <a:pt x="274383" y="232409"/>
                </a:lnTo>
                <a:lnTo>
                  <a:pt x="267639" y="233679"/>
                </a:lnTo>
                <a:lnTo>
                  <a:pt x="239826" y="266700"/>
                </a:lnTo>
                <a:lnTo>
                  <a:pt x="239220" y="275589"/>
                </a:lnTo>
                <a:lnTo>
                  <a:pt x="239687" y="284480"/>
                </a:lnTo>
                <a:lnTo>
                  <a:pt x="215061" y="284480"/>
                </a:lnTo>
                <a:lnTo>
                  <a:pt x="215671" y="287019"/>
                </a:lnTo>
                <a:lnTo>
                  <a:pt x="295694" y="367030"/>
                </a:lnTo>
                <a:lnTo>
                  <a:pt x="297903" y="367030"/>
                </a:lnTo>
                <a:lnTo>
                  <a:pt x="299478" y="365759"/>
                </a:lnTo>
                <a:lnTo>
                  <a:pt x="300405" y="365759"/>
                </a:lnTo>
                <a:lnTo>
                  <a:pt x="302514" y="364489"/>
                </a:lnTo>
                <a:lnTo>
                  <a:pt x="303745" y="363220"/>
                </a:lnTo>
                <a:lnTo>
                  <a:pt x="306616" y="359409"/>
                </a:lnTo>
                <a:lnTo>
                  <a:pt x="307759" y="358139"/>
                </a:lnTo>
                <a:lnTo>
                  <a:pt x="309397" y="356870"/>
                </a:lnTo>
                <a:lnTo>
                  <a:pt x="310540" y="354330"/>
                </a:lnTo>
                <a:lnTo>
                  <a:pt x="310642" y="353059"/>
                </a:lnTo>
                <a:lnTo>
                  <a:pt x="310464" y="353059"/>
                </a:lnTo>
                <a:lnTo>
                  <a:pt x="310184" y="351789"/>
                </a:lnTo>
                <a:lnTo>
                  <a:pt x="254444" y="295909"/>
                </a:lnTo>
                <a:lnTo>
                  <a:pt x="253453" y="287019"/>
                </a:lnTo>
                <a:lnTo>
                  <a:pt x="253365" y="279400"/>
                </a:lnTo>
                <a:lnTo>
                  <a:pt x="255003" y="267969"/>
                </a:lnTo>
                <a:lnTo>
                  <a:pt x="257086" y="262889"/>
                </a:lnTo>
                <a:lnTo>
                  <a:pt x="263118" y="256539"/>
                </a:lnTo>
                <a:lnTo>
                  <a:pt x="265976" y="255269"/>
                </a:lnTo>
                <a:lnTo>
                  <a:pt x="272008" y="254000"/>
                </a:lnTo>
                <a:lnTo>
                  <a:pt x="314721" y="254000"/>
                </a:lnTo>
                <a:lnTo>
                  <a:pt x="305854" y="245109"/>
                </a:lnTo>
                <a:lnTo>
                  <a:pt x="304914" y="236219"/>
                </a:lnTo>
                <a:lnTo>
                  <a:pt x="304901" y="234950"/>
                </a:lnTo>
                <a:lnTo>
                  <a:pt x="290918" y="234950"/>
                </a:lnTo>
                <a:lnTo>
                  <a:pt x="287629" y="233679"/>
                </a:lnTo>
                <a:lnTo>
                  <a:pt x="284340" y="233679"/>
                </a:lnTo>
                <a:lnTo>
                  <a:pt x="277723" y="232409"/>
                </a:lnTo>
                <a:close/>
              </a:path>
              <a:path w="594360" h="516889">
                <a:moveTo>
                  <a:pt x="314721" y="254000"/>
                </a:moveTo>
                <a:lnTo>
                  <a:pt x="275158" y="254000"/>
                </a:lnTo>
                <a:lnTo>
                  <a:pt x="281724" y="255269"/>
                </a:lnTo>
                <a:lnTo>
                  <a:pt x="285051" y="256539"/>
                </a:lnTo>
                <a:lnTo>
                  <a:pt x="291858" y="260350"/>
                </a:lnTo>
                <a:lnTo>
                  <a:pt x="295224" y="262889"/>
                </a:lnTo>
                <a:lnTo>
                  <a:pt x="347091" y="314959"/>
                </a:lnTo>
                <a:lnTo>
                  <a:pt x="350888" y="314959"/>
                </a:lnTo>
                <a:lnTo>
                  <a:pt x="351828" y="313689"/>
                </a:lnTo>
                <a:lnTo>
                  <a:pt x="353999" y="312419"/>
                </a:lnTo>
                <a:lnTo>
                  <a:pt x="355206" y="311150"/>
                </a:lnTo>
                <a:lnTo>
                  <a:pt x="357962" y="308609"/>
                </a:lnTo>
                <a:lnTo>
                  <a:pt x="359079" y="307339"/>
                </a:lnTo>
                <a:lnTo>
                  <a:pt x="360718" y="304800"/>
                </a:lnTo>
                <a:lnTo>
                  <a:pt x="361289" y="304800"/>
                </a:lnTo>
                <a:lnTo>
                  <a:pt x="361937" y="302259"/>
                </a:lnTo>
                <a:lnTo>
                  <a:pt x="361873" y="300989"/>
                </a:lnTo>
                <a:lnTo>
                  <a:pt x="361594" y="300989"/>
                </a:lnTo>
                <a:lnTo>
                  <a:pt x="314721" y="254000"/>
                </a:lnTo>
                <a:close/>
              </a:path>
              <a:path w="594360" h="516889">
                <a:moveTo>
                  <a:pt x="228765" y="273050"/>
                </a:moveTo>
                <a:lnTo>
                  <a:pt x="225107" y="273050"/>
                </a:lnTo>
                <a:lnTo>
                  <a:pt x="224282" y="274319"/>
                </a:lnTo>
                <a:lnTo>
                  <a:pt x="222402" y="275589"/>
                </a:lnTo>
                <a:lnTo>
                  <a:pt x="221284" y="276859"/>
                </a:lnTo>
                <a:lnTo>
                  <a:pt x="218655" y="279400"/>
                </a:lnTo>
                <a:lnTo>
                  <a:pt x="217614" y="279400"/>
                </a:lnTo>
                <a:lnTo>
                  <a:pt x="216154" y="281939"/>
                </a:lnTo>
                <a:lnTo>
                  <a:pt x="215658" y="283209"/>
                </a:lnTo>
                <a:lnTo>
                  <a:pt x="215125" y="284480"/>
                </a:lnTo>
                <a:lnTo>
                  <a:pt x="239687" y="284480"/>
                </a:lnTo>
                <a:lnTo>
                  <a:pt x="228765" y="273050"/>
                </a:lnTo>
                <a:close/>
              </a:path>
              <a:path w="594360" h="516889">
                <a:moveTo>
                  <a:pt x="365675" y="201929"/>
                </a:moveTo>
                <a:lnTo>
                  <a:pt x="326656" y="201929"/>
                </a:lnTo>
                <a:lnTo>
                  <a:pt x="333209" y="203199"/>
                </a:lnTo>
                <a:lnTo>
                  <a:pt x="336524" y="204469"/>
                </a:lnTo>
                <a:lnTo>
                  <a:pt x="346544" y="212089"/>
                </a:lnTo>
                <a:lnTo>
                  <a:pt x="398411" y="264159"/>
                </a:lnTo>
                <a:lnTo>
                  <a:pt x="400710" y="264159"/>
                </a:lnTo>
                <a:lnTo>
                  <a:pt x="402297" y="262889"/>
                </a:lnTo>
                <a:lnTo>
                  <a:pt x="403212" y="262889"/>
                </a:lnTo>
                <a:lnTo>
                  <a:pt x="405320" y="261619"/>
                </a:lnTo>
                <a:lnTo>
                  <a:pt x="406590" y="260350"/>
                </a:lnTo>
                <a:lnTo>
                  <a:pt x="409460" y="256539"/>
                </a:lnTo>
                <a:lnTo>
                  <a:pt x="410565" y="256539"/>
                </a:lnTo>
                <a:lnTo>
                  <a:pt x="412203" y="254000"/>
                </a:lnTo>
                <a:lnTo>
                  <a:pt x="413346" y="251459"/>
                </a:lnTo>
                <a:lnTo>
                  <a:pt x="413448" y="250189"/>
                </a:lnTo>
                <a:lnTo>
                  <a:pt x="413283" y="250189"/>
                </a:lnTo>
                <a:lnTo>
                  <a:pt x="413004" y="248919"/>
                </a:lnTo>
                <a:lnTo>
                  <a:pt x="412534" y="248919"/>
                </a:lnTo>
                <a:lnTo>
                  <a:pt x="365675" y="201929"/>
                </a:lnTo>
                <a:close/>
              </a:path>
              <a:path w="594360" h="516889">
                <a:moveTo>
                  <a:pt x="426986" y="85089"/>
                </a:moveTo>
                <a:lnTo>
                  <a:pt x="420649" y="85089"/>
                </a:lnTo>
                <a:lnTo>
                  <a:pt x="408114" y="88899"/>
                </a:lnTo>
                <a:lnTo>
                  <a:pt x="384505" y="120650"/>
                </a:lnTo>
                <a:lnTo>
                  <a:pt x="382828" y="140969"/>
                </a:lnTo>
                <a:lnTo>
                  <a:pt x="358305" y="140969"/>
                </a:lnTo>
                <a:lnTo>
                  <a:pt x="358597" y="142239"/>
                </a:lnTo>
                <a:lnTo>
                  <a:pt x="358927" y="143509"/>
                </a:lnTo>
                <a:lnTo>
                  <a:pt x="470382" y="254000"/>
                </a:lnTo>
                <a:lnTo>
                  <a:pt x="470903" y="255269"/>
                </a:lnTo>
                <a:lnTo>
                  <a:pt x="472681" y="255269"/>
                </a:lnTo>
                <a:lnTo>
                  <a:pt x="474268" y="254000"/>
                </a:lnTo>
                <a:lnTo>
                  <a:pt x="475183" y="254000"/>
                </a:lnTo>
                <a:lnTo>
                  <a:pt x="477304" y="252729"/>
                </a:lnTo>
                <a:lnTo>
                  <a:pt x="478523" y="251459"/>
                </a:lnTo>
                <a:lnTo>
                  <a:pt x="481393" y="247650"/>
                </a:lnTo>
                <a:lnTo>
                  <a:pt x="482536" y="246379"/>
                </a:lnTo>
                <a:lnTo>
                  <a:pt x="484187" y="245109"/>
                </a:lnTo>
                <a:lnTo>
                  <a:pt x="484733" y="243839"/>
                </a:lnTo>
                <a:lnTo>
                  <a:pt x="485330" y="242569"/>
                </a:lnTo>
                <a:lnTo>
                  <a:pt x="485406" y="241300"/>
                </a:lnTo>
                <a:lnTo>
                  <a:pt x="485178" y="240029"/>
                </a:lnTo>
                <a:lnTo>
                  <a:pt x="484886" y="240029"/>
                </a:lnTo>
                <a:lnTo>
                  <a:pt x="444868" y="199389"/>
                </a:lnTo>
                <a:lnTo>
                  <a:pt x="459600" y="199389"/>
                </a:lnTo>
                <a:lnTo>
                  <a:pt x="462749" y="198119"/>
                </a:lnTo>
                <a:lnTo>
                  <a:pt x="468553" y="196849"/>
                </a:lnTo>
                <a:lnTo>
                  <a:pt x="471233" y="195579"/>
                </a:lnTo>
                <a:lnTo>
                  <a:pt x="476161" y="191769"/>
                </a:lnTo>
                <a:lnTo>
                  <a:pt x="478561" y="190499"/>
                </a:lnTo>
                <a:lnTo>
                  <a:pt x="483793" y="185419"/>
                </a:lnTo>
                <a:lnTo>
                  <a:pt x="438277" y="185419"/>
                </a:lnTo>
                <a:lnTo>
                  <a:pt x="429412" y="184149"/>
                </a:lnTo>
                <a:lnTo>
                  <a:pt x="397954" y="153669"/>
                </a:lnTo>
                <a:lnTo>
                  <a:pt x="397383" y="147319"/>
                </a:lnTo>
                <a:lnTo>
                  <a:pt x="397141" y="143509"/>
                </a:lnTo>
                <a:lnTo>
                  <a:pt x="397344" y="134619"/>
                </a:lnTo>
                <a:lnTo>
                  <a:pt x="422478" y="106679"/>
                </a:lnTo>
                <a:lnTo>
                  <a:pt x="468238" y="106679"/>
                </a:lnTo>
                <a:lnTo>
                  <a:pt x="464794" y="102869"/>
                </a:lnTo>
                <a:lnTo>
                  <a:pt x="458774" y="99059"/>
                </a:lnTo>
                <a:lnTo>
                  <a:pt x="446176" y="90169"/>
                </a:lnTo>
                <a:lnTo>
                  <a:pt x="439826" y="87629"/>
                </a:lnTo>
                <a:lnTo>
                  <a:pt x="426986" y="85089"/>
                </a:lnTo>
                <a:close/>
              </a:path>
              <a:path w="594360" h="516889">
                <a:moveTo>
                  <a:pt x="328282" y="180339"/>
                </a:moveTo>
                <a:lnTo>
                  <a:pt x="323088" y="180339"/>
                </a:lnTo>
                <a:lnTo>
                  <a:pt x="312610" y="184149"/>
                </a:lnTo>
                <a:lnTo>
                  <a:pt x="291515" y="215900"/>
                </a:lnTo>
                <a:lnTo>
                  <a:pt x="290753" y="224789"/>
                </a:lnTo>
                <a:lnTo>
                  <a:pt x="290798" y="232409"/>
                </a:lnTo>
                <a:lnTo>
                  <a:pt x="290918" y="234950"/>
                </a:lnTo>
                <a:lnTo>
                  <a:pt x="304901" y="234950"/>
                </a:lnTo>
                <a:lnTo>
                  <a:pt x="304838" y="228600"/>
                </a:lnTo>
                <a:lnTo>
                  <a:pt x="306425" y="215900"/>
                </a:lnTo>
                <a:lnTo>
                  <a:pt x="308495" y="212089"/>
                </a:lnTo>
                <a:lnTo>
                  <a:pt x="314528" y="205739"/>
                </a:lnTo>
                <a:lnTo>
                  <a:pt x="317398" y="204469"/>
                </a:lnTo>
                <a:lnTo>
                  <a:pt x="323481" y="201929"/>
                </a:lnTo>
                <a:lnTo>
                  <a:pt x="365675" y="201929"/>
                </a:lnTo>
                <a:lnTo>
                  <a:pt x="358076" y="194310"/>
                </a:lnTo>
                <a:lnTo>
                  <a:pt x="353390" y="190499"/>
                </a:lnTo>
                <a:lnTo>
                  <a:pt x="343547" y="184149"/>
                </a:lnTo>
                <a:lnTo>
                  <a:pt x="338531" y="181610"/>
                </a:lnTo>
                <a:lnTo>
                  <a:pt x="328282" y="180339"/>
                </a:lnTo>
                <a:close/>
              </a:path>
              <a:path w="594360" h="516889">
                <a:moveTo>
                  <a:pt x="468238" y="106679"/>
                </a:moveTo>
                <a:lnTo>
                  <a:pt x="426834" y="106679"/>
                </a:lnTo>
                <a:lnTo>
                  <a:pt x="435698" y="109219"/>
                </a:lnTo>
                <a:lnTo>
                  <a:pt x="440118" y="111759"/>
                </a:lnTo>
                <a:lnTo>
                  <a:pt x="469874" y="142239"/>
                </a:lnTo>
                <a:lnTo>
                  <a:pt x="474802" y="160019"/>
                </a:lnTo>
                <a:lnTo>
                  <a:pt x="473075" y="168910"/>
                </a:lnTo>
                <a:lnTo>
                  <a:pt x="470814" y="172719"/>
                </a:lnTo>
                <a:lnTo>
                  <a:pt x="463207" y="180339"/>
                </a:lnTo>
                <a:lnTo>
                  <a:pt x="458152" y="182879"/>
                </a:lnTo>
                <a:lnTo>
                  <a:pt x="445795" y="185419"/>
                </a:lnTo>
                <a:lnTo>
                  <a:pt x="483793" y="185419"/>
                </a:lnTo>
                <a:lnTo>
                  <a:pt x="486410" y="182879"/>
                </a:lnTo>
                <a:lnTo>
                  <a:pt x="490258" y="176529"/>
                </a:lnTo>
                <a:lnTo>
                  <a:pt x="494652" y="163829"/>
                </a:lnTo>
                <a:lnTo>
                  <a:pt x="495287" y="157479"/>
                </a:lnTo>
                <a:lnTo>
                  <a:pt x="493407" y="143509"/>
                </a:lnTo>
                <a:lnTo>
                  <a:pt x="470535" y="109219"/>
                </a:lnTo>
                <a:lnTo>
                  <a:pt x="468238" y="106679"/>
                </a:lnTo>
                <a:close/>
              </a:path>
              <a:path w="594360" h="516889">
                <a:moveTo>
                  <a:pt x="371144" y="129539"/>
                </a:moveTo>
                <a:lnTo>
                  <a:pt x="369443" y="129539"/>
                </a:lnTo>
                <a:lnTo>
                  <a:pt x="367931" y="130809"/>
                </a:lnTo>
                <a:lnTo>
                  <a:pt x="367106" y="130809"/>
                </a:lnTo>
                <a:lnTo>
                  <a:pt x="365353" y="132079"/>
                </a:lnTo>
                <a:lnTo>
                  <a:pt x="364299" y="133350"/>
                </a:lnTo>
                <a:lnTo>
                  <a:pt x="361886" y="135889"/>
                </a:lnTo>
                <a:lnTo>
                  <a:pt x="360934" y="137159"/>
                </a:lnTo>
                <a:lnTo>
                  <a:pt x="359473" y="138429"/>
                </a:lnTo>
                <a:lnTo>
                  <a:pt x="358965" y="139700"/>
                </a:lnTo>
                <a:lnTo>
                  <a:pt x="358381" y="140969"/>
                </a:lnTo>
                <a:lnTo>
                  <a:pt x="382828" y="140969"/>
                </a:lnTo>
                <a:lnTo>
                  <a:pt x="371678" y="130809"/>
                </a:lnTo>
                <a:lnTo>
                  <a:pt x="371144" y="129539"/>
                </a:lnTo>
                <a:close/>
              </a:path>
              <a:path w="594360" h="516889">
                <a:moveTo>
                  <a:pt x="544915" y="20319"/>
                </a:moveTo>
                <a:lnTo>
                  <a:pt x="510882" y="20319"/>
                </a:lnTo>
                <a:lnTo>
                  <a:pt x="519849" y="24129"/>
                </a:lnTo>
                <a:lnTo>
                  <a:pt x="522859" y="26669"/>
                </a:lnTo>
                <a:lnTo>
                  <a:pt x="532053" y="35559"/>
                </a:lnTo>
                <a:lnTo>
                  <a:pt x="515010" y="53339"/>
                </a:lnTo>
                <a:lnTo>
                  <a:pt x="510019" y="59689"/>
                </a:lnTo>
                <a:lnTo>
                  <a:pt x="502348" y="71119"/>
                </a:lnTo>
                <a:lnTo>
                  <a:pt x="499808" y="77469"/>
                </a:lnTo>
                <a:lnTo>
                  <a:pt x="497344" y="87629"/>
                </a:lnTo>
                <a:lnTo>
                  <a:pt x="497471" y="93979"/>
                </a:lnTo>
                <a:lnTo>
                  <a:pt x="524281" y="123189"/>
                </a:lnTo>
                <a:lnTo>
                  <a:pt x="537489" y="123189"/>
                </a:lnTo>
                <a:lnTo>
                  <a:pt x="565431" y="102869"/>
                </a:lnTo>
                <a:lnTo>
                  <a:pt x="530618" y="102869"/>
                </a:lnTo>
                <a:lnTo>
                  <a:pt x="526059" y="101599"/>
                </a:lnTo>
                <a:lnTo>
                  <a:pt x="519557" y="95249"/>
                </a:lnTo>
                <a:lnTo>
                  <a:pt x="517880" y="92709"/>
                </a:lnTo>
                <a:lnTo>
                  <a:pt x="516013" y="86359"/>
                </a:lnTo>
                <a:lnTo>
                  <a:pt x="515848" y="83819"/>
                </a:lnTo>
                <a:lnTo>
                  <a:pt x="517080" y="77469"/>
                </a:lnTo>
                <a:lnTo>
                  <a:pt x="518515" y="73659"/>
                </a:lnTo>
                <a:lnTo>
                  <a:pt x="523024" y="67309"/>
                </a:lnTo>
                <a:lnTo>
                  <a:pt x="526148" y="63499"/>
                </a:lnTo>
                <a:lnTo>
                  <a:pt x="542518" y="46989"/>
                </a:lnTo>
                <a:lnTo>
                  <a:pt x="571510" y="46989"/>
                </a:lnTo>
                <a:lnTo>
                  <a:pt x="544915" y="20319"/>
                </a:lnTo>
                <a:close/>
              </a:path>
              <a:path w="594360" h="516889">
                <a:moveTo>
                  <a:pt x="571510" y="46989"/>
                </a:moveTo>
                <a:lnTo>
                  <a:pt x="542518" y="46989"/>
                </a:lnTo>
                <a:lnTo>
                  <a:pt x="559295" y="63499"/>
                </a:lnTo>
                <a:lnTo>
                  <a:pt x="559504" y="67309"/>
                </a:lnTo>
                <a:lnTo>
                  <a:pt x="540702" y="102869"/>
                </a:lnTo>
                <a:lnTo>
                  <a:pt x="565431" y="102869"/>
                </a:lnTo>
                <a:lnTo>
                  <a:pt x="567512" y="99059"/>
                </a:lnTo>
                <a:lnTo>
                  <a:pt x="571906" y="86359"/>
                </a:lnTo>
                <a:lnTo>
                  <a:pt x="572897" y="80009"/>
                </a:lnTo>
                <a:lnTo>
                  <a:pt x="572655" y="72389"/>
                </a:lnTo>
                <a:lnTo>
                  <a:pt x="593420" y="72389"/>
                </a:lnTo>
                <a:lnTo>
                  <a:pt x="593801" y="71119"/>
                </a:lnTo>
                <a:lnTo>
                  <a:pt x="594042" y="69849"/>
                </a:lnTo>
                <a:lnTo>
                  <a:pt x="593750" y="68579"/>
                </a:lnTo>
                <a:lnTo>
                  <a:pt x="593039" y="68579"/>
                </a:lnTo>
                <a:lnTo>
                  <a:pt x="571510" y="46989"/>
                </a:lnTo>
                <a:close/>
              </a:path>
              <a:path w="594360" h="516889">
                <a:moveTo>
                  <a:pt x="593420" y="72389"/>
                </a:moveTo>
                <a:lnTo>
                  <a:pt x="572655" y="72389"/>
                </a:lnTo>
                <a:lnTo>
                  <a:pt x="581266" y="81279"/>
                </a:lnTo>
                <a:lnTo>
                  <a:pt x="584441" y="81279"/>
                </a:lnTo>
                <a:lnTo>
                  <a:pt x="586613" y="80009"/>
                </a:lnTo>
                <a:lnTo>
                  <a:pt x="587921" y="78739"/>
                </a:lnTo>
                <a:lnTo>
                  <a:pt x="591019" y="76199"/>
                </a:lnTo>
                <a:lnTo>
                  <a:pt x="592137" y="74929"/>
                </a:lnTo>
                <a:lnTo>
                  <a:pt x="593420" y="72389"/>
                </a:lnTo>
                <a:close/>
              </a:path>
              <a:path w="594360" h="516889">
                <a:moveTo>
                  <a:pt x="470700" y="63499"/>
                </a:moveTo>
                <a:lnTo>
                  <a:pt x="467398" y="63499"/>
                </a:lnTo>
                <a:lnTo>
                  <a:pt x="468858" y="64769"/>
                </a:lnTo>
                <a:lnTo>
                  <a:pt x="469519" y="64769"/>
                </a:lnTo>
                <a:lnTo>
                  <a:pt x="470700" y="63499"/>
                </a:lnTo>
                <a:close/>
              </a:path>
              <a:path w="594360" h="516889">
                <a:moveTo>
                  <a:pt x="515442" y="0"/>
                </a:moveTo>
                <a:lnTo>
                  <a:pt x="505536" y="0"/>
                </a:lnTo>
                <a:lnTo>
                  <a:pt x="500430" y="1269"/>
                </a:lnTo>
                <a:lnTo>
                  <a:pt x="489877" y="6349"/>
                </a:lnTo>
                <a:lnTo>
                  <a:pt x="484403" y="10159"/>
                </a:lnTo>
                <a:lnTo>
                  <a:pt x="475678" y="19049"/>
                </a:lnTo>
                <a:lnTo>
                  <a:pt x="472935" y="22859"/>
                </a:lnTo>
                <a:lnTo>
                  <a:pt x="468071" y="29209"/>
                </a:lnTo>
                <a:lnTo>
                  <a:pt x="466026" y="33019"/>
                </a:lnTo>
                <a:lnTo>
                  <a:pt x="462686" y="39369"/>
                </a:lnTo>
                <a:lnTo>
                  <a:pt x="461391" y="43179"/>
                </a:lnTo>
                <a:lnTo>
                  <a:pt x="459574" y="49529"/>
                </a:lnTo>
                <a:lnTo>
                  <a:pt x="459105" y="50799"/>
                </a:lnTo>
                <a:lnTo>
                  <a:pt x="464045" y="60959"/>
                </a:lnTo>
                <a:lnTo>
                  <a:pt x="464908" y="62229"/>
                </a:lnTo>
                <a:lnTo>
                  <a:pt x="466610" y="63499"/>
                </a:lnTo>
                <a:lnTo>
                  <a:pt x="471220" y="63499"/>
                </a:lnTo>
                <a:lnTo>
                  <a:pt x="472389" y="62229"/>
                </a:lnTo>
                <a:lnTo>
                  <a:pt x="473036" y="60959"/>
                </a:lnTo>
                <a:lnTo>
                  <a:pt x="474205" y="57149"/>
                </a:lnTo>
                <a:lnTo>
                  <a:pt x="475056" y="53339"/>
                </a:lnTo>
                <a:lnTo>
                  <a:pt x="477291" y="46989"/>
                </a:lnTo>
                <a:lnTo>
                  <a:pt x="478840" y="44449"/>
                </a:lnTo>
                <a:lnTo>
                  <a:pt x="482815" y="36829"/>
                </a:lnTo>
                <a:lnTo>
                  <a:pt x="485609" y="33019"/>
                </a:lnTo>
                <a:lnTo>
                  <a:pt x="492518" y="26669"/>
                </a:lnTo>
                <a:lnTo>
                  <a:pt x="495719" y="24129"/>
                </a:lnTo>
                <a:lnTo>
                  <a:pt x="501878" y="20319"/>
                </a:lnTo>
                <a:lnTo>
                  <a:pt x="544915" y="20319"/>
                </a:lnTo>
                <a:lnTo>
                  <a:pt x="534784" y="10159"/>
                </a:lnTo>
                <a:lnTo>
                  <a:pt x="529920" y="6349"/>
                </a:lnTo>
                <a:lnTo>
                  <a:pt x="520319" y="1269"/>
                </a:lnTo>
                <a:lnTo>
                  <a:pt x="515442" y="0"/>
                </a:lnTo>
                <a:close/>
              </a:path>
            </a:pathLst>
          </a:custGeom>
          <a:solidFill>
            <a:srgbClr val="59595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5086131" y="5120738"/>
            <a:ext cx="691515" cy="655320"/>
          </a:xfrm>
          <a:custGeom>
            <a:avLst/>
            <a:gdLst/>
            <a:ahLst/>
            <a:cxnLst/>
            <a:rect l="l" t="t" r="r" b="b"/>
            <a:pathLst>
              <a:path w="691514" h="655320">
                <a:moveTo>
                  <a:pt x="17538" y="561339"/>
                </a:moveTo>
                <a:lnTo>
                  <a:pt x="11607" y="561339"/>
                </a:lnTo>
                <a:lnTo>
                  <a:pt x="9321" y="563879"/>
                </a:lnTo>
                <a:lnTo>
                  <a:pt x="7835" y="565149"/>
                </a:lnTo>
                <a:lnTo>
                  <a:pt x="4152" y="568959"/>
                </a:lnTo>
                <a:lnTo>
                  <a:pt x="2717" y="570229"/>
                </a:lnTo>
                <a:lnTo>
                  <a:pt x="723" y="572769"/>
                </a:lnTo>
                <a:lnTo>
                  <a:pt x="177" y="574039"/>
                </a:lnTo>
                <a:lnTo>
                  <a:pt x="0" y="575309"/>
                </a:lnTo>
                <a:lnTo>
                  <a:pt x="355" y="576579"/>
                </a:lnTo>
                <a:lnTo>
                  <a:pt x="1930" y="577849"/>
                </a:lnTo>
                <a:lnTo>
                  <a:pt x="3174" y="579119"/>
                </a:lnTo>
                <a:lnTo>
                  <a:pt x="4876" y="580389"/>
                </a:lnTo>
                <a:lnTo>
                  <a:pt x="139941" y="655319"/>
                </a:lnTo>
                <a:lnTo>
                  <a:pt x="144792" y="655319"/>
                </a:lnTo>
                <a:lnTo>
                  <a:pt x="146951" y="654049"/>
                </a:lnTo>
                <a:lnTo>
                  <a:pt x="148196" y="654049"/>
                </a:lnTo>
                <a:lnTo>
                  <a:pt x="151015" y="651509"/>
                </a:lnTo>
                <a:lnTo>
                  <a:pt x="152679" y="650239"/>
                </a:lnTo>
                <a:lnTo>
                  <a:pt x="156489" y="646429"/>
                </a:lnTo>
                <a:lnTo>
                  <a:pt x="157962" y="643889"/>
                </a:lnTo>
                <a:lnTo>
                  <a:pt x="160134" y="641349"/>
                </a:lnTo>
                <a:lnTo>
                  <a:pt x="160921" y="640079"/>
                </a:lnTo>
                <a:lnTo>
                  <a:pt x="161924" y="638809"/>
                </a:lnTo>
                <a:lnTo>
                  <a:pt x="162128" y="637539"/>
                </a:lnTo>
                <a:lnTo>
                  <a:pt x="161950" y="636269"/>
                </a:lnTo>
                <a:lnTo>
                  <a:pt x="161582" y="634999"/>
                </a:lnTo>
                <a:lnTo>
                  <a:pt x="160947" y="633729"/>
                </a:lnTo>
                <a:lnTo>
                  <a:pt x="159443" y="631189"/>
                </a:lnTo>
                <a:lnTo>
                  <a:pt x="138353" y="631189"/>
                </a:lnTo>
                <a:lnTo>
                  <a:pt x="17538" y="561339"/>
                </a:lnTo>
                <a:close/>
              </a:path>
              <a:path w="691514" h="655320">
                <a:moveTo>
                  <a:pt x="82905" y="494029"/>
                </a:moveTo>
                <a:lnTo>
                  <a:pt x="80746" y="494029"/>
                </a:lnTo>
                <a:lnTo>
                  <a:pt x="79108" y="495299"/>
                </a:lnTo>
                <a:lnTo>
                  <a:pt x="78155" y="495299"/>
                </a:lnTo>
                <a:lnTo>
                  <a:pt x="75984" y="496569"/>
                </a:lnTo>
                <a:lnTo>
                  <a:pt x="74625" y="497839"/>
                </a:lnTo>
                <a:lnTo>
                  <a:pt x="71221" y="501649"/>
                </a:lnTo>
                <a:lnTo>
                  <a:pt x="69862" y="502919"/>
                </a:lnTo>
                <a:lnTo>
                  <a:pt x="67932" y="505459"/>
                </a:lnTo>
                <a:lnTo>
                  <a:pt x="67271" y="506729"/>
                </a:lnTo>
                <a:lnTo>
                  <a:pt x="66560" y="507999"/>
                </a:lnTo>
                <a:lnTo>
                  <a:pt x="66484" y="509269"/>
                </a:lnTo>
                <a:lnTo>
                  <a:pt x="67157" y="511809"/>
                </a:lnTo>
                <a:lnTo>
                  <a:pt x="67614" y="511809"/>
                </a:lnTo>
                <a:lnTo>
                  <a:pt x="138442" y="631189"/>
                </a:lnTo>
                <a:lnTo>
                  <a:pt x="159443" y="631189"/>
                </a:lnTo>
                <a:lnTo>
                  <a:pt x="97053" y="525779"/>
                </a:lnTo>
                <a:lnTo>
                  <a:pt x="137888" y="525779"/>
                </a:lnTo>
                <a:lnTo>
                  <a:pt x="83667" y="495299"/>
                </a:lnTo>
                <a:lnTo>
                  <a:pt x="82905" y="494029"/>
                </a:lnTo>
                <a:close/>
              </a:path>
              <a:path w="691514" h="655320">
                <a:moveTo>
                  <a:pt x="137888" y="525779"/>
                </a:moveTo>
                <a:lnTo>
                  <a:pt x="97231" y="525779"/>
                </a:lnTo>
                <a:lnTo>
                  <a:pt x="207949" y="588009"/>
                </a:lnTo>
                <a:lnTo>
                  <a:pt x="208940" y="589279"/>
                </a:lnTo>
                <a:lnTo>
                  <a:pt x="211747" y="589279"/>
                </a:lnTo>
                <a:lnTo>
                  <a:pt x="213918" y="588009"/>
                </a:lnTo>
                <a:lnTo>
                  <a:pt x="215150" y="586739"/>
                </a:lnTo>
                <a:lnTo>
                  <a:pt x="217893" y="584199"/>
                </a:lnTo>
                <a:lnTo>
                  <a:pt x="219494" y="582929"/>
                </a:lnTo>
                <a:lnTo>
                  <a:pt x="223062" y="579119"/>
                </a:lnTo>
                <a:lnTo>
                  <a:pt x="224485" y="577849"/>
                </a:lnTo>
                <a:lnTo>
                  <a:pt x="226656" y="575309"/>
                </a:lnTo>
                <a:lnTo>
                  <a:pt x="227482" y="574039"/>
                </a:lnTo>
                <a:lnTo>
                  <a:pt x="228587" y="571499"/>
                </a:lnTo>
                <a:lnTo>
                  <a:pt x="228853" y="571499"/>
                </a:lnTo>
                <a:lnTo>
                  <a:pt x="228790" y="568959"/>
                </a:lnTo>
                <a:lnTo>
                  <a:pt x="228485" y="567689"/>
                </a:lnTo>
                <a:lnTo>
                  <a:pt x="227901" y="566419"/>
                </a:lnTo>
                <a:lnTo>
                  <a:pt x="226490" y="563879"/>
                </a:lnTo>
                <a:lnTo>
                  <a:pt x="205663" y="563879"/>
                </a:lnTo>
                <a:lnTo>
                  <a:pt x="137888" y="525779"/>
                </a:lnTo>
                <a:close/>
              </a:path>
              <a:path w="691514" h="655320">
                <a:moveTo>
                  <a:pt x="148907" y="426719"/>
                </a:moveTo>
                <a:lnTo>
                  <a:pt x="147142" y="426719"/>
                </a:lnTo>
                <a:lnTo>
                  <a:pt x="146126" y="427989"/>
                </a:lnTo>
                <a:lnTo>
                  <a:pt x="143776" y="429259"/>
                </a:lnTo>
                <a:lnTo>
                  <a:pt x="142316" y="430529"/>
                </a:lnTo>
                <a:lnTo>
                  <a:pt x="138861" y="434339"/>
                </a:lnTo>
                <a:lnTo>
                  <a:pt x="137553" y="435609"/>
                </a:lnTo>
                <a:lnTo>
                  <a:pt x="135737" y="438149"/>
                </a:lnTo>
                <a:lnTo>
                  <a:pt x="135127" y="439419"/>
                </a:lnTo>
                <a:lnTo>
                  <a:pt x="134480" y="440689"/>
                </a:lnTo>
                <a:lnTo>
                  <a:pt x="134975" y="441959"/>
                </a:lnTo>
                <a:lnTo>
                  <a:pt x="205841" y="563879"/>
                </a:lnTo>
                <a:lnTo>
                  <a:pt x="226490" y="563879"/>
                </a:lnTo>
                <a:lnTo>
                  <a:pt x="153123" y="431799"/>
                </a:lnTo>
                <a:lnTo>
                  <a:pt x="152069" y="430529"/>
                </a:lnTo>
                <a:lnTo>
                  <a:pt x="151168" y="429259"/>
                </a:lnTo>
                <a:lnTo>
                  <a:pt x="149707" y="427989"/>
                </a:lnTo>
                <a:lnTo>
                  <a:pt x="148907" y="426719"/>
                </a:lnTo>
                <a:close/>
              </a:path>
              <a:path w="691514" h="655320">
                <a:moveTo>
                  <a:pt x="14858" y="560069"/>
                </a:moveTo>
                <a:lnTo>
                  <a:pt x="14147" y="560069"/>
                </a:lnTo>
                <a:lnTo>
                  <a:pt x="12572" y="561339"/>
                </a:lnTo>
                <a:lnTo>
                  <a:pt x="16078" y="561339"/>
                </a:lnTo>
                <a:lnTo>
                  <a:pt x="14858" y="560069"/>
                </a:lnTo>
                <a:close/>
              </a:path>
              <a:path w="691514" h="655320">
                <a:moveTo>
                  <a:pt x="259105" y="387349"/>
                </a:moveTo>
                <a:lnTo>
                  <a:pt x="221843" y="408939"/>
                </a:lnTo>
                <a:lnTo>
                  <a:pt x="211175" y="435609"/>
                </a:lnTo>
                <a:lnTo>
                  <a:pt x="212115" y="449579"/>
                </a:lnTo>
                <a:lnTo>
                  <a:pt x="233527" y="485139"/>
                </a:lnTo>
                <a:lnTo>
                  <a:pt x="268960" y="506729"/>
                </a:lnTo>
                <a:lnTo>
                  <a:pt x="282790" y="507999"/>
                </a:lnTo>
                <a:lnTo>
                  <a:pt x="289598" y="506729"/>
                </a:lnTo>
                <a:lnTo>
                  <a:pt x="303021" y="500379"/>
                </a:lnTo>
                <a:lnTo>
                  <a:pt x="309625" y="495299"/>
                </a:lnTo>
                <a:lnTo>
                  <a:pt x="317312" y="487679"/>
                </a:lnTo>
                <a:lnTo>
                  <a:pt x="273176" y="487679"/>
                </a:lnTo>
                <a:lnTo>
                  <a:pt x="268681" y="486409"/>
                </a:lnTo>
                <a:lnTo>
                  <a:pt x="259892" y="480059"/>
                </a:lnTo>
                <a:lnTo>
                  <a:pt x="255498" y="477519"/>
                </a:lnTo>
                <a:lnTo>
                  <a:pt x="251104" y="472439"/>
                </a:lnTo>
                <a:lnTo>
                  <a:pt x="261305" y="462279"/>
                </a:lnTo>
                <a:lnTo>
                  <a:pt x="240461" y="462279"/>
                </a:lnTo>
                <a:lnTo>
                  <a:pt x="237362" y="458469"/>
                </a:lnTo>
                <a:lnTo>
                  <a:pt x="234835" y="454659"/>
                </a:lnTo>
                <a:lnTo>
                  <a:pt x="230924" y="447039"/>
                </a:lnTo>
                <a:lnTo>
                  <a:pt x="229742" y="443229"/>
                </a:lnTo>
                <a:lnTo>
                  <a:pt x="228942" y="435609"/>
                </a:lnTo>
                <a:lnTo>
                  <a:pt x="229425" y="430529"/>
                </a:lnTo>
                <a:lnTo>
                  <a:pt x="232155" y="422909"/>
                </a:lnTo>
                <a:lnTo>
                  <a:pt x="234632" y="419099"/>
                </a:lnTo>
                <a:lnTo>
                  <a:pt x="245249" y="408939"/>
                </a:lnTo>
                <a:lnTo>
                  <a:pt x="252704" y="405129"/>
                </a:lnTo>
                <a:lnTo>
                  <a:pt x="298608" y="405129"/>
                </a:lnTo>
                <a:lnTo>
                  <a:pt x="294716" y="401319"/>
                </a:lnTo>
                <a:lnTo>
                  <a:pt x="289204" y="396239"/>
                </a:lnTo>
                <a:lnTo>
                  <a:pt x="277494" y="389889"/>
                </a:lnTo>
                <a:lnTo>
                  <a:pt x="271475" y="388619"/>
                </a:lnTo>
                <a:lnTo>
                  <a:pt x="259105" y="387349"/>
                </a:lnTo>
                <a:close/>
              </a:path>
              <a:path w="691514" h="655320">
                <a:moveTo>
                  <a:pt x="330238" y="443229"/>
                </a:moveTo>
                <a:lnTo>
                  <a:pt x="326275" y="443229"/>
                </a:lnTo>
                <a:lnTo>
                  <a:pt x="325158" y="444499"/>
                </a:lnTo>
                <a:lnTo>
                  <a:pt x="324421" y="445769"/>
                </a:lnTo>
                <a:lnTo>
                  <a:pt x="322884" y="449579"/>
                </a:lnTo>
                <a:lnTo>
                  <a:pt x="321805" y="452119"/>
                </a:lnTo>
                <a:lnTo>
                  <a:pt x="319036" y="457199"/>
                </a:lnTo>
                <a:lnTo>
                  <a:pt x="317182" y="461009"/>
                </a:lnTo>
                <a:lnTo>
                  <a:pt x="312521" y="468629"/>
                </a:lnTo>
                <a:lnTo>
                  <a:pt x="309473" y="471169"/>
                </a:lnTo>
                <a:lnTo>
                  <a:pt x="300939" y="480059"/>
                </a:lnTo>
                <a:lnTo>
                  <a:pt x="296227" y="483869"/>
                </a:lnTo>
                <a:lnTo>
                  <a:pt x="286943" y="487679"/>
                </a:lnTo>
                <a:lnTo>
                  <a:pt x="317312" y="487679"/>
                </a:lnTo>
                <a:lnTo>
                  <a:pt x="338010" y="454659"/>
                </a:lnTo>
                <a:lnTo>
                  <a:pt x="337934" y="452119"/>
                </a:lnTo>
                <a:lnTo>
                  <a:pt x="337642" y="452119"/>
                </a:lnTo>
                <a:lnTo>
                  <a:pt x="337388" y="450849"/>
                </a:lnTo>
                <a:lnTo>
                  <a:pt x="336689" y="449579"/>
                </a:lnTo>
                <a:lnTo>
                  <a:pt x="336257" y="449579"/>
                </a:lnTo>
                <a:lnTo>
                  <a:pt x="335267" y="448309"/>
                </a:lnTo>
                <a:lnTo>
                  <a:pt x="334632" y="447039"/>
                </a:lnTo>
                <a:lnTo>
                  <a:pt x="332816" y="445769"/>
                </a:lnTo>
                <a:lnTo>
                  <a:pt x="331889" y="444499"/>
                </a:lnTo>
                <a:lnTo>
                  <a:pt x="330238" y="443229"/>
                </a:lnTo>
                <a:close/>
              </a:path>
              <a:path w="691514" h="655320">
                <a:moveTo>
                  <a:pt x="298608" y="405129"/>
                </a:moveTo>
                <a:lnTo>
                  <a:pt x="252704" y="405129"/>
                </a:lnTo>
                <a:lnTo>
                  <a:pt x="260603" y="406399"/>
                </a:lnTo>
                <a:lnTo>
                  <a:pt x="266485" y="407669"/>
                </a:lnTo>
                <a:lnTo>
                  <a:pt x="272281" y="410209"/>
                </a:lnTo>
                <a:lnTo>
                  <a:pt x="277991" y="414019"/>
                </a:lnTo>
                <a:lnTo>
                  <a:pt x="283616" y="419099"/>
                </a:lnTo>
                <a:lnTo>
                  <a:pt x="240461" y="462279"/>
                </a:lnTo>
                <a:lnTo>
                  <a:pt x="261305" y="462279"/>
                </a:lnTo>
                <a:lnTo>
                  <a:pt x="304660" y="419099"/>
                </a:lnTo>
                <a:lnTo>
                  <a:pt x="305485" y="417829"/>
                </a:lnTo>
                <a:lnTo>
                  <a:pt x="305841" y="412749"/>
                </a:lnTo>
                <a:lnTo>
                  <a:pt x="304787" y="411479"/>
                </a:lnTo>
                <a:lnTo>
                  <a:pt x="302501" y="408939"/>
                </a:lnTo>
                <a:lnTo>
                  <a:pt x="298608" y="405129"/>
                </a:lnTo>
                <a:close/>
              </a:path>
              <a:path w="691514" h="655320">
                <a:moveTo>
                  <a:pt x="328371" y="441959"/>
                </a:moveTo>
                <a:lnTo>
                  <a:pt x="327812" y="441959"/>
                </a:lnTo>
                <a:lnTo>
                  <a:pt x="326745" y="443229"/>
                </a:lnTo>
                <a:lnTo>
                  <a:pt x="329539" y="443229"/>
                </a:lnTo>
                <a:lnTo>
                  <a:pt x="328371" y="441959"/>
                </a:lnTo>
                <a:close/>
              </a:path>
              <a:path w="691514" h="655320">
                <a:moveTo>
                  <a:pt x="403404" y="369569"/>
                </a:moveTo>
                <a:lnTo>
                  <a:pt x="372363" y="369569"/>
                </a:lnTo>
                <a:lnTo>
                  <a:pt x="377697" y="370839"/>
                </a:lnTo>
                <a:lnTo>
                  <a:pt x="380149" y="372109"/>
                </a:lnTo>
                <a:lnTo>
                  <a:pt x="384543" y="375919"/>
                </a:lnTo>
                <a:lnTo>
                  <a:pt x="386016" y="378459"/>
                </a:lnTo>
                <a:lnTo>
                  <a:pt x="387603" y="383539"/>
                </a:lnTo>
                <a:lnTo>
                  <a:pt x="387769" y="386079"/>
                </a:lnTo>
                <a:lnTo>
                  <a:pt x="386892" y="389889"/>
                </a:lnTo>
                <a:lnTo>
                  <a:pt x="356781" y="415289"/>
                </a:lnTo>
                <a:lnTo>
                  <a:pt x="354368" y="416559"/>
                </a:lnTo>
                <a:lnTo>
                  <a:pt x="350265" y="416559"/>
                </a:lnTo>
                <a:lnTo>
                  <a:pt x="348919" y="417829"/>
                </a:lnTo>
                <a:lnTo>
                  <a:pt x="347865" y="419099"/>
                </a:lnTo>
                <a:lnTo>
                  <a:pt x="347598" y="419099"/>
                </a:lnTo>
                <a:lnTo>
                  <a:pt x="347370" y="420369"/>
                </a:lnTo>
                <a:lnTo>
                  <a:pt x="348043" y="421639"/>
                </a:lnTo>
                <a:lnTo>
                  <a:pt x="348513" y="422909"/>
                </a:lnTo>
                <a:lnTo>
                  <a:pt x="349796" y="424179"/>
                </a:lnTo>
                <a:lnTo>
                  <a:pt x="350672" y="425449"/>
                </a:lnTo>
                <a:lnTo>
                  <a:pt x="353606" y="427989"/>
                </a:lnTo>
                <a:lnTo>
                  <a:pt x="355193" y="429259"/>
                </a:lnTo>
                <a:lnTo>
                  <a:pt x="357885" y="431799"/>
                </a:lnTo>
                <a:lnTo>
                  <a:pt x="361632" y="431799"/>
                </a:lnTo>
                <a:lnTo>
                  <a:pt x="363321" y="430529"/>
                </a:lnTo>
                <a:lnTo>
                  <a:pt x="367588" y="429259"/>
                </a:lnTo>
                <a:lnTo>
                  <a:pt x="370014" y="429259"/>
                </a:lnTo>
                <a:lnTo>
                  <a:pt x="375399" y="425449"/>
                </a:lnTo>
                <a:lnTo>
                  <a:pt x="378244" y="424179"/>
                </a:lnTo>
                <a:lnTo>
                  <a:pt x="405155" y="391159"/>
                </a:lnTo>
                <a:lnTo>
                  <a:pt x="406336" y="380999"/>
                </a:lnTo>
                <a:lnTo>
                  <a:pt x="405790" y="375919"/>
                </a:lnTo>
                <a:lnTo>
                  <a:pt x="403404" y="369569"/>
                </a:lnTo>
                <a:close/>
              </a:path>
              <a:path w="691514" h="655320">
                <a:moveTo>
                  <a:pt x="336676" y="308609"/>
                </a:moveTo>
                <a:lnTo>
                  <a:pt x="330580" y="308609"/>
                </a:lnTo>
                <a:lnTo>
                  <a:pt x="326948" y="309879"/>
                </a:lnTo>
                <a:lnTo>
                  <a:pt x="324929" y="311149"/>
                </a:lnTo>
                <a:lnTo>
                  <a:pt x="320484" y="313689"/>
                </a:lnTo>
                <a:lnTo>
                  <a:pt x="318134" y="314959"/>
                </a:lnTo>
                <a:lnTo>
                  <a:pt x="313220" y="317499"/>
                </a:lnTo>
                <a:lnTo>
                  <a:pt x="310934" y="320039"/>
                </a:lnTo>
                <a:lnTo>
                  <a:pt x="294017" y="355599"/>
                </a:lnTo>
                <a:lnTo>
                  <a:pt x="294703" y="359409"/>
                </a:lnTo>
                <a:lnTo>
                  <a:pt x="297980" y="368299"/>
                </a:lnTo>
                <a:lnTo>
                  <a:pt x="300354" y="370839"/>
                </a:lnTo>
                <a:lnTo>
                  <a:pt x="306971" y="378459"/>
                </a:lnTo>
                <a:lnTo>
                  <a:pt x="310565" y="380999"/>
                </a:lnTo>
                <a:lnTo>
                  <a:pt x="317880" y="383539"/>
                </a:lnTo>
                <a:lnTo>
                  <a:pt x="332600" y="383539"/>
                </a:lnTo>
                <a:lnTo>
                  <a:pt x="343433" y="379729"/>
                </a:lnTo>
                <a:lnTo>
                  <a:pt x="350392" y="377189"/>
                </a:lnTo>
                <a:lnTo>
                  <a:pt x="360273" y="372109"/>
                </a:lnTo>
                <a:lnTo>
                  <a:pt x="363423" y="370839"/>
                </a:lnTo>
                <a:lnTo>
                  <a:pt x="369506" y="369569"/>
                </a:lnTo>
                <a:lnTo>
                  <a:pt x="403404" y="369569"/>
                </a:lnTo>
                <a:lnTo>
                  <a:pt x="402450" y="367029"/>
                </a:lnTo>
                <a:lnTo>
                  <a:pt x="401021" y="364489"/>
                </a:lnTo>
                <a:lnTo>
                  <a:pt x="326796" y="364489"/>
                </a:lnTo>
                <a:lnTo>
                  <a:pt x="321348" y="363219"/>
                </a:lnTo>
                <a:lnTo>
                  <a:pt x="311810" y="350519"/>
                </a:lnTo>
                <a:lnTo>
                  <a:pt x="312153" y="345439"/>
                </a:lnTo>
                <a:lnTo>
                  <a:pt x="330974" y="325119"/>
                </a:lnTo>
                <a:lnTo>
                  <a:pt x="333527" y="325119"/>
                </a:lnTo>
                <a:lnTo>
                  <a:pt x="338150" y="322579"/>
                </a:lnTo>
                <a:lnTo>
                  <a:pt x="340131" y="322579"/>
                </a:lnTo>
                <a:lnTo>
                  <a:pt x="343407" y="321309"/>
                </a:lnTo>
                <a:lnTo>
                  <a:pt x="344500" y="321309"/>
                </a:lnTo>
                <a:lnTo>
                  <a:pt x="345376" y="320039"/>
                </a:lnTo>
                <a:lnTo>
                  <a:pt x="345592" y="320039"/>
                </a:lnTo>
                <a:lnTo>
                  <a:pt x="345681" y="318769"/>
                </a:lnTo>
                <a:lnTo>
                  <a:pt x="345160" y="317499"/>
                </a:lnTo>
                <a:lnTo>
                  <a:pt x="344703" y="316229"/>
                </a:lnTo>
                <a:lnTo>
                  <a:pt x="343407" y="314959"/>
                </a:lnTo>
                <a:lnTo>
                  <a:pt x="342595" y="313689"/>
                </a:lnTo>
                <a:lnTo>
                  <a:pt x="340664" y="311149"/>
                </a:lnTo>
                <a:lnTo>
                  <a:pt x="339826" y="311149"/>
                </a:lnTo>
                <a:lnTo>
                  <a:pt x="337731" y="309879"/>
                </a:lnTo>
                <a:lnTo>
                  <a:pt x="336676" y="308609"/>
                </a:lnTo>
                <a:close/>
              </a:path>
              <a:path w="691514" h="655320">
                <a:moveTo>
                  <a:pt x="377824" y="349249"/>
                </a:moveTo>
                <a:lnTo>
                  <a:pt x="370560" y="349249"/>
                </a:lnTo>
                <a:lnTo>
                  <a:pt x="359600" y="353059"/>
                </a:lnTo>
                <a:lnTo>
                  <a:pt x="349046" y="356869"/>
                </a:lnTo>
                <a:lnTo>
                  <a:pt x="338962" y="361949"/>
                </a:lnTo>
                <a:lnTo>
                  <a:pt x="335762" y="363219"/>
                </a:lnTo>
                <a:lnTo>
                  <a:pt x="329679" y="364489"/>
                </a:lnTo>
                <a:lnTo>
                  <a:pt x="401021" y="364489"/>
                </a:lnTo>
                <a:lnTo>
                  <a:pt x="399592" y="361949"/>
                </a:lnTo>
                <a:lnTo>
                  <a:pt x="395554" y="358139"/>
                </a:lnTo>
                <a:lnTo>
                  <a:pt x="392150" y="355599"/>
                </a:lnTo>
                <a:lnTo>
                  <a:pt x="388658" y="353059"/>
                </a:lnTo>
                <a:lnTo>
                  <a:pt x="377824" y="349249"/>
                </a:lnTo>
                <a:close/>
              </a:path>
              <a:path w="691514" h="655320">
                <a:moveTo>
                  <a:pt x="401319" y="287019"/>
                </a:moveTo>
                <a:lnTo>
                  <a:pt x="371576" y="287019"/>
                </a:lnTo>
                <a:lnTo>
                  <a:pt x="422363" y="337819"/>
                </a:lnTo>
                <a:lnTo>
                  <a:pt x="426758" y="341629"/>
                </a:lnTo>
                <a:lnTo>
                  <a:pt x="435190" y="346709"/>
                </a:lnTo>
                <a:lnTo>
                  <a:pt x="439343" y="347979"/>
                </a:lnTo>
                <a:lnTo>
                  <a:pt x="451523" y="347979"/>
                </a:lnTo>
                <a:lnTo>
                  <a:pt x="473709" y="328929"/>
                </a:lnTo>
                <a:lnTo>
                  <a:pt x="474649" y="327659"/>
                </a:lnTo>
                <a:lnTo>
                  <a:pt x="449338" y="327659"/>
                </a:lnTo>
                <a:lnTo>
                  <a:pt x="440550" y="325119"/>
                </a:lnTo>
                <a:lnTo>
                  <a:pt x="435635" y="321309"/>
                </a:lnTo>
                <a:lnTo>
                  <a:pt x="401319" y="287019"/>
                </a:lnTo>
                <a:close/>
              </a:path>
              <a:path w="691514" h="655320">
                <a:moveTo>
                  <a:pt x="468477" y="308609"/>
                </a:moveTo>
                <a:lnTo>
                  <a:pt x="465708" y="308609"/>
                </a:lnTo>
                <a:lnTo>
                  <a:pt x="464946" y="309879"/>
                </a:lnTo>
                <a:lnTo>
                  <a:pt x="464553" y="309879"/>
                </a:lnTo>
                <a:lnTo>
                  <a:pt x="463918" y="312419"/>
                </a:lnTo>
                <a:lnTo>
                  <a:pt x="463486" y="313689"/>
                </a:lnTo>
                <a:lnTo>
                  <a:pt x="462432" y="314959"/>
                </a:lnTo>
                <a:lnTo>
                  <a:pt x="461771" y="316229"/>
                </a:lnTo>
                <a:lnTo>
                  <a:pt x="460197" y="318769"/>
                </a:lnTo>
                <a:lnTo>
                  <a:pt x="459130" y="320039"/>
                </a:lnTo>
                <a:lnTo>
                  <a:pt x="453618" y="326389"/>
                </a:lnTo>
                <a:lnTo>
                  <a:pt x="449338" y="327659"/>
                </a:lnTo>
                <a:lnTo>
                  <a:pt x="474649" y="327659"/>
                </a:lnTo>
                <a:lnTo>
                  <a:pt x="475589" y="326389"/>
                </a:lnTo>
                <a:lnTo>
                  <a:pt x="476313" y="325119"/>
                </a:lnTo>
                <a:lnTo>
                  <a:pt x="477367" y="322579"/>
                </a:lnTo>
                <a:lnTo>
                  <a:pt x="477634" y="321309"/>
                </a:lnTo>
                <a:lnTo>
                  <a:pt x="477634" y="318769"/>
                </a:lnTo>
                <a:lnTo>
                  <a:pt x="477253" y="318769"/>
                </a:lnTo>
                <a:lnTo>
                  <a:pt x="475729" y="316229"/>
                </a:lnTo>
                <a:lnTo>
                  <a:pt x="474497" y="314959"/>
                </a:lnTo>
                <a:lnTo>
                  <a:pt x="472808" y="312419"/>
                </a:lnTo>
                <a:lnTo>
                  <a:pt x="471754" y="311149"/>
                </a:lnTo>
                <a:lnTo>
                  <a:pt x="470814" y="311149"/>
                </a:lnTo>
                <a:lnTo>
                  <a:pt x="469176" y="309879"/>
                </a:lnTo>
                <a:lnTo>
                  <a:pt x="468477" y="308609"/>
                </a:lnTo>
                <a:close/>
              </a:path>
              <a:path w="691514" h="655320">
                <a:moveTo>
                  <a:pt x="354812" y="241299"/>
                </a:moveTo>
                <a:lnTo>
                  <a:pt x="349961" y="241299"/>
                </a:lnTo>
                <a:lnTo>
                  <a:pt x="347852" y="243839"/>
                </a:lnTo>
                <a:lnTo>
                  <a:pt x="346582" y="245109"/>
                </a:lnTo>
                <a:lnTo>
                  <a:pt x="343712" y="247649"/>
                </a:lnTo>
                <a:lnTo>
                  <a:pt x="342607" y="248919"/>
                </a:lnTo>
                <a:lnTo>
                  <a:pt x="340969" y="250189"/>
                </a:lnTo>
                <a:lnTo>
                  <a:pt x="339826" y="252729"/>
                </a:lnTo>
                <a:lnTo>
                  <a:pt x="339750" y="253999"/>
                </a:lnTo>
                <a:lnTo>
                  <a:pt x="340042" y="255269"/>
                </a:lnTo>
                <a:lnTo>
                  <a:pt x="340321" y="255269"/>
                </a:lnTo>
                <a:lnTo>
                  <a:pt x="359536" y="274319"/>
                </a:lnTo>
                <a:lnTo>
                  <a:pt x="348081" y="285749"/>
                </a:lnTo>
                <a:lnTo>
                  <a:pt x="347764" y="287019"/>
                </a:lnTo>
                <a:lnTo>
                  <a:pt x="347408" y="288289"/>
                </a:lnTo>
                <a:lnTo>
                  <a:pt x="347979" y="289559"/>
                </a:lnTo>
                <a:lnTo>
                  <a:pt x="348424" y="290829"/>
                </a:lnTo>
                <a:lnTo>
                  <a:pt x="349643" y="292099"/>
                </a:lnTo>
                <a:lnTo>
                  <a:pt x="350507" y="293369"/>
                </a:lnTo>
                <a:lnTo>
                  <a:pt x="353733" y="297179"/>
                </a:lnTo>
                <a:lnTo>
                  <a:pt x="355523" y="298449"/>
                </a:lnTo>
                <a:lnTo>
                  <a:pt x="359625" y="298449"/>
                </a:lnTo>
                <a:lnTo>
                  <a:pt x="371576" y="287019"/>
                </a:lnTo>
                <a:lnTo>
                  <a:pt x="401319" y="287019"/>
                </a:lnTo>
                <a:lnTo>
                  <a:pt x="386067" y="271779"/>
                </a:lnTo>
                <a:lnTo>
                  <a:pt x="397983" y="260349"/>
                </a:lnTo>
                <a:lnTo>
                  <a:pt x="374027" y="260349"/>
                </a:lnTo>
                <a:lnTo>
                  <a:pt x="354812" y="241299"/>
                </a:lnTo>
                <a:close/>
              </a:path>
              <a:path w="691514" h="655320">
                <a:moveTo>
                  <a:pt x="397090" y="238759"/>
                </a:moveTo>
                <a:lnTo>
                  <a:pt x="395312" y="238759"/>
                </a:lnTo>
                <a:lnTo>
                  <a:pt x="394804" y="240029"/>
                </a:lnTo>
                <a:lnTo>
                  <a:pt x="374027" y="260349"/>
                </a:lnTo>
                <a:lnTo>
                  <a:pt x="397983" y="260349"/>
                </a:lnTo>
                <a:lnTo>
                  <a:pt x="407250" y="251459"/>
                </a:lnTo>
                <a:lnTo>
                  <a:pt x="407479" y="250189"/>
                </a:lnTo>
                <a:lnTo>
                  <a:pt x="406666" y="247649"/>
                </a:lnTo>
                <a:lnTo>
                  <a:pt x="405409" y="245109"/>
                </a:lnTo>
                <a:lnTo>
                  <a:pt x="402183" y="242569"/>
                </a:lnTo>
                <a:lnTo>
                  <a:pt x="401180" y="241299"/>
                </a:lnTo>
                <a:lnTo>
                  <a:pt x="399427" y="240029"/>
                </a:lnTo>
                <a:lnTo>
                  <a:pt x="398602" y="240029"/>
                </a:lnTo>
                <a:lnTo>
                  <a:pt x="397090" y="238759"/>
                </a:lnTo>
                <a:close/>
              </a:path>
              <a:path w="691514" h="655320">
                <a:moveTo>
                  <a:pt x="499148" y="93979"/>
                </a:moveTo>
                <a:lnTo>
                  <a:pt x="494169" y="93979"/>
                </a:lnTo>
                <a:lnTo>
                  <a:pt x="484085" y="96519"/>
                </a:lnTo>
                <a:lnTo>
                  <a:pt x="479691" y="99059"/>
                </a:lnTo>
                <a:lnTo>
                  <a:pt x="472198" y="104139"/>
                </a:lnTo>
                <a:lnTo>
                  <a:pt x="469087" y="105409"/>
                </a:lnTo>
                <a:lnTo>
                  <a:pt x="464172" y="110489"/>
                </a:lnTo>
                <a:lnTo>
                  <a:pt x="461708" y="111759"/>
                </a:lnTo>
                <a:lnTo>
                  <a:pt x="433387" y="140969"/>
                </a:lnTo>
                <a:lnTo>
                  <a:pt x="432511" y="142239"/>
                </a:lnTo>
                <a:lnTo>
                  <a:pt x="432041" y="147319"/>
                </a:lnTo>
                <a:lnTo>
                  <a:pt x="433095" y="149859"/>
                </a:lnTo>
                <a:lnTo>
                  <a:pt x="540829" y="256539"/>
                </a:lnTo>
                <a:lnTo>
                  <a:pt x="541350" y="257809"/>
                </a:lnTo>
                <a:lnTo>
                  <a:pt x="543217" y="257809"/>
                </a:lnTo>
                <a:lnTo>
                  <a:pt x="544791" y="256539"/>
                </a:lnTo>
                <a:lnTo>
                  <a:pt x="545744" y="256539"/>
                </a:lnTo>
                <a:lnTo>
                  <a:pt x="547966" y="253999"/>
                </a:lnTo>
                <a:lnTo>
                  <a:pt x="549262" y="252729"/>
                </a:lnTo>
                <a:lnTo>
                  <a:pt x="552195" y="250189"/>
                </a:lnTo>
                <a:lnTo>
                  <a:pt x="553338" y="248919"/>
                </a:lnTo>
                <a:lnTo>
                  <a:pt x="554977" y="246379"/>
                </a:lnTo>
                <a:lnTo>
                  <a:pt x="555561" y="246379"/>
                </a:lnTo>
                <a:lnTo>
                  <a:pt x="556260" y="243839"/>
                </a:lnTo>
                <a:lnTo>
                  <a:pt x="556399" y="243839"/>
                </a:lnTo>
                <a:lnTo>
                  <a:pt x="556221" y="242569"/>
                </a:lnTo>
                <a:lnTo>
                  <a:pt x="555942" y="241299"/>
                </a:lnTo>
                <a:lnTo>
                  <a:pt x="514527" y="200659"/>
                </a:lnTo>
                <a:lnTo>
                  <a:pt x="527443" y="187959"/>
                </a:lnTo>
                <a:lnTo>
                  <a:pt x="502132" y="187959"/>
                </a:lnTo>
                <a:lnTo>
                  <a:pt x="456526" y="142239"/>
                </a:lnTo>
                <a:lnTo>
                  <a:pt x="473074" y="125729"/>
                </a:lnTo>
                <a:lnTo>
                  <a:pt x="475932" y="123189"/>
                </a:lnTo>
                <a:lnTo>
                  <a:pt x="482193" y="119379"/>
                </a:lnTo>
                <a:lnTo>
                  <a:pt x="485800" y="116839"/>
                </a:lnTo>
                <a:lnTo>
                  <a:pt x="493941" y="115569"/>
                </a:lnTo>
                <a:lnTo>
                  <a:pt x="538619" y="115569"/>
                </a:lnTo>
                <a:lnTo>
                  <a:pt x="537781" y="114299"/>
                </a:lnTo>
                <a:lnTo>
                  <a:pt x="508990" y="95249"/>
                </a:lnTo>
                <a:lnTo>
                  <a:pt x="499148" y="93979"/>
                </a:lnTo>
                <a:close/>
              </a:path>
              <a:path w="691514" h="655320">
                <a:moveTo>
                  <a:pt x="353148" y="240029"/>
                </a:moveTo>
                <a:lnTo>
                  <a:pt x="352463" y="240029"/>
                </a:lnTo>
                <a:lnTo>
                  <a:pt x="350875" y="241299"/>
                </a:lnTo>
                <a:lnTo>
                  <a:pt x="354317" y="241299"/>
                </a:lnTo>
                <a:lnTo>
                  <a:pt x="353148" y="240029"/>
                </a:lnTo>
                <a:close/>
              </a:path>
              <a:path w="691514" h="655320">
                <a:moveTo>
                  <a:pt x="538619" y="115569"/>
                </a:moveTo>
                <a:lnTo>
                  <a:pt x="498398" y="115569"/>
                </a:lnTo>
                <a:lnTo>
                  <a:pt x="508063" y="118109"/>
                </a:lnTo>
                <a:lnTo>
                  <a:pt x="512787" y="120649"/>
                </a:lnTo>
                <a:lnTo>
                  <a:pt x="528129" y="152399"/>
                </a:lnTo>
                <a:lnTo>
                  <a:pt x="527215" y="157479"/>
                </a:lnTo>
                <a:lnTo>
                  <a:pt x="523532" y="165099"/>
                </a:lnTo>
                <a:lnTo>
                  <a:pt x="520318" y="170179"/>
                </a:lnTo>
                <a:lnTo>
                  <a:pt x="502132" y="187959"/>
                </a:lnTo>
                <a:lnTo>
                  <a:pt x="527443" y="187959"/>
                </a:lnTo>
                <a:lnTo>
                  <a:pt x="532363" y="182879"/>
                </a:lnTo>
                <a:lnTo>
                  <a:pt x="536587" y="176529"/>
                </a:lnTo>
                <a:lnTo>
                  <a:pt x="540116" y="171449"/>
                </a:lnTo>
                <a:lnTo>
                  <a:pt x="542950" y="166369"/>
                </a:lnTo>
                <a:lnTo>
                  <a:pt x="546265" y="160019"/>
                </a:lnTo>
                <a:lnTo>
                  <a:pt x="548043" y="153669"/>
                </a:lnTo>
                <a:lnTo>
                  <a:pt x="548576" y="139699"/>
                </a:lnTo>
                <a:lnTo>
                  <a:pt x="547357" y="133349"/>
                </a:lnTo>
                <a:lnTo>
                  <a:pt x="541972" y="120649"/>
                </a:lnTo>
                <a:lnTo>
                  <a:pt x="538619" y="115569"/>
                </a:lnTo>
                <a:close/>
              </a:path>
              <a:path w="691514" h="655320">
                <a:moveTo>
                  <a:pt x="593534" y="0"/>
                </a:moveTo>
                <a:lnTo>
                  <a:pt x="525881" y="48259"/>
                </a:lnTo>
                <a:lnTo>
                  <a:pt x="524484" y="54609"/>
                </a:lnTo>
                <a:lnTo>
                  <a:pt x="525475" y="55879"/>
                </a:lnTo>
                <a:lnTo>
                  <a:pt x="631456" y="162559"/>
                </a:lnTo>
                <a:lnTo>
                  <a:pt x="633653" y="163829"/>
                </a:lnTo>
                <a:lnTo>
                  <a:pt x="637870" y="162559"/>
                </a:lnTo>
                <a:lnTo>
                  <a:pt x="639597" y="161289"/>
                </a:lnTo>
                <a:lnTo>
                  <a:pt x="663143" y="138429"/>
                </a:lnTo>
                <a:lnTo>
                  <a:pt x="637870" y="138429"/>
                </a:lnTo>
                <a:lnTo>
                  <a:pt x="597801" y="99059"/>
                </a:lnTo>
                <a:lnTo>
                  <a:pt x="610466" y="86359"/>
                </a:lnTo>
                <a:lnTo>
                  <a:pt x="585762" y="86359"/>
                </a:lnTo>
                <a:lnTo>
                  <a:pt x="548944" y="49529"/>
                </a:lnTo>
                <a:lnTo>
                  <a:pt x="568871" y="29209"/>
                </a:lnTo>
                <a:lnTo>
                  <a:pt x="572757" y="26669"/>
                </a:lnTo>
                <a:lnTo>
                  <a:pt x="579653" y="22859"/>
                </a:lnTo>
                <a:lnTo>
                  <a:pt x="582980" y="21589"/>
                </a:lnTo>
                <a:lnTo>
                  <a:pt x="624502" y="21589"/>
                </a:lnTo>
                <a:lnTo>
                  <a:pt x="623049" y="19049"/>
                </a:lnTo>
                <a:lnTo>
                  <a:pt x="620788" y="16509"/>
                </a:lnTo>
                <a:lnTo>
                  <a:pt x="613587" y="8889"/>
                </a:lnTo>
                <a:lnTo>
                  <a:pt x="608812" y="5079"/>
                </a:lnTo>
                <a:lnTo>
                  <a:pt x="598728" y="1269"/>
                </a:lnTo>
                <a:lnTo>
                  <a:pt x="593534" y="0"/>
                </a:lnTo>
                <a:close/>
              </a:path>
              <a:path w="691514" h="655320">
                <a:moveTo>
                  <a:pt x="684085" y="66039"/>
                </a:moveTo>
                <a:lnTo>
                  <a:pt x="648398" y="66039"/>
                </a:lnTo>
                <a:lnTo>
                  <a:pt x="655726" y="69849"/>
                </a:lnTo>
                <a:lnTo>
                  <a:pt x="659244" y="72389"/>
                </a:lnTo>
                <a:lnTo>
                  <a:pt x="662647" y="74929"/>
                </a:lnTo>
                <a:lnTo>
                  <a:pt x="665810" y="78739"/>
                </a:lnTo>
                <a:lnTo>
                  <a:pt x="668032" y="81279"/>
                </a:lnTo>
                <a:lnTo>
                  <a:pt x="670623" y="88899"/>
                </a:lnTo>
                <a:lnTo>
                  <a:pt x="671093" y="92709"/>
                </a:lnTo>
                <a:lnTo>
                  <a:pt x="670394" y="99059"/>
                </a:lnTo>
                <a:lnTo>
                  <a:pt x="669340" y="102869"/>
                </a:lnTo>
                <a:lnTo>
                  <a:pt x="665835" y="109219"/>
                </a:lnTo>
                <a:lnTo>
                  <a:pt x="663244" y="113029"/>
                </a:lnTo>
                <a:lnTo>
                  <a:pt x="637870" y="138429"/>
                </a:lnTo>
                <a:lnTo>
                  <a:pt x="663143" y="138429"/>
                </a:lnTo>
                <a:lnTo>
                  <a:pt x="674916" y="126999"/>
                </a:lnTo>
                <a:lnTo>
                  <a:pt x="678408" y="121919"/>
                </a:lnTo>
                <a:lnTo>
                  <a:pt x="683793" y="114299"/>
                </a:lnTo>
                <a:lnTo>
                  <a:pt x="685977" y="110489"/>
                </a:lnTo>
                <a:lnTo>
                  <a:pt x="689317" y="102869"/>
                </a:lnTo>
                <a:lnTo>
                  <a:pt x="690397" y="97789"/>
                </a:lnTo>
                <a:lnTo>
                  <a:pt x="691400" y="90169"/>
                </a:lnTo>
                <a:lnTo>
                  <a:pt x="691260" y="86359"/>
                </a:lnTo>
                <a:lnTo>
                  <a:pt x="689736" y="77469"/>
                </a:lnTo>
                <a:lnTo>
                  <a:pt x="688301" y="73659"/>
                </a:lnTo>
                <a:lnTo>
                  <a:pt x="684085" y="66039"/>
                </a:lnTo>
                <a:close/>
              </a:path>
              <a:path w="691514" h="655320">
                <a:moveTo>
                  <a:pt x="624502" y="21589"/>
                </a:moveTo>
                <a:lnTo>
                  <a:pt x="589356" y="21589"/>
                </a:lnTo>
                <a:lnTo>
                  <a:pt x="592442" y="22859"/>
                </a:lnTo>
                <a:lnTo>
                  <a:pt x="598411" y="25399"/>
                </a:lnTo>
                <a:lnTo>
                  <a:pt x="612851" y="52069"/>
                </a:lnTo>
                <a:lnTo>
                  <a:pt x="612241" y="54609"/>
                </a:lnTo>
                <a:lnTo>
                  <a:pt x="609498" y="62229"/>
                </a:lnTo>
                <a:lnTo>
                  <a:pt x="606856" y="66039"/>
                </a:lnTo>
                <a:lnTo>
                  <a:pt x="585762" y="86359"/>
                </a:lnTo>
                <a:lnTo>
                  <a:pt x="610466" y="86359"/>
                </a:lnTo>
                <a:lnTo>
                  <a:pt x="620598" y="76199"/>
                </a:lnTo>
                <a:lnTo>
                  <a:pt x="624979" y="72389"/>
                </a:lnTo>
                <a:lnTo>
                  <a:pt x="633056" y="67309"/>
                </a:lnTo>
                <a:lnTo>
                  <a:pt x="636993" y="66039"/>
                </a:lnTo>
                <a:lnTo>
                  <a:pt x="684085" y="66039"/>
                </a:lnTo>
                <a:lnTo>
                  <a:pt x="681240" y="62229"/>
                </a:lnTo>
                <a:lnTo>
                  <a:pt x="677671" y="58419"/>
                </a:lnTo>
                <a:lnTo>
                  <a:pt x="673811" y="54609"/>
                </a:lnTo>
                <a:lnTo>
                  <a:pt x="669670" y="52069"/>
                </a:lnTo>
                <a:lnTo>
                  <a:pt x="627151" y="52069"/>
                </a:lnTo>
                <a:lnTo>
                  <a:pt x="628548" y="49529"/>
                </a:lnTo>
                <a:lnTo>
                  <a:pt x="629386" y="45719"/>
                </a:lnTo>
                <a:lnTo>
                  <a:pt x="629919" y="38099"/>
                </a:lnTo>
                <a:lnTo>
                  <a:pt x="629640" y="35559"/>
                </a:lnTo>
                <a:lnTo>
                  <a:pt x="627989" y="27939"/>
                </a:lnTo>
                <a:lnTo>
                  <a:pt x="626681" y="25399"/>
                </a:lnTo>
                <a:lnTo>
                  <a:pt x="624502" y="21589"/>
                </a:lnTo>
                <a:close/>
              </a:path>
              <a:path w="691514" h="655320">
                <a:moveTo>
                  <a:pt x="647636" y="45719"/>
                </a:moveTo>
                <a:lnTo>
                  <a:pt x="643305" y="45719"/>
                </a:lnTo>
                <a:lnTo>
                  <a:pt x="634809" y="48259"/>
                </a:lnTo>
                <a:lnTo>
                  <a:pt x="630834" y="50799"/>
                </a:lnTo>
                <a:lnTo>
                  <a:pt x="627151" y="52069"/>
                </a:lnTo>
                <a:lnTo>
                  <a:pt x="669670" y="52069"/>
                </a:lnTo>
                <a:lnTo>
                  <a:pt x="660895" y="48259"/>
                </a:lnTo>
                <a:lnTo>
                  <a:pt x="656475" y="46989"/>
                </a:lnTo>
                <a:lnTo>
                  <a:pt x="647636" y="45719"/>
                </a:lnTo>
                <a:close/>
              </a:path>
            </a:pathLst>
          </a:custGeom>
          <a:solidFill>
            <a:srgbClr val="59595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6049440" y="5124529"/>
            <a:ext cx="750646" cy="753109"/>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7306245" y="5102016"/>
            <a:ext cx="546735" cy="551180"/>
          </a:xfrm>
          <a:custGeom>
            <a:avLst/>
            <a:gdLst/>
            <a:ahLst/>
            <a:cxnLst/>
            <a:rect l="l" t="t" r="r" b="b"/>
            <a:pathLst>
              <a:path w="546734" h="551179">
                <a:moveTo>
                  <a:pt x="26962" y="416204"/>
                </a:moveTo>
                <a:lnTo>
                  <a:pt x="25107" y="416204"/>
                </a:lnTo>
                <a:lnTo>
                  <a:pt x="21437" y="417474"/>
                </a:lnTo>
                <a:lnTo>
                  <a:pt x="19634" y="417474"/>
                </a:lnTo>
                <a:lnTo>
                  <a:pt x="16078" y="420014"/>
                </a:lnTo>
                <a:lnTo>
                  <a:pt x="14236" y="421284"/>
                </a:lnTo>
                <a:lnTo>
                  <a:pt x="1447" y="433984"/>
                </a:lnTo>
                <a:lnTo>
                  <a:pt x="507" y="436524"/>
                </a:lnTo>
                <a:lnTo>
                  <a:pt x="0" y="440334"/>
                </a:lnTo>
                <a:lnTo>
                  <a:pt x="1104" y="442874"/>
                </a:lnTo>
                <a:lnTo>
                  <a:pt x="108610" y="550824"/>
                </a:lnTo>
                <a:lnTo>
                  <a:pt x="112471" y="550824"/>
                </a:lnTo>
                <a:lnTo>
                  <a:pt x="113423" y="549554"/>
                </a:lnTo>
                <a:lnTo>
                  <a:pt x="115646" y="548284"/>
                </a:lnTo>
                <a:lnTo>
                  <a:pt x="116916" y="547014"/>
                </a:lnTo>
                <a:lnTo>
                  <a:pt x="119875" y="544474"/>
                </a:lnTo>
                <a:lnTo>
                  <a:pt x="121043" y="543204"/>
                </a:lnTo>
                <a:lnTo>
                  <a:pt x="122682" y="540664"/>
                </a:lnTo>
                <a:lnTo>
                  <a:pt x="123291" y="539394"/>
                </a:lnTo>
                <a:lnTo>
                  <a:pt x="124091" y="538124"/>
                </a:lnTo>
                <a:lnTo>
                  <a:pt x="124231" y="536854"/>
                </a:lnTo>
                <a:lnTo>
                  <a:pt x="124015" y="536854"/>
                </a:lnTo>
                <a:lnTo>
                  <a:pt x="123723" y="535584"/>
                </a:lnTo>
                <a:lnTo>
                  <a:pt x="24218" y="436524"/>
                </a:lnTo>
                <a:lnTo>
                  <a:pt x="75049" y="436524"/>
                </a:lnTo>
                <a:lnTo>
                  <a:pt x="34848" y="418744"/>
                </a:lnTo>
                <a:lnTo>
                  <a:pt x="32740" y="418744"/>
                </a:lnTo>
                <a:lnTo>
                  <a:pt x="30734" y="417474"/>
                </a:lnTo>
                <a:lnTo>
                  <a:pt x="26962" y="416204"/>
                </a:lnTo>
                <a:close/>
              </a:path>
              <a:path w="546734" h="551179">
                <a:moveTo>
                  <a:pt x="75049" y="436524"/>
                </a:moveTo>
                <a:lnTo>
                  <a:pt x="24307" y="436524"/>
                </a:lnTo>
                <a:lnTo>
                  <a:pt x="162090" y="497484"/>
                </a:lnTo>
                <a:lnTo>
                  <a:pt x="165036" y="497484"/>
                </a:lnTo>
                <a:lnTo>
                  <a:pt x="166611" y="496214"/>
                </a:lnTo>
                <a:lnTo>
                  <a:pt x="167513" y="496214"/>
                </a:lnTo>
                <a:lnTo>
                  <a:pt x="169506" y="494944"/>
                </a:lnTo>
                <a:lnTo>
                  <a:pt x="170611" y="493674"/>
                </a:lnTo>
                <a:lnTo>
                  <a:pt x="173012" y="491134"/>
                </a:lnTo>
                <a:lnTo>
                  <a:pt x="173990" y="489864"/>
                </a:lnTo>
                <a:lnTo>
                  <a:pt x="175501" y="488594"/>
                </a:lnTo>
                <a:lnTo>
                  <a:pt x="176098" y="487324"/>
                </a:lnTo>
                <a:lnTo>
                  <a:pt x="176911" y="486054"/>
                </a:lnTo>
                <a:lnTo>
                  <a:pt x="177126" y="484784"/>
                </a:lnTo>
                <a:lnTo>
                  <a:pt x="177088" y="483514"/>
                </a:lnTo>
                <a:lnTo>
                  <a:pt x="176860" y="482244"/>
                </a:lnTo>
                <a:lnTo>
                  <a:pt x="171459" y="469544"/>
                </a:lnTo>
                <a:lnTo>
                  <a:pt x="149707" y="469544"/>
                </a:lnTo>
                <a:lnTo>
                  <a:pt x="75049" y="436524"/>
                </a:lnTo>
                <a:close/>
              </a:path>
              <a:path w="546734" h="551179">
                <a:moveTo>
                  <a:pt x="124752" y="319684"/>
                </a:moveTo>
                <a:lnTo>
                  <a:pt x="115709" y="319684"/>
                </a:lnTo>
                <a:lnTo>
                  <a:pt x="114731" y="320954"/>
                </a:lnTo>
                <a:lnTo>
                  <a:pt x="102616" y="333654"/>
                </a:lnTo>
                <a:lnTo>
                  <a:pt x="101473" y="334924"/>
                </a:lnTo>
                <a:lnTo>
                  <a:pt x="99847" y="337464"/>
                </a:lnTo>
                <a:lnTo>
                  <a:pt x="99352" y="338734"/>
                </a:lnTo>
                <a:lnTo>
                  <a:pt x="98971" y="342544"/>
                </a:lnTo>
                <a:lnTo>
                  <a:pt x="99098" y="343814"/>
                </a:lnTo>
                <a:lnTo>
                  <a:pt x="100012" y="347624"/>
                </a:lnTo>
                <a:lnTo>
                  <a:pt x="100799" y="350164"/>
                </a:lnTo>
                <a:lnTo>
                  <a:pt x="101892" y="352704"/>
                </a:lnTo>
                <a:lnTo>
                  <a:pt x="150139" y="468274"/>
                </a:lnTo>
                <a:lnTo>
                  <a:pt x="149707" y="469544"/>
                </a:lnTo>
                <a:lnTo>
                  <a:pt x="171459" y="469544"/>
                </a:lnTo>
                <a:lnTo>
                  <a:pt x="117449" y="342544"/>
                </a:lnTo>
                <a:lnTo>
                  <a:pt x="147641" y="342544"/>
                </a:lnTo>
                <a:lnTo>
                  <a:pt x="125971" y="320954"/>
                </a:lnTo>
                <a:lnTo>
                  <a:pt x="124752" y="319684"/>
                </a:lnTo>
                <a:close/>
              </a:path>
              <a:path w="546734" h="551179">
                <a:moveTo>
                  <a:pt x="147641" y="342544"/>
                </a:moveTo>
                <a:lnTo>
                  <a:pt x="117627" y="342544"/>
                </a:lnTo>
                <a:lnTo>
                  <a:pt x="217131" y="442874"/>
                </a:lnTo>
                <a:lnTo>
                  <a:pt x="219532" y="442874"/>
                </a:lnTo>
                <a:lnTo>
                  <a:pt x="221094" y="441604"/>
                </a:lnTo>
                <a:lnTo>
                  <a:pt x="222046" y="441604"/>
                </a:lnTo>
                <a:lnTo>
                  <a:pt x="224332" y="439064"/>
                </a:lnTo>
                <a:lnTo>
                  <a:pt x="225602" y="439064"/>
                </a:lnTo>
                <a:lnTo>
                  <a:pt x="228498" y="435254"/>
                </a:lnTo>
                <a:lnTo>
                  <a:pt x="229641" y="433984"/>
                </a:lnTo>
                <a:lnTo>
                  <a:pt x="231216" y="432714"/>
                </a:lnTo>
                <a:lnTo>
                  <a:pt x="231813" y="431444"/>
                </a:lnTo>
                <a:lnTo>
                  <a:pt x="232613" y="430174"/>
                </a:lnTo>
                <a:lnTo>
                  <a:pt x="232752" y="428904"/>
                </a:lnTo>
                <a:lnTo>
                  <a:pt x="232536" y="427634"/>
                </a:lnTo>
                <a:lnTo>
                  <a:pt x="232244" y="427634"/>
                </a:lnTo>
                <a:lnTo>
                  <a:pt x="231775" y="426364"/>
                </a:lnTo>
                <a:lnTo>
                  <a:pt x="147641" y="342544"/>
                </a:lnTo>
                <a:close/>
              </a:path>
              <a:path w="546734" h="551179">
                <a:moveTo>
                  <a:pt x="195160" y="303174"/>
                </a:moveTo>
                <a:lnTo>
                  <a:pt x="193319" y="303174"/>
                </a:lnTo>
                <a:lnTo>
                  <a:pt x="191795" y="304444"/>
                </a:lnTo>
                <a:lnTo>
                  <a:pt x="190881" y="304444"/>
                </a:lnTo>
                <a:lnTo>
                  <a:pt x="188772" y="306984"/>
                </a:lnTo>
                <a:lnTo>
                  <a:pt x="187515" y="306984"/>
                </a:lnTo>
                <a:lnTo>
                  <a:pt x="184645" y="310794"/>
                </a:lnTo>
                <a:lnTo>
                  <a:pt x="183527" y="312064"/>
                </a:lnTo>
                <a:lnTo>
                  <a:pt x="181889" y="313334"/>
                </a:lnTo>
                <a:lnTo>
                  <a:pt x="181317" y="314604"/>
                </a:lnTo>
                <a:lnTo>
                  <a:pt x="180682" y="315874"/>
                </a:lnTo>
                <a:lnTo>
                  <a:pt x="180594" y="317144"/>
                </a:lnTo>
                <a:lnTo>
                  <a:pt x="180886" y="318414"/>
                </a:lnTo>
                <a:lnTo>
                  <a:pt x="181165" y="318414"/>
                </a:lnTo>
                <a:lnTo>
                  <a:pt x="261124" y="398424"/>
                </a:lnTo>
                <a:lnTo>
                  <a:pt x="264922" y="398424"/>
                </a:lnTo>
                <a:lnTo>
                  <a:pt x="265836" y="397154"/>
                </a:lnTo>
                <a:lnTo>
                  <a:pt x="267944" y="395884"/>
                </a:lnTo>
                <a:lnTo>
                  <a:pt x="269176" y="394614"/>
                </a:lnTo>
                <a:lnTo>
                  <a:pt x="272046" y="392074"/>
                </a:lnTo>
                <a:lnTo>
                  <a:pt x="273189" y="390804"/>
                </a:lnTo>
                <a:lnTo>
                  <a:pt x="274828" y="388264"/>
                </a:lnTo>
                <a:lnTo>
                  <a:pt x="275386" y="388264"/>
                </a:lnTo>
                <a:lnTo>
                  <a:pt x="275971" y="385724"/>
                </a:lnTo>
                <a:lnTo>
                  <a:pt x="275907" y="384454"/>
                </a:lnTo>
                <a:lnTo>
                  <a:pt x="275628" y="384454"/>
                </a:lnTo>
                <a:lnTo>
                  <a:pt x="275158" y="383184"/>
                </a:lnTo>
                <a:lnTo>
                  <a:pt x="195656" y="304444"/>
                </a:lnTo>
                <a:lnTo>
                  <a:pt x="195160" y="303174"/>
                </a:lnTo>
                <a:close/>
              </a:path>
              <a:path w="546734" h="551179">
                <a:moveTo>
                  <a:pt x="313142" y="249834"/>
                </a:moveTo>
                <a:lnTo>
                  <a:pt x="279107" y="249834"/>
                </a:lnTo>
                <a:lnTo>
                  <a:pt x="288074" y="253644"/>
                </a:lnTo>
                <a:lnTo>
                  <a:pt x="291096" y="256184"/>
                </a:lnTo>
                <a:lnTo>
                  <a:pt x="300291" y="265074"/>
                </a:lnTo>
                <a:lnTo>
                  <a:pt x="283235" y="282854"/>
                </a:lnTo>
                <a:lnTo>
                  <a:pt x="278244" y="289204"/>
                </a:lnTo>
                <a:lnTo>
                  <a:pt x="270573" y="300634"/>
                </a:lnTo>
                <a:lnTo>
                  <a:pt x="268033" y="306984"/>
                </a:lnTo>
                <a:lnTo>
                  <a:pt x="265582" y="317144"/>
                </a:lnTo>
                <a:lnTo>
                  <a:pt x="265696" y="322224"/>
                </a:lnTo>
                <a:lnTo>
                  <a:pt x="292506" y="352704"/>
                </a:lnTo>
                <a:lnTo>
                  <a:pt x="305727" y="352704"/>
                </a:lnTo>
                <a:lnTo>
                  <a:pt x="333140" y="332384"/>
                </a:lnTo>
                <a:lnTo>
                  <a:pt x="298856" y="332384"/>
                </a:lnTo>
                <a:lnTo>
                  <a:pt x="294284" y="331114"/>
                </a:lnTo>
                <a:lnTo>
                  <a:pt x="287782" y="324764"/>
                </a:lnTo>
                <a:lnTo>
                  <a:pt x="286118" y="322224"/>
                </a:lnTo>
                <a:lnTo>
                  <a:pt x="284238" y="315874"/>
                </a:lnTo>
                <a:lnTo>
                  <a:pt x="284073" y="313334"/>
                </a:lnTo>
                <a:lnTo>
                  <a:pt x="285305" y="306984"/>
                </a:lnTo>
                <a:lnTo>
                  <a:pt x="286740" y="303174"/>
                </a:lnTo>
                <a:lnTo>
                  <a:pt x="291249" y="295554"/>
                </a:lnTo>
                <a:lnTo>
                  <a:pt x="294373" y="291744"/>
                </a:lnTo>
                <a:lnTo>
                  <a:pt x="310743" y="276504"/>
                </a:lnTo>
                <a:lnTo>
                  <a:pt x="339743" y="276504"/>
                </a:lnTo>
                <a:lnTo>
                  <a:pt x="313142" y="249834"/>
                </a:lnTo>
                <a:close/>
              </a:path>
              <a:path w="546734" h="551179">
                <a:moveTo>
                  <a:pt x="339743" y="276504"/>
                </a:moveTo>
                <a:lnTo>
                  <a:pt x="310743" y="276504"/>
                </a:lnTo>
                <a:lnTo>
                  <a:pt x="327533" y="293014"/>
                </a:lnTo>
                <a:lnTo>
                  <a:pt x="327736" y="296824"/>
                </a:lnTo>
                <a:lnTo>
                  <a:pt x="308927" y="332384"/>
                </a:lnTo>
                <a:lnTo>
                  <a:pt x="333140" y="332384"/>
                </a:lnTo>
                <a:lnTo>
                  <a:pt x="335749" y="328574"/>
                </a:lnTo>
                <a:lnTo>
                  <a:pt x="340144" y="315874"/>
                </a:lnTo>
                <a:lnTo>
                  <a:pt x="341122" y="309524"/>
                </a:lnTo>
                <a:lnTo>
                  <a:pt x="340880" y="301904"/>
                </a:lnTo>
                <a:lnTo>
                  <a:pt x="361657" y="301904"/>
                </a:lnTo>
                <a:lnTo>
                  <a:pt x="362038" y="300634"/>
                </a:lnTo>
                <a:lnTo>
                  <a:pt x="362267" y="299364"/>
                </a:lnTo>
                <a:lnTo>
                  <a:pt x="361975" y="298094"/>
                </a:lnTo>
                <a:lnTo>
                  <a:pt x="361276" y="298094"/>
                </a:lnTo>
                <a:lnTo>
                  <a:pt x="339743" y="276504"/>
                </a:lnTo>
                <a:close/>
              </a:path>
              <a:path w="546734" h="551179">
                <a:moveTo>
                  <a:pt x="121183" y="318414"/>
                </a:moveTo>
                <a:lnTo>
                  <a:pt x="118935" y="318414"/>
                </a:lnTo>
                <a:lnTo>
                  <a:pt x="117843" y="319684"/>
                </a:lnTo>
                <a:lnTo>
                  <a:pt x="122339" y="319684"/>
                </a:lnTo>
                <a:lnTo>
                  <a:pt x="121183" y="318414"/>
                </a:lnTo>
                <a:close/>
              </a:path>
              <a:path w="546734" h="551179">
                <a:moveTo>
                  <a:pt x="361657" y="301904"/>
                </a:moveTo>
                <a:lnTo>
                  <a:pt x="340880" y="301904"/>
                </a:lnTo>
                <a:lnTo>
                  <a:pt x="349504" y="310794"/>
                </a:lnTo>
                <a:lnTo>
                  <a:pt x="352679" y="310794"/>
                </a:lnTo>
                <a:lnTo>
                  <a:pt x="354838" y="309524"/>
                </a:lnTo>
                <a:lnTo>
                  <a:pt x="356146" y="308254"/>
                </a:lnTo>
                <a:lnTo>
                  <a:pt x="359257" y="304444"/>
                </a:lnTo>
                <a:lnTo>
                  <a:pt x="360362" y="303174"/>
                </a:lnTo>
                <a:lnTo>
                  <a:pt x="361657" y="301904"/>
                </a:lnTo>
                <a:close/>
              </a:path>
              <a:path w="546734" h="551179">
                <a:moveTo>
                  <a:pt x="164782" y="271424"/>
                </a:moveTo>
                <a:lnTo>
                  <a:pt x="159867" y="271424"/>
                </a:lnTo>
                <a:lnTo>
                  <a:pt x="156933" y="272694"/>
                </a:lnTo>
                <a:lnTo>
                  <a:pt x="150088" y="280314"/>
                </a:lnTo>
                <a:lnTo>
                  <a:pt x="148323" y="282854"/>
                </a:lnTo>
                <a:lnTo>
                  <a:pt x="148209" y="287934"/>
                </a:lnTo>
                <a:lnTo>
                  <a:pt x="149872" y="290474"/>
                </a:lnTo>
                <a:lnTo>
                  <a:pt x="156616" y="298094"/>
                </a:lnTo>
                <a:lnTo>
                  <a:pt x="159512" y="299364"/>
                </a:lnTo>
                <a:lnTo>
                  <a:pt x="164439" y="299364"/>
                </a:lnTo>
                <a:lnTo>
                  <a:pt x="167360" y="296824"/>
                </a:lnTo>
                <a:lnTo>
                  <a:pt x="174218" y="290474"/>
                </a:lnTo>
                <a:lnTo>
                  <a:pt x="175971" y="287934"/>
                </a:lnTo>
                <a:lnTo>
                  <a:pt x="176098" y="282854"/>
                </a:lnTo>
                <a:lnTo>
                  <a:pt x="174421" y="279044"/>
                </a:lnTo>
                <a:lnTo>
                  <a:pt x="171030" y="276504"/>
                </a:lnTo>
                <a:lnTo>
                  <a:pt x="167690" y="272694"/>
                </a:lnTo>
                <a:lnTo>
                  <a:pt x="164782" y="271424"/>
                </a:lnTo>
                <a:close/>
              </a:path>
              <a:path w="546734" h="551179">
                <a:moveTo>
                  <a:pt x="283667" y="229514"/>
                </a:moveTo>
                <a:lnTo>
                  <a:pt x="273761" y="229514"/>
                </a:lnTo>
                <a:lnTo>
                  <a:pt x="268655" y="230784"/>
                </a:lnTo>
                <a:lnTo>
                  <a:pt x="258114" y="235864"/>
                </a:lnTo>
                <a:lnTo>
                  <a:pt x="252628" y="239674"/>
                </a:lnTo>
                <a:lnTo>
                  <a:pt x="243903" y="248564"/>
                </a:lnTo>
                <a:lnTo>
                  <a:pt x="241160" y="252374"/>
                </a:lnTo>
                <a:lnTo>
                  <a:pt x="236308" y="258724"/>
                </a:lnTo>
                <a:lnTo>
                  <a:pt x="234251" y="262534"/>
                </a:lnTo>
                <a:lnTo>
                  <a:pt x="230911" y="268884"/>
                </a:lnTo>
                <a:lnTo>
                  <a:pt x="229628" y="272694"/>
                </a:lnTo>
                <a:lnTo>
                  <a:pt x="227812" y="277774"/>
                </a:lnTo>
                <a:lnTo>
                  <a:pt x="227342" y="280314"/>
                </a:lnTo>
                <a:lnTo>
                  <a:pt x="227279" y="284124"/>
                </a:lnTo>
                <a:lnTo>
                  <a:pt x="227584" y="285394"/>
                </a:lnTo>
                <a:lnTo>
                  <a:pt x="228879" y="286664"/>
                </a:lnTo>
                <a:lnTo>
                  <a:pt x="229933" y="287934"/>
                </a:lnTo>
                <a:lnTo>
                  <a:pt x="232270" y="290474"/>
                </a:lnTo>
                <a:lnTo>
                  <a:pt x="233133" y="291744"/>
                </a:lnTo>
                <a:lnTo>
                  <a:pt x="234835" y="293014"/>
                </a:lnTo>
                <a:lnTo>
                  <a:pt x="239445" y="293014"/>
                </a:lnTo>
                <a:lnTo>
                  <a:pt x="240626" y="291744"/>
                </a:lnTo>
                <a:lnTo>
                  <a:pt x="241261" y="290474"/>
                </a:lnTo>
                <a:lnTo>
                  <a:pt x="242443" y="285394"/>
                </a:lnTo>
                <a:lnTo>
                  <a:pt x="243293" y="282854"/>
                </a:lnTo>
                <a:lnTo>
                  <a:pt x="245516" y="276504"/>
                </a:lnTo>
                <a:lnTo>
                  <a:pt x="247065" y="273964"/>
                </a:lnTo>
                <a:lnTo>
                  <a:pt x="251053" y="266344"/>
                </a:lnTo>
                <a:lnTo>
                  <a:pt x="253834" y="262534"/>
                </a:lnTo>
                <a:lnTo>
                  <a:pt x="260743" y="254914"/>
                </a:lnTo>
                <a:lnTo>
                  <a:pt x="263956" y="253644"/>
                </a:lnTo>
                <a:lnTo>
                  <a:pt x="270103" y="249834"/>
                </a:lnTo>
                <a:lnTo>
                  <a:pt x="313142" y="249834"/>
                </a:lnTo>
                <a:lnTo>
                  <a:pt x="303009" y="239674"/>
                </a:lnTo>
                <a:lnTo>
                  <a:pt x="298145" y="235864"/>
                </a:lnTo>
                <a:lnTo>
                  <a:pt x="288544" y="230784"/>
                </a:lnTo>
                <a:lnTo>
                  <a:pt x="283667" y="229514"/>
                </a:lnTo>
                <a:close/>
              </a:path>
              <a:path w="546734" h="551179">
                <a:moveTo>
                  <a:pt x="320852" y="177444"/>
                </a:moveTo>
                <a:lnTo>
                  <a:pt x="319176" y="177444"/>
                </a:lnTo>
                <a:lnTo>
                  <a:pt x="317703" y="178714"/>
                </a:lnTo>
                <a:lnTo>
                  <a:pt x="316877" y="178714"/>
                </a:lnTo>
                <a:lnTo>
                  <a:pt x="314998" y="179984"/>
                </a:lnTo>
                <a:lnTo>
                  <a:pt x="313893" y="181254"/>
                </a:lnTo>
                <a:lnTo>
                  <a:pt x="311251" y="183794"/>
                </a:lnTo>
                <a:lnTo>
                  <a:pt x="310210" y="185064"/>
                </a:lnTo>
                <a:lnTo>
                  <a:pt x="308749" y="186334"/>
                </a:lnTo>
                <a:lnTo>
                  <a:pt x="308254" y="187604"/>
                </a:lnTo>
                <a:lnTo>
                  <a:pt x="307721" y="188874"/>
                </a:lnTo>
                <a:lnTo>
                  <a:pt x="307657" y="190144"/>
                </a:lnTo>
                <a:lnTo>
                  <a:pt x="307949" y="191414"/>
                </a:lnTo>
                <a:lnTo>
                  <a:pt x="308267" y="191414"/>
                </a:lnTo>
                <a:lnTo>
                  <a:pt x="388289" y="271424"/>
                </a:lnTo>
                <a:lnTo>
                  <a:pt x="392074" y="271424"/>
                </a:lnTo>
                <a:lnTo>
                  <a:pt x="393001" y="270154"/>
                </a:lnTo>
                <a:lnTo>
                  <a:pt x="395109" y="268884"/>
                </a:lnTo>
                <a:lnTo>
                  <a:pt x="396341" y="267614"/>
                </a:lnTo>
                <a:lnTo>
                  <a:pt x="399211" y="265074"/>
                </a:lnTo>
                <a:lnTo>
                  <a:pt x="400354" y="263804"/>
                </a:lnTo>
                <a:lnTo>
                  <a:pt x="401993" y="261264"/>
                </a:lnTo>
                <a:lnTo>
                  <a:pt x="402551" y="261264"/>
                </a:lnTo>
                <a:lnTo>
                  <a:pt x="403136" y="258724"/>
                </a:lnTo>
                <a:lnTo>
                  <a:pt x="403059" y="257454"/>
                </a:lnTo>
                <a:lnTo>
                  <a:pt x="402780" y="257454"/>
                </a:lnTo>
                <a:lnTo>
                  <a:pt x="347040" y="201574"/>
                </a:lnTo>
                <a:lnTo>
                  <a:pt x="346049" y="192684"/>
                </a:lnTo>
                <a:lnTo>
                  <a:pt x="346005" y="188874"/>
                </a:lnTo>
                <a:lnTo>
                  <a:pt x="332282" y="188874"/>
                </a:lnTo>
                <a:lnTo>
                  <a:pt x="321360" y="178714"/>
                </a:lnTo>
                <a:lnTo>
                  <a:pt x="320852" y="177444"/>
                </a:lnTo>
                <a:close/>
              </a:path>
              <a:path w="546734" h="551179">
                <a:moveTo>
                  <a:pt x="407317" y="158394"/>
                </a:moveTo>
                <a:lnTo>
                  <a:pt x="367753" y="158394"/>
                </a:lnTo>
                <a:lnTo>
                  <a:pt x="374319" y="159664"/>
                </a:lnTo>
                <a:lnTo>
                  <a:pt x="377659" y="160934"/>
                </a:lnTo>
                <a:lnTo>
                  <a:pt x="384454" y="164744"/>
                </a:lnTo>
                <a:lnTo>
                  <a:pt x="387819" y="168554"/>
                </a:lnTo>
                <a:lnTo>
                  <a:pt x="439686" y="219354"/>
                </a:lnTo>
                <a:lnTo>
                  <a:pt x="440194" y="220624"/>
                </a:lnTo>
                <a:lnTo>
                  <a:pt x="441909" y="220624"/>
                </a:lnTo>
                <a:lnTo>
                  <a:pt x="443484" y="219354"/>
                </a:lnTo>
                <a:lnTo>
                  <a:pt x="444423" y="219354"/>
                </a:lnTo>
                <a:lnTo>
                  <a:pt x="446595" y="218084"/>
                </a:lnTo>
                <a:lnTo>
                  <a:pt x="447802" y="216814"/>
                </a:lnTo>
                <a:lnTo>
                  <a:pt x="450557" y="213004"/>
                </a:lnTo>
                <a:lnTo>
                  <a:pt x="451675" y="213004"/>
                </a:lnTo>
                <a:lnTo>
                  <a:pt x="453313" y="210464"/>
                </a:lnTo>
                <a:lnTo>
                  <a:pt x="453885" y="209194"/>
                </a:lnTo>
                <a:lnTo>
                  <a:pt x="454533" y="207924"/>
                </a:lnTo>
                <a:lnTo>
                  <a:pt x="454647" y="206654"/>
                </a:lnTo>
                <a:lnTo>
                  <a:pt x="454469" y="205384"/>
                </a:lnTo>
                <a:lnTo>
                  <a:pt x="454190" y="205384"/>
                </a:lnTo>
                <a:lnTo>
                  <a:pt x="407317" y="158394"/>
                </a:lnTo>
                <a:close/>
              </a:path>
              <a:path w="546734" h="551179">
                <a:moveTo>
                  <a:pt x="370319" y="136804"/>
                </a:moveTo>
                <a:lnTo>
                  <a:pt x="366979" y="136804"/>
                </a:lnTo>
                <a:lnTo>
                  <a:pt x="360235" y="138074"/>
                </a:lnTo>
                <a:lnTo>
                  <a:pt x="332422" y="172364"/>
                </a:lnTo>
                <a:lnTo>
                  <a:pt x="331825" y="181254"/>
                </a:lnTo>
                <a:lnTo>
                  <a:pt x="332282" y="188874"/>
                </a:lnTo>
                <a:lnTo>
                  <a:pt x="346005" y="188874"/>
                </a:lnTo>
                <a:lnTo>
                  <a:pt x="345960" y="185064"/>
                </a:lnTo>
                <a:lnTo>
                  <a:pt x="347598" y="172364"/>
                </a:lnTo>
                <a:lnTo>
                  <a:pt x="349681" y="168554"/>
                </a:lnTo>
                <a:lnTo>
                  <a:pt x="355714" y="162204"/>
                </a:lnTo>
                <a:lnTo>
                  <a:pt x="358571" y="159664"/>
                </a:lnTo>
                <a:lnTo>
                  <a:pt x="364604" y="158394"/>
                </a:lnTo>
                <a:lnTo>
                  <a:pt x="407317" y="158394"/>
                </a:lnTo>
                <a:lnTo>
                  <a:pt x="398449" y="149504"/>
                </a:lnTo>
                <a:lnTo>
                  <a:pt x="397510" y="140614"/>
                </a:lnTo>
                <a:lnTo>
                  <a:pt x="383514" y="140614"/>
                </a:lnTo>
                <a:lnTo>
                  <a:pt x="376936" y="138074"/>
                </a:lnTo>
                <a:lnTo>
                  <a:pt x="370319" y="136804"/>
                </a:lnTo>
                <a:close/>
              </a:path>
              <a:path w="546734" h="551179">
                <a:moveTo>
                  <a:pt x="458270" y="106324"/>
                </a:moveTo>
                <a:lnTo>
                  <a:pt x="419252" y="106324"/>
                </a:lnTo>
                <a:lnTo>
                  <a:pt x="429120" y="110134"/>
                </a:lnTo>
                <a:lnTo>
                  <a:pt x="435800" y="113944"/>
                </a:lnTo>
                <a:lnTo>
                  <a:pt x="439140" y="116484"/>
                </a:lnTo>
                <a:lnTo>
                  <a:pt x="491007" y="168554"/>
                </a:lnTo>
                <a:lnTo>
                  <a:pt x="494893" y="168554"/>
                </a:lnTo>
                <a:lnTo>
                  <a:pt x="495808" y="167284"/>
                </a:lnTo>
                <a:lnTo>
                  <a:pt x="497916" y="166014"/>
                </a:lnTo>
                <a:lnTo>
                  <a:pt x="499186" y="164744"/>
                </a:lnTo>
                <a:lnTo>
                  <a:pt x="502056" y="162204"/>
                </a:lnTo>
                <a:lnTo>
                  <a:pt x="503161" y="160934"/>
                </a:lnTo>
                <a:lnTo>
                  <a:pt x="504812" y="158394"/>
                </a:lnTo>
                <a:lnTo>
                  <a:pt x="505358" y="158394"/>
                </a:lnTo>
                <a:lnTo>
                  <a:pt x="505942" y="155854"/>
                </a:lnTo>
                <a:lnTo>
                  <a:pt x="505879" y="154584"/>
                </a:lnTo>
                <a:lnTo>
                  <a:pt x="505599" y="154584"/>
                </a:lnTo>
                <a:lnTo>
                  <a:pt x="505129" y="153314"/>
                </a:lnTo>
                <a:lnTo>
                  <a:pt x="458270" y="106324"/>
                </a:lnTo>
                <a:close/>
              </a:path>
              <a:path w="546734" h="551179">
                <a:moveTo>
                  <a:pt x="420878" y="86004"/>
                </a:moveTo>
                <a:lnTo>
                  <a:pt x="415683" y="86004"/>
                </a:lnTo>
                <a:lnTo>
                  <a:pt x="405206" y="89814"/>
                </a:lnTo>
                <a:lnTo>
                  <a:pt x="384111" y="121564"/>
                </a:lnTo>
                <a:lnTo>
                  <a:pt x="383393" y="138074"/>
                </a:lnTo>
                <a:lnTo>
                  <a:pt x="383514" y="140614"/>
                </a:lnTo>
                <a:lnTo>
                  <a:pt x="397510" y="140614"/>
                </a:lnTo>
                <a:lnTo>
                  <a:pt x="397433" y="132994"/>
                </a:lnTo>
                <a:lnTo>
                  <a:pt x="399021" y="121564"/>
                </a:lnTo>
                <a:lnTo>
                  <a:pt x="401091" y="116484"/>
                </a:lnTo>
                <a:lnTo>
                  <a:pt x="407123" y="110134"/>
                </a:lnTo>
                <a:lnTo>
                  <a:pt x="409994" y="108864"/>
                </a:lnTo>
                <a:lnTo>
                  <a:pt x="416077" y="106324"/>
                </a:lnTo>
                <a:lnTo>
                  <a:pt x="458270" y="106324"/>
                </a:lnTo>
                <a:lnTo>
                  <a:pt x="450672" y="98704"/>
                </a:lnTo>
                <a:lnTo>
                  <a:pt x="445985" y="94894"/>
                </a:lnTo>
                <a:lnTo>
                  <a:pt x="436143" y="88544"/>
                </a:lnTo>
                <a:lnTo>
                  <a:pt x="431126" y="87274"/>
                </a:lnTo>
                <a:lnTo>
                  <a:pt x="420878" y="86004"/>
                </a:lnTo>
                <a:close/>
              </a:path>
              <a:path w="546734" h="551179">
                <a:moveTo>
                  <a:pt x="533819" y="127914"/>
                </a:moveTo>
                <a:lnTo>
                  <a:pt x="532104" y="127914"/>
                </a:lnTo>
                <a:lnTo>
                  <a:pt x="533158" y="129184"/>
                </a:lnTo>
                <a:lnTo>
                  <a:pt x="533819" y="127914"/>
                </a:lnTo>
                <a:close/>
              </a:path>
              <a:path w="546734" h="551179">
                <a:moveTo>
                  <a:pt x="466140" y="33934"/>
                </a:moveTo>
                <a:lnTo>
                  <a:pt x="461365" y="33934"/>
                </a:lnTo>
                <a:lnTo>
                  <a:pt x="459257" y="36474"/>
                </a:lnTo>
                <a:lnTo>
                  <a:pt x="458000" y="36474"/>
                </a:lnTo>
                <a:lnTo>
                  <a:pt x="455129" y="40284"/>
                </a:lnTo>
                <a:lnTo>
                  <a:pt x="454025" y="41554"/>
                </a:lnTo>
                <a:lnTo>
                  <a:pt x="452374" y="42824"/>
                </a:lnTo>
                <a:lnTo>
                  <a:pt x="451802" y="44094"/>
                </a:lnTo>
                <a:lnTo>
                  <a:pt x="451167" y="45364"/>
                </a:lnTo>
                <a:lnTo>
                  <a:pt x="451078" y="46634"/>
                </a:lnTo>
                <a:lnTo>
                  <a:pt x="451370" y="47904"/>
                </a:lnTo>
                <a:lnTo>
                  <a:pt x="451650" y="47904"/>
                </a:lnTo>
                <a:lnTo>
                  <a:pt x="531609" y="127914"/>
                </a:lnTo>
                <a:lnTo>
                  <a:pt x="535406" y="127914"/>
                </a:lnTo>
                <a:lnTo>
                  <a:pt x="536321" y="126644"/>
                </a:lnTo>
                <a:lnTo>
                  <a:pt x="538441" y="125374"/>
                </a:lnTo>
                <a:lnTo>
                  <a:pt x="539661" y="124104"/>
                </a:lnTo>
                <a:lnTo>
                  <a:pt x="542531" y="121564"/>
                </a:lnTo>
                <a:lnTo>
                  <a:pt x="543674" y="120294"/>
                </a:lnTo>
                <a:lnTo>
                  <a:pt x="545325" y="117754"/>
                </a:lnTo>
                <a:lnTo>
                  <a:pt x="545871" y="117754"/>
                </a:lnTo>
                <a:lnTo>
                  <a:pt x="546468" y="115214"/>
                </a:lnTo>
                <a:lnTo>
                  <a:pt x="546392" y="113944"/>
                </a:lnTo>
                <a:lnTo>
                  <a:pt x="546112" y="113944"/>
                </a:lnTo>
                <a:lnTo>
                  <a:pt x="545642" y="112674"/>
                </a:lnTo>
                <a:lnTo>
                  <a:pt x="466140" y="33934"/>
                </a:lnTo>
                <a:close/>
              </a:path>
              <a:path w="546734" h="551179">
                <a:moveTo>
                  <a:pt x="464477" y="32664"/>
                </a:moveTo>
                <a:lnTo>
                  <a:pt x="463803" y="32664"/>
                </a:lnTo>
                <a:lnTo>
                  <a:pt x="462280" y="33934"/>
                </a:lnTo>
                <a:lnTo>
                  <a:pt x="465645" y="33934"/>
                </a:lnTo>
                <a:lnTo>
                  <a:pt x="464477" y="32664"/>
                </a:lnTo>
                <a:close/>
              </a:path>
              <a:path w="546734" h="551179">
                <a:moveTo>
                  <a:pt x="435267" y="0"/>
                </a:moveTo>
                <a:lnTo>
                  <a:pt x="418693" y="16725"/>
                </a:lnTo>
                <a:lnTo>
                  <a:pt x="420357" y="19684"/>
                </a:lnTo>
                <a:lnTo>
                  <a:pt x="427101" y="26415"/>
                </a:lnTo>
                <a:lnTo>
                  <a:pt x="429996" y="28054"/>
                </a:lnTo>
                <a:lnTo>
                  <a:pt x="434924" y="27939"/>
                </a:lnTo>
                <a:lnTo>
                  <a:pt x="437845" y="26212"/>
                </a:lnTo>
                <a:lnTo>
                  <a:pt x="444703" y="19354"/>
                </a:lnTo>
                <a:lnTo>
                  <a:pt x="446455" y="16370"/>
                </a:lnTo>
                <a:lnTo>
                  <a:pt x="446582" y="11328"/>
                </a:lnTo>
                <a:lnTo>
                  <a:pt x="444906" y="8369"/>
                </a:lnTo>
                <a:lnTo>
                  <a:pt x="438175" y="1638"/>
                </a:lnTo>
                <a:lnTo>
                  <a:pt x="435267" y="0"/>
                </a:lnTo>
                <a:close/>
              </a:path>
            </a:pathLst>
          </a:custGeom>
          <a:solidFill>
            <a:srgbClr val="59595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9162515" y="5147614"/>
            <a:ext cx="753376" cy="711758"/>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txBox="1"/>
          <p:nvPr/>
        </p:nvSpPr>
        <p:spPr>
          <a:xfrm>
            <a:off x="5397563" y="1391405"/>
            <a:ext cx="123888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1" i="0" u="none" strike="noStrike" kern="1200" cap="none" spc="-5" normalizeH="0" baseline="0" noProof="0" dirty="0">
                <a:ln>
                  <a:noFill/>
                </a:ln>
                <a:solidFill>
                  <a:srgbClr val="595958"/>
                </a:solidFill>
                <a:effectLst/>
                <a:uLnTx/>
                <a:uFillTx/>
                <a:latin typeface="Calibri"/>
                <a:ea typeface="+mn-ea"/>
                <a:cs typeface="Calibri"/>
              </a:rPr>
              <a:t>Retained </a:t>
            </a:r>
            <a:r>
              <a:rPr kumimoji="0" sz="1400" b="1" i="0" u="none" strike="noStrike" kern="1200" cap="none" spc="0" normalizeH="0" baseline="0" noProof="0" dirty="0">
                <a:ln>
                  <a:noFill/>
                </a:ln>
                <a:solidFill>
                  <a:srgbClr val="595958"/>
                </a:solidFill>
                <a:effectLst/>
                <a:uLnTx/>
                <a:uFillTx/>
                <a:latin typeface="Calibri"/>
                <a:ea typeface="+mn-ea"/>
                <a:cs typeface="Calibri"/>
              </a:rPr>
              <a:t>in</a:t>
            </a:r>
            <a:r>
              <a:rPr kumimoji="0" sz="1400" b="1" i="0" u="none" strike="noStrike" kern="1200" cap="none" spc="-95" normalizeH="0" baseline="0" noProof="0" dirty="0">
                <a:ln>
                  <a:noFill/>
                </a:ln>
                <a:solidFill>
                  <a:srgbClr val="595958"/>
                </a:solidFill>
                <a:effectLst/>
                <a:uLnTx/>
                <a:uFillTx/>
                <a:latin typeface="Calibri"/>
                <a:ea typeface="+mn-ea"/>
                <a:cs typeface="Calibri"/>
              </a:rPr>
              <a:t> </a:t>
            </a:r>
            <a:r>
              <a:rPr kumimoji="0" sz="1400" b="1" i="0" u="none" strike="noStrike" kern="1200" cap="none" spc="-5" normalizeH="0" baseline="0" noProof="0" dirty="0">
                <a:ln>
                  <a:noFill/>
                </a:ln>
                <a:solidFill>
                  <a:srgbClr val="595958"/>
                </a:solidFill>
                <a:effectLst/>
                <a:uLnTx/>
                <a:uFillTx/>
                <a:latin typeface="Calibri"/>
                <a:ea typeface="+mn-ea"/>
                <a:cs typeface="Calibri"/>
              </a:rPr>
              <a:t>Care</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5" name="object 15"/>
          <p:cNvSpPr txBox="1">
            <a:spLocks noGrp="1"/>
          </p:cNvSpPr>
          <p:nvPr>
            <p:ph type="sldNum" sz="quarter" idx="7"/>
          </p:nvPr>
        </p:nvSpPr>
        <p:spPr>
          <a:xfrm>
            <a:off x="11036300" y="6149091"/>
            <a:ext cx="7630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242</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Tree>
    <p:extLst>
      <p:ext uri="{BB962C8B-B14F-4D97-AF65-F5344CB8AC3E}">
        <p14:creationId xmlns:p14="http://schemas.microsoft.com/office/powerpoint/2010/main" val="150926539"/>
      </p:ext>
    </p:extLst>
  </p:cSld>
  <p:clrMapOvr>
    <a:masterClrMapping/>
  </p:clrMapOvr>
  <p:timing>
    <p:tnLst>
      <p:par>
        <p:cTn id="1" dur="indefinite" restart="never" nodeType="tmRoot"/>
      </p:par>
    </p:tn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283622" y="647745"/>
            <a:ext cx="11625580" cy="603885"/>
          </a:xfrm>
          <a:prstGeom prst="rect">
            <a:avLst/>
          </a:prstGeom>
        </p:spPr>
        <p:txBody>
          <a:bodyPr vert="horz" wrap="square" lIns="0" tIns="12065" rIns="0" bIns="0" rtlCol="0">
            <a:spAutoFit/>
          </a:bodyPr>
          <a:lstStyle/>
          <a:p>
            <a:pPr marL="12700">
              <a:lnSpc>
                <a:spcPct val="100000"/>
              </a:lnSpc>
              <a:spcBef>
                <a:spcPts val="95"/>
              </a:spcBef>
              <a:tabLst>
                <a:tab pos="2336165" algn="l"/>
                <a:tab pos="7729855" algn="l"/>
              </a:tabLst>
            </a:pPr>
            <a:r>
              <a:rPr spc="-25" dirty="0">
                <a:solidFill>
                  <a:srgbClr val="000000"/>
                </a:solidFill>
              </a:rPr>
              <a:t>New</a:t>
            </a:r>
            <a:r>
              <a:rPr spc="-95" dirty="0">
                <a:solidFill>
                  <a:srgbClr val="000000"/>
                </a:solidFill>
              </a:rPr>
              <a:t> </a:t>
            </a:r>
            <a:r>
              <a:rPr spc="-10" dirty="0">
                <a:solidFill>
                  <a:srgbClr val="000000"/>
                </a:solidFill>
              </a:rPr>
              <a:t>HIV</a:t>
            </a:r>
            <a:r>
              <a:rPr spc="-85" dirty="0">
                <a:solidFill>
                  <a:srgbClr val="000000"/>
                </a:solidFill>
              </a:rPr>
              <a:t> </a:t>
            </a:r>
            <a:r>
              <a:rPr spc="-15" dirty="0"/>
              <a:t>Dx	</a:t>
            </a:r>
            <a:r>
              <a:rPr spc="-40" dirty="0"/>
              <a:t>5-Yr </a:t>
            </a:r>
            <a:r>
              <a:rPr spc="-45" dirty="0"/>
              <a:t>Trends: </a:t>
            </a:r>
            <a:r>
              <a:rPr sz="3800" i="1" spc="-125" dirty="0">
                <a:solidFill>
                  <a:srgbClr val="000000"/>
                </a:solidFill>
                <a:latin typeface="Calibri Light"/>
                <a:cs typeface="Calibri Light"/>
              </a:rPr>
              <a:t>Retained</a:t>
            </a:r>
            <a:r>
              <a:rPr sz="3800" i="1" spc="-135" dirty="0">
                <a:solidFill>
                  <a:srgbClr val="000000"/>
                </a:solidFill>
                <a:latin typeface="Calibri Light"/>
                <a:cs typeface="Calibri Light"/>
              </a:rPr>
              <a:t> </a:t>
            </a:r>
            <a:r>
              <a:rPr sz="3800" i="1" spc="-55" dirty="0">
                <a:solidFill>
                  <a:srgbClr val="000000"/>
                </a:solidFill>
                <a:latin typeface="Calibri Light"/>
                <a:cs typeface="Calibri Light"/>
              </a:rPr>
              <a:t>in</a:t>
            </a:r>
            <a:r>
              <a:rPr sz="3800" i="1" spc="-160" dirty="0">
                <a:solidFill>
                  <a:srgbClr val="000000"/>
                </a:solidFill>
                <a:latin typeface="Calibri Light"/>
                <a:cs typeface="Calibri Light"/>
              </a:rPr>
              <a:t> </a:t>
            </a:r>
            <a:r>
              <a:rPr sz="3800" i="1" spc="-90" dirty="0">
                <a:solidFill>
                  <a:srgbClr val="000000"/>
                </a:solidFill>
                <a:latin typeface="Calibri Light"/>
                <a:cs typeface="Calibri Light"/>
              </a:rPr>
              <a:t>Care	</a:t>
            </a:r>
            <a:r>
              <a:rPr spc="-5" dirty="0"/>
              <a:t>(6 EMAs)</a:t>
            </a:r>
            <a:r>
              <a:rPr spc="-110" dirty="0"/>
              <a:t> </a:t>
            </a:r>
            <a:r>
              <a:rPr sz="3800" i="1" spc="-10" dirty="0">
                <a:latin typeface="Calibri Light"/>
                <a:cs typeface="Calibri Light"/>
              </a:rPr>
              <a:t>-</a:t>
            </a:r>
            <a:r>
              <a:rPr spc="-10" dirty="0"/>
              <a:t>2017-2021</a:t>
            </a:r>
            <a:endParaRPr sz="3800">
              <a:latin typeface="Calibri Light"/>
              <a:cs typeface="Calibri Light"/>
            </a:endParaRPr>
          </a:p>
        </p:txBody>
      </p:sp>
      <p:sp>
        <p:nvSpPr>
          <p:cNvPr id="3" name="object 3"/>
          <p:cNvSpPr/>
          <p:nvPr/>
        </p:nvSpPr>
        <p:spPr>
          <a:xfrm>
            <a:off x="6635483" y="1552638"/>
            <a:ext cx="1727835" cy="1202690"/>
          </a:xfrm>
          <a:custGeom>
            <a:avLst/>
            <a:gdLst/>
            <a:ahLst/>
            <a:cxnLst/>
            <a:rect l="l" t="t" r="r" b="b"/>
            <a:pathLst>
              <a:path w="1727834" h="1202689">
                <a:moveTo>
                  <a:pt x="0" y="0"/>
                </a:moveTo>
                <a:lnTo>
                  <a:pt x="1727466" y="0"/>
                </a:lnTo>
                <a:lnTo>
                  <a:pt x="1727466" y="1202461"/>
                </a:lnTo>
                <a:lnTo>
                  <a:pt x="0" y="1202461"/>
                </a:lnTo>
                <a:lnTo>
                  <a:pt x="0"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6718071" y="2445727"/>
            <a:ext cx="1560830" cy="311150"/>
          </a:xfrm>
          <a:custGeom>
            <a:avLst/>
            <a:gdLst/>
            <a:ahLst/>
            <a:cxnLst/>
            <a:rect l="l" t="t" r="r" b="b"/>
            <a:pathLst>
              <a:path w="1560829" h="311150">
                <a:moveTo>
                  <a:pt x="0" y="0"/>
                </a:moveTo>
                <a:lnTo>
                  <a:pt x="1560576" y="0"/>
                </a:lnTo>
                <a:lnTo>
                  <a:pt x="1560576" y="310896"/>
                </a:lnTo>
                <a:lnTo>
                  <a:pt x="0" y="310896"/>
                </a:lnTo>
                <a:lnTo>
                  <a:pt x="0" y="0"/>
                </a:lnTo>
                <a:close/>
              </a:path>
            </a:pathLst>
          </a:custGeom>
          <a:solidFill>
            <a:srgbClr val="FFF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graphicFrame>
        <p:nvGraphicFramePr>
          <p:cNvPr id="5" name="object 5"/>
          <p:cNvGraphicFramePr>
            <a:graphicFrameLocks noGrp="1"/>
          </p:cNvGraphicFramePr>
          <p:nvPr/>
        </p:nvGraphicFramePr>
        <p:xfrm>
          <a:off x="306633" y="1546288"/>
          <a:ext cx="11543661" cy="4588736"/>
        </p:xfrm>
        <a:graphic>
          <a:graphicData uri="http://schemas.openxmlformats.org/drawingml/2006/table">
            <a:tbl>
              <a:tblPr firstRow="1" bandRow="1">
                <a:tableStyleId>{2D5ABB26-0587-4C30-8999-92F81FD0307C}</a:tableStyleId>
              </a:tblPr>
              <a:tblGrid>
                <a:gridCol w="1210945">
                  <a:extLst>
                    <a:ext uri="{9D8B030D-6E8A-4147-A177-3AD203B41FA5}">
                      <a16:colId xmlns:a16="http://schemas.microsoft.com/office/drawing/2014/main" val="20000"/>
                    </a:ext>
                  </a:extLst>
                </a:gridCol>
                <a:gridCol w="2186939">
                  <a:extLst>
                    <a:ext uri="{9D8B030D-6E8A-4147-A177-3AD203B41FA5}">
                      <a16:colId xmlns:a16="http://schemas.microsoft.com/office/drawing/2014/main" val="20001"/>
                    </a:ext>
                  </a:extLst>
                </a:gridCol>
                <a:gridCol w="1540510">
                  <a:extLst>
                    <a:ext uri="{9D8B030D-6E8A-4147-A177-3AD203B41FA5}">
                      <a16:colId xmlns:a16="http://schemas.microsoft.com/office/drawing/2014/main" val="20002"/>
                    </a:ext>
                  </a:extLst>
                </a:gridCol>
                <a:gridCol w="1385569">
                  <a:extLst>
                    <a:ext uri="{9D8B030D-6E8A-4147-A177-3AD203B41FA5}">
                      <a16:colId xmlns:a16="http://schemas.microsoft.com/office/drawing/2014/main" val="20003"/>
                    </a:ext>
                  </a:extLst>
                </a:gridCol>
                <a:gridCol w="1727835">
                  <a:extLst>
                    <a:ext uri="{9D8B030D-6E8A-4147-A177-3AD203B41FA5}">
                      <a16:colId xmlns:a16="http://schemas.microsoft.com/office/drawing/2014/main" val="20004"/>
                    </a:ext>
                  </a:extLst>
                </a:gridCol>
                <a:gridCol w="2261234">
                  <a:extLst>
                    <a:ext uri="{9D8B030D-6E8A-4147-A177-3AD203B41FA5}">
                      <a16:colId xmlns:a16="http://schemas.microsoft.com/office/drawing/2014/main" val="20005"/>
                    </a:ext>
                  </a:extLst>
                </a:gridCol>
                <a:gridCol w="1230629">
                  <a:extLst>
                    <a:ext uri="{9D8B030D-6E8A-4147-A177-3AD203B41FA5}">
                      <a16:colId xmlns:a16="http://schemas.microsoft.com/office/drawing/2014/main" val="20006"/>
                    </a:ext>
                  </a:extLst>
                </a:gridCol>
              </a:tblGrid>
              <a:tr h="1202462">
                <a:tc>
                  <a:txBody>
                    <a:bodyPr/>
                    <a:lstStyle/>
                    <a:p>
                      <a:pPr>
                        <a:lnSpc>
                          <a:spcPct val="100000"/>
                        </a:lnSpc>
                      </a:pPr>
                      <a:endParaRPr sz="2600">
                        <a:latin typeface="Times New Roman"/>
                        <a:cs typeface="Times New Roman"/>
                      </a:endParaRPr>
                    </a:p>
                    <a:p>
                      <a:pPr>
                        <a:lnSpc>
                          <a:spcPct val="100000"/>
                        </a:lnSpc>
                        <a:spcBef>
                          <a:spcPts val="20"/>
                        </a:spcBef>
                      </a:pPr>
                      <a:endParaRPr sz="2750">
                        <a:latin typeface="Times New Roman"/>
                        <a:cs typeface="Times New Roman"/>
                      </a:endParaRPr>
                    </a:p>
                    <a:p>
                      <a:pPr algn="ctr">
                        <a:lnSpc>
                          <a:spcPct val="100000"/>
                        </a:lnSpc>
                      </a:pPr>
                      <a:r>
                        <a:rPr sz="2600" b="1" spc="-50" dirty="0">
                          <a:solidFill>
                            <a:srgbClr val="FFFFFF"/>
                          </a:solidFill>
                          <a:latin typeface="Calibri"/>
                          <a:cs typeface="Calibri"/>
                        </a:rPr>
                        <a:t>Years</a:t>
                      </a:r>
                      <a:endParaRPr sz="2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nSpc>
                          <a:spcPct val="100000"/>
                        </a:lnSpc>
                      </a:pPr>
                      <a:endParaRPr sz="2600">
                        <a:latin typeface="Times New Roman"/>
                        <a:cs typeface="Times New Roman"/>
                      </a:endParaRPr>
                    </a:p>
                    <a:p>
                      <a:pPr>
                        <a:lnSpc>
                          <a:spcPct val="100000"/>
                        </a:lnSpc>
                        <a:spcBef>
                          <a:spcPts val="20"/>
                        </a:spcBef>
                      </a:pPr>
                      <a:endParaRPr sz="2750">
                        <a:latin typeface="Times New Roman"/>
                        <a:cs typeface="Times New Roman"/>
                      </a:endParaRPr>
                    </a:p>
                    <a:p>
                      <a:pPr algn="ctr">
                        <a:lnSpc>
                          <a:spcPct val="100000"/>
                        </a:lnSpc>
                      </a:pPr>
                      <a:r>
                        <a:rPr sz="2600" b="1" spc="-10" dirty="0">
                          <a:solidFill>
                            <a:srgbClr val="FFFFFF"/>
                          </a:solidFill>
                          <a:latin typeface="Calibri"/>
                          <a:cs typeface="Calibri"/>
                        </a:rPr>
                        <a:t>Jacksonville</a:t>
                      </a:r>
                      <a:endParaRPr sz="2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nSpc>
                          <a:spcPct val="100000"/>
                        </a:lnSpc>
                      </a:pPr>
                      <a:endParaRPr sz="2600">
                        <a:latin typeface="Times New Roman"/>
                        <a:cs typeface="Times New Roman"/>
                      </a:endParaRPr>
                    </a:p>
                    <a:p>
                      <a:pPr>
                        <a:lnSpc>
                          <a:spcPct val="100000"/>
                        </a:lnSpc>
                        <a:spcBef>
                          <a:spcPts val="20"/>
                        </a:spcBef>
                      </a:pPr>
                      <a:endParaRPr sz="2750">
                        <a:latin typeface="Times New Roman"/>
                        <a:cs typeface="Times New Roman"/>
                      </a:endParaRPr>
                    </a:p>
                    <a:p>
                      <a:pPr algn="ctr">
                        <a:lnSpc>
                          <a:spcPct val="100000"/>
                        </a:lnSpc>
                      </a:pPr>
                      <a:r>
                        <a:rPr sz="2600" b="1" spc="-5" dirty="0">
                          <a:solidFill>
                            <a:srgbClr val="FFFFFF"/>
                          </a:solidFill>
                          <a:latin typeface="Calibri"/>
                          <a:cs typeface="Calibri"/>
                        </a:rPr>
                        <a:t>Orlando</a:t>
                      </a:r>
                      <a:endParaRPr sz="2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nSpc>
                          <a:spcPct val="100000"/>
                        </a:lnSpc>
                      </a:pPr>
                      <a:endParaRPr sz="2600">
                        <a:latin typeface="Times New Roman"/>
                        <a:cs typeface="Times New Roman"/>
                      </a:endParaRPr>
                    </a:p>
                    <a:p>
                      <a:pPr>
                        <a:lnSpc>
                          <a:spcPct val="100000"/>
                        </a:lnSpc>
                        <a:spcBef>
                          <a:spcPts val="20"/>
                        </a:spcBef>
                      </a:pPr>
                      <a:endParaRPr sz="2750">
                        <a:latin typeface="Times New Roman"/>
                        <a:cs typeface="Times New Roman"/>
                      </a:endParaRPr>
                    </a:p>
                    <a:p>
                      <a:pPr algn="ctr">
                        <a:lnSpc>
                          <a:spcPct val="100000"/>
                        </a:lnSpc>
                      </a:pPr>
                      <a:r>
                        <a:rPr sz="2600" b="1" spc="-40" dirty="0">
                          <a:solidFill>
                            <a:srgbClr val="FFFFFF"/>
                          </a:solidFill>
                          <a:latin typeface="Calibri"/>
                          <a:cs typeface="Calibri"/>
                        </a:rPr>
                        <a:t>Tampa</a:t>
                      </a:r>
                      <a:endParaRPr sz="2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nSpc>
                          <a:spcPct val="100000"/>
                        </a:lnSpc>
                      </a:pPr>
                      <a:endParaRPr sz="2000">
                        <a:latin typeface="Times New Roman"/>
                        <a:cs typeface="Times New Roman"/>
                      </a:endParaRPr>
                    </a:p>
                    <a:p>
                      <a:pPr>
                        <a:lnSpc>
                          <a:spcPct val="100000"/>
                        </a:lnSpc>
                      </a:pPr>
                      <a:endParaRPr sz="2000">
                        <a:latin typeface="Times New Roman"/>
                        <a:cs typeface="Times New Roman"/>
                      </a:endParaRPr>
                    </a:p>
                    <a:p>
                      <a:pPr>
                        <a:lnSpc>
                          <a:spcPct val="100000"/>
                        </a:lnSpc>
                        <a:spcBef>
                          <a:spcPts val="40"/>
                        </a:spcBef>
                      </a:pPr>
                      <a:endParaRPr sz="2000">
                        <a:latin typeface="Times New Roman"/>
                        <a:cs typeface="Times New Roman"/>
                      </a:endParaRPr>
                    </a:p>
                    <a:p>
                      <a:pPr algn="ctr">
                        <a:lnSpc>
                          <a:spcPct val="100000"/>
                        </a:lnSpc>
                      </a:pPr>
                      <a:r>
                        <a:rPr sz="2000" b="1" spc="-25" dirty="0">
                          <a:latin typeface="Calibri"/>
                          <a:cs typeface="Calibri"/>
                        </a:rPr>
                        <a:t>West </a:t>
                      </a:r>
                      <a:r>
                        <a:rPr sz="2000" b="1" spc="-15" dirty="0">
                          <a:latin typeface="Calibri"/>
                          <a:cs typeface="Calibri"/>
                        </a:rPr>
                        <a:t>Palm</a:t>
                      </a:r>
                      <a:r>
                        <a:rPr sz="2000" b="1" spc="-50" dirty="0">
                          <a:latin typeface="Calibri"/>
                          <a:cs typeface="Calibri"/>
                        </a:rPr>
                        <a:t> </a:t>
                      </a:r>
                      <a:r>
                        <a:rPr sz="2000" b="1" dirty="0">
                          <a:latin typeface="Calibri"/>
                          <a:cs typeface="Calibri"/>
                        </a:rPr>
                        <a:t>Bch</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tcPr>
                </a:tc>
                <a:tc>
                  <a:txBody>
                    <a:bodyPr/>
                    <a:lstStyle/>
                    <a:p>
                      <a:pPr>
                        <a:lnSpc>
                          <a:spcPct val="100000"/>
                        </a:lnSpc>
                      </a:pPr>
                      <a:endParaRPr sz="2600">
                        <a:latin typeface="Times New Roman"/>
                        <a:cs typeface="Times New Roman"/>
                      </a:endParaRPr>
                    </a:p>
                    <a:p>
                      <a:pPr>
                        <a:lnSpc>
                          <a:spcPct val="100000"/>
                        </a:lnSpc>
                        <a:spcBef>
                          <a:spcPts val="20"/>
                        </a:spcBef>
                      </a:pPr>
                      <a:endParaRPr sz="2750">
                        <a:latin typeface="Times New Roman"/>
                        <a:cs typeface="Times New Roman"/>
                      </a:endParaRPr>
                    </a:p>
                    <a:p>
                      <a:pPr algn="ctr">
                        <a:lnSpc>
                          <a:spcPct val="100000"/>
                        </a:lnSpc>
                      </a:pPr>
                      <a:r>
                        <a:rPr sz="2600" b="1" spc="-10" dirty="0">
                          <a:solidFill>
                            <a:srgbClr val="FFFFFF"/>
                          </a:solidFill>
                          <a:latin typeface="Calibri"/>
                          <a:cs typeface="Calibri"/>
                        </a:rPr>
                        <a:t>Ft.Lauderdale</a:t>
                      </a:r>
                      <a:endParaRPr sz="2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nSpc>
                          <a:spcPct val="100000"/>
                        </a:lnSpc>
                      </a:pPr>
                      <a:endParaRPr sz="2600">
                        <a:latin typeface="Times New Roman"/>
                        <a:cs typeface="Times New Roman"/>
                      </a:endParaRPr>
                    </a:p>
                    <a:p>
                      <a:pPr>
                        <a:lnSpc>
                          <a:spcPct val="100000"/>
                        </a:lnSpc>
                        <a:spcBef>
                          <a:spcPts val="20"/>
                        </a:spcBef>
                      </a:pPr>
                      <a:endParaRPr sz="2750">
                        <a:latin typeface="Times New Roman"/>
                        <a:cs typeface="Times New Roman"/>
                      </a:endParaRPr>
                    </a:p>
                    <a:p>
                      <a:pPr algn="ctr">
                        <a:lnSpc>
                          <a:spcPct val="100000"/>
                        </a:lnSpc>
                      </a:pPr>
                      <a:r>
                        <a:rPr sz="2600" b="1" dirty="0">
                          <a:solidFill>
                            <a:srgbClr val="FFFFFF"/>
                          </a:solidFill>
                          <a:latin typeface="Calibri"/>
                          <a:cs typeface="Calibri"/>
                        </a:rPr>
                        <a:t>Miami</a:t>
                      </a:r>
                      <a:endParaRPr sz="2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extLst>
                  <a:ext uri="{0D108BD9-81ED-4DB2-BD59-A6C34878D82A}">
                    <a16:rowId xmlns:a16="http://schemas.microsoft.com/office/drawing/2014/main" val="10000"/>
                  </a:ext>
                </a:extLst>
              </a:tr>
              <a:tr h="673907">
                <a:tc>
                  <a:txBody>
                    <a:bodyPr/>
                    <a:lstStyle/>
                    <a:p>
                      <a:pPr algn="ctr">
                        <a:lnSpc>
                          <a:spcPct val="100000"/>
                        </a:lnSpc>
                        <a:spcBef>
                          <a:spcPts val="1030"/>
                        </a:spcBef>
                      </a:pPr>
                      <a:r>
                        <a:rPr sz="2600" b="1" i="1" dirty="0">
                          <a:latin typeface="Calibri"/>
                          <a:cs typeface="Calibri"/>
                        </a:rPr>
                        <a:t>2017</a:t>
                      </a:r>
                      <a:endParaRPr sz="2600">
                        <a:latin typeface="Calibri"/>
                        <a:cs typeface="Calibri"/>
                      </a:endParaRPr>
                    </a:p>
                  </a:txBody>
                  <a:tcPr marL="0" marR="0" marT="13081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010"/>
                        </a:spcBef>
                      </a:pPr>
                      <a:r>
                        <a:rPr sz="2600" dirty="0">
                          <a:latin typeface="Calibri"/>
                          <a:cs typeface="Calibri"/>
                        </a:rPr>
                        <a:t>75%</a:t>
                      </a:r>
                      <a:endParaRPr sz="2600">
                        <a:latin typeface="Calibri"/>
                        <a:cs typeface="Calibri"/>
                      </a:endParaRPr>
                    </a:p>
                  </a:txBody>
                  <a:tcPr marL="0" marR="0" marT="25527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030"/>
                        </a:spcBef>
                      </a:pPr>
                      <a:r>
                        <a:rPr sz="2600" dirty="0">
                          <a:latin typeface="Calibri"/>
                          <a:cs typeface="Calibri"/>
                        </a:rPr>
                        <a:t>74%</a:t>
                      </a:r>
                      <a:endParaRPr sz="2600">
                        <a:latin typeface="Calibri"/>
                        <a:cs typeface="Calibri"/>
                      </a:endParaRPr>
                    </a:p>
                  </a:txBody>
                  <a:tcPr marL="0" marR="0" marT="13081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010"/>
                        </a:spcBef>
                      </a:pPr>
                      <a:r>
                        <a:rPr sz="2600" dirty="0">
                          <a:latin typeface="Calibri"/>
                          <a:cs typeface="Calibri"/>
                        </a:rPr>
                        <a:t>76%</a:t>
                      </a:r>
                      <a:endParaRPr sz="2600">
                        <a:latin typeface="Calibri"/>
                        <a:cs typeface="Calibri"/>
                      </a:endParaRPr>
                    </a:p>
                  </a:txBody>
                  <a:tcPr marL="0" marR="0" marT="25527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010"/>
                        </a:spcBef>
                      </a:pPr>
                      <a:r>
                        <a:rPr sz="2600" b="1" dirty="0">
                          <a:latin typeface="Calibri"/>
                          <a:cs typeface="Calibri"/>
                        </a:rPr>
                        <a:t>76%</a:t>
                      </a:r>
                      <a:endParaRPr sz="2600">
                        <a:latin typeface="Calibri"/>
                        <a:cs typeface="Calibri"/>
                      </a:endParaRPr>
                    </a:p>
                  </a:txBody>
                  <a:tcPr marL="0" marR="0" marT="25527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010"/>
                        </a:spcBef>
                      </a:pPr>
                      <a:r>
                        <a:rPr sz="2600" dirty="0">
                          <a:latin typeface="Calibri"/>
                          <a:cs typeface="Calibri"/>
                        </a:rPr>
                        <a:t>82%</a:t>
                      </a:r>
                      <a:endParaRPr sz="2600">
                        <a:latin typeface="Calibri"/>
                        <a:cs typeface="Calibri"/>
                      </a:endParaRPr>
                    </a:p>
                  </a:txBody>
                  <a:tcPr marL="0" marR="0" marT="25527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010"/>
                        </a:spcBef>
                      </a:pPr>
                      <a:r>
                        <a:rPr sz="2600" dirty="0">
                          <a:latin typeface="Calibri"/>
                          <a:cs typeface="Calibri"/>
                        </a:rPr>
                        <a:t>80%</a:t>
                      </a:r>
                      <a:endParaRPr sz="2600">
                        <a:latin typeface="Calibri"/>
                        <a:cs typeface="Calibri"/>
                      </a:endParaRPr>
                    </a:p>
                  </a:txBody>
                  <a:tcPr marL="0" marR="0" marT="25527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1"/>
                  </a:ext>
                </a:extLst>
              </a:tr>
              <a:tr h="673907">
                <a:tc>
                  <a:txBody>
                    <a:bodyPr/>
                    <a:lstStyle/>
                    <a:p>
                      <a:pPr algn="ctr">
                        <a:lnSpc>
                          <a:spcPct val="100000"/>
                        </a:lnSpc>
                        <a:spcBef>
                          <a:spcPts val="1030"/>
                        </a:spcBef>
                      </a:pPr>
                      <a:r>
                        <a:rPr sz="2600" b="1" i="1" dirty="0">
                          <a:latin typeface="Calibri"/>
                          <a:cs typeface="Calibri"/>
                        </a:rPr>
                        <a:t>2018</a:t>
                      </a:r>
                      <a:endParaRPr sz="2600">
                        <a:latin typeface="Calibri"/>
                        <a:cs typeface="Calibri"/>
                      </a:endParaRPr>
                    </a:p>
                  </a:txBody>
                  <a:tcPr marL="0" marR="0" marT="13081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2010"/>
                        </a:spcBef>
                      </a:pPr>
                      <a:r>
                        <a:rPr sz="2600" dirty="0">
                          <a:latin typeface="Calibri"/>
                          <a:cs typeface="Calibri"/>
                        </a:rPr>
                        <a:t>77%</a:t>
                      </a:r>
                      <a:endParaRPr sz="2600">
                        <a:latin typeface="Calibri"/>
                        <a:cs typeface="Calibri"/>
                      </a:endParaRPr>
                    </a:p>
                  </a:txBody>
                  <a:tcPr marL="0" marR="0" marT="2552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030"/>
                        </a:spcBef>
                      </a:pPr>
                      <a:r>
                        <a:rPr sz="2600" dirty="0">
                          <a:latin typeface="Calibri"/>
                          <a:cs typeface="Calibri"/>
                        </a:rPr>
                        <a:t>75%</a:t>
                      </a:r>
                      <a:endParaRPr sz="2600">
                        <a:latin typeface="Calibri"/>
                        <a:cs typeface="Calibri"/>
                      </a:endParaRPr>
                    </a:p>
                  </a:txBody>
                  <a:tcPr marL="0" marR="0" marT="13081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2010"/>
                        </a:spcBef>
                      </a:pPr>
                      <a:r>
                        <a:rPr sz="2600" dirty="0">
                          <a:latin typeface="Calibri"/>
                          <a:cs typeface="Calibri"/>
                        </a:rPr>
                        <a:t>81%</a:t>
                      </a:r>
                      <a:endParaRPr sz="2600">
                        <a:latin typeface="Calibri"/>
                        <a:cs typeface="Calibri"/>
                      </a:endParaRPr>
                    </a:p>
                  </a:txBody>
                  <a:tcPr marL="0" marR="0" marT="2552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2010"/>
                        </a:spcBef>
                      </a:pPr>
                      <a:r>
                        <a:rPr sz="2600" b="1" dirty="0">
                          <a:latin typeface="Calibri"/>
                          <a:cs typeface="Calibri"/>
                        </a:rPr>
                        <a:t>74%</a:t>
                      </a:r>
                      <a:endParaRPr sz="2600">
                        <a:latin typeface="Calibri"/>
                        <a:cs typeface="Calibri"/>
                      </a:endParaRPr>
                    </a:p>
                  </a:txBody>
                  <a:tcPr marL="0" marR="0" marT="2552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2010"/>
                        </a:spcBef>
                      </a:pPr>
                      <a:r>
                        <a:rPr sz="2600" dirty="0">
                          <a:latin typeface="Calibri"/>
                          <a:cs typeface="Calibri"/>
                        </a:rPr>
                        <a:t>82%</a:t>
                      </a:r>
                      <a:endParaRPr sz="2600">
                        <a:latin typeface="Calibri"/>
                        <a:cs typeface="Calibri"/>
                      </a:endParaRPr>
                    </a:p>
                  </a:txBody>
                  <a:tcPr marL="0" marR="0" marT="2552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2010"/>
                        </a:spcBef>
                      </a:pPr>
                      <a:r>
                        <a:rPr sz="2600" dirty="0">
                          <a:latin typeface="Calibri"/>
                          <a:cs typeface="Calibri"/>
                        </a:rPr>
                        <a:t>79%</a:t>
                      </a:r>
                      <a:endParaRPr sz="2600">
                        <a:latin typeface="Calibri"/>
                        <a:cs typeface="Calibri"/>
                      </a:endParaRPr>
                    </a:p>
                  </a:txBody>
                  <a:tcPr marL="0" marR="0" marT="2552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2"/>
                  </a:ext>
                </a:extLst>
              </a:tr>
              <a:tr h="673907">
                <a:tc>
                  <a:txBody>
                    <a:bodyPr/>
                    <a:lstStyle/>
                    <a:p>
                      <a:pPr algn="ctr">
                        <a:lnSpc>
                          <a:spcPct val="100000"/>
                        </a:lnSpc>
                        <a:spcBef>
                          <a:spcPts val="1030"/>
                        </a:spcBef>
                      </a:pPr>
                      <a:r>
                        <a:rPr sz="2600" b="1" i="1" dirty="0">
                          <a:latin typeface="Calibri"/>
                          <a:cs typeface="Calibri"/>
                        </a:rPr>
                        <a:t>2019</a:t>
                      </a:r>
                      <a:endParaRPr sz="2600">
                        <a:latin typeface="Calibri"/>
                        <a:cs typeface="Calibri"/>
                      </a:endParaRPr>
                    </a:p>
                  </a:txBody>
                  <a:tcPr marL="0" marR="0" marT="13081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010"/>
                        </a:spcBef>
                      </a:pPr>
                      <a:r>
                        <a:rPr sz="2600" dirty="0">
                          <a:latin typeface="Calibri"/>
                          <a:cs typeface="Calibri"/>
                        </a:rPr>
                        <a:t>75%</a:t>
                      </a:r>
                      <a:endParaRPr sz="2600">
                        <a:latin typeface="Calibri"/>
                        <a:cs typeface="Calibri"/>
                      </a:endParaRPr>
                    </a:p>
                  </a:txBody>
                  <a:tcPr marL="0" marR="0" marT="2552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030"/>
                        </a:spcBef>
                      </a:pPr>
                      <a:r>
                        <a:rPr sz="2600" dirty="0">
                          <a:latin typeface="Calibri"/>
                          <a:cs typeface="Calibri"/>
                        </a:rPr>
                        <a:t>76%</a:t>
                      </a:r>
                      <a:endParaRPr sz="2600">
                        <a:latin typeface="Calibri"/>
                        <a:cs typeface="Calibri"/>
                      </a:endParaRPr>
                    </a:p>
                  </a:txBody>
                  <a:tcPr marL="0" marR="0" marT="13081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010"/>
                        </a:spcBef>
                      </a:pPr>
                      <a:r>
                        <a:rPr sz="2600" dirty="0">
                          <a:latin typeface="Calibri"/>
                          <a:cs typeface="Calibri"/>
                        </a:rPr>
                        <a:t>79%</a:t>
                      </a:r>
                      <a:endParaRPr sz="2600">
                        <a:latin typeface="Calibri"/>
                        <a:cs typeface="Calibri"/>
                      </a:endParaRPr>
                    </a:p>
                  </a:txBody>
                  <a:tcPr marL="0" marR="0" marT="2552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010"/>
                        </a:spcBef>
                      </a:pPr>
                      <a:r>
                        <a:rPr sz="2600" b="1" dirty="0">
                          <a:latin typeface="Calibri"/>
                          <a:cs typeface="Calibri"/>
                        </a:rPr>
                        <a:t>76%</a:t>
                      </a:r>
                      <a:endParaRPr sz="2600">
                        <a:latin typeface="Calibri"/>
                        <a:cs typeface="Calibri"/>
                      </a:endParaRPr>
                    </a:p>
                  </a:txBody>
                  <a:tcPr marL="0" marR="0" marT="2552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010"/>
                        </a:spcBef>
                      </a:pPr>
                      <a:r>
                        <a:rPr sz="2600" dirty="0">
                          <a:latin typeface="Calibri"/>
                          <a:cs typeface="Calibri"/>
                        </a:rPr>
                        <a:t>78%</a:t>
                      </a:r>
                      <a:endParaRPr sz="2600">
                        <a:latin typeface="Calibri"/>
                        <a:cs typeface="Calibri"/>
                      </a:endParaRPr>
                    </a:p>
                  </a:txBody>
                  <a:tcPr marL="0" marR="0" marT="2552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010"/>
                        </a:spcBef>
                      </a:pPr>
                      <a:r>
                        <a:rPr sz="2600" dirty="0">
                          <a:latin typeface="Calibri"/>
                          <a:cs typeface="Calibri"/>
                        </a:rPr>
                        <a:t>76%</a:t>
                      </a:r>
                      <a:endParaRPr sz="2600">
                        <a:latin typeface="Calibri"/>
                        <a:cs typeface="Calibri"/>
                      </a:endParaRPr>
                    </a:p>
                  </a:txBody>
                  <a:tcPr marL="0" marR="0" marT="2552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3"/>
                  </a:ext>
                </a:extLst>
              </a:tr>
              <a:tr h="673908">
                <a:tc>
                  <a:txBody>
                    <a:bodyPr/>
                    <a:lstStyle/>
                    <a:p>
                      <a:pPr algn="ctr">
                        <a:lnSpc>
                          <a:spcPct val="100000"/>
                        </a:lnSpc>
                        <a:spcBef>
                          <a:spcPts val="1030"/>
                        </a:spcBef>
                      </a:pPr>
                      <a:r>
                        <a:rPr sz="2600" b="1" i="1" dirty="0">
                          <a:latin typeface="Calibri"/>
                          <a:cs typeface="Calibri"/>
                        </a:rPr>
                        <a:t>2020</a:t>
                      </a:r>
                      <a:endParaRPr sz="2600">
                        <a:latin typeface="Calibri"/>
                        <a:cs typeface="Calibri"/>
                      </a:endParaRPr>
                    </a:p>
                  </a:txBody>
                  <a:tcPr marL="0" marR="0" marT="13081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2010"/>
                        </a:spcBef>
                      </a:pPr>
                      <a:r>
                        <a:rPr sz="2600" dirty="0">
                          <a:latin typeface="Calibri"/>
                          <a:cs typeface="Calibri"/>
                        </a:rPr>
                        <a:t>74%</a:t>
                      </a:r>
                      <a:endParaRPr sz="2600">
                        <a:latin typeface="Calibri"/>
                        <a:cs typeface="Calibri"/>
                      </a:endParaRPr>
                    </a:p>
                  </a:txBody>
                  <a:tcPr marL="0" marR="0" marT="2552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030"/>
                        </a:spcBef>
                      </a:pPr>
                      <a:r>
                        <a:rPr sz="2600" dirty="0">
                          <a:latin typeface="Calibri"/>
                          <a:cs typeface="Calibri"/>
                        </a:rPr>
                        <a:t>75%</a:t>
                      </a:r>
                      <a:endParaRPr sz="2600">
                        <a:latin typeface="Calibri"/>
                        <a:cs typeface="Calibri"/>
                      </a:endParaRPr>
                    </a:p>
                  </a:txBody>
                  <a:tcPr marL="0" marR="0" marT="13081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2010"/>
                        </a:spcBef>
                      </a:pPr>
                      <a:r>
                        <a:rPr sz="2600" dirty="0">
                          <a:latin typeface="Calibri"/>
                          <a:cs typeface="Calibri"/>
                        </a:rPr>
                        <a:t>79%</a:t>
                      </a:r>
                      <a:endParaRPr sz="2600">
                        <a:latin typeface="Calibri"/>
                        <a:cs typeface="Calibri"/>
                      </a:endParaRPr>
                    </a:p>
                  </a:txBody>
                  <a:tcPr marL="0" marR="0" marT="2552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2010"/>
                        </a:spcBef>
                      </a:pPr>
                      <a:r>
                        <a:rPr sz="2600" b="1" dirty="0">
                          <a:latin typeface="Calibri"/>
                          <a:cs typeface="Calibri"/>
                        </a:rPr>
                        <a:t>75%</a:t>
                      </a:r>
                      <a:endParaRPr sz="2600">
                        <a:latin typeface="Calibri"/>
                        <a:cs typeface="Calibri"/>
                      </a:endParaRPr>
                    </a:p>
                  </a:txBody>
                  <a:tcPr marL="0" marR="0" marT="2552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2010"/>
                        </a:spcBef>
                      </a:pPr>
                      <a:r>
                        <a:rPr sz="2600" dirty="0">
                          <a:latin typeface="Calibri"/>
                          <a:cs typeface="Calibri"/>
                        </a:rPr>
                        <a:t>76%</a:t>
                      </a:r>
                      <a:endParaRPr sz="2600">
                        <a:latin typeface="Calibri"/>
                        <a:cs typeface="Calibri"/>
                      </a:endParaRPr>
                    </a:p>
                  </a:txBody>
                  <a:tcPr marL="0" marR="0" marT="2552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2010"/>
                        </a:spcBef>
                      </a:pPr>
                      <a:r>
                        <a:rPr sz="2600" dirty="0">
                          <a:latin typeface="Calibri"/>
                          <a:cs typeface="Calibri"/>
                        </a:rPr>
                        <a:t>74%</a:t>
                      </a:r>
                      <a:endParaRPr sz="2600">
                        <a:latin typeface="Calibri"/>
                        <a:cs typeface="Calibri"/>
                      </a:endParaRPr>
                    </a:p>
                  </a:txBody>
                  <a:tcPr marL="0" marR="0" marT="2552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4"/>
                  </a:ext>
                </a:extLst>
              </a:tr>
              <a:tr h="673907">
                <a:tc>
                  <a:txBody>
                    <a:bodyPr/>
                    <a:lstStyle/>
                    <a:p>
                      <a:pPr algn="ctr">
                        <a:lnSpc>
                          <a:spcPct val="100000"/>
                        </a:lnSpc>
                        <a:spcBef>
                          <a:spcPts val="1030"/>
                        </a:spcBef>
                      </a:pPr>
                      <a:r>
                        <a:rPr sz="2600" b="1" i="1" dirty="0">
                          <a:latin typeface="Calibri"/>
                          <a:cs typeface="Calibri"/>
                        </a:rPr>
                        <a:t>2021</a:t>
                      </a:r>
                      <a:endParaRPr sz="2600">
                        <a:latin typeface="Calibri"/>
                        <a:cs typeface="Calibri"/>
                      </a:endParaRPr>
                    </a:p>
                  </a:txBody>
                  <a:tcPr marL="0" marR="0" marT="13081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010"/>
                        </a:spcBef>
                      </a:pPr>
                      <a:r>
                        <a:rPr sz="2600" dirty="0">
                          <a:latin typeface="Calibri"/>
                          <a:cs typeface="Calibri"/>
                        </a:rPr>
                        <a:t>75%</a:t>
                      </a:r>
                      <a:endParaRPr sz="2600">
                        <a:latin typeface="Calibri"/>
                        <a:cs typeface="Calibri"/>
                      </a:endParaRPr>
                    </a:p>
                  </a:txBody>
                  <a:tcPr marL="0" marR="0" marT="2552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030"/>
                        </a:spcBef>
                      </a:pPr>
                      <a:r>
                        <a:rPr sz="2600" dirty="0">
                          <a:latin typeface="Calibri"/>
                          <a:cs typeface="Calibri"/>
                        </a:rPr>
                        <a:t>77%</a:t>
                      </a:r>
                      <a:endParaRPr sz="2600">
                        <a:latin typeface="Calibri"/>
                        <a:cs typeface="Calibri"/>
                      </a:endParaRPr>
                    </a:p>
                  </a:txBody>
                  <a:tcPr marL="0" marR="0" marT="13081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010"/>
                        </a:spcBef>
                      </a:pPr>
                      <a:r>
                        <a:rPr sz="2600" dirty="0">
                          <a:latin typeface="Calibri"/>
                          <a:cs typeface="Calibri"/>
                        </a:rPr>
                        <a:t>76%</a:t>
                      </a:r>
                      <a:endParaRPr sz="2600">
                        <a:latin typeface="Calibri"/>
                        <a:cs typeface="Calibri"/>
                      </a:endParaRPr>
                    </a:p>
                  </a:txBody>
                  <a:tcPr marL="0" marR="0" marT="2552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010"/>
                        </a:spcBef>
                      </a:pPr>
                      <a:r>
                        <a:rPr sz="2600" b="1" dirty="0">
                          <a:latin typeface="Calibri"/>
                          <a:cs typeface="Calibri"/>
                        </a:rPr>
                        <a:t>76%</a:t>
                      </a:r>
                      <a:endParaRPr sz="2600">
                        <a:latin typeface="Calibri"/>
                        <a:cs typeface="Calibri"/>
                      </a:endParaRPr>
                    </a:p>
                  </a:txBody>
                  <a:tcPr marL="0" marR="0" marT="2552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010"/>
                        </a:spcBef>
                      </a:pPr>
                      <a:r>
                        <a:rPr sz="2600" dirty="0">
                          <a:latin typeface="Calibri"/>
                          <a:cs typeface="Calibri"/>
                        </a:rPr>
                        <a:t>75%</a:t>
                      </a:r>
                      <a:endParaRPr sz="2600">
                        <a:latin typeface="Calibri"/>
                        <a:cs typeface="Calibri"/>
                      </a:endParaRPr>
                    </a:p>
                  </a:txBody>
                  <a:tcPr marL="0" marR="0" marT="2552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010"/>
                        </a:spcBef>
                      </a:pPr>
                      <a:r>
                        <a:rPr sz="2600" dirty="0">
                          <a:latin typeface="Calibri"/>
                          <a:cs typeface="Calibri"/>
                        </a:rPr>
                        <a:t>78%</a:t>
                      </a:r>
                      <a:endParaRPr sz="2600">
                        <a:latin typeface="Calibri"/>
                        <a:cs typeface="Calibri"/>
                      </a:endParaRPr>
                    </a:p>
                  </a:txBody>
                  <a:tcPr marL="0" marR="0" marT="2552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5"/>
                  </a:ext>
                </a:extLst>
              </a:tr>
            </a:tbl>
          </a:graphicData>
        </a:graphic>
      </p:graphicFrame>
      <p:sp>
        <p:nvSpPr>
          <p:cNvPr id="6" name="object 6"/>
          <p:cNvSpPr txBox="1">
            <a:spLocks noGrp="1"/>
          </p:cNvSpPr>
          <p:nvPr>
            <p:ph type="sldNum" sz="quarter" idx="7"/>
          </p:nvPr>
        </p:nvSpPr>
        <p:spPr>
          <a:xfrm>
            <a:off x="11036300" y="6149091"/>
            <a:ext cx="7630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243</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Tree>
    <p:extLst>
      <p:ext uri="{BB962C8B-B14F-4D97-AF65-F5344CB8AC3E}">
        <p14:creationId xmlns:p14="http://schemas.microsoft.com/office/powerpoint/2010/main" val="1410538009"/>
      </p:ext>
    </p:extLst>
  </p:cSld>
  <p:clrMapOvr>
    <a:masterClrMapping/>
  </p:clrMapOvr>
  <p:timing>
    <p:tnLst>
      <p:par>
        <p:cTn id="1" dur="indefinite" restart="never" nodeType="tmRoot"/>
      </p:par>
    </p:tn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1087100" y="6110546"/>
            <a:ext cx="686861" cy="505267"/>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3200" b="0" i="0" u="none" strike="noStrike" kern="1200" cap="none" spc="-10" normalizeH="0" baseline="0" noProof="0" dirty="0" smtClean="0">
                <a:ln>
                  <a:noFill/>
                </a:ln>
                <a:solidFill>
                  <a:srgbClr val="FFFFFF"/>
                </a:solidFill>
                <a:effectLst/>
                <a:uLnTx/>
                <a:uFillTx/>
                <a:latin typeface="Arial"/>
                <a:ea typeface="+mn-ea"/>
                <a:cs typeface="Arial"/>
              </a:rPr>
              <a:t>2</a:t>
            </a:r>
            <a:r>
              <a:rPr kumimoji="0" lang="en-US" sz="3200" b="0" i="0" u="none" strike="noStrike" kern="1200" cap="none" spc="-10" normalizeH="0" baseline="0" noProof="0" dirty="0" smtClean="0">
                <a:ln>
                  <a:noFill/>
                </a:ln>
                <a:solidFill>
                  <a:srgbClr val="FFFFFF"/>
                </a:solidFill>
                <a:effectLst/>
                <a:uLnTx/>
                <a:uFillTx/>
                <a:latin typeface="Arial"/>
                <a:ea typeface="+mn-ea"/>
                <a:cs typeface="Arial"/>
              </a:rPr>
              <a:t>44</a:t>
            </a:r>
            <a:endParaRPr kumimoji="0" sz="3200" b="0" i="0" u="none" strike="noStrike" kern="1200" cap="none" spc="0" normalizeH="0" baseline="0" noProof="0" dirty="0">
              <a:ln>
                <a:noFill/>
              </a:ln>
              <a:solidFill>
                <a:prstClr val="black"/>
              </a:solidFill>
              <a:effectLst/>
              <a:uLnTx/>
              <a:uFillTx/>
              <a:latin typeface="Arial"/>
              <a:ea typeface="+mn-ea"/>
              <a:cs typeface="Arial"/>
            </a:endParaRPr>
          </a:p>
        </p:txBody>
      </p:sp>
      <p:sp>
        <p:nvSpPr>
          <p:cNvPr id="3" name="object 3"/>
          <p:cNvSpPr txBox="1">
            <a:spLocks noGrp="1"/>
          </p:cNvSpPr>
          <p:nvPr>
            <p:ph type="title"/>
          </p:nvPr>
        </p:nvSpPr>
        <p:spPr>
          <a:prstGeom prst="rect">
            <a:avLst/>
          </a:prstGeom>
        </p:spPr>
        <p:txBody>
          <a:bodyPr vert="horz" wrap="square" lIns="0" tIns="11430" rIns="0" bIns="0" rtlCol="0">
            <a:spAutoFit/>
          </a:bodyPr>
          <a:lstStyle/>
          <a:p>
            <a:pPr algn="ctr">
              <a:lnSpc>
                <a:spcPts val="5165"/>
              </a:lnSpc>
              <a:spcBef>
                <a:spcPts val="90"/>
              </a:spcBef>
              <a:tabLst>
                <a:tab pos="9347835" algn="l"/>
              </a:tabLst>
            </a:pPr>
            <a:r>
              <a:rPr sz="4400" i="1" spc="-15" dirty="0">
                <a:solidFill>
                  <a:srgbClr val="000000"/>
                </a:solidFill>
                <a:latin typeface="Calibri Light"/>
                <a:cs typeface="Calibri Light"/>
              </a:rPr>
              <a:t>New </a:t>
            </a:r>
            <a:r>
              <a:rPr sz="4400" i="1" spc="-5" dirty="0">
                <a:solidFill>
                  <a:srgbClr val="000000"/>
                </a:solidFill>
                <a:latin typeface="Calibri Light"/>
                <a:cs typeface="Calibri Light"/>
              </a:rPr>
              <a:t>HIV </a:t>
            </a:r>
            <a:r>
              <a:rPr sz="4400" i="1" dirty="0">
                <a:solidFill>
                  <a:srgbClr val="000000"/>
                </a:solidFill>
                <a:latin typeface="Calibri Light"/>
                <a:cs typeface="Calibri Light"/>
              </a:rPr>
              <a:t>Dx </a:t>
            </a:r>
            <a:r>
              <a:rPr sz="4400" spc="-50" dirty="0"/>
              <a:t>5-Yr </a:t>
            </a:r>
            <a:r>
              <a:rPr sz="4400" spc="-55" dirty="0"/>
              <a:t>Trends: </a:t>
            </a:r>
            <a:r>
              <a:rPr sz="4650" i="1" spc="-155" dirty="0">
                <a:solidFill>
                  <a:srgbClr val="000000"/>
                </a:solidFill>
                <a:latin typeface="Calibri Light"/>
                <a:cs typeface="Calibri Light"/>
              </a:rPr>
              <a:t>Retained</a:t>
            </a:r>
            <a:r>
              <a:rPr sz="4650" i="1" spc="-85" dirty="0">
                <a:solidFill>
                  <a:srgbClr val="000000"/>
                </a:solidFill>
                <a:latin typeface="Calibri Light"/>
                <a:cs typeface="Calibri Light"/>
              </a:rPr>
              <a:t> </a:t>
            </a:r>
            <a:r>
              <a:rPr sz="4650" i="1" spc="-70" dirty="0">
                <a:solidFill>
                  <a:srgbClr val="000000"/>
                </a:solidFill>
                <a:latin typeface="Calibri Light"/>
                <a:cs typeface="Calibri Light"/>
              </a:rPr>
              <a:t>in</a:t>
            </a:r>
            <a:r>
              <a:rPr sz="4650" i="1" spc="-175" dirty="0">
                <a:solidFill>
                  <a:srgbClr val="000000"/>
                </a:solidFill>
                <a:latin typeface="Calibri Light"/>
                <a:cs typeface="Calibri Light"/>
              </a:rPr>
              <a:t> </a:t>
            </a:r>
            <a:r>
              <a:rPr sz="4650" i="1" spc="-110" dirty="0">
                <a:solidFill>
                  <a:srgbClr val="000000"/>
                </a:solidFill>
                <a:latin typeface="Calibri Light"/>
                <a:cs typeface="Calibri Light"/>
              </a:rPr>
              <a:t>Care	</a:t>
            </a:r>
            <a:r>
              <a:rPr sz="4400" spc="-5" dirty="0"/>
              <a:t>(6</a:t>
            </a:r>
            <a:r>
              <a:rPr sz="4400" spc="-114" dirty="0"/>
              <a:t> </a:t>
            </a:r>
            <a:r>
              <a:rPr sz="4400" dirty="0"/>
              <a:t>EMAs)</a:t>
            </a:r>
            <a:endParaRPr sz="4400">
              <a:latin typeface="Calibri Light"/>
              <a:cs typeface="Calibri Light"/>
            </a:endParaRPr>
          </a:p>
          <a:p>
            <a:pPr marL="635" algn="ctr">
              <a:lnSpc>
                <a:spcPts val="5165"/>
              </a:lnSpc>
            </a:pPr>
            <a:r>
              <a:rPr sz="4650" i="1" spc="-15" dirty="0">
                <a:latin typeface="Calibri Light"/>
                <a:cs typeface="Calibri Light"/>
              </a:rPr>
              <a:t>-</a:t>
            </a:r>
            <a:r>
              <a:rPr sz="4400" spc="-15" dirty="0"/>
              <a:t>2017-2021</a:t>
            </a:r>
            <a:endParaRPr sz="4400">
              <a:latin typeface="Calibri Light"/>
              <a:cs typeface="Calibri Light"/>
            </a:endParaRPr>
          </a:p>
        </p:txBody>
      </p:sp>
      <p:sp>
        <p:nvSpPr>
          <p:cNvPr id="4" name="object 4"/>
          <p:cNvSpPr/>
          <p:nvPr/>
        </p:nvSpPr>
        <p:spPr>
          <a:xfrm>
            <a:off x="3546347" y="1484375"/>
            <a:ext cx="0" cy="231775"/>
          </a:xfrm>
          <a:custGeom>
            <a:avLst/>
            <a:gdLst/>
            <a:ahLst/>
            <a:cxnLst/>
            <a:rect l="l" t="t" r="r" b="b"/>
            <a:pathLst>
              <a:path h="231775">
                <a:moveTo>
                  <a:pt x="0" y="0"/>
                </a:moveTo>
                <a:lnTo>
                  <a:pt x="0" y="2316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3546347" y="2023872"/>
            <a:ext cx="0" cy="462280"/>
          </a:xfrm>
          <a:custGeom>
            <a:avLst/>
            <a:gdLst/>
            <a:ahLst/>
            <a:cxnLst/>
            <a:rect l="l" t="t" r="r" b="b"/>
            <a:pathLst>
              <a:path h="462280">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3546347" y="279349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3546347" y="3563111"/>
            <a:ext cx="0" cy="462280"/>
          </a:xfrm>
          <a:custGeom>
            <a:avLst/>
            <a:gdLst/>
            <a:ahLst/>
            <a:cxnLst/>
            <a:rect l="l" t="t" r="r" b="b"/>
            <a:pathLst>
              <a:path h="462279">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3546347" y="433273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3546347" y="5102352"/>
            <a:ext cx="0" cy="463550"/>
          </a:xfrm>
          <a:custGeom>
            <a:avLst/>
            <a:gdLst/>
            <a:ahLst/>
            <a:cxnLst/>
            <a:rect l="l" t="t" r="r" b="b"/>
            <a:pathLst>
              <a:path h="463550">
                <a:moveTo>
                  <a:pt x="0" y="0"/>
                </a:moveTo>
                <a:lnTo>
                  <a:pt x="0" y="46329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3546347" y="5873496"/>
            <a:ext cx="0" cy="230504"/>
          </a:xfrm>
          <a:custGeom>
            <a:avLst/>
            <a:gdLst/>
            <a:ahLst/>
            <a:cxnLst/>
            <a:rect l="l" t="t" r="r" b="b"/>
            <a:pathLst>
              <a:path h="230504">
                <a:moveTo>
                  <a:pt x="0" y="0"/>
                </a:moveTo>
                <a:lnTo>
                  <a:pt x="0" y="23012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4489703" y="1577339"/>
            <a:ext cx="0" cy="139065"/>
          </a:xfrm>
          <a:custGeom>
            <a:avLst/>
            <a:gdLst/>
            <a:ahLst/>
            <a:cxnLst/>
            <a:rect l="l" t="t" r="r" b="b"/>
            <a:pathLst>
              <a:path h="139064">
                <a:moveTo>
                  <a:pt x="0" y="0"/>
                </a:moveTo>
                <a:lnTo>
                  <a:pt x="0" y="138683"/>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4489703" y="2023872"/>
            <a:ext cx="0" cy="462280"/>
          </a:xfrm>
          <a:custGeom>
            <a:avLst/>
            <a:gdLst/>
            <a:ahLst/>
            <a:cxnLst/>
            <a:rect l="l" t="t" r="r" b="b"/>
            <a:pathLst>
              <a:path h="462280">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4489703" y="279349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4489703" y="3563111"/>
            <a:ext cx="0" cy="462280"/>
          </a:xfrm>
          <a:custGeom>
            <a:avLst/>
            <a:gdLst/>
            <a:ahLst/>
            <a:cxnLst/>
            <a:rect l="l" t="t" r="r" b="b"/>
            <a:pathLst>
              <a:path h="462279">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4489703" y="433273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4489703" y="5102352"/>
            <a:ext cx="0" cy="463550"/>
          </a:xfrm>
          <a:custGeom>
            <a:avLst/>
            <a:gdLst/>
            <a:ahLst/>
            <a:cxnLst/>
            <a:rect l="l" t="t" r="r" b="b"/>
            <a:pathLst>
              <a:path h="463550">
                <a:moveTo>
                  <a:pt x="0" y="0"/>
                </a:moveTo>
                <a:lnTo>
                  <a:pt x="0" y="46329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4489703" y="5873496"/>
            <a:ext cx="0" cy="230504"/>
          </a:xfrm>
          <a:custGeom>
            <a:avLst/>
            <a:gdLst/>
            <a:ahLst/>
            <a:cxnLst/>
            <a:rect l="l" t="t" r="r" b="b"/>
            <a:pathLst>
              <a:path h="230504">
                <a:moveTo>
                  <a:pt x="0" y="0"/>
                </a:moveTo>
                <a:lnTo>
                  <a:pt x="0" y="23012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5431535" y="1484375"/>
            <a:ext cx="0" cy="231775"/>
          </a:xfrm>
          <a:custGeom>
            <a:avLst/>
            <a:gdLst/>
            <a:ahLst/>
            <a:cxnLst/>
            <a:rect l="l" t="t" r="r" b="b"/>
            <a:pathLst>
              <a:path h="231775">
                <a:moveTo>
                  <a:pt x="0" y="0"/>
                </a:moveTo>
                <a:lnTo>
                  <a:pt x="0" y="2316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5431535" y="2023872"/>
            <a:ext cx="0" cy="462280"/>
          </a:xfrm>
          <a:custGeom>
            <a:avLst/>
            <a:gdLst/>
            <a:ahLst/>
            <a:cxnLst/>
            <a:rect l="l" t="t" r="r" b="b"/>
            <a:pathLst>
              <a:path h="462280">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5431535" y="2793492"/>
            <a:ext cx="0" cy="1231900"/>
          </a:xfrm>
          <a:custGeom>
            <a:avLst/>
            <a:gdLst/>
            <a:ahLst/>
            <a:cxnLst/>
            <a:rect l="l" t="t" r="r" b="b"/>
            <a:pathLst>
              <a:path h="1231900">
                <a:moveTo>
                  <a:pt x="0" y="0"/>
                </a:moveTo>
                <a:lnTo>
                  <a:pt x="0" y="123139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5431535" y="433273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5431535" y="5102352"/>
            <a:ext cx="0" cy="463550"/>
          </a:xfrm>
          <a:custGeom>
            <a:avLst/>
            <a:gdLst/>
            <a:ahLst/>
            <a:cxnLst/>
            <a:rect l="l" t="t" r="r" b="b"/>
            <a:pathLst>
              <a:path h="463550">
                <a:moveTo>
                  <a:pt x="0" y="0"/>
                </a:moveTo>
                <a:lnTo>
                  <a:pt x="0" y="46329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5431535" y="5873496"/>
            <a:ext cx="0" cy="230504"/>
          </a:xfrm>
          <a:custGeom>
            <a:avLst/>
            <a:gdLst/>
            <a:ahLst/>
            <a:cxnLst/>
            <a:rect l="l" t="t" r="r" b="b"/>
            <a:pathLst>
              <a:path h="230504">
                <a:moveTo>
                  <a:pt x="0" y="0"/>
                </a:moveTo>
                <a:lnTo>
                  <a:pt x="0" y="23012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6374891" y="1484375"/>
            <a:ext cx="0" cy="231775"/>
          </a:xfrm>
          <a:custGeom>
            <a:avLst/>
            <a:gdLst/>
            <a:ahLst/>
            <a:cxnLst/>
            <a:rect l="l" t="t" r="r" b="b"/>
            <a:pathLst>
              <a:path h="231775">
                <a:moveTo>
                  <a:pt x="0" y="0"/>
                </a:moveTo>
                <a:lnTo>
                  <a:pt x="0" y="2316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6374891" y="2023872"/>
            <a:ext cx="0" cy="462280"/>
          </a:xfrm>
          <a:custGeom>
            <a:avLst/>
            <a:gdLst/>
            <a:ahLst/>
            <a:cxnLst/>
            <a:rect l="l" t="t" r="r" b="b"/>
            <a:pathLst>
              <a:path h="462280">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6374891" y="279349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6374891" y="3563111"/>
            <a:ext cx="0" cy="462280"/>
          </a:xfrm>
          <a:custGeom>
            <a:avLst/>
            <a:gdLst/>
            <a:ahLst/>
            <a:cxnLst/>
            <a:rect l="l" t="t" r="r" b="b"/>
            <a:pathLst>
              <a:path h="462279">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6374891" y="433273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6374891" y="5102352"/>
            <a:ext cx="0" cy="463550"/>
          </a:xfrm>
          <a:custGeom>
            <a:avLst/>
            <a:gdLst/>
            <a:ahLst/>
            <a:cxnLst/>
            <a:rect l="l" t="t" r="r" b="b"/>
            <a:pathLst>
              <a:path h="463550">
                <a:moveTo>
                  <a:pt x="0" y="0"/>
                </a:moveTo>
                <a:lnTo>
                  <a:pt x="0" y="46329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6374891" y="5873496"/>
            <a:ext cx="0" cy="230504"/>
          </a:xfrm>
          <a:custGeom>
            <a:avLst/>
            <a:gdLst/>
            <a:ahLst/>
            <a:cxnLst/>
            <a:rect l="l" t="t" r="r" b="b"/>
            <a:pathLst>
              <a:path h="230504">
                <a:moveTo>
                  <a:pt x="0" y="0"/>
                </a:moveTo>
                <a:lnTo>
                  <a:pt x="0" y="23012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7316723" y="1484375"/>
            <a:ext cx="0" cy="231775"/>
          </a:xfrm>
          <a:custGeom>
            <a:avLst/>
            <a:gdLst/>
            <a:ahLst/>
            <a:cxnLst/>
            <a:rect l="l" t="t" r="r" b="b"/>
            <a:pathLst>
              <a:path h="231775">
                <a:moveTo>
                  <a:pt x="0" y="0"/>
                </a:moveTo>
                <a:lnTo>
                  <a:pt x="0" y="2316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7316723" y="2023872"/>
            <a:ext cx="0" cy="462280"/>
          </a:xfrm>
          <a:custGeom>
            <a:avLst/>
            <a:gdLst/>
            <a:ahLst/>
            <a:cxnLst/>
            <a:rect l="l" t="t" r="r" b="b"/>
            <a:pathLst>
              <a:path h="462280">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7316723" y="279349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7316723" y="3563111"/>
            <a:ext cx="0" cy="462280"/>
          </a:xfrm>
          <a:custGeom>
            <a:avLst/>
            <a:gdLst/>
            <a:ahLst/>
            <a:cxnLst/>
            <a:rect l="l" t="t" r="r" b="b"/>
            <a:pathLst>
              <a:path h="462279">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7316723" y="433273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7316723" y="5102352"/>
            <a:ext cx="0" cy="463550"/>
          </a:xfrm>
          <a:custGeom>
            <a:avLst/>
            <a:gdLst/>
            <a:ahLst/>
            <a:cxnLst/>
            <a:rect l="l" t="t" r="r" b="b"/>
            <a:pathLst>
              <a:path h="463550">
                <a:moveTo>
                  <a:pt x="0" y="0"/>
                </a:moveTo>
                <a:lnTo>
                  <a:pt x="0" y="46329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p:nvPr/>
        </p:nvSpPr>
        <p:spPr>
          <a:xfrm>
            <a:off x="7316723" y="5873496"/>
            <a:ext cx="0" cy="230504"/>
          </a:xfrm>
          <a:custGeom>
            <a:avLst/>
            <a:gdLst/>
            <a:ahLst/>
            <a:cxnLst/>
            <a:rect l="l" t="t" r="r" b="b"/>
            <a:pathLst>
              <a:path h="230504">
                <a:moveTo>
                  <a:pt x="0" y="0"/>
                </a:moveTo>
                <a:lnTo>
                  <a:pt x="0" y="23012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8" name="object 38"/>
          <p:cNvSpPr/>
          <p:nvPr/>
        </p:nvSpPr>
        <p:spPr>
          <a:xfrm>
            <a:off x="8258556" y="1484375"/>
            <a:ext cx="0" cy="231775"/>
          </a:xfrm>
          <a:custGeom>
            <a:avLst/>
            <a:gdLst/>
            <a:ahLst/>
            <a:cxnLst/>
            <a:rect l="l" t="t" r="r" b="b"/>
            <a:pathLst>
              <a:path h="231775">
                <a:moveTo>
                  <a:pt x="0" y="0"/>
                </a:moveTo>
                <a:lnTo>
                  <a:pt x="0" y="2316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9" name="object 39"/>
          <p:cNvSpPr/>
          <p:nvPr/>
        </p:nvSpPr>
        <p:spPr>
          <a:xfrm>
            <a:off x="8258556" y="2023872"/>
            <a:ext cx="0" cy="462280"/>
          </a:xfrm>
          <a:custGeom>
            <a:avLst/>
            <a:gdLst/>
            <a:ahLst/>
            <a:cxnLst/>
            <a:rect l="l" t="t" r="r" b="b"/>
            <a:pathLst>
              <a:path h="462280">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0" name="object 40"/>
          <p:cNvSpPr/>
          <p:nvPr/>
        </p:nvSpPr>
        <p:spPr>
          <a:xfrm>
            <a:off x="8258556" y="279349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1" name="object 41"/>
          <p:cNvSpPr/>
          <p:nvPr/>
        </p:nvSpPr>
        <p:spPr>
          <a:xfrm>
            <a:off x="8258556" y="3563111"/>
            <a:ext cx="0" cy="462280"/>
          </a:xfrm>
          <a:custGeom>
            <a:avLst/>
            <a:gdLst/>
            <a:ahLst/>
            <a:cxnLst/>
            <a:rect l="l" t="t" r="r" b="b"/>
            <a:pathLst>
              <a:path h="462279">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2" name="object 42"/>
          <p:cNvSpPr/>
          <p:nvPr/>
        </p:nvSpPr>
        <p:spPr>
          <a:xfrm>
            <a:off x="8258556" y="4332732"/>
            <a:ext cx="0" cy="1233170"/>
          </a:xfrm>
          <a:custGeom>
            <a:avLst/>
            <a:gdLst/>
            <a:ahLst/>
            <a:cxnLst/>
            <a:rect l="l" t="t" r="r" b="b"/>
            <a:pathLst>
              <a:path h="1233170">
                <a:moveTo>
                  <a:pt x="0" y="0"/>
                </a:moveTo>
                <a:lnTo>
                  <a:pt x="0" y="123291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3" name="object 43"/>
          <p:cNvSpPr/>
          <p:nvPr/>
        </p:nvSpPr>
        <p:spPr>
          <a:xfrm>
            <a:off x="8258556" y="5873496"/>
            <a:ext cx="0" cy="230504"/>
          </a:xfrm>
          <a:custGeom>
            <a:avLst/>
            <a:gdLst/>
            <a:ahLst/>
            <a:cxnLst/>
            <a:rect l="l" t="t" r="r" b="b"/>
            <a:pathLst>
              <a:path h="230504">
                <a:moveTo>
                  <a:pt x="0" y="0"/>
                </a:moveTo>
                <a:lnTo>
                  <a:pt x="0" y="23012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4" name="object 44"/>
          <p:cNvSpPr/>
          <p:nvPr/>
        </p:nvSpPr>
        <p:spPr>
          <a:xfrm>
            <a:off x="9201911" y="1484375"/>
            <a:ext cx="0" cy="231775"/>
          </a:xfrm>
          <a:custGeom>
            <a:avLst/>
            <a:gdLst/>
            <a:ahLst/>
            <a:cxnLst/>
            <a:rect l="l" t="t" r="r" b="b"/>
            <a:pathLst>
              <a:path h="231775">
                <a:moveTo>
                  <a:pt x="0" y="0"/>
                </a:moveTo>
                <a:lnTo>
                  <a:pt x="0" y="2316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5" name="object 45"/>
          <p:cNvSpPr/>
          <p:nvPr/>
        </p:nvSpPr>
        <p:spPr>
          <a:xfrm>
            <a:off x="9201911" y="2023872"/>
            <a:ext cx="0" cy="462280"/>
          </a:xfrm>
          <a:custGeom>
            <a:avLst/>
            <a:gdLst/>
            <a:ahLst/>
            <a:cxnLst/>
            <a:rect l="l" t="t" r="r" b="b"/>
            <a:pathLst>
              <a:path h="462280">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6" name="object 46"/>
          <p:cNvSpPr/>
          <p:nvPr/>
        </p:nvSpPr>
        <p:spPr>
          <a:xfrm>
            <a:off x="9201911" y="279349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7" name="object 47"/>
          <p:cNvSpPr/>
          <p:nvPr/>
        </p:nvSpPr>
        <p:spPr>
          <a:xfrm>
            <a:off x="9201911" y="3563111"/>
            <a:ext cx="0" cy="462280"/>
          </a:xfrm>
          <a:custGeom>
            <a:avLst/>
            <a:gdLst/>
            <a:ahLst/>
            <a:cxnLst/>
            <a:rect l="l" t="t" r="r" b="b"/>
            <a:pathLst>
              <a:path h="462279">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8" name="object 48"/>
          <p:cNvSpPr/>
          <p:nvPr/>
        </p:nvSpPr>
        <p:spPr>
          <a:xfrm>
            <a:off x="9201911" y="433273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9" name="object 49"/>
          <p:cNvSpPr/>
          <p:nvPr/>
        </p:nvSpPr>
        <p:spPr>
          <a:xfrm>
            <a:off x="9201911" y="5102352"/>
            <a:ext cx="0" cy="463550"/>
          </a:xfrm>
          <a:custGeom>
            <a:avLst/>
            <a:gdLst/>
            <a:ahLst/>
            <a:cxnLst/>
            <a:rect l="l" t="t" r="r" b="b"/>
            <a:pathLst>
              <a:path h="463550">
                <a:moveTo>
                  <a:pt x="0" y="0"/>
                </a:moveTo>
                <a:lnTo>
                  <a:pt x="0" y="46329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0" name="object 50"/>
          <p:cNvSpPr/>
          <p:nvPr/>
        </p:nvSpPr>
        <p:spPr>
          <a:xfrm>
            <a:off x="9201911" y="5873496"/>
            <a:ext cx="0" cy="230504"/>
          </a:xfrm>
          <a:custGeom>
            <a:avLst/>
            <a:gdLst/>
            <a:ahLst/>
            <a:cxnLst/>
            <a:rect l="l" t="t" r="r" b="b"/>
            <a:pathLst>
              <a:path h="230504">
                <a:moveTo>
                  <a:pt x="0" y="0"/>
                </a:moveTo>
                <a:lnTo>
                  <a:pt x="0" y="23012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1" name="object 51"/>
          <p:cNvSpPr/>
          <p:nvPr/>
        </p:nvSpPr>
        <p:spPr>
          <a:xfrm>
            <a:off x="10143743" y="1484375"/>
            <a:ext cx="0" cy="4619625"/>
          </a:xfrm>
          <a:custGeom>
            <a:avLst/>
            <a:gdLst/>
            <a:ahLst/>
            <a:cxnLst/>
            <a:rect l="l" t="t" r="r" b="b"/>
            <a:pathLst>
              <a:path h="4619625">
                <a:moveTo>
                  <a:pt x="0" y="0"/>
                </a:moveTo>
                <a:lnTo>
                  <a:pt x="0" y="461924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2" name="object 52"/>
          <p:cNvSpPr/>
          <p:nvPr/>
        </p:nvSpPr>
        <p:spPr>
          <a:xfrm>
            <a:off x="11087100" y="1484375"/>
            <a:ext cx="0" cy="4619625"/>
          </a:xfrm>
          <a:custGeom>
            <a:avLst/>
            <a:gdLst/>
            <a:ahLst/>
            <a:cxnLst/>
            <a:rect l="l" t="t" r="r" b="b"/>
            <a:pathLst>
              <a:path h="4619625">
                <a:moveTo>
                  <a:pt x="0" y="0"/>
                </a:moveTo>
                <a:lnTo>
                  <a:pt x="0" y="461924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3" name="object 53"/>
          <p:cNvSpPr/>
          <p:nvPr/>
        </p:nvSpPr>
        <p:spPr>
          <a:xfrm>
            <a:off x="2604516" y="1484375"/>
            <a:ext cx="0" cy="4619625"/>
          </a:xfrm>
          <a:custGeom>
            <a:avLst/>
            <a:gdLst/>
            <a:ahLst/>
            <a:cxnLst/>
            <a:rect l="l" t="t" r="r" b="b"/>
            <a:pathLst>
              <a:path h="4619625">
                <a:moveTo>
                  <a:pt x="0" y="4619244"/>
                </a:moveTo>
                <a:lnTo>
                  <a:pt x="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4" name="object 54"/>
          <p:cNvSpPr txBox="1"/>
          <p:nvPr/>
        </p:nvSpPr>
        <p:spPr>
          <a:xfrm>
            <a:off x="2609278" y="5565647"/>
            <a:ext cx="1413510" cy="307975"/>
          </a:xfrm>
          <a:prstGeom prst="rect">
            <a:avLst/>
          </a:prstGeom>
          <a:solidFill>
            <a:srgbClr val="4472C4"/>
          </a:solidFill>
        </p:spPr>
        <p:txBody>
          <a:bodyPr vert="horz" wrap="square" lIns="0" tIns="19685" rIns="0" bIns="0" rtlCol="0">
            <a:spAutoFit/>
          </a:bodyPr>
          <a:lstStyle/>
          <a:p>
            <a:pPr marL="0" marR="3175" lvl="0" indent="0" algn="ctr" defTabSz="914400" rtl="0" eaLnBrk="1" fontAlgn="auto" latinLnBrk="0" hangingPunct="1">
              <a:lnSpc>
                <a:spcPct val="100000"/>
              </a:lnSpc>
              <a:spcBef>
                <a:spcPts val="15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75%</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5" name="object 55"/>
          <p:cNvSpPr txBox="1"/>
          <p:nvPr/>
        </p:nvSpPr>
        <p:spPr>
          <a:xfrm>
            <a:off x="2609278" y="4794503"/>
            <a:ext cx="1413510" cy="307975"/>
          </a:xfrm>
          <a:prstGeom prst="rect">
            <a:avLst/>
          </a:prstGeom>
          <a:solidFill>
            <a:srgbClr val="4472C4"/>
          </a:solidFill>
        </p:spPr>
        <p:txBody>
          <a:bodyPr vert="horz" wrap="square" lIns="0" tIns="20955" rIns="0" bIns="0" rtlCol="0">
            <a:spAutoFit/>
          </a:bodyPr>
          <a:lstStyle/>
          <a:p>
            <a:pPr marL="0" marR="22225" lvl="0" indent="0" algn="ctr" defTabSz="914400" rtl="0" eaLnBrk="1" fontAlgn="auto" latinLnBrk="0" hangingPunct="1">
              <a:lnSpc>
                <a:spcPct val="100000"/>
              </a:lnSpc>
              <a:spcBef>
                <a:spcPts val="16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74%</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6" name="object 56"/>
          <p:cNvSpPr txBox="1"/>
          <p:nvPr/>
        </p:nvSpPr>
        <p:spPr>
          <a:xfrm>
            <a:off x="2609278" y="4024884"/>
            <a:ext cx="1413510" cy="307975"/>
          </a:xfrm>
          <a:prstGeom prst="rect">
            <a:avLst/>
          </a:prstGeom>
          <a:solidFill>
            <a:srgbClr val="4472C4"/>
          </a:solidFill>
        </p:spPr>
        <p:txBody>
          <a:bodyPr vert="horz" wrap="square" lIns="0" tIns="20320" rIns="0" bIns="0" rtlCol="0">
            <a:spAutoFit/>
          </a:bodyPr>
          <a:lstStyle/>
          <a:p>
            <a:pPr marL="7620" marR="0" lvl="0" indent="0" algn="ctr" defTabSz="914400" rtl="0" eaLnBrk="1" fontAlgn="auto" latinLnBrk="0" hangingPunct="1">
              <a:lnSpc>
                <a:spcPct val="100000"/>
              </a:lnSpc>
              <a:spcBef>
                <a:spcPts val="160"/>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76%</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7" name="object 57"/>
          <p:cNvSpPr txBox="1"/>
          <p:nvPr/>
        </p:nvSpPr>
        <p:spPr>
          <a:xfrm>
            <a:off x="2609278" y="3255264"/>
            <a:ext cx="1413510" cy="307975"/>
          </a:xfrm>
          <a:prstGeom prst="rect">
            <a:avLst/>
          </a:prstGeom>
          <a:solidFill>
            <a:srgbClr val="4472C4"/>
          </a:solidFill>
        </p:spPr>
        <p:txBody>
          <a:bodyPr vert="horz" wrap="square" lIns="0" tIns="19685" rIns="0" bIns="0" rtlCol="0">
            <a:spAutoFit/>
          </a:bodyPr>
          <a:lstStyle/>
          <a:p>
            <a:pPr marL="7620" marR="0" lvl="0" indent="0" algn="ctr" defTabSz="914400" rtl="0" eaLnBrk="1" fontAlgn="auto" latinLnBrk="0" hangingPunct="1">
              <a:lnSpc>
                <a:spcPct val="100000"/>
              </a:lnSpc>
              <a:spcBef>
                <a:spcPts val="15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76%</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8" name="object 58"/>
          <p:cNvSpPr txBox="1"/>
          <p:nvPr/>
        </p:nvSpPr>
        <p:spPr>
          <a:xfrm>
            <a:off x="2609278" y="2485644"/>
            <a:ext cx="1522095" cy="307975"/>
          </a:xfrm>
          <a:prstGeom prst="rect">
            <a:avLst/>
          </a:prstGeom>
          <a:solidFill>
            <a:srgbClr val="4472C4"/>
          </a:solidFill>
        </p:spPr>
        <p:txBody>
          <a:bodyPr vert="horz" wrap="square" lIns="0" tIns="19685" rIns="0" bIns="0" rtlCol="0">
            <a:spAutoFit/>
          </a:bodyPr>
          <a:lstStyle/>
          <a:p>
            <a:pPr marL="12065" marR="0" lvl="0" indent="0" algn="ctr" defTabSz="914400" rtl="0" eaLnBrk="1" fontAlgn="auto" latinLnBrk="0" hangingPunct="1">
              <a:lnSpc>
                <a:spcPct val="100000"/>
              </a:lnSpc>
              <a:spcBef>
                <a:spcPts val="15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82%</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9" name="object 59"/>
          <p:cNvSpPr txBox="1"/>
          <p:nvPr/>
        </p:nvSpPr>
        <p:spPr>
          <a:xfrm>
            <a:off x="2609278" y="1716023"/>
            <a:ext cx="1522095" cy="307975"/>
          </a:xfrm>
          <a:prstGeom prst="rect">
            <a:avLst/>
          </a:prstGeom>
          <a:solidFill>
            <a:srgbClr val="4472C4"/>
          </a:solidFill>
        </p:spPr>
        <p:txBody>
          <a:bodyPr vert="horz" wrap="square" lIns="0" tIns="19050" rIns="0" bIns="0" rtlCol="0">
            <a:spAutoFit/>
          </a:bodyPr>
          <a:lstStyle/>
          <a:p>
            <a:pPr marL="0" marR="17145" lvl="0" indent="0" algn="ctr" defTabSz="914400" rtl="0" eaLnBrk="1" fontAlgn="auto" latinLnBrk="0" hangingPunct="1">
              <a:lnSpc>
                <a:spcPct val="100000"/>
              </a:lnSpc>
              <a:spcBef>
                <a:spcPts val="150"/>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80%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0" name="object 60"/>
          <p:cNvSpPr txBox="1"/>
          <p:nvPr/>
        </p:nvSpPr>
        <p:spPr>
          <a:xfrm>
            <a:off x="4022597" y="5565647"/>
            <a:ext cx="1409065" cy="307975"/>
          </a:xfrm>
          <a:prstGeom prst="rect">
            <a:avLst/>
          </a:prstGeom>
          <a:solidFill>
            <a:srgbClr val="ED7D31"/>
          </a:solidFill>
        </p:spPr>
        <p:txBody>
          <a:bodyPr vert="horz" wrap="square" lIns="0" tIns="19050" rIns="0" bIns="0" rtlCol="0">
            <a:spAutoFit/>
          </a:bodyPr>
          <a:lstStyle/>
          <a:p>
            <a:pPr marL="31115" marR="0" lvl="0" indent="0" algn="ctr" defTabSz="914400" rtl="0" eaLnBrk="1" fontAlgn="auto" latinLnBrk="0" hangingPunct="1">
              <a:lnSpc>
                <a:spcPct val="100000"/>
              </a:lnSpc>
              <a:spcBef>
                <a:spcPts val="150"/>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77%</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1" name="object 61"/>
          <p:cNvSpPr txBox="1"/>
          <p:nvPr/>
        </p:nvSpPr>
        <p:spPr>
          <a:xfrm>
            <a:off x="4022597" y="4794503"/>
            <a:ext cx="1409065" cy="307975"/>
          </a:xfrm>
          <a:prstGeom prst="rect">
            <a:avLst/>
          </a:prstGeom>
          <a:solidFill>
            <a:srgbClr val="ED7D31"/>
          </a:solidFill>
        </p:spPr>
        <p:txBody>
          <a:bodyPr vert="horz" wrap="square" lIns="0" tIns="20320" rIns="0" bIns="0" rtlCol="0">
            <a:spAutoFit/>
          </a:bodyPr>
          <a:lstStyle/>
          <a:p>
            <a:pPr marL="0" marR="36195" lvl="0" indent="0" algn="ctr" defTabSz="914400" rtl="0" eaLnBrk="1" fontAlgn="auto" latinLnBrk="0" hangingPunct="1">
              <a:lnSpc>
                <a:spcPct val="100000"/>
              </a:lnSpc>
              <a:spcBef>
                <a:spcPts val="160"/>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75%</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2" name="object 62"/>
          <p:cNvSpPr txBox="1"/>
          <p:nvPr/>
        </p:nvSpPr>
        <p:spPr>
          <a:xfrm>
            <a:off x="4022597" y="4024884"/>
            <a:ext cx="1560195" cy="307975"/>
          </a:xfrm>
          <a:prstGeom prst="rect">
            <a:avLst/>
          </a:prstGeom>
          <a:solidFill>
            <a:srgbClr val="ED7D31"/>
          </a:solidFill>
        </p:spPr>
        <p:txBody>
          <a:bodyPr vert="horz" wrap="square" lIns="0" tIns="19685" rIns="0" bIns="0" rtlCol="0">
            <a:spAutoFit/>
          </a:bodyPr>
          <a:lstStyle/>
          <a:p>
            <a:pPr marL="0" marR="0" lvl="0" indent="0" algn="ctr" defTabSz="914400" rtl="0" eaLnBrk="1" fontAlgn="auto" latinLnBrk="0" hangingPunct="1">
              <a:lnSpc>
                <a:spcPct val="100000"/>
              </a:lnSpc>
              <a:spcBef>
                <a:spcPts val="15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81%</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3" name="object 63"/>
          <p:cNvSpPr txBox="1"/>
          <p:nvPr/>
        </p:nvSpPr>
        <p:spPr>
          <a:xfrm>
            <a:off x="4022597" y="3255264"/>
            <a:ext cx="1404620" cy="307975"/>
          </a:xfrm>
          <a:prstGeom prst="rect">
            <a:avLst/>
          </a:prstGeom>
          <a:solidFill>
            <a:srgbClr val="ED7D31"/>
          </a:solidFill>
        </p:spPr>
        <p:txBody>
          <a:bodyPr vert="horz" wrap="square" lIns="0" tIns="19685" rIns="0" bIns="0" rtlCol="0">
            <a:spAutoFit/>
          </a:bodyPr>
          <a:lstStyle/>
          <a:p>
            <a:pPr marL="17145" marR="0" lvl="0" indent="0" algn="ctr" defTabSz="914400" rtl="0" eaLnBrk="1" fontAlgn="auto" latinLnBrk="0" hangingPunct="1">
              <a:lnSpc>
                <a:spcPct val="100000"/>
              </a:lnSpc>
              <a:spcBef>
                <a:spcPts val="15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74%</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4" name="object 64"/>
          <p:cNvSpPr txBox="1"/>
          <p:nvPr/>
        </p:nvSpPr>
        <p:spPr>
          <a:xfrm>
            <a:off x="4130802" y="2485644"/>
            <a:ext cx="1564640" cy="307975"/>
          </a:xfrm>
          <a:prstGeom prst="rect">
            <a:avLst/>
          </a:prstGeom>
          <a:solidFill>
            <a:srgbClr val="ED7D31"/>
          </a:solidFill>
        </p:spPr>
        <p:txBody>
          <a:bodyPr vert="horz" wrap="square" lIns="0" tIns="19050" rIns="0" bIns="0" rtlCol="0">
            <a:spAutoFit/>
          </a:bodyPr>
          <a:lstStyle/>
          <a:p>
            <a:pPr marL="17780" marR="0" lvl="0" indent="0" algn="ctr" defTabSz="914400" rtl="0" eaLnBrk="1" fontAlgn="auto" latinLnBrk="0" hangingPunct="1">
              <a:lnSpc>
                <a:spcPct val="100000"/>
              </a:lnSpc>
              <a:spcBef>
                <a:spcPts val="150"/>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82%</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5" name="object 65"/>
          <p:cNvSpPr txBox="1"/>
          <p:nvPr/>
        </p:nvSpPr>
        <p:spPr>
          <a:xfrm>
            <a:off x="4130802" y="1716023"/>
            <a:ext cx="1451610" cy="307975"/>
          </a:xfrm>
          <a:prstGeom prst="rect">
            <a:avLst/>
          </a:prstGeom>
          <a:solidFill>
            <a:srgbClr val="ED7D31"/>
          </a:solidFill>
        </p:spPr>
        <p:txBody>
          <a:bodyPr vert="horz" wrap="square" lIns="0" tIns="18415" rIns="0" bIns="0" rtlCol="0">
            <a:spAutoFit/>
          </a:bodyPr>
          <a:lstStyle/>
          <a:p>
            <a:pPr marL="0" marR="0" lvl="0" indent="0" algn="ctr" defTabSz="914400" rtl="0" eaLnBrk="1" fontAlgn="auto" latinLnBrk="0" hangingPunct="1">
              <a:lnSpc>
                <a:spcPct val="100000"/>
              </a:lnSpc>
              <a:spcBef>
                <a:spcPts val="14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79%</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6" name="object 66"/>
          <p:cNvSpPr txBox="1"/>
          <p:nvPr/>
        </p:nvSpPr>
        <p:spPr>
          <a:xfrm>
            <a:off x="5431535" y="5565647"/>
            <a:ext cx="1432560" cy="307975"/>
          </a:xfrm>
          <a:prstGeom prst="rect">
            <a:avLst/>
          </a:prstGeom>
          <a:solidFill>
            <a:srgbClr val="A6A6A6"/>
          </a:solidFill>
        </p:spPr>
        <p:txBody>
          <a:bodyPr vert="horz" wrap="square" lIns="0" tIns="18415" rIns="0" bIns="0" rtlCol="0">
            <a:spAutoFit/>
          </a:bodyPr>
          <a:lstStyle/>
          <a:p>
            <a:pPr marL="55244" marR="0" lvl="0" indent="0" algn="ctr" defTabSz="914400" rtl="0" eaLnBrk="1" fontAlgn="auto" latinLnBrk="0" hangingPunct="1">
              <a:lnSpc>
                <a:spcPct val="100000"/>
              </a:lnSpc>
              <a:spcBef>
                <a:spcPts val="145"/>
              </a:spcBef>
              <a:spcAft>
                <a:spcPts val="0"/>
              </a:spcAft>
              <a:buClrTx/>
              <a:buSzTx/>
              <a:buFontTx/>
              <a:buNone/>
              <a:tabLst/>
              <a:defRPr/>
            </a:pPr>
            <a:r>
              <a:rPr kumimoji="0" sz="1600" b="0" i="0" u="none" strike="noStrike" kern="1200" cap="none" spc="-10" normalizeH="0" baseline="0" noProof="0" dirty="0">
                <a:ln>
                  <a:noFill/>
                </a:ln>
                <a:solidFill>
                  <a:prstClr val="black"/>
                </a:solidFill>
                <a:effectLst/>
                <a:uLnTx/>
                <a:uFillTx/>
                <a:latin typeface="Calibri"/>
                <a:ea typeface="+mn-ea"/>
                <a:cs typeface="Calibri"/>
              </a:rPr>
              <a:t>75%</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7" name="object 67"/>
          <p:cNvSpPr txBox="1"/>
          <p:nvPr/>
        </p:nvSpPr>
        <p:spPr>
          <a:xfrm>
            <a:off x="5431535" y="4794503"/>
            <a:ext cx="1432560" cy="307975"/>
          </a:xfrm>
          <a:prstGeom prst="rect">
            <a:avLst/>
          </a:prstGeom>
          <a:solidFill>
            <a:srgbClr val="A6A6A6"/>
          </a:solidFill>
        </p:spPr>
        <p:txBody>
          <a:bodyPr vert="horz" wrap="square" lIns="0" tIns="19685" rIns="0" bIns="0" rtlCol="0">
            <a:spAutoFit/>
          </a:bodyPr>
          <a:lstStyle/>
          <a:p>
            <a:pPr marL="0" marR="30480" lvl="0" indent="0" algn="ctr" defTabSz="914400" rtl="0" eaLnBrk="1" fontAlgn="auto" latinLnBrk="0" hangingPunct="1">
              <a:lnSpc>
                <a:spcPct val="100000"/>
              </a:lnSpc>
              <a:spcBef>
                <a:spcPts val="155"/>
              </a:spcBef>
              <a:spcAft>
                <a:spcPts val="0"/>
              </a:spcAft>
              <a:buClrTx/>
              <a:buSzTx/>
              <a:buFontTx/>
              <a:buNone/>
              <a:tabLst/>
              <a:defRPr/>
            </a:pPr>
            <a:r>
              <a:rPr kumimoji="0" sz="1600" b="0" i="0" u="none" strike="noStrike" kern="1200" cap="none" spc="-10" normalizeH="0" baseline="0" noProof="0" dirty="0">
                <a:ln>
                  <a:noFill/>
                </a:ln>
                <a:solidFill>
                  <a:prstClr val="black"/>
                </a:solidFill>
                <a:effectLst/>
                <a:uLnTx/>
                <a:uFillTx/>
                <a:latin typeface="Calibri"/>
                <a:ea typeface="+mn-ea"/>
                <a:cs typeface="Calibri"/>
              </a:rPr>
              <a:t>76%</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8" name="object 68"/>
          <p:cNvSpPr txBox="1"/>
          <p:nvPr/>
        </p:nvSpPr>
        <p:spPr>
          <a:xfrm>
            <a:off x="5582411" y="4024884"/>
            <a:ext cx="1461135" cy="307975"/>
          </a:xfrm>
          <a:prstGeom prst="rect">
            <a:avLst/>
          </a:prstGeom>
          <a:solidFill>
            <a:srgbClr val="A6A6A6"/>
          </a:solidFill>
        </p:spPr>
        <p:txBody>
          <a:bodyPr vert="horz" wrap="square" lIns="0" tIns="19685" rIns="0" bIns="0" rtlCol="0">
            <a:spAutoFit/>
          </a:bodyPr>
          <a:lstStyle/>
          <a:p>
            <a:pPr marL="0" marR="2540" lvl="0" indent="0" algn="ctr" defTabSz="914400" rtl="0" eaLnBrk="1" fontAlgn="auto" latinLnBrk="0" hangingPunct="1">
              <a:lnSpc>
                <a:spcPct val="100000"/>
              </a:lnSpc>
              <a:spcBef>
                <a:spcPts val="155"/>
              </a:spcBef>
              <a:spcAft>
                <a:spcPts val="0"/>
              </a:spcAft>
              <a:buClrTx/>
              <a:buSzTx/>
              <a:buFontTx/>
              <a:buNone/>
              <a:tabLst/>
              <a:defRPr/>
            </a:pPr>
            <a:r>
              <a:rPr kumimoji="0" sz="1600" b="0" i="0" u="none" strike="noStrike" kern="1200" cap="none" spc="-10" normalizeH="0" baseline="0" noProof="0" dirty="0">
                <a:ln>
                  <a:noFill/>
                </a:ln>
                <a:solidFill>
                  <a:prstClr val="black"/>
                </a:solidFill>
                <a:effectLst/>
                <a:uLnTx/>
                <a:uFillTx/>
                <a:latin typeface="Calibri"/>
                <a:ea typeface="+mn-ea"/>
                <a:cs typeface="Calibri"/>
              </a:rPr>
              <a:t>79%</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9" name="object 69"/>
          <p:cNvSpPr txBox="1"/>
          <p:nvPr/>
        </p:nvSpPr>
        <p:spPr>
          <a:xfrm>
            <a:off x="5436298" y="3255264"/>
            <a:ext cx="1428115" cy="307975"/>
          </a:xfrm>
          <a:prstGeom prst="rect">
            <a:avLst/>
          </a:prstGeom>
          <a:solidFill>
            <a:srgbClr val="A6A6A6"/>
          </a:solidFill>
        </p:spPr>
        <p:txBody>
          <a:bodyPr vert="horz" wrap="square" lIns="0" tIns="19050" rIns="0" bIns="0" rtlCol="0">
            <a:spAutoFit/>
          </a:bodyPr>
          <a:lstStyle/>
          <a:p>
            <a:pPr marL="0" marR="0" lvl="0" indent="0" algn="ctr" defTabSz="914400" rtl="0" eaLnBrk="1" fontAlgn="auto" latinLnBrk="0" hangingPunct="1">
              <a:lnSpc>
                <a:spcPct val="100000"/>
              </a:lnSpc>
              <a:spcBef>
                <a:spcPts val="150"/>
              </a:spcBef>
              <a:spcAft>
                <a:spcPts val="0"/>
              </a:spcAft>
              <a:buClrTx/>
              <a:buSzTx/>
              <a:buFontTx/>
              <a:buNone/>
              <a:tabLst/>
              <a:defRPr/>
            </a:pPr>
            <a:r>
              <a:rPr kumimoji="0" sz="1600" b="0" i="0" u="none" strike="noStrike" kern="1200" cap="none" spc="-10" normalizeH="0" baseline="0" noProof="0" dirty="0">
                <a:ln>
                  <a:noFill/>
                </a:ln>
                <a:solidFill>
                  <a:prstClr val="black"/>
                </a:solidFill>
                <a:effectLst/>
                <a:uLnTx/>
                <a:uFillTx/>
                <a:latin typeface="Calibri"/>
                <a:ea typeface="+mn-ea"/>
                <a:cs typeface="Calibri"/>
              </a:rPr>
              <a:t>76%</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0" name="object 70"/>
          <p:cNvSpPr txBox="1"/>
          <p:nvPr/>
        </p:nvSpPr>
        <p:spPr>
          <a:xfrm>
            <a:off x="5695188" y="2485644"/>
            <a:ext cx="1470660" cy="307975"/>
          </a:xfrm>
          <a:prstGeom prst="rect">
            <a:avLst/>
          </a:prstGeom>
          <a:solidFill>
            <a:srgbClr val="A6A6A6"/>
          </a:solidFill>
        </p:spPr>
        <p:txBody>
          <a:bodyPr vert="horz" wrap="square" lIns="0" tIns="18415" rIns="0" bIns="0" rtlCol="0">
            <a:spAutoFit/>
          </a:bodyPr>
          <a:lstStyle/>
          <a:p>
            <a:pPr marL="0" marR="0" lvl="0" indent="0" algn="ctr" defTabSz="914400" rtl="0" eaLnBrk="1" fontAlgn="auto" latinLnBrk="0" hangingPunct="1">
              <a:lnSpc>
                <a:spcPct val="100000"/>
              </a:lnSpc>
              <a:spcBef>
                <a:spcPts val="145"/>
              </a:spcBef>
              <a:spcAft>
                <a:spcPts val="0"/>
              </a:spcAft>
              <a:buClrTx/>
              <a:buSzTx/>
              <a:buFontTx/>
              <a:buNone/>
              <a:tabLst/>
              <a:defRPr/>
            </a:pPr>
            <a:r>
              <a:rPr kumimoji="0" sz="1600" b="0" i="0" u="none" strike="noStrike" kern="1200" cap="none" spc="-10" normalizeH="0" baseline="0" noProof="0" dirty="0">
                <a:ln>
                  <a:noFill/>
                </a:ln>
                <a:solidFill>
                  <a:prstClr val="black"/>
                </a:solidFill>
                <a:effectLst/>
                <a:uLnTx/>
                <a:uFillTx/>
                <a:latin typeface="Calibri"/>
                <a:ea typeface="+mn-ea"/>
                <a:cs typeface="Calibri"/>
              </a:rPr>
              <a:t>78%</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1" name="object 71"/>
          <p:cNvSpPr txBox="1"/>
          <p:nvPr/>
        </p:nvSpPr>
        <p:spPr>
          <a:xfrm>
            <a:off x="5582411" y="1716023"/>
            <a:ext cx="1461135" cy="307975"/>
          </a:xfrm>
          <a:prstGeom prst="rect">
            <a:avLst/>
          </a:prstGeom>
          <a:solidFill>
            <a:srgbClr val="A6A6A6"/>
          </a:solidFill>
        </p:spPr>
        <p:txBody>
          <a:bodyPr vert="horz" wrap="square" lIns="0" tIns="18415" rIns="0" bIns="0" rtlCol="0">
            <a:spAutoFit/>
          </a:bodyPr>
          <a:lstStyle/>
          <a:p>
            <a:pPr marL="8255" marR="0" lvl="0" indent="0" algn="ctr" defTabSz="914400" rtl="0" eaLnBrk="1" fontAlgn="auto" latinLnBrk="0" hangingPunct="1">
              <a:lnSpc>
                <a:spcPct val="100000"/>
              </a:lnSpc>
              <a:spcBef>
                <a:spcPts val="145"/>
              </a:spcBef>
              <a:spcAft>
                <a:spcPts val="0"/>
              </a:spcAft>
              <a:buClrTx/>
              <a:buSzTx/>
              <a:buFontTx/>
              <a:buNone/>
              <a:tabLst/>
              <a:defRPr/>
            </a:pPr>
            <a:r>
              <a:rPr kumimoji="0" sz="1600" b="0" i="0" u="none" strike="noStrike" kern="1200" cap="none" spc="-10" normalizeH="0" baseline="0" noProof="0" dirty="0">
                <a:ln>
                  <a:noFill/>
                </a:ln>
                <a:solidFill>
                  <a:prstClr val="black"/>
                </a:solidFill>
                <a:effectLst/>
                <a:uLnTx/>
                <a:uFillTx/>
                <a:latin typeface="Calibri"/>
                <a:ea typeface="+mn-ea"/>
                <a:cs typeface="Calibri"/>
              </a:rPr>
              <a:t>76%</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2" name="object 72"/>
          <p:cNvSpPr txBox="1"/>
          <p:nvPr/>
        </p:nvSpPr>
        <p:spPr>
          <a:xfrm>
            <a:off x="6864095" y="5565647"/>
            <a:ext cx="1394460" cy="307975"/>
          </a:xfrm>
          <a:prstGeom prst="rect">
            <a:avLst/>
          </a:prstGeom>
          <a:solidFill>
            <a:srgbClr val="FFC000"/>
          </a:solidFill>
        </p:spPr>
        <p:txBody>
          <a:bodyPr vert="horz" wrap="square" lIns="0" tIns="18415" rIns="0" bIns="0" rtlCol="0">
            <a:spAutoFit/>
          </a:bodyPr>
          <a:lstStyle/>
          <a:p>
            <a:pPr marL="37465" marR="0" lvl="0" indent="0" algn="ctr" defTabSz="914400" rtl="0" eaLnBrk="1" fontAlgn="auto" latinLnBrk="0" hangingPunct="1">
              <a:lnSpc>
                <a:spcPct val="100000"/>
              </a:lnSpc>
              <a:spcBef>
                <a:spcPts val="145"/>
              </a:spcBef>
              <a:spcAft>
                <a:spcPts val="0"/>
              </a:spcAft>
              <a:buClrTx/>
              <a:buSzTx/>
              <a:buFontTx/>
              <a:buNone/>
              <a:tabLst/>
              <a:defRPr/>
            </a:pPr>
            <a:r>
              <a:rPr kumimoji="0" sz="1600" b="0" i="0" u="none" strike="noStrike" kern="1200" cap="none" spc="-10" normalizeH="0" baseline="0" noProof="0" dirty="0">
                <a:ln>
                  <a:noFill/>
                </a:ln>
                <a:solidFill>
                  <a:prstClr val="black"/>
                </a:solidFill>
                <a:effectLst/>
                <a:uLnTx/>
                <a:uFillTx/>
                <a:latin typeface="Calibri"/>
                <a:ea typeface="+mn-ea"/>
                <a:cs typeface="Calibri"/>
              </a:rPr>
              <a:t>74%</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3" name="object 73"/>
          <p:cNvSpPr txBox="1"/>
          <p:nvPr/>
        </p:nvSpPr>
        <p:spPr>
          <a:xfrm>
            <a:off x="6864095" y="4794503"/>
            <a:ext cx="1390015" cy="307975"/>
          </a:xfrm>
          <a:prstGeom prst="rect">
            <a:avLst/>
          </a:prstGeom>
          <a:solidFill>
            <a:srgbClr val="FFC000"/>
          </a:solidFill>
        </p:spPr>
        <p:txBody>
          <a:bodyPr vert="horz" wrap="square" lIns="0" tIns="19685" rIns="0" bIns="0" rtlCol="0">
            <a:spAutoFit/>
          </a:bodyPr>
          <a:lstStyle/>
          <a:p>
            <a:pPr marL="0" marR="5715" lvl="0" indent="0" algn="ctr" defTabSz="914400" rtl="0" eaLnBrk="1" fontAlgn="auto" latinLnBrk="0" hangingPunct="1">
              <a:lnSpc>
                <a:spcPct val="100000"/>
              </a:lnSpc>
              <a:spcBef>
                <a:spcPts val="155"/>
              </a:spcBef>
              <a:spcAft>
                <a:spcPts val="0"/>
              </a:spcAft>
              <a:buClrTx/>
              <a:buSzTx/>
              <a:buFontTx/>
              <a:buNone/>
              <a:tabLst/>
              <a:defRPr/>
            </a:pPr>
            <a:r>
              <a:rPr kumimoji="0" sz="1600" b="0" i="0" u="none" strike="noStrike" kern="1200" cap="none" spc="-10" normalizeH="0" baseline="0" noProof="0" dirty="0">
                <a:ln>
                  <a:noFill/>
                </a:ln>
                <a:solidFill>
                  <a:prstClr val="black"/>
                </a:solidFill>
                <a:effectLst/>
                <a:uLnTx/>
                <a:uFillTx/>
                <a:latin typeface="Calibri"/>
                <a:ea typeface="+mn-ea"/>
                <a:cs typeface="Calibri"/>
              </a:rPr>
              <a:t>75%</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4" name="object 74"/>
          <p:cNvSpPr txBox="1"/>
          <p:nvPr/>
        </p:nvSpPr>
        <p:spPr>
          <a:xfrm>
            <a:off x="7043166" y="4024884"/>
            <a:ext cx="1499235" cy="307975"/>
          </a:xfrm>
          <a:prstGeom prst="rect">
            <a:avLst/>
          </a:prstGeom>
          <a:solidFill>
            <a:srgbClr val="FFC000"/>
          </a:solidFill>
        </p:spPr>
        <p:txBody>
          <a:bodyPr vert="horz" wrap="square" lIns="0" tIns="19050" rIns="0" bIns="0" rtlCol="0">
            <a:spAutoFit/>
          </a:bodyPr>
          <a:lstStyle/>
          <a:p>
            <a:pPr marL="8255" marR="0" lvl="0" indent="0" algn="ctr" defTabSz="914400" rtl="0" eaLnBrk="1" fontAlgn="auto" latinLnBrk="0" hangingPunct="1">
              <a:lnSpc>
                <a:spcPct val="100000"/>
              </a:lnSpc>
              <a:spcBef>
                <a:spcPts val="150"/>
              </a:spcBef>
              <a:spcAft>
                <a:spcPts val="0"/>
              </a:spcAft>
              <a:buClrTx/>
              <a:buSzTx/>
              <a:buFontTx/>
              <a:buNone/>
              <a:tabLst/>
              <a:defRPr/>
            </a:pPr>
            <a:r>
              <a:rPr kumimoji="0" sz="1600" b="0" i="0" u="none" strike="noStrike" kern="1200" cap="none" spc="-10" normalizeH="0" baseline="0" noProof="0" dirty="0">
                <a:ln>
                  <a:noFill/>
                </a:ln>
                <a:solidFill>
                  <a:prstClr val="black"/>
                </a:solidFill>
                <a:effectLst/>
                <a:uLnTx/>
                <a:uFillTx/>
                <a:latin typeface="Calibri"/>
                <a:ea typeface="+mn-ea"/>
                <a:cs typeface="Calibri"/>
              </a:rPr>
              <a:t>79%</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5" name="object 75"/>
          <p:cNvSpPr txBox="1"/>
          <p:nvPr/>
        </p:nvSpPr>
        <p:spPr>
          <a:xfrm>
            <a:off x="6864095" y="3255264"/>
            <a:ext cx="1394460" cy="307975"/>
          </a:xfrm>
          <a:prstGeom prst="rect">
            <a:avLst/>
          </a:prstGeom>
          <a:solidFill>
            <a:srgbClr val="FFC000"/>
          </a:solidFill>
        </p:spPr>
        <p:txBody>
          <a:bodyPr vert="horz" wrap="square" lIns="0" tIns="18415" rIns="0" bIns="0" rtlCol="0">
            <a:spAutoFit/>
          </a:bodyPr>
          <a:lstStyle/>
          <a:p>
            <a:pPr marL="18415" marR="0" lvl="0" indent="0" algn="ctr" defTabSz="914400" rtl="0" eaLnBrk="1" fontAlgn="auto" latinLnBrk="0" hangingPunct="1">
              <a:lnSpc>
                <a:spcPct val="100000"/>
              </a:lnSpc>
              <a:spcBef>
                <a:spcPts val="145"/>
              </a:spcBef>
              <a:spcAft>
                <a:spcPts val="0"/>
              </a:spcAft>
              <a:buClrTx/>
              <a:buSzTx/>
              <a:buFontTx/>
              <a:buNone/>
              <a:tabLst/>
              <a:defRPr/>
            </a:pPr>
            <a:r>
              <a:rPr kumimoji="0" sz="1600" b="0" i="0" u="none" strike="noStrike" kern="1200" cap="none" spc="-10" normalizeH="0" baseline="0" noProof="0" dirty="0">
                <a:ln>
                  <a:noFill/>
                </a:ln>
                <a:solidFill>
                  <a:prstClr val="black"/>
                </a:solidFill>
                <a:effectLst/>
                <a:uLnTx/>
                <a:uFillTx/>
                <a:latin typeface="Calibri"/>
                <a:ea typeface="+mn-ea"/>
                <a:cs typeface="Calibri"/>
              </a:rPr>
              <a:t>75%</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6" name="object 76"/>
          <p:cNvSpPr txBox="1"/>
          <p:nvPr/>
        </p:nvSpPr>
        <p:spPr>
          <a:xfrm>
            <a:off x="7165847" y="2485644"/>
            <a:ext cx="1432560" cy="307975"/>
          </a:xfrm>
          <a:prstGeom prst="rect">
            <a:avLst/>
          </a:prstGeom>
          <a:solidFill>
            <a:srgbClr val="FFC000"/>
          </a:solidFill>
        </p:spPr>
        <p:txBody>
          <a:bodyPr vert="horz" wrap="square" lIns="0" tIns="18415" rIns="0" bIns="0" rtlCol="0">
            <a:spAutoFit/>
          </a:bodyPr>
          <a:lstStyle/>
          <a:p>
            <a:pPr marL="0" marR="0" lvl="0" indent="0" algn="ctr" defTabSz="914400" rtl="0" eaLnBrk="1" fontAlgn="auto" latinLnBrk="0" hangingPunct="1">
              <a:lnSpc>
                <a:spcPct val="100000"/>
              </a:lnSpc>
              <a:spcBef>
                <a:spcPts val="145"/>
              </a:spcBef>
              <a:spcAft>
                <a:spcPts val="0"/>
              </a:spcAft>
              <a:buClrTx/>
              <a:buSzTx/>
              <a:buFontTx/>
              <a:buNone/>
              <a:tabLst/>
              <a:defRPr/>
            </a:pPr>
            <a:r>
              <a:rPr kumimoji="0" sz="1600" b="0" i="0" u="none" strike="noStrike" kern="1200" cap="none" spc="-10" normalizeH="0" baseline="0" noProof="0" dirty="0">
                <a:ln>
                  <a:noFill/>
                </a:ln>
                <a:solidFill>
                  <a:prstClr val="black"/>
                </a:solidFill>
                <a:effectLst/>
                <a:uLnTx/>
                <a:uFillTx/>
                <a:latin typeface="Calibri"/>
                <a:ea typeface="+mn-ea"/>
                <a:cs typeface="Calibri"/>
              </a:rPr>
              <a:t>76%</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7" name="object 77"/>
          <p:cNvSpPr txBox="1"/>
          <p:nvPr/>
        </p:nvSpPr>
        <p:spPr>
          <a:xfrm>
            <a:off x="7043166" y="1716023"/>
            <a:ext cx="1386205" cy="307975"/>
          </a:xfrm>
          <a:prstGeom prst="rect">
            <a:avLst/>
          </a:prstGeom>
          <a:solidFill>
            <a:srgbClr val="FFC000"/>
          </a:solidFill>
        </p:spPr>
        <p:txBody>
          <a:bodyPr vert="horz" wrap="square" lIns="0" tIns="17780" rIns="0" bIns="0" rtlCol="0">
            <a:spAutoFit/>
          </a:bodyPr>
          <a:lstStyle/>
          <a:p>
            <a:pPr marL="0" marR="2540" lvl="0" indent="0" algn="ctr" defTabSz="914400" rtl="0" eaLnBrk="1" fontAlgn="auto" latinLnBrk="0" hangingPunct="1">
              <a:lnSpc>
                <a:spcPct val="100000"/>
              </a:lnSpc>
              <a:spcBef>
                <a:spcPts val="140"/>
              </a:spcBef>
              <a:spcAft>
                <a:spcPts val="0"/>
              </a:spcAft>
              <a:buClrTx/>
              <a:buSzTx/>
              <a:buFontTx/>
              <a:buNone/>
              <a:tabLst/>
              <a:defRPr/>
            </a:pPr>
            <a:r>
              <a:rPr kumimoji="0" sz="1600" b="0" i="0" u="none" strike="noStrike" kern="1200" cap="none" spc="-10" normalizeH="0" baseline="0" noProof="0" dirty="0">
                <a:ln>
                  <a:noFill/>
                </a:ln>
                <a:solidFill>
                  <a:prstClr val="black"/>
                </a:solidFill>
                <a:effectLst/>
                <a:uLnTx/>
                <a:uFillTx/>
                <a:latin typeface="Calibri"/>
                <a:ea typeface="+mn-ea"/>
                <a:cs typeface="Calibri"/>
              </a:rPr>
              <a:t>74%</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8" name="object 78"/>
          <p:cNvSpPr txBox="1"/>
          <p:nvPr/>
        </p:nvSpPr>
        <p:spPr>
          <a:xfrm>
            <a:off x="8258556" y="5565647"/>
            <a:ext cx="1445895" cy="307975"/>
          </a:xfrm>
          <a:prstGeom prst="rect">
            <a:avLst/>
          </a:prstGeom>
          <a:solidFill>
            <a:srgbClr val="5B9BD5"/>
          </a:solidFill>
        </p:spPr>
        <p:txBody>
          <a:bodyPr vert="horz" wrap="square" lIns="0" tIns="17780" rIns="0" bIns="0" rtlCol="0">
            <a:spAutoFit/>
          </a:bodyPr>
          <a:lstStyle/>
          <a:p>
            <a:pPr marL="5715" marR="0" lvl="0" indent="0" algn="ctr" defTabSz="914400" rtl="0" eaLnBrk="1" fontAlgn="auto" latinLnBrk="0" hangingPunct="1">
              <a:lnSpc>
                <a:spcPct val="100000"/>
              </a:lnSpc>
              <a:spcBef>
                <a:spcPts val="140"/>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75%</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9" name="object 79"/>
          <p:cNvSpPr txBox="1"/>
          <p:nvPr/>
        </p:nvSpPr>
        <p:spPr>
          <a:xfrm>
            <a:off x="8263318" y="4794503"/>
            <a:ext cx="1441450" cy="307975"/>
          </a:xfrm>
          <a:prstGeom prst="rect">
            <a:avLst/>
          </a:prstGeom>
          <a:solidFill>
            <a:srgbClr val="5B9BD5"/>
          </a:solidFill>
        </p:spPr>
        <p:txBody>
          <a:bodyPr vert="horz" wrap="square" lIns="0" tIns="19050" rIns="0" bIns="0" rtlCol="0">
            <a:spAutoFit/>
          </a:bodyPr>
          <a:lstStyle/>
          <a:p>
            <a:pPr marL="635" marR="0" lvl="0" indent="0" algn="ctr" defTabSz="914400" rtl="0" eaLnBrk="1" fontAlgn="auto" latinLnBrk="0" hangingPunct="1">
              <a:lnSpc>
                <a:spcPct val="100000"/>
              </a:lnSpc>
              <a:spcBef>
                <a:spcPts val="150"/>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77%</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80" name="object 80"/>
          <p:cNvSpPr txBox="1"/>
          <p:nvPr/>
        </p:nvSpPr>
        <p:spPr>
          <a:xfrm>
            <a:off x="8542019" y="4024884"/>
            <a:ext cx="1451610" cy="307975"/>
          </a:xfrm>
          <a:prstGeom prst="rect">
            <a:avLst/>
          </a:prstGeom>
          <a:solidFill>
            <a:srgbClr val="5B9BD5"/>
          </a:solidFill>
        </p:spPr>
        <p:txBody>
          <a:bodyPr vert="horz" wrap="square" lIns="0" tIns="18415" rIns="0" bIns="0" rtlCol="0">
            <a:spAutoFit/>
          </a:bodyPr>
          <a:lstStyle/>
          <a:p>
            <a:pPr marL="0" marR="12700" lvl="0" indent="0" algn="ctr" defTabSz="914400" rtl="0" eaLnBrk="1" fontAlgn="auto" latinLnBrk="0" hangingPunct="1">
              <a:lnSpc>
                <a:spcPct val="100000"/>
              </a:lnSpc>
              <a:spcBef>
                <a:spcPts val="14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76%</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81" name="object 81"/>
          <p:cNvSpPr txBox="1"/>
          <p:nvPr/>
        </p:nvSpPr>
        <p:spPr>
          <a:xfrm>
            <a:off x="8258556" y="3255264"/>
            <a:ext cx="1445895" cy="307975"/>
          </a:xfrm>
          <a:prstGeom prst="rect">
            <a:avLst/>
          </a:prstGeom>
          <a:solidFill>
            <a:srgbClr val="5B9BD5"/>
          </a:solidFill>
        </p:spPr>
        <p:txBody>
          <a:bodyPr vert="horz" wrap="square" lIns="0" tIns="18415" rIns="0" bIns="0" rtlCol="0">
            <a:spAutoFit/>
          </a:bodyPr>
          <a:lstStyle/>
          <a:p>
            <a:pPr marL="24130" marR="0" lvl="0" indent="0" algn="ctr" defTabSz="914400" rtl="0" eaLnBrk="1" fontAlgn="auto" latinLnBrk="0" hangingPunct="1">
              <a:lnSpc>
                <a:spcPct val="100000"/>
              </a:lnSpc>
              <a:spcBef>
                <a:spcPts val="14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76%</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82" name="object 82"/>
          <p:cNvSpPr txBox="1"/>
          <p:nvPr/>
        </p:nvSpPr>
        <p:spPr>
          <a:xfrm>
            <a:off x="8598407" y="2485644"/>
            <a:ext cx="1395730" cy="307975"/>
          </a:xfrm>
          <a:prstGeom prst="rect">
            <a:avLst/>
          </a:prstGeom>
          <a:solidFill>
            <a:srgbClr val="5B9BD5"/>
          </a:solidFill>
        </p:spPr>
        <p:txBody>
          <a:bodyPr vert="horz" wrap="square" lIns="0" tIns="17780" rIns="0" bIns="0" rtlCol="0">
            <a:spAutoFit/>
          </a:bodyPr>
          <a:lstStyle/>
          <a:p>
            <a:pPr marL="17145" marR="0" lvl="0" indent="0" algn="ctr" defTabSz="914400" rtl="0" eaLnBrk="1" fontAlgn="auto" latinLnBrk="0" hangingPunct="1">
              <a:lnSpc>
                <a:spcPct val="100000"/>
              </a:lnSpc>
              <a:spcBef>
                <a:spcPts val="140"/>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75%</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83" name="object 83"/>
          <p:cNvSpPr txBox="1"/>
          <p:nvPr/>
        </p:nvSpPr>
        <p:spPr>
          <a:xfrm>
            <a:off x="8429243" y="1716023"/>
            <a:ext cx="1469390" cy="307975"/>
          </a:xfrm>
          <a:prstGeom prst="rect">
            <a:avLst/>
          </a:prstGeom>
          <a:solidFill>
            <a:srgbClr val="5B9BD5"/>
          </a:solidFill>
        </p:spPr>
        <p:txBody>
          <a:bodyPr vert="horz" wrap="square" lIns="0" tIns="17145" rIns="0" bIns="0" rtlCol="0">
            <a:spAutoFit/>
          </a:bodyPr>
          <a:lstStyle/>
          <a:p>
            <a:pPr marL="0" marR="0" lvl="0" indent="0" algn="ctr" defTabSz="914400" rtl="0" eaLnBrk="1" fontAlgn="auto" latinLnBrk="0" hangingPunct="1">
              <a:lnSpc>
                <a:spcPct val="100000"/>
              </a:lnSpc>
              <a:spcBef>
                <a:spcPts val="13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78%</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84" name="object 84"/>
          <p:cNvSpPr txBox="1"/>
          <p:nvPr/>
        </p:nvSpPr>
        <p:spPr>
          <a:xfrm>
            <a:off x="2521819" y="6157774"/>
            <a:ext cx="16510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1" u="none" strike="noStrike" kern="1200" cap="none" spc="0" normalizeH="0" baseline="0" noProof="0" dirty="0">
                <a:ln>
                  <a:noFill/>
                </a:ln>
                <a:solidFill>
                  <a:srgbClr val="595958"/>
                </a:solidFill>
                <a:effectLst/>
                <a:uLnTx/>
                <a:uFillTx/>
                <a:latin typeface="Calibri"/>
                <a:ea typeface="+mn-ea"/>
                <a:cs typeface="Calibri"/>
              </a:rPr>
              <a:t>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85" name="object 85"/>
          <p:cNvSpPr txBox="1"/>
          <p:nvPr/>
        </p:nvSpPr>
        <p:spPr>
          <a:xfrm>
            <a:off x="3435305" y="6157774"/>
            <a:ext cx="22352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1" u="none" strike="noStrike" kern="1200" cap="none" spc="0" normalizeH="0" baseline="0" noProof="0" dirty="0">
                <a:ln>
                  <a:noFill/>
                </a:ln>
                <a:solidFill>
                  <a:srgbClr val="595958"/>
                </a:solidFill>
                <a:effectLst/>
                <a:uLnTx/>
                <a:uFillTx/>
                <a:latin typeface="Calibri"/>
                <a:ea typeface="+mn-ea"/>
                <a:cs typeface="Calibri"/>
              </a:rPr>
              <a:t>50%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86" name="object 86"/>
          <p:cNvSpPr txBox="1"/>
          <p:nvPr/>
        </p:nvSpPr>
        <p:spPr>
          <a:xfrm>
            <a:off x="4348791" y="6157774"/>
            <a:ext cx="28130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1" u="none" strike="noStrike" kern="1200" cap="none" spc="0" normalizeH="0" baseline="0" noProof="0" dirty="0">
                <a:ln>
                  <a:noFill/>
                </a:ln>
                <a:solidFill>
                  <a:srgbClr val="595958"/>
                </a:solidFill>
                <a:effectLst/>
                <a:uLnTx/>
                <a:uFillTx/>
                <a:latin typeface="Calibri"/>
                <a:ea typeface="+mn-ea"/>
                <a:cs typeface="Calibri"/>
              </a:rPr>
              <a:t>100%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87" name="object 87"/>
          <p:cNvSpPr txBox="1"/>
          <p:nvPr/>
        </p:nvSpPr>
        <p:spPr>
          <a:xfrm>
            <a:off x="5291194" y="6157774"/>
            <a:ext cx="28130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1" u="none" strike="noStrike" kern="1200" cap="none" spc="0" normalizeH="0" baseline="0" noProof="0" dirty="0">
                <a:ln>
                  <a:noFill/>
                </a:ln>
                <a:solidFill>
                  <a:srgbClr val="595958"/>
                </a:solidFill>
                <a:effectLst/>
                <a:uLnTx/>
                <a:uFillTx/>
                <a:latin typeface="Calibri"/>
                <a:ea typeface="+mn-ea"/>
                <a:cs typeface="Calibri"/>
              </a:rPr>
              <a:t>150%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88" name="object 88"/>
          <p:cNvSpPr txBox="1"/>
          <p:nvPr/>
        </p:nvSpPr>
        <p:spPr>
          <a:xfrm>
            <a:off x="6233598" y="6157774"/>
            <a:ext cx="28130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1" u="none" strike="noStrike" kern="1200" cap="none" spc="0" normalizeH="0" baseline="0" noProof="0" dirty="0">
                <a:ln>
                  <a:noFill/>
                </a:ln>
                <a:solidFill>
                  <a:srgbClr val="595958"/>
                </a:solidFill>
                <a:effectLst/>
                <a:uLnTx/>
                <a:uFillTx/>
                <a:latin typeface="Calibri"/>
                <a:ea typeface="+mn-ea"/>
                <a:cs typeface="Calibri"/>
              </a:rPr>
              <a:t>200%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89" name="object 89"/>
          <p:cNvSpPr txBox="1"/>
          <p:nvPr/>
        </p:nvSpPr>
        <p:spPr>
          <a:xfrm>
            <a:off x="7176001" y="6157774"/>
            <a:ext cx="28130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1" u="none" strike="noStrike" kern="1200" cap="none" spc="0" normalizeH="0" baseline="0" noProof="0" dirty="0">
                <a:ln>
                  <a:noFill/>
                </a:ln>
                <a:solidFill>
                  <a:srgbClr val="595958"/>
                </a:solidFill>
                <a:effectLst/>
                <a:uLnTx/>
                <a:uFillTx/>
                <a:latin typeface="Calibri"/>
                <a:ea typeface="+mn-ea"/>
                <a:cs typeface="Calibri"/>
              </a:rPr>
              <a:t>250%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90" name="object 90"/>
          <p:cNvSpPr txBox="1"/>
          <p:nvPr/>
        </p:nvSpPr>
        <p:spPr>
          <a:xfrm>
            <a:off x="8118405" y="6157774"/>
            <a:ext cx="28130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1" u="none" strike="noStrike" kern="1200" cap="none" spc="0" normalizeH="0" baseline="0" noProof="0" dirty="0">
                <a:ln>
                  <a:noFill/>
                </a:ln>
                <a:solidFill>
                  <a:srgbClr val="595958"/>
                </a:solidFill>
                <a:effectLst/>
                <a:uLnTx/>
                <a:uFillTx/>
                <a:latin typeface="Calibri"/>
                <a:ea typeface="+mn-ea"/>
                <a:cs typeface="Calibri"/>
              </a:rPr>
              <a:t>300%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91" name="object 91"/>
          <p:cNvSpPr txBox="1"/>
          <p:nvPr/>
        </p:nvSpPr>
        <p:spPr>
          <a:xfrm>
            <a:off x="9060808" y="6157774"/>
            <a:ext cx="28130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1" u="none" strike="noStrike" kern="1200" cap="none" spc="0" normalizeH="0" baseline="0" noProof="0" dirty="0">
                <a:ln>
                  <a:noFill/>
                </a:ln>
                <a:solidFill>
                  <a:srgbClr val="595958"/>
                </a:solidFill>
                <a:effectLst/>
                <a:uLnTx/>
                <a:uFillTx/>
                <a:latin typeface="Calibri"/>
                <a:ea typeface="+mn-ea"/>
                <a:cs typeface="Calibri"/>
              </a:rPr>
              <a:t>350%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92" name="object 92"/>
          <p:cNvSpPr txBox="1"/>
          <p:nvPr/>
        </p:nvSpPr>
        <p:spPr>
          <a:xfrm>
            <a:off x="10003211" y="6157774"/>
            <a:ext cx="28130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1" u="none" strike="noStrike" kern="1200" cap="none" spc="0" normalizeH="0" baseline="0" noProof="0" dirty="0">
                <a:ln>
                  <a:noFill/>
                </a:ln>
                <a:solidFill>
                  <a:srgbClr val="595958"/>
                </a:solidFill>
                <a:effectLst/>
                <a:uLnTx/>
                <a:uFillTx/>
                <a:latin typeface="Calibri"/>
                <a:ea typeface="+mn-ea"/>
                <a:cs typeface="Calibri"/>
              </a:rPr>
              <a:t>400%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93" name="object 93"/>
          <p:cNvSpPr txBox="1"/>
          <p:nvPr/>
        </p:nvSpPr>
        <p:spPr>
          <a:xfrm>
            <a:off x="10945615" y="6157774"/>
            <a:ext cx="28130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1" u="none" strike="noStrike" kern="1200" cap="none" spc="0" normalizeH="0" baseline="0" noProof="0" dirty="0">
                <a:ln>
                  <a:noFill/>
                </a:ln>
                <a:solidFill>
                  <a:srgbClr val="595958"/>
                </a:solidFill>
                <a:effectLst/>
                <a:uLnTx/>
                <a:uFillTx/>
                <a:latin typeface="Calibri"/>
                <a:ea typeface="+mn-ea"/>
                <a:cs typeface="Calibri"/>
              </a:rPr>
              <a:t>450%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94" name="object 94"/>
          <p:cNvSpPr txBox="1"/>
          <p:nvPr/>
        </p:nvSpPr>
        <p:spPr>
          <a:xfrm>
            <a:off x="1108965" y="5525091"/>
            <a:ext cx="127254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Jacksonville</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95" name="object 95"/>
          <p:cNvSpPr txBox="1"/>
          <p:nvPr/>
        </p:nvSpPr>
        <p:spPr>
          <a:xfrm>
            <a:off x="1497090" y="4755205"/>
            <a:ext cx="88519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Orlando</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96" name="object 96"/>
          <p:cNvSpPr txBox="1"/>
          <p:nvPr/>
        </p:nvSpPr>
        <p:spPr>
          <a:xfrm>
            <a:off x="1636560" y="3985318"/>
            <a:ext cx="74612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0" u="none" strike="noStrike" kern="1200" cap="none" spc="0" normalizeH="0" baseline="0" noProof="0" dirty="0">
                <a:ln>
                  <a:noFill/>
                </a:ln>
                <a:solidFill>
                  <a:srgbClr val="595958"/>
                </a:solidFill>
                <a:effectLst/>
                <a:uLnTx/>
                <a:uFillTx/>
                <a:latin typeface="Calibri"/>
                <a:ea typeface="+mn-ea"/>
                <a:cs typeface="Calibri"/>
              </a:rPr>
              <a:t>T</a:t>
            </a:r>
            <a:r>
              <a:rPr kumimoji="0" sz="2000" b="1" i="0" u="none" strike="noStrike" kern="1200" cap="none" spc="-10" normalizeH="0" baseline="0" noProof="0" dirty="0">
                <a:ln>
                  <a:noFill/>
                </a:ln>
                <a:solidFill>
                  <a:srgbClr val="595958"/>
                </a:solidFill>
                <a:effectLst/>
                <a:uLnTx/>
                <a:uFillTx/>
                <a:latin typeface="Calibri"/>
                <a:ea typeface="+mn-ea"/>
                <a:cs typeface="Calibri"/>
              </a:rPr>
              <a:t>a</a:t>
            </a:r>
            <a:r>
              <a:rPr kumimoji="0" sz="2000" b="1" i="0" u="none" strike="noStrike" kern="1200" cap="none" spc="-15" normalizeH="0" baseline="0" noProof="0" dirty="0">
                <a:ln>
                  <a:noFill/>
                </a:ln>
                <a:solidFill>
                  <a:srgbClr val="595958"/>
                </a:solidFill>
                <a:effectLst/>
                <a:uLnTx/>
                <a:uFillTx/>
                <a:latin typeface="Calibri"/>
                <a:ea typeface="+mn-ea"/>
                <a:cs typeface="Calibri"/>
              </a:rPr>
              <a:t>m</a:t>
            </a:r>
            <a:r>
              <a:rPr kumimoji="0" sz="2000" b="1" i="0" u="none" strike="noStrike" kern="1200" cap="none" spc="0" normalizeH="0" baseline="0" noProof="0" dirty="0">
                <a:ln>
                  <a:noFill/>
                </a:ln>
                <a:solidFill>
                  <a:srgbClr val="595958"/>
                </a:solidFill>
                <a:effectLst/>
                <a:uLnTx/>
                <a:uFillTx/>
                <a:latin typeface="Calibri"/>
                <a:ea typeface="+mn-ea"/>
                <a:cs typeface="Calibri"/>
              </a:rPr>
              <a:t>pa</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97" name="object 97"/>
          <p:cNvSpPr txBox="1"/>
          <p:nvPr/>
        </p:nvSpPr>
        <p:spPr>
          <a:xfrm>
            <a:off x="1086059" y="3215431"/>
            <a:ext cx="1296035"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W.Palm</a:t>
            </a:r>
            <a:r>
              <a:rPr kumimoji="0" sz="2000" b="1" i="0" u="none" strike="noStrike" kern="1200" cap="none" spc="-60" normalizeH="0" baseline="0" noProof="0" dirty="0">
                <a:ln>
                  <a:noFill/>
                </a:ln>
                <a:solidFill>
                  <a:srgbClr val="595958"/>
                </a:solidFill>
                <a:effectLst/>
                <a:uLnTx/>
                <a:uFillTx/>
                <a:latin typeface="Calibri"/>
                <a:ea typeface="+mn-ea"/>
                <a:cs typeface="Calibri"/>
              </a:rPr>
              <a:t> </a:t>
            </a:r>
            <a:r>
              <a:rPr kumimoji="0" sz="2000" b="1" i="0" u="none" strike="noStrike" kern="1200" cap="none" spc="-5" normalizeH="0" baseline="0" noProof="0" dirty="0">
                <a:ln>
                  <a:noFill/>
                </a:ln>
                <a:solidFill>
                  <a:srgbClr val="595958"/>
                </a:solidFill>
                <a:effectLst/>
                <a:uLnTx/>
                <a:uFillTx/>
                <a:latin typeface="Calibri"/>
                <a:ea typeface="+mn-ea"/>
                <a:cs typeface="Calibri"/>
              </a:rPr>
              <a:t>Bch</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98" name="object 98"/>
          <p:cNvSpPr txBox="1"/>
          <p:nvPr/>
        </p:nvSpPr>
        <p:spPr>
          <a:xfrm>
            <a:off x="908158" y="2445545"/>
            <a:ext cx="1473835"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Ft.Lauderdale</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99" name="object 99"/>
          <p:cNvSpPr txBox="1"/>
          <p:nvPr/>
        </p:nvSpPr>
        <p:spPr>
          <a:xfrm>
            <a:off x="1677281" y="1675658"/>
            <a:ext cx="703580"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1" i="0" u="none" strike="noStrike" kern="1200" cap="none" spc="0" normalizeH="0" baseline="0" noProof="0" dirty="0">
                <a:ln>
                  <a:noFill/>
                </a:ln>
                <a:solidFill>
                  <a:srgbClr val="595958"/>
                </a:solidFill>
                <a:effectLst/>
                <a:uLnTx/>
                <a:uFillTx/>
                <a:latin typeface="Calibri"/>
                <a:ea typeface="+mn-ea"/>
                <a:cs typeface="Calibri"/>
              </a:rPr>
              <a:t>M</a:t>
            </a:r>
            <a:r>
              <a:rPr kumimoji="0" sz="2000" b="1" i="0" u="none" strike="noStrike" kern="1200" cap="none" spc="-5" normalizeH="0" baseline="0" noProof="0" dirty="0">
                <a:ln>
                  <a:noFill/>
                </a:ln>
                <a:solidFill>
                  <a:srgbClr val="595958"/>
                </a:solidFill>
                <a:effectLst/>
                <a:uLnTx/>
                <a:uFillTx/>
                <a:latin typeface="Calibri"/>
                <a:ea typeface="+mn-ea"/>
                <a:cs typeface="Calibri"/>
              </a:rPr>
              <a:t>i</a:t>
            </a:r>
            <a:r>
              <a:rPr kumimoji="0" sz="2000" b="1" i="0" u="none" strike="noStrike" kern="1200" cap="none" spc="-10" normalizeH="0" baseline="0" noProof="0" dirty="0">
                <a:ln>
                  <a:noFill/>
                </a:ln>
                <a:solidFill>
                  <a:srgbClr val="595958"/>
                </a:solidFill>
                <a:effectLst/>
                <a:uLnTx/>
                <a:uFillTx/>
                <a:latin typeface="Calibri"/>
                <a:ea typeface="+mn-ea"/>
                <a:cs typeface="Calibri"/>
              </a:rPr>
              <a:t>a</a:t>
            </a:r>
            <a:r>
              <a:rPr kumimoji="0" sz="2000" b="1" i="0" u="none" strike="noStrike" kern="1200" cap="none" spc="-15" normalizeH="0" baseline="0" noProof="0" dirty="0">
                <a:ln>
                  <a:noFill/>
                </a:ln>
                <a:solidFill>
                  <a:srgbClr val="595958"/>
                </a:solidFill>
                <a:effectLst/>
                <a:uLnTx/>
                <a:uFillTx/>
                <a:latin typeface="Calibri"/>
                <a:ea typeface="+mn-ea"/>
                <a:cs typeface="Calibri"/>
              </a:rPr>
              <a:t>m</a:t>
            </a:r>
            <a:r>
              <a:rPr kumimoji="0" sz="2000" b="1" i="0" u="none" strike="noStrike" kern="1200" cap="none" spc="0" normalizeH="0" baseline="0" noProof="0" dirty="0">
                <a:ln>
                  <a:noFill/>
                </a:ln>
                <a:solidFill>
                  <a:srgbClr val="595958"/>
                </a:solidFill>
                <a:effectLst/>
                <a:uLnTx/>
                <a:uFillTx/>
                <a:latin typeface="Calibri"/>
                <a:ea typeface="+mn-ea"/>
                <a:cs typeface="Calibri"/>
              </a:rPr>
              <a:t>i</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100" name="object 100"/>
          <p:cNvSpPr/>
          <p:nvPr/>
        </p:nvSpPr>
        <p:spPr>
          <a:xfrm>
            <a:off x="3278123" y="1437132"/>
            <a:ext cx="140335" cy="140335"/>
          </a:xfrm>
          <a:custGeom>
            <a:avLst/>
            <a:gdLst/>
            <a:ahLst/>
            <a:cxnLst/>
            <a:rect l="l" t="t" r="r" b="b"/>
            <a:pathLst>
              <a:path w="140335" h="140334">
                <a:moveTo>
                  <a:pt x="0" y="0"/>
                </a:moveTo>
                <a:lnTo>
                  <a:pt x="140208" y="0"/>
                </a:lnTo>
                <a:lnTo>
                  <a:pt x="140208" y="140208"/>
                </a:lnTo>
                <a:lnTo>
                  <a:pt x="0" y="140208"/>
                </a:lnTo>
                <a:lnTo>
                  <a:pt x="0"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1" name="object 101"/>
          <p:cNvSpPr/>
          <p:nvPr/>
        </p:nvSpPr>
        <p:spPr>
          <a:xfrm>
            <a:off x="4447032" y="1437132"/>
            <a:ext cx="140335" cy="140335"/>
          </a:xfrm>
          <a:custGeom>
            <a:avLst/>
            <a:gdLst/>
            <a:ahLst/>
            <a:cxnLst/>
            <a:rect l="l" t="t" r="r" b="b"/>
            <a:pathLst>
              <a:path w="140335" h="140334">
                <a:moveTo>
                  <a:pt x="0" y="0"/>
                </a:moveTo>
                <a:lnTo>
                  <a:pt x="140208" y="0"/>
                </a:lnTo>
                <a:lnTo>
                  <a:pt x="140208" y="140208"/>
                </a:lnTo>
                <a:lnTo>
                  <a:pt x="0" y="140208"/>
                </a:lnTo>
                <a:lnTo>
                  <a:pt x="0"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2" name="object 102"/>
          <p:cNvSpPr/>
          <p:nvPr/>
        </p:nvSpPr>
        <p:spPr>
          <a:xfrm>
            <a:off x="5615940" y="1437132"/>
            <a:ext cx="140335" cy="140335"/>
          </a:xfrm>
          <a:custGeom>
            <a:avLst/>
            <a:gdLst/>
            <a:ahLst/>
            <a:cxnLst/>
            <a:rect l="l" t="t" r="r" b="b"/>
            <a:pathLst>
              <a:path w="140335" h="140334">
                <a:moveTo>
                  <a:pt x="0" y="0"/>
                </a:moveTo>
                <a:lnTo>
                  <a:pt x="140208" y="0"/>
                </a:lnTo>
                <a:lnTo>
                  <a:pt x="140208" y="140208"/>
                </a:lnTo>
                <a:lnTo>
                  <a:pt x="0" y="140208"/>
                </a:lnTo>
                <a:lnTo>
                  <a:pt x="0" y="0"/>
                </a:lnTo>
                <a:close/>
              </a:path>
            </a:pathLst>
          </a:custGeom>
          <a:solidFill>
            <a:srgbClr val="A6A6A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3" name="object 103"/>
          <p:cNvSpPr/>
          <p:nvPr/>
        </p:nvSpPr>
        <p:spPr>
          <a:xfrm>
            <a:off x="6784847" y="1437132"/>
            <a:ext cx="140335" cy="140335"/>
          </a:xfrm>
          <a:custGeom>
            <a:avLst/>
            <a:gdLst/>
            <a:ahLst/>
            <a:cxnLst/>
            <a:rect l="l" t="t" r="r" b="b"/>
            <a:pathLst>
              <a:path w="140334" h="140334">
                <a:moveTo>
                  <a:pt x="0" y="0"/>
                </a:moveTo>
                <a:lnTo>
                  <a:pt x="140207" y="0"/>
                </a:lnTo>
                <a:lnTo>
                  <a:pt x="140207" y="140208"/>
                </a:lnTo>
                <a:lnTo>
                  <a:pt x="0" y="140208"/>
                </a:lnTo>
                <a:lnTo>
                  <a:pt x="0" y="0"/>
                </a:lnTo>
                <a:close/>
              </a:path>
            </a:pathLst>
          </a:custGeom>
          <a:solidFill>
            <a:srgbClr val="FFC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4" name="object 104"/>
          <p:cNvSpPr/>
          <p:nvPr/>
        </p:nvSpPr>
        <p:spPr>
          <a:xfrm>
            <a:off x="7953756" y="1437132"/>
            <a:ext cx="140335" cy="140335"/>
          </a:xfrm>
          <a:custGeom>
            <a:avLst/>
            <a:gdLst/>
            <a:ahLst/>
            <a:cxnLst/>
            <a:rect l="l" t="t" r="r" b="b"/>
            <a:pathLst>
              <a:path w="140334" h="140334">
                <a:moveTo>
                  <a:pt x="0" y="0"/>
                </a:moveTo>
                <a:lnTo>
                  <a:pt x="140207" y="0"/>
                </a:lnTo>
                <a:lnTo>
                  <a:pt x="140207" y="140208"/>
                </a:lnTo>
                <a:lnTo>
                  <a:pt x="0" y="140208"/>
                </a:lnTo>
                <a:lnTo>
                  <a:pt x="0" y="0"/>
                </a:lnTo>
                <a:close/>
              </a:path>
            </a:pathLst>
          </a:custGeom>
          <a:solidFill>
            <a:srgbClr val="5B9BD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5" name="object 105"/>
          <p:cNvSpPr txBox="1"/>
          <p:nvPr/>
        </p:nvSpPr>
        <p:spPr>
          <a:xfrm>
            <a:off x="3470282" y="1313135"/>
            <a:ext cx="5215255"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tab pos="1181100" algn="l"/>
                <a:tab pos="2350135" algn="l"/>
                <a:tab pos="3519170" algn="l"/>
                <a:tab pos="4688205" algn="l"/>
              </a:tabLst>
              <a:defRPr/>
            </a:pPr>
            <a:r>
              <a:rPr kumimoji="0" sz="2000" b="1" i="1" u="none" strike="noStrike" kern="1200" cap="none" spc="-10" normalizeH="0" baseline="0" noProof="0" dirty="0">
                <a:ln>
                  <a:noFill/>
                </a:ln>
                <a:solidFill>
                  <a:srgbClr val="595958"/>
                </a:solidFill>
                <a:effectLst/>
                <a:uLnTx/>
                <a:uFillTx/>
                <a:latin typeface="Calibri"/>
                <a:ea typeface="+mn-ea"/>
                <a:cs typeface="Calibri"/>
              </a:rPr>
              <a:t>2</a:t>
            </a:r>
            <a:r>
              <a:rPr kumimoji="0" sz="2000" b="1" i="1" u="none" strike="noStrike" kern="1200" cap="none" spc="0" normalizeH="0" baseline="0" noProof="0" dirty="0">
                <a:ln>
                  <a:noFill/>
                </a:ln>
                <a:solidFill>
                  <a:srgbClr val="595958"/>
                </a:solidFill>
                <a:effectLst/>
                <a:uLnTx/>
                <a:uFillTx/>
                <a:latin typeface="Calibri"/>
                <a:ea typeface="+mn-ea"/>
                <a:cs typeface="Calibri"/>
              </a:rPr>
              <a:t>0</a:t>
            </a:r>
            <a:r>
              <a:rPr kumimoji="0" sz="2000" b="1" i="1" u="none" strike="noStrike" kern="1200" cap="none" spc="-10" normalizeH="0" baseline="0" noProof="0" dirty="0">
                <a:ln>
                  <a:noFill/>
                </a:ln>
                <a:solidFill>
                  <a:srgbClr val="595958"/>
                </a:solidFill>
                <a:effectLst/>
                <a:uLnTx/>
                <a:uFillTx/>
                <a:latin typeface="Calibri"/>
                <a:ea typeface="+mn-ea"/>
                <a:cs typeface="Calibri"/>
              </a:rPr>
              <a:t>1</a:t>
            </a:r>
            <a:r>
              <a:rPr kumimoji="0" sz="2000" b="1" i="1" u="none" strike="noStrike" kern="1200" cap="none" spc="0" normalizeH="0" baseline="0" noProof="0" dirty="0">
                <a:ln>
                  <a:noFill/>
                </a:ln>
                <a:solidFill>
                  <a:srgbClr val="595958"/>
                </a:solidFill>
                <a:effectLst/>
                <a:uLnTx/>
                <a:uFillTx/>
                <a:latin typeface="Calibri"/>
                <a:ea typeface="+mn-ea"/>
                <a:cs typeface="Calibri"/>
              </a:rPr>
              <a:t>7	</a:t>
            </a:r>
            <a:r>
              <a:rPr kumimoji="0" sz="2000" b="1" i="1" u="none" strike="noStrike" kern="1200" cap="none" spc="-10" normalizeH="0" baseline="0" noProof="0" dirty="0">
                <a:ln>
                  <a:noFill/>
                </a:ln>
                <a:solidFill>
                  <a:srgbClr val="595958"/>
                </a:solidFill>
                <a:effectLst/>
                <a:uLnTx/>
                <a:uFillTx/>
                <a:latin typeface="Calibri"/>
                <a:ea typeface="+mn-ea"/>
                <a:cs typeface="Calibri"/>
              </a:rPr>
              <a:t>2</a:t>
            </a:r>
            <a:r>
              <a:rPr kumimoji="0" sz="2000" b="1" i="1" u="none" strike="noStrike" kern="1200" cap="none" spc="0" normalizeH="0" baseline="0" noProof="0" dirty="0">
                <a:ln>
                  <a:noFill/>
                </a:ln>
                <a:solidFill>
                  <a:srgbClr val="595958"/>
                </a:solidFill>
                <a:effectLst/>
                <a:uLnTx/>
                <a:uFillTx/>
                <a:latin typeface="Calibri"/>
                <a:ea typeface="+mn-ea"/>
                <a:cs typeface="Calibri"/>
              </a:rPr>
              <a:t>0</a:t>
            </a:r>
            <a:r>
              <a:rPr kumimoji="0" sz="2000" b="1" i="1" u="none" strike="noStrike" kern="1200" cap="none" spc="-10" normalizeH="0" baseline="0" noProof="0" dirty="0">
                <a:ln>
                  <a:noFill/>
                </a:ln>
                <a:solidFill>
                  <a:srgbClr val="595958"/>
                </a:solidFill>
                <a:effectLst/>
                <a:uLnTx/>
                <a:uFillTx/>
                <a:latin typeface="Calibri"/>
                <a:ea typeface="+mn-ea"/>
                <a:cs typeface="Calibri"/>
              </a:rPr>
              <a:t>1</a:t>
            </a:r>
            <a:r>
              <a:rPr kumimoji="0" sz="2000" b="1" i="1" u="none" strike="noStrike" kern="1200" cap="none" spc="0" normalizeH="0" baseline="0" noProof="0" dirty="0">
                <a:ln>
                  <a:noFill/>
                </a:ln>
                <a:solidFill>
                  <a:srgbClr val="595958"/>
                </a:solidFill>
                <a:effectLst/>
                <a:uLnTx/>
                <a:uFillTx/>
                <a:latin typeface="Calibri"/>
                <a:ea typeface="+mn-ea"/>
                <a:cs typeface="Calibri"/>
              </a:rPr>
              <a:t>8	</a:t>
            </a:r>
            <a:r>
              <a:rPr kumimoji="0" sz="2000" b="1" i="1" u="none" strike="noStrike" kern="1200" cap="none" spc="-10" normalizeH="0" baseline="0" noProof="0" dirty="0">
                <a:ln>
                  <a:noFill/>
                </a:ln>
                <a:solidFill>
                  <a:srgbClr val="595958"/>
                </a:solidFill>
                <a:effectLst/>
                <a:uLnTx/>
                <a:uFillTx/>
                <a:latin typeface="Calibri"/>
                <a:ea typeface="+mn-ea"/>
                <a:cs typeface="Calibri"/>
              </a:rPr>
              <a:t>2</a:t>
            </a:r>
            <a:r>
              <a:rPr kumimoji="0" sz="2000" b="1" i="1" u="none" strike="noStrike" kern="1200" cap="none" spc="0" normalizeH="0" baseline="0" noProof="0" dirty="0">
                <a:ln>
                  <a:noFill/>
                </a:ln>
                <a:solidFill>
                  <a:srgbClr val="595958"/>
                </a:solidFill>
                <a:effectLst/>
                <a:uLnTx/>
                <a:uFillTx/>
                <a:latin typeface="Calibri"/>
                <a:ea typeface="+mn-ea"/>
                <a:cs typeface="Calibri"/>
              </a:rPr>
              <a:t>0</a:t>
            </a:r>
            <a:r>
              <a:rPr kumimoji="0" sz="2000" b="1" i="1" u="none" strike="noStrike" kern="1200" cap="none" spc="-10" normalizeH="0" baseline="0" noProof="0" dirty="0">
                <a:ln>
                  <a:noFill/>
                </a:ln>
                <a:solidFill>
                  <a:srgbClr val="595958"/>
                </a:solidFill>
                <a:effectLst/>
                <a:uLnTx/>
                <a:uFillTx/>
                <a:latin typeface="Calibri"/>
                <a:ea typeface="+mn-ea"/>
                <a:cs typeface="Calibri"/>
              </a:rPr>
              <a:t>1</a:t>
            </a:r>
            <a:r>
              <a:rPr kumimoji="0" sz="2000" b="1" i="1" u="none" strike="noStrike" kern="1200" cap="none" spc="0" normalizeH="0" baseline="0" noProof="0" dirty="0">
                <a:ln>
                  <a:noFill/>
                </a:ln>
                <a:solidFill>
                  <a:srgbClr val="595958"/>
                </a:solidFill>
                <a:effectLst/>
                <a:uLnTx/>
                <a:uFillTx/>
                <a:latin typeface="Calibri"/>
                <a:ea typeface="+mn-ea"/>
                <a:cs typeface="Calibri"/>
              </a:rPr>
              <a:t>9	</a:t>
            </a:r>
            <a:r>
              <a:rPr kumimoji="0" sz="2000" b="1" i="1" u="none" strike="noStrike" kern="1200" cap="none" spc="-10" normalizeH="0" baseline="0" noProof="0" dirty="0">
                <a:ln>
                  <a:noFill/>
                </a:ln>
                <a:solidFill>
                  <a:srgbClr val="595958"/>
                </a:solidFill>
                <a:effectLst/>
                <a:uLnTx/>
                <a:uFillTx/>
                <a:latin typeface="Calibri"/>
                <a:ea typeface="+mn-ea"/>
                <a:cs typeface="Calibri"/>
              </a:rPr>
              <a:t>2</a:t>
            </a:r>
            <a:r>
              <a:rPr kumimoji="0" sz="2000" b="1" i="1" u="none" strike="noStrike" kern="1200" cap="none" spc="0" normalizeH="0" baseline="0" noProof="0" dirty="0">
                <a:ln>
                  <a:noFill/>
                </a:ln>
                <a:solidFill>
                  <a:srgbClr val="595958"/>
                </a:solidFill>
                <a:effectLst/>
                <a:uLnTx/>
                <a:uFillTx/>
                <a:latin typeface="Calibri"/>
                <a:ea typeface="+mn-ea"/>
                <a:cs typeface="Calibri"/>
              </a:rPr>
              <a:t>0</a:t>
            </a:r>
            <a:r>
              <a:rPr kumimoji="0" sz="2000" b="1" i="1" u="none" strike="noStrike" kern="1200" cap="none" spc="-10" normalizeH="0" baseline="0" noProof="0" dirty="0">
                <a:ln>
                  <a:noFill/>
                </a:ln>
                <a:solidFill>
                  <a:srgbClr val="595958"/>
                </a:solidFill>
                <a:effectLst/>
                <a:uLnTx/>
                <a:uFillTx/>
                <a:latin typeface="Calibri"/>
                <a:ea typeface="+mn-ea"/>
                <a:cs typeface="Calibri"/>
              </a:rPr>
              <a:t>2</a:t>
            </a:r>
            <a:r>
              <a:rPr kumimoji="0" sz="2000" b="1" i="1" u="none" strike="noStrike" kern="1200" cap="none" spc="0" normalizeH="0" baseline="0" noProof="0" dirty="0">
                <a:ln>
                  <a:noFill/>
                </a:ln>
                <a:solidFill>
                  <a:srgbClr val="595958"/>
                </a:solidFill>
                <a:effectLst/>
                <a:uLnTx/>
                <a:uFillTx/>
                <a:latin typeface="Calibri"/>
                <a:ea typeface="+mn-ea"/>
                <a:cs typeface="Calibri"/>
              </a:rPr>
              <a:t>0	</a:t>
            </a:r>
            <a:r>
              <a:rPr kumimoji="0" sz="2000" b="1" i="1" u="none" strike="noStrike" kern="1200" cap="none" spc="-10" normalizeH="0" baseline="0" noProof="0" dirty="0">
                <a:ln>
                  <a:noFill/>
                </a:ln>
                <a:solidFill>
                  <a:srgbClr val="595958"/>
                </a:solidFill>
                <a:effectLst/>
                <a:uLnTx/>
                <a:uFillTx/>
                <a:latin typeface="Calibri"/>
                <a:ea typeface="+mn-ea"/>
                <a:cs typeface="Calibri"/>
              </a:rPr>
              <a:t>2</a:t>
            </a:r>
            <a:r>
              <a:rPr kumimoji="0" sz="2000" b="1" i="1" u="none" strike="noStrike" kern="1200" cap="none" spc="0" normalizeH="0" baseline="0" noProof="0" dirty="0">
                <a:ln>
                  <a:noFill/>
                </a:ln>
                <a:solidFill>
                  <a:srgbClr val="595958"/>
                </a:solidFill>
                <a:effectLst/>
                <a:uLnTx/>
                <a:uFillTx/>
                <a:latin typeface="Calibri"/>
                <a:ea typeface="+mn-ea"/>
                <a:cs typeface="Calibri"/>
              </a:rPr>
              <a:t>0</a:t>
            </a:r>
            <a:r>
              <a:rPr kumimoji="0" sz="2000" b="1" i="1" u="none" strike="noStrike" kern="1200" cap="none" spc="-10" normalizeH="0" baseline="0" noProof="0" dirty="0">
                <a:ln>
                  <a:noFill/>
                </a:ln>
                <a:solidFill>
                  <a:srgbClr val="595958"/>
                </a:solidFill>
                <a:effectLst/>
                <a:uLnTx/>
                <a:uFillTx/>
                <a:latin typeface="Calibri"/>
                <a:ea typeface="+mn-ea"/>
                <a:cs typeface="Calibri"/>
              </a:rPr>
              <a:t>21</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3556450186"/>
      </p:ext>
    </p:extLst>
  </p:cSld>
  <p:clrMapOvr>
    <a:masterClrMapping/>
  </p:clrMapOvr>
  <p:timing>
    <p:tnLst>
      <p:par>
        <p:cTn id="1" dur="indefinite" restart="never" nodeType="tmRoot"/>
      </p:par>
    </p:tn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178466" y="370093"/>
            <a:ext cx="11840845" cy="667385"/>
          </a:xfrm>
          <a:prstGeom prst="rect">
            <a:avLst/>
          </a:prstGeom>
        </p:spPr>
        <p:txBody>
          <a:bodyPr vert="horz" wrap="square" lIns="0" tIns="13970" rIns="0" bIns="0" rtlCol="0">
            <a:spAutoFit/>
          </a:bodyPr>
          <a:lstStyle/>
          <a:p>
            <a:pPr marL="12700">
              <a:lnSpc>
                <a:spcPct val="100000"/>
              </a:lnSpc>
              <a:spcBef>
                <a:spcPts val="110"/>
              </a:spcBef>
            </a:pPr>
            <a:r>
              <a:rPr sz="4000" spc="-30" dirty="0">
                <a:solidFill>
                  <a:srgbClr val="000000"/>
                </a:solidFill>
              </a:rPr>
              <a:t>New </a:t>
            </a:r>
            <a:r>
              <a:rPr sz="4000" spc="-20" dirty="0">
                <a:solidFill>
                  <a:srgbClr val="000000"/>
                </a:solidFill>
              </a:rPr>
              <a:t>HIV </a:t>
            </a:r>
            <a:r>
              <a:rPr sz="4000" spc="-25" dirty="0"/>
              <a:t>Dx: </a:t>
            </a:r>
            <a:r>
              <a:rPr sz="4200" i="1" spc="-114" dirty="0">
                <a:solidFill>
                  <a:srgbClr val="000000"/>
                </a:solidFill>
                <a:latin typeface="Calibri Light"/>
                <a:cs typeface="Calibri Light"/>
              </a:rPr>
              <a:t>Suppressed </a:t>
            </a:r>
            <a:r>
              <a:rPr sz="4200" i="1" spc="-120" dirty="0">
                <a:solidFill>
                  <a:srgbClr val="000000"/>
                </a:solidFill>
                <a:latin typeface="Calibri Light"/>
                <a:cs typeface="Calibri Light"/>
              </a:rPr>
              <a:t>VL </a:t>
            </a:r>
            <a:r>
              <a:rPr sz="4200" i="1" spc="-105" dirty="0">
                <a:solidFill>
                  <a:srgbClr val="000000"/>
                </a:solidFill>
                <a:latin typeface="Calibri Light"/>
                <a:cs typeface="Calibri Light"/>
              </a:rPr>
              <a:t>= </a:t>
            </a:r>
            <a:r>
              <a:rPr sz="4000" spc="-5" dirty="0"/>
              <a:t>6 </a:t>
            </a:r>
            <a:r>
              <a:rPr sz="4000" spc="-20" dirty="0"/>
              <a:t>FL </a:t>
            </a:r>
            <a:r>
              <a:rPr sz="4000" spc="-110" dirty="0"/>
              <a:t>EMA’s </a:t>
            </a:r>
            <a:r>
              <a:rPr sz="4000" spc="-25" dirty="0"/>
              <a:t>vs. </a:t>
            </a:r>
            <a:r>
              <a:rPr sz="4000" spc="-40" dirty="0"/>
              <a:t>Palm</a:t>
            </a:r>
            <a:r>
              <a:rPr sz="4000" spc="-375" dirty="0"/>
              <a:t> </a:t>
            </a:r>
            <a:r>
              <a:rPr sz="4000" spc="-30" dirty="0"/>
              <a:t>Bch-2021</a:t>
            </a:r>
            <a:endParaRPr sz="4000">
              <a:latin typeface="Calibri Light"/>
              <a:cs typeface="Calibri Light"/>
            </a:endParaRPr>
          </a:p>
        </p:txBody>
      </p:sp>
      <p:sp>
        <p:nvSpPr>
          <p:cNvPr id="3" name="object 3"/>
          <p:cNvSpPr/>
          <p:nvPr/>
        </p:nvSpPr>
        <p:spPr>
          <a:xfrm>
            <a:off x="10024871" y="4573523"/>
            <a:ext cx="340360" cy="0"/>
          </a:xfrm>
          <a:custGeom>
            <a:avLst/>
            <a:gdLst/>
            <a:ahLst/>
            <a:cxnLst/>
            <a:rect l="l" t="t" r="r" b="b"/>
            <a:pathLst>
              <a:path w="340359">
                <a:moveTo>
                  <a:pt x="0" y="0"/>
                </a:moveTo>
                <a:lnTo>
                  <a:pt x="33985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7918704" y="4573523"/>
            <a:ext cx="1732914" cy="0"/>
          </a:xfrm>
          <a:custGeom>
            <a:avLst/>
            <a:gdLst/>
            <a:ahLst/>
            <a:cxnLst/>
            <a:rect l="l" t="t" r="r" b="b"/>
            <a:pathLst>
              <a:path w="1732915">
                <a:moveTo>
                  <a:pt x="0" y="0"/>
                </a:moveTo>
                <a:lnTo>
                  <a:pt x="173278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6865619" y="4573523"/>
            <a:ext cx="680085" cy="0"/>
          </a:xfrm>
          <a:custGeom>
            <a:avLst/>
            <a:gdLst/>
            <a:ahLst/>
            <a:cxnLst/>
            <a:rect l="l" t="t" r="r" b="b"/>
            <a:pathLst>
              <a:path w="680084">
                <a:moveTo>
                  <a:pt x="0" y="0"/>
                </a:moveTo>
                <a:lnTo>
                  <a:pt x="6797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5812523" y="4573523"/>
            <a:ext cx="680085" cy="0"/>
          </a:xfrm>
          <a:custGeom>
            <a:avLst/>
            <a:gdLst/>
            <a:ahLst/>
            <a:cxnLst/>
            <a:rect l="l" t="t" r="r" b="b"/>
            <a:pathLst>
              <a:path w="680085">
                <a:moveTo>
                  <a:pt x="0" y="0"/>
                </a:moveTo>
                <a:lnTo>
                  <a:pt x="6797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4759452" y="4573523"/>
            <a:ext cx="680085" cy="0"/>
          </a:xfrm>
          <a:custGeom>
            <a:avLst/>
            <a:gdLst/>
            <a:ahLst/>
            <a:cxnLst/>
            <a:rect l="l" t="t" r="r" b="b"/>
            <a:pathLst>
              <a:path w="680085">
                <a:moveTo>
                  <a:pt x="0" y="0"/>
                </a:moveTo>
                <a:lnTo>
                  <a:pt x="6797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3706367" y="4573523"/>
            <a:ext cx="680085" cy="0"/>
          </a:xfrm>
          <a:custGeom>
            <a:avLst/>
            <a:gdLst/>
            <a:ahLst/>
            <a:cxnLst/>
            <a:rect l="l" t="t" r="r" b="b"/>
            <a:pathLst>
              <a:path w="680085">
                <a:moveTo>
                  <a:pt x="0" y="0"/>
                </a:moveTo>
                <a:lnTo>
                  <a:pt x="6797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2653271" y="4573523"/>
            <a:ext cx="680085" cy="0"/>
          </a:xfrm>
          <a:custGeom>
            <a:avLst/>
            <a:gdLst/>
            <a:ahLst/>
            <a:cxnLst/>
            <a:rect l="l" t="t" r="r" b="b"/>
            <a:pathLst>
              <a:path w="680085">
                <a:moveTo>
                  <a:pt x="0" y="0"/>
                </a:moveTo>
                <a:lnTo>
                  <a:pt x="6797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1940051" y="4573523"/>
            <a:ext cx="340360" cy="0"/>
          </a:xfrm>
          <a:custGeom>
            <a:avLst/>
            <a:gdLst/>
            <a:ahLst/>
            <a:cxnLst/>
            <a:rect l="l" t="t" r="r" b="b"/>
            <a:pathLst>
              <a:path w="340360">
                <a:moveTo>
                  <a:pt x="0" y="0"/>
                </a:moveTo>
                <a:lnTo>
                  <a:pt x="33985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10024871" y="4194047"/>
            <a:ext cx="340360" cy="0"/>
          </a:xfrm>
          <a:custGeom>
            <a:avLst/>
            <a:gdLst/>
            <a:ahLst/>
            <a:cxnLst/>
            <a:rect l="l" t="t" r="r" b="b"/>
            <a:pathLst>
              <a:path w="340359">
                <a:moveTo>
                  <a:pt x="0" y="0"/>
                </a:moveTo>
                <a:lnTo>
                  <a:pt x="33985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7918704" y="4194047"/>
            <a:ext cx="1732914" cy="0"/>
          </a:xfrm>
          <a:custGeom>
            <a:avLst/>
            <a:gdLst/>
            <a:ahLst/>
            <a:cxnLst/>
            <a:rect l="l" t="t" r="r" b="b"/>
            <a:pathLst>
              <a:path w="1732915">
                <a:moveTo>
                  <a:pt x="0" y="0"/>
                </a:moveTo>
                <a:lnTo>
                  <a:pt x="173278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6865619" y="4194047"/>
            <a:ext cx="680085" cy="0"/>
          </a:xfrm>
          <a:custGeom>
            <a:avLst/>
            <a:gdLst/>
            <a:ahLst/>
            <a:cxnLst/>
            <a:rect l="l" t="t" r="r" b="b"/>
            <a:pathLst>
              <a:path w="680084">
                <a:moveTo>
                  <a:pt x="0" y="0"/>
                </a:moveTo>
                <a:lnTo>
                  <a:pt x="6797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5812523" y="4194047"/>
            <a:ext cx="680085" cy="0"/>
          </a:xfrm>
          <a:custGeom>
            <a:avLst/>
            <a:gdLst/>
            <a:ahLst/>
            <a:cxnLst/>
            <a:rect l="l" t="t" r="r" b="b"/>
            <a:pathLst>
              <a:path w="680085">
                <a:moveTo>
                  <a:pt x="0" y="0"/>
                </a:moveTo>
                <a:lnTo>
                  <a:pt x="6797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4759452" y="4194047"/>
            <a:ext cx="680085" cy="0"/>
          </a:xfrm>
          <a:custGeom>
            <a:avLst/>
            <a:gdLst/>
            <a:ahLst/>
            <a:cxnLst/>
            <a:rect l="l" t="t" r="r" b="b"/>
            <a:pathLst>
              <a:path w="680085">
                <a:moveTo>
                  <a:pt x="0" y="0"/>
                </a:moveTo>
                <a:lnTo>
                  <a:pt x="6797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3706367" y="4194047"/>
            <a:ext cx="680085" cy="0"/>
          </a:xfrm>
          <a:custGeom>
            <a:avLst/>
            <a:gdLst/>
            <a:ahLst/>
            <a:cxnLst/>
            <a:rect l="l" t="t" r="r" b="b"/>
            <a:pathLst>
              <a:path w="680085">
                <a:moveTo>
                  <a:pt x="0" y="0"/>
                </a:moveTo>
                <a:lnTo>
                  <a:pt x="6797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2653271" y="4194047"/>
            <a:ext cx="680085" cy="0"/>
          </a:xfrm>
          <a:custGeom>
            <a:avLst/>
            <a:gdLst/>
            <a:ahLst/>
            <a:cxnLst/>
            <a:rect l="l" t="t" r="r" b="b"/>
            <a:pathLst>
              <a:path w="680085">
                <a:moveTo>
                  <a:pt x="0" y="0"/>
                </a:moveTo>
                <a:lnTo>
                  <a:pt x="6797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1940051" y="4194047"/>
            <a:ext cx="340360" cy="0"/>
          </a:xfrm>
          <a:custGeom>
            <a:avLst/>
            <a:gdLst/>
            <a:ahLst/>
            <a:cxnLst/>
            <a:rect l="l" t="t" r="r" b="b"/>
            <a:pathLst>
              <a:path w="340360">
                <a:moveTo>
                  <a:pt x="0" y="0"/>
                </a:moveTo>
                <a:lnTo>
                  <a:pt x="33985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10024871" y="3816096"/>
            <a:ext cx="340360" cy="0"/>
          </a:xfrm>
          <a:custGeom>
            <a:avLst/>
            <a:gdLst/>
            <a:ahLst/>
            <a:cxnLst/>
            <a:rect l="l" t="t" r="r" b="b"/>
            <a:pathLst>
              <a:path w="340359">
                <a:moveTo>
                  <a:pt x="0" y="0"/>
                </a:moveTo>
                <a:lnTo>
                  <a:pt x="33985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7918704" y="3816096"/>
            <a:ext cx="1732914" cy="0"/>
          </a:xfrm>
          <a:custGeom>
            <a:avLst/>
            <a:gdLst/>
            <a:ahLst/>
            <a:cxnLst/>
            <a:rect l="l" t="t" r="r" b="b"/>
            <a:pathLst>
              <a:path w="1732915">
                <a:moveTo>
                  <a:pt x="0" y="0"/>
                </a:moveTo>
                <a:lnTo>
                  <a:pt x="173278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6865619" y="3816096"/>
            <a:ext cx="680085" cy="0"/>
          </a:xfrm>
          <a:custGeom>
            <a:avLst/>
            <a:gdLst/>
            <a:ahLst/>
            <a:cxnLst/>
            <a:rect l="l" t="t" r="r" b="b"/>
            <a:pathLst>
              <a:path w="680084">
                <a:moveTo>
                  <a:pt x="0" y="0"/>
                </a:moveTo>
                <a:lnTo>
                  <a:pt x="6797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5812523" y="3816096"/>
            <a:ext cx="680085" cy="0"/>
          </a:xfrm>
          <a:custGeom>
            <a:avLst/>
            <a:gdLst/>
            <a:ahLst/>
            <a:cxnLst/>
            <a:rect l="l" t="t" r="r" b="b"/>
            <a:pathLst>
              <a:path w="680085">
                <a:moveTo>
                  <a:pt x="0" y="0"/>
                </a:moveTo>
                <a:lnTo>
                  <a:pt x="6797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4759452" y="3816096"/>
            <a:ext cx="680085" cy="0"/>
          </a:xfrm>
          <a:custGeom>
            <a:avLst/>
            <a:gdLst/>
            <a:ahLst/>
            <a:cxnLst/>
            <a:rect l="l" t="t" r="r" b="b"/>
            <a:pathLst>
              <a:path w="680085">
                <a:moveTo>
                  <a:pt x="0" y="0"/>
                </a:moveTo>
                <a:lnTo>
                  <a:pt x="6797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3706367" y="3816096"/>
            <a:ext cx="680085" cy="0"/>
          </a:xfrm>
          <a:custGeom>
            <a:avLst/>
            <a:gdLst/>
            <a:ahLst/>
            <a:cxnLst/>
            <a:rect l="l" t="t" r="r" b="b"/>
            <a:pathLst>
              <a:path w="680085">
                <a:moveTo>
                  <a:pt x="0" y="0"/>
                </a:moveTo>
                <a:lnTo>
                  <a:pt x="6797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1940051" y="3816096"/>
            <a:ext cx="1393190" cy="0"/>
          </a:xfrm>
          <a:custGeom>
            <a:avLst/>
            <a:gdLst/>
            <a:ahLst/>
            <a:cxnLst/>
            <a:rect l="l" t="t" r="r" b="b"/>
            <a:pathLst>
              <a:path w="1393189">
                <a:moveTo>
                  <a:pt x="0" y="0"/>
                </a:moveTo>
                <a:lnTo>
                  <a:pt x="139293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10024871" y="3436620"/>
            <a:ext cx="340360" cy="0"/>
          </a:xfrm>
          <a:custGeom>
            <a:avLst/>
            <a:gdLst/>
            <a:ahLst/>
            <a:cxnLst/>
            <a:rect l="l" t="t" r="r" b="b"/>
            <a:pathLst>
              <a:path w="340359">
                <a:moveTo>
                  <a:pt x="0" y="0"/>
                </a:moveTo>
                <a:lnTo>
                  <a:pt x="33985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7918704" y="3436620"/>
            <a:ext cx="1732914" cy="0"/>
          </a:xfrm>
          <a:custGeom>
            <a:avLst/>
            <a:gdLst/>
            <a:ahLst/>
            <a:cxnLst/>
            <a:rect l="l" t="t" r="r" b="b"/>
            <a:pathLst>
              <a:path w="1732915">
                <a:moveTo>
                  <a:pt x="0" y="0"/>
                </a:moveTo>
                <a:lnTo>
                  <a:pt x="173278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6865619" y="3436620"/>
            <a:ext cx="680085" cy="0"/>
          </a:xfrm>
          <a:custGeom>
            <a:avLst/>
            <a:gdLst/>
            <a:ahLst/>
            <a:cxnLst/>
            <a:rect l="l" t="t" r="r" b="b"/>
            <a:pathLst>
              <a:path w="680084">
                <a:moveTo>
                  <a:pt x="0" y="0"/>
                </a:moveTo>
                <a:lnTo>
                  <a:pt x="6797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5812523" y="3436620"/>
            <a:ext cx="680085" cy="0"/>
          </a:xfrm>
          <a:custGeom>
            <a:avLst/>
            <a:gdLst/>
            <a:ahLst/>
            <a:cxnLst/>
            <a:rect l="l" t="t" r="r" b="b"/>
            <a:pathLst>
              <a:path w="680085">
                <a:moveTo>
                  <a:pt x="0" y="0"/>
                </a:moveTo>
                <a:lnTo>
                  <a:pt x="6797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4759452" y="3436620"/>
            <a:ext cx="680085" cy="0"/>
          </a:xfrm>
          <a:custGeom>
            <a:avLst/>
            <a:gdLst/>
            <a:ahLst/>
            <a:cxnLst/>
            <a:rect l="l" t="t" r="r" b="b"/>
            <a:pathLst>
              <a:path w="680085">
                <a:moveTo>
                  <a:pt x="0" y="0"/>
                </a:moveTo>
                <a:lnTo>
                  <a:pt x="6797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3706367" y="3436620"/>
            <a:ext cx="680085" cy="0"/>
          </a:xfrm>
          <a:custGeom>
            <a:avLst/>
            <a:gdLst/>
            <a:ahLst/>
            <a:cxnLst/>
            <a:rect l="l" t="t" r="r" b="b"/>
            <a:pathLst>
              <a:path w="680085">
                <a:moveTo>
                  <a:pt x="0" y="0"/>
                </a:moveTo>
                <a:lnTo>
                  <a:pt x="6797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1940051" y="3436620"/>
            <a:ext cx="1393190" cy="0"/>
          </a:xfrm>
          <a:custGeom>
            <a:avLst/>
            <a:gdLst/>
            <a:ahLst/>
            <a:cxnLst/>
            <a:rect l="l" t="t" r="r" b="b"/>
            <a:pathLst>
              <a:path w="1393189">
                <a:moveTo>
                  <a:pt x="0" y="0"/>
                </a:moveTo>
                <a:lnTo>
                  <a:pt x="139293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7918704" y="3057144"/>
            <a:ext cx="2446020" cy="0"/>
          </a:xfrm>
          <a:custGeom>
            <a:avLst/>
            <a:gdLst/>
            <a:ahLst/>
            <a:cxnLst/>
            <a:rect l="l" t="t" r="r" b="b"/>
            <a:pathLst>
              <a:path w="2446020">
                <a:moveTo>
                  <a:pt x="0" y="0"/>
                </a:moveTo>
                <a:lnTo>
                  <a:pt x="244602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6865619" y="3057144"/>
            <a:ext cx="680085" cy="0"/>
          </a:xfrm>
          <a:custGeom>
            <a:avLst/>
            <a:gdLst/>
            <a:ahLst/>
            <a:cxnLst/>
            <a:rect l="l" t="t" r="r" b="b"/>
            <a:pathLst>
              <a:path w="680084">
                <a:moveTo>
                  <a:pt x="0" y="0"/>
                </a:moveTo>
                <a:lnTo>
                  <a:pt x="6797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3706367" y="3057144"/>
            <a:ext cx="2786380" cy="0"/>
          </a:xfrm>
          <a:custGeom>
            <a:avLst/>
            <a:gdLst/>
            <a:ahLst/>
            <a:cxnLst/>
            <a:rect l="l" t="t" r="r" b="b"/>
            <a:pathLst>
              <a:path w="2786379">
                <a:moveTo>
                  <a:pt x="0" y="0"/>
                </a:moveTo>
                <a:lnTo>
                  <a:pt x="27858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1940051" y="3057144"/>
            <a:ext cx="1393190" cy="0"/>
          </a:xfrm>
          <a:custGeom>
            <a:avLst/>
            <a:gdLst/>
            <a:ahLst/>
            <a:cxnLst/>
            <a:rect l="l" t="t" r="r" b="b"/>
            <a:pathLst>
              <a:path w="1393189">
                <a:moveTo>
                  <a:pt x="0" y="0"/>
                </a:moveTo>
                <a:lnTo>
                  <a:pt x="139293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p:nvPr/>
        </p:nvSpPr>
        <p:spPr>
          <a:xfrm>
            <a:off x="7918704" y="2677667"/>
            <a:ext cx="2446020" cy="0"/>
          </a:xfrm>
          <a:custGeom>
            <a:avLst/>
            <a:gdLst/>
            <a:ahLst/>
            <a:cxnLst/>
            <a:rect l="l" t="t" r="r" b="b"/>
            <a:pathLst>
              <a:path w="2446020">
                <a:moveTo>
                  <a:pt x="0" y="0"/>
                </a:moveTo>
                <a:lnTo>
                  <a:pt x="244602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8" name="object 38"/>
          <p:cNvSpPr/>
          <p:nvPr/>
        </p:nvSpPr>
        <p:spPr>
          <a:xfrm>
            <a:off x="3706367" y="2677667"/>
            <a:ext cx="3839210" cy="0"/>
          </a:xfrm>
          <a:custGeom>
            <a:avLst/>
            <a:gdLst/>
            <a:ahLst/>
            <a:cxnLst/>
            <a:rect l="l" t="t" r="r" b="b"/>
            <a:pathLst>
              <a:path w="3839209">
                <a:moveTo>
                  <a:pt x="0" y="0"/>
                </a:moveTo>
                <a:lnTo>
                  <a:pt x="383895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9" name="object 39"/>
          <p:cNvSpPr/>
          <p:nvPr/>
        </p:nvSpPr>
        <p:spPr>
          <a:xfrm>
            <a:off x="1940051" y="2677667"/>
            <a:ext cx="1393190" cy="0"/>
          </a:xfrm>
          <a:custGeom>
            <a:avLst/>
            <a:gdLst/>
            <a:ahLst/>
            <a:cxnLst/>
            <a:rect l="l" t="t" r="r" b="b"/>
            <a:pathLst>
              <a:path w="1393189">
                <a:moveTo>
                  <a:pt x="0" y="0"/>
                </a:moveTo>
                <a:lnTo>
                  <a:pt x="139293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0" name="object 40"/>
          <p:cNvSpPr/>
          <p:nvPr/>
        </p:nvSpPr>
        <p:spPr>
          <a:xfrm>
            <a:off x="1940051" y="2298192"/>
            <a:ext cx="8425180" cy="0"/>
          </a:xfrm>
          <a:custGeom>
            <a:avLst/>
            <a:gdLst/>
            <a:ahLst/>
            <a:cxnLst/>
            <a:rect l="l" t="t" r="r" b="b"/>
            <a:pathLst>
              <a:path w="8425180">
                <a:moveTo>
                  <a:pt x="0" y="0"/>
                </a:moveTo>
                <a:lnTo>
                  <a:pt x="8424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1" name="object 41"/>
          <p:cNvSpPr/>
          <p:nvPr/>
        </p:nvSpPr>
        <p:spPr>
          <a:xfrm>
            <a:off x="1940051" y="1918716"/>
            <a:ext cx="8425180" cy="0"/>
          </a:xfrm>
          <a:custGeom>
            <a:avLst/>
            <a:gdLst/>
            <a:ahLst/>
            <a:cxnLst/>
            <a:rect l="l" t="t" r="r" b="b"/>
            <a:pathLst>
              <a:path w="8425180">
                <a:moveTo>
                  <a:pt x="0" y="0"/>
                </a:moveTo>
                <a:lnTo>
                  <a:pt x="8424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2" name="object 42"/>
          <p:cNvSpPr/>
          <p:nvPr/>
        </p:nvSpPr>
        <p:spPr>
          <a:xfrm>
            <a:off x="9651492" y="3246120"/>
            <a:ext cx="373380" cy="1706880"/>
          </a:xfrm>
          <a:custGeom>
            <a:avLst/>
            <a:gdLst/>
            <a:ahLst/>
            <a:cxnLst/>
            <a:rect l="l" t="t" r="r" b="b"/>
            <a:pathLst>
              <a:path w="373379" h="1706879">
                <a:moveTo>
                  <a:pt x="0" y="0"/>
                </a:moveTo>
                <a:lnTo>
                  <a:pt x="373379" y="0"/>
                </a:lnTo>
                <a:lnTo>
                  <a:pt x="373379" y="1706880"/>
                </a:lnTo>
                <a:lnTo>
                  <a:pt x="0" y="1706880"/>
                </a:lnTo>
                <a:lnTo>
                  <a:pt x="0" y="0"/>
                </a:lnTo>
                <a:close/>
              </a:path>
            </a:pathLst>
          </a:custGeom>
          <a:solidFill>
            <a:srgbClr val="54823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3" name="object 43"/>
          <p:cNvSpPr/>
          <p:nvPr/>
        </p:nvSpPr>
        <p:spPr>
          <a:xfrm>
            <a:off x="7545323" y="2298204"/>
            <a:ext cx="373380" cy="2654935"/>
          </a:xfrm>
          <a:custGeom>
            <a:avLst/>
            <a:gdLst/>
            <a:ahLst/>
            <a:cxnLst/>
            <a:rect l="l" t="t" r="r" b="b"/>
            <a:pathLst>
              <a:path w="373379" h="2654935">
                <a:moveTo>
                  <a:pt x="373379" y="0"/>
                </a:moveTo>
                <a:lnTo>
                  <a:pt x="0" y="0"/>
                </a:lnTo>
                <a:lnTo>
                  <a:pt x="0" y="2654795"/>
                </a:lnTo>
                <a:lnTo>
                  <a:pt x="373379" y="2654795"/>
                </a:lnTo>
                <a:lnTo>
                  <a:pt x="373379"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4" name="object 44"/>
          <p:cNvSpPr/>
          <p:nvPr/>
        </p:nvSpPr>
        <p:spPr>
          <a:xfrm>
            <a:off x="3332988" y="2488692"/>
            <a:ext cx="373380" cy="2464435"/>
          </a:xfrm>
          <a:custGeom>
            <a:avLst/>
            <a:gdLst/>
            <a:ahLst/>
            <a:cxnLst/>
            <a:rect l="l" t="t" r="r" b="b"/>
            <a:pathLst>
              <a:path w="373379" h="2464435">
                <a:moveTo>
                  <a:pt x="373379" y="0"/>
                </a:moveTo>
                <a:lnTo>
                  <a:pt x="0" y="0"/>
                </a:lnTo>
                <a:lnTo>
                  <a:pt x="0" y="2464307"/>
                </a:lnTo>
                <a:lnTo>
                  <a:pt x="373379" y="2464307"/>
                </a:lnTo>
                <a:lnTo>
                  <a:pt x="373379"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5" name="object 45"/>
          <p:cNvSpPr/>
          <p:nvPr/>
        </p:nvSpPr>
        <p:spPr>
          <a:xfrm>
            <a:off x="6492240" y="2677680"/>
            <a:ext cx="373380" cy="2275840"/>
          </a:xfrm>
          <a:custGeom>
            <a:avLst/>
            <a:gdLst/>
            <a:ahLst/>
            <a:cxnLst/>
            <a:rect l="l" t="t" r="r" b="b"/>
            <a:pathLst>
              <a:path w="373379" h="2275840">
                <a:moveTo>
                  <a:pt x="373380" y="0"/>
                </a:moveTo>
                <a:lnTo>
                  <a:pt x="0" y="0"/>
                </a:lnTo>
                <a:lnTo>
                  <a:pt x="0" y="2275319"/>
                </a:lnTo>
                <a:lnTo>
                  <a:pt x="373380" y="2275319"/>
                </a:lnTo>
                <a:lnTo>
                  <a:pt x="373380"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6" name="object 46"/>
          <p:cNvSpPr/>
          <p:nvPr/>
        </p:nvSpPr>
        <p:spPr>
          <a:xfrm>
            <a:off x="4386071" y="3057156"/>
            <a:ext cx="373380" cy="1896110"/>
          </a:xfrm>
          <a:custGeom>
            <a:avLst/>
            <a:gdLst/>
            <a:ahLst/>
            <a:cxnLst/>
            <a:rect l="l" t="t" r="r" b="b"/>
            <a:pathLst>
              <a:path w="373379" h="1896110">
                <a:moveTo>
                  <a:pt x="373379" y="0"/>
                </a:moveTo>
                <a:lnTo>
                  <a:pt x="0" y="0"/>
                </a:lnTo>
                <a:lnTo>
                  <a:pt x="0" y="1895843"/>
                </a:lnTo>
                <a:lnTo>
                  <a:pt x="373379" y="1895843"/>
                </a:lnTo>
                <a:lnTo>
                  <a:pt x="373379"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7" name="object 47"/>
          <p:cNvSpPr/>
          <p:nvPr/>
        </p:nvSpPr>
        <p:spPr>
          <a:xfrm>
            <a:off x="5439155" y="3246120"/>
            <a:ext cx="373380" cy="1706880"/>
          </a:xfrm>
          <a:custGeom>
            <a:avLst/>
            <a:gdLst/>
            <a:ahLst/>
            <a:cxnLst/>
            <a:rect l="l" t="t" r="r" b="b"/>
            <a:pathLst>
              <a:path w="373379" h="1706879">
                <a:moveTo>
                  <a:pt x="373367" y="0"/>
                </a:moveTo>
                <a:lnTo>
                  <a:pt x="0" y="0"/>
                </a:lnTo>
                <a:lnTo>
                  <a:pt x="0" y="1706879"/>
                </a:lnTo>
                <a:lnTo>
                  <a:pt x="373367" y="1706879"/>
                </a:lnTo>
                <a:lnTo>
                  <a:pt x="373367"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8" name="object 48"/>
          <p:cNvSpPr/>
          <p:nvPr/>
        </p:nvSpPr>
        <p:spPr>
          <a:xfrm>
            <a:off x="2279904" y="4005071"/>
            <a:ext cx="373380" cy="948055"/>
          </a:xfrm>
          <a:custGeom>
            <a:avLst/>
            <a:gdLst/>
            <a:ahLst/>
            <a:cxnLst/>
            <a:rect l="l" t="t" r="r" b="b"/>
            <a:pathLst>
              <a:path w="373380" h="948054">
                <a:moveTo>
                  <a:pt x="373367" y="0"/>
                </a:moveTo>
                <a:lnTo>
                  <a:pt x="0" y="0"/>
                </a:lnTo>
                <a:lnTo>
                  <a:pt x="0" y="947927"/>
                </a:lnTo>
                <a:lnTo>
                  <a:pt x="373367" y="947927"/>
                </a:lnTo>
                <a:lnTo>
                  <a:pt x="373367"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9" name="object 49"/>
          <p:cNvSpPr/>
          <p:nvPr/>
        </p:nvSpPr>
        <p:spPr>
          <a:xfrm>
            <a:off x="1940051" y="4953000"/>
            <a:ext cx="8425180" cy="0"/>
          </a:xfrm>
          <a:custGeom>
            <a:avLst/>
            <a:gdLst/>
            <a:ahLst/>
            <a:cxnLst/>
            <a:rect l="l" t="t" r="r" b="b"/>
            <a:pathLst>
              <a:path w="8425180">
                <a:moveTo>
                  <a:pt x="0" y="0"/>
                </a:moveTo>
                <a:lnTo>
                  <a:pt x="8424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0" name="object 50"/>
          <p:cNvSpPr txBox="1"/>
          <p:nvPr/>
        </p:nvSpPr>
        <p:spPr>
          <a:xfrm>
            <a:off x="2232715" y="3613008"/>
            <a:ext cx="467359"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65%</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51" name="object 51"/>
          <p:cNvSpPr txBox="1"/>
          <p:nvPr/>
        </p:nvSpPr>
        <p:spPr>
          <a:xfrm>
            <a:off x="3285869" y="2095886"/>
            <a:ext cx="467359"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73%</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52" name="object 52"/>
          <p:cNvSpPr txBox="1"/>
          <p:nvPr/>
        </p:nvSpPr>
        <p:spPr>
          <a:xfrm>
            <a:off x="4339023" y="2664712"/>
            <a:ext cx="467359"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70%</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53" name="object 53"/>
          <p:cNvSpPr txBox="1"/>
          <p:nvPr/>
        </p:nvSpPr>
        <p:spPr>
          <a:xfrm>
            <a:off x="5392178" y="2854320"/>
            <a:ext cx="467359"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69%</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54" name="object 54"/>
          <p:cNvSpPr txBox="1"/>
          <p:nvPr/>
        </p:nvSpPr>
        <p:spPr>
          <a:xfrm>
            <a:off x="6445332" y="2285495"/>
            <a:ext cx="467359"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72%</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55" name="object 55"/>
          <p:cNvSpPr txBox="1"/>
          <p:nvPr/>
        </p:nvSpPr>
        <p:spPr>
          <a:xfrm>
            <a:off x="7498486" y="1906278"/>
            <a:ext cx="467359"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74%</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56" name="object 56"/>
          <p:cNvSpPr txBox="1"/>
          <p:nvPr/>
        </p:nvSpPr>
        <p:spPr>
          <a:xfrm>
            <a:off x="9604794" y="2854575"/>
            <a:ext cx="467359"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69%</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57" name="object 57"/>
          <p:cNvSpPr txBox="1"/>
          <p:nvPr/>
        </p:nvSpPr>
        <p:spPr>
          <a:xfrm>
            <a:off x="1387067" y="3901776"/>
            <a:ext cx="375920" cy="1163320"/>
          </a:xfrm>
          <a:prstGeom prst="rect">
            <a:avLst/>
          </a:prstGeom>
        </p:spPr>
        <p:txBody>
          <a:bodyPr vert="horz" wrap="square" lIns="0" tIns="147955" rIns="0" bIns="0" rtlCol="0">
            <a:spAutoFit/>
          </a:bodyPr>
          <a:lstStyle/>
          <a:p>
            <a:pPr marL="12700" marR="0" lvl="0" indent="0" algn="l" defTabSz="914400" rtl="0" eaLnBrk="1" fontAlgn="auto" latinLnBrk="0" hangingPunct="1">
              <a:lnSpc>
                <a:spcPct val="100000"/>
              </a:lnSpc>
              <a:spcBef>
                <a:spcPts val="116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6</a:t>
            </a:r>
            <a:r>
              <a:rPr kumimoji="0" sz="1600" b="0" i="1" u="none" strike="noStrike" kern="1200" cap="none" spc="-10" normalizeH="0" baseline="0" noProof="0" dirty="0">
                <a:ln>
                  <a:noFill/>
                </a:ln>
                <a:solidFill>
                  <a:srgbClr val="595958"/>
                </a:solidFill>
                <a:effectLst/>
                <a:uLnTx/>
                <a:uFillTx/>
                <a:latin typeface="Calibri"/>
                <a:ea typeface="+mn-ea"/>
                <a:cs typeface="Calibri"/>
              </a:rPr>
              <a:t>4%</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106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6</a:t>
            </a:r>
            <a:r>
              <a:rPr kumimoji="0" sz="1600" b="0" i="1" u="none" strike="noStrike" kern="1200" cap="none" spc="-10" normalizeH="0" baseline="0" noProof="0" dirty="0">
                <a:ln>
                  <a:noFill/>
                </a:ln>
                <a:solidFill>
                  <a:srgbClr val="595958"/>
                </a:solidFill>
                <a:effectLst/>
                <a:uLnTx/>
                <a:uFillTx/>
                <a:latin typeface="Calibri"/>
                <a:ea typeface="+mn-ea"/>
                <a:cs typeface="Calibri"/>
              </a:rPr>
              <a:t>2%</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1070"/>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6</a:t>
            </a:r>
            <a:r>
              <a:rPr kumimoji="0" sz="1600" b="0" i="1"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8" name="object 58"/>
          <p:cNvSpPr txBox="1"/>
          <p:nvPr/>
        </p:nvSpPr>
        <p:spPr>
          <a:xfrm>
            <a:off x="1387067" y="3658546"/>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6</a:t>
            </a:r>
            <a:r>
              <a:rPr kumimoji="0" sz="1600" b="0" i="1" u="none" strike="noStrike" kern="1200" cap="none" spc="-10" normalizeH="0" baseline="0" noProof="0" dirty="0">
                <a:ln>
                  <a:noFill/>
                </a:ln>
                <a:solidFill>
                  <a:srgbClr val="595958"/>
                </a:solidFill>
                <a:effectLst/>
                <a:uLnTx/>
                <a:uFillTx/>
                <a:latin typeface="Calibri"/>
                <a:ea typeface="+mn-ea"/>
                <a:cs typeface="Calibri"/>
              </a:rPr>
              <a:t>6%</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9" name="object 59"/>
          <p:cNvSpPr txBox="1"/>
          <p:nvPr/>
        </p:nvSpPr>
        <p:spPr>
          <a:xfrm>
            <a:off x="1387067" y="3279309"/>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6</a:t>
            </a:r>
            <a:r>
              <a:rPr kumimoji="0" sz="1600" b="0" i="1" u="none" strike="noStrike" kern="1200" cap="none" spc="-10" normalizeH="0" baseline="0" noProof="0" dirty="0">
                <a:ln>
                  <a:noFill/>
                </a:ln>
                <a:solidFill>
                  <a:srgbClr val="595958"/>
                </a:solidFill>
                <a:effectLst/>
                <a:uLnTx/>
                <a:uFillTx/>
                <a:latin typeface="Calibri"/>
                <a:ea typeface="+mn-ea"/>
                <a:cs typeface="Calibri"/>
              </a:rPr>
              <a:t>8%</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0" name="object 60"/>
          <p:cNvSpPr txBox="1"/>
          <p:nvPr/>
        </p:nvSpPr>
        <p:spPr>
          <a:xfrm>
            <a:off x="1387067" y="2005592"/>
            <a:ext cx="375920" cy="1163320"/>
          </a:xfrm>
          <a:prstGeom prst="rect">
            <a:avLst/>
          </a:prstGeom>
        </p:spPr>
        <p:txBody>
          <a:bodyPr vert="horz" wrap="square" lIns="0" tIns="147955" rIns="0" bIns="0" rtlCol="0">
            <a:spAutoFit/>
          </a:bodyPr>
          <a:lstStyle/>
          <a:p>
            <a:pPr marL="12700" marR="0" lvl="0" indent="0" algn="l" defTabSz="914400" rtl="0" eaLnBrk="1" fontAlgn="auto" latinLnBrk="0" hangingPunct="1">
              <a:lnSpc>
                <a:spcPct val="100000"/>
              </a:lnSpc>
              <a:spcBef>
                <a:spcPts val="116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7</a:t>
            </a:r>
            <a:r>
              <a:rPr kumimoji="0" sz="1600" b="0" i="1" u="none" strike="noStrike" kern="1200" cap="none" spc="-10" normalizeH="0" baseline="0" noProof="0" dirty="0">
                <a:ln>
                  <a:noFill/>
                </a:ln>
                <a:solidFill>
                  <a:srgbClr val="595958"/>
                </a:solidFill>
                <a:effectLst/>
                <a:uLnTx/>
                <a:uFillTx/>
                <a:latin typeface="Calibri"/>
                <a:ea typeface="+mn-ea"/>
                <a:cs typeface="Calibri"/>
              </a:rPr>
              <a:t>4%</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106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7</a:t>
            </a:r>
            <a:r>
              <a:rPr kumimoji="0" sz="1600" b="0" i="1" u="none" strike="noStrike" kern="1200" cap="none" spc="-10" normalizeH="0" baseline="0" noProof="0" dirty="0">
                <a:ln>
                  <a:noFill/>
                </a:ln>
                <a:solidFill>
                  <a:srgbClr val="595958"/>
                </a:solidFill>
                <a:effectLst/>
                <a:uLnTx/>
                <a:uFillTx/>
                <a:latin typeface="Calibri"/>
                <a:ea typeface="+mn-ea"/>
                <a:cs typeface="Calibri"/>
              </a:rPr>
              <a:t>2%</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1070"/>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7</a:t>
            </a:r>
            <a:r>
              <a:rPr kumimoji="0" sz="1600" b="0" i="1"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1" name="object 61"/>
          <p:cNvSpPr txBox="1"/>
          <p:nvPr/>
        </p:nvSpPr>
        <p:spPr>
          <a:xfrm>
            <a:off x="1387067" y="1762362"/>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7</a:t>
            </a:r>
            <a:r>
              <a:rPr kumimoji="0" sz="1600" b="0" i="1" u="none" strike="noStrike" kern="1200" cap="none" spc="-10" normalizeH="0" baseline="0" noProof="0" dirty="0">
                <a:ln>
                  <a:noFill/>
                </a:ln>
                <a:solidFill>
                  <a:srgbClr val="595958"/>
                </a:solidFill>
                <a:effectLst/>
                <a:uLnTx/>
                <a:uFillTx/>
                <a:latin typeface="Calibri"/>
                <a:ea typeface="+mn-ea"/>
                <a:cs typeface="Calibri"/>
              </a:rPr>
              <a:t>6%</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2" name="object 62"/>
          <p:cNvSpPr/>
          <p:nvPr/>
        </p:nvSpPr>
        <p:spPr>
          <a:xfrm>
            <a:off x="1588536" y="5228583"/>
            <a:ext cx="921384" cy="906780"/>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3" name="object 63"/>
          <p:cNvSpPr/>
          <p:nvPr/>
        </p:nvSpPr>
        <p:spPr>
          <a:xfrm>
            <a:off x="2910879" y="5229608"/>
            <a:ext cx="642620" cy="614680"/>
          </a:xfrm>
          <a:custGeom>
            <a:avLst/>
            <a:gdLst/>
            <a:ahLst/>
            <a:cxnLst/>
            <a:rect l="l" t="t" r="r" b="b"/>
            <a:pathLst>
              <a:path w="642620" h="614679">
                <a:moveTo>
                  <a:pt x="82081" y="450850"/>
                </a:moveTo>
                <a:lnTo>
                  <a:pt x="61989" y="450850"/>
                </a:lnTo>
                <a:lnTo>
                  <a:pt x="55376" y="452120"/>
                </a:lnTo>
                <a:lnTo>
                  <a:pt x="23143" y="473710"/>
                </a:lnTo>
                <a:lnTo>
                  <a:pt x="2195" y="506730"/>
                </a:lnTo>
                <a:lnTo>
                  <a:pt x="0" y="520700"/>
                </a:lnTo>
                <a:lnTo>
                  <a:pt x="168" y="528320"/>
                </a:lnTo>
                <a:lnTo>
                  <a:pt x="18247" y="570230"/>
                </a:lnTo>
                <a:lnTo>
                  <a:pt x="23900" y="577850"/>
                </a:lnTo>
                <a:lnTo>
                  <a:pt x="64991" y="609600"/>
                </a:lnTo>
                <a:lnTo>
                  <a:pt x="78592" y="614680"/>
                </a:lnTo>
                <a:lnTo>
                  <a:pt x="98665" y="614680"/>
                </a:lnTo>
                <a:lnTo>
                  <a:pt x="135337" y="594360"/>
                </a:lnTo>
                <a:lnTo>
                  <a:pt x="92193" y="594360"/>
                </a:lnTo>
                <a:lnTo>
                  <a:pt x="78781" y="591820"/>
                </a:lnTo>
                <a:lnTo>
                  <a:pt x="65319" y="584200"/>
                </a:lnTo>
                <a:lnTo>
                  <a:pt x="55242" y="576580"/>
                </a:lnTo>
                <a:lnTo>
                  <a:pt x="50217" y="571500"/>
                </a:lnTo>
                <a:lnTo>
                  <a:pt x="45203" y="567690"/>
                </a:lnTo>
                <a:lnTo>
                  <a:pt x="22660" y="534670"/>
                </a:lnTo>
                <a:lnTo>
                  <a:pt x="20018" y="520700"/>
                </a:lnTo>
                <a:lnTo>
                  <a:pt x="20349" y="514350"/>
                </a:lnTo>
                <a:lnTo>
                  <a:pt x="41697" y="480060"/>
                </a:lnTo>
                <a:lnTo>
                  <a:pt x="61801" y="471170"/>
                </a:lnTo>
                <a:lnTo>
                  <a:pt x="119671" y="471170"/>
                </a:lnTo>
                <a:lnTo>
                  <a:pt x="109355" y="463550"/>
                </a:lnTo>
                <a:lnTo>
                  <a:pt x="95658" y="455930"/>
                </a:lnTo>
                <a:lnTo>
                  <a:pt x="82081" y="450850"/>
                </a:lnTo>
                <a:close/>
              </a:path>
              <a:path w="642620" h="614679">
                <a:moveTo>
                  <a:pt x="119671" y="471170"/>
                </a:moveTo>
                <a:lnTo>
                  <a:pt x="68532" y="471170"/>
                </a:lnTo>
                <a:lnTo>
                  <a:pt x="81994" y="473710"/>
                </a:lnTo>
                <a:lnTo>
                  <a:pt x="95380" y="481330"/>
                </a:lnTo>
                <a:lnTo>
                  <a:pt x="100367" y="485140"/>
                </a:lnTo>
                <a:lnTo>
                  <a:pt x="110207" y="492760"/>
                </a:lnTo>
                <a:lnTo>
                  <a:pt x="115065" y="497840"/>
                </a:lnTo>
                <a:lnTo>
                  <a:pt x="121212" y="504190"/>
                </a:lnTo>
                <a:lnTo>
                  <a:pt x="126457" y="510540"/>
                </a:lnTo>
                <a:lnTo>
                  <a:pt x="135131" y="523240"/>
                </a:lnTo>
                <a:lnTo>
                  <a:pt x="138014" y="530860"/>
                </a:lnTo>
                <a:lnTo>
                  <a:pt x="140897" y="544830"/>
                </a:lnTo>
                <a:lnTo>
                  <a:pt x="140592" y="551180"/>
                </a:lnTo>
                <a:lnTo>
                  <a:pt x="118888" y="585470"/>
                </a:lnTo>
                <a:lnTo>
                  <a:pt x="98873" y="594360"/>
                </a:lnTo>
                <a:lnTo>
                  <a:pt x="135337" y="594360"/>
                </a:lnTo>
                <a:lnTo>
                  <a:pt x="158852" y="558800"/>
                </a:lnTo>
                <a:lnTo>
                  <a:pt x="160986" y="544830"/>
                </a:lnTo>
                <a:lnTo>
                  <a:pt x="160760" y="537210"/>
                </a:lnTo>
                <a:lnTo>
                  <a:pt x="142304" y="494030"/>
                </a:lnTo>
                <a:lnTo>
                  <a:pt x="136525" y="487680"/>
                </a:lnTo>
                <a:lnTo>
                  <a:pt x="130000" y="480060"/>
                </a:lnTo>
                <a:lnTo>
                  <a:pt x="123109" y="473710"/>
                </a:lnTo>
                <a:lnTo>
                  <a:pt x="119671" y="471170"/>
                </a:lnTo>
                <a:close/>
              </a:path>
              <a:path w="642620" h="614679">
                <a:moveTo>
                  <a:pt x="175174" y="389890"/>
                </a:moveTo>
                <a:lnTo>
                  <a:pt x="170285" y="389890"/>
                </a:lnTo>
                <a:lnTo>
                  <a:pt x="167999" y="391160"/>
                </a:lnTo>
                <a:lnTo>
                  <a:pt x="166792" y="391160"/>
                </a:lnTo>
                <a:lnTo>
                  <a:pt x="164214" y="393700"/>
                </a:lnTo>
                <a:lnTo>
                  <a:pt x="163033" y="393700"/>
                </a:lnTo>
                <a:lnTo>
                  <a:pt x="160925" y="396240"/>
                </a:lnTo>
                <a:lnTo>
                  <a:pt x="160023" y="396240"/>
                </a:lnTo>
                <a:lnTo>
                  <a:pt x="157559" y="398780"/>
                </a:lnTo>
                <a:lnTo>
                  <a:pt x="156099" y="401320"/>
                </a:lnTo>
                <a:lnTo>
                  <a:pt x="153635" y="405130"/>
                </a:lnTo>
                <a:lnTo>
                  <a:pt x="152746" y="407670"/>
                </a:lnTo>
                <a:lnTo>
                  <a:pt x="151629" y="412750"/>
                </a:lnTo>
                <a:lnTo>
                  <a:pt x="151552" y="414020"/>
                </a:lnTo>
                <a:lnTo>
                  <a:pt x="151459" y="419100"/>
                </a:lnTo>
                <a:lnTo>
                  <a:pt x="151578" y="424180"/>
                </a:lnTo>
                <a:lnTo>
                  <a:pt x="152111" y="429260"/>
                </a:lnTo>
                <a:lnTo>
                  <a:pt x="153114" y="434340"/>
                </a:lnTo>
                <a:lnTo>
                  <a:pt x="127727" y="434340"/>
                </a:lnTo>
                <a:lnTo>
                  <a:pt x="128032" y="435610"/>
                </a:lnTo>
                <a:lnTo>
                  <a:pt x="208055" y="515620"/>
                </a:lnTo>
                <a:lnTo>
                  <a:pt x="211852" y="515620"/>
                </a:lnTo>
                <a:lnTo>
                  <a:pt x="212779" y="514350"/>
                </a:lnTo>
                <a:lnTo>
                  <a:pt x="214887" y="513080"/>
                </a:lnTo>
                <a:lnTo>
                  <a:pt x="216119" y="511810"/>
                </a:lnTo>
                <a:lnTo>
                  <a:pt x="218989" y="509270"/>
                </a:lnTo>
                <a:lnTo>
                  <a:pt x="220132" y="508000"/>
                </a:lnTo>
                <a:lnTo>
                  <a:pt x="221771" y="505460"/>
                </a:lnTo>
                <a:lnTo>
                  <a:pt x="222914" y="502920"/>
                </a:lnTo>
                <a:lnTo>
                  <a:pt x="222837" y="501650"/>
                </a:lnTo>
                <a:lnTo>
                  <a:pt x="222558" y="500380"/>
                </a:lnTo>
                <a:lnTo>
                  <a:pt x="170069" y="448310"/>
                </a:lnTo>
                <a:lnTo>
                  <a:pt x="168901" y="443230"/>
                </a:lnTo>
                <a:lnTo>
                  <a:pt x="168050" y="438150"/>
                </a:lnTo>
                <a:lnTo>
                  <a:pt x="166996" y="430530"/>
                </a:lnTo>
                <a:lnTo>
                  <a:pt x="166830" y="427990"/>
                </a:lnTo>
                <a:lnTo>
                  <a:pt x="167237" y="421640"/>
                </a:lnTo>
                <a:lnTo>
                  <a:pt x="167758" y="419100"/>
                </a:lnTo>
                <a:lnTo>
                  <a:pt x="169396" y="415290"/>
                </a:lnTo>
                <a:lnTo>
                  <a:pt x="170539" y="414020"/>
                </a:lnTo>
                <a:lnTo>
                  <a:pt x="173231" y="410210"/>
                </a:lnTo>
                <a:lnTo>
                  <a:pt x="174489" y="410210"/>
                </a:lnTo>
                <a:lnTo>
                  <a:pt x="177067" y="407670"/>
                </a:lnTo>
                <a:lnTo>
                  <a:pt x="178273" y="407670"/>
                </a:lnTo>
                <a:lnTo>
                  <a:pt x="180496" y="406400"/>
                </a:lnTo>
                <a:lnTo>
                  <a:pt x="181524" y="405130"/>
                </a:lnTo>
                <a:lnTo>
                  <a:pt x="183391" y="405130"/>
                </a:lnTo>
                <a:lnTo>
                  <a:pt x="184102" y="403860"/>
                </a:lnTo>
                <a:lnTo>
                  <a:pt x="185042" y="403860"/>
                </a:lnTo>
                <a:lnTo>
                  <a:pt x="185271" y="402590"/>
                </a:lnTo>
                <a:lnTo>
                  <a:pt x="185271" y="401320"/>
                </a:lnTo>
                <a:lnTo>
                  <a:pt x="185106" y="401320"/>
                </a:lnTo>
                <a:lnTo>
                  <a:pt x="184471" y="400050"/>
                </a:lnTo>
                <a:lnTo>
                  <a:pt x="183899" y="398780"/>
                </a:lnTo>
                <a:lnTo>
                  <a:pt x="182248" y="397510"/>
                </a:lnTo>
                <a:lnTo>
                  <a:pt x="181194" y="396240"/>
                </a:lnTo>
                <a:lnTo>
                  <a:pt x="179911" y="394970"/>
                </a:lnTo>
                <a:lnTo>
                  <a:pt x="177486" y="392430"/>
                </a:lnTo>
                <a:lnTo>
                  <a:pt x="175835" y="391160"/>
                </a:lnTo>
                <a:lnTo>
                  <a:pt x="175174" y="389890"/>
                </a:lnTo>
                <a:close/>
              </a:path>
              <a:path w="642620" h="614679">
                <a:moveTo>
                  <a:pt x="166729" y="320040"/>
                </a:moveTo>
                <a:lnTo>
                  <a:pt x="162830" y="320040"/>
                </a:lnTo>
                <a:lnTo>
                  <a:pt x="161916" y="321310"/>
                </a:lnTo>
                <a:lnTo>
                  <a:pt x="159807" y="322580"/>
                </a:lnTo>
                <a:lnTo>
                  <a:pt x="158550" y="323850"/>
                </a:lnTo>
                <a:lnTo>
                  <a:pt x="155680" y="326390"/>
                </a:lnTo>
                <a:lnTo>
                  <a:pt x="154575" y="327660"/>
                </a:lnTo>
                <a:lnTo>
                  <a:pt x="152924" y="330200"/>
                </a:lnTo>
                <a:lnTo>
                  <a:pt x="152352" y="330200"/>
                </a:lnTo>
                <a:lnTo>
                  <a:pt x="151717" y="332740"/>
                </a:lnTo>
                <a:lnTo>
                  <a:pt x="151921" y="334010"/>
                </a:lnTo>
                <a:lnTo>
                  <a:pt x="152225" y="334010"/>
                </a:lnTo>
                <a:lnTo>
                  <a:pt x="270564" y="453390"/>
                </a:lnTo>
                <a:lnTo>
                  <a:pt x="274361" y="453390"/>
                </a:lnTo>
                <a:lnTo>
                  <a:pt x="275276" y="452120"/>
                </a:lnTo>
                <a:lnTo>
                  <a:pt x="277384" y="450850"/>
                </a:lnTo>
                <a:lnTo>
                  <a:pt x="278616" y="449580"/>
                </a:lnTo>
                <a:lnTo>
                  <a:pt x="281486" y="447040"/>
                </a:lnTo>
                <a:lnTo>
                  <a:pt x="282629" y="445770"/>
                </a:lnTo>
                <a:lnTo>
                  <a:pt x="284267" y="443230"/>
                </a:lnTo>
                <a:lnTo>
                  <a:pt x="285410" y="440690"/>
                </a:lnTo>
                <a:lnTo>
                  <a:pt x="285334" y="439420"/>
                </a:lnTo>
                <a:lnTo>
                  <a:pt x="285067" y="438150"/>
                </a:lnTo>
                <a:lnTo>
                  <a:pt x="284598" y="438150"/>
                </a:lnTo>
                <a:lnTo>
                  <a:pt x="166729" y="320040"/>
                </a:lnTo>
                <a:close/>
              </a:path>
              <a:path w="642620" h="614679">
                <a:moveTo>
                  <a:pt x="140630" y="421640"/>
                </a:moveTo>
                <a:lnTo>
                  <a:pt x="138941" y="421640"/>
                </a:lnTo>
                <a:lnTo>
                  <a:pt x="137481" y="422910"/>
                </a:lnTo>
                <a:lnTo>
                  <a:pt x="136643" y="422910"/>
                </a:lnTo>
                <a:lnTo>
                  <a:pt x="134776" y="424180"/>
                </a:lnTo>
                <a:lnTo>
                  <a:pt x="133658" y="425450"/>
                </a:lnTo>
                <a:lnTo>
                  <a:pt x="131029" y="427990"/>
                </a:lnTo>
                <a:lnTo>
                  <a:pt x="129988" y="429260"/>
                </a:lnTo>
                <a:lnTo>
                  <a:pt x="128515" y="430530"/>
                </a:lnTo>
                <a:lnTo>
                  <a:pt x="127499" y="433070"/>
                </a:lnTo>
                <a:lnTo>
                  <a:pt x="127435" y="434340"/>
                </a:lnTo>
                <a:lnTo>
                  <a:pt x="153114" y="434340"/>
                </a:lnTo>
                <a:lnTo>
                  <a:pt x="141126" y="422910"/>
                </a:lnTo>
                <a:lnTo>
                  <a:pt x="140630" y="421640"/>
                </a:lnTo>
                <a:close/>
              </a:path>
              <a:path w="642620" h="614679">
                <a:moveTo>
                  <a:pt x="323659" y="302260"/>
                </a:moveTo>
                <a:lnTo>
                  <a:pt x="283645" y="302260"/>
                </a:lnTo>
                <a:lnTo>
                  <a:pt x="289627" y="303530"/>
                </a:lnTo>
                <a:lnTo>
                  <a:pt x="292611" y="303530"/>
                </a:lnTo>
                <a:lnTo>
                  <a:pt x="298593" y="307340"/>
                </a:lnTo>
                <a:lnTo>
                  <a:pt x="301603" y="309880"/>
                </a:lnTo>
                <a:lnTo>
                  <a:pt x="310798" y="318770"/>
                </a:lnTo>
                <a:lnTo>
                  <a:pt x="293754" y="335280"/>
                </a:lnTo>
                <a:lnTo>
                  <a:pt x="288763" y="341630"/>
                </a:lnTo>
                <a:lnTo>
                  <a:pt x="281092" y="354330"/>
                </a:lnTo>
                <a:lnTo>
                  <a:pt x="278552" y="359410"/>
                </a:lnTo>
                <a:lnTo>
                  <a:pt x="276089" y="370840"/>
                </a:lnTo>
                <a:lnTo>
                  <a:pt x="276216" y="375920"/>
                </a:lnTo>
                <a:lnTo>
                  <a:pt x="307394" y="406400"/>
                </a:lnTo>
                <a:lnTo>
                  <a:pt x="316233" y="405130"/>
                </a:lnTo>
                <a:lnTo>
                  <a:pt x="343656" y="386080"/>
                </a:lnTo>
                <a:lnTo>
                  <a:pt x="309363" y="386080"/>
                </a:lnTo>
                <a:lnTo>
                  <a:pt x="304803" y="384810"/>
                </a:lnTo>
                <a:lnTo>
                  <a:pt x="298301" y="377190"/>
                </a:lnTo>
                <a:lnTo>
                  <a:pt x="296624" y="374650"/>
                </a:lnTo>
                <a:lnTo>
                  <a:pt x="294758" y="369570"/>
                </a:lnTo>
                <a:lnTo>
                  <a:pt x="294592" y="367030"/>
                </a:lnTo>
                <a:lnTo>
                  <a:pt x="295824" y="360680"/>
                </a:lnTo>
                <a:lnTo>
                  <a:pt x="297259" y="356870"/>
                </a:lnTo>
                <a:lnTo>
                  <a:pt x="301768" y="349250"/>
                </a:lnTo>
                <a:lnTo>
                  <a:pt x="304892" y="345440"/>
                </a:lnTo>
                <a:lnTo>
                  <a:pt x="321262" y="328930"/>
                </a:lnTo>
                <a:lnTo>
                  <a:pt x="350254" y="328930"/>
                </a:lnTo>
                <a:lnTo>
                  <a:pt x="323659" y="302260"/>
                </a:lnTo>
                <a:close/>
              </a:path>
              <a:path w="642620" h="614679">
                <a:moveTo>
                  <a:pt x="172990" y="388620"/>
                </a:moveTo>
                <a:lnTo>
                  <a:pt x="172469" y="388620"/>
                </a:lnTo>
                <a:lnTo>
                  <a:pt x="171187" y="389890"/>
                </a:lnTo>
                <a:lnTo>
                  <a:pt x="173739" y="389890"/>
                </a:lnTo>
                <a:lnTo>
                  <a:pt x="172990" y="388620"/>
                </a:lnTo>
                <a:close/>
              </a:path>
              <a:path w="642620" h="614679">
                <a:moveTo>
                  <a:pt x="350254" y="328930"/>
                </a:moveTo>
                <a:lnTo>
                  <a:pt x="321262" y="328930"/>
                </a:lnTo>
                <a:lnTo>
                  <a:pt x="338039" y="345440"/>
                </a:lnTo>
                <a:lnTo>
                  <a:pt x="338249" y="349250"/>
                </a:lnTo>
                <a:lnTo>
                  <a:pt x="319446" y="386080"/>
                </a:lnTo>
                <a:lnTo>
                  <a:pt x="343656" y="386080"/>
                </a:lnTo>
                <a:lnTo>
                  <a:pt x="346256" y="382270"/>
                </a:lnTo>
                <a:lnTo>
                  <a:pt x="350650" y="369570"/>
                </a:lnTo>
                <a:lnTo>
                  <a:pt x="351641" y="363220"/>
                </a:lnTo>
                <a:lnTo>
                  <a:pt x="351400" y="355600"/>
                </a:lnTo>
                <a:lnTo>
                  <a:pt x="372164" y="355600"/>
                </a:lnTo>
                <a:lnTo>
                  <a:pt x="372545" y="354330"/>
                </a:lnTo>
                <a:lnTo>
                  <a:pt x="372786" y="353060"/>
                </a:lnTo>
                <a:lnTo>
                  <a:pt x="372494" y="351790"/>
                </a:lnTo>
                <a:lnTo>
                  <a:pt x="371783" y="350520"/>
                </a:lnTo>
                <a:lnTo>
                  <a:pt x="350254" y="328930"/>
                </a:lnTo>
                <a:close/>
              </a:path>
              <a:path w="642620" h="614679">
                <a:moveTo>
                  <a:pt x="372164" y="355600"/>
                </a:moveTo>
                <a:lnTo>
                  <a:pt x="351400" y="355600"/>
                </a:lnTo>
                <a:lnTo>
                  <a:pt x="360010" y="364490"/>
                </a:lnTo>
                <a:lnTo>
                  <a:pt x="363185" y="364490"/>
                </a:lnTo>
                <a:lnTo>
                  <a:pt x="365357" y="361950"/>
                </a:lnTo>
                <a:lnTo>
                  <a:pt x="366665" y="361950"/>
                </a:lnTo>
                <a:lnTo>
                  <a:pt x="369764" y="358140"/>
                </a:lnTo>
                <a:lnTo>
                  <a:pt x="370881" y="356870"/>
                </a:lnTo>
                <a:lnTo>
                  <a:pt x="372164" y="355600"/>
                </a:lnTo>
                <a:close/>
              </a:path>
              <a:path w="642620" h="614679">
                <a:moveTo>
                  <a:pt x="294186" y="281940"/>
                </a:moveTo>
                <a:lnTo>
                  <a:pt x="284280" y="281940"/>
                </a:lnTo>
                <a:lnTo>
                  <a:pt x="279175" y="283210"/>
                </a:lnTo>
                <a:lnTo>
                  <a:pt x="268621" y="289560"/>
                </a:lnTo>
                <a:lnTo>
                  <a:pt x="263147" y="293370"/>
                </a:lnTo>
                <a:lnTo>
                  <a:pt x="254422" y="302260"/>
                </a:lnTo>
                <a:lnTo>
                  <a:pt x="251679" y="304800"/>
                </a:lnTo>
                <a:lnTo>
                  <a:pt x="246815" y="312420"/>
                </a:lnTo>
                <a:lnTo>
                  <a:pt x="244770" y="316230"/>
                </a:lnTo>
                <a:lnTo>
                  <a:pt x="241430" y="322580"/>
                </a:lnTo>
                <a:lnTo>
                  <a:pt x="240135" y="326390"/>
                </a:lnTo>
                <a:lnTo>
                  <a:pt x="238319" y="331470"/>
                </a:lnTo>
                <a:lnTo>
                  <a:pt x="237849" y="334010"/>
                </a:lnTo>
                <a:lnTo>
                  <a:pt x="237798" y="336550"/>
                </a:lnTo>
                <a:lnTo>
                  <a:pt x="238103" y="337820"/>
                </a:lnTo>
                <a:lnTo>
                  <a:pt x="239386" y="340360"/>
                </a:lnTo>
                <a:lnTo>
                  <a:pt x="240440" y="341630"/>
                </a:lnTo>
                <a:lnTo>
                  <a:pt x="242789" y="344170"/>
                </a:lnTo>
                <a:lnTo>
                  <a:pt x="243653" y="345440"/>
                </a:lnTo>
                <a:lnTo>
                  <a:pt x="245355" y="346710"/>
                </a:lnTo>
                <a:lnTo>
                  <a:pt x="249965" y="346710"/>
                </a:lnTo>
                <a:lnTo>
                  <a:pt x="251133" y="345440"/>
                </a:lnTo>
                <a:lnTo>
                  <a:pt x="251781" y="344170"/>
                </a:lnTo>
                <a:lnTo>
                  <a:pt x="252949" y="339090"/>
                </a:lnTo>
                <a:lnTo>
                  <a:pt x="253800" y="336550"/>
                </a:lnTo>
                <a:lnTo>
                  <a:pt x="256023" y="330200"/>
                </a:lnTo>
                <a:lnTo>
                  <a:pt x="257585" y="326390"/>
                </a:lnTo>
                <a:lnTo>
                  <a:pt x="261560" y="318770"/>
                </a:lnTo>
                <a:lnTo>
                  <a:pt x="264354" y="316230"/>
                </a:lnTo>
                <a:lnTo>
                  <a:pt x="271263" y="308610"/>
                </a:lnTo>
                <a:lnTo>
                  <a:pt x="274463" y="306070"/>
                </a:lnTo>
                <a:lnTo>
                  <a:pt x="283645" y="302260"/>
                </a:lnTo>
                <a:lnTo>
                  <a:pt x="323659" y="302260"/>
                </a:lnTo>
                <a:lnTo>
                  <a:pt x="313528" y="292100"/>
                </a:lnTo>
                <a:lnTo>
                  <a:pt x="308664" y="289560"/>
                </a:lnTo>
                <a:lnTo>
                  <a:pt x="299063" y="283210"/>
                </a:lnTo>
                <a:lnTo>
                  <a:pt x="294186" y="281940"/>
                </a:lnTo>
                <a:close/>
              </a:path>
              <a:path w="642620" h="614679">
                <a:moveTo>
                  <a:pt x="331867" y="231140"/>
                </a:moveTo>
                <a:lnTo>
                  <a:pt x="328222" y="231140"/>
                </a:lnTo>
                <a:lnTo>
                  <a:pt x="327384" y="232410"/>
                </a:lnTo>
                <a:lnTo>
                  <a:pt x="325517" y="233680"/>
                </a:lnTo>
                <a:lnTo>
                  <a:pt x="324399" y="234950"/>
                </a:lnTo>
                <a:lnTo>
                  <a:pt x="321770" y="237490"/>
                </a:lnTo>
                <a:lnTo>
                  <a:pt x="320729" y="238760"/>
                </a:lnTo>
                <a:lnTo>
                  <a:pt x="319256" y="240030"/>
                </a:lnTo>
                <a:lnTo>
                  <a:pt x="318240" y="242570"/>
                </a:lnTo>
                <a:lnTo>
                  <a:pt x="318176" y="243840"/>
                </a:lnTo>
                <a:lnTo>
                  <a:pt x="318468" y="243840"/>
                </a:lnTo>
                <a:lnTo>
                  <a:pt x="318773" y="245110"/>
                </a:lnTo>
                <a:lnTo>
                  <a:pt x="398796" y="325120"/>
                </a:lnTo>
                <a:lnTo>
                  <a:pt x="402593" y="325120"/>
                </a:lnTo>
                <a:lnTo>
                  <a:pt x="403520" y="323850"/>
                </a:lnTo>
                <a:lnTo>
                  <a:pt x="405629" y="322580"/>
                </a:lnTo>
                <a:lnTo>
                  <a:pt x="406860" y="321310"/>
                </a:lnTo>
                <a:lnTo>
                  <a:pt x="409731" y="318770"/>
                </a:lnTo>
                <a:lnTo>
                  <a:pt x="410874" y="317500"/>
                </a:lnTo>
                <a:lnTo>
                  <a:pt x="412512" y="314960"/>
                </a:lnTo>
                <a:lnTo>
                  <a:pt x="413655" y="312420"/>
                </a:lnTo>
                <a:lnTo>
                  <a:pt x="413579" y="311150"/>
                </a:lnTo>
                <a:lnTo>
                  <a:pt x="413299" y="309880"/>
                </a:lnTo>
                <a:lnTo>
                  <a:pt x="357559" y="254000"/>
                </a:lnTo>
                <a:lnTo>
                  <a:pt x="356568" y="245110"/>
                </a:lnTo>
                <a:lnTo>
                  <a:pt x="356577" y="242570"/>
                </a:lnTo>
                <a:lnTo>
                  <a:pt x="342802" y="242570"/>
                </a:lnTo>
                <a:lnTo>
                  <a:pt x="331867" y="231140"/>
                </a:lnTo>
                <a:close/>
              </a:path>
              <a:path w="642620" h="614679">
                <a:moveTo>
                  <a:pt x="420080" y="209550"/>
                </a:moveTo>
                <a:lnTo>
                  <a:pt x="380140" y="209550"/>
                </a:lnTo>
                <a:lnTo>
                  <a:pt x="386820" y="210820"/>
                </a:lnTo>
                <a:lnTo>
                  <a:pt x="390223" y="212090"/>
                </a:lnTo>
                <a:lnTo>
                  <a:pt x="397132" y="217170"/>
                </a:lnTo>
                <a:lnTo>
                  <a:pt x="401120" y="219710"/>
                </a:lnTo>
                <a:lnTo>
                  <a:pt x="452403" y="270510"/>
                </a:lnTo>
                <a:lnTo>
                  <a:pt x="452911" y="271780"/>
                </a:lnTo>
                <a:lnTo>
                  <a:pt x="454689" y="271780"/>
                </a:lnTo>
                <a:lnTo>
                  <a:pt x="456213" y="270510"/>
                </a:lnTo>
                <a:lnTo>
                  <a:pt x="457114" y="270510"/>
                </a:lnTo>
                <a:lnTo>
                  <a:pt x="459223" y="269240"/>
                </a:lnTo>
                <a:lnTo>
                  <a:pt x="460493" y="267970"/>
                </a:lnTo>
                <a:lnTo>
                  <a:pt x="463363" y="264160"/>
                </a:lnTo>
                <a:lnTo>
                  <a:pt x="464468" y="262890"/>
                </a:lnTo>
                <a:lnTo>
                  <a:pt x="466106" y="261620"/>
                </a:lnTo>
                <a:lnTo>
                  <a:pt x="467249" y="259080"/>
                </a:lnTo>
                <a:lnTo>
                  <a:pt x="467351" y="257810"/>
                </a:lnTo>
                <a:lnTo>
                  <a:pt x="467185" y="256540"/>
                </a:lnTo>
                <a:lnTo>
                  <a:pt x="466436" y="256540"/>
                </a:lnTo>
                <a:lnTo>
                  <a:pt x="420080" y="209550"/>
                </a:lnTo>
                <a:close/>
              </a:path>
              <a:path w="642620" h="614679">
                <a:moveTo>
                  <a:pt x="381778" y="187960"/>
                </a:moveTo>
                <a:lnTo>
                  <a:pt x="347272" y="212090"/>
                </a:lnTo>
                <a:lnTo>
                  <a:pt x="342344" y="234950"/>
                </a:lnTo>
                <a:lnTo>
                  <a:pt x="342802" y="242570"/>
                </a:lnTo>
                <a:lnTo>
                  <a:pt x="356577" y="242570"/>
                </a:lnTo>
                <a:lnTo>
                  <a:pt x="356594" y="237490"/>
                </a:lnTo>
                <a:lnTo>
                  <a:pt x="358702" y="226060"/>
                </a:lnTo>
                <a:lnTo>
                  <a:pt x="361039" y="220980"/>
                </a:lnTo>
                <a:lnTo>
                  <a:pt x="367490" y="214630"/>
                </a:lnTo>
                <a:lnTo>
                  <a:pt x="370488" y="212090"/>
                </a:lnTo>
                <a:lnTo>
                  <a:pt x="376876" y="209550"/>
                </a:lnTo>
                <a:lnTo>
                  <a:pt x="420080" y="209550"/>
                </a:lnTo>
                <a:lnTo>
                  <a:pt x="412563" y="201930"/>
                </a:lnTo>
                <a:lnTo>
                  <a:pt x="407267" y="198120"/>
                </a:lnTo>
                <a:lnTo>
                  <a:pt x="397310" y="191770"/>
                </a:lnTo>
                <a:lnTo>
                  <a:pt x="381778" y="187960"/>
                </a:lnTo>
                <a:close/>
              </a:path>
              <a:path w="642620" h="614679">
                <a:moveTo>
                  <a:pt x="441849" y="44450"/>
                </a:moveTo>
                <a:lnTo>
                  <a:pt x="439868" y="44450"/>
                </a:lnTo>
                <a:lnTo>
                  <a:pt x="438407" y="45720"/>
                </a:lnTo>
                <a:lnTo>
                  <a:pt x="437506" y="45720"/>
                </a:lnTo>
                <a:lnTo>
                  <a:pt x="435334" y="48260"/>
                </a:lnTo>
                <a:lnTo>
                  <a:pt x="434064" y="48260"/>
                </a:lnTo>
                <a:lnTo>
                  <a:pt x="431194" y="52070"/>
                </a:lnTo>
                <a:lnTo>
                  <a:pt x="430101" y="53340"/>
                </a:lnTo>
                <a:lnTo>
                  <a:pt x="428577" y="54610"/>
                </a:lnTo>
                <a:lnTo>
                  <a:pt x="428006" y="55880"/>
                </a:lnTo>
                <a:lnTo>
                  <a:pt x="427244" y="57150"/>
                </a:lnTo>
                <a:lnTo>
                  <a:pt x="427142" y="58420"/>
                </a:lnTo>
                <a:lnTo>
                  <a:pt x="427498" y="59690"/>
                </a:lnTo>
                <a:lnTo>
                  <a:pt x="427790" y="59690"/>
                </a:lnTo>
                <a:lnTo>
                  <a:pt x="474158" y="106680"/>
                </a:lnTo>
                <a:lnTo>
                  <a:pt x="459718" y="106680"/>
                </a:lnTo>
                <a:lnTo>
                  <a:pt x="448008" y="110490"/>
                </a:lnTo>
                <a:lnTo>
                  <a:pt x="424361" y="142240"/>
                </a:lnTo>
                <a:lnTo>
                  <a:pt x="423777" y="148590"/>
                </a:lnTo>
                <a:lnTo>
                  <a:pt x="425771" y="162560"/>
                </a:lnTo>
                <a:lnTo>
                  <a:pt x="448504" y="196850"/>
                </a:lnTo>
                <a:lnTo>
                  <a:pt x="454244" y="203200"/>
                </a:lnTo>
                <a:lnTo>
                  <a:pt x="460289" y="207010"/>
                </a:lnTo>
                <a:lnTo>
                  <a:pt x="473002" y="215900"/>
                </a:lnTo>
                <a:lnTo>
                  <a:pt x="479377" y="218440"/>
                </a:lnTo>
                <a:lnTo>
                  <a:pt x="492141" y="220980"/>
                </a:lnTo>
                <a:lnTo>
                  <a:pt x="498516" y="220980"/>
                </a:lnTo>
                <a:lnTo>
                  <a:pt x="511229" y="217170"/>
                </a:lnTo>
                <a:lnTo>
                  <a:pt x="517300" y="213360"/>
                </a:lnTo>
                <a:lnTo>
                  <a:pt x="528438" y="201930"/>
                </a:lnTo>
                <a:lnTo>
                  <a:pt x="529896" y="199390"/>
                </a:lnTo>
                <a:lnTo>
                  <a:pt x="492395" y="199390"/>
                </a:lnTo>
                <a:lnTo>
                  <a:pt x="483429" y="196850"/>
                </a:lnTo>
                <a:lnTo>
                  <a:pt x="449075" y="163830"/>
                </a:lnTo>
                <a:lnTo>
                  <a:pt x="444249" y="146050"/>
                </a:lnTo>
                <a:lnTo>
                  <a:pt x="445888" y="137160"/>
                </a:lnTo>
                <a:lnTo>
                  <a:pt x="448148" y="133350"/>
                </a:lnTo>
                <a:lnTo>
                  <a:pt x="455819" y="125730"/>
                </a:lnTo>
                <a:lnTo>
                  <a:pt x="460924" y="123190"/>
                </a:lnTo>
                <a:lnTo>
                  <a:pt x="473345" y="120650"/>
                </a:lnTo>
                <a:lnTo>
                  <a:pt x="517703" y="120650"/>
                </a:lnTo>
                <a:lnTo>
                  <a:pt x="442382" y="45720"/>
                </a:lnTo>
                <a:lnTo>
                  <a:pt x="441849" y="44450"/>
                </a:lnTo>
                <a:close/>
              </a:path>
              <a:path w="642620" h="614679">
                <a:moveTo>
                  <a:pt x="517703" y="120650"/>
                </a:moveTo>
                <a:lnTo>
                  <a:pt x="480838" y="120650"/>
                </a:lnTo>
                <a:lnTo>
                  <a:pt x="489626" y="121920"/>
                </a:lnTo>
                <a:lnTo>
                  <a:pt x="521262" y="153670"/>
                </a:lnTo>
                <a:lnTo>
                  <a:pt x="521846" y="158750"/>
                </a:lnTo>
                <a:lnTo>
                  <a:pt x="522100" y="162560"/>
                </a:lnTo>
                <a:lnTo>
                  <a:pt x="521922" y="171450"/>
                </a:lnTo>
                <a:lnTo>
                  <a:pt x="521554" y="175260"/>
                </a:lnTo>
                <a:lnTo>
                  <a:pt x="519306" y="184150"/>
                </a:lnTo>
                <a:lnTo>
                  <a:pt x="516792" y="187960"/>
                </a:lnTo>
                <a:lnTo>
                  <a:pt x="515191" y="190500"/>
                </a:lnTo>
                <a:lnTo>
                  <a:pt x="509451" y="195580"/>
                </a:lnTo>
                <a:lnTo>
                  <a:pt x="505400" y="198120"/>
                </a:lnTo>
                <a:lnTo>
                  <a:pt x="496789" y="199390"/>
                </a:lnTo>
                <a:lnTo>
                  <a:pt x="529896" y="199390"/>
                </a:lnTo>
                <a:lnTo>
                  <a:pt x="532082" y="195580"/>
                </a:lnTo>
                <a:lnTo>
                  <a:pt x="536007" y="181610"/>
                </a:lnTo>
                <a:lnTo>
                  <a:pt x="536807" y="173990"/>
                </a:lnTo>
                <a:lnTo>
                  <a:pt x="536464" y="165100"/>
                </a:lnTo>
                <a:lnTo>
                  <a:pt x="560899" y="165100"/>
                </a:lnTo>
                <a:lnTo>
                  <a:pt x="560607" y="163830"/>
                </a:lnTo>
                <a:lnTo>
                  <a:pt x="560302" y="163830"/>
                </a:lnTo>
                <a:lnTo>
                  <a:pt x="559832" y="162560"/>
                </a:lnTo>
                <a:lnTo>
                  <a:pt x="517703" y="120650"/>
                </a:lnTo>
                <a:close/>
              </a:path>
              <a:path w="642620" h="614679">
                <a:moveTo>
                  <a:pt x="560835" y="165100"/>
                </a:moveTo>
                <a:lnTo>
                  <a:pt x="536464" y="165100"/>
                </a:lnTo>
                <a:lnTo>
                  <a:pt x="547386" y="176530"/>
                </a:lnTo>
                <a:lnTo>
                  <a:pt x="551209" y="176530"/>
                </a:lnTo>
                <a:lnTo>
                  <a:pt x="552047" y="175260"/>
                </a:lnTo>
                <a:lnTo>
                  <a:pt x="553914" y="173990"/>
                </a:lnTo>
                <a:lnTo>
                  <a:pt x="555006" y="172720"/>
                </a:lnTo>
                <a:lnTo>
                  <a:pt x="557406" y="170180"/>
                </a:lnTo>
                <a:lnTo>
                  <a:pt x="558346" y="170180"/>
                </a:lnTo>
                <a:lnTo>
                  <a:pt x="559743" y="167640"/>
                </a:lnTo>
                <a:lnTo>
                  <a:pt x="560251" y="166370"/>
                </a:lnTo>
                <a:lnTo>
                  <a:pt x="560835" y="165100"/>
                </a:lnTo>
                <a:close/>
              </a:path>
              <a:path w="642620" h="614679">
                <a:moveTo>
                  <a:pt x="586007" y="0"/>
                </a:moveTo>
                <a:lnTo>
                  <a:pt x="572189" y="0"/>
                </a:lnTo>
                <a:lnTo>
                  <a:pt x="565344" y="1270"/>
                </a:lnTo>
                <a:lnTo>
                  <a:pt x="530019" y="27940"/>
                </a:lnTo>
                <a:lnTo>
                  <a:pt x="524259" y="39370"/>
                </a:lnTo>
                <a:lnTo>
                  <a:pt x="521389" y="45720"/>
                </a:lnTo>
                <a:lnTo>
                  <a:pt x="520426" y="52070"/>
                </a:lnTo>
                <a:lnTo>
                  <a:pt x="520335" y="54610"/>
                </a:lnTo>
                <a:lnTo>
                  <a:pt x="521351" y="67310"/>
                </a:lnTo>
                <a:lnTo>
                  <a:pt x="542547" y="102870"/>
                </a:lnTo>
                <a:lnTo>
                  <a:pt x="547567" y="106680"/>
                </a:lnTo>
                <a:lnTo>
                  <a:pt x="552623" y="111760"/>
                </a:lnTo>
                <a:lnTo>
                  <a:pt x="557715" y="114300"/>
                </a:lnTo>
                <a:lnTo>
                  <a:pt x="562842" y="118110"/>
                </a:lnTo>
                <a:lnTo>
                  <a:pt x="569700" y="121920"/>
                </a:lnTo>
                <a:lnTo>
                  <a:pt x="576583" y="123190"/>
                </a:lnTo>
                <a:lnTo>
                  <a:pt x="590401" y="124460"/>
                </a:lnTo>
                <a:lnTo>
                  <a:pt x="597246" y="123190"/>
                </a:lnTo>
                <a:lnTo>
                  <a:pt x="610772" y="118110"/>
                </a:lnTo>
                <a:lnTo>
                  <a:pt x="617414" y="113030"/>
                </a:lnTo>
                <a:lnTo>
                  <a:pt x="626633" y="104140"/>
                </a:lnTo>
                <a:lnTo>
                  <a:pt x="588674" y="104140"/>
                </a:lnTo>
                <a:lnTo>
                  <a:pt x="579276" y="102870"/>
                </a:lnTo>
                <a:lnTo>
                  <a:pt x="548415" y="77470"/>
                </a:lnTo>
                <a:lnTo>
                  <a:pt x="539410" y="53340"/>
                </a:lnTo>
                <a:lnTo>
                  <a:pt x="539804" y="48260"/>
                </a:lnTo>
                <a:lnTo>
                  <a:pt x="573992" y="19050"/>
                </a:lnTo>
                <a:lnTo>
                  <a:pt x="617548" y="19050"/>
                </a:lnTo>
                <a:lnTo>
                  <a:pt x="615054" y="16510"/>
                </a:lnTo>
                <a:lnTo>
                  <a:pt x="604925" y="8890"/>
                </a:lnTo>
                <a:lnTo>
                  <a:pt x="599786" y="6350"/>
                </a:lnTo>
                <a:lnTo>
                  <a:pt x="592903" y="2540"/>
                </a:lnTo>
                <a:lnTo>
                  <a:pt x="586007" y="0"/>
                </a:lnTo>
                <a:close/>
              </a:path>
              <a:path w="642620" h="614679">
                <a:moveTo>
                  <a:pt x="617548" y="19050"/>
                </a:moveTo>
                <a:lnTo>
                  <a:pt x="573992" y="19050"/>
                </a:lnTo>
                <a:lnTo>
                  <a:pt x="583403" y="21590"/>
                </a:lnTo>
                <a:lnTo>
                  <a:pt x="597272" y="29210"/>
                </a:lnTo>
                <a:lnTo>
                  <a:pt x="601704" y="33020"/>
                </a:lnTo>
                <a:lnTo>
                  <a:pt x="605984" y="38100"/>
                </a:lnTo>
                <a:lnTo>
                  <a:pt x="610556" y="41910"/>
                </a:lnTo>
                <a:lnTo>
                  <a:pt x="614264" y="46990"/>
                </a:lnTo>
                <a:lnTo>
                  <a:pt x="619992" y="55880"/>
                </a:lnTo>
                <a:lnTo>
                  <a:pt x="621795" y="60960"/>
                </a:lnTo>
                <a:lnTo>
                  <a:pt x="623281" y="71120"/>
                </a:lnTo>
                <a:lnTo>
                  <a:pt x="622849" y="74930"/>
                </a:lnTo>
                <a:lnTo>
                  <a:pt x="593436" y="104140"/>
                </a:lnTo>
                <a:lnTo>
                  <a:pt x="626633" y="104140"/>
                </a:lnTo>
                <a:lnTo>
                  <a:pt x="630584" y="100330"/>
                </a:lnTo>
                <a:lnTo>
                  <a:pt x="635359" y="92710"/>
                </a:lnTo>
                <a:lnTo>
                  <a:pt x="641099" y="78740"/>
                </a:lnTo>
                <a:lnTo>
                  <a:pt x="642268" y="71120"/>
                </a:lnTo>
                <a:lnTo>
                  <a:pt x="641150" y="55880"/>
                </a:lnTo>
                <a:lnTo>
                  <a:pt x="620043" y="21590"/>
                </a:lnTo>
                <a:lnTo>
                  <a:pt x="617548" y="19050"/>
                </a:lnTo>
                <a:close/>
              </a:path>
            </a:pathLst>
          </a:custGeom>
          <a:solidFill>
            <a:srgbClr val="59595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4" name="object 64"/>
          <p:cNvSpPr/>
          <p:nvPr/>
        </p:nvSpPr>
        <p:spPr>
          <a:xfrm>
            <a:off x="4026139" y="5228864"/>
            <a:ext cx="594360" cy="516890"/>
          </a:xfrm>
          <a:custGeom>
            <a:avLst/>
            <a:gdLst/>
            <a:ahLst/>
            <a:cxnLst/>
            <a:rect l="l" t="t" r="r" b="b"/>
            <a:pathLst>
              <a:path w="594360" h="516889">
                <a:moveTo>
                  <a:pt x="76240" y="417830"/>
                </a:moveTo>
                <a:lnTo>
                  <a:pt x="45885" y="417830"/>
                </a:lnTo>
                <a:lnTo>
                  <a:pt x="144945" y="516890"/>
                </a:lnTo>
                <a:lnTo>
                  <a:pt x="148920" y="516890"/>
                </a:lnTo>
                <a:lnTo>
                  <a:pt x="149885" y="515620"/>
                </a:lnTo>
                <a:lnTo>
                  <a:pt x="152171" y="514350"/>
                </a:lnTo>
                <a:lnTo>
                  <a:pt x="153441" y="513080"/>
                </a:lnTo>
                <a:lnTo>
                  <a:pt x="156311" y="510540"/>
                </a:lnTo>
                <a:lnTo>
                  <a:pt x="157454" y="509270"/>
                </a:lnTo>
                <a:lnTo>
                  <a:pt x="159092" y="506730"/>
                </a:lnTo>
                <a:lnTo>
                  <a:pt x="159702" y="505460"/>
                </a:lnTo>
                <a:lnTo>
                  <a:pt x="160464" y="504190"/>
                </a:lnTo>
                <a:lnTo>
                  <a:pt x="160362" y="502920"/>
                </a:lnTo>
                <a:lnTo>
                  <a:pt x="160070" y="501650"/>
                </a:lnTo>
                <a:lnTo>
                  <a:pt x="76240" y="417830"/>
                </a:lnTo>
                <a:close/>
              </a:path>
              <a:path w="594360" h="516889">
                <a:moveTo>
                  <a:pt x="83108" y="356870"/>
                </a:moveTo>
                <a:lnTo>
                  <a:pt x="81165" y="356870"/>
                </a:lnTo>
                <a:lnTo>
                  <a:pt x="80632" y="358140"/>
                </a:lnTo>
                <a:lnTo>
                  <a:pt x="609" y="438150"/>
                </a:lnTo>
                <a:lnTo>
                  <a:pt x="292" y="438150"/>
                </a:lnTo>
                <a:lnTo>
                  <a:pt x="0" y="439420"/>
                </a:lnTo>
                <a:lnTo>
                  <a:pt x="660" y="441960"/>
                </a:lnTo>
                <a:lnTo>
                  <a:pt x="1155" y="441960"/>
                </a:lnTo>
                <a:lnTo>
                  <a:pt x="2565" y="444500"/>
                </a:lnTo>
                <a:lnTo>
                  <a:pt x="3479" y="445770"/>
                </a:lnTo>
                <a:lnTo>
                  <a:pt x="5702" y="448310"/>
                </a:lnTo>
                <a:lnTo>
                  <a:pt x="6743" y="448310"/>
                </a:lnTo>
                <a:lnTo>
                  <a:pt x="8674" y="449580"/>
                </a:lnTo>
                <a:lnTo>
                  <a:pt x="9525" y="450850"/>
                </a:lnTo>
                <a:lnTo>
                  <a:pt x="13436" y="450850"/>
                </a:lnTo>
                <a:lnTo>
                  <a:pt x="45885" y="417830"/>
                </a:lnTo>
                <a:lnTo>
                  <a:pt x="76240" y="417830"/>
                </a:lnTo>
                <a:lnTo>
                  <a:pt x="60998" y="402590"/>
                </a:lnTo>
                <a:lnTo>
                  <a:pt x="93459" y="370840"/>
                </a:lnTo>
                <a:lnTo>
                  <a:pt x="94056" y="368300"/>
                </a:lnTo>
                <a:lnTo>
                  <a:pt x="93548" y="365760"/>
                </a:lnTo>
                <a:lnTo>
                  <a:pt x="93078" y="365760"/>
                </a:lnTo>
                <a:lnTo>
                  <a:pt x="91668" y="363220"/>
                </a:lnTo>
                <a:lnTo>
                  <a:pt x="90766" y="363220"/>
                </a:lnTo>
                <a:lnTo>
                  <a:pt x="88531" y="360680"/>
                </a:lnTo>
                <a:lnTo>
                  <a:pt x="87490" y="359410"/>
                </a:lnTo>
                <a:lnTo>
                  <a:pt x="85559" y="358140"/>
                </a:lnTo>
                <a:lnTo>
                  <a:pt x="84683" y="358140"/>
                </a:lnTo>
                <a:lnTo>
                  <a:pt x="83108" y="356870"/>
                </a:lnTo>
                <a:close/>
              </a:path>
              <a:path w="594360" h="516889">
                <a:moveTo>
                  <a:pt x="220547" y="344170"/>
                </a:moveTo>
                <a:lnTo>
                  <a:pt x="186512" y="344170"/>
                </a:lnTo>
                <a:lnTo>
                  <a:pt x="189509" y="345440"/>
                </a:lnTo>
                <a:lnTo>
                  <a:pt x="195478" y="349250"/>
                </a:lnTo>
                <a:lnTo>
                  <a:pt x="198501" y="351790"/>
                </a:lnTo>
                <a:lnTo>
                  <a:pt x="207695" y="360680"/>
                </a:lnTo>
                <a:lnTo>
                  <a:pt x="190639" y="377190"/>
                </a:lnTo>
                <a:lnTo>
                  <a:pt x="185648" y="383540"/>
                </a:lnTo>
                <a:lnTo>
                  <a:pt x="177977" y="396240"/>
                </a:lnTo>
                <a:lnTo>
                  <a:pt x="175437" y="401320"/>
                </a:lnTo>
                <a:lnTo>
                  <a:pt x="172986" y="412750"/>
                </a:lnTo>
                <a:lnTo>
                  <a:pt x="173101" y="417830"/>
                </a:lnTo>
                <a:lnTo>
                  <a:pt x="199910" y="447040"/>
                </a:lnTo>
                <a:lnTo>
                  <a:pt x="204279" y="448310"/>
                </a:lnTo>
                <a:lnTo>
                  <a:pt x="213131" y="447040"/>
                </a:lnTo>
                <a:lnTo>
                  <a:pt x="240544" y="427990"/>
                </a:lnTo>
                <a:lnTo>
                  <a:pt x="206260" y="427990"/>
                </a:lnTo>
                <a:lnTo>
                  <a:pt x="201688" y="425450"/>
                </a:lnTo>
                <a:lnTo>
                  <a:pt x="195186" y="419100"/>
                </a:lnTo>
                <a:lnTo>
                  <a:pt x="193509" y="416560"/>
                </a:lnTo>
                <a:lnTo>
                  <a:pt x="191643" y="411480"/>
                </a:lnTo>
                <a:lnTo>
                  <a:pt x="191477" y="407670"/>
                </a:lnTo>
                <a:lnTo>
                  <a:pt x="192709" y="401320"/>
                </a:lnTo>
                <a:lnTo>
                  <a:pt x="194144" y="398780"/>
                </a:lnTo>
                <a:lnTo>
                  <a:pt x="198653" y="391160"/>
                </a:lnTo>
                <a:lnTo>
                  <a:pt x="201777" y="387350"/>
                </a:lnTo>
                <a:lnTo>
                  <a:pt x="218147" y="370840"/>
                </a:lnTo>
                <a:lnTo>
                  <a:pt x="247147" y="370840"/>
                </a:lnTo>
                <a:lnTo>
                  <a:pt x="220547" y="344170"/>
                </a:lnTo>
                <a:close/>
              </a:path>
              <a:path w="594360" h="516889">
                <a:moveTo>
                  <a:pt x="247147" y="370840"/>
                </a:moveTo>
                <a:lnTo>
                  <a:pt x="218147" y="370840"/>
                </a:lnTo>
                <a:lnTo>
                  <a:pt x="234937" y="387350"/>
                </a:lnTo>
                <a:lnTo>
                  <a:pt x="235140" y="391160"/>
                </a:lnTo>
                <a:lnTo>
                  <a:pt x="216331" y="427990"/>
                </a:lnTo>
                <a:lnTo>
                  <a:pt x="240544" y="427990"/>
                </a:lnTo>
                <a:lnTo>
                  <a:pt x="243154" y="424180"/>
                </a:lnTo>
                <a:lnTo>
                  <a:pt x="247548" y="411480"/>
                </a:lnTo>
                <a:lnTo>
                  <a:pt x="248526" y="403860"/>
                </a:lnTo>
                <a:lnTo>
                  <a:pt x="248285" y="397510"/>
                </a:lnTo>
                <a:lnTo>
                  <a:pt x="268414" y="397510"/>
                </a:lnTo>
                <a:lnTo>
                  <a:pt x="269062" y="396240"/>
                </a:lnTo>
                <a:lnTo>
                  <a:pt x="269443" y="396240"/>
                </a:lnTo>
                <a:lnTo>
                  <a:pt x="269671" y="393700"/>
                </a:lnTo>
                <a:lnTo>
                  <a:pt x="269379" y="393700"/>
                </a:lnTo>
                <a:lnTo>
                  <a:pt x="268681" y="392430"/>
                </a:lnTo>
                <a:lnTo>
                  <a:pt x="247147" y="370840"/>
                </a:lnTo>
                <a:close/>
              </a:path>
              <a:path w="594360" h="516889">
                <a:moveTo>
                  <a:pt x="268414" y="397510"/>
                </a:moveTo>
                <a:lnTo>
                  <a:pt x="248285" y="397510"/>
                </a:lnTo>
                <a:lnTo>
                  <a:pt x="256895" y="406400"/>
                </a:lnTo>
                <a:lnTo>
                  <a:pt x="259156" y="406400"/>
                </a:lnTo>
                <a:lnTo>
                  <a:pt x="260083" y="405130"/>
                </a:lnTo>
                <a:lnTo>
                  <a:pt x="262242" y="403860"/>
                </a:lnTo>
                <a:lnTo>
                  <a:pt x="263550" y="402590"/>
                </a:lnTo>
                <a:lnTo>
                  <a:pt x="266661" y="400050"/>
                </a:lnTo>
                <a:lnTo>
                  <a:pt x="267766" y="398780"/>
                </a:lnTo>
                <a:lnTo>
                  <a:pt x="268414" y="397510"/>
                </a:lnTo>
                <a:close/>
              </a:path>
              <a:path w="594360" h="516889">
                <a:moveTo>
                  <a:pt x="191071" y="323850"/>
                </a:moveTo>
                <a:lnTo>
                  <a:pt x="181165" y="323850"/>
                </a:lnTo>
                <a:lnTo>
                  <a:pt x="176060" y="325120"/>
                </a:lnTo>
                <a:lnTo>
                  <a:pt x="165519" y="331470"/>
                </a:lnTo>
                <a:lnTo>
                  <a:pt x="160032" y="335280"/>
                </a:lnTo>
                <a:lnTo>
                  <a:pt x="151307" y="344170"/>
                </a:lnTo>
                <a:lnTo>
                  <a:pt x="148564" y="346710"/>
                </a:lnTo>
                <a:lnTo>
                  <a:pt x="134683" y="378460"/>
                </a:lnTo>
                <a:lnTo>
                  <a:pt x="134988" y="379730"/>
                </a:lnTo>
                <a:lnTo>
                  <a:pt x="136283" y="382270"/>
                </a:lnTo>
                <a:lnTo>
                  <a:pt x="137337" y="383540"/>
                </a:lnTo>
                <a:lnTo>
                  <a:pt x="139674" y="386080"/>
                </a:lnTo>
                <a:lnTo>
                  <a:pt x="140538" y="386080"/>
                </a:lnTo>
                <a:lnTo>
                  <a:pt x="142240" y="387350"/>
                </a:lnTo>
                <a:lnTo>
                  <a:pt x="143027" y="388620"/>
                </a:lnTo>
                <a:lnTo>
                  <a:pt x="146850" y="388620"/>
                </a:lnTo>
                <a:lnTo>
                  <a:pt x="148031" y="387350"/>
                </a:lnTo>
                <a:lnTo>
                  <a:pt x="148666" y="386080"/>
                </a:lnTo>
                <a:lnTo>
                  <a:pt x="149847" y="381000"/>
                </a:lnTo>
                <a:lnTo>
                  <a:pt x="150698" y="378460"/>
                </a:lnTo>
                <a:lnTo>
                  <a:pt x="180543" y="344170"/>
                </a:lnTo>
                <a:lnTo>
                  <a:pt x="220547" y="344170"/>
                </a:lnTo>
                <a:lnTo>
                  <a:pt x="210413" y="334010"/>
                </a:lnTo>
                <a:lnTo>
                  <a:pt x="205549" y="330200"/>
                </a:lnTo>
                <a:lnTo>
                  <a:pt x="195948" y="325120"/>
                </a:lnTo>
                <a:lnTo>
                  <a:pt x="191071" y="323850"/>
                </a:lnTo>
                <a:close/>
              </a:path>
              <a:path w="594360" h="516889">
                <a:moveTo>
                  <a:pt x="277723" y="232410"/>
                </a:moveTo>
                <a:lnTo>
                  <a:pt x="274383" y="232410"/>
                </a:lnTo>
                <a:lnTo>
                  <a:pt x="267639" y="233680"/>
                </a:lnTo>
                <a:lnTo>
                  <a:pt x="239826" y="266700"/>
                </a:lnTo>
                <a:lnTo>
                  <a:pt x="239220" y="275590"/>
                </a:lnTo>
                <a:lnTo>
                  <a:pt x="239687" y="284480"/>
                </a:lnTo>
                <a:lnTo>
                  <a:pt x="215061" y="284480"/>
                </a:lnTo>
                <a:lnTo>
                  <a:pt x="215671" y="287020"/>
                </a:lnTo>
                <a:lnTo>
                  <a:pt x="295694" y="367030"/>
                </a:lnTo>
                <a:lnTo>
                  <a:pt x="297903" y="367030"/>
                </a:lnTo>
                <a:lnTo>
                  <a:pt x="299478" y="365760"/>
                </a:lnTo>
                <a:lnTo>
                  <a:pt x="300405" y="365760"/>
                </a:lnTo>
                <a:lnTo>
                  <a:pt x="302514" y="364490"/>
                </a:lnTo>
                <a:lnTo>
                  <a:pt x="303745" y="363220"/>
                </a:lnTo>
                <a:lnTo>
                  <a:pt x="306616" y="359410"/>
                </a:lnTo>
                <a:lnTo>
                  <a:pt x="307759" y="358140"/>
                </a:lnTo>
                <a:lnTo>
                  <a:pt x="309397" y="356870"/>
                </a:lnTo>
                <a:lnTo>
                  <a:pt x="310540" y="354330"/>
                </a:lnTo>
                <a:lnTo>
                  <a:pt x="310642" y="353060"/>
                </a:lnTo>
                <a:lnTo>
                  <a:pt x="310464" y="353060"/>
                </a:lnTo>
                <a:lnTo>
                  <a:pt x="310184" y="351790"/>
                </a:lnTo>
                <a:lnTo>
                  <a:pt x="254444" y="295910"/>
                </a:lnTo>
                <a:lnTo>
                  <a:pt x="253453" y="287020"/>
                </a:lnTo>
                <a:lnTo>
                  <a:pt x="253365" y="279400"/>
                </a:lnTo>
                <a:lnTo>
                  <a:pt x="255003" y="267970"/>
                </a:lnTo>
                <a:lnTo>
                  <a:pt x="257086" y="262890"/>
                </a:lnTo>
                <a:lnTo>
                  <a:pt x="263118" y="256540"/>
                </a:lnTo>
                <a:lnTo>
                  <a:pt x="265976" y="255270"/>
                </a:lnTo>
                <a:lnTo>
                  <a:pt x="272008" y="254000"/>
                </a:lnTo>
                <a:lnTo>
                  <a:pt x="314721" y="254000"/>
                </a:lnTo>
                <a:lnTo>
                  <a:pt x="305854" y="245110"/>
                </a:lnTo>
                <a:lnTo>
                  <a:pt x="304914" y="236220"/>
                </a:lnTo>
                <a:lnTo>
                  <a:pt x="304901" y="234950"/>
                </a:lnTo>
                <a:lnTo>
                  <a:pt x="290918" y="234950"/>
                </a:lnTo>
                <a:lnTo>
                  <a:pt x="287629" y="233680"/>
                </a:lnTo>
                <a:lnTo>
                  <a:pt x="284340" y="233680"/>
                </a:lnTo>
                <a:lnTo>
                  <a:pt x="277723" y="232410"/>
                </a:lnTo>
                <a:close/>
              </a:path>
              <a:path w="594360" h="516889">
                <a:moveTo>
                  <a:pt x="314721" y="254000"/>
                </a:moveTo>
                <a:lnTo>
                  <a:pt x="275158" y="254000"/>
                </a:lnTo>
                <a:lnTo>
                  <a:pt x="281724" y="255270"/>
                </a:lnTo>
                <a:lnTo>
                  <a:pt x="285051" y="256540"/>
                </a:lnTo>
                <a:lnTo>
                  <a:pt x="291858" y="260350"/>
                </a:lnTo>
                <a:lnTo>
                  <a:pt x="295224" y="262890"/>
                </a:lnTo>
                <a:lnTo>
                  <a:pt x="347091" y="314960"/>
                </a:lnTo>
                <a:lnTo>
                  <a:pt x="350888" y="314960"/>
                </a:lnTo>
                <a:lnTo>
                  <a:pt x="351828" y="313690"/>
                </a:lnTo>
                <a:lnTo>
                  <a:pt x="353999" y="312420"/>
                </a:lnTo>
                <a:lnTo>
                  <a:pt x="355206" y="311150"/>
                </a:lnTo>
                <a:lnTo>
                  <a:pt x="357962" y="308610"/>
                </a:lnTo>
                <a:lnTo>
                  <a:pt x="359079" y="307340"/>
                </a:lnTo>
                <a:lnTo>
                  <a:pt x="360718" y="304800"/>
                </a:lnTo>
                <a:lnTo>
                  <a:pt x="361289" y="304800"/>
                </a:lnTo>
                <a:lnTo>
                  <a:pt x="361937" y="302260"/>
                </a:lnTo>
                <a:lnTo>
                  <a:pt x="361873" y="300990"/>
                </a:lnTo>
                <a:lnTo>
                  <a:pt x="361594" y="300990"/>
                </a:lnTo>
                <a:lnTo>
                  <a:pt x="314721" y="254000"/>
                </a:lnTo>
                <a:close/>
              </a:path>
              <a:path w="594360" h="516889">
                <a:moveTo>
                  <a:pt x="228765" y="273050"/>
                </a:moveTo>
                <a:lnTo>
                  <a:pt x="225107" y="273050"/>
                </a:lnTo>
                <a:lnTo>
                  <a:pt x="224282" y="274320"/>
                </a:lnTo>
                <a:lnTo>
                  <a:pt x="222402" y="275590"/>
                </a:lnTo>
                <a:lnTo>
                  <a:pt x="221284" y="276860"/>
                </a:lnTo>
                <a:lnTo>
                  <a:pt x="218655" y="279400"/>
                </a:lnTo>
                <a:lnTo>
                  <a:pt x="217614" y="279400"/>
                </a:lnTo>
                <a:lnTo>
                  <a:pt x="216154" y="281940"/>
                </a:lnTo>
                <a:lnTo>
                  <a:pt x="215658" y="283210"/>
                </a:lnTo>
                <a:lnTo>
                  <a:pt x="215125" y="284480"/>
                </a:lnTo>
                <a:lnTo>
                  <a:pt x="239687" y="284480"/>
                </a:lnTo>
                <a:lnTo>
                  <a:pt x="228765" y="273050"/>
                </a:lnTo>
                <a:close/>
              </a:path>
              <a:path w="594360" h="516889">
                <a:moveTo>
                  <a:pt x="365675" y="201930"/>
                </a:moveTo>
                <a:lnTo>
                  <a:pt x="326656" y="201930"/>
                </a:lnTo>
                <a:lnTo>
                  <a:pt x="333209" y="203200"/>
                </a:lnTo>
                <a:lnTo>
                  <a:pt x="336524" y="204470"/>
                </a:lnTo>
                <a:lnTo>
                  <a:pt x="346544" y="212090"/>
                </a:lnTo>
                <a:lnTo>
                  <a:pt x="398411" y="264160"/>
                </a:lnTo>
                <a:lnTo>
                  <a:pt x="400710" y="264160"/>
                </a:lnTo>
                <a:lnTo>
                  <a:pt x="402297" y="262890"/>
                </a:lnTo>
                <a:lnTo>
                  <a:pt x="403212" y="262890"/>
                </a:lnTo>
                <a:lnTo>
                  <a:pt x="405320" y="261620"/>
                </a:lnTo>
                <a:lnTo>
                  <a:pt x="406590" y="260350"/>
                </a:lnTo>
                <a:lnTo>
                  <a:pt x="409460" y="256540"/>
                </a:lnTo>
                <a:lnTo>
                  <a:pt x="410565" y="256540"/>
                </a:lnTo>
                <a:lnTo>
                  <a:pt x="412203" y="254000"/>
                </a:lnTo>
                <a:lnTo>
                  <a:pt x="413346" y="251460"/>
                </a:lnTo>
                <a:lnTo>
                  <a:pt x="413448" y="250190"/>
                </a:lnTo>
                <a:lnTo>
                  <a:pt x="413283" y="250190"/>
                </a:lnTo>
                <a:lnTo>
                  <a:pt x="413004" y="248920"/>
                </a:lnTo>
                <a:lnTo>
                  <a:pt x="412534" y="248920"/>
                </a:lnTo>
                <a:lnTo>
                  <a:pt x="365675" y="201930"/>
                </a:lnTo>
                <a:close/>
              </a:path>
              <a:path w="594360" h="516889">
                <a:moveTo>
                  <a:pt x="426986" y="85090"/>
                </a:moveTo>
                <a:lnTo>
                  <a:pt x="420649" y="85090"/>
                </a:lnTo>
                <a:lnTo>
                  <a:pt x="408114" y="88900"/>
                </a:lnTo>
                <a:lnTo>
                  <a:pt x="384505" y="120650"/>
                </a:lnTo>
                <a:lnTo>
                  <a:pt x="382828" y="140970"/>
                </a:lnTo>
                <a:lnTo>
                  <a:pt x="358305" y="140970"/>
                </a:lnTo>
                <a:lnTo>
                  <a:pt x="358597" y="142240"/>
                </a:lnTo>
                <a:lnTo>
                  <a:pt x="358927" y="143510"/>
                </a:lnTo>
                <a:lnTo>
                  <a:pt x="470382" y="254000"/>
                </a:lnTo>
                <a:lnTo>
                  <a:pt x="470903" y="255270"/>
                </a:lnTo>
                <a:lnTo>
                  <a:pt x="472681" y="255270"/>
                </a:lnTo>
                <a:lnTo>
                  <a:pt x="474268" y="254000"/>
                </a:lnTo>
                <a:lnTo>
                  <a:pt x="475183" y="254000"/>
                </a:lnTo>
                <a:lnTo>
                  <a:pt x="477304" y="252730"/>
                </a:lnTo>
                <a:lnTo>
                  <a:pt x="478523" y="251460"/>
                </a:lnTo>
                <a:lnTo>
                  <a:pt x="481393" y="247650"/>
                </a:lnTo>
                <a:lnTo>
                  <a:pt x="482536" y="246380"/>
                </a:lnTo>
                <a:lnTo>
                  <a:pt x="484187" y="245110"/>
                </a:lnTo>
                <a:lnTo>
                  <a:pt x="484733" y="243840"/>
                </a:lnTo>
                <a:lnTo>
                  <a:pt x="485317" y="242570"/>
                </a:lnTo>
                <a:lnTo>
                  <a:pt x="485406" y="241300"/>
                </a:lnTo>
                <a:lnTo>
                  <a:pt x="485178" y="240030"/>
                </a:lnTo>
                <a:lnTo>
                  <a:pt x="484886" y="240030"/>
                </a:lnTo>
                <a:lnTo>
                  <a:pt x="444868" y="199390"/>
                </a:lnTo>
                <a:lnTo>
                  <a:pt x="459600" y="199390"/>
                </a:lnTo>
                <a:lnTo>
                  <a:pt x="462749" y="198120"/>
                </a:lnTo>
                <a:lnTo>
                  <a:pt x="468553" y="196850"/>
                </a:lnTo>
                <a:lnTo>
                  <a:pt x="471233" y="195580"/>
                </a:lnTo>
                <a:lnTo>
                  <a:pt x="476161" y="191770"/>
                </a:lnTo>
                <a:lnTo>
                  <a:pt x="478561" y="190500"/>
                </a:lnTo>
                <a:lnTo>
                  <a:pt x="483793" y="185420"/>
                </a:lnTo>
                <a:lnTo>
                  <a:pt x="438277" y="185420"/>
                </a:lnTo>
                <a:lnTo>
                  <a:pt x="429412" y="184150"/>
                </a:lnTo>
                <a:lnTo>
                  <a:pt x="397954" y="153670"/>
                </a:lnTo>
                <a:lnTo>
                  <a:pt x="397370" y="147320"/>
                </a:lnTo>
                <a:lnTo>
                  <a:pt x="397141" y="143510"/>
                </a:lnTo>
                <a:lnTo>
                  <a:pt x="397344" y="134620"/>
                </a:lnTo>
                <a:lnTo>
                  <a:pt x="422478" y="106680"/>
                </a:lnTo>
                <a:lnTo>
                  <a:pt x="468238" y="106680"/>
                </a:lnTo>
                <a:lnTo>
                  <a:pt x="464794" y="102870"/>
                </a:lnTo>
                <a:lnTo>
                  <a:pt x="458774" y="99060"/>
                </a:lnTo>
                <a:lnTo>
                  <a:pt x="446176" y="90170"/>
                </a:lnTo>
                <a:lnTo>
                  <a:pt x="439826" y="87630"/>
                </a:lnTo>
                <a:lnTo>
                  <a:pt x="426986" y="85090"/>
                </a:lnTo>
                <a:close/>
              </a:path>
              <a:path w="594360" h="516889">
                <a:moveTo>
                  <a:pt x="328282" y="180340"/>
                </a:moveTo>
                <a:lnTo>
                  <a:pt x="323088" y="180340"/>
                </a:lnTo>
                <a:lnTo>
                  <a:pt x="312610" y="184150"/>
                </a:lnTo>
                <a:lnTo>
                  <a:pt x="291515" y="215900"/>
                </a:lnTo>
                <a:lnTo>
                  <a:pt x="290753" y="224790"/>
                </a:lnTo>
                <a:lnTo>
                  <a:pt x="290798" y="232410"/>
                </a:lnTo>
                <a:lnTo>
                  <a:pt x="290918" y="234950"/>
                </a:lnTo>
                <a:lnTo>
                  <a:pt x="304901" y="234950"/>
                </a:lnTo>
                <a:lnTo>
                  <a:pt x="304838" y="228600"/>
                </a:lnTo>
                <a:lnTo>
                  <a:pt x="306425" y="215900"/>
                </a:lnTo>
                <a:lnTo>
                  <a:pt x="308495" y="212090"/>
                </a:lnTo>
                <a:lnTo>
                  <a:pt x="314528" y="205740"/>
                </a:lnTo>
                <a:lnTo>
                  <a:pt x="317398" y="204470"/>
                </a:lnTo>
                <a:lnTo>
                  <a:pt x="323481" y="201930"/>
                </a:lnTo>
                <a:lnTo>
                  <a:pt x="365675" y="201930"/>
                </a:lnTo>
                <a:lnTo>
                  <a:pt x="358076" y="194310"/>
                </a:lnTo>
                <a:lnTo>
                  <a:pt x="353390" y="190500"/>
                </a:lnTo>
                <a:lnTo>
                  <a:pt x="343547" y="184150"/>
                </a:lnTo>
                <a:lnTo>
                  <a:pt x="338531" y="181610"/>
                </a:lnTo>
                <a:lnTo>
                  <a:pt x="328282" y="180340"/>
                </a:lnTo>
                <a:close/>
              </a:path>
              <a:path w="594360" h="516889">
                <a:moveTo>
                  <a:pt x="468238" y="106680"/>
                </a:moveTo>
                <a:lnTo>
                  <a:pt x="426834" y="106680"/>
                </a:lnTo>
                <a:lnTo>
                  <a:pt x="435698" y="109220"/>
                </a:lnTo>
                <a:lnTo>
                  <a:pt x="440118" y="111760"/>
                </a:lnTo>
                <a:lnTo>
                  <a:pt x="469874" y="142240"/>
                </a:lnTo>
                <a:lnTo>
                  <a:pt x="474802" y="160020"/>
                </a:lnTo>
                <a:lnTo>
                  <a:pt x="473075" y="168910"/>
                </a:lnTo>
                <a:lnTo>
                  <a:pt x="470814" y="172720"/>
                </a:lnTo>
                <a:lnTo>
                  <a:pt x="463207" y="180340"/>
                </a:lnTo>
                <a:lnTo>
                  <a:pt x="458152" y="182880"/>
                </a:lnTo>
                <a:lnTo>
                  <a:pt x="445795" y="185420"/>
                </a:lnTo>
                <a:lnTo>
                  <a:pt x="483793" y="185420"/>
                </a:lnTo>
                <a:lnTo>
                  <a:pt x="486410" y="182880"/>
                </a:lnTo>
                <a:lnTo>
                  <a:pt x="490258" y="176530"/>
                </a:lnTo>
                <a:lnTo>
                  <a:pt x="494652" y="163830"/>
                </a:lnTo>
                <a:lnTo>
                  <a:pt x="495287" y="157480"/>
                </a:lnTo>
                <a:lnTo>
                  <a:pt x="493407" y="143510"/>
                </a:lnTo>
                <a:lnTo>
                  <a:pt x="470535" y="109220"/>
                </a:lnTo>
                <a:lnTo>
                  <a:pt x="468238" y="106680"/>
                </a:lnTo>
                <a:close/>
              </a:path>
              <a:path w="594360" h="516889">
                <a:moveTo>
                  <a:pt x="371144" y="129540"/>
                </a:moveTo>
                <a:lnTo>
                  <a:pt x="369443" y="129540"/>
                </a:lnTo>
                <a:lnTo>
                  <a:pt x="367931" y="130810"/>
                </a:lnTo>
                <a:lnTo>
                  <a:pt x="367106" y="130810"/>
                </a:lnTo>
                <a:lnTo>
                  <a:pt x="365353" y="132080"/>
                </a:lnTo>
                <a:lnTo>
                  <a:pt x="364299" y="133350"/>
                </a:lnTo>
                <a:lnTo>
                  <a:pt x="361886" y="135890"/>
                </a:lnTo>
                <a:lnTo>
                  <a:pt x="360934" y="137160"/>
                </a:lnTo>
                <a:lnTo>
                  <a:pt x="359473" y="138430"/>
                </a:lnTo>
                <a:lnTo>
                  <a:pt x="358965" y="139700"/>
                </a:lnTo>
                <a:lnTo>
                  <a:pt x="358381" y="140970"/>
                </a:lnTo>
                <a:lnTo>
                  <a:pt x="382828" y="140970"/>
                </a:lnTo>
                <a:lnTo>
                  <a:pt x="371678" y="130810"/>
                </a:lnTo>
                <a:lnTo>
                  <a:pt x="371144" y="129540"/>
                </a:lnTo>
                <a:close/>
              </a:path>
              <a:path w="594360" h="516889">
                <a:moveTo>
                  <a:pt x="544915" y="20320"/>
                </a:moveTo>
                <a:lnTo>
                  <a:pt x="510882" y="20320"/>
                </a:lnTo>
                <a:lnTo>
                  <a:pt x="519849" y="24130"/>
                </a:lnTo>
                <a:lnTo>
                  <a:pt x="522859" y="26670"/>
                </a:lnTo>
                <a:lnTo>
                  <a:pt x="532053" y="35560"/>
                </a:lnTo>
                <a:lnTo>
                  <a:pt x="515010" y="53340"/>
                </a:lnTo>
                <a:lnTo>
                  <a:pt x="510019" y="59690"/>
                </a:lnTo>
                <a:lnTo>
                  <a:pt x="502348" y="71120"/>
                </a:lnTo>
                <a:lnTo>
                  <a:pt x="499808" y="77470"/>
                </a:lnTo>
                <a:lnTo>
                  <a:pt x="497344" y="87630"/>
                </a:lnTo>
                <a:lnTo>
                  <a:pt x="497471" y="93980"/>
                </a:lnTo>
                <a:lnTo>
                  <a:pt x="524281" y="123190"/>
                </a:lnTo>
                <a:lnTo>
                  <a:pt x="537489" y="123190"/>
                </a:lnTo>
                <a:lnTo>
                  <a:pt x="565431" y="102870"/>
                </a:lnTo>
                <a:lnTo>
                  <a:pt x="530618" y="102870"/>
                </a:lnTo>
                <a:lnTo>
                  <a:pt x="526059" y="101600"/>
                </a:lnTo>
                <a:lnTo>
                  <a:pt x="519557" y="95250"/>
                </a:lnTo>
                <a:lnTo>
                  <a:pt x="517880" y="92710"/>
                </a:lnTo>
                <a:lnTo>
                  <a:pt x="516013" y="86360"/>
                </a:lnTo>
                <a:lnTo>
                  <a:pt x="515848" y="83820"/>
                </a:lnTo>
                <a:lnTo>
                  <a:pt x="517080" y="77470"/>
                </a:lnTo>
                <a:lnTo>
                  <a:pt x="518515" y="73660"/>
                </a:lnTo>
                <a:lnTo>
                  <a:pt x="523024" y="67310"/>
                </a:lnTo>
                <a:lnTo>
                  <a:pt x="526148" y="63500"/>
                </a:lnTo>
                <a:lnTo>
                  <a:pt x="542518" y="46990"/>
                </a:lnTo>
                <a:lnTo>
                  <a:pt x="571510" y="46990"/>
                </a:lnTo>
                <a:lnTo>
                  <a:pt x="544915" y="20320"/>
                </a:lnTo>
                <a:close/>
              </a:path>
              <a:path w="594360" h="516889">
                <a:moveTo>
                  <a:pt x="571510" y="46990"/>
                </a:moveTo>
                <a:lnTo>
                  <a:pt x="542518" y="46990"/>
                </a:lnTo>
                <a:lnTo>
                  <a:pt x="559295" y="63500"/>
                </a:lnTo>
                <a:lnTo>
                  <a:pt x="559504" y="67310"/>
                </a:lnTo>
                <a:lnTo>
                  <a:pt x="540702" y="102870"/>
                </a:lnTo>
                <a:lnTo>
                  <a:pt x="565431" y="102870"/>
                </a:lnTo>
                <a:lnTo>
                  <a:pt x="567512" y="99060"/>
                </a:lnTo>
                <a:lnTo>
                  <a:pt x="571906" y="86360"/>
                </a:lnTo>
                <a:lnTo>
                  <a:pt x="572897" y="80010"/>
                </a:lnTo>
                <a:lnTo>
                  <a:pt x="572655" y="72390"/>
                </a:lnTo>
                <a:lnTo>
                  <a:pt x="593420" y="72390"/>
                </a:lnTo>
                <a:lnTo>
                  <a:pt x="593801" y="71120"/>
                </a:lnTo>
                <a:lnTo>
                  <a:pt x="594042" y="69850"/>
                </a:lnTo>
                <a:lnTo>
                  <a:pt x="593750" y="68580"/>
                </a:lnTo>
                <a:lnTo>
                  <a:pt x="593039" y="68580"/>
                </a:lnTo>
                <a:lnTo>
                  <a:pt x="571510" y="46990"/>
                </a:lnTo>
                <a:close/>
              </a:path>
              <a:path w="594360" h="516889">
                <a:moveTo>
                  <a:pt x="593420" y="72390"/>
                </a:moveTo>
                <a:lnTo>
                  <a:pt x="572655" y="72390"/>
                </a:lnTo>
                <a:lnTo>
                  <a:pt x="581266" y="81280"/>
                </a:lnTo>
                <a:lnTo>
                  <a:pt x="584441" y="81280"/>
                </a:lnTo>
                <a:lnTo>
                  <a:pt x="586613" y="80010"/>
                </a:lnTo>
                <a:lnTo>
                  <a:pt x="587921" y="78740"/>
                </a:lnTo>
                <a:lnTo>
                  <a:pt x="591019" y="76200"/>
                </a:lnTo>
                <a:lnTo>
                  <a:pt x="592137" y="74930"/>
                </a:lnTo>
                <a:lnTo>
                  <a:pt x="593420" y="72390"/>
                </a:lnTo>
                <a:close/>
              </a:path>
              <a:path w="594360" h="516889">
                <a:moveTo>
                  <a:pt x="470700" y="63500"/>
                </a:moveTo>
                <a:lnTo>
                  <a:pt x="467398" y="63500"/>
                </a:lnTo>
                <a:lnTo>
                  <a:pt x="468858" y="64770"/>
                </a:lnTo>
                <a:lnTo>
                  <a:pt x="469519" y="64770"/>
                </a:lnTo>
                <a:lnTo>
                  <a:pt x="470700" y="63500"/>
                </a:lnTo>
                <a:close/>
              </a:path>
              <a:path w="594360" h="516889">
                <a:moveTo>
                  <a:pt x="515442" y="0"/>
                </a:moveTo>
                <a:lnTo>
                  <a:pt x="505536" y="0"/>
                </a:lnTo>
                <a:lnTo>
                  <a:pt x="500430" y="1270"/>
                </a:lnTo>
                <a:lnTo>
                  <a:pt x="489877" y="6350"/>
                </a:lnTo>
                <a:lnTo>
                  <a:pt x="484403" y="10160"/>
                </a:lnTo>
                <a:lnTo>
                  <a:pt x="475678" y="19050"/>
                </a:lnTo>
                <a:lnTo>
                  <a:pt x="472935" y="22860"/>
                </a:lnTo>
                <a:lnTo>
                  <a:pt x="468071" y="29210"/>
                </a:lnTo>
                <a:lnTo>
                  <a:pt x="466026" y="33020"/>
                </a:lnTo>
                <a:lnTo>
                  <a:pt x="462686" y="39370"/>
                </a:lnTo>
                <a:lnTo>
                  <a:pt x="461391" y="43180"/>
                </a:lnTo>
                <a:lnTo>
                  <a:pt x="459574" y="49530"/>
                </a:lnTo>
                <a:lnTo>
                  <a:pt x="459105" y="50800"/>
                </a:lnTo>
                <a:lnTo>
                  <a:pt x="464045" y="60960"/>
                </a:lnTo>
                <a:lnTo>
                  <a:pt x="464908" y="62230"/>
                </a:lnTo>
                <a:lnTo>
                  <a:pt x="466610" y="63500"/>
                </a:lnTo>
                <a:lnTo>
                  <a:pt x="471220" y="63500"/>
                </a:lnTo>
                <a:lnTo>
                  <a:pt x="472389" y="62230"/>
                </a:lnTo>
                <a:lnTo>
                  <a:pt x="473036" y="60960"/>
                </a:lnTo>
                <a:lnTo>
                  <a:pt x="474205" y="57150"/>
                </a:lnTo>
                <a:lnTo>
                  <a:pt x="475056" y="53340"/>
                </a:lnTo>
                <a:lnTo>
                  <a:pt x="477291" y="46990"/>
                </a:lnTo>
                <a:lnTo>
                  <a:pt x="478840" y="44450"/>
                </a:lnTo>
                <a:lnTo>
                  <a:pt x="482815" y="36830"/>
                </a:lnTo>
                <a:lnTo>
                  <a:pt x="485609" y="33020"/>
                </a:lnTo>
                <a:lnTo>
                  <a:pt x="492518" y="26670"/>
                </a:lnTo>
                <a:lnTo>
                  <a:pt x="495719" y="24130"/>
                </a:lnTo>
                <a:lnTo>
                  <a:pt x="501878" y="20320"/>
                </a:lnTo>
                <a:lnTo>
                  <a:pt x="544915" y="20320"/>
                </a:lnTo>
                <a:lnTo>
                  <a:pt x="534784" y="10160"/>
                </a:lnTo>
                <a:lnTo>
                  <a:pt x="529920" y="6350"/>
                </a:lnTo>
                <a:lnTo>
                  <a:pt x="520319" y="1270"/>
                </a:lnTo>
                <a:lnTo>
                  <a:pt x="515442" y="0"/>
                </a:lnTo>
                <a:close/>
              </a:path>
            </a:pathLst>
          </a:custGeom>
          <a:solidFill>
            <a:srgbClr val="59595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5" name="object 65"/>
          <p:cNvSpPr/>
          <p:nvPr/>
        </p:nvSpPr>
        <p:spPr>
          <a:xfrm>
            <a:off x="4969269" y="5202957"/>
            <a:ext cx="691515" cy="655320"/>
          </a:xfrm>
          <a:custGeom>
            <a:avLst/>
            <a:gdLst/>
            <a:ahLst/>
            <a:cxnLst/>
            <a:rect l="l" t="t" r="r" b="b"/>
            <a:pathLst>
              <a:path w="691514" h="655320">
                <a:moveTo>
                  <a:pt x="17538" y="561340"/>
                </a:moveTo>
                <a:lnTo>
                  <a:pt x="11607" y="561340"/>
                </a:lnTo>
                <a:lnTo>
                  <a:pt x="9321" y="563880"/>
                </a:lnTo>
                <a:lnTo>
                  <a:pt x="7835" y="565150"/>
                </a:lnTo>
                <a:lnTo>
                  <a:pt x="4152" y="568960"/>
                </a:lnTo>
                <a:lnTo>
                  <a:pt x="2717" y="570230"/>
                </a:lnTo>
                <a:lnTo>
                  <a:pt x="723" y="572770"/>
                </a:lnTo>
                <a:lnTo>
                  <a:pt x="177" y="574040"/>
                </a:lnTo>
                <a:lnTo>
                  <a:pt x="0" y="575310"/>
                </a:lnTo>
                <a:lnTo>
                  <a:pt x="355" y="576580"/>
                </a:lnTo>
                <a:lnTo>
                  <a:pt x="1930" y="577850"/>
                </a:lnTo>
                <a:lnTo>
                  <a:pt x="3174" y="579120"/>
                </a:lnTo>
                <a:lnTo>
                  <a:pt x="4876" y="580390"/>
                </a:lnTo>
                <a:lnTo>
                  <a:pt x="139941" y="655320"/>
                </a:lnTo>
                <a:lnTo>
                  <a:pt x="144792" y="655320"/>
                </a:lnTo>
                <a:lnTo>
                  <a:pt x="146951" y="654050"/>
                </a:lnTo>
                <a:lnTo>
                  <a:pt x="148196" y="654050"/>
                </a:lnTo>
                <a:lnTo>
                  <a:pt x="151015" y="651510"/>
                </a:lnTo>
                <a:lnTo>
                  <a:pt x="152679" y="650240"/>
                </a:lnTo>
                <a:lnTo>
                  <a:pt x="156489" y="646430"/>
                </a:lnTo>
                <a:lnTo>
                  <a:pt x="157962" y="643890"/>
                </a:lnTo>
                <a:lnTo>
                  <a:pt x="160134" y="641350"/>
                </a:lnTo>
                <a:lnTo>
                  <a:pt x="160921" y="640080"/>
                </a:lnTo>
                <a:lnTo>
                  <a:pt x="161924" y="638810"/>
                </a:lnTo>
                <a:lnTo>
                  <a:pt x="162128" y="637540"/>
                </a:lnTo>
                <a:lnTo>
                  <a:pt x="161950" y="636270"/>
                </a:lnTo>
                <a:lnTo>
                  <a:pt x="161582" y="635000"/>
                </a:lnTo>
                <a:lnTo>
                  <a:pt x="160947" y="633730"/>
                </a:lnTo>
                <a:lnTo>
                  <a:pt x="159443" y="631190"/>
                </a:lnTo>
                <a:lnTo>
                  <a:pt x="138353" y="631190"/>
                </a:lnTo>
                <a:lnTo>
                  <a:pt x="17538" y="561340"/>
                </a:lnTo>
                <a:close/>
              </a:path>
              <a:path w="691514" h="655320">
                <a:moveTo>
                  <a:pt x="82905" y="494030"/>
                </a:moveTo>
                <a:lnTo>
                  <a:pt x="80746" y="494030"/>
                </a:lnTo>
                <a:lnTo>
                  <a:pt x="79108" y="495300"/>
                </a:lnTo>
                <a:lnTo>
                  <a:pt x="78155" y="495300"/>
                </a:lnTo>
                <a:lnTo>
                  <a:pt x="75984" y="496570"/>
                </a:lnTo>
                <a:lnTo>
                  <a:pt x="74625" y="497840"/>
                </a:lnTo>
                <a:lnTo>
                  <a:pt x="71221" y="501650"/>
                </a:lnTo>
                <a:lnTo>
                  <a:pt x="69862" y="502920"/>
                </a:lnTo>
                <a:lnTo>
                  <a:pt x="67932" y="505460"/>
                </a:lnTo>
                <a:lnTo>
                  <a:pt x="67271" y="506730"/>
                </a:lnTo>
                <a:lnTo>
                  <a:pt x="66560" y="508000"/>
                </a:lnTo>
                <a:lnTo>
                  <a:pt x="66484" y="509270"/>
                </a:lnTo>
                <a:lnTo>
                  <a:pt x="67157" y="511810"/>
                </a:lnTo>
                <a:lnTo>
                  <a:pt x="67614" y="511810"/>
                </a:lnTo>
                <a:lnTo>
                  <a:pt x="138442" y="631190"/>
                </a:lnTo>
                <a:lnTo>
                  <a:pt x="159443" y="631190"/>
                </a:lnTo>
                <a:lnTo>
                  <a:pt x="97053" y="525780"/>
                </a:lnTo>
                <a:lnTo>
                  <a:pt x="137888" y="525780"/>
                </a:lnTo>
                <a:lnTo>
                  <a:pt x="83667" y="495300"/>
                </a:lnTo>
                <a:lnTo>
                  <a:pt x="82905" y="494030"/>
                </a:lnTo>
                <a:close/>
              </a:path>
              <a:path w="691514" h="655320">
                <a:moveTo>
                  <a:pt x="137888" y="525780"/>
                </a:moveTo>
                <a:lnTo>
                  <a:pt x="97231" y="525780"/>
                </a:lnTo>
                <a:lnTo>
                  <a:pt x="207949" y="588010"/>
                </a:lnTo>
                <a:lnTo>
                  <a:pt x="208940" y="589280"/>
                </a:lnTo>
                <a:lnTo>
                  <a:pt x="211747" y="589280"/>
                </a:lnTo>
                <a:lnTo>
                  <a:pt x="213918" y="588010"/>
                </a:lnTo>
                <a:lnTo>
                  <a:pt x="215150" y="586740"/>
                </a:lnTo>
                <a:lnTo>
                  <a:pt x="217893" y="584200"/>
                </a:lnTo>
                <a:lnTo>
                  <a:pt x="219494" y="582930"/>
                </a:lnTo>
                <a:lnTo>
                  <a:pt x="223062" y="579120"/>
                </a:lnTo>
                <a:lnTo>
                  <a:pt x="224485" y="577850"/>
                </a:lnTo>
                <a:lnTo>
                  <a:pt x="226656" y="575310"/>
                </a:lnTo>
                <a:lnTo>
                  <a:pt x="227482" y="574040"/>
                </a:lnTo>
                <a:lnTo>
                  <a:pt x="228587" y="571500"/>
                </a:lnTo>
                <a:lnTo>
                  <a:pt x="228853" y="571500"/>
                </a:lnTo>
                <a:lnTo>
                  <a:pt x="228790" y="568960"/>
                </a:lnTo>
                <a:lnTo>
                  <a:pt x="228485" y="567690"/>
                </a:lnTo>
                <a:lnTo>
                  <a:pt x="227901" y="566420"/>
                </a:lnTo>
                <a:lnTo>
                  <a:pt x="226490" y="563880"/>
                </a:lnTo>
                <a:lnTo>
                  <a:pt x="205663" y="563880"/>
                </a:lnTo>
                <a:lnTo>
                  <a:pt x="137888" y="525780"/>
                </a:lnTo>
                <a:close/>
              </a:path>
              <a:path w="691514" h="655320">
                <a:moveTo>
                  <a:pt x="148907" y="426720"/>
                </a:moveTo>
                <a:lnTo>
                  <a:pt x="147142" y="426720"/>
                </a:lnTo>
                <a:lnTo>
                  <a:pt x="146126" y="427990"/>
                </a:lnTo>
                <a:lnTo>
                  <a:pt x="143776" y="429260"/>
                </a:lnTo>
                <a:lnTo>
                  <a:pt x="142316" y="430530"/>
                </a:lnTo>
                <a:lnTo>
                  <a:pt x="138861" y="434340"/>
                </a:lnTo>
                <a:lnTo>
                  <a:pt x="137553" y="435610"/>
                </a:lnTo>
                <a:lnTo>
                  <a:pt x="135737" y="438150"/>
                </a:lnTo>
                <a:lnTo>
                  <a:pt x="135127" y="439420"/>
                </a:lnTo>
                <a:lnTo>
                  <a:pt x="134480" y="440690"/>
                </a:lnTo>
                <a:lnTo>
                  <a:pt x="134975" y="441960"/>
                </a:lnTo>
                <a:lnTo>
                  <a:pt x="205841" y="563880"/>
                </a:lnTo>
                <a:lnTo>
                  <a:pt x="226490" y="563880"/>
                </a:lnTo>
                <a:lnTo>
                  <a:pt x="153123" y="431800"/>
                </a:lnTo>
                <a:lnTo>
                  <a:pt x="152069" y="430530"/>
                </a:lnTo>
                <a:lnTo>
                  <a:pt x="151168" y="429260"/>
                </a:lnTo>
                <a:lnTo>
                  <a:pt x="149707" y="427990"/>
                </a:lnTo>
                <a:lnTo>
                  <a:pt x="148907" y="426720"/>
                </a:lnTo>
                <a:close/>
              </a:path>
              <a:path w="691514" h="655320">
                <a:moveTo>
                  <a:pt x="14858" y="560070"/>
                </a:moveTo>
                <a:lnTo>
                  <a:pt x="14147" y="560070"/>
                </a:lnTo>
                <a:lnTo>
                  <a:pt x="12572" y="561340"/>
                </a:lnTo>
                <a:lnTo>
                  <a:pt x="16078" y="561340"/>
                </a:lnTo>
                <a:lnTo>
                  <a:pt x="14858" y="560070"/>
                </a:lnTo>
                <a:close/>
              </a:path>
              <a:path w="691514" h="655320">
                <a:moveTo>
                  <a:pt x="259105" y="387350"/>
                </a:moveTo>
                <a:lnTo>
                  <a:pt x="221843" y="408940"/>
                </a:lnTo>
                <a:lnTo>
                  <a:pt x="211175" y="435610"/>
                </a:lnTo>
                <a:lnTo>
                  <a:pt x="212115" y="449580"/>
                </a:lnTo>
                <a:lnTo>
                  <a:pt x="233527" y="485140"/>
                </a:lnTo>
                <a:lnTo>
                  <a:pt x="268960" y="506730"/>
                </a:lnTo>
                <a:lnTo>
                  <a:pt x="282790" y="508000"/>
                </a:lnTo>
                <a:lnTo>
                  <a:pt x="289598" y="506730"/>
                </a:lnTo>
                <a:lnTo>
                  <a:pt x="303021" y="500380"/>
                </a:lnTo>
                <a:lnTo>
                  <a:pt x="309625" y="495300"/>
                </a:lnTo>
                <a:lnTo>
                  <a:pt x="317312" y="487680"/>
                </a:lnTo>
                <a:lnTo>
                  <a:pt x="273176" y="487680"/>
                </a:lnTo>
                <a:lnTo>
                  <a:pt x="268681" y="486410"/>
                </a:lnTo>
                <a:lnTo>
                  <a:pt x="259892" y="480060"/>
                </a:lnTo>
                <a:lnTo>
                  <a:pt x="255498" y="477520"/>
                </a:lnTo>
                <a:lnTo>
                  <a:pt x="251104" y="472440"/>
                </a:lnTo>
                <a:lnTo>
                  <a:pt x="261305" y="462280"/>
                </a:lnTo>
                <a:lnTo>
                  <a:pt x="240461" y="462280"/>
                </a:lnTo>
                <a:lnTo>
                  <a:pt x="237362" y="458470"/>
                </a:lnTo>
                <a:lnTo>
                  <a:pt x="234835" y="454660"/>
                </a:lnTo>
                <a:lnTo>
                  <a:pt x="230924" y="447040"/>
                </a:lnTo>
                <a:lnTo>
                  <a:pt x="229742" y="443230"/>
                </a:lnTo>
                <a:lnTo>
                  <a:pt x="228942" y="435610"/>
                </a:lnTo>
                <a:lnTo>
                  <a:pt x="229425" y="430530"/>
                </a:lnTo>
                <a:lnTo>
                  <a:pt x="232155" y="422910"/>
                </a:lnTo>
                <a:lnTo>
                  <a:pt x="234632" y="419100"/>
                </a:lnTo>
                <a:lnTo>
                  <a:pt x="245249" y="408940"/>
                </a:lnTo>
                <a:lnTo>
                  <a:pt x="252704" y="405130"/>
                </a:lnTo>
                <a:lnTo>
                  <a:pt x="298608" y="405130"/>
                </a:lnTo>
                <a:lnTo>
                  <a:pt x="294716" y="401320"/>
                </a:lnTo>
                <a:lnTo>
                  <a:pt x="289204" y="396240"/>
                </a:lnTo>
                <a:lnTo>
                  <a:pt x="277494" y="389890"/>
                </a:lnTo>
                <a:lnTo>
                  <a:pt x="271475" y="388620"/>
                </a:lnTo>
                <a:lnTo>
                  <a:pt x="259105" y="387350"/>
                </a:lnTo>
                <a:close/>
              </a:path>
              <a:path w="691514" h="655320">
                <a:moveTo>
                  <a:pt x="330238" y="443230"/>
                </a:moveTo>
                <a:lnTo>
                  <a:pt x="326275" y="443230"/>
                </a:lnTo>
                <a:lnTo>
                  <a:pt x="325158" y="444500"/>
                </a:lnTo>
                <a:lnTo>
                  <a:pt x="324421" y="445770"/>
                </a:lnTo>
                <a:lnTo>
                  <a:pt x="322884" y="449580"/>
                </a:lnTo>
                <a:lnTo>
                  <a:pt x="321805" y="452120"/>
                </a:lnTo>
                <a:lnTo>
                  <a:pt x="319036" y="457200"/>
                </a:lnTo>
                <a:lnTo>
                  <a:pt x="317182" y="461010"/>
                </a:lnTo>
                <a:lnTo>
                  <a:pt x="312521" y="468630"/>
                </a:lnTo>
                <a:lnTo>
                  <a:pt x="309473" y="471170"/>
                </a:lnTo>
                <a:lnTo>
                  <a:pt x="300939" y="480060"/>
                </a:lnTo>
                <a:lnTo>
                  <a:pt x="296227" y="483870"/>
                </a:lnTo>
                <a:lnTo>
                  <a:pt x="286943" y="487680"/>
                </a:lnTo>
                <a:lnTo>
                  <a:pt x="317312" y="487680"/>
                </a:lnTo>
                <a:lnTo>
                  <a:pt x="338010" y="454660"/>
                </a:lnTo>
                <a:lnTo>
                  <a:pt x="337934" y="452120"/>
                </a:lnTo>
                <a:lnTo>
                  <a:pt x="337642" y="452120"/>
                </a:lnTo>
                <a:lnTo>
                  <a:pt x="337388" y="450850"/>
                </a:lnTo>
                <a:lnTo>
                  <a:pt x="336689" y="449580"/>
                </a:lnTo>
                <a:lnTo>
                  <a:pt x="336257" y="449580"/>
                </a:lnTo>
                <a:lnTo>
                  <a:pt x="335267" y="448310"/>
                </a:lnTo>
                <a:lnTo>
                  <a:pt x="334632" y="447040"/>
                </a:lnTo>
                <a:lnTo>
                  <a:pt x="332816" y="445770"/>
                </a:lnTo>
                <a:lnTo>
                  <a:pt x="331889" y="444500"/>
                </a:lnTo>
                <a:lnTo>
                  <a:pt x="330238" y="443230"/>
                </a:lnTo>
                <a:close/>
              </a:path>
              <a:path w="691514" h="655320">
                <a:moveTo>
                  <a:pt x="298608" y="405130"/>
                </a:moveTo>
                <a:lnTo>
                  <a:pt x="252704" y="405130"/>
                </a:lnTo>
                <a:lnTo>
                  <a:pt x="260603" y="406400"/>
                </a:lnTo>
                <a:lnTo>
                  <a:pt x="266485" y="407670"/>
                </a:lnTo>
                <a:lnTo>
                  <a:pt x="272281" y="410210"/>
                </a:lnTo>
                <a:lnTo>
                  <a:pt x="277991" y="414020"/>
                </a:lnTo>
                <a:lnTo>
                  <a:pt x="283616" y="419100"/>
                </a:lnTo>
                <a:lnTo>
                  <a:pt x="240461" y="462280"/>
                </a:lnTo>
                <a:lnTo>
                  <a:pt x="261305" y="462280"/>
                </a:lnTo>
                <a:lnTo>
                  <a:pt x="304660" y="419100"/>
                </a:lnTo>
                <a:lnTo>
                  <a:pt x="305485" y="417830"/>
                </a:lnTo>
                <a:lnTo>
                  <a:pt x="305841" y="412750"/>
                </a:lnTo>
                <a:lnTo>
                  <a:pt x="304787" y="411480"/>
                </a:lnTo>
                <a:lnTo>
                  <a:pt x="302501" y="408940"/>
                </a:lnTo>
                <a:lnTo>
                  <a:pt x="298608" y="405130"/>
                </a:lnTo>
                <a:close/>
              </a:path>
              <a:path w="691514" h="655320">
                <a:moveTo>
                  <a:pt x="328371" y="441960"/>
                </a:moveTo>
                <a:lnTo>
                  <a:pt x="327812" y="441960"/>
                </a:lnTo>
                <a:lnTo>
                  <a:pt x="326745" y="443230"/>
                </a:lnTo>
                <a:lnTo>
                  <a:pt x="329539" y="443230"/>
                </a:lnTo>
                <a:lnTo>
                  <a:pt x="328371" y="441960"/>
                </a:lnTo>
                <a:close/>
              </a:path>
              <a:path w="691514" h="655320">
                <a:moveTo>
                  <a:pt x="403404" y="369570"/>
                </a:moveTo>
                <a:lnTo>
                  <a:pt x="372363" y="369570"/>
                </a:lnTo>
                <a:lnTo>
                  <a:pt x="377697" y="370840"/>
                </a:lnTo>
                <a:lnTo>
                  <a:pt x="380149" y="372110"/>
                </a:lnTo>
                <a:lnTo>
                  <a:pt x="384543" y="375920"/>
                </a:lnTo>
                <a:lnTo>
                  <a:pt x="386016" y="378460"/>
                </a:lnTo>
                <a:lnTo>
                  <a:pt x="387603" y="383540"/>
                </a:lnTo>
                <a:lnTo>
                  <a:pt x="387769" y="386080"/>
                </a:lnTo>
                <a:lnTo>
                  <a:pt x="386892" y="389890"/>
                </a:lnTo>
                <a:lnTo>
                  <a:pt x="356781" y="415290"/>
                </a:lnTo>
                <a:lnTo>
                  <a:pt x="354368" y="416560"/>
                </a:lnTo>
                <a:lnTo>
                  <a:pt x="350265" y="416560"/>
                </a:lnTo>
                <a:lnTo>
                  <a:pt x="348919" y="417830"/>
                </a:lnTo>
                <a:lnTo>
                  <a:pt x="347865" y="419100"/>
                </a:lnTo>
                <a:lnTo>
                  <a:pt x="347598" y="419100"/>
                </a:lnTo>
                <a:lnTo>
                  <a:pt x="347370" y="420370"/>
                </a:lnTo>
                <a:lnTo>
                  <a:pt x="348043" y="421640"/>
                </a:lnTo>
                <a:lnTo>
                  <a:pt x="348513" y="422910"/>
                </a:lnTo>
                <a:lnTo>
                  <a:pt x="349796" y="424180"/>
                </a:lnTo>
                <a:lnTo>
                  <a:pt x="350672" y="425450"/>
                </a:lnTo>
                <a:lnTo>
                  <a:pt x="353606" y="427990"/>
                </a:lnTo>
                <a:lnTo>
                  <a:pt x="355193" y="429260"/>
                </a:lnTo>
                <a:lnTo>
                  <a:pt x="357885" y="431800"/>
                </a:lnTo>
                <a:lnTo>
                  <a:pt x="361632" y="431800"/>
                </a:lnTo>
                <a:lnTo>
                  <a:pt x="363321" y="430530"/>
                </a:lnTo>
                <a:lnTo>
                  <a:pt x="367588" y="429260"/>
                </a:lnTo>
                <a:lnTo>
                  <a:pt x="370014" y="429260"/>
                </a:lnTo>
                <a:lnTo>
                  <a:pt x="375399" y="425450"/>
                </a:lnTo>
                <a:lnTo>
                  <a:pt x="378244" y="424180"/>
                </a:lnTo>
                <a:lnTo>
                  <a:pt x="405155" y="391160"/>
                </a:lnTo>
                <a:lnTo>
                  <a:pt x="406336" y="381000"/>
                </a:lnTo>
                <a:lnTo>
                  <a:pt x="405790" y="375920"/>
                </a:lnTo>
                <a:lnTo>
                  <a:pt x="403404" y="369570"/>
                </a:lnTo>
                <a:close/>
              </a:path>
              <a:path w="691514" h="655320">
                <a:moveTo>
                  <a:pt x="336676" y="308610"/>
                </a:moveTo>
                <a:lnTo>
                  <a:pt x="330580" y="308610"/>
                </a:lnTo>
                <a:lnTo>
                  <a:pt x="326948" y="309880"/>
                </a:lnTo>
                <a:lnTo>
                  <a:pt x="324929" y="311150"/>
                </a:lnTo>
                <a:lnTo>
                  <a:pt x="320484" y="313690"/>
                </a:lnTo>
                <a:lnTo>
                  <a:pt x="318134" y="314960"/>
                </a:lnTo>
                <a:lnTo>
                  <a:pt x="313220" y="317500"/>
                </a:lnTo>
                <a:lnTo>
                  <a:pt x="310934" y="320040"/>
                </a:lnTo>
                <a:lnTo>
                  <a:pt x="294017" y="355600"/>
                </a:lnTo>
                <a:lnTo>
                  <a:pt x="294703" y="359410"/>
                </a:lnTo>
                <a:lnTo>
                  <a:pt x="297980" y="368300"/>
                </a:lnTo>
                <a:lnTo>
                  <a:pt x="300354" y="370840"/>
                </a:lnTo>
                <a:lnTo>
                  <a:pt x="306971" y="378460"/>
                </a:lnTo>
                <a:lnTo>
                  <a:pt x="310565" y="381000"/>
                </a:lnTo>
                <a:lnTo>
                  <a:pt x="317880" y="383540"/>
                </a:lnTo>
                <a:lnTo>
                  <a:pt x="332600" y="383540"/>
                </a:lnTo>
                <a:lnTo>
                  <a:pt x="343433" y="379730"/>
                </a:lnTo>
                <a:lnTo>
                  <a:pt x="350392" y="377190"/>
                </a:lnTo>
                <a:lnTo>
                  <a:pt x="360273" y="372110"/>
                </a:lnTo>
                <a:lnTo>
                  <a:pt x="363423" y="370840"/>
                </a:lnTo>
                <a:lnTo>
                  <a:pt x="369506" y="369570"/>
                </a:lnTo>
                <a:lnTo>
                  <a:pt x="403404" y="369570"/>
                </a:lnTo>
                <a:lnTo>
                  <a:pt x="402450" y="367030"/>
                </a:lnTo>
                <a:lnTo>
                  <a:pt x="401021" y="364490"/>
                </a:lnTo>
                <a:lnTo>
                  <a:pt x="326796" y="364490"/>
                </a:lnTo>
                <a:lnTo>
                  <a:pt x="321348" y="363220"/>
                </a:lnTo>
                <a:lnTo>
                  <a:pt x="311810" y="350520"/>
                </a:lnTo>
                <a:lnTo>
                  <a:pt x="312153" y="345440"/>
                </a:lnTo>
                <a:lnTo>
                  <a:pt x="330974" y="325120"/>
                </a:lnTo>
                <a:lnTo>
                  <a:pt x="333527" y="325120"/>
                </a:lnTo>
                <a:lnTo>
                  <a:pt x="338150" y="322580"/>
                </a:lnTo>
                <a:lnTo>
                  <a:pt x="340131" y="322580"/>
                </a:lnTo>
                <a:lnTo>
                  <a:pt x="343407" y="321310"/>
                </a:lnTo>
                <a:lnTo>
                  <a:pt x="344500" y="321310"/>
                </a:lnTo>
                <a:lnTo>
                  <a:pt x="345376" y="320040"/>
                </a:lnTo>
                <a:lnTo>
                  <a:pt x="345592" y="320040"/>
                </a:lnTo>
                <a:lnTo>
                  <a:pt x="345681" y="318770"/>
                </a:lnTo>
                <a:lnTo>
                  <a:pt x="345160" y="317500"/>
                </a:lnTo>
                <a:lnTo>
                  <a:pt x="344703" y="316230"/>
                </a:lnTo>
                <a:lnTo>
                  <a:pt x="343407" y="314960"/>
                </a:lnTo>
                <a:lnTo>
                  <a:pt x="342595" y="313690"/>
                </a:lnTo>
                <a:lnTo>
                  <a:pt x="340664" y="311150"/>
                </a:lnTo>
                <a:lnTo>
                  <a:pt x="339826" y="311150"/>
                </a:lnTo>
                <a:lnTo>
                  <a:pt x="337731" y="309880"/>
                </a:lnTo>
                <a:lnTo>
                  <a:pt x="336676" y="308610"/>
                </a:lnTo>
                <a:close/>
              </a:path>
              <a:path w="691514" h="655320">
                <a:moveTo>
                  <a:pt x="377824" y="349250"/>
                </a:moveTo>
                <a:lnTo>
                  <a:pt x="370560" y="349250"/>
                </a:lnTo>
                <a:lnTo>
                  <a:pt x="359600" y="353060"/>
                </a:lnTo>
                <a:lnTo>
                  <a:pt x="349046" y="356870"/>
                </a:lnTo>
                <a:lnTo>
                  <a:pt x="338962" y="361950"/>
                </a:lnTo>
                <a:lnTo>
                  <a:pt x="335762" y="363220"/>
                </a:lnTo>
                <a:lnTo>
                  <a:pt x="329679" y="364490"/>
                </a:lnTo>
                <a:lnTo>
                  <a:pt x="401021" y="364490"/>
                </a:lnTo>
                <a:lnTo>
                  <a:pt x="399592" y="361950"/>
                </a:lnTo>
                <a:lnTo>
                  <a:pt x="395554" y="358140"/>
                </a:lnTo>
                <a:lnTo>
                  <a:pt x="392150" y="355600"/>
                </a:lnTo>
                <a:lnTo>
                  <a:pt x="388658" y="353060"/>
                </a:lnTo>
                <a:lnTo>
                  <a:pt x="377824" y="349250"/>
                </a:lnTo>
                <a:close/>
              </a:path>
              <a:path w="691514" h="655320">
                <a:moveTo>
                  <a:pt x="401319" y="287020"/>
                </a:moveTo>
                <a:lnTo>
                  <a:pt x="371576" y="287020"/>
                </a:lnTo>
                <a:lnTo>
                  <a:pt x="422363" y="337820"/>
                </a:lnTo>
                <a:lnTo>
                  <a:pt x="426758" y="341630"/>
                </a:lnTo>
                <a:lnTo>
                  <a:pt x="435190" y="346710"/>
                </a:lnTo>
                <a:lnTo>
                  <a:pt x="439343" y="347980"/>
                </a:lnTo>
                <a:lnTo>
                  <a:pt x="451523" y="347980"/>
                </a:lnTo>
                <a:lnTo>
                  <a:pt x="473709" y="328930"/>
                </a:lnTo>
                <a:lnTo>
                  <a:pt x="474649" y="327660"/>
                </a:lnTo>
                <a:lnTo>
                  <a:pt x="449338" y="327660"/>
                </a:lnTo>
                <a:lnTo>
                  <a:pt x="440550" y="325120"/>
                </a:lnTo>
                <a:lnTo>
                  <a:pt x="435635" y="321310"/>
                </a:lnTo>
                <a:lnTo>
                  <a:pt x="401319" y="287020"/>
                </a:lnTo>
                <a:close/>
              </a:path>
              <a:path w="691514" h="655320">
                <a:moveTo>
                  <a:pt x="468477" y="308610"/>
                </a:moveTo>
                <a:lnTo>
                  <a:pt x="465708" y="308610"/>
                </a:lnTo>
                <a:lnTo>
                  <a:pt x="464946" y="309880"/>
                </a:lnTo>
                <a:lnTo>
                  <a:pt x="464553" y="309880"/>
                </a:lnTo>
                <a:lnTo>
                  <a:pt x="463918" y="312420"/>
                </a:lnTo>
                <a:lnTo>
                  <a:pt x="463486" y="313690"/>
                </a:lnTo>
                <a:lnTo>
                  <a:pt x="462432" y="314960"/>
                </a:lnTo>
                <a:lnTo>
                  <a:pt x="461771" y="316230"/>
                </a:lnTo>
                <a:lnTo>
                  <a:pt x="460197" y="318770"/>
                </a:lnTo>
                <a:lnTo>
                  <a:pt x="459130" y="320040"/>
                </a:lnTo>
                <a:lnTo>
                  <a:pt x="453618" y="326390"/>
                </a:lnTo>
                <a:lnTo>
                  <a:pt x="449338" y="327660"/>
                </a:lnTo>
                <a:lnTo>
                  <a:pt x="474649" y="327660"/>
                </a:lnTo>
                <a:lnTo>
                  <a:pt x="475589" y="326390"/>
                </a:lnTo>
                <a:lnTo>
                  <a:pt x="476313" y="325120"/>
                </a:lnTo>
                <a:lnTo>
                  <a:pt x="477367" y="322580"/>
                </a:lnTo>
                <a:lnTo>
                  <a:pt x="477634" y="321310"/>
                </a:lnTo>
                <a:lnTo>
                  <a:pt x="477634" y="318770"/>
                </a:lnTo>
                <a:lnTo>
                  <a:pt x="477253" y="318770"/>
                </a:lnTo>
                <a:lnTo>
                  <a:pt x="475729" y="316230"/>
                </a:lnTo>
                <a:lnTo>
                  <a:pt x="474497" y="314960"/>
                </a:lnTo>
                <a:lnTo>
                  <a:pt x="472808" y="312420"/>
                </a:lnTo>
                <a:lnTo>
                  <a:pt x="471754" y="311150"/>
                </a:lnTo>
                <a:lnTo>
                  <a:pt x="470814" y="311150"/>
                </a:lnTo>
                <a:lnTo>
                  <a:pt x="469176" y="309880"/>
                </a:lnTo>
                <a:lnTo>
                  <a:pt x="468477" y="308610"/>
                </a:lnTo>
                <a:close/>
              </a:path>
              <a:path w="691514" h="655320">
                <a:moveTo>
                  <a:pt x="354812" y="241300"/>
                </a:moveTo>
                <a:lnTo>
                  <a:pt x="349961" y="241300"/>
                </a:lnTo>
                <a:lnTo>
                  <a:pt x="347852" y="243840"/>
                </a:lnTo>
                <a:lnTo>
                  <a:pt x="346582" y="245110"/>
                </a:lnTo>
                <a:lnTo>
                  <a:pt x="343712" y="247650"/>
                </a:lnTo>
                <a:lnTo>
                  <a:pt x="342607" y="248920"/>
                </a:lnTo>
                <a:lnTo>
                  <a:pt x="340969" y="250190"/>
                </a:lnTo>
                <a:lnTo>
                  <a:pt x="339826" y="252730"/>
                </a:lnTo>
                <a:lnTo>
                  <a:pt x="339750" y="254000"/>
                </a:lnTo>
                <a:lnTo>
                  <a:pt x="340042" y="255270"/>
                </a:lnTo>
                <a:lnTo>
                  <a:pt x="340321" y="255270"/>
                </a:lnTo>
                <a:lnTo>
                  <a:pt x="359536" y="274320"/>
                </a:lnTo>
                <a:lnTo>
                  <a:pt x="348081" y="285750"/>
                </a:lnTo>
                <a:lnTo>
                  <a:pt x="347764" y="287020"/>
                </a:lnTo>
                <a:lnTo>
                  <a:pt x="347408" y="288290"/>
                </a:lnTo>
                <a:lnTo>
                  <a:pt x="347979" y="289560"/>
                </a:lnTo>
                <a:lnTo>
                  <a:pt x="348424" y="290830"/>
                </a:lnTo>
                <a:lnTo>
                  <a:pt x="349643" y="292100"/>
                </a:lnTo>
                <a:lnTo>
                  <a:pt x="350507" y="293370"/>
                </a:lnTo>
                <a:lnTo>
                  <a:pt x="353733" y="297180"/>
                </a:lnTo>
                <a:lnTo>
                  <a:pt x="355523" y="298450"/>
                </a:lnTo>
                <a:lnTo>
                  <a:pt x="359625" y="298450"/>
                </a:lnTo>
                <a:lnTo>
                  <a:pt x="371576" y="287020"/>
                </a:lnTo>
                <a:lnTo>
                  <a:pt x="401319" y="287020"/>
                </a:lnTo>
                <a:lnTo>
                  <a:pt x="386067" y="271780"/>
                </a:lnTo>
                <a:lnTo>
                  <a:pt x="397983" y="260350"/>
                </a:lnTo>
                <a:lnTo>
                  <a:pt x="374027" y="260350"/>
                </a:lnTo>
                <a:lnTo>
                  <a:pt x="354812" y="241300"/>
                </a:lnTo>
                <a:close/>
              </a:path>
              <a:path w="691514" h="655320">
                <a:moveTo>
                  <a:pt x="397090" y="238760"/>
                </a:moveTo>
                <a:lnTo>
                  <a:pt x="395312" y="238760"/>
                </a:lnTo>
                <a:lnTo>
                  <a:pt x="394804" y="240030"/>
                </a:lnTo>
                <a:lnTo>
                  <a:pt x="374027" y="260350"/>
                </a:lnTo>
                <a:lnTo>
                  <a:pt x="397983" y="260350"/>
                </a:lnTo>
                <a:lnTo>
                  <a:pt x="407250" y="251460"/>
                </a:lnTo>
                <a:lnTo>
                  <a:pt x="407479" y="250190"/>
                </a:lnTo>
                <a:lnTo>
                  <a:pt x="406666" y="247650"/>
                </a:lnTo>
                <a:lnTo>
                  <a:pt x="405409" y="245110"/>
                </a:lnTo>
                <a:lnTo>
                  <a:pt x="402183" y="242570"/>
                </a:lnTo>
                <a:lnTo>
                  <a:pt x="401180" y="241300"/>
                </a:lnTo>
                <a:lnTo>
                  <a:pt x="399427" y="240030"/>
                </a:lnTo>
                <a:lnTo>
                  <a:pt x="398602" y="240030"/>
                </a:lnTo>
                <a:lnTo>
                  <a:pt x="397090" y="238760"/>
                </a:lnTo>
                <a:close/>
              </a:path>
              <a:path w="691514" h="655320">
                <a:moveTo>
                  <a:pt x="499148" y="93980"/>
                </a:moveTo>
                <a:lnTo>
                  <a:pt x="494169" y="93980"/>
                </a:lnTo>
                <a:lnTo>
                  <a:pt x="484085" y="96520"/>
                </a:lnTo>
                <a:lnTo>
                  <a:pt x="479691" y="99060"/>
                </a:lnTo>
                <a:lnTo>
                  <a:pt x="472198" y="104140"/>
                </a:lnTo>
                <a:lnTo>
                  <a:pt x="469087" y="105410"/>
                </a:lnTo>
                <a:lnTo>
                  <a:pt x="464172" y="110490"/>
                </a:lnTo>
                <a:lnTo>
                  <a:pt x="461708" y="111760"/>
                </a:lnTo>
                <a:lnTo>
                  <a:pt x="433387" y="140970"/>
                </a:lnTo>
                <a:lnTo>
                  <a:pt x="432511" y="142240"/>
                </a:lnTo>
                <a:lnTo>
                  <a:pt x="432041" y="147320"/>
                </a:lnTo>
                <a:lnTo>
                  <a:pt x="433095" y="149860"/>
                </a:lnTo>
                <a:lnTo>
                  <a:pt x="540829" y="256540"/>
                </a:lnTo>
                <a:lnTo>
                  <a:pt x="541350" y="257810"/>
                </a:lnTo>
                <a:lnTo>
                  <a:pt x="543217" y="257810"/>
                </a:lnTo>
                <a:lnTo>
                  <a:pt x="544791" y="256540"/>
                </a:lnTo>
                <a:lnTo>
                  <a:pt x="545744" y="256540"/>
                </a:lnTo>
                <a:lnTo>
                  <a:pt x="547966" y="254000"/>
                </a:lnTo>
                <a:lnTo>
                  <a:pt x="549262" y="252730"/>
                </a:lnTo>
                <a:lnTo>
                  <a:pt x="552195" y="250190"/>
                </a:lnTo>
                <a:lnTo>
                  <a:pt x="553338" y="248920"/>
                </a:lnTo>
                <a:lnTo>
                  <a:pt x="554977" y="246380"/>
                </a:lnTo>
                <a:lnTo>
                  <a:pt x="555561" y="246380"/>
                </a:lnTo>
                <a:lnTo>
                  <a:pt x="556260" y="243840"/>
                </a:lnTo>
                <a:lnTo>
                  <a:pt x="556399" y="243840"/>
                </a:lnTo>
                <a:lnTo>
                  <a:pt x="556221" y="242570"/>
                </a:lnTo>
                <a:lnTo>
                  <a:pt x="555942" y="241300"/>
                </a:lnTo>
                <a:lnTo>
                  <a:pt x="514527" y="200660"/>
                </a:lnTo>
                <a:lnTo>
                  <a:pt x="527443" y="187960"/>
                </a:lnTo>
                <a:lnTo>
                  <a:pt x="502132" y="187960"/>
                </a:lnTo>
                <a:lnTo>
                  <a:pt x="456526" y="142240"/>
                </a:lnTo>
                <a:lnTo>
                  <a:pt x="473074" y="125730"/>
                </a:lnTo>
                <a:lnTo>
                  <a:pt x="475932" y="123190"/>
                </a:lnTo>
                <a:lnTo>
                  <a:pt x="482193" y="119380"/>
                </a:lnTo>
                <a:lnTo>
                  <a:pt x="485800" y="116840"/>
                </a:lnTo>
                <a:lnTo>
                  <a:pt x="493941" y="115570"/>
                </a:lnTo>
                <a:lnTo>
                  <a:pt x="538619" y="115570"/>
                </a:lnTo>
                <a:lnTo>
                  <a:pt x="537781" y="114300"/>
                </a:lnTo>
                <a:lnTo>
                  <a:pt x="508990" y="95250"/>
                </a:lnTo>
                <a:lnTo>
                  <a:pt x="499148" y="93980"/>
                </a:lnTo>
                <a:close/>
              </a:path>
              <a:path w="691514" h="655320">
                <a:moveTo>
                  <a:pt x="353148" y="240030"/>
                </a:moveTo>
                <a:lnTo>
                  <a:pt x="352463" y="240030"/>
                </a:lnTo>
                <a:lnTo>
                  <a:pt x="350875" y="241300"/>
                </a:lnTo>
                <a:lnTo>
                  <a:pt x="354317" y="241300"/>
                </a:lnTo>
                <a:lnTo>
                  <a:pt x="353148" y="240030"/>
                </a:lnTo>
                <a:close/>
              </a:path>
              <a:path w="691514" h="655320">
                <a:moveTo>
                  <a:pt x="538619" y="115570"/>
                </a:moveTo>
                <a:lnTo>
                  <a:pt x="498398" y="115570"/>
                </a:lnTo>
                <a:lnTo>
                  <a:pt x="508063" y="118110"/>
                </a:lnTo>
                <a:lnTo>
                  <a:pt x="512787" y="120650"/>
                </a:lnTo>
                <a:lnTo>
                  <a:pt x="528129" y="152400"/>
                </a:lnTo>
                <a:lnTo>
                  <a:pt x="527215" y="157480"/>
                </a:lnTo>
                <a:lnTo>
                  <a:pt x="523532" y="165100"/>
                </a:lnTo>
                <a:lnTo>
                  <a:pt x="520318" y="170180"/>
                </a:lnTo>
                <a:lnTo>
                  <a:pt x="502132" y="187960"/>
                </a:lnTo>
                <a:lnTo>
                  <a:pt x="527443" y="187960"/>
                </a:lnTo>
                <a:lnTo>
                  <a:pt x="532363" y="182880"/>
                </a:lnTo>
                <a:lnTo>
                  <a:pt x="536587" y="176530"/>
                </a:lnTo>
                <a:lnTo>
                  <a:pt x="540116" y="171450"/>
                </a:lnTo>
                <a:lnTo>
                  <a:pt x="542950" y="166370"/>
                </a:lnTo>
                <a:lnTo>
                  <a:pt x="546265" y="160020"/>
                </a:lnTo>
                <a:lnTo>
                  <a:pt x="548043" y="153670"/>
                </a:lnTo>
                <a:lnTo>
                  <a:pt x="548576" y="139700"/>
                </a:lnTo>
                <a:lnTo>
                  <a:pt x="547357" y="133350"/>
                </a:lnTo>
                <a:lnTo>
                  <a:pt x="541972" y="120650"/>
                </a:lnTo>
                <a:lnTo>
                  <a:pt x="538619" y="115570"/>
                </a:lnTo>
                <a:close/>
              </a:path>
              <a:path w="691514" h="655320">
                <a:moveTo>
                  <a:pt x="593534" y="0"/>
                </a:moveTo>
                <a:lnTo>
                  <a:pt x="525881" y="48260"/>
                </a:lnTo>
                <a:lnTo>
                  <a:pt x="524484" y="54610"/>
                </a:lnTo>
                <a:lnTo>
                  <a:pt x="525475" y="55880"/>
                </a:lnTo>
                <a:lnTo>
                  <a:pt x="631456" y="162560"/>
                </a:lnTo>
                <a:lnTo>
                  <a:pt x="633653" y="163830"/>
                </a:lnTo>
                <a:lnTo>
                  <a:pt x="637870" y="162560"/>
                </a:lnTo>
                <a:lnTo>
                  <a:pt x="639597" y="161290"/>
                </a:lnTo>
                <a:lnTo>
                  <a:pt x="663143" y="138430"/>
                </a:lnTo>
                <a:lnTo>
                  <a:pt x="637870" y="138430"/>
                </a:lnTo>
                <a:lnTo>
                  <a:pt x="597801" y="99060"/>
                </a:lnTo>
                <a:lnTo>
                  <a:pt x="610466" y="86360"/>
                </a:lnTo>
                <a:lnTo>
                  <a:pt x="585762" y="86360"/>
                </a:lnTo>
                <a:lnTo>
                  <a:pt x="548944" y="49530"/>
                </a:lnTo>
                <a:lnTo>
                  <a:pt x="568871" y="29210"/>
                </a:lnTo>
                <a:lnTo>
                  <a:pt x="572757" y="26670"/>
                </a:lnTo>
                <a:lnTo>
                  <a:pt x="579653" y="22860"/>
                </a:lnTo>
                <a:lnTo>
                  <a:pt x="582980" y="21590"/>
                </a:lnTo>
                <a:lnTo>
                  <a:pt x="624502" y="21590"/>
                </a:lnTo>
                <a:lnTo>
                  <a:pt x="623049" y="19050"/>
                </a:lnTo>
                <a:lnTo>
                  <a:pt x="620788" y="16510"/>
                </a:lnTo>
                <a:lnTo>
                  <a:pt x="613587" y="8890"/>
                </a:lnTo>
                <a:lnTo>
                  <a:pt x="608812" y="5080"/>
                </a:lnTo>
                <a:lnTo>
                  <a:pt x="598728" y="1270"/>
                </a:lnTo>
                <a:lnTo>
                  <a:pt x="593534" y="0"/>
                </a:lnTo>
                <a:close/>
              </a:path>
              <a:path w="691514" h="655320">
                <a:moveTo>
                  <a:pt x="684085" y="66040"/>
                </a:moveTo>
                <a:lnTo>
                  <a:pt x="648398" y="66040"/>
                </a:lnTo>
                <a:lnTo>
                  <a:pt x="655726" y="69850"/>
                </a:lnTo>
                <a:lnTo>
                  <a:pt x="659244" y="72390"/>
                </a:lnTo>
                <a:lnTo>
                  <a:pt x="662647" y="74930"/>
                </a:lnTo>
                <a:lnTo>
                  <a:pt x="665810" y="78740"/>
                </a:lnTo>
                <a:lnTo>
                  <a:pt x="668032" y="81280"/>
                </a:lnTo>
                <a:lnTo>
                  <a:pt x="670623" y="88900"/>
                </a:lnTo>
                <a:lnTo>
                  <a:pt x="671093" y="92710"/>
                </a:lnTo>
                <a:lnTo>
                  <a:pt x="670394" y="99060"/>
                </a:lnTo>
                <a:lnTo>
                  <a:pt x="669340" y="102870"/>
                </a:lnTo>
                <a:lnTo>
                  <a:pt x="665835" y="109220"/>
                </a:lnTo>
                <a:lnTo>
                  <a:pt x="663244" y="113030"/>
                </a:lnTo>
                <a:lnTo>
                  <a:pt x="637870" y="138430"/>
                </a:lnTo>
                <a:lnTo>
                  <a:pt x="663143" y="138430"/>
                </a:lnTo>
                <a:lnTo>
                  <a:pt x="674916" y="127000"/>
                </a:lnTo>
                <a:lnTo>
                  <a:pt x="678408" y="121920"/>
                </a:lnTo>
                <a:lnTo>
                  <a:pt x="683793" y="114300"/>
                </a:lnTo>
                <a:lnTo>
                  <a:pt x="685977" y="110490"/>
                </a:lnTo>
                <a:lnTo>
                  <a:pt x="689317" y="102870"/>
                </a:lnTo>
                <a:lnTo>
                  <a:pt x="690397" y="97790"/>
                </a:lnTo>
                <a:lnTo>
                  <a:pt x="691400" y="90170"/>
                </a:lnTo>
                <a:lnTo>
                  <a:pt x="691260" y="86360"/>
                </a:lnTo>
                <a:lnTo>
                  <a:pt x="689736" y="77470"/>
                </a:lnTo>
                <a:lnTo>
                  <a:pt x="688301" y="73660"/>
                </a:lnTo>
                <a:lnTo>
                  <a:pt x="684085" y="66040"/>
                </a:lnTo>
                <a:close/>
              </a:path>
              <a:path w="691514" h="655320">
                <a:moveTo>
                  <a:pt x="624502" y="21590"/>
                </a:moveTo>
                <a:lnTo>
                  <a:pt x="589356" y="21590"/>
                </a:lnTo>
                <a:lnTo>
                  <a:pt x="592442" y="22860"/>
                </a:lnTo>
                <a:lnTo>
                  <a:pt x="598411" y="25400"/>
                </a:lnTo>
                <a:lnTo>
                  <a:pt x="612851" y="52070"/>
                </a:lnTo>
                <a:lnTo>
                  <a:pt x="612241" y="54610"/>
                </a:lnTo>
                <a:lnTo>
                  <a:pt x="609498" y="62230"/>
                </a:lnTo>
                <a:lnTo>
                  <a:pt x="606856" y="66040"/>
                </a:lnTo>
                <a:lnTo>
                  <a:pt x="585762" y="86360"/>
                </a:lnTo>
                <a:lnTo>
                  <a:pt x="610466" y="86360"/>
                </a:lnTo>
                <a:lnTo>
                  <a:pt x="620598" y="76200"/>
                </a:lnTo>
                <a:lnTo>
                  <a:pt x="624979" y="72390"/>
                </a:lnTo>
                <a:lnTo>
                  <a:pt x="633056" y="67310"/>
                </a:lnTo>
                <a:lnTo>
                  <a:pt x="636993" y="66040"/>
                </a:lnTo>
                <a:lnTo>
                  <a:pt x="684085" y="66040"/>
                </a:lnTo>
                <a:lnTo>
                  <a:pt x="681240" y="62230"/>
                </a:lnTo>
                <a:lnTo>
                  <a:pt x="677671" y="58420"/>
                </a:lnTo>
                <a:lnTo>
                  <a:pt x="673811" y="54610"/>
                </a:lnTo>
                <a:lnTo>
                  <a:pt x="669670" y="52070"/>
                </a:lnTo>
                <a:lnTo>
                  <a:pt x="627151" y="52070"/>
                </a:lnTo>
                <a:lnTo>
                  <a:pt x="628548" y="49530"/>
                </a:lnTo>
                <a:lnTo>
                  <a:pt x="629386" y="45720"/>
                </a:lnTo>
                <a:lnTo>
                  <a:pt x="629919" y="38100"/>
                </a:lnTo>
                <a:lnTo>
                  <a:pt x="629640" y="35560"/>
                </a:lnTo>
                <a:lnTo>
                  <a:pt x="627989" y="27940"/>
                </a:lnTo>
                <a:lnTo>
                  <a:pt x="626681" y="25400"/>
                </a:lnTo>
                <a:lnTo>
                  <a:pt x="624502" y="21590"/>
                </a:lnTo>
                <a:close/>
              </a:path>
              <a:path w="691514" h="655320">
                <a:moveTo>
                  <a:pt x="647636" y="45720"/>
                </a:moveTo>
                <a:lnTo>
                  <a:pt x="643305" y="45720"/>
                </a:lnTo>
                <a:lnTo>
                  <a:pt x="634809" y="48260"/>
                </a:lnTo>
                <a:lnTo>
                  <a:pt x="630834" y="50800"/>
                </a:lnTo>
                <a:lnTo>
                  <a:pt x="627151" y="52070"/>
                </a:lnTo>
                <a:lnTo>
                  <a:pt x="669670" y="52070"/>
                </a:lnTo>
                <a:lnTo>
                  <a:pt x="660895" y="48260"/>
                </a:lnTo>
                <a:lnTo>
                  <a:pt x="656475" y="46990"/>
                </a:lnTo>
                <a:lnTo>
                  <a:pt x="647636" y="45720"/>
                </a:lnTo>
                <a:close/>
              </a:path>
            </a:pathLst>
          </a:custGeom>
          <a:solidFill>
            <a:srgbClr val="59595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6" name="object 66"/>
          <p:cNvSpPr/>
          <p:nvPr/>
        </p:nvSpPr>
        <p:spPr>
          <a:xfrm>
            <a:off x="5954157" y="5206748"/>
            <a:ext cx="750646" cy="753110"/>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7" name="object 67"/>
          <p:cNvSpPr/>
          <p:nvPr/>
        </p:nvSpPr>
        <p:spPr>
          <a:xfrm>
            <a:off x="7232540" y="5184235"/>
            <a:ext cx="546735" cy="551180"/>
          </a:xfrm>
          <a:custGeom>
            <a:avLst/>
            <a:gdLst/>
            <a:ahLst/>
            <a:cxnLst/>
            <a:rect l="l" t="t" r="r" b="b"/>
            <a:pathLst>
              <a:path w="546734" h="551179">
                <a:moveTo>
                  <a:pt x="26962" y="416204"/>
                </a:moveTo>
                <a:lnTo>
                  <a:pt x="25107" y="416204"/>
                </a:lnTo>
                <a:lnTo>
                  <a:pt x="21437" y="417474"/>
                </a:lnTo>
                <a:lnTo>
                  <a:pt x="19634" y="417474"/>
                </a:lnTo>
                <a:lnTo>
                  <a:pt x="16078" y="420014"/>
                </a:lnTo>
                <a:lnTo>
                  <a:pt x="14236" y="421284"/>
                </a:lnTo>
                <a:lnTo>
                  <a:pt x="1447" y="433984"/>
                </a:lnTo>
                <a:lnTo>
                  <a:pt x="507" y="436524"/>
                </a:lnTo>
                <a:lnTo>
                  <a:pt x="0" y="440334"/>
                </a:lnTo>
                <a:lnTo>
                  <a:pt x="1104" y="442874"/>
                </a:lnTo>
                <a:lnTo>
                  <a:pt x="108610" y="550824"/>
                </a:lnTo>
                <a:lnTo>
                  <a:pt x="112471" y="550824"/>
                </a:lnTo>
                <a:lnTo>
                  <a:pt x="113423" y="549554"/>
                </a:lnTo>
                <a:lnTo>
                  <a:pt x="115646" y="548284"/>
                </a:lnTo>
                <a:lnTo>
                  <a:pt x="116916" y="547014"/>
                </a:lnTo>
                <a:lnTo>
                  <a:pt x="119875" y="544474"/>
                </a:lnTo>
                <a:lnTo>
                  <a:pt x="121043" y="543204"/>
                </a:lnTo>
                <a:lnTo>
                  <a:pt x="122682" y="540664"/>
                </a:lnTo>
                <a:lnTo>
                  <a:pt x="123291" y="539394"/>
                </a:lnTo>
                <a:lnTo>
                  <a:pt x="124091" y="538124"/>
                </a:lnTo>
                <a:lnTo>
                  <a:pt x="124231" y="536854"/>
                </a:lnTo>
                <a:lnTo>
                  <a:pt x="124015" y="536854"/>
                </a:lnTo>
                <a:lnTo>
                  <a:pt x="123723" y="535584"/>
                </a:lnTo>
                <a:lnTo>
                  <a:pt x="24218" y="436524"/>
                </a:lnTo>
                <a:lnTo>
                  <a:pt x="75049" y="436524"/>
                </a:lnTo>
                <a:lnTo>
                  <a:pt x="34848" y="418744"/>
                </a:lnTo>
                <a:lnTo>
                  <a:pt x="32740" y="418744"/>
                </a:lnTo>
                <a:lnTo>
                  <a:pt x="30734" y="417474"/>
                </a:lnTo>
                <a:lnTo>
                  <a:pt x="26962" y="416204"/>
                </a:lnTo>
                <a:close/>
              </a:path>
              <a:path w="546734" h="551179">
                <a:moveTo>
                  <a:pt x="75049" y="436524"/>
                </a:moveTo>
                <a:lnTo>
                  <a:pt x="24307" y="436524"/>
                </a:lnTo>
                <a:lnTo>
                  <a:pt x="162090" y="497484"/>
                </a:lnTo>
                <a:lnTo>
                  <a:pt x="165036" y="497484"/>
                </a:lnTo>
                <a:lnTo>
                  <a:pt x="166611" y="496214"/>
                </a:lnTo>
                <a:lnTo>
                  <a:pt x="167513" y="496214"/>
                </a:lnTo>
                <a:lnTo>
                  <a:pt x="169506" y="494944"/>
                </a:lnTo>
                <a:lnTo>
                  <a:pt x="170611" y="493674"/>
                </a:lnTo>
                <a:lnTo>
                  <a:pt x="173012" y="491134"/>
                </a:lnTo>
                <a:lnTo>
                  <a:pt x="173990" y="489864"/>
                </a:lnTo>
                <a:lnTo>
                  <a:pt x="175501" y="488594"/>
                </a:lnTo>
                <a:lnTo>
                  <a:pt x="176098" y="487324"/>
                </a:lnTo>
                <a:lnTo>
                  <a:pt x="176911" y="486054"/>
                </a:lnTo>
                <a:lnTo>
                  <a:pt x="177126" y="484784"/>
                </a:lnTo>
                <a:lnTo>
                  <a:pt x="177088" y="483514"/>
                </a:lnTo>
                <a:lnTo>
                  <a:pt x="176860" y="482244"/>
                </a:lnTo>
                <a:lnTo>
                  <a:pt x="171459" y="469544"/>
                </a:lnTo>
                <a:lnTo>
                  <a:pt x="149707" y="469544"/>
                </a:lnTo>
                <a:lnTo>
                  <a:pt x="75049" y="436524"/>
                </a:lnTo>
                <a:close/>
              </a:path>
              <a:path w="546734" h="551179">
                <a:moveTo>
                  <a:pt x="124752" y="319684"/>
                </a:moveTo>
                <a:lnTo>
                  <a:pt x="115709" y="319684"/>
                </a:lnTo>
                <a:lnTo>
                  <a:pt x="114731" y="320954"/>
                </a:lnTo>
                <a:lnTo>
                  <a:pt x="102616" y="333654"/>
                </a:lnTo>
                <a:lnTo>
                  <a:pt x="101473" y="334924"/>
                </a:lnTo>
                <a:lnTo>
                  <a:pt x="99847" y="337464"/>
                </a:lnTo>
                <a:lnTo>
                  <a:pt x="99352" y="338734"/>
                </a:lnTo>
                <a:lnTo>
                  <a:pt x="98971" y="342544"/>
                </a:lnTo>
                <a:lnTo>
                  <a:pt x="99098" y="343814"/>
                </a:lnTo>
                <a:lnTo>
                  <a:pt x="100012" y="347624"/>
                </a:lnTo>
                <a:lnTo>
                  <a:pt x="100799" y="350164"/>
                </a:lnTo>
                <a:lnTo>
                  <a:pt x="101892" y="352704"/>
                </a:lnTo>
                <a:lnTo>
                  <a:pt x="150139" y="468274"/>
                </a:lnTo>
                <a:lnTo>
                  <a:pt x="149707" y="469544"/>
                </a:lnTo>
                <a:lnTo>
                  <a:pt x="171459" y="469544"/>
                </a:lnTo>
                <a:lnTo>
                  <a:pt x="117449" y="342544"/>
                </a:lnTo>
                <a:lnTo>
                  <a:pt x="147641" y="342544"/>
                </a:lnTo>
                <a:lnTo>
                  <a:pt x="125971" y="320954"/>
                </a:lnTo>
                <a:lnTo>
                  <a:pt x="124752" y="319684"/>
                </a:lnTo>
                <a:close/>
              </a:path>
              <a:path w="546734" h="551179">
                <a:moveTo>
                  <a:pt x="147641" y="342544"/>
                </a:moveTo>
                <a:lnTo>
                  <a:pt x="117627" y="342544"/>
                </a:lnTo>
                <a:lnTo>
                  <a:pt x="217131" y="442874"/>
                </a:lnTo>
                <a:lnTo>
                  <a:pt x="219532" y="442874"/>
                </a:lnTo>
                <a:lnTo>
                  <a:pt x="221094" y="441604"/>
                </a:lnTo>
                <a:lnTo>
                  <a:pt x="222046" y="441604"/>
                </a:lnTo>
                <a:lnTo>
                  <a:pt x="224332" y="439064"/>
                </a:lnTo>
                <a:lnTo>
                  <a:pt x="225602" y="439064"/>
                </a:lnTo>
                <a:lnTo>
                  <a:pt x="228498" y="435254"/>
                </a:lnTo>
                <a:lnTo>
                  <a:pt x="229641" y="433984"/>
                </a:lnTo>
                <a:lnTo>
                  <a:pt x="231216" y="432714"/>
                </a:lnTo>
                <a:lnTo>
                  <a:pt x="231813" y="431444"/>
                </a:lnTo>
                <a:lnTo>
                  <a:pt x="232613" y="430174"/>
                </a:lnTo>
                <a:lnTo>
                  <a:pt x="232752" y="428904"/>
                </a:lnTo>
                <a:lnTo>
                  <a:pt x="232536" y="427634"/>
                </a:lnTo>
                <a:lnTo>
                  <a:pt x="232244" y="427634"/>
                </a:lnTo>
                <a:lnTo>
                  <a:pt x="231775" y="426364"/>
                </a:lnTo>
                <a:lnTo>
                  <a:pt x="147641" y="342544"/>
                </a:lnTo>
                <a:close/>
              </a:path>
              <a:path w="546734" h="551179">
                <a:moveTo>
                  <a:pt x="195160" y="303174"/>
                </a:moveTo>
                <a:lnTo>
                  <a:pt x="193319" y="303174"/>
                </a:lnTo>
                <a:lnTo>
                  <a:pt x="191795" y="304444"/>
                </a:lnTo>
                <a:lnTo>
                  <a:pt x="190881" y="304444"/>
                </a:lnTo>
                <a:lnTo>
                  <a:pt x="188772" y="306984"/>
                </a:lnTo>
                <a:lnTo>
                  <a:pt x="187515" y="306984"/>
                </a:lnTo>
                <a:lnTo>
                  <a:pt x="184645" y="310794"/>
                </a:lnTo>
                <a:lnTo>
                  <a:pt x="183527" y="312064"/>
                </a:lnTo>
                <a:lnTo>
                  <a:pt x="181889" y="313334"/>
                </a:lnTo>
                <a:lnTo>
                  <a:pt x="181317" y="314604"/>
                </a:lnTo>
                <a:lnTo>
                  <a:pt x="180682" y="315874"/>
                </a:lnTo>
                <a:lnTo>
                  <a:pt x="180594" y="317144"/>
                </a:lnTo>
                <a:lnTo>
                  <a:pt x="180886" y="318414"/>
                </a:lnTo>
                <a:lnTo>
                  <a:pt x="181165" y="318414"/>
                </a:lnTo>
                <a:lnTo>
                  <a:pt x="261124" y="398424"/>
                </a:lnTo>
                <a:lnTo>
                  <a:pt x="264922" y="398424"/>
                </a:lnTo>
                <a:lnTo>
                  <a:pt x="265836" y="397154"/>
                </a:lnTo>
                <a:lnTo>
                  <a:pt x="267944" y="395884"/>
                </a:lnTo>
                <a:lnTo>
                  <a:pt x="269176" y="394614"/>
                </a:lnTo>
                <a:lnTo>
                  <a:pt x="272046" y="392074"/>
                </a:lnTo>
                <a:lnTo>
                  <a:pt x="273189" y="390804"/>
                </a:lnTo>
                <a:lnTo>
                  <a:pt x="274828" y="388264"/>
                </a:lnTo>
                <a:lnTo>
                  <a:pt x="275386" y="388264"/>
                </a:lnTo>
                <a:lnTo>
                  <a:pt x="275971" y="385724"/>
                </a:lnTo>
                <a:lnTo>
                  <a:pt x="275907" y="384454"/>
                </a:lnTo>
                <a:lnTo>
                  <a:pt x="275628" y="384454"/>
                </a:lnTo>
                <a:lnTo>
                  <a:pt x="275158" y="383184"/>
                </a:lnTo>
                <a:lnTo>
                  <a:pt x="195656" y="304444"/>
                </a:lnTo>
                <a:lnTo>
                  <a:pt x="195160" y="303174"/>
                </a:lnTo>
                <a:close/>
              </a:path>
              <a:path w="546734" h="551179">
                <a:moveTo>
                  <a:pt x="313142" y="249834"/>
                </a:moveTo>
                <a:lnTo>
                  <a:pt x="279107" y="249834"/>
                </a:lnTo>
                <a:lnTo>
                  <a:pt x="288074" y="253644"/>
                </a:lnTo>
                <a:lnTo>
                  <a:pt x="291096" y="256184"/>
                </a:lnTo>
                <a:lnTo>
                  <a:pt x="300291" y="265074"/>
                </a:lnTo>
                <a:lnTo>
                  <a:pt x="283235" y="282854"/>
                </a:lnTo>
                <a:lnTo>
                  <a:pt x="278244" y="289204"/>
                </a:lnTo>
                <a:lnTo>
                  <a:pt x="270573" y="300634"/>
                </a:lnTo>
                <a:lnTo>
                  <a:pt x="268033" y="306984"/>
                </a:lnTo>
                <a:lnTo>
                  <a:pt x="265582" y="317144"/>
                </a:lnTo>
                <a:lnTo>
                  <a:pt x="265696" y="322224"/>
                </a:lnTo>
                <a:lnTo>
                  <a:pt x="292506" y="352704"/>
                </a:lnTo>
                <a:lnTo>
                  <a:pt x="305727" y="352704"/>
                </a:lnTo>
                <a:lnTo>
                  <a:pt x="333140" y="332384"/>
                </a:lnTo>
                <a:lnTo>
                  <a:pt x="298856" y="332384"/>
                </a:lnTo>
                <a:lnTo>
                  <a:pt x="294284" y="331114"/>
                </a:lnTo>
                <a:lnTo>
                  <a:pt x="287782" y="324764"/>
                </a:lnTo>
                <a:lnTo>
                  <a:pt x="286118" y="322224"/>
                </a:lnTo>
                <a:lnTo>
                  <a:pt x="284238" y="315874"/>
                </a:lnTo>
                <a:lnTo>
                  <a:pt x="284073" y="313334"/>
                </a:lnTo>
                <a:lnTo>
                  <a:pt x="285305" y="306984"/>
                </a:lnTo>
                <a:lnTo>
                  <a:pt x="286740" y="303174"/>
                </a:lnTo>
                <a:lnTo>
                  <a:pt x="291249" y="295554"/>
                </a:lnTo>
                <a:lnTo>
                  <a:pt x="294373" y="291744"/>
                </a:lnTo>
                <a:lnTo>
                  <a:pt x="310743" y="276504"/>
                </a:lnTo>
                <a:lnTo>
                  <a:pt x="339743" y="276504"/>
                </a:lnTo>
                <a:lnTo>
                  <a:pt x="313142" y="249834"/>
                </a:lnTo>
                <a:close/>
              </a:path>
              <a:path w="546734" h="551179">
                <a:moveTo>
                  <a:pt x="339743" y="276504"/>
                </a:moveTo>
                <a:lnTo>
                  <a:pt x="310743" y="276504"/>
                </a:lnTo>
                <a:lnTo>
                  <a:pt x="327533" y="293014"/>
                </a:lnTo>
                <a:lnTo>
                  <a:pt x="327736" y="296824"/>
                </a:lnTo>
                <a:lnTo>
                  <a:pt x="308927" y="332384"/>
                </a:lnTo>
                <a:lnTo>
                  <a:pt x="333140" y="332384"/>
                </a:lnTo>
                <a:lnTo>
                  <a:pt x="335749" y="328574"/>
                </a:lnTo>
                <a:lnTo>
                  <a:pt x="340144" y="315874"/>
                </a:lnTo>
                <a:lnTo>
                  <a:pt x="341122" y="309524"/>
                </a:lnTo>
                <a:lnTo>
                  <a:pt x="340880" y="301904"/>
                </a:lnTo>
                <a:lnTo>
                  <a:pt x="361657" y="301904"/>
                </a:lnTo>
                <a:lnTo>
                  <a:pt x="362038" y="300634"/>
                </a:lnTo>
                <a:lnTo>
                  <a:pt x="362267" y="299364"/>
                </a:lnTo>
                <a:lnTo>
                  <a:pt x="361975" y="298094"/>
                </a:lnTo>
                <a:lnTo>
                  <a:pt x="361276" y="298094"/>
                </a:lnTo>
                <a:lnTo>
                  <a:pt x="339743" y="276504"/>
                </a:lnTo>
                <a:close/>
              </a:path>
              <a:path w="546734" h="551179">
                <a:moveTo>
                  <a:pt x="121183" y="318414"/>
                </a:moveTo>
                <a:lnTo>
                  <a:pt x="118935" y="318414"/>
                </a:lnTo>
                <a:lnTo>
                  <a:pt x="117843" y="319684"/>
                </a:lnTo>
                <a:lnTo>
                  <a:pt x="122339" y="319684"/>
                </a:lnTo>
                <a:lnTo>
                  <a:pt x="121183" y="318414"/>
                </a:lnTo>
                <a:close/>
              </a:path>
              <a:path w="546734" h="551179">
                <a:moveTo>
                  <a:pt x="361657" y="301904"/>
                </a:moveTo>
                <a:lnTo>
                  <a:pt x="340880" y="301904"/>
                </a:lnTo>
                <a:lnTo>
                  <a:pt x="349504" y="310794"/>
                </a:lnTo>
                <a:lnTo>
                  <a:pt x="352679" y="310794"/>
                </a:lnTo>
                <a:lnTo>
                  <a:pt x="354838" y="309524"/>
                </a:lnTo>
                <a:lnTo>
                  <a:pt x="356146" y="308254"/>
                </a:lnTo>
                <a:lnTo>
                  <a:pt x="359257" y="304444"/>
                </a:lnTo>
                <a:lnTo>
                  <a:pt x="360362" y="303174"/>
                </a:lnTo>
                <a:lnTo>
                  <a:pt x="361657" y="301904"/>
                </a:lnTo>
                <a:close/>
              </a:path>
              <a:path w="546734" h="551179">
                <a:moveTo>
                  <a:pt x="164782" y="271424"/>
                </a:moveTo>
                <a:lnTo>
                  <a:pt x="159867" y="271424"/>
                </a:lnTo>
                <a:lnTo>
                  <a:pt x="156933" y="272694"/>
                </a:lnTo>
                <a:lnTo>
                  <a:pt x="150088" y="280314"/>
                </a:lnTo>
                <a:lnTo>
                  <a:pt x="148323" y="282854"/>
                </a:lnTo>
                <a:lnTo>
                  <a:pt x="148209" y="287934"/>
                </a:lnTo>
                <a:lnTo>
                  <a:pt x="149872" y="290474"/>
                </a:lnTo>
                <a:lnTo>
                  <a:pt x="156616" y="298094"/>
                </a:lnTo>
                <a:lnTo>
                  <a:pt x="159512" y="299364"/>
                </a:lnTo>
                <a:lnTo>
                  <a:pt x="164439" y="299364"/>
                </a:lnTo>
                <a:lnTo>
                  <a:pt x="167360" y="296824"/>
                </a:lnTo>
                <a:lnTo>
                  <a:pt x="174218" y="290474"/>
                </a:lnTo>
                <a:lnTo>
                  <a:pt x="175971" y="287934"/>
                </a:lnTo>
                <a:lnTo>
                  <a:pt x="176098" y="282854"/>
                </a:lnTo>
                <a:lnTo>
                  <a:pt x="174421" y="279044"/>
                </a:lnTo>
                <a:lnTo>
                  <a:pt x="171030" y="276504"/>
                </a:lnTo>
                <a:lnTo>
                  <a:pt x="167690" y="272694"/>
                </a:lnTo>
                <a:lnTo>
                  <a:pt x="164782" y="271424"/>
                </a:lnTo>
                <a:close/>
              </a:path>
              <a:path w="546734" h="551179">
                <a:moveTo>
                  <a:pt x="283667" y="229514"/>
                </a:moveTo>
                <a:lnTo>
                  <a:pt x="273761" y="229514"/>
                </a:lnTo>
                <a:lnTo>
                  <a:pt x="268655" y="230784"/>
                </a:lnTo>
                <a:lnTo>
                  <a:pt x="258114" y="235864"/>
                </a:lnTo>
                <a:lnTo>
                  <a:pt x="252628" y="239674"/>
                </a:lnTo>
                <a:lnTo>
                  <a:pt x="243903" y="248564"/>
                </a:lnTo>
                <a:lnTo>
                  <a:pt x="241160" y="252374"/>
                </a:lnTo>
                <a:lnTo>
                  <a:pt x="236308" y="258724"/>
                </a:lnTo>
                <a:lnTo>
                  <a:pt x="234251" y="262534"/>
                </a:lnTo>
                <a:lnTo>
                  <a:pt x="230911" y="268884"/>
                </a:lnTo>
                <a:lnTo>
                  <a:pt x="229628" y="272694"/>
                </a:lnTo>
                <a:lnTo>
                  <a:pt x="227812" y="277774"/>
                </a:lnTo>
                <a:lnTo>
                  <a:pt x="227342" y="280314"/>
                </a:lnTo>
                <a:lnTo>
                  <a:pt x="227279" y="284124"/>
                </a:lnTo>
                <a:lnTo>
                  <a:pt x="227584" y="285394"/>
                </a:lnTo>
                <a:lnTo>
                  <a:pt x="228879" y="286664"/>
                </a:lnTo>
                <a:lnTo>
                  <a:pt x="229933" y="287934"/>
                </a:lnTo>
                <a:lnTo>
                  <a:pt x="232270" y="290474"/>
                </a:lnTo>
                <a:lnTo>
                  <a:pt x="233133" y="291744"/>
                </a:lnTo>
                <a:lnTo>
                  <a:pt x="234835" y="293014"/>
                </a:lnTo>
                <a:lnTo>
                  <a:pt x="239445" y="293014"/>
                </a:lnTo>
                <a:lnTo>
                  <a:pt x="240626" y="291744"/>
                </a:lnTo>
                <a:lnTo>
                  <a:pt x="241261" y="290474"/>
                </a:lnTo>
                <a:lnTo>
                  <a:pt x="242443" y="285394"/>
                </a:lnTo>
                <a:lnTo>
                  <a:pt x="243293" y="282854"/>
                </a:lnTo>
                <a:lnTo>
                  <a:pt x="245516" y="276504"/>
                </a:lnTo>
                <a:lnTo>
                  <a:pt x="247065" y="273964"/>
                </a:lnTo>
                <a:lnTo>
                  <a:pt x="251053" y="266344"/>
                </a:lnTo>
                <a:lnTo>
                  <a:pt x="253834" y="262534"/>
                </a:lnTo>
                <a:lnTo>
                  <a:pt x="260743" y="254914"/>
                </a:lnTo>
                <a:lnTo>
                  <a:pt x="263956" y="253644"/>
                </a:lnTo>
                <a:lnTo>
                  <a:pt x="270103" y="249834"/>
                </a:lnTo>
                <a:lnTo>
                  <a:pt x="313142" y="249834"/>
                </a:lnTo>
                <a:lnTo>
                  <a:pt x="303009" y="239674"/>
                </a:lnTo>
                <a:lnTo>
                  <a:pt x="298145" y="235864"/>
                </a:lnTo>
                <a:lnTo>
                  <a:pt x="288544" y="230784"/>
                </a:lnTo>
                <a:lnTo>
                  <a:pt x="283667" y="229514"/>
                </a:lnTo>
                <a:close/>
              </a:path>
              <a:path w="546734" h="551179">
                <a:moveTo>
                  <a:pt x="320852" y="177444"/>
                </a:moveTo>
                <a:lnTo>
                  <a:pt x="319176" y="177444"/>
                </a:lnTo>
                <a:lnTo>
                  <a:pt x="317703" y="178714"/>
                </a:lnTo>
                <a:lnTo>
                  <a:pt x="316877" y="178714"/>
                </a:lnTo>
                <a:lnTo>
                  <a:pt x="314998" y="179984"/>
                </a:lnTo>
                <a:lnTo>
                  <a:pt x="313893" y="181254"/>
                </a:lnTo>
                <a:lnTo>
                  <a:pt x="311251" y="183794"/>
                </a:lnTo>
                <a:lnTo>
                  <a:pt x="310210" y="185064"/>
                </a:lnTo>
                <a:lnTo>
                  <a:pt x="308749" y="186334"/>
                </a:lnTo>
                <a:lnTo>
                  <a:pt x="308254" y="187604"/>
                </a:lnTo>
                <a:lnTo>
                  <a:pt x="307721" y="188874"/>
                </a:lnTo>
                <a:lnTo>
                  <a:pt x="307657" y="190144"/>
                </a:lnTo>
                <a:lnTo>
                  <a:pt x="307949" y="191414"/>
                </a:lnTo>
                <a:lnTo>
                  <a:pt x="308267" y="191414"/>
                </a:lnTo>
                <a:lnTo>
                  <a:pt x="388289" y="271424"/>
                </a:lnTo>
                <a:lnTo>
                  <a:pt x="392074" y="271424"/>
                </a:lnTo>
                <a:lnTo>
                  <a:pt x="393001" y="270154"/>
                </a:lnTo>
                <a:lnTo>
                  <a:pt x="395109" y="268884"/>
                </a:lnTo>
                <a:lnTo>
                  <a:pt x="396341" y="267614"/>
                </a:lnTo>
                <a:lnTo>
                  <a:pt x="399211" y="265074"/>
                </a:lnTo>
                <a:lnTo>
                  <a:pt x="400354" y="263804"/>
                </a:lnTo>
                <a:lnTo>
                  <a:pt x="401993" y="261264"/>
                </a:lnTo>
                <a:lnTo>
                  <a:pt x="402551" y="261264"/>
                </a:lnTo>
                <a:lnTo>
                  <a:pt x="403136" y="258724"/>
                </a:lnTo>
                <a:lnTo>
                  <a:pt x="403059" y="257454"/>
                </a:lnTo>
                <a:lnTo>
                  <a:pt x="402780" y="257454"/>
                </a:lnTo>
                <a:lnTo>
                  <a:pt x="347040" y="201574"/>
                </a:lnTo>
                <a:lnTo>
                  <a:pt x="346049" y="192684"/>
                </a:lnTo>
                <a:lnTo>
                  <a:pt x="346005" y="188874"/>
                </a:lnTo>
                <a:lnTo>
                  <a:pt x="332282" y="188874"/>
                </a:lnTo>
                <a:lnTo>
                  <a:pt x="321360" y="178714"/>
                </a:lnTo>
                <a:lnTo>
                  <a:pt x="320852" y="177444"/>
                </a:lnTo>
                <a:close/>
              </a:path>
              <a:path w="546734" h="551179">
                <a:moveTo>
                  <a:pt x="407317" y="158394"/>
                </a:moveTo>
                <a:lnTo>
                  <a:pt x="367753" y="158394"/>
                </a:lnTo>
                <a:lnTo>
                  <a:pt x="374319" y="159664"/>
                </a:lnTo>
                <a:lnTo>
                  <a:pt x="377659" y="160934"/>
                </a:lnTo>
                <a:lnTo>
                  <a:pt x="384454" y="164744"/>
                </a:lnTo>
                <a:lnTo>
                  <a:pt x="387819" y="168554"/>
                </a:lnTo>
                <a:lnTo>
                  <a:pt x="439686" y="219354"/>
                </a:lnTo>
                <a:lnTo>
                  <a:pt x="440194" y="220624"/>
                </a:lnTo>
                <a:lnTo>
                  <a:pt x="441909" y="220624"/>
                </a:lnTo>
                <a:lnTo>
                  <a:pt x="443484" y="219354"/>
                </a:lnTo>
                <a:lnTo>
                  <a:pt x="444423" y="219354"/>
                </a:lnTo>
                <a:lnTo>
                  <a:pt x="446595" y="218084"/>
                </a:lnTo>
                <a:lnTo>
                  <a:pt x="447802" y="216814"/>
                </a:lnTo>
                <a:lnTo>
                  <a:pt x="450557" y="213004"/>
                </a:lnTo>
                <a:lnTo>
                  <a:pt x="451675" y="213004"/>
                </a:lnTo>
                <a:lnTo>
                  <a:pt x="453313" y="210464"/>
                </a:lnTo>
                <a:lnTo>
                  <a:pt x="453885" y="209194"/>
                </a:lnTo>
                <a:lnTo>
                  <a:pt x="454533" y="207924"/>
                </a:lnTo>
                <a:lnTo>
                  <a:pt x="454647" y="206654"/>
                </a:lnTo>
                <a:lnTo>
                  <a:pt x="454469" y="205384"/>
                </a:lnTo>
                <a:lnTo>
                  <a:pt x="454190" y="205384"/>
                </a:lnTo>
                <a:lnTo>
                  <a:pt x="407317" y="158394"/>
                </a:lnTo>
                <a:close/>
              </a:path>
              <a:path w="546734" h="551179">
                <a:moveTo>
                  <a:pt x="370319" y="136804"/>
                </a:moveTo>
                <a:lnTo>
                  <a:pt x="366979" y="136804"/>
                </a:lnTo>
                <a:lnTo>
                  <a:pt x="360235" y="138074"/>
                </a:lnTo>
                <a:lnTo>
                  <a:pt x="332422" y="172364"/>
                </a:lnTo>
                <a:lnTo>
                  <a:pt x="331825" y="181254"/>
                </a:lnTo>
                <a:lnTo>
                  <a:pt x="332282" y="188874"/>
                </a:lnTo>
                <a:lnTo>
                  <a:pt x="346005" y="188874"/>
                </a:lnTo>
                <a:lnTo>
                  <a:pt x="345960" y="185064"/>
                </a:lnTo>
                <a:lnTo>
                  <a:pt x="347598" y="172364"/>
                </a:lnTo>
                <a:lnTo>
                  <a:pt x="349681" y="168554"/>
                </a:lnTo>
                <a:lnTo>
                  <a:pt x="355714" y="162204"/>
                </a:lnTo>
                <a:lnTo>
                  <a:pt x="358571" y="159664"/>
                </a:lnTo>
                <a:lnTo>
                  <a:pt x="364604" y="158394"/>
                </a:lnTo>
                <a:lnTo>
                  <a:pt x="407317" y="158394"/>
                </a:lnTo>
                <a:lnTo>
                  <a:pt x="398449" y="149504"/>
                </a:lnTo>
                <a:lnTo>
                  <a:pt x="397510" y="140614"/>
                </a:lnTo>
                <a:lnTo>
                  <a:pt x="383514" y="140614"/>
                </a:lnTo>
                <a:lnTo>
                  <a:pt x="376936" y="138074"/>
                </a:lnTo>
                <a:lnTo>
                  <a:pt x="370319" y="136804"/>
                </a:lnTo>
                <a:close/>
              </a:path>
              <a:path w="546734" h="551179">
                <a:moveTo>
                  <a:pt x="458270" y="106324"/>
                </a:moveTo>
                <a:lnTo>
                  <a:pt x="419252" y="106324"/>
                </a:lnTo>
                <a:lnTo>
                  <a:pt x="429120" y="110134"/>
                </a:lnTo>
                <a:lnTo>
                  <a:pt x="435800" y="113944"/>
                </a:lnTo>
                <a:lnTo>
                  <a:pt x="439140" y="116484"/>
                </a:lnTo>
                <a:lnTo>
                  <a:pt x="491007" y="168554"/>
                </a:lnTo>
                <a:lnTo>
                  <a:pt x="494893" y="168554"/>
                </a:lnTo>
                <a:lnTo>
                  <a:pt x="495808" y="167284"/>
                </a:lnTo>
                <a:lnTo>
                  <a:pt x="497916" y="166014"/>
                </a:lnTo>
                <a:lnTo>
                  <a:pt x="499186" y="164744"/>
                </a:lnTo>
                <a:lnTo>
                  <a:pt x="502056" y="162204"/>
                </a:lnTo>
                <a:lnTo>
                  <a:pt x="503161" y="160934"/>
                </a:lnTo>
                <a:lnTo>
                  <a:pt x="504799" y="158394"/>
                </a:lnTo>
                <a:lnTo>
                  <a:pt x="505358" y="158394"/>
                </a:lnTo>
                <a:lnTo>
                  <a:pt x="505942" y="155854"/>
                </a:lnTo>
                <a:lnTo>
                  <a:pt x="505879" y="154584"/>
                </a:lnTo>
                <a:lnTo>
                  <a:pt x="505599" y="154584"/>
                </a:lnTo>
                <a:lnTo>
                  <a:pt x="505129" y="153314"/>
                </a:lnTo>
                <a:lnTo>
                  <a:pt x="458270" y="106324"/>
                </a:lnTo>
                <a:close/>
              </a:path>
              <a:path w="546734" h="551179">
                <a:moveTo>
                  <a:pt x="420878" y="86004"/>
                </a:moveTo>
                <a:lnTo>
                  <a:pt x="415683" y="86004"/>
                </a:lnTo>
                <a:lnTo>
                  <a:pt x="405206" y="89814"/>
                </a:lnTo>
                <a:lnTo>
                  <a:pt x="384111" y="121564"/>
                </a:lnTo>
                <a:lnTo>
                  <a:pt x="383393" y="138074"/>
                </a:lnTo>
                <a:lnTo>
                  <a:pt x="383514" y="140614"/>
                </a:lnTo>
                <a:lnTo>
                  <a:pt x="397510" y="140614"/>
                </a:lnTo>
                <a:lnTo>
                  <a:pt x="397433" y="132994"/>
                </a:lnTo>
                <a:lnTo>
                  <a:pt x="399021" y="121564"/>
                </a:lnTo>
                <a:lnTo>
                  <a:pt x="401091" y="116484"/>
                </a:lnTo>
                <a:lnTo>
                  <a:pt x="407123" y="110134"/>
                </a:lnTo>
                <a:lnTo>
                  <a:pt x="409994" y="108864"/>
                </a:lnTo>
                <a:lnTo>
                  <a:pt x="416077" y="106324"/>
                </a:lnTo>
                <a:lnTo>
                  <a:pt x="458270" y="106324"/>
                </a:lnTo>
                <a:lnTo>
                  <a:pt x="450672" y="98704"/>
                </a:lnTo>
                <a:lnTo>
                  <a:pt x="445985" y="94894"/>
                </a:lnTo>
                <a:lnTo>
                  <a:pt x="436143" y="88544"/>
                </a:lnTo>
                <a:lnTo>
                  <a:pt x="431126" y="87274"/>
                </a:lnTo>
                <a:lnTo>
                  <a:pt x="420878" y="86004"/>
                </a:lnTo>
                <a:close/>
              </a:path>
              <a:path w="546734" h="551179">
                <a:moveTo>
                  <a:pt x="533819" y="127914"/>
                </a:moveTo>
                <a:lnTo>
                  <a:pt x="532104" y="127914"/>
                </a:lnTo>
                <a:lnTo>
                  <a:pt x="533158" y="129184"/>
                </a:lnTo>
                <a:lnTo>
                  <a:pt x="533819" y="127914"/>
                </a:lnTo>
                <a:close/>
              </a:path>
              <a:path w="546734" h="551179">
                <a:moveTo>
                  <a:pt x="466140" y="33934"/>
                </a:moveTo>
                <a:lnTo>
                  <a:pt x="461365" y="33934"/>
                </a:lnTo>
                <a:lnTo>
                  <a:pt x="459257" y="36474"/>
                </a:lnTo>
                <a:lnTo>
                  <a:pt x="458000" y="36474"/>
                </a:lnTo>
                <a:lnTo>
                  <a:pt x="455129" y="40284"/>
                </a:lnTo>
                <a:lnTo>
                  <a:pt x="454025" y="41554"/>
                </a:lnTo>
                <a:lnTo>
                  <a:pt x="452374" y="42824"/>
                </a:lnTo>
                <a:lnTo>
                  <a:pt x="451802" y="44094"/>
                </a:lnTo>
                <a:lnTo>
                  <a:pt x="451167" y="45364"/>
                </a:lnTo>
                <a:lnTo>
                  <a:pt x="451078" y="46634"/>
                </a:lnTo>
                <a:lnTo>
                  <a:pt x="451370" y="47904"/>
                </a:lnTo>
                <a:lnTo>
                  <a:pt x="451650" y="47904"/>
                </a:lnTo>
                <a:lnTo>
                  <a:pt x="531609" y="127914"/>
                </a:lnTo>
                <a:lnTo>
                  <a:pt x="535406" y="127914"/>
                </a:lnTo>
                <a:lnTo>
                  <a:pt x="536321" y="126644"/>
                </a:lnTo>
                <a:lnTo>
                  <a:pt x="538441" y="125374"/>
                </a:lnTo>
                <a:lnTo>
                  <a:pt x="539661" y="124104"/>
                </a:lnTo>
                <a:lnTo>
                  <a:pt x="542531" y="121564"/>
                </a:lnTo>
                <a:lnTo>
                  <a:pt x="543674" y="120294"/>
                </a:lnTo>
                <a:lnTo>
                  <a:pt x="545325" y="117754"/>
                </a:lnTo>
                <a:lnTo>
                  <a:pt x="545871" y="117754"/>
                </a:lnTo>
                <a:lnTo>
                  <a:pt x="546468" y="115214"/>
                </a:lnTo>
                <a:lnTo>
                  <a:pt x="546392" y="113944"/>
                </a:lnTo>
                <a:lnTo>
                  <a:pt x="546112" y="113944"/>
                </a:lnTo>
                <a:lnTo>
                  <a:pt x="545642" y="112674"/>
                </a:lnTo>
                <a:lnTo>
                  <a:pt x="466140" y="33934"/>
                </a:lnTo>
                <a:close/>
              </a:path>
              <a:path w="546734" h="551179">
                <a:moveTo>
                  <a:pt x="464477" y="32664"/>
                </a:moveTo>
                <a:lnTo>
                  <a:pt x="463803" y="32664"/>
                </a:lnTo>
                <a:lnTo>
                  <a:pt x="462280" y="33934"/>
                </a:lnTo>
                <a:lnTo>
                  <a:pt x="465645" y="33934"/>
                </a:lnTo>
                <a:lnTo>
                  <a:pt x="464477" y="32664"/>
                </a:lnTo>
                <a:close/>
              </a:path>
              <a:path w="546734" h="551179">
                <a:moveTo>
                  <a:pt x="435267" y="0"/>
                </a:moveTo>
                <a:lnTo>
                  <a:pt x="418693" y="16725"/>
                </a:lnTo>
                <a:lnTo>
                  <a:pt x="420357" y="19685"/>
                </a:lnTo>
                <a:lnTo>
                  <a:pt x="427101" y="26416"/>
                </a:lnTo>
                <a:lnTo>
                  <a:pt x="429996" y="28054"/>
                </a:lnTo>
                <a:lnTo>
                  <a:pt x="434924" y="27940"/>
                </a:lnTo>
                <a:lnTo>
                  <a:pt x="437845" y="26212"/>
                </a:lnTo>
                <a:lnTo>
                  <a:pt x="444703" y="19354"/>
                </a:lnTo>
                <a:lnTo>
                  <a:pt x="446455" y="16370"/>
                </a:lnTo>
                <a:lnTo>
                  <a:pt x="446582" y="11328"/>
                </a:lnTo>
                <a:lnTo>
                  <a:pt x="444906" y="8369"/>
                </a:lnTo>
                <a:lnTo>
                  <a:pt x="438175" y="1638"/>
                </a:lnTo>
                <a:lnTo>
                  <a:pt x="435267" y="0"/>
                </a:lnTo>
                <a:close/>
              </a:path>
            </a:pathLst>
          </a:custGeom>
          <a:solidFill>
            <a:srgbClr val="59595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8" name="object 68"/>
          <p:cNvSpPr/>
          <p:nvPr/>
        </p:nvSpPr>
        <p:spPr>
          <a:xfrm>
            <a:off x="9131966" y="5229833"/>
            <a:ext cx="753376" cy="711758"/>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9" name="object 69"/>
          <p:cNvSpPr txBox="1"/>
          <p:nvPr/>
        </p:nvSpPr>
        <p:spPr>
          <a:xfrm>
            <a:off x="5362640" y="1473624"/>
            <a:ext cx="109791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1" i="0" u="none" strike="noStrike" kern="1200" cap="none" spc="0" normalizeH="0" baseline="0" noProof="0" dirty="0">
                <a:ln>
                  <a:noFill/>
                </a:ln>
                <a:solidFill>
                  <a:srgbClr val="595958"/>
                </a:solidFill>
                <a:effectLst/>
                <a:uLnTx/>
                <a:uFillTx/>
                <a:latin typeface="Calibri"/>
                <a:ea typeface="+mn-ea"/>
                <a:cs typeface="Calibri"/>
              </a:rPr>
              <a:t>Suppressed</a:t>
            </a:r>
            <a:r>
              <a:rPr kumimoji="0" sz="1400" b="1" i="0" u="none" strike="noStrike" kern="1200" cap="none" spc="-80" normalizeH="0" baseline="0" noProof="0" dirty="0">
                <a:ln>
                  <a:noFill/>
                </a:ln>
                <a:solidFill>
                  <a:srgbClr val="595958"/>
                </a:solidFill>
                <a:effectLst/>
                <a:uLnTx/>
                <a:uFillTx/>
                <a:latin typeface="Calibri"/>
                <a:ea typeface="+mn-ea"/>
                <a:cs typeface="Calibri"/>
              </a:rPr>
              <a:t> </a:t>
            </a:r>
            <a:r>
              <a:rPr kumimoji="0" sz="1400" b="1" i="0" u="none" strike="noStrike" kern="1200" cap="none" spc="-5" normalizeH="0" baseline="0" noProof="0" dirty="0">
                <a:ln>
                  <a:noFill/>
                </a:ln>
                <a:solidFill>
                  <a:srgbClr val="595958"/>
                </a:solidFill>
                <a:effectLst/>
                <a:uLnTx/>
                <a:uFillTx/>
                <a:latin typeface="Calibri"/>
                <a:ea typeface="+mn-ea"/>
                <a:cs typeface="Calibri"/>
              </a:rPr>
              <a:t>VL</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70" name="object 70"/>
          <p:cNvSpPr txBox="1">
            <a:spLocks noGrp="1"/>
          </p:cNvSpPr>
          <p:nvPr>
            <p:ph type="sldNum" sz="quarter" idx="7"/>
          </p:nvPr>
        </p:nvSpPr>
        <p:spPr>
          <a:xfrm>
            <a:off x="11049000" y="6149091"/>
            <a:ext cx="7503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245</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Tree>
    <p:extLst>
      <p:ext uri="{BB962C8B-B14F-4D97-AF65-F5344CB8AC3E}">
        <p14:creationId xmlns:p14="http://schemas.microsoft.com/office/powerpoint/2010/main" val="3493570478"/>
      </p:ext>
    </p:extLst>
  </p:cSld>
  <p:clrMapOvr>
    <a:masterClrMapping/>
  </p:clrMapOvr>
  <p:timing>
    <p:tnLst>
      <p:par>
        <p:cTn id="1" dur="indefinite" restart="never" nodeType="tmRoot"/>
      </p:par>
    </p:tn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512191" y="647745"/>
            <a:ext cx="11172190" cy="603885"/>
          </a:xfrm>
          <a:prstGeom prst="rect">
            <a:avLst/>
          </a:prstGeom>
        </p:spPr>
        <p:txBody>
          <a:bodyPr vert="horz" wrap="square" lIns="0" tIns="12065" rIns="0" bIns="0" rtlCol="0">
            <a:spAutoFit/>
          </a:bodyPr>
          <a:lstStyle/>
          <a:p>
            <a:pPr marL="12700">
              <a:lnSpc>
                <a:spcPct val="100000"/>
              </a:lnSpc>
              <a:spcBef>
                <a:spcPts val="95"/>
              </a:spcBef>
              <a:tabLst>
                <a:tab pos="2336800" algn="l"/>
                <a:tab pos="7336790" algn="l"/>
              </a:tabLst>
            </a:pPr>
            <a:r>
              <a:rPr spc="-25" dirty="0">
                <a:solidFill>
                  <a:srgbClr val="000000"/>
                </a:solidFill>
              </a:rPr>
              <a:t>New</a:t>
            </a:r>
            <a:r>
              <a:rPr spc="-95" dirty="0">
                <a:solidFill>
                  <a:srgbClr val="000000"/>
                </a:solidFill>
              </a:rPr>
              <a:t> </a:t>
            </a:r>
            <a:r>
              <a:rPr spc="-10" dirty="0">
                <a:solidFill>
                  <a:srgbClr val="000000"/>
                </a:solidFill>
              </a:rPr>
              <a:t>HIV</a:t>
            </a:r>
            <a:r>
              <a:rPr spc="-85" dirty="0">
                <a:solidFill>
                  <a:srgbClr val="000000"/>
                </a:solidFill>
              </a:rPr>
              <a:t> </a:t>
            </a:r>
            <a:r>
              <a:rPr spc="-15" dirty="0"/>
              <a:t>Dx	</a:t>
            </a:r>
            <a:r>
              <a:rPr spc="-60" dirty="0"/>
              <a:t>5-Yr </a:t>
            </a:r>
            <a:r>
              <a:rPr spc="-65" dirty="0"/>
              <a:t>Trends:</a:t>
            </a:r>
            <a:r>
              <a:rPr spc="-40" dirty="0"/>
              <a:t> </a:t>
            </a:r>
            <a:r>
              <a:rPr sz="3800" i="1" spc="-114" dirty="0">
                <a:solidFill>
                  <a:srgbClr val="000000"/>
                </a:solidFill>
                <a:latin typeface="Calibri Light"/>
                <a:cs typeface="Calibri Light"/>
              </a:rPr>
              <a:t>Suppressed</a:t>
            </a:r>
            <a:r>
              <a:rPr sz="3800" i="1" spc="-180" dirty="0">
                <a:solidFill>
                  <a:srgbClr val="000000"/>
                </a:solidFill>
                <a:latin typeface="Calibri Light"/>
                <a:cs typeface="Calibri Light"/>
              </a:rPr>
              <a:t> </a:t>
            </a:r>
            <a:r>
              <a:rPr sz="3800" i="1" spc="-114" dirty="0">
                <a:solidFill>
                  <a:srgbClr val="000000"/>
                </a:solidFill>
                <a:latin typeface="Calibri Light"/>
                <a:cs typeface="Calibri Light"/>
              </a:rPr>
              <a:t>VL	</a:t>
            </a:r>
            <a:r>
              <a:rPr spc="-5" dirty="0"/>
              <a:t>(6 </a:t>
            </a:r>
            <a:r>
              <a:rPr spc="-30" dirty="0"/>
              <a:t>EMAs)</a:t>
            </a:r>
            <a:r>
              <a:rPr spc="-200" dirty="0"/>
              <a:t> </a:t>
            </a:r>
            <a:r>
              <a:rPr sz="3800" i="1" spc="-35" dirty="0">
                <a:latin typeface="Calibri Light"/>
                <a:cs typeface="Calibri Light"/>
              </a:rPr>
              <a:t>-</a:t>
            </a:r>
            <a:r>
              <a:rPr spc="-35" dirty="0"/>
              <a:t>2017-2021</a:t>
            </a:r>
            <a:endParaRPr sz="3800">
              <a:latin typeface="Calibri Light"/>
              <a:cs typeface="Calibri Light"/>
            </a:endParaRPr>
          </a:p>
        </p:txBody>
      </p:sp>
      <p:sp>
        <p:nvSpPr>
          <p:cNvPr id="3" name="object 3"/>
          <p:cNvSpPr/>
          <p:nvPr/>
        </p:nvSpPr>
        <p:spPr>
          <a:xfrm>
            <a:off x="6573990" y="1669237"/>
            <a:ext cx="1951355" cy="1167130"/>
          </a:xfrm>
          <a:custGeom>
            <a:avLst/>
            <a:gdLst/>
            <a:ahLst/>
            <a:cxnLst/>
            <a:rect l="l" t="t" r="r" b="b"/>
            <a:pathLst>
              <a:path w="1951354" h="1167130">
                <a:moveTo>
                  <a:pt x="0" y="0"/>
                </a:moveTo>
                <a:lnTo>
                  <a:pt x="1950885" y="0"/>
                </a:lnTo>
                <a:lnTo>
                  <a:pt x="1950885" y="1166952"/>
                </a:lnTo>
                <a:lnTo>
                  <a:pt x="0" y="1166952"/>
                </a:lnTo>
                <a:lnTo>
                  <a:pt x="0"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6613728" y="2462809"/>
            <a:ext cx="1871980" cy="373380"/>
          </a:xfrm>
          <a:custGeom>
            <a:avLst/>
            <a:gdLst/>
            <a:ahLst/>
            <a:cxnLst/>
            <a:rect l="l" t="t" r="r" b="b"/>
            <a:pathLst>
              <a:path w="1871979" h="373380">
                <a:moveTo>
                  <a:pt x="0" y="0"/>
                </a:moveTo>
                <a:lnTo>
                  <a:pt x="1871472" y="0"/>
                </a:lnTo>
                <a:lnTo>
                  <a:pt x="1871472" y="373379"/>
                </a:lnTo>
                <a:lnTo>
                  <a:pt x="0" y="373379"/>
                </a:lnTo>
                <a:lnTo>
                  <a:pt x="0" y="0"/>
                </a:lnTo>
                <a:close/>
              </a:path>
            </a:pathLst>
          </a:custGeom>
          <a:solidFill>
            <a:srgbClr val="FFF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graphicFrame>
        <p:nvGraphicFramePr>
          <p:cNvPr id="5" name="object 5"/>
          <p:cNvGraphicFramePr>
            <a:graphicFrameLocks noGrp="1"/>
          </p:cNvGraphicFramePr>
          <p:nvPr/>
        </p:nvGraphicFramePr>
        <p:xfrm>
          <a:off x="275948" y="1662889"/>
          <a:ext cx="11483971" cy="4443512"/>
        </p:xfrm>
        <a:graphic>
          <a:graphicData uri="http://schemas.openxmlformats.org/drawingml/2006/table">
            <a:tbl>
              <a:tblPr firstRow="1" bandRow="1">
                <a:tableStyleId>{2D5ABB26-0587-4C30-8999-92F81FD0307C}</a:tableStyleId>
              </a:tblPr>
              <a:tblGrid>
                <a:gridCol w="1204595">
                  <a:extLst>
                    <a:ext uri="{9D8B030D-6E8A-4147-A177-3AD203B41FA5}">
                      <a16:colId xmlns:a16="http://schemas.microsoft.com/office/drawing/2014/main" val="20000"/>
                    </a:ext>
                  </a:extLst>
                </a:gridCol>
                <a:gridCol w="2175510">
                  <a:extLst>
                    <a:ext uri="{9D8B030D-6E8A-4147-A177-3AD203B41FA5}">
                      <a16:colId xmlns:a16="http://schemas.microsoft.com/office/drawing/2014/main" val="20001"/>
                    </a:ext>
                  </a:extLst>
                </a:gridCol>
                <a:gridCol w="1532254">
                  <a:extLst>
                    <a:ext uri="{9D8B030D-6E8A-4147-A177-3AD203B41FA5}">
                      <a16:colId xmlns:a16="http://schemas.microsoft.com/office/drawing/2014/main" val="20002"/>
                    </a:ext>
                  </a:extLst>
                </a:gridCol>
                <a:gridCol w="1378585">
                  <a:extLst>
                    <a:ext uri="{9D8B030D-6E8A-4147-A177-3AD203B41FA5}">
                      <a16:colId xmlns:a16="http://schemas.microsoft.com/office/drawing/2014/main" val="20003"/>
                    </a:ext>
                  </a:extLst>
                </a:gridCol>
                <a:gridCol w="1950719">
                  <a:extLst>
                    <a:ext uri="{9D8B030D-6E8A-4147-A177-3AD203B41FA5}">
                      <a16:colId xmlns:a16="http://schemas.microsoft.com/office/drawing/2014/main" val="20004"/>
                    </a:ext>
                  </a:extLst>
                </a:gridCol>
                <a:gridCol w="2018029">
                  <a:extLst>
                    <a:ext uri="{9D8B030D-6E8A-4147-A177-3AD203B41FA5}">
                      <a16:colId xmlns:a16="http://schemas.microsoft.com/office/drawing/2014/main" val="20005"/>
                    </a:ext>
                  </a:extLst>
                </a:gridCol>
                <a:gridCol w="1224279">
                  <a:extLst>
                    <a:ext uri="{9D8B030D-6E8A-4147-A177-3AD203B41FA5}">
                      <a16:colId xmlns:a16="http://schemas.microsoft.com/office/drawing/2014/main" val="20006"/>
                    </a:ext>
                  </a:extLst>
                </a:gridCol>
              </a:tblGrid>
              <a:tr h="1166953">
                <a:tc>
                  <a:txBody>
                    <a:bodyPr/>
                    <a:lstStyle/>
                    <a:p>
                      <a:pPr>
                        <a:lnSpc>
                          <a:spcPct val="100000"/>
                        </a:lnSpc>
                      </a:pPr>
                      <a:endParaRPr sz="2600">
                        <a:latin typeface="Times New Roman"/>
                        <a:cs typeface="Times New Roman"/>
                      </a:endParaRPr>
                    </a:p>
                    <a:p>
                      <a:pPr>
                        <a:lnSpc>
                          <a:spcPct val="100000"/>
                        </a:lnSpc>
                        <a:spcBef>
                          <a:spcPts val="25"/>
                        </a:spcBef>
                      </a:pPr>
                      <a:endParaRPr sz="2500">
                        <a:latin typeface="Times New Roman"/>
                        <a:cs typeface="Times New Roman"/>
                      </a:endParaRPr>
                    </a:p>
                    <a:p>
                      <a:pPr marL="240665">
                        <a:lnSpc>
                          <a:spcPct val="100000"/>
                        </a:lnSpc>
                      </a:pPr>
                      <a:r>
                        <a:rPr sz="2600" b="1" spc="-50" dirty="0">
                          <a:solidFill>
                            <a:srgbClr val="FFFFFF"/>
                          </a:solidFill>
                          <a:latin typeface="Calibri"/>
                          <a:cs typeface="Calibri"/>
                        </a:rPr>
                        <a:t>Years</a:t>
                      </a:r>
                      <a:endParaRPr sz="2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nSpc>
                          <a:spcPct val="100000"/>
                        </a:lnSpc>
                      </a:pPr>
                      <a:endParaRPr sz="2600">
                        <a:latin typeface="Times New Roman"/>
                        <a:cs typeface="Times New Roman"/>
                      </a:endParaRPr>
                    </a:p>
                    <a:p>
                      <a:pPr>
                        <a:lnSpc>
                          <a:spcPct val="100000"/>
                        </a:lnSpc>
                        <a:spcBef>
                          <a:spcPts val="25"/>
                        </a:spcBef>
                      </a:pPr>
                      <a:endParaRPr sz="2500">
                        <a:latin typeface="Times New Roman"/>
                        <a:cs typeface="Times New Roman"/>
                      </a:endParaRPr>
                    </a:p>
                    <a:p>
                      <a:pPr algn="ctr">
                        <a:lnSpc>
                          <a:spcPct val="100000"/>
                        </a:lnSpc>
                      </a:pPr>
                      <a:r>
                        <a:rPr sz="2600" b="1" spc="-10" dirty="0">
                          <a:solidFill>
                            <a:srgbClr val="FFFFFF"/>
                          </a:solidFill>
                          <a:latin typeface="Calibri"/>
                          <a:cs typeface="Calibri"/>
                        </a:rPr>
                        <a:t>Jacksonville</a:t>
                      </a:r>
                      <a:endParaRPr sz="2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nSpc>
                          <a:spcPct val="100000"/>
                        </a:lnSpc>
                      </a:pPr>
                      <a:endParaRPr sz="2600">
                        <a:latin typeface="Times New Roman"/>
                        <a:cs typeface="Times New Roman"/>
                      </a:endParaRPr>
                    </a:p>
                    <a:p>
                      <a:pPr>
                        <a:lnSpc>
                          <a:spcPct val="100000"/>
                        </a:lnSpc>
                        <a:spcBef>
                          <a:spcPts val="25"/>
                        </a:spcBef>
                      </a:pPr>
                      <a:endParaRPr sz="2500">
                        <a:latin typeface="Times New Roman"/>
                        <a:cs typeface="Times New Roman"/>
                      </a:endParaRPr>
                    </a:p>
                    <a:p>
                      <a:pPr algn="ctr">
                        <a:lnSpc>
                          <a:spcPct val="100000"/>
                        </a:lnSpc>
                      </a:pPr>
                      <a:r>
                        <a:rPr sz="2600" b="1" spc="-5" dirty="0">
                          <a:solidFill>
                            <a:srgbClr val="FFFFFF"/>
                          </a:solidFill>
                          <a:latin typeface="Calibri"/>
                          <a:cs typeface="Calibri"/>
                        </a:rPr>
                        <a:t>Orlando</a:t>
                      </a:r>
                      <a:endParaRPr sz="2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nSpc>
                          <a:spcPct val="100000"/>
                        </a:lnSpc>
                      </a:pPr>
                      <a:endParaRPr sz="2600">
                        <a:latin typeface="Times New Roman"/>
                        <a:cs typeface="Times New Roman"/>
                      </a:endParaRPr>
                    </a:p>
                    <a:p>
                      <a:pPr>
                        <a:lnSpc>
                          <a:spcPct val="100000"/>
                        </a:lnSpc>
                        <a:spcBef>
                          <a:spcPts val="25"/>
                        </a:spcBef>
                      </a:pPr>
                      <a:endParaRPr sz="2500">
                        <a:latin typeface="Times New Roman"/>
                        <a:cs typeface="Times New Roman"/>
                      </a:endParaRPr>
                    </a:p>
                    <a:p>
                      <a:pPr algn="ctr">
                        <a:lnSpc>
                          <a:spcPct val="100000"/>
                        </a:lnSpc>
                      </a:pPr>
                      <a:r>
                        <a:rPr sz="2600" b="1" spc="-40" dirty="0">
                          <a:solidFill>
                            <a:srgbClr val="FFFFFF"/>
                          </a:solidFill>
                          <a:latin typeface="Calibri"/>
                          <a:cs typeface="Calibri"/>
                        </a:rPr>
                        <a:t>Tampa</a:t>
                      </a:r>
                      <a:endParaRPr sz="2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nSpc>
                          <a:spcPct val="100000"/>
                        </a:lnSpc>
                      </a:pPr>
                      <a:endParaRPr sz="2400">
                        <a:latin typeface="Times New Roman"/>
                        <a:cs typeface="Times New Roman"/>
                      </a:endParaRPr>
                    </a:p>
                    <a:p>
                      <a:pPr>
                        <a:lnSpc>
                          <a:spcPct val="100000"/>
                        </a:lnSpc>
                        <a:spcBef>
                          <a:spcPts val="45"/>
                        </a:spcBef>
                      </a:pPr>
                      <a:endParaRPr sz="2900">
                        <a:latin typeface="Times New Roman"/>
                        <a:cs typeface="Times New Roman"/>
                      </a:endParaRPr>
                    </a:p>
                    <a:p>
                      <a:pPr marL="635" algn="ctr">
                        <a:lnSpc>
                          <a:spcPct val="100000"/>
                        </a:lnSpc>
                      </a:pPr>
                      <a:r>
                        <a:rPr sz="2400" b="1" spc="-30" dirty="0">
                          <a:latin typeface="Calibri"/>
                          <a:cs typeface="Calibri"/>
                        </a:rPr>
                        <a:t>West </a:t>
                      </a:r>
                      <a:r>
                        <a:rPr sz="2400" b="1" spc="-15" dirty="0">
                          <a:latin typeface="Calibri"/>
                          <a:cs typeface="Calibri"/>
                        </a:rPr>
                        <a:t>Palm</a:t>
                      </a:r>
                      <a:r>
                        <a:rPr sz="2400" b="1" spc="-50" dirty="0">
                          <a:latin typeface="Calibri"/>
                          <a:cs typeface="Calibri"/>
                        </a:rPr>
                        <a:t> </a:t>
                      </a:r>
                      <a:r>
                        <a:rPr sz="2400" b="1" spc="-5" dirty="0">
                          <a:latin typeface="Calibri"/>
                          <a:cs typeface="Calibri"/>
                        </a:rPr>
                        <a:t>Bch</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tcPr>
                </a:tc>
                <a:tc>
                  <a:txBody>
                    <a:bodyPr/>
                    <a:lstStyle/>
                    <a:p>
                      <a:pPr>
                        <a:lnSpc>
                          <a:spcPct val="100000"/>
                        </a:lnSpc>
                      </a:pPr>
                      <a:endParaRPr sz="2600">
                        <a:latin typeface="Times New Roman"/>
                        <a:cs typeface="Times New Roman"/>
                      </a:endParaRPr>
                    </a:p>
                    <a:p>
                      <a:pPr>
                        <a:lnSpc>
                          <a:spcPct val="100000"/>
                        </a:lnSpc>
                        <a:spcBef>
                          <a:spcPts val="25"/>
                        </a:spcBef>
                      </a:pPr>
                      <a:endParaRPr sz="2500">
                        <a:latin typeface="Times New Roman"/>
                        <a:cs typeface="Times New Roman"/>
                      </a:endParaRPr>
                    </a:p>
                    <a:p>
                      <a:pPr marL="635" algn="ctr">
                        <a:lnSpc>
                          <a:spcPct val="100000"/>
                        </a:lnSpc>
                      </a:pPr>
                      <a:r>
                        <a:rPr sz="2600" b="1" spc="-10" dirty="0">
                          <a:solidFill>
                            <a:srgbClr val="FFFFFF"/>
                          </a:solidFill>
                          <a:latin typeface="Calibri"/>
                          <a:cs typeface="Calibri"/>
                        </a:rPr>
                        <a:t>Ft.Lauderdale</a:t>
                      </a:r>
                      <a:endParaRPr sz="2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nSpc>
                          <a:spcPct val="100000"/>
                        </a:lnSpc>
                      </a:pPr>
                      <a:endParaRPr sz="2600">
                        <a:latin typeface="Times New Roman"/>
                        <a:cs typeface="Times New Roman"/>
                      </a:endParaRPr>
                    </a:p>
                    <a:p>
                      <a:pPr>
                        <a:lnSpc>
                          <a:spcPct val="100000"/>
                        </a:lnSpc>
                        <a:spcBef>
                          <a:spcPts val="25"/>
                        </a:spcBef>
                      </a:pPr>
                      <a:endParaRPr sz="2500">
                        <a:latin typeface="Times New Roman"/>
                        <a:cs typeface="Times New Roman"/>
                      </a:endParaRPr>
                    </a:p>
                    <a:p>
                      <a:pPr algn="ctr">
                        <a:lnSpc>
                          <a:spcPct val="100000"/>
                        </a:lnSpc>
                      </a:pPr>
                      <a:r>
                        <a:rPr sz="2600" b="1" dirty="0">
                          <a:solidFill>
                            <a:srgbClr val="FFFFFF"/>
                          </a:solidFill>
                          <a:latin typeface="Calibri"/>
                          <a:cs typeface="Calibri"/>
                        </a:rPr>
                        <a:t>Miami</a:t>
                      </a:r>
                      <a:endParaRPr sz="2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extLst>
                  <a:ext uri="{0D108BD9-81ED-4DB2-BD59-A6C34878D82A}">
                    <a16:rowId xmlns:a16="http://schemas.microsoft.com/office/drawing/2014/main" val="10000"/>
                  </a:ext>
                </a:extLst>
              </a:tr>
              <a:tr h="654006">
                <a:tc>
                  <a:txBody>
                    <a:bodyPr/>
                    <a:lstStyle/>
                    <a:p>
                      <a:pPr marL="266065">
                        <a:lnSpc>
                          <a:spcPct val="100000"/>
                        </a:lnSpc>
                        <a:spcBef>
                          <a:spcPts val="950"/>
                        </a:spcBef>
                      </a:pPr>
                      <a:r>
                        <a:rPr sz="2600" b="1" i="1" dirty="0">
                          <a:latin typeface="Calibri"/>
                          <a:cs typeface="Calibri"/>
                        </a:rPr>
                        <a:t>2017</a:t>
                      </a:r>
                      <a:endParaRPr sz="2600">
                        <a:latin typeface="Calibri"/>
                        <a:cs typeface="Calibri"/>
                      </a:endParaRPr>
                    </a:p>
                  </a:txBody>
                  <a:tcPr marL="0" marR="0" marT="12065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850"/>
                        </a:spcBef>
                      </a:pPr>
                      <a:r>
                        <a:rPr sz="2600" dirty="0">
                          <a:latin typeface="Calibri"/>
                          <a:cs typeface="Calibri"/>
                        </a:rPr>
                        <a:t>60%</a:t>
                      </a:r>
                      <a:endParaRPr sz="2600">
                        <a:latin typeface="Calibri"/>
                        <a:cs typeface="Calibri"/>
                      </a:endParaRPr>
                    </a:p>
                  </a:txBody>
                  <a:tcPr marL="0" marR="0" marT="23495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950"/>
                        </a:spcBef>
                      </a:pPr>
                      <a:r>
                        <a:rPr sz="2600" dirty="0">
                          <a:latin typeface="Calibri"/>
                          <a:cs typeface="Calibri"/>
                        </a:rPr>
                        <a:t>62%</a:t>
                      </a:r>
                      <a:endParaRPr sz="2600">
                        <a:latin typeface="Calibri"/>
                        <a:cs typeface="Calibri"/>
                      </a:endParaRPr>
                    </a:p>
                  </a:txBody>
                  <a:tcPr marL="0" marR="0" marT="12065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850"/>
                        </a:spcBef>
                      </a:pPr>
                      <a:r>
                        <a:rPr sz="2600" dirty="0">
                          <a:latin typeface="Calibri"/>
                          <a:cs typeface="Calibri"/>
                        </a:rPr>
                        <a:t>67%</a:t>
                      </a:r>
                      <a:endParaRPr sz="2600">
                        <a:latin typeface="Calibri"/>
                        <a:cs typeface="Calibri"/>
                      </a:endParaRPr>
                    </a:p>
                  </a:txBody>
                  <a:tcPr marL="0" marR="0" marT="23495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850"/>
                        </a:spcBef>
                      </a:pPr>
                      <a:r>
                        <a:rPr sz="2600" b="1" dirty="0">
                          <a:latin typeface="Calibri"/>
                          <a:cs typeface="Calibri"/>
                        </a:rPr>
                        <a:t>61%</a:t>
                      </a:r>
                      <a:endParaRPr sz="2600">
                        <a:latin typeface="Calibri"/>
                        <a:cs typeface="Calibri"/>
                      </a:endParaRPr>
                    </a:p>
                  </a:txBody>
                  <a:tcPr marL="0" marR="0" marT="23495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850"/>
                        </a:spcBef>
                      </a:pPr>
                      <a:r>
                        <a:rPr sz="2600" dirty="0">
                          <a:latin typeface="Calibri"/>
                          <a:cs typeface="Calibri"/>
                        </a:rPr>
                        <a:t>73%</a:t>
                      </a:r>
                      <a:endParaRPr sz="2600">
                        <a:latin typeface="Calibri"/>
                        <a:cs typeface="Calibri"/>
                      </a:endParaRPr>
                    </a:p>
                  </a:txBody>
                  <a:tcPr marL="0" marR="0" marT="23495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850"/>
                        </a:spcBef>
                      </a:pPr>
                      <a:r>
                        <a:rPr sz="2600" dirty="0">
                          <a:latin typeface="Calibri"/>
                          <a:cs typeface="Calibri"/>
                        </a:rPr>
                        <a:t>73%</a:t>
                      </a:r>
                      <a:endParaRPr sz="2600">
                        <a:latin typeface="Calibri"/>
                        <a:cs typeface="Calibri"/>
                      </a:endParaRPr>
                    </a:p>
                  </a:txBody>
                  <a:tcPr marL="0" marR="0" marT="23495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1"/>
                  </a:ext>
                </a:extLst>
              </a:tr>
              <a:tr h="654006">
                <a:tc>
                  <a:txBody>
                    <a:bodyPr/>
                    <a:lstStyle/>
                    <a:p>
                      <a:pPr marL="266065">
                        <a:lnSpc>
                          <a:spcPct val="100000"/>
                        </a:lnSpc>
                        <a:spcBef>
                          <a:spcPts val="950"/>
                        </a:spcBef>
                      </a:pPr>
                      <a:r>
                        <a:rPr sz="2600" b="1" i="1" dirty="0">
                          <a:latin typeface="Calibri"/>
                          <a:cs typeface="Calibri"/>
                        </a:rPr>
                        <a:t>2018</a:t>
                      </a:r>
                      <a:endParaRPr sz="2600">
                        <a:latin typeface="Calibri"/>
                        <a:cs typeface="Calibri"/>
                      </a:endParaRPr>
                    </a:p>
                  </a:txBody>
                  <a:tcPr marL="0" marR="0" marT="1206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850"/>
                        </a:spcBef>
                      </a:pPr>
                      <a:r>
                        <a:rPr sz="2600" dirty="0">
                          <a:latin typeface="Calibri"/>
                          <a:cs typeface="Calibri"/>
                        </a:rPr>
                        <a:t>64%</a:t>
                      </a:r>
                      <a:endParaRPr sz="2600">
                        <a:latin typeface="Calibri"/>
                        <a:cs typeface="Calibri"/>
                      </a:endParaRPr>
                    </a:p>
                  </a:txBody>
                  <a:tcPr marL="0" marR="0" marT="2349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944"/>
                        </a:spcBef>
                      </a:pPr>
                      <a:r>
                        <a:rPr sz="2600" dirty="0">
                          <a:latin typeface="Calibri"/>
                          <a:cs typeface="Calibri"/>
                        </a:rPr>
                        <a:t>72%</a:t>
                      </a:r>
                      <a:endParaRPr sz="2600">
                        <a:latin typeface="Calibri"/>
                        <a:cs typeface="Calibri"/>
                      </a:endParaRPr>
                    </a:p>
                  </a:txBody>
                  <a:tcPr marL="0" marR="0" marT="120014"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845"/>
                        </a:spcBef>
                      </a:pPr>
                      <a:r>
                        <a:rPr sz="2600" dirty="0">
                          <a:latin typeface="Calibri"/>
                          <a:cs typeface="Calibri"/>
                        </a:rPr>
                        <a:t>71%</a:t>
                      </a:r>
                      <a:endParaRPr sz="2600">
                        <a:latin typeface="Calibri"/>
                        <a:cs typeface="Calibri"/>
                      </a:endParaRPr>
                    </a:p>
                  </a:txBody>
                  <a:tcPr marL="0" marR="0" marT="2343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845"/>
                        </a:spcBef>
                      </a:pPr>
                      <a:r>
                        <a:rPr sz="2600" b="1" dirty="0">
                          <a:latin typeface="Calibri"/>
                          <a:cs typeface="Calibri"/>
                        </a:rPr>
                        <a:t>67%</a:t>
                      </a:r>
                      <a:endParaRPr sz="2600">
                        <a:latin typeface="Calibri"/>
                        <a:cs typeface="Calibri"/>
                      </a:endParaRPr>
                    </a:p>
                  </a:txBody>
                  <a:tcPr marL="0" marR="0" marT="2343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845"/>
                        </a:spcBef>
                      </a:pPr>
                      <a:r>
                        <a:rPr sz="2600" dirty="0">
                          <a:latin typeface="Calibri"/>
                          <a:cs typeface="Calibri"/>
                        </a:rPr>
                        <a:t>71%</a:t>
                      </a:r>
                      <a:endParaRPr sz="2600">
                        <a:latin typeface="Calibri"/>
                        <a:cs typeface="Calibri"/>
                      </a:endParaRPr>
                    </a:p>
                  </a:txBody>
                  <a:tcPr marL="0" marR="0" marT="2343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845"/>
                        </a:spcBef>
                      </a:pPr>
                      <a:r>
                        <a:rPr sz="2600" dirty="0">
                          <a:latin typeface="Calibri"/>
                          <a:cs typeface="Calibri"/>
                        </a:rPr>
                        <a:t>74%</a:t>
                      </a:r>
                      <a:endParaRPr sz="2600">
                        <a:latin typeface="Calibri"/>
                        <a:cs typeface="Calibri"/>
                      </a:endParaRPr>
                    </a:p>
                  </a:txBody>
                  <a:tcPr marL="0" marR="0" marT="2343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2"/>
                  </a:ext>
                </a:extLst>
              </a:tr>
              <a:tr h="654006">
                <a:tc>
                  <a:txBody>
                    <a:bodyPr/>
                    <a:lstStyle/>
                    <a:p>
                      <a:pPr marL="266065">
                        <a:lnSpc>
                          <a:spcPct val="100000"/>
                        </a:lnSpc>
                        <a:spcBef>
                          <a:spcPts val="944"/>
                        </a:spcBef>
                      </a:pPr>
                      <a:r>
                        <a:rPr sz="2600" b="1" i="1" dirty="0">
                          <a:latin typeface="Calibri"/>
                          <a:cs typeface="Calibri"/>
                        </a:rPr>
                        <a:t>2019</a:t>
                      </a:r>
                      <a:endParaRPr sz="2600">
                        <a:latin typeface="Calibri"/>
                        <a:cs typeface="Calibri"/>
                      </a:endParaRPr>
                    </a:p>
                  </a:txBody>
                  <a:tcPr marL="0" marR="0" marT="120014"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845"/>
                        </a:spcBef>
                      </a:pPr>
                      <a:r>
                        <a:rPr sz="2600" dirty="0">
                          <a:latin typeface="Calibri"/>
                          <a:cs typeface="Calibri"/>
                        </a:rPr>
                        <a:t>65%</a:t>
                      </a:r>
                      <a:endParaRPr sz="2600">
                        <a:latin typeface="Calibri"/>
                        <a:cs typeface="Calibri"/>
                      </a:endParaRPr>
                    </a:p>
                  </a:txBody>
                  <a:tcPr marL="0" marR="0" marT="2343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944"/>
                        </a:spcBef>
                      </a:pPr>
                      <a:r>
                        <a:rPr sz="2600" dirty="0">
                          <a:latin typeface="Calibri"/>
                          <a:cs typeface="Calibri"/>
                        </a:rPr>
                        <a:t>71%</a:t>
                      </a:r>
                      <a:endParaRPr sz="2600">
                        <a:latin typeface="Calibri"/>
                        <a:cs typeface="Calibri"/>
                      </a:endParaRPr>
                    </a:p>
                  </a:txBody>
                  <a:tcPr marL="0" marR="0" marT="120014"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845"/>
                        </a:spcBef>
                      </a:pPr>
                      <a:r>
                        <a:rPr sz="2600" dirty="0">
                          <a:latin typeface="Calibri"/>
                          <a:cs typeface="Calibri"/>
                        </a:rPr>
                        <a:t>74%</a:t>
                      </a:r>
                      <a:endParaRPr sz="2600">
                        <a:latin typeface="Calibri"/>
                        <a:cs typeface="Calibri"/>
                      </a:endParaRPr>
                    </a:p>
                  </a:txBody>
                  <a:tcPr marL="0" marR="0" marT="2343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845"/>
                        </a:spcBef>
                      </a:pPr>
                      <a:r>
                        <a:rPr sz="2600" b="1" dirty="0">
                          <a:latin typeface="Calibri"/>
                          <a:cs typeface="Calibri"/>
                        </a:rPr>
                        <a:t>73%</a:t>
                      </a:r>
                      <a:endParaRPr sz="2600">
                        <a:latin typeface="Calibri"/>
                        <a:cs typeface="Calibri"/>
                      </a:endParaRPr>
                    </a:p>
                  </a:txBody>
                  <a:tcPr marL="0" marR="0" marT="2343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845"/>
                        </a:spcBef>
                      </a:pPr>
                      <a:r>
                        <a:rPr sz="2600" dirty="0">
                          <a:latin typeface="Calibri"/>
                          <a:cs typeface="Calibri"/>
                        </a:rPr>
                        <a:t>74%</a:t>
                      </a:r>
                      <a:endParaRPr sz="2600">
                        <a:latin typeface="Calibri"/>
                        <a:cs typeface="Calibri"/>
                      </a:endParaRPr>
                    </a:p>
                  </a:txBody>
                  <a:tcPr marL="0" marR="0" marT="2343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845"/>
                        </a:spcBef>
                      </a:pPr>
                      <a:r>
                        <a:rPr sz="2600" dirty="0">
                          <a:latin typeface="Calibri"/>
                          <a:cs typeface="Calibri"/>
                        </a:rPr>
                        <a:t>74%</a:t>
                      </a:r>
                      <a:endParaRPr sz="2600">
                        <a:latin typeface="Calibri"/>
                        <a:cs typeface="Calibri"/>
                      </a:endParaRPr>
                    </a:p>
                  </a:txBody>
                  <a:tcPr marL="0" marR="0" marT="2343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3"/>
                  </a:ext>
                </a:extLst>
              </a:tr>
              <a:tr h="654006">
                <a:tc>
                  <a:txBody>
                    <a:bodyPr/>
                    <a:lstStyle/>
                    <a:p>
                      <a:pPr marL="266065">
                        <a:lnSpc>
                          <a:spcPct val="100000"/>
                        </a:lnSpc>
                        <a:spcBef>
                          <a:spcPts val="940"/>
                        </a:spcBef>
                      </a:pPr>
                      <a:r>
                        <a:rPr sz="2600" b="1" i="1" dirty="0">
                          <a:latin typeface="Calibri"/>
                          <a:cs typeface="Calibri"/>
                        </a:rPr>
                        <a:t>2020</a:t>
                      </a:r>
                      <a:endParaRPr sz="2600">
                        <a:latin typeface="Calibri"/>
                        <a:cs typeface="Calibri"/>
                      </a:endParaRPr>
                    </a:p>
                  </a:txBody>
                  <a:tcPr marL="0" marR="0" marT="11938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845"/>
                        </a:spcBef>
                      </a:pPr>
                      <a:r>
                        <a:rPr sz="2600" dirty="0">
                          <a:latin typeface="Calibri"/>
                          <a:cs typeface="Calibri"/>
                        </a:rPr>
                        <a:t>64%</a:t>
                      </a:r>
                      <a:endParaRPr sz="2600">
                        <a:latin typeface="Calibri"/>
                        <a:cs typeface="Calibri"/>
                      </a:endParaRPr>
                    </a:p>
                  </a:txBody>
                  <a:tcPr marL="0" marR="0" marT="2343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940"/>
                        </a:spcBef>
                      </a:pPr>
                      <a:r>
                        <a:rPr sz="2600" dirty="0">
                          <a:latin typeface="Calibri"/>
                          <a:cs typeface="Calibri"/>
                        </a:rPr>
                        <a:t>71%</a:t>
                      </a:r>
                      <a:endParaRPr sz="2600">
                        <a:latin typeface="Calibri"/>
                        <a:cs typeface="Calibri"/>
                      </a:endParaRPr>
                    </a:p>
                  </a:txBody>
                  <a:tcPr marL="0" marR="0" marT="11938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845"/>
                        </a:spcBef>
                      </a:pPr>
                      <a:r>
                        <a:rPr sz="2600" dirty="0">
                          <a:latin typeface="Calibri"/>
                          <a:cs typeface="Calibri"/>
                        </a:rPr>
                        <a:t>73%</a:t>
                      </a:r>
                      <a:endParaRPr sz="2600">
                        <a:latin typeface="Calibri"/>
                        <a:cs typeface="Calibri"/>
                      </a:endParaRPr>
                    </a:p>
                  </a:txBody>
                  <a:tcPr marL="0" marR="0" marT="2343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845"/>
                        </a:spcBef>
                      </a:pPr>
                      <a:r>
                        <a:rPr sz="2600" b="1" dirty="0">
                          <a:latin typeface="Calibri"/>
                          <a:cs typeface="Calibri"/>
                        </a:rPr>
                        <a:t>68%</a:t>
                      </a:r>
                      <a:endParaRPr sz="2600">
                        <a:latin typeface="Calibri"/>
                        <a:cs typeface="Calibri"/>
                      </a:endParaRPr>
                    </a:p>
                  </a:txBody>
                  <a:tcPr marL="0" marR="0" marT="2343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845"/>
                        </a:spcBef>
                      </a:pPr>
                      <a:r>
                        <a:rPr sz="2600" dirty="0">
                          <a:latin typeface="Calibri"/>
                          <a:cs typeface="Calibri"/>
                        </a:rPr>
                        <a:t>68%</a:t>
                      </a:r>
                      <a:endParaRPr sz="2600">
                        <a:latin typeface="Calibri"/>
                        <a:cs typeface="Calibri"/>
                      </a:endParaRPr>
                    </a:p>
                  </a:txBody>
                  <a:tcPr marL="0" marR="0" marT="2343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845"/>
                        </a:spcBef>
                      </a:pPr>
                      <a:r>
                        <a:rPr sz="2600" dirty="0">
                          <a:latin typeface="Calibri"/>
                          <a:cs typeface="Calibri"/>
                        </a:rPr>
                        <a:t>68%</a:t>
                      </a:r>
                      <a:endParaRPr sz="2600">
                        <a:latin typeface="Calibri"/>
                        <a:cs typeface="Calibri"/>
                      </a:endParaRPr>
                    </a:p>
                  </a:txBody>
                  <a:tcPr marL="0" marR="0" marT="2343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4"/>
                  </a:ext>
                </a:extLst>
              </a:tr>
              <a:tr h="654008">
                <a:tc>
                  <a:txBody>
                    <a:bodyPr/>
                    <a:lstStyle/>
                    <a:p>
                      <a:pPr marL="266065">
                        <a:lnSpc>
                          <a:spcPct val="100000"/>
                        </a:lnSpc>
                        <a:spcBef>
                          <a:spcPts val="940"/>
                        </a:spcBef>
                      </a:pPr>
                      <a:r>
                        <a:rPr sz="2600" b="1" i="1" dirty="0">
                          <a:latin typeface="Calibri"/>
                          <a:cs typeface="Calibri"/>
                        </a:rPr>
                        <a:t>2021</a:t>
                      </a:r>
                      <a:endParaRPr sz="2600">
                        <a:latin typeface="Calibri"/>
                        <a:cs typeface="Calibri"/>
                      </a:endParaRPr>
                    </a:p>
                  </a:txBody>
                  <a:tcPr marL="0" marR="0" marT="11938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845"/>
                        </a:spcBef>
                      </a:pPr>
                      <a:r>
                        <a:rPr sz="2600" dirty="0">
                          <a:latin typeface="Calibri"/>
                          <a:cs typeface="Calibri"/>
                        </a:rPr>
                        <a:t>65%</a:t>
                      </a:r>
                      <a:endParaRPr sz="2600">
                        <a:latin typeface="Calibri"/>
                        <a:cs typeface="Calibri"/>
                      </a:endParaRPr>
                    </a:p>
                  </a:txBody>
                  <a:tcPr marL="0" marR="0" marT="2343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940"/>
                        </a:spcBef>
                      </a:pPr>
                      <a:r>
                        <a:rPr sz="2600" dirty="0">
                          <a:latin typeface="Calibri"/>
                          <a:cs typeface="Calibri"/>
                        </a:rPr>
                        <a:t>73%</a:t>
                      </a:r>
                      <a:endParaRPr sz="2600">
                        <a:latin typeface="Calibri"/>
                        <a:cs typeface="Calibri"/>
                      </a:endParaRPr>
                    </a:p>
                  </a:txBody>
                  <a:tcPr marL="0" marR="0" marT="11938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839"/>
                        </a:spcBef>
                      </a:pPr>
                      <a:r>
                        <a:rPr sz="2600" dirty="0">
                          <a:latin typeface="Calibri"/>
                          <a:cs typeface="Calibri"/>
                        </a:rPr>
                        <a:t>70%</a:t>
                      </a:r>
                      <a:endParaRPr sz="2600">
                        <a:latin typeface="Calibri"/>
                        <a:cs typeface="Calibri"/>
                      </a:endParaRPr>
                    </a:p>
                  </a:txBody>
                  <a:tcPr marL="0" marR="0" marT="233679"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839"/>
                        </a:spcBef>
                      </a:pPr>
                      <a:r>
                        <a:rPr sz="2600" b="1" dirty="0">
                          <a:latin typeface="Calibri"/>
                          <a:cs typeface="Calibri"/>
                        </a:rPr>
                        <a:t>69%</a:t>
                      </a:r>
                      <a:endParaRPr sz="2600">
                        <a:latin typeface="Calibri"/>
                        <a:cs typeface="Calibri"/>
                      </a:endParaRPr>
                    </a:p>
                  </a:txBody>
                  <a:tcPr marL="0" marR="0" marT="233679"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839"/>
                        </a:spcBef>
                      </a:pPr>
                      <a:r>
                        <a:rPr sz="2600" dirty="0">
                          <a:latin typeface="Calibri"/>
                          <a:cs typeface="Calibri"/>
                        </a:rPr>
                        <a:t>72%</a:t>
                      </a:r>
                      <a:endParaRPr sz="2600">
                        <a:latin typeface="Calibri"/>
                        <a:cs typeface="Calibri"/>
                      </a:endParaRPr>
                    </a:p>
                  </a:txBody>
                  <a:tcPr marL="0" marR="0" marT="233679"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839"/>
                        </a:spcBef>
                      </a:pPr>
                      <a:r>
                        <a:rPr sz="2600" dirty="0">
                          <a:latin typeface="Calibri"/>
                          <a:cs typeface="Calibri"/>
                        </a:rPr>
                        <a:t>74%</a:t>
                      </a:r>
                      <a:endParaRPr sz="2600">
                        <a:latin typeface="Calibri"/>
                        <a:cs typeface="Calibri"/>
                      </a:endParaRPr>
                    </a:p>
                  </a:txBody>
                  <a:tcPr marL="0" marR="0" marT="233679"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5"/>
                  </a:ext>
                </a:extLst>
              </a:tr>
            </a:tbl>
          </a:graphicData>
        </a:graphic>
      </p:graphicFrame>
      <p:sp>
        <p:nvSpPr>
          <p:cNvPr id="6" name="object 6"/>
          <p:cNvSpPr txBox="1">
            <a:spLocks noGrp="1"/>
          </p:cNvSpPr>
          <p:nvPr>
            <p:ph type="sldNum" sz="quarter" idx="7"/>
          </p:nvPr>
        </p:nvSpPr>
        <p:spPr>
          <a:xfrm>
            <a:off x="11074400" y="6149091"/>
            <a:ext cx="7249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246</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Tree>
    <p:extLst>
      <p:ext uri="{BB962C8B-B14F-4D97-AF65-F5344CB8AC3E}">
        <p14:creationId xmlns:p14="http://schemas.microsoft.com/office/powerpoint/2010/main" val="1527754164"/>
      </p:ext>
    </p:extLst>
  </p:cSld>
  <p:clrMapOvr>
    <a:masterClrMapping/>
  </p:clrMapOvr>
  <p:timing>
    <p:tnLst>
      <p:par>
        <p:cTn id="1" dur="indefinite" restart="never" nodeType="tmRoot"/>
      </p:par>
    </p:tn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1087100" y="6110546"/>
            <a:ext cx="686861" cy="505267"/>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lang="en-US" sz="3200" spc="-10" dirty="0" smtClean="0">
                <a:solidFill>
                  <a:srgbClr val="FFFFFF"/>
                </a:solidFill>
                <a:latin typeface="Arial"/>
                <a:cs typeface="Arial"/>
              </a:rPr>
              <a:t>247</a:t>
            </a:r>
            <a:endParaRPr kumimoji="0" sz="3200" b="0" i="0" u="none" strike="noStrike" kern="1200" cap="none" spc="0" normalizeH="0" baseline="0" noProof="0" dirty="0">
              <a:ln>
                <a:noFill/>
              </a:ln>
              <a:solidFill>
                <a:prstClr val="black"/>
              </a:solidFill>
              <a:effectLst/>
              <a:uLnTx/>
              <a:uFillTx/>
              <a:latin typeface="Arial"/>
              <a:ea typeface="+mn-ea"/>
              <a:cs typeface="Arial"/>
            </a:endParaRPr>
          </a:p>
        </p:txBody>
      </p:sp>
      <p:sp>
        <p:nvSpPr>
          <p:cNvPr id="3" name="object 3"/>
          <p:cNvSpPr txBox="1">
            <a:spLocks noGrp="1"/>
          </p:cNvSpPr>
          <p:nvPr>
            <p:ph type="title"/>
          </p:nvPr>
        </p:nvSpPr>
        <p:spPr>
          <a:xfrm>
            <a:off x="450903" y="27439"/>
            <a:ext cx="11250295" cy="733425"/>
          </a:xfrm>
          <a:prstGeom prst="rect">
            <a:avLst/>
          </a:prstGeom>
        </p:spPr>
        <p:txBody>
          <a:bodyPr vert="horz" wrap="square" lIns="0" tIns="11430" rIns="0" bIns="0" rtlCol="0">
            <a:spAutoFit/>
          </a:bodyPr>
          <a:lstStyle/>
          <a:p>
            <a:pPr marL="12700">
              <a:lnSpc>
                <a:spcPct val="100000"/>
              </a:lnSpc>
              <a:spcBef>
                <a:spcPts val="90"/>
              </a:spcBef>
              <a:tabLst>
                <a:tab pos="8924925" algn="l"/>
              </a:tabLst>
            </a:pPr>
            <a:r>
              <a:rPr sz="4400" i="1" spc="-15" dirty="0">
                <a:solidFill>
                  <a:srgbClr val="000000"/>
                </a:solidFill>
                <a:latin typeface="Calibri Light"/>
                <a:cs typeface="Calibri Light"/>
              </a:rPr>
              <a:t>New </a:t>
            </a:r>
            <a:r>
              <a:rPr sz="4400" i="1" spc="-5" dirty="0">
                <a:solidFill>
                  <a:srgbClr val="000000"/>
                </a:solidFill>
                <a:latin typeface="Calibri Light"/>
                <a:cs typeface="Calibri Light"/>
              </a:rPr>
              <a:t>HIV </a:t>
            </a:r>
            <a:r>
              <a:rPr sz="4400" i="1" dirty="0">
                <a:solidFill>
                  <a:srgbClr val="000000"/>
                </a:solidFill>
                <a:latin typeface="Calibri Light"/>
                <a:cs typeface="Calibri Light"/>
              </a:rPr>
              <a:t>Dx </a:t>
            </a:r>
            <a:r>
              <a:rPr sz="4400" spc="-50" dirty="0"/>
              <a:t>5-Yr </a:t>
            </a:r>
            <a:r>
              <a:rPr sz="4400" spc="-55" dirty="0"/>
              <a:t>Trends:</a:t>
            </a:r>
            <a:r>
              <a:rPr sz="4400" spc="80" dirty="0"/>
              <a:t> </a:t>
            </a:r>
            <a:r>
              <a:rPr sz="4650" i="1" spc="-140" dirty="0">
                <a:solidFill>
                  <a:srgbClr val="000000"/>
                </a:solidFill>
                <a:latin typeface="Calibri Light"/>
                <a:cs typeface="Calibri Light"/>
              </a:rPr>
              <a:t>Suppressed</a:t>
            </a:r>
            <a:r>
              <a:rPr sz="4650" i="1" spc="-195" dirty="0">
                <a:solidFill>
                  <a:srgbClr val="000000"/>
                </a:solidFill>
                <a:latin typeface="Calibri Light"/>
                <a:cs typeface="Calibri Light"/>
              </a:rPr>
              <a:t> </a:t>
            </a:r>
            <a:r>
              <a:rPr sz="4650" i="1" spc="-135" dirty="0">
                <a:solidFill>
                  <a:srgbClr val="000000"/>
                </a:solidFill>
                <a:latin typeface="Calibri Light"/>
                <a:cs typeface="Calibri Light"/>
              </a:rPr>
              <a:t>VL	</a:t>
            </a:r>
            <a:r>
              <a:rPr sz="4400" spc="-5" dirty="0"/>
              <a:t>(6 </a:t>
            </a:r>
            <a:r>
              <a:rPr sz="4400" dirty="0"/>
              <a:t>EMAs)</a:t>
            </a:r>
            <a:r>
              <a:rPr sz="4400" spc="-125" dirty="0"/>
              <a:t> </a:t>
            </a:r>
            <a:r>
              <a:rPr sz="4650" i="1" spc="-80" dirty="0">
                <a:latin typeface="Calibri Light"/>
                <a:cs typeface="Calibri Light"/>
              </a:rPr>
              <a:t>-</a:t>
            </a:r>
            <a:endParaRPr sz="4650">
              <a:latin typeface="Calibri Light"/>
              <a:cs typeface="Calibri Light"/>
            </a:endParaRPr>
          </a:p>
        </p:txBody>
      </p:sp>
      <p:sp>
        <p:nvSpPr>
          <p:cNvPr id="4" name="object 4"/>
          <p:cNvSpPr/>
          <p:nvPr/>
        </p:nvSpPr>
        <p:spPr>
          <a:xfrm>
            <a:off x="3665220" y="1484375"/>
            <a:ext cx="0" cy="231775"/>
          </a:xfrm>
          <a:custGeom>
            <a:avLst/>
            <a:gdLst/>
            <a:ahLst/>
            <a:cxnLst/>
            <a:rect l="l" t="t" r="r" b="b"/>
            <a:pathLst>
              <a:path h="231775">
                <a:moveTo>
                  <a:pt x="0" y="0"/>
                </a:moveTo>
                <a:lnTo>
                  <a:pt x="0" y="2316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3665220" y="2023872"/>
            <a:ext cx="0" cy="462280"/>
          </a:xfrm>
          <a:custGeom>
            <a:avLst/>
            <a:gdLst/>
            <a:ahLst/>
            <a:cxnLst/>
            <a:rect l="l" t="t" r="r" b="b"/>
            <a:pathLst>
              <a:path h="462280">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3665220" y="279349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3665220" y="3563111"/>
            <a:ext cx="0" cy="462280"/>
          </a:xfrm>
          <a:custGeom>
            <a:avLst/>
            <a:gdLst/>
            <a:ahLst/>
            <a:cxnLst/>
            <a:rect l="l" t="t" r="r" b="b"/>
            <a:pathLst>
              <a:path h="462279">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3665220" y="433273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3665220" y="5102352"/>
            <a:ext cx="0" cy="463550"/>
          </a:xfrm>
          <a:custGeom>
            <a:avLst/>
            <a:gdLst/>
            <a:ahLst/>
            <a:cxnLst/>
            <a:rect l="l" t="t" r="r" b="b"/>
            <a:pathLst>
              <a:path h="463550">
                <a:moveTo>
                  <a:pt x="0" y="0"/>
                </a:moveTo>
                <a:lnTo>
                  <a:pt x="0" y="46329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3665220" y="5873496"/>
            <a:ext cx="0" cy="230504"/>
          </a:xfrm>
          <a:custGeom>
            <a:avLst/>
            <a:gdLst/>
            <a:ahLst/>
            <a:cxnLst/>
            <a:rect l="l" t="t" r="r" b="b"/>
            <a:pathLst>
              <a:path h="230504">
                <a:moveTo>
                  <a:pt x="0" y="0"/>
                </a:moveTo>
                <a:lnTo>
                  <a:pt x="0" y="23012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4724400" y="1484375"/>
            <a:ext cx="0" cy="231775"/>
          </a:xfrm>
          <a:custGeom>
            <a:avLst/>
            <a:gdLst/>
            <a:ahLst/>
            <a:cxnLst/>
            <a:rect l="l" t="t" r="r" b="b"/>
            <a:pathLst>
              <a:path h="231775">
                <a:moveTo>
                  <a:pt x="0" y="0"/>
                </a:moveTo>
                <a:lnTo>
                  <a:pt x="0" y="2316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4724400" y="2023872"/>
            <a:ext cx="0" cy="462280"/>
          </a:xfrm>
          <a:custGeom>
            <a:avLst/>
            <a:gdLst/>
            <a:ahLst/>
            <a:cxnLst/>
            <a:rect l="l" t="t" r="r" b="b"/>
            <a:pathLst>
              <a:path h="462280">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4724400" y="279349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4724400" y="3563111"/>
            <a:ext cx="0" cy="462280"/>
          </a:xfrm>
          <a:custGeom>
            <a:avLst/>
            <a:gdLst/>
            <a:ahLst/>
            <a:cxnLst/>
            <a:rect l="l" t="t" r="r" b="b"/>
            <a:pathLst>
              <a:path h="462279">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4724400" y="433273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4724400" y="5102352"/>
            <a:ext cx="0" cy="463550"/>
          </a:xfrm>
          <a:custGeom>
            <a:avLst/>
            <a:gdLst/>
            <a:ahLst/>
            <a:cxnLst/>
            <a:rect l="l" t="t" r="r" b="b"/>
            <a:pathLst>
              <a:path h="463550">
                <a:moveTo>
                  <a:pt x="0" y="0"/>
                </a:moveTo>
                <a:lnTo>
                  <a:pt x="0" y="46329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4724400" y="5873496"/>
            <a:ext cx="0" cy="230504"/>
          </a:xfrm>
          <a:custGeom>
            <a:avLst/>
            <a:gdLst/>
            <a:ahLst/>
            <a:cxnLst/>
            <a:rect l="l" t="t" r="r" b="b"/>
            <a:pathLst>
              <a:path h="230504">
                <a:moveTo>
                  <a:pt x="0" y="0"/>
                </a:moveTo>
                <a:lnTo>
                  <a:pt x="0" y="23012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5785103" y="1606296"/>
            <a:ext cx="0" cy="109855"/>
          </a:xfrm>
          <a:custGeom>
            <a:avLst/>
            <a:gdLst/>
            <a:ahLst/>
            <a:cxnLst/>
            <a:rect l="l" t="t" r="r" b="b"/>
            <a:pathLst>
              <a:path h="109855">
                <a:moveTo>
                  <a:pt x="0" y="0"/>
                </a:moveTo>
                <a:lnTo>
                  <a:pt x="0" y="109727"/>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5785103" y="2023872"/>
            <a:ext cx="0" cy="462280"/>
          </a:xfrm>
          <a:custGeom>
            <a:avLst/>
            <a:gdLst/>
            <a:ahLst/>
            <a:cxnLst/>
            <a:rect l="l" t="t" r="r" b="b"/>
            <a:pathLst>
              <a:path h="462280">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5785103" y="279349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5785103" y="3563111"/>
            <a:ext cx="0" cy="462280"/>
          </a:xfrm>
          <a:custGeom>
            <a:avLst/>
            <a:gdLst/>
            <a:ahLst/>
            <a:cxnLst/>
            <a:rect l="l" t="t" r="r" b="b"/>
            <a:pathLst>
              <a:path h="462279">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5785103" y="433273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5785103" y="5102352"/>
            <a:ext cx="0" cy="463550"/>
          </a:xfrm>
          <a:custGeom>
            <a:avLst/>
            <a:gdLst/>
            <a:ahLst/>
            <a:cxnLst/>
            <a:rect l="l" t="t" r="r" b="b"/>
            <a:pathLst>
              <a:path h="463550">
                <a:moveTo>
                  <a:pt x="0" y="0"/>
                </a:moveTo>
                <a:lnTo>
                  <a:pt x="0" y="46329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5785103" y="5873496"/>
            <a:ext cx="0" cy="230504"/>
          </a:xfrm>
          <a:custGeom>
            <a:avLst/>
            <a:gdLst/>
            <a:ahLst/>
            <a:cxnLst/>
            <a:rect l="l" t="t" r="r" b="b"/>
            <a:pathLst>
              <a:path h="230504">
                <a:moveTo>
                  <a:pt x="0" y="0"/>
                </a:moveTo>
                <a:lnTo>
                  <a:pt x="0" y="23012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6845807" y="1484375"/>
            <a:ext cx="0" cy="231775"/>
          </a:xfrm>
          <a:custGeom>
            <a:avLst/>
            <a:gdLst/>
            <a:ahLst/>
            <a:cxnLst/>
            <a:rect l="l" t="t" r="r" b="b"/>
            <a:pathLst>
              <a:path h="231775">
                <a:moveTo>
                  <a:pt x="0" y="0"/>
                </a:moveTo>
                <a:lnTo>
                  <a:pt x="0" y="2316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6845807" y="2023872"/>
            <a:ext cx="0" cy="462280"/>
          </a:xfrm>
          <a:custGeom>
            <a:avLst/>
            <a:gdLst/>
            <a:ahLst/>
            <a:cxnLst/>
            <a:rect l="l" t="t" r="r" b="b"/>
            <a:pathLst>
              <a:path h="462280">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6845807" y="279349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6845807" y="3563111"/>
            <a:ext cx="0" cy="462280"/>
          </a:xfrm>
          <a:custGeom>
            <a:avLst/>
            <a:gdLst/>
            <a:ahLst/>
            <a:cxnLst/>
            <a:rect l="l" t="t" r="r" b="b"/>
            <a:pathLst>
              <a:path h="462279">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6845807" y="433273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6845807" y="5102352"/>
            <a:ext cx="0" cy="463550"/>
          </a:xfrm>
          <a:custGeom>
            <a:avLst/>
            <a:gdLst/>
            <a:ahLst/>
            <a:cxnLst/>
            <a:rect l="l" t="t" r="r" b="b"/>
            <a:pathLst>
              <a:path h="463550">
                <a:moveTo>
                  <a:pt x="0" y="0"/>
                </a:moveTo>
                <a:lnTo>
                  <a:pt x="0" y="46329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6845807" y="5873496"/>
            <a:ext cx="0" cy="230504"/>
          </a:xfrm>
          <a:custGeom>
            <a:avLst/>
            <a:gdLst/>
            <a:ahLst/>
            <a:cxnLst/>
            <a:rect l="l" t="t" r="r" b="b"/>
            <a:pathLst>
              <a:path h="230504">
                <a:moveTo>
                  <a:pt x="0" y="0"/>
                </a:moveTo>
                <a:lnTo>
                  <a:pt x="0" y="23012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7904988" y="1484375"/>
            <a:ext cx="0" cy="231775"/>
          </a:xfrm>
          <a:custGeom>
            <a:avLst/>
            <a:gdLst/>
            <a:ahLst/>
            <a:cxnLst/>
            <a:rect l="l" t="t" r="r" b="b"/>
            <a:pathLst>
              <a:path h="231775">
                <a:moveTo>
                  <a:pt x="0" y="0"/>
                </a:moveTo>
                <a:lnTo>
                  <a:pt x="0" y="2316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7904988" y="2023872"/>
            <a:ext cx="0" cy="462280"/>
          </a:xfrm>
          <a:custGeom>
            <a:avLst/>
            <a:gdLst/>
            <a:ahLst/>
            <a:cxnLst/>
            <a:rect l="l" t="t" r="r" b="b"/>
            <a:pathLst>
              <a:path h="462280">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7904988" y="279349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7904988" y="3563111"/>
            <a:ext cx="0" cy="462280"/>
          </a:xfrm>
          <a:custGeom>
            <a:avLst/>
            <a:gdLst/>
            <a:ahLst/>
            <a:cxnLst/>
            <a:rect l="l" t="t" r="r" b="b"/>
            <a:pathLst>
              <a:path h="462279">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7904988" y="433273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p:nvPr/>
        </p:nvSpPr>
        <p:spPr>
          <a:xfrm>
            <a:off x="7904988" y="5102352"/>
            <a:ext cx="0" cy="463550"/>
          </a:xfrm>
          <a:custGeom>
            <a:avLst/>
            <a:gdLst/>
            <a:ahLst/>
            <a:cxnLst/>
            <a:rect l="l" t="t" r="r" b="b"/>
            <a:pathLst>
              <a:path h="463550">
                <a:moveTo>
                  <a:pt x="0" y="0"/>
                </a:moveTo>
                <a:lnTo>
                  <a:pt x="0" y="46329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8" name="object 38"/>
          <p:cNvSpPr/>
          <p:nvPr/>
        </p:nvSpPr>
        <p:spPr>
          <a:xfrm>
            <a:off x="7904988" y="5873496"/>
            <a:ext cx="0" cy="230504"/>
          </a:xfrm>
          <a:custGeom>
            <a:avLst/>
            <a:gdLst/>
            <a:ahLst/>
            <a:cxnLst/>
            <a:rect l="l" t="t" r="r" b="b"/>
            <a:pathLst>
              <a:path h="230504">
                <a:moveTo>
                  <a:pt x="0" y="0"/>
                </a:moveTo>
                <a:lnTo>
                  <a:pt x="0" y="23012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9" name="object 39"/>
          <p:cNvSpPr/>
          <p:nvPr/>
        </p:nvSpPr>
        <p:spPr>
          <a:xfrm>
            <a:off x="8965692" y="1484375"/>
            <a:ext cx="0" cy="231775"/>
          </a:xfrm>
          <a:custGeom>
            <a:avLst/>
            <a:gdLst/>
            <a:ahLst/>
            <a:cxnLst/>
            <a:rect l="l" t="t" r="r" b="b"/>
            <a:pathLst>
              <a:path h="231775">
                <a:moveTo>
                  <a:pt x="0" y="0"/>
                </a:moveTo>
                <a:lnTo>
                  <a:pt x="0" y="2316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0" name="object 40"/>
          <p:cNvSpPr/>
          <p:nvPr/>
        </p:nvSpPr>
        <p:spPr>
          <a:xfrm>
            <a:off x="8965692" y="2023872"/>
            <a:ext cx="0" cy="462280"/>
          </a:xfrm>
          <a:custGeom>
            <a:avLst/>
            <a:gdLst/>
            <a:ahLst/>
            <a:cxnLst/>
            <a:rect l="l" t="t" r="r" b="b"/>
            <a:pathLst>
              <a:path h="462280">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1" name="object 41"/>
          <p:cNvSpPr/>
          <p:nvPr/>
        </p:nvSpPr>
        <p:spPr>
          <a:xfrm>
            <a:off x="8965692" y="279349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2" name="object 42"/>
          <p:cNvSpPr/>
          <p:nvPr/>
        </p:nvSpPr>
        <p:spPr>
          <a:xfrm>
            <a:off x="8965692" y="3563111"/>
            <a:ext cx="0" cy="462280"/>
          </a:xfrm>
          <a:custGeom>
            <a:avLst/>
            <a:gdLst/>
            <a:ahLst/>
            <a:cxnLst/>
            <a:rect l="l" t="t" r="r" b="b"/>
            <a:pathLst>
              <a:path h="462279">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3" name="object 43"/>
          <p:cNvSpPr/>
          <p:nvPr/>
        </p:nvSpPr>
        <p:spPr>
          <a:xfrm>
            <a:off x="8965692" y="433273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4" name="object 44"/>
          <p:cNvSpPr/>
          <p:nvPr/>
        </p:nvSpPr>
        <p:spPr>
          <a:xfrm>
            <a:off x="8965692" y="5102352"/>
            <a:ext cx="0" cy="463550"/>
          </a:xfrm>
          <a:custGeom>
            <a:avLst/>
            <a:gdLst/>
            <a:ahLst/>
            <a:cxnLst/>
            <a:rect l="l" t="t" r="r" b="b"/>
            <a:pathLst>
              <a:path h="463550">
                <a:moveTo>
                  <a:pt x="0" y="0"/>
                </a:moveTo>
                <a:lnTo>
                  <a:pt x="0" y="46329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5" name="object 45"/>
          <p:cNvSpPr/>
          <p:nvPr/>
        </p:nvSpPr>
        <p:spPr>
          <a:xfrm>
            <a:off x="8965692" y="5873496"/>
            <a:ext cx="0" cy="230504"/>
          </a:xfrm>
          <a:custGeom>
            <a:avLst/>
            <a:gdLst/>
            <a:ahLst/>
            <a:cxnLst/>
            <a:rect l="l" t="t" r="r" b="b"/>
            <a:pathLst>
              <a:path h="230504">
                <a:moveTo>
                  <a:pt x="0" y="0"/>
                </a:moveTo>
                <a:lnTo>
                  <a:pt x="0" y="23012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6" name="object 46"/>
          <p:cNvSpPr/>
          <p:nvPr/>
        </p:nvSpPr>
        <p:spPr>
          <a:xfrm>
            <a:off x="10026395" y="1484375"/>
            <a:ext cx="0" cy="231775"/>
          </a:xfrm>
          <a:custGeom>
            <a:avLst/>
            <a:gdLst/>
            <a:ahLst/>
            <a:cxnLst/>
            <a:rect l="l" t="t" r="r" b="b"/>
            <a:pathLst>
              <a:path h="231775">
                <a:moveTo>
                  <a:pt x="0" y="0"/>
                </a:moveTo>
                <a:lnTo>
                  <a:pt x="0" y="2316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7" name="object 47"/>
          <p:cNvSpPr/>
          <p:nvPr/>
        </p:nvSpPr>
        <p:spPr>
          <a:xfrm>
            <a:off x="10026395" y="2023872"/>
            <a:ext cx="0" cy="462280"/>
          </a:xfrm>
          <a:custGeom>
            <a:avLst/>
            <a:gdLst/>
            <a:ahLst/>
            <a:cxnLst/>
            <a:rect l="l" t="t" r="r" b="b"/>
            <a:pathLst>
              <a:path h="462280">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8" name="object 48"/>
          <p:cNvSpPr/>
          <p:nvPr/>
        </p:nvSpPr>
        <p:spPr>
          <a:xfrm>
            <a:off x="10026395" y="2793492"/>
            <a:ext cx="0" cy="1231900"/>
          </a:xfrm>
          <a:custGeom>
            <a:avLst/>
            <a:gdLst/>
            <a:ahLst/>
            <a:cxnLst/>
            <a:rect l="l" t="t" r="r" b="b"/>
            <a:pathLst>
              <a:path h="1231900">
                <a:moveTo>
                  <a:pt x="0" y="0"/>
                </a:moveTo>
                <a:lnTo>
                  <a:pt x="0" y="123139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9" name="object 49"/>
          <p:cNvSpPr/>
          <p:nvPr/>
        </p:nvSpPr>
        <p:spPr>
          <a:xfrm>
            <a:off x="10026395" y="4332732"/>
            <a:ext cx="0" cy="1771014"/>
          </a:xfrm>
          <a:custGeom>
            <a:avLst/>
            <a:gdLst/>
            <a:ahLst/>
            <a:cxnLst/>
            <a:rect l="l" t="t" r="r" b="b"/>
            <a:pathLst>
              <a:path h="1771014">
                <a:moveTo>
                  <a:pt x="0" y="0"/>
                </a:moveTo>
                <a:lnTo>
                  <a:pt x="0" y="177088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0" name="object 50"/>
          <p:cNvSpPr/>
          <p:nvPr/>
        </p:nvSpPr>
        <p:spPr>
          <a:xfrm>
            <a:off x="11087100" y="1484375"/>
            <a:ext cx="0" cy="4619625"/>
          </a:xfrm>
          <a:custGeom>
            <a:avLst/>
            <a:gdLst/>
            <a:ahLst/>
            <a:cxnLst/>
            <a:rect l="l" t="t" r="r" b="b"/>
            <a:pathLst>
              <a:path h="4619625">
                <a:moveTo>
                  <a:pt x="0" y="0"/>
                </a:moveTo>
                <a:lnTo>
                  <a:pt x="0" y="461924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1" name="object 51"/>
          <p:cNvSpPr/>
          <p:nvPr/>
        </p:nvSpPr>
        <p:spPr>
          <a:xfrm>
            <a:off x="2604516" y="1484375"/>
            <a:ext cx="0" cy="4619625"/>
          </a:xfrm>
          <a:custGeom>
            <a:avLst/>
            <a:gdLst/>
            <a:ahLst/>
            <a:cxnLst/>
            <a:rect l="l" t="t" r="r" b="b"/>
            <a:pathLst>
              <a:path h="4619625">
                <a:moveTo>
                  <a:pt x="0" y="4619244"/>
                </a:moveTo>
                <a:lnTo>
                  <a:pt x="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2" name="object 52"/>
          <p:cNvSpPr txBox="1"/>
          <p:nvPr/>
        </p:nvSpPr>
        <p:spPr>
          <a:xfrm>
            <a:off x="2609278" y="5565647"/>
            <a:ext cx="1289685" cy="307975"/>
          </a:xfrm>
          <a:prstGeom prst="rect">
            <a:avLst/>
          </a:prstGeom>
          <a:solidFill>
            <a:srgbClr val="4472C4"/>
          </a:solidFill>
        </p:spPr>
        <p:txBody>
          <a:bodyPr vert="horz" wrap="square" lIns="0" tIns="19685" rIns="0" bIns="0" rtlCol="0">
            <a:spAutoFit/>
          </a:bodyPr>
          <a:lstStyle/>
          <a:p>
            <a:pPr marL="0" marR="20955" lvl="0" indent="0" algn="ctr" defTabSz="914400" rtl="0" eaLnBrk="1" fontAlgn="auto" latinLnBrk="0" hangingPunct="1">
              <a:lnSpc>
                <a:spcPct val="100000"/>
              </a:lnSpc>
              <a:spcBef>
                <a:spcPts val="15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60%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3" name="object 53"/>
          <p:cNvSpPr txBox="1"/>
          <p:nvPr/>
        </p:nvSpPr>
        <p:spPr>
          <a:xfrm>
            <a:off x="2609278" y="4794503"/>
            <a:ext cx="1289685" cy="307975"/>
          </a:xfrm>
          <a:prstGeom prst="rect">
            <a:avLst/>
          </a:prstGeom>
          <a:solidFill>
            <a:srgbClr val="4472C4"/>
          </a:solidFill>
        </p:spPr>
        <p:txBody>
          <a:bodyPr vert="horz" wrap="square" lIns="0" tIns="20955" rIns="0" bIns="0" rtlCol="0">
            <a:spAutoFit/>
          </a:bodyPr>
          <a:lstStyle/>
          <a:p>
            <a:pPr marL="13970" marR="0" lvl="0" indent="0" algn="ctr" defTabSz="914400" rtl="0" eaLnBrk="1" fontAlgn="auto" latinLnBrk="0" hangingPunct="1">
              <a:lnSpc>
                <a:spcPct val="100000"/>
              </a:lnSpc>
              <a:spcBef>
                <a:spcPts val="16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62%</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4" name="object 54"/>
          <p:cNvSpPr txBox="1"/>
          <p:nvPr/>
        </p:nvSpPr>
        <p:spPr>
          <a:xfrm>
            <a:off x="2609278" y="4024884"/>
            <a:ext cx="1416050" cy="307975"/>
          </a:xfrm>
          <a:prstGeom prst="rect">
            <a:avLst/>
          </a:prstGeom>
          <a:solidFill>
            <a:srgbClr val="4472C4"/>
          </a:solidFill>
        </p:spPr>
        <p:txBody>
          <a:bodyPr vert="horz" wrap="square" lIns="0" tIns="20320" rIns="0" bIns="0" rtlCol="0">
            <a:spAutoFit/>
          </a:bodyPr>
          <a:lstStyle/>
          <a:p>
            <a:pPr marL="0" marR="0" lvl="0" indent="0" algn="ctr" defTabSz="914400" rtl="0" eaLnBrk="1" fontAlgn="auto" latinLnBrk="0" hangingPunct="1">
              <a:lnSpc>
                <a:spcPct val="100000"/>
              </a:lnSpc>
              <a:spcBef>
                <a:spcPts val="160"/>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67%</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5" name="object 55"/>
          <p:cNvSpPr txBox="1"/>
          <p:nvPr/>
        </p:nvSpPr>
        <p:spPr>
          <a:xfrm>
            <a:off x="2609278" y="3255264"/>
            <a:ext cx="1289685" cy="307975"/>
          </a:xfrm>
          <a:prstGeom prst="rect">
            <a:avLst/>
          </a:prstGeom>
          <a:solidFill>
            <a:srgbClr val="4472C4"/>
          </a:solidFill>
        </p:spPr>
        <p:txBody>
          <a:bodyPr vert="horz" wrap="square" lIns="0" tIns="19685" rIns="0" bIns="0" rtlCol="0">
            <a:spAutoFit/>
          </a:bodyPr>
          <a:lstStyle/>
          <a:p>
            <a:pPr marL="0" marR="0" lvl="0" indent="0" algn="ctr" defTabSz="914400" rtl="0" eaLnBrk="1" fontAlgn="auto" latinLnBrk="0" hangingPunct="1">
              <a:lnSpc>
                <a:spcPct val="100000"/>
              </a:lnSpc>
              <a:spcBef>
                <a:spcPts val="15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61%</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6" name="object 56"/>
          <p:cNvSpPr txBox="1"/>
          <p:nvPr/>
        </p:nvSpPr>
        <p:spPr>
          <a:xfrm>
            <a:off x="2609278" y="2485644"/>
            <a:ext cx="1543685" cy="307975"/>
          </a:xfrm>
          <a:prstGeom prst="rect">
            <a:avLst/>
          </a:prstGeom>
          <a:solidFill>
            <a:srgbClr val="4472C4"/>
          </a:solidFill>
        </p:spPr>
        <p:txBody>
          <a:bodyPr vert="horz" wrap="square" lIns="0" tIns="19685" rIns="0" bIns="0" rtlCol="0">
            <a:spAutoFit/>
          </a:bodyPr>
          <a:lstStyle/>
          <a:p>
            <a:pPr marL="0" marR="0" lvl="0" indent="0" algn="ctr" defTabSz="914400" rtl="0" eaLnBrk="1" fontAlgn="auto" latinLnBrk="0" hangingPunct="1">
              <a:lnSpc>
                <a:spcPct val="100000"/>
              </a:lnSpc>
              <a:spcBef>
                <a:spcPts val="15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73%</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7" name="object 57"/>
          <p:cNvSpPr txBox="1"/>
          <p:nvPr/>
        </p:nvSpPr>
        <p:spPr>
          <a:xfrm>
            <a:off x="2609278" y="1716023"/>
            <a:ext cx="1543685" cy="307975"/>
          </a:xfrm>
          <a:prstGeom prst="rect">
            <a:avLst/>
          </a:prstGeom>
          <a:solidFill>
            <a:srgbClr val="4472C4"/>
          </a:solidFill>
        </p:spPr>
        <p:txBody>
          <a:bodyPr vert="horz" wrap="square" lIns="0" tIns="19050" rIns="0" bIns="0" rtlCol="0">
            <a:spAutoFit/>
          </a:bodyPr>
          <a:lstStyle/>
          <a:p>
            <a:pPr marL="0" marR="0" lvl="0" indent="0" algn="ctr" defTabSz="914400" rtl="0" eaLnBrk="1" fontAlgn="auto" latinLnBrk="0" hangingPunct="1">
              <a:lnSpc>
                <a:spcPct val="100000"/>
              </a:lnSpc>
              <a:spcBef>
                <a:spcPts val="150"/>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73%</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8" name="object 58"/>
          <p:cNvSpPr txBox="1"/>
          <p:nvPr/>
        </p:nvSpPr>
        <p:spPr>
          <a:xfrm>
            <a:off x="3898391" y="5565647"/>
            <a:ext cx="1335405" cy="307975"/>
          </a:xfrm>
          <a:prstGeom prst="rect">
            <a:avLst/>
          </a:prstGeom>
          <a:solidFill>
            <a:srgbClr val="ED7D31"/>
          </a:solidFill>
        </p:spPr>
        <p:txBody>
          <a:bodyPr vert="horz" wrap="square" lIns="0" tIns="19050" rIns="0" bIns="0" rtlCol="0">
            <a:spAutoFit/>
          </a:bodyPr>
          <a:lstStyle/>
          <a:p>
            <a:pPr marL="0" marR="15240" lvl="0" indent="0" algn="ctr" defTabSz="914400" rtl="0" eaLnBrk="1" fontAlgn="auto" latinLnBrk="0" hangingPunct="1">
              <a:lnSpc>
                <a:spcPct val="100000"/>
              </a:lnSpc>
              <a:spcBef>
                <a:spcPts val="150"/>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64%</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9" name="object 59"/>
          <p:cNvSpPr txBox="1"/>
          <p:nvPr/>
        </p:nvSpPr>
        <p:spPr>
          <a:xfrm>
            <a:off x="3898391" y="4794503"/>
            <a:ext cx="1546860" cy="307975"/>
          </a:xfrm>
          <a:prstGeom prst="rect">
            <a:avLst/>
          </a:prstGeom>
          <a:solidFill>
            <a:srgbClr val="ED7D31"/>
          </a:solidFill>
        </p:spPr>
        <p:txBody>
          <a:bodyPr vert="horz" wrap="square" lIns="0" tIns="20320" rIns="0" bIns="0" rtlCol="0">
            <a:spAutoFit/>
          </a:bodyPr>
          <a:lstStyle/>
          <a:p>
            <a:pPr marL="19685" marR="0" lvl="0" indent="0" algn="ctr" defTabSz="914400" rtl="0" eaLnBrk="1" fontAlgn="auto" latinLnBrk="0" hangingPunct="1">
              <a:lnSpc>
                <a:spcPct val="100000"/>
              </a:lnSpc>
              <a:spcBef>
                <a:spcPts val="160"/>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72%</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0" name="object 60"/>
          <p:cNvSpPr txBox="1"/>
          <p:nvPr/>
        </p:nvSpPr>
        <p:spPr>
          <a:xfrm>
            <a:off x="4024884" y="4024884"/>
            <a:ext cx="1506220" cy="307975"/>
          </a:xfrm>
          <a:prstGeom prst="rect">
            <a:avLst/>
          </a:prstGeom>
          <a:solidFill>
            <a:srgbClr val="ED7D31"/>
          </a:solidFill>
        </p:spPr>
        <p:txBody>
          <a:bodyPr vert="horz" wrap="square" lIns="0" tIns="19685" rIns="0" bIns="0" rtlCol="0">
            <a:spAutoFit/>
          </a:bodyPr>
          <a:lstStyle/>
          <a:p>
            <a:pPr marL="0" marR="0" lvl="0" indent="0" algn="ctr" defTabSz="914400" rtl="0" eaLnBrk="1" fontAlgn="auto" latinLnBrk="0" hangingPunct="1">
              <a:lnSpc>
                <a:spcPct val="100000"/>
              </a:lnSpc>
              <a:spcBef>
                <a:spcPts val="15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71%</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1" name="object 61"/>
          <p:cNvSpPr txBox="1"/>
          <p:nvPr/>
        </p:nvSpPr>
        <p:spPr>
          <a:xfrm>
            <a:off x="3898391" y="3255264"/>
            <a:ext cx="1420495" cy="307975"/>
          </a:xfrm>
          <a:prstGeom prst="rect">
            <a:avLst/>
          </a:prstGeom>
          <a:solidFill>
            <a:srgbClr val="ED7D31"/>
          </a:solidFill>
        </p:spPr>
        <p:txBody>
          <a:bodyPr vert="horz" wrap="square" lIns="0" tIns="19685" rIns="0" bIns="0" rtlCol="0">
            <a:spAutoFit/>
          </a:bodyPr>
          <a:lstStyle/>
          <a:p>
            <a:pPr marL="0" marR="0" lvl="0" indent="0" algn="ctr" defTabSz="914400" rtl="0" eaLnBrk="1" fontAlgn="auto" latinLnBrk="0" hangingPunct="1">
              <a:lnSpc>
                <a:spcPct val="100000"/>
              </a:lnSpc>
              <a:spcBef>
                <a:spcPts val="15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67%</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2" name="object 62"/>
          <p:cNvSpPr txBox="1"/>
          <p:nvPr/>
        </p:nvSpPr>
        <p:spPr>
          <a:xfrm>
            <a:off x="4152900" y="2485644"/>
            <a:ext cx="1506220" cy="307975"/>
          </a:xfrm>
          <a:prstGeom prst="rect">
            <a:avLst/>
          </a:prstGeom>
          <a:solidFill>
            <a:srgbClr val="ED7D31"/>
          </a:solidFill>
        </p:spPr>
        <p:txBody>
          <a:bodyPr vert="horz" wrap="square" lIns="0" tIns="19050" rIns="0" bIns="0" rtlCol="0">
            <a:spAutoFit/>
          </a:bodyPr>
          <a:lstStyle/>
          <a:p>
            <a:pPr marL="0" marR="0" lvl="0" indent="0" algn="ctr" defTabSz="914400" rtl="0" eaLnBrk="1" fontAlgn="auto" latinLnBrk="0" hangingPunct="1">
              <a:lnSpc>
                <a:spcPct val="100000"/>
              </a:lnSpc>
              <a:spcBef>
                <a:spcPts val="150"/>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71%</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3" name="object 63"/>
          <p:cNvSpPr txBox="1"/>
          <p:nvPr/>
        </p:nvSpPr>
        <p:spPr>
          <a:xfrm>
            <a:off x="4152900" y="1716023"/>
            <a:ext cx="1568450" cy="307975"/>
          </a:xfrm>
          <a:prstGeom prst="rect">
            <a:avLst/>
          </a:prstGeom>
          <a:solidFill>
            <a:srgbClr val="ED7D31"/>
          </a:solidFill>
        </p:spPr>
        <p:txBody>
          <a:bodyPr vert="horz" wrap="square" lIns="0" tIns="18415" rIns="0" bIns="0" rtlCol="0">
            <a:spAutoFit/>
          </a:bodyPr>
          <a:lstStyle/>
          <a:p>
            <a:pPr marL="0" marR="0" lvl="0" indent="0" algn="ctr" defTabSz="914400" rtl="0" eaLnBrk="1" fontAlgn="auto" latinLnBrk="0" hangingPunct="1">
              <a:lnSpc>
                <a:spcPct val="100000"/>
              </a:lnSpc>
              <a:spcBef>
                <a:spcPts val="14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74%</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4" name="object 64"/>
          <p:cNvSpPr txBox="1"/>
          <p:nvPr/>
        </p:nvSpPr>
        <p:spPr>
          <a:xfrm>
            <a:off x="5233415" y="5565647"/>
            <a:ext cx="1379220" cy="307975"/>
          </a:xfrm>
          <a:prstGeom prst="rect">
            <a:avLst/>
          </a:prstGeom>
          <a:solidFill>
            <a:srgbClr val="A6A6A6"/>
          </a:solidFill>
        </p:spPr>
        <p:txBody>
          <a:bodyPr vert="horz" wrap="square" lIns="0" tIns="18415" rIns="0" bIns="0" rtlCol="0">
            <a:spAutoFit/>
          </a:bodyPr>
          <a:lstStyle/>
          <a:p>
            <a:pPr marL="0" marR="0" lvl="0" indent="0" algn="ctr" defTabSz="914400" rtl="0" eaLnBrk="1" fontAlgn="auto" latinLnBrk="0" hangingPunct="1">
              <a:lnSpc>
                <a:spcPct val="100000"/>
              </a:lnSpc>
              <a:spcBef>
                <a:spcPts val="14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65%</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5" name="object 65"/>
          <p:cNvSpPr txBox="1"/>
          <p:nvPr/>
        </p:nvSpPr>
        <p:spPr>
          <a:xfrm>
            <a:off x="5445252" y="4794503"/>
            <a:ext cx="1506220" cy="307975"/>
          </a:xfrm>
          <a:prstGeom prst="rect">
            <a:avLst/>
          </a:prstGeom>
          <a:solidFill>
            <a:srgbClr val="A6A6A6"/>
          </a:solidFill>
        </p:spPr>
        <p:txBody>
          <a:bodyPr vert="horz" wrap="square" lIns="0" tIns="19685" rIns="0" bIns="0" rtlCol="0">
            <a:spAutoFit/>
          </a:bodyPr>
          <a:lstStyle/>
          <a:p>
            <a:pPr marL="0" marR="0" lvl="0" indent="0" algn="ctr" defTabSz="914400" rtl="0" eaLnBrk="1" fontAlgn="auto" latinLnBrk="0" hangingPunct="1">
              <a:lnSpc>
                <a:spcPct val="100000"/>
              </a:lnSpc>
              <a:spcBef>
                <a:spcPts val="15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71%</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6" name="object 66"/>
          <p:cNvSpPr txBox="1"/>
          <p:nvPr/>
        </p:nvSpPr>
        <p:spPr>
          <a:xfrm>
            <a:off x="5530596" y="4024884"/>
            <a:ext cx="1569720" cy="307975"/>
          </a:xfrm>
          <a:prstGeom prst="rect">
            <a:avLst/>
          </a:prstGeom>
          <a:solidFill>
            <a:srgbClr val="A6A6A6"/>
          </a:solidFill>
        </p:spPr>
        <p:txBody>
          <a:bodyPr vert="horz" wrap="square" lIns="0" tIns="19685" rIns="0" bIns="0" rtlCol="0">
            <a:spAutoFit/>
          </a:bodyPr>
          <a:lstStyle/>
          <a:p>
            <a:pPr marL="0" marR="0" lvl="0" indent="0" algn="ctr" defTabSz="914400" rtl="0" eaLnBrk="1" fontAlgn="auto" latinLnBrk="0" hangingPunct="1">
              <a:lnSpc>
                <a:spcPct val="100000"/>
              </a:lnSpc>
              <a:spcBef>
                <a:spcPts val="15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74%</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7" name="object 67"/>
          <p:cNvSpPr txBox="1"/>
          <p:nvPr/>
        </p:nvSpPr>
        <p:spPr>
          <a:xfrm>
            <a:off x="5318759" y="3255264"/>
            <a:ext cx="1527175" cy="307975"/>
          </a:xfrm>
          <a:prstGeom prst="rect">
            <a:avLst/>
          </a:prstGeom>
          <a:solidFill>
            <a:srgbClr val="A6A6A6"/>
          </a:solidFill>
        </p:spPr>
        <p:txBody>
          <a:bodyPr vert="horz" wrap="square" lIns="0" tIns="19050" rIns="0" bIns="0" rtlCol="0">
            <a:spAutoFit/>
          </a:bodyPr>
          <a:lstStyle/>
          <a:p>
            <a:pPr marL="19050" marR="0" lvl="0" indent="0" algn="ctr" defTabSz="914400" rtl="0" eaLnBrk="1" fontAlgn="auto" latinLnBrk="0" hangingPunct="1">
              <a:lnSpc>
                <a:spcPct val="100000"/>
              </a:lnSpc>
              <a:spcBef>
                <a:spcPts val="150"/>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73%</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8" name="object 68"/>
          <p:cNvSpPr txBox="1"/>
          <p:nvPr/>
        </p:nvSpPr>
        <p:spPr>
          <a:xfrm>
            <a:off x="5658611" y="2485644"/>
            <a:ext cx="1568450" cy="307975"/>
          </a:xfrm>
          <a:prstGeom prst="rect">
            <a:avLst/>
          </a:prstGeom>
          <a:solidFill>
            <a:srgbClr val="A6A6A6"/>
          </a:solidFill>
        </p:spPr>
        <p:txBody>
          <a:bodyPr vert="horz" wrap="square" lIns="0" tIns="18415" rIns="0" bIns="0" rtlCol="0">
            <a:spAutoFit/>
          </a:bodyPr>
          <a:lstStyle/>
          <a:p>
            <a:pPr marL="0" marR="0" lvl="0" indent="0" algn="ctr" defTabSz="914400" rtl="0" eaLnBrk="1" fontAlgn="auto" latinLnBrk="0" hangingPunct="1">
              <a:lnSpc>
                <a:spcPct val="100000"/>
              </a:lnSpc>
              <a:spcBef>
                <a:spcPts val="14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74%</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9" name="object 69"/>
          <p:cNvSpPr txBox="1"/>
          <p:nvPr/>
        </p:nvSpPr>
        <p:spPr>
          <a:xfrm>
            <a:off x="5721096" y="1716023"/>
            <a:ext cx="1569720" cy="307975"/>
          </a:xfrm>
          <a:prstGeom prst="rect">
            <a:avLst/>
          </a:prstGeom>
          <a:solidFill>
            <a:srgbClr val="A6A6A6"/>
          </a:solidFill>
        </p:spPr>
        <p:txBody>
          <a:bodyPr vert="horz" wrap="square" lIns="0" tIns="18415" rIns="0" bIns="0" rtlCol="0">
            <a:spAutoFit/>
          </a:bodyPr>
          <a:lstStyle/>
          <a:p>
            <a:pPr marL="0" marR="0" lvl="0" indent="0" algn="ctr" defTabSz="914400" rtl="0" eaLnBrk="1" fontAlgn="auto" latinLnBrk="0" hangingPunct="1">
              <a:lnSpc>
                <a:spcPct val="100000"/>
              </a:lnSpc>
              <a:spcBef>
                <a:spcPts val="14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74%</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0" name="object 70"/>
          <p:cNvSpPr txBox="1"/>
          <p:nvPr/>
        </p:nvSpPr>
        <p:spPr>
          <a:xfrm>
            <a:off x="6612635" y="5565647"/>
            <a:ext cx="1356360" cy="307975"/>
          </a:xfrm>
          <a:prstGeom prst="rect">
            <a:avLst/>
          </a:prstGeom>
          <a:solidFill>
            <a:srgbClr val="FFC000"/>
          </a:solidFill>
        </p:spPr>
        <p:txBody>
          <a:bodyPr vert="horz" wrap="square" lIns="0" tIns="18415" rIns="0" bIns="0" rtlCol="0">
            <a:spAutoFit/>
          </a:bodyPr>
          <a:lstStyle/>
          <a:p>
            <a:pPr marL="0" marR="0" lvl="0" indent="0" algn="ctr" defTabSz="914400" rtl="0" eaLnBrk="1" fontAlgn="auto" latinLnBrk="0" hangingPunct="1">
              <a:lnSpc>
                <a:spcPct val="100000"/>
              </a:lnSpc>
              <a:spcBef>
                <a:spcPts val="14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64%</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1" name="object 71"/>
          <p:cNvSpPr txBox="1"/>
          <p:nvPr/>
        </p:nvSpPr>
        <p:spPr>
          <a:xfrm>
            <a:off x="6950964" y="4794503"/>
            <a:ext cx="1506220" cy="307975"/>
          </a:xfrm>
          <a:prstGeom prst="rect">
            <a:avLst/>
          </a:prstGeom>
          <a:solidFill>
            <a:srgbClr val="FFC000"/>
          </a:solidFill>
        </p:spPr>
        <p:txBody>
          <a:bodyPr vert="horz" wrap="square" lIns="0" tIns="19685" rIns="0" bIns="0" rtlCol="0">
            <a:spAutoFit/>
          </a:bodyPr>
          <a:lstStyle/>
          <a:p>
            <a:pPr marL="0" marR="0" lvl="0" indent="0" algn="ctr" defTabSz="914400" rtl="0" eaLnBrk="1" fontAlgn="auto" latinLnBrk="0" hangingPunct="1">
              <a:lnSpc>
                <a:spcPct val="100000"/>
              </a:lnSpc>
              <a:spcBef>
                <a:spcPts val="15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71%</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2" name="object 72"/>
          <p:cNvSpPr txBox="1"/>
          <p:nvPr/>
        </p:nvSpPr>
        <p:spPr>
          <a:xfrm>
            <a:off x="7100316" y="4024884"/>
            <a:ext cx="1557655" cy="307975"/>
          </a:xfrm>
          <a:prstGeom prst="rect">
            <a:avLst/>
          </a:prstGeom>
          <a:solidFill>
            <a:srgbClr val="FFC000"/>
          </a:solidFill>
        </p:spPr>
        <p:txBody>
          <a:bodyPr vert="horz" wrap="square" lIns="0" tIns="19050" rIns="0" bIns="0" rtlCol="0">
            <a:spAutoFit/>
          </a:bodyPr>
          <a:lstStyle/>
          <a:p>
            <a:pPr marL="0" marR="3810" lvl="0" indent="0" algn="ctr" defTabSz="914400" rtl="0" eaLnBrk="1" fontAlgn="auto" latinLnBrk="0" hangingPunct="1">
              <a:lnSpc>
                <a:spcPct val="100000"/>
              </a:lnSpc>
              <a:spcBef>
                <a:spcPts val="150"/>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73%</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3" name="object 73"/>
          <p:cNvSpPr txBox="1"/>
          <p:nvPr/>
        </p:nvSpPr>
        <p:spPr>
          <a:xfrm>
            <a:off x="6845807" y="3255264"/>
            <a:ext cx="1463040" cy="307975"/>
          </a:xfrm>
          <a:prstGeom prst="rect">
            <a:avLst/>
          </a:prstGeom>
          <a:solidFill>
            <a:srgbClr val="FFC000"/>
          </a:solidFill>
        </p:spPr>
        <p:txBody>
          <a:bodyPr vert="horz" wrap="square" lIns="0" tIns="18415" rIns="0" bIns="0" rtlCol="0">
            <a:spAutoFit/>
          </a:bodyPr>
          <a:lstStyle/>
          <a:p>
            <a:pPr marL="19050" marR="0" lvl="0" indent="0" algn="ctr" defTabSz="914400" rtl="0" eaLnBrk="1" fontAlgn="auto" latinLnBrk="0" hangingPunct="1">
              <a:lnSpc>
                <a:spcPct val="100000"/>
              </a:lnSpc>
              <a:spcBef>
                <a:spcPts val="14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68%</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4" name="object 74"/>
          <p:cNvSpPr txBox="1"/>
          <p:nvPr/>
        </p:nvSpPr>
        <p:spPr>
          <a:xfrm>
            <a:off x="7226807" y="2485644"/>
            <a:ext cx="1431290" cy="307975"/>
          </a:xfrm>
          <a:prstGeom prst="rect">
            <a:avLst/>
          </a:prstGeom>
          <a:solidFill>
            <a:srgbClr val="FFC000"/>
          </a:solidFill>
        </p:spPr>
        <p:txBody>
          <a:bodyPr vert="horz" wrap="square" lIns="0" tIns="18415" rIns="0" bIns="0" rtlCol="0">
            <a:spAutoFit/>
          </a:bodyPr>
          <a:lstStyle/>
          <a:p>
            <a:pPr marL="10160" marR="0" lvl="0" indent="0" algn="ctr" defTabSz="914400" rtl="0" eaLnBrk="1" fontAlgn="auto" latinLnBrk="0" hangingPunct="1">
              <a:lnSpc>
                <a:spcPct val="100000"/>
              </a:lnSpc>
              <a:spcBef>
                <a:spcPts val="14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68%</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5" name="object 75"/>
          <p:cNvSpPr txBox="1"/>
          <p:nvPr/>
        </p:nvSpPr>
        <p:spPr>
          <a:xfrm>
            <a:off x="7290816" y="1716023"/>
            <a:ext cx="1442085" cy="307975"/>
          </a:xfrm>
          <a:prstGeom prst="rect">
            <a:avLst/>
          </a:prstGeom>
          <a:solidFill>
            <a:srgbClr val="FFC000"/>
          </a:solidFill>
        </p:spPr>
        <p:txBody>
          <a:bodyPr vert="horz" wrap="square" lIns="0" tIns="17780" rIns="0" bIns="0" rtlCol="0">
            <a:spAutoFit/>
          </a:bodyPr>
          <a:lstStyle/>
          <a:p>
            <a:pPr marL="0" marR="0" lvl="0" indent="0" algn="ctr" defTabSz="914400" rtl="0" eaLnBrk="1" fontAlgn="auto" latinLnBrk="0" hangingPunct="1">
              <a:lnSpc>
                <a:spcPct val="100000"/>
              </a:lnSpc>
              <a:spcBef>
                <a:spcPts val="140"/>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68%</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6" name="object 76"/>
          <p:cNvSpPr txBox="1"/>
          <p:nvPr/>
        </p:nvSpPr>
        <p:spPr>
          <a:xfrm>
            <a:off x="7968995" y="5565647"/>
            <a:ext cx="1379220" cy="307975"/>
          </a:xfrm>
          <a:prstGeom prst="rect">
            <a:avLst/>
          </a:prstGeom>
          <a:solidFill>
            <a:srgbClr val="5B9BD5"/>
          </a:solidFill>
        </p:spPr>
        <p:txBody>
          <a:bodyPr vert="horz" wrap="square" lIns="0" tIns="17780" rIns="0" bIns="0" rtlCol="0">
            <a:spAutoFit/>
          </a:bodyPr>
          <a:lstStyle/>
          <a:p>
            <a:pPr marL="0" marR="0" lvl="0" indent="0" algn="ctr" defTabSz="914400" rtl="0" eaLnBrk="1" fontAlgn="auto" latinLnBrk="0" hangingPunct="1">
              <a:lnSpc>
                <a:spcPct val="100000"/>
              </a:lnSpc>
              <a:spcBef>
                <a:spcPts val="140"/>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65%</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7" name="object 77"/>
          <p:cNvSpPr txBox="1"/>
          <p:nvPr/>
        </p:nvSpPr>
        <p:spPr>
          <a:xfrm>
            <a:off x="8456676" y="4794503"/>
            <a:ext cx="1565275" cy="307975"/>
          </a:xfrm>
          <a:prstGeom prst="rect">
            <a:avLst/>
          </a:prstGeom>
          <a:solidFill>
            <a:srgbClr val="5B9BD5"/>
          </a:solidFill>
        </p:spPr>
        <p:txBody>
          <a:bodyPr vert="horz" wrap="square" lIns="0" tIns="19050" rIns="0" bIns="0" rtlCol="0">
            <a:spAutoFit/>
          </a:bodyPr>
          <a:lstStyle/>
          <a:p>
            <a:pPr marL="0" marR="9525" lvl="0" indent="0" algn="ctr" defTabSz="914400" rtl="0" eaLnBrk="1" fontAlgn="auto" latinLnBrk="0" hangingPunct="1">
              <a:lnSpc>
                <a:spcPct val="100000"/>
              </a:lnSpc>
              <a:spcBef>
                <a:spcPts val="150"/>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73%</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8" name="object 78"/>
          <p:cNvSpPr txBox="1"/>
          <p:nvPr/>
        </p:nvSpPr>
        <p:spPr>
          <a:xfrm>
            <a:off x="8657843" y="4024884"/>
            <a:ext cx="1473835" cy="307975"/>
          </a:xfrm>
          <a:prstGeom prst="rect">
            <a:avLst/>
          </a:prstGeom>
          <a:solidFill>
            <a:srgbClr val="5B9BD5"/>
          </a:solidFill>
        </p:spPr>
        <p:txBody>
          <a:bodyPr vert="horz" wrap="square" lIns="0" tIns="18415" rIns="0" bIns="0" rtlCol="0">
            <a:spAutoFit/>
          </a:bodyPr>
          <a:lstStyle/>
          <a:p>
            <a:pPr marL="0" marR="1905" lvl="0" indent="0" algn="ctr" defTabSz="914400" rtl="0" eaLnBrk="1" fontAlgn="auto" latinLnBrk="0" hangingPunct="1">
              <a:lnSpc>
                <a:spcPct val="100000"/>
              </a:lnSpc>
              <a:spcBef>
                <a:spcPts val="14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70%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9" name="object 79"/>
          <p:cNvSpPr txBox="1"/>
          <p:nvPr/>
        </p:nvSpPr>
        <p:spPr>
          <a:xfrm>
            <a:off x="8308847" y="3255264"/>
            <a:ext cx="1463040" cy="307975"/>
          </a:xfrm>
          <a:prstGeom prst="rect">
            <a:avLst/>
          </a:prstGeom>
          <a:solidFill>
            <a:srgbClr val="5B9BD5"/>
          </a:solidFill>
        </p:spPr>
        <p:txBody>
          <a:bodyPr vert="horz" wrap="square" lIns="0" tIns="18415" rIns="0" bIns="0" rtlCol="0">
            <a:spAutoFit/>
          </a:bodyPr>
          <a:lstStyle/>
          <a:p>
            <a:pPr marL="0" marR="0" lvl="0" indent="0" algn="ctr" defTabSz="914400" rtl="0" eaLnBrk="1" fontAlgn="auto" latinLnBrk="0" hangingPunct="1">
              <a:lnSpc>
                <a:spcPct val="100000"/>
              </a:lnSpc>
              <a:spcBef>
                <a:spcPts val="14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69%</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80" name="object 80"/>
          <p:cNvSpPr txBox="1"/>
          <p:nvPr/>
        </p:nvSpPr>
        <p:spPr>
          <a:xfrm>
            <a:off x="8657843" y="2485644"/>
            <a:ext cx="1537970" cy="307975"/>
          </a:xfrm>
          <a:prstGeom prst="rect">
            <a:avLst/>
          </a:prstGeom>
          <a:solidFill>
            <a:srgbClr val="5B9BD5"/>
          </a:solidFill>
        </p:spPr>
        <p:txBody>
          <a:bodyPr vert="horz" wrap="square" lIns="0" tIns="17780" rIns="0" bIns="0" rtlCol="0">
            <a:spAutoFit/>
          </a:bodyPr>
          <a:lstStyle/>
          <a:p>
            <a:pPr marL="10160" marR="0" lvl="0" indent="0" algn="ctr" defTabSz="914400" rtl="0" eaLnBrk="1" fontAlgn="auto" latinLnBrk="0" hangingPunct="1">
              <a:lnSpc>
                <a:spcPct val="100000"/>
              </a:lnSpc>
              <a:spcBef>
                <a:spcPts val="140"/>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72%</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81" name="object 81"/>
          <p:cNvSpPr txBox="1"/>
          <p:nvPr/>
        </p:nvSpPr>
        <p:spPr>
          <a:xfrm>
            <a:off x="8732519" y="1716023"/>
            <a:ext cx="1569720" cy="307975"/>
          </a:xfrm>
          <a:prstGeom prst="rect">
            <a:avLst/>
          </a:prstGeom>
          <a:solidFill>
            <a:srgbClr val="5B9BD5"/>
          </a:solidFill>
        </p:spPr>
        <p:txBody>
          <a:bodyPr vert="horz" wrap="square" lIns="0" tIns="17145" rIns="0" bIns="0" rtlCol="0">
            <a:spAutoFit/>
          </a:bodyPr>
          <a:lstStyle/>
          <a:p>
            <a:pPr marL="0" marR="0" lvl="0" indent="0" algn="ctr" defTabSz="914400" rtl="0" eaLnBrk="1" fontAlgn="auto" latinLnBrk="0" hangingPunct="1">
              <a:lnSpc>
                <a:spcPct val="100000"/>
              </a:lnSpc>
              <a:spcBef>
                <a:spcPts val="13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74%</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82" name="object 82"/>
          <p:cNvSpPr txBox="1"/>
          <p:nvPr/>
        </p:nvSpPr>
        <p:spPr>
          <a:xfrm>
            <a:off x="2521819" y="6157774"/>
            <a:ext cx="16510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83" name="object 83"/>
          <p:cNvSpPr txBox="1"/>
          <p:nvPr/>
        </p:nvSpPr>
        <p:spPr>
          <a:xfrm>
            <a:off x="3553149" y="6157774"/>
            <a:ext cx="22352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50%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84" name="object 84"/>
          <p:cNvSpPr txBox="1"/>
          <p:nvPr/>
        </p:nvSpPr>
        <p:spPr>
          <a:xfrm>
            <a:off x="4584477" y="6157774"/>
            <a:ext cx="28130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100%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85" name="object 85"/>
          <p:cNvSpPr txBox="1"/>
          <p:nvPr/>
        </p:nvSpPr>
        <p:spPr>
          <a:xfrm>
            <a:off x="5644724" y="6157774"/>
            <a:ext cx="28130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150%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86" name="object 86"/>
          <p:cNvSpPr txBox="1"/>
          <p:nvPr/>
        </p:nvSpPr>
        <p:spPr>
          <a:xfrm>
            <a:off x="6704971" y="6157774"/>
            <a:ext cx="28130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200%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87" name="object 87"/>
          <p:cNvSpPr txBox="1"/>
          <p:nvPr/>
        </p:nvSpPr>
        <p:spPr>
          <a:xfrm>
            <a:off x="7765218" y="6157774"/>
            <a:ext cx="28130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250%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88" name="object 88"/>
          <p:cNvSpPr txBox="1"/>
          <p:nvPr/>
        </p:nvSpPr>
        <p:spPr>
          <a:xfrm>
            <a:off x="8825465" y="6157774"/>
            <a:ext cx="28130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300%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89" name="object 89"/>
          <p:cNvSpPr txBox="1"/>
          <p:nvPr/>
        </p:nvSpPr>
        <p:spPr>
          <a:xfrm>
            <a:off x="9885712" y="6157774"/>
            <a:ext cx="28130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350%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90" name="object 90"/>
          <p:cNvSpPr txBox="1"/>
          <p:nvPr/>
        </p:nvSpPr>
        <p:spPr>
          <a:xfrm>
            <a:off x="10945958" y="6157774"/>
            <a:ext cx="28130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400%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91" name="object 91"/>
          <p:cNvSpPr txBox="1"/>
          <p:nvPr/>
        </p:nvSpPr>
        <p:spPr>
          <a:xfrm>
            <a:off x="1108965" y="5525091"/>
            <a:ext cx="127254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Jacksonville</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92" name="object 92"/>
          <p:cNvSpPr txBox="1"/>
          <p:nvPr/>
        </p:nvSpPr>
        <p:spPr>
          <a:xfrm>
            <a:off x="1497090" y="4755205"/>
            <a:ext cx="88519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Orlando</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93" name="object 93"/>
          <p:cNvSpPr txBox="1"/>
          <p:nvPr/>
        </p:nvSpPr>
        <p:spPr>
          <a:xfrm>
            <a:off x="1636560" y="3985318"/>
            <a:ext cx="74612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0" u="none" strike="noStrike" kern="1200" cap="none" spc="0" normalizeH="0" baseline="0" noProof="0" dirty="0">
                <a:ln>
                  <a:noFill/>
                </a:ln>
                <a:solidFill>
                  <a:srgbClr val="595958"/>
                </a:solidFill>
                <a:effectLst/>
                <a:uLnTx/>
                <a:uFillTx/>
                <a:latin typeface="Calibri"/>
                <a:ea typeface="+mn-ea"/>
                <a:cs typeface="Calibri"/>
              </a:rPr>
              <a:t>T</a:t>
            </a:r>
            <a:r>
              <a:rPr kumimoji="0" sz="2000" b="1" i="0" u="none" strike="noStrike" kern="1200" cap="none" spc="-10" normalizeH="0" baseline="0" noProof="0" dirty="0">
                <a:ln>
                  <a:noFill/>
                </a:ln>
                <a:solidFill>
                  <a:srgbClr val="595958"/>
                </a:solidFill>
                <a:effectLst/>
                <a:uLnTx/>
                <a:uFillTx/>
                <a:latin typeface="Calibri"/>
                <a:ea typeface="+mn-ea"/>
                <a:cs typeface="Calibri"/>
              </a:rPr>
              <a:t>a</a:t>
            </a:r>
            <a:r>
              <a:rPr kumimoji="0" sz="2000" b="1" i="0" u="none" strike="noStrike" kern="1200" cap="none" spc="-15" normalizeH="0" baseline="0" noProof="0" dirty="0">
                <a:ln>
                  <a:noFill/>
                </a:ln>
                <a:solidFill>
                  <a:srgbClr val="595958"/>
                </a:solidFill>
                <a:effectLst/>
                <a:uLnTx/>
                <a:uFillTx/>
                <a:latin typeface="Calibri"/>
                <a:ea typeface="+mn-ea"/>
                <a:cs typeface="Calibri"/>
              </a:rPr>
              <a:t>m</a:t>
            </a:r>
            <a:r>
              <a:rPr kumimoji="0" sz="2000" b="1" i="0" u="none" strike="noStrike" kern="1200" cap="none" spc="0" normalizeH="0" baseline="0" noProof="0" dirty="0">
                <a:ln>
                  <a:noFill/>
                </a:ln>
                <a:solidFill>
                  <a:srgbClr val="595958"/>
                </a:solidFill>
                <a:effectLst/>
                <a:uLnTx/>
                <a:uFillTx/>
                <a:latin typeface="Calibri"/>
                <a:ea typeface="+mn-ea"/>
                <a:cs typeface="Calibri"/>
              </a:rPr>
              <a:t>pa</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94" name="object 94"/>
          <p:cNvSpPr txBox="1"/>
          <p:nvPr/>
        </p:nvSpPr>
        <p:spPr>
          <a:xfrm>
            <a:off x="1086059" y="3215431"/>
            <a:ext cx="1296035"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W.Palm</a:t>
            </a:r>
            <a:r>
              <a:rPr kumimoji="0" sz="2000" b="1" i="0" u="none" strike="noStrike" kern="1200" cap="none" spc="-60" normalizeH="0" baseline="0" noProof="0" dirty="0">
                <a:ln>
                  <a:noFill/>
                </a:ln>
                <a:solidFill>
                  <a:srgbClr val="595958"/>
                </a:solidFill>
                <a:effectLst/>
                <a:uLnTx/>
                <a:uFillTx/>
                <a:latin typeface="Calibri"/>
                <a:ea typeface="+mn-ea"/>
                <a:cs typeface="Calibri"/>
              </a:rPr>
              <a:t> </a:t>
            </a:r>
            <a:r>
              <a:rPr kumimoji="0" sz="2000" b="1" i="0" u="none" strike="noStrike" kern="1200" cap="none" spc="-5" normalizeH="0" baseline="0" noProof="0" dirty="0">
                <a:ln>
                  <a:noFill/>
                </a:ln>
                <a:solidFill>
                  <a:srgbClr val="595958"/>
                </a:solidFill>
                <a:effectLst/>
                <a:uLnTx/>
                <a:uFillTx/>
                <a:latin typeface="Calibri"/>
                <a:ea typeface="+mn-ea"/>
                <a:cs typeface="Calibri"/>
              </a:rPr>
              <a:t>Bch</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95" name="object 95"/>
          <p:cNvSpPr txBox="1"/>
          <p:nvPr/>
        </p:nvSpPr>
        <p:spPr>
          <a:xfrm>
            <a:off x="908158" y="2445545"/>
            <a:ext cx="1473835"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Ft.Lauderdale</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96" name="object 96"/>
          <p:cNvSpPr txBox="1"/>
          <p:nvPr/>
        </p:nvSpPr>
        <p:spPr>
          <a:xfrm>
            <a:off x="1677281" y="1675658"/>
            <a:ext cx="703580"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1" i="0" u="none" strike="noStrike" kern="1200" cap="none" spc="0" normalizeH="0" baseline="0" noProof="0" dirty="0">
                <a:ln>
                  <a:noFill/>
                </a:ln>
                <a:solidFill>
                  <a:srgbClr val="595958"/>
                </a:solidFill>
                <a:effectLst/>
                <a:uLnTx/>
                <a:uFillTx/>
                <a:latin typeface="Calibri"/>
                <a:ea typeface="+mn-ea"/>
                <a:cs typeface="Calibri"/>
              </a:rPr>
              <a:t>M</a:t>
            </a:r>
            <a:r>
              <a:rPr kumimoji="0" sz="2000" b="1" i="0" u="none" strike="noStrike" kern="1200" cap="none" spc="-5" normalizeH="0" baseline="0" noProof="0" dirty="0">
                <a:ln>
                  <a:noFill/>
                </a:ln>
                <a:solidFill>
                  <a:srgbClr val="595958"/>
                </a:solidFill>
                <a:effectLst/>
                <a:uLnTx/>
                <a:uFillTx/>
                <a:latin typeface="Calibri"/>
                <a:ea typeface="+mn-ea"/>
                <a:cs typeface="Calibri"/>
              </a:rPr>
              <a:t>i</a:t>
            </a:r>
            <a:r>
              <a:rPr kumimoji="0" sz="2000" b="1" i="0" u="none" strike="noStrike" kern="1200" cap="none" spc="-10" normalizeH="0" baseline="0" noProof="0" dirty="0">
                <a:ln>
                  <a:noFill/>
                </a:ln>
                <a:solidFill>
                  <a:srgbClr val="595958"/>
                </a:solidFill>
                <a:effectLst/>
                <a:uLnTx/>
                <a:uFillTx/>
                <a:latin typeface="Calibri"/>
                <a:ea typeface="+mn-ea"/>
                <a:cs typeface="Calibri"/>
              </a:rPr>
              <a:t>a</a:t>
            </a:r>
            <a:r>
              <a:rPr kumimoji="0" sz="2000" b="1" i="0" u="none" strike="noStrike" kern="1200" cap="none" spc="-15" normalizeH="0" baseline="0" noProof="0" dirty="0">
                <a:ln>
                  <a:noFill/>
                </a:ln>
                <a:solidFill>
                  <a:srgbClr val="595958"/>
                </a:solidFill>
                <a:effectLst/>
                <a:uLnTx/>
                <a:uFillTx/>
                <a:latin typeface="Calibri"/>
                <a:ea typeface="+mn-ea"/>
                <a:cs typeface="Calibri"/>
              </a:rPr>
              <a:t>m</a:t>
            </a:r>
            <a:r>
              <a:rPr kumimoji="0" sz="2000" b="1" i="0" u="none" strike="noStrike" kern="1200" cap="none" spc="0" normalizeH="0" baseline="0" noProof="0" dirty="0">
                <a:ln>
                  <a:noFill/>
                </a:ln>
                <a:solidFill>
                  <a:srgbClr val="595958"/>
                </a:solidFill>
                <a:effectLst/>
                <a:uLnTx/>
                <a:uFillTx/>
                <a:latin typeface="Calibri"/>
                <a:ea typeface="+mn-ea"/>
                <a:cs typeface="Calibri"/>
              </a:rPr>
              <a:t>i</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97" name="object 97"/>
          <p:cNvSpPr/>
          <p:nvPr/>
        </p:nvSpPr>
        <p:spPr>
          <a:xfrm>
            <a:off x="3826764" y="1466088"/>
            <a:ext cx="139065" cy="140335"/>
          </a:xfrm>
          <a:custGeom>
            <a:avLst/>
            <a:gdLst/>
            <a:ahLst/>
            <a:cxnLst/>
            <a:rect l="l" t="t" r="r" b="b"/>
            <a:pathLst>
              <a:path w="139064" h="140334">
                <a:moveTo>
                  <a:pt x="0" y="0"/>
                </a:moveTo>
                <a:lnTo>
                  <a:pt x="138684" y="0"/>
                </a:lnTo>
                <a:lnTo>
                  <a:pt x="138684" y="140208"/>
                </a:lnTo>
                <a:lnTo>
                  <a:pt x="0" y="140208"/>
                </a:lnTo>
                <a:lnTo>
                  <a:pt x="0"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8" name="object 98"/>
          <p:cNvSpPr/>
          <p:nvPr/>
        </p:nvSpPr>
        <p:spPr>
          <a:xfrm>
            <a:off x="4768596" y="1466088"/>
            <a:ext cx="140335" cy="140335"/>
          </a:xfrm>
          <a:custGeom>
            <a:avLst/>
            <a:gdLst/>
            <a:ahLst/>
            <a:cxnLst/>
            <a:rect l="l" t="t" r="r" b="b"/>
            <a:pathLst>
              <a:path w="140335" h="140334">
                <a:moveTo>
                  <a:pt x="0" y="0"/>
                </a:moveTo>
                <a:lnTo>
                  <a:pt x="140208" y="0"/>
                </a:lnTo>
                <a:lnTo>
                  <a:pt x="140208" y="140208"/>
                </a:lnTo>
                <a:lnTo>
                  <a:pt x="0" y="140208"/>
                </a:lnTo>
                <a:lnTo>
                  <a:pt x="0"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9" name="object 99"/>
          <p:cNvSpPr/>
          <p:nvPr/>
        </p:nvSpPr>
        <p:spPr>
          <a:xfrm>
            <a:off x="5711952" y="1466088"/>
            <a:ext cx="139065" cy="140335"/>
          </a:xfrm>
          <a:custGeom>
            <a:avLst/>
            <a:gdLst/>
            <a:ahLst/>
            <a:cxnLst/>
            <a:rect l="l" t="t" r="r" b="b"/>
            <a:pathLst>
              <a:path w="139064" h="140334">
                <a:moveTo>
                  <a:pt x="0" y="0"/>
                </a:moveTo>
                <a:lnTo>
                  <a:pt x="138684" y="0"/>
                </a:lnTo>
                <a:lnTo>
                  <a:pt x="138684" y="140208"/>
                </a:lnTo>
                <a:lnTo>
                  <a:pt x="0" y="140208"/>
                </a:lnTo>
                <a:lnTo>
                  <a:pt x="0" y="0"/>
                </a:lnTo>
                <a:close/>
              </a:path>
            </a:pathLst>
          </a:custGeom>
          <a:solidFill>
            <a:srgbClr val="A6A6A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0" name="object 100"/>
          <p:cNvSpPr/>
          <p:nvPr/>
        </p:nvSpPr>
        <p:spPr>
          <a:xfrm>
            <a:off x="6653783" y="1466088"/>
            <a:ext cx="140335" cy="140335"/>
          </a:xfrm>
          <a:custGeom>
            <a:avLst/>
            <a:gdLst/>
            <a:ahLst/>
            <a:cxnLst/>
            <a:rect l="l" t="t" r="r" b="b"/>
            <a:pathLst>
              <a:path w="140334" h="140334">
                <a:moveTo>
                  <a:pt x="0" y="0"/>
                </a:moveTo>
                <a:lnTo>
                  <a:pt x="140207" y="0"/>
                </a:lnTo>
                <a:lnTo>
                  <a:pt x="140207" y="140208"/>
                </a:lnTo>
                <a:lnTo>
                  <a:pt x="0" y="140208"/>
                </a:lnTo>
                <a:lnTo>
                  <a:pt x="0" y="0"/>
                </a:lnTo>
                <a:close/>
              </a:path>
            </a:pathLst>
          </a:custGeom>
          <a:solidFill>
            <a:srgbClr val="FFC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1" name="object 101"/>
          <p:cNvSpPr/>
          <p:nvPr/>
        </p:nvSpPr>
        <p:spPr>
          <a:xfrm>
            <a:off x="7597140" y="1466088"/>
            <a:ext cx="139065" cy="140335"/>
          </a:xfrm>
          <a:custGeom>
            <a:avLst/>
            <a:gdLst/>
            <a:ahLst/>
            <a:cxnLst/>
            <a:rect l="l" t="t" r="r" b="b"/>
            <a:pathLst>
              <a:path w="139065" h="140334">
                <a:moveTo>
                  <a:pt x="0" y="0"/>
                </a:moveTo>
                <a:lnTo>
                  <a:pt x="138683" y="0"/>
                </a:lnTo>
                <a:lnTo>
                  <a:pt x="138683" y="140208"/>
                </a:lnTo>
                <a:lnTo>
                  <a:pt x="0" y="140208"/>
                </a:lnTo>
                <a:lnTo>
                  <a:pt x="0" y="0"/>
                </a:lnTo>
                <a:close/>
              </a:path>
            </a:pathLst>
          </a:custGeom>
          <a:solidFill>
            <a:srgbClr val="5B9BD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2" name="object 102"/>
          <p:cNvSpPr txBox="1"/>
          <p:nvPr/>
        </p:nvSpPr>
        <p:spPr>
          <a:xfrm>
            <a:off x="4018499" y="661197"/>
            <a:ext cx="4309110" cy="1011555"/>
          </a:xfrm>
          <a:prstGeom prst="rect">
            <a:avLst/>
          </a:prstGeom>
        </p:spPr>
        <p:txBody>
          <a:bodyPr vert="horz" wrap="square" lIns="0" tIns="13335" rIns="0" bIns="0" rtlCol="0">
            <a:spAutoFit/>
          </a:bodyPr>
          <a:lstStyle/>
          <a:p>
            <a:pPr marL="838200" marR="0" lvl="0" indent="0" algn="l" defTabSz="914400" rtl="0" eaLnBrk="1" fontAlgn="auto" latinLnBrk="0" hangingPunct="1">
              <a:lnSpc>
                <a:spcPct val="100000"/>
              </a:lnSpc>
              <a:spcBef>
                <a:spcPts val="105"/>
              </a:spcBef>
              <a:spcAft>
                <a:spcPts val="0"/>
              </a:spcAft>
              <a:buClrTx/>
              <a:buSzTx/>
              <a:buFontTx/>
              <a:buNone/>
              <a:tabLst/>
              <a:defRPr/>
            </a:pPr>
            <a:r>
              <a:rPr kumimoji="0" sz="4400" b="0" i="0" u="none" strike="noStrike" kern="1200" cap="none" spc="-5" normalizeH="0" baseline="0" noProof="0" dirty="0">
                <a:ln>
                  <a:noFill/>
                </a:ln>
                <a:solidFill>
                  <a:srgbClr val="FFFFFF"/>
                </a:solidFill>
                <a:effectLst/>
                <a:uLnTx/>
                <a:uFillTx/>
                <a:latin typeface="Calibri Light"/>
                <a:ea typeface="+mn-ea"/>
                <a:cs typeface="Calibri Light"/>
              </a:rPr>
              <a:t>2017-2021</a:t>
            </a:r>
            <a:endParaRPr kumimoji="0" sz="4400" b="0" i="0" u="none" strike="noStrike" kern="1200" cap="none" spc="0" normalizeH="0" baseline="0" noProof="0">
              <a:ln>
                <a:noFill/>
              </a:ln>
              <a:solidFill>
                <a:prstClr val="black"/>
              </a:solidFill>
              <a:effectLst/>
              <a:uLnTx/>
              <a:uFillTx/>
              <a:latin typeface="Calibri Light"/>
              <a:ea typeface="+mn-ea"/>
              <a:cs typeface="Calibri Light"/>
            </a:endParaRPr>
          </a:p>
          <a:p>
            <a:pPr marL="12700" marR="0" lvl="0" indent="0" algn="l" defTabSz="914400" rtl="0" eaLnBrk="1" fontAlgn="auto" latinLnBrk="0" hangingPunct="1">
              <a:lnSpc>
                <a:spcPct val="100000"/>
              </a:lnSpc>
              <a:spcBef>
                <a:spcPts val="75"/>
              </a:spcBef>
              <a:spcAft>
                <a:spcPts val="0"/>
              </a:spcAft>
              <a:buClrTx/>
              <a:buSzTx/>
              <a:buFontTx/>
              <a:buNone/>
              <a:tabLst>
                <a:tab pos="955040" algn="l"/>
                <a:tab pos="1897380" algn="l"/>
                <a:tab pos="2839720" algn="l"/>
                <a:tab pos="3782060" algn="l"/>
              </a:tabLst>
              <a:defRPr/>
            </a:pPr>
            <a:r>
              <a:rPr kumimoji="0" sz="2000" b="1" i="1" u="none" strike="noStrike" kern="1200" cap="none" spc="-10" normalizeH="0" baseline="0" noProof="0" dirty="0">
                <a:ln>
                  <a:noFill/>
                </a:ln>
                <a:solidFill>
                  <a:srgbClr val="595958"/>
                </a:solidFill>
                <a:effectLst/>
                <a:uLnTx/>
                <a:uFillTx/>
                <a:latin typeface="Calibri"/>
                <a:ea typeface="+mn-ea"/>
                <a:cs typeface="Calibri"/>
              </a:rPr>
              <a:t>2</a:t>
            </a:r>
            <a:r>
              <a:rPr kumimoji="0" sz="2000" b="1" i="1" u="none" strike="noStrike" kern="1200" cap="none" spc="0" normalizeH="0" baseline="0" noProof="0" dirty="0">
                <a:ln>
                  <a:noFill/>
                </a:ln>
                <a:solidFill>
                  <a:srgbClr val="595958"/>
                </a:solidFill>
                <a:effectLst/>
                <a:uLnTx/>
                <a:uFillTx/>
                <a:latin typeface="Calibri"/>
                <a:ea typeface="+mn-ea"/>
                <a:cs typeface="Calibri"/>
              </a:rPr>
              <a:t>0</a:t>
            </a:r>
            <a:r>
              <a:rPr kumimoji="0" sz="2000" b="1" i="1" u="none" strike="noStrike" kern="1200" cap="none" spc="-10" normalizeH="0" baseline="0" noProof="0" dirty="0">
                <a:ln>
                  <a:noFill/>
                </a:ln>
                <a:solidFill>
                  <a:srgbClr val="595958"/>
                </a:solidFill>
                <a:effectLst/>
                <a:uLnTx/>
                <a:uFillTx/>
                <a:latin typeface="Calibri"/>
                <a:ea typeface="+mn-ea"/>
                <a:cs typeface="Calibri"/>
              </a:rPr>
              <a:t>1</a:t>
            </a:r>
            <a:r>
              <a:rPr kumimoji="0" sz="2000" b="1" i="1" u="none" strike="noStrike" kern="1200" cap="none" spc="0" normalizeH="0" baseline="0" noProof="0" dirty="0">
                <a:ln>
                  <a:noFill/>
                </a:ln>
                <a:solidFill>
                  <a:srgbClr val="595958"/>
                </a:solidFill>
                <a:effectLst/>
                <a:uLnTx/>
                <a:uFillTx/>
                <a:latin typeface="Calibri"/>
                <a:ea typeface="+mn-ea"/>
                <a:cs typeface="Calibri"/>
              </a:rPr>
              <a:t>7	</a:t>
            </a:r>
            <a:r>
              <a:rPr kumimoji="0" sz="2000" b="1" i="1" u="none" strike="noStrike" kern="1200" cap="none" spc="-10" normalizeH="0" baseline="0" noProof="0" dirty="0">
                <a:ln>
                  <a:noFill/>
                </a:ln>
                <a:solidFill>
                  <a:srgbClr val="595958"/>
                </a:solidFill>
                <a:effectLst/>
                <a:uLnTx/>
                <a:uFillTx/>
                <a:latin typeface="Calibri"/>
                <a:ea typeface="+mn-ea"/>
                <a:cs typeface="Calibri"/>
              </a:rPr>
              <a:t>2</a:t>
            </a:r>
            <a:r>
              <a:rPr kumimoji="0" sz="2000" b="1" i="1" u="none" strike="noStrike" kern="1200" cap="none" spc="0" normalizeH="0" baseline="0" noProof="0" dirty="0">
                <a:ln>
                  <a:noFill/>
                </a:ln>
                <a:solidFill>
                  <a:srgbClr val="595958"/>
                </a:solidFill>
                <a:effectLst/>
                <a:uLnTx/>
                <a:uFillTx/>
                <a:latin typeface="Calibri"/>
                <a:ea typeface="+mn-ea"/>
                <a:cs typeface="Calibri"/>
              </a:rPr>
              <a:t>0</a:t>
            </a:r>
            <a:r>
              <a:rPr kumimoji="0" sz="2000" b="1" i="1" u="none" strike="noStrike" kern="1200" cap="none" spc="-10" normalizeH="0" baseline="0" noProof="0" dirty="0">
                <a:ln>
                  <a:noFill/>
                </a:ln>
                <a:solidFill>
                  <a:srgbClr val="595958"/>
                </a:solidFill>
                <a:effectLst/>
                <a:uLnTx/>
                <a:uFillTx/>
                <a:latin typeface="Calibri"/>
                <a:ea typeface="+mn-ea"/>
                <a:cs typeface="Calibri"/>
              </a:rPr>
              <a:t>1</a:t>
            </a:r>
            <a:r>
              <a:rPr kumimoji="0" sz="2000" b="1" i="1" u="none" strike="noStrike" kern="1200" cap="none" spc="0" normalizeH="0" baseline="0" noProof="0" dirty="0">
                <a:ln>
                  <a:noFill/>
                </a:ln>
                <a:solidFill>
                  <a:srgbClr val="595958"/>
                </a:solidFill>
                <a:effectLst/>
                <a:uLnTx/>
                <a:uFillTx/>
                <a:latin typeface="Calibri"/>
                <a:ea typeface="+mn-ea"/>
                <a:cs typeface="Calibri"/>
              </a:rPr>
              <a:t>8	</a:t>
            </a:r>
            <a:r>
              <a:rPr kumimoji="0" sz="2000" b="1" i="1" u="none" strike="noStrike" kern="1200" cap="none" spc="-10" normalizeH="0" baseline="0" noProof="0" dirty="0">
                <a:ln>
                  <a:noFill/>
                </a:ln>
                <a:solidFill>
                  <a:srgbClr val="595958"/>
                </a:solidFill>
                <a:effectLst/>
                <a:uLnTx/>
                <a:uFillTx/>
                <a:latin typeface="Calibri"/>
                <a:ea typeface="+mn-ea"/>
                <a:cs typeface="Calibri"/>
              </a:rPr>
              <a:t>2</a:t>
            </a:r>
            <a:r>
              <a:rPr kumimoji="0" sz="2000" b="1" i="1" u="none" strike="noStrike" kern="1200" cap="none" spc="0" normalizeH="0" baseline="0" noProof="0" dirty="0">
                <a:ln>
                  <a:noFill/>
                </a:ln>
                <a:solidFill>
                  <a:srgbClr val="595958"/>
                </a:solidFill>
                <a:effectLst/>
                <a:uLnTx/>
                <a:uFillTx/>
                <a:latin typeface="Calibri"/>
                <a:ea typeface="+mn-ea"/>
                <a:cs typeface="Calibri"/>
              </a:rPr>
              <a:t>0</a:t>
            </a:r>
            <a:r>
              <a:rPr kumimoji="0" sz="2000" b="1" i="1" u="none" strike="noStrike" kern="1200" cap="none" spc="-10" normalizeH="0" baseline="0" noProof="0" dirty="0">
                <a:ln>
                  <a:noFill/>
                </a:ln>
                <a:solidFill>
                  <a:srgbClr val="595958"/>
                </a:solidFill>
                <a:effectLst/>
                <a:uLnTx/>
                <a:uFillTx/>
                <a:latin typeface="Calibri"/>
                <a:ea typeface="+mn-ea"/>
                <a:cs typeface="Calibri"/>
              </a:rPr>
              <a:t>1</a:t>
            </a:r>
            <a:r>
              <a:rPr kumimoji="0" sz="2000" b="1" i="1" u="none" strike="noStrike" kern="1200" cap="none" spc="0" normalizeH="0" baseline="0" noProof="0" dirty="0">
                <a:ln>
                  <a:noFill/>
                </a:ln>
                <a:solidFill>
                  <a:srgbClr val="595958"/>
                </a:solidFill>
                <a:effectLst/>
                <a:uLnTx/>
                <a:uFillTx/>
                <a:latin typeface="Calibri"/>
                <a:ea typeface="+mn-ea"/>
                <a:cs typeface="Calibri"/>
              </a:rPr>
              <a:t>9	</a:t>
            </a:r>
            <a:r>
              <a:rPr kumimoji="0" sz="2000" b="1" i="1" u="none" strike="noStrike" kern="1200" cap="none" spc="-10" normalizeH="0" baseline="0" noProof="0" dirty="0">
                <a:ln>
                  <a:noFill/>
                </a:ln>
                <a:solidFill>
                  <a:srgbClr val="595958"/>
                </a:solidFill>
                <a:effectLst/>
                <a:uLnTx/>
                <a:uFillTx/>
                <a:latin typeface="Calibri"/>
                <a:ea typeface="+mn-ea"/>
                <a:cs typeface="Calibri"/>
              </a:rPr>
              <a:t>2</a:t>
            </a:r>
            <a:r>
              <a:rPr kumimoji="0" sz="2000" b="1" i="1" u="none" strike="noStrike" kern="1200" cap="none" spc="0" normalizeH="0" baseline="0" noProof="0" dirty="0">
                <a:ln>
                  <a:noFill/>
                </a:ln>
                <a:solidFill>
                  <a:srgbClr val="595958"/>
                </a:solidFill>
                <a:effectLst/>
                <a:uLnTx/>
                <a:uFillTx/>
                <a:latin typeface="Calibri"/>
                <a:ea typeface="+mn-ea"/>
                <a:cs typeface="Calibri"/>
              </a:rPr>
              <a:t>0</a:t>
            </a:r>
            <a:r>
              <a:rPr kumimoji="0" sz="2000" b="1" i="1" u="none" strike="noStrike" kern="1200" cap="none" spc="-10" normalizeH="0" baseline="0" noProof="0" dirty="0">
                <a:ln>
                  <a:noFill/>
                </a:ln>
                <a:solidFill>
                  <a:srgbClr val="595958"/>
                </a:solidFill>
                <a:effectLst/>
                <a:uLnTx/>
                <a:uFillTx/>
                <a:latin typeface="Calibri"/>
                <a:ea typeface="+mn-ea"/>
                <a:cs typeface="Calibri"/>
              </a:rPr>
              <a:t>2</a:t>
            </a:r>
            <a:r>
              <a:rPr kumimoji="0" sz="2000" b="1" i="1" u="none" strike="noStrike" kern="1200" cap="none" spc="0" normalizeH="0" baseline="0" noProof="0" dirty="0">
                <a:ln>
                  <a:noFill/>
                </a:ln>
                <a:solidFill>
                  <a:srgbClr val="595958"/>
                </a:solidFill>
                <a:effectLst/>
                <a:uLnTx/>
                <a:uFillTx/>
                <a:latin typeface="Calibri"/>
                <a:ea typeface="+mn-ea"/>
                <a:cs typeface="Calibri"/>
              </a:rPr>
              <a:t>0	</a:t>
            </a:r>
            <a:r>
              <a:rPr kumimoji="0" sz="2000" b="1" i="1" u="none" strike="noStrike" kern="1200" cap="none" spc="-10" normalizeH="0" baseline="0" noProof="0" dirty="0">
                <a:ln>
                  <a:noFill/>
                </a:ln>
                <a:solidFill>
                  <a:srgbClr val="595958"/>
                </a:solidFill>
                <a:effectLst/>
                <a:uLnTx/>
                <a:uFillTx/>
                <a:latin typeface="Calibri"/>
                <a:ea typeface="+mn-ea"/>
                <a:cs typeface="Calibri"/>
              </a:rPr>
              <a:t>2</a:t>
            </a:r>
            <a:r>
              <a:rPr kumimoji="0" sz="2000" b="1" i="1" u="none" strike="noStrike" kern="1200" cap="none" spc="0" normalizeH="0" baseline="0" noProof="0" dirty="0">
                <a:ln>
                  <a:noFill/>
                </a:ln>
                <a:solidFill>
                  <a:srgbClr val="595958"/>
                </a:solidFill>
                <a:effectLst/>
                <a:uLnTx/>
                <a:uFillTx/>
                <a:latin typeface="Calibri"/>
                <a:ea typeface="+mn-ea"/>
                <a:cs typeface="Calibri"/>
              </a:rPr>
              <a:t>0</a:t>
            </a:r>
            <a:r>
              <a:rPr kumimoji="0" sz="2000" b="1" i="1" u="none" strike="noStrike" kern="1200" cap="none" spc="-10" normalizeH="0" baseline="0" noProof="0" dirty="0">
                <a:ln>
                  <a:noFill/>
                </a:ln>
                <a:solidFill>
                  <a:srgbClr val="595958"/>
                </a:solidFill>
                <a:effectLst/>
                <a:uLnTx/>
                <a:uFillTx/>
                <a:latin typeface="Calibri"/>
                <a:ea typeface="+mn-ea"/>
                <a:cs typeface="Calibri"/>
              </a:rPr>
              <a:t>21</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2347630945"/>
      </p:ext>
    </p:extLst>
  </p:cSld>
  <p:clrMapOvr>
    <a:masterClrMapping/>
  </p:clrMapOvr>
  <p:timing>
    <p:tnLst>
      <p:par>
        <p:cTn id="1" dur="indefinite" restart="never" nodeType="tmRoot"/>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419258" y="370093"/>
            <a:ext cx="11359515" cy="667385"/>
          </a:xfrm>
          <a:prstGeom prst="rect">
            <a:avLst/>
          </a:prstGeom>
        </p:spPr>
        <p:txBody>
          <a:bodyPr vert="horz" wrap="square" lIns="0" tIns="13970" rIns="0" bIns="0" rtlCol="0">
            <a:spAutoFit/>
          </a:bodyPr>
          <a:lstStyle/>
          <a:p>
            <a:pPr marL="12700">
              <a:lnSpc>
                <a:spcPct val="100000"/>
              </a:lnSpc>
              <a:spcBef>
                <a:spcPts val="110"/>
              </a:spcBef>
            </a:pPr>
            <a:r>
              <a:rPr sz="4000" spc="-30" dirty="0">
                <a:solidFill>
                  <a:srgbClr val="000000"/>
                </a:solidFill>
              </a:rPr>
              <a:t>New </a:t>
            </a:r>
            <a:r>
              <a:rPr sz="4000" spc="-20" dirty="0">
                <a:solidFill>
                  <a:srgbClr val="000000"/>
                </a:solidFill>
              </a:rPr>
              <a:t>HIV </a:t>
            </a:r>
            <a:r>
              <a:rPr sz="4000" spc="-25" dirty="0"/>
              <a:t>Dx: </a:t>
            </a:r>
            <a:r>
              <a:rPr sz="4000" spc="-70" dirty="0">
                <a:solidFill>
                  <a:srgbClr val="000000"/>
                </a:solidFill>
              </a:rPr>
              <a:t>NOT </a:t>
            </a:r>
            <a:r>
              <a:rPr sz="4200" i="1" spc="-55" dirty="0">
                <a:solidFill>
                  <a:srgbClr val="000000"/>
                </a:solidFill>
                <a:latin typeface="Calibri Light"/>
                <a:cs typeface="Calibri Light"/>
              </a:rPr>
              <a:t>in </a:t>
            </a:r>
            <a:r>
              <a:rPr sz="4200" i="1" spc="-90" dirty="0">
                <a:solidFill>
                  <a:srgbClr val="000000"/>
                </a:solidFill>
                <a:latin typeface="Calibri Light"/>
                <a:cs typeface="Calibri Light"/>
              </a:rPr>
              <a:t>Care </a:t>
            </a:r>
            <a:r>
              <a:rPr sz="4200" i="1" spc="-105" dirty="0">
                <a:solidFill>
                  <a:srgbClr val="000000"/>
                </a:solidFill>
                <a:latin typeface="Calibri Light"/>
                <a:cs typeface="Calibri Light"/>
              </a:rPr>
              <a:t>= </a:t>
            </a:r>
            <a:r>
              <a:rPr sz="4000" spc="-5" dirty="0"/>
              <a:t>6 </a:t>
            </a:r>
            <a:r>
              <a:rPr sz="4000" spc="-20" dirty="0"/>
              <a:t>FL </a:t>
            </a:r>
            <a:r>
              <a:rPr sz="4000" spc="-110" dirty="0"/>
              <a:t>EMA’s </a:t>
            </a:r>
            <a:r>
              <a:rPr sz="4000" spc="-25" dirty="0"/>
              <a:t>vs. </a:t>
            </a:r>
            <a:r>
              <a:rPr sz="4000" spc="-40" dirty="0"/>
              <a:t>Palm</a:t>
            </a:r>
            <a:r>
              <a:rPr sz="4000" spc="-605" dirty="0"/>
              <a:t> </a:t>
            </a:r>
            <a:r>
              <a:rPr sz="4000" spc="-30" dirty="0"/>
              <a:t>Bch-2021</a:t>
            </a:r>
            <a:endParaRPr sz="4000">
              <a:latin typeface="Calibri Light"/>
              <a:cs typeface="Calibri Light"/>
            </a:endParaRPr>
          </a:p>
        </p:txBody>
      </p:sp>
      <p:sp>
        <p:nvSpPr>
          <p:cNvPr id="3" name="object 3"/>
          <p:cNvSpPr/>
          <p:nvPr/>
        </p:nvSpPr>
        <p:spPr>
          <a:xfrm>
            <a:off x="10091928" y="4364735"/>
            <a:ext cx="335280" cy="0"/>
          </a:xfrm>
          <a:custGeom>
            <a:avLst/>
            <a:gdLst/>
            <a:ahLst/>
            <a:cxnLst/>
            <a:rect l="l" t="t" r="r" b="b"/>
            <a:pathLst>
              <a:path w="335279">
                <a:moveTo>
                  <a:pt x="0" y="0"/>
                </a:moveTo>
                <a:lnTo>
                  <a:pt x="33527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8016240" y="4364735"/>
            <a:ext cx="1708785" cy="0"/>
          </a:xfrm>
          <a:custGeom>
            <a:avLst/>
            <a:gdLst/>
            <a:ahLst/>
            <a:cxnLst/>
            <a:rect l="l" t="t" r="r" b="b"/>
            <a:pathLst>
              <a:path w="1708784">
                <a:moveTo>
                  <a:pt x="0" y="0"/>
                </a:moveTo>
                <a:lnTo>
                  <a:pt x="17084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6978395" y="4364735"/>
            <a:ext cx="669290" cy="0"/>
          </a:xfrm>
          <a:custGeom>
            <a:avLst/>
            <a:gdLst/>
            <a:ahLst/>
            <a:cxnLst/>
            <a:rect l="l" t="t" r="r" b="b"/>
            <a:pathLst>
              <a:path w="669290">
                <a:moveTo>
                  <a:pt x="0" y="0"/>
                </a:moveTo>
                <a:lnTo>
                  <a:pt x="66903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5939028" y="4364735"/>
            <a:ext cx="670560" cy="0"/>
          </a:xfrm>
          <a:custGeom>
            <a:avLst/>
            <a:gdLst/>
            <a:ahLst/>
            <a:cxnLst/>
            <a:rect l="l" t="t" r="r" b="b"/>
            <a:pathLst>
              <a:path w="670559">
                <a:moveTo>
                  <a:pt x="0" y="0"/>
                </a:moveTo>
                <a:lnTo>
                  <a:pt x="67056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4901184" y="4364735"/>
            <a:ext cx="670560" cy="0"/>
          </a:xfrm>
          <a:custGeom>
            <a:avLst/>
            <a:gdLst/>
            <a:ahLst/>
            <a:cxnLst/>
            <a:rect l="l" t="t" r="r" b="b"/>
            <a:pathLst>
              <a:path w="670560">
                <a:moveTo>
                  <a:pt x="0" y="0"/>
                </a:moveTo>
                <a:lnTo>
                  <a:pt x="67056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3863340" y="4364735"/>
            <a:ext cx="669290" cy="0"/>
          </a:xfrm>
          <a:custGeom>
            <a:avLst/>
            <a:gdLst/>
            <a:ahLst/>
            <a:cxnLst/>
            <a:rect l="l" t="t" r="r" b="b"/>
            <a:pathLst>
              <a:path w="669289">
                <a:moveTo>
                  <a:pt x="0" y="0"/>
                </a:moveTo>
                <a:lnTo>
                  <a:pt x="66903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2825495" y="4364735"/>
            <a:ext cx="669290" cy="0"/>
          </a:xfrm>
          <a:custGeom>
            <a:avLst/>
            <a:gdLst/>
            <a:ahLst/>
            <a:cxnLst/>
            <a:rect l="l" t="t" r="r" b="b"/>
            <a:pathLst>
              <a:path w="669289">
                <a:moveTo>
                  <a:pt x="0" y="0"/>
                </a:moveTo>
                <a:lnTo>
                  <a:pt x="66903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2121407" y="4364735"/>
            <a:ext cx="335280" cy="0"/>
          </a:xfrm>
          <a:custGeom>
            <a:avLst/>
            <a:gdLst/>
            <a:ahLst/>
            <a:cxnLst/>
            <a:rect l="l" t="t" r="r" b="b"/>
            <a:pathLst>
              <a:path w="335280">
                <a:moveTo>
                  <a:pt x="0" y="0"/>
                </a:moveTo>
                <a:lnTo>
                  <a:pt x="3352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10091928" y="3860291"/>
            <a:ext cx="335280" cy="0"/>
          </a:xfrm>
          <a:custGeom>
            <a:avLst/>
            <a:gdLst/>
            <a:ahLst/>
            <a:cxnLst/>
            <a:rect l="l" t="t" r="r" b="b"/>
            <a:pathLst>
              <a:path w="335279">
                <a:moveTo>
                  <a:pt x="0" y="0"/>
                </a:moveTo>
                <a:lnTo>
                  <a:pt x="33527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8016240" y="3860291"/>
            <a:ext cx="1708785" cy="0"/>
          </a:xfrm>
          <a:custGeom>
            <a:avLst/>
            <a:gdLst/>
            <a:ahLst/>
            <a:cxnLst/>
            <a:rect l="l" t="t" r="r" b="b"/>
            <a:pathLst>
              <a:path w="1708784">
                <a:moveTo>
                  <a:pt x="0" y="0"/>
                </a:moveTo>
                <a:lnTo>
                  <a:pt x="17084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6978395" y="3860291"/>
            <a:ext cx="669290" cy="0"/>
          </a:xfrm>
          <a:custGeom>
            <a:avLst/>
            <a:gdLst/>
            <a:ahLst/>
            <a:cxnLst/>
            <a:rect l="l" t="t" r="r" b="b"/>
            <a:pathLst>
              <a:path w="669290">
                <a:moveTo>
                  <a:pt x="0" y="0"/>
                </a:moveTo>
                <a:lnTo>
                  <a:pt x="66903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5939028" y="3860291"/>
            <a:ext cx="670560" cy="0"/>
          </a:xfrm>
          <a:custGeom>
            <a:avLst/>
            <a:gdLst/>
            <a:ahLst/>
            <a:cxnLst/>
            <a:rect l="l" t="t" r="r" b="b"/>
            <a:pathLst>
              <a:path w="670559">
                <a:moveTo>
                  <a:pt x="0" y="0"/>
                </a:moveTo>
                <a:lnTo>
                  <a:pt x="67056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4901184" y="3860291"/>
            <a:ext cx="670560" cy="0"/>
          </a:xfrm>
          <a:custGeom>
            <a:avLst/>
            <a:gdLst/>
            <a:ahLst/>
            <a:cxnLst/>
            <a:rect l="l" t="t" r="r" b="b"/>
            <a:pathLst>
              <a:path w="670560">
                <a:moveTo>
                  <a:pt x="0" y="0"/>
                </a:moveTo>
                <a:lnTo>
                  <a:pt x="67056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3863340" y="3860291"/>
            <a:ext cx="669290" cy="0"/>
          </a:xfrm>
          <a:custGeom>
            <a:avLst/>
            <a:gdLst/>
            <a:ahLst/>
            <a:cxnLst/>
            <a:rect l="l" t="t" r="r" b="b"/>
            <a:pathLst>
              <a:path w="669289">
                <a:moveTo>
                  <a:pt x="0" y="0"/>
                </a:moveTo>
                <a:lnTo>
                  <a:pt x="66903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2825495" y="3860291"/>
            <a:ext cx="669290" cy="0"/>
          </a:xfrm>
          <a:custGeom>
            <a:avLst/>
            <a:gdLst/>
            <a:ahLst/>
            <a:cxnLst/>
            <a:rect l="l" t="t" r="r" b="b"/>
            <a:pathLst>
              <a:path w="669289">
                <a:moveTo>
                  <a:pt x="0" y="0"/>
                </a:moveTo>
                <a:lnTo>
                  <a:pt x="66903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2121407" y="3860291"/>
            <a:ext cx="335280" cy="0"/>
          </a:xfrm>
          <a:custGeom>
            <a:avLst/>
            <a:gdLst/>
            <a:ahLst/>
            <a:cxnLst/>
            <a:rect l="l" t="t" r="r" b="b"/>
            <a:pathLst>
              <a:path w="335280">
                <a:moveTo>
                  <a:pt x="0" y="0"/>
                </a:moveTo>
                <a:lnTo>
                  <a:pt x="3352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10091928" y="3354323"/>
            <a:ext cx="335280" cy="0"/>
          </a:xfrm>
          <a:custGeom>
            <a:avLst/>
            <a:gdLst/>
            <a:ahLst/>
            <a:cxnLst/>
            <a:rect l="l" t="t" r="r" b="b"/>
            <a:pathLst>
              <a:path w="335279">
                <a:moveTo>
                  <a:pt x="0" y="0"/>
                </a:moveTo>
                <a:lnTo>
                  <a:pt x="33527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6978395" y="3354323"/>
            <a:ext cx="2746375" cy="0"/>
          </a:xfrm>
          <a:custGeom>
            <a:avLst/>
            <a:gdLst/>
            <a:ahLst/>
            <a:cxnLst/>
            <a:rect l="l" t="t" r="r" b="b"/>
            <a:pathLst>
              <a:path w="2746375">
                <a:moveTo>
                  <a:pt x="0" y="0"/>
                </a:moveTo>
                <a:lnTo>
                  <a:pt x="274624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5939028" y="3354323"/>
            <a:ext cx="670560" cy="0"/>
          </a:xfrm>
          <a:custGeom>
            <a:avLst/>
            <a:gdLst/>
            <a:ahLst/>
            <a:cxnLst/>
            <a:rect l="l" t="t" r="r" b="b"/>
            <a:pathLst>
              <a:path w="670559">
                <a:moveTo>
                  <a:pt x="0" y="0"/>
                </a:moveTo>
                <a:lnTo>
                  <a:pt x="67056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4901184" y="3354323"/>
            <a:ext cx="670560" cy="0"/>
          </a:xfrm>
          <a:custGeom>
            <a:avLst/>
            <a:gdLst/>
            <a:ahLst/>
            <a:cxnLst/>
            <a:rect l="l" t="t" r="r" b="b"/>
            <a:pathLst>
              <a:path w="670560">
                <a:moveTo>
                  <a:pt x="0" y="0"/>
                </a:moveTo>
                <a:lnTo>
                  <a:pt x="67056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3863340" y="3354323"/>
            <a:ext cx="669290" cy="0"/>
          </a:xfrm>
          <a:custGeom>
            <a:avLst/>
            <a:gdLst/>
            <a:ahLst/>
            <a:cxnLst/>
            <a:rect l="l" t="t" r="r" b="b"/>
            <a:pathLst>
              <a:path w="669289">
                <a:moveTo>
                  <a:pt x="0" y="0"/>
                </a:moveTo>
                <a:lnTo>
                  <a:pt x="66903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2825495" y="3354323"/>
            <a:ext cx="669290" cy="0"/>
          </a:xfrm>
          <a:custGeom>
            <a:avLst/>
            <a:gdLst/>
            <a:ahLst/>
            <a:cxnLst/>
            <a:rect l="l" t="t" r="r" b="b"/>
            <a:pathLst>
              <a:path w="669289">
                <a:moveTo>
                  <a:pt x="0" y="0"/>
                </a:moveTo>
                <a:lnTo>
                  <a:pt x="66903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2121407" y="3354323"/>
            <a:ext cx="335280" cy="0"/>
          </a:xfrm>
          <a:custGeom>
            <a:avLst/>
            <a:gdLst/>
            <a:ahLst/>
            <a:cxnLst/>
            <a:rect l="l" t="t" r="r" b="b"/>
            <a:pathLst>
              <a:path w="335280">
                <a:moveTo>
                  <a:pt x="0" y="0"/>
                </a:moveTo>
                <a:lnTo>
                  <a:pt x="3352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4901184" y="2848355"/>
            <a:ext cx="5526405" cy="0"/>
          </a:xfrm>
          <a:custGeom>
            <a:avLst/>
            <a:gdLst/>
            <a:ahLst/>
            <a:cxnLst/>
            <a:rect l="l" t="t" r="r" b="b"/>
            <a:pathLst>
              <a:path w="5526405">
                <a:moveTo>
                  <a:pt x="0" y="0"/>
                </a:moveTo>
                <a:lnTo>
                  <a:pt x="552602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2825495" y="2848355"/>
            <a:ext cx="1706880" cy="0"/>
          </a:xfrm>
          <a:custGeom>
            <a:avLst/>
            <a:gdLst/>
            <a:ahLst/>
            <a:cxnLst/>
            <a:rect l="l" t="t" r="r" b="b"/>
            <a:pathLst>
              <a:path w="1706879">
                <a:moveTo>
                  <a:pt x="0" y="0"/>
                </a:moveTo>
                <a:lnTo>
                  <a:pt x="17068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2121407" y="2848355"/>
            <a:ext cx="335280" cy="0"/>
          </a:xfrm>
          <a:custGeom>
            <a:avLst/>
            <a:gdLst/>
            <a:ahLst/>
            <a:cxnLst/>
            <a:rect l="l" t="t" r="r" b="b"/>
            <a:pathLst>
              <a:path w="335280">
                <a:moveTo>
                  <a:pt x="0" y="0"/>
                </a:moveTo>
                <a:lnTo>
                  <a:pt x="3352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2121407" y="1836420"/>
            <a:ext cx="8305800" cy="0"/>
          </a:xfrm>
          <a:custGeom>
            <a:avLst/>
            <a:gdLst/>
            <a:ahLst/>
            <a:cxnLst/>
            <a:rect l="l" t="t" r="r" b="b"/>
            <a:pathLst>
              <a:path w="8305800">
                <a:moveTo>
                  <a:pt x="0" y="0"/>
                </a:moveTo>
                <a:lnTo>
                  <a:pt x="830580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9724643" y="3151632"/>
            <a:ext cx="367665" cy="1719580"/>
          </a:xfrm>
          <a:custGeom>
            <a:avLst/>
            <a:gdLst/>
            <a:ahLst/>
            <a:cxnLst/>
            <a:rect l="l" t="t" r="r" b="b"/>
            <a:pathLst>
              <a:path w="367665" h="1719579">
                <a:moveTo>
                  <a:pt x="0" y="0"/>
                </a:moveTo>
                <a:lnTo>
                  <a:pt x="367283" y="0"/>
                </a:lnTo>
                <a:lnTo>
                  <a:pt x="367283" y="1719072"/>
                </a:lnTo>
                <a:lnTo>
                  <a:pt x="0" y="1719072"/>
                </a:lnTo>
                <a:lnTo>
                  <a:pt x="0"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2456688" y="2442972"/>
            <a:ext cx="368935" cy="2428240"/>
          </a:xfrm>
          <a:custGeom>
            <a:avLst/>
            <a:gdLst/>
            <a:ahLst/>
            <a:cxnLst/>
            <a:rect l="l" t="t" r="r" b="b"/>
            <a:pathLst>
              <a:path w="368935" h="2428240">
                <a:moveTo>
                  <a:pt x="368807" y="0"/>
                </a:moveTo>
                <a:lnTo>
                  <a:pt x="0" y="0"/>
                </a:lnTo>
                <a:lnTo>
                  <a:pt x="0" y="2427732"/>
                </a:lnTo>
                <a:lnTo>
                  <a:pt x="368807" y="2427732"/>
                </a:lnTo>
                <a:lnTo>
                  <a:pt x="368807" y="0"/>
                </a:lnTo>
                <a:close/>
              </a:path>
            </a:pathLst>
          </a:custGeom>
          <a:solidFill>
            <a:srgbClr val="F4B18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3494532" y="2848355"/>
            <a:ext cx="368935" cy="2022475"/>
          </a:xfrm>
          <a:custGeom>
            <a:avLst/>
            <a:gdLst/>
            <a:ahLst/>
            <a:cxnLst/>
            <a:rect l="l" t="t" r="r" b="b"/>
            <a:pathLst>
              <a:path w="368935" h="2022475">
                <a:moveTo>
                  <a:pt x="368808" y="0"/>
                </a:moveTo>
                <a:lnTo>
                  <a:pt x="0" y="0"/>
                </a:lnTo>
                <a:lnTo>
                  <a:pt x="0" y="2022348"/>
                </a:lnTo>
                <a:lnTo>
                  <a:pt x="368808" y="2022348"/>
                </a:lnTo>
                <a:lnTo>
                  <a:pt x="368808" y="0"/>
                </a:lnTo>
                <a:close/>
              </a:path>
            </a:pathLst>
          </a:custGeom>
          <a:solidFill>
            <a:srgbClr val="F4B18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4532376" y="2747772"/>
            <a:ext cx="368935" cy="2123440"/>
          </a:xfrm>
          <a:custGeom>
            <a:avLst/>
            <a:gdLst/>
            <a:ahLst/>
            <a:cxnLst/>
            <a:rect l="l" t="t" r="r" b="b"/>
            <a:pathLst>
              <a:path w="368935" h="2123440">
                <a:moveTo>
                  <a:pt x="368808" y="0"/>
                </a:moveTo>
                <a:lnTo>
                  <a:pt x="0" y="0"/>
                </a:lnTo>
                <a:lnTo>
                  <a:pt x="0" y="2122932"/>
                </a:lnTo>
                <a:lnTo>
                  <a:pt x="368808" y="2122932"/>
                </a:lnTo>
                <a:lnTo>
                  <a:pt x="368808" y="0"/>
                </a:lnTo>
                <a:close/>
              </a:path>
            </a:pathLst>
          </a:custGeom>
          <a:solidFill>
            <a:srgbClr val="F4B18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5571744" y="3051048"/>
            <a:ext cx="367665" cy="1819910"/>
          </a:xfrm>
          <a:custGeom>
            <a:avLst/>
            <a:gdLst/>
            <a:ahLst/>
            <a:cxnLst/>
            <a:rect l="l" t="t" r="r" b="b"/>
            <a:pathLst>
              <a:path w="367664" h="1819910">
                <a:moveTo>
                  <a:pt x="367284" y="0"/>
                </a:moveTo>
                <a:lnTo>
                  <a:pt x="0" y="0"/>
                </a:lnTo>
                <a:lnTo>
                  <a:pt x="0" y="1819656"/>
                </a:lnTo>
                <a:lnTo>
                  <a:pt x="367284" y="1819656"/>
                </a:lnTo>
                <a:lnTo>
                  <a:pt x="367284" y="0"/>
                </a:lnTo>
                <a:close/>
              </a:path>
            </a:pathLst>
          </a:custGeom>
          <a:solidFill>
            <a:srgbClr val="F4B18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6609588" y="3151632"/>
            <a:ext cx="368935" cy="1719580"/>
          </a:xfrm>
          <a:custGeom>
            <a:avLst/>
            <a:gdLst/>
            <a:ahLst/>
            <a:cxnLst/>
            <a:rect l="l" t="t" r="r" b="b"/>
            <a:pathLst>
              <a:path w="368934" h="1719579">
                <a:moveTo>
                  <a:pt x="368807" y="0"/>
                </a:moveTo>
                <a:lnTo>
                  <a:pt x="0" y="0"/>
                </a:lnTo>
                <a:lnTo>
                  <a:pt x="0" y="1719072"/>
                </a:lnTo>
                <a:lnTo>
                  <a:pt x="368807" y="1719072"/>
                </a:lnTo>
                <a:lnTo>
                  <a:pt x="368807" y="0"/>
                </a:lnTo>
                <a:close/>
              </a:path>
            </a:pathLst>
          </a:custGeom>
          <a:solidFill>
            <a:srgbClr val="F4B18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7647431" y="3354323"/>
            <a:ext cx="368935" cy="1516380"/>
          </a:xfrm>
          <a:custGeom>
            <a:avLst/>
            <a:gdLst/>
            <a:ahLst/>
            <a:cxnLst/>
            <a:rect l="l" t="t" r="r" b="b"/>
            <a:pathLst>
              <a:path w="368934" h="1516379">
                <a:moveTo>
                  <a:pt x="368807" y="0"/>
                </a:moveTo>
                <a:lnTo>
                  <a:pt x="0" y="0"/>
                </a:lnTo>
                <a:lnTo>
                  <a:pt x="0" y="1516380"/>
                </a:lnTo>
                <a:lnTo>
                  <a:pt x="368807" y="1516380"/>
                </a:lnTo>
                <a:lnTo>
                  <a:pt x="368807" y="0"/>
                </a:lnTo>
                <a:close/>
              </a:path>
            </a:pathLst>
          </a:custGeom>
          <a:solidFill>
            <a:srgbClr val="F4B18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p:nvPr/>
        </p:nvSpPr>
        <p:spPr>
          <a:xfrm>
            <a:off x="2121407" y="4870703"/>
            <a:ext cx="8305800" cy="0"/>
          </a:xfrm>
          <a:custGeom>
            <a:avLst/>
            <a:gdLst/>
            <a:ahLst/>
            <a:cxnLst/>
            <a:rect l="l" t="t" r="r" b="b"/>
            <a:pathLst>
              <a:path w="8305800">
                <a:moveTo>
                  <a:pt x="0" y="0"/>
                </a:moveTo>
                <a:lnTo>
                  <a:pt x="830580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8" name="object 38"/>
          <p:cNvSpPr txBox="1"/>
          <p:nvPr/>
        </p:nvSpPr>
        <p:spPr>
          <a:xfrm>
            <a:off x="2108707" y="2051593"/>
            <a:ext cx="8331200"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tab pos="310515" algn="l"/>
                <a:tab pos="8317865" algn="l"/>
              </a:tabLst>
              <a:defRPr/>
            </a:pPr>
            <a:r>
              <a:rPr kumimoji="0" sz="2000" b="0" i="0" u="sng" strike="noStrike" kern="1200" cap="none" spc="0" normalizeH="0" baseline="0" noProof="0" dirty="0">
                <a:ln>
                  <a:noFill/>
                </a:ln>
                <a:solidFill>
                  <a:srgbClr val="3E3E3E"/>
                </a:solidFill>
                <a:effectLst/>
                <a:uLnTx/>
                <a:uFill>
                  <a:solidFill>
                    <a:srgbClr val="DADADA"/>
                  </a:solidFill>
                </a:uFill>
                <a:latin typeface="Calibri"/>
                <a:ea typeface="+mn-ea"/>
                <a:cs typeface="Calibri"/>
              </a:rPr>
              <a:t> 	24%	</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39" name="object 39"/>
          <p:cNvSpPr txBox="1"/>
          <p:nvPr/>
        </p:nvSpPr>
        <p:spPr>
          <a:xfrm>
            <a:off x="3445228" y="2456261"/>
            <a:ext cx="467359"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20%</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40" name="object 40"/>
          <p:cNvSpPr txBox="1"/>
          <p:nvPr/>
        </p:nvSpPr>
        <p:spPr>
          <a:xfrm>
            <a:off x="4483367" y="2355221"/>
            <a:ext cx="467359"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21%</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41" name="object 41"/>
          <p:cNvSpPr txBox="1"/>
          <p:nvPr/>
        </p:nvSpPr>
        <p:spPr>
          <a:xfrm>
            <a:off x="5521505" y="2658595"/>
            <a:ext cx="467359"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18%</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42" name="object 42"/>
          <p:cNvSpPr txBox="1"/>
          <p:nvPr/>
        </p:nvSpPr>
        <p:spPr>
          <a:xfrm>
            <a:off x="7597781" y="2961968"/>
            <a:ext cx="467359"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15%</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43" name="object 43"/>
          <p:cNvSpPr txBox="1"/>
          <p:nvPr/>
        </p:nvSpPr>
        <p:spPr>
          <a:xfrm>
            <a:off x="6559643" y="2759634"/>
            <a:ext cx="3582035"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tab pos="3126740" algn="l"/>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17%	17%</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44" name="object 44"/>
          <p:cNvSpPr txBox="1"/>
          <p:nvPr/>
        </p:nvSpPr>
        <p:spPr>
          <a:xfrm>
            <a:off x="1569165" y="3196888"/>
            <a:ext cx="377825" cy="1786255"/>
          </a:xfrm>
          <a:prstGeom prst="rect">
            <a:avLst/>
          </a:prstGeom>
        </p:spPr>
        <p:txBody>
          <a:bodyPr vert="horz" wrap="square" lIns="0" tIns="12065" rIns="0" bIns="0" rtlCol="0">
            <a:spAutoFit/>
          </a:bodyPr>
          <a:lstStyle/>
          <a:p>
            <a:pPr marL="0" marR="6985" lvl="0" indent="0" algn="r"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1</a:t>
            </a:r>
            <a:r>
              <a:rPr kumimoji="0" sz="1600" b="0" i="1" u="none" strike="noStrike" kern="1200" cap="none" spc="-10" normalizeH="0" baseline="0" noProof="0" dirty="0">
                <a:ln>
                  <a:noFill/>
                </a:ln>
                <a:solidFill>
                  <a:srgbClr val="595958"/>
                </a:solidFill>
                <a:effectLst/>
                <a:uLnTx/>
                <a:uFillTx/>
                <a:latin typeface="Calibri"/>
                <a:ea typeface="+mn-ea"/>
                <a:cs typeface="Calibri"/>
              </a:rPr>
              <a:t>5%</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45"/>
              </a:spcBef>
              <a:spcAft>
                <a:spcPts val="0"/>
              </a:spcAft>
              <a:buClrTx/>
              <a:buSzTx/>
              <a:buFontTx/>
              <a:buNone/>
              <a:tabLst/>
              <a:defRPr/>
            </a:pPr>
            <a:endParaRPr kumimoji="0" sz="1650" b="0" i="0" u="none" strike="noStrike" kern="1200" cap="none" spc="0" normalizeH="0" baseline="0" noProof="0">
              <a:ln>
                <a:noFill/>
              </a:ln>
              <a:solidFill>
                <a:prstClr val="black"/>
              </a:solidFill>
              <a:effectLst/>
              <a:uLnTx/>
              <a:uFillTx/>
              <a:latin typeface="Calibri"/>
              <a:ea typeface="+mn-ea"/>
              <a:cs typeface="Calibri"/>
            </a:endParaRPr>
          </a:p>
          <a:p>
            <a:pPr marL="0" marR="6985" lvl="0" indent="0" algn="r" defTabSz="914400" rtl="0" eaLnBrk="1" fontAlgn="auto" latinLnBrk="0" hangingPunct="1">
              <a:lnSpc>
                <a:spcPct val="100000"/>
              </a:lnSpc>
              <a:spcBef>
                <a:spcPts val="0"/>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1</a:t>
            </a:r>
            <a:r>
              <a:rPr kumimoji="0" sz="1600" b="0" i="1"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50"/>
              </a:spcBef>
              <a:spcAft>
                <a:spcPts val="0"/>
              </a:spcAft>
              <a:buClrTx/>
              <a:buSzTx/>
              <a:buFontTx/>
              <a:buNone/>
              <a:tabLst/>
              <a:defRPr/>
            </a:pPr>
            <a:endParaRPr kumimoji="0" sz="165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0"/>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5%</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45"/>
              </a:spcBef>
              <a:spcAft>
                <a:spcPts val="0"/>
              </a:spcAft>
              <a:buClrTx/>
              <a:buSzTx/>
              <a:buFontTx/>
              <a:buNone/>
              <a:tabLst/>
              <a:defRPr/>
            </a:pPr>
            <a:endParaRPr kumimoji="0" sz="165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45" name="object 45"/>
          <p:cNvSpPr txBox="1"/>
          <p:nvPr/>
        </p:nvSpPr>
        <p:spPr>
          <a:xfrm>
            <a:off x="1569165" y="2691171"/>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2</a:t>
            </a:r>
            <a:r>
              <a:rPr kumimoji="0" sz="1600" b="0" i="1"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46" name="object 46"/>
          <p:cNvSpPr txBox="1"/>
          <p:nvPr/>
        </p:nvSpPr>
        <p:spPr>
          <a:xfrm>
            <a:off x="1569165" y="2185455"/>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2</a:t>
            </a:r>
            <a:r>
              <a:rPr kumimoji="0" sz="1600" b="0" i="1" u="none" strike="noStrike" kern="1200" cap="none" spc="-10" normalizeH="0" baseline="0" noProof="0" dirty="0">
                <a:ln>
                  <a:noFill/>
                </a:ln>
                <a:solidFill>
                  <a:srgbClr val="595958"/>
                </a:solidFill>
                <a:effectLst/>
                <a:uLnTx/>
                <a:uFillTx/>
                <a:latin typeface="Calibri"/>
                <a:ea typeface="+mn-ea"/>
                <a:cs typeface="Calibri"/>
              </a:rPr>
              <a:t>5%</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47" name="object 47"/>
          <p:cNvSpPr txBox="1"/>
          <p:nvPr/>
        </p:nvSpPr>
        <p:spPr>
          <a:xfrm>
            <a:off x="1569165" y="1679738"/>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3</a:t>
            </a:r>
            <a:r>
              <a:rPr kumimoji="0" sz="1600" b="0" i="1"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48" name="object 48"/>
          <p:cNvSpPr/>
          <p:nvPr/>
        </p:nvSpPr>
        <p:spPr>
          <a:xfrm>
            <a:off x="1763163" y="5146363"/>
            <a:ext cx="921385" cy="906779"/>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9" name="object 49"/>
          <p:cNvSpPr/>
          <p:nvPr/>
        </p:nvSpPr>
        <p:spPr>
          <a:xfrm>
            <a:off x="3070623" y="5147388"/>
            <a:ext cx="642620" cy="614680"/>
          </a:xfrm>
          <a:custGeom>
            <a:avLst/>
            <a:gdLst/>
            <a:ahLst/>
            <a:cxnLst/>
            <a:rect l="l" t="t" r="r" b="b"/>
            <a:pathLst>
              <a:path w="642620" h="614679">
                <a:moveTo>
                  <a:pt x="82081" y="450850"/>
                </a:moveTo>
                <a:lnTo>
                  <a:pt x="61989" y="450850"/>
                </a:lnTo>
                <a:lnTo>
                  <a:pt x="55376" y="452120"/>
                </a:lnTo>
                <a:lnTo>
                  <a:pt x="23143" y="473710"/>
                </a:lnTo>
                <a:lnTo>
                  <a:pt x="2195" y="506730"/>
                </a:lnTo>
                <a:lnTo>
                  <a:pt x="0" y="520700"/>
                </a:lnTo>
                <a:lnTo>
                  <a:pt x="168" y="528320"/>
                </a:lnTo>
                <a:lnTo>
                  <a:pt x="18247" y="570230"/>
                </a:lnTo>
                <a:lnTo>
                  <a:pt x="23900" y="577850"/>
                </a:lnTo>
                <a:lnTo>
                  <a:pt x="64991" y="609600"/>
                </a:lnTo>
                <a:lnTo>
                  <a:pt x="78592" y="614680"/>
                </a:lnTo>
                <a:lnTo>
                  <a:pt x="98665" y="614680"/>
                </a:lnTo>
                <a:lnTo>
                  <a:pt x="135337" y="594360"/>
                </a:lnTo>
                <a:lnTo>
                  <a:pt x="92193" y="594360"/>
                </a:lnTo>
                <a:lnTo>
                  <a:pt x="78781" y="591820"/>
                </a:lnTo>
                <a:lnTo>
                  <a:pt x="65319" y="584200"/>
                </a:lnTo>
                <a:lnTo>
                  <a:pt x="55242" y="576580"/>
                </a:lnTo>
                <a:lnTo>
                  <a:pt x="50217" y="571500"/>
                </a:lnTo>
                <a:lnTo>
                  <a:pt x="45203" y="567690"/>
                </a:lnTo>
                <a:lnTo>
                  <a:pt x="22660" y="534670"/>
                </a:lnTo>
                <a:lnTo>
                  <a:pt x="20018" y="520700"/>
                </a:lnTo>
                <a:lnTo>
                  <a:pt x="20349" y="514350"/>
                </a:lnTo>
                <a:lnTo>
                  <a:pt x="41697" y="480060"/>
                </a:lnTo>
                <a:lnTo>
                  <a:pt x="61801" y="471170"/>
                </a:lnTo>
                <a:lnTo>
                  <a:pt x="119671" y="471170"/>
                </a:lnTo>
                <a:lnTo>
                  <a:pt x="109355" y="463550"/>
                </a:lnTo>
                <a:lnTo>
                  <a:pt x="95658" y="455930"/>
                </a:lnTo>
                <a:lnTo>
                  <a:pt x="82081" y="450850"/>
                </a:lnTo>
                <a:close/>
              </a:path>
              <a:path w="642620" h="614679">
                <a:moveTo>
                  <a:pt x="119671" y="471170"/>
                </a:moveTo>
                <a:lnTo>
                  <a:pt x="68532" y="471170"/>
                </a:lnTo>
                <a:lnTo>
                  <a:pt x="81994" y="473710"/>
                </a:lnTo>
                <a:lnTo>
                  <a:pt x="95380" y="481330"/>
                </a:lnTo>
                <a:lnTo>
                  <a:pt x="100367" y="485140"/>
                </a:lnTo>
                <a:lnTo>
                  <a:pt x="110207" y="492760"/>
                </a:lnTo>
                <a:lnTo>
                  <a:pt x="115065" y="497840"/>
                </a:lnTo>
                <a:lnTo>
                  <a:pt x="121212" y="504190"/>
                </a:lnTo>
                <a:lnTo>
                  <a:pt x="126457" y="510540"/>
                </a:lnTo>
                <a:lnTo>
                  <a:pt x="135131" y="523240"/>
                </a:lnTo>
                <a:lnTo>
                  <a:pt x="138014" y="530860"/>
                </a:lnTo>
                <a:lnTo>
                  <a:pt x="140897" y="544830"/>
                </a:lnTo>
                <a:lnTo>
                  <a:pt x="140592" y="551180"/>
                </a:lnTo>
                <a:lnTo>
                  <a:pt x="118888" y="585470"/>
                </a:lnTo>
                <a:lnTo>
                  <a:pt x="98873" y="594360"/>
                </a:lnTo>
                <a:lnTo>
                  <a:pt x="135337" y="594360"/>
                </a:lnTo>
                <a:lnTo>
                  <a:pt x="158852" y="558800"/>
                </a:lnTo>
                <a:lnTo>
                  <a:pt x="160986" y="544830"/>
                </a:lnTo>
                <a:lnTo>
                  <a:pt x="160760" y="537210"/>
                </a:lnTo>
                <a:lnTo>
                  <a:pt x="142304" y="494030"/>
                </a:lnTo>
                <a:lnTo>
                  <a:pt x="136525" y="487680"/>
                </a:lnTo>
                <a:lnTo>
                  <a:pt x="130000" y="480060"/>
                </a:lnTo>
                <a:lnTo>
                  <a:pt x="123109" y="473710"/>
                </a:lnTo>
                <a:lnTo>
                  <a:pt x="119671" y="471170"/>
                </a:lnTo>
                <a:close/>
              </a:path>
              <a:path w="642620" h="614679">
                <a:moveTo>
                  <a:pt x="175174" y="389890"/>
                </a:moveTo>
                <a:lnTo>
                  <a:pt x="170285" y="389890"/>
                </a:lnTo>
                <a:lnTo>
                  <a:pt x="167999" y="391160"/>
                </a:lnTo>
                <a:lnTo>
                  <a:pt x="166792" y="391160"/>
                </a:lnTo>
                <a:lnTo>
                  <a:pt x="164214" y="393700"/>
                </a:lnTo>
                <a:lnTo>
                  <a:pt x="163033" y="393700"/>
                </a:lnTo>
                <a:lnTo>
                  <a:pt x="160925" y="396240"/>
                </a:lnTo>
                <a:lnTo>
                  <a:pt x="160023" y="396240"/>
                </a:lnTo>
                <a:lnTo>
                  <a:pt x="157559" y="398780"/>
                </a:lnTo>
                <a:lnTo>
                  <a:pt x="156099" y="401320"/>
                </a:lnTo>
                <a:lnTo>
                  <a:pt x="153635" y="405130"/>
                </a:lnTo>
                <a:lnTo>
                  <a:pt x="152746" y="407670"/>
                </a:lnTo>
                <a:lnTo>
                  <a:pt x="151629" y="412750"/>
                </a:lnTo>
                <a:lnTo>
                  <a:pt x="151552" y="414020"/>
                </a:lnTo>
                <a:lnTo>
                  <a:pt x="151459" y="419100"/>
                </a:lnTo>
                <a:lnTo>
                  <a:pt x="151578" y="424180"/>
                </a:lnTo>
                <a:lnTo>
                  <a:pt x="152111" y="429260"/>
                </a:lnTo>
                <a:lnTo>
                  <a:pt x="153114" y="434340"/>
                </a:lnTo>
                <a:lnTo>
                  <a:pt x="127727" y="434340"/>
                </a:lnTo>
                <a:lnTo>
                  <a:pt x="128032" y="435610"/>
                </a:lnTo>
                <a:lnTo>
                  <a:pt x="208055" y="515620"/>
                </a:lnTo>
                <a:lnTo>
                  <a:pt x="211852" y="515620"/>
                </a:lnTo>
                <a:lnTo>
                  <a:pt x="212779" y="514350"/>
                </a:lnTo>
                <a:lnTo>
                  <a:pt x="214887" y="513080"/>
                </a:lnTo>
                <a:lnTo>
                  <a:pt x="216119" y="511810"/>
                </a:lnTo>
                <a:lnTo>
                  <a:pt x="218989" y="509270"/>
                </a:lnTo>
                <a:lnTo>
                  <a:pt x="220132" y="508000"/>
                </a:lnTo>
                <a:lnTo>
                  <a:pt x="221771" y="505460"/>
                </a:lnTo>
                <a:lnTo>
                  <a:pt x="222914" y="502920"/>
                </a:lnTo>
                <a:lnTo>
                  <a:pt x="222837" y="501650"/>
                </a:lnTo>
                <a:lnTo>
                  <a:pt x="222558" y="500380"/>
                </a:lnTo>
                <a:lnTo>
                  <a:pt x="170069" y="448310"/>
                </a:lnTo>
                <a:lnTo>
                  <a:pt x="168901" y="443230"/>
                </a:lnTo>
                <a:lnTo>
                  <a:pt x="168050" y="438150"/>
                </a:lnTo>
                <a:lnTo>
                  <a:pt x="166996" y="430530"/>
                </a:lnTo>
                <a:lnTo>
                  <a:pt x="166830" y="427990"/>
                </a:lnTo>
                <a:lnTo>
                  <a:pt x="167237" y="421640"/>
                </a:lnTo>
                <a:lnTo>
                  <a:pt x="167758" y="419100"/>
                </a:lnTo>
                <a:lnTo>
                  <a:pt x="169396" y="415290"/>
                </a:lnTo>
                <a:lnTo>
                  <a:pt x="170539" y="414020"/>
                </a:lnTo>
                <a:lnTo>
                  <a:pt x="173231" y="410210"/>
                </a:lnTo>
                <a:lnTo>
                  <a:pt x="174489" y="410210"/>
                </a:lnTo>
                <a:lnTo>
                  <a:pt x="177067" y="407670"/>
                </a:lnTo>
                <a:lnTo>
                  <a:pt x="178273" y="407670"/>
                </a:lnTo>
                <a:lnTo>
                  <a:pt x="180496" y="406400"/>
                </a:lnTo>
                <a:lnTo>
                  <a:pt x="181524" y="405130"/>
                </a:lnTo>
                <a:lnTo>
                  <a:pt x="183391" y="405130"/>
                </a:lnTo>
                <a:lnTo>
                  <a:pt x="184102" y="403860"/>
                </a:lnTo>
                <a:lnTo>
                  <a:pt x="185042" y="403860"/>
                </a:lnTo>
                <a:lnTo>
                  <a:pt x="185271" y="402590"/>
                </a:lnTo>
                <a:lnTo>
                  <a:pt x="185271" y="401320"/>
                </a:lnTo>
                <a:lnTo>
                  <a:pt x="185106" y="401320"/>
                </a:lnTo>
                <a:lnTo>
                  <a:pt x="184471" y="400050"/>
                </a:lnTo>
                <a:lnTo>
                  <a:pt x="183899" y="398780"/>
                </a:lnTo>
                <a:lnTo>
                  <a:pt x="182248" y="397510"/>
                </a:lnTo>
                <a:lnTo>
                  <a:pt x="181194" y="396240"/>
                </a:lnTo>
                <a:lnTo>
                  <a:pt x="179911" y="394970"/>
                </a:lnTo>
                <a:lnTo>
                  <a:pt x="177486" y="392430"/>
                </a:lnTo>
                <a:lnTo>
                  <a:pt x="175835" y="391160"/>
                </a:lnTo>
                <a:lnTo>
                  <a:pt x="175174" y="389890"/>
                </a:lnTo>
                <a:close/>
              </a:path>
              <a:path w="642620" h="614679">
                <a:moveTo>
                  <a:pt x="166729" y="320040"/>
                </a:moveTo>
                <a:lnTo>
                  <a:pt x="162830" y="320040"/>
                </a:lnTo>
                <a:lnTo>
                  <a:pt x="161916" y="321310"/>
                </a:lnTo>
                <a:lnTo>
                  <a:pt x="159807" y="322580"/>
                </a:lnTo>
                <a:lnTo>
                  <a:pt x="158550" y="323850"/>
                </a:lnTo>
                <a:lnTo>
                  <a:pt x="155680" y="326390"/>
                </a:lnTo>
                <a:lnTo>
                  <a:pt x="154575" y="327660"/>
                </a:lnTo>
                <a:lnTo>
                  <a:pt x="152924" y="330200"/>
                </a:lnTo>
                <a:lnTo>
                  <a:pt x="152352" y="330200"/>
                </a:lnTo>
                <a:lnTo>
                  <a:pt x="151717" y="332740"/>
                </a:lnTo>
                <a:lnTo>
                  <a:pt x="151921" y="334010"/>
                </a:lnTo>
                <a:lnTo>
                  <a:pt x="152225" y="334010"/>
                </a:lnTo>
                <a:lnTo>
                  <a:pt x="270564" y="453390"/>
                </a:lnTo>
                <a:lnTo>
                  <a:pt x="274361" y="453390"/>
                </a:lnTo>
                <a:lnTo>
                  <a:pt x="275276" y="452120"/>
                </a:lnTo>
                <a:lnTo>
                  <a:pt x="277384" y="450850"/>
                </a:lnTo>
                <a:lnTo>
                  <a:pt x="278616" y="449580"/>
                </a:lnTo>
                <a:lnTo>
                  <a:pt x="281486" y="447040"/>
                </a:lnTo>
                <a:lnTo>
                  <a:pt x="282629" y="445770"/>
                </a:lnTo>
                <a:lnTo>
                  <a:pt x="284267" y="443230"/>
                </a:lnTo>
                <a:lnTo>
                  <a:pt x="285410" y="440690"/>
                </a:lnTo>
                <a:lnTo>
                  <a:pt x="285334" y="439420"/>
                </a:lnTo>
                <a:lnTo>
                  <a:pt x="285067" y="438150"/>
                </a:lnTo>
                <a:lnTo>
                  <a:pt x="284598" y="438150"/>
                </a:lnTo>
                <a:lnTo>
                  <a:pt x="166729" y="320040"/>
                </a:lnTo>
                <a:close/>
              </a:path>
              <a:path w="642620" h="614679">
                <a:moveTo>
                  <a:pt x="140630" y="421640"/>
                </a:moveTo>
                <a:lnTo>
                  <a:pt x="138941" y="421640"/>
                </a:lnTo>
                <a:lnTo>
                  <a:pt x="137481" y="422910"/>
                </a:lnTo>
                <a:lnTo>
                  <a:pt x="136643" y="422910"/>
                </a:lnTo>
                <a:lnTo>
                  <a:pt x="134776" y="424180"/>
                </a:lnTo>
                <a:lnTo>
                  <a:pt x="133658" y="425450"/>
                </a:lnTo>
                <a:lnTo>
                  <a:pt x="131029" y="427990"/>
                </a:lnTo>
                <a:lnTo>
                  <a:pt x="129988" y="429260"/>
                </a:lnTo>
                <a:lnTo>
                  <a:pt x="128515" y="430530"/>
                </a:lnTo>
                <a:lnTo>
                  <a:pt x="127499" y="433070"/>
                </a:lnTo>
                <a:lnTo>
                  <a:pt x="127435" y="434340"/>
                </a:lnTo>
                <a:lnTo>
                  <a:pt x="153114" y="434340"/>
                </a:lnTo>
                <a:lnTo>
                  <a:pt x="141126" y="422910"/>
                </a:lnTo>
                <a:lnTo>
                  <a:pt x="140630" y="421640"/>
                </a:lnTo>
                <a:close/>
              </a:path>
              <a:path w="642620" h="614679">
                <a:moveTo>
                  <a:pt x="323659" y="302260"/>
                </a:moveTo>
                <a:lnTo>
                  <a:pt x="283645" y="302260"/>
                </a:lnTo>
                <a:lnTo>
                  <a:pt x="289627" y="303530"/>
                </a:lnTo>
                <a:lnTo>
                  <a:pt x="292611" y="303530"/>
                </a:lnTo>
                <a:lnTo>
                  <a:pt x="298593" y="307340"/>
                </a:lnTo>
                <a:lnTo>
                  <a:pt x="301603" y="309880"/>
                </a:lnTo>
                <a:lnTo>
                  <a:pt x="310798" y="318770"/>
                </a:lnTo>
                <a:lnTo>
                  <a:pt x="293754" y="335280"/>
                </a:lnTo>
                <a:lnTo>
                  <a:pt x="288763" y="341630"/>
                </a:lnTo>
                <a:lnTo>
                  <a:pt x="281092" y="354330"/>
                </a:lnTo>
                <a:lnTo>
                  <a:pt x="278552" y="359410"/>
                </a:lnTo>
                <a:lnTo>
                  <a:pt x="276089" y="370840"/>
                </a:lnTo>
                <a:lnTo>
                  <a:pt x="276216" y="375920"/>
                </a:lnTo>
                <a:lnTo>
                  <a:pt x="307394" y="406400"/>
                </a:lnTo>
                <a:lnTo>
                  <a:pt x="316233" y="405130"/>
                </a:lnTo>
                <a:lnTo>
                  <a:pt x="343656" y="386080"/>
                </a:lnTo>
                <a:lnTo>
                  <a:pt x="309363" y="386080"/>
                </a:lnTo>
                <a:lnTo>
                  <a:pt x="304803" y="384810"/>
                </a:lnTo>
                <a:lnTo>
                  <a:pt x="298301" y="377190"/>
                </a:lnTo>
                <a:lnTo>
                  <a:pt x="296624" y="374650"/>
                </a:lnTo>
                <a:lnTo>
                  <a:pt x="294758" y="369570"/>
                </a:lnTo>
                <a:lnTo>
                  <a:pt x="294592" y="367030"/>
                </a:lnTo>
                <a:lnTo>
                  <a:pt x="295824" y="360680"/>
                </a:lnTo>
                <a:lnTo>
                  <a:pt x="297259" y="356870"/>
                </a:lnTo>
                <a:lnTo>
                  <a:pt x="301768" y="349250"/>
                </a:lnTo>
                <a:lnTo>
                  <a:pt x="304892" y="345440"/>
                </a:lnTo>
                <a:lnTo>
                  <a:pt x="321262" y="328930"/>
                </a:lnTo>
                <a:lnTo>
                  <a:pt x="350254" y="328930"/>
                </a:lnTo>
                <a:lnTo>
                  <a:pt x="323659" y="302260"/>
                </a:lnTo>
                <a:close/>
              </a:path>
              <a:path w="642620" h="614679">
                <a:moveTo>
                  <a:pt x="172990" y="388620"/>
                </a:moveTo>
                <a:lnTo>
                  <a:pt x="172469" y="388620"/>
                </a:lnTo>
                <a:lnTo>
                  <a:pt x="171187" y="389890"/>
                </a:lnTo>
                <a:lnTo>
                  <a:pt x="173739" y="389890"/>
                </a:lnTo>
                <a:lnTo>
                  <a:pt x="172990" y="388620"/>
                </a:lnTo>
                <a:close/>
              </a:path>
              <a:path w="642620" h="614679">
                <a:moveTo>
                  <a:pt x="350254" y="328930"/>
                </a:moveTo>
                <a:lnTo>
                  <a:pt x="321262" y="328930"/>
                </a:lnTo>
                <a:lnTo>
                  <a:pt x="338039" y="345440"/>
                </a:lnTo>
                <a:lnTo>
                  <a:pt x="338249" y="349250"/>
                </a:lnTo>
                <a:lnTo>
                  <a:pt x="319446" y="386080"/>
                </a:lnTo>
                <a:lnTo>
                  <a:pt x="343656" y="386080"/>
                </a:lnTo>
                <a:lnTo>
                  <a:pt x="346256" y="382270"/>
                </a:lnTo>
                <a:lnTo>
                  <a:pt x="350650" y="369570"/>
                </a:lnTo>
                <a:lnTo>
                  <a:pt x="351641" y="363220"/>
                </a:lnTo>
                <a:lnTo>
                  <a:pt x="351400" y="355600"/>
                </a:lnTo>
                <a:lnTo>
                  <a:pt x="372164" y="355600"/>
                </a:lnTo>
                <a:lnTo>
                  <a:pt x="372545" y="354330"/>
                </a:lnTo>
                <a:lnTo>
                  <a:pt x="372786" y="353060"/>
                </a:lnTo>
                <a:lnTo>
                  <a:pt x="372494" y="351790"/>
                </a:lnTo>
                <a:lnTo>
                  <a:pt x="371783" y="350520"/>
                </a:lnTo>
                <a:lnTo>
                  <a:pt x="350254" y="328930"/>
                </a:lnTo>
                <a:close/>
              </a:path>
              <a:path w="642620" h="614679">
                <a:moveTo>
                  <a:pt x="372164" y="355600"/>
                </a:moveTo>
                <a:lnTo>
                  <a:pt x="351400" y="355600"/>
                </a:lnTo>
                <a:lnTo>
                  <a:pt x="360010" y="364490"/>
                </a:lnTo>
                <a:lnTo>
                  <a:pt x="363185" y="364490"/>
                </a:lnTo>
                <a:lnTo>
                  <a:pt x="365357" y="361950"/>
                </a:lnTo>
                <a:lnTo>
                  <a:pt x="366665" y="361950"/>
                </a:lnTo>
                <a:lnTo>
                  <a:pt x="369764" y="358140"/>
                </a:lnTo>
                <a:lnTo>
                  <a:pt x="370881" y="356870"/>
                </a:lnTo>
                <a:lnTo>
                  <a:pt x="372164" y="355600"/>
                </a:lnTo>
                <a:close/>
              </a:path>
              <a:path w="642620" h="614679">
                <a:moveTo>
                  <a:pt x="294186" y="281940"/>
                </a:moveTo>
                <a:lnTo>
                  <a:pt x="284280" y="281940"/>
                </a:lnTo>
                <a:lnTo>
                  <a:pt x="279175" y="283210"/>
                </a:lnTo>
                <a:lnTo>
                  <a:pt x="268621" y="289560"/>
                </a:lnTo>
                <a:lnTo>
                  <a:pt x="263147" y="293370"/>
                </a:lnTo>
                <a:lnTo>
                  <a:pt x="254422" y="302260"/>
                </a:lnTo>
                <a:lnTo>
                  <a:pt x="251679" y="304800"/>
                </a:lnTo>
                <a:lnTo>
                  <a:pt x="246815" y="312420"/>
                </a:lnTo>
                <a:lnTo>
                  <a:pt x="244770" y="316230"/>
                </a:lnTo>
                <a:lnTo>
                  <a:pt x="241430" y="322580"/>
                </a:lnTo>
                <a:lnTo>
                  <a:pt x="240135" y="326390"/>
                </a:lnTo>
                <a:lnTo>
                  <a:pt x="238319" y="331470"/>
                </a:lnTo>
                <a:lnTo>
                  <a:pt x="237849" y="334010"/>
                </a:lnTo>
                <a:lnTo>
                  <a:pt x="237798" y="336550"/>
                </a:lnTo>
                <a:lnTo>
                  <a:pt x="238103" y="337820"/>
                </a:lnTo>
                <a:lnTo>
                  <a:pt x="239386" y="340360"/>
                </a:lnTo>
                <a:lnTo>
                  <a:pt x="240440" y="341630"/>
                </a:lnTo>
                <a:lnTo>
                  <a:pt x="242789" y="344170"/>
                </a:lnTo>
                <a:lnTo>
                  <a:pt x="243653" y="345440"/>
                </a:lnTo>
                <a:lnTo>
                  <a:pt x="245355" y="346710"/>
                </a:lnTo>
                <a:lnTo>
                  <a:pt x="249965" y="346710"/>
                </a:lnTo>
                <a:lnTo>
                  <a:pt x="251133" y="345440"/>
                </a:lnTo>
                <a:lnTo>
                  <a:pt x="251781" y="344170"/>
                </a:lnTo>
                <a:lnTo>
                  <a:pt x="252949" y="339090"/>
                </a:lnTo>
                <a:lnTo>
                  <a:pt x="253800" y="336550"/>
                </a:lnTo>
                <a:lnTo>
                  <a:pt x="256023" y="330200"/>
                </a:lnTo>
                <a:lnTo>
                  <a:pt x="257585" y="326390"/>
                </a:lnTo>
                <a:lnTo>
                  <a:pt x="261560" y="318770"/>
                </a:lnTo>
                <a:lnTo>
                  <a:pt x="264354" y="316230"/>
                </a:lnTo>
                <a:lnTo>
                  <a:pt x="271263" y="308610"/>
                </a:lnTo>
                <a:lnTo>
                  <a:pt x="274463" y="306070"/>
                </a:lnTo>
                <a:lnTo>
                  <a:pt x="283645" y="302260"/>
                </a:lnTo>
                <a:lnTo>
                  <a:pt x="323659" y="302260"/>
                </a:lnTo>
                <a:lnTo>
                  <a:pt x="313528" y="292100"/>
                </a:lnTo>
                <a:lnTo>
                  <a:pt x="308664" y="289560"/>
                </a:lnTo>
                <a:lnTo>
                  <a:pt x="299063" y="283210"/>
                </a:lnTo>
                <a:lnTo>
                  <a:pt x="294186" y="281940"/>
                </a:lnTo>
                <a:close/>
              </a:path>
              <a:path w="642620" h="614679">
                <a:moveTo>
                  <a:pt x="331867" y="231140"/>
                </a:moveTo>
                <a:lnTo>
                  <a:pt x="328222" y="231140"/>
                </a:lnTo>
                <a:lnTo>
                  <a:pt x="327384" y="232410"/>
                </a:lnTo>
                <a:lnTo>
                  <a:pt x="325517" y="233680"/>
                </a:lnTo>
                <a:lnTo>
                  <a:pt x="324399" y="234950"/>
                </a:lnTo>
                <a:lnTo>
                  <a:pt x="321770" y="237490"/>
                </a:lnTo>
                <a:lnTo>
                  <a:pt x="320729" y="238760"/>
                </a:lnTo>
                <a:lnTo>
                  <a:pt x="319256" y="240030"/>
                </a:lnTo>
                <a:lnTo>
                  <a:pt x="318240" y="242570"/>
                </a:lnTo>
                <a:lnTo>
                  <a:pt x="318176" y="243840"/>
                </a:lnTo>
                <a:lnTo>
                  <a:pt x="318468" y="243840"/>
                </a:lnTo>
                <a:lnTo>
                  <a:pt x="318773" y="245110"/>
                </a:lnTo>
                <a:lnTo>
                  <a:pt x="398796" y="325120"/>
                </a:lnTo>
                <a:lnTo>
                  <a:pt x="402593" y="325120"/>
                </a:lnTo>
                <a:lnTo>
                  <a:pt x="403520" y="323850"/>
                </a:lnTo>
                <a:lnTo>
                  <a:pt x="405629" y="322580"/>
                </a:lnTo>
                <a:lnTo>
                  <a:pt x="406860" y="321310"/>
                </a:lnTo>
                <a:lnTo>
                  <a:pt x="409731" y="318770"/>
                </a:lnTo>
                <a:lnTo>
                  <a:pt x="410874" y="317500"/>
                </a:lnTo>
                <a:lnTo>
                  <a:pt x="412512" y="314960"/>
                </a:lnTo>
                <a:lnTo>
                  <a:pt x="413655" y="312420"/>
                </a:lnTo>
                <a:lnTo>
                  <a:pt x="413579" y="311150"/>
                </a:lnTo>
                <a:lnTo>
                  <a:pt x="413299" y="309880"/>
                </a:lnTo>
                <a:lnTo>
                  <a:pt x="357559" y="254000"/>
                </a:lnTo>
                <a:lnTo>
                  <a:pt x="356568" y="245110"/>
                </a:lnTo>
                <a:lnTo>
                  <a:pt x="356577" y="242570"/>
                </a:lnTo>
                <a:lnTo>
                  <a:pt x="342802" y="242570"/>
                </a:lnTo>
                <a:lnTo>
                  <a:pt x="331867" y="231140"/>
                </a:lnTo>
                <a:close/>
              </a:path>
              <a:path w="642620" h="614679">
                <a:moveTo>
                  <a:pt x="420080" y="209550"/>
                </a:moveTo>
                <a:lnTo>
                  <a:pt x="380140" y="209550"/>
                </a:lnTo>
                <a:lnTo>
                  <a:pt x="386820" y="210820"/>
                </a:lnTo>
                <a:lnTo>
                  <a:pt x="390223" y="212090"/>
                </a:lnTo>
                <a:lnTo>
                  <a:pt x="397132" y="217170"/>
                </a:lnTo>
                <a:lnTo>
                  <a:pt x="401120" y="219710"/>
                </a:lnTo>
                <a:lnTo>
                  <a:pt x="452403" y="270510"/>
                </a:lnTo>
                <a:lnTo>
                  <a:pt x="452911" y="271780"/>
                </a:lnTo>
                <a:lnTo>
                  <a:pt x="454689" y="271780"/>
                </a:lnTo>
                <a:lnTo>
                  <a:pt x="456213" y="270510"/>
                </a:lnTo>
                <a:lnTo>
                  <a:pt x="457114" y="270510"/>
                </a:lnTo>
                <a:lnTo>
                  <a:pt x="459223" y="269240"/>
                </a:lnTo>
                <a:lnTo>
                  <a:pt x="460493" y="267970"/>
                </a:lnTo>
                <a:lnTo>
                  <a:pt x="463363" y="264160"/>
                </a:lnTo>
                <a:lnTo>
                  <a:pt x="464468" y="262890"/>
                </a:lnTo>
                <a:lnTo>
                  <a:pt x="466106" y="261620"/>
                </a:lnTo>
                <a:lnTo>
                  <a:pt x="467249" y="259080"/>
                </a:lnTo>
                <a:lnTo>
                  <a:pt x="467351" y="257810"/>
                </a:lnTo>
                <a:lnTo>
                  <a:pt x="467185" y="256540"/>
                </a:lnTo>
                <a:lnTo>
                  <a:pt x="466436" y="256540"/>
                </a:lnTo>
                <a:lnTo>
                  <a:pt x="420080" y="209550"/>
                </a:lnTo>
                <a:close/>
              </a:path>
              <a:path w="642620" h="614679">
                <a:moveTo>
                  <a:pt x="381778" y="187960"/>
                </a:moveTo>
                <a:lnTo>
                  <a:pt x="347272" y="212090"/>
                </a:lnTo>
                <a:lnTo>
                  <a:pt x="342344" y="234950"/>
                </a:lnTo>
                <a:lnTo>
                  <a:pt x="342802" y="242570"/>
                </a:lnTo>
                <a:lnTo>
                  <a:pt x="356577" y="242570"/>
                </a:lnTo>
                <a:lnTo>
                  <a:pt x="356594" y="237490"/>
                </a:lnTo>
                <a:lnTo>
                  <a:pt x="358702" y="226060"/>
                </a:lnTo>
                <a:lnTo>
                  <a:pt x="361039" y="220980"/>
                </a:lnTo>
                <a:lnTo>
                  <a:pt x="367490" y="214630"/>
                </a:lnTo>
                <a:lnTo>
                  <a:pt x="370488" y="212090"/>
                </a:lnTo>
                <a:lnTo>
                  <a:pt x="376876" y="209550"/>
                </a:lnTo>
                <a:lnTo>
                  <a:pt x="420080" y="209550"/>
                </a:lnTo>
                <a:lnTo>
                  <a:pt x="412563" y="201930"/>
                </a:lnTo>
                <a:lnTo>
                  <a:pt x="407267" y="198120"/>
                </a:lnTo>
                <a:lnTo>
                  <a:pt x="397310" y="191770"/>
                </a:lnTo>
                <a:lnTo>
                  <a:pt x="381778" y="187960"/>
                </a:lnTo>
                <a:close/>
              </a:path>
              <a:path w="642620" h="614679">
                <a:moveTo>
                  <a:pt x="441849" y="44450"/>
                </a:moveTo>
                <a:lnTo>
                  <a:pt x="439868" y="44450"/>
                </a:lnTo>
                <a:lnTo>
                  <a:pt x="438407" y="45720"/>
                </a:lnTo>
                <a:lnTo>
                  <a:pt x="437506" y="45720"/>
                </a:lnTo>
                <a:lnTo>
                  <a:pt x="435334" y="48260"/>
                </a:lnTo>
                <a:lnTo>
                  <a:pt x="434064" y="48260"/>
                </a:lnTo>
                <a:lnTo>
                  <a:pt x="431194" y="52070"/>
                </a:lnTo>
                <a:lnTo>
                  <a:pt x="430101" y="53340"/>
                </a:lnTo>
                <a:lnTo>
                  <a:pt x="428577" y="54610"/>
                </a:lnTo>
                <a:lnTo>
                  <a:pt x="428006" y="55880"/>
                </a:lnTo>
                <a:lnTo>
                  <a:pt x="427244" y="57150"/>
                </a:lnTo>
                <a:lnTo>
                  <a:pt x="427142" y="58420"/>
                </a:lnTo>
                <a:lnTo>
                  <a:pt x="427498" y="59690"/>
                </a:lnTo>
                <a:lnTo>
                  <a:pt x="427790" y="59690"/>
                </a:lnTo>
                <a:lnTo>
                  <a:pt x="474158" y="106680"/>
                </a:lnTo>
                <a:lnTo>
                  <a:pt x="459718" y="106680"/>
                </a:lnTo>
                <a:lnTo>
                  <a:pt x="448008" y="110490"/>
                </a:lnTo>
                <a:lnTo>
                  <a:pt x="424361" y="142240"/>
                </a:lnTo>
                <a:lnTo>
                  <a:pt x="423777" y="148590"/>
                </a:lnTo>
                <a:lnTo>
                  <a:pt x="425771" y="162560"/>
                </a:lnTo>
                <a:lnTo>
                  <a:pt x="448504" y="196850"/>
                </a:lnTo>
                <a:lnTo>
                  <a:pt x="454244" y="203200"/>
                </a:lnTo>
                <a:lnTo>
                  <a:pt x="460289" y="207010"/>
                </a:lnTo>
                <a:lnTo>
                  <a:pt x="473002" y="215900"/>
                </a:lnTo>
                <a:lnTo>
                  <a:pt x="479377" y="218440"/>
                </a:lnTo>
                <a:lnTo>
                  <a:pt x="492141" y="220980"/>
                </a:lnTo>
                <a:lnTo>
                  <a:pt x="498516" y="220980"/>
                </a:lnTo>
                <a:lnTo>
                  <a:pt x="511229" y="217170"/>
                </a:lnTo>
                <a:lnTo>
                  <a:pt x="517300" y="213360"/>
                </a:lnTo>
                <a:lnTo>
                  <a:pt x="528438" y="201930"/>
                </a:lnTo>
                <a:lnTo>
                  <a:pt x="529896" y="199390"/>
                </a:lnTo>
                <a:lnTo>
                  <a:pt x="492395" y="199390"/>
                </a:lnTo>
                <a:lnTo>
                  <a:pt x="483429" y="196850"/>
                </a:lnTo>
                <a:lnTo>
                  <a:pt x="449075" y="163830"/>
                </a:lnTo>
                <a:lnTo>
                  <a:pt x="444249" y="146050"/>
                </a:lnTo>
                <a:lnTo>
                  <a:pt x="445888" y="137160"/>
                </a:lnTo>
                <a:lnTo>
                  <a:pt x="448148" y="133350"/>
                </a:lnTo>
                <a:lnTo>
                  <a:pt x="455819" y="125730"/>
                </a:lnTo>
                <a:lnTo>
                  <a:pt x="460924" y="123190"/>
                </a:lnTo>
                <a:lnTo>
                  <a:pt x="473345" y="120650"/>
                </a:lnTo>
                <a:lnTo>
                  <a:pt x="517703" y="120650"/>
                </a:lnTo>
                <a:lnTo>
                  <a:pt x="442382" y="45720"/>
                </a:lnTo>
                <a:lnTo>
                  <a:pt x="441849" y="44450"/>
                </a:lnTo>
                <a:close/>
              </a:path>
              <a:path w="642620" h="614679">
                <a:moveTo>
                  <a:pt x="517703" y="120650"/>
                </a:moveTo>
                <a:lnTo>
                  <a:pt x="480838" y="120650"/>
                </a:lnTo>
                <a:lnTo>
                  <a:pt x="489626" y="121920"/>
                </a:lnTo>
                <a:lnTo>
                  <a:pt x="521262" y="153670"/>
                </a:lnTo>
                <a:lnTo>
                  <a:pt x="521846" y="158750"/>
                </a:lnTo>
                <a:lnTo>
                  <a:pt x="522100" y="162560"/>
                </a:lnTo>
                <a:lnTo>
                  <a:pt x="521922" y="171450"/>
                </a:lnTo>
                <a:lnTo>
                  <a:pt x="521554" y="175260"/>
                </a:lnTo>
                <a:lnTo>
                  <a:pt x="519306" y="184150"/>
                </a:lnTo>
                <a:lnTo>
                  <a:pt x="516792" y="187960"/>
                </a:lnTo>
                <a:lnTo>
                  <a:pt x="515191" y="190500"/>
                </a:lnTo>
                <a:lnTo>
                  <a:pt x="509451" y="195580"/>
                </a:lnTo>
                <a:lnTo>
                  <a:pt x="505400" y="198120"/>
                </a:lnTo>
                <a:lnTo>
                  <a:pt x="496789" y="199390"/>
                </a:lnTo>
                <a:lnTo>
                  <a:pt x="529896" y="199390"/>
                </a:lnTo>
                <a:lnTo>
                  <a:pt x="532082" y="195580"/>
                </a:lnTo>
                <a:lnTo>
                  <a:pt x="536007" y="181610"/>
                </a:lnTo>
                <a:lnTo>
                  <a:pt x="536807" y="173990"/>
                </a:lnTo>
                <a:lnTo>
                  <a:pt x="536464" y="165100"/>
                </a:lnTo>
                <a:lnTo>
                  <a:pt x="560899" y="165100"/>
                </a:lnTo>
                <a:lnTo>
                  <a:pt x="560607" y="163830"/>
                </a:lnTo>
                <a:lnTo>
                  <a:pt x="560302" y="163830"/>
                </a:lnTo>
                <a:lnTo>
                  <a:pt x="559832" y="162560"/>
                </a:lnTo>
                <a:lnTo>
                  <a:pt x="517703" y="120650"/>
                </a:lnTo>
                <a:close/>
              </a:path>
              <a:path w="642620" h="614679">
                <a:moveTo>
                  <a:pt x="560835" y="165100"/>
                </a:moveTo>
                <a:lnTo>
                  <a:pt x="536464" y="165100"/>
                </a:lnTo>
                <a:lnTo>
                  <a:pt x="547386" y="176530"/>
                </a:lnTo>
                <a:lnTo>
                  <a:pt x="551209" y="176530"/>
                </a:lnTo>
                <a:lnTo>
                  <a:pt x="552047" y="175260"/>
                </a:lnTo>
                <a:lnTo>
                  <a:pt x="553914" y="173990"/>
                </a:lnTo>
                <a:lnTo>
                  <a:pt x="555006" y="172720"/>
                </a:lnTo>
                <a:lnTo>
                  <a:pt x="557406" y="170180"/>
                </a:lnTo>
                <a:lnTo>
                  <a:pt x="558346" y="170180"/>
                </a:lnTo>
                <a:lnTo>
                  <a:pt x="559743" y="167640"/>
                </a:lnTo>
                <a:lnTo>
                  <a:pt x="560251" y="166370"/>
                </a:lnTo>
                <a:lnTo>
                  <a:pt x="560835" y="165100"/>
                </a:lnTo>
                <a:close/>
              </a:path>
              <a:path w="642620" h="614679">
                <a:moveTo>
                  <a:pt x="586007" y="0"/>
                </a:moveTo>
                <a:lnTo>
                  <a:pt x="572189" y="0"/>
                </a:lnTo>
                <a:lnTo>
                  <a:pt x="565344" y="1270"/>
                </a:lnTo>
                <a:lnTo>
                  <a:pt x="530019" y="27940"/>
                </a:lnTo>
                <a:lnTo>
                  <a:pt x="524259" y="39370"/>
                </a:lnTo>
                <a:lnTo>
                  <a:pt x="521389" y="45720"/>
                </a:lnTo>
                <a:lnTo>
                  <a:pt x="520426" y="52070"/>
                </a:lnTo>
                <a:lnTo>
                  <a:pt x="520335" y="54610"/>
                </a:lnTo>
                <a:lnTo>
                  <a:pt x="521351" y="67310"/>
                </a:lnTo>
                <a:lnTo>
                  <a:pt x="542547" y="102870"/>
                </a:lnTo>
                <a:lnTo>
                  <a:pt x="547567" y="106680"/>
                </a:lnTo>
                <a:lnTo>
                  <a:pt x="552623" y="111760"/>
                </a:lnTo>
                <a:lnTo>
                  <a:pt x="557715" y="114300"/>
                </a:lnTo>
                <a:lnTo>
                  <a:pt x="562842" y="118110"/>
                </a:lnTo>
                <a:lnTo>
                  <a:pt x="569700" y="121920"/>
                </a:lnTo>
                <a:lnTo>
                  <a:pt x="576583" y="123190"/>
                </a:lnTo>
                <a:lnTo>
                  <a:pt x="590401" y="124460"/>
                </a:lnTo>
                <a:lnTo>
                  <a:pt x="597246" y="123190"/>
                </a:lnTo>
                <a:lnTo>
                  <a:pt x="610772" y="118110"/>
                </a:lnTo>
                <a:lnTo>
                  <a:pt x="617414" y="113030"/>
                </a:lnTo>
                <a:lnTo>
                  <a:pt x="626633" y="104140"/>
                </a:lnTo>
                <a:lnTo>
                  <a:pt x="588674" y="104140"/>
                </a:lnTo>
                <a:lnTo>
                  <a:pt x="579276" y="102870"/>
                </a:lnTo>
                <a:lnTo>
                  <a:pt x="548415" y="77470"/>
                </a:lnTo>
                <a:lnTo>
                  <a:pt x="539410" y="53340"/>
                </a:lnTo>
                <a:lnTo>
                  <a:pt x="539804" y="48260"/>
                </a:lnTo>
                <a:lnTo>
                  <a:pt x="573992" y="19050"/>
                </a:lnTo>
                <a:lnTo>
                  <a:pt x="617548" y="19050"/>
                </a:lnTo>
                <a:lnTo>
                  <a:pt x="615054" y="16510"/>
                </a:lnTo>
                <a:lnTo>
                  <a:pt x="604925" y="8890"/>
                </a:lnTo>
                <a:lnTo>
                  <a:pt x="599786" y="6350"/>
                </a:lnTo>
                <a:lnTo>
                  <a:pt x="592903" y="2540"/>
                </a:lnTo>
                <a:lnTo>
                  <a:pt x="586007" y="0"/>
                </a:lnTo>
                <a:close/>
              </a:path>
              <a:path w="642620" h="614679">
                <a:moveTo>
                  <a:pt x="617548" y="19050"/>
                </a:moveTo>
                <a:lnTo>
                  <a:pt x="573992" y="19050"/>
                </a:lnTo>
                <a:lnTo>
                  <a:pt x="583403" y="21590"/>
                </a:lnTo>
                <a:lnTo>
                  <a:pt x="597272" y="29210"/>
                </a:lnTo>
                <a:lnTo>
                  <a:pt x="601704" y="33020"/>
                </a:lnTo>
                <a:lnTo>
                  <a:pt x="605984" y="38100"/>
                </a:lnTo>
                <a:lnTo>
                  <a:pt x="610556" y="41910"/>
                </a:lnTo>
                <a:lnTo>
                  <a:pt x="614277" y="46990"/>
                </a:lnTo>
                <a:lnTo>
                  <a:pt x="619992" y="55880"/>
                </a:lnTo>
                <a:lnTo>
                  <a:pt x="621795" y="60960"/>
                </a:lnTo>
                <a:lnTo>
                  <a:pt x="623281" y="71120"/>
                </a:lnTo>
                <a:lnTo>
                  <a:pt x="622849" y="74930"/>
                </a:lnTo>
                <a:lnTo>
                  <a:pt x="593436" y="104140"/>
                </a:lnTo>
                <a:lnTo>
                  <a:pt x="626633" y="104140"/>
                </a:lnTo>
                <a:lnTo>
                  <a:pt x="630584" y="100330"/>
                </a:lnTo>
                <a:lnTo>
                  <a:pt x="635359" y="92710"/>
                </a:lnTo>
                <a:lnTo>
                  <a:pt x="641099" y="78740"/>
                </a:lnTo>
                <a:lnTo>
                  <a:pt x="642268" y="71120"/>
                </a:lnTo>
                <a:lnTo>
                  <a:pt x="641150" y="55880"/>
                </a:lnTo>
                <a:lnTo>
                  <a:pt x="620043" y="21590"/>
                </a:lnTo>
                <a:lnTo>
                  <a:pt x="617548" y="19050"/>
                </a:lnTo>
                <a:close/>
              </a:path>
            </a:pathLst>
          </a:custGeom>
          <a:solidFill>
            <a:srgbClr val="59595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0" name="object 50"/>
          <p:cNvSpPr/>
          <p:nvPr/>
        </p:nvSpPr>
        <p:spPr>
          <a:xfrm>
            <a:off x="4171002" y="5146645"/>
            <a:ext cx="594360" cy="516890"/>
          </a:xfrm>
          <a:custGeom>
            <a:avLst/>
            <a:gdLst/>
            <a:ahLst/>
            <a:cxnLst/>
            <a:rect l="l" t="t" r="r" b="b"/>
            <a:pathLst>
              <a:path w="594360" h="516889">
                <a:moveTo>
                  <a:pt x="76240" y="417830"/>
                </a:moveTo>
                <a:lnTo>
                  <a:pt x="45885" y="417830"/>
                </a:lnTo>
                <a:lnTo>
                  <a:pt x="144945" y="516889"/>
                </a:lnTo>
                <a:lnTo>
                  <a:pt x="148920" y="516889"/>
                </a:lnTo>
                <a:lnTo>
                  <a:pt x="149885" y="515619"/>
                </a:lnTo>
                <a:lnTo>
                  <a:pt x="152171" y="514350"/>
                </a:lnTo>
                <a:lnTo>
                  <a:pt x="153441" y="513080"/>
                </a:lnTo>
                <a:lnTo>
                  <a:pt x="156311" y="510539"/>
                </a:lnTo>
                <a:lnTo>
                  <a:pt x="157454" y="509269"/>
                </a:lnTo>
                <a:lnTo>
                  <a:pt x="159092" y="506730"/>
                </a:lnTo>
                <a:lnTo>
                  <a:pt x="159702" y="505459"/>
                </a:lnTo>
                <a:lnTo>
                  <a:pt x="160464" y="504189"/>
                </a:lnTo>
                <a:lnTo>
                  <a:pt x="160362" y="502919"/>
                </a:lnTo>
                <a:lnTo>
                  <a:pt x="160070" y="501650"/>
                </a:lnTo>
                <a:lnTo>
                  <a:pt x="76240" y="417830"/>
                </a:lnTo>
                <a:close/>
              </a:path>
              <a:path w="594360" h="516889">
                <a:moveTo>
                  <a:pt x="83108" y="356870"/>
                </a:moveTo>
                <a:lnTo>
                  <a:pt x="81165" y="356870"/>
                </a:lnTo>
                <a:lnTo>
                  <a:pt x="80632" y="358139"/>
                </a:lnTo>
                <a:lnTo>
                  <a:pt x="609" y="438150"/>
                </a:lnTo>
                <a:lnTo>
                  <a:pt x="292" y="438150"/>
                </a:lnTo>
                <a:lnTo>
                  <a:pt x="0" y="439419"/>
                </a:lnTo>
                <a:lnTo>
                  <a:pt x="660" y="441959"/>
                </a:lnTo>
                <a:lnTo>
                  <a:pt x="1155" y="441959"/>
                </a:lnTo>
                <a:lnTo>
                  <a:pt x="2565" y="444500"/>
                </a:lnTo>
                <a:lnTo>
                  <a:pt x="3479" y="445769"/>
                </a:lnTo>
                <a:lnTo>
                  <a:pt x="5702" y="448309"/>
                </a:lnTo>
                <a:lnTo>
                  <a:pt x="6743" y="448309"/>
                </a:lnTo>
                <a:lnTo>
                  <a:pt x="8674" y="449580"/>
                </a:lnTo>
                <a:lnTo>
                  <a:pt x="9525" y="450850"/>
                </a:lnTo>
                <a:lnTo>
                  <a:pt x="13436" y="450850"/>
                </a:lnTo>
                <a:lnTo>
                  <a:pt x="45885" y="417830"/>
                </a:lnTo>
                <a:lnTo>
                  <a:pt x="76240" y="417830"/>
                </a:lnTo>
                <a:lnTo>
                  <a:pt x="60998" y="402589"/>
                </a:lnTo>
                <a:lnTo>
                  <a:pt x="93459" y="370839"/>
                </a:lnTo>
                <a:lnTo>
                  <a:pt x="94056" y="368300"/>
                </a:lnTo>
                <a:lnTo>
                  <a:pt x="93548" y="365759"/>
                </a:lnTo>
                <a:lnTo>
                  <a:pt x="93078" y="365759"/>
                </a:lnTo>
                <a:lnTo>
                  <a:pt x="91668" y="363220"/>
                </a:lnTo>
                <a:lnTo>
                  <a:pt x="90766" y="363220"/>
                </a:lnTo>
                <a:lnTo>
                  <a:pt x="88531" y="360680"/>
                </a:lnTo>
                <a:lnTo>
                  <a:pt x="87490" y="359409"/>
                </a:lnTo>
                <a:lnTo>
                  <a:pt x="85559" y="358139"/>
                </a:lnTo>
                <a:lnTo>
                  <a:pt x="84683" y="358139"/>
                </a:lnTo>
                <a:lnTo>
                  <a:pt x="83108" y="356870"/>
                </a:lnTo>
                <a:close/>
              </a:path>
              <a:path w="594360" h="516889">
                <a:moveTo>
                  <a:pt x="220547" y="344170"/>
                </a:moveTo>
                <a:lnTo>
                  <a:pt x="186512" y="344170"/>
                </a:lnTo>
                <a:lnTo>
                  <a:pt x="189509" y="345439"/>
                </a:lnTo>
                <a:lnTo>
                  <a:pt x="195478" y="349250"/>
                </a:lnTo>
                <a:lnTo>
                  <a:pt x="198501" y="351789"/>
                </a:lnTo>
                <a:lnTo>
                  <a:pt x="207695" y="360680"/>
                </a:lnTo>
                <a:lnTo>
                  <a:pt x="190639" y="377189"/>
                </a:lnTo>
                <a:lnTo>
                  <a:pt x="185648" y="383539"/>
                </a:lnTo>
                <a:lnTo>
                  <a:pt x="177977" y="396239"/>
                </a:lnTo>
                <a:lnTo>
                  <a:pt x="175437" y="401320"/>
                </a:lnTo>
                <a:lnTo>
                  <a:pt x="172986" y="412750"/>
                </a:lnTo>
                <a:lnTo>
                  <a:pt x="173101" y="417830"/>
                </a:lnTo>
                <a:lnTo>
                  <a:pt x="199910" y="447039"/>
                </a:lnTo>
                <a:lnTo>
                  <a:pt x="204279" y="448309"/>
                </a:lnTo>
                <a:lnTo>
                  <a:pt x="213131" y="447039"/>
                </a:lnTo>
                <a:lnTo>
                  <a:pt x="240544" y="427989"/>
                </a:lnTo>
                <a:lnTo>
                  <a:pt x="206260" y="427989"/>
                </a:lnTo>
                <a:lnTo>
                  <a:pt x="201688" y="425450"/>
                </a:lnTo>
                <a:lnTo>
                  <a:pt x="195186" y="419100"/>
                </a:lnTo>
                <a:lnTo>
                  <a:pt x="193509" y="416559"/>
                </a:lnTo>
                <a:lnTo>
                  <a:pt x="191643" y="411480"/>
                </a:lnTo>
                <a:lnTo>
                  <a:pt x="191477" y="407669"/>
                </a:lnTo>
                <a:lnTo>
                  <a:pt x="192709" y="401320"/>
                </a:lnTo>
                <a:lnTo>
                  <a:pt x="194144" y="398780"/>
                </a:lnTo>
                <a:lnTo>
                  <a:pt x="198653" y="391159"/>
                </a:lnTo>
                <a:lnTo>
                  <a:pt x="201777" y="387350"/>
                </a:lnTo>
                <a:lnTo>
                  <a:pt x="218147" y="370839"/>
                </a:lnTo>
                <a:lnTo>
                  <a:pt x="247147" y="370839"/>
                </a:lnTo>
                <a:lnTo>
                  <a:pt x="220547" y="344170"/>
                </a:lnTo>
                <a:close/>
              </a:path>
              <a:path w="594360" h="516889">
                <a:moveTo>
                  <a:pt x="247147" y="370839"/>
                </a:moveTo>
                <a:lnTo>
                  <a:pt x="218147" y="370839"/>
                </a:lnTo>
                <a:lnTo>
                  <a:pt x="234937" y="387350"/>
                </a:lnTo>
                <a:lnTo>
                  <a:pt x="235140" y="391159"/>
                </a:lnTo>
                <a:lnTo>
                  <a:pt x="216331" y="427989"/>
                </a:lnTo>
                <a:lnTo>
                  <a:pt x="240544" y="427989"/>
                </a:lnTo>
                <a:lnTo>
                  <a:pt x="243154" y="424180"/>
                </a:lnTo>
                <a:lnTo>
                  <a:pt x="247548" y="411480"/>
                </a:lnTo>
                <a:lnTo>
                  <a:pt x="248526" y="403859"/>
                </a:lnTo>
                <a:lnTo>
                  <a:pt x="248285" y="397509"/>
                </a:lnTo>
                <a:lnTo>
                  <a:pt x="268414" y="397509"/>
                </a:lnTo>
                <a:lnTo>
                  <a:pt x="269062" y="396239"/>
                </a:lnTo>
                <a:lnTo>
                  <a:pt x="269443" y="396239"/>
                </a:lnTo>
                <a:lnTo>
                  <a:pt x="269671" y="393700"/>
                </a:lnTo>
                <a:lnTo>
                  <a:pt x="269379" y="393700"/>
                </a:lnTo>
                <a:lnTo>
                  <a:pt x="268681" y="392430"/>
                </a:lnTo>
                <a:lnTo>
                  <a:pt x="247147" y="370839"/>
                </a:lnTo>
                <a:close/>
              </a:path>
              <a:path w="594360" h="516889">
                <a:moveTo>
                  <a:pt x="268414" y="397509"/>
                </a:moveTo>
                <a:lnTo>
                  <a:pt x="248285" y="397509"/>
                </a:lnTo>
                <a:lnTo>
                  <a:pt x="256895" y="406400"/>
                </a:lnTo>
                <a:lnTo>
                  <a:pt x="259156" y="406400"/>
                </a:lnTo>
                <a:lnTo>
                  <a:pt x="260083" y="405130"/>
                </a:lnTo>
                <a:lnTo>
                  <a:pt x="262242" y="403859"/>
                </a:lnTo>
                <a:lnTo>
                  <a:pt x="263550" y="402589"/>
                </a:lnTo>
                <a:lnTo>
                  <a:pt x="266661" y="400050"/>
                </a:lnTo>
                <a:lnTo>
                  <a:pt x="267766" y="398780"/>
                </a:lnTo>
                <a:lnTo>
                  <a:pt x="268414" y="397509"/>
                </a:lnTo>
                <a:close/>
              </a:path>
              <a:path w="594360" h="516889">
                <a:moveTo>
                  <a:pt x="191071" y="323850"/>
                </a:moveTo>
                <a:lnTo>
                  <a:pt x="181165" y="323850"/>
                </a:lnTo>
                <a:lnTo>
                  <a:pt x="176060" y="325120"/>
                </a:lnTo>
                <a:lnTo>
                  <a:pt x="165519" y="331470"/>
                </a:lnTo>
                <a:lnTo>
                  <a:pt x="160032" y="335280"/>
                </a:lnTo>
                <a:lnTo>
                  <a:pt x="151307" y="344170"/>
                </a:lnTo>
                <a:lnTo>
                  <a:pt x="148564" y="346709"/>
                </a:lnTo>
                <a:lnTo>
                  <a:pt x="134683" y="378459"/>
                </a:lnTo>
                <a:lnTo>
                  <a:pt x="134988" y="379730"/>
                </a:lnTo>
                <a:lnTo>
                  <a:pt x="136283" y="382270"/>
                </a:lnTo>
                <a:lnTo>
                  <a:pt x="137337" y="383539"/>
                </a:lnTo>
                <a:lnTo>
                  <a:pt x="139674" y="386080"/>
                </a:lnTo>
                <a:lnTo>
                  <a:pt x="140538" y="386080"/>
                </a:lnTo>
                <a:lnTo>
                  <a:pt x="142240" y="387350"/>
                </a:lnTo>
                <a:lnTo>
                  <a:pt x="143027" y="388620"/>
                </a:lnTo>
                <a:lnTo>
                  <a:pt x="146850" y="388620"/>
                </a:lnTo>
                <a:lnTo>
                  <a:pt x="148031" y="387350"/>
                </a:lnTo>
                <a:lnTo>
                  <a:pt x="148666" y="386080"/>
                </a:lnTo>
                <a:lnTo>
                  <a:pt x="149847" y="381000"/>
                </a:lnTo>
                <a:lnTo>
                  <a:pt x="150698" y="378459"/>
                </a:lnTo>
                <a:lnTo>
                  <a:pt x="180543" y="344170"/>
                </a:lnTo>
                <a:lnTo>
                  <a:pt x="220547" y="344170"/>
                </a:lnTo>
                <a:lnTo>
                  <a:pt x="210413" y="334009"/>
                </a:lnTo>
                <a:lnTo>
                  <a:pt x="205549" y="330200"/>
                </a:lnTo>
                <a:lnTo>
                  <a:pt x="195948" y="325120"/>
                </a:lnTo>
                <a:lnTo>
                  <a:pt x="191071" y="323850"/>
                </a:lnTo>
                <a:close/>
              </a:path>
              <a:path w="594360" h="516889">
                <a:moveTo>
                  <a:pt x="277723" y="232409"/>
                </a:moveTo>
                <a:lnTo>
                  <a:pt x="274383" y="232409"/>
                </a:lnTo>
                <a:lnTo>
                  <a:pt x="267639" y="233679"/>
                </a:lnTo>
                <a:lnTo>
                  <a:pt x="239826" y="266700"/>
                </a:lnTo>
                <a:lnTo>
                  <a:pt x="239220" y="275589"/>
                </a:lnTo>
                <a:lnTo>
                  <a:pt x="239687" y="284480"/>
                </a:lnTo>
                <a:lnTo>
                  <a:pt x="215061" y="284480"/>
                </a:lnTo>
                <a:lnTo>
                  <a:pt x="215671" y="287019"/>
                </a:lnTo>
                <a:lnTo>
                  <a:pt x="295694" y="367030"/>
                </a:lnTo>
                <a:lnTo>
                  <a:pt x="297903" y="367030"/>
                </a:lnTo>
                <a:lnTo>
                  <a:pt x="299478" y="365759"/>
                </a:lnTo>
                <a:lnTo>
                  <a:pt x="300405" y="365759"/>
                </a:lnTo>
                <a:lnTo>
                  <a:pt x="302514" y="364489"/>
                </a:lnTo>
                <a:lnTo>
                  <a:pt x="303745" y="363220"/>
                </a:lnTo>
                <a:lnTo>
                  <a:pt x="306616" y="359409"/>
                </a:lnTo>
                <a:lnTo>
                  <a:pt x="307759" y="358139"/>
                </a:lnTo>
                <a:lnTo>
                  <a:pt x="309397" y="356870"/>
                </a:lnTo>
                <a:lnTo>
                  <a:pt x="310540" y="354330"/>
                </a:lnTo>
                <a:lnTo>
                  <a:pt x="310642" y="353059"/>
                </a:lnTo>
                <a:lnTo>
                  <a:pt x="310464" y="353059"/>
                </a:lnTo>
                <a:lnTo>
                  <a:pt x="310184" y="351789"/>
                </a:lnTo>
                <a:lnTo>
                  <a:pt x="254444" y="295909"/>
                </a:lnTo>
                <a:lnTo>
                  <a:pt x="253453" y="287019"/>
                </a:lnTo>
                <a:lnTo>
                  <a:pt x="253365" y="279400"/>
                </a:lnTo>
                <a:lnTo>
                  <a:pt x="255003" y="267969"/>
                </a:lnTo>
                <a:lnTo>
                  <a:pt x="257086" y="262889"/>
                </a:lnTo>
                <a:lnTo>
                  <a:pt x="263118" y="256539"/>
                </a:lnTo>
                <a:lnTo>
                  <a:pt x="265976" y="255269"/>
                </a:lnTo>
                <a:lnTo>
                  <a:pt x="272008" y="254000"/>
                </a:lnTo>
                <a:lnTo>
                  <a:pt x="314721" y="254000"/>
                </a:lnTo>
                <a:lnTo>
                  <a:pt x="305854" y="245109"/>
                </a:lnTo>
                <a:lnTo>
                  <a:pt x="304914" y="236219"/>
                </a:lnTo>
                <a:lnTo>
                  <a:pt x="304901" y="234950"/>
                </a:lnTo>
                <a:lnTo>
                  <a:pt x="290918" y="234950"/>
                </a:lnTo>
                <a:lnTo>
                  <a:pt x="287629" y="233679"/>
                </a:lnTo>
                <a:lnTo>
                  <a:pt x="284340" y="233679"/>
                </a:lnTo>
                <a:lnTo>
                  <a:pt x="277723" y="232409"/>
                </a:lnTo>
                <a:close/>
              </a:path>
              <a:path w="594360" h="516889">
                <a:moveTo>
                  <a:pt x="314721" y="254000"/>
                </a:moveTo>
                <a:lnTo>
                  <a:pt x="275158" y="254000"/>
                </a:lnTo>
                <a:lnTo>
                  <a:pt x="281724" y="255269"/>
                </a:lnTo>
                <a:lnTo>
                  <a:pt x="285051" y="256539"/>
                </a:lnTo>
                <a:lnTo>
                  <a:pt x="291858" y="260350"/>
                </a:lnTo>
                <a:lnTo>
                  <a:pt x="295224" y="262889"/>
                </a:lnTo>
                <a:lnTo>
                  <a:pt x="347091" y="314959"/>
                </a:lnTo>
                <a:lnTo>
                  <a:pt x="350888" y="314959"/>
                </a:lnTo>
                <a:lnTo>
                  <a:pt x="351828" y="313689"/>
                </a:lnTo>
                <a:lnTo>
                  <a:pt x="353999" y="312419"/>
                </a:lnTo>
                <a:lnTo>
                  <a:pt x="355206" y="311150"/>
                </a:lnTo>
                <a:lnTo>
                  <a:pt x="357962" y="308609"/>
                </a:lnTo>
                <a:lnTo>
                  <a:pt x="359079" y="307339"/>
                </a:lnTo>
                <a:lnTo>
                  <a:pt x="360718" y="304800"/>
                </a:lnTo>
                <a:lnTo>
                  <a:pt x="361289" y="304800"/>
                </a:lnTo>
                <a:lnTo>
                  <a:pt x="361937" y="302259"/>
                </a:lnTo>
                <a:lnTo>
                  <a:pt x="361873" y="300989"/>
                </a:lnTo>
                <a:lnTo>
                  <a:pt x="361594" y="300989"/>
                </a:lnTo>
                <a:lnTo>
                  <a:pt x="314721" y="254000"/>
                </a:lnTo>
                <a:close/>
              </a:path>
              <a:path w="594360" h="516889">
                <a:moveTo>
                  <a:pt x="228765" y="273050"/>
                </a:moveTo>
                <a:lnTo>
                  <a:pt x="225107" y="273050"/>
                </a:lnTo>
                <a:lnTo>
                  <a:pt x="224282" y="274319"/>
                </a:lnTo>
                <a:lnTo>
                  <a:pt x="222402" y="275589"/>
                </a:lnTo>
                <a:lnTo>
                  <a:pt x="221284" y="276859"/>
                </a:lnTo>
                <a:lnTo>
                  <a:pt x="218655" y="279400"/>
                </a:lnTo>
                <a:lnTo>
                  <a:pt x="217614" y="279400"/>
                </a:lnTo>
                <a:lnTo>
                  <a:pt x="216154" y="281939"/>
                </a:lnTo>
                <a:lnTo>
                  <a:pt x="215658" y="283209"/>
                </a:lnTo>
                <a:lnTo>
                  <a:pt x="215125" y="284480"/>
                </a:lnTo>
                <a:lnTo>
                  <a:pt x="239687" y="284480"/>
                </a:lnTo>
                <a:lnTo>
                  <a:pt x="228765" y="273050"/>
                </a:lnTo>
                <a:close/>
              </a:path>
              <a:path w="594360" h="516889">
                <a:moveTo>
                  <a:pt x="365675" y="201929"/>
                </a:moveTo>
                <a:lnTo>
                  <a:pt x="326656" y="201929"/>
                </a:lnTo>
                <a:lnTo>
                  <a:pt x="333209" y="203199"/>
                </a:lnTo>
                <a:lnTo>
                  <a:pt x="336524" y="204469"/>
                </a:lnTo>
                <a:lnTo>
                  <a:pt x="346544" y="212089"/>
                </a:lnTo>
                <a:lnTo>
                  <a:pt x="398411" y="264159"/>
                </a:lnTo>
                <a:lnTo>
                  <a:pt x="400710" y="264159"/>
                </a:lnTo>
                <a:lnTo>
                  <a:pt x="402297" y="262889"/>
                </a:lnTo>
                <a:lnTo>
                  <a:pt x="403212" y="262889"/>
                </a:lnTo>
                <a:lnTo>
                  <a:pt x="405320" y="261619"/>
                </a:lnTo>
                <a:lnTo>
                  <a:pt x="406590" y="260350"/>
                </a:lnTo>
                <a:lnTo>
                  <a:pt x="409460" y="256539"/>
                </a:lnTo>
                <a:lnTo>
                  <a:pt x="410565" y="256539"/>
                </a:lnTo>
                <a:lnTo>
                  <a:pt x="412203" y="254000"/>
                </a:lnTo>
                <a:lnTo>
                  <a:pt x="413346" y="251459"/>
                </a:lnTo>
                <a:lnTo>
                  <a:pt x="413448" y="250189"/>
                </a:lnTo>
                <a:lnTo>
                  <a:pt x="413283" y="250189"/>
                </a:lnTo>
                <a:lnTo>
                  <a:pt x="413004" y="248919"/>
                </a:lnTo>
                <a:lnTo>
                  <a:pt x="412534" y="248919"/>
                </a:lnTo>
                <a:lnTo>
                  <a:pt x="365675" y="201929"/>
                </a:lnTo>
                <a:close/>
              </a:path>
              <a:path w="594360" h="516889">
                <a:moveTo>
                  <a:pt x="426986" y="85089"/>
                </a:moveTo>
                <a:lnTo>
                  <a:pt x="420649" y="85089"/>
                </a:lnTo>
                <a:lnTo>
                  <a:pt x="408114" y="88899"/>
                </a:lnTo>
                <a:lnTo>
                  <a:pt x="384505" y="120650"/>
                </a:lnTo>
                <a:lnTo>
                  <a:pt x="382828" y="140969"/>
                </a:lnTo>
                <a:lnTo>
                  <a:pt x="358305" y="140969"/>
                </a:lnTo>
                <a:lnTo>
                  <a:pt x="358597" y="142239"/>
                </a:lnTo>
                <a:lnTo>
                  <a:pt x="358927" y="143509"/>
                </a:lnTo>
                <a:lnTo>
                  <a:pt x="470382" y="254000"/>
                </a:lnTo>
                <a:lnTo>
                  <a:pt x="470903" y="255269"/>
                </a:lnTo>
                <a:lnTo>
                  <a:pt x="472681" y="255269"/>
                </a:lnTo>
                <a:lnTo>
                  <a:pt x="474268" y="254000"/>
                </a:lnTo>
                <a:lnTo>
                  <a:pt x="475183" y="254000"/>
                </a:lnTo>
                <a:lnTo>
                  <a:pt x="477304" y="252729"/>
                </a:lnTo>
                <a:lnTo>
                  <a:pt x="478523" y="251459"/>
                </a:lnTo>
                <a:lnTo>
                  <a:pt x="481393" y="247650"/>
                </a:lnTo>
                <a:lnTo>
                  <a:pt x="482536" y="246379"/>
                </a:lnTo>
                <a:lnTo>
                  <a:pt x="484187" y="245109"/>
                </a:lnTo>
                <a:lnTo>
                  <a:pt x="484733" y="243839"/>
                </a:lnTo>
                <a:lnTo>
                  <a:pt x="485330" y="242569"/>
                </a:lnTo>
                <a:lnTo>
                  <a:pt x="485406" y="241300"/>
                </a:lnTo>
                <a:lnTo>
                  <a:pt x="485178" y="240029"/>
                </a:lnTo>
                <a:lnTo>
                  <a:pt x="484886" y="240029"/>
                </a:lnTo>
                <a:lnTo>
                  <a:pt x="444868" y="199389"/>
                </a:lnTo>
                <a:lnTo>
                  <a:pt x="459600" y="199389"/>
                </a:lnTo>
                <a:lnTo>
                  <a:pt x="462749" y="198119"/>
                </a:lnTo>
                <a:lnTo>
                  <a:pt x="468553" y="196849"/>
                </a:lnTo>
                <a:lnTo>
                  <a:pt x="471233" y="195579"/>
                </a:lnTo>
                <a:lnTo>
                  <a:pt x="476161" y="191769"/>
                </a:lnTo>
                <a:lnTo>
                  <a:pt x="478561" y="190499"/>
                </a:lnTo>
                <a:lnTo>
                  <a:pt x="483793" y="185419"/>
                </a:lnTo>
                <a:lnTo>
                  <a:pt x="438277" y="185419"/>
                </a:lnTo>
                <a:lnTo>
                  <a:pt x="429412" y="184149"/>
                </a:lnTo>
                <a:lnTo>
                  <a:pt x="397954" y="153669"/>
                </a:lnTo>
                <a:lnTo>
                  <a:pt x="397383" y="147319"/>
                </a:lnTo>
                <a:lnTo>
                  <a:pt x="397141" y="143509"/>
                </a:lnTo>
                <a:lnTo>
                  <a:pt x="397344" y="134619"/>
                </a:lnTo>
                <a:lnTo>
                  <a:pt x="422478" y="106679"/>
                </a:lnTo>
                <a:lnTo>
                  <a:pt x="468238" y="106679"/>
                </a:lnTo>
                <a:lnTo>
                  <a:pt x="464794" y="102869"/>
                </a:lnTo>
                <a:lnTo>
                  <a:pt x="458774" y="99059"/>
                </a:lnTo>
                <a:lnTo>
                  <a:pt x="446176" y="90169"/>
                </a:lnTo>
                <a:lnTo>
                  <a:pt x="439826" y="87629"/>
                </a:lnTo>
                <a:lnTo>
                  <a:pt x="426986" y="85089"/>
                </a:lnTo>
                <a:close/>
              </a:path>
              <a:path w="594360" h="516889">
                <a:moveTo>
                  <a:pt x="328282" y="180339"/>
                </a:moveTo>
                <a:lnTo>
                  <a:pt x="323088" y="180339"/>
                </a:lnTo>
                <a:lnTo>
                  <a:pt x="312610" y="184149"/>
                </a:lnTo>
                <a:lnTo>
                  <a:pt x="291515" y="215900"/>
                </a:lnTo>
                <a:lnTo>
                  <a:pt x="290753" y="224789"/>
                </a:lnTo>
                <a:lnTo>
                  <a:pt x="290798" y="232409"/>
                </a:lnTo>
                <a:lnTo>
                  <a:pt x="290918" y="234950"/>
                </a:lnTo>
                <a:lnTo>
                  <a:pt x="304901" y="234950"/>
                </a:lnTo>
                <a:lnTo>
                  <a:pt x="304838" y="228600"/>
                </a:lnTo>
                <a:lnTo>
                  <a:pt x="306425" y="215900"/>
                </a:lnTo>
                <a:lnTo>
                  <a:pt x="308495" y="212089"/>
                </a:lnTo>
                <a:lnTo>
                  <a:pt x="314528" y="205739"/>
                </a:lnTo>
                <a:lnTo>
                  <a:pt x="317398" y="204469"/>
                </a:lnTo>
                <a:lnTo>
                  <a:pt x="323481" y="201929"/>
                </a:lnTo>
                <a:lnTo>
                  <a:pt x="365675" y="201929"/>
                </a:lnTo>
                <a:lnTo>
                  <a:pt x="358076" y="194310"/>
                </a:lnTo>
                <a:lnTo>
                  <a:pt x="353390" y="190499"/>
                </a:lnTo>
                <a:lnTo>
                  <a:pt x="343547" y="184149"/>
                </a:lnTo>
                <a:lnTo>
                  <a:pt x="338531" y="181610"/>
                </a:lnTo>
                <a:lnTo>
                  <a:pt x="328282" y="180339"/>
                </a:lnTo>
                <a:close/>
              </a:path>
              <a:path w="594360" h="516889">
                <a:moveTo>
                  <a:pt x="468238" y="106679"/>
                </a:moveTo>
                <a:lnTo>
                  <a:pt x="426834" y="106679"/>
                </a:lnTo>
                <a:lnTo>
                  <a:pt x="435698" y="109219"/>
                </a:lnTo>
                <a:lnTo>
                  <a:pt x="440118" y="111759"/>
                </a:lnTo>
                <a:lnTo>
                  <a:pt x="469874" y="142239"/>
                </a:lnTo>
                <a:lnTo>
                  <a:pt x="474802" y="160019"/>
                </a:lnTo>
                <a:lnTo>
                  <a:pt x="473075" y="168910"/>
                </a:lnTo>
                <a:lnTo>
                  <a:pt x="470814" y="172719"/>
                </a:lnTo>
                <a:lnTo>
                  <a:pt x="463207" y="180339"/>
                </a:lnTo>
                <a:lnTo>
                  <a:pt x="458152" y="182879"/>
                </a:lnTo>
                <a:lnTo>
                  <a:pt x="445795" y="185419"/>
                </a:lnTo>
                <a:lnTo>
                  <a:pt x="483793" y="185419"/>
                </a:lnTo>
                <a:lnTo>
                  <a:pt x="486410" y="182879"/>
                </a:lnTo>
                <a:lnTo>
                  <a:pt x="490258" y="176529"/>
                </a:lnTo>
                <a:lnTo>
                  <a:pt x="494652" y="163829"/>
                </a:lnTo>
                <a:lnTo>
                  <a:pt x="495287" y="157479"/>
                </a:lnTo>
                <a:lnTo>
                  <a:pt x="493407" y="143509"/>
                </a:lnTo>
                <a:lnTo>
                  <a:pt x="470535" y="109219"/>
                </a:lnTo>
                <a:lnTo>
                  <a:pt x="468238" y="106679"/>
                </a:lnTo>
                <a:close/>
              </a:path>
              <a:path w="594360" h="516889">
                <a:moveTo>
                  <a:pt x="371144" y="129539"/>
                </a:moveTo>
                <a:lnTo>
                  <a:pt x="369443" y="129539"/>
                </a:lnTo>
                <a:lnTo>
                  <a:pt x="367931" y="130809"/>
                </a:lnTo>
                <a:lnTo>
                  <a:pt x="367106" y="130809"/>
                </a:lnTo>
                <a:lnTo>
                  <a:pt x="365353" y="132079"/>
                </a:lnTo>
                <a:lnTo>
                  <a:pt x="364299" y="133350"/>
                </a:lnTo>
                <a:lnTo>
                  <a:pt x="361886" y="135889"/>
                </a:lnTo>
                <a:lnTo>
                  <a:pt x="360934" y="137159"/>
                </a:lnTo>
                <a:lnTo>
                  <a:pt x="359473" y="138429"/>
                </a:lnTo>
                <a:lnTo>
                  <a:pt x="358965" y="139700"/>
                </a:lnTo>
                <a:lnTo>
                  <a:pt x="358381" y="140969"/>
                </a:lnTo>
                <a:lnTo>
                  <a:pt x="382828" y="140969"/>
                </a:lnTo>
                <a:lnTo>
                  <a:pt x="371678" y="130809"/>
                </a:lnTo>
                <a:lnTo>
                  <a:pt x="371144" y="129539"/>
                </a:lnTo>
                <a:close/>
              </a:path>
              <a:path w="594360" h="516889">
                <a:moveTo>
                  <a:pt x="544915" y="20319"/>
                </a:moveTo>
                <a:lnTo>
                  <a:pt x="510882" y="20319"/>
                </a:lnTo>
                <a:lnTo>
                  <a:pt x="519849" y="24129"/>
                </a:lnTo>
                <a:lnTo>
                  <a:pt x="522859" y="26669"/>
                </a:lnTo>
                <a:lnTo>
                  <a:pt x="532053" y="35559"/>
                </a:lnTo>
                <a:lnTo>
                  <a:pt x="515010" y="53339"/>
                </a:lnTo>
                <a:lnTo>
                  <a:pt x="510019" y="59689"/>
                </a:lnTo>
                <a:lnTo>
                  <a:pt x="502348" y="71119"/>
                </a:lnTo>
                <a:lnTo>
                  <a:pt x="499808" y="77469"/>
                </a:lnTo>
                <a:lnTo>
                  <a:pt x="497344" y="87629"/>
                </a:lnTo>
                <a:lnTo>
                  <a:pt x="497471" y="93979"/>
                </a:lnTo>
                <a:lnTo>
                  <a:pt x="524281" y="123189"/>
                </a:lnTo>
                <a:lnTo>
                  <a:pt x="537489" y="123189"/>
                </a:lnTo>
                <a:lnTo>
                  <a:pt x="565431" y="102869"/>
                </a:lnTo>
                <a:lnTo>
                  <a:pt x="530618" y="102869"/>
                </a:lnTo>
                <a:lnTo>
                  <a:pt x="526059" y="101599"/>
                </a:lnTo>
                <a:lnTo>
                  <a:pt x="519557" y="95249"/>
                </a:lnTo>
                <a:lnTo>
                  <a:pt x="517880" y="92709"/>
                </a:lnTo>
                <a:lnTo>
                  <a:pt x="516013" y="86359"/>
                </a:lnTo>
                <a:lnTo>
                  <a:pt x="515848" y="83819"/>
                </a:lnTo>
                <a:lnTo>
                  <a:pt x="517080" y="77469"/>
                </a:lnTo>
                <a:lnTo>
                  <a:pt x="518515" y="73659"/>
                </a:lnTo>
                <a:lnTo>
                  <a:pt x="523024" y="67309"/>
                </a:lnTo>
                <a:lnTo>
                  <a:pt x="526148" y="63499"/>
                </a:lnTo>
                <a:lnTo>
                  <a:pt x="542518" y="46989"/>
                </a:lnTo>
                <a:lnTo>
                  <a:pt x="571510" y="46989"/>
                </a:lnTo>
                <a:lnTo>
                  <a:pt x="544915" y="20319"/>
                </a:lnTo>
                <a:close/>
              </a:path>
              <a:path w="594360" h="516889">
                <a:moveTo>
                  <a:pt x="571510" y="46989"/>
                </a:moveTo>
                <a:lnTo>
                  <a:pt x="542518" y="46989"/>
                </a:lnTo>
                <a:lnTo>
                  <a:pt x="559295" y="63499"/>
                </a:lnTo>
                <a:lnTo>
                  <a:pt x="559504" y="67309"/>
                </a:lnTo>
                <a:lnTo>
                  <a:pt x="540702" y="102869"/>
                </a:lnTo>
                <a:lnTo>
                  <a:pt x="565431" y="102869"/>
                </a:lnTo>
                <a:lnTo>
                  <a:pt x="567512" y="99059"/>
                </a:lnTo>
                <a:lnTo>
                  <a:pt x="571906" y="86359"/>
                </a:lnTo>
                <a:lnTo>
                  <a:pt x="572897" y="80009"/>
                </a:lnTo>
                <a:lnTo>
                  <a:pt x="572655" y="72389"/>
                </a:lnTo>
                <a:lnTo>
                  <a:pt x="593420" y="72389"/>
                </a:lnTo>
                <a:lnTo>
                  <a:pt x="593801" y="71119"/>
                </a:lnTo>
                <a:lnTo>
                  <a:pt x="594042" y="69849"/>
                </a:lnTo>
                <a:lnTo>
                  <a:pt x="593750" y="68579"/>
                </a:lnTo>
                <a:lnTo>
                  <a:pt x="593039" y="68579"/>
                </a:lnTo>
                <a:lnTo>
                  <a:pt x="571510" y="46989"/>
                </a:lnTo>
                <a:close/>
              </a:path>
              <a:path w="594360" h="516889">
                <a:moveTo>
                  <a:pt x="593420" y="72389"/>
                </a:moveTo>
                <a:lnTo>
                  <a:pt x="572655" y="72389"/>
                </a:lnTo>
                <a:lnTo>
                  <a:pt x="581266" y="81279"/>
                </a:lnTo>
                <a:lnTo>
                  <a:pt x="584441" y="81279"/>
                </a:lnTo>
                <a:lnTo>
                  <a:pt x="586613" y="80009"/>
                </a:lnTo>
                <a:lnTo>
                  <a:pt x="587921" y="78739"/>
                </a:lnTo>
                <a:lnTo>
                  <a:pt x="591019" y="76199"/>
                </a:lnTo>
                <a:lnTo>
                  <a:pt x="592137" y="74929"/>
                </a:lnTo>
                <a:lnTo>
                  <a:pt x="593420" y="72389"/>
                </a:lnTo>
                <a:close/>
              </a:path>
              <a:path w="594360" h="516889">
                <a:moveTo>
                  <a:pt x="470700" y="63499"/>
                </a:moveTo>
                <a:lnTo>
                  <a:pt x="467398" y="63499"/>
                </a:lnTo>
                <a:lnTo>
                  <a:pt x="468858" y="64769"/>
                </a:lnTo>
                <a:lnTo>
                  <a:pt x="469519" y="64769"/>
                </a:lnTo>
                <a:lnTo>
                  <a:pt x="470700" y="63499"/>
                </a:lnTo>
                <a:close/>
              </a:path>
              <a:path w="594360" h="516889">
                <a:moveTo>
                  <a:pt x="515442" y="0"/>
                </a:moveTo>
                <a:lnTo>
                  <a:pt x="505536" y="0"/>
                </a:lnTo>
                <a:lnTo>
                  <a:pt x="500430" y="1269"/>
                </a:lnTo>
                <a:lnTo>
                  <a:pt x="489877" y="6349"/>
                </a:lnTo>
                <a:lnTo>
                  <a:pt x="484403" y="10159"/>
                </a:lnTo>
                <a:lnTo>
                  <a:pt x="475678" y="19049"/>
                </a:lnTo>
                <a:lnTo>
                  <a:pt x="472935" y="22859"/>
                </a:lnTo>
                <a:lnTo>
                  <a:pt x="468071" y="29209"/>
                </a:lnTo>
                <a:lnTo>
                  <a:pt x="466026" y="33019"/>
                </a:lnTo>
                <a:lnTo>
                  <a:pt x="462686" y="39369"/>
                </a:lnTo>
                <a:lnTo>
                  <a:pt x="461391" y="43179"/>
                </a:lnTo>
                <a:lnTo>
                  <a:pt x="459574" y="49529"/>
                </a:lnTo>
                <a:lnTo>
                  <a:pt x="459105" y="50799"/>
                </a:lnTo>
                <a:lnTo>
                  <a:pt x="464045" y="60959"/>
                </a:lnTo>
                <a:lnTo>
                  <a:pt x="464908" y="62229"/>
                </a:lnTo>
                <a:lnTo>
                  <a:pt x="466610" y="63499"/>
                </a:lnTo>
                <a:lnTo>
                  <a:pt x="471220" y="63499"/>
                </a:lnTo>
                <a:lnTo>
                  <a:pt x="472389" y="62229"/>
                </a:lnTo>
                <a:lnTo>
                  <a:pt x="473036" y="60959"/>
                </a:lnTo>
                <a:lnTo>
                  <a:pt x="474205" y="57149"/>
                </a:lnTo>
                <a:lnTo>
                  <a:pt x="475056" y="53339"/>
                </a:lnTo>
                <a:lnTo>
                  <a:pt x="477291" y="46989"/>
                </a:lnTo>
                <a:lnTo>
                  <a:pt x="478840" y="44449"/>
                </a:lnTo>
                <a:lnTo>
                  <a:pt x="482815" y="36829"/>
                </a:lnTo>
                <a:lnTo>
                  <a:pt x="485609" y="33019"/>
                </a:lnTo>
                <a:lnTo>
                  <a:pt x="492518" y="26669"/>
                </a:lnTo>
                <a:lnTo>
                  <a:pt x="495719" y="24129"/>
                </a:lnTo>
                <a:lnTo>
                  <a:pt x="501878" y="20319"/>
                </a:lnTo>
                <a:lnTo>
                  <a:pt x="544915" y="20319"/>
                </a:lnTo>
                <a:lnTo>
                  <a:pt x="534784" y="10159"/>
                </a:lnTo>
                <a:lnTo>
                  <a:pt x="529920" y="6349"/>
                </a:lnTo>
                <a:lnTo>
                  <a:pt x="520319" y="1269"/>
                </a:lnTo>
                <a:lnTo>
                  <a:pt x="515442" y="0"/>
                </a:lnTo>
                <a:close/>
              </a:path>
            </a:pathLst>
          </a:custGeom>
          <a:solidFill>
            <a:srgbClr val="59595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1" name="object 51"/>
          <p:cNvSpPr/>
          <p:nvPr/>
        </p:nvSpPr>
        <p:spPr>
          <a:xfrm>
            <a:off x="5099250" y="5120738"/>
            <a:ext cx="691515" cy="655320"/>
          </a:xfrm>
          <a:custGeom>
            <a:avLst/>
            <a:gdLst/>
            <a:ahLst/>
            <a:cxnLst/>
            <a:rect l="l" t="t" r="r" b="b"/>
            <a:pathLst>
              <a:path w="691514" h="655320">
                <a:moveTo>
                  <a:pt x="17538" y="561339"/>
                </a:moveTo>
                <a:lnTo>
                  <a:pt x="11607" y="561339"/>
                </a:lnTo>
                <a:lnTo>
                  <a:pt x="9321" y="563879"/>
                </a:lnTo>
                <a:lnTo>
                  <a:pt x="7835" y="565149"/>
                </a:lnTo>
                <a:lnTo>
                  <a:pt x="4152" y="568959"/>
                </a:lnTo>
                <a:lnTo>
                  <a:pt x="2717" y="570229"/>
                </a:lnTo>
                <a:lnTo>
                  <a:pt x="723" y="572769"/>
                </a:lnTo>
                <a:lnTo>
                  <a:pt x="177" y="574039"/>
                </a:lnTo>
                <a:lnTo>
                  <a:pt x="0" y="575309"/>
                </a:lnTo>
                <a:lnTo>
                  <a:pt x="355" y="576579"/>
                </a:lnTo>
                <a:lnTo>
                  <a:pt x="1930" y="577849"/>
                </a:lnTo>
                <a:lnTo>
                  <a:pt x="3174" y="579119"/>
                </a:lnTo>
                <a:lnTo>
                  <a:pt x="4876" y="580389"/>
                </a:lnTo>
                <a:lnTo>
                  <a:pt x="139941" y="655319"/>
                </a:lnTo>
                <a:lnTo>
                  <a:pt x="144792" y="655319"/>
                </a:lnTo>
                <a:lnTo>
                  <a:pt x="146951" y="654049"/>
                </a:lnTo>
                <a:lnTo>
                  <a:pt x="148196" y="654049"/>
                </a:lnTo>
                <a:lnTo>
                  <a:pt x="151015" y="651509"/>
                </a:lnTo>
                <a:lnTo>
                  <a:pt x="152679" y="650239"/>
                </a:lnTo>
                <a:lnTo>
                  <a:pt x="156489" y="646429"/>
                </a:lnTo>
                <a:lnTo>
                  <a:pt x="157962" y="643889"/>
                </a:lnTo>
                <a:lnTo>
                  <a:pt x="160134" y="641349"/>
                </a:lnTo>
                <a:lnTo>
                  <a:pt x="160921" y="640079"/>
                </a:lnTo>
                <a:lnTo>
                  <a:pt x="161924" y="638809"/>
                </a:lnTo>
                <a:lnTo>
                  <a:pt x="162128" y="637539"/>
                </a:lnTo>
                <a:lnTo>
                  <a:pt x="161950" y="636269"/>
                </a:lnTo>
                <a:lnTo>
                  <a:pt x="161582" y="634999"/>
                </a:lnTo>
                <a:lnTo>
                  <a:pt x="160947" y="633729"/>
                </a:lnTo>
                <a:lnTo>
                  <a:pt x="159443" y="631189"/>
                </a:lnTo>
                <a:lnTo>
                  <a:pt x="138353" y="631189"/>
                </a:lnTo>
                <a:lnTo>
                  <a:pt x="17538" y="561339"/>
                </a:lnTo>
                <a:close/>
              </a:path>
              <a:path w="691514" h="655320">
                <a:moveTo>
                  <a:pt x="82905" y="494029"/>
                </a:moveTo>
                <a:lnTo>
                  <a:pt x="80746" y="494029"/>
                </a:lnTo>
                <a:lnTo>
                  <a:pt x="79108" y="495299"/>
                </a:lnTo>
                <a:lnTo>
                  <a:pt x="78155" y="495299"/>
                </a:lnTo>
                <a:lnTo>
                  <a:pt x="75984" y="496569"/>
                </a:lnTo>
                <a:lnTo>
                  <a:pt x="74625" y="497839"/>
                </a:lnTo>
                <a:lnTo>
                  <a:pt x="71221" y="501649"/>
                </a:lnTo>
                <a:lnTo>
                  <a:pt x="69862" y="502919"/>
                </a:lnTo>
                <a:lnTo>
                  <a:pt x="67932" y="505459"/>
                </a:lnTo>
                <a:lnTo>
                  <a:pt x="67271" y="506729"/>
                </a:lnTo>
                <a:lnTo>
                  <a:pt x="66560" y="507999"/>
                </a:lnTo>
                <a:lnTo>
                  <a:pt x="66484" y="509269"/>
                </a:lnTo>
                <a:lnTo>
                  <a:pt x="67157" y="511809"/>
                </a:lnTo>
                <a:lnTo>
                  <a:pt x="67614" y="511809"/>
                </a:lnTo>
                <a:lnTo>
                  <a:pt x="138442" y="631189"/>
                </a:lnTo>
                <a:lnTo>
                  <a:pt x="159443" y="631189"/>
                </a:lnTo>
                <a:lnTo>
                  <a:pt x="97053" y="525779"/>
                </a:lnTo>
                <a:lnTo>
                  <a:pt x="137888" y="525779"/>
                </a:lnTo>
                <a:lnTo>
                  <a:pt x="83667" y="495299"/>
                </a:lnTo>
                <a:lnTo>
                  <a:pt x="82905" y="494029"/>
                </a:lnTo>
                <a:close/>
              </a:path>
              <a:path w="691514" h="655320">
                <a:moveTo>
                  <a:pt x="137888" y="525779"/>
                </a:moveTo>
                <a:lnTo>
                  <a:pt x="97231" y="525779"/>
                </a:lnTo>
                <a:lnTo>
                  <a:pt x="207949" y="588009"/>
                </a:lnTo>
                <a:lnTo>
                  <a:pt x="208940" y="589279"/>
                </a:lnTo>
                <a:lnTo>
                  <a:pt x="211747" y="589279"/>
                </a:lnTo>
                <a:lnTo>
                  <a:pt x="213918" y="588009"/>
                </a:lnTo>
                <a:lnTo>
                  <a:pt x="215150" y="586739"/>
                </a:lnTo>
                <a:lnTo>
                  <a:pt x="217893" y="584199"/>
                </a:lnTo>
                <a:lnTo>
                  <a:pt x="219494" y="582929"/>
                </a:lnTo>
                <a:lnTo>
                  <a:pt x="223062" y="579119"/>
                </a:lnTo>
                <a:lnTo>
                  <a:pt x="224485" y="577849"/>
                </a:lnTo>
                <a:lnTo>
                  <a:pt x="226656" y="575309"/>
                </a:lnTo>
                <a:lnTo>
                  <a:pt x="227482" y="574039"/>
                </a:lnTo>
                <a:lnTo>
                  <a:pt x="228587" y="571499"/>
                </a:lnTo>
                <a:lnTo>
                  <a:pt x="228853" y="571499"/>
                </a:lnTo>
                <a:lnTo>
                  <a:pt x="228790" y="568959"/>
                </a:lnTo>
                <a:lnTo>
                  <a:pt x="228485" y="567689"/>
                </a:lnTo>
                <a:lnTo>
                  <a:pt x="227901" y="566419"/>
                </a:lnTo>
                <a:lnTo>
                  <a:pt x="226490" y="563879"/>
                </a:lnTo>
                <a:lnTo>
                  <a:pt x="205663" y="563879"/>
                </a:lnTo>
                <a:lnTo>
                  <a:pt x="137888" y="525779"/>
                </a:lnTo>
                <a:close/>
              </a:path>
              <a:path w="691514" h="655320">
                <a:moveTo>
                  <a:pt x="148907" y="426719"/>
                </a:moveTo>
                <a:lnTo>
                  <a:pt x="147142" y="426719"/>
                </a:lnTo>
                <a:lnTo>
                  <a:pt x="146126" y="427989"/>
                </a:lnTo>
                <a:lnTo>
                  <a:pt x="143776" y="429259"/>
                </a:lnTo>
                <a:lnTo>
                  <a:pt x="142316" y="430529"/>
                </a:lnTo>
                <a:lnTo>
                  <a:pt x="138861" y="434339"/>
                </a:lnTo>
                <a:lnTo>
                  <a:pt x="137553" y="435609"/>
                </a:lnTo>
                <a:lnTo>
                  <a:pt x="135737" y="438149"/>
                </a:lnTo>
                <a:lnTo>
                  <a:pt x="135127" y="439419"/>
                </a:lnTo>
                <a:lnTo>
                  <a:pt x="134480" y="440689"/>
                </a:lnTo>
                <a:lnTo>
                  <a:pt x="134975" y="441959"/>
                </a:lnTo>
                <a:lnTo>
                  <a:pt x="205841" y="563879"/>
                </a:lnTo>
                <a:lnTo>
                  <a:pt x="226490" y="563879"/>
                </a:lnTo>
                <a:lnTo>
                  <a:pt x="153123" y="431799"/>
                </a:lnTo>
                <a:lnTo>
                  <a:pt x="152069" y="430529"/>
                </a:lnTo>
                <a:lnTo>
                  <a:pt x="151168" y="429259"/>
                </a:lnTo>
                <a:lnTo>
                  <a:pt x="149707" y="427989"/>
                </a:lnTo>
                <a:lnTo>
                  <a:pt x="148907" y="426719"/>
                </a:lnTo>
                <a:close/>
              </a:path>
              <a:path w="691514" h="655320">
                <a:moveTo>
                  <a:pt x="14858" y="560069"/>
                </a:moveTo>
                <a:lnTo>
                  <a:pt x="14147" y="560069"/>
                </a:lnTo>
                <a:lnTo>
                  <a:pt x="12572" y="561339"/>
                </a:lnTo>
                <a:lnTo>
                  <a:pt x="16078" y="561339"/>
                </a:lnTo>
                <a:lnTo>
                  <a:pt x="14858" y="560069"/>
                </a:lnTo>
                <a:close/>
              </a:path>
              <a:path w="691514" h="655320">
                <a:moveTo>
                  <a:pt x="259105" y="387349"/>
                </a:moveTo>
                <a:lnTo>
                  <a:pt x="221843" y="408939"/>
                </a:lnTo>
                <a:lnTo>
                  <a:pt x="211175" y="435609"/>
                </a:lnTo>
                <a:lnTo>
                  <a:pt x="212115" y="449579"/>
                </a:lnTo>
                <a:lnTo>
                  <a:pt x="233527" y="485139"/>
                </a:lnTo>
                <a:lnTo>
                  <a:pt x="268960" y="506729"/>
                </a:lnTo>
                <a:lnTo>
                  <a:pt x="282790" y="507999"/>
                </a:lnTo>
                <a:lnTo>
                  <a:pt x="289598" y="506729"/>
                </a:lnTo>
                <a:lnTo>
                  <a:pt x="303021" y="500379"/>
                </a:lnTo>
                <a:lnTo>
                  <a:pt x="309625" y="495299"/>
                </a:lnTo>
                <a:lnTo>
                  <a:pt x="317312" y="487679"/>
                </a:lnTo>
                <a:lnTo>
                  <a:pt x="273176" y="487679"/>
                </a:lnTo>
                <a:lnTo>
                  <a:pt x="268681" y="486409"/>
                </a:lnTo>
                <a:lnTo>
                  <a:pt x="259892" y="480059"/>
                </a:lnTo>
                <a:lnTo>
                  <a:pt x="255498" y="477519"/>
                </a:lnTo>
                <a:lnTo>
                  <a:pt x="251104" y="472439"/>
                </a:lnTo>
                <a:lnTo>
                  <a:pt x="261305" y="462279"/>
                </a:lnTo>
                <a:lnTo>
                  <a:pt x="240461" y="462279"/>
                </a:lnTo>
                <a:lnTo>
                  <a:pt x="237362" y="458469"/>
                </a:lnTo>
                <a:lnTo>
                  <a:pt x="234835" y="454659"/>
                </a:lnTo>
                <a:lnTo>
                  <a:pt x="230924" y="447039"/>
                </a:lnTo>
                <a:lnTo>
                  <a:pt x="229742" y="443229"/>
                </a:lnTo>
                <a:lnTo>
                  <a:pt x="228942" y="435609"/>
                </a:lnTo>
                <a:lnTo>
                  <a:pt x="229425" y="430529"/>
                </a:lnTo>
                <a:lnTo>
                  <a:pt x="232155" y="422909"/>
                </a:lnTo>
                <a:lnTo>
                  <a:pt x="234632" y="419099"/>
                </a:lnTo>
                <a:lnTo>
                  <a:pt x="245249" y="408939"/>
                </a:lnTo>
                <a:lnTo>
                  <a:pt x="252704" y="405129"/>
                </a:lnTo>
                <a:lnTo>
                  <a:pt x="298608" y="405129"/>
                </a:lnTo>
                <a:lnTo>
                  <a:pt x="294716" y="401319"/>
                </a:lnTo>
                <a:lnTo>
                  <a:pt x="289204" y="396239"/>
                </a:lnTo>
                <a:lnTo>
                  <a:pt x="277494" y="389889"/>
                </a:lnTo>
                <a:lnTo>
                  <a:pt x="271475" y="388619"/>
                </a:lnTo>
                <a:lnTo>
                  <a:pt x="259105" y="387349"/>
                </a:lnTo>
                <a:close/>
              </a:path>
              <a:path w="691514" h="655320">
                <a:moveTo>
                  <a:pt x="330238" y="443229"/>
                </a:moveTo>
                <a:lnTo>
                  <a:pt x="326275" y="443229"/>
                </a:lnTo>
                <a:lnTo>
                  <a:pt x="325158" y="444499"/>
                </a:lnTo>
                <a:lnTo>
                  <a:pt x="324421" y="445769"/>
                </a:lnTo>
                <a:lnTo>
                  <a:pt x="322884" y="449579"/>
                </a:lnTo>
                <a:lnTo>
                  <a:pt x="321805" y="452119"/>
                </a:lnTo>
                <a:lnTo>
                  <a:pt x="319036" y="457199"/>
                </a:lnTo>
                <a:lnTo>
                  <a:pt x="317182" y="461009"/>
                </a:lnTo>
                <a:lnTo>
                  <a:pt x="312521" y="468629"/>
                </a:lnTo>
                <a:lnTo>
                  <a:pt x="309473" y="471169"/>
                </a:lnTo>
                <a:lnTo>
                  <a:pt x="300939" y="480059"/>
                </a:lnTo>
                <a:lnTo>
                  <a:pt x="296227" y="483869"/>
                </a:lnTo>
                <a:lnTo>
                  <a:pt x="286943" y="487679"/>
                </a:lnTo>
                <a:lnTo>
                  <a:pt x="317312" y="487679"/>
                </a:lnTo>
                <a:lnTo>
                  <a:pt x="338010" y="454659"/>
                </a:lnTo>
                <a:lnTo>
                  <a:pt x="337934" y="452119"/>
                </a:lnTo>
                <a:lnTo>
                  <a:pt x="337642" y="452119"/>
                </a:lnTo>
                <a:lnTo>
                  <a:pt x="337388" y="450849"/>
                </a:lnTo>
                <a:lnTo>
                  <a:pt x="336689" y="449579"/>
                </a:lnTo>
                <a:lnTo>
                  <a:pt x="336257" y="449579"/>
                </a:lnTo>
                <a:lnTo>
                  <a:pt x="335267" y="448309"/>
                </a:lnTo>
                <a:lnTo>
                  <a:pt x="334632" y="447039"/>
                </a:lnTo>
                <a:lnTo>
                  <a:pt x="332816" y="445769"/>
                </a:lnTo>
                <a:lnTo>
                  <a:pt x="331889" y="444499"/>
                </a:lnTo>
                <a:lnTo>
                  <a:pt x="330238" y="443229"/>
                </a:lnTo>
                <a:close/>
              </a:path>
              <a:path w="691514" h="655320">
                <a:moveTo>
                  <a:pt x="298608" y="405129"/>
                </a:moveTo>
                <a:lnTo>
                  <a:pt x="252704" y="405129"/>
                </a:lnTo>
                <a:lnTo>
                  <a:pt x="260603" y="406399"/>
                </a:lnTo>
                <a:lnTo>
                  <a:pt x="266485" y="407669"/>
                </a:lnTo>
                <a:lnTo>
                  <a:pt x="272281" y="410209"/>
                </a:lnTo>
                <a:lnTo>
                  <a:pt x="277991" y="414019"/>
                </a:lnTo>
                <a:lnTo>
                  <a:pt x="283616" y="419099"/>
                </a:lnTo>
                <a:lnTo>
                  <a:pt x="240461" y="462279"/>
                </a:lnTo>
                <a:lnTo>
                  <a:pt x="261305" y="462279"/>
                </a:lnTo>
                <a:lnTo>
                  <a:pt x="304660" y="419099"/>
                </a:lnTo>
                <a:lnTo>
                  <a:pt x="305485" y="417829"/>
                </a:lnTo>
                <a:lnTo>
                  <a:pt x="305841" y="412749"/>
                </a:lnTo>
                <a:lnTo>
                  <a:pt x="304787" y="411479"/>
                </a:lnTo>
                <a:lnTo>
                  <a:pt x="302501" y="408939"/>
                </a:lnTo>
                <a:lnTo>
                  <a:pt x="298608" y="405129"/>
                </a:lnTo>
                <a:close/>
              </a:path>
              <a:path w="691514" h="655320">
                <a:moveTo>
                  <a:pt x="328371" y="441959"/>
                </a:moveTo>
                <a:lnTo>
                  <a:pt x="327812" y="441959"/>
                </a:lnTo>
                <a:lnTo>
                  <a:pt x="326745" y="443229"/>
                </a:lnTo>
                <a:lnTo>
                  <a:pt x="329539" y="443229"/>
                </a:lnTo>
                <a:lnTo>
                  <a:pt x="328371" y="441959"/>
                </a:lnTo>
                <a:close/>
              </a:path>
              <a:path w="691514" h="655320">
                <a:moveTo>
                  <a:pt x="403404" y="369569"/>
                </a:moveTo>
                <a:lnTo>
                  <a:pt x="372363" y="369569"/>
                </a:lnTo>
                <a:lnTo>
                  <a:pt x="377697" y="370839"/>
                </a:lnTo>
                <a:lnTo>
                  <a:pt x="380149" y="372109"/>
                </a:lnTo>
                <a:lnTo>
                  <a:pt x="384543" y="375919"/>
                </a:lnTo>
                <a:lnTo>
                  <a:pt x="386016" y="378459"/>
                </a:lnTo>
                <a:lnTo>
                  <a:pt x="387603" y="383539"/>
                </a:lnTo>
                <a:lnTo>
                  <a:pt x="387769" y="386079"/>
                </a:lnTo>
                <a:lnTo>
                  <a:pt x="386892" y="389889"/>
                </a:lnTo>
                <a:lnTo>
                  <a:pt x="356781" y="415289"/>
                </a:lnTo>
                <a:lnTo>
                  <a:pt x="354368" y="416559"/>
                </a:lnTo>
                <a:lnTo>
                  <a:pt x="350265" y="416559"/>
                </a:lnTo>
                <a:lnTo>
                  <a:pt x="348919" y="417829"/>
                </a:lnTo>
                <a:lnTo>
                  <a:pt x="347865" y="419099"/>
                </a:lnTo>
                <a:lnTo>
                  <a:pt x="347598" y="419099"/>
                </a:lnTo>
                <a:lnTo>
                  <a:pt x="347370" y="420369"/>
                </a:lnTo>
                <a:lnTo>
                  <a:pt x="348043" y="421639"/>
                </a:lnTo>
                <a:lnTo>
                  <a:pt x="348513" y="422909"/>
                </a:lnTo>
                <a:lnTo>
                  <a:pt x="349796" y="424179"/>
                </a:lnTo>
                <a:lnTo>
                  <a:pt x="350672" y="425449"/>
                </a:lnTo>
                <a:lnTo>
                  <a:pt x="353606" y="427989"/>
                </a:lnTo>
                <a:lnTo>
                  <a:pt x="355193" y="429259"/>
                </a:lnTo>
                <a:lnTo>
                  <a:pt x="357885" y="431799"/>
                </a:lnTo>
                <a:lnTo>
                  <a:pt x="361632" y="431799"/>
                </a:lnTo>
                <a:lnTo>
                  <a:pt x="363321" y="430529"/>
                </a:lnTo>
                <a:lnTo>
                  <a:pt x="367588" y="429259"/>
                </a:lnTo>
                <a:lnTo>
                  <a:pt x="370014" y="429259"/>
                </a:lnTo>
                <a:lnTo>
                  <a:pt x="375399" y="425449"/>
                </a:lnTo>
                <a:lnTo>
                  <a:pt x="378244" y="424179"/>
                </a:lnTo>
                <a:lnTo>
                  <a:pt x="405155" y="391159"/>
                </a:lnTo>
                <a:lnTo>
                  <a:pt x="406336" y="380999"/>
                </a:lnTo>
                <a:lnTo>
                  <a:pt x="405790" y="375919"/>
                </a:lnTo>
                <a:lnTo>
                  <a:pt x="403404" y="369569"/>
                </a:lnTo>
                <a:close/>
              </a:path>
              <a:path w="691514" h="655320">
                <a:moveTo>
                  <a:pt x="336676" y="308609"/>
                </a:moveTo>
                <a:lnTo>
                  <a:pt x="330580" y="308609"/>
                </a:lnTo>
                <a:lnTo>
                  <a:pt x="326948" y="309879"/>
                </a:lnTo>
                <a:lnTo>
                  <a:pt x="324929" y="311149"/>
                </a:lnTo>
                <a:lnTo>
                  <a:pt x="320484" y="313689"/>
                </a:lnTo>
                <a:lnTo>
                  <a:pt x="318134" y="314959"/>
                </a:lnTo>
                <a:lnTo>
                  <a:pt x="313220" y="317499"/>
                </a:lnTo>
                <a:lnTo>
                  <a:pt x="310934" y="320039"/>
                </a:lnTo>
                <a:lnTo>
                  <a:pt x="294017" y="355599"/>
                </a:lnTo>
                <a:lnTo>
                  <a:pt x="294703" y="359409"/>
                </a:lnTo>
                <a:lnTo>
                  <a:pt x="297980" y="368299"/>
                </a:lnTo>
                <a:lnTo>
                  <a:pt x="300354" y="370839"/>
                </a:lnTo>
                <a:lnTo>
                  <a:pt x="306971" y="378459"/>
                </a:lnTo>
                <a:lnTo>
                  <a:pt x="310565" y="380999"/>
                </a:lnTo>
                <a:lnTo>
                  <a:pt x="317880" y="383539"/>
                </a:lnTo>
                <a:lnTo>
                  <a:pt x="332600" y="383539"/>
                </a:lnTo>
                <a:lnTo>
                  <a:pt x="343433" y="379729"/>
                </a:lnTo>
                <a:lnTo>
                  <a:pt x="350392" y="377189"/>
                </a:lnTo>
                <a:lnTo>
                  <a:pt x="360273" y="372109"/>
                </a:lnTo>
                <a:lnTo>
                  <a:pt x="363423" y="370839"/>
                </a:lnTo>
                <a:lnTo>
                  <a:pt x="369506" y="369569"/>
                </a:lnTo>
                <a:lnTo>
                  <a:pt x="403404" y="369569"/>
                </a:lnTo>
                <a:lnTo>
                  <a:pt x="402450" y="367029"/>
                </a:lnTo>
                <a:lnTo>
                  <a:pt x="401021" y="364489"/>
                </a:lnTo>
                <a:lnTo>
                  <a:pt x="326796" y="364489"/>
                </a:lnTo>
                <a:lnTo>
                  <a:pt x="321348" y="363219"/>
                </a:lnTo>
                <a:lnTo>
                  <a:pt x="311810" y="350519"/>
                </a:lnTo>
                <a:lnTo>
                  <a:pt x="312165" y="345439"/>
                </a:lnTo>
                <a:lnTo>
                  <a:pt x="330974" y="325119"/>
                </a:lnTo>
                <a:lnTo>
                  <a:pt x="333527" y="325119"/>
                </a:lnTo>
                <a:lnTo>
                  <a:pt x="338150" y="322579"/>
                </a:lnTo>
                <a:lnTo>
                  <a:pt x="340131" y="322579"/>
                </a:lnTo>
                <a:lnTo>
                  <a:pt x="343407" y="321309"/>
                </a:lnTo>
                <a:lnTo>
                  <a:pt x="344500" y="321309"/>
                </a:lnTo>
                <a:lnTo>
                  <a:pt x="345376" y="320039"/>
                </a:lnTo>
                <a:lnTo>
                  <a:pt x="345592" y="320039"/>
                </a:lnTo>
                <a:lnTo>
                  <a:pt x="345681" y="318769"/>
                </a:lnTo>
                <a:lnTo>
                  <a:pt x="345160" y="317499"/>
                </a:lnTo>
                <a:lnTo>
                  <a:pt x="344703" y="316229"/>
                </a:lnTo>
                <a:lnTo>
                  <a:pt x="343407" y="314959"/>
                </a:lnTo>
                <a:lnTo>
                  <a:pt x="342595" y="313689"/>
                </a:lnTo>
                <a:lnTo>
                  <a:pt x="340664" y="311149"/>
                </a:lnTo>
                <a:lnTo>
                  <a:pt x="339826" y="311149"/>
                </a:lnTo>
                <a:lnTo>
                  <a:pt x="337731" y="309879"/>
                </a:lnTo>
                <a:lnTo>
                  <a:pt x="336676" y="308609"/>
                </a:lnTo>
                <a:close/>
              </a:path>
              <a:path w="691514" h="655320">
                <a:moveTo>
                  <a:pt x="377824" y="349249"/>
                </a:moveTo>
                <a:lnTo>
                  <a:pt x="370560" y="349249"/>
                </a:lnTo>
                <a:lnTo>
                  <a:pt x="359600" y="353059"/>
                </a:lnTo>
                <a:lnTo>
                  <a:pt x="349046" y="356869"/>
                </a:lnTo>
                <a:lnTo>
                  <a:pt x="338962" y="361949"/>
                </a:lnTo>
                <a:lnTo>
                  <a:pt x="335762" y="363219"/>
                </a:lnTo>
                <a:lnTo>
                  <a:pt x="329679" y="364489"/>
                </a:lnTo>
                <a:lnTo>
                  <a:pt x="401021" y="364489"/>
                </a:lnTo>
                <a:lnTo>
                  <a:pt x="399592" y="361949"/>
                </a:lnTo>
                <a:lnTo>
                  <a:pt x="395554" y="358139"/>
                </a:lnTo>
                <a:lnTo>
                  <a:pt x="392150" y="355599"/>
                </a:lnTo>
                <a:lnTo>
                  <a:pt x="388658" y="353059"/>
                </a:lnTo>
                <a:lnTo>
                  <a:pt x="377824" y="349249"/>
                </a:lnTo>
                <a:close/>
              </a:path>
              <a:path w="691514" h="655320">
                <a:moveTo>
                  <a:pt x="401319" y="287019"/>
                </a:moveTo>
                <a:lnTo>
                  <a:pt x="371576" y="287019"/>
                </a:lnTo>
                <a:lnTo>
                  <a:pt x="422363" y="337819"/>
                </a:lnTo>
                <a:lnTo>
                  <a:pt x="426758" y="341629"/>
                </a:lnTo>
                <a:lnTo>
                  <a:pt x="435190" y="346709"/>
                </a:lnTo>
                <a:lnTo>
                  <a:pt x="439343" y="347979"/>
                </a:lnTo>
                <a:lnTo>
                  <a:pt x="451523" y="347979"/>
                </a:lnTo>
                <a:lnTo>
                  <a:pt x="473709" y="328929"/>
                </a:lnTo>
                <a:lnTo>
                  <a:pt x="474649" y="327659"/>
                </a:lnTo>
                <a:lnTo>
                  <a:pt x="449338" y="327659"/>
                </a:lnTo>
                <a:lnTo>
                  <a:pt x="440550" y="325119"/>
                </a:lnTo>
                <a:lnTo>
                  <a:pt x="435635" y="321309"/>
                </a:lnTo>
                <a:lnTo>
                  <a:pt x="401319" y="287019"/>
                </a:lnTo>
                <a:close/>
              </a:path>
              <a:path w="691514" h="655320">
                <a:moveTo>
                  <a:pt x="468477" y="308609"/>
                </a:moveTo>
                <a:lnTo>
                  <a:pt x="465708" y="308609"/>
                </a:lnTo>
                <a:lnTo>
                  <a:pt x="464946" y="309879"/>
                </a:lnTo>
                <a:lnTo>
                  <a:pt x="464553" y="309879"/>
                </a:lnTo>
                <a:lnTo>
                  <a:pt x="463918" y="312419"/>
                </a:lnTo>
                <a:lnTo>
                  <a:pt x="463486" y="313689"/>
                </a:lnTo>
                <a:lnTo>
                  <a:pt x="462432" y="314959"/>
                </a:lnTo>
                <a:lnTo>
                  <a:pt x="461771" y="316229"/>
                </a:lnTo>
                <a:lnTo>
                  <a:pt x="460197" y="318769"/>
                </a:lnTo>
                <a:lnTo>
                  <a:pt x="459117" y="320039"/>
                </a:lnTo>
                <a:lnTo>
                  <a:pt x="453618" y="326389"/>
                </a:lnTo>
                <a:lnTo>
                  <a:pt x="449338" y="327659"/>
                </a:lnTo>
                <a:lnTo>
                  <a:pt x="474649" y="327659"/>
                </a:lnTo>
                <a:lnTo>
                  <a:pt x="475589" y="326389"/>
                </a:lnTo>
                <a:lnTo>
                  <a:pt x="476313" y="325119"/>
                </a:lnTo>
                <a:lnTo>
                  <a:pt x="477367" y="322579"/>
                </a:lnTo>
                <a:lnTo>
                  <a:pt x="477634" y="321309"/>
                </a:lnTo>
                <a:lnTo>
                  <a:pt x="477634" y="318769"/>
                </a:lnTo>
                <a:lnTo>
                  <a:pt x="477253" y="318769"/>
                </a:lnTo>
                <a:lnTo>
                  <a:pt x="475729" y="316229"/>
                </a:lnTo>
                <a:lnTo>
                  <a:pt x="474497" y="314959"/>
                </a:lnTo>
                <a:lnTo>
                  <a:pt x="472808" y="312419"/>
                </a:lnTo>
                <a:lnTo>
                  <a:pt x="471754" y="311149"/>
                </a:lnTo>
                <a:lnTo>
                  <a:pt x="470814" y="311149"/>
                </a:lnTo>
                <a:lnTo>
                  <a:pt x="469176" y="309879"/>
                </a:lnTo>
                <a:lnTo>
                  <a:pt x="468477" y="308609"/>
                </a:lnTo>
                <a:close/>
              </a:path>
              <a:path w="691514" h="655320">
                <a:moveTo>
                  <a:pt x="354812" y="241299"/>
                </a:moveTo>
                <a:lnTo>
                  <a:pt x="349961" y="241299"/>
                </a:lnTo>
                <a:lnTo>
                  <a:pt x="347852" y="243839"/>
                </a:lnTo>
                <a:lnTo>
                  <a:pt x="346582" y="245109"/>
                </a:lnTo>
                <a:lnTo>
                  <a:pt x="343712" y="247649"/>
                </a:lnTo>
                <a:lnTo>
                  <a:pt x="342607" y="248919"/>
                </a:lnTo>
                <a:lnTo>
                  <a:pt x="340969" y="250189"/>
                </a:lnTo>
                <a:lnTo>
                  <a:pt x="339826" y="252729"/>
                </a:lnTo>
                <a:lnTo>
                  <a:pt x="339750" y="253999"/>
                </a:lnTo>
                <a:lnTo>
                  <a:pt x="340042" y="255269"/>
                </a:lnTo>
                <a:lnTo>
                  <a:pt x="340321" y="255269"/>
                </a:lnTo>
                <a:lnTo>
                  <a:pt x="359536" y="274319"/>
                </a:lnTo>
                <a:lnTo>
                  <a:pt x="348081" y="285749"/>
                </a:lnTo>
                <a:lnTo>
                  <a:pt x="347764" y="287019"/>
                </a:lnTo>
                <a:lnTo>
                  <a:pt x="347408" y="288289"/>
                </a:lnTo>
                <a:lnTo>
                  <a:pt x="347979" y="289559"/>
                </a:lnTo>
                <a:lnTo>
                  <a:pt x="348424" y="290829"/>
                </a:lnTo>
                <a:lnTo>
                  <a:pt x="349643" y="292099"/>
                </a:lnTo>
                <a:lnTo>
                  <a:pt x="350507" y="293369"/>
                </a:lnTo>
                <a:lnTo>
                  <a:pt x="353733" y="297179"/>
                </a:lnTo>
                <a:lnTo>
                  <a:pt x="355523" y="298449"/>
                </a:lnTo>
                <a:lnTo>
                  <a:pt x="359625" y="298449"/>
                </a:lnTo>
                <a:lnTo>
                  <a:pt x="371576" y="287019"/>
                </a:lnTo>
                <a:lnTo>
                  <a:pt x="401319" y="287019"/>
                </a:lnTo>
                <a:lnTo>
                  <a:pt x="386067" y="271779"/>
                </a:lnTo>
                <a:lnTo>
                  <a:pt x="397983" y="260349"/>
                </a:lnTo>
                <a:lnTo>
                  <a:pt x="374027" y="260349"/>
                </a:lnTo>
                <a:lnTo>
                  <a:pt x="354812" y="241299"/>
                </a:lnTo>
                <a:close/>
              </a:path>
              <a:path w="691514" h="655320">
                <a:moveTo>
                  <a:pt x="397090" y="238759"/>
                </a:moveTo>
                <a:lnTo>
                  <a:pt x="395312" y="238759"/>
                </a:lnTo>
                <a:lnTo>
                  <a:pt x="394804" y="240029"/>
                </a:lnTo>
                <a:lnTo>
                  <a:pt x="374027" y="260349"/>
                </a:lnTo>
                <a:lnTo>
                  <a:pt x="397983" y="260349"/>
                </a:lnTo>
                <a:lnTo>
                  <a:pt x="407250" y="251459"/>
                </a:lnTo>
                <a:lnTo>
                  <a:pt x="407479" y="250189"/>
                </a:lnTo>
                <a:lnTo>
                  <a:pt x="406666" y="247649"/>
                </a:lnTo>
                <a:lnTo>
                  <a:pt x="405409" y="245109"/>
                </a:lnTo>
                <a:lnTo>
                  <a:pt x="402183" y="242569"/>
                </a:lnTo>
                <a:lnTo>
                  <a:pt x="401180" y="241299"/>
                </a:lnTo>
                <a:lnTo>
                  <a:pt x="399427" y="240029"/>
                </a:lnTo>
                <a:lnTo>
                  <a:pt x="398602" y="240029"/>
                </a:lnTo>
                <a:lnTo>
                  <a:pt x="397090" y="238759"/>
                </a:lnTo>
                <a:close/>
              </a:path>
              <a:path w="691514" h="655320">
                <a:moveTo>
                  <a:pt x="499148" y="93979"/>
                </a:moveTo>
                <a:lnTo>
                  <a:pt x="494169" y="93979"/>
                </a:lnTo>
                <a:lnTo>
                  <a:pt x="484085" y="96519"/>
                </a:lnTo>
                <a:lnTo>
                  <a:pt x="479691" y="99059"/>
                </a:lnTo>
                <a:lnTo>
                  <a:pt x="472198" y="104139"/>
                </a:lnTo>
                <a:lnTo>
                  <a:pt x="469087" y="105409"/>
                </a:lnTo>
                <a:lnTo>
                  <a:pt x="464172" y="110489"/>
                </a:lnTo>
                <a:lnTo>
                  <a:pt x="461708" y="111759"/>
                </a:lnTo>
                <a:lnTo>
                  <a:pt x="433387" y="140969"/>
                </a:lnTo>
                <a:lnTo>
                  <a:pt x="432511" y="142239"/>
                </a:lnTo>
                <a:lnTo>
                  <a:pt x="432041" y="147319"/>
                </a:lnTo>
                <a:lnTo>
                  <a:pt x="433095" y="149859"/>
                </a:lnTo>
                <a:lnTo>
                  <a:pt x="540829" y="256539"/>
                </a:lnTo>
                <a:lnTo>
                  <a:pt x="541350" y="257809"/>
                </a:lnTo>
                <a:lnTo>
                  <a:pt x="543217" y="257809"/>
                </a:lnTo>
                <a:lnTo>
                  <a:pt x="544791" y="256539"/>
                </a:lnTo>
                <a:lnTo>
                  <a:pt x="545744" y="256539"/>
                </a:lnTo>
                <a:lnTo>
                  <a:pt x="547966" y="253999"/>
                </a:lnTo>
                <a:lnTo>
                  <a:pt x="549262" y="252729"/>
                </a:lnTo>
                <a:lnTo>
                  <a:pt x="552195" y="250189"/>
                </a:lnTo>
                <a:lnTo>
                  <a:pt x="553338" y="248919"/>
                </a:lnTo>
                <a:lnTo>
                  <a:pt x="554977" y="246379"/>
                </a:lnTo>
                <a:lnTo>
                  <a:pt x="555561" y="246379"/>
                </a:lnTo>
                <a:lnTo>
                  <a:pt x="556260" y="243839"/>
                </a:lnTo>
                <a:lnTo>
                  <a:pt x="556399" y="243839"/>
                </a:lnTo>
                <a:lnTo>
                  <a:pt x="556221" y="242569"/>
                </a:lnTo>
                <a:lnTo>
                  <a:pt x="555942" y="241299"/>
                </a:lnTo>
                <a:lnTo>
                  <a:pt x="514527" y="200659"/>
                </a:lnTo>
                <a:lnTo>
                  <a:pt x="527443" y="187959"/>
                </a:lnTo>
                <a:lnTo>
                  <a:pt x="502132" y="187959"/>
                </a:lnTo>
                <a:lnTo>
                  <a:pt x="456526" y="142239"/>
                </a:lnTo>
                <a:lnTo>
                  <a:pt x="473074" y="125729"/>
                </a:lnTo>
                <a:lnTo>
                  <a:pt x="475932" y="123189"/>
                </a:lnTo>
                <a:lnTo>
                  <a:pt x="482193" y="119379"/>
                </a:lnTo>
                <a:lnTo>
                  <a:pt x="485800" y="116839"/>
                </a:lnTo>
                <a:lnTo>
                  <a:pt x="493941" y="115569"/>
                </a:lnTo>
                <a:lnTo>
                  <a:pt x="538619" y="115569"/>
                </a:lnTo>
                <a:lnTo>
                  <a:pt x="537781" y="114299"/>
                </a:lnTo>
                <a:lnTo>
                  <a:pt x="508990" y="95249"/>
                </a:lnTo>
                <a:lnTo>
                  <a:pt x="499148" y="93979"/>
                </a:lnTo>
                <a:close/>
              </a:path>
              <a:path w="691514" h="655320">
                <a:moveTo>
                  <a:pt x="353148" y="240029"/>
                </a:moveTo>
                <a:lnTo>
                  <a:pt x="352463" y="240029"/>
                </a:lnTo>
                <a:lnTo>
                  <a:pt x="350875" y="241299"/>
                </a:lnTo>
                <a:lnTo>
                  <a:pt x="354317" y="241299"/>
                </a:lnTo>
                <a:lnTo>
                  <a:pt x="353148" y="240029"/>
                </a:lnTo>
                <a:close/>
              </a:path>
              <a:path w="691514" h="655320">
                <a:moveTo>
                  <a:pt x="538619" y="115569"/>
                </a:moveTo>
                <a:lnTo>
                  <a:pt x="498398" y="115569"/>
                </a:lnTo>
                <a:lnTo>
                  <a:pt x="508063" y="118109"/>
                </a:lnTo>
                <a:lnTo>
                  <a:pt x="512787" y="120649"/>
                </a:lnTo>
                <a:lnTo>
                  <a:pt x="528129" y="152399"/>
                </a:lnTo>
                <a:lnTo>
                  <a:pt x="527215" y="157479"/>
                </a:lnTo>
                <a:lnTo>
                  <a:pt x="523532" y="165099"/>
                </a:lnTo>
                <a:lnTo>
                  <a:pt x="520318" y="170179"/>
                </a:lnTo>
                <a:lnTo>
                  <a:pt x="502132" y="187959"/>
                </a:lnTo>
                <a:lnTo>
                  <a:pt x="527443" y="187959"/>
                </a:lnTo>
                <a:lnTo>
                  <a:pt x="532363" y="182879"/>
                </a:lnTo>
                <a:lnTo>
                  <a:pt x="536587" y="176529"/>
                </a:lnTo>
                <a:lnTo>
                  <a:pt x="540116" y="171449"/>
                </a:lnTo>
                <a:lnTo>
                  <a:pt x="542950" y="166369"/>
                </a:lnTo>
                <a:lnTo>
                  <a:pt x="546265" y="160019"/>
                </a:lnTo>
                <a:lnTo>
                  <a:pt x="548043" y="153669"/>
                </a:lnTo>
                <a:lnTo>
                  <a:pt x="548576" y="139699"/>
                </a:lnTo>
                <a:lnTo>
                  <a:pt x="547357" y="133349"/>
                </a:lnTo>
                <a:lnTo>
                  <a:pt x="541972" y="120649"/>
                </a:lnTo>
                <a:lnTo>
                  <a:pt x="538619" y="115569"/>
                </a:lnTo>
                <a:close/>
              </a:path>
              <a:path w="691514" h="655320">
                <a:moveTo>
                  <a:pt x="593534" y="0"/>
                </a:moveTo>
                <a:lnTo>
                  <a:pt x="525881" y="48259"/>
                </a:lnTo>
                <a:lnTo>
                  <a:pt x="524484" y="54609"/>
                </a:lnTo>
                <a:lnTo>
                  <a:pt x="525475" y="55879"/>
                </a:lnTo>
                <a:lnTo>
                  <a:pt x="631456" y="162559"/>
                </a:lnTo>
                <a:lnTo>
                  <a:pt x="633653" y="163829"/>
                </a:lnTo>
                <a:lnTo>
                  <a:pt x="637870" y="162559"/>
                </a:lnTo>
                <a:lnTo>
                  <a:pt x="639597" y="161289"/>
                </a:lnTo>
                <a:lnTo>
                  <a:pt x="663143" y="138429"/>
                </a:lnTo>
                <a:lnTo>
                  <a:pt x="637870" y="138429"/>
                </a:lnTo>
                <a:lnTo>
                  <a:pt x="597801" y="99059"/>
                </a:lnTo>
                <a:lnTo>
                  <a:pt x="610466" y="86359"/>
                </a:lnTo>
                <a:lnTo>
                  <a:pt x="585762" y="86359"/>
                </a:lnTo>
                <a:lnTo>
                  <a:pt x="548944" y="49529"/>
                </a:lnTo>
                <a:lnTo>
                  <a:pt x="568871" y="29209"/>
                </a:lnTo>
                <a:lnTo>
                  <a:pt x="572757" y="26669"/>
                </a:lnTo>
                <a:lnTo>
                  <a:pt x="579653" y="22859"/>
                </a:lnTo>
                <a:lnTo>
                  <a:pt x="582980" y="21589"/>
                </a:lnTo>
                <a:lnTo>
                  <a:pt x="624502" y="21589"/>
                </a:lnTo>
                <a:lnTo>
                  <a:pt x="623049" y="19049"/>
                </a:lnTo>
                <a:lnTo>
                  <a:pt x="620788" y="16509"/>
                </a:lnTo>
                <a:lnTo>
                  <a:pt x="613587" y="8889"/>
                </a:lnTo>
                <a:lnTo>
                  <a:pt x="608812" y="5079"/>
                </a:lnTo>
                <a:lnTo>
                  <a:pt x="598728" y="1269"/>
                </a:lnTo>
                <a:lnTo>
                  <a:pt x="593534" y="0"/>
                </a:lnTo>
                <a:close/>
              </a:path>
              <a:path w="691514" h="655320">
                <a:moveTo>
                  <a:pt x="684085" y="66039"/>
                </a:moveTo>
                <a:lnTo>
                  <a:pt x="648398" y="66039"/>
                </a:lnTo>
                <a:lnTo>
                  <a:pt x="655726" y="69849"/>
                </a:lnTo>
                <a:lnTo>
                  <a:pt x="659244" y="72389"/>
                </a:lnTo>
                <a:lnTo>
                  <a:pt x="662647" y="74929"/>
                </a:lnTo>
                <a:lnTo>
                  <a:pt x="665810" y="78739"/>
                </a:lnTo>
                <a:lnTo>
                  <a:pt x="668032" y="81279"/>
                </a:lnTo>
                <a:lnTo>
                  <a:pt x="670623" y="88899"/>
                </a:lnTo>
                <a:lnTo>
                  <a:pt x="671093" y="92709"/>
                </a:lnTo>
                <a:lnTo>
                  <a:pt x="670394" y="99059"/>
                </a:lnTo>
                <a:lnTo>
                  <a:pt x="669340" y="102869"/>
                </a:lnTo>
                <a:lnTo>
                  <a:pt x="665835" y="109219"/>
                </a:lnTo>
                <a:lnTo>
                  <a:pt x="663244" y="113029"/>
                </a:lnTo>
                <a:lnTo>
                  <a:pt x="637870" y="138429"/>
                </a:lnTo>
                <a:lnTo>
                  <a:pt x="663143" y="138429"/>
                </a:lnTo>
                <a:lnTo>
                  <a:pt x="674916" y="126999"/>
                </a:lnTo>
                <a:lnTo>
                  <a:pt x="678408" y="121919"/>
                </a:lnTo>
                <a:lnTo>
                  <a:pt x="683793" y="114299"/>
                </a:lnTo>
                <a:lnTo>
                  <a:pt x="685977" y="110489"/>
                </a:lnTo>
                <a:lnTo>
                  <a:pt x="689317" y="102869"/>
                </a:lnTo>
                <a:lnTo>
                  <a:pt x="690397" y="97789"/>
                </a:lnTo>
                <a:lnTo>
                  <a:pt x="691400" y="90169"/>
                </a:lnTo>
                <a:lnTo>
                  <a:pt x="691260" y="86359"/>
                </a:lnTo>
                <a:lnTo>
                  <a:pt x="689736" y="77469"/>
                </a:lnTo>
                <a:lnTo>
                  <a:pt x="688301" y="73659"/>
                </a:lnTo>
                <a:lnTo>
                  <a:pt x="684085" y="66039"/>
                </a:lnTo>
                <a:close/>
              </a:path>
              <a:path w="691514" h="655320">
                <a:moveTo>
                  <a:pt x="624502" y="21589"/>
                </a:moveTo>
                <a:lnTo>
                  <a:pt x="589356" y="21589"/>
                </a:lnTo>
                <a:lnTo>
                  <a:pt x="592442" y="22859"/>
                </a:lnTo>
                <a:lnTo>
                  <a:pt x="598411" y="25399"/>
                </a:lnTo>
                <a:lnTo>
                  <a:pt x="612851" y="52069"/>
                </a:lnTo>
                <a:lnTo>
                  <a:pt x="612241" y="54609"/>
                </a:lnTo>
                <a:lnTo>
                  <a:pt x="609498" y="62229"/>
                </a:lnTo>
                <a:lnTo>
                  <a:pt x="606856" y="66039"/>
                </a:lnTo>
                <a:lnTo>
                  <a:pt x="585762" y="86359"/>
                </a:lnTo>
                <a:lnTo>
                  <a:pt x="610466" y="86359"/>
                </a:lnTo>
                <a:lnTo>
                  <a:pt x="620598" y="76199"/>
                </a:lnTo>
                <a:lnTo>
                  <a:pt x="624979" y="72389"/>
                </a:lnTo>
                <a:lnTo>
                  <a:pt x="633056" y="67309"/>
                </a:lnTo>
                <a:lnTo>
                  <a:pt x="636993" y="66039"/>
                </a:lnTo>
                <a:lnTo>
                  <a:pt x="684085" y="66039"/>
                </a:lnTo>
                <a:lnTo>
                  <a:pt x="681240" y="62229"/>
                </a:lnTo>
                <a:lnTo>
                  <a:pt x="677671" y="58419"/>
                </a:lnTo>
                <a:lnTo>
                  <a:pt x="673811" y="54609"/>
                </a:lnTo>
                <a:lnTo>
                  <a:pt x="669670" y="52069"/>
                </a:lnTo>
                <a:lnTo>
                  <a:pt x="627151" y="52069"/>
                </a:lnTo>
                <a:lnTo>
                  <a:pt x="628548" y="49529"/>
                </a:lnTo>
                <a:lnTo>
                  <a:pt x="629386" y="45719"/>
                </a:lnTo>
                <a:lnTo>
                  <a:pt x="629919" y="38099"/>
                </a:lnTo>
                <a:lnTo>
                  <a:pt x="629640" y="35559"/>
                </a:lnTo>
                <a:lnTo>
                  <a:pt x="627989" y="27939"/>
                </a:lnTo>
                <a:lnTo>
                  <a:pt x="626681" y="25399"/>
                </a:lnTo>
                <a:lnTo>
                  <a:pt x="624502" y="21589"/>
                </a:lnTo>
                <a:close/>
              </a:path>
              <a:path w="691514" h="655320">
                <a:moveTo>
                  <a:pt x="647636" y="45719"/>
                </a:moveTo>
                <a:lnTo>
                  <a:pt x="643305" y="45719"/>
                </a:lnTo>
                <a:lnTo>
                  <a:pt x="634809" y="48259"/>
                </a:lnTo>
                <a:lnTo>
                  <a:pt x="630834" y="50799"/>
                </a:lnTo>
                <a:lnTo>
                  <a:pt x="627151" y="52069"/>
                </a:lnTo>
                <a:lnTo>
                  <a:pt x="669670" y="52069"/>
                </a:lnTo>
                <a:lnTo>
                  <a:pt x="660895" y="48259"/>
                </a:lnTo>
                <a:lnTo>
                  <a:pt x="656475" y="46989"/>
                </a:lnTo>
                <a:lnTo>
                  <a:pt x="647636" y="45719"/>
                </a:lnTo>
                <a:close/>
              </a:path>
            </a:pathLst>
          </a:custGeom>
          <a:solidFill>
            <a:srgbClr val="59595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2" name="object 52"/>
          <p:cNvSpPr/>
          <p:nvPr/>
        </p:nvSpPr>
        <p:spPr>
          <a:xfrm>
            <a:off x="6069253" y="5124529"/>
            <a:ext cx="750646" cy="753109"/>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3" name="object 53"/>
          <p:cNvSpPr/>
          <p:nvPr/>
        </p:nvSpPr>
        <p:spPr>
          <a:xfrm>
            <a:off x="7332753" y="5102016"/>
            <a:ext cx="546735" cy="551180"/>
          </a:xfrm>
          <a:custGeom>
            <a:avLst/>
            <a:gdLst/>
            <a:ahLst/>
            <a:cxnLst/>
            <a:rect l="l" t="t" r="r" b="b"/>
            <a:pathLst>
              <a:path w="546734" h="551179">
                <a:moveTo>
                  <a:pt x="26962" y="416204"/>
                </a:moveTo>
                <a:lnTo>
                  <a:pt x="25107" y="416204"/>
                </a:lnTo>
                <a:lnTo>
                  <a:pt x="21437" y="417474"/>
                </a:lnTo>
                <a:lnTo>
                  <a:pt x="19634" y="417474"/>
                </a:lnTo>
                <a:lnTo>
                  <a:pt x="16078" y="420014"/>
                </a:lnTo>
                <a:lnTo>
                  <a:pt x="14236" y="421284"/>
                </a:lnTo>
                <a:lnTo>
                  <a:pt x="1447" y="433984"/>
                </a:lnTo>
                <a:lnTo>
                  <a:pt x="507" y="436524"/>
                </a:lnTo>
                <a:lnTo>
                  <a:pt x="0" y="440334"/>
                </a:lnTo>
                <a:lnTo>
                  <a:pt x="1104" y="442874"/>
                </a:lnTo>
                <a:lnTo>
                  <a:pt x="108610" y="550824"/>
                </a:lnTo>
                <a:lnTo>
                  <a:pt x="112471" y="550824"/>
                </a:lnTo>
                <a:lnTo>
                  <a:pt x="113423" y="549554"/>
                </a:lnTo>
                <a:lnTo>
                  <a:pt x="115646" y="548284"/>
                </a:lnTo>
                <a:lnTo>
                  <a:pt x="116916" y="547014"/>
                </a:lnTo>
                <a:lnTo>
                  <a:pt x="119875" y="544474"/>
                </a:lnTo>
                <a:lnTo>
                  <a:pt x="121043" y="543204"/>
                </a:lnTo>
                <a:lnTo>
                  <a:pt x="122682" y="540664"/>
                </a:lnTo>
                <a:lnTo>
                  <a:pt x="123291" y="539394"/>
                </a:lnTo>
                <a:lnTo>
                  <a:pt x="124091" y="538124"/>
                </a:lnTo>
                <a:lnTo>
                  <a:pt x="124231" y="536854"/>
                </a:lnTo>
                <a:lnTo>
                  <a:pt x="124015" y="536854"/>
                </a:lnTo>
                <a:lnTo>
                  <a:pt x="123723" y="535584"/>
                </a:lnTo>
                <a:lnTo>
                  <a:pt x="24218" y="436524"/>
                </a:lnTo>
                <a:lnTo>
                  <a:pt x="75049" y="436524"/>
                </a:lnTo>
                <a:lnTo>
                  <a:pt x="34848" y="418744"/>
                </a:lnTo>
                <a:lnTo>
                  <a:pt x="32740" y="418744"/>
                </a:lnTo>
                <a:lnTo>
                  <a:pt x="30734" y="417474"/>
                </a:lnTo>
                <a:lnTo>
                  <a:pt x="26962" y="416204"/>
                </a:lnTo>
                <a:close/>
              </a:path>
              <a:path w="546734" h="551179">
                <a:moveTo>
                  <a:pt x="75049" y="436524"/>
                </a:moveTo>
                <a:lnTo>
                  <a:pt x="24307" y="436524"/>
                </a:lnTo>
                <a:lnTo>
                  <a:pt x="162090" y="497484"/>
                </a:lnTo>
                <a:lnTo>
                  <a:pt x="165036" y="497484"/>
                </a:lnTo>
                <a:lnTo>
                  <a:pt x="166611" y="496214"/>
                </a:lnTo>
                <a:lnTo>
                  <a:pt x="167513" y="496214"/>
                </a:lnTo>
                <a:lnTo>
                  <a:pt x="169506" y="494944"/>
                </a:lnTo>
                <a:lnTo>
                  <a:pt x="170611" y="493674"/>
                </a:lnTo>
                <a:lnTo>
                  <a:pt x="173012" y="491134"/>
                </a:lnTo>
                <a:lnTo>
                  <a:pt x="173990" y="489864"/>
                </a:lnTo>
                <a:lnTo>
                  <a:pt x="175501" y="488594"/>
                </a:lnTo>
                <a:lnTo>
                  <a:pt x="176098" y="487324"/>
                </a:lnTo>
                <a:lnTo>
                  <a:pt x="176911" y="486054"/>
                </a:lnTo>
                <a:lnTo>
                  <a:pt x="177126" y="484784"/>
                </a:lnTo>
                <a:lnTo>
                  <a:pt x="177088" y="483514"/>
                </a:lnTo>
                <a:lnTo>
                  <a:pt x="176860" y="482244"/>
                </a:lnTo>
                <a:lnTo>
                  <a:pt x="171459" y="469544"/>
                </a:lnTo>
                <a:lnTo>
                  <a:pt x="149707" y="469544"/>
                </a:lnTo>
                <a:lnTo>
                  <a:pt x="75049" y="436524"/>
                </a:lnTo>
                <a:close/>
              </a:path>
              <a:path w="546734" h="551179">
                <a:moveTo>
                  <a:pt x="124752" y="319684"/>
                </a:moveTo>
                <a:lnTo>
                  <a:pt x="115709" y="319684"/>
                </a:lnTo>
                <a:lnTo>
                  <a:pt x="114731" y="320954"/>
                </a:lnTo>
                <a:lnTo>
                  <a:pt x="102616" y="333654"/>
                </a:lnTo>
                <a:lnTo>
                  <a:pt x="101473" y="334924"/>
                </a:lnTo>
                <a:lnTo>
                  <a:pt x="99847" y="337464"/>
                </a:lnTo>
                <a:lnTo>
                  <a:pt x="99352" y="338734"/>
                </a:lnTo>
                <a:lnTo>
                  <a:pt x="98971" y="342544"/>
                </a:lnTo>
                <a:lnTo>
                  <a:pt x="99098" y="343814"/>
                </a:lnTo>
                <a:lnTo>
                  <a:pt x="100012" y="347624"/>
                </a:lnTo>
                <a:lnTo>
                  <a:pt x="100799" y="350164"/>
                </a:lnTo>
                <a:lnTo>
                  <a:pt x="101892" y="352704"/>
                </a:lnTo>
                <a:lnTo>
                  <a:pt x="150139" y="468274"/>
                </a:lnTo>
                <a:lnTo>
                  <a:pt x="149707" y="469544"/>
                </a:lnTo>
                <a:lnTo>
                  <a:pt x="171459" y="469544"/>
                </a:lnTo>
                <a:lnTo>
                  <a:pt x="117449" y="342544"/>
                </a:lnTo>
                <a:lnTo>
                  <a:pt x="147641" y="342544"/>
                </a:lnTo>
                <a:lnTo>
                  <a:pt x="125971" y="320954"/>
                </a:lnTo>
                <a:lnTo>
                  <a:pt x="124752" y="319684"/>
                </a:lnTo>
                <a:close/>
              </a:path>
              <a:path w="546734" h="551179">
                <a:moveTo>
                  <a:pt x="147641" y="342544"/>
                </a:moveTo>
                <a:lnTo>
                  <a:pt x="117627" y="342544"/>
                </a:lnTo>
                <a:lnTo>
                  <a:pt x="217131" y="442874"/>
                </a:lnTo>
                <a:lnTo>
                  <a:pt x="219532" y="442874"/>
                </a:lnTo>
                <a:lnTo>
                  <a:pt x="221094" y="441604"/>
                </a:lnTo>
                <a:lnTo>
                  <a:pt x="222046" y="441604"/>
                </a:lnTo>
                <a:lnTo>
                  <a:pt x="224332" y="439064"/>
                </a:lnTo>
                <a:lnTo>
                  <a:pt x="225602" y="439064"/>
                </a:lnTo>
                <a:lnTo>
                  <a:pt x="228498" y="435254"/>
                </a:lnTo>
                <a:lnTo>
                  <a:pt x="229641" y="433984"/>
                </a:lnTo>
                <a:lnTo>
                  <a:pt x="231216" y="432714"/>
                </a:lnTo>
                <a:lnTo>
                  <a:pt x="231813" y="431444"/>
                </a:lnTo>
                <a:lnTo>
                  <a:pt x="232613" y="430174"/>
                </a:lnTo>
                <a:lnTo>
                  <a:pt x="232752" y="428904"/>
                </a:lnTo>
                <a:lnTo>
                  <a:pt x="232536" y="427634"/>
                </a:lnTo>
                <a:lnTo>
                  <a:pt x="232244" y="427634"/>
                </a:lnTo>
                <a:lnTo>
                  <a:pt x="231775" y="426364"/>
                </a:lnTo>
                <a:lnTo>
                  <a:pt x="147641" y="342544"/>
                </a:lnTo>
                <a:close/>
              </a:path>
              <a:path w="546734" h="551179">
                <a:moveTo>
                  <a:pt x="195160" y="303174"/>
                </a:moveTo>
                <a:lnTo>
                  <a:pt x="193319" y="303174"/>
                </a:lnTo>
                <a:lnTo>
                  <a:pt x="191795" y="304444"/>
                </a:lnTo>
                <a:lnTo>
                  <a:pt x="190881" y="304444"/>
                </a:lnTo>
                <a:lnTo>
                  <a:pt x="188772" y="306984"/>
                </a:lnTo>
                <a:lnTo>
                  <a:pt x="187515" y="306984"/>
                </a:lnTo>
                <a:lnTo>
                  <a:pt x="184645" y="310794"/>
                </a:lnTo>
                <a:lnTo>
                  <a:pt x="183527" y="312064"/>
                </a:lnTo>
                <a:lnTo>
                  <a:pt x="181889" y="313334"/>
                </a:lnTo>
                <a:lnTo>
                  <a:pt x="181317" y="314604"/>
                </a:lnTo>
                <a:lnTo>
                  <a:pt x="180682" y="315874"/>
                </a:lnTo>
                <a:lnTo>
                  <a:pt x="180594" y="317144"/>
                </a:lnTo>
                <a:lnTo>
                  <a:pt x="180886" y="318414"/>
                </a:lnTo>
                <a:lnTo>
                  <a:pt x="181165" y="318414"/>
                </a:lnTo>
                <a:lnTo>
                  <a:pt x="261124" y="398424"/>
                </a:lnTo>
                <a:lnTo>
                  <a:pt x="264922" y="398424"/>
                </a:lnTo>
                <a:lnTo>
                  <a:pt x="265836" y="397154"/>
                </a:lnTo>
                <a:lnTo>
                  <a:pt x="267944" y="395884"/>
                </a:lnTo>
                <a:lnTo>
                  <a:pt x="269176" y="394614"/>
                </a:lnTo>
                <a:lnTo>
                  <a:pt x="272046" y="392074"/>
                </a:lnTo>
                <a:lnTo>
                  <a:pt x="273189" y="390804"/>
                </a:lnTo>
                <a:lnTo>
                  <a:pt x="274828" y="388264"/>
                </a:lnTo>
                <a:lnTo>
                  <a:pt x="275386" y="388264"/>
                </a:lnTo>
                <a:lnTo>
                  <a:pt x="275971" y="385724"/>
                </a:lnTo>
                <a:lnTo>
                  <a:pt x="275907" y="384454"/>
                </a:lnTo>
                <a:lnTo>
                  <a:pt x="275628" y="384454"/>
                </a:lnTo>
                <a:lnTo>
                  <a:pt x="275158" y="383184"/>
                </a:lnTo>
                <a:lnTo>
                  <a:pt x="195656" y="304444"/>
                </a:lnTo>
                <a:lnTo>
                  <a:pt x="195160" y="303174"/>
                </a:lnTo>
                <a:close/>
              </a:path>
              <a:path w="546734" h="551179">
                <a:moveTo>
                  <a:pt x="313142" y="249834"/>
                </a:moveTo>
                <a:lnTo>
                  <a:pt x="279107" y="249834"/>
                </a:lnTo>
                <a:lnTo>
                  <a:pt x="288074" y="253644"/>
                </a:lnTo>
                <a:lnTo>
                  <a:pt x="291096" y="256184"/>
                </a:lnTo>
                <a:lnTo>
                  <a:pt x="300291" y="265074"/>
                </a:lnTo>
                <a:lnTo>
                  <a:pt x="283235" y="282854"/>
                </a:lnTo>
                <a:lnTo>
                  <a:pt x="278244" y="289204"/>
                </a:lnTo>
                <a:lnTo>
                  <a:pt x="270573" y="300634"/>
                </a:lnTo>
                <a:lnTo>
                  <a:pt x="268033" y="306984"/>
                </a:lnTo>
                <a:lnTo>
                  <a:pt x="265582" y="317144"/>
                </a:lnTo>
                <a:lnTo>
                  <a:pt x="265696" y="322224"/>
                </a:lnTo>
                <a:lnTo>
                  <a:pt x="292506" y="352704"/>
                </a:lnTo>
                <a:lnTo>
                  <a:pt x="305727" y="352704"/>
                </a:lnTo>
                <a:lnTo>
                  <a:pt x="333140" y="332384"/>
                </a:lnTo>
                <a:lnTo>
                  <a:pt x="298856" y="332384"/>
                </a:lnTo>
                <a:lnTo>
                  <a:pt x="294284" y="331114"/>
                </a:lnTo>
                <a:lnTo>
                  <a:pt x="287782" y="324764"/>
                </a:lnTo>
                <a:lnTo>
                  <a:pt x="286118" y="322224"/>
                </a:lnTo>
                <a:lnTo>
                  <a:pt x="284238" y="315874"/>
                </a:lnTo>
                <a:lnTo>
                  <a:pt x="284073" y="313334"/>
                </a:lnTo>
                <a:lnTo>
                  <a:pt x="285305" y="306984"/>
                </a:lnTo>
                <a:lnTo>
                  <a:pt x="286740" y="303174"/>
                </a:lnTo>
                <a:lnTo>
                  <a:pt x="291249" y="295554"/>
                </a:lnTo>
                <a:lnTo>
                  <a:pt x="294373" y="291744"/>
                </a:lnTo>
                <a:lnTo>
                  <a:pt x="310743" y="276504"/>
                </a:lnTo>
                <a:lnTo>
                  <a:pt x="339743" y="276504"/>
                </a:lnTo>
                <a:lnTo>
                  <a:pt x="313142" y="249834"/>
                </a:lnTo>
                <a:close/>
              </a:path>
              <a:path w="546734" h="551179">
                <a:moveTo>
                  <a:pt x="339743" y="276504"/>
                </a:moveTo>
                <a:lnTo>
                  <a:pt x="310743" y="276504"/>
                </a:lnTo>
                <a:lnTo>
                  <a:pt x="327533" y="293014"/>
                </a:lnTo>
                <a:lnTo>
                  <a:pt x="327736" y="296824"/>
                </a:lnTo>
                <a:lnTo>
                  <a:pt x="308927" y="332384"/>
                </a:lnTo>
                <a:lnTo>
                  <a:pt x="333140" y="332384"/>
                </a:lnTo>
                <a:lnTo>
                  <a:pt x="335749" y="328574"/>
                </a:lnTo>
                <a:lnTo>
                  <a:pt x="340144" y="315874"/>
                </a:lnTo>
                <a:lnTo>
                  <a:pt x="341122" y="309524"/>
                </a:lnTo>
                <a:lnTo>
                  <a:pt x="340880" y="301904"/>
                </a:lnTo>
                <a:lnTo>
                  <a:pt x="361657" y="301904"/>
                </a:lnTo>
                <a:lnTo>
                  <a:pt x="362038" y="300634"/>
                </a:lnTo>
                <a:lnTo>
                  <a:pt x="362267" y="299364"/>
                </a:lnTo>
                <a:lnTo>
                  <a:pt x="361975" y="298094"/>
                </a:lnTo>
                <a:lnTo>
                  <a:pt x="361276" y="298094"/>
                </a:lnTo>
                <a:lnTo>
                  <a:pt x="339743" y="276504"/>
                </a:lnTo>
                <a:close/>
              </a:path>
              <a:path w="546734" h="551179">
                <a:moveTo>
                  <a:pt x="121183" y="318414"/>
                </a:moveTo>
                <a:lnTo>
                  <a:pt x="118935" y="318414"/>
                </a:lnTo>
                <a:lnTo>
                  <a:pt x="117843" y="319684"/>
                </a:lnTo>
                <a:lnTo>
                  <a:pt x="122339" y="319684"/>
                </a:lnTo>
                <a:lnTo>
                  <a:pt x="121183" y="318414"/>
                </a:lnTo>
                <a:close/>
              </a:path>
              <a:path w="546734" h="551179">
                <a:moveTo>
                  <a:pt x="361657" y="301904"/>
                </a:moveTo>
                <a:lnTo>
                  <a:pt x="340880" y="301904"/>
                </a:lnTo>
                <a:lnTo>
                  <a:pt x="349504" y="310794"/>
                </a:lnTo>
                <a:lnTo>
                  <a:pt x="352679" y="310794"/>
                </a:lnTo>
                <a:lnTo>
                  <a:pt x="354838" y="309524"/>
                </a:lnTo>
                <a:lnTo>
                  <a:pt x="356146" y="308254"/>
                </a:lnTo>
                <a:lnTo>
                  <a:pt x="359257" y="304444"/>
                </a:lnTo>
                <a:lnTo>
                  <a:pt x="360362" y="303174"/>
                </a:lnTo>
                <a:lnTo>
                  <a:pt x="361657" y="301904"/>
                </a:lnTo>
                <a:close/>
              </a:path>
              <a:path w="546734" h="551179">
                <a:moveTo>
                  <a:pt x="164782" y="271424"/>
                </a:moveTo>
                <a:lnTo>
                  <a:pt x="159867" y="271424"/>
                </a:lnTo>
                <a:lnTo>
                  <a:pt x="156933" y="272694"/>
                </a:lnTo>
                <a:lnTo>
                  <a:pt x="150088" y="280314"/>
                </a:lnTo>
                <a:lnTo>
                  <a:pt x="148323" y="282854"/>
                </a:lnTo>
                <a:lnTo>
                  <a:pt x="148209" y="287934"/>
                </a:lnTo>
                <a:lnTo>
                  <a:pt x="149872" y="290474"/>
                </a:lnTo>
                <a:lnTo>
                  <a:pt x="156616" y="298094"/>
                </a:lnTo>
                <a:lnTo>
                  <a:pt x="159512" y="299364"/>
                </a:lnTo>
                <a:lnTo>
                  <a:pt x="164439" y="299364"/>
                </a:lnTo>
                <a:lnTo>
                  <a:pt x="167360" y="296824"/>
                </a:lnTo>
                <a:lnTo>
                  <a:pt x="174218" y="290474"/>
                </a:lnTo>
                <a:lnTo>
                  <a:pt x="175971" y="287934"/>
                </a:lnTo>
                <a:lnTo>
                  <a:pt x="176098" y="282854"/>
                </a:lnTo>
                <a:lnTo>
                  <a:pt x="174421" y="279044"/>
                </a:lnTo>
                <a:lnTo>
                  <a:pt x="171030" y="276504"/>
                </a:lnTo>
                <a:lnTo>
                  <a:pt x="167690" y="272694"/>
                </a:lnTo>
                <a:lnTo>
                  <a:pt x="164782" y="271424"/>
                </a:lnTo>
                <a:close/>
              </a:path>
              <a:path w="546734" h="551179">
                <a:moveTo>
                  <a:pt x="283667" y="229514"/>
                </a:moveTo>
                <a:lnTo>
                  <a:pt x="273761" y="229514"/>
                </a:lnTo>
                <a:lnTo>
                  <a:pt x="268655" y="230784"/>
                </a:lnTo>
                <a:lnTo>
                  <a:pt x="258114" y="235864"/>
                </a:lnTo>
                <a:lnTo>
                  <a:pt x="252628" y="239674"/>
                </a:lnTo>
                <a:lnTo>
                  <a:pt x="243903" y="248564"/>
                </a:lnTo>
                <a:lnTo>
                  <a:pt x="241160" y="252374"/>
                </a:lnTo>
                <a:lnTo>
                  <a:pt x="236308" y="258724"/>
                </a:lnTo>
                <a:lnTo>
                  <a:pt x="234251" y="262534"/>
                </a:lnTo>
                <a:lnTo>
                  <a:pt x="230911" y="268884"/>
                </a:lnTo>
                <a:lnTo>
                  <a:pt x="229628" y="272694"/>
                </a:lnTo>
                <a:lnTo>
                  <a:pt x="227812" y="277774"/>
                </a:lnTo>
                <a:lnTo>
                  <a:pt x="227342" y="280314"/>
                </a:lnTo>
                <a:lnTo>
                  <a:pt x="227279" y="284124"/>
                </a:lnTo>
                <a:lnTo>
                  <a:pt x="227584" y="285394"/>
                </a:lnTo>
                <a:lnTo>
                  <a:pt x="228879" y="286664"/>
                </a:lnTo>
                <a:lnTo>
                  <a:pt x="229933" y="287934"/>
                </a:lnTo>
                <a:lnTo>
                  <a:pt x="232270" y="290474"/>
                </a:lnTo>
                <a:lnTo>
                  <a:pt x="233133" y="291744"/>
                </a:lnTo>
                <a:lnTo>
                  <a:pt x="234835" y="293014"/>
                </a:lnTo>
                <a:lnTo>
                  <a:pt x="239445" y="293014"/>
                </a:lnTo>
                <a:lnTo>
                  <a:pt x="240626" y="291744"/>
                </a:lnTo>
                <a:lnTo>
                  <a:pt x="241261" y="290474"/>
                </a:lnTo>
                <a:lnTo>
                  <a:pt x="242443" y="285394"/>
                </a:lnTo>
                <a:lnTo>
                  <a:pt x="243293" y="282854"/>
                </a:lnTo>
                <a:lnTo>
                  <a:pt x="245516" y="276504"/>
                </a:lnTo>
                <a:lnTo>
                  <a:pt x="247065" y="273964"/>
                </a:lnTo>
                <a:lnTo>
                  <a:pt x="251053" y="266344"/>
                </a:lnTo>
                <a:lnTo>
                  <a:pt x="253834" y="262534"/>
                </a:lnTo>
                <a:lnTo>
                  <a:pt x="260743" y="254914"/>
                </a:lnTo>
                <a:lnTo>
                  <a:pt x="263956" y="253644"/>
                </a:lnTo>
                <a:lnTo>
                  <a:pt x="270103" y="249834"/>
                </a:lnTo>
                <a:lnTo>
                  <a:pt x="313142" y="249834"/>
                </a:lnTo>
                <a:lnTo>
                  <a:pt x="303009" y="239674"/>
                </a:lnTo>
                <a:lnTo>
                  <a:pt x="298145" y="235864"/>
                </a:lnTo>
                <a:lnTo>
                  <a:pt x="288544" y="230784"/>
                </a:lnTo>
                <a:lnTo>
                  <a:pt x="283667" y="229514"/>
                </a:lnTo>
                <a:close/>
              </a:path>
              <a:path w="546734" h="551179">
                <a:moveTo>
                  <a:pt x="320852" y="177444"/>
                </a:moveTo>
                <a:lnTo>
                  <a:pt x="319176" y="177444"/>
                </a:lnTo>
                <a:lnTo>
                  <a:pt x="317703" y="178714"/>
                </a:lnTo>
                <a:lnTo>
                  <a:pt x="316877" y="178714"/>
                </a:lnTo>
                <a:lnTo>
                  <a:pt x="314998" y="179984"/>
                </a:lnTo>
                <a:lnTo>
                  <a:pt x="313893" y="181254"/>
                </a:lnTo>
                <a:lnTo>
                  <a:pt x="311251" y="183794"/>
                </a:lnTo>
                <a:lnTo>
                  <a:pt x="310210" y="185064"/>
                </a:lnTo>
                <a:lnTo>
                  <a:pt x="308749" y="186334"/>
                </a:lnTo>
                <a:lnTo>
                  <a:pt x="308254" y="187604"/>
                </a:lnTo>
                <a:lnTo>
                  <a:pt x="307721" y="188874"/>
                </a:lnTo>
                <a:lnTo>
                  <a:pt x="307657" y="190144"/>
                </a:lnTo>
                <a:lnTo>
                  <a:pt x="307949" y="191414"/>
                </a:lnTo>
                <a:lnTo>
                  <a:pt x="308267" y="191414"/>
                </a:lnTo>
                <a:lnTo>
                  <a:pt x="388289" y="271424"/>
                </a:lnTo>
                <a:lnTo>
                  <a:pt x="392074" y="271424"/>
                </a:lnTo>
                <a:lnTo>
                  <a:pt x="393001" y="270154"/>
                </a:lnTo>
                <a:lnTo>
                  <a:pt x="395109" y="268884"/>
                </a:lnTo>
                <a:lnTo>
                  <a:pt x="396341" y="267614"/>
                </a:lnTo>
                <a:lnTo>
                  <a:pt x="399211" y="265074"/>
                </a:lnTo>
                <a:lnTo>
                  <a:pt x="400354" y="263804"/>
                </a:lnTo>
                <a:lnTo>
                  <a:pt x="401993" y="261264"/>
                </a:lnTo>
                <a:lnTo>
                  <a:pt x="402551" y="261264"/>
                </a:lnTo>
                <a:lnTo>
                  <a:pt x="403136" y="258724"/>
                </a:lnTo>
                <a:lnTo>
                  <a:pt x="403059" y="257454"/>
                </a:lnTo>
                <a:lnTo>
                  <a:pt x="402780" y="257454"/>
                </a:lnTo>
                <a:lnTo>
                  <a:pt x="347040" y="201574"/>
                </a:lnTo>
                <a:lnTo>
                  <a:pt x="346049" y="192684"/>
                </a:lnTo>
                <a:lnTo>
                  <a:pt x="346005" y="188874"/>
                </a:lnTo>
                <a:lnTo>
                  <a:pt x="332282" y="188874"/>
                </a:lnTo>
                <a:lnTo>
                  <a:pt x="321360" y="178714"/>
                </a:lnTo>
                <a:lnTo>
                  <a:pt x="320852" y="177444"/>
                </a:lnTo>
                <a:close/>
              </a:path>
              <a:path w="546734" h="551179">
                <a:moveTo>
                  <a:pt x="407317" y="158394"/>
                </a:moveTo>
                <a:lnTo>
                  <a:pt x="367753" y="158394"/>
                </a:lnTo>
                <a:lnTo>
                  <a:pt x="374319" y="159664"/>
                </a:lnTo>
                <a:lnTo>
                  <a:pt x="377659" y="160934"/>
                </a:lnTo>
                <a:lnTo>
                  <a:pt x="384454" y="164744"/>
                </a:lnTo>
                <a:lnTo>
                  <a:pt x="387819" y="168554"/>
                </a:lnTo>
                <a:lnTo>
                  <a:pt x="439686" y="219354"/>
                </a:lnTo>
                <a:lnTo>
                  <a:pt x="440194" y="220624"/>
                </a:lnTo>
                <a:lnTo>
                  <a:pt x="441909" y="220624"/>
                </a:lnTo>
                <a:lnTo>
                  <a:pt x="443484" y="219354"/>
                </a:lnTo>
                <a:lnTo>
                  <a:pt x="444423" y="219354"/>
                </a:lnTo>
                <a:lnTo>
                  <a:pt x="446595" y="218084"/>
                </a:lnTo>
                <a:lnTo>
                  <a:pt x="447802" y="216814"/>
                </a:lnTo>
                <a:lnTo>
                  <a:pt x="450557" y="213004"/>
                </a:lnTo>
                <a:lnTo>
                  <a:pt x="451675" y="213004"/>
                </a:lnTo>
                <a:lnTo>
                  <a:pt x="453313" y="210464"/>
                </a:lnTo>
                <a:lnTo>
                  <a:pt x="453885" y="209194"/>
                </a:lnTo>
                <a:lnTo>
                  <a:pt x="454533" y="207924"/>
                </a:lnTo>
                <a:lnTo>
                  <a:pt x="454647" y="206654"/>
                </a:lnTo>
                <a:lnTo>
                  <a:pt x="454469" y="205384"/>
                </a:lnTo>
                <a:lnTo>
                  <a:pt x="454190" y="205384"/>
                </a:lnTo>
                <a:lnTo>
                  <a:pt x="407317" y="158394"/>
                </a:lnTo>
                <a:close/>
              </a:path>
              <a:path w="546734" h="551179">
                <a:moveTo>
                  <a:pt x="370319" y="136804"/>
                </a:moveTo>
                <a:lnTo>
                  <a:pt x="366979" y="136804"/>
                </a:lnTo>
                <a:lnTo>
                  <a:pt x="360235" y="138074"/>
                </a:lnTo>
                <a:lnTo>
                  <a:pt x="332422" y="172364"/>
                </a:lnTo>
                <a:lnTo>
                  <a:pt x="331825" y="181254"/>
                </a:lnTo>
                <a:lnTo>
                  <a:pt x="332282" y="188874"/>
                </a:lnTo>
                <a:lnTo>
                  <a:pt x="346005" y="188874"/>
                </a:lnTo>
                <a:lnTo>
                  <a:pt x="345960" y="185064"/>
                </a:lnTo>
                <a:lnTo>
                  <a:pt x="347598" y="172364"/>
                </a:lnTo>
                <a:lnTo>
                  <a:pt x="349681" y="168554"/>
                </a:lnTo>
                <a:lnTo>
                  <a:pt x="355714" y="162204"/>
                </a:lnTo>
                <a:lnTo>
                  <a:pt x="358571" y="159664"/>
                </a:lnTo>
                <a:lnTo>
                  <a:pt x="364604" y="158394"/>
                </a:lnTo>
                <a:lnTo>
                  <a:pt x="407317" y="158394"/>
                </a:lnTo>
                <a:lnTo>
                  <a:pt x="398449" y="149504"/>
                </a:lnTo>
                <a:lnTo>
                  <a:pt x="397510" y="140614"/>
                </a:lnTo>
                <a:lnTo>
                  <a:pt x="383514" y="140614"/>
                </a:lnTo>
                <a:lnTo>
                  <a:pt x="376936" y="138074"/>
                </a:lnTo>
                <a:lnTo>
                  <a:pt x="370319" y="136804"/>
                </a:lnTo>
                <a:close/>
              </a:path>
              <a:path w="546734" h="551179">
                <a:moveTo>
                  <a:pt x="458270" y="106324"/>
                </a:moveTo>
                <a:lnTo>
                  <a:pt x="419252" y="106324"/>
                </a:lnTo>
                <a:lnTo>
                  <a:pt x="429120" y="110134"/>
                </a:lnTo>
                <a:lnTo>
                  <a:pt x="435800" y="113944"/>
                </a:lnTo>
                <a:lnTo>
                  <a:pt x="439140" y="116484"/>
                </a:lnTo>
                <a:lnTo>
                  <a:pt x="491007" y="168554"/>
                </a:lnTo>
                <a:lnTo>
                  <a:pt x="494893" y="168554"/>
                </a:lnTo>
                <a:lnTo>
                  <a:pt x="495808" y="167284"/>
                </a:lnTo>
                <a:lnTo>
                  <a:pt x="497916" y="166014"/>
                </a:lnTo>
                <a:lnTo>
                  <a:pt x="499186" y="164744"/>
                </a:lnTo>
                <a:lnTo>
                  <a:pt x="502056" y="162204"/>
                </a:lnTo>
                <a:lnTo>
                  <a:pt x="503161" y="160934"/>
                </a:lnTo>
                <a:lnTo>
                  <a:pt x="504812" y="158394"/>
                </a:lnTo>
                <a:lnTo>
                  <a:pt x="505358" y="158394"/>
                </a:lnTo>
                <a:lnTo>
                  <a:pt x="505942" y="155854"/>
                </a:lnTo>
                <a:lnTo>
                  <a:pt x="505879" y="154584"/>
                </a:lnTo>
                <a:lnTo>
                  <a:pt x="505599" y="154584"/>
                </a:lnTo>
                <a:lnTo>
                  <a:pt x="505129" y="153314"/>
                </a:lnTo>
                <a:lnTo>
                  <a:pt x="458270" y="106324"/>
                </a:lnTo>
                <a:close/>
              </a:path>
              <a:path w="546734" h="551179">
                <a:moveTo>
                  <a:pt x="420878" y="86004"/>
                </a:moveTo>
                <a:lnTo>
                  <a:pt x="415683" y="86004"/>
                </a:lnTo>
                <a:lnTo>
                  <a:pt x="405206" y="89814"/>
                </a:lnTo>
                <a:lnTo>
                  <a:pt x="384111" y="121564"/>
                </a:lnTo>
                <a:lnTo>
                  <a:pt x="383393" y="138074"/>
                </a:lnTo>
                <a:lnTo>
                  <a:pt x="383514" y="140614"/>
                </a:lnTo>
                <a:lnTo>
                  <a:pt x="397510" y="140614"/>
                </a:lnTo>
                <a:lnTo>
                  <a:pt x="397433" y="132994"/>
                </a:lnTo>
                <a:lnTo>
                  <a:pt x="399021" y="121564"/>
                </a:lnTo>
                <a:lnTo>
                  <a:pt x="401091" y="116484"/>
                </a:lnTo>
                <a:lnTo>
                  <a:pt x="407123" y="110134"/>
                </a:lnTo>
                <a:lnTo>
                  <a:pt x="409994" y="108864"/>
                </a:lnTo>
                <a:lnTo>
                  <a:pt x="416077" y="106324"/>
                </a:lnTo>
                <a:lnTo>
                  <a:pt x="458270" y="106324"/>
                </a:lnTo>
                <a:lnTo>
                  <a:pt x="450672" y="98704"/>
                </a:lnTo>
                <a:lnTo>
                  <a:pt x="445985" y="94894"/>
                </a:lnTo>
                <a:lnTo>
                  <a:pt x="436143" y="88544"/>
                </a:lnTo>
                <a:lnTo>
                  <a:pt x="431126" y="87274"/>
                </a:lnTo>
                <a:lnTo>
                  <a:pt x="420878" y="86004"/>
                </a:lnTo>
                <a:close/>
              </a:path>
              <a:path w="546734" h="551179">
                <a:moveTo>
                  <a:pt x="533819" y="127914"/>
                </a:moveTo>
                <a:lnTo>
                  <a:pt x="532104" y="127914"/>
                </a:lnTo>
                <a:lnTo>
                  <a:pt x="533158" y="129184"/>
                </a:lnTo>
                <a:lnTo>
                  <a:pt x="533819" y="127914"/>
                </a:lnTo>
                <a:close/>
              </a:path>
              <a:path w="546734" h="551179">
                <a:moveTo>
                  <a:pt x="466140" y="33934"/>
                </a:moveTo>
                <a:lnTo>
                  <a:pt x="461365" y="33934"/>
                </a:lnTo>
                <a:lnTo>
                  <a:pt x="459257" y="36474"/>
                </a:lnTo>
                <a:lnTo>
                  <a:pt x="458000" y="36474"/>
                </a:lnTo>
                <a:lnTo>
                  <a:pt x="455129" y="40284"/>
                </a:lnTo>
                <a:lnTo>
                  <a:pt x="454025" y="41554"/>
                </a:lnTo>
                <a:lnTo>
                  <a:pt x="452374" y="42824"/>
                </a:lnTo>
                <a:lnTo>
                  <a:pt x="451802" y="44094"/>
                </a:lnTo>
                <a:lnTo>
                  <a:pt x="451167" y="45364"/>
                </a:lnTo>
                <a:lnTo>
                  <a:pt x="451078" y="46634"/>
                </a:lnTo>
                <a:lnTo>
                  <a:pt x="451370" y="47904"/>
                </a:lnTo>
                <a:lnTo>
                  <a:pt x="451650" y="47904"/>
                </a:lnTo>
                <a:lnTo>
                  <a:pt x="531609" y="127914"/>
                </a:lnTo>
                <a:lnTo>
                  <a:pt x="535406" y="127914"/>
                </a:lnTo>
                <a:lnTo>
                  <a:pt x="536321" y="126644"/>
                </a:lnTo>
                <a:lnTo>
                  <a:pt x="538441" y="125374"/>
                </a:lnTo>
                <a:lnTo>
                  <a:pt x="539661" y="124104"/>
                </a:lnTo>
                <a:lnTo>
                  <a:pt x="542531" y="121564"/>
                </a:lnTo>
                <a:lnTo>
                  <a:pt x="543674" y="120294"/>
                </a:lnTo>
                <a:lnTo>
                  <a:pt x="545325" y="117754"/>
                </a:lnTo>
                <a:lnTo>
                  <a:pt x="545871" y="117754"/>
                </a:lnTo>
                <a:lnTo>
                  <a:pt x="546468" y="115214"/>
                </a:lnTo>
                <a:lnTo>
                  <a:pt x="546392" y="113944"/>
                </a:lnTo>
                <a:lnTo>
                  <a:pt x="546112" y="113944"/>
                </a:lnTo>
                <a:lnTo>
                  <a:pt x="545642" y="112674"/>
                </a:lnTo>
                <a:lnTo>
                  <a:pt x="466140" y="33934"/>
                </a:lnTo>
                <a:close/>
              </a:path>
              <a:path w="546734" h="551179">
                <a:moveTo>
                  <a:pt x="464477" y="32664"/>
                </a:moveTo>
                <a:lnTo>
                  <a:pt x="463803" y="32664"/>
                </a:lnTo>
                <a:lnTo>
                  <a:pt x="462280" y="33934"/>
                </a:lnTo>
                <a:lnTo>
                  <a:pt x="465645" y="33934"/>
                </a:lnTo>
                <a:lnTo>
                  <a:pt x="464477" y="32664"/>
                </a:lnTo>
                <a:close/>
              </a:path>
              <a:path w="546734" h="551179">
                <a:moveTo>
                  <a:pt x="435267" y="0"/>
                </a:moveTo>
                <a:lnTo>
                  <a:pt x="418693" y="16725"/>
                </a:lnTo>
                <a:lnTo>
                  <a:pt x="420357" y="19684"/>
                </a:lnTo>
                <a:lnTo>
                  <a:pt x="427101" y="26415"/>
                </a:lnTo>
                <a:lnTo>
                  <a:pt x="429996" y="28054"/>
                </a:lnTo>
                <a:lnTo>
                  <a:pt x="434924" y="27939"/>
                </a:lnTo>
                <a:lnTo>
                  <a:pt x="437845" y="26212"/>
                </a:lnTo>
                <a:lnTo>
                  <a:pt x="444703" y="19354"/>
                </a:lnTo>
                <a:lnTo>
                  <a:pt x="446455" y="16370"/>
                </a:lnTo>
                <a:lnTo>
                  <a:pt x="446582" y="11328"/>
                </a:lnTo>
                <a:lnTo>
                  <a:pt x="444906" y="8369"/>
                </a:lnTo>
                <a:lnTo>
                  <a:pt x="438175" y="1638"/>
                </a:lnTo>
                <a:lnTo>
                  <a:pt x="435267" y="0"/>
                </a:lnTo>
                <a:close/>
              </a:path>
            </a:pathLst>
          </a:custGeom>
          <a:solidFill>
            <a:srgbClr val="59595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4" name="object 54"/>
          <p:cNvSpPr/>
          <p:nvPr/>
        </p:nvSpPr>
        <p:spPr>
          <a:xfrm>
            <a:off x="9202415" y="5147614"/>
            <a:ext cx="753376" cy="711758"/>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5" name="object 55"/>
          <p:cNvSpPr txBox="1"/>
          <p:nvPr/>
        </p:nvSpPr>
        <p:spPr>
          <a:xfrm>
            <a:off x="5605988" y="1391405"/>
            <a:ext cx="854710"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1" i="0" u="none" strike="noStrike" kern="1200" cap="none" spc="0" normalizeH="0" baseline="0" noProof="0" dirty="0">
                <a:ln>
                  <a:noFill/>
                </a:ln>
                <a:solidFill>
                  <a:srgbClr val="595958"/>
                </a:solidFill>
                <a:effectLst/>
                <a:uLnTx/>
                <a:uFillTx/>
                <a:latin typeface="Calibri"/>
                <a:ea typeface="+mn-ea"/>
                <a:cs typeface="Calibri"/>
              </a:rPr>
              <a:t>Not in</a:t>
            </a:r>
            <a:r>
              <a:rPr kumimoji="0" sz="1400" b="1" i="0" u="none" strike="noStrike" kern="1200" cap="none" spc="-85" normalizeH="0" baseline="0" noProof="0" dirty="0">
                <a:ln>
                  <a:noFill/>
                </a:ln>
                <a:solidFill>
                  <a:srgbClr val="595958"/>
                </a:solidFill>
                <a:effectLst/>
                <a:uLnTx/>
                <a:uFillTx/>
                <a:latin typeface="Calibri"/>
                <a:ea typeface="+mn-ea"/>
                <a:cs typeface="Calibri"/>
              </a:rPr>
              <a:t> </a:t>
            </a:r>
            <a:r>
              <a:rPr kumimoji="0" sz="1400" b="1" i="0" u="none" strike="noStrike" kern="1200" cap="none" spc="-5" normalizeH="0" baseline="0" noProof="0" dirty="0">
                <a:ln>
                  <a:noFill/>
                </a:ln>
                <a:solidFill>
                  <a:srgbClr val="595958"/>
                </a:solidFill>
                <a:effectLst/>
                <a:uLnTx/>
                <a:uFillTx/>
                <a:latin typeface="Calibri"/>
                <a:ea typeface="+mn-ea"/>
                <a:cs typeface="Calibri"/>
              </a:rPr>
              <a:t>Care</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56" name="object 56"/>
          <p:cNvSpPr txBox="1">
            <a:spLocks noGrp="1"/>
          </p:cNvSpPr>
          <p:nvPr>
            <p:ph type="sldNum" sz="quarter" idx="7"/>
          </p:nvPr>
        </p:nvSpPr>
        <p:spPr>
          <a:xfrm>
            <a:off x="10985500" y="6149091"/>
            <a:ext cx="8138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248</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Tree>
    <p:extLst>
      <p:ext uri="{BB962C8B-B14F-4D97-AF65-F5344CB8AC3E}">
        <p14:creationId xmlns:p14="http://schemas.microsoft.com/office/powerpoint/2010/main" val="1303235740"/>
      </p:ext>
    </p:extLst>
  </p:cSld>
  <p:clrMapOvr>
    <a:masterClrMapping/>
  </p:clrMapOvr>
  <p:timing>
    <p:tnLst>
      <p:par>
        <p:cTn id="1" dur="indefinite" restart="never" nodeType="tmRoot"/>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727106" y="647745"/>
            <a:ext cx="10736580" cy="603885"/>
          </a:xfrm>
          <a:prstGeom prst="rect">
            <a:avLst/>
          </a:prstGeom>
        </p:spPr>
        <p:txBody>
          <a:bodyPr vert="horz" wrap="square" lIns="0" tIns="12065" rIns="0" bIns="0" rtlCol="0">
            <a:spAutoFit/>
          </a:bodyPr>
          <a:lstStyle/>
          <a:p>
            <a:pPr marL="12700">
              <a:lnSpc>
                <a:spcPct val="100000"/>
              </a:lnSpc>
              <a:spcBef>
                <a:spcPts val="95"/>
              </a:spcBef>
              <a:tabLst>
                <a:tab pos="2336800" algn="l"/>
                <a:tab pos="6903720" algn="l"/>
              </a:tabLst>
            </a:pPr>
            <a:r>
              <a:rPr spc="-25" dirty="0">
                <a:solidFill>
                  <a:srgbClr val="000000"/>
                </a:solidFill>
              </a:rPr>
              <a:t>New</a:t>
            </a:r>
            <a:r>
              <a:rPr spc="-95" dirty="0">
                <a:solidFill>
                  <a:srgbClr val="000000"/>
                </a:solidFill>
              </a:rPr>
              <a:t> </a:t>
            </a:r>
            <a:r>
              <a:rPr spc="-10" dirty="0">
                <a:solidFill>
                  <a:srgbClr val="000000"/>
                </a:solidFill>
              </a:rPr>
              <a:t>HIV</a:t>
            </a:r>
            <a:r>
              <a:rPr spc="-85" dirty="0">
                <a:solidFill>
                  <a:srgbClr val="000000"/>
                </a:solidFill>
              </a:rPr>
              <a:t> </a:t>
            </a:r>
            <a:r>
              <a:rPr spc="-15" dirty="0"/>
              <a:t>Dx	</a:t>
            </a:r>
            <a:r>
              <a:rPr spc="-60" dirty="0"/>
              <a:t>5-Yr </a:t>
            </a:r>
            <a:r>
              <a:rPr spc="-65" dirty="0"/>
              <a:t>Trends: </a:t>
            </a:r>
            <a:r>
              <a:rPr sz="3800" i="1" spc="-175" dirty="0">
                <a:solidFill>
                  <a:srgbClr val="000000"/>
                </a:solidFill>
                <a:latin typeface="Calibri Light"/>
                <a:cs typeface="Calibri Light"/>
              </a:rPr>
              <a:t>NOT</a:t>
            </a:r>
            <a:r>
              <a:rPr sz="3800" i="1" spc="-100" dirty="0">
                <a:solidFill>
                  <a:srgbClr val="000000"/>
                </a:solidFill>
                <a:latin typeface="Calibri Light"/>
                <a:cs typeface="Calibri Light"/>
              </a:rPr>
              <a:t> </a:t>
            </a:r>
            <a:r>
              <a:rPr sz="3800" i="1" spc="-55" dirty="0">
                <a:solidFill>
                  <a:srgbClr val="000000"/>
                </a:solidFill>
                <a:latin typeface="Calibri Light"/>
                <a:cs typeface="Calibri Light"/>
              </a:rPr>
              <a:t>in</a:t>
            </a:r>
            <a:r>
              <a:rPr sz="3800" i="1" spc="-150" dirty="0">
                <a:solidFill>
                  <a:srgbClr val="000000"/>
                </a:solidFill>
                <a:latin typeface="Calibri Light"/>
                <a:cs typeface="Calibri Light"/>
              </a:rPr>
              <a:t> </a:t>
            </a:r>
            <a:r>
              <a:rPr sz="3800" i="1" spc="-90" dirty="0">
                <a:solidFill>
                  <a:srgbClr val="000000"/>
                </a:solidFill>
                <a:latin typeface="Calibri Light"/>
                <a:cs typeface="Calibri Light"/>
              </a:rPr>
              <a:t>Care	</a:t>
            </a:r>
            <a:r>
              <a:rPr spc="-5" dirty="0"/>
              <a:t>(6 </a:t>
            </a:r>
            <a:r>
              <a:rPr spc="-30" dirty="0"/>
              <a:t>EMAs)</a:t>
            </a:r>
            <a:r>
              <a:rPr spc="-190" dirty="0"/>
              <a:t> </a:t>
            </a:r>
            <a:r>
              <a:rPr sz="3800" i="1" spc="-40" dirty="0">
                <a:latin typeface="Calibri Light"/>
                <a:cs typeface="Calibri Light"/>
              </a:rPr>
              <a:t>-</a:t>
            </a:r>
            <a:r>
              <a:rPr spc="-40" dirty="0"/>
              <a:t>2017-2021</a:t>
            </a:r>
            <a:endParaRPr sz="3800">
              <a:latin typeface="Calibri Light"/>
              <a:cs typeface="Calibri Light"/>
            </a:endParaRPr>
          </a:p>
        </p:txBody>
      </p:sp>
      <p:sp>
        <p:nvSpPr>
          <p:cNvPr id="3" name="object 3"/>
          <p:cNvSpPr/>
          <p:nvPr/>
        </p:nvSpPr>
        <p:spPr>
          <a:xfrm>
            <a:off x="6524625" y="1626285"/>
            <a:ext cx="1990725" cy="1186815"/>
          </a:xfrm>
          <a:custGeom>
            <a:avLst/>
            <a:gdLst/>
            <a:ahLst/>
            <a:cxnLst/>
            <a:rect l="l" t="t" r="r" b="b"/>
            <a:pathLst>
              <a:path w="1990725" h="1186814">
                <a:moveTo>
                  <a:pt x="0" y="0"/>
                </a:moveTo>
                <a:lnTo>
                  <a:pt x="1990725" y="0"/>
                </a:lnTo>
                <a:lnTo>
                  <a:pt x="1990725" y="1186319"/>
                </a:lnTo>
                <a:lnTo>
                  <a:pt x="0" y="1186319"/>
                </a:lnTo>
                <a:lnTo>
                  <a:pt x="0"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6584213" y="2439225"/>
            <a:ext cx="1871980" cy="373380"/>
          </a:xfrm>
          <a:custGeom>
            <a:avLst/>
            <a:gdLst/>
            <a:ahLst/>
            <a:cxnLst/>
            <a:rect l="l" t="t" r="r" b="b"/>
            <a:pathLst>
              <a:path w="1871979" h="373380">
                <a:moveTo>
                  <a:pt x="0" y="0"/>
                </a:moveTo>
                <a:lnTo>
                  <a:pt x="1871472" y="0"/>
                </a:lnTo>
                <a:lnTo>
                  <a:pt x="1871472" y="373379"/>
                </a:lnTo>
                <a:lnTo>
                  <a:pt x="0" y="373379"/>
                </a:lnTo>
                <a:lnTo>
                  <a:pt x="0" y="0"/>
                </a:lnTo>
                <a:close/>
              </a:path>
            </a:pathLst>
          </a:custGeom>
          <a:solidFill>
            <a:srgbClr val="FFF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graphicFrame>
        <p:nvGraphicFramePr>
          <p:cNvPr id="5" name="object 5"/>
          <p:cNvGraphicFramePr>
            <a:graphicFrameLocks noGrp="1"/>
          </p:cNvGraphicFramePr>
          <p:nvPr/>
        </p:nvGraphicFramePr>
        <p:xfrm>
          <a:off x="245262" y="1619953"/>
          <a:ext cx="11614148" cy="4520650"/>
        </p:xfrm>
        <a:graphic>
          <a:graphicData uri="http://schemas.openxmlformats.org/drawingml/2006/table">
            <a:tbl>
              <a:tblPr firstRow="1" bandRow="1">
                <a:tableStyleId>{2D5ABB26-0587-4C30-8999-92F81FD0307C}</a:tableStyleId>
              </a:tblPr>
              <a:tblGrid>
                <a:gridCol w="1218565">
                  <a:extLst>
                    <a:ext uri="{9D8B030D-6E8A-4147-A177-3AD203B41FA5}">
                      <a16:colId xmlns:a16="http://schemas.microsoft.com/office/drawing/2014/main" val="20000"/>
                    </a:ext>
                  </a:extLst>
                </a:gridCol>
                <a:gridCol w="2200910">
                  <a:extLst>
                    <a:ext uri="{9D8B030D-6E8A-4147-A177-3AD203B41FA5}">
                      <a16:colId xmlns:a16="http://schemas.microsoft.com/office/drawing/2014/main" val="20001"/>
                    </a:ext>
                  </a:extLst>
                </a:gridCol>
                <a:gridCol w="1550035">
                  <a:extLst>
                    <a:ext uri="{9D8B030D-6E8A-4147-A177-3AD203B41FA5}">
                      <a16:colId xmlns:a16="http://schemas.microsoft.com/office/drawing/2014/main" val="20002"/>
                    </a:ext>
                  </a:extLst>
                </a:gridCol>
                <a:gridCol w="1303019">
                  <a:extLst>
                    <a:ext uri="{9D8B030D-6E8A-4147-A177-3AD203B41FA5}">
                      <a16:colId xmlns:a16="http://schemas.microsoft.com/office/drawing/2014/main" val="20003"/>
                    </a:ext>
                  </a:extLst>
                </a:gridCol>
                <a:gridCol w="1990089">
                  <a:extLst>
                    <a:ext uri="{9D8B030D-6E8A-4147-A177-3AD203B41FA5}">
                      <a16:colId xmlns:a16="http://schemas.microsoft.com/office/drawing/2014/main" val="20004"/>
                    </a:ext>
                  </a:extLst>
                </a:gridCol>
                <a:gridCol w="2113915">
                  <a:extLst>
                    <a:ext uri="{9D8B030D-6E8A-4147-A177-3AD203B41FA5}">
                      <a16:colId xmlns:a16="http://schemas.microsoft.com/office/drawing/2014/main" val="20005"/>
                    </a:ext>
                  </a:extLst>
                </a:gridCol>
                <a:gridCol w="1237615">
                  <a:extLst>
                    <a:ext uri="{9D8B030D-6E8A-4147-A177-3AD203B41FA5}">
                      <a16:colId xmlns:a16="http://schemas.microsoft.com/office/drawing/2014/main" val="20006"/>
                    </a:ext>
                  </a:extLst>
                </a:gridCol>
              </a:tblGrid>
              <a:tr h="1186319">
                <a:tc>
                  <a:txBody>
                    <a:bodyPr/>
                    <a:lstStyle/>
                    <a:p>
                      <a:pPr>
                        <a:lnSpc>
                          <a:spcPct val="100000"/>
                        </a:lnSpc>
                      </a:pPr>
                      <a:endParaRPr sz="2600">
                        <a:latin typeface="Times New Roman"/>
                        <a:cs typeface="Times New Roman"/>
                      </a:endParaRPr>
                    </a:p>
                    <a:p>
                      <a:pPr>
                        <a:lnSpc>
                          <a:spcPct val="100000"/>
                        </a:lnSpc>
                        <a:spcBef>
                          <a:spcPts val="5"/>
                        </a:spcBef>
                      </a:pPr>
                      <a:endParaRPr sz="2650">
                        <a:latin typeface="Times New Roman"/>
                        <a:cs typeface="Times New Roman"/>
                      </a:endParaRPr>
                    </a:p>
                    <a:p>
                      <a:pPr algn="ctr">
                        <a:lnSpc>
                          <a:spcPct val="100000"/>
                        </a:lnSpc>
                      </a:pPr>
                      <a:r>
                        <a:rPr sz="2600" b="1" spc="-50" dirty="0">
                          <a:solidFill>
                            <a:srgbClr val="FFFFFF"/>
                          </a:solidFill>
                          <a:latin typeface="Calibri"/>
                          <a:cs typeface="Calibri"/>
                        </a:rPr>
                        <a:t>Years</a:t>
                      </a:r>
                      <a:endParaRPr sz="2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nSpc>
                          <a:spcPct val="100000"/>
                        </a:lnSpc>
                      </a:pPr>
                      <a:endParaRPr sz="2600">
                        <a:latin typeface="Times New Roman"/>
                        <a:cs typeface="Times New Roman"/>
                      </a:endParaRPr>
                    </a:p>
                    <a:p>
                      <a:pPr>
                        <a:lnSpc>
                          <a:spcPct val="100000"/>
                        </a:lnSpc>
                        <a:spcBef>
                          <a:spcPts val="5"/>
                        </a:spcBef>
                      </a:pPr>
                      <a:endParaRPr sz="2650">
                        <a:latin typeface="Times New Roman"/>
                        <a:cs typeface="Times New Roman"/>
                      </a:endParaRPr>
                    </a:p>
                    <a:p>
                      <a:pPr algn="ctr">
                        <a:lnSpc>
                          <a:spcPct val="100000"/>
                        </a:lnSpc>
                      </a:pPr>
                      <a:r>
                        <a:rPr sz="2600" b="1" spc="-10" dirty="0">
                          <a:solidFill>
                            <a:srgbClr val="FFFFFF"/>
                          </a:solidFill>
                          <a:latin typeface="Calibri"/>
                          <a:cs typeface="Calibri"/>
                        </a:rPr>
                        <a:t>Jacksonville</a:t>
                      </a:r>
                      <a:endParaRPr sz="2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nSpc>
                          <a:spcPct val="100000"/>
                        </a:lnSpc>
                      </a:pPr>
                      <a:endParaRPr sz="2600">
                        <a:latin typeface="Times New Roman"/>
                        <a:cs typeface="Times New Roman"/>
                      </a:endParaRPr>
                    </a:p>
                    <a:p>
                      <a:pPr>
                        <a:lnSpc>
                          <a:spcPct val="100000"/>
                        </a:lnSpc>
                        <a:spcBef>
                          <a:spcPts val="5"/>
                        </a:spcBef>
                      </a:pPr>
                      <a:endParaRPr sz="2650">
                        <a:latin typeface="Times New Roman"/>
                        <a:cs typeface="Times New Roman"/>
                      </a:endParaRPr>
                    </a:p>
                    <a:p>
                      <a:pPr algn="ctr">
                        <a:lnSpc>
                          <a:spcPct val="100000"/>
                        </a:lnSpc>
                      </a:pPr>
                      <a:r>
                        <a:rPr sz="2600" b="1" spc="-5" dirty="0">
                          <a:solidFill>
                            <a:srgbClr val="FFFFFF"/>
                          </a:solidFill>
                          <a:latin typeface="Calibri"/>
                          <a:cs typeface="Calibri"/>
                        </a:rPr>
                        <a:t>Orlando</a:t>
                      </a:r>
                      <a:endParaRPr sz="2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nSpc>
                          <a:spcPct val="100000"/>
                        </a:lnSpc>
                      </a:pPr>
                      <a:endParaRPr sz="2600">
                        <a:latin typeface="Times New Roman"/>
                        <a:cs typeface="Times New Roman"/>
                      </a:endParaRPr>
                    </a:p>
                    <a:p>
                      <a:pPr>
                        <a:lnSpc>
                          <a:spcPct val="100000"/>
                        </a:lnSpc>
                        <a:spcBef>
                          <a:spcPts val="5"/>
                        </a:spcBef>
                      </a:pPr>
                      <a:endParaRPr sz="2650">
                        <a:latin typeface="Times New Roman"/>
                        <a:cs typeface="Times New Roman"/>
                      </a:endParaRPr>
                    </a:p>
                    <a:p>
                      <a:pPr algn="ctr">
                        <a:lnSpc>
                          <a:spcPct val="100000"/>
                        </a:lnSpc>
                      </a:pPr>
                      <a:r>
                        <a:rPr sz="2600" b="1" spc="-40" dirty="0">
                          <a:solidFill>
                            <a:srgbClr val="FFFFFF"/>
                          </a:solidFill>
                          <a:latin typeface="Calibri"/>
                          <a:cs typeface="Calibri"/>
                        </a:rPr>
                        <a:t>Tampa</a:t>
                      </a:r>
                      <a:endParaRPr sz="2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nSpc>
                          <a:spcPct val="100000"/>
                        </a:lnSpc>
                      </a:pPr>
                      <a:endParaRPr sz="2400">
                        <a:latin typeface="Times New Roman"/>
                        <a:cs typeface="Times New Roman"/>
                      </a:endParaRPr>
                    </a:p>
                    <a:p>
                      <a:pPr>
                        <a:lnSpc>
                          <a:spcPct val="100000"/>
                        </a:lnSpc>
                        <a:spcBef>
                          <a:spcPts val="25"/>
                        </a:spcBef>
                      </a:pPr>
                      <a:endParaRPr sz="3050">
                        <a:latin typeface="Times New Roman"/>
                        <a:cs typeface="Times New Roman"/>
                      </a:endParaRPr>
                    </a:p>
                    <a:p>
                      <a:pPr algn="ctr">
                        <a:lnSpc>
                          <a:spcPct val="100000"/>
                        </a:lnSpc>
                      </a:pPr>
                      <a:r>
                        <a:rPr sz="2400" b="1" spc="-30" dirty="0">
                          <a:latin typeface="Calibri"/>
                          <a:cs typeface="Calibri"/>
                        </a:rPr>
                        <a:t>West </a:t>
                      </a:r>
                      <a:r>
                        <a:rPr sz="2400" b="1" spc="-15" dirty="0">
                          <a:latin typeface="Calibri"/>
                          <a:cs typeface="Calibri"/>
                        </a:rPr>
                        <a:t>Palm</a:t>
                      </a:r>
                      <a:r>
                        <a:rPr sz="2400" b="1" spc="-40" dirty="0">
                          <a:latin typeface="Calibri"/>
                          <a:cs typeface="Calibri"/>
                        </a:rPr>
                        <a:t> </a:t>
                      </a:r>
                      <a:r>
                        <a:rPr sz="2400" b="1" spc="-5" dirty="0">
                          <a:latin typeface="Calibri"/>
                          <a:cs typeface="Calibri"/>
                        </a:rPr>
                        <a:t>Bch</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tcPr>
                </a:tc>
                <a:tc>
                  <a:txBody>
                    <a:bodyPr/>
                    <a:lstStyle/>
                    <a:p>
                      <a:pPr>
                        <a:lnSpc>
                          <a:spcPct val="100000"/>
                        </a:lnSpc>
                      </a:pPr>
                      <a:endParaRPr sz="2600">
                        <a:latin typeface="Times New Roman"/>
                        <a:cs typeface="Times New Roman"/>
                      </a:endParaRPr>
                    </a:p>
                    <a:p>
                      <a:pPr>
                        <a:lnSpc>
                          <a:spcPct val="100000"/>
                        </a:lnSpc>
                        <a:spcBef>
                          <a:spcPts val="5"/>
                        </a:spcBef>
                      </a:pPr>
                      <a:endParaRPr sz="2650">
                        <a:latin typeface="Times New Roman"/>
                        <a:cs typeface="Times New Roman"/>
                      </a:endParaRPr>
                    </a:p>
                    <a:p>
                      <a:pPr algn="ctr">
                        <a:lnSpc>
                          <a:spcPct val="100000"/>
                        </a:lnSpc>
                      </a:pPr>
                      <a:r>
                        <a:rPr sz="2600" b="1" spc="-10" dirty="0">
                          <a:solidFill>
                            <a:srgbClr val="FFFFFF"/>
                          </a:solidFill>
                          <a:latin typeface="Calibri"/>
                          <a:cs typeface="Calibri"/>
                        </a:rPr>
                        <a:t>Ft.Lauderdale</a:t>
                      </a:r>
                      <a:endParaRPr sz="2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nSpc>
                          <a:spcPct val="100000"/>
                        </a:lnSpc>
                      </a:pPr>
                      <a:endParaRPr sz="2600">
                        <a:latin typeface="Times New Roman"/>
                        <a:cs typeface="Times New Roman"/>
                      </a:endParaRPr>
                    </a:p>
                    <a:p>
                      <a:pPr>
                        <a:lnSpc>
                          <a:spcPct val="100000"/>
                        </a:lnSpc>
                        <a:spcBef>
                          <a:spcPts val="5"/>
                        </a:spcBef>
                      </a:pPr>
                      <a:endParaRPr sz="2650">
                        <a:latin typeface="Times New Roman"/>
                        <a:cs typeface="Times New Roman"/>
                      </a:endParaRPr>
                    </a:p>
                    <a:p>
                      <a:pPr algn="ctr">
                        <a:lnSpc>
                          <a:spcPct val="100000"/>
                        </a:lnSpc>
                      </a:pPr>
                      <a:r>
                        <a:rPr sz="2600" b="1" dirty="0">
                          <a:solidFill>
                            <a:srgbClr val="FFFFFF"/>
                          </a:solidFill>
                          <a:latin typeface="Calibri"/>
                          <a:cs typeface="Calibri"/>
                        </a:rPr>
                        <a:t>Miami</a:t>
                      </a:r>
                      <a:endParaRPr sz="2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extLst>
                  <a:ext uri="{0D108BD9-81ED-4DB2-BD59-A6C34878D82A}">
                    <a16:rowId xmlns:a16="http://schemas.microsoft.com/office/drawing/2014/main" val="10000"/>
                  </a:ext>
                </a:extLst>
              </a:tr>
              <a:tr h="664861">
                <a:tc>
                  <a:txBody>
                    <a:bodyPr/>
                    <a:lstStyle/>
                    <a:p>
                      <a:pPr marL="635" algn="ctr">
                        <a:lnSpc>
                          <a:spcPct val="100000"/>
                        </a:lnSpc>
                        <a:spcBef>
                          <a:spcPts val="994"/>
                        </a:spcBef>
                      </a:pPr>
                      <a:r>
                        <a:rPr sz="2600" b="1" i="1" dirty="0">
                          <a:latin typeface="Calibri"/>
                          <a:cs typeface="Calibri"/>
                        </a:rPr>
                        <a:t>2017</a:t>
                      </a:r>
                      <a:endParaRPr sz="2600">
                        <a:latin typeface="Calibri"/>
                        <a:cs typeface="Calibri"/>
                      </a:endParaRPr>
                    </a:p>
                  </a:txBody>
                  <a:tcPr marL="0" marR="0" marT="126364"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marL="635" algn="ctr">
                        <a:lnSpc>
                          <a:spcPct val="100000"/>
                        </a:lnSpc>
                        <a:spcBef>
                          <a:spcPts val="1939"/>
                        </a:spcBef>
                      </a:pPr>
                      <a:r>
                        <a:rPr sz="2600" dirty="0">
                          <a:latin typeface="Calibri"/>
                          <a:cs typeface="Calibri"/>
                        </a:rPr>
                        <a:t>33%</a:t>
                      </a:r>
                      <a:endParaRPr sz="2600">
                        <a:latin typeface="Calibri"/>
                        <a:cs typeface="Calibri"/>
                      </a:endParaRPr>
                    </a:p>
                  </a:txBody>
                  <a:tcPr marL="0" marR="0" marT="246379"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994"/>
                        </a:spcBef>
                      </a:pPr>
                      <a:r>
                        <a:rPr sz="2600" dirty="0">
                          <a:latin typeface="Calibri"/>
                          <a:cs typeface="Calibri"/>
                        </a:rPr>
                        <a:t>32%</a:t>
                      </a:r>
                      <a:endParaRPr sz="2600">
                        <a:latin typeface="Calibri"/>
                        <a:cs typeface="Calibri"/>
                      </a:endParaRPr>
                    </a:p>
                  </a:txBody>
                  <a:tcPr marL="0" marR="0" marT="126364"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939"/>
                        </a:spcBef>
                      </a:pPr>
                      <a:r>
                        <a:rPr sz="2600" dirty="0">
                          <a:latin typeface="Calibri"/>
                          <a:cs typeface="Calibri"/>
                        </a:rPr>
                        <a:t>27%</a:t>
                      </a:r>
                      <a:endParaRPr sz="2600">
                        <a:latin typeface="Calibri"/>
                        <a:cs typeface="Calibri"/>
                      </a:endParaRPr>
                    </a:p>
                  </a:txBody>
                  <a:tcPr marL="0" marR="0" marT="246379"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939"/>
                        </a:spcBef>
                      </a:pPr>
                      <a:r>
                        <a:rPr sz="2600" b="1" dirty="0">
                          <a:latin typeface="Calibri"/>
                          <a:cs typeface="Calibri"/>
                        </a:rPr>
                        <a:t>28%</a:t>
                      </a:r>
                      <a:endParaRPr sz="2600">
                        <a:latin typeface="Calibri"/>
                        <a:cs typeface="Calibri"/>
                      </a:endParaRPr>
                    </a:p>
                  </a:txBody>
                  <a:tcPr marL="0" marR="0" marT="246379"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939"/>
                        </a:spcBef>
                      </a:pPr>
                      <a:r>
                        <a:rPr sz="2600" dirty="0">
                          <a:latin typeface="Calibri"/>
                          <a:cs typeface="Calibri"/>
                        </a:rPr>
                        <a:t>20%</a:t>
                      </a:r>
                      <a:endParaRPr sz="2600">
                        <a:latin typeface="Calibri"/>
                        <a:cs typeface="Calibri"/>
                      </a:endParaRPr>
                    </a:p>
                  </a:txBody>
                  <a:tcPr marL="0" marR="0" marT="246379"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939"/>
                        </a:spcBef>
                      </a:pPr>
                      <a:r>
                        <a:rPr sz="2600" dirty="0">
                          <a:latin typeface="Calibri"/>
                          <a:cs typeface="Calibri"/>
                        </a:rPr>
                        <a:t>21%</a:t>
                      </a:r>
                      <a:endParaRPr sz="2600">
                        <a:latin typeface="Calibri"/>
                        <a:cs typeface="Calibri"/>
                      </a:endParaRPr>
                    </a:p>
                  </a:txBody>
                  <a:tcPr marL="0" marR="0" marT="246379"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1"/>
                  </a:ext>
                </a:extLst>
              </a:tr>
              <a:tr h="664862">
                <a:tc>
                  <a:txBody>
                    <a:bodyPr/>
                    <a:lstStyle/>
                    <a:p>
                      <a:pPr algn="ctr">
                        <a:lnSpc>
                          <a:spcPct val="100000"/>
                        </a:lnSpc>
                        <a:spcBef>
                          <a:spcPts val="994"/>
                        </a:spcBef>
                      </a:pPr>
                      <a:r>
                        <a:rPr sz="2600" b="1" i="1" dirty="0">
                          <a:latin typeface="Calibri"/>
                          <a:cs typeface="Calibri"/>
                        </a:rPr>
                        <a:t>2018</a:t>
                      </a:r>
                      <a:endParaRPr sz="2600">
                        <a:latin typeface="Calibri"/>
                        <a:cs typeface="Calibri"/>
                      </a:endParaRPr>
                    </a:p>
                  </a:txBody>
                  <a:tcPr marL="0" marR="0" marT="126364"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939"/>
                        </a:spcBef>
                      </a:pPr>
                      <a:r>
                        <a:rPr sz="2600" dirty="0">
                          <a:latin typeface="Calibri"/>
                          <a:cs typeface="Calibri"/>
                        </a:rPr>
                        <a:t>27%</a:t>
                      </a:r>
                      <a:endParaRPr sz="2600">
                        <a:latin typeface="Calibri"/>
                        <a:cs typeface="Calibri"/>
                      </a:endParaRPr>
                    </a:p>
                  </a:txBody>
                  <a:tcPr marL="0" marR="0" marT="246379"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994"/>
                        </a:spcBef>
                      </a:pPr>
                      <a:r>
                        <a:rPr sz="2600" dirty="0">
                          <a:latin typeface="Calibri"/>
                          <a:cs typeface="Calibri"/>
                        </a:rPr>
                        <a:t>25%</a:t>
                      </a:r>
                      <a:endParaRPr sz="2600">
                        <a:latin typeface="Calibri"/>
                        <a:cs typeface="Calibri"/>
                      </a:endParaRPr>
                    </a:p>
                  </a:txBody>
                  <a:tcPr marL="0" marR="0" marT="126364"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939"/>
                        </a:spcBef>
                      </a:pPr>
                      <a:r>
                        <a:rPr sz="2600" dirty="0">
                          <a:latin typeface="Calibri"/>
                          <a:cs typeface="Calibri"/>
                        </a:rPr>
                        <a:t>18%</a:t>
                      </a:r>
                      <a:endParaRPr sz="2600">
                        <a:latin typeface="Calibri"/>
                        <a:cs typeface="Calibri"/>
                      </a:endParaRPr>
                    </a:p>
                  </a:txBody>
                  <a:tcPr marL="0" marR="0" marT="246379"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939"/>
                        </a:spcBef>
                      </a:pPr>
                      <a:r>
                        <a:rPr sz="2600" b="1" dirty="0">
                          <a:latin typeface="Calibri"/>
                          <a:cs typeface="Calibri"/>
                        </a:rPr>
                        <a:t>22%</a:t>
                      </a:r>
                      <a:endParaRPr sz="2600">
                        <a:latin typeface="Calibri"/>
                        <a:cs typeface="Calibri"/>
                      </a:endParaRPr>
                    </a:p>
                  </a:txBody>
                  <a:tcPr marL="0" marR="0" marT="246379"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939"/>
                        </a:spcBef>
                      </a:pPr>
                      <a:r>
                        <a:rPr sz="2600" dirty="0">
                          <a:latin typeface="Calibri"/>
                          <a:cs typeface="Calibri"/>
                        </a:rPr>
                        <a:t>16%</a:t>
                      </a:r>
                      <a:endParaRPr sz="2600">
                        <a:latin typeface="Calibri"/>
                        <a:cs typeface="Calibri"/>
                      </a:endParaRPr>
                    </a:p>
                  </a:txBody>
                  <a:tcPr marL="0" marR="0" marT="246379"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939"/>
                        </a:spcBef>
                      </a:pPr>
                      <a:r>
                        <a:rPr sz="2600" dirty="0">
                          <a:latin typeface="Calibri"/>
                          <a:cs typeface="Calibri"/>
                        </a:rPr>
                        <a:t>16%</a:t>
                      </a:r>
                      <a:endParaRPr sz="2600">
                        <a:latin typeface="Calibri"/>
                        <a:cs typeface="Calibri"/>
                      </a:endParaRPr>
                    </a:p>
                  </a:txBody>
                  <a:tcPr marL="0" marR="0" marT="246379"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2"/>
                  </a:ext>
                </a:extLst>
              </a:tr>
              <a:tr h="664862">
                <a:tc>
                  <a:txBody>
                    <a:bodyPr/>
                    <a:lstStyle/>
                    <a:p>
                      <a:pPr algn="ctr">
                        <a:lnSpc>
                          <a:spcPct val="100000"/>
                        </a:lnSpc>
                        <a:spcBef>
                          <a:spcPts val="994"/>
                        </a:spcBef>
                      </a:pPr>
                      <a:r>
                        <a:rPr sz="2600" b="1" i="1" dirty="0">
                          <a:latin typeface="Calibri"/>
                          <a:cs typeface="Calibri"/>
                        </a:rPr>
                        <a:t>2019</a:t>
                      </a:r>
                      <a:endParaRPr sz="2600">
                        <a:latin typeface="Calibri"/>
                        <a:cs typeface="Calibri"/>
                      </a:endParaRPr>
                    </a:p>
                  </a:txBody>
                  <a:tcPr marL="0" marR="0" marT="126364"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939"/>
                        </a:spcBef>
                      </a:pPr>
                      <a:r>
                        <a:rPr sz="2600" dirty="0">
                          <a:latin typeface="Calibri"/>
                          <a:cs typeface="Calibri"/>
                        </a:rPr>
                        <a:t>23%</a:t>
                      </a:r>
                      <a:endParaRPr sz="2600">
                        <a:latin typeface="Calibri"/>
                        <a:cs typeface="Calibri"/>
                      </a:endParaRPr>
                    </a:p>
                  </a:txBody>
                  <a:tcPr marL="0" marR="0" marT="246379"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994"/>
                        </a:spcBef>
                      </a:pPr>
                      <a:r>
                        <a:rPr sz="2600" dirty="0">
                          <a:latin typeface="Calibri"/>
                          <a:cs typeface="Calibri"/>
                        </a:rPr>
                        <a:t>24%</a:t>
                      </a:r>
                      <a:endParaRPr sz="2600">
                        <a:latin typeface="Calibri"/>
                        <a:cs typeface="Calibri"/>
                      </a:endParaRPr>
                    </a:p>
                  </a:txBody>
                  <a:tcPr marL="0" marR="0" marT="126364"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939"/>
                        </a:spcBef>
                      </a:pPr>
                      <a:r>
                        <a:rPr sz="2600" dirty="0">
                          <a:latin typeface="Calibri"/>
                          <a:cs typeface="Calibri"/>
                        </a:rPr>
                        <a:t>16%</a:t>
                      </a:r>
                      <a:endParaRPr sz="2600">
                        <a:latin typeface="Calibri"/>
                        <a:cs typeface="Calibri"/>
                      </a:endParaRPr>
                    </a:p>
                  </a:txBody>
                  <a:tcPr marL="0" marR="0" marT="246379"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939"/>
                        </a:spcBef>
                      </a:pPr>
                      <a:r>
                        <a:rPr sz="2600" b="1" dirty="0">
                          <a:latin typeface="Calibri"/>
                          <a:cs typeface="Calibri"/>
                        </a:rPr>
                        <a:t>23%</a:t>
                      </a:r>
                      <a:endParaRPr sz="2600">
                        <a:latin typeface="Calibri"/>
                        <a:cs typeface="Calibri"/>
                      </a:endParaRPr>
                    </a:p>
                  </a:txBody>
                  <a:tcPr marL="0" marR="0" marT="246379"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939"/>
                        </a:spcBef>
                      </a:pPr>
                      <a:r>
                        <a:rPr sz="2600" dirty="0">
                          <a:latin typeface="Calibri"/>
                          <a:cs typeface="Calibri"/>
                        </a:rPr>
                        <a:t>16%</a:t>
                      </a:r>
                      <a:endParaRPr sz="2600">
                        <a:latin typeface="Calibri"/>
                        <a:cs typeface="Calibri"/>
                      </a:endParaRPr>
                    </a:p>
                  </a:txBody>
                  <a:tcPr marL="0" marR="0" marT="246379"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939"/>
                        </a:spcBef>
                      </a:pPr>
                      <a:r>
                        <a:rPr sz="2600" dirty="0">
                          <a:latin typeface="Calibri"/>
                          <a:cs typeface="Calibri"/>
                        </a:rPr>
                        <a:t>15%</a:t>
                      </a:r>
                      <a:endParaRPr sz="2600">
                        <a:latin typeface="Calibri"/>
                        <a:cs typeface="Calibri"/>
                      </a:endParaRPr>
                    </a:p>
                  </a:txBody>
                  <a:tcPr marL="0" marR="0" marT="246379"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3"/>
                  </a:ext>
                </a:extLst>
              </a:tr>
              <a:tr h="664861">
                <a:tc>
                  <a:txBody>
                    <a:bodyPr/>
                    <a:lstStyle/>
                    <a:p>
                      <a:pPr algn="ctr">
                        <a:lnSpc>
                          <a:spcPct val="100000"/>
                        </a:lnSpc>
                        <a:spcBef>
                          <a:spcPts val="1000"/>
                        </a:spcBef>
                      </a:pPr>
                      <a:r>
                        <a:rPr sz="2600" b="1" i="1" dirty="0">
                          <a:latin typeface="Calibri"/>
                          <a:cs typeface="Calibri"/>
                        </a:rPr>
                        <a:t>2020</a:t>
                      </a:r>
                      <a:endParaRPr sz="2600">
                        <a:latin typeface="Calibri"/>
                        <a:cs typeface="Calibri"/>
                      </a:endParaRPr>
                    </a:p>
                  </a:txBody>
                  <a:tcPr marL="0" marR="0" marT="12700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945"/>
                        </a:spcBef>
                      </a:pPr>
                      <a:r>
                        <a:rPr sz="2600" dirty="0">
                          <a:latin typeface="Calibri"/>
                          <a:cs typeface="Calibri"/>
                        </a:rPr>
                        <a:t>21%</a:t>
                      </a:r>
                      <a:endParaRPr sz="2600">
                        <a:latin typeface="Calibri"/>
                        <a:cs typeface="Calibri"/>
                      </a:endParaRPr>
                    </a:p>
                  </a:txBody>
                  <a:tcPr marL="0" marR="0" marT="2470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000"/>
                        </a:spcBef>
                      </a:pPr>
                      <a:r>
                        <a:rPr sz="2600" dirty="0">
                          <a:latin typeface="Calibri"/>
                          <a:cs typeface="Calibri"/>
                        </a:rPr>
                        <a:t>20%</a:t>
                      </a:r>
                      <a:endParaRPr sz="2600">
                        <a:latin typeface="Calibri"/>
                        <a:cs typeface="Calibri"/>
                      </a:endParaRPr>
                    </a:p>
                  </a:txBody>
                  <a:tcPr marL="0" marR="0" marT="12700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945"/>
                        </a:spcBef>
                      </a:pPr>
                      <a:r>
                        <a:rPr sz="2600" dirty="0">
                          <a:latin typeface="Calibri"/>
                          <a:cs typeface="Calibri"/>
                        </a:rPr>
                        <a:t>16%</a:t>
                      </a:r>
                      <a:endParaRPr sz="2600">
                        <a:latin typeface="Calibri"/>
                        <a:cs typeface="Calibri"/>
                      </a:endParaRPr>
                    </a:p>
                  </a:txBody>
                  <a:tcPr marL="0" marR="0" marT="2470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945"/>
                        </a:spcBef>
                      </a:pPr>
                      <a:r>
                        <a:rPr sz="2600" b="1" dirty="0">
                          <a:latin typeface="Calibri"/>
                          <a:cs typeface="Calibri"/>
                        </a:rPr>
                        <a:t>24%</a:t>
                      </a:r>
                      <a:endParaRPr sz="2600">
                        <a:latin typeface="Calibri"/>
                        <a:cs typeface="Calibri"/>
                      </a:endParaRPr>
                    </a:p>
                  </a:txBody>
                  <a:tcPr marL="0" marR="0" marT="2470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945"/>
                        </a:spcBef>
                      </a:pPr>
                      <a:r>
                        <a:rPr sz="2600" dirty="0">
                          <a:latin typeface="Calibri"/>
                          <a:cs typeface="Calibri"/>
                        </a:rPr>
                        <a:t>14%</a:t>
                      </a:r>
                      <a:endParaRPr sz="2600">
                        <a:latin typeface="Calibri"/>
                        <a:cs typeface="Calibri"/>
                      </a:endParaRPr>
                    </a:p>
                  </a:txBody>
                  <a:tcPr marL="0" marR="0" marT="2470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945"/>
                        </a:spcBef>
                      </a:pPr>
                      <a:r>
                        <a:rPr sz="2600" dirty="0">
                          <a:latin typeface="Calibri"/>
                          <a:cs typeface="Calibri"/>
                        </a:rPr>
                        <a:t>17%</a:t>
                      </a:r>
                      <a:endParaRPr sz="2600">
                        <a:latin typeface="Calibri"/>
                        <a:cs typeface="Calibri"/>
                      </a:endParaRPr>
                    </a:p>
                  </a:txBody>
                  <a:tcPr marL="0" marR="0" marT="2470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4"/>
                  </a:ext>
                </a:extLst>
              </a:tr>
              <a:tr h="664864">
                <a:tc>
                  <a:txBody>
                    <a:bodyPr/>
                    <a:lstStyle/>
                    <a:p>
                      <a:pPr algn="ctr">
                        <a:lnSpc>
                          <a:spcPct val="100000"/>
                        </a:lnSpc>
                        <a:spcBef>
                          <a:spcPts val="1000"/>
                        </a:spcBef>
                      </a:pPr>
                      <a:r>
                        <a:rPr sz="2600" b="1" i="1" dirty="0">
                          <a:latin typeface="Calibri"/>
                          <a:cs typeface="Calibri"/>
                        </a:rPr>
                        <a:t>2021</a:t>
                      </a:r>
                      <a:endParaRPr sz="2600">
                        <a:latin typeface="Calibri"/>
                        <a:cs typeface="Calibri"/>
                      </a:endParaRPr>
                    </a:p>
                  </a:txBody>
                  <a:tcPr marL="0" marR="0" marT="12700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945"/>
                        </a:spcBef>
                      </a:pPr>
                      <a:r>
                        <a:rPr sz="2600" dirty="0">
                          <a:latin typeface="Calibri"/>
                          <a:cs typeface="Calibri"/>
                        </a:rPr>
                        <a:t>24%</a:t>
                      </a:r>
                      <a:endParaRPr sz="2600">
                        <a:latin typeface="Calibri"/>
                        <a:cs typeface="Calibri"/>
                      </a:endParaRPr>
                    </a:p>
                  </a:txBody>
                  <a:tcPr marL="0" marR="0" marT="2470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000"/>
                        </a:spcBef>
                      </a:pPr>
                      <a:r>
                        <a:rPr sz="2600" dirty="0">
                          <a:latin typeface="Calibri"/>
                          <a:cs typeface="Calibri"/>
                        </a:rPr>
                        <a:t>20%</a:t>
                      </a:r>
                      <a:endParaRPr sz="2600">
                        <a:latin typeface="Calibri"/>
                        <a:cs typeface="Calibri"/>
                      </a:endParaRPr>
                    </a:p>
                  </a:txBody>
                  <a:tcPr marL="0" marR="0" marT="12700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945"/>
                        </a:spcBef>
                      </a:pPr>
                      <a:r>
                        <a:rPr sz="2600" dirty="0">
                          <a:latin typeface="Calibri"/>
                          <a:cs typeface="Calibri"/>
                        </a:rPr>
                        <a:t>21%</a:t>
                      </a:r>
                      <a:endParaRPr sz="2600">
                        <a:latin typeface="Calibri"/>
                        <a:cs typeface="Calibri"/>
                      </a:endParaRPr>
                    </a:p>
                  </a:txBody>
                  <a:tcPr marL="0" marR="0" marT="2470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945"/>
                        </a:spcBef>
                      </a:pPr>
                      <a:r>
                        <a:rPr sz="2600" b="1" dirty="0">
                          <a:latin typeface="Calibri"/>
                          <a:cs typeface="Calibri"/>
                        </a:rPr>
                        <a:t>18%</a:t>
                      </a:r>
                      <a:endParaRPr sz="2600">
                        <a:latin typeface="Calibri"/>
                        <a:cs typeface="Calibri"/>
                      </a:endParaRPr>
                    </a:p>
                  </a:txBody>
                  <a:tcPr marL="0" marR="0" marT="2470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945"/>
                        </a:spcBef>
                      </a:pPr>
                      <a:r>
                        <a:rPr sz="2600" dirty="0">
                          <a:latin typeface="Calibri"/>
                          <a:cs typeface="Calibri"/>
                        </a:rPr>
                        <a:t>17%</a:t>
                      </a:r>
                      <a:endParaRPr sz="2600">
                        <a:latin typeface="Calibri"/>
                        <a:cs typeface="Calibri"/>
                      </a:endParaRPr>
                    </a:p>
                  </a:txBody>
                  <a:tcPr marL="0" marR="0" marT="2470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945"/>
                        </a:spcBef>
                      </a:pPr>
                      <a:r>
                        <a:rPr sz="2600" dirty="0">
                          <a:latin typeface="Calibri"/>
                          <a:cs typeface="Calibri"/>
                        </a:rPr>
                        <a:t>15%</a:t>
                      </a:r>
                      <a:endParaRPr sz="2600">
                        <a:latin typeface="Calibri"/>
                        <a:cs typeface="Calibri"/>
                      </a:endParaRPr>
                    </a:p>
                  </a:txBody>
                  <a:tcPr marL="0" marR="0" marT="2470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5"/>
                  </a:ext>
                </a:extLst>
              </a:tr>
            </a:tbl>
          </a:graphicData>
        </a:graphic>
      </p:graphicFrame>
      <p:sp>
        <p:nvSpPr>
          <p:cNvPr id="6" name="object 6"/>
          <p:cNvSpPr txBox="1">
            <a:spLocks noGrp="1"/>
          </p:cNvSpPr>
          <p:nvPr>
            <p:ph type="sldNum" sz="quarter" idx="7"/>
          </p:nvPr>
        </p:nvSpPr>
        <p:spPr>
          <a:xfrm>
            <a:off x="10998200" y="6149091"/>
            <a:ext cx="8011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249</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Tree>
    <p:extLst>
      <p:ext uri="{BB962C8B-B14F-4D97-AF65-F5344CB8AC3E}">
        <p14:creationId xmlns:p14="http://schemas.microsoft.com/office/powerpoint/2010/main" val="2307091211"/>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smtClean="0">
                <a:solidFill>
                  <a:srgbClr val="C00000"/>
                </a:solidFill>
              </a:rPr>
              <a:t>NMAC ESCALATE  </a:t>
            </a:r>
            <a:r>
              <a:rPr lang="en-US" b="1" dirty="0">
                <a:solidFill>
                  <a:srgbClr val="C00000"/>
                </a:solidFill>
              </a:rPr>
              <a:t>Learning Collaborative</a:t>
            </a:r>
            <a:endParaRPr lang="en-US" dirty="0"/>
          </a:p>
        </p:txBody>
      </p:sp>
      <p:sp>
        <p:nvSpPr>
          <p:cNvPr id="3" name="Content Placeholder 2"/>
          <p:cNvSpPr>
            <a:spLocks noGrp="1"/>
          </p:cNvSpPr>
          <p:nvPr>
            <p:ph idx="1"/>
          </p:nvPr>
        </p:nvSpPr>
        <p:spPr>
          <a:xfrm>
            <a:off x="1484310" y="1355834"/>
            <a:ext cx="10018713" cy="4435367"/>
          </a:xfrm>
        </p:spPr>
        <p:txBody>
          <a:bodyPr>
            <a:normAutofit fontScale="92500" lnSpcReduction="20000"/>
          </a:bodyPr>
          <a:lstStyle/>
          <a:p>
            <a:r>
              <a:rPr lang="en-US" dirty="0"/>
              <a:t>ESCALATE activities support Ryan White HIV/AIDS Program (RWHAP) grantees in reducing HIV stigma by providing Training, Technical Assistance (TA), and Learning Collaborative</a:t>
            </a:r>
          </a:p>
          <a:p>
            <a:r>
              <a:rPr lang="en-US" dirty="0"/>
              <a:t>NMAC has partnered with NORC at the University of Chicago to facilitate this 16-month-long Learning Collaborative. </a:t>
            </a:r>
            <a:endParaRPr lang="en-US" dirty="0" smtClean="0"/>
          </a:p>
          <a:p>
            <a:r>
              <a:rPr lang="en-US" dirty="0"/>
              <a:t>Our team selected a stigma reduction population of focus: The Haitian community. Stigma Reduction Team concise of 4-6 participants, including someone in a leadership position to implement changes at the organization and assign resources to the Initiative. </a:t>
            </a:r>
            <a:endParaRPr lang="en-US" dirty="0" smtClean="0"/>
          </a:p>
          <a:p>
            <a:r>
              <a:rPr lang="en-US" dirty="0"/>
              <a:t>Palm Beach County Stigma Reduction team members concise of Gecica Tibert, Health Equity  </a:t>
            </a:r>
            <a:r>
              <a:rPr lang="en-US" dirty="0" smtClean="0"/>
              <a:t>Contract </a:t>
            </a:r>
            <a:r>
              <a:rPr lang="en-US" dirty="0"/>
              <a:t>Grant Coordinator (Change agent), Geneve Simeus, Health Planner I, Jasmine Rohoman, </a:t>
            </a:r>
            <a:r>
              <a:rPr lang="en-US" dirty="0" smtClean="0"/>
              <a:t>Quality </a:t>
            </a:r>
            <a:r>
              <a:rPr lang="en-US" dirty="0"/>
              <a:t>Management Clinician, Carline Blanc, Case Manager (PL Care), Remus Emile, Core team 	Case Manager, and a community participant of lived experience of Haitian descent</a:t>
            </a:r>
          </a:p>
        </p:txBody>
      </p:sp>
    </p:spTree>
    <p:extLst>
      <p:ext uri="{BB962C8B-B14F-4D97-AF65-F5344CB8AC3E}">
        <p14:creationId xmlns:p14="http://schemas.microsoft.com/office/powerpoint/2010/main" val="440056851"/>
      </p:ext>
    </p:extLst>
  </p:cSld>
  <p:clrMapOvr>
    <a:masterClrMapping/>
  </p:clrMapOvr>
  <p:timing>
    <p:tnLst>
      <p:par>
        <p:cTn id="1" dur="indefinite" restart="never" nodeType="tmRoot"/>
      </p:par>
    </p:tn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118998" y="370093"/>
            <a:ext cx="11953240" cy="667385"/>
          </a:xfrm>
          <a:prstGeom prst="rect">
            <a:avLst/>
          </a:prstGeom>
        </p:spPr>
        <p:txBody>
          <a:bodyPr vert="horz" wrap="square" lIns="0" tIns="13970" rIns="0" bIns="0" rtlCol="0">
            <a:spAutoFit/>
          </a:bodyPr>
          <a:lstStyle/>
          <a:p>
            <a:pPr marL="12700">
              <a:lnSpc>
                <a:spcPct val="100000"/>
              </a:lnSpc>
              <a:spcBef>
                <a:spcPts val="110"/>
              </a:spcBef>
              <a:tabLst>
                <a:tab pos="7626350" algn="l"/>
              </a:tabLst>
            </a:pPr>
            <a:r>
              <a:rPr sz="4000" i="1" spc="-15" dirty="0">
                <a:solidFill>
                  <a:srgbClr val="000000"/>
                </a:solidFill>
                <a:latin typeface="Calibri Light"/>
                <a:cs typeface="Calibri Light"/>
              </a:rPr>
              <a:t>New </a:t>
            </a:r>
            <a:r>
              <a:rPr sz="4000" i="1" spc="-5" dirty="0">
                <a:solidFill>
                  <a:srgbClr val="000000"/>
                </a:solidFill>
                <a:latin typeface="Calibri Light"/>
                <a:cs typeface="Calibri Light"/>
              </a:rPr>
              <a:t>HIV </a:t>
            </a:r>
            <a:r>
              <a:rPr sz="4000" i="1" spc="-10" dirty="0">
                <a:solidFill>
                  <a:srgbClr val="000000"/>
                </a:solidFill>
                <a:latin typeface="Calibri Light"/>
                <a:cs typeface="Calibri Light"/>
              </a:rPr>
              <a:t>Dx </a:t>
            </a:r>
            <a:r>
              <a:rPr sz="4000" spc="-50" dirty="0"/>
              <a:t>5-Yr </a:t>
            </a:r>
            <a:r>
              <a:rPr sz="4000" spc="-55" dirty="0"/>
              <a:t>Trends: </a:t>
            </a:r>
            <a:r>
              <a:rPr sz="4200" i="1" spc="-185" dirty="0">
                <a:solidFill>
                  <a:srgbClr val="000000"/>
                </a:solidFill>
                <a:latin typeface="Calibri Light"/>
                <a:cs typeface="Calibri Light"/>
              </a:rPr>
              <a:t>NOT</a:t>
            </a:r>
            <a:r>
              <a:rPr sz="4200" i="1" spc="40" dirty="0">
                <a:solidFill>
                  <a:srgbClr val="000000"/>
                </a:solidFill>
                <a:latin typeface="Calibri Light"/>
                <a:cs typeface="Calibri Light"/>
              </a:rPr>
              <a:t> </a:t>
            </a:r>
            <a:r>
              <a:rPr sz="4200" i="1" spc="-55" dirty="0">
                <a:solidFill>
                  <a:srgbClr val="000000"/>
                </a:solidFill>
                <a:latin typeface="Calibri Light"/>
                <a:cs typeface="Calibri Light"/>
              </a:rPr>
              <a:t>in</a:t>
            </a:r>
            <a:r>
              <a:rPr sz="4200" i="1" spc="-170" dirty="0">
                <a:solidFill>
                  <a:srgbClr val="000000"/>
                </a:solidFill>
                <a:latin typeface="Calibri Light"/>
                <a:cs typeface="Calibri Light"/>
              </a:rPr>
              <a:t> </a:t>
            </a:r>
            <a:r>
              <a:rPr sz="4200" i="1" spc="-90" dirty="0">
                <a:solidFill>
                  <a:srgbClr val="000000"/>
                </a:solidFill>
                <a:latin typeface="Calibri Light"/>
                <a:cs typeface="Calibri Light"/>
              </a:rPr>
              <a:t>Care	</a:t>
            </a:r>
            <a:r>
              <a:rPr sz="4000" spc="-10" dirty="0"/>
              <a:t>(6 </a:t>
            </a:r>
            <a:r>
              <a:rPr sz="4000" spc="-5" dirty="0"/>
              <a:t>EMAs)</a:t>
            </a:r>
            <a:r>
              <a:rPr sz="4000" spc="-105" dirty="0"/>
              <a:t> </a:t>
            </a:r>
            <a:r>
              <a:rPr sz="4200" i="1" spc="-10" dirty="0">
                <a:latin typeface="Calibri Light"/>
                <a:cs typeface="Calibri Light"/>
              </a:rPr>
              <a:t>-</a:t>
            </a:r>
            <a:r>
              <a:rPr sz="4000" spc="-10" dirty="0"/>
              <a:t>2017-2021</a:t>
            </a:r>
            <a:endParaRPr sz="4000">
              <a:latin typeface="Calibri Light"/>
              <a:cs typeface="Calibri Light"/>
            </a:endParaRPr>
          </a:p>
        </p:txBody>
      </p:sp>
      <p:sp>
        <p:nvSpPr>
          <p:cNvPr id="3" name="object 3"/>
          <p:cNvSpPr/>
          <p:nvPr/>
        </p:nvSpPr>
        <p:spPr>
          <a:xfrm>
            <a:off x="3616452" y="1484375"/>
            <a:ext cx="0" cy="231775"/>
          </a:xfrm>
          <a:custGeom>
            <a:avLst/>
            <a:gdLst/>
            <a:ahLst/>
            <a:cxnLst/>
            <a:rect l="l" t="t" r="r" b="b"/>
            <a:pathLst>
              <a:path h="231775">
                <a:moveTo>
                  <a:pt x="0" y="0"/>
                </a:moveTo>
                <a:lnTo>
                  <a:pt x="0" y="23163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3616452" y="2023872"/>
            <a:ext cx="0" cy="1231900"/>
          </a:xfrm>
          <a:custGeom>
            <a:avLst/>
            <a:gdLst/>
            <a:ahLst/>
            <a:cxnLst/>
            <a:rect l="l" t="t" r="r" b="b"/>
            <a:pathLst>
              <a:path h="1231900">
                <a:moveTo>
                  <a:pt x="0" y="0"/>
                </a:moveTo>
                <a:lnTo>
                  <a:pt x="0" y="123139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3616452" y="3563111"/>
            <a:ext cx="0" cy="462280"/>
          </a:xfrm>
          <a:custGeom>
            <a:avLst/>
            <a:gdLst/>
            <a:ahLst/>
            <a:cxnLst/>
            <a:rect l="l" t="t" r="r" b="b"/>
            <a:pathLst>
              <a:path h="462279">
                <a:moveTo>
                  <a:pt x="0" y="0"/>
                </a:moveTo>
                <a:lnTo>
                  <a:pt x="0" y="46175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3616452" y="433273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3616452" y="5102352"/>
            <a:ext cx="0" cy="463550"/>
          </a:xfrm>
          <a:custGeom>
            <a:avLst/>
            <a:gdLst/>
            <a:ahLst/>
            <a:cxnLst/>
            <a:rect l="l" t="t" r="r" b="b"/>
            <a:pathLst>
              <a:path h="463550">
                <a:moveTo>
                  <a:pt x="0" y="0"/>
                </a:moveTo>
                <a:lnTo>
                  <a:pt x="0" y="463283"/>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3616452" y="5873496"/>
            <a:ext cx="0" cy="230504"/>
          </a:xfrm>
          <a:custGeom>
            <a:avLst/>
            <a:gdLst/>
            <a:ahLst/>
            <a:cxnLst/>
            <a:rect l="l" t="t" r="r" b="b"/>
            <a:pathLst>
              <a:path h="230504">
                <a:moveTo>
                  <a:pt x="0" y="0"/>
                </a:moveTo>
                <a:lnTo>
                  <a:pt x="0" y="23012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4951476" y="1484375"/>
            <a:ext cx="0" cy="231775"/>
          </a:xfrm>
          <a:custGeom>
            <a:avLst/>
            <a:gdLst/>
            <a:ahLst/>
            <a:cxnLst/>
            <a:rect l="l" t="t" r="r" b="b"/>
            <a:pathLst>
              <a:path h="231775">
                <a:moveTo>
                  <a:pt x="0" y="0"/>
                </a:moveTo>
                <a:lnTo>
                  <a:pt x="0" y="2316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4951476" y="2023872"/>
            <a:ext cx="0" cy="462280"/>
          </a:xfrm>
          <a:custGeom>
            <a:avLst/>
            <a:gdLst/>
            <a:ahLst/>
            <a:cxnLst/>
            <a:rect l="l" t="t" r="r" b="b"/>
            <a:pathLst>
              <a:path h="462280">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4951476" y="279349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4951476" y="3563111"/>
            <a:ext cx="0" cy="462280"/>
          </a:xfrm>
          <a:custGeom>
            <a:avLst/>
            <a:gdLst/>
            <a:ahLst/>
            <a:cxnLst/>
            <a:rect l="l" t="t" r="r" b="b"/>
            <a:pathLst>
              <a:path h="462279">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4951476" y="433273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4951476" y="5102352"/>
            <a:ext cx="0" cy="463550"/>
          </a:xfrm>
          <a:custGeom>
            <a:avLst/>
            <a:gdLst/>
            <a:ahLst/>
            <a:cxnLst/>
            <a:rect l="l" t="t" r="r" b="b"/>
            <a:pathLst>
              <a:path h="463550">
                <a:moveTo>
                  <a:pt x="0" y="0"/>
                </a:moveTo>
                <a:lnTo>
                  <a:pt x="0" y="46329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4951476" y="5873496"/>
            <a:ext cx="0" cy="230504"/>
          </a:xfrm>
          <a:custGeom>
            <a:avLst/>
            <a:gdLst/>
            <a:ahLst/>
            <a:cxnLst/>
            <a:rect l="l" t="t" r="r" b="b"/>
            <a:pathLst>
              <a:path h="230504">
                <a:moveTo>
                  <a:pt x="0" y="0"/>
                </a:moveTo>
                <a:lnTo>
                  <a:pt x="0" y="23012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6286500" y="1484375"/>
            <a:ext cx="0" cy="231775"/>
          </a:xfrm>
          <a:custGeom>
            <a:avLst/>
            <a:gdLst/>
            <a:ahLst/>
            <a:cxnLst/>
            <a:rect l="l" t="t" r="r" b="b"/>
            <a:pathLst>
              <a:path h="231775">
                <a:moveTo>
                  <a:pt x="0" y="0"/>
                </a:moveTo>
                <a:lnTo>
                  <a:pt x="0" y="2316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6286500" y="2023872"/>
            <a:ext cx="0" cy="462280"/>
          </a:xfrm>
          <a:custGeom>
            <a:avLst/>
            <a:gdLst/>
            <a:ahLst/>
            <a:cxnLst/>
            <a:rect l="l" t="t" r="r" b="b"/>
            <a:pathLst>
              <a:path h="462280">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6286500" y="279349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6286500" y="3563111"/>
            <a:ext cx="0" cy="462280"/>
          </a:xfrm>
          <a:custGeom>
            <a:avLst/>
            <a:gdLst/>
            <a:ahLst/>
            <a:cxnLst/>
            <a:rect l="l" t="t" r="r" b="b"/>
            <a:pathLst>
              <a:path h="462279">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6286500" y="433273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6286500" y="5102352"/>
            <a:ext cx="0" cy="1001394"/>
          </a:xfrm>
          <a:custGeom>
            <a:avLst/>
            <a:gdLst/>
            <a:ahLst/>
            <a:cxnLst/>
            <a:rect l="l" t="t" r="r" b="b"/>
            <a:pathLst>
              <a:path h="1001395">
                <a:moveTo>
                  <a:pt x="0" y="0"/>
                </a:moveTo>
                <a:lnTo>
                  <a:pt x="0" y="100126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7621523" y="1568196"/>
            <a:ext cx="0" cy="147955"/>
          </a:xfrm>
          <a:custGeom>
            <a:avLst/>
            <a:gdLst/>
            <a:ahLst/>
            <a:cxnLst/>
            <a:rect l="l" t="t" r="r" b="b"/>
            <a:pathLst>
              <a:path h="147955">
                <a:moveTo>
                  <a:pt x="0" y="0"/>
                </a:moveTo>
                <a:lnTo>
                  <a:pt x="0" y="147827"/>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7621523" y="2023872"/>
            <a:ext cx="0" cy="462280"/>
          </a:xfrm>
          <a:custGeom>
            <a:avLst/>
            <a:gdLst/>
            <a:ahLst/>
            <a:cxnLst/>
            <a:rect l="l" t="t" r="r" b="b"/>
            <a:pathLst>
              <a:path h="462280">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7621523" y="279349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7621523" y="3563111"/>
            <a:ext cx="0" cy="462280"/>
          </a:xfrm>
          <a:custGeom>
            <a:avLst/>
            <a:gdLst/>
            <a:ahLst/>
            <a:cxnLst/>
            <a:rect l="l" t="t" r="r" b="b"/>
            <a:pathLst>
              <a:path h="462279">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7621523" y="433273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7621523" y="5102352"/>
            <a:ext cx="0" cy="463550"/>
          </a:xfrm>
          <a:custGeom>
            <a:avLst/>
            <a:gdLst/>
            <a:ahLst/>
            <a:cxnLst/>
            <a:rect l="l" t="t" r="r" b="b"/>
            <a:pathLst>
              <a:path h="463550">
                <a:moveTo>
                  <a:pt x="0" y="0"/>
                </a:moveTo>
                <a:lnTo>
                  <a:pt x="0" y="46329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7621523" y="5873496"/>
            <a:ext cx="0" cy="230504"/>
          </a:xfrm>
          <a:custGeom>
            <a:avLst/>
            <a:gdLst/>
            <a:ahLst/>
            <a:cxnLst/>
            <a:rect l="l" t="t" r="r" b="b"/>
            <a:pathLst>
              <a:path h="230504">
                <a:moveTo>
                  <a:pt x="0" y="0"/>
                </a:moveTo>
                <a:lnTo>
                  <a:pt x="0" y="23012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8956547" y="1484375"/>
            <a:ext cx="0" cy="1771014"/>
          </a:xfrm>
          <a:custGeom>
            <a:avLst/>
            <a:gdLst/>
            <a:ahLst/>
            <a:cxnLst/>
            <a:rect l="l" t="t" r="r" b="b"/>
            <a:pathLst>
              <a:path h="1771014">
                <a:moveTo>
                  <a:pt x="0" y="0"/>
                </a:moveTo>
                <a:lnTo>
                  <a:pt x="0" y="177088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8956547" y="3563111"/>
            <a:ext cx="0" cy="1231900"/>
          </a:xfrm>
          <a:custGeom>
            <a:avLst/>
            <a:gdLst/>
            <a:ahLst/>
            <a:cxnLst/>
            <a:rect l="l" t="t" r="r" b="b"/>
            <a:pathLst>
              <a:path h="1231900">
                <a:moveTo>
                  <a:pt x="0" y="0"/>
                </a:moveTo>
                <a:lnTo>
                  <a:pt x="0" y="123139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8956547" y="5102352"/>
            <a:ext cx="0" cy="463550"/>
          </a:xfrm>
          <a:custGeom>
            <a:avLst/>
            <a:gdLst/>
            <a:ahLst/>
            <a:cxnLst/>
            <a:rect l="l" t="t" r="r" b="b"/>
            <a:pathLst>
              <a:path h="463550">
                <a:moveTo>
                  <a:pt x="0" y="0"/>
                </a:moveTo>
                <a:lnTo>
                  <a:pt x="0" y="46329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8956547" y="5873496"/>
            <a:ext cx="0" cy="230504"/>
          </a:xfrm>
          <a:custGeom>
            <a:avLst/>
            <a:gdLst/>
            <a:ahLst/>
            <a:cxnLst/>
            <a:rect l="l" t="t" r="r" b="b"/>
            <a:pathLst>
              <a:path h="230504">
                <a:moveTo>
                  <a:pt x="0" y="0"/>
                </a:moveTo>
                <a:lnTo>
                  <a:pt x="0" y="23012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10291571" y="1484375"/>
            <a:ext cx="0" cy="3310254"/>
          </a:xfrm>
          <a:custGeom>
            <a:avLst/>
            <a:gdLst/>
            <a:ahLst/>
            <a:cxnLst/>
            <a:rect l="l" t="t" r="r" b="b"/>
            <a:pathLst>
              <a:path h="3310254">
                <a:moveTo>
                  <a:pt x="0" y="0"/>
                </a:moveTo>
                <a:lnTo>
                  <a:pt x="0" y="331012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10291571" y="5102352"/>
            <a:ext cx="0" cy="463550"/>
          </a:xfrm>
          <a:custGeom>
            <a:avLst/>
            <a:gdLst/>
            <a:ahLst/>
            <a:cxnLst/>
            <a:rect l="l" t="t" r="r" b="b"/>
            <a:pathLst>
              <a:path h="463550">
                <a:moveTo>
                  <a:pt x="0" y="0"/>
                </a:moveTo>
                <a:lnTo>
                  <a:pt x="0" y="46329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10291571" y="5873496"/>
            <a:ext cx="0" cy="230504"/>
          </a:xfrm>
          <a:custGeom>
            <a:avLst/>
            <a:gdLst/>
            <a:ahLst/>
            <a:cxnLst/>
            <a:rect l="l" t="t" r="r" b="b"/>
            <a:pathLst>
              <a:path h="230504">
                <a:moveTo>
                  <a:pt x="0" y="0"/>
                </a:moveTo>
                <a:lnTo>
                  <a:pt x="0" y="23012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11626595" y="1484375"/>
            <a:ext cx="0" cy="4619625"/>
          </a:xfrm>
          <a:custGeom>
            <a:avLst/>
            <a:gdLst/>
            <a:ahLst/>
            <a:cxnLst/>
            <a:rect l="l" t="t" r="r" b="b"/>
            <a:pathLst>
              <a:path h="4619625">
                <a:moveTo>
                  <a:pt x="0" y="0"/>
                </a:moveTo>
                <a:lnTo>
                  <a:pt x="0" y="461924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p:nvPr/>
        </p:nvSpPr>
        <p:spPr>
          <a:xfrm>
            <a:off x="2281427" y="1484375"/>
            <a:ext cx="0" cy="4619625"/>
          </a:xfrm>
          <a:custGeom>
            <a:avLst/>
            <a:gdLst/>
            <a:ahLst/>
            <a:cxnLst/>
            <a:rect l="l" t="t" r="r" b="b"/>
            <a:pathLst>
              <a:path h="4619625">
                <a:moveTo>
                  <a:pt x="0" y="4619244"/>
                </a:moveTo>
                <a:lnTo>
                  <a:pt x="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8" name="object 38"/>
          <p:cNvSpPr txBox="1"/>
          <p:nvPr/>
        </p:nvSpPr>
        <p:spPr>
          <a:xfrm>
            <a:off x="2286190" y="5565647"/>
            <a:ext cx="2199005" cy="307975"/>
          </a:xfrm>
          <a:prstGeom prst="rect">
            <a:avLst/>
          </a:prstGeom>
          <a:solidFill>
            <a:srgbClr val="4472C4"/>
          </a:solidFill>
        </p:spPr>
        <p:txBody>
          <a:bodyPr vert="horz" wrap="square" lIns="0" tIns="19685" rIns="0" bIns="0" rtlCol="0">
            <a:spAutoFit/>
          </a:bodyPr>
          <a:lstStyle/>
          <a:p>
            <a:pPr marL="0" marR="0" lvl="0" indent="0" algn="ctr" defTabSz="914400" rtl="0" eaLnBrk="1" fontAlgn="auto" latinLnBrk="0" hangingPunct="1">
              <a:lnSpc>
                <a:spcPct val="100000"/>
              </a:lnSpc>
              <a:spcBef>
                <a:spcPts val="15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33%</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39" name="object 39"/>
          <p:cNvSpPr txBox="1"/>
          <p:nvPr/>
        </p:nvSpPr>
        <p:spPr>
          <a:xfrm>
            <a:off x="2286190" y="4794503"/>
            <a:ext cx="2132330" cy="307975"/>
          </a:xfrm>
          <a:prstGeom prst="rect">
            <a:avLst/>
          </a:prstGeom>
          <a:solidFill>
            <a:srgbClr val="4472C4"/>
          </a:solidFill>
        </p:spPr>
        <p:txBody>
          <a:bodyPr vert="horz" wrap="square" lIns="0" tIns="20955" rIns="0" bIns="0" rtlCol="0">
            <a:spAutoFit/>
          </a:bodyPr>
          <a:lstStyle/>
          <a:p>
            <a:pPr marL="0" marR="0" lvl="0" indent="0" algn="ctr" defTabSz="914400" rtl="0" eaLnBrk="1" fontAlgn="auto" latinLnBrk="0" hangingPunct="1">
              <a:lnSpc>
                <a:spcPct val="100000"/>
              </a:lnSpc>
              <a:spcBef>
                <a:spcPts val="16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32%</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40" name="object 40"/>
          <p:cNvSpPr txBox="1"/>
          <p:nvPr/>
        </p:nvSpPr>
        <p:spPr>
          <a:xfrm>
            <a:off x="2286190" y="4024884"/>
            <a:ext cx="1798320" cy="307975"/>
          </a:xfrm>
          <a:prstGeom prst="rect">
            <a:avLst/>
          </a:prstGeom>
          <a:solidFill>
            <a:srgbClr val="4472C4"/>
          </a:solidFill>
        </p:spPr>
        <p:txBody>
          <a:bodyPr vert="horz" wrap="square" lIns="0" tIns="20320" rIns="0" bIns="0" rtlCol="0">
            <a:spAutoFit/>
          </a:bodyPr>
          <a:lstStyle/>
          <a:p>
            <a:pPr marL="0" marR="0" lvl="0" indent="0" algn="ctr" defTabSz="914400" rtl="0" eaLnBrk="1" fontAlgn="auto" latinLnBrk="0" hangingPunct="1">
              <a:lnSpc>
                <a:spcPct val="100000"/>
              </a:lnSpc>
              <a:spcBef>
                <a:spcPts val="160"/>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27%</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41" name="object 41"/>
          <p:cNvSpPr txBox="1"/>
          <p:nvPr/>
        </p:nvSpPr>
        <p:spPr>
          <a:xfrm>
            <a:off x="2286190" y="3255264"/>
            <a:ext cx="1865630" cy="307975"/>
          </a:xfrm>
          <a:prstGeom prst="rect">
            <a:avLst/>
          </a:prstGeom>
          <a:solidFill>
            <a:srgbClr val="4472C4"/>
          </a:solidFill>
        </p:spPr>
        <p:txBody>
          <a:bodyPr vert="horz" wrap="square" lIns="0" tIns="19685" rIns="0" bIns="0" rtlCol="0">
            <a:spAutoFit/>
          </a:bodyPr>
          <a:lstStyle/>
          <a:p>
            <a:pPr marL="0" marR="0" lvl="0" indent="0" algn="ctr" defTabSz="914400" rtl="0" eaLnBrk="1" fontAlgn="auto" latinLnBrk="0" hangingPunct="1">
              <a:lnSpc>
                <a:spcPct val="100000"/>
              </a:lnSpc>
              <a:spcBef>
                <a:spcPts val="15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28%</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42" name="object 42"/>
          <p:cNvSpPr txBox="1"/>
          <p:nvPr/>
        </p:nvSpPr>
        <p:spPr>
          <a:xfrm>
            <a:off x="2286190" y="2485644"/>
            <a:ext cx="1325880" cy="307975"/>
          </a:xfrm>
          <a:prstGeom prst="rect">
            <a:avLst/>
          </a:prstGeom>
          <a:solidFill>
            <a:srgbClr val="4472C4"/>
          </a:solidFill>
        </p:spPr>
        <p:txBody>
          <a:bodyPr vert="horz" wrap="square" lIns="0" tIns="19685" rIns="0" bIns="0" rtlCol="0">
            <a:spAutoFit/>
          </a:bodyPr>
          <a:lstStyle/>
          <a:p>
            <a:pPr marL="635" marR="0" lvl="0" indent="0" algn="ctr" defTabSz="914400" rtl="0" eaLnBrk="1" fontAlgn="auto" latinLnBrk="0" hangingPunct="1">
              <a:lnSpc>
                <a:spcPct val="100000"/>
              </a:lnSpc>
              <a:spcBef>
                <a:spcPts val="15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20%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43" name="object 43"/>
          <p:cNvSpPr txBox="1"/>
          <p:nvPr/>
        </p:nvSpPr>
        <p:spPr>
          <a:xfrm>
            <a:off x="2286190" y="1716023"/>
            <a:ext cx="1397635" cy="307975"/>
          </a:xfrm>
          <a:prstGeom prst="rect">
            <a:avLst/>
          </a:prstGeom>
          <a:solidFill>
            <a:srgbClr val="4472C4"/>
          </a:solidFill>
        </p:spPr>
        <p:txBody>
          <a:bodyPr vert="horz" wrap="square" lIns="0" tIns="19050" rIns="0" bIns="0" rtlCol="0">
            <a:spAutoFit/>
          </a:bodyPr>
          <a:lstStyle/>
          <a:p>
            <a:pPr marL="0" marR="0" lvl="0" indent="0" algn="ctr" defTabSz="914400" rtl="0" eaLnBrk="1" fontAlgn="auto" latinLnBrk="0" hangingPunct="1">
              <a:lnSpc>
                <a:spcPct val="100000"/>
              </a:lnSpc>
              <a:spcBef>
                <a:spcPts val="150"/>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21%</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44" name="object 44"/>
          <p:cNvSpPr txBox="1"/>
          <p:nvPr/>
        </p:nvSpPr>
        <p:spPr>
          <a:xfrm>
            <a:off x="4485132" y="5565647"/>
            <a:ext cx="1797050" cy="307975"/>
          </a:xfrm>
          <a:prstGeom prst="rect">
            <a:avLst/>
          </a:prstGeom>
          <a:solidFill>
            <a:srgbClr val="ED7D31"/>
          </a:solidFill>
        </p:spPr>
        <p:txBody>
          <a:bodyPr vert="horz" wrap="square" lIns="0" tIns="19050" rIns="0" bIns="0" rtlCol="0">
            <a:spAutoFit/>
          </a:bodyPr>
          <a:lstStyle/>
          <a:p>
            <a:pPr marL="3810" marR="0" lvl="0" indent="0" algn="ctr" defTabSz="914400" rtl="0" eaLnBrk="1" fontAlgn="auto" latinLnBrk="0" hangingPunct="1">
              <a:lnSpc>
                <a:spcPct val="100000"/>
              </a:lnSpc>
              <a:spcBef>
                <a:spcPts val="150"/>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27%</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45" name="object 45"/>
          <p:cNvSpPr txBox="1"/>
          <p:nvPr/>
        </p:nvSpPr>
        <p:spPr>
          <a:xfrm>
            <a:off x="4418076" y="4794503"/>
            <a:ext cx="1668780" cy="307975"/>
          </a:xfrm>
          <a:prstGeom prst="rect">
            <a:avLst/>
          </a:prstGeom>
          <a:solidFill>
            <a:srgbClr val="ED7D31"/>
          </a:solidFill>
        </p:spPr>
        <p:txBody>
          <a:bodyPr vert="horz" wrap="square" lIns="0" tIns="20320" rIns="0" bIns="0" rtlCol="0">
            <a:spAutoFit/>
          </a:bodyPr>
          <a:lstStyle/>
          <a:p>
            <a:pPr marL="0" marR="0" lvl="0" indent="0" algn="ctr" defTabSz="914400" rtl="0" eaLnBrk="1" fontAlgn="auto" latinLnBrk="0" hangingPunct="1">
              <a:lnSpc>
                <a:spcPct val="100000"/>
              </a:lnSpc>
              <a:spcBef>
                <a:spcPts val="160"/>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25%</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46" name="object 46"/>
          <p:cNvSpPr txBox="1"/>
          <p:nvPr/>
        </p:nvSpPr>
        <p:spPr>
          <a:xfrm>
            <a:off x="4084320" y="4024884"/>
            <a:ext cx="1201420" cy="307975"/>
          </a:xfrm>
          <a:prstGeom prst="rect">
            <a:avLst/>
          </a:prstGeom>
          <a:solidFill>
            <a:srgbClr val="ED7D31"/>
          </a:solidFill>
        </p:spPr>
        <p:txBody>
          <a:bodyPr vert="horz" wrap="square" lIns="0" tIns="19685" rIns="0" bIns="0" rtlCol="0">
            <a:spAutoFit/>
          </a:bodyPr>
          <a:lstStyle/>
          <a:p>
            <a:pPr marL="0" marR="0" lvl="0" indent="0" algn="ctr" defTabSz="914400" rtl="0" eaLnBrk="1" fontAlgn="auto" latinLnBrk="0" hangingPunct="1">
              <a:lnSpc>
                <a:spcPct val="100000"/>
              </a:lnSpc>
              <a:spcBef>
                <a:spcPts val="15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18%</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47" name="object 47"/>
          <p:cNvSpPr txBox="1"/>
          <p:nvPr/>
        </p:nvSpPr>
        <p:spPr>
          <a:xfrm>
            <a:off x="4151376" y="3255264"/>
            <a:ext cx="1468120" cy="307975"/>
          </a:xfrm>
          <a:prstGeom prst="rect">
            <a:avLst/>
          </a:prstGeom>
          <a:solidFill>
            <a:srgbClr val="ED7D31"/>
          </a:solidFill>
        </p:spPr>
        <p:txBody>
          <a:bodyPr vert="horz" wrap="square" lIns="0" tIns="19685" rIns="0" bIns="0" rtlCol="0">
            <a:spAutoFit/>
          </a:bodyPr>
          <a:lstStyle/>
          <a:p>
            <a:pPr marL="0" marR="0" lvl="0" indent="0" algn="ctr" defTabSz="914400" rtl="0" eaLnBrk="1" fontAlgn="auto" latinLnBrk="0" hangingPunct="1">
              <a:lnSpc>
                <a:spcPct val="100000"/>
              </a:lnSpc>
              <a:spcBef>
                <a:spcPts val="15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22%</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48" name="object 48"/>
          <p:cNvSpPr txBox="1"/>
          <p:nvPr/>
        </p:nvSpPr>
        <p:spPr>
          <a:xfrm>
            <a:off x="3621214" y="2485644"/>
            <a:ext cx="1063625" cy="307975"/>
          </a:xfrm>
          <a:prstGeom prst="rect">
            <a:avLst/>
          </a:prstGeom>
          <a:solidFill>
            <a:srgbClr val="ED7D31"/>
          </a:solidFill>
        </p:spPr>
        <p:txBody>
          <a:bodyPr vert="horz" wrap="square" lIns="0" tIns="19050" rIns="0" bIns="0" rtlCol="0">
            <a:spAutoFit/>
          </a:bodyPr>
          <a:lstStyle/>
          <a:p>
            <a:pPr marL="0" marR="0" lvl="0" indent="0" algn="ctr" defTabSz="914400" rtl="0" eaLnBrk="1" fontAlgn="auto" latinLnBrk="0" hangingPunct="1">
              <a:lnSpc>
                <a:spcPct val="100000"/>
              </a:lnSpc>
              <a:spcBef>
                <a:spcPts val="150"/>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16%</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49" name="object 49"/>
          <p:cNvSpPr txBox="1"/>
          <p:nvPr/>
        </p:nvSpPr>
        <p:spPr>
          <a:xfrm>
            <a:off x="3683508" y="1716023"/>
            <a:ext cx="1068705" cy="307975"/>
          </a:xfrm>
          <a:prstGeom prst="rect">
            <a:avLst/>
          </a:prstGeom>
          <a:solidFill>
            <a:srgbClr val="ED7D31"/>
          </a:solidFill>
        </p:spPr>
        <p:txBody>
          <a:bodyPr vert="horz" wrap="square" lIns="0" tIns="18415" rIns="0" bIns="0" rtlCol="0">
            <a:spAutoFit/>
          </a:bodyPr>
          <a:lstStyle/>
          <a:p>
            <a:pPr marL="0" marR="0" lvl="0" indent="0" algn="ctr" defTabSz="914400" rtl="0" eaLnBrk="1" fontAlgn="auto" latinLnBrk="0" hangingPunct="1">
              <a:lnSpc>
                <a:spcPct val="100000"/>
              </a:lnSpc>
              <a:spcBef>
                <a:spcPts val="14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16%</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0" name="object 50"/>
          <p:cNvSpPr txBox="1"/>
          <p:nvPr/>
        </p:nvSpPr>
        <p:spPr>
          <a:xfrm>
            <a:off x="6291262" y="5565647"/>
            <a:ext cx="1530350" cy="307975"/>
          </a:xfrm>
          <a:prstGeom prst="rect">
            <a:avLst/>
          </a:prstGeom>
          <a:solidFill>
            <a:srgbClr val="A6A6A6"/>
          </a:solidFill>
        </p:spPr>
        <p:txBody>
          <a:bodyPr vert="horz" wrap="square" lIns="0" tIns="18415" rIns="0" bIns="0" rtlCol="0">
            <a:spAutoFit/>
          </a:bodyPr>
          <a:lstStyle/>
          <a:p>
            <a:pPr marL="0" marR="0" lvl="0" indent="0" algn="ctr" defTabSz="914400" rtl="0" eaLnBrk="1" fontAlgn="auto" latinLnBrk="0" hangingPunct="1">
              <a:lnSpc>
                <a:spcPct val="100000"/>
              </a:lnSpc>
              <a:spcBef>
                <a:spcPts val="14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23%</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1" name="object 51"/>
          <p:cNvSpPr txBox="1"/>
          <p:nvPr/>
        </p:nvSpPr>
        <p:spPr>
          <a:xfrm>
            <a:off x="6086855" y="4794503"/>
            <a:ext cx="1602105" cy="307975"/>
          </a:xfrm>
          <a:prstGeom prst="rect">
            <a:avLst/>
          </a:prstGeom>
          <a:solidFill>
            <a:srgbClr val="A6A6A6"/>
          </a:solidFill>
        </p:spPr>
        <p:txBody>
          <a:bodyPr vert="horz" wrap="square" lIns="0" tIns="19685" rIns="0" bIns="0" rtlCol="0">
            <a:spAutoFit/>
          </a:bodyPr>
          <a:lstStyle/>
          <a:p>
            <a:pPr marL="0" marR="0" lvl="0" indent="0" algn="ctr" defTabSz="914400" rtl="0" eaLnBrk="1" fontAlgn="auto" latinLnBrk="0" hangingPunct="1">
              <a:lnSpc>
                <a:spcPct val="100000"/>
              </a:lnSpc>
              <a:spcBef>
                <a:spcPts val="15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24%</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2" name="object 52"/>
          <p:cNvSpPr txBox="1"/>
          <p:nvPr/>
        </p:nvSpPr>
        <p:spPr>
          <a:xfrm>
            <a:off x="5285232" y="4024884"/>
            <a:ext cx="1068705" cy="307975"/>
          </a:xfrm>
          <a:prstGeom prst="rect">
            <a:avLst/>
          </a:prstGeom>
          <a:solidFill>
            <a:srgbClr val="A6A6A6"/>
          </a:solidFill>
        </p:spPr>
        <p:txBody>
          <a:bodyPr vert="horz" wrap="square" lIns="0" tIns="19685" rIns="0" bIns="0" rtlCol="0">
            <a:spAutoFit/>
          </a:bodyPr>
          <a:lstStyle/>
          <a:p>
            <a:pPr marL="0" marR="0" lvl="0" indent="0" algn="ctr" defTabSz="914400" rtl="0" eaLnBrk="1" fontAlgn="auto" latinLnBrk="0" hangingPunct="1">
              <a:lnSpc>
                <a:spcPct val="100000"/>
              </a:lnSpc>
              <a:spcBef>
                <a:spcPts val="15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16%</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3" name="object 53"/>
          <p:cNvSpPr txBox="1"/>
          <p:nvPr/>
        </p:nvSpPr>
        <p:spPr>
          <a:xfrm>
            <a:off x="5618988" y="3255264"/>
            <a:ext cx="1534795" cy="307975"/>
          </a:xfrm>
          <a:prstGeom prst="rect">
            <a:avLst/>
          </a:prstGeom>
          <a:solidFill>
            <a:srgbClr val="A6A6A6"/>
          </a:solidFill>
        </p:spPr>
        <p:txBody>
          <a:bodyPr vert="horz" wrap="square" lIns="0" tIns="19050" rIns="0" bIns="0" rtlCol="0">
            <a:spAutoFit/>
          </a:bodyPr>
          <a:lstStyle/>
          <a:p>
            <a:pPr marL="0" marR="0" lvl="0" indent="0" algn="ctr" defTabSz="914400" rtl="0" eaLnBrk="1" fontAlgn="auto" latinLnBrk="0" hangingPunct="1">
              <a:lnSpc>
                <a:spcPct val="100000"/>
              </a:lnSpc>
              <a:spcBef>
                <a:spcPts val="150"/>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23%</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4" name="object 54"/>
          <p:cNvSpPr txBox="1"/>
          <p:nvPr/>
        </p:nvSpPr>
        <p:spPr>
          <a:xfrm>
            <a:off x="4684776" y="2485644"/>
            <a:ext cx="1068705" cy="307975"/>
          </a:xfrm>
          <a:prstGeom prst="rect">
            <a:avLst/>
          </a:prstGeom>
          <a:solidFill>
            <a:srgbClr val="A6A6A6"/>
          </a:solidFill>
        </p:spPr>
        <p:txBody>
          <a:bodyPr vert="horz" wrap="square" lIns="0" tIns="18415" rIns="0" bIns="0" rtlCol="0">
            <a:spAutoFit/>
          </a:bodyPr>
          <a:lstStyle/>
          <a:p>
            <a:pPr marL="0" marR="0" lvl="0" indent="0" algn="ctr" defTabSz="914400" rtl="0" eaLnBrk="1" fontAlgn="auto" latinLnBrk="0" hangingPunct="1">
              <a:lnSpc>
                <a:spcPct val="100000"/>
              </a:lnSpc>
              <a:spcBef>
                <a:spcPts val="14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16%</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5" name="object 55"/>
          <p:cNvSpPr txBox="1"/>
          <p:nvPr/>
        </p:nvSpPr>
        <p:spPr>
          <a:xfrm>
            <a:off x="4751832" y="1716023"/>
            <a:ext cx="1001394" cy="307975"/>
          </a:xfrm>
          <a:prstGeom prst="rect">
            <a:avLst/>
          </a:prstGeom>
          <a:solidFill>
            <a:srgbClr val="A6A6A6"/>
          </a:solidFill>
        </p:spPr>
        <p:txBody>
          <a:bodyPr vert="horz" wrap="square" lIns="0" tIns="18415" rIns="0" bIns="0" rtlCol="0">
            <a:spAutoFit/>
          </a:bodyPr>
          <a:lstStyle/>
          <a:p>
            <a:pPr marL="325755" marR="0" lvl="0" indent="0" algn="l" defTabSz="914400" rtl="0" eaLnBrk="1" fontAlgn="auto" latinLnBrk="0" hangingPunct="1">
              <a:lnSpc>
                <a:spcPct val="100000"/>
              </a:lnSpc>
              <a:spcBef>
                <a:spcPts val="14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15%</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6" name="object 56"/>
          <p:cNvSpPr txBox="1"/>
          <p:nvPr/>
        </p:nvSpPr>
        <p:spPr>
          <a:xfrm>
            <a:off x="7821168" y="5565647"/>
            <a:ext cx="1402080" cy="307975"/>
          </a:xfrm>
          <a:prstGeom prst="rect">
            <a:avLst/>
          </a:prstGeom>
          <a:solidFill>
            <a:srgbClr val="FFC000"/>
          </a:solidFill>
        </p:spPr>
        <p:txBody>
          <a:bodyPr vert="horz" wrap="square" lIns="0" tIns="18415" rIns="0" bIns="0" rtlCol="0">
            <a:spAutoFit/>
          </a:bodyPr>
          <a:lstStyle/>
          <a:p>
            <a:pPr marL="635" marR="0" lvl="0" indent="0" algn="ctr" defTabSz="914400" rtl="0" eaLnBrk="1" fontAlgn="auto" latinLnBrk="0" hangingPunct="1">
              <a:lnSpc>
                <a:spcPct val="100000"/>
              </a:lnSpc>
              <a:spcBef>
                <a:spcPts val="14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21%</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7" name="object 57"/>
          <p:cNvSpPr txBox="1"/>
          <p:nvPr/>
        </p:nvSpPr>
        <p:spPr>
          <a:xfrm>
            <a:off x="7688580" y="4794503"/>
            <a:ext cx="1335405" cy="307975"/>
          </a:xfrm>
          <a:prstGeom prst="rect">
            <a:avLst/>
          </a:prstGeom>
          <a:solidFill>
            <a:srgbClr val="FFC000"/>
          </a:solidFill>
        </p:spPr>
        <p:txBody>
          <a:bodyPr vert="horz" wrap="square" lIns="0" tIns="19685" rIns="0" bIns="0" rtlCol="0">
            <a:spAutoFit/>
          </a:bodyPr>
          <a:lstStyle/>
          <a:p>
            <a:pPr marL="0" marR="0" lvl="0" indent="0" algn="ctr" defTabSz="914400" rtl="0" eaLnBrk="1" fontAlgn="auto" latinLnBrk="0" hangingPunct="1">
              <a:lnSpc>
                <a:spcPct val="100000"/>
              </a:lnSpc>
              <a:spcBef>
                <a:spcPts val="15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20%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8" name="object 58"/>
          <p:cNvSpPr txBox="1"/>
          <p:nvPr/>
        </p:nvSpPr>
        <p:spPr>
          <a:xfrm>
            <a:off x="6353555" y="4024884"/>
            <a:ext cx="1068705" cy="307975"/>
          </a:xfrm>
          <a:prstGeom prst="rect">
            <a:avLst/>
          </a:prstGeom>
          <a:solidFill>
            <a:srgbClr val="FFC000"/>
          </a:solidFill>
        </p:spPr>
        <p:txBody>
          <a:bodyPr vert="horz" wrap="square" lIns="0" tIns="19050" rIns="0" bIns="0" rtlCol="0">
            <a:spAutoFit/>
          </a:bodyPr>
          <a:lstStyle/>
          <a:p>
            <a:pPr marL="0" marR="0" lvl="0" indent="0" algn="ctr" defTabSz="914400" rtl="0" eaLnBrk="1" fontAlgn="auto" latinLnBrk="0" hangingPunct="1">
              <a:lnSpc>
                <a:spcPct val="100000"/>
              </a:lnSpc>
              <a:spcBef>
                <a:spcPts val="150"/>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16%</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9" name="object 59"/>
          <p:cNvSpPr txBox="1"/>
          <p:nvPr/>
        </p:nvSpPr>
        <p:spPr>
          <a:xfrm>
            <a:off x="7153656" y="3255264"/>
            <a:ext cx="1603375" cy="307975"/>
          </a:xfrm>
          <a:prstGeom prst="rect">
            <a:avLst/>
          </a:prstGeom>
          <a:solidFill>
            <a:srgbClr val="FFC000"/>
          </a:solidFill>
        </p:spPr>
        <p:txBody>
          <a:bodyPr vert="horz" wrap="square" lIns="0" tIns="18415" rIns="0" bIns="0" rtlCol="0">
            <a:spAutoFit/>
          </a:bodyPr>
          <a:lstStyle/>
          <a:p>
            <a:pPr marL="0" marR="0" lvl="0" indent="0" algn="ctr" defTabSz="914400" rtl="0" eaLnBrk="1" fontAlgn="auto" latinLnBrk="0" hangingPunct="1">
              <a:lnSpc>
                <a:spcPct val="100000"/>
              </a:lnSpc>
              <a:spcBef>
                <a:spcPts val="14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24%</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0" name="object 60"/>
          <p:cNvSpPr txBox="1"/>
          <p:nvPr/>
        </p:nvSpPr>
        <p:spPr>
          <a:xfrm>
            <a:off x="5753100" y="2485644"/>
            <a:ext cx="934719" cy="307975"/>
          </a:xfrm>
          <a:prstGeom prst="rect">
            <a:avLst/>
          </a:prstGeom>
          <a:solidFill>
            <a:srgbClr val="FFC000"/>
          </a:solidFill>
        </p:spPr>
        <p:txBody>
          <a:bodyPr vert="horz" wrap="square" lIns="0" tIns="18415" rIns="0" bIns="0" rtlCol="0">
            <a:spAutoFit/>
          </a:bodyPr>
          <a:lstStyle/>
          <a:p>
            <a:pPr marL="292735" marR="0" lvl="0" indent="0" algn="l" defTabSz="914400" rtl="0" eaLnBrk="1" fontAlgn="auto" latinLnBrk="0" hangingPunct="1">
              <a:lnSpc>
                <a:spcPct val="100000"/>
              </a:lnSpc>
              <a:spcBef>
                <a:spcPts val="14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14%</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1" name="object 61"/>
          <p:cNvSpPr txBox="1"/>
          <p:nvPr/>
        </p:nvSpPr>
        <p:spPr>
          <a:xfrm>
            <a:off x="5753100" y="1716023"/>
            <a:ext cx="1134110" cy="307975"/>
          </a:xfrm>
          <a:prstGeom prst="rect">
            <a:avLst/>
          </a:prstGeom>
          <a:solidFill>
            <a:srgbClr val="FFC000"/>
          </a:solidFill>
        </p:spPr>
        <p:txBody>
          <a:bodyPr vert="horz" wrap="square" lIns="0" tIns="17780" rIns="0" bIns="0" rtlCol="0">
            <a:spAutoFit/>
          </a:bodyPr>
          <a:lstStyle/>
          <a:p>
            <a:pPr marL="0" marR="0" lvl="0" indent="0" algn="ctr" defTabSz="914400" rtl="0" eaLnBrk="1" fontAlgn="auto" latinLnBrk="0" hangingPunct="1">
              <a:lnSpc>
                <a:spcPct val="100000"/>
              </a:lnSpc>
              <a:spcBef>
                <a:spcPts val="140"/>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17%</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2" name="object 62"/>
          <p:cNvSpPr txBox="1"/>
          <p:nvPr/>
        </p:nvSpPr>
        <p:spPr>
          <a:xfrm>
            <a:off x="9223247" y="5565647"/>
            <a:ext cx="1602105" cy="307975"/>
          </a:xfrm>
          <a:prstGeom prst="rect">
            <a:avLst/>
          </a:prstGeom>
          <a:solidFill>
            <a:srgbClr val="5B9BD5"/>
          </a:solidFill>
        </p:spPr>
        <p:txBody>
          <a:bodyPr vert="horz" wrap="square" lIns="0" tIns="17780" rIns="0" bIns="0" rtlCol="0">
            <a:spAutoFit/>
          </a:bodyPr>
          <a:lstStyle/>
          <a:p>
            <a:pPr marL="635" marR="0" lvl="0" indent="0" algn="ctr" defTabSz="914400" rtl="0" eaLnBrk="1" fontAlgn="auto" latinLnBrk="0" hangingPunct="1">
              <a:lnSpc>
                <a:spcPct val="100000"/>
              </a:lnSpc>
              <a:spcBef>
                <a:spcPts val="140"/>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24%</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3" name="object 63"/>
          <p:cNvSpPr txBox="1"/>
          <p:nvPr/>
        </p:nvSpPr>
        <p:spPr>
          <a:xfrm>
            <a:off x="9023604" y="4794503"/>
            <a:ext cx="1335405" cy="307975"/>
          </a:xfrm>
          <a:prstGeom prst="rect">
            <a:avLst/>
          </a:prstGeom>
          <a:solidFill>
            <a:srgbClr val="5B9BD5"/>
          </a:solidFill>
        </p:spPr>
        <p:txBody>
          <a:bodyPr vert="horz" wrap="square" lIns="0" tIns="19050" rIns="0" bIns="0" rtlCol="0">
            <a:spAutoFit/>
          </a:bodyPr>
          <a:lstStyle/>
          <a:p>
            <a:pPr marL="0" marR="0" lvl="0" indent="0" algn="ctr" defTabSz="914400" rtl="0" eaLnBrk="1" fontAlgn="auto" latinLnBrk="0" hangingPunct="1">
              <a:lnSpc>
                <a:spcPct val="100000"/>
              </a:lnSpc>
              <a:spcBef>
                <a:spcPts val="150"/>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20%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4" name="object 64"/>
          <p:cNvSpPr txBox="1"/>
          <p:nvPr/>
        </p:nvSpPr>
        <p:spPr>
          <a:xfrm>
            <a:off x="7421880" y="4024884"/>
            <a:ext cx="1400810" cy="307975"/>
          </a:xfrm>
          <a:prstGeom prst="rect">
            <a:avLst/>
          </a:prstGeom>
          <a:solidFill>
            <a:srgbClr val="5B9BD5"/>
          </a:solidFill>
        </p:spPr>
        <p:txBody>
          <a:bodyPr vert="horz" wrap="square" lIns="0" tIns="18415" rIns="0" bIns="0" rtlCol="0">
            <a:spAutoFit/>
          </a:bodyPr>
          <a:lstStyle/>
          <a:p>
            <a:pPr marL="0" marR="0" lvl="0" indent="0" algn="ctr" defTabSz="914400" rtl="0" eaLnBrk="1" fontAlgn="auto" latinLnBrk="0" hangingPunct="1">
              <a:lnSpc>
                <a:spcPct val="100000"/>
              </a:lnSpc>
              <a:spcBef>
                <a:spcPts val="14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21%</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5" name="object 65"/>
          <p:cNvSpPr txBox="1"/>
          <p:nvPr/>
        </p:nvSpPr>
        <p:spPr>
          <a:xfrm>
            <a:off x="8756904" y="3255264"/>
            <a:ext cx="1201420" cy="307975"/>
          </a:xfrm>
          <a:prstGeom prst="rect">
            <a:avLst/>
          </a:prstGeom>
          <a:solidFill>
            <a:srgbClr val="5B9BD5"/>
          </a:solidFill>
        </p:spPr>
        <p:txBody>
          <a:bodyPr vert="horz" wrap="square" lIns="0" tIns="18415" rIns="0" bIns="0" rtlCol="0">
            <a:spAutoFit/>
          </a:bodyPr>
          <a:lstStyle/>
          <a:p>
            <a:pPr marL="0" marR="0" lvl="0" indent="0" algn="ctr" defTabSz="914400" rtl="0" eaLnBrk="1" fontAlgn="auto" latinLnBrk="0" hangingPunct="1">
              <a:lnSpc>
                <a:spcPct val="100000"/>
              </a:lnSpc>
              <a:spcBef>
                <a:spcPts val="14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18%</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6" name="object 66"/>
          <p:cNvSpPr txBox="1"/>
          <p:nvPr/>
        </p:nvSpPr>
        <p:spPr>
          <a:xfrm>
            <a:off x="6687311" y="2485644"/>
            <a:ext cx="1134110" cy="307975"/>
          </a:xfrm>
          <a:prstGeom prst="rect">
            <a:avLst/>
          </a:prstGeom>
          <a:solidFill>
            <a:srgbClr val="5B9BD5"/>
          </a:solidFill>
        </p:spPr>
        <p:txBody>
          <a:bodyPr vert="horz" wrap="square" lIns="0" tIns="17780" rIns="0" bIns="0" rtlCol="0">
            <a:spAutoFit/>
          </a:bodyPr>
          <a:lstStyle/>
          <a:p>
            <a:pPr marL="1270" marR="0" lvl="0" indent="0" algn="ctr" defTabSz="914400" rtl="0" eaLnBrk="1" fontAlgn="auto" latinLnBrk="0" hangingPunct="1">
              <a:lnSpc>
                <a:spcPct val="100000"/>
              </a:lnSpc>
              <a:spcBef>
                <a:spcPts val="140"/>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17%</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7" name="object 67"/>
          <p:cNvSpPr txBox="1"/>
          <p:nvPr/>
        </p:nvSpPr>
        <p:spPr>
          <a:xfrm>
            <a:off x="6886956" y="1716023"/>
            <a:ext cx="1001394" cy="307975"/>
          </a:xfrm>
          <a:prstGeom prst="rect">
            <a:avLst/>
          </a:prstGeom>
          <a:solidFill>
            <a:srgbClr val="5B9BD5"/>
          </a:solidFill>
        </p:spPr>
        <p:txBody>
          <a:bodyPr vert="horz" wrap="square" lIns="0" tIns="17145" rIns="0" bIns="0" rtlCol="0">
            <a:spAutoFit/>
          </a:bodyPr>
          <a:lstStyle/>
          <a:p>
            <a:pPr marL="327025" marR="0" lvl="0" indent="0" algn="l" defTabSz="914400" rtl="0" eaLnBrk="1" fontAlgn="auto" latinLnBrk="0" hangingPunct="1">
              <a:lnSpc>
                <a:spcPct val="100000"/>
              </a:lnSpc>
              <a:spcBef>
                <a:spcPts val="13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15%</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8" name="object 68"/>
          <p:cNvSpPr txBox="1"/>
          <p:nvPr/>
        </p:nvSpPr>
        <p:spPr>
          <a:xfrm>
            <a:off x="2199557" y="6157774"/>
            <a:ext cx="16510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69" name="object 69"/>
          <p:cNvSpPr txBox="1"/>
          <p:nvPr/>
        </p:nvSpPr>
        <p:spPr>
          <a:xfrm>
            <a:off x="3505434" y="6157774"/>
            <a:ext cx="22352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20%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70" name="object 70"/>
          <p:cNvSpPr txBox="1"/>
          <p:nvPr/>
        </p:nvSpPr>
        <p:spPr>
          <a:xfrm>
            <a:off x="4840344" y="6157774"/>
            <a:ext cx="22352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40%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71" name="object 71"/>
          <p:cNvSpPr txBox="1"/>
          <p:nvPr/>
        </p:nvSpPr>
        <p:spPr>
          <a:xfrm>
            <a:off x="6175254" y="6157774"/>
            <a:ext cx="22352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60%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72" name="object 72"/>
          <p:cNvSpPr txBox="1"/>
          <p:nvPr/>
        </p:nvSpPr>
        <p:spPr>
          <a:xfrm>
            <a:off x="7510164" y="6157774"/>
            <a:ext cx="22352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80%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73" name="object 73"/>
          <p:cNvSpPr txBox="1"/>
          <p:nvPr/>
        </p:nvSpPr>
        <p:spPr>
          <a:xfrm>
            <a:off x="8816041" y="6157774"/>
            <a:ext cx="28130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100%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74" name="object 74"/>
          <p:cNvSpPr txBox="1"/>
          <p:nvPr/>
        </p:nvSpPr>
        <p:spPr>
          <a:xfrm>
            <a:off x="10150950" y="6157774"/>
            <a:ext cx="28130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120%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75" name="object 75"/>
          <p:cNvSpPr txBox="1"/>
          <p:nvPr/>
        </p:nvSpPr>
        <p:spPr>
          <a:xfrm>
            <a:off x="11105895" y="5782030"/>
            <a:ext cx="718278" cy="751488"/>
          </a:xfrm>
          <a:prstGeom prst="rect">
            <a:avLst/>
          </a:prstGeom>
        </p:spPr>
        <p:txBody>
          <a:bodyPr vert="horz" wrap="square" lIns="0" tIns="12700" rIns="0" bIns="0" rtlCol="0">
            <a:spAutoFit/>
          </a:bodyPr>
          <a:lstStyle/>
          <a:p>
            <a:pPr marL="38100" marR="0" lvl="0" indent="0" algn="l" defTabSz="914400" rtl="0" eaLnBrk="1" fontAlgn="auto" latinLnBrk="0" hangingPunct="1">
              <a:lnSpc>
                <a:spcPct val="100000"/>
              </a:lnSpc>
              <a:spcBef>
                <a:spcPts val="100"/>
              </a:spcBef>
              <a:spcAft>
                <a:spcPts val="0"/>
              </a:spcAft>
              <a:buClrTx/>
              <a:buSzTx/>
              <a:buFontTx/>
              <a:buNone/>
              <a:tabLst/>
              <a:defRPr/>
            </a:pPr>
            <a:r>
              <a:rPr lang="en-US" sz="4800" spc="-450" baseline="-33854" dirty="0" smtClean="0">
                <a:solidFill>
                  <a:srgbClr val="FFFFFF"/>
                </a:solidFill>
                <a:latin typeface="Arial"/>
                <a:cs typeface="Arial"/>
              </a:rPr>
              <a:t>250</a:t>
            </a:r>
            <a:endParaRPr kumimoji="0" sz="900" b="0" i="0" u="none" strike="noStrike" kern="1200" cap="none" spc="0" normalizeH="0" baseline="0" noProof="0" dirty="0">
              <a:ln>
                <a:noFill/>
              </a:ln>
              <a:solidFill>
                <a:prstClr val="black"/>
              </a:solidFill>
              <a:effectLst/>
              <a:uLnTx/>
              <a:uFillTx/>
              <a:latin typeface="Calibri"/>
              <a:ea typeface="+mn-ea"/>
              <a:cs typeface="Calibri"/>
            </a:endParaRPr>
          </a:p>
        </p:txBody>
      </p:sp>
      <p:sp>
        <p:nvSpPr>
          <p:cNvPr id="76" name="object 76"/>
          <p:cNvSpPr txBox="1"/>
          <p:nvPr/>
        </p:nvSpPr>
        <p:spPr>
          <a:xfrm>
            <a:off x="786702" y="5525091"/>
            <a:ext cx="127254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Jacksonville</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77" name="object 77"/>
          <p:cNvSpPr txBox="1"/>
          <p:nvPr/>
        </p:nvSpPr>
        <p:spPr>
          <a:xfrm>
            <a:off x="1174827" y="4755205"/>
            <a:ext cx="88519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Orlando</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78" name="object 78"/>
          <p:cNvSpPr txBox="1"/>
          <p:nvPr/>
        </p:nvSpPr>
        <p:spPr>
          <a:xfrm>
            <a:off x="1314297" y="3985318"/>
            <a:ext cx="74612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0" u="none" strike="noStrike" kern="1200" cap="none" spc="0" normalizeH="0" baseline="0" noProof="0" dirty="0">
                <a:ln>
                  <a:noFill/>
                </a:ln>
                <a:solidFill>
                  <a:srgbClr val="595958"/>
                </a:solidFill>
                <a:effectLst/>
                <a:uLnTx/>
                <a:uFillTx/>
                <a:latin typeface="Calibri"/>
                <a:ea typeface="+mn-ea"/>
                <a:cs typeface="Calibri"/>
              </a:rPr>
              <a:t>T</a:t>
            </a:r>
            <a:r>
              <a:rPr kumimoji="0" sz="2000" b="1" i="0" u="none" strike="noStrike" kern="1200" cap="none" spc="-10" normalizeH="0" baseline="0" noProof="0" dirty="0">
                <a:ln>
                  <a:noFill/>
                </a:ln>
                <a:solidFill>
                  <a:srgbClr val="595958"/>
                </a:solidFill>
                <a:effectLst/>
                <a:uLnTx/>
                <a:uFillTx/>
                <a:latin typeface="Calibri"/>
                <a:ea typeface="+mn-ea"/>
                <a:cs typeface="Calibri"/>
              </a:rPr>
              <a:t>a</a:t>
            </a:r>
            <a:r>
              <a:rPr kumimoji="0" sz="2000" b="1" i="0" u="none" strike="noStrike" kern="1200" cap="none" spc="-15" normalizeH="0" baseline="0" noProof="0" dirty="0">
                <a:ln>
                  <a:noFill/>
                </a:ln>
                <a:solidFill>
                  <a:srgbClr val="595958"/>
                </a:solidFill>
                <a:effectLst/>
                <a:uLnTx/>
                <a:uFillTx/>
                <a:latin typeface="Calibri"/>
                <a:ea typeface="+mn-ea"/>
                <a:cs typeface="Calibri"/>
              </a:rPr>
              <a:t>m</a:t>
            </a:r>
            <a:r>
              <a:rPr kumimoji="0" sz="2000" b="1" i="0" u="none" strike="noStrike" kern="1200" cap="none" spc="0" normalizeH="0" baseline="0" noProof="0" dirty="0">
                <a:ln>
                  <a:noFill/>
                </a:ln>
                <a:solidFill>
                  <a:srgbClr val="595958"/>
                </a:solidFill>
                <a:effectLst/>
                <a:uLnTx/>
                <a:uFillTx/>
                <a:latin typeface="Calibri"/>
                <a:ea typeface="+mn-ea"/>
                <a:cs typeface="Calibri"/>
              </a:rPr>
              <a:t>pa</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79" name="object 79"/>
          <p:cNvSpPr txBox="1"/>
          <p:nvPr/>
        </p:nvSpPr>
        <p:spPr>
          <a:xfrm>
            <a:off x="763797" y="3215431"/>
            <a:ext cx="1296035"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W.Palm</a:t>
            </a:r>
            <a:r>
              <a:rPr kumimoji="0" sz="2000" b="1" i="0" u="none" strike="noStrike" kern="1200" cap="none" spc="-60" normalizeH="0" baseline="0" noProof="0" dirty="0">
                <a:ln>
                  <a:noFill/>
                </a:ln>
                <a:solidFill>
                  <a:srgbClr val="595958"/>
                </a:solidFill>
                <a:effectLst/>
                <a:uLnTx/>
                <a:uFillTx/>
                <a:latin typeface="Calibri"/>
                <a:ea typeface="+mn-ea"/>
                <a:cs typeface="Calibri"/>
              </a:rPr>
              <a:t> </a:t>
            </a:r>
            <a:r>
              <a:rPr kumimoji="0" sz="2000" b="1" i="0" u="none" strike="noStrike" kern="1200" cap="none" spc="-5" normalizeH="0" baseline="0" noProof="0" dirty="0">
                <a:ln>
                  <a:noFill/>
                </a:ln>
                <a:solidFill>
                  <a:srgbClr val="595958"/>
                </a:solidFill>
                <a:effectLst/>
                <a:uLnTx/>
                <a:uFillTx/>
                <a:latin typeface="Calibri"/>
                <a:ea typeface="+mn-ea"/>
                <a:cs typeface="Calibri"/>
              </a:rPr>
              <a:t>Bch</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80" name="object 80"/>
          <p:cNvSpPr txBox="1"/>
          <p:nvPr/>
        </p:nvSpPr>
        <p:spPr>
          <a:xfrm>
            <a:off x="585895" y="2445545"/>
            <a:ext cx="1473835"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Ft.Lauderdale</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81" name="object 81"/>
          <p:cNvSpPr txBox="1"/>
          <p:nvPr/>
        </p:nvSpPr>
        <p:spPr>
          <a:xfrm>
            <a:off x="1355019" y="1675658"/>
            <a:ext cx="703580"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1" i="0" u="none" strike="noStrike" kern="1200" cap="none" spc="0" normalizeH="0" baseline="0" noProof="0" dirty="0">
                <a:ln>
                  <a:noFill/>
                </a:ln>
                <a:solidFill>
                  <a:srgbClr val="595958"/>
                </a:solidFill>
                <a:effectLst/>
                <a:uLnTx/>
                <a:uFillTx/>
                <a:latin typeface="Calibri"/>
                <a:ea typeface="+mn-ea"/>
                <a:cs typeface="Calibri"/>
              </a:rPr>
              <a:t>M</a:t>
            </a:r>
            <a:r>
              <a:rPr kumimoji="0" sz="2000" b="1" i="0" u="none" strike="noStrike" kern="1200" cap="none" spc="-5" normalizeH="0" baseline="0" noProof="0" dirty="0">
                <a:ln>
                  <a:noFill/>
                </a:ln>
                <a:solidFill>
                  <a:srgbClr val="595958"/>
                </a:solidFill>
                <a:effectLst/>
                <a:uLnTx/>
                <a:uFillTx/>
                <a:latin typeface="Calibri"/>
                <a:ea typeface="+mn-ea"/>
                <a:cs typeface="Calibri"/>
              </a:rPr>
              <a:t>i</a:t>
            </a:r>
            <a:r>
              <a:rPr kumimoji="0" sz="2000" b="1" i="0" u="none" strike="noStrike" kern="1200" cap="none" spc="-10" normalizeH="0" baseline="0" noProof="0" dirty="0">
                <a:ln>
                  <a:noFill/>
                </a:ln>
                <a:solidFill>
                  <a:srgbClr val="595958"/>
                </a:solidFill>
                <a:effectLst/>
                <a:uLnTx/>
                <a:uFillTx/>
                <a:latin typeface="Calibri"/>
                <a:ea typeface="+mn-ea"/>
                <a:cs typeface="Calibri"/>
              </a:rPr>
              <a:t>a</a:t>
            </a:r>
            <a:r>
              <a:rPr kumimoji="0" sz="2000" b="1" i="0" u="none" strike="noStrike" kern="1200" cap="none" spc="-15" normalizeH="0" baseline="0" noProof="0" dirty="0">
                <a:ln>
                  <a:noFill/>
                </a:ln>
                <a:solidFill>
                  <a:srgbClr val="595958"/>
                </a:solidFill>
                <a:effectLst/>
                <a:uLnTx/>
                <a:uFillTx/>
                <a:latin typeface="Calibri"/>
                <a:ea typeface="+mn-ea"/>
                <a:cs typeface="Calibri"/>
              </a:rPr>
              <a:t>m</a:t>
            </a:r>
            <a:r>
              <a:rPr kumimoji="0" sz="2000" b="1" i="0" u="none" strike="noStrike" kern="1200" cap="none" spc="0" normalizeH="0" baseline="0" noProof="0" dirty="0">
                <a:ln>
                  <a:noFill/>
                </a:ln>
                <a:solidFill>
                  <a:srgbClr val="595958"/>
                </a:solidFill>
                <a:effectLst/>
                <a:uLnTx/>
                <a:uFillTx/>
                <a:latin typeface="Calibri"/>
                <a:ea typeface="+mn-ea"/>
                <a:cs typeface="Calibri"/>
              </a:rPr>
              <a:t>i</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82" name="object 82"/>
          <p:cNvSpPr/>
          <p:nvPr/>
        </p:nvSpPr>
        <p:spPr>
          <a:xfrm>
            <a:off x="3378708" y="1427988"/>
            <a:ext cx="140335" cy="140335"/>
          </a:xfrm>
          <a:custGeom>
            <a:avLst/>
            <a:gdLst/>
            <a:ahLst/>
            <a:cxnLst/>
            <a:rect l="l" t="t" r="r" b="b"/>
            <a:pathLst>
              <a:path w="140335" h="140334">
                <a:moveTo>
                  <a:pt x="0" y="0"/>
                </a:moveTo>
                <a:lnTo>
                  <a:pt x="140208" y="0"/>
                </a:lnTo>
                <a:lnTo>
                  <a:pt x="140208" y="140208"/>
                </a:lnTo>
                <a:lnTo>
                  <a:pt x="0" y="140208"/>
                </a:lnTo>
                <a:lnTo>
                  <a:pt x="0"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3" name="object 83"/>
          <p:cNvSpPr/>
          <p:nvPr/>
        </p:nvSpPr>
        <p:spPr>
          <a:xfrm>
            <a:off x="4411979" y="1427988"/>
            <a:ext cx="140335" cy="140335"/>
          </a:xfrm>
          <a:custGeom>
            <a:avLst/>
            <a:gdLst/>
            <a:ahLst/>
            <a:cxnLst/>
            <a:rect l="l" t="t" r="r" b="b"/>
            <a:pathLst>
              <a:path w="140335" h="140334">
                <a:moveTo>
                  <a:pt x="0" y="0"/>
                </a:moveTo>
                <a:lnTo>
                  <a:pt x="140208" y="0"/>
                </a:lnTo>
                <a:lnTo>
                  <a:pt x="140208" y="140208"/>
                </a:lnTo>
                <a:lnTo>
                  <a:pt x="0" y="140208"/>
                </a:lnTo>
                <a:lnTo>
                  <a:pt x="0"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4" name="object 84"/>
          <p:cNvSpPr/>
          <p:nvPr/>
        </p:nvSpPr>
        <p:spPr>
          <a:xfrm>
            <a:off x="5445252" y="1427988"/>
            <a:ext cx="140335" cy="140335"/>
          </a:xfrm>
          <a:custGeom>
            <a:avLst/>
            <a:gdLst/>
            <a:ahLst/>
            <a:cxnLst/>
            <a:rect l="l" t="t" r="r" b="b"/>
            <a:pathLst>
              <a:path w="140335" h="140334">
                <a:moveTo>
                  <a:pt x="0" y="0"/>
                </a:moveTo>
                <a:lnTo>
                  <a:pt x="140208" y="0"/>
                </a:lnTo>
                <a:lnTo>
                  <a:pt x="140208" y="140208"/>
                </a:lnTo>
                <a:lnTo>
                  <a:pt x="0" y="140208"/>
                </a:lnTo>
                <a:lnTo>
                  <a:pt x="0" y="0"/>
                </a:lnTo>
                <a:close/>
              </a:path>
            </a:pathLst>
          </a:custGeom>
          <a:solidFill>
            <a:srgbClr val="A6A6A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5" name="object 85"/>
          <p:cNvSpPr/>
          <p:nvPr/>
        </p:nvSpPr>
        <p:spPr>
          <a:xfrm>
            <a:off x="6478523" y="1427988"/>
            <a:ext cx="140335" cy="140335"/>
          </a:xfrm>
          <a:custGeom>
            <a:avLst/>
            <a:gdLst/>
            <a:ahLst/>
            <a:cxnLst/>
            <a:rect l="l" t="t" r="r" b="b"/>
            <a:pathLst>
              <a:path w="140334" h="140334">
                <a:moveTo>
                  <a:pt x="0" y="0"/>
                </a:moveTo>
                <a:lnTo>
                  <a:pt x="140207" y="0"/>
                </a:lnTo>
                <a:lnTo>
                  <a:pt x="140207" y="140208"/>
                </a:lnTo>
                <a:lnTo>
                  <a:pt x="0" y="140208"/>
                </a:lnTo>
                <a:lnTo>
                  <a:pt x="0" y="0"/>
                </a:lnTo>
                <a:close/>
              </a:path>
            </a:pathLst>
          </a:custGeom>
          <a:solidFill>
            <a:srgbClr val="FFC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6" name="object 86"/>
          <p:cNvSpPr/>
          <p:nvPr/>
        </p:nvSpPr>
        <p:spPr>
          <a:xfrm>
            <a:off x="7513319" y="1427988"/>
            <a:ext cx="139065" cy="140335"/>
          </a:xfrm>
          <a:custGeom>
            <a:avLst/>
            <a:gdLst/>
            <a:ahLst/>
            <a:cxnLst/>
            <a:rect l="l" t="t" r="r" b="b"/>
            <a:pathLst>
              <a:path w="139065" h="140334">
                <a:moveTo>
                  <a:pt x="0" y="0"/>
                </a:moveTo>
                <a:lnTo>
                  <a:pt x="138683" y="0"/>
                </a:lnTo>
                <a:lnTo>
                  <a:pt x="138683" y="140208"/>
                </a:lnTo>
                <a:lnTo>
                  <a:pt x="0" y="140208"/>
                </a:lnTo>
                <a:lnTo>
                  <a:pt x="0" y="0"/>
                </a:lnTo>
                <a:close/>
              </a:path>
            </a:pathLst>
          </a:custGeom>
          <a:solidFill>
            <a:srgbClr val="5B9BD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7" name="object 87"/>
          <p:cNvSpPr txBox="1"/>
          <p:nvPr/>
        </p:nvSpPr>
        <p:spPr>
          <a:xfrm>
            <a:off x="3570560" y="1304151"/>
            <a:ext cx="4673600"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tab pos="1045844" algn="l"/>
                <a:tab pos="2079625" algn="l"/>
                <a:tab pos="3112770" algn="l"/>
                <a:tab pos="4146550" algn="l"/>
              </a:tabLst>
              <a:defRPr/>
            </a:pPr>
            <a:r>
              <a:rPr kumimoji="0" sz="2000" b="1" i="1" u="none" strike="noStrike" kern="1200" cap="none" spc="-10" normalizeH="0" baseline="0" noProof="0" dirty="0">
                <a:ln>
                  <a:noFill/>
                </a:ln>
                <a:solidFill>
                  <a:srgbClr val="595958"/>
                </a:solidFill>
                <a:effectLst/>
                <a:uLnTx/>
                <a:uFillTx/>
                <a:latin typeface="Calibri"/>
                <a:ea typeface="+mn-ea"/>
                <a:cs typeface="Calibri"/>
              </a:rPr>
              <a:t>2</a:t>
            </a:r>
            <a:r>
              <a:rPr kumimoji="0" sz="2000" b="1" i="1" u="none" strike="noStrike" kern="1200" cap="none" spc="0" normalizeH="0" baseline="0" noProof="0" dirty="0">
                <a:ln>
                  <a:noFill/>
                </a:ln>
                <a:solidFill>
                  <a:srgbClr val="595958"/>
                </a:solidFill>
                <a:effectLst/>
                <a:uLnTx/>
                <a:uFillTx/>
                <a:latin typeface="Calibri"/>
                <a:ea typeface="+mn-ea"/>
                <a:cs typeface="Calibri"/>
              </a:rPr>
              <a:t>0</a:t>
            </a:r>
            <a:r>
              <a:rPr kumimoji="0" sz="2000" b="1" i="1" u="none" strike="noStrike" kern="1200" cap="none" spc="-10" normalizeH="0" baseline="0" noProof="0" dirty="0">
                <a:ln>
                  <a:noFill/>
                </a:ln>
                <a:solidFill>
                  <a:srgbClr val="595958"/>
                </a:solidFill>
                <a:effectLst/>
                <a:uLnTx/>
                <a:uFillTx/>
                <a:latin typeface="Calibri"/>
                <a:ea typeface="+mn-ea"/>
                <a:cs typeface="Calibri"/>
              </a:rPr>
              <a:t>1</a:t>
            </a:r>
            <a:r>
              <a:rPr kumimoji="0" sz="2000" b="1" i="1" u="none" strike="noStrike" kern="1200" cap="none" spc="0" normalizeH="0" baseline="0" noProof="0" dirty="0">
                <a:ln>
                  <a:noFill/>
                </a:ln>
                <a:solidFill>
                  <a:srgbClr val="595958"/>
                </a:solidFill>
                <a:effectLst/>
                <a:uLnTx/>
                <a:uFillTx/>
                <a:latin typeface="Calibri"/>
                <a:ea typeface="+mn-ea"/>
                <a:cs typeface="Calibri"/>
              </a:rPr>
              <a:t>7	</a:t>
            </a:r>
            <a:r>
              <a:rPr kumimoji="0" sz="2000" b="1" i="1" u="none" strike="noStrike" kern="1200" cap="none" spc="-10" normalizeH="0" baseline="0" noProof="0" dirty="0">
                <a:ln>
                  <a:noFill/>
                </a:ln>
                <a:solidFill>
                  <a:srgbClr val="595958"/>
                </a:solidFill>
                <a:effectLst/>
                <a:uLnTx/>
                <a:uFillTx/>
                <a:latin typeface="Calibri"/>
                <a:ea typeface="+mn-ea"/>
                <a:cs typeface="Calibri"/>
              </a:rPr>
              <a:t>2</a:t>
            </a:r>
            <a:r>
              <a:rPr kumimoji="0" sz="2000" b="1" i="1" u="none" strike="noStrike" kern="1200" cap="none" spc="0" normalizeH="0" baseline="0" noProof="0" dirty="0">
                <a:ln>
                  <a:noFill/>
                </a:ln>
                <a:solidFill>
                  <a:srgbClr val="595958"/>
                </a:solidFill>
                <a:effectLst/>
                <a:uLnTx/>
                <a:uFillTx/>
                <a:latin typeface="Calibri"/>
                <a:ea typeface="+mn-ea"/>
                <a:cs typeface="Calibri"/>
              </a:rPr>
              <a:t>0</a:t>
            </a:r>
            <a:r>
              <a:rPr kumimoji="0" sz="2000" b="1" i="1" u="none" strike="noStrike" kern="1200" cap="none" spc="-10" normalizeH="0" baseline="0" noProof="0" dirty="0">
                <a:ln>
                  <a:noFill/>
                </a:ln>
                <a:solidFill>
                  <a:srgbClr val="595958"/>
                </a:solidFill>
                <a:effectLst/>
                <a:uLnTx/>
                <a:uFillTx/>
                <a:latin typeface="Calibri"/>
                <a:ea typeface="+mn-ea"/>
                <a:cs typeface="Calibri"/>
              </a:rPr>
              <a:t>1</a:t>
            </a:r>
            <a:r>
              <a:rPr kumimoji="0" sz="2000" b="1" i="1" u="none" strike="noStrike" kern="1200" cap="none" spc="0" normalizeH="0" baseline="0" noProof="0" dirty="0">
                <a:ln>
                  <a:noFill/>
                </a:ln>
                <a:solidFill>
                  <a:srgbClr val="595958"/>
                </a:solidFill>
                <a:effectLst/>
                <a:uLnTx/>
                <a:uFillTx/>
                <a:latin typeface="Calibri"/>
                <a:ea typeface="+mn-ea"/>
                <a:cs typeface="Calibri"/>
              </a:rPr>
              <a:t>8	</a:t>
            </a:r>
            <a:r>
              <a:rPr kumimoji="0" sz="2000" b="1" i="1" u="none" strike="noStrike" kern="1200" cap="none" spc="-10" normalizeH="0" baseline="0" noProof="0" dirty="0">
                <a:ln>
                  <a:noFill/>
                </a:ln>
                <a:solidFill>
                  <a:srgbClr val="595958"/>
                </a:solidFill>
                <a:effectLst/>
                <a:uLnTx/>
                <a:uFillTx/>
                <a:latin typeface="Calibri"/>
                <a:ea typeface="+mn-ea"/>
                <a:cs typeface="Calibri"/>
              </a:rPr>
              <a:t>2</a:t>
            </a:r>
            <a:r>
              <a:rPr kumimoji="0" sz="2000" b="1" i="1" u="none" strike="noStrike" kern="1200" cap="none" spc="0" normalizeH="0" baseline="0" noProof="0" dirty="0">
                <a:ln>
                  <a:noFill/>
                </a:ln>
                <a:solidFill>
                  <a:srgbClr val="595958"/>
                </a:solidFill>
                <a:effectLst/>
                <a:uLnTx/>
                <a:uFillTx/>
                <a:latin typeface="Calibri"/>
                <a:ea typeface="+mn-ea"/>
                <a:cs typeface="Calibri"/>
              </a:rPr>
              <a:t>0</a:t>
            </a:r>
            <a:r>
              <a:rPr kumimoji="0" sz="2000" b="1" i="1" u="none" strike="noStrike" kern="1200" cap="none" spc="-10" normalizeH="0" baseline="0" noProof="0" dirty="0">
                <a:ln>
                  <a:noFill/>
                </a:ln>
                <a:solidFill>
                  <a:srgbClr val="595958"/>
                </a:solidFill>
                <a:effectLst/>
                <a:uLnTx/>
                <a:uFillTx/>
                <a:latin typeface="Calibri"/>
                <a:ea typeface="+mn-ea"/>
                <a:cs typeface="Calibri"/>
              </a:rPr>
              <a:t>1</a:t>
            </a:r>
            <a:r>
              <a:rPr kumimoji="0" sz="2000" b="1" i="1" u="none" strike="noStrike" kern="1200" cap="none" spc="0" normalizeH="0" baseline="0" noProof="0" dirty="0">
                <a:ln>
                  <a:noFill/>
                </a:ln>
                <a:solidFill>
                  <a:srgbClr val="595958"/>
                </a:solidFill>
                <a:effectLst/>
                <a:uLnTx/>
                <a:uFillTx/>
                <a:latin typeface="Calibri"/>
                <a:ea typeface="+mn-ea"/>
                <a:cs typeface="Calibri"/>
              </a:rPr>
              <a:t>9	</a:t>
            </a:r>
            <a:r>
              <a:rPr kumimoji="0" sz="2000" b="1" i="1" u="none" strike="noStrike" kern="1200" cap="none" spc="-10" normalizeH="0" baseline="0" noProof="0" dirty="0">
                <a:ln>
                  <a:noFill/>
                </a:ln>
                <a:solidFill>
                  <a:srgbClr val="595958"/>
                </a:solidFill>
                <a:effectLst/>
                <a:uLnTx/>
                <a:uFillTx/>
                <a:latin typeface="Calibri"/>
                <a:ea typeface="+mn-ea"/>
                <a:cs typeface="Calibri"/>
              </a:rPr>
              <a:t>2</a:t>
            </a:r>
            <a:r>
              <a:rPr kumimoji="0" sz="2000" b="1" i="1" u="none" strike="noStrike" kern="1200" cap="none" spc="0" normalizeH="0" baseline="0" noProof="0" dirty="0">
                <a:ln>
                  <a:noFill/>
                </a:ln>
                <a:solidFill>
                  <a:srgbClr val="595958"/>
                </a:solidFill>
                <a:effectLst/>
                <a:uLnTx/>
                <a:uFillTx/>
                <a:latin typeface="Calibri"/>
                <a:ea typeface="+mn-ea"/>
                <a:cs typeface="Calibri"/>
              </a:rPr>
              <a:t>0</a:t>
            </a:r>
            <a:r>
              <a:rPr kumimoji="0" sz="2000" b="1" i="1" u="none" strike="noStrike" kern="1200" cap="none" spc="-10" normalizeH="0" baseline="0" noProof="0" dirty="0">
                <a:ln>
                  <a:noFill/>
                </a:ln>
                <a:solidFill>
                  <a:srgbClr val="595958"/>
                </a:solidFill>
                <a:effectLst/>
                <a:uLnTx/>
                <a:uFillTx/>
                <a:latin typeface="Calibri"/>
                <a:ea typeface="+mn-ea"/>
                <a:cs typeface="Calibri"/>
              </a:rPr>
              <a:t>2</a:t>
            </a:r>
            <a:r>
              <a:rPr kumimoji="0" sz="2000" b="1" i="1" u="none" strike="noStrike" kern="1200" cap="none" spc="0" normalizeH="0" baseline="0" noProof="0" dirty="0">
                <a:ln>
                  <a:noFill/>
                </a:ln>
                <a:solidFill>
                  <a:srgbClr val="595958"/>
                </a:solidFill>
                <a:effectLst/>
                <a:uLnTx/>
                <a:uFillTx/>
                <a:latin typeface="Calibri"/>
                <a:ea typeface="+mn-ea"/>
                <a:cs typeface="Calibri"/>
              </a:rPr>
              <a:t>0	</a:t>
            </a:r>
            <a:r>
              <a:rPr kumimoji="0" sz="2000" b="1" i="1" u="none" strike="noStrike" kern="1200" cap="none" spc="-10" normalizeH="0" baseline="0" noProof="0" dirty="0">
                <a:ln>
                  <a:noFill/>
                </a:ln>
                <a:solidFill>
                  <a:srgbClr val="595958"/>
                </a:solidFill>
                <a:effectLst/>
                <a:uLnTx/>
                <a:uFillTx/>
                <a:latin typeface="Calibri"/>
                <a:ea typeface="+mn-ea"/>
                <a:cs typeface="Calibri"/>
              </a:rPr>
              <a:t>2</a:t>
            </a:r>
            <a:r>
              <a:rPr kumimoji="0" sz="2000" b="1" i="1" u="none" strike="noStrike" kern="1200" cap="none" spc="0" normalizeH="0" baseline="0" noProof="0" dirty="0">
                <a:ln>
                  <a:noFill/>
                </a:ln>
                <a:solidFill>
                  <a:srgbClr val="595958"/>
                </a:solidFill>
                <a:effectLst/>
                <a:uLnTx/>
                <a:uFillTx/>
                <a:latin typeface="Calibri"/>
                <a:ea typeface="+mn-ea"/>
                <a:cs typeface="Calibri"/>
              </a:rPr>
              <a:t>0</a:t>
            </a:r>
            <a:r>
              <a:rPr kumimoji="0" sz="2000" b="1" i="1" u="none" strike="noStrike" kern="1200" cap="none" spc="-10" normalizeH="0" baseline="0" noProof="0" dirty="0">
                <a:ln>
                  <a:noFill/>
                </a:ln>
                <a:solidFill>
                  <a:srgbClr val="595958"/>
                </a:solidFill>
                <a:effectLst/>
                <a:uLnTx/>
                <a:uFillTx/>
                <a:latin typeface="Calibri"/>
                <a:ea typeface="+mn-ea"/>
                <a:cs typeface="Calibri"/>
              </a:rPr>
              <a:t>21</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1303094023"/>
      </p:ext>
    </p:extLst>
  </p:cSld>
  <p:clrMapOvr>
    <a:masterClrMapping/>
  </p:clrMapOvr>
  <p:timing>
    <p:tnLst>
      <p:par>
        <p:cTn id="1" dur="indefinite" restart="never" nodeType="tmRoot"/>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998347" y="370093"/>
            <a:ext cx="10198100" cy="667385"/>
          </a:xfrm>
          <a:prstGeom prst="rect">
            <a:avLst/>
          </a:prstGeom>
        </p:spPr>
        <p:txBody>
          <a:bodyPr vert="horz" wrap="square" lIns="0" tIns="13970" rIns="0" bIns="0" rtlCol="0">
            <a:spAutoFit/>
          </a:bodyPr>
          <a:lstStyle/>
          <a:p>
            <a:pPr marL="12700">
              <a:lnSpc>
                <a:spcPct val="100000"/>
              </a:lnSpc>
              <a:spcBef>
                <a:spcPts val="110"/>
              </a:spcBef>
              <a:tabLst>
                <a:tab pos="5792470" algn="l"/>
              </a:tabLst>
            </a:pPr>
            <a:r>
              <a:rPr sz="4200" i="1" spc="-114" dirty="0">
                <a:solidFill>
                  <a:srgbClr val="000000"/>
                </a:solidFill>
                <a:latin typeface="Calibri Light"/>
                <a:cs typeface="Calibri Light"/>
              </a:rPr>
              <a:t>HIV </a:t>
            </a:r>
            <a:r>
              <a:rPr sz="4200" i="1" spc="-110" dirty="0">
                <a:solidFill>
                  <a:srgbClr val="000000"/>
                </a:solidFill>
                <a:latin typeface="Calibri Light"/>
                <a:cs typeface="Calibri Light"/>
              </a:rPr>
              <a:t>Death </a:t>
            </a:r>
            <a:r>
              <a:rPr sz="4200" i="1" spc="-90" dirty="0">
                <a:solidFill>
                  <a:srgbClr val="000000"/>
                </a:solidFill>
                <a:latin typeface="Calibri Light"/>
                <a:cs typeface="Calibri Light"/>
              </a:rPr>
              <a:t>rate </a:t>
            </a:r>
            <a:r>
              <a:rPr sz="4000" spc="-5" dirty="0">
                <a:solidFill>
                  <a:srgbClr val="000000"/>
                </a:solidFill>
              </a:rPr>
              <a:t>= </a:t>
            </a:r>
            <a:r>
              <a:rPr sz="4000" spc="-5" dirty="0"/>
              <a:t>6</a:t>
            </a:r>
            <a:r>
              <a:rPr sz="4000" spc="-295" dirty="0"/>
              <a:t> </a:t>
            </a:r>
            <a:r>
              <a:rPr sz="4000" spc="-20" dirty="0"/>
              <a:t>FL</a:t>
            </a:r>
            <a:r>
              <a:rPr sz="4000" spc="-40" dirty="0"/>
              <a:t> </a:t>
            </a:r>
            <a:r>
              <a:rPr sz="4000" spc="-110" dirty="0"/>
              <a:t>EMA’s	</a:t>
            </a:r>
            <a:r>
              <a:rPr sz="4000" spc="-25" dirty="0"/>
              <a:t>vs. </a:t>
            </a:r>
            <a:r>
              <a:rPr sz="4000" spc="-40" dirty="0"/>
              <a:t>Palm </a:t>
            </a:r>
            <a:r>
              <a:rPr sz="4000" spc="-25" dirty="0"/>
              <a:t>Beach</a:t>
            </a:r>
            <a:r>
              <a:rPr sz="4000" spc="-254" dirty="0"/>
              <a:t> </a:t>
            </a:r>
            <a:r>
              <a:rPr sz="4000" spc="-30" dirty="0"/>
              <a:t>--2021</a:t>
            </a:r>
            <a:endParaRPr sz="4000">
              <a:latin typeface="Calibri Light"/>
              <a:cs typeface="Calibri Light"/>
            </a:endParaRPr>
          </a:p>
        </p:txBody>
      </p:sp>
      <p:sp>
        <p:nvSpPr>
          <p:cNvPr id="3" name="object 3"/>
          <p:cNvSpPr/>
          <p:nvPr/>
        </p:nvSpPr>
        <p:spPr>
          <a:xfrm>
            <a:off x="10195559" y="4450079"/>
            <a:ext cx="317500" cy="0"/>
          </a:xfrm>
          <a:custGeom>
            <a:avLst/>
            <a:gdLst/>
            <a:ahLst/>
            <a:cxnLst/>
            <a:rect l="l" t="t" r="r" b="b"/>
            <a:pathLst>
              <a:path w="317500">
                <a:moveTo>
                  <a:pt x="0" y="0"/>
                </a:moveTo>
                <a:lnTo>
                  <a:pt x="3169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8238743" y="4450079"/>
            <a:ext cx="1610995" cy="0"/>
          </a:xfrm>
          <a:custGeom>
            <a:avLst/>
            <a:gdLst/>
            <a:ahLst/>
            <a:cxnLst/>
            <a:rect l="l" t="t" r="r" b="b"/>
            <a:pathLst>
              <a:path w="1610995">
                <a:moveTo>
                  <a:pt x="0" y="0"/>
                </a:moveTo>
                <a:lnTo>
                  <a:pt x="16108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7258811" y="4450079"/>
            <a:ext cx="632460" cy="0"/>
          </a:xfrm>
          <a:custGeom>
            <a:avLst/>
            <a:gdLst/>
            <a:ahLst/>
            <a:cxnLst/>
            <a:rect l="l" t="t" r="r" b="b"/>
            <a:pathLst>
              <a:path w="632459">
                <a:moveTo>
                  <a:pt x="0" y="0"/>
                </a:moveTo>
                <a:lnTo>
                  <a:pt x="63245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6280403" y="4450079"/>
            <a:ext cx="631190" cy="0"/>
          </a:xfrm>
          <a:custGeom>
            <a:avLst/>
            <a:gdLst/>
            <a:ahLst/>
            <a:cxnLst/>
            <a:rect l="l" t="t" r="r" b="b"/>
            <a:pathLst>
              <a:path w="631190">
                <a:moveTo>
                  <a:pt x="0" y="0"/>
                </a:moveTo>
                <a:lnTo>
                  <a:pt x="63093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5300471" y="4450079"/>
            <a:ext cx="632460" cy="0"/>
          </a:xfrm>
          <a:custGeom>
            <a:avLst/>
            <a:gdLst/>
            <a:ahLst/>
            <a:cxnLst/>
            <a:rect l="l" t="t" r="r" b="b"/>
            <a:pathLst>
              <a:path w="632460">
                <a:moveTo>
                  <a:pt x="0" y="0"/>
                </a:moveTo>
                <a:lnTo>
                  <a:pt x="63246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4322064" y="4450079"/>
            <a:ext cx="632460" cy="0"/>
          </a:xfrm>
          <a:custGeom>
            <a:avLst/>
            <a:gdLst/>
            <a:ahLst/>
            <a:cxnLst/>
            <a:rect l="l" t="t" r="r" b="b"/>
            <a:pathLst>
              <a:path w="632460">
                <a:moveTo>
                  <a:pt x="0" y="0"/>
                </a:moveTo>
                <a:lnTo>
                  <a:pt x="63246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3343655" y="4450079"/>
            <a:ext cx="631190" cy="0"/>
          </a:xfrm>
          <a:custGeom>
            <a:avLst/>
            <a:gdLst/>
            <a:ahLst/>
            <a:cxnLst/>
            <a:rect l="l" t="t" r="r" b="b"/>
            <a:pathLst>
              <a:path w="631189">
                <a:moveTo>
                  <a:pt x="0" y="0"/>
                </a:moveTo>
                <a:lnTo>
                  <a:pt x="63093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2680716" y="4450079"/>
            <a:ext cx="315595" cy="0"/>
          </a:xfrm>
          <a:custGeom>
            <a:avLst/>
            <a:gdLst/>
            <a:ahLst/>
            <a:cxnLst/>
            <a:rect l="l" t="t" r="r" b="b"/>
            <a:pathLst>
              <a:path w="315594">
                <a:moveTo>
                  <a:pt x="0" y="0"/>
                </a:moveTo>
                <a:lnTo>
                  <a:pt x="3154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10195559" y="4111752"/>
            <a:ext cx="317500" cy="0"/>
          </a:xfrm>
          <a:custGeom>
            <a:avLst/>
            <a:gdLst/>
            <a:ahLst/>
            <a:cxnLst/>
            <a:rect l="l" t="t" r="r" b="b"/>
            <a:pathLst>
              <a:path w="317500">
                <a:moveTo>
                  <a:pt x="0" y="0"/>
                </a:moveTo>
                <a:lnTo>
                  <a:pt x="3169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8238743" y="4111752"/>
            <a:ext cx="1610995" cy="0"/>
          </a:xfrm>
          <a:custGeom>
            <a:avLst/>
            <a:gdLst/>
            <a:ahLst/>
            <a:cxnLst/>
            <a:rect l="l" t="t" r="r" b="b"/>
            <a:pathLst>
              <a:path w="1610995">
                <a:moveTo>
                  <a:pt x="0" y="0"/>
                </a:moveTo>
                <a:lnTo>
                  <a:pt x="16108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7258811" y="4111752"/>
            <a:ext cx="632460" cy="0"/>
          </a:xfrm>
          <a:custGeom>
            <a:avLst/>
            <a:gdLst/>
            <a:ahLst/>
            <a:cxnLst/>
            <a:rect l="l" t="t" r="r" b="b"/>
            <a:pathLst>
              <a:path w="632459">
                <a:moveTo>
                  <a:pt x="0" y="0"/>
                </a:moveTo>
                <a:lnTo>
                  <a:pt x="63245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6280403" y="4111752"/>
            <a:ext cx="631190" cy="0"/>
          </a:xfrm>
          <a:custGeom>
            <a:avLst/>
            <a:gdLst/>
            <a:ahLst/>
            <a:cxnLst/>
            <a:rect l="l" t="t" r="r" b="b"/>
            <a:pathLst>
              <a:path w="631190">
                <a:moveTo>
                  <a:pt x="0" y="0"/>
                </a:moveTo>
                <a:lnTo>
                  <a:pt x="63093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5300471" y="4111752"/>
            <a:ext cx="632460" cy="0"/>
          </a:xfrm>
          <a:custGeom>
            <a:avLst/>
            <a:gdLst/>
            <a:ahLst/>
            <a:cxnLst/>
            <a:rect l="l" t="t" r="r" b="b"/>
            <a:pathLst>
              <a:path w="632460">
                <a:moveTo>
                  <a:pt x="0" y="0"/>
                </a:moveTo>
                <a:lnTo>
                  <a:pt x="63246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4322064" y="4111752"/>
            <a:ext cx="632460" cy="0"/>
          </a:xfrm>
          <a:custGeom>
            <a:avLst/>
            <a:gdLst/>
            <a:ahLst/>
            <a:cxnLst/>
            <a:rect l="l" t="t" r="r" b="b"/>
            <a:pathLst>
              <a:path w="632460">
                <a:moveTo>
                  <a:pt x="0" y="0"/>
                </a:moveTo>
                <a:lnTo>
                  <a:pt x="63246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3343655" y="4111752"/>
            <a:ext cx="631190" cy="0"/>
          </a:xfrm>
          <a:custGeom>
            <a:avLst/>
            <a:gdLst/>
            <a:ahLst/>
            <a:cxnLst/>
            <a:rect l="l" t="t" r="r" b="b"/>
            <a:pathLst>
              <a:path w="631189">
                <a:moveTo>
                  <a:pt x="0" y="0"/>
                </a:moveTo>
                <a:lnTo>
                  <a:pt x="63093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2680716" y="4111752"/>
            <a:ext cx="315595" cy="0"/>
          </a:xfrm>
          <a:custGeom>
            <a:avLst/>
            <a:gdLst/>
            <a:ahLst/>
            <a:cxnLst/>
            <a:rect l="l" t="t" r="r" b="b"/>
            <a:pathLst>
              <a:path w="315594">
                <a:moveTo>
                  <a:pt x="0" y="0"/>
                </a:moveTo>
                <a:lnTo>
                  <a:pt x="3154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10195559" y="3774947"/>
            <a:ext cx="317500" cy="0"/>
          </a:xfrm>
          <a:custGeom>
            <a:avLst/>
            <a:gdLst/>
            <a:ahLst/>
            <a:cxnLst/>
            <a:rect l="l" t="t" r="r" b="b"/>
            <a:pathLst>
              <a:path w="317500">
                <a:moveTo>
                  <a:pt x="0" y="0"/>
                </a:moveTo>
                <a:lnTo>
                  <a:pt x="3169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8238743" y="3774947"/>
            <a:ext cx="1610995" cy="0"/>
          </a:xfrm>
          <a:custGeom>
            <a:avLst/>
            <a:gdLst/>
            <a:ahLst/>
            <a:cxnLst/>
            <a:rect l="l" t="t" r="r" b="b"/>
            <a:pathLst>
              <a:path w="1610995">
                <a:moveTo>
                  <a:pt x="0" y="0"/>
                </a:moveTo>
                <a:lnTo>
                  <a:pt x="16108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7258811" y="3774947"/>
            <a:ext cx="632460" cy="0"/>
          </a:xfrm>
          <a:custGeom>
            <a:avLst/>
            <a:gdLst/>
            <a:ahLst/>
            <a:cxnLst/>
            <a:rect l="l" t="t" r="r" b="b"/>
            <a:pathLst>
              <a:path w="632459">
                <a:moveTo>
                  <a:pt x="0" y="0"/>
                </a:moveTo>
                <a:lnTo>
                  <a:pt x="63245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6280403" y="3774947"/>
            <a:ext cx="631190" cy="0"/>
          </a:xfrm>
          <a:custGeom>
            <a:avLst/>
            <a:gdLst/>
            <a:ahLst/>
            <a:cxnLst/>
            <a:rect l="l" t="t" r="r" b="b"/>
            <a:pathLst>
              <a:path w="631190">
                <a:moveTo>
                  <a:pt x="0" y="0"/>
                </a:moveTo>
                <a:lnTo>
                  <a:pt x="63093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5300471" y="3774947"/>
            <a:ext cx="632460" cy="0"/>
          </a:xfrm>
          <a:custGeom>
            <a:avLst/>
            <a:gdLst/>
            <a:ahLst/>
            <a:cxnLst/>
            <a:rect l="l" t="t" r="r" b="b"/>
            <a:pathLst>
              <a:path w="632460">
                <a:moveTo>
                  <a:pt x="0" y="0"/>
                </a:moveTo>
                <a:lnTo>
                  <a:pt x="63246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4322064" y="3774947"/>
            <a:ext cx="632460" cy="0"/>
          </a:xfrm>
          <a:custGeom>
            <a:avLst/>
            <a:gdLst/>
            <a:ahLst/>
            <a:cxnLst/>
            <a:rect l="l" t="t" r="r" b="b"/>
            <a:pathLst>
              <a:path w="632460">
                <a:moveTo>
                  <a:pt x="0" y="0"/>
                </a:moveTo>
                <a:lnTo>
                  <a:pt x="63246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3343655" y="3774947"/>
            <a:ext cx="631190" cy="0"/>
          </a:xfrm>
          <a:custGeom>
            <a:avLst/>
            <a:gdLst/>
            <a:ahLst/>
            <a:cxnLst/>
            <a:rect l="l" t="t" r="r" b="b"/>
            <a:pathLst>
              <a:path w="631189">
                <a:moveTo>
                  <a:pt x="0" y="0"/>
                </a:moveTo>
                <a:lnTo>
                  <a:pt x="63093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2680716" y="3774947"/>
            <a:ext cx="315595" cy="0"/>
          </a:xfrm>
          <a:custGeom>
            <a:avLst/>
            <a:gdLst/>
            <a:ahLst/>
            <a:cxnLst/>
            <a:rect l="l" t="t" r="r" b="b"/>
            <a:pathLst>
              <a:path w="315594">
                <a:moveTo>
                  <a:pt x="0" y="0"/>
                </a:moveTo>
                <a:lnTo>
                  <a:pt x="3154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10195559" y="3438144"/>
            <a:ext cx="317500" cy="0"/>
          </a:xfrm>
          <a:custGeom>
            <a:avLst/>
            <a:gdLst/>
            <a:ahLst/>
            <a:cxnLst/>
            <a:rect l="l" t="t" r="r" b="b"/>
            <a:pathLst>
              <a:path w="317500">
                <a:moveTo>
                  <a:pt x="0" y="0"/>
                </a:moveTo>
                <a:lnTo>
                  <a:pt x="3169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8238743" y="3438144"/>
            <a:ext cx="1610995" cy="0"/>
          </a:xfrm>
          <a:custGeom>
            <a:avLst/>
            <a:gdLst/>
            <a:ahLst/>
            <a:cxnLst/>
            <a:rect l="l" t="t" r="r" b="b"/>
            <a:pathLst>
              <a:path w="1610995">
                <a:moveTo>
                  <a:pt x="0" y="0"/>
                </a:moveTo>
                <a:lnTo>
                  <a:pt x="16108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7258811" y="3438144"/>
            <a:ext cx="632460" cy="0"/>
          </a:xfrm>
          <a:custGeom>
            <a:avLst/>
            <a:gdLst/>
            <a:ahLst/>
            <a:cxnLst/>
            <a:rect l="l" t="t" r="r" b="b"/>
            <a:pathLst>
              <a:path w="632459">
                <a:moveTo>
                  <a:pt x="0" y="0"/>
                </a:moveTo>
                <a:lnTo>
                  <a:pt x="63245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6280403" y="3438144"/>
            <a:ext cx="631190" cy="0"/>
          </a:xfrm>
          <a:custGeom>
            <a:avLst/>
            <a:gdLst/>
            <a:ahLst/>
            <a:cxnLst/>
            <a:rect l="l" t="t" r="r" b="b"/>
            <a:pathLst>
              <a:path w="631190">
                <a:moveTo>
                  <a:pt x="0" y="0"/>
                </a:moveTo>
                <a:lnTo>
                  <a:pt x="63093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5300471" y="3438144"/>
            <a:ext cx="632460" cy="0"/>
          </a:xfrm>
          <a:custGeom>
            <a:avLst/>
            <a:gdLst/>
            <a:ahLst/>
            <a:cxnLst/>
            <a:rect l="l" t="t" r="r" b="b"/>
            <a:pathLst>
              <a:path w="632460">
                <a:moveTo>
                  <a:pt x="0" y="0"/>
                </a:moveTo>
                <a:lnTo>
                  <a:pt x="63246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4322064" y="3438144"/>
            <a:ext cx="632460" cy="0"/>
          </a:xfrm>
          <a:custGeom>
            <a:avLst/>
            <a:gdLst/>
            <a:ahLst/>
            <a:cxnLst/>
            <a:rect l="l" t="t" r="r" b="b"/>
            <a:pathLst>
              <a:path w="632460">
                <a:moveTo>
                  <a:pt x="0" y="0"/>
                </a:moveTo>
                <a:lnTo>
                  <a:pt x="63246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3343655" y="3438144"/>
            <a:ext cx="631190" cy="0"/>
          </a:xfrm>
          <a:custGeom>
            <a:avLst/>
            <a:gdLst/>
            <a:ahLst/>
            <a:cxnLst/>
            <a:rect l="l" t="t" r="r" b="b"/>
            <a:pathLst>
              <a:path w="631189">
                <a:moveTo>
                  <a:pt x="0" y="0"/>
                </a:moveTo>
                <a:lnTo>
                  <a:pt x="63093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2680716" y="3438144"/>
            <a:ext cx="315595" cy="0"/>
          </a:xfrm>
          <a:custGeom>
            <a:avLst/>
            <a:gdLst/>
            <a:ahLst/>
            <a:cxnLst/>
            <a:rect l="l" t="t" r="r" b="b"/>
            <a:pathLst>
              <a:path w="315594">
                <a:moveTo>
                  <a:pt x="0" y="0"/>
                </a:moveTo>
                <a:lnTo>
                  <a:pt x="3154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10195559" y="3101339"/>
            <a:ext cx="317500" cy="0"/>
          </a:xfrm>
          <a:custGeom>
            <a:avLst/>
            <a:gdLst/>
            <a:ahLst/>
            <a:cxnLst/>
            <a:rect l="l" t="t" r="r" b="b"/>
            <a:pathLst>
              <a:path w="317500">
                <a:moveTo>
                  <a:pt x="0" y="0"/>
                </a:moveTo>
                <a:lnTo>
                  <a:pt x="3169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8238743" y="3101339"/>
            <a:ext cx="1610995" cy="0"/>
          </a:xfrm>
          <a:custGeom>
            <a:avLst/>
            <a:gdLst/>
            <a:ahLst/>
            <a:cxnLst/>
            <a:rect l="l" t="t" r="r" b="b"/>
            <a:pathLst>
              <a:path w="1610995">
                <a:moveTo>
                  <a:pt x="0" y="0"/>
                </a:moveTo>
                <a:lnTo>
                  <a:pt x="16108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p:nvPr/>
        </p:nvSpPr>
        <p:spPr>
          <a:xfrm>
            <a:off x="7258811" y="3101339"/>
            <a:ext cx="632460" cy="0"/>
          </a:xfrm>
          <a:custGeom>
            <a:avLst/>
            <a:gdLst/>
            <a:ahLst/>
            <a:cxnLst/>
            <a:rect l="l" t="t" r="r" b="b"/>
            <a:pathLst>
              <a:path w="632459">
                <a:moveTo>
                  <a:pt x="0" y="0"/>
                </a:moveTo>
                <a:lnTo>
                  <a:pt x="63245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8" name="object 38"/>
          <p:cNvSpPr/>
          <p:nvPr/>
        </p:nvSpPr>
        <p:spPr>
          <a:xfrm>
            <a:off x="6280403" y="3101339"/>
            <a:ext cx="631190" cy="0"/>
          </a:xfrm>
          <a:custGeom>
            <a:avLst/>
            <a:gdLst/>
            <a:ahLst/>
            <a:cxnLst/>
            <a:rect l="l" t="t" r="r" b="b"/>
            <a:pathLst>
              <a:path w="631190">
                <a:moveTo>
                  <a:pt x="0" y="0"/>
                </a:moveTo>
                <a:lnTo>
                  <a:pt x="63093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9" name="object 39"/>
          <p:cNvSpPr/>
          <p:nvPr/>
        </p:nvSpPr>
        <p:spPr>
          <a:xfrm>
            <a:off x="5300471" y="3101339"/>
            <a:ext cx="632460" cy="0"/>
          </a:xfrm>
          <a:custGeom>
            <a:avLst/>
            <a:gdLst/>
            <a:ahLst/>
            <a:cxnLst/>
            <a:rect l="l" t="t" r="r" b="b"/>
            <a:pathLst>
              <a:path w="632460">
                <a:moveTo>
                  <a:pt x="0" y="0"/>
                </a:moveTo>
                <a:lnTo>
                  <a:pt x="63246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0" name="object 40"/>
          <p:cNvSpPr/>
          <p:nvPr/>
        </p:nvSpPr>
        <p:spPr>
          <a:xfrm>
            <a:off x="3343655" y="3101339"/>
            <a:ext cx="1610995" cy="0"/>
          </a:xfrm>
          <a:custGeom>
            <a:avLst/>
            <a:gdLst/>
            <a:ahLst/>
            <a:cxnLst/>
            <a:rect l="l" t="t" r="r" b="b"/>
            <a:pathLst>
              <a:path w="1610995">
                <a:moveTo>
                  <a:pt x="0" y="0"/>
                </a:moveTo>
                <a:lnTo>
                  <a:pt x="16108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1" name="object 41"/>
          <p:cNvSpPr/>
          <p:nvPr/>
        </p:nvSpPr>
        <p:spPr>
          <a:xfrm>
            <a:off x="2680716" y="3101339"/>
            <a:ext cx="315595" cy="0"/>
          </a:xfrm>
          <a:custGeom>
            <a:avLst/>
            <a:gdLst/>
            <a:ahLst/>
            <a:cxnLst/>
            <a:rect l="l" t="t" r="r" b="b"/>
            <a:pathLst>
              <a:path w="315594">
                <a:moveTo>
                  <a:pt x="0" y="0"/>
                </a:moveTo>
                <a:lnTo>
                  <a:pt x="3154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2" name="object 42"/>
          <p:cNvSpPr/>
          <p:nvPr/>
        </p:nvSpPr>
        <p:spPr>
          <a:xfrm>
            <a:off x="8238743" y="2763011"/>
            <a:ext cx="2273935" cy="0"/>
          </a:xfrm>
          <a:custGeom>
            <a:avLst/>
            <a:gdLst/>
            <a:ahLst/>
            <a:cxnLst/>
            <a:rect l="l" t="t" r="r" b="b"/>
            <a:pathLst>
              <a:path w="2273934">
                <a:moveTo>
                  <a:pt x="0" y="0"/>
                </a:moveTo>
                <a:lnTo>
                  <a:pt x="227380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3" name="object 43"/>
          <p:cNvSpPr/>
          <p:nvPr/>
        </p:nvSpPr>
        <p:spPr>
          <a:xfrm>
            <a:off x="7258811" y="2763011"/>
            <a:ext cx="632460" cy="0"/>
          </a:xfrm>
          <a:custGeom>
            <a:avLst/>
            <a:gdLst/>
            <a:ahLst/>
            <a:cxnLst/>
            <a:rect l="l" t="t" r="r" b="b"/>
            <a:pathLst>
              <a:path w="632459">
                <a:moveTo>
                  <a:pt x="0" y="0"/>
                </a:moveTo>
                <a:lnTo>
                  <a:pt x="63245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4" name="object 44"/>
          <p:cNvSpPr/>
          <p:nvPr/>
        </p:nvSpPr>
        <p:spPr>
          <a:xfrm>
            <a:off x="3343655" y="2763011"/>
            <a:ext cx="3568065" cy="0"/>
          </a:xfrm>
          <a:custGeom>
            <a:avLst/>
            <a:gdLst/>
            <a:ahLst/>
            <a:cxnLst/>
            <a:rect l="l" t="t" r="r" b="b"/>
            <a:pathLst>
              <a:path w="3568065">
                <a:moveTo>
                  <a:pt x="0" y="0"/>
                </a:moveTo>
                <a:lnTo>
                  <a:pt x="3567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5" name="object 45"/>
          <p:cNvSpPr/>
          <p:nvPr/>
        </p:nvSpPr>
        <p:spPr>
          <a:xfrm>
            <a:off x="2680716" y="2763011"/>
            <a:ext cx="315595" cy="0"/>
          </a:xfrm>
          <a:custGeom>
            <a:avLst/>
            <a:gdLst/>
            <a:ahLst/>
            <a:cxnLst/>
            <a:rect l="l" t="t" r="r" b="b"/>
            <a:pathLst>
              <a:path w="315594">
                <a:moveTo>
                  <a:pt x="0" y="0"/>
                </a:moveTo>
                <a:lnTo>
                  <a:pt x="3154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6" name="object 46"/>
          <p:cNvSpPr/>
          <p:nvPr/>
        </p:nvSpPr>
        <p:spPr>
          <a:xfrm>
            <a:off x="8238743" y="2426207"/>
            <a:ext cx="2273935" cy="0"/>
          </a:xfrm>
          <a:custGeom>
            <a:avLst/>
            <a:gdLst/>
            <a:ahLst/>
            <a:cxnLst/>
            <a:rect l="l" t="t" r="r" b="b"/>
            <a:pathLst>
              <a:path w="2273934">
                <a:moveTo>
                  <a:pt x="0" y="0"/>
                </a:moveTo>
                <a:lnTo>
                  <a:pt x="227380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7" name="object 47"/>
          <p:cNvSpPr/>
          <p:nvPr/>
        </p:nvSpPr>
        <p:spPr>
          <a:xfrm>
            <a:off x="7258811" y="2426207"/>
            <a:ext cx="632460" cy="0"/>
          </a:xfrm>
          <a:custGeom>
            <a:avLst/>
            <a:gdLst/>
            <a:ahLst/>
            <a:cxnLst/>
            <a:rect l="l" t="t" r="r" b="b"/>
            <a:pathLst>
              <a:path w="632459">
                <a:moveTo>
                  <a:pt x="0" y="0"/>
                </a:moveTo>
                <a:lnTo>
                  <a:pt x="63245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8" name="object 48"/>
          <p:cNvSpPr/>
          <p:nvPr/>
        </p:nvSpPr>
        <p:spPr>
          <a:xfrm>
            <a:off x="2680716" y="2426207"/>
            <a:ext cx="4231005" cy="0"/>
          </a:xfrm>
          <a:custGeom>
            <a:avLst/>
            <a:gdLst/>
            <a:ahLst/>
            <a:cxnLst/>
            <a:rect l="l" t="t" r="r" b="b"/>
            <a:pathLst>
              <a:path w="4231005">
                <a:moveTo>
                  <a:pt x="0" y="0"/>
                </a:moveTo>
                <a:lnTo>
                  <a:pt x="42306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9" name="object 49"/>
          <p:cNvSpPr/>
          <p:nvPr/>
        </p:nvSpPr>
        <p:spPr>
          <a:xfrm>
            <a:off x="2680716" y="2089404"/>
            <a:ext cx="7832090" cy="0"/>
          </a:xfrm>
          <a:custGeom>
            <a:avLst/>
            <a:gdLst/>
            <a:ahLst/>
            <a:cxnLst/>
            <a:rect l="l" t="t" r="r" b="b"/>
            <a:pathLst>
              <a:path w="7832090">
                <a:moveTo>
                  <a:pt x="0" y="0"/>
                </a:moveTo>
                <a:lnTo>
                  <a:pt x="783183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0" name="object 50"/>
          <p:cNvSpPr/>
          <p:nvPr/>
        </p:nvSpPr>
        <p:spPr>
          <a:xfrm>
            <a:off x="2680716" y="1752600"/>
            <a:ext cx="7832090" cy="0"/>
          </a:xfrm>
          <a:custGeom>
            <a:avLst/>
            <a:gdLst/>
            <a:ahLst/>
            <a:cxnLst/>
            <a:rect l="l" t="t" r="r" b="b"/>
            <a:pathLst>
              <a:path w="7832090">
                <a:moveTo>
                  <a:pt x="0" y="0"/>
                </a:moveTo>
                <a:lnTo>
                  <a:pt x="783183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1" name="object 51"/>
          <p:cNvSpPr/>
          <p:nvPr/>
        </p:nvSpPr>
        <p:spPr>
          <a:xfrm>
            <a:off x="9849611" y="3032760"/>
            <a:ext cx="346075" cy="1754505"/>
          </a:xfrm>
          <a:custGeom>
            <a:avLst/>
            <a:gdLst/>
            <a:ahLst/>
            <a:cxnLst/>
            <a:rect l="l" t="t" r="r" b="b"/>
            <a:pathLst>
              <a:path w="346075" h="1754504">
                <a:moveTo>
                  <a:pt x="0" y="0"/>
                </a:moveTo>
                <a:lnTo>
                  <a:pt x="345948" y="0"/>
                </a:lnTo>
                <a:lnTo>
                  <a:pt x="345948" y="1754124"/>
                </a:lnTo>
                <a:lnTo>
                  <a:pt x="0" y="1754124"/>
                </a:lnTo>
                <a:lnTo>
                  <a:pt x="0"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2" name="object 52"/>
          <p:cNvSpPr/>
          <p:nvPr/>
        </p:nvSpPr>
        <p:spPr>
          <a:xfrm>
            <a:off x="2996183" y="2628900"/>
            <a:ext cx="347980" cy="2158365"/>
          </a:xfrm>
          <a:custGeom>
            <a:avLst/>
            <a:gdLst/>
            <a:ahLst/>
            <a:cxnLst/>
            <a:rect l="l" t="t" r="r" b="b"/>
            <a:pathLst>
              <a:path w="347979" h="2158365">
                <a:moveTo>
                  <a:pt x="347471" y="0"/>
                </a:moveTo>
                <a:lnTo>
                  <a:pt x="0" y="0"/>
                </a:lnTo>
                <a:lnTo>
                  <a:pt x="0" y="2157984"/>
                </a:lnTo>
                <a:lnTo>
                  <a:pt x="347471" y="2157984"/>
                </a:lnTo>
                <a:lnTo>
                  <a:pt x="347471" y="0"/>
                </a:lnTo>
                <a:close/>
              </a:path>
            </a:pathLst>
          </a:custGeom>
          <a:solidFill>
            <a:srgbClr val="80808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3" name="object 53"/>
          <p:cNvSpPr/>
          <p:nvPr/>
        </p:nvSpPr>
        <p:spPr>
          <a:xfrm>
            <a:off x="3974591" y="3302508"/>
            <a:ext cx="347980" cy="1484630"/>
          </a:xfrm>
          <a:custGeom>
            <a:avLst/>
            <a:gdLst/>
            <a:ahLst/>
            <a:cxnLst/>
            <a:rect l="l" t="t" r="r" b="b"/>
            <a:pathLst>
              <a:path w="347979" h="1484629">
                <a:moveTo>
                  <a:pt x="347472" y="0"/>
                </a:moveTo>
                <a:lnTo>
                  <a:pt x="0" y="0"/>
                </a:lnTo>
                <a:lnTo>
                  <a:pt x="0" y="1484376"/>
                </a:lnTo>
                <a:lnTo>
                  <a:pt x="347472" y="1484376"/>
                </a:lnTo>
                <a:lnTo>
                  <a:pt x="347472" y="0"/>
                </a:lnTo>
                <a:close/>
              </a:path>
            </a:pathLst>
          </a:custGeom>
          <a:solidFill>
            <a:srgbClr val="80808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4" name="object 54"/>
          <p:cNvSpPr/>
          <p:nvPr/>
        </p:nvSpPr>
        <p:spPr>
          <a:xfrm>
            <a:off x="4954523" y="2831592"/>
            <a:ext cx="346075" cy="1955800"/>
          </a:xfrm>
          <a:custGeom>
            <a:avLst/>
            <a:gdLst/>
            <a:ahLst/>
            <a:cxnLst/>
            <a:rect l="l" t="t" r="r" b="b"/>
            <a:pathLst>
              <a:path w="346075" h="1955800">
                <a:moveTo>
                  <a:pt x="345948" y="0"/>
                </a:moveTo>
                <a:lnTo>
                  <a:pt x="0" y="0"/>
                </a:lnTo>
                <a:lnTo>
                  <a:pt x="0" y="1955292"/>
                </a:lnTo>
                <a:lnTo>
                  <a:pt x="345948" y="1955292"/>
                </a:lnTo>
                <a:lnTo>
                  <a:pt x="345948" y="0"/>
                </a:lnTo>
                <a:close/>
              </a:path>
            </a:pathLst>
          </a:custGeom>
          <a:solidFill>
            <a:srgbClr val="80808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5" name="object 55"/>
          <p:cNvSpPr/>
          <p:nvPr/>
        </p:nvSpPr>
        <p:spPr>
          <a:xfrm>
            <a:off x="5932932" y="3032760"/>
            <a:ext cx="347980" cy="1754505"/>
          </a:xfrm>
          <a:custGeom>
            <a:avLst/>
            <a:gdLst/>
            <a:ahLst/>
            <a:cxnLst/>
            <a:rect l="l" t="t" r="r" b="b"/>
            <a:pathLst>
              <a:path w="347979" h="1754504">
                <a:moveTo>
                  <a:pt x="347472" y="0"/>
                </a:moveTo>
                <a:lnTo>
                  <a:pt x="0" y="0"/>
                </a:lnTo>
                <a:lnTo>
                  <a:pt x="0" y="1754124"/>
                </a:lnTo>
                <a:lnTo>
                  <a:pt x="347472" y="1754124"/>
                </a:lnTo>
                <a:lnTo>
                  <a:pt x="347472" y="0"/>
                </a:lnTo>
                <a:close/>
              </a:path>
            </a:pathLst>
          </a:custGeom>
          <a:solidFill>
            <a:srgbClr val="80808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6" name="object 56"/>
          <p:cNvSpPr/>
          <p:nvPr/>
        </p:nvSpPr>
        <p:spPr>
          <a:xfrm>
            <a:off x="6911340" y="2089404"/>
            <a:ext cx="347980" cy="2697480"/>
          </a:xfrm>
          <a:custGeom>
            <a:avLst/>
            <a:gdLst/>
            <a:ahLst/>
            <a:cxnLst/>
            <a:rect l="l" t="t" r="r" b="b"/>
            <a:pathLst>
              <a:path w="347979" h="2697479">
                <a:moveTo>
                  <a:pt x="347472" y="0"/>
                </a:moveTo>
                <a:lnTo>
                  <a:pt x="0" y="0"/>
                </a:lnTo>
                <a:lnTo>
                  <a:pt x="0" y="2697480"/>
                </a:lnTo>
                <a:lnTo>
                  <a:pt x="347472" y="2697480"/>
                </a:lnTo>
                <a:lnTo>
                  <a:pt x="347472" y="0"/>
                </a:lnTo>
                <a:close/>
              </a:path>
            </a:pathLst>
          </a:custGeom>
          <a:solidFill>
            <a:srgbClr val="80808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7" name="object 57"/>
          <p:cNvSpPr/>
          <p:nvPr/>
        </p:nvSpPr>
        <p:spPr>
          <a:xfrm>
            <a:off x="7891271" y="2089404"/>
            <a:ext cx="347980" cy="2697480"/>
          </a:xfrm>
          <a:custGeom>
            <a:avLst/>
            <a:gdLst/>
            <a:ahLst/>
            <a:cxnLst/>
            <a:rect l="l" t="t" r="r" b="b"/>
            <a:pathLst>
              <a:path w="347979" h="2697479">
                <a:moveTo>
                  <a:pt x="347472" y="0"/>
                </a:moveTo>
                <a:lnTo>
                  <a:pt x="0" y="0"/>
                </a:lnTo>
                <a:lnTo>
                  <a:pt x="0" y="2697480"/>
                </a:lnTo>
                <a:lnTo>
                  <a:pt x="347472" y="2697480"/>
                </a:lnTo>
                <a:lnTo>
                  <a:pt x="347472" y="0"/>
                </a:lnTo>
                <a:close/>
              </a:path>
            </a:pathLst>
          </a:custGeom>
          <a:solidFill>
            <a:srgbClr val="80808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8" name="object 58"/>
          <p:cNvSpPr/>
          <p:nvPr/>
        </p:nvSpPr>
        <p:spPr>
          <a:xfrm>
            <a:off x="2680716" y="4786884"/>
            <a:ext cx="7832090" cy="0"/>
          </a:xfrm>
          <a:custGeom>
            <a:avLst/>
            <a:gdLst/>
            <a:ahLst/>
            <a:cxnLst/>
            <a:rect l="l" t="t" r="r" b="b"/>
            <a:pathLst>
              <a:path w="7832090">
                <a:moveTo>
                  <a:pt x="0" y="0"/>
                </a:moveTo>
                <a:lnTo>
                  <a:pt x="783183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9" name="object 59"/>
          <p:cNvSpPr txBox="1"/>
          <p:nvPr/>
        </p:nvSpPr>
        <p:spPr>
          <a:xfrm>
            <a:off x="2994381" y="2236709"/>
            <a:ext cx="347980"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3</a:t>
            </a:r>
            <a:r>
              <a:rPr kumimoji="0" sz="2000" b="0" i="0" u="none" strike="noStrike" kern="1200" cap="none" spc="-5" normalizeH="0" baseline="0" noProof="0" dirty="0">
                <a:ln>
                  <a:noFill/>
                </a:ln>
                <a:solidFill>
                  <a:srgbClr val="3E3E3E"/>
                </a:solidFill>
                <a:effectLst/>
                <a:uLnTx/>
                <a:uFillTx/>
                <a:latin typeface="Calibri"/>
                <a:ea typeface="+mn-ea"/>
                <a:cs typeface="Calibri"/>
              </a:rPr>
              <a:t>.2</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60" name="object 60"/>
          <p:cNvSpPr txBox="1"/>
          <p:nvPr/>
        </p:nvSpPr>
        <p:spPr>
          <a:xfrm>
            <a:off x="3973474" y="2910900"/>
            <a:ext cx="347980"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2</a:t>
            </a:r>
            <a:r>
              <a:rPr kumimoji="0" sz="2000" b="0" i="0" u="none" strike="noStrike" kern="1200" cap="none" spc="-5" normalizeH="0" baseline="0" noProof="0" dirty="0">
                <a:ln>
                  <a:noFill/>
                </a:ln>
                <a:solidFill>
                  <a:srgbClr val="3E3E3E"/>
                </a:solidFill>
                <a:effectLst/>
                <a:uLnTx/>
                <a:uFillTx/>
                <a:latin typeface="Calibri"/>
                <a:ea typeface="+mn-ea"/>
                <a:cs typeface="Calibri"/>
              </a:rPr>
              <a:t>.2</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61" name="object 61"/>
          <p:cNvSpPr txBox="1"/>
          <p:nvPr/>
        </p:nvSpPr>
        <p:spPr>
          <a:xfrm>
            <a:off x="4952566" y="2438788"/>
            <a:ext cx="347980"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2</a:t>
            </a:r>
            <a:r>
              <a:rPr kumimoji="0" sz="2000" b="0" i="0" u="none" strike="noStrike" kern="1200" cap="none" spc="-5" normalizeH="0" baseline="0" noProof="0" dirty="0">
                <a:ln>
                  <a:noFill/>
                </a:ln>
                <a:solidFill>
                  <a:srgbClr val="3E3E3E"/>
                </a:solidFill>
                <a:effectLst/>
                <a:uLnTx/>
                <a:uFillTx/>
                <a:latin typeface="Calibri"/>
                <a:ea typeface="+mn-ea"/>
                <a:cs typeface="Calibri"/>
              </a:rPr>
              <a:t>.9</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62" name="object 62"/>
          <p:cNvSpPr txBox="1"/>
          <p:nvPr/>
        </p:nvSpPr>
        <p:spPr>
          <a:xfrm>
            <a:off x="5931658" y="2641121"/>
            <a:ext cx="347980"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2</a:t>
            </a:r>
            <a:r>
              <a:rPr kumimoji="0" sz="2000" b="0" i="0" u="none" strike="noStrike" kern="1200" cap="none" spc="-5" normalizeH="0" baseline="0" noProof="0" dirty="0">
                <a:ln>
                  <a:noFill/>
                </a:ln>
                <a:solidFill>
                  <a:srgbClr val="3E3E3E"/>
                </a:solidFill>
                <a:effectLst/>
                <a:uLnTx/>
                <a:uFillTx/>
                <a:latin typeface="Calibri"/>
                <a:ea typeface="+mn-ea"/>
                <a:cs typeface="Calibri"/>
              </a:rPr>
              <a:t>.6</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63" name="object 63"/>
          <p:cNvSpPr txBox="1"/>
          <p:nvPr/>
        </p:nvSpPr>
        <p:spPr>
          <a:xfrm>
            <a:off x="7008227" y="1697152"/>
            <a:ext cx="154940"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4</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64" name="object 64"/>
          <p:cNvSpPr txBox="1"/>
          <p:nvPr/>
        </p:nvSpPr>
        <p:spPr>
          <a:xfrm>
            <a:off x="7987319" y="1697152"/>
            <a:ext cx="154940"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4</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65" name="object 65"/>
          <p:cNvSpPr txBox="1"/>
          <p:nvPr/>
        </p:nvSpPr>
        <p:spPr>
          <a:xfrm>
            <a:off x="9847773" y="2641121"/>
            <a:ext cx="347980"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2</a:t>
            </a:r>
            <a:r>
              <a:rPr kumimoji="0" sz="2000" b="0" i="0" u="none" strike="noStrike" kern="1200" cap="none" spc="-5" normalizeH="0" baseline="0" noProof="0" dirty="0">
                <a:ln>
                  <a:noFill/>
                </a:ln>
                <a:solidFill>
                  <a:srgbClr val="3E3E3E"/>
                </a:solidFill>
                <a:effectLst/>
                <a:uLnTx/>
                <a:uFillTx/>
                <a:latin typeface="Calibri"/>
                <a:ea typeface="+mn-ea"/>
                <a:cs typeface="Calibri"/>
              </a:rPr>
              <a:t>.6</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66" name="object 66"/>
          <p:cNvSpPr txBox="1"/>
          <p:nvPr/>
        </p:nvSpPr>
        <p:spPr>
          <a:xfrm>
            <a:off x="2221763" y="1501903"/>
            <a:ext cx="282575" cy="3396615"/>
          </a:xfrm>
          <a:prstGeom prst="rect">
            <a:avLst/>
          </a:prstGeom>
        </p:spPr>
        <p:txBody>
          <a:bodyPr vert="horz" wrap="square" lIns="0" tIns="106045" rIns="0" bIns="0" rtlCol="0">
            <a:spAutoFit/>
          </a:bodyPr>
          <a:lstStyle/>
          <a:p>
            <a:pPr marL="0" marR="5715" lvl="0" indent="0" algn="r" defTabSz="914400" rtl="0" eaLnBrk="1" fontAlgn="auto" latinLnBrk="0" hangingPunct="1">
              <a:lnSpc>
                <a:spcPct val="100000"/>
              </a:lnSpc>
              <a:spcBef>
                <a:spcPts val="83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4</a:t>
            </a:r>
            <a:r>
              <a:rPr kumimoji="0" sz="1600" b="0" i="1" u="none" strike="noStrike" kern="1200" cap="none" spc="-15" normalizeH="0" baseline="0" noProof="0" dirty="0">
                <a:ln>
                  <a:noFill/>
                </a:ln>
                <a:solidFill>
                  <a:srgbClr val="595958"/>
                </a:solidFill>
                <a:effectLst/>
                <a:uLnTx/>
                <a:uFillTx/>
                <a:latin typeface="Calibri"/>
                <a:ea typeface="+mn-ea"/>
                <a:cs typeface="Calibri"/>
              </a:rPr>
              <a:t>.5</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735"/>
              </a:spcBef>
              <a:spcAft>
                <a:spcPts val="0"/>
              </a:spcAft>
              <a:buClrTx/>
              <a:buSzTx/>
              <a:buFontTx/>
              <a:buNone/>
              <a:tabLst/>
              <a:defRPr/>
            </a:pPr>
            <a:r>
              <a:rPr kumimoji="0" sz="1600" b="0" i="1" u="none" strike="noStrike" kern="1200" cap="none" spc="-5" normalizeH="0" baseline="0" noProof="0" dirty="0">
                <a:ln>
                  <a:noFill/>
                </a:ln>
                <a:solidFill>
                  <a:srgbClr val="595958"/>
                </a:solidFill>
                <a:effectLst/>
                <a:uLnTx/>
                <a:uFillTx/>
                <a:latin typeface="Calibri"/>
                <a:ea typeface="+mn-ea"/>
                <a:cs typeface="Calibri"/>
              </a:rPr>
              <a:t>4</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5715" lvl="0" indent="0" algn="r" defTabSz="914400" rtl="0" eaLnBrk="1" fontAlgn="auto" latinLnBrk="0" hangingPunct="1">
              <a:lnSpc>
                <a:spcPct val="100000"/>
              </a:lnSpc>
              <a:spcBef>
                <a:spcPts val="730"/>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3</a:t>
            </a:r>
            <a:r>
              <a:rPr kumimoji="0" sz="1600" b="0" i="1" u="none" strike="noStrike" kern="1200" cap="none" spc="-15" normalizeH="0" baseline="0" noProof="0" dirty="0">
                <a:ln>
                  <a:noFill/>
                </a:ln>
                <a:solidFill>
                  <a:srgbClr val="595958"/>
                </a:solidFill>
                <a:effectLst/>
                <a:uLnTx/>
                <a:uFillTx/>
                <a:latin typeface="Calibri"/>
                <a:ea typeface="+mn-ea"/>
                <a:cs typeface="Calibri"/>
              </a:rPr>
              <a:t>.5</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735"/>
              </a:spcBef>
              <a:spcAft>
                <a:spcPts val="0"/>
              </a:spcAft>
              <a:buClrTx/>
              <a:buSzTx/>
              <a:buFontTx/>
              <a:buNone/>
              <a:tabLst/>
              <a:defRPr/>
            </a:pPr>
            <a:r>
              <a:rPr kumimoji="0" sz="1600" b="0" i="1" u="none" strike="noStrike" kern="1200" cap="none" spc="-5" normalizeH="0" baseline="0" noProof="0" dirty="0">
                <a:ln>
                  <a:noFill/>
                </a:ln>
                <a:solidFill>
                  <a:srgbClr val="595958"/>
                </a:solidFill>
                <a:effectLst/>
                <a:uLnTx/>
                <a:uFillTx/>
                <a:latin typeface="Calibri"/>
                <a:ea typeface="+mn-ea"/>
                <a:cs typeface="Calibri"/>
              </a:rPr>
              <a:t>3</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5715" lvl="0" indent="0" algn="r" defTabSz="914400" rtl="0" eaLnBrk="1" fontAlgn="auto" latinLnBrk="0" hangingPunct="1">
              <a:lnSpc>
                <a:spcPct val="100000"/>
              </a:lnSpc>
              <a:spcBef>
                <a:spcPts val="73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2</a:t>
            </a:r>
            <a:r>
              <a:rPr kumimoji="0" sz="1600" b="0" i="1" u="none" strike="noStrike" kern="1200" cap="none" spc="-15" normalizeH="0" baseline="0" noProof="0" dirty="0">
                <a:ln>
                  <a:noFill/>
                </a:ln>
                <a:solidFill>
                  <a:srgbClr val="595958"/>
                </a:solidFill>
                <a:effectLst/>
                <a:uLnTx/>
                <a:uFillTx/>
                <a:latin typeface="Calibri"/>
                <a:ea typeface="+mn-ea"/>
                <a:cs typeface="Calibri"/>
              </a:rPr>
              <a:t>.5</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735"/>
              </a:spcBef>
              <a:spcAft>
                <a:spcPts val="0"/>
              </a:spcAft>
              <a:buClrTx/>
              <a:buSzTx/>
              <a:buFontTx/>
              <a:buNone/>
              <a:tabLst/>
              <a:defRPr/>
            </a:pPr>
            <a:r>
              <a:rPr kumimoji="0" sz="1600" b="0" i="1" u="none" strike="noStrike" kern="1200" cap="none" spc="-5" normalizeH="0" baseline="0" noProof="0" dirty="0">
                <a:ln>
                  <a:noFill/>
                </a:ln>
                <a:solidFill>
                  <a:srgbClr val="595958"/>
                </a:solidFill>
                <a:effectLst/>
                <a:uLnTx/>
                <a:uFillTx/>
                <a:latin typeface="Calibri"/>
                <a:ea typeface="+mn-ea"/>
                <a:cs typeface="Calibri"/>
              </a:rPr>
              <a:t>2</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5715" lvl="0" indent="0" algn="r" defTabSz="914400" rtl="0" eaLnBrk="1" fontAlgn="auto" latinLnBrk="0" hangingPunct="1">
              <a:lnSpc>
                <a:spcPct val="100000"/>
              </a:lnSpc>
              <a:spcBef>
                <a:spcPts val="73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1</a:t>
            </a:r>
            <a:r>
              <a:rPr kumimoji="0" sz="1600" b="0" i="1" u="none" strike="noStrike" kern="1200" cap="none" spc="-15" normalizeH="0" baseline="0" noProof="0" dirty="0">
                <a:ln>
                  <a:noFill/>
                </a:ln>
                <a:solidFill>
                  <a:srgbClr val="595958"/>
                </a:solidFill>
                <a:effectLst/>
                <a:uLnTx/>
                <a:uFillTx/>
                <a:latin typeface="Calibri"/>
                <a:ea typeface="+mn-ea"/>
                <a:cs typeface="Calibri"/>
              </a:rPr>
              <a:t>.5</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730"/>
              </a:spcBef>
              <a:spcAft>
                <a:spcPts val="0"/>
              </a:spcAft>
              <a:buClrTx/>
              <a:buSzTx/>
              <a:buFontTx/>
              <a:buNone/>
              <a:tabLst/>
              <a:defRPr/>
            </a:pPr>
            <a:r>
              <a:rPr kumimoji="0" sz="1600" b="0" i="1" u="none" strike="noStrike" kern="1200" cap="none" spc="-5" normalizeH="0" baseline="0" noProof="0" dirty="0">
                <a:ln>
                  <a:noFill/>
                </a:ln>
                <a:solidFill>
                  <a:srgbClr val="595958"/>
                </a:solidFill>
                <a:effectLst/>
                <a:uLnTx/>
                <a:uFillTx/>
                <a:latin typeface="Calibri"/>
                <a:ea typeface="+mn-ea"/>
                <a:cs typeface="Calibri"/>
              </a:rPr>
              <a:t>1</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5715" lvl="0" indent="0" algn="r" defTabSz="914400" rtl="0" eaLnBrk="1" fontAlgn="auto" latinLnBrk="0" hangingPunct="1">
              <a:lnSpc>
                <a:spcPct val="100000"/>
              </a:lnSpc>
              <a:spcBef>
                <a:spcPts val="73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0</a:t>
            </a:r>
            <a:r>
              <a:rPr kumimoji="0" sz="1600" b="0" i="1" u="none" strike="noStrike" kern="1200" cap="none" spc="-15" normalizeH="0" baseline="0" noProof="0" dirty="0">
                <a:ln>
                  <a:noFill/>
                </a:ln>
                <a:solidFill>
                  <a:srgbClr val="595958"/>
                </a:solidFill>
                <a:effectLst/>
                <a:uLnTx/>
                <a:uFillTx/>
                <a:latin typeface="Calibri"/>
                <a:ea typeface="+mn-ea"/>
                <a:cs typeface="Calibri"/>
              </a:rPr>
              <a:t>.5</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735"/>
              </a:spcBef>
              <a:spcAft>
                <a:spcPts val="0"/>
              </a:spcAft>
              <a:buClrTx/>
              <a:buSzTx/>
              <a:buFontTx/>
              <a:buNone/>
              <a:tabLst/>
              <a:defRPr/>
            </a:pPr>
            <a:r>
              <a:rPr kumimoji="0" sz="1600" b="0" i="1" u="none" strike="noStrike" kern="1200" cap="none" spc="-5"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7" name="object 67"/>
          <p:cNvSpPr/>
          <p:nvPr/>
        </p:nvSpPr>
        <p:spPr>
          <a:xfrm>
            <a:off x="2292132" y="5061767"/>
            <a:ext cx="921384" cy="906780"/>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8" name="object 68"/>
          <p:cNvSpPr/>
          <p:nvPr/>
        </p:nvSpPr>
        <p:spPr>
          <a:xfrm>
            <a:off x="3540344" y="5062791"/>
            <a:ext cx="642620" cy="614680"/>
          </a:xfrm>
          <a:custGeom>
            <a:avLst/>
            <a:gdLst/>
            <a:ahLst/>
            <a:cxnLst/>
            <a:rect l="l" t="t" r="r" b="b"/>
            <a:pathLst>
              <a:path w="642620" h="614679">
                <a:moveTo>
                  <a:pt x="82081" y="450849"/>
                </a:moveTo>
                <a:lnTo>
                  <a:pt x="61989" y="450849"/>
                </a:lnTo>
                <a:lnTo>
                  <a:pt x="55376" y="452119"/>
                </a:lnTo>
                <a:lnTo>
                  <a:pt x="23143" y="473709"/>
                </a:lnTo>
                <a:lnTo>
                  <a:pt x="2195" y="506729"/>
                </a:lnTo>
                <a:lnTo>
                  <a:pt x="0" y="520699"/>
                </a:lnTo>
                <a:lnTo>
                  <a:pt x="168" y="528319"/>
                </a:lnTo>
                <a:lnTo>
                  <a:pt x="18247" y="570229"/>
                </a:lnTo>
                <a:lnTo>
                  <a:pt x="23900" y="577849"/>
                </a:lnTo>
                <a:lnTo>
                  <a:pt x="64991" y="609599"/>
                </a:lnTo>
                <a:lnTo>
                  <a:pt x="78592" y="614679"/>
                </a:lnTo>
                <a:lnTo>
                  <a:pt x="98665" y="614679"/>
                </a:lnTo>
                <a:lnTo>
                  <a:pt x="135337" y="594359"/>
                </a:lnTo>
                <a:lnTo>
                  <a:pt x="92193" y="594359"/>
                </a:lnTo>
                <a:lnTo>
                  <a:pt x="78781" y="591819"/>
                </a:lnTo>
                <a:lnTo>
                  <a:pt x="65319" y="584199"/>
                </a:lnTo>
                <a:lnTo>
                  <a:pt x="55242" y="576579"/>
                </a:lnTo>
                <a:lnTo>
                  <a:pt x="50217" y="571499"/>
                </a:lnTo>
                <a:lnTo>
                  <a:pt x="45203" y="567689"/>
                </a:lnTo>
                <a:lnTo>
                  <a:pt x="22660" y="534669"/>
                </a:lnTo>
                <a:lnTo>
                  <a:pt x="20018" y="520699"/>
                </a:lnTo>
                <a:lnTo>
                  <a:pt x="20349" y="514349"/>
                </a:lnTo>
                <a:lnTo>
                  <a:pt x="41697" y="480059"/>
                </a:lnTo>
                <a:lnTo>
                  <a:pt x="61801" y="471169"/>
                </a:lnTo>
                <a:lnTo>
                  <a:pt x="119671" y="471169"/>
                </a:lnTo>
                <a:lnTo>
                  <a:pt x="109355" y="463549"/>
                </a:lnTo>
                <a:lnTo>
                  <a:pt x="95658" y="455929"/>
                </a:lnTo>
                <a:lnTo>
                  <a:pt x="82081" y="450849"/>
                </a:lnTo>
                <a:close/>
              </a:path>
              <a:path w="642620" h="614679">
                <a:moveTo>
                  <a:pt x="119671" y="471169"/>
                </a:moveTo>
                <a:lnTo>
                  <a:pt x="68532" y="471169"/>
                </a:lnTo>
                <a:lnTo>
                  <a:pt x="81994" y="473709"/>
                </a:lnTo>
                <a:lnTo>
                  <a:pt x="95380" y="481329"/>
                </a:lnTo>
                <a:lnTo>
                  <a:pt x="100367" y="485139"/>
                </a:lnTo>
                <a:lnTo>
                  <a:pt x="110207" y="492759"/>
                </a:lnTo>
                <a:lnTo>
                  <a:pt x="115065" y="497839"/>
                </a:lnTo>
                <a:lnTo>
                  <a:pt x="121212" y="504189"/>
                </a:lnTo>
                <a:lnTo>
                  <a:pt x="126457" y="510539"/>
                </a:lnTo>
                <a:lnTo>
                  <a:pt x="135131" y="523239"/>
                </a:lnTo>
                <a:lnTo>
                  <a:pt x="138014" y="530859"/>
                </a:lnTo>
                <a:lnTo>
                  <a:pt x="140897" y="544829"/>
                </a:lnTo>
                <a:lnTo>
                  <a:pt x="140592" y="551179"/>
                </a:lnTo>
                <a:lnTo>
                  <a:pt x="118888" y="585469"/>
                </a:lnTo>
                <a:lnTo>
                  <a:pt x="98873" y="594359"/>
                </a:lnTo>
                <a:lnTo>
                  <a:pt x="135337" y="594359"/>
                </a:lnTo>
                <a:lnTo>
                  <a:pt x="158852" y="558799"/>
                </a:lnTo>
                <a:lnTo>
                  <a:pt x="160986" y="544829"/>
                </a:lnTo>
                <a:lnTo>
                  <a:pt x="160760" y="537209"/>
                </a:lnTo>
                <a:lnTo>
                  <a:pt x="142304" y="494029"/>
                </a:lnTo>
                <a:lnTo>
                  <a:pt x="136525" y="487679"/>
                </a:lnTo>
                <a:lnTo>
                  <a:pt x="130000" y="480059"/>
                </a:lnTo>
                <a:lnTo>
                  <a:pt x="123109" y="473709"/>
                </a:lnTo>
                <a:lnTo>
                  <a:pt x="119671" y="471169"/>
                </a:lnTo>
                <a:close/>
              </a:path>
              <a:path w="642620" h="614679">
                <a:moveTo>
                  <a:pt x="175174" y="389889"/>
                </a:moveTo>
                <a:lnTo>
                  <a:pt x="170285" y="389889"/>
                </a:lnTo>
                <a:lnTo>
                  <a:pt x="167999" y="391159"/>
                </a:lnTo>
                <a:lnTo>
                  <a:pt x="166792" y="391159"/>
                </a:lnTo>
                <a:lnTo>
                  <a:pt x="164214" y="393699"/>
                </a:lnTo>
                <a:lnTo>
                  <a:pt x="163033" y="393699"/>
                </a:lnTo>
                <a:lnTo>
                  <a:pt x="160925" y="396239"/>
                </a:lnTo>
                <a:lnTo>
                  <a:pt x="160023" y="396239"/>
                </a:lnTo>
                <a:lnTo>
                  <a:pt x="157559" y="398779"/>
                </a:lnTo>
                <a:lnTo>
                  <a:pt x="156099" y="401319"/>
                </a:lnTo>
                <a:lnTo>
                  <a:pt x="153635" y="405129"/>
                </a:lnTo>
                <a:lnTo>
                  <a:pt x="152746" y="407669"/>
                </a:lnTo>
                <a:lnTo>
                  <a:pt x="151629" y="412749"/>
                </a:lnTo>
                <a:lnTo>
                  <a:pt x="151552" y="414019"/>
                </a:lnTo>
                <a:lnTo>
                  <a:pt x="151459" y="419099"/>
                </a:lnTo>
                <a:lnTo>
                  <a:pt x="151578" y="424179"/>
                </a:lnTo>
                <a:lnTo>
                  <a:pt x="152111" y="429259"/>
                </a:lnTo>
                <a:lnTo>
                  <a:pt x="153114" y="434339"/>
                </a:lnTo>
                <a:lnTo>
                  <a:pt x="127727" y="434339"/>
                </a:lnTo>
                <a:lnTo>
                  <a:pt x="128032" y="435609"/>
                </a:lnTo>
                <a:lnTo>
                  <a:pt x="208055" y="515619"/>
                </a:lnTo>
                <a:lnTo>
                  <a:pt x="211852" y="515619"/>
                </a:lnTo>
                <a:lnTo>
                  <a:pt x="212779" y="514349"/>
                </a:lnTo>
                <a:lnTo>
                  <a:pt x="214887" y="513079"/>
                </a:lnTo>
                <a:lnTo>
                  <a:pt x="216119" y="511809"/>
                </a:lnTo>
                <a:lnTo>
                  <a:pt x="218989" y="509269"/>
                </a:lnTo>
                <a:lnTo>
                  <a:pt x="220132" y="507999"/>
                </a:lnTo>
                <a:lnTo>
                  <a:pt x="221771" y="505459"/>
                </a:lnTo>
                <a:lnTo>
                  <a:pt x="222914" y="502919"/>
                </a:lnTo>
                <a:lnTo>
                  <a:pt x="222837" y="501649"/>
                </a:lnTo>
                <a:lnTo>
                  <a:pt x="222558" y="500379"/>
                </a:lnTo>
                <a:lnTo>
                  <a:pt x="170069" y="448309"/>
                </a:lnTo>
                <a:lnTo>
                  <a:pt x="168901" y="443229"/>
                </a:lnTo>
                <a:lnTo>
                  <a:pt x="168050" y="438149"/>
                </a:lnTo>
                <a:lnTo>
                  <a:pt x="166996" y="430529"/>
                </a:lnTo>
                <a:lnTo>
                  <a:pt x="166830" y="427989"/>
                </a:lnTo>
                <a:lnTo>
                  <a:pt x="167237" y="421639"/>
                </a:lnTo>
                <a:lnTo>
                  <a:pt x="167758" y="419099"/>
                </a:lnTo>
                <a:lnTo>
                  <a:pt x="169396" y="415289"/>
                </a:lnTo>
                <a:lnTo>
                  <a:pt x="170539" y="414019"/>
                </a:lnTo>
                <a:lnTo>
                  <a:pt x="173231" y="410209"/>
                </a:lnTo>
                <a:lnTo>
                  <a:pt x="174489" y="410209"/>
                </a:lnTo>
                <a:lnTo>
                  <a:pt x="177067" y="407669"/>
                </a:lnTo>
                <a:lnTo>
                  <a:pt x="178273" y="407669"/>
                </a:lnTo>
                <a:lnTo>
                  <a:pt x="180496" y="406399"/>
                </a:lnTo>
                <a:lnTo>
                  <a:pt x="181524" y="405129"/>
                </a:lnTo>
                <a:lnTo>
                  <a:pt x="183391" y="405129"/>
                </a:lnTo>
                <a:lnTo>
                  <a:pt x="184102" y="403859"/>
                </a:lnTo>
                <a:lnTo>
                  <a:pt x="185042" y="403859"/>
                </a:lnTo>
                <a:lnTo>
                  <a:pt x="185271" y="402589"/>
                </a:lnTo>
                <a:lnTo>
                  <a:pt x="185271" y="401319"/>
                </a:lnTo>
                <a:lnTo>
                  <a:pt x="185106" y="401319"/>
                </a:lnTo>
                <a:lnTo>
                  <a:pt x="184471" y="400049"/>
                </a:lnTo>
                <a:lnTo>
                  <a:pt x="183899" y="398779"/>
                </a:lnTo>
                <a:lnTo>
                  <a:pt x="182248" y="397509"/>
                </a:lnTo>
                <a:lnTo>
                  <a:pt x="181194" y="396239"/>
                </a:lnTo>
                <a:lnTo>
                  <a:pt x="179911" y="394969"/>
                </a:lnTo>
                <a:lnTo>
                  <a:pt x="177486" y="392429"/>
                </a:lnTo>
                <a:lnTo>
                  <a:pt x="175835" y="391159"/>
                </a:lnTo>
                <a:lnTo>
                  <a:pt x="175174" y="389889"/>
                </a:lnTo>
                <a:close/>
              </a:path>
              <a:path w="642620" h="614679">
                <a:moveTo>
                  <a:pt x="166729" y="320039"/>
                </a:moveTo>
                <a:lnTo>
                  <a:pt x="162830" y="320039"/>
                </a:lnTo>
                <a:lnTo>
                  <a:pt x="161916" y="321309"/>
                </a:lnTo>
                <a:lnTo>
                  <a:pt x="159807" y="322579"/>
                </a:lnTo>
                <a:lnTo>
                  <a:pt x="158550" y="323849"/>
                </a:lnTo>
                <a:lnTo>
                  <a:pt x="155680" y="326389"/>
                </a:lnTo>
                <a:lnTo>
                  <a:pt x="154575" y="327659"/>
                </a:lnTo>
                <a:lnTo>
                  <a:pt x="152924" y="330199"/>
                </a:lnTo>
                <a:lnTo>
                  <a:pt x="152352" y="330199"/>
                </a:lnTo>
                <a:lnTo>
                  <a:pt x="151717" y="332739"/>
                </a:lnTo>
                <a:lnTo>
                  <a:pt x="151921" y="334009"/>
                </a:lnTo>
                <a:lnTo>
                  <a:pt x="152225" y="334009"/>
                </a:lnTo>
                <a:lnTo>
                  <a:pt x="270564" y="453389"/>
                </a:lnTo>
                <a:lnTo>
                  <a:pt x="274361" y="453389"/>
                </a:lnTo>
                <a:lnTo>
                  <a:pt x="275276" y="452119"/>
                </a:lnTo>
                <a:lnTo>
                  <a:pt x="277384" y="450849"/>
                </a:lnTo>
                <a:lnTo>
                  <a:pt x="278616" y="449579"/>
                </a:lnTo>
                <a:lnTo>
                  <a:pt x="281486" y="447039"/>
                </a:lnTo>
                <a:lnTo>
                  <a:pt x="282629" y="445769"/>
                </a:lnTo>
                <a:lnTo>
                  <a:pt x="284267" y="443229"/>
                </a:lnTo>
                <a:lnTo>
                  <a:pt x="285410" y="440689"/>
                </a:lnTo>
                <a:lnTo>
                  <a:pt x="285334" y="439419"/>
                </a:lnTo>
                <a:lnTo>
                  <a:pt x="285067" y="438149"/>
                </a:lnTo>
                <a:lnTo>
                  <a:pt x="284598" y="438149"/>
                </a:lnTo>
                <a:lnTo>
                  <a:pt x="166729" y="320039"/>
                </a:lnTo>
                <a:close/>
              </a:path>
              <a:path w="642620" h="614679">
                <a:moveTo>
                  <a:pt x="140630" y="421639"/>
                </a:moveTo>
                <a:lnTo>
                  <a:pt x="138941" y="421639"/>
                </a:lnTo>
                <a:lnTo>
                  <a:pt x="137481" y="422909"/>
                </a:lnTo>
                <a:lnTo>
                  <a:pt x="136643" y="422909"/>
                </a:lnTo>
                <a:lnTo>
                  <a:pt x="134776" y="424179"/>
                </a:lnTo>
                <a:lnTo>
                  <a:pt x="133658" y="425449"/>
                </a:lnTo>
                <a:lnTo>
                  <a:pt x="131029" y="427989"/>
                </a:lnTo>
                <a:lnTo>
                  <a:pt x="129988" y="429259"/>
                </a:lnTo>
                <a:lnTo>
                  <a:pt x="128515" y="430529"/>
                </a:lnTo>
                <a:lnTo>
                  <a:pt x="127499" y="433069"/>
                </a:lnTo>
                <a:lnTo>
                  <a:pt x="127435" y="434339"/>
                </a:lnTo>
                <a:lnTo>
                  <a:pt x="153114" y="434339"/>
                </a:lnTo>
                <a:lnTo>
                  <a:pt x="141126" y="422909"/>
                </a:lnTo>
                <a:lnTo>
                  <a:pt x="140630" y="421639"/>
                </a:lnTo>
                <a:close/>
              </a:path>
              <a:path w="642620" h="614679">
                <a:moveTo>
                  <a:pt x="323659" y="302259"/>
                </a:moveTo>
                <a:lnTo>
                  <a:pt x="283645" y="302259"/>
                </a:lnTo>
                <a:lnTo>
                  <a:pt x="289627" y="303529"/>
                </a:lnTo>
                <a:lnTo>
                  <a:pt x="292611" y="303529"/>
                </a:lnTo>
                <a:lnTo>
                  <a:pt x="298593" y="307339"/>
                </a:lnTo>
                <a:lnTo>
                  <a:pt x="301603" y="309879"/>
                </a:lnTo>
                <a:lnTo>
                  <a:pt x="310798" y="318769"/>
                </a:lnTo>
                <a:lnTo>
                  <a:pt x="293754" y="335279"/>
                </a:lnTo>
                <a:lnTo>
                  <a:pt x="288763" y="341629"/>
                </a:lnTo>
                <a:lnTo>
                  <a:pt x="281092" y="354329"/>
                </a:lnTo>
                <a:lnTo>
                  <a:pt x="278552" y="359409"/>
                </a:lnTo>
                <a:lnTo>
                  <a:pt x="276089" y="370839"/>
                </a:lnTo>
                <a:lnTo>
                  <a:pt x="276216" y="375919"/>
                </a:lnTo>
                <a:lnTo>
                  <a:pt x="307394" y="406399"/>
                </a:lnTo>
                <a:lnTo>
                  <a:pt x="316233" y="405129"/>
                </a:lnTo>
                <a:lnTo>
                  <a:pt x="343656" y="386079"/>
                </a:lnTo>
                <a:lnTo>
                  <a:pt x="309363" y="386079"/>
                </a:lnTo>
                <a:lnTo>
                  <a:pt x="304803" y="384809"/>
                </a:lnTo>
                <a:lnTo>
                  <a:pt x="298301" y="377189"/>
                </a:lnTo>
                <a:lnTo>
                  <a:pt x="296624" y="374649"/>
                </a:lnTo>
                <a:lnTo>
                  <a:pt x="294758" y="369569"/>
                </a:lnTo>
                <a:lnTo>
                  <a:pt x="294592" y="367029"/>
                </a:lnTo>
                <a:lnTo>
                  <a:pt x="295824" y="360679"/>
                </a:lnTo>
                <a:lnTo>
                  <a:pt x="297259" y="356869"/>
                </a:lnTo>
                <a:lnTo>
                  <a:pt x="301768" y="349249"/>
                </a:lnTo>
                <a:lnTo>
                  <a:pt x="304892" y="345439"/>
                </a:lnTo>
                <a:lnTo>
                  <a:pt x="321262" y="328929"/>
                </a:lnTo>
                <a:lnTo>
                  <a:pt x="350254" y="328929"/>
                </a:lnTo>
                <a:lnTo>
                  <a:pt x="323659" y="302259"/>
                </a:lnTo>
                <a:close/>
              </a:path>
              <a:path w="642620" h="614679">
                <a:moveTo>
                  <a:pt x="172977" y="388619"/>
                </a:moveTo>
                <a:lnTo>
                  <a:pt x="172469" y="388619"/>
                </a:lnTo>
                <a:lnTo>
                  <a:pt x="171187" y="389889"/>
                </a:lnTo>
                <a:lnTo>
                  <a:pt x="173739" y="389889"/>
                </a:lnTo>
                <a:lnTo>
                  <a:pt x="172977" y="388619"/>
                </a:lnTo>
                <a:close/>
              </a:path>
              <a:path w="642620" h="614679">
                <a:moveTo>
                  <a:pt x="350254" y="328929"/>
                </a:moveTo>
                <a:lnTo>
                  <a:pt x="321262" y="328929"/>
                </a:lnTo>
                <a:lnTo>
                  <a:pt x="338039" y="345439"/>
                </a:lnTo>
                <a:lnTo>
                  <a:pt x="338249" y="349249"/>
                </a:lnTo>
                <a:lnTo>
                  <a:pt x="319446" y="386079"/>
                </a:lnTo>
                <a:lnTo>
                  <a:pt x="343656" y="386079"/>
                </a:lnTo>
                <a:lnTo>
                  <a:pt x="346256" y="382269"/>
                </a:lnTo>
                <a:lnTo>
                  <a:pt x="350650" y="369569"/>
                </a:lnTo>
                <a:lnTo>
                  <a:pt x="351641" y="363219"/>
                </a:lnTo>
                <a:lnTo>
                  <a:pt x="351400" y="355599"/>
                </a:lnTo>
                <a:lnTo>
                  <a:pt x="372164" y="355599"/>
                </a:lnTo>
                <a:lnTo>
                  <a:pt x="372545" y="354329"/>
                </a:lnTo>
                <a:lnTo>
                  <a:pt x="372786" y="353059"/>
                </a:lnTo>
                <a:lnTo>
                  <a:pt x="372494" y="351789"/>
                </a:lnTo>
                <a:lnTo>
                  <a:pt x="371783" y="350519"/>
                </a:lnTo>
                <a:lnTo>
                  <a:pt x="350254" y="328929"/>
                </a:lnTo>
                <a:close/>
              </a:path>
              <a:path w="642620" h="614679">
                <a:moveTo>
                  <a:pt x="372164" y="355599"/>
                </a:moveTo>
                <a:lnTo>
                  <a:pt x="351400" y="355599"/>
                </a:lnTo>
                <a:lnTo>
                  <a:pt x="360010" y="364489"/>
                </a:lnTo>
                <a:lnTo>
                  <a:pt x="363185" y="364489"/>
                </a:lnTo>
                <a:lnTo>
                  <a:pt x="365357" y="361949"/>
                </a:lnTo>
                <a:lnTo>
                  <a:pt x="366665" y="361949"/>
                </a:lnTo>
                <a:lnTo>
                  <a:pt x="369764" y="358139"/>
                </a:lnTo>
                <a:lnTo>
                  <a:pt x="370881" y="356869"/>
                </a:lnTo>
                <a:lnTo>
                  <a:pt x="372164" y="355599"/>
                </a:lnTo>
                <a:close/>
              </a:path>
              <a:path w="642620" h="614679">
                <a:moveTo>
                  <a:pt x="294186" y="281939"/>
                </a:moveTo>
                <a:lnTo>
                  <a:pt x="284280" y="281939"/>
                </a:lnTo>
                <a:lnTo>
                  <a:pt x="279175" y="283209"/>
                </a:lnTo>
                <a:lnTo>
                  <a:pt x="268621" y="289559"/>
                </a:lnTo>
                <a:lnTo>
                  <a:pt x="263147" y="293369"/>
                </a:lnTo>
                <a:lnTo>
                  <a:pt x="254422" y="302259"/>
                </a:lnTo>
                <a:lnTo>
                  <a:pt x="251679" y="304799"/>
                </a:lnTo>
                <a:lnTo>
                  <a:pt x="246815" y="312419"/>
                </a:lnTo>
                <a:lnTo>
                  <a:pt x="244770" y="316229"/>
                </a:lnTo>
                <a:lnTo>
                  <a:pt x="241430" y="322579"/>
                </a:lnTo>
                <a:lnTo>
                  <a:pt x="240135" y="326389"/>
                </a:lnTo>
                <a:lnTo>
                  <a:pt x="238319" y="331469"/>
                </a:lnTo>
                <a:lnTo>
                  <a:pt x="237849" y="334009"/>
                </a:lnTo>
                <a:lnTo>
                  <a:pt x="237798" y="336549"/>
                </a:lnTo>
                <a:lnTo>
                  <a:pt x="238103" y="337819"/>
                </a:lnTo>
                <a:lnTo>
                  <a:pt x="239386" y="340359"/>
                </a:lnTo>
                <a:lnTo>
                  <a:pt x="240440" y="341629"/>
                </a:lnTo>
                <a:lnTo>
                  <a:pt x="242789" y="344169"/>
                </a:lnTo>
                <a:lnTo>
                  <a:pt x="243653" y="345439"/>
                </a:lnTo>
                <a:lnTo>
                  <a:pt x="245355" y="346709"/>
                </a:lnTo>
                <a:lnTo>
                  <a:pt x="249965" y="346709"/>
                </a:lnTo>
                <a:lnTo>
                  <a:pt x="251133" y="345439"/>
                </a:lnTo>
                <a:lnTo>
                  <a:pt x="251781" y="344169"/>
                </a:lnTo>
                <a:lnTo>
                  <a:pt x="252949" y="339089"/>
                </a:lnTo>
                <a:lnTo>
                  <a:pt x="253800" y="336549"/>
                </a:lnTo>
                <a:lnTo>
                  <a:pt x="256023" y="330199"/>
                </a:lnTo>
                <a:lnTo>
                  <a:pt x="257585" y="326389"/>
                </a:lnTo>
                <a:lnTo>
                  <a:pt x="261560" y="318769"/>
                </a:lnTo>
                <a:lnTo>
                  <a:pt x="264341" y="316229"/>
                </a:lnTo>
                <a:lnTo>
                  <a:pt x="271263" y="308609"/>
                </a:lnTo>
                <a:lnTo>
                  <a:pt x="274463" y="306069"/>
                </a:lnTo>
                <a:lnTo>
                  <a:pt x="283645" y="302259"/>
                </a:lnTo>
                <a:lnTo>
                  <a:pt x="323659" y="302259"/>
                </a:lnTo>
                <a:lnTo>
                  <a:pt x="313528" y="292099"/>
                </a:lnTo>
                <a:lnTo>
                  <a:pt x="308664" y="289559"/>
                </a:lnTo>
                <a:lnTo>
                  <a:pt x="299063" y="283209"/>
                </a:lnTo>
                <a:lnTo>
                  <a:pt x="294186" y="281939"/>
                </a:lnTo>
                <a:close/>
              </a:path>
              <a:path w="642620" h="614679">
                <a:moveTo>
                  <a:pt x="331867" y="231139"/>
                </a:moveTo>
                <a:lnTo>
                  <a:pt x="328222" y="231139"/>
                </a:lnTo>
                <a:lnTo>
                  <a:pt x="327384" y="232409"/>
                </a:lnTo>
                <a:lnTo>
                  <a:pt x="325517" y="233679"/>
                </a:lnTo>
                <a:lnTo>
                  <a:pt x="324399" y="234949"/>
                </a:lnTo>
                <a:lnTo>
                  <a:pt x="321770" y="237489"/>
                </a:lnTo>
                <a:lnTo>
                  <a:pt x="320729" y="238759"/>
                </a:lnTo>
                <a:lnTo>
                  <a:pt x="319256" y="240029"/>
                </a:lnTo>
                <a:lnTo>
                  <a:pt x="318240" y="242569"/>
                </a:lnTo>
                <a:lnTo>
                  <a:pt x="318176" y="243839"/>
                </a:lnTo>
                <a:lnTo>
                  <a:pt x="318468" y="243839"/>
                </a:lnTo>
                <a:lnTo>
                  <a:pt x="318773" y="245109"/>
                </a:lnTo>
                <a:lnTo>
                  <a:pt x="398796" y="325119"/>
                </a:lnTo>
                <a:lnTo>
                  <a:pt x="402593" y="325119"/>
                </a:lnTo>
                <a:lnTo>
                  <a:pt x="403520" y="323849"/>
                </a:lnTo>
                <a:lnTo>
                  <a:pt x="405629" y="322579"/>
                </a:lnTo>
                <a:lnTo>
                  <a:pt x="406860" y="321309"/>
                </a:lnTo>
                <a:lnTo>
                  <a:pt x="409731" y="318769"/>
                </a:lnTo>
                <a:lnTo>
                  <a:pt x="410874" y="317499"/>
                </a:lnTo>
                <a:lnTo>
                  <a:pt x="412512" y="314959"/>
                </a:lnTo>
                <a:lnTo>
                  <a:pt x="413655" y="312419"/>
                </a:lnTo>
                <a:lnTo>
                  <a:pt x="413579" y="311149"/>
                </a:lnTo>
                <a:lnTo>
                  <a:pt x="413299" y="309879"/>
                </a:lnTo>
                <a:lnTo>
                  <a:pt x="357559" y="253999"/>
                </a:lnTo>
                <a:lnTo>
                  <a:pt x="356568" y="245109"/>
                </a:lnTo>
                <a:lnTo>
                  <a:pt x="356577" y="242569"/>
                </a:lnTo>
                <a:lnTo>
                  <a:pt x="342802" y="242569"/>
                </a:lnTo>
                <a:lnTo>
                  <a:pt x="331867" y="231139"/>
                </a:lnTo>
                <a:close/>
              </a:path>
              <a:path w="642620" h="614679">
                <a:moveTo>
                  <a:pt x="420080" y="209549"/>
                </a:moveTo>
                <a:lnTo>
                  <a:pt x="380140" y="209549"/>
                </a:lnTo>
                <a:lnTo>
                  <a:pt x="386820" y="210819"/>
                </a:lnTo>
                <a:lnTo>
                  <a:pt x="390223" y="212089"/>
                </a:lnTo>
                <a:lnTo>
                  <a:pt x="397132" y="217169"/>
                </a:lnTo>
                <a:lnTo>
                  <a:pt x="401120" y="219709"/>
                </a:lnTo>
                <a:lnTo>
                  <a:pt x="452403" y="270509"/>
                </a:lnTo>
                <a:lnTo>
                  <a:pt x="452911" y="271779"/>
                </a:lnTo>
                <a:lnTo>
                  <a:pt x="454689" y="271779"/>
                </a:lnTo>
                <a:lnTo>
                  <a:pt x="456213" y="270509"/>
                </a:lnTo>
                <a:lnTo>
                  <a:pt x="457114" y="270509"/>
                </a:lnTo>
                <a:lnTo>
                  <a:pt x="459223" y="269239"/>
                </a:lnTo>
                <a:lnTo>
                  <a:pt x="460493" y="267969"/>
                </a:lnTo>
                <a:lnTo>
                  <a:pt x="463363" y="264159"/>
                </a:lnTo>
                <a:lnTo>
                  <a:pt x="464468" y="262889"/>
                </a:lnTo>
                <a:lnTo>
                  <a:pt x="466106" y="261619"/>
                </a:lnTo>
                <a:lnTo>
                  <a:pt x="467249" y="259079"/>
                </a:lnTo>
                <a:lnTo>
                  <a:pt x="467351" y="257809"/>
                </a:lnTo>
                <a:lnTo>
                  <a:pt x="467185" y="256539"/>
                </a:lnTo>
                <a:lnTo>
                  <a:pt x="466436" y="256539"/>
                </a:lnTo>
                <a:lnTo>
                  <a:pt x="420080" y="209549"/>
                </a:lnTo>
                <a:close/>
              </a:path>
              <a:path w="642620" h="614679">
                <a:moveTo>
                  <a:pt x="381778" y="187959"/>
                </a:moveTo>
                <a:lnTo>
                  <a:pt x="347272" y="212089"/>
                </a:lnTo>
                <a:lnTo>
                  <a:pt x="342344" y="234949"/>
                </a:lnTo>
                <a:lnTo>
                  <a:pt x="342802" y="242569"/>
                </a:lnTo>
                <a:lnTo>
                  <a:pt x="356577" y="242569"/>
                </a:lnTo>
                <a:lnTo>
                  <a:pt x="356594" y="237489"/>
                </a:lnTo>
                <a:lnTo>
                  <a:pt x="358702" y="226059"/>
                </a:lnTo>
                <a:lnTo>
                  <a:pt x="361039" y="220979"/>
                </a:lnTo>
                <a:lnTo>
                  <a:pt x="367490" y="214629"/>
                </a:lnTo>
                <a:lnTo>
                  <a:pt x="370488" y="212089"/>
                </a:lnTo>
                <a:lnTo>
                  <a:pt x="376876" y="209549"/>
                </a:lnTo>
                <a:lnTo>
                  <a:pt x="420080" y="209549"/>
                </a:lnTo>
                <a:lnTo>
                  <a:pt x="412563" y="201929"/>
                </a:lnTo>
                <a:lnTo>
                  <a:pt x="407267" y="198119"/>
                </a:lnTo>
                <a:lnTo>
                  <a:pt x="397310" y="191769"/>
                </a:lnTo>
                <a:lnTo>
                  <a:pt x="381778" y="187959"/>
                </a:lnTo>
                <a:close/>
              </a:path>
              <a:path w="642620" h="614679">
                <a:moveTo>
                  <a:pt x="441849" y="44449"/>
                </a:moveTo>
                <a:lnTo>
                  <a:pt x="439868" y="44449"/>
                </a:lnTo>
                <a:lnTo>
                  <a:pt x="438407" y="45719"/>
                </a:lnTo>
                <a:lnTo>
                  <a:pt x="437506" y="45719"/>
                </a:lnTo>
                <a:lnTo>
                  <a:pt x="435334" y="48259"/>
                </a:lnTo>
                <a:lnTo>
                  <a:pt x="434064" y="48259"/>
                </a:lnTo>
                <a:lnTo>
                  <a:pt x="431194" y="52069"/>
                </a:lnTo>
                <a:lnTo>
                  <a:pt x="430101" y="53339"/>
                </a:lnTo>
                <a:lnTo>
                  <a:pt x="428577" y="54609"/>
                </a:lnTo>
                <a:lnTo>
                  <a:pt x="428006" y="55879"/>
                </a:lnTo>
                <a:lnTo>
                  <a:pt x="427244" y="57149"/>
                </a:lnTo>
                <a:lnTo>
                  <a:pt x="427142" y="58419"/>
                </a:lnTo>
                <a:lnTo>
                  <a:pt x="427498" y="59689"/>
                </a:lnTo>
                <a:lnTo>
                  <a:pt x="427790" y="59689"/>
                </a:lnTo>
                <a:lnTo>
                  <a:pt x="474158" y="106679"/>
                </a:lnTo>
                <a:lnTo>
                  <a:pt x="459718" y="106679"/>
                </a:lnTo>
                <a:lnTo>
                  <a:pt x="448008" y="110489"/>
                </a:lnTo>
                <a:lnTo>
                  <a:pt x="424361" y="142239"/>
                </a:lnTo>
                <a:lnTo>
                  <a:pt x="423777" y="148589"/>
                </a:lnTo>
                <a:lnTo>
                  <a:pt x="425771" y="162559"/>
                </a:lnTo>
                <a:lnTo>
                  <a:pt x="448504" y="196849"/>
                </a:lnTo>
                <a:lnTo>
                  <a:pt x="454244" y="203199"/>
                </a:lnTo>
                <a:lnTo>
                  <a:pt x="460289" y="207009"/>
                </a:lnTo>
                <a:lnTo>
                  <a:pt x="473002" y="215899"/>
                </a:lnTo>
                <a:lnTo>
                  <a:pt x="479377" y="218439"/>
                </a:lnTo>
                <a:lnTo>
                  <a:pt x="492141" y="220979"/>
                </a:lnTo>
                <a:lnTo>
                  <a:pt x="498516" y="220979"/>
                </a:lnTo>
                <a:lnTo>
                  <a:pt x="511229" y="217169"/>
                </a:lnTo>
                <a:lnTo>
                  <a:pt x="517300" y="213359"/>
                </a:lnTo>
                <a:lnTo>
                  <a:pt x="528438" y="201929"/>
                </a:lnTo>
                <a:lnTo>
                  <a:pt x="529896" y="199389"/>
                </a:lnTo>
                <a:lnTo>
                  <a:pt x="492395" y="199389"/>
                </a:lnTo>
                <a:lnTo>
                  <a:pt x="483429" y="196849"/>
                </a:lnTo>
                <a:lnTo>
                  <a:pt x="449075" y="163829"/>
                </a:lnTo>
                <a:lnTo>
                  <a:pt x="444249" y="146049"/>
                </a:lnTo>
                <a:lnTo>
                  <a:pt x="445888" y="137159"/>
                </a:lnTo>
                <a:lnTo>
                  <a:pt x="448148" y="133349"/>
                </a:lnTo>
                <a:lnTo>
                  <a:pt x="455819" y="125729"/>
                </a:lnTo>
                <a:lnTo>
                  <a:pt x="460924" y="123189"/>
                </a:lnTo>
                <a:lnTo>
                  <a:pt x="473345" y="120649"/>
                </a:lnTo>
                <a:lnTo>
                  <a:pt x="517703" y="120649"/>
                </a:lnTo>
                <a:lnTo>
                  <a:pt x="442382" y="45719"/>
                </a:lnTo>
                <a:lnTo>
                  <a:pt x="441849" y="44449"/>
                </a:lnTo>
                <a:close/>
              </a:path>
              <a:path w="642620" h="614679">
                <a:moveTo>
                  <a:pt x="517703" y="120649"/>
                </a:moveTo>
                <a:lnTo>
                  <a:pt x="480838" y="120649"/>
                </a:lnTo>
                <a:lnTo>
                  <a:pt x="489626" y="121919"/>
                </a:lnTo>
                <a:lnTo>
                  <a:pt x="521262" y="153669"/>
                </a:lnTo>
                <a:lnTo>
                  <a:pt x="521846" y="158749"/>
                </a:lnTo>
                <a:lnTo>
                  <a:pt x="522100" y="162559"/>
                </a:lnTo>
                <a:lnTo>
                  <a:pt x="521922" y="171449"/>
                </a:lnTo>
                <a:lnTo>
                  <a:pt x="521554" y="175259"/>
                </a:lnTo>
                <a:lnTo>
                  <a:pt x="519306" y="184149"/>
                </a:lnTo>
                <a:lnTo>
                  <a:pt x="516792" y="187959"/>
                </a:lnTo>
                <a:lnTo>
                  <a:pt x="515191" y="190499"/>
                </a:lnTo>
                <a:lnTo>
                  <a:pt x="509451" y="195579"/>
                </a:lnTo>
                <a:lnTo>
                  <a:pt x="505400" y="198119"/>
                </a:lnTo>
                <a:lnTo>
                  <a:pt x="496789" y="199389"/>
                </a:lnTo>
                <a:lnTo>
                  <a:pt x="529896" y="199389"/>
                </a:lnTo>
                <a:lnTo>
                  <a:pt x="532082" y="195579"/>
                </a:lnTo>
                <a:lnTo>
                  <a:pt x="536007" y="181609"/>
                </a:lnTo>
                <a:lnTo>
                  <a:pt x="536807" y="173989"/>
                </a:lnTo>
                <a:lnTo>
                  <a:pt x="536464" y="165099"/>
                </a:lnTo>
                <a:lnTo>
                  <a:pt x="560899" y="165099"/>
                </a:lnTo>
                <a:lnTo>
                  <a:pt x="560607" y="163829"/>
                </a:lnTo>
                <a:lnTo>
                  <a:pt x="560302" y="163829"/>
                </a:lnTo>
                <a:lnTo>
                  <a:pt x="559832" y="162559"/>
                </a:lnTo>
                <a:lnTo>
                  <a:pt x="517703" y="120649"/>
                </a:lnTo>
                <a:close/>
              </a:path>
              <a:path w="642620" h="614679">
                <a:moveTo>
                  <a:pt x="560835" y="165099"/>
                </a:moveTo>
                <a:lnTo>
                  <a:pt x="536464" y="165099"/>
                </a:lnTo>
                <a:lnTo>
                  <a:pt x="547386" y="176529"/>
                </a:lnTo>
                <a:lnTo>
                  <a:pt x="551209" y="176529"/>
                </a:lnTo>
                <a:lnTo>
                  <a:pt x="552047" y="175259"/>
                </a:lnTo>
                <a:lnTo>
                  <a:pt x="553914" y="173989"/>
                </a:lnTo>
                <a:lnTo>
                  <a:pt x="555006" y="172719"/>
                </a:lnTo>
                <a:lnTo>
                  <a:pt x="557406" y="170179"/>
                </a:lnTo>
                <a:lnTo>
                  <a:pt x="558346" y="170179"/>
                </a:lnTo>
                <a:lnTo>
                  <a:pt x="559743" y="167639"/>
                </a:lnTo>
                <a:lnTo>
                  <a:pt x="560251" y="166369"/>
                </a:lnTo>
                <a:lnTo>
                  <a:pt x="560835" y="165099"/>
                </a:lnTo>
                <a:close/>
              </a:path>
              <a:path w="642620" h="614679">
                <a:moveTo>
                  <a:pt x="586007" y="0"/>
                </a:moveTo>
                <a:lnTo>
                  <a:pt x="572189" y="0"/>
                </a:lnTo>
                <a:lnTo>
                  <a:pt x="565344" y="1269"/>
                </a:lnTo>
                <a:lnTo>
                  <a:pt x="530019" y="27939"/>
                </a:lnTo>
                <a:lnTo>
                  <a:pt x="524259" y="39369"/>
                </a:lnTo>
                <a:lnTo>
                  <a:pt x="521389" y="45719"/>
                </a:lnTo>
                <a:lnTo>
                  <a:pt x="520426" y="52069"/>
                </a:lnTo>
                <a:lnTo>
                  <a:pt x="520335" y="54609"/>
                </a:lnTo>
                <a:lnTo>
                  <a:pt x="521351" y="67309"/>
                </a:lnTo>
                <a:lnTo>
                  <a:pt x="542535" y="102869"/>
                </a:lnTo>
                <a:lnTo>
                  <a:pt x="547561" y="106679"/>
                </a:lnTo>
                <a:lnTo>
                  <a:pt x="552622" y="111759"/>
                </a:lnTo>
                <a:lnTo>
                  <a:pt x="557715" y="114299"/>
                </a:lnTo>
                <a:lnTo>
                  <a:pt x="562842" y="118109"/>
                </a:lnTo>
                <a:lnTo>
                  <a:pt x="569700" y="121919"/>
                </a:lnTo>
                <a:lnTo>
                  <a:pt x="576583" y="123189"/>
                </a:lnTo>
                <a:lnTo>
                  <a:pt x="590401" y="124459"/>
                </a:lnTo>
                <a:lnTo>
                  <a:pt x="597246" y="123189"/>
                </a:lnTo>
                <a:lnTo>
                  <a:pt x="610772" y="118109"/>
                </a:lnTo>
                <a:lnTo>
                  <a:pt x="617414" y="113029"/>
                </a:lnTo>
                <a:lnTo>
                  <a:pt x="626633" y="104139"/>
                </a:lnTo>
                <a:lnTo>
                  <a:pt x="588674" y="104139"/>
                </a:lnTo>
                <a:lnTo>
                  <a:pt x="579276" y="102869"/>
                </a:lnTo>
                <a:lnTo>
                  <a:pt x="548415" y="77469"/>
                </a:lnTo>
                <a:lnTo>
                  <a:pt x="539410" y="53339"/>
                </a:lnTo>
                <a:lnTo>
                  <a:pt x="539804" y="48259"/>
                </a:lnTo>
                <a:lnTo>
                  <a:pt x="573992" y="19049"/>
                </a:lnTo>
                <a:lnTo>
                  <a:pt x="617548" y="19049"/>
                </a:lnTo>
                <a:lnTo>
                  <a:pt x="615054" y="16509"/>
                </a:lnTo>
                <a:lnTo>
                  <a:pt x="604925" y="8889"/>
                </a:lnTo>
                <a:lnTo>
                  <a:pt x="599786" y="6349"/>
                </a:lnTo>
                <a:lnTo>
                  <a:pt x="592903" y="2539"/>
                </a:lnTo>
                <a:lnTo>
                  <a:pt x="586007" y="0"/>
                </a:lnTo>
                <a:close/>
              </a:path>
              <a:path w="642620" h="614679">
                <a:moveTo>
                  <a:pt x="617548" y="19049"/>
                </a:moveTo>
                <a:lnTo>
                  <a:pt x="573992" y="19049"/>
                </a:lnTo>
                <a:lnTo>
                  <a:pt x="583403" y="21589"/>
                </a:lnTo>
                <a:lnTo>
                  <a:pt x="597272" y="29209"/>
                </a:lnTo>
                <a:lnTo>
                  <a:pt x="601704" y="33019"/>
                </a:lnTo>
                <a:lnTo>
                  <a:pt x="605984" y="38099"/>
                </a:lnTo>
                <a:lnTo>
                  <a:pt x="610556" y="41909"/>
                </a:lnTo>
                <a:lnTo>
                  <a:pt x="614277" y="46989"/>
                </a:lnTo>
                <a:lnTo>
                  <a:pt x="619992" y="55879"/>
                </a:lnTo>
                <a:lnTo>
                  <a:pt x="621795" y="60959"/>
                </a:lnTo>
                <a:lnTo>
                  <a:pt x="623281" y="71119"/>
                </a:lnTo>
                <a:lnTo>
                  <a:pt x="622849" y="74929"/>
                </a:lnTo>
                <a:lnTo>
                  <a:pt x="593436" y="104139"/>
                </a:lnTo>
                <a:lnTo>
                  <a:pt x="626633" y="104139"/>
                </a:lnTo>
                <a:lnTo>
                  <a:pt x="630584" y="100329"/>
                </a:lnTo>
                <a:lnTo>
                  <a:pt x="635359" y="92709"/>
                </a:lnTo>
                <a:lnTo>
                  <a:pt x="641099" y="78739"/>
                </a:lnTo>
                <a:lnTo>
                  <a:pt x="642268" y="71119"/>
                </a:lnTo>
                <a:lnTo>
                  <a:pt x="641150" y="55879"/>
                </a:lnTo>
                <a:lnTo>
                  <a:pt x="620043" y="21589"/>
                </a:lnTo>
                <a:lnTo>
                  <a:pt x="617548" y="19049"/>
                </a:lnTo>
                <a:close/>
              </a:path>
            </a:pathLst>
          </a:custGeom>
          <a:solidFill>
            <a:srgbClr val="59595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9" name="object 69"/>
          <p:cNvSpPr/>
          <p:nvPr/>
        </p:nvSpPr>
        <p:spPr>
          <a:xfrm>
            <a:off x="4581474" y="5062048"/>
            <a:ext cx="594360" cy="516890"/>
          </a:xfrm>
          <a:custGeom>
            <a:avLst/>
            <a:gdLst/>
            <a:ahLst/>
            <a:cxnLst/>
            <a:rect l="l" t="t" r="r" b="b"/>
            <a:pathLst>
              <a:path w="594360" h="516889">
                <a:moveTo>
                  <a:pt x="76240" y="417830"/>
                </a:moveTo>
                <a:lnTo>
                  <a:pt x="45885" y="417830"/>
                </a:lnTo>
                <a:lnTo>
                  <a:pt x="144945" y="516889"/>
                </a:lnTo>
                <a:lnTo>
                  <a:pt x="148920" y="516889"/>
                </a:lnTo>
                <a:lnTo>
                  <a:pt x="149885" y="515619"/>
                </a:lnTo>
                <a:lnTo>
                  <a:pt x="152171" y="514350"/>
                </a:lnTo>
                <a:lnTo>
                  <a:pt x="153441" y="513080"/>
                </a:lnTo>
                <a:lnTo>
                  <a:pt x="156311" y="510539"/>
                </a:lnTo>
                <a:lnTo>
                  <a:pt x="157454" y="509269"/>
                </a:lnTo>
                <a:lnTo>
                  <a:pt x="159092" y="506730"/>
                </a:lnTo>
                <a:lnTo>
                  <a:pt x="159702" y="505459"/>
                </a:lnTo>
                <a:lnTo>
                  <a:pt x="160464" y="504189"/>
                </a:lnTo>
                <a:lnTo>
                  <a:pt x="160362" y="502919"/>
                </a:lnTo>
                <a:lnTo>
                  <a:pt x="160070" y="501650"/>
                </a:lnTo>
                <a:lnTo>
                  <a:pt x="76240" y="417830"/>
                </a:lnTo>
                <a:close/>
              </a:path>
              <a:path w="594360" h="516889">
                <a:moveTo>
                  <a:pt x="83108" y="356870"/>
                </a:moveTo>
                <a:lnTo>
                  <a:pt x="81165" y="356870"/>
                </a:lnTo>
                <a:lnTo>
                  <a:pt x="80632" y="358139"/>
                </a:lnTo>
                <a:lnTo>
                  <a:pt x="609" y="438150"/>
                </a:lnTo>
                <a:lnTo>
                  <a:pt x="292" y="438150"/>
                </a:lnTo>
                <a:lnTo>
                  <a:pt x="0" y="439419"/>
                </a:lnTo>
                <a:lnTo>
                  <a:pt x="660" y="441959"/>
                </a:lnTo>
                <a:lnTo>
                  <a:pt x="1155" y="441959"/>
                </a:lnTo>
                <a:lnTo>
                  <a:pt x="2565" y="444500"/>
                </a:lnTo>
                <a:lnTo>
                  <a:pt x="3479" y="445769"/>
                </a:lnTo>
                <a:lnTo>
                  <a:pt x="5702" y="448309"/>
                </a:lnTo>
                <a:lnTo>
                  <a:pt x="6743" y="448309"/>
                </a:lnTo>
                <a:lnTo>
                  <a:pt x="8674" y="449580"/>
                </a:lnTo>
                <a:lnTo>
                  <a:pt x="9525" y="450850"/>
                </a:lnTo>
                <a:lnTo>
                  <a:pt x="13436" y="450850"/>
                </a:lnTo>
                <a:lnTo>
                  <a:pt x="45885" y="417830"/>
                </a:lnTo>
                <a:lnTo>
                  <a:pt x="76240" y="417830"/>
                </a:lnTo>
                <a:lnTo>
                  <a:pt x="60998" y="402589"/>
                </a:lnTo>
                <a:lnTo>
                  <a:pt x="93459" y="370839"/>
                </a:lnTo>
                <a:lnTo>
                  <a:pt x="94056" y="368300"/>
                </a:lnTo>
                <a:lnTo>
                  <a:pt x="93548" y="365759"/>
                </a:lnTo>
                <a:lnTo>
                  <a:pt x="93078" y="365759"/>
                </a:lnTo>
                <a:lnTo>
                  <a:pt x="91668" y="363220"/>
                </a:lnTo>
                <a:lnTo>
                  <a:pt x="90766" y="363220"/>
                </a:lnTo>
                <a:lnTo>
                  <a:pt x="88531" y="360680"/>
                </a:lnTo>
                <a:lnTo>
                  <a:pt x="87490" y="359409"/>
                </a:lnTo>
                <a:lnTo>
                  <a:pt x="85559" y="358139"/>
                </a:lnTo>
                <a:lnTo>
                  <a:pt x="84683" y="358139"/>
                </a:lnTo>
                <a:lnTo>
                  <a:pt x="83108" y="356870"/>
                </a:lnTo>
                <a:close/>
              </a:path>
              <a:path w="594360" h="516889">
                <a:moveTo>
                  <a:pt x="220547" y="344170"/>
                </a:moveTo>
                <a:lnTo>
                  <a:pt x="186512" y="344170"/>
                </a:lnTo>
                <a:lnTo>
                  <a:pt x="189509" y="345439"/>
                </a:lnTo>
                <a:lnTo>
                  <a:pt x="195478" y="349250"/>
                </a:lnTo>
                <a:lnTo>
                  <a:pt x="198501" y="351789"/>
                </a:lnTo>
                <a:lnTo>
                  <a:pt x="207695" y="360680"/>
                </a:lnTo>
                <a:lnTo>
                  <a:pt x="190639" y="377189"/>
                </a:lnTo>
                <a:lnTo>
                  <a:pt x="185648" y="383539"/>
                </a:lnTo>
                <a:lnTo>
                  <a:pt x="177977" y="396239"/>
                </a:lnTo>
                <a:lnTo>
                  <a:pt x="175437" y="401320"/>
                </a:lnTo>
                <a:lnTo>
                  <a:pt x="172986" y="412750"/>
                </a:lnTo>
                <a:lnTo>
                  <a:pt x="173101" y="417830"/>
                </a:lnTo>
                <a:lnTo>
                  <a:pt x="199910" y="447039"/>
                </a:lnTo>
                <a:lnTo>
                  <a:pt x="204279" y="448309"/>
                </a:lnTo>
                <a:lnTo>
                  <a:pt x="213131" y="447039"/>
                </a:lnTo>
                <a:lnTo>
                  <a:pt x="240544" y="427989"/>
                </a:lnTo>
                <a:lnTo>
                  <a:pt x="206260" y="427989"/>
                </a:lnTo>
                <a:lnTo>
                  <a:pt x="201688" y="425450"/>
                </a:lnTo>
                <a:lnTo>
                  <a:pt x="195186" y="419100"/>
                </a:lnTo>
                <a:lnTo>
                  <a:pt x="193509" y="416559"/>
                </a:lnTo>
                <a:lnTo>
                  <a:pt x="191643" y="411480"/>
                </a:lnTo>
                <a:lnTo>
                  <a:pt x="191477" y="407669"/>
                </a:lnTo>
                <a:lnTo>
                  <a:pt x="192709" y="401320"/>
                </a:lnTo>
                <a:lnTo>
                  <a:pt x="194144" y="398780"/>
                </a:lnTo>
                <a:lnTo>
                  <a:pt x="198653" y="391159"/>
                </a:lnTo>
                <a:lnTo>
                  <a:pt x="201777" y="387350"/>
                </a:lnTo>
                <a:lnTo>
                  <a:pt x="218147" y="370839"/>
                </a:lnTo>
                <a:lnTo>
                  <a:pt x="247147" y="370839"/>
                </a:lnTo>
                <a:lnTo>
                  <a:pt x="220547" y="344170"/>
                </a:lnTo>
                <a:close/>
              </a:path>
              <a:path w="594360" h="516889">
                <a:moveTo>
                  <a:pt x="247147" y="370839"/>
                </a:moveTo>
                <a:lnTo>
                  <a:pt x="218147" y="370839"/>
                </a:lnTo>
                <a:lnTo>
                  <a:pt x="234937" y="387350"/>
                </a:lnTo>
                <a:lnTo>
                  <a:pt x="235140" y="391159"/>
                </a:lnTo>
                <a:lnTo>
                  <a:pt x="216331" y="427989"/>
                </a:lnTo>
                <a:lnTo>
                  <a:pt x="240544" y="427989"/>
                </a:lnTo>
                <a:lnTo>
                  <a:pt x="243154" y="424180"/>
                </a:lnTo>
                <a:lnTo>
                  <a:pt x="247548" y="411480"/>
                </a:lnTo>
                <a:lnTo>
                  <a:pt x="248526" y="403859"/>
                </a:lnTo>
                <a:lnTo>
                  <a:pt x="248285" y="397509"/>
                </a:lnTo>
                <a:lnTo>
                  <a:pt x="268414" y="397509"/>
                </a:lnTo>
                <a:lnTo>
                  <a:pt x="269062" y="396239"/>
                </a:lnTo>
                <a:lnTo>
                  <a:pt x="269443" y="396239"/>
                </a:lnTo>
                <a:lnTo>
                  <a:pt x="269671" y="393700"/>
                </a:lnTo>
                <a:lnTo>
                  <a:pt x="269379" y="393700"/>
                </a:lnTo>
                <a:lnTo>
                  <a:pt x="268681" y="392430"/>
                </a:lnTo>
                <a:lnTo>
                  <a:pt x="247147" y="370839"/>
                </a:lnTo>
                <a:close/>
              </a:path>
              <a:path w="594360" h="516889">
                <a:moveTo>
                  <a:pt x="268414" y="397509"/>
                </a:moveTo>
                <a:lnTo>
                  <a:pt x="248285" y="397509"/>
                </a:lnTo>
                <a:lnTo>
                  <a:pt x="256895" y="406400"/>
                </a:lnTo>
                <a:lnTo>
                  <a:pt x="259156" y="406400"/>
                </a:lnTo>
                <a:lnTo>
                  <a:pt x="260083" y="405130"/>
                </a:lnTo>
                <a:lnTo>
                  <a:pt x="262242" y="403859"/>
                </a:lnTo>
                <a:lnTo>
                  <a:pt x="263550" y="402589"/>
                </a:lnTo>
                <a:lnTo>
                  <a:pt x="266661" y="400050"/>
                </a:lnTo>
                <a:lnTo>
                  <a:pt x="267766" y="398780"/>
                </a:lnTo>
                <a:lnTo>
                  <a:pt x="268414" y="397509"/>
                </a:lnTo>
                <a:close/>
              </a:path>
              <a:path w="594360" h="516889">
                <a:moveTo>
                  <a:pt x="191071" y="323850"/>
                </a:moveTo>
                <a:lnTo>
                  <a:pt x="181165" y="323850"/>
                </a:lnTo>
                <a:lnTo>
                  <a:pt x="176060" y="325120"/>
                </a:lnTo>
                <a:lnTo>
                  <a:pt x="165519" y="331470"/>
                </a:lnTo>
                <a:lnTo>
                  <a:pt x="160032" y="335280"/>
                </a:lnTo>
                <a:lnTo>
                  <a:pt x="151307" y="344170"/>
                </a:lnTo>
                <a:lnTo>
                  <a:pt x="148564" y="346709"/>
                </a:lnTo>
                <a:lnTo>
                  <a:pt x="134683" y="378459"/>
                </a:lnTo>
                <a:lnTo>
                  <a:pt x="134988" y="379730"/>
                </a:lnTo>
                <a:lnTo>
                  <a:pt x="136283" y="382270"/>
                </a:lnTo>
                <a:lnTo>
                  <a:pt x="137337" y="383539"/>
                </a:lnTo>
                <a:lnTo>
                  <a:pt x="139674" y="386080"/>
                </a:lnTo>
                <a:lnTo>
                  <a:pt x="140538" y="386080"/>
                </a:lnTo>
                <a:lnTo>
                  <a:pt x="142240" y="387350"/>
                </a:lnTo>
                <a:lnTo>
                  <a:pt x="143027" y="388620"/>
                </a:lnTo>
                <a:lnTo>
                  <a:pt x="146850" y="388620"/>
                </a:lnTo>
                <a:lnTo>
                  <a:pt x="148031" y="387350"/>
                </a:lnTo>
                <a:lnTo>
                  <a:pt x="148666" y="386080"/>
                </a:lnTo>
                <a:lnTo>
                  <a:pt x="149847" y="381000"/>
                </a:lnTo>
                <a:lnTo>
                  <a:pt x="150698" y="378459"/>
                </a:lnTo>
                <a:lnTo>
                  <a:pt x="180543" y="344170"/>
                </a:lnTo>
                <a:lnTo>
                  <a:pt x="220547" y="344170"/>
                </a:lnTo>
                <a:lnTo>
                  <a:pt x="210413" y="334009"/>
                </a:lnTo>
                <a:lnTo>
                  <a:pt x="205549" y="330200"/>
                </a:lnTo>
                <a:lnTo>
                  <a:pt x="195948" y="325120"/>
                </a:lnTo>
                <a:lnTo>
                  <a:pt x="191071" y="323850"/>
                </a:lnTo>
                <a:close/>
              </a:path>
              <a:path w="594360" h="516889">
                <a:moveTo>
                  <a:pt x="277723" y="232409"/>
                </a:moveTo>
                <a:lnTo>
                  <a:pt x="274383" y="232409"/>
                </a:lnTo>
                <a:lnTo>
                  <a:pt x="267639" y="233679"/>
                </a:lnTo>
                <a:lnTo>
                  <a:pt x="239826" y="266700"/>
                </a:lnTo>
                <a:lnTo>
                  <a:pt x="239220" y="275589"/>
                </a:lnTo>
                <a:lnTo>
                  <a:pt x="239687" y="284480"/>
                </a:lnTo>
                <a:lnTo>
                  <a:pt x="215061" y="284480"/>
                </a:lnTo>
                <a:lnTo>
                  <a:pt x="215671" y="287019"/>
                </a:lnTo>
                <a:lnTo>
                  <a:pt x="295694" y="367030"/>
                </a:lnTo>
                <a:lnTo>
                  <a:pt x="297903" y="367030"/>
                </a:lnTo>
                <a:lnTo>
                  <a:pt x="299478" y="365759"/>
                </a:lnTo>
                <a:lnTo>
                  <a:pt x="300405" y="365759"/>
                </a:lnTo>
                <a:lnTo>
                  <a:pt x="302514" y="364489"/>
                </a:lnTo>
                <a:lnTo>
                  <a:pt x="303745" y="363220"/>
                </a:lnTo>
                <a:lnTo>
                  <a:pt x="306616" y="359409"/>
                </a:lnTo>
                <a:lnTo>
                  <a:pt x="307759" y="358139"/>
                </a:lnTo>
                <a:lnTo>
                  <a:pt x="309397" y="356870"/>
                </a:lnTo>
                <a:lnTo>
                  <a:pt x="310540" y="354330"/>
                </a:lnTo>
                <a:lnTo>
                  <a:pt x="310642" y="353059"/>
                </a:lnTo>
                <a:lnTo>
                  <a:pt x="310464" y="353059"/>
                </a:lnTo>
                <a:lnTo>
                  <a:pt x="310184" y="351789"/>
                </a:lnTo>
                <a:lnTo>
                  <a:pt x="254444" y="295909"/>
                </a:lnTo>
                <a:lnTo>
                  <a:pt x="253453" y="287019"/>
                </a:lnTo>
                <a:lnTo>
                  <a:pt x="253365" y="279400"/>
                </a:lnTo>
                <a:lnTo>
                  <a:pt x="255003" y="267969"/>
                </a:lnTo>
                <a:lnTo>
                  <a:pt x="257086" y="262889"/>
                </a:lnTo>
                <a:lnTo>
                  <a:pt x="263118" y="256539"/>
                </a:lnTo>
                <a:lnTo>
                  <a:pt x="265976" y="255269"/>
                </a:lnTo>
                <a:lnTo>
                  <a:pt x="272008" y="254000"/>
                </a:lnTo>
                <a:lnTo>
                  <a:pt x="314721" y="254000"/>
                </a:lnTo>
                <a:lnTo>
                  <a:pt x="305854" y="245109"/>
                </a:lnTo>
                <a:lnTo>
                  <a:pt x="304914" y="236219"/>
                </a:lnTo>
                <a:lnTo>
                  <a:pt x="304901" y="234950"/>
                </a:lnTo>
                <a:lnTo>
                  <a:pt x="290918" y="234950"/>
                </a:lnTo>
                <a:lnTo>
                  <a:pt x="287629" y="233679"/>
                </a:lnTo>
                <a:lnTo>
                  <a:pt x="284340" y="233679"/>
                </a:lnTo>
                <a:lnTo>
                  <a:pt x="277723" y="232409"/>
                </a:lnTo>
                <a:close/>
              </a:path>
              <a:path w="594360" h="516889">
                <a:moveTo>
                  <a:pt x="314721" y="254000"/>
                </a:moveTo>
                <a:lnTo>
                  <a:pt x="275158" y="254000"/>
                </a:lnTo>
                <a:lnTo>
                  <a:pt x="281724" y="255269"/>
                </a:lnTo>
                <a:lnTo>
                  <a:pt x="285051" y="256539"/>
                </a:lnTo>
                <a:lnTo>
                  <a:pt x="291858" y="260350"/>
                </a:lnTo>
                <a:lnTo>
                  <a:pt x="295224" y="262889"/>
                </a:lnTo>
                <a:lnTo>
                  <a:pt x="347091" y="314959"/>
                </a:lnTo>
                <a:lnTo>
                  <a:pt x="350888" y="314959"/>
                </a:lnTo>
                <a:lnTo>
                  <a:pt x="351828" y="313689"/>
                </a:lnTo>
                <a:lnTo>
                  <a:pt x="353999" y="312419"/>
                </a:lnTo>
                <a:lnTo>
                  <a:pt x="355206" y="311150"/>
                </a:lnTo>
                <a:lnTo>
                  <a:pt x="357962" y="308609"/>
                </a:lnTo>
                <a:lnTo>
                  <a:pt x="359079" y="307339"/>
                </a:lnTo>
                <a:lnTo>
                  <a:pt x="360718" y="304800"/>
                </a:lnTo>
                <a:lnTo>
                  <a:pt x="361289" y="304800"/>
                </a:lnTo>
                <a:lnTo>
                  <a:pt x="361937" y="302259"/>
                </a:lnTo>
                <a:lnTo>
                  <a:pt x="361873" y="300989"/>
                </a:lnTo>
                <a:lnTo>
                  <a:pt x="361594" y="300989"/>
                </a:lnTo>
                <a:lnTo>
                  <a:pt x="314721" y="254000"/>
                </a:lnTo>
                <a:close/>
              </a:path>
              <a:path w="594360" h="516889">
                <a:moveTo>
                  <a:pt x="228765" y="273050"/>
                </a:moveTo>
                <a:lnTo>
                  <a:pt x="225107" y="273050"/>
                </a:lnTo>
                <a:lnTo>
                  <a:pt x="224282" y="274319"/>
                </a:lnTo>
                <a:lnTo>
                  <a:pt x="222402" y="275589"/>
                </a:lnTo>
                <a:lnTo>
                  <a:pt x="221284" y="276859"/>
                </a:lnTo>
                <a:lnTo>
                  <a:pt x="218655" y="279400"/>
                </a:lnTo>
                <a:lnTo>
                  <a:pt x="217614" y="279400"/>
                </a:lnTo>
                <a:lnTo>
                  <a:pt x="216154" y="281939"/>
                </a:lnTo>
                <a:lnTo>
                  <a:pt x="215658" y="283209"/>
                </a:lnTo>
                <a:lnTo>
                  <a:pt x="215125" y="284480"/>
                </a:lnTo>
                <a:lnTo>
                  <a:pt x="239687" y="284480"/>
                </a:lnTo>
                <a:lnTo>
                  <a:pt x="228765" y="273050"/>
                </a:lnTo>
                <a:close/>
              </a:path>
              <a:path w="594360" h="516889">
                <a:moveTo>
                  <a:pt x="365675" y="201929"/>
                </a:moveTo>
                <a:lnTo>
                  <a:pt x="326656" y="201929"/>
                </a:lnTo>
                <a:lnTo>
                  <a:pt x="333209" y="203199"/>
                </a:lnTo>
                <a:lnTo>
                  <a:pt x="336524" y="204469"/>
                </a:lnTo>
                <a:lnTo>
                  <a:pt x="346544" y="212089"/>
                </a:lnTo>
                <a:lnTo>
                  <a:pt x="398411" y="264159"/>
                </a:lnTo>
                <a:lnTo>
                  <a:pt x="400710" y="264159"/>
                </a:lnTo>
                <a:lnTo>
                  <a:pt x="402297" y="262889"/>
                </a:lnTo>
                <a:lnTo>
                  <a:pt x="403212" y="262889"/>
                </a:lnTo>
                <a:lnTo>
                  <a:pt x="405320" y="261619"/>
                </a:lnTo>
                <a:lnTo>
                  <a:pt x="406590" y="260350"/>
                </a:lnTo>
                <a:lnTo>
                  <a:pt x="409460" y="256539"/>
                </a:lnTo>
                <a:lnTo>
                  <a:pt x="410565" y="256539"/>
                </a:lnTo>
                <a:lnTo>
                  <a:pt x="412203" y="254000"/>
                </a:lnTo>
                <a:lnTo>
                  <a:pt x="413346" y="251459"/>
                </a:lnTo>
                <a:lnTo>
                  <a:pt x="413448" y="250189"/>
                </a:lnTo>
                <a:lnTo>
                  <a:pt x="413283" y="250189"/>
                </a:lnTo>
                <a:lnTo>
                  <a:pt x="413004" y="248919"/>
                </a:lnTo>
                <a:lnTo>
                  <a:pt x="412534" y="248919"/>
                </a:lnTo>
                <a:lnTo>
                  <a:pt x="365675" y="201929"/>
                </a:lnTo>
                <a:close/>
              </a:path>
              <a:path w="594360" h="516889">
                <a:moveTo>
                  <a:pt x="426986" y="85089"/>
                </a:moveTo>
                <a:lnTo>
                  <a:pt x="420649" y="85089"/>
                </a:lnTo>
                <a:lnTo>
                  <a:pt x="408114" y="88899"/>
                </a:lnTo>
                <a:lnTo>
                  <a:pt x="384505" y="120650"/>
                </a:lnTo>
                <a:lnTo>
                  <a:pt x="382828" y="140969"/>
                </a:lnTo>
                <a:lnTo>
                  <a:pt x="358305" y="140969"/>
                </a:lnTo>
                <a:lnTo>
                  <a:pt x="358597" y="142239"/>
                </a:lnTo>
                <a:lnTo>
                  <a:pt x="358927" y="143509"/>
                </a:lnTo>
                <a:lnTo>
                  <a:pt x="470382" y="254000"/>
                </a:lnTo>
                <a:lnTo>
                  <a:pt x="470903" y="255269"/>
                </a:lnTo>
                <a:lnTo>
                  <a:pt x="472681" y="255269"/>
                </a:lnTo>
                <a:lnTo>
                  <a:pt x="474268" y="254000"/>
                </a:lnTo>
                <a:lnTo>
                  <a:pt x="475183" y="254000"/>
                </a:lnTo>
                <a:lnTo>
                  <a:pt x="477304" y="252729"/>
                </a:lnTo>
                <a:lnTo>
                  <a:pt x="478523" y="251459"/>
                </a:lnTo>
                <a:lnTo>
                  <a:pt x="481393" y="247650"/>
                </a:lnTo>
                <a:lnTo>
                  <a:pt x="482536" y="246379"/>
                </a:lnTo>
                <a:lnTo>
                  <a:pt x="484187" y="245109"/>
                </a:lnTo>
                <a:lnTo>
                  <a:pt x="484733" y="243839"/>
                </a:lnTo>
                <a:lnTo>
                  <a:pt x="485330" y="242569"/>
                </a:lnTo>
                <a:lnTo>
                  <a:pt x="485406" y="241300"/>
                </a:lnTo>
                <a:lnTo>
                  <a:pt x="485178" y="240029"/>
                </a:lnTo>
                <a:lnTo>
                  <a:pt x="484886" y="240029"/>
                </a:lnTo>
                <a:lnTo>
                  <a:pt x="444868" y="199389"/>
                </a:lnTo>
                <a:lnTo>
                  <a:pt x="459600" y="199389"/>
                </a:lnTo>
                <a:lnTo>
                  <a:pt x="462749" y="198119"/>
                </a:lnTo>
                <a:lnTo>
                  <a:pt x="468553" y="196849"/>
                </a:lnTo>
                <a:lnTo>
                  <a:pt x="471233" y="195579"/>
                </a:lnTo>
                <a:lnTo>
                  <a:pt x="476161" y="191769"/>
                </a:lnTo>
                <a:lnTo>
                  <a:pt x="478561" y="190499"/>
                </a:lnTo>
                <a:lnTo>
                  <a:pt x="483793" y="185419"/>
                </a:lnTo>
                <a:lnTo>
                  <a:pt x="438277" y="185419"/>
                </a:lnTo>
                <a:lnTo>
                  <a:pt x="429412" y="184149"/>
                </a:lnTo>
                <a:lnTo>
                  <a:pt x="397954" y="153669"/>
                </a:lnTo>
                <a:lnTo>
                  <a:pt x="397383" y="147319"/>
                </a:lnTo>
                <a:lnTo>
                  <a:pt x="397141" y="143509"/>
                </a:lnTo>
                <a:lnTo>
                  <a:pt x="397344" y="134619"/>
                </a:lnTo>
                <a:lnTo>
                  <a:pt x="422478" y="106679"/>
                </a:lnTo>
                <a:lnTo>
                  <a:pt x="468238" y="106679"/>
                </a:lnTo>
                <a:lnTo>
                  <a:pt x="464794" y="102869"/>
                </a:lnTo>
                <a:lnTo>
                  <a:pt x="458774" y="99059"/>
                </a:lnTo>
                <a:lnTo>
                  <a:pt x="446176" y="90169"/>
                </a:lnTo>
                <a:lnTo>
                  <a:pt x="439826" y="87629"/>
                </a:lnTo>
                <a:lnTo>
                  <a:pt x="426986" y="85089"/>
                </a:lnTo>
                <a:close/>
              </a:path>
              <a:path w="594360" h="516889">
                <a:moveTo>
                  <a:pt x="328282" y="180339"/>
                </a:moveTo>
                <a:lnTo>
                  <a:pt x="323088" y="180339"/>
                </a:lnTo>
                <a:lnTo>
                  <a:pt x="312610" y="184149"/>
                </a:lnTo>
                <a:lnTo>
                  <a:pt x="291515" y="215900"/>
                </a:lnTo>
                <a:lnTo>
                  <a:pt x="290753" y="224789"/>
                </a:lnTo>
                <a:lnTo>
                  <a:pt x="290798" y="232409"/>
                </a:lnTo>
                <a:lnTo>
                  <a:pt x="290918" y="234950"/>
                </a:lnTo>
                <a:lnTo>
                  <a:pt x="304901" y="234950"/>
                </a:lnTo>
                <a:lnTo>
                  <a:pt x="304838" y="228600"/>
                </a:lnTo>
                <a:lnTo>
                  <a:pt x="306425" y="215900"/>
                </a:lnTo>
                <a:lnTo>
                  <a:pt x="308495" y="212089"/>
                </a:lnTo>
                <a:lnTo>
                  <a:pt x="314528" y="205739"/>
                </a:lnTo>
                <a:lnTo>
                  <a:pt x="317398" y="204469"/>
                </a:lnTo>
                <a:lnTo>
                  <a:pt x="323481" y="201929"/>
                </a:lnTo>
                <a:lnTo>
                  <a:pt x="365675" y="201929"/>
                </a:lnTo>
                <a:lnTo>
                  <a:pt x="358076" y="194310"/>
                </a:lnTo>
                <a:lnTo>
                  <a:pt x="353390" y="190499"/>
                </a:lnTo>
                <a:lnTo>
                  <a:pt x="343547" y="184149"/>
                </a:lnTo>
                <a:lnTo>
                  <a:pt x="338531" y="181610"/>
                </a:lnTo>
                <a:lnTo>
                  <a:pt x="328282" y="180339"/>
                </a:lnTo>
                <a:close/>
              </a:path>
              <a:path w="594360" h="516889">
                <a:moveTo>
                  <a:pt x="468238" y="106679"/>
                </a:moveTo>
                <a:lnTo>
                  <a:pt x="426834" y="106679"/>
                </a:lnTo>
                <a:lnTo>
                  <a:pt x="435698" y="109219"/>
                </a:lnTo>
                <a:lnTo>
                  <a:pt x="440118" y="111759"/>
                </a:lnTo>
                <a:lnTo>
                  <a:pt x="469874" y="142239"/>
                </a:lnTo>
                <a:lnTo>
                  <a:pt x="474802" y="160019"/>
                </a:lnTo>
                <a:lnTo>
                  <a:pt x="473075" y="168910"/>
                </a:lnTo>
                <a:lnTo>
                  <a:pt x="470814" y="172719"/>
                </a:lnTo>
                <a:lnTo>
                  <a:pt x="463207" y="180339"/>
                </a:lnTo>
                <a:lnTo>
                  <a:pt x="458152" y="182879"/>
                </a:lnTo>
                <a:lnTo>
                  <a:pt x="445795" y="185419"/>
                </a:lnTo>
                <a:lnTo>
                  <a:pt x="483793" y="185419"/>
                </a:lnTo>
                <a:lnTo>
                  <a:pt x="486410" y="182879"/>
                </a:lnTo>
                <a:lnTo>
                  <a:pt x="490258" y="176529"/>
                </a:lnTo>
                <a:lnTo>
                  <a:pt x="494652" y="163829"/>
                </a:lnTo>
                <a:lnTo>
                  <a:pt x="495287" y="157479"/>
                </a:lnTo>
                <a:lnTo>
                  <a:pt x="493407" y="143509"/>
                </a:lnTo>
                <a:lnTo>
                  <a:pt x="470535" y="109219"/>
                </a:lnTo>
                <a:lnTo>
                  <a:pt x="468238" y="106679"/>
                </a:lnTo>
                <a:close/>
              </a:path>
              <a:path w="594360" h="516889">
                <a:moveTo>
                  <a:pt x="371144" y="129539"/>
                </a:moveTo>
                <a:lnTo>
                  <a:pt x="369443" y="129539"/>
                </a:lnTo>
                <a:lnTo>
                  <a:pt x="367931" y="130809"/>
                </a:lnTo>
                <a:lnTo>
                  <a:pt x="367106" y="130809"/>
                </a:lnTo>
                <a:lnTo>
                  <a:pt x="365353" y="132079"/>
                </a:lnTo>
                <a:lnTo>
                  <a:pt x="364299" y="133350"/>
                </a:lnTo>
                <a:lnTo>
                  <a:pt x="361886" y="135889"/>
                </a:lnTo>
                <a:lnTo>
                  <a:pt x="360934" y="137159"/>
                </a:lnTo>
                <a:lnTo>
                  <a:pt x="359473" y="138429"/>
                </a:lnTo>
                <a:lnTo>
                  <a:pt x="358965" y="139700"/>
                </a:lnTo>
                <a:lnTo>
                  <a:pt x="358381" y="140969"/>
                </a:lnTo>
                <a:lnTo>
                  <a:pt x="382828" y="140969"/>
                </a:lnTo>
                <a:lnTo>
                  <a:pt x="371678" y="130809"/>
                </a:lnTo>
                <a:lnTo>
                  <a:pt x="371144" y="129539"/>
                </a:lnTo>
                <a:close/>
              </a:path>
              <a:path w="594360" h="516889">
                <a:moveTo>
                  <a:pt x="544915" y="20319"/>
                </a:moveTo>
                <a:lnTo>
                  <a:pt x="510882" y="20319"/>
                </a:lnTo>
                <a:lnTo>
                  <a:pt x="519849" y="24129"/>
                </a:lnTo>
                <a:lnTo>
                  <a:pt x="522859" y="26669"/>
                </a:lnTo>
                <a:lnTo>
                  <a:pt x="532053" y="35559"/>
                </a:lnTo>
                <a:lnTo>
                  <a:pt x="515010" y="53339"/>
                </a:lnTo>
                <a:lnTo>
                  <a:pt x="510019" y="59689"/>
                </a:lnTo>
                <a:lnTo>
                  <a:pt x="502348" y="71119"/>
                </a:lnTo>
                <a:lnTo>
                  <a:pt x="499808" y="77469"/>
                </a:lnTo>
                <a:lnTo>
                  <a:pt x="497344" y="87629"/>
                </a:lnTo>
                <a:lnTo>
                  <a:pt x="497471" y="93979"/>
                </a:lnTo>
                <a:lnTo>
                  <a:pt x="524281" y="123189"/>
                </a:lnTo>
                <a:lnTo>
                  <a:pt x="537489" y="123189"/>
                </a:lnTo>
                <a:lnTo>
                  <a:pt x="565431" y="102869"/>
                </a:lnTo>
                <a:lnTo>
                  <a:pt x="530618" y="102869"/>
                </a:lnTo>
                <a:lnTo>
                  <a:pt x="526059" y="101599"/>
                </a:lnTo>
                <a:lnTo>
                  <a:pt x="519557" y="95249"/>
                </a:lnTo>
                <a:lnTo>
                  <a:pt x="517880" y="92709"/>
                </a:lnTo>
                <a:lnTo>
                  <a:pt x="516013" y="86359"/>
                </a:lnTo>
                <a:lnTo>
                  <a:pt x="515848" y="83819"/>
                </a:lnTo>
                <a:lnTo>
                  <a:pt x="517080" y="77469"/>
                </a:lnTo>
                <a:lnTo>
                  <a:pt x="518515" y="73659"/>
                </a:lnTo>
                <a:lnTo>
                  <a:pt x="523024" y="67309"/>
                </a:lnTo>
                <a:lnTo>
                  <a:pt x="526148" y="63499"/>
                </a:lnTo>
                <a:lnTo>
                  <a:pt x="542518" y="46989"/>
                </a:lnTo>
                <a:lnTo>
                  <a:pt x="571510" y="46989"/>
                </a:lnTo>
                <a:lnTo>
                  <a:pt x="544915" y="20319"/>
                </a:lnTo>
                <a:close/>
              </a:path>
              <a:path w="594360" h="516889">
                <a:moveTo>
                  <a:pt x="571510" y="46989"/>
                </a:moveTo>
                <a:lnTo>
                  <a:pt x="542518" y="46989"/>
                </a:lnTo>
                <a:lnTo>
                  <a:pt x="559295" y="63499"/>
                </a:lnTo>
                <a:lnTo>
                  <a:pt x="559504" y="67309"/>
                </a:lnTo>
                <a:lnTo>
                  <a:pt x="540702" y="102869"/>
                </a:lnTo>
                <a:lnTo>
                  <a:pt x="565431" y="102869"/>
                </a:lnTo>
                <a:lnTo>
                  <a:pt x="567512" y="99059"/>
                </a:lnTo>
                <a:lnTo>
                  <a:pt x="571906" y="86359"/>
                </a:lnTo>
                <a:lnTo>
                  <a:pt x="572897" y="80009"/>
                </a:lnTo>
                <a:lnTo>
                  <a:pt x="572655" y="72389"/>
                </a:lnTo>
                <a:lnTo>
                  <a:pt x="593420" y="72389"/>
                </a:lnTo>
                <a:lnTo>
                  <a:pt x="593801" y="71119"/>
                </a:lnTo>
                <a:lnTo>
                  <a:pt x="594042" y="69849"/>
                </a:lnTo>
                <a:lnTo>
                  <a:pt x="593750" y="68579"/>
                </a:lnTo>
                <a:lnTo>
                  <a:pt x="593039" y="68579"/>
                </a:lnTo>
                <a:lnTo>
                  <a:pt x="571510" y="46989"/>
                </a:lnTo>
                <a:close/>
              </a:path>
              <a:path w="594360" h="516889">
                <a:moveTo>
                  <a:pt x="593420" y="72389"/>
                </a:moveTo>
                <a:lnTo>
                  <a:pt x="572655" y="72389"/>
                </a:lnTo>
                <a:lnTo>
                  <a:pt x="581266" y="81279"/>
                </a:lnTo>
                <a:lnTo>
                  <a:pt x="584441" y="81279"/>
                </a:lnTo>
                <a:lnTo>
                  <a:pt x="586613" y="80009"/>
                </a:lnTo>
                <a:lnTo>
                  <a:pt x="587921" y="78739"/>
                </a:lnTo>
                <a:lnTo>
                  <a:pt x="591019" y="76199"/>
                </a:lnTo>
                <a:lnTo>
                  <a:pt x="592137" y="74929"/>
                </a:lnTo>
                <a:lnTo>
                  <a:pt x="593420" y="72389"/>
                </a:lnTo>
                <a:close/>
              </a:path>
              <a:path w="594360" h="516889">
                <a:moveTo>
                  <a:pt x="470700" y="63499"/>
                </a:moveTo>
                <a:lnTo>
                  <a:pt x="467398" y="63499"/>
                </a:lnTo>
                <a:lnTo>
                  <a:pt x="468858" y="64769"/>
                </a:lnTo>
                <a:lnTo>
                  <a:pt x="469519" y="64769"/>
                </a:lnTo>
                <a:lnTo>
                  <a:pt x="470700" y="63499"/>
                </a:lnTo>
                <a:close/>
              </a:path>
              <a:path w="594360" h="516889">
                <a:moveTo>
                  <a:pt x="515442" y="0"/>
                </a:moveTo>
                <a:lnTo>
                  <a:pt x="505536" y="0"/>
                </a:lnTo>
                <a:lnTo>
                  <a:pt x="500430" y="1269"/>
                </a:lnTo>
                <a:lnTo>
                  <a:pt x="489877" y="6349"/>
                </a:lnTo>
                <a:lnTo>
                  <a:pt x="484403" y="10159"/>
                </a:lnTo>
                <a:lnTo>
                  <a:pt x="475678" y="19049"/>
                </a:lnTo>
                <a:lnTo>
                  <a:pt x="472935" y="22859"/>
                </a:lnTo>
                <a:lnTo>
                  <a:pt x="468071" y="29209"/>
                </a:lnTo>
                <a:lnTo>
                  <a:pt x="466026" y="33019"/>
                </a:lnTo>
                <a:lnTo>
                  <a:pt x="462686" y="39369"/>
                </a:lnTo>
                <a:lnTo>
                  <a:pt x="461391" y="43179"/>
                </a:lnTo>
                <a:lnTo>
                  <a:pt x="459574" y="49529"/>
                </a:lnTo>
                <a:lnTo>
                  <a:pt x="459105" y="50799"/>
                </a:lnTo>
                <a:lnTo>
                  <a:pt x="464045" y="60959"/>
                </a:lnTo>
                <a:lnTo>
                  <a:pt x="464908" y="62229"/>
                </a:lnTo>
                <a:lnTo>
                  <a:pt x="466610" y="63499"/>
                </a:lnTo>
                <a:lnTo>
                  <a:pt x="471220" y="63499"/>
                </a:lnTo>
                <a:lnTo>
                  <a:pt x="472389" y="62229"/>
                </a:lnTo>
                <a:lnTo>
                  <a:pt x="473036" y="60959"/>
                </a:lnTo>
                <a:lnTo>
                  <a:pt x="474205" y="57149"/>
                </a:lnTo>
                <a:lnTo>
                  <a:pt x="475056" y="53339"/>
                </a:lnTo>
                <a:lnTo>
                  <a:pt x="477291" y="46989"/>
                </a:lnTo>
                <a:lnTo>
                  <a:pt x="478840" y="44449"/>
                </a:lnTo>
                <a:lnTo>
                  <a:pt x="482815" y="36829"/>
                </a:lnTo>
                <a:lnTo>
                  <a:pt x="485609" y="33019"/>
                </a:lnTo>
                <a:lnTo>
                  <a:pt x="492518" y="26669"/>
                </a:lnTo>
                <a:lnTo>
                  <a:pt x="495719" y="24129"/>
                </a:lnTo>
                <a:lnTo>
                  <a:pt x="501878" y="20319"/>
                </a:lnTo>
                <a:lnTo>
                  <a:pt x="544915" y="20319"/>
                </a:lnTo>
                <a:lnTo>
                  <a:pt x="534784" y="10159"/>
                </a:lnTo>
                <a:lnTo>
                  <a:pt x="529920" y="6349"/>
                </a:lnTo>
                <a:lnTo>
                  <a:pt x="520319" y="1269"/>
                </a:lnTo>
                <a:lnTo>
                  <a:pt x="515442" y="0"/>
                </a:lnTo>
                <a:close/>
              </a:path>
            </a:pathLst>
          </a:custGeom>
          <a:solidFill>
            <a:srgbClr val="59595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0" name="object 70"/>
          <p:cNvSpPr/>
          <p:nvPr/>
        </p:nvSpPr>
        <p:spPr>
          <a:xfrm>
            <a:off x="5450474" y="5036141"/>
            <a:ext cx="691515" cy="655320"/>
          </a:xfrm>
          <a:custGeom>
            <a:avLst/>
            <a:gdLst/>
            <a:ahLst/>
            <a:cxnLst/>
            <a:rect l="l" t="t" r="r" b="b"/>
            <a:pathLst>
              <a:path w="691514" h="655320">
                <a:moveTo>
                  <a:pt x="17538" y="561339"/>
                </a:moveTo>
                <a:lnTo>
                  <a:pt x="11607" y="561339"/>
                </a:lnTo>
                <a:lnTo>
                  <a:pt x="9321" y="563879"/>
                </a:lnTo>
                <a:lnTo>
                  <a:pt x="7835" y="565149"/>
                </a:lnTo>
                <a:lnTo>
                  <a:pt x="4152" y="568959"/>
                </a:lnTo>
                <a:lnTo>
                  <a:pt x="2717" y="570229"/>
                </a:lnTo>
                <a:lnTo>
                  <a:pt x="723" y="572769"/>
                </a:lnTo>
                <a:lnTo>
                  <a:pt x="177" y="574039"/>
                </a:lnTo>
                <a:lnTo>
                  <a:pt x="0" y="575309"/>
                </a:lnTo>
                <a:lnTo>
                  <a:pt x="355" y="576579"/>
                </a:lnTo>
                <a:lnTo>
                  <a:pt x="1930" y="577849"/>
                </a:lnTo>
                <a:lnTo>
                  <a:pt x="3174" y="579119"/>
                </a:lnTo>
                <a:lnTo>
                  <a:pt x="4876" y="580389"/>
                </a:lnTo>
                <a:lnTo>
                  <a:pt x="139941" y="655319"/>
                </a:lnTo>
                <a:lnTo>
                  <a:pt x="144792" y="655319"/>
                </a:lnTo>
                <a:lnTo>
                  <a:pt x="146951" y="654049"/>
                </a:lnTo>
                <a:lnTo>
                  <a:pt x="148196" y="654049"/>
                </a:lnTo>
                <a:lnTo>
                  <a:pt x="151015" y="651509"/>
                </a:lnTo>
                <a:lnTo>
                  <a:pt x="152679" y="650239"/>
                </a:lnTo>
                <a:lnTo>
                  <a:pt x="156489" y="646429"/>
                </a:lnTo>
                <a:lnTo>
                  <a:pt x="157962" y="643889"/>
                </a:lnTo>
                <a:lnTo>
                  <a:pt x="160134" y="641349"/>
                </a:lnTo>
                <a:lnTo>
                  <a:pt x="160921" y="640079"/>
                </a:lnTo>
                <a:lnTo>
                  <a:pt x="161924" y="638809"/>
                </a:lnTo>
                <a:lnTo>
                  <a:pt x="162128" y="637539"/>
                </a:lnTo>
                <a:lnTo>
                  <a:pt x="161950" y="636269"/>
                </a:lnTo>
                <a:lnTo>
                  <a:pt x="161582" y="634999"/>
                </a:lnTo>
                <a:lnTo>
                  <a:pt x="160947" y="633729"/>
                </a:lnTo>
                <a:lnTo>
                  <a:pt x="159443" y="631189"/>
                </a:lnTo>
                <a:lnTo>
                  <a:pt x="138353" y="631189"/>
                </a:lnTo>
                <a:lnTo>
                  <a:pt x="17538" y="561339"/>
                </a:lnTo>
                <a:close/>
              </a:path>
              <a:path w="691514" h="655320">
                <a:moveTo>
                  <a:pt x="82905" y="494029"/>
                </a:moveTo>
                <a:lnTo>
                  <a:pt x="80746" y="494029"/>
                </a:lnTo>
                <a:lnTo>
                  <a:pt x="79108" y="495299"/>
                </a:lnTo>
                <a:lnTo>
                  <a:pt x="78155" y="495299"/>
                </a:lnTo>
                <a:lnTo>
                  <a:pt x="75984" y="496569"/>
                </a:lnTo>
                <a:lnTo>
                  <a:pt x="74625" y="497839"/>
                </a:lnTo>
                <a:lnTo>
                  <a:pt x="71221" y="501649"/>
                </a:lnTo>
                <a:lnTo>
                  <a:pt x="69862" y="502919"/>
                </a:lnTo>
                <a:lnTo>
                  <a:pt x="67932" y="505459"/>
                </a:lnTo>
                <a:lnTo>
                  <a:pt x="67271" y="506729"/>
                </a:lnTo>
                <a:lnTo>
                  <a:pt x="66560" y="507999"/>
                </a:lnTo>
                <a:lnTo>
                  <a:pt x="66484" y="509269"/>
                </a:lnTo>
                <a:lnTo>
                  <a:pt x="67157" y="511809"/>
                </a:lnTo>
                <a:lnTo>
                  <a:pt x="67614" y="511809"/>
                </a:lnTo>
                <a:lnTo>
                  <a:pt x="138442" y="631189"/>
                </a:lnTo>
                <a:lnTo>
                  <a:pt x="159443" y="631189"/>
                </a:lnTo>
                <a:lnTo>
                  <a:pt x="97053" y="525779"/>
                </a:lnTo>
                <a:lnTo>
                  <a:pt x="137888" y="525779"/>
                </a:lnTo>
                <a:lnTo>
                  <a:pt x="83667" y="495299"/>
                </a:lnTo>
                <a:lnTo>
                  <a:pt x="82905" y="494029"/>
                </a:lnTo>
                <a:close/>
              </a:path>
              <a:path w="691514" h="655320">
                <a:moveTo>
                  <a:pt x="137888" y="525779"/>
                </a:moveTo>
                <a:lnTo>
                  <a:pt x="97231" y="525779"/>
                </a:lnTo>
                <a:lnTo>
                  <a:pt x="207949" y="588009"/>
                </a:lnTo>
                <a:lnTo>
                  <a:pt x="208940" y="589279"/>
                </a:lnTo>
                <a:lnTo>
                  <a:pt x="211747" y="589279"/>
                </a:lnTo>
                <a:lnTo>
                  <a:pt x="213918" y="588009"/>
                </a:lnTo>
                <a:lnTo>
                  <a:pt x="215150" y="586739"/>
                </a:lnTo>
                <a:lnTo>
                  <a:pt x="217893" y="584199"/>
                </a:lnTo>
                <a:lnTo>
                  <a:pt x="219494" y="582929"/>
                </a:lnTo>
                <a:lnTo>
                  <a:pt x="223062" y="579119"/>
                </a:lnTo>
                <a:lnTo>
                  <a:pt x="224485" y="577849"/>
                </a:lnTo>
                <a:lnTo>
                  <a:pt x="226656" y="575309"/>
                </a:lnTo>
                <a:lnTo>
                  <a:pt x="227482" y="574039"/>
                </a:lnTo>
                <a:lnTo>
                  <a:pt x="228587" y="571499"/>
                </a:lnTo>
                <a:lnTo>
                  <a:pt x="228853" y="571499"/>
                </a:lnTo>
                <a:lnTo>
                  <a:pt x="228790" y="568959"/>
                </a:lnTo>
                <a:lnTo>
                  <a:pt x="228485" y="567689"/>
                </a:lnTo>
                <a:lnTo>
                  <a:pt x="227901" y="566419"/>
                </a:lnTo>
                <a:lnTo>
                  <a:pt x="226490" y="563879"/>
                </a:lnTo>
                <a:lnTo>
                  <a:pt x="205663" y="563879"/>
                </a:lnTo>
                <a:lnTo>
                  <a:pt x="137888" y="525779"/>
                </a:lnTo>
                <a:close/>
              </a:path>
              <a:path w="691514" h="655320">
                <a:moveTo>
                  <a:pt x="148907" y="426719"/>
                </a:moveTo>
                <a:lnTo>
                  <a:pt x="147142" y="426719"/>
                </a:lnTo>
                <a:lnTo>
                  <a:pt x="146126" y="427989"/>
                </a:lnTo>
                <a:lnTo>
                  <a:pt x="143776" y="429259"/>
                </a:lnTo>
                <a:lnTo>
                  <a:pt x="142316" y="430529"/>
                </a:lnTo>
                <a:lnTo>
                  <a:pt x="138861" y="434339"/>
                </a:lnTo>
                <a:lnTo>
                  <a:pt x="137553" y="435609"/>
                </a:lnTo>
                <a:lnTo>
                  <a:pt x="135737" y="438149"/>
                </a:lnTo>
                <a:lnTo>
                  <a:pt x="135127" y="439419"/>
                </a:lnTo>
                <a:lnTo>
                  <a:pt x="134480" y="440689"/>
                </a:lnTo>
                <a:lnTo>
                  <a:pt x="134975" y="441959"/>
                </a:lnTo>
                <a:lnTo>
                  <a:pt x="205841" y="563879"/>
                </a:lnTo>
                <a:lnTo>
                  <a:pt x="226490" y="563879"/>
                </a:lnTo>
                <a:lnTo>
                  <a:pt x="153123" y="431799"/>
                </a:lnTo>
                <a:lnTo>
                  <a:pt x="152069" y="430529"/>
                </a:lnTo>
                <a:lnTo>
                  <a:pt x="151168" y="429259"/>
                </a:lnTo>
                <a:lnTo>
                  <a:pt x="149707" y="427989"/>
                </a:lnTo>
                <a:lnTo>
                  <a:pt x="148907" y="426719"/>
                </a:lnTo>
                <a:close/>
              </a:path>
              <a:path w="691514" h="655320">
                <a:moveTo>
                  <a:pt x="14858" y="560069"/>
                </a:moveTo>
                <a:lnTo>
                  <a:pt x="14147" y="560069"/>
                </a:lnTo>
                <a:lnTo>
                  <a:pt x="12572" y="561339"/>
                </a:lnTo>
                <a:lnTo>
                  <a:pt x="16078" y="561339"/>
                </a:lnTo>
                <a:lnTo>
                  <a:pt x="14858" y="560069"/>
                </a:lnTo>
                <a:close/>
              </a:path>
              <a:path w="691514" h="655320">
                <a:moveTo>
                  <a:pt x="259105" y="387349"/>
                </a:moveTo>
                <a:lnTo>
                  <a:pt x="221843" y="408939"/>
                </a:lnTo>
                <a:lnTo>
                  <a:pt x="211175" y="435609"/>
                </a:lnTo>
                <a:lnTo>
                  <a:pt x="212115" y="449579"/>
                </a:lnTo>
                <a:lnTo>
                  <a:pt x="233527" y="485139"/>
                </a:lnTo>
                <a:lnTo>
                  <a:pt x="268960" y="506729"/>
                </a:lnTo>
                <a:lnTo>
                  <a:pt x="282790" y="507999"/>
                </a:lnTo>
                <a:lnTo>
                  <a:pt x="289598" y="506729"/>
                </a:lnTo>
                <a:lnTo>
                  <a:pt x="303021" y="500379"/>
                </a:lnTo>
                <a:lnTo>
                  <a:pt x="309625" y="495299"/>
                </a:lnTo>
                <a:lnTo>
                  <a:pt x="317312" y="487679"/>
                </a:lnTo>
                <a:lnTo>
                  <a:pt x="273176" y="487679"/>
                </a:lnTo>
                <a:lnTo>
                  <a:pt x="268681" y="486409"/>
                </a:lnTo>
                <a:lnTo>
                  <a:pt x="259892" y="480059"/>
                </a:lnTo>
                <a:lnTo>
                  <a:pt x="255498" y="477519"/>
                </a:lnTo>
                <a:lnTo>
                  <a:pt x="251104" y="472439"/>
                </a:lnTo>
                <a:lnTo>
                  <a:pt x="261305" y="462279"/>
                </a:lnTo>
                <a:lnTo>
                  <a:pt x="240461" y="462279"/>
                </a:lnTo>
                <a:lnTo>
                  <a:pt x="237362" y="458469"/>
                </a:lnTo>
                <a:lnTo>
                  <a:pt x="234835" y="454659"/>
                </a:lnTo>
                <a:lnTo>
                  <a:pt x="230924" y="447039"/>
                </a:lnTo>
                <a:lnTo>
                  <a:pt x="229742" y="443229"/>
                </a:lnTo>
                <a:lnTo>
                  <a:pt x="228942" y="435609"/>
                </a:lnTo>
                <a:lnTo>
                  <a:pt x="229425" y="430529"/>
                </a:lnTo>
                <a:lnTo>
                  <a:pt x="232155" y="422909"/>
                </a:lnTo>
                <a:lnTo>
                  <a:pt x="234632" y="419099"/>
                </a:lnTo>
                <a:lnTo>
                  <a:pt x="245249" y="408939"/>
                </a:lnTo>
                <a:lnTo>
                  <a:pt x="252704" y="405129"/>
                </a:lnTo>
                <a:lnTo>
                  <a:pt x="298608" y="405129"/>
                </a:lnTo>
                <a:lnTo>
                  <a:pt x="294716" y="401319"/>
                </a:lnTo>
                <a:lnTo>
                  <a:pt x="289204" y="396239"/>
                </a:lnTo>
                <a:lnTo>
                  <a:pt x="277494" y="389889"/>
                </a:lnTo>
                <a:lnTo>
                  <a:pt x="271475" y="388619"/>
                </a:lnTo>
                <a:lnTo>
                  <a:pt x="259105" y="387349"/>
                </a:lnTo>
                <a:close/>
              </a:path>
              <a:path w="691514" h="655320">
                <a:moveTo>
                  <a:pt x="330238" y="443229"/>
                </a:moveTo>
                <a:lnTo>
                  <a:pt x="326275" y="443229"/>
                </a:lnTo>
                <a:lnTo>
                  <a:pt x="325158" y="444499"/>
                </a:lnTo>
                <a:lnTo>
                  <a:pt x="324421" y="445769"/>
                </a:lnTo>
                <a:lnTo>
                  <a:pt x="322884" y="449579"/>
                </a:lnTo>
                <a:lnTo>
                  <a:pt x="321805" y="452119"/>
                </a:lnTo>
                <a:lnTo>
                  <a:pt x="319036" y="457199"/>
                </a:lnTo>
                <a:lnTo>
                  <a:pt x="317182" y="461009"/>
                </a:lnTo>
                <a:lnTo>
                  <a:pt x="312521" y="468629"/>
                </a:lnTo>
                <a:lnTo>
                  <a:pt x="309473" y="471169"/>
                </a:lnTo>
                <a:lnTo>
                  <a:pt x="300939" y="480059"/>
                </a:lnTo>
                <a:lnTo>
                  <a:pt x="296227" y="483869"/>
                </a:lnTo>
                <a:lnTo>
                  <a:pt x="286943" y="487679"/>
                </a:lnTo>
                <a:lnTo>
                  <a:pt x="317312" y="487679"/>
                </a:lnTo>
                <a:lnTo>
                  <a:pt x="338010" y="454659"/>
                </a:lnTo>
                <a:lnTo>
                  <a:pt x="337934" y="452119"/>
                </a:lnTo>
                <a:lnTo>
                  <a:pt x="337642" y="452119"/>
                </a:lnTo>
                <a:lnTo>
                  <a:pt x="337388" y="450849"/>
                </a:lnTo>
                <a:lnTo>
                  <a:pt x="336689" y="449579"/>
                </a:lnTo>
                <a:lnTo>
                  <a:pt x="336257" y="449579"/>
                </a:lnTo>
                <a:lnTo>
                  <a:pt x="335267" y="448309"/>
                </a:lnTo>
                <a:lnTo>
                  <a:pt x="334632" y="447039"/>
                </a:lnTo>
                <a:lnTo>
                  <a:pt x="332816" y="445769"/>
                </a:lnTo>
                <a:lnTo>
                  <a:pt x="331889" y="444499"/>
                </a:lnTo>
                <a:lnTo>
                  <a:pt x="330238" y="443229"/>
                </a:lnTo>
                <a:close/>
              </a:path>
              <a:path w="691514" h="655320">
                <a:moveTo>
                  <a:pt x="298608" y="405129"/>
                </a:moveTo>
                <a:lnTo>
                  <a:pt x="252704" y="405129"/>
                </a:lnTo>
                <a:lnTo>
                  <a:pt x="260603" y="406399"/>
                </a:lnTo>
                <a:lnTo>
                  <a:pt x="266485" y="407669"/>
                </a:lnTo>
                <a:lnTo>
                  <a:pt x="272281" y="410209"/>
                </a:lnTo>
                <a:lnTo>
                  <a:pt x="277991" y="414019"/>
                </a:lnTo>
                <a:lnTo>
                  <a:pt x="283616" y="419099"/>
                </a:lnTo>
                <a:lnTo>
                  <a:pt x="240461" y="462279"/>
                </a:lnTo>
                <a:lnTo>
                  <a:pt x="261305" y="462279"/>
                </a:lnTo>
                <a:lnTo>
                  <a:pt x="304660" y="419099"/>
                </a:lnTo>
                <a:lnTo>
                  <a:pt x="305485" y="417829"/>
                </a:lnTo>
                <a:lnTo>
                  <a:pt x="305841" y="412749"/>
                </a:lnTo>
                <a:lnTo>
                  <a:pt x="304787" y="411479"/>
                </a:lnTo>
                <a:lnTo>
                  <a:pt x="302501" y="408939"/>
                </a:lnTo>
                <a:lnTo>
                  <a:pt x="298608" y="405129"/>
                </a:lnTo>
                <a:close/>
              </a:path>
              <a:path w="691514" h="655320">
                <a:moveTo>
                  <a:pt x="328371" y="441959"/>
                </a:moveTo>
                <a:lnTo>
                  <a:pt x="327812" y="441959"/>
                </a:lnTo>
                <a:lnTo>
                  <a:pt x="326745" y="443229"/>
                </a:lnTo>
                <a:lnTo>
                  <a:pt x="329539" y="443229"/>
                </a:lnTo>
                <a:lnTo>
                  <a:pt x="328371" y="441959"/>
                </a:lnTo>
                <a:close/>
              </a:path>
              <a:path w="691514" h="655320">
                <a:moveTo>
                  <a:pt x="403404" y="369569"/>
                </a:moveTo>
                <a:lnTo>
                  <a:pt x="372363" y="369569"/>
                </a:lnTo>
                <a:lnTo>
                  <a:pt x="377697" y="370839"/>
                </a:lnTo>
                <a:lnTo>
                  <a:pt x="380149" y="372109"/>
                </a:lnTo>
                <a:lnTo>
                  <a:pt x="384543" y="375919"/>
                </a:lnTo>
                <a:lnTo>
                  <a:pt x="386016" y="378459"/>
                </a:lnTo>
                <a:lnTo>
                  <a:pt x="387603" y="383539"/>
                </a:lnTo>
                <a:lnTo>
                  <a:pt x="387769" y="386079"/>
                </a:lnTo>
                <a:lnTo>
                  <a:pt x="386892" y="389889"/>
                </a:lnTo>
                <a:lnTo>
                  <a:pt x="356781" y="415289"/>
                </a:lnTo>
                <a:lnTo>
                  <a:pt x="354368" y="416559"/>
                </a:lnTo>
                <a:lnTo>
                  <a:pt x="350265" y="416559"/>
                </a:lnTo>
                <a:lnTo>
                  <a:pt x="348919" y="417829"/>
                </a:lnTo>
                <a:lnTo>
                  <a:pt x="347865" y="419099"/>
                </a:lnTo>
                <a:lnTo>
                  <a:pt x="347598" y="419099"/>
                </a:lnTo>
                <a:lnTo>
                  <a:pt x="347370" y="420369"/>
                </a:lnTo>
                <a:lnTo>
                  <a:pt x="348043" y="421639"/>
                </a:lnTo>
                <a:lnTo>
                  <a:pt x="348513" y="422909"/>
                </a:lnTo>
                <a:lnTo>
                  <a:pt x="349796" y="424179"/>
                </a:lnTo>
                <a:lnTo>
                  <a:pt x="350672" y="425449"/>
                </a:lnTo>
                <a:lnTo>
                  <a:pt x="353606" y="427989"/>
                </a:lnTo>
                <a:lnTo>
                  <a:pt x="355193" y="429259"/>
                </a:lnTo>
                <a:lnTo>
                  <a:pt x="357885" y="431799"/>
                </a:lnTo>
                <a:lnTo>
                  <a:pt x="361632" y="431799"/>
                </a:lnTo>
                <a:lnTo>
                  <a:pt x="363321" y="430529"/>
                </a:lnTo>
                <a:lnTo>
                  <a:pt x="367588" y="429259"/>
                </a:lnTo>
                <a:lnTo>
                  <a:pt x="370014" y="429259"/>
                </a:lnTo>
                <a:lnTo>
                  <a:pt x="375399" y="425449"/>
                </a:lnTo>
                <a:lnTo>
                  <a:pt x="378244" y="424179"/>
                </a:lnTo>
                <a:lnTo>
                  <a:pt x="405155" y="391159"/>
                </a:lnTo>
                <a:lnTo>
                  <a:pt x="406336" y="380999"/>
                </a:lnTo>
                <a:lnTo>
                  <a:pt x="405790" y="375919"/>
                </a:lnTo>
                <a:lnTo>
                  <a:pt x="403404" y="369569"/>
                </a:lnTo>
                <a:close/>
              </a:path>
              <a:path w="691514" h="655320">
                <a:moveTo>
                  <a:pt x="336676" y="308609"/>
                </a:moveTo>
                <a:lnTo>
                  <a:pt x="330580" y="308609"/>
                </a:lnTo>
                <a:lnTo>
                  <a:pt x="326948" y="309879"/>
                </a:lnTo>
                <a:lnTo>
                  <a:pt x="324929" y="311149"/>
                </a:lnTo>
                <a:lnTo>
                  <a:pt x="320484" y="313689"/>
                </a:lnTo>
                <a:lnTo>
                  <a:pt x="318134" y="314959"/>
                </a:lnTo>
                <a:lnTo>
                  <a:pt x="313220" y="317499"/>
                </a:lnTo>
                <a:lnTo>
                  <a:pt x="310934" y="320039"/>
                </a:lnTo>
                <a:lnTo>
                  <a:pt x="294017" y="355599"/>
                </a:lnTo>
                <a:lnTo>
                  <a:pt x="294703" y="359409"/>
                </a:lnTo>
                <a:lnTo>
                  <a:pt x="297980" y="368299"/>
                </a:lnTo>
                <a:lnTo>
                  <a:pt x="300354" y="370839"/>
                </a:lnTo>
                <a:lnTo>
                  <a:pt x="306971" y="378459"/>
                </a:lnTo>
                <a:lnTo>
                  <a:pt x="310565" y="380999"/>
                </a:lnTo>
                <a:lnTo>
                  <a:pt x="317880" y="383539"/>
                </a:lnTo>
                <a:lnTo>
                  <a:pt x="332600" y="383539"/>
                </a:lnTo>
                <a:lnTo>
                  <a:pt x="343433" y="379729"/>
                </a:lnTo>
                <a:lnTo>
                  <a:pt x="350392" y="377189"/>
                </a:lnTo>
                <a:lnTo>
                  <a:pt x="360273" y="372109"/>
                </a:lnTo>
                <a:lnTo>
                  <a:pt x="363423" y="370839"/>
                </a:lnTo>
                <a:lnTo>
                  <a:pt x="369506" y="369569"/>
                </a:lnTo>
                <a:lnTo>
                  <a:pt x="403404" y="369569"/>
                </a:lnTo>
                <a:lnTo>
                  <a:pt x="402450" y="367029"/>
                </a:lnTo>
                <a:lnTo>
                  <a:pt x="401021" y="364489"/>
                </a:lnTo>
                <a:lnTo>
                  <a:pt x="326796" y="364489"/>
                </a:lnTo>
                <a:lnTo>
                  <a:pt x="321348" y="363219"/>
                </a:lnTo>
                <a:lnTo>
                  <a:pt x="311810" y="350519"/>
                </a:lnTo>
                <a:lnTo>
                  <a:pt x="312153" y="345439"/>
                </a:lnTo>
                <a:lnTo>
                  <a:pt x="330974" y="325119"/>
                </a:lnTo>
                <a:lnTo>
                  <a:pt x="333527" y="325119"/>
                </a:lnTo>
                <a:lnTo>
                  <a:pt x="338150" y="322579"/>
                </a:lnTo>
                <a:lnTo>
                  <a:pt x="340131" y="322579"/>
                </a:lnTo>
                <a:lnTo>
                  <a:pt x="343407" y="321309"/>
                </a:lnTo>
                <a:lnTo>
                  <a:pt x="344500" y="321309"/>
                </a:lnTo>
                <a:lnTo>
                  <a:pt x="345376" y="320039"/>
                </a:lnTo>
                <a:lnTo>
                  <a:pt x="345592" y="320039"/>
                </a:lnTo>
                <a:lnTo>
                  <a:pt x="345681" y="318769"/>
                </a:lnTo>
                <a:lnTo>
                  <a:pt x="345160" y="317499"/>
                </a:lnTo>
                <a:lnTo>
                  <a:pt x="344703" y="316229"/>
                </a:lnTo>
                <a:lnTo>
                  <a:pt x="343407" y="314959"/>
                </a:lnTo>
                <a:lnTo>
                  <a:pt x="342595" y="313689"/>
                </a:lnTo>
                <a:lnTo>
                  <a:pt x="340664" y="311149"/>
                </a:lnTo>
                <a:lnTo>
                  <a:pt x="339826" y="311149"/>
                </a:lnTo>
                <a:lnTo>
                  <a:pt x="337731" y="309879"/>
                </a:lnTo>
                <a:lnTo>
                  <a:pt x="336676" y="308609"/>
                </a:lnTo>
                <a:close/>
              </a:path>
              <a:path w="691514" h="655320">
                <a:moveTo>
                  <a:pt x="377824" y="349249"/>
                </a:moveTo>
                <a:lnTo>
                  <a:pt x="370560" y="349249"/>
                </a:lnTo>
                <a:lnTo>
                  <a:pt x="359600" y="353059"/>
                </a:lnTo>
                <a:lnTo>
                  <a:pt x="349046" y="356869"/>
                </a:lnTo>
                <a:lnTo>
                  <a:pt x="338962" y="361949"/>
                </a:lnTo>
                <a:lnTo>
                  <a:pt x="335762" y="363219"/>
                </a:lnTo>
                <a:lnTo>
                  <a:pt x="329679" y="364489"/>
                </a:lnTo>
                <a:lnTo>
                  <a:pt x="401021" y="364489"/>
                </a:lnTo>
                <a:lnTo>
                  <a:pt x="399592" y="361949"/>
                </a:lnTo>
                <a:lnTo>
                  <a:pt x="395554" y="358139"/>
                </a:lnTo>
                <a:lnTo>
                  <a:pt x="392150" y="355599"/>
                </a:lnTo>
                <a:lnTo>
                  <a:pt x="388658" y="353059"/>
                </a:lnTo>
                <a:lnTo>
                  <a:pt x="377824" y="349249"/>
                </a:lnTo>
                <a:close/>
              </a:path>
              <a:path w="691514" h="655320">
                <a:moveTo>
                  <a:pt x="401319" y="287019"/>
                </a:moveTo>
                <a:lnTo>
                  <a:pt x="371576" y="287019"/>
                </a:lnTo>
                <a:lnTo>
                  <a:pt x="422363" y="337819"/>
                </a:lnTo>
                <a:lnTo>
                  <a:pt x="426758" y="341629"/>
                </a:lnTo>
                <a:lnTo>
                  <a:pt x="435190" y="346709"/>
                </a:lnTo>
                <a:lnTo>
                  <a:pt x="439343" y="347979"/>
                </a:lnTo>
                <a:lnTo>
                  <a:pt x="451523" y="347979"/>
                </a:lnTo>
                <a:lnTo>
                  <a:pt x="473709" y="328929"/>
                </a:lnTo>
                <a:lnTo>
                  <a:pt x="474649" y="327659"/>
                </a:lnTo>
                <a:lnTo>
                  <a:pt x="449338" y="327659"/>
                </a:lnTo>
                <a:lnTo>
                  <a:pt x="440550" y="325119"/>
                </a:lnTo>
                <a:lnTo>
                  <a:pt x="435635" y="321309"/>
                </a:lnTo>
                <a:lnTo>
                  <a:pt x="401319" y="287019"/>
                </a:lnTo>
                <a:close/>
              </a:path>
              <a:path w="691514" h="655320">
                <a:moveTo>
                  <a:pt x="468477" y="308609"/>
                </a:moveTo>
                <a:lnTo>
                  <a:pt x="465708" y="308609"/>
                </a:lnTo>
                <a:lnTo>
                  <a:pt x="464946" y="309879"/>
                </a:lnTo>
                <a:lnTo>
                  <a:pt x="464553" y="309879"/>
                </a:lnTo>
                <a:lnTo>
                  <a:pt x="463918" y="312419"/>
                </a:lnTo>
                <a:lnTo>
                  <a:pt x="463486" y="313689"/>
                </a:lnTo>
                <a:lnTo>
                  <a:pt x="462432" y="314959"/>
                </a:lnTo>
                <a:lnTo>
                  <a:pt x="461771" y="316229"/>
                </a:lnTo>
                <a:lnTo>
                  <a:pt x="460197" y="318769"/>
                </a:lnTo>
                <a:lnTo>
                  <a:pt x="459130" y="320039"/>
                </a:lnTo>
                <a:lnTo>
                  <a:pt x="453618" y="326389"/>
                </a:lnTo>
                <a:lnTo>
                  <a:pt x="449338" y="327659"/>
                </a:lnTo>
                <a:lnTo>
                  <a:pt x="474649" y="327659"/>
                </a:lnTo>
                <a:lnTo>
                  <a:pt x="475589" y="326389"/>
                </a:lnTo>
                <a:lnTo>
                  <a:pt x="476313" y="325119"/>
                </a:lnTo>
                <a:lnTo>
                  <a:pt x="477367" y="322579"/>
                </a:lnTo>
                <a:lnTo>
                  <a:pt x="477634" y="321309"/>
                </a:lnTo>
                <a:lnTo>
                  <a:pt x="477634" y="318769"/>
                </a:lnTo>
                <a:lnTo>
                  <a:pt x="477253" y="318769"/>
                </a:lnTo>
                <a:lnTo>
                  <a:pt x="475729" y="316229"/>
                </a:lnTo>
                <a:lnTo>
                  <a:pt x="474497" y="314959"/>
                </a:lnTo>
                <a:lnTo>
                  <a:pt x="472808" y="312419"/>
                </a:lnTo>
                <a:lnTo>
                  <a:pt x="471754" y="311149"/>
                </a:lnTo>
                <a:lnTo>
                  <a:pt x="470814" y="311149"/>
                </a:lnTo>
                <a:lnTo>
                  <a:pt x="469176" y="309879"/>
                </a:lnTo>
                <a:lnTo>
                  <a:pt x="468477" y="308609"/>
                </a:lnTo>
                <a:close/>
              </a:path>
              <a:path w="691514" h="655320">
                <a:moveTo>
                  <a:pt x="354812" y="241299"/>
                </a:moveTo>
                <a:lnTo>
                  <a:pt x="349961" y="241299"/>
                </a:lnTo>
                <a:lnTo>
                  <a:pt x="347852" y="243839"/>
                </a:lnTo>
                <a:lnTo>
                  <a:pt x="346582" y="245109"/>
                </a:lnTo>
                <a:lnTo>
                  <a:pt x="343712" y="247649"/>
                </a:lnTo>
                <a:lnTo>
                  <a:pt x="342607" y="248919"/>
                </a:lnTo>
                <a:lnTo>
                  <a:pt x="340969" y="250189"/>
                </a:lnTo>
                <a:lnTo>
                  <a:pt x="339826" y="252729"/>
                </a:lnTo>
                <a:lnTo>
                  <a:pt x="339750" y="253999"/>
                </a:lnTo>
                <a:lnTo>
                  <a:pt x="340042" y="255269"/>
                </a:lnTo>
                <a:lnTo>
                  <a:pt x="340321" y="255269"/>
                </a:lnTo>
                <a:lnTo>
                  <a:pt x="359536" y="274319"/>
                </a:lnTo>
                <a:lnTo>
                  <a:pt x="348081" y="285749"/>
                </a:lnTo>
                <a:lnTo>
                  <a:pt x="347764" y="287019"/>
                </a:lnTo>
                <a:lnTo>
                  <a:pt x="347408" y="288289"/>
                </a:lnTo>
                <a:lnTo>
                  <a:pt x="347979" y="289559"/>
                </a:lnTo>
                <a:lnTo>
                  <a:pt x="348424" y="290829"/>
                </a:lnTo>
                <a:lnTo>
                  <a:pt x="349643" y="292099"/>
                </a:lnTo>
                <a:lnTo>
                  <a:pt x="350507" y="293369"/>
                </a:lnTo>
                <a:lnTo>
                  <a:pt x="353733" y="297179"/>
                </a:lnTo>
                <a:lnTo>
                  <a:pt x="355523" y="298449"/>
                </a:lnTo>
                <a:lnTo>
                  <a:pt x="359625" y="298449"/>
                </a:lnTo>
                <a:lnTo>
                  <a:pt x="371576" y="287019"/>
                </a:lnTo>
                <a:lnTo>
                  <a:pt x="401319" y="287019"/>
                </a:lnTo>
                <a:lnTo>
                  <a:pt x="386067" y="271779"/>
                </a:lnTo>
                <a:lnTo>
                  <a:pt x="397983" y="260349"/>
                </a:lnTo>
                <a:lnTo>
                  <a:pt x="374027" y="260349"/>
                </a:lnTo>
                <a:lnTo>
                  <a:pt x="354812" y="241299"/>
                </a:lnTo>
                <a:close/>
              </a:path>
              <a:path w="691514" h="655320">
                <a:moveTo>
                  <a:pt x="397090" y="238759"/>
                </a:moveTo>
                <a:lnTo>
                  <a:pt x="395312" y="238759"/>
                </a:lnTo>
                <a:lnTo>
                  <a:pt x="394804" y="240029"/>
                </a:lnTo>
                <a:lnTo>
                  <a:pt x="374027" y="260349"/>
                </a:lnTo>
                <a:lnTo>
                  <a:pt x="397983" y="260349"/>
                </a:lnTo>
                <a:lnTo>
                  <a:pt x="407250" y="251459"/>
                </a:lnTo>
                <a:lnTo>
                  <a:pt x="407479" y="250189"/>
                </a:lnTo>
                <a:lnTo>
                  <a:pt x="406666" y="247649"/>
                </a:lnTo>
                <a:lnTo>
                  <a:pt x="405409" y="245109"/>
                </a:lnTo>
                <a:lnTo>
                  <a:pt x="402183" y="242569"/>
                </a:lnTo>
                <a:lnTo>
                  <a:pt x="401180" y="241299"/>
                </a:lnTo>
                <a:lnTo>
                  <a:pt x="399427" y="240029"/>
                </a:lnTo>
                <a:lnTo>
                  <a:pt x="398602" y="240029"/>
                </a:lnTo>
                <a:lnTo>
                  <a:pt x="397090" y="238759"/>
                </a:lnTo>
                <a:close/>
              </a:path>
              <a:path w="691514" h="655320">
                <a:moveTo>
                  <a:pt x="499148" y="93979"/>
                </a:moveTo>
                <a:lnTo>
                  <a:pt x="494169" y="93979"/>
                </a:lnTo>
                <a:lnTo>
                  <a:pt x="484085" y="96519"/>
                </a:lnTo>
                <a:lnTo>
                  <a:pt x="479691" y="99059"/>
                </a:lnTo>
                <a:lnTo>
                  <a:pt x="472198" y="104139"/>
                </a:lnTo>
                <a:lnTo>
                  <a:pt x="469087" y="105409"/>
                </a:lnTo>
                <a:lnTo>
                  <a:pt x="464172" y="110489"/>
                </a:lnTo>
                <a:lnTo>
                  <a:pt x="461708" y="111759"/>
                </a:lnTo>
                <a:lnTo>
                  <a:pt x="433387" y="140969"/>
                </a:lnTo>
                <a:lnTo>
                  <a:pt x="432511" y="142239"/>
                </a:lnTo>
                <a:lnTo>
                  <a:pt x="432041" y="147319"/>
                </a:lnTo>
                <a:lnTo>
                  <a:pt x="433095" y="149859"/>
                </a:lnTo>
                <a:lnTo>
                  <a:pt x="540829" y="256539"/>
                </a:lnTo>
                <a:lnTo>
                  <a:pt x="541350" y="257809"/>
                </a:lnTo>
                <a:lnTo>
                  <a:pt x="543217" y="257809"/>
                </a:lnTo>
                <a:lnTo>
                  <a:pt x="544791" y="256539"/>
                </a:lnTo>
                <a:lnTo>
                  <a:pt x="545744" y="256539"/>
                </a:lnTo>
                <a:lnTo>
                  <a:pt x="547966" y="253999"/>
                </a:lnTo>
                <a:lnTo>
                  <a:pt x="549262" y="252729"/>
                </a:lnTo>
                <a:lnTo>
                  <a:pt x="552195" y="250189"/>
                </a:lnTo>
                <a:lnTo>
                  <a:pt x="553338" y="248919"/>
                </a:lnTo>
                <a:lnTo>
                  <a:pt x="554977" y="246379"/>
                </a:lnTo>
                <a:lnTo>
                  <a:pt x="555561" y="246379"/>
                </a:lnTo>
                <a:lnTo>
                  <a:pt x="556260" y="243839"/>
                </a:lnTo>
                <a:lnTo>
                  <a:pt x="556399" y="243839"/>
                </a:lnTo>
                <a:lnTo>
                  <a:pt x="556221" y="242569"/>
                </a:lnTo>
                <a:lnTo>
                  <a:pt x="555942" y="241299"/>
                </a:lnTo>
                <a:lnTo>
                  <a:pt x="514527" y="200659"/>
                </a:lnTo>
                <a:lnTo>
                  <a:pt x="527443" y="187959"/>
                </a:lnTo>
                <a:lnTo>
                  <a:pt x="502132" y="187959"/>
                </a:lnTo>
                <a:lnTo>
                  <a:pt x="456526" y="142239"/>
                </a:lnTo>
                <a:lnTo>
                  <a:pt x="473074" y="125729"/>
                </a:lnTo>
                <a:lnTo>
                  <a:pt x="475932" y="123189"/>
                </a:lnTo>
                <a:lnTo>
                  <a:pt x="482193" y="119379"/>
                </a:lnTo>
                <a:lnTo>
                  <a:pt x="485800" y="116839"/>
                </a:lnTo>
                <a:lnTo>
                  <a:pt x="493941" y="115569"/>
                </a:lnTo>
                <a:lnTo>
                  <a:pt x="538619" y="115569"/>
                </a:lnTo>
                <a:lnTo>
                  <a:pt x="537781" y="114299"/>
                </a:lnTo>
                <a:lnTo>
                  <a:pt x="508990" y="95249"/>
                </a:lnTo>
                <a:lnTo>
                  <a:pt x="499148" y="93979"/>
                </a:lnTo>
                <a:close/>
              </a:path>
              <a:path w="691514" h="655320">
                <a:moveTo>
                  <a:pt x="353148" y="240029"/>
                </a:moveTo>
                <a:lnTo>
                  <a:pt x="352463" y="240029"/>
                </a:lnTo>
                <a:lnTo>
                  <a:pt x="350875" y="241299"/>
                </a:lnTo>
                <a:lnTo>
                  <a:pt x="354317" y="241299"/>
                </a:lnTo>
                <a:lnTo>
                  <a:pt x="353148" y="240029"/>
                </a:lnTo>
                <a:close/>
              </a:path>
              <a:path w="691514" h="655320">
                <a:moveTo>
                  <a:pt x="538619" y="115569"/>
                </a:moveTo>
                <a:lnTo>
                  <a:pt x="498398" y="115569"/>
                </a:lnTo>
                <a:lnTo>
                  <a:pt x="508063" y="118109"/>
                </a:lnTo>
                <a:lnTo>
                  <a:pt x="512787" y="120649"/>
                </a:lnTo>
                <a:lnTo>
                  <a:pt x="528129" y="152399"/>
                </a:lnTo>
                <a:lnTo>
                  <a:pt x="527215" y="157479"/>
                </a:lnTo>
                <a:lnTo>
                  <a:pt x="523532" y="165099"/>
                </a:lnTo>
                <a:lnTo>
                  <a:pt x="520318" y="170179"/>
                </a:lnTo>
                <a:lnTo>
                  <a:pt x="502132" y="187959"/>
                </a:lnTo>
                <a:lnTo>
                  <a:pt x="527443" y="187959"/>
                </a:lnTo>
                <a:lnTo>
                  <a:pt x="532363" y="182879"/>
                </a:lnTo>
                <a:lnTo>
                  <a:pt x="536587" y="176529"/>
                </a:lnTo>
                <a:lnTo>
                  <a:pt x="540116" y="171449"/>
                </a:lnTo>
                <a:lnTo>
                  <a:pt x="542950" y="166369"/>
                </a:lnTo>
                <a:lnTo>
                  <a:pt x="546265" y="160019"/>
                </a:lnTo>
                <a:lnTo>
                  <a:pt x="548043" y="153669"/>
                </a:lnTo>
                <a:lnTo>
                  <a:pt x="548576" y="139699"/>
                </a:lnTo>
                <a:lnTo>
                  <a:pt x="547357" y="133349"/>
                </a:lnTo>
                <a:lnTo>
                  <a:pt x="541972" y="120649"/>
                </a:lnTo>
                <a:lnTo>
                  <a:pt x="538619" y="115569"/>
                </a:lnTo>
                <a:close/>
              </a:path>
              <a:path w="691514" h="655320">
                <a:moveTo>
                  <a:pt x="593534" y="0"/>
                </a:moveTo>
                <a:lnTo>
                  <a:pt x="525881" y="48259"/>
                </a:lnTo>
                <a:lnTo>
                  <a:pt x="524484" y="54609"/>
                </a:lnTo>
                <a:lnTo>
                  <a:pt x="525475" y="55879"/>
                </a:lnTo>
                <a:lnTo>
                  <a:pt x="631456" y="162559"/>
                </a:lnTo>
                <a:lnTo>
                  <a:pt x="633653" y="163829"/>
                </a:lnTo>
                <a:lnTo>
                  <a:pt x="637870" y="162559"/>
                </a:lnTo>
                <a:lnTo>
                  <a:pt x="639597" y="161289"/>
                </a:lnTo>
                <a:lnTo>
                  <a:pt x="663143" y="138429"/>
                </a:lnTo>
                <a:lnTo>
                  <a:pt x="637870" y="138429"/>
                </a:lnTo>
                <a:lnTo>
                  <a:pt x="597801" y="99059"/>
                </a:lnTo>
                <a:lnTo>
                  <a:pt x="610466" y="86359"/>
                </a:lnTo>
                <a:lnTo>
                  <a:pt x="585762" y="86359"/>
                </a:lnTo>
                <a:lnTo>
                  <a:pt x="548944" y="49529"/>
                </a:lnTo>
                <a:lnTo>
                  <a:pt x="568871" y="29209"/>
                </a:lnTo>
                <a:lnTo>
                  <a:pt x="572757" y="26669"/>
                </a:lnTo>
                <a:lnTo>
                  <a:pt x="579653" y="22859"/>
                </a:lnTo>
                <a:lnTo>
                  <a:pt x="582980" y="21589"/>
                </a:lnTo>
                <a:lnTo>
                  <a:pt x="624502" y="21589"/>
                </a:lnTo>
                <a:lnTo>
                  <a:pt x="623049" y="19049"/>
                </a:lnTo>
                <a:lnTo>
                  <a:pt x="620788" y="16509"/>
                </a:lnTo>
                <a:lnTo>
                  <a:pt x="613587" y="8889"/>
                </a:lnTo>
                <a:lnTo>
                  <a:pt x="608812" y="5079"/>
                </a:lnTo>
                <a:lnTo>
                  <a:pt x="598728" y="1269"/>
                </a:lnTo>
                <a:lnTo>
                  <a:pt x="593534" y="0"/>
                </a:lnTo>
                <a:close/>
              </a:path>
              <a:path w="691514" h="655320">
                <a:moveTo>
                  <a:pt x="684085" y="66039"/>
                </a:moveTo>
                <a:lnTo>
                  <a:pt x="648398" y="66039"/>
                </a:lnTo>
                <a:lnTo>
                  <a:pt x="655726" y="69849"/>
                </a:lnTo>
                <a:lnTo>
                  <a:pt x="659244" y="72389"/>
                </a:lnTo>
                <a:lnTo>
                  <a:pt x="662647" y="74929"/>
                </a:lnTo>
                <a:lnTo>
                  <a:pt x="665810" y="78739"/>
                </a:lnTo>
                <a:lnTo>
                  <a:pt x="668032" y="81279"/>
                </a:lnTo>
                <a:lnTo>
                  <a:pt x="670623" y="88899"/>
                </a:lnTo>
                <a:lnTo>
                  <a:pt x="671093" y="92709"/>
                </a:lnTo>
                <a:lnTo>
                  <a:pt x="670394" y="99059"/>
                </a:lnTo>
                <a:lnTo>
                  <a:pt x="669340" y="102869"/>
                </a:lnTo>
                <a:lnTo>
                  <a:pt x="665835" y="109219"/>
                </a:lnTo>
                <a:lnTo>
                  <a:pt x="663244" y="113029"/>
                </a:lnTo>
                <a:lnTo>
                  <a:pt x="637870" y="138429"/>
                </a:lnTo>
                <a:lnTo>
                  <a:pt x="663143" y="138429"/>
                </a:lnTo>
                <a:lnTo>
                  <a:pt x="674916" y="126999"/>
                </a:lnTo>
                <a:lnTo>
                  <a:pt x="678408" y="121919"/>
                </a:lnTo>
                <a:lnTo>
                  <a:pt x="683793" y="114299"/>
                </a:lnTo>
                <a:lnTo>
                  <a:pt x="685977" y="110489"/>
                </a:lnTo>
                <a:lnTo>
                  <a:pt x="689317" y="102869"/>
                </a:lnTo>
                <a:lnTo>
                  <a:pt x="690397" y="97789"/>
                </a:lnTo>
                <a:lnTo>
                  <a:pt x="691400" y="90169"/>
                </a:lnTo>
                <a:lnTo>
                  <a:pt x="691260" y="86359"/>
                </a:lnTo>
                <a:lnTo>
                  <a:pt x="689736" y="77469"/>
                </a:lnTo>
                <a:lnTo>
                  <a:pt x="688301" y="73659"/>
                </a:lnTo>
                <a:lnTo>
                  <a:pt x="684085" y="66039"/>
                </a:lnTo>
                <a:close/>
              </a:path>
              <a:path w="691514" h="655320">
                <a:moveTo>
                  <a:pt x="624502" y="21589"/>
                </a:moveTo>
                <a:lnTo>
                  <a:pt x="589356" y="21589"/>
                </a:lnTo>
                <a:lnTo>
                  <a:pt x="592442" y="22859"/>
                </a:lnTo>
                <a:lnTo>
                  <a:pt x="598411" y="25399"/>
                </a:lnTo>
                <a:lnTo>
                  <a:pt x="612851" y="52069"/>
                </a:lnTo>
                <a:lnTo>
                  <a:pt x="612241" y="54609"/>
                </a:lnTo>
                <a:lnTo>
                  <a:pt x="609498" y="62229"/>
                </a:lnTo>
                <a:lnTo>
                  <a:pt x="606856" y="66039"/>
                </a:lnTo>
                <a:lnTo>
                  <a:pt x="585762" y="86359"/>
                </a:lnTo>
                <a:lnTo>
                  <a:pt x="610466" y="86359"/>
                </a:lnTo>
                <a:lnTo>
                  <a:pt x="620598" y="76199"/>
                </a:lnTo>
                <a:lnTo>
                  <a:pt x="624979" y="72389"/>
                </a:lnTo>
                <a:lnTo>
                  <a:pt x="633056" y="67309"/>
                </a:lnTo>
                <a:lnTo>
                  <a:pt x="636993" y="66039"/>
                </a:lnTo>
                <a:lnTo>
                  <a:pt x="684085" y="66039"/>
                </a:lnTo>
                <a:lnTo>
                  <a:pt x="681240" y="62229"/>
                </a:lnTo>
                <a:lnTo>
                  <a:pt x="677671" y="58419"/>
                </a:lnTo>
                <a:lnTo>
                  <a:pt x="673811" y="54609"/>
                </a:lnTo>
                <a:lnTo>
                  <a:pt x="669670" y="52069"/>
                </a:lnTo>
                <a:lnTo>
                  <a:pt x="627151" y="52069"/>
                </a:lnTo>
                <a:lnTo>
                  <a:pt x="628548" y="49529"/>
                </a:lnTo>
                <a:lnTo>
                  <a:pt x="629386" y="45719"/>
                </a:lnTo>
                <a:lnTo>
                  <a:pt x="629919" y="38099"/>
                </a:lnTo>
                <a:lnTo>
                  <a:pt x="629640" y="35559"/>
                </a:lnTo>
                <a:lnTo>
                  <a:pt x="627989" y="27939"/>
                </a:lnTo>
                <a:lnTo>
                  <a:pt x="626681" y="25399"/>
                </a:lnTo>
                <a:lnTo>
                  <a:pt x="624502" y="21589"/>
                </a:lnTo>
                <a:close/>
              </a:path>
              <a:path w="691514" h="655320">
                <a:moveTo>
                  <a:pt x="647636" y="45719"/>
                </a:moveTo>
                <a:lnTo>
                  <a:pt x="643305" y="45719"/>
                </a:lnTo>
                <a:lnTo>
                  <a:pt x="634809" y="48259"/>
                </a:lnTo>
                <a:lnTo>
                  <a:pt x="630834" y="50799"/>
                </a:lnTo>
                <a:lnTo>
                  <a:pt x="627151" y="52069"/>
                </a:lnTo>
                <a:lnTo>
                  <a:pt x="669670" y="52069"/>
                </a:lnTo>
                <a:lnTo>
                  <a:pt x="660895" y="48259"/>
                </a:lnTo>
                <a:lnTo>
                  <a:pt x="656475" y="46989"/>
                </a:lnTo>
                <a:lnTo>
                  <a:pt x="647636" y="45719"/>
                </a:lnTo>
                <a:close/>
              </a:path>
            </a:pathLst>
          </a:custGeom>
          <a:solidFill>
            <a:srgbClr val="59595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1" name="object 71"/>
          <p:cNvSpPr/>
          <p:nvPr/>
        </p:nvSpPr>
        <p:spPr>
          <a:xfrm>
            <a:off x="6361230" y="5039932"/>
            <a:ext cx="750646" cy="753110"/>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2" name="object 72"/>
          <p:cNvSpPr/>
          <p:nvPr/>
        </p:nvSpPr>
        <p:spPr>
          <a:xfrm>
            <a:off x="7565482" y="5017419"/>
            <a:ext cx="546735" cy="551180"/>
          </a:xfrm>
          <a:custGeom>
            <a:avLst/>
            <a:gdLst/>
            <a:ahLst/>
            <a:cxnLst/>
            <a:rect l="l" t="t" r="r" b="b"/>
            <a:pathLst>
              <a:path w="546734" h="551179">
                <a:moveTo>
                  <a:pt x="26962" y="416204"/>
                </a:moveTo>
                <a:lnTo>
                  <a:pt x="25107" y="416204"/>
                </a:lnTo>
                <a:lnTo>
                  <a:pt x="21437" y="417474"/>
                </a:lnTo>
                <a:lnTo>
                  <a:pt x="19634" y="417474"/>
                </a:lnTo>
                <a:lnTo>
                  <a:pt x="16078" y="420014"/>
                </a:lnTo>
                <a:lnTo>
                  <a:pt x="14236" y="421284"/>
                </a:lnTo>
                <a:lnTo>
                  <a:pt x="1447" y="433984"/>
                </a:lnTo>
                <a:lnTo>
                  <a:pt x="507" y="436524"/>
                </a:lnTo>
                <a:lnTo>
                  <a:pt x="0" y="440334"/>
                </a:lnTo>
                <a:lnTo>
                  <a:pt x="1104" y="442874"/>
                </a:lnTo>
                <a:lnTo>
                  <a:pt x="108610" y="550824"/>
                </a:lnTo>
                <a:lnTo>
                  <a:pt x="112471" y="550824"/>
                </a:lnTo>
                <a:lnTo>
                  <a:pt x="113423" y="549554"/>
                </a:lnTo>
                <a:lnTo>
                  <a:pt x="115646" y="548284"/>
                </a:lnTo>
                <a:lnTo>
                  <a:pt x="116916" y="547014"/>
                </a:lnTo>
                <a:lnTo>
                  <a:pt x="119875" y="544474"/>
                </a:lnTo>
                <a:lnTo>
                  <a:pt x="121043" y="543204"/>
                </a:lnTo>
                <a:lnTo>
                  <a:pt x="122682" y="540664"/>
                </a:lnTo>
                <a:lnTo>
                  <a:pt x="123291" y="539394"/>
                </a:lnTo>
                <a:lnTo>
                  <a:pt x="124091" y="538124"/>
                </a:lnTo>
                <a:lnTo>
                  <a:pt x="124231" y="536854"/>
                </a:lnTo>
                <a:lnTo>
                  <a:pt x="124015" y="536854"/>
                </a:lnTo>
                <a:lnTo>
                  <a:pt x="123723" y="535584"/>
                </a:lnTo>
                <a:lnTo>
                  <a:pt x="24218" y="436524"/>
                </a:lnTo>
                <a:lnTo>
                  <a:pt x="75049" y="436524"/>
                </a:lnTo>
                <a:lnTo>
                  <a:pt x="34848" y="418744"/>
                </a:lnTo>
                <a:lnTo>
                  <a:pt x="32740" y="418744"/>
                </a:lnTo>
                <a:lnTo>
                  <a:pt x="30734" y="417474"/>
                </a:lnTo>
                <a:lnTo>
                  <a:pt x="26962" y="416204"/>
                </a:lnTo>
                <a:close/>
              </a:path>
              <a:path w="546734" h="551179">
                <a:moveTo>
                  <a:pt x="75049" y="436524"/>
                </a:moveTo>
                <a:lnTo>
                  <a:pt x="24307" y="436524"/>
                </a:lnTo>
                <a:lnTo>
                  <a:pt x="162090" y="497484"/>
                </a:lnTo>
                <a:lnTo>
                  <a:pt x="165036" y="497484"/>
                </a:lnTo>
                <a:lnTo>
                  <a:pt x="166611" y="496214"/>
                </a:lnTo>
                <a:lnTo>
                  <a:pt x="167513" y="496214"/>
                </a:lnTo>
                <a:lnTo>
                  <a:pt x="169506" y="494944"/>
                </a:lnTo>
                <a:lnTo>
                  <a:pt x="170611" y="493674"/>
                </a:lnTo>
                <a:lnTo>
                  <a:pt x="173012" y="491134"/>
                </a:lnTo>
                <a:lnTo>
                  <a:pt x="173990" y="489864"/>
                </a:lnTo>
                <a:lnTo>
                  <a:pt x="175501" y="488594"/>
                </a:lnTo>
                <a:lnTo>
                  <a:pt x="176098" y="487324"/>
                </a:lnTo>
                <a:lnTo>
                  <a:pt x="176911" y="486054"/>
                </a:lnTo>
                <a:lnTo>
                  <a:pt x="177126" y="484784"/>
                </a:lnTo>
                <a:lnTo>
                  <a:pt x="177088" y="483514"/>
                </a:lnTo>
                <a:lnTo>
                  <a:pt x="176860" y="482244"/>
                </a:lnTo>
                <a:lnTo>
                  <a:pt x="171459" y="469544"/>
                </a:lnTo>
                <a:lnTo>
                  <a:pt x="149707" y="469544"/>
                </a:lnTo>
                <a:lnTo>
                  <a:pt x="75049" y="436524"/>
                </a:lnTo>
                <a:close/>
              </a:path>
              <a:path w="546734" h="551179">
                <a:moveTo>
                  <a:pt x="124752" y="319684"/>
                </a:moveTo>
                <a:lnTo>
                  <a:pt x="115709" y="319684"/>
                </a:lnTo>
                <a:lnTo>
                  <a:pt x="114731" y="320954"/>
                </a:lnTo>
                <a:lnTo>
                  <a:pt x="102616" y="333654"/>
                </a:lnTo>
                <a:lnTo>
                  <a:pt x="101473" y="334924"/>
                </a:lnTo>
                <a:lnTo>
                  <a:pt x="99847" y="337464"/>
                </a:lnTo>
                <a:lnTo>
                  <a:pt x="99352" y="338734"/>
                </a:lnTo>
                <a:lnTo>
                  <a:pt x="98971" y="342544"/>
                </a:lnTo>
                <a:lnTo>
                  <a:pt x="99098" y="343814"/>
                </a:lnTo>
                <a:lnTo>
                  <a:pt x="100012" y="347624"/>
                </a:lnTo>
                <a:lnTo>
                  <a:pt x="100799" y="350164"/>
                </a:lnTo>
                <a:lnTo>
                  <a:pt x="101892" y="352704"/>
                </a:lnTo>
                <a:lnTo>
                  <a:pt x="150139" y="468274"/>
                </a:lnTo>
                <a:lnTo>
                  <a:pt x="149707" y="469544"/>
                </a:lnTo>
                <a:lnTo>
                  <a:pt x="171459" y="469544"/>
                </a:lnTo>
                <a:lnTo>
                  <a:pt x="117449" y="342544"/>
                </a:lnTo>
                <a:lnTo>
                  <a:pt x="147641" y="342544"/>
                </a:lnTo>
                <a:lnTo>
                  <a:pt x="125971" y="320954"/>
                </a:lnTo>
                <a:lnTo>
                  <a:pt x="124752" y="319684"/>
                </a:lnTo>
                <a:close/>
              </a:path>
              <a:path w="546734" h="551179">
                <a:moveTo>
                  <a:pt x="147641" y="342544"/>
                </a:moveTo>
                <a:lnTo>
                  <a:pt x="117627" y="342544"/>
                </a:lnTo>
                <a:lnTo>
                  <a:pt x="217131" y="442874"/>
                </a:lnTo>
                <a:lnTo>
                  <a:pt x="219532" y="442874"/>
                </a:lnTo>
                <a:lnTo>
                  <a:pt x="221094" y="441604"/>
                </a:lnTo>
                <a:lnTo>
                  <a:pt x="222046" y="441604"/>
                </a:lnTo>
                <a:lnTo>
                  <a:pt x="224332" y="439064"/>
                </a:lnTo>
                <a:lnTo>
                  <a:pt x="225602" y="439064"/>
                </a:lnTo>
                <a:lnTo>
                  <a:pt x="228498" y="435254"/>
                </a:lnTo>
                <a:lnTo>
                  <a:pt x="229641" y="433984"/>
                </a:lnTo>
                <a:lnTo>
                  <a:pt x="231216" y="432714"/>
                </a:lnTo>
                <a:lnTo>
                  <a:pt x="231813" y="431444"/>
                </a:lnTo>
                <a:lnTo>
                  <a:pt x="232613" y="430174"/>
                </a:lnTo>
                <a:lnTo>
                  <a:pt x="232752" y="428904"/>
                </a:lnTo>
                <a:lnTo>
                  <a:pt x="232536" y="427634"/>
                </a:lnTo>
                <a:lnTo>
                  <a:pt x="232244" y="427634"/>
                </a:lnTo>
                <a:lnTo>
                  <a:pt x="231775" y="426364"/>
                </a:lnTo>
                <a:lnTo>
                  <a:pt x="147641" y="342544"/>
                </a:lnTo>
                <a:close/>
              </a:path>
              <a:path w="546734" h="551179">
                <a:moveTo>
                  <a:pt x="195160" y="303174"/>
                </a:moveTo>
                <a:lnTo>
                  <a:pt x="193319" y="303174"/>
                </a:lnTo>
                <a:lnTo>
                  <a:pt x="191795" y="304444"/>
                </a:lnTo>
                <a:lnTo>
                  <a:pt x="190881" y="304444"/>
                </a:lnTo>
                <a:lnTo>
                  <a:pt x="188772" y="306984"/>
                </a:lnTo>
                <a:lnTo>
                  <a:pt x="187515" y="306984"/>
                </a:lnTo>
                <a:lnTo>
                  <a:pt x="184645" y="310794"/>
                </a:lnTo>
                <a:lnTo>
                  <a:pt x="183527" y="312064"/>
                </a:lnTo>
                <a:lnTo>
                  <a:pt x="181889" y="313334"/>
                </a:lnTo>
                <a:lnTo>
                  <a:pt x="181317" y="314604"/>
                </a:lnTo>
                <a:lnTo>
                  <a:pt x="180682" y="315874"/>
                </a:lnTo>
                <a:lnTo>
                  <a:pt x="180594" y="317144"/>
                </a:lnTo>
                <a:lnTo>
                  <a:pt x="180886" y="318414"/>
                </a:lnTo>
                <a:lnTo>
                  <a:pt x="181165" y="318414"/>
                </a:lnTo>
                <a:lnTo>
                  <a:pt x="261124" y="398424"/>
                </a:lnTo>
                <a:lnTo>
                  <a:pt x="264922" y="398424"/>
                </a:lnTo>
                <a:lnTo>
                  <a:pt x="265836" y="397154"/>
                </a:lnTo>
                <a:lnTo>
                  <a:pt x="267944" y="395884"/>
                </a:lnTo>
                <a:lnTo>
                  <a:pt x="269176" y="394614"/>
                </a:lnTo>
                <a:lnTo>
                  <a:pt x="272046" y="392074"/>
                </a:lnTo>
                <a:lnTo>
                  <a:pt x="273189" y="390804"/>
                </a:lnTo>
                <a:lnTo>
                  <a:pt x="274828" y="388264"/>
                </a:lnTo>
                <a:lnTo>
                  <a:pt x="275386" y="388264"/>
                </a:lnTo>
                <a:lnTo>
                  <a:pt x="275971" y="385724"/>
                </a:lnTo>
                <a:lnTo>
                  <a:pt x="275907" y="384454"/>
                </a:lnTo>
                <a:lnTo>
                  <a:pt x="275628" y="384454"/>
                </a:lnTo>
                <a:lnTo>
                  <a:pt x="275158" y="383184"/>
                </a:lnTo>
                <a:lnTo>
                  <a:pt x="195656" y="304444"/>
                </a:lnTo>
                <a:lnTo>
                  <a:pt x="195160" y="303174"/>
                </a:lnTo>
                <a:close/>
              </a:path>
              <a:path w="546734" h="551179">
                <a:moveTo>
                  <a:pt x="313142" y="249834"/>
                </a:moveTo>
                <a:lnTo>
                  <a:pt x="279107" y="249834"/>
                </a:lnTo>
                <a:lnTo>
                  <a:pt x="288074" y="253644"/>
                </a:lnTo>
                <a:lnTo>
                  <a:pt x="291096" y="256184"/>
                </a:lnTo>
                <a:lnTo>
                  <a:pt x="300291" y="265074"/>
                </a:lnTo>
                <a:lnTo>
                  <a:pt x="283235" y="282854"/>
                </a:lnTo>
                <a:lnTo>
                  <a:pt x="278244" y="289204"/>
                </a:lnTo>
                <a:lnTo>
                  <a:pt x="270573" y="300634"/>
                </a:lnTo>
                <a:lnTo>
                  <a:pt x="268033" y="306984"/>
                </a:lnTo>
                <a:lnTo>
                  <a:pt x="265582" y="317144"/>
                </a:lnTo>
                <a:lnTo>
                  <a:pt x="265696" y="322224"/>
                </a:lnTo>
                <a:lnTo>
                  <a:pt x="292506" y="352704"/>
                </a:lnTo>
                <a:lnTo>
                  <a:pt x="305727" y="352704"/>
                </a:lnTo>
                <a:lnTo>
                  <a:pt x="333140" y="332384"/>
                </a:lnTo>
                <a:lnTo>
                  <a:pt x="298856" y="332384"/>
                </a:lnTo>
                <a:lnTo>
                  <a:pt x="294284" y="331114"/>
                </a:lnTo>
                <a:lnTo>
                  <a:pt x="287782" y="324764"/>
                </a:lnTo>
                <a:lnTo>
                  <a:pt x="286118" y="322224"/>
                </a:lnTo>
                <a:lnTo>
                  <a:pt x="284238" y="315874"/>
                </a:lnTo>
                <a:lnTo>
                  <a:pt x="284073" y="313334"/>
                </a:lnTo>
                <a:lnTo>
                  <a:pt x="285305" y="306984"/>
                </a:lnTo>
                <a:lnTo>
                  <a:pt x="286740" y="303174"/>
                </a:lnTo>
                <a:lnTo>
                  <a:pt x="291249" y="295554"/>
                </a:lnTo>
                <a:lnTo>
                  <a:pt x="294373" y="291744"/>
                </a:lnTo>
                <a:lnTo>
                  <a:pt x="310743" y="276504"/>
                </a:lnTo>
                <a:lnTo>
                  <a:pt x="339743" y="276504"/>
                </a:lnTo>
                <a:lnTo>
                  <a:pt x="313142" y="249834"/>
                </a:lnTo>
                <a:close/>
              </a:path>
              <a:path w="546734" h="551179">
                <a:moveTo>
                  <a:pt x="339743" y="276504"/>
                </a:moveTo>
                <a:lnTo>
                  <a:pt x="310743" y="276504"/>
                </a:lnTo>
                <a:lnTo>
                  <a:pt x="327533" y="293014"/>
                </a:lnTo>
                <a:lnTo>
                  <a:pt x="327736" y="296824"/>
                </a:lnTo>
                <a:lnTo>
                  <a:pt x="308927" y="332384"/>
                </a:lnTo>
                <a:lnTo>
                  <a:pt x="333140" y="332384"/>
                </a:lnTo>
                <a:lnTo>
                  <a:pt x="335749" y="328574"/>
                </a:lnTo>
                <a:lnTo>
                  <a:pt x="340144" y="315874"/>
                </a:lnTo>
                <a:lnTo>
                  <a:pt x="341122" y="309524"/>
                </a:lnTo>
                <a:lnTo>
                  <a:pt x="340880" y="301904"/>
                </a:lnTo>
                <a:lnTo>
                  <a:pt x="361657" y="301904"/>
                </a:lnTo>
                <a:lnTo>
                  <a:pt x="362038" y="300634"/>
                </a:lnTo>
                <a:lnTo>
                  <a:pt x="362267" y="299364"/>
                </a:lnTo>
                <a:lnTo>
                  <a:pt x="361975" y="298094"/>
                </a:lnTo>
                <a:lnTo>
                  <a:pt x="361276" y="298094"/>
                </a:lnTo>
                <a:lnTo>
                  <a:pt x="339743" y="276504"/>
                </a:lnTo>
                <a:close/>
              </a:path>
              <a:path w="546734" h="551179">
                <a:moveTo>
                  <a:pt x="121183" y="318414"/>
                </a:moveTo>
                <a:lnTo>
                  <a:pt x="118935" y="318414"/>
                </a:lnTo>
                <a:lnTo>
                  <a:pt x="117843" y="319684"/>
                </a:lnTo>
                <a:lnTo>
                  <a:pt x="122339" y="319684"/>
                </a:lnTo>
                <a:lnTo>
                  <a:pt x="121183" y="318414"/>
                </a:lnTo>
                <a:close/>
              </a:path>
              <a:path w="546734" h="551179">
                <a:moveTo>
                  <a:pt x="361657" y="301904"/>
                </a:moveTo>
                <a:lnTo>
                  <a:pt x="340880" y="301904"/>
                </a:lnTo>
                <a:lnTo>
                  <a:pt x="349504" y="310794"/>
                </a:lnTo>
                <a:lnTo>
                  <a:pt x="352679" y="310794"/>
                </a:lnTo>
                <a:lnTo>
                  <a:pt x="354838" y="309524"/>
                </a:lnTo>
                <a:lnTo>
                  <a:pt x="356146" y="308254"/>
                </a:lnTo>
                <a:lnTo>
                  <a:pt x="359257" y="304444"/>
                </a:lnTo>
                <a:lnTo>
                  <a:pt x="360362" y="303174"/>
                </a:lnTo>
                <a:lnTo>
                  <a:pt x="361657" y="301904"/>
                </a:lnTo>
                <a:close/>
              </a:path>
              <a:path w="546734" h="551179">
                <a:moveTo>
                  <a:pt x="164782" y="271424"/>
                </a:moveTo>
                <a:lnTo>
                  <a:pt x="159867" y="271424"/>
                </a:lnTo>
                <a:lnTo>
                  <a:pt x="156933" y="272694"/>
                </a:lnTo>
                <a:lnTo>
                  <a:pt x="150088" y="280314"/>
                </a:lnTo>
                <a:lnTo>
                  <a:pt x="148323" y="282854"/>
                </a:lnTo>
                <a:lnTo>
                  <a:pt x="148209" y="287934"/>
                </a:lnTo>
                <a:lnTo>
                  <a:pt x="149872" y="290474"/>
                </a:lnTo>
                <a:lnTo>
                  <a:pt x="156616" y="298094"/>
                </a:lnTo>
                <a:lnTo>
                  <a:pt x="159512" y="299364"/>
                </a:lnTo>
                <a:lnTo>
                  <a:pt x="164439" y="299364"/>
                </a:lnTo>
                <a:lnTo>
                  <a:pt x="167360" y="296824"/>
                </a:lnTo>
                <a:lnTo>
                  <a:pt x="174218" y="290474"/>
                </a:lnTo>
                <a:lnTo>
                  <a:pt x="175971" y="287934"/>
                </a:lnTo>
                <a:lnTo>
                  <a:pt x="176098" y="282854"/>
                </a:lnTo>
                <a:lnTo>
                  <a:pt x="174421" y="279044"/>
                </a:lnTo>
                <a:lnTo>
                  <a:pt x="171030" y="276504"/>
                </a:lnTo>
                <a:lnTo>
                  <a:pt x="167690" y="272694"/>
                </a:lnTo>
                <a:lnTo>
                  <a:pt x="164782" y="271424"/>
                </a:lnTo>
                <a:close/>
              </a:path>
              <a:path w="546734" h="551179">
                <a:moveTo>
                  <a:pt x="283667" y="229514"/>
                </a:moveTo>
                <a:lnTo>
                  <a:pt x="273761" y="229514"/>
                </a:lnTo>
                <a:lnTo>
                  <a:pt x="268655" y="230784"/>
                </a:lnTo>
                <a:lnTo>
                  <a:pt x="258114" y="235864"/>
                </a:lnTo>
                <a:lnTo>
                  <a:pt x="252628" y="239674"/>
                </a:lnTo>
                <a:lnTo>
                  <a:pt x="243903" y="248564"/>
                </a:lnTo>
                <a:lnTo>
                  <a:pt x="241160" y="252374"/>
                </a:lnTo>
                <a:lnTo>
                  <a:pt x="236308" y="258724"/>
                </a:lnTo>
                <a:lnTo>
                  <a:pt x="234251" y="262534"/>
                </a:lnTo>
                <a:lnTo>
                  <a:pt x="230911" y="268884"/>
                </a:lnTo>
                <a:lnTo>
                  <a:pt x="229628" y="272694"/>
                </a:lnTo>
                <a:lnTo>
                  <a:pt x="227812" y="277774"/>
                </a:lnTo>
                <a:lnTo>
                  <a:pt x="227342" y="280314"/>
                </a:lnTo>
                <a:lnTo>
                  <a:pt x="227279" y="284124"/>
                </a:lnTo>
                <a:lnTo>
                  <a:pt x="227584" y="285394"/>
                </a:lnTo>
                <a:lnTo>
                  <a:pt x="228879" y="286664"/>
                </a:lnTo>
                <a:lnTo>
                  <a:pt x="229933" y="287934"/>
                </a:lnTo>
                <a:lnTo>
                  <a:pt x="232270" y="290474"/>
                </a:lnTo>
                <a:lnTo>
                  <a:pt x="233133" y="291744"/>
                </a:lnTo>
                <a:lnTo>
                  <a:pt x="234835" y="293014"/>
                </a:lnTo>
                <a:lnTo>
                  <a:pt x="239445" y="293014"/>
                </a:lnTo>
                <a:lnTo>
                  <a:pt x="240626" y="291744"/>
                </a:lnTo>
                <a:lnTo>
                  <a:pt x="241261" y="290474"/>
                </a:lnTo>
                <a:lnTo>
                  <a:pt x="242443" y="285394"/>
                </a:lnTo>
                <a:lnTo>
                  <a:pt x="243293" y="282854"/>
                </a:lnTo>
                <a:lnTo>
                  <a:pt x="245516" y="276504"/>
                </a:lnTo>
                <a:lnTo>
                  <a:pt x="247065" y="273964"/>
                </a:lnTo>
                <a:lnTo>
                  <a:pt x="251053" y="266344"/>
                </a:lnTo>
                <a:lnTo>
                  <a:pt x="253834" y="262534"/>
                </a:lnTo>
                <a:lnTo>
                  <a:pt x="260743" y="254914"/>
                </a:lnTo>
                <a:lnTo>
                  <a:pt x="263956" y="253644"/>
                </a:lnTo>
                <a:lnTo>
                  <a:pt x="270103" y="249834"/>
                </a:lnTo>
                <a:lnTo>
                  <a:pt x="313142" y="249834"/>
                </a:lnTo>
                <a:lnTo>
                  <a:pt x="303009" y="239674"/>
                </a:lnTo>
                <a:lnTo>
                  <a:pt x="298145" y="235864"/>
                </a:lnTo>
                <a:lnTo>
                  <a:pt x="288544" y="230784"/>
                </a:lnTo>
                <a:lnTo>
                  <a:pt x="283667" y="229514"/>
                </a:lnTo>
                <a:close/>
              </a:path>
              <a:path w="546734" h="551179">
                <a:moveTo>
                  <a:pt x="320852" y="177444"/>
                </a:moveTo>
                <a:lnTo>
                  <a:pt x="319176" y="177444"/>
                </a:lnTo>
                <a:lnTo>
                  <a:pt x="317703" y="178714"/>
                </a:lnTo>
                <a:lnTo>
                  <a:pt x="316877" y="178714"/>
                </a:lnTo>
                <a:lnTo>
                  <a:pt x="314998" y="179984"/>
                </a:lnTo>
                <a:lnTo>
                  <a:pt x="313893" y="181254"/>
                </a:lnTo>
                <a:lnTo>
                  <a:pt x="311251" y="183794"/>
                </a:lnTo>
                <a:lnTo>
                  <a:pt x="310210" y="185064"/>
                </a:lnTo>
                <a:lnTo>
                  <a:pt x="308749" y="186334"/>
                </a:lnTo>
                <a:lnTo>
                  <a:pt x="308254" y="187604"/>
                </a:lnTo>
                <a:lnTo>
                  <a:pt x="307721" y="188874"/>
                </a:lnTo>
                <a:lnTo>
                  <a:pt x="307657" y="190144"/>
                </a:lnTo>
                <a:lnTo>
                  <a:pt x="307949" y="191414"/>
                </a:lnTo>
                <a:lnTo>
                  <a:pt x="308267" y="191414"/>
                </a:lnTo>
                <a:lnTo>
                  <a:pt x="388289" y="271424"/>
                </a:lnTo>
                <a:lnTo>
                  <a:pt x="392074" y="271424"/>
                </a:lnTo>
                <a:lnTo>
                  <a:pt x="393001" y="270154"/>
                </a:lnTo>
                <a:lnTo>
                  <a:pt x="395109" y="268884"/>
                </a:lnTo>
                <a:lnTo>
                  <a:pt x="396341" y="267614"/>
                </a:lnTo>
                <a:lnTo>
                  <a:pt x="399211" y="265074"/>
                </a:lnTo>
                <a:lnTo>
                  <a:pt x="400354" y="263804"/>
                </a:lnTo>
                <a:lnTo>
                  <a:pt x="401993" y="261264"/>
                </a:lnTo>
                <a:lnTo>
                  <a:pt x="402551" y="261264"/>
                </a:lnTo>
                <a:lnTo>
                  <a:pt x="403136" y="258724"/>
                </a:lnTo>
                <a:lnTo>
                  <a:pt x="403059" y="257454"/>
                </a:lnTo>
                <a:lnTo>
                  <a:pt x="402780" y="257454"/>
                </a:lnTo>
                <a:lnTo>
                  <a:pt x="347040" y="201574"/>
                </a:lnTo>
                <a:lnTo>
                  <a:pt x="346049" y="192684"/>
                </a:lnTo>
                <a:lnTo>
                  <a:pt x="346005" y="188874"/>
                </a:lnTo>
                <a:lnTo>
                  <a:pt x="332282" y="188874"/>
                </a:lnTo>
                <a:lnTo>
                  <a:pt x="321360" y="178714"/>
                </a:lnTo>
                <a:lnTo>
                  <a:pt x="320852" y="177444"/>
                </a:lnTo>
                <a:close/>
              </a:path>
              <a:path w="546734" h="551179">
                <a:moveTo>
                  <a:pt x="407317" y="158394"/>
                </a:moveTo>
                <a:lnTo>
                  <a:pt x="367753" y="158394"/>
                </a:lnTo>
                <a:lnTo>
                  <a:pt x="374319" y="159664"/>
                </a:lnTo>
                <a:lnTo>
                  <a:pt x="377659" y="160934"/>
                </a:lnTo>
                <a:lnTo>
                  <a:pt x="384454" y="164744"/>
                </a:lnTo>
                <a:lnTo>
                  <a:pt x="387819" y="168554"/>
                </a:lnTo>
                <a:lnTo>
                  <a:pt x="439686" y="219354"/>
                </a:lnTo>
                <a:lnTo>
                  <a:pt x="440194" y="220624"/>
                </a:lnTo>
                <a:lnTo>
                  <a:pt x="441909" y="220624"/>
                </a:lnTo>
                <a:lnTo>
                  <a:pt x="443484" y="219354"/>
                </a:lnTo>
                <a:lnTo>
                  <a:pt x="444423" y="219354"/>
                </a:lnTo>
                <a:lnTo>
                  <a:pt x="446595" y="218084"/>
                </a:lnTo>
                <a:lnTo>
                  <a:pt x="447802" y="216814"/>
                </a:lnTo>
                <a:lnTo>
                  <a:pt x="450557" y="213004"/>
                </a:lnTo>
                <a:lnTo>
                  <a:pt x="451675" y="213004"/>
                </a:lnTo>
                <a:lnTo>
                  <a:pt x="453313" y="210464"/>
                </a:lnTo>
                <a:lnTo>
                  <a:pt x="453885" y="209194"/>
                </a:lnTo>
                <a:lnTo>
                  <a:pt x="454533" y="207924"/>
                </a:lnTo>
                <a:lnTo>
                  <a:pt x="454647" y="206654"/>
                </a:lnTo>
                <a:lnTo>
                  <a:pt x="454469" y="205384"/>
                </a:lnTo>
                <a:lnTo>
                  <a:pt x="454190" y="205384"/>
                </a:lnTo>
                <a:lnTo>
                  <a:pt x="407317" y="158394"/>
                </a:lnTo>
                <a:close/>
              </a:path>
              <a:path w="546734" h="551179">
                <a:moveTo>
                  <a:pt x="370319" y="136804"/>
                </a:moveTo>
                <a:lnTo>
                  <a:pt x="366979" y="136804"/>
                </a:lnTo>
                <a:lnTo>
                  <a:pt x="360235" y="138074"/>
                </a:lnTo>
                <a:lnTo>
                  <a:pt x="332422" y="172364"/>
                </a:lnTo>
                <a:lnTo>
                  <a:pt x="331825" y="181254"/>
                </a:lnTo>
                <a:lnTo>
                  <a:pt x="332282" y="188874"/>
                </a:lnTo>
                <a:lnTo>
                  <a:pt x="346005" y="188874"/>
                </a:lnTo>
                <a:lnTo>
                  <a:pt x="345960" y="185064"/>
                </a:lnTo>
                <a:lnTo>
                  <a:pt x="347598" y="172364"/>
                </a:lnTo>
                <a:lnTo>
                  <a:pt x="349681" y="168554"/>
                </a:lnTo>
                <a:lnTo>
                  <a:pt x="355714" y="162204"/>
                </a:lnTo>
                <a:lnTo>
                  <a:pt x="358571" y="159664"/>
                </a:lnTo>
                <a:lnTo>
                  <a:pt x="364604" y="158394"/>
                </a:lnTo>
                <a:lnTo>
                  <a:pt x="407317" y="158394"/>
                </a:lnTo>
                <a:lnTo>
                  <a:pt x="398449" y="149504"/>
                </a:lnTo>
                <a:lnTo>
                  <a:pt x="397510" y="140614"/>
                </a:lnTo>
                <a:lnTo>
                  <a:pt x="383514" y="140614"/>
                </a:lnTo>
                <a:lnTo>
                  <a:pt x="376936" y="138074"/>
                </a:lnTo>
                <a:lnTo>
                  <a:pt x="370319" y="136804"/>
                </a:lnTo>
                <a:close/>
              </a:path>
              <a:path w="546734" h="551179">
                <a:moveTo>
                  <a:pt x="458270" y="106324"/>
                </a:moveTo>
                <a:lnTo>
                  <a:pt x="419252" y="106324"/>
                </a:lnTo>
                <a:lnTo>
                  <a:pt x="429120" y="110134"/>
                </a:lnTo>
                <a:lnTo>
                  <a:pt x="435800" y="113944"/>
                </a:lnTo>
                <a:lnTo>
                  <a:pt x="439140" y="116484"/>
                </a:lnTo>
                <a:lnTo>
                  <a:pt x="491007" y="168554"/>
                </a:lnTo>
                <a:lnTo>
                  <a:pt x="494893" y="168554"/>
                </a:lnTo>
                <a:lnTo>
                  <a:pt x="495808" y="167284"/>
                </a:lnTo>
                <a:lnTo>
                  <a:pt x="497916" y="166014"/>
                </a:lnTo>
                <a:lnTo>
                  <a:pt x="499186" y="164744"/>
                </a:lnTo>
                <a:lnTo>
                  <a:pt x="502056" y="162204"/>
                </a:lnTo>
                <a:lnTo>
                  <a:pt x="503161" y="160934"/>
                </a:lnTo>
                <a:lnTo>
                  <a:pt x="504799" y="158394"/>
                </a:lnTo>
                <a:lnTo>
                  <a:pt x="505358" y="158394"/>
                </a:lnTo>
                <a:lnTo>
                  <a:pt x="505942" y="155854"/>
                </a:lnTo>
                <a:lnTo>
                  <a:pt x="505879" y="154584"/>
                </a:lnTo>
                <a:lnTo>
                  <a:pt x="505599" y="154584"/>
                </a:lnTo>
                <a:lnTo>
                  <a:pt x="505129" y="153314"/>
                </a:lnTo>
                <a:lnTo>
                  <a:pt x="458270" y="106324"/>
                </a:lnTo>
                <a:close/>
              </a:path>
              <a:path w="546734" h="551179">
                <a:moveTo>
                  <a:pt x="420878" y="86004"/>
                </a:moveTo>
                <a:lnTo>
                  <a:pt x="415683" y="86004"/>
                </a:lnTo>
                <a:lnTo>
                  <a:pt x="405206" y="89814"/>
                </a:lnTo>
                <a:lnTo>
                  <a:pt x="384111" y="121564"/>
                </a:lnTo>
                <a:lnTo>
                  <a:pt x="383393" y="138074"/>
                </a:lnTo>
                <a:lnTo>
                  <a:pt x="383514" y="140614"/>
                </a:lnTo>
                <a:lnTo>
                  <a:pt x="397510" y="140614"/>
                </a:lnTo>
                <a:lnTo>
                  <a:pt x="397433" y="132994"/>
                </a:lnTo>
                <a:lnTo>
                  <a:pt x="399021" y="121564"/>
                </a:lnTo>
                <a:lnTo>
                  <a:pt x="401091" y="116484"/>
                </a:lnTo>
                <a:lnTo>
                  <a:pt x="407123" y="110134"/>
                </a:lnTo>
                <a:lnTo>
                  <a:pt x="409994" y="108864"/>
                </a:lnTo>
                <a:lnTo>
                  <a:pt x="416077" y="106324"/>
                </a:lnTo>
                <a:lnTo>
                  <a:pt x="458270" y="106324"/>
                </a:lnTo>
                <a:lnTo>
                  <a:pt x="450672" y="98704"/>
                </a:lnTo>
                <a:lnTo>
                  <a:pt x="445985" y="94894"/>
                </a:lnTo>
                <a:lnTo>
                  <a:pt x="436143" y="88544"/>
                </a:lnTo>
                <a:lnTo>
                  <a:pt x="431126" y="87274"/>
                </a:lnTo>
                <a:lnTo>
                  <a:pt x="420878" y="86004"/>
                </a:lnTo>
                <a:close/>
              </a:path>
              <a:path w="546734" h="551179">
                <a:moveTo>
                  <a:pt x="533819" y="127914"/>
                </a:moveTo>
                <a:lnTo>
                  <a:pt x="532104" y="127914"/>
                </a:lnTo>
                <a:lnTo>
                  <a:pt x="533158" y="129184"/>
                </a:lnTo>
                <a:lnTo>
                  <a:pt x="533819" y="127914"/>
                </a:lnTo>
                <a:close/>
              </a:path>
              <a:path w="546734" h="551179">
                <a:moveTo>
                  <a:pt x="466140" y="33934"/>
                </a:moveTo>
                <a:lnTo>
                  <a:pt x="461365" y="33934"/>
                </a:lnTo>
                <a:lnTo>
                  <a:pt x="459257" y="36474"/>
                </a:lnTo>
                <a:lnTo>
                  <a:pt x="458000" y="36474"/>
                </a:lnTo>
                <a:lnTo>
                  <a:pt x="455129" y="40284"/>
                </a:lnTo>
                <a:lnTo>
                  <a:pt x="454025" y="41554"/>
                </a:lnTo>
                <a:lnTo>
                  <a:pt x="452374" y="42824"/>
                </a:lnTo>
                <a:lnTo>
                  <a:pt x="451802" y="44094"/>
                </a:lnTo>
                <a:lnTo>
                  <a:pt x="451167" y="45364"/>
                </a:lnTo>
                <a:lnTo>
                  <a:pt x="451078" y="46634"/>
                </a:lnTo>
                <a:lnTo>
                  <a:pt x="451370" y="47904"/>
                </a:lnTo>
                <a:lnTo>
                  <a:pt x="451650" y="47904"/>
                </a:lnTo>
                <a:lnTo>
                  <a:pt x="531609" y="127914"/>
                </a:lnTo>
                <a:lnTo>
                  <a:pt x="535406" y="127914"/>
                </a:lnTo>
                <a:lnTo>
                  <a:pt x="536321" y="126644"/>
                </a:lnTo>
                <a:lnTo>
                  <a:pt x="538441" y="125374"/>
                </a:lnTo>
                <a:lnTo>
                  <a:pt x="539661" y="124104"/>
                </a:lnTo>
                <a:lnTo>
                  <a:pt x="542531" y="121564"/>
                </a:lnTo>
                <a:lnTo>
                  <a:pt x="543674" y="120294"/>
                </a:lnTo>
                <a:lnTo>
                  <a:pt x="545325" y="117754"/>
                </a:lnTo>
                <a:lnTo>
                  <a:pt x="545871" y="117754"/>
                </a:lnTo>
                <a:lnTo>
                  <a:pt x="546468" y="115214"/>
                </a:lnTo>
                <a:lnTo>
                  <a:pt x="546392" y="113944"/>
                </a:lnTo>
                <a:lnTo>
                  <a:pt x="546112" y="113944"/>
                </a:lnTo>
                <a:lnTo>
                  <a:pt x="545642" y="112674"/>
                </a:lnTo>
                <a:lnTo>
                  <a:pt x="466140" y="33934"/>
                </a:lnTo>
                <a:close/>
              </a:path>
              <a:path w="546734" h="551179">
                <a:moveTo>
                  <a:pt x="464477" y="32664"/>
                </a:moveTo>
                <a:lnTo>
                  <a:pt x="463803" y="32664"/>
                </a:lnTo>
                <a:lnTo>
                  <a:pt x="462280" y="33934"/>
                </a:lnTo>
                <a:lnTo>
                  <a:pt x="465645" y="33934"/>
                </a:lnTo>
                <a:lnTo>
                  <a:pt x="464477" y="32664"/>
                </a:lnTo>
                <a:close/>
              </a:path>
              <a:path w="546734" h="551179">
                <a:moveTo>
                  <a:pt x="435267" y="0"/>
                </a:moveTo>
                <a:lnTo>
                  <a:pt x="418693" y="16725"/>
                </a:lnTo>
                <a:lnTo>
                  <a:pt x="420357" y="19684"/>
                </a:lnTo>
                <a:lnTo>
                  <a:pt x="427101" y="26415"/>
                </a:lnTo>
                <a:lnTo>
                  <a:pt x="429996" y="28054"/>
                </a:lnTo>
                <a:lnTo>
                  <a:pt x="434924" y="27939"/>
                </a:lnTo>
                <a:lnTo>
                  <a:pt x="437845" y="26212"/>
                </a:lnTo>
                <a:lnTo>
                  <a:pt x="444703" y="19354"/>
                </a:lnTo>
                <a:lnTo>
                  <a:pt x="446455" y="16370"/>
                </a:lnTo>
                <a:lnTo>
                  <a:pt x="446582" y="11328"/>
                </a:lnTo>
                <a:lnTo>
                  <a:pt x="444906" y="8369"/>
                </a:lnTo>
                <a:lnTo>
                  <a:pt x="438175" y="1638"/>
                </a:lnTo>
                <a:lnTo>
                  <a:pt x="435267" y="0"/>
                </a:lnTo>
                <a:close/>
              </a:path>
            </a:pathLst>
          </a:custGeom>
          <a:solidFill>
            <a:srgbClr val="59595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3" name="object 73"/>
          <p:cNvSpPr/>
          <p:nvPr/>
        </p:nvSpPr>
        <p:spPr>
          <a:xfrm>
            <a:off x="9316649" y="5063017"/>
            <a:ext cx="753376" cy="711758"/>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4" name="object 74"/>
          <p:cNvSpPr txBox="1"/>
          <p:nvPr/>
        </p:nvSpPr>
        <p:spPr>
          <a:xfrm>
            <a:off x="5825322" y="1306808"/>
            <a:ext cx="1153160"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1" i="0" u="none" strike="noStrike" kern="1200" cap="none" spc="0" normalizeH="0" baseline="0" noProof="0" dirty="0">
                <a:ln>
                  <a:noFill/>
                </a:ln>
                <a:solidFill>
                  <a:srgbClr val="595958"/>
                </a:solidFill>
                <a:effectLst/>
                <a:uLnTx/>
                <a:uFillTx/>
                <a:latin typeface="Calibri"/>
                <a:ea typeface="+mn-ea"/>
                <a:cs typeface="Calibri"/>
              </a:rPr>
              <a:t>HIV Death</a:t>
            </a:r>
            <a:r>
              <a:rPr kumimoji="0" sz="1400" b="1" i="0" u="none" strike="noStrike" kern="1200" cap="none" spc="-114" normalizeH="0" baseline="0" noProof="0" dirty="0">
                <a:ln>
                  <a:noFill/>
                </a:ln>
                <a:solidFill>
                  <a:srgbClr val="595958"/>
                </a:solidFill>
                <a:effectLst/>
                <a:uLnTx/>
                <a:uFillTx/>
                <a:latin typeface="Calibri"/>
                <a:ea typeface="+mn-ea"/>
                <a:cs typeface="Calibri"/>
              </a:rPr>
              <a:t> </a:t>
            </a:r>
            <a:r>
              <a:rPr kumimoji="0" sz="1400" b="1" i="0" u="none" strike="noStrike" kern="1200" cap="none" spc="-5" normalizeH="0" baseline="0" noProof="0" dirty="0">
                <a:ln>
                  <a:noFill/>
                </a:ln>
                <a:solidFill>
                  <a:srgbClr val="595958"/>
                </a:solidFill>
                <a:effectLst/>
                <a:uLnTx/>
                <a:uFillTx/>
                <a:latin typeface="Calibri"/>
                <a:ea typeface="+mn-ea"/>
                <a:cs typeface="Calibri"/>
              </a:rPr>
              <a:t>Rate</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76" name="object 76"/>
          <p:cNvSpPr txBox="1">
            <a:spLocks noGrp="1"/>
          </p:cNvSpPr>
          <p:nvPr>
            <p:ph type="sldNum" sz="quarter" idx="7"/>
          </p:nvPr>
        </p:nvSpPr>
        <p:spPr>
          <a:xfrm>
            <a:off x="11049000" y="6149091"/>
            <a:ext cx="7503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251</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graphicFrame>
        <p:nvGraphicFramePr>
          <p:cNvPr id="75" name="object 75"/>
          <p:cNvGraphicFramePr>
            <a:graphicFrameLocks noGrp="1"/>
          </p:cNvGraphicFramePr>
          <p:nvPr/>
        </p:nvGraphicFramePr>
        <p:xfrm>
          <a:off x="-6350" y="1338262"/>
          <a:ext cx="1651634" cy="1721094"/>
        </p:xfrm>
        <a:graphic>
          <a:graphicData uri="http://schemas.openxmlformats.org/drawingml/2006/table">
            <a:tbl>
              <a:tblPr firstRow="1" bandRow="1">
                <a:tableStyleId>{2D5ABB26-0587-4C30-8999-92F81FD0307C}</a:tableStyleId>
              </a:tblPr>
              <a:tblGrid>
                <a:gridCol w="736600">
                  <a:extLst>
                    <a:ext uri="{9D8B030D-6E8A-4147-A177-3AD203B41FA5}">
                      <a16:colId xmlns:a16="http://schemas.microsoft.com/office/drawing/2014/main" val="20000"/>
                    </a:ext>
                  </a:extLst>
                </a:gridCol>
                <a:gridCol w="160019">
                  <a:extLst>
                    <a:ext uri="{9D8B030D-6E8A-4147-A177-3AD203B41FA5}">
                      <a16:colId xmlns:a16="http://schemas.microsoft.com/office/drawing/2014/main" val="20001"/>
                    </a:ext>
                  </a:extLst>
                </a:gridCol>
                <a:gridCol w="755015">
                  <a:extLst>
                    <a:ext uri="{9D8B030D-6E8A-4147-A177-3AD203B41FA5}">
                      <a16:colId xmlns:a16="http://schemas.microsoft.com/office/drawing/2014/main" val="20002"/>
                    </a:ext>
                  </a:extLst>
                </a:gridCol>
              </a:tblGrid>
              <a:tr h="344804">
                <a:tc>
                  <a:txBody>
                    <a:bodyPr/>
                    <a:lstStyle/>
                    <a:p>
                      <a:pPr>
                        <a:lnSpc>
                          <a:spcPct val="100000"/>
                        </a:lnSpc>
                      </a:pPr>
                      <a:endParaRPr sz="1150">
                        <a:latin typeface="Times New Roman"/>
                        <a:cs typeface="Times New Roman"/>
                      </a:endParaRPr>
                    </a:p>
                    <a:p>
                      <a:pPr algn="ctr">
                        <a:lnSpc>
                          <a:spcPts val="1290"/>
                        </a:lnSpc>
                        <a:spcBef>
                          <a:spcPts val="5"/>
                        </a:spcBef>
                      </a:pPr>
                      <a:r>
                        <a:rPr sz="1100" b="1" i="1" spc="-5" dirty="0">
                          <a:latin typeface="Calibri"/>
                          <a:cs typeface="Calibri"/>
                        </a:rPr>
                        <a:t>EMA</a:t>
                      </a:r>
                      <a:endParaRPr sz="11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pPr>
                      <a:endParaRPr sz="19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241300" marR="73025" indent="-161925">
                        <a:lnSpc>
                          <a:spcPct val="100000"/>
                        </a:lnSpc>
                        <a:spcBef>
                          <a:spcPts val="5"/>
                        </a:spcBef>
                      </a:pPr>
                      <a:r>
                        <a:rPr sz="1100" b="1" i="1" dirty="0">
                          <a:latin typeface="Calibri"/>
                          <a:cs typeface="Calibri"/>
                        </a:rPr>
                        <a:t>HIV</a:t>
                      </a:r>
                      <a:r>
                        <a:rPr sz="1100" b="1" i="1" spc="-90" dirty="0">
                          <a:latin typeface="Calibri"/>
                          <a:cs typeface="Calibri"/>
                        </a:rPr>
                        <a:t> </a:t>
                      </a:r>
                      <a:r>
                        <a:rPr sz="1100" b="1" i="1" dirty="0">
                          <a:latin typeface="Calibri"/>
                          <a:cs typeface="Calibri"/>
                        </a:rPr>
                        <a:t>Death  Rate</a:t>
                      </a:r>
                      <a:endParaRPr sz="1100">
                        <a:latin typeface="Calibri"/>
                        <a:cs typeface="Calibri"/>
                      </a:endParaRPr>
                    </a:p>
                  </a:txBody>
                  <a:tcPr marL="0" marR="0" marT="63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0"/>
                  </a:ext>
                </a:extLst>
              </a:tr>
              <a:tr h="271390">
                <a:tc>
                  <a:txBody>
                    <a:bodyPr/>
                    <a:lstStyle/>
                    <a:p>
                      <a:pPr algn="ctr">
                        <a:lnSpc>
                          <a:spcPts val="1290"/>
                        </a:lnSpc>
                        <a:spcBef>
                          <a:spcPts val="750"/>
                        </a:spcBef>
                      </a:pPr>
                      <a:r>
                        <a:rPr sz="1100" spc="-5" dirty="0">
                          <a:latin typeface="Calibri"/>
                          <a:cs typeface="Calibri"/>
                        </a:rPr>
                        <a:t>Jacksonville</a:t>
                      </a:r>
                      <a:endParaRPr sz="1100">
                        <a:latin typeface="Calibri"/>
                        <a:cs typeface="Calibri"/>
                      </a:endParaRPr>
                    </a:p>
                  </a:txBody>
                  <a:tcPr marL="0" marR="0" marT="952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pPr>
                      <a:endParaRPr sz="16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90"/>
                        </a:lnSpc>
                        <a:spcBef>
                          <a:spcPts val="750"/>
                        </a:spcBef>
                      </a:pPr>
                      <a:r>
                        <a:rPr sz="1100" spc="-5" dirty="0">
                          <a:latin typeface="Calibri"/>
                          <a:cs typeface="Calibri"/>
                        </a:rPr>
                        <a:t>3.2</a:t>
                      </a:r>
                      <a:endParaRPr sz="1100">
                        <a:latin typeface="Calibri"/>
                        <a:cs typeface="Calibri"/>
                      </a:endParaRPr>
                    </a:p>
                  </a:txBody>
                  <a:tcPr marL="0" marR="0" marT="952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1"/>
                  </a:ext>
                </a:extLst>
              </a:tr>
              <a:tr h="184150">
                <a:tc>
                  <a:txBody>
                    <a:bodyPr/>
                    <a:lstStyle/>
                    <a:p>
                      <a:pPr algn="ctr">
                        <a:lnSpc>
                          <a:spcPts val="1290"/>
                        </a:lnSpc>
                        <a:spcBef>
                          <a:spcPts val="60"/>
                        </a:spcBef>
                      </a:pPr>
                      <a:r>
                        <a:rPr sz="1100" spc="-5" dirty="0">
                          <a:latin typeface="Calibri"/>
                          <a:cs typeface="Calibri"/>
                        </a:rPr>
                        <a:t>Orlando</a:t>
                      </a:r>
                      <a:endParaRPr sz="1100">
                        <a:latin typeface="Calibri"/>
                        <a:cs typeface="Calibri"/>
                      </a:endParaRPr>
                    </a:p>
                  </a:txBody>
                  <a:tcPr marL="0" marR="0" marT="762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pPr>
                      <a:endParaRPr sz="10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90"/>
                        </a:lnSpc>
                        <a:spcBef>
                          <a:spcPts val="60"/>
                        </a:spcBef>
                      </a:pPr>
                      <a:r>
                        <a:rPr sz="1100" spc="-5" dirty="0">
                          <a:latin typeface="Calibri"/>
                          <a:cs typeface="Calibri"/>
                        </a:rPr>
                        <a:t>2.2</a:t>
                      </a:r>
                      <a:endParaRPr sz="1100">
                        <a:latin typeface="Calibri"/>
                        <a:cs typeface="Calibri"/>
                      </a:endParaRPr>
                    </a:p>
                  </a:txBody>
                  <a:tcPr marL="0" marR="0" marT="762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2"/>
                  </a:ext>
                </a:extLst>
              </a:tr>
              <a:tr h="184150">
                <a:tc>
                  <a:txBody>
                    <a:bodyPr/>
                    <a:lstStyle/>
                    <a:p>
                      <a:pPr algn="ctr">
                        <a:lnSpc>
                          <a:spcPts val="1290"/>
                        </a:lnSpc>
                        <a:spcBef>
                          <a:spcPts val="60"/>
                        </a:spcBef>
                      </a:pPr>
                      <a:r>
                        <a:rPr sz="1100" dirty="0">
                          <a:latin typeface="Calibri"/>
                          <a:cs typeface="Calibri"/>
                        </a:rPr>
                        <a:t>Tampa</a:t>
                      </a:r>
                      <a:endParaRPr sz="1100">
                        <a:latin typeface="Calibri"/>
                        <a:cs typeface="Calibri"/>
                      </a:endParaRPr>
                    </a:p>
                  </a:txBody>
                  <a:tcPr marL="0" marR="0" marT="762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pPr>
                      <a:endParaRPr sz="10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90"/>
                        </a:lnSpc>
                        <a:spcBef>
                          <a:spcPts val="60"/>
                        </a:spcBef>
                      </a:pPr>
                      <a:r>
                        <a:rPr sz="1100" spc="-5" dirty="0">
                          <a:latin typeface="Calibri"/>
                          <a:cs typeface="Calibri"/>
                        </a:rPr>
                        <a:t>2.9</a:t>
                      </a:r>
                      <a:endParaRPr sz="1100">
                        <a:latin typeface="Calibri"/>
                        <a:cs typeface="Calibri"/>
                      </a:endParaRPr>
                    </a:p>
                  </a:txBody>
                  <a:tcPr marL="0" marR="0" marT="762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3"/>
                  </a:ext>
                </a:extLst>
              </a:tr>
              <a:tr h="184150">
                <a:tc>
                  <a:txBody>
                    <a:bodyPr/>
                    <a:lstStyle/>
                    <a:p>
                      <a:pPr algn="ctr">
                        <a:lnSpc>
                          <a:spcPts val="1290"/>
                        </a:lnSpc>
                        <a:spcBef>
                          <a:spcPts val="60"/>
                        </a:spcBef>
                      </a:pPr>
                      <a:r>
                        <a:rPr sz="1100" dirty="0">
                          <a:latin typeface="Calibri"/>
                          <a:cs typeface="Calibri"/>
                        </a:rPr>
                        <a:t>West</a:t>
                      </a:r>
                      <a:r>
                        <a:rPr sz="1100" spc="-35" dirty="0">
                          <a:latin typeface="Calibri"/>
                          <a:cs typeface="Calibri"/>
                        </a:rPr>
                        <a:t> </a:t>
                      </a:r>
                      <a:r>
                        <a:rPr sz="1100" dirty="0">
                          <a:latin typeface="Calibri"/>
                          <a:cs typeface="Calibri"/>
                        </a:rPr>
                        <a:t>PB</a:t>
                      </a:r>
                      <a:endParaRPr sz="1100">
                        <a:latin typeface="Calibri"/>
                        <a:cs typeface="Calibri"/>
                      </a:endParaRPr>
                    </a:p>
                  </a:txBody>
                  <a:tcPr marL="0" marR="0" marT="762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pPr>
                      <a:endParaRPr sz="10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90"/>
                        </a:lnSpc>
                        <a:spcBef>
                          <a:spcPts val="60"/>
                        </a:spcBef>
                      </a:pPr>
                      <a:r>
                        <a:rPr sz="1100" spc="-5" dirty="0">
                          <a:latin typeface="Calibri"/>
                          <a:cs typeface="Calibri"/>
                        </a:rPr>
                        <a:t>2.6</a:t>
                      </a:r>
                      <a:endParaRPr sz="1100">
                        <a:latin typeface="Calibri"/>
                        <a:cs typeface="Calibri"/>
                      </a:endParaRPr>
                    </a:p>
                  </a:txBody>
                  <a:tcPr marL="0" marR="0" marT="762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4"/>
                  </a:ext>
                </a:extLst>
              </a:tr>
              <a:tr h="184150">
                <a:tc>
                  <a:txBody>
                    <a:bodyPr/>
                    <a:lstStyle/>
                    <a:p>
                      <a:pPr algn="ctr">
                        <a:lnSpc>
                          <a:spcPts val="1290"/>
                        </a:lnSpc>
                        <a:spcBef>
                          <a:spcPts val="60"/>
                        </a:spcBef>
                      </a:pPr>
                      <a:r>
                        <a:rPr sz="1100" spc="-5" dirty="0">
                          <a:latin typeface="Calibri"/>
                          <a:cs typeface="Calibri"/>
                        </a:rPr>
                        <a:t>Ft.Lauder</a:t>
                      </a:r>
                      <a:endParaRPr sz="1100">
                        <a:latin typeface="Calibri"/>
                        <a:cs typeface="Calibri"/>
                      </a:endParaRPr>
                    </a:p>
                  </a:txBody>
                  <a:tcPr marL="0" marR="0" marT="762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pPr>
                      <a:endParaRPr sz="10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90"/>
                        </a:lnSpc>
                        <a:spcBef>
                          <a:spcPts val="60"/>
                        </a:spcBef>
                      </a:pPr>
                      <a:r>
                        <a:rPr sz="1100" spc="-5" dirty="0">
                          <a:latin typeface="Calibri"/>
                          <a:cs typeface="Calibri"/>
                        </a:rPr>
                        <a:t>4.0</a:t>
                      </a:r>
                      <a:endParaRPr sz="1100">
                        <a:latin typeface="Calibri"/>
                        <a:cs typeface="Calibri"/>
                      </a:endParaRPr>
                    </a:p>
                  </a:txBody>
                  <a:tcPr marL="0" marR="0" marT="762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5"/>
                  </a:ext>
                </a:extLst>
              </a:tr>
              <a:tr h="184150">
                <a:tc>
                  <a:txBody>
                    <a:bodyPr/>
                    <a:lstStyle/>
                    <a:p>
                      <a:pPr algn="ctr">
                        <a:lnSpc>
                          <a:spcPts val="1290"/>
                        </a:lnSpc>
                        <a:spcBef>
                          <a:spcPts val="60"/>
                        </a:spcBef>
                      </a:pPr>
                      <a:r>
                        <a:rPr sz="1100" dirty="0">
                          <a:latin typeface="Calibri"/>
                          <a:cs typeface="Calibri"/>
                        </a:rPr>
                        <a:t>Miami</a:t>
                      </a:r>
                      <a:endParaRPr sz="1100">
                        <a:latin typeface="Calibri"/>
                        <a:cs typeface="Calibri"/>
                      </a:endParaRPr>
                    </a:p>
                  </a:txBody>
                  <a:tcPr marL="0" marR="0" marT="762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pPr>
                      <a:endParaRPr sz="10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90"/>
                        </a:lnSpc>
                        <a:spcBef>
                          <a:spcPts val="60"/>
                        </a:spcBef>
                      </a:pPr>
                      <a:r>
                        <a:rPr sz="1100" spc="-5" dirty="0">
                          <a:latin typeface="Calibri"/>
                          <a:cs typeface="Calibri"/>
                        </a:rPr>
                        <a:t>4.0</a:t>
                      </a:r>
                      <a:endParaRPr sz="1100">
                        <a:latin typeface="Calibri"/>
                        <a:cs typeface="Calibri"/>
                      </a:endParaRPr>
                    </a:p>
                  </a:txBody>
                  <a:tcPr marL="0" marR="0" marT="762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6"/>
                  </a:ext>
                </a:extLst>
              </a:tr>
              <a:tr h="184150">
                <a:tc>
                  <a:txBody>
                    <a:bodyPr/>
                    <a:lstStyle/>
                    <a:p>
                      <a:pPr marL="635" algn="ctr">
                        <a:lnSpc>
                          <a:spcPts val="1290"/>
                        </a:lnSpc>
                        <a:spcBef>
                          <a:spcPts val="60"/>
                        </a:spcBef>
                      </a:pPr>
                      <a:r>
                        <a:rPr sz="1100" dirty="0">
                          <a:latin typeface="Calibri"/>
                          <a:cs typeface="Calibri"/>
                        </a:rPr>
                        <a:t>Palm</a:t>
                      </a:r>
                      <a:r>
                        <a:rPr sz="1100" spc="-50" dirty="0">
                          <a:latin typeface="Calibri"/>
                          <a:cs typeface="Calibri"/>
                        </a:rPr>
                        <a:t> </a:t>
                      </a:r>
                      <a:r>
                        <a:rPr sz="1100" dirty="0">
                          <a:latin typeface="Calibri"/>
                          <a:cs typeface="Calibri"/>
                        </a:rPr>
                        <a:t>Bch</a:t>
                      </a:r>
                      <a:endParaRPr sz="1100">
                        <a:latin typeface="Calibri"/>
                        <a:cs typeface="Calibri"/>
                      </a:endParaRPr>
                    </a:p>
                  </a:txBody>
                  <a:tcPr marL="0" marR="0" marT="762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pPr>
                      <a:endParaRPr sz="10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90"/>
                        </a:lnSpc>
                        <a:spcBef>
                          <a:spcPts val="60"/>
                        </a:spcBef>
                      </a:pPr>
                      <a:r>
                        <a:rPr sz="1100" spc="-5" dirty="0">
                          <a:latin typeface="Calibri"/>
                          <a:cs typeface="Calibri"/>
                        </a:rPr>
                        <a:t>2.6</a:t>
                      </a:r>
                      <a:endParaRPr sz="1100">
                        <a:latin typeface="Calibri"/>
                        <a:cs typeface="Calibri"/>
                      </a:endParaRPr>
                    </a:p>
                  </a:txBody>
                  <a:tcPr marL="0" marR="0" marT="762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7"/>
                  </a:ext>
                </a:extLst>
              </a:tr>
            </a:tbl>
          </a:graphicData>
        </a:graphic>
      </p:graphicFrame>
    </p:spTree>
    <p:extLst>
      <p:ext uri="{BB962C8B-B14F-4D97-AF65-F5344CB8AC3E}">
        <p14:creationId xmlns:p14="http://schemas.microsoft.com/office/powerpoint/2010/main" val="4140927178"/>
      </p:ext>
    </p:extLst>
  </p:cSld>
  <p:clrMapOvr>
    <a:masterClrMapping/>
  </p:clrMapOvr>
  <p:timing>
    <p:tnLst>
      <p:par>
        <p:cTn id="1" dur="indefinite" restart="never" nodeType="tmRoot"/>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1076958" y="448665"/>
            <a:ext cx="10036175" cy="667385"/>
          </a:xfrm>
          <a:prstGeom prst="rect">
            <a:avLst/>
          </a:prstGeom>
        </p:spPr>
        <p:txBody>
          <a:bodyPr vert="horz" wrap="square" lIns="0" tIns="13970" rIns="0" bIns="0" rtlCol="0">
            <a:spAutoFit/>
          </a:bodyPr>
          <a:lstStyle/>
          <a:p>
            <a:pPr marL="12700">
              <a:lnSpc>
                <a:spcPct val="100000"/>
              </a:lnSpc>
              <a:spcBef>
                <a:spcPts val="110"/>
              </a:spcBef>
              <a:tabLst>
                <a:tab pos="5709285" algn="l"/>
              </a:tabLst>
            </a:pPr>
            <a:r>
              <a:rPr sz="4000" spc="-50" dirty="0"/>
              <a:t>5-Yr </a:t>
            </a:r>
            <a:r>
              <a:rPr sz="4000" spc="-55" dirty="0"/>
              <a:t>Trends: </a:t>
            </a:r>
            <a:r>
              <a:rPr sz="4200" i="1" spc="-114" dirty="0">
                <a:solidFill>
                  <a:srgbClr val="000000"/>
                </a:solidFill>
                <a:latin typeface="Calibri Light"/>
                <a:cs typeface="Calibri Light"/>
              </a:rPr>
              <a:t>HIV</a:t>
            </a:r>
            <a:r>
              <a:rPr sz="4200" i="1" spc="-5" dirty="0">
                <a:solidFill>
                  <a:srgbClr val="000000"/>
                </a:solidFill>
                <a:latin typeface="Calibri Light"/>
                <a:cs typeface="Calibri Light"/>
              </a:rPr>
              <a:t> </a:t>
            </a:r>
            <a:r>
              <a:rPr sz="4200" i="1" spc="-110" dirty="0">
                <a:solidFill>
                  <a:srgbClr val="000000"/>
                </a:solidFill>
                <a:latin typeface="Calibri Light"/>
                <a:cs typeface="Calibri Light"/>
              </a:rPr>
              <a:t>Death</a:t>
            </a:r>
            <a:r>
              <a:rPr sz="4200" i="1" spc="-175" dirty="0">
                <a:solidFill>
                  <a:srgbClr val="000000"/>
                </a:solidFill>
                <a:latin typeface="Calibri Light"/>
                <a:cs typeface="Calibri Light"/>
              </a:rPr>
              <a:t> </a:t>
            </a:r>
            <a:r>
              <a:rPr sz="4200" i="1" spc="-90" dirty="0">
                <a:solidFill>
                  <a:srgbClr val="000000"/>
                </a:solidFill>
                <a:latin typeface="Calibri Light"/>
                <a:cs typeface="Calibri Light"/>
              </a:rPr>
              <a:t>rate	</a:t>
            </a:r>
            <a:r>
              <a:rPr sz="4000" spc="-10" dirty="0"/>
              <a:t>(6 </a:t>
            </a:r>
            <a:r>
              <a:rPr sz="4000" spc="-5" dirty="0"/>
              <a:t>EMAs)</a:t>
            </a:r>
            <a:r>
              <a:rPr sz="4000" spc="-105" dirty="0"/>
              <a:t> </a:t>
            </a:r>
            <a:r>
              <a:rPr sz="4200" i="1" spc="-10" dirty="0">
                <a:latin typeface="Calibri Light"/>
                <a:cs typeface="Calibri Light"/>
              </a:rPr>
              <a:t>-</a:t>
            </a:r>
            <a:r>
              <a:rPr sz="4000" spc="-10" dirty="0"/>
              <a:t>2017-2021</a:t>
            </a:r>
            <a:endParaRPr sz="4000">
              <a:latin typeface="Calibri Light"/>
              <a:cs typeface="Calibri Light"/>
            </a:endParaRPr>
          </a:p>
        </p:txBody>
      </p:sp>
      <p:sp>
        <p:nvSpPr>
          <p:cNvPr id="3" name="object 3"/>
          <p:cNvSpPr/>
          <p:nvPr/>
        </p:nvSpPr>
        <p:spPr>
          <a:xfrm>
            <a:off x="6308610" y="1509674"/>
            <a:ext cx="2042795" cy="769620"/>
          </a:xfrm>
          <a:custGeom>
            <a:avLst/>
            <a:gdLst/>
            <a:ahLst/>
            <a:cxnLst/>
            <a:rect l="l" t="t" r="r" b="b"/>
            <a:pathLst>
              <a:path w="2042795" h="769619">
                <a:moveTo>
                  <a:pt x="0" y="0"/>
                </a:moveTo>
                <a:lnTo>
                  <a:pt x="2042185" y="0"/>
                </a:lnTo>
                <a:lnTo>
                  <a:pt x="2042185" y="769150"/>
                </a:lnTo>
                <a:lnTo>
                  <a:pt x="0" y="769150"/>
                </a:lnTo>
                <a:lnTo>
                  <a:pt x="0"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6389839" y="1890204"/>
            <a:ext cx="741045" cy="388620"/>
          </a:xfrm>
          <a:custGeom>
            <a:avLst/>
            <a:gdLst/>
            <a:ahLst/>
            <a:cxnLst/>
            <a:rect l="l" t="t" r="r" b="b"/>
            <a:pathLst>
              <a:path w="741045" h="388619">
                <a:moveTo>
                  <a:pt x="0" y="0"/>
                </a:moveTo>
                <a:lnTo>
                  <a:pt x="740663" y="0"/>
                </a:lnTo>
                <a:lnTo>
                  <a:pt x="740663" y="388620"/>
                </a:lnTo>
                <a:lnTo>
                  <a:pt x="0" y="388620"/>
                </a:lnTo>
                <a:lnTo>
                  <a:pt x="0" y="0"/>
                </a:lnTo>
                <a:close/>
              </a:path>
            </a:pathLst>
          </a:custGeom>
          <a:solidFill>
            <a:srgbClr val="FFF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7130503" y="1890204"/>
            <a:ext cx="1137285" cy="388620"/>
          </a:xfrm>
          <a:custGeom>
            <a:avLst/>
            <a:gdLst/>
            <a:ahLst/>
            <a:cxnLst/>
            <a:rect l="l" t="t" r="r" b="b"/>
            <a:pathLst>
              <a:path w="1137284" h="388619">
                <a:moveTo>
                  <a:pt x="0" y="0"/>
                </a:moveTo>
                <a:lnTo>
                  <a:pt x="1136903" y="0"/>
                </a:lnTo>
                <a:lnTo>
                  <a:pt x="1136903" y="388620"/>
                </a:lnTo>
                <a:lnTo>
                  <a:pt x="0" y="388620"/>
                </a:lnTo>
                <a:lnTo>
                  <a:pt x="0" y="0"/>
                </a:lnTo>
                <a:close/>
              </a:path>
            </a:pathLst>
          </a:custGeom>
          <a:solidFill>
            <a:srgbClr val="FFF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graphicFrame>
        <p:nvGraphicFramePr>
          <p:cNvPr id="6" name="object 6"/>
          <p:cNvGraphicFramePr>
            <a:graphicFrameLocks noGrp="1"/>
          </p:cNvGraphicFramePr>
          <p:nvPr/>
        </p:nvGraphicFramePr>
        <p:xfrm>
          <a:off x="220714" y="1503309"/>
          <a:ext cx="11668757" cy="4614890"/>
        </p:xfrm>
        <a:graphic>
          <a:graphicData uri="http://schemas.openxmlformats.org/drawingml/2006/table">
            <a:tbl>
              <a:tblPr firstRow="1" bandRow="1">
                <a:tableStyleId>{2D5ABB26-0587-4C30-8999-92F81FD0307C}</a:tableStyleId>
              </a:tblPr>
              <a:tblGrid>
                <a:gridCol w="1164590">
                  <a:extLst>
                    <a:ext uri="{9D8B030D-6E8A-4147-A177-3AD203B41FA5}">
                      <a16:colId xmlns:a16="http://schemas.microsoft.com/office/drawing/2014/main" val="20000"/>
                    </a:ext>
                  </a:extLst>
                </a:gridCol>
                <a:gridCol w="2103120">
                  <a:extLst>
                    <a:ext uri="{9D8B030D-6E8A-4147-A177-3AD203B41FA5}">
                      <a16:colId xmlns:a16="http://schemas.microsoft.com/office/drawing/2014/main" val="20001"/>
                    </a:ext>
                  </a:extLst>
                </a:gridCol>
                <a:gridCol w="1481455">
                  <a:extLst>
                    <a:ext uri="{9D8B030D-6E8A-4147-A177-3AD203B41FA5}">
                      <a16:colId xmlns:a16="http://schemas.microsoft.com/office/drawing/2014/main" val="20002"/>
                    </a:ext>
                  </a:extLst>
                </a:gridCol>
                <a:gridCol w="1332864">
                  <a:extLst>
                    <a:ext uri="{9D8B030D-6E8A-4147-A177-3AD203B41FA5}">
                      <a16:colId xmlns:a16="http://schemas.microsoft.com/office/drawing/2014/main" val="20003"/>
                    </a:ext>
                  </a:extLst>
                </a:gridCol>
                <a:gridCol w="2042794">
                  <a:extLst>
                    <a:ext uri="{9D8B030D-6E8A-4147-A177-3AD203B41FA5}">
                      <a16:colId xmlns:a16="http://schemas.microsoft.com/office/drawing/2014/main" val="20004"/>
                    </a:ext>
                  </a:extLst>
                </a:gridCol>
                <a:gridCol w="2359659">
                  <a:extLst>
                    <a:ext uri="{9D8B030D-6E8A-4147-A177-3AD203B41FA5}">
                      <a16:colId xmlns:a16="http://schemas.microsoft.com/office/drawing/2014/main" val="20005"/>
                    </a:ext>
                  </a:extLst>
                </a:gridCol>
                <a:gridCol w="1184275">
                  <a:extLst>
                    <a:ext uri="{9D8B030D-6E8A-4147-A177-3AD203B41FA5}">
                      <a16:colId xmlns:a16="http://schemas.microsoft.com/office/drawing/2014/main" val="20006"/>
                    </a:ext>
                  </a:extLst>
                </a:gridCol>
              </a:tblGrid>
              <a:tr h="769152">
                <a:tc>
                  <a:txBody>
                    <a:bodyPr/>
                    <a:lstStyle/>
                    <a:p>
                      <a:pPr>
                        <a:lnSpc>
                          <a:spcPct val="100000"/>
                        </a:lnSpc>
                        <a:spcBef>
                          <a:spcPts val="5"/>
                        </a:spcBef>
                      </a:pPr>
                      <a:endParaRPr sz="2500">
                        <a:latin typeface="Times New Roman"/>
                        <a:cs typeface="Times New Roman"/>
                      </a:endParaRPr>
                    </a:p>
                    <a:p>
                      <a:pPr marR="229235" algn="r">
                        <a:lnSpc>
                          <a:spcPct val="100000"/>
                        </a:lnSpc>
                        <a:spcBef>
                          <a:spcPts val="5"/>
                        </a:spcBef>
                      </a:pPr>
                      <a:r>
                        <a:rPr sz="2500" b="1" spc="-204" dirty="0">
                          <a:solidFill>
                            <a:srgbClr val="FFFFFF"/>
                          </a:solidFill>
                          <a:latin typeface="Calibri"/>
                          <a:cs typeface="Calibri"/>
                        </a:rPr>
                        <a:t>Y</a:t>
                      </a:r>
                      <a:r>
                        <a:rPr sz="2500" b="1" dirty="0">
                          <a:solidFill>
                            <a:srgbClr val="FFFFFF"/>
                          </a:solidFill>
                          <a:latin typeface="Calibri"/>
                          <a:cs typeface="Calibri"/>
                        </a:rPr>
                        <a:t>ea</a:t>
                      </a:r>
                      <a:r>
                        <a:rPr sz="2500" b="1" spc="-40" dirty="0">
                          <a:solidFill>
                            <a:srgbClr val="FFFFFF"/>
                          </a:solidFill>
                          <a:latin typeface="Calibri"/>
                          <a:cs typeface="Calibri"/>
                        </a:rPr>
                        <a:t>r</a:t>
                      </a:r>
                      <a:r>
                        <a:rPr sz="2500" b="1" dirty="0">
                          <a:solidFill>
                            <a:srgbClr val="FFFFFF"/>
                          </a:solidFill>
                          <a:latin typeface="Calibri"/>
                          <a:cs typeface="Calibri"/>
                        </a:rPr>
                        <a:t>s</a:t>
                      </a:r>
                      <a:endParaRPr sz="2500">
                        <a:latin typeface="Calibri"/>
                        <a:cs typeface="Calibri"/>
                      </a:endParaRPr>
                    </a:p>
                  </a:txBody>
                  <a:tcPr marL="0" marR="0" marT="635"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nSpc>
                          <a:spcPct val="100000"/>
                        </a:lnSpc>
                        <a:spcBef>
                          <a:spcPts val="5"/>
                        </a:spcBef>
                      </a:pPr>
                      <a:endParaRPr sz="2500">
                        <a:latin typeface="Times New Roman"/>
                        <a:cs typeface="Times New Roman"/>
                      </a:endParaRPr>
                    </a:p>
                    <a:p>
                      <a:pPr algn="ctr">
                        <a:lnSpc>
                          <a:spcPct val="100000"/>
                        </a:lnSpc>
                        <a:spcBef>
                          <a:spcPts val="5"/>
                        </a:spcBef>
                      </a:pPr>
                      <a:r>
                        <a:rPr sz="2500" b="1" spc="-10" dirty="0">
                          <a:solidFill>
                            <a:srgbClr val="FFFFFF"/>
                          </a:solidFill>
                          <a:latin typeface="Calibri"/>
                          <a:cs typeface="Calibri"/>
                        </a:rPr>
                        <a:t>Jacksonville</a:t>
                      </a:r>
                      <a:endParaRPr sz="2500">
                        <a:latin typeface="Calibri"/>
                        <a:cs typeface="Calibri"/>
                      </a:endParaRPr>
                    </a:p>
                  </a:txBody>
                  <a:tcPr marL="0" marR="0" marT="635"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nSpc>
                          <a:spcPct val="100000"/>
                        </a:lnSpc>
                        <a:spcBef>
                          <a:spcPts val="5"/>
                        </a:spcBef>
                      </a:pPr>
                      <a:endParaRPr sz="2500">
                        <a:latin typeface="Times New Roman"/>
                        <a:cs typeface="Times New Roman"/>
                      </a:endParaRPr>
                    </a:p>
                    <a:p>
                      <a:pPr algn="ctr">
                        <a:lnSpc>
                          <a:spcPct val="100000"/>
                        </a:lnSpc>
                        <a:spcBef>
                          <a:spcPts val="5"/>
                        </a:spcBef>
                      </a:pPr>
                      <a:r>
                        <a:rPr sz="2500" b="1" spc="-5" dirty="0">
                          <a:solidFill>
                            <a:srgbClr val="FFFFFF"/>
                          </a:solidFill>
                          <a:latin typeface="Calibri"/>
                          <a:cs typeface="Calibri"/>
                        </a:rPr>
                        <a:t>Orlando</a:t>
                      </a:r>
                      <a:endParaRPr sz="2500">
                        <a:latin typeface="Calibri"/>
                        <a:cs typeface="Calibri"/>
                      </a:endParaRPr>
                    </a:p>
                  </a:txBody>
                  <a:tcPr marL="0" marR="0" marT="635"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nSpc>
                          <a:spcPct val="100000"/>
                        </a:lnSpc>
                        <a:spcBef>
                          <a:spcPts val="5"/>
                        </a:spcBef>
                      </a:pPr>
                      <a:endParaRPr sz="2500">
                        <a:latin typeface="Times New Roman"/>
                        <a:cs typeface="Times New Roman"/>
                      </a:endParaRPr>
                    </a:p>
                    <a:p>
                      <a:pPr algn="ctr">
                        <a:lnSpc>
                          <a:spcPct val="100000"/>
                        </a:lnSpc>
                        <a:spcBef>
                          <a:spcPts val="5"/>
                        </a:spcBef>
                      </a:pPr>
                      <a:r>
                        <a:rPr sz="2500" b="1" spc="-45" dirty="0">
                          <a:solidFill>
                            <a:srgbClr val="FFFFFF"/>
                          </a:solidFill>
                          <a:latin typeface="Calibri"/>
                          <a:cs typeface="Calibri"/>
                        </a:rPr>
                        <a:t>Tampa</a:t>
                      </a:r>
                      <a:endParaRPr sz="2500">
                        <a:latin typeface="Calibri"/>
                        <a:cs typeface="Calibri"/>
                      </a:endParaRPr>
                    </a:p>
                  </a:txBody>
                  <a:tcPr marL="0" marR="0" marT="635"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nSpc>
                          <a:spcPct val="100000"/>
                        </a:lnSpc>
                        <a:spcBef>
                          <a:spcPts val="5"/>
                        </a:spcBef>
                      </a:pPr>
                      <a:endParaRPr sz="2500">
                        <a:latin typeface="Times New Roman"/>
                        <a:cs typeface="Times New Roman"/>
                      </a:endParaRPr>
                    </a:p>
                    <a:p>
                      <a:pPr algn="ctr">
                        <a:lnSpc>
                          <a:spcPct val="100000"/>
                        </a:lnSpc>
                        <a:spcBef>
                          <a:spcPts val="5"/>
                        </a:spcBef>
                      </a:pPr>
                      <a:r>
                        <a:rPr sz="2500" b="1" spc="-30" dirty="0">
                          <a:latin typeface="Calibri"/>
                          <a:cs typeface="Calibri"/>
                        </a:rPr>
                        <a:t>West</a:t>
                      </a:r>
                      <a:r>
                        <a:rPr sz="2500" b="1" spc="-50" dirty="0">
                          <a:latin typeface="Calibri"/>
                          <a:cs typeface="Calibri"/>
                        </a:rPr>
                        <a:t> </a:t>
                      </a:r>
                      <a:r>
                        <a:rPr sz="2500" b="1" spc="-15" dirty="0">
                          <a:latin typeface="Calibri"/>
                          <a:cs typeface="Calibri"/>
                        </a:rPr>
                        <a:t>PalmBch</a:t>
                      </a:r>
                      <a:endParaRPr sz="2500">
                        <a:latin typeface="Calibri"/>
                        <a:cs typeface="Calibri"/>
                      </a:endParaRPr>
                    </a:p>
                  </a:txBody>
                  <a:tcPr marL="0" marR="0" marT="635"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tcPr>
                </a:tc>
                <a:tc>
                  <a:txBody>
                    <a:bodyPr/>
                    <a:lstStyle/>
                    <a:p>
                      <a:pPr>
                        <a:lnSpc>
                          <a:spcPct val="100000"/>
                        </a:lnSpc>
                        <a:spcBef>
                          <a:spcPts val="5"/>
                        </a:spcBef>
                      </a:pPr>
                      <a:endParaRPr sz="2500">
                        <a:latin typeface="Times New Roman"/>
                        <a:cs typeface="Times New Roman"/>
                      </a:endParaRPr>
                    </a:p>
                    <a:p>
                      <a:pPr algn="ctr">
                        <a:lnSpc>
                          <a:spcPct val="100000"/>
                        </a:lnSpc>
                        <a:spcBef>
                          <a:spcPts val="5"/>
                        </a:spcBef>
                      </a:pPr>
                      <a:r>
                        <a:rPr sz="2500" b="1" spc="-10" dirty="0">
                          <a:solidFill>
                            <a:srgbClr val="FFFFFF"/>
                          </a:solidFill>
                          <a:latin typeface="Calibri"/>
                          <a:cs typeface="Calibri"/>
                        </a:rPr>
                        <a:t>Ft.Lauderdale</a:t>
                      </a:r>
                      <a:endParaRPr sz="2500">
                        <a:latin typeface="Calibri"/>
                        <a:cs typeface="Calibri"/>
                      </a:endParaRPr>
                    </a:p>
                  </a:txBody>
                  <a:tcPr marL="0" marR="0" marT="635"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nSpc>
                          <a:spcPct val="100000"/>
                        </a:lnSpc>
                        <a:spcBef>
                          <a:spcPts val="5"/>
                        </a:spcBef>
                      </a:pPr>
                      <a:endParaRPr sz="2500">
                        <a:latin typeface="Times New Roman"/>
                        <a:cs typeface="Times New Roman"/>
                      </a:endParaRPr>
                    </a:p>
                    <a:p>
                      <a:pPr algn="ctr">
                        <a:lnSpc>
                          <a:spcPct val="100000"/>
                        </a:lnSpc>
                        <a:spcBef>
                          <a:spcPts val="5"/>
                        </a:spcBef>
                      </a:pPr>
                      <a:r>
                        <a:rPr sz="2500" b="1" spc="-10" dirty="0">
                          <a:solidFill>
                            <a:srgbClr val="FFFFFF"/>
                          </a:solidFill>
                          <a:latin typeface="Calibri"/>
                          <a:cs typeface="Calibri"/>
                        </a:rPr>
                        <a:t>Miami</a:t>
                      </a:r>
                      <a:endParaRPr sz="2500">
                        <a:latin typeface="Calibri"/>
                        <a:cs typeface="Calibri"/>
                      </a:endParaRPr>
                    </a:p>
                  </a:txBody>
                  <a:tcPr marL="0" marR="0" marT="635"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extLst>
                  <a:ext uri="{0D108BD9-81ED-4DB2-BD59-A6C34878D82A}">
                    <a16:rowId xmlns:a16="http://schemas.microsoft.com/office/drawing/2014/main" val="10000"/>
                  </a:ext>
                </a:extLst>
              </a:tr>
              <a:tr h="769147">
                <a:tc>
                  <a:txBody>
                    <a:bodyPr/>
                    <a:lstStyle/>
                    <a:p>
                      <a:pPr marR="215900" algn="r">
                        <a:lnSpc>
                          <a:spcPct val="100000"/>
                        </a:lnSpc>
                        <a:spcBef>
                          <a:spcPts val="2510"/>
                        </a:spcBef>
                      </a:pPr>
                      <a:r>
                        <a:rPr sz="2800" b="1" i="1" spc="-5" dirty="0">
                          <a:latin typeface="Calibri"/>
                          <a:cs typeface="Calibri"/>
                        </a:rPr>
                        <a:t>201</a:t>
                      </a:r>
                      <a:r>
                        <a:rPr sz="2800" b="1" i="1" dirty="0">
                          <a:latin typeface="Calibri"/>
                          <a:cs typeface="Calibri"/>
                        </a:rPr>
                        <a:t>7</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510"/>
                        </a:spcBef>
                      </a:pPr>
                      <a:r>
                        <a:rPr sz="2800" spc="-5" dirty="0">
                          <a:latin typeface="Calibri"/>
                          <a:cs typeface="Calibri"/>
                        </a:rPr>
                        <a:t>4.6</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510"/>
                        </a:spcBef>
                      </a:pPr>
                      <a:r>
                        <a:rPr sz="2800" spc="-5" dirty="0">
                          <a:latin typeface="Calibri"/>
                          <a:cs typeface="Calibri"/>
                        </a:rPr>
                        <a:t>2.7</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510"/>
                        </a:spcBef>
                      </a:pPr>
                      <a:r>
                        <a:rPr sz="2800" spc="-5" dirty="0">
                          <a:latin typeface="Calibri"/>
                          <a:cs typeface="Calibri"/>
                        </a:rPr>
                        <a:t>3.3</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510"/>
                        </a:spcBef>
                      </a:pPr>
                      <a:r>
                        <a:rPr sz="2800" b="1" spc="-10" dirty="0">
                          <a:latin typeface="Calibri"/>
                          <a:cs typeface="Calibri"/>
                        </a:rPr>
                        <a:t>4.4</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510"/>
                        </a:spcBef>
                      </a:pPr>
                      <a:r>
                        <a:rPr sz="2800" spc="-5" dirty="0">
                          <a:latin typeface="Calibri"/>
                          <a:cs typeface="Calibri"/>
                        </a:rPr>
                        <a:t>4.9</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510"/>
                        </a:spcBef>
                      </a:pPr>
                      <a:r>
                        <a:rPr sz="2800" spc="-5" dirty="0">
                          <a:latin typeface="Calibri"/>
                          <a:cs typeface="Calibri"/>
                        </a:rPr>
                        <a:t>5.8</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1"/>
                  </a:ext>
                </a:extLst>
              </a:tr>
              <a:tr h="769148">
                <a:tc>
                  <a:txBody>
                    <a:bodyPr/>
                    <a:lstStyle/>
                    <a:p>
                      <a:pPr marR="215900" algn="r">
                        <a:lnSpc>
                          <a:spcPct val="100000"/>
                        </a:lnSpc>
                        <a:spcBef>
                          <a:spcPts val="2510"/>
                        </a:spcBef>
                      </a:pPr>
                      <a:r>
                        <a:rPr sz="2800" b="1" i="1" spc="-5" dirty="0">
                          <a:latin typeface="Calibri"/>
                          <a:cs typeface="Calibri"/>
                        </a:rPr>
                        <a:t>201</a:t>
                      </a:r>
                      <a:r>
                        <a:rPr sz="2800" b="1" i="1" dirty="0">
                          <a:latin typeface="Calibri"/>
                          <a:cs typeface="Calibri"/>
                        </a:rPr>
                        <a:t>8</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2510"/>
                        </a:spcBef>
                      </a:pPr>
                      <a:r>
                        <a:rPr sz="2800" spc="-5" dirty="0">
                          <a:latin typeface="Calibri"/>
                          <a:cs typeface="Calibri"/>
                        </a:rPr>
                        <a:t>3.6</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2510"/>
                        </a:spcBef>
                      </a:pPr>
                      <a:r>
                        <a:rPr sz="2800" spc="-5" dirty="0">
                          <a:latin typeface="Calibri"/>
                          <a:cs typeface="Calibri"/>
                        </a:rPr>
                        <a:t>2.4</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2510"/>
                        </a:spcBef>
                      </a:pPr>
                      <a:r>
                        <a:rPr sz="2800" spc="-5" dirty="0">
                          <a:latin typeface="Calibri"/>
                          <a:cs typeface="Calibri"/>
                        </a:rPr>
                        <a:t>2.9</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2510"/>
                        </a:spcBef>
                      </a:pPr>
                      <a:r>
                        <a:rPr sz="2800" b="1" spc="-10" dirty="0">
                          <a:latin typeface="Calibri"/>
                          <a:cs typeface="Calibri"/>
                        </a:rPr>
                        <a:t>3.5</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2510"/>
                        </a:spcBef>
                      </a:pPr>
                      <a:r>
                        <a:rPr sz="2800" spc="-5" dirty="0">
                          <a:latin typeface="Calibri"/>
                          <a:cs typeface="Calibri"/>
                        </a:rPr>
                        <a:t>4.4</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2510"/>
                        </a:spcBef>
                      </a:pPr>
                      <a:r>
                        <a:rPr sz="2800" spc="-5" dirty="0">
                          <a:latin typeface="Calibri"/>
                          <a:cs typeface="Calibri"/>
                        </a:rPr>
                        <a:t>4.5</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2"/>
                  </a:ext>
                </a:extLst>
              </a:tr>
              <a:tr h="769148">
                <a:tc>
                  <a:txBody>
                    <a:bodyPr/>
                    <a:lstStyle/>
                    <a:p>
                      <a:pPr marR="215900" algn="r">
                        <a:lnSpc>
                          <a:spcPct val="100000"/>
                        </a:lnSpc>
                        <a:spcBef>
                          <a:spcPts val="2510"/>
                        </a:spcBef>
                      </a:pPr>
                      <a:r>
                        <a:rPr sz="2800" b="1" i="1" spc="-5" dirty="0">
                          <a:latin typeface="Calibri"/>
                          <a:cs typeface="Calibri"/>
                        </a:rPr>
                        <a:t>201</a:t>
                      </a:r>
                      <a:r>
                        <a:rPr sz="2800" b="1" i="1" dirty="0">
                          <a:latin typeface="Calibri"/>
                          <a:cs typeface="Calibri"/>
                        </a:rPr>
                        <a:t>9</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510"/>
                        </a:spcBef>
                      </a:pPr>
                      <a:r>
                        <a:rPr sz="2800" spc="-5" dirty="0">
                          <a:latin typeface="Calibri"/>
                          <a:cs typeface="Calibri"/>
                        </a:rPr>
                        <a:t>3.1</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510"/>
                        </a:spcBef>
                      </a:pPr>
                      <a:r>
                        <a:rPr sz="2800" spc="-5" dirty="0">
                          <a:latin typeface="Calibri"/>
                          <a:cs typeface="Calibri"/>
                        </a:rPr>
                        <a:t>2.6</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510"/>
                        </a:spcBef>
                      </a:pPr>
                      <a:r>
                        <a:rPr sz="2800" spc="-5" dirty="0">
                          <a:latin typeface="Calibri"/>
                          <a:cs typeface="Calibri"/>
                        </a:rPr>
                        <a:t>2.6</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510"/>
                        </a:spcBef>
                      </a:pPr>
                      <a:r>
                        <a:rPr sz="2800" b="1" spc="-10" dirty="0">
                          <a:latin typeface="Calibri"/>
                          <a:cs typeface="Calibri"/>
                        </a:rPr>
                        <a:t>2.7</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510"/>
                        </a:spcBef>
                      </a:pPr>
                      <a:r>
                        <a:rPr sz="2800" spc="-5" dirty="0">
                          <a:latin typeface="Calibri"/>
                          <a:cs typeface="Calibri"/>
                        </a:rPr>
                        <a:t>5.4</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510"/>
                        </a:spcBef>
                      </a:pPr>
                      <a:r>
                        <a:rPr sz="2800" spc="-5" dirty="0">
                          <a:latin typeface="Calibri"/>
                          <a:cs typeface="Calibri"/>
                        </a:rPr>
                        <a:t>4.6</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3"/>
                  </a:ext>
                </a:extLst>
              </a:tr>
              <a:tr h="769148">
                <a:tc>
                  <a:txBody>
                    <a:bodyPr/>
                    <a:lstStyle/>
                    <a:p>
                      <a:pPr marR="215900" algn="r">
                        <a:lnSpc>
                          <a:spcPct val="100000"/>
                        </a:lnSpc>
                        <a:spcBef>
                          <a:spcPts val="2510"/>
                        </a:spcBef>
                      </a:pPr>
                      <a:r>
                        <a:rPr sz="2800" b="1" i="1" spc="-5" dirty="0">
                          <a:latin typeface="Calibri"/>
                          <a:cs typeface="Calibri"/>
                        </a:rPr>
                        <a:t>202</a:t>
                      </a:r>
                      <a:r>
                        <a:rPr sz="2800" b="1" i="1" dirty="0">
                          <a:latin typeface="Calibri"/>
                          <a:cs typeface="Calibri"/>
                        </a:rPr>
                        <a:t>0</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2510"/>
                        </a:spcBef>
                      </a:pPr>
                      <a:r>
                        <a:rPr sz="2800" spc="-5" dirty="0">
                          <a:latin typeface="Calibri"/>
                          <a:cs typeface="Calibri"/>
                        </a:rPr>
                        <a:t>3.5</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2510"/>
                        </a:spcBef>
                      </a:pPr>
                      <a:r>
                        <a:rPr sz="2800" spc="-5" dirty="0">
                          <a:latin typeface="Calibri"/>
                          <a:cs typeface="Calibri"/>
                        </a:rPr>
                        <a:t>2.9</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2510"/>
                        </a:spcBef>
                      </a:pPr>
                      <a:r>
                        <a:rPr sz="2800" spc="-5" dirty="0">
                          <a:latin typeface="Calibri"/>
                          <a:cs typeface="Calibri"/>
                        </a:rPr>
                        <a:t>2.4</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2510"/>
                        </a:spcBef>
                      </a:pPr>
                      <a:r>
                        <a:rPr sz="2800" b="1" spc="-10" dirty="0">
                          <a:latin typeface="Calibri"/>
                          <a:cs typeface="Calibri"/>
                        </a:rPr>
                        <a:t>3.3</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2510"/>
                        </a:spcBef>
                      </a:pPr>
                      <a:r>
                        <a:rPr sz="2800" spc="-5" dirty="0">
                          <a:latin typeface="Calibri"/>
                          <a:cs typeface="Calibri"/>
                        </a:rPr>
                        <a:t>4.2</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2510"/>
                        </a:spcBef>
                      </a:pPr>
                      <a:r>
                        <a:rPr sz="2800" spc="-5" dirty="0">
                          <a:latin typeface="Calibri"/>
                          <a:cs typeface="Calibri"/>
                        </a:rPr>
                        <a:t>4.4</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4"/>
                  </a:ext>
                </a:extLst>
              </a:tr>
              <a:tr h="769147">
                <a:tc>
                  <a:txBody>
                    <a:bodyPr/>
                    <a:lstStyle/>
                    <a:p>
                      <a:pPr marR="215900" algn="r">
                        <a:lnSpc>
                          <a:spcPct val="100000"/>
                        </a:lnSpc>
                        <a:spcBef>
                          <a:spcPts val="2510"/>
                        </a:spcBef>
                      </a:pPr>
                      <a:r>
                        <a:rPr sz="2800" b="1" i="1" spc="-5" dirty="0">
                          <a:latin typeface="Calibri"/>
                          <a:cs typeface="Calibri"/>
                        </a:rPr>
                        <a:t>202</a:t>
                      </a:r>
                      <a:r>
                        <a:rPr sz="2800" b="1" i="1" dirty="0">
                          <a:latin typeface="Calibri"/>
                          <a:cs typeface="Calibri"/>
                        </a:rPr>
                        <a:t>1</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510"/>
                        </a:spcBef>
                      </a:pPr>
                      <a:r>
                        <a:rPr sz="2800" spc="-5" dirty="0">
                          <a:latin typeface="Calibri"/>
                          <a:cs typeface="Calibri"/>
                        </a:rPr>
                        <a:t>3.2</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510"/>
                        </a:spcBef>
                      </a:pPr>
                      <a:r>
                        <a:rPr sz="2800" spc="-5" dirty="0">
                          <a:latin typeface="Calibri"/>
                          <a:cs typeface="Calibri"/>
                        </a:rPr>
                        <a:t>2.2</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510"/>
                        </a:spcBef>
                      </a:pPr>
                      <a:r>
                        <a:rPr sz="2800" spc="-5" dirty="0">
                          <a:latin typeface="Calibri"/>
                          <a:cs typeface="Calibri"/>
                        </a:rPr>
                        <a:t>2.9</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510"/>
                        </a:spcBef>
                      </a:pPr>
                      <a:r>
                        <a:rPr sz="2800" b="1" spc="-10" dirty="0">
                          <a:latin typeface="Calibri"/>
                          <a:cs typeface="Calibri"/>
                        </a:rPr>
                        <a:t>2.6</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510"/>
                        </a:spcBef>
                      </a:pPr>
                      <a:r>
                        <a:rPr sz="2800" spc="-5" dirty="0">
                          <a:latin typeface="Calibri"/>
                          <a:cs typeface="Calibri"/>
                        </a:rPr>
                        <a:t>4.0</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510"/>
                        </a:spcBef>
                      </a:pPr>
                      <a:r>
                        <a:rPr sz="2800" spc="-5" dirty="0">
                          <a:latin typeface="Calibri"/>
                          <a:cs typeface="Calibri"/>
                        </a:rPr>
                        <a:t>4.0</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5"/>
                  </a:ext>
                </a:extLst>
              </a:tr>
            </a:tbl>
          </a:graphicData>
        </a:graphic>
      </p:graphicFrame>
      <p:sp>
        <p:nvSpPr>
          <p:cNvPr id="7" name="object 7"/>
          <p:cNvSpPr txBox="1">
            <a:spLocks noGrp="1"/>
          </p:cNvSpPr>
          <p:nvPr>
            <p:ph type="sldNum" sz="quarter" idx="7"/>
          </p:nvPr>
        </p:nvSpPr>
        <p:spPr>
          <a:xfrm>
            <a:off x="10985500" y="6149091"/>
            <a:ext cx="8138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252</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Tree>
    <p:extLst>
      <p:ext uri="{BB962C8B-B14F-4D97-AF65-F5344CB8AC3E}">
        <p14:creationId xmlns:p14="http://schemas.microsoft.com/office/powerpoint/2010/main" val="3484999784"/>
      </p:ext>
    </p:extLst>
  </p:cSld>
  <p:clrMapOvr>
    <a:masterClrMapping/>
  </p:clrMapOvr>
  <p:timing>
    <p:tnLst>
      <p:par>
        <p:cTn id="1" dur="indefinite" restart="never" nodeType="tmRoot"/>
      </p:par>
    </p:tn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1077594" y="370093"/>
            <a:ext cx="10036175" cy="667385"/>
          </a:xfrm>
          <a:prstGeom prst="rect">
            <a:avLst/>
          </a:prstGeom>
        </p:spPr>
        <p:txBody>
          <a:bodyPr vert="horz" wrap="square" lIns="0" tIns="13970" rIns="0" bIns="0" rtlCol="0">
            <a:spAutoFit/>
          </a:bodyPr>
          <a:lstStyle/>
          <a:p>
            <a:pPr marL="12700">
              <a:lnSpc>
                <a:spcPct val="100000"/>
              </a:lnSpc>
              <a:spcBef>
                <a:spcPts val="110"/>
              </a:spcBef>
              <a:tabLst>
                <a:tab pos="5709285" algn="l"/>
              </a:tabLst>
            </a:pPr>
            <a:r>
              <a:rPr sz="4000" spc="-50" dirty="0"/>
              <a:t>5-Yr </a:t>
            </a:r>
            <a:r>
              <a:rPr sz="4000" spc="-55" dirty="0"/>
              <a:t>Trends</a:t>
            </a:r>
            <a:r>
              <a:rPr sz="4000" spc="-55" dirty="0">
                <a:solidFill>
                  <a:srgbClr val="000000"/>
                </a:solidFill>
              </a:rPr>
              <a:t>: </a:t>
            </a:r>
            <a:r>
              <a:rPr sz="4200" i="1" spc="-114" dirty="0">
                <a:solidFill>
                  <a:srgbClr val="000000"/>
                </a:solidFill>
                <a:latin typeface="Calibri Light"/>
                <a:cs typeface="Calibri Light"/>
              </a:rPr>
              <a:t>HIV</a:t>
            </a:r>
            <a:r>
              <a:rPr sz="4200" i="1" dirty="0">
                <a:solidFill>
                  <a:srgbClr val="000000"/>
                </a:solidFill>
                <a:latin typeface="Calibri Light"/>
                <a:cs typeface="Calibri Light"/>
              </a:rPr>
              <a:t> </a:t>
            </a:r>
            <a:r>
              <a:rPr sz="4200" i="1" spc="-110" dirty="0">
                <a:solidFill>
                  <a:srgbClr val="000000"/>
                </a:solidFill>
                <a:latin typeface="Calibri Light"/>
                <a:cs typeface="Calibri Light"/>
              </a:rPr>
              <a:t>Death</a:t>
            </a:r>
            <a:r>
              <a:rPr sz="4200" i="1" spc="-175" dirty="0">
                <a:solidFill>
                  <a:srgbClr val="000000"/>
                </a:solidFill>
                <a:latin typeface="Calibri Light"/>
                <a:cs typeface="Calibri Light"/>
              </a:rPr>
              <a:t> </a:t>
            </a:r>
            <a:r>
              <a:rPr sz="4200" i="1" spc="-90" dirty="0">
                <a:solidFill>
                  <a:srgbClr val="000000"/>
                </a:solidFill>
                <a:latin typeface="Calibri Light"/>
                <a:cs typeface="Calibri Light"/>
              </a:rPr>
              <a:t>rate	</a:t>
            </a:r>
            <a:r>
              <a:rPr sz="4000" spc="-10" dirty="0"/>
              <a:t>(6 </a:t>
            </a:r>
            <a:r>
              <a:rPr sz="4000" spc="-5" dirty="0"/>
              <a:t>EMAs)</a:t>
            </a:r>
            <a:r>
              <a:rPr sz="4000" spc="-110" dirty="0"/>
              <a:t> </a:t>
            </a:r>
            <a:r>
              <a:rPr sz="4200" i="1" spc="-10" dirty="0">
                <a:latin typeface="Calibri Light"/>
                <a:cs typeface="Calibri Light"/>
              </a:rPr>
              <a:t>-</a:t>
            </a:r>
            <a:r>
              <a:rPr sz="4000" spc="-10" dirty="0"/>
              <a:t>2017-2021</a:t>
            </a:r>
            <a:endParaRPr sz="4000">
              <a:latin typeface="Calibri Light"/>
              <a:cs typeface="Calibri Light"/>
            </a:endParaRPr>
          </a:p>
        </p:txBody>
      </p:sp>
      <p:sp>
        <p:nvSpPr>
          <p:cNvPr id="3" name="object 3"/>
          <p:cNvSpPr/>
          <p:nvPr/>
        </p:nvSpPr>
        <p:spPr>
          <a:xfrm>
            <a:off x="4165091" y="2023872"/>
            <a:ext cx="0" cy="462280"/>
          </a:xfrm>
          <a:custGeom>
            <a:avLst/>
            <a:gdLst/>
            <a:ahLst/>
            <a:cxnLst/>
            <a:rect l="l" t="t" r="r" b="b"/>
            <a:pathLst>
              <a:path h="462280">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4165091" y="279349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4165091" y="3563111"/>
            <a:ext cx="0" cy="462280"/>
          </a:xfrm>
          <a:custGeom>
            <a:avLst/>
            <a:gdLst/>
            <a:ahLst/>
            <a:cxnLst/>
            <a:rect l="l" t="t" r="r" b="b"/>
            <a:pathLst>
              <a:path h="462279">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4165091" y="433273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4165091" y="5102352"/>
            <a:ext cx="0" cy="463550"/>
          </a:xfrm>
          <a:custGeom>
            <a:avLst/>
            <a:gdLst/>
            <a:ahLst/>
            <a:cxnLst/>
            <a:rect l="l" t="t" r="r" b="b"/>
            <a:pathLst>
              <a:path h="463550">
                <a:moveTo>
                  <a:pt x="0" y="0"/>
                </a:moveTo>
                <a:lnTo>
                  <a:pt x="0" y="46329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4165091" y="5873496"/>
            <a:ext cx="0" cy="230504"/>
          </a:xfrm>
          <a:custGeom>
            <a:avLst/>
            <a:gdLst/>
            <a:ahLst/>
            <a:cxnLst/>
            <a:rect l="l" t="t" r="r" b="b"/>
            <a:pathLst>
              <a:path h="230504">
                <a:moveTo>
                  <a:pt x="0" y="0"/>
                </a:moveTo>
                <a:lnTo>
                  <a:pt x="0" y="23012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6047232" y="1484375"/>
            <a:ext cx="0" cy="231775"/>
          </a:xfrm>
          <a:custGeom>
            <a:avLst/>
            <a:gdLst/>
            <a:ahLst/>
            <a:cxnLst/>
            <a:rect l="l" t="t" r="r" b="b"/>
            <a:pathLst>
              <a:path h="231775">
                <a:moveTo>
                  <a:pt x="0" y="0"/>
                </a:moveTo>
                <a:lnTo>
                  <a:pt x="0" y="2316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6047232" y="2023872"/>
            <a:ext cx="0" cy="462280"/>
          </a:xfrm>
          <a:custGeom>
            <a:avLst/>
            <a:gdLst/>
            <a:ahLst/>
            <a:cxnLst/>
            <a:rect l="l" t="t" r="r" b="b"/>
            <a:pathLst>
              <a:path h="462280">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6047232" y="279349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6047232" y="3563111"/>
            <a:ext cx="0" cy="462280"/>
          </a:xfrm>
          <a:custGeom>
            <a:avLst/>
            <a:gdLst/>
            <a:ahLst/>
            <a:cxnLst/>
            <a:rect l="l" t="t" r="r" b="b"/>
            <a:pathLst>
              <a:path h="462279">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6047232" y="433273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6047232" y="5102352"/>
            <a:ext cx="0" cy="463550"/>
          </a:xfrm>
          <a:custGeom>
            <a:avLst/>
            <a:gdLst/>
            <a:ahLst/>
            <a:cxnLst/>
            <a:rect l="l" t="t" r="r" b="b"/>
            <a:pathLst>
              <a:path h="463550">
                <a:moveTo>
                  <a:pt x="0" y="0"/>
                </a:moveTo>
                <a:lnTo>
                  <a:pt x="0" y="46329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6047232" y="5873496"/>
            <a:ext cx="0" cy="230504"/>
          </a:xfrm>
          <a:custGeom>
            <a:avLst/>
            <a:gdLst/>
            <a:ahLst/>
            <a:cxnLst/>
            <a:rect l="l" t="t" r="r" b="b"/>
            <a:pathLst>
              <a:path h="230504">
                <a:moveTo>
                  <a:pt x="0" y="0"/>
                </a:moveTo>
                <a:lnTo>
                  <a:pt x="0" y="23012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7930895" y="1484375"/>
            <a:ext cx="0" cy="231775"/>
          </a:xfrm>
          <a:custGeom>
            <a:avLst/>
            <a:gdLst/>
            <a:ahLst/>
            <a:cxnLst/>
            <a:rect l="l" t="t" r="r" b="b"/>
            <a:pathLst>
              <a:path h="231775">
                <a:moveTo>
                  <a:pt x="0" y="0"/>
                </a:moveTo>
                <a:lnTo>
                  <a:pt x="0" y="2316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7930895" y="2023872"/>
            <a:ext cx="0" cy="462280"/>
          </a:xfrm>
          <a:custGeom>
            <a:avLst/>
            <a:gdLst/>
            <a:ahLst/>
            <a:cxnLst/>
            <a:rect l="l" t="t" r="r" b="b"/>
            <a:pathLst>
              <a:path h="462280">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7930895" y="279349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7930895" y="3563111"/>
            <a:ext cx="0" cy="2002789"/>
          </a:xfrm>
          <a:custGeom>
            <a:avLst/>
            <a:gdLst/>
            <a:ahLst/>
            <a:cxnLst/>
            <a:rect l="l" t="t" r="r" b="b"/>
            <a:pathLst>
              <a:path h="2002789">
                <a:moveTo>
                  <a:pt x="0" y="0"/>
                </a:moveTo>
                <a:lnTo>
                  <a:pt x="0" y="200253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7930895" y="5873496"/>
            <a:ext cx="0" cy="230504"/>
          </a:xfrm>
          <a:custGeom>
            <a:avLst/>
            <a:gdLst/>
            <a:ahLst/>
            <a:cxnLst/>
            <a:rect l="l" t="t" r="r" b="b"/>
            <a:pathLst>
              <a:path h="230504">
                <a:moveTo>
                  <a:pt x="0" y="0"/>
                </a:moveTo>
                <a:lnTo>
                  <a:pt x="0" y="23012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9813035" y="2023872"/>
            <a:ext cx="0" cy="462280"/>
          </a:xfrm>
          <a:custGeom>
            <a:avLst/>
            <a:gdLst/>
            <a:ahLst/>
            <a:cxnLst/>
            <a:rect l="l" t="t" r="r" b="b"/>
            <a:pathLst>
              <a:path h="462280">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9813035" y="2793492"/>
            <a:ext cx="0" cy="3310254"/>
          </a:xfrm>
          <a:custGeom>
            <a:avLst/>
            <a:gdLst/>
            <a:ahLst/>
            <a:cxnLst/>
            <a:rect l="l" t="t" r="r" b="b"/>
            <a:pathLst>
              <a:path h="3310254">
                <a:moveTo>
                  <a:pt x="0" y="0"/>
                </a:moveTo>
                <a:lnTo>
                  <a:pt x="0" y="331012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11696700" y="1484375"/>
            <a:ext cx="0" cy="4619625"/>
          </a:xfrm>
          <a:custGeom>
            <a:avLst/>
            <a:gdLst/>
            <a:ahLst/>
            <a:cxnLst/>
            <a:rect l="l" t="t" r="r" b="b"/>
            <a:pathLst>
              <a:path h="4619625">
                <a:moveTo>
                  <a:pt x="0" y="0"/>
                </a:moveTo>
                <a:lnTo>
                  <a:pt x="0" y="461924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2281427" y="2485644"/>
            <a:ext cx="1845945" cy="307975"/>
          </a:xfrm>
          <a:custGeom>
            <a:avLst/>
            <a:gdLst/>
            <a:ahLst/>
            <a:cxnLst/>
            <a:rect l="l" t="t" r="r" b="b"/>
            <a:pathLst>
              <a:path w="1845945" h="307975">
                <a:moveTo>
                  <a:pt x="1845564" y="0"/>
                </a:moveTo>
                <a:lnTo>
                  <a:pt x="0" y="0"/>
                </a:lnTo>
                <a:lnTo>
                  <a:pt x="0" y="307848"/>
                </a:lnTo>
                <a:lnTo>
                  <a:pt x="1845564" y="307848"/>
                </a:lnTo>
                <a:lnTo>
                  <a:pt x="1845564"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2281427" y="3255264"/>
            <a:ext cx="1658620" cy="307975"/>
          </a:xfrm>
          <a:custGeom>
            <a:avLst/>
            <a:gdLst/>
            <a:ahLst/>
            <a:cxnLst/>
            <a:rect l="l" t="t" r="r" b="b"/>
            <a:pathLst>
              <a:path w="1658620" h="307975">
                <a:moveTo>
                  <a:pt x="1658112" y="0"/>
                </a:moveTo>
                <a:lnTo>
                  <a:pt x="0" y="0"/>
                </a:lnTo>
                <a:lnTo>
                  <a:pt x="0" y="307848"/>
                </a:lnTo>
                <a:lnTo>
                  <a:pt x="1658112" y="307848"/>
                </a:lnTo>
                <a:lnTo>
                  <a:pt x="1658112"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2281427" y="4024871"/>
            <a:ext cx="1243965" cy="307975"/>
          </a:xfrm>
          <a:custGeom>
            <a:avLst/>
            <a:gdLst/>
            <a:ahLst/>
            <a:cxnLst/>
            <a:rect l="l" t="t" r="r" b="b"/>
            <a:pathLst>
              <a:path w="1243964" h="307975">
                <a:moveTo>
                  <a:pt x="1243584" y="0"/>
                </a:moveTo>
                <a:lnTo>
                  <a:pt x="0" y="0"/>
                </a:lnTo>
                <a:lnTo>
                  <a:pt x="0" y="307860"/>
                </a:lnTo>
                <a:lnTo>
                  <a:pt x="1243584" y="307860"/>
                </a:lnTo>
                <a:lnTo>
                  <a:pt x="1243584"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2281427" y="4794503"/>
            <a:ext cx="1018540" cy="307975"/>
          </a:xfrm>
          <a:custGeom>
            <a:avLst/>
            <a:gdLst/>
            <a:ahLst/>
            <a:cxnLst/>
            <a:rect l="l" t="t" r="r" b="b"/>
            <a:pathLst>
              <a:path w="1018539" h="307975">
                <a:moveTo>
                  <a:pt x="1018031" y="0"/>
                </a:moveTo>
                <a:lnTo>
                  <a:pt x="0" y="0"/>
                </a:lnTo>
                <a:lnTo>
                  <a:pt x="0" y="307848"/>
                </a:lnTo>
                <a:lnTo>
                  <a:pt x="1018031" y="307848"/>
                </a:lnTo>
                <a:lnTo>
                  <a:pt x="1018031"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2281427" y="5565635"/>
            <a:ext cx="1732914" cy="307975"/>
          </a:xfrm>
          <a:custGeom>
            <a:avLst/>
            <a:gdLst/>
            <a:ahLst/>
            <a:cxnLst/>
            <a:rect l="l" t="t" r="r" b="b"/>
            <a:pathLst>
              <a:path w="1732914" h="307975">
                <a:moveTo>
                  <a:pt x="1732788" y="0"/>
                </a:moveTo>
                <a:lnTo>
                  <a:pt x="0" y="0"/>
                </a:lnTo>
                <a:lnTo>
                  <a:pt x="0" y="307860"/>
                </a:lnTo>
                <a:lnTo>
                  <a:pt x="1732788" y="307860"/>
                </a:lnTo>
                <a:lnTo>
                  <a:pt x="1732788"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4014215" y="5565647"/>
            <a:ext cx="1356360" cy="307975"/>
          </a:xfrm>
          <a:custGeom>
            <a:avLst/>
            <a:gdLst/>
            <a:ahLst/>
            <a:cxnLst/>
            <a:rect l="l" t="t" r="r" b="b"/>
            <a:pathLst>
              <a:path w="1356360" h="307975">
                <a:moveTo>
                  <a:pt x="1356360" y="0"/>
                </a:moveTo>
                <a:lnTo>
                  <a:pt x="0" y="0"/>
                </a:lnTo>
                <a:lnTo>
                  <a:pt x="0" y="307847"/>
                </a:lnTo>
                <a:lnTo>
                  <a:pt x="1356360" y="307847"/>
                </a:lnTo>
                <a:lnTo>
                  <a:pt x="1356360"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3299459" y="4794503"/>
            <a:ext cx="904240" cy="307975"/>
          </a:xfrm>
          <a:custGeom>
            <a:avLst/>
            <a:gdLst/>
            <a:ahLst/>
            <a:cxnLst/>
            <a:rect l="l" t="t" r="r" b="b"/>
            <a:pathLst>
              <a:path w="904239" h="307975">
                <a:moveTo>
                  <a:pt x="903732" y="0"/>
                </a:moveTo>
                <a:lnTo>
                  <a:pt x="0" y="0"/>
                </a:lnTo>
                <a:lnTo>
                  <a:pt x="0" y="307848"/>
                </a:lnTo>
                <a:lnTo>
                  <a:pt x="903732" y="307848"/>
                </a:lnTo>
                <a:lnTo>
                  <a:pt x="903732"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3525011" y="4024884"/>
            <a:ext cx="1091565" cy="307975"/>
          </a:xfrm>
          <a:custGeom>
            <a:avLst/>
            <a:gdLst/>
            <a:ahLst/>
            <a:cxnLst/>
            <a:rect l="l" t="t" r="r" b="b"/>
            <a:pathLst>
              <a:path w="1091564" h="307975">
                <a:moveTo>
                  <a:pt x="1091184" y="0"/>
                </a:moveTo>
                <a:lnTo>
                  <a:pt x="0" y="0"/>
                </a:lnTo>
                <a:lnTo>
                  <a:pt x="0" y="307848"/>
                </a:lnTo>
                <a:lnTo>
                  <a:pt x="1091184" y="307848"/>
                </a:lnTo>
                <a:lnTo>
                  <a:pt x="1091184"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3939540" y="3255264"/>
            <a:ext cx="1316990" cy="307975"/>
          </a:xfrm>
          <a:custGeom>
            <a:avLst/>
            <a:gdLst/>
            <a:ahLst/>
            <a:cxnLst/>
            <a:rect l="l" t="t" r="r" b="b"/>
            <a:pathLst>
              <a:path w="1316989" h="307975">
                <a:moveTo>
                  <a:pt x="1316736" y="0"/>
                </a:moveTo>
                <a:lnTo>
                  <a:pt x="0" y="0"/>
                </a:lnTo>
                <a:lnTo>
                  <a:pt x="0" y="307848"/>
                </a:lnTo>
                <a:lnTo>
                  <a:pt x="1316736" y="307848"/>
                </a:lnTo>
                <a:lnTo>
                  <a:pt x="1316736"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4126991" y="2485644"/>
            <a:ext cx="1656714" cy="307975"/>
          </a:xfrm>
          <a:custGeom>
            <a:avLst/>
            <a:gdLst/>
            <a:ahLst/>
            <a:cxnLst/>
            <a:rect l="l" t="t" r="r" b="b"/>
            <a:pathLst>
              <a:path w="1656714" h="307975">
                <a:moveTo>
                  <a:pt x="1656588" y="0"/>
                </a:moveTo>
                <a:lnTo>
                  <a:pt x="0" y="0"/>
                </a:lnTo>
                <a:lnTo>
                  <a:pt x="0" y="307848"/>
                </a:lnTo>
                <a:lnTo>
                  <a:pt x="1656588" y="307848"/>
                </a:lnTo>
                <a:lnTo>
                  <a:pt x="1656588"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5370576" y="5565647"/>
            <a:ext cx="1165860" cy="307975"/>
          </a:xfrm>
          <a:custGeom>
            <a:avLst/>
            <a:gdLst/>
            <a:ahLst/>
            <a:cxnLst/>
            <a:rect l="l" t="t" r="r" b="b"/>
            <a:pathLst>
              <a:path w="1165859" h="307975">
                <a:moveTo>
                  <a:pt x="1165860" y="0"/>
                </a:moveTo>
                <a:lnTo>
                  <a:pt x="0" y="0"/>
                </a:lnTo>
                <a:lnTo>
                  <a:pt x="0" y="307847"/>
                </a:lnTo>
                <a:lnTo>
                  <a:pt x="1165860" y="307847"/>
                </a:lnTo>
                <a:lnTo>
                  <a:pt x="1165860" y="0"/>
                </a:lnTo>
                <a:close/>
              </a:path>
            </a:pathLst>
          </a:custGeom>
          <a:solidFill>
            <a:srgbClr val="A6A6A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4203191" y="4794503"/>
            <a:ext cx="978535" cy="307975"/>
          </a:xfrm>
          <a:custGeom>
            <a:avLst/>
            <a:gdLst/>
            <a:ahLst/>
            <a:cxnLst/>
            <a:rect l="l" t="t" r="r" b="b"/>
            <a:pathLst>
              <a:path w="978535" h="307975">
                <a:moveTo>
                  <a:pt x="978408" y="0"/>
                </a:moveTo>
                <a:lnTo>
                  <a:pt x="0" y="0"/>
                </a:lnTo>
                <a:lnTo>
                  <a:pt x="0" y="307848"/>
                </a:lnTo>
                <a:lnTo>
                  <a:pt x="978408" y="307848"/>
                </a:lnTo>
                <a:lnTo>
                  <a:pt x="978408" y="0"/>
                </a:lnTo>
                <a:close/>
              </a:path>
            </a:pathLst>
          </a:custGeom>
          <a:solidFill>
            <a:srgbClr val="A6A6A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4616196" y="4024884"/>
            <a:ext cx="980440" cy="307975"/>
          </a:xfrm>
          <a:custGeom>
            <a:avLst/>
            <a:gdLst/>
            <a:ahLst/>
            <a:cxnLst/>
            <a:rect l="l" t="t" r="r" b="b"/>
            <a:pathLst>
              <a:path w="980439" h="307975">
                <a:moveTo>
                  <a:pt x="979931" y="0"/>
                </a:moveTo>
                <a:lnTo>
                  <a:pt x="0" y="0"/>
                </a:lnTo>
                <a:lnTo>
                  <a:pt x="0" y="307848"/>
                </a:lnTo>
                <a:lnTo>
                  <a:pt x="979931" y="307848"/>
                </a:lnTo>
                <a:lnTo>
                  <a:pt x="979931" y="0"/>
                </a:lnTo>
                <a:close/>
              </a:path>
            </a:pathLst>
          </a:custGeom>
          <a:solidFill>
            <a:srgbClr val="A6A6A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p:nvPr/>
        </p:nvSpPr>
        <p:spPr>
          <a:xfrm>
            <a:off x="5256276" y="3255264"/>
            <a:ext cx="1018540" cy="307975"/>
          </a:xfrm>
          <a:custGeom>
            <a:avLst/>
            <a:gdLst/>
            <a:ahLst/>
            <a:cxnLst/>
            <a:rect l="l" t="t" r="r" b="b"/>
            <a:pathLst>
              <a:path w="1018539" h="307975">
                <a:moveTo>
                  <a:pt x="1018032" y="0"/>
                </a:moveTo>
                <a:lnTo>
                  <a:pt x="0" y="0"/>
                </a:lnTo>
                <a:lnTo>
                  <a:pt x="0" y="307848"/>
                </a:lnTo>
                <a:lnTo>
                  <a:pt x="1018032" y="307848"/>
                </a:lnTo>
                <a:lnTo>
                  <a:pt x="1018032" y="0"/>
                </a:lnTo>
                <a:close/>
              </a:path>
            </a:pathLst>
          </a:custGeom>
          <a:solidFill>
            <a:srgbClr val="A6A6A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8" name="object 38"/>
          <p:cNvSpPr/>
          <p:nvPr/>
        </p:nvSpPr>
        <p:spPr>
          <a:xfrm>
            <a:off x="5783579" y="2485644"/>
            <a:ext cx="2034539" cy="307975"/>
          </a:xfrm>
          <a:custGeom>
            <a:avLst/>
            <a:gdLst/>
            <a:ahLst/>
            <a:cxnLst/>
            <a:rect l="l" t="t" r="r" b="b"/>
            <a:pathLst>
              <a:path w="2034540" h="307975">
                <a:moveTo>
                  <a:pt x="2034539" y="0"/>
                </a:moveTo>
                <a:lnTo>
                  <a:pt x="0" y="0"/>
                </a:lnTo>
                <a:lnTo>
                  <a:pt x="0" y="307848"/>
                </a:lnTo>
                <a:lnTo>
                  <a:pt x="2034539" y="307848"/>
                </a:lnTo>
                <a:lnTo>
                  <a:pt x="2034539" y="0"/>
                </a:lnTo>
                <a:close/>
              </a:path>
            </a:pathLst>
          </a:custGeom>
          <a:solidFill>
            <a:srgbClr val="A6A6A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9" name="object 39"/>
          <p:cNvSpPr/>
          <p:nvPr/>
        </p:nvSpPr>
        <p:spPr>
          <a:xfrm>
            <a:off x="6536435" y="5565647"/>
            <a:ext cx="1318260" cy="307975"/>
          </a:xfrm>
          <a:custGeom>
            <a:avLst/>
            <a:gdLst/>
            <a:ahLst/>
            <a:cxnLst/>
            <a:rect l="l" t="t" r="r" b="b"/>
            <a:pathLst>
              <a:path w="1318259" h="307975">
                <a:moveTo>
                  <a:pt x="1318259" y="0"/>
                </a:moveTo>
                <a:lnTo>
                  <a:pt x="0" y="0"/>
                </a:lnTo>
                <a:lnTo>
                  <a:pt x="0" y="307847"/>
                </a:lnTo>
                <a:lnTo>
                  <a:pt x="1318259" y="307847"/>
                </a:lnTo>
                <a:lnTo>
                  <a:pt x="1318259" y="0"/>
                </a:lnTo>
                <a:close/>
              </a:path>
            </a:pathLst>
          </a:custGeom>
          <a:solidFill>
            <a:srgbClr val="FFC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0" name="object 40"/>
          <p:cNvSpPr/>
          <p:nvPr/>
        </p:nvSpPr>
        <p:spPr>
          <a:xfrm>
            <a:off x="5181600" y="4794503"/>
            <a:ext cx="1092835" cy="307975"/>
          </a:xfrm>
          <a:custGeom>
            <a:avLst/>
            <a:gdLst/>
            <a:ahLst/>
            <a:cxnLst/>
            <a:rect l="l" t="t" r="r" b="b"/>
            <a:pathLst>
              <a:path w="1092835" h="307975">
                <a:moveTo>
                  <a:pt x="1092708" y="0"/>
                </a:moveTo>
                <a:lnTo>
                  <a:pt x="0" y="0"/>
                </a:lnTo>
                <a:lnTo>
                  <a:pt x="0" y="307848"/>
                </a:lnTo>
                <a:lnTo>
                  <a:pt x="1092708" y="307848"/>
                </a:lnTo>
                <a:lnTo>
                  <a:pt x="1092708" y="0"/>
                </a:lnTo>
                <a:close/>
              </a:path>
            </a:pathLst>
          </a:custGeom>
          <a:solidFill>
            <a:srgbClr val="FFC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1" name="object 41"/>
          <p:cNvSpPr/>
          <p:nvPr/>
        </p:nvSpPr>
        <p:spPr>
          <a:xfrm>
            <a:off x="5596128" y="4024884"/>
            <a:ext cx="904240" cy="307975"/>
          </a:xfrm>
          <a:custGeom>
            <a:avLst/>
            <a:gdLst/>
            <a:ahLst/>
            <a:cxnLst/>
            <a:rect l="l" t="t" r="r" b="b"/>
            <a:pathLst>
              <a:path w="904239" h="307975">
                <a:moveTo>
                  <a:pt x="903732" y="0"/>
                </a:moveTo>
                <a:lnTo>
                  <a:pt x="0" y="0"/>
                </a:lnTo>
                <a:lnTo>
                  <a:pt x="0" y="307848"/>
                </a:lnTo>
                <a:lnTo>
                  <a:pt x="903732" y="307848"/>
                </a:lnTo>
                <a:lnTo>
                  <a:pt x="903732" y="0"/>
                </a:lnTo>
                <a:close/>
              </a:path>
            </a:pathLst>
          </a:custGeom>
          <a:solidFill>
            <a:srgbClr val="FFC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2" name="object 42"/>
          <p:cNvSpPr/>
          <p:nvPr/>
        </p:nvSpPr>
        <p:spPr>
          <a:xfrm>
            <a:off x="6274308" y="3255264"/>
            <a:ext cx="1242060" cy="307975"/>
          </a:xfrm>
          <a:custGeom>
            <a:avLst/>
            <a:gdLst/>
            <a:ahLst/>
            <a:cxnLst/>
            <a:rect l="l" t="t" r="r" b="b"/>
            <a:pathLst>
              <a:path w="1242059" h="307975">
                <a:moveTo>
                  <a:pt x="1242060" y="0"/>
                </a:moveTo>
                <a:lnTo>
                  <a:pt x="0" y="0"/>
                </a:lnTo>
                <a:lnTo>
                  <a:pt x="0" y="307848"/>
                </a:lnTo>
                <a:lnTo>
                  <a:pt x="1242060" y="307848"/>
                </a:lnTo>
                <a:lnTo>
                  <a:pt x="1242060" y="0"/>
                </a:lnTo>
                <a:close/>
              </a:path>
            </a:pathLst>
          </a:custGeom>
          <a:solidFill>
            <a:srgbClr val="FFC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3" name="object 43"/>
          <p:cNvSpPr/>
          <p:nvPr/>
        </p:nvSpPr>
        <p:spPr>
          <a:xfrm>
            <a:off x="7818119" y="2485644"/>
            <a:ext cx="1580515" cy="307975"/>
          </a:xfrm>
          <a:custGeom>
            <a:avLst/>
            <a:gdLst/>
            <a:ahLst/>
            <a:cxnLst/>
            <a:rect l="l" t="t" r="r" b="b"/>
            <a:pathLst>
              <a:path w="1580515" h="307975">
                <a:moveTo>
                  <a:pt x="1580388" y="0"/>
                </a:moveTo>
                <a:lnTo>
                  <a:pt x="0" y="0"/>
                </a:lnTo>
                <a:lnTo>
                  <a:pt x="0" y="307848"/>
                </a:lnTo>
                <a:lnTo>
                  <a:pt x="1580388" y="307848"/>
                </a:lnTo>
                <a:lnTo>
                  <a:pt x="1580388" y="0"/>
                </a:lnTo>
                <a:close/>
              </a:path>
            </a:pathLst>
          </a:custGeom>
          <a:solidFill>
            <a:srgbClr val="FFC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4" name="object 44"/>
          <p:cNvSpPr/>
          <p:nvPr/>
        </p:nvSpPr>
        <p:spPr>
          <a:xfrm>
            <a:off x="7854695" y="5565647"/>
            <a:ext cx="1205865" cy="307975"/>
          </a:xfrm>
          <a:custGeom>
            <a:avLst/>
            <a:gdLst/>
            <a:ahLst/>
            <a:cxnLst/>
            <a:rect l="l" t="t" r="r" b="b"/>
            <a:pathLst>
              <a:path w="1205865" h="307975">
                <a:moveTo>
                  <a:pt x="1205483" y="0"/>
                </a:moveTo>
                <a:lnTo>
                  <a:pt x="0" y="0"/>
                </a:lnTo>
                <a:lnTo>
                  <a:pt x="0" y="307847"/>
                </a:lnTo>
                <a:lnTo>
                  <a:pt x="1205483" y="307847"/>
                </a:lnTo>
                <a:lnTo>
                  <a:pt x="1205483" y="0"/>
                </a:lnTo>
                <a:close/>
              </a:path>
            </a:pathLst>
          </a:custGeom>
          <a:solidFill>
            <a:srgbClr val="5B9BD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5" name="object 45"/>
          <p:cNvSpPr/>
          <p:nvPr/>
        </p:nvSpPr>
        <p:spPr>
          <a:xfrm>
            <a:off x="7516368" y="3255264"/>
            <a:ext cx="978535" cy="307975"/>
          </a:xfrm>
          <a:custGeom>
            <a:avLst/>
            <a:gdLst/>
            <a:ahLst/>
            <a:cxnLst/>
            <a:rect l="l" t="t" r="r" b="b"/>
            <a:pathLst>
              <a:path w="978534" h="307975">
                <a:moveTo>
                  <a:pt x="978407" y="0"/>
                </a:moveTo>
                <a:lnTo>
                  <a:pt x="0" y="0"/>
                </a:lnTo>
                <a:lnTo>
                  <a:pt x="0" y="307848"/>
                </a:lnTo>
                <a:lnTo>
                  <a:pt x="978407" y="307848"/>
                </a:lnTo>
                <a:lnTo>
                  <a:pt x="978407" y="0"/>
                </a:lnTo>
                <a:close/>
              </a:path>
            </a:pathLst>
          </a:custGeom>
          <a:solidFill>
            <a:srgbClr val="5B9BD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6" name="object 46"/>
          <p:cNvSpPr/>
          <p:nvPr/>
        </p:nvSpPr>
        <p:spPr>
          <a:xfrm>
            <a:off x="9398507" y="2485644"/>
            <a:ext cx="1507490" cy="307975"/>
          </a:xfrm>
          <a:custGeom>
            <a:avLst/>
            <a:gdLst/>
            <a:ahLst/>
            <a:cxnLst/>
            <a:rect l="l" t="t" r="r" b="b"/>
            <a:pathLst>
              <a:path w="1507490" h="307975">
                <a:moveTo>
                  <a:pt x="1507236" y="0"/>
                </a:moveTo>
                <a:lnTo>
                  <a:pt x="0" y="0"/>
                </a:lnTo>
                <a:lnTo>
                  <a:pt x="0" y="307848"/>
                </a:lnTo>
                <a:lnTo>
                  <a:pt x="1507236" y="307848"/>
                </a:lnTo>
                <a:lnTo>
                  <a:pt x="1507236" y="0"/>
                </a:lnTo>
                <a:close/>
              </a:path>
            </a:pathLst>
          </a:custGeom>
          <a:solidFill>
            <a:srgbClr val="5B9BD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7" name="object 47"/>
          <p:cNvSpPr/>
          <p:nvPr/>
        </p:nvSpPr>
        <p:spPr>
          <a:xfrm>
            <a:off x="9549383" y="1716023"/>
            <a:ext cx="1506220" cy="307975"/>
          </a:xfrm>
          <a:custGeom>
            <a:avLst/>
            <a:gdLst/>
            <a:ahLst/>
            <a:cxnLst/>
            <a:rect l="l" t="t" r="r" b="b"/>
            <a:pathLst>
              <a:path w="1506220" h="307975">
                <a:moveTo>
                  <a:pt x="1505711" y="0"/>
                </a:moveTo>
                <a:lnTo>
                  <a:pt x="0" y="0"/>
                </a:lnTo>
                <a:lnTo>
                  <a:pt x="0" y="307848"/>
                </a:lnTo>
                <a:lnTo>
                  <a:pt x="1505711" y="307848"/>
                </a:lnTo>
                <a:lnTo>
                  <a:pt x="1505711" y="0"/>
                </a:lnTo>
                <a:close/>
              </a:path>
            </a:pathLst>
          </a:custGeom>
          <a:solidFill>
            <a:srgbClr val="5B9BD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8" name="object 48"/>
          <p:cNvSpPr/>
          <p:nvPr/>
        </p:nvSpPr>
        <p:spPr>
          <a:xfrm>
            <a:off x="2281427" y="1484375"/>
            <a:ext cx="0" cy="4619625"/>
          </a:xfrm>
          <a:custGeom>
            <a:avLst/>
            <a:gdLst/>
            <a:ahLst/>
            <a:cxnLst/>
            <a:rect l="l" t="t" r="r" b="b"/>
            <a:pathLst>
              <a:path h="4619625">
                <a:moveTo>
                  <a:pt x="0" y="4619244"/>
                </a:moveTo>
                <a:lnTo>
                  <a:pt x="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9" name="object 49"/>
          <p:cNvSpPr txBox="1"/>
          <p:nvPr/>
        </p:nvSpPr>
        <p:spPr>
          <a:xfrm>
            <a:off x="3006609" y="5573176"/>
            <a:ext cx="28257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4</a:t>
            </a:r>
            <a:r>
              <a:rPr kumimoji="0" sz="1600" b="0" i="0" u="none" strike="noStrike" kern="1200" cap="none" spc="0" normalizeH="0" baseline="0" noProof="0" dirty="0">
                <a:ln>
                  <a:noFill/>
                </a:ln>
                <a:solidFill>
                  <a:srgbClr val="FFFFFF"/>
                </a:solidFill>
                <a:effectLst/>
                <a:uLnTx/>
                <a:uFillTx/>
                <a:latin typeface="Calibri"/>
                <a:ea typeface="+mn-ea"/>
                <a:cs typeface="Calibri"/>
              </a:rPr>
              <a:t>.</a:t>
            </a:r>
            <a:r>
              <a:rPr kumimoji="0" sz="1600" b="0" i="0" u="none" strike="noStrike" kern="1200" cap="none" spc="-5" normalizeH="0" baseline="0" noProof="0" dirty="0">
                <a:ln>
                  <a:noFill/>
                </a:ln>
                <a:solidFill>
                  <a:srgbClr val="FFFFFF"/>
                </a:solidFill>
                <a:effectLst/>
                <a:uLnTx/>
                <a:uFillTx/>
                <a:latin typeface="Calibri"/>
                <a:ea typeface="+mn-ea"/>
                <a:cs typeface="Calibri"/>
              </a:rPr>
              <a:t>6</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0" name="object 50"/>
          <p:cNvSpPr txBox="1"/>
          <p:nvPr/>
        </p:nvSpPr>
        <p:spPr>
          <a:xfrm>
            <a:off x="2648858" y="4803149"/>
            <a:ext cx="28257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2</a:t>
            </a:r>
            <a:r>
              <a:rPr kumimoji="0" sz="1600" b="0" i="0" u="none" strike="noStrike" kern="1200" cap="none" spc="0" normalizeH="0" baseline="0" noProof="0" dirty="0">
                <a:ln>
                  <a:noFill/>
                </a:ln>
                <a:solidFill>
                  <a:srgbClr val="FFFFFF"/>
                </a:solidFill>
                <a:effectLst/>
                <a:uLnTx/>
                <a:uFillTx/>
                <a:latin typeface="Calibri"/>
                <a:ea typeface="+mn-ea"/>
                <a:cs typeface="Calibri"/>
              </a:rPr>
              <a:t>.</a:t>
            </a:r>
            <a:r>
              <a:rPr kumimoji="0" sz="1600" b="0" i="0" u="none" strike="noStrike" kern="1200" cap="none" spc="-5" normalizeH="0" baseline="0" noProof="0" dirty="0">
                <a:ln>
                  <a:noFill/>
                </a:ln>
                <a:solidFill>
                  <a:srgbClr val="FFFFFF"/>
                </a:solidFill>
                <a:effectLst/>
                <a:uLnTx/>
                <a:uFillTx/>
                <a:latin typeface="Calibri"/>
                <a:ea typeface="+mn-ea"/>
                <a:cs typeface="Calibri"/>
              </a:rPr>
              <a:t>7</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1" name="object 51"/>
          <p:cNvSpPr txBox="1"/>
          <p:nvPr/>
        </p:nvSpPr>
        <p:spPr>
          <a:xfrm>
            <a:off x="2761757" y="4033122"/>
            <a:ext cx="28257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3</a:t>
            </a:r>
            <a:r>
              <a:rPr kumimoji="0" sz="1600" b="0" i="0" u="none" strike="noStrike" kern="1200" cap="none" spc="0" normalizeH="0" baseline="0" noProof="0" dirty="0">
                <a:ln>
                  <a:noFill/>
                </a:ln>
                <a:solidFill>
                  <a:srgbClr val="FFFFFF"/>
                </a:solidFill>
                <a:effectLst/>
                <a:uLnTx/>
                <a:uFillTx/>
                <a:latin typeface="Calibri"/>
                <a:ea typeface="+mn-ea"/>
                <a:cs typeface="Calibri"/>
              </a:rPr>
              <a:t>.</a:t>
            </a:r>
            <a:r>
              <a:rPr kumimoji="0" sz="1600" b="0" i="0" u="none" strike="noStrike" kern="1200" cap="none" spc="-5" normalizeH="0" baseline="0" noProof="0" dirty="0">
                <a:ln>
                  <a:noFill/>
                </a:ln>
                <a:solidFill>
                  <a:srgbClr val="FFFFFF"/>
                </a:solidFill>
                <a:effectLst/>
                <a:uLnTx/>
                <a:uFillTx/>
                <a:latin typeface="Calibri"/>
                <a:ea typeface="+mn-ea"/>
                <a:cs typeface="Calibri"/>
              </a:rPr>
              <a:t>3</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2" name="object 52"/>
          <p:cNvSpPr txBox="1"/>
          <p:nvPr/>
        </p:nvSpPr>
        <p:spPr>
          <a:xfrm>
            <a:off x="2968908" y="3263095"/>
            <a:ext cx="28257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4</a:t>
            </a:r>
            <a:r>
              <a:rPr kumimoji="0" sz="1600" b="0" i="0" u="none" strike="noStrike" kern="1200" cap="none" spc="0" normalizeH="0" baseline="0" noProof="0" dirty="0">
                <a:ln>
                  <a:noFill/>
                </a:ln>
                <a:solidFill>
                  <a:srgbClr val="FFFFFF"/>
                </a:solidFill>
                <a:effectLst/>
                <a:uLnTx/>
                <a:uFillTx/>
                <a:latin typeface="Calibri"/>
                <a:ea typeface="+mn-ea"/>
                <a:cs typeface="Calibri"/>
              </a:rPr>
              <a:t>.</a:t>
            </a:r>
            <a:r>
              <a:rPr kumimoji="0" sz="1600" b="0" i="0" u="none" strike="noStrike" kern="1200" cap="none" spc="-5" normalizeH="0" baseline="0" noProof="0" dirty="0">
                <a:ln>
                  <a:noFill/>
                </a:ln>
                <a:solidFill>
                  <a:srgbClr val="FFFFFF"/>
                </a:solidFill>
                <a:effectLst/>
                <a:uLnTx/>
                <a:uFillTx/>
                <a:latin typeface="Calibri"/>
                <a:ea typeface="+mn-ea"/>
                <a:cs typeface="Calibri"/>
              </a:rPr>
              <a:t>4</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3" name="object 53"/>
          <p:cNvSpPr txBox="1"/>
          <p:nvPr/>
        </p:nvSpPr>
        <p:spPr>
          <a:xfrm>
            <a:off x="3062957" y="2493068"/>
            <a:ext cx="28257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4</a:t>
            </a:r>
            <a:r>
              <a:rPr kumimoji="0" sz="1600" b="0" i="0" u="none" strike="noStrike" kern="1200" cap="none" spc="0" normalizeH="0" baseline="0" noProof="0" dirty="0">
                <a:ln>
                  <a:noFill/>
                </a:ln>
                <a:solidFill>
                  <a:srgbClr val="FFFFFF"/>
                </a:solidFill>
                <a:effectLst/>
                <a:uLnTx/>
                <a:uFillTx/>
                <a:latin typeface="Calibri"/>
                <a:ea typeface="+mn-ea"/>
                <a:cs typeface="Calibri"/>
              </a:rPr>
              <a:t>.</a:t>
            </a:r>
            <a:r>
              <a:rPr kumimoji="0" sz="1600" b="0" i="0" u="none" strike="noStrike" kern="1200" cap="none" spc="-5" normalizeH="0" baseline="0" noProof="0" dirty="0">
                <a:ln>
                  <a:noFill/>
                </a:ln>
                <a:solidFill>
                  <a:srgbClr val="FFFFFF"/>
                </a:solidFill>
                <a:effectLst/>
                <a:uLnTx/>
                <a:uFillTx/>
                <a:latin typeface="Calibri"/>
                <a:ea typeface="+mn-ea"/>
                <a:cs typeface="Calibri"/>
              </a:rPr>
              <a:t>9</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4" name="object 54"/>
          <p:cNvSpPr txBox="1"/>
          <p:nvPr/>
        </p:nvSpPr>
        <p:spPr>
          <a:xfrm>
            <a:off x="4550311" y="5572771"/>
            <a:ext cx="28257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3</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5" normalizeH="0" baseline="0" noProof="0" dirty="0">
                <a:ln>
                  <a:noFill/>
                </a:ln>
                <a:solidFill>
                  <a:srgbClr val="3E3E3E"/>
                </a:solidFill>
                <a:effectLst/>
                <a:uLnTx/>
                <a:uFillTx/>
                <a:latin typeface="Calibri"/>
                <a:ea typeface="+mn-ea"/>
                <a:cs typeface="Calibri"/>
              </a:rPr>
              <a:t>6</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5" name="object 55"/>
          <p:cNvSpPr txBox="1"/>
          <p:nvPr/>
        </p:nvSpPr>
        <p:spPr>
          <a:xfrm>
            <a:off x="3609009" y="4802744"/>
            <a:ext cx="28257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2</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5" normalizeH="0" baseline="0" noProof="0" dirty="0">
                <a:ln>
                  <a:noFill/>
                </a:ln>
                <a:solidFill>
                  <a:srgbClr val="3E3E3E"/>
                </a:solidFill>
                <a:effectLst/>
                <a:uLnTx/>
                <a:uFillTx/>
                <a:latin typeface="Calibri"/>
                <a:ea typeface="+mn-ea"/>
                <a:cs typeface="Calibri"/>
              </a:rPr>
              <a:t>4</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6" name="object 56"/>
          <p:cNvSpPr txBox="1"/>
          <p:nvPr/>
        </p:nvSpPr>
        <p:spPr>
          <a:xfrm>
            <a:off x="3929060" y="4032717"/>
            <a:ext cx="28257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2</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5" normalizeH="0" baseline="0" noProof="0" dirty="0">
                <a:ln>
                  <a:noFill/>
                </a:ln>
                <a:solidFill>
                  <a:srgbClr val="3E3E3E"/>
                </a:solidFill>
                <a:effectLst/>
                <a:uLnTx/>
                <a:uFillTx/>
                <a:latin typeface="Calibri"/>
                <a:ea typeface="+mn-ea"/>
                <a:cs typeface="Calibri"/>
              </a:rPr>
              <a:t>9</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7" name="object 57"/>
          <p:cNvSpPr txBox="1"/>
          <p:nvPr/>
        </p:nvSpPr>
        <p:spPr>
          <a:xfrm>
            <a:off x="4456262" y="3262690"/>
            <a:ext cx="28257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3</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5" normalizeH="0" baseline="0" noProof="0" dirty="0">
                <a:ln>
                  <a:noFill/>
                </a:ln>
                <a:solidFill>
                  <a:srgbClr val="3E3E3E"/>
                </a:solidFill>
                <a:effectLst/>
                <a:uLnTx/>
                <a:uFillTx/>
                <a:latin typeface="Calibri"/>
                <a:ea typeface="+mn-ea"/>
                <a:cs typeface="Calibri"/>
              </a:rPr>
              <a:t>5</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8" name="object 58"/>
          <p:cNvSpPr txBox="1"/>
          <p:nvPr/>
        </p:nvSpPr>
        <p:spPr>
          <a:xfrm>
            <a:off x="4814013" y="2492663"/>
            <a:ext cx="28257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4</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5" normalizeH="0" baseline="0" noProof="0" dirty="0">
                <a:ln>
                  <a:noFill/>
                </a:ln>
                <a:solidFill>
                  <a:srgbClr val="3E3E3E"/>
                </a:solidFill>
                <a:effectLst/>
                <a:uLnTx/>
                <a:uFillTx/>
                <a:latin typeface="Calibri"/>
                <a:ea typeface="+mn-ea"/>
                <a:cs typeface="Calibri"/>
              </a:rPr>
              <a:t>4</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9" name="object 59"/>
          <p:cNvSpPr txBox="1"/>
          <p:nvPr/>
        </p:nvSpPr>
        <p:spPr>
          <a:xfrm>
            <a:off x="5811866" y="5572365"/>
            <a:ext cx="28257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3</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5" normalizeH="0" baseline="0" noProof="0" dirty="0">
                <a:ln>
                  <a:noFill/>
                </a:ln>
                <a:solidFill>
                  <a:srgbClr val="3E3E3E"/>
                </a:solidFill>
                <a:effectLst/>
                <a:uLnTx/>
                <a:uFillTx/>
                <a:latin typeface="Calibri"/>
                <a:ea typeface="+mn-ea"/>
                <a:cs typeface="Calibri"/>
              </a:rPr>
              <a:t>1</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0" name="object 60"/>
          <p:cNvSpPr txBox="1"/>
          <p:nvPr/>
        </p:nvSpPr>
        <p:spPr>
          <a:xfrm>
            <a:off x="4550311" y="4802339"/>
            <a:ext cx="28257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2</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5" normalizeH="0" baseline="0" noProof="0" dirty="0">
                <a:ln>
                  <a:noFill/>
                </a:ln>
                <a:solidFill>
                  <a:srgbClr val="3E3E3E"/>
                </a:solidFill>
                <a:effectLst/>
                <a:uLnTx/>
                <a:uFillTx/>
                <a:latin typeface="Calibri"/>
                <a:ea typeface="+mn-ea"/>
                <a:cs typeface="Calibri"/>
              </a:rPr>
              <a:t>6</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1" name="object 61"/>
          <p:cNvSpPr txBox="1"/>
          <p:nvPr/>
        </p:nvSpPr>
        <p:spPr>
          <a:xfrm>
            <a:off x="4964614" y="4032312"/>
            <a:ext cx="28257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2</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5" normalizeH="0" baseline="0" noProof="0" dirty="0">
                <a:ln>
                  <a:noFill/>
                </a:ln>
                <a:solidFill>
                  <a:srgbClr val="3E3E3E"/>
                </a:solidFill>
                <a:effectLst/>
                <a:uLnTx/>
                <a:uFillTx/>
                <a:latin typeface="Calibri"/>
                <a:ea typeface="+mn-ea"/>
                <a:cs typeface="Calibri"/>
              </a:rPr>
              <a:t>6</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2" name="object 62"/>
          <p:cNvSpPr txBox="1"/>
          <p:nvPr/>
        </p:nvSpPr>
        <p:spPr>
          <a:xfrm>
            <a:off x="5623565" y="3262285"/>
            <a:ext cx="28257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2</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5" normalizeH="0" baseline="0" noProof="0" dirty="0">
                <a:ln>
                  <a:noFill/>
                </a:ln>
                <a:solidFill>
                  <a:srgbClr val="3E3E3E"/>
                </a:solidFill>
                <a:effectLst/>
                <a:uLnTx/>
                <a:uFillTx/>
                <a:latin typeface="Calibri"/>
                <a:ea typeface="+mn-ea"/>
                <a:cs typeface="Calibri"/>
              </a:rPr>
              <a:t>7</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3" name="object 63"/>
          <p:cNvSpPr txBox="1"/>
          <p:nvPr/>
        </p:nvSpPr>
        <p:spPr>
          <a:xfrm>
            <a:off x="6659119" y="2492258"/>
            <a:ext cx="28257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5</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5" normalizeH="0" baseline="0" noProof="0" dirty="0">
                <a:ln>
                  <a:noFill/>
                </a:ln>
                <a:solidFill>
                  <a:srgbClr val="3E3E3E"/>
                </a:solidFill>
                <a:effectLst/>
                <a:uLnTx/>
                <a:uFillTx/>
                <a:latin typeface="Calibri"/>
                <a:ea typeface="+mn-ea"/>
                <a:cs typeface="Calibri"/>
              </a:rPr>
              <a:t>4</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4" name="object 64"/>
          <p:cNvSpPr txBox="1"/>
          <p:nvPr/>
        </p:nvSpPr>
        <p:spPr>
          <a:xfrm>
            <a:off x="7054571" y="5571960"/>
            <a:ext cx="28257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3</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5" normalizeH="0" baseline="0" noProof="0" dirty="0">
                <a:ln>
                  <a:noFill/>
                </a:ln>
                <a:solidFill>
                  <a:srgbClr val="3E3E3E"/>
                </a:solidFill>
                <a:effectLst/>
                <a:uLnTx/>
                <a:uFillTx/>
                <a:latin typeface="Calibri"/>
                <a:ea typeface="+mn-ea"/>
                <a:cs typeface="Calibri"/>
              </a:rPr>
              <a:t>5</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5" name="object 65"/>
          <p:cNvSpPr txBox="1"/>
          <p:nvPr/>
        </p:nvSpPr>
        <p:spPr>
          <a:xfrm>
            <a:off x="5586067" y="4801933"/>
            <a:ext cx="28257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2</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5" normalizeH="0" baseline="0" noProof="0" dirty="0">
                <a:ln>
                  <a:noFill/>
                </a:ln>
                <a:solidFill>
                  <a:srgbClr val="3E3E3E"/>
                </a:solidFill>
                <a:effectLst/>
                <a:uLnTx/>
                <a:uFillTx/>
                <a:latin typeface="Calibri"/>
                <a:ea typeface="+mn-ea"/>
                <a:cs typeface="Calibri"/>
              </a:rPr>
              <a:t>9</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6" name="object 66"/>
          <p:cNvSpPr txBox="1"/>
          <p:nvPr/>
        </p:nvSpPr>
        <p:spPr>
          <a:xfrm>
            <a:off x="5906118" y="4031906"/>
            <a:ext cx="28257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2</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5" normalizeH="0" baseline="0" noProof="0" dirty="0">
                <a:ln>
                  <a:noFill/>
                </a:ln>
                <a:solidFill>
                  <a:srgbClr val="3E3E3E"/>
                </a:solidFill>
                <a:effectLst/>
                <a:uLnTx/>
                <a:uFillTx/>
                <a:latin typeface="Calibri"/>
                <a:ea typeface="+mn-ea"/>
                <a:cs typeface="Calibri"/>
              </a:rPr>
              <a:t>4</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7" name="object 67"/>
          <p:cNvSpPr txBox="1"/>
          <p:nvPr/>
        </p:nvSpPr>
        <p:spPr>
          <a:xfrm>
            <a:off x="6753370" y="3261879"/>
            <a:ext cx="28257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3</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5" normalizeH="0" baseline="0" noProof="0" dirty="0">
                <a:ln>
                  <a:noFill/>
                </a:ln>
                <a:solidFill>
                  <a:srgbClr val="3E3E3E"/>
                </a:solidFill>
                <a:effectLst/>
                <a:uLnTx/>
                <a:uFillTx/>
                <a:latin typeface="Calibri"/>
                <a:ea typeface="+mn-ea"/>
                <a:cs typeface="Calibri"/>
              </a:rPr>
              <a:t>3</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8" name="object 68"/>
          <p:cNvSpPr txBox="1"/>
          <p:nvPr/>
        </p:nvSpPr>
        <p:spPr>
          <a:xfrm>
            <a:off x="8466726" y="2491852"/>
            <a:ext cx="28257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4</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5" normalizeH="0" baseline="0" noProof="0" dirty="0">
                <a:ln>
                  <a:noFill/>
                </a:ln>
                <a:solidFill>
                  <a:srgbClr val="3E3E3E"/>
                </a:solidFill>
                <a:effectLst/>
                <a:uLnTx/>
                <a:uFillTx/>
                <a:latin typeface="Calibri"/>
                <a:ea typeface="+mn-ea"/>
                <a:cs typeface="Calibri"/>
              </a:rPr>
              <a:t>2</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9" name="object 69"/>
          <p:cNvSpPr txBox="1"/>
          <p:nvPr/>
        </p:nvSpPr>
        <p:spPr>
          <a:xfrm>
            <a:off x="8316126" y="5571554"/>
            <a:ext cx="28257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3</a:t>
            </a:r>
            <a:r>
              <a:rPr kumimoji="0" sz="1600" b="0" i="0" u="none" strike="noStrike" kern="1200" cap="none" spc="0" normalizeH="0" baseline="0" noProof="0" dirty="0">
                <a:ln>
                  <a:noFill/>
                </a:ln>
                <a:solidFill>
                  <a:srgbClr val="FFFFFF"/>
                </a:solidFill>
                <a:effectLst/>
                <a:uLnTx/>
                <a:uFillTx/>
                <a:latin typeface="Calibri"/>
                <a:ea typeface="+mn-ea"/>
                <a:cs typeface="Calibri"/>
              </a:rPr>
              <a:t>.</a:t>
            </a:r>
            <a:r>
              <a:rPr kumimoji="0" sz="1600" b="0" i="0" u="none" strike="noStrike" kern="1200" cap="none" spc="-5" normalizeH="0" baseline="0" noProof="0" dirty="0">
                <a:ln>
                  <a:noFill/>
                </a:ln>
                <a:solidFill>
                  <a:srgbClr val="FFFFFF"/>
                </a:solidFill>
                <a:effectLst/>
                <a:uLnTx/>
                <a:uFillTx/>
                <a:latin typeface="Calibri"/>
                <a:ea typeface="+mn-ea"/>
                <a:cs typeface="Calibri"/>
              </a:rPr>
              <a:t>2</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0" name="object 70"/>
          <p:cNvSpPr txBox="1"/>
          <p:nvPr/>
        </p:nvSpPr>
        <p:spPr>
          <a:xfrm>
            <a:off x="6274308" y="4794503"/>
            <a:ext cx="828040" cy="307975"/>
          </a:xfrm>
          <a:prstGeom prst="rect">
            <a:avLst/>
          </a:prstGeom>
          <a:solidFill>
            <a:srgbClr val="5B9BD5"/>
          </a:solidFill>
        </p:spPr>
        <p:txBody>
          <a:bodyPr vert="horz" wrap="square" lIns="0" tIns="19050" rIns="0" bIns="0" rtlCol="0">
            <a:spAutoFit/>
          </a:bodyPr>
          <a:lstStyle/>
          <a:p>
            <a:pPr marL="0" marR="0" lvl="0" indent="0" algn="ctr" defTabSz="914400" rtl="0" eaLnBrk="1" fontAlgn="auto" latinLnBrk="0" hangingPunct="1">
              <a:lnSpc>
                <a:spcPct val="100000"/>
              </a:lnSpc>
              <a:spcBef>
                <a:spcPts val="150"/>
              </a:spcBef>
              <a:spcAft>
                <a:spcPts val="0"/>
              </a:spcAft>
              <a:buClrTx/>
              <a:buSzTx/>
              <a:buFontTx/>
              <a:buNone/>
              <a:tabLst/>
              <a:defRPr/>
            </a:pPr>
            <a:r>
              <a:rPr kumimoji="0" sz="1600" b="0" i="0" u="none" strike="noStrike" kern="1200" cap="none" spc="-5" normalizeH="0" baseline="0" noProof="0" dirty="0">
                <a:ln>
                  <a:noFill/>
                </a:ln>
                <a:solidFill>
                  <a:srgbClr val="FFFFFF"/>
                </a:solidFill>
                <a:effectLst/>
                <a:uLnTx/>
                <a:uFillTx/>
                <a:latin typeface="Calibri"/>
                <a:ea typeface="+mn-ea"/>
                <a:cs typeface="Calibri"/>
              </a:rPr>
              <a:t>2.2</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1" name="object 71"/>
          <p:cNvSpPr txBox="1"/>
          <p:nvPr/>
        </p:nvSpPr>
        <p:spPr>
          <a:xfrm>
            <a:off x="6499859" y="4024884"/>
            <a:ext cx="1091565" cy="307975"/>
          </a:xfrm>
          <a:prstGeom prst="rect">
            <a:avLst/>
          </a:prstGeom>
          <a:solidFill>
            <a:srgbClr val="5B9BD5"/>
          </a:solidFill>
        </p:spPr>
        <p:txBody>
          <a:bodyPr vert="horz" wrap="square" lIns="0" tIns="18415" rIns="0" bIns="0" rtlCol="0">
            <a:spAutoFit/>
          </a:bodyPr>
          <a:lstStyle/>
          <a:p>
            <a:pPr marL="0" marR="0" lvl="0" indent="0" algn="ctr" defTabSz="914400" rtl="0" eaLnBrk="1" fontAlgn="auto" latinLnBrk="0" hangingPunct="1">
              <a:lnSpc>
                <a:spcPct val="100000"/>
              </a:lnSpc>
              <a:spcBef>
                <a:spcPts val="145"/>
              </a:spcBef>
              <a:spcAft>
                <a:spcPts val="0"/>
              </a:spcAft>
              <a:buClrTx/>
              <a:buSzTx/>
              <a:buFontTx/>
              <a:buNone/>
              <a:tabLst/>
              <a:defRPr/>
            </a:pPr>
            <a:r>
              <a:rPr kumimoji="0" sz="1600" b="0" i="0" u="none" strike="noStrike" kern="1200" cap="none" spc="-5" normalizeH="0" baseline="0" noProof="0" dirty="0">
                <a:ln>
                  <a:noFill/>
                </a:ln>
                <a:solidFill>
                  <a:srgbClr val="FFFFFF"/>
                </a:solidFill>
                <a:effectLst/>
                <a:uLnTx/>
                <a:uFillTx/>
                <a:latin typeface="Calibri"/>
                <a:ea typeface="+mn-ea"/>
                <a:cs typeface="Calibri"/>
              </a:rPr>
              <a:t>2.9</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2" name="object 72"/>
          <p:cNvSpPr txBox="1"/>
          <p:nvPr/>
        </p:nvSpPr>
        <p:spPr>
          <a:xfrm>
            <a:off x="7864123" y="3261474"/>
            <a:ext cx="28257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2</a:t>
            </a:r>
            <a:r>
              <a:rPr kumimoji="0" sz="1600" b="0" i="0" u="none" strike="noStrike" kern="1200" cap="none" spc="0" normalizeH="0" baseline="0" noProof="0" dirty="0">
                <a:ln>
                  <a:noFill/>
                </a:ln>
                <a:solidFill>
                  <a:srgbClr val="FFFFFF"/>
                </a:solidFill>
                <a:effectLst/>
                <a:uLnTx/>
                <a:uFillTx/>
                <a:latin typeface="Calibri"/>
                <a:ea typeface="+mn-ea"/>
                <a:cs typeface="Calibri"/>
              </a:rPr>
              <a:t>.</a:t>
            </a:r>
            <a:r>
              <a:rPr kumimoji="0" sz="1600" b="0" i="0" u="none" strike="noStrike" kern="1200" cap="none" spc="-5" normalizeH="0" baseline="0" noProof="0" dirty="0">
                <a:ln>
                  <a:noFill/>
                </a:ln>
                <a:solidFill>
                  <a:srgbClr val="FFFFFF"/>
                </a:solidFill>
                <a:effectLst/>
                <a:uLnTx/>
                <a:uFillTx/>
                <a:latin typeface="Calibri"/>
                <a:ea typeface="+mn-ea"/>
                <a:cs typeface="Calibri"/>
              </a:rPr>
              <a:t>6</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3" name="object 73"/>
          <p:cNvSpPr txBox="1"/>
          <p:nvPr/>
        </p:nvSpPr>
        <p:spPr>
          <a:xfrm>
            <a:off x="10088262" y="2491447"/>
            <a:ext cx="12827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5" normalizeH="0" baseline="0" noProof="0" dirty="0">
                <a:ln>
                  <a:noFill/>
                </a:ln>
                <a:solidFill>
                  <a:srgbClr val="FFFFFF"/>
                </a:solidFill>
                <a:effectLst/>
                <a:uLnTx/>
                <a:uFillTx/>
                <a:latin typeface="Calibri"/>
                <a:ea typeface="+mn-ea"/>
                <a:cs typeface="Calibri"/>
              </a:rPr>
              <a:t>4</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4" name="object 74"/>
          <p:cNvSpPr txBox="1"/>
          <p:nvPr/>
        </p:nvSpPr>
        <p:spPr>
          <a:xfrm>
            <a:off x="2240419" y="6157774"/>
            <a:ext cx="8382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75" name="object 75"/>
          <p:cNvSpPr txBox="1"/>
          <p:nvPr/>
        </p:nvSpPr>
        <p:spPr>
          <a:xfrm>
            <a:off x="4123169" y="6157774"/>
            <a:ext cx="8382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5</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76" name="object 76"/>
          <p:cNvSpPr txBox="1"/>
          <p:nvPr/>
        </p:nvSpPr>
        <p:spPr>
          <a:xfrm>
            <a:off x="5977001" y="6157774"/>
            <a:ext cx="14160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10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77" name="object 77"/>
          <p:cNvSpPr txBox="1"/>
          <p:nvPr/>
        </p:nvSpPr>
        <p:spPr>
          <a:xfrm>
            <a:off x="7859750" y="6157774"/>
            <a:ext cx="14160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15</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78" name="object 78"/>
          <p:cNvSpPr txBox="1"/>
          <p:nvPr/>
        </p:nvSpPr>
        <p:spPr>
          <a:xfrm>
            <a:off x="9742499" y="6157774"/>
            <a:ext cx="14160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20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79" name="object 79"/>
          <p:cNvSpPr txBox="1"/>
          <p:nvPr/>
        </p:nvSpPr>
        <p:spPr>
          <a:xfrm>
            <a:off x="11055603" y="5865166"/>
            <a:ext cx="736773" cy="751488"/>
          </a:xfrm>
          <a:prstGeom prst="rect">
            <a:avLst/>
          </a:prstGeom>
        </p:spPr>
        <p:txBody>
          <a:bodyPr vert="horz" wrap="square" lIns="0" tIns="12700" rIns="0" bIns="0" rtlCol="0">
            <a:spAutoFit/>
          </a:bodyPr>
          <a:lstStyle/>
          <a:p>
            <a:pPr marL="38100" marR="0" lvl="0" indent="0" algn="l" defTabSz="914400" rtl="0" eaLnBrk="1" fontAlgn="auto" latinLnBrk="0" hangingPunct="1">
              <a:lnSpc>
                <a:spcPct val="100000"/>
              </a:lnSpc>
              <a:spcBef>
                <a:spcPts val="100"/>
              </a:spcBef>
              <a:spcAft>
                <a:spcPts val="0"/>
              </a:spcAft>
              <a:buClrTx/>
              <a:buSzTx/>
              <a:buFontTx/>
              <a:buNone/>
              <a:tabLst/>
              <a:defRPr/>
            </a:pPr>
            <a:r>
              <a:rPr lang="en-US" sz="4800" spc="-15" baseline="-33854" dirty="0" smtClean="0">
                <a:solidFill>
                  <a:srgbClr val="FFFFFF"/>
                </a:solidFill>
                <a:latin typeface="Arial"/>
                <a:cs typeface="Arial"/>
              </a:rPr>
              <a:t>253</a:t>
            </a:r>
            <a:endParaRPr kumimoji="0" sz="900" b="0" i="0" u="none" strike="noStrike" kern="1200" cap="none" spc="0" normalizeH="0" baseline="0" noProof="0" dirty="0">
              <a:ln>
                <a:noFill/>
              </a:ln>
              <a:solidFill>
                <a:prstClr val="black"/>
              </a:solidFill>
              <a:effectLst/>
              <a:uLnTx/>
              <a:uFillTx/>
              <a:latin typeface="Calibri"/>
              <a:ea typeface="+mn-ea"/>
              <a:cs typeface="Calibri"/>
            </a:endParaRPr>
          </a:p>
        </p:txBody>
      </p:sp>
      <p:sp>
        <p:nvSpPr>
          <p:cNvPr id="80" name="object 80"/>
          <p:cNvSpPr txBox="1"/>
          <p:nvPr/>
        </p:nvSpPr>
        <p:spPr>
          <a:xfrm>
            <a:off x="786702" y="5525091"/>
            <a:ext cx="127254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Jacksonville</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81" name="object 81"/>
          <p:cNvSpPr txBox="1"/>
          <p:nvPr/>
        </p:nvSpPr>
        <p:spPr>
          <a:xfrm>
            <a:off x="1174827" y="4755205"/>
            <a:ext cx="88519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Orlando</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82" name="object 82"/>
          <p:cNvSpPr txBox="1"/>
          <p:nvPr/>
        </p:nvSpPr>
        <p:spPr>
          <a:xfrm>
            <a:off x="1314297" y="3985318"/>
            <a:ext cx="74612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0" u="none" strike="noStrike" kern="1200" cap="none" spc="0" normalizeH="0" baseline="0" noProof="0" dirty="0">
                <a:ln>
                  <a:noFill/>
                </a:ln>
                <a:solidFill>
                  <a:srgbClr val="595958"/>
                </a:solidFill>
                <a:effectLst/>
                <a:uLnTx/>
                <a:uFillTx/>
                <a:latin typeface="Calibri"/>
                <a:ea typeface="+mn-ea"/>
                <a:cs typeface="Calibri"/>
              </a:rPr>
              <a:t>T</a:t>
            </a:r>
            <a:r>
              <a:rPr kumimoji="0" sz="2000" b="1" i="0" u="none" strike="noStrike" kern="1200" cap="none" spc="-10" normalizeH="0" baseline="0" noProof="0" dirty="0">
                <a:ln>
                  <a:noFill/>
                </a:ln>
                <a:solidFill>
                  <a:srgbClr val="595958"/>
                </a:solidFill>
                <a:effectLst/>
                <a:uLnTx/>
                <a:uFillTx/>
                <a:latin typeface="Calibri"/>
                <a:ea typeface="+mn-ea"/>
                <a:cs typeface="Calibri"/>
              </a:rPr>
              <a:t>a</a:t>
            </a:r>
            <a:r>
              <a:rPr kumimoji="0" sz="2000" b="1" i="0" u="none" strike="noStrike" kern="1200" cap="none" spc="-15" normalizeH="0" baseline="0" noProof="0" dirty="0">
                <a:ln>
                  <a:noFill/>
                </a:ln>
                <a:solidFill>
                  <a:srgbClr val="595958"/>
                </a:solidFill>
                <a:effectLst/>
                <a:uLnTx/>
                <a:uFillTx/>
                <a:latin typeface="Calibri"/>
                <a:ea typeface="+mn-ea"/>
                <a:cs typeface="Calibri"/>
              </a:rPr>
              <a:t>m</a:t>
            </a:r>
            <a:r>
              <a:rPr kumimoji="0" sz="2000" b="1" i="0" u="none" strike="noStrike" kern="1200" cap="none" spc="0" normalizeH="0" baseline="0" noProof="0" dirty="0">
                <a:ln>
                  <a:noFill/>
                </a:ln>
                <a:solidFill>
                  <a:srgbClr val="595958"/>
                </a:solidFill>
                <a:effectLst/>
                <a:uLnTx/>
                <a:uFillTx/>
                <a:latin typeface="Calibri"/>
                <a:ea typeface="+mn-ea"/>
                <a:cs typeface="Calibri"/>
              </a:rPr>
              <a:t>pa</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83" name="object 83"/>
          <p:cNvSpPr txBox="1"/>
          <p:nvPr/>
        </p:nvSpPr>
        <p:spPr>
          <a:xfrm>
            <a:off x="821315" y="3215431"/>
            <a:ext cx="1238250"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W.PalmBch</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84" name="object 84"/>
          <p:cNvSpPr txBox="1"/>
          <p:nvPr/>
        </p:nvSpPr>
        <p:spPr>
          <a:xfrm>
            <a:off x="585895" y="2445545"/>
            <a:ext cx="1473835"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Ft.Lauderdale</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85" name="object 85"/>
          <p:cNvSpPr/>
          <p:nvPr/>
        </p:nvSpPr>
        <p:spPr>
          <a:xfrm>
            <a:off x="4521708" y="1466088"/>
            <a:ext cx="140335" cy="140335"/>
          </a:xfrm>
          <a:custGeom>
            <a:avLst/>
            <a:gdLst/>
            <a:ahLst/>
            <a:cxnLst/>
            <a:rect l="l" t="t" r="r" b="b"/>
            <a:pathLst>
              <a:path w="140335" h="140334">
                <a:moveTo>
                  <a:pt x="0" y="0"/>
                </a:moveTo>
                <a:lnTo>
                  <a:pt x="140208" y="0"/>
                </a:lnTo>
                <a:lnTo>
                  <a:pt x="140208" y="140208"/>
                </a:lnTo>
                <a:lnTo>
                  <a:pt x="0" y="140208"/>
                </a:lnTo>
                <a:lnTo>
                  <a:pt x="0"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6" name="object 86"/>
          <p:cNvSpPr/>
          <p:nvPr/>
        </p:nvSpPr>
        <p:spPr>
          <a:xfrm>
            <a:off x="5416296" y="1466088"/>
            <a:ext cx="139065" cy="140335"/>
          </a:xfrm>
          <a:custGeom>
            <a:avLst/>
            <a:gdLst/>
            <a:ahLst/>
            <a:cxnLst/>
            <a:rect l="l" t="t" r="r" b="b"/>
            <a:pathLst>
              <a:path w="139064" h="140334">
                <a:moveTo>
                  <a:pt x="0" y="0"/>
                </a:moveTo>
                <a:lnTo>
                  <a:pt x="138684" y="0"/>
                </a:lnTo>
                <a:lnTo>
                  <a:pt x="138684" y="140208"/>
                </a:lnTo>
                <a:lnTo>
                  <a:pt x="0" y="140208"/>
                </a:lnTo>
                <a:lnTo>
                  <a:pt x="0"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7" name="object 87"/>
          <p:cNvSpPr/>
          <p:nvPr/>
        </p:nvSpPr>
        <p:spPr>
          <a:xfrm>
            <a:off x="6309359" y="1466088"/>
            <a:ext cx="140335" cy="140335"/>
          </a:xfrm>
          <a:custGeom>
            <a:avLst/>
            <a:gdLst/>
            <a:ahLst/>
            <a:cxnLst/>
            <a:rect l="l" t="t" r="r" b="b"/>
            <a:pathLst>
              <a:path w="140335" h="140334">
                <a:moveTo>
                  <a:pt x="0" y="0"/>
                </a:moveTo>
                <a:lnTo>
                  <a:pt x="140208" y="0"/>
                </a:lnTo>
                <a:lnTo>
                  <a:pt x="140208" y="140208"/>
                </a:lnTo>
                <a:lnTo>
                  <a:pt x="0" y="140208"/>
                </a:lnTo>
                <a:lnTo>
                  <a:pt x="0" y="0"/>
                </a:lnTo>
                <a:close/>
              </a:path>
            </a:pathLst>
          </a:custGeom>
          <a:solidFill>
            <a:srgbClr val="A6A6A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8" name="object 88"/>
          <p:cNvSpPr/>
          <p:nvPr/>
        </p:nvSpPr>
        <p:spPr>
          <a:xfrm>
            <a:off x="7202423" y="1466088"/>
            <a:ext cx="140335" cy="140335"/>
          </a:xfrm>
          <a:custGeom>
            <a:avLst/>
            <a:gdLst/>
            <a:ahLst/>
            <a:cxnLst/>
            <a:rect l="l" t="t" r="r" b="b"/>
            <a:pathLst>
              <a:path w="140334" h="140334">
                <a:moveTo>
                  <a:pt x="0" y="0"/>
                </a:moveTo>
                <a:lnTo>
                  <a:pt x="140207" y="0"/>
                </a:lnTo>
                <a:lnTo>
                  <a:pt x="140207" y="140208"/>
                </a:lnTo>
                <a:lnTo>
                  <a:pt x="0" y="140208"/>
                </a:lnTo>
                <a:lnTo>
                  <a:pt x="0" y="0"/>
                </a:lnTo>
                <a:close/>
              </a:path>
            </a:pathLst>
          </a:custGeom>
          <a:solidFill>
            <a:srgbClr val="FFC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9" name="object 89"/>
          <p:cNvSpPr/>
          <p:nvPr/>
        </p:nvSpPr>
        <p:spPr>
          <a:xfrm>
            <a:off x="8097011" y="1466088"/>
            <a:ext cx="140335" cy="140335"/>
          </a:xfrm>
          <a:custGeom>
            <a:avLst/>
            <a:gdLst/>
            <a:ahLst/>
            <a:cxnLst/>
            <a:rect l="l" t="t" r="r" b="b"/>
            <a:pathLst>
              <a:path w="140334" h="140334">
                <a:moveTo>
                  <a:pt x="0" y="0"/>
                </a:moveTo>
                <a:lnTo>
                  <a:pt x="140207" y="0"/>
                </a:lnTo>
                <a:lnTo>
                  <a:pt x="140207" y="140208"/>
                </a:lnTo>
                <a:lnTo>
                  <a:pt x="0" y="140208"/>
                </a:lnTo>
                <a:lnTo>
                  <a:pt x="0" y="0"/>
                </a:lnTo>
                <a:close/>
              </a:path>
            </a:pathLst>
          </a:custGeom>
          <a:solidFill>
            <a:srgbClr val="5B9BD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graphicFrame>
        <p:nvGraphicFramePr>
          <p:cNvPr id="90" name="object 90"/>
          <p:cNvGraphicFramePr>
            <a:graphicFrameLocks noGrp="1"/>
          </p:cNvGraphicFramePr>
          <p:nvPr/>
        </p:nvGraphicFramePr>
        <p:xfrm>
          <a:off x="1335969" y="1418216"/>
          <a:ext cx="9052557" cy="605655"/>
        </p:xfrm>
        <a:graphic>
          <a:graphicData uri="http://schemas.openxmlformats.org/drawingml/2006/table">
            <a:tbl>
              <a:tblPr firstRow="1" bandRow="1">
                <a:tableStyleId>{2D5ABB26-0587-4C30-8999-92F81FD0307C}</a:tableStyleId>
              </a:tblPr>
              <a:tblGrid>
                <a:gridCol w="945515">
                  <a:extLst>
                    <a:ext uri="{9D8B030D-6E8A-4147-A177-3AD203B41FA5}">
                      <a16:colId xmlns:a16="http://schemas.microsoft.com/office/drawing/2014/main" val="20000"/>
                    </a:ext>
                  </a:extLst>
                </a:gridCol>
                <a:gridCol w="1883410">
                  <a:extLst>
                    <a:ext uri="{9D8B030D-6E8A-4147-A177-3AD203B41FA5}">
                      <a16:colId xmlns:a16="http://schemas.microsoft.com/office/drawing/2014/main" val="20001"/>
                    </a:ext>
                  </a:extLst>
                </a:gridCol>
                <a:gridCol w="301625">
                  <a:extLst>
                    <a:ext uri="{9D8B030D-6E8A-4147-A177-3AD203B41FA5}">
                      <a16:colId xmlns:a16="http://schemas.microsoft.com/office/drawing/2014/main" val="20002"/>
                    </a:ext>
                  </a:extLst>
                </a:gridCol>
                <a:gridCol w="1120775">
                  <a:extLst>
                    <a:ext uri="{9D8B030D-6E8A-4147-A177-3AD203B41FA5}">
                      <a16:colId xmlns:a16="http://schemas.microsoft.com/office/drawing/2014/main" val="20003"/>
                    </a:ext>
                  </a:extLst>
                </a:gridCol>
                <a:gridCol w="572770">
                  <a:extLst>
                    <a:ext uri="{9D8B030D-6E8A-4147-A177-3AD203B41FA5}">
                      <a16:colId xmlns:a16="http://schemas.microsoft.com/office/drawing/2014/main" val="20004"/>
                    </a:ext>
                  </a:extLst>
                </a:gridCol>
                <a:gridCol w="1215389">
                  <a:extLst>
                    <a:ext uri="{9D8B030D-6E8A-4147-A177-3AD203B41FA5}">
                      <a16:colId xmlns:a16="http://schemas.microsoft.com/office/drawing/2014/main" val="20005"/>
                    </a:ext>
                  </a:extLst>
                </a:gridCol>
                <a:gridCol w="556260">
                  <a:extLst>
                    <a:ext uri="{9D8B030D-6E8A-4147-A177-3AD203B41FA5}">
                      <a16:colId xmlns:a16="http://schemas.microsoft.com/office/drawing/2014/main" val="20006"/>
                    </a:ext>
                  </a:extLst>
                </a:gridCol>
                <a:gridCol w="1619250">
                  <a:extLst>
                    <a:ext uri="{9D8B030D-6E8A-4147-A177-3AD203B41FA5}">
                      <a16:colId xmlns:a16="http://schemas.microsoft.com/office/drawing/2014/main" val="20007"/>
                    </a:ext>
                  </a:extLst>
                </a:gridCol>
                <a:gridCol w="264159">
                  <a:extLst>
                    <a:ext uri="{9D8B030D-6E8A-4147-A177-3AD203B41FA5}">
                      <a16:colId xmlns:a16="http://schemas.microsoft.com/office/drawing/2014/main" val="20008"/>
                    </a:ext>
                  </a:extLst>
                </a:gridCol>
                <a:gridCol w="573404">
                  <a:extLst>
                    <a:ext uri="{9D8B030D-6E8A-4147-A177-3AD203B41FA5}">
                      <a16:colId xmlns:a16="http://schemas.microsoft.com/office/drawing/2014/main" val="20009"/>
                    </a:ext>
                  </a:extLst>
                </a:gridCol>
              </a:tblGrid>
              <a:tr h="297807">
                <a:tc>
                  <a:txBody>
                    <a:bodyPr/>
                    <a:lstStyle/>
                    <a:p>
                      <a:pPr>
                        <a:lnSpc>
                          <a:spcPct val="100000"/>
                        </a:lnSpc>
                      </a:pPr>
                      <a:endParaRPr sz="1800">
                        <a:latin typeface="Times New Roman"/>
                        <a:cs typeface="Times New Roman"/>
                      </a:endParaRPr>
                    </a:p>
                  </a:txBody>
                  <a:tcPr marL="0" marR="0" marT="0" marB="0"/>
                </a:tc>
                <a:tc>
                  <a:txBody>
                    <a:bodyPr/>
                    <a:lstStyle/>
                    <a:p>
                      <a:pPr>
                        <a:lnSpc>
                          <a:spcPct val="100000"/>
                        </a:lnSpc>
                      </a:pPr>
                      <a:endParaRPr sz="1800">
                        <a:latin typeface="Times New Roman"/>
                        <a:cs typeface="Times New Roman"/>
                      </a:endParaRPr>
                    </a:p>
                  </a:txBody>
                  <a:tcPr marL="0" marR="0" marT="0" marB="0">
                    <a:lnR w="9525">
                      <a:solidFill>
                        <a:srgbClr val="DADADA"/>
                      </a:solidFill>
                      <a:prstDash val="solid"/>
                    </a:lnR>
                  </a:tcPr>
                </a:tc>
                <a:tc>
                  <a:txBody>
                    <a:bodyPr/>
                    <a:lstStyle/>
                    <a:p>
                      <a:pPr>
                        <a:lnSpc>
                          <a:spcPct val="100000"/>
                        </a:lnSpc>
                      </a:pPr>
                      <a:endParaRPr sz="1800">
                        <a:latin typeface="Times New Roman"/>
                        <a:cs typeface="Times New Roman"/>
                      </a:endParaRPr>
                    </a:p>
                  </a:txBody>
                  <a:tcPr marL="0" marR="0" marT="0" marB="0">
                    <a:lnL w="9525">
                      <a:solidFill>
                        <a:srgbClr val="DADADA"/>
                      </a:solidFill>
                      <a:prstDash val="solid"/>
                    </a:lnL>
                  </a:tcPr>
                </a:tc>
                <a:tc>
                  <a:txBody>
                    <a:bodyPr/>
                    <a:lstStyle/>
                    <a:p>
                      <a:pPr marL="259079">
                        <a:lnSpc>
                          <a:spcPts val="1905"/>
                        </a:lnSpc>
                      </a:pPr>
                      <a:r>
                        <a:rPr sz="2000" b="1" i="1" spc="-10" dirty="0">
                          <a:solidFill>
                            <a:srgbClr val="595958"/>
                          </a:solidFill>
                          <a:latin typeface="Calibri"/>
                          <a:cs typeface="Calibri"/>
                        </a:rPr>
                        <a:t>2017</a:t>
                      </a:r>
                      <a:endParaRPr sz="2000">
                        <a:latin typeface="Calibri"/>
                        <a:cs typeface="Calibri"/>
                      </a:endParaRPr>
                    </a:p>
                  </a:txBody>
                  <a:tcPr marL="0" marR="0" marT="0" marB="0"/>
                </a:tc>
                <a:tc>
                  <a:txBody>
                    <a:bodyPr/>
                    <a:lstStyle/>
                    <a:p>
                      <a:pPr marL="32384">
                        <a:lnSpc>
                          <a:spcPts val="1905"/>
                        </a:lnSpc>
                      </a:pPr>
                      <a:r>
                        <a:rPr sz="2000" b="1" i="1" spc="-10" dirty="0">
                          <a:solidFill>
                            <a:srgbClr val="595958"/>
                          </a:solidFill>
                          <a:latin typeface="Calibri"/>
                          <a:cs typeface="Calibri"/>
                        </a:rPr>
                        <a:t>2018</a:t>
                      </a:r>
                      <a:endParaRPr sz="2000">
                        <a:latin typeface="Calibri"/>
                        <a:cs typeface="Calibri"/>
                      </a:endParaRPr>
                    </a:p>
                  </a:txBody>
                  <a:tcPr marL="0" marR="0" marT="0" marB="0"/>
                </a:tc>
                <a:tc>
                  <a:txBody>
                    <a:bodyPr/>
                    <a:lstStyle/>
                    <a:p>
                      <a:pPr marL="353695">
                        <a:lnSpc>
                          <a:spcPts val="1905"/>
                        </a:lnSpc>
                      </a:pPr>
                      <a:r>
                        <a:rPr sz="2000" b="1" i="1" spc="-10" dirty="0">
                          <a:solidFill>
                            <a:srgbClr val="595958"/>
                          </a:solidFill>
                          <a:latin typeface="Calibri"/>
                          <a:cs typeface="Calibri"/>
                        </a:rPr>
                        <a:t>2019</a:t>
                      </a:r>
                      <a:endParaRPr sz="2000">
                        <a:latin typeface="Calibri"/>
                        <a:cs typeface="Calibri"/>
                      </a:endParaRPr>
                    </a:p>
                  </a:txBody>
                  <a:tcPr marL="0" marR="0" marT="0" marB="0"/>
                </a:tc>
                <a:tc>
                  <a:txBody>
                    <a:bodyPr/>
                    <a:lstStyle/>
                    <a:p>
                      <a:pPr marL="32384">
                        <a:lnSpc>
                          <a:spcPts val="1905"/>
                        </a:lnSpc>
                      </a:pPr>
                      <a:r>
                        <a:rPr sz="2000" b="1" i="1" spc="-10" dirty="0">
                          <a:solidFill>
                            <a:srgbClr val="595958"/>
                          </a:solidFill>
                          <a:latin typeface="Calibri"/>
                          <a:cs typeface="Calibri"/>
                        </a:rPr>
                        <a:t>2</a:t>
                      </a:r>
                      <a:r>
                        <a:rPr sz="2000" b="1" i="1" dirty="0">
                          <a:solidFill>
                            <a:srgbClr val="595958"/>
                          </a:solidFill>
                          <a:latin typeface="Calibri"/>
                          <a:cs typeface="Calibri"/>
                        </a:rPr>
                        <a:t>0</a:t>
                      </a:r>
                      <a:r>
                        <a:rPr sz="2000" b="1" i="1" spc="-10" dirty="0">
                          <a:solidFill>
                            <a:srgbClr val="595958"/>
                          </a:solidFill>
                          <a:latin typeface="Calibri"/>
                          <a:cs typeface="Calibri"/>
                        </a:rPr>
                        <a:t>20</a:t>
                      </a:r>
                      <a:endParaRPr sz="2000">
                        <a:latin typeface="Calibri"/>
                        <a:cs typeface="Calibri"/>
                      </a:endParaRPr>
                    </a:p>
                  </a:txBody>
                  <a:tcPr marL="0" marR="0" marT="0" marB="0"/>
                </a:tc>
                <a:tc>
                  <a:txBody>
                    <a:bodyPr/>
                    <a:lstStyle/>
                    <a:p>
                      <a:pPr marR="726440" algn="r">
                        <a:lnSpc>
                          <a:spcPts val="1905"/>
                        </a:lnSpc>
                      </a:pPr>
                      <a:r>
                        <a:rPr sz="2000" b="1" i="1" spc="-10" dirty="0">
                          <a:solidFill>
                            <a:srgbClr val="595958"/>
                          </a:solidFill>
                          <a:latin typeface="Calibri"/>
                          <a:cs typeface="Calibri"/>
                        </a:rPr>
                        <a:t>2</a:t>
                      </a:r>
                      <a:r>
                        <a:rPr sz="2000" b="1" i="1" dirty="0">
                          <a:solidFill>
                            <a:srgbClr val="595958"/>
                          </a:solidFill>
                          <a:latin typeface="Calibri"/>
                          <a:cs typeface="Calibri"/>
                        </a:rPr>
                        <a:t>0</a:t>
                      </a:r>
                      <a:r>
                        <a:rPr sz="2000" b="1" i="1" spc="-10" dirty="0">
                          <a:solidFill>
                            <a:srgbClr val="595958"/>
                          </a:solidFill>
                          <a:latin typeface="Calibri"/>
                          <a:cs typeface="Calibri"/>
                        </a:rPr>
                        <a:t>21</a:t>
                      </a:r>
                      <a:endParaRPr sz="2000">
                        <a:latin typeface="Calibri"/>
                        <a:cs typeface="Calibri"/>
                      </a:endParaRPr>
                    </a:p>
                  </a:txBody>
                  <a:tcPr marL="0" marR="0" marT="0" marB="0"/>
                </a:tc>
                <a:tc gridSpan="2">
                  <a:txBody>
                    <a:bodyPr/>
                    <a:lstStyle/>
                    <a:p>
                      <a:pPr>
                        <a:lnSpc>
                          <a:spcPct val="100000"/>
                        </a:lnSpc>
                      </a:pPr>
                      <a:endParaRPr sz="1800">
                        <a:latin typeface="Times New Roman"/>
                        <a:cs typeface="Times New Roman"/>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307848">
                <a:tc>
                  <a:txBody>
                    <a:bodyPr/>
                    <a:lstStyle/>
                    <a:p>
                      <a:pPr marL="31750">
                        <a:lnSpc>
                          <a:spcPts val="2185"/>
                        </a:lnSpc>
                      </a:pPr>
                      <a:r>
                        <a:rPr sz="2000" b="1" spc="-5" dirty="0">
                          <a:solidFill>
                            <a:srgbClr val="595958"/>
                          </a:solidFill>
                          <a:latin typeface="Calibri"/>
                          <a:cs typeface="Calibri"/>
                        </a:rPr>
                        <a:t>Miami</a:t>
                      </a:r>
                      <a:endParaRPr sz="2000">
                        <a:latin typeface="Calibri"/>
                        <a:cs typeface="Calibri"/>
                      </a:endParaRPr>
                    </a:p>
                  </a:txBody>
                  <a:tcPr marL="0" marR="0" marT="0" marB="0"/>
                </a:tc>
                <a:tc>
                  <a:txBody>
                    <a:bodyPr/>
                    <a:lstStyle/>
                    <a:p>
                      <a:pPr marL="300355" algn="ctr">
                        <a:lnSpc>
                          <a:spcPct val="100000"/>
                        </a:lnSpc>
                        <a:spcBef>
                          <a:spcPts val="150"/>
                        </a:spcBef>
                      </a:pPr>
                      <a:r>
                        <a:rPr sz="1600" spc="-5" dirty="0">
                          <a:solidFill>
                            <a:srgbClr val="FFFFFF"/>
                          </a:solidFill>
                          <a:latin typeface="Calibri"/>
                          <a:cs typeface="Calibri"/>
                        </a:rPr>
                        <a:t>5.8</a:t>
                      </a:r>
                      <a:endParaRPr sz="1600">
                        <a:latin typeface="Calibri"/>
                        <a:cs typeface="Calibri"/>
                      </a:endParaRPr>
                    </a:p>
                  </a:txBody>
                  <a:tcPr marL="0" marR="0" marT="19050" marB="0">
                    <a:solidFill>
                      <a:srgbClr val="4472C4"/>
                    </a:solidFill>
                  </a:tcPr>
                </a:tc>
                <a:tc>
                  <a:txBody>
                    <a:bodyPr/>
                    <a:lstStyle/>
                    <a:p>
                      <a:pPr>
                        <a:lnSpc>
                          <a:spcPct val="100000"/>
                        </a:lnSpc>
                      </a:pPr>
                      <a:endParaRPr sz="1900">
                        <a:latin typeface="Times New Roman"/>
                        <a:cs typeface="Times New Roman"/>
                      </a:endParaRPr>
                    </a:p>
                  </a:txBody>
                  <a:tcPr marL="0" marR="0" marT="0" marB="0">
                    <a:solidFill>
                      <a:srgbClr val="4472C4"/>
                    </a:solidFill>
                  </a:tcPr>
                </a:tc>
                <a:tc>
                  <a:txBody>
                    <a:bodyPr/>
                    <a:lstStyle/>
                    <a:p>
                      <a:pPr marL="717550">
                        <a:lnSpc>
                          <a:spcPct val="100000"/>
                        </a:lnSpc>
                        <a:spcBef>
                          <a:spcPts val="145"/>
                        </a:spcBef>
                      </a:pPr>
                      <a:r>
                        <a:rPr sz="1600" spc="-5" dirty="0">
                          <a:solidFill>
                            <a:srgbClr val="3E3E3E"/>
                          </a:solidFill>
                          <a:latin typeface="Calibri"/>
                          <a:cs typeface="Calibri"/>
                        </a:rPr>
                        <a:t>4.5</a:t>
                      </a:r>
                      <a:endParaRPr sz="1600">
                        <a:latin typeface="Calibri"/>
                        <a:cs typeface="Calibri"/>
                      </a:endParaRPr>
                    </a:p>
                  </a:txBody>
                  <a:tcPr marL="0" marR="0" marT="18415" marB="0">
                    <a:solidFill>
                      <a:srgbClr val="ED7D31"/>
                    </a:solidFill>
                  </a:tcPr>
                </a:tc>
                <a:tc>
                  <a:txBody>
                    <a:bodyPr/>
                    <a:lstStyle/>
                    <a:p>
                      <a:pPr>
                        <a:lnSpc>
                          <a:spcPct val="100000"/>
                        </a:lnSpc>
                      </a:pPr>
                      <a:endParaRPr sz="1900">
                        <a:latin typeface="Times New Roman"/>
                        <a:cs typeface="Times New Roman"/>
                      </a:endParaRPr>
                    </a:p>
                  </a:txBody>
                  <a:tcPr marL="0" marR="0" marT="0" marB="0">
                    <a:solidFill>
                      <a:srgbClr val="ED7D31"/>
                    </a:solidFill>
                  </a:tcPr>
                </a:tc>
                <a:tc>
                  <a:txBody>
                    <a:bodyPr/>
                    <a:lstStyle/>
                    <a:p>
                      <a:pPr marL="737235">
                        <a:lnSpc>
                          <a:spcPct val="100000"/>
                        </a:lnSpc>
                        <a:spcBef>
                          <a:spcPts val="145"/>
                        </a:spcBef>
                      </a:pPr>
                      <a:r>
                        <a:rPr sz="1600" spc="-5" dirty="0">
                          <a:solidFill>
                            <a:srgbClr val="3E3E3E"/>
                          </a:solidFill>
                          <a:latin typeface="Calibri"/>
                          <a:cs typeface="Calibri"/>
                        </a:rPr>
                        <a:t>4.6</a:t>
                      </a:r>
                      <a:endParaRPr sz="1600">
                        <a:latin typeface="Calibri"/>
                        <a:cs typeface="Calibri"/>
                      </a:endParaRPr>
                    </a:p>
                  </a:txBody>
                  <a:tcPr marL="0" marR="0" marT="18415" marB="0">
                    <a:solidFill>
                      <a:srgbClr val="A6A6A6"/>
                    </a:solidFill>
                  </a:tcPr>
                </a:tc>
                <a:tc>
                  <a:txBody>
                    <a:bodyPr/>
                    <a:lstStyle/>
                    <a:p>
                      <a:pPr>
                        <a:lnSpc>
                          <a:spcPct val="100000"/>
                        </a:lnSpc>
                      </a:pPr>
                      <a:endParaRPr sz="1900">
                        <a:latin typeface="Times New Roman"/>
                        <a:cs typeface="Times New Roman"/>
                      </a:endParaRPr>
                    </a:p>
                  </a:txBody>
                  <a:tcPr marL="0" marR="0" marT="0" marB="0">
                    <a:solidFill>
                      <a:srgbClr val="A6A6A6"/>
                    </a:solidFill>
                  </a:tcPr>
                </a:tc>
                <a:tc>
                  <a:txBody>
                    <a:bodyPr/>
                    <a:lstStyle/>
                    <a:p>
                      <a:pPr marR="692150" algn="r">
                        <a:lnSpc>
                          <a:spcPct val="100000"/>
                        </a:lnSpc>
                        <a:spcBef>
                          <a:spcPts val="140"/>
                        </a:spcBef>
                      </a:pPr>
                      <a:r>
                        <a:rPr sz="1600" spc="-5" dirty="0">
                          <a:solidFill>
                            <a:srgbClr val="3E3E3E"/>
                          </a:solidFill>
                          <a:latin typeface="Calibri"/>
                          <a:cs typeface="Calibri"/>
                        </a:rPr>
                        <a:t>4</a:t>
                      </a:r>
                      <a:r>
                        <a:rPr sz="1600" spc="5" dirty="0">
                          <a:solidFill>
                            <a:srgbClr val="3E3E3E"/>
                          </a:solidFill>
                          <a:latin typeface="Calibri"/>
                          <a:cs typeface="Calibri"/>
                        </a:rPr>
                        <a:t>.</a:t>
                      </a:r>
                      <a:r>
                        <a:rPr sz="1600" dirty="0">
                          <a:solidFill>
                            <a:srgbClr val="3E3E3E"/>
                          </a:solidFill>
                          <a:latin typeface="Calibri"/>
                          <a:cs typeface="Calibri"/>
                        </a:rPr>
                        <a:t>4</a:t>
                      </a:r>
                      <a:endParaRPr sz="1600">
                        <a:latin typeface="Calibri"/>
                        <a:cs typeface="Calibri"/>
                      </a:endParaRPr>
                    </a:p>
                  </a:txBody>
                  <a:tcPr marL="0" marR="0" marT="17780" marB="0">
                    <a:solidFill>
                      <a:srgbClr val="FFC000"/>
                    </a:solidFill>
                  </a:tcPr>
                </a:tc>
                <a:tc>
                  <a:txBody>
                    <a:bodyPr/>
                    <a:lstStyle/>
                    <a:p>
                      <a:pPr>
                        <a:lnSpc>
                          <a:spcPct val="100000"/>
                        </a:lnSpc>
                      </a:pPr>
                      <a:endParaRPr sz="1900">
                        <a:latin typeface="Times New Roman"/>
                        <a:cs typeface="Times New Roman"/>
                      </a:endParaRPr>
                    </a:p>
                  </a:txBody>
                  <a:tcPr marL="0" marR="0" marT="0" marB="0">
                    <a:solidFill>
                      <a:srgbClr val="5B9BD5"/>
                    </a:solidFill>
                  </a:tcPr>
                </a:tc>
                <a:tc>
                  <a:txBody>
                    <a:bodyPr/>
                    <a:lstStyle/>
                    <a:p>
                      <a:pPr marR="24130" algn="r">
                        <a:lnSpc>
                          <a:spcPct val="100000"/>
                        </a:lnSpc>
                        <a:spcBef>
                          <a:spcPts val="135"/>
                        </a:spcBef>
                      </a:pPr>
                      <a:r>
                        <a:rPr sz="1600" dirty="0">
                          <a:solidFill>
                            <a:srgbClr val="FFFFFF"/>
                          </a:solidFill>
                          <a:latin typeface="Calibri"/>
                          <a:cs typeface="Calibri"/>
                        </a:rPr>
                        <a:t>4</a:t>
                      </a:r>
                      <a:endParaRPr sz="1600">
                        <a:latin typeface="Calibri"/>
                        <a:cs typeface="Calibri"/>
                      </a:endParaRPr>
                    </a:p>
                  </a:txBody>
                  <a:tcPr marL="0" marR="0" marT="17145" marB="0">
                    <a:solidFill>
                      <a:srgbClr val="5B9BD5"/>
                    </a:solid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930445716"/>
      </p:ext>
    </p:extLst>
  </p:cSld>
  <p:clrMapOvr>
    <a:masterClrMapping/>
  </p:clrMapOvr>
  <p:timing>
    <p:tnLst>
      <p:par>
        <p:cTn id="1" dur="indefinite" restart="never" nodeType="tmRoot"/>
      </p:par>
    </p:tnLst>
  </p:timing>
</p:sld>
</file>

<file path=ppt/slides/slide25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6126479"/>
            <a:ext cx="11966236" cy="568451"/>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txBox="1"/>
          <p:nvPr/>
        </p:nvSpPr>
        <p:spPr>
          <a:xfrm>
            <a:off x="11352461" y="6237908"/>
            <a:ext cx="453422" cy="320601"/>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lang="en-US" sz="2000" dirty="0" smtClean="0">
                <a:solidFill>
                  <a:srgbClr val="FFFFFF"/>
                </a:solidFill>
                <a:latin typeface="Arial"/>
                <a:cs typeface="Arial"/>
              </a:rPr>
              <a:t>254</a:t>
            </a:r>
            <a:endParaRPr kumimoji="0" sz="2000" b="0" i="0" u="none" strike="noStrike" kern="1200" cap="none" spc="0" normalizeH="0" baseline="0" noProof="0" dirty="0">
              <a:ln>
                <a:noFill/>
              </a:ln>
              <a:solidFill>
                <a:prstClr val="black"/>
              </a:solidFill>
              <a:effectLst/>
              <a:uLnTx/>
              <a:uFillTx/>
              <a:latin typeface="Arial"/>
              <a:ea typeface="+mn-ea"/>
              <a:cs typeface="Arial"/>
            </a:endParaRPr>
          </a:p>
        </p:txBody>
      </p:sp>
      <p:sp>
        <p:nvSpPr>
          <p:cNvPr id="4" name="object 4"/>
          <p:cNvSpPr/>
          <p:nvPr/>
        </p:nvSpPr>
        <p:spPr>
          <a:xfrm>
            <a:off x="679707" y="6253253"/>
            <a:ext cx="90805" cy="0"/>
          </a:xfrm>
          <a:custGeom>
            <a:avLst/>
            <a:gdLst/>
            <a:ahLst/>
            <a:cxnLst/>
            <a:rect l="l" t="t" r="r" b="b"/>
            <a:pathLst>
              <a:path w="90804">
                <a:moveTo>
                  <a:pt x="0" y="0"/>
                </a:moveTo>
                <a:lnTo>
                  <a:pt x="90416" y="0"/>
                </a:lnTo>
              </a:path>
            </a:pathLst>
          </a:custGeom>
          <a:ln w="33077">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679707" y="6269792"/>
            <a:ext cx="35560" cy="41275"/>
          </a:xfrm>
          <a:custGeom>
            <a:avLst/>
            <a:gdLst/>
            <a:ahLst/>
            <a:cxnLst/>
            <a:rect l="l" t="t" r="r" b="b"/>
            <a:pathLst>
              <a:path w="35559" h="41275">
                <a:moveTo>
                  <a:pt x="0" y="0"/>
                </a:moveTo>
                <a:lnTo>
                  <a:pt x="35244" y="0"/>
                </a:lnTo>
                <a:lnTo>
                  <a:pt x="35244" y="40710"/>
                </a:lnTo>
                <a:lnTo>
                  <a:pt x="0" y="40710"/>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679707" y="6326405"/>
            <a:ext cx="87630" cy="0"/>
          </a:xfrm>
          <a:custGeom>
            <a:avLst/>
            <a:gdLst/>
            <a:ahLst/>
            <a:cxnLst/>
            <a:rect l="l" t="t" r="r" b="b"/>
            <a:pathLst>
              <a:path w="87629">
                <a:moveTo>
                  <a:pt x="0" y="0"/>
                </a:moveTo>
                <a:lnTo>
                  <a:pt x="87351"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679707" y="6342308"/>
            <a:ext cx="35560" cy="76835"/>
          </a:xfrm>
          <a:custGeom>
            <a:avLst/>
            <a:gdLst/>
            <a:ahLst/>
            <a:cxnLst/>
            <a:rect l="l" t="t" r="r" b="b"/>
            <a:pathLst>
              <a:path w="35559" h="76835">
                <a:moveTo>
                  <a:pt x="0" y="0"/>
                </a:moveTo>
                <a:lnTo>
                  <a:pt x="35244" y="0"/>
                </a:lnTo>
                <a:lnTo>
                  <a:pt x="35244" y="76332"/>
                </a:lnTo>
                <a:lnTo>
                  <a:pt x="0" y="76332"/>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801158" y="6214867"/>
            <a:ext cx="0" cy="203835"/>
          </a:xfrm>
          <a:custGeom>
            <a:avLst/>
            <a:gdLst/>
            <a:ahLst/>
            <a:cxnLst/>
            <a:rect l="l" t="t" r="r" b="b"/>
            <a:pathLst>
              <a:path h="203835">
                <a:moveTo>
                  <a:pt x="0" y="0"/>
                </a:moveTo>
                <a:lnTo>
                  <a:pt x="0" y="203772"/>
                </a:lnTo>
              </a:path>
            </a:pathLst>
          </a:custGeom>
          <a:ln w="3448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835257" y="6275618"/>
            <a:ext cx="132080" cy="147955"/>
          </a:xfrm>
          <a:custGeom>
            <a:avLst/>
            <a:gdLst/>
            <a:ahLst/>
            <a:cxnLst/>
            <a:rect l="l" t="t" r="r" b="b"/>
            <a:pathLst>
              <a:path w="132080" h="147954">
                <a:moveTo>
                  <a:pt x="65899" y="147636"/>
                </a:moveTo>
                <a:lnTo>
                  <a:pt x="39115" y="141616"/>
                </a:lnTo>
                <a:lnTo>
                  <a:pt x="18294" y="125433"/>
                </a:lnTo>
                <a:lnTo>
                  <a:pt x="4801" y="101896"/>
                </a:lnTo>
                <a:lnTo>
                  <a:pt x="0" y="73818"/>
                </a:lnTo>
                <a:lnTo>
                  <a:pt x="4801" y="45739"/>
                </a:lnTo>
                <a:lnTo>
                  <a:pt x="18294" y="22203"/>
                </a:lnTo>
                <a:lnTo>
                  <a:pt x="39115" y="6019"/>
                </a:lnTo>
                <a:lnTo>
                  <a:pt x="65899" y="0"/>
                </a:lnTo>
                <a:lnTo>
                  <a:pt x="92683" y="6019"/>
                </a:lnTo>
                <a:lnTo>
                  <a:pt x="113504" y="22203"/>
                </a:lnTo>
                <a:lnTo>
                  <a:pt x="118849" y="31526"/>
                </a:lnTo>
                <a:lnTo>
                  <a:pt x="65899" y="31526"/>
                </a:lnTo>
                <a:lnTo>
                  <a:pt x="52705" y="35214"/>
                </a:lnTo>
                <a:lnTo>
                  <a:pt x="43102" y="44886"/>
                </a:lnTo>
                <a:lnTo>
                  <a:pt x="37236" y="58451"/>
                </a:lnTo>
                <a:lnTo>
                  <a:pt x="35248" y="73818"/>
                </a:lnTo>
                <a:lnTo>
                  <a:pt x="37236" y="88740"/>
                </a:lnTo>
                <a:lnTo>
                  <a:pt x="43102" y="102076"/>
                </a:lnTo>
                <a:lnTo>
                  <a:pt x="52705" y="111664"/>
                </a:lnTo>
                <a:lnTo>
                  <a:pt x="65899" y="115340"/>
                </a:lnTo>
                <a:lnTo>
                  <a:pt x="119290" y="115340"/>
                </a:lnTo>
                <a:lnTo>
                  <a:pt x="113504" y="125433"/>
                </a:lnTo>
                <a:lnTo>
                  <a:pt x="92683" y="141616"/>
                </a:lnTo>
                <a:lnTo>
                  <a:pt x="65899" y="147636"/>
                </a:lnTo>
                <a:close/>
              </a:path>
              <a:path w="132080" h="147954">
                <a:moveTo>
                  <a:pt x="119290" y="115340"/>
                </a:moveTo>
                <a:lnTo>
                  <a:pt x="65899" y="115340"/>
                </a:lnTo>
                <a:lnTo>
                  <a:pt x="79417" y="111664"/>
                </a:lnTo>
                <a:lnTo>
                  <a:pt x="88983" y="102076"/>
                </a:lnTo>
                <a:lnTo>
                  <a:pt x="94670" y="88740"/>
                </a:lnTo>
                <a:lnTo>
                  <a:pt x="96550" y="73818"/>
                </a:lnTo>
                <a:lnTo>
                  <a:pt x="94670" y="58451"/>
                </a:lnTo>
                <a:lnTo>
                  <a:pt x="88983" y="44886"/>
                </a:lnTo>
                <a:lnTo>
                  <a:pt x="79417" y="35214"/>
                </a:lnTo>
                <a:lnTo>
                  <a:pt x="65899" y="31526"/>
                </a:lnTo>
                <a:lnTo>
                  <a:pt x="118849" y="31526"/>
                </a:lnTo>
                <a:lnTo>
                  <a:pt x="126998" y="45739"/>
                </a:lnTo>
                <a:lnTo>
                  <a:pt x="131799" y="73818"/>
                </a:lnTo>
                <a:lnTo>
                  <a:pt x="126998" y="101896"/>
                </a:lnTo>
                <a:lnTo>
                  <a:pt x="119290" y="11534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964757" y="6274848"/>
            <a:ext cx="97790" cy="144145"/>
          </a:xfrm>
          <a:custGeom>
            <a:avLst/>
            <a:gdLst/>
            <a:ahLst/>
            <a:cxnLst/>
            <a:rect l="l" t="t" r="r" b="b"/>
            <a:pathLst>
              <a:path w="97790" h="144145">
                <a:moveTo>
                  <a:pt x="57470" y="143791"/>
                </a:moveTo>
                <a:lnTo>
                  <a:pt x="22988" y="143791"/>
                </a:lnTo>
                <a:lnTo>
                  <a:pt x="22988" y="64590"/>
                </a:lnTo>
                <a:lnTo>
                  <a:pt x="21659" y="50245"/>
                </a:lnTo>
                <a:lnTo>
                  <a:pt x="17528" y="38062"/>
                </a:lnTo>
                <a:lnTo>
                  <a:pt x="10380" y="27609"/>
                </a:lnTo>
                <a:lnTo>
                  <a:pt x="0" y="18454"/>
                </a:lnTo>
                <a:lnTo>
                  <a:pt x="29118" y="0"/>
                </a:lnTo>
                <a:lnTo>
                  <a:pt x="34997" y="5430"/>
                </a:lnTo>
                <a:lnTo>
                  <a:pt x="39942" y="11149"/>
                </a:lnTo>
                <a:lnTo>
                  <a:pt x="43881" y="16868"/>
                </a:lnTo>
                <a:lnTo>
                  <a:pt x="46742" y="22299"/>
                </a:lnTo>
                <a:lnTo>
                  <a:pt x="94711" y="22299"/>
                </a:lnTo>
                <a:lnTo>
                  <a:pt x="97316" y="35371"/>
                </a:lnTo>
                <a:lnTo>
                  <a:pt x="82147" y="38446"/>
                </a:lnTo>
                <a:lnTo>
                  <a:pt x="70209" y="45559"/>
                </a:lnTo>
                <a:lnTo>
                  <a:pt x="61864" y="53537"/>
                </a:lnTo>
                <a:lnTo>
                  <a:pt x="57470" y="59208"/>
                </a:lnTo>
                <a:lnTo>
                  <a:pt x="57470" y="143791"/>
                </a:lnTo>
                <a:close/>
              </a:path>
              <a:path w="97790" h="144145">
                <a:moveTo>
                  <a:pt x="94711" y="22299"/>
                </a:moveTo>
                <a:lnTo>
                  <a:pt x="46742" y="22299"/>
                </a:lnTo>
                <a:lnTo>
                  <a:pt x="52166" y="17529"/>
                </a:lnTo>
                <a:lnTo>
                  <a:pt x="61972" y="10092"/>
                </a:lnTo>
                <a:lnTo>
                  <a:pt x="75082" y="3376"/>
                </a:lnTo>
                <a:lnTo>
                  <a:pt x="90420" y="768"/>
                </a:lnTo>
                <a:lnTo>
                  <a:pt x="94711" y="22299"/>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1072036" y="6216409"/>
            <a:ext cx="41910" cy="202565"/>
          </a:xfrm>
          <a:custGeom>
            <a:avLst/>
            <a:gdLst/>
            <a:ahLst/>
            <a:cxnLst/>
            <a:rect l="l" t="t" r="r" b="b"/>
            <a:pathLst>
              <a:path w="41909" h="202564">
                <a:moveTo>
                  <a:pt x="37547" y="202230"/>
                </a:moveTo>
                <a:lnTo>
                  <a:pt x="3065" y="202230"/>
                </a:lnTo>
                <a:lnTo>
                  <a:pt x="3065" y="63052"/>
                </a:lnTo>
                <a:lnTo>
                  <a:pt x="37547" y="63052"/>
                </a:lnTo>
                <a:lnTo>
                  <a:pt x="37547" y="202230"/>
                </a:lnTo>
                <a:close/>
              </a:path>
              <a:path w="41909" h="202564">
                <a:moveTo>
                  <a:pt x="20689" y="40753"/>
                </a:moveTo>
                <a:lnTo>
                  <a:pt x="12607" y="39131"/>
                </a:lnTo>
                <a:lnTo>
                  <a:pt x="6034" y="34698"/>
                </a:lnTo>
                <a:lnTo>
                  <a:pt x="1616" y="28102"/>
                </a:lnTo>
                <a:lnTo>
                  <a:pt x="0" y="19992"/>
                </a:lnTo>
                <a:lnTo>
                  <a:pt x="1616" y="12002"/>
                </a:lnTo>
                <a:lnTo>
                  <a:pt x="6034" y="5670"/>
                </a:lnTo>
                <a:lnTo>
                  <a:pt x="12607" y="1501"/>
                </a:lnTo>
                <a:lnTo>
                  <a:pt x="20689" y="0"/>
                </a:lnTo>
                <a:lnTo>
                  <a:pt x="28447" y="1501"/>
                </a:lnTo>
                <a:lnTo>
                  <a:pt x="35057" y="5670"/>
                </a:lnTo>
                <a:lnTo>
                  <a:pt x="39654" y="12002"/>
                </a:lnTo>
                <a:lnTo>
                  <a:pt x="41378" y="19992"/>
                </a:lnTo>
                <a:lnTo>
                  <a:pt x="39654" y="28102"/>
                </a:lnTo>
                <a:lnTo>
                  <a:pt x="35057" y="34698"/>
                </a:lnTo>
                <a:lnTo>
                  <a:pt x="28447" y="39131"/>
                </a:lnTo>
                <a:lnTo>
                  <a:pt x="20689" y="40753"/>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1130273" y="6214872"/>
            <a:ext cx="154940" cy="208915"/>
          </a:xfrm>
          <a:custGeom>
            <a:avLst/>
            <a:gdLst/>
            <a:ahLst/>
            <a:cxnLst/>
            <a:rect l="l" t="t" r="r" b="b"/>
            <a:pathLst>
              <a:path w="154940" h="208914">
                <a:moveTo>
                  <a:pt x="131799" y="74586"/>
                </a:moveTo>
                <a:lnTo>
                  <a:pt x="97316" y="74586"/>
                </a:lnTo>
                <a:lnTo>
                  <a:pt x="97316" y="0"/>
                </a:lnTo>
                <a:lnTo>
                  <a:pt x="131799" y="0"/>
                </a:lnTo>
                <a:lnTo>
                  <a:pt x="131799" y="74586"/>
                </a:lnTo>
                <a:close/>
              </a:path>
              <a:path w="154940" h="208914">
                <a:moveTo>
                  <a:pt x="63600" y="208381"/>
                </a:moveTo>
                <a:lnTo>
                  <a:pt x="36853" y="202362"/>
                </a:lnTo>
                <a:lnTo>
                  <a:pt x="16858" y="186178"/>
                </a:lnTo>
                <a:lnTo>
                  <a:pt x="4334" y="162642"/>
                </a:lnTo>
                <a:lnTo>
                  <a:pt x="0" y="134563"/>
                </a:lnTo>
                <a:lnTo>
                  <a:pt x="4334" y="106485"/>
                </a:lnTo>
                <a:lnTo>
                  <a:pt x="16858" y="82948"/>
                </a:lnTo>
                <a:lnTo>
                  <a:pt x="36853" y="66765"/>
                </a:lnTo>
                <a:lnTo>
                  <a:pt x="63600" y="60745"/>
                </a:lnTo>
                <a:lnTo>
                  <a:pt x="75765" y="62476"/>
                </a:lnTo>
                <a:lnTo>
                  <a:pt x="85631" y="66512"/>
                </a:lnTo>
                <a:lnTo>
                  <a:pt x="92910" y="71126"/>
                </a:lnTo>
                <a:lnTo>
                  <a:pt x="97316" y="74586"/>
                </a:lnTo>
                <a:lnTo>
                  <a:pt x="131799" y="74586"/>
                </a:lnTo>
                <a:lnTo>
                  <a:pt x="131799" y="92272"/>
                </a:lnTo>
                <a:lnTo>
                  <a:pt x="65899" y="92272"/>
                </a:lnTo>
                <a:lnTo>
                  <a:pt x="52705" y="95960"/>
                </a:lnTo>
                <a:lnTo>
                  <a:pt x="43102" y="105632"/>
                </a:lnTo>
                <a:lnTo>
                  <a:pt x="37236" y="119197"/>
                </a:lnTo>
                <a:lnTo>
                  <a:pt x="35248" y="134563"/>
                </a:lnTo>
                <a:lnTo>
                  <a:pt x="37236" y="149486"/>
                </a:lnTo>
                <a:lnTo>
                  <a:pt x="43102" y="162822"/>
                </a:lnTo>
                <a:lnTo>
                  <a:pt x="52705" y="172410"/>
                </a:lnTo>
                <a:lnTo>
                  <a:pt x="65899" y="176086"/>
                </a:lnTo>
                <a:lnTo>
                  <a:pt x="141019" y="176086"/>
                </a:lnTo>
                <a:lnTo>
                  <a:pt x="144406" y="181108"/>
                </a:lnTo>
                <a:lnTo>
                  <a:pt x="150624" y="186851"/>
                </a:lnTo>
                <a:lnTo>
                  <a:pt x="108044" y="186851"/>
                </a:lnTo>
                <a:lnTo>
                  <a:pt x="102285" y="193784"/>
                </a:lnTo>
                <a:lnTo>
                  <a:pt x="93006" y="200788"/>
                </a:lnTo>
                <a:lnTo>
                  <a:pt x="80135" y="206207"/>
                </a:lnTo>
                <a:lnTo>
                  <a:pt x="63600" y="208381"/>
                </a:lnTo>
                <a:close/>
              </a:path>
              <a:path w="154940" h="208914">
                <a:moveTo>
                  <a:pt x="141019" y="176086"/>
                </a:moveTo>
                <a:lnTo>
                  <a:pt x="65899" y="176086"/>
                </a:lnTo>
                <a:lnTo>
                  <a:pt x="79536" y="172410"/>
                </a:lnTo>
                <a:lnTo>
                  <a:pt x="89366" y="162822"/>
                </a:lnTo>
                <a:lnTo>
                  <a:pt x="95317" y="149486"/>
                </a:lnTo>
                <a:lnTo>
                  <a:pt x="97316" y="134563"/>
                </a:lnTo>
                <a:lnTo>
                  <a:pt x="95317" y="119197"/>
                </a:lnTo>
                <a:lnTo>
                  <a:pt x="89366" y="105632"/>
                </a:lnTo>
                <a:lnTo>
                  <a:pt x="79536" y="95960"/>
                </a:lnTo>
                <a:lnTo>
                  <a:pt x="65899" y="92272"/>
                </a:lnTo>
                <a:lnTo>
                  <a:pt x="131799" y="92272"/>
                </a:lnTo>
                <a:lnTo>
                  <a:pt x="131799" y="144560"/>
                </a:lnTo>
                <a:lnTo>
                  <a:pt x="133128" y="158473"/>
                </a:lnTo>
                <a:lnTo>
                  <a:pt x="137258" y="170511"/>
                </a:lnTo>
                <a:lnTo>
                  <a:pt x="141019" y="176086"/>
                </a:lnTo>
                <a:close/>
              </a:path>
              <a:path w="154940" h="208914">
                <a:moveTo>
                  <a:pt x="125669" y="208381"/>
                </a:moveTo>
                <a:lnTo>
                  <a:pt x="120867" y="204044"/>
                </a:lnTo>
                <a:lnTo>
                  <a:pt x="115994" y="198481"/>
                </a:lnTo>
                <a:lnTo>
                  <a:pt x="111552" y="192486"/>
                </a:lnTo>
                <a:lnTo>
                  <a:pt x="108044" y="186851"/>
                </a:lnTo>
                <a:lnTo>
                  <a:pt x="150624" y="186851"/>
                </a:lnTo>
                <a:lnTo>
                  <a:pt x="154787" y="190696"/>
                </a:lnTo>
                <a:lnTo>
                  <a:pt x="125669" y="208381"/>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1286593" y="6275617"/>
            <a:ext cx="134620" cy="147955"/>
          </a:xfrm>
          <a:custGeom>
            <a:avLst/>
            <a:gdLst/>
            <a:ahLst/>
            <a:cxnLst/>
            <a:rect l="l" t="t" r="r" b="b"/>
            <a:pathLst>
              <a:path w="134619" h="147954">
                <a:moveTo>
                  <a:pt x="29118" y="36909"/>
                </a:moveTo>
                <a:lnTo>
                  <a:pt x="15325" y="12303"/>
                </a:lnTo>
                <a:lnTo>
                  <a:pt x="21479" y="8758"/>
                </a:lnTo>
                <a:lnTo>
                  <a:pt x="31225" y="4709"/>
                </a:lnTo>
                <a:lnTo>
                  <a:pt x="43557" y="1381"/>
                </a:lnTo>
                <a:lnTo>
                  <a:pt x="57470" y="0"/>
                </a:lnTo>
                <a:lnTo>
                  <a:pt x="81368" y="4084"/>
                </a:lnTo>
                <a:lnTo>
                  <a:pt x="98083" y="15378"/>
                </a:lnTo>
                <a:lnTo>
                  <a:pt x="106048" y="29219"/>
                </a:lnTo>
                <a:lnTo>
                  <a:pt x="55938" y="29219"/>
                </a:lnTo>
                <a:lnTo>
                  <a:pt x="47544" y="29988"/>
                </a:lnTo>
                <a:lnTo>
                  <a:pt x="39942" y="31910"/>
                </a:lnTo>
                <a:lnTo>
                  <a:pt x="33632" y="34409"/>
                </a:lnTo>
                <a:lnTo>
                  <a:pt x="29118" y="36909"/>
                </a:lnTo>
                <a:close/>
              </a:path>
              <a:path w="134619" h="147954">
                <a:moveTo>
                  <a:pt x="49041" y="147636"/>
                </a:moveTo>
                <a:lnTo>
                  <a:pt x="29094" y="144320"/>
                </a:lnTo>
                <a:lnTo>
                  <a:pt x="13601" y="134948"/>
                </a:lnTo>
                <a:lnTo>
                  <a:pt x="3563" y="120362"/>
                </a:lnTo>
                <a:lnTo>
                  <a:pt x="0" y="101499"/>
                </a:lnTo>
                <a:lnTo>
                  <a:pt x="4525" y="81639"/>
                </a:lnTo>
                <a:lnTo>
                  <a:pt x="17241" y="67185"/>
                </a:lnTo>
                <a:lnTo>
                  <a:pt x="36853" y="58355"/>
                </a:lnTo>
                <a:lnTo>
                  <a:pt x="62068" y="55363"/>
                </a:lnTo>
                <a:lnTo>
                  <a:pt x="76627" y="55363"/>
                </a:lnTo>
                <a:lnTo>
                  <a:pt x="75334" y="44466"/>
                </a:lnTo>
                <a:lnTo>
                  <a:pt x="71455" y="36236"/>
                </a:lnTo>
                <a:lnTo>
                  <a:pt x="64989" y="31033"/>
                </a:lnTo>
                <a:lnTo>
                  <a:pt x="55938" y="29219"/>
                </a:lnTo>
                <a:lnTo>
                  <a:pt x="106048" y="29219"/>
                </a:lnTo>
                <a:lnTo>
                  <a:pt x="107901" y="32439"/>
                </a:lnTo>
                <a:lnTo>
                  <a:pt x="111109" y="53825"/>
                </a:lnTo>
                <a:lnTo>
                  <a:pt x="111109" y="79200"/>
                </a:lnTo>
                <a:lnTo>
                  <a:pt x="62068" y="79200"/>
                </a:lnTo>
                <a:lnTo>
                  <a:pt x="50119" y="80942"/>
                </a:lnTo>
                <a:lnTo>
                  <a:pt x="41761" y="85640"/>
                </a:lnTo>
                <a:lnTo>
                  <a:pt x="36853" y="92500"/>
                </a:lnTo>
                <a:lnTo>
                  <a:pt x="35248" y="100730"/>
                </a:lnTo>
                <a:lnTo>
                  <a:pt x="36936" y="109693"/>
                </a:lnTo>
                <a:lnTo>
                  <a:pt x="41283" y="115917"/>
                </a:lnTo>
                <a:lnTo>
                  <a:pt x="47209" y="119545"/>
                </a:lnTo>
                <a:lnTo>
                  <a:pt x="53639" y="120723"/>
                </a:lnTo>
                <a:lnTo>
                  <a:pt x="124418" y="120723"/>
                </a:lnTo>
                <a:lnTo>
                  <a:pt x="134098" y="129950"/>
                </a:lnTo>
                <a:lnTo>
                  <a:pt x="89654" y="129950"/>
                </a:lnTo>
                <a:lnTo>
                  <a:pt x="85140" y="134660"/>
                </a:lnTo>
                <a:lnTo>
                  <a:pt x="76531" y="140523"/>
                </a:lnTo>
                <a:lnTo>
                  <a:pt x="64331" y="145521"/>
                </a:lnTo>
                <a:lnTo>
                  <a:pt x="49041" y="147636"/>
                </a:lnTo>
                <a:close/>
              </a:path>
              <a:path w="134619" h="147954">
                <a:moveTo>
                  <a:pt x="124418" y="120723"/>
                </a:moveTo>
                <a:lnTo>
                  <a:pt x="53639" y="120723"/>
                </a:lnTo>
                <a:lnTo>
                  <a:pt x="64379" y="118320"/>
                </a:lnTo>
                <a:lnTo>
                  <a:pt x="72317" y="113033"/>
                </a:lnTo>
                <a:lnTo>
                  <a:pt x="77238" y="107747"/>
                </a:lnTo>
                <a:lnTo>
                  <a:pt x="78926" y="105344"/>
                </a:lnTo>
                <a:lnTo>
                  <a:pt x="78160" y="101499"/>
                </a:lnTo>
                <a:lnTo>
                  <a:pt x="77393" y="93810"/>
                </a:lnTo>
                <a:lnTo>
                  <a:pt x="77325" y="85640"/>
                </a:lnTo>
                <a:lnTo>
                  <a:pt x="76656" y="80942"/>
                </a:lnTo>
                <a:lnTo>
                  <a:pt x="76627" y="79200"/>
                </a:lnTo>
                <a:lnTo>
                  <a:pt x="111109" y="79200"/>
                </a:lnTo>
                <a:lnTo>
                  <a:pt x="111109" y="83814"/>
                </a:lnTo>
                <a:lnTo>
                  <a:pt x="112546" y="97727"/>
                </a:lnTo>
                <a:lnTo>
                  <a:pt x="116856" y="109765"/>
                </a:lnTo>
                <a:lnTo>
                  <a:pt x="124065" y="120386"/>
                </a:lnTo>
                <a:lnTo>
                  <a:pt x="124418" y="120723"/>
                </a:lnTo>
                <a:close/>
              </a:path>
              <a:path w="134619" h="147954">
                <a:moveTo>
                  <a:pt x="104979" y="147636"/>
                </a:moveTo>
                <a:lnTo>
                  <a:pt x="103447" y="146098"/>
                </a:lnTo>
                <a:lnTo>
                  <a:pt x="93485" y="135333"/>
                </a:lnTo>
                <a:lnTo>
                  <a:pt x="89654" y="129950"/>
                </a:lnTo>
                <a:lnTo>
                  <a:pt x="134098" y="129950"/>
                </a:lnTo>
                <a:lnTo>
                  <a:pt x="104979" y="14763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679703" y="6436107"/>
            <a:ext cx="34925" cy="73025"/>
          </a:xfrm>
          <a:custGeom>
            <a:avLst/>
            <a:gdLst/>
            <a:ahLst/>
            <a:cxnLst/>
            <a:rect l="l" t="t" r="r" b="b"/>
            <a:pathLst>
              <a:path w="34925" h="73025">
                <a:moveTo>
                  <a:pt x="0" y="0"/>
                </a:moveTo>
                <a:lnTo>
                  <a:pt x="34482" y="0"/>
                </a:lnTo>
                <a:lnTo>
                  <a:pt x="34482" y="72515"/>
                </a:lnTo>
                <a:lnTo>
                  <a:pt x="0" y="72515"/>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679703" y="6524525"/>
            <a:ext cx="127635" cy="0"/>
          </a:xfrm>
          <a:custGeom>
            <a:avLst/>
            <a:gdLst/>
            <a:ahLst/>
            <a:cxnLst/>
            <a:rect l="l" t="t" r="r" b="b"/>
            <a:pathLst>
              <a:path w="127634">
                <a:moveTo>
                  <a:pt x="0" y="0"/>
                </a:moveTo>
                <a:lnTo>
                  <a:pt x="127201"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679703" y="6540428"/>
            <a:ext cx="34925" cy="75565"/>
          </a:xfrm>
          <a:custGeom>
            <a:avLst/>
            <a:gdLst/>
            <a:ahLst/>
            <a:cxnLst/>
            <a:rect l="l" t="t" r="r" b="b"/>
            <a:pathLst>
              <a:path w="34925" h="75565">
                <a:moveTo>
                  <a:pt x="0" y="0"/>
                </a:moveTo>
                <a:lnTo>
                  <a:pt x="34482" y="0"/>
                </a:lnTo>
                <a:lnTo>
                  <a:pt x="34482" y="75059"/>
                </a:lnTo>
                <a:lnTo>
                  <a:pt x="0" y="75059"/>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771656" y="6436325"/>
            <a:ext cx="35560" cy="72390"/>
          </a:xfrm>
          <a:custGeom>
            <a:avLst/>
            <a:gdLst/>
            <a:ahLst/>
            <a:cxnLst/>
            <a:rect l="l" t="t" r="r" b="b"/>
            <a:pathLst>
              <a:path w="35559" h="72390">
                <a:moveTo>
                  <a:pt x="35248" y="72280"/>
                </a:moveTo>
                <a:lnTo>
                  <a:pt x="0" y="72280"/>
                </a:lnTo>
                <a:lnTo>
                  <a:pt x="0" y="0"/>
                </a:lnTo>
                <a:lnTo>
                  <a:pt x="35248" y="0"/>
                </a:lnTo>
                <a:lnTo>
                  <a:pt x="35248" y="7228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771656" y="6540132"/>
            <a:ext cx="35560" cy="75565"/>
          </a:xfrm>
          <a:custGeom>
            <a:avLst/>
            <a:gdLst/>
            <a:ahLst/>
            <a:cxnLst/>
            <a:rect l="l" t="t" r="r" b="b"/>
            <a:pathLst>
              <a:path w="35559" h="75565">
                <a:moveTo>
                  <a:pt x="35248" y="75355"/>
                </a:moveTo>
                <a:lnTo>
                  <a:pt x="0" y="75355"/>
                </a:lnTo>
                <a:lnTo>
                  <a:pt x="0" y="0"/>
                </a:lnTo>
                <a:lnTo>
                  <a:pt x="35248" y="0"/>
                </a:lnTo>
                <a:lnTo>
                  <a:pt x="35248" y="75355"/>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825296" y="6452646"/>
            <a:ext cx="95250" cy="0"/>
          </a:xfrm>
          <a:custGeom>
            <a:avLst/>
            <a:gdLst/>
            <a:ahLst/>
            <a:cxnLst/>
            <a:rect l="l" t="t" r="r" b="b"/>
            <a:pathLst>
              <a:path w="95250">
                <a:moveTo>
                  <a:pt x="0" y="0"/>
                </a:moveTo>
                <a:lnTo>
                  <a:pt x="95018" y="0"/>
                </a:lnTo>
              </a:path>
            </a:pathLst>
          </a:custGeom>
          <a:ln w="33077">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825296" y="6469184"/>
            <a:ext cx="35560" cy="37465"/>
          </a:xfrm>
          <a:custGeom>
            <a:avLst/>
            <a:gdLst/>
            <a:ahLst/>
            <a:cxnLst/>
            <a:rect l="l" t="t" r="r" b="b"/>
            <a:pathLst>
              <a:path w="35559" h="37465">
                <a:moveTo>
                  <a:pt x="0" y="0"/>
                </a:moveTo>
                <a:lnTo>
                  <a:pt x="35248" y="0"/>
                </a:lnTo>
                <a:lnTo>
                  <a:pt x="35248" y="36893"/>
                </a:lnTo>
                <a:lnTo>
                  <a:pt x="0" y="36893"/>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825296" y="6521345"/>
            <a:ext cx="86360" cy="0"/>
          </a:xfrm>
          <a:custGeom>
            <a:avLst/>
            <a:gdLst/>
            <a:ahLst/>
            <a:cxnLst/>
            <a:rect l="l" t="t" r="r" b="b"/>
            <a:pathLst>
              <a:path w="86359">
                <a:moveTo>
                  <a:pt x="0" y="0"/>
                </a:moveTo>
                <a:lnTo>
                  <a:pt x="85822" y="0"/>
                </a:lnTo>
              </a:path>
            </a:pathLst>
          </a:custGeom>
          <a:ln w="3053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825296" y="6536611"/>
            <a:ext cx="35560" cy="47625"/>
          </a:xfrm>
          <a:custGeom>
            <a:avLst/>
            <a:gdLst/>
            <a:ahLst/>
            <a:cxnLst/>
            <a:rect l="l" t="t" r="r" b="b"/>
            <a:pathLst>
              <a:path w="35559" h="47625">
                <a:moveTo>
                  <a:pt x="0" y="0"/>
                </a:moveTo>
                <a:lnTo>
                  <a:pt x="35248" y="0"/>
                </a:lnTo>
                <a:lnTo>
                  <a:pt x="35248" y="47071"/>
                </a:lnTo>
                <a:lnTo>
                  <a:pt x="0" y="47071"/>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825296" y="6599585"/>
            <a:ext cx="98425" cy="0"/>
          </a:xfrm>
          <a:custGeom>
            <a:avLst/>
            <a:gdLst/>
            <a:ahLst/>
            <a:cxnLst/>
            <a:rect l="l" t="t" r="r" b="b"/>
            <a:pathLst>
              <a:path w="98425">
                <a:moveTo>
                  <a:pt x="0" y="0"/>
                </a:moveTo>
                <a:lnTo>
                  <a:pt x="98083"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924911" y="6436325"/>
            <a:ext cx="156845" cy="184150"/>
          </a:xfrm>
          <a:custGeom>
            <a:avLst/>
            <a:gdLst/>
            <a:ahLst/>
            <a:cxnLst/>
            <a:rect l="l" t="t" r="r" b="b"/>
            <a:pathLst>
              <a:path w="156844" h="184150">
                <a:moveTo>
                  <a:pt x="35248" y="183776"/>
                </a:moveTo>
                <a:lnTo>
                  <a:pt x="0" y="174548"/>
                </a:lnTo>
                <a:lnTo>
                  <a:pt x="63600" y="0"/>
                </a:lnTo>
                <a:lnTo>
                  <a:pt x="91952" y="0"/>
                </a:lnTo>
                <a:lnTo>
                  <a:pt x="110100" y="49212"/>
                </a:lnTo>
                <a:lnTo>
                  <a:pt x="78160" y="49212"/>
                </a:lnTo>
                <a:lnTo>
                  <a:pt x="56704" y="115340"/>
                </a:lnTo>
                <a:lnTo>
                  <a:pt x="134486" y="115340"/>
                </a:lnTo>
                <a:lnTo>
                  <a:pt x="145828" y="146098"/>
                </a:lnTo>
                <a:lnTo>
                  <a:pt x="47509" y="146098"/>
                </a:lnTo>
                <a:lnTo>
                  <a:pt x="35248" y="183776"/>
                </a:lnTo>
                <a:close/>
              </a:path>
              <a:path w="156844" h="184150">
                <a:moveTo>
                  <a:pt x="134486" y="115340"/>
                </a:moveTo>
                <a:lnTo>
                  <a:pt x="98849" y="115340"/>
                </a:lnTo>
                <a:lnTo>
                  <a:pt x="78160" y="49212"/>
                </a:lnTo>
                <a:lnTo>
                  <a:pt x="110100" y="49212"/>
                </a:lnTo>
                <a:lnTo>
                  <a:pt x="134486" y="115340"/>
                </a:lnTo>
                <a:close/>
              </a:path>
              <a:path w="156844" h="184150">
                <a:moveTo>
                  <a:pt x="121071" y="183776"/>
                </a:moveTo>
                <a:lnTo>
                  <a:pt x="108811" y="146098"/>
                </a:lnTo>
                <a:lnTo>
                  <a:pt x="145828" y="146098"/>
                </a:lnTo>
                <a:lnTo>
                  <a:pt x="156320" y="174548"/>
                </a:lnTo>
                <a:lnTo>
                  <a:pt x="121071" y="18377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1101155" y="6436107"/>
            <a:ext cx="0" cy="147955"/>
          </a:xfrm>
          <a:custGeom>
            <a:avLst/>
            <a:gdLst/>
            <a:ahLst/>
            <a:cxnLst/>
            <a:rect l="l" t="t" r="r" b="b"/>
            <a:pathLst>
              <a:path h="147954">
                <a:moveTo>
                  <a:pt x="0" y="0"/>
                </a:moveTo>
                <a:lnTo>
                  <a:pt x="0" y="147575"/>
                </a:lnTo>
              </a:path>
            </a:pathLst>
          </a:custGeom>
          <a:ln w="35248">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1083530" y="6599585"/>
            <a:ext cx="97155" cy="0"/>
          </a:xfrm>
          <a:custGeom>
            <a:avLst/>
            <a:gdLst/>
            <a:ahLst/>
            <a:cxnLst/>
            <a:rect l="l" t="t" r="r" b="b"/>
            <a:pathLst>
              <a:path w="97155">
                <a:moveTo>
                  <a:pt x="0" y="0"/>
                </a:moveTo>
                <a:lnTo>
                  <a:pt x="96550"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1152495" y="6452473"/>
            <a:ext cx="124460" cy="0"/>
          </a:xfrm>
          <a:custGeom>
            <a:avLst/>
            <a:gdLst/>
            <a:ahLst/>
            <a:cxnLst/>
            <a:rect l="l" t="t" r="r" b="b"/>
            <a:pathLst>
              <a:path w="124459">
                <a:moveTo>
                  <a:pt x="0" y="0"/>
                </a:moveTo>
                <a:lnTo>
                  <a:pt x="124136" y="0"/>
                </a:lnTo>
              </a:path>
            </a:pathLst>
          </a:custGeom>
          <a:ln w="3229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1214946" y="6468621"/>
            <a:ext cx="0" cy="147320"/>
          </a:xfrm>
          <a:custGeom>
            <a:avLst/>
            <a:gdLst/>
            <a:ahLst/>
            <a:cxnLst/>
            <a:rect l="l" t="t" r="r" b="b"/>
            <a:pathLst>
              <a:path h="147320">
                <a:moveTo>
                  <a:pt x="0" y="0"/>
                </a:moveTo>
                <a:lnTo>
                  <a:pt x="0" y="146867"/>
                </a:lnTo>
              </a:path>
            </a:pathLst>
          </a:custGeom>
          <a:ln w="3448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1281996" y="6436107"/>
            <a:ext cx="35560" cy="73025"/>
          </a:xfrm>
          <a:custGeom>
            <a:avLst/>
            <a:gdLst/>
            <a:ahLst/>
            <a:cxnLst/>
            <a:rect l="l" t="t" r="r" b="b"/>
            <a:pathLst>
              <a:path w="35559" h="73025">
                <a:moveTo>
                  <a:pt x="0" y="0"/>
                </a:moveTo>
                <a:lnTo>
                  <a:pt x="35248" y="0"/>
                </a:lnTo>
                <a:lnTo>
                  <a:pt x="35248" y="72515"/>
                </a:lnTo>
                <a:lnTo>
                  <a:pt x="0" y="72515"/>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1281996" y="6524525"/>
            <a:ext cx="127635" cy="0"/>
          </a:xfrm>
          <a:custGeom>
            <a:avLst/>
            <a:gdLst/>
            <a:ahLst/>
            <a:cxnLst/>
            <a:rect l="l" t="t" r="r" b="b"/>
            <a:pathLst>
              <a:path w="127634">
                <a:moveTo>
                  <a:pt x="0" y="0"/>
                </a:moveTo>
                <a:lnTo>
                  <a:pt x="127201"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1281996" y="6540428"/>
            <a:ext cx="35560" cy="75565"/>
          </a:xfrm>
          <a:custGeom>
            <a:avLst/>
            <a:gdLst/>
            <a:ahLst/>
            <a:cxnLst/>
            <a:rect l="l" t="t" r="r" b="b"/>
            <a:pathLst>
              <a:path w="35559" h="75565">
                <a:moveTo>
                  <a:pt x="0" y="0"/>
                </a:moveTo>
                <a:lnTo>
                  <a:pt x="35248" y="0"/>
                </a:lnTo>
                <a:lnTo>
                  <a:pt x="35248" y="75059"/>
                </a:lnTo>
                <a:lnTo>
                  <a:pt x="0" y="75059"/>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1374715" y="6436325"/>
            <a:ext cx="34925" cy="72390"/>
          </a:xfrm>
          <a:custGeom>
            <a:avLst/>
            <a:gdLst/>
            <a:ahLst/>
            <a:cxnLst/>
            <a:rect l="l" t="t" r="r" b="b"/>
            <a:pathLst>
              <a:path w="34925" h="72390">
                <a:moveTo>
                  <a:pt x="34482" y="72280"/>
                </a:moveTo>
                <a:lnTo>
                  <a:pt x="0" y="72280"/>
                </a:lnTo>
                <a:lnTo>
                  <a:pt x="0" y="0"/>
                </a:lnTo>
                <a:lnTo>
                  <a:pt x="34482" y="0"/>
                </a:lnTo>
                <a:lnTo>
                  <a:pt x="34482" y="7228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1374715" y="6540132"/>
            <a:ext cx="34925" cy="75565"/>
          </a:xfrm>
          <a:custGeom>
            <a:avLst/>
            <a:gdLst/>
            <a:ahLst/>
            <a:cxnLst/>
            <a:rect l="l" t="t" r="r" b="b"/>
            <a:pathLst>
              <a:path w="34925" h="75565">
                <a:moveTo>
                  <a:pt x="34482" y="75355"/>
                </a:moveTo>
                <a:lnTo>
                  <a:pt x="0" y="75355"/>
                </a:lnTo>
                <a:lnTo>
                  <a:pt x="0" y="0"/>
                </a:lnTo>
                <a:lnTo>
                  <a:pt x="34482" y="0"/>
                </a:lnTo>
                <a:lnTo>
                  <a:pt x="34482" y="75355"/>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8192833" y="845626"/>
            <a:ext cx="3159627" cy="2697863"/>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10398252" y="1100327"/>
            <a:ext cx="551687" cy="1318259"/>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txBox="1">
            <a:spLocks noGrp="1"/>
          </p:cNvSpPr>
          <p:nvPr>
            <p:ph type="title"/>
          </p:nvPr>
        </p:nvSpPr>
        <p:spPr>
          <a:xfrm>
            <a:off x="981614" y="2388445"/>
            <a:ext cx="9392920" cy="1632585"/>
          </a:xfrm>
          <a:prstGeom prst="rect">
            <a:avLst/>
          </a:prstGeom>
        </p:spPr>
        <p:txBody>
          <a:bodyPr vert="horz" wrap="square" lIns="0" tIns="11430" rIns="0" bIns="0" rtlCol="0">
            <a:spAutoFit/>
          </a:bodyPr>
          <a:lstStyle/>
          <a:p>
            <a:pPr marL="11430" algn="ctr">
              <a:lnSpc>
                <a:spcPts val="6509"/>
              </a:lnSpc>
              <a:spcBef>
                <a:spcPts val="90"/>
              </a:spcBef>
            </a:pPr>
            <a:r>
              <a:rPr sz="5400" spc="-45" dirty="0">
                <a:solidFill>
                  <a:srgbClr val="C00000"/>
                </a:solidFill>
              </a:rPr>
              <a:t>TRENDS </a:t>
            </a:r>
            <a:r>
              <a:rPr sz="5400" spc="-5" dirty="0">
                <a:solidFill>
                  <a:srgbClr val="C00000"/>
                </a:solidFill>
              </a:rPr>
              <a:t>in </a:t>
            </a:r>
            <a:r>
              <a:rPr sz="5700" i="1" spc="-165" dirty="0">
                <a:solidFill>
                  <a:srgbClr val="C00000"/>
                </a:solidFill>
                <a:latin typeface="Calibri Light"/>
                <a:cs typeface="Calibri Light"/>
              </a:rPr>
              <a:t>HIV </a:t>
            </a:r>
            <a:r>
              <a:rPr sz="5700" i="1" spc="-135" dirty="0">
                <a:solidFill>
                  <a:srgbClr val="C00000"/>
                </a:solidFill>
                <a:latin typeface="Calibri Light"/>
                <a:cs typeface="Calibri Light"/>
              </a:rPr>
              <a:t>Care</a:t>
            </a:r>
            <a:r>
              <a:rPr sz="5700" i="1" spc="-500" dirty="0">
                <a:solidFill>
                  <a:srgbClr val="C00000"/>
                </a:solidFill>
                <a:latin typeface="Calibri Light"/>
                <a:cs typeface="Calibri Light"/>
              </a:rPr>
              <a:t> </a:t>
            </a:r>
            <a:r>
              <a:rPr sz="5700" i="1" spc="-185" dirty="0">
                <a:solidFill>
                  <a:srgbClr val="C00000"/>
                </a:solidFill>
                <a:latin typeface="Calibri Light"/>
                <a:cs typeface="Calibri Light"/>
              </a:rPr>
              <a:t>Continuum</a:t>
            </a:r>
            <a:endParaRPr sz="5700">
              <a:latin typeface="Calibri Light"/>
              <a:cs typeface="Calibri Light"/>
            </a:endParaRPr>
          </a:p>
          <a:p>
            <a:pPr algn="ctr">
              <a:lnSpc>
                <a:spcPts val="6150"/>
              </a:lnSpc>
            </a:pPr>
            <a:r>
              <a:rPr sz="5400" spc="-45" dirty="0">
                <a:solidFill>
                  <a:srgbClr val="C00000"/>
                </a:solidFill>
              </a:rPr>
              <a:t>--Palm </a:t>
            </a:r>
            <a:r>
              <a:rPr sz="5400" spc="-35" dirty="0">
                <a:solidFill>
                  <a:srgbClr val="C00000"/>
                </a:solidFill>
              </a:rPr>
              <a:t>Beach </a:t>
            </a:r>
            <a:r>
              <a:rPr sz="5400" spc="-50" dirty="0">
                <a:solidFill>
                  <a:srgbClr val="C00000"/>
                </a:solidFill>
              </a:rPr>
              <a:t>County </a:t>
            </a:r>
            <a:r>
              <a:rPr sz="5400" spc="-35" dirty="0">
                <a:solidFill>
                  <a:srgbClr val="C00000"/>
                </a:solidFill>
              </a:rPr>
              <a:t>2017 </a:t>
            </a:r>
            <a:r>
              <a:rPr sz="5400" spc="-40" dirty="0">
                <a:solidFill>
                  <a:srgbClr val="C00000"/>
                </a:solidFill>
              </a:rPr>
              <a:t>to</a:t>
            </a:r>
            <a:r>
              <a:rPr sz="5400" spc="-445" dirty="0">
                <a:solidFill>
                  <a:srgbClr val="C00000"/>
                </a:solidFill>
              </a:rPr>
              <a:t> </a:t>
            </a:r>
            <a:r>
              <a:rPr sz="5400" spc="-40" dirty="0">
                <a:solidFill>
                  <a:srgbClr val="C00000"/>
                </a:solidFill>
              </a:rPr>
              <a:t>2021</a:t>
            </a:r>
            <a:endParaRPr sz="5400"/>
          </a:p>
        </p:txBody>
      </p:sp>
    </p:spTree>
    <p:extLst>
      <p:ext uri="{BB962C8B-B14F-4D97-AF65-F5344CB8AC3E}">
        <p14:creationId xmlns:p14="http://schemas.microsoft.com/office/powerpoint/2010/main" val="770780843"/>
      </p:ext>
    </p:extLst>
  </p:cSld>
  <p:clrMapOvr>
    <a:masterClrMapping/>
  </p:clrMapOvr>
  <p:timing>
    <p:tnLst>
      <p:par>
        <p:cTn id="1" dur="indefinite" restart="never" nodeType="tmRoot"/>
      </p:par>
    </p:tnLst>
  </p:timing>
</p:sld>
</file>

<file path=ppt/slides/slide25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5915699" y="2679128"/>
            <a:ext cx="3070225" cy="696595"/>
          </a:xfrm>
          <a:prstGeom prst="rect">
            <a:avLst/>
          </a:prstGeom>
        </p:spPr>
        <p:txBody>
          <a:bodyPr vert="horz" wrap="square" lIns="0" tIns="13335" rIns="0" bIns="0" rtlCol="0">
            <a:spAutoFit/>
          </a:bodyPr>
          <a:lstStyle/>
          <a:p>
            <a:pPr marL="12700">
              <a:lnSpc>
                <a:spcPct val="100000"/>
              </a:lnSpc>
              <a:spcBef>
                <a:spcPts val="105"/>
              </a:spcBef>
            </a:pPr>
            <a:r>
              <a:rPr sz="4400" dirty="0">
                <a:solidFill>
                  <a:srgbClr val="000000"/>
                </a:solidFill>
              </a:rPr>
              <a:t>ap </a:t>
            </a:r>
            <a:r>
              <a:rPr sz="4400" spc="-5" dirty="0">
                <a:solidFill>
                  <a:srgbClr val="000000"/>
                </a:solidFill>
              </a:rPr>
              <a:t>of </a:t>
            </a:r>
            <a:r>
              <a:rPr sz="4400" dirty="0">
                <a:solidFill>
                  <a:srgbClr val="000000"/>
                </a:solidFill>
              </a:rPr>
              <a:t>pbc in</a:t>
            </a:r>
            <a:r>
              <a:rPr sz="4400" spc="-80" dirty="0">
                <a:solidFill>
                  <a:srgbClr val="000000"/>
                </a:solidFill>
              </a:rPr>
              <a:t> </a:t>
            </a:r>
            <a:r>
              <a:rPr sz="4400" spc="5" dirty="0">
                <a:solidFill>
                  <a:srgbClr val="000000"/>
                </a:solidFill>
              </a:rPr>
              <a:t>fl</a:t>
            </a:r>
            <a:endParaRPr sz="4400"/>
          </a:p>
        </p:txBody>
      </p:sp>
      <p:sp>
        <p:nvSpPr>
          <p:cNvPr id="3" name="object 3"/>
          <p:cNvSpPr/>
          <p:nvPr/>
        </p:nvSpPr>
        <p:spPr>
          <a:xfrm>
            <a:off x="5905460" y="0"/>
            <a:ext cx="6116424" cy="3809378"/>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7886700" y="3727703"/>
            <a:ext cx="4190999" cy="3086099"/>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929639" y="3619627"/>
            <a:ext cx="492759" cy="0"/>
          </a:xfrm>
          <a:custGeom>
            <a:avLst/>
            <a:gdLst/>
            <a:ahLst/>
            <a:cxnLst/>
            <a:rect l="l" t="t" r="r" b="b"/>
            <a:pathLst>
              <a:path w="492759">
                <a:moveTo>
                  <a:pt x="0" y="0"/>
                </a:moveTo>
                <a:lnTo>
                  <a:pt x="492252" y="0"/>
                </a:lnTo>
              </a:path>
            </a:pathLst>
          </a:custGeom>
          <a:ln w="7619">
            <a:solidFill>
              <a:srgbClr val="0563C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3214116" y="3619627"/>
            <a:ext cx="417830" cy="0"/>
          </a:xfrm>
          <a:custGeom>
            <a:avLst/>
            <a:gdLst/>
            <a:ahLst/>
            <a:cxnLst/>
            <a:rect l="l" t="t" r="r" b="b"/>
            <a:pathLst>
              <a:path w="417829">
                <a:moveTo>
                  <a:pt x="0" y="0"/>
                </a:moveTo>
                <a:lnTo>
                  <a:pt x="417576" y="0"/>
                </a:lnTo>
              </a:path>
            </a:pathLst>
          </a:custGeom>
          <a:ln w="7619">
            <a:solidFill>
              <a:srgbClr val="0563C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txBox="1"/>
          <p:nvPr/>
        </p:nvSpPr>
        <p:spPr>
          <a:xfrm>
            <a:off x="929639" y="2831655"/>
            <a:ext cx="4999355" cy="800735"/>
          </a:xfrm>
          <a:prstGeom prst="rect">
            <a:avLst/>
          </a:prstGeom>
        </p:spPr>
        <p:txBody>
          <a:bodyPr vert="horz" wrap="square" lIns="0" tIns="0" rIns="0" bIns="0" rtlCol="0">
            <a:spAutoFit/>
          </a:bodyPr>
          <a:lstStyle/>
          <a:p>
            <a:pPr marL="0" marR="0" lvl="0" indent="0" algn="l" defTabSz="914400" rtl="0" eaLnBrk="1" fontAlgn="auto" latinLnBrk="0" hangingPunct="1">
              <a:lnSpc>
                <a:spcPts val="4185"/>
              </a:lnSpc>
              <a:spcBef>
                <a:spcPts val="0"/>
              </a:spcBef>
              <a:spcAft>
                <a:spcPts val="0"/>
              </a:spcAft>
              <a:buClrTx/>
              <a:buSzTx/>
              <a:buFontTx/>
              <a:buNone/>
              <a:tabLst/>
              <a:defRPr/>
            </a:pPr>
            <a:r>
              <a:rPr kumimoji="0" sz="4400" b="0" i="0" u="none" strike="noStrike" kern="1200" cap="none" spc="-10" normalizeH="0" baseline="0" noProof="0" dirty="0">
                <a:ln>
                  <a:noFill/>
                </a:ln>
                <a:solidFill>
                  <a:prstClr val="black"/>
                </a:solidFill>
                <a:effectLst/>
                <a:uLnTx/>
                <a:uFillTx/>
                <a:latin typeface="Calibri Light"/>
                <a:ea typeface="+mn-ea"/>
                <a:cs typeface="Calibri Light"/>
              </a:rPr>
              <a:t>Pictures </a:t>
            </a:r>
            <a:r>
              <a:rPr kumimoji="0" sz="4400" b="0" i="0" u="none" strike="noStrike" kern="1200" cap="none" spc="-5" normalizeH="0" baseline="0" noProof="0" dirty="0">
                <a:ln>
                  <a:noFill/>
                </a:ln>
                <a:solidFill>
                  <a:prstClr val="black"/>
                </a:solidFill>
                <a:effectLst/>
                <a:uLnTx/>
                <a:uFillTx/>
                <a:latin typeface="Calibri Light"/>
                <a:ea typeface="+mn-ea"/>
                <a:cs typeface="Calibri Light"/>
              </a:rPr>
              <a:t>of </a:t>
            </a:r>
            <a:r>
              <a:rPr kumimoji="0" sz="4400" b="0" i="0" u="none" strike="noStrike" kern="1200" cap="none" spc="0" normalizeH="0" baseline="0" noProof="0" dirty="0">
                <a:ln>
                  <a:noFill/>
                </a:ln>
                <a:solidFill>
                  <a:prstClr val="black"/>
                </a:solidFill>
                <a:effectLst/>
                <a:uLnTx/>
                <a:uFillTx/>
                <a:latin typeface="Calibri Light"/>
                <a:ea typeface="+mn-ea"/>
                <a:cs typeface="Calibri Light"/>
              </a:rPr>
              <a:t>HIV </a:t>
            </a:r>
            <a:r>
              <a:rPr kumimoji="0" sz="4400" b="0" i="0" u="none" strike="noStrike" kern="1200" cap="none" spc="-15" normalizeH="0" baseline="0" noProof="0" dirty="0">
                <a:ln>
                  <a:noFill/>
                </a:ln>
                <a:solidFill>
                  <a:prstClr val="black"/>
                </a:solidFill>
                <a:effectLst/>
                <a:uLnTx/>
                <a:uFillTx/>
                <a:latin typeface="Calibri Light"/>
                <a:ea typeface="+mn-ea"/>
                <a:cs typeface="Calibri Light"/>
              </a:rPr>
              <a:t>ptts,</a:t>
            </a:r>
            <a:r>
              <a:rPr kumimoji="0" sz="4400" b="0" i="0" u="none" strike="noStrike" kern="1200" cap="none" spc="-75" normalizeH="0" baseline="0" noProof="0" dirty="0">
                <a:ln>
                  <a:noFill/>
                </a:ln>
                <a:solidFill>
                  <a:prstClr val="black"/>
                </a:solidFill>
                <a:effectLst/>
                <a:uLnTx/>
                <a:uFillTx/>
                <a:latin typeface="Calibri Light"/>
                <a:ea typeface="+mn-ea"/>
                <a:cs typeface="Calibri Light"/>
              </a:rPr>
              <a:t> </a:t>
            </a:r>
            <a:r>
              <a:rPr kumimoji="0" sz="4400" b="0" i="0" u="none" strike="noStrike" kern="1200" cap="none" spc="0" normalizeH="0" baseline="0" noProof="0" dirty="0">
                <a:ln>
                  <a:noFill/>
                </a:ln>
                <a:solidFill>
                  <a:prstClr val="black"/>
                </a:solidFill>
                <a:effectLst/>
                <a:uLnTx/>
                <a:uFillTx/>
                <a:latin typeface="Calibri Light"/>
                <a:ea typeface="+mn-ea"/>
                <a:cs typeface="Calibri Light"/>
              </a:rPr>
              <a:t>m</a:t>
            </a:r>
            <a:endParaRPr kumimoji="0" sz="4400" b="0" i="0" u="none" strike="noStrike" kern="1200" cap="none" spc="0" normalizeH="0" baseline="0" noProof="0">
              <a:ln>
                <a:noFill/>
              </a:ln>
              <a:solidFill>
                <a:prstClr val="black"/>
              </a:solidFill>
              <a:effectLst/>
              <a:uLnTx/>
              <a:uFillTx/>
              <a:latin typeface="Calibri Light"/>
              <a:ea typeface="+mn-ea"/>
              <a:cs typeface="Calibri Light"/>
            </a:endParaRPr>
          </a:p>
          <a:p>
            <a:pPr marL="0" marR="0" lvl="0" indent="0" algn="l" defTabSz="914400" rtl="0" eaLnBrk="1" fontAlgn="auto" latinLnBrk="0" hangingPunct="1">
              <a:lnSpc>
                <a:spcPct val="100000"/>
              </a:lnSpc>
              <a:spcBef>
                <a:spcPts val="994"/>
              </a:spcBef>
              <a:spcAft>
                <a:spcPts val="0"/>
              </a:spcAft>
              <a:buClrTx/>
              <a:buSzTx/>
              <a:buFontTx/>
              <a:buNone/>
              <a:tabLst/>
              <a:defRPr/>
            </a:pPr>
            <a:r>
              <a:rPr kumimoji="0" sz="900" b="0" i="0" u="none" strike="noStrike" kern="1200" cap="none" spc="-5" normalizeH="0" baseline="0" noProof="0" dirty="0">
                <a:ln>
                  <a:noFill/>
                </a:ln>
                <a:solidFill>
                  <a:srgbClr val="0563C1"/>
                </a:solidFill>
                <a:effectLst/>
                <a:uLnTx/>
                <a:uFillTx/>
                <a:latin typeface="Calibri"/>
                <a:ea typeface="+mn-ea"/>
                <a:cs typeface="Calibri"/>
                <a:hlinkClick r:id="rId4"/>
              </a:rPr>
              <a:t>This Photo </a:t>
            </a:r>
            <a:r>
              <a:rPr kumimoji="0" sz="900" b="0" i="0" u="none" strike="noStrike" kern="1200" cap="none" spc="-5" normalizeH="0" baseline="0" noProof="0" dirty="0">
                <a:ln>
                  <a:noFill/>
                </a:ln>
                <a:solidFill>
                  <a:prstClr val="black"/>
                </a:solidFill>
                <a:effectLst/>
                <a:uLnTx/>
                <a:uFillTx/>
                <a:latin typeface="Calibri"/>
                <a:ea typeface="+mn-ea"/>
                <a:cs typeface="Calibri"/>
              </a:rPr>
              <a:t>by Unknown Author is licensed under </a:t>
            </a:r>
            <a:r>
              <a:rPr kumimoji="0" sz="900" b="0" i="0" u="none" strike="noStrike" kern="1200" cap="none" spc="-5" normalizeH="0" baseline="0" noProof="0" dirty="0">
                <a:ln>
                  <a:noFill/>
                </a:ln>
                <a:solidFill>
                  <a:srgbClr val="0563C1"/>
                </a:solidFill>
                <a:effectLst/>
                <a:uLnTx/>
                <a:uFillTx/>
                <a:latin typeface="Calibri"/>
                <a:ea typeface="+mn-ea"/>
                <a:cs typeface="Calibri"/>
                <a:hlinkClick r:id="rId5"/>
              </a:rPr>
              <a:t>CC</a:t>
            </a:r>
            <a:r>
              <a:rPr kumimoji="0" sz="900" b="0" i="0" u="none" strike="noStrike" kern="1200" cap="none" spc="80" normalizeH="0" baseline="0" noProof="0" dirty="0">
                <a:ln>
                  <a:noFill/>
                </a:ln>
                <a:solidFill>
                  <a:srgbClr val="0563C1"/>
                </a:solidFill>
                <a:effectLst/>
                <a:uLnTx/>
                <a:uFillTx/>
                <a:latin typeface="Calibri"/>
                <a:ea typeface="+mn-ea"/>
                <a:cs typeface="Calibri"/>
                <a:hlinkClick r:id="rId5"/>
              </a:rPr>
              <a:t> </a:t>
            </a:r>
            <a:r>
              <a:rPr kumimoji="0" sz="900" b="0" i="0" u="none" strike="noStrike" kern="1200" cap="none" spc="-5" normalizeH="0" baseline="0" noProof="0" dirty="0">
                <a:ln>
                  <a:noFill/>
                </a:ln>
                <a:solidFill>
                  <a:srgbClr val="0563C1"/>
                </a:solidFill>
                <a:effectLst/>
                <a:uLnTx/>
                <a:uFillTx/>
                <a:latin typeface="Calibri"/>
                <a:ea typeface="+mn-ea"/>
                <a:cs typeface="Calibri"/>
                <a:hlinkClick r:id="rId5"/>
              </a:rPr>
              <a:t>BY-SA</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8" name="object 8"/>
          <p:cNvSpPr/>
          <p:nvPr/>
        </p:nvSpPr>
        <p:spPr>
          <a:xfrm>
            <a:off x="5039868" y="3928871"/>
            <a:ext cx="2683750" cy="2884931"/>
          </a:xfrm>
          <a:prstGeom prst="rect">
            <a:avLst/>
          </a:prstGeom>
          <a:blipFill>
            <a:blip r:embed="rId6"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0" y="28955"/>
            <a:ext cx="6007607" cy="3855719"/>
          </a:xfrm>
          <a:prstGeom prst="rect">
            <a:avLst/>
          </a:prstGeom>
          <a:blipFill>
            <a:blip r:embed="rId7"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114300" y="3681984"/>
            <a:ext cx="4762499" cy="3147059"/>
          </a:xfrm>
          <a:prstGeom prst="rect">
            <a:avLst/>
          </a:prstGeom>
          <a:blipFill>
            <a:blip r:embed="rId8"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45271139"/>
      </p:ext>
    </p:extLst>
  </p:cSld>
  <p:clrMapOvr>
    <a:masterClrMapping/>
  </p:clrMapOvr>
  <p:timing>
    <p:tnLst>
      <p:par>
        <p:cTn id="1" dur="indefinite" restart="never" nodeType="tmRoot"/>
      </p:par>
    </p:tnLst>
  </p:timing>
</p:sld>
</file>

<file path=ppt/slides/slide25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78739" y="0"/>
            <a:ext cx="11988800" cy="635000"/>
          </a:xfrm>
          <a:prstGeom prst="rect">
            <a:avLst/>
          </a:prstGeom>
        </p:spPr>
        <p:txBody>
          <a:bodyPr vert="horz" wrap="square" lIns="0" tIns="12065" rIns="0" bIns="0" rtlCol="0">
            <a:spAutoFit/>
          </a:bodyPr>
          <a:lstStyle/>
          <a:p>
            <a:pPr marL="12700">
              <a:lnSpc>
                <a:spcPct val="100000"/>
              </a:lnSpc>
              <a:spcBef>
                <a:spcPts val="95"/>
              </a:spcBef>
            </a:pPr>
            <a:r>
              <a:rPr sz="4000" b="1" i="1" spc="-30" dirty="0">
                <a:solidFill>
                  <a:srgbClr val="000000"/>
                </a:solidFill>
                <a:latin typeface="Calibri"/>
                <a:cs typeface="Calibri"/>
              </a:rPr>
              <a:t>Trend</a:t>
            </a:r>
            <a:r>
              <a:rPr sz="4000" b="1" spc="-30" dirty="0">
                <a:solidFill>
                  <a:srgbClr val="000000"/>
                </a:solidFill>
                <a:latin typeface="Calibri"/>
                <a:cs typeface="Calibri"/>
              </a:rPr>
              <a:t>: </a:t>
            </a:r>
            <a:r>
              <a:rPr sz="4000" b="1" spc="-5" dirty="0">
                <a:solidFill>
                  <a:srgbClr val="000000"/>
                </a:solidFill>
                <a:latin typeface="Calibri"/>
                <a:cs typeface="Calibri"/>
              </a:rPr>
              <a:t>HIV Incidence, </a:t>
            </a:r>
            <a:r>
              <a:rPr sz="4000" b="1" spc="-10" dirty="0">
                <a:solidFill>
                  <a:srgbClr val="000000"/>
                </a:solidFill>
                <a:latin typeface="Calibri"/>
                <a:cs typeface="Calibri"/>
              </a:rPr>
              <a:t>Prevalence--2018-2021 </a:t>
            </a:r>
            <a:r>
              <a:rPr sz="4000" b="1" spc="-25" dirty="0">
                <a:solidFill>
                  <a:srgbClr val="000000"/>
                </a:solidFill>
                <a:latin typeface="Calibri"/>
                <a:cs typeface="Calibri"/>
              </a:rPr>
              <a:t>Palm</a:t>
            </a:r>
            <a:r>
              <a:rPr sz="4000" b="1" spc="35" dirty="0">
                <a:solidFill>
                  <a:srgbClr val="000000"/>
                </a:solidFill>
                <a:latin typeface="Calibri"/>
                <a:cs typeface="Calibri"/>
              </a:rPr>
              <a:t> </a:t>
            </a:r>
            <a:r>
              <a:rPr sz="4000" b="1" spc="-5" dirty="0">
                <a:solidFill>
                  <a:srgbClr val="000000"/>
                </a:solidFill>
                <a:latin typeface="Calibri"/>
                <a:cs typeface="Calibri"/>
              </a:rPr>
              <a:t>Beach</a:t>
            </a:r>
            <a:endParaRPr sz="4000">
              <a:latin typeface="Calibri"/>
              <a:cs typeface="Calibri"/>
            </a:endParaRPr>
          </a:p>
        </p:txBody>
      </p:sp>
      <p:graphicFrame>
        <p:nvGraphicFramePr>
          <p:cNvPr id="3" name="object 3"/>
          <p:cNvGraphicFramePr>
            <a:graphicFrameLocks noGrp="1"/>
          </p:cNvGraphicFramePr>
          <p:nvPr/>
        </p:nvGraphicFramePr>
        <p:xfrm>
          <a:off x="365439" y="699769"/>
          <a:ext cx="11483340" cy="6046370"/>
        </p:xfrm>
        <a:graphic>
          <a:graphicData uri="http://schemas.openxmlformats.org/drawingml/2006/table">
            <a:tbl>
              <a:tblPr firstRow="1" bandRow="1">
                <a:tableStyleId>{2D5ABB26-0587-4C30-8999-92F81FD0307C}</a:tableStyleId>
              </a:tblPr>
              <a:tblGrid>
                <a:gridCol w="1413510">
                  <a:extLst>
                    <a:ext uri="{9D8B030D-6E8A-4147-A177-3AD203B41FA5}">
                      <a16:colId xmlns:a16="http://schemas.microsoft.com/office/drawing/2014/main" val="20000"/>
                    </a:ext>
                  </a:extLst>
                </a:gridCol>
                <a:gridCol w="2511425">
                  <a:extLst>
                    <a:ext uri="{9D8B030D-6E8A-4147-A177-3AD203B41FA5}">
                      <a16:colId xmlns:a16="http://schemas.microsoft.com/office/drawing/2014/main" val="20001"/>
                    </a:ext>
                  </a:extLst>
                </a:gridCol>
                <a:gridCol w="2402205">
                  <a:extLst>
                    <a:ext uri="{9D8B030D-6E8A-4147-A177-3AD203B41FA5}">
                      <a16:colId xmlns:a16="http://schemas.microsoft.com/office/drawing/2014/main" val="20002"/>
                    </a:ext>
                  </a:extLst>
                </a:gridCol>
                <a:gridCol w="2511425">
                  <a:extLst>
                    <a:ext uri="{9D8B030D-6E8A-4147-A177-3AD203B41FA5}">
                      <a16:colId xmlns:a16="http://schemas.microsoft.com/office/drawing/2014/main" val="20003"/>
                    </a:ext>
                  </a:extLst>
                </a:gridCol>
                <a:gridCol w="2644775">
                  <a:extLst>
                    <a:ext uri="{9D8B030D-6E8A-4147-A177-3AD203B41FA5}">
                      <a16:colId xmlns:a16="http://schemas.microsoft.com/office/drawing/2014/main" val="20004"/>
                    </a:ext>
                  </a:extLst>
                </a:gridCol>
              </a:tblGrid>
              <a:tr h="1364886">
                <a:tc>
                  <a:txBody>
                    <a:bodyPr/>
                    <a:lstStyle/>
                    <a:p>
                      <a:pPr marL="225425">
                        <a:lnSpc>
                          <a:spcPts val="3725"/>
                        </a:lnSpc>
                      </a:pPr>
                      <a:r>
                        <a:rPr sz="3200" b="1" spc="-55" dirty="0">
                          <a:solidFill>
                            <a:srgbClr val="FFFFFF"/>
                          </a:solidFill>
                          <a:latin typeface="Calibri"/>
                          <a:cs typeface="Calibri"/>
                        </a:rPr>
                        <a:t>PALM</a:t>
                      </a:r>
                      <a:endParaRPr sz="3200">
                        <a:latin typeface="Calibri"/>
                        <a:cs typeface="Calibri"/>
                      </a:endParaRPr>
                    </a:p>
                    <a:p>
                      <a:pPr marL="138430">
                        <a:lnSpc>
                          <a:spcPct val="100000"/>
                        </a:lnSpc>
                        <a:spcBef>
                          <a:spcPts val="265"/>
                        </a:spcBef>
                      </a:pPr>
                      <a:r>
                        <a:rPr sz="3200" b="1" spc="-15" dirty="0">
                          <a:solidFill>
                            <a:srgbClr val="FFFFFF"/>
                          </a:solidFill>
                          <a:latin typeface="Calibri"/>
                          <a:cs typeface="Calibri"/>
                        </a:rPr>
                        <a:t>BEACH</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gn="ctr">
                        <a:lnSpc>
                          <a:spcPts val="3260"/>
                        </a:lnSpc>
                      </a:pPr>
                      <a:r>
                        <a:rPr sz="2800" b="1" spc="-10" dirty="0">
                          <a:solidFill>
                            <a:srgbClr val="FF0000"/>
                          </a:solidFill>
                          <a:latin typeface="Calibri"/>
                          <a:cs typeface="Calibri"/>
                        </a:rPr>
                        <a:t>INCIDENCE</a:t>
                      </a:r>
                      <a:endParaRPr sz="2800">
                        <a:latin typeface="Calibri"/>
                        <a:cs typeface="Calibri"/>
                      </a:endParaRPr>
                    </a:p>
                    <a:p>
                      <a:pPr algn="ctr">
                        <a:lnSpc>
                          <a:spcPct val="100000"/>
                        </a:lnSpc>
                        <a:spcBef>
                          <a:spcPts val="244"/>
                        </a:spcBef>
                      </a:pPr>
                      <a:r>
                        <a:rPr sz="2400" b="1" dirty="0">
                          <a:solidFill>
                            <a:srgbClr val="FFFFFF"/>
                          </a:solidFill>
                          <a:latin typeface="Calibri"/>
                          <a:cs typeface="Calibri"/>
                        </a:rPr>
                        <a:t>( </a:t>
                      </a:r>
                      <a:r>
                        <a:rPr sz="2400" b="1" i="1" spc="-15" dirty="0">
                          <a:solidFill>
                            <a:srgbClr val="FF0000"/>
                          </a:solidFill>
                          <a:latin typeface="Calibri"/>
                          <a:cs typeface="Calibri"/>
                        </a:rPr>
                        <a:t>New </a:t>
                      </a:r>
                      <a:r>
                        <a:rPr sz="2400" b="1" spc="-5" dirty="0">
                          <a:solidFill>
                            <a:srgbClr val="FFFFFF"/>
                          </a:solidFill>
                          <a:latin typeface="Calibri"/>
                          <a:cs typeface="Calibri"/>
                        </a:rPr>
                        <a:t>HIV+AIDS</a:t>
                      </a:r>
                      <a:r>
                        <a:rPr sz="2400" b="1" spc="-35" dirty="0">
                          <a:solidFill>
                            <a:srgbClr val="FFFFFF"/>
                          </a:solidFill>
                          <a:latin typeface="Calibri"/>
                          <a:cs typeface="Calibri"/>
                        </a:rPr>
                        <a:t> </a:t>
                      </a:r>
                      <a:r>
                        <a:rPr sz="2400" b="1" dirty="0">
                          <a:solidFill>
                            <a:srgbClr val="FFFFFF"/>
                          </a:solidFill>
                          <a:latin typeface="Calibri"/>
                          <a:cs typeface="Calibri"/>
                        </a:rPr>
                        <a:t>)</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gn="ctr">
                        <a:lnSpc>
                          <a:spcPts val="2795"/>
                        </a:lnSpc>
                        <a:tabLst>
                          <a:tab pos="1546860" algn="l"/>
                        </a:tabLst>
                      </a:pPr>
                      <a:r>
                        <a:rPr sz="2400" b="1" i="1" spc="-10" dirty="0">
                          <a:solidFill>
                            <a:srgbClr val="FFFFFF"/>
                          </a:solidFill>
                          <a:latin typeface="Calibri"/>
                          <a:cs typeface="Calibri"/>
                        </a:rPr>
                        <a:t>DIAGNOSIS	Rate</a:t>
                      </a:r>
                      <a:endParaRPr sz="2400">
                        <a:latin typeface="Calibri"/>
                        <a:cs typeface="Calibri"/>
                      </a:endParaRPr>
                    </a:p>
                    <a:p>
                      <a:pPr marL="88265" marR="80645" algn="ctr">
                        <a:lnSpc>
                          <a:spcPts val="3080"/>
                        </a:lnSpc>
                        <a:spcBef>
                          <a:spcPts val="125"/>
                        </a:spcBef>
                      </a:pPr>
                      <a:r>
                        <a:rPr sz="2400" b="1" spc="-5" dirty="0">
                          <a:solidFill>
                            <a:srgbClr val="FFFFFF"/>
                          </a:solidFill>
                          <a:latin typeface="Calibri"/>
                          <a:cs typeface="Calibri"/>
                        </a:rPr>
                        <a:t>(100,000 PBC</a:t>
                      </a:r>
                      <a:r>
                        <a:rPr sz="2400" b="1" spc="-75" dirty="0">
                          <a:solidFill>
                            <a:srgbClr val="FFFFFF"/>
                          </a:solidFill>
                          <a:latin typeface="Calibri"/>
                          <a:cs typeface="Calibri"/>
                        </a:rPr>
                        <a:t> </a:t>
                      </a:r>
                      <a:r>
                        <a:rPr sz="2400" b="1" spc="-5" dirty="0">
                          <a:solidFill>
                            <a:srgbClr val="FFFFFF"/>
                          </a:solidFill>
                          <a:latin typeface="Calibri"/>
                          <a:cs typeface="Calibri"/>
                        </a:rPr>
                        <a:t>ppl)  </a:t>
                      </a:r>
                      <a:r>
                        <a:rPr sz="2400" b="1" dirty="0">
                          <a:solidFill>
                            <a:srgbClr val="FFFFFF"/>
                          </a:solidFill>
                          <a:latin typeface="Calibri"/>
                          <a:cs typeface="Calibri"/>
                        </a:rPr>
                        <a:t>( H+A </a:t>
                      </a:r>
                      <a:r>
                        <a:rPr sz="2400" b="1" spc="-5" dirty="0">
                          <a:solidFill>
                            <a:srgbClr val="FFFFFF"/>
                          </a:solidFill>
                          <a:latin typeface="Calibri"/>
                          <a:cs typeface="Calibri"/>
                        </a:rPr>
                        <a:t>New</a:t>
                      </a:r>
                      <a:r>
                        <a:rPr sz="2400" b="1" spc="-65" dirty="0">
                          <a:solidFill>
                            <a:srgbClr val="FFFFFF"/>
                          </a:solidFill>
                          <a:latin typeface="Calibri"/>
                          <a:cs typeface="Calibri"/>
                        </a:rPr>
                        <a:t> </a:t>
                      </a:r>
                      <a:r>
                        <a:rPr sz="2400" b="1" dirty="0">
                          <a:solidFill>
                            <a:srgbClr val="FFFFFF"/>
                          </a:solidFill>
                          <a:latin typeface="Calibri"/>
                          <a:cs typeface="Calibri"/>
                        </a:rPr>
                        <a:t>)</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gn="ctr">
                        <a:lnSpc>
                          <a:spcPts val="3260"/>
                        </a:lnSpc>
                      </a:pPr>
                      <a:r>
                        <a:rPr sz="2800" b="1" spc="-20" dirty="0">
                          <a:solidFill>
                            <a:srgbClr val="FF0000"/>
                          </a:solidFill>
                          <a:latin typeface="Calibri"/>
                          <a:cs typeface="Calibri"/>
                        </a:rPr>
                        <a:t>PREVALENCE</a:t>
                      </a:r>
                      <a:endParaRPr sz="2800">
                        <a:latin typeface="Calibri"/>
                        <a:cs typeface="Calibri"/>
                      </a:endParaRPr>
                    </a:p>
                    <a:p>
                      <a:pPr algn="ctr">
                        <a:lnSpc>
                          <a:spcPct val="100000"/>
                        </a:lnSpc>
                        <a:spcBef>
                          <a:spcPts val="225"/>
                        </a:spcBef>
                      </a:pPr>
                      <a:r>
                        <a:rPr sz="2800" b="1" spc="-5" dirty="0">
                          <a:solidFill>
                            <a:srgbClr val="FFFFFF"/>
                          </a:solidFill>
                          <a:latin typeface="Calibri"/>
                          <a:cs typeface="Calibri"/>
                        </a:rPr>
                        <a:t>(</a:t>
                      </a:r>
                      <a:r>
                        <a:rPr sz="2800" b="1" spc="-5" dirty="0">
                          <a:solidFill>
                            <a:srgbClr val="FF0000"/>
                          </a:solidFill>
                          <a:latin typeface="Calibri"/>
                          <a:cs typeface="Calibri"/>
                        </a:rPr>
                        <a:t>PWH</a:t>
                      </a:r>
                      <a:r>
                        <a:rPr sz="2800" b="1" spc="-5" dirty="0">
                          <a:solidFill>
                            <a:srgbClr val="FFFFFF"/>
                          </a:solidFill>
                          <a:latin typeface="Calibri"/>
                          <a:cs typeface="Calibri"/>
                        </a:rPr>
                        <a:t>)</a:t>
                      </a:r>
                      <a:endParaRPr sz="2800">
                        <a:latin typeface="Calibri"/>
                        <a:cs typeface="Calibri"/>
                      </a:endParaRPr>
                    </a:p>
                    <a:p>
                      <a:pPr algn="ctr">
                        <a:lnSpc>
                          <a:spcPct val="100000"/>
                        </a:lnSpc>
                        <a:spcBef>
                          <a:spcPts val="240"/>
                        </a:spcBef>
                      </a:pPr>
                      <a:r>
                        <a:rPr sz="2800" b="1" spc="-10" dirty="0">
                          <a:solidFill>
                            <a:srgbClr val="FFFFFF"/>
                          </a:solidFill>
                          <a:latin typeface="Calibri"/>
                          <a:cs typeface="Calibri"/>
                        </a:rPr>
                        <a:t>[ongoing</a:t>
                      </a:r>
                      <a:r>
                        <a:rPr sz="2800" b="1" spc="-25" dirty="0">
                          <a:solidFill>
                            <a:srgbClr val="FFFFFF"/>
                          </a:solidFill>
                          <a:latin typeface="Calibri"/>
                          <a:cs typeface="Calibri"/>
                        </a:rPr>
                        <a:t> </a:t>
                      </a:r>
                      <a:r>
                        <a:rPr sz="2800" b="1" spc="-5" dirty="0">
                          <a:solidFill>
                            <a:srgbClr val="FFFFFF"/>
                          </a:solidFill>
                          <a:latin typeface="Calibri"/>
                          <a:cs typeface="Calibri"/>
                        </a:rPr>
                        <a:t>cases]</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marL="635" algn="ctr">
                        <a:lnSpc>
                          <a:spcPts val="3260"/>
                        </a:lnSpc>
                      </a:pPr>
                      <a:r>
                        <a:rPr sz="2800" b="1" spc="-5" dirty="0">
                          <a:solidFill>
                            <a:srgbClr val="FFFFFF"/>
                          </a:solidFill>
                          <a:latin typeface="Calibri"/>
                          <a:cs typeface="Calibri"/>
                        </a:rPr>
                        <a:t>HIV</a:t>
                      </a:r>
                      <a:r>
                        <a:rPr sz="2800" b="1" spc="-65" dirty="0">
                          <a:solidFill>
                            <a:srgbClr val="FFFFFF"/>
                          </a:solidFill>
                          <a:latin typeface="Calibri"/>
                          <a:cs typeface="Calibri"/>
                        </a:rPr>
                        <a:t> </a:t>
                      </a:r>
                      <a:r>
                        <a:rPr sz="2800" b="1" spc="-50" dirty="0">
                          <a:solidFill>
                            <a:srgbClr val="FF0000"/>
                          </a:solidFill>
                          <a:latin typeface="Calibri"/>
                          <a:cs typeface="Calibri"/>
                        </a:rPr>
                        <a:t>DEATHS</a:t>
                      </a:r>
                      <a:endParaRPr sz="2800">
                        <a:latin typeface="Calibri"/>
                        <a:cs typeface="Calibri"/>
                      </a:endParaRPr>
                    </a:p>
                    <a:p>
                      <a:pPr algn="ctr">
                        <a:lnSpc>
                          <a:spcPct val="100000"/>
                        </a:lnSpc>
                        <a:spcBef>
                          <a:spcPts val="225"/>
                        </a:spcBef>
                      </a:pPr>
                      <a:r>
                        <a:rPr sz="2800" b="1" spc="-10" dirty="0">
                          <a:solidFill>
                            <a:srgbClr val="FFFFFF"/>
                          </a:solidFill>
                          <a:latin typeface="Calibri"/>
                          <a:cs typeface="Calibri"/>
                        </a:rPr>
                        <a:t>Death</a:t>
                      </a:r>
                      <a:r>
                        <a:rPr sz="2800" b="1" spc="-75" dirty="0">
                          <a:solidFill>
                            <a:srgbClr val="FFFFFF"/>
                          </a:solidFill>
                          <a:latin typeface="Calibri"/>
                          <a:cs typeface="Calibri"/>
                        </a:rPr>
                        <a:t> </a:t>
                      </a:r>
                      <a:r>
                        <a:rPr sz="2800" b="1" spc="-20" dirty="0">
                          <a:solidFill>
                            <a:srgbClr val="FFFFFF"/>
                          </a:solidFill>
                          <a:latin typeface="Calibri"/>
                          <a:cs typeface="Calibri"/>
                        </a:rPr>
                        <a:t>Rates</a:t>
                      </a:r>
                      <a:endParaRPr sz="2800">
                        <a:latin typeface="Calibri"/>
                        <a:cs typeface="Calibri"/>
                      </a:endParaRPr>
                    </a:p>
                    <a:p>
                      <a:pPr algn="ctr">
                        <a:lnSpc>
                          <a:spcPct val="100000"/>
                        </a:lnSpc>
                        <a:spcBef>
                          <a:spcPts val="259"/>
                        </a:spcBef>
                      </a:pPr>
                      <a:r>
                        <a:rPr sz="2400" b="1" dirty="0">
                          <a:solidFill>
                            <a:srgbClr val="FFFFFF"/>
                          </a:solidFill>
                          <a:latin typeface="Calibri"/>
                          <a:cs typeface="Calibri"/>
                        </a:rPr>
                        <a:t>(</a:t>
                      </a:r>
                      <a:r>
                        <a:rPr sz="2000" b="1" dirty="0">
                          <a:solidFill>
                            <a:srgbClr val="FFFFFF"/>
                          </a:solidFill>
                          <a:latin typeface="Calibri"/>
                          <a:cs typeface="Calibri"/>
                        </a:rPr>
                        <a:t>per 100,000 PBC</a:t>
                      </a:r>
                      <a:r>
                        <a:rPr sz="2000" b="1" spc="-105" dirty="0">
                          <a:solidFill>
                            <a:srgbClr val="FFFFFF"/>
                          </a:solidFill>
                          <a:latin typeface="Calibri"/>
                          <a:cs typeface="Calibri"/>
                        </a:rPr>
                        <a:t> </a:t>
                      </a:r>
                      <a:r>
                        <a:rPr sz="2000" b="1" dirty="0">
                          <a:solidFill>
                            <a:srgbClr val="FFFFFF"/>
                          </a:solidFill>
                          <a:latin typeface="Calibri"/>
                          <a:cs typeface="Calibri"/>
                        </a:rPr>
                        <a:t>ppl.)</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extLst>
                  <a:ext uri="{0D108BD9-81ED-4DB2-BD59-A6C34878D82A}">
                    <a16:rowId xmlns:a16="http://schemas.microsoft.com/office/drawing/2014/main" val="10000"/>
                  </a:ext>
                </a:extLst>
              </a:tr>
              <a:tr h="1170371">
                <a:tc>
                  <a:txBody>
                    <a:bodyPr/>
                    <a:lstStyle/>
                    <a:p>
                      <a:pPr marL="1270" algn="ctr">
                        <a:lnSpc>
                          <a:spcPts val="3725"/>
                        </a:lnSpc>
                      </a:pPr>
                      <a:r>
                        <a:rPr sz="3200" b="1" spc="-5" dirty="0">
                          <a:solidFill>
                            <a:srgbClr val="FFFFFF"/>
                          </a:solidFill>
                          <a:latin typeface="Calibri"/>
                          <a:cs typeface="Calibri"/>
                        </a:rPr>
                        <a:t>2021</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4472C4"/>
                    </a:solidFill>
                  </a:tcPr>
                </a:tc>
                <a:tc>
                  <a:txBody>
                    <a:bodyPr/>
                    <a:lstStyle/>
                    <a:p>
                      <a:pPr marR="186055" algn="r">
                        <a:lnSpc>
                          <a:spcPts val="3725"/>
                        </a:lnSpc>
                      </a:pPr>
                      <a:r>
                        <a:rPr sz="3200" b="1" spc="-5" dirty="0">
                          <a:latin typeface="Calibri"/>
                          <a:cs typeface="Calibri"/>
                        </a:rPr>
                        <a:t>435 </a:t>
                      </a:r>
                      <a:r>
                        <a:rPr sz="3200" dirty="0">
                          <a:latin typeface="Calibri"/>
                          <a:cs typeface="Calibri"/>
                        </a:rPr>
                        <a:t>( </a:t>
                      </a:r>
                      <a:r>
                        <a:rPr sz="3200" spc="-5" dirty="0">
                          <a:latin typeface="Calibri"/>
                          <a:cs typeface="Calibri"/>
                        </a:rPr>
                        <a:t>322-H</a:t>
                      </a:r>
                      <a:r>
                        <a:rPr sz="3200" spc="-50" dirty="0">
                          <a:latin typeface="Calibri"/>
                          <a:cs typeface="Calibri"/>
                        </a:rPr>
                        <a:t> </a:t>
                      </a:r>
                      <a:r>
                        <a:rPr sz="3200" dirty="0">
                          <a:latin typeface="Calibri"/>
                          <a:cs typeface="Calibri"/>
                        </a:rPr>
                        <a:t>;</a:t>
                      </a:r>
                      <a:endParaRPr sz="3200">
                        <a:latin typeface="Calibri"/>
                        <a:cs typeface="Calibri"/>
                      </a:endParaRPr>
                    </a:p>
                    <a:p>
                      <a:pPr marR="236854" algn="r">
                        <a:lnSpc>
                          <a:spcPct val="100000"/>
                        </a:lnSpc>
                        <a:spcBef>
                          <a:spcPts val="265"/>
                        </a:spcBef>
                      </a:pPr>
                      <a:r>
                        <a:rPr sz="3200" spc="-5" dirty="0">
                          <a:latin typeface="Calibri"/>
                          <a:cs typeface="Calibri"/>
                        </a:rPr>
                        <a:t>113-A</a:t>
                      </a:r>
                      <a:r>
                        <a:rPr sz="3200" spc="-85" dirty="0">
                          <a:latin typeface="Calibri"/>
                          <a:cs typeface="Calibri"/>
                        </a:rPr>
                        <a:t> </a:t>
                      </a:r>
                      <a:r>
                        <a:rPr sz="3200" dirty="0">
                          <a:latin typeface="Calibri"/>
                          <a:cs typeface="Calibri"/>
                        </a:rPr>
                        <a:t>)</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marL="344170">
                        <a:lnSpc>
                          <a:spcPts val="3725"/>
                        </a:lnSpc>
                      </a:pPr>
                      <a:r>
                        <a:rPr sz="3200" b="1" spc="-5" dirty="0">
                          <a:latin typeface="Calibri"/>
                          <a:cs typeface="Calibri"/>
                        </a:rPr>
                        <a:t>30 </a:t>
                      </a:r>
                      <a:r>
                        <a:rPr sz="3200" dirty="0">
                          <a:latin typeface="Calibri"/>
                          <a:cs typeface="Calibri"/>
                        </a:rPr>
                        <a:t>( </a:t>
                      </a:r>
                      <a:r>
                        <a:rPr sz="3200" spc="-5" dirty="0">
                          <a:latin typeface="Calibri"/>
                          <a:cs typeface="Calibri"/>
                        </a:rPr>
                        <a:t>22 </a:t>
                      </a:r>
                      <a:r>
                        <a:rPr sz="3200" dirty="0">
                          <a:latin typeface="Calibri"/>
                          <a:cs typeface="Calibri"/>
                        </a:rPr>
                        <a:t>-H</a:t>
                      </a:r>
                      <a:r>
                        <a:rPr sz="3200" spc="-30" dirty="0">
                          <a:latin typeface="Calibri"/>
                          <a:cs typeface="Calibri"/>
                        </a:rPr>
                        <a:t> </a:t>
                      </a:r>
                      <a:r>
                        <a:rPr sz="3200" dirty="0">
                          <a:latin typeface="Calibri"/>
                          <a:cs typeface="Calibri"/>
                        </a:rPr>
                        <a:t>;</a:t>
                      </a:r>
                      <a:endParaRPr sz="3200">
                        <a:latin typeface="Calibri"/>
                        <a:cs typeface="Calibri"/>
                      </a:endParaRPr>
                    </a:p>
                    <a:p>
                      <a:pPr marL="949960">
                        <a:lnSpc>
                          <a:spcPct val="100000"/>
                        </a:lnSpc>
                        <a:spcBef>
                          <a:spcPts val="265"/>
                        </a:spcBef>
                      </a:pPr>
                      <a:r>
                        <a:rPr sz="3200" dirty="0">
                          <a:latin typeface="Calibri"/>
                          <a:cs typeface="Calibri"/>
                        </a:rPr>
                        <a:t>8 -A</a:t>
                      </a:r>
                      <a:r>
                        <a:rPr sz="3200" spc="-45" dirty="0">
                          <a:latin typeface="Calibri"/>
                          <a:cs typeface="Calibri"/>
                        </a:rPr>
                        <a:t> </a:t>
                      </a:r>
                      <a:r>
                        <a:rPr sz="3200" dirty="0">
                          <a:latin typeface="Calibri"/>
                          <a:cs typeface="Calibri"/>
                        </a:rPr>
                        <a:t>)</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marL="635" algn="ctr">
                        <a:lnSpc>
                          <a:spcPts val="3725"/>
                        </a:lnSpc>
                      </a:pPr>
                      <a:r>
                        <a:rPr sz="3200" b="1" spc="-5" dirty="0">
                          <a:latin typeface="Calibri"/>
                          <a:cs typeface="Calibri"/>
                        </a:rPr>
                        <a:t>8,417</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marR="61594" algn="r">
                        <a:lnSpc>
                          <a:spcPts val="3725"/>
                        </a:lnSpc>
                        <a:tabLst>
                          <a:tab pos="654685" algn="l"/>
                          <a:tab pos="1093470" algn="l"/>
                          <a:tab pos="1707514" algn="l"/>
                        </a:tabLst>
                      </a:pPr>
                      <a:r>
                        <a:rPr sz="3200" b="1" spc="-5" dirty="0">
                          <a:latin typeface="Calibri"/>
                          <a:cs typeface="Calibri"/>
                        </a:rPr>
                        <a:t>3</a:t>
                      </a:r>
                      <a:r>
                        <a:rPr sz="3200" b="1" dirty="0">
                          <a:latin typeface="Calibri"/>
                          <a:cs typeface="Calibri"/>
                        </a:rPr>
                        <a:t>9	</a:t>
                      </a:r>
                      <a:r>
                        <a:rPr sz="2800" spc="-5" dirty="0">
                          <a:latin typeface="Calibri"/>
                          <a:cs typeface="Calibri"/>
                        </a:rPr>
                        <a:t>/</a:t>
                      </a:r>
                      <a:r>
                        <a:rPr sz="2800" dirty="0">
                          <a:latin typeface="Calibri"/>
                          <a:cs typeface="Calibri"/>
                        </a:rPr>
                        <a:t>/	</a:t>
                      </a:r>
                      <a:r>
                        <a:rPr sz="2800" spc="-5" dirty="0">
                          <a:latin typeface="Calibri"/>
                          <a:cs typeface="Calibri"/>
                        </a:rPr>
                        <a:t>3</a:t>
                      </a:r>
                      <a:r>
                        <a:rPr sz="2800" dirty="0">
                          <a:latin typeface="Calibri"/>
                          <a:cs typeface="Calibri"/>
                        </a:rPr>
                        <a:t>.0	</a:t>
                      </a:r>
                      <a:r>
                        <a:rPr sz="2800" spc="-5" dirty="0">
                          <a:latin typeface="Calibri"/>
                          <a:cs typeface="Calibri"/>
                        </a:rPr>
                        <a:t>p</a:t>
                      </a:r>
                      <a:r>
                        <a:rPr sz="2800" dirty="0">
                          <a:latin typeface="Calibri"/>
                          <a:cs typeface="Calibri"/>
                        </a:rPr>
                        <a:t>er</a:t>
                      </a:r>
                      <a:endParaRPr sz="2800">
                        <a:latin typeface="Calibri"/>
                        <a:cs typeface="Calibri"/>
                      </a:endParaRPr>
                    </a:p>
                    <a:p>
                      <a:pPr marR="61594" algn="r">
                        <a:lnSpc>
                          <a:spcPct val="100000"/>
                        </a:lnSpc>
                        <a:spcBef>
                          <a:spcPts val="280"/>
                        </a:spcBef>
                      </a:pPr>
                      <a:r>
                        <a:rPr sz="2800" spc="-5" dirty="0">
                          <a:latin typeface="Calibri"/>
                          <a:cs typeface="Calibri"/>
                        </a:rPr>
                        <a:t>100,00</a:t>
                      </a:r>
                      <a:r>
                        <a:rPr sz="2800" dirty="0">
                          <a:latin typeface="Calibri"/>
                          <a:cs typeface="Calibri"/>
                        </a:rPr>
                        <a:t>0</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1"/>
                  </a:ext>
                </a:extLst>
              </a:tr>
              <a:tr h="1170371">
                <a:tc>
                  <a:txBody>
                    <a:bodyPr/>
                    <a:lstStyle/>
                    <a:p>
                      <a:pPr marL="1270" algn="ctr">
                        <a:lnSpc>
                          <a:spcPts val="3725"/>
                        </a:lnSpc>
                      </a:pPr>
                      <a:r>
                        <a:rPr sz="3200" b="1" spc="-5" dirty="0">
                          <a:solidFill>
                            <a:srgbClr val="FFFFFF"/>
                          </a:solidFill>
                          <a:latin typeface="Calibri"/>
                          <a:cs typeface="Calibri"/>
                        </a:rPr>
                        <a:t>2020</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L="192405">
                        <a:lnSpc>
                          <a:spcPts val="3725"/>
                        </a:lnSpc>
                      </a:pPr>
                      <a:r>
                        <a:rPr sz="3200" b="1" spc="-5" dirty="0">
                          <a:latin typeface="Calibri"/>
                          <a:cs typeface="Calibri"/>
                        </a:rPr>
                        <a:t>311 </a:t>
                      </a:r>
                      <a:r>
                        <a:rPr sz="3200" dirty="0">
                          <a:latin typeface="Calibri"/>
                          <a:cs typeface="Calibri"/>
                        </a:rPr>
                        <a:t>( </a:t>
                      </a:r>
                      <a:r>
                        <a:rPr sz="3200" spc="-5" dirty="0">
                          <a:latin typeface="Calibri"/>
                          <a:cs typeface="Calibri"/>
                        </a:rPr>
                        <a:t>222-H</a:t>
                      </a:r>
                      <a:r>
                        <a:rPr sz="3200" spc="-20" dirty="0">
                          <a:latin typeface="Calibri"/>
                          <a:cs typeface="Calibri"/>
                        </a:rPr>
                        <a:t> </a:t>
                      </a:r>
                      <a:r>
                        <a:rPr sz="3200" dirty="0">
                          <a:latin typeface="Calibri"/>
                          <a:cs typeface="Calibri"/>
                        </a:rPr>
                        <a:t>;</a:t>
                      </a:r>
                      <a:endParaRPr sz="3200">
                        <a:latin typeface="Calibri"/>
                        <a:cs typeface="Calibri"/>
                      </a:endParaRPr>
                    </a:p>
                    <a:p>
                      <a:pPr marL="1083945">
                        <a:lnSpc>
                          <a:spcPct val="100000"/>
                        </a:lnSpc>
                        <a:spcBef>
                          <a:spcPts val="265"/>
                        </a:spcBef>
                      </a:pPr>
                      <a:r>
                        <a:rPr sz="3200" spc="-5" dirty="0">
                          <a:latin typeface="Calibri"/>
                          <a:cs typeface="Calibri"/>
                        </a:rPr>
                        <a:t>89-A</a:t>
                      </a:r>
                      <a:r>
                        <a:rPr sz="3200" spc="-15" dirty="0">
                          <a:latin typeface="Calibri"/>
                          <a:cs typeface="Calibri"/>
                        </a:rPr>
                        <a:t> </a:t>
                      </a:r>
                      <a:r>
                        <a:rPr sz="3200" dirty="0">
                          <a:latin typeface="Calibri"/>
                          <a:cs typeface="Calibri"/>
                        </a:rPr>
                        <a:t>)</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343535">
                        <a:lnSpc>
                          <a:spcPts val="3725"/>
                        </a:lnSpc>
                      </a:pPr>
                      <a:r>
                        <a:rPr sz="3200" b="1" spc="-5" dirty="0">
                          <a:latin typeface="Calibri"/>
                          <a:cs typeface="Calibri"/>
                        </a:rPr>
                        <a:t>21 </a:t>
                      </a:r>
                      <a:r>
                        <a:rPr sz="3200" dirty="0">
                          <a:latin typeface="Calibri"/>
                          <a:cs typeface="Calibri"/>
                        </a:rPr>
                        <a:t>( </a:t>
                      </a:r>
                      <a:r>
                        <a:rPr sz="3200" spc="-5" dirty="0">
                          <a:latin typeface="Calibri"/>
                          <a:cs typeface="Calibri"/>
                        </a:rPr>
                        <a:t>15 </a:t>
                      </a:r>
                      <a:r>
                        <a:rPr sz="3200" dirty="0">
                          <a:latin typeface="Calibri"/>
                          <a:cs typeface="Calibri"/>
                        </a:rPr>
                        <a:t>-H</a:t>
                      </a:r>
                      <a:r>
                        <a:rPr sz="3200" spc="-30" dirty="0">
                          <a:latin typeface="Calibri"/>
                          <a:cs typeface="Calibri"/>
                        </a:rPr>
                        <a:t> </a:t>
                      </a:r>
                      <a:r>
                        <a:rPr sz="3200" dirty="0">
                          <a:latin typeface="Calibri"/>
                          <a:cs typeface="Calibri"/>
                        </a:rPr>
                        <a:t>;</a:t>
                      </a:r>
                      <a:endParaRPr sz="3200">
                        <a:latin typeface="Calibri"/>
                        <a:cs typeface="Calibri"/>
                      </a:endParaRPr>
                    </a:p>
                    <a:p>
                      <a:pPr marL="949325">
                        <a:lnSpc>
                          <a:spcPct val="100000"/>
                        </a:lnSpc>
                        <a:spcBef>
                          <a:spcPts val="265"/>
                        </a:spcBef>
                      </a:pPr>
                      <a:r>
                        <a:rPr sz="3200" dirty="0">
                          <a:latin typeface="Calibri"/>
                          <a:cs typeface="Calibri"/>
                        </a:rPr>
                        <a:t>6 -A</a:t>
                      </a:r>
                      <a:r>
                        <a:rPr sz="3200" spc="-45" dirty="0">
                          <a:latin typeface="Calibri"/>
                          <a:cs typeface="Calibri"/>
                        </a:rPr>
                        <a:t> </a:t>
                      </a:r>
                      <a:r>
                        <a:rPr sz="3200" dirty="0">
                          <a:latin typeface="Calibri"/>
                          <a:cs typeface="Calibri"/>
                        </a:rPr>
                        <a:t>)</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3725"/>
                        </a:lnSpc>
                      </a:pPr>
                      <a:r>
                        <a:rPr sz="3200" b="1" spc="-5" dirty="0">
                          <a:latin typeface="Calibri"/>
                          <a:cs typeface="Calibri"/>
                        </a:rPr>
                        <a:t>8,280</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61594" algn="r">
                        <a:lnSpc>
                          <a:spcPts val="3725"/>
                        </a:lnSpc>
                        <a:tabLst>
                          <a:tab pos="665480" algn="l"/>
                          <a:tab pos="1104265" algn="l"/>
                          <a:tab pos="1718310" algn="l"/>
                        </a:tabLst>
                      </a:pPr>
                      <a:r>
                        <a:rPr sz="3200" b="1" spc="-5" dirty="0">
                          <a:latin typeface="Calibri"/>
                          <a:cs typeface="Calibri"/>
                        </a:rPr>
                        <a:t>4</a:t>
                      </a:r>
                      <a:r>
                        <a:rPr sz="3200" b="1" dirty="0">
                          <a:latin typeface="Calibri"/>
                          <a:cs typeface="Calibri"/>
                        </a:rPr>
                        <a:t>8	</a:t>
                      </a:r>
                      <a:r>
                        <a:rPr sz="2800" spc="-5" dirty="0">
                          <a:latin typeface="Calibri"/>
                          <a:cs typeface="Calibri"/>
                        </a:rPr>
                        <a:t>/</a:t>
                      </a:r>
                      <a:r>
                        <a:rPr sz="2800" dirty="0">
                          <a:latin typeface="Calibri"/>
                          <a:cs typeface="Calibri"/>
                        </a:rPr>
                        <a:t>/	</a:t>
                      </a:r>
                      <a:r>
                        <a:rPr sz="2800" spc="-5" dirty="0">
                          <a:latin typeface="Calibri"/>
                          <a:cs typeface="Calibri"/>
                        </a:rPr>
                        <a:t>3</a:t>
                      </a:r>
                      <a:r>
                        <a:rPr sz="2800" dirty="0">
                          <a:latin typeface="Calibri"/>
                          <a:cs typeface="Calibri"/>
                        </a:rPr>
                        <a:t>.9	</a:t>
                      </a:r>
                      <a:r>
                        <a:rPr sz="2800" spc="-5" dirty="0">
                          <a:latin typeface="Calibri"/>
                          <a:cs typeface="Calibri"/>
                        </a:rPr>
                        <a:t>p</a:t>
                      </a:r>
                      <a:r>
                        <a:rPr sz="2800" dirty="0">
                          <a:latin typeface="Calibri"/>
                          <a:cs typeface="Calibri"/>
                        </a:rPr>
                        <a:t>er</a:t>
                      </a:r>
                      <a:endParaRPr sz="2800">
                        <a:latin typeface="Calibri"/>
                        <a:cs typeface="Calibri"/>
                      </a:endParaRPr>
                    </a:p>
                    <a:p>
                      <a:pPr marR="61594" algn="r">
                        <a:lnSpc>
                          <a:spcPct val="100000"/>
                        </a:lnSpc>
                        <a:spcBef>
                          <a:spcPts val="280"/>
                        </a:spcBef>
                      </a:pPr>
                      <a:r>
                        <a:rPr sz="2800" spc="-5" dirty="0">
                          <a:latin typeface="Calibri"/>
                          <a:cs typeface="Calibri"/>
                        </a:rPr>
                        <a:t>100,00</a:t>
                      </a:r>
                      <a:r>
                        <a:rPr sz="2800" dirty="0">
                          <a:latin typeface="Calibri"/>
                          <a:cs typeface="Calibri"/>
                        </a:rPr>
                        <a:t>0</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2"/>
                  </a:ext>
                </a:extLst>
              </a:tr>
              <a:tr h="1170371">
                <a:tc>
                  <a:txBody>
                    <a:bodyPr/>
                    <a:lstStyle/>
                    <a:p>
                      <a:pPr marL="1270" algn="ctr">
                        <a:lnSpc>
                          <a:spcPts val="3725"/>
                        </a:lnSpc>
                      </a:pPr>
                      <a:r>
                        <a:rPr sz="3200" b="1" spc="-5" dirty="0">
                          <a:solidFill>
                            <a:srgbClr val="FFFFFF"/>
                          </a:solidFill>
                          <a:latin typeface="Calibri"/>
                          <a:cs typeface="Calibri"/>
                        </a:rPr>
                        <a:t>2019</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R="186055" algn="r">
                        <a:lnSpc>
                          <a:spcPts val="3725"/>
                        </a:lnSpc>
                      </a:pPr>
                      <a:r>
                        <a:rPr sz="3200" b="1" spc="-5" dirty="0">
                          <a:latin typeface="Calibri"/>
                          <a:cs typeface="Calibri"/>
                        </a:rPr>
                        <a:t>358 </a:t>
                      </a:r>
                      <a:r>
                        <a:rPr sz="3200" dirty="0">
                          <a:latin typeface="Calibri"/>
                          <a:cs typeface="Calibri"/>
                        </a:rPr>
                        <a:t>( </a:t>
                      </a:r>
                      <a:r>
                        <a:rPr sz="3200" spc="-5" dirty="0">
                          <a:latin typeface="Calibri"/>
                          <a:cs typeface="Calibri"/>
                        </a:rPr>
                        <a:t>247-H</a:t>
                      </a:r>
                      <a:r>
                        <a:rPr sz="3200" spc="-50" dirty="0">
                          <a:latin typeface="Calibri"/>
                          <a:cs typeface="Calibri"/>
                        </a:rPr>
                        <a:t> </a:t>
                      </a:r>
                      <a:r>
                        <a:rPr sz="3200" dirty="0">
                          <a:latin typeface="Calibri"/>
                          <a:cs typeface="Calibri"/>
                        </a:rPr>
                        <a:t>;</a:t>
                      </a:r>
                      <a:endParaRPr sz="3200">
                        <a:latin typeface="Calibri"/>
                        <a:cs typeface="Calibri"/>
                      </a:endParaRPr>
                    </a:p>
                    <a:p>
                      <a:pPr marR="283845" algn="r">
                        <a:lnSpc>
                          <a:spcPct val="100000"/>
                        </a:lnSpc>
                        <a:spcBef>
                          <a:spcPts val="265"/>
                        </a:spcBef>
                      </a:pPr>
                      <a:r>
                        <a:rPr sz="3200" spc="-5" dirty="0">
                          <a:latin typeface="Calibri"/>
                          <a:cs typeface="Calibri"/>
                        </a:rPr>
                        <a:t>111-A</a:t>
                      </a:r>
                      <a:r>
                        <a:rPr sz="3200" spc="-85" dirty="0">
                          <a:latin typeface="Calibri"/>
                          <a:cs typeface="Calibri"/>
                        </a:rPr>
                        <a:t> </a:t>
                      </a:r>
                      <a:r>
                        <a:rPr sz="3200" dirty="0">
                          <a:latin typeface="Calibri"/>
                          <a:cs typeface="Calibri"/>
                        </a:rPr>
                        <a:t>)</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L="344170">
                        <a:lnSpc>
                          <a:spcPts val="3725"/>
                        </a:lnSpc>
                      </a:pPr>
                      <a:r>
                        <a:rPr sz="3200" b="1" spc="-5" dirty="0">
                          <a:latin typeface="Calibri"/>
                          <a:cs typeface="Calibri"/>
                        </a:rPr>
                        <a:t>25 </a:t>
                      </a:r>
                      <a:r>
                        <a:rPr sz="3200" dirty="0">
                          <a:latin typeface="Calibri"/>
                          <a:cs typeface="Calibri"/>
                        </a:rPr>
                        <a:t>( </a:t>
                      </a:r>
                      <a:r>
                        <a:rPr sz="3200" spc="-5" dirty="0">
                          <a:latin typeface="Calibri"/>
                          <a:cs typeface="Calibri"/>
                        </a:rPr>
                        <a:t>17 </a:t>
                      </a:r>
                      <a:r>
                        <a:rPr sz="3200" dirty="0">
                          <a:latin typeface="Calibri"/>
                          <a:cs typeface="Calibri"/>
                        </a:rPr>
                        <a:t>-H</a:t>
                      </a:r>
                      <a:r>
                        <a:rPr sz="3200" spc="-30" dirty="0">
                          <a:latin typeface="Calibri"/>
                          <a:cs typeface="Calibri"/>
                        </a:rPr>
                        <a:t> </a:t>
                      </a:r>
                      <a:r>
                        <a:rPr sz="3200" dirty="0">
                          <a:latin typeface="Calibri"/>
                          <a:cs typeface="Calibri"/>
                        </a:rPr>
                        <a:t>;</a:t>
                      </a:r>
                      <a:endParaRPr sz="3200">
                        <a:latin typeface="Calibri"/>
                        <a:cs typeface="Calibri"/>
                      </a:endParaRPr>
                    </a:p>
                    <a:p>
                      <a:pPr marL="902335">
                        <a:lnSpc>
                          <a:spcPct val="100000"/>
                        </a:lnSpc>
                        <a:spcBef>
                          <a:spcPts val="265"/>
                        </a:spcBef>
                      </a:pPr>
                      <a:r>
                        <a:rPr sz="3200" dirty="0">
                          <a:latin typeface="Calibri"/>
                          <a:cs typeface="Calibri"/>
                        </a:rPr>
                        <a:t>8 -A</a:t>
                      </a:r>
                      <a:r>
                        <a:rPr sz="3200" spc="-35" dirty="0">
                          <a:latin typeface="Calibri"/>
                          <a:cs typeface="Calibri"/>
                        </a:rPr>
                        <a:t> </a:t>
                      </a:r>
                      <a:r>
                        <a:rPr sz="3200" dirty="0">
                          <a:latin typeface="Calibri"/>
                          <a:cs typeface="Calibri"/>
                        </a:rPr>
                        <a:t>)</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L="635" algn="ctr">
                        <a:lnSpc>
                          <a:spcPts val="3725"/>
                        </a:lnSpc>
                      </a:pPr>
                      <a:r>
                        <a:rPr sz="3200" b="1" spc="-5" dirty="0">
                          <a:latin typeface="Calibri"/>
                          <a:cs typeface="Calibri"/>
                        </a:rPr>
                        <a:t>8,266</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R="61594" algn="r">
                        <a:lnSpc>
                          <a:spcPts val="3725"/>
                        </a:lnSpc>
                        <a:tabLst>
                          <a:tab pos="665480" algn="l"/>
                          <a:tab pos="1104265" algn="l"/>
                          <a:tab pos="1718310" algn="l"/>
                        </a:tabLst>
                      </a:pPr>
                      <a:r>
                        <a:rPr sz="3200" b="1" spc="-5" dirty="0">
                          <a:latin typeface="Calibri"/>
                          <a:cs typeface="Calibri"/>
                        </a:rPr>
                        <a:t>4</a:t>
                      </a:r>
                      <a:r>
                        <a:rPr sz="3200" b="1" dirty="0">
                          <a:latin typeface="Calibri"/>
                          <a:cs typeface="Calibri"/>
                        </a:rPr>
                        <a:t>5	</a:t>
                      </a:r>
                      <a:r>
                        <a:rPr sz="2800" spc="-5" dirty="0">
                          <a:latin typeface="Calibri"/>
                          <a:cs typeface="Calibri"/>
                        </a:rPr>
                        <a:t>/</a:t>
                      </a:r>
                      <a:r>
                        <a:rPr sz="2800" dirty="0">
                          <a:latin typeface="Calibri"/>
                          <a:cs typeface="Calibri"/>
                        </a:rPr>
                        <a:t>/	</a:t>
                      </a:r>
                      <a:r>
                        <a:rPr sz="2800" spc="-5" dirty="0">
                          <a:latin typeface="Calibri"/>
                          <a:cs typeface="Calibri"/>
                        </a:rPr>
                        <a:t>3</a:t>
                      </a:r>
                      <a:r>
                        <a:rPr sz="2800" dirty="0">
                          <a:latin typeface="Calibri"/>
                          <a:cs typeface="Calibri"/>
                        </a:rPr>
                        <a:t>.1	</a:t>
                      </a:r>
                      <a:r>
                        <a:rPr sz="2800" spc="-5" dirty="0">
                          <a:latin typeface="Calibri"/>
                          <a:cs typeface="Calibri"/>
                        </a:rPr>
                        <a:t>p</a:t>
                      </a:r>
                      <a:r>
                        <a:rPr sz="2800" dirty="0">
                          <a:latin typeface="Calibri"/>
                          <a:cs typeface="Calibri"/>
                        </a:rPr>
                        <a:t>er</a:t>
                      </a:r>
                      <a:endParaRPr sz="2800">
                        <a:latin typeface="Calibri"/>
                        <a:cs typeface="Calibri"/>
                      </a:endParaRPr>
                    </a:p>
                    <a:p>
                      <a:pPr marR="61594" algn="r">
                        <a:lnSpc>
                          <a:spcPct val="100000"/>
                        </a:lnSpc>
                        <a:spcBef>
                          <a:spcPts val="280"/>
                        </a:spcBef>
                      </a:pPr>
                      <a:r>
                        <a:rPr sz="2800" spc="-5" dirty="0">
                          <a:latin typeface="Calibri"/>
                          <a:cs typeface="Calibri"/>
                        </a:rPr>
                        <a:t>100,00</a:t>
                      </a:r>
                      <a:r>
                        <a:rPr sz="2800" dirty="0">
                          <a:latin typeface="Calibri"/>
                          <a:cs typeface="Calibri"/>
                        </a:rPr>
                        <a:t>0</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3"/>
                  </a:ext>
                </a:extLst>
              </a:tr>
              <a:tr h="1170371">
                <a:tc>
                  <a:txBody>
                    <a:bodyPr/>
                    <a:lstStyle/>
                    <a:p>
                      <a:pPr marL="1270" algn="ctr">
                        <a:lnSpc>
                          <a:spcPts val="3725"/>
                        </a:lnSpc>
                      </a:pPr>
                      <a:r>
                        <a:rPr sz="3200" b="1" spc="-5" dirty="0">
                          <a:solidFill>
                            <a:srgbClr val="FFFFFF"/>
                          </a:solidFill>
                          <a:latin typeface="Calibri"/>
                          <a:cs typeface="Calibri"/>
                        </a:rPr>
                        <a:t>2018</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L="192405">
                        <a:lnSpc>
                          <a:spcPts val="3725"/>
                        </a:lnSpc>
                      </a:pPr>
                      <a:r>
                        <a:rPr sz="3200" b="1" spc="-5" dirty="0">
                          <a:latin typeface="Calibri"/>
                          <a:cs typeface="Calibri"/>
                        </a:rPr>
                        <a:t>383 </a:t>
                      </a:r>
                      <a:r>
                        <a:rPr sz="3200" dirty="0">
                          <a:latin typeface="Calibri"/>
                          <a:cs typeface="Calibri"/>
                        </a:rPr>
                        <a:t>( </a:t>
                      </a:r>
                      <a:r>
                        <a:rPr sz="3200" spc="-5" dirty="0">
                          <a:latin typeface="Calibri"/>
                          <a:cs typeface="Calibri"/>
                        </a:rPr>
                        <a:t>287-H</a:t>
                      </a:r>
                      <a:r>
                        <a:rPr sz="3200" spc="-20" dirty="0">
                          <a:latin typeface="Calibri"/>
                          <a:cs typeface="Calibri"/>
                        </a:rPr>
                        <a:t> </a:t>
                      </a:r>
                      <a:r>
                        <a:rPr sz="3200" dirty="0">
                          <a:latin typeface="Calibri"/>
                          <a:cs typeface="Calibri"/>
                        </a:rPr>
                        <a:t>;</a:t>
                      </a:r>
                      <a:endParaRPr sz="3200">
                        <a:latin typeface="Calibri"/>
                        <a:cs typeface="Calibri"/>
                      </a:endParaRPr>
                    </a:p>
                    <a:p>
                      <a:pPr marL="1083945">
                        <a:lnSpc>
                          <a:spcPct val="100000"/>
                        </a:lnSpc>
                        <a:spcBef>
                          <a:spcPts val="265"/>
                        </a:spcBef>
                      </a:pPr>
                      <a:r>
                        <a:rPr sz="3200" spc="-5" dirty="0">
                          <a:latin typeface="Calibri"/>
                          <a:cs typeface="Calibri"/>
                        </a:rPr>
                        <a:t>96-A</a:t>
                      </a:r>
                      <a:r>
                        <a:rPr sz="3200" spc="-15" dirty="0">
                          <a:latin typeface="Calibri"/>
                          <a:cs typeface="Calibri"/>
                        </a:rPr>
                        <a:t> </a:t>
                      </a:r>
                      <a:r>
                        <a:rPr sz="3200" dirty="0">
                          <a:latin typeface="Calibri"/>
                          <a:cs typeface="Calibri"/>
                        </a:rPr>
                        <a:t>)</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343535">
                        <a:lnSpc>
                          <a:spcPts val="3725"/>
                        </a:lnSpc>
                      </a:pPr>
                      <a:r>
                        <a:rPr sz="3200" b="1" spc="-5" dirty="0">
                          <a:latin typeface="Calibri"/>
                          <a:cs typeface="Calibri"/>
                        </a:rPr>
                        <a:t>27 </a:t>
                      </a:r>
                      <a:r>
                        <a:rPr sz="3200" dirty="0">
                          <a:latin typeface="Calibri"/>
                          <a:cs typeface="Calibri"/>
                        </a:rPr>
                        <a:t>( </a:t>
                      </a:r>
                      <a:r>
                        <a:rPr sz="3200" spc="-5" dirty="0">
                          <a:latin typeface="Calibri"/>
                          <a:cs typeface="Calibri"/>
                        </a:rPr>
                        <a:t>20 </a:t>
                      </a:r>
                      <a:r>
                        <a:rPr sz="3200" dirty="0">
                          <a:latin typeface="Calibri"/>
                          <a:cs typeface="Calibri"/>
                        </a:rPr>
                        <a:t>-H</a:t>
                      </a:r>
                      <a:r>
                        <a:rPr sz="3200" spc="-30" dirty="0">
                          <a:latin typeface="Calibri"/>
                          <a:cs typeface="Calibri"/>
                        </a:rPr>
                        <a:t> </a:t>
                      </a:r>
                      <a:r>
                        <a:rPr sz="3200" dirty="0">
                          <a:latin typeface="Calibri"/>
                          <a:cs typeface="Calibri"/>
                        </a:rPr>
                        <a:t>;</a:t>
                      </a:r>
                      <a:endParaRPr sz="3200">
                        <a:latin typeface="Calibri"/>
                        <a:cs typeface="Calibri"/>
                      </a:endParaRPr>
                    </a:p>
                    <a:p>
                      <a:pPr marL="949325">
                        <a:lnSpc>
                          <a:spcPct val="100000"/>
                        </a:lnSpc>
                        <a:spcBef>
                          <a:spcPts val="265"/>
                        </a:spcBef>
                      </a:pPr>
                      <a:r>
                        <a:rPr sz="3200" dirty="0">
                          <a:latin typeface="Calibri"/>
                          <a:cs typeface="Calibri"/>
                        </a:rPr>
                        <a:t>7 -A</a:t>
                      </a:r>
                      <a:r>
                        <a:rPr sz="3200" spc="-45" dirty="0">
                          <a:latin typeface="Calibri"/>
                          <a:cs typeface="Calibri"/>
                        </a:rPr>
                        <a:t> </a:t>
                      </a:r>
                      <a:r>
                        <a:rPr sz="3200" dirty="0">
                          <a:latin typeface="Calibri"/>
                          <a:cs typeface="Calibri"/>
                        </a:rPr>
                        <a:t>)</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3725"/>
                        </a:lnSpc>
                      </a:pPr>
                      <a:r>
                        <a:rPr sz="3200" b="1" spc="-5" dirty="0">
                          <a:latin typeface="Calibri"/>
                          <a:cs typeface="Calibri"/>
                        </a:rPr>
                        <a:t>8,298</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61594" algn="r">
                        <a:lnSpc>
                          <a:spcPts val="3725"/>
                        </a:lnSpc>
                        <a:tabLst>
                          <a:tab pos="665480" algn="l"/>
                          <a:tab pos="1104265" algn="l"/>
                          <a:tab pos="1718310" algn="l"/>
                        </a:tabLst>
                      </a:pPr>
                      <a:r>
                        <a:rPr sz="3200" b="1" spc="-5" dirty="0">
                          <a:latin typeface="Calibri"/>
                          <a:cs typeface="Calibri"/>
                        </a:rPr>
                        <a:t>5</a:t>
                      </a:r>
                      <a:r>
                        <a:rPr sz="3200" b="1" dirty="0">
                          <a:latin typeface="Calibri"/>
                          <a:cs typeface="Calibri"/>
                        </a:rPr>
                        <a:t>3	</a:t>
                      </a:r>
                      <a:r>
                        <a:rPr sz="2800" spc="-5" dirty="0">
                          <a:latin typeface="Calibri"/>
                          <a:cs typeface="Calibri"/>
                        </a:rPr>
                        <a:t>/</a:t>
                      </a:r>
                      <a:r>
                        <a:rPr sz="2800" dirty="0">
                          <a:latin typeface="Calibri"/>
                          <a:cs typeface="Calibri"/>
                        </a:rPr>
                        <a:t>/	</a:t>
                      </a:r>
                      <a:r>
                        <a:rPr sz="2800" spc="-5" dirty="0">
                          <a:latin typeface="Calibri"/>
                          <a:cs typeface="Calibri"/>
                        </a:rPr>
                        <a:t>4</a:t>
                      </a:r>
                      <a:r>
                        <a:rPr sz="2800" dirty="0">
                          <a:latin typeface="Calibri"/>
                          <a:cs typeface="Calibri"/>
                        </a:rPr>
                        <a:t>.1	</a:t>
                      </a:r>
                      <a:r>
                        <a:rPr sz="2800" spc="-5" dirty="0">
                          <a:latin typeface="Calibri"/>
                          <a:cs typeface="Calibri"/>
                        </a:rPr>
                        <a:t>p</a:t>
                      </a:r>
                      <a:r>
                        <a:rPr sz="2800" dirty="0">
                          <a:latin typeface="Calibri"/>
                          <a:cs typeface="Calibri"/>
                        </a:rPr>
                        <a:t>er</a:t>
                      </a:r>
                      <a:endParaRPr sz="2800">
                        <a:latin typeface="Calibri"/>
                        <a:cs typeface="Calibri"/>
                      </a:endParaRPr>
                    </a:p>
                    <a:p>
                      <a:pPr marR="61594" algn="r">
                        <a:lnSpc>
                          <a:spcPct val="100000"/>
                        </a:lnSpc>
                        <a:spcBef>
                          <a:spcPts val="280"/>
                        </a:spcBef>
                      </a:pPr>
                      <a:r>
                        <a:rPr sz="2800" spc="-5" dirty="0">
                          <a:latin typeface="Calibri"/>
                          <a:cs typeface="Calibri"/>
                        </a:rPr>
                        <a:t>100,00</a:t>
                      </a:r>
                      <a:r>
                        <a:rPr sz="2800" dirty="0">
                          <a:latin typeface="Calibri"/>
                          <a:cs typeface="Calibri"/>
                        </a:rPr>
                        <a:t>0</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2853949535"/>
      </p:ext>
    </p:extLst>
  </p:cSld>
  <p:clrMapOvr>
    <a:masterClrMapping/>
  </p:clrMapOvr>
  <p:timing>
    <p:tnLst>
      <p:par>
        <p:cTn id="1" dur="indefinite" restart="never" nodeType="tmRoot"/>
      </p:par>
    </p:tn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371346" y="1357375"/>
            <a:ext cx="149860"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800" b="0" i="0" u="none" strike="noStrike" kern="1200" cap="none" spc="-5" normalizeH="0" baseline="0" noProof="0" dirty="0">
                <a:ln>
                  <a:noFill/>
                </a:ln>
                <a:solidFill>
                  <a:prstClr val="black"/>
                </a:solidFill>
                <a:effectLst/>
                <a:uLnTx/>
                <a:uFillTx/>
                <a:latin typeface="Arial"/>
                <a:ea typeface="+mn-ea"/>
                <a:cs typeface="Arial"/>
              </a:rPr>
              <a:t>•</a:t>
            </a:r>
            <a:endParaRPr kumimoji="0" sz="2800" b="0" i="0" u="none" strike="noStrike" kern="1200" cap="none" spc="0" normalizeH="0" baseline="0" noProof="0">
              <a:ln>
                <a:noFill/>
              </a:ln>
              <a:solidFill>
                <a:prstClr val="black"/>
              </a:solidFill>
              <a:effectLst/>
              <a:uLnTx/>
              <a:uFillTx/>
              <a:latin typeface="Arial"/>
              <a:ea typeface="+mn-ea"/>
              <a:cs typeface="Arial"/>
            </a:endParaRPr>
          </a:p>
        </p:txBody>
      </p:sp>
      <p:sp>
        <p:nvSpPr>
          <p:cNvPr id="3" name="object 3"/>
          <p:cNvSpPr txBox="1">
            <a:spLocks noGrp="1"/>
          </p:cNvSpPr>
          <p:nvPr>
            <p:ph type="title"/>
          </p:nvPr>
        </p:nvSpPr>
        <p:spPr>
          <a:xfrm>
            <a:off x="601973" y="374666"/>
            <a:ext cx="11045825" cy="667385"/>
          </a:xfrm>
          <a:prstGeom prst="rect">
            <a:avLst/>
          </a:prstGeom>
        </p:spPr>
        <p:txBody>
          <a:bodyPr vert="horz" wrap="square" lIns="0" tIns="13970" rIns="0" bIns="0" rtlCol="0">
            <a:spAutoFit/>
          </a:bodyPr>
          <a:lstStyle/>
          <a:p>
            <a:pPr marL="12700">
              <a:lnSpc>
                <a:spcPct val="100000"/>
              </a:lnSpc>
              <a:spcBef>
                <a:spcPts val="110"/>
              </a:spcBef>
            </a:pPr>
            <a:r>
              <a:rPr sz="4000" spc="-5" dirty="0"/>
              <a:t>5 </a:t>
            </a:r>
            <a:r>
              <a:rPr sz="4000" spc="-105" dirty="0"/>
              <a:t>yr-</a:t>
            </a:r>
            <a:r>
              <a:rPr sz="4200" i="1" spc="-105" dirty="0">
                <a:latin typeface="Calibri Light"/>
                <a:cs typeface="Calibri Light"/>
              </a:rPr>
              <a:t>Trends</a:t>
            </a:r>
            <a:r>
              <a:rPr sz="4000" spc="-105" dirty="0"/>
              <a:t>: </a:t>
            </a:r>
            <a:r>
              <a:rPr sz="4000" spc="-30" dirty="0">
                <a:solidFill>
                  <a:srgbClr val="000000"/>
                </a:solidFill>
              </a:rPr>
              <a:t>New </a:t>
            </a:r>
            <a:r>
              <a:rPr sz="4000" spc="-70" dirty="0">
                <a:solidFill>
                  <a:srgbClr val="000000"/>
                </a:solidFill>
              </a:rPr>
              <a:t>HIV/AIDS</a:t>
            </a:r>
            <a:r>
              <a:rPr sz="4000" spc="-70" dirty="0"/>
              <a:t>, </a:t>
            </a:r>
            <a:r>
              <a:rPr sz="4000" spc="-35" dirty="0">
                <a:solidFill>
                  <a:srgbClr val="000000"/>
                </a:solidFill>
              </a:rPr>
              <a:t>PWH</a:t>
            </a:r>
            <a:r>
              <a:rPr sz="4000" spc="-35" dirty="0"/>
              <a:t>, </a:t>
            </a:r>
            <a:r>
              <a:rPr sz="4000" spc="-20" dirty="0"/>
              <a:t>HIV </a:t>
            </a:r>
            <a:r>
              <a:rPr sz="4000" spc="-35" dirty="0">
                <a:solidFill>
                  <a:srgbClr val="000000"/>
                </a:solidFill>
              </a:rPr>
              <a:t>Deaths</a:t>
            </a:r>
            <a:r>
              <a:rPr sz="4000" spc="-35" dirty="0"/>
              <a:t>-2021</a:t>
            </a:r>
            <a:r>
              <a:rPr sz="4000" spc="-265" dirty="0"/>
              <a:t> </a:t>
            </a:r>
            <a:r>
              <a:rPr sz="4000" spc="-25" dirty="0"/>
              <a:t>PBC</a:t>
            </a:r>
            <a:endParaRPr sz="4000">
              <a:latin typeface="Calibri Light"/>
              <a:cs typeface="Calibri Light"/>
            </a:endParaRPr>
          </a:p>
        </p:txBody>
      </p:sp>
      <p:sp>
        <p:nvSpPr>
          <p:cNvPr id="4" name="object 4"/>
          <p:cNvSpPr/>
          <p:nvPr/>
        </p:nvSpPr>
        <p:spPr>
          <a:xfrm>
            <a:off x="1207008" y="3000755"/>
            <a:ext cx="3846829" cy="0"/>
          </a:xfrm>
          <a:custGeom>
            <a:avLst/>
            <a:gdLst/>
            <a:ahLst/>
            <a:cxnLst/>
            <a:rect l="l" t="t" r="r" b="b"/>
            <a:pathLst>
              <a:path w="3846829">
                <a:moveTo>
                  <a:pt x="0" y="0"/>
                </a:moveTo>
                <a:lnTo>
                  <a:pt x="384657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1207008" y="2810255"/>
            <a:ext cx="3846829" cy="0"/>
          </a:xfrm>
          <a:custGeom>
            <a:avLst/>
            <a:gdLst/>
            <a:ahLst/>
            <a:cxnLst/>
            <a:rect l="l" t="t" r="r" b="b"/>
            <a:pathLst>
              <a:path w="3846829">
                <a:moveTo>
                  <a:pt x="0" y="0"/>
                </a:moveTo>
                <a:lnTo>
                  <a:pt x="384657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1207008" y="2619755"/>
            <a:ext cx="3846829" cy="0"/>
          </a:xfrm>
          <a:custGeom>
            <a:avLst/>
            <a:gdLst/>
            <a:ahLst/>
            <a:cxnLst/>
            <a:rect l="l" t="t" r="r" b="b"/>
            <a:pathLst>
              <a:path w="3846829">
                <a:moveTo>
                  <a:pt x="0" y="0"/>
                </a:moveTo>
                <a:lnTo>
                  <a:pt x="384657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1207008" y="2430779"/>
            <a:ext cx="3846829" cy="0"/>
          </a:xfrm>
          <a:custGeom>
            <a:avLst/>
            <a:gdLst/>
            <a:ahLst/>
            <a:cxnLst/>
            <a:rect l="l" t="t" r="r" b="b"/>
            <a:pathLst>
              <a:path w="3846829">
                <a:moveTo>
                  <a:pt x="0" y="0"/>
                </a:moveTo>
                <a:lnTo>
                  <a:pt x="384657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1207008" y="2049779"/>
            <a:ext cx="3846829" cy="0"/>
          </a:xfrm>
          <a:custGeom>
            <a:avLst/>
            <a:gdLst/>
            <a:ahLst/>
            <a:cxnLst/>
            <a:rect l="l" t="t" r="r" b="b"/>
            <a:pathLst>
              <a:path w="3846829">
                <a:moveTo>
                  <a:pt x="0" y="0"/>
                </a:moveTo>
                <a:lnTo>
                  <a:pt x="384657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1207008" y="1860804"/>
            <a:ext cx="3846829" cy="0"/>
          </a:xfrm>
          <a:custGeom>
            <a:avLst/>
            <a:gdLst/>
            <a:ahLst/>
            <a:cxnLst/>
            <a:rect l="l" t="t" r="r" b="b"/>
            <a:pathLst>
              <a:path w="3846829">
                <a:moveTo>
                  <a:pt x="0" y="0"/>
                </a:moveTo>
                <a:lnTo>
                  <a:pt x="384657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1207008" y="3189732"/>
            <a:ext cx="3846829" cy="0"/>
          </a:xfrm>
          <a:custGeom>
            <a:avLst/>
            <a:gdLst/>
            <a:ahLst/>
            <a:cxnLst/>
            <a:rect l="l" t="t" r="r" b="b"/>
            <a:pathLst>
              <a:path w="3846829">
                <a:moveTo>
                  <a:pt x="0" y="0"/>
                </a:moveTo>
                <a:lnTo>
                  <a:pt x="384657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1591817" y="1966722"/>
            <a:ext cx="3077210" cy="379730"/>
          </a:xfrm>
          <a:custGeom>
            <a:avLst/>
            <a:gdLst/>
            <a:ahLst/>
            <a:cxnLst/>
            <a:rect l="l" t="t" r="r" b="b"/>
            <a:pathLst>
              <a:path w="3077210" h="379730">
                <a:moveTo>
                  <a:pt x="0" y="86867"/>
                </a:moveTo>
                <a:lnTo>
                  <a:pt x="769620" y="132587"/>
                </a:lnTo>
                <a:lnTo>
                  <a:pt x="1539240" y="284987"/>
                </a:lnTo>
                <a:lnTo>
                  <a:pt x="2308860" y="379475"/>
                </a:lnTo>
                <a:lnTo>
                  <a:pt x="3076956" y="0"/>
                </a:lnTo>
              </a:path>
            </a:pathLst>
          </a:custGeom>
          <a:ln w="28574">
            <a:solidFill>
              <a:srgbClr val="FFC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txBox="1"/>
          <p:nvPr/>
        </p:nvSpPr>
        <p:spPr>
          <a:xfrm>
            <a:off x="1471941" y="1774158"/>
            <a:ext cx="240665" cy="19367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100" b="0" i="0" u="none" strike="noStrike" kern="1200" cap="none" spc="0" normalizeH="0" baseline="0" noProof="0" dirty="0">
                <a:ln>
                  <a:noFill/>
                </a:ln>
                <a:solidFill>
                  <a:srgbClr val="3E3E3E"/>
                </a:solidFill>
                <a:effectLst/>
                <a:uLnTx/>
                <a:uFillTx/>
                <a:latin typeface="Calibri"/>
                <a:ea typeface="+mn-ea"/>
                <a:cs typeface="Calibri"/>
              </a:rPr>
              <a:t>299</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13" name="object 13"/>
          <p:cNvSpPr txBox="1"/>
          <p:nvPr/>
        </p:nvSpPr>
        <p:spPr>
          <a:xfrm>
            <a:off x="2241262" y="1819725"/>
            <a:ext cx="240665" cy="19367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100" b="0" i="0" u="none" strike="noStrike" kern="1200" cap="none" spc="0" normalizeH="0" baseline="0" noProof="0" dirty="0">
                <a:ln>
                  <a:noFill/>
                </a:ln>
                <a:solidFill>
                  <a:srgbClr val="3E3E3E"/>
                </a:solidFill>
                <a:effectLst/>
                <a:uLnTx/>
                <a:uFillTx/>
                <a:latin typeface="Calibri"/>
                <a:ea typeface="+mn-ea"/>
                <a:cs typeface="Calibri"/>
              </a:rPr>
              <a:t>287</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14" name="object 14"/>
          <p:cNvSpPr txBox="1"/>
          <p:nvPr/>
        </p:nvSpPr>
        <p:spPr>
          <a:xfrm>
            <a:off x="3010584" y="1971711"/>
            <a:ext cx="240665" cy="19367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100" b="0" i="0" u="none" strike="noStrike" kern="1200" cap="none" spc="0" normalizeH="0" baseline="0" noProof="0" dirty="0">
                <a:ln>
                  <a:noFill/>
                </a:ln>
                <a:solidFill>
                  <a:srgbClr val="3E3E3E"/>
                </a:solidFill>
                <a:effectLst/>
                <a:uLnTx/>
                <a:uFillTx/>
                <a:latin typeface="Calibri"/>
                <a:ea typeface="+mn-ea"/>
                <a:cs typeface="Calibri"/>
              </a:rPr>
              <a:t>247</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15" name="object 15"/>
          <p:cNvSpPr txBox="1"/>
          <p:nvPr/>
        </p:nvSpPr>
        <p:spPr>
          <a:xfrm>
            <a:off x="852362" y="1724945"/>
            <a:ext cx="238760" cy="1545590"/>
          </a:xfrm>
          <a:prstGeom prst="rect">
            <a:avLst/>
          </a:prstGeom>
        </p:spPr>
        <p:txBody>
          <a:bodyPr vert="horz" wrap="square" lIns="0" tIns="34925" rIns="0" bIns="0" rtlCol="0">
            <a:spAutoFit/>
          </a:bodyPr>
          <a:lstStyle/>
          <a:p>
            <a:pPr marL="0" marR="5080" lvl="0" indent="0" algn="r" defTabSz="914400" rtl="0" eaLnBrk="1" fontAlgn="auto" latinLnBrk="0" hangingPunct="1">
              <a:lnSpc>
                <a:spcPct val="100000"/>
              </a:lnSpc>
              <a:spcBef>
                <a:spcPts val="275"/>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3</a:t>
            </a:r>
            <a:r>
              <a:rPr kumimoji="0" sz="1100" b="0" i="0" u="none" strike="noStrike" kern="1200" cap="none" spc="0" normalizeH="0" baseline="0" noProof="0" dirty="0">
                <a:ln>
                  <a:noFill/>
                </a:ln>
                <a:solidFill>
                  <a:srgbClr val="595958"/>
                </a:solidFill>
                <a:effectLst/>
                <a:uLnTx/>
                <a:uFillTx/>
                <a:latin typeface="Calibri"/>
                <a:ea typeface="+mn-ea"/>
                <a:cs typeface="Calibri"/>
              </a:rPr>
              <a:t>50</a:t>
            </a:r>
            <a:endParaRPr kumimoji="0" sz="110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175"/>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3</a:t>
            </a:r>
            <a:r>
              <a:rPr kumimoji="0" sz="1100" b="0" i="0" u="none" strike="noStrike" kern="1200" cap="none" spc="0" normalizeH="0" baseline="0" noProof="0" dirty="0">
                <a:ln>
                  <a:noFill/>
                </a:ln>
                <a:solidFill>
                  <a:srgbClr val="595958"/>
                </a:solidFill>
                <a:effectLst/>
                <a:uLnTx/>
                <a:uFillTx/>
                <a:latin typeface="Calibri"/>
                <a:ea typeface="+mn-ea"/>
                <a:cs typeface="Calibri"/>
              </a:rPr>
              <a:t>00</a:t>
            </a:r>
            <a:endParaRPr kumimoji="0" sz="110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175"/>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2</a:t>
            </a:r>
            <a:r>
              <a:rPr kumimoji="0" sz="1100" b="0" i="0" u="none" strike="noStrike" kern="1200" cap="none" spc="0" normalizeH="0" baseline="0" noProof="0" dirty="0">
                <a:ln>
                  <a:noFill/>
                </a:ln>
                <a:solidFill>
                  <a:srgbClr val="595958"/>
                </a:solidFill>
                <a:effectLst/>
                <a:uLnTx/>
                <a:uFillTx/>
                <a:latin typeface="Calibri"/>
                <a:ea typeface="+mn-ea"/>
                <a:cs typeface="Calibri"/>
              </a:rPr>
              <a:t>50</a:t>
            </a:r>
            <a:endParaRPr kumimoji="0" sz="110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175"/>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2</a:t>
            </a:r>
            <a:r>
              <a:rPr kumimoji="0" sz="1100" b="0" i="0" u="none" strike="noStrike" kern="1200" cap="none" spc="0" normalizeH="0" baseline="0" noProof="0" dirty="0">
                <a:ln>
                  <a:noFill/>
                </a:ln>
                <a:solidFill>
                  <a:srgbClr val="595958"/>
                </a:solidFill>
                <a:effectLst/>
                <a:uLnTx/>
                <a:uFillTx/>
                <a:latin typeface="Calibri"/>
                <a:ea typeface="+mn-ea"/>
                <a:cs typeface="Calibri"/>
              </a:rPr>
              <a:t>00</a:t>
            </a:r>
            <a:endParaRPr kumimoji="0" sz="110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175"/>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1</a:t>
            </a:r>
            <a:r>
              <a:rPr kumimoji="0" sz="1100" b="0" i="0" u="none" strike="noStrike" kern="1200" cap="none" spc="0" normalizeH="0" baseline="0" noProof="0" dirty="0">
                <a:ln>
                  <a:noFill/>
                </a:ln>
                <a:solidFill>
                  <a:srgbClr val="595958"/>
                </a:solidFill>
                <a:effectLst/>
                <a:uLnTx/>
                <a:uFillTx/>
                <a:latin typeface="Calibri"/>
                <a:ea typeface="+mn-ea"/>
                <a:cs typeface="Calibri"/>
              </a:rPr>
              <a:t>50</a:t>
            </a:r>
            <a:endParaRPr kumimoji="0" sz="110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180"/>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1</a:t>
            </a:r>
            <a:r>
              <a:rPr kumimoji="0" sz="1100" b="0" i="0" u="none" strike="noStrike" kern="1200" cap="none" spc="0" normalizeH="0" baseline="0" noProof="0" dirty="0">
                <a:ln>
                  <a:noFill/>
                </a:ln>
                <a:solidFill>
                  <a:srgbClr val="595958"/>
                </a:solidFill>
                <a:effectLst/>
                <a:uLnTx/>
                <a:uFillTx/>
                <a:latin typeface="Calibri"/>
                <a:ea typeface="+mn-ea"/>
                <a:cs typeface="Calibri"/>
              </a:rPr>
              <a:t>00</a:t>
            </a:r>
            <a:endParaRPr kumimoji="0" sz="1100" b="0" i="0" u="none" strike="noStrike" kern="1200" cap="none" spc="0" normalizeH="0" baseline="0" noProof="0">
              <a:ln>
                <a:noFill/>
              </a:ln>
              <a:solidFill>
                <a:prstClr val="black"/>
              </a:solidFill>
              <a:effectLst/>
              <a:uLnTx/>
              <a:uFillTx/>
              <a:latin typeface="Calibri"/>
              <a:ea typeface="+mn-ea"/>
              <a:cs typeface="Calibri"/>
            </a:endParaRPr>
          </a:p>
          <a:p>
            <a:pPr marL="0" marR="6350" lvl="0" indent="0" algn="r" defTabSz="914400" rtl="0" eaLnBrk="1" fontAlgn="auto" latinLnBrk="0" hangingPunct="1">
              <a:lnSpc>
                <a:spcPct val="100000"/>
              </a:lnSpc>
              <a:spcBef>
                <a:spcPts val="175"/>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50</a:t>
            </a:r>
            <a:endParaRPr kumimoji="0" sz="110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175"/>
              </a:spcBef>
              <a:spcAft>
                <a:spcPts val="0"/>
              </a:spcAft>
              <a:buClrTx/>
              <a:buSzTx/>
              <a:buFontTx/>
              <a:buNone/>
              <a:tabLst/>
              <a:defRPr/>
            </a:pPr>
            <a:r>
              <a:rPr kumimoji="0" sz="1100" b="0" i="0" u="none" strike="noStrike" kern="1200" cap="none" spc="0" normalizeH="0" baseline="0" noProof="0" dirty="0">
                <a:ln>
                  <a:noFill/>
                </a:ln>
                <a:solidFill>
                  <a:srgbClr val="595958"/>
                </a:solidFill>
                <a:effectLst/>
                <a:uLnTx/>
                <a:uFillTx/>
                <a:latin typeface="Calibri"/>
                <a:ea typeface="+mn-ea"/>
                <a:cs typeface="Calibri"/>
              </a:rPr>
              <a:t>0</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16" name="object 16"/>
          <p:cNvSpPr txBox="1"/>
          <p:nvPr/>
        </p:nvSpPr>
        <p:spPr>
          <a:xfrm>
            <a:off x="1399073" y="3281006"/>
            <a:ext cx="38544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2017</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7" name="object 17"/>
          <p:cNvSpPr txBox="1"/>
          <p:nvPr/>
        </p:nvSpPr>
        <p:spPr>
          <a:xfrm>
            <a:off x="2168472" y="3281006"/>
            <a:ext cx="38544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2018</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8" name="object 18"/>
          <p:cNvSpPr txBox="1"/>
          <p:nvPr/>
        </p:nvSpPr>
        <p:spPr>
          <a:xfrm>
            <a:off x="2937872" y="3281006"/>
            <a:ext cx="38544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2019</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9" name="object 19"/>
          <p:cNvSpPr txBox="1"/>
          <p:nvPr/>
        </p:nvSpPr>
        <p:spPr>
          <a:xfrm>
            <a:off x="3707270" y="3281006"/>
            <a:ext cx="38544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2020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0" name="object 20"/>
          <p:cNvSpPr txBox="1"/>
          <p:nvPr/>
        </p:nvSpPr>
        <p:spPr>
          <a:xfrm>
            <a:off x="4476670" y="3281006"/>
            <a:ext cx="38544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2021</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1" name="object 21"/>
          <p:cNvSpPr/>
          <p:nvPr/>
        </p:nvSpPr>
        <p:spPr>
          <a:xfrm>
            <a:off x="7418831" y="2907792"/>
            <a:ext cx="3720465" cy="0"/>
          </a:xfrm>
          <a:custGeom>
            <a:avLst/>
            <a:gdLst/>
            <a:ahLst/>
            <a:cxnLst/>
            <a:rect l="l" t="t" r="r" b="b"/>
            <a:pathLst>
              <a:path w="3720465">
                <a:moveTo>
                  <a:pt x="0" y="0"/>
                </a:moveTo>
                <a:lnTo>
                  <a:pt x="37200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7418831" y="2540507"/>
            <a:ext cx="3720465" cy="0"/>
          </a:xfrm>
          <a:custGeom>
            <a:avLst/>
            <a:gdLst/>
            <a:ahLst/>
            <a:cxnLst/>
            <a:rect l="l" t="t" r="r" b="b"/>
            <a:pathLst>
              <a:path w="3720465">
                <a:moveTo>
                  <a:pt x="0" y="0"/>
                </a:moveTo>
                <a:lnTo>
                  <a:pt x="37200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7418831" y="2174748"/>
            <a:ext cx="3720465" cy="0"/>
          </a:xfrm>
          <a:custGeom>
            <a:avLst/>
            <a:gdLst/>
            <a:ahLst/>
            <a:cxnLst/>
            <a:rect l="l" t="t" r="r" b="b"/>
            <a:pathLst>
              <a:path w="3720465">
                <a:moveTo>
                  <a:pt x="0" y="0"/>
                </a:moveTo>
                <a:lnTo>
                  <a:pt x="37200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7418831" y="1808988"/>
            <a:ext cx="3720465" cy="0"/>
          </a:xfrm>
          <a:custGeom>
            <a:avLst/>
            <a:gdLst/>
            <a:ahLst/>
            <a:cxnLst/>
            <a:rect l="l" t="t" r="r" b="b"/>
            <a:pathLst>
              <a:path w="3720465">
                <a:moveTo>
                  <a:pt x="0" y="0"/>
                </a:moveTo>
                <a:lnTo>
                  <a:pt x="37200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7418831" y="3273552"/>
            <a:ext cx="3720465" cy="0"/>
          </a:xfrm>
          <a:custGeom>
            <a:avLst/>
            <a:gdLst/>
            <a:ahLst/>
            <a:cxnLst/>
            <a:rect l="l" t="t" r="r" b="b"/>
            <a:pathLst>
              <a:path w="3720465">
                <a:moveTo>
                  <a:pt x="0" y="0"/>
                </a:moveTo>
                <a:lnTo>
                  <a:pt x="37200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7791450" y="2181605"/>
            <a:ext cx="2976880" cy="440690"/>
          </a:xfrm>
          <a:custGeom>
            <a:avLst/>
            <a:gdLst/>
            <a:ahLst/>
            <a:cxnLst/>
            <a:rect l="l" t="t" r="r" b="b"/>
            <a:pathLst>
              <a:path w="2976879" h="440689">
                <a:moveTo>
                  <a:pt x="0" y="0"/>
                </a:moveTo>
                <a:lnTo>
                  <a:pt x="743712" y="388620"/>
                </a:lnTo>
                <a:lnTo>
                  <a:pt x="1487424" y="278892"/>
                </a:lnTo>
                <a:lnTo>
                  <a:pt x="2232660" y="440436"/>
                </a:lnTo>
                <a:lnTo>
                  <a:pt x="2976372" y="263652"/>
                </a:lnTo>
              </a:path>
            </a:pathLst>
          </a:custGeom>
          <a:ln w="28575">
            <a:solidFill>
              <a:srgbClr val="ED7D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txBox="1"/>
          <p:nvPr/>
        </p:nvSpPr>
        <p:spPr>
          <a:xfrm>
            <a:off x="7671454" y="1902452"/>
            <a:ext cx="240665" cy="19367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100" b="0" i="0" u="none" strike="noStrike" kern="1200" cap="none" spc="0" normalizeH="0" baseline="0" noProof="0" dirty="0">
                <a:ln>
                  <a:noFill/>
                </a:ln>
                <a:solidFill>
                  <a:srgbClr val="3E3E3E"/>
                </a:solidFill>
                <a:effectLst/>
                <a:uLnTx/>
                <a:uFillTx/>
                <a:latin typeface="Calibri"/>
                <a:ea typeface="+mn-ea"/>
                <a:cs typeface="Calibri"/>
              </a:rPr>
              <a:t>149</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28" name="object 28"/>
          <p:cNvSpPr txBox="1"/>
          <p:nvPr/>
        </p:nvSpPr>
        <p:spPr>
          <a:xfrm>
            <a:off x="8450589" y="2290548"/>
            <a:ext cx="168910" cy="19367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100" b="0" i="0" u="none" strike="noStrike" kern="1200" cap="none" spc="0" normalizeH="0" baseline="0" noProof="0" dirty="0">
                <a:ln>
                  <a:noFill/>
                </a:ln>
                <a:solidFill>
                  <a:srgbClr val="3E3E3E"/>
                </a:solidFill>
                <a:effectLst/>
                <a:uLnTx/>
                <a:uFillTx/>
                <a:latin typeface="Calibri"/>
                <a:ea typeface="+mn-ea"/>
                <a:cs typeface="Calibri"/>
              </a:rPr>
              <a:t>96</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29" name="object 29"/>
          <p:cNvSpPr txBox="1"/>
          <p:nvPr/>
        </p:nvSpPr>
        <p:spPr>
          <a:xfrm>
            <a:off x="9159481" y="2180765"/>
            <a:ext cx="240665" cy="19367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100" b="0" i="0" u="none" strike="noStrike" kern="1200" cap="none" spc="0" normalizeH="0" baseline="0" noProof="0" dirty="0">
                <a:ln>
                  <a:noFill/>
                </a:ln>
                <a:solidFill>
                  <a:srgbClr val="3E3E3E"/>
                </a:solidFill>
                <a:effectLst/>
                <a:uLnTx/>
                <a:uFillTx/>
                <a:latin typeface="Calibri"/>
                <a:ea typeface="+mn-ea"/>
                <a:cs typeface="Calibri"/>
              </a:rPr>
              <a:t>111</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30" name="object 30"/>
          <p:cNvSpPr txBox="1"/>
          <p:nvPr/>
        </p:nvSpPr>
        <p:spPr>
          <a:xfrm>
            <a:off x="9938617" y="2341864"/>
            <a:ext cx="168910" cy="19367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100" b="0" i="0" u="none" strike="noStrike" kern="1200" cap="none" spc="0" normalizeH="0" baseline="0" noProof="0" dirty="0">
                <a:ln>
                  <a:noFill/>
                </a:ln>
                <a:solidFill>
                  <a:srgbClr val="3E3E3E"/>
                </a:solidFill>
                <a:effectLst/>
                <a:uLnTx/>
                <a:uFillTx/>
                <a:latin typeface="Calibri"/>
                <a:ea typeface="+mn-ea"/>
                <a:cs typeface="Calibri"/>
              </a:rPr>
              <a:t>89</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31" name="object 31"/>
          <p:cNvSpPr txBox="1"/>
          <p:nvPr/>
        </p:nvSpPr>
        <p:spPr>
          <a:xfrm>
            <a:off x="10647509" y="2166043"/>
            <a:ext cx="240665" cy="19367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100" b="0" i="0" u="none" strike="noStrike" kern="1200" cap="none" spc="0" normalizeH="0" baseline="0" noProof="0" dirty="0">
                <a:ln>
                  <a:noFill/>
                </a:ln>
                <a:solidFill>
                  <a:srgbClr val="3E3E3E"/>
                </a:solidFill>
                <a:effectLst/>
                <a:uLnTx/>
                <a:uFillTx/>
                <a:latin typeface="Calibri"/>
                <a:ea typeface="+mn-ea"/>
                <a:cs typeface="Calibri"/>
              </a:rPr>
              <a:t>113</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32" name="object 32"/>
          <p:cNvSpPr txBox="1"/>
          <p:nvPr/>
        </p:nvSpPr>
        <p:spPr>
          <a:xfrm>
            <a:off x="7206243" y="3159977"/>
            <a:ext cx="96520" cy="19367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100" b="0" i="0" u="none" strike="noStrike" kern="1200" cap="none" spc="0" normalizeH="0" baseline="0" noProof="0" dirty="0">
                <a:ln>
                  <a:noFill/>
                </a:ln>
                <a:solidFill>
                  <a:srgbClr val="595958"/>
                </a:solidFill>
                <a:effectLst/>
                <a:uLnTx/>
                <a:uFillTx/>
                <a:latin typeface="Calibri"/>
                <a:ea typeface="+mn-ea"/>
                <a:cs typeface="Calibri"/>
              </a:rPr>
              <a:t>0</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33" name="object 33"/>
          <p:cNvSpPr txBox="1"/>
          <p:nvPr/>
        </p:nvSpPr>
        <p:spPr>
          <a:xfrm>
            <a:off x="7135438" y="2793754"/>
            <a:ext cx="165735" cy="19367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50</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34" name="object 34"/>
          <p:cNvSpPr txBox="1"/>
          <p:nvPr/>
        </p:nvSpPr>
        <p:spPr>
          <a:xfrm>
            <a:off x="7064633" y="2427531"/>
            <a:ext cx="238760" cy="19367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1</a:t>
            </a:r>
            <a:r>
              <a:rPr kumimoji="0" sz="1100" b="0" i="0" u="none" strike="noStrike" kern="1200" cap="none" spc="0" normalizeH="0" baseline="0" noProof="0" dirty="0">
                <a:ln>
                  <a:noFill/>
                </a:ln>
                <a:solidFill>
                  <a:srgbClr val="595958"/>
                </a:solidFill>
                <a:effectLst/>
                <a:uLnTx/>
                <a:uFillTx/>
                <a:latin typeface="Calibri"/>
                <a:ea typeface="+mn-ea"/>
                <a:cs typeface="Calibri"/>
              </a:rPr>
              <a:t>00</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35" name="object 35"/>
          <p:cNvSpPr txBox="1"/>
          <p:nvPr/>
        </p:nvSpPr>
        <p:spPr>
          <a:xfrm>
            <a:off x="1194308" y="2066632"/>
            <a:ext cx="6108700" cy="19367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tab pos="2597785" algn="l"/>
                <a:tab pos="3858895" algn="l"/>
                <a:tab pos="5882640" algn="l"/>
              </a:tabLst>
              <a:defRPr/>
            </a:pPr>
            <a:r>
              <a:rPr kumimoji="0" sz="1100" b="0" i="0" u="sng" strike="noStrike" kern="1200" cap="none" spc="0" normalizeH="0" baseline="0" noProof="0" dirty="0">
                <a:ln>
                  <a:noFill/>
                </a:ln>
                <a:solidFill>
                  <a:srgbClr val="3E3E3E"/>
                </a:solidFill>
                <a:effectLst/>
                <a:uLnTx/>
                <a:uFill>
                  <a:solidFill>
                    <a:srgbClr val="DADADA"/>
                  </a:solidFill>
                </a:uFill>
                <a:latin typeface="Calibri"/>
                <a:ea typeface="+mn-ea"/>
                <a:cs typeface="Calibri"/>
              </a:rPr>
              <a:t> 	222	</a:t>
            </a:r>
            <a:r>
              <a:rPr kumimoji="0" sz="1100" b="0" i="0" u="none" strike="noStrike" kern="1200" cap="none" spc="0" normalizeH="0" baseline="0" noProof="0" dirty="0">
                <a:ln>
                  <a:noFill/>
                </a:ln>
                <a:solidFill>
                  <a:srgbClr val="3E3E3E"/>
                </a:solidFill>
                <a:effectLst/>
                <a:uLnTx/>
                <a:uFillTx/>
                <a:latin typeface="Calibri"/>
                <a:ea typeface="+mn-ea"/>
                <a:cs typeface="Calibri"/>
              </a:rPr>
              <a:t>	</a:t>
            </a:r>
            <a:r>
              <a:rPr kumimoji="0" sz="1650" b="0" i="0" u="none" strike="noStrike" kern="1200" cap="none" spc="-15" normalizeH="0" baseline="2525" noProof="0" dirty="0">
                <a:ln>
                  <a:noFill/>
                </a:ln>
                <a:solidFill>
                  <a:srgbClr val="595958"/>
                </a:solidFill>
                <a:effectLst/>
                <a:uLnTx/>
                <a:uFillTx/>
                <a:latin typeface="Calibri"/>
                <a:ea typeface="+mn-ea"/>
                <a:cs typeface="Calibri"/>
              </a:rPr>
              <a:t>1</a:t>
            </a:r>
            <a:r>
              <a:rPr kumimoji="0" sz="1650" b="0" i="0" u="none" strike="noStrike" kern="1200" cap="none" spc="0" normalizeH="0" baseline="2525" noProof="0" dirty="0">
                <a:ln>
                  <a:noFill/>
                </a:ln>
                <a:solidFill>
                  <a:srgbClr val="595958"/>
                </a:solidFill>
                <a:effectLst/>
                <a:uLnTx/>
                <a:uFillTx/>
                <a:latin typeface="Calibri"/>
                <a:ea typeface="+mn-ea"/>
                <a:cs typeface="Calibri"/>
              </a:rPr>
              <a:t>50</a:t>
            </a:r>
            <a:endParaRPr kumimoji="0" sz="1650" b="0" i="0" u="none" strike="noStrike" kern="1200" cap="none" spc="0" normalizeH="0" baseline="2525" noProof="0">
              <a:ln>
                <a:noFill/>
              </a:ln>
              <a:solidFill>
                <a:prstClr val="black"/>
              </a:solidFill>
              <a:effectLst/>
              <a:uLnTx/>
              <a:uFillTx/>
              <a:latin typeface="Calibri"/>
              <a:ea typeface="+mn-ea"/>
              <a:cs typeface="Calibri"/>
            </a:endParaRPr>
          </a:p>
        </p:txBody>
      </p:sp>
      <p:sp>
        <p:nvSpPr>
          <p:cNvPr id="36" name="object 36"/>
          <p:cNvSpPr txBox="1"/>
          <p:nvPr/>
        </p:nvSpPr>
        <p:spPr>
          <a:xfrm>
            <a:off x="4549226" y="1695084"/>
            <a:ext cx="2753995" cy="19367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tab pos="2527935" algn="l"/>
              </a:tabLst>
              <a:defRPr/>
            </a:pPr>
            <a:r>
              <a:rPr kumimoji="0" sz="1650" b="0" i="0" u="none" strike="noStrike" kern="1200" cap="none" spc="0" normalizeH="0" baseline="2525" noProof="0" dirty="0">
                <a:ln>
                  <a:noFill/>
                </a:ln>
                <a:solidFill>
                  <a:srgbClr val="3E3E3E"/>
                </a:solidFill>
                <a:effectLst/>
                <a:uLnTx/>
                <a:uFillTx/>
                <a:latin typeface="Calibri"/>
                <a:ea typeface="+mn-ea"/>
                <a:cs typeface="Calibri"/>
              </a:rPr>
              <a:t>322	</a:t>
            </a:r>
            <a:r>
              <a:rPr kumimoji="0" sz="1100" b="0" i="0" u="none" strike="noStrike" kern="1200" cap="none" spc="-10" normalizeH="0" baseline="0" noProof="0" dirty="0">
                <a:ln>
                  <a:noFill/>
                </a:ln>
                <a:solidFill>
                  <a:srgbClr val="595958"/>
                </a:solidFill>
                <a:effectLst/>
                <a:uLnTx/>
                <a:uFillTx/>
                <a:latin typeface="Calibri"/>
                <a:ea typeface="+mn-ea"/>
                <a:cs typeface="Calibri"/>
              </a:rPr>
              <a:t>2</a:t>
            </a:r>
            <a:r>
              <a:rPr kumimoji="0" sz="1100" b="0" i="0" u="none" strike="noStrike" kern="1200" cap="none" spc="0" normalizeH="0" baseline="0" noProof="0" dirty="0">
                <a:ln>
                  <a:noFill/>
                </a:ln>
                <a:solidFill>
                  <a:srgbClr val="595958"/>
                </a:solidFill>
                <a:effectLst/>
                <a:uLnTx/>
                <a:uFillTx/>
                <a:latin typeface="Calibri"/>
                <a:ea typeface="+mn-ea"/>
                <a:cs typeface="Calibri"/>
              </a:rPr>
              <a:t>00</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37" name="object 37"/>
          <p:cNvSpPr txBox="1"/>
          <p:nvPr/>
        </p:nvSpPr>
        <p:spPr>
          <a:xfrm>
            <a:off x="7598523" y="3364415"/>
            <a:ext cx="38544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2017</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8" name="object 38"/>
          <p:cNvSpPr txBox="1"/>
          <p:nvPr/>
        </p:nvSpPr>
        <p:spPr>
          <a:xfrm>
            <a:off x="8342553" y="3364415"/>
            <a:ext cx="38544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2018</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9" name="object 39"/>
          <p:cNvSpPr txBox="1"/>
          <p:nvPr/>
        </p:nvSpPr>
        <p:spPr>
          <a:xfrm>
            <a:off x="9086585" y="3364415"/>
            <a:ext cx="38544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2019</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40" name="object 40"/>
          <p:cNvSpPr txBox="1"/>
          <p:nvPr/>
        </p:nvSpPr>
        <p:spPr>
          <a:xfrm>
            <a:off x="9830616" y="3364415"/>
            <a:ext cx="38544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2020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41" name="object 41"/>
          <p:cNvSpPr txBox="1"/>
          <p:nvPr/>
        </p:nvSpPr>
        <p:spPr>
          <a:xfrm>
            <a:off x="10574647" y="3364415"/>
            <a:ext cx="38544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2021</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42" name="object 42"/>
          <p:cNvSpPr txBox="1"/>
          <p:nvPr/>
        </p:nvSpPr>
        <p:spPr>
          <a:xfrm>
            <a:off x="2561444" y="1389882"/>
            <a:ext cx="707009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tab pos="6118225" algn="l"/>
              </a:tabLst>
              <a:defRPr/>
            </a:pPr>
            <a:r>
              <a:rPr kumimoji="0" sz="1800" b="1" i="0" u="none" strike="noStrike" kern="1200" cap="none" spc="-5" normalizeH="0" baseline="0" noProof="0" dirty="0">
                <a:ln>
                  <a:noFill/>
                </a:ln>
                <a:solidFill>
                  <a:srgbClr val="595958"/>
                </a:solidFill>
                <a:effectLst/>
                <a:uLnTx/>
                <a:uFillTx/>
                <a:latin typeface="Calibri"/>
                <a:ea typeface="+mn-ea"/>
                <a:cs typeface="Calibri"/>
              </a:rPr>
              <a:t>New</a:t>
            </a:r>
            <a:r>
              <a:rPr kumimoji="0" sz="1800" b="1" i="0" u="none" strike="noStrike" kern="1200" cap="none" spc="-10" normalizeH="0" baseline="0" noProof="0" dirty="0">
                <a:ln>
                  <a:noFill/>
                </a:ln>
                <a:solidFill>
                  <a:srgbClr val="595958"/>
                </a:solidFill>
                <a:effectLst/>
                <a:uLnTx/>
                <a:uFillTx/>
                <a:latin typeface="Calibri"/>
                <a:ea typeface="+mn-ea"/>
                <a:cs typeface="Calibri"/>
              </a:rPr>
              <a:t> </a:t>
            </a:r>
            <a:r>
              <a:rPr kumimoji="0" sz="1800" b="1" i="0" u="none" strike="noStrike" kern="1200" cap="none" spc="0" normalizeH="0" baseline="0" noProof="0" dirty="0">
                <a:ln>
                  <a:noFill/>
                </a:ln>
                <a:solidFill>
                  <a:srgbClr val="595958"/>
                </a:solidFill>
                <a:effectLst/>
                <a:uLnTx/>
                <a:uFillTx/>
                <a:latin typeface="Calibri"/>
                <a:ea typeface="+mn-ea"/>
                <a:cs typeface="Calibri"/>
              </a:rPr>
              <a:t>HIV	</a:t>
            </a:r>
            <a:r>
              <a:rPr kumimoji="0" sz="1800" b="1" i="0" u="none" strike="noStrike" kern="1200" cap="none" spc="-5" normalizeH="0" baseline="0" noProof="0" dirty="0">
                <a:ln>
                  <a:noFill/>
                </a:ln>
                <a:solidFill>
                  <a:srgbClr val="595958"/>
                </a:solidFill>
                <a:effectLst/>
                <a:uLnTx/>
                <a:uFillTx/>
                <a:latin typeface="Calibri"/>
                <a:ea typeface="+mn-ea"/>
                <a:cs typeface="Calibri"/>
              </a:rPr>
              <a:t>New</a:t>
            </a:r>
            <a:r>
              <a:rPr kumimoji="0" sz="1800" b="1" i="0" u="none" strike="noStrike" kern="1200" cap="none" spc="-80" normalizeH="0" baseline="0" noProof="0" dirty="0">
                <a:ln>
                  <a:noFill/>
                </a:ln>
                <a:solidFill>
                  <a:srgbClr val="595958"/>
                </a:solidFill>
                <a:effectLst/>
                <a:uLnTx/>
                <a:uFillTx/>
                <a:latin typeface="Calibri"/>
                <a:ea typeface="+mn-ea"/>
                <a:cs typeface="Calibri"/>
              </a:rPr>
              <a:t> </a:t>
            </a:r>
            <a:r>
              <a:rPr kumimoji="0" sz="1800" b="1" i="0" u="none" strike="noStrike" kern="1200" cap="none" spc="0" normalizeH="0" baseline="0" noProof="0" dirty="0">
                <a:ln>
                  <a:noFill/>
                </a:ln>
                <a:solidFill>
                  <a:srgbClr val="595958"/>
                </a:solidFill>
                <a:effectLst/>
                <a:uLnTx/>
                <a:uFillTx/>
                <a:latin typeface="Calibri"/>
                <a:ea typeface="+mn-ea"/>
                <a:cs typeface="Calibri"/>
              </a:rPr>
              <a:t>AIDS</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3" name="object 43"/>
          <p:cNvSpPr/>
          <p:nvPr/>
        </p:nvSpPr>
        <p:spPr>
          <a:xfrm>
            <a:off x="1313688" y="5507735"/>
            <a:ext cx="3797935" cy="0"/>
          </a:xfrm>
          <a:custGeom>
            <a:avLst/>
            <a:gdLst/>
            <a:ahLst/>
            <a:cxnLst/>
            <a:rect l="l" t="t" r="r" b="b"/>
            <a:pathLst>
              <a:path w="3797935">
                <a:moveTo>
                  <a:pt x="0" y="0"/>
                </a:moveTo>
                <a:lnTo>
                  <a:pt x="37978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4" name="object 44"/>
          <p:cNvSpPr/>
          <p:nvPr/>
        </p:nvSpPr>
        <p:spPr>
          <a:xfrm>
            <a:off x="1313688" y="5285232"/>
            <a:ext cx="3797935" cy="0"/>
          </a:xfrm>
          <a:custGeom>
            <a:avLst/>
            <a:gdLst/>
            <a:ahLst/>
            <a:cxnLst/>
            <a:rect l="l" t="t" r="r" b="b"/>
            <a:pathLst>
              <a:path w="3797935">
                <a:moveTo>
                  <a:pt x="0" y="0"/>
                </a:moveTo>
                <a:lnTo>
                  <a:pt x="37978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5" name="object 45"/>
          <p:cNvSpPr/>
          <p:nvPr/>
        </p:nvSpPr>
        <p:spPr>
          <a:xfrm>
            <a:off x="1313688" y="5064252"/>
            <a:ext cx="3797935" cy="0"/>
          </a:xfrm>
          <a:custGeom>
            <a:avLst/>
            <a:gdLst/>
            <a:ahLst/>
            <a:cxnLst/>
            <a:rect l="l" t="t" r="r" b="b"/>
            <a:pathLst>
              <a:path w="3797935">
                <a:moveTo>
                  <a:pt x="0" y="0"/>
                </a:moveTo>
                <a:lnTo>
                  <a:pt x="37978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6" name="object 46"/>
          <p:cNvSpPr/>
          <p:nvPr/>
        </p:nvSpPr>
        <p:spPr>
          <a:xfrm>
            <a:off x="1313688" y="4841747"/>
            <a:ext cx="3797935" cy="0"/>
          </a:xfrm>
          <a:custGeom>
            <a:avLst/>
            <a:gdLst/>
            <a:ahLst/>
            <a:cxnLst/>
            <a:rect l="l" t="t" r="r" b="b"/>
            <a:pathLst>
              <a:path w="3797935">
                <a:moveTo>
                  <a:pt x="0" y="0"/>
                </a:moveTo>
                <a:lnTo>
                  <a:pt x="37978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7" name="object 47"/>
          <p:cNvSpPr/>
          <p:nvPr/>
        </p:nvSpPr>
        <p:spPr>
          <a:xfrm>
            <a:off x="1313688" y="4620767"/>
            <a:ext cx="3797935" cy="0"/>
          </a:xfrm>
          <a:custGeom>
            <a:avLst/>
            <a:gdLst/>
            <a:ahLst/>
            <a:cxnLst/>
            <a:rect l="l" t="t" r="r" b="b"/>
            <a:pathLst>
              <a:path w="3797935">
                <a:moveTo>
                  <a:pt x="0" y="0"/>
                </a:moveTo>
                <a:lnTo>
                  <a:pt x="37978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8" name="object 48"/>
          <p:cNvSpPr/>
          <p:nvPr/>
        </p:nvSpPr>
        <p:spPr>
          <a:xfrm>
            <a:off x="1313688" y="4398264"/>
            <a:ext cx="3797935" cy="0"/>
          </a:xfrm>
          <a:custGeom>
            <a:avLst/>
            <a:gdLst/>
            <a:ahLst/>
            <a:cxnLst/>
            <a:rect l="l" t="t" r="r" b="b"/>
            <a:pathLst>
              <a:path w="3797935">
                <a:moveTo>
                  <a:pt x="0" y="0"/>
                </a:moveTo>
                <a:lnTo>
                  <a:pt x="37978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9" name="object 49"/>
          <p:cNvSpPr/>
          <p:nvPr/>
        </p:nvSpPr>
        <p:spPr>
          <a:xfrm>
            <a:off x="1313688" y="5728715"/>
            <a:ext cx="3797935" cy="0"/>
          </a:xfrm>
          <a:custGeom>
            <a:avLst/>
            <a:gdLst/>
            <a:ahLst/>
            <a:cxnLst/>
            <a:rect l="l" t="t" r="r" b="b"/>
            <a:pathLst>
              <a:path w="3797935">
                <a:moveTo>
                  <a:pt x="0" y="0"/>
                </a:moveTo>
                <a:lnTo>
                  <a:pt x="37978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0" name="object 50"/>
          <p:cNvSpPr/>
          <p:nvPr/>
        </p:nvSpPr>
        <p:spPr>
          <a:xfrm>
            <a:off x="1692401" y="4545329"/>
            <a:ext cx="3039110" cy="669290"/>
          </a:xfrm>
          <a:custGeom>
            <a:avLst/>
            <a:gdLst/>
            <a:ahLst/>
            <a:cxnLst/>
            <a:rect l="l" t="t" r="r" b="b"/>
            <a:pathLst>
              <a:path w="3039110" h="669289">
                <a:moveTo>
                  <a:pt x="0" y="67056"/>
                </a:moveTo>
                <a:lnTo>
                  <a:pt x="760476" y="527304"/>
                </a:lnTo>
                <a:lnTo>
                  <a:pt x="1519428" y="669036"/>
                </a:lnTo>
                <a:lnTo>
                  <a:pt x="2279904" y="606552"/>
                </a:lnTo>
                <a:lnTo>
                  <a:pt x="3038856" y="0"/>
                </a:lnTo>
              </a:path>
            </a:pathLst>
          </a:custGeom>
          <a:ln w="28575">
            <a:solidFill>
              <a:srgbClr val="4472C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1" name="object 51"/>
          <p:cNvSpPr txBox="1"/>
          <p:nvPr/>
        </p:nvSpPr>
        <p:spPr>
          <a:xfrm>
            <a:off x="1518267" y="4331942"/>
            <a:ext cx="347345" cy="19367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100" b="0" i="0" u="none" strike="noStrike" kern="1200" cap="none" spc="0" normalizeH="0" baseline="0" noProof="0" dirty="0">
                <a:ln>
                  <a:noFill/>
                </a:ln>
                <a:solidFill>
                  <a:srgbClr val="3E3E3E"/>
                </a:solidFill>
                <a:effectLst/>
                <a:uLnTx/>
                <a:uFillTx/>
                <a:latin typeface="Calibri"/>
                <a:ea typeface="+mn-ea"/>
                <a:cs typeface="Calibri"/>
              </a:rPr>
              <a:t>8,402</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52" name="object 52"/>
          <p:cNvSpPr txBox="1"/>
          <p:nvPr/>
        </p:nvSpPr>
        <p:spPr>
          <a:xfrm>
            <a:off x="2278054" y="4792945"/>
            <a:ext cx="347345" cy="19367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100" b="0" i="0" u="none" strike="noStrike" kern="1200" cap="none" spc="0" normalizeH="0" baseline="0" noProof="0" dirty="0">
                <a:ln>
                  <a:noFill/>
                </a:ln>
                <a:solidFill>
                  <a:srgbClr val="3E3E3E"/>
                </a:solidFill>
                <a:effectLst/>
                <a:uLnTx/>
                <a:uFillTx/>
                <a:latin typeface="Calibri"/>
                <a:ea typeface="+mn-ea"/>
                <a:cs typeface="Calibri"/>
              </a:rPr>
              <a:t>8,298</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53" name="object 53"/>
          <p:cNvSpPr txBox="1"/>
          <p:nvPr/>
        </p:nvSpPr>
        <p:spPr>
          <a:xfrm>
            <a:off x="3037841" y="4934836"/>
            <a:ext cx="347345" cy="19367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100" b="0" i="0" u="none" strike="noStrike" kern="1200" cap="none" spc="0" normalizeH="0" baseline="0" noProof="0" dirty="0">
                <a:ln>
                  <a:noFill/>
                </a:ln>
                <a:solidFill>
                  <a:srgbClr val="3E3E3E"/>
                </a:solidFill>
                <a:effectLst/>
                <a:uLnTx/>
                <a:uFillTx/>
                <a:latin typeface="Calibri"/>
                <a:ea typeface="+mn-ea"/>
                <a:cs typeface="Calibri"/>
              </a:rPr>
              <a:t>8,266</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54" name="object 54"/>
          <p:cNvSpPr txBox="1"/>
          <p:nvPr/>
        </p:nvSpPr>
        <p:spPr>
          <a:xfrm>
            <a:off x="3797628" y="4872724"/>
            <a:ext cx="347345" cy="19367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100" b="0" i="0" u="none" strike="noStrike" kern="1200" cap="none" spc="0" normalizeH="0" baseline="0" noProof="0" dirty="0">
                <a:ln>
                  <a:noFill/>
                </a:ln>
                <a:solidFill>
                  <a:srgbClr val="3E3E3E"/>
                </a:solidFill>
                <a:effectLst/>
                <a:uLnTx/>
                <a:uFillTx/>
                <a:latin typeface="Calibri"/>
                <a:ea typeface="+mn-ea"/>
                <a:cs typeface="Calibri"/>
              </a:rPr>
              <a:t>8,280</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55" name="object 55"/>
          <p:cNvSpPr txBox="1"/>
          <p:nvPr/>
        </p:nvSpPr>
        <p:spPr>
          <a:xfrm>
            <a:off x="4557416" y="4265483"/>
            <a:ext cx="347345" cy="19367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100" b="0" i="0" u="none" strike="noStrike" kern="1200" cap="none" spc="0" normalizeH="0" baseline="0" noProof="0" dirty="0">
                <a:ln>
                  <a:noFill/>
                </a:ln>
                <a:solidFill>
                  <a:srgbClr val="3E3E3E"/>
                </a:solidFill>
                <a:effectLst/>
                <a:uLnTx/>
                <a:uFillTx/>
                <a:latin typeface="Calibri"/>
                <a:ea typeface="+mn-ea"/>
                <a:cs typeface="Calibri"/>
              </a:rPr>
              <a:t>8,417</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56" name="object 56"/>
          <p:cNvSpPr txBox="1"/>
          <p:nvPr/>
        </p:nvSpPr>
        <p:spPr>
          <a:xfrm>
            <a:off x="852699" y="4232114"/>
            <a:ext cx="342900" cy="1577340"/>
          </a:xfrm>
          <a:prstGeom prst="rect">
            <a:avLst/>
          </a:prstGeom>
        </p:spPr>
        <p:txBody>
          <a:bodyPr vert="horz" wrap="square" lIns="0" tIns="66675" rIns="0" bIns="0" rtlCol="0">
            <a:spAutoFit/>
          </a:bodyPr>
          <a:lstStyle/>
          <a:p>
            <a:pPr marL="12700" marR="0" lvl="0" indent="0" algn="l" defTabSz="914400" rtl="0" eaLnBrk="1" fontAlgn="auto" latinLnBrk="0" hangingPunct="1">
              <a:lnSpc>
                <a:spcPct val="100000"/>
              </a:lnSpc>
              <a:spcBef>
                <a:spcPts val="525"/>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8</a:t>
            </a:r>
            <a:r>
              <a:rPr kumimoji="0" sz="1100" b="0" i="0" u="none" strike="noStrike" kern="1200" cap="none" spc="0" normalizeH="0" baseline="0" noProof="0" dirty="0">
                <a:ln>
                  <a:noFill/>
                </a:ln>
                <a:solidFill>
                  <a:srgbClr val="595958"/>
                </a:solidFill>
                <a:effectLst/>
                <a:uLnTx/>
                <a:uFillTx/>
                <a:latin typeface="Calibri"/>
                <a:ea typeface="+mn-ea"/>
                <a:cs typeface="Calibri"/>
              </a:rPr>
              <a:t>,4</a:t>
            </a:r>
            <a:r>
              <a:rPr kumimoji="0" sz="1100" b="0" i="0" u="none" strike="noStrike" kern="1200" cap="none" spc="-10" normalizeH="0" baseline="0" noProof="0" dirty="0">
                <a:ln>
                  <a:noFill/>
                </a:ln>
                <a:solidFill>
                  <a:srgbClr val="595958"/>
                </a:solidFill>
                <a:effectLst/>
                <a:uLnTx/>
                <a:uFillTx/>
                <a:latin typeface="Calibri"/>
                <a:ea typeface="+mn-ea"/>
                <a:cs typeface="Calibri"/>
              </a:rPr>
              <a:t>50</a:t>
            </a:r>
            <a:endParaRPr kumimoji="0" sz="11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425"/>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8</a:t>
            </a:r>
            <a:r>
              <a:rPr kumimoji="0" sz="1100" b="0" i="0" u="none" strike="noStrike" kern="1200" cap="none" spc="0" normalizeH="0" baseline="0" noProof="0" dirty="0">
                <a:ln>
                  <a:noFill/>
                </a:ln>
                <a:solidFill>
                  <a:srgbClr val="595958"/>
                </a:solidFill>
                <a:effectLst/>
                <a:uLnTx/>
                <a:uFillTx/>
                <a:latin typeface="Calibri"/>
                <a:ea typeface="+mn-ea"/>
                <a:cs typeface="Calibri"/>
              </a:rPr>
              <a:t>,4</a:t>
            </a:r>
            <a:r>
              <a:rPr kumimoji="0" sz="1100" b="0" i="0" u="none" strike="noStrike" kern="1200" cap="none" spc="-10" normalizeH="0" baseline="0" noProof="0" dirty="0">
                <a:ln>
                  <a:noFill/>
                </a:ln>
                <a:solidFill>
                  <a:srgbClr val="595958"/>
                </a:solidFill>
                <a:effectLst/>
                <a:uLnTx/>
                <a:uFillTx/>
                <a:latin typeface="Calibri"/>
                <a:ea typeface="+mn-ea"/>
                <a:cs typeface="Calibri"/>
              </a:rPr>
              <a:t>00</a:t>
            </a:r>
            <a:endParaRPr kumimoji="0" sz="11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425"/>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8</a:t>
            </a:r>
            <a:r>
              <a:rPr kumimoji="0" sz="1100" b="0" i="0" u="none" strike="noStrike" kern="1200" cap="none" spc="0" normalizeH="0" baseline="0" noProof="0" dirty="0">
                <a:ln>
                  <a:noFill/>
                </a:ln>
                <a:solidFill>
                  <a:srgbClr val="595958"/>
                </a:solidFill>
                <a:effectLst/>
                <a:uLnTx/>
                <a:uFillTx/>
                <a:latin typeface="Calibri"/>
                <a:ea typeface="+mn-ea"/>
                <a:cs typeface="Calibri"/>
              </a:rPr>
              <a:t>,3</a:t>
            </a:r>
            <a:r>
              <a:rPr kumimoji="0" sz="1100" b="0" i="0" u="none" strike="noStrike" kern="1200" cap="none" spc="-10" normalizeH="0" baseline="0" noProof="0" dirty="0">
                <a:ln>
                  <a:noFill/>
                </a:ln>
                <a:solidFill>
                  <a:srgbClr val="595958"/>
                </a:solidFill>
                <a:effectLst/>
                <a:uLnTx/>
                <a:uFillTx/>
                <a:latin typeface="Calibri"/>
                <a:ea typeface="+mn-ea"/>
                <a:cs typeface="Calibri"/>
              </a:rPr>
              <a:t>50</a:t>
            </a:r>
            <a:endParaRPr kumimoji="0" sz="11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425"/>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8</a:t>
            </a:r>
            <a:r>
              <a:rPr kumimoji="0" sz="1100" b="0" i="0" u="none" strike="noStrike" kern="1200" cap="none" spc="0" normalizeH="0" baseline="0" noProof="0" dirty="0">
                <a:ln>
                  <a:noFill/>
                </a:ln>
                <a:solidFill>
                  <a:srgbClr val="595958"/>
                </a:solidFill>
                <a:effectLst/>
                <a:uLnTx/>
                <a:uFillTx/>
                <a:latin typeface="Calibri"/>
                <a:ea typeface="+mn-ea"/>
                <a:cs typeface="Calibri"/>
              </a:rPr>
              <a:t>,3</a:t>
            </a:r>
            <a:r>
              <a:rPr kumimoji="0" sz="1100" b="0" i="0" u="none" strike="noStrike" kern="1200" cap="none" spc="-10" normalizeH="0" baseline="0" noProof="0" dirty="0">
                <a:ln>
                  <a:noFill/>
                </a:ln>
                <a:solidFill>
                  <a:srgbClr val="595958"/>
                </a:solidFill>
                <a:effectLst/>
                <a:uLnTx/>
                <a:uFillTx/>
                <a:latin typeface="Calibri"/>
                <a:ea typeface="+mn-ea"/>
                <a:cs typeface="Calibri"/>
              </a:rPr>
              <a:t>00</a:t>
            </a:r>
            <a:endParaRPr kumimoji="0" sz="11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425"/>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8</a:t>
            </a:r>
            <a:r>
              <a:rPr kumimoji="0" sz="1100" b="0" i="0" u="none" strike="noStrike" kern="1200" cap="none" spc="0" normalizeH="0" baseline="0" noProof="0" dirty="0">
                <a:ln>
                  <a:noFill/>
                </a:ln>
                <a:solidFill>
                  <a:srgbClr val="595958"/>
                </a:solidFill>
                <a:effectLst/>
                <a:uLnTx/>
                <a:uFillTx/>
                <a:latin typeface="Calibri"/>
                <a:ea typeface="+mn-ea"/>
                <a:cs typeface="Calibri"/>
              </a:rPr>
              <a:t>,2</a:t>
            </a:r>
            <a:r>
              <a:rPr kumimoji="0" sz="1100" b="0" i="0" u="none" strike="noStrike" kern="1200" cap="none" spc="-10" normalizeH="0" baseline="0" noProof="0" dirty="0">
                <a:ln>
                  <a:noFill/>
                </a:ln>
                <a:solidFill>
                  <a:srgbClr val="595958"/>
                </a:solidFill>
                <a:effectLst/>
                <a:uLnTx/>
                <a:uFillTx/>
                <a:latin typeface="Calibri"/>
                <a:ea typeface="+mn-ea"/>
                <a:cs typeface="Calibri"/>
              </a:rPr>
              <a:t>50</a:t>
            </a:r>
            <a:endParaRPr kumimoji="0" sz="11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425"/>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8</a:t>
            </a:r>
            <a:r>
              <a:rPr kumimoji="0" sz="1100" b="0" i="0" u="none" strike="noStrike" kern="1200" cap="none" spc="0" normalizeH="0" baseline="0" noProof="0" dirty="0">
                <a:ln>
                  <a:noFill/>
                </a:ln>
                <a:solidFill>
                  <a:srgbClr val="595958"/>
                </a:solidFill>
                <a:effectLst/>
                <a:uLnTx/>
                <a:uFillTx/>
                <a:latin typeface="Calibri"/>
                <a:ea typeface="+mn-ea"/>
                <a:cs typeface="Calibri"/>
              </a:rPr>
              <a:t>,2</a:t>
            </a:r>
            <a:r>
              <a:rPr kumimoji="0" sz="1100" b="0" i="0" u="none" strike="noStrike" kern="1200" cap="none" spc="-10" normalizeH="0" baseline="0" noProof="0" dirty="0">
                <a:ln>
                  <a:noFill/>
                </a:ln>
                <a:solidFill>
                  <a:srgbClr val="595958"/>
                </a:solidFill>
                <a:effectLst/>
                <a:uLnTx/>
                <a:uFillTx/>
                <a:latin typeface="Calibri"/>
                <a:ea typeface="+mn-ea"/>
                <a:cs typeface="Calibri"/>
              </a:rPr>
              <a:t>00</a:t>
            </a:r>
            <a:endParaRPr kumimoji="0" sz="11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425"/>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8</a:t>
            </a:r>
            <a:r>
              <a:rPr kumimoji="0" sz="1100" b="0" i="0" u="none" strike="noStrike" kern="1200" cap="none" spc="0" normalizeH="0" baseline="0" noProof="0" dirty="0">
                <a:ln>
                  <a:noFill/>
                </a:ln>
                <a:solidFill>
                  <a:srgbClr val="595958"/>
                </a:solidFill>
                <a:effectLst/>
                <a:uLnTx/>
                <a:uFillTx/>
                <a:latin typeface="Calibri"/>
                <a:ea typeface="+mn-ea"/>
                <a:cs typeface="Calibri"/>
              </a:rPr>
              <a:t>,1</a:t>
            </a:r>
            <a:r>
              <a:rPr kumimoji="0" sz="1100" b="0" i="0" u="none" strike="noStrike" kern="1200" cap="none" spc="-10" normalizeH="0" baseline="0" noProof="0" dirty="0">
                <a:ln>
                  <a:noFill/>
                </a:ln>
                <a:solidFill>
                  <a:srgbClr val="595958"/>
                </a:solidFill>
                <a:effectLst/>
                <a:uLnTx/>
                <a:uFillTx/>
                <a:latin typeface="Calibri"/>
                <a:ea typeface="+mn-ea"/>
                <a:cs typeface="Calibri"/>
              </a:rPr>
              <a:t>50</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57" name="object 57"/>
          <p:cNvSpPr txBox="1"/>
          <p:nvPr/>
        </p:nvSpPr>
        <p:spPr>
          <a:xfrm>
            <a:off x="1499947" y="5819795"/>
            <a:ext cx="38544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2017</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58" name="object 58"/>
          <p:cNvSpPr txBox="1"/>
          <p:nvPr/>
        </p:nvSpPr>
        <p:spPr>
          <a:xfrm>
            <a:off x="2259717" y="5819795"/>
            <a:ext cx="38544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2018</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59" name="object 59"/>
          <p:cNvSpPr txBox="1"/>
          <p:nvPr/>
        </p:nvSpPr>
        <p:spPr>
          <a:xfrm>
            <a:off x="3019488" y="5819795"/>
            <a:ext cx="38544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2019</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60" name="object 60"/>
          <p:cNvSpPr txBox="1"/>
          <p:nvPr/>
        </p:nvSpPr>
        <p:spPr>
          <a:xfrm>
            <a:off x="3779258" y="5819795"/>
            <a:ext cx="38544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2020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61" name="object 61"/>
          <p:cNvSpPr txBox="1"/>
          <p:nvPr/>
        </p:nvSpPr>
        <p:spPr>
          <a:xfrm>
            <a:off x="4539029" y="5819795"/>
            <a:ext cx="38544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2021</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62" name="object 62"/>
          <p:cNvSpPr txBox="1"/>
          <p:nvPr/>
        </p:nvSpPr>
        <p:spPr>
          <a:xfrm>
            <a:off x="2766809" y="3928670"/>
            <a:ext cx="499109"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0" normalizeH="0" baseline="0" noProof="0" dirty="0">
                <a:ln>
                  <a:noFill/>
                </a:ln>
                <a:solidFill>
                  <a:srgbClr val="595958"/>
                </a:solidFill>
                <a:effectLst/>
                <a:uLnTx/>
                <a:uFillTx/>
                <a:latin typeface="Calibri"/>
                <a:ea typeface="+mn-ea"/>
                <a:cs typeface="Calibri"/>
              </a:rPr>
              <a:t>PWH</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63" name="object 63"/>
          <p:cNvSpPr/>
          <p:nvPr/>
        </p:nvSpPr>
        <p:spPr>
          <a:xfrm>
            <a:off x="7456931" y="5340096"/>
            <a:ext cx="3647440" cy="0"/>
          </a:xfrm>
          <a:custGeom>
            <a:avLst/>
            <a:gdLst/>
            <a:ahLst/>
            <a:cxnLst/>
            <a:rect l="l" t="t" r="r" b="b"/>
            <a:pathLst>
              <a:path w="3647440">
                <a:moveTo>
                  <a:pt x="0" y="0"/>
                </a:moveTo>
                <a:lnTo>
                  <a:pt x="364693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4" name="object 64"/>
          <p:cNvSpPr/>
          <p:nvPr/>
        </p:nvSpPr>
        <p:spPr>
          <a:xfrm>
            <a:off x="7456931" y="5056632"/>
            <a:ext cx="3647440" cy="0"/>
          </a:xfrm>
          <a:custGeom>
            <a:avLst/>
            <a:gdLst/>
            <a:ahLst/>
            <a:cxnLst/>
            <a:rect l="l" t="t" r="r" b="b"/>
            <a:pathLst>
              <a:path w="3647440">
                <a:moveTo>
                  <a:pt x="0" y="0"/>
                </a:moveTo>
                <a:lnTo>
                  <a:pt x="364693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5" name="object 65"/>
          <p:cNvSpPr/>
          <p:nvPr/>
        </p:nvSpPr>
        <p:spPr>
          <a:xfrm>
            <a:off x="7456931" y="4771644"/>
            <a:ext cx="3647440" cy="0"/>
          </a:xfrm>
          <a:custGeom>
            <a:avLst/>
            <a:gdLst/>
            <a:ahLst/>
            <a:cxnLst/>
            <a:rect l="l" t="t" r="r" b="b"/>
            <a:pathLst>
              <a:path w="3647440">
                <a:moveTo>
                  <a:pt x="0" y="0"/>
                </a:moveTo>
                <a:lnTo>
                  <a:pt x="364693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6" name="object 66"/>
          <p:cNvSpPr/>
          <p:nvPr/>
        </p:nvSpPr>
        <p:spPr>
          <a:xfrm>
            <a:off x="7456931" y="4488179"/>
            <a:ext cx="3647440" cy="0"/>
          </a:xfrm>
          <a:custGeom>
            <a:avLst/>
            <a:gdLst/>
            <a:ahLst/>
            <a:cxnLst/>
            <a:rect l="l" t="t" r="r" b="b"/>
            <a:pathLst>
              <a:path w="3647440">
                <a:moveTo>
                  <a:pt x="0" y="0"/>
                </a:moveTo>
                <a:lnTo>
                  <a:pt x="364693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7" name="object 67"/>
          <p:cNvSpPr/>
          <p:nvPr/>
        </p:nvSpPr>
        <p:spPr>
          <a:xfrm>
            <a:off x="7456931" y="5625084"/>
            <a:ext cx="3647440" cy="0"/>
          </a:xfrm>
          <a:custGeom>
            <a:avLst/>
            <a:gdLst/>
            <a:ahLst/>
            <a:cxnLst/>
            <a:rect l="l" t="t" r="r" b="b"/>
            <a:pathLst>
              <a:path w="3647440">
                <a:moveTo>
                  <a:pt x="0" y="0"/>
                </a:moveTo>
                <a:lnTo>
                  <a:pt x="364693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8" name="object 68"/>
          <p:cNvSpPr/>
          <p:nvPr/>
        </p:nvSpPr>
        <p:spPr>
          <a:xfrm>
            <a:off x="7821930" y="4743450"/>
            <a:ext cx="2917190" cy="327660"/>
          </a:xfrm>
          <a:custGeom>
            <a:avLst/>
            <a:gdLst/>
            <a:ahLst/>
            <a:cxnLst/>
            <a:rect l="l" t="t" r="r" b="b"/>
            <a:pathLst>
              <a:path w="2917190" h="327660">
                <a:moveTo>
                  <a:pt x="0" y="0"/>
                </a:moveTo>
                <a:lnTo>
                  <a:pt x="728472" y="269748"/>
                </a:lnTo>
                <a:lnTo>
                  <a:pt x="1458468" y="242315"/>
                </a:lnTo>
                <a:lnTo>
                  <a:pt x="2188464" y="199644"/>
                </a:lnTo>
                <a:lnTo>
                  <a:pt x="2916936" y="327660"/>
                </a:lnTo>
              </a:path>
            </a:pathLst>
          </a:custGeom>
          <a:ln w="28575">
            <a:solidFill>
              <a:srgbClr val="5F5F5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9" name="object 69"/>
          <p:cNvSpPr txBox="1"/>
          <p:nvPr/>
        </p:nvSpPr>
        <p:spPr>
          <a:xfrm>
            <a:off x="7736187" y="4463761"/>
            <a:ext cx="168910" cy="19367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100" b="0" i="0" u="none" strike="noStrike" kern="1200" cap="none" spc="0" normalizeH="0" baseline="0" noProof="0" dirty="0">
                <a:ln>
                  <a:noFill/>
                </a:ln>
                <a:solidFill>
                  <a:srgbClr val="3E3E3E"/>
                </a:solidFill>
                <a:effectLst/>
                <a:uLnTx/>
                <a:uFillTx/>
                <a:latin typeface="Calibri"/>
                <a:ea typeface="+mn-ea"/>
                <a:cs typeface="Calibri"/>
              </a:rPr>
              <a:t>62</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85" name="object 85"/>
          <p:cNvSpPr txBox="1">
            <a:spLocks noGrp="1"/>
          </p:cNvSpPr>
          <p:nvPr>
            <p:ph type="sldNum" sz="quarter" idx="7"/>
          </p:nvPr>
        </p:nvSpPr>
        <p:spPr>
          <a:xfrm>
            <a:off x="10960092" y="6149091"/>
            <a:ext cx="839269"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257</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
        <p:nvSpPr>
          <p:cNvPr id="70" name="object 70"/>
          <p:cNvSpPr txBox="1"/>
          <p:nvPr/>
        </p:nvSpPr>
        <p:spPr>
          <a:xfrm>
            <a:off x="8465549" y="4733942"/>
            <a:ext cx="168910" cy="19367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100" b="0" i="0" u="none" strike="noStrike" kern="1200" cap="none" spc="0" normalizeH="0" baseline="0" noProof="0" dirty="0">
                <a:ln>
                  <a:noFill/>
                </a:ln>
                <a:solidFill>
                  <a:srgbClr val="3E3E3E"/>
                </a:solidFill>
                <a:effectLst/>
                <a:uLnTx/>
                <a:uFillTx/>
                <a:latin typeface="Calibri"/>
                <a:ea typeface="+mn-ea"/>
                <a:cs typeface="Calibri"/>
              </a:rPr>
              <a:t>43</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71" name="object 71"/>
          <p:cNvSpPr txBox="1"/>
          <p:nvPr/>
        </p:nvSpPr>
        <p:spPr>
          <a:xfrm>
            <a:off x="9194911" y="4705480"/>
            <a:ext cx="168910" cy="19367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100" b="0" i="0" u="none" strike="noStrike" kern="1200" cap="none" spc="0" normalizeH="0" baseline="0" noProof="0" dirty="0">
                <a:ln>
                  <a:noFill/>
                </a:ln>
                <a:solidFill>
                  <a:srgbClr val="3E3E3E"/>
                </a:solidFill>
                <a:effectLst/>
                <a:uLnTx/>
                <a:uFillTx/>
                <a:latin typeface="Calibri"/>
                <a:ea typeface="+mn-ea"/>
                <a:cs typeface="Calibri"/>
              </a:rPr>
              <a:t>45</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72" name="object 72"/>
          <p:cNvSpPr txBox="1"/>
          <p:nvPr/>
        </p:nvSpPr>
        <p:spPr>
          <a:xfrm>
            <a:off x="9924273" y="4662857"/>
            <a:ext cx="168910" cy="19367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100" b="0" i="0" u="none" strike="noStrike" kern="1200" cap="none" spc="0" normalizeH="0" baseline="0" noProof="0" dirty="0">
                <a:ln>
                  <a:noFill/>
                </a:ln>
                <a:solidFill>
                  <a:srgbClr val="3E3E3E"/>
                </a:solidFill>
                <a:effectLst/>
                <a:uLnTx/>
                <a:uFillTx/>
                <a:latin typeface="Calibri"/>
                <a:ea typeface="+mn-ea"/>
                <a:cs typeface="Calibri"/>
              </a:rPr>
              <a:t>48</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73" name="object 73"/>
          <p:cNvSpPr txBox="1"/>
          <p:nvPr/>
        </p:nvSpPr>
        <p:spPr>
          <a:xfrm>
            <a:off x="10653634" y="4790866"/>
            <a:ext cx="168910" cy="19367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100" b="0" i="0" u="none" strike="noStrike" kern="1200" cap="none" spc="0" normalizeH="0" baseline="0" noProof="0" dirty="0">
                <a:ln>
                  <a:noFill/>
                </a:ln>
                <a:solidFill>
                  <a:srgbClr val="3E3E3E"/>
                </a:solidFill>
                <a:effectLst/>
                <a:uLnTx/>
                <a:uFillTx/>
                <a:latin typeface="Calibri"/>
                <a:ea typeface="+mn-ea"/>
                <a:cs typeface="Calibri"/>
              </a:rPr>
              <a:t>39</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74" name="object 74"/>
          <p:cNvSpPr txBox="1"/>
          <p:nvPr/>
        </p:nvSpPr>
        <p:spPr>
          <a:xfrm>
            <a:off x="7243636" y="5511956"/>
            <a:ext cx="96520" cy="19367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100" b="0" i="0" u="none" strike="noStrike" kern="1200" cap="none" spc="0" normalizeH="0" baseline="0" noProof="0" dirty="0">
                <a:ln>
                  <a:noFill/>
                </a:ln>
                <a:solidFill>
                  <a:srgbClr val="595958"/>
                </a:solidFill>
                <a:effectLst/>
                <a:uLnTx/>
                <a:uFillTx/>
                <a:latin typeface="Calibri"/>
                <a:ea typeface="+mn-ea"/>
                <a:cs typeface="Calibri"/>
              </a:rPr>
              <a:t>0</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75" name="object 75"/>
          <p:cNvSpPr txBox="1"/>
          <p:nvPr/>
        </p:nvSpPr>
        <p:spPr>
          <a:xfrm>
            <a:off x="7172831" y="5227474"/>
            <a:ext cx="165735" cy="19367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20</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76" name="object 76"/>
          <p:cNvSpPr txBox="1"/>
          <p:nvPr/>
        </p:nvSpPr>
        <p:spPr>
          <a:xfrm>
            <a:off x="7172831" y="4942992"/>
            <a:ext cx="165735" cy="19367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40</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77" name="object 77"/>
          <p:cNvSpPr txBox="1"/>
          <p:nvPr/>
        </p:nvSpPr>
        <p:spPr>
          <a:xfrm>
            <a:off x="7172831" y="4658510"/>
            <a:ext cx="165735" cy="19367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60</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78" name="object 78"/>
          <p:cNvSpPr txBox="1"/>
          <p:nvPr/>
        </p:nvSpPr>
        <p:spPr>
          <a:xfrm>
            <a:off x="7172831" y="4374028"/>
            <a:ext cx="165735" cy="19367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80</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79" name="object 79"/>
          <p:cNvSpPr txBox="1"/>
          <p:nvPr/>
        </p:nvSpPr>
        <p:spPr>
          <a:xfrm>
            <a:off x="7628617" y="5716281"/>
            <a:ext cx="38544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2017</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80" name="object 80"/>
          <p:cNvSpPr txBox="1"/>
          <p:nvPr/>
        </p:nvSpPr>
        <p:spPr>
          <a:xfrm>
            <a:off x="8358075" y="5716281"/>
            <a:ext cx="38544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2018</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81" name="object 81"/>
          <p:cNvSpPr txBox="1"/>
          <p:nvPr/>
        </p:nvSpPr>
        <p:spPr>
          <a:xfrm>
            <a:off x="9087532" y="5716281"/>
            <a:ext cx="38544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2019</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82" name="object 82"/>
          <p:cNvSpPr txBox="1"/>
          <p:nvPr/>
        </p:nvSpPr>
        <p:spPr>
          <a:xfrm>
            <a:off x="9816990" y="5716281"/>
            <a:ext cx="38544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2020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83" name="object 83"/>
          <p:cNvSpPr txBox="1"/>
          <p:nvPr/>
        </p:nvSpPr>
        <p:spPr>
          <a:xfrm>
            <a:off x="10546449" y="5716281"/>
            <a:ext cx="38544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2021</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84" name="object 84"/>
          <p:cNvSpPr txBox="1"/>
          <p:nvPr/>
        </p:nvSpPr>
        <p:spPr>
          <a:xfrm>
            <a:off x="8630620" y="4017276"/>
            <a:ext cx="108394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0" normalizeH="0" baseline="0" noProof="0" dirty="0">
                <a:ln>
                  <a:noFill/>
                </a:ln>
                <a:solidFill>
                  <a:srgbClr val="595958"/>
                </a:solidFill>
                <a:effectLst/>
                <a:uLnTx/>
                <a:uFillTx/>
                <a:latin typeface="Calibri"/>
                <a:ea typeface="+mn-ea"/>
                <a:cs typeface="Calibri"/>
              </a:rPr>
              <a:t>HIV</a:t>
            </a:r>
            <a:r>
              <a:rPr kumimoji="0" sz="1800" b="1" i="0" u="none" strike="noStrike" kern="1200" cap="none" spc="-70" normalizeH="0" baseline="0" noProof="0" dirty="0">
                <a:ln>
                  <a:noFill/>
                </a:ln>
                <a:solidFill>
                  <a:srgbClr val="595958"/>
                </a:solidFill>
                <a:effectLst/>
                <a:uLnTx/>
                <a:uFillTx/>
                <a:latin typeface="Calibri"/>
                <a:ea typeface="+mn-ea"/>
                <a:cs typeface="Calibri"/>
              </a:rPr>
              <a:t> </a:t>
            </a:r>
            <a:r>
              <a:rPr kumimoji="0" sz="1800" b="1" i="0" u="none" strike="noStrike" kern="1200" cap="none" spc="-5" normalizeH="0" baseline="0" noProof="0" dirty="0">
                <a:ln>
                  <a:noFill/>
                </a:ln>
                <a:solidFill>
                  <a:srgbClr val="595958"/>
                </a:solidFill>
                <a:effectLst/>
                <a:uLnTx/>
                <a:uFillTx/>
                <a:latin typeface="Calibri"/>
                <a:ea typeface="+mn-ea"/>
                <a:cs typeface="Calibri"/>
              </a:rPr>
              <a:t>Deaths</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1826019493"/>
      </p:ext>
    </p:extLst>
  </p:cSld>
  <p:clrMapOvr>
    <a:masterClrMapping/>
  </p:clrMapOvr>
  <p:timing>
    <p:tnLst>
      <p:par>
        <p:cTn id="1" dur="indefinite" restart="never" nodeType="tmRoot"/>
      </p:par>
    </p:tnLst>
  </p:timing>
</p:sld>
</file>

<file path=ppt/slides/slide25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6126479"/>
            <a:ext cx="11966236" cy="568451"/>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p:nvPr/>
        </p:nvSpPr>
        <p:spPr>
          <a:xfrm>
            <a:off x="0" y="227088"/>
            <a:ext cx="12192000" cy="1091171"/>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835257" y="6275618"/>
            <a:ext cx="132080" cy="147955"/>
          </a:xfrm>
          <a:custGeom>
            <a:avLst/>
            <a:gdLst/>
            <a:ahLst/>
            <a:cxnLst/>
            <a:rect l="l" t="t" r="r" b="b"/>
            <a:pathLst>
              <a:path w="132080" h="147954">
                <a:moveTo>
                  <a:pt x="65899" y="147636"/>
                </a:moveTo>
                <a:lnTo>
                  <a:pt x="39115" y="141616"/>
                </a:lnTo>
                <a:lnTo>
                  <a:pt x="18294" y="125433"/>
                </a:lnTo>
                <a:lnTo>
                  <a:pt x="4801" y="101896"/>
                </a:lnTo>
                <a:lnTo>
                  <a:pt x="0" y="73818"/>
                </a:lnTo>
                <a:lnTo>
                  <a:pt x="4801" y="45739"/>
                </a:lnTo>
                <a:lnTo>
                  <a:pt x="18294" y="22203"/>
                </a:lnTo>
                <a:lnTo>
                  <a:pt x="39115" y="6019"/>
                </a:lnTo>
                <a:lnTo>
                  <a:pt x="65899" y="0"/>
                </a:lnTo>
                <a:lnTo>
                  <a:pt x="92683" y="6019"/>
                </a:lnTo>
                <a:lnTo>
                  <a:pt x="113504" y="22203"/>
                </a:lnTo>
                <a:lnTo>
                  <a:pt x="118849" y="31526"/>
                </a:lnTo>
                <a:lnTo>
                  <a:pt x="65899" y="31526"/>
                </a:lnTo>
                <a:lnTo>
                  <a:pt x="52705" y="35214"/>
                </a:lnTo>
                <a:lnTo>
                  <a:pt x="43102" y="44886"/>
                </a:lnTo>
                <a:lnTo>
                  <a:pt x="37236" y="58451"/>
                </a:lnTo>
                <a:lnTo>
                  <a:pt x="35248" y="73818"/>
                </a:lnTo>
                <a:lnTo>
                  <a:pt x="37236" y="88740"/>
                </a:lnTo>
                <a:lnTo>
                  <a:pt x="43102" y="102076"/>
                </a:lnTo>
                <a:lnTo>
                  <a:pt x="52705" y="111664"/>
                </a:lnTo>
                <a:lnTo>
                  <a:pt x="65899" y="115340"/>
                </a:lnTo>
                <a:lnTo>
                  <a:pt x="119290" y="115340"/>
                </a:lnTo>
                <a:lnTo>
                  <a:pt x="113504" y="125433"/>
                </a:lnTo>
                <a:lnTo>
                  <a:pt x="92683" y="141616"/>
                </a:lnTo>
                <a:lnTo>
                  <a:pt x="65899" y="147636"/>
                </a:lnTo>
                <a:close/>
              </a:path>
              <a:path w="132080" h="147954">
                <a:moveTo>
                  <a:pt x="119290" y="115340"/>
                </a:moveTo>
                <a:lnTo>
                  <a:pt x="65899" y="115340"/>
                </a:lnTo>
                <a:lnTo>
                  <a:pt x="79417" y="111664"/>
                </a:lnTo>
                <a:lnTo>
                  <a:pt x="88983" y="102076"/>
                </a:lnTo>
                <a:lnTo>
                  <a:pt x="94670" y="88740"/>
                </a:lnTo>
                <a:lnTo>
                  <a:pt x="96550" y="73818"/>
                </a:lnTo>
                <a:lnTo>
                  <a:pt x="94670" y="58451"/>
                </a:lnTo>
                <a:lnTo>
                  <a:pt x="88983" y="44886"/>
                </a:lnTo>
                <a:lnTo>
                  <a:pt x="79417" y="35214"/>
                </a:lnTo>
                <a:lnTo>
                  <a:pt x="65899" y="31526"/>
                </a:lnTo>
                <a:lnTo>
                  <a:pt x="118849" y="31526"/>
                </a:lnTo>
                <a:lnTo>
                  <a:pt x="126998" y="45739"/>
                </a:lnTo>
                <a:lnTo>
                  <a:pt x="131799" y="73818"/>
                </a:lnTo>
                <a:lnTo>
                  <a:pt x="126998" y="101896"/>
                </a:lnTo>
                <a:lnTo>
                  <a:pt x="119290" y="11534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964757" y="6274848"/>
            <a:ext cx="97790" cy="144145"/>
          </a:xfrm>
          <a:custGeom>
            <a:avLst/>
            <a:gdLst/>
            <a:ahLst/>
            <a:cxnLst/>
            <a:rect l="l" t="t" r="r" b="b"/>
            <a:pathLst>
              <a:path w="97790" h="144145">
                <a:moveTo>
                  <a:pt x="57470" y="143791"/>
                </a:moveTo>
                <a:lnTo>
                  <a:pt x="22988" y="143791"/>
                </a:lnTo>
                <a:lnTo>
                  <a:pt x="22988" y="64590"/>
                </a:lnTo>
                <a:lnTo>
                  <a:pt x="21659" y="50245"/>
                </a:lnTo>
                <a:lnTo>
                  <a:pt x="17528" y="38062"/>
                </a:lnTo>
                <a:lnTo>
                  <a:pt x="10380" y="27609"/>
                </a:lnTo>
                <a:lnTo>
                  <a:pt x="0" y="18454"/>
                </a:lnTo>
                <a:lnTo>
                  <a:pt x="29118" y="0"/>
                </a:lnTo>
                <a:lnTo>
                  <a:pt x="34997" y="5430"/>
                </a:lnTo>
                <a:lnTo>
                  <a:pt x="39942" y="11149"/>
                </a:lnTo>
                <a:lnTo>
                  <a:pt x="43881" y="16868"/>
                </a:lnTo>
                <a:lnTo>
                  <a:pt x="46742" y="22299"/>
                </a:lnTo>
                <a:lnTo>
                  <a:pt x="94711" y="22299"/>
                </a:lnTo>
                <a:lnTo>
                  <a:pt x="97316" y="35371"/>
                </a:lnTo>
                <a:lnTo>
                  <a:pt x="82147" y="38446"/>
                </a:lnTo>
                <a:lnTo>
                  <a:pt x="70209" y="45559"/>
                </a:lnTo>
                <a:lnTo>
                  <a:pt x="61864" y="53537"/>
                </a:lnTo>
                <a:lnTo>
                  <a:pt x="57470" y="59208"/>
                </a:lnTo>
                <a:lnTo>
                  <a:pt x="57470" y="143791"/>
                </a:lnTo>
                <a:close/>
              </a:path>
              <a:path w="97790" h="144145">
                <a:moveTo>
                  <a:pt x="94711" y="22299"/>
                </a:moveTo>
                <a:lnTo>
                  <a:pt x="46742" y="22299"/>
                </a:lnTo>
                <a:lnTo>
                  <a:pt x="52166" y="17529"/>
                </a:lnTo>
                <a:lnTo>
                  <a:pt x="61972" y="10092"/>
                </a:lnTo>
                <a:lnTo>
                  <a:pt x="75082" y="3376"/>
                </a:lnTo>
                <a:lnTo>
                  <a:pt x="90420" y="768"/>
                </a:lnTo>
                <a:lnTo>
                  <a:pt x="94711" y="22299"/>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1130273" y="6214872"/>
            <a:ext cx="154940" cy="208915"/>
          </a:xfrm>
          <a:custGeom>
            <a:avLst/>
            <a:gdLst/>
            <a:ahLst/>
            <a:cxnLst/>
            <a:rect l="l" t="t" r="r" b="b"/>
            <a:pathLst>
              <a:path w="154940" h="208914">
                <a:moveTo>
                  <a:pt x="131799" y="74586"/>
                </a:moveTo>
                <a:lnTo>
                  <a:pt x="97316" y="74586"/>
                </a:lnTo>
                <a:lnTo>
                  <a:pt x="97316" y="0"/>
                </a:lnTo>
                <a:lnTo>
                  <a:pt x="131799" y="0"/>
                </a:lnTo>
                <a:lnTo>
                  <a:pt x="131799" y="74586"/>
                </a:lnTo>
                <a:close/>
              </a:path>
              <a:path w="154940" h="208914">
                <a:moveTo>
                  <a:pt x="63600" y="208381"/>
                </a:moveTo>
                <a:lnTo>
                  <a:pt x="36853" y="202362"/>
                </a:lnTo>
                <a:lnTo>
                  <a:pt x="16858" y="186178"/>
                </a:lnTo>
                <a:lnTo>
                  <a:pt x="4334" y="162642"/>
                </a:lnTo>
                <a:lnTo>
                  <a:pt x="0" y="134563"/>
                </a:lnTo>
                <a:lnTo>
                  <a:pt x="4334" y="106485"/>
                </a:lnTo>
                <a:lnTo>
                  <a:pt x="16858" y="82948"/>
                </a:lnTo>
                <a:lnTo>
                  <a:pt x="36853" y="66765"/>
                </a:lnTo>
                <a:lnTo>
                  <a:pt x="63600" y="60745"/>
                </a:lnTo>
                <a:lnTo>
                  <a:pt x="75765" y="62476"/>
                </a:lnTo>
                <a:lnTo>
                  <a:pt x="85631" y="66512"/>
                </a:lnTo>
                <a:lnTo>
                  <a:pt x="92910" y="71126"/>
                </a:lnTo>
                <a:lnTo>
                  <a:pt x="97316" y="74586"/>
                </a:lnTo>
                <a:lnTo>
                  <a:pt x="131799" y="74586"/>
                </a:lnTo>
                <a:lnTo>
                  <a:pt x="131799" y="92272"/>
                </a:lnTo>
                <a:lnTo>
                  <a:pt x="65899" y="92272"/>
                </a:lnTo>
                <a:lnTo>
                  <a:pt x="52705" y="95960"/>
                </a:lnTo>
                <a:lnTo>
                  <a:pt x="43102" y="105632"/>
                </a:lnTo>
                <a:lnTo>
                  <a:pt x="37236" y="119197"/>
                </a:lnTo>
                <a:lnTo>
                  <a:pt x="35248" y="134563"/>
                </a:lnTo>
                <a:lnTo>
                  <a:pt x="37236" y="149486"/>
                </a:lnTo>
                <a:lnTo>
                  <a:pt x="43102" y="162822"/>
                </a:lnTo>
                <a:lnTo>
                  <a:pt x="52705" y="172410"/>
                </a:lnTo>
                <a:lnTo>
                  <a:pt x="65899" y="176086"/>
                </a:lnTo>
                <a:lnTo>
                  <a:pt x="141019" y="176086"/>
                </a:lnTo>
                <a:lnTo>
                  <a:pt x="144406" y="181108"/>
                </a:lnTo>
                <a:lnTo>
                  <a:pt x="150624" y="186851"/>
                </a:lnTo>
                <a:lnTo>
                  <a:pt x="108044" y="186851"/>
                </a:lnTo>
                <a:lnTo>
                  <a:pt x="102285" y="193784"/>
                </a:lnTo>
                <a:lnTo>
                  <a:pt x="93006" y="200788"/>
                </a:lnTo>
                <a:lnTo>
                  <a:pt x="80135" y="206207"/>
                </a:lnTo>
                <a:lnTo>
                  <a:pt x="63600" y="208381"/>
                </a:lnTo>
                <a:close/>
              </a:path>
              <a:path w="154940" h="208914">
                <a:moveTo>
                  <a:pt x="141019" y="176086"/>
                </a:moveTo>
                <a:lnTo>
                  <a:pt x="65899" y="176086"/>
                </a:lnTo>
                <a:lnTo>
                  <a:pt x="79536" y="172410"/>
                </a:lnTo>
                <a:lnTo>
                  <a:pt x="89366" y="162822"/>
                </a:lnTo>
                <a:lnTo>
                  <a:pt x="95317" y="149486"/>
                </a:lnTo>
                <a:lnTo>
                  <a:pt x="97316" y="134563"/>
                </a:lnTo>
                <a:lnTo>
                  <a:pt x="95317" y="119197"/>
                </a:lnTo>
                <a:lnTo>
                  <a:pt x="89366" y="105632"/>
                </a:lnTo>
                <a:lnTo>
                  <a:pt x="79536" y="95960"/>
                </a:lnTo>
                <a:lnTo>
                  <a:pt x="65899" y="92272"/>
                </a:lnTo>
                <a:lnTo>
                  <a:pt x="131799" y="92272"/>
                </a:lnTo>
                <a:lnTo>
                  <a:pt x="131799" y="144560"/>
                </a:lnTo>
                <a:lnTo>
                  <a:pt x="133128" y="158473"/>
                </a:lnTo>
                <a:lnTo>
                  <a:pt x="137258" y="170511"/>
                </a:lnTo>
                <a:lnTo>
                  <a:pt x="141019" y="176086"/>
                </a:lnTo>
                <a:close/>
              </a:path>
              <a:path w="154940" h="208914">
                <a:moveTo>
                  <a:pt x="125669" y="208381"/>
                </a:moveTo>
                <a:lnTo>
                  <a:pt x="120867" y="204044"/>
                </a:lnTo>
                <a:lnTo>
                  <a:pt x="115994" y="198481"/>
                </a:lnTo>
                <a:lnTo>
                  <a:pt x="111552" y="192486"/>
                </a:lnTo>
                <a:lnTo>
                  <a:pt x="108044" y="186851"/>
                </a:lnTo>
                <a:lnTo>
                  <a:pt x="150624" y="186851"/>
                </a:lnTo>
                <a:lnTo>
                  <a:pt x="154787" y="190696"/>
                </a:lnTo>
                <a:lnTo>
                  <a:pt x="125669" y="208381"/>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1286593" y="6275617"/>
            <a:ext cx="134620" cy="147955"/>
          </a:xfrm>
          <a:custGeom>
            <a:avLst/>
            <a:gdLst/>
            <a:ahLst/>
            <a:cxnLst/>
            <a:rect l="l" t="t" r="r" b="b"/>
            <a:pathLst>
              <a:path w="134619" h="147954">
                <a:moveTo>
                  <a:pt x="29118" y="36909"/>
                </a:moveTo>
                <a:lnTo>
                  <a:pt x="15325" y="12303"/>
                </a:lnTo>
                <a:lnTo>
                  <a:pt x="21479" y="8758"/>
                </a:lnTo>
                <a:lnTo>
                  <a:pt x="31225" y="4709"/>
                </a:lnTo>
                <a:lnTo>
                  <a:pt x="43557" y="1381"/>
                </a:lnTo>
                <a:lnTo>
                  <a:pt x="57470" y="0"/>
                </a:lnTo>
                <a:lnTo>
                  <a:pt x="81368" y="4084"/>
                </a:lnTo>
                <a:lnTo>
                  <a:pt x="98083" y="15378"/>
                </a:lnTo>
                <a:lnTo>
                  <a:pt x="106048" y="29219"/>
                </a:lnTo>
                <a:lnTo>
                  <a:pt x="55938" y="29219"/>
                </a:lnTo>
                <a:lnTo>
                  <a:pt x="47544" y="29988"/>
                </a:lnTo>
                <a:lnTo>
                  <a:pt x="39942" y="31910"/>
                </a:lnTo>
                <a:lnTo>
                  <a:pt x="33632" y="34409"/>
                </a:lnTo>
                <a:lnTo>
                  <a:pt x="29118" y="36909"/>
                </a:lnTo>
                <a:close/>
              </a:path>
              <a:path w="134619" h="147954">
                <a:moveTo>
                  <a:pt x="49041" y="147636"/>
                </a:moveTo>
                <a:lnTo>
                  <a:pt x="29094" y="144320"/>
                </a:lnTo>
                <a:lnTo>
                  <a:pt x="13601" y="134948"/>
                </a:lnTo>
                <a:lnTo>
                  <a:pt x="3563" y="120362"/>
                </a:lnTo>
                <a:lnTo>
                  <a:pt x="0" y="101499"/>
                </a:lnTo>
                <a:lnTo>
                  <a:pt x="4525" y="81639"/>
                </a:lnTo>
                <a:lnTo>
                  <a:pt x="17241" y="67185"/>
                </a:lnTo>
                <a:lnTo>
                  <a:pt x="36853" y="58355"/>
                </a:lnTo>
                <a:lnTo>
                  <a:pt x="62068" y="55363"/>
                </a:lnTo>
                <a:lnTo>
                  <a:pt x="76627" y="55363"/>
                </a:lnTo>
                <a:lnTo>
                  <a:pt x="75334" y="44466"/>
                </a:lnTo>
                <a:lnTo>
                  <a:pt x="71455" y="36236"/>
                </a:lnTo>
                <a:lnTo>
                  <a:pt x="64989" y="31033"/>
                </a:lnTo>
                <a:lnTo>
                  <a:pt x="55938" y="29219"/>
                </a:lnTo>
                <a:lnTo>
                  <a:pt x="106048" y="29219"/>
                </a:lnTo>
                <a:lnTo>
                  <a:pt x="107901" y="32439"/>
                </a:lnTo>
                <a:lnTo>
                  <a:pt x="111109" y="53825"/>
                </a:lnTo>
                <a:lnTo>
                  <a:pt x="111109" y="79200"/>
                </a:lnTo>
                <a:lnTo>
                  <a:pt x="62068" y="79200"/>
                </a:lnTo>
                <a:lnTo>
                  <a:pt x="50119" y="80942"/>
                </a:lnTo>
                <a:lnTo>
                  <a:pt x="41761" y="85640"/>
                </a:lnTo>
                <a:lnTo>
                  <a:pt x="36853" y="92500"/>
                </a:lnTo>
                <a:lnTo>
                  <a:pt x="35248" y="100730"/>
                </a:lnTo>
                <a:lnTo>
                  <a:pt x="36936" y="109693"/>
                </a:lnTo>
                <a:lnTo>
                  <a:pt x="41283" y="115917"/>
                </a:lnTo>
                <a:lnTo>
                  <a:pt x="47209" y="119545"/>
                </a:lnTo>
                <a:lnTo>
                  <a:pt x="53639" y="120723"/>
                </a:lnTo>
                <a:lnTo>
                  <a:pt x="124418" y="120723"/>
                </a:lnTo>
                <a:lnTo>
                  <a:pt x="134098" y="129950"/>
                </a:lnTo>
                <a:lnTo>
                  <a:pt x="89654" y="129950"/>
                </a:lnTo>
                <a:lnTo>
                  <a:pt x="85140" y="134660"/>
                </a:lnTo>
                <a:lnTo>
                  <a:pt x="76531" y="140523"/>
                </a:lnTo>
                <a:lnTo>
                  <a:pt x="64331" y="145521"/>
                </a:lnTo>
                <a:lnTo>
                  <a:pt x="49041" y="147636"/>
                </a:lnTo>
                <a:close/>
              </a:path>
              <a:path w="134619" h="147954">
                <a:moveTo>
                  <a:pt x="124418" y="120723"/>
                </a:moveTo>
                <a:lnTo>
                  <a:pt x="53639" y="120723"/>
                </a:lnTo>
                <a:lnTo>
                  <a:pt x="64379" y="118320"/>
                </a:lnTo>
                <a:lnTo>
                  <a:pt x="72317" y="113033"/>
                </a:lnTo>
                <a:lnTo>
                  <a:pt x="77238" y="107747"/>
                </a:lnTo>
                <a:lnTo>
                  <a:pt x="78926" y="105344"/>
                </a:lnTo>
                <a:lnTo>
                  <a:pt x="78160" y="101499"/>
                </a:lnTo>
                <a:lnTo>
                  <a:pt x="77393" y="93810"/>
                </a:lnTo>
                <a:lnTo>
                  <a:pt x="77325" y="85640"/>
                </a:lnTo>
                <a:lnTo>
                  <a:pt x="76656" y="80942"/>
                </a:lnTo>
                <a:lnTo>
                  <a:pt x="76627" y="79200"/>
                </a:lnTo>
                <a:lnTo>
                  <a:pt x="111109" y="79200"/>
                </a:lnTo>
                <a:lnTo>
                  <a:pt x="111109" y="83814"/>
                </a:lnTo>
                <a:lnTo>
                  <a:pt x="112546" y="97727"/>
                </a:lnTo>
                <a:lnTo>
                  <a:pt x="116856" y="109765"/>
                </a:lnTo>
                <a:lnTo>
                  <a:pt x="124065" y="120386"/>
                </a:lnTo>
                <a:lnTo>
                  <a:pt x="124418" y="120723"/>
                </a:lnTo>
                <a:close/>
              </a:path>
              <a:path w="134619" h="147954">
                <a:moveTo>
                  <a:pt x="104979" y="147636"/>
                </a:moveTo>
                <a:lnTo>
                  <a:pt x="103447" y="146098"/>
                </a:lnTo>
                <a:lnTo>
                  <a:pt x="93485" y="135333"/>
                </a:lnTo>
                <a:lnTo>
                  <a:pt x="89654" y="129950"/>
                </a:lnTo>
                <a:lnTo>
                  <a:pt x="134098" y="129950"/>
                </a:lnTo>
                <a:lnTo>
                  <a:pt x="104979" y="14763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924911" y="6436325"/>
            <a:ext cx="156845" cy="184150"/>
          </a:xfrm>
          <a:custGeom>
            <a:avLst/>
            <a:gdLst/>
            <a:ahLst/>
            <a:cxnLst/>
            <a:rect l="l" t="t" r="r" b="b"/>
            <a:pathLst>
              <a:path w="156844" h="184150">
                <a:moveTo>
                  <a:pt x="35248" y="183776"/>
                </a:moveTo>
                <a:lnTo>
                  <a:pt x="0" y="174548"/>
                </a:lnTo>
                <a:lnTo>
                  <a:pt x="63600" y="0"/>
                </a:lnTo>
                <a:lnTo>
                  <a:pt x="91952" y="0"/>
                </a:lnTo>
                <a:lnTo>
                  <a:pt x="110100" y="49212"/>
                </a:lnTo>
                <a:lnTo>
                  <a:pt x="78160" y="49212"/>
                </a:lnTo>
                <a:lnTo>
                  <a:pt x="56704" y="115340"/>
                </a:lnTo>
                <a:lnTo>
                  <a:pt x="134486" y="115340"/>
                </a:lnTo>
                <a:lnTo>
                  <a:pt x="145828" y="146098"/>
                </a:lnTo>
                <a:lnTo>
                  <a:pt x="47509" y="146098"/>
                </a:lnTo>
                <a:lnTo>
                  <a:pt x="35248" y="183776"/>
                </a:lnTo>
                <a:close/>
              </a:path>
              <a:path w="156844" h="184150">
                <a:moveTo>
                  <a:pt x="134486" y="115340"/>
                </a:moveTo>
                <a:lnTo>
                  <a:pt x="98849" y="115340"/>
                </a:lnTo>
                <a:lnTo>
                  <a:pt x="78160" y="49212"/>
                </a:lnTo>
                <a:lnTo>
                  <a:pt x="110100" y="49212"/>
                </a:lnTo>
                <a:lnTo>
                  <a:pt x="134486" y="115340"/>
                </a:lnTo>
                <a:close/>
              </a:path>
              <a:path w="156844" h="184150">
                <a:moveTo>
                  <a:pt x="121071" y="183776"/>
                </a:moveTo>
                <a:lnTo>
                  <a:pt x="108811" y="146098"/>
                </a:lnTo>
                <a:lnTo>
                  <a:pt x="145828" y="146098"/>
                </a:lnTo>
                <a:lnTo>
                  <a:pt x="156320" y="174548"/>
                </a:lnTo>
                <a:lnTo>
                  <a:pt x="121071" y="18377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graphicFrame>
        <p:nvGraphicFramePr>
          <p:cNvPr id="9" name="object 9"/>
          <p:cNvGraphicFramePr>
            <a:graphicFrameLocks noGrp="1"/>
          </p:cNvGraphicFramePr>
          <p:nvPr/>
        </p:nvGraphicFramePr>
        <p:xfrm>
          <a:off x="605269" y="1331944"/>
          <a:ext cx="10704825" cy="5353173"/>
        </p:xfrm>
        <a:graphic>
          <a:graphicData uri="http://schemas.openxmlformats.org/drawingml/2006/table">
            <a:tbl>
              <a:tblPr firstRow="1" bandRow="1">
                <a:tableStyleId>{2D5ABB26-0587-4C30-8999-92F81FD0307C}</a:tableStyleId>
              </a:tblPr>
              <a:tblGrid>
                <a:gridCol w="3025140">
                  <a:extLst>
                    <a:ext uri="{9D8B030D-6E8A-4147-A177-3AD203B41FA5}">
                      <a16:colId xmlns:a16="http://schemas.microsoft.com/office/drawing/2014/main" val="20000"/>
                    </a:ext>
                  </a:extLst>
                </a:gridCol>
                <a:gridCol w="1075055">
                  <a:extLst>
                    <a:ext uri="{9D8B030D-6E8A-4147-A177-3AD203B41FA5}">
                      <a16:colId xmlns:a16="http://schemas.microsoft.com/office/drawing/2014/main" val="20001"/>
                    </a:ext>
                  </a:extLst>
                </a:gridCol>
                <a:gridCol w="1075054">
                  <a:extLst>
                    <a:ext uri="{9D8B030D-6E8A-4147-A177-3AD203B41FA5}">
                      <a16:colId xmlns:a16="http://schemas.microsoft.com/office/drawing/2014/main" val="20002"/>
                    </a:ext>
                  </a:extLst>
                </a:gridCol>
                <a:gridCol w="1075054">
                  <a:extLst>
                    <a:ext uri="{9D8B030D-6E8A-4147-A177-3AD203B41FA5}">
                      <a16:colId xmlns:a16="http://schemas.microsoft.com/office/drawing/2014/main" val="20003"/>
                    </a:ext>
                  </a:extLst>
                </a:gridCol>
                <a:gridCol w="1075054">
                  <a:extLst>
                    <a:ext uri="{9D8B030D-6E8A-4147-A177-3AD203B41FA5}">
                      <a16:colId xmlns:a16="http://schemas.microsoft.com/office/drawing/2014/main" val="20004"/>
                    </a:ext>
                  </a:extLst>
                </a:gridCol>
                <a:gridCol w="1075054">
                  <a:extLst>
                    <a:ext uri="{9D8B030D-6E8A-4147-A177-3AD203B41FA5}">
                      <a16:colId xmlns:a16="http://schemas.microsoft.com/office/drawing/2014/main" val="20005"/>
                    </a:ext>
                  </a:extLst>
                </a:gridCol>
                <a:gridCol w="2304414">
                  <a:extLst>
                    <a:ext uri="{9D8B030D-6E8A-4147-A177-3AD203B41FA5}">
                      <a16:colId xmlns:a16="http://schemas.microsoft.com/office/drawing/2014/main" val="20006"/>
                    </a:ext>
                  </a:extLst>
                </a:gridCol>
              </a:tblGrid>
              <a:tr h="451961">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A9D18E"/>
                    </a:solidFill>
                  </a:tcPr>
                </a:tc>
                <a:tc gridSpan="5">
                  <a:txBody>
                    <a:bodyPr/>
                    <a:lstStyle/>
                    <a:p>
                      <a:pPr marL="203200">
                        <a:lnSpc>
                          <a:spcPct val="100000"/>
                        </a:lnSpc>
                        <a:spcBef>
                          <a:spcPts val="40"/>
                        </a:spcBef>
                      </a:pPr>
                      <a:r>
                        <a:rPr sz="2800" spc="-10" dirty="0">
                          <a:latin typeface="Calibri"/>
                          <a:cs typeface="Calibri"/>
                        </a:rPr>
                        <a:t>PWH </a:t>
                      </a:r>
                      <a:r>
                        <a:rPr sz="2800" i="1" spc="-5" dirty="0">
                          <a:latin typeface="Calibri"/>
                          <a:cs typeface="Calibri"/>
                        </a:rPr>
                        <a:t>Care </a:t>
                      </a:r>
                      <a:r>
                        <a:rPr sz="2800" i="1" spc="-10" dirty="0">
                          <a:latin typeface="Calibri"/>
                          <a:cs typeface="Calibri"/>
                        </a:rPr>
                        <a:t>Continuum </a:t>
                      </a:r>
                      <a:r>
                        <a:rPr sz="2800" spc="-15" dirty="0">
                          <a:latin typeface="Calibri"/>
                          <a:cs typeface="Calibri"/>
                        </a:rPr>
                        <a:t>trends </a:t>
                      </a:r>
                      <a:r>
                        <a:rPr sz="2800" spc="-5" dirty="0">
                          <a:latin typeface="Calibri"/>
                          <a:cs typeface="Calibri"/>
                        </a:rPr>
                        <a:t>-</a:t>
                      </a:r>
                      <a:r>
                        <a:rPr sz="2800" spc="80" dirty="0">
                          <a:latin typeface="Calibri"/>
                          <a:cs typeface="Calibri"/>
                        </a:rPr>
                        <a:t> </a:t>
                      </a:r>
                      <a:r>
                        <a:rPr sz="2800" spc="-5" dirty="0">
                          <a:latin typeface="Calibri"/>
                          <a:cs typeface="Calibri"/>
                        </a:rPr>
                        <a:t>PBC</a:t>
                      </a:r>
                      <a:endParaRPr sz="2800">
                        <a:latin typeface="Calibri"/>
                        <a:cs typeface="Calibri"/>
                      </a:endParaRPr>
                    </a:p>
                  </a:txBody>
                  <a:tcPr marL="0" marR="0" marT="508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A9D18E"/>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rowSpan="2">
                  <a:txBody>
                    <a:bodyPr/>
                    <a:lstStyle/>
                    <a:p>
                      <a:pPr marL="274320" marR="266065" algn="ctr">
                        <a:lnSpc>
                          <a:spcPct val="106900"/>
                        </a:lnSpc>
                        <a:spcBef>
                          <a:spcPts val="2120"/>
                        </a:spcBef>
                      </a:pPr>
                      <a:r>
                        <a:rPr sz="2400" b="1" spc="-15" dirty="0">
                          <a:solidFill>
                            <a:srgbClr val="FFFFFF"/>
                          </a:solidFill>
                          <a:latin typeface="Calibri"/>
                          <a:cs typeface="Calibri"/>
                        </a:rPr>
                        <a:t>Relative</a:t>
                      </a:r>
                      <a:r>
                        <a:rPr sz="2400" b="1" spc="-60" dirty="0">
                          <a:solidFill>
                            <a:srgbClr val="FFFFFF"/>
                          </a:solidFill>
                          <a:latin typeface="Calibri"/>
                          <a:cs typeface="Calibri"/>
                        </a:rPr>
                        <a:t> </a:t>
                      </a:r>
                      <a:r>
                        <a:rPr sz="2400" b="1" spc="-10" dirty="0">
                          <a:solidFill>
                            <a:srgbClr val="FFFFFF"/>
                          </a:solidFill>
                          <a:latin typeface="Calibri"/>
                          <a:cs typeface="Calibri"/>
                        </a:rPr>
                        <a:t>point  Change  </a:t>
                      </a:r>
                      <a:r>
                        <a:rPr sz="2400" b="1" spc="-5" dirty="0">
                          <a:solidFill>
                            <a:srgbClr val="FFFFFF"/>
                          </a:solidFill>
                          <a:latin typeface="Calibri"/>
                          <a:cs typeface="Calibri"/>
                        </a:rPr>
                        <a:t>2020–2021</a:t>
                      </a:r>
                      <a:endParaRPr sz="2400">
                        <a:latin typeface="Calibri"/>
                        <a:cs typeface="Calibri"/>
                      </a:endParaRPr>
                    </a:p>
                  </a:txBody>
                  <a:tcPr marL="0" marR="0" marT="269240" marB="0">
                    <a:lnL w="12700" cap="flat" cmpd="sng" algn="ctr">
                      <a:solidFill>
                        <a:srgbClr val="FFFFFF"/>
                      </a:solidFill>
                      <a:prstDash val="solid"/>
                      <a:round/>
                      <a:headEnd type="none" w="med" len="med"/>
                      <a:tailEnd type="none" w="med" len="med"/>
                    </a:lnL>
                    <a:lnR w="12700">
                      <a:solidFill>
                        <a:srgbClr val="FFFFFF"/>
                      </a:solidFill>
                      <a:prstDash val="solid"/>
                    </a:lnR>
                    <a:lnT w="12700">
                      <a:solidFill>
                        <a:srgbClr val="FFFFFF"/>
                      </a:solidFill>
                      <a:prstDash val="solid"/>
                    </a:lnT>
                    <a:lnB w="38100">
                      <a:solidFill>
                        <a:srgbClr val="FFFFFF"/>
                      </a:solidFill>
                      <a:prstDash val="solid"/>
                    </a:lnB>
                    <a:solidFill>
                      <a:srgbClr val="A9D18E"/>
                    </a:solidFill>
                  </a:tcPr>
                </a:tc>
                <a:extLst>
                  <a:ext uri="{0D108BD9-81ED-4DB2-BD59-A6C34878D82A}">
                    <a16:rowId xmlns:a16="http://schemas.microsoft.com/office/drawing/2014/main" val="10000"/>
                  </a:ext>
                </a:extLst>
              </a:tr>
              <a:tr h="1008294">
                <a:tc>
                  <a:txBody>
                    <a:bodyPr/>
                    <a:lstStyle/>
                    <a:p>
                      <a:pPr marL="67945">
                        <a:lnSpc>
                          <a:spcPct val="100000"/>
                        </a:lnSpc>
                        <a:spcBef>
                          <a:spcPts val="400"/>
                        </a:spcBef>
                      </a:pPr>
                      <a:r>
                        <a:rPr sz="6000" b="1" spc="-5" dirty="0">
                          <a:latin typeface="Calibri"/>
                          <a:cs typeface="Calibri"/>
                        </a:rPr>
                        <a:t>PWH</a:t>
                      </a:r>
                      <a:endParaRPr sz="6000">
                        <a:latin typeface="Calibri"/>
                        <a:cs typeface="Calibri"/>
                      </a:endParaRPr>
                    </a:p>
                  </a:txBody>
                  <a:tcPr marL="0" marR="0" marT="5080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A9D18E"/>
                    </a:solidFill>
                  </a:tcPr>
                </a:tc>
                <a:tc>
                  <a:txBody>
                    <a:bodyPr/>
                    <a:lstStyle/>
                    <a:p>
                      <a:pPr>
                        <a:lnSpc>
                          <a:spcPct val="100000"/>
                        </a:lnSpc>
                        <a:spcBef>
                          <a:spcPts val="5"/>
                        </a:spcBef>
                      </a:pPr>
                      <a:endParaRPr sz="3400">
                        <a:latin typeface="Times New Roman"/>
                        <a:cs typeface="Times New Roman"/>
                      </a:endParaRPr>
                    </a:p>
                    <a:p>
                      <a:pPr algn="ctr">
                        <a:lnSpc>
                          <a:spcPct val="100000"/>
                        </a:lnSpc>
                      </a:pPr>
                      <a:r>
                        <a:rPr sz="3200" b="1" i="1" spc="-5" dirty="0">
                          <a:latin typeface="Calibri"/>
                          <a:cs typeface="Calibri"/>
                        </a:rPr>
                        <a:t>2017</a:t>
                      </a:r>
                      <a:endParaRPr sz="3200">
                        <a:latin typeface="Calibri"/>
                        <a:cs typeface="Calibri"/>
                      </a:endParaRPr>
                    </a:p>
                  </a:txBody>
                  <a:tcPr marL="0" marR="0" marT="635"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nSpc>
                          <a:spcPct val="100000"/>
                        </a:lnSpc>
                        <a:spcBef>
                          <a:spcPts val="5"/>
                        </a:spcBef>
                      </a:pPr>
                      <a:endParaRPr sz="3400">
                        <a:latin typeface="Times New Roman"/>
                        <a:cs typeface="Times New Roman"/>
                      </a:endParaRPr>
                    </a:p>
                    <a:p>
                      <a:pPr algn="ctr">
                        <a:lnSpc>
                          <a:spcPct val="100000"/>
                        </a:lnSpc>
                      </a:pPr>
                      <a:r>
                        <a:rPr sz="3200" b="1" i="1" spc="-5" dirty="0">
                          <a:latin typeface="Calibri"/>
                          <a:cs typeface="Calibri"/>
                        </a:rPr>
                        <a:t>2018</a:t>
                      </a:r>
                      <a:endParaRPr sz="3200">
                        <a:latin typeface="Calibri"/>
                        <a:cs typeface="Calibri"/>
                      </a:endParaRPr>
                    </a:p>
                  </a:txBody>
                  <a:tcPr marL="0" marR="0" marT="635"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nSpc>
                          <a:spcPct val="100000"/>
                        </a:lnSpc>
                        <a:spcBef>
                          <a:spcPts val="5"/>
                        </a:spcBef>
                      </a:pPr>
                      <a:endParaRPr sz="3400">
                        <a:latin typeface="Times New Roman"/>
                        <a:cs typeface="Times New Roman"/>
                      </a:endParaRPr>
                    </a:p>
                    <a:p>
                      <a:pPr algn="ctr">
                        <a:lnSpc>
                          <a:spcPct val="100000"/>
                        </a:lnSpc>
                      </a:pPr>
                      <a:r>
                        <a:rPr sz="3200" b="1" i="1" spc="-5" dirty="0">
                          <a:latin typeface="Calibri"/>
                          <a:cs typeface="Calibri"/>
                        </a:rPr>
                        <a:t>2019</a:t>
                      </a:r>
                      <a:endParaRPr sz="3200">
                        <a:latin typeface="Calibri"/>
                        <a:cs typeface="Calibri"/>
                      </a:endParaRPr>
                    </a:p>
                  </a:txBody>
                  <a:tcPr marL="0" marR="0" marT="635"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nSpc>
                          <a:spcPct val="100000"/>
                        </a:lnSpc>
                        <a:spcBef>
                          <a:spcPts val="5"/>
                        </a:spcBef>
                      </a:pPr>
                      <a:endParaRPr sz="3400">
                        <a:latin typeface="Times New Roman"/>
                        <a:cs typeface="Times New Roman"/>
                      </a:endParaRPr>
                    </a:p>
                    <a:p>
                      <a:pPr algn="ctr">
                        <a:lnSpc>
                          <a:spcPct val="100000"/>
                        </a:lnSpc>
                      </a:pPr>
                      <a:r>
                        <a:rPr sz="3200" b="1" i="1" spc="-5" dirty="0">
                          <a:latin typeface="Calibri"/>
                          <a:cs typeface="Calibri"/>
                        </a:rPr>
                        <a:t>2020</a:t>
                      </a:r>
                      <a:endParaRPr sz="3200">
                        <a:latin typeface="Calibri"/>
                        <a:cs typeface="Calibri"/>
                      </a:endParaRPr>
                    </a:p>
                  </a:txBody>
                  <a:tcPr marL="0" marR="0" marT="635"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nSpc>
                          <a:spcPct val="100000"/>
                        </a:lnSpc>
                        <a:spcBef>
                          <a:spcPts val="5"/>
                        </a:spcBef>
                      </a:pPr>
                      <a:endParaRPr sz="3400">
                        <a:latin typeface="Times New Roman"/>
                        <a:cs typeface="Times New Roman"/>
                      </a:endParaRPr>
                    </a:p>
                    <a:p>
                      <a:pPr algn="ctr">
                        <a:lnSpc>
                          <a:spcPct val="100000"/>
                        </a:lnSpc>
                      </a:pPr>
                      <a:r>
                        <a:rPr sz="3200" b="1" i="1" spc="-5" dirty="0">
                          <a:latin typeface="Calibri"/>
                          <a:cs typeface="Calibri"/>
                        </a:rPr>
                        <a:t>2021</a:t>
                      </a:r>
                      <a:endParaRPr sz="3200">
                        <a:latin typeface="Calibri"/>
                        <a:cs typeface="Calibri"/>
                      </a:endParaRPr>
                    </a:p>
                  </a:txBody>
                  <a:tcPr marL="0" marR="0" marT="635" marB="0">
                    <a:lnL w="12700">
                      <a:solidFill>
                        <a:srgbClr val="FFFFFF"/>
                      </a:solidFill>
                      <a:prstDash val="solid"/>
                    </a:lnL>
                    <a:lnR w="38100">
                      <a:solidFill>
                        <a:srgbClr val="FFFFFF"/>
                      </a:solidFill>
                      <a:prstDash val="solid"/>
                    </a:lnR>
                    <a:lnT w="38100">
                      <a:solidFill>
                        <a:srgbClr val="FFFFFF"/>
                      </a:solidFill>
                      <a:prstDash val="solid"/>
                    </a:lnT>
                    <a:lnB w="12700">
                      <a:solidFill>
                        <a:srgbClr val="FFFFFF"/>
                      </a:solidFill>
                      <a:prstDash val="solid"/>
                    </a:lnB>
                    <a:solidFill>
                      <a:srgbClr val="CFD5EA"/>
                    </a:solidFill>
                  </a:tcPr>
                </a:tc>
                <a:tc vMerge="1">
                  <a:txBody>
                    <a:bodyPr/>
                    <a:lstStyle/>
                    <a:p>
                      <a:endParaRPr/>
                    </a:p>
                  </a:txBody>
                  <a:tcPr marL="0" marR="0" marT="269240" marB="0">
                    <a:lnL w="381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A9D18E"/>
                    </a:solidFill>
                  </a:tcPr>
                </a:tc>
                <a:extLst>
                  <a:ext uri="{0D108BD9-81ED-4DB2-BD59-A6C34878D82A}">
                    <a16:rowId xmlns:a16="http://schemas.microsoft.com/office/drawing/2014/main" val="10001"/>
                  </a:ext>
                </a:extLst>
              </a:tr>
              <a:tr h="442558">
                <a:tc>
                  <a:txBody>
                    <a:bodyPr/>
                    <a:lstStyle/>
                    <a:p>
                      <a:pPr marL="67945">
                        <a:lnSpc>
                          <a:spcPts val="2795"/>
                        </a:lnSpc>
                      </a:pPr>
                      <a:r>
                        <a:rPr sz="2400" b="1" dirty="0">
                          <a:latin typeface="Calibri"/>
                          <a:cs typeface="Calibri"/>
                        </a:rPr>
                        <a:t>% </a:t>
                      </a:r>
                      <a:r>
                        <a:rPr sz="2400" b="1" spc="-5" dirty="0">
                          <a:latin typeface="Calibri"/>
                          <a:cs typeface="Calibri"/>
                        </a:rPr>
                        <a:t>In</a:t>
                      </a:r>
                      <a:r>
                        <a:rPr sz="2400" b="1" spc="-25" dirty="0">
                          <a:latin typeface="Calibri"/>
                          <a:cs typeface="Calibri"/>
                        </a:rPr>
                        <a:t> </a:t>
                      </a:r>
                      <a:r>
                        <a:rPr sz="2400" b="1" spc="-10" dirty="0">
                          <a:latin typeface="Calibri"/>
                          <a:cs typeface="Calibri"/>
                        </a:rPr>
                        <a:t>Care</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A9D18E"/>
                    </a:solidFill>
                  </a:tcPr>
                </a:tc>
                <a:tc>
                  <a:txBody>
                    <a:bodyPr/>
                    <a:lstStyle/>
                    <a:p>
                      <a:pPr algn="ctr">
                        <a:lnSpc>
                          <a:spcPts val="2795"/>
                        </a:lnSpc>
                      </a:pPr>
                      <a:r>
                        <a:rPr sz="2400" spc="-5" dirty="0">
                          <a:latin typeface="Calibri"/>
                          <a:cs typeface="Calibri"/>
                        </a:rPr>
                        <a:t>71%</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spc="-5" dirty="0">
                          <a:latin typeface="Calibri"/>
                          <a:cs typeface="Calibri"/>
                        </a:rPr>
                        <a:t>73%</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spc="-5" dirty="0">
                          <a:latin typeface="Calibri"/>
                          <a:cs typeface="Calibri"/>
                        </a:rPr>
                        <a:t>74%</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spc="-5" dirty="0">
                          <a:latin typeface="Calibri"/>
                          <a:cs typeface="Calibri"/>
                        </a:rPr>
                        <a:t>75%</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spc="-5" dirty="0">
                          <a:latin typeface="Calibri"/>
                          <a:cs typeface="Calibri"/>
                        </a:rPr>
                        <a:t>75%</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dirty="0">
                          <a:latin typeface="Calibri"/>
                          <a:cs typeface="Calibri"/>
                        </a:rPr>
                        <a:t>0</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2"/>
                  </a:ext>
                </a:extLst>
              </a:tr>
              <a:tr h="442556">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A9D18E"/>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3"/>
                  </a:ext>
                </a:extLst>
              </a:tr>
              <a:tr h="442558">
                <a:tc>
                  <a:txBody>
                    <a:bodyPr/>
                    <a:lstStyle/>
                    <a:p>
                      <a:pPr marL="67945">
                        <a:lnSpc>
                          <a:spcPts val="2795"/>
                        </a:lnSpc>
                      </a:pPr>
                      <a:r>
                        <a:rPr sz="2400" b="1" dirty="0">
                          <a:solidFill>
                            <a:srgbClr val="FF0000"/>
                          </a:solidFill>
                          <a:latin typeface="Calibri"/>
                          <a:cs typeface="Calibri"/>
                        </a:rPr>
                        <a:t>% Not </a:t>
                      </a:r>
                      <a:r>
                        <a:rPr sz="2400" b="1" spc="-5" dirty="0">
                          <a:solidFill>
                            <a:srgbClr val="FF0000"/>
                          </a:solidFill>
                          <a:latin typeface="Calibri"/>
                          <a:cs typeface="Calibri"/>
                        </a:rPr>
                        <a:t>in </a:t>
                      </a:r>
                      <a:r>
                        <a:rPr sz="2400" b="1" spc="-10" dirty="0">
                          <a:solidFill>
                            <a:srgbClr val="FF0000"/>
                          </a:solidFill>
                          <a:latin typeface="Calibri"/>
                          <a:cs typeface="Calibri"/>
                        </a:rPr>
                        <a:t>Care</a:t>
                      </a:r>
                      <a:r>
                        <a:rPr sz="2400" b="1" spc="-75" dirty="0">
                          <a:solidFill>
                            <a:srgbClr val="FF0000"/>
                          </a:solidFill>
                          <a:latin typeface="Calibri"/>
                          <a:cs typeface="Calibri"/>
                        </a:rPr>
                        <a:t> </a:t>
                      </a:r>
                      <a:r>
                        <a:rPr sz="2400" b="1" spc="-5" dirty="0">
                          <a:solidFill>
                            <a:srgbClr val="FF0000"/>
                          </a:solidFill>
                          <a:latin typeface="Calibri"/>
                          <a:cs typeface="Calibri"/>
                        </a:rPr>
                        <a:t>(OOC)</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A9D18E"/>
                    </a:solidFill>
                  </a:tcPr>
                </a:tc>
                <a:tc>
                  <a:txBody>
                    <a:bodyPr/>
                    <a:lstStyle/>
                    <a:p>
                      <a:pPr algn="ctr">
                        <a:lnSpc>
                          <a:spcPts val="2795"/>
                        </a:lnSpc>
                      </a:pPr>
                      <a:r>
                        <a:rPr sz="2400" spc="-5" dirty="0">
                          <a:latin typeface="Calibri"/>
                          <a:cs typeface="Calibri"/>
                        </a:rPr>
                        <a:t>29%</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spc="-5" dirty="0">
                          <a:latin typeface="Calibri"/>
                          <a:cs typeface="Calibri"/>
                        </a:rPr>
                        <a:t>27%</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spc="-5" dirty="0">
                          <a:latin typeface="Calibri"/>
                          <a:cs typeface="Calibri"/>
                        </a:rPr>
                        <a:t>26%</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spc="-5" dirty="0">
                          <a:latin typeface="Calibri"/>
                          <a:cs typeface="Calibri"/>
                        </a:rPr>
                        <a:t>25%</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b="1" spc="-5" dirty="0">
                          <a:solidFill>
                            <a:srgbClr val="FF0000"/>
                          </a:solidFill>
                          <a:latin typeface="Calibri"/>
                          <a:cs typeface="Calibri"/>
                        </a:rPr>
                        <a:t>25%</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dirty="0">
                          <a:latin typeface="Calibri"/>
                          <a:cs typeface="Calibri"/>
                        </a:rPr>
                        <a:t>0</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4"/>
                  </a:ext>
                </a:extLst>
              </a:tr>
              <a:tr h="442558">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A9D18E"/>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5"/>
                  </a:ext>
                </a:extLst>
              </a:tr>
              <a:tr h="442558">
                <a:tc>
                  <a:txBody>
                    <a:bodyPr/>
                    <a:lstStyle/>
                    <a:p>
                      <a:pPr marL="67945">
                        <a:lnSpc>
                          <a:spcPts val="2795"/>
                        </a:lnSpc>
                      </a:pPr>
                      <a:r>
                        <a:rPr sz="2400" b="1" dirty="0">
                          <a:latin typeface="Calibri"/>
                          <a:cs typeface="Calibri"/>
                        </a:rPr>
                        <a:t>% </a:t>
                      </a:r>
                      <a:r>
                        <a:rPr sz="2400" b="1" spc="-10" dirty="0">
                          <a:latin typeface="Calibri"/>
                          <a:cs typeface="Calibri"/>
                        </a:rPr>
                        <a:t>Retained </a:t>
                      </a:r>
                      <a:r>
                        <a:rPr sz="2400" b="1" spc="-5" dirty="0">
                          <a:latin typeface="Calibri"/>
                          <a:cs typeface="Calibri"/>
                        </a:rPr>
                        <a:t>in</a:t>
                      </a:r>
                      <a:r>
                        <a:rPr sz="2400" b="1" spc="-40" dirty="0">
                          <a:latin typeface="Calibri"/>
                          <a:cs typeface="Calibri"/>
                        </a:rPr>
                        <a:t> </a:t>
                      </a:r>
                      <a:r>
                        <a:rPr sz="2400" b="1" spc="-10" dirty="0">
                          <a:latin typeface="Calibri"/>
                          <a:cs typeface="Calibri"/>
                        </a:rPr>
                        <a:t>care</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A9D18E"/>
                    </a:solidFill>
                  </a:tcPr>
                </a:tc>
                <a:tc>
                  <a:txBody>
                    <a:bodyPr/>
                    <a:lstStyle/>
                    <a:p>
                      <a:pPr algn="ctr">
                        <a:lnSpc>
                          <a:spcPts val="2795"/>
                        </a:lnSpc>
                      </a:pPr>
                      <a:r>
                        <a:rPr sz="2400" spc="-5" dirty="0">
                          <a:latin typeface="Calibri"/>
                          <a:cs typeface="Calibri"/>
                        </a:rPr>
                        <a:t>64%</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spc="-5" dirty="0">
                          <a:latin typeface="Calibri"/>
                          <a:cs typeface="Calibri"/>
                        </a:rPr>
                        <a:t>66%</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spc="-5" dirty="0">
                          <a:latin typeface="Calibri"/>
                          <a:cs typeface="Calibri"/>
                        </a:rPr>
                        <a:t>67%</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spc="-5" dirty="0">
                          <a:latin typeface="Calibri"/>
                          <a:cs typeface="Calibri"/>
                        </a:rPr>
                        <a:t>68%</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spc="-5" dirty="0">
                          <a:latin typeface="Calibri"/>
                          <a:cs typeface="Calibri"/>
                        </a:rPr>
                        <a:t>69%</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dirty="0">
                          <a:latin typeface="Calibri"/>
                          <a:cs typeface="Calibri"/>
                        </a:rPr>
                        <a:t>+1</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6"/>
                  </a:ext>
                </a:extLst>
              </a:tr>
              <a:tr h="442558">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A9D18E"/>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7"/>
                  </a:ext>
                </a:extLst>
              </a:tr>
              <a:tr h="795014">
                <a:tc>
                  <a:txBody>
                    <a:bodyPr/>
                    <a:lstStyle/>
                    <a:p>
                      <a:pPr marL="67310">
                        <a:lnSpc>
                          <a:spcPts val="2795"/>
                        </a:lnSpc>
                      </a:pPr>
                      <a:r>
                        <a:rPr sz="2400" b="1" dirty="0">
                          <a:latin typeface="Calibri"/>
                          <a:cs typeface="Calibri"/>
                        </a:rPr>
                        <a:t>% </a:t>
                      </a:r>
                      <a:r>
                        <a:rPr sz="2400" b="1" spc="-5" dirty="0">
                          <a:latin typeface="Calibri"/>
                          <a:cs typeface="Calibri"/>
                        </a:rPr>
                        <a:t>Supp. </a:t>
                      </a:r>
                      <a:r>
                        <a:rPr sz="2400" b="1" spc="-15" dirty="0">
                          <a:latin typeface="Calibri"/>
                          <a:cs typeface="Calibri"/>
                        </a:rPr>
                        <a:t>Viral</a:t>
                      </a:r>
                      <a:r>
                        <a:rPr sz="2400" b="1" spc="-30" dirty="0">
                          <a:latin typeface="Calibri"/>
                          <a:cs typeface="Calibri"/>
                        </a:rPr>
                        <a:t> </a:t>
                      </a:r>
                      <a:r>
                        <a:rPr sz="2400" b="1" dirty="0">
                          <a:latin typeface="Calibri"/>
                          <a:cs typeface="Calibri"/>
                        </a:rPr>
                        <a:t>Load</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A9D18E"/>
                    </a:solidFill>
                  </a:tcPr>
                </a:tc>
                <a:tc>
                  <a:txBody>
                    <a:bodyPr/>
                    <a:lstStyle/>
                    <a:p>
                      <a:pPr algn="ctr">
                        <a:lnSpc>
                          <a:spcPts val="2795"/>
                        </a:lnSpc>
                      </a:pPr>
                      <a:r>
                        <a:rPr sz="2400" spc="-5" dirty="0">
                          <a:latin typeface="Calibri"/>
                          <a:cs typeface="Calibri"/>
                        </a:rPr>
                        <a:t>58%</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spc="-5" dirty="0">
                          <a:latin typeface="Calibri"/>
                          <a:cs typeface="Calibri"/>
                        </a:rPr>
                        <a:t>61%</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spc="-5" dirty="0">
                          <a:latin typeface="Calibri"/>
                          <a:cs typeface="Calibri"/>
                        </a:rPr>
                        <a:t>63%</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spc="-5" dirty="0">
                          <a:latin typeface="Calibri"/>
                          <a:cs typeface="Calibri"/>
                        </a:rPr>
                        <a:t>65%</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spc="-5" dirty="0">
                          <a:latin typeface="Calibri"/>
                          <a:cs typeface="Calibri"/>
                        </a:rPr>
                        <a:t>65%</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dirty="0">
                          <a:latin typeface="Calibri"/>
                          <a:cs typeface="Calibri"/>
                        </a:rPr>
                        <a:t>0</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8"/>
                  </a:ext>
                </a:extLst>
              </a:tr>
              <a:tr h="442558">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A9D18E"/>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A9D18E"/>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A9D18E"/>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A9D18E"/>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A9D18E"/>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A9D18E"/>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A9D18E"/>
                    </a:solidFill>
                  </a:tcPr>
                </a:tc>
                <a:extLst>
                  <a:ext uri="{0D108BD9-81ED-4DB2-BD59-A6C34878D82A}">
                    <a16:rowId xmlns:a16="http://schemas.microsoft.com/office/drawing/2014/main" val="10009"/>
                  </a:ext>
                </a:extLst>
              </a:tr>
            </a:tbl>
          </a:graphicData>
        </a:graphic>
      </p:graphicFrame>
      <p:sp>
        <p:nvSpPr>
          <p:cNvPr id="11" name="object 11"/>
          <p:cNvSpPr txBox="1">
            <a:spLocks noGrp="1"/>
          </p:cNvSpPr>
          <p:nvPr>
            <p:ph type="sldNum" sz="quarter" idx="7"/>
          </p:nvPr>
        </p:nvSpPr>
        <p:spPr>
          <a:xfrm>
            <a:off x="11023600" y="6149091"/>
            <a:ext cx="7757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258</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
        <p:nvSpPr>
          <p:cNvPr id="10" name="object 10"/>
          <p:cNvSpPr txBox="1">
            <a:spLocks noGrp="1"/>
          </p:cNvSpPr>
          <p:nvPr>
            <p:ph type="title"/>
          </p:nvPr>
        </p:nvSpPr>
        <p:spPr>
          <a:xfrm>
            <a:off x="236378" y="374666"/>
            <a:ext cx="11724005" cy="667385"/>
          </a:xfrm>
          <a:prstGeom prst="rect">
            <a:avLst/>
          </a:prstGeom>
        </p:spPr>
        <p:txBody>
          <a:bodyPr vert="horz" wrap="square" lIns="0" tIns="13970" rIns="0" bIns="0" rtlCol="0">
            <a:spAutoFit/>
          </a:bodyPr>
          <a:lstStyle/>
          <a:p>
            <a:pPr marL="12700">
              <a:lnSpc>
                <a:spcPct val="100000"/>
              </a:lnSpc>
              <a:spcBef>
                <a:spcPts val="110"/>
              </a:spcBef>
            </a:pPr>
            <a:r>
              <a:rPr sz="4200" i="1" spc="-165" dirty="0">
                <a:latin typeface="Calibri Light"/>
                <a:cs typeface="Calibri Light"/>
              </a:rPr>
              <a:t>5-yr. </a:t>
            </a:r>
            <a:r>
              <a:rPr sz="4200" i="1" spc="-140" dirty="0">
                <a:latin typeface="Calibri Light"/>
                <a:cs typeface="Calibri Light"/>
              </a:rPr>
              <a:t>Trend</a:t>
            </a:r>
            <a:r>
              <a:rPr sz="4000" spc="-140" dirty="0"/>
              <a:t>: </a:t>
            </a:r>
            <a:r>
              <a:rPr sz="4000" spc="-35" dirty="0">
                <a:solidFill>
                  <a:srgbClr val="000000"/>
                </a:solidFill>
              </a:rPr>
              <a:t>PWH </a:t>
            </a:r>
            <a:r>
              <a:rPr sz="4200" i="1" spc="-90" dirty="0">
                <a:solidFill>
                  <a:srgbClr val="000000"/>
                </a:solidFill>
                <a:latin typeface="Calibri Light"/>
                <a:cs typeface="Calibri Light"/>
              </a:rPr>
              <a:t>Care </a:t>
            </a:r>
            <a:r>
              <a:rPr sz="4200" i="1" spc="-130" dirty="0">
                <a:solidFill>
                  <a:srgbClr val="000000"/>
                </a:solidFill>
                <a:latin typeface="Calibri Light"/>
                <a:cs typeface="Calibri Light"/>
              </a:rPr>
              <a:t>Continuum </a:t>
            </a:r>
            <a:r>
              <a:rPr sz="4200" i="1" spc="-45" dirty="0">
                <a:latin typeface="Calibri Light"/>
                <a:cs typeface="Calibri Light"/>
              </a:rPr>
              <a:t>--</a:t>
            </a:r>
            <a:r>
              <a:rPr sz="4000" spc="-45" dirty="0"/>
              <a:t>2017-2021 </a:t>
            </a:r>
            <a:r>
              <a:rPr sz="4000" spc="-40" dirty="0"/>
              <a:t>Palm</a:t>
            </a:r>
            <a:r>
              <a:rPr sz="4000" spc="-265" dirty="0"/>
              <a:t> </a:t>
            </a:r>
            <a:r>
              <a:rPr sz="4000" spc="-25" dirty="0"/>
              <a:t>Beach</a:t>
            </a:r>
            <a:endParaRPr sz="4000">
              <a:latin typeface="Calibri Light"/>
              <a:cs typeface="Calibri Light"/>
            </a:endParaRPr>
          </a:p>
        </p:txBody>
      </p:sp>
    </p:spTree>
    <p:extLst>
      <p:ext uri="{BB962C8B-B14F-4D97-AF65-F5344CB8AC3E}">
        <p14:creationId xmlns:p14="http://schemas.microsoft.com/office/powerpoint/2010/main" val="769763601"/>
      </p:ext>
    </p:extLst>
  </p:cSld>
  <p:clrMapOvr>
    <a:masterClrMapping/>
  </p:clrMapOvr>
  <p:timing>
    <p:tnLst>
      <p:par>
        <p:cTn id="1" dur="indefinite" restart="never" nodeType="tmRoot"/>
      </p:par>
    </p:tn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216566" y="374666"/>
            <a:ext cx="11758295" cy="667385"/>
          </a:xfrm>
          <a:prstGeom prst="rect">
            <a:avLst/>
          </a:prstGeom>
        </p:spPr>
        <p:txBody>
          <a:bodyPr vert="horz" wrap="square" lIns="0" tIns="13970" rIns="0" bIns="0" rtlCol="0">
            <a:spAutoFit/>
          </a:bodyPr>
          <a:lstStyle/>
          <a:p>
            <a:pPr marL="12700">
              <a:lnSpc>
                <a:spcPct val="100000"/>
              </a:lnSpc>
              <a:spcBef>
                <a:spcPts val="110"/>
              </a:spcBef>
            </a:pPr>
            <a:r>
              <a:rPr sz="4200" i="1" spc="-165" dirty="0">
                <a:latin typeface="Calibri Light"/>
                <a:cs typeface="Calibri Light"/>
              </a:rPr>
              <a:t>3-yr. </a:t>
            </a:r>
            <a:r>
              <a:rPr sz="4200" i="1" spc="-140" dirty="0">
                <a:latin typeface="Calibri Light"/>
                <a:cs typeface="Calibri Light"/>
              </a:rPr>
              <a:t>Trend</a:t>
            </a:r>
            <a:r>
              <a:rPr sz="4000" spc="-140" dirty="0"/>
              <a:t>: </a:t>
            </a:r>
            <a:r>
              <a:rPr sz="4000" spc="-35" dirty="0">
                <a:solidFill>
                  <a:srgbClr val="000000"/>
                </a:solidFill>
              </a:rPr>
              <a:t>PWH </a:t>
            </a:r>
            <a:r>
              <a:rPr sz="4200" i="1" spc="-90" dirty="0">
                <a:latin typeface="Calibri Light"/>
                <a:cs typeface="Calibri Light"/>
              </a:rPr>
              <a:t>Care </a:t>
            </a:r>
            <a:r>
              <a:rPr sz="4200" i="1" spc="-130" dirty="0">
                <a:latin typeface="Calibri Light"/>
                <a:cs typeface="Calibri Light"/>
              </a:rPr>
              <a:t>Continuum </a:t>
            </a:r>
            <a:r>
              <a:rPr sz="4200" i="1" spc="-45" dirty="0">
                <a:latin typeface="Calibri Light"/>
                <a:cs typeface="Calibri Light"/>
              </a:rPr>
              <a:t>--</a:t>
            </a:r>
            <a:r>
              <a:rPr sz="4000" spc="-45" dirty="0"/>
              <a:t>2019-2021 </a:t>
            </a:r>
            <a:r>
              <a:rPr sz="4000" spc="-25" dirty="0"/>
              <a:t>Palm</a:t>
            </a:r>
            <a:r>
              <a:rPr sz="4000" spc="-155" dirty="0"/>
              <a:t> </a:t>
            </a:r>
            <a:r>
              <a:rPr sz="4000" spc="-5" dirty="0"/>
              <a:t>Beach</a:t>
            </a:r>
            <a:endParaRPr sz="4000">
              <a:latin typeface="Calibri Light"/>
              <a:cs typeface="Calibri Light"/>
            </a:endParaRPr>
          </a:p>
        </p:txBody>
      </p:sp>
      <p:sp>
        <p:nvSpPr>
          <p:cNvPr id="3" name="object 3"/>
          <p:cNvSpPr/>
          <p:nvPr/>
        </p:nvSpPr>
        <p:spPr>
          <a:xfrm>
            <a:off x="1438132" y="2114088"/>
            <a:ext cx="0" cy="3237865"/>
          </a:xfrm>
          <a:custGeom>
            <a:avLst/>
            <a:gdLst/>
            <a:ahLst/>
            <a:cxnLst/>
            <a:rect l="l" t="t" r="r" b="b"/>
            <a:pathLst>
              <a:path h="3237865">
                <a:moveTo>
                  <a:pt x="0" y="0"/>
                </a:moveTo>
                <a:lnTo>
                  <a:pt x="0" y="3237822"/>
                </a:lnTo>
              </a:path>
            </a:pathLst>
          </a:custGeom>
          <a:ln w="5780">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3767371" y="2114088"/>
            <a:ext cx="0" cy="3237865"/>
          </a:xfrm>
          <a:custGeom>
            <a:avLst/>
            <a:gdLst/>
            <a:ahLst/>
            <a:cxnLst/>
            <a:rect l="l" t="t" r="r" b="b"/>
            <a:pathLst>
              <a:path h="3237865">
                <a:moveTo>
                  <a:pt x="0" y="0"/>
                </a:moveTo>
                <a:lnTo>
                  <a:pt x="0" y="3237822"/>
                </a:lnTo>
              </a:path>
            </a:pathLst>
          </a:custGeom>
          <a:ln w="5780">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6096609" y="2114088"/>
            <a:ext cx="0" cy="3237865"/>
          </a:xfrm>
          <a:custGeom>
            <a:avLst/>
            <a:gdLst/>
            <a:ahLst/>
            <a:cxnLst/>
            <a:rect l="l" t="t" r="r" b="b"/>
            <a:pathLst>
              <a:path h="3237865">
                <a:moveTo>
                  <a:pt x="0" y="0"/>
                </a:moveTo>
                <a:lnTo>
                  <a:pt x="0" y="3237822"/>
                </a:lnTo>
              </a:path>
            </a:pathLst>
          </a:custGeom>
          <a:ln w="5780">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8425847" y="2114088"/>
            <a:ext cx="0" cy="3237865"/>
          </a:xfrm>
          <a:custGeom>
            <a:avLst/>
            <a:gdLst/>
            <a:ahLst/>
            <a:cxnLst/>
            <a:rect l="l" t="t" r="r" b="b"/>
            <a:pathLst>
              <a:path h="3237865">
                <a:moveTo>
                  <a:pt x="0" y="0"/>
                </a:moveTo>
                <a:lnTo>
                  <a:pt x="0" y="3237822"/>
                </a:lnTo>
              </a:path>
            </a:pathLst>
          </a:custGeom>
          <a:ln w="5780">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10755086" y="2114088"/>
            <a:ext cx="0" cy="3237865"/>
          </a:xfrm>
          <a:custGeom>
            <a:avLst/>
            <a:gdLst/>
            <a:ahLst/>
            <a:cxnLst/>
            <a:rect l="l" t="t" r="r" b="b"/>
            <a:pathLst>
              <a:path h="3237865">
                <a:moveTo>
                  <a:pt x="0" y="0"/>
                </a:moveTo>
                <a:lnTo>
                  <a:pt x="0" y="3237822"/>
                </a:lnTo>
              </a:path>
            </a:pathLst>
          </a:custGeom>
          <a:ln w="5780">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1680906" y="2114088"/>
            <a:ext cx="614680" cy="3237865"/>
          </a:xfrm>
          <a:custGeom>
            <a:avLst/>
            <a:gdLst/>
            <a:ahLst/>
            <a:cxnLst/>
            <a:rect l="l" t="t" r="r" b="b"/>
            <a:pathLst>
              <a:path w="614680" h="3237865">
                <a:moveTo>
                  <a:pt x="614563" y="3237826"/>
                </a:moveTo>
                <a:lnTo>
                  <a:pt x="0" y="3237826"/>
                </a:lnTo>
                <a:lnTo>
                  <a:pt x="0" y="0"/>
                </a:lnTo>
                <a:lnTo>
                  <a:pt x="614563" y="0"/>
                </a:lnTo>
                <a:lnTo>
                  <a:pt x="614563" y="3237826"/>
                </a:lnTo>
                <a:close/>
              </a:path>
            </a:pathLst>
          </a:custGeom>
          <a:solidFill>
            <a:srgbClr val="13A9B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4010145" y="2964469"/>
            <a:ext cx="614680" cy="2387600"/>
          </a:xfrm>
          <a:custGeom>
            <a:avLst/>
            <a:gdLst/>
            <a:ahLst/>
            <a:cxnLst/>
            <a:rect l="l" t="t" r="r" b="b"/>
            <a:pathLst>
              <a:path w="614679" h="2387600">
                <a:moveTo>
                  <a:pt x="614563" y="2387445"/>
                </a:moveTo>
                <a:lnTo>
                  <a:pt x="0" y="2387445"/>
                </a:lnTo>
                <a:lnTo>
                  <a:pt x="0" y="0"/>
                </a:lnTo>
                <a:lnTo>
                  <a:pt x="614563" y="0"/>
                </a:lnTo>
                <a:lnTo>
                  <a:pt x="614563" y="2387445"/>
                </a:lnTo>
                <a:close/>
              </a:path>
            </a:pathLst>
          </a:custGeom>
          <a:solidFill>
            <a:srgbClr val="13A9B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6339383" y="3185040"/>
            <a:ext cx="614680" cy="2167255"/>
          </a:xfrm>
          <a:custGeom>
            <a:avLst/>
            <a:gdLst/>
            <a:ahLst/>
            <a:cxnLst/>
            <a:rect l="l" t="t" r="r" b="b"/>
            <a:pathLst>
              <a:path w="614679" h="2167254">
                <a:moveTo>
                  <a:pt x="614564" y="2166874"/>
                </a:moveTo>
                <a:lnTo>
                  <a:pt x="0" y="2166874"/>
                </a:lnTo>
                <a:lnTo>
                  <a:pt x="0" y="0"/>
                </a:lnTo>
                <a:lnTo>
                  <a:pt x="614564" y="0"/>
                </a:lnTo>
                <a:lnTo>
                  <a:pt x="614564" y="2166874"/>
                </a:lnTo>
                <a:close/>
              </a:path>
            </a:pathLst>
          </a:custGeom>
          <a:solidFill>
            <a:srgbClr val="13A9B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8668622" y="3311279"/>
            <a:ext cx="614680" cy="2040889"/>
          </a:xfrm>
          <a:custGeom>
            <a:avLst/>
            <a:gdLst/>
            <a:ahLst/>
            <a:cxnLst/>
            <a:rect l="l" t="t" r="r" b="b"/>
            <a:pathLst>
              <a:path w="614679" h="2040889">
                <a:moveTo>
                  <a:pt x="614564" y="2040634"/>
                </a:moveTo>
                <a:lnTo>
                  <a:pt x="0" y="2040634"/>
                </a:lnTo>
                <a:lnTo>
                  <a:pt x="0" y="0"/>
                </a:lnTo>
                <a:lnTo>
                  <a:pt x="614564" y="0"/>
                </a:lnTo>
                <a:lnTo>
                  <a:pt x="614564" y="2040634"/>
                </a:lnTo>
                <a:close/>
              </a:path>
            </a:pathLst>
          </a:custGeom>
          <a:solidFill>
            <a:srgbClr val="13A9B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1680906" y="2114088"/>
            <a:ext cx="614680" cy="3237865"/>
          </a:xfrm>
          <a:custGeom>
            <a:avLst/>
            <a:gdLst/>
            <a:ahLst/>
            <a:cxnLst/>
            <a:rect l="l" t="t" r="r" b="b"/>
            <a:pathLst>
              <a:path w="614680" h="3237865">
                <a:moveTo>
                  <a:pt x="0" y="0"/>
                </a:moveTo>
                <a:lnTo>
                  <a:pt x="614563" y="0"/>
                </a:lnTo>
                <a:lnTo>
                  <a:pt x="614563" y="3237825"/>
                </a:lnTo>
                <a:lnTo>
                  <a:pt x="0" y="3237825"/>
                </a:lnTo>
                <a:lnTo>
                  <a:pt x="0" y="0"/>
                </a:lnTo>
                <a:close/>
              </a:path>
            </a:pathLst>
          </a:custGeom>
          <a:ln w="867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4010145" y="2964469"/>
            <a:ext cx="614680" cy="2387600"/>
          </a:xfrm>
          <a:custGeom>
            <a:avLst/>
            <a:gdLst/>
            <a:ahLst/>
            <a:cxnLst/>
            <a:rect l="l" t="t" r="r" b="b"/>
            <a:pathLst>
              <a:path w="614679" h="2387600">
                <a:moveTo>
                  <a:pt x="0" y="0"/>
                </a:moveTo>
                <a:lnTo>
                  <a:pt x="614563" y="0"/>
                </a:lnTo>
                <a:lnTo>
                  <a:pt x="614563" y="2387445"/>
                </a:lnTo>
                <a:lnTo>
                  <a:pt x="0" y="2387445"/>
                </a:lnTo>
                <a:lnTo>
                  <a:pt x="0" y="0"/>
                </a:lnTo>
                <a:close/>
              </a:path>
            </a:pathLst>
          </a:custGeom>
          <a:ln w="867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6339383" y="3185040"/>
            <a:ext cx="614680" cy="2167255"/>
          </a:xfrm>
          <a:custGeom>
            <a:avLst/>
            <a:gdLst/>
            <a:ahLst/>
            <a:cxnLst/>
            <a:rect l="l" t="t" r="r" b="b"/>
            <a:pathLst>
              <a:path w="614679" h="2167254">
                <a:moveTo>
                  <a:pt x="0" y="0"/>
                </a:moveTo>
                <a:lnTo>
                  <a:pt x="614564" y="0"/>
                </a:lnTo>
                <a:lnTo>
                  <a:pt x="614564" y="2166874"/>
                </a:lnTo>
                <a:lnTo>
                  <a:pt x="0" y="2166874"/>
                </a:lnTo>
                <a:lnTo>
                  <a:pt x="0" y="0"/>
                </a:lnTo>
                <a:close/>
              </a:path>
            </a:pathLst>
          </a:custGeom>
          <a:ln w="867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8668622" y="3311279"/>
            <a:ext cx="614680" cy="2040889"/>
          </a:xfrm>
          <a:custGeom>
            <a:avLst/>
            <a:gdLst/>
            <a:ahLst/>
            <a:cxnLst/>
            <a:rect l="l" t="t" r="r" b="b"/>
            <a:pathLst>
              <a:path w="614679" h="2040889">
                <a:moveTo>
                  <a:pt x="0" y="0"/>
                </a:moveTo>
                <a:lnTo>
                  <a:pt x="614564" y="0"/>
                </a:lnTo>
                <a:lnTo>
                  <a:pt x="614564" y="2040634"/>
                </a:lnTo>
                <a:lnTo>
                  <a:pt x="0" y="2040634"/>
                </a:lnTo>
                <a:lnTo>
                  <a:pt x="0" y="0"/>
                </a:lnTo>
                <a:close/>
              </a:path>
            </a:pathLst>
          </a:custGeom>
          <a:ln w="867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2295472" y="2114088"/>
            <a:ext cx="614680" cy="3237865"/>
          </a:xfrm>
          <a:custGeom>
            <a:avLst/>
            <a:gdLst/>
            <a:ahLst/>
            <a:cxnLst/>
            <a:rect l="l" t="t" r="r" b="b"/>
            <a:pathLst>
              <a:path w="614680" h="3237865">
                <a:moveTo>
                  <a:pt x="614565" y="3237824"/>
                </a:moveTo>
                <a:lnTo>
                  <a:pt x="0" y="3237824"/>
                </a:lnTo>
                <a:lnTo>
                  <a:pt x="0" y="0"/>
                </a:lnTo>
                <a:lnTo>
                  <a:pt x="614565" y="0"/>
                </a:lnTo>
                <a:lnTo>
                  <a:pt x="614565" y="3237824"/>
                </a:lnTo>
                <a:close/>
              </a:path>
            </a:pathLst>
          </a:custGeom>
          <a:solidFill>
            <a:srgbClr val="BC5E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4624716" y="2922851"/>
            <a:ext cx="614680" cy="2429510"/>
          </a:xfrm>
          <a:custGeom>
            <a:avLst/>
            <a:gdLst/>
            <a:ahLst/>
            <a:cxnLst/>
            <a:rect l="l" t="t" r="r" b="b"/>
            <a:pathLst>
              <a:path w="614679" h="2429510">
                <a:moveTo>
                  <a:pt x="614565" y="2429061"/>
                </a:moveTo>
                <a:lnTo>
                  <a:pt x="0" y="2429061"/>
                </a:lnTo>
                <a:lnTo>
                  <a:pt x="0" y="0"/>
                </a:lnTo>
                <a:lnTo>
                  <a:pt x="614565" y="0"/>
                </a:lnTo>
                <a:lnTo>
                  <a:pt x="614565" y="2429061"/>
                </a:lnTo>
                <a:close/>
              </a:path>
            </a:pathLst>
          </a:custGeom>
          <a:solidFill>
            <a:srgbClr val="BC5E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6953960" y="3150358"/>
            <a:ext cx="614680" cy="2202180"/>
          </a:xfrm>
          <a:custGeom>
            <a:avLst/>
            <a:gdLst/>
            <a:ahLst/>
            <a:cxnLst/>
            <a:rect l="l" t="t" r="r" b="b"/>
            <a:pathLst>
              <a:path w="614679" h="2202179">
                <a:moveTo>
                  <a:pt x="614565" y="2201553"/>
                </a:moveTo>
                <a:lnTo>
                  <a:pt x="0" y="2201553"/>
                </a:lnTo>
                <a:lnTo>
                  <a:pt x="0" y="0"/>
                </a:lnTo>
                <a:lnTo>
                  <a:pt x="614565" y="0"/>
                </a:lnTo>
                <a:lnTo>
                  <a:pt x="614565" y="2201553"/>
                </a:lnTo>
                <a:close/>
              </a:path>
            </a:pathLst>
          </a:custGeom>
          <a:solidFill>
            <a:srgbClr val="BC5E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9283205" y="3243303"/>
            <a:ext cx="614680" cy="2108835"/>
          </a:xfrm>
          <a:custGeom>
            <a:avLst/>
            <a:gdLst/>
            <a:ahLst/>
            <a:cxnLst/>
            <a:rect l="l" t="t" r="r" b="b"/>
            <a:pathLst>
              <a:path w="614679" h="2108835">
                <a:moveTo>
                  <a:pt x="614565" y="2108608"/>
                </a:moveTo>
                <a:lnTo>
                  <a:pt x="0" y="2108608"/>
                </a:lnTo>
                <a:lnTo>
                  <a:pt x="0" y="0"/>
                </a:lnTo>
                <a:lnTo>
                  <a:pt x="614565" y="0"/>
                </a:lnTo>
                <a:lnTo>
                  <a:pt x="614565" y="2108608"/>
                </a:lnTo>
                <a:close/>
              </a:path>
            </a:pathLst>
          </a:custGeom>
          <a:solidFill>
            <a:srgbClr val="BC5E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2295472" y="2114088"/>
            <a:ext cx="614680" cy="3237865"/>
          </a:xfrm>
          <a:custGeom>
            <a:avLst/>
            <a:gdLst/>
            <a:ahLst/>
            <a:cxnLst/>
            <a:rect l="l" t="t" r="r" b="b"/>
            <a:pathLst>
              <a:path w="614680" h="3237865">
                <a:moveTo>
                  <a:pt x="0" y="0"/>
                </a:moveTo>
                <a:lnTo>
                  <a:pt x="614565" y="0"/>
                </a:lnTo>
                <a:lnTo>
                  <a:pt x="614565" y="3237824"/>
                </a:lnTo>
                <a:lnTo>
                  <a:pt x="0" y="3237824"/>
                </a:lnTo>
                <a:lnTo>
                  <a:pt x="0" y="0"/>
                </a:lnTo>
                <a:close/>
              </a:path>
            </a:pathLst>
          </a:custGeom>
          <a:ln w="867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4624716" y="2922851"/>
            <a:ext cx="614680" cy="2429510"/>
          </a:xfrm>
          <a:custGeom>
            <a:avLst/>
            <a:gdLst/>
            <a:ahLst/>
            <a:cxnLst/>
            <a:rect l="l" t="t" r="r" b="b"/>
            <a:pathLst>
              <a:path w="614679" h="2429510">
                <a:moveTo>
                  <a:pt x="0" y="0"/>
                </a:moveTo>
                <a:lnTo>
                  <a:pt x="614565" y="0"/>
                </a:lnTo>
                <a:lnTo>
                  <a:pt x="614565" y="2429061"/>
                </a:lnTo>
                <a:lnTo>
                  <a:pt x="0" y="2429061"/>
                </a:lnTo>
                <a:lnTo>
                  <a:pt x="0" y="0"/>
                </a:lnTo>
                <a:close/>
              </a:path>
            </a:pathLst>
          </a:custGeom>
          <a:ln w="867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6953960" y="3150359"/>
            <a:ext cx="614680" cy="2202180"/>
          </a:xfrm>
          <a:custGeom>
            <a:avLst/>
            <a:gdLst/>
            <a:ahLst/>
            <a:cxnLst/>
            <a:rect l="l" t="t" r="r" b="b"/>
            <a:pathLst>
              <a:path w="614679" h="2202179">
                <a:moveTo>
                  <a:pt x="0" y="0"/>
                </a:moveTo>
                <a:lnTo>
                  <a:pt x="614565" y="0"/>
                </a:lnTo>
                <a:lnTo>
                  <a:pt x="614565" y="2201553"/>
                </a:lnTo>
                <a:lnTo>
                  <a:pt x="0" y="2201553"/>
                </a:lnTo>
                <a:lnTo>
                  <a:pt x="0" y="0"/>
                </a:lnTo>
                <a:close/>
              </a:path>
            </a:pathLst>
          </a:custGeom>
          <a:ln w="867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9283205" y="3243303"/>
            <a:ext cx="614680" cy="2108835"/>
          </a:xfrm>
          <a:custGeom>
            <a:avLst/>
            <a:gdLst/>
            <a:ahLst/>
            <a:cxnLst/>
            <a:rect l="l" t="t" r="r" b="b"/>
            <a:pathLst>
              <a:path w="614679" h="2108835">
                <a:moveTo>
                  <a:pt x="0" y="0"/>
                </a:moveTo>
                <a:lnTo>
                  <a:pt x="614565" y="0"/>
                </a:lnTo>
                <a:lnTo>
                  <a:pt x="614565" y="2108608"/>
                </a:lnTo>
                <a:lnTo>
                  <a:pt x="0" y="2108608"/>
                </a:lnTo>
                <a:lnTo>
                  <a:pt x="0" y="0"/>
                </a:lnTo>
                <a:close/>
              </a:path>
            </a:pathLst>
          </a:custGeom>
          <a:ln w="867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2910035" y="2114088"/>
            <a:ext cx="614680" cy="3237865"/>
          </a:xfrm>
          <a:custGeom>
            <a:avLst/>
            <a:gdLst/>
            <a:ahLst/>
            <a:cxnLst/>
            <a:rect l="l" t="t" r="r" b="b"/>
            <a:pathLst>
              <a:path w="614679" h="3237865">
                <a:moveTo>
                  <a:pt x="614564" y="3237825"/>
                </a:moveTo>
                <a:lnTo>
                  <a:pt x="0" y="3237825"/>
                </a:lnTo>
                <a:lnTo>
                  <a:pt x="0" y="0"/>
                </a:lnTo>
                <a:lnTo>
                  <a:pt x="614564" y="0"/>
                </a:lnTo>
                <a:lnTo>
                  <a:pt x="614564" y="3237825"/>
                </a:lnTo>
                <a:close/>
              </a:path>
            </a:pathLst>
          </a:custGeom>
          <a:solidFill>
            <a:srgbClr val="FFCD0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5239277" y="2910366"/>
            <a:ext cx="614680" cy="2441575"/>
          </a:xfrm>
          <a:custGeom>
            <a:avLst/>
            <a:gdLst/>
            <a:ahLst/>
            <a:cxnLst/>
            <a:rect l="l" t="t" r="r" b="b"/>
            <a:pathLst>
              <a:path w="614679" h="2441575">
                <a:moveTo>
                  <a:pt x="614564" y="2441548"/>
                </a:moveTo>
                <a:lnTo>
                  <a:pt x="0" y="2441548"/>
                </a:lnTo>
                <a:lnTo>
                  <a:pt x="0" y="0"/>
                </a:lnTo>
                <a:lnTo>
                  <a:pt x="614564" y="0"/>
                </a:lnTo>
                <a:lnTo>
                  <a:pt x="614564" y="2441548"/>
                </a:lnTo>
                <a:close/>
              </a:path>
            </a:pathLst>
          </a:custGeom>
          <a:solidFill>
            <a:srgbClr val="FFCD0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7568519" y="3133712"/>
            <a:ext cx="614680" cy="2218690"/>
          </a:xfrm>
          <a:custGeom>
            <a:avLst/>
            <a:gdLst/>
            <a:ahLst/>
            <a:cxnLst/>
            <a:rect l="l" t="t" r="r" b="b"/>
            <a:pathLst>
              <a:path w="614679" h="2218690">
                <a:moveTo>
                  <a:pt x="614565" y="2218202"/>
                </a:moveTo>
                <a:lnTo>
                  <a:pt x="0" y="2218202"/>
                </a:lnTo>
                <a:lnTo>
                  <a:pt x="0" y="0"/>
                </a:lnTo>
                <a:lnTo>
                  <a:pt x="614565" y="0"/>
                </a:lnTo>
                <a:lnTo>
                  <a:pt x="614565" y="2218202"/>
                </a:lnTo>
                <a:close/>
              </a:path>
            </a:pathLst>
          </a:custGeom>
          <a:solidFill>
            <a:srgbClr val="FFCD0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9897761" y="3243304"/>
            <a:ext cx="614680" cy="2108835"/>
          </a:xfrm>
          <a:custGeom>
            <a:avLst/>
            <a:gdLst/>
            <a:ahLst/>
            <a:cxnLst/>
            <a:rect l="l" t="t" r="r" b="b"/>
            <a:pathLst>
              <a:path w="614679" h="2108835">
                <a:moveTo>
                  <a:pt x="614564" y="2108609"/>
                </a:moveTo>
                <a:lnTo>
                  <a:pt x="0" y="2108609"/>
                </a:lnTo>
                <a:lnTo>
                  <a:pt x="0" y="0"/>
                </a:lnTo>
                <a:lnTo>
                  <a:pt x="614564" y="0"/>
                </a:lnTo>
                <a:lnTo>
                  <a:pt x="614564" y="2108609"/>
                </a:lnTo>
                <a:close/>
              </a:path>
            </a:pathLst>
          </a:custGeom>
          <a:solidFill>
            <a:srgbClr val="FFCD0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2910035" y="2114088"/>
            <a:ext cx="614680" cy="3237865"/>
          </a:xfrm>
          <a:custGeom>
            <a:avLst/>
            <a:gdLst/>
            <a:ahLst/>
            <a:cxnLst/>
            <a:rect l="l" t="t" r="r" b="b"/>
            <a:pathLst>
              <a:path w="614679" h="3237865">
                <a:moveTo>
                  <a:pt x="0" y="0"/>
                </a:moveTo>
                <a:lnTo>
                  <a:pt x="614564" y="0"/>
                </a:lnTo>
                <a:lnTo>
                  <a:pt x="614564" y="3237825"/>
                </a:lnTo>
                <a:lnTo>
                  <a:pt x="0" y="3237825"/>
                </a:lnTo>
                <a:lnTo>
                  <a:pt x="0" y="0"/>
                </a:lnTo>
                <a:close/>
              </a:path>
            </a:pathLst>
          </a:custGeom>
          <a:ln w="867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5239277" y="2910366"/>
            <a:ext cx="614680" cy="2441575"/>
          </a:xfrm>
          <a:custGeom>
            <a:avLst/>
            <a:gdLst/>
            <a:ahLst/>
            <a:cxnLst/>
            <a:rect l="l" t="t" r="r" b="b"/>
            <a:pathLst>
              <a:path w="614679" h="2441575">
                <a:moveTo>
                  <a:pt x="0" y="0"/>
                </a:moveTo>
                <a:lnTo>
                  <a:pt x="614564" y="0"/>
                </a:lnTo>
                <a:lnTo>
                  <a:pt x="614564" y="2441548"/>
                </a:lnTo>
                <a:lnTo>
                  <a:pt x="0" y="2441548"/>
                </a:lnTo>
                <a:lnTo>
                  <a:pt x="0" y="0"/>
                </a:lnTo>
                <a:close/>
              </a:path>
            </a:pathLst>
          </a:custGeom>
          <a:ln w="867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7568519" y="3133712"/>
            <a:ext cx="614680" cy="2218690"/>
          </a:xfrm>
          <a:custGeom>
            <a:avLst/>
            <a:gdLst/>
            <a:ahLst/>
            <a:cxnLst/>
            <a:rect l="l" t="t" r="r" b="b"/>
            <a:pathLst>
              <a:path w="614679" h="2218690">
                <a:moveTo>
                  <a:pt x="0" y="0"/>
                </a:moveTo>
                <a:lnTo>
                  <a:pt x="614565" y="0"/>
                </a:lnTo>
                <a:lnTo>
                  <a:pt x="614565" y="2218202"/>
                </a:lnTo>
                <a:lnTo>
                  <a:pt x="0" y="2218202"/>
                </a:lnTo>
                <a:lnTo>
                  <a:pt x="0" y="0"/>
                </a:lnTo>
                <a:close/>
              </a:path>
            </a:pathLst>
          </a:custGeom>
          <a:ln w="867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9897761" y="3243304"/>
            <a:ext cx="614680" cy="2108835"/>
          </a:xfrm>
          <a:custGeom>
            <a:avLst/>
            <a:gdLst/>
            <a:ahLst/>
            <a:cxnLst/>
            <a:rect l="l" t="t" r="r" b="b"/>
            <a:pathLst>
              <a:path w="614679" h="2108835">
                <a:moveTo>
                  <a:pt x="0" y="0"/>
                </a:moveTo>
                <a:lnTo>
                  <a:pt x="614564" y="0"/>
                </a:lnTo>
                <a:lnTo>
                  <a:pt x="614564" y="2108610"/>
                </a:lnTo>
                <a:lnTo>
                  <a:pt x="0" y="2108610"/>
                </a:lnTo>
                <a:lnTo>
                  <a:pt x="0" y="0"/>
                </a:lnTo>
                <a:close/>
              </a:path>
            </a:pathLst>
          </a:custGeom>
          <a:ln w="867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1438132" y="5351917"/>
            <a:ext cx="9317355" cy="0"/>
          </a:xfrm>
          <a:custGeom>
            <a:avLst/>
            <a:gdLst/>
            <a:ahLst/>
            <a:cxnLst/>
            <a:rect l="l" t="t" r="r" b="b"/>
            <a:pathLst>
              <a:path w="9317355">
                <a:moveTo>
                  <a:pt x="0" y="0"/>
                </a:moveTo>
                <a:lnTo>
                  <a:pt x="9316983" y="0"/>
                </a:lnTo>
              </a:path>
            </a:pathLst>
          </a:custGeom>
          <a:ln w="5780">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txBox="1"/>
          <p:nvPr/>
        </p:nvSpPr>
        <p:spPr>
          <a:xfrm>
            <a:off x="4001686" y="2509697"/>
            <a:ext cx="1859914" cy="358775"/>
          </a:xfrm>
          <a:prstGeom prst="rect">
            <a:avLst/>
          </a:prstGeom>
        </p:spPr>
        <p:txBody>
          <a:bodyPr vert="horz" wrap="square" lIns="0" tIns="17145" rIns="0" bIns="0" rtlCol="0">
            <a:spAutoFit/>
          </a:bodyPr>
          <a:lstStyle/>
          <a:p>
            <a:pPr marL="38100" marR="0" lvl="0" indent="0" algn="l" defTabSz="914400" rtl="0" eaLnBrk="1" fontAlgn="auto" latinLnBrk="0" hangingPunct="1">
              <a:lnSpc>
                <a:spcPct val="100000"/>
              </a:lnSpc>
              <a:spcBef>
                <a:spcPts val="135"/>
              </a:spcBef>
              <a:spcAft>
                <a:spcPts val="0"/>
              </a:spcAft>
              <a:buClrTx/>
              <a:buSzTx/>
              <a:buFontTx/>
              <a:buNone/>
              <a:tabLst/>
              <a:defRPr/>
            </a:pPr>
            <a:r>
              <a:rPr kumimoji="0" sz="3225" b="0" i="0" u="none" strike="noStrike" kern="1200" cap="none" spc="22" normalizeH="0" baseline="-11627" noProof="0" dirty="0">
                <a:ln>
                  <a:noFill/>
                </a:ln>
                <a:solidFill>
                  <a:prstClr val="black"/>
                </a:solidFill>
                <a:effectLst/>
                <a:uLnTx/>
                <a:uFillTx/>
                <a:latin typeface="Arial"/>
                <a:ea typeface="+mn-ea"/>
                <a:cs typeface="Arial"/>
              </a:rPr>
              <a:t>74% </a:t>
            </a:r>
            <a:r>
              <a:rPr kumimoji="0" sz="3225" b="0" i="0" u="none" strike="noStrike" kern="1200" cap="none" spc="22" normalizeH="0" baseline="-2583" noProof="0" dirty="0">
                <a:ln>
                  <a:noFill/>
                </a:ln>
                <a:solidFill>
                  <a:prstClr val="black"/>
                </a:solidFill>
                <a:effectLst/>
                <a:uLnTx/>
                <a:uFillTx/>
                <a:latin typeface="Arial"/>
                <a:ea typeface="+mn-ea"/>
                <a:cs typeface="Arial"/>
              </a:rPr>
              <a:t>75%</a:t>
            </a:r>
            <a:r>
              <a:rPr kumimoji="0" sz="3225" b="0" i="0" u="none" strike="noStrike" kern="1200" cap="none" spc="-472" normalizeH="0" baseline="-2583" noProof="0" dirty="0">
                <a:ln>
                  <a:noFill/>
                </a:ln>
                <a:solidFill>
                  <a:prstClr val="black"/>
                </a:solidFill>
                <a:effectLst/>
                <a:uLnTx/>
                <a:uFillTx/>
                <a:latin typeface="Arial"/>
                <a:ea typeface="+mn-ea"/>
                <a:cs typeface="Arial"/>
              </a:rPr>
              <a:t> </a:t>
            </a:r>
            <a:r>
              <a:rPr kumimoji="0" sz="2150" b="0" i="0" u="none" strike="noStrike" kern="1200" cap="none" spc="15" normalizeH="0" baseline="0" noProof="0" dirty="0">
                <a:ln>
                  <a:noFill/>
                </a:ln>
                <a:solidFill>
                  <a:prstClr val="black"/>
                </a:solidFill>
                <a:effectLst/>
                <a:uLnTx/>
                <a:uFillTx/>
                <a:latin typeface="Arial"/>
                <a:ea typeface="+mn-ea"/>
                <a:cs typeface="Arial"/>
              </a:rPr>
              <a:t>75%</a:t>
            </a:r>
            <a:endParaRPr kumimoji="0" sz="2150" b="0" i="0" u="none" strike="noStrike" kern="1200" cap="none" spc="0" normalizeH="0" baseline="0" noProof="0">
              <a:ln>
                <a:noFill/>
              </a:ln>
              <a:solidFill>
                <a:prstClr val="black"/>
              </a:solidFill>
              <a:effectLst/>
              <a:uLnTx/>
              <a:uFillTx/>
              <a:latin typeface="Arial"/>
              <a:ea typeface="+mn-ea"/>
              <a:cs typeface="Arial"/>
            </a:endParaRPr>
          </a:p>
        </p:txBody>
      </p:sp>
      <p:sp>
        <p:nvSpPr>
          <p:cNvPr id="34" name="object 34"/>
          <p:cNvSpPr txBox="1"/>
          <p:nvPr/>
        </p:nvSpPr>
        <p:spPr>
          <a:xfrm>
            <a:off x="6331158" y="2733157"/>
            <a:ext cx="1859914" cy="358775"/>
          </a:xfrm>
          <a:prstGeom prst="rect">
            <a:avLst/>
          </a:prstGeom>
        </p:spPr>
        <p:txBody>
          <a:bodyPr vert="horz" wrap="square" lIns="0" tIns="17145" rIns="0" bIns="0" rtlCol="0">
            <a:spAutoFit/>
          </a:bodyPr>
          <a:lstStyle/>
          <a:p>
            <a:pPr marL="38100" marR="0" lvl="0" indent="0" algn="l" defTabSz="914400" rtl="0" eaLnBrk="1" fontAlgn="auto" latinLnBrk="0" hangingPunct="1">
              <a:lnSpc>
                <a:spcPct val="100000"/>
              </a:lnSpc>
              <a:spcBef>
                <a:spcPts val="135"/>
              </a:spcBef>
              <a:spcAft>
                <a:spcPts val="0"/>
              </a:spcAft>
              <a:buClrTx/>
              <a:buSzTx/>
              <a:buFontTx/>
              <a:buNone/>
              <a:tabLst/>
              <a:defRPr/>
            </a:pPr>
            <a:r>
              <a:rPr kumimoji="0" sz="3225" b="0" i="0" u="none" strike="noStrike" kern="1200" cap="none" spc="22" normalizeH="0" baseline="-10335" noProof="0" dirty="0">
                <a:ln>
                  <a:noFill/>
                </a:ln>
                <a:solidFill>
                  <a:prstClr val="black"/>
                </a:solidFill>
                <a:effectLst/>
                <a:uLnTx/>
                <a:uFillTx/>
                <a:latin typeface="Arial"/>
                <a:ea typeface="+mn-ea"/>
                <a:cs typeface="Arial"/>
              </a:rPr>
              <a:t>67% </a:t>
            </a:r>
            <a:r>
              <a:rPr kumimoji="0" sz="3225" b="0" i="0" u="none" strike="noStrike" kern="1200" cap="none" spc="22" normalizeH="0" baseline="-3875" noProof="0" dirty="0">
                <a:ln>
                  <a:noFill/>
                </a:ln>
                <a:solidFill>
                  <a:prstClr val="black"/>
                </a:solidFill>
                <a:effectLst/>
                <a:uLnTx/>
                <a:uFillTx/>
                <a:latin typeface="Arial"/>
                <a:ea typeface="+mn-ea"/>
                <a:cs typeface="Arial"/>
              </a:rPr>
              <a:t>68%</a:t>
            </a:r>
            <a:r>
              <a:rPr kumimoji="0" sz="3225" b="0" i="0" u="none" strike="noStrike" kern="1200" cap="none" spc="-472" normalizeH="0" baseline="-3875" noProof="0" dirty="0">
                <a:ln>
                  <a:noFill/>
                </a:ln>
                <a:solidFill>
                  <a:prstClr val="black"/>
                </a:solidFill>
                <a:effectLst/>
                <a:uLnTx/>
                <a:uFillTx/>
                <a:latin typeface="Arial"/>
                <a:ea typeface="+mn-ea"/>
                <a:cs typeface="Arial"/>
              </a:rPr>
              <a:t> </a:t>
            </a:r>
            <a:r>
              <a:rPr kumimoji="0" sz="2150" b="0" i="0" u="none" strike="noStrike" kern="1200" cap="none" spc="15" normalizeH="0" baseline="0" noProof="0" dirty="0">
                <a:ln>
                  <a:noFill/>
                </a:ln>
                <a:solidFill>
                  <a:prstClr val="black"/>
                </a:solidFill>
                <a:effectLst/>
                <a:uLnTx/>
                <a:uFillTx/>
                <a:latin typeface="Arial"/>
                <a:ea typeface="+mn-ea"/>
                <a:cs typeface="Arial"/>
              </a:rPr>
              <a:t>69%</a:t>
            </a:r>
            <a:endParaRPr kumimoji="0" sz="2150" b="0" i="0" u="none" strike="noStrike" kern="1200" cap="none" spc="0" normalizeH="0" baseline="0" noProof="0">
              <a:ln>
                <a:noFill/>
              </a:ln>
              <a:solidFill>
                <a:prstClr val="black"/>
              </a:solidFill>
              <a:effectLst/>
              <a:uLnTx/>
              <a:uFillTx/>
              <a:latin typeface="Arial"/>
              <a:ea typeface="+mn-ea"/>
              <a:cs typeface="Arial"/>
            </a:endParaRPr>
          </a:p>
        </p:txBody>
      </p:sp>
      <p:sp>
        <p:nvSpPr>
          <p:cNvPr id="35" name="object 35"/>
          <p:cNvSpPr txBox="1"/>
          <p:nvPr/>
        </p:nvSpPr>
        <p:spPr>
          <a:xfrm>
            <a:off x="8660631" y="2843267"/>
            <a:ext cx="1859914" cy="358775"/>
          </a:xfrm>
          <a:prstGeom prst="rect">
            <a:avLst/>
          </a:prstGeom>
        </p:spPr>
        <p:txBody>
          <a:bodyPr vert="horz" wrap="square" lIns="0" tIns="17145" rIns="0" bIns="0" rtlCol="0">
            <a:spAutoFit/>
          </a:bodyPr>
          <a:lstStyle/>
          <a:p>
            <a:pPr marL="38100" marR="0" lvl="0" indent="0" algn="l" defTabSz="914400" rtl="0" eaLnBrk="1" fontAlgn="auto" latinLnBrk="0" hangingPunct="1">
              <a:lnSpc>
                <a:spcPct val="100000"/>
              </a:lnSpc>
              <a:spcBef>
                <a:spcPts val="135"/>
              </a:spcBef>
              <a:spcAft>
                <a:spcPts val="0"/>
              </a:spcAft>
              <a:buClrTx/>
              <a:buSzTx/>
              <a:buFontTx/>
              <a:buNone/>
              <a:tabLst/>
              <a:defRPr/>
            </a:pPr>
            <a:r>
              <a:rPr kumimoji="0" sz="3225" b="0" i="0" u="none" strike="noStrike" kern="1200" cap="none" spc="22" normalizeH="0" baseline="-14211" noProof="0" dirty="0">
                <a:ln>
                  <a:noFill/>
                </a:ln>
                <a:solidFill>
                  <a:prstClr val="black"/>
                </a:solidFill>
                <a:effectLst/>
                <a:uLnTx/>
                <a:uFillTx/>
                <a:latin typeface="Arial"/>
                <a:ea typeface="+mn-ea"/>
                <a:cs typeface="Arial"/>
              </a:rPr>
              <a:t>63% </a:t>
            </a:r>
            <a:r>
              <a:rPr kumimoji="0" sz="2150" b="0" i="0" u="none" strike="noStrike" kern="1200" cap="none" spc="15" normalizeH="0" baseline="0" noProof="0" dirty="0">
                <a:ln>
                  <a:noFill/>
                </a:ln>
                <a:solidFill>
                  <a:prstClr val="black"/>
                </a:solidFill>
                <a:effectLst/>
                <a:uLnTx/>
                <a:uFillTx/>
                <a:latin typeface="Arial"/>
                <a:ea typeface="+mn-ea"/>
                <a:cs typeface="Arial"/>
              </a:rPr>
              <a:t>65%</a:t>
            </a:r>
            <a:r>
              <a:rPr kumimoji="0" sz="2150" b="0" i="0" u="none" strike="noStrike" kern="1200" cap="none" spc="-315" normalizeH="0" baseline="0" noProof="0" dirty="0">
                <a:ln>
                  <a:noFill/>
                </a:ln>
                <a:solidFill>
                  <a:prstClr val="black"/>
                </a:solidFill>
                <a:effectLst/>
                <a:uLnTx/>
                <a:uFillTx/>
                <a:latin typeface="Arial"/>
                <a:ea typeface="+mn-ea"/>
                <a:cs typeface="Arial"/>
              </a:rPr>
              <a:t> </a:t>
            </a:r>
            <a:r>
              <a:rPr kumimoji="0" sz="2150" b="0" i="0" u="none" strike="noStrike" kern="1200" cap="none" spc="15" normalizeH="0" baseline="0" noProof="0" dirty="0">
                <a:ln>
                  <a:noFill/>
                </a:ln>
                <a:solidFill>
                  <a:prstClr val="black"/>
                </a:solidFill>
                <a:effectLst/>
                <a:uLnTx/>
                <a:uFillTx/>
                <a:latin typeface="Arial"/>
                <a:ea typeface="+mn-ea"/>
                <a:cs typeface="Arial"/>
              </a:rPr>
              <a:t>65%</a:t>
            </a:r>
            <a:endParaRPr kumimoji="0" sz="2150" b="0" i="0" u="none" strike="noStrike" kern="1200" cap="none" spc="0" normalizeH="0" baseline="0" noProof="0">
              <a:ln>
                <a:noFill/>
              </a:ln>
              <a:solidFill>
                <a:prstClr val="black"/>
              </a:solidFill>
              <a:effectLst/>
              <a:uLnTx/>
              <a:uFillTx/>
              <a:latin typeface="Arial"/>
              <a:ea typeface="+mn-ea"/>
              <a:cs typeface="Arial"/>
            </a:endParaRPr>
          </a:p>
        </p:txBody>
      </p:sp>
      <p:sp>
        <p:nvSpPr>
          <p:cNvPr id="36" name="object 36"/>
          <p:cNvSpPr txBox="1"/>
          <p:nvPr/>
        </p:nvSpPr>
        <p:spPr>
          <a:xfrm>
            <a:off x="2266067" y="5480308"/>
            <a:ext cx="672465" cy="358775"/>
          </a:xfrm>
          <a:prstGeom prst="rect">
            <a:avLst/>
          </a:prstGeom>
        </p:spPr>
        <p:txBody>
          <a:bodyPr vert="horz" wrap="square" lIns="0" tIns="17145" rIns="0" bIns="0" rtlCol="0">
            <a:spAutoFit/>
          </a:bodyPr>
          <a:lstStyle/>
          <a:p>
            <a:pPr marL="12700" marR="0" lvl="0" indent="0" algn="l" defTabSz="914400" rtl="0" eaLnBrk="1" fontAlgn="auto" latinLnBrk="0" hangingPunct="1">
              <a:lnSpc>
                <a:spcPct val="100000"/>
              </a:lnSpc>
              <a:spcBef>
                <a:spcPts val="135"/>
              </a:spcBef>
              <a:spcAft>
                <a:spcPts val="0"/>
              </a:spcAft>
              <a:buClrTx/>
              <a:buSzTx/>
              <a:buFontTx/>
              <a:buNone/>
              <a:tabLst/>
              <a:defRPr/>
            </a:pPr>
            <a:r>
              <a:rPr kumimoji="0" sz="2150" b="0" i="0" u="none" strike="noStrike" kern="1200" cap="none" spc="15" normalizeH="0" baseline="0" noProof="0" dirty="0">
                <a:ln>
                  <a:noFill/>
                </a:ln>
                <a:solidFill>
                  <a:prstClr val="black"/>
                </a:solidFill>
                <a:effectLst/>
                <a:uLnTx/>
                <a:uFillTx/>
                <a:latin typeface="Arial"/>
                <a:ea typeface="+mn-ea"/>
                <a:cs typeface="Arial"/>
              </a:rPr>
              <a:t>P</a:t>
            </a:r>
            <a:r>
              <a:rPr kumimoji="0" sz="2150" b="0" i="0" u="none" strike="noStrike" kern="1200" cap="none" spc="30" normalizeH="0" baseline="0" noProof="0" dirty="0">
                <a:ln>
                  <a:noFill/>
                </a:ln>
                <a:solidFill>
                  <a:prstClr val="black"/>
                </a:solidFill>
                <a:effectLst/>
                <a:uLnTx/>
                <a:uFillTx/>
                <a:latin typeface="Arial"/>
                <a:ea typeface="+mn-ea"/>
                <a:cs typeface="Arial"/>
              </a:rPr>
              <a:t>W</a:t>
            </a:r>
            <a:r>
              <a:rPr kumimoji="0" sz="2150" b="0" i="0" u="none" strike="noStrike" kern="1200" cap="none" spc="20" normalizeH="0" baseline="0" noProof="0" dirty="0">
                <a:ln>
                  <a:noFill/>
                </a:ln>
                <a:solidFill>
                  <a:prstClr val="black"/>
                </a:solidFill>
                <a:effectLst/>
                <a:uLnTx/>
                <a:uFillTx/>
                <a:latin typeface="Arial"/>
                <a:ea typeface="+mn-ea"/>
                <a:cs typeface="Arial"/>
              </a:rPr>
              <a:t>H</a:t>
            </a:r>
            <a:endParaRPr kumimoji="0" sz="2150" b="0" i="0" u="none" strike="noStrike" kern="1200" cap="none" spc="0" normalizeH="0" baseline="0" noProof="0">
              <a:ln>
                <a:noFill/>
              </a:ln>
              <a:solidFill>
                <a:prstClr val="black"/>
              </a:solidFill>
              <a:effectLst/>
              <a:uLnTx/>
              <a:uFillTx/>
              <a:latin typeface="Arial"/>
              <a:ea typeface="+mn-ea"/>
              <a:cs typeface="Arial"/>
            </a:endParaRPr>
          </a:p>
        </p:txBody>
      </p:sp>
      <p:sp>
        <p:nvSpPr>
          <p:cNvPr id="37" name="object 37"/>
          <p:cNvSpPr txBox="1"/>
          <p:nvPr/>
        </p:nvSpPr>
        <p:spPr>
          <a:xfrm>
            <a:off x="4464210" y="5480308"/>
            <a:ext cx="935990" cy="358775"/>
          </a:xfrm>
          <a:prstGeom prst="rect">
            <a:avLst/>
          </a:prstGeom>
        </p:spPr>
        <p:txBody>
          <a:bodyPr vert="horz" wrap="square" lIns="0" tIns="17145" rIns="0" bIns="0" rtlCol="0">
            <a:spAutoFit/>
          </a:bodyPr>
          <a:lstStyle/>
          <a:p>
            <a:pPr marL="12700" marR="0" lvl="0" indent="0" algn="l" defTabSz="914400" rtl="0" eaLnBrk="1" fontAlgn="auto" latinLnBrk="0" hangingPunct="1">
              <a:lnSpc>
                <a:spcPct val="100000"/>
              </a:lnSpc>
              <a:spcBef>
                <a:spcPts val="135"/>
              </a:spcBef>
              <a:spcAft>
                <a:spcPts val="0"/>
              </a:spcAft>
              <a:buClrTx/>
              <a:buSzTx/>
              <a:buFontTx/>
              <a:buNone/>
              <a:tabLst/>
              <a:defRPr/>
            </a:pPr>
            <a:r>
              <a:rPr kumimoji="0" sz="2150" b="0" i="0" u="none" strike="noStrike" kern="1200" cap="none" spc="10" normalizeH="0" baseline="0" noProof="0" dirty="0">
                <a:ln>
                  <a:noFill/>
                </a:ln>
                <a:solidFill>
                  <a:prstClr val="black"/>
                </a:solidFill>
                <a:effectLst/>
                <a:uLnTx/>
                <a:uFillTx/>
                <a:latin typeface="Arial"/>
                <a:ea typeface="+mn-ea"/>
                <a:cs typeface="Arial"/>
              </a:rPr>
              <a:t>In</a:t>
            </a:r>
            <a:r>
              <a:rPr kumimoji="0" sz="2150" b="0" i="0" u="none" strike="noStrike" kern="1200" cap="none" spc="-65" normalizeH="0" baseline="0" noProof="0" dirty="0">
                <a:ln>
                  <a:noFill/>
                </a:ln>
                <a:solidFill>
                  <a:prstClr val="black"/>
                </a:solidFill>
                <a:effectLst/>
                <a:uLnTx/>
                <a:uFillTx/>
                <a:latin typeface="Arial"/>
                <a:ea typeface="+mn-ea"/>
                <a:cs typeface="Arial"/>
              </a:rPr>
              <a:t> </a:t>
            </a:r>
            <a:r>
              <a:rPr kumimoji="0" sz="2150" b="0" i="0" u="none" strike="noStrike" kern="1200" cap="none" spc="15" normalizeH="0" baseline="0" noProof="0" dirty="0">
                <a:ln>
                  <a:noFill/>
                </a:ln>
                <a:solidFill>
                  <a:prstClr val="black"/>
                </a:solidFill>
                <a:effectLst/>
                <a:uLnTx/>
                <a:uFillTx/>
                <a:latin typeface="Arial"/>
                <a:ea typeface="+mn-ea"/>
                <a:cs typeface="Arial"/>
              </a:rPr>
              <a:t>Care</a:t>
            </a:r>
            <a:endParaRPr kumimoji="0" sz="2150" b="0" i="0" u="none" strike="noStrike" kern="1200" cap="none" spc="0" normalizeH="0" baseline="0" noProof="0">
              <a:ln>
                <a:noFill/>
              </a:ln>
              <a:solidFill>
                <a:prstClr val="black"/>
              </a:solidFill>
              <a:effectLst/>
              <a:uLnTx/>
              <a:uFillTx/>
              <a:latin typeface="Arial"/>
              <a:ea typeface="+mn-ea"/>
              <a:cs typeface="Arial"/>
            </a:endParaRPr>
          </a:p>
        </p:txBody>
      </p:sp>
      <p:sp>
        <p:nvSpPr>
          <p:cNvPr id="38" name="object 38"/>
          <p:cNvSpPr txBox="1"/>
          <p:nvPr/>
        </p:nvSpPr>
        <p:spPr>
          <a:xfrm>
            <a:off x="6207499" y="5480308"/>
            <a:ext cx="2108200" cy="358775"/>
          </a:xfrm>
          <a:prstGeom prst="rect">
            <a:avLst/>
          </a:prstGeom>
        </p:spPr>
        <p:txBody>
          <a:bodyPr vert="horz" wrap="square" lIns="0" tIns="17145" rIns="0" bIns="0" rtlCol="0">
            <a:spAutoFit/>
          </a:bodyPr>
          <a:lstStyle/>
          <a:p>
            <a:pPr marL="12700" marR="0" lvl="0" indent="0" algn="l" defTabSz="914400" rtl="0" eaLnBrk="1" fontAlgn="auto" latinLnBrk="0" hangingPunct="1">
              <a:lnSpc>
                <a:spcPct val="100000"/>
              </a:lnSpc>
              <a:spcBef>
                <a:spcPts val="135"/>
              </a:spcBef>
              <a:spcAft>
                <a:spcPts val="0"/>
              </a:spcAft>
              <a:buClrTx/>
              <a:buSzTx/>
              <a:buFontTx/>
              <a:buNone/>
              <a:tabLst/>
              <a:defRPr/>
            </a:pPr>
            <a:r>
              <a:rPr kumimoji="0" sz="2150" b="0" i="0" u="none" strike="noStrike" kern="1200" cap="none" spc="10" normalizeH="0" baseline="0" noProof="0" dirty="0">
                <a:ln>
                  <a:noFill/>
                </a:ln>
                <a:solidFill>
                  <a:prstClr val="black"/>
                </a:solidFill>
                <a:effectLst/>
                <a:uLnTx/>
                <a:uFillTx/>
                <a:latin typeface="Arial"/>
                <a:ea typeface="+mn-ea"/>
                <a:cs typeface="Arial"/>
              </a:rPr>
              <a:t>Retained </a:t>
            </a:r>
            <a:r>
              <a:rPr kumimoji="0" sz="2150" b="0" i="0" u="none" strike="noStrike" kern="1200" cap="none" spc="15" normalizeH="0" baseline="0" noProof="0" dirty="0">
                <a:ln>
                  <a:noFill/>
                </a:ln>
                <a:solidFill>
                  <a:prstClr val="black"/>
                </a:solidFill>
                <a:effectLst/>
                <a:uLnTx/>
                <a:uFillTx/>
                <a:latin typeface="Arial"/>
                <a:ea typeface="+mn-ea"/>
                <a:cs typeface="Arial"/>
              </a:rPr>
              <a:t>in</a:t>
            </a:r>
            <a:r>
              <a:rPr kumimoji="0" sz="2150" b="0" i="0" u="none" strike="noStrike" kern="1200" cap="none" spc="-45" normalizeH="0" baseline="0" noProof="0" dirty="0">
                <a:ln>
                  <a:noFill/>
                </a:ln>
                <a:solidFill>
                  <a:prstClr val="black"/>
                </a:solidFill>
                <a:effectLst/>
                <a:uLnTx/>
                <a:uFillTx/>
                <a:latin typeface="Arial"/>
                <a:ea typeface="+mn-ea"/>
                <a:cs typeface="Arial"/>
              </a:rPr>
              <a:t> </a:t>
            </a:r>
            <a:r>
              <a:rPr kumimoji="0" sz="2150" b="0" i="0" u="none" strike="noStrike" kern="1200" cap="none" spc="15" normalizeH="0" baseline="0" noProof="0" dirty="0">
                <a:ln>
                  <a:noFill/>
                </a:ln>
                <a:solidFill>
                  <a:prstClr val="black"/>
                </a:solidFill>
                <a:effectLst/>
                <a:uLnTx/>
                <a:uFillTx/>
                <a:latin typeface="Arial"/>
                <a:ea typeface="+mn-ea"/>
                <a:cs typeface="Arial"/>
              </a:rPr>
              <a:t>Care</a:t>
            </a:r>
            <a:endParaRPr kumimoji="0" sz="2150" b="0" i="0" u="none" strike="noStrike" kern="1200" cap="none" spc="0" normalizeH="0" baseline="0" noProof="0">
              <a:ln>
                <a:noFill/>
              </a:ln>
              <a:solidFill>
                <a:prstClr val="black"/>
              </a:solidFill>
              <a:effectLst/>
              <a:uLnTx/>
              <a:uFillTx/>
              <a:latin typeface="Arial"/>
              <a:ea typeface="+mn-ea"/>
              <a:cs typeface="Arial"/>
            </a:endParaRPr>
          </a:p>
        </p:txBody>
      </p:sp>
      <p:sp>
        <p:nvSpPr>
          <p:cNvPr id="39" name="object 39"/>
          <p:cNvSpPr txBox="1"/>
          <p:nvPr/>
        </p:nvSpPr>
        <p:spPr>
          <a:xfrm>
            <a:off x="8521596" y="5480308"/>
            <a:ext cx="2138680" cy="677545"/>
          </a:xfrm>
          <a:prstGeom prst="rect">
            <a:avLst/>
          </a:prstGeom>
        </p:spPr>
        <p:txBody>
          <a:bodyPr vert="horz" wrap="square" lIns="0" tIns="34925" rIns="0" bIns="0" rtlCol="0">
            <a:spAutoFit/>
          </a:bodyPr>
          <a:lstStyle/>
          <a:p>
            <a:pPr marL="760095" marR="5080" lvl="0" indent="-748030" algn="l" defTabSz="914400" rtl="0" eaLnBrk="1" fontAlgn="auto" latinLnBrk="0" hangingPunct="1">
              <a:lnSpc>
                <a:spcPts val="2510"/>
              </a:lnSpc>
              <a:spcBef>
                <a:spcPts val="275"/>
              </a:spcBef>
              <a:spcAft>
                <a:spcPts val="0"/>
              </a:spcAft>
              <a:buClrTx/>
              <a:buSzTx/>
              <a:buFontTx/>
              <a:buNone/>
              <a:tabLst/>
              <a:defRPr/>
            </a:pPr>
            <a:r>
              <a:rPr kumimoji="0" sz="2150" b="0" i="0" u="none" strike="noStrike" kern="1200" cap="none" spc="15" normalizeH="0" baseline="0" noProof="0" dirty="0">
                <a:ln>
                  <a:noFill/>
                </a:ln>
                <a:solidFill>
                  <a:prstClr val="black"/>
                </a:solidFill>
                <a:effectLst/>
                <a:uLnTx/>
                <a:uFillTx/>
                <a:latin typeface="Arial"/>
                <a:ea typeface="+mn-ea"/>
                <a:cs typeface="Arial"/>
              </a:rPr>
              <a:t>Suppressed</a:t>
            </a:r>
            <a:r>
              <a:rPr kumimoji="0" sz="2150" b="0" i="0" u="none" strike="noStrike" kern="1200" cap="none" spc="-65" normalizeH="0" baseline="0" noProof="0" dirty="0">
                <a:ln>
                  <a:noFill/>
                </a:ln>
                <a:solidFill>
                  <a:prstClr val="black"/>
                </a:solidFill>
                <a:effectLst/>
                <a:uLnTx/>
                <a:uFillTx/>
                <a:latin typeface="Arial"/>
                <a:ea typeface="+mn-ea"/>
                <a:cs typeface="Arial"/>
              </a:rPr>
              <a:t> </a:t>
            </a:r>
            <a:r>
              <a:rPr kumimoji="0" sz="2150" b="0" i="0" u="none" strike="noStrike" kern="1200" cap="none" spc="10" normalizeH="0" baseline="0" noProof="0" dirty="0">
                <a:ln>
                  <a:noFill/>
                </a:ln>
                <a:solidFill>
                  <a:prstClr val="black"/>
                </a:solidFill>
                <a:effectLst/>
                <a:uLnTx/>
                <a:uFillTx/>
                <a:latin typeface="Arial"/>
                <a:ea typeface="+mn-ea"/>
                <a:cs typeface="Arial"/>
              </a:rPr>
              <a:t>Viral  </a:t>
            </a:r>
            <a:r>
              <a:rPr kumimoji="0" sz="2150" b="0" i="0" u="none" strike="noStrike" kern="1200" cap="none" spc="15" normalizeH="0" baseline="0" noProof="0" dirty="0">
                <a:ln>
                  <a:noFill/>
                </a:ln>
                <a:solidFill>
                  <a:prstClr val="black"/>
                </a:solidFill>
                <a:effectLst/>
                <a:uLnTx/>
                <a:uFillTx/>
                <a:latin typeface="Arial"/>
                <a:ea typeface="+mn-ea"/>
                <a:cs typeface="Arial"/>
              </a:rPr>
              <a:t>Load</a:t>
            </a:r>
            <a:endParaRPr kumimoji="0" sz="2150" b="0" i="0" u="none" strike="noStrike" kern="1200" cap="none" spc="0" normalizeH="0" baseline="0" noProof="0">
              <a:ln>
                <a:noFill/>
              </a:ln>
              <a:solidFill>
                <a:prstClr val="black"/>
              </a:solidFill>
              <a:effectLst/>
              <a:uLnTx/>
              <a:uFillTx/>
              <a:latin typeface="Arial"/>
              <a:ea typeface="+mn-ea"/>
              <a:cs typeface="Arial"/>
            </a:endParaRPr>
          </a:p>
        </p:txBody>
      </p:sp>
      <p:sp>
        <p:nvSpPr>
          <p:cNvPr id="40" name="object 40"/>
          <p:cNvSpPr/>
          <p:nvPr/>
        </p:nvSpPr>
        <p:spPr>
          <a:xfrm>
            <a:off x="2825412" y="1534220"/>
            <a:ext cx="139065" cy="139065"/>
          </a:xfrm>
          <a:custGeom>
            <a:avLst/>
            <a:gdLst/>
            <a:ahLst/>
            <a:cxnLst/>
            <a:rect l="l" t="t" r="r" b="b"/>
            <a:pathLst>
              <a:path w="139064" h="139064">
                <a:moveTo>
                  <a:pt x="0" y="0"/>
                </a:moveTo>
                <a:lnTo>
                  <a:pt x="138718" y="0"/>
                </a:lnTo>
                <a:lnTo>
                  <a:pt x="138718" y="138718"/>
                </a:lnTo>
                <a:lnTo>
                  <a:pt x="0" y="138718"/>
                </a:lnTo>
                <a:lnTo>
                  <a:pt x="0" y="0"/>
                </a:lnTo>
                <a:close/>
              </a:path>
            </a:pathLst>
          </a:custGeom>
          <a:solidFill>
            <a:srgbClr val="13A9B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1" name="object 41"/>
          <p:cNvSpPr/>
          <p:nvPr/>
        </p:nvSpPr>
        <p:spPr>
          <a:xfrm>
            <a:off x="2825412" y="1534220"/>
            <a:ext cx="139065" cy="139065"/>
          </a:xfrm>
          <a:custGeom>
            <a:avLst/>
            <a:gdLst/>
            <a:ahLst/>
            <a:cxnLst/>
            <a:rect l="l" t="t" r="r" b="b"/>
            <a:pathLst>
              <a:path w="139064" h="139064">
                <a:moveTo>
                  <a:pt x="0" y="0"/>
                </a:moveTo>
                <a:lnTo>
                  <a:pt x="138718" y="0"/>
                </a:lnTo>
                <a:lnTo>
                  <a:pt x="138718" y="138718"/>
                </a:lnTo>
                <a:lnTo>
                  <a:pt x="0" y="138718"/>
                </a:lnTo>
                <a:lnTo>
                  <a:pt x="0" y="0"/>
                </a:lnTo>
                <a:close/>
              </a:path>
            </a:pathLst>
          </a:custGeom>
          <a:ln w="866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2" name="object 42"/>
          <p:cNvSpPr/>
          <p:nvPr/>
        </p:nvSpPr>
        <p:spPr>
          <a:xfrm>
            <a:off x="5160203" y="1534220"/>
            <a:ext cx="139065" cy="139065"/>
          </a:xfrm>
          <a:custGeom>
            <a:avLst/>
            <a:gdLst/>
            <a:ahLst/>
            <a:cxnLst/>
            <a:rect l="l" t="t" r="r" b="b"/>
            <a:pathLst>
              <a:path w="139064" h="139064">
                <a:moveTo>
                  <a:pt x="0" y="0"/>
                </a:moveTo>
                <a:lnTo>
                  <a:pt x="138718" y="0"/>
                </a:lnTo>
                <a:lnTo>
                  <a:pt x="138718" y="138718"/>
                </a:lnTo>
                <a:lnTo>
                  <a:pt x="0" y="138718"/>
                </a:lnTo>
                <a:lnTo>
                  <a:pt x="0" y="0"/>
                </a:lnTo>
                <a:close/>
              </a:path>
            </a:pathLst>
          </a:custGeom>
          <a:solidFill>
            <a:srgbClr val="BC5E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3" name="object 43"/>
          <p:cNvSpPr/>
          <p:nvPr/>
        </p:nvSpPr>
        <p:spPr>
          <a:xfrm>
            <a:off x="5160203" y="1534220"/>
            <a:ext cx="139065" cy="139065"/>
          </a:xfrm>
          <a:custGeom>
            <a:avLst/>
            <a:gdLst/>
            <a:ahLst/>
            <a:cxnLst/>
            <a:rect l="l" t="t" r="r" b="b"/>
            <a:pathLst>
              <a:path w="139064" h="139064">
                <a:moveTo>
                  <a:pt x="0" y="0"/>
                </a:moveTo>
                <a:lnTo>
                  <a:pt x="138718" y="0"/>
                </a:lnTo>
                <a:lnTo>
                  <a:pt x="138718" y="138718"/>
                </a:lnTo>
                <a:lnTo>
                  <a:pt x="0" y="138718"/>
                </a:lnTo>
                <a:lnTo>
                  <a:pt x="0" y="0"/>
                </a:lnTo>
                <a:close/>
              </a:path>
            </a:pathLst>
          </a:custGeom>
          <a:ln w="866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4" name="object 44"/>
          <p:cNvSpPr/>
          <p:nvPr/>
        </p:nvSpPr>
        <p:spPr>
          <a:xfrm>
            <a:off x="7494993" y="1534220"/>
            <a:ext cx="139065" cy="139065"/>
          </a:xfrm>
          <a:custGeom>
            <a:avLst/>
            <a:gdLst/>
            <a:ahLst/>
            <a:cxnLst/>
            <a:rect l="l" t="t" r="r" b="b"/>
            <a:pathLst>
              <a:path w="139065" h="139064">
                <a:moveTo>
                  <a:pt x="0" y="0"/>
                </a:moveTo>
                <a:lnTo>
                  <a:pt x="138718" y="0"/>
                </a:lnTo>
                <a:lnTo>
                  <a:pt x="138718" y="138718"/>
                </a:lnTo>
                <a:lnTo>
                  <a:pt x="0" y="138718"/>
                </a:lnTo>
                <a:lnTo>
                  <a:pt x="0" y="0"/>
                </a:lnTo>
                <a:close/>
              </a:path>
            </a:pathLst>
          </a:custGeom>
          <a:solidFill>
            <a:srgbClr val="FFCD0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5" name="object 45"/>
          <p:cNvSpPr/>
          <p:nvPr/>
        </p:nvSpPr>
        <p:spPr>
          <a:xfrm>
            <a:off x="7494993" y="1534220"/>
            <a:ext cx="139065" cy="139065"/>
          </a:xfrm>
          <a:custGeom>
            <a:avLst/>
            <a:gdLst/>
            <a:ahLst/>
            <a:cxnLst/>
            <a:rect l="l" t="t" r="r" b="b"/>
            <a:pathLst>
              <a:path w="139065" h="139064">
                <a:moveTo>
                  <a:pt x="0" y="0"/>
                </a:moveTo>
                <a:lnTo>
                  <a:pt x="138718" y="0"/>
                </a:lnTo>
                <a:lnTo>
                  <a:pt x="138718" y="138718"/>
                </a:lnTo>
                <a:lnTo>
                  <a:pt x="0" y="138718"/>
                </a:lnTo>
                <a:lnTo>
                  <a:pt x="0" y="0"/>
                </a:lnTo>
                <a:close/>
              </a:path>
            </a:pathLst>
          </a:custGeom>
          <a:ln w="866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6" name="object 46"/>
          <p:cNvSpPr txBox="1"/>
          <p:nvPr/>
        </p:nvSpPr>
        <p:spPr>
          <a:xfrm>
            <a:off x="1678191" y="1361474"/>
            <a:ext cx="7785100" cy="709930"/>
          </a:xfrm>
          <a:prstGeom prst="rect">
            <a:avLst/>
          </a:prstGeom>
        </p:spPr>
        <p:txBody>
          <a:bodyPr vert="horz" wrap="square" lIns="0" tIns="56515" rIns="0" bIns="0" rtlCol="0">
            <a:spAutoFit/>
          </a:bodyPr>
          <a:lstStyle/>
          <a:p>
            <a:pPr marL="1351280" marR="0" lvl="0" indent="0" algn="l" defTabSz="914400" rtl="0" eaLnBrk="1" fontAlgn="auto" latinLnBrk="0" hangingPunct="1">
              <a:lnSpc>
                <a:spcPct val="100000"/>
              </a:lnSpc>
              <a:spcBef>
                <a:spcPts val="445"/>
              </a:spcBef>
              <a:spcAft>
                <a:spcPts val="0"/>
              </a:spcAft>
              <a:buClrTx/>
              <a:buSzTx/>
              <a:buFontTx/>
              <a:buNone/>
              <a:tabLst>
                <a:tab pos="3686175" algn="l"/>
                <a:tab pos="6021070" algn="l"/>
              </a:tabLst>
              <a:defRPr/>
            </a:pPr>
            <a:r>
              <a:rPr kumimoji="0" sz="2150" b="0" i="0" u="none" strike="noStrike" kern="1200" cap="none" spc="15" normalizeH="0" baseline="0" noProof="0" dirty="0">
                <a:ln>
                  <a:noFill/>
                </a:ln>
                <a:solidFill>
                  <a:prstClr val="black"/>
                </a:solidFill>
                <a:effectLst/>
                <a:uLnTx/>
                <a:uFillTx/>
                <a:latin typeface="Arial"/>
                <a:ea typeface="+mn-ea"/>
                <a:cs typeface="Arial"/>
              </a:rPr>
              <a:t>2019 N=8,322	2020 N=8,336	2021</a:t>
            </a:r>
            <a:r>
              <a:rPr kumimoji="0" sz="2150" b="0" i="0" u="none" strike="noStrike" kern="1200" cap="none" spc="-65" normalizeH="0" baseline="0" noProof="0" dirty="0">
                <a:ln>
                  <a:noFill/>
                </a:ln>
                <a:solidFill>
                  <a:prstClr val="black"/>
                </a:solidFill>
                <a:effectLst/>
                <a:uLnTx/>
                <a:uFillTx/>
                <a:latin typeface="Arial"/>
                <a:ea typeface="+mn-ea"/>
                <a:cs typeface="Arial"/>
              </a:rPr>
              <a:t> </a:t>
            </a:r>
            <a:r>
              <a:rPr kumimoji="0" sz="2150" b="0" i="0" u="none" strike="noStrike" kern="1200" cap="none" spc="15" normalizeH="0" baseline="0" noProof="0" dirty="0">
                <a:ln>
                  <a:noFill/>
                </a:ln>
                <a:solidFill>
                  <a:prstClr val="black"/>
                </a:solidFill>
                <a:effectLst/>
                <a:uLnTx/>
                <a:uFillTx/>
                <a:latin typeface="Arial"/>
                <a:ea typeface="+mn-ea"/>
                <a:cs typeface="Arial"/>
              </a:rPr>
              <a:t>N=8,417</a:t>
            </a:r>
            <a:endParaRPr kumimoji="0" sz="2150" b="0" i="0" u="none" strike="noStrike" kern="1200" cap="none" spc="0" normalizeH="0" baseline="0" noProof="0">
              <a:ln>
                <a:noFill/>
              </a:ln>
              <a:solidFill>
                <a:prstClr val="black"/>
              </a:solidFill>
              <a:effectLst/>
              <a:uLnTx/>
              <a:uFillTx/>
              <a:latin typeface="Arial"/>
              <a:ea typeface="+mn-ea"/>
              <a:cs typeface="Arial"/>
            </a:endParaRPr>
          </a:p>
          <a:p>
            <a:pPr marL="12700" marR="0" lvl="0" indent="0" algn="l" defTabSz="914400" rtl="0" eaLnBrk="1" fontAlgn="auto" latinLnBrk="0" hangingPunct="1">
              <a:lnSpc>
                <a:spcPct val="100000"/>
              </a:lnSpc>
              <a:spcBef>
                <a:spcPts val="295"/>
              </a:spcBef>
              <a:spcAft>
                <a:spcPts val="0"/>
              </a:spcAft>
              <a:buClrTx/>
              <a:buSzTx/>
              <a:buFontTx/>
              <a:buNone/>
              <a:tabLst/>
              <a:defRPr/>
            </a:pPr>
            <a:r>
              <a:rPr kumimoji="0" sz="1800" b="0" i="0" u="none" strike="noStrike" kern="1200" cap="none" spc="15" normalizeH="0" baseline="0" noProof="0" dirty="0">
                <a:ln>
                  <a:noFill/>
                </a:ln>
                <a:solidFill>
                  <a:prstClr val="black"/>
                </a:solidFill>
                <a:effectLst/>
                <a:uLnTx/>
                <a:uFillTx/>
                <a:latin typeface="Arial"/>
                <a:ea typeface="+mn-ea"/>
                <a:cs typeface="Arial"/>
              </a:rPr>
              <a:t>100%</a:t>
            </a:r>
            <a:r>
              <a:rPr kumimoji="0" sz="1800" b="0" i="0" u="none" strike="noStrike" kern="1200" cap="none" spc="-340" normalizeH="0" baseline="0" noProof="0" dirty="0">
                <a:ln>
                  <a:noFill/>
                </a:ln>
                <a:solidFill>
                  <a:prstClr val="black"/>
                </a:solidFill>
                <a:effectLst/>
                <a:uLnTx/>
                <a:uFillTx/>
                <a:latin typeface="Arial"/>
                <a:ea typeface="+mn-ea"/>
                <a:cs typeface="Arial"/>
              </a:rPr>
              <a:t> </a:t>
            </a:r>
            <a:r>
              <a:rPr kumimoji="0" sz="1800" b="0" i="0" u="none" strike="noStrike" kern="1200" cap="none" spc="15" normalizeH="0" baseline="0" noProof="0" dirty="0">
                <a:ln>
                  <a:noFill/>
                </a:ln>
                <a:solidFill>
                  <a:prstClr val="black"/>
                </a:solidFill>
                <a:effectLst/>
                <a:uLnTx/>
                <a:uFillTx/>
                <a:latin typeface="Arial"/>
                <a:ea typeface="+mn-ea"/>
                <a:cs typeface="Arial"/>
              </a:rPr>
              <a:t>100%</a:t>
            </a:r>
            <a:r>
              <a:rPr kumimoji="0" sz="1800" b="0" i="0" u="none" strike="noStrike" kern="1200" cap="none" spc="-335" normalizeH="0" baseline="0" noProof="0" dirty="0">
                <a:ln>
                  <a:noFill/>
                </a:ln>
                <a:solidFill>
                  <a:prstClr val="black"/>
                </a:solidFill>
                <a:effectLst/>
                <a:uLnTx/>
                <a:uFillTx/>
                <a:latin typeface="Arial"/>
                <a:ea typeface="+mn-ea"/>
                <a:cs typeface="Arial"/>
              </a:rPr>
              <a:t> </a:t>
            </a:r>
            <a:r>
              <a:rPr kumimoji="0" sz="1800" b="0" i="0" u="none" strike="noStrike" kern="1200" cap="none" spc="15" normalizeH="0" baseline="0" noProof="0" dirty="0">
                <a:ln>
                  <a:noFill/>
                </a:ln>
                <a:solidFill>
                  <a:prstClr val="black"/>
                </a:solidFill>
                <a:effectLst/>
                <a:uLnTx/>
                <a:uFillTx/>
                <a:latin typeface="Arial"/>
                <a:ea typeface="+mn-ea"/>
                <a:cs typeface="Arial"/>
              </a:rPr>
              <a:t>100%</a:t>
            </a:r>
            <a:endParaRPr kumimoji="0" sz="1800" b="0" i="0" u="none" strike="noStrike" kern="1200" cap="none" spc="0" normalizeH="0" baseline="0" noProof="0">
              <a:ln>
                <a:noFill/>
              </a:ln>
              <a:solidFill>
                <a:prstClr val="black"/>
              </a:solidFill>
              <a:effectLst/>
              <a:uLnTx/>
              <a:uFillTx/>
              <a:latin typeface="Arial"/>
              <a:ea typeface="+mn-ea"/>
              <a:cs typeface="Arial"/>
            </a:endParaRPr>
          </a:p>
        </p:txBody>
      </p:sp>
      <p:sp>
        <p:nvSpPr>
          <p:cNvPr id="47" name="object 47"/>
          <p:cNvSpPr txBox="1">
            <a:spLocks noGrp="1"/>
          </p:cNvSpPr>
          <p:nvPr>
            <p:ph type="sldNum" sz="quarter" idx="7"/>
          </p:nvPr>
        </p:nvSpPr>
        <p:spPr>
          <a:xfrm>
            <a:off x="11061700" y="6149091"/>
            <a:ext cx="7376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259</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Tree>
    <p:extLst>
      <p:ext uri="{BB962C8B-B14F-4D97-AF65-F5344CB8AC3E}">
        <p14:creationId xmlns:p14="http://schemas.microsoft.com/office/powerpoint/2010/main" val="765039325"/>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a:solidFill>
                  <a:srgbClr val="C00000"/>
                </a:solidFill>
              </a:rPr>
              <a:t>NMAC </a:t>
            </a:r>
            <a:r>
              <a:rPr lang="en-US" b="1" dirty="0" smtClean="0">
                <a:solidFill>
                  <a:srgbClr val="C00000"/>
                </a:solidFill>
              </a:rPr>
              <a:t>Training</a:t>
            </a:r>
            <a:endParaRPr lang="en-US" dirty="0"/>
          </a:p>
        </p:txBody>
      </p:sp>
      <p:sp>
        <p:nvSpPr>
          <p:cNvPr id="3" name="Content Placeholder 2"/>
          <p:cNvSpPr>
            <a:spLocks noGrp="1"/>
          </p:cNvSpPr>
          <p:nvPr>
            <p:ph idx="1"/>
          </p:nvPr>
        </p:nvSpPr>
        <p:spPr/>
        <p:txBody>
          <a:bodyPr>
            <a:normAutofit fontScale="92500"/>
          </a:bodyPr>
          <a:lstStyle/>
          <a:p>
            <a:r>
              <a:rPr lang="en-US" dirty="0" smtClean="0"/>
              <a:t>A continuation of the </a:t>
            </a:r>
            <a:r>
              <a:rPr lang="en-US" dirty="0"/>
              <a:t>ESCALATE Stigma </a:t>
            </a:r>
            <a:r>
              <a:rPr lang="en-US" dirty="0" smtClean="0"/>
              <a:t>Reduction Learning Collaborative. ESCALATE </a:t>
            </a:r>
            <a:r>
              <a:rPr lang="en-US" dirty="0"/>
              <a:t>Training facilitates transformative and relational change in RWHAP by increasing participants' knowledge and skills to recognize and address HIV-related stigma within </a:t>
            </a:r>
            <a:r>
              <a:rPr lang="en-US" dirty="0" smtClean="0"/>
              <a:t>the </a:t>
            </a:r>
            <a:r>
              <a:rPr lang="en-US" dirty="0"/>
              <a:t>organizations and communities they serve. </a:t>
            </a:r>
            <a:endParaRPr lang="en-US" dirty="0" smtClean="0"/>
          </a:p>
          <a:p>
            <a:r>
              <a:rPr lang="en-US" dirty="0" smtClean="0"/>
              <a:t>This </a:t>
            </a:r>
            <a:r>
              <a:rPr lang="en-US" dirty="0"/>
              <a:t>happens through a deepening awareness of and practices for cultural humility amongst people with HIV. </a:t>
            </a:r>
            <a:endParaRPr lang="en-US" dirty="0" smtClean="0"/>
          </a:p>
          <a:p>
            <a:r>
              <a:rPr lang="en-US" dirty="0"/>
              <a:t>Through training, individuals will learn how to facilitate transformative and relational change in RWHAP and the communities they serve through deepening awareness of and practices for cultural humility amongst people with HIV and RWHAP providers and professionals</a:t>
            </a:r>
            <a:r>
              <a:rPr lang="en-US" dirty="0" smtClean="0"/>
              <a:t>.</a:t>
            </a:r>
          </a:p>
          <a:p>
            <a:endParaRPr lang="en-US" dirty="0" smtClean="0"/>
          </a:p>
          <a:p>
            <a:endParaRPr lang="en-US" dirty="0"/>
          </a:p>
        </p:txBody>
      </p:sp>
    </p:spTree>
    <p:extLst>
      <p:ext uri="{BB962C8B-B14F-4D97-AF65-F5344CB8AC3E}">
        <p14:creationId xmlns:p14="http://schemas.microsoft.com/office/powerpoint/2010/main" val="2692304234"/>
      </p:ext>
    </p:extLst>
  </p:cSld>
  <p:clrMapOvr>
    <a:masterClrMapping/>
  </p:clrMapOvr>
  <p:timing>
    <p:tnLst>
      <p:par>
        <p:cTn id="1" dur="indefinite" restart="never" nodeType="tmRoot"/>
      </p:par>
    </p:tn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0" y="0"/>
            <a:ext cx="12192000" cy="1344295"/>
          </a:xfrm>
          <a:custGeom>
            <a:avLst/>
            <a:gdLst/>
            <a:ahLst/>
            <a:cxnLst/>
            <a:rect l="l" t="t" r="r" b="b"/>
            <a:pathLst>
              <a:path w="12192000" h="1344295">
                <a:moveTo>
                  <a:pt x="0" y="1344167"/>
                </a:moveTo>
                <a:lnTo>
                  <a:pt x="12192000" y="1344167"/>
                </a:lnTo>
                <a:lnTo>
                  <a:pt x="12192000" y="0"/>
                </a:lnTo>
                <a:lnTo>
                  <a:pt x="0" y="0"/>
                </a:lnTo>
                <a:lnTo>
                  <a:pt x="0" y="1344167"/>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txBox="1">
            <a:spLocks noGrp="1"/>
          </p:cNvSpPr>
          <p:nvPr>
            <p:ph type="title"/>
          </p:nvPr>
        </p:nvSpPr>
        <p:spPr>
          <a:xfrm>
            <a:off x="0" y="367740"/>
            <a:ext cx="12192000" cy="667385"/>
          </a:xfrm>
          <a:prstGeom prst="rect">
            <a:avLst/>
          </a:prstGeom>
        </p:spPr>
        <p:txBody>
          <a:bodyPr vert="horz" wrap="square" lIns="0" tIns="13970" rIns="0" bIns="0" rtlCol="0">
            <a:spAutoFit/>
          </a:bodyPr>
          <a:lstStyle/>
          <a:p>
            <a:pPr marL="229235">
              <a:lnSpc>
                <a:spcPct val="100000"/>
              </a:lnSpc>
              <a:spcBef>
                <a:spcPts val="110"/>
              </a:spcBef>
            </a:pPr>
            <a:r>
              <a:rPr sz="4200" i="1" spc="-165" dirty="0">
                <a:latin typeface="Calibri Light"/>
                <a:cs typeface="Calibri Light"/>
              </a:rPr>
              <a:t>3-yr. </a:t>
            </a:r>
            <a:r>
              <a:rPr sz="4200" i="1" spc="-140" dirty="0">
                <a:latin typeface="Calibri Light"/>
                <a:cs typeface="Calibri Light"/>
              </a:rPr>
              <a:t>Trend</a:t>
            </a:r>
            <a:r>
              <a:rPr sz="4000" spc="-140" dirty="0"/>
              <a:t>: </a:t>
            </a:r>
            <a:r>
              <a:rPr sz="4000" spc="-35" dirty="0">
                <a:solidFill>
                  <a:srgbClr val="000000"/>
                </a:solidFill>
              </a:rPr>
              <a:t>PWH </a:t>
            </a:r>
            <a:r>
              <a:rPr sz="4200" i="1" spc="-90" dirty="0">
                <a:latin typeface="Calibri Light"/>
                <a:cs typeface="Calibri Light"/>
              </a:rPr>
              <a:t>Care </a:t>
            </a:r>
            <a:r>
              <a:rPr sz="4200" i="1" spc="-130" dirty="0">
                <a:latin typeface="Calibri Light"/>
                <a:cs typeface="Calibri Light"/>
              </a:rPr>
              <a:t>Continuum </a:t>
            </a:r>
            <a:r>
              <a:rPr sz="4200" i="1" spc="-45" dirty="0">
                <a:latin typeface="Calibri Light"/>
                <a:cs typeface="Calibri Light"/>
              </a:rPr>
              <a:t>--</a:t>
            </a:r>
            <a:r>
              <a:rPr sz="4000" spc="-45" dirty="0"/>
              <a:t>2019-2021 </a:t>
            </a:r>
            <a:r>
              <a:rPr sz="4000" spc="-25" dirty="0"/>
              <a:t>Palm</a:t>
            </a:r>
            <a:r>
              <a:rPr sz="4000" spc="-155" dirty="0"/>
              <a:t> </a:t>
            </a:r>
            <a:r>
              <a:rPr sz="4000" spc="-5" dirty="0"/>
              <a:t>Beach</a:t>
            </a:r>
            <a:endParaRPr sz="4000">
              <a:latin typeface="Calibri Light"/>
              <a:cs typeface="Calibri Light"/>
            </a:endParaRPr>
          </a:p>
        </p:txBody>
      </p:sp>
      <p:sp>
        <p:nvSpPr>
          <p:cNvPr id="4" name="object 4"/>
          <p:cNvSpPr/>
          <p:nvPr/>
        </p:nvSpPr>
        <p:spPr>
          <a:xfrm>
            <a:off x="10696956" y="4373879"/>
            <a:ext cx="516890" cy="0"/>
          </a:xfrm>
          <a:custGeom>
            <a:avLst/>
            <a:gdLst/>
            <a:ahLst/>
            <a:cxnLst/>
            <a:rect l="l" t="t" r="r" b="b"/>
            <a:pathLst>
              <a:path w="516890">
                <a:moveTo>
                  <a:pt x="0" y="0"/>
                </a:moveTo>
                <a:lnTo>
                  <a:pt x="51663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10094976" y="4373879"/>
            <a:ext cx="128270" cy="0"/>
          </a:xfrm>
          <a:custGeom>
            <a:avLst/>
            <a:gdLst/>
            <a:ahLst/>
            <a:cxnLst/>
            <a:rect l="l" t="t" r="r" b="b"/>
            <a:pathLst>
              <a:path w="128270">
                <a:moveTo>
                  <a:pt x="0" y="0"/>
                </a:moveTo>
                <a:lnTo>
                  <a:pt x="1280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9494519" y="4373879"/>
            <a:ext cx="128270" cy="0"/>
          </a:xfrm>
          <a:custGeom>
            <a:avLst/>
            <a:gdLst/>
            <a:ahLst/>
            <a:cxnLst/>
            <a:rect l="l" t="t" r="r" b="b"/>
            <a:pathLst>
              <a:path w="128270">
                <a:moveTo>
                  <a:pt x="0" y="0"/>
                </a:moveTo>
                <a:lnTo>
                  <a:pt x="1280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8894064" y="4373879"/>
            <a:ext cx="128270" cy="0"/>
          </a:xfrm>
          <a:custGeom>
            <a:avLst/>
            <a:gdLst/>
            <a:ahLst/>
            <a:cxnLst/>
            <a:rect l="l" t="t" r="r" b="b"/>
            <a:pathLst>
              <a:path w="128270">
                <a:moveTo>
                  <a:pt x="0" y="0"/>
                </a:moveTo>
                <a:lnTo>
                  <a:pt x="1280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7385304" y="4373879"/>
            <a:ext cx="1036319" cy="0"/>
          </a:xfrm>
          <a:custGeom>
            <a:avLst/>
            <a:gdLst/>
            <a:ahLst/>
            <a:cxnLst/>
            <a:rect l="l" t="t" r="r" b="b"/>
            <a:pathLst>
              <a:path w="1036320">
                <a:moveTo>
                  <a:pt x="0" y="0"/>
                </a:moveTo>
                <a:lnTo>
                  <a:pt x="103631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6784847" y="4373879"/>
            <a:ext cx="128270" cy="0"/>
          </a:xfrm>
          <a:custGeom>
            <a:avLst/>
            <a:gdLst/>
            <a:ahLst/>
            <a:cxnLst/>
            <a:rect l="l" t="t" r="r" b="b"/>
            <a:pathLst>
              <a:path w="128270">
                <a:moveTo>
                  <a:pt x="0" y="0"/>
                </a:moveTo>
                <a:lnTo>
                  <a:pt x="1280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6184391" y="4373879"/>
            <a:ext cx="128270" cy="0"/>
          </a:xfrm>
          <a:custGeom>
            <a:avLst/>
            <a:gdLst/>
            <a:ahLst/>
            <a:cxnLst/>
            <a:rect l="l" t="t" r="r" b="b"/>
            <a:pathLst>
              <a:path w="128270">
                <a:moveTo>
                  <a:pt x="0" y="0"/>
                </a:moveTo>
                <a:lnTo>
                  <a:pt x="1280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5583935" y="4373879"/>
            <a:ext cx="128270" cy="0"/>
          </a:xfrm>
          <a:custGeom>
            <a:avLst/>
            <a:gdLst/>
            <a:ahLst/>
            <a:cxnLst/>
            <a:rect l="l" t="t" r="r" b="b"/>
            <a:pathLst>
              <a:path w="128270">
                <a:moveTo>
                  <a:pt x="0" y="0"/>
                </a:moveTo>
                <a:lnTo>
                  <a:pt x="1280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4075176" y="4373879"/>
            <a:ext cx="1036319" cy="0"/>
          </a:xfrm>
          <a:custGeom>
            <a:avLst/>
            <a:gdLst/>
            <a:ahLst/>
            <a:cxnLst/>
            <a:rect l="l" t="t" r="r" b="b"/>
            <a:pathLst>
              <a:path w="1036320">
                <a:moveTo>
                  <a:pt x="0" y="0"/>
                </a:moveTo>
                <a:lnTo>
                  <a:pt x="103632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3474720" y="4373879"/>
            <a:ext cx="128270" cy="0"/>
          </a:xfrm>
          <a:custGeom>
            <a:avLst/>
            <a:gdLst/>
            <a:ahLst/>
            <a:cxnLst/>
            <a:rect l="l" t="t" r="r" b="b"/>
            <a:pathLst>
              <a:path w="128270">
                <a:moveTo>
                  <a:pt x="0" y="0"/>
                </a:moveTo>
                <a:lnTo>
                  <a:pt x="1280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2874264" y="4373879"/>
            <a:ext cx="127000" cy="0"/>
          </a:xfrm>
          <a:custGeom>
            <a:avLst/>
            <a:gdLst/>
            <a:ahLst/>
            <a:cxnLst/>
            <a:rect l="l" t="t" r="r" b="b"/>
            <a:pathLst>
              <a:path w="127000">
                <a:moveTo>
                  <a:pt x="0" y="0"/>
                </a:moveTo>
                <a:lnTo>
                  <a:pt x="1264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2273807" y="4373879"/>
            <a:ext cx="127000" cy="0"/>
          </a:xfrm>
          <a:custGeom>
            <a:avLst/>
            <a:gdLst/>
            <a:ahLst/>
            <a:cxnLst/>
            <a:rect l="l" t="t" r="r" b="b"/>
            <a:pathLst>
              <a:path w="127000">
                <a:moveTo>
                  <a:pt x="0" y="0"/>
                </a:moveTo>
                <a:lnTo>
                  <a:pt x="1264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1281683" y="4373879"/>
            <a:ext cx="518159" cy="0"/>
          </a:xfrm>
          <a:custGeom>
            <a:avLst/>
            <a:gdLst/>
            <a:ahLst/>
            <a:cxnLst/>
            <a:rect l="l" t="t" r="r" b="b"/>
            <a:pathLst>
              <a:path w="518160">
                <a:moveTo>
                  <a:pt x="0" y="0"/>
                </a:moveTo>
                <a:lnTo>
                  <a:pt x="51815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10696956" y="3796284"/>
            <a:ext cx="516890" cy="0"/>
          </a:xfrm>
          <a:custGeom>
            <a:avLst/>
            <a:gdLst/>
            <a:ahLst/>
            <a:cxnLst/>
            <a:rect l="l" t="t" r="r" b="b"/>
            <a:pathLst>
              <a:path w="516890">
                <a:moveTo>
                  <a:pt x="0" y="0"/>
                </a:moveTo>
                <a:lnTo>
                  <a:pt x="51663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10094976" y="3796284"/>
            <a:ext cx="128270" cy="0"/>
          </a:xfrm>
          <a:custGeom>
            <a:avLst/>
            <a:gdLst/>
            <a:ahLst/>
            <a:cxnLst/>
            <a:rect l="l" t="t" r="r" b="b"/>
            <a:pathLst>
              <a:path w="128270">
                <a:moveTo>
                  <a:pt x="0" y="0"/>
                </a:moveTo>
                <a:lnTo>
                  <a:pt x="1280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9494519" y="3796284"/>
            <a:ext cx="128270" cy="0"/>
          </a:xfrm>
          <a:custGeom>
            <a:avLst/>
            <a:gdLst/>
            <a:ahLst/>
            <a:cxnLst/>
            <a:rect l="l" t="t" r="r" b="b"/>
            <a:pathLst>
              <a:path w="128270">
                <a:moveTo>
                  <a:pt x="0" y="0"/>
                </a:moveTo>
                <a:lnTo>
                  <a:pt x="1280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8894064" y="3796284"/>
            <a:ext cx="128270" cy="0"/>
          </a:xfrm>
          <a:custGeom>
            <a:avLst/>
            <a:gdLst/>
            <a:ahLst/>
            <a:cxnLst/>
            <a:rect l="l" t="t" r="r" b="b"/>
            <a:pathLst>
              <a:path w="128270">
                <a:moveTo>
                  <a:pt x="0" y="0"/>
                </a:moveTo>
                <a:lnTo>
                  <a:pt x="1280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7385304" y="3796284"/>
            <a:ext cx="1036319" cy="0"/>
          </a:xfrm>
          <a:custGeom>
            <a:avLst/>
            <a:gdLst/>
            <a:ahLst/>
            <a:cxnLst/>
            <a:rect l="l" t="t" r="r" b="b"/>
            <a:pathLst>
              <a:path w="1036320">
                <a:moveTo>
                  <a:pt x="0" y="0"/>
                </a:moveTo>
                <a:lnTo>
                  <a:pt x="103631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6784847" y="3796284"/>
            <a:ext cx="128270" cy="0"/>
          </a:xfrm>
          <a:custGeom>
            <a:avLst/>
            <a:gdLst/>
            <a:ahLst/>
            <a:cxnLst/>
            <a:rect l="l" t="t" r="r" b="b"/>
            <a:pathLst>
              <a:path w="128270">
                <a:moveTo>
                  <a:pt x="0" y="0"/>
                </a:moveTo>
                <a:lnTo>
                  <a:pt x="1280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6184391" y="3796284"/>
            <a:ext cx="128270" cy="0"/>
          </a:xfrm>
          <a:custGeom>
            <a:avLst/>
            <a:gdLst/>
            <a:ahLst/>
            <a:cxnLst/>
            <a:rect l="l" t="t" r="r" b="b"/>
            <a:pathLst>
              <a:path w="128270">
                <a:moveTo>
                  <a:pt x="0" y="0"/>
                </a:moveTo>
                <a:lnTo>
                  <a:pt x="1280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5583935" y="3796284"/>
            <a:ext cx="128270" cy="0"/>
          </a:xfrm>
          <a:custGeom>
            <a:avLst/>
            <a:gdLst/>
            <a:ahLst/>
            <a:cxnLst/>
            <a:rect l="l" t="t" r="r" b="b"/>
            <a:pathLst>
              <a:path w="128270">
                <a:moveTo>
                  <a:pt x="0" y="0"/>
                </a:moveTo>
                <a:lnTo>
                  <a:pt x="1280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4075176" y="3796284"/>
            <a:ext cx="1036319" cy="0"/>
          </a:xfrm>
          <a:custGeom>
            <a:avLst/>
            <a:gdLst/>
            <a:ahLst/>
            <a:cxnLst/>
            <a:rect l="l" t="t" r="r" b="b"/>
            <a:pathLst>
              <a:path w="1036320">
                <a:moveTo>
                  <a:pt x="0" y="0"/>
                </a:moveTo>
                <a:lnTo>
                  <a:pt x="103632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3474720" y="3796284"/>
            <a:ext cx="128270" cy="0"/>
          </a:xfrm>
          <a:custGeom>
            <a:avLst/>
            <a:gdLst/>
            <a:ahLst/>
            <a:cxnLst/>
            <a:rect l="l" t="t" r="r" b="b"/>
            <a:pathLst>
              <a:path w="128270">
                <a:moveTo>
                  <a:pt x="0" y="0"/>
                </a:moveTo>
                <a:lnTo>
                  <a:pt x="1280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2874264" y="3796284"/>
            <a:ext cx="127000" cy="0"/>
          </a:xfrm>
          <a:custGeom>
            <a:avLst/>
            <a:gdLst/>
            <a:ahLst/>
            <a:cxnLst/>
            <a:rect l="l" t="t" r="r" b="b"/>
            <a:pathLst>
              <a:path w="127000">
                <a:moveTo>
                  <a:pt x="0" y="0"/>
                </a:moveTo>
                <a:lnTo>
                  <a:pt x="1264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2273807" y="3796284"/>
            <a:ext cx="127000" cy="0"/>
          </a:xfrm>
          <a:custGeom>
            <a:avLst/>
            <a:gdLst/>
            <a:ahLst/>
            <a:cxnLst/>
            <a:rect l="l" t="t" r="r" b="b"/>
            <a:pathLst>
              <a:path w="127000">
                <a:moveTo>
                  <a:pt x="0" y="0"/>
                </a:moveTo>
                <a:lnTo>
                  <a:pt x="1264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1281683" y="3796284"/>
            <a:ext cx="518159" cy="0"/>
          </a:xfrm>
          <a:custGeom>
            <a:avLst/>
            <a:gdLst/>
            <a:ahLst/>
            <a:cxnLst/>
            <a:rect l="l" t="t" r="r" b="b"/>
            <a:pathLst>
              <a:path w="518160">
                <a:moveTo>
                  <a:pt x="0" y="0"/>
                </a:moveTo>
                <a:lnTo>
                  <a:pt x="51815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10696956" y="3217164"/>
            <a:ext cx="516890" cy="0"/>
          </a:xfrm>
          <a:custGeom>
            <a:avLst/>
            <a:gdLst/>
            <a:ahLst/>
            <a:cxnLst/>
            <a:rect l="l" t="t" r="r" b="b"/>
            <a:pathLst>
              <a:path w="516890">
                <a:moveTo>
                  <a:pt x="0" y="0"/>
                </a:moveTo>
                <a:lnTo>
                  <a:pt x="51663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10094976" y="3217164"/>
            <a:ext cx="128270" cy="0"/>
          </a:xfrm>
          <a:custGeom>
            <a:avLst/>
            <a:gdLst/>
            <a:ahLst/>
            <a:cxnLst/>
            <a:rect l="l" t="t" r="r" b="b"/>
            <a:pathLst>
              <a:path w="128270">
                <a:moveTo>
                  <a:pt x="0" y="0"/>
                </a:moveTo>
                <a:lnTo>
                  <a:pt x="1280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9494519" y="3217164"/>
            <a:ext cx="128270" cy="0"/>
          </a:xfrm>
          <a:custGeom>
            <a:avLst/>
            <a:gdLst/>
            <a:ahLst/>
            <a:cxnLst/>
            <a:rect l="l" t="t" r="r" b="b"/>
            <a:pathLst>
              <a:path w="128270">
                <a:moveTo>
                  <a:pt x="0" y="0"/>
                </a:moveTo>
                <a:lnTo>
                  <a:pt x="1280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8894064" y="3217164"/>
            <a:ext cx="128270" cy="0"/>
          </a:xfrm>
          <a:custGeom>
            <a:avLst/>
            <a:gdLst/>
            <a:ahLst/>
            <a:cxnLst/>
            <a:rect l="l" t="t" r="r" b="b"/>
            <a:pathLst>
              <a:path w="128270">
                <a:moveTo>
                  <a:pt x="0" y="0"/>
                </a:moveTo>
                <a:lnTo>
                  <a:pt x="1280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7385304" y="3217164"/>
            <a:ext cx="1036319" cy="0"/>
          </a:xfrm>
          <a:custGeom>
            <a:avLst/>
            <a:gdLst/>
            <a:ahLst/>
            <a:cxnLst/>
            <a:rect l="l" t="t" r="r" b="b"/>
            <a:pathLst>
              <a:path w="1036320">
                <a:moveTo>
                  <a:pt x="0" y="0"/>
                </a:moveTo>
                <a:lnTo>
                  <a:pt x="103631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6784847" y="3217164"/>
            <a:ext cx="128270" cy="0"/>
          </a:xfrm>
          <a:custGeom>
            <a:avLst/>
            <a:gdLst/>
            <a:ahLst/>
            <a:cxnLst/>
            <a:rect l="l" t="t" r="r" b="b"/>
            <a:pathLst>
              <a:path w="128270">
                <a:moveTo>
                  <a:pt x="0" y="0"/>
                </a:moveTo>
                <a:lnTo>
                  <a:pt x="1280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6184391" y="3217164"/>
            <a:ext cx="128270" cy="0"/>
          </a:xfrm>
          <a:custGeom>
            <a:avLst/>
            <a:gdLst/>
            <a:ahLst/>
            <a:cxnLst/>
            <a:rect l="l" t="t" r="r" b="b"/>
            <a:pathLst>
              <a:path w="128270">
                <a:moveTo>
                  <a:pt x="0" y="0"/>
                </a:moveTo>
                <a:lnTo>
                  <a:pt x="1280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p:nvPr/>
        </p:nvSpPr>
        <p:spPr>
          <a:xfrm>
            <a:off x="5583935" y="3217164"/>
            <a:ext cx="128270" cy="0"/>
          </a:xfrm>
          <a:custGeom>
            <a:avLst/>
            <a:gdLst/>
            <a:ahLst/>
            <a:cxnLst/>
            <a:rect l="l" t="t" r="r" b="b"/>
            <a:pathLst>
              <a:path w="128270">
                <a:moveTo>
                  <a:pt x="0" y="0"/>
                </a:moveTo>
                <a:lnTo>
                  <a:pt x="1280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8" name="object 38"/>
          <p:cNvSpPr/>
          <p:nvPr/>
        </p:nvSpPr>
        <p:spPr>
          <a:xfrm>
            <a:off x="4075176" y="3217164"/>
            <a:ext cx="1036319" cy="0"/>
          </a:xfrm>
          <a:custGeom>
            <a:avLst/>
            <a:gdLst/>
            <a:ahLst/>
            <a:cxnLst/>
            <a:rect l="l" t="t" r="r" b="b"/>
            <a:pathLst>
              <a:path w="1036320">
                <a:moveTo>
                  <a:pt x="0" y="0"/>
                </a:moveTo>
                <a:lnTo>
                  <a:pt x="103632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9" name="object 39"/>
          <p:cNvSpPr/>
          <p:nvPr/>
        </p:nvSpPr>
        <p:spPr>
          <a:xfrm>
            <a:off x="3474720" y="3217164"/>
            <a:ext cx="128270" cy="0"/>
          </a:xfrm>
          <a:custGeom>
            <a:avLst/>
            <a:gdLst/>
            <a:ahLst/>
            <a:cxnLst/>
            <a:rect l="l" t="t" r="r" b="b"/>
            <a:pathLst>
              <a:path w="128270">
                <a:moveTo>
                  <a:pt x="0" y="0"/>
                </a:moveTo>
                <a:lnTo>
                  <a:pt x="1280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0" name="object 40"/>
          <p:cNvSpPr/>
          <p:nvPr/>
        </p:nvSpPr>
        <p:spPr>
          <a:xfrm>
            <a:off x="2874264" y="3217164"/>
            <a:ext cx="127000" cy="0"/>
          </a:xfrm>
          <a:custGeom>
            <a:avLst/>
            <a:gdLst/>
            <a:ahLst/>
            <a:cxnLst/>
            <a:rect l="l" t="t" r="r" b="b"/>
            <a:pathLst>
              <a:path w="127000">
                <a:moveTo>
                  <a:pt x="0" y="0"/>
                </a:moveTo>
                <a:lnTo>
                  <a:pt x="1264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1" name="object 41"/>
          <p:cNvSpPr/>
          <p:nvPr/>
        </p:nvSpPr>
        <p:spPr>
          <a:xfrm>
            <a:off x="2273807" y="3217164"/>
            <a:ext cx="127000" cy="0"/>
          </a:xfrm>
          <a:custGeom>
            <a:avLst/>
            <a:gdLst/>
            <a:ahLst/>
            <a:cxnLst/>
            <a:rect l="l" t="t" r="r" b="b"/>
            <a:pathLst>
              <a:path w="127000">
                <a:moveTo>
                  <a:pt x="0" y="0"/>
                </a:moveTo>
                <a:lnTo>
                  <a:pt x="1264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2" name="object 42"/>
          <p:cNvSpPr/>
          <p:nvPr/>
        </p:nvSpPr>
        <p:spPr>
          <a:xfrm>
            <a:off x="1281683" y="3217164"/>
            <a:ext cx="518159" cy="0"/>
          </a:xfrm>
          <a:custGeom>
            <a:avLst/>
            <a:gdLst/>
            <a:ahLst/>
            <a:cxnLst/>
            <a:rect l="l" t="t" r="r" b="b"/>
            <a:pathLst>
              <a:path w="518160">
                <a:moveTo>
                  <a:pt x="0" y="0"/>
                </a:moveTo>
                <a:lnTo>
                  <a:pt x="51815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3" name="object 43"/>
          <p:cNvSpPr/>
          <p:nvPr/>
        </p:nvSpPr>
        <p:spPr>
          <a:xfrm>
            <a:off x="8894064" y="2639567"/>
            <a:ext cx="2319655" cy="0"/>
          </a:xfrm>
          <a:custGeom>
            <a:avLst/>
            <a:gdLst/>
            <a:ahLst/>
            <a:cxnLst/>
            <a:rect l="l" t="t" r="r" b="b"/>
            <a:pathLst>
              <a:path w="2319654">
                <a:moveTo>
                  <a:pt x="0" y="0"/>
                </a:moveTo>
                <a:lnTo>
                  <a:pt x="231952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4" name="object 44"/>
          <p:cNvSpPr/>
          <p:nvPr/>
        </p:nvSpPr>
        <p:spPr>
          <a:xfrm>
            <a:off x="5583935" y="2639567"/>
            <a:ext cx="2837815" cy="0"/>
          </a:xfrm>
          <a:custGeom>
            <a:avLst/>
            <a:gdLst/>
            <a:ahLst/>
            <a:cxnLst/>
            <a:rect l="l" t="t" r="r" b="b"/>
            <a:pathLst>
              <a:path w="2837815">
                <a:moveTo>
                  <a:pt x="0" y="0"/>
                </a:moveTo>
                <a:lnTo>
                  <a:pt x="283768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5" name="object 45"/>
          <p:cNvSpPr/>
          <p:nvPr/>
        </p:nvSpPr>
        <p:spPr>
          <a:xfrm>
            <a:off x="2273807" y="2639567"/>
            <a:ext cx="2837815" cy="0"/>
          </a:xfrm>
          <a:custGeom>
            <a:avLst/>
            <a:gdLst/>
            <a:ahLst/>
            <a:cxnLst/>
            <a:rect l="l" t="t" r="r" b="b"/>
            <a:pathLst>
              <a:path w="2837815">
                <a:moveTo>
                  <a:pt x="0" y="0"/>
                </a:moveTo>
                <a:lnTo>
                  <a:pt x="283768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6" name="object 46"/>
          <p:cNvSpPr/>
          <p:nvPr/>
        </p:nvSpPr>
        <p:spPr>
          <a:xfrm>
            <a:off x="1281683" y="2639567"/>
            <a:ext cx="518159" cy="0"/>
          </a:xfrm>
          <a:custGeom>
            <a:avLst/>
            <a:gdLst/>
            <a:ahLst/>
            <a:cxnLst/>
            <a:rect l="l" t="t" r="r" b="b"/>
            <a:pathLst>
              <a:path w="518160">
                <a:moveTo>
                  <a:pt x="0" y="0"/>
                </a:moveTo>
                <a:lnTo>
                  <a:pt x="51815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7" name="object 47"/>
          <p:cNvSpPr/>
          <p:nvPr/>
        </p:nvSpPr>
        <p:spPr>
          <a:xfrm>
            <a:off x="1281683" y="2061972"/>
            <a:ext cx="9932035" cy="0"/>
          </a:xfrm>
          <a:custGeom>
            <a:avLst/>
            <a:gdLst/>
            <a:ahLst/>
            <a:cxnLst/>
            <a:rect l="l" t="t" r="r" b="b"/>
            <a:pathLst>
              <a:path w="9932035">
                <a:moveTo>
                  <a:pt x="0" y="0"/>
                </a:moveTo>
                <a:lnTo>
                  <a:pt x="99319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8" name="object 48"/>
          <p:cNvSpPr/>
          <p:nvPr/>
        </p:nvSpPr>
        <p:spPr>
          <a:xfrm>
            <a:off x="1281683" y="1484375"/>
            <a:ext cx="9932035" cy="0"/>
          </a:xfrm>
          <a:custGeom>
            <a:avLst/>
            <a:gdLst/>
            <a:ahLst/>
            <a:cxnLst/>
            <a:rect l="l" t="t" r="r" b="b"/>
            <a:pathLst>
              <a:path w="9932035">
                <a:moveTo>
                  <a:pt x="0" y="0"/>
                </a:moveTo>
                <a:lnTo>
                  <a:pt x="99319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9" name="object 49"/>
          <p:cNvSpPr/>
          <p:nvPr/>
        </p:nvSpPr>
        <p:spPr>
          <a:xfrm>
            <a:off x="1799844" y="2061972"/>
            <a:ext cx="474345" cy="2889885"/>
          </a:xfrm>
          <a:custGeom>
            <a:avLst/>
            <a:gdLst/>
            <a:ahLst/>
            <a:cxnLst/>
            <a:rect l="l" t="t" r="r" b="b"/>
            <a:pathLst>
              <a:path w="474344" h="2889885">
                <a:moveTo>
                  <a:pt x="473963" y="0"/>
                </a:moveTo>
                <a:lnTo>
                  <a:pt x="0" y="0"/>
                </a:lnTo>
                <a:lnTo>
                  <a:pt x="0" y="2889504"/>
                </a:lnTo>
                <a:lnTo>
                  <a:pt x="473963" y="2889504"/>
                </a:lnTo>
                <a:lnTo>
                  <a:pt x="473963"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0" name="object 50"/>
          <p:cNvSpPr/>
          <p:nvPr/>
        </p:nvSpPr>
        <p:spPr>
          <a:xfrm>
            <a:off x="5111496" y="2061972"/>
            <a:ext cx="472440" cy="2889885"/>
          </a:xfrm>
          <a:custGeom>
            <a:avLst/>
            <a:gdLst/>
            <a:ahLst/>
            <a:cxnLst/>
            <a:rect l="l" t="t" r="r" b="b"/>
            <a:pathLst>
              <a:path w="472439" h="2889885">
                <a:moveTo>
                  <a:pt x="472439" y="0"/>
                </a:moveTo>
                <a:lnTo>
                  <a:pt x="0" y="0"/>
                </a:lnTo>
                <a:lnTo>
                  <a:pt x="0" y="2889504"/>
                </a:lnTo>
                <a:lnTo>
                  <a:pt x="472439" y="2889504"/>
                </a:lnTo>
                <a:lnTo>
                  <a:pt x="472439"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1" name="object 51"/>
          <p:cNvSpPr/>
          <p:nvPr/>
        </p:nvSpPr>
        <p:spPr>
          <a:xfrm>
            <a:off x="8421623" y="2061972"/>
            <a:ext cx="472440" cy="2889885"/>
          </a:xfrm>
          <a:custGeom>
            <a:avLst/>
            <a:gdLst/>
            <a:ahLst/>
            <a:cxnLst/>
            <a:rect l="l" t="t" r="r" b="b"/>
            <a:pathLst>
              <a:path w="472440" h="2889885">
                <a:moveTo>
                  <a:pt x="472440" y="0"/>
                </a:moveTo>
                <a:lnTo>
                  <a:pt x="0" y="0"/>
                </a:lnTo>
                <a:lnTo>
                  <a:pt x="0" y="2889504"/>
                </a:lnTo>
                <a:lnTo>
                  <a:pt x="472440" y="2889504"/>
                </a:lnTo>
                <a:lnTo>
                  <a:pt x="472440"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2" name="object 52"/>
          <p:cNvSpPr/>
          <p:nvPr/>
        </p:nvSpPr>
        <p:spPr>
          <a:xfrm>
            <a:off x="2400300" y="2813304"/>
            <a:ext cx="474345" cy="2138680"/>
          </a:xfrm>
          <a:custGeom>
            <a:avLst/>
            <a:gdLst/>
            <a:ahLst/>
            <a:cxnLst/>
            <a:rect l="l" t="t" r="r" b="b"/>
            <a:pathLst>
              <a:path w="474344" h="2138679">
                <a:moveTo>
                  <a:pt x="473963" y="0"/>
                </a:moveTo>
                <a:lnTo>
                  <a:pt x="0" y="0"/>
                </a:lnTo>
                <a:lnTo>
                  <a:pt x="0" y="2138172"/>
                </a:lnTo>
                <a:lnTo>
                  <a:pt x="473963" y="2138172"/>
                </a:lnTo>
                <a:lnTo>
                  <a:pt x="473963"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3" name="object 53"/>
          <p:cNvSpPr/>
          <p:nvPr/>
        </p:nvSpPr>
        <p:spPr>
          <a:xfrm>
            <a:off x="5711952" y="2784348"/>
            <a:ext cx="472440" cy="2167255"/>
          </a:xfrm>
          <a:custGeom>
            <a:avLst/>
            <a:gdLst/>
            <a:ahLst/>
            <a:cxnLst/>
            <a:rect l="l" t="t" r="r" b="b"/>
            <a:pathLst>
              <a:path w="472439" h="2167254">
                <a:moveTo>
                  <a:pt x="472439" y="0"/>
                </a:moveTo>
                <a:lnTo>
                  <a:pt x="0" y="0"/>
                </a:lnTo>
                <a:lnTo>
                  <a:pt x="0" y="2167128"/>
                </a:lnTo>
                <a:lnTo>
                  <a:pt x="472439" y="2167128"/>
                </a:lnTo>
                <a:lnTo>
                  <a:pt x="472439"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4" name="object 54"/>
          <p:cNvSpPr/>
          <p:nvPr/>
        </p:nvSpPr>
        <p:spPr>
          <a:xfrm>
            <a:off x="9022080" y="2784348"/>
            <a:ext cx="472440" cy="2167255"/>
          </a:xfrm>
          <a:custGeom>
            <a:avLst/>
            <a:gdLst/>
            <a:ahLst/>
            <a:cxnLst/>
            <a:rect l="l" t="t" r="r" b="b"/>
            <a:pathLst>
              <a:path w="472440" h="2167254">
                <a:moveTo>
                  <a:pt x="472440" y="0"/>
                </a:moveTo>
                <a:lnTo>
                  <a:pt x="0" y="0"/>
                </a:lnTo>
                <a:lnTo>
                  <a:pt x="0" y="2167128"/>
                </a:lnTo>
                <a:lnTo>
                  <a:pt x="472440" y="2167128"/>
                </a:lnTo>
                <a:lnTo>
                  <a:pt x="472440"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5" name="object 55"/>
          <p:cNvSpPr/>
          <p:nvPr/>
        </p:nvSpPr>
        <p:spPr>
          <a:xfrm>
            <a:off x="3000755" y="3015995"/>
            <a:ext cx="474345" cy="1935480"/>
          </a:xfrm>
          <a:custGeom>
            <a:avLst/>
            <a:gdLst/>
            <a:ahLst/>
            <a:cxnLst/>
            <a:rect l="l" t="t" r="r" b="b"/>
            <a:pathLst>
              <a:path w="474345" h="1935479">
                <a:moveTo>
                  <a:pt x="473964" y="0"/>
                </a:moveTo>
                <a:lnTo>
                  <a:pt x="0" y="0"/>
                </a:lnTo>
                <a:lnTo>
                  <a:pt x="0" y="1935480"/>
                </a:lnTo>
                <a:lnTo>
                  <a:pt x="473964" y="1935480"/>
                </a:lnTo>
                <a:lnTo>
                  <a:pt x="473964" y="0"/>
                </a:lnTo>
                <a:close/>
              </a:path>
            </a:pathLst>
          </a:custGeom>
          <a:solidFill>
            <a:srgbClr val="51515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6" name="object 56"/>
          <p:cNvSpPr/>
          <p:nvPr/>
        </p:nvSpPr>
        <p:spPr>
          <a:xfrm>
            <a:off x="6312408" y="2987039"/>
            <a:ext cx="472440" cy="1964689"/>
          </a:xfrm>
          <a:custGeom>
            <a:avLst/>
            <a:gdLst/>
            <a:ahLst/>
            <a:cxnLst/>
            <a:rect l="l" t="t" r="r" b="b"/>
            <a:pathLst>
              <a:path w="472440" h="1964689">
                <a:moveTo>
                  <a:pt x="472439" y="0"/>
                </a:moveTo>
                <a:lnTo>
                  <a:pt x="0" y="0"/>
                </a:lnTo>
                <a:lnTo>
                  <a:pt x="0" y="1964436"/>
                </a:lnTo>
                <a:lnTo>
                  <a:pt x="472439" y="1964436"/>
                </a:lnTo>
                <a:lnTo>
                  <a:pt x="472439" y="0"/>
                </a:lnTo>
                <a:close/>
              </a:path>
            </a:pathLst>
          </a:custGeom>
          <a:solidFill>
            <a:srgbClr val="51515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7" name="object 57"/>
          <p:cNvSpPr/>
          <p:nvPr/>
        </p:nvSpPr>
        <p:spPr>
          <a:xfrm>
            <a:off x="9622535" y="2958083"/>
            <a:ext cx="472440" cy="1993900"/>
          </a:xfrm>
          <a:custGeom>
            <a:avLst/>
            <a:gdLst/>
            <a:ahLst/>
            <a:cxnLst/>
            <a:rect l="l" t="t" r="r" b="b"/>
            <a:pathLst>
              <a:path w="472440" h="1993900">
                <a:moveTo>
                  <a:pt x="472440" y="0"/>
                </a:moveTo>
                <a:lnTo>
                  <a:pt x="0" y="0"/>
                </a:lnTo>
                <a:lnTo>
                  <a:pt x="0" y="1993392"/>
                </a:lnTo>
                <a:lnTo>
                  <a:pt x="472440" y="1993392"/>
                </a:lnTo>
                <a:lnTo>
                  <a:pt x="472440" y="0"/>
                </a:lnTo>
                <a:close/>
              </a:path>
            </a:pathLst>
          </a:custGeom>
          <a:solidFill>
            <a:srgbClr val="51515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8" name="object 58"/>
          <p:cNvSpPr/>
          <p:nvPr/>
        </p:nvSpPr>
        <p:spPr>
          <a:xfrm>
            <a:off x="3602735" y="3131820"/>
            <a:ext cx="472440" cy="1819910"/>
          </a:xfrm>
          <a:custGeom>
            <a:avLst/>
            <a:gdLst/>
            <a:ahLst/>
            <a:cxnLst/>
            <a:rect l="l" t="t" r="r" b="b"/>
            <a:pathLst>
              <a:path w="472439" h="1819910">
                <a:moveTo>
                  <a:pt x="472439" y="0"/>
                </a:moveTo>
                <a:lnTo>
                  <a:pt x="0" y="0"/>
                </a:lnTo>
                <a:lnTo>
                  <a:pt x="0" y="1819656"/>
                </a:lnTo>
                <a:lnTo>
                  <a:pt x="472439" y="1819656"/>
                </a:lnTo>
                <a:lnTo>
                  <a:pt x="472439"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9" name="object 59"/>
          <p:cNvSpPr/>
          <p:nvPr/>
        </p:nvSpPr>
        <p:spPr>
          <a:xfrm>
            <a:off x="6912864" y="3073907"/>
            <a:ext cx="472440" cy="1877695"/>
          </a:xfrm>
          <a:custGeom>
            <a:avLst/>
            <a:gdLst/>
            <a:ahLst/>
            <a:cxnLst/>
            <a:rect l="l" t="t" r="r" b="b"/>
            <a:pathLst>
              <a:path w="472440" h="1877695">
                <a:moveTo>
                  <a:pt x="472440" y="0"/>
                </a:moveTo>
                <a:lnTo>
                  <a:pt x="0" y="0"/>
                </a:lnTo>
                <a:lnTo>
                  <a:pt x="0" y="1877568"/>
                </a:lnTo>
                <a:lnTo>
                  <a:pt x="472440" y="1877568"/>
                </a:lnTo>
                <a:lnTo>
                  <a:pt x="472440"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0" name="object 60"/>
          <p:cNvSpPr/>
          <p:nvPr/>
        </p:nvSpPr>
        <p:spPr>
          <a:xfrm>
            <a:off x="10222992" y="3073907"/>
            <a:ext cx="474345" cy="1877695"/>
          </a:xfrm>
          <a:custGeom>
            <a:avLst/>
            <a:gdLst/>
            <a:ahLst/>
            <a:cxnLst/>
            <a:rect l="l" t="t" r="r" b="b"/>
            <a:pathLst>
              <a:path w="474345" h="1877695">
                <a:moveTo>
                  <a:pt x="473964" y="0"/>
                </a:moveTo>
                <a:lnTo>
                  <a:pt x="0" y="0"/>
                </a:lnTo>
                <a:lnTo>
                  <a:pt x="0" y="1877568"/>
                </a:lnTo>
                <a:lnTo>
                  <a:pt x="473964" y="1877568"/>
                </a:lnTo>
                <a:lnTo>
                  <a:pt x="473964"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1" name="object 61"/>
          <p:cNvSpPr/>
          <p:nvPr/>
        </p:nvSpPr>
        <p:spPr>
          <a:xfrm>
            <a:off x="1281683" y="4951476"/>
            <a:ext cx="9932035" cy="0"/>
          </a:xfrm>
          <a:custGeom>
            <a:avLst/>
            <a:gdLst/>
            <a:ahLst/>
            <a:cxnLst/>
            <a:rect l="l" t="t" r="r" b="b"/>
            <a:pathLst>
              <a:path w="9932035">
                <a:moveTo>
                  <a:pt x="0" y="0"/>
                </a:moveTo>
                <a:lnTo>
                  <a:pt x="99319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2" name="object 62"/>
          <p:cNvSpPr txBox="1"/>
          <p:nvPr/>
        </p:nvSpPr>
        <p:spPr>
          <a:xfrm>
            <a:off x="1738905" y="1670041"/>
            <a:ext cx="596900"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100%</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63" name="object 63"/>
          <p:cNvSpPr txBox="1"/>
          <p:nvPr/>
        </p:nvSpPr>
        <p:spPr>
          <a:xfrm>
            <a:off x="5049545" y="1670041"/>
            <a:ext cx="596900"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100%</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64" name="object 64"/>
          <p:cNvSpPr txBox="1"/>
          <p:nvPr/>
        </p:nvSpPr>
        <p:spPr>
          <a:xfrm>
            <a:off x="8360185" y="1670041"/>
            <a:ext cx="596900"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100%</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65" name="object 65"/>
          <p:cNvSpPr txBox="1"/>
          <p:nvPr/>
        </p:nvSpPr>
        <p:spPr>
          <a:xfrm>
            <a:off x="2403680" y="2421348"/>
            <a:ext cx="467359"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74%</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66" name="object 66"/>
          <p:cNvSpPr txBox="1"/>
          <p:nvPr/>
        </p:nvSpPr>
        <p:spPr>
          <a:xfrm>
            <a:off x="5714320" y="2392334"/>
            <a:ext cx="467359"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75%</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67" name="object 67"/>
          <p:cNvSpPr txBox="1"/>
          <p:nvPr/>
        </p:nvSpPr>
        <p:spPr>
          <a:xfrm>
            <a:off x="9024960" y="2392334"/>
            <a:ext cx="467359"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75%</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68" name="object 68"/>
          <p:cNvSpPr txBox="1"/>
          <p:nvPr/>
        </p:nvSpPr>
        <p:spPr>
          <a:xfrm>
            <a:off x="3004319" y="2623428"/>
            <a:ext cx="467359"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67%</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69" name="object 69"/>
          <p:cNvSpPr txBox="1"/>
          <p:nvPr/>
        </p:nvSpPr>
        <p:spPr>
          <a:xfrm>
            <a:off x="6314959" y="2594414"/>
            <a:ext cx="467359"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68%</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70" name="object 70"/>
          <p:cNvSpPr txBox="1"/>
          <p:nvPr/>
        </p:nvSpPr>
        <p:spPr>
          <a:xfrm>
            <a:off x="9625599" y="2565400"/>
            <a:ext cx="467359"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69%</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71" name="object 71"/>
          <p:cNvSpPr txBox="1"/>
          <p:nvPr/>
        </p:nvSpPr>
        <p:spPr>
          <a:xfrm>
            <a:off x="3604958" y="2738720"/>
            <a:ext cx="467359"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63%</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72" name="object 72"/>
          <p:cNvSpPr txBox="1"/>
          <p:nvPr/>
        </p:nvSpPr>
        <p:spPr>
          <a:xfrm>
            <a:off x="6915598" y="2680947"/>
            <a:ext cx="467359"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65%</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73" name="object 73"/>
          <p:cNvSpPr txBox="1"/>
          <p:nvPr/>
        </p:nvSpPr>
        <p:spPr>
          <a:xfrm>
            <a:off x="10226238" y="2680947"/>
            <a:ext cx="467359"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65%</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74" name="object 74"/>
          <p:cNvSpPr txBox="1"/>
          <p:nvPr/>
        </p:nvSpPr>
        <p:spPr>
          <a:xfrm>
            <a:off x="1023874" y="4856504"/>
            <a:ext cx="16510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75" name="object 75"/>
          <p:cNvSpPr txBox="1"/>
          <p:nvPr/>
        </p:nvSpPr>
        <p:spPr>
          <a:xfrm>
            <a:off x="965923" y="4278717"/>
            <a:ext cx="22352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20%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76" name="object 76"/>
          <p:cNvSpPr txBox="1"/>
          <p:nvPr/>
        </p:nvSpPr>
        <p:spPr>
          <a:xfrm>
            <a:off x="965923" y="3700931"/>
            <a:ext cx="22352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40%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77" name="object 77"/>
          <p:cNvSpPr txBox="1"/>
          <p:nvPr/>
        </p:nvSpPr>
        <p:spPr>
          <a:xfrm>
            <a:off x="965923" y="3123144"/>
            <a:ext cx="22352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60%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78" name="object 78"/>
          <p:cNvSpPr txBox="1"/>
          <p:nvPr/>
        </p:nvSpPr>
        <p:spPr>
          <a:xfrm>
            <a:off x="965923" y="2545358"/>
            <a:ext cx="22352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80%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79" name="object 79"/>
          <p:cNvSpPr txBox="1"/>
          <p:nvPr/>
        </p:nvSpPr>
        <p:spPr>
          <a:xfrm>
            <a:off x="907973" y="1967571"/>
            <a:ext cx="28130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100%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80" name="object 80"/>
          <p:cNvSpPr txBox="1"/>
          <p:nvPr/>
        </p:nvSpPr>
        <p:spPr>
          <a:xfrm>
            <a:off x="907973" y="1389784"/>
            <a:ext cx="28130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120%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81" name="object 81"/>
          <p:cNvSpPr txBox="1"/>
          <p:nvPr/>
        </p:nvSpPr>
        <p:spPr>
          <a:xfrm>
            <a:off x="2191649" y="5116879"/>
            <a:ext cx="149352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1" u="none" strike="noStrike" kern="1200" cap="none" spc="-5" normalizeH="0" baseline="0" noProof="0" dirty="0">
                <a:ln>
                  <a:noFill/>
                </a:ln>
                <a:solidFill>
                  <a:srgbClr val="595958"/>
                </a:solidFill>
                <a:effectLst/>
                <a:uLnTx/>
                <a:uFillTx/>
                <a:latin typeface="Calibri"/>
                <a:ea typeface="+mn-ea"/>
                <a:cs typeface="Calibri"/>
              </a:rPr>
              <a:t>2019=8,322</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82" name="object 82"/>
          <p:cNvSpPr/>
          <p:nvPr/>
        </p:nvSpPr>
        <p:spPr>
          <a:xfrm>
            <a:off x="3451859" y="5737859"/>
            <a:ext cx="167640" cy="167640"/>
          </a:xfrm>
          <a:custGeom>
            <a:avLst/>
            <a:gdLst/>
            <a:ahLst/>
            <a:cxnLst/>
            <a:rect l="l" t="t" r="r" b="b"/>
            <a:pathLst>
              <a:path w="167639" h="167639">
                <a:moveTo>
                  <a:pt x="0" y="0"/>
                </a:moveTo>
                <a:lnTo>
                  <a:pt x="167639" y="0"/>
                </a:lnTo>
                <a:lnTo>
                  <a:pt x="167639" y="167639"/>
                </a:lnTo>
                <a:lnTo>
                  <a:pt x="0" y="167639"/>
                </a:lnTo>
                <a:lnTo>
                  <a:pt x="0"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3" name="object 83"/>
          <p:cNvSpPr/>
          <p:nvPr/>
        </p:nvSpPr>
        <p:spPr>
          <a:xfrm>
            <a:off x="4613147" y="5737859"/>
            <a:ext cx="167640" cy="167640"/>
          </a:xfrm>
          <a:custGeom>
            <a:avLst/>
            <a:gdLst/>
            <a:ahLst/>
            <a:cxnLst/>
            <a:rect l="l" t="t" r="r" b="b"/>
            <a:pathLst>
              <a:path w="167639" h="167639">
                <a:moveTo>
                  <a:pt x="0" y="0"/>
                </a:moveTo>
                <a:lnTo>
                  <a:pt x="167639" y="0"/>
                </a:lnTo>
                <a:lnTo>
                  <a:pt x="167639" y="167639"/>
                </a:lnTo>
                <a:lnTo>
                  <a:pt x="0" y="167639"/>
                </a:lnTo>
                <a:lnTo>
                  <a:pt x="0"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4" name="object 84"/>
          <p:cNvSpPr/>
          <p:nvPr/>
        </p:nvSpPr>
        <p:spPr>
          <a:xfrm>
            <a:off x="6031991" y="5737859"/>
            <a:ext cx="166370" cy="167640"/>
          </a:xfrm>
          <a:custGeom>
            <a:avLst/>
            <a:gdLst/>
            <a:ahLst/>
            <a:cxnLst/>
            <a:rect l="l" t="t" r="r" b="b"/>
            <a:pathLst>
              <a:path w="166370" h="167639">
                <a:moveTo>
                  <a:pt x="0" y="0"/>
                </a:moveTo>
                <a:lnTo>
                  <a:pt x="166115" y="0"/>
                </a:lnTo>
                <a:lnTo>
                  <a:pt x="166115" y="167639"/>
                </a:lnTo>
                <a:lnTo>
                  <a:pt x="0" y="167639"/>
                </a:lnTo>
                <a:lnTo>
                  <a:pt x="0" y="0"/>
                </a:lnTo>
                <a:close/>
              </a:path>
            </a:pathLst>
          </a:custGeom>
          <a:solidFill>
            <a:srgbClr val="51515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5" name="object 85"/>
          <p:cNvSpPr/>
          <p:nvPr/>
        </p:nvSpPr>
        <p:spPr>
          <a:xfrm>
            <a:off x="7647431" y="5737859"/>
            <a:ext cx="167640" cy="167640"/>
          </a:xfrm>
          <a:custGeom>
            <a:avLst/>
            <a:gdLst/>
            <a:ahLst/>
            <a:cxnLst/>
            <a:rect l="l" t="t" r="r" b="b"/>
            <a:pathLst>
              <a:path w="167640" h="167639">
                <a:moveTo>
                  <a:pt x="0" y="0"/>
                </a:moveTo>
                <a:lnTo>
                  <a:pt x="167640" y="0"/>
                </a:lnTo>
                <a:lnTo>
                  <a:pt x="167640" y="167639"/>
                </a:lnTo>
                <a:lnTo>
                  <a:pt x="0" y="167639"/>
                </a:lnTo>
                <a:lnTo>
                  <a:pt x="0"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6" name="object 86"/>
          <p:cNvSpPr txBox="1"/>
          <p:nvPr/>
        </p:nvSpPr>
        <p:spPr>
          <a:xfrm>
            <a:off x="3686154" y="5008614"/>
            <a:ext cx="6620509" cy="973455"/>
          </a:xfrm>
          <a:prstGeom prst="rect">
            <a:avLst/>
          </a:prstGeom>
        </p:spPr>
        <p:txBody>
          <a:bodyPr vert="horz" wrap="square" lIns="0" tIns="120650" rIns="0" bIns="0" rtlCol="0">
            <a:spAutoFit/>
          </a:bodyPr>
          <a:lstStyle/>
          <a:p>
            <a:pPr marL="1828800" marR="0" lvl="0" indent="0" algn="l" defTabSz="914400" rtl="0" eaLnBrk="1" fontAlgn="auto" latinLnBrk="0" hangingPunct="1">
              <a:lnSpc>
                <a:spcPct val="100000"/>
              </a:lnSpc>
              <a:spcBef>
                <a:spcPts val="950"/>
              </a:spcBef>
              <a:spcAft>
                <a:spcPts val="0"/>
              </a:spcAft>
              <a:buClrTx/>
              <a:buSzTx/>
              <a:buFontTx/>
              <a:buNone/>
              <a:tabLst>
                <a:tab pos="5139055" algn="l"/>
              </a:tabLst>
              <a:defRPr/>
            </a:pPr>
            <a:r>
              <a:rPr kumimoji="0" sz="2400" b="1" i="1" u="none" strike="noStrike" kern="1200" cap="none" spc="-5" normalizeH="0" baseline="0" noProof="0" dirty="0">
                <a:ln>
                  <a:noFill/>
                </a:ln>
                <a:solidFill>
                  <a:srgbClr val="595958"/>
                </a:solidFill>
                <a:effectLst/>
                <a:uLnTx/>
                <a:uFillTx/>
                <a:latin typeface="Calibri"/>
                <a:ea typeface="+mn-ea"/>
                <a:cs typeface="Calibri"/>
              </a:rPr>
              <a:t>2020=8,336	2021=8,417</a:t>
            </a:r>
            <a:endParaRPr kumimoji="0" sz="24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855"/>
              </a:spcBef>
              <a:spcAft>
                <a:spcPts val="0"/>
              </a:spcAft>
              <a:buClrTx/>
              <a:buSzTx/>
              <a:buFontTx/>
              <a:buNone/>
              <a:tabLst>
                <a:tab pos="1173480" algn="l"/>
                <a:tab pos="2590800" algn="l"/>
                <a:tab pos="4206875" algn="l"/>
              </a:tabLst>
              <a:defRPr/>
            </a:pPr>
            <a:r>
              <a:rPr kumimoji="0" sz="2400" b="1" i="0" u="none" strike="noStrike" kern="1200" cap="none" spc="-5" normalizeH="0" baseline="0" noProof="0" dirty="0">
                <a:ln>
                  <a:noFill/>
                </a:ln>
                <a:solidFill>
                  <a:srgbClr val="595958"/>
                </a:solidFill>
                <a:effectLst/>
                <a:uLnTx/>
                <a:uFillTx/>
                <a:latin typeface="Calibri"/>
                <a:ea typeface="+mn-ea"/>
                <a:cs typeface="Calibri"/>
              </a:rPr>
              <a:t>PWH	In</a:t>
            </a:r>
            <a:r>
              <a:rPr kumimoji="0" sz="2400" b="1" i="0" u="none" strike="noStrike" kern="1200" cap="none" spc="10" normalizeH="0" baseline="0" noProof="0" dirty="0">
                <a:ln>
                  <a:noFill/>
                </a:ln>
                <a:solidFill>
                  <a:srgbClr val="595958"/>
                </a:solidFill>
                <a:effectLst/>
                <a:uLnTx/>
                <a:uFillTx/>
                <a:latin typeface="Calibri"/>
                <a:ea typeface="+mn-ea"/>
                <a:cs typeface="Calibri"/>
              </a:rPr>
              <a:t> </a:t>
            </a:r>
            <a:r>
              <a:rPr kumimoji="0" sz="2400" b="1" i="0" u="none" strike="noStrike" kern="1200" cap="none" spc="-5" normalizeH="0" baseline="0" noProof="0" dirty="0">
                <a:ln>
                  <a:noFill/>
                </a:ln>
                <a:solidFill>
                  <a:srgbClr val="595958"/>
                </a:solidFill>
                <a:effectLst/>
                <a:uLnTx/>
                <a:uFillTx/>
                <a:latin typeface="Calibri"/>
                <a:ea typeface="+mn-ea"/>
                <a:cs typeface="Calibri"/>
              </a:rPr>
              <a:t>Care	Ret.Care	SuppVL</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87" name="object 87"/>
          <p:cNvSpPr txBox="1">
            <a:spLocks noGrp="1"/>
          </p:cNvSpPr>
          <p:nvPr>
            <p:ph type="sldNum" sz="quarter" idx="7"/>
          </p:nvPr>
        </p:nvSpPr>
        <p:spPr>
          <a:xfrm>
            <a:off x="10998200" y="6149091"/>
            <a:ext cx="8011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260</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Tree>
    <p:extLst>
      <p:ext uri="{BB962C8B-B14F-4D97-AF65-F5344CB8AC3E}">
        <p14:creationId xmlns:p14="http://schemas.microsoft.com/office/powerpoint/2010/main" val="472338824"/>
      </p:ext>
    </p:extLst>
  </p:cSld>
  <p:clrMapOvr>
    <a:masterClrMapping/>
  </p:clrMapOvr>
  <p:timing>
    <p:tnLst>
      <p:par>
        <p:cTn id="1" dur="indefinite" restart="never" nodeType="tmRoot"/>
      </p:par>
    </p:tn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0966541" y="6110546"/>
            <a:ext cx="807420" cy="505267"/>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US" sz="3200" b="0" i="0" u="none" strike="noStrike" kern="1200" cap="none" spc="-10" normalizeH="0" baseline="0" noProof="0" dirty="0" smtClean="0">
                <a:ln>
                  <a:noFill/>
                </a:ln>
                <a:solidFill>
                  <a:srgbClr val="FFFFFF"/>
                </a:solidFill>
                <a:effectLst/>
                <a:uLnTx/>
                <a:uFillTx/>
                <a:latin typeface="Arial"/>
                <a:ea typeface="+mn-ea"/>
                <a:cs typeface="Arial"/>
              </a:rPr>
              <a:t>261</a:t>
            </a:r>
            <a:endParaRPr kumimoji="0" sz="3200" b="0" i="0" u="none" strike="noStrike" kern="1200" cap="none" spc="0" normalizeH="0" baseline="0" noProof="0" dirty="0">
              <a:ln>
                <a:noFill/>
              </a:ln>
              <a:solidFill>
                <a:prstClr val="black"/>
              </a:solidFill>
              <a:effectLst/>
              <a:uLnTx/>
              <a:uFillTx/>
              <a:latin typeface="Arial"/>
              <a:ea typeface="+mn-ea"/>
              <a:cs typeface="Arial"/>
            </a:endParaRPr>
          </a:p>
        </p:txBody>
      </p:sp>
      <p:sp>
        <p:nvSpPr>
          <p:cNvPr id="3" name="object 3"/>
          <p:cNvSpPr txBox="1">
            <a:spLocks noGrp="1"/>
          </p:cNvSpPr>
          <p:nvPr>
            <p:ph type="title"/>
          </p:nvPr>
        </p:nvSpPr>
        <p:spPr>
          <a:xfrm>
            <a:off x="236378" y="374666"/>
            <a:ext cx="11724005" cy="667385"/>
          </a:xfrm>
          <a:prstGeom prst="rect">
            <a:avLst/>
          </a:prstGeom>
        </p:spPr>
        <p:txBody>
          <a:bodyPr vert="horz" wrap="square" lIns="0" tIns="13970" rIns="0" bIns="0" rtlCol="0">
            <a:spAutoFit/>
          </a:bodyPr>
          <a:lstStyle/>
          <a:p>
            <a:pPr marL="12700">
              <a:lnSpc>
                <a:spcPct val="100000"/>
              </a:lnSpc>
              <a:spcBef>
                <a:spcPts val="110"/>
              </a:spcBef>
            </a:pPr>
            <a:r>
              <a:rPr sz="4200" i="1" spc="-165" dirty="0">
                <a:latin typeface="Calibri Light"/>
                <a:cs typeface="Calibri Light"/>
              </a:rPr>
              <a:t>5-yr. </a:t>
            </a:r>
            <a:r>
              <a:rPr sz="4200" i="1" spc="-140" dirty="0">
                <a:latin typeface="Calibri Light"/>
                <a:cs typeface="Calibri Light"/>
              </a:rPr>
              <a:t>Trend</a:t>
            </a:r>
            <a:r>
              <a:rPr sz="4000" spc="-140" dirty="0"/>
              <a:t>: </a:t>
            </a:r>
            <a:r>
              <a:rPr sz="4000" spc="-35" dirty="0">
                <a:solidFill>
                  <a:srgbClr val="000000"/>
                </a:solidFill>
              </a:rPr>
              <a:t>PWH </a:t>
            </a:r>
            <a:r>
              <a:rPr sz="4200" i="1" spc="-90" dirty="0">
                <a:latin typeface="Calibri Light"/>
                <a:cs typeface="Calibri Light"/>
              </a:rPr>
              <a:t>Care </a:t>
            </a:r>
            <a:r>
              <a:rPr sz="4200" i="1" spc="-130" dirty="0">
                <a:latin typeface="Calibri Light"/>
                <a:cs typeface="Calibri Light"/>
              </a:rPr>
              <a:t>Continuum </a:t>
            </a:r>
            <a:r>
              <a:rPr sz="4200" i="1" spc="-45" dirty="0">
                <a:latin typeface="Calibri Light"/>
                <a:cs typeface="Calibri Light"/>
              </a:rPr>
              <a:t>--</a:t>
            </a:r>
            <a:r>
              <a:rPr sz="4000" spc="-45" dirty="0"/>
              <a:t>2019-2021 </a:t>
            </a:r>
            <a:r>
              <a:rPr sz="4000" spc="-40" dirty="0"/>
              <a:t>Palm</a:t>
            </a:r>
            <a:r>
              <a:rPr sz="4000" spc="-265" dirty="0"/>
              <a:t> </a:t>
            </a:r>
            <a:r>
              <a:rPr sz="4000" spc="-25" dirty="0"/>
              <a:t>Beach</a:t>
            </a:r>
            <a:endParaRPr sz="4000">
              <a:latin typeface="Calibri Light"/>
              <a:cs typeface="Calibri Light"/>
            </a:endParaRPr>
          </a:p>
        </p:txBody>
      </p:sp>
      <p:sp>
        <p:nvSpPr>
          <p:cNvPr id="4" name="object 4"/>
          <p:cNvSpPr/>
          <p:nvPr/>
        </p:nvSpPr>
        <p:spPr>
          <a:xfrm>
            <a:off x="1735835" y="4925567"/>
            <a:ext cx="10071100" cy="0"/>
          </a:xfrm>
          <a:custGeom>
            <a:avLst/>
            <a:gdLst/>
            <a:ahLst/>
            <a:cxnLst/>
            <a:rect l="l" t="t" r="r" b="b"/>
            <a:pathLst>
              <a:path w="10071100">
                <a:moveTo>
                  <a:pt x="0" y="0"/>
                </a:moveTo>
                <a:lnTo>
                  <a:pt x="100705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1735835" y="4424171"/>
            <a:ext cx="10071100" cy="0"/>
          </a:xfrm>
          <a:custGeom>
            <a:avLst/>
            <a:gdLst/>
            <a:ahLst/>
            <a:cxnLst/>
            <a:rect l="l" t="t" r="r" b="b"/>
            <a:pathLst>
              <a:path w="10071100">
                <a:moveTo>
                  <a:pt x="0" y="0"/>
                </a:moveTo>
                <a:lnTo>
                  <a:pt x="100705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1735835" y="3922776"/>
            <a:ext cx="10071100" cy="0"/>
          </a:xfrm>
          <a:custGeom>
            <a:avLst/>
            <a:gdLst/>
            <a:ahLst/>
            <a:cxnLst/>
            <a:rect l="l" t="t" r="r" b="b"/>
            <a:pathLst>
              <a:path w="10071100">
                <a:moveTo>
                  <a:pt x="0" y="0"/>
                </a:moveTo>
                <a:lnTo>
                  <a:pt x="100705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1735835" y="3422903"/>
            <a:ext cx="10071100" cy="0"/>
          </a:xfrm>
          <a:custGeom>
            <a:avLst/>
            <a:gdLst/>
            <a:ahLst/>
            <a:cxnLst/>
            <a:rect l="l" t="t" r="r" b="b"/>
            <a:pathLst>
              <a:path w="10071100">
                <a:moveTo>
                  <a:pt x="0" y="0"/>
                </a:moveTo>
                <a:lnTo>
                  <a:pt x="100705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1735835" y="2921507"/>
            <a:ext cx="10071100" cy="0"/>
          </a:xfrm>
          <a:custGeom>
            <a:avLst/>
            <a:gdLst/>
            <a:ahLst/>
            <a:cxnLst/>
            <a:rect l="l" t="t" r="r" b="b"/>
            <a:pathLst>
              <a:path w="10071100">
                <a:moveTo>
                  <a:pt x="0" y="0"/>
                </a:moveTo>
                <a:lnTo>
                  <a:pt x="100705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1735835" y="2420111"/>
            <a:ext cx="10071100" cy="0"/>
          </a:xfrm>
          <a:custGeom>
            <a:avLst/>
            <a:gdLst/>
            <a:ahLst/>
            <a:cxnLst/>
            <a:rect l="l" t="t" r="r" b="b"/>
            <a:pathLst>
              <a:path w="10071100">
                <a:moveTo>
                  <a:pt x="0" y="0"/>
                </a:moveTo>
                <a:lnTo>
                  <a:pt x="100705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1735835" y="1920239"/>
            <a:ext cx="10071100" cy="0"/>
          </a:xfrm>
          <a:custGeom>
            <a:avLst/>
            <a:gdLst/>
            <a:ahLst/>
            <a:cxnLst/>
            <a:rect l="l" t="t" r="r" b="b"/>
            <a:pathLst>
              <a:path w="10071100">
                <a:moveTo>
                  <a:pt x="0" y="0"/>
                </a:moveTo>
                <a:lnTo>
                  <a:pt x="100705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1735835" y="1418844"/>
            <a:ext cx="10071100" cy="0"/>
          </a:xfrm>
          <a:custGeom>
            <a:avLst/>
            <a:gdLst/>
            <a:ahLst/>
            <a:cxnLst/>
            <a:rect l="l" t="t" r="r" b="b"/>
            <a:pathLst>
              <a:path w="10071100">
                <a:moveTo>
                  <a:pt x="0" y="0"/>
                </a:moveTo>
                <a:lnTo>
                  <a:pt x="100705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1735835" y="5425440"/>
            <a:ext cx="10071100" cy="0"/>
          </a:xfrm>
          <a:custGeom>
            <a:avLst/>
            <a:gdLst/>
            <a:ahLst/>
            <a:cxnLst/>
            <a:rect l="l" t="t" r="r" b="b"/>
            <a:pathLst>
              <a:path w="10071100">
                <a:moveTo>
                  <a:pt x="0" y="0"/>
                </a:moveTo>
                <a:lnTo>
                  <a:pt x="100705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2742438" y="1669542"/>
            <a:ext cx="8057515" cy="200025"/>
          </a:xfrm>
          <a:custGeom>
            <a:avLst/>
            <a:gdLst/>
            <a:ahLst/>
            <a:cxnLst/>
            <a:rect l="l" t="t" r="r" b="b"/>
            <a:pathLst>
              <a:path w="8057515" h="200025">
                <a:moveTo>
                  <a:pt x="0" y="199644"/>
                </a:moveTo>
                <a:lnTo>
                  <a:pt x="2014727" y="99060"/>
                </a:lnTo>
                <a:lnTo>
                  <a:pt x="4027932" y="50292"/>
                </a:lnTo>
                <a:lnTo>
                  <a:pt x="6042660" y="0"/>
                </a:lnTo>
                <a:lnTo>
                  <a:pt x="8057388" y="0"/>
                </a:lnTo>
              </a:path>
            </a:pathLst>
          </a:custGeom>
          <a:ln w="28575">
            <a:solidFill>
              <a:srgbClr val="4472C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2704908" y="1832876"/>
            <a:ext cx="73532" cy="73532"/>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4719636" y="1732293"/>
            <a:ext cx="73533" cy="73532"/>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6734364" y="1682000"/>
            <a:ext cx="73532" cy="73532"/>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8749090" y="1631708"/>
            <a:ext cx="73532" cy="73532"/>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10762295" y="1631707"/>
            <a:ext cx="73532" cy="73532"/>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2742438" y="3973829"/>
            <a:ext cx="8057515" cy="200025"/>
          </a:xfrm>
          <a:custGeom>
            <a:avLst/>
            <a:gdLst/>
            <a:ahLst/>
            <a:cxnLst/>
            <a:rect l="l" t="t" r="r" b="b"/>
            <a:pathLst>
              <a:path w="8057515" h="200025">
                <a:moveTo>
                  <a:pt x="0" y="0"/>
                </a:moveTo>
                <a:lnTo>
                  <a:pt x="2014727" y="99060"/>
                </a:lnTo>
                <a:lnTo>
                  <a:pt x="4027932" y="149352"/>
                </a:lnTo>
                <a:lnTo>
                  <a:pt x="6042660" y="199644"/>
                </a:lnTo>
                <a:lnTo>
                  <a:pt x="8057388" y="199644"/>
                </a:lnTo>
              </a:path>
            </a:pathLst>
          </a:custGeom>
          <a:ln w="28575">
            <a:solidFill>
              <a:srgbClr val="ED7D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2704908" y="3935996"/>
            <a:ext cx="73532" cy="73533"/>
          </a:xfrm>
          <a:prstGeom prst="rect">
            <a:avLst/>
          </a:prstGeom>
          <a:blipFill>
            <a:blip r:embed="rId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4719636" y="4036580"/>
            <a:ext cx="73533" cy="73533"/>
          </a:xfrm>
          <a:prstGeom prst="rect">
            <a:avLst/>
          </a:prstGeom>
          <a:blipFill>
            <a:blip r:embed="rId6"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6734364" y="4086872"/>
            <a:ext cx="73532" cy="73533"/>
          </a:xfrm>
          <a:prstGeom prst="rect">
            <a:avLst/>
          </a:prstGeom>
          <a:blipFill>
            <a:blip r:embed="rId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8749090" y="4137164"/>
            <a:ext cx="73532" cy="73533"/>
          </a:xfrm>
          <a:prstGeom prst="rect">
            <a:avLst/>
          </a:prstGeom>
          <a:blipFill>
            <a:blip r:embed="rId7"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10762295" y="4137164"/>
            <a:ext cx="73532" cy="73533"/>
          </a:xfrm>
          <a:prstGeom prst="rect">
            <a:avLst/>
          </a:prstGeom>
          <a:blipFill>
            <a:blip r:embed="rId6"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2742438" y="1969770"/>
            <a:ext cx="8057515" cy="250190"/>
          </a:xfrm>
          <a:custGeom>
            <a:avLst/>
            <a:gdLst/>
            <a:ahLst/>
            <a:cxnLst/>
            <a:rect l="l" t="t" r="r" b="b"/>
            <a:pathLst>
              <a:path w="8057515" h="250189">
                <a:moveTo>
                  <a:pt x="0" y="249936"/>
                </a:moveTo>
                <a:lnTo>
                  <a:pt x="2014727" y="150876"/>
                </a:lnTo>
                <a:lnTo>
                  <a:pt x="4027932" y="100584"/>
                </a:lnTo>
                <a:lnTo>
                  <a:pt x="6042660" y="50292"/>
                </a:lnTo>
                <a:lnTo>
                  <a:pt x="8057388" y="0"/>
                </a:lnTo>
              </a:path>
            </a:pathLst>
          </a:custGeom>
          <a:ln w="28575">
            <a:solidFill>
              <a:srgbClr val="A6A6A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2704908" y="2183396"/>
            <a:ext cx="73532" cy="73532"/>
          </a:xfrm>
          <a:prstGeom prst="rect">
            <a:avLst/>
          </a:prstGeom>
          <a:blipFill>
            <a:blip r:embed="rId8"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4719636" y="2082812"/>
            <a:ext cx="73533" cy="73532"/>
          </a:xfrm>
          <a:prstGeom prst="rect">
            <a:avLst/>
          </a:prstGeom>
          <a:blipFill>
            <a:blip r:embed="rId8"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6734364" y="2032520"/>
            <a:ext cx="73532" cy="73532"/>
          </a:xfrm>
          <a:prstGeom prst="rect">
            <a:avLst/>
          </a:prstGeom>
          <a:blipFill>
            <a:blip r:embed="rId9"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8749090" y="1982228"/>
            <a:ext cx="73532" cy="73532"/>
          </a:xfrm>
          <a:prstGeom prst="rect">
            <a:avLst/>
          </a:prstGeom>
          <a:blipFill>
            <a:blip r:embed="rId10"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10762295" y="1931937"/>
            <a:ext cx="73532" cy="73532"/>
          </a:xfrm>
          <a:prstGeom prst="rect">
            <a:avLst/>
          </a:prstGeom>
          <a:blipFill>
            <a:blip r:embed="rId9"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2742438" y="2169414"/>
            <a:ext cx="8057515" cy="350520"/>
          </a:xfrm>
          <a:custGeom>
            <a:avLst/>
            <a:gdLst/>
            <a:ahLst/>
            <a:cxnLst/>
            <a:rect l="l" t="t" r="r" b="b"/>
            <a:pathLst>
              <a:path w="8057515" h="350519">
                <a:moveTo>
                  <a:pt x="0" y="350520"/>
                </a:moveTo>
                <a:lnTo>
                  <a:pt x="2014727" y="201168"/>
                </a:lnTo>
                <a:lnTo>
                  <a:pt x="4027932" y="100584"/>
                </a:lnTo>
                <a:lnTo>
                  <a:pt x="6042660" y="0"/>
                </a:lnTo>
                <a:lnTo>
                  <a:pt x="8057388" y="0"/>
                </a:lnTo>
              </a:path>
            </a:pathLst>
          </a:custGeom>
          <a:ln w="28575">
            <a:solidFill>
              <a:srgbClr val="FFC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2704908" y="2483625"/>
            <a:ext cx="73532" cy="73532"/>
          </a:xfrm>
          <a:prstGeom prst="rect">
            <a:avLst/>
          </a:prstGeom>
          <a:blipFill>
            <a:blip r:embed="rId11"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4719636" y="2332748"/>
            <a:ext cx="73533" cy="73532"/>
          </a:xfrm>
          <a:prstGeom prst="rect">
            <a:avLst/>
          </a:prstGeom>
          <a:blipFill>
            <a:blip r:embed="rId1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6734364" y="2233688"/>
            <a:ext cx="73532" cy="73532"/>
          </a:xfrm>
          <a:prstGeom prst="rect">
            <a:avLst/>
          </a:prstGeom>
          <a:blipFill>
            <a:blip r:embed="rId1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8749090" y="2133104"/>
            <a:ext cx="73532" cy="73532"/>
          </a:xfrm>
          <a:prstGeom prst="rect">
            <a:avLst/>
          </a:prstGeom>
          <a:blipFill>
            <a:blip r:embed="rId1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10762295" y="2133104"/>
            <a:ext cx="73532" cy="73532"/>
          </a:xfrm>
          <a:prstGeom prst="rect">
            <a:avLst/>
          </a:prstGeom>
          <a:blipFill>
            <a:blip r:embed="rId1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txBox="1"/>
          <p:nvPr/>
        </p:nvSpPr>
        <p:spPr>
          <a:xfrm>
            <a:off x="2574514" y="1739103"/>
            <a:ext cx="33464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71%</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8" name="object 38"/>
          <p:cNvSpPr txBox="1"/>
          <p:nvPr/>
        </p:nvSpPr>
        <p:spPr>
          <a:xfrm>
            <a:off x="4588860" y="1638894"/>
            <a:ext cx="33464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73%</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9" name="object 39"/>
          <p:cNvSpPr txBox="1"/>
          <p:nvPr/>
        </p:nvSpPr>
        <p:spPr>
          <a:xfrm>
            <a:off x="6603205" y="1588789"/>
            <a:ext cx="33464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74%</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40" name="object 40"/>
          <p:cNvSpPr txBox="1"/>
          <p:nvPr/>
        </p:nvSpPr>
        <p:spPr>
          <a:xfrm>
            <a:off x="8617551" y="1538685"/>
            <a:ext cx="33464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75%</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41" name="object 41"/>
          <p:cNvSpPr txBox="1"/>
          <p:nvPr/>
        </p:nvSpPr>
        <p:spPr>
          <a:xfrm>
            <a:off x="10631896" y="1538685"/>
            <a:ext cx="33464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75%</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42" name="object 42"/>
          <p:cNvSpPr txBox="1"/>
          <p:nvPr/>
        </p:nvSpPr>
        <p:spPr>
          <a:xfrm>
            <a:off x="2574514" y="3842959"/>
            <a:ext cx="33464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29%</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43" name="object 43"/>
          <p:cNvSpPr txBox="1"/>
          <p:nvPr/>
        </p:nvSpPr>
        <p:spPr>
          <a:xfrm>
            <a:off x="4588860" y="3943169"/>
            <a:ext cx="33464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27%</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44" name="object 44"/>
          <p:cNvSpPr txBox="1"/>
          <p:nvPr/>
        </p:nvSpPr>
        <p:spPr>
          <a:xfrm>
            <a:off x="6603205" y="3993273"/>
            <a:ext cx="33464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26%</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45" name="object 45"/>
          <p:cNvSpPr txBox="1"/>
          <p:nvPr/>
        </p:nvSpPr>
        <p:spPr>
          <a:xfrm>
            <a:off x="8617551" y="4043378"/>
            <a:ext cx="33464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25%</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46" name="object 46"/>
          <p:cNvSpPr txBox="1"/>
          <p:nvPr/>
        </p:nvSpPr>
        <p:spPr>
          <a:xfrm>
            <a:off x="2574514" y="2089835"/>
            <a:ext cx="33464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64%</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47" name="object 47"/>
          <p:cNvSpPr txBox="1"/>
          <p:nvPr/>
        </p:nvSpPr>
        <p:spPr>
          <a:xfrm>
            <a:off x="2574514" y="2390284"/>
            <a:ext cx="33464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58%</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48" name="object 48"/>
          <p:cNvSpPr txBox="1"/>
          <p:nvPr/>
        </p:nvSpPr>
        <p:spPr>
          <a:xfrm>
            <a:off x="4588860" y="1953251"/>
            <a:ext cx="334645" cy="526415"/>
          </a:xfrm>
          <a:prstGeom prst="rect">
            <a:avLst/>
          </a:prstGeom>
        </p:spPr>
        <p:txBody>
          <a:bodyPr vert="horz" wrap="square" lIns="0" tIns="49530" rIns="0" bIns="0" rtlCol="0">
            <a:spAutoFit/>
          </a:bodyPr>
          <a:lstStyle/>
          <a:p>
            <a:pPr marL="12700" marR="0" lvl="0" indent="0" algn="l" defTabSz="914400" rtl="0" eaLnBrk="1" fontAlgn="auto" latinLnBrk="0" hangingPunct="1">
              <a:lnSpc>
                <a:spcPct val="100000"/>
              </a:lnSpc>
              <a:spcBef>
                <a:spcPts val="390"/>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66%</a:t>
            </a:r>
            <a:endParaRPr kumimoji="0" sz="14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290"/>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61%</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49" name="object 49"/>
          <p:cNvSpPr txBox="1"/>
          <p:nvPr/>
        </p:nvSpPr>
        <p:spPr>
          <a:xfrm>
            <a:off x="6603205" y="1939522"/>
            <a:ext cx="334645" cy="440055"/>
          </a:xfrm>
          <a:prstGeom prst="rect">
            <a:avLst/>
          </a:prstGeom>
        </p:spPr>
        <p:txBody>
          <a:bodyPr vert="horz" wrap="square" lIns="0" tIns="13335" rIns="0" bIns="0" rtlCol="0">
            <a:spAutoFit/>
          </a:bodyPr>
          <a:lstStyle/>
          <a:p>
            <a:pPr marL="12700" marR="0" lvl="0" indent="0" algn="l" defTabSz="914400" rtl="0" eaLnBrk="1" fontAlgn="auto" latinLnBrk="0" hangingPunct="1">
              <a:lnSpc>
                <a:spcPts val="1630"/>
              </a:lnSpc>
              <a:spcBef>
                <a:spcPts val="105"/>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67%</a:t>
            </a:r>
            <a:endParaRPr kumimoji="0" sz="14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ts val="1630"/>
              </a:lnSpc>
              <a:spcBef>
                <a:spcPts val="0"/>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63%</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50" name="object 50"/>
          <p:cNvSpPr txBox="1"/>
          <p:nvPr/>
        </p:nvSpPr>
        <p:spPr>
          <a:xfrm>
            <a:off x="8617551" y="1889417"/>
            <a:ext cx="334645" cy="389890"/>
          </a:xfrm>
          <a:prstGeom prst="rect">
            <a:avLst/>
          </a:prstGeom>
        </p:spPr>
        <p:txBody>
          <a:bodyPr vert="horz" wrap="square" lIns="0" tIns="13335" rIns="0" bIns="0" rtlCol="0">
            <a:spAutoFit/>
          </a:bodyPr>
          <a:lstStyle/>
          <a:p>
            <a:pPr marL="12700" marR="0" lvl="0" indent="0" algn="l" defTabSz="914400" rtl="0" eaLnBrk="1" fontAlgn="auto" latinLnBrk="0" hangingPunct="1">
              <a:lnSpc>
                <a:spcPts val="1430"/>
              </a:lnSpc>
              <a:spcBef>
                <a:spcPts val="105"/>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68%</a:t>
            </a:r>
            <a:endParaRPr kumimoji="0" sz="14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ts val="1430"/>
              </a:lnSpc>
              <a:spcBef>
                <a:spcPts val="0"/>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65%</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51" name="object 51"/>
          <p:cNvSpPr txBox="1"/>
          <p:nvPr/>
        </p:nvSpPr>
        <p:spPr>
          <a:xfrm>
            <a:off x="1047683" y="4731239"/>
            <a:ext cx="465455" cy="831850"/>
          </a:xfrm>
          <a:prstGeom prst="rect">
            <a:avLst/>
          </a:prstGeom>
        </p:spPr>
        <p:txBody>
          <a:bodyPr vert="horz" wrap="square" lIns="0" tIns="12700" rIns="0" bIns="0" rtlCol="0">
            <a:spAutoFit/>
          </a:bodyPr>
          <a:lstStyle/>
          <a:p>
            <a:pPr marL="0" marR="5080" lvl="0" indent="0" algn="r" defTabSz="914400" rtl="0" eaLnBrk="1" fontAlgn="auto" latinLnBrk="0" hangingPunct="1">
              <a:lnSpc>
                <a:spcPct val="100000"/>
              </a:lnSpc>
              <a:spcBef>
                <a:spcPts val="100"/>
              </a:spcBef>
              <a:spcAft>
                <a:spcPts val="0"/>
              </a:spcAft>
              <a:buClrTx/>
              <a:buSzTx/>
              <a:buFontTx/>
              <a:buNone/>
              <a:tabLst/>
              <a:defRPr/>
            </a:pPr>
            <a:r>
              <a:rPr kumimoji="0" sz="2000" b="0" i="0" u="none" strike="noStrike" kern="1200" cap="none" spc="-10" normalizeH="0" baseline="0" noProof="0" dirty="0">
                <a:ln>
                  <a:noFill/>
                </a:ln>
                <a:solidFill>
                  <a:srgbClr val="595958"/>
                </a:solidFill>
                <a:effectLst/>
                <a:uLnTx/>
                <a:uFillTx/>
                <a:latin typeface="Calibri"/>
                <a:ea typeface="+mn-ea"/>
                <a:cs typeface="Calibri"/>
              </a:rPr>
              <a:t>1</a:t>
            </a:r>
            <a:r>
              <a:rPr kumimoji="0" sz="2000" b="0" i="0" u="none" strike="noStrike" kern="1200" cap="none" spc="0" normalizeH="0" baseline="0" noProof="0" dirty="0">
                <a:ln>
                  <a:noFill/>
                </a:ln>
                <a:solidFill>
                  <a:srgbClr val="595958"/>
                </a:solidFill>
                <a:effectLst/>
                <a:uLnTx/>
                <a:uFillTx/>
                <a:latin typeface="Calibri"/>
                <a:ea typeface="+mn-ea"/>
                <a:cs typeface="Calibri"/>
              </a:rPr>
              <a:t>0%</a:t>
            </a:r>
            <a:endParaRPr kumimoji="0" sz="2000" b="0" i="0" u="none" strike="noStrike" kern="1200" cap="none" spc="0" normalizeH="0" baseline="0" noProof="0">
              <a:ln>
                <a:noFill/>
              </a:ln>
              <a:solidFill>
                <a:prstClr val="black"/>
              </a:solidFill>
              <a:effectLst/>
              <a:uLnTx/>
              <a:uFillTx/>
              <a:latin typeface="Calibri"/>
              <a:ea typeface="+mn-ea"/>
              <a:cs typeface="Calibri"/>
            </a:endParaRPr>
          </a:p>
          <a:p>
            <a:pPr marL="0" marR="6350" lvl="0" indent="0" algn="r" defTabSz="914400" rtl="0" eaLnBrk="1" fontAlgn="auto" latinLnBrk="0" hangingPunct="1">
              <a:lnSpc>
                <a:spcPct val="100000"/>
              </a:lnSpc>
              <a:spcBef>
                <a:spcPts val="1545"/>
              </a:spcBef>
              <a:spcAft>
                <a:spcPts val="0"/>
              </a:spcAft>
              <a:buClrTx/>
              <a:buSzTx/>
              <a:buFontTx/>
              <a:buNone/>
              <a:tabLst/>
              <a:defRPr/>
            </a:pPr>
            <a:r>
              <a:rPr kumimoji="0" sz="2000" b="0" i="0" u="none" strike="noStrike" kern="1200" cap="none" spc="-10" normalizeH="0" baseline="0" noProof="0" dirty="0">
                <a:ln>
                  <a:noFill/>
                </a:ln>
                <a:solidFill>
                  <a:srgbClr val="595958"/>
                </a:solidFill>
                <a:effectLst/>
                <a:uLnTx/>
                <a:uFillTx/>
                <a:latin typeface="Calibri"/>
                <a:ea typeface="+mn-ea"/>
                <a:cs typeface="Calibri"/>
              </a:rPr>
              <a:t>0%</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52" name="object 52"/>
          <p:cNvSpPr txBox="1"/>
          <p:nvPr/>
        </p:nvSpPr>
        <p:spPr>
          <a:xfrm>
            <a:off x="1047683" y="4230368"/>
            <a:ext cx="46545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0" u="none" strike="noStrike" kern="1200" cap="none" spc="-10" normalizeH="0" baseline="0" noProof="0" dirty="0">
                <a:ln>
                  <a:noFill/>
                </a:ln>
                <a:solidFill>
                  <a:srgbClr val="595958"/>
                </a:solidFill>
                <a:effectLst/>
                <a:uLnTx/>
                <a:uFillTx/>
                <a:latin typeface="Calibri"/>
                <a:ea typeface="+mn-ea"/>
                <a:cs typeface="Calibri"/>
              </a:rPr>
              <a:t>2</a:t>
            </a:r>
            <a:r>
              <a:rPr kumimoji="0" sz="2000" b="0" i="0" u="none" strike="noStrike" kern="1200" cap="none" spc="0" normalizeH="0" baseline="0" noProof="0" dirty="0">
                <a:ln>
                  <a:noFill/>
                </a:ln>
                <a:solidFill>
                  <a:srgbClr val="595958"/>
                </a:solidFill>
                <a:effectLst/>
                <a:uLnTx/>
                <a:uFillTx/>
                <a:latin typeface="Calibri"/>
                <a:ea typeface="+mn-ea"/>
                <a:cs typeface="Calibri"/>
              </a:rPr>
              <a:t>0%</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53" name="object 53"/>
          <p:cNvSpPr txBox="1"/>
          <p:nvPr/>
        </p:nvSpPr>
        <p:spPr>
          <a:xfrm>
            <a:off x="1047683" y="3729496"/>
            <a:ext cx="46545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0" u="none" strike="noStrike" kern="1200" cap="none" spc="-10" normalizeH="0" baseline="0" noProof="0" dirty="0">
                <a:ln>
                  <a:noFill/>
                </a:ln>
                <a:solidFill>
                  <a:srgbClr val="595958"/>
                </a:solidFill>
                <a:effectLst/>
                <a:uLnTx/>
                <a:uFillTx/>
                <a:latin typeface="Calibri"/>
                <a:ea typeface="+mn-ea"/>
                <a:cs typeface="Calibri"/>
              </a:rPr>
              <a:t>3</a:t>
            </a:r>
            <a:r>
              <a:rPr kumimoji="0" sz="2000" b="0" i="0" u="none" strike="noStrike" kern="1200" cap="none" spc="0" normalizeH="0" baseline="0" noProof="0" dirty="0">
                <a:ln>
                  <a:noFill/>
                </a:ln>
                <a:solidFill>
                  <a:srgbClr val="595958"/>
                </a:solidFill>
                <a:effectLst/>
                <a:uLnTx/>
                <a:uFillTx/>
                <a:latin typeface="Calibri"/>
                <a:ea typeface="+mn-ea"/>
                <a:cs typeface="Calibri"/>
              </a:rPr>
              <a:t>0%</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54" name="object 54"/>
          <p:cNvSpPr txBox="1"/>
          <p:nvPr/>
        </p:nvSpPr>
        <p:spPr>
          <a:xfrm>
            <a:off x="1047683" y="2727753"/>
            <a:ext cx="465455" cy="831850"/>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10" normalizeH="0" baseline="0" noProof="0" dirty="0">
                <a:ln>
                  <a:noFill/>
                </a:ln>
                <a:solidFill>
                  <a:srgbClr val="595958"/>
                </a:solidFill>
                <a:effectLst/>
                <a:uLnTx/>
                <a:uFillTx/>
                <a:latin typeface="Calibri"/>
                <a:ea typeface="+mn-ea"/>
                <a:cs typeface="Calibri"/>
              </a:rPr>
              <a:t>5</a:t>
            </a:r>
            <a:r>
              <a:rPr kumimoji="0" sz="2000" b="0" i="0" u="none" strike="noStrike" kern="1200" cap="none" spc="0" normalizeH="0" baseline="0" noProof="0" dirty="0">
                <a:ln>
                  <a:noFill/>
                </a:ln>
                <a:solidFill>
                  <a:srgbClr val="595958"/>
                </a:solidFill>
                <a:effectLst/>
                <a:uLnTx/>
                <a:uFillTx/>
                <a:latin typeface="Calibri"/>
                <a:ea typeface="+mn-ea"/>
                <a:cs typeface="Calibri"/>
              </a:rPr>
              <a:t>0%</a:t>
            </a:r>
            <a:endParaRPr kumimoji="0" sz="20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1540"/>
              </a:spcBef>
              <a:spcAft>
                <a:spcPts val="0"/>
              </a:spcAft>
              <a:buClrTx/>
              <a:buSzTx/>
              <a:buFontTx/>
              <a:buNone/>
              <a:tabLst/>
              <a:defRPr/>
            </a:pPr>
            <a:r>
              <a:rPr kumimoji="0" sz="2000" b="0" i="0" u="none" strike="noStrike" kern="1200" cap="none" spc="-10" normalizeH="0" baseline="0" noProof="0" dirty="0">
                <a:ln>
                  <a:noFill/>
                </a:ln>
                <a:solidFill>
                  <a:srgbClr val="595958"/>
                </a:solidFill>
                <a:effectLst/>
                <a:uLnTx/>
                <a:uFillTx/>
                <a:latin typeface="Calibri"/>
                <a:ea typeface="+mn-ea"/>
                <a:cs typeface="Calibri"/>
              </a:rPr>
              <a:t>4</a:t>
            </a:r>
            <a:r>
              <a:rPr kumimoji="0" sz="2000" b="0" i="0" u="none" strike="noStrike" kern="1200" cap="none" spc="0" normalizeH="0" baseline="0" noProof="0" dirty="0">
                <a:ln>
                  <a:noFill/>
                </a:ln>
                <a:solidFill>
                  <a:srgbClr val="595958"/>
                </a:solidFill>
                <a:effectLst/>
                <a:uLnTx/>
                <a:uFillTx/>
                <a:latin typeface="Calibri"/>
                <a:ea typeface="+mn-ea"/>
                <a:cs typeface="Calibri"/>
              </a:rPr>
              <a:t>0%</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55" name="object 55"/>
          <p:cNvSpPr txBox="1"/>
          <p:nvPr/>
        </p:nvSpPr>
        <p:spPr>
          <a:xfrm>
            <a:off x="1047683" y="2226881"/>
            <a:ext cx="465455"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10" normalizeH="0" baseline="0" noProof="0" dirty="0">
                <a:ln>
                  <a:noFill/>
                </a:ln>
                <a:solidFill>
                  <a:srgbClr val="595958"/>
                </a:solidFill>
                <a:effectLst/>
                <a:uLnTx/>
                <a:uFillTx/>
                <a:latin typeface="Calibri"/>
                <a:ea typeface="+mn-ea"/>
                <a:cs typeface="Calibri"/>
              </a:rPr>
              <a:t>6</a:t>
            </a:r>
            <a:r>
              <a:rPr kumimoji="0" sz="2000" b="0" i="0" u="none" strike="noStrike" kern="1200" cap="none" spc="0" normalizeH="0" baseline="0" noProof="0" dirty="0">
                <a:ln>
                  <a:noFill/>
                </a:ln>
                <a:solidFill>
                  <a:srgbClr val="595958"/>
                </a:solidFill>
                <a:effectLst/>
                <a:uLnTx/>
                <a:uFillTx/>
                <a:latin typeface="Calibri"/>
                <a:ea typeface="+mn-ea"/>
                <a:cs typeface="Calibri"/>
              </a:rPr>
              <a:t>0%</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56" name="object 56"/>
          <p:cNvSpPr txBox="1"/>
          <p:nvPr/>
        </p:nvSpPr>
        <p:spPr>
          <a:xfrm>
            <a:off x="1047683" y="1726009"/>
            <a:ext cx="465455"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10" normalizeH="0" baseline="0" noProof="0" dirty="0">
                <a:ln>
                  <a:noFill/>
                </a:ln>
                <a:solidFill>
                  <a:srgbClr val="595958"/>
                </a:solidFill>
                <a:effectLst/>
                <a:uLnTx/>
                <a:uFillTx/>
                <a:latin typeface="Calibri"/>
                <a:ea typeface="+mn-ea"/>
                <a:cs typeface="Calibri"/>
              </a:rPr>
              <a:t>7</a:t>
            </a:r>
            <a:r>
              <a:rPr kumimoji="0" sz="2000" b="0" i="0" u="none" strike="noStrike" kern="1200" cap="none" spc="0" normalizeH="0" baseline="0" noProof="0" dirty="0">
                <a:ln>
                  <a:noFill/>
                </a:ln>
                <a:solidFill>
                  <a:srgbClr val="595958"/>
                </a:solidFill>
                <a:effectLst/>
                <a:uLnTx/>
                <a:uFillTx/>
                <a:latin typeface="Calibri"/>
                <a:ea typeface="+mn-ea"/>
                <a:cs typeface="Calibri"/>
              </a:rPr>
              <a:t>0%</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57" name="object 57"/>
          <p:cNvSpPr txBox="1"/>
          <p:nvPr/>
        </p:nvSpPr>
        <p:spPr>
          <a:xfrm>
            <a:off x="1047748" y="1224690"/>
            <a:ext cx="465455"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10" normalizeH="0" baseline="0" noProof="0" dirty="0">
                <a:ln>
                  <a:noFill/>
                </a:ln>
                <a:solidFill>
                  <a:srgbClr val="595958"/>
                </a:solidFill>
                <a:effectLst/>
                <a:uLnTx/>
                <a:uFillTx/>
                <a:latin typeface="Calibri"/>
                <a:ea typeface="+mn-ea"/>
                <a:cs typeface="Calibri"/>
              </a:rPr>
              <a:t>8</a:t>
            </a:r>
            <a:r>
              <a:rPr kumimoji="0" sz="2000" b="0" i="0" u="none" strike="noStrike" kern="1200" cap="none" spc="0" normalizeH="0" baseline="0" noProof="0" dirty="0">
                <a:ln>
                  <a:noFill/>
                </a:ln>
                <a:solidFill>
                  <a:srgbClr val="595958"/>
                </a:solidFill>
                <a:effectLst/>
                <a:uLnTx/>
                <a:uFillTx/>
                <a:latin typeface="Calibri"/>
                <a:ea typeface="+mn-ea"/>
                <a:cs typeface="Calibri"/>
              </a:rPr>
              <a:t>0%</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58" name="object 58"/>
          <p:cNvSpPr txBox="1"/>
          <p:nvPr/>
        </p:nvSpPr>
        <p:spPr>
          <a:xfrm>
            <a:off x="2420557" y="5591578"/>
            <a:ext cx="64262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1" u="none" strike="noStrike" kern="1200" cap="none" spc="-5" normalizeH="0" baseline="0" noProof="0" dirty="0">
                <a:ln>
                  <a:noFill/>
                </a:ln>
                <a:solidFill>
                  <a:srgbClr val="595958"/>
                </a:solidFill>
                <a:effectLst/>
                <a:uLnTx/>
                <a:uFillTx/>
                <a:latin typeface="Calibri"/>
                <a:ea typeface="+mn-ea"/>
                <a:cs typeface="Calibri"/>
              </a:rPr>
              <a:t>2</a:t>
            </a:r>
            <a:r>
              <a:rPr kumimoji="0" sz="2400" b="1" i="1" u="none" strike="noStrike" kern="1200" cap="none" spc="5" normalizeH="0" baseline="0" noProof="0" dirty="0">
                <a:ln>
                  <a:noFill/>
                </a:ln>
                <a:solidFill>
                  <a:srgbClr val="595958"/>
                </a:solidFill>
                <a:effectLst/>
                <a:uLnTx/>
                <a:uFillTx/>
                <a:latin typeface="Calibri"/>
                <a:ea typeface="+mn-ea"/>
                <a:cs typeface="Calibri"/>
              </a:rPr>
              <a:t>0</a:t>
            </a:r>
            <a:r>
              <a:rPr kumimoji="0" sz="2400" b="1" i="1" u="none" strike="noStrike" kern="1200" cap="none" spc="-5" normalizeH="0" baseline="0" noProof="0" dirty="0">
                <a:ln>
                  <a:noFill/>
                </a:ln>
                <a:solidFill>
                  <a:srgbClr val="595958"/>
                </a:solidFill>
                <a:effectLst/>
                <a:uLnTx/>
                <a:uFillTx/>
                <a:latin typeface="Calibri"/>
                <a:ea typeface="+mn-ea"/>
                <a:cs typeface="Calibri"/>
              </a:rPr>
              <a:t>17</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59" name="object 59"/>
          <p:cNvSpPr txBox="1"/>
          <p:nvPr/>
        </p:nvSpPr>
        <p:spPr>
          <a:xfrm>
            <a:off x="10478250" y="5591578"/>
            <a:ext cx="64262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1" u="none" strike="noStrike" kern="1200" cap="none" spc="-5" normalizeH="0" baseline="0" noProof="0" dirty="0">
                <a:ln>
                  <a:noFill/>
                </a:ln>
                <a:solidFill>
                  <a:srgbClr val="595958"/>
                </a:solidFill>
                <a:effectLst/>
                <a:uLnTx/>
                <a:uFillTx/>
                <a:latin typeface="Calibri"/>
                <a:ea typeface="+mn-ea"/>
                <a:cs typeface="Calibri"/>
              </a:rPr>
              <a:t>2</a:t>
            </a:r>
            <a:r>
              <a:rPr kumimoji="0" sz="2400" b="1" i="1" u="none" strike="noStrike" kern="1200" cap="none" spc="5" normalizeH="0" baseline="0" noProof="0" dirty="0">
                <a:ln>
                  <a:noFill/>
                </a:ln>
                <a:solidFill>
                  <a:srgbClr val="595958"/>
                </a:solidFill>
                <a:effectLst/>
                <a:uLnTx/>
                <a:uFillTx/>
                <a:latin typeface="Calibri"/>
                <a:ea typeface="+mn-ea"/>
                <a:cs typeface="Calibri"/>
              </a:rPr>
              <a:t>0</a:t>
            </a:r>
            <a:r>
              <a:rPr kumimoji="0" sz="2400" b="1" i="1" u="none" strike="noStrike" kern="1200" cap="none" spc="-5" normalizeH="0" baseline="0" noProof="0" dirty="0">
                <a:ln>
                  <a:noFill/>
                </a:ln>
                <a:solidFill>
                  <a:srgbClr val="595958"/>
                </a:solidFill>
                <a:effectLst/>
                <a:uLnTx/>
                <a:uFillTx/>
                <a:latin typeface="Calibri"/>
                <a:ea typeface="+mn-ea"/>
                <a:cs typeface="Calibri"/>
              </a:rPr>
              <a:t>21</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60" name="object 60"/>
          <p:cNvSpPr/>
          <p:nvPr/>
        </p:nvSpPr>
        <p:spPr>
          <a:xfrm>
            <a:off x="4115561" y="6194869"/>
            <a:ext cx="243839" cy="73533"/>
          </a:xfrm>
          <a:prstGeom prst="rect">
            <a:avLst/>
          </a:prstGeom>
          <a:blipFill>
            <a:blip r:embed="rId1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1" name="object 61"/>
          <p:cNvSpPr txBox="1"/>
          <p:nvPr/>
        </p:nvSpPr>
        <p:spPr>
          <a:xfrm>
            <a:off x="4372957" y="5591578"/>
            <a:ext cx="704850" cy="708660"/>
          </a:xfrm>
          <a:prstGeom prst="rect">
            <a:avLst/>
          </a:prstGeom>
        </p:spPr>
        <p:txBody>
          <a:bodyPr vert="horz" wrap="square" lIns="0" tIns="12700" rIns="0" bIns="0" rtlCol="0">
            <a:spAutoFit/>
          </a:bodyPr>
          <a:lstStyle/>
          <a:p>
            <a:pPr marL="74295" marR="0" lvl="0" indent="0" algn="l" defTabSz="914400" rtl="0" eaLnBrk="1" fontAlgn="auto" latinLnBrk="0" hangingPunct="1">
              <a:lnSpc>
                <a:spcPct val="100000"/>
              </a:lnSpc>
              <a:spcBef>
                <a:spcPts val="100"/>
              </a:spcBef>
              <a:spcAft>
                <a:spcPts val="0"/>
              </a:spcAft>
              <a:buClrTx/>
              <a:buSzTx/>
              <a:buFontTx/>
              <a:buNone/>
              <a:tabLst/>
              <a:defRPr/>
            </a:pPr>
            <a:r>
              <a:rPr kumimoji="0" sz="2400" b="1" i="1" u="none" strike="noStrike" kern="1200" cap="none" spc="-5" normalizeH="0" baseline="0" noProof="0" dirty="0">
                <a:ln>
                  <a:noFill/>
                </a:ln>
                <a:solidFill>
                  <a:srgbClr val="595958"/>
                </a:solidFill>
                <a:effectLst/>
                <a:uLnTx/>
                <a:uFillTx/>
                <a:latin typeface="Calibri"/>
                <a:ea typeface="+mn-ea"/>
                <a:cs typeface="Calibri"/>
              </a:rPr>
              <a:t>2</a:t>
            </a:r>
            <a:r>
              <a:rPr kumimoji="0" sz="2400" b="1" i="1" u="none" strike="noStrike" kern="1200" cap="none" spc="5" normalizeH="0" baseline="0" noProof="0" dirty="0">
                <a:ln>
                  <a:noFill/>
                </a:ln>
                <a:solidFill>
                  <a:srgbClr val="595958"/>
                </a:solidFill>
                <a:effectLst/>
                <a:uLnTx/>
                <a:uFillTx/>
                <a:latin typeface="Calibri"/>
                <a:ea typeface="+mn-ea"/>
                <a:cs typeface="Calibri"/>
              </a:rPr>
              <a:t>0</a:t>
            </a:r>
            <a:r>
              <a:rPr kumimoji="0" sz="2400" b="1" i="1" u="none" strike="noStrike" kern="1200" cap="none" spc="-5" normalizeH="0" baseline="0" noProof="0" dirty="0">
                <a:ln>
                  <a:noFill/>
                </a:ln>
                <a:solidFill>
                  <a:srgbClr val="595958"/>
                </a:solidFill>
                <a:effectLst/>
                <a:uLnTx/>
                <a:uFillTx/>
                <a:latin typeface="Calibri"/>
                <a:ea typeface="+mn-ea"/>
                <a:cs typeface="Calibri"/>
              </a:rPr>
              <a:t>18</a:t>
            </a:r>
            <a:endParaRPr kumimoji="0" sz="24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1415"/>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 In</a:t>
            </a:r>
            <a:r>
              <a:rPr kumimoji="0" sz="900" b="0" i="0" u="none" strike="noStrike" kern="1200" cap="none" spc="-15" normalizeH="0" baseline="0" noProof="0" dirty="0">
                <a:ln>
                  <a:noFill/>
                </a:ln>
                <a:solidFill>
                  <a:srgbClr val="595958"/>
                </a:solidFill>
                <a:effectLst/>
                <a:uLnTx/>
                <a:uFillTx/>
                <a:latin typeface="Calibri"/>
                <a:ea typeface="+mn-ea"/>
                <a:cs typeface="Calibri"/>
              </a:rPr>
              <a:t> </a:t>
            </a:r>
            <a:r>
              <a:rPr kumimoji="0" sz="900" b="0" i="0" u="none" strike="noStrike" kern="1200" cap="none" spc="-5" normalizeH="0" baseline="0" noProof="0" dirty="0">
                <a:ln>
                  <a:noFill/>
                </a:ln>
                <a:solidFill>
                  <a:srgbClr val="595958"/>
                </a:solidFill>
                <a:effectLst/>
                <a:uLnTx/>
                <a:uFillTx/>
                <a:latin typeface="Calibri"/>
                <a:ea typeface="+mn-ea"/>
                <a:cs typeface="Calibri"/>
              </a:rPr>
              <a:t>Care</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62" name="object 62"/>
          <p:cNvSpPr/>
          <p:nvPr/>
        </p:nvSpPr>
        <p:spPr>
          <a:xfrm>
            <a:off x="5016246" y="6194869"/>
            <a:ext cx="243839" cy="73533"/>
          </a:xfrm>
          <a:prstGeom prst="rect">
            <a:avLst/>
          </a:prstGeom>
          <a:blipFill>
            <a:blip r:embed="rId1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3" name="object 63"/>
          <p:cNvSpPr txBox="1"/>
          <p:nvPr/>
        </p:nvSpPr>
        <p:spPr>
          <a:xfrm>
            <a:off x="5272997" y="6137219"/>
            <a:ext cx="6661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 </a:t>
            </a:r>
            <a:r>
              <a:rPr kumimoji="0" sz="900" b="0" i="0" u="none" strike="noStrike" kern="1200" cap="none" spc="-5" normalizeH="0" baseline="0" noProof="0" dirty="0">
                <a:ln>
                  <a:noFill/>
                </a:ln>
                <a:solidFill>
                  <a:srgbClr val="595958"/>
                </a:solidFill>
                <a:effectLst/>
                <a:uLnTx/>
                <a:uFillTx/>
                <a:latin typeface="Calibri"/>
                <a:ea typeface="+mn-ea"/>
                <a:cs typeface="Calibri"/>
              </a:rPr>
              <a:t>Out of</a:t>
            </a:r>
            <a:r>
              <a:rPr kumimoji="0" sz="900" b="0" i="0" u="none" strike="noStrike" kern="1200" cap="none" spc="-65" normalizeH="0" baseline="0" noProof="0" dirty="0">
                <a:ln>
                  <a:noFill/>
                </a:ln>
                <a:solidFill>
                  <a:srgbClr val="595958"/>
                </a:solidFill>
                <a:effectLst/>
                <a:uLnTx/>
                <a:uFillTx/>
                <a:latin typeface="Calibri"/>
                <a:ea typeface="+mn-ea"/>
                <a:cs typeface="Calibri"/>
              </a:rPr>
              <a:t> </a:t>
            </a:r>
            <a:r>
              <a:rPr kumimoji="0" sz="900" b="0" i="0" u="none" strike="noStrike" kern="1200" cap="none" spc="-5" normalizeH="0" baseline="0" noProof="0" dirty="0">
                <a:ln>
                  <a:noFill/>
                </a:ln>
                <a:solidFill>
                  <a:srgbClr val="595958"/>
                </a:solidFill>
                <a:effectLst/>
                <a:uLnTx/>
                <a:uFillTx/>
                <a:latin typeface="Calibri"/>
                <a:ea typeface="+mn-ea"/>
                <a:cs typeface="Calibri"/>
              </a:rPr>
              <a:t>Care</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64" name="object 64"/>
          <p:cNvSpPr/>
          <p:nvPr/>
        </p:nvSpPr>
        <p:spPr>
          <a:xfrm>
            <a:off x="6122670" y="6194869"/>
            <a:ext cx="243839" cy="73533"/>
          </a:xfrm>
          <a:prstGeom prst="rect">
            <a:avLst/>
          </a:prstGeom>
          <a:blipFill>
            <a:blip r:embed="rId16"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5" name="object 65"/>
          <p:cNvSpPr txBox="1"/>
          <p:nvPr/>
        </p:nvSpPr>
        <p:spPr>
          <a:xfrm>
            <a:off x="6379160" y="5591578"/>
            <a:ext cx="885825" cy="708660"/>
          </a:xfrm>
          <a:prstGeom prst="rect">
            <a:avLst/>
          </a:prstGeom>
        </p:spPr>
        <p:txBody>
          <a:bodyPr vert="horz" wrap="square" lIns="0" tIns="12700" rIns="0" bIns="0" rtlCol="0">
            <a:spAutoFit/>
          </a:bodyPr>
          <a:lstStyle/>
          <a:p>
            <a:pPr marL="82550" marR="0" lvl="0" indent="0" algn="l" defTabSz="914400" rtl="0" eaLnBrk="1" fontAlgn="auto" latinLnBrk="0" hangingPunct="1">
              <a:lnSpc>
                <a:spcPct val="100000"/>
              </a:lnSpc>
              <a:spcBef>
                <a:spcPts val="100"/>
              </a:spcBef>
              <a:spcAft>
                <a:spcPts val="0"/>
              </a:spcAft>
              <a:buClrTx/>
              <a:buSzTx/>
              <a:buFontTx/>
              <a:buNone/>
              <a:tabLst/>
              <a:defRPr/>
            </a:pPr>
            <a:r>
              <a:rPr kumimoji="0" sz="2400" b="1" i="1" u="none" strike="noStrike" kern="1200" cap="none" spc="-5" normalizeH="0" baseline="0" noProof="0" dirty="0">
                <a:ln>
                  <a:noFill/>
                </a:ln>
                <a:solidFill>
                  <a:srgbClr val="595958"/>
                </a:solidFill>
                <a:effectLst/>
                <a:uLnTx/>
                <a:uFillTx/>
                <a:latin typeface="Calibri"/>
                <a:ea typeface="+mn-ea"/>
                <a:cs typeface="Calibri"/>
              </a:rPr>
              <a:t>2019</a:t>
            </a:r>
            <a:endParaRPr kumimoji="0" sz="24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1415"/>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 </a:t>
            </a:r>
            <a:r>
              <a:rPr kumimoji="0" sz="900" b="0" i="0" u="none" strike="noStrike" kern="1200" cap="none" spc="-5" normalizeH="0" baseline="0" noProof="0" dirty="0">
                <a:ln>
                  <a:noFill/>
                </a:ln>
                <a:solidFill>
                  <a:srgbClr val="595958"/>
                </a:solidFill>
                <a:effectLst/>
                <a:uLnTx/>
                <a:uFillTx/>
                <a:latin typeface="Calibri"/>
                <a:ea typeface="+mn-ea"/>
                <a:cs typeface="Calibri"/>
              </a:rPr>
              <a:t>Retained in</a:t>
            </a:r>
            <a:r>
              <a:rPr kumimoji="0" sz="900" b="0" i="0" u="none" strike="noStrike" kern="1200" cap="none" spc="-45" normalizeH="0" baseline="0" noProof="0" dirty="0">
                <a:ln>
                  <a:noFill/>
                </a:ln>
                <a:solidFill>
                  <a:srgbClr val="595958"/>
                </a:solidFill>
                <a:effectLst/>
                <a:uLnTx/>
                <a:uFillTx/>
                <a:latin typeface="Calibri"/>
                <a:ea typeface="+mn-ea"/>
                <a:cs typeface="Calibri"/>
              </a:rPr>
              <a:t> </a:t>
            </a:r>
            <a:r>
              <a:rPr kumimoji="0" sz="900" b="0" i="0" u="none" strike="noStrike" kern="1200" cap="none" spc="-5" normalizeH="0" baseline="0" noProof="0" dirty="0">
                <a:ln>
                  <a:noFill/>
                </a:ln>
                <a:solidFill>
                  <a:srgbClr val="595958"/>
                </a:solidFill>
                <a:effectLst/>
                <a:uLnTx/>
                <a:uFillTx/>
                <a:latin typeface="Calibri"/>
                <a:ea typeface="+mn-ea"/>
                <a:cs typeface="Calibri"/>
              </a:rPr>
              <a:t>care</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66" name="object 66"/>
          <p:cNvSpPr/>
          <p:nvPr/>
        </p:nvSpPr>
        <p:spPr>
          <a:xfrm>
            <a:off x="7448550" y="6194869"/>
            <a:ext cx="243840" cy="73533"/>
          </a:xfrm>
          <a:prstGeom prst="rect">
            <a:avLst/>
          </a:prstGeom>
          <a:blipFill>
            <a:blip r:embed="rId17"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7" name="object 67"/>
          <p:cNvSpPr txBox="1"/>
          <p:nvPr/>
        </p:nvSpPr>
        <p:spPr>
          <a:xfrm>
            <a:off x="7705034" y="5591578"/>
            <a:ext cx="1401445" cy="708660"/>
          </a:xfrm>
          <a:prstGeom prst="rect">
            <a:avLst/>
          </a:prstGeom>
        </p:spPr>
        <p:txBody>
          <a:bodyPr vert="horz" wrap="square" lIns="0" tIns="12700" rIns="0" bIns="0" rtlCol="0">
            <a:spAutoFit/>
          </a:bodyPr>
          <a:lstStyle/>
          <a:p>
            <a:pPr marL="770890" marR="0" lvl="0" indent="0" algn="l" defTabSz="914400" rtl="0" eaLnBrk="1" fontAlgn="auto" latinLnBrk="0" hangingPunct="1">
              <a:lnSpc>
                <a:spcPct val="100000"/>
              </a:lnSpc>
              <a:spcBef>
                <a:spcPts val="100"/>
              </a:spcBef>
              <a:spcAft>
                <a:spcPts val="0"/>
              </a:spcAft>
              <a:buClrTx/>
              <a:buSzTx/>
              <a:buFontTx/>
              <a:buNone/>
              <a:tabLst/>
              <a:defRPr/>
            </a:pPr>
            <a:r>
              <a:rPr kumimoji="0" sz="2400" b="1" i="1" u="none" strike="noStrike" kern="1200" cap="none" spc="-5" normalizeH="0" baseline="0" noProof="0" dirty="0">
                <a:ln>
                  <a:noFill/>
                </a:ln>
                <a:solidFill>
                  <a:srgbClr val="595958"/>
                </a:solidFill>
                <a:effectLst/>
                <a:uLnTx/>
                <a:uFillTx/>
                <a:latin typeface="Calibri"/>
                <a:ea typeface="+mn-ea"/>
                <a:cs typeface="Calibri"/>
              </a:rPr>
              <a:t>2</a:t>
            </a:r>
            <a:r>
              <a:rPr kumimoji="0" sz="2400" b="1" i="1" u="none" strike="noStrike" kern="1200" cap="none" spc="5" normalizeH="0" baseline="0" noProof="0" dirty="0">
                <a:ln>
                  <a:noFill/>
                </a:ln>
                <a:solidFill>
                  <a:srgbClr val="595958"/>
                </a:solidFill>
                <a:effectLst/>
                <a:uLnTx/>
                <a:uFillTx/>
                <a:latin typeface="Calibri"/>
                <a:ea typeface="+mn-ea"/>
                <a:cs typeface="Calibri"/>
              </a:rPr>
              <a:t>0</a:t>
            </a:r>
            <a:r>
              <a:rPr kumimoji="0" sz="2400" b="1" i="1" u="none" strike="noStrike" kern="1200" cap="none" spc="-5" normalizeH="0" baseline="0" noProof="0" dirty="0">
                <a:ln>
                  <a:noFill/>
                </a:ln>
                <a:solidFill>
                  <a:srgbClr val="595958"/>
                </a:solidFill>
                <a:effectLst/>
                <a:uLnTx/>
                <a:uFillTx/>
                <a:latin typeface="Calibri"/>
                <a:ea typeface="+mn-ea"/>
                <a:cs typeface="Calibri"/>
              </a:rPr>
              <a:t>20</a:t>
            </a:r>
            <a:endParaRPr kumimoji="0" sz="24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1415"/>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 </a:t>
            </a:r>
            <a:r>
              <a:rPr kumimoji="0" sz="900" b="0" i="0" u="none" strike="noStrike" kern="1200" cap="none" spc="-5" normalizeH="0" baseline="0" noProof="0" dirty="0">
                <a:ln>
                  <a:noFill/>
                </a:ln>
                <a:solidFill>
                  <a:srgbClr val="595958"/>
                </a:solidFill>
                <a:effectLst/>
                <a:uLnTx/>
                <a:uFillTx/>
                <a:latin typeface="Calibri"/>
                <a:ea typeface="+mn-ea"/>
                <a:cs typeface="Calibri"/>
              </a:rPr>
              <a:t>Supp. Viral Load</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68" name="object 68"/>
          <p:cNvSpPr txBox="1"/>
          <p:nvPr/>
        </p:nvSpPr>
        <p:spPr>
          <a:xfrm>
            <a:off x="10932306" y="1396089"/>
            <a:ext cx="60515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prstClr val="black"/>
                </a:solidFill>
                <a:effectLst/>
                <a:uLnTx/>
                <a:uFillTx/>
                <a:latin typeface="Calibri"/>
                <a:ea typeface="+mn-ea"/>
                <a:cs typeface="Calibri"/>
              </a:rPr>
              <a:t>In</a:t>
            </a:r>
            <a:r>
              <a:rPr kumimoji="0" sz="1600" b="0" i="0" u="none" strike="noStrike" kern="1200" cap="none" spc="-85" normalizeH="0" baseline="0" noProof="0" dirty="0">
                <a:ln>
                  <a:noFill/>
                </a:ln>
                <a:solidFill>
                  <a:prstClr val="black"/>
                </a:solidFill>
                <a:effectLst/>
                <a:uLnTx/>
                <a:uFillTx/>
                <a:latin typeface="Calibri"/>
                <a:ea typeface="+mn-ea"/>
                <a:cs typeface="Calibri"/>
              </a:rPr>
              <a:t> </a:t>
            </a:r>
            <a:r>
              <a:rPr kumimoji="0" sz="1600" b="0" i="0" u="none" strike="noStrike" kern="1200" cap="none" spc="-5" normalizeH="0" baseline="0" noProof="0" dirty="0">
                <a:ln>
                  <a:noFill/>
                </a:ln>
                <a:solidFill>
                  <a:prstClr val="black"/>
                </a:solidFill>
                <a:effectLst/>
                <a:uLnTx/>
                <a:uFillTx/>
                <a:latin typeface="Calibri"/>
                <a:ea typeface="+mn-ea"/>
                <a:cs typeface="Calibri"/>
              </a:rPr>
              <a:t>Care</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9" name="object 69"/>
          <p:cNvSpPr txBox="1"/>
          <p:nvPr/>
        </p:nvSpPr>
        <p:spPr>
          <a:xfrm>
            <a:off x="10606496" y="1721612"/>
            <a:ext cx="1106805" cy="269240"/>
          </a:xfrm>
          <a:prstGeom prst="rect">
            <a:avLst/>
          </a:prstGeom>
        </p:spPr>
        <p:txBody>
          <a:bodyPr vert="horz" wrap="square" lIns="0" tIns="12065" rIns="0" bIns="0" rtlCol="0">
            <a:spAutoFit/>
          </a:bodyPr>
          <a:lstStyle/>
          <a:p>
            <a:pPr marL="38100" marR="0" lvl="0" indent="0" algn="l" defTabSz="914400" rtl="0" eaLnBrk="1" fontAlgn="auto" latinLnBrk="0" hangingPunct="1">
              <a:lnSpc>
                <a:spcPct val="100000"/>
              </a:lnSpc>
              <a:spcBef>
                <a:spcPts val="95"/>
              </a:spcBef>
              <a:spcAft>
                <a:spcPts val="0"/>
              </a:spcAft>
              <a:buClrTx/>
              <a:buSzTx/>
              <a:buFontTx/>
              <a:buNone/>
              <a:tabLst/>
              <a:defRPr/>
            </a:pPr>
            <a:r>
              <a:rPr kumimoji="0" sz="2100" b="1" i="0" u="none" strike="noStrike" kern="1200" cap="none" spc="7" normalizeH="0" baseline="-29761" noProof="0" dirty="0">
                <a:ln>
                  <a:noFill/>
                </a:ln>
                <a:solidFill>
                  <a:prstClr val="black"/>
                </a:solidFill>
                <a:effectLst/>
                <a:uLnTx/>
                <a:uFillTx/>
                <a:latin typeface="Calibri"/>
                <a:ea typeface="+mn-ea"/>
                <a:cs typeface="Calibri"/>
              </a:rPr>
              <a:t>69%</a:t>
            </a:r>
            <a:r>
              <a:rPr kumimoji="0" sz="1600" b="0" i="0" u="none" strike="noStrike" kern="1200" cap="none" spc="5" normalizeH="0" baseline="0" noProof="0" dirty="0">
                <a:ln>
                  <a:noFill/>
                </a:ln>
                <a:solidFill>
                  <a:prstClr val="black"/>
                </a:solidFill>
                <a:effectLst/>
                <a:uLnTx/>
                <a:uFillTx/>
                <a:latin typeface="Calibri"/>
                <a:ea typeface="+mn-ea"/>
                <a:cs typeface="Calibri"/>
              </a:rPr>
              <a:t>Ret.Care</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0" name="object 70"/>
          <p:cNvSpPr txBox="1"/>
          <p:nvPr/>
        </p:nvSpPr>
        <p:spPr>
          <a:xfrm>
            <a:off x="10631896" y="3993324"/>
            <a:ext cx="1167765" cy="589915"/>
          </a:xfrm>
          <a:prstGeom prst="rect">
            <a:avLst/>
          </a:prstGeom>
        </p:spPr>
        <p:txBody>
          <a:bodyPr vert="horz" wrap="square" lIns="0" tIns="62865" rIns="0" bIns="0" rtlCol="0">
            <a:spAutoFit/>
          </a:bodyPr>
          <a:lstStyle/>
          <a:p>
            <a:pPr marL="12700" marR="0" lvl="0" indent="0" algn="l" defTabSz="914400" rtl="0" eaLnBrk="1" fontAlgn="auto" latinLnBrk="0" hangingPunct="1">
              <a:lnSpc>
                <a:spcPct val="100000"/>
              </a:lnSpc>
              <a:spcBef>
                <a:spcPts val="495"/>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25%</a:t>
            </a:r>
            <a:endParaRPr kumimoji="0" sz="1400" b="0" i="0" u="none" strike="noStrike" kern="1200" cap="none" spc="0" normalizeH="0" baseline="0" noProof="0">
              <a:ln>
                <a:noFill/>
              </a:ln>
              <a:solidFill>
                <a:prstClr val="black"/>
              </a:solidFill>
              <a:effectLst/>
              <a:uLnTx/>
              <a:uFillTx/>
              <a:latin typeface="Calibri"/>
              <a:ea typeface="+mn-ea"/>
              <a:cs typeface="Calibri"/>
            </a:endParaRPr>
          </a:p>
          <a:p>
            <a:pPr marL="226060" marR="0" lvl="0" indent="0" algn="l" defTabSz="914400" rtl="0" eaLnBrk="1" fontAlgn="auto" latinLnBrk="0" hangingPunct="1">
              <a:lnSpc>
                <a:spcPct val="100000"/>
              </a:lnSpc>
              <a:spcBef>
                <a:spcPts val="445"/>
              </a:spcBef>
              <a:spcAft>
                <a:spcPts val="0"/>
              </a:spcAft>
              <a:buClrTx/>
              <a:buSzTx/>
              <a:buFontTx/>
              <a:buNone/>
              <a:tabLst/>
              <a:defRPr/>
            </a:pPr>
            <a:r>
              <a:rPr kumimoji="0" sz="1600" b="0" i="0" u="none" strike="noStrike" kern="1200" cap="none" spc="-5" normalizeH="0" baseline="0" noProof="0" dirty="0">
                <a:ln>
                  <a:noFill/>
                </a:ln>
                <a:solidFill>
                  <a:prstClr val="black"/>
                </a:solidFill>
                <a:effectLst/>
                <a:uLnTx/>
                <a:uFillTx/>
                <a:latin typeface="Calibri"/>
                <a:ea typeface="+mn-ea"/>
                <a:cs typeface="Calibri"/>
              </a:rPr>
              <a:t>Not </a:t>
            </a:r>
            <a:r>
              <a:rPr kumimoji="0" sz="1600" b="0" i="0" u="none" strike="noStrike" kern="1200" cap="none" spc="0" normalizeH="0" baseline="0" noProof="0" dirty="0">
                <a:ln>
                  <a:noFill/>
                </a:ln>
                <a:solidFill>
                  <a:prstClr val="black"/>
                </a:solidFill>
                <a:effectLst/>
                <a:uLnTx/>
                <a:uFillTx/>
                <a:latin typeface="Calibri"/>
                <a:ea typeface="+mn-ea"/>
                <a:cs typeface="Calibri"/>
              </a:rPr>
              <a:t>in</a:t>
            </a:r>
            <a:r>
              <a:rPr kumimoji="0" sz="1600" b="0" i="0" u="none" strike="noStrike" kern="1200" cap="none" spc="-70" normalizeH="0" baseline="0" noProof="0" dirty="0">
                <a:ln>
                  <a:noFill/>
                </a:ln>
                <a:solidFill>
                  <a:prstClr val="black"/>
                </a:solidFill>
                <a:effectLst/>
                <a:uLnTx/>
                <a:uFillTx/>
                <a:latin typeface="Calibri"/>
                <a:ea typeface="+mn-ea"/>
                <a:cs typeface="Calibri"/>
              </a:rPr>
              <a:t> </a:t>
            </a:r>
            <a:r>
              <a:rPr kumimoji="0" sz="1600" b="0" i="0" u="none" strike="noStrike" kern="1200" cap="none" spc="-5" normalizeH="0" baseline="0" noProof="0" dirty="0">
                <a:ln>
                  <a:noFill/>
                </a:ln>
                <a:solidFill>
                  <a:prstClr val="black"/>
                </a:solidFill>
                <a:effectLst/>
                <a:uLnTx/>
                <a:uFillTx/>
                <a:latin typeface="Calibri"/>
                <a:ea typeface="+mn-ea"/>
                <a:cs typeface="Calibri"/>
              </a:rPr>
              <a:t>Care</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1" name="object 71"/>
          <p:cNvSpPr txBox="1"/>
          <p:nvPr/>
        </p:nvSpPr>
        <p:spPr>
          <a:xfrm>
            <a:off x="10631896" y="2039552"/>
            <a:ext cx="1042669" cy="412750"/>
          </a:xfrm>
          <a:prstGeom prst="rect">
            <a:avLst/>
          </a:prstGeom>
        </p:spPr>
        <p:txBody>
          <a:bodyPr vert="horz" wrap="square" lIns="0" tIns="13335" rIns="0" bIns="0" rtlCol="0">
            <a:spAutoFit/>
          </a:bodyPr>
          <a:lstStyle/>
          <a:p>
            <a:pPr marL="12700" marR="0" lvl="0" indent="0" algn="l" defTabSz="914400" rtl="0" eaLnBrk="1" fontAlgn="auto" latinLnBrk="0" hangingPunct="1">
              <a:lnSpc>
                <a:spcPts val="1400"/>
              </a:lnSpc>
              <a:spcBef>
                <a:spcPts val="105"/>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65%</a:t>
            </a:r>
            <a:endParaRPr kumimoji="0" sz="1400" b="0" i="0" u="none" strike="noStrike" kern="1200" cap="none" spc="0" normalizeH="0" baseline="0" noProof="0">
              <a:ln>
                <a:noFill/>
              </a:ln>
              <a:solidFill>
                <a:prstClr val="black"/>
              </a:solidFill>
              <a:effectLst/>
              <a:uLnTx/>
              <a:uFillTx/>
              <a:latin typeface="Calibri"/>
              <a:ea typeface="+mn-ea"/>
              <a:cs typeface="Calibri"/>
            </a:endParaRPr>
          </a:p>
          <a:p>
            <a:pPr marL="321310" marR="0" lvl="0" indent="0" algn="l" defTabSz="914400" rtl="0" eaLnBrk="1" fontAlgn="auto" latinLnBrk="0" hangingPunct="1">
              <a:lnSpc>
                <a:spcPts val="1639"/>
              </a:lnSpc>
              <a:spcBef>
                <a:spcPts val="0"/>
              </a:spcBef>
              <a:spcAft>
                <a:spcPts val="0"/>
              </a:spcAft>
              <a:buClrTx/>
              <a:buSzTx/>
              <a:buFontTx/>
              <a:buNone/>
              <a:tabLst/>
              <a:defRPr/>
            </a:pPr>
            <a:r>
              <a:rPr kumimoji="0" sz="1600" b="0" i="0" u="none" strike="noStrike" kern="1200" cap="none" spc="-5" normalizeH="0" baseline="0" noProof="0" dirty="0">
                <a:ln>
                  <a:noFill/>
                </a:ln>
                <a:solidFill>
                  <a:prstClr val="black"/>
                </a:solidFill>
                <a:effectLst/>
                <a:uLnTx/>
                <a:uFillTx/>
                <a:latin typeface="Calibri"/>
                <a:ea typeface="+mn-ea"/>
                <a:cs typeface="Calibri"/>
              </a:rPr>
              <a:t>Supp.</a:t>
            </a:r>
            <a:r>
              <a:rPr kumimoji="0" sz="1600" b="0" i="0" u="none" strike="noStrike" kern="1200" cap="none" spc="-75" normalizeH="0" baseline="0" noProof="0" dirty="0">
                <a:ln>
                  <a:noFill/>
                </a:ln>
                <a:solidFill>
                  <a:prstClr val="black"/>
                </a:solidFill>
                <a:effectLst/>
                <a:uLnTx/>
                <a:uFillTx/>
                <a:latin typeface="Calibri"/>
                <a:ea typeface="+mn-ea"/>
                <a:cs typeface="Calibri"/>
              </a:rPr>
              <a:t> </a:t>
            </a:r>
            <a:r>
              <a:rPr kumimoji="0" sz="1600" b="0" i="0" u="none" strike="noStrike" kern="1200" cap="none" spc="-10" normalizeH="0" baseline="0" noProof="0" dirty="0">
                <a:ln>
                  <a:noFill/>
                </a:ln>
                <a:solidFill>
                  <a:prstClr val="black"/>
                </a:solidFill>
                <a:effectLst/>
                <a:uLnTx/>
                <a:uFillTx/>
                <a:latin typeface="Calibri"/>
                <a:ea typeface="+mn-ea"/>
                <a:cs typeface="Calibri"/>
              </a:rPr>
              <a:t>VL</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453475861"/>
      </p:ext>
    </p:extLst>
  </p:cSld>
  <p:clrMapOvr>
    <a:masterClrMapping/>
  </p:clrMapOvr>
  <p:timing>
    <p:tnLst>
      <p:par>
        <p:cTn id="1" dur="indefinite" restart="never" nodeType="tmRoot"/>
      </p:par>
    </p:tnLst>
  </p:timing>
</p:sld>
</file>

<file path=ppt/slides/slide26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6126479"/>
            <a:ext cx="11966236" cy="568451"/>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p:nvPr/>
        </p:nvSpPr>
        <p:spPr>
          <a:xfrm>
            <a:off x="0" y="227088"/>
            <a:ext cx="12192000" cy="1091171"/>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835257" y="6275618"/>
            <a:ext cx="132080" cy="147955"/>
          </a:xfrm>
          <a:custGeom>
            <a:avLst/>
            <a:gdLst/>
            <a:ahLst/>
            <a:cxnLst/>
            <a:rect l="l" t="t" r="r" b="b"/>
            <a:pathLst>
              <a:path w="132080" h="147954">
                <a:moveTo>
                  <a:pt x="65899" y="147636"/>
                </a:moveTo>
                <a:lnTo>
                  <a:pt x="39115" y="141616"/>
                </a:lnTo>
                <a:lnTo>
                  <a:pt x="18294" y="125433"/>
                </a:lnTo>
                <a:lnTo>
                  <a:pt x="4801" y="101896"/>
                </a:lnTo>
                <a:lnTo>
                  <a:pt x="0" y="73818"/>
                </a:lnTo>
                <a:lnTo>
                  <a:pt x="4801" y="45739"/>
                </a:lnTo>
                <a:lnTo>
                  <a:pt x="18294" y="22203"/>
                </a:lnTo>
                <a:lnTo>
                  <a:pt x="39115" y="6019"/>
                </a:lnTo>
                <a:lnTo>
                  <a:pt x="65899" y="0"/>
                </a:lnTo>
                <a:lnTo>
                  <a:pt x="92683" y="6019"/>
                </a:lnTo>
                <a:lnTo>
                  <a:pt x="113504" y="22203"/>
                </a:lnTo>
                <a:lnTo>
                  <a:pt x="118849" y="31526"/>
                </a:lnTo>
                <a:lnTo>
                  <a:pt x="65899" y="31526"/>
                </a:lnTo>
                <a:lnTo>
                  <a:pt x="52705" y="35214"/>
                </a:lnTo>
                <a:lnTo>
                  <a:pt x="43102" y="44886"/>
                </a:lnTo>
                <a:lnTo>
                  <a:pt x="37236" y="58451"/>
                </a:lnTo>
                <a:lnTo>
                  <a:pt x="35248" y="73818"/>
                </a:lnTo>
                <a:lnTo>
                  <a:pt x="37236" y="88740"/>
                </a:lnTo>
                <a:lnTo>
                  <a:pt x="43102" y="102076"/>
                </a:lnTo>
                <a:lnTo>
                  <a:pt x="52705" y="111664"/>
                </a:lnTo>
                <a:lnTo>
                  <a:pt x="65899" y="115340"/>
                </a:lnTo>
                <a:lnTo>
                  <a:pt x="119290" y="115340"/>
                </a:lnTo>
                <a:lnTo>
                  <a:pt x="113504" y="125433"/>
                </a:lnTo>
                <a:lnTo>
                  <a:pt x="92683" y="141616"/>
                </a:lnTo>
                <a:lnTo>
                  <a:pt x="65899" y="147636"/>
                </a:lnTo>
                <a:close/>
              </a:path>
              <a:path w="132080" h="147954">
                <a:moveTo>
                  <a:pt x="119290" y="115340"/>
                </a:moveTo>
                <a:lnTo>
                  <a:pt x="65899" y="115340"/>
                </a:lnTo>
                <a:lnTo>
                  <a:pt x="79417" y="111664"/>
                </a:lnTo>
                <a:lnTo>
                  <a:pt x="88983" y="102076"/>
                </a:lnTo>
                <a:lnTo>
                  <a:pt x="94670" y="88740"/>
                </a:lnTo>
                <a:lnTo>
                  <a:pt x="96550" y="73818"/>
                </a:lnTo>
                <a:lnTo>
                  <a:pt x="94670" y="58451"/>
                </a:lnTo>
                <a:lnTo>
                  <a:pt x="88983" y="44886"/>
                </a:lnTo>
                <a:lnTo>
                  <a:pt x="79417" y="35214"/>
                </a:lnTo>
                <a:lnTo>
                  <a:pt x="65899" y="31526"/>
                </a:lnTo>
                <a:lnTo>
                  <a:pt x="118849" y="31526"/>
                </a:lnTo>
                <a:lnTo>
                  <a:pt x="126998" y="45739"/>
                </a:lnTo>
                <a:lnTo>
                  <a:pt x="131799" y="73818"/>
                </a:lnTo>
                <a:lnTo>
                  <a:pt x="126998" y="101896"/>
                </a:lnTo>
                <a:lnTo>
                  <a:pt x="119290" y="11534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964757" y="6274848"/>
            <a:ext cx="97790" cy="144145"/>
          </a:xfrm>
          <a:custGeom>
            <a:avLst/>
            <a:gdLst/>
            <a:ahLst/>
            <a:cxnLst/>
            <a:rect l="l" t="t" r="r" b="b"/>
            <a:pathLst>
              <a:path w="97790" h="144145">
                <a:moveTo>
                  <a:pt x="57470" y="143791"/>
                </a:moveTo>
                <a:lnTo>
                  <a:pt x="22988" y="143791"/>
                </a:lnTo>
                <a:lnTo>
                  <a:pt x="22988" y="64590"/>
                </a:lnTo>
                <a:lnTo>
                  <a:pt x="21659" y="50245"/>
                </a:lnTo>
                <a:lnTo>
                  <a:pt x="17528" y="38062"/>
                </a:lnTo>
                <a:lnTo>
                  <a:pt x="10380" y="27609"/>
                </a:lnTo>
                <a:lnTo>
                  <a:pt x="0" y="18454"/>
                </a:lnTo>
                <a:lnTo>
                  <a:pt x="29118" y="0"/>
                </a:lnTo>
                <a:lnTo>
                  <a:pt x="34997" y="5430"/>
                </a:lnTo>
                <a:lnTo>
                  <a:pt x="39942" y="11149"/>
                </a:lnTo>
                <a:lnTo>
                  <a:pt x="43881" y="16868"/>
                </a:lnTo>
                <a:lnTo>
                  <a:pt x="46742" y="22299"/>
                </a:lnTo>
                <a:lnTo>
                  <a:pt x="94711" y="22299"/>
                </a:lnTo>
                <a:lnTo>
                  <a:pt x="97316" y="35371"/>
                </a:lnTo>
                <a:lnTo>
                  <a:pt x="82147" y="38446"/>
                </a:lnTo>
                <a:lnTo>
                  <a:pt x="70209" y="45559"/>
                </a:lnTo>
                <a:lnTo>
                  <a:pt x="61864" y="53537"/>
                </a:lnTo>
                <a:lnTo>
                  <a:pt x="57470" y="59208"/>
                </a:lnTo>
                <a:lnTo>
                  <a:pt x="57470" y="143791"/>
                </a:lnTo>
                <a:close/>
              </a:path>
              <a:path w="97790" h="144145">
                <a:moveTo>
                  <a:pt x="94711" y="22299"/>
                </a:moveTo>
                <a:lnTo>
                  <a:pt x="46742" y="22299"/>
                </a:lnTo>
                <a:lnTo>
                  <a:pt x="52166" y="17529"/>
                </a:lnTo>
                <a:lnTo>
                  <a:pt x="61972" y="10092"/>
                </a:lnTo>
                <a:lnTo>
                  <a:pt x="75082" y="3376"/>
                </a:lnTo>
                <a:lnTo>
                  <a:pt x="90420" y="768"/>
                </a:lnTo>
                <a:lnTo>
                  <a:pt x="94711" y="22299"/>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1072036" y="6216409"/>
            <a:ext cx="41910" cy="202565"/>
          </a:xfrm>
          <a:custGeom>
            <a:avLst/>
            <a:gdLst/>
            <a:ahLst/>
            <a:cxnLst/>
            <a:rect l="l" t="t" r="r" b="b"/>
            <a:pathLst>
              <a:path w="41909" h="202564">
                <a:moveTo>
                  <a:pt x="37547" y="202230"/>
                </a:moveTo>
                <a:lnTo>
                  <a:pt x="3065" y="202230"/>
                </a:lnTo>
                <a:lnTo>
                  <a:pt x="3065" y="63052"/>
                </a:lnTo>
                <a:lnTo>
                  <a:pt x="37547" y="63052"/>
                </a:lnTo>
                <a:lnTo>
                  <a:pt x="37547" y="202230"/>
                </a:lnTo>
                <a:close/>
              </a:path>
              <a:path w="41909" h="202564">
                <a:moveTo>
                  <a:pt x="20689" y="40753"/>
                </a:moveTo>
                <a:lnTo>
                  <a:pt x="12607" y="39131"/>
                </a:lnTo>
                <a:lnTo>
                  <a:pt x="6034" y="34698"/>
                </a:lnTo>
                <a:lnTo>
                  <a:pt x="1616" y="28102"/>
                </a:lnTo>
                <a:lnTo>
                  <a:pt x="0" y="19992"/>
                </a:lnTo>
                <a:lnTo>
                  <a:pt x="1616" y="12002"/>
                </a:lnTo>
                <a:lnTo>
                  <a:pt x="6034" y="5670"/>
                </a:lnTo>
                <a:lnTo>
                  <a:pt x="12607" y="1501"/>
                </a:lnTo>
                <a:lnTo>
                  <a:pt x="20689" y="0"/>
                </a:lnTo>
                <a:lnTo>
                  <a:pt x="28447" y="1501"/>
                </a:lnTo>
                <a:lnTo>
                  <a:pt x="35057" y="5670"/>
                </a:lnTo>
                <a:lnTo>
                  <a:pt x="39654" y="12002"/>
                </a:lnTo>
                <a:lnTo>
                  <a:pt x="41378" y="19992"/>
                </a:lnTo>
                <a:lnTo>
                  <a:pt x="39654" y="28102"/>
                </a:lnTo>
                <a:lnTo>
                  <a:pt x="35057" y="34698"/>
                </a:lnTo>
                <a:lnTo>
                  <a:pt x="28447" y="39131"/>
                </a:lnTo>
                <a:lnTo>
                  <a:pt x="20689" y="40753"/>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1130273" y="6214872"/>
            <a:ext cx="154940" cy="208915"/>
          </a:xfrm>
          <a:custGeom>
            <a:avLst/>
            <a:gdLst/>
            <a:ahLst/>
            <a:cxnLst/>
            <a:rect l="l" t="t" r="r" b="b"/>
            <a:pathLst>
              <a:path w="154940" h="208914">
                <a:moveTo>
                  <a:pt x="131799" y="74586"/>
                </a:moveTo>
                <a:lnTo>
                  <a:pt x="97316" y="74586"/>
                </a:lnTo>
                <a:lnTo>
                  <a:pt x="97316" y="0"/>
                </a:lnTo>
                <a:lnTo>
                  <a:pt x="131799" y="0"/>
                </a:lnTo>
                <a:lnTo>
                  <a:pt x="131799" y="74586"/>
                </a:lnTo>
                <a:close/>
              </a:path>
              <a:path w="154940" h="208914">
                <a:moveTo>
                  <a:pt x="63600" y="208381"/>
                </a:moveTo>
                <a:lnTo>
                  <a:pt x="36853" y="202362"/>
                </a:lnTo>
                <a:lnTo>
                  <a:pt x="16858" y="186178"/>
                </a:lnTo>
                <a:lnTo>
                  <a:pt x="4334" y="162642"/>
                </a:lnTo>
                <a:lnTo>
                  <a:pt x="0" y="134563"/>
                </a:lnTo>
                <a:lnTo>
                  <a:pt x="4334" y="106485"/>
                </a:lnTo>
                <a:lnTo>
                  <a:pt x="16858" y="82948"/>
                </a:lnTo>
                <a:lnTo>
                  <a:pt x="36853" y="66765"/>
                </a:lnTo>
                <a:lnTo>
                  <a:pt x="63600" y="60745"/>
                </a:lnTo>
                <a:lnTo>
                  <a:pt x="75765" y="62476"/>
                </a:lnTo>
                <a:lnTo>
                  <a:pt x="85631" y="66512"/>
                </a:lnTo>
                <a:lnTo>
                  <a:pt x="92910" y="71126"/>
                </a:lnTo>
                <a:lnTo>
                  <a:pt x="97316" y="74586"/>
                </a:lnTo>
                <a:lnTo>
                  <a:pt x="131799" y="74586"/>
                </a:lnTo>
                <a:lnTo>
                  <a:pt x="131799" y="92272"/>
                </a:lnTo>
                <a:lnTo>
                  <a:pt x="65899" y="92272"/>
                </a:lnTo>
                <a:lnTo>
                  <a:pt x="52705" y="95960"/>
                </a:lnTo>
                <a:lnTo>
                  <a:pt x="43102" y="105632"/>
                </a:lnTo>
                <a:lnTo>
                  <a:pt x="37236" y="119197"/>
                </a:lnTo>
                <a:lnTo>
                  <a:pt x="35248" y="134563"/>
                </a:lnTo>
                <a:lnTo>
                  <a:pt x="37236" y="149486"/>
                </a:lnTo>
                <a:lnTo>
                  <a:pt x="43102" y="162822"/>
                </a:lnTo>
                <a:lnTo>
                  <a:pt x="52705" y="172410"/>
                </a:lnTo>
                <a:lnTo>
                  <a:pt x="65899" y="176086"/>
                </a:lnTo>
                <a:lnTo>
                  <a:pt x="141019" y="176086"/>
                </a:lnTo>
                <a:lnTo>
                  <a:pt x="144406" y="181108"/>
                </a:lnTo>
                <a:lnTo>
                  <a:pt x="150624" y="186851"/>
                </a:lnTo>
                <a:lnTo>
                  <a:pt x="108044" y="186851"/>
                </a:lnTo>
                <a:lnTo>
                  <a:pt x="102285" y="193784"/>
                </a:lnTo>
                <a:lnTo>
                  <a:pt x="93006" y="200788"/>
                </a:lnTo>
                <a:lnTo>
                  <a:pt x="80135" y="206207"/>
                </a:lnTo>
                <a:lnTo>
                  <a:pt x="63600" y="208381"/>
                </a:lnTo>
                <a:close/>
              </a:path>
              <a:path w="154940" h="208914">
                <a:moveTo>
                  <a:pt x="141019" y="176086"/>
                </a:moveTo>
                <a:lnTo>
                  <a:pt x="65899" y="176086"/>
                </a:lnTo>
                <a:lnTo>
                  <a:pt x="79536" y="172410"/>
                </a:lnTo>
                <a:lnTo>
                  <a:pt x="89366" y="162822"/>
                </a:lnTo>
                <a:lnTo>
                  <a:pt x="95317" y="149486"/>
                </a:lnTo>
                <a:lnTo>
                  <a:pt x="97316" y="134563"/>
                </a:lnTo>
                <a:lnTo>
                  <a:pt x="95317" y="119197"/>
                </a:lnTo>
                <a:lnTo>
                  <a:pt x="89366" y="105632"/>
                </a:lnTo>
                <a:lnTo>
                  <a:pt x="79536" y="95960"/>
                </a:lnTo>
                <a:lnTo>
                  <a:pt x="65899" y="92272"/>
                </a:lnTo>
                <a:lnTo>
                  <a:pt x="131799" y="92272"/>
                </a:lnTo>
                <a:lnTo>
                  <a:pt x="131799" y="144560"/>
                </a:lnTo>
                <a:lnTo>
                  <a:pt x="133128" y="158473"/>
                </a:lnTo>
                <a:lnTo>
                  <a:pt x="137258" y="170511"/>
                </a:lnTo>
                <a:lnTo>
                  <a:pt x="141019" y="176086"/>
                </a:lnTo>
                <a:close/>
              </a:path>
              <a:path w="154940" h="208914">
                <a:moveTo>
                  <a:pt x="125669" y="208381"/>
                </a:moveTo>
                <a:lnTo>
                  <a:pt x="120867" y="204044"/>
                </a:lnTo>
                <a:lnTo>
                  <a:pt x="115994" y="198481"/>
                </a:lnTo>
                <a:lnTo>
                  <a:pt x="111552" y="192486"/>
                </a:lnTo>
                <a:lnTo>
                  <a:pt x="108044" y="186851"/>
                </a:lnTo>
                <a:lnTo>
                  <a:pt x="150624" y="186851"/>
                </a:lnTo>
                <a:lnTo>
                  <a:pt x="154787" y="190696"/>
                </a:lnTo>
                <a:lnTo>
                  <a:pt x="125669" y="208381"/>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1286593" y="6275617"/>
            <a:ext cx="134620" cy="147955"/>
          </a:xfrm>
          <a:custGeom>
            <a:avLst/>
            <a:gdLst/>
            <a:ahLst/>
            <a:cxnLst/>
            <a:rect l="l" t="t" r="r" b="b"/>
            <a:pathLst>
              <a:path w="134619" h="147954">
                <a:moveTo>
                  <a:pt x="29118" y="36909"/>
                </a:moveTo>
                <a:lnTo>
                  <a:pt x="15325" y="12303"/>
                </a:lnTo>
                <a:lnTo>
                  <a:pt x="21479" y="8758"/>
                </a:lnTo>
                <a:lnTo>
                  <a:pt x="31225" y="4709"/>
                </a:lnTo>
                <a:lnTo>
                  <a:pt x="43557" y="1381"/>
                </a:lnTo>
                <a:lnTo>
                  <a:pt x="57470" y="0"/>
                </a:lnTo>
                <a:lnTo>
                  <a:pt x="81368" y="4084"/>
                </a:lnTo>
                <a:lnTo>
                  <a:pt x="98083" y="15378"/>
                </a:lnTo>
                <a:lnTo>
                  <a:pt x="106048" y="29219"/>
                </a:lnTo>
                <a:lnTo>
                  <a:pt x="55938" y="29219"/>
                </a:lnTo>
                <a:lnTo>
                  <a:pt x="47544" y="29988"/>
                </a:lnTo>
                <a:lnTo>
                  <a:pt x="39942" y="31910"/>
                </a:lnTo>
                <a:lnTo>
                  <a:pt x="33632" y="34409"/>
                </a:lnTo>
                <a:lnTo>
                  <a:pt x="29118" y="36909"/>
                </a:lnTo>
                <a:close/>
              </a:path>
              <a:path w="134619" h="147954">
                <a:moveTo>
                  <a:pt x="49041" y="147636"/>
                </a:moveTo>
                <a:lnTo>
                  <a:pt x="29094" y="144320"/>
                </a:lnTo>
                <a:lnTo>
                  <a:pt x="13601" y="134948"/>
                </a:lnTo>
                <a:lnTo>
                  <a:pt x="3563" y="120362"/>
                </a:lnTo>
                <a:lnTo>
                  <a:pt x="0" y="101499"/>
                </a:lnTo>
                <a:lnTo>
                  <a:pt x="4525" y="81639"/>
                </a:lnTo>
                <a:lnTo>
                  <a:pt x="17241" y="67185"/>
                </a:lnTo>
                <a:lnTo>
                  <a:pt x="36853" y="58355"/>
                </a:lnTo>
                <a:lnTo>
                  <a:pt x="62068" y="55363"/>
                </a:lnTo>
                <a:lnTo>
                  <a:pt x="76627" y="55363"/>
                </a:lnTo>
                <a:lnTo>
                  <a:pt x="75334" y="44466"/>
                </a:lnTo>
                <a:lnTo>
                  <a:pt x="71455" y="36236"/>
                </a:lnTo>
                <a:lnTo>
                  <a:pt x="64989" y="31033"/>
                </a:lnTo>
                <a:lnTo>
                  <a:pt x="55938" y="29219"/>
                </a:lnTo>
                <a:lnTo>
                  <a:pt x="106048" y="29219"/>
                </a:lnTo>
                <a:lnTo>
                  <a:pt x="107901" y="32439"/>
                </a:lnTo>
                <a:lnTo>
                  <a:pt x="111109" y="53825"/>
                </a:lnTo>
                <a:lnTo>
                  <a:pt x="111109" y="79200"/>
                </a:lnTo>
                <a:lnTo>
                  <a:pt x="62068" y="79200"/>
                </a:lnTo>
                <a:lnTo>
                  <a:pt x="50119" y="80942"/>
                </a:lnTo>
                <a:lnTo>
                  <a:pt x="41761" y="85640"/>
                </a:lnTo>
                <a:lnTo>
                  <a:pt x="36853" y="92500"/>
                </a:lnTo>
                <a:lnTo>
                  <a:pt x="35248" y="100730"/>
                </a:lnTo>
                <a:lnTo>
                  <a:pt x="36936" y="109693"/>
                </a:lnTo>
                <a:lnTo>
                  <a:pt x="41283" y="115917"/>
                </a:lnTo>
                <a:lnTo>
                  <a:pt x="47209" y="119545"/>
                </a:lnTo>
                <a:lnTo>
                  <a:pt x="53639" y="120723"/>
                </a:lnTo>
                <a:lnTo>
                  <a:pt x="124418" y="120723"/>
                </a:lnTo>
                <a:lnTo>
                  <a:pt x="134098" y="129950"/>
                </a:lnTo>
                <a:lnTo>
                  <a:pt x="89654" y="129950"/>
                </a:lnTo>
                <a:lnTo>
                  <a:pt x="85140" y="134660"/>
                </a:lnTo>
                <a:lnTo>
                  <a:pt x="76531" y="140523"/>
                </a:lnTo>
                <a:lnTo>
                  <a:pt x="64331" y="145521"/>
                </a:lnTo>
                <a:lnTo>
                  <a:pt x="49041" y="147636"/>
                </a:lnTo>
                <a:close/>
              </a:path>
              <a:path w="134619" h="147954">
                <a:moveTo>
                  <a:pt x="124418" y="120723"/>
                </a:moveTo>
                <a:lnTo>
                  <a:pt x="53639" y="120723"/>
                </a:lnTo>
                <a:lnTo>
                  <a:pt x="64379" y="118320"/>
                </a:lnTo>
                <a:lnTo>
                  <a:pt x="72317" y="113033"/>
                </a:lnTo>
                <a:lnTo>
                  <a:pt x="77238" y="107747"/>
                </a:lnTo>
                <a:lnTo>
                  <a:pt x="78926" y="105344"/>
                </a:lnTo>
                <a:lnTo>
                  <a:pt x="78160" y="101499"/>
                </a:lnTo>
                <a:lnTo>
                  <a:pt x="77393" y="93810"/>
                </a:lnTo>
                <a:lnTo>
                  <a:pt x="77325" y="85640"/>
                </a:lnTo>
                <a:lnTo>
                  <a:pt x="76656" y="80942"/>
                </a:lnTo>
                <a:lnTo>
                  <a:pt x="76627" y="79200"/>
                </a:lnTo>
                <a:lnTo>
                  <a:pt x="111109" y="79200"/>
                </a:lnTo>
                <a:lnTo>
                  <a:pt x="111109" y="83814"/>
                </a:lnTo>
                <a:lnTo>
                  <a:pt x="112546" y="97727"/>
                </a:lnTo>
                <a:lnTo>
                  <a:pt x="116856" y="109765"/>
                </a:lnTo>
                <a:lnTo>
                  <a:pt x="124065" y="120386"/>
                </a:lnTo>
                <a:lnTo>
                  <a:pt x="124418" y="120723"/>
                </a:lnTo>
                <a:close/>
              </a:path>
              <a:path w="134619" h="147954">
                <a:moveTo>
                  <a:pt x="104979" y="147636"/>
                </a:moveTo>
                <a:lnTo>
                  <a:pt x="103447" y="146098"/>
                </a:lnTo>
                <a:lnTo>
                  <a:pt x="93485" y="135333"/>
                </a:lnTo>
                <a:lnTo>
                  <a:pt x="89654" y="129950"/>
                </a:lnTo>
                <a:lnTo>
                  <a:pt x="134098" y="129950"/>
                </a:lnTo>
                <a:lnTo>
                  <a:pt x="104979" y="14763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924911" y="6436325"/>
            <a:ext cx="156845" cy="184150"/>
          </a:xfrm>
          <a:custGeom>
            <a:avLst/>
            <a:gdLst/>
            <a:ahLst/>
            <a:cxnLst/>
            <a:rect l="l" t="t" r="r" b="b"/>
            <a:pathLst>
              <a:path w="156844" h="184150">
                <a:moveTo>
                  <a:pt x="35248" y="183776"/>
                </a:moveTo>
                <a:lnTo>
                  <a:pt x="0" y="174548"/>
                </a:lnTo>
                <a:lnTo>
                  <a:pt x="63600" y="0"/>
                </a:lnTo>
                <a:lnTo>
                  <a:pt x="91952" y="0"/>
                </a:lnTo>
                <a:lnTo>
                  <a:pt x="110100" y="49212"/>
                </a:lnTo>
                <a:lnTo>
                  <a:pt x="78160" y="49212"/>
                </a:lnTo>
                <a:lnTo>
                  <a:pt x="56704" y="115340"/>
                </a:lnTo>
                <a:lnTo>
                  <a:pt x="134486" y="115340"/>
                </a:lnTo>
                <a:lnTo>
                  <a:pt x="145828" y="146098"/>
                </a:lnTo>
                <a:lnTo>
                  <a:pt x="47509" y="146098"/>
                </a:lnTo>
                <a:lnTo>
                  <a:pt x="35248" y="183776"/>
                </a:lnTo>
                <a:close/>
              </a:path>
              <a:path w="156844" h="184150">
                <a:moveTo>
                  <a:pt x="134486" y="115340"/>
                </a:moveTo>
                <a:lnTo>
                  <a:pt x="98849" y="115340"/>
                </a:lnTo>
                <a:lnTo>
                  <a:pt x="78160" y="49212"/>
                </a:lnTo>
                <a:lnTo>
                  <a:pt x="110100" y="49212"/>
                </a:lnTo>
                <a:lnTo>
                  <a:pt x="134486" y="115340"/>
                </a:lnTo>
                <a:close/>
              </a:path>
              <a:path w="156844" h="184150">
                <a:moveTo>
                  <a:pt x="121071" y="183776"/>
                </a:moveTo>
                <a:lnTo>
                  <a:pt x="108811" y="146098"/>
                </a:lnTo>
                <a:lnTo>
                  <a:pt x="145828" y="146098"/>
                </a:lnTo>
                <a:lnTo>
                  <a:pt x="156320" y="174548"/>
                </a:lnTo>
                <a:lnTo>
                  <a:pt x="121071" y="18377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txBox="1"/>
          <p:nvPr/>
        </p:nvSpPr>
        <p:spPr>
          <a:xfrm>
            <a:off x="2620471" y="6287939"/>
            <a:ext cx="3415665" cy="227329"/>
          </a:xfrm>
          <a:prstGeom prst="rect">
            <a:avLst/>
          </a:prstGeom>
        </p:spPr>
        <p:txBody>
          <a:bodyPr vert="horz" wrap="square" lIns="0" tIns="0" rIns="0" bIns="0" rtlCol="0">
            <a:spAutoFit/>
          </a:bodyPr>
          <a:lstStyle/>
          <a:p>
            <a:pPr marL="0" marR="0" lvl="0" indent="0" algn="l" defTabSz="914400" rtl="0" eaLnBrk="1" fontAlgn="auto" latinLnBrk="0" hangingPunct="1">
              <a:lnSpc>
                <a:spcPts val="1764"/>
              </a:lnSpc>
              <a:spcBef>
                <a:spcPts val="0"/>
              </a:spcBef>
              <a:spcAft>
                <a:spcPts val="0"/>
              </a:spcAft>
              <a:buClrTx/>
              <a:buSzTx/>
              <a:buFontTx/>
              <a:buNone/>
              <a:tabLst/>
              <a:defRPr/>
            </a:pPr>
            <a:r>
              <a:rPr kumimoji="0" sz="1575" b="0" i="0" u="none" strike="noStrike" kern="1200" cap="none" spc="-7" normalizeH="0" baseline="26455" noProof="0" dirty="0">
                <a:ln>
                  <a:noFill/>
                </a:ln>
                <a:solidFill>
                  <a:srgbClr val="FFFFFF"/>
                </a:solidFill>
                <a:effectLst/>
                <a:uLnTx/>
                <a:uFillTx/>
                <a:latin typeface="Arial"/>
                <a:ea typeface="+mn-ea"/>
                <a:cs typeface="Arial"/>
              </a:rPr>
              <a:t>1</a:t>
            </a:r>
            <a:r>
              <a:rPr kumimoji="0" sz="1600" b="0" i="0" u="none" strike="noStrike" kern="1200" cap="none" spc="-5" normalizeH="0" baseline="0" noProof="0" dirty="0">
                <a:ln>
                  <a:noFill/>
                </a:ln>
                <a:solidFill>
                  <a:srgbClr val="FFFFFF"/>
                </a:solidFill>
                <a:effectLst/>
                <a:uLnTx/>
                <a:uFillTx/>
                <a:latin typeface="Arial"/>
                <a:ea typeface="+mn-ea"/>
                <a:cs typeface="Arial"/>
              </a:rPr>
              <a:t>Excludes data from homeless</a:t>
            </a:r>
            <a:r>
              <a:rPr kumimoji="0" sz="1600" b="0" i="0" u="none" strike="noStrike" kern="1200" cap="none" spc="20" normalizeH="0" baseline="0" noProof="0" dirty="0">
                <a:ln>
                  <a:noFill/>
                </a:ln>
                <a:solidFill>
                  <a:srgbClr val="FFFFFF"/>
                </a:solidFill>
                <a:effectLst/>
                <a:uLnTx/>
                <a:uFillTx/>
                <a:latin typeface="Arial"/>
                <a:ea typeface="+mn-ea"/>
                <a:cs typeface="Arial"/>
              </a:rPr>
              <a:t> </a:t>
            </a:r>
            <a:r>
              <a:rPr kumimoji="0" sz="1600" b="0" i="0" u="none" strike="noStrike" kern="1200" cap="none" spc="-5" normalizeH="0" baseline="0" noProof="0" dirty="0">
                <a:ln>
                  <a:noFill/>
                </a:ln>
                <a:solidFill>
                  <a:srgbClr val="FFFFFF"/>
                </a:solidFill>
                <a:effectLst/>
                <a:uLnTx/>
                <a:uFillTx/>
                <a:latin typeface="Arial"/>
                <a:ea typeface="+mn-ea"/>
                <a:cs typeface="Arial"/>
              </a:rPr>
              <a:t>person</a:t>
            </a:r>
            <a:endParaRPr kumimoji="0" sz="1600" b="0" i="0" u="none" strike="noStrike" kern="1200" cap="none" spc="0" normalizeH="0" baseline="0" noProof="0">
              <a:ln>
                <a:noFill/>
              </a:ln>
              <a:solidFill>
                <a:prstClr val="black"/>
              </a:solidFill>
              <a:effectLst/>
              <a:uLnTx/>
              <a:uFillTx/>
              <a:latin typeface="Arial"/>
              <a:ea typeface="+mn-ea"/>
              <a:cs typeface="Arial"/>
            </a:endParaRPr>
          </a:p>
        </p:txBody>
      </p:sp>
      <p:sp>
        <p:nvSpPr>
          <p:cNvPr id="11" name="object 11"/>
          <p:cNvSpPr txBox="1"/>
          <p:nvPr/>
        </p:nvSpPr>
        <p:spPr>
          <a:xfrm>
            <a:off x="6036099" y="6288197"/>
            <a:ext cx="273050" cy="226695"/>
          </a:xfrm>
          <a:prstGeom prst="rect">
            <a:avLst/>
          </a:prstGeom>
        </p:spPr>
        <p:txBody>
          <a:bodyPr vert="horz" wrap="square" lIns="0" tIns="0" rIns="0" bIns="0" rtlCol="0">
            <a:spAutoFit/>
          </a:bodyPr>
          <a:lstStyle/>
          <a:p>
            <a:pPr marL="0" marR="0" lvl="0" indent="0" algn="l" defTabSz="914400" rtl="0" eaLnBrk="1" fontAlgn="auto" latinLnBrk="0" hangingPunct="1">
              <a:lnSpc>
                <a:spcPts val="1764"/>
              </a:lnSpc>
              <a:spcBef>
                <a:spcPts val="0"/>
              </a:spcBef>
              <a:spcAft>
                <a:spcPts val="0"/>
              </a:spcAft>
              <a:buClrTx/>
              <a:buSzTx/>
              <a:buFontTx/>
              <a:buNone/>
              <a:tabLst/>
              <a:defRPr/>
            </a:pPr>
            <a:r>
              <a:rPr kumimoji="0" sz="1600" b="0" i="0" u="none" strike="noStrike" kern="1200" cap="none" spc="-5" normalizeH="0" baseline="0" noProof="0" dirty="0">
                <a:ln>
                  <a:noFill/>
                </a:ln>
                <a:solidFill>
                  <a:srgbClr val="FFFFFF"/>
                </a:solidFill>
                <a:effectLst/>
                <a:uLnTx/>
                <a:uFillTx/>
                <a:latin typeface="Arial"/>
                <a:ea typeface="+mn-ea"/>
                <a:cs typeface="Arial"/>
              </a:rPr>
              <a:t>s</a:t>
            </a:r>
            <a:r>
              <a:rPr kumimoji="0" sz="1600" b="0" i="0" u="none" strike="noStrike" kern="1200" cap="none" spc="-80" normalizeH="0" baseline="0" noProof="0" dirty="0">
                <a:ln>
                  <a:noFill/>
                </a:ln>
                <a:solidFill>
                  <a:srgbClr val="FFFFFF"/>
                </a:solidFill>
                <a:effectLst/>
                <a:uLnTx/>
                <a:uFillTx/>
                <a:latin typeface="Arial"/>
                <a:ea typeface="+mn-ea"/>
                <a:cs typeface="Arial"/>
              </a:rPr>
              <a:t> </a:t>
            </a:r>
            <a:r>
              <a:rPr kumimoji="0" sz="1600" b="0" i="0" u="none" strike="noStrike" kern="1200" cap="none" spc="-5" normalizeH="0" baseline="0" noProof="0" dirty="0">
                <a:ln>
                  <a:noFill/>
                </a:ln>
                <a:solidFill>
                  <a:srgbClr val="FFFFFF"/>
                </a:solidFill>
                <a:effectLst/>
                <a:uLnTx/>
                <a:uFillTx/>
                <a:latin typeface="Arial"/>
                <a:ea typeface="+mn-ea"/>
                <a:cs typeface="Arial"/>
              </a:rPr>
              <a:t>a</a:t>
            </a:r>
            <a:endParaRPr kumimoji="0" sz="1600" b="0" i="0" u="none" strike="noStrike" kern="1200" cap="none" spc="0" normalizeH="0" baseline="0" noProof="0">
              <a:ln>
                <a:noFill/>
              </a:ln>
              <a:solidFill>
                <a:prstClr val="black"/>
              </a:solidFill>
              <a:effectLst/>
              <a:uLnTx/>
              <a:uFillTx/>
              <a:latin typeface="Arial"/>
              <a:ea typeface="+mn-ea"/>
              <a:cs typeface="Arial"/>
            </a:endParaRPr>
          </a:p>
        </p:txBody>
      </p:sp>
      <p:sp>
        <p:nvSpPr>
          <p:cNvPr id="12" name="object 12"/>
          <p:cNvSpPr txBox="1"/>
          <p:nvPr/>
        </p:nvSpPr>
        <p:spPr>
          <a:xfrm>
            <a:off x="6308881" y="6161791"/>
            <a:ext cx="5452745" cy="454659"/>
          </a:xfrm>
          <a:prstGeom prst="rect">
            <a:avLst/>
          </a:prstGeom>
        </p:spPr>
        <p:txBody>
          <a:bodyPr vert="horz" wrap="square" lIns="0" tIns="0" rIns="0" bIns="0" rtlCol="0">
            <a:spAutoFit/>
          </a:bodyPr>
          <a:lstStyle/>
          <a:p>
            <a:pPr marL="0" marR="0" lvl="0" indent="0" algn="l" defTabSz="914400" rtl="0" eaLnBrk="1" fontAlgn="auto" latinLnBrk="0" hangingPunct="1">
              <a:lnSpc>
                <a:spcPts val="3080"/>
              </a:lnSpc>
              <a:spcBef>
                <a:spcPts val="0"/>
              </a:spcBef>
              <a:spcAft>
                <a:spcPts val="0"/>
              </a:spcAft>
              <a:buClrTx/>
              <a:buSzTx/>
              <a:buFontTx/>
              <a:buNone/>
              <a:tabLst>
                <a:tab pos="5001260" algn="l"/>
              </a:tabLst>
              <a:defRPr/>
            </a:pPr>
            <a:r>
              <a:rPr kumimoji="0" sz="1600" b="0" i="0" u="none" strike="noStrike" kern="1200" cap="none" spc="-5" normalizeH="0" baseline="0" noProof="0" dirty="0">
                <a:ln>
                  <a:noFill/>
                </a:ln>
                <a:solidFill>
                  <a:srgbClr val="FFFFFF"/>
                </a:solidFill>
                <a:effectLst/>
                <a:uLnTx/>
                <a:uFillTx/>
                <a:latin typeface="Arial"/>
                <a:ea typeface="+mn-ea"/>
                <a:cs typeface="Arial"/>
              </a:rPr>
              <a:t>nd pe</a:t>
            </a:r>
            <a:r>
              <a:rPr kumimoji="0" sz="1600" b="0" i="0" u="none" strike="noStrike" kern="1200" cap="none" spc="-10" normalizeH="0" baseline="0" noProof="0" dirty="0">
                <a:ln>
                  <a:noFill/>
                </a:ln>
                <a:solidFill>
                  <a:srgbClr val="FFFFFF"/>
                </a:solidFill>
                <a:effectLst/>
                <a:uLnTx/>
                <a:uFillTx/>
                <a:latin typeface="Arial"/>
                <a:ea typeface="+mn-ea"/>
                <a:cs typeface="Arial"/>
              </a:rPr>
              <a:t>r</a:t>
            </a:r>
            <a:r>
              <a:rPr kumimoji="0" sz="1600" b="0" i="0" u="none" strike="noStrike" kern="1200" cap="none" spc="0" normalizeH="0" baseline="0" noProof="0" dirty="0">
                <a:ln>
                  <a:noFill/>
                </a:ln>
                <a:solidFill>
                  <a:srgbClr val="FFFFFF"/>
                </a:solidFill>
                <a:effectLst/>
                <a:uLnTx/>
                <a:uFillTx/>
                <a:latin typeface="Arial"/>
                <a:ea typeface="+mn-ea"/>
                <a:cs typeface="Arial"/>
              </a:rPr>
              <a:t>s</a:t>
            </a:r>
            <a:r>
              <a:rPr kumimoji="0" sz="1600" b="0" i="0" u="none" strike="noStrike" kern="1200" cap="none" spc="-5" normalizeH="0" baseline="0" noProof="0" dirty="0">
                <a:ln>
                  <a:noFill/>
                </a:ln>
                <a:solidFill>
                  <a:srgbClr val="FFFFFF"/>
                </a:solidFill>
                <a:effectLst/>
                <a:uLnTx/>
                <a:uFillTx/>
                <a:latin typeface="Arial"/>
                <a:ea typeface="+mn-ea"/>
                <a:cs typeface="Arial"/>
              </a:rPr>
              <a:t>ons</a:t>
            </a:r>
            <a:r>
              <a:rPr kumimoji="0" sz="1600" b="0" i="0" u="none" strike="noStrike" kern="1200" cap="none" spc="15" normalizeH="0" baseline="0" noProof="0" dirty="0">
                <a:ln>
                  <a:noFill/>
                </a:ln>
                <a:solidFill>
                  <a:srgbClr val="FFFFFF"/>
                </a:solidFill>
                <a:effectLst/>
                <a:uLnTx/>
                <a:uFillTx/>
                <a:latin typeface="Arial"/>
                <a:ea typeface="+mn-ea"/>
                <a:cs typeface="Arial"/>
              </a:rPr>
              <a:t> </a:t>
            </a:r>
            <a:r>
              <a:rPr kumimoji="0" sz="1600" b="0" i="0" u="none" strike="noStrike" kern="1200" cap="none" spc="-20" normalizeH="0" baseline="0" noProof="0" dirty="0">
                <a:ln>
                  <a:noFill/>
                </a:ln>
                <a:solidFill>
                  <a:srgbClr val="FFFFFF"/>
                </a:solidFill>
                <a:effectLst/>
                <a:uLnTx/>
                <a:uFillTx/>
                <a:latin typeface="Arial"/>
                <a:ea typeface="+mn-ea"/>
                <a:cs typeface="Arial"/>
              </a:rPr>
              <a:t>w</a:t>
            </a:r>
            <a:r>
              <a:rPr kumimoji="0" sz="1600" b="0" i="0" u="none" strike="noStrike" kern="1200" cap="none" spc="0" normalizeH="0" baseline="0" noProof="0" dirty="0">
                <a:ln>
                  <a:noFill/>
                </a:ln>
                <a:solidFill>
                  <a:srgbClr val="FFFFFF"/>
                </a:solidFill>
                <a:effectLst/>
                <a:uLnTx/>
                <a:uFillTx/>
                <a:latin typeface="Arial"/>
                <a:ea typeface="+mn-ea"/>
                <a:cs typeface="Arial"/>
              </a:rPr>
              <a:t>i</a:t>
            </a:r>
            <a:r>
              <a:rPr kumimoji="0" sz="1600" b="0" i="0" u="none" strike="noStrike" kern="1200" cap="none" spc="-5" normalizeH="0" baseline="0" noProof="0" dirty="0">
                <a:ln>
                  <a:noFill/>
                </a:ln>
                <a:solidFill>
                  <a:srgbClr val="FFFFFF"/>
                </a:solidFill>
                <a:effectLst/>
                <a:uLnTx/>
                <a:uFillTx/>
                <a:latin typeface="Arial"/>
                <a:ea typeface="+mn-ea"/>
                <a:cs typeface="Arial"/>
              </a:rPr>
              <a:t>th</a:t>
            </a:r>
            <a:r>
              <a:rPr kumimoji="0" sz="1600" b="0" i="0" u="none" strike="noStrike" kern="1200" cap="none" spc="10" normalizeH="0" baseline="0" noProof="0" dirty="0">
                <a:ln>
                  <a:noFill/>
                </a:ln>
                <a:solidFill>
                  <a:srgbClr val="FFFFFF"/>
                </a:solidFill>
                <a:effectLst/>
                <a:uLnTx/>
                <a:uFillTx/>
                <a:latin typeface="Arial"/>
                <a:ea typeface="+mn-ea"/>
                <a:cs typeface="Arial"/>
              </a:rPr>
              <a:t> </a:t>
            </a:r>
            <a:r>
              <a:rPr kumimoji="0" sz="1600" b="0" i="0" u="none" strike="noStrike" kern="1200" cap="none" spc="-5" normalizeH="0" baseline="0" noProof="0" dirty="0">
                <a:ln>
                  <a:noFill/>
                </a:ln>
                <a:solidFill>
                  <a:srgbClr val="FFFFFF"/>
                </a:solidFill>
                <a:effectLst/>
                <a:uLnTx/>
                <a:uFillTx/>
                <a:latin typeface="Arial"/>
                <a:ea typeface="+mn-ea"/>
                <a:cs typeface="Arial"/>
              </a:rPr>
              <a:t>un</a:t>
            </a:r>
            <a:r>
              <a:rPr kumimoji="0" sz="1600" b="0" i="0" u="none" strike="noStrike" kern="1200" cap="none" spc="0" normalizeH="0" baseline="0" noProof="0" dirty="0">
                <a:ln>
                  <a:noFill/>
                </a:ln>
                <a:solidFill>
                  <a:srgbClr val="FFFFFF"/>
                </a:solidFill>
                <a:effectLst/>
                <a:uLnTx/>
                <a:uFillTx/>
                <a:latin typeface="Arial"/>
                <a:ea typeface="+mn-ea"/>
                <a:cs typeface="Arial"/>
              </a:rPr>
              <a:t>k</a:t>
            </a:r>
            <a:r>
              <a:rPr kumimoji="0" sz="1600" b="0" i="0" u="none" strike="noStrike" kern="1200" cap="none" spc="-5" normalizeH="0" baseline="0" noProof="0" dirty="0">
                <a:ln>
                  <a:noFill/>
                </a:ln>
                <a:solidFill>
                  <a:srgbClr val="FFFFFF"/>
                </a:solidFill>
                <a:effectLst/>
                <a:uLnTx/>
                <a:uFillTx/>
                <a:latin typeface="Arial"/>
                <a:ea typeface="+mn-ea"/>
                <a:cs typeface="Arial"/>
              </a:rPr>
              <a:t>no</a:t>
            </a:r>
            <a:r>
              <a:rPr kumimoji="0" sz="1600" b="0" i="0" u="none" strike="noStrike" kern="1200" cap="none" spc="-20" normalizeH="0" baseline="0" noProof="0" dirty="0">
                <a:ln>
                  <a:noFill/>
                </a:ln>
                <a:solidFill>
                  <a:srgbClr val="FFFFFF"/>
                </a:solidFill>
                <a:effectLst/>
                <a:uLnTx/>
                <a:uFillTx/>
                <a:latin typeface="Arial"/>
                <a:ea typeface="+mn-ea"/>
                <a:cs typeface="Arial"/>
              </a:rPr>
              <a:t>w</a:t>
            </a:r>
            <a:r>
              <a:rPr kumimoji="0" sz="1600" b="0" i="0" u="none" strike="noStrike" kern="1200" cap="none" spc="-5" normalizeH="0" baseline="0" noProof="0" dirty="0">
                <a:ln>
                  <a:noFill/>
                </a:ln>
                <a:solidFill>
                  <a:srgbClr val="FFFFFF"/>
                </a:solidFill>
                <a:effectLst/>
                <a:uLnTx/>
                <a:uFillTx/>
                <a:latin typeface="Arial"/>
                <a:ea typeface="+mn-ea"/>
                <a:cs typeface="Arial"/>
              </a:rPr>
              <a:t>n </a:t>
            </a:r>
            <a:r>
              <a:rPr kumimoji="0" sz="1600" b="0" i="0" u="none" strike="noStrike" kern="1200" cap="none" spc="-10" normalizeH="0" baseline="0" noProof="0" dirty="0">
                <a:ln>
                  <a:noFill/>
                </a:ln>
                <a:solidFill>
                  <a:srgbClr val="FFFFFF"/>
                </a:solidFill>
                <a:effectLst/>
                <a:uLnTx/>
                <a:uFillTx/>
                <a:latin typeface="Arial"/>
                <a:ea typeface="+mn-ea"/>
                <a:cs typeface="Arial"/>
              </a:rPr>
              <a:t>Z</a:t>
            </a:r>
            <a:r>
              <a:rPr kumimoji="0" sz="1600" b="0" i="0" u="none" strike="noStrike" kern="1200" cap="none" spc="-5" normalizeH="0" baseline="0" noProof="0" dirty="0">
                <a:ln>
                  <a:noFill/>
                </a:ln>
                <a:solidFill>
                  <a:srgbClr val="FFFFFF"/>
                </a:solidFill>
                <a:effectLst/>
                <a:uLnTx/>
                <a:uFillTx/>
                <a:latin typeface="Arial"/>
                <a:ea typeface="+mn-ea"/>
                <a:cs typeface="Arial"/>
              </a:rPr>
              <a:t>IP</a:t>
            </a:r>
            <a:r>
              <a:rPr kumimoji="0" sz="1600" b="0" i="0" u="none" strike="noStrike" kern="1200" cap="none" spc="-10" normalizeH="0" baseline="0" noProof="0" dirty="0">
                <a:ln>
                  <a:noFill/>
                </a:ln>
                <a:solidFill>
                  <a:srgbClr val="FFFFFF"/>
                </a:solidFill>
                <a:effectLst/>
                <a:uLnTx/>
                <a:uFillTx/>
                <a:latin typeface="Arial"/>
                <a:ea typeface="+mn-ea"/>
                <a:cs typeface="Arial"/>
              </a:rPr>
              <a:t> </a:t>
            </a:r>
            <a:r>
              <a:rPr kumimoji="0" sz="1600" b="0" i="0" u="none" strike="noStrike" kern="1200" cap="none" spc="0" normalizeH="0" baseline="0" noProof="0" dirty="0">
                <a:ln>
                  <a:noFill/>
                </a:ln>
                <a:solidFill>
                  <a:srgbClr val="FFFFFF"/>
                </a:solidFill>
                <a:effectLst/>
                <a:uLnTx/>
                <a:uFillTx/>
                <a:latin typeface="Arial"/>
                <a:ea typeface="+mn-ea"/>
                <a:cs typeface="Arial"/>
              </a:rPr>
              <a:t>c</a:t>
            </a:r>
            <a:r>
              <a:rPr kumimoji="0" sz="1600" b="0" i="0" u="none" strike="noStrike" kern="1200" cap="none" spc="-5" normalizeH="0" baseline="0" noProof="0" dirty="0">
                <a:ln>
                  <a:noFill/>
                </a:ln>
                <a:solidFill>
                  <a:srgbClr val="FFFFFF"/>
                </a:solidFill>
                <a:effectLst/>
                <a:uLnTx/>
                <a:uFillTx/>
                <a:latin typeface="Arial"/>
                <a:ea typeface="+mn-ea"/>
                <a:cs typeface="Arial"/>
              </a:rPr>
              <a:t>ode</a:t>
            </a:r>
            <a:r>
              <a:rPr kumimoji="0" sz="1600" b="0" i="0" u="none" strike="noStrike" kern="1200" cap="none" spc="0" normalizeH="0" baseline="0" noProof="0" dirty="0">
                <a:ln>
                  <a:noFill/>
                </a:ln>
                <a:solidFill>
                  <a:srgbClr val="FFFFFF"/>
                </a:solidFill>
                <a:effectLst/>
                <a:uLnTx/>
                <a:uFillTx/>
                <a:latin typeface="Arial"/>
                <a:ea typeface="+mn-ea"/>
                <a:cs typeface="Arial"/>
              </a:rPr>
              <a:t>s</a:t>
            </a:r>
            <a:r>
              <a:rPr kumimoji="0" sz="1600" b="0" i="0" u="none" strike="noStrike" kern="1200" cap="none" spc="-5" normalizeH="0" baseline="0" noProof="0" dirty="0">
                <a:ln>
                  <a:noFill/>
                </a:ln>
                <a:solidFill>
                  <a:srgbClr val="FFFFFF"/>
                </a:solidFill>
                <a:effectLst/>
                <a:uLnTx/>
                <a:uFillTx/>
                <a:latin typeface="Arial"/>
                <a:ea typeface="+mn-ea"/>
                <a:cs typeface="Arial"/>
              </a:rPr>
              <a:t>.</a:t>
            </a:r>
            <a:r>
              <a:rPr kumimoji="0" sz="1600" b="0" i="0" u="none" strike="noStrike" kern="1200" cap="none" spc="0" normalizeH="0" baseline="0" noProof="0" dirty="0">
                <a:ln>
                  <a:noFill/>
                </a:ln>
                <a:solidFill>
                  <a:srgbClr val="FFFFFF"/>
                </a:solidFill>
                <a:effectLst/>
                <a:uLnTx/>
                <a:uFillTx/>
                <a:latin typeface="Arial"/>
                <a:ea typeface="+mn-ea"/>
                <a:cs typeface="Arial"/>
              </a:rPr>
              <a:t>	</a:t>
            </a:r>
            <a:r>
              <a:rPr kumimoji="0" sz="4800" b="0" i="0" u="none" strike="noStrike" kern="1200" cap="none" spc="-15" normalizeH="0" baseline="-7812" noProof="0" dirty="0">
                <a:ln>
                  <a:noFill/>
                </a:ln>
                <a:solidFill>
                  <a:srgbClr val="FFFFFF"/>
                </a:solidFill>
                <a:effectLst/>
                <a:uLnTx/>
                <a:uFillTx/>
                <a:latin typeface="Arial"/>
                <a:ea typeface="+mn-ea"/>
                <a:cs typeface="Arial"/>
              </a:rPr>
              <a:t>46</a:t>
            </a:r>
            <a:endParaRPr kumimoji="0" sz="4800" b="0" i="0" u="none" strike="noStrike" kern="1200" cap="none" spc="0" normalizeH="0" baseline="-7812" noProof="0">
              <a:ln>
                <a:noFill/>
              </a:ln>
              <a:solidFill>
                <a:prstClr val="black"/>
              </a:solidFill>
              <a:effectLst/>
              <a:uLnTx/>
              <a:uFillTx/>
              <a:latin typeface="Arial"/>
              <a:ea typeface="+mn-ea"/>
              <a:cs typeface="Arial"/>
            </a:endParaRPr>
          </a:p>
        </p:txBody>
      </p:sp>
      <p:sp>
        <p:nvSpPr>
          <p:cNvPr id="13" name="object 13"/>
          <p:cNvSpPr/>
          <p:nvPr/>
        </p:nvSpPr>
        <p:spPr>
          <a:xfrm>
            <a:off x="0" y="0"/>
            <a:ext cx="6029325" cy="6847205"/>
          </a:xfrm>
          <a:custGeom>
            <a:avLst/>
            <a:gdLst/>
            <a:ahLst/>
            <a:cxnLst/>
            <a:rect l="l" t="t" r="r" b="b"/>
            <a:pathLst>
              <a:path w="6029325" h="6847205">
                <a:moveTo>
                  <a:pt x="0" y="0"/>
                </a:moveTo>
                <a:lnTo>
                  <a:pt x="6028965" y="0"/>
                </a:lnTo>
                <a:lnTo>
                  <a:pt x="6028965" y="6846903"/>
                </a:lnTo>
                <a:lnTo>
                  <a:pt x="0" y="6846903"/>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4807" y="53883"/>
            <a:ext cx="5992103" cy="6653058"/>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0" y="4392168"/>
            <a:ext cx="1606295" cy="2336291"/>
          </a:xfrm>
          <a:prstGeom prst="rect">
            <a:avLst/>
          </a:prstGeom>
          <a:blipFill>
            <a:blip r:embed="rId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txBox="1"/>
          <p:nvPr/>
        </p:nvSpPr>
        <p:spPr>
          <a:xfrm>
            <a:off x="1873627" y="4530624"/>
            <a:ext cx="2615565" cy="756920"/>
          </a:xfrm>
          <a:prstGeom prst="rect">
            <a:avLst/>
          </a:prstGeom>
        </p:spPr>
        <p:txBody>
          <a:bodyPr vert="horz" wrap="square" lIns="0" tIns="12700" rIns="0" bIns="0" rtlCol="0">
            <a:spAutoFit/>
          </a:bodyPr>
          <a:lstStyle/>
          <a:p>
            <a:pPr marL="0" marR="0" lvl="0" indent="0" algn="ctr" defTabSz="914400" rtl="0" eaLnBrk="1" fontAlgn="auto" latinLnBrk="0" hangingPunct="1">
              <a:lnSpc>
                <a:spcPct val="100000"/>
              </a:lnSpc>
              <a:spcBef>
                <a:spcPts val="100"/>
              </a:spcBef>
              <a:spcAft>
                <a:spcPts val="0"/>
              </a:spcAft>
              <a:buClrTx/>
              <a:buSzTx/>
              <a:buFontTx/>
              <a:buNone/>
              <a:tabLst/>
              <a:defRPr/>
            </a:pPr>
            <a:r>
              <a:rPr kumimoji="0" sz="2400" b="1" i="0" u="none" strike="noStrike" kern="1200" cap="none" spc="-5" normalizeH="0" baseline="0" noProof="0" dirty="0">
                <a:ln>
                  <a:noFill/>
                </a:ln>
                <a:solidFill>
                  <a:prstClr val="black"/>
                </a:solidFill>
                <a:effectLst/>
                <a:uLnTx/>
                <a:uFillTx/>
                <a:latin typeface="Calibri"/>
                <a:ea typeface="+mn-ea"/>
                <a:cs typeface="Calibri"/>
              </a:rPr>
              <a:t>PWH–</a:t>
            </a:r>
            <a:r>
              <a:rPr kumimoji="0" sz="2400" b="1" i="1" u="none" strike="noStrike" kern="1200" cap="none" spc="-5" normalizeH="0" baseline="0" noProof="0" dirty="0">
                <a:ln>
                  <a:noFill/>
                </a:ln>
                <a:solidFill>
                  <a:prstClr val="black"/>
                </a:solidFill>
                <a:effectLst/>
                <a:uLnTx/>
                <a:uFillTx/>
                <a:latin typeface="Calibri"/>
                <a:ea typeface="+mn-ea"/>
                <a:cs typeface="Calibri"/>
              </a:rPr>
              <a:t>Suppressed</a:t>
            </a:r>
            <a:r>
              <a:rPr kumimoji="0" sz="2400" b="1" i="1" u="none" strike="noStrike" kern="1200" cap="none" spc="-75" normalizeH="0" baseline="0" noProof="0" dirty="0">
                <a:ln>
                  <a:noFill/>
                </a:ln>
                <a:solidFill>
                  <a:prstClr val="black"/>
                </a:solidFill>
                <a:effectLst/>
                <a:uLnTx/>
                <a:uFillTx/>
                <a:latin typeface="Calibri"/>
                <a:ea typeface="+mn-ea"/>
                <a:cs typeface="Calibri"/>
              </a:rPr>
              <a:t> </a:t>
            </a:r>
            <a:r>
              <a:rPr kumimoji="0" sz="2400" b="1" i="1" u="none" strike="noStrike" kern="1200" cap="none" spc="-5" normalizeH="0" baseline="0" noProof="0" dirty="0">
                <a:ln>
                  <a:noFill/>
                </a:ln>
                <a:solidFill>
                  <a:prstClr val="black"/>
                </a:solidFill>
                <a:effectLst/>
                <a:uLnTx/>
                <a:uFillTx/>
                <a:latin typeface="Calibri"/>
                <a:ea typeface="+mn-ea"/>
                <a:cs typeface="Calibri"/>
              </a:rPr>
              <a:t>VL</a:t>
            </a:r>
            <a:endParaRPr kumimoji="0" sz="2400" b="0" i="0" u="none" strike="noStrike" kern="1200" cap="none" spc="0" normalizeH="0" baseline="0" noProof="0">
              <a:ln>
                <a:noFill/>
              </a:ln>
              <a:solidFill>
                <a:prstClr val="black"/>
              </a:solidFill>
              <a:effectLst/>
              <a:uLnTx/>
              <a:uFillTx/>
              <a:latin typeface="Calibri"/>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sz="2400" b="1" i="0" u="none" strike="noStrike" kern="1200" cap="none" spc="-15" normalizeH="0" baseline="0" noProof="0" dirty="0">
                <a:ln>
                  <a:noFill/>
                </a:ln>
                <a:solidFill>
                  <a:prstClr val="black"/>
                </a:solidFill>
                <a:effectLst/>
                <a:uLnTx/>
                <a:uFillTx/>
                <a:latin typeface="Calibri"/>
                <a:ea typeface="+mn-ea"/>
                <a:cs typeface="Calibri"/>
              </a:rPr>
              <a:t>Palm </a:t>
            </a:r>
            <a:r>
              <a:rPr kumimoji="0" sz="2400" b="1" i="0" u="none" strike="noStrike" kern="1200" cap="none" spc="-5" normalizeH="0" baseline="0" noProof="0" dirty="0">
                <a:ln>
                  <a:noFill/>
                </a:ln>
                <a:solidFill>
                  <a:prstClr val="black"/>
                </a:solidFill>
                <a:effectLst/>
                <a:uLnTx/>
                <a:uFillTx/>
                <a:latin typeface="Calibri"/>
                <a:ea typeface="+mn-ea"/>
                <a:cs typeface="Calibri"/>
              </a:rPr>
              <a:t>Beach</a:t>
            </a:r>
            <a:r>
              <a:rPr kumimoji="0" sz="2400" b="1" i="0" u="none" strike="noStrike" kern="1200" cap="none" spc="-35" normalizeH="0" baseline="0" noProof="0" dirty="0">
                <a:ln>
                  <a:noFill/>
                </a:ln>
                <a:solidFill>
                  <a:prstClr val="black"/>
                </a:solidFill>
                <a:effectLst/>
                <a:uLnTx/>
                <a:uFillTx/>
                <a:latin typeface="Calibri"/>
                <a:ea typeface="+mn-ea"/>
                <a:cs typeface="Calibri"/>
              </a:rPr>
              <a:t> </a:t>
            </a:r>
            <a:r>
              <a:rPr kumimoji="0" sz="2400" b="1" i="0" u="none" strike="noStrike" kern="1200" cap="none" spc="-5" normalizeH="0" baseline="0" noProof="0" dirty="0">
                <a:ln>
                  <a:noFill/>
                </a:ln>
                <a:solidFill>
                  <a:prstClr val="black"/>
                </a:solidFill>
                <a:effectLst/>
                <a:uLnTx/>
                <a:uFillTx/>
                <a:latin typeface="Calibri"/>
                <a:ea typeface="+mn-ea"/>
                <a:cs typeface="Calibri"/>
              </a:rPr>
              <a:t>2021</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17" name="object 17"/>
          <p:cNvSpPr/>
          <p:nvPr/>
        </p:nvSpPr>
        <p:spPr>
          <a:xfrm>
            <a:off x="6332218" y="0"/>
            <a:ext cx="5852795" cy="6744970"/>
          </a:xfrm>
          <a:custGeom>
            <a:avLst/>
            <a:gdLst/>
            <a:ahLst/>
            <a:cxnLst/>
            <a:rect l="l" t="t" r="r" b="b"/>
            <a:pathLst>
              <a:path w="5852795" h="6744970">
                <a:moveTo>
                  <a:pt x="0" y="0"/>
                </a:moveTo>
                <a:lnTo>
                  <a:pt x="5852460" y="0"/>
                </a:lnTo>
                <a:lnTo>
                  <a:pt x="5852460" y="6744956"/>
                </a:lnTo>
                <a:lnTo>
                  <a:pt x="0" y="6744956"/>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6371346" y="51704"/>
            <a:ext cx="5773207" cy="6555206"/>
          </a:xfrm>
          <a:prstGeom prst="rect">
            <a:avLst/>
          </a:prstGeom>
          <a:blipFill>
            <a:blip r:embed="rId6"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txBox="1"/>
          <p:nvPr/>
        </p:nvSpPr>
        <p:spPr>
          <a:xfrm>
            <a:off x="8174460" y="4507827"/>
            <a:ext cx="2302510" cy="7569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0" u="none" strike="noStrike" kern="1200" cap="none" spc="-10" normalizeH="0" baseline="0" noProof="0" dirty="0">
                <a:ln>
                  <a:noFill/>
                </a:ln>
                <a:solidFill>
                  <a:prstClr val="black"/>
                </a:solidFill>
                <a:effectLst/>
                <a:uLnTx/>
                <a:uFillTx/>
                <a:latin typeface="Calibri"/>
                <a:ea typeface="+mn-ea"/>
                <a:cs typeface="Calibri"/>
              </a:rPr>
              <a:t>PWH–</a:t>
            </a:r>
            <a:r>
              <a:rPr kumimoji="0" sz="2400" b="1" i="1" u="none" strike="noStrike" kern="1200" cap="none" spc="-10" normalizeH="0" baseline="0" noProof="0" dirty="0">
                <a:ln>
                  <a:noFill/>
                </a:ln>
                <a:solidFill>
                  <a:prstClr val="black"/>
                </a:solidFill>
                <a:effectLst/>
                <a:uLnTx/>
                <a:uFillTx/>
                <a:latin typeface="Calibri"/>
                <a:ea typeface="+mn-ea"/>
                <a:cs typeface="Calibri"/>
              </a:rPr>
              <a:t>NOT </a:t>
            </a:r>
            <a:r>
              <a:rPr kumimoji="0" sz="2400" b="1" i="1" u="none" strike="noStrike" kern="1200" cap="none" spc="-5" normalizeH="0" baseline="0" noProof="0" dirty="0">
                <a:ln>
                  <a:noFill/>
                </a:ln>
                <a:solidFill>
                  <a:prstClr val="black"/>
                </a:solidFill>
                <a:effectLst/>
                <a:uLnTx/>
                <a:uFillTx/>
                <a:latin typeface="Calibri"/>
                <a:ea typeface="+mn-ea"/>
                <a:cs typeface="Calibri"/>
              </a:rPr>
              <a:t>in</a:t>
            </a:r>
            <a:r>
              <a:rPr kumimoji="0" sz="2400" b="1" i="1" u="none" strike="noStrike" kern="1200" cap="none" spc="-90" normalizeH="0" baseline="0" noProof="0" dirty="0">
                <a:ln>
                  <a:noFill/>
                </a:ln>
                <a:solidFill>
                  <a:prstClr val="black"/>
                </a:solidFill>
                <a:effectLst/>
                <a:uLnTx/>
                <a:uFillTx/>
                <a:latin typeface="Calibri"/>
                <a:ea typeface="+mn-ea"/>
                <a:cs typeface="Calibri"/>
              </a:rPr>
              <a:t> </a:t>
            </a:r>
            <a:r>
              <a:rPr kumimoji="0" sz="2400" b="1" i="1" u="none" strike="noStrike" kern="1200" cap="none" spc="-5" normalizeH="0" baseline="0" noProof="0" dirty="0">
                <a:ln>
                  <a:noFill/>
                </a:ln>
                <a:solidFill>
                  <a:prstClr val="black"/>
                </a:solidFill>
                <a:effectLst/>
                <a:uLnTx/>
                <a:uFillTx/>
                <a:latin typeface="Calibri"/>
                <a:ea typeface="+mn-ea"/>
                <a:cs typeface="Calibri"/>
              </a:rPr>
              <a:t>Care</a:t>
            </a:r>
            <a:endParaRPr kumimoji="0" sz="2400" b="0" i="0" u="none" strike="noStrike" kern="1200" cap="none" spc="0" normalizeH="0" baseline="0" noProof="0">
              <a:ln>
                <a:noFill/>
              </a:ln>
              <a:solidFill>
                <a:prstClr val="black"/>
              </a:solidFill>
              <a:effectLst/>
              <a:uLnTx/>
              <a:uFillTx/>
              <a:latin typeface="Calibri"/>
              <a:ea typeface="+mn-ea"/>
              <a:cs typeface="Calibri"/>
            </a:endParaRPr>
          </a:p>
          <a:p>
            <a:pPr marL="78105" marR="0" lvl="0" indent="0" algn="l" defTabSz="914400" rtl="0" eaLnBrk="1" fontAlgn="auto" latinLnBrk="0" hangingPunct="1">
              <a:lnSpc>
                <a:spcPct val="100000"/>
              </a:lnSpc>
              <a:spcBef>
                <a:spcPts val="0"/>
              </a:spcBef>
              <a:spcAft>
                <a:spcPts val="0"/>
              </a:spcAft>
              <a:buClrTx/>
              <a:buSzTx/>
              <a:buFontTx/>
              <a:buNone/>
              <a:tabLst/>
              <a:defRPr/>
            </a:pPr>
            <a:r>
              <a:rPr kumimoji="0" sz="2400" b="1" i="0" u="none" strike="noStrike" kern="1200" cap="none" spc="-15" normalizeH="0" baseline="0" noProof="0" dirty="0">
                <a:ln>
                  <a:noFill/>
                </a:ln>
                <a:solidFill>
                  <a:prstClr val="black"/>
                </a:solidFill>
                <a:effectLst/>
                <a:uLnTx/>
                <a:uFillTx/>
                <a:latin typeface="Calibri"/>
                <a:ea typeface="+mn-ea"/>
                <a:cs typeface="Calibri"/>
              </a:rPr>
              <a:t>Palm </a:t>
            </a:r>
            <a:r>
              <a:rPr kumimoji="0" sz="2400" b="1" i="0" u="none" strike="noStrike" kern="1200" cap="none" spc="-5" normalizeH="0" baseline="0" noProof="0" dirty="0">
                <a:ln>
                  <a:noFill/>
                </a:ln>
                <a:solidFill>
                  <a:prstClr val="black"/>
                </a:solidFill>
                <a:effectLst/>
                <a:uLnTx/>
                <a:uFillTx/>
                <a:latin typeface="Calibri"/>
                <a:ea typeface="+mn-ea"/>
                <a:cs typeface="Calibri"/>
              </a:rPr>
              <a:t>Beach</a:t>
            </a:r>
            <a:r>
              <a:rPr kumimoji="0" sz="2400" b="1" i="0" u="none" strike="noStrike" kern="1200" cap="none" spc="-60" normalizeH="0" baseline="0" noProof="0" dirty="0">
                <a:ln>
                  <a:noFill/>
                </a:ln>
                <a:solidFill>
                  <a:prstClr val="black"/>
                </a:solidFill>
                <a:effectLst/>
                <a:uLnTx/>
                <a:uFillTx/>
                <a:latin typeface="Calibri"/>
                <a:ea typeface="+mn-ea"/>
                <a:cs typeface="Calibri"/>
              </a:rPr>
              <a:t> </a:t>
            </a:r>
            <a:r>
              <a:rPr kumimoji="0" sz="2400" b="1" i="0" u="none" strike="noStrike" kern="1200" cap="none" spc="-5" normalizeH="0" baseline="0" noProof="0" dirty="0">
                <a:ln>
                  <a:noFill/>
                </a:ln>
                <a:solidFill>
                  <a:prstClr val="black"/>
                </a:solidFill>
                <a:effectLst/>
                <a:uLnTx/>
                <a:uFillTx/>
                <a:latin typeface="Calibri"/>
                <a:ea typeface="+mn-ea"/>
                <a:cs typeface="Calibri"/>
              </a:rPr>
              <a:t>2021</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20" name="object 20"/>
          <p:cNvSpPr/>
          <p:nvPr/>
        </p:nvSpPr>
        <p:spPr>
          <a:xfrm>
            <a:off x="6036559" y="4392173"/>
            <a:ext cx="1734820" cy="2459355"/>
          </a:xfrm>
          <a:custGeom>
            <a:avLst/>
            <a:gdLst/>
            <a:ahLst/>
            <a:cxnLst/>
            <a:rect l="l" t="t" r="r" b="b"/>
            <a:pathLst>
              <a:path w="1734820" h="2459354">
                <a:moveTo>
                  <a:pt x="0" y="0"/>
                </a:moveTo>
                <a:lnTo>
                  <a:pt x="1734319" y="0"/>
                </a:lnTo>
                <a:lnTo>
                  <a:pt x="1734319" y="2459133"/>
                </a:lnTo>
                <a:lnTo>
                  <a:pt x="0" y="2459133"/>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txBox="1"/>
          <p:nvPr/>
        </p:nvSpPr>
        <p:spPr>
          <a:xfrm>
            <a:off x="6341162" y="6509330"/>
            <a:ext cx="1244600" cy="344805"/>
          </a:xfrm>
          <a:prstGeom prst="rect">
            <a:avLst/>
          </a:prstGeom>
        </p:spPr>
        <p:txBody>
          <a:bodyPr vert="horz" wrap="square" lIns="0" tIns="11430" rIns="0" bIns="0" rtlCol="0">
            <a:spAutoFit/>
          </a:bodyPr>
          <a:lstStyle/>
          <a:p>
            <a:pPr marL="12700" marR="0" lvl="0" indent="0" algn="l" defTabSz="914400" rtl="0" eaLnBrk="1" fontAlgn="auto" latinLnBrk="0" hangingPunct="1">
              <a:lnSpc>
                <a:spcPct val="100000"/>
              </a:lnSpc>
              <a:spcBef>
                <a:spcPts val="90"/>
              </a:spcBef>
              <a:spcAft>
                <a:spcPts val="0"/>
              </a:spcAft>
              <a:buClrTx/>
              <a:buSzTx/>
              <a:buFontTx/>
              <a:buNone/>
              <a:tabLst/>
              <a:defRPr/>
            </a:pPr>
            <a:r>
              <a:rPr kumimoji="0" sz="2100" b="0" i="0" u="none" strike="noStrike" kern="1200" cap="none" spc="-160" normalizeH="0" baseline="0" noProof="0" dirty="0">
                <a:ln>
                  <a:noFill/>
                </a:ln>
                <a:solidFill>
                  <a:prstClr val="black"/>
                </a:solidFill>
                <a:effectLst/>
                <a:uLnTx/>
                <a:uFillTx/>
                <a:latin typeface="Arial"/>
                <a:ea typeface="+mn-ea"/>
                <a:cs typeface="Arial"/>
              </a:rPr>
              <a:t>Overall</a:t>
            </a:r>
            <a:r>
              <a:rPr kumimoji="0" sz="2100" b="0" i="0" u="none" strike="noStrike" kern="1200" cap="none" spc="-130" normalizeH="0" baseline="0" noProof="0" dirty="0">
                <a:ln>
                  <a:noFill/>
                </a:ln>
                <a:solidFill>
                  <a:prstClr val="black"/>
                </a:solidFill>
                <a:effectLst/>
                <a:uLnTx/>
                <a:uFillTx/>
                <a:latin typeface="Arial"/>
                <a:ea typeface="+mn-ea"/>
                <a:cs typeface="Arial"/>
              </a:rPr>
              <a:t> </a:t>
            </a:r>
            <a:r>
              <a:rPr kumimoji="0" sz="2100" b="0" i="0" u="none" strike="noStrike" kern="1200" cap="none" spc="-235" normalizeH="0" baseline="0" noProof="0" dirty="0">
                <a:ln>
                  <a:noFill/>
                </a:ln>
                <a:solidFill>
                  <a:prstClr val="black"/>
                </a:solidFill>
                <a:effectLst/>
                <a:uLnTx/>
                <a:uFillTx/>
                <a:latin typeface="Arial"/>
                <a:ea typeface="+mn-ea"/>
                <a:cs typeface="Arial"/>
              </a:rPr>
              <a:t>24%</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22" name="object 22"/>
          <p:cNvSpPr txBox="1"/>
          <p:nvPr/>
        </p:nvSpPr>
        <p:spPr>
          <a:xfrm>
            <a:off x="6411633" y="4363091"/>
            <a:ext cx="1160780" cy="344805"/>
          </a:xfrm>
          <a:prstGeom prst="rect">
            <a:avLst/>
          </a:prstGeom>
        </p:spPr>
        <p:txBody>
          <a:bodyPr vert="horz" wrap="square" lIns="0" tIns="11430" rIns="0" bIns="0" rtlCol="0">
            <a:spAutoFit/>
          </a:bodyPr>
          <a:lstStyle/>
          <a:p>
            <a:pPr marL="12700" marR="0" lvl="0" indent="0" algn="l" defTabSz="914400" rtl="0" eaLnBrk="1" fontAlgn="auto" latinLnBrk="0" hangingPunct="1">
              <a:lnSpc>
                <a:spcPct val="100000"/>
              </a:lnSpc>
              <a:spcBef>
                <a:spcPts val="90"/>
              </a:spcBef>
              <a:spcAft>
                <a:spcPts val="0"/>
              </a:spcAft>
              <a:buClrTx/>
              <a:buSzTx/>
              <a:buFontTx/>
              <a:buNone/>
              <a:tabLst/>
              <a:defRPr/>
            </a:pPr>
            <a:r>
              <a:rPr kumimoji="0" sz="2100" b="0" i="0" u="none" strike="noStrike" kern="1200" cap="none" spc="-180" normalizeH="0" baseline="0" noProof="0" dirty="0">
                <a:ln>
                  <a:noFill/>
                </a:ln>
                <a:solidFill>
                  <a:prstClr val="black"/>
                </a:solidFill>
                <a:effectLst/>
                <a:uLnTx/>
                <a:uFillTx/>
                <a:latin typeface="Arial"/>
                <a:ea typeface="+mn-ea"/>
                <a:cs typeface="Arial"/>
              </a:rPr>
              <a:t>Not </a:t>
            </a:r>
            <a:r>
              <a:rPr kumimoji="0" sz="2100" b="0" i="0" u="none" strike="noStrike" kern="1200" cap="none" spc="-130" normalizeH="0" baseline="0" noProof="0" dirty="0">
                <a:ln>
                  <a:noFill/>
                </a:ln>
                <a:solidFill>
                  <a:prstClr val="black"/>
                </a:solidFill>
                <a:effectLst/>
                <a:uLnTx/>
                <a:uFillTx/>
                <a:latin typeface="Arial"/>
                <a:ea typeface="+mn-ea"/>
                <a:cs typeface="Arial"/>
              </a:rPr>
              <a:t>in</a:t>
            </a:r>
            <a:r>
              <a:rPr kumimoji="0" sz="2100" b="0" i="0" u="none" strike="noStrike" kern="1200" cap="none" spc="-55" normalizeH="0" baseline="0" noProof="0" dirty="0">
                <a:ln>
                  <a:noFill/>
                </a:ln>
                <a:solidFill>
                  <a:prstClr val="black"/>
                </a:solidFill>
                <a:effectLst/>
                <a:uLnTx/>
                <a:uFillTx/>
                <a:latin typeface="Arial"/>
                <a:ea typeface="+mn-ea"/>
                <a:cs typeface="Arial"/>
              </a:rPr>
              <a:t> </a:t>
            </a:r>
            <a:r>
              <a:rPr kumimoji="0" sz="2100" b="0" i="0" u="none" strike="noStrike" kern="1200" cap="none" spc="-190" normalizeH="0" baseline="0" noProof="0" dirty="0">
                <a:ln>
                  <a:noFill/>
                </a:ln>
                <a:solidFill>
                  <a:prstClr val="black"/>
                </a:solidFill>
                <a:effectLst/>
                <a:uLnTx/>
                <a:uFillTx/>
                <a:latin typeface="Arial"/>
                <a:ea typeface="+mn-ea"/>
                <a:cs typeface="Arial"/>
              </a:rPr>
              <a:t>Care</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23" name="object 23"/>
          <p:cNvSpPr txBox="1"/>
          <p:nvPr/>
        </p:nvSpPr>
        <p:spPr>
          <a:xfrm>
            <a:off x="6495496" y="4783588"/>
            <a:ext cx="1170940" cy="1642110"/>
          </a:xfrm>
          <a:prstGeom prst="rect">
            <a:avLst/>
          </a:prstGeom>
        </p:spPr>
        <p:txBody>
          <a:bodyPr vert="horz" wrap="square" lIns="0" tIns="11430" rIns="0" bIns="0" rtlCol="0">
            <a:spAutoFit/>
          </a:bodyPr>
          <a:lstStyle/>
          <a:p>
            <a:pPr marL="12700" marR="0" lvl="0" indent="0" algn="l" defTabSz="914400" rtl="0" eaLnBrk="1" fontAlgn="auto" latinLnBrk="0" hangingPunct="1">
              <a:lnSpc>
                <a:spcPct val="100000"/>
              </a:lnSpc>
              <a:spcBef>
                <a:spcPts val="90"/>
              </a:spcBef>
              <a:spcAft>
                <a:spcPts val="0"/>
              </a:spcAft>
              <a:buClrTx/>
              <a:buSzTx/>
              <a:buFontTx/>
              <a:buNone/>
              <a:tabLst/>
              <a:defRPr/>
            </a:pPr>
            <a:r>
              <a:rPr kumimoji="0" sz="2100" b="0" i="0" u="none" strike="noStrike" kern="1200" cap="none" spc="-235" normalizeH="0" baseline="0" noProof="0" dirty="0">
                <a:ln>
                  <a:noFill/>
                </a:ln>
                <a:solidFill>
                  <a:prstClr val="black"/>
                </a:solidFill>
                <a:effectLst/>
                <a:uLnTx/>
                <a:uFillTx/>
                <a:latin typeface="Arial"/>
                <a:ea typeface="+mn-ea"/>
                <a:cs typeface="Arial"/>
              </a:rPr>
              <a:t>&lt;5%</a:t>
            </a:r>
            <a:endParaRPr kumimoji="0" sz="2100" b="0" i="0" u="none" strike="noStrike" kern="1200" cap="none" spc="0" normalizeH="0" baseline="0" noProof="0">
              <a:ln>
                <a:noFill/>
              </a:ln>
              <a:solidFill>
                <a:prstClr val="black"/>
              </a:solidFill>
              <a:effectLst/>
              <a:uLnTx/>
              <a:uFillTx/>
              <a:latin typeface="Arial"/>
              <a:ea typeface="+mn-ea"/>
              <a:cs typeface="Arial"/>
            </a:endParaRPr>
          </a:p>
          <a:p>
            <a:pPr marL="12700" marR="0" lvl="0" indent="0" algn="l" defTabSz="914400" rtl="0" eaLnBrk="1" fontAlgn="auto" latinLnBrk="0" hangingPunct="1">
              <a:lnSpc>
                <a:spcPct val="100000"/>
              </a:lnSpc>
              <a:spcBef>
                <a:spcPts val="45"/>
              </a:spcBef>
              <a:spcAft>
                <a:spcPts val="0"/>
              </a:spcAft>
              <a:buClrTx/>
              <a:buSzTx/>
              <a:buFontTx/>
              <a:buNone/>
              <a:tabLst/>
              <a:defRPr/>
            </a:pPr>
            <a:r>
              <a:rPr kumimoji="0" sz="2100" b="0" i="0" u="none" strike="noStrike" kern="1200" cap="none" spc="-235" normalizeH="0" baseline="0" noProof="0" dirty="0">
                <a:ln>
                  <a:noFill/>
                </a:ln>
                <a:solidFill>
                  <a:prstClr val="black"/>
                </a:solidFill>
                <a:effectLst/>
                <a:uLnTx/>
                <a:uFillTx/>
                <a:latin typeface="Arial"/>
                <a:ea typeface="+mn-ea"/>
                <a:cs typeface="Arial"/>
              </a:rPr>
              <a:t>5%–9%</a:t>
            </a:r>
            <a:endParaRPr kumimoji="0" sz="2100" b="0" i="0" u="none" strike="noStrike" kern="1200" cap="none" spc="0" normalizeH="0" baseline="0" noProof="0">
              <a:ln>
                <a:noFill/>
              </a:ln>
              <a:solidFill>
                <a:prstClr val="black"/>
              </a:solidFill>
              <a:effectLst/>
              <a:uLnTx/>
              <a:uFillTx/>
              <a:latin typeface="Arial"/>
              <a:ea typeface="+mn-ea"/>
              <a:cs typeface="Arial"/>
            </a:endParaRPr>
          </a:p>
          <a:p>
            <a:pPr marL="12700" marR="0" lvl="0" indent="0" algn="l" defTabSz="914400" rtl="0" eaLnBrk="1" fontAlgn="auto" latinLnBrk="0" hangingPunct="1">
              <a:lnSpc>
                <a:spcPct val="100000"/>
              </a:lnSpc>
              <a:spcBef>
                <a:spcPts val="10"/>
              </a:spcBef>
              <a:spcAft>
                <a:spcPts val="0"/>
              </a:spcAft>
              <a:buClrTx/>
              <a:buSzTx/>
              <a:buFontTx/>
              <a:buNone/>
              <a:tabLst/>
              <a:defRPr/>
            </a:pPr>
            <a:r>
              <a:rPr kumimoji="0" sz="2100" b="0" i="0" u="none" strike="noStrike" kern="1200" cap="none" spc="-225" normalizeH="0" baseline="0" noProof="0" dirty="0">
                <a:ln>
                  <a:noFill/>
                </a:ln>
                <a:solidFill>
                  <a:prstClr val="black"/>
                </a:solidFill>
                <a:effectLst/>
                <a:uLnTx/>
                <a:uFillTx/>
                <a:latin typeface="Arial"/>
                <a:ea typeface="+mn-ea"/>
                <a:cs typeface="Arial"/>
              </a:rPr>
              <a:t>10%–19%</a:t>
            </a:r>
            <a:endParaRPr kumimoji="0" sz="2100" b="0" i="0" u="none" strike="noStrike" kern="1200" cap="none" spc="0" normalizeH="0" baseline="0" noProof="0">
              <a:ln>
                <a:noFill/>
              </a:ln>
              <a:solidFill>
                <a:prstClr val="black"/>
              </a:solidFill>
              <a:effectLst/>
              <a:uLnTx/>
              <a:uFillTx/>
              <a:latin typeface="Arial"/>
              <a:ea typeface="+mn-ea"/>
              <a:cs typeface="Arial"/>
            </a:endParaRPr>
          </a:p>
          <a:p>
            <a:pPr marL="12700" marR="0" lvl="0" indent="0" algn="l" defTabSz="914400" rtl="0" eaLnBrk="1" fontAlgn="auto" latinLnBrk="0" hangingPunct="1">
              <a:lnSpc>
                <a:spcPct val="100000"/>
              </a:lnSpc>
              <a:spcBef>
                <a:spcPts val="40"/>
              </a:spcBef>
              <a:spcAft>
                <a:spcPts val="0"/>
              </a:spcAft>
              <a:buClrTx/>
              <a:buSzTx/>
              <a:buFontTx/>
              <a:buNone/>
              <a:tabLst/>
              <a:defRPr/>
            </a:pPr>
            <a:r>
              <a:rPr kumimoji="0" sz="2100" b="0" i="0" u="none" strike="noStrike" kern="1200" cap="none" spc="-225" normalizeH="0" baseline="0" noProof="0" dirty="0">
                <a:ln>
                  <a:noFill/>
                </a:ln>
                <a:solidFill>
                  <a:prstClr val="black"/>
                </a:solidFill>
                <a:effectLst/>
                <a:uLnTx/>
                <a:uFillTx/>
                <a:latin typeface="Arial"/>
                <a:ea typeface="+mn-ea"/>
                <a:cs typeface="Arial"/>
              </a:rPr>
              <a:t>20%–39%</a:t>
            </a:r>
            <a:endParaRPr kumimoji="0" sz="2100" b="0" i="0" u="none" strike="noStrike" kern="1200" cap="none" spc="0" normalizeH="0" baseline="0" noProof="0">
              <a:ln>
                <a:noFill/>
              </a:ln>
              <a:solidFill>
                <a:prstClr val="black"/>
              </a:solidFill>
              <a:effectLst/>
              <a:uLnTx/>
              <a:uFillTx/>
              <a:latin typeface="Arial"/>
              <a:ea typeface="+mn-ea"/>
              <a:cs typeface="Arial"/>
            </a:endParaRPr>
          </a:p>
          <a:p>
            <a:pPr marL="12700" marR="0" lvl="0" indent="0" algn="l" defTabSz="914400" rtl="0" eaLnBrk="1" fontAlgn="auto" latinLnBrk="0" hangingPunct="1">
              <a:lnSpc>
                <a:spcPct val="100000"/>
              </a:lnSpc>
              <a:spcBef>
                <a:spcPts val="40"/>
              </a:spcBef>
              <a:spcAft>
                <a:spcPts val="0"/>
              </a:spcAft>
              <a:buClrTx/>
              <a:buSzTx/>
              <a:buFontTx/>
              <a:buNone/>
              <a:tabLst/>
              <a:defRPr/>
            </a:pPr>
            <a:r>
              <a:rPr kumimoji="0" sz="2100" b="0" i="0" u="none" strike="noStrike" kern="1200" cap="none" spc="-195" normalizeH="0" baseline="0" noProof="0" dirty="0">
                <a:ln>
                  <a:noFill/>
                </a:ln>
                <a:solidFill>
                  <a:prstClr val="black"/>
                </a:solidFill>
                <a:effectLst/>
                <a:uLnTx/>
                <a:uFillTx/>
                <a:latin typeface="Arial"/>
                <a:ea typeface="+mn-ea"/>
                <a:cs typeface="Arial"/>
              </a:rPr>
              <a:t>40</a:t>
            </a:r>
            <a:r>
              <a:rPr kumimoji="0" sz="2100" b="0" i="0" u="none" strike="noStrike" kern="1200" cap="none" spc="-285" normalizeH="0" baseline="0" noProof="0" dirty="0">
                <a:ln>
                  <a:noFill/>
                </a:ln>
                <a:solidFill>
                  <a:prstClr val="black"/>
                </a:solidFill>
                <a:effectLst/>
                <a:uLnTx/>
                <a:uFillTx/>
                <a:latin typeface="Arial"/>
                <a:ea typeface="+mn-ea"/>
                <a:cs typeface="Arial"/>
              </a:rPr>
              <a:t>%</a:t>
            </a:r>
            <a:r>
              <a:rPr kumimoji="0" sz="2100" b="0" i="0" u="none" strike="noStrike" kern="1200" cap="none" spc="-220" normalizeH="0" baseline="0" noProof="0" dirty="0">
                <a:ln>
                  <a:noFill/>
                </a:ln>
                <a:solidFill>
                  <a:prstClr val="black"/>
                </a:solidFill>
                <a:effectLst/>
                <a:uLnTx/>
                <a:uFillTx/>
                <a:latin typeface="Arial"/>
                <a:ea typeface="+mn-ea"/>
                <a:cs typeface="Arial"/>
              </a:rPr>
              <a:t>–100%</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24" name="object 24"/>
          <p:cNvSpPr/>
          <p:nvPr/>
        </p:nvSpPr>
        <p:spPr>
          <a:xfrm>
            <a:off x="6256545" y="4776476"/>
            <a:ext cx="208279" cy="285750"/>
          </a:xfrm>
          <a:custGeom>
            <a:avLst/>
            <a:gdLst/>
            <a:ahLst/>
            <a:cxnLst/>
            <a:rect l="l" t="t" r="r" b="b"/>
            <a:pathLst>
              <a:path w="208279" h="285750">
                <a:moveTo>
                  <a:pt x="0" y="0"/>
                </a:moveTo>
                <a:lnTo>
                  <a:pt x="208056" y="0"/>
                </a:lnTo>
                <a:lnTo>
                  <a:pt x="208056" y="285636"/>
                </a:lnTo>
                <a:lnTo>
                  <a:pt x="0" y="285636"/>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graphicFrame>
        <p:nvGraphicFramePr>
          <p:cNvPr id="25" name="object 25"/>
          <p:cNvGraphicFramePr>
            <a:graphicFrameLocks noGrp="1"/>
          </p:cNvGraphicFramePr>
          <p:nvPr/>
        </p:nvGraphicFramePr>
        <p:xfrm>
          <a:off x="6254741" y="4774667"/>
          <a:ext cx="208279" cy="1582892"/>
        </p:xfrm>
        <a:graphic>
          <a:graphicData uri="http://schemas.openxmlformats.org/drawingml/2006/table">
            <a:tbl>
              <a:tblPr firstRow="1" bandRow="1">
                <a:tableStyleId>{2D5ABB26-0587-4C30-8999-92F81FD0307C}</a:tableStyleId>
              </a:tblPr>
              <a:tblGrid>
                <a:gridCol w="208279">
                  <a:extLst>
                    <a:ext uri="{9D8B030D-6E8A-4147-A177-3AD203B41FA5}">
                      <a16:colId xmlns:a16="http://schemas.microsoft.com/office/drawing/2014/main" val="20000"/>
                    </a:ext>
                  </a:extLst>
                </a:gridCol>
              </a:tblGrid>
              <a:tr h="305471">
                <a:tc>
                  <a:txBody>
                    <a:bodyPr/>
                    <a:lstStyle/>
                    <a:p>
                      <a:pPr>
                        <a:lnSpc>
                          <a:spcPct val="100000"/>
                        </a:lnSpc>
                      </a:pPr>
                      <a:endParaRPr sz="1900">
                        <a:latin typeface="Times New Roman"/>
                        <a:cs typeface="Times New Roman"/>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0"/>
                  </a:ext>
                </a:extLst>
              </a:tr>
              <a:tr h="323322">
                <a:tc>
                  <a:txBody>
                    <a:bodyPr/>
                    <a:lstStyle/>
                    <a:p>
                      <a:pPr>
                        <a:lnSpc>
                          <a:spcPct val="100000"/>
                        </a:lnSpc>
                      </a:pPr>
                      <a:endParaRPr sz="2000">
                        <a:latin typeface="Times New Roman"/>
                        <a:cs typeface="Times New Roman"/>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FFFF7D"/>
                    </a:solidFill>
                  </a:tcPr>
                </a:tc>
                <a:extLst>
                  <a:ext uri="{0D108BD9-81ED-4DB2-BD59-A6C34878D82A}">
                    <a16:rowId xmlns:a16="http://schemas.microsoft.com/office/drawing/2014/main" val="10001"/>
                  </a:ext>
                </a:extLst>
              </a:tr>
              <a:tr h="323322">
                <a:tc>
                  <a:txBody>
                    <a:bodyPr/>
                    <a:lstStyle/>
                    <a:p>
                      <a:pPr>
                        <a:lnSpc>
                          <a:spcPct val="100000"/>
                        </a:lnSpc>
                      </a:pPr>
                      <a:endParaRPr sz="2000">
                        <a:latin typeface="Times New Roman"/>
                        <a:cs typeface="Times New Roman"/>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FFE600"/>
                    </a:solidFill>
                  </a:tcPr>
                </a:tc>
                <a:extLst>
                  <a:ext uri="{0D108BD9-81ED-4DB2-BD59-A6C34878D82A}">
                    <a16:rowId xmlns:a16="http://schemas.microsoft.com/office/drawing/2014/main" val="10002"/>
                  </a:ext>
                </a:extLst>
              </a:tr>
              <a:tr h="325306">
                <a:tc>
                  <a:txBody>
                    <a:bodyPr/>
                    <a:lstStyle/>
                    <a:p>
                      <a:pPr>
                        <a:lnSpc>
                          <a:spcPct val="100000"/>
                        </a:lnSpc>
                      </a:pPr>
                      <a:endParaRPr sz="2000">
                        <a:latin typeface="Times New Roman"/>
                        <a:cs typeface="Times New Roman"/>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FFAA00"/>
                    </a:solidFill>
                  </a:tcPr>
                </a:tc>
                <a:extLst>
                  <a:ext uri="{0D108BD9-81ED-4DB2-BD59-A6C34878D82A}">
                    <a16:rowId xmlns:a16="http://schemas.microsoft.com/office/drawing/2014/main" val="10003"/>
                  </a:ext>
                </a:extLst>
              </a:tr>
              <a:tr h="305471">
                <a:tc>
                  <a:txBody>
                    <a:bodyPr/>
                    <a:lstStyle/>
                    <a:p>
                      <a:pPr>
                        <a:lnSpc>
                          <a:spcPct val="100000"/>
                        </a:lnSpc>
                      </a:pPr>
                      <a:endParaRPr sz="1900">
                        <a:latin typeface="Times New Roman"/>
                        <a:cs typeface="Times New Roman"/>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FF7800"/>
                    </a:solidFill>
                  </a:tcPr>
                </a:tc>
                <a:extLst>
                  <a:ext uri="{0D108BD9-81ED-4DB2-BD59-A6C34878D82A}">
                    <a16:rowId xmlns:a16="http://schemas.microsoft.com/office/drawing/2014/main" val="10004"/>
                  </a:ext>
                </a:extLst>
              </a:tr>
            </a:tbl>
          </a:graphicData>
        </a:graphic>
      </p:graphicFrame>
      <p:sp>
        <p:nvSpPr>
          <p:cNvPr id="26" name="object 26"/>
          <p:cNvSpPr txBox="1">
            <a:spLocks noGrp="1"/>
          </p:cNvSpPr>
          <p:nvPr>
            <p:ph type="title"/>
          </p:nvPr>
        </p:nvSpPr>
        <p:spPr>
          <a:xfrm>
            <a:off x="-33375" y="0"/>
            <a:ext cx="1986914" cy="391160"/>
          </a:xfrm>
          <a:prstGeom prst="rect">
            <a:avLst/>
          </a:prstGeom>
        </p:spPr>
        <p:txBody>
          <a:bodyPr vert="horz" wrap="square" lIns="0" tIns="12700" rIns="0" bIns="0" rtlCol="0">
            <a:spAutoFit/>
          </a:bodyPr>
          <a:lstStyle/>
          <a:p>
            <a:pPr marL="12700">
              <a:lnSpc>
                <a:spcPct val="100000"/>
              </a:lnSpc>
              <a:spcBef>
                <a:spcPts val="100"/>
              </a:spcBef>
            </a:pPr>
            <a:r>
              <a:rPr sz="2400" b="1" i="1" spc="-10" dirty="0">
                <a:solidFill>
                  <a:srgbClr val="000000"/>
                </a:solidFill>
                <a:latin typeface="Calibri"/>
                <a:cs typeface="Calibri"/>
              </a:rPr>
              <a:t>PWH</a:t>
            </a:r>
            <a:r>
              <a:rPr sz="2400" b="0" spc="-10" dirty="0">
                <a:solidFill>
                  <a:srgbClr val="000000"/>
                </a:solidFill>
                <a:latin typeface="Calibri"/>
                <a:cs typeface="Calibri"/>
              </a:rPr>
              <a:t>–PBC</a:t>
            </a:r>
            <a:r>
              <a:rPr sz="2400" b="0" spc="-50" dirty="0">
                <a:solidFill>
                  <a:srgbClr val="000000"/>
                </a:solidFill>
                <a:latin typeface="Calibri"/>
                <a:cs typeface="Calibri"/>
              </a:rPr>
              <a:t> </a:t>
            </a:r>
            <a:r>
              <a:rPr sz="2400" b="0" spc="-5" dirty="0">
                <a:solidFill>
                  <a:srgbClr val="000000"/>
                </a:solidFill>
                <a:latin typeface="Calibri"/>
                <a:cs typeface="Calibri"/>
              </a:rPr>
              <a:t>2021</a:t>
            </a:r>
            <a:endParaRPr sz="2400">
              <a:latin typeface="Calibri"/>
              <a:cs typeface="Calibri"/>
            </a:endParaRPr>
          </a:p>
        </p:txBody>
      </p:sp>
      <p:sp>
        <p:nvSpPr>
          <p:cNvPr id="27" name="object 27"/>
          <p:cNvSpPr txBox="1"/>
          <p:nvPr/>
        </p:nvSpPr>
        <p:spPr>
          <a:xfrm>
            <a:off x="44348" y="293241"/>
            <a:ext cx="183197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1" u="none" strike="noStrike" kern="1200" cap="none" spc="-5" normalizeH="0" baseline="0" noProof="0" dirty="0">
                <a:ln>
                  <a:noFill/>
                </a:ln>
                <a:solidFill>
                  <a:prstClr val="black"/>
                </a:solidFill>
                <a:effectLst/>
                <a:uLnTx/>
                <a:uFillTx/>
                <a:latin typeface="Calibri"/>
                <a:ea typeface="+mn-ea"/>
                <a:cs typeface="Calibri"/>
              </a:rPr>
              <a:t>Suppressed</a:t>
            </a:r>
            <a:r>
              <a:rPr kumimoji="0" sz="2400" b="1" i="1" u="none" strike="noStrike" kern="1200" cap="none" spc="-85" normalizeH="0" baseline="0" noProof="0" dirty="0">
                <a:ln>
                  <a:noFill/>
                </a:ln>
                <a:solidFill>
                  <a:prstClr val="black"/>
                </a:solidFill>
                <a:effectLst/>
                <a:uLnTx/>
                <a:uFillTx/>
                <a:latin typeface="Calibri"/>
                <a:ea typeface="+mn-ea"/>
                <a:cs typeface="Calibri"/>
              </a:rPr>
              <a:t> </a:t>
            </a:r>
            <a:r>
              <a:rPr kumimoji="0" sz="2400" b="1" i="1" u="none" strike="noStrike" kern="1200" cap="none" spc="-5" normalizeH="0" baseline="0" noProof="0" dirty="0">
                <a:ln>
                  <a:noFill/>
                </a:ln>
                <a:solidFill>
                  <a:prstClr val="black"/>
                </a:solidFill>
                <a:effectLst/>
                <a:uLnTx/>
                <a:uFillTx/>
                <a:latin typeface="Calibri"/>
                <a:ea typeface="+mn-ea"/>
                <a:cs typeface="Calibri"/>
              </a:rPr>
              <a:t>VL</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28" name="object 28"/>
          <p:cNvSpPr txBox="1"/>
          <p:nvPr/>
        </p:nvSpPr>
        <p:spPr>
          <a:xfrm>
            <a:off x="6017888" y="0"/>
            <a:ext cx="1986914" cy="756920"/>
          </a:xfrm>
          <a:prstGeom prst="rect">
            <a:avLst/>
          </a:prstGeom>
        </p:spPr>
        <p:txBody>
          <a:bodyPr vert="horz" wrap="square" lIns="0" tIns="12700" rIns="0" bIns="0" rtlCol="0">
            <a:spAutoFit/>
          </a:bodyPr>
          <a:lstStyle/>
          <a:p>
            <a:pPr marL="0" marR="0" lvl="0" indent="0" algn="ctr" defTabSz="914400" rtl="0" eaLnBrk="1" fontAlgn="auto" latinLnBrk="0" hangingPunct="1">
              <a:lnSpc>
                <a:spcPct val="100000"/>
              </a:lnSpc>
              <a:spcBef>
                <a:spcPts val="100"/>
              </a:spcBef>
              <a:spcAft>
                <a:spcPts val="0"/>
              </a:spcAft>
              <a:buClrTx/>
              <a:buSzTx/>
              <a:buFontTx/>
              <a:buNone/>
              <a:tabLst/>
              <a:defRPr/>
            </a:pPr>
            <a:r>
              <a:rPr kumimoji="0" sz="2400" b="1" i="1" u="none" strike="noStrike" kern="1200" cap="none" spc="-10" normalizeH="0" baseline="0" noProof="0" dirty="0">
                <a:ln>
                  <a:noFill/>
                </a:ln>
                <a:solidFill>
                  <a:prstClr val="black"/>
                </a:solidFill>
                <a:effectLst/>
                <a:uLnTx/>
                <a:uFillTx/>
                <a:latin typeface="Calibri"/>
                <a:ea typeface="+mn-ea"/>
                <a:cs typeface="Calibri"/>
              </a:rPr>
              <a:t>PWH</a:t>
            </a:r>
            <a:r>
              <a:rPr kumimoji="0" sz="2400" b="1" i="0" u="none" strike="noStrike" kern="1200" cap="none" spc="-10" normalizeH="0" baseline="0" noProof="0" dirty="0">
                <a:ln>
                  <a:noFill/>
                </a:ln>
                <a:solidFill>
                  <a:prstClr val="black"/>
                </a:solidFill>
                <a:effectLst/>
                <a:uLnTx/>
                <a:uFillTx/>
                <a:latin typeface="Calibri"/>
                <a:ea typeface="+mn-ea"/>
                <a:cs typeface="Calibri"/>
              </a:rPr>
              <a:t>–PBC</a:t>
            </a:r>
            <a:r>
              <a:rPr kumimoji="0" sz="2400" b="1" i="0" u="none" strike="noStrike" kern="1200" cap="none" spc="-50" normalizeH="0" baseline="0" noProof="0" dirty="0">
                <a:ln>
                  <a:noFill/>
                </a:ln>
                <a:solidFill>
                  <a:prstClr val="black"/>
                </a:solidFill>
                <a:effectLst/>
                <a:uLnTx/>
                <a:uFillTx/>
                <a:latin typeface="Calibri"/>
                <a:ea typeface="+mn-ea"/>
                <a:cs typeface="Calibri"/>
              </a:rPr>
              <a:t> </a:t>
            </a:r>
            <a:r>
              <a:rPr kumimoji="0" sz="2400" b="1" i="0" u="none" strike="noStrike" kern="1200" cap="none" spc="-5" normalizeH="0" baseline="0" noProof="0" dirty="0">
                <a:ln>
                  <a:noFill/>
                </a:ln>
                <a:solidFill>
                  <a:prstClr val="black"/>
                </a:solidFill>
                <a:effectLst/>
                <a:uLnTx/>
                <a:uFillTx/>
                <a:latin typeface="Calibri"/>
                <a:ea typeface="+mn-ea"/>
                <a:cs typeface="Calibri"/>
              </a:rPr>
              <a:t>2021</a:t>
            </a:r>
            <a:endParaRPr kumimoji="0" sz="2400" b="0" i="0" u="none" strike="noStrike" kern="1200" cap="none" spc="0" normalizeH="0" baseline="0" noProof="0">
              <a:ln>
                <a:noFill/>
              </a:ln>
              <a:solidFill>
                <a:prstClr val="black"/>
              </a:solidFill>
              <a:effectLst/>
              <a:uLnTx/>
              <a:uFillTx/>
              <a:latin typeface="Calibri"/>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sz="2400" b="1" i="1" u="none" strike="noStrike" kern="1200" cap="none" spc="-20" normalizeH="0" baseline="0" noProof="0" dirty="0">
                <a:ln>
                  <a:noFill/>
                </a:ln>
                <a:solidFill>
                  <a:prstClr val="black"/>
                </a:solidFill>
                <a:effectLst/>
                <a:uLnTx/>
                <a:uFillTx/>
                <a:latin typeface="Calibri"/>
                <a:ea typeface="+mn-ea"/>
                <a:cs typeface="Calibri"/>
              </a:rPr>
              <a:t>NOT </a:t>
            </a:r>
            <a:r>
              <a:rPr kumimoji="0" sz="2400" b="1" i="1" u="none" strike="noStrike" kern="1200" cap="none" spc="-5" normalizeH="0" baseline="0" noProof="0" dirty="0">
                <a:ln>
                  <a:noFill/>
                </a:ln>
                <a:solidFill>
                  <a:prstClr val="black"/>
                </a:solidFill>
                <a:effectLst/>
                <a:uLnTx/>
                <a:uFillTx/>
                <a:latin typeface="Calibri"/>
                <a:ea typeface="+mn-ea"/>
                <a:cs typeface="Calibri"/>
              </a:rPr>
              <a:t>in</a:t>
            </a:r>
            <a:r>
              <a:rPr kumimoji="0" sz="2400" b="1" i="1" u="none" strike="noStrike" kern="1200" cap="none" spc="-35" normalizeH="0" baseline="0" noProof="0" dirty="0">
                <a:ln>
                  <a:noFill/>
                </a:ln>
                <a:solidFill>
                  <a:prstClr val="black"/>
                </a:solidFill>
                <a:effectLst/>
                <a:uLnTx/>
                <a:uFillTx/>
                <a:latin typeface="Calibri"/>
                <a:ea typeface="+mn-ea"/>
                <a:cs typeface="Calibri"/>
              </a:rPr>
              <a:t> </a:t>
            </a:r>
            <a:r>
              <a:rPr kumimoji="0" sz="2400" b="1" i="1" u="none" strike="noStrike" kern="1200" cap="none" spc="-5" normalizeH="0" baseline="0" noProof="0" dirty="0">
                <a:ln>
                  <a:noFill/>
                </a:ln>
                <a:solidFill>
                  <a:prstClr val="black"/>
                </a:solidFill>
                <a:effectLst/>
                <a:uLnTx/>
                <a:uFillTx/>
                <a:latin typeface="Calibri"/>
                <a:ea typeface="+mn-ea"/>
                <a:cs typeface="Calibri"/>
              </a:rPr>
              <a:t>CARE</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29" name="object 29"/>
          <p:cNvSpPr txBox="1"/>
          <p:nvPr/>
        </p:nvSpPr>
        <p:spPr>
          <a:xfrm>
            <a:off x="369124" y="3137861"/>
            <a:ext cx="1160780" cy="574040"/>
          </a:xfrm>
          <a:prstGeom prst="rect">
            <a:avLst/>
          </a:prstGeom>
        </p:spPr>
        <p:txBody>
          <a:bodyPr vert="horz" wrap="square" lIns="0" tIns="12700" rIns="0" bIns="0" rtlCol="0">
            <a:spAutoFit/>
          </a:bodyPr>
          <a:lstStyle/>
          <a:p>
            <a:pPr marL="108585" marR="5080" lvl="0" indent="-9652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0" normalizeH="0" baseline="0" noProof="0" dirty="0">
                <a:ln>
                  <a:noFill/>
                </a:ln>
                <a:solidFill>
                  <a:srgbClr val="FF0000"/>
                </a:solidFill>
                <a:effectLst/>
                <a:uLnTx/>
                <a:uFillTx/>
                <a:latin typeface="Calibri"/>
                <a:ea typeface="+mn-ea"/>
                <a:cs typeface="Calibri"/>
              </a:rPr>
              <a:t>Belle</a:t>
            </a:r>
            <a:r>
              <a:rPr kumimoji="0" sz="1800" b="1" i="0" u="none" strike="noStrike" kern="1200" cap="none" spc="-105" normalizeH="0" baseline="0" noProof="0" dirty="0">
                <a:ln>
                  <a:noFill/>
                </a:ln>
                <a:solidFill>
                  <a:srgbClr val="FF0000"/>
                </a:solidFill>
                <a:effectLst/>
                <a:uLnTx/>
                <a:uFillTx/>
                <a:latin typeface="Calibri"/>
                <a:ea typeface="+mn-ea"/>
                <a:cs typeface="Calibri"/>
              </a:rPr>
              <a:t> </a:t>
            </a:r>
            <a:r>
              <a:rPr kumimoji="0" sz="1800" b="1" i="0" u="none" strike="noStrike" kern="1200" cap="none" spc="0" normalizeH="0" baseline="0" noProof="0" dirty="0">
                <a:ln>
                  <a:noFill/>
                </a:ln>
                <a:solidFill>
                  <a:srgbClr val="FF0000"/>
                </a:solidFill>
                <a:effectLst/>
                <a:uLnTx/>
                <a:uFillTx/>
                <a:latin typeface="Calibri"/>
                <a:ea typeface="+mn-ea"/>
                <a:cs typeface="Calibri"/>
              </a:rPr>
              <a:t>Glade,  South</a:t>
            </a:r>
            <a:r>
              <a:rPr kumimoji="0" sz="1800" b="1" i="0" u="none" strike="noStrike" kern="1200" cap="none" spc="-55" normalizeH="0" baseline="0" noProof="0" dirty="0">
                <a:ln>
                  <a:noFill/>
                </a:ln>
                <a:solidFill>
                  <a:srgbClr val="FF0000"/>
                </a:solidFill>
                <a:effectLst/>
                <a:uLnTx/>
                <a:uFillTx/>
                <a:latin typeface="Calibri"/>
                <a:ea typeface="+mn-ea"/>
                <a:cs typeface="Calibri"/>
              </a:rPr>
              <a:t> </a:t>
            </a:r>
            <a:r>
              <a:rPr kumimoji="0" sz="1800" b="1" i="0" u="none" strike="noStrike" kern="1200" cap="none" spc="-15" normalizeH="0" baseline="0" noProof="0" dirty="0">
                <a:ln>
                  <a:noFill/>
                </a:ln>
                <a:solidFill>
                  <a:srgbClr val="FF0000"/>
                </a:solidFill>
                <a:effectLst/>
                <a:uLnTx/>
                <a:uFillTx/>
                <a:latin typeface="Calibri"/>
                <a:ea typeface="+mn-ea"/>
                <a:cs typeface="Calibri"/>
              </a:rPr>
              <a:t>Bay</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0" name="object 30"/>
          <p:cNvSpPr txBox="1"/>
          <p:nvPr/>
        </p:nvSpPr>
        <p:spPr>
          <a:xfrm>
            <a:off x="6889253" y="2948580"/>
            <a:ext cx="1160780" cy="574040"/>
          </a:xfrm>
          <a:prstGeom prst="rect">
            <a:avLst/>
          </a:prstGeom>
        </p:spPr>
        <p:txBody>
          <a:bodyPr vert="horz" wrap="square" lIns="0" tIns="12700" rIns="0" bIns="0" rtlCol="0">
            <a:spAutoFit/>
          </a:bodyPr>
          <a:lstStyle/>
          <a:p>
            <a:pPr marL="108585" marR="5080" lvl="0" indent="-9652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0" normalizeH="0" baseline="0" noProof="0" dirty="0">
                <a:ln>
                  <a:noFill/>
                </a:ln>
                <a:solidFill>
                  <a:prstClr val="black"/>
                </a:solidFill>
                <a:effectLst/>
                <a:uLnTx/>
                <a:uFillTx/>
                <a:latin typeface="Calibri"/>
                <a:ea typeface="+mn-ea"/>
                <a:cs typeface="Calibri"/>
              </a:rPr>
              <a:t>Belle</a:t>
            </a:r>
            <a:r>
              <a:rPr kumimoji="0" sz="1800" b="1" i="0" u="none" strike="noStrike" kern="1200" cap="none" spc="-105" normalizeH="0" baseline="0" noProof="0" dirty="0">
                <a:ln>
                  <a:noFill/>
                </a:ln>
                <a:solidFill>
                  <a:prstClr val="black"/>
                </a:solidFill>
                <a:effectLst/>
                <a:uLnTx/>
                <a:uFillTx/>
                <a:latin typeface="Calibri"/>
                <a:ea typeface="+mn-ea"/>
                <a:cs typeface="Calibri"/>
              </a:rPr>
              <a:t> </a:t>
            </a:r>
            <a:r>
              <a:rPr kumimoji="0" sz="1800" b="1" i="0" u="none" strike="noStrike" kern="1200" cap="none" spc="0" normalizeH="0" baseline="0" noProof="0" dirty="0">
                <a:ln>
                  <a:noFill/>
                </a:ln>
                <a:solidFill>
                  <a:prstClr val="black"/>
                </a:solidFill>
                <a:effectLst/>
                <a:uLnTx/>
                <a:uFillTx/>
                <a:latin typeface="Calibri"/>
                <a:ea typeface="+mn-ea"/>
                <a:cs typeface="Calibri"/>
              </a:rPr>
              <a:t>Glade,  South</a:t>
            </a:r>
            <a:r>
              <a:rPr kumimoji="0" sz="1800" b="1" i="0" u="none" strike="noStrike" kern="1200" cap="none" spc="-55" normalizeH="0" baseline="0" noProof="0" dirty="0">
                <a:ln>
                  <a:noFill/>
                </a:ln>
                <a:solidFill>
                  <a:prstClr val="black"/>
                </a:solidFill>
                <a:effectLst/>
                <a:uLnTx/>
                <a:uFillTx/>
                <a:latin typeface="Calibri"/>
                <a:ea typeface="+mn-ea"/>
                <a:cs typeface="Calibri"/>
              </a:rPr>
              <a:t> </a:t>
            </a:r>
            <a:r>
              <a:rPr kumimoji="0" sz="1800" b="1" i="0" u="none" strike="noStrike" kern="1200" cap="none" spc="-15" normalizeH="0" baseline="0" noProof="0" dirty="0">
                <a:ln>
                  <a:noFill/>
                </a:ln>
                <a:solidFill>
                  <a:prstClr val="black"/>
                </a:solidFill>
                <a:effectLst/>
                <a:uLnTx/>
                <a:uFillTx/>
                <a:latin typeface="Calibri"/>
                <a:ea typeface="+mn-ea"/>
                <a:cs typeface="Calibri"/>
              </a:rPr>
              <a:t>Bay</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2469465440"/>
      </p:ext>
    </p:extLst>
  </p:cSld>
  <p:clrMapOvr>
    <a:masterClrMapping/>
  </p:clrMapOvr>
  <p:timing>
    <p:tnLst>
      <p:par>
        <p:cTn id="1" dur="indefinite" restart="never" nodeType="tmRoot"/>
      </p:par>
    </p:tn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1049000" y="6110546"/>
            <a:ext cx="724961" cy="505267"/>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lang="en-US" sz="3200" spc="-10" dirty="0" smtClean="0">
                <a:solidFill>
                  <a:srgbClr val="FFFFFF"/>
                </a:solidFill>
                <a:latin typeface="Arial"/>
                <a:cs typeface="Arial"/>
              </a:rPr>
              <a:t>263</a:t>
            </a:r>
            <a:endParaRPr kumimoji="0" sz="3200" b="0" i="0" u="none" strike="noStrike" kern="1200" cap="none" spc="0" normalizeH="0" baseline="0" noProof="0" dirty="0">
              <a:ln>
                <a:noFill/>
              </a:ln>
              <a:solidFill>
                <a:prstClr val="black"/>
              </a:solidFill>
              <a:effectLst/>
              <a:uLnTx/>
              <a:uFillTx/>
              <a:latin typeface="Arial"/>
              <a:ea typeface="+mn-ea"/>
              <a:cs typeface="Arial"/>
            </a:endParaRPr>
          </a:p>
        </p:txBody>
      </p:sp>
      <p:sp>
        <p:nvSpPr>
          <p:cNvPr id="3" name="object 3"/>
          <p:cNvSpPr txBox="1"/>
          <p:nvPr/>
        </p:nvSpPr>
        <p:spPr>
          <a:xfrm>
            <a:off x="916939" y="1354328"/>
            <a:ext cx="149860"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800" b="0" i="0" u="none" strike="noStrike" kern="1200" cap="none" spc="-5" normalizeH="0" baseline="0" noProof="0" dirty="0">
                <a:ln>
                  <a:noFill/>
                </a:ln>
                <a:solidFill>
                  <a:prstClr val="black"/>
                </a:solidFill>
                <a:effectLst/>
                <a:uLnTx/>
                <a:uFillTx/>
                <a:latin typeface="Arial"/>
                <a:ea typeface="+mn-ea"/>
                <a:cs typeface="Arial"/>
              </a:rPr>
              <a:t>•</a:t>
            </a:r>
            <a:endParaRPr kumimoji="0" sz="2800" b="0" i="0" u="none" strike="noStrike" kern="1200" cap="none" spc="0" normalizeH="0" baseline="0" noProof="0">
              <a:ln>
                <a:noFill/>
              </a:ln>
              <a:solidFill>
                <a:prstClr val="black"/>
              </a:solidFill>
              <a:effectLst/>
              <a:uLnTx/>
              <a:uFillTx/>
              <a:latin typeface="Arial"/>
              <a:ea typeface="+mn-ea"/>
              <a:cs typeface="Arial"/>
            </a:endParaRPr>
          </a:p>
        </p:txBody>
      </p:sp>
      <p:sp>
        <p:nvSpPr>
          <p:cNvPr id="4" name="object 4"/>
          <p:cNvSpPr txBox="1">
            <a:spLocks noGrp="1"/>
          </p:cNvSpPr>
          <p:nvPr>
            <p:ph type="title"/>
          </p:nvPr>
        </p:nvSpPr>
        <p:spPr>
          <a:xfrm>
            <a:off x="80219" y="395330"/>
            <a:ext cx="12029440" cy="636905"/>
          </a:xfrm>
          <a:prstGeom prst="rect">
            <a:avLst/>
          </a:prstGeom>
        </p:spPr>
        <p:txBody>
          <a:bodyPr vert="horz" wrap="square" lIns="0" tIns="13970" rIns="0" bIns="0" rtlCol="0">
            <a:spAutoFit/>
          </a:bodyPr>
          <a:lstStyle/>
          <a:p>
            <a:pPr marL="12700">
              <a:lnSpc>
                <a:spcPct val="100000"/>
              </a:lnSpc>
              <a:spcBef>
                <a:spcPts val="110"/>
              </a:spcBef>
              <a:tabLst>
                <a:tab pos="1970405" algn="l"/>
              </a:tabLst>
            </a:pPr>
            <a:r>
              <a:rPr sz="3800" spc="-35" dirty="0"/>
              <a:t>Palm</a:t>
            </a:r>
            <a:r>
              <a:rPr sz="3800" spc="-105" dirty="0"/>
              <a:t> </a:t>
            </a:r>
            <a:r>
              <a:rPr sz="3800" spc="-20" dirty="0"/>
              <a:t>Bch	</a:t>
            </a:r>
            <a:r>
              <a:rPr sz="3800" dirty="0">
                <a:solidFill>
                  <a:srgbClr val="000000"/>
                </a:solidFill>
              </a:rPr>
              <a:t>5 </a:t>
            </a:r>
            <a:r>
              <a:rPr sz="3800" spc="-105" dirty="0">
                <a:solidFill>
                  <a:srgbClr val="000000"/>
                </a:solidFill>
              </a:rPr>
              <a:t>yr-</a:t>
            </a:r>
            <a:r>
              <a:rPr sz="4000" i="1" spc="-105" dirty="0">
                <a:solidFill>
                  <a:srgbClr val="000000"/>
                </a:solidFill>
                <a:latin typeface="Calibri Light"/>
                <a:cs typeface="Calibri Light"/>
              </a:rPr>
              <a:t>Trends</a:t>
            </a:r>
            <a:r>
              <a:rPr sz="3800" spc="-105" dirty="0"/>
              <a:t>: </a:t>
            </a:r>
            <a:r>
              <a:rPr sz="3800" spc="-35" dirty="0"/>
              <a:t>PWH/New </a:t>
            </a:r>
            <a:r>
              <a:rPr sz="3800" spc="-70" dirty="0"/>
              <a:t>HIV-</a:t>
            </a:r>
            <a:r>
              <a:rPr sz="4000" i="1" spc="-70" dirty="0">
                <a:solidFill>
                  <a:srgbClr val="000000"/>
                </a:solidFill>
                <a:latin typeface="Calibri Light"/>
                <a:cs typeface="Calibri Light"/>
              </a:rPr>
              <a:t>Not </a:t>
            </a:r>
            <a:r>
              <a:rPr sz="4000" i="1" spc="-50" dirty="0">
                <a:solidFill>
                  <a:srgbClr val="000000"/>
                </a:solidFill>
                <a:latin typeface="Calibri Light"/>
                <a:cs typeface="Calibri Light"/>
              </a:rPr>
              <a:t>in </a:t>
            </a:r>
            <a:r>
              <a:rPr sz="4000" i="1" spc="-95" dirty="0">
                <a:solidFill>
                  <a:srgbClr val="000000"/>
                </a:solidFill>
                <a:latin typeface="Calibri Light"/>
                <a:cs typeface="Calibri Light"/>
              </a:rPr>
              <a:t>Care</a:t>
            </a:r>
            <a:r>
              <a:rPr sz="3800" spc="-95" dirty="0">
                <a:solidFill>
                  <a:srgbClr val="000000"/>
                </a:solidFill>
              </a:rPr>
              <a:t>, </a:t>
            </a:r>
            <a:r>
              <a:rPr sz="3800" spc="-20" dirty="0">
                <a:solidFill>
                  <a:srgbClr val="000000"/>
                </a:solidFill>
              </a:rPr>
              <a:t>No </a:t>
            </a:r>
            <a:r>
              <a:rPr sz="3800" spc="-35" dirty="0">
                <a:solidFill>
                  <a:srgbClr val="000000"/>
                </a:solidFill>
              </a:rPr>
              <a:t>Viral</a:t>
            </a:r>
            <a:r>
              <a:rPr sz="3800" spc="-320" dirty="0">
                <a:solidFill>
                  <a:srgbClr val="000000"/>
                </a:solidFill>
              </a:rPr>
              <a:t> </a:t>
            </a:r>
            <a:r>
              <a:rPr sz="3800" spc="-25" dirty="0">
                <a:solidFill>
                  <a:srgbClr val="000000"/>
                </a:solidFill>
              </a:rPr>
              <a:t>load</a:t>
            </a:r>
            <a:endParaRPr sz="3800">
              <a:latin typeface="Calibri Light"/>
              <a:cs typeface="Calibri Light"/>
            </a:endParaRPr>
          </a:p>
        </p:txBody>
      </p:sp>
      <p:sp>
        <p:nvSpPr>
          <p:cNvPr id="5" name="object 5"/>
          <p:cNvSpPr/>
          <p:nvPr/>
        </p:nvSpPr>
        <p:spPr>
          <a:xfrm>
            <a:off x="1685544" y="3020567"/>
            <a:ext cx="3194685" cy="0"/>
          </a:xfrm>
          <a:custGeom>
            <a:avLst/>
            <a:gdLst/>
            <a:ahLst/>
            <a:cxnLst/>
            <a:rect l="l" t="t" r="r" b="b"/>
            <a:pathLst>
              <a:path w="3194685">
                <a:moveTo>
                  <a:pt x="0" y="0"/>
                </a:moveTo>
                <a:lnTo>
                  <a:pt x="31943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1685544" y="2827020"/>
            <a:ext cx="3194685" cy="0"/>
          </a:xfrm>
          <a:custGeom>
            <a:avLst/>
            <a:gdLst/>
            <a:ahLst/>
            <a:cxnLst/>
            <a:rect l="l" t="t" r="r" b="b"/>
            <a:pathLst>
              <a:path w="3194685">
                <a:moveTo>
                  <a:pt x="0" y="0"/>
                </a:moveTo>
                <a:lnTo>
                  <a:pt x="31943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1685544" y="2633472"/>
            <a:ext cx="3194685" cy="0"/>
          </a:xfrm>
          <a:custGeom>
            <a:avLst/>
            <a:gdLst/>
            <a:ahLst/>
            <a:cxnLst/>
            <a:rect l="l" t="t" r="r" b="b"/>
            <a:pathLst>
              <a:path w="3194685">
                <a:moveTo>
                  <a:pt x="0" y="0"/>
                </a:moveTo>
                <a:lnTo>
                  <a:pt x="31943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1685544" y="2439923"/>
            <a:ext cx="3194685" cy="0"/>
          </a:xfrm>
          <a:custGeom>
            <a:avLst/>
            <a:gdLst/>
            <a:ahLst/>
            <a:cxnLst/>
            <a:rect l="l" t="t" r="r" b="b"/>
            <a:pathLst>
              <a:path w="3194685">
                <a:moveTo>
                  <a:pt x="0" y="0"/>
                </a:moveTo>
                <a:lnTo>
                  <a:pt x="31943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1685544" y="2246376"/>
            <a:ext cx="3194685" cy="0"/>
          </a:xfrm>
          <a:custGeom>
            <a:avLst/>
            <a:gdLst/>
            <a:ahLst/>
            <a:cxnLst/>
            <a:rect l="l" t="t" r="r" b="b"/>
            <a:pathLst>
              <a:path w="3194685">
                <a:moveTo>
                  <a:pt x="0" y="0"/>
                </a:moveTo>
                <a:lnTo>
                  <a:pt x="31943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1685544" y="2052827"/>
            <a:ext cx="3194685" cy="0"/>
          </a:xfrm>
          <a:custGeom>
            <a:avLst/>
            <a:gdLst/>
            <a:ahLst/>
            <a:cxnLst/>
            <a:rect l="l" t="t" r="r" b="b"/>
            <a:pathLst>
              <a:path w="3194685">
                <a:moveTo>
                  <a:pt x="0" y="0"/>
                </a:moveTo>
                <a:lnTo>
                  <a:pt x="31943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1685544" y="1860804"/>
            <a:ext cx="3194685" cy="0"/>
          </a:xfrm>
          <a:custGeom>
            <a:avLst/>
            <a:gdLst/>
            <a:ahLst/>
            <a:cxnLst/>
            <a:rect l="l" t="t" r="r" b="b"/>
            <a:pathLst>
              <a:path w="3194685">
                <a:moveTo>
                  <a:pt x="0" y="0"/>
                </a:moveTo>
                <a:lnTo>
                  <a:pt x="31943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1685544" y="3214116"/>
            <a:ext cx="3194685" cy="0"/>
          </a:xfrm>
          <a:custGeom>
            <a:avLst/>
            <a:gdLst/>
            <a:ahLst/>
            <a:cxnLst/>
            <a:rect l="l" t="t" r="r" b="b"/>
            <a:pathLst>
              <a:path w="3194685">
                <a:moveTo>
                  <a:pt x="0" y="0"/>
                </a:moveTo>
                <a:lnTo>
                  <a:pt x="31943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2004822" y="2091689"/>
            <a:ext cx="2555875" cy="387350"/>
          </a:xfrm>
          <a:custGeom>
            <a:avLst/>
            <a:gdLst/>
            <a:ahLst/>
            <a:cxnLst/>
            <a:rect l="l" t="t" r="r" b="b"/>
            <a:pathLst>
              <a:path w="2555875" h="387350">
                <a:moveTo>
                  <a:pt x="0" y="0"/>
                </a:moveTo>
                <a:lnTo>
                  <a:pt x="638556" y="77724"/>
                </a:lnTo>
                <a:lnTo>
                  <a:pt x="1278636" y="115823"/>
                </a:lnTo>
                <a:lnTo>
                  <a:pt x="1917192" y="387096"/>
                </a:lnTo>
                <a:lnTo>
                  <a:pt x="2555748" y="155448"/>
                </a:lnTo>
              </a:path>
            </a:pathLst>
          </a:custGeom>
          <a:ln w="28574">
            <a:solidFill>
              <a:srgbClr val="ED7D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txBox="1"/>
          <p:nvPr/>
        </p:nvSpPr>
        <p:spPr>
          <a:xfrm>
            <a:off x="1869690" y="1812428"/>
            <a:ext cx="269875" cy="19367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100" b="0" i="0" u="none" strike="noStrike" kern="1200" cap="none" spc="0" normalizeH="0" baseline="0" noProof="0" dirty="0">
                <a:ln>
                  <a:noFill/>
                </a:ln>
                <a:solidFill>
                  <a:srgbClr val="3E3E3E"/>
                </a:solidFill>
                <a:effectLst/>
                <a:uLnTx/>
                <a:uFillTx/>
                <a:latin typeface="Calibri"/>
                <a:ea typeface="+mn-ea"/>
                <a:cs typeface="Calibri"/>
              </a:rPr>
              <a:t>29%</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15" name="object 15"/>
          <p:cNvSpPr txBox="1"/>
          <p:nvPr/>
        </p:nvSpPr>
        <p:spPr>
          <a:xfrm>
            <a:off x="2508618" y="1889823"/>
            <a:ext cx="269875" cy="19367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100" b="0" i="0" u="none" strike="noStrike" kern="1200" cap="none" spc="0" normalizeH="0" baseline="0" noProof="0" dirty="0">
                <a:ln>
                  <a:noFill/>
                </a:ln>
                <a:solidFill>
                  <a:srgbClr val="3E3E3E"/>
                </a:solidFill>
                <a:effectLst/>
                <a:uLnTx/>
                <a:uFillTx/>
                <a:latin typeface="Calibri"/>
                <a:ea typeface="+mn-ea"/>
                <a:cs typeface="Calibri"/>
              </a:rPr>
              <a:t>27%</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16" name="object 16"/>
          <p:cNvSpPr txBox="1"/>
          <p:nvPr/>
        </p:nvSpPr>
        <p:spPr>
          <a:xfrm>
            <a:off x="3147545" y="1928520"/>
            <a:ext cx="269875" cy="19367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100" b="0" i="0" u="none" strike="noStrike" kern="1200" cap="none" spc="0" normalizeH="0" baseline="0" noProof="0" dirty="0">
                <a:ln>
                  <a:noFill/>
                </a:ln>
                <a:solidFill>
                  <a:srgbClr val="3E3E3E"/>
                </a:solidFill>
                <a:effectLst/>
                <a:uLnTx/>
                <a:uFillTx/>
                <a:latin typeface="Calibri"/>
                <a:ea typeface="+mn-ea"/>
                <a:cs typeface="Calibri"/>
              </a:rPr>
              <a:t>26%</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17" name="object 17"/>
          <p:cNvSpPr txBox="1"/>
          <p:nvPr/>
        </p:nvSpPr>
        <p:spPr>
          <a:xfrm>
            <a:off x="3786473" y="2199262"/>
            <a:ext cx="269875" cy="19367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100" b="0" i="0" u="none" strike="noStrike" kern="1200" cap="none" spc="0" normalizeH="0" baseline="0" noProof="0" dirty="0">
                <a:ln>
                  <a:noFill/>
                </a:ln>
                <a:solidFill>
                  <a:srgbClr val="3E3E3E"/>
                </a:solidFill>
                <a:effectLst/>
                <a:uLnTx/>
                <a:uFillTx/>
                <a:latin typeface="Calibri"/>
                <a:ea typeface="+mn-ea"/>
                <a:cs typeface="Calibri"/>
              </a:rPr>
              <a:t>19%</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18" name="object 18"/>
          <p:cNvSpPr txBox="1"/>
          <p:nvPr/>
        </p:nvSpPr>
        <p:spPr>
          <a:xfrm>
            <a:off x="4393212" y="1919121"/>
            <a:ext cx="33464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1" i="0" u="none" strike="noStrike" kern="1200" cap="none" spc="-5" normalizeH="0" baseline="0" noProof="0" dirty="0">
                <a:ln>
                  <a:noFill/>
                </a:ln>
                <a:solidFill>
                  <a:srgbClr val="FF0000"/>
                </a:solidFill>
                <a:effectLst/>
                <a:uLnTx/>
                <a:uFillTx/>
                <a:latin typeface="Calibri"/>
                <a:ea typeface="+mn-ea"/>
                <a:cs typeface="Calibri"/>
              </a:rPr>
              <a:t>25%</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9" name="object 19"/>
          <p:cNvSpPr txBox="1"/>
          <p:nvPr/>
        </p:nvSpPr>
        <p:spPr>
          <a:xfrm>
            <a:off x="1301843" y="1721931"/>
            <a:ext cx="267970" cy="1572260"/>
          </a:xfrm>
          <a:prstGeom prst="rect">
            <a:avLst/>
          </a:prstGeom>
        </p:spPr>
        <p:txBody>
          <a:bodyPr vert="horz" wrap="square" lIns="0" tIns="38100" rIns="0" bIns="0" rtlCol="0">
            <a:spAutoFit/>
          </a:bodyPr>
          <a:lstStyle/>
          <a:p>
            <a:pPr marL="0" marR="5080" lvl="0" indent="0" algn="r" defTabSz="914400" rtl="0" eaLnBrk="1" fontAlgn="auto" latinLnBrk="0" hangingPunct="1">
              <a:lnSpc>
                <a:spcPct val="100000"/>
              </a:lnSpc>
              <a:spcBef>
                <a:spcPts val="300"/>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3</a:t>
            </a:r>
            <a:r>
              <a:rPr kumimoji="0" sz="1100" b="0" i="0" u="none" strike="noStrike" kern="1200" cap="none" spc="0" normalizeH="0" baseline="0" noProof="0" dirty="0">
                <a:ln>
                  <a:noFill/>
                </a:ln>
                <a:solidFill>
                  <a:srgbClr val="595958"/>
                </a:solidFill>
                <a:effectLst/>
                <a:uLnTx/>
                <a:uFillTx/>
                <a:latin typeface="Calibri"/>
                <a:ea typeface="+mn-ea"/>
                <a:cs typeface="Calibri"/>
              </a:rPr>
              <a:t>5%</a:t>
            </a:r>
            <a:endParaRPr kumimoji="0" sz="110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204"/>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3</a:t>
            </a:r>
            <a:r>
              <a:rPr kumimoji="0" sz="1100" b="0" i="0" u="none" strike="noStrike" kern="1200" cap="none" spc="0" normalizeH="0" baseline="0" noProof="0" dirty="0">
                <a:ln>
                  <a:noFill/>
                </a:ln>
                <a:solidFill>
                  <a:srgbClr val="595958"/>
                </a:solidFill>
                <a:effectLst/>
                <a:uLnTx/>
                <a:uFillTx/>
                <a:latin typeface="Calibri"/>
                <a:ea typeface="+mn-ea"/>
                <a:cs typeface="Calibri"/>
              </a:rPr>
              <a:t>0%</a:t>
            </a:r>
            <a:endParaRPr kumimoji="0" sz="110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200"/>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2</a:t>
            </a:r>
            <a:r>
              <a:rPr kumimoji="0" sz="1100" b="0" i="0" u="none" strike="noStrike" kern="1200" cap="none" spc="0" normalizeH="0" baseline="0" noProof="0" dirty="0">
                <a:ln>
                  <a:noFill/>
                </a:ln>
                <a:solidFill>
                  <a:srgbClr val="595958"/>
                </a:solidFill>
                <a:effectLst/>
                <a:uLnTx/>
                <a:uFillTx/>
                <a:latin typeface="Calibri"/>
                <a:ea typeface="+mn-ea"/>
                <a:cs typeface="Calibri"/>
              </a:rPr>
              <a:t>5%</a:t>
            </a:r>
            <a:endParaRPr kumimoji="0" sz="110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200"/>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2</a:t>
            </a:r>
            <a:r>
              <a:rPr kumimoji="0" sz="1100" b="0" i="0" u="none" strike="noStrike" kern="1200" cap="none" spc="0" normalizeH="0" baseline="0" noProof="0" dirty="0">
                <a:ln>
                  <a:noFill/>
                </a:ln>
                <a:solidFill>
                  <a:srgbClr val="595958"/>
                </a:solidFill>
                <a:effectLst/>
                <a:uLnTx/>
                <a:uFillTx/>
                <a:latin typeface="Calibri"/>
                <a:ea typeface="+mn-ea"/>
                <a:cs typeface="Calibri"/>
              </a:rPr>
              <a:t>0%</a:t>
            </a:r>
            <a:endParaRPr kumimoji="0" sz="110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204"/>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1</a:t>
            </a:r>
            <a:r>
              <a:rPr kumimoji="0" sz="1100" b="0" i="0" u="none" strike="noStrike" kern="1200" cap="none" spc="0" normalizeH="0" baseline="0" noProof="0" dirty="0">
                <a:ln>
                  <a:noFill/>
                </a:ln>
                <a:solidFill>
                  <a:srgbClr val="595958"/>
                </a:solidFill>
                <a:effectLst/>
                <a:uLnTx/>
                <a:uFillTx/>
                <a:latin typeface="Calibri"/>
                <a:ea typeface="+mn-ea"/>
                <a:cs typeface="Calibri"/>
              </a:rPr>
              <a:t>5%</a:t>
            </a:r>
            <a:endParaRPr kumimoji="0" sz="110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200"/>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1</a:t>
            </a:r>
            <a:r>
              <a:rPr kumimoji="0" sz="1100" b="0" i="0" u="none" strike="noStrike" kern="1200" cap="none" spc="0" normalizeH="0" baseline="0" noProof="0" dirty="0">
                <a:ln>
                  <a:noFill/>
                </a:ln>
                <a:solidFill>
                  <a:srgbClr val="595958"/>
                </a:solidFill>
                <a:effectLst/>
                <a:uLnTx/>
                <a:uFillTx/>
                <a:latin typeface="Calibri"/>
                <a:ea typeface="+mn-ea"/>
                <a:cs typeface="Calibri"/>
              </a:rPr>
              <a:t>0%</a:t>
            </a:r>
            <a:endParaRPr kumimoji="0" sz="1100" b="0" i="0" u="none" strike="noStrike" kern="1200" cap="none" spc="0" normalizeH="0" baseline="0" noProof="0">
              <a:ln>
                <a:noFill/>
              </a:ln>
              <a:solidFill>
                <a:prstClr val="black"/>
              </a:solidFill>
              <a:effectLst/>
              <a:uLnTx/>
              <a:uFillTx/>
              <a:latin typeface="Calibri"/>
              <a:ea typeface="+mn-ea"/>
              <a:cs typeface="Calibri"/>
            </a:endParaRPr>
          </a:p>
          <a:p>
            <a:pPr marL="0" marR="6350" lvl="0" indent="0" algn="r" defTabSz="914400" rtl="0" eaLnBrk="1" fontAlgn="auto" latinLnBrk="0" hangingPunct="1">
              <a:lnSpc>
                <a:spcPct val="100000"/>
              </a:lnSpc>
              <a:spcBef>
                <a:spcPts val="204"/>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5%</a:t>
            </a:r>
            <a:endParaRPr kumimoji="0" sz="1100" b="0" i="0" u="none" strike="noStrike" kern="1200" cap="none" spc="0" normalizeH="0" baseline="0" noProof="0">
              <a:ln>
                <a:noFill/>
              </a:ln>
              <a:solidFill>
                <a:prstClr val="black"/>
              </a:solidFill>
              <a:effectLst/>
              <a:uLnTx/>
              <a:uFillTx/>
              <a:latin typeface="Calibri"/>
              <a:ea typeface="+mn-ea"/>
              <a:cs typeface="Calibri"/>
            </a:endParaRPr>
          </a:p>
          <a:p>
            <a:pPr marL="0" marR="6350" lvl="0" indent="0" algn="r" defTabSz="914400" rtl="0" eaLnBrk="1" fontAlgn="auto" latinLnBrk="0" hangingPunct="1">
              <a:lnSpc>
                <a:spcPct val="100000"/>
              </a:lnSpc>
              <a:spcBef>
                <a:spcPts val="200"/>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0%</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20" name="object 20"/>
          <p:cNvSpPr txBox="1"/>
          <p:nvPr/>
        </p:nvSpPr>
        <p:spPr>
          <a:xfrm>
            <a:off x="1812189" y="3304787"/>
            <a:ext cx="294068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tab pos="651510" algn="l"/>
                <a:tab pos="1290320" algn="l"/>
                <a:tab pos="1929130" algn="l"/>
                <a:tab pos="2567940" algn="l"/>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201</a:t>
            </a:r>
            <a:r>
              <a:rPr kumimoji="0" sz="1400" b="0" i="1" u="none" strike="noStrike" kern="1200" cap="none" spc="0" normalizeH="0" baseline="0" noProof="0" dirty="0">
                <a:ln>
                  <a:noFill/>
                </a:ln>
                <a:solidFill>
                  <a:srgbClr val="595958"/>
                </a:solidFill>
                <a:effectLst/>
                <a:uLnTx/>
                <a:uFillTx/>
                <a:latin typeface="Calibri"/>
                <a:ea typeface="+mn-ea"/>
                <a:cs typeface="Calibri"/>
              </a:rPr>
              <a:t>7	</a:t>
            </a:r>
            <a:r>
              <a:rPr kumimoji="0" sz="1400" b="0" i="1" u="none" strike="noStrike" kern="1200" cap="none" spc="-5" normalizeH="0" baseline="0" noProof="0" dirty="0">
                <a:ln>
                  <a:noFill/>
                </a:ln>
                <a:solidFill>
                  <a:srgbClr val="595958"/>
                </a:solidFill>
                <a:effectLst/>
                <a:uLnTx/>
                <a:uFillTx/>
                <a:latin typeface="Calibri"/>
                <a:ea typeface="+mn-ea"/>
                <a:cs typeface="Calibri"/>
              </a:rPr>
              <a:t>201</a:t>
            </a:r>
            <a:r>
              <a:rPr kumimoji="0" sz="1400" b="0" i="1" u="none" strike="noStrike" kern="1200" cap="none" spc="0" normalizeH="0" baseline="0" noProof="0" dirty="0">
                <a:ln>
                  <a:noFill/>
                </a:ln>
                <a:solidFill>
                  <a:srgbClr val="595958"/>
                </a:solidFill>
                <a:effectLst/>
                <a:uLnTx/>
                <a:uFillTx/>
                <a:latin typeface="Calibri"/>
                <a:ea typeface="+mn-ea"/>
                <a:cs typeface="Calibri"/>
              </a:rPr>
              <a:t>8	</a:t>
            </a:r>
            <a:r>
              <a:rPr kumimoji="0" sz="1400" b="0" i="1" u="none" strike="noStrike" kern="1200" cap="none" spc="-5" normalizeH="0" baseline="0" noProof="0" dirty="0">
                <a:ln>
                  <a:noFill/>
                </a:ln>
                <a:solidFill>
                  <a:srgbClr val="595958"/>
                </a:solidFill>
                <a:effectLst/>
                <a:uLnTx/>
                <a:uFillTx/>
                <a:latin typeface="Calibri"/>
                <a:ea typeface="+mn-ea"/>
                <a:cs typeface="Calibri"/>
              </a:rPr>
              <a:t>201</a:t>
            </a:r>
            <a:r>
              <a:rPr kumimoji="0" sz="1400" b="0" i="1" u="none" strike="noStrike" kern="1200" cap="none" spc="0" normalizeH="0" baseline="0" noProof="0" dirty="0">
                <a:ln>
                  <a:noFill/>
                </a:ln>
                <a:solidFill>
                  <a:srgbClr val="595958"/>
                </a:solidFill>
                <a:effectLst/>
                <a:uLnTx/>
                <a:uFillTx/>
                <a:latin typeface="Calibri"/>
                <a:ea typeface="+mn-ea"/>
                <a:cs typeface="Calibri"/>
              </a:rPr>
              <a:t>9	</a:t>
            </a:r>
            <a:r>
              <a:rPr kumimoji="0" sz="1400" b="0" i="1" u="none" strike="noStrike" kern="1200" cap="none" spc="-5" normalizeH="0" baseline="0" noProof="0" dirty="0">
                <a:ln>
                  <a:noFill/>
                </a:ln>
                <a:solidFill>
                  <a:srgbClr val="595958"/>
                </a:solidFill>
                <a:effectLst/>
                <a:uLnTx/>
                <a:uFillTx/>
                <a:latin typeface="Calibri"/>
                <a:ea typeface="+mn-ea"/>
                <a:cs typeface="Calibri"/>
              </a:rPr>
              <a:t>202</a:t>
            </a:r>
            <a:r>
              <a:rPr kumimoji="0" sz="1400" b="0" i="1" u="none" strike="noStrike" kern="1200" cap="none" spc="0" normalizeH="0" baseline="0" noProof="0" dirty="0">
                <a:ln>
                  <a:noFill/>
                </a:ln>
                <a:solidFill>
                  <a:srgbClr val="595958"/>
                </a:solidFill>
                <a:effectLst/>
                <a:uLnTx/>
                <a:uFillTx/>
                <a:latin typeface="Calibri"/>
                <a:ea typeface="+mn-ea"/>
                <a:cs typeface="Calibri"/>
              </a:rPr>
              <a:t>0	</a:t>
            </a:r>
            <a:r>
              <a:rPr kumimoji="0" sz="1400" b="0" i="1" u="none" strike="noStrike" kern="1200" cap="none" spc="-5" normalizeH="0" baseline="0" noProof="0" dirty="0">
                <a:ln>
                  <a:noFill/>
                </a:ln>
                <a:solidFill>
                  <a:srgbClr val="595958"/>
                </a:solidFill>
                <a:effectLst/>
                <a:uLnTx/>
                <a:uFillTx/>
                <a:latin typeface="Calibri"/>
                <a:ea typeface="+mn-ea"/>
                <a:cs typeface="Calibri"/>
              </a:rPr>
              <a:t>2021</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1" name="object 21"/>
          <p:cNvSpPr/>
          <p:nvPr/>
        </p:nvSpPr>
        <p:spPr>
          <a:xfrm>
            <a:off x="7303007" y="2901695"/>
            <a:ext cx="3118485" cy="0"/>
          </a:xfrm>
          <a:custGeom>
            <a:avLst/>
            <a:gdLst/>
            <a:ahLst/>
            <a:cxnLst/>
            <a:rect l="l" t="t" r="r" b="b"/>
            <a:pathLst>
              <a:path w="3118484">
                <a:moveTo>
                  <a:pt x="0" y="0"/>
                </a:moveTo>
                <a:lnTo>
                  <a:pt x="3118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7303007" y="2382011"/>
            <a:ext cx="3118485" cy="0"/>
          </a:xfrm>
          <a:custGeom>
            <a:avLst/>
            <a:gdLst/>
            <a:ahLst/>
            <a:cxnLst/>
            <a:rect l="l" t="t" r="r" b="b"/>
            <a:pathLst>
              <a:path w="3118484">
                <a:moveTo>
                  <a:pt x="0" y="0"/>
                </a:moveTo>
                <a:lnTo>
                  <a:pt x="3118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7303007" y="2121407"/>
            <a:ext cx="3118485" cy="0"/>
          </a:xfrm>
          <a:custGeom>
            <a:avLst/>
            <a:gdLst/>
            <a:ahLst/>
            <a:cxnLst/>
            <a:rect l="l" t="t" r="r" b="b"/>
            <a:pathLst>
              <a:path w="3118484">
                <a:moveTo>
                  <a:pt x="0" y="0"/>
                </a:moveTo>
                <a:lnTo>
                  <a:pt x="3118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7303007" y="1860804"/>
            <a:ext cx="3118485" cy="0"/>
          </a:xfrm>
          <a:custGeom>
            <a:avLst/>
            <a:gdLst/>
            <a:ahLst/>
            <a:cxnLst/>
            <a:rect l="l" t="t" r="r" b="b"/>
            <a:pathLst>
              <a:path w="3118484">
                <a:moveTo>
                  <a:pt x="0" y="0"/>
                </a:moveTo>
                <a:lnTo>
                  <a:pt x="3118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7303007" y="3162300"/>
            <a:ext cx="3118485" cy="0"/>
          </a:xfrm>
          <a:custGeom>
            <a:avLst/>
            <a:gdLst/>
            <a:ahLst/>
            <a:cxnLst/>
            <a:rect l="l" t="t" r="r" b="b"/>
            <a:pathLst>
              <a:path w="3118484">
                <a:moveTo>
                  <a:pt x="0" y="0"/>
                </a:moveTo>
                <a:lnTo>
                  <a:pt x="3118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7614666" y="2120645"/>
            <a:ext cx="2494915" cy="650875"/>
          </a:xfrm>
          <a:custGeom>
            <a:avLst/>
            <a:gdLst/>
            <a:ahLst/>
            <a:cxnLst/>
            <a:rect l="l" t="t" r="r" b="b"/>
            <a:pathLst>
              <a:path w="2494915" h="650875">
                <a:moveTo>
                  <a:pt x="0" y="0"/>
                </a:moveTo>
                <a:lnTo>
                  <a:pt x="623316" y="260604"/>
                </a:lnTo>
                <a:lnTo>
                  <a:pt x="1246632" y="391668"/>
                </a:lnTo>
                <a:lnTo>
                  <a:pt x="1869948" y="650748"/>
                </a:lnTo>
                <a:lnTo>
                  <a:pt x="2494788" y="650748"/>
                </a:lnTo>
              </a:path>
            </a:pathLst>
          </a:custGeom>
          <a:ln w="28575">
            <a:solidFill>
              <a:srgbClr val="ED7D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txBox="1"/>
          <p:nvPr/>
        </p:nvSpPr>
        <p:spPr>
          <a:xfrm>
            <a:off x="7478831" y="1840943"/>
            <a:ext cx="269875" cy="19367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100" b="0" i="0" u="none" strike="noStrike" kern="1200" cap="none" spc="0" normalizeH="0" baseline="0" noProof="0" dirty="0">
                <a:ln>
                  <a:noFill/>
                </a:ln>
                <a:solidFill>
                  <a:srgbClr val="3E3E3E"/>
                </a:solidFill>
                <a:effectLst/>
                <a:uLnTx/>
                <a:uFillTx/>
                <a:latin typeface="Calibri"/>
                <a:ea typeface="+mn-ea"/>
                <a:cs typeface="Calibri"/>
              </a:rPr>
              <a:t>32%</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28" name="object 28"/>
          <p:cNvSpPr txBox="1"/>
          <p:nvPr/>
        </p:nvSpPr>
        <p:spPr>
          <a:xfrm>
            <a:off x="8102476" y="2101450"/>
            <a:ext cx="269875" cy="19367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100" b="0" i="0" u="none" strike="noStrike" kern="1200" cap="none" spc="0" normalizeH="0" baseline="0" noProof="0" dirty="0">
                <a:ln>
                  <a:noFill/>
                </a:ln>
                <a:solidFill>
                  <a:srgbClr val="3E3E3E"/>
                </a:solidFill>
                <a:effectLst/>
                <a:uLnTx/>
                <a:uFillTx/>
                <a:latin typeface="Calibri"/>
                <a:ea typeface="+mn-ea"/>
                <a:cs typeface="Calibri"/>
              </a:rPr>
              <a:t>30%</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29" name="object 29"/>
          <p:cNvSpPr txBox="1"/>
          <p:nvPr/>
        </p:nvSpPr>
        <p:spPr>
          <a:xfrm>
            <a:off x="8726122" y="2231703"/>
            <a:ext cx="269875" cy="19367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100" b="0" i="0" u="none" strike="noStrike" kern="1200" cap="none" spc="0" normalizeH="0" baseline="0" noProof="0" dirty="0">
                <a:ln>
                  <a:noFill/>
                </a:ln>
                <a:solidFill>
                  <a:srgbClr val="3E3E3E"/>
                </a:solidFill>
                <a:effectLst/>
                <a:uLnTx/>
                <a:uFillTx/>
                <a:latin typeface="Calibri"/>
                <a:ea typeface="+mn-ea"/>
                <a:cs typeface="Calibri"/>
              </a:rPr>
              <a:t>29%</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30" name="object 30"/>
          <p:cNvSpPr txBox="1"/>
          <p:nvPr/>
        </p:nvSpPr>
        <p:spPr>
          <a:xfrm>
            <a:off x="7290307" y="2492210"/>
            <a:ext cx="3143885" cy="19367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tab pos="2072005" algn="l"/>
                <a:tab pos="2695575" algn="l"/>
                <a:tab pos="3130550" algn="l"/>
              </a:tabLst>
              <a:defRPr/>
            </a:pPr>
            <a:r>
              <a:rPr kumimoji="0" sz="1100" b="0" i="0" u="sng" strike="noStrike" kern="1200" cap="none" spc="0" normalizeH="0" baseline="0" noProof="0" dirty="0">
                <a:ln>
                  <a:noFill/>
                </a:ln>
                <a:solidFill>
                  <a:srgbClr val="3E3E3E"/>
                </a:solidFill>
                <a:effectLst/>
                <a:uLnTx/>
                <a:uFill>
                  <a:solidFill>
                    <a:srgbClr val="DADADA"/>
                  </a:solidFill>
                </a:uFill>
                <a:latin typeface="Calibri"/>
                <a:ea typeface="+mn-ea"/>
                <a:cs typeface="Calibri"/>
              </a:rPr>
              <a:t> 	27%	27%	</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31" name="object 31"/>
          <p:cNvSpPr txBox="1"/>
          <p:nvPr/>
        </p:nvSpPr>
        <p:spPr>
          <a:xfrm>
            <a:off x="6918560" y="3049536"/>
            <a:ext cx="267970" cy="19367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2</a:t>
            </a:r>
            <a:r>
              <a:rPr kumimoji="0" sz="1100" b="0" i="0" u="none" strike="noStrike" kern="1200" cap="none" spc="0" normalizeH="0" baseline="0" noProof="0" dirty="0">
                <a:ln>
                  <a:noFill/>
                </a:ln>
                <a:solidFill>
                  <a:srgbClr val="595958"/>
                </a:solidFill>
                <a:effectLst/>
                <a:uLnTx/>
                <a:uFillTx/>
                <a:latin typeface="Calibri"/>
                <a:ea typeface="+mn-ea"/>
                <a:cs typeface="Calibri"/>
              </a:rPr>
              <a:t>4%</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32" name="object 32"/>
          <p:cNvSpPr txBox="1"/>
          <p:nvPr/>
        </p:nvSpPr>
        <p:spPr>
          <a:xfrm>
            <a:off x="6918560" y="2436266"/>
            <a:ext cx="267970" cy="546735"/>
          </a:xfrm>
          <a:prstGeom prst="rect">
            <a:avLst/>
          </a:prstGeom>
        </p:spPr>
        <p:txBody>
          <a:bodyPr vert="horz" wrap="square" lIns="0" tIns="105410" rIns="0" bIns="0" rtlCol="0">
            <a:spAutoFit/>
          </a:bodyPr>
          <a:lstStyle/>
          <a:p>
            <a:pPr marL="12700" marR="0" lvl="0" indent="0" algn="l" defTabSz="914400" rtl="0" eaLnBrk="1" fontAlgn="auto" latinLnBrk="0" hangingPunct="1">
              <a:lnSpc>
                <a:spcPct val="100000"/>
              </a:lnSpc>
              <a:spcBef>
                <a:spcPts val="830"/>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2</a:t>
            </a:r>
            <a:r>
              <a:rPr kumimoji="0" sz="1100" b="0" i="0" u="none" strike="noStrike" kern="1200" cap="none" spc="0" normalizeH="0" baseline="0" noProof="0" dirty="0">
                <a:ln>
                  <a:noFill/>
                </a:ln>
                <a:solidFill>
                  <a:srgbClr val="595958"/>
                </a:solidFill>
                <a:effectLst/>
                <a:uLnTx/>
                <a:uFillTx/>
                <a:latin typeface="Calibri"/>
                <a:ea typeface="+mn-ea"/>
                <a:cs typeface="Calibri"/>
              </a:rPr>
              <a:t>8%</a:t>
            </a:r>
            <a:endParaRPr kumimoji="0" sz="11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730"/>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2</a:t>
            </a:r>
            <a:r>
              <a:rPr kumimoji="0" sz="1100" b="0" i="0" u="none" strike="noStrike" kern="1200" cap="none" spc="0" normalizeH="0" baseline="0" noProof="0" dirty="0">
                <a:ln>
                  <a:noFill/>
                </a:ln>
                <a:solidFill>
                  <a:srgbClr val="595958"/>
                </a:solidFill>
                <a:effectLst/>
                <a:uLnTx/>
                <a:uFillTx/>
                <a:latin typeface="Calibri"/>
                <a:ea typeface="+mn-ea"/>
                <a:cs typeface="Calibri"/>
              </a:rPr>
              <a:t>6%</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33" name="object 33"/>
          <p:cNvSpPr txBox="1"/>
          <p:nvPr/>
        </p:nvSpPr>
        <p:spPr>
          <a:xfrm>
            <a:off x="6918560" y="1915253"/>
            <a:ext cx="267970" cy="546735"/>
          </a:xfrm>
          <a:prstGeom prst="rect">
            <a:avLst/>
          </a:prstGeom>
        </p:spPr>
        <p:txBody>
          <a:bodyPr vert="horz" wrap="square" lIns="0" tIns="105410" rIns="0" bIns="0" rtlCol="0">
            <a:spAutoFit/>
          </a:bodyPr>
          <a:lstStyle/>
          <a:p>
            <a:pPr marL="12700" marR="0" lvl="0" indent="0" algn="l" defTabSz="914400" rtl="0" eaLnBrk="1" fontAlgn="auto" latinLnBrk="0" hangingPunct="1">
              <a:lnSpc>
                <a:spcPct val="100000"/>
              </a:lnSpc>
              <a:spcBef>
                <a:spcPts val="830"/>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3</a:t>
            </a:r>
            <a:r>
              <a:rPr kumimoji="0" sz="1100" b="0" i="0" u="none" strike="noStrike" kern="1200" cap="none" spc="0" normalizeH="0" baseline="0" noProof="0" dirty="0">
                <a:ln>
                  <a:noFill/>
                </a:ln>
                <a:solidFill>
                  <a:srgbClr val="595958"/>
                </a:solidFill>
                <a:effectLst/>
                <a:uLnTx/>
                <a:uFillTx/>
                <a:latin typeface="Calibri"/>
                <a:ea typeface="+mn-ea"/>
                <a:cs typeface="Calibri"/>
              </a:rPr>
              <a:t>2%</a:t>
            </a:r>
            <a:endParaRPr kumimoji="0" sz="11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730"/>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3</a:t>
            </a:r>
            <a:r>
              <a:rPr kumimoji="0" sz="1100" b="0" i="0" u="none" strike="noStrike" kern="1200" cap="none" spc="0" normalizeH="0" baseline="0" noProof="0" dirty="0">
                <a:ln>
                  <a:noFill/>
                </a:ln>
                <a:solidFill>
                  <a:srgbClr val="595958"/>
                </a:solidFill>
                <a:effectLst/>
                <a:uLnTx/>
                <a:uFillTx/>
                <a:latin typeface="Calibri"/>
                <a:ea typeface="+mn-ea"/>
                <a:cs typeface="Calibri"/>
              </a:rPr>
              <a:t>0%</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34" name="object 34"/>
          <p:cNvSpPr txBox="1"/>
          <p:nvPr/>
        </p:nvSpPr>
        <p:spPr>
          <a:xfrm>
            <a:off x="6918560" y="1747004"/>
            <a:ext cx="267970" cy="19367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3</a:t>
            </a:r>
            <a:r>
              <a:rPr kumimoji="0" sz="1100" b="0" i="0" u="none" strike="noStrike" kern="1200" cap="none" spc="0" normalizeH="0" baseline="0" noProof="0" dirty="0">
                <a:ln>
                  <a:noFill/>
                </a:ln>
                <a:solidFill>
                  <a:srgbClr val="595958"/>
                </a:solidFill>
                <a:effectLst/>
                <a:uLnTx/>
                <a:uFillTx/>
                <a:latin typeface="Calibri"/>
                <a:ea typeface="+mn-ea"/>
                <a:cs typeface="Calibri"/>
              </a:rPr>
              <a:t>4%</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35" name="object 35"/>
          <p:cNvSpPr txBox="1"/>
          <p:nvPr/>
        </p:nvSpPr>
        <p:spPr>
          <a:xfrm>
            <a:off x="7421331" y="3253987"/>
            <a:ext cx="2880360"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tab pos="636270" algn="l"/>
                <a:tab pos="1259840" algn="l"/>
                <a:tab pos="1883410" algn="l"/>
                <a:tab pos="2506980" algn="l"/>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201</a:t>
            </a:r>
            <a:r>
              <a:rPr kumimoji="0" sz="1400" b="0" i="1" u="none" strike="noStrike" kern="1200" cap="none" spc="0" normalizeH="0" baseline="0" noProof="0" dirty="0">
                <a:ln>
                  <a:noFill/>
                </a:ln>
                <a:solidFill>
                  <a:srgbClr val="595958"/>
                </a:solidFill>
                <a:effectLst/>
                <a:uLnTx/>
                <a:uFillTx/>
                <a:latin typeface="Calibri"/>
                <a:ea typeface="+mn-ea"/>
                <a:cs typeface="Calibri"/>
              </a:rPr>
              <a:t>7	</a:t>
            </a:r>
            <a:r>
              <a:rPr kumimoji="0" sz="1400" b="0" i="1" u="none" strike="noStrike" kern="1200" cap="none" spc="-5" normalizeH="0" baseline="0" noProof="0" dirty="0">
                <a:ln>
                  <a:noFill/>
                </a:ln>
                <a:solidFill>
                  <a:srgbClr val="595958"/>
                </a:solidFill>
                <a:effectLst/>
                <a:uLnTx/>
                <a:uFillTx/>
                <a:latin typeface="Calibri"/>
                <a:ea typeface="+mn-ea"/>
                <a:cs typeface="Calibri"/>
              </a:rPr>
              <a:t>201</a:t>
            </a:r>
            <a:r>
              <a:rPr kumimoji="0" sz="1400" b="0" i="1" u="none" strike="noStrike" kern="1200" cap="none" spc="0" normalizeH="0" baseline="0" noProof="0" dirty="0">
                <a:ln>
                  <a:noFill/>
                </a:ln>
                <a:solidFill>
                  <a:srgbClr val="595958"/>
                </a:solidFill>
                <a:effectLst/>
                <a:uLnTx/>
                <a:uFillTx/>
                <a:latin typeface="Calibri"/>
                <a:ea typeface="+mn-ea"/>
                <a:cs typeface="Calibri"/>
              </a:rPr>
              <a:t>8	</a:t>
            </a:r>
            <a:r>
              <a:rPr kumimoji="0" sz="1400" b="0" i="1" u="none" strike="noStrike" kern="1200" cap="none" spc="-5" normalizeH="0" baseline="0" noProof="0" dirty="0">
                <a:ln>
                  <a:noFill/>
                </a:ln>
                <a:solidFill>
                  <a:srgbClr val="595958"/>
                </a:solidFill>
                <a:effectLst/>
                <a:uLnTx/>
                <a:uFillTx/>
                <a:latin typeface="Calibri"/>
                <a:ea typeface="+mn-ea"/>
                <a:cs typeface="Calibri"/>
              </a:rPr>
              <a:t>201</a:t>
            </a:r>
            <a:r>
              <a:rPr kumimoji="0" sz="1400" b="0" i="1" u="none" strike="noStrike" kern="1200" cap="none" spc="0" normalizeH="0" baseline="0" noProof="0" dirty="0">
                <a:ln>
                  <a:noFill/>
                </a:ln>
                <a:solidFill>
                  <a:srgbClr val="595958"/>
                </a:solidFill>
                <a:effectLst/>
                <a:uLnTx/>
                <a:uFillTx/>
                <a:latin typeface="Calibri"/>
                <a:ea typeface="+mn-ea"/>
                <a:cs typeface="Calibri"/>
              </a:rPr>
              <a:t>9	</a:t>
            </a:r>
            <a:r>
              <a:rPr kumimoji="0" sz="1400" b="0" i="1" u="none" strike="noStrike" kern="1200" cap="none" spc="-5" normalizeH="0" baseline="0" noProof="0" dirty="0">
                <a:ln>
                  <a:noFill/>
                </a:ln>
                <a:solidFill>
                  <a:srgbClr val="595958"/>
                </a:solidFill>
                <a:effectLst/>
                <a:uLnTx/>
                <a:uFillTx/>
                <a:latin typeface="Calibri"/>
                <a:ea typeface="+mn-ea"/>
                <a:cs typeface="Calibri"/>
              </a:rPr>
              <a:t>202</a:t>
            </a:r>
            <a:r>
              <a:rPr kumimoji="0" sz="1400" b="0" i="1" u="none" strike="noStrike" kern="1200" cap="none" spc="0" normalizeH="0" baseline="0" noProof="0" dirty="0">
                <a:ln>
                  <a:noFill/>
                </a:ln>
                <a:solidFill>
                  <a:srgbClr val="595958"/>
                </a:solidFill>
                <a:effectLst/>
                <a:uLnTx/>
                <a:uFillTx/>
                <a:latin typeface="Calibri"/>
                <a:ea typeface="+mn-ea"/>
                <a:cs typeface="Calibri"/>
              </a:rPr>
              <a:t>0	</a:t>
            </a:r>
            <a:r>
              <a:rPr kumimoji="0" sz="1400" b="0" i="1" u="none" strike="noStrike" kern="1200" cap="none" spc="-5" normalizeH="0" baseline="0" noProof="0" dirty="0">
                <a:ln>
                  <a:noFill/>
                </a:ln>
                <a:solidFill>
                  <a:srgbClr val="595958"/>
                </a:solidFill>
                <a:effectLst/>
                <a:uLnTx/>
                <a:uFillTx/>
                <a:latin typeface="Calibri"/>
                <a:ea typeface="+mn-ea"/>
                <a:cs typeface="Calibri"/>
              </a:rPr>
              <a:t>2021</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6" name="object 36"/>
          <p:cNvSpPr txBox="1"/>
          <p:nvPr/>
        </p:nvSpPr>
        <p:spPr>
          <a:xfrm>
            <a:off x="2283904" y="1389881"/>
            <a:ext cx="700849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tab pos="5845175" algn="l"/>
              </a:tabLst>
              <a:defRPr/>
            </a:pPr>
            <a:r>
              <a:rPr kumimoji="0" sz="1800" b="1" i="0" u="none" strike="noStrike" kern="1200" cap="none" spc="0" normalizeH="0" baseline="0" noProof="0" dirty="0">
                <a:ln>
                  <a:noFill/>
                </a:ln>
                <a:solidFill>
                  <a:srgbClr val="595958"/>
                </a:solidFill>
                <a:effectLst/>
                <a:uLnTx/>
                <a:uFillTx/>
                <a:latin typeface="Calibri"/>
                <a:ea typeface="+mn-ea"/>
                <a:cs typeface="Calibri"/>
              </a:rPr>
              <a:t>PWH- </a:t>
            </a:r>
            <a:r>
              <a:rPr kumimoji="0" sz="1800" b="1" i="1" u="none" strike="noStrike" kern="1200" cap="none" spc="-5" normalizeH="0" baseline="0" noProof="0" dirty="0">
                <a:ln>
                  <a:noFill/>
                </a:ln>
                <a:solidFill>
                  <a:srgbClr val="FF0000"/>
                </a:solidFill>
                <a:effectLst/>
                <a:uLnTx/>
                <a:uFillTx/>
                <a:latin typeface="Calibri"/>
                <a:ea typeface="+mn-ea"/>
                <a:cs typeface="Calibri"/>
              </a:rPr>
              <a:t>Not</a:t>
            </a:r>
            <a:r>
              <a:rPr kumimoji="0" sz="1800" b="1" i="1" u="none" strike="noStrike" kern="1200" cap="none" spc="5" normalizeH="0" baseline="0" noProof="0" dirty="0">
                <a:ln>
                  <a:noFill/>
                </a:ln>
                <a:solidFill>
                  <a:srgbClr val="FF0000"/>
                </a:solidFill>
                <a:effectLst/>
                <a:uLnTx/>
                <a:uFillTx/>
                <a:latin typeface="Calibri"/>
                <a:ea typeface="+mn-ea"/>
                <a:cs typeface="Calibri"/>
              </a:rPr>
              <a:t> </a:t>
            </a:r>
            <a:r>
              <a:rPr kumimoji="0" sz="1800" b="1" i="1" u="none" strike="noStrike" kern="1200" cap="none" spc="0" normalizeH="0" baseline="0" noProof="0" dirty="0">
                <a:ln>
                  <a:noFill/>
                </a:ln>
                <a:solidFill>
                  <a:srgbClr val="FF0000"/>
                </a:solidFill>
                <a:effectLst/>
                <a:uLnTx/>
                <a:uFillTx/>
                <a:latin typeface="Calibri"/>
                <a:ea typeface="+mn-ea"/>
                <a:cs typeface="Calibri"/>
              </a:rPr>
              <a:t>in </a:t>
            </a:r>
            <a:r>
              <a:rPr kumimoji="0" sz="1800" b="1" i="1" u="none" strike="noStrike" kern="1200" cap="none" spc="-5" normalizeH="0" baseline="0" noProof="0" dirty="0">
                <a:ln>
                  <a:noFill/>
                </a:ln>
                <a:solidFill>
                  <a:srgbClr val="FF0000"/>
                </a:solidFill>
                <a:effectLst/>
                <a:uLnTx/>
                <a:uFillTx/>
                <a:latin typeface="Calibri"/>
                <a:ea typeface="+mn-ea"/>
                <a:cs typeface="Calibri"/>
              </a:rPr>
              <a:t>Care	</a:t>
            </a:r>
            <a:r>
              <a:rPr kumimoji="0" sz="1800" b="1" i="0" u="none" strike="noStrike" kern="1200" cap="none" spc="0" normalizeH="0" baseline="0" noProof="0" dirty="0">
                <a:ln>
                  <a:noFill/>
                </a:ln>
                <a:solidFill>
                  <a:srgbClr val="595958"/>
                </a:solidFill>
                <a:effectLst/>
                <a:uLnTx/>
                <a:uFillTx/>
                <a:latin typeface="Calibri"/>
                <a:ea typeface="+mn-ea"/>
                <a:cs typeface="Calibri"/>
              </a:rPr>
              <a:t>PWH- </a:t>
            </a:r>
            <a:r>
              <a:rPr kumimoji="0" sz="1800" b="1" i="1" u="none" strike="noStrike" kern="1200" cap="none" spc="-5" normalizeH="0" baseline="0" noProof="0" dirty="0">
                <a:ln>
                  <a:noFill/>
                </a:ln>
                <a:solidFill>
                  <a:srgbClr val="595958"/>
                </a:solidFill>
                <a:effectLst/>
                <a:uLnTx/>
                <a:uFillTx/>
                <a:latin typeface="Calibri"/>
                <a:ea typeface="+mn-ea"/>
                <a:cs typeface="Calibri"/>
              </a:rPr>
              <a:t>No</a:t>
            </a:r>
            <a:r>
              <a:rPr kumimoji="0" sz="1800" b="1" i="1" u="none" strike="noStrike" kern="1200" cap="none" spc="-85" normalizeH="0" baseline="0" noProof="0" dirty="0">
                <a:ln>
                  <a:noFill/>
                </a:ln>
                <a:solidFill>
                  <a:srgbClr val="595958"/>
                </a:solidFill>
                <a:effectLst/>
                <a:uLnTx/>
                <a:uFillTx/>
                <a:latin typeface="Calibri"/>
                <a:ea typeface="+mn-ea"/>
                <a:cs typeface="Calibri"/>
              </a:rPr>
              <a:t> </a:t>
            </a:r>
            <a:r>
              <a:rPr kumimoji="0" sz="1800" b="1" i="1" u="none" strike="noStrike" kern="1200" cap="none" spc="0" normalizeH="0" baseline="0" noProof="0" dirty="0">
                <a:ln>
                  <a:noFill/>
                </a:ln>
                <a:solidFill>
                  <a:srgbClr val="595958"/>
                </a:solidFill>
                <a:effectLst/>
                <a:uLnTx/>
                <a:uFillTx/>
                <a:latin typeface="Calibri"/>
                <a:ea typeface="+mn-ea"/>
                <a:cs typeface="Calibri"/>
              </a:rPr>
              <a:t>VL</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7" name="object 37"/>
          <p:cNvSpPr/>
          <p:nvPr/>
        </p:nvSpPr>
        <p:spPr>
          <a:xfrm>
            <a:off x="1784604" y="5551932"/>
            <a:ext cx="3095625" cy="0"/>
          </a:xfrm>
          <a:custGeom>
            <a:avLst/>
            <a:gdLst/>
            <a:ahLst/>
            <a:cxnLst/>
            <a:rect l="l" t="t" r="r" b="b"/>
            <a:pathLst>
              <a:path w="3095625">
                <a:moveTo>
                  <a:pt x="0" y="0"/>
                </a:moveTo>
                <a:lnTo>
                  <a:pt x="309524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8" name="object 38"/>
          <p:cNvSpPr/>
          <p:nvPr/>
        </p:nvSpPr>
        <p:spPr>
          <a:xfrm>
            <a:off x="1784604" y="5326379"/>
            <a:ext cx="3095625" cy="0"/>
          </a:xfrm>
          <a:custGeom>
            <a:avLst/>
            <a:gdLst/>
            <a:ahLst/>
            <a:cxnLst/>
            <a:rect l="l" t="t" r="r" b="b"/>
            <a:pathLst>
              <a:path w="3095625">
                <a:moveTo>
                  <a:pt x="0" y="0"/>
                </a:moveTo>
                <a:lnTo>
                  <a:pt x="309524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9" name="object 39"/>
          <p:cNvSpPr/>
          <p:nvPr/>
        </p:nvSpPr>
        <p:spPr>
          <a:xfrm>
            <a:off x="1784604" y="5100828"/>
            <a:ext cx="3095625" cy="0"/>
          </a:xfrm>
          <a:custGeom>
            <a:avLst/>
            <a:gdLst/>
            <a:ahLst/>
            <a:cxnLst/>
            <a:rect l="l" t="t" r="r" b="b"/>
            <a:pathLst>
              <a:path w="3095625">
                <a:moveTo>
                  <a:pt x="0" y="0"/>
                </a:moveTo>
                <a:lnTo>
                  <a:pt x="309524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0" name="object 40"/>
          <p:cNvSpPr/>
          <p:nvPr/>
        </p:nvSpPr>
        <p:spPr>
          <a:xfrm>
            <a:off x="1784604" y="4875276"/>
            <a:ext cx="3095625" cy="0"/>
          </a:xfrm>
          <a:custGeom>
            <a:avLst/>
            <a:gdLst/>
            <a:ahLst/>
            <a:cxnLst/>
            <a:rect l="l" t="t" r="r" b="b"/>
            <a:pathLst>
              <a:path w="3095625">
                <a:moveTo>
                  <a:pt x="0" y="0"/>
                </a:moveTo>
                <a:lnTo>
                  <a:pt x="309524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1" name="object 41"/>
          <p:cNvSpPr/>
          <p:nvPr/>
        </p:nvSpPr>
        <p:spPr>
          <a:xfrm>
            <a:off x="1784604" y="4649723"/>
            <a:ext cx="3095625" cy="0"/>
          </a:xfrm>
          <a:custGeom>
            <a:avLst/>
            <a:gdLst/>
            <a:ahLst/>
            <a:cxnLst/>
            <a:rect l="l" t="t" r="r" b="b"/>
            <a:pathLst>
              <a:path w="3095625">
                <a:moveTo>
                  <a:pt x="0" y="0"/>
                </a:moveTo>
                <a:lnTo>
                  <a:pt x="309524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2" name="object 42"/>
          <p:cNvSpPr/>
          <p:nvPr/>
        </p:nvSpPr>
        <p:spPr>
          <a:xfrm>
            <a:off x="1784604" y="4424171"/>
            <a:ext cx="3095625" cy="0"/>
          </a:xfrm>
          <a:custGeom>
            <a:avLst/>
            <a:gdLst/>
            <a:ahLst/>
            <a:cxnLst/>
            <a:rect l="l" t="t" r="r" b="b"/>
            <a:pathLst>
              <a:path w="3095625">
                <a:moveTo>
                  <a:pt x="0" y="0"/>
                </a:moveTo>
                <a:lnTo>
                  <a:pt x="309524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3" name="object 43"/>
          <p:cNvSpPr/>
          <p:nvPr/>
        </p:nvSpPr>
        <p:spPr>
          <a:xfrm>
            <a:off x="1784604" y="5777484"/>
            <a:ext cx="3095625" cy="0"/>
          </a:xfrm>
          <a:custGeom>
            <a:avLst/>
            <a:gdLst/>
            <a:ahLst/>
            <a:cxnLst/>
            <a:rect l="l" t="t" r="r" b="b"/>
            <a:pathLst>
              <a:path w="3095625">
                <a:moveTo>
                  <a:pt x="0" y="0"/>
                </a:moveTo>
                <a:lnTo>
                  <a:pt x="309524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4" name="object 44"/>
          <p:cNvSpPr/>
          <p:nvPr/>
        </p:nvSpPr>
        <p:spPr>
          <a:xfrm>
            <a:off x="2093214" y="4648961"/>
            <a:ext cx="2476500" cy="676910"/>
          </a:xfrm>
          <a:custGeom>
            <a:avLst/>
            <a:gdLst/>
            <a:ahLst/>
            <a:cxnLst/>
            <a:rect l="l" t="t" r="r" b="b"/>
            <a:pathLst>
              <a:path w="2476500" h="676910">
                <a:moveTo>
                  <a:pt x="0" y="676656"/>
                </a:moveTo>
                <a:lnTo>
                  <a:pt x="620268" y="0"/>
                </a:lnTo>
                <a:lnTo>
                  <a:pt x="1239012" y="676656"/>
                </a:lnTo>
                <a:lnTo>
                  <a:pt x="1857756" y="451103"/>
                </a:lnTo>
                <a:lnTo>
                  <a:pt x="2476500" y="676656"/>
                </a:lnTo>
              </a:path>
            </a:pathLst>
          </a:custGeom>
          <a:ln w="28575">
            <a:solidFill>
              <a:srgbClr val="FFC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5" name="object 45"/>
          <p:cNvSpPr txBox="1"/>
          <p:nvPr/>
        </p:nvSpPr>
        <p:spPr>
          <a:xfrm>
            <a:off x="1900770" y="5868447"/>
            <a:ext cx="286194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tab pos="631825" algn="l"/>
                <a:tab pos="1250950" algn="l"/>
                <a:tab pos="1870075" algn="l"/>
                <a:tab pos="2489200" algn="l"/>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201</a:t>
            </a:r>
            <a:r>
              <a:rPr kumimoji="0" sz="1400" b="0" i="1" u="none" strike="noStrike" kern="1200" cap="none" spc="0" normalizeH="0" baseline="0" noProof="0" dirty="0">
                <a:ln>
                  <a:noFill/>
                </a:ln>
                <a:solidFill>
                  <a:srgbClr val="595958"/>
                </a:solidFill>
                <a:effectLst/>
                <a:uLnTx/>
                <a:uFillTx/>
                <a:latin typeface="Calibri"/>
                <a:ea typeface="+mn-ea"/>
                <a:cs typeface="Calibri"/>
              </a:rPr>
              <a:t>7	</a:t>
            </a:r>
            <a:r>
              <a:rPr kumimoji="0" sz="1400" b="0" i="1" u="none" strike="noStrike" kern="1200" cap="none" spc="-5" normalizeH="0" baseline="0" noProof="0" dirty="0">
                <a:ln>
                  <a:noFill/>
                </a:ln>
                <a:solidFill>
                  <a:srgbClr val="595958"/>
                </a:solidFill>
                <a:effectLst/>
                <a:uLnTx/>
                <a:uFillTx/>
                <a:latin typeface="Calibri"/>
                <a:ea typeface="+mn-ea"/>
                <a:cs typeface="Calibri"/>
              </a:rPr>
              <a:t>201</a:t>
            </a:r>
            <a:r>
              <a:rPr kumimoji="0" sz="1400" b="0" i="1" u="none" strike="noStrike" kern="1200" cap="none" spc="0" normalizeH="0" baseline="0" noProof="0" dirty="0">
                <a:ln>
                  <a:noFill/>
                </a:ln>
                <a:solidFill>
                  <a:srgbClr val="595958"/>
                </a:solidFill>
                <a:effectLst/>
                <a:uLnTx/>
                <a:uFillTx/>
                <a:latin typeface="Calibri"/>
                <a:ea typeface="+mn-ea"/>
                <a:cs typeface="Calibri"/>
              </a:rPr>
              <a:t>8	</a:t>
            </a:r>
            <a:r>
              <a:rPr kumimoji="0" sz="1400" b="0" i="1" u="none" strike="noStrike" kern="1200" cap="none" spc="-5" normalizeH="0" baseline="0" noProof="0" dirty="0">
                <a:ln>
                  <a:noFill/>
                </a:ln>
                <a:solidFill>
                  <a:srgbClr val="595958"/>
                </a:solidFill>
                <a:effectLst/>
                <a:uLnTx/>
                <a:uFillTx/>
                <a:latin typeface="Calibri"/>
                <a:ea typeface="+mn-ea"/>
                <a:cs typeface="Calibri"/>
              </a:rPr>
              <a:t>201</a:t>
            </a:r>
            <a:r>
              <a:rPr kumimoji="0" sz="1400" b="0" i="1" u="none" strike="noStrike" kern="1200" cap="none" spc="0" normalizeH="0" baseline="0" noProof="0" dirty="0">
                <a:ln>
                  <a:noFill/>
                </a:ln>
                <a:solidFill>
                  <a:srgbClr val="595958"/>
                </a:solidFill>
                <a:effectLst/>
                <a:uLnTx/>
                <a:uFillTx/>
                <a:latin typeface="Calibri"/>
                <a:ea typeface="+mn-ea"/>
                <a:cs typeface="Calibri"/>
              </a:rPr>
              <a:t>9	</a:t>
            </a:r>
            <a:r>
              <a:rPr kumimoji="0" sz="1400" b="0" i="1" u="none" strike="noStrike" kern="1200" cap="none" spc="-5" normalizeH="0" baseline="0" noProof="0" dirty="0">
                <a:ln>
                  <a:noFill/>
                </a:ln>
                <a:solidFill>
                  <a:srgbClr val="595958"/>
                </a:solidFill>
                <a:effectLst/>
                <a:uLnTx/>
                <a:uFillTx/>
                <a:latin typeface="Calibri"/>
                <a:ea typeface="+mn-ea"/>
                <a:cs typeface="Calibri"/>
              </a:rPr>
              <a:t>202</a:t>
            </a:r>
            <a:r>
              <a:rPr kumimoji="0" sz="1400" b="0" i="1" u="none" strike="noStrike" kern="1200" cap="none" spc="0" normalizeH="0" baseline="0" noProof="0" dirty="0">
                <a:ln>
                  <a:noFill/>
                </a:ln>
                <a:solidFill>
                  <a:srgbClr val="595958"/>
                </a:solidFill>
                <a:effectLst/>
                <a:uLnTx/>
                <a:uFillTx/>
                <a:latin typeface="Calibri"/>
                <a:ea typeface="+mn-ea"/>
                <a:cs typeface="Calibri"/>
              </a:rPr>
              <a:t>0	</a:t>
            </a:r>
            <a:r>
              <a:rPr kumimoji="0" sz="1400" b="0" i="1" u="none" strike="noStrike" kern="1200" cap="none" spc="-5" normalizeH="0" baseline="0" noProof="0" dirty="0">
                <a:ln>
                  <a:noFill/>
                </a:ln>
                <a:solidFill>
                  <a:srgbClr val="595958"/>
                </a:solidFill>
                <a:effectLst/>
                <a:uLnTx/>
                <a:uFillTx/>
                <a:latin typeface="Calibri"/>
                <a:ea typeface="+mn-ea"/>
                <a:cs typeface="Calibri"/>
              </a:rPr>
              <a:t>2021</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46" name="object 46"/>
          <p:cNvSpPr/>
          <p:nvPr/>
        </p:nvSpPr>
        <p:spPr>
          <a:xfrm>
            <a:off x="7298435" y="5582411"/>
            <a:ext cx="3226435" cy="0"/>
          </a:xfrm>
          <a:custGeom>
            <a:avLst/>
            <a:gdLst/>
            <a:ahLst/>
            <a:cxnLst/>
            <a:rect l="l" t="t" r="r" b="b"/>
            <a:pathLst>
              <a:path w="3226434">
                <a:moveTo>
                  <a:pt x="0" y="0"/>
                </a:moveTo>
                <a:lnTo>
                  <a:pt x="32263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7" name="object 47"/>
          <p:cNvSpPr/>
          <p:nvPr/>
        </p:nvSpPr>
        <p:spPr>
          <a:xfrm>
            <a:off x="7298435" y="5376671"/>
            <a:ext cx="3226435" cy="0"/>
          </a:xfrm>
          <a:custGeom>
            <a:avLst/>
            <a:gdLst/>
            <a:ahLst/>
            <a:cxnLst/>
            <a:rect l="l" t="t" r="r" b="b"/>
            <a:pathLst>
              <a:path w="3226434">
                <a:moveTo>
                  <a:pt x="0" y="0"/>
                </a:moveTo>
                <a:lnTo>
                  <a:pt x="32263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8" name="object 48"/>
          <p:cNvSpPr/>
          <p:nvPr/>
        </p:nvSpPr>
        <p:spPr>
          <a:xfrm>
            <a:off x="7298435" y="5169408"/>
            <a:ext cx="3226435" cy="0"/>
          </a:xfrm>
          <a:custGeom>
            <a:avLst/>
            <a:gdLst/>
            <a:ahLst/>
            <a:cxnLst/>
            <a:rect l="l" t="t" r="r" b="b"/>
            <a:pathLst>
              <a:path w="3226434">
                <a:moveTo>
                  <a:pt x="0" y="0"/>
                </a:moveTo>
                <a:lnTo>
                  <a:pt x="32263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9" name="object 49"/>
          <p:cNvSpPr/>
          <p:nvPr/>
        </p:nvSpPr>
        <p:spPr>
          <a:xfrm>
            <a:off x="7298435" y="4962144"/>
            <a:ext cx="3226435" cy="0"/>
          </a:xfrm>
          <a:custGeom>
            <a:avLst/>
            <a:gdLst/>
            <a:ahLst/>
            <a:cxnLst/>
            <a:rect l="l" t="t" r="r" b="b"/>
            <a:pathLst>
              <a:path w="3226434">
                <a:moveTo>
                  <a:pt x="0" y="0"/>
                </a:moveTo>
                <a:lnTo>
                  <a:pt x="32263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0" name="object 50"/>
          <p:cNvSpPr/>
          <p:nvPr/>
        </p:nvSpPr>
        <p:spPr>
          <a:xfrm>
            <a:off x="7298435" y="4340352"/>
            <a:ext cx="3226435" cy="0"/>
          </a:xfrm>
          <a:custGeom>
            <a:avLst/>
            <a:gdLst/>
            <a:ahLst/>
            <a:cxnLst/>
            <a:rect l="l" t="t" r="r" b="b"/>
            <a:pathLst>
              <a:path w="3226434">
                <a:moveTo>
                  <a:pt x="0" y="0"/>
                </a:moveTo>
                <a:lnTo>
                  <a:pt x="32263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1" name="object 51"/>
          <p:cNvSpPr/>
          <p:nvPr/>
        </p:nvSpPr>
        <p:spPr>
          <a:xfrm>
            <a:off x="7298435" y="5789676"/>
            <a:ext cx="3226435" cy="0"/>
          </a:xfrm>
          <a:custGeom>
            <a:avLst/>
            <a:gdLst/>
            <a:ahLst/>
            <a:cxnLst/>
            <a:rect l="l" t="t" r="r" b="b"/>
            <a:pathLst>
              <a:path w="3226434">
                <a:moveTo>
                  <a:pt x="0" y="0"/>
                </a:moveTo>
                <a:lnTo>
                  <a:pt x="32263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2" name="object 52"/>
          <p:cNvSpPr/>
          <p:nvPr/>
        </p:nvSpPr>
        <p:spPr>
          <a:xfrm>
            <a:off x="7620761" y="4444746"/>
            <a:ext cx="2581910" cy="414655"/>
          </a:xfrm>
          <a:custGeom>
            <a:avLst/>
            <a:gdLst/>
            <a:ahLst/>
            <a:cxnLst/>
            <a:rect l="l" t="t" r="r" b="b"/>
            <a:pathLst>
              <a:path w="2581909" h="414654">
                <a:moveTo>
                  <a:pt x="0" y="103631"/>
                </a:moveTo>
                <a:lnTo>
                  <a:pt x="646176" y="0"/>
                </a:lnTo>
                <a:lnTo>
                  <a:pt x="1290828" y="207263"/>
                </a:lnTo>
                <a:lnTo>
                  <a:pt x="1937004" y="207263"/>
                </a:lnTo>
                <a:lnTo>
                  <a:pt x="2581656" y="414527"/>
                </a:lnTo>
              </a:path>
            </a:pathLst>
          </a:custGeom>
          <a:ln w="28575">
            <a:solidFill>
              <a:srgbClr val="FFC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graphicFrame>
        <p:nvGraphicFramePr>
          <p:cNvPr id="53" name="object 53"/>
          <p:cNvGraphicFramePr>
            <a:graphicFrameLocks noGrp="1"/>
          </p:cNvGraphicFramePr>
          <p:nvPr/>
        </p:nvGraphicFramePr>
        <p:xfrm>
          <a:off x="1381220" y="4023390"/>
          <a:ext cx="9173844" cy="1841255"/>
        </p:xfrm>
        <a:graphic>
          <a:graphicData uri="http://schemas.openxmlformats.org/drawingml/2006/table">
            <a:tbl>
              <a:tblPr firstRow="1" bandRow="1">
                <a:tableStyleId>{2D5ABB26-0587-4C30-8999-92F81FD0307C}</a:tableStyleId>
              </a:tblPr>
              <a:tblGrid>
                <a:gridCol w="431800">
                  <a:extLst>
                    <a:ext uri="{9D8B030D-6E8A-4147-A177-3AD203B41FA5}">
                      <a16:colId xmlns:a16="http://schemas.microsoft.com/office/drawing/2014/main" val="20000"/>
                    </a:ext>
                  </a:extLst>
                </a:gridCol>
                <a:gridCol w="2484120">
                  <a:extLst>
                    <a:ext uri="{9D8B030D-6E8A-4147-A177-3AD203B41FA5}">
                      <a16:colId xmlns:a16="http://schemas.microsoft.com/office/drawing/2014/main" val="20001"/>
                    </a:ext>
                  </a:extLst>
                </a:gridCol>
                <a:gridCol w="1527809">
                  <a:extLst>
                    <a:ext uri="{9D8B030D-6E8A-4147-A177-3AD203B41FA5}">
                      <a16:colId xmlns:a16="http://schemas.microsoft.com/office/drawing/2014/main" val="20002"/>
                    </a:ext>
                  </a:extLst>
                </a:gridCol>
                <a:gridCol w="1407795">
                  <a:extLst>
                    <a:ext uri="{9D8B030D-6E8A-4147-A177-3AD203B41FA5}">
                      <a16:colId xmlns:a16="http://schemas.microsoft.com/office/drawing/2014/main" val="20003"/>
                    </a:ext>
                  </a:extLst>
                </a:gridCol>
                <a:gridCol w="3322320">
                  <a:extLst>
                    <a:ext uri="{9D8B030D-6E8A-4147-A177-3AD203B41FA5}">
                      <a16:colId xmlns:a16="http://schemas.microsoft.com/office/drawing/2014/main" val="20004"/>
                    </a:ext>
                  </a:extLst>
                </a:gridCol>
              </a:tblGrid>
              <a:tr h="796311">
                <a:tc>
                  <a:txBody>
                    <a:bodyPr/>
                    <a:lstStyle/>
                    <a:p>
                      <a:pPr>
                        <a:lnSpc>
                          <a:spcPct val="100000"/>
                        </a:lnSpc>
                      </a:pPr>
                      <a:endParaRPr sz="1100">
                        <a:latin typeface="Times New Roman"/>
                        <a:cs typeface="Times New Roman"/>
                      </a:endParaRPr>
                    </a:p>
                    <a:p>
                      <a:pPr>
                        <a:lnSpc>
                          <a:spcPct val="100000"/>
                        </a:lnSpc>
                        <a:spcBef>
                          <a:spcPts val="5"/>
                        </a:spcBef>
                      </a:pPr>
                      <a:endParaRPr sz="950">
                        <a:latin typeface="Times New Roman"/>
                        <a:cs typeface="Times New Roman"/>
                      </a:endParaRPr>
                    </a:p>
                    <a:p>
                      <a:pPr marL="31750">
                        <a:lnSpc>
                          <a:spcPct val="100000"/>
                        </a:lnSpc>
                      </a:pPr>
                      <a:r>
                        <a:rPr sz="1100" spc="-5" dirty="0">
                          <a:solidFill>
                            <a:srgbClr val="595958"/>
                          </a:solidFill>
                          <a:latin typeface="Calibri"/>
                          <a:cs typeface="Calibri"/>
                        </a:rPr>
                        <a:t>28%</a:t>
                      </a:r>
                      <a:endParaRPr sz="1100">
                        <a:latin typeface="Calibri"/>
                        <a:cs typeface="Calibri"/>
                      </a:endParaRPr>
                    </a:p>
                    <a:p>
                      <a:pPr marL="31750">
                        <a:lnSpc>
                          <a:spcPct val="100000"/>
                        </a:lnSpc>
                        <a:spcBef>
                          <a:spcPts val="459"/>
                        </a:spcBef>
                      </a:pPr>
                      <a:r>
                        <a:rPr sz="1100" spc="-5" dirty="0">
                          <a:solidFill>
                            <a:srgbClr val="595958"/>
                          </a:solidFill>
                          <a:latin typeface="Calibri"/>
                          <a:cs typeface="Calibri"/>
                        </a:rPr>
                        <a:t>27%</a:t>
                      </a:r>
                      <a:endParaRPr sz="1100">
                        <a:latin typeface="Calibri"/>
                        <a:cs typeface="Calibri"/>
                      </a:endParaRPr>
                    </a:p>
                  </a:txBody>
                  <a:tcPr marL="0" marR="0" marT="0" marB="0"/>
                </a:tc>
                <a:tc>
                  <a:txBody>
                    <a:bodyPr/>
                    <a:lstStyle/>
                    <a:p>
                      <a:pPr marL="354965">
                        <a:lnSpc>
                          <a:spcPts val="1710"/>
                        </a:lnSpc>
                      </a:pPr>
                      <a:r>
                        <a:rPr sz="1800" b="1" spc="-5" dirty="0">
                          <a:solidFill>
                            <a:srgbClr val="595958"/>
                          </a:solidFill>
                          <a:latin typeface="Calibri"/>
                          <a:cs typeface="Calibri"/>
                        </a:rPr>
                        <a:t>New </a:t>
                      </a:r>
                      <a:r>
                        <a:rPr sz="1800" b="1" dirty="0">
                          <a:solidFill>
                            <a:srgbClr val="595958"/>
                          </a:solidFill>
                          <a:latin typeface="Calibri"/>
                          <a:cs typeface="Calibri"/>
                        </a:rPr>
                        <a:t>HIV- </a:t>
                      </a:r>
                      <a:r>
                        <a:rPr sz="1800" b="1" i="1" spc="-5" dirty="0">
                          <a:solidFill>
                            <a:srgbClr val="FF0000"/>
                          </a:solidFill>
                          <a:latin typeface="Calibri"/>
                          <a:cs typeface="Calibri"/>
                        </a:rPr>
                        <a:t>Not </a:t>
                      </a:r>
                      <a:r>
                        <a:rPr sz="1800" b="1" i="1" dirty="0">
                          <a:solidFill>
                            <a:srgbClr val="FF0000"/>
                          </a:solidFill>
                          <a:latin typeface="Calibri"/>
                          <a:cs typeface="Calibri"/>
                        </a:rPr>
                        <a:t>in</a:t>
                      </a:r>
                      <a:r>
                        <a:rPr sz="1800" b="1" i="1" spc="-55" dirty="0">
                          <a:solidFill>
                            <a:srgbClr val="FF0000"/>
                          </a:solidFill>
                          <a:latin typeface="Calibri"/>
                          <a:cs typeface="Calibri"/>
                        </a:rPr>
                        <a:t> </a:t>
                      </a:r>
                      <a:r>
                        <a:rPr sz="1800" b="1" i="1" spc="-5" dirty="0">
                          <a:solidFill>
                            <a:srgbClr val="FF0000"/>
                          </a:solidFill>
                          <a:latin typeface="Calibri"/>
                          <a:cs typeface="Calibri"/>
                        </a:rPr>
                        <a:t>Care</a:t>
                      </a:r>
                      <a:endParaRPr sz="1800">
                        <a:latin typeface="Calibri"/>
                        <a:cs typeface="Calibri"/>
                      </a:endParaRPr>
                    </a:p>
                    <a:p>
                      <a:pPr marL="777240">
                        <a:lnSpc>
                          <a:spcPct val="100000"/>
                        </a:lnSpc>
                        <a:spcBef>
                          <a:spcPts val="1120"/>
                        </a:spcBef>
                      </a:pPr>
                      <a:r>
                        <a:rPr sz="1100" dirty="0">
                          <a:solidFill>
                            <a:srgbClr val="3E3E3E"/>
                          </a:solidFill>
                          <a:latin typeface="Calibri"/>
                          <a:cs typeface="Calibri"/>
                        </a:rPr>
                        <a:t>27%</a:t>
                      </a:r>
                      <a:endParaRPr sz="1100">
                        <a:latin typeface="Calibri"/>
                        <a:cs typeface="Calibri"/>
                      </a:endParaRPr>
                    </a:p>
                  </a:txBody>
                  <a:tcPr marL="0" marR="0" marT="0" marB="0"/>
                </a:tc>
                <a:tc>
                  <a:txBody>
                    <a:bodyPr/>
                    <a:lstStyle/>
                    <a:p>
                      <a:pPr>
                        <a:lnSpc>
                          <a:spcPct val="100000"/>
                        </a:lnSpc>
                      </a:pPr>
                      <a:endParaRPr sz="1700">
                        <a:latin typeface="Times New Roman"/>
                        <a:cs typeface="Times New Roman"/>
                      </a:endParaRPr>
                    </a:p>
                  </a:txBody>
                  <a:tcPr marL="0" marR="0" marT="0" marB="0"/>
                </a:tc>
                <a:tc>
                  <a:txBody>
                    <a:bodyPr/>
                    <a:lstStyle/>
                    <a:p>
                      <a:pPr>
                        <a:lnSpc>
                          <a:spcPct val="100000"/>
                        </a:lnSpc>
                        <a:spcBef>
                          <a:spcPts val="45"/>
                        </a:spcBef>
                      </a:pPr>
                      <a:endParaRPr sz="1450">
                        <a:latin typeface="Times New Roman"/>
                        <a:cs typeface="Times New Roman"/>
                      </a:endParaRPr>
                    </a:p>
                    <a:p>
                      <a:pPr marR="56515" algn="r">
                        <a:lnSpc>
                          <a:spcPct val="100000"/>
                        </a:lnSpc>
                      </a:pPr>
                      <a:r>
                        <a:rPr sz="1100" spc="-10" dirty="0">
                          <a:solidFill>
                            <a:srgbClr val="595958"/>
                          </a:solidFill>
                          <a:latin typeface="Calibri"/>
                          <a:cs typeface="Calibri"/>
                        </a:rPr>
                        <a:t>1</a:t>
                      </a:r>
                      <a:r>
                        <a:rPr sz="1100" dirty="0">
                          <a:solidFill>
                            <a:srgbClr val="595958"/>
                          </a:solidFill>
                          <a:latin typeface="Calibri"/>
                          <a:cs typeface="Calibri"/>
                        </a:rPr>
                        <a:t>4%</a:t>
                      </a:r>
                      <a:endParaRPr sz="1100">
                        <a:latin typeface="Calibri"/>
                        <a:cs typeface="Calibri"/>
                      </a:endParaRPr>
                    </a:p>
                    <a:p>
                      <a:pPr marR="56515" algn="r">
                        <a:lnSpc>
                          <a:spcPct val="100000"/>
                        </a:lnSpc>
                        <a:spcBef>
                          <a:spcPts val="310"/>
                        </a:spcBef>
                      </a:pPr>
                      <a:r>
                        <a:rPr sz="1100" spc="-10" dirty="0">
                          <a:solidFill>
                            <a:srgbClr val="595958"/>
                          </a:solidFill>
                          <a:latin typeface="Calibri"/>
                          <a:cs typeface="Calibri"/>
                        </a:rPr>
                        <a:t>1</a:t>
                      </a:r>
                      <a:r>
                        <a:rPr sz="1100" dirty="0">
                          <a:solidFill>
                            <a:srgbClr val="595958"/>
                          </a:solidFill>
                          <a:latin typeface="Calibri"/>
                          <a:cs typeface="Calibri"/>
                        </a:rPr>
                        <a:t>2%</a:t>
                      </a:r>
                      <a:endParaRPr sz="1100">
                        <a:latin typeface="Calibri"/>
                        <a:cs typeface="Calibri"/>
                      </a:endParaRPr>
                    </a:p>
                    <a:p>
                      <a:pPr marR="56515" algn="r">
                        <a:lnSpc>
                          <a:spcPts val="1195"/>
                        </a:lnSpc>
                        <a:spcBef>
                          <a:spcPts val="310"/>
                        </a:spcBef>
                      </a:pPr>
                      <a:r>
                        <a:rPr sz="1100" spc="-10" dirty="0">
                          <a:solidFill>
                            <a:srgbClr val="595958"/>
                          </a:solidFill>
                          <a:latin typeface="Calibri"/>
                          <a:cs typeface="Calibri"/>
                        </a:rPr>
                        <a:t>1</a:t>
                      </a:r>
                      <a:r>
                        <a:rPr sz="1100" dirty="0">
                          <a:solidFill>
                            <a:srgbClr val="595958"/>
                          </a:solidFill>
                          <a:latin typeface="Calibri"/>
                          <a:cs typeface="Calibri"/>
                        </a:rPr>
                        <a:t>0%</a:t>
                      </a:r>
                      <a:endParaRPr sz="1100">
                        <a:latin typeface="Calibri"/>
                        <a:cs typeface="Calibri"/>
                      </a:endParaRPr>
                    </a:p>
                  </a:txBody>
                  <a:tcPr marL="0" marR="0" marT="5715" marB="0"/>
                </a:tc>
                <a:tc>
                  <a:txBody>
                    <a:bodyPr/>
                    <a:lstStyle/>
                    <a:p>
                      <a:pPr marL="799465">
                        <a:lnSpc>
                          <a:spcPts val="1465"/>
                        </a:lnSpc>
                      </a:pPr>
                      <a:r>
                        <a:rPr sz="1800" b="1" spc="-5" dirty="0">
                          <a:solidFill>
                            <a:srgbClr val="595958"/>
                          </a:solidFill>
                          <a:latin typeface="Calibri"/>
                          <a:cs typeface="Calibri"/>
                        </a:rPr>
                        <a:t>New </a:t>
                      </a:r>
                      <a:r>
                        <a:rPr sz="1800" b="1" dirty="0">
                          <a:solidFill>
                            <a:srgbClr val="595958"/>
                          </a:solidFill>
                          <a:latin typeface="Calibri"/>
                          <a:cs typeface="Calibri"/>
                        </a:rPr>
                        <a:t>HIV- </a:t>
                      </a:r>
                      <a:r>
                        <a:rPr sz="1800" b="1" i="1" spc="-5" dirty="0">
                          <a:solidFill>
                            <a:srgbClr val="595958"/>
                          </a:solidFill>
                          <a:latin typeface="Calibri"/>
                          <a:cs typeface="Calibri"/>
                        </a:rPr>
                        <a:t>No</a:t>
                      </a:r>
                      <a:r>
                        <a:rPr sz="1800" b="1" i="1" spc="-20" dirty="0">
                          <a:solidFill>
                            <a:srgbClr val="595958"/>
                          </a:solidFill>
                          <a:latin typeface="Calibri"/>
                          <a:cs typeface="Calibri"/>
                        </a:rPr>
                        <a:t> </a:t>
                      </a:r>
                      <a:r>
                        <a:rPr sz="1800" b="1" i="1" dirty="0">
                          <a:solidFill>
                            <a:srgbClr val="595958"/>
                          </a:solidFill>
                          <a:latin typeface="Calibri"/>
                          <a:cs typeface="Calibri"/>
                        </a:rPr>
                        <a:t>VL</a:t>
                      </a:r>
                      <a:endParaRPr sz="1800">
                        <a:latin typeface="Calibri"/>
                        <a:cs typeface="Calibri"/>
                      </a:endParaRPr>
                    </a:p>
                    <a:p>
                      <a:pPr marL="909955">
                        <a:lnSpc>
                          <a:spcPts val="819"/>
                        </a:lnSpc>
                      </a:pPr>
                      <a:r>
                        <a:rPr sz="1100" dirty="0">
                          <a:solidFill>
                            <a:srgbClr val="3E3E3E"/>
                          </a:solidFill>
                          <a:latin typeface="Calibri"/>
                          <a:cs typeface="Calibri"/>
                        </a:rPr>
                        <a:t>13%</a:t>
                      </a:r>
                      <a:endParaRPr sz="1100">
                        <a:latin typeface="Calibri"/>
                        <a:cs typeface="Calibri"/>
                      </a:endParaRPr>
                    </a:p>
                    <a:p>
                      <a:pPr marL="264795">
                        <a:lnSpc>
                          <a:spcPts val="815"/>
                        </a:lnSpc>
                      </a:pPr>
                      <a:r>
                        <a:rPr sz="1100" dirty="0">
                          <a:solidFill>
                            <a:srgbClr val="3E3E3E"/>
                          </a:solidFill>
                          <a:latin typeface="Calibri"/>
                          <a:cs typeface="Calibri"/>
                        </a:rPr>
                        <a:t>12%</a:t>
                      </a:r>
                      <a:endParaRPr sz="1100">
                        <a:latin typeface="Calibri"/>
                        <a:cs typeface="Calibri"/>
                      </a:endParaRPr>
                    </a:p>
                    <a:p>
                      <a:pPr marL="64135">
                        <a:lnSpc>
                          <a:spcPts val="1065"/>
                        </a:lnSpc>
                        <a:tabLst>
                          <a:tab pos="1555115" algn="l"/>
                          <a:tab pos="2200910" algn="l"/>
                          <a:tab pos="3290570" algn="l"/>
                        </a:tabLst>
                      </a:pPr>
                      <a:r>
                        <a:rPr sz="1100" u="sng" dirty="0">
                          <a:solidFill>
                            <a:srgbClr val="3E3E3E"/>
                          </a:solidFill>
                          <a:uFill>
                            <a:solidFill>
                              <a:srgbClr val="DADADA"/>
                            </a:solidFill>
                          </a:uFill>
                          <a:latin typeface="Calibri"/>
                          <a:cs typeface="Calibri"/>
                        </a:rPr>
                        <a:t> 	11%	11%	</a:t>
                      </a:r>
                      <a:endParaRPr sz="1100">
                        <a:latin typeface="Calibri"/>
                        <a:cs typeface="Calibri"/>
                      </a:endParaRPr>
                    </a:p>
                    <a:p>
                      <a:pPr marL="64135">
                        <a:lnSpc>
                          <a:spcPct val="100000"/>
                        </a:lnSpc>
                        <a:spcBef>
                          <a:spcPts val="309"/>
                        </a:spcBef>
                        <a:tabLst>
                          <a:tab pos="2882900" algn="l"/>
                          <a:tab pos="3290570" algn="l"/>
                        </a:tabLst>
                      </a:pPr>
                      <a:r>
                        <a:rPr sz="1100" u="sng" dirty="0">
                          <a:solidFill>
                            <a:srgbClr val="3E3E3E"/>
                          </a:solidFill>
                          <a:uFill>
                            <a:solidFill>
                              <a:srgbClr val="DADADA"/>
                            </a:solidFill>
                          </a:uFill>
                          <a:latin typeface="Calibri"/>
                          <a:cs typeface="Calibri"/>
                        </a:rPr>
                        <a:t> 	9%	</a:t>
                      </a:r>
                      <a:endParaRPr sz="1100">
                        <a:latin typeface="Calibri"/>
                        <a:cs typeface="Calibri"/>
                      </a:endParaRPr>
                    </a:p>
                  </a:txBody>
                  <a:tcPr marL="0" marR="0" marT="0" marB="0"/>
                </a:tc>
                <a:extLst>
                  <a:ext uri="{0D108BD9-81ED-4DB2-BD59-A6C34878D82A}">
                    <a16:rowId xmlns:a16="http://schemas.microsoft.com/office/drawing/2014/main" val="10000"/>
                  </a:ext>
                </a:extLst>
              </a:tr>
              <a:tr h="216270">
                <a:tc>
                  <a:txBody>
                    <a:bodyPr/>
                    <a:lstStyle/>
                    <a:p>
                      <a:pPr marL="31750">
                        <a:lnSpc>
                          <a:spcPts val="969"/>
                        </a:lnSpc>
                      </a:pPr>
                      <a:r>
                        <a:rPr sz="1100" spc="-5" dirty="0">
                          <a:solidFill>
                            <a:srgbClr val="595958"/>
                          </a:solidFill>
                          <a:latin typeface="Calibri"/>
                          <a:cs typeface="Calibri"/>
                        </a:rPr>
                        <a:t>26%</a:t>
                      </a:r>
                      <a:endParaRPr sz="1100">
                        <a:latin typeface="Calibri"/>
                        <a:cs typeface="Calibri"/>
                      </a:endParaRPr>
                    </a:p>
                  </a:txBody>
                  <a:tcPr marL="0" marR="0" marT="0" marB="0"/>
                </a:tc>
                <a:tc>
                  <a:txBody>
                    <a:bodyPr/>
                    <a:lstStyle/>
                    <a:p>
                      <a:pPr marR="216535" algn="r">
                        <a:lnSpc>
                          <a:spcPct val="100000"/>
                        </a:lnSpc>
                        <a:spcBef>
                          <a:spcPts val="110"/>
                        </a:spcBef>
                      </a:pPr>
                      <a:r>
                        <a:rPr sz="1100" dirty="0">
                          <a:solidFill>
                            <a:srgbClr val="3E3E3E"/>
                          </a:solidFill>
                          <a:latin typeface="Calibri"/>
                          <a:cs typeface="Calibri"/>
                        </a:rPr>
                        <a:t>25%</a:t>
                      </a:r>
                      <a:endParaRPr sz="1100">
                        <a:latin typeface="Calibri"/>
                        <a:cs typeface="Calibri"/>
                      </a:endParaRPr>
                    </a:p>
                  </a:txBody>
                  <a:tcPr marL="0" marR="0" marT="13970" marB="0"/>
                </a:tc>
                <a:tc>
                  <a:txBody>
                    <a:bodyPr/>
                    <a:lstStyle/>
                    <a:p>
                      <a:pPr>
                        <a:lnSpc>
                          <a:spcPct val="100000"/>
                        </a:lnSpc>
                      </a:pPr>
                      <a:endParaRPr sz="1300">
                        <a:latin typeface="Times New Roman"/>
                        <a:cs typeface="Times New Roman"/>
                      </a:endParaRPr>
                    </a:p>
                  </a:txBody>
                  <a:tcPr marL="0" marR="0" marT="0" marB="0"/>
                </a:tc>
                <a:tc>
                  <a:txBody>
                    <a:bodyPr/>
                    <a:lstStyle/>
                    <a:p>
                      <a:pPr marR="58419" algn="r">
                        <a:lnSpc>
                          <a:spcPts val="1270"/>
                        </a:lnSpc>
                        <a:spcBef>
                          <a:spcPts val="330"/>
                        </a:spcBef>
                      </a:pPr>
                      <a:r>
                        <a:rPr sz="1100" spc="-10" dirty="0">
                          <a:solidFill>
                            <a:srgbClr val="595958"/>
                          </a:solidFill>
                          <a:latin typeface="Calibri"/>
                          <a:cs typeface="Calibri"/>
                        </a:rPr>
                        <a:t>8%</a:t>
                      </a:r>
                      <a:endParaRPr sz="1100">
                        <a:latin typeface="Calibri"/>
                        <a:cs typeface="Calibri"/>
                      </a:endParaRPr>
                    </a:p>
                  </a:txBody>
                  <a:tcPr marL="0" marR="0" marT="41910" marB="0"/>
                </a:tc>
                <a:tc>
                  <a:txBody>
                    <a:bodyPr/>
                    <a:lstStyle/>
                    <a:p>
                      <a:pPr>
                        <a:lnSpc>
                          <a:spcPct val="100000"/>
                        </a:lnSpc>
                      </a:pPr>
                      <a:endParaRPr sz="1300">
                        <a:latin typeface="Times New Roman"/>
                        <a:cs typeface="Times New Roman"/>
                      </a:endParaRPr>
                    </a:p>
                  </a:txBody>
                  <a:tcPr marL="0" marR="0" marT="0" marB="0"/>
                </a:tc>
                <a:extLst>
                  <a:ext uri="{0D108BD9-81ED-4DB2-BD59-A6C34878D82A}">
                    <a16:rowId xmlns:a16="http://schemas.microsoft.com/office/drawing/2014/main" val="10001"/>
                  </a:ext>
                </a:extLst>
              </a:tr>
              <a:tr h="216270">
                <a:tc>
                  <a:txBody>
                    <a:bodyPr/>
                    <a:lstStyle/>
                    <a:p>
                      <a:pPr marL="31750">
                        <a:lnSpc>
                          <a:spcPts val="1040"/>
                        </a:lnSpc>
                      </a:pPr>
                      <a:r>
                        <a:rPr sz="1100" spc="-5" dirty="0">
                          <a:solidFill>
                            <a:srgbClr val="595958"/>
                          </a:solidFill>
                          <a:latin typeface="Calibri"/>
                          <a:cs typeface="Calibri"/>
                        </a:rPr>
                        <a:t>25%</a:t>
                      </a:r>
                      <a:endParaRPr sz="1100">
                        <a:latin typeface="Calibri"/>
                        <a:cs typeface="Calibri"/>
                      </a:endParaRPr>
                    </a:p>
                  </a:txBody>
                  <a:tcPr marL="0" marR="0" marT="0" marB="0"/>
                </a:tc>
                <a:tc>
                  <a:txBody>
                    <a:bodyPr/>
                    <a:lstStyle/>
                    <a:p>
                      <a:pPr marL="158115">
                        <a:lnSpc>
                          <a:spcPct val="100000"/>
                        </a:lnSpc>
                        <a:spcBef>
                          <a:spcPts val="185"/>
                        </a:spcBef>
                        <a:tabLst>
                          <a:tab pos="1396365" algn="l"/>
                        </a:tabLst>
                      </a:pPr>
                      <a:r>
                        <a:rPr sz="1100" dirty="0">
                          <a:solidFill>
                            <a:srgbClr val="3E3E3E"/>
                          </a:solidFill>
                          <a:latin typeface="Calibri"/>
                          <a:cs typeface="Calibri"/>
                        </a:rPr>
                        <a:t>24%	24%</a:t>
                      </a:r>
                      <a:endParaRPr sz="1100">
                        <a:latin typeface="Calibri"/>
                        <a:cs typeface="Calibri"/>
                      </a:endParaRPr>
                    </a:p>
                  </a:txBody>
                  <a:tcPr marL="0" marR="0" marT="23495" marB="0"/>
                </a:tc>
                <a:tc>
                  <a:txBody>
                    <a:bodyPr/>
                    <a:lstStyle/>
                    <a:p>
                      <a:pPr marL="116839">
                        <a:lnSpc>
                          <a:spcPts val="1490"/>
                        </a:lnSpc>
                      </a:pPr>
                      <a:r>
                        <a:rPr sz="1400" b="1" spc="-5" dirty="0">
                          <a:solidFill>
                            <a:srgbClr val="FF0000"/>
                          </a:solidFill>
                          <a:latin typeface="Calibri"/>
                          <a:cs typeface="Calibri"/>
                        </a:rPr>
                        <a:t>24%</a:t>
                      </a:r>
                      <a:endParaRPr sz="1400">
                        <a:latin typeface="Calibri"/>
                        <a:cs typeface="Calibri"/>
                      </a:endParaRPr>
                    </a:p>
                  </a:txBody>
                  <a:tcPr marL="0" marR="0" marT="0" marB="0"/>
                </a:tc>
                <a:tc>
                  <a:txBody>
                    <a:bodyPr/>
                    <a:lstStyle/>
                    <a:p>
                      <a:pPr marR="58419" algn="r">
                        <a:lnSpc>
                          <a:spcPct val="100000"/>
                        </a:lnSpc>
                        <a:spcBef>
                          <a:spcPts val="260"/>
                        </a:spcBef>
                      </a:pPr>
                      <a:r>
                        <a:rPr sz="1100" spc="-10" dirty="0">
                          <a:solidFill>
                            <a:srgbClr val="595958"/>
                          </a:solidFill>
                          <a:latin typeface="Calibri"/>
                          <a:cs typeface="Calibri"/>
                        </a:rPr>
                        <a:t>6%</a:t>
                      </a:r>
                      <a:endParaRPr sz="1100">
                        <a:latin typeface="Calibri"/>
                        <a:cs typeface="Calibri"/>
                      </a:endParaRPr>
                    </a:p>
                  </a:txBody>
                  <a:tcPr marL="0" marR="0" marT="33020" marB="0"/>
                </a:tc>
                <a:tc>
                  <a:txBody>
                    <a:bodyPr/>
                    <a:lstStyle/>
                    <a:p>
                      <a:pPr>
                        <a:lnSpc>
                          <a:spcPct val="100000"/>
                        </a:lnSpc>
                      </a:pPr>
                      <a:endParaRPr sz="1300">
                        <a:latin typeface="Times New Roman"/>
                        <a:cs typeface="Times New Roman"/>
                      </a:endParaRPr>
                    </a:p>
                  </a:txBody>
                  <a:tcPr marL="0" marR="0" marT="0" marB="0"/>
                </a:tc>
                <a:extLst>
                  <a:ext uri="{0D108BD9-81ED-4DB2-BD59-A6C34878D82A}">
                    <a16:rowId xmlns:a16="http://schemas.microsoft.com/office/drawing/2014/main" val="10002"/>
                  </a:ext>
                </a:extLst>
              </a:tr>
              <a:tr h="216270">
                <a:tc>
                  <a:txBody>
                    <a:bodyPr/>
                    <a:lstStyle/>
                    <a:p>
                      <a:pPr marL="31750">
                        <a:lnSpc>
                          <a:spcPts val="1115"/>
                        </a:lnSpc>
                      </a:pPr>
                      <a:r>
                        <a:rPr sz="1100" spc="-5" dirty="0">
                          <a:solidFill>
                            <a:srgbClr val="595958"/>
                          </a:solidFill>
                          <a:latin typeface="Calibri"/>
                          <a:cs typeface="Calibri"/>
                        </a:rPr>
                        <a:t>24%</a:t>
                      </a:r>
                      <a:endParaRPr sz="1100">
                        <a:latin typeface="Calibri"/>
                        <a:cs typeface="Calibri"/>
                      </a:endParaRPr>
                    </a:p>
                  </a:txBody>
                  <a:tcPr marL="0" marR="0" marT="0" marB="0"/>
                </a:tc>
                <a:tc>
                  <a:txBody>
                    <a:bodyPr/>
                    <a:lstStyle/>
                    <a:p>
                      <a:pPr>
                        <a:lnSpc>
                          <a:spcPct val="100000"/>
                        </a:lnSpc>
                      </a:pPr>
                      <a:endParaRPr sz="1300">
                        <a:latin typeface="Times New Roman"/>
                        <a:cs typeface="Times New Roman"/>
                      </a:endParaRPr>
                    </a:p>
                  </a:txBody>
                  <a:tcPr marL="0" marR="0" marT="0" marB="0"/>
                </a:tc>
                <a:tc>
                  <a:txBody>
                    <a:bodyPr/>
                    <a:lstStyle/>
                    <a:p>
                      <a:pPr>
                        <a:lnSpc>
                          <a:spcPct val="100000"/>
                        </a:lnSpc>
                      </a:pPr>
                      <a:endParaRPr sz="1300">
                        <a:latin typeface="Times New Roman"/>
                        <a:cs typeface="Times New Roman"/>
                      </a:endParaRPr>
                    </a:p>
                  </a:txBody>
                  <a:tcPr marL="0" marR="0" marT="0" marB="0"/>
                </a:tc>
                <a:tc>
                  <a:txBody>
                    <a:bodyPr/>
                    <a:lstStyle/>
                    <a:p>
                      <a:pPr marR="58419" algn="r">
                        <a:lnSpc>
                          <a:spcPct val="100000"/>
                        </a:lnSpc>
                        <a:spcBef>
                          <a:spcPts val="185"/>
                        </a:spcBef>
                      </a:pPr>
                      <a:r>
                        <a:rPr sz="1100" spc="-10" dirty="0">
                          <a:solidFill>
                            <a:srgbClr val="595958"/>
                          </a:solidFill>
                          <a:latin typeface="Calibri"/>
                          <a:cs typeface="Calibri"/>
                        </a:rPr>
                        <a:t>4%</a:t>
                      </a:r>
                      <a:endParaRPr sz="1100">
                        <a:latin typeface="Calibri"/>
                        <a:cs typeface="Calibri"/>
                      </a:endParaRPr>
                    </a:p>
                  </a:txBody>
                  <a:tcPr marL="0" marR="0" marT="23495" marB="0"/>
                </a:tc>
                <a:tc>
                  <a:txBody>
                    <a:bodyPr/>
                    <a:lstStyle/>
                    <a:p>
                      <a:pPr>
                        <a:lnSpc>
                          <a:spcPct val="100000"/>
                        </a:lnSpc>
                      </a:pPr>
                      <a:endParaRPr sz="1300">
                        <a:latin typeface="Times New Roman"/>
                        <a:cs typeface="Times New Roman"/>
                      </a:endParaRPr>
                    </a:p>
                  </a:txBody>
                  <a:tcPr marL="0" marR="0" marT="0" marB="0"/>
                </a:tc>
                <a:extLst>
                  <a:ext uri="{0D108BD9-81ED-4DB2-BD59-A6C34878D82A}">
                    <a16:rowId xmlns:a16="http://schemas.microsoft.com/office/drawing/2014/main" val="10003"/>
                  </a:ext>
                </a:extLst>
              </a:tr>
              <a:tr h="216270">
                <a:tc>
                  <a:txBody>
                    <a:bodyPr/>
                    <a:lstStyle/>
                    <a:p>
                      <a:pPr marL="31750">
                        <a:lnSpc>
                          <a:spcPts val="1190"/>
                        </a:lnSpc>
                      </a:pPr>
                      <a:r>
                        <a:rPr sz="1100" spc="-5" dirty="0">
                          <a:solidFill>
                            <a:srgbClr val="595958"/>
                          </a:solidFill>
                          <a:latin typeface="Calibri"/>
                          <a:cs typeface="Calibri"/>
                        </a:rPr>
                        <a:t>23%</a:t>
                      </a:r>
                      <a:endParaRPr sz="1100">
                        <a:latin typeface="Calibri"/>
                        <a:cs typeface="Calibri"/>
                      </a:endParaRPr>
                    </a:p>
                  </a:txBody>
                  <a:tcPr marL="0" marR="0" marT="0" marB="0"/>
                </a:tc>
                <a:tc>
                  <a:txBody>
                    <a:bodyPr/>
                    <a:lstStyle/>
                    <a:p>
                      <a:pPr>
                        <a:lnSpc>
                          <a:spcPct val="100000"/>
                        </a:lnSpc>
                      </a:pPr>
                      <a:endParaRPr sz="1300">
                        <a:latin typeface="Times New Roman"/>
                        <a:cs typeface="Times New Roman"/>
                      </a:endParaRPr>
                    </a:p>
                  </a:txBody>
                  <a:tcPr marL="0" marR="0" marT="0" marB="0"/>
                </a:tc>
                <a:tc>
                  <a:txBody>
                    <a:bodyPr/>
                    <a:lstStyle/>
                    <a:p>
                      <a:pPr>
                        <a:lnSpc>
                          <a:spcPct val="100000"/>
                        </a:lnSpc>
                      </a:pPr>
                      <a:endParaRPr sz="1300">
                        <a:latin typeface="Times New Roman"/>
                        <a:cs typeface="Times New Roman"/>
                      </a:endParaRPr>
                    </a:p>
                  </a:txBody>
                  <a:tcPr marL="0" marR="0" marT="0" marB="0"/>
                </a:tc>
                <a:tc>
                  <a:txBody>
                    <a:bodyPr/>
                    <a:lstStyle/>
                    <a:p>
                      <a:pPr marR="58419" algn="r">
                        <a:lnSpc>
                          <a:spcPct val="100000"/>
                        </a:lnSpc>
                        <a:spcBef>
                          <a:spcPts val="110"/>
                        </a:spcBef>
                      </a:pPr>
                      <a:r>
                        <a:rPr sz="1100" spc="-10" dirty="0">
                          <a:solidFill>
                            <a:srgbClr val="595958"/>
                          </a:solidFill>
                          <a:latin typeface="Calibri"/>
                          <a:cs typeface="Calibri"/>
                        </a:rPr>
                        <a:t>2%</a:t>
                      </a:r>
                      <a:endParaRPr sz="1100">
                        <a:latin typeface="Calibri"/>
                        <a:cs typeface="Calibri"/>
                      </a:endParaRPr>
                    </a:p>
                  </a:txBody>
                  <a:tcPr marL="0" marR="0" marT="13970" marB="0"/>
                </a:tc>
                <a:tc>
                  <a:txBody>
                    <a:bodyPr/>
                    <a:lstStyle/>
                    <a:p>
                      <a:pPr>
                        <a:lnSpc>
                          <a:spcPct val="100000"/>
                        </a:lnSpc>
                      </a:pPr>
                      <a:endParaRPr sz="1300">
                        <a:latin typeface="Times New Roman"/>
                        <a:cs typeface="Times New Roman"/>
                      </a:endParaRPr>
                    </a:p>
                  </a:txBody>
                  <a:tcPr marL="0" marR="0" marT="0" marB="0"/>
                </a:tc>
                <a:extLst>
                  <a:ext uri="{0D108BD9-81ED-4DB2-BD59-A6C34878D82A}">
                    <a16:rowId xmlns:a16="http://schemas.microsoft.com/office/drawing/2014/main" val="10004"/>
                  </a:ext>
                </a:extLst>
              </a:tr>
              <a:tr h="179864">
                <a:tc>
                  <a:txBody>
                    <a:bodyPr/>
                    <a:lstStyle/>
                    <a:p>
                      <a:pPr marL="31750">
                        <a:lnSpc>
                          <a:spcPts val="1260"/>
                        </a:lnSpc>
                      </a:pPr>
                      <a:r>
                        <a:rPr sz="1100" spc="-5" dirty="0">
                          <a:solidFill>
                            <a:srgbClr val="595958"/>
                          </a:solidFill>
                          <a:latin typeface="Calibri"/>
                          <a:cs typeface="Calibri"/>
                        </a:rPr>
                        <a:t>22%</a:t>
                      </a:r>
                      <a:endParaRPr sz="1100">
                        <a:latin typeface="Calibri"/>
                        <a:cs typeface="Calibri"/>
                      </a:endParaRPr>
                    </a:p>
                  </a:txBody>
                  <a:tcPr marL="0" marR="0" marT="0" marB="0"/>
                </a:tc>
                <a:tc>
                  <a:txBody>
                    <a:bodyPr/>
                    <a:lstStyle/>
                    <a:p>
                      <a:pPr>
                        <a:lnSpc>
                          <a:spcPct val="100000"/>
                        </a:lnSpc>
                      </a:pPr>
                      <a:endParaRPr sz="1000">
                        <a:latin typeface="Times New Roman"/>
                        <a:cs typeface="Times New Roman"/>
                      </a:endParaRPr>
                    </a:p>
                  </a:txBody>
                  <a:tcPr marL="0" marR="0" marT="0" marB="0"/>
                </a:tc>
                <a:tc>
                  <a:txBody>
                    <a:bodyPr/>
                    <a:lstStyle/>
                    <a:p>
                      <a:pPr>
                        <a:lnSpc>
                          <a:spcPct val="100000"/>
                        </a:lnSpc>
                      </a:pPr>
                      <a:endParaRPr sz="1000">
                        <a:latin typeface="Times New Roman"/>
                        <a:cs typeface="Times New Roman"/>
                      </a:endParaRPr>
                    </a:p>
                  </a:txBody>
                  <a:tcPr marL="0" marR="0" marT="0" marB="0"/>
                </a:tc>
                <a:tc>
                  <a:txBody>
                    <a:bodyPr/>
                    <a:lstStyle/>
                    <a:p>
                      <a:pPr marR="58419" algn="r">
                        <a:lnSpc>
                          <a:spcPts val="1275"/>
                        </a:lnSpc>
                        <a:spcBef>
                          <a:spcPts val="40"/>
                        </a:spcBef>
                      </a:pPr>
                      <a:r>
                        <a:rPr sz="1100" spc="-10" dirty="0">
                          <a:solidFill>
                            <a:srgbClr val="595958"/>
                          </a:solidFill>
                          <a:latin typeface="Calibri"/>
                          <a:cs typeface="Calibri"/>
                        </a:rPr>
                        <a:t>0%</a:t>
                      </a:r>
                      <a:endParaRPr sz="1100">
                        <a:latin typeface="Calibri"/>
                        <a:cs typeface="Calibri"/>
                      </a:endParaRPr>
                    </a:p>
                  </a:txBody>
                  <a:tcPr marL="0" marR="0" marT="5080" marB="0"/>
                </a:tc>
                <a:tc>
                  <a:txBody>
                    <a:bodyPr/>
                    <a:lstStyle/>
                    <a:p>
                      <a:pPr>
                        <a:lnSpc>
                          <a:spcPct val="100000"/>
                        </a:lnSpc>
                      </a:pPr>
                      <a:endParaRPr sz="1000">
                        <a:latin typeface="Times New Roman"/>
                        <a:cs typeface="Times New Roman"/>
                      </a:endParaRPr>
                    </a:p>
                  </a:txBody>
                  <a:tcPr marL="0" marR="0" marT="0" marB="0"/>
                </a:tc>
                <a:extLst>
                  <a:ext uri="{0D108BD9-81ED-4DB2-BD59-A6C34878D82A}">
                    <a16:rowId xmlns:a16="http://schemas.microsoft.com/office/drawing/2014/main" val="10005"/>
                  </a:ext>
                </a:extLst>
              </a:tr>
            </a:tbl>
          </a:graphicData>
        </a:graphic>
      </p:graphicFrame>
      <p:sp>
        <p:nvSpPr>
          <p:cNvPr id="54" name="object 54"/>
          <p:cNvSpPr txBox="1"/>
          <p:nvPr/>
        </p:nvSpPr>
        <p:spPr>
          <a:xfrm>
            <a:off x="7428228" y="5881147"/>
            <a:ext cx="296735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tab pos="657860" algn="l"/>
                <a:tab pos="1303020" algn="l"/>
                <a:tab pos="1948814" algn="l"/>
                <a:tab pos="2593975" algn="l"/>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201</a:t>
            </a:r>
            <a:r>
              <a:rPr kumimoji="0" sz="1400" b="0" i="1" u="none" strike="noStrike" kern="1200" cap="none" spc="0" normalizeH="0" baseline="0" noProof="0" dirty="0">
                <a:ln>
                  <a:noFill/>
                </a:ln>
                <a:solidFill>
                  <a:srgbClr val="595958"/>
                </a:solidFill>
                <a:effectLst/>
                <a:uLnTx/>
                <a:uFillTx/>
                <a:latin typeface="Calibri"/>
                <a:ea typeface="+mn-ea"/>
                <a:cs typeface="Calibri"/>
              </a:rPr>
              <a:t>7	</a:t>
            </a:r>
            <a:r>
              <a:rPr kumimoji="0" sz="1400" b="0" i="1" u="none" strike="noStrike" kern="1200" cap="none" spc="-5" normalizeH="0" baseline="0" noProof="0" dirty="0">
                <a:ln>
                  <a:noFill/>
                </a:ln>
                <a:solidFill>
                  <a:srgbClr val="595958"/>
                </a:solidFill>
                <a:effectLst/>
                <a:uLnTx/>
                <a:uFillTx/>
                <a:latin typeface="Calibri"/>
                <a:ea typeface="+mn-ea"/>
                <a:cs typeface="Calibri"/>
              </a:rPr>
              <a:t>201</a:t>
            </a:r>
            <a:r>
              <a:rPr kumimoji="0" sz="1400" b="0" i="1" u="none" strike="noStrike" kern="1200" cap="none" spc="0" normalizeH="0" baseline="0" noProof="0" dirty="0">
                <a:ln>
                  <a:noFill/>
                </a:ln>
                <a:solidFill>
                  <a:srgbClr val="595958"/>
                </a:solidFill>
                <a:effectLst/>
                <a:uLnTx/>
                <a:uFillTx/>
                <a:latin typeface="Calibri"/>
                <a:ea typeface="+mn-ea"/>
                <a:cs typeface="Calibri"/>
              </a:rPr>
              <a:t>8	</a:t>
            </a:r>
            <a:r>
              <a:rPr kumimoji="0" sz="1400" b="0" i="1" u="none" strike="noStrike" kern="1200" cap="none" spc="-5" normalizeH="0" baseline="0" noProof="0" dirty="0">
                <a:ln>
                  <a:noFill/>
                </a:ln>
                <a:solidFill>
                  <a:srgbClr val="595958"/>
                </a:solidFill>
                <a:effectLst/>
                <a:uLnTx/>
                <a:uFillTx/>
                <a:latin typeface="Calibri"/>
                <a:ea typeface="+mn-ea"/>
                <a:cs typeface="Calibri"/>
              </a:rPr>
              <a:t>201</a:t>
            </a:r>
            <a:r>
              <a:rPr kumimoji="0" sz="1400" b="0" i="1" u="none" strike="noStrike" kern="1200" cap="none" spc="0" normalizeH="0" baseline="0" noProof="0" dirty="0">
                <a:ln>
                  <a:noFill/>
                </a:ln>
                <a:solidFill>
                  <a:srgbClr val="595958"/>
                </a:solidFill>
                <a:effectLst/>
                <a:uLnTx/>
                <a:uFillTx/>
                <a:latin typeface="Calibri"/>
                <a:ea typeface="+mn-ea"/>
                <a:cs typeface="Calibri"/>
              </a:rPr>
              <a:t>9	</a:t>
            </a:r>
            <a:r>
              <a:rPr kumimoji="0" sz="1400" b="0" i="1" u="none" strike="noStrike" kern="1200" cap="none" spc="-5" normalizeH="0" baseline="0" noProof="0" dirty="0">
                <a:ln>
                  <a:noFill/>
                </a:ln>
                <a:solidFill>
                  <a:srgbClr val="595958"/>
                </a:solidFill>
                <a:effectLst/>
                <a:uLnTx/>
                <a:uFillTx/>
                <a:latin typeface="Calibri"/>
                <a:ea typeface="+mn-ea"/>
                <a:cs typeface="Calibri"/>
              </a:rPr>
              <a:t>202</a:t>
            </a:r>
            <a:r>
              <a:rPr kumimoji="0" sz="1400" b="0" i="1" u="none" strike="noStrike" kern="1200" cap="none" spc="0" normalizeH="0" baseline="0" noProof="0" dirty="0">
                <a:ln>
                  <a:noFill/>
                </a:ln>
                <a:solidFill>
                  <a:srgbClr val="595958"/>
                </a:solidFill>
                <a:effectLst/>
                <a:uLnTx/>
                <a:uFillTx/>
                <a:latin typeface="Calibri"/>
                <a:ea typeface="+mn-ea"/>
                <a:cs typeface="Calibri"/>
              </a:rPr>
              <a:t>0	</a:t>
            </a:r>
            <a:r>
              <a:rPr kumimoji="0" sz="1400" b="0" i="1" u="none" strike="noStrike" kern="1200" cap="none" spc="-5" normalizeH="0" baseline="0" noProof="0" dirty="0">
                <a:ln>
                  <a:noFill/>
                </a:ln>
                <a:solidFill>
                  <a:srgbClr val="595958"/>
                </a:solidFill>
                <a:effectLst/>
                <a:uLnTx/>
                <a:uFillTx/>
                <a:latin typeface="Calibri"/>
                <a:ea typeface="+mn-ea"/>
                <a:cs typeface="Calibri"/>
              </a:rPr>
              <a:t>2021</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1510704295"/>
      </p:ext>
    </p:extLst>
  </p:cSld>
  <p:clrMapOvr>
    <a:masterClrMapping/>
  </p:clrMapOvr>
  <p:timing>
    <p:tnLst>
      <p:par>
        <p:cTn id="1" dur="indefinite" restart="never" nodeType="tmRoot"/>
      </p:par>
    </p:tn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1028199" y="6110546"/>
            <a:ext cx="745762" cy="505267"/>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US" sz="3200" b="0" i="0" u="none" strike="noStrike" kern="1200" cap="none" spc="-10" normalizeH="0" baseline="0" noProof="0" dirty="0" smtClean="0">
                <a:ln>
                  <a:noFill/>
                </a:ln>
                <a:solidFill>
                  <a:srgbClr val="FFFFFF"/>
                </a:solidFill>
                <a:effectLst/>
                <a:uLnTx/>
                <a:uFillTx/>
                <a:latin typeface="Arial"/>
                <a:ea typeface="+mn-ea"/>
                <a:cs typeface="Arial"/>
              </a:rPr>
              <a:t>264</a:t>
            </a:r>
            <a:endParaRPr kumimoji="0" sz="3200" b="0" i="0" u="none" strike="noStrike" kern="1200" cap="none" spc="0" normalizeH="0" baseline="0" noProof="0" dirty="0">
              <a:ln>
                <a:noFill/>
              </a:ln>
              <a:solidFill>
                <a:prstClr val="black"/>
              </a:solidFill>
              <a:effectLst/>
              <a:uLnTx/>
              <a:uFillTx/>
              <a:latin typeface="Arial"/>
              <a:ea typeface="+mn-ea"/>
              <a:cs typeface="Arial"/>
            </a:endParaRPr>
          </a:p>
        </p:txBody>
      </p:sp>
      <p:sp>
        <p:nvSpPr>
          <p:cNvPr id="3" name="object 3"/>
          <p:cNvSpPr/>
          <p:nvPr/>
        </p:nvSpPr>
        <p:spPr>
          <a:xfrm>
            <a:off x="3174492" y="2886455"/>
            <a:ext cx="96520" cy="323215"/>
          </a:xfrm>
          <a:custGeom>
            <a:avLst/>
            <a:gdLst/>
            <a:ahLst/>
            <a:cxnLst/>
            <a:rect l="l" t="t" r="r" b="b"/>
            <a:pathLst>
              <a:path w="96520" h="323214">
                <a:moveTo>
                  <a:pt x="0" y="323088"/>
                </a:moveTo>
                <a:lnTo>
                  <a:pt x="96011" y="323088"/>
                </a:lnTo>
                <a:lnTo>
                  <a:pt x="96011" y="0"/>
                </a:lnTo>
                <a:lnTo>
                  <a:pt x="0" y="0"/>
                </a:lnTo>
                <a:lnTo>
                  <a:pt x="0" y="323088"/>
                </a:lnTo>
                <a:close/>
              </a:path>
            </a:pathLst>
          </a:custGeom>
          <a:solidFill>
            <a:srgbClr val="FFE6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3174492" y="2886455"/>
            <a:ext cx="96520" cy="323215"/>
          </a:xfrm>
          <a:custGeom>
            <a:avLst/>
            <a:gdLst/>
            <a:ahLst/>
            <a:cxnLst/>
            <a:rect l="l" t="t" r="r" b="b"/>
            <a:pathLst>
              <a:path w="96520" h="323214">
                <a:moveTo>
                  <a:pt x="0" y="0"/>
                </a:moveTo>
                <a:lnTo>
                  <a:pt x="96011" y="0"/>
                </a:lnTo>
                <a:lnTo>
                  <a:pt x="96011" y="323088"/>
                </a:lnTo>
                <a:lnTo>
                  <a:pt x="0" y="323088"/>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3174492" y="3534155"/>
            <a:ext cx="419100" cy="323215"/>
          </a:xfrm>
          <a:custGeom>
            <a:avLst/>
            <a:gdLst/>
            <a:ahLst/>
            <a:cxnLst/>
            <a:rect l="l" t="t" r="r" b="b"/>
            <a:pathLst>
              <a:path w="419100" h="323214">
                <a:moveTo>
                  <a:pt x="0" y="323088"/>
                </a:moveTo>
                <a:lnTo>
                  <a:pt x="419100" y="323088"/>
                </a:lnTo>
                <a:lnTo>
                  <a:pt x="419100" y="0"/>
                </a:lnTo>
                <a:lnTo>
                  <a:pt x="0" y="0"/>
                </a:lnTo>
                <a:lnTo>
                  <a:pt x="0" y="323088"/>
                </a:lnTo>
                <a:close/>
              </a:path>
            </a:pathLst>
          </a:custGeom>
          <a:solidFill>
            <a:srgbClr val="03A3B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3174492" y="3534155"/>
            <a:ext cx="419100" cy="323215"/>
          </a:xfrm>
          <a:custGeom>
            <a:avLst/>
            <a:gdLst/>
            <a:ahLst/>
            <a:cxnLst/>
            <a:rect l="l" t="t" r="r" b="b"/>
            <a:pathLst>
              <a:path w="419100" h="323214">
                <a:moveTo>
                  <a:pt x="0" y="0"/>
                </a:moveTo>
                <a:lnTo>
                  <a:pt x="419100" y="0"/>
                </a:lnTo>
                <a:lnTo>
                  <a:pt x="419100" y="323088"/>
                </a:lnTo>
                <a:lnTo>
                  <a:pt x="0" y="323088"/>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3174492" y="4181855"/>
            <a:ext cx="818515" cy="323215"/>
          </a:xfrm>
          <a:custGeom>
            <a:avLst/>
            <a:gdLst/>
            <a:ahLst/>
            <a:cxnLst/>
            <a:rect l="l" t="t" r="r" b="b"/>
            <a:pathLst>
              <a:path w="818514" h="323214">
                <a:moveTo>
                  <a:pt x="0" y="0"/>
                </a:moveTo>
                <a:lnTo>
                  <a:pt x="818387" y="0"/>
                </a:lnTo>
                <a:lnTo>
                  <a:pt x="818387" y="323088"/>
                </a:lnTo>
                <a:lnTo>
                  <a:pt x="0" y="323088"/>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3174492" y="4829555"/>
            <a:ext cx="1325880" cy="323215"/>
          </a:xfrm>
          <a:custGeom>
            <a:avLst/>
            <a:gdLst/>
            <a:ahLst/>
            <a:cxnLst/>
            <a:rect l="l" t="t" r="r" b="b"/>
            <a:pathLst>
              <a:path w="1325879" h="323214">
                <a:moveTo>
                  <a:pt x="0" y="323088"/>
                </a:moveTo>
                <a:lnTo>
                  <a:pt x="1325880" y="323088"/>
                </a:lnTo>
                <a:lnTo>
                  <a:pt x="1325880" y="0"/>
                </a:lnTo>
                <a:lnTo>
                  <a:pt x="0" y="0"/>
                </a:lnTo>
                <a:lnTo>
                  <a:pt x="0" y="323088"/>
                </a:lnTo>
                <a:close/>
              </a:path>
            </a:pathLst>
          </a:custGeom>
          <a:solidFill>
            <a:srgbClr val="80808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3174492" y="4829555"/>
            <a:ext cx="1325880" cy="323215"/>
          </a:xfrm>
          <a:custGeom>
            <a:avLst/>
            <a:gdLst/>
            <a:ahLst/>
            <a:cxnLst/>
            <a:rect l="l" t="t" r="r" b="b"/>
            <a:pathLst>
              <a:path w="1325879" h="323214">
                <a:moveTo>
                  <a:pt x="0" y="0"/>
                </a:moveTo>
                <a:lnTo>
                  <a:pt x="1325880" y="0"/>
                </a:lnTo>
                <a:lnTo>
                  <a:pt x="1325880" y="323088"/>
                </a:lnTo>
                <a:lnTo>
                  <a:pt x="0" y="323088"/>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3174492" y="5477255"/>
            <a:ext cx="5817235" cy="323215"/>
          </a:xfrm>
          <a:custGeom>
            <a:avLst/>
            <a:gdLst/>
            <a:ahLst/>
            <a:cxnLst/>
            <a:rect l="l" t="t" r="r" b="b"/>
            <a:pathLst>
              <a:path w="5817234" h="323214">
                <a:moveTo>
                  <a:pt x="0" y="323088"/>
                </a:moveTo>
                <a:lnTo>
                  <a:pt x="5817120" y="323088"/>
                </a:lnTo>
                <a:lnTo>
                  <a:pt x="5817120" y="0"/>
                </a:lnTo>
                <a:lnTo>
                  <a:pt x="0" y="0"/>
                </a:lnTo>
                <a:lnTo>
                  <a:pt x="0" y="323088"/>
                </a:lnTo>
                <a:close/>
              </a:path>
            </a:pathLst>
          </a:custGeom>
          <a:solidFill>
            <a:srgbClr val="BC5E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3174492" y="5477255"/>
            <a:ext cx="5817235" cy="323215"/>
          </a:xfrm>
          <a:custGeom>
            <a:avLst/>
            <a:gdLst/>
            <a:ahLst/>
            <a:cxnLst/>
            <a:rect l="l" t="t" r="r" b="b"/>
            <a:pathLst>
              <a:path w="5817234" h="323214">
                <a:moveTo>
                  <a:pt x="0" y="0"/>
                </a:moveTo>
                <a:lnTo>
                  <a:pt x="5817108" y="0"/>
                </a:lnTo>
                <a:lnTo>
                  <a:pt x="5817108" y="323088"/>
                </a:lnTo>
                <a:lnTo>
                  <a:pt x="0" y="323088"/>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3174492" y="2724911"/>
            <a:ext cx="0" cy="3238500"/>
          </a:xfrm>
          <a:custGeom>
            <a:avLst/>
            <a:gdLst/>
            <a:ahLst/>
            <a:cxnLst/>
            <a:rect l="l" t="t" r="r" b="b"/>
            <a:pathLst>
              <a:path h="3238500">
                <a:moveTo>
                  <a:pt x="0" y="0"/>
                </a:moveTo>
                <a:lnTo>
                  <a:pt x="0" y="323850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3083051" y="2724911"/>
            <a:ext cx="91440" cy="0"/>
          </a:xfrm>
          <a:custGeom>
            <a:avLst/>
            <a:gdLst/>
            <a:ahLst/>
            <a:cxnLst/>
            <a:rect l="l" t="t" r="r" b="b"/>
            <a:pathLst>
              <a:path w="91439">
                <a:moveTo>
                  <a:pt x="0" y="0"/>
                </a:moveTo>
                <a:lnTo>
                  <a:pt x="91440" y="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3083051" y="3372611"/>
            <a:ext cx="91440" cy="0"/>
          </a:xfrm>
          <a:custGeom>
            <a:avLst/>
            <a:gdLst/>
            <a:ahLst/>
            <a:cxnLst/>
            <a:rect l="l" t="t" r="r" b="b"/>
            <a:pathLst>
              <a:path w="91439">
                <a:moveTo>
                  <a:pt x="0" y="0"/>
                </a:moveTo>
                <a:lnTo>
                  <a:pt x="91440" y="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3083051" y="4020311"/>
            <a:ext cx="91440" cy="0"/>
          </a:xfrm>
          <a:custGeom>
            <a:avLst/>
            <a:gdLst/>
            <a:ahLst/>
            <a:cxnLst/>
            <a:rect l="l" t="t" r="r" b="b"/>
            <a:pathLst>
              <a:path w="91439">
                <a:moveTo>
                  <a:pt x="0" y="0"/>
                </a:moveTo>
                <a:lnTo>
                  <a:pt x="91440" y="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3083051" y="4668011"/>
            <a:ext cx="91440" cy="0"/>
          </a:xfrm>
          <a:custGeom>
            <a:avLst/>
            <a:gdLst/>
            <a:ahLst/>
            <a:cxnLst/>
            <a:rect l="l" t="t" r="r" b="b"/>
            <a:pathLst>
              <a:path w="91439">
                <a:moveTo>
                  <a:pt x="0" y="0"/>
                </a:moveTo>
                <a:lnTo>
                  <a:pt x="91440" y="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3083051" y="5315711"/>
            <a:ext cx="91440" cy="0"/>
          </a:xfrm>
          <a:custGeom>
            <a:avLst/>
            <a:gdLst/>
            <a:ahLst/>
            <a:cxnLst/>
            <a:rect l="l" t="t" r="r" b="b"/>
            <a:pathLst>
              <a:path w="91439">
                <a:moveTo>
                  <a:pt x="0" y="0"/>
                </a:moveTo>
                <a:lnTo>
                  <a:pt x="91440" y="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3083051" y="5963411"/>
            <a:ext cx="91440" cy="0"/>
          </a:xfrm>
          <a:custGeom>
            <a:avLst/>
            <a:gdLst/>
            <a:ahLst/>
            <a:cxnLst/>
            <a:rect l="l" t="t" r="r" b="b"/>
            <a:pathLst>
              <a:path w="91439">
                <a:moveTo>
                  <a:pt x="0" y="0"/>
                </a:moveTo>
                <a:lnTo>
                  <a:pt x="91440" y="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3174492" y="2724911"/>
            <a:ext cx="6906895" cy="0"/>
          </a:xfrm>
          <a:custGeom>
            <a:avLst/>
            <a:gdLst/>
            <a:ahLst/>
            <a:cxnLst/>
            <a:rect l="l" t="t" r="r" b="b"/>
            <a:pathLst>
              <a:path w="6906895">
                <a:moveTo>
                  <a:pt x="0" y="0"/>
                </a:moveTo>
                <a:lnTo>
                  <a:pt x="6906768" y="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3174492" y="2631948"/>
            <a:ext cx="0" cy="93345"/>
          </a:xfrm>
          <a:custGeom>
            <a:avLst/>
            <a:gdLst/>
            <a:ahLst/>
            <a:cxnLst/>
            <a:rect l="l" t="t" r="r" b="b"/>
            <a:pathLst>
              <a:path h="93344">
                <a:moveTo>
                  <a:pt x="0" y="0"/>
                </a:moveTo>
                <a:lnTo>
                  <a:pt x="0" y="92964"/>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4901184" y="2631948"/>
            <a:ext cx="0" cy="93345"/>
          </a:xfrm>
          <a:custGeom>
            <a:avLst/>
            <a:gdLst/>
            <a:ahLst/>
            <a:cxnLst/>
            <a:rect l="l" t="t" r="r" b="b"/>
            <a:pathLst>
              <a:path h="93344">
                <a:moveTo>
                  <a:pt x="0" y="0"/>
                </a:moveTo>
                <a:lnTo>
                  <a:pt x="0" y="92964"/>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6627876" y="2631948"/>
            <a:ext cx="0" cy="93345"/>
          </a:xfrm>
          <a:custGeom>
            <a:avLst/>
            <a:gdLst/>
            <a:ahLst/>
            <a:cxnLst/>
            <a:rect l="l" t="t" r="r" b="b"/>
            <a:pathLst>
              <a:path h="93344">
                <a:moveTo>
                  <a:pt x="0" y="0"/>
                </a:moveTo>
                <a:lnTo>
                  <a:pt x="0" y="92964"/>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8354568" y="2631948"/>
            <a:ext cx="0" cy="93345"/>
          </a:xfrm>
          <a:custGeom>
            <a:avLst/>
            <a:gdLst/>
            <a:ahLst/>
            <a:cxnLst/>
            <a:rect l="l" t="t" r="r" b="b"/>
            <a:pathLst>
              <a:path h="93344">
                <a:moveTo>
                  <a:pt x="0" y="0"/>
                </a:moveTo>
                <a:lnTo>
                  <a:pt x="0" y="92964"/>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10081259" y="2631948"/>
            <a:ext cx="0" cy="93345"/>
          </a:xfrm>
          <a:custGeom>
            <a:avLst/>
            <a:gdLst/>
            <a:ahLst/>
            <a:cxnLst/>
            <a:rect l="l" t="t" r="r" b="b"/>
            <a:pathLst>
              <a:path h="93344">
                <a:moveTo>
                  <a:pt x="0" y="0"/>
                </a:moveTo>
                <a:lnTo>
                  <a:pt x="0" y="92964"/>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txBox="1"/>
          <p:nvPr/>
        </p:nvSpPr>
        <p:spPr>
          <a:xfrm>
            <a:off x="3334374" y="2841842"/>
            <a:ext cx="53340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279</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6" name="object 26"/>
          <p:cNvSpPr txBox="1"/>
          <p:nvPr/>
        </p:nvSpPr>
        <p:spPr>
          <a:xfrm>
            <a:off x="3657767" y="3489542"/>
            <a:ext cx="78740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1</a:t>
            </a:r>
            <a:r>
              <a:rPr kumimoji="0" sz="2400" b="0" i="0" u="none" strike="noStrike" kern="1200" cap="none" spc="0" normalizeH="0" baseline="0" noProof="0" dirty="0">
                <a:ln>
                  <a:noFill/>
                </a:ln>
                <a:solidFill>
                  <a:prstClr val="black"/>
                </a:solidFill>
                <a:effectLst/>
                <a:uLnTx/>
                <a:uFillTx/>
                <a:latin typeface="Arial"/>
                <a:ea typeface="+mn-ea"/>
                <a:cs typeface="Arial"/>
              </a:rPr>
              <a:t>,</a:t>
            </a:r>
            <a:r>
              <a:rPr kumimoji="0" sz="2400" b="0" i="0" u="none" strike="noStrike" kern="1200" cap="none" spc="-10" normalizeH="0" baseline="0" noProof="0" dirty="0">
                <a:ln>
                  <a:noFill/>
                </a:ln>
                <a:solidFill>
                  <a:prstClr val="black"/>
                </a:solidFill>
                <a:effectLst/>
                <a:uLnTx/>
                <a:uFillTx/>
                <a:latin typeface="Arial"/>
                <a:ea typeface="+mn-ea"/>
                <a:cs typeface="Arial"/>
              </a:rPr>
              <a:t>214</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7" name="object 27"/>
          <p:cNvSpPr txBox="1"/>
          <p:nvPr/>
        </p:nvSpPr>
        <p:spPr>
          <a:xfrm>
            <a:off x="4056446" y="4137242"/>
            <a:ext cx="78740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2</a:t>
            </a:r>
            <a:r>
              <a:rPr kumimoji="0" sz="2400" b="0" i="0" u="none" strike="noStrike" kern="1200" cap="none" spc="0" normalizeH="0" baseline="0" noProof="0" dirty="0">
                <a:ln>
                  <a:noFill/>
                </a:ln>
                <a:solidFill>
                  <a:prstClr val="black"/>
                </a:solidFill>
                <a:effectLst/>
                <a:uLnTx/>
                <a:uFillTx/>
                <a:latin typeface="Arial"/>
                <a:ea typeface="+mn-ea"/>
                <a:cs typeface="Arial"/>
              </a:rPr>
              <a:t>,</a:t>
            </a:r>
            <a:r>
              <a:rPr kumimoji="0" sz="2400" b="0" i="0" u="none" strike="noStrike" kern="1200" cap="none" spc="-10" normalizeH="0" baseline="0" noProof="0" dirty="0">
                <a:ln>
                  <a:noFill/>
                </a:ln>
                <a:solidFill>
                  <a:prstClr val="black"/>
                </a:solidFill>
                <a:effectLst/>
                <a:uLnTx/>
                <a:uFillTx/>
                <a:latin typeface="Arial"/>
                <a:ea typeface="+mn-ea"/>
                <a:cs typeface="Arial"/>
              </a:rPr>
              <a:t>368</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8" name="object 28"/>
          <p:cNvSpPr txBox="1"/>
          <p:nvPr/>
        </p:nvSpPr>
        <p:spPr>
          <a:xfrm>
            <a:off x="9054556" y="5432642"/>
            <a:ext cx="956944"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16</a:t>
            </a:r>
            <a:r>
              <a:rPr kumimoji="0" sz="2400" b="0" i="0" u="none" strike="noStrike" kern="1200" cap="none" spc="-5" normalizeH="0" baseline="0" noProof="0" dirty="0">
                <a:ln>
                  <a:noFill/>
                </a:ln>
                <a:solidFill>
                  <a:prstClr val="black"/>
                </a:solidFill>
                <a:effectLst/>
                <a:uLnTx/>
                <a:uFillTx/>
                <a:latin typeface="Arial"/>
                <a:ea typeface="+mn-ea"/>
                <a:cs typeface="Arial"/>
              </a:rPr>
              <a:t>,</a:t>
            </a:r>
            <a:r>
              <a:rPr kumimoji="0" sz="2400" b="0" i="0" u="none" strike="noStrike" kern="1200" cap="none" spc="-10" normalizeH="0" baseline="0" noProof="0" dirty="0">
                <a:ln>
                  <a:noFill/>
                </a:ln>
                <a:solidFill>
                  <a:prstClr val="black"/>
                </a:solidFill>
                <a:effectLst/>
                <a:uLnTx/>
                <a:uFillTx/>
                <a:latin typeface="Arial"/>
                <a:ea typeface="+mn-ea"/>
                <a:cs typeface="Arial"/>
              </a:rPr>
              <a:t>842</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9" name="object 29"/>
          <p:cNvSpPr txBox="1"/>
          <p:nvPr/>
        </p:nvSpPr>
        <p:spPr>
          <a:xfrm>
            <a:off x="1874687" y="2827211"/>
            <a:ext cx="105029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&lt;1</a:t>
            </a:r>
            <a:r>
              <a:rPr kumimoji="0" sz="2400" b="0" i="0" u="none" strike="noStrike" kern="1200" cap="none" spc="-75" normalizeH="0" baseline="0" noProof="0" dirty="0">
                <a:ln>
                  <a:noFill/>
                </a:ln>
                <a:solidFill>
                  <a:prstClr val="black"/>
                </a:solidFill>
                <a:effectLst/>
                <a:uLnTx/>
                <a:uFillTx/>
                <a:latin typeface="Arial"/>
                <a:ea typeface="+mn-ea"/>
                <a:cs typeface="Arial"/>
              </a:rPr>
              <a:t> </a:t>
            </a:r>
            <a:r>
              <a:rPr kumimoji="0" sz="2400" b="0" i="0" u="none" strike="noStrike" kern="1200" cap="none" spc="-5" normalizeH="0" baseline="0" noProof="0" dirty="0">
                <a:ln>
                  <a:noFill/>
                </a:ln>
                <a:solidFill>
                  <a:prstClr val="black"/>
                </a:solidFill>
                <a:effectLst/>
                <a:uLnTx/>
                <a:uFillTx/>
                <a:latin typeface="Arial"/>
                <a:ea typeface="+mn-ea"/>
                <a:cs typeface="Arial"/>
              </a:rPr>
              <a:t>year</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30" name="object 30"/>
          <p:cNvSpPr txBox="1"/>
          <p:nvPr/>
        </p:nvSpPr>
        <p:spPr>
          <a:xfrm>
            <a:off x="1561353" y="3480703"/>
            <a:ext cx="136398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1–2</a:t>
            </a:r>
            <a:r>
              <a:rPr kumimoji="0" sz="2400" b="0" i="0" u="none" strike="noStrike" kern="1200" cap="none" spc="-70" normalizeH="0" baseline="0" noProof="0" dirty="0">
                <a:ln>
                  <a:noFill/>
                </a:ln>
                <a:solidFill>
                  <a:prstClr val="black"/>
                </a:solidFill>
                <a:effectLst/>
                <a:uLnTx/>
                <a:uFillTx/>
                <a:latin typeface="Arial"/>
                <a:ea typeface="+mn-ea"/>
                <a:cs typeface="Arial"/>
              </a:rPr>
              <a:t> </a:t>
            </a:r>
            <a:r>
              <a:rPr kumimoji="0" sz="2400" b="0" i="0" u="none" strike="noStrike" kern="1200" cap="none" spc="-5" normalizeH="0" baseline="0" noProof="0" dirty="0">
                <a:ln>
                  <a:noFill/>
                </a:ln>
                <a:solidFill>
                  <a:prstClr val="black"/>
                </a:solidFill>
                <a:effectLst/>
                <a:uLnTx/>
                <a:uFillTx/>
                <a:latin typeface="Arial"/>
                <a:ea typeface="+mn-ea"/>
                <a:cs typeface="Arial"/>
              </a:rPr>
              <a:t>years</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31" name="object 31"/>
          <p:cNvSpPr txBox="1"/>
          <p:nvPr/>
        </p:nvSpPr>
        <p:spPr>
          <a:xfrm>
            <a:off x="1561353" y="4128403"/>
            <a:ext cx="136398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3–5</a:t>
            </a:r>
            <a:r>
              <a:rPr kumimoji="0" sz="2400" b="0" i="0" u="none" strike="noStrike" kern="1200" cap="none" spc="-70" normalizeH="0" baseline="0" noProof="0" dirty="0">
                <a:ln>
                  <a:noFill/>
                </a:ln>
                <a:solidFill>
                  <a:prstClr val="black"/>
                </a:solidFill>
                <a:effectLst/>
                <a:uLnTx/>
                <a:uFillTx/>
                <a:latin typeface="Arial"/>
                <a:ea typeface="+mn-ea"/>
                <a:cs typeface="Arial"/>
              </a:rPr>
              <a:t> </a:t>
            </a:r>
            <a:r>
              <a:rPr kumimoji="0" sz="2400" b="0" i="0" u="none" strike="noStrike" kern="1200" cap="none" spc="-5" normalizeH="0" baseline="0" noProof="0" dirty="0">
                <a:ln>
                  <a:noFill/>
                </a:ln>
                <a:solidFill>
                  <a:prstClr val="black"/>
                </a:solidFill>
                <a:effectLst/>
                <a:uLnTx/>
                <a:uFillTx/>
                <a:latin typeface="Arial"/>
                <a:ea typeface="+mn-ea"/>
                <a:cs typeface="Arial"/>
              </a:rPr>
              <a:t>years</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32" name="object 32"/>
          <p:cNvSpPr txBox="1"/>
          <p:nvPr/>
        </p:nvSpPr>
        <p:spPr>
          <a:xfrm>
            <a:off x="1391274" y="4776103"/>
            <a:ext cx="153416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6–10</a:t>
            </a:r>
            <a:r>
              <a:rPr kumimoji="0" sz="2400" b="0" i="0" u="none" strike="noStrike" kern="1200" cap="none" spc="-60" normalizeH="0" baseline="0" noProof="0" dirty="0">
                <a:ln>
                  <a:noFill/>
                </a:ln>
                <a:solidFill>
                  <a:prstClr val="black"/>
                </a:solidFill>
                <a:effectLst/>
                <a:uLnTx/>
                <a:uFillTx/>
                <a:latin typeface="Arial"/>
                <a:ea typeface="+mn-ea"/>
                <a:cs typeface="Arial"/>
              </a:rPr>
              <a:t> </a:t>
            </a:r>
            <a:r>
              <a:rPr kumimoji="0" sz="2400" b="0" i="0" u="none" strike="noStrike" kern="1200" cap="none" spc="-5" normalizeH="0" baseline="0" noProof="0" dirty="0">
                <a:ln>
                  <a:noFill/>
                </a:ln>
                <a:solidFill>
                  <a:prstClr val="black"/>
                </a:solidFill>
                <a:effectLst/>
                <a:uLnTx/>
                <a:uFillTx/>
                <a:latin typeface="Arial"/>
                <a:ea typeface="+mn-ea"/>
                <a:cs typeface="Arial"/>
              </a:rPr>
              <a:t>years</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33" name="object 33"/>
          <p:cNvSpPr txBox="1"/>
          <p:nvPr/>
        </p:nvSpPr>
        <p:spPr>
          <a:xfrm>
            <a:off x="1552818" y="5418011"/>
            <a:ext cx="137287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&gt;10</a:t>
            </a:r>
            <a:r>
              <a:rPr kumimoji="0" sz="2400" b="0" i="0" u="none" strike="noStrike" kern="1200" cap="none" spc="-65" normalizeH="0" baseline="0" noProof="0" dirty="0">
                <a:ln>
                  <a:noFill/>
                </a:ln>
                <a:solidFill>
                  <a:prstClr val="black"/>
                </a:solidFill>
                <a:effectLst/>
                <a:uLnTx/>
                <a:uFillTx/>
                <a:latin typeface="Arial"/>
                <a:ea typeface="+mn-ea"/>
                <a:cs typeface="Arial"/>
              </a:rPr>
              <a:t> </a:t>
            </a:r>
            <a:r>
              <a:rPr kumimoji="0" sz="2400" b="0" i="0" u="none" strike="noStrike" kern="1200" cap="none" spc="-5" normalizeH="0" baseline="0" noProof="0" dirty="0">
                <a:ln>
                  <a:noFill/>
                </a:ln>
                <a:solidFill>
                  <a:prstClr val="black"/>
                </a:solidFill>
                <a:effectLst/>
                <a:uLnTx/>
                <a:uFillTx/>
                <a:latin typeface="Arial"/>
                <a:ea typeface="+mn-ea"/>
                <a:cs typeface="Arial"/>
              </a:rPr>
              <a:t>years</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34" name="object 34"/>
          <p:cNvSpPr txBox="1">
            <a:spLocks noGrp="1"/>
          </p:cNvSpPr>
          <p:nvPr>
            <p:ph type="title"/>
          </p:nvPr>
        </p:nvSpPr>
        <p:spPr>
          <a:xfrm>
            <a:off x="139813" y="409390"/>
            <a:ext cx="11861800" cy="603885"/>
          </a:xfrm>
          <a:prstGeom prst="rect">
            <a:avLst/>
          </a:prstGeom>
        </p:spPr>
        <p:txBody>
          <a:bodyPr vert="horz" wrap="square" lIns="0" tIns="12065" rIns="0" bIns="0" rtlCol="0">
            <a:spAutoFit/>
          </a:bodyPr>
          <a:lstStyle/>
          <a:p>
            <a:pPr marL="12700">
              <a:lnSpc>
                <a:spcPct val="100000"/>
              </a:lnSpc>
              <a:spcBef>
                <a:spcPts val="95"/>
              </a:spcBef>
            </a:pPr>
            <a:r>
              <a:rPr spc="-45" dirty="0"/>
              <a:t>FLORIDA </a:t>
            </a:r>
            <a:r>
              <a:rPr sz="3800" i="1" spc="-114" dirty="0">
                <a:solidFill>
                  <a:srgbClr val="000000"/>
                </a:solidFill>
                <a:latin typeface="Calibri Light"/>
                <a:cs typeface="Calibri Light"/>
              </a:rPr>
              <a:t>Out </a:t>
            </a:r>
            <a:r>
              <a:rPr sz="3800" i="1" spc="-95" dirty="0">
                <a:solidFill>
                  <a:srgbClr val="000000"/>
                </a:solidFill>
                <a:latin typeface="Calibri Light"/>
                <a:cs typeface="Calibri Light"/>
              </a:rPr>
              <a:t>of </a:t>
            </a:r>
            <a:r>
              <a:rPr sz="3800" i="1" spc="-100" dirty="0">
                <a:solidFill>
                  <a:srgbClr val="000000"/>
                </a:solidFill>
                <a:latin typeface="Calibri Light"/>
                <a:cs typeface="Calibri Light"/>
              </a:rPr>
              <a:t>Care</a:t>
            </a:r>
            <a:r>
              <a:rPr spc="-100" dirty="0"/>
              <a:t>: </a:t>
            </a:r>
            <a:r>
              <a:rPr spc="-20" dirty="0"/>
              <a:t>by </a:t>
            </a:r>
            <a:r>
              <a:rPr dirty="0"/>
              <a:t># </a:t>
            </a:r>
            <a:r>
              <a:rPr spc="-40" dirty="0"/>
              <a:t>years </a:t>
            </a:r>
            <a:r>
              <a:rPr spc="-15" dirty="0"/>
              <a:t>since </a:t>
            </a:r>
            <a:r>
              <a:rPr spc="-10" dirty="0"/>
              <a:t>HIV </a:t>
            </a:r>
            <a:r>
              <a:rPr spc="-15" dirty="0"/>
              <a:t>Dx </a:t>
            </a:r>
            <a:r>
              <a:rPr spc="-114" dirty="0"/>
              <a:t>(</a:t>
            </a:r>
            <a:r>
              <a:rPr sz="3800" i="1" spc="-114" dirty="0">
                <a:solidFill>
                  <a:srgbClr val="000000"/>
                </a:solidFill>
                <a:latin typeface="Calibri Light"/>
                <a:cs typeface="Calibri Light"/>
              </a:rPr>
              <a:t>N=24,543 </a:t>
            </a:r>
            <a:r>
              <a:rPr dirty="0">
                <a:solidFill>
                  <a:srgbClr val="000000"/>
                </a:solidFill>
              </a:rPr>
              <a:t>=</a:t>
            </a:r>
            <a:r>
              <a:rPr spc="-425" dirty="0">
                <a:solidFill>
                  <a:srgbClr val="000000"/>
                </a:solidFill>
              </a:rPr>
              <a:t> </a:t>
            </a:r>
            <a:r>
              <a:rPr spc="-30" dirty="0">
                <a:solidFill>
                  <a:srgbClr val="000000"/>
                </a:solidFill>
              </a:rPr>
              <a:t>[20.4%]</a:t>
            </a:r>
            <a:endParaRPr sz="3800">
              <a:latin typeface="Calibri Light"/>
              <a:cs typeface="Calibri Light"/>
            </a:endParaRPr>
          </a:p>
        </p:txBody>
      </p:sp>
      <p:sp>
        <p:nvSpPr>
          <p:cNvPr id="35" name="object 35"/>
          <p:cNvSpPr txBox="1"/>
          <p:nvPr/>
        </p:nvSpPr>
        <p:spPr>
          <a:xfrm>
            <a:off x="4317650" y="6278530"/>
            <a:ext cx="3554729"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FFFFFF"/>
                </a:solidFill>
                <a:effectLst/>
                <a:uLnTx/>
                <a:uFillTx/>
                <a:latin typeface="Arial"/>
                <a:ea typeface="+mn-ea"/>
                <a:cs typeface="Arial"/>
              </a:rPr>
              <a:t>Data as of 03/30/2022 and </a:t>
            </a:r>
            <a:r>
              <a:rPr kumimoji="0" sz="1400" b="0" i="0" u="none" strike="noStrike" kern="1200" cap="none" spc="0" normalizeH="0" baseline="0" noProof="0" dirty="0">
                <a:ln>
                  <a:noFill/>
                </a:ln>
                <a:solidFill>
                  <a:srgbClr val="FFFFFF"/>
                </a:solidFill>
                <a:effectLst/>
                <a:uLnTx/>
                <a:uFillTx/>
                <a:latin typeface="Arial"/>
                <a:ea typeface="+mn-ea"/>
                <a:cs typeface="Arial"/>
              </a:rPr>
              <a:t>subject to</a:t>
            </a:r>
            <a:r>
              <a:rPr kumimoji="0" sz="1400" b="0" i="0" u="none" strike="noStrike" kern="1200" cap="none" spc="-130" normalizeH="0" baseline="0" noProof="0" dirty="0">
                <a:ln>
                  <a:noFill/>
                </a:ln>
                <a:solidFill>
                  <a:srgbClr val="FFFFFF"/>
                </a:solidFill>
                <a:effectLst/>
                <a:uLnTx/>
                <a:uFillTx/>
                <a:latin typeface="Arial"/>
                <a:ea typeface="+mn-ea"/>
                <a:cs typeface="Arial"/>
              </a:rPr>
              <a:t> </a:t>
            </a:r>
            <a:r>
              <a:rPr kumimoji="0" sz="1400" b="0" i="0" u="none" strike="noStrike" kern="1200" cap="none" spc="-5" normalizeH="0" baseline="0" noProof="0" dirty="0">
                <a:ln>
                  <a:noFill/>
                </a:ln>
                <a:solidFill>
                  <a:srgbClr val="FFFFFF"/>
                </a:solidFill>
                <a:effectLst/>
                <a:uLnTx/>
                <a:uFillTx/>
                <a:latin typeface="Arial"/>
                <a:ea typeface="+mn-ea"/>
                <a:cs typeface="Arial"/>
              </a:rPr>
              <a:t>change</a:t>
            </a:r>
            <a:endParaRPr kumimoji="0" sz="1400" b="0" i="0" u="none" strike="noStrike" kern="1200" cap="none" spc="0" normalizeH="0" baseline="0" noProof="0">
              <a:ln>
                <a:noFill/>
              </a:ln>
              <a:solidFill>
                <a:prstClr val="black"/>
              </a:solidFill>
              <a:effectLst/>
              <a:uLnTx/>
              <a:uFillTx/>
              <a:latin typeface="Arial"/>
              <a:ea typeface="+mn-ea"/>
              <a:cs typeface="Arial"/>
            </a:endParaRPr>
          </a:p>
        </p:txBody>
      </p:sp>
      <p:sp>
        <p:nvSpPr>
          <p:cNvPr id="36" name="object 36"/>
          <p:cNvSpPr txBox="1"/>
          <p:nvPr/>
        </p:nvSpPr>
        <p:spPr>
          <a:xfrm>
            <a:off x="2484564" y="1289904"/>
            <a:ext cx="8077200" cy="1242060"/>
          </a:xfrm>
          <a:prstGeom prst="rect">
            <a:avLst/>
          </a:prstGeom>
        </p:spPr>
        <p:txBody>
          <a:bodyPr vert="horz" wrap="square" lIns="0" tIns="64769" rIns="0" bIns="0" rtlCol="0">
            <a:spAutoFit/>
          </a:bodyPr>
          <a:lstStyle/>
          <a:p>
            <a:pPr marL="12700" marR="0" lvl="0" indent="0" algn="l" defTabSz="914400" rtl="0" eaLnBrk="1" fontAlgn="auto" latinLnBrk="0" hangingPunct="1">
              <a:lnSpc>
                <a:spcPct val="100000"/>
              </a:lnSpc>
              <a:spcBef>
                <a:spcPts val="509"/>
              </a:spcBef>
              <a:spcAft>
                <a:spcPts val="0"/>
              </a:spcAft>
              <a:buClrTx/>
              <a:buSzTx/>
              <a:buFontTx/>
              <a:buNone/>
              <a:tabLst/>
              <a:defRPr/>
            </a:pPr>
            <a:r>
              <a:rPr kumimoji="0" sz="2600" b="0" i="0" u="none" strike="noStrike" kern="1200" cap="none" spc="0" normalizeH="0" baseline="0" noProof="0" dirty="0">
                <a:ln>
                  <a:noFill/>
                </a:ln>
                <a:solidFill>
                  <a:prstClr val="black"/>
                </a:solidFill>
                <a:effectLst/>
                <a:uLnTx/>
                <a:uFillTx/>
                <a:latin typeface="Arial"/>
                <a:ea typeface="+mn-ea"/>
                <a:cs typeface="Arial"/>
              </a:rPr>
              <a:t>Diagnosed by 12/31/2020 </a:t>
            </a:r>
            <a:r>
              <a:rPr kumimoji="0" sz="2600" b="1" i="0" u="none" strike="noStrike" kern="1200" cap="none" spc="0" normalizeH="0" baseline="0" noProof="0" dirty="0">
                <a:ln>
                  <a:noFill/>
                </a:ln>
                <a:solidFill>
                  <a:prstClr val="black"/>
                </a:solidFill>
                <a:effectLst/>
                <a:uLnTx/>
                <a:uFillTx/>
                <a:latin typeface="Arial"/>
                <a:ea typeface="+mn-ea"/>
                <a:cs typeface="Arial"/>
              </a:rPr>
              <a:t>– ( </a:t>
            </a:r>
            <a:r>
              <a:rPr kumimoji="0" sz="2600" b="1" i="0" u="none" strike="noStrike" kern="1200" cap="none" spc="0" normalizeH="0" baseline="0" noProof="0" dirty="0">
                <a:ln>
                  <a:noFill/>
                </a:ln>
                <a:solidFill>
                  <a:srgbClr val="548235"/>
                </a:solidFill>
                <a:effectLst/>
                <a:uLnTx/>
                <a:uFillTx/>
                <a:latin typeface="Arial"/>
                <a:ea typeface="+mn-ea"/>
                <a:cs typeface="Arial"/>
              </a:rPr>
              <a:t>PWH FL=</a:t>
            </a:r>
            <a:r>
              <a:rPr kumimoji="0" sz="2600" b="1" i="1" u="none" strike="noStrike" kern="1200" cap="none" spc="0" normalizeH="0" baseline="0" noProof="0" dirty="0">
                <a:ln>
                  <a:noFill/>
                </a:ln>
                <a:solidFill>
                  <a:srgbClr val="548235"/>
                </a:solidFill>
                <a:effectLst/>
                <a:uLnTx/>
                <a:uFillTx/>
                <a:latin typeface="Arial"/>
                <a:ea typeface="+mn-ea"/>
                <a:cs typeface="Arial"/>
              </a:rPr>
              <a:t>120,502</a:t>
            </a:r>
            <a:r>
              <a:rPr kumimoji="0" sz="2600" b="1" i="1" u="none" strike="noStrike" kern="1200" cap="none" spc="-90" normalizeH="0" baseline="0" noProof="0" dirty="0">
                <a:ln>
                  <a:noFill/>
                </a:ln>
                <a:solidFill>
                  <a:srgbClr val="548235"/>
                </a:solidFill>
                <a:effectLst/>
                <a:uLnTx/>
                <a:uFillTx/>
                <a:latin typeface="Arial"/>
                <a:ea typeface="+mn-ea"/>
                <a:cs typeface="Arial"/>
              </a:rPr>
              <a:t> </a:t>
            </a:r>
            <a:r>
              <a:rPr kumimoji="0" sz="2600" b="1" i="0" u="none" strike="noStrike" kern="1200" cap="none" spc="0" normalizeH="0" baseline="0" noProof="0" dirty="0">
                <a:ln>
                  <a:noFill/>
                </a:ln>
                <a:solidFill>
                  <a:prstClr val="black"/>
                </a:solidFill>
                <a:effectLst/>
                <a:uLnTx/>
                <a:uFillTx/>
                <a:latin typeface="Arial"/>
                <a:ea typeface="+mn-ea"/>
                <a:cs typeface="Arial"/>
              </a:rPr>
              <a:t>)</a:t>
            </a:r>
            <a:endParaRPr kumimoji="0" sz="2600" b="0" i="0" u="none" strike="noStrike" kern="1200" cap="none" spc="0" normalizeH="0" baseline="0" noProof="0">
              <a:ln>
                <a:noFill/>
              </a:ln>
              <a:solidFill>
                <a:prstClr val="black"/>
              </a:solidFill>
              <a:effectLst/>
              <a:uLnTx/>
              <a:uFillTx/>
              <a:latin typeface="Arial"/>
              <a:ea typeface="+mn-ea"/>
              <a:cs typeface="Arial"/>
            </a:endParaRPr>
          </a:p>
          <a:p>
            <a:pPr marL="0" marR="155575" lvl="0" indent="0" algn="ctr" defTabSz="914400" rtl="0" eaLnBrk="1" fontAlgn="auto" latinLnBrk="0" hangingPunct="1">
              <a:lnSpc>
                <a:spcPts val="2830"/>
              </a:lnSpc>
              <a:spcBef>
                <a:spcPts val="380"/>
              </a:spcBef>
              <a:spcAft>
                <a:spcPts val="0"/>
              </a:spcAft>
              <a:buClrTx/>
              <a:buSzTx/>
              <a:buFontTx/>
              <a:buNone/>
              <a:tabLst/>
              <a:defRPr/>
            </a:pPr>
            <a:r>
              <a:rPr kumimoji="0" sz="2400" b="0" i="1" u="none" strike="noStrike" kern="1200" cap="none" spc="-10" normalizeH="0" baseline="0" noProof="0" dirty="0">
                <a:ln>
                  <a:noFill/>
                </a:ln>
                <a:solidFill>
                  <a:srgbClr val="FF0000"/>
                </a:solidFill>
                <a:effectLst/>
                <a:uLnTx/>
                <a:uFillTx/>
                <a:latin typeface="Arial"/>
                <a:ea typeface="+mn-ea"/>
                <a:cs typeface="Arial"/>
              </a:rPr>
              <a:t>Number </a:t>
            </a:r>
            <a:r>
              <a:rPr kumimoji="0" sz="2400" b="0" i="1" u="none" strike="noStrike" kern="1200" cap="none" spc="-5" normalizeH="0" baseline="0" noProof="0" dirty="0">
                <a:ln>
                  <a:noFill/>
                </a:ln>
                <a:solidFill>
                  <a:srgbClr val="FF0000"/>
                </a:solidFill>
                <a:effectLst/>
                <a:uLnTx/>
                <a:uFillTx/>
                <a:latin typeface="Arial"/>
                <a:ea typeface="+mn-ea"/>
                <a:cs typeface="Arial"/>
              </a:rPr>
              <a:t>of</a:t>
            </a:r>
            <a:r>
              <a:rPr kumimoji="0" sz="2400" b="0" i="1" u="none" strike="noStrike" kern="1200" cap="none" spc="30" normalizeH="0" baseline="0" noProof="0" dirty="0">
                <a:ln>
                  <a:noFill/>
                </a:ln>
                <a:solidFill>
                  <a:srgbClr val="FF0000"/>
                </a:solidFill>
                <a:effectLst/>
                <a:uLnTx/>
                <a:uFillTx/>
                <a:latin typeface="Arial"/>
                <a:ea typeface="+mn-ea"/>
                <a:cs typeface="Arial"/>
              </a:rPr>
              <a:t> </a:t>
            </a:r>
            <a:r>
              <a:rPr kumimoji="0" sz="2400" b="1" i="1" u="none" strike="noStrike" kern="1200" cap="none" spc="0" normalizeH="0" baseline="0" noProof="0" dirty="0">
                <a:ln>
                  <a:noFill/>
                </a:ln>
                <a:solidFill>
                  <a:srgbClr val="FF0000"/>
                </a:solidFill>
                <a:effectLst/>
                <a:uLnTx/>
                <a:uFillTx/>
                <a:latin typeface="Arial"/>
                <a:ea typeface="+mn-ea"/>
                <a:cs typeface="Arial"/>
              </a:rPr>
              <a:t>OOC</a:t>
            </a:r>
            <a:endParaRPr kumimoji="0" sz="2400" b="0" i="0" u="none" strike="noStrike" kern="1200" cap="none" spc="0" normalizeH="0" baseline="0" noProof="0">
              <a:ln>
                <a:noFill/>
              </a:ln>
              <a:solidFill>
                <a:prstClr val="black"/>
              </a:solidFill>
              <a:effectLst/>
              <a:uLnTx/>
              <a:uFillTx/>
              <a:latin typeface="Arial"/>
              <a:ea typeface="+mn-ea"/>
              <a:cs typeface="Arial"/>
            </a:endParaRPr>
          </a:p>
          <a:p>
            <a:pPr marL="605155" marR="0" lvl="0" indent="0" algn="l" defTabSz="914400" rtl="0" eaLnBrk="1" fontAlgn="auto" latinLnBrk="0" hangingPunct="1">
              <a:lnSpc>
                <a:spcPts val="2830"/>
              </a:lnSpc>
              <a:spcBef>
                <a:spcPts val="0"/>
              </a:spcBef>
              <a:spcAft>
                <a:spcPts val="0"/>
              </a:spcAft>
              <a:buClrTx/>
              <a:buSzTx/>
              <a:buFontTx/>
              <a:buNone/>
              <a:tabLst>
                <a:tab pos="2035175" algn="l"/>
                <a:tab pos="3677285" algn="l"/>
                <a:tab pos="5403850" algn="l"/>
                <a:tab pos="7130415" algn="l"/>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0	5,000	10,000	15,000	20,000</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37" name="object 37"/>
          <p:cNvSpPr txBox="1"/>
          <p:nvPr/>
        </p:nvSpPr>
        <p:spPr>
          <a:xfrm>
            <a:off x="7091198" y="3603651"/>
            <a:ext cx="4617720" cy="51371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3200" b="1" i="0" u="none" strike="noStrike" kern="1200" cap="none" spc="0" normalizeH="0" baseline="0" noProof="0" dirty="0">
                <a:ln>
                  <a:noFill/>
                </a:ln>
                <a:solidFill>
                  <a:srgbClr val="FF0000"/>
                </a:solidFill>
                <a:effectLst/>
                <a:uLnTx/>
                <a:uFillTx/>
                <a:latin typeface="Calibri"/>
                <a:ea typeface="+mn-ea"/>
                <a:cs typeface="Calibri"/>
              </a:rPr>
              <a:t>HIV-FL: </a:t>
            </a:r>
            <a:r>
              <a:rPr kumimoji="0" sz="3200" b="1" i="1" u="none" strike="noStrike" kern="1200" cap="none" spc="0" normalizeH="0" baseline="0" noProof="0" dirty="0">
                <a:ln>
                  <a:noFill/>
                </a:ln>
                <a:solidFill>
                  <a:srgbClr val="FF0000"/>
                </a:solidFill>
                <a:effectLst/>
                <a:uLnTx/>
                <a:uFillTx/>
                <a:latin typeface="Calibri"/>
                <a:ea typeface="+mn-ea"/>
                <a:cs typeface="Calibri"/>
              </a:rPr>
              <a:t>Not in </a:t>
            </a:r>
            <a:r>
              <a:rPr kumimoji="0" sz="3200" b="1" i="1" u="none" strike="noStrike" kern="1200" cap="none" spc="-5" normalizeH="0" baseline="0" noProof="0" dirty="0">
                <a:ln>
                  <a:noFill/>
                </a:ln>
                <a:solidFill>
                  <a:srgbClr val="FF0000"/>
                </a:solidFill>
                <a:effectLst/>
                <a:uLnTx/>
                <a:uFillTx/>
                <a:latin typeface="Calibri"/>
                <a:ea typeface="+mn-ea"/>
                <a:cs typeface="Calibri"/>
              </a:rPr>
              <a:t>Care </a:t>
            </a:r>
            <a:r>
              <a:rPr kumimoji="0" sz="3200" b="1" i="0" u="none" strike="noStrike" kern="1200" cap="none" spc="0" normalizeH="0" baseline="0" noProof="0" dirty="0">
                <a:ln>
                  <a:noFill/>
                </a:ln>
                <a:solidFill>
                  <a:srgbClr val="FF0000"/>
                </a:solidFill>
                <a:effectLst/>
                <a:uLnTx/>
                <a:uFillTx/>
                <a:latin typeface="Calibri"/>
                <a:ea typeface="+mn-ea"/>
                <a:cs typeface="Calibri"/>
              </a:rPr>
              <a:t>–</a:t>
            </a:r>
            <a:r>
              <a:rPr kumimoji="0" sz="3200" b="1" i="0" u="none" strike="noStrike" kern="1200" cap="none" spc="-70" normalizeH="0" baseline="0" noProof="0" dirty="0">
                <a:ln>
                  <a:noFill/>
                </a:ln>
                <a:solidFill>
                  <a:srgbClr val="FF0000"/>
                </a:solidFill>
                <a:effectLst/>
                <a:uLnTx/>
                <a:uFillTx/>
                <a:latin typeface="Calibri"/>
                <a:ea typeface="+mn-ea"/>
                <a:cs typeface="Calibri"/>
              </a:rPr>
              <a:t> </a:t>
            </a:r>
            <a:r>
              <a:rPr kumimoji="0" sz="3200" b="1" i="0" u="none" strike="noStrike" kern="1200" cap="none" spc="-5" normalizeH="0" baseline="0" noProof="0" dirty="0">
                <a:ln>
                  <a:noFill/>
                </a:ln>
                <a:solidFill>
                  <a:srgbClr val="FF0000"/>
                </a:solidFill>
                <a:effectLst/>
                <a:uLnTx/>
                <a:uFillTx/>
                <a:latin typeface="Calibri"/>
                <a:ea typeface="+mn-ea"/>
                <a:cs typeface="Calibri"/>
              </a:rPr>
              <a:t>20.4%</a:t>
            </a:r>
            <a:endParaRPr kumimoji="0" sz="3200" b="0" i="0" u="none" strike="noStrike" kern="1200" cap="none" spc="0" normalizeH="0" baseline="0" noProof="0">
              <a:ln>
                <a:noFill/>
              </a:ln>
              <a:solidFill>
                <a:prstClr val="black"/>
              </a:solidFill>
              <a:effectLst/>
              <a:uLnTx/>
              <a:uFillTx/>
              <a:latin typeface="Calibri"/>
              <a:ea typeface="+mn-ea"/>
              <a:cs typeface="Calibri"/>
            </a:endParaRPr>
          </a:p>
        </p:txBody>
      </p:sp>
      <p:sp>
        <p:nvSpPr>
          <p:cNvPr id="38" name="object 38"/>
          <p:cNvSpPr txBox="1"/>
          <p:nvPr/>
        </p:nvSpPr>
        <p:spPr>
          <a:xfrm>
            <a:off x="10291599" y="5430220"/>
            <a:ext cx="73660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1" u="none" strike="noStrike" kern="1200" cap="none" spc="0" normalizeH="0" baseline="0" noProof="0" dirty="0">
                <a:ln>
                  <a:noFill/>
                </a:ln>
                <a:solidFill>
                  <a:srgbClr val="FF0000"/>
                </a:solidFill>
                <a:effectLst/>
                <a:uLnTx/>
                <a:uFillTx/>
                <a:latin typeface="Calibri"/>
                <a:ea typeface="+mn-ea"/>
                <a:cs typeface="Calibri"/>
              </a:rPr>
              <a:t>(</a:t>
            </a:r>
            <a:r>
              <a:rPr kumimoji="0" sz="2400" b="0" i="1" u="none" strike="noStrike" kern="1200" cap="none" spc="-5" normalizeH="0" baseline="0" noProof="0" dirty="0">
                <a:ln>
                  <a:noFill/>
                </a:ln>
                <a:solidFill>
                  <a:srgbClr val="FF0000"/>
                </a:solidFill>
                <a:effectLst/>
                <a:uLnTx/>
                <a:uFillTx/>
                <a:latin typeface="Calibri"/>
                <a:ea typeface="+mn-ea"/>
                <a:cs typeface="Calibri"/>
              </a:rPr>
              <a:t>14</a:t>
            </a:r>
            <a:r>
              <a:rPr kumimoji="0" sz="2400" b="0" i="1" u="none" strike="noStrike" kern="1200" cap="none" spc="0" normalizeH="0" baseline="0" noProof="0" dirty="0">
                <a:ln>
                  <a:noFill/>
                </a:ln>
                <a:solidFill>
                  <a:srgbClr val="FF0000"/>
                </a:solidFill>
                <a:effectLst/>
                <a:uLnTx/>
                <a:uFillTx/>
                <a:latin typeface="Calibri"/>
                <a:ea typeface="+mn-ea"/>
                <a:cs typeface="Calibri"/>
              </a:rPr>
              <a:t>%)</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39" name="object 39"/>
          <p:cNvSpPr txBox="1"/>
          <p:nvPr/>
        </p:nvSpPr>
        <p:spPr>
          <a:xfrm>
            <a:off x="4539452" y="4784942"/>
            <a:ext cx="1516380" cy="391160"/>
          </a:xfrm>
          <a:prstGeom prst="rect">
            <a:avLst/>
          </a:prstGeom>
        </p:spPr>
        <p:txBody>
          <a:bodyPr vert="horz" wrap="square" lIns="0" tIns="12700" rIns="0" bIns="0" rtlCol="0">
            <a:spAutoFit/>
          </a:bodyPr>
          <a:lstStyle/>
          <a:p>
            <a:pPr marL="381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3,840</a:t>
            </a:r>
            <a:r>
              <a:rPr kumimoji="0" sz="2400" b="0" i="0" u="none" strike="noStrike" kern="1200" cap="none" spc="220" normalizeH="0" baseline="0" noProof="0" dirty="0">
                <a:ln>
                  <a:noFill/>
                </a:ln>
                <a:solidFill>
                  <a:prstClr val="black"/>
                </a:solidFill>
                <a:effectLst/>
                <a:uLnTx/>
                <a:uFillTx/>
                <a:latin typeface="Arial"/>
                <a:ea typeface="+mn-ea"/>
                <a:cs typeface="Arial"/>
              </a:rPr>
              <a:t> </a:t>
            </a:r>
            <a:r>
              <a:rPr kumimoji="0" sz="3600" b="0" i="1" u="none" strike="noStrike" kern="1200" cap="none" spc="-7" normalizeH="0" baseline="9259" noProof="0" dirty="0">
                <a:ln>
                  <a:noFill/>
                </a:ln>
                <a:solidFill>
                  <a:srgbClr val="FF0000"/>
                </a:solidFill>
                <a:effectLst/>
                <a:uLnTx/>
                <a:uFillTx/>
                <a:latin typeface="Calibri"/>
                <a:ea typeface="+mn-ea"/>
                <a:cs typeface="Calibri"/>
              </a:rPr>
              <a:t>(3%)</a:t>
            </a:r>
            <a:endParaRPr kumimoji="0" sz="3600" b="0" i="0" u="none" strike="noStrike" kern="1200" cap="none" spc="0" normalizeH="0" baseline="9259"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1569820798"/>
      </p:ext>
    </p:extLst>
  </p:cSld>
  <p:clrMapOvr>
    <a:masterClrMapping/>
  </p:clrMapOvr>
  <p:timing>
    <p:tnLst>
      <p:par>
        <p:cTn id="1" dur="indefinite" restart="never" nodeType="tmRoot"/>
      </p:par>
    </p:tn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1061700" y="6110546"/>
            <a:ext cx="712261" cy="505267"/>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US" sz="3200" b="0" i="0" u="none" strike="noStrike" kern="1200" cap="none" spc="-10" normalizeH="0" baseline="0" noProof="0" dirty="0" smtClean="0">
                <a:ln>
                  <a:noFill/>
                </a:ln>
                <a:solidFill>
                  <a:srgbClr val="FFFFFF"/>
                </a:solidFill>
                <a:effectLst/>
                <a:uLnTx/>
                <a:uFillTx/>
                <a:latin typeface="Arial"/>
                <a:ea typeface="+mn-ea"/>
                <a:cs typeface="Arial"/>
              </a:rPr>
              <a:t>265</a:t>
            </a:r>
            <a:endParaRPr kumimoji="0" sz="3200" b="0" i="0" u="none" strike="noStrike" kern="1200" cap="none" spc="0" normalizeH="0" baseline="0" noProof="0" dirty="0">
              <a:ln>
                <a:noFill/>
              </a:ln>
              <a:solidFill>
                <a:prstClr val="black"/>
              </a:solidFill>
              <a:effectLst/>
              <a:uLnTx/>
              <a:uFillTx/>
              <a:latin typeface="Arial"/>
              <a:ea typeface="+mn-ea"/>
              <a:cs typeface="Arial"/>
            </a:endParaRPr>
          </a:p>
        </p:txBody>
      </p:sp>
      <p:graphicFrame>
        <p:nvGraphicFramePr>
          <p:cNvPr id="3" name="object 3"/>
          <p:cNvGraphicFramePr>
            <a:graphicFrameLocks noGrp="1"/>
          </p:cNvGraphicFramePr>
          <p:nvPr/>
        </p:nvGraphicFramePr>
        <p:xfrm>
          <a:off x="-6350" y="1311648"/>
          <a:ext cx="2935604" cy="2442489"/>
        </p:xfrm>
        <a:graphic>
          <a:graphicData uri="http://schemas.openxmlformats.org/drawingml/2006/table">
            <a:tbl>
              <a:tblPr firstRow="1" bandRow="1">
                <a:tableStyleId>{2D5ABB26-0587-4C30-8999-92F81FD0307C}</a:tableStyleId>
              </a:tblPr>
              <a:tblGrid>
                <a:gridCol w="978535">
                  <a:extLst>
                    <a:ext uri="{9D8B030D-6E8A-4147-A177-3AD203B41FA5}">
                      <a16:colId xmlns:a16="http://schemas.microsoft.com/office/drawing/2014/main" val="20000"/>
                    </a:ext>
                  </a:extLst>
                </a:gridCol>
                <a:gridCol w="978535">
                  <a:extLst>
                    <a:ext uri="{9D8B030D-6E8A-4147-A177-3AD203B41FA5}">
                      <a16:colId xmlns:a16="http://schemas.microsoft.com/office/drawing/2014/main" val="20001"/>
                    </a:ext>
                  </a:extLst>
                </a:gridCol>
                <a:gridCol w="978534">
                  <a:extLst>
                    <a:ext uri="{9D8B030D-6E8A-4147-A177-3AD203B41FA5}">
                      <a16:colId xmlns:a16="http://schemas.microsoft.com/office/drawing/2014/main" val="20002"/>
                    </a:ext>
                  </a:extLst>
                </a:gridCol>
              </a:tblGrid>
              <a:tr h="660683">
                <a:tc>
                  <a:txBody>
                    <a:bodyPr/>
                    <a:lstStyle/>
                    <a:p>
                      <a:pPr>
                        <a:lnSpc>
                          <a:spcPct val="100000"/>
                        </a:lnSpc>
                      </a:pPr>
                      <a:endParaRPr sz="23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solidFill>
                      <a:srgbClr val="4472C4"/>
                    </a:solidFill>
                  </a:tcPr>
                </a:tc>
                <a:tc>
                  <a:txBody>
                    <a:bodyPr/>
                    <a:lstStyle/>
                    <a:p>
                      <a:pPr marL="6350" indent="30480">
                        <a:lnSpc>
                          <a:spcPct val="100000"/>
                        </a:lnSpc>
                        <a:spcBef>
                          <a:spcPts val="610"/>
                        </a:spcBef>
                      </a:pPr>
                      <a:r>
                        <a:rPr sz="1800" b="1" spc="-15" dirty="0">
                          <a:solidFill>
                            <a:srgbClr val="FFFFFF"/>
                          </a:solidFill>
                          <a:latin typeface="Calibri"/>
                          <a:cs typeface="Calibri"/>
                        </a:rPr>
                        <a:t>Late </a:t>
                      </a:r>
                      <a:r>
                        <a:rPr sz="1800" b="1" dirty="0">
                          <a:solidFill>
                            <a:srgbClr val="FFFFFF"/>
                          </a:solidFill>
                          <a:latin typeface="Calibri"/>
                          <a:cs typeface="Calibri"/>
                        </a:rPr>
                        <a:t>AIDS  </a:t>
                      </a:r>
                      <a:r>
                        <a:rPr sz="1800" b="1" spc="5" dirty="0">
                          <a:solidFill>
                            <a:srgbClr val="FFFFFF"/>
                          </a:solidFill>
                          <a:latin typeface="Calibri"/>
                          <a:cs typeface="Calibri"/>
                        </a:rPr>
                        <a:t>D</a:t>
                      </a:r>
                      <a:r>
                        <a:rPr sz="1800" b="1" dirty="0">
                          <a:solidFill>
                            <a:srgbClr val="FFFFFF"/>
                          </a:solidFill>
                          <a:latin typeface="Calibri"/>
                          <a:cs typeface="Calibri"/>
                        </a:rPr>
                        <a:t>i</a:t>
                      </a:r>
                      <a:r>
                        <a:rPr sz="1800" b="1" spc="-5" dirty="0">
                          <a:solidFill>
                            <a:srgbClr val="FFFFFF"/>
                          </a:solidFill>
                          <a:latin typeface="Calibri"/>
                          <a:cs typeface="Calibri"/>
                        </a:rPr>
                        <a:t>ag</a:t>
                      </a:r>
                      <a:r>
                        <a:rPr sz="1800" b="1" spc="5" dirty="0">
                          <a:solidFill>
                            <a:srgbClr val="FFFFFF"/>
                          </a:solidFill>
                          <a:latin typeface="Calibri"/>
                          <a:cs typeface="Calibri"/>
                        </a:rPr>
                        <a:t>n</a:t>
                      </a:r>
                      <a:r>
                        <a:rPr sz="1800" b="1" dirty="0">
                          <a:solidFill>
                            <a:srgbClr val="FFFFFF"/>
                          </a:solidFill>
                          <a:latin typeface="Calibri"/>
                          <a:cs typeface="Calibri"/>
                        </a:rPr>
                        <a:t>os</a:t>
                      </a:r>
                      <a:r>
                        <a:rPr sz="1800" b="1" spc="-10" dirty="0">
                          <a:solidFill>
                            <a:srgbClr val="FFFFFF"/>
                          </a:solidFill>
                          <a:latin typeface="Calibri"/>
                          <a:cs typeface="Calibri"/>
                        </a:rPr>
                        <a:t>e</a:t>
                      </a:r>
                      <a:r>
                        <a:rPr sz="1800" b="1" dirty="0">
                          <a:solidFill>
                            <a:srgbClr val="FFFFFF"/>
                          </a:solidFill>
                          <a:latin typeface="Calibri"/>
                          <a:cs typeface="Calibri"/>
                        </a:rPr>
                        <a:t>s</a:t>
                      </a:r>
                      <a:endParaRPr sz="1800">
                        <a:latin typeface="Calibri"/>
                        <a:cs typeface="Calibri"/>
                      </a:endParaRPr>
                    </a:p>
                  </a:txBody>
                  <a:tcPr marL="0" marR="0" marT="77470" marB="0">
                    <a:lnL w="12700">
                      <a:solidFill>
                        <a:srgbClr val="FFFFFF"/>
                      </a:solidFill>
                      <a:prstDash val="solid"/>
                    </a:lnL>
                    <a:lnR w="12700">
                      <a:solidFill>
                        <a:srgbClr val="FFFFFF"/>
                      </a:solidFill>
                      <a:prstDash val="solid"/>
                    </a:lnR>
                    <a:lnT w="12700">
                      <a:solidFill>
                        <a:srgbClr val="FFFFFF"/>
                      </a:solidFill>
                      <a:prstDash val="solid"/>
                    </a:lnT>
                    <a:solidFill>
                      <a:srgbClr val="4472C4"/>
                    </a:solidFill>
                  </a:tcPr>
                </a:tc>
                <a:tc>
                  <a:txBody>
                    <a:bodyPr/>
                    <a:lstStyle/>
                    <a:p>
                      <a:pPr>
                        <a:lnSpc>
                          <a:spcPct val="100000"/>
                        </a:lnSpc>
                        <a:spcBef>
                          <a:spcPts val="10"/>
                        </a:spcBef>
                      </a:pPr>
                      <a:endParaRPr sz="2400">
                        <a:latin typeface="Times New Roman"/>
                        <a:cs typeface="Times New Roman"/>
                      </a:endParaRPr>
                    </a:p>
                    <a:p>
                      <a:pPr algn="ctr">
                        <a:lnSpc>
                          <a:spcPct val="100000"/>
                        </a:lnSpc>
                      </a:pPr>
                      <a:r>
                        <a:rPr sz="1800" b="1" spc="-5" dirty="0">
                          <a:solidFill>
                            <a:srgbClr val="FFFFFF"/>
                          </a:solidFill>
                          <a:latin typeface="Calibri"/>
                          <a:cs typeface="Calibri"/>
                        </a:rPr>
                        <a:t>Count</a:t>
                      </a:r>
                      <a:endParaRPr sz="1800">
                        <a:latin typeface="Calibri"/>
                        <a:cs typeface="Calibri"/>
                      </a:endParaRPr>
                    </a:p>
                  </a:txBody>
                  <a:tcPr marL="0" marR="0" marT="1270" marB="0">
                    <a:lnL w="12700">
                      <a:solidFill>
                        <a:srgbClr val="FFFFFF"/>
                      </a:solidFill>
                      <a:prstDash val="solid"/>
                    </a:lnL>
                    <a:lnR w="12700">
                      <a:solidFill>
                        <a:srgbClr val="FFFFFF"/>
                      </a:solidFill>
                      <a:prstDash val="solid"/>
                    </a:lnR>
                    <a:lnT w="12700">
                      <a:solidFill>
                        <a:srgbClr val="FFFFFF"/>
                      </a:solidFill>
                      <a:prstDash val="solid"/>
                    </a:lnT>
                    <a:solidFill>
                      <a:srgbClr val="4472C4"/>
                    </a:solidFill>
                  </a:tcPr>
                </a:tc>
                <a:extLst>
                  <a:ext uri="{0D108BD9-81ED-4DB2-BD59-A6C34878D82A}">
                    <a16:rowId xmlns:a16="http://schemas.microsoft.com/office/drawing/2014/main" val="10000"/>
                  </a:ext>
                </a:extLst>
              </a:tr>
              <a:tr h="338736">
                <a:tc>
                  <a:txBody>
                    <a:bodyPr/>
                    <a:lstStyle/>
                    <a:p>
                      <a:pPr marR="277495" algn="r">
                        <a:lnSpc>
                          <a:spcPct val="100000"/>
                        </a:lnSpc>
                        <a:spcBef>
                          <a:spcPts val="220"/>
                        </a:spcBef>
                      </a:pPr>
                      <a:r>
                        <a:rPr sz="1600" b="1" spc="-5" dirty="0">
                          <a:solidFill>
                            <a:srgbClr val="FFFFFF"/>
                          </a:solidFill>
                          <a:latin typeface="Calibri"/>
                          <a:cs typeface="Calibri"/>
                        </a:rPr>
                        <a:t>2017</a:t>
                      </a:r>
                      <a:endParaRPr sz="1600">
                        <a:latin typeface="Calibri"/>
                        <a:cs typeface="Calibri"/>
                      </a:endParaRPr>
                    </a:p>
                  </a:txBody>
                  <a:tcPr marL="0" marR="0" marT="27940" marB="0">
                    <a:lnL w="12700">
                      <a:solidFill>
                        <a:srgbClr val="FFFFFF"/>
                      </a:solidFill>
                      <a:prstDash val="solid"/>
                    </a:lnL>
                    <a:lnR w="12700">
                      <a:solidFill>
                        <a:srgbClr val="FFFFFF"/>
                      </a:solidFill>
                      <a:prstDash val="solid"/>
                    </a:lnR>
                    <a:lnB w="12700">
                      <a:solidFill>
                        <a:srgbClr val="FFFFFF"/>
                      </a:solidFill>
                      <a:prstDash val="solid"/>
                    </a:lnB>
                    <a:solidFill>
                      <a:srgbClr val="4472C4"/>
                    </a:solidFill>
                  </a:tcPr>
                </a:tc>
                <a:tc>
                  <a:txBody>
                    <a:bodyPr/>
                    <a:lstStyle/>
                    <a:p>
                      <a:pPr marL="314325">
                        <a:lnSpc>
                          <a:spcPct val="100000"/>
                        </a:lnSpc>
                        <a:spcBef>
                          <a:spcPts val="635"/>
                        </a:spcBef>
                      </a:pPr>
                      <a:r>
                        <a:rPr sz="1600" spc="-10" dirty="0">
                          <a:latin typeface="Calibri"/>
                          <a:cs typeface="Calibri"/>
                        </a:rPr>
                        <a:t>26%</a:t>
                      </a:r>
                      <a:endParaRPr sz="1600">
                        <a:latin typeface="Calibri"/>
                        <a:cs typeface="Calibri"/>
                      </a:endParaRPr>
                    </a:p>
                  </a:txBody>
                  <a:tcPr marL="0" marR="0" marT="80645" marB="0">
                    <a:lnL w="12700">
                      <a:solidFill>
                        <a:srgbClr val="FFFFFF"/>
                      </a:solidFill>
                      <a:prstDash val="solid"/>
                    </a:lnL>
                    <a:lnR w="12700">
                      <a:solidFill>
                        <a:srgbClr val="FFFFFF"/>
                      </a:solidFill>
                      <a:prstDash val="solid"/>
                    </a:lnR>
                    <a:lnB w="12700">
                      <a:solidFill>
                        <a:srgbClr val="FFFFFF"/>
                      </a:solidFill>
                      <a:prstDash val="solid"/>
                    </a:lnB>
                    <a:solidFill>
                      <a:srgbClr val="CFD5EA"/>
                    </a:solidFill>
                  </a:tcPr>
                </a:tc>
                <a:tc>
                  <a:txBody>
                    <a:bodyPr/>
                    <a:lstStyle/>
                    <a:p>
                      <a:pPr algn="ctr">
                        <a:lnSpc>
                          <a:spcPct val="100000"/>
                        </a:lnSpc>
                        <a:spcBef>
                          <a:spcPts val="635"/>
                        </a:spcBef>
                      </a:pPr>
                      <a:r>
                        <a:rPr sz="1600" spc="-10" dirty="0">
                          <a:latin typeface="Calibri"/>
                          <a:cs typeface="Calibri"/>
                        </a:rPr>
                        <a:t>78</a:t>
                      </a:r>
                      <a:endParaRPr sz="1600">
                        <a:latin typeface="Calibri"/>
                        <a:cs typeface="Calibri"/>
                      </a:endParaRPr>
                    </a:p>
                  </a:txBody>
                  <a:tcPr marL="0" marR="0" marT="80645" marB="0">
                    <a:lnL w="12700">
                      <a:solidFill>
                        <a:srgbClr val="FFFFFF"/>
                      </a:solidFill>
                      <a:prstDash val="solid"/>
                    </a:lnL>
                    <a:lnR w="12700">
                      <a:solidFill>
                        <a:srgbClr val="FFFFFF"/>
                      </a:solidFill>
                      <a:prstDash val="solid"/>
                    </a:lnR>
                    <a:lnB w="12700">
                      <a:solidFill>
                        <a:srgbClr val="FFFFFF"/>
                      </a:solidFill>
                      <a:prstDash val="solid"/>
                    </a:lnB>
                    <a:solidFill>
                      <a:srgbClr val="CFD5EA"/>
                    </a:solidFill>
                  </a:tcPr>
                </a:tc>
                <a:extLst>
                  <a:ext uri="{0D108BD9-81ED-4DB2-BD59-A6C34878D82A}">
                    <a16:rowId xmlns:a16="http://schemas.microsoft.com/office/drawing/2014/main" val="10001"/>
                  </a:ext>
                </a:extLst>
              </a:tr>
              <a:tr h="357786">
                <a:tc>
                  <a:txBody>
                    <a:bodyPr/>
                    <a:lstStyle/>
                    <a:p>
                      <a:pPr marR="277495" algn="r">
                        <a:lnSpc>
                          <a:spcPct val="100000"/>
                        </a:lnSpc>
                        <a:spcBef>
                          <a:spcPts val="370"/>
                        </a:spcBef>
                      </a:pPr>
                      <a:r>
                        <a:rPr sz="1600" b="1" spc="-5" dirty="0">
                          <a:solidFill>
                            <a:srgbClr val="FFFFFF"/>
                          </a:solidFill>
                          <a:latin typeface="Calibri"/>
                          <a:cs typeface="Calibri"/>
                        </a:rPr>
                        <a:t>2018</a:t>
                      </a:r>
                      <a:endParaRPr sz="1600">
                        <a:latin typeface="Calibri"/>
                        <a:cs typeface="Calibri"/>
                      </a:endParaRPr>
                    </a:p>
                  </a:txBody>
                  <a:tcPr marL="0" marR="0" marT="4699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L="314325">
                        <a:lnSpc>
                          <a:spcPct val="100000"/>
                        </a:lnSpc>
                        <a:spcBef>
                          <a:spcPts val="785"/>
                        </a:spcBef>
                      </a:pPr>
                      <a:r>
                        <a:rPr sz="1600" spc="-10" dirty="0">
                          <a:latin typeface="Calibri"/>
                          <a:cs typeface="Calibri"/>
                        </a:rPr>
                        <a:t>22%</a:t>
                      </a:r>
                      <a:endParaRPr sz="1600">
                        <a:latin typeface="Calibri"/>
                        <a:cs typeface="Calibri"/>
                      </a:endParaRPr>
                    </a:p>
                  </a:txBody>
                  <a:tcPr marL="0" marR="0" marT="9969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785"/>
                        </a:spcBef>
                      </a:pPr>
                      <a:r>
                        <a:rPr sz="1600" spc="-10" dirty="0">
                          <a:latin typeface="Calibri"/>
                          <a:cs typeface="Calibri"/>
                        </a:rPr>
                        <a:t>64</a:t>
                      </a:r>
                      <a:endParaRPr sz="1600">
                        <a:latin typeface="Calibri"/>
                        <a:cs typeface="Calibri"/>
                      </a:endParaRPr>
                    </a:p>
                  </a:txBody>
                  <a:tcPr marL="0" marR="0" marT="9969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2"/>
                  </a:ext>
                </a:extLst>
              </a:tr>
              <a:tr h="357786">
                <a:tc>
                  <a:txBody>
                    <a:bodyPr/>
                    <a:lstStyle/>
                    <a:p>
                      <a:pPr marR="277495" algn="r">
                        <a:lnSpc>
                          <a:spcPct val="100000"/>
                        </a:lnSpc>
                        <a:spcBef>
                          <a:spcPts val="370"/>
                        </a:spcBef>
                      </a:pPr>
                      <a:r>
                        <a:rPr sz="1600" b="1" spc="-5" dirty="0">
                          <a:solidFill>
                            <a:srgbClr val="FFFFFF"/>
                          </a:solidFill>
                          <a:latin typeface="Calibri"/>
                          <a:cs typeface="Calibri"/>
                        </a:rPr>
                        <a:t>2019</a:t>
                      </a:r>
                      <a:endParaRPr sz="1600">
                        <a:latin typeface="Calibri"/>
                        <a:cs typeface="Calibri"/>
                      </a:endParaRPr>
                    </a:p>
                  </a:txBody>
                  <a:tcPr marL="0" marR="0" marT="4699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L="314325">
                        <a:lnSpc>
                          <a:spcPct val="100000"/>
                        </a:lnSpc>
                        <a:spcBef>
                          <a:spcPts val="785"/>
                        </a:spcBef>
                      </a:pPr>
                      <a:r>
                        <a:rPr sz="1600" spc="-10" dirty="0">
                          <a:latin typeface="Calibri"/>
                          <a:cs typeface="Calibri"/>
                        </a:rPr>
                        <a:t>24%</a:t>
                      </a:r>
                      <a:endParaRPr sz="1600">
                        <a:latin typeface="Calibri"/>
                        <a:cs typeface="Calibri"/>
                      </a:endParaRPr>
                    </a:p>
                  </a:txBody>
                  <a:tcPr marL="0" marR="0" marT="9969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785"/>
                        </a:spcBef>
                      </a:pPr>
                      <a:r>
                        <a:rPr sz="1600" spc="-10" dirty="0">
                          <a:latin typeface="Calibri"/>
                          <a:cs typeface="Calibri"/>
                        </a:rPr>
                        <a:t>58</a:t>
                      </a:r>
                      <a:endParaRPr sz="1600">
                        <a:latin typeface="Calibri"/>
                        <a:cs typeface="Calibri"/>
                      </a:endParaRPr>
                    </a:p>
                  </a:txBody>
                  <a:tcPr marL="0" marR="0" marT="9969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3"/>
                  </a:ext>
                </a:extLst>
              </a:tr>
              <a:tr h="369710">
                <a:tc>
                  <a:txBody>
                    <a:bodyPr/>
                    <a:lstStyle/>
                    <a:p>
                      <a:pPr marR="277495" algn="r">
                        <a:lnSpc>
                          <a:spcPct val="100000"/>
                        </a:lnSpc>
                        <a:spcBef>
                          <a:spcPts val="420"/>
                        </a:spcBef>
                      </a:pPr>
                      <a:r>
                        <a:rPr sz="1600" b="1" spc="-5" dirty="0">
                          <a:solidFill>
                            <a:srgbClr val="FFFFFF"/>
                          </a:solidFill>
                          <a:latin typeface="Calibri"/>
                          <a:cs typeface="Calibri"/>
                        </a:rPr>
                        <a:t>2020</a:t>
                      </a:r>
                      <a:endParaRPr sz="1600">
                        <a:latin typeface="Calibri"/>
                        <a:cs typeface="Calibri"/>
                      </a:endParaRPr>
                    </a:p>
                  </a:txBody>
                  <a:tcPr marL="0" marR="0" marT="5334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L="314960">
                        <a:lnSpc>
                          <a:spcPct val="100000"/>
                        </a:lnSpc>
                        <a:spcBef>
                          <a:spcPts val="875"/>
                        </a:spcBef>
                      </a:pPr>
                      <a:r>
                        <a:rPr sz="1600" spc="-10" dirty="0">
                          <a:latin typeface="Calibri"/>
                          <a:cs typeface="Calibri"/>
                        </a:rPr>
                        <a:t>18%</a:t>
                      </a:r>
                      <a:endParaRPr sz="1600">
                        <a:latin typeface="Calibri"/>
                        <a:cs typeface="Calibri"/>
                      </a:endParaRPr>
                    </a:p>
                  </a:txBody>
                  <a:tcPr marL="0" marR="0" marT="11112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875"/>
                        </a:spcBef>
                      </a:pPr>
                      <a:r>
                        <a:rPr sz="1600" spc="-10" dirty="0">
                          <a:latin typeface="Calibri"/>
                          <a:cs typeface="Calibri"/>
                        </a:rPr>
                        <a:t>39</a:t>
                      </a:r>
                      <a:endParaRPr sz="1600">
                        <a:latin typeface="Calibri"/>
                        <a:cs typeface="Calibri"/>
                      </a:endParaRPr>
                    </a:p>
                  </a:txBody>
                  <a:tcPr marL="0" marR="0" marT="11112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4"/>
                  </a:ext>
                </a:extLst>
              </a:tr>
              <a:tr h="357788">
                <a:tc>
                  <a:txBody>
                    <a:bodyPr/>
                    <a:lstStyle/>
                    <a:p>
                      <a:pPr marR="276860" algn="r">
                        <a:lnSpc>
                          <a:spcPct val="100000"/>
                        </a:lnSpc>
                        <a:spcBef>
                          <a:spcPts val="370"/>
                        </a:spcBef>
                      </a:pPr>
                      <a:r>
                        <a:rPr sz="1600" b="1" spc="-5" dirty="0">
                          <a:solidFill>
                            <a:srgbClr val="FFFFFF"/>
                          </a:solidFill>
                          <a:latin typeface="Calibri"/>
                          <a:cs typeface="Calibri"/>
                        </a:rPr>
                        <a:t>2021</a:t>
                      </a:r>
                      <a:endParaRPr sz="1600">
                        <a:latin typeface="Calibri"/>
                        <a:cs typeface="Calibri"/>
                      </a:endParaRPr>
                    </a:p>
                  </a:txBody>
                  <a:tcPr marL="0" marR="0" marT="4699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L="314960">
                        <a:lnSpc>
                          <a:spcPct val="100000"/>
                        </a:lnSpc>
                        <a:spcBef>
                          <a:spcPts val="785"/>
                        </a:spcBef>
                      </a:pPr>
                      <a:r>
                        <a:rPr sz="1600" spc="-10" dirty="0">
                          <a:latin typeface="Calibri"/>
                          <a:cs typeface="Calibri"/>
                        </a:rPr>
                        <a:t>21%</a:t>
                      </a:r>
                      <a:endParaRPr sz="1600">
                        <a:latin typeface="Calibri"/>
                        <a:cs typeface="Calibri"/>
                      </a:endParaRPr>
                    </a:p>
                  </a:txBody>
                  <a:tcPr marL="0" marR="0" marT="9969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785"/>
                        </a:spcBef>
                      </a:pPr>
                      <a:r>
                        <a:rPr sz="1600" spc="-10" dirty="0">
                          <a:latin typeface="Calibri"/>
                          <a:cs typeface="Calibri"/>
                        </a:rPr>
                        <a:t>66</a:t>
                      </a:r>
                      <a:endParaRPr sz="1600">
                        <a:latin typeface="Calibri"/>
                        <a:cs typeface="Calibri"/>
                      </a:endParaRPr>
                    </a:p>
                  </a:txBody>
                  <a:tcPr marL="0" marR="0" marT="9969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5"/>
                  </a:ext>
                </a:extLst>
              </a:tr>
            </a:tbl>
          </a:graphicData>
        </a:graphic>
      </p:graphicFrame>
      <p:sp>
        <p:nvSpPr>
          <p:cNvPr id="4" name="object 4"/>
          <p:cNvSpPr txBox="1">
            <a:spLocks noGrp="1"/>
          </p:cNvSpPr>
          <p:nvPr>
            <p:ph type="title"/>
          </p:nvPr>
        </p:nvSpPr>
        <p:spPr>
          <a:xfrm>
            <a:off x="218090" y="374666"/>
            <a:ext cx="11755755" cy="667385"/>
          </a:xfrm>
          <a:prstGeom prst="rect">
            <a:avLst/>
          </a:prstGeom>
        </p:spPr>
        <p:txBody>
          <a:bodyPr vert="horz" wrap="square" lIns="0" tIns="13970" rIns="0" bIns="0" rtlCol="0">
            <a:spAutoFit/>
          </a:bodyPr>
          <a:lstStyle/>
          <a:p>
            <a:pPr marL="12700">
              <a:lnSpc>
                <a:spcPct val="100000"/>
              </a:lnSpc>
              <a:spcBef>
                <a:spcPts val="110"/>
              </a:spcBef>
            </a:pPr>
            <a:r>
              <a:rPr sz="4000" spc="-5" dirty="0"/>
              <a:t>5 </a:t>
            </a:r>
            <a:r>
              <a:rPr sz="4000" spc="-105" dirty="0"/>
              <a:t>yr-</a:t>
            </a:r>
            <a:r>
              <a:rPr sz="4200" i="1" spc="-105" dirty="0">
                <a:latin typeface="Calibri Light"/>
                <a:cs typeface="Calibri Light"/>
              </a:rPr>
              <a:t>Trend</a:t>
            </a:r>
            <a:r>
              <a:rPr sz="4000" spc="-105" dirty="0"/>
              <a:t>: </a:t>
            </a:r>
            <a:r>
              <a:rPr sz="4000" spc="-40" dirty="0">
                <a:solidFill>
                  <a:srgbClr val="000000"/>
                </a:solidFill>
              </a:rPr>
              <a:t>Late </a:t>
            </a:r>
            <a:r>
              <a:rPr sz="4000" spc="-25" dirty="0">
                <a:solidFill>
                  <a:srgbClr val="000000"/>
                </a:solidFill>
              </a:rPr>
              <a:t>AIDS Dx </a:t>
            </a:r>
            <a:r>
              <a:rPr sz="4000" spc="-10" dirty="0"/>
              <a:t>(3 </a:t>
            </a:r>
            <a:r>
              <a:rPr sz="4000" spc="-30" dirty="0"/>
              <a:t>mos. </a:t>
            </a:r>
            <a:r>
              <a:rPr sz="4200" i="1" spc="-105" dirty="0">
                <a:latin typeface="Calibri Light"/>
                <a:cs typeface="Calibri Light"/>
              </a:rPr>
              <a:t>after </a:t>
            </a:r>
            <a:r>
              <a:rPr sz="4000" spc="-20" dirty="0"/>
              <a:t>HIV </a:t>
            </a:r>
            <a:r>
              <a:rPr sz="4000" spc="-25" dirty="0"/>
              <a:t>Dx) </a:t>
            </a:r>
            <a:r>
              <a:rPr sz="4000" spc="-40" dirty="0"/>
              <a:t>–Palm</a:t>
            </a:r>
            <a:r>
              <a:rPr sz="4000" spc="-455" dirty="0"/>
              <a:t> </a:t>
            </a:r>
            <a:r>
              <a:rPr sz="4000" spc="-30" dirty="0"/>
              <a:t>Beach</a:t>
            </a:r>
            <a:endParaRPr sz="4000">
              <a:latin typeface="Calibri Light"/>
              <a:cs typeface="Calibri Light"/>
            </a:endParaRPr>
          </a:p>
        </p:txBody>
      </p:sp>
      <p:sp>
        <p:nvSpPr>
          <p:cNvPr id="5" name="object 5"/>
          <p:cNvSpPr/>
          <p:nvPr/>
        </p:nvSpPr>
        <p:spPr>
          <a:xfrm>
            <a:off x="4512564" y="4572000"/>
            <a:ext cx="6658609" cy="0"/>
          </a:xfrm>
          <a:custGeom>
            <a:avLst/>
            <a:gdLst/>
            <a:ahLst/>
            <a:cxnLst/>
            <a:rect l="l" t="t" r="r" b="b"/>
            <a:pathLst>
              <a:path w="6658609">
                <a:moveTo>
                  <a:pt x="0" y="0"/>
                </a:moveTo>
                <a:lnTo>
                  <a:pt x="665835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4512564" y="3994403"/>
            <a:ext cx="6658609" cy="0"/>
          </a:xfrm>
          <a:custGeom>
            <a:avLst/>
            <a:gdLst/>
            <a:ahLst/>
            <a:cxnLst/>
            <a:rect l="l" t="t" r="r" b="b"/>
            <a:pathLst>
              <a:path w="6658609">
                <a:moveTo>
                  <a:pt x="0" y="0"/>
                </a:moveTo>
                <a:lnTo>
                  <a:pt x="665835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4512564" y="3415284"/>
            <a:ext cx="6658609" cy="0"/>
          </a:xfrm>
          <a:custGeom>
            <a:avLst/>
            <a:gdLst/>
            <a:ahLst/>
            <a:cxnLst/>
            <a:rect l="l" t="t" r="r" b="b"/>
            <a:pathLst>
              <a:path w="6658609">
                <a:moveTo>
                  <a:pt x="0" y="0"/>
                </a:moveTo>
                <a:lnTo>
                  <a:pt x="665835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4512564" y="2836164"/>
            <a:ext cx="6658609" cy="0"/>
          </a:xfrm>
          <a:custGeom>
            <a:avLst/>
            <a:gdLst/>
            <a:ahLst/>
            <a:cxnLst/>
            <a:rect l="l" t="t" r="r" b="b"/>
            <a:pathLst>
              <a:path w="6658609">
                <a:moveTo>
                  <a:pt x="0" y="0"/>
                </a:moveTo>
                <a:lnTo>
                  <a:pt x="665835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4512564" y="2257044"/>
            <a:ext cx="6658609" cy="0"/>
          </a:xfrm>
          <a:custGeom>
            <a:avLst/>
            <a:gdLst/>
            <a:ahLst/>
            <a:cxnLst/>
            <a:rect l="l" t="t" r="r" b="b"/>
            <a:pathLst>
              <a:path w="6658609">
                <a:moveTo>
                  <a:pt x="0" y="0"/>
                </a:moveTo>
                <a:lnTo>
                  <a:pt x="665835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4512564" y="1679448"/>
            <a:ext cx="6658609" cy="0"/>
          </a:xfrm>
          <a:custGeom>
            <a:avLst/>
            <a:gdLst/>
            <a:ahLst/>
            <a:cxnLst/>
            <a:rect l="l" t="t" r="r" b="b"/>
            <a:pathLst>
              <a:path w="6658609">
                <a:moveTo>
                  <a:pt x="0" y="0"/>
                </a:moveTo>
                <a:lnTo>
                  <a:pt x="665835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4512564" y="5151120"/>
            <a:ext cx="6658609" cy="0"/>
          </a:xfrm>
          <a:custGeom>
            <a:avLst/>
            <a:gdLst/>
            <a:ahLst/>
            <a:cxnLst/>
            <a:rect l="l" t="t" r="r" b="b"/>
            <a:pathLst>
              <a:path w="6658609">
                <a:moveTo>
                  <a:pt x="0" y="0"/>
                </a:moveTo>
                <a:lnTo>
                  <a:pt x="665835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5179314" y="2141982"/>
            <a:ext cx="5325110" cy="925194"/>
          </a:xfrm>
          <a:custGeom>
            <a:avLst/>
            <a:gdLst/>
            <a:ahLst/>
            <a:cxnLst/>
            <a:rect l="l" t="t" r="r" b="b"/>
            <a:pathLst>
              <a:path w="5325109" h="925194">
                <a:moveTo>
                  <a:pt x="0" y="0"/>
                </a:moveTo>
                <a:lnTo>
                  <a:pt x="1330452" y="463295"/>
                </a:lnTo>
                <a:lnTo>
                  <a:pt x="2662428" y="231647"/>
                </a:lnTo>
                <a:lnTo>
                  <a:pt x="3994404" y="925068"/>
                </a:lnTo>
                <a:lnTo>
                  <a:pt x="5324856" y="579120"/>
                </a:lnTo>
              </a:path>
            </a:pathLst>
          </a:custGeom>
          <a:ln w="28574">
            <a:solidFill>
              <a:srgbClr val="4472C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txBox="1"/>
          <p:nvPr/>
        </p:nvSpPr>
        <p:spPr>
          <a:xfrm>
            <a:off x="6322672" y="2245965"/>
            <a:ext cx="37465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22%</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4" name="object 14"/>
          <p:cNvSpPr txBox="1"/>
          <p:nvPr/>
        </p:nvSpPr>
        <p:spPr>
          <a:xfrm>
            <a:off x="7654156" y="2014490"/>
            <a:ext cx="37465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24%</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5" name="object 15"/>
          <p:cNvSpPr txBox="1"/>
          <p:nvPr/>
        </p:nvSpPr>
        <p:spPr>
          <a:xfrm>
            <a:off x="8985639" y="2708913"/>
            <a:ext cx="37465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18%</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6" name="object 16"/>
          <p:cNvSpPr txBox="1"/>
          <p:nvPr/>
        </p:nvSpPr>
        <p:spPr>
          <a:xfrm>
            <a:off x="10317123" y="2361702"/>
            <a:ext cx="37465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21%</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7" name="object 17"/>
          <p:cNvSpPr txBox="1"/>
          <p:nvPr/>
        </p:nvSpPr>
        <p:spPr>
          <a:xfrm>
            <a:off x="3960702" y="3258208"/>
            <a:ext cx="377825" cy="2004695"/>
          </a:xfrm>
          <a:prstGeom prst="rect">
            <a:avLst/>
          </a:prstGeom>
        </p:spPr>
        <p:txBody>
          <a:bodyPr vert="horz" wrap="square" lIns="0" tIns="12065" rIns="0" bIns="0" rtlCol="0">
            <a:spAutoFit/>
          </a:bodyPr>
          <a:lstStyle/>
          <a:p>
            <a:pPr marL="0" marR="6985" lvl="0" indent="0" algn="r"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1</a:t>
            </a:r>
            <a:r>
              <a:rPr kumimoji="0" sz="1600" b="0" i="0" u="none" strike="noStrike" kern="1200" cap="none" spc="-10" normalizeH="0" baseline="0" noProof="0" dirty="0">
                <a:ln>
                  <a:noFill/>
                </a:ln>
                <a:solidFill>
                  <a:srgbClr val="595958"/>
                </a:solidFill>
                <a:effectLst/>
                <a:uLnTx/>
                <a:uFillTx/>
                <a:latin typeface="Calibri"/>
                <a:ea typeface="+mn-ea"/>
                <a:cs typeface="Calibri"/>
              </a:rPr>
              <a:t>5%</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10"/>
              </a:spcBef>
              <a:spcAft>
                <a:spcPts val="0"/>
              </a:spcAft>
              <a:buClrTx/>
              <a:buSzTx/>
              <a:buFontTx/>
              <a:buNone/>
              <a:tabLst/>
              <a:defRPr/>
            </a:pPr>
            <a:endParaRPr kumimoji="0" sz="2150" b="0" i="0" u="none" strike="noStrike" kern="1200" cap="none" spc="0" normalizeH="0" baseline="0" noProof="0">
              <a:ln>
                <a:noFill/>
              </a:ln>
              <a:solidFill>
                <a:prstClr val="black"/>
              </a:solidFill>
              <a:effectLst/>
              <a:uLnTx/>
              <a:uFillTx/>
              <a:latin typeface="Calibri"/>
              <a:ea typeface="+mn-ea"/>
              <a:cs typeface="Calibri"/>
            </a:endParaRPr>
          </a:p>
          <a:p>
            <a:pPr marL="0" marR="6985" lvl="0" indent="0" algn="r" defTabSz="914400" rtl="0" eaLnBrk="1" fontAlgn="auto" latinLnBrk="0" hangingPunct="1">
              <a:lnSpc>
                <a:spcPct val="100000"/>
              </a:lnSpc>
              <a:spcBef>
                <a:spcPts val="0"/>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1</a:t>
            </a:r>
            <a:r>
              <a:rPr kumimoji="0" sz="1600" b="0" i="0"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15"/>
              </a:spcBef>
              <a:spcAft>
                <a:spcPts val="0"/>
              </a:spcAft>
              <a:buClrTx/>
              <a:buSzTx/>
              <a:buFontTx/>
              <a:buNone/>
              <a:tabLst/>
              <a:defRPr/>
            </a:pPr>
            <a:endParaRPr kumimoji="0" sz="215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0"/>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5%</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10"/>
              </a:spcBef>
              <a:spcAft>
                <a:spcPts val="0"/>
              </a:spcAft>
              <a:buClrTx/>
              <a:buSzTx/>
              <a:buFontTx/>
              <a:buNone/>
              <a:tabLst/>
              <a:defRPr/>
            </a:pPr>
            <a:endParaRPr kumimoji="0" sz="215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0"/>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8" name="object 18"/>
          <p:cNvSpPr txBox="1"/>
          <p:nvPr/>
        </p:nvSpPr>
        <p:spPr>
          <a:xfrm>
            <a:off x="3960702" y="2679523"/>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2</a:t>
            </a:r>
            <a:r>
              <a:rPr kumimoji="0" sz="1600" b="0" i="0"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9" name="object 19"/>
          <p:cNvSpPr txBox="1"/>
          <p:nvPr/>
        </p:nvSpPr>
        <p:spPr>
          <a:xfrm>
            <a:off x="3960702" y="2100837"/>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2</a:t>
            </a:r>
            <a:r>
              <a:rPr kumimoji="0" sz="1600" b="0" i="0" u="none" strike="noStrike" kern="1200" cap="none" spc="-10" normalizeH="0" baseline="0" noProof="0" dirty="0">
                <a:ln>
                  <a:noFill/>
                </a:ln>
                <a:solidFill>
                  <a:srgbClr val="595958"/>
                </a:solidFill>
                <a:effectLst/>
                <a:uLnTx/>
                <a:uFillTx/>
                <a:latin typeface="Calibri"/>
                <a:ea typeface="+mn-ea"/>
                <a:cs typeface="Calibri"/>
              </a:rPr>
              <a:t>5%</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20" name="object 20"/>
          <p:cNvSpPr txBox="1"/>
          <p:nvPr/>
        </p:nvSpPr>
        <p:spPr>
          <a:xfrm>
            <a:off x="3960702" y="1504517"/>
            <a:ext cx="1404620" cy="547370"/>
          </a:xfrm>
          <a:prstGeom prst="rect">
            <a:avLst/>
          </a:prstGeom>
        </p:spPr>
        <p:txBody>
          <a:bodyPr vert="horz" wrap="square" lIns="0" tIns="29844" rIns="0" bIns="0" rtlCol="0">
            <a:spAutoFit/>
          </a:bodyPr>
          <a:lstStyle/>
          <a:p>
            <a:pPr marL="12700" marR="0" lvl="0" indent="0" algn="l" defTabSz="914400" rtl="0" eaLnBrk="1" fontAlgn="auto" latinLnBrk="0" hangingPunct="1">
              <a:lnSpc>
                <a:spcPct val="100000"/>
              </a:lnSpc>
              <a:spcBef>
                <a:spcPts val="234"/>
              </a:spcBef>
              <a:spcAft>
                <a:spcPts val="0"/>
              </a:spcAft>
              <a:buClrTx/>
              <a:buSzTx/>
              <a:buFontTx/>
              <a:buNone/>
              <a:tabLst/>
              <a:defRPr/>
            </a:pPr>
            <a:r>
              <a:rPr kumimoji="0" sz="1600" b="0" i="0" u="none" strike="noStrike" kern="1200" cap="none" spc="-5" normalizeH="0" baseline="0" noProof="0" dirty="0">
                <a:ln>
                  <a:noFill/>
                </a:ln>
                <a:solidFill>
                  <a:srgbClr val="595958"/>
                </a:solidFill>
                <a:effectLst/>
                <a:uLnTx/>
                <a:uFillTx/>
                <a:latin typeface="Calibri"/>
                <a:ea typeface="+mn-ea"/>
                <a:cs typeface="Calibri"/>
              </a:rPr>
              <a:t>30%</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1042669" marR="0" lvl="0" indent="0" algn="l" defTabSz="914400" rtl="0" eaLnBrk="1" fontAlgn="auto" latinLnBrk="0" hangingPunct="1">
              <a:lnSpc>
                <a:spcPct val="100000"/>
              </a:lnSpc>
              <a:spcBef>
                <a:spcPts val="130"/>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26%</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21" name="object 21"/>
          <p:cNvSpPr txBox="1"/>
          <p:nvPr/>
        </p:nvSpPr>
        <p:spPr>
          <a:xfrm>
            <a:off x="4857201" y="5316847"/>
            <a:ext cx="64262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1" u="none" strike="noStrike" kern="1200" cap="none" spc="-5" normalizeH="0" baseline="0" noProof="0" dirty="0">
                <a:ln>
                  <a:noFill/>
                </a:ln>
                <a:solidFill>
                  <a:srgbClr val="595958"/>
                </a:solidFill>
                <a:effectLst/>
                <a:uLnTx/>
                <a:uFillTx/>
                <a:latin typeface="Calibri"/>
                <a:ea typeface="+mn-ea"/>
                <a:cs typeface="Calibri"/>
              </a:rPr>
              <a:t>2</a:t>
            </a:r>
            <a:r>
              <a:rPr kumimoji="0" sz="2400" b="1" i="1" u="none" strike="noStrike" kern="1200" cap="none" spc="5" normalizeH="0" baseline="0" noProof="0" dirty="0">
                <a:ln>
                  <a:noFill/>
                </a:ln>
                <a:solidFill>
                  <a:srgbClr val="595958"/>
                </a:solidFill>
                <a:effectLst/>
                <a:uLnTx/>
                <a:uFillTx/>
                <a:latin typeface="Calibri"/>
                <a:ea typeface="+mn-ea"/>
                <a:cs typeface="Calibri"/>
              </a:rPr>
              <a:t>0</a:t>
            </a:r>
            <a:r>
              <a:rPr kumimoji="0" sz="2400" b="1" i="1" u="none" strike="noStrike" kern="1200" cap="none" spc="-5" normalizeH="0" baseline="0" noProof="0" dirty="0">
                <a:ln>
                  <a:noFill/>
                </a:ln>
                <a:solidFill>
                  <a:srgbClr val="595958"/>
                </a:solidFill>
                <a:effectLst/>
                <a:uLnTx/>
                <a:uFillTx/>
                <a:latin typeface="Calibri"/>
                <a:ea typeface="+mn-ea"/>
                <a:cs typeface="Calibri"/>
              </a:rPr>
              <a:t>17</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22" name="object 22"/>
          <p:cNvSpPr txBox="1"/>
          <p:nvPr/>
        </p:nvSpPr>
        <p:spPr>
          <a:xfrm>
            <a:off x="6188567" y="5316847"/>
            <a:ext cx="64262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1" u="none" strike="noStrike" kern="1200" cap="none" spc="-5" normalizeH="0" baseline="0" noProof="0" dirty="0">
                <a:ln>
                  <a:noFill/>
                </a:ln>
                <a:solidFill>
                  <a:srgbClr val="595958"/>
                </a:solidFill>
                <a:effectLst/>
                <a:uLnTx/>
                <a:uFillTx/>
                <a:latin typeface="Calibri"/>
                <a:ea typeface="+mn-ea"/>
                <a:cs typeface="Calibri"/>
              </a:rPr>
              <a:t>2</a:t>
            </a:r>
            <a:r>
              <a:rPr kumimoji="0" sz="2400" b="1" i="1" u="none" strike="noStrike" kern="1200" cap="none" spc="5" normalizeH="0" baseline="0" noProof="0" dirty="0">
                <a:ln>
                  <a:noFill/>
                </a:ln>
                <a:solidFill>
                  <a:srgbClr val="595958"/>
                </a:solidFill>
                <a:effectLst/>
                <a:uLnTx/>
                <a:uFillTx/>
                <a:latin typeface="Calibri"/>
                <a:ea typeface="+mn-ea"/>
                <a:cs typeface="Calibri"/>
              </a:rPr>
              <a:t>0</a:t>
            </a:r>
            <a:r>
              <a:rPr kumimoji="0" sz="2400" b="1" i="1" u="none" strike="noStrike" kern="1200" cap="none" spc="-5" normalizeH="0" baseline="0" noProof="0" dirty="0">
                <a:ln>
                  <a:noFill/>
                </a:ln>
                <a:solidFill>
                  <a:srgbClr val="595958"/>
                </a:solidFill>
                <a:effectLst/>
                <a:uLnTx/>
                <a:uFillTx/>
                <a:latin typeface="Calibri"/>
                <a:ea typeface="+mn-ea"/>
                <a:cs typeface="Calibri"/>
              </a:rPr>
              <a:t>18</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23" name="object 23"/>
          <p:cNvSpPr txBox="1"/>
          <p:nvPr/>
        </p:nvSpPr>
        <p:spPr>
          <a:xfrm>
            <a:off x="7519934" y="5316847"/>
            <a:ext cx="64262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1" u="none" strike="noStrike" kern="1200" cap="none" spc="-5" normalizeH="0" baseline="0" noProof="0" dirty="0">
                <a:ln>
                  <a:noFill/>
                </a:ln>
                <a:solidFill>
                  <a:srgbClr val="595958"/>
                </a:solidFill>
                <a:effectLst/>
                <a:uLnTx/>
                <a:uFillTx/>
                <a:latin typeface="Calibri"/>
                <a:ea typeface="+mn-ea"/>
                <a:cs typeface="Calibri"/>
              </a:rPr>
              <a:t>2</a:t>
            </a:r>
            <a:r>
              <a:rPr kumimoji="0" sz="2400" b="1" i="1" u="none" strike="noStrike" kern="1200" cap="none" spc="5" normalizeH="0" baseline="0" noProof="0" dirty="0">
                <a:ln>
                  <a:noFill/>
                </a:ln>
                <a:solidFill>
                  <a:srgbClr val="595958"/>
                </a:solidFill>
                <a:effectLst/>
                <a:uLnTx/>
                <a:uFillTx/>
                <a:latin typeface="Calibri"/>
                <a:ea typeface="+mn-ea"/>
                <a:cs typeface="Calibri"/>
              </a:rPr>
              <a:t>0</a:t>
            </a:r>
            <a:r>
              <a:rPr kumimoji="0" sz="2400" b="1" i="1" u="none" strike="noStrike" kern="1200" cap="none" spc="-5" normalizeH="0" baseline="0" noProof="0" dirty="0">
                <a:ln>
                  <a:noFill/>
                </a:ln>
                <a:solidFill>
                  <a:srgbClr val="595958"/>
                </a:solidFill>
                <a:effectLst/>
                <a:uLnTx/>
                <a:uFillTx/>
                <a:latin typeface="Calibri"/>
                <a:ea typeface="+mn-ea"/>
                <a:cs typeface="Calibri"/>
              </a:rPr>
              <a:t>19</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24" name="object 24"/>
          <p:cNvSpPr txBox="1"/>
          <p:nvPr/>
        </p:nvSpPr>
        <p:spPr>
          <a:xfrm>
            <a:off x="8851300" y="5316847"/>
            <a:ext cx="64262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1" u="none" strike="noStrike" kern="1200" cap="none" spc="-5" normalizeH="0" baseline="0" noProof="0" dirty="0">
                <a:ln>
                  <a:noFill/>
                </a:ln>
                <a:solidFill>
                  <a:srgbClr val="595958"/>
                </a:solidFill>
                <a:effectLst/>
                <a:uLnTx/>
                <a:uFillTx/>
                <a:latin typeface="Calibri"/>
                <a:ea typeface="+mn-ea"/>
                <a:cs typeface="Calibri"/>
              </a:rPr>
              <a:t>2</a:t>
            </a:r>
            <a:r>
              <a:rPr kumimoji="0" sz="2400" b="1" i="1" u="none" strike="noStrike" kern="1200" cap="none" spc="5" normalizeH="0" baseline="0" noProof="0" dirty="0">
                <a:ln>
                  <a:noFill/>
                </a:ln>
                <a:solidFill>
                  <a:srgbClr val="595958"/>
                </a:solidFill>
                <a:effectLst/>
                <a:uLnTx/>
                <a:uFillTx/>
                <a:latin typeface="Calibri"/>
                <a:ea typeface="+mn-ea"/>
                <a:cs typeface="Calibri"/>
              </a:rPr>
              <a:t>0</a:t>
            </a:r>
            <a:r>
              <a:rPr kumimoji="0" sz="2400" b="1" i="1" u="none" strike="noStrike" kern="1200" cap="none" spc="-5" normalizeH="0" baseline="0" noProof="0" dirty="0">
                <a:ln>
                  <a:noFill/>
                </a:ln>
                <a:solidFill>
                  <a:srgbClr val="595958"/>
                </a:solidFill>
                <a:effectLst/>
                <a:uLnTx/>
                <a:uFillTx/>
                <a:latin typeface="Calibri"/>
                <a:ea typeface="+mn-ea"/>
                <a:cs typeface="Calibri"/>
              </a:rPr>
              <a:t>20</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25" name="object 25"/>
          <p:cNvSpPr txBox="1"/>
          <p:nvPr/>
        </p:nvSpPr>
        <p:spPr>
          <a:xfrm>
            <a:off x="10182666" y="5316847"/>
            <a:ext cx="64262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1" u="none" strike="noStrike" kern="1200" cap="none" spc="-5" normalizeH="0" baseline="0" noProof="0" dirty="0">
                <a:ln>
                  <a:noFill/>
                </a:ln>
                <a:solidFill>
                  <a:srgbClr val="595958"/>
                </a:solidFill>
                <a:effectLst/>
                <a:uLnTx/>
                <a:uFillTx/>
                <a:latin typeface="Calibri"/>
                <a:ea typeface="+mn-ea"/>
                <a:cs typeface="Calibri"/>
              </a:rPr>
              <a:t>2</a:t>
            </a:r>
            <a:r>
              <a:rPr kumimoji="0" sz="2400" b="1" i="1" u="none" strike="noStrike" kern="1200" cap="none" spc="5" normalizeH="0" baseline="0" noProof="0" dirty="0">
                <a:ln>
                  <a:noFill/>
                </a:ln>
                <a:solidFill>
                  <a:srgbClr val="595958"/>
                </a:solidFill>
                <a:effectLst/>
                <a:uLnTx/>
                <a:uFillTx/>
                <a:latin typeface="Calibri"/>
                <a:ea typeface="+mn-ea"/>
                <a:cs typeface="Calibri"/>
              </a:rPr>
              <a:t>0</a:t>
            </a:r>
            <a:r>
              <a:rPr kumimoji="0" sz="2400" b="1" i="1" u="none" strike="noStrike" kern="1200" cap="none" spc="-5" normalizeH="0" baseline="0" noProof="0" dirty="0">
                <a:ln>
                  <a:noFill/>
                </a:ln>
                <a:solidFill>
                  <a:srgbClr val="595958"/>
                </a:solidFill>
                <a:effectLst/>
                <a:uLnTx/>
                <a:uFillTx/>
                <a:latin typeface="Calibri"/>
                <a:ea typeface="+mn-ea"/>
                <a:cs typeface="Calibri"/>
              </a:rPr>
              <a:t>21</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3077513288"/>
      </p:ext>
    </p:extLst>
  </p:cSld>
  <p:clrMapOvr>
    <a:masterClrMapping/>
  </p:clrMapOvr>
  <p:timing>
    <p:tnLst>
      <p:par>
        <p:cTn id="1" dur="indefinite" restart="never" nodeType="tmRoot"/>
      </p:par>
    </p:tnLst>
  </p:timing>
</p:sld>
</file>

<file path=ppt/slides/slide26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6126479"/>
            <a:ext cx="11966236" cy="568451"/>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txBox="1"/>
          <p:nvPr/>
        </p:nvSpPr>
        <p:spPr>
          <a:xfrm>
            <a:off x="11352461" y="6237908"/>
            <a:ext cx="453422" cy="320601"/>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US" sz="2000" b="0" i="0" u="none" strike="noStrike" kern="1200" cap="none" spc="0" normalizeH="0" baseline="0" noProof="0" dirty="0" smtClean="0">
                <a:ln>
                  <a:noFill/>
                </a:ln>
                <a:solidFill>
                  <a:srgbClr val="FFFFFF"/>
                </a:solidFill>
                <a:effectLst/>
                <a:uLnTx/>
                <a:uFillTx/>
                <a:latin typeface="Arial"/>
                <a:ea typeface="+mn-ea"/>
                <a:cs typeface="Arial"/>
              </a:rPr>
              <a:t>266</a:t>
            </a:r>
            <a:endParaRPr kumimoji="0" sz="2000" b="0" i="0" u="none" strike="noStrike" kern="1200" cap="none" spc="0" normalizeH="0" baseline="0" noProof="0" dirty="0">
              <a:ln>
                <a:noFill/>
              </a:ln>
              <a:solidFill>
                <a:prstClr val="black"/>
              </a:solidFill>
              <a:effectLst/>
              <a:uLnTx/>
              <a:uFillTx/>
              <a:latin typeface="Arial"/>
              <a:ea typeface="+mn-ea"/>
              <a:cs typeface="Arial"/>
            </a:endParaRPr>
          </a:p>
        </p:txBody>
      </p:sp>
      <p:sp>
        <p:nvSpPr>
          <p:cNvPr id="4" name="object 4"/>
          <p:cNvSpPr/>
          <p:nvPr/>
        </p:nvSpPr>
        <p:spPr>
          <a:xfrm>
            <a:off x="679707" y="6253253"/>
            <a:ext cx="90805" cy="0"/>
          </a:xfrm>
          <a:custGeom>
            <a:avLst/>
            <a:gdLst/>
            <a:ahLst/>
            <a:cxnLst/>
            <a:rect l="l" t="t" r="r" b="b"/>
            <a:pathLst>
              <a:path w="90804">
                <a:moveTo>
                  <a:pt x="0" y="0"/>
                </a:moveTo>
                <a:lnTo>
                  <a:pt x="90416" y="0"/>
                </a:lnTo>
              </a:path>
            </a:pathLst>
          </a:custGeom>
          <a:ln w="33077">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679707" y="6269792"/>
            <a:ext cx="35560" cy="41275"/>
          </a:xfrm>
          <a:custGeom>
            <a:avLst/>
            <a:gdLst/>
            <a:ahLst/>
            <a:cxnLst/>
            <a:rect l="l" t="t" r="r" b="b"/>
            <a:pathLst>
              <a:path w="35559" h="41275">
                <a:moveTo>
                  <a:pt x="0" y="0"/>
                </a:moveTo>
                <a:lnTo>
                  <a:pt x="35244" y="0"/>
                </a:lnTo>
                <a:lnTo>
                  <a:pt x="35244" y="40710"/>
                </a:lnTo>
                <a:lnTo>
                  <a:pt x="0" y="40710"/>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679707" y="6326405"/>
            <a:ext cx="87630" cy="0"/>
          </a:xfrm>
          <a:custGeom>
            <a:avLst/>
            <a:gdLst/>
            <a:ahLst/>
            <a:cxnLst/>
            <a:rect l="l" t="t" r="r" b="b"/>
            <a:pathLst>
              <a:path w="87629">
                <a:moveTo>
                  <a:pt x="0" y="0"/>
                </a:moveTo>
                <a:lnTo>
                  <a:pt x="87351"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679707" y="6342308"/>
            <a:ext cx="35560" cy="76835"/>
          </a:xfrm>
          <a:custGeom>
            <a:avLst/>
            <a:gdLst/>
            <a:ahLst/>
            <a:cxnLst/>
            <a:rect l="l" t="t" r="r" b="b"/>
            <a:pathLst>
              <a:path w="35559" h="76835">
                <a:moveTo>
                  <a:pt x="0" y="0"/>
                </a:moveTo>
                <a:lnTo>
                  <a:pt x="35244" y="0"/>
                </a:lnTo>
                <a:lnTo>
                  <a:pt x="35244" y="76332"/>
                </a:lnTo>
                <a:lnTo>
                  <a:pt x="0" y="76332"/>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801158" y="6214867"/>
            <a:ext cx="0" cy="203835"/>
          </a:xfrm>
          <a:custGeom>
            <a:avLst/>
            <a:gdLst/>
            <a:ahLst/>
            <a:cxnLst/>
            <a:rect l="l" t="t" r="r" b="b"/>
            <a:pathLst>
              <a:path h="203835">
                <a:moveTo>
                  <a:pt x="0" y="0"/>
                </a:moveTo>
                <a:lnTo>
                  <a:pt x="0" y="203772"/>
                </a:lnTo>
              </a:path>
            </a:pathLst>
          </a:custGeom>
          <a:ln w="3448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835257" y="6275618"/>
            <a:ext cx="132080" cy="147955"/>
          </a:xfrm>
          <a:custGeom>
            <a:avLst/>
            <a:gdLst/>
            <a:ahLst/>
            <a:cxnLst/>
            <a:rect l="l" t="t" r="r" b="b"/>
            <a:pathLst>
              <a:path w="132080" h="147954">
                <a:moveTo>
                  <a:pt x="65899" y="147636"/>
                </a:moveTo>
                <a:lnTo>
                  <a:pt x="39115" y="141616"/>
                </a:lnTo>
                <a:lnTo>
                  <a:pt x="18294" y="125433"/>
                </a:lnTo>
                <a:lnTo>
                  <a:pt x="4801" y="101896"/>
                </a:lnTo>
                <a:lnTo>
                  <a:pt x="0" y="73818"/>
                </a:lnTo>
                <a:lnTo>
                  <a:pt x="4801" y="45739"/>
                </a:lnTo>
                <a:lnTo>
                  <a:pt x="18294" y="22203"/>
                </a:lnTo>
                <a:lnTo>
                  <a:pt x="39115" y="6019"/>
                </a:lnTo>
                <a:lnTo>
                  <a:pt x="65899" y="0"/>
                </a:lnTo>
                <a:lnTo>
                  <a:pt x="92683" y="6019"/>
                </a:lnTo>
                <a:lnTo>
                  <a:pt x="113504" y="22203"/>
                </a:lnTo>
                <a:lnTo>
                  <a:pt x="118849" y="31526"/>
                </a:lnTo>
                <a:lnTo>
                  <a:pt x="65899" y="31526"/>
                </a:lnTo>
                <a:lnTo>
                  <a:pt x="52705" y="35214"/>
                </a:lnTo>
                <a:lnTo>
                  <a:pt x="43102" y="44886"/>
                </a:lnTo>
                <a:lnTo>
                  <a:pt x="37236" y="58451"/>
                </a:lnTo>
                <a:lnTo>
                  <a:pt x="35248" y="73818"/>
                </a:lnTo>
                <a:lnTo>
                  <a:pt x="37236" y="88740"/>
                </a:lnTo>
                <a:lnTo>
                  <a:pt x="43102" y="102076"/>
                </a:lnTo>
                <a:lnTo>
                  <a:pt x="52705" y="111664"/>
                </a:lnTo>
                <a:lnTo>
                  <a:pt x="65899" y="115340"/>
                </a:lnTo>
                <a:lnTo>
                  <a:pt x="119290" y="115340"/>
                </a:lnTo>
                <a:lnTo>
                  <a:pt x="113504" y="125433"/>
                </a:lnTo>
                <a:lnTo>
                  <a:pt x="92683" y="141616"/>
                </a:lnTo>
                <a:lnTo>
                  <a:pt x="65899" y="147636"/>
                </a:lnTo>
                <a:close/>
              </a:path>
              <a:path w="132080" h="147954">
                <a:moveTo>
                  <a:pt x="119290" y="115340"/>
                </a:moveTo>
                <a:lnTo>
                  <a:pt x="65899" y="115340"/>
                </a:lnTo>
                <a:lnTo>
                  <a:pt x="79417" y="111664"/>
                </a:lnTo>
                <a:lnTo>
                  <a:pt x="88983" y="102076"/>
                </a:lnTo>
                <a:lnTo>
                  <a:pt x="94670" y="88740"/>
                </a:lnTo>
                <a:lnTo>
                  <a:pt x="96550" y="73818"/>
                </a:lnTo>
                <a:lnTo>
                  <a:pt x="94670" y="58451"/>
                </a:lnTo>
                <a:lnTo>
                  <a:pt x="88983" y="44886"/>
                </a:lnTo>
                <a:lnTo>
                  <a:pt x="79417" y="35214"/>
                </a:lnTo>
                <a:lnTo>
                  <a:pt x="65899" y="31526"/>
                </a:lnTo>
                <a:lnTo>
                  <a:pt x="118849" y="31526"/>
                </a:lnTo>
                <a:lnTo>
                  <a:pt x="126998" y="45739"/>
                </a:lnTo>
                <a:lnTo>
                  <a:pt x="131799" y="73818"/>
                </a:lnTo>
                <a:lnTo>
                  <a:pt x="126998" y="101896"/>
                </a:lnTo>
                <a:lnTo>
                  <a:pt x="119290" y="11534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964757" y="6274848"/>
            <a:ext cx="97790" cy="144145"/>
          </a:xfrm>
          <a:custGeom>
            <a:avLst/>
            <a:gdLst/>
            <a:ahLst/>
            <a:cxnLst/>
            <a:rect l="l" t="t" r="r" b="b"/>
            <a:pathLst>
              <a:path w="97790" h="144145">
                <a:moveTo>
                  <a:pt x="57470" y="143791"/>
                </a:moveTo>
                <a:lnTo>
                  <a:pt x="22988" y="143791"/>
                </a:lnTo>
                <a:lnTo>
                  <a:pt x="22988" y="64590"/>
                </a:lnTo>
                <a:lnTo>
                  <a:pt x="21659" y="50245"/>
                </a:lnTo>
                <a:lnTo>
                  <a:pt x="17528" y="38062"/>
                </a:lnTo>
                <a:lnTo>
                  <a:pt x="10380" y="27609"/>
                </a:lnTo>
                <a:lnTo>
                  <a:pt x="0" y="18454"/>
                </a:lnTo>
                <a:lnTo>
                  <a:pt x="29118" y="0"/>
                </a:lnTo>
                <a:lnTo>
                  <a:pt x="34997" y="5430"/>
                </a:lnTo>
                <a:lnTo>
                  <a:pt x="39942" y="11149"/>
                </a:lnTo>
                <a:lnTo>
                  <a:pt x="43881" y="16868"/>
                </a:lnTo>
                <a:lnTo>
                  <a:pt x="46742" y="22299"/>
                </a:lnTo>
                <a:lnTo>
                  <a:pt x="94711" y="22299"/>
                </a:lnTo>
                <a:lnTo>
                  <a:pt x="97316" y="35371"/>
                </a:lnTo>
                <a:lnTo>
                  <a:pt x="82147" y="38446"/>
                </a:lnTo>
                <a:lnTo>
                  <a:pt x="70209" y="45559"/>
                </a:lnTo>
                <a:lnTo>
                  <a:pt x="61864" y="53537"/>
                </a:lnTo>
                <a:lnTo>
                  <a:pt x="57470" y="59208"/>
                </a:lnTo>
                <a:lnTo>
                  <a:pt x="57470" y="143791"/>
                </a:lnTo>
                <a:close/>
              </a:path>
              <a:path w="97790" h="144145">
                <a:moveTo>
                  <a:pt x="94711" y="22299"/>
                </a:moveTo>
                <a:lnTo>
                  <a:pt x="46742" y="22299"/>
                </a:lnTo>
                <a:lnTo>
                  <a:pt x="52166" y="17529"/>
                </a:lnTo>
                <a:lnTo>
                  <a:pt x="61972" y="10092"/>
                </a:lnTo>
                <a:lnTo>
                  <a:pt x="75082" y="3376"/>
                </a:lnTo>
                <a:lnTo>
                  <a:pt x="90420" y="768"/>
                </a:lnTo>
                <a:lnTo>
                  <a:pt x="94711" y="22299"/>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1072036" y="6216409"/>
            <a:ext cx="41910" cy="202565"/>
          </a:xfrm>
          <a:custGeom>
            <a:avLst/>
            <a:gdLst/>
            <a:ahLst/>
            <a:cxnLst/>
            <a:rect l="l" t="t" r="r" b="b"/>
            <a:pathLst>
              <a:path w="41909" h="202564">
                <a:moveTo>
                  <a:pt x="37547" y="202230"/>
                </a:moveTo>
                <a:lnTo>
                  <a:pt x="3065" y="202230"/>
                </a:lnTo>
                <a:lnTo>
                  <a:pt x="3065" y="63052"/>
                </a:lnTo>
                <a:lnTo>
                  <a:pt x="37547" y="63052"/>
                </a:lnTo>
                <a:lnTo>
                  <a:pt x="37547" y="202230"/>
                </a:lnTo>
                <a:close/>
              </a:path>
              <a:path w="41909" h="202564">
                <a:moveTo>
                  <a:pt x="20689" y="40753"/>
                </a:moveTo>
                <a:lnTo>
                  <a:pt x="12607" y="39131"/>
                </a:lnTo>
                <a:lnTo>
                  <a:pt x="6034" y="34698"/>
                </a:lnTo>
                <a:lnTo>
                  <a:pt x="1616" y="28102"/>
                </a:lnTo>
                <a:lnTo>
                  <a:pt x="0" y="19992"/>
                </a:lnTo>
                <a:lnTo>
                  <a:pt x="1616" y="12002"/>
                </a:lnTo>
                <a:lnTo>
                  <a:pt x="6034" y="5670"/>
                </a:lnTo>
                <a:lnTo>
                  <a:pt x="12607" y="1501"/>
                </a:lnTo>
                <a:lnTo>
                  <a:pt x="20689" y="0"/>
                </a:lnTo>
                <a:lnTo>
                  <a:pt x="28447" y="1501"/>
                </a:lnTo>
                <a:lnTo>
                  <a:pt x="35057" y="5670"/>
                </a:lnTo>
                <a:lnTo>
                  <a:pt x="39654" y="12002"/>
                </a:lnTo>
                <a:lnTo>
                  <a:pt x="41378" y="19992"/>
                </a:lnTo>
                <a:lnTo>
                  <a:pt x="39654" y="28102"/>
                </a:lnTo>
                <a:lnTo>
                  <a:pt x="35057" y="34698"/>
                </a:lnTo>
                <a:lnTo>
                  <a:pt x="28447" y="39131"/>
                </a:lnTo>
                <a:lnTo>
                  <a:pt x="20689" y="40753"/>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1130273" y="6214872"/>
            <a:ext cx="154940" cy="208915"/>
          </a:xfrm>
          <a:custGeom>
            <a:avLst/>
            <a:gdLst/>
            <a:ahLst/>
            <a:cxnLst/>
            <a:rect l="l" t="t" r="r" b="b"/>
            <a:pathLst>
              <a:path w="154940" h="208914">
                <a:moveTo>
                  <a:pt x="131799" y="74586"/>
                </a:moveTo>
                <a:lnTo>
                  <a:pt x="97316" y="74586"/>
                </a:lnTo>
                <a:lnTo>
                  <a:pt x="97316" y="0"/>
                </a:lnTo>
                <a:lnTo>
                  <a:pt x="131799" y="0"/>
                </a:lnTo>
                <a:lnTo>
                  <a:pt x="131799" y="74586"/>
                </a:lnTo>
                <a:close/>
              </a:path>
              <a:path w="154940" h="208914">
                <a:moveTo>
                  <a:pt x="63600" y="208381"/>
                </a:moveTo>
                <a:lnTo>
                  <a:pt x="36853" y="202362"/>
                </a:lnTo>
                <a:lnTo>
                  <a:pt x="16858" y="186178"/>
                </a:lnTo>
                <a:lnTo>
                  <a:pt x="4334" y="162642"/>
                </a:lnTo>
                <a:lnTo>
                  <a:pt x="0" y="134563"/>
                </a:lnTo>
                <a:lnTo>
                  <a:pt x="4334" y="106485"/>
                </a:lnTo>
                <a:lnTo>
                  <a:pt x="16858" y="82948"/>
                </a:lnTo>
                <a:lnTo>
                  <a:pt x="36853" y="66765"/>
                </a:lnTo>
                <a:lnTo>
                  <a:pt x="63600" y="60745"/>
                </a:lnTo>
                <a:lnTo>
                  <a:pt x="75765" y="62476"/>
                </a:lnTo>
                <a:lnTo>
                  <a:pt x="85631" y="66512"/>
                </a:lnTo>
                <a:lnTo>
                  <a:pt x="92910" y="71126"/>
                </a:lnTo>
                <a:lnTo>
                  <a:pt x="97316" y="74586"/>
                </a:lnTo>
                <a:lnTo>
                  <a:pt x="131799" y="74586"/>
                </a:lnTo>
                <a:lnTo>
                  <a:pt x="131799" y="92272"/>
                </a:lnTo>
                <a:lnTo>
                  <a:pt x="65899" y="92272"/>
                </a:lnTo>
                <a:lnTo>
                  <a:pt x="52705" y="95960"/>
                </a:lnTo>
                <a:lnTo>
                  <a:pt x="43102" y="105632"/>
                </a:lnTo>
                <a:lnTo>
                  <a:pt x="37236" y="119197"/>
                </a:lnTo>
                <a:lnTo>
                  <a:pt x="35248" y="134563"/>
                </a:lnTo>
                <a:lnTo>
                  <a:pt x="37236" y="149486"/>
                </a:lnTo>
                <a:lnTo>
                  <a:pt x="43102" y="162822"/>
                </a:lnTo>
                <a:lnTo>
                  <a:pt x="52705" y="172410"/>
                </a:lnTo>
                <a:lnTo>
                  <a:pt x="65899" y="176086"/>
                </a:lnTo>
                <a:lnTo>
                  <a:pt x="141019" y="176086"/>
                </a:lnTo>
                <a:lnTo>
                  <a:pt x="144406" y="181108"/>
                </a:lnTo>
                <a:lnTo>
                  <a:pt x="150624" y="186851"/>
                </a:lnTo>
                <a:lnTo>
                  <a:pt x="108044" y="186851"/>
                </a:lnTo>
                <a:lnTo>
                  <a:pt x="102285" y="193784"/>
                </a:lnTo>
                <a:lnTo>
                  <a:pt x="93006" y="200788"/>
                </a:lnTo>
                <a:lnTo>
                  <a:pt x="80135" y="206207"/>
                </a:lnTo>
                <a:lnTo>
                  <a:pt x="63600" y="208381"/>
                </a:lnTo>
                <a:close/>
              </a:path>
              <a:path w="154940" h="208914">
                <a:moveTo>
                  <a:pt x="141019" y="176086"/>
                </a:moveTo>
                <a:lnTo>
                  <a:pt x="65899" y="176086"/>
                </a:lnTo>
                <a:lnTo>
                  <a:pt x="79536" y="172410"/>
                </a:lnTo>
                <a:lnTo>
                  <a:pt x="89366" y="162822"/>
                </a:lnTo>
                <a:lnTo>
                  <a:pt x="95317" y="149486"/>
                </a:lnTo>
                <a:lnTo>
                  <a:pt x="97316" y="134563"/>
                </a:lnTo>
                <a:lnTo>
                  <a:pt x="95317" y="119197"/>
                </a:lnTo>
                <a:lnTo>
                  <a:pt x="89366" y="105632"/>
                </a:lnTo>
                <a:lnTo>
                  <a:pt x="79536" y="95960"/>
                </a:lnTo>
                <a:lnTo>
                  <a:pt x="65899" y="92272"/>
                </a:lnTo>
                <a:lnTo>
                  <a:pt x="131799" y="92272"/>
                </a:lnTo>
                <a:lnTo>
                  <a:pt x="131799" y="144560"/>
                </a:lnTo>
                <a:lnTo>
                  <a:pt x="133128" y="158473"/>
                </a:lnTo>
                <a:lnTo>
                  <a:pt x="137258" y="170511"/>
                </a:lnTo>
                <a:lnTo>
                  <a:pt x="141019" y="176086"/>
                </a:lnTo>
                <a:close/>
              </a:path>
              <a:path w="154940" h="208914">
                <a:moveTo>
                  <a:pt x="125669" y="208381"/>
                </a:moveTo>
                <a:lnTo>
                  <a:pt x="120867" y="204044"/>
                </a:lnTo>
                <a:lnTo>
                  <a:pt x="115994" y="198481"/>
                </a:lnTo>
                <a:lnTo>
                  <a:pt x="111552" y="192486"/>
                </a:lnTo>
                <a:lnTo>
                  <a:pt x="108044" y="186851"/>
                </a:lnTo>
                <a:lnTo>
                  <a:pt x="150624" y="186851"/>
                </a:lnTo>
                <a:lnTo>
                  <a:pt x="154787" y="190696"/>
                </a:lnTo>
                <a:lnTo>
                  <a:pt x="125669" y="208381"/>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1286593" y="6275617"/>
            <a:ext cx="134620" cy="147955"/>
          </a:xfrm>
          <a:custGeom>
            <a:avLst/>
            <a:gdLst/>
            <a:ahLst/>
            <a:cxnLst/>
            <a:rect l="l" t="t" r="r" b="b"/>
            <a:pathLst>
              <a:path w="134619" h="147954">
                <a:moveTo>
                  <a:pt x="29118" y="36909"/>
                </a:moveTo>
                <a:lnTo>
                  <a:pt x="15325" y="12303"/>
                </a:lnTo>
                <a:lnTo>
                  <a:pt x="21479" y="8758"/>
                </a:lnTo>
                <a:lnTo>
                  <a:pt x="31225" y="4709"/>
                </a:lnTo>
                <a:lnTo>
                  <a:pt x="43557" y="1381"/>
                </a:lnTo>
                <a:lnTo>
                  <a:pt x="57470" y="0"/>
                </a:lnTo>
                <a:lnTo>
                  <a:pt x="81368" y="4084"/>
                </a:lnTo>
                <a:lnTo>
                  <a:pt x="98083" y="15378"/>
                </a:lnTo>
                <a:lnTo>
                  <a:pt x="106048" y="29219"/>
                </a:lnTo>
                <a:lnTo>
                  <a:pt x="55938" y="29219"/>
                </a:lnTo>
                <a:lnTo>
                  <a:pt x="47544" y="29988"/>
                </a:lnTo>
                <a:lnTo>
                  <a:pt x="39942" y="31910"/>
                </a:lnTo>
                <a:lnTo>
                  <a:pt x="33632" y="34409"/>
                </a:lnTo>
                <a:lnTo>
                  <a:pt x="29118" y="36909"/>
                </a:lnTo>
                <a:close/>
              </a:path>
              <a:path w="134619" h="147954">
                <a:moveTo>
                  <a:pt x="49041" y="147636"/>
                </a:moveTo>
                <a:lnTo>
                  <a:pt x="29094" y="144320"/>
                </a:lnTo>
                <a:lnTo>
                  <a:pt x="13601" y="134948"/>
                </a:lnTo>
                <a:lnTo>
                  <a:pt x="3563" y="120362"/>
                </a:lnTo>
                <a:lnTo>
                  <a:pt x="0" y="101499"/>
                </a:lnTo>
                <a:lnTo>
                  <a:pt x="4525" y="81639"/>
                </a:lnTo>
                <a:lnTo>
                  <a:pt x="17241" y="67185"/>
                </a:lnTo>
                <a:lnTo>
                  <a:pt x="36853" y="58355"/>
                </a:lnTo>
                <a:lnTo>
                  <a:pt x="62068" y="55363"/>
                </a:lnTo>
                <a:lnTo>
                  <a:pt x="76627" y="55363"/>
                </a:lnTo>
                <a:lnTo>
                  <a:pt x="75334" y="44466"/>
                </a:lnTo>
                <a:lnTo>
                  <a:pt x="71455" y="36236"/>
                </a:lnTo>
                <a:lnTo>
                  <a:pt x="64989" y="31033"/>
                </a:lnTo>
                <a:lnTo>
                  <a:pt x="55938" y="29219"/>
                </a:lnTo>
                <a:lnTo>
                  <a:pt x="106048" y="29219"/>
                </a:lnTo>
                <a:lnTo>
                  <a:pt x="107901" y="32439"/>
                </a:lnTo>
                <a:lnTo>
                  <a:pt x="111109" y="53825"/>
                </a:lnTo>
                <a:lnTo>
                  <a:pt x="111109" y="79200"/>
                </a:lnTo>
                <a:lnTo>
                  <a:pt x="62068" y="79200"/>
                </a:lnTo>
                <a:lnTo>
                  <a:pt x="50119" y="80942"/>
                </a:lnTo>
                <a:lnTo>
                  <a:pt x="41761" y="85640"/>
                </a:lnTo>
                <a:lnTo>
                  <a:pt x="36853" y="92500"/>
                </a:lnTo>
                <a:lnTo>
                  <a:pt x="35248" y="100730"/>
                </a:lnTo>
                <a:lnTo>
                  <a:pt x="36936" y="109693"/>
                </a:lnTo>
                <a:lnTo>
                  <a:pt x="41283" y="115917"/>
                </a:lnTo>
                <a:lnTo>
                  <a:pt x="47209" y="119545"/>
                </a:lnTo>
                <a:lnTo>
                  <a:pt x="53639" y="120723"/>
                </a:lnTo>
                <a:lnTo>
                  <a:pt x="124418" y="120723"/>
                </a:lnTo>
                <a:lnTo>
                  <a:pt x="134098" y="129950"/>
                </a:lnTo>
                <a:lnTo>
                  <a:pt x="89654" y="129950"/>
                </a:lnTo>
                <a:lnTo>
                  <a:pt x="85140" y="134660"/>
                </a:lnTo>
                <a:lnTo>
                  <a:pt x="76531" y="140523"/>
                </a:lnTo>
                <a:lnTo>
                  <a:pt x="64331" y="145521"/>
                </a:lnTo>
                <a:lnTo>
                  <a:pt x="49041" y="147636"/>
                </a:lnTo>
                <a:close/>
              </a:path>
              <a:path w="134619" h="147954">
                <a:moveTo>
                  <a:pt x="124418" y="120723"/>
                </a:moveTo>
                <a:lnTo>
                  <a:pt x="53639" y="120723"/>
                </a:lnTo>
                <a:lnTo>
                  <a:pt x="64379" y="118320"/>
                </a:lnTo>
                <a:lnTo>
                  <a:pt x="72317" y="113033"/>
                </a:lnTo>
                <a:lnTo>
                  <a:pt x="77238" y="107747"/>
                </a:lnTo>
                <a:lnTo>
                  <a:pt x="78926" y="105344"/>
                </a:lnTo>
                <a:lnTo>
                  <a:pt x="78160" y="101499"/>
                </a:lnTo>
                <a:lnTo>
                  <a:pt x="77393" y="93810"/>
                </a:lnTo>
                <a:lnTo>
                  <a:pt x="77325" y="85640"/>
                </a:lnTo>
                <a:lnTo>
                  <a:pt x="76656" y="80942"/>
                </a:lnTo>
                <a:lnTo>
                  <a:pt x="76627" y="79200"/>
                </a:lnTo>
                <a:lnTo>
                  <a:pt x="111109" y="79200"/>
                </a:lnTo>
                <a:lnTo>
                  <a:pt x="111109" y="83814"/>
                </a:lnTo>
                <a:lnTo>
                  <a:pt x="112546" y="97727"/>
                </a:lnTo>
                <a:lnTo>
                  <a:pt x="116856" y="109765"/>
                </a:lnTo>
                <a:lnTo>
                  <a:pt x="124065" y="120386"/>
                </a:lnTo>
                <a:lnTo>
                  <a:pt x="124418" y="120723"/>
                </a:lnTo>
                <a:close/>
              </a:path>
              <a:path w="134619" h="147954">
                <a:moveTo>
                  <a:pt x="104979" y="147636"/>
                </a:moveTo>
                <a:lnTo>
                  <a:pt x="103447" y="146098"/>
                </a:lnTo>
                <a:lnTo>
                  <a:pt x="93485" y="135333"/>
                </a:lnTo>
                <a:lnTo>
                  <a:pt x="89654" y="129950"/>
                </a:lnTo>
                <a:lnTo>
                  <a:pt x="134098" y="129950"/>
                </a:lnTo>
                <a:lnTo>
                  <a:pt x="104979" y="14763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679703" y="6436107"/>
            <a:ext cx="34925" cy="73025"/>
          </a:xfrm>
          <a:custGeom>
            <a:avLst/>
            <a:gdLst/>
            <a:ahLst/>
            <a:cxnLst/>
            <a:rect l="l" t="t" r="r" b="b"/>
            <a:pathLst>
              <a:path w="34925" h="73025">
                <a:moveTo>
                  <a:pt x="0" y="0"/>
                </a:moveTo>
                <a:lnTo>
                  <a:pt x="34482" y="0"/>
                </a:lnTo>
                <a:lnTo>
                  <a:pt x="34482" y="72515"/>
                </a:lnTo>
                <a:lnTo>
                  <a:pt x="0" y="72515"/>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679703" y="6524525"/>
            <a:ext cx="127635" cy="0"/>
          </a:xfrm>
          <a:custGeom>
            <a:avLst/>
            <a:gdLst/>
            <a:ahLst/>
            <a:cxnLst/>
            <a:rect l="l" t="t" r="r" b="b"/>
            <a:pathLst>
              <a:path w="127634">
                <a:moveTo>
                  <a:pt x="0" y="0"/>
                </a:moveTo>
                <a:lnTo>
                  <a:pt x="127201"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679703" y="6540428"/>
            <a:ext cx="34925" cy="75565"/>
          </a:xfrm>
          <a:custGeom>
            <a:avLst/>
            <a:gdLst/>
            <a:ahLst/>
            <a:cxnLst/>
            <a:rect l="l" t="t" r="r" b="b"/>
            <a:pathLst>
              <a:path w="34925" h="75565">
                <a:moveTo>
                  <a:pt x="0" y="0"/>
                </a:moveTo>
                <a:lnTo>
                  <a:pt x="34482" y="0"/>
                </a:lnTo>
                <a:lnTo>
                  <a:pt x="34482" y="75059"/>
                </a:lnTo>
                <a:lnTo>
                  <a:pt x="0" y="75059"/>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771656" y="6436325"/>
            <a:ext cx="35560" cy="72390"/>
          </a:xfrm>
          <a:custGeom>
            <a:avLst/>
            <a:gdLst/>
            <a:ahLst/>
            <a:cxnLst/>
            <a:rect l="l" t="t" r="r" b="b"/>
            <a:pathLst>
              <a:path w="35559" h="72390">
                <a:moveTo>
                  <a:pt x="35248" y="72280"/>
                </a:moveTo>
                <a:lnTo>
                  <a:pt x="0" y="72280"/>
                </a:lnTo>
                <a:lnTo>
                  <a:pt x="0" y="0"/>
                </a:lnTo>
                <a:lnTo>
                  <a:pt x="35248" y="0"/>
                </a:lnTo>
                <a:lnTo>
                  <a:pt x="35248" y="7228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771656" y="6540132"/>
            <a:ext cx="35560" cy="75565"/>
          </a:xfrm>
          <a:custGeom>
            <a:avLst/>
            <a:gdLst/>
            <a:ahLst/>
            <a:cxnLst/>
            <a:rect l="l" t="t" r="r" b="b"/>
            <a:pathLst>
              <a:path w="35559" h="75565">
                <a:moveTo>
                  <a:pt x="35248" y="75355"/>
                </a:moveTo>
                <a:lnTo>
                  <a:pt x="0" y="75355"/>
                </a:lnTo>
                <a:lnTo>
                  <a:pt x="0" y="0"/>
                </a:lnTo>
                <a:lnTo>
                  <a:pt x="35248" y="0"/>
                </a:lnTo>
                <a:lnTo>
                  <a:pt x="35248" y="75355"/>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825296" y="6452646"/>
            <a:ext cx="95250" cy="0"/>
          </a:xfrm>
          <a:custGeom>
            <a:avLst/>
            <a:gdLst/>
            <a:ahLst/>
            <a:cxnLst/>
            <a:rect l="l" t="t" r="r" b="b"/>
            <a:pathLst>
              <a:path w="95250">
                <a:moveTo>
                  <a:pt x="0" y="0"/>
                </a:moveTo>
                <a:lnTo>
                  <a:pt x="95018" y="0"/>
                </a:lnTo>
              </a:path>
            </a:pathLst>
          </a:custGeom>
          <a:ln w="33077">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825296" y="6469184"/>
            <a:ext cx="35560" cy="37465"/>
          </a:xfrm>
          <a:custGeom>
            <a:avLst/>
            <a:gdLst/>
            <a:ahLst/>
            <a:cxnLst/>
            <a:rect l="l" t="t" r="r" b="b"/>
            <a:pathLst>
              <a:path w="35559" h="37465">
                <a:moveTo>
                  <a:pt x="0" y="0"/>
                </a:moveTo>
                <a:lnTo>
                  <a:pt x="35248" y="0"/>
                </a:lnTo>
                <a:lnTo>
                  <a:pt x="35248" y="36893"/>
                </a:lnTo>
                <a:lnTo>
                  <a:pt x="0" y="36893"/>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825296" y="6521345"/>
            <a:ext cx="86360" cy="0"/>
          </a:xfrm>
          <a:custGeom>
            <a:avLst/>
            <a:gdLst/>
            <a:ahLst/>
            <a:cxnLst/>
            <a:rect l="l" t="t" r="r" b="b"/>
            <a:pathLst>
              <a:path w="86359">
                <a:moveTo>
                  <a:pt x="0" y="0"/>
                </a:moveTo>
                <a:lnTo>
                  <a:pt x="85822" y="0"/>
                </a:lnTo>
              </a:path>
            </a:pathLst>
          </a:custGeom>
          <a:ln w="3053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825296" y="6536611"/>
            <a:ext cx="35560" cy="47625"/>
          </a:xfrm>
          <a:custGeom>
            <a:avLst/>
            <a:gdLst/>
            <a:ahLst/>
            <a:cxnLst/>
            <a:rect l="l" t="t" r="r" b="b"/>
            <a:pathLst>
              <a:path w="35559" h="47625">
                <a:moveTo>
                  <a:pt x="0" y="0"/>
                </a:moveTo>
                <a:lnTo>
                  <a:pt x="35248" y="0"/>
                </a:lnTo>
                <a:lnTo>
                  <a:pt x="35248" y="47071"/>
                </a:lnTo>
                <a:lnTo>
                  <a:pt x="0" y="47071"/>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825296" y="6599585"/>
            <a:ext cx="98425" cy="0"/>
          </a:xfrm>
          <a:custGeom>
            <a:avLst/>
            <a:gdLst/>
            <a:ahLst/>
            <a:cxnLst/>
            <a:rect l="l" t="t" r="r" b="b"/>
            <a:pathLst>
              <a:path w="98425">
                <a:moveTo>
                  <a:pt x="0" y="0"/>
                </a:moveTo>
                <a:lnTo>
                  <a:pt x="98083"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924911" y="6436325"/>
            <a:ext cx="156845" cy="184150"/>
          </a:xfrm>
          <a:custGeom>
            <a:avLst/>
            <a:gdLst/>
            <a:ahLst/>
            <a:cxnLst/>
            <a:rect l="l" t="t" r="r" b="b"/>
            <a:pathLst>
              <a:path w="156844" h="184150">
                <a:moveTo>
                  <a:pt x="35248" y="183776"/>
                </a:moveTo>
                <a:lnTo>
                  <a:pt x="0" y="174548"/>
                </a:lnTo>
                <a:lnTo>
                  <a:pt x="63600" y="0"/>
                </a:lnTo>
                <a:lnTo>
                  <a:pt x="91952" y="0"/>
                </a:lnTo>
                <a:lnTo>
                  <a:pt x="110100" y="49212"/>
                </a:lnTo>
                <a:lnTo>
                  <a:pt x="78160" y="49212"/>
                </a:lnTo>
                <a:lnTo>
                  <a:pt x="56704" y="115340"/>
                </a:lnTo>
                <a:lnTo>
                  <a:pt x="134486" y="115340"/>
                </a:lnTo>
                <a:lnTo>
                  <a:pt x="145828" y="146098"/>
                </a:lnTo>
                <a:lnTo>
                  <a:pt x="47509" y="146098"/>
                </a:lnTo>
                <a:lnTo>
                  <a:pt x="35248" y="183776"/>
                </a:lnTo>
                <a:close/>
              </a:path>
              <a:path w="156844" h="184150">
                <a:moveTo>
                  <a:pt x="134486" y="115340"/>
                </a:moveTo>
                <a:lnTo>
                  <a:pt x="98849" y="115340"/>
                </a:lnTo>
                <a:lnTo>
                  <a:pt x="78160" y="49212"/>
                </a:lnTo>
                <a:lnTo>
                  <a:pt x="110100" y="49212"/>
                </a:lnTo>
                <a:lnTo>
                  <a:pt x="134486" y="115340"/>
                </a:lnTo>
                <a:close/>
              </a:path>
              <a:path w="156844" h="184150">
                <a:moveTo>
                  <a:pt x="121071" y="183776"/>
                </a:moveTo>
                <a:lnTo>
                  <a:pt x="108811" y="146098"/>
                </a:lnTo>
                <a:lnTo>
                  <a:pt x="145828" y="146098"/>
                </a:lnTo>
                <a:lnTo>
                  <a:pt x="156320" y="174548"/>
                </a:lnTo>
                <a:lnTo>
                  <a:pt x="121071" y="18377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1101155" y="6436107"/>
            <a:ext cx="0" cy="147955"/>
          </a:xfrm>
          <a:custGeom>
            <a:avLst/>
            <a:gdLst/>
            <a:ahLst/>
            <a:cxnLst/>
            <a:rect l="l" t="t" r="r" b="b"/>
            <a:pathLst>
              <a:path h="147954">
                <a:moveTo>
                  <a:pt x="0" y="0"/>
                </a:moveTo>
                <a:lnTo>
                  <a:pt x="0" y="147575"/>
                </a:lnTo>
              </a:path>
            </a:pathLst>
          </a:custGeom>
          <a:ln w="35248">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1083530" y="6599585"/>
            <a:ext cx="97155" cy="0"/>
          </a:xfrm>
          <a:custGeom>
            <a:avLst/>
            <a:gdLst/>
            <a:ahLst/>
            <a:cxnLst/>
            <a:rect l="l" t="t" r="r" b="b"/>
            <a:pathLst>
              <a:path w="97155">
                <a:moveTo>
                  <a:pt x="0" y="0"/>
                </a:moveTo>
                <a:lnTo>
                  <a:pt x="96550"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1152495" y="6452473"/>
            <a:ext cx="124460" cy="0"/>
          </a:xfrm>
          <a:custGeom>
            <a:avLst/>
            <a:gdLst/>
            <a:ahLst/>
            <a:cxnLst/>
            <a:rect l="l" t="t" r="r" b="b"/>
            <a:pathLst>
              <a:path w="124459">
                <a:moveTo>
                  <a:pt x="0" y="0"/>
                </a:moveTo>
                <a:lnTo>
                  <a:pt x="124136" y="0"/>
                </a:lnTo>
              </a:path>
            </a:pathLst>
          </a:custGeom>
          <a:ln w="3229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1214946" y="6468621"/>
            <a:ext cx="0" cy="147320"/>
          </a:xfrm>
          <a:custGeom>
            <a:avLst/>
            <a:gdLst/>
            <a:ahLst/>
            <a:cxnLst/>
            <a:rect l="l" t="t" r="r" b="b"/>
            <a:pathLst>
              <a:path h="147320">
                <a:moveTo>
                  <a:pt x="0" y="0"/>
                </a:moveTo>
                <a:lnTo>
                  <a:pt x="0" y="146867"/>
                </a:lnTo>
              </a:path>
            </a:pathLst>
          </a:custGeom>
          <a:ln w="3448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1281996" y="6436107"/>
            <a:ext cx="35560" cy="73025"/>
          </a:xfrm>
          <a:custGeom>
            <a:avLst/>
            <a:gdLst/>
            <a:ahLst/>
            <a:cxnLst/>
            <a:rect l="l" t="t" r="r" b="b"/>
            <a:pathLst>
              <a:path w="35559" h="73025">
                <a:moveTo>
                  <a:pt x="0" y="0"/>
                </a:moveTo>
                <a:lnTo>
                  <a:pt x="35248" y="0"/>
                </a:lnTo>
                <a:lnTo>
                  <a:pt x="35248" y="72515"/>
                </a:lnTo>
                <a:lnTo>
                  <a:pt x="0" y="72515"/>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1281996" y="6524525"/>
            <a:ext cx="127635" cy="0"/>
          </a:xfrm>
          <a:custGeom>
            <a:avLst/>
            <a:gdLst/>
            <a:ahLst/>
            <a:cxnLst/>
            <a:rect l="l" t="t" r="r" b="b"/>
            <a:pathLst>
              <a:path w="127634">
                <a:moveTo>
                  <a:pt x="0" y="0"/>
                </a:moveTo>
                <a:lnTo>
                  <a:pt x="127201"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1281996" y="6540428"/>
            <a:ext cx="35560" cy="75565"/>
          </a:xfrm>
          <a:custGeom>
            <a:avLst/>
            <a:gdLst/>
            <a:ahLst/>
            <a:cxnLst/>
            <a:rect l="l" t="t" r="r" b="b"/>
            <a:pathLst>
              <a:path w="35559" h="75565">
                <a:moveTo>
                  <a:pt x="0" y="0"/>
                </a:moveTo>
                <a:lnTo>
                  <a:pt x="35248" y="0"/>
                </a:lnTo>
                <a:lnTo>
                  <a:pt x="35248" y="75059"/>
                </a:lnTo>
                <a:lnTo>
                  <a:pt x="0" y="75059"/>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1374715" y="6436325"/>
            <a:ext cx="34925" cy="72390"/>
          </a:xfrm>
          <a:custGeom>
            <a:avLst/>
            <a:gdLst/>
            <a:ahLst/>
            <a:cxnLst/>
            <a:rect l="l" t="t" r="r" b="b"/>
            <a:pathLst>
              <a:path w="34925" h="72390">
                <a:moveTo>
                  <a:pt x="34482" y="72280"/>
                </a:moveTo>
                <a:lnTo>
                  <a:pt x="0" y="72280"/>
                </a:lnTo>
                <a:lnTo>
                  <a:pt x="0" y="0"/>
                </a:lnTo>
                <a:lnTo>
                  <a:pt x="34482" y="0"/>
                </a:lnTo>
                <a:lnTo>
                  <a:pt x="34482" y="7228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1374715" y="6540132"/>
            <a:ext cx="34925" cy="75565"/>
          </a:xfrm>
          <a:custGeom>
            <a:avLst/>
            <a:gdLst/>
            <a:ahLst/>
            <a:cxnLst/>
            <a:rect l="l" t="t" r="r" b="b"/>
            <a:pathLst>
              <a:path w="34925" h="75565">
                <a:moveTo>
                  <a:pt x="34482" y="75355"/>
                </a:moveTo>
                <a:lnTo>
                  <a:pt x="0" y="75355"/>
                </a:lnTo>
                <a:lnTo>
                  <a:pt x="0" y="0"/>
                </a:lnTo>
                <a:lnTo>
                  <a:pt x="34482" y="0"/>
                </a:lnTo>
                <a:lnTo>
                  <a:pt x="34482" y="75355"/>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8192833" y="845626"/>
            <a:ext cx="3159627" cy="2697863"/>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10398252" y="1100327"/>
            <a:ext cx="551687" cy="1318259"/>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txBox="1">
            <a:spLocks noGrp="1"/>
          </p:cNvSpPr>
          <p:nvPr>
            <p:ph type="title"/>
          </p:nvPr>
        </p:nvSpPr>
        <p:spPr>
          <a:xfrm>
            <a:off x="78739" y="2388445"/>
            <a:ext cx="10466070" cy="1632585"/>
          </a:xfrm>
          <a:prstGeom prst="rect">
            <a:avLst/>
          </a:prstGeom>
        </p:spPr>
        <p:txBody>
          <a:bodyPr vert="horz" wrap="square" lIns="0" tIns="11430" rIns="0" bIns="0" rtlCol="0">
            <a:spAutoFit/>
          </a:bodyPr>
          <a:lstStyle/>
          <a:p>
            <a:pPr marL="12700">
              <a:lnSpc>
                <a:spcPts val="6509"/>
              </a:lnSpc>
              <a:spcBef>
                <a:spcPts val="90"/>
              </a:spcBef>
              <a:tabLst>
                <a:tab pos="7383780" algn="l"/>
              </a:tabLst>
            </a:pPr>
            <a:r>
              <a:rPr sz="5400" spc="-60" dirty="0">
                <a:solidFill>
                  <a:srgbClr val="C00000"/>
                </a:solidFill>
              </a:rPr>
              <a:t>Palm </a:t>
            </a:r>
            <a:r>
              <a:rPr sz="5400" spc="-35" dirty="0">
                <a:solidFill>
                  <a:srgbClr val="C00000"/>
                </a:solidFill>
              </a:rPr>
              <a:t>Beach </a:t>
            </a:r>
            <a:r>
              <a:rPr sz="5700" i="1" spc="-165" dirty="0">
                <a:solidFill>
                  <a:srgbClr val="C00000"/>
                </a:solidFill>
                <a:latin typeface="Calibri Light"/>
                <a:cs typeface="Calibri Light"/>
              </a:rPr>
              <a:t>HIV</a:t>
            </a:r>
            <a:r>
              <a:rPr sz="5700" i="1" spc="-300" dirty="0">
                <a:solidFill>
                  <a:srgbClr val="C00000"/>
                </a:solidFill>
                <a:latin typeface="Calibri Light"/>
                <a:cs typeface="Calibri Light"/>
              </a:rPr>
              <a:t> </a:t>
            </a:r>
            <a:r>
              <a:rPr sz="5700" i="1" spc="-165" dirty="0">
                <a:solidFill>
                  <a:srgbClr val="C00000"/>
                </a:solidFill>
                <a:latin typeface="Calibri Light"/>
                <a:cs typeface="Calibri Light"/>
              </a:rPr>
              <a:t>Epi</a:t>
            </a:r>
            <a:r>
              <a:rPr sz="5700" i="1" spc="-130" dirty="0">
                <a:solidFill>
                  <a:srgbClr val="C00000"/>
                </a:solidFill>
                <a:latin typeface="Calibri Light"/>
                <a:cs typeface="Calibri Light"/>
              </a:rPr>
              <a:t> </a:t>
            </a:r>
            <a:r>
              <a:rPr sz="5700" i="1" spc="-125" dirty="0">
                <a:solidFill>
                  <a:srgbClr val="C00000"/>
                </a:solidFill>
                <a:latin typeface="Calibri Light"/>
                <a:cs typeface="Calibri Light"/>
              </a:rPr>
              <a:t>Profile	</a:t>
            </a:r>
            <a:r>
              <a:rPr sz="5700" i="1" spc="-155" dirty="0">
                <a:solidFill>
                  <a:srgbClr val="000000"/>
                </a:solidFill>
                <a:latin typeface="Calibri Light"/>
                <a:cs typeface="Calibri Light"/>
              </a:rPr>
              <a:t>by</a:t>
            </a:r>
            <a:r>
              <a:rPr sz="5700" i="1" spc="-290" dirty="0">
                <a:solidFill>
                  <a:srgbClr val="000000"/>
                </a:solidFill>
                <a:latin typeface="Calibri Light"/>
                <a:cs typeface="Calibri Light"/>
              </a:rPr>
              <a:t> </a:t>
            </a:r>
            <a:r>
              <a:rPr sz="5700" i="1" spc="-225" dirty="0">
                <a:solidFill>
                  <a:srgbClr val="000000"/>
                </a:solidFill>
                <a:latin typeface="Calibri Light"/>
                <a:cs typeface="Calibri Light"/>
              </a:rPr>
              <a:t>GROUPS</a:t>
            </a:r>
            <a:endParaRPr sz="5700">
              <a:latin typeface="Calibri Light"/>
              <a:cs typeface="Calibri Light"/>
            </a:endParaRPr>
          </a:p>
          <a:p>
            <a:pPr marL="12700">
              <a:lnSpc>
                <a:spcPts val="6150"/>
              </a:lnSpc>
            </a:pPr>
            <a:r>
              <a:rPr sz="5400" dirty="0">
                <a:solidFill>
                  <a:srgbClr val="C00000"/>
                </a:solidFill>
              </a:rPr>
              <a:t>&amp; </a:t>
            </a:r>
            <a:r>
              <a:rPr sz="5400" spc="-45" dirty="0">
                <a:solidFill>
                  <a:srgbClr val="C00000"/>
                </a:solidFill>
              </a:rPr>
              <a:t>Care </a:t>
            </a:r>
            <a:r>
              <a:rPr sz="5400" spc="-50" dirty="0">
                <a:solidFill>
                  <a:srgbClr val="C00000"/>
                </a:solidFill>
              </a:rPr>
              <a:t>Continuum </a:t>
            </a:r>
            <a:r>
              <a:rPr sz="5400" spc="-45" dirty="0">
                <a:solidFill>
                  <a:srgbClr val="C00000"/>
                </a:solidFill>
              </a:rPr>
              <a:t>TRENDS </a:t>
            </a:r>
            <a:r>
              <a:rPr sz="5400" dirty="0">
                <a:solidFill>
                  <a:srgbClr val="C00000"/>
                </a:solidFill>
              </a:rPr>
              <a:t>-</a:t>
            </a:r>
            <a:r>
              <a:rPr sz="5400" spc="-390" dirty="0">
                <a:solidFill>
                  <a:srgbClr val="C00000"/>
                </a:solidFill>
              </a:rPr>
              <a:t> </a:t>
            </a:r>
            <a:r>
              <a:rPr sz="5400" spc="-40" dirty="0">
                <a:solidFill>
                  <a:srgbClr val="C00000"/>
                </a:solidFill>
              </a:rPr>
              <a:t>2021</a:t>
            </a:r>
            <a:endParaRPr sz="5400"/>
          </a:p>
        </p:txBody>
      </p:sp>
    </p:spTree>
    <p:extLst>
      <p:ext uri="{BB962C8B-B14F-4D97-AF65-F5344CB8AC3E}">
        <p14:creationId xmlns:p14="http://schemas.microsoft.com/office/powerpoint/2010/main" val="247041035"/>
      </p:ext>
    </p:extLst>
  </p:cSld>
  <p:clrMapOvr>
    <a:masterClrMapping/>
  </p:clrMapOvr>
  <p:timing>
    <p:tnLst>
      <p:par>
        <p:cTn id="1" dur="indefinite" restart="never" nodeType="tmRoot"/>
      </p:par>
    </p:tn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1049000" y="6110546"/>
            <a:ext cx="724961" cy="505267"/>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US" sz="3200" b="0" i="0" u="none" strike="noStrike" kern="1200" cap="none" spc="-10" normalizeH="0" baseline="0" noProof="0" dirty="0" smtClean="0">
                <a:ln>
                  <a:noFill/>
                </a:ln>
                <a:solidFill>
                  <a:srgbClr val="FFFFFF"/>
                </a:solidFill>
                <a:effectLst/>
                <a:uLnTx/>
                <a:uFillTx/>
                <a:latin typeface="Arial"/>
                <a:ea typeface="+mn-ea"/>
                <a:cs typeface="Arial"/>
              </a:rPr>
              <a:t>267</a:t>
            </a:r>
            <a:endParaRPr kumimoji="0" sz="3200" b="0" i="0" u="none" strike="noStrike" kern="1200" cap="none" spc="0" normalizeH="0" baseline="0" noProof="0" dirty="0">
              <a:ln>
                <a:noFill/>
              </a:ln>
              <a:solidFill>
                <a:prstClr val="black"/>
              </a:solidFill>
              <a:effectLst/>
              <a:uLnTx/>
              <a:uFillTx/>
              <a:latin typeface="Arial"/>
              <a:ea typeface="+mn-ea"/>
              <a:cs typeface="Arial"/>
            </a:endParaRPr>
          </a:p>
        </p:txBody>
      </p:sp>
      <p:sp>
        <p:nvSpPr>
          <p:cNvPr id="3" name="object 3"/>
          <p:cNvSpPr/>
          <p:nvPr/>
        </p:nvSpPr>
        <p:spPr>
          <a:xfrm>
            <a:off x="2167623" y="4027195"/>
            <a:ext cx="2825750" cy="301625"/>
          </a:xfrm>
          <a:custGeom>
            <a:avLst/>
            <a:gdLst/>
            <a:ahLst/>
            <a:cxnLst/>
            <a:rect l="l" t="t" r="r" b="b"/>
            <a:pathLst>
              <a:path w="2825750" h="301625">
                <a:moveTo>
                  <a:pt x="0" y="0"/>
                </a:moveTo>
                <a:lnTo>
                  <a:pt x="2825597" y="0"/>
                </a:lnTo>
                <a:lnTo>
                  <a:pt x="2825597" y="301028"/>
                </a:lnTo>
                <a:lnTo>
                  <a:pt x="0" y="301028"/>
                </a:lnTo>
                <a:lnTo>
                  <a:pt x="0" y="0"/>
                </a:lnTo>
                <a:close/>
              </a:path>
            </a:pathLst>
          </a:custGeom>
          <a:solidFill>
            <a:srgbClr val="7FCFD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4993220" y="4027195"/>
            <a:ext cx="884555" cy="301625"/>
          </a:xfrm>
          <a:custGeom>
            <a:avLst/>
            <a:gdLst/>
            <a:ahLst/>
            <a:cxnLst/>
            <a:rect l="l" t="t" r="r" b="b"/>
            <a:pathLst>
              <a:path w="884554" h="301625">
                <a:moveTo>
                  <a:pt x="0" y="0"/>
                </a:moveTo>
                <a:lnTo>
                  <a:pt x="884339" y="0"/>
                </a:lnTo>
                <a:lnTo>
                  <a:pt x="884339" y="301028"/>
                </a:lnTo>
                <a:lnTo>
                  <a:pt x="0" y="301028"/>
                </a:lnTo>
                <a:lnTo>
                  <a:pt x="0" y="0"/>
                </a:lnTo>
                <a:close/>
              </a:path>
            </a:pathLst>
          </a:custGeom>
          <a:solidFill>
            <a:srgbClr val="7FCFD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6761898" y="4027195"/>
            <a:ext cx="1109980" cy="301625"/>
          </a:xfrm>
          <a:custGeom>
            <a:avLst/>
            <a:gdLst/>
            <a:ahLst/>
            <a:cxnLst/>
            <a:rect l="l" t="t" r="r" b="b"/>
            <a:pathLst>
              <a:path w="1109979" h="301625">
                <a:moveTo>
                  <a:pt x="0" y="0"/>
                </a:moveTo>
                <a:lnTo>
                  <a:pt x="1109751" y="0"/>
                </a:lnTo>
                <a:lnTo>
                  <a:pt x="1109751" y="301028"/>
                </a:lnTo>
                <a:lnTo>
                  <a:pt x="0" y="301028"/>
                </a:lnTo>
                <a:lnTo>
                  <a:pt x="0" y="0"/>
                </a:lnTo>
                <a:close/>
              </a:path>
            </a:pathLst>
          </a:custGeom>
          <a:solidFill>
            <a:srgbClr val="7FCFD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9640341" y="4027195"/>
            <a:ext cx="884555" cy="301625"/>
          </a:xfrm>
          <a:custGeom>
            <a:avLst/>
            <a:gdLst/>
            <a:ahLst/>
            <a:cxnLst/>
            <a:rect l="l" t="t" r="r" b="b"/>
            <a:pathLst>
              <a:path w="884554" h="301625">
                <a:moveTo>
                  <a:pt x="0" y="0"/>
                </a:moveTo>
                <a:lnTo>
                  <a:pt x="884339" y="0"/>
                </a:lnTo>
                <a:lnTo>
                  <a:pt x="884339" y="301028"/>
                </a:lnTo>
                <a:lnTo>
                  <a:pt x="0" y="301028"/>
                </a:lnTo>
                <a:lnTo>
                  <a:pt x="0" y="0"/>
                </a:lnTo>
                <a:close/>
              </a:path>
            </a:pathLst>
          </a:custGeom>
          <a:solidFill>
            <a:srgbClr val="7FCFD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2243213" y="1968449"/>
            <a:ext cx="439420" cy="203200"/>
          </a:xfrm>
          <a:custGeom>
            <a:avLst/>
            <a:gdLst/>
            <a:ahLst/>
            <a:cxnLst/>
            <a:rect l="l" t="t" r="r" b="b"/>
            <a:pathLst>
              <a:path w="439419" h="203200">
                <a:moveTo>
                  <a:pt x="0" y="0"/>
                </a:moveTo>
                <a:lnTo>
                  <a:pt x="438912" y="0"/>
                </a:lnTo>
                <a:lnTo>
                  <a:pt x="438912" y="202691"/>
                </a:lnTo>
                <a:lnTo>
                  <a:pt x="0" y="202691"/>
                </a:lnTo>
                <a:lnTo>
                  <a:pt x="0" y="0"/>
                </a:lnTo>
                <a:close/>
              </a:path>
            </a:pathLst>
          </a:custGeom>
          <a:solidFill>
            <a:srgbClr val="FFF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5229491" y="1968449"/>
            <a:ext cx="411480" cy="203200"/>
          </a:xfrm>
          <a:custGeom>
            <a:avLst/>
            <a:gdLst/>
            <a:ahLst/>
            <a:cxnLst/>
            <a:rect l="l" t="t" r="r" b="b"/>
            <a:pathLst>
              <a:path w="411479" h="203200">
                <a:moveTo>
                  <a:pt x="0" y="0"/>
                </a:moveTo>
                <a:lnTo>
                  <a:pt x="411479" y="0"/>
                </a:lnTo>
                <a:lnTo>
                  <a:pt x="411479" y="202691"/>
                </a:lnTo>
                <a:lnTo>
                  <a:pt x="0" y="202691"/>
                </a:lnTo>
                <a:lnTo>
                  <a:pt x="0" y="0"/>
                </a:lnTo>
                <a:close/>
              </a:path>
            </a:pathLst>
          </a:custGeom>
          <a:solidFill>
            <a:srgbClr val="FFF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7110945" y="1968449"/>
            <a:ext cx="411480" cy="203200"/>
          </a:xfrm>
          <a:custGeom>
            <a:avLst/>
            <a:gdLst/>
            <a:ahLst/>
            <a:cxnLst/>
            <a:rect l="l" t="t" r="r" b="b"/>
            <a:pathLst>
              <a:path w="411479" h="203200">
                <a:moveTo>
                  <a:pt x="0" y="0"/>
                </a:moveTo>
                <a:lnTo>
                  <a:pt x="411479" y="0"/>
                </a:lnTo>
                <a:lnTo>
                  <a:pt x="411479" y="202691"/>
                </a:lnTo>
                <a:lnTo>
                  <a:pt x="0" y="202691"/>
                </a:lnTo>
                <a:lnTo>
                  <a:pt x="0" y="0"/>
                </a:lnTo>
                <a:close/>
              </a:path>
            </a:pathLst>
          </a:custGeom>
          <a:solidFill>
            <a:srgbClr val="FFF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9850704" y="1968449"/>
            <a:ext cx="462280" cy="203200"/>
          </a:xfrm>
          <a:custGeom>
            <a:avLst/>
            <a:gdLst/>
            <a:ahLst/>
            <a:cxnLst/>
            <a:rect l="l" t="t" r="r" b="b"/>
            <a:pathLst>
              <a:path w="462279" h="203200">
                <a:moveTo>
                  <a:pt x="0" y="0"/>
                </a:moveTo>
                <a:lnTo>
                  <a:pt x="461772" y="0"/>
                </a:lnTo>
                <a:lnTo>
                  <a:pt x="461772" y="202691"/>
                </a:lnTo>
                <a:lnTo>
                  <a:pt x="0" y="202691"/>
                </a:lnTo>
                <a:lnTo>
                  <a:pt x="0" y="0"/>
                </a:lnTo>
                <a:close/>
              </a:path>
            </a:pathLst>
          </a:custGeom>
          <a:solidFill>
            <a:srgbClr val="FFF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2243213" y="4075595"/>
            <a:ext cx="279400" cy="203200"/>
          </a:xfrm>
          <a:custGeom>
            <a:avLst/>
            <a:gdLst/>
            <a:ahLst/>
            <a:cxnLst/>
            <a:rect l="l" t="t" r="r" b="b"/>
            <a:pathLst>
              <a:path w="279400" h="203200">
                <a:moveTo>
                  <a:pt x="0" y="0"/>
                </a:moveTo>
                <a:lnTo>
                  <a:pt x="278892" y="0"/>
                </a:lnTo>
                <a:lnTo>
                  <a:pt x="278892" y="202692"/>
                </a:lnTo>
                <a:lnTo>
                  <a:pt x="0" y="202692"/>
                </a:lnTo>
                <a:lnTo>
                  <a:pt x="0" y="0"/>
                </a:lnTo>
                <a:close/>
              </a:path>
            </a:pathLst>
          </a:custGeom>
          <a:solidFill>
            <a:srgbClr val="FFF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5229491" y="4075595"/>
            <a:ext cx="411480" cy="203200"/>
          </a:xfrm>
          <a:custGeom>
            <a:avLst/>
            <a:gdLst/>
            <a:ahLst/>
            <a:cxnLst/>
            <a:rect l="l" t="t" r="r" b="b"/>
            <a:pathLst>
              <a:path w="411479" h="203200">
                <a:moveTo>
                  <a:pt x="0" y="0"/>
                </a:moveTo>
                <a:lnTo>
                  <a:pt x="411479" y="0"/>
                </a:lnTo>
                <a:lnTo>
                  <a:pt x="411479" y="202692"/>
                </a:lnTo>
                <a:lnTo>
                  <a:pt x="0" y="202692"/>
                </a:lnTo>
                <a:lnTo>
                  <a:pt x="0" y="0"/>
                </a:lnTo>
                <a:close/>
              </a:path>
            </a:pathLst>
          </a:custGeom>
          <a:solidFill>
            <a:srgbClr val="FFF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7110945" y="4075595"/>
            <a:ext cx="411480" cy="203200"/>
          </a:xfrm>
          <a:custGeom>
            <a:avLst/>
            <a:gdLst/>
            <a:ahLst/>
            <a:cxnLst/>
            <a:rect l="l" t="t" r="r" b="b"/>
            <a:pathLst>
              <a:path w="411479" h="203200">
                <a:moveTo>
                  <a:pt x="0" y="0"/>
                </a:moveTo>
                <a:lnTo>
                  <a:pt x="411479" y="0"/>
                </a:lnTo>
                <a:lnTo>
                  <a:pt x="411479" y="202692"/>
                </a:lnTo>
                <a:lnTo>
                  <a:pt x="0" y="202692"/>
                </a:lnTo>
                <a:lnTo>
                  <a:pt x="0" y="0"/>
                </a:lnTo>
                <a:close/>
              </a:path>
            </a:pathLst>
          </a:custGeom>
          <a:solidFill>
            <a:srgbClr val="FFF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9850704" y="4075595"/>
            <a:ext cx="462280" cy="203200"/>
          </a:xfrm>
          <a:custGeom>
            <a:avLst/>
            <a:gdLst/>
            <a:ahLst/>
            <a:cxnLst/>
            <a:rect l="l" t="t" r="r" b="b"/>
            <a:pathLst>
              <a:path w="462279" h="203200">
                <a:moveTo>
                  <a:pt x="0" y="0"/>
                </a:moveTo>
                <a:lnTo>
                  <a:pt x="461772" y="0"/>
                </a:lnTo>
                <a:lnTo>
                  <a:pt x="461772" y="202692"/>
                </a:lnTo>
                <a:lnTo>
                  <a:pt x="0" y="202692"/>
                </a:lnTo>
                <a:lnTo>
                  <a:pt x="0" y="0"/>
                </a:lnTo>
                <a:close/>
              </a:path>
            </a:pathLst>
          </a:custGeom>
          <a:solidFill>
            <a:srgbClr val="FFF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5229491" y="4376623"/>
            <a:ext cx="411480" cy="203200"/>
          </a:xfrm>
          <a:custGeom>
            <a:avLst/>
            <a:gdLst/>
            <a:ahLst/>
            <a:cxnLst/>
            <a:rect l="l" t="t" r="r" b="b"/>
            <a:pathLst>
              <a:path w="411479" h="203200">
                <a:moveTo>
                  <a:pt x="0" y="0"/>
                </a:moveTo>
                <a:lnTo>
                  <a:pt x="411479" y="0"/>
                </a:lnTo>
                <a:lnTo>
                  <a:pt x="411479" y="202692"/>
                </a:lnTo>
                <a:lnTo>
                  <a:pt x="0" y="202692"/>
                </a:lnTo>
                <a:lnTo>
                  <a:pt x="0" y="0"/>
                </a:lnTo>
                <a:close/>
              </a:path>
            </a:pathLst>
          </a:custGeom>
          <a:solidFill>
            <a:srgbClr val="FF00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9850704" y="4376623"/>
            <a:ext cx="320040" cy="203200"/>
          </a:xfrm>
          <a:custGeom>
            <a:avLst/>
            <a:gdLst/>
            <a:ahLst/>
            <a:cxnLst/>
            <a:rect l="l" t="t" r="r" b="b"/>
            <a:pathLst>
              <a:path w="320040" h="203200">
                <a:moveTo>
                  <a:pt x="0" y="0"/>
                </a:moveTo>
                <a:lnTo>
                  <a:pt x="320040" y="0"/>
                </a:lnTo>
                <a:lnTo>
                  <a:pt x="320040" y="202692"/>
                </a:lnTo>
                <a:lnTo>
                  <a:pt x="0" y="202692"/>
                </a:lnTo>
                <a:lnTo>
                  <a:pt x="0" y="0"/>
                </a:lnTo>
                <a:close/>
              </a:path>
            </a:pathLst>
          </a:custGeom>
          <a:solidFill>
            <a:srgbClr val="FF00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2243213" y="5279681"/>
            <a:ext cx="1697989" cy="203200"/>
          </a:xfrm>
          <a:custGeom>
            <a:avLst/>
            <a:gdLst/>
            <a:ahLst/>
            <a:cxnLst/>
            <a:rect l="l" t="t" r="r" b="b"/>
            <a:pathLst>
              <a:path w="1697989" h="203200">
                <a:moveTo>
                  <a:pt x="0" y="0"/>
                </a:moveTo>
                <a:lnTo>
                  <a:pt x="1697736" y="0"/>
                </a:lnTo>
                <a:lnTo>
                  <a:pt x="1697736" y="202691"/>
                </a:lnTo>
                <a:lnTo>
                  <a:pt x="0" y="202691"/>
                </a:lnTo>
                <a:lnTo>
                  <a:pt x="0" y="0"/>
                </a:lnTo>
                <a:close/>
              </a:path>
            </a:pathLst>
          </a:custGeom>
          <a:solidFill>
            <a:srgbClr val="FFF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5229491" y="5279681"/>
            <a:ext cx="411480" cy="203200"/>
          </a:xfrm>
          <a:custGeom>
            <a:avLst/>
            <a:gdLst/>
            <a:ahLst/>
            <a:cxnLst/>
            <a:rect l="l" t="t" r="r" b="b"/>
            <a:pathLst>
              <a:path w="411479" h="203200">
                <a:moveTo>
                  <a:pt x="0" y="0"/>
                </a:moveTo>
                <a:lnTo>
                  <a:pt x="411479" y="0"/>
                </a:lnTo>
                <a:lnTo>
                  <a:pt x="411479" y="202691"/>
                </a:lnTo>
                <a:lnTo>
                  <a:pt x="0" y="202691"/>
                </a:lnTo>
                <a:lnTo>
                  <a:pt x="0" y="0"/>
                </a:lnTo>
                <a:close/>
              </a:path>
            </a:pathLst>
          </a:custGeom>
          <a:solidFill>
            <a:srgbClr val="FF00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7110945" y="5279681"/>
            <a:ext cx="411480" cy="203200"/>
          </a:xfrm>
          <a:custGeom>
            <a:avLst/>
            <a:gdLst/>
            <a:ahLst/>
            <a:cxnLst/>
            <a:rect l="l" t="t" r="r" b="b"/>
            <a:pathLst>
              <a:path w="411479" h="203200">
                <a:moveTo>
                  <a:pt x="0" y="0"/>
                </a:moveTo>
                <a:lnTo>
                  <a:pt x="411479" y="0"/>
                </a:lnTo>
                <a:lnTo>
                  <a:pt x="411479" y="202691"/>
                </a:lnTo>
                <a:lnTo>
                  <a:pt x="0" y="202691"/>
                </a:lnTo>
                <a:lnTo>
                  <a:pt x="0" y="0"/>
                </a:lnTo>
                <a:close/>
              </a:path>
            </a:pathLst>
          </a:custGeom>
          <a:solidFill>
            <a:srgbClr val="FF00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8992260" y="5279681"/>
            <a:ext cx="411480" cy="203200"/>
          </a:xfrm>
          <a:custGeom>
            <a:avLst/>
            <a:gdLst/>
            <a:ahLst/>
            <a:cxnLst/>
            <a:rect l="l" t="t" r="r" b="b"/>
            <a:pathLst>
              <a:path w="411479" h="203200">
                <a:moveTo>
                  <a:pt x="0" y="0"/>
                </a:moveTo>
                <a:lnTo>
                  <a:pt x="411479" y="0"/>
                </a:lnTo>
                <a:lnTo>
                  <a:pt x="411479" y="202691"/>
                </a:lnTo>
                <a:lnTo>
                  <a:pt x="0" y="202691"/>
                </a:lnTo>
                <a:lnTo>
                  <a:pt x="0" y="0"/>
                </a:lnTo>
                <a:close/>
              </a:path>
            </a:pathLst>
          </a:custGeom>
          <a:solidFill>
            <a:srgbClr val="FF00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9850704" y="5279681"/>
            <a:ext cx="462280" cy="203200"/>
          </a:xfrm>
          <a:custGeom>
            <a:avLst/>
            <a:gdLst/>
            <a:ahLst/>
            <a:cxnLst/>
            <a:rect l="l" t="t" r="r" b="b"/>
            <a:pathLst>
              <a:path w="462279" h="203200">
                <a:moveTo>
                  <a:pt x="0" y="0"/>
                </a:moveTo>
                <a:lnTo>
                  <a:pt x="461772" y="0"/>
                </a:lnTo>
                <a:lnTo>
                  <a:pt x="461772" y="202691"/>
                </a:lnTo>
                <a:lnTo>
                  <a:pt x="0" y="202691"/>
                </a:lnTo>
                <a:lnTo>
                  <a:pt x="0" y="0"/>
                </a:lnTo>
                <a:close/>
              </a:path>
            </a:pathLst>
          </a:custGeom>
          <a:solidFill>
            <a:srgbClr val="FFF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graphicFrame>
        <p:nvGraphicFramePr>
          <p:cNvPr id="22" name="object 22"/>
          <p:cNvGraphicFramePr>
            <a:graphicFrameLocks noGrp="1"/>
          </p:cNvGraphicFramePr>
          <p:nvPr/>
        </p:nvGraphicFramePr>
        <p:xfrm>
          <a:off x="1569067" y="1312600"/>
          <a:ext cx="8951590" cy="4816344"/>
        </p:xfrm>
        <a:graphic>
          <a:graphicData uri="http://schemas.openxmlformats.org/drawingml/2006/table">
            <a:tbl>
              <a:tblPr firstRow="1" bandRow="1">
                <a:tableStyleId>{2D5ABB26-0587-4C30-8999-92F81FD0307C}</a:tableStyleId>
              </a:tblPr>
              <a:tblGrid>
                <a:gridCol w="593090">
                  <a:extLst>
                    <a:ext uri="{9D8B030D-6E8A-4147-A177-3AD203B41FA5}">
                      <a16:colId xmlns:a16="http://schemas.microsoft.com/office/drawing/2014/main" val="20000"/>
                    </a:ext>
                  </a:extLst>
                </a:gridCol>
                <a:gridCol w="2825750">
                  <a:extLst>
                    <a:ext uri="{9D8B030D-6E8A-4147-A177-3AD203B41FA5}">
                      <a16:colId xmlns:a16="http://schemas.microsoft.com/office/drawing/2014/main" val="20001"/>
                    </a:ext>
                  </a:extLst>
                </a:gridCol>
                <a:gridCol w="884555">
                  <a:extLst>
                    <a:ext uri="{9D8B030D-6E8A-4147-A177-3AD203B41FA5}">
                      <a16:colId xmlns:a16="http://schemas.microsoft.com/office/drawing/2014/main" val="20002"/>
                    </a:ext>
                  </a:extLst>
                </a:gridCol>
                <a:gridCol w="884554">
                  <a:extLst>
                    <a:ext uri="{9D8B030D-6E8A-4147-A177-3AD203B41FA5}">
                      <a16:colId xmlns:a16="http://schemas.microsoft.com/office/drawing/2014/main" val="20003"/>
                    </a:ext>
                  </a:extLst>
                </a:gridCol>
                <a:gridCol w="1109979">
                  <a:extLst>
                    <a:ext uri="{9D8B030D-6E8A-4147-A177-3AD203B41FA5}">
                      <a16:colId xmlns:a16="http://schemas.microsoft.com/office/drawing/2014/main" val="20004"/>
                    </a:ext>
                  </a:extLst>
                </a:gridCol>
                <a:gridCol w="884554">
                  <a:extLst>
                    <a:ext uri="{9D8B030D-6E8A-4147-A177-3AD203B41FA5}">
                      <a16:colId xmlns:a16="http://schemas.microsoft.com/office/drawing/2014/main" val="20005"/>
                    </a:ext>
                  </a:extLst>
                </a:gridCol>
                <a:gridCol w="884554">
                  <a:extLst>
                    <a:ext uri="{9D8B030D-6E8A-4147-A177-3AD203B41FA5}">
                      <a16:colId xmlns:a16="http://schemas.microsoft.com/office/drawing/2014/main" val="20006"/>
                    </a:ext>
                  </a:extLst>
                </a:gridCol>
                <a:gridCol w="884554">
                  <a:extLst>
                    <a:ext uri="{9D8B030D-6E8A-4147-A177-3AD203B41FA5}">
                      <a16:colId xmlns:a16="http://schemas.microsoft.com/office/drawing/2014/main" val="20007"/>
                    </a:ext>
                  </a:extLst>
                </a:gridCol>
              </a:tblGrid>
              <a:tr h="301023">
                <a:tc gridSpan="2">
                  <a:txBody>
                    <a:bodyPr/>
                    <a:lstStyle/>
                    <a:p>
                      <a:pPr>
                        <a:lnSpc>
                          <a:spcPct val="100000"/>
                        </a:lnSpc>
                      </a:pPr>
                      <a:endParaRPr sz="1400">
                        <a:latin typeface="Times New Roman"/>
                        <a:cs typeface="Times New Roman"/>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00A0AF"/>
                    </a:solidFill>
                  </a:tcPr>
                </a:tc>
                <a:tc hMerge="1">
                  <a:txBody>
                    <a:bodyPr/>
                    <a:lstStyle/>
                    <a:p>
                      <a:endParaRPr/>
                    </a:p>
                  </a:txBody>
                  <a:tcPr marL="0" marR="0" marT="0" marB="0"/>
                </a:tc>
                <a:tc>
                  <a:txBody>
                    <a:bodyPr/>
                    <a:lstStyle/>
                    <a:p>
                      <a:pPr algn="ctr">
                        <a:lnSpc>
                          <a:spcPct val="100000"/>
                        </a:lnSpc>
                        <a:spcBef>
                          <a:spcPts val="330"/>
                        </a:spcBef>
                      </a:pPr>
                      <a:r>
                        <a:rPr sz="1300" b="1" spc="-5" dirty="0">
                          <a:solidFill>
                            <a:srgbClr val="FFFFFF"/>
                          </a:solidFill>
                          <a:latin typeface="Arial"/>
                          <a:cs typeface="Arial"/>
                        </a:rPr>
                        <a:t>Male</a:t>
                      </a:r>
                      <a:r>
                        <a:rPr sz="1300" b="1" spc="-15" dirty="0">
                          <a:solidFill>
                            <a:srgbClr val="FFFFFF"/>
                          </a:solidFill>
                          <a:latin typeface="Arial"/>
                          <a:cs typeface="Arial"/>
                        </a:rPr>
                        <a:t> </a:t>
                      </a:r>
                      <a:r>
                        <a:rPr sz="1300" b="1" spc="-5" dirty="0">
                          <a:solidFill>
                            <a:srgbClr val="FFFFFF"/>
                          </a:solidFill>
                          <a:latin typeface="Arial"/>
                          <a:cs typeface="Arial"/>
                        </a:rPr>
                        <a:t>#</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00A0AF"/>
                    </a:solidFill>
                  </a:tcPr>
                </a:tc>
                <a:tc>
                  <a:txBody>
                    <a:bodyPr/>
                    <a:lstStyle/>
                    <a:p>
                      <a:pPr marL="2540" algn="ctr">
                        <a:lnSpc>
                          <a:spcPct val="100000"/>
                        </a:lnSpc>
                        <a:spcBef>
                          <a:spcPts val="330"/>
                        </a:spcBef>
                      </a:pPr>
                      <a:r>
                        <a:rPr sz="1300" b="1" dirty="0">
                          <a:solidFill>
                            <a:srgbClr val="FFFFFF"/>
                          </a:solidFill>
                          <a:latin typeface="Arial"/>
                          <a:cs typeface="Arial"/>
                        </a:rPr>
                        <a:t>%</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00A0AF"/>
                    </a:solidFill>
                  </a:tcPr>
                </a:tc>
                <a:tc>
                  <a:txBody>
                    <a:bodyPr/>
                    <a:lstStyle/>
                    <a:p>
                      <a:pPr algn="ctr">
                        <a:lnSpc>
                          <a:spcPct val="100000"/>
                        </a:lnSpc>
                        <a:spcBef>
                          <a:spcPts val="330"/>
                        </a:spcBef>
                      </a:pPr>
                      <a:r>
                        <a:rPr sz="1300" b="1" spc="-10" dirty="0">
                          <a:solidFill>
                            <a:srgbClr val="FFFFFF"/>
                          </a:solidFill>
                          <a:latin typeface="Arial"/>
                          <a:cs typeface="Arial"/>
                        </a:rPr>
                        <a:t>Female</a:t>
                      </a:r>
                      <a:r>
                        <a:rPr sz="1300" b="1" spc="5" dirty="0">
                          <a:solidFill>
                            <a:srgbClr val="FFFFFF"/>
                          </a:solidFill>
                          <a:latin typeface="Arial"/>
                          <a:cs typeface="Arial"/>
                        </a:rPr>
                        <a:t> </a:t>
                      </a:r>
                      <a:r>
                        <a:rPr sz="1300" b="1" spc="-5" dirty="0">
                          <a:solidFill>
                            <a:srgbClr val="FFFFFF"/>
                          </a:solidFill>
                          <a:latin typeface="Arial"/>
                          <a:cs typeface="Arial"/>
                        </a:rPr>
                        <a:t>#</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00A0AF"/>
                    </a:solidFill>
                  </a:tcPr>
                </a:tc>
                <a:tc>
                  <a:txBody>
                    <a:bodyPr/>
                    <a:lstStyle/>
                    <a:p>
                      <a:pPr marL="2540" algn="ctr">
                        <a:lnSpc>
                          <a:spcPct val="100000"/>
                        </a:lnSpc>
                        <a:spcBef>
                          <a:spcPts val="330"/>
                        </a:spcBef>
                      </a:pPr>
                      <a:r>
                        <a:rPr sz="1300" b="1" dirty="0">
                          <a:solidFill>
                            <a:srgbClr val="FFFFFF"/>
                          </a:solidFill>
                          <a:latin typeface="Arial"/>
                          <a:cs typeface="Arial"/>
                        </a:rPr>
                        <a:t>%</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00A0AF"/>
                    </a:solidFill>
                  </a:tcPr>
                </a:tc>
                <a:tc>
                  <a:txBody>
                    <a:bodyPr/>
                    <a:lstStyle/>
                    <a:p>
                      <a:pPr algn="ctr">
                        <a:lnSpc>
                          <a:spcPct val="100000"/>
                        </a:lnSpc>
                        <a:spcBef>
                          <a:spcPts val="330"/>
                        </a:spcBef>
                      </a:pPr>
                      <a:r>
                        <a:rPr sz="1300" b="1" spc="-25" dirty="0">
                          <a:solidFill>
                            <a:srgbClr val="FFFFFF"/>
                          </a:solidFill>
                          <a:latin typeface="Arial"/>
                          <a:cs typeface="Arial"/>
                        </a:rPr>
                        <a:t>Total</a:t>
                      </a:r>
                      <a:r>
                        <a:rPr sz="1300" b="1" spc="15" dirty="0">
                          <a:solidFill>
                            <a:srgbClr val="FFFFFF"/>
                          </a:solidFill>
                          <a:latin typeface="Arial"/>
                          <a:cs typeface="Arial"/>
                        </a:rPr>
                        <a:t> </a:t>
                      </a:r>
                      <a:r>
                        <a:rPr sz="1300" b="1" spc="-5" dirty="0">
                          <a:solidFill>
                            <a:srgbClr val="FFFFFF"/>
                          </a:solidFill>
                          <a:latin typeface="Arial"/>
                          <a:cs typeface="Arial"/>
                        </a:rPr>
                        <a:t>#</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00A0AF"/>
                    </a:solidFill>
                  </a:tcPr>
                </a:tc>
                <a:tc>
                  <a:txBody>
                    <a:bodyPr/>
                    <a:lstStyle/>
                    <a:p>
                      <a:pPr marL="2540" algn="ctr">
                        <a:lnSpc>
                          <a:spcPct val="100000"/>
                        </a:lnSpc>
                        <a:spcBef>
                          <a:spcPts val="330"/>
                        </a:spcBef>
                      </a:pPr>
                      <a:r>
                        <a:rPr sz="1300" b="1" dirty="0">
                          <a:solidFill>
                            <a:srgbClr val="FFFFFF"/>
                          </a:solidFill>
                          <a:latin typeface="Arial"/>
                          <a:cs typeface="Arial"/>
                        </a:rPr>
                        <a:t>%</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00A0AF"/>
                    </a:solidFill>
                  </a:tcPr>
                </a:tc>
                <a:extLst>
                  <a:ext uri="{0D108BD9-81ED-4DB2-BD59-A6C34878D82A}">
                    <a16:rowId xmlns:a16="http://schemas.microsoft.com/office/drawing/2014/main" val="10000"/>
                  </a:ext>
                </a:extLst>
              </a:tr>
              <a:tr h="301021">
                <a:tc rowSpan="4">
                  <a:txBody>
                    <a:bodyPr/>
                    <a:lstStyle/>
                    <a:p>
                      <a:pPr algn="ctr">
                        <a:lnSpc>
                          <a:spcPct val="100000"/>
                        </a:lnSpc>
                        <a:spcBef>
                          <a:spcPts val="700"/>
                        </a:spcBef>
                      </a:pPr>
                      <a:r>
                        <a:rPr sz="1300" b="1" spc="-10" dirty="0">
                          <a:latin typeface="Arial"/>
                          <a:cs typeface="Arial"/>
                        </a:rPr>
                        <a:t>Race</a:t>
                      </a:r>
                      <a:endParaRPr sz="1300">
                        <a:latin typeface="Arial"/>
                        <a:cs typeface="Arial"/>
                      </a:endParaRPr>
                    </a:p>
                    <a:p>
                      <a:pPr marL="635" algn="ctr">
                        <a:lnSpc>
                          <a:spcPct val="100000"/>
                        </a:lnSpc>
                      </a:pPr>
                      <a:r>
                        <a:rPr sz="1300" b="1" spc="-5" dirty="0">
                          <a:latin typeface="Arial"/>
                          <a:cs typeface="Arial"/>
                        </a:rPr>
                        <a:t>/Ethnicity</a:t>
                      </a:r>
                      <a:endParaRPr sz="1300">
                        <a:latin typeface="Arial"/>
                        <a:cs typeface="Arial"/>
                      </a:endParaRPr>
                    </a:p>
                  </a:txBody>
                  <a:tcPr marL="0" marR="0" marT="88900" marB="0" vert="vert27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5565">
                        <a:lnSpc>
                          <a:spcPct val="100000"/>
                        </a:lnSpc>
                        <a:spcBef>
                          <a:spcPts val="330"/>
                        </a:spcBef>
                      </a:pPr>
                      <a:r>
                        <a:rPr sz="1300" b="1" spc="-5" dirty="0">
                          <a:latin typeface="Arial"/>
                          <a:cs typeface="Arial"/>
                        </a:rPr>
                        <a:t>White</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330"/>
                        </a:spcBef>
                      </a:pPr>
                      <a:r>
                        <a:rPr sz="1300" b="1" spc="-10" dirty="0">
                          <a:latin typeface="Arial"/>
                          <a:cs typeface="Arial"/>
                        </a:rPr>
                        <a:t>1,576</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540" algn="ctr">
                        <a:lnSpc>
                          <a:spcPct val="100000"/>
                        </a:lnSpc>
                        <a:spcBef>
                          <a:spcPts val="330"/>
                        </a:spcBef>
                      </a:pPr>
                      <a:r>
                        <a:rPr sz="1300" b="1" spc="-10" dirty="0">
                          <a:latin typeface="Arial"/>
                          <a:cs typeface="Arial"/>
                        </a:rPr>
                        <a:t>28.7%</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330"/>
                        </a:spcBef>
                      </a:pPr>
                      <a:r>
                        <a:rPr sz="1300" b="1" spc="-10" dirty="0">
                          <a:latin typeface="Arial"/>
                          <a:cs typeface="Arial"/>
                        </a:rPr>
                        <a:t>350</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540" algn="ctr">
                        <a:lnSpc>
                          <a:spcPct val="100000"/>
                        </a:lnSpc>
                        <a:spcBef>
                          <a:spcPts val="330"/>
                        </a:spcBef>
                      </a:pPr>
                      <a:r>
                        <a:rPr sz="1300" b="1" spc="-10" dirty="0">
                          <a:latin typeface="Arial"/>
                          <a:cs typeface="Arial"/>
                        </a:rPr>
                        <a:t>12.0%</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330"/>
                        </a:spcBef>
                      </a:pPr>
                      <a:r>
                        <a:rPr sz="1300" b="1" spc="-10" dirty="0">
                          <a:latin typeface="Arial"/>
                          <a:cs typeface="Arial"/>
                        </a:rPr>
                        <a:t>1,926</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540" algn="ctr">
                        <a:lnSpc>
                          <a:spcPct val="100000"/>
                        </a:lnSpc>
                        <a:spcBef>
                          <a:spcPts val="330"/>
                        </a:spcBef>
                      </a:pPr>
                      <a:r>
                        <a:rPr sz="1300" b="1" spc="-10" dirty="0">
                          <a:latin typeface="Arial"/>
                          <a:cs typeface="Arial"/>
                        </a:rPr>
                        <a:t>22.9%</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1"/>
                  </a:ext>
                </a:extLst>
              </a:tr>
              <a:tr h="301021">
                <a:tc vMerge="1">
                  <a:txBody>
                    <a:bodyPr/>
                    <a:lstStyle/>
                    <a:p>
                      <a:endParaRPr/>
                    </a:p>
                  </a:txBody>
                  <a:tcPr marL="0" marR="0" marT="88900" marB="0" vert="vert27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5565">
                        <a:lnSpc>
                          <a:spcPct val="100000"/>
                        </a:lnSpc>
                        <a:spcBef>
                          <a:spcPts val="330"/>
                        </a:spcBef>
                      </a:pPr>
                      <a:r>
                        <a:rPr sz="1300" b="1" spc="-10" dirty="0">
                          <a:latin typeface="Arial"/>
                          <a:cs typeface="Arial"/>
                        </a:rPr>
                        <a:t>Black</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330"/>
                        </a:spcBef>
                      </a:pPr>
                      <a:r>
                        <a:rPr sz="1300" b="1" spc="-10" dirty="0">
                          <a:latin typeface="Arial"/>
                          <a:cs typeface="Arial"/>
                        </a:rPr>
                        <a:t>2,661</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540" algn="ctr">
                        <a:lnSpc>
                          <a:spcPct val="100000"/>
                        </a:lnSpc>
                        <a:spcBef>
                          <a:spcPts val="330"/>
                        </a:spcBef>
                      </a:pPr>
                      <a:r>
                        <a:rPr sz="1300" b="1" spc="-10" dirty="0">
                          <a:latin typeface="Arial"/>
                          <a:cs typeface="Arial"/>
                        </a:rPr>
                        <a:t>48.5%</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330"/>
                        </a:spcBef>
                      </a:pPr>
                      <a:r>
                        <a:rPr sz="1300" b="1" spc="-10" dirty="0">
                          <a:latin typeface="Arial"/>
                          <a:cs typeface="Arial"/>
                        </a:rPr>
                        <a:t>2,208</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540" algn="ctr">
                        <a:lnSpc>
                          <a:spcPct val="100000"/>
                        </a:lnSpc>
                        <a:spcBef>
                          <a:spcPts val="330"/>
                        </a:spcBef>
                      </a:pPr>
                      <a:r>
                        <a:rPr sz="1300" b="1" spc="-10" dirty="0">
                          <a:latin typeface="Arial"/>
                          <a:cs typeface="Arial"/>
                        </a:rPr>
                        <a:t>75.6%</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330"/>
                        </a:spcBef>
                      </a:pPr>
                      <a:r>
                        <a:rPr sz="1300" b="1" spc="-10" dirty="0">
                          <a:latin typeface="Arial"/>
                          <a:cs typeface="Arial"/>
                        </a:rPr>
                        <a:t>4,869</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540" algn="ctr">
                        <a:lnSpc>
                          <a:spcPct val="100000"/>
                        </a:lnSpc>
                        <a:spcBef>
                          <a:spcPts val="330"/>
                        </a:spcBef>
                      </a:pPr>
                      <a:r>
                        <a:rPr sz="1300" b="1" spc="-10" dirty="0">
                          <a:latin typeface="Arial"/>
                          <a:cs typeface="Arial"/>
                        </a:rPr>
                        <a:t>57.9%</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2"/>
                  </a:ext>
                </a:extLst>
              </a:tr>
              <a:tr h="301021">
                <a:tc vMerge="1">
                  <a:txBody>
                    <a:bodyPr/>
                    <a:lstStyle/>
                    <a:p>
                      <a:endParaRPr/>
                    </a:p>
                  </a:txBody>
                  <a:tcPr marL="0" marR="0" marT="88900" marB="0" vert="vert27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5565">
                        <a:lnSpc>
                          <a:spcPct val="100000"/>
                        </a:lnSpc>
                        <a:spcBef>
                          <a:spcPts val="330"/>
                        </a:spcBef>
                      </a:pPr>
                      <a:r>
                        <a:rPr sz="1300" b="1" spc="-5" dirty="0">
                          <a:latin typeface="Arial"/>
                          <a:cs typeface="Arial"/>
                        </a:rPr>
                        <a:t>Hispanic/Latino</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330"/>
                        </a:spcBef>
                      </a:pPr>
                      <a:r>
                        <a:rPr sz="1300" b="1" spc="-10" dirty="0">
                          <a:latin typeface="Arial"/>
                          <a:cs typeface="Arial"/>
                        </a:rPr>
                        <a:t>1,139</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540" algn="ctr">
                        <a:lnSpc>
                          <a:spcPct val="100000"/>
                        </a:lnSpc>
                        <a:spcBef>
                          <a:spcPts val="330"/>
                        </a:spcBef>
                      </a:pPr>
                      <a:r>
                        <a:rPr sz="1300" b="1" spc="-10" dirty="0">
                          <a:latin typeface="Arial"/>
                          <a:cs typeface="Arial"/>
                        </a:rPr>
                        <a:t>20.8%</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330"/>
                        </a:spcBef>
                      </a:pPr>
                      <a:r>
                        <a:rPr sz="1300" b="1" spc="-10" dirty="0">
                          <a:latin typeface="Arial"/>
                          <a:cs typeface="Arial"/>
                        </a:rPr>
                        <a:t>316</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540" algn="ctr">
                        <a:lnSpc>
                          <a:spcPct val="100000"/>
                        </a:lnSpc>
                        <a:spcBef>
                          <a:spcPts val="330"/>
                        </a:spcBef>
                      </a:pPr>
                      <a:r>
                        <a:rPr sz="1300" b="1" spc="-10" dirty="0">
                          <a:latin typeface="Arial"/>
                          <a:cs typeface="Arial"/>
                        </a:rPr>
                        <a:t>10.8%</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330"/>
                        </a:spcBef>
                      </a:pPr>
                      <a:r>
                        <a:rPr sz="1300" b="1" spc="-10" dirty="0">
                          <a:latin typeface="Arial"/>
                          <a:cs typeface="Arial"/>
                        </a:rPr>
                        <a:t>1,455</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540" algn="ctr">
                        <a:lnSpc>
                          <a:spcPct val="100000"/>
                        </a:lnSpc>
                        <a:spcBef>
                          <a:spcPts val="330"/>
                        </a:spcBef>
                      </a:pPr>
                      <a:r>
                        <a:rPr sz="1300" b="1" spc="-10" dirty="0">
                          <a:latin typeface="Arial"/>
                          <a:cs typeface="Arial"/>
                        </a:rPr>
                        <a:t>17.3%</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3"/>
                  </a:ext>
                </a:extLst>
              </a:tr>
              <a:tr h="301023">
                <a:tc vMerge="1">
                  <a:txBody>
                    <a:bodyPr/>
                    <a:lstStyle/>
                    <a:p>
                      <a:endParaRPr/>
                    </a:p>
                  </a:txBody>
                  <a:tcPr marL="0" marR="0" marT="88900" marB="0" vert="vert27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5565">
                        <a:lnSpc>
                          <a:spcPct val="100000"/>
                        </a:lnSpc>
                        <a:spcBef>
                          <a:spcPts val="330"/>
                        </a:spcBef>
                      </a:pPr>
                      <a:r>
                        <a:rPr sz="1300" b="1" spc="-5" dirty="0">
                          <a:latin typeface="Arial"/>
                          <a:cs typeface="Arial"/>
                        </a:rPr>
                        <a:t>Other</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330"/>
                        </a:spcBef>
                      </a:pPr>
                      <a:r>
                        <a:rPr sz="1300" b="1" spc="-30" dirty="0">
                          <a:latin typeface="Arial"/>
                          <a:cs typeface="Arial"/>
                        </a:rPr>
                        <a:t>113</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3175" algn="ctr">
                        <a:lnSpc>
                          <a:spcPct val="100000"/>
                        </a:lnSpc>
                        <a:spcBef>
                          <a:spcPts val="330"/>
                        </a:spcBef>
                      </a:pPr>
                      <a:r>
                        <a:rPr sz="1300" b="1" spc="-10" dirty="0">
                          <a:latin typeface="Arial"/>
                          <a:cs typeface="Arial"/>
                        </a:rPr>
                        <a:t>2.1%</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330"/>
                        </a:spcBef>
                      </a:pPr>
                      <a:r>
                        <a:rPr sz="1300" b="1" spc="-5" dirty="0">
                          <a:latin typeface="Arial"/>
                          <a:cs typeface="Arial"/>
                        </a:rPr>
                        <a:t>47</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540" algn="ctr">
                        <a:lnSpc>
                          <a:spcPct val="100000"/>
                        </a:lnSpc>
                        <a:spcBef>
                          <a:spcPts val="330"/>
                        </a:spcBef>
                      </a:pPr>
                      <a:r>
                        <a:rPr sz="1300" b="1" spc="-10" dirty="0">
                          <a:latin typeface="Arial"/>
                          <a:cs typeface="Arial"/>
                        </a:rPr>
                        <a:t>1.6%</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330"/>
                        </a:spcBef>
                      </a:pPr>
                      <a:r>
                        <a:rPr sz="1300" b="1" spc="-10" dirty="0">
                          <a:latin typeface="Arial"/>
                          <a:cs typeface="Arial"/>
                        </a:rPr>
                        <a:t>160</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540" algn="ctr">
                        <a:lnSpc>
                          <a:spcPct val="100000"/>
                        </a:lnSpc>
                        <a:spcBef>
                          <a:spcPts val="330"/>
                        </a:spcBef>
                      </a:pPr>
                      <a:r>
                        <a:rPr sz="1300" b="1" spc="-10" dirty="0">
                          <a:latin typeface="Arial"/>
                          <a:cs typeface="Arial"/>
                        </a:rPr>
                        <a:t>1.9%</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4"/>
                  </a:ext>
                </a:extLst>
              </a:tr>
              <a:tr h="301021">
                <a:tc rowSpan="5">
                  <a:txBody>
                    <a:bodyPr/>
                    <a:lstStyle/>
                    <a:p>
                      <a:pPr>
                        <a:lnSpc>
                          <a:spcPct val="100000"/>
                        </a:lnSpc>
                        <a:spcBef>
                          <a:spcPts val="40"/>
                        </a:spcBef>
                      </a:pPr>
                      <a:endParaRPr sz="1250">
                        <a:latin typeface="Times New Roman"/>
                        <a:cs typeface="Times New Roman"/>
                      </a:endParaRPr>
                    </a:p>
                    <a:p>
                      <a:pPr marL="325120">
                        <a:lnSpc>
                          <a:spcPct val="100000"/>
                        </a:lnSpc>
                      </a:pPr>
                      <a:r>
                        <a:rPr sz="1300" b="1" spc="-20" dirty="0">
                          <a:latin typeface="Arial"/>
                          <a:cs typeface="Arial"/>
                        </a:rPr>
                        <a:t>Age</a:t>
                      </a:r>
                      <a:r>
                        <a:rPr sz="1300" b="1" spc="30" dirty="0">
                          <a:latin typeface="Arial"/>
                          <a:cs typeface="Arial"/>
                        </a:rPr>
                        <a:t> </a:t>
                      </a:r>
                      <a:r>
                        <a:rPr sz="1300" b="1" spc="-5" dirty="0">
                          <a:latin typeface="Arial"/>
                          <a:cs typeface="Arial"/>
                        </a:rPr>
                        <a:t>Group</a:t>
                      </a:r>
                      <a:endParaRPr sz="1300">
                        <a:latin typeface="Arial"/>
                        <a:cs typeface="Arial"/>
                      </a:endParaRPr>
                    </a:p>
                  </a:txBody>
                  <a:tcPr marL="0" marR="0" marT="5080" marB="0" vert="vert27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tc>
                  <a:txBody>
                    <a:bodyPr/>
                    <a:lstStyle/>
                    <a:p>
                      <a:pPr marL="75565">
                        <a:lnSpc>
                          <a:spcPct val="100000"/>
                        </a:lnSpc>
                        <a:spcBef>
                          <a:spcPts val="330"/>
                        </a:spcBef>
                      </a:pPr>
                      <a:r>
                        <a:rPr sz="1300" b="1" spc="-10" dirty="0">
                          <a:latin typeface="Arial"/>
                          <a:cs typeface="Arial"/>
                        </a:rPr>
                        <a:t>13-19</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tc>
                  <a:txBody>
                    <a:bodyPr/>
                    <a:lstStyle/>
                    <a:p>
                      <a:pPr algn="ctr">
                        <a:lnSpc>
                          <a:spcPct val="100000"/>
                        </a:lnSpc>
                        <a:spcBef>
                          <a:spcPts val="330"/>
                        </a:spcBef>
                      </a:pPr>
                      <a:r>
                        <a:rPr sz="1300" b="1" spc="-5" dirty="0">
                          <a:latin typeface="Arial"/>
                          <a:cs typeface="Arial"/>
                        </a:rPr>
                        <a:t>14</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tc>
                  <a:txBody>
                    <a:bodyPr/>
                    <a:lstStyle/>
                    <a:p>
                      <a:pPr marL="2540" algn="ctr">
                        <a:lnSpc>
                          <a:spcPct val="100000"/>
                        </a:lnSpc>
                        <a:spcBef>
                          <a:spcPts val="330"/>
                        </a:spcBef>
                      </a:pPr>
                      <a:r>
                        <a:rPr sz="1300" b="1" spc="-10" dirty="0">
                          <a:latin typeface="Arial"/>
                          <a:cs typeface="Arial"/>
                        </a:rPr>
                        <a:t>0.3%</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tc>
                  <a:txBody>
                    <a:bodyPr/>
                    <a:lstStyle/>
                    <a:p>
                      <a:pPr algn="ctr">
                        <a:lnSpc>
                          <a:spcPct val="100000"/>
                        </a:lnSpc>
                        <a:spcBef>
                          <a:spcPts val="330"/>
                        </a:spcBef>
                      </a:pPr>
                      <a:r>
                        <a:rPr sz="1300" b="1" spc="-5" dirty="0">
                          <a:latin typeface="Arial"/>
                          <a:cs typeface="Arial"/>
                        </a:rPr>
                        <a:t>13</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tc>
                  <a:txBody>
                    <a:bodyPr/>
                    <a:lstStyle/>
                    <a:p>
                      <a:pPr marL="2540" algn="ctr">
                        <a:lnSpc>
                          <a:spcPct val="100000"/>
                        </a:lnSpc>
                        <a:spcBef>
                          <a:spcPts val="330"/>
                        </a:spcBef>
                      </a:pPr>
                      <a:r>
                        <a:rPr sz="1300" b="1" spc="-10" dirty="0">
                          <a:latin typeface="Arial"/>
                          <a:cs typeface="Arial"/>
                        </a:rPr>
                        <a:t>0.4%</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tc>
                  <a:txBody>
                    <a:bodyPr/>
                    <a:lstStyle/>
                    <a:p>
                      <a:pPr algn="ctr">
                        <a:lnSpc>
                          <a:spcPct val="100000"/>
                        </a:lnSpc>
                        <a:spcBef>
                          <a:spcPts val="330"/>
                        </a:spcBef>
                      </a:pPr>
                      <a:r>
                        <a:rPr sz="1300" b="1" spc="-5" dirty="0">
                          <a:latin typeface="Arial"/>
                          <a:cs typeface="Arial"/>
                        </a:rPr>
                        <a:t>27</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tc>
                  <a:txBody>
                    <a:bodyPr/>
                    <a:lstStyle/>
                    <a:p>
                      <a:pPr marL="2540" algn="ctr">
                        <a:lnSpc>
                          <a:spcPct val="100000"/>
                        </a:lnSpc>
                        <a:spcBef>
                          <a:spcPts val="330"/>
                        </a:spcBef>
                      </a:pPr>
                      <a:r>
                        <a:rPr sz="1300" b="1" spc="-10" dirty="0">
                          <a:latin typeface="Arial"/>
                          <a:cs typeface="Arial"/>
                        </a:rPr>
                        <a:t>0.3%</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extLst>
                  <a:ext uri="{0D108BD9-81ED-4DB2-BD59-A6C34878D82A}">
                    <a16:rowId xmlns:a16="http://schemas.microsoft.com/office/drawing/2014/main" val="10005"/>
                  </a:ext>
                </a:extLst>
              </a:tr>
              <a:tr h="301021">
                <a:tc vMerge="1">
                  <a:txBody>
                    <a:bodyPr/>
                    <a:lstStyle/>
                    <a:p>
                      <a:endParaRPr/>
                    </a:p>
                  </a:txBody>
                  <a:tcPr marL="0" marR="0" marT="5080" marB="0" vert="vert27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tc>
                  <a:txBody>
                    <a:bodyPr/>
                    <a:lstStyle/>
                    <a:p>
                      <a:pPr marL="75565">
                        <a:lnSpc>
                          <a:spcPct val="100000"/>
                        </a:lnSpc>
                        <a:spcBef>
                          <a:spcPts val="330"/>
                        </a:spcBef>
                      </a:pPr>
                      <a:r>
                        <a:rPr sz="1300" b="1" spc="-10" dirty="0">
                          <a:latin typeface="Arial"/>
                          <a:cs typeface="Arial"/>
                        </a:rPr>
                        <a:t>20-29</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tc>
                  <a:txBody>
                    <a:bodyPr/>
                    <a:lstStyle/>
                    <a:p>
                      <a:pPr algn="ctr">
                        <a:lnSpc>
                          <a:spcPct val="100000"/>
                        </a:lnSpc>
                        <a:spcBef>
                          <a:spcPts val="330"/>
                        </a:spcBef>
                      </a:pPr>
                      <a:r>
                        <a:rPr sz="1300" b="1" spc="-10" dirty="0">
                          <a:latin typeface="Arial"/>
                          <a:cs typeface="Arial"/>
                        </a:rPr>
                        <a:t>371</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tc>
                  <a:txBody>
                    <a:bodyPr/>
                    <a:lstStyle/>
                    <a:p>
                      <a:pPr marL="1905" algn="ctr">
                        <a:lnSpc>
                          <a:spcPct val="100000"/>
                        </a:lnSpc>
                        <a:spcBef>
                          <a:spcPts val="330"/>
                        </a:spcBef>
                      </a:pPr>
                      <a:r>
                        <a:rPr sz="1300" b="1" spc="-10" dirty="0">
                          <a:latin typeface="Arial"/>
                          <a:cs typeface="Arial"/>
                        </a:rPr>
                        <a:t>6.8%</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tc>
                  <a:txBody>
                    <a:bodyPr/>
                    <a:lstStyle/>
                    <a:p>
                      <a:pPr algn="ctr">
                        <a:lnSpc>
                          <a:spcPct val="100000"/>
                        </a:lnSpc>
                        <a:spcBef>
                          <a:spcPts val="330"/>
                        </a:spcBef>
                      </a:pPr>
                      <a:r>
                        <a:rPr sz="1300" b="1" spc="-10" dirty="0">
                          <a:latin typeface="Arial"/>
                          <a:cs typeface="Arial"/>
                        </a:rPr>
                        <a:t>121</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tc>
                  <a:txBody>
                    <a:bodyPr/>
                    <a:lstStyle/>
                    <a:p>
                      <a:pPr marL="2540" algn="ctr">
                        <a:lnSpc>
                          <a:spcPct val="100000"/>
                        </a:lnSpc>
                        <a:spcBef>
                          <a:spcPts val="330"/>
                        </a:spcBef>
                      </a:pPr>
                      <a:r>
                        <a:rPr sz="1300" b="1" spc="-10" dirty="0">
                          <a:latin typeface="Arial"/>
                          <a:cs typeface="Arial"/>
                        </a:rPr>
                        <a:t>4.1%</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tc>
                  <a:txBody>
                    <a:bodyPr/>
                    <a:lstStyle/>
                    <a:p>
                      <a:pPr algn="ctr">
                        <a:lnSpc>
                          <a:spcPct val="100000"/>
                        </a:lnSpc>
                        <a:spcBef>
                          <a:spcPts val="330"/>
                        </a:spcBef>
                      </a:pPr>
                      <a:r>
                        <a:rPr sz="1300" b="1" spc="-10" dirty="0">
                          <a:latin typeface="Arial"/>
                          <a:cs typeface="Arial"/>
                        </a:rPr>
                        <a:t>492</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tc>
                  <a:txBody>
                    <a:bodyPr/>
                    <a:lstStyle/>
                    <a:p>
                      <a:pPr marL="1905" algn="ctr">
                        <a:lnSpc>
                          <a:spcPct val="100000"/>
                        </a:lnSpc>
                        <a:spcBef>
                          <a:spcPts val="330"/>
                        </a:spcBef>
                      </a:pPr>
                      <a:r>
                        <a:rPr sz="1300" b="1" spc="-10" dirty="0">
                          <a:latin typeface="Arial"/>
                          <a:cs typeface="Arial"/>
                        </a:rPr>
                        <a:t>5.9%</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extLst>
                  <a:ext uri="{0D108BD9-81ED-4DB2-BD59-A6C34878D82A}">
                    <a16:rowId xmlns:a16="http://schemas.microsoft.com/office/drawing/2014/main" val="10006"/>
                  </a:ext>
                </a:extLst>
              </a:tr>
              <a:tr h="301021">
                <a:tc vMerge="1">
                  <a:txBody>
                    <a:bodyPr/>
                    <a:lstStyle/>
                    <a:p>
                      <a:endParaRPr/>
                    </a:p>
                  </a:txBody>
                  <a:tcPr marL="0" marR="0" marT="5080" marB="0" vert="vert27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tc>
                  <a:txBody>
                    <a:bodyPr/>
                    <a:lstStyle/>
                    <a:p>
                      <a:pPr marL="74930">
                        <a:lnSpc>
                          <a:spcPct val="100000"/>
                        </a:lnSpc>
                        <a:spcBef>
                          <a:spcPts val="330"/>
                        </a:spcBef>
                      </a:pPr>
                      <a:r>
                        <a:rPr sz="1300" b="1" spc="-10" dirty="0">
                          <a:latin typeface="Arial"/>
                          <a:cs typeface="Arial"/>
                        </a:rPr>
                        <a:t>30-39</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tc>
                  <a:txBody>
                    <a:bodyPr/>
                    <a:lstStyle/>
                    <a:p>
                      <a:pPr algn="ctr">
                        <a:lnSpc>
                          <a:spcPct val="100000"/>
                        </a:lnSpc>
                        <a:spcBef>
                          <a:spcPts val="330"/>
                        </a:spcBef>
                      </a:pPr>
                      <a:r>
                        <a:rPr sz="1300" b="1" spc="-10" dirty="0">
                          <a:latin typeface="Arial"/>
                          <a:cs typeface="Arial"/>
                        </a:rPr>
                        <a:t>853</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tc>
                  <a:txBody>
                    <a:bodyPr/>
                    <a:lstStyle/>
                    <a:p>
                      <a:pPr marL="1905" algn="ctr">
                        <a:lnSpc>
                          <a:spcPct val="100000"/>
                        </a:lnSpc>
                        <a:spcBef>
                          <a:spcPts val="330"/>
                        </a:spcBef>
                      </a:pPr>
                      <a:r>
                        <a:rPr sz="1300" b="1" spc="-10" dirty="0">
                          <a:latin typeface="Arial"/>
                          <a:cs typeface="Arial"/>
                        </a:rPr>
                        <a:t>15.5%</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tc>
                  <a:txBody>
                    <a:bodyPr/>
                    <a:lstStyle/>
                    <a:p>
                      <a:pPr algn="ctr">
                        <a:lnSpc>
                          <a:spcPct val="100000"/>
                        </a:lnSpc>
                        <a:spcBef>
                          <a:spcPts val="330"/>
                        </a:spcBef>
                      </a:pPr>
                      <a:r>
                        <a:rPr sz="1300" b="1" spc="-10" dirty="0">
                          <a:latin typeface="Arial"/>
                          <a:cs typeface="Arial"/>
                        </a:rPr>
                        <a:t>358</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tc>
                  <a:txBody>
                    <a:bodyPr/>
                    <a:lstStyle/>
                    <a:p>
                      <a:pPr marL="1905" algn="ctr">
                        <a:lnSpc>
                          <a:spcPct val="100000"/>
                        </a:lnSpc>
                        <a:spcBef>
                          <a:spcPts val="330"/>
                        </a:spcBef>
                      </a:pPr>
                      <a:r>
                        <a:rPr sz="1300" b="1" spc="-10" dirty="0">
                          <a:latin typeface="Arial"/>
                          <a:cs typeface="Arial"/>
                        </a:rPr>
                        <a:t>12.3%</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tc>
                  <a:txBody>
                    <a:bodyPr/>
                    <a:lstStyle/>
                    <a:p>
                      <a:pPr algn="ctr">
                        <a:lnSpc>
                          <a:spcPct val="100000"/>
                        </a:lnSpc>
                        <a:spcBef>
                          <a:spcPts val="330"/>
                        </a:spcBef>
                      </a:pPr>
                      <a:r>
                        <a:rPr sz="1300" b="1" spc="-25" dirty="0">
                          <a:latin typeface="Arial"/>
                          <a:cs typeface="Arial"/>
                        </a:rPr>
                        <a:t>1,211</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tc>
                  <a:txBody>
                    <a:bodyPr/>
                    <a:lstStyle/>
                    <a:p>
                      <a:pPr marL="1905" algn="ctr">
                        <a:lnSpc>
                          <a:spcPct val="100000"/>
                        </a:lnSpc>
                        <a:spcBef>
                          <a:spcPts val="330"/>
                        </a:spcBef>
                      </a:pPr>
                      <a:r>
                        <a:rPr sz="1300" b="1" spc="-10" dirty="0">
                          <a:latin typeface="Arial"/>
                          <a:cs typeface="Arial"/>
                        </a:rPr>
                        <a:t>14.4%</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extLst>
                  <a:ext uri="{0D108BD9-81ED-4DB2-BD59-A6C34878D82A}">
                    <a16:rowId xmlns:a16="http://schemas.microsoft.com/office/drawing/2014/main" val="10007"/>
                  </a:ext>
                </a:extLst>
              </a:tr>
              <a:tr h="301021">
                <a:tc vMerge="1">
                  <a:txBody>
                    <a:bodyPr/>
                    <a:lstStyle/>
                    <a:p>
                      <a:endParaRPr/>
                    </a:p>
                  </a:txBody>
                  <a:tcPr marL="0" marR="0" marT="5080" marB="0" vert="vert27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tc>
                  <a:txBody>
                    <a:bodyPr/>
                    <a:lstStyle/>
                    <a:p>
                      <a:pPr marL="74930">
                        <a:lnSpc>
                          <a:spcPct val="100000"/>
                        </a:lnSpc>
                        <a:spcBef>
                          <a:spcPts val="330"/>
                        </a:spcBef>
                      </a:pPr>
                      <a:r>
                        <a:rPr sz="1300" b="1" spc="-10" dirty="0">
                          <a:latin typeface="Arial"/>
                          <a:cs typeface="Arial"/>
                        </a:rPr>
                        <a:t>40-49</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tc>
                  <a:txBody>
                    <a:bodyPr/>
                    <a:lstStyle/>
                    <a:p>
                      <a:pPr algn="ctr">
                        <a:lnSpc>
                          <a:spcPct val="100000"/>
                        </a:lnSpc>
                        <a:spcBef>
                          <a:spcPts val="330"/>
                        </a:spcBef>
                      </a:pPr>
                      <a:r>
                        <a:rPr sz="1300" b="1" spc="-10" dirty="0">
                          <a:latin typeface="Arial"/>
                          <a:cs typeface="Arial"/>
                        </a:rPr>
                        <a:t>876</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tc>
                  <a:txBody>
                    <a:bodyPr/>
                    <a:lstStyle/>
                    <a:p>
                      <a:pPr marL="1905" algn="ctr">
                        <a:lnSpc>
                          <a:spcPct val="100000"/>
                        </a:lnSpc>
                        <a:spcBef>
                          <a:spcPts val="330"/>
                        </a:spcBef>
                      </a:pPr>
                      <a:r>
                        <a:rPr sz="1300" b="1" spc="-10" dirty="0">
                          <a:latin typeface="Arial"/>
                          <a:cs typeface="Arial"/>
                        </a:rPr>
                        <a:t>16.0%</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tc>
                  <a:txBody>
                    <a:bodyPr/>
                    <a:lstStyle/>
                    <a:p>
                      <a:pPr algn="ctr">
                        <a:lnSpc>
                          <a:spcPct val="100000"/>
                        </a:lnSpc>
                        <a:spcBef>
                          <a:spcPts val="330"/>
                        </a:spcBef>
                      </a:pPr>
                      <a:r>
                        <a:rPr sz="1300" b="1" spc="-10" dirty="0">
                          <a:latin typeface="Arial"/>
                          <a:cs typeface="Arial"/>
                        </a:rPr>
                        <a:t>702</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tc>
                  <a:txBody>
                    <a:bodyPr/>
                    <a:lstStyle/>
                    <a:p>
                      <a:pPr marL="1905" algn="ctr">
                        <a:lnSpc>
                          <a:spcPct val="100000"/>
                        </a:lnSpc>
                        <a:spcBef>
                          <a:spcPts val="330"/>
                        </a:spcBef>
                      </a:pPr>
                      <a:r>
                        <a:rPr sz="1300" b="1" spc="-10" dirty="0">
                          <a:latin typeface="Arial"/>
                          <a:cs typeface="Arial"/>
                        </a:rPr>
                        <a:t>24.0%</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tc>
                  <a:txBody>
                    <a:bodyPr/>
                    <a:lstStyle/>
                    <a:p>
                      <a:pPr algn="ctr">
                        <a:lnSpc>
                          <a:spcPct val="100000"/>
                        </a:lnSpc>
                        <a:spcBef>
                          <a:spcPts val="330"/>
                        </a:spcBef>
                      </a:pPr>
                      <a:r>
                        <a:rPr sz="1300" b="1" spc="-10" dirty="0">
                          <a:latin typeface="Arial"/>
                          <a:cs typeface="Arial"/>
                        </a:rPr>
                        <a:t>1,578</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tc>
                  <a:txBody>
                    <a:bodyPr/>
                    <a:lstStyle/>
                    <a:p>
                      <a:pPr marL="1905" algn="ctr">
                        <a:lnSpc>
                          <a:spcPct val="100000"/>
                        </a:lnSpc>
                        <a:spcBef>
                          <a:spcPts val="330"/>
                        </a:spcBef>
                      </a:pPr>
                      <a:r>
                        <a:rPr sz="1300" b="1" spc="-10" dirty="0">
                          <a:latin typeface="Arial"/>
                          <a:cs typeface="Arial"/>
                        </a:rPr>
                        <a:t>18.8%</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extLst>
                  <a:ext uri="{0D108BD9-81ED-4DB2-BD59-A6C34878D82A}">
                    <a16:rowId xmlns:a16="http://schemas.microsoft.com/office/drawing/2014/main" val="10008"/>
                  </a:ext>
                </a:extLst>
              </a:tr>
              <a:tr h="301023">
                <a:tc vMerge="1">
                  <a:txBody>
                    <a:bodyPr/>
                    <a:lstStyle/>
                    <a:p>
                      <a:endParaRPr/>
                    </a:p>
                  </a:txBody>
                  <a:tcPr marL="0" marR="0" marT="5080" marB="0" vert="vert27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tc>
                  <a:txBody>
                    <a:bodyPr/>
                    <a:lstStyle/>
                    <a:p>
                      <a:pPr marL="75565">
                        <a:lnSpc>
                          <a:spcPct val="100000"/>
                        </a:lnSpc>
                        <a:spcBef>
                          <a:spcPts val="330"/>
                        </a:spcBef>
                      </a:pPr>
                      <a:r>
                        <a:rPr sz="1300" b="1" spc="-10" dirty="0">
                          <a:latin typeface="Arial"/>
                          <a:cs typeface="Arial"/>
                        </a:rPr>
                        <a:t>50+</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330"/>
                        </a:spcBef>
                      </a:pPr>
                      <a:r>
                        <a:rPr sz="1300" b="1" spc="-10" dirty="0">
                          <a:latin typeface="Arial"/>
                          <a:cs typeface="Arial"/>
                        </a:rPr>
                        <a:t>3,375</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540" algn="ctr">
                        <a:lnSpc>
                          <a:spcPct val="100000"/>
                        </a:lnSpc>
                        <a:spcBef>
                          <a:spcPts val="330"/>
                        </a:spcBef>
                      </a:pPr>
                      <a:r>
                        <a:rPr sz="1300" b="1" spc="-10" dirty="0">
                          <a:latin typeface="Arial"/>
                          <a:cs typeface="Arial"/>
                        </a:rPr>
                        <a:t>61.5%</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tc>
                  <a:txBody>
                    <a:bodyPr/>
                    <a:lstStyle/>
                    <a:p>
                      <a:pPr algn="ctr">
                        <a:lnSpc>
                          <a:spcPct val="100000"/>
                        </a:lnSpc>
                        <a:spcBef>
                          <a:spcPts val="330"/>
                        </a:spcBef>
                      </a:pPr>
                      <a:r>
                        <a:rPr sz="1300" b="1" spc="-10" dirty="0">
                          <a:latin typeface="Arial"/>
                          <a:cs typeface="Arial"/>
                        </a:rPr>
                        <a:t>1,727</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540" algn="ctr">
                        <a:lnSpc>
                          <a:spcPct val="100000"/>
                        </a:lnSpc>
                        <a:spcBef>
                          <a:spcPts val="330"/>
                        </a:spcBef>
                      </a:pPr>
                      <a:r>
                        <a:rPr sz="1300" b="1" spc="-10" dirty="0">
                          <a:latin typeface="Arial"/>
                          <a:cs typeface="Arial"/>
                        </a:rPr>
                        <a:t>59.1%</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tc>
                  <a:txBody>
                    <a:bodyPr/>
                    <a:lstStyle/>
                    <a:p>
                      <a:pPr algn="ctr">
                        <a:lnSpc>
                          <a:spcPct val="100000"/>
                        </a:lnSpc>
                        <a:spcBef>
                          <a:spcPts val="330"/>
                        </a:spcBef>
                      </a:pPr>
                      <a:r>
                        <a:rPr sz="1300" b="1" spc="-10" dirty="0">
                          <a:latin typeface="Arial"/>
                          <a:cs typeface="Arial"/>
                        </a:rPr>
                        <a:t>5,102</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tc>
                  <a:txBody>
                    <a:bodyPr/>
                    <a:lstStyle/>
                    <a:p>
                      <a:pPr marL="2540" algn="ctr">
                        <a:lnSpc>
                          <a:spcPct val="100000"/>
                        </a:lnSpc>
                        <a:spcBef>
                          <a:spcPts val="330"/>
                        </a:spcBef>
                      </a:pPr>
                      <a:r>
                        <a:rPr sz="1300" b="1" spc="-10" dirty="0">
                          <a:latin typeface="Arial"/>
                          <a:cs typeface="Arial"/>
                        </a:rPr>
                        <a:t>60.7%</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9"/>
                  </a:ext>
                </a:extLst>
              </a:tr>
              <a:tr h="301021">
                <a:tc rowSpan="6">
                  <a:txBody>
                    <a:bodyPr/>
                    <a:lstStyle/>
                    <a:p>
                      <a:pPr marL="527050" marR="520700" indent="57785">
                        <a:lnSpc>
                          <a:spcPct val="100000"/>
                        </a:lnSpc>
                        <a:spcBef>
                          <a:spcPts val="700"/>
                        </a:spcBef>
                      </a:pPr>
                      <a:r>
                        <a:rPr sz="1300" b="1" spc="-5" dirty="0">
                          <a:latin typeface="Arial"/>
                          <a:cs typeface="Arial"/>
                        </a:rPr>
                        <a:t>Mode of  </a:t>
                      </a:r>
                      <a:r>
                        <a:rPr sz="1300" b="1" dirty="0">
                          <a:latin typeface="Arial"/>
                          <a:cs typeface="Arial"/>
                        </a:rPr>
                        <a:t>E</a:t>
                      </a:r>
                      <a:r>
                        <a:rPr sz="1300" b="1" spc="-5" dirty="0">
                          <a:latin typeface="Arial"/>
                          <a:cs typeface="Arial"/>
                        </a:rPr>
                        <a:t>x</a:t>
                      </a:r>
                      <a:r>
                        <a:rPr sz="1300" b="1" dirty="0">
                          <a:latin typeface="Arial"/>
                          <a:cs typeface="Arial"/>
                        </a:rPr>
                        <a:t>posure</a:t>
                      </a:r>
                      <a:endParaRPr sz="1300">
                        <a:latin typeface="Arial"/>
                        <a:cs typeface="Arial"/>
                      </a:endParaRPr>
                    </a:p>
                  </a:txBody>
                  <a:tcPr marL="0" marR="0" marT="88900" marB="0" vert="vert27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5565">
                        <a:lnSpc>
                          <a:spcPct val="100000"/>
                        </a:lnSpc>
                        <a:spcBef>
                          <a:spcPts val="330"/>
                        </a:spcBef>
                      </a:pPr>
                      <a:r>
                        <a:rPr sz="1300" b="1" dirty="0">
                          <a:latin typeface="Arial"/>
                          <a:cs typeface="Arial"/>
                        </a:rPr>
                        <a:t>MMSC</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330"/>
                        </a:spcBef>
                      </a:pPr>
                      <a:r>
                        <a:rPr sz="1300" b="1" spc="-10" dirty="0">
                          <a:latin typeface="Arial"/>
                          <a:cs typeface="Arial"/>
                        </a:rPr>
                        <a:t>3,185</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540" algn="ctr">
                        <a:lnSpc>
                          <a:spcPct val="100000"/>
                        </a:lnSpc>
                        <a:spcBef>
                          <a:spcPts val="330"/>
                        </a:spcBef>
                      </a:pPr>
                      <a:r>
                        <a:rPr sz="1300" b="1" spc="-10" dirty="0">
                          <a:latin typeface="Arial"/>
                          <a:cs typeface="Arial"/>
                        </a:rPr>
                        <a:t>58.0%</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330"/>
                        </a:spcBef>
                      </a:pPr>
                      <a:r>
                        <a:rPr sz="1300" b="1" dirty="0">
                          <a:latin typeface="Arial"/>
                          <a:cs typeface="Arial"/>
                        </a:rPr>
                        <a:t>0</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540" algn="ctr">
                        <a:lnSpc>
                          <a:spcPct val="100000"/>
                        </a:lnSpc>
                        <a:spcBef>
                          <a:spcPts val="330"/>
                        </a:spcBef>
                      </a:pPr>
                      <a:r>
                        <a:rPr sz="1300" b="1" spc="-10" dirty="0">
                          <a:latin typeface="Arial"/>
                          <a:cs typeface="Arial"/>
                        </a:rPr>
                        <a:t>0.0%</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330"/>
                        </a:spcBef>
                      </a:pPr>
                      <a:r>
                        <a:rPr sz="1300" b="1" spc="-10" dirty="0">
                          <a:latin typeface="Arial"/>
                          <a:cs typeface="Arial"/>
                        </a:rPr>
                        <a:t>3,185</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540" algn="ctr">
                        <a:lnSpc>
                          <a:spcPct val="100000"/>
                        </a:lnSpc>
                        <a:spcBef>
                          <a:spcPts val="330"/>
                        </a:spcBef>
                      </a:pPr>
                      <a:r>
                        <a:rPr sz="1300" b="1" spc="-10" dirty="0">
                          <a:latin typeface="Arial"/>
                          <a:cs typeface="Arial"/>
                        </a:rPr>
                        <a:t>37.9%</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0"/>
                  </a:ext>
                </a:extLst>
              </a:tr>
              <a:tr h="301021">
                <a:tc vMerge="1">
                  <a:txBody>
                    <a:bodyPr/>
                    <a:lstStyle/>
                    <a:p>
                      <a:endParaRPr/>
                    </a:p>
                  </a:txBody>
                  <a:tcPr marL="0" marR="0" marT="88900" marB="0" vert="vert27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930">
                        <a:lnSpc>
                          <a:spcPct val="100000"/>
                        </a:lnSpc>
                        <a:spcBef>
                          <a:spcPts val="330"/>
                        </a:spcBef>
                      </a:pPr>
                      <a:r>
                        <a:rPr sz="1300" b="1" spc="-5" dirty="0">
                          <a:latin typeface="Arial"/>
                          <a:cs typeface="Arial"/>
                        </a:rPr>
                        <a:t>IDU</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330"/>
                        </a:spcBef>
                      </a:pPr>
                      <a:r>
                        <a:rPr sz="1300" b="1" spc="-10" dirty="0">
                          <a:latin typeface="Arial"/>
                          <a:cs typeface="Arial"/>
                        </a:rPr>
                        <a:t>254</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05" algn="ctr">
                        <a:lnSpc>
                          <a:spcPct val="100000"/>
                        </a:lnSpc>
                        <a:spcBef>
                          <a:spcPts val="330"/>
                        </a:spcBef>
                      </a:pPr>
                      <a:r>
                        <a:rPr sz="1300" b="1" spc="-10" dirty="0">
                          <a:latin typeface="Arial"/>
                          <a:cs typeface="Arial"/>
                        </a:rPr>
                        <a:t>4.6%</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330"/>
                        </a:spcBef>
                      </a:pPr>
                      <a:r>
                        <a:rPr sz="1300" b="1" spc="-10" dirty="0">
                          <a:latin typeface="Arial"/>
                          <a:cs typeface="Arial"/>
                        </a:rPr>
                        <a:t>249</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05" algn="ctr">
                        <a:lnSpc>
                          <a:spcPct val="100000"/>
                        </a:lnSpc>
                        <a:spcBef>
                          <a:spcPts val="330"/>
                        </a:spcBef>
                      </a:pPr>
                      <a:r>
                        <a:rPr sz="1300" b="1" spc="-10" dirty="0">
                          <a:latin typeface="Arial"/>
                          <a:cs typeface="Arial"/>
                        </a:rPr>
                        <a:t>8.5%</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330"/>
                        </a:spcBef>
                      </a:pPr>
                      <a:r>
                        <a:rPr sz="1300" b="1" spc="-10" dirty="0">
                          <a:latin typeface="Arial"/>
                          <a:cs typeface="Arial"/>
                        </a:rPr>
                        <a:t>503</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05" algn="ctr">
                        <a:lnSpc>
                          <a:spcPct val="100000"/>
                        </a:lnSpc>
                        <a:spcBef>
                          <a:spcPts val="330"/>
                        </a:spcBef>
                      </a:pPr>
                      <a:r>
                        <a:rPr sz="1300" b="1" spc="-10" dirty="0">
                          <a:latin typeface="Arial"/>
                          <a:cs typeface="Arial"/>
                        </a:rPr>
                        <a:t>6.0%</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1"/>
                  </a:ext>
                </a:extLst>
              </a:tr>
              <a:tr h="301021">
                <a:tc vMerge="1">
                  <a:txBody>
                    <a:bodyPr/>
                    <a:lstStyle/>
                    <a:p>
                      <a:endParaRPr/>
                    </a:p>
                  </a:txBody>
                  <a:tcPr marL="0" marR="0" marT="88900" marB="0" vert="vert27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930">
                        <a:lnSpc>
                          <a:spcPct val="100000"/>
                        </a:lnSpc>
                        <a:spcBef>
                          <a:spcPts val="330"/>
                        </a:spcBef>
                      </a:pPr>
                      <a:r>
                        <a:rPr sz="1300" b="1" dirty="0">
                          <a:latin typeface="Arial"/>
                          <a:cs typeface="Arial"/>
                        </a:rPr>
                        <a:t>MMSC/IDU</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330"/>
                        </a:spcBef>
                      </a:pPr>
                      <a:r>
                        <a:rPr sz="1300" b="1" spc="-10" dirty="0">
                          <a:latin typeface="Arial"/>
                          <a:cs typeface="Arial"/>
                        </a:rPr>
                        <a:t>199</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05" algn="ctr">
                        <a:lnSpc>
                          <a:spcPct val="100000"/>
                        </a:lnSpc>
                        <a:spcBef>
                          <a:spcPts val="330"/>
                        </a:spcBef>
                      </a:pPr>
                      <a:r>
                        <a:rPr sz="1300" b="1" spc="-10" dirty="0">
                          <a:latin typeface="Arial"/>
                          <a:cs typeface="Arial"/>
                        </a:rPr>
                        <a:t>3.6%</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330"/>
                        </a:spcBef>
                      </a:pPr>
                      <a:r>
                        <a:rPr sz="1300" b="1" dirty="0">
                          <a:latin typeface="Arial"/>
                          <a:cs typeface="Arial"/>
                        </a:rPr>
                        <a:t>0</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 algn="ctr">
                        <a:lnSpc>
                          <a:spcPct val="100000"/>
                        </a:lnSpc>
                        <a:spcBef>
                          <a:spcPts val="330"/>
                        </a:spcBef>
                      </a:pPr>
                      <a:r>
                        <a:rPr sz="1300" b="1" spc="-10" dirty="0">
                          <a:latin typeface="Arial"/>
                          <a:cs typeface="Arial"/>
                        </a:rPr>
                        <a:t>0.0%</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330"/>
                        </a:spcBef>
                      </a:pPr>
                      <a:r>
                        <a:rPr sz="1300" b="1" spc="-10" dirty="0">
                          <a:latin typeface="Arial"/>
                          <a:cs typeface="Arial"/>
                        </a:rPr>
                        <a:t>199</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 algn="ctr">
                        <a:lnSpc>
                          <a:spcPct val="100000"/>
                        </a:lnSpc>
                        <a:spcBef>
                          <a:spcPts val="330"/>
                        </a:spcBef>
                      </a:pPr>
                      <a:r>
                        <a:rPr sz="1300" b="1" spc="-10" dirty="0">
                          <a:latin typeface="Arial"/>
                          <a:cs typeface="Arial"/>
                        </a:rPr>
                        <a:t>2.4%</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2"/>
                  </a:ext>
                </a:extLst>
              </a:tr>
              <a:tr h="301021">
                <a:tc vMerge="1">
                  <a:txBody>
                    <a:bodyPr/>
                    <a:lstStyle/>
                    <a:p>
                      <a:endParaRPr/>
                    </a:p>
                  </a:txBody>
                  <a:tcPr marL="0" marR="0" marT="88900" marB="0" vert="vert27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5565">
                        <a:lnSpc>
                          <a:spcPct val="100000"/>
                        </a:lnSpc>
                        <a:spcBef>
                          <a:spcPts val="330"/>
                        </a:spcBef>
                      </a:pPr>
                      <a:r>
                        <a:rPr sz="1300" b="1" spc="-5" dirty="0">
                          <a:latin typeface="Arial"/>
                          <a:cs typeface="Arial"/>
                        </a:rPr>
                        <a:t>Heterosexual</a:t>
                      </a:r>
                      <a:r>
                        <a:rPr sz="1300" b="1" spc="40" dirty="0">
                          <a:latin typeface="Arial"/>
                          <a:cs typeface="Arial"/>
                        </a:rPr>
                        <a:t> </a:t>
                      </a:r>
                      <a:r>
                        <a:rPr sz="1300" b="1" spc="-5" dirty="0">
                          <a:latin typeface="Arial"/>
                          <a:cs typeface="Arial"/>
                        </a:rPr>
                        <a:t>Contact</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330"/>
                        </a:spcBef>
                      </a:pPr>
                      <a:r>
                        <a:rPr sz="1300" b="1" spc="-10" dirty="0">
                          <a:latin typeface="Arial"/>
                          <a:cs typeface="Arial"/>
                        </a:rPr>
                        <a:t>1,764</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540" algn="ctr">
                        <a:lnSpc>
                          <a:spcPct val="100000"/>
                        </a:lnSpc>
                        <a:spcBef>
                          <a:spcPts val="330"/>
                        </a:spcBef>
                      </a:pPr>
                      <a:r>
                        <a:rPr sz="1300" b="1" spc="-10" dirty="0">
                          <a:latin typeface="Arial"/>
                          <a:cs typeface="Arial"/>
                        </a:rPr>
                        <a:t>32.1%</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330"/>
                        </a:spcBef>
                      </a:pPr>
                      <a:r>
                        <a:rPr sz="1300" b="1" spc="-10" dirty="0">
                          <a:latin typeface="Arial"/>
                          <a:cs typeface="Arial"/>
                        </a:rPr>
                        <a:t>2,593</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540" algn="ctr">
                        <a:lnSpc>
                          <a:spcPct val="100000"/>
                        </a:lnSpc>
                        <a:spcBef>
                          <a:spcPts val="330"/>
                        </a:spcBef>
                      </a:pPr>
                      <a:r>
                        <a:rPr sz="1300" b="1" spc="-10" dirty="0">
                          <a:latin typeface="Arial"/>
                          <a:cs typeface="Arial"/>
                        </a:rPr>
                        <a:t>88.8%</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330"/>
                        </a:spcBef>
                      </a:pPr>
                      <a:r>
                        <a:rPr sz="1300" b="1" spc="-10" dirty="0">
                          <a:latin typeface="Arial"/>
                          <a:cs typeface="Arial"/>
                        </a:rPr>
                        <a:t>4,357</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540" algn="ctr">
                        <a:lnSpc>
                          <a:spcPct val="100000"/>
                        </a:lnSpc>
                        <a:spcBef>
                          <a:spcPts val="330"/>
                        </a:spcBef>
                      </a:pPr>
                      <a:r>
                        <a:rPr sz="1300" b="1" spc="-10" dirty="0">
                          <a:latin typeface="Arial"/>
                          <a:cs typeface="Arial"/>
                        </a:rPr>
                        <a:t>51.8%</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3"/>
                  </a:ext>
                </a:extLst>
              </a:tr>
              <a:tr h="301023">
                <a:tc vMerge="1">
                  <a:txBody>
                    <a:bodyPr/>
                    <a:lstStyle/>
                    <a:p>
                      <a:endParaRPr/>
                    </a:p>
                  </a:txBody>
                  <a:tcPr marL="0" marR="0" marT="88900" marB="0" vert="vert27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5565">
                        <a:lnSpc>
                          <a:spcPct val="100000"/>
                        </a:lnSpc>
                        <a:spcBef>
                          <a:spcPts val="330"/>
                        </a:spcBef>
                      </a:pPr>
                      <a:r>
                        <a:rPr sz="1300" b="1" spc="-15" dirty="0">
                          <a:latin typeface="Arial"/>
                          <a:cs typeface="Arial"/>
                        </a:rPr>
                        <a:t>Transgender </a:t>
                      </a:r>
                      <a:r>
                        <a:rPr sz="1300" b="1" spc="-5" dirty="0">
                          <a:latin typeface="Arial"/>
                          <a:cs typeface="Arial"/>
                        </a:rPr>
                        <a:t>Sexual</a:t>
                      </a:r>
                      <a:r>
                        <a:rPr sz="1300" b="1" spc="85" dirty="0">
                          <a:latin typeface="Arial"/>
                          <a:cs typeface="Arial"/>
                        </a:rPr>
                        <a:t> </a:t>
                      </a:r>
                      <a:r>
                        <a:rPr sz="1300" b="1" spc="-5" dirty="0">
                          <a:latin typeface="Arial"/>
                          <a:cs typeface="Arial"/>
                        </a:rPr>
                        <a:t>Contact</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330"/>
                        </a:spcBef>
                      </a:pPr>
                      <a:r>
                        <a:rPr sz="1300" b="1" spc="-5" dirty="0">
                          <a:latin typeface="Arial"/>
                          <a:cs typeface="Arial"/>
                        </a:rPr>
                        <a:t>17</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540" algn="ctr">
                        <a:lnSpc>
                          <a:spcPct val="100000"/>
                        </a:lnSpc>
                        <a:spcBef>
                          <a:spcPts val="330"/>
                        </a:spcBef>
                      </a:pPr>
                      <a:r>
                        <a:rPr sz="1300" b="1" spc="-10" dirty="0">
                          <a:latin typeface="Arial"/>
                          <a:cs typeface="Arial"/>
                        </a:rPr>
                        <a:t>0.3%</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330"/>
                        </a:spcBef>
                      </a:pPr>
                      <a:r>
                        <a:rPr sz="1300" b="1" dirty="0">
                          <a:latin typeface="Arial"/>
                          <a:cs typeface="Arial"/>
                        </a:rPr>
                        <a:t>0</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540" algn="ctr">
                        <a:lnSpc>
                          <a:spcPct val="100000"/>
                        </a:lnSpc>
                        <a:spcBef>
                          <a:spcPts val="330"/>
                        </a:spcBef>
                      </a:pPr>
                      <a:r>
                        <a:rPr sz="1300" b="1" spc="-10" dirty="0">
                          <a:latin typeface="Arial"/>
                          <a:cs typeface="Arial"/>
                        </a:rPr>
                        <a:t>0.0%</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330"/>
                        </a:spcBef>
                      </a:pPr>
                      <a:r>
                        <a:rPr sz="1300" b="1" spc="-5" dirty="0">
                          <a:latin typeface="Arial"/>
                          <a:cs typeface="Arial"/>
                        </a:rPr>
                        <a:t>17</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540" algn="ctr">
                        <a:lnSpc>
                          <a:spcPct val="100000"/>
                        </a:lnSpc>
                        <a:spcBef>
                          <a:spcPts val="330"/>
                        </a:spcBef>
                      </a:pPr>
                      <a:r>
                        <a:rPr sz="1300" b="1" spc="-10" dirty="0">
                          <a:latin typeface="Arial"/>
                          <a:cs typeface="Arial"/>
                        </a:rPr>
                        <a:t>0.2%</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4"/>
                  </a:ext>
                </a:extLst>
              </a:tr>
              <a:tr h="301021">
                <a:tc vMerge="1">
                  <a:txBody>
                    <a:bodyPr/>
                    <a:lstStyle/>
                    <a:p>
                      <a:endParaRPr/>
                    </a:p>
                  </a:txBody>
                  <a:tcPr marL="0" marR="0" marT="88900" marB="0" vert="vert27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5565">
                        <a:lnSpc>
                          <a:spcPct val="100000"/>
                        </a:lnSpc>
                        <a:spcBef>
                          <a:spcPts val="330"/>
                        </a:spcBef>
                      </a:pPr>
                      <a:r>
                        <a:rPr sz="1300" b="1" spc="-5" dirty="0">
                          <a:latin typeface="Arial"/>
                          <a:cs typeface="Arial"/>
                        </a:rPr>
                        <a:t>Other</a:t>
                      </a:r>
                      <a:r>
                        <a:rPr sz="1300" b="1" spc="15" dirty="0">
                          <a:latin typeface="Arial"/>
                          <a:cs typeface="Arial"/>
                        </a:rPr>
                        <a:t> </a:t>
                      </a:r>
                      <a:r>
                        <a:rPr sz="1300" b="1" spc="-5" dirty="0">
                          <a:latin typeface="Arial"/>
                          <a:cs typeface="Arial"/>
                        </a:rPr>
                        <a:t>risk</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330"/>
                        </a:spcBef>
                      </a:pPr>
                      <a:r>
                        <a:rPr sz="1300" b="1" spc="-5" dirty="0">
                          <a:latin typeface="Arial"/>
                          <a:cs typeface="Arial"/>
                        </a:rPr>
                        <a:t>70</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540" algn="ctr">
                        <a:lnSpc>
                          <a:spcPct val="100000"/>
                        </a:lnSpc>
                        <a:spcBef>
                          <a:spcPts val="330"/>
                        </a:spcBef>
                      </a:pPr>
                      <a:r>
                        <a:rPr sz="1300" b="1" spc="-10" dirty="0">
                          <a:latin typeface="Arial"/>
                          <a:cs typeface="Arial"/>
                        </a:rPr>
                        <a:t>1.3%</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330"/>
                        </a:spcBef>
                      </a:pPr>
                      <a:r>
                        <a:rPr sz="1300" b="1" spc="-5" dirty="0">
                          <a:latin typeface="Arial"/>
                          <a:cs typeface="Arial"/>
                        </a:rPr>
                        <a:t>79</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540" algn="ctr">
                        <a:lnSpc>
                          <a:spcPct val="100000"/>
                        </a:lnSpc>
                        <a:spcBef>
                          <a:spcPts val="330"/>
                        </a:spcBef>
                      </a:pPr>
                      <a:r>
                        <a:rPr sz="1300" b="1" spc="-10" dirty="0">
                          <a:latin typeface="Arial"/>
                          <a:cs typeface="Arial"/>
                        </a:rPr>
                        <a:t>2.7%</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330"/>
                        </a:spcBef>
                      </a:pPr>
                      <a:r>
                        <a:rPr sz="1300" b="1" spc="-10" dirty="0">
                          <a:latin typeface="Arial"/>
                          <a:cs typeface="Arial"/>
                        </a:rPr>
                        <a:t>149</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05" algn="ctr">
                        <a:lnSpc>
                          <a:spcPct val="100000"/>
                        </a:lnSpc>
                        <a:spcBef>
                          <a:spcPts val="330"/>
                        </a:spcBef>
                      </a:pPr>
                      <a:r>
                        <a:rPr sz="1300" b="1" spc="-10" dirty="0">
                          <a:latin typeface="Arial"/>
                          <a:cs typeface="Arial"/>
                        </a:rPr>
                        <a:t>1.8%</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5"/>
                  </a:ext>
                </a:extLst>
              </a:tr>
            </a:tbl>
          </a:graphicData>
        </a:graphic>
      </p:graphicFrame>
      <p:sp>
        <p:nvSpPr>
          <p:cNvPr id="23" name="object 23"/>
          <p:cNvSpPr txBox="1">
            <a:spLocks noGrp="1"/>
          </p:cNvSpPr>
          <p:nvPr>
            <p:ph type="title"/>
          </p:nvPr>
        </p:nvSpPr>
        <p:spPr>
          <a:xfrm>
            <a:off x="2263696" y="484413"/>
            <a:ext cx="7718425" cy="513715"/>
          </a:xfrm>
          <a:prstGeom prst="rect">
            <a:avLst/>
          </a:prstGeom>
        </p:spPr>
        <p:txBody>
          <a:bodyPr vert="horz" wrap="square" lIns="0" tIns="13335" rIns="0" bIns="0" rtlCol="0">
            <a:spAutoFit/>
          </a:bodyPr>
          <a:lstStyle/>
          <a:p>
            <a:pPr marL="12700">
              <a:lnSpc>
                <a:spcPct val="100000"/>
              </a:lnSpc>
              <a:spcBef>
                <a:spcPts val="105"/>
              </a:spcBef>
            </a:pPr>
            <a:r>
              <a:rPr sz="3200" b="1" dirty="0">
                <a:solidFill>
                  <a:srgbClr val="000000"/>
                </a:solidFill>
                <a:latin typeface="Arial"/>
                <a:cs typeface="Arial"/>
              </a:rPr>
              <a:t>PWH </a:t>
            </a:r>
            <a:r>
              <a:rPr sz="3200" b="1" i="1" spc="-5" dirty="0">
                <a:latin typeface="Arial"/>
                <a:cs typeface="Arial"/>
              </a:rPr>
              <a:t>Demographics </a:t>
            </a:r>
            <a:r>
              <a:rPr sz="3200" b="1" dirty="0">
                <a:latin typeface="Arial"/>
                <a:cs typeface="Arial"/>
              </a:rPr>
              <a:t>-- </a:t>
            </a:r>
            <a:r>
              <a:rPr sz="3200" b="1" spc="-10" dirty="0">
                <a:latin typeface="Arial"/>
                <a:cs typeface="Arial"/>
              </a:rPr>
              <a:t>2021 </a:t>
            </a:r>
            <a:r>
              <a:rPr sz="3200" b="1" spc="-5" dirty="0">
                <a:latin typeface="Arial"/>
                <a:cs typeface="Arial"/>
              </a:rPr>
              <a:t>Palm</a:t>
            </a:r>
            <a:r>
              <a:rPr sz="3200" b="1" spc="-70" dirty="0">
                <a:latin typeface="Arial"/>
                <a:cs typeface="Arial"/>
              </a:rPr>
              <a:t> </a:t>
            </a:r>
            <a:r>
              <a:rPr sz="3200" b="1" spc="-10" dirty="0">
                <a:latin typeface="Arial"/>
                <a:cs typeface="Arial"/>
              </a:rPr>
              <a:t>Beach</a:t>
            </a:r>
            <a:endParaRPr sz="3200">
              <a:latin typeface="Arial"/>
              <a:cs typeface="Arial"/>
            </a:endParaRPr>
          </a:p>
        </p:txBody>
      </p:sp>
      <p:sp>
        <p:nvSpPr>
          <p:cNvPr id="24" name="object 24"/>
          <p:cNvSpPr txBox="1"/>
          <p:nvPr/>
        </p:nvSpPr>
        <p:spPr>
          <a:xfrm>
            <a:off x="3409693" y="6255322"/>
            <a:ext cx="5107940"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FFFFFF"/>
                </a:solidFill>
                <a:effectLst/>
                <a:uLnTx/>
                <a:uFillTx/>
                <a:latin typeface="Arial"/>
                <a:ea typeface="+mn-ea"/>
                <a:cs typeface="Arial"/>
              </a:rPr>
              <a:t>Rounding may </a:t>
            </a:r>
            <a:r>
              <a:rPr kumimoji="0" sz="1400" b="0" i="0" u="none" strike="noStrike" kern="1200" cap="none" spc="0" normalizeH="0" baseline="0" noProof="0" dirty="0">
                <a:ln>
                  <a:noFill/>
                </a:ln>
                <a:solidFill>
                  <a:srgbClr val="FFFFFF"/>
                </a:solidFill>
                <a:effectLst/>
                <a:uLnTx/>
                <a:uFillTx/>
                <a:latin typeface="Arial"/>
                <a:ea typeface="+mn-ea"/>
                <a:cs typeface="Arial"/>
              </a:rPr>
              <a:t>cause </a:t>
            </a:r>
            <a:r>
              <a:rPr kumimoji="0" sz="1400" b="0" i="0" u="none" strike="noStrike" kern="1200" cap="none" spc="-5" normalizeH="0" baseline="0" noProof="0" dirty="0">
                <a:ln>
                  <a:noFill/>
                </a:ln>
                <a:solidFill>
                  <a:srgbClr val="FFFFFF"/>
                </a:solidFill>
                <a:effectLst/>
                <a:uLnTx/>
                <a:uFillTx/>
                <a:latin typeface="Arial"/>
                <a:ea typeface="+mn-ea"/>
                <a:cs typeface="Arial"/>
              </a:rPr>
              <a:t>percentages </a:t>
            </a:r>
            <a:r>
              <a:rPr kumimoji="0" sz="1400" b="0" i="0" u="none" strike="noStrike" kern="1200" cap="none" spc="0" normalizeH="0" baseline="0" noProof="0" dirty="0">
                <a:ln>
                  <a:noFill/>
                </a:ln>
                <a:solidFill>
                  <a:srgbClr val="FFFFFF"/>
                </a:solidFill>
                <a:effectLst/>
                <a:uLnTx/>
                <a:uFillTx/>
                <a:latin typeface="Arial"/>
                <a:ea typeface="+mn-ea"/>
                <a:cs typeface="Arial"/>
              </a:rPr>
              <a:t>to total </a:t>
            </a:r>
            <a:r>
              <a:rPr kumimoji="0" sz="1400" b="0" i="0" u="none" strike="noStrike" kern="1200" cap="none" spc="-5" normalizeH="0" baseline="0" noProof="0" dirty="0">
                <a:ln>
                  <a:noFill/>
                </a:ln>
                <a:solidFill>
                  <a:srgbClr val="FFFFFF"/>
                </a:solidFill>
                <a:effectLst/>
                <a:uLnTx/>
                <a:uFillTx/>
                <a:latin typeface="Arial"/>
                <a:ea typeface="+mn-ea"/>
                <a:cs typeface="Arial"/>
              </a:rPr>
              <a:t>more or </a:t>
            </a:r>
            <a:r>
              <a:rPr kumimoji="0" sz="1400" b="0" i="0" u="none" strike="noStrike" kern="1200" cap="none" spc="0" normalizeH="0" baseline="0" noProof="0" dirty="0">
                <a:ln>
                  <a:noFill/>
                </a:ln>
                <a:solidFill>
                  <a:srgbClr val="FFFFFF"/>
                </a:solidFill>
                <a:effectLst/>
                <a:uLnTx/>
                <a:uFillTx/>
                <a:latin typeface="Arial"/>
                <a:ea typeface="+mn-ea"/>
                <a:cs typeface="Arial"/>
              </a:rPr>
              <a:t>less than</a:t>
            </a:r>
            <a:r>
              <a:rPr kumimoji="0" sz="1400" b="0" i="0" u="none" strike="noStrike" kern="1200" cap="none" spc="-204" normalizeH="0" baseline="0" noProof="0" dirty="0">
                <a:ln>
                  <a:noFill/>
                </a:ln>
                <a:solidFill>
                  <a:srgbClr val="FFFFFF"/>
                </a:solidFill>
                <a:effectLst/>
                <a:uLnTx/>
                <a:uFillTx/>
                <a:latin typeface="Arial"/>
                <a:ea typeface="+mn-ea"/>
                <a:cs typeface="Arial"/>
              </a:rPr>
              <a:t> </a:t>
            </a:r>
            <a:r>
              <a:rPr kumimoji="0" sz="1400" b="0" i="0" u="none" strike="noStrike" kern="1200" cap="none" spc="-5" normalizeH="0" baseline="0" noProof="0" dirty="0">
                <a:ln>
                  <a:noFill/>
                </a:ln>
                <a:solidFill>
                  <a:srgbClr val="FFFFFF"/>
                </a:solidFill>
                <a:effectLst/>
                <a:uLnTx/>
                <a:uFillTx/>
                <a:latin typeface="Arial"/>
                <a:ea typeface="+mn-ea"/>
                <a:cs typeface="Arial"/>
              </a:rPr>
              <a:t>100.</a:t>
            </a:r>
            <a:endParaRPr kumimoji="0" sz="1400" b="0" i="0" u="none" strike="noStrike" kern="1200" cap="none" spc="0" normalizeH="0" baseline="0" noProof="0">
              <a:ln>
                <a:noFill/>
              </a:ln>
              <a:solidFill>
                <a:prstClr val="black"/>
              </a:solidFill>
              <a:effectLst/>
              <a:uLnTx/>
              <a:uFillTx/>
              <a:latin typeface="Arial"/>
              <a:ea typeface="+mn-ea"/>
              <a:cs typeface="Arial"/>
            </a:endParaRPr>
          </a:p>
        </p:txBody>
      </p:sp>
    </p:spTree>
    <p:extLst>
      <p:ext uri="{BB962C8B-B14F-4D97-AF65-F5344CB8AC3E}">
        <p14:creationId xmlns:p14="http://schemas.microsoft.com/office/powerpoint/2010/main" val="1790488268"/>
      </p:ext>
    </p:extLst>
  </p:cSld>
  <p:clrMapOvr>
    <a:masterClrMapping/>
  </p:clrMapOvr>
  <p:timing>
    <p:tnLst>
      <p:par>
        <p:cTn id="1" dur="indefinite" restart="never" nodeType="tmRoot"/>
      </p:par>
    </p:tn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2345932" y="3088033"/>
            <a:ext cx="2268855" cy="2508250"/>
          </a:xfrm>
          <a:custGeom>
            <a:avLst/>
            <a:gdLst/>
            <a:ahLst/>
            <a:cxnLst/>
            <a:rect l="l" t="t" r="r" b="b"/>
            <a:pathLst>
              <a:path w="2268854" h="2508250">
                <a:moveTo>
                  <a:pt x="1014387" y="0"/>
                </a:moveTo>
                <a:lnTo>
                  <a:pt x="1014387" y="1253858"/>
                </a:lnTo>
                <a:lnTo>
                  <a:pt x="0" y="1990852"/>
                </a:lnTo>
                <a:lnTo>
                  <a:pt x="30216" y="2030746"/>
                </a:lnTo>
                <a:lnTo>
                  <a:pt x="61852" y="2069233"/>
                </a:lnTo>
                <a:lnTo>
                  <a:pt x="94857" y="2106288"/>
                </a:lnTo>
                <a:lnTo>
                  <a:pt x="129181" y="2141885"/>
                </a:lnTo>
                <a:lnTo>
                  <a:pt x="164773" y="2175997"/>
                </a:lnTo>
                <a:lnTo>
                  <a:pt x="201581" y="2208598"/>
                </a:lnTo>
                <a:lnTo>
                  <a:pt x="239556" y="2239664"/>
                </a:lnTo>
                <a:lnTo>
                  <a:pt x="278646" y="2269167"/>
                </a:lnTo>
                <a:lnTo>
                  <a:pt x="318801" y="2297083"/>
                </a:lnTo>
                <a:lnTo>
                  <a:pt x="359970" y="2323385"/>
                </a:lnTo>
                <a:lnTo>
                  <a:pt x="402103" y="2348048"/>
                </a:lnTo>
                <a:lnTo>
                  <a:pt x="445147" y="2371045"/>
                </a:lnTo>
                <a:lnTo>
                  <a:pt x="489054" y="2392351"/>
                </a:lnTo>
                <a:lnTo>
                  <a:pt x="533771" y="2411940"/>
                </a:lnTo>
                <a:lnTo>
                  <a:pt x="579249" y="2429786"/>
                </a:lnTo>
                <a:lnTo>
                  <a:pt x="625436" y="2445863"/>
                </a:lnTo>
                <a:lnTo>
                  <a:pt x="672282" y="2460146"/>
                </a:lnTo>
                <a:lnTo>
                  <a:pt x="719736" y="2472608"/>
                </a:lnTo>
                <a:lnTo>
                  <a:pt x="767747" y="2483224"/>
                </a:lnTo>
                <a:lnTo>
                  <a:pt x="816265" y="2491968"/>
                </a:lnTo>
                <a:lnTo>
                  <a:pt x="865239" y="2498813"/>
                </a:lnTo>
                <a:lnTo>
                  <a:pt x="914617" y="2503735"/>
                </a:lnTo>
                <a:lnTo>
                  <a:pt x="964350" y="2506707"/>
                </a:lnTo>
                <a:lnTo>
                  <a:pt x="1014387" y="2507703"/>
                </a:lnTo>
                <a:lnTo>
                  <a:pt x="1062481" y="2506798"/>
                </a:lnTo>
                <a:lnTo>
                  <a:pt x="1110118" y="2504103"/>
                </a:lnTo>
                <a:lnTo>
                  <a:pt x="1157264" y="2499652"/>
                </a:lnTo>
                <a:lnTo>
                  <a:pt x="1203887" y="2493477"/>
                </a:lnTo>
                <a:lnTo>
                  <a:pt x="1249955" y="2485609"/>
                </a:lnTo>
                <a:lnTo>
                  <a:pt x="1295435" y="2476083"/>
                </a:lnTo>
                <a:lnTo>
                  <a:pt x="1340295" y="2464930"/>
                </a:lnTo>
                <a:lnTo>
                  <a:pt x="1384503" y="2452182"/>
                </a:lnTo>
                <a:lnTo>
                  <a:pt x="1428025" y="2437872"/>
                </a:lnTo>
                <a:lnTo>
                  <a:pt x="1470829" y="2422033"/>
                </a:lnTo>
                <a:lnTo>
                  <a:pt x="1512884" y="2404698"/>
                </a:lnTo>
                <a:lnTo>
                  <a:pt x="1554155" y="2385897"/>
                </a:lnTo>
                <a:lnTo>
                  <a:pt x="1594612" y="2365665"/>
                </a:lnTo>
                <a:lnTo>
                  <a:pt x="1634221" y="2344033"/>
                </a:lnTo>
                <a:lnTo>
                  <a:pt x="1672950" y="2321034"/>
                </a:lnTo>
                <a:lnTo>
                  <a:pt x="1710766" y="2296700"/>
                </a:lnTo>
                <a:lnTo>
                  <a:pt x="1747638" y="2271065"/>
                </a:lnTo>
                <a:lnTo>
                  <a:pt x="1783532" y="2244159"/>
                </a:lnTo>
                <a:lnTo>
                  <a:pt x="1818417" y="2216017"/>
                </a:lnTo>
                <a:lnTo>
                  <a:pt x="1852258" y="2186669"/>
                </a:lnTo>
                <a:lnTo>
                  <a:pt x="1885026" y="2156150"/>
                </a:lnTo>
                <a:lnTo>
                  <a:pt x="1916685" y="2124491"/>
                </a:lnTo>
                <a:lnTo>
                  <a:pt x="1947205" y="2091724"/>
                </a:lnTo>
                <a:lnTo>
                  <a:pt x="1976553" y="2057882"/>
                </a:lnTo>
                <a:lnTo>
                  <a:pt x="2004696" y="2022999"/>
                </a:lnTo>
                <a:lnTo>
                  <a:pt x="2031602" y="1987105"/>
                </a:lnTo>
                <a:lnTo>
                  <a:pt x="2057238" y="1950234"/>
                </a:lnTo>
                <a:lnTo>
                  <a:pt x="2081572" y="1912418"/>
                </a:lnTo>
                <a:lnTo>
                  <a:pt x="2104571" y="1873689"/>
                </a:lnTo>
                <a:lnTo>
                  <a:pt x="2126203" y="1834080"/>
                </a:lnTo>
                <a:lnTo>
                  <a:pt x="2146436" y="1793624"/>
                </a:lnTo>
                <a:lnTo>
                  <a:pt x="2165237" y="1752353"/>
                </a:lnTo>
                <a:lnTo>
                  <a:pt x="2182573" y="1710299"/>
                </a:lnTo>
                <a:lnTo>
                  <a:pt x="2198412" y="1667495"/>
                </a:lnTo>
                <a:lnTo>
                  <a:pt x="2212722" y="1623973"/>
                </a:lnTo>
                <a:lnTo>
                  <a:pt x="2225470" y="1579766"/>
                </a:lnTo>
                <a:lnTo>
                  <a:pt x="2236624" y="1534906"/>
                </a:lnTo>
                <a:lnTo>
                  <a:pt x="2246150" y="1489426"/>
                </a:lnTo>
                <a:lnTo>
                  <a:pt x="2254018" y="1443358"/>
                </a:lnTo>
                <a:lnTo>
                  <a:pt x="2260194" y="1396735"/>
                </a:lnTo>
                <a:lnTo>
                  <a:pt x="2264645" y="1349589"/>
                </a:lnTo>
                <a:lnTo>
                  <a:pt x="2267339" y="1301952"/>
                </a:lnTo>
                <a:lnTo>
                  <a:pt x="2268245" y="1253858"/>
                </a:lnTo>
                <a:lnTo>
                  <a:pt x="2267339" y="1205763"/>
                </a:lnTo>
                <a:lnTo>
                  <a:pt x="2264645" y="1158125"/>
                </a:lnTo>
                <a:lnTo>
                  <a:pt x="2260194" y="1110978"/>
                </a:lnTo>
                <a:lnTo>
                  <a:pt x="2254018" y="1064354"/>
                </a:lnTo>
                <a:lnTo>
                  <a:pt x="2246150" y="1018286"/>
                </a:lnTo>
                <a:lnTo>
                  <a:pt x="2236624" y="972805"/>
                </a:lnTo>
                <a:lnTo>
                  <a:pt x="2225470" y="927945"/>
                </a:lnTo>
                <a:lnTo>
                  <a:pt x="2212722" y="883737"/>
                </a:lnTo>
                <a:lnTo>
                  <a:pt x="2198412" y="840215"/>
                </a:lnTo>
                <a:lnTo>
                  <a:pt x="2182573" y="797410"/>
                </a:lnTo>
                <a:lnTo>
                  <a:pt x="2165237" y="755355"/>
                </a:lnTo>
                <a:lnTo>
                  <a:pt x="2146436" y="714084"/>
                </a:lnTo>
                <a:lnTo>
                  <a:pt x="2126203" y="673627"/>
                </a:lnTo>
                <a:lnTo>
                  <a:pt x="2104571" y="634018"/>
                </a:lnTo>
                <a:lnTo>
                  <a:pt x="2081572" y="595289"/>
                </a:lnTo>
                <a:lnTo>
                  <a:pt x="2057238" y="557472"/>
                </a:lnTo>
                <a:lnTo>
                  <a:pt x="2031602" y="520601"/>
                </a:lnTo>
                <a:lnTo>
                  <a:pt x="2004696" y="484707"/>
                </a:lnTo>
                <a:lnTo>
                  <a:pt x="1976553" y="449823"/>
                </a:lnTo>
                <a:lnTo>
                  <a:pt x="1947205" y="415981"/>
                </a:lnTo>
                <a:lnTo>
                  <a:pt x="1916685" y="383214"/>
                </a:lnTo>
                <a:lnTo>
                  <a:pt x="1885026" y="351554"/>
                </a:lnTo>
                <a:lnTo>
                  <a:pt x="1852258" y="321035"/>
                </a:lnTo>
                <a:lnTo>
                  <a:pt x="1818417" y="291687"/>
                </a:lnTo>
                <a:lnTo>
                  <a:pt x="1783532" y="263545"/>
                </a:lnTo>
                <a:lnTo>
                  <a:pt x="1747638" y="236639"/>
                </a:lnTo>
                <a:lnTo>
                  <a:pt x="1710766" y="211003"/>
                </a:lnTo>
                <a:lnTo>
                  <a:pt x="1672950" y="186670"/>
                </a:lnTo>
                <a:lnTo>
                  <a:pt x="1634221" y="163670"/>
                </a:lnTo>
                <a:lnTo>
                  <a:pt x="1594612" y="142038"/>
                </a:lnTo>
                <a:lnTo>
                  <a:pt x="1554155" y="121806"/>
                </a:lnTo>
                <a:lnTo>
                  <a:pt x="1512884" y="103006"/>
                </a:lnTo>
                <a:lnTo>
                  <a:pt x="1470829" y="85670"/>
                </a:lnTo>
                <a:lnTo>
                  <a:pt x="1428025" y="69831"/>
                </a:lnTo>
                <a:lnTo>
                  <a:pt x="1384503" y="55521"/>
                </a:lnTo>
                <a:lnTo>
                  <a:pt x="1340295" y="42773"/>
                </a:lnTo>
                <a:lnTo>
                  <a:pt x="1295435" y="31620"/>
                </a:lnTo>
                <a:lnTo>
                  <a:pt x="1249955" y="22093"/>
                </a:lnTo>
                <a:lnTo>
                  <a:pt x="1203887" y="14226"/>
                </a:lnTo>
                <a:lnTo>
                  <a:pt x="1157264" y="8051"/>
                </a:lnTo>
                <a:lnTo>
                  <a:pt x="1110118" y="3599"/>
                </a:lnTo>
                <a:lnTo>
                  <a:pt x="1062481" y="905"/>
                </a:lnTo>
                <a:lnTo>
                  <a:pt x="1014387"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p:nvPr/>
        </p:nvSpPr>
        <p:spPr>
          <a:xfrm>
            <a:off x="2106379" y="3088029"/>
            <a:ext cx="1254125" cy="1991360"/>
          </a:xfrm>
          <a:custGeom>
            <a:avLst/>
            <a:gdLst/>
            <a:ahLst/>
            <a:cxnLst/>
            <a:rect l="l" t="t" r="r" b="b"/>
            <a:pathLst>
              <a:path w="1254125" h="1991360">
                <a:moveTo>
                  <a:pt x="1253937" y="0"/>
                </a:moveTo>
                <a:lnTo>
                  <a:pt x="1204379" y="979"/>
                </a:lnTo>
                <a:lnTo>
                  <a:pt x="1155034" y="3906"/>
                </a:lnTo>
                <a:lnTo>
                  <a:pt x="1105956" y="8762"/>
                </a:lnTo>
                <a:lnTo>
                  <a:pt x="1057200" y="15530"/>
                </a:lnTo>
                <a:lnTo>
                  <a:pt x="1008820" y="24193"/>
                </a:lnTo>
                <a:lnTo>
                  <a:pt x="960869" y="34732"/>
                </a:lnTo>
                <a:lnTo>
                  <a:pt x="913403" y="47131"/>
                </a:lnTo>
                <a:lnTo>
                  <a:pt x="866476" y="61371"/>
                </a:lnTo>
                <a:lnTo>
                  <a:pt x="820141" y="77435"/>
                </a:lnTo>
                <a:lnTo>
                  <a:pt x="774453" y="95305"/>
                </a:lnTo>
                <a:lnTo>
                  <a:pt x="729465" y="114963"/>
                </a:lnTo>
                <a:lnTo>
                  <a:pt x="685234" y="136393"/>
                </a:lnTo>
                <a:lnTo>
                  <a:pt x="641811" y="159577"/>
                </a:lnTo>
                <a:lnTo>
                  <a:pt x="599253" y="184496"/>
                </a:lnTo>
                <a:lnTo>
                  <a:pt x="557612" y="211133"/>
                </a:lnTo>
                <a:lnTo>
                  <a:pt x="516943" y="239471"/>
                </a:lnTo>
                <a:lnTo>
                  <a:pt x="478566" y="268472"/>
                </a:lnTo>
                <a:lnTo>
                  <a:pt x="441610" y="298651"/>
                </a:lnTo>
                <a:lnTo>
                  <a:pt x="406084" y="329964"/>
                </a:lnTo>
                <a:lnTo>
                  <a:pt x="371995" y="362364"/>
                </a:lnTo>
                <a:lnTo>
                  <a:pt x="339349" y="395807"/>
                </a:lnTo>
                <a:lnTo>
                  <a:pt x="308154" y="430246"/>
                </a:lnTo>
                <a:lnTo>
                  <a:pt x="278417" y="465637"/>
                </a:lnTo>
                <a:lnTo>
                  <a:pt x="250145" y="501934"/>
                </a:lnTo>
                <a:lnTo>
                  <a:pt x="223346" y="539092"/>
                </a:lnTo>
                <a:lnTo>
                  <a:pt x="198026" y="577065"/>
                </a:lnTo>
                <a:lnTo>
                  <a:pt x="174194" y="615809"/>
                </a:lnTo>
                <a:lnTo>
                  <a:pt x="151855" y="655278"/>
                </a:lnTo>
                <a:lnTo>
                  <a:pt x="131017" y="695425"/>
                </a:lnTo>
                <a:lnTo>
                  <a:pt x="111687" y="736207"/>
                </a:lnTo>
                <a:lnTo>
                  <a:pt x="93874" y="777578"/>
                </a:lnTo>
                <a:lnTo>
                  <a:pt x="77582" y="819492"/>
                </a:lnTo>
                <a:lnTo>
                  <a:pt x="62821" y="861904"/>
                </a:lnTo>
                <a:lnTo>
                  <a:pt x="49597" y="904769"/>
                </a:lnTo>
                <a:lnTo>
                  <a:pt x="37917" y="948041"/>
                </a:lnTo>
                <a:lnTo>
                  <a:pt x="27788" y="991676"/>
                </a:lnTo>
                <a:lnTo>
                  <a:pt x="19218" y="1035626"/>
                </a:lnTo>
                <a:lnTo>
                  <a:pt x="12214" y="1079848"/>
                </a:lnTo>
                <a:lnTo>
                  <a:pt x="6783" y="1124296"/>
                </a:lnTo>
                <a:lnTo>
                  <a:pt x="2932" y="1168925"/>
                </a:lnTo>
                <a:lnTo>
                  <a:pt x="669" y="1213688"/>
                </a:lnTo>
                <a:lnTo>
                  <a:pt x="0" y="1258542"/>
                </a:lnTo>
                <a:lnTo>
                  <a:pt x="932" y="1303440"/>
                </a:lnTo>
                <a:lnTo>
                  <a:pt x="3474" y="1348337"/>
                </a:lnTo>
                <a:lnTo>
                  <a:pt x="7631" y="1393188"/>
                </a:lnTo>
                <a:lnTo>
                  <a:pt x="13412" y="1437948"/>
                </a:lnTo>
                <a:lnTo>
                  <a:pt x="20824" y="1482570"/>
                </a:lnTo>
                <a:lnTo>
                  <a:pt x="29873" y="1527010"/>
                </a:lnTo>
                <a:lnTo>
                  <a:pt x="40566" y="1571223"/>
                </a:lnTo>
                <a:lnTo>
                  <a:pt x="52912" y="1615163"/>
                </a:lnTo>
                <a:lnTo>
                  <a:pt x="66917" y="1658784"/>
                </a:lnTo>
                <a:lnTo>
                  <a:pt x="82589" y="1702041"/>
                </a:lnTo>
                <a:lnTo>
                  <a:pt x="99933" y="1744890"/>
                </a:lnTo>
                <a:lnTo>
                  <a:pt x="118959" y="1787284"/>
                </a:lnTo>
                <a:lnTo>
                  <a:pt x="139673" y="1829178"/>
                </a:lnTo>
                <a:lnTo>
                  <a:pt x="162081" y="1870528"/>
                </a:lnTo>
                <a:lnTo>
                  <a:pt x="186192" y="1911287"/>
                </a:lnTo>
                <a:lnTo>
                  <a:pt x="212013" y="1951410"/>
                </a:lnTo>
                <a:lnTo>
                  <a:pt x="239550" y="1990852"/>
                </a:lnTo>
                <a:lnTo>
                  <a:pt x="1253937" y="1253858"/>
                </a:lnTo>
                <a:lnTo>
                  <a:pt x="1253937" y="0"/>
                </a:lnTo>
                <a:close/>
              </a:path>
            </a:pathLst>
          </a:custGeom>
          <a:solidFill>
            <a:srgbClr val="F4B18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2106379" y="3088029"/>
            <a:ext cx="1254125" cy="1991360"/>
          </a:xfrm>
          <a:custGeom>
            <a:avLst/>
            <a:gdLst/>
            <a:ahLst/>
            <a:cxnLst/>
            <a:rect l="l" t="t" r="r" b="b"/>
            <a:pathLst>
              <a:path w="1254125" h="1991360">
                <a:moveTo>
                  <a:pt x="239550" y="1990852"/>
                </a:moveTo>
                <a:lnTo>
                  <a:pt x="212013" y="1951410"/>
                </a:lnTo>
                <a:lnTo>
                  <a:pt x="186192" y="1911287"/>
                </a:lnTo>
                <a:lnTo>
                  <a:pt x="162081" y="1870528"/>
                </a:lnTo>
                <a:lnTo>
                  <a:pt x="139673" y="1829178"/>
                </a:lnTo>
                <a:lnTo>
                  <a:pt x="118959" y="1787284"/>
                </a:lnTo>
                <a:lnTo>
                  <a:pt x="99933" y="1744890"/>
                </a:lnTo>
                <a:lnTo>
                  <a:pt x="82589" y="1702041"/>
                </a:lnTo>
                <a:lnTo>
                  <a:pt x="66917" y="1658784"/>
                </a:lnTo>
                <a:lnTo>
                  <a:pt x="52912" y="1615163"/>
                </a:lnTo>
                <a:lnTo>
                  <a:pt x="40566" y="1571223"/>
                </a:lnTo>
                <a:lnTo>
                  <a:pt x="29873" y="1527010"/>
                </a:lnTo>
                <a:lnTo>
                  <a:pt x="20824" y="1482570"/>
                </a:lnTo>
                <a:lnTo>
                  <a:pt x="13412" y="1437948"/>
                </a:lnTo>
                <a:lnTo>
                  <a:pt x="7631" y="1393188"/>
                </a:lnTo>
                <a:lnTo>
                  <a:pt x="3474" y="1348337"/>
                </a:lnTo>
                <a:lnTo>
                  <a:pt x="932" y="1303440"/>
                </a:lnTo>
                <a:lnTo>
                  <a:pt x="0" y="1258542"/>
                </a:lnTo>
                <a:lnTo>
                  <a:pt x="669" y="1213688"/>
                </a:lnTo>
                <a:lnTo>
                  <a:pt x="2932" y="1168925"/>
                </a:lnTo>
                <a:lnTo>
                  <a:pt x="6783" y="1124296"/>
                </a:lnTo>
                <a:lnTo>
                  <a:pt x="12214" y="1079848"/>
                </a:lnTo>
                <a:lnTo>
                  <a:pt x="19218" y="1035626"/>
                </a:lnTo>
                <a:lnTo>
                  <a:pt x="27788" y="991676"/>
                </a:lnTo>
                <a:lnTo>
                  <a:pt x="37917" y="948041"/>
                </a:lnTo>
                <a:lnTo>
                  <a:pt x="49597" y="904769"/>
                </a:lnTo>
                <a:lnTo>
                  <a:pt x="62821" y="861904"/>
                </a:lnTo>
                <a:lnTo>
                  <a:pt x="77582" y="819492"/>
                </a:lnTo>
                <a:lnTo>
                  <a:pt x="93874" y="777578"/>
                </a:lnTo>
                <a:lnTo>
                  <a:pt x="111687" y="736207"/>
                </a:lnTo>
                <a:lnTo>
                  <a:pt x="131017" y="695425"/>
                </a:lnTo>
                <a:lnTo>
                  <a:pt x="151855" y="655278"/>
                </a:lnTo>
                <a:lnTo>
                  <a:pt x="174194" y="615809"/>
                </a:lnTo>
                <a:lnTo>
                  <a:pt x="198026" y="577065"/>
                </a:lnTo>
                <a:lnTo>
                  <a:pt x="223346" y="539092"/>
                </a:lnTo>
                <a:lnTo>
                  <a:pt x="250145" y="501934"/>
                </a:lnTo>
                <a:lnTo>
                  <a:pt x="278417" y="465637"/>
                </a:lnTo>
                <a:lnTo>
                  <a:pt x="308154" y="430246"/>
                </a:lnTo>
                <a:lnTo>
                  <a:pt x="339349" y="395807"/>
                </a:lnTo>
                <a:lnTo>
                  <a:pt x="371995" y="362364"/>
                </a:lnTo>
                <a:lnTo>
                  <a:pt x="406084" y="329964"/>
                </a:lnTo>
                <a:lnTo>
                  <a:pt x="441610" y="298651"/>
                </a:lnTo>
                <a:lnTo>
                  <a:pt x="478566" y="268472"/>
                </a:lnTo>
                <a:lnTo>
                  <a:pt x="516943" y="239471"/>
                </a:lnTo>
                <a:lnTo>
                  <a:pt x="557612" y="211133"/>
                </a:lnTo>
                <a:lnTo>
                  <a:pt x="599253" y="184496"/>
                </a:lnTo>
                <a:lnTo>
                  <a:pt x="641811" y="159577"/>
                </a:lnTo>
                <a:lnTo>
                  <a:pt x="685234" y="136393"/>
                </a:lnTo>
                <a:lnTo>
                  <a:pt x="729465" y="114963"/>
                </a:lnTo>
                <a:lnTo>
                  <a:pt x="774453" y="95305"/>
                </a:lnTo>
                <a:lnTo>
                  <a:pt x="820141" y="77435"/>
                </a:lnTo>
                <a:lnTo>
                  <a:pt x="866476" y="61371"/>
                </a:lnTo>
                <a:lnTo>
                  <a:pt x="913403" y="47131"/>
                </a:lnTo>
                <a:lnTo>
                  <a:pt x="960869" y="34732"/>
                </a:lnTo>
                <a:lnTo>
                  <a:pt x="1008820" y="24193"/>
                </a:lnTo>
                <a:lnTo>
                  <a:pt x="1057200" y="15530"/>
                </a:lnTo>
                <a:lnTo>
                  <a:pt x="1105956" y="8762"/>
                </a:lnTo>
                <a:lnTo>
                  <a:pt x="1155034" y="3906"/>
                </a:lnTo>
                <a:lnTo>
                  <a:pt x="1204379" y="979"/>
                </a:lnTo>
                <a:lnTo>
                  <a:pt x="1253937" y="0"/>
                </a:lnTo>
                <a:lnTo>
                  <a:pt x="1253937" y="1253858"/>
                </a:lnTo>
                <a:lnTo>
                  <a:pt x="239550" y="1990852"/>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txBox="1"/>
          <p:nvPr/>
        </p:nvSpPr>
        <p:spPr>
          <a:xfrm>
            <a:off x="3838817" y="4569165"/>
            <a:ext cx="55499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0" u="none" strike="noStrike" kern="1200" cap="none" spc="-5" normalizeH="0" baseline="0" noProof="0" dirty="0">
                <a:ln>
                  <a:noFill/>
                </a:ln>
                <a:solidFill>
                  <a:srgbClr val="E7E6E6"/>
                </a:solidFill>
                <a:effectLst/>
                <a:uLnTx/>
                <a:uFillTx/>
                <a:latin typeface="Calibri"/>
                <a:ea typeface="+mn-ea"/>
                <a:cs typeface="Calibri"/>
              </a:rPr>
              <a:t>65%</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6" name="object 6"/>
          <p:cNvSpPr txBox="1"/>
          <p:nvPr/>
        </p:nvSpPr>
        <p:spPr>
          <a:xfrm>
            <a:off x="2314817" y="3692865"/>
            <a:ext cx="55499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0" u="none" strike="noStrike" kern="1200" cap="none" spc="-5" normalizeH="0" baseline="0" noProof="0" dirty="0">
                <a:ln>
                  <a:noFill/>
                </a:ln>
                <a:solidFill>
                  <a:srgbClr val="3E3E3E"/>
                </a:solidFill>
                <a:effectLst/>
                <a:uLnTx/>
                <a:uFillTx/>
                <a:latin typeface="Calibri"/>
                <a:ea typeface="+mn-ea"/>
                <a:cs typeface="Calibri"/>
              </a:rPr>
              <a:t>35%</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7" name="object 7"/>
          <p:cNvSpPr txBox="1"/>
          <p:nvPr/>
        </p:nvSpPr>
        <p:spPr>
          <a:xfrm>
            <a:off x="4469066" y="3445245"/>
            <a:ext cx="549910"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prstClr val="black"/>
                </a:solidFill>
                <a:effectLst/>
                <a:uLnTx/>
                <a:uFillTx/>
                <a:latin typeface="Calibri"/>
                <a:ea typeface="+mn-ea"/>
                <a:cs typeface="Calibri"/>
              </a:rPr>
              <a:t>Ma</a:t>
            </a:r>
            <a:r>
              <a:rPr kumimoji="0" sz="2000" b="0" i="0" u="none" strike="noStrike" kern="1200" cap="none" spc="-5" normalizeH="0" baseline="0" noProof="0" dirty="0">
                <a:ln>
                  <a:noFill/>
                </a:ln>
                <a:solidFill>
                  <a:prstClr val="black"/>
                </a:solidFill>
                <a:effectLst/>
                <a:uLnTx/>
                <a:uFillTx/>
                <a:latin typeface="Calibri"/>
                <a:ea typeface="+mn-ea"/>
                <a:cs typeface="Calibri"/>
              </a:rPr>
              <a:t>l</a:t>
            </a:r>
            <a:r>
              <a:rPr kumimoji="0" sz="2000" b="0" i="0" u="none" strike="noStrike" kern="1200" cap="none" spc="0" normalizeH="0" baseline="0" noProof="0" dirty="0">
                <a:ln>
                  <a:noFill/>
                </a:ln>
                <a:solidFill>
                  <a:prstClr val="black"/>
                </a:solidFill>
                <a:effectLst/>
                <a:uLnTx/>
                <a:uFillTx/>
                <a:latin typeface="Calibri"/>
                <a:ea typeface="+mn-ea"/>
                <a:cs typeface="Calibri"/>
              </a:rPr>
              <a:t>e</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8" name="object 8"/>
          <p:cNvSpPr/>
          <p:nvPr/>
        </p:nvSpPr>
        <p:spPr>
          <a:xfrm>
            <a:off x="7732362" y="3042734"/>
            <a:ext cx="2485390" cy="2406650"/>
          </a:xfrm>
          <a:custGeom>
            <a:avLst/>
            <a:gdLst/>
            <a:ahLst/>
            <a:cxnLst/>
            <a:rect l="l" t="t" r="r" b="b"/>
            <a:pathLst>
              <a:path w="2485390" h="2406650">
                <a:moveTo>
                  <a:pt x="1242204" y="2406432"/>
                </a:moveTo>
                <a:lnTo>
                  <a:pt x="1193409" y="2405521"/>
                </a:lnTo>
                <a:lnTo>
                  <a:pt x="1145080" y="2402808"/>
                </a:lnTo>
                <a:lnTo>
                  <a:pt x="1097251" y="2398327"/>
                </a:lnTo>
                <a:lnTo>
                  <a:pt x="1049958" y="2392111"/>
                </a:lnTo>
                <a:lnTo>
                  <a:pt x="1003237" y="2384192"/>
                </a:lnTo>
                <a:lnTo>
                  <a:pt x="957123" y="2374605"/>
                </a:lnTo>
                <a:lnTo>
                  <a:pt x="911651" y="2363382"/>
                </a:lnTo>
                <a:lnTo>
                  <a:pt x="866856" y="2350556"/>
                </a:lnTo>
                <a:lnTo>
                  <a:pt x="822774" y="2336160"/>
                </a:lnTo>
                <a:lnTo>
                  <a:pt x="779441" y="2320227"/>
                </a:lnTo>
                <a:lnTo>
                  <a:pt x="736890" y="2302790"/>
                </a:lnTo>
                <a:lnTo>
                  <a:pt x="695159" y="2283883"/>
                </a:lnTo>
                <a:lnTo>
                  <a:pt x="654282" y="2263538"/>
                </a:lnTo>
                <a:lnTo>
                  <a:pt x="614295" y="2241789"/>
                </a:lnTo>
                <a:lnTo>
                  <a:pt x="575232" y="2218668"/>
                </a:lnTo>
                <a:lnTo>
                  <a:pt x="537129" y="2194209"/>
                </a:lnTo>
                <a:lnTo>
                  <a:pt x="500022" y="2168444"/>
                </a:lnTo>
                <a:lnTo>
                  <a:pt x="463946" y="2141407"/>
                </a:lnTo>
                <a:lnTo>
                  <a:pt x="428937" y="2113131"/>
                </a:lnTo>
                <a:lnTo>
                  <a:pt x="395028" y="2083648"/>
                </a:lnTo>
                <a:lnTo>
                  <a:pt x="362257" y="2052992"/>
                </a:lnTo>
                <a:lnTo>
                  <a:pt x="330658" y="2021197"/>
                </a:lnTo>
                <a:lnTo>
                  <a:pt x="300266" y="1988294"/>
                </a:lnTo>
                <a:lnTo>
                  <a:pt x="271118" y="1954317"/>
                </a:lnTo>
                <a:lnTo>
                  <a:pt x="243247" y="1919299"/>
                </a:lnTo>
                <a:lnTo>
                  <a:pt x="216690" y="1883274"/>
                </a:lnTo>
                <a:lnTo>
                  <a:pt x="191482" y="1846273"/>
                </a:lnTo>
                <a:lnTo>
                  <a:pt x="167659" y="1808331"/>
                </a:lnTo>
                <a:lnTo>
                  <a:pt x="145255" y="1769480"/>
                </a:lnTo>
                <a:lnTo>
                  <a:pt x="124306" y="1729754"/>
                </a:lnTo>
                <a:lnTo>
                  <a:pt x="104847" y="1689184"/>
                </a:lnTo>
                <a:lnTo>
                  <a:pt x="86914" y="1647806"/>
                </a:lnTo>
                <a:lnTo>
                  <a:pt x="70542" y="1605651"/>
                </a:lnTo>
                <a:lnTo>
                  <a:pt x="55766" y="1562752"/>
                </a:lnTo>
                <a:lnTo>
                  <a:pt x="42622" y="1519143"/>
                </a:lnTo>
                <a:lnTo>
                  <a:pt x="31144" y="1474857"/>
                </a:lnTo>
                <a:lnTo>
                  <a:pt x="21369" y="1429927"/>
                </a:lnTo>
                <a:lnTo>
                  <a:pt x="13332" y="1384385"/>
                </a:lnTo>
                <a:lnTo>
                  <a:pt x="7068" y="1338265"/>
                </a:lnTo>
                <a:lnTo>
                  <a:pt x="2612" y="1291600"/>
                </a:lnTo>
                <a:lnTo>
                  <a:pt x="0" y="1244423"/>
                </a:lnTo>
                <a:lnTo>
                  <a:pt x="1242204" y="1203216"/>
                </a:lnTo>
                <a:lnTo>
                  <a:pt x="1242204" y="0"/>
                </a:lnTo>
                <a:lnTo>
                  <a:pt x="1291010" y="910"/>
                </a:lnTo>
                <a:lnTo>
                  <a:pt x="1339339" y="3620"/>
                </a:lnTo>
                <a:lnTo>
                  <a:pt x="1387156" y="8094"/>
                </a:lnTo>
                <a:lnTo>
                  <a:pt x="1434428" y="14301"/>
                </a:lnTo>
                <a:lnTo>
                  <a:pt x="1481120" y="22207"/>
                </a:lnTo>
                <a:lnTo>
                  <a:pt x="1527197" y="31777"/>
                </a:lnTo>
                <a:lnTo>
                  <a:pt x="1572625" y="42980"/>
                </a:lnTo>
                <a:lnTo>
                  <a:pt x="1617369" y="55780"/>
                </a:lnTo>
                <a:lnTo>
                  <a:pt x="1661394" y="70145"/>
                </a:lnTo>
                <a:lnTo>
                  <a:pt x="1704667" y="86042"/>
                </a:lnTo>
                <a:lnTo>
                  <a:pt x="1747152" y="103437"/>
                </a:lnTo>
                <a:lnTo>
                  <a:pt x="1788815" y="122296"/>
                </a:lnTo>
                <a:lnTo>
                  <a:pt x="1829621" y="142586"/>
                </a:lnTo>
                <a:lnTo>
                  <a:pt x="1869536" y="164274"/>
                </a:lnTo>
                <a:lnTo>
                  <a:pt x="1908526" y="187326"/>
                </a:lnTo>
                <a:lnTo>
                  <a:pt x="1946555" y="211709"/>
                </a:lnTo>
                <a:lnTo>
                  <a:pt x="1983590" y="237389"/>
                </a:lnTo>
                <a:lnTo>
                  <a:pt x="2019596" y="264333"/>
                </a:lnTo>
                <a:lnTo>
                  <a:pt x="2054537" y="292507"/>
                </a:lnTo>
                <a:lnTo>
                  <a:pt x="2088380" y="321878"/>
                </a:lnTo>
                <a:lnTo>
                  <a:pt x="2121091" y="352413"/>
                </a:lnTo>
                <a:lnTo>
                  <a:pt x="2152634" y="384079"/>
                </a:lnTo>
                <a:lnTo>
                  <a:pt x="2182975" y="416840"/>
                </a:lnTo>
                <a:lnTo>
                  <a:pt x="2212079" y="450665"/>
                </a:lnTo>
                <a:lnTo>
                  <a:pt x="2239913" y="485520"/>
                </a:lnTo>
                <a:lnTo>
                  <a:pt x="2266440" y="521372"/>
                </a:lnTo>
                <a:lnTo>
                  <a:pt x="2291628" y="558186"/>
                </a:lnTo>
                <a:lnTo>
                  <a:pt x="2315441" y="595930"/>
                </a:lnTo>
                <a:lnTo>
                  <a:pt x="2337845" y="634569"/>
                </a:lnTo>
                <a:lnTo>
                  <a:pt x="2358805" y="674072"/>
                </a:lnTo>
                <a:lnTo>
                  <a:pt x="2378286" y="714404"/>
                </a:lnTo>
                <a:lnTo>
                  <a:pt x="2396255" y="755531"/>
                </a:lnTo>
                <a:lnTo>
                  <a:pt x="2412676" y="797421"/>
                </a:lnTo>
                <a:lnTo>
                  <a:pt x="2427516" y="840039"/>
                </a:lnTo>
                <a:lnTo>
                  <a:pt x="2440739" y="883353"/>
                </a:lnTo>
                <a:lnTo>
                  <a:pt x="2452311" y="927330"/>
                </a:lnTo>
                <a:lnTo>
                  <a:pt x="2462197" y="971934"/>
                </a:lnTo>
                <a:lnTo>
                  <a:pt x="2470364" y="1017134"/>
                </a:lnTo>
                <a:lnTo>
                  <a:pt x="2476776" y="1062896"/>
                </a:lnTo>
                <a:lnTo>
                  <a:pt x="2481398" y="1109185"/>
                </a:lnTo>
                <a:lnTo>
                  <a:pt x="2484197" y="1155970"/>
                </a:lnTo>
                <a:lnTo>
                  <a:pt x="2485138" y="1203216"/>
                </a:lnTo>
                <a:lnTo>
                  <a:pt x="2484197" y="1250462"/>
                </a:lnTo>
                <a:lnTo>
                  <a:pt x="2481398" y="1297247"/>
                </a:lnTo>
                <a:lnTo>
                  <a:pt x="2476776" y="1343536"/>
                </a:lnTo>
                <a:lnTo>
                  <a:pt x="2470364" y="1389298"/>
                </a:lnTo>
                <a:lnTo>
                  <a:pt x="2462197" y="1434498"/>
                </a:lnTo>
                <a:lnTo>
                  <a:pt x="2452311" y="1479102"/>
                </a:lnTo>
                <a:lnTo>
                  <a:pt x="2440739" y="1523079"/>
                </a:lnTo>
                <a:lnTo>
                  <a:pt x="2427516" y="1566393"/>
                </a:lnTo>
                <a:lnTo>
                  <a:pt x="2412676" y="1609011"/>
                </a:lnTo>
                <a:lnTo>
                  <a:pt x="2396255" y="1650901"/>
                </a:lnTo>
                <a:lnTo>
                  <a:pt x="2378286" y="1692028"/>
                </a:lnTo>
                <a:lnTo>
                  <a:pt x="2358805" y="1732360"/>
                </a:lnTo>
                <a:lnTo>
                  <a:pt x="2337845" y="1771863"/>
                </a:lnTo>
                <a:lnTo>
                  <a:pt x="2315441" y="1810502"/>
                </a:lnTo>
                <a:lnTo>
                  <a:pt x="2291628" y="1848246"/>
                </a:lnTo>
                <a:lnTo>
                  <a:pt x="2266440" y="1885060"/>
                </a:lnTo>
                <a:lnTo>
                  <a:pt x="2239913" y="1920912"/>
                </a:lnTo>
                <a:lnTo>
                  <a:pt x="2212079" y="1955766"/>
                </a:lnTo>
                <a:lnTo>
                  <a:pt x="2182975" y="1989592"/>
                </a:lnTo>
                <a:lnTo>
                  <a:pt x="2152634" y="2022353"/>
                </a:lnTo>
                <a:lnTo>
                  <a:pt x="2121091" y="2054018"/>
                </a:lnTo>
                <a:lnTo>
                  <a:pt x="2088380" y="2084553"/>
                </a:lnTo>
                <a:lnTo>
                  <a:pt x="2054537" y="2113925"/>
                </a:lnTo>
                <a:lnTo>
                  <a:pt x="2019596" y="2142099"/>
                </a:lnTo>
                <a:lnTo>
                  <a:pt x="1983590" y="2169043"/>
                </a:lnTo>
                <a:lnTo>
                  <a:pt x="1946555" y="2194723"/>
                </a:lnTo>
                <a:lnTo>
                  <a:pt x="1908526" y="2219106"/>
                </a:lnTo>
                <a:lnTo>
                  <a:pt x="1869536" y="2242158"/>
                </a:lnTo>
                <a:lnTo>
                  <a:pt x="1829621" y="2263846"/>
                </a:lnTo>
                <a:lnTo>
                  <a:pt x="1788815" y="2284136"/>
                </a:lnTo>
                <a:lnTo>
                  <a:pt x="1747152" y="2302995"/>
                </a:lnTo>
                <a:lnTo>
                  <a:pt x="1704667" y="2320390"/>
                </a:lnTo>
                <a:lnTo>
                  <a:pt x="1661394" y="2336287"/>
                </a:lnTo>
                <a:lnTo>
                  <a:pt x="1617369" y="2350652"/>
                </a:lnTo>
                <a:lnTo>
                  <a:pt x="1572625" y="2363452"/>
                </a:lnTo>
                <a:lnTo>
                  <a:pt x="1527197" y="2374655"/>
                </a:lnTo>
                <a:lnTo>
                  <a:pt x="1481120" y="2384225"/>
                </a:lnTo>
                <a:lnTo>
                  <a:pt x="1434428" y="2392131"/>
                </a:lnTo>
                <a:lnTo>
                  <a:pt x="1387156" y="2398338"/>
                </a:lnTo>
                <a:lnTo>
                  <a:pt x="1339339" y="2402812"/>
                </a:lnTo>
                <a:lnTo>
                  <a:pt x="1291010" y="2405522"/>
                </a:lnTo>
                <a:lnTo>
                  <a:pt x="1242204" y="2406432"/>
                </a:lnTo>
                <a:close/>
              </a:path>
            </a:pathLst>
          </a:custGeom>
          <a:solidFill>
            <a:srgbClr val="00A2B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7732362" y="3042734"/>
            <a:ext cx="2485390" cy="2406650"/>
          </a:xfrm>
          <a:custGeom>
            <a:avLst/>
            <a:gdLst/>
            <a:ahLst/>
            <a:cxnLst/>
            <a:rect l="l" t="t" r="r" b="b"/>
            <a:pathLst>
              <a:path w="2485390" h="2406650">
                <a:moveTo>
                  <a:pt x="1242204" y="0"/>
                </a:moveTo>
                <a:lnTo>
                  <a:pt x="1291010" y="910"/>
                </a:lnTo>
                <a:lnTo>
                  <a:pt x="1339339" y="3620"/>
                </a:lnTo>
                <a:lnTo>
                  <a:pt x="1387156" y="8094"/>
                </a:lnTo>
                <a:lnTo>
                  <a:pt x="1434428" y="14301"/>
                </a:lnTo>
                <a:lnTo>
                  <a:pt x="1481120" y="22207"/>
                </a:lnTo>
                <a:lnTo>
                  <a:pt x="1527197" y="31777"/>
                </a:lnTo>
                <a:lnTo>
                  <a:pt x="1572625" y="42980"/>
                </a:lnTo>
                <a:lnTo>
                  <a:pt x="1617369" y="55780"/>
                </a:lnTo>
                <a:lnTo>
                  <a:pt x="1661394" y="70145"/>
                </a:lnTo>
                <a:lnTo>
                  <a:pt x="1704667" y="86042"/>
                </a:lnTo>
                <a:lnTo>
                  <a:pt x="1747152" y="103437"/>
                </a:lnTo>
                <a:lnTo>
                  <a:pt x="1788815" y="122296"/>
                </a:lnTo>
                <a:lnTo>
                  <a:pt x="1829621" y="142586"/>
                </a:lnTo>
                <a:lnTo>
                  <a:pt x="1869536" y="164274"/>
                </a:lnTo>
                <a:lnTo>
                  <a:pt x="1908526" y="187326"/>
                </a:lnTo>
                <a:lnTo>
                  <a:pt x="1946555" y="211709"/>
                </a:lnTo>
                <a:lnTo>
                  <a:pt x="1983590" y="237389"/>
                </a:lnTo>
                <a:lnTo>
                  <a:pt x="2019596" y="264333"/>
                </a:lnTo>
                <a:lnTo>
                  <a:pt x="2054537" y="292507"/>
                </a:lnTo>
                <a:lnTo>
                  <a:pt x="2088380" y="321878"/>
                </a:lnTo>
                <a:lnTo>
                  <a:pt x="2121091" y="352413"/>
                </a:lnTo>
                <a:lnTo>
                  <a:pt x="2152634" y="384079"/>
                </a:lnTo>
                <a:lnTo>
                  <a:pt x="2182975" y="416840"/>
                </a:lnTo>
                <a:lnTo>
                  <a:pt x="2212079" y="450665"/>
                </a:lnTo>
                <a:lnTo>
                  <a:pt x="2239913" y="485520"/>
                </a:lnTo>
                <a:lnTo>
                  <a:pt x="2266440" y="521372"/>
                </a:lnTo>
                <a:lnTo>
                  <a:pt x="2291628" y="558186"/>
                </a:lnTo>
                <a:lnTo>
                  <a:pt x="2315441" y="595930"/>
                </a:lnTo>
                <a:lnTo>
                  <a:pt x="2337845" y="634569"/>
                </a:lnTo>
                <a:lnTo>
                  <a:pt x="2358805" y="674072"/>
                </a:lnTo>
                <a:lnTo>
                  <a:pt x="2378286" y="714403"/>
                </a:lnTo>
                <a:lnTo>
                  <a:pt x="2396255" y="755531"/>
                </a:lnTo>
                <a:lnTo>
                  <a:pt x="2412676" y="797421"/>
                </a:lnTo>
                <a:lnTo>
                  <a:pt x="2427516" y="840039"/>
                </a:lnTo>
                <a:lnTo>
                  <a:pt x="2440739" y="883353"/>
                </a:lnTo>
                <a:lnTo>
                  <a:pt x="2452311" y="927329"/>
                </a:lnTo>
                <a:lnTo>
                  <a:pt x="2462197" y="971934"/>
                </a:lnTo>
                <a:lnTo>
                  <a:pt x="2470364" y="1017134"/>
                </a:lnTo>
                <a:lnTo>
                  <a:pt x="2476776" y="1062896"/>
                </a:lnTo>
                <a:lnTo>
                  <a:pt x="2481398" y="1109185"/>
                </a:lnTo>
                <a:lnTo>
                  <a:pt x="2484197" y="1155970"/>
                </a:lnTo>
                <a:lnTo>
                  <a:pt x="2485138" y="1203216"/>
                </a:lnTo>
                <a:lnTo>
                  <a:pt x="2484197" y="1250462"/>
                </a:lnTo>
                <a:lnTo>
                  <a:pt x="2481398" y="1297247"/>
                </a:lnTo>
                <a:lnTo>
                  <a:pt x="2476776" y="1343536"/>
                </a:lnTo>
                <a:lnTo>
                  <a:pt x="2470364" y="1389298"/>
                </a:lnTo>
                <a:lnTo>
                  <a:pt x="2462197" y="1434498"/>
                </a:lnTo>
                <a:lnTo>
                  <a:pt x="2452311" y="1479102"/>
                </a:lnTo>
                <a:lnTo>
                  <a:pt x="2440739" y="1523079"/>
                </a:lnTo>
                <a:lnTo>
                  <a:pt x="2427516" y="1566393"/>
                </a:lnTo>
                <a:lnTo>
                  <a:pt x="2412676" y="1609011"/>
                </a:lnTo>
                <a:lnTo>
                  <a:pt x="2396255" y="1650901"/>
                </a:lnTo>
                <a:lnTo>
                  <a:pt x="2378286" y="1692028"/>
                </a:lnTo>
                <a:lnTo>
                  <a:pt x="2358805" y="1732360"/>
                </a:lnTo>
                <a:lnTo>
                  <a:pt x="2337845" y="1771862"/>
                </a:lnTo>
                <a:lnTo>
                  <a:pt x="2315441" y="1810502"/>
                </a:lnTo>
                <a:lnTo>
                  <a:pt x="2291628" y="1848246"/>
                </a:lnTo>
                <a:lnTo>
                  <a:pt x="2266440" y="1885060"/>
                </a:lnTo>
                <a:lnTo>
                  <a:pt x="2239913" y="1920912"/>
                </a:lnTo>
                <a:lnTo>
                  <a:pt x="2212079" y="1955766"/>
                </a:lnTo>
                <a:lnTo>
                  <a:pt x="2182975" y="1989592"/>
                </a:lnTo>
                <a:lnTo>
                  <a:pt x="2152634" y="2022353"/>
                </a:lnTo>
                <a:lnTo>
                  <a:pt x="2121091" y="2054018"/>
                </a:lnTo>
                <a:lnTo>
                  <a:pt x="2088380" y="2084553"/>
                </a:lnTo>
                <a:lnTo>
                  <a:pt x="2054537" y="2113925"/>
                </a:lnTo>
                <a:lnTo>
                  <a:pt x="2019596" y="2142099"/>
                </a:lnTo>
                <a:lnTo>
                  <a:pt x="1983590" y="2169043"/>
                </a:lnTo>
                <a:lnTo>
                  <a:pt x="1946555" y="2194723"/>
                </a:lnTo>
                <a:lnTo>
                  <a:pt x="1908526" y="2219106"/>
                </a:lnTo>
                <a:lnTo>
                  <a:pt x="1869536" y="2242158"/>
                </a:lnTo>
                <a:lnTo>
                  <a:pt x="1829621" y="2263846"/>
                </a:lnTo>
                <a:lnTo>
                  <a:pt x="1788815" y="2284136"/>
                </a:lnTo>
                <a:lnTo>
                  <a:pt x="1747152" y="2302995"/>
                </a:lnTo>
                <a:lnTo>
                  <a:pt x="1704667" y="2320390"/>
                </a:lnTo>
                <a:lnTo>
                  <a:pt x="1661394" y="2336287"/>
                </a:lnTo>
                <a:lnTo>
                  <a:pt x="1617369" y="2350652"/>
                </a:lnTo>
                <a:lnTo>
                  <a:pt x="1572625" y="2363452"/>
                </a:lnTo>
                <a:lnTo>
                  <a:pt x="1527197" y="2374655"/>
                </a:lnTo>
                <a:lnTo>
                  <a:pt x="1481120" y="2384225"/>
                </a:lnTo>
                <a:lnTo>
                  <a:pt x="1434428" y="2392131"/>
                </a:lnTo>
                <a:lnTo>
                  <a:pt x="1387156" y="2398337"/>
                </a:lnTo>
                <a:lnTo>
                  <a:pt x="1339339" y="2402812"/>
                </a:lnTo>
                <a:lnTo>
                  <a:pt x="1291010" y="2405522"/>
                </a:lnTo>
                <a:lnTo>
                  <a:pt x="1242204" y="2406432"/>
                </a:lnTo>
                <a:lnTo>
                  <a:pt x="1193409" y="2405521"/>
                </a:lnTo>
                <a:lnTo>
                  <a:pt x="1145080" y="2402808"/>
                </a:lnTo>
                <a:lnTo>
                  <a:pt x="1097251" y="2398327"/>
                </a:lnTo>
                <a:lnTo>
                  <a:pt x="1049958" y="2392111"/>
                </a:lnTo>
                <a:lnTo>
                  <a:pt x="1003237" y="2384192"/>
                </a:lnTo>
                <a:lnTo>
                  <a:pt x="957123" y="2374605"/>
                </a:lnTo>
                <a:lnTo>
                  <a:pt x="911651" y="2363382"/>
                </a:lnTo>
                <a:lnTo>
                  <a:pt x="866856" y="2350556"/>
                </a:lnTo>
                <a:lnTo>
                  <a:pt x="822774" y="2336160"/>
                </a:lnTo>
                <a:lnTo>
                  <a:pt x="779441" y="2320227"/>
                </a:lnTo>
                <a:lnTo>
                  <a:pt x="736890" y="2302790"/>
                </a:lnTo>
                <a:lnTo>
                  <a:pt x="695159" y="2283883"/>
                </a:lnTo>
                <a:lnTo>
                  <a:pt x="654282" y="2263538"/>
                </a:lnTo>
                <a:lnTo>
                  <a:pt x="614295" y="2241789"/>
                </a:lnTo>
                <a:lnTo>
                  <a:pt x="575232" y="2218668"/>
                </a:lnTo>
                <a:lnTo>
                  <a:pt x="537129" y="2194209"/>
                </a:lnTo>
                <a:lnTo>
                  <a:pt x="500022" y="2168444"/>
                </a:lnTo>
                <a:lnTo>
                  <a:pt x="463946" y="2141407"/>
                </a:lnTo>
                <a:lnTo>
                  <a:pt x="428937" y="2113131"/>
                </a:lnTo>
                <a:lnTo>
                  <a:pt x="395028" y="2083648"/>
                </a:lnTo>
                <a:lnTo>
                  <a:pt x="362257" y="2052992"/>
                </a:lnTo>
                <a:lnTo>
                  <a:pt x="330658" y="2021197"/>
                </a:lnTo>
                <a:lnTo>
                  <a:pt x="300266" y="1988294"/>
                </a:lnTo>
                <a:lnTo>
                  <a:pt x="271118" y="1954317"/>
                </a:lnTo>
                <a:lnTo>
                  <a:pt x="243247" y="1919299"/>
                </a:lnTo>
                <a:lnTo>
                  <a:pt x="216690" y="1883274"/>
                </a:lnTo>
                <a:lnTo>
                  <a:pt x="191482" y="1846273"/>
                </a:lnTo>
                <a:lnTo>
                  <a:pt x="167659" y="1808331"/>
                </a:lnTo>
                <a:lnTo>
                  <a:pt x="145255" y="1769480"/>
                </a:lnTo>
                <a:lnTo>
                  <a:pt x="124306" y="1729754"/>
                </a:lnTo>
                <a:lnTo>
                  <a:pt x="104847" y="1689184"/>
                </a:lnTo>
                <a:lnTo>
                  <a:pt x="86914" y="1647806"/>
                </a:lnTo>
                <a:lnTo>
                  <a:pt x="70542" y="1605651"/>
                </a:lnTo>
                <a:lnTo>
                  <a:pt x="55766" y="1562752"/>
                </a:lnTo>
                <a:lnTo>
                  <a:pt x="42622" y="1519143"/>
                </a:lnTo>
                <a:lnTo>
                  <a:pt x="31144" y="1474857"/>
                </a:lnTo>
                <a:lnTo>
                  <a:pt x="21369" y="1429927"/>
                </a:lnTo>
                <a:lnTo>
                  <a:pt x="13332" y="1384385"/>
                </a:lnTo>
                <a:lnTo>
                  <a:pt x="7068" y="1338265"/>
                </a:lnTo>
                <a:lnTo>
                  <a:pt x="2612" y="1291600"/>
                </a:lnTo>
                <a:lnTo>
                  <a:pt x="0" y="1244423"/>
                </a:lnTo>
                <a:lnTo>
                  <a:pt x="1242204" y="1203216"/>
                </a:lnTo>
                <a:lnTo>
                  <a:pt x="1242204" y="0"/>
                </a:lnTo>
                <a:close/>
              </a:path>
            </a:pathLst>
          </a:custGeom>
          <a:ln w="7274">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7731630" y="3042734"/>
            <a:ext cx="1243330" cy="1244600"/>
          </a:xfrm>
          <a:custGeom>
            <a:avLst/>
            <a:gdLst/>
            <a:ahLst/>
            <a:cxnLst/>
            <a:rect l="l" t="t" r="r" b="b"/>
            <a:pathLst>
              <a:path w="1243329" h="1244600">
                <a:moveTo>
                  <a:pt x="731" y="1244426"/>
                </a:moveTo>
                <a:lnTo>
                  <a:pt x="0" y="1197176"/>
                </a:lnTo>
                <a:lnTo>
                  <a:pt x="1142" y="1150326"/>
                </a:lnTo>
                <a:lnTo>
                  <a:pt x="4124" y="1103910"/>
                </a:lnTo>
                <a:lnTo>
                  <a:pt x="8913" y="1057963"/>
                </a:lnTo>
                <a:lnTo>
                  <a:pt x="15475" y="1012519"/>
                </a:lnTo>
                <a:lnTo>
                  <a:pt x="23778" y="967612"/>
                </a:lnTo>
                <a:lnTo>
                  <a:pt x="33787" y="923278"/>
                </a:lnTo>
                <a:lnTo>
                  <a:pt x="45470" y="879551"/>
                </a:lnTo>
                <a:lnTo>
                  <a:pt x="58793" y="836465"/>
                </a:lnTo>
                <a:lnTo>
                  <a:pt x="73723" y="794056"/>
                </a:lnTo>
                <a:lnTo>
                  <a:pt x="90226" y="752357"/>
                </a:lnTo>
                <a:lnTo>
                  <a:pt x="108269" y="711403"/>
                </a:lnTo>
                <a:lnTo>
                  <a:pt x="127819" y="671228"/>
                </a:lnTo>
                <a:lnTo>
                  <a:pt x="148843" y="631868"/>
                </a:lnTo>
                <a:lnTo>
                  <a:pt x="171306" y="593357"/>
                </a:lnTo>
                <a:lnTo>
                  <a:pt x="195177" y="555729"/>
                </a:lnTo>
                <a:lnTo>
                  <a:pt x="220420" y="519020"/>
                </a:lnTo>
                <a:lnTo>
                  <a:pt x="247004" y="483262"/>
                </a:lnTo>
                <a:lnTo>
                  <a:pt x="274895" y="448492"/>
                </a:lnTo>
                <a:lnTo>
                  <a:pt x="304059" y="414744"/>
                </a:lnTo>
                <a:lnTo>
                  <a:pt x="334463" y="382051"/>
                </a:lnTo>
                <a:lnTo>
                  <a:pt x="366073" y="350450"/>
                </a:lnTo>
                <a:lnTo>
                  <a:pt x="398857" y="319973"/>
                </a:lnTo>
                <a:lnTo>
                  <a:pt x="432782" y="290657"/>
                </a:lnTo>
                <a:lnTo>
                  <a:pt x="467813" y="262535"/>
                </a:lnTo>
                <a:lnTo>
                  <a:pt x="503917" y="235642"/>
                </a:lnTo>
                <a:lnTo>
                  <a:pt x="541061" y="210013"/>
                </a:lnTo>
                <a:lnTo>
                  <a:pt x="579212" y="185682"/>
                </a:lnTo>
                <a:lnTo>
                  <a:pt x="618337" y="162683"/>
                </a:lnTo>
                <a:lnTo>
                  <a:pt x="658401" y="141052"/>
                </a:lnTo>
                <a:lnTo>
                  <a:pt x="699372" y="120823"/>
                </a:lnTo>
                <a:lnTo>
                  <a:pt x="741217" y="102030"/>
                </a:lnTo>
                <a:lnTo>
                  <a:pt x="783901" y="84708"/>
                </a:lnTo>
                <a:lnTo>
                  <a:pt x="827392" y="68891"/>
                </a:lnTo>
                <a:lnTo>
                  <a:pt x="871657" y="54615"/>
                </a:lnTo>
                <a:lnTo>
                  <a:pt x="916661" y="41913"/>
                </a:lnTo>
                <a:lnTo>
                  <a:pt x="962372" y="30820"/>
                </a:lnTo>
                <a:lnTo>
                  <a:pt x="1008757" y="21372"/>
                </a:lnTo>
                <a:lnTo>
                  <a:pt x="1055781" y="13601"/>
                </a:lnTo>
                <a:lnTo>
                  <a:pt x="1103413" y="7544"/>
                </a:lnTo>
                <a:lnTo>
                  <a:pt x="1151617" y="3233"/>
                </a:lnTo>
                <a:lnTo>
                  <a:pt x="1200362" y="705"/>
                </a:lnTo>
                <a:lnTo>
                  <a:pt x="1242929" y="0"/>
                </a:lnTo>
                <a:lnTo>
                  <a:pt x="1242930" y="1203219"/>
                </a:lnTo>
                <a:lnTo>
                  <a:pt x="731" y="1244426"/>
                </a:lnTo>
                <a:close/>
              </a:path>
            </a:pathLst>
          </a:custGeom>
          <a:solidFill>
            <a:srgbClr val="FFD40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7731629" y="3042734"/>
            <a:ext cx="1243330" cy="1244600"/>
          </a:xfrm>
          <a:custGeom>
            <a:avLst/>
            <a:gdLst/>
            <a:ahLst/>
            <a:cxnLst/>
            <a:rect l="l" t="t" r="r" b="b"/>
            <a:pathLst>
              <a:path w="1243329" h="1244600">
                <a:moveTo>
                  <a:pt x="731" y="1244426"/>
                </a:moveTo>
                <a:lnTo>
                  <a:pt x="0" y="1197176"/>
                </a:lnTo>
                <a:lnTo>
                  <a:pt x="1142" y="1150326"/>
                </a:lnTo>
                <a:lnTo>
                  <a:pt x="4124" y="1103910"/>
                </a:lnTo>
                <a:lnTo>
                  <a:pt x="8913" y="1057963"/>
                </a:lnTo>
                <a:lnTo>
                  <a:pt x="15475" y="1012519"/>
                </a:lnTo>
                <a:lnTo>
                  <a:pt x="23778" y="967612"/>
                </a:lnTo>
                <a:lnTo>
                  <a:pt x="33787" y="923278"/>
                </a:lnTo>
                <a:lnTo>
                  <a:pt x="45470" y="879551"/>
                </a:lnTo>
                <a:lnTo>
                  <a:pt x="58793" y="836465"/>
                </a:lnTo>
                <a:lnTo>
                  <a:pt x="73723" y="794056"/>
                </a:lnTo>
                <a:lnTo>
                  <a:pt x="90226" y="752357"/>
                </a:lnTo>
                <a:lnTo>
                  <a:pt x="108269" y="711403"/>
                </a:lnTo>
                <a:lnTo>
                  <a:pt x="127819" y="671228"/>
                </a:lnTo>
                <a:lnTo>
                  <a:pt x="148843" y="631868"/>
                </a:lnTo>
                <a:lnTo>
                  <a:pt x="171306" y="593357"/>
                </a:lnTo>
                <a:lnTo>
                  <a:pt x="195177" y="555730"/>
                </a:lnTo>
                <a:lnTo>
                  <a:pt x="220420" y="519020"/>
                </a:lnTo>
                <a:lnTo>
                  <a:pt x="247004" y="483262"/>
                </a:lnTo>
                <a:lnTo>
                  <a:pt x="274895" y="448492"/>
                </a:lnTo>
                <a:lnTo>
                  <a:pt x="304059" y="414744"/>
                </a:lnTo>
                <a:lnTo>
                  <a:pt x="334463" y="382051"/>
                </a:lnTo>
                <a:lnTo>
                  <a:pt x="366073" y="350450"/>
                </a:lnTo>
                <a:lnTo>
                  <a:pt x="398857" y="319973"/>
                </a:lnTo>
                <a:lnTo>
                  <a:pt x="432782" y="290657"/>
                </a:lnTo>
                <a:lnTo>
                  <a:pt x="467813" y="262535"/>
                </a:lnTo>
                <a:lnTo>
                  <a:pt x="503917" y="235642"/>
                </a:lnTo>
                <a:lnTo>
                  <a:pt x="541061" y="210013"/>
                </a:lnTo>
                <a:lnTo>
                  <a:pt x="579212" y="185682"/>
                </a:lnTo>
                <a:lnTo>
                  <a:pt x="618337" y="162683"/>
                </a:lnTo>
                <a:lnTo>
                  <a:pt x="658401" y="141052"/>
                </a:lnTo>
                <a:lnTo>
                  <a:pt x="699372" y="120823"/>
                </a:lnTo>
                <a:lnTo>
                  <a:pt x="741217" y="102030"/>
                </a:lnTo>
                <a:lnTo>
                  <a:pt x="783901" y="84708"/>
                </a:lnTo>
                <a:lnTo>
                  <a:pt x="827392" y="68891"/>
                </a:lnTo>
                <a:lnTo>
                  <a:pt x="871657" y="54615"/>
                </a:lnTo>
                <a:lnTo>
                  <a:pt x="916661" y="41913"/>
                </a:lnTo>
                <a:lnTo>
                  <a:pt x="962372" y="30820"/>
                </a:lnTo>
                <a:lnTo>
                  <a:pt x="1008757" y="21372"/>
                </a:lnTo>
                <a:lnTo>
                  <a:pt x="1055781" y="13601"/>
                </a:lnTo>
                <a:lnTo>
                  <a:pt x="1103413" y="7544"/>
                </a:lnTo>
                <a:lnTo>
                  <a:pt x="1151617" y="3233"/>
                </a:lnTo>
                <a:lnTo>
                  <a:pt x="1200362" y="705"/>
                </a:lnTo>
                <a:lnTo>
                  <a:pt x="1242929" y="0"/>
                </a:lnTo>
                <a:lnTo>
                  <a:pt x="1242930" y="1203219"/>
                </a:lnTo>
                <a:lnTo>
                  <a:pt x="731" y="1244426"/>
                </a:lnTo>
                <a:close/>
              </a:path>
            </a:pathLst>
          </a:custGeom>
          <a:ln w="7278">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txBox="1"/>
          <p:nvPr/>
        </p:nvSpPr>
        <p:spPr>
          <a:xfrm>
            <a:off x="9935953" y="5098445"/>
            <a:ext cx="498475" cy="300990"/>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800" b="0" i="0" u="none" strike="noStrike" kern="1200" cap="none" spc="35" normalizeH="0" baseline="0" noProof="0" dirty="0">
                <a:ln>
                  <a:noFill/>
                </a:ln>
                <a:solidFill>
                  <a:prstClr val="black"/>
                </a:solidFill>
                <a:effectLst/>
                <a:uLnTx/>
                <a:uFillTx/>
                <a:latin typeface="Arial"/>
                <a:ea typeface="+mn-ea"/>
                <a:cs typeface="Arial"/>
              </a:rPr>
              <a:t>74%</a:t>
            </a:r>
            <a:endParaRPr kumimoji="0" sz="1800" b="0" i="0" u="none" strike="noStrike" kern="1200" cap="none" spc="0" normalizeH="0" baseline="0" noProof="0">
              <a:ln>
                <a:noFill/>
              </a:ln>
              <a:solidFill>
                <a:prstClr val="black"/>
              </a:solidFill>
              <a:effectLst/>
              <a:uLnTx/>
              <a:uFillTx/>
              <a:latin typeface="Arial"/>
              <a:ea typeface="+mn-ea"/>
              <a:cs typeface="Arial"/>
            </a:endParaRPr>
          </a:p>
        </p:txBody>
      </p:sp>
      <p:sp>
        <p:nvSpPr>
          <p:cNvPr id="13" name="object 13"/>
          <p:cNvSpPr txBox="1"/>
          <p:nvPr/>
        </p:nvSpPr>
        <p:spPr>
          <a:xfrm>
            <a:off x="7513891" y="3077086"/>
            <a:ext cx="498475" cy="300990"/>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800" b="0" i="0" u="none" strike="noStrike" kern="1200" cap="none" spc="35" normalizeH="0" baseline="0" noProof="0" dirty="0">
                <a:ln>
                  <a:noFill/>
                </a:ln>
                <a:solidFill>
                  <a:prstClr val="black"/>
                </a:solidFill>
                <a:effectLst/>
                <a:uLnTx/>
                <a:uFillTx/>
                <a:latin typeface="Arial"/>
                <a:ea typeface="+mn-ea"/>
                <a:cs typeface="Arial"/>
              </a:rPr>
              <a:t>26%</a:t>
            </a:r>
            <a:endParaRPr kumimoji="0" sz="1800" b="0" i="0" u="none" strike="noStrike" kern="1200" cap="none" spc="0" normalizeH="0" baseline="0" noProof="0">
              <a:ln>
                <a:noFill/>
              </a:ln>
              <a:solidFill>
                <a:prstClr val="black"/>
              </a:solidFill>
              <a:effectLst/>
              <a:uLnTx/>
              <a:uFillTx/>
              <a:latin typeface="Arial"/>
              <a:ea typeface="+mn-ea"/>
              <a:cs typeface="Arial"/>
            </a:endParaRPr>
          </a:p>
        </p:txBody>
      </p:sp>
      <p:sp>
        <p:nvSpPr>
          <p:cNvPr id="14" name="object 14"/>
          <p:cNvSpPr/>
          <p:nvPr/>
        </p:nvSpPr>
        <p:spPr>
          <a:xfrm>
            <a:off x="10172278" y="2906254"/>
            <a:ext cx="120014" cy="114935"/>
          </a:xfrm>
          <a:custGeom>
            <a:avLst/>
            <a:gdLst/>
            <a:ahLst/>
            <a:cxnLst/>
            <a:rect l="l" t="t" r="r" b="b"/>
            <a:pathLst>
              <a:path w="120015" h="114935">
                <a:moveTo>
                  <a:pt x="0" y="0"/>
                </a:moveTo>
                <a:lnTo>
                  <a:pt x="119524" y="0"/>
                </a:lnTo>
                <a:lnTo>
                  <a:pt x="119524" y="114580"/>
                </a:lnTo>
                <a:lnTo>
                  <a:pt x="0" y="114580"/>
                </a:lnTo>
                <a:lnTo>
                  <a:pt x="0" y="0"/>
                </a:lnTo>
                <a:close/>
              </a:path>
            </a:pathLst>
          </a:custGeom>
          <a:solidFill>
            <a:srgbClr val="00A2B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10172276" y="2906255"/>
            <a:ext cx="120014" cy="114935"/>
          </a:xfrm>
          <a:custGeom>
            <a:avLst/>
            <a:gdLst/>
            <a:ahLst/>
            <a:cxnLst/>
            <a:rect l="l" t="t" r="r" b="b"/>
            <a:pathLst>
              <a:path w="120015" h="114935">
                <a:moveTo>
                  <a:pt x="0" y="0"/>
                </a:moveTo>
                <a:lnTo>
                  <a:pt x="119524" y="0"/>
                </a:lnTo>
                <a:lnTo>
                  <a:pt x="119524" y="114580"/>
                </a:lnTo>
                <a:lnTo>
                  <a:pt x="0" y="114580"/>
                </a:lnTo>
                <a:lnTo>
                  <a:pt x="0" y="0"/>
                </a:lnTo>
                <a:close/>
              </a:path>
            </a:pathLst>
          </a:custGeom>
          <a:ln w="7273">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10172278" y="3216735"/>
            <a:ext cx="120014" cy="114935"/>
          </a:xfrm>
          <a:custGeom>
            <a:avLst/>
            <a:gdLst/>
            <a:ahLst/>
            <a:cxnLst/>
            <a:rect l="l" t="t" r="r" b="b"/>
            <a:pathLst>
              <a:path w="120015" h="114935">
                <a:moveTo>
                  <a:pt x="0" y="0"/>
                </a:moveTo>
                <a:lnTo>
                  <a:pt x="119524" y="0"/>
                </a:lnTo>
                <a:lnTo>
                  <a:pt x="119524" y="114580"/>
                </a:lnTo>
                <a:lnTo>
                  <a:pt x="0" y="114580"/>
                </a:lnTo>
                <a:lnTo>
                  <a:pt x="0" y="0"/>
                </a:lnTo>
                <a:close/>
              </a:path>
            </a:pathLst>
          </a:custGeom>
          <a:solidFill>
            <a:srgbClr val="FFD40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10172276" y="3216736"/>
            <a:ext cx="120014" cy="114935"/>
          </a:xfrm>
          <a:custGeom>
            <a:avLst/>
            <a:gdLst/>
            <a:ahLst/>
            <a:cxnLst/>
            <a:rect l="l" t="t" r="r" b="b"/>
            <a:pathLst>
              <a:path w="120015" h="114935">
                <a:moveTo>
                  <a:pt x="0" y="0"/>
                </a:moveTo>
                <a:lnTo>
                  <a:pt x="119524" y="0"/>
                </a:lnTo>
                <a:lnTo>
                  <a:pt x="119524" y="114580"/>
                </a:lnTo>
                <a:lnTo>
                  <a:pt x="0" y="114580"/>
                </a:lnTo>
                <a:lnTo>
                  <a:pt x="0" y="0"/>
                </a:lnTo>
                <a:close/>
              </a:path>
            </a:pathLst>
          </a:custGeom>
          <a:ln w="7273">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graphicFrame>
        <p:nvGraphicFramePr>
          <p:cNvPr id="18" name="object 18"/>
          <p:cNvGraphicFramePr>
            <a:graphicFrameLocks noGrp="1"/>
          </p:cNvGraphicFramePr>
          <p:nvPr/>
        </p:nvGraphicFramePr>
        <p:xfrm>
          <a:off x="-6348" y="227088"/>
          <a:ext cx="12191999" cy="2087127"/>
        </p:xfrm>
        <a:graphic>
          <a:graphicData uri="http://schemas.openxmlformats.org/drawingml/2006/table">
            <a:tbl>
              <a:tblPr firstRow="1" bandRow="1">
                <a:tableStyleId>{2D5ABB26-0587-4C30-8999-92F81FD0307C}</a:tableStyleId>
              </a:tblPr>
              <a:tblGrid>
                <a:gridCol w="920750">
                  <a:extLst>
                    <a:ext uri="{9D8B030D-6E8A-4147-A177-3AD203B41FA5}">
                      <a16:colId xmlns:a16="http://schemas.microsoft.com/office/drawing/2014/main" val="20000"/>
                    </a:ext>
                  </a:extLst>
                </a:gridCol>
                <a:gridCol w="513080">
                  <a:extLst>
                    <a:ext uri="{9D8B030D-6E8A-4147-A177-3AD203B41FA5}">
                      <a16:colId xmlns:a16="http://schemas.microsoft.com/office/drawing/2014/main" val="20001"/>
                    </a:ext>
                  </a:extLst>
                </a:gridCol>
                <a:gridCol w="716915">
                  <a:extLst>
                    <a:ext uri="{9D8B030D-6E8A-4147-A177-3AD203B41FA5}">
                      <a16:colId xmlns:a16="http://schemas.microsoft.com/office/drawing/2014/main" val="20002"/>
                    </a:ext>
                  </a:extLst>
                </a:gridCol>
                <a:gridCol w="8129905">
                  <a:extLst>
                    <a:ext uri="{9D8B030D-6E8A-4147-A177-3AD203B41FA5}">
                      <a16:colId xmlns:a16="http://schemas.microsoft.com/office/drawing/2014/main" val="20003"/>
                    </a:ext>
                  </a:extLst>
                </a:gridCol>
                <a:gridCol w="785495">
                  <a:extLst>
                    <a:ext uri="{9D8B030D-6E8A-4147-A177-3AD203B41FA5}">
                      <a16:colId xmlns:a16="http://schemas.microsoft.com/office/drawing/2014/main" val="20004"/>
                    </a:ext>
                  </a:extLst>
                </a:gridCol>
                <a:gridCol w="488950">
                  <a:extLst>
                    <a:ext uri="{9D8B030D-6E8A-4147-A177-3AD203B41FA5}">
                      <a16:colId xmlns:a16="http://schemas.microsoft.com/office/drawing/2014/main" val="20005"/>
                    </a:ext>
                  </a:extLst>
                </a:gridCol>
                <a:gridCol w="636904">
                  <a:extLst>
                    <a:ext uri="{9D8B030D-6E8A-4147-A177-3AD203B41FA5}">
                      <a16:colId xmlns:a16="http://schemas.microsoft.com/office/drawing/2014/main" val="20006"/>
                    </a:ext>
                  </a:extLst>
                </a:gridCol>
              </a:tblGrid>
              <a:tr h="1090905">
                <a:tc gridSpan="7">
                  <a:txBody>
                    <a:bodyPr/>
                    <a:lstStyle/>
                    <a:p>
                      <a:pPr marL="1142365">
                        <a:lnSpc>
                          <a:spcPct val="100000"/>
                        </a:lnSpc>
                        <a:spcBef>
                          <a:spcPts val="1275"/>
                        </a:spcBef>
                      </a:pPr>
                      <a:r>
                        <a:rPr sz="4000" b="0" spc="-35" dirty="0">
                          <a:latin typeface="Calibri Light"/>
                          <a:cs typeface="Calibri Light"/>
                        </a:rPr>
                        <a:t>PWH </a:t>
                      </a:r>
                      <a:r>
                        <a:rPr sz="4000" b="0" spc="-5" dirty="0">
                          <a:solidFill>
                            <a:srgbClr val="FFFFFF"/>
                          </a:solidFill>
                          <a:latin typeface="Calibri Light"/>
                          <a:cs typeface="Calibri Light"/>
                        </a:rPr>
                        <a:t>– </a:t>
                      </a:r>
                      <a:r>
                        <a:rPr sz="4000" b="0" spc="-45" dirty="0">
                          <a:solidFill>
                            <a:srgbClr val="FFFFFF"/>
                          </a:solidFill>
                          <a:latin typeface="Calibri Light"/>
                          <a:cs typeface="Calibri Light"/>
                        </a:rPr>
                        <a:t>compared </a:t>
                      </a:r>
                      <a:r>
                        <a:rPr sz="4000" b="0" spc="-30" dirty="0">
                          <a:solidFill>
                            <a:srgbClr val="FFFFFF"/>
                          </a:solidFill>
                          <a:latin typeface="Calibri Light"/>
                          <a:cs typeface="Calibri Light"/>
                        </a:rPr>
                        <a:t>by </a:t>
                      </a:r>
                      <a:r>
                        <a:rPr sz="4200" b="0" i="1" spc="-130" dirty="0">
                          <a:latin typeface="Calibri Light"/>
                          <a:cs typeface="Calibri Light"/>
                        </a:rPr>
                        <a:t>Sex </a:t>
                      </a:r>
                      <a:r>
                        <a:rPr sz="4000" b="0" spc="-5" dirty="0">
                          <a:solidFill>
                            <a:srgbClr val="FFFFFF"/>
                          </a:solidFill>
                          <a:latin typeface="Calibri Light"/>
                          <a:cs typeface="Calibri Light"/>
                        </a:rPr>
                        <a:t>– </a:t>
                      </a:r>
                      <a:r>
                        <a:rPr sz="4000" b="0" spc="-25" dirty="0">
                          <a:solidFill>
                            <a:srgbClr val="FFFFFF"/>
                          </a:solidFill>
                          <a:latin typeface="Calibri Light"/>
                          <a:cs typeface="Calibri Light"/>
                        </a:rPr>
                        <a:t>2021 </a:t>
                      </a:r>
                      <a:r>
                        <a:rPr sz="4000" b="0" spc="-45" dirty="0">
                          <a:solidFill>
                            <a:srgbClr val="FFFFFF"/>
                          </a:solidFill>
                          <a:latin typeface="Calibri Light"/>
                          <a:cs typeface="Calibri Light"/>
                        </a:rPr>
                        <a:t>Palm </a:t>
                      </a:r>
                      <a:r>
                        <a:rPr sz="4000" b="0" spc="-25" dirty="0">
                          <a:solidFill>
                            <a:srgbClr val="FFFFFF"/>
                          </a:solidFill>
                          <a:latin typeface="Calibri Light"/>
                          <a:cs typeface="Calibri Light"/>
                        </a:rPr>
                        <a:t>Beach vs.</a:t>
                      </a:r>
                      <a:r>
                        <a:rPr sz="4000" b="0" spc="-470" dirty="0">
                          <a:solidFill>
                            <a:srgbClr val="FFFFFF"/>
                          </a:solidFill>
                          <a:latin typeface="Calibri Light"/>
                          <a:cs typeface="Calibri Light"/>
                        </a:rPr>
                        <a:t> </a:t>
                      </a:r>
                      <a:r>
                        <a:rPr sz="4000" b="0" spc="-20" dirty="0">
                          <a:solidFill>
                            <a:srgbClr val="FFFFFF"/>
                          </a:solidFill>
                          <a:latin typeface="Calibri Light"/>
                          <a:cs typeface="Calibri Light"/>
                        </a:rPr>
                        <a:t>FL</a:t>
                      </a:r>
                      <a:endParaRPr sz="4000">
                        <a:latin typeface="Calibri Light"/>
                        <a:cs typeface="Calibri Light"/>
                      </a:endParaRPr>
                    </a:p>
                  </a:txBody>
                  <a:tcPr marL="0" marR="0" marT="161925" marB="0">
                    <a:lnB w="19050">
                      <a:solidFill>
                        <a:srgbClr val="FFFFFF"/>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472533">
                <a:tc>
                  <a:txBody>
                    <a:bodyPr/>
                    <a:lstStyle/>
                    <a:p>
                      <a:pPr algn="ctr">
                        <a:lnSpc>
                          <a:spcPts val="2010"/>
                        </a:lnSpc>
                        <a:spcBef>
                          <a:spcPts val="1610"/>
                        </a:spcBef>
                      </a:pPr>
                      <a:r>
                        <a:rPr sz="1800" b="1" spc="-10" dirty="0">
                          <a:latin typeface="Calibri"/>
                          <a:cs typeface="Calibri"/>
                        </a:rPr>
                        <a:t>PalmBch</a:t>
                      </a:r>
                      <a:endParaRPr sz="1800">
                        <a:latin typeface="Calibri"/>
                        <a:cs typeface="Calibri"/>
                      </a:endParaRPr>
                    </a:p>
                  </a:txBody>
                  <a:tcPr marL="0" marR="0" marT="204470" marB="0">
                    <a:lnL w="12700">
                      <a:solidFill>
                        <a:srgbClr val="FFFFFF"/>
                      </a:solidFill>
                      <a:prstDash val="solid"/>
                    </a:lnL>
                    <a:lnR w="12700">
                      <a:solidFill>
                        <a:srgbClr val="FFFFFF"/>
                      </a:solidFill>
                      <a:prstDash val="solid"/>
                    </a:lnR>
                    <a:lnT w="19050" cap="flat" cmpd="sng" algn="ctr">
                      <a:solidFill>
                        <a:srgbClr val="FFFFFF"/>
                      </a:solidFill>
                      <a:prstDash val="solid"/>
                      <a:round/>
                      <a:headEnd type="none" w="med" len="med"/>
                      <a:tailEnd type="none" w="med" len="med"/>
                    </a:lnT>
                    <a:lnB w="12700">
                      <a:solidFill>
                        <a:srgbClr val="FFFFFF"/>
                      </a:solidFill>
                      <a:prstDash val="solid"/>
                    </a:lnB>
                    <a:solidFill>
                      <a:srgbClr val="E9EBF5"/>
                    </a:solidFill>
                  </a:tcPr>
                </a:tc>
                <a:tc>
                  <a:txBody>
                    <a:bodyPr/>
                    <a:lstStyle/>
                    <a:p>
                      <a:pPr>
                        <a:lnSpc>
                          <a:spcPct val="100000"/>
                        </a:lnSpc>
                        <a:spcBef>
                          <a:spcPts val="15"/>
                        </a:spcBef>
                      </a:pPr>
                      <a:endParaRPr sz="1600">
                        <a:latin typeface="Times New Roman"/>
                        <a:cs typeface="Times New Roman"/>
                      </a:endParaRPr>
                    </a:p>
                    <a:p>
                      <a:pPr algn="ctr">
                        <a:lnSpc>
                          <a:spcPts val="1764"/>
                        </a:lnSpc>
                      </a:pPr>
                      <a:r>
                        <a:rPr sz="1600" dirty="0">
                          <a:latin typeface="Calibri"/>
                          <a:cs typeface="Calibri"/>
                        </a:rPr>
                        <a:t>%</a:t>
                      </a:r>
                      <a:endParaRPr sz="1600">
                        <a:latin typeface="Calibri"/>
                        <a:cs typeface="Calibri"/>
                      </a:endParaRPr>
                    </a:p>
                  </a:txBody>
                  <a:tcPr marL="0" marR="0" marT="190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spcBef>
                          <a:spcPts val="15"/>
                        </a:spcBef>
                      </a:pPr>
                      <a:endParaRPr sz="1600">
                        <a:latin typeface="Times New Roman"/>
                        <a:cs typeface="Times New Roman"/>
                      </a:endParaRPr>
                    </a:p>
                    <a:p>
                      <a:pPr marR="111760" algn="r">
                        <a:lnSpc>
                          <a:spcPts val="1764"/>
                        </a:lnSpc>
                      </a:pPr>
                      <a:r>
                        <a:rPr sz="1600" i="1" spc="-10" dirty="0">
                          <a:latin typeface="Calibri"/>
                          <a:cs typeface="Calibri"/>
                        </a:rPr>
                        <a:t>C</a:t>
                      </a:r>
                      <a:r>
                        <a:rPr sz="1600" i="1" spc="-5" dirty="0">
                          <a:latin typeface="Calibri"/>
                          <a:cs typeface="Calibri"/>
                        </a:rPr>
                        <a:t>ou</a:t>
                      </a:r>
                      <a:r>
                        <a:rPr sz="1600" i="1" spc="-20" dirty="0">
                          <a:latin typeface="Calibri"/>
                          <a:cs typeface="Calibri"/>
                        </a:rPr>
                        <a:t>nt</a:t>
                      </a:r>
                      <a:endParaRPr sz="1600">
                        <a:latin typeface="Calibri"/>
                        <a:cs typeface="Calibri"/>
                      </a:endParaRPr>
                    </a:p>
                  </a:txBody>
                  <a:tcPr marL="0" marR="0" marT="190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rowSpan="3">
                  <a:txBody>
                    <a:bodyPr/>
                    <a:lstStyle/>
                    <a:p>
                      <a:pPr>
                        <a:lnSpc>
                          <a:spcPct val="100000"/>
                        </a:lnSpc>
                        <a:spcBef>
                          <a:spcPts val="40"/>
                        </a:spcBef>
                      </a:pPr>
                      <a:endParaRPr sz="3050">
                        <a:latin typeface="Times New Roman"/>
                        <a:cs typeface="Times New Roman"/>
                      </a:endParaRPr>
                    </a:p>
                    <a:p>
                      <a:pPr marL="1301115">
                        <a:lnSpc>
                          <a:spcPct val="100000"/>
                        </a:lnSpc>
                        <a:tabLst>
                          <a:tab pos="4879340" algn="l"/>
                        </a:tabLst>
                      </a:pPr>
                      <a:r>
                        <a:rPr sz="2800" b="1" spc="-25" dirty="0">
                          <a:latin typeface="Calibri"/>
                          <a:cs typeface="Calibri"/>
                        </a:rPr>
                        <a:t>Palm</a:t>
                      </a:r>
                      <a:r>
                        <a:rPr sz="2800" b="1" spc="20" dirty="0">
                          <a:latin typeface="Calibri"/>
                          <a:cs typeface="Calibri"/>
                        </a:rPr>
                        <a:t> </a:t>
                      </a:r>
                      <a:r>
                        <a:rPr sz="2800" b="1" spc="-5" dirty="0">
                          <a:latin typeface="Calibri"/>
                          <a:cs typeface="Calibri"/>
                        </a:rPr>
                        <a:t>Beach	</a:t>
                      </a:r>
                      <a:r>
                        <a:rPr sz="2800" b="1" spc="-10" dirty="0">
                          <a:latin typeface="Calibri"/>
                          <a:cs typeface="Calibri"/>
                        </a:rPr>
                        <a:t>Florida</a:t>
                      </a:r>
                      <a:endParaRPr sz="2800">
                        <a:latin typeface="Calibri"/>
                        <a:cs typeface="Calibri"/>
                      </a:endParaRPr>
                    </a:p>
                  </a:txBody>
                  <a:tcPr marL="0" marR="0" marT="5080" marB="0">
                    <a:lnL w="12700">
                      <a:solidFill>
                        <a:srgbClr val="FFFFFF"/>
                      </a:solidFill>
                      <a:prstDash val="solid"/>
                    </a:lnL>
                    <a:lnR w="12700">
                      <a:solidFill>
                        <a:srgbClr val="FFFFFF"/>
                      </a:solidFill>
                      <a:prstDash val="solid"/>
                    </a:lnR>
                  </a:tcPr>
                </a:tc>
                <a:tc>
                  <a:txBody>
                    <a:bodyPr/>
                    <a:lstStyle/>
                    <a:p>
                      <a:pPr algn="ctr">
                        <a:lnSpc>
                          <a:spcPct val="100000"/>
                        </a:lnSpc>
                        <a:spcBef>
                          <a:spcPts val="1019"/>
                        </a:spcBef>
                      </a:pPr>
                      <a:r>
                        <a:rPr sz="2000" b="1" spc="-5" dirty="0">
                          <a:latin typeface="Calibri"/>
                          <a:cs typeface="Calibri"/>
                        </a:rPr>
                        <a:t>Florida</a:t>
                      </a:r>
                      <a:endParaRPr sz="2000">
                        <a:latin typeface="Calibri"/>
                        <a:cs typeface="Calibri"/>
                      </a:endParaRPr>
                    </a:p>
                  </a:txBody>
                  <a:tcPr marL="0" marR="0" marT="129539"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spcBef>
                          <a:spcPts val="20"/>
                        </a:spcBef>
                      </a:pPr>
                      <a:endParaRPr sz="1300">
                        <a:latin typeface="Times New Roman"/>
                        <a:cs typeface="Times New Roman"/>
                      </a:endParaRPr>
                    </a:p>
                    <a:p>
                      <a:pPr marL="635" algn="ctr">
                        <a:lnSpc>
                          <a:spcPct val="100000"/>
                        </a:lnSpc>
                        <a:spcBef>
                          <a:spcPts val="5"/>
                        </a:spcBef>
                      </a:pPr>
                      <a:r>
                        <a:rPr sz="1600" dirty="0">
                          <a:latin typeface="Calibri"/>
                          <a:cs typeface="Calibri"/>
                        </a:rPr>
                        <a:t>%</a:t>
                      </a:r>
                      <a:endParaRPr sz="1600">
                        <a:latin typeface="Calibri"/>
                        <a:cs typeface="Calibri"/>
                      </a:endParaRPr>
                    </a:p>
                  </a:txBody>
                  <a:tcPr marL="0" marR="0" marT="254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spcBef>
                          <a:spcPts val="20"/>
                        </a:spcBef>
                      </a:pPr>
                      <a:endParaRPr sz="1300">
                        <a:latin typeface="Times New Roman"/>
                        <a:cs typeface="Times New Roman"/>
                      </a:endParaRPr>
                    </a:p>
                    <a:p>
                      <a:pPr algn="ctr">
                        <a:lnSpc>
                          <a:spcPct val="100000"/>
                        </a:lnSpc>
                        <a:spcBef>
                          <a:spcPts val="5"/>
                        </a:spcBef>
                      </a:pPr>
                      <a:r>
                        <a:rPr sz="1600" i="1" spc="-15" dirty="0">
                          <a:latin typeface="Calibri"/>
                          <a:cs typeface="Calibri"/>
                        </a:rPr>
                        <a:t>Count</a:t>
                      </a:r>
                      <a:endParaRPr sz="1600">
                        <a:latin typeface="Calibri"/>
                        <a:cs typeface="Calibri"/>
                      </a:endParaRPr>
                    </a:p>
                  </a:txBody>
                  <a:tcPr marL="0" marR="0" marT="254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1"/>
                  </a:ext>
                </a:extLst>
              </a:tr>
              <a:tr h="260939">
                <a:tc>
                  <a:txBody>
                    <a:bodyPr/>
                    <a:lstStyle/>
                    <a:p>
                      <a:pPr marL="635" algn="ctr">
                        <a:lnSpc>
                          <a:spcPts val="1850"/>
                        </a:lnSpc>
                        <a:spcBef>
                          <a:spcPts val="105"/>
                        </a:spcBef>
                      </a:pPr>
                      <a:r>
                        <a:rPr sz="1600" spc="-5" dirty="0">
                          <a:latin typeface="Calibri"/>
                          <a:cs typeface="Calibri"/>
                        </a:rPr>
                        <a:t>Male</a:t>
                      </a:r>
                      <a:endParaRPr sz="1600">
                        <a:latin typeface="Calibri"/>
                        <a:cs typeface="Calibri"/>
                      </a:endParaRPr>
                    </a:p>
                  </a:txBody>
                  <a:tcPr marL="0" marR="0" marT="1333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850"/>
                        </a:lnSpc>
                        <a:spcBef>
                          <a:spcPts val="105"/>
                        </a:spcBef>
                      </a:pPr>
                      <a:r>
                        <a:rPr sz="1600" spc="-10" dirty="0">
                          <a:latin typeface="Calibri"/>
                          <a:cs typeface="Calibri"/>
                        </a:rPr>
                        <a:t>65%</a:t>
                      </a:r>
                      <a:endParaRPr sz="1600">
                        <a:latin typeface="Calibri"/>
                        <a:cs typeface="Calibri"/>
                      </a:endParaRPr>
                    </a:p>
                  </a:txBody>
                  <a:tcPr marL="0" marR="0" marT="1333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121285" algn="r">
                        <a:lnSpc>
                          <a:spcPts val="1850"/>
                        </a:lnSpc>
                        <a:spcBef>
                          <a:spcPts val="105"/>
                        </a:spcBef>
                      </a:pPr>
                      <a:r>
                        <a:rPr sz="1600" spc="-5" dirty="0">
                          <a:latin typeface="Calibri"/>
                          <a:cs typeface="Calibri"/>
                        </a:rPr>
                        <a:t>5,491</a:t>
                      </a:r>
                      <a:endParaRPr sz="1600">
                        <a:latin typeface="Calibri"/>
                        <a:cs typeface="Calibri"/>
                      </a:endParaRPr>
                    </a:p>
                  </a:txBody>
                  <a:tcPr marL="0" marR="0" marT="1333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5080" marB="0">
                    <a:lnL w="12700">
                      <a:solidFill>
                        <a:srgbClr val="FFFFFF"/>
                      </a:solidFill>
                      <a:prstDash val="solid"/>
                    </a:lnL>
                    <a:lnR w="12700">
                      <a:solidFill>
                        <a:srgbClr val="FFFFFF"/>
                      </a:solidFill>
                      <a:prstDash val="solid"/>
                    </a:lnR>
                  </a:tcPr>
                </a:tc>
                <a:tc>
                  <a:txBody>
                    <a:bodyPr/>
                    <a:lstStyle/>
                    <a:p>
                      <a:pPr algn="ctr">
                        <a:lnSpc>
                          <a:spcPts val="1855"/>
                        </a:lnSpc>
                      </a:pPr>
                      <a:r>
                        <a:rPr sz="1600" spc="-5" dirty="0">
                          <a:latin typeface="Calibri"/>
                          <a:cs typeface="Calibri"/>
                        </a:rPr>
                        <a:t>Male</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855"/>
                        </a:lnSpc>
                      </a:pPr>
                      <a:r>
                        <a:rPr sz="1600" spc="-10" dirty="0">
                          <a:latin typeface="Calibri"/>
                          <a:cs typeface="Calibri"/>
                        </a:rPr>
                        <a:t>74%</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855"/>
                        </a:lnSpc>
                      </a:pPr>
                      <a:r>
                        <a:rPr sz="1600" spc="-10" dirty="0">
                          <a:latin typeface="Calibri"/>
                          <a:cs typeface="Calibri"/>
                        </a:rPr>
                        <a:t>89,021</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2"/>
                  </a:ext>
                </a:extLst>
              </a:tr>
              <a:tr h="260938">
                <a:tc>
                  <a:txBody>
                    <a:bodyPr/>
                    <a:lstStyle/>
                    <a:p>
                      <a:pPr algn="ctr">
                        <a:lnSpc>
                          <a:spcPct val="100000"/>
                        </a:lnSpc>
                        <a:spcBef>
                          <a:spcPts val="20"/>
                        </a:spcBef>
                      </a:pPr>
                      <a:r>
                        <a:rPr sz="1600" spc="-10" dirty="0">
                          <a:latin typeface="Calibri"/>
                          <a:cs typeface="Calibri"/>
                        </a:rPr>
                        <a:t>Female</a:t>
                      </a:r>
                      <a:endParaRPr sz="1600">
                        <a:latin typeface="Calibri"/>
                        <a:cs typeface="Calibri"/>
                      </a:endParaRPr>
                    </a:p>
                  </a:txBody>
                  <a:tcPr marL="0" marR="0" marT="254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20"/>
                        </a:spcBef>
                      </a:pPr>
                      <a:r>
                        <a:rPr sz="1600" spc="-10" dirty="0">
                          <a:latin typeface="Calibri"/>
                          <a:cs typeface="Calibri"/>
                        </a:rPr>
                        <a:t>35%</a:t>
                      </a:r>
                      <a:endParaRPr sz="1600">
                        <a:latin typeface="Calibri"/>
                        <a:cs typeface="Calibri"/>
                      </a:endParaRPr>
                    </a:p>
                  </a:txBody>
                  <a:tcPr marL="0" marR="0" marT="254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121285" algn="r">
                        <a:lnSpc>
                          <a:spcPct val="100000"/>
                        </a:lnSpc>
                        <a:spcBef>
                          <a:spcPts val="20"/>
                        </a:spcBef>
                      </a:pPr>
                      <a:r>
                        <a:rPr sz="1600" spc="-5" dirty="0">
                          <a:latin typeface="Calibri"/>
                          <a:cs typeface="Calibri"/>
                        </a:rPr>
                        <a:t>2,926</a:t>
                      </a:r>
                      <a:endParaRPr sz="1600">
                        <a:latin typeface="Calibri"/>
                        <a:cs typeface="Calibri"/>
                      </a:endParaRPr>
                    </a:p>
                  </a:txBody>
                  <a:tcPr marL="0" marR="0" marT="254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5080" marB="0">
                    <a:lnL w="12700">
                      <a:solidFill>
                        <a:srgbClr val="FFFFFF"/>
                      </a:solidFill>
                      <a:prstDash val="solid"/>
                    </a:lnL>
                    <a:lnR w="12700">
                      <a:solidFill>
                        <a:srgbClr val="FFFFFF"/>
                      </a:solidFill>
                      <a:prstDash val="solid"/>
                    </a:lnR>
                  </a:tcPr>
                </a:tc>
                <a:tc>
                  <a:txBody>
                    <a:bodyPr/>
                    <a:lstStyle/>
                    <a:p>
                      <a:pPr algn="ctr">
                        <a:lnSpc>
                          <a:spcPct val="100000"/>
                        </a:lnSpc>
                        <a:spcBef>
                          <a:spcPts val="20"/>
                        </a:spcBef>
                      </a:pPr>
                      <a:r>
                        <a:rPr sz="1600" spc="-10" dirty="0">
                          <a:latin typeface="Calibri"/>
                          <a:cs typeface="Calibri"/>
                        </a:rPr>
                        <a:t>Female</a:t>
                      </a:r>
                      <a:endParaRPr sz="1600">
                        <a:latin typeface="Calibri"/>
                        <a:cs typeface="Calibri"/>
                      </a:endParaRPr>
                    </a:p>
                  </a:txBody>
                  <a:tcPr marL="0" marR="0" marT="254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20"/>
                        </a:spcBef>
                      </a:pPr>
                      <a:r>
                        <a:rPr sz="1600" spc="-10" dirty="0">
                          <a:latin typeface="Calibri"/>
                          <a:cs typeface="Calibri"/>
                        </a:rPr>
                        <a:t>26%</a:t>
                      </a:r>
                      <a:endParaRPr sz="1600">
                        <a:latin typeface="Calibri"/>
                        <a:cs typeface="Calibri"/>
                      </a:endParaRPr>
                    </a:p>
                  </a:txBody>
                  <a:tcPr marL="0" marR="0" marT="254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20"/>
                        </a:spcBef>
                      </a:pPr>
                      <a:r>
                        <a:rPr sz="1600" spc="-10" dirty="0">
                          <a:latin typeface="Calibri"/>
                          <a:cs typeface="Calibri"/>
                        </a:rPr>
                        <a:t>31,358</a:t>
                      </a:r>
                      <a:endParaRPr sz="1600">
                        <a:latin typeface="Calibri"/>
                        <a:cs typeface="Calibri"/>
                      </a:endParaRPr>
                    </a:p>
                  </a:txBody>
                  <a:tcPr marL="0" marR="0" marT="254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3"/>
                  </a:ext>
                </a:extLst>
              </a:tr>
            </a:tbl>
          </a:graphicData>
        </a:graphic>
      </p:graphicFrame>
      <p:sp>
        <p:nvSpPr>
          <p:cNvPr id="23" name="object 23"/>
          <p:cNvSpPr txBox="1">
            <a:spLocks noGrp="1"/>
          </p:cNvSpPr>
          <p:nvPr>
            <p:ph type="sldNum" sz="quarter" idx="7"/>
          </p:nvPr>
        </p:nvSpPr>
        <p:spPr>
          <a:xfrm>
            <a:off x="11023600" y="6149091"/>
            <a:ext cx="7757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268</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
        <p:nvSpPr>
          <p:cNvPr id="19" name="object 19"/>
          <p:cNvSpPr txBox="1"/>
          <p:nvPr/>
        </p:nvSpPr>
        <p:spPr>
          <a:xfrm>
            <a:off x="10334392" y="2758555"/>
            <a:ext cx="815340" cy="647065"/>
          </a:xfrm>
          <a:prstGeom prst="rect">
            <a:avLst/>
          </a:prstGeom>
        </p:spPr>
        <p:txBody>
          <a:bodyPr vert="horz" wrap="square" lIns="0" tIns="12065" rIns="0" bIns="0" rtlCol="0">
            <a:spAutoFit/>
          </a:bodyPr>
          <a:lstStyle/>
          <a:p>
            <a:pPr marL="12700" marR="5080" lvl="0" indent="0" algn="l" defTabSz="914400" rtl="0" eaLnBrk="1" fontAlgn="auto" latinLnBrk="0" hangingPunct="1">
              <a:lnSpc>
                <a:spcPct val="113300"/>
              </a:lnSpc>
              <a:spcBef>
                <a:spcPts val="95"/>
              </a:spcBef>
              <a:spcAft>
                <a:spcPts val="0"/>
              </a:spcAft>
              <a:buClrTx/>
              <a:buSzTx/>
              <a:buFontTx/>
              <a:buNone/>
              <a:tabLst/>
              <a:defRPr/>
            </a:pPr>
            <a:r>
              <a:rPr kumimoji="0" sz="1800" b="0" i="0" u="none" strike="noStrike" kern="1200" cap="none" spc="30" normalizeH="0" baseline="0" noProof="0" dirty="0">
                <a:ln>
                  <a:noFill/>
                </a:ln>
                <a:solidFill>
                  <a:prstClr val="black"/>
                </a:solidFill>
                <a:effectLst/>
                <a:uLnTx/>
                <a:uFillTx/>
                <a:latin typeface="Arial"/>
                <a:ea typeface="+mn-ea"/>
                <a:cs typeface="Arial"/>
              </a:rPr>
              <a:t>Male  Fe</a:t>
            </a:r>
            <a:r>
              <a:rPr kumimoji="0" sz="1800" b="0" i="0" u="none" strike="noStrike" kern="1200" cap="none" spc="50" normalizeH="0" baseline="0" noProof="0" dirty="0">
                <a:ln>
                  <a:noFill/>
                </a:ln>
                <a:solidFill>
                  <a:prstClr val="black"/>
                </a:solidFill>
                <a:effectLst/>
                <a:uLnTx/>
                <a:uFillTx/>
                <a:latin typeface="Arial"/>
                <a:ea typeface="+mn-ea"/>
                <a:cs typeface="Arial"/>
              </a:rPr>
              <a:t>m</a:t>
            </a:r>
            <a:r>
              <a:rPr kumimoji="0" sz="1800" b="0" i="0" u="none" strike="noStrike" kern="1200" cap="none" spc="30" normalizeH="0" baseline="0" noProof="0" dirty="0">
                <a:ln>
                  <a:noFill/>
                </a:ln>
                <a:solidFill>
                  <a:prstClr val="black"/>
                </a:solidFill>
                <a:effectLst/>
                <a:uLnTx/>
                <a:uFillTx/>
                <a:latin typeface="Arial"/>
                <a:ea typeface="+mn-ea"/>
                <a:cs typeface="Arial"/>
              </a:rPr>
              <a:t>a</a:t>
            </a:r>
            <a:r>
              <a:rPr kumimoji="0" sz="1800" b="0" i="0" u="none" strike="noStrike" kern="1200" cap="none" spc="15" normalizeH="0" baseline="0" noProof="0" dirty="0">
                <a:ln>
                  <a:noFill/>
                </a:ln>
                <a:solidFill>
                  <a:prstClr val="black"/>
                </a:solidFill>
                <a:effectLst/>
                <a:uLnTx/>
                <a:uFillTx/>
                <a:latin typeface="Arial"/>
                <a:ea typeface="+mn-ea"/>
                <a:cs typeface="Arial"/>
              </a:rPr>
              <a:t>l</a:t>
            </a:r>
            <a:r>
              <a:rPr kumimoji="0" sz="1800" b="0" i="0" u="none" strike="noStrike" kern="1200" cap="none" spc="35" normalizeH="0" baseline="0" noProof="0" dirty="0">
                <a:ln>
                  <a:noFill/>
                </a:ln>
                <a:solidFill>
                  <a:prstClr val="black"/>
                </a:solidFill>
                <a:effectLst/>
                <a:uLnTx/>
                <a:uFillTx/>
                <a:latin typeface="Arial"/>
                <a:ea typeface="+mn-ea"/>
                <a:cs typeface="Arial"/>
              </a:rPr>
              <a:t>e</a:t>
            </a:r>
            <a:endParaRPr kumimoji="0" sz="1800" b="0" i="0" u="none" strike="noStrike" kern="1200" cap="none" spc="0" normalizeH="0" baseline="0" noProof="0">
              <a:ln>
                <a:noFill/>
              </a:ln>
              <a:solidFill>
                <a:prstClr val="black"/>
              </a:solidFill>
              <a:effectLst/>
              <a:uLnTx/>
              <a:uFillTx/>
              <a:latin typeface="Arial"/>
              <a:ea typeface="+mn-ea"/>
              <a:cs typeface="Arial"/>
            </a:endParaRPr>
          </a:p>
        </p:txBody>
      </p:sp>
      <p:sp>
        <p:nvSpPr>
          <p:cNvPr id="20" name="object 20"/>
          <p:cNvSpPr txBox="1"/>
          <p:nvPr/>
        </p:nvSpPr>
        <p:spPr>
          <a:xfrm>
            <a:off x="1338309" y="3952415"/>
            <a:ext cx="77470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0" u="none" strike="noStrike" kern="1200" cap="none" spc="-25" normalizeH="0" baseline="0" noProof="0" dirty="0">
                <a:ln>
                  <a:noFill/>
                </a:ln>
                <a:solidFill>
                  <a:prstClr val="black"/>
                </a:solidFill>
                <a:effectLst/>
                <a:uLnTx/>
                <a:uFillTx/>
                <a:latin typeface="Calibri"/>
                <a:ea typeface="+mn-ea"/>
                <a:cs typeface="Calibri"/>
              </a:rPr>
              <a:t>F</a:t>
            </a:r>
            <a:r>
              <a:rPr kumimoji="0" sz="2000" b="0" i="0" u="none" strike="noStrike" kern="1200" cap="none" spc="-5" normalizeH="0" baseline="0" noProof="0" dirty="0">
                <a:ln>
                  <a:noFill/>
                </a:ln>
                <a:solidFill>
                  <a:prstClr val="black"/>
                </a:solidFill>
                <a:effectLst/>
                <a:uLnTx/>
                <a:uFillTx/>
                <a:latin typeface="Calibri"/>
                <a:ea typeface="+mn-ea"/>
                <a:cs typeface="Calibri"/>
              </a:rPr>
              <a:t>em</a:t>
            </a:r>
            <a:r>
              <a:rPr kumimoji="0" sz="2000" b="0" i="0" u="none" strike="noStrike" kern="1200" cap="none" spc="0" normalizeH="0" baseline="0" noProof="0" dirty="0">
                <a:ln>
                  <a:noFill/>
                </a:ln>
                <a:solidFill>
                  <a:prstClr val="black"/>
                </a:solidFill>
                <a:effectLst/>
                <a:uLnTx/>
                <a:uFillTx/>
                <a:latin typeface="Calibri"/>
                <a:ea typeface="+mn-ea"/>
                <a:cs typeface="Calibri"/>
              </a:rPr>
              <a:t>a</a:t>
            </a:r>
            <a:r>
              <a:rPr kumimoji="0" sz="2000" b="0" i="0" u="none" strike="noStrike" kern="1200" cap="none" spc="-5" normalizeH="0" baseline="0" noProof="0" dirty="0">
                <a:ln>
                  <a:noFill/>
                </a:ln>
                <a:solidFill>
                  <a:prstClr val="black"/>
                </a:solidFill>
                <a:effectLst/>
                <a:uLnTx/>
                <a:uFillTx/>
                <a:latin typeface="Calibri"/>
                <a:ea typeface="+mn-ea"/>
                <a:cs typeface="Calibri"/>
              </a:rPr>
              <a:t>le</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21" name="object 21"/>
          <p:cNvSpPr txBox="1"/>
          <p:nvPr/>
        </p:nvSpPr>
        <p:spPr>
          <a:xfrm>
            <a:off x="2531557" y="5753911"/>
            <a:ext cx="1799589"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5" normalizeH="0" baseline="0" noProof="0" dirty="0">
                <a:ln>
                  <a:noFill/>
                </a:ln>
                <a:solidFill>
                  <a:prstClr val="black"/>
                </a:solidFill>
                <a:effectLst/>
                <a:uLnTx/>
                <a:uFillTx/>
                <a:latin typeface="Calibri"/>
                <a:ea typeface="+mn-ea"/>
                <a:cs typeface="Calibri"/>
              </a:rPr>
              <a:t>Total </a:t>
            </a:r>
            <a:r>
              <a:rPr kumimoji="0" sz="2400" b="0" i="1" u="none" strike="noStrike" kern="1200" cap="none" spc="0" normalizeH="0" baseline="0" noProof="0" dirty="0">
                <a:ln>
                  <a:noFill/>
                </a:ln>
                <a:solidFill>
                  <a:prstClr val="black"/>
                </a:solidFill>
                <a:effectLst/>
                <a:uLnTx/>
                <a:uFillTx/>
                <a:latin typeface="Calibri"/>
                <a:ea typeface="+mn-ea"/>
                <a:cs typeface="Calibri"/>
              </a:rPr>
              <a:t>N</a:t>
            </a:r>
            <a:r>
              <a:rPr kumimoji="0" sz="2400" b="0" i="0" u="none" strike="noStrike" kern="1200" cap="none" spc="0" normalizeH="0" baseline="0" noProof="0" dirty="0">
                <a:ln>
                  <a:noFill/>
                </a:ln>
                <a:solidFill>
                  <a:prstClr val="black"/>
                </a:solidFill>
                <a:effectLst/>
                <a:uLnTx/>
                <a:uFillTx/>
                <a:latin typeface="Calibri"/>
                <a:ea typeface="+mn-ea"/>
                <a:cs typeface="Calibri"/>
              </a:rPr>
              <a:t>=</a:t>
            </a:r>
            <a:r>
              <a:rPr kumimoji="0" sz="2400" b="0" i="0" u="none" strike="noStrike" kern="1200" cap="none" spc="-25" normalizeH="0" baseline="0" noProof="0" dirty="0">
                <a:ln>
                  <a:noFill/>
                </a:ln>
                <a:solidFill>
                  <a:prstClr val="black"/>
                </a:solidFill>
                <a:effectLst/>
                <a:uLnTx/>
                <a:uFillTx/>
                <a:latin typeface="Calibri"/>
                <a:ea typeface="+mn-ea"/>
                <a:cs typeface="Calibri"/>
              </a:rPr>
              <a:t> </a:t>
            </a:r>
            <a:r>
              <a:rPr kumimoji="0" sz="2400" b="0" i="0" u="none" strike="noStrike" kern="1200" cap="none" spc="-5" normalizeH="0" baseline="0" noProof="0" dirty="0">
                <a:ln>
                  <a:noFill/>
                </a:ln>
                <a:solidFill>
                  <a:prstClr val="black"/>
                </a:solidFill>
                <a:effectLst/>
                <a:uLnTx/>
                <a:uFillTx/>
                <a:latin typeface="Calibri"/>
                <a:ea typeface="+mn-ea"/>
                <a:cs typeface="Calibri"/>
              </a:rPr>
              <a:t>8,417</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22" name="object 22"/>
          <p:cNvSpPr txBox="1"/>
          <p:nvPr/>
        </p:nvSpPr>
        <p:spPr>
          <a:xfrm>
            <a:off x="7894512" y="5753911"/>
            <a:ext cx="210756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5" normalizeH="0" baseline="0" noProof="0" dirty="0">
                <a:ln>
                  <a:noFill/>
                </a:ln>
                <a:solidFill>
                  <a:prstClr val="black"/>
                </a:solidFill>
                <a:effectLst/>
                <a:uLnTx/>
                <a:uFillTx/>
                <a:latin typeface="Calibri"/>
                <a:ea typeface="+mn-ea"/>
                <a:cs typeface="Calibri"/>
              </a:rPr>
              <a:t>Total </a:t>
            </a:r>
            <a:r>
              <a:rPr kumimoji="0" sz="2400" b="0" i="1" u="none" strike="noStrike" kern="1200" cap="none" spc="0" normalizeH="0" baseline="0" noProof="0" dirty="0">
                <a:ln>
                  <a:noFill/>
                </a:ln>
                <a:solidFill>
                  <a:prstClr val="black"/>
                </a:solidFill>
                <a:effectLst/>
                <a:uLnTx/>
                <a:uFillTx/>
                <a:latin typeface="Calibri"/>
                <a:ea typeface="+mn-ea"/>
                <a:cs typeface="Calibri"/>
              </a:rPr>
              <a:t>N</a:t>
            </a:r>
            <a:r>
              <a:rPr kumimoji="0" sz="2400" b="0" i="0" u="none" strike="noStrike" kern="1200" cap="none" spc="0" normalizeH="0" baseline="0" noProof="0" dirty="0">
                <a:ln>
                  <a:noFill/>
                </a:ln>
                <a:solidFill>
                  <a:prstClr val="black"/>
                </a:solidFill>
                <a:effectLst/>
                <a:uLnTx/>
                <a:uFillTx/>
                <a:latin typeface="Calibri"/>
                <a:ea typeface="+mn-ea"/>
                <a:cs typeface="Calibri"/>
              </a:rPr>
              <a:t>=</a:t>
            </a:r>
            <a:r>
              <a:rPr kumimoji="0" sz="2400" b="0" i="0" u="none" strike="noStrike" kern="1200" cap="none" spc="-25" normalizeH="0" baseline="0" noProof="0" dirty="0">
                <a:ln>
                  <a:noFill/>
                </a:ln>
                <a:solidFill>
                  <a:prstClr val="black"/>
                </a:solidFill>
                <a:effectLst/>
                <a:uLnTx/>
                <a:uFillTx/>
                <a:latin typeface="Calibri"/>
                <a:ea typeface="+mn-ea"/>
                <a:cs typeface="Calibri"/>
              </a:rPr>
              <a:t> </a:t>
            </a:r>
            <a:r>
              <a:rPr kumimoji="0" sz="2400" b="0" i="0" u="none" strike="noStrike" kern="1200" cap="none" spc="-5" normalizeH="0" baseline="0" noProof="0" dirty="0">
                <a:ln>
                  <a:noFill/>
                </a:ln>
                <a:solidFill>
                  <a:prstClr val="black"/>
                </a:solidFill>
                <a:effectLst/>
                <a:uLnTx/>
                <a:uFillTx/>
                <a:latin typeface="Calibri"/>
                <a:ea typeface="+mn-ea"/>
                <a:cs typeface="Calibri"/>
              </a:rPr>
              <a:t>120,502</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3267946766"/>
      </p:ext>
    </p:extLst>
  </p:cSld>
  <p:clrMapOvr>
    <a:masterClrMapping/>
  </p:clrMapOvr>
  <p:timing>
    <p:tnLst>
      <p:par>
        <p:cTn id="1" dur="indefinite" restart="never" nodeType="tmRoot"/>
      </p:par>
    </p:tn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664591" y="333763"/>
            <a:ext cx="10867390" cy="733425"/>
          </a:xfrm>
          <a:prstGeom prst="rect">
            <a:avLst/>
          </a:prstGeom>
        </p:spPr>
        <p:txBody>
          <a:bodyPr vert="horz" wrap="square" lIns="0" tIns="11430" rIns="0" bIns="0" rtlCol="0">
            <a:spAutoFit/>
          </a:bodyPr>
          <a:lstStyle/>
          <a:p>
            <a:pPr marL="12700">
              <a:lnSpc>
                <a:spcPct val="100000"/>
              </a:lnSpc>
              <a:spcBef>
                <a:spcPts val="90"/>
              </a:spcBef>
            </a:pPr>
            <a:r>
              <a:rPr sz="4400" spc="-30" dirty="0">
                <a:solidFill>
                  <a:srgbClr val="000000"/>
                </a:solidFill>
              </a:rPr>
              <a:t>PWH </a:t>
            </a:r>
            <a:r>
              <a:rPr sz="4400" spc="-10" dirty="0"/>
              <a:t>in </a:t>
            </a:r>
            <a:r>
              <a:rPr sz="4650" i="1" spc="-114" dirty="0">
                <a:latin typeface="Calibri Light"/>
                <a:cs typeface="Calibri Light"/>
              </a:rPr>
              <a:t>Care </a:t>
            </a:r>
            <a:r>
              <a:rPr sz="4650" i="1" spc="-155" dirty="0">
                <a:latin typeface="Calibri Light"/>
                <a:cs typeface="Calibri Light"/>
              </a:rPr>
              <a:t>Continuum </a:t>
            </a:r>
            <a:r>
              <a:rPr sz="4400" spc="-30" dirty="0">
                <a:solidFill>
                  <a:srgbClr val="000000"/>
                </a:solidFill>
              </a:rPr>
              <a:t>by </a:t>
            </a:r>
            <a:r>
              <a:rPr sz="4650" i="1" spc="-85" dirty="0">
                <a:solidFill>
                  <a:srgbClr val="000000"/>
                </a:solidFill>
                <a:latin typeface="Calibri Light"/>
                <a:cs typeface="Calibri Light"/>
              </a:rPr>
              <a:t>Sex</a:t>
            </a:r>
            <a:r>
              <a:rPr sz="4400" spc="-85" dirty="0"/>
              <a:t>–2021 </a:t>
            </a:r>
            <a:r>
              <a:rPr sz="4400" spc="-45" dirty="0"/>
              <a:t>Palm</a:t>
            </a:r>
            <a:r>
              <a:rPr sz="4400" spc="-590" dirty="0"/>
              <a:t> </a:t>
            </a:r>
            <a:r>
              <a:rPr sz="4400" spc="-25" dirty="0"/>
              <a:t>Beach</a:t>
            </a:r>
            <a:endParaRPr sz="4400">
              <a:latin typeface="Calibri Light"/>
              <a:cs typeface="Calibri Light"/>
            </a:endParaRPr>
          </a:p>
        </p:txBody>
      </p:sp>
      <p:sp>
        <p:nvSpPr>
          <p:cNvPr id="3" name="object 3"/>
          <p:cNvSpPr/>
          <p:nvPr/>
        </p:nvSpPr>
        <p:spPr>
          <a:xfrm>
            <a:off x="9782556" y="4774691"/>
            <a:ext cx="640080" cy="0"/>
          </a:xfrm>
          <a:custGeom>
            <a:avLst/>
            <a:gdLst/>
            <a:ahLst/>
            <a:cxnLst/>
            <a:rect l="l" t="t" r="r" b="b"/>
            <a:pathLst>
              <a:path w="640079">
                <a:moveTo>
                  <a:pt x="0" y="0"/>
                </a:moveTo>
                <a:lnTo>
                  <a:pt x="64007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9040355" y="4774691"/>
            <a:ext cx="157480" cy="0"/>
          </a:xfrm>
          <a:custGeom>
            <a:avLst/>
            <a:gdLst/>
            <a:ahLst/>
            <a:cxnLst/>
            <a:rect l="l" t="t" r="r" b="b"/>
            <a:pathLst>
              <a:path w="157479">
                <a:moveTo>
                  <a:pt x="0" y="0"/>
                </a:moveTo>
                <a:lnTo>
                  <a:pt x="1569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8298180" y="4774691"/>
            <a:ext cx="158750" cy="0"/>
          </a:xfrm>
          <a:custGeom>
            <a:avLst/>
            <a:gdLst/>
            <a:ahLst/>
            <a:cxnLst/>
            <a:rect l="l" t="t" r="r" b="b"/>
            <a:pathLst>
              <a:path w="158750">
                <a:moveTo>
                  <a:pt x="0" y="0"/>
                </a:moveTo>
                <a:lnTo>
                  <a:pt x="15849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7555992" y="4774691"/>
            <a:ext cx="158750" cy="0"/>
          </a:xfrm>
          <a:custGeom>
            <a:avLst/>
            <a:gdLst/>
            <a:ahLst/>
            <a:cxnLst/>
            <a:rect l="l" t="t" r="r" b="b"/>
            <a:pathLst>
              <a:path w="158750">
                <a:moveTo>
                  <a:pt x="0" y="0"/>
                </a:moveTo>
                <a:lnTo>
                  <a:pt x="1584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5692140" y="4774691"/>
            <a:ext cx="1280160" cy="0"/>
          </a:xfrm>
          <a:custGeom>
            <a:avLst/>
            <a:gdLst/>
            <a:ahLst/>
            <a:cxnLst/>
            <a:rect l="l" t="t" r="r" b="b"/>
            <a:pathLst>
              <a:path w="1280159">
                <a:moveTo>
                  <a:pt x="0" y="0"/>
                </a:moveTo>
                <a:lnTo>
                  <a:pt x="128016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4949952" y="4774691"/>
            <a:ext cx="158750" cy="0"/>
          </a:xfrm>
          <a:custGeom>
            <a:avLst/>
            <a:gdLst/>
            <a:ahLst/>
            <a:cxnLst/>
            <a:rect l="l" t="t" r="r" b="b"/>
            <a:pathLst>
              <a:path w="158750">
                <a:moveTo>
                  <a:pt x="0" y="0"/>
                </a:moveTo>
                <a:lnTo>
                  <a:pt x="1584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4207751" y="4774691"/>
            <a:ext cx="158750" cy="0"/>
          </a:xfrm>
          <a:custGeom>
            <a:avLst/>
            <a:gdLst/>
            <a:ahLst/>
            <a:cxnLst/>
            <a:rect l="l" t="t" r="r" b="b"/>
            <a:pathLst>
              <a:path w="158750">
                <a:moveTo>
                  <a:pt x="0" y="0"/>
                </a:moveTo>
                <a:lnTo>
                  <a:pt x="1585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3467100" y="4774691"/>
            <a:ext cx="157480" cy="0"/>
          </a:xfrm>
          <a:custGeom>
            <a:avLst/>
            <a:gdLst/>
            <a:ahLst/>
            <a:cxnLst/>
            <a:rect l="l" t="t" r="r" b="b"/>
            <a:pathLst>
              <a:path w="157479">
                <a:moveTo>
                  <a:pt x="0" y="0"/>
                </a:moveTo>
                <a:lnTo>
                  <a:pt x="1569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2241804" y="4774691"/>
            <a:ext cx="640080" cy="0"/>
          </a:xfrm>
          <a:custGeom>
            <a:avLst/>
            <a:gdLst/>
            <a:ahLst/>
            <a:cxnLst/>
            <a:rect l="l" t="t" r="r" b="b"/>
            <a:pathLst>
              <a:path w="640080">
                <a:moveTo>
                  <a:pt x="0" y="0"/>
                </a:moveTo>
                <a:lnTo>
                  <a:pt x="64007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9782556" y="4366259"/>
            <a:ext cx="640080" cy="0"/>
          </a:xfrm>
          <a:custGeom>
            <a:avLst/>
            <a:gdLst/>
            <a:ahLst/>
            <a:cxnLst/>
            <a:rect l="l" t="t" r="r" b="b"/>
            <a:pathLst>
              <a:path w="640079">
                <a:moveTo>
                  <a:pt x="0" y="0"/>
                </a:moveTo>
                <a:lnTo>
                  <a:pt x="64007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9040355" y="4366259"/>
            <a:ext cx="157480" cy="0"/>
          </a:xfrm>
          <a:custGeom>
            <a:avLst/>
            <a:gdLst/>
            <a:ahLst/>
            <a:cxnLst/>
            <a:rect l="l" t="t" r="r" b="b"/>
            <a:pathLst>
              <a:path w="157479">
                <a:moveTo>
                  <a:pt x="0" y="0"/>
                </a:moveTo>
                <a:lnTo>
                  <a:pt x="1569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8298180" y="4366259"/>
            <a:ext cx="158750" cy="0"/>
          </a:xfrm>
          <a:custGeom>
            <a:avLst/>
            <a:gdLst/>
            <a:ahLst/>
            <a:cxnLst/>
            <a:rect l="l" t="t" r="r" b="b"/>
            <a:pathLst>
              <a:path w="158750">
                <a:moveTo>
                  <a:pt x="0" y="0"/>
                </a:moveTo>
                <a:lnTo>
                  <a:pt x="15849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7555992" y="4366259"/>
            <a:ext cx="158750" cy="0"/>
          </a:xfrm>
          <a:custGeom>
            <a:avLst/>
            <a:gdLst/>
            <a:ahLst/>
            <a:cxnLst/>
            <a:rect l="l" t="t" r="r" b="b"/>
            <a:pathLst>
              <a:path w="158750">
                <a:moveTo>
                  <a:pt x="0" y="0"/>
                </a:moveTo>
                <a:lnTo>
                  <a:pt x="1584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5692140" y="4366259"/>
            <a:ext cx="1280160" cy="0"/>
          </a:xfrm>
          <a:custGeom>
            <a:avLst/>
            <a:gdLst/>
            <a:ahLst/>
            <a:cxnLst/>
            <a:rect l="l" t="t" r="r" b="b"/>
            <a:pathLst>
              <a:path w="1280159">
                <a:moveTo>
                  <a:pt x="0" y="0"/>
                </a:moveTo>
                <a:lnTo>
                  <a:pt x="128016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4949952" y="4366259"/>
            <a:ext cx="158750" cy="0"/>
          </a:xfrm>
          <a:custGeom>
            <a:avLst/>
            <a:gdLst/>
            <a:ahLst/>
            <a:cxnLst/>
            <a:rect l="l" t="t" r="r" b="b"/>
            <a:pathLst>
              <a:path w="158750">
                <a:moveTo>
                  <a:pt x="0" y="0"/>
                </a:moveTo>
                <a:lnTo>
                  <a:pt x="1584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4207751" y="4366259"/>
            <a:ext cx="158750" cy="0"/>
          </a:xfrm>
          <a:custGeom>
            <a:avLst/>
            <a:gdLst/>
            <a:ahLst/>
            <a:cxnLst/>
            <a:rect l="l" t="t" r="r" b="b"/>
            <a:pathLst>
              <a:path w="158750">
                <a:moveTo>
                  <a:pt x="0" y="0"/>
                </a:moveTo>
                <a:lnTo>
                  <a:pt x="1585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3467100" y="4366259"/>
            <a:ext cx="157480" cy="0"/>
          </a:xfrm>
          <a:custGeom>
            <a:avLst/>
            <a:gdLst/>
            <a:ahLst/>
            <a:cxnLst/>
            <a:rect l="l" t="t" r="r" b="b"/>
            <a:pathLst>
              <a:path w="157479">
                <a:moveTo>
                  <a:pt x="0" y="0"/>
                </a:moveTo>
                <a:lnTo>
                  <a:pt x="1569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2241804" y="4366259"/>
            <a:ext cx="640080" cy="0"/>
          </a:xfrm>
          <a:custGeom>
            <a:avLst/>
            <a:gdLst/>
            <a:ahLst/>
            <a:cxnLst/>
            <a:rect l="l" t="t" r="r" b="b"/>
            <a:pathLst>
              <a:path w="640080">
                <a:moveTo>
                  <a:pt x="0" y="0"/>
                </a:moveTo>
                <a:lnTo>
                  <a:pt x="64007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9040355" y="3957828"/>
            <a:ext cx="1382395" cy="0"/>
          </a:xfrm>
          <a:custGeom>
            <a:avLst/>
            <a:gdLst/>
            <a:ahLst/>
            <a:cxnLst/>
            <a:rect l="l" t="t" r="r" b="b"/>
            <a:pathLst>
              <a:path w="1382395">
                <a:moveTo>
                  <a:pt x="0" y="0"/>
                </a:moveTo>
                <a:lnTo>
                  <a:pt x="13822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8298180" y="3957828"/>
            <a:ext cx="158750" cy="0"/>
          </a:xfrm>
          <a:custGeom>
            <a:avLst/>
            <a:gdLst/>
            <a:ahLst/>
            <a:cxnLst/>
            <a:rect l="l" t="t" r="r" b="b"/>
            <a:pathLst>
              <a:path w="158750">
                <a:moveTo>
                  <a:pt x="0" y="0"/>
                </a:moveTo>
                <a:lnTo>
                  <a:pt x="15849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7555992" y="3957828"/>
            <a:ext cx="158750" cy="0"/>
          </a:xfrm>
          <a:custGeom>
            <a:avLst/>
            <a:gdLst/>
            <a:ahLst/>
            <a:cxnLst/>
            <a:rect l="l" t="t" r="r" b="b"/>
            <a:pathLst>
              <a:path w="158750">
                <a:moveTo>
                  <a:pt x="0" y="0"/>
                </a:moveTo>
                <a:lnTo>
                  <a:pt x="1584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4949952" y="3957828"/>
            <a:ext cx="2022475" cy="0"/>
          </a:xfrm>
          <a:custGeom>
            <a:avLst/>
            <a:gdLst/>
            <a:ahLst/>
            <a:cxnLst/>
            <a:rect l="l" t="t" r="r" b="b"/>
            <a:pathLst>
              <a:path w="2022475">
                <a:moveTo>
                  <a:pt x="0" y="0"/>
                </a:moveTo>
                <a:lnTo>
                  <a:pt x="202234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4207751" y="3957828"/>
            <a:ext cx="158750" cy="0"/>
          </a:xfrm>
          <a:custGeom>
            <a:avLst/>
            <a:gdLst/>
            <a:ahLst/>
            <a:cxnLst/>
            <a:rect l="l" t="t" r="r" b="b"/>
            <a:pathLst>
              <a:path w="158750">
                <a:moveTo>
                  <a:pt x="0" y="0"/>
                </a:moveTo>
                <a:lnTo>
                  <a:pt x="1585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3467100" y="3957828"/>
            <a:ext cx="157480" cy="0"/>
          </a:xfrm>
          <a:custGeom>
            <a:avLst/>
            <a:gdLst/>
            <a:ahLst/>
            <a:cxnLst/>
            <a:rect l="l" t="t" r="r" b="b"/>
            <a:pathLst>
              <a:path w="157479">
                <a:moveTo>
                  <a:pt x="0" y="0"/>
                </a:moveTo>
                <a:lnTo>
                  <a:pt x="1569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2241804" y="3957828"/>
            <a:ext cx="640080" cy="0"/>
          </a:xfrm>
          <a:custGeom>
            <a:avLst/>
            <a:gdLst/>
            <a:ahLst/>
            <a:cxnLst/>
            <a:rect l="l" t="t" r="r" b="b"/>
            <a:pathLst>
              <a:path w="640080">
                <a:moveTo>
                  <a:pt x="0" y="0"/>
                </a:moveTo>
                <a:lnTo>
                  <a:pt x="64007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9040355" y="3547871"/>
            <a:ext cx="1382395" cy="0"/>
          </a:xfrm>
          <a:custGeom>
            <a:avLst/>
            <a:gdLst/>
            <a:ahLst/>
            <a:cxnLst/>
            <a:rect l="l" t="t" r="r" b="b"/>
            <a:pathLst>
              <a:path w="1382395">
                <a:moveTo>
                  <a:pt x="0" y="0"/>
                </a:moveTo>
                <a:lnTo>
                  <a:pt x="13822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8298180" y="3547871"/>
            <a:ext cx="158750" cy="0"/>
          </a:xfrm>
          <a:custGeom>
            <a:avLst/>
            <a:gdLst/>
            <a:ahLst/>
            <a:cxnLst/>
            <a:rect l="l" t="t" r="r" b="b"/>
            <a:pathLst>
              <a:path w="158750">
                <a:moveTo>
                  <a:pt x="0" y="0"/>
                </a:moveTo>
                <a:lnTo>
                  <a:pt x="15849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7555992" y="3547871"/>
            <a:ext cx="158750" cy="0"/>
          </a:xfrm>
          <a:custGeom>
            <a:avLst/>
            <a:gdLst/>
            <a:ahLst/>
            <a:cxnLst/>
            <a:rect l="l" t="t" r="r" b="b"/>
            <a:pathLst>
              <a:path w="158750">
                <a:moveTo>
                  <a:pt x="0" y="0"/>
                </a:moveTo>
                <a:lnTo>
                  <a:pt x="1584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4949952" y="3547871"/>
            <a:ext cx="2022475" cy="0"/>
          </a:xfrm>
          <a:custGeom>
            <a:avLst/>
            <a:gdLst/>
            <a:ahLst/>
            <a:cxnLst/>
            <a:rect l="l" t="t" r="r" b="b"/>
            <a:pathLst>
              <a:path w="2022475">
                <a:moveTo>
                  <a:pt x="0" y="0"/>
                </a:moveTo>
                <a:lnTo>
                  <a:pt x="202234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4207751" y="3547871"/>
            <a:ext cx="158750" cy="0"/>
          </a:xfrm>
          <a:custGeom>
            <a:avLst/>
            <a:gdLst/>
            <a:ahLst/>
            <a:cxnLst/>
            <a:rect l="l" t="t" r="r" b="b"/>
            <a:pathLst>
              <a:path w="158750">
                <a:moveTo>
                  <a:pt x="0" y="0"/>
                </a:moveTo>
                <a:lnTo>
                  <a:pt x="1585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3467100" y="3547871"/>
            <a:ext cx="157480" cy="0"/>
          </a:xfrm>
          <a:custGeom>
            <a:avLst/>
            <a:gdLst/>
            <a:ahLst/>
            <a:cxnLst/>
            <a:rect l="l" t="t" r="r" b="b"/>
            <a:pathLst>
              <a:path w="157479">
                <a:moveTo>
                  <a:pt x="0" y="0"/>
                </a:moveTo>
                <a:lnTo>
                  <a:pt x="1569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2241804" y="3547871"/>
            <a:ext cx="640080" cy="0"/>
          </a:xfrm>
          <a:custGeom>
            <a:avLst/>
            <a:gdLst/>
            <a:ahLst/>
            <a:cxnLst/>
            <a:rect l="l" t="t" r="r" b="b"/>
            <a:pathLst>
              <a:path w="640080">
                <a:moveTo>
                  <a:pt x="0" y="0"/>
                </a:moveTo>
                <a:lnTo>
                  <a:pt x="64007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9040355" y="3139439"/>
            <a:ext cx="1382395" cy="0"/>
          </a:xfrm>
          <a:custGeom>
            <a:avLst/>
            <a:gdLst/>
            <a:ahLst/>
            <a:cxnLst/>
            <a:rect l="l" t="t" r="r" b="b"/>
            <a:pathLst>
              <a:path w="1382395">
                <a:moveTo>
                  <a:pt x="0" y="0"/>
                </a:moveTo>
                <a:lnTo>
                  <a:pt x="13822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8298180" y="3139439"/>
            <a:ext cx="158750" cy="0"/>
          </a:xfrm>
          <a:custGeom>
            <a:avLst/>
            <a:gdLst/>
            <a:ahLst/>
            <a:cxnLst/>
            <a:rect l="l" t="t" r="r" b="b"/>
            <a:pathLst>
              <a:path w="158750">
                <a:moveTo>
                  <a:pt x="0" y="0"/>
                </a:moveTo>
                <a:lnTo>
                  <a:pt x="15849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p:nvPr/>
        </p:nvSpPr>
        <p:spPr>
          <a:xfrm>
            <a:off x="7555992" y="3139439"/>
            <a:ext cx="158750" cy="0"/>
          </a:xfrm>
          <a:custGeom>
            <a:avLst/>
            <a:gdLst/>
            <a:ahLst/>
            <a:cxnLst/>
            <a:rect l="l" t="t" r="r" b="b"/>
            <a:pathLst>
              <a:path w="158750">
                <a:moveTo>
                  <a:pt x="0" y="0"/>
                </a:moveTo>
                <a:lnTo>
                  <a:pt x="1584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8" name="object 38"/>
          <p:cNvSpPr/>
          <p:nvPr/>
        </p:nvSpPr>
        <p:spPr>
          <a:xfrm>
            <a:off x="4949952" y="3139439"/>
            <a:ext cx="2022475" cy="0"/>
          </a:xfrm>
          <a:custGeom>
            <a:avLst/>
            <a:gdLst/>
            <a:ahLst/>
            <a:cxnLst/>
            <a:rect l="l" t="t" r="r" b="b"/>
            <a:pathLst>
              <a:path w="2022475">
                <a:moveTo>
                  <a:pt x="0" y="0"/>
                </a:moveTo>
                <a:lnTo>
                  <a:pt x="202234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9" name="object 39"/>
          <p:cNvSpPr/>
          <p:nvPr/>
        </p:nvSpPr>
        <p:spPr>
          <a:xfrm>
            <a:off x="4207751" y="3139439"/>
            <a:ext cx="158750" cy="0"/>
          </a:xfrm>
          <a:custGeom>
            <a:avLst/>
            <a:gdLst/>
            <a:ahLst/>
            <a:cxnLst/>
            <a:rect l="l" t="t" r="r" b="b"/>
            <a:pathLst>
              <a:path w="158750">
                <a:moveTo>
                  <a:pt x="0" y="0"/>
                </a:moveTo>
                <a:lnTo>
                  <a:pt x="1585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0" name="object 40"/>
          <p:cNvSpPr/>
          <p:nvPr/>
        </p:nvSpPr>
        <p:spPr>
          <a:xfrm>
            <a:off x="3467100" y="3139439"/>
            <a:ext cx="157480" cy="0"/>
          </a:xfrm>
          <a:custGeom>
            <a:avLst/>
            <a:gdLst/>
            <a:ahLst/>
            <a:cxnLst/>
            <a:rect l="l" t="t" r="r" b="b"/>
            <a:pathLst>
              <a:path w="157479">
                <a:moveTo>
                  <a:pt x="0" y="0"/>
                </a:moveTo>
                <a:lnTo>
                  <a:pt x="1569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1" name="object 41"/>
          <p:cNvSpPr/>
          <p:nvPr/>
        </p:nvSpPr>
        <p:spPr>
          <a:xfrm>
            <a:off x="2241804" y="3139439"/>
            <a:ext cx="640080" cy="0"/>
          </a:xfrm>
          <a:custGeom>
            <a:avLst/>
            <a:gdLst/>
            <a:ahLst/>
            <a:cxnLst/>
            <a:rect l="l" t="t" r="r" b="b"/>
            <a:pathLst>
              <a:path w="640080">
                <a:moveTo>
                  <a:pt x="0" y="0"/>
                </a:moveTo>
                <a:lnTo>
                  <a:pt x="64007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2" name="object 42"/>
          <p:cNvSpPr/>
          <p:nvPr/>
        </p:nvSpPr>
        <p:spPr>
          <a:xfrm>
            <a:off x="9040355" y="2731007"/>
            <a:ext cx="1382395" cy="0"/>
          </a:xfrm>
          <a:custGeom>
            <a:avLst/>
            <a:gdLst/>
            <a:ahLst/>
            <a:cxnLst/>
            <a:rect l="l" t="t" r="r" b="b"/>
            <a:pathLst>
              <a:path w="1382395">
                <a:moveTo>
                  <a:pt x="0" y="0"/>
                </a:moveTo>
                <a:lnTo>
                  <a:pt x="13822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3" name="object 43"/>
          <p:cNvSpPr/>
          <p:nvPr/>
        </p:nvSpPr>
        <p:spPr>
          <a:xfrm>
            <a:off x="8298180" y="2731007"/>
            <a:ext cx="158750" cy="0"/>
          </a:xfrm>
          <a:custGeom>
            <a:avLst/>
            <a:gdLst/>
            <a:ahLst/>
            <a:cxnLst/>
            <a:rect l="l" t="t" r="r" b="b"/>
            <a:pathLst>
              <a:path w="158750">
                <a:moveTo>
                  <a:pt x="0" y="0"/>
                </a:moveTo>
                <a:lnTo>
                  <a:pt x="15849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4" name="object 44"/>
          <p:cNvSpPr/>
          <p:nvPr/>
        </p:nvSpPr>
        <p:spPr>
          <a:xfrm>
            <a:off x="7555992" y="2731007"/>
            <a:ext cx="158750" cy="0"/>
          </a:xfrm>
          <a:custGeom>
            <a:avLst/>
            <a:gdLst/>
            <a:ahLst/>
            <a:cxnLst/>
            <a:rect l="l" t="t" r="r" b="b"/>
            <a:pathLst>
              <a:path w="158750">
                <a:moveTo>
                  <a:pt x="0" y="0"/>
                </a:moveTo>
                <a:lnTo>
                  <a:pt x="1584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5" name="object 45"/>
          <p:cNvSpPr/>
          <p:nvPr/>
        </p:nvSpPr>
        <p:spPr>
          <a:xfrm>
            <a:off x="4949952" y="2731007"/>
            <a:ext cx="2022475" cy="0"/>
          </a:xfrm>
          <a:custGeom>
            <a:avLst/>
            <a:gdLst/>
            <a:ahLst/>
            <a:cxnLst/>
            <a:rect l="l" t="t" r="r" b="b"/>
            <a:pathLst>
              <a:path w="2022475">
                <a:moveTo>
                  <a:pt x="0" y="0"/>
                </a:moveTo>
                <a:lnTo>
                  <a:pt x="202234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6" name="object 46"/>
          <p:cNvSpPr/>
          <p:nvPr/>
        </p:nvSpPr>
        <p:spPr>
          <a:xfrm>
            <a:off x="4207751" y="2731007"/>
            <a:ext cx="158750" cy="0"/>
          </a:xfrm>
          <a:custGeom>
            <a:avLst/>
            <a:gdLst/>
            <a:ahLst/>
            <a:cxnLst/>
            <a:rect l="l" t="t" r="r" b="b"/>
            <a:pathLst>
              <a:path w="158750">
                <a:moveTo>
                  <a:pt x="0" y="0"/>
                </a:moveTo>
                <a:lnTo>
                  <a:pt x="1585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7" name="object 47"/>
          <p:cNvSpPr/>
          <p:nvPr/>
        </p:nvSpPr>
        <p:spPr>
          <a:xfrm>
            <a:off x="3467100" y="2731007"/>
            <a:ext cx="157480" cy="0"/>
          </a:xfrm>
          <a:custGeom>
            <a:avLst/>
            <a:gdLst/>
            <a:ahLst/>
            <a:cxnLst/>
            <a:rect l="l" t="t" r="r" b="b"/>
            <a:pathLst>
              <a:path w="157479">
                <a:moveTo>
                  <a:pt x="0" y="0"/>
                </a:moveTo>
                <a:lnTo>
                  <a:pt x="1569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8" name="object 48"/>
          <p:cNvSpPr/>
          <p:nvPr/>
        </p:nvSpPr>
        <p:spPr>
          <a:xfrm>
            <a:off x="2241804" y="2731007"/>
            <a:ext cx="640080" cy="0"/>
          </a:xfrm>
          <a:custGeom>
            <a:avLst/>
            <a:gdLst/>
            <a:ahLst/>
            <a:cxnLst/>
            <a:rect l="l" t="t" r="r" b="b"/>
            <a:pathLst>
              <a:path w="640080">
                <a:moveTo>
                  <a:pt x="0" y="0"/>
                </a:moveTo>
                <a:lnTo>
                  <a:pt x="64007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9" name="object 49"/>
          <p:cNvSpPr/>
          <p:nvPr/>
        </p:nvSpPr>
        <p:spPr>
          <a:xfrm>
            <a:off x="8298180" y="2322576"/>
            <a:ext cx="2124710" cy="0"/>
          </a:xfrm>
          <a:custGeom>
            <a:avLst/>
            <a:gdLst/>
            <a:ahLst/>
            <a:cxnLst/>
            <a:rect l="l" t="t" r="r" b="b"/>
            <a:pathLst>
              <a:path w="2124709">
                <a:moveTo>
                  <a:pt x="0" y="0"/>
                </a:moveTo>
                <a:lnTo>
                  <a:pt x="212445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0" name="object 50"/>
          <p:cNvSpPr/>
          <p:nvPr/>
        </p:nvSpPr>
        <p:spPr>
          <a:xfrm>
            <a:off x="7555992" y="2322576"/>
            <a:ext cx="158750" cy="0"/>
          </a:xfrm>
          <a:custGeom>
            <a:avLst/>
            <a:gdLst/>
            <a:ahLst/>
            <a:cxnLst/>
            <a:rect l="l" t="t" r="r" b="b"/>
            <a:pathLst>
              <a:path w="158750">
                <a:moveTo>
                  <a:pt x="0" y="0"/>
                </a:moveTo>
                <a:lnTo>
                  <a:pt x="1584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1" name="object 51"/>
          <p:cNvSpPr/>
          <p:nvPr/>
        </p:nvSpPr>
        <p:spPr>
          <a:xfrm>
            <a:off x="3467100" y="2322576"/>
            <a:ext cx="3505200" cy="0"/>
          </a:xfrm>
          <a:custGeom>
            <a:avLst/>
            <a:gdLst/>
            <a:ahLst/>
            <a:cxnLst/>
            <a:rect l="l" t="t" r="r" b="b"/>
            <a:pathLst>
              <a:path w="3505200">
                <a:moveTo>
                  <a:pt x="0" y="0"/>
                </a:moveTo>
                <a:lnTo>
                  <a:pt x="350520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2" name="object 52"/>
          <p:cNvSpPr/>
          <p:nvPr/>
        </p:nvSpPr>
        <p:spPr>
          <a:xfrm>
            <a:off x="2241804" y="2322576"/>
            <a:ext cx="640080" cy="0"/>
          </a:xfrm>
          <a:custGeom>
            <a:avLst/>
            <a:gdLst/>
            <a:ahLst/>
            <a:cxnLst/>
            <a:rect l="l" t="t" r="r" b="b"/>
            <a:pathLst>
              <a:path w="640080">
                <a:moveTo>
                  <a:pt x="0" y="0"/>
                </a:moveTo>
                <a:lnTo>
                  <a:pt x="64007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3" name="object 53"/>
          <p:cNvSpPr/>
          <p:nvPr/>
        </p:nvSpPr>
        <p:spPr>
          <a:xfrm>
            <a:off x="2241804" y="1914144"/>
            <a:ext cx="8181340" cy="0"/>
          </a:xfrm>
          <a:custGeom>
            <a:avLst/>
            <a:gdLst/>
            <a:ahLst/>
            <a:cxnLst/>
            <a:rect l="l" t="t" r="r" b="b"/>
            <a:pathLst>
              <a:path w="8181340">
                <a:moveTo>
                  <a:pt x="0" y="0"/>
                </a:moveTo>
                <a:lnTo>
                  <a:pt x="818083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4" name="object 54"/>
          <p:cNvSpPr/>
          <p:nvPr/>
        </p:nvSpPr>
        <p:spPr>
          <a:xfrm>
            <a:off x="7783068" y="1505711"/>
            <a:ext cx="2639695" cy="0"/>
          </a:xfrm>
          <a:custGeom>
            <a:avLst/>
            <a:gdLst/>
            <a:ahLst/>
            <a:cxnLst/>
            <a:rect l="l" t="t" r="r" b="b"/>
            <a:pathLst>
              <a:path w="2639695">
                <a:moveTo>
                  <a:pt x="0" y="0"/>
                </a:moveTo>
                <a:lnTo>
                  <a:pt x="26395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5" name="object 55"/>
          <p:cNvSpPr/>
          <p:nvPr/>
        </p:nvSpPr>
        <p:spPr>
          <a:xfrm>
            <a:off x="6426708" y="1505711"/>
            <a:ext cx="1229995" cy="0"/>
          </a:xfrm>
          <a:custGeom>
            <a:avLst/>
            <a:gdLst/>
            <a:ahLst/>
            <a:cxnLst/>
            <a:rect l="l" t="t" r="r" b="b"/>
            <a:pathLst>
              <a:path w="1229995">
                <a:moveTo>
                  <a:pt x="0" y="0"/>
                </a:moveTo>
                <a:lnTo>
                  <a:pt x="12298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6" name="object 56"/>
          <p:cNvSpPr/>
          <p:nvPr/>
        </p:nvSpPr>
        <p:spPr>
          <a:xfrm>
            <a:off x="5017008" y="1505711"/>
            <a:ext cx="1283335" cy="0"/>
          </a:xfrm>
          <a:custGeom>
            <a:avLst/>
            <a:gdLst/>
            <a:ahLst/>
            <a:cxnLst/>
            <a:rect l="l" t="t" r="r" b="b"/>
            <a:pathLst>
              <a:path w="1283335">
                <a:moveTo>
                  <a:pt x="0" y="0"/>
                </a:moveTo>
                <a:lnTo>
                  <a:pt x="12832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7" name="object 57"/>
          <p:cNvSpPr/>
          <p:nvPr/>
        </p:nvSpPr>
        <p:spPr>
          <a:xfrm>
            <a:off x="3749040" y="1505711"/>
            <a:ext cx="1143000" cy="0"/>
          </a:xfrm>
          <a:custGeom>
            <a:avLst/>
            <a:gdLst/>
            <a:ahLst/>
            <a:cxnLst/>
            <a:rect l="l" t="t" r="r" b="b"/>
            <a:pathLst>
              <a:path w="1143000">
                <a:moveTo>
                  <a:pt x="0" y="0"/>
                </a:moveTo>
                <a:lnTo>
                  <a:pt x="114300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8" name="object 58"/>
          <p:cNvSpPr/>
          <p:nvPr/>
        </p:nvSpPr>
        <p:spPr>
          <a:xfrm>
            <a:off x="2241804" y="1505711"/>
            <a:ext cx="1382395" cy="0"/>
          </a:xfrm>
          <a:custGeom>
            <a:avLst/>
            <a:gdLst/>
            <a:ahLst/>
            <a:cxnLst/>
            <a:rect l="l" t="t" r="r" b="b"/>
            <a:pathLst>
              <a:path w="1382395">
                <a:moveTo>
                  <a:pt x="0" y="0"/>
                </a:moveTo>
                <a:lnTo>
                  <a:pt x="13822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9" name="object 59"/>
          <p:cNvSpPr/>
          <p:nvPr/>
        </p:nvSpPr>
        <p:spPr>
          <a:xfrm>
            <a:off x="6972300" y="1996439"/>
            <a:ext cx="584200" cy="3187065"/>
          </a:xfrm>
          <a:custGeom>
            <a:avLst/>
            <a:gdLst/>
            <a:ahLst/>
            <a:cxnLst/>
            <a:rect l="l" t="t" r="r" b="b"/>
            <a:pathLst>
              <a:path w="584200" h="3187065">
                <a:moveTo>
                  <a:pt x="583692" y="0"/>
                </a:moveTo>
                <a:lnTo>
                  <a:pt x="0" y="0"/>
                </a:lnTo>
                <a:lnTo>
                  <a:pt x="0" y="3186683"/>
                </a:lnTo>
                <a:lnTo>
                  <a:pt x="583692" y="3186683"/>
                </a:lnTo>
                <a:lnTo>
                  <a:pt x="583692" y="0"/>
                </a:lnTo>
                <a:close/>
              </a:path>
            </a:pathLst>
          </a:custGeom>
          <a:solidFill>
            <a:srgbClr val="AFABA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0" name="object 60"/>
          <p:cNvSpPr/>
          <p:nvPr/>
        </p:nvSpPr>
        <p:spPr>
          <a:xfrm>
            <a:off x="2881883" y="2159495"/>
            <a:ext cx="585470" cy="3023870"/>
          </a:xfrm>
          <a:custGeom>
            <a:avLst/>
            <a:gdLst/>
            <a:ahLst/>
            <a:cxnLst/>
            <a:rect l="l" t="t" r="r" b="b"/>
            <a:pathLst>
              <a:path w="585470" h="3023870">
                <a:moveTo>
                  <a:pt x="585216" y="0"/>
                </a:moveTo>
                <a:lnTo>
                  <a:pt x="0" y="0"/>
                </a:lnTo>
                <a:lnTo>
                  <a:pt x="0" y="3023628"/>
                </a:lnTo>
                <a:lnTo>
                  <a:pt x="585216" y="3023628"/>
                </a:lnTo>
                <a:lnTo>
                  <a:pt x="585216" y="0"/>
                </a:lnTo>
                <a:close/>
              </a:path>
            </a:pathLst>
          </a:custGeom>
          <a:solidFill>
            <a:srgbClr val="AFABA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1" name="object 61"/>
          <p:cNvSpPr/>
          <p:nvPr/>
        </p:nvSpPr>
        <p:spPr>
          <a:xfrm>
            <a:off x="7714488" y="2281427"/>
            <a:ext cx="584200" cy="2901950"/>
          </a:xfrm>
          <a:custGeom>
            <a:avLst/>
            <a:gdLst/>
            <a:ahLst/>
            <a:cxnLst/>
            <a:rect l="l" t="t" r="r" b="b"/>
            <a:pathLst>
              <a:path w="584200" h="2901950">
                <a:moveTo>
                  <a:pt x="583692" y="0"/>
                </a:moveTo>
                <a:lnTo>
                  <a:pt x="0" y="0"/>
                </a:lnTo>
                <a:lnTo>
                  <a:pt x="0" y="2901696"/>
                </a:lnTo>
                <a:lnTo>
                  <a:pt x="583692" y="2901696"/>
                </a:lnTo>
                <a:lnTo>
                  <a:pt x="583692" y="0"/>
                </a:lnTo>
                <a:close/>
              </a:path>
            </a:pathLst>
          </a:custGeom>
          <a:solidFill>
            <a:srgbClr val="7671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2" name="object 62"/>
          <p:cNvSpPr/>
          <p:nvPr/>
        </p:nvSpPr>
        <p:spPr>
          <a:xfrm>
            <a:off x="3624071" y="2446020"/>
            <a:ext cx="584200" cy="2737485"/>
          </a:xfrm>
          <a:custGeom>
            <a:avLst/>
            <a:gdLst/>
            <a:ahLst/>
            <a:cxnLst/>
            <a:rect l="l" t="t" r="r" b="b"/>
            <a:pathLst>
              <a:path w="584200" h="2737485">
                <a:moveTo>
                  <a:pt x="583679" y="0"/>
                </a:moveTo>
                <a:lnTo>
                  <a:pt x="0" y="0"/>
                </a:lnTo>
                <a:lnTo>
                  <a:pt x="0" y="2737104"/>
                </a:lnTo>
                <a:lnTo>
                  <a:pt x="583679" y="2737104"/>
                </a:lnTo>
                <a:lnTo>
                  <a:pt x="583679" y="0"/>
                </a:lnTo>
                <a:close/>
              </a:path>
            </a:pathLst>
          </a:custGeom>
          <a:solidFill>
            <a:srgbClr val="7671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3" name="object 63"/>
          <p:cNvSpPr/>
          <p:nvPr/>
        </p:nvSpPr>
        <p:spPr>
          <a:xfrm>
            <a:off x="8456676" y="2526792"/>
            <a:ext cx="584200" cy="2656840"/>
          </a:xfrm>
          <a:custGeom>
            <a:avLst/>
            <a:gdLst/>
            <a:ahLst/>
            <a:cxnLst/>
            <a:rect l="l" t="t" r="r" b="b"/>
            <a:pathLst>
              <a:path w="584200" h="2656840">
                <a:moveTo>
                  <a:pt x="583679" y="0"/>
                </a:moveTo>
                <a:lnTo>
                  <a:pt x="0" y="0"/>
                </a:lnTo>
                <a:lnTo>
                  <a:pt x="0" y="2656331"/>
                </a:lnTo>
                <a:lnTo>
                  <a:pt x="583679" y="2656331"/>
                </a:lnTo>
                <a:lnTo>
                  <a:pt x="583679"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4" name="object 64"/>
          <p:cNvSpPr/>
          <p:nvPr/>
        </p:nvSpPr>
        <p:spPr>
          <a:xfrm>
            <a:off x="4366259" y="2526792"/>
            <a:ext cx="584200" cy="2656840"/>
          </a:xfrm>
          <a:custGeom>
            <a:avLst/>
            <a:gdLst/>
            <a:ahLst/>
            <a:cxnLst/>
            <a:rect l="l" t="t" r="r" b="b"/>
            <a:pathLst>
              <a:path w="584200" h="2656840">
                <a:moveTo>
                  <a:pt x="583691" y="0"/>
                </a:moveTo>
                <a:lnTo>
                  <a:pt x="0" y="0"/>
                </a:lnTo>
                <a:lnTo>
                  <a:pt x="0" y="2656331"/>
                </a:lnTo>
                <a:lnTo>
                  <a:pt x="583691" y="2656331"/>
                </a:lnTo>
                <a:lnTo>
                  <a:pt x="583691"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5" name="object 65"/>
          <p:cNvSpPr/>
          <p:nvPr/>
        </p:nvSpPr>
        <p:spPr>
          <a:xfrm>
            <a:off x="5108447" y="4120883"/>
            <a:ext cx="584200" cy="1062355"/>
          </a:xfrm>
          <a:custGeom>
            <a:avLst/>
            <a:gdLst/>
            <a:ahLst/>
            <a:cxnLst/>
            <a:rect l="l" t="t" r="r" b="b"/>
            <a:pathLst>
              <a:path w="584200" h="1062354">
                <a:moveTo>
                  <a:pt x="0" y="1062240"/>
                </a:moveTo>
                <a:lnTo>
                  <a:pt x="583691" y="1062240"/>
                </a:lnTo>
                <a:lnTo>
                  <a:pt x="583691" y="0"/>
                </a:lnTo>
                <a:lnTo>
                  <a:pt x="0" y="0"/>
                </a:lnTo>
                <a:lnTo>
                  <a:pt x="0" y="106224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6" name="object 66"/>
          <p:cNvSpPr/>
          <p:nvPr/>
        </p:nvSpPr>
        <p:spPr>
          <a:xfrm>
            <a:off x="9197340" y="4283964"/>
            <a:ext cx="585470" cy="899160"/>
          </a:xfrm>
          <a:custGeom>
            <a:avLst/>
            <a:gdLst/>
            <a:ahLst/>
            <a:cxnLst/>
            <a:rect l="l" t="t" r="r" b="b"/>
            <a:pathLst>
              <a:path w="585470" h="899160">
                <a:moveTo>
                  <a:pt x="0" y="899160"/>
                </a:moveTo>
                <a:lnTo>
                  <a:pt x="585216" y="899160"/>
                </a:lnTo>
                <a:lnTo>
                  <a:pt x="585216" y="0"/>
                </a:lnTo>
                <a:lnTo>
                  <a:pt x="0" y="0"/>
                </a:lnTo>
                <a:lnTo>
                  <a:pt x="0" y="89916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7" name="object 67"/>
          <p:cNvSpPr/>
          <p:nvPr/>
        </p:nvSpPr>
        <p:spPr>
          <a:xfrm>
            <a:off x="2241804" y="5183123"/>
            <a:ext cx="8181340" cy="0"/>
          </a:xfrm>
          <a:custGeom>
            <a:avLst/>
            <a:gdLst/>
            <a:ahLst/>
            <a:cxnLst/>
            <a:rect l="l" t="t" r="r" b="b"/>
            <a:pathLst>
              <a:path w="8181340">
                <a:moveTo>
                  <a:pt x="0" y="0"/>
                </a:moveTo>
                <a:lnTo>
                  <a:pt x="818083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8" name="object 68"/>
          <p:cNvSpPr txBox="1"/>
          <p:nvPr/>
        </p:nvSpPr>
        <p:spPr>
          <a:xfrm>
            <a:off x="3006656" y="1863236"/>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74%</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69" name="object 69"/>
          <p:cNvSpPr txBox="1"/>
          <p:nvPr/>
        </p:nvSpPr>
        <p:spPr>
          <a:xfrm>
            <a:off x="3748595" y="2149242"/>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67%</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70" name="object 70"/>
          <p:cNvSpPr txBox="1"/>
          <p:nvPr/>
        </p:nvSpPr>
        <p:spPr>
          <a:xfrm>
            <a:off x="7838268" y="1985733"/>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71%</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71" name="object 71"/>
          <p:cNvSpPr txBox="1"/>
          <p:nvPr/>
        </p:nvSpPr>
        <p:spPr>
          <a:xfrm>
            <a:off x="4470827" y="2199986"/>
            <a:ext cx="446405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tab pos="4102100" algn="l"/>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65</a:t>
            </a:r>
            <a:r>
              <a:rPr kumimoji="0" sz="1600" b="0" i="0" u="none" strike="noStrike" kern="1200" cap="none" spc="-5" normalizeH="0" baseline="0" noProof="0" dirty="0">
                <a:ln>
                  <a:noFill/>
                </a:ln>
                <a:solidFill>
                  <a:srgbClr val="3E3E3E"/>
                </a:solidFill>
                <a:effectLst/>
                <a:uLnTx/>
                <a:uFillTx/>
                <a:latin typeface="Calibri"/>
                <a:ea typeface="+mn-ea"/>
                <a:cs typeface="Calibri"/>
              </a:rPr>
              <a:t>%</a:t>
            </a:r>
            <a:r>
              <a:rPr kumimoji="0" sz="1600" b="0" i="0" u="none" strike="noStrike" kern="1200" cap="none" spc="0" normalizeH="0" baseline="0" noProof="0" dirty="0">
                <a:ln>
                  <a:noFill/>
                </a:ln>
                <a:solidFill>
                  <a:srgbClr val="3E3E3E"/>
                </a:solidFill>
                <a:effectLst/>
                <a:uLnTx/>
                <a:uFillTx/>
                <a:latin typeface="Calibri"/>
                <a:ea typeface="+mn-ea"/>
                <a:cs typeface="Calibri"/>
              </a:rPr>
              <a:t>	</a:t>
            </a:r>
            <a:r>
              <a:rPr kumimoji="0" sz="1600" b="0" i="0" u="none" strike="noStrike" kern="1200" cap="none" spc="-10" normalizeH="0" baseline="0" noProof="0" dirty="0">
                <a:ln>
                  <a:noFill/>
                </a:ln>
                <a:solidFill>
                  <a:srgbClr val="3E3E3E"/>
                </a:solidFill>
                <a:effectLst/>
                <a:uLnTx/>
                <a:uFillTx/>
                <a:latin typeface="Calibri"/>
                <a:ea typeface="+mn-ea"/>
                <a:cs typeface="Calibri"/>
              </a:rPr>
              <a:t>65%</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2" name="object 72"/>
          <p:cNvSpPr txBox="1"/>
          <p:nvPr/>
        </p:nvSpPr>
        <p:spPr>
          <a:xfrm>
            <a:off x="5232630" y="3824508"/>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26%</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73" name="object 73"/>
          <p:cNvSpPr txBox="1"/>
          <p:nvPr/>
        </p:nvSpPr>
        <p:spPr>
          <a:xfrm>
            <a:off x="9322303" y="3988017"/>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22%</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74" name="object 74"/>
          <p:cNvSpPr txBox="1"/>
          <p:nvPr/>
        </p:nvSpPr>
        <p:spPr>
          <a:xfrm>
            <a:off x="1690024" y="4208579"/>
            <a:ext cx="377825" cy="1086485"/>
          </a:xfrm>
          <a:prstGeom prst="rect">
            <a:avLst/>
          </a:prstGeom>
        </p:spPr>
        <p:txBody>
          <a:bodyPr vert="horz" wrap="square" lIns="0" tIns="12065" rIns="0" bIns="0" rtlCol="0">
            <a:spAutoFit/>
          </a:bodyPr>
          <a:lstStyle/>
          <a:p>
            <a:pPr marL="0" marR="6985" lvl="0" indent="0" algn="r"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2</a:t>
            </a:r>
            <a:r>
              <a:rPr kumimoji="0" sz="1600" b="0" i="0"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6985" lvl="0" indent="0" algn="r" defTabSz="914400" rtl="0" eaLnBrk="1" fontAlgn="auto" latinLnBrk="0" hangingPunct="1">
              <a:lnSpc>
                <a:spcPct val="100000"/>
              </a:lnSpc>
              <a:spcBef>
                <a:spcPts val="12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1</a:t>
            </a:r>
            <a:r>
              <a:rPr kumimoji="0" sz="1600" b="0" i="0"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1300"/>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5" name="object 75"/>
          <p:cNvSpPr txBox="1"/>
          <p:nvPr/>
        </p:nvSpPr>
        <p:spPr>
          <a:xfrm>
            <a:off x="1690024" y="3799952"/>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3</a:t>
            </a:r>
            <a:r>
              <a:rPr kumimoji="0" sz="1600" b="0" i="0"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6" name="object 76"/>
          <p:cNvSpPr txBox="1"/>
          <p:nvPr/>
        </p:nvSpPr>
        <p:spPr>
          <a:xfrm>
            <a:off x="1690024" y="2574070"/>
            <a:ext cx="375920" cy="1086485"/>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6</a:t>
            </a:r>
            <a:r>
              <a:rPr kumimoji="0" sz="1600" b="0" i="0"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12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5</a:t>
            </a:r>
            <a:r>
              <a:rPr kumimoji="0" sz="1600" b="0" i="0"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1300"/>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4</a:t>
            </a:r>
            <a:r>
              <a:rPr kumimoji="0" sz="1600" b="0" i="0"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7" name="object 77"/>
          <p:cNvSpPr txBox="1"/>
          <p:nvPr/>
        </p:nvSpPr>
        <p:spPr>
          <a:xfrm>
            <a:off x="1690024" y="2165443"/>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7</a:t>
            </a:r>
            <a:r>
              <a:rPr kumimoji="0" sz="1600" b="0" i="0"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8" name="object 78"/>
          <p:cNvSpPr txBox="1"/>
          <p:nvPr/>
        </p:nvSpPr>
        <p:spPr>
          <a:xfrm>
            <a:off x="1690024" y="1756816"/>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8</a:t>
            </a:r>
            <a:r>
              <a:rPr kumimoji="0" sz="1600" b="0" i="0"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9" name="object 79"/>
          <p:cNvSpPr txBox="1"/>
          <p:nvPr/>
        </p:nvSpPr>
        <p:spPr>
          <a:xfrm>
            <a:off x="1690024" y="1348189"/>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9</a:t>
            </a:r>
            <a:r>
              <a:rPr kumimoji="0" sz="1600" b="0" i="0"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80" name="object 80"/>
          <p:cNvSpPr txBox="1"/>
          <p:nvPr/>
        </p:nvSpPr>
        <p:spPr>
          <a:xfrm>
            <a:off x="3952067" y="5348423"/>
            <a:ext cx="67119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0" u="none" strike="noStrike" kern="1200" cap="none" spc="0" normalizeH="0" baseline="0" noProof="0" dirty="0">
                <a:ln>
                  <a:noFill/>
                </a:ln>
                <a:solidFill>
                  <a:srgbClr val="595958"/>
                </a:solidFill>
                <a:effectLst/>
                <a:uLnTx/>
                <a:uFillTx/>
                <a:latin typeface="Calibri"/>
                <a:ea typeface="+mn-ea"/>
                <a:cs typeface="Calibri"/>
              </a:rPr>
              <a:t>Ma</a:t>
            </a:r>
            <a:r>
              <a:rPr kumimoji="0" sz="2400" b="1" i="0" u="none" strike="noStrike" kern="1200" cap="none" spc="-5" normalizeH="0" baseline="0" noProof="0" dirty="0">
                <a:ln>
                  <a:noFill/>
                </a:ln>
                <a:solidFill>
                  <a:srgbClr val="595958"/>
                </a:solidFill>
                <a:effectLst/>
                <a:uLnTx/>
                <a:uFillTx/>
                <a:latin typeface="Calibri"/>
                <a:ea typeface="+mn-ea"/>
                <a:cs typeface="Calibri"/>
              </a:rPr>
              <a:t>l</a:t>
            </a:r>
            <a:r>
              <a:rPr kumimoji="0" sz="2400" b="1" i="0" u="none" strike="noStrike" kern="1200" cap="none" spc="0" normalizeH="0" baseline="0" noProof="0" dirty="0">
                <a:ln>
                  <a:noFill/>
                </a:ln>
                <a:solidFill>
                  <a:srgbClr val="595958"/>
                </a:solidFill>
                <a:effectLst/>
                <a:uLnTx/>
                <a:uFillTx/>
                <a:latin typeface="Calibri"/>
                <a:ea typeface="+mn-ea"/>
                <a:cs typeface="Calibri"/>
              </a:rPr>
              <a:t>e</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81" name="object 81"/>
          <p:cNvSpPr txBox="1"/>
          <p:nvPr/>
        </p:nvSpPr>
        <p:spPr>
          <a:xfrm>
            <a:off x="7904408" y="5348423"/>
            <a:ext cx="94551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0" u="none" strike="noStrike" kern="1200" cap="none" spc="0" normalizeH="0" baseline="0" noProof="0" dirty="0">
                <a:ln>
                  <a:noFill/>
                </a:ln>
                <a:solidFill>
                  <a:srgbClr val="595958"/>
                </a:solidFill>
                <a:effectLst/>
                <a:uLnTx/>
                <a:uFillTx/>
                <a:latin typeface="Calibri"/>
                <a:ea typeface="+mn-ea"/>
                <a:cs typeface="Calibri"/>
              </a:rPr>
              <a:t>F</a:t>
            </a:r>
            <a:r>
              <a:rPr kumimoji="0" sz="2400" b="1" i="0" u="none" strike="noStrike" kern="1200" cap="none" spc="-10" normalizeH="0" baseline="0" noProof="0" dirty="0">
                <a:ln>
                  <a:noFill/>
                </a:ln>
                <a:solidFill>
                  <a:srgbClr val="595958"/>
                </a:solidFill>
                <a:effectLst/>
                <a:uLnTx/>
                <a:uFillTx/>
                <a:latin typeface="Calibri"/>
                <a:ea typeface="+mn-ea"/>
                <a:cs typeface="Calibri"/>
              </a:rPr>
              <a:t>e</a:t>
            </a:r>
            <a:r>
              <a:rPr kumimoji="0" sz="2400" b="1" i="0" u="none" strike="noStrike" kern="1200" cap="none" spc="0" normalizeH="0" baseline="0" noProof="0" dirty="0">
                <a:ln>
                  <a:noFill/>
                </a:ln>
                <a:solidFill>
                  <a:srgbClr val="595958"/>
                </a:solidFill>
                <a:effectLst/>
                <a:uLnTx/>
                <a:uFillTx/>
                <a:latin typeface="Calibri"/>
                <a:ea typeface="+mn-ea"/>
                <a:cs typeface="Calibri"/>
              </a:rPr>
              <a:t>ma</a:t>
            </a:r>
            <a:r>
              <a:rPr kumimoji="0" sz="2400" b="1" i="0" u="none" strike="noStrike" kern="1200" cap="none" spc="-5" normalizeH="0" baseline="0" noProof="0" dirty="0">
                <a:ln>
                  <a:noFill/>
                </a:ln>
                <a:solidFill>
                  <a:srgbClr val="595958"/>
                </a:solidFill>
                <a:effectLst/>
                <a:uLnTx/>
                <a:uFillTx/>
                <a:latin typeface="Calibri"/>
                <a:ea typeface="+mn-ea"/>
                <a:cs typeface="Calibri"/>
              </a:rPr>
              <a:t>l</a:t>
            </a:r>
            <a:r>
              <a:rPr kumimoji="0" sz="2400" b="1" i="0" u="none" strike="noStrike" kern="1200" cap="none" spc="0" normalizeH="0" baseline="0" noProof="0" dirty="0">
                <a:ln>
                  <a:noFill/>
                </a:ln>
                <a:solidFill>
                  <a:srgbClr val="595958"/>
                </a:solidFill>
                <a:effectLst/>
                <a:uLnTx/>
                <a:uFillTx/>
                <a:latin typeface="Calibri"/>
                <a:ea typeface="+mn-ea"/>
                <a:cs typeface="Calibri"/>
              </a:rPr>
              <a:t>e</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82" name="object 82"/>
          <p:cNvSpPr/>
          <p:nvPr/>
        </p:nvSpPr>
        <p:spPr>
          <a:xfrm>
            <a:off x="3624071" y="1421891"/>
            <a:ext cx="125095" cy="125095"/>
          </a:xfrm>
          <a:custGeom>
            <a:avLst/>
            <a:gdLst/>
            <a:ahLst/>
            <a:cxnLst/>
            <a:rect l="l" t="t" r="r" b="b"/>
            <a:pathLst>
              <a:path w="125095" h="125094">
                <a:moveTo>
                  <a:pt x="0" y="0"/>
                </a:moveTo>
                <a:lnTo>
                  <a:pt x="124967" y="0"/>
                </a:lnTo>
                <a:lnTo>
                  <a:pt x="124967" y="124967"/>
                </a:lnTo>
                <a:lnTo>
                  <a:pt x="0" y="124967"/>
                </a:lnTo>
                <a:lnTo>
                  <a:pt x="0" y="0"/>
                </a:lnTo>
                <a:close/>
              </a:path>
            </a:pathLst>
          </a:custGeom>
          <a:solidFill>
            <a:srgbClr val="AFABA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3" name="object 83"/>
          <p:cNvSpPr/>
          <p:nvPr/>
        </p:nvSpPr>
        <p:spPr>
          <a:xfrm>
            <a:off x="4892040" y="1421891"/>
            <a:ext cx="125095" cy="125095"/>
          </a:xfrm>
          <a:custGeom>
            <a:avLst/>
            <a:gdLst/>
            <a:ahLst/>
            <a:cxnLst/>
            <a:rect l="l" t="t" r="r" b="b"/>
            <a:pathLst>
              <a:path w="125095" h="125094">
                <a:moveTo>
                  <a:pt x="0" y="0"/>
                </a:moveTo>
                <a:lnTo>
                  <a:pt x="124967" y="0"/>
                </a:lnTo>
                <a:lnTo>
                  <a:pt x="124967" y="124967"/>
                </a:lnTo>
                <a:lnTo>
                  <a:pt x="0" y="124967"/>
                </a:lnTo>
                <a:lnTo>
                  <a:pt x="0" y="0"/>
                </a:lnTo>
                <a:close/>
              </a:path>
            </a:pathLst>
          </a:custGeom>
          <a:solidFill>
            <a:srgbClr val="7671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4" name="object 84"/>
          <p:cNvSpPr/>
          <p:nvPr/>
        </p:nvSpPr>
        <p:spPr>
          <a:xfrm>
            <a:off x="6300215" y="1421891"/>
            <a:ext cx="127000" cy="125095"/>
          </a:xfrm>
          <a:custGeom>
            <a:avLst/>
            <a:gdLst/>
            <a:ahLst/>
            <a:cxnLst/>
            <a:rect l="l" t="t" r="r" b="b"/>
            <a:pathLst>
              <a:path w="127000" h="125094">
                <a:moveTo>
                  <a:pt x="0" y="0"/>
                </a:moveTo>
                <a:lnTo>
                  <a:pt x="126491" y="0"/>
                </a:lnTo>
                <a:lnTo>
                  <a:pt x="126491" y="124967"/>
                </a:lnTo>
                <a:lnTo>
                  <a:pt x="0" y="124967"/>
                </a:lnTo>
                <a:lnTo>
                  <a:pt x="0"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5" name="object 85"/>
          <p:cNvSpPr/>
          <p:nvPr/>
        </p:nvSpPr>
        <p:spPr>
          <a:xfrm>
            <a:off x="7656576" y="1421891"/>
            <a:ext cx="127000" cy="125095"/>
          </a:xfrm>
          <a:custGeom>
            <a:avLst/>
            <a:gdLst/>
            <a:ahLst/>
            <a:cxnLst/>
            <a:rect l="l" t="t" r="r" b="b"/>
            <a:pathLst>
              <a:path w="127000" h="125094">
                <a:moveTo>
                  <a:pt x="0" y="0"/>
                </a:moveTo>
                <a:lnTo>
                  <a:pt x="126492" y="0"/>
                </a:lnTo>
                <a:lnTo>
                  <a:pt x="126492" y="124967"/>
                </a:lnTo>
                <a:lnTo>
                  <a:pt x="0" y="124967"/>
                </a:lnTo>
                <a:lnTo>
                  <a:pt x="0" y="0"/>
                </a:lnTo>
                <a:close/>
              </a:path>
            </a:pathLst>
          </a:custGeom>
          <a:solidFill>
            <a:srgbClr val="F4B18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6" name="object 86"/>
          <p:cNvSpPr txBox="1"/>
          <p:nvPr/>
        </p:nvSpPr>
        <p:spPr>
          <a:xfrm>
            <a:off x="3794596" y="1159346"/>
            <a:ext cx="5097145" cy="779780"/>
          </a:xfrm>
          <a:prstGeom prst="rect">
            <a:avLst/>
          </a:prstGeom>
        </p:spPr>
        <p:txBody>
          <a:bodyPr vert="horz" wrap="square" lIns="0" tIns="161925" rIns="0" bIns="0" rtlCol="0">
            <a:spAutoFit/>
          </a:bodyPr>
          <a:lstStyle/>
          <a:p>
            <a:pPr marL="12700" marR="0" lvl="0" indent="0" algn="l" defTabSz="914400" rtl="0" eaLnBrk="1" fontAlgn="auto" latinLnBrk="0" hangingPunct="1">
              <a:lnSpc>
                <a:spcPct val="100000"/>
              </a:lnSpc>
              <a:spcBef>
                <a:spcPts val="1275"/>
              </a:spcBef>
              <a:spcAft>
                <a:spcPts val="0"/>
              </a:spcAft>
              <a:buClrTx/>
              <a:buSzTx/>
              <a:buFontTx/>
              <a:buNone/>
              <a:tabLst>
                <a:tab pos="1280160" algn="l"/>
                <a:tab pos="2689225" algn="l"/>
                <a:tab pos="4045585" algn="l"/>
              </a:tabLst>
              <a:defRPr/>
            </a:pPr>
            <a:r>
              <a:rPr kumimoji="0" sz="1800" b="0" i="1" u="none" strike="noStrike" kern="1200" cap="none" spc="0" normalizeH="0" baseline="0" noProof="0" dirty="0">
                <a:ln>
                  <a:noFill/>
                </a:ln>
                <a:solidFill>
                  <a:srgbClr val="595958"/>
                </a:solidFill>
                <a:effectLst/>
                <a:uLnTx/>
                <a:uFillTx/>
                <a:latin typeface="Calibri"/>
                <a:ea typeface="+mn-ea"/>
                <a:cs typeface="Calibri"/>
              </a:rPr>
              <a:t>In</a:t>
            </a:r>
            <a:r>
              <a:rPr kumimoji="0" sz="1800" b="0" i="1" u="none" strike="noStrike" kern="1200" cap="none" spc="-5" normalizeH="0" baseline="0" noProof="0" dirty="0">
                <a:ln>
                  <a:noFill/>
                </a:ln>
                <a:solidFill>
                  <a:srgbClr val="595958"/>
                </a:solidFill>
                <a:effectLst/>
                <a:uLnTx/>
                <a:uFillTx/>
                <a:latin typeface="Calibri"/>
                <a:ea typeface="+mn-ea"/>
                <a:cs typeface="Calibri"/>
              </a:rPr>
              <a:t> Care	Ret.Care	Supp.VL	</a:t>
            </a:r>
            <a:r>
              <a:rPr kumimoji="0" sz="1800" b="0" i="1" u="none" strike="noStrike" kern="1200" cap="none" spc="0" normalizeH="0" baseline="0" noProof="0" dirty="0">
                <a:ln>
                  <a:noFill/>
                </a:ln>
                <a:solidFill>
                  <a:srgbClr val="595958"/>
                </a:solidFill>
                <a:effectLst/>
                <a:uLnTx/>
                <a:uFillTx/>
                <a:latin typeface="Calibri"/>
                <a:ea typeface="+mn-ea"/>
                <a:cs typeface="Calibri"/>
              </a:rPr>
              <a:t>Not </a:t>
            </a:r>
            <a:r>
              <a:rPr kumimoji="0" sz="1800" b="0" i="1" u="none" strike="noStrike" kern="1200" cap="none" spc="-5" normalizeH="0" baseline="0" noProof="0" dirty="0">
                <a:ln>
                  <a:noFill/>
                </a:ln>
                <a:solidFill>
                  <a:srgbClr val="595958"/>
                </a:solidFill>
                <a:effectLst/>
                <a:uLnTx/>
                <a:uFillTx/>
                <a:latin typeface="Calibri"/>
                <a:ea typeface="+mn-ea"/>
                <a:cs typeface="Calibri"/>
              </a:rPr>
              <a:t>in</a:t>
            </a:r>
            <a:r>
              <a:rPr kumimoji="0" sz="1800" b="0" i="1" u="none" strike="noStrike" kern="1200" cap="none" spc="-80" normalizeH="0" baseline="0" noProof="0" dirty="0">
                <a:ln>
                  <a:noFill/>
                </a:ln>
                <a:solidFill>
                  <a:srgbClr val="595958"/>
                </a:solidFill>
                <a:effectLst/>
                <a:uLnTx/>
                <a:uFillTx/>
                <a:latin typeface="Calibri"/>
                <a:ea typeface="+mn-ea"/>
                <a:cs typeface="Calibri"/>
              </a:rPr>
              <a:t> </a:t>
            </a:r>
            <a:r>
              <a:rPr kumimoji="0" sz="1800" b="0" i="1" u="none" strike="noStrike" kern="1200" cap="none" spc="-5" normalizeH="0" baseline="0" noProof="0" dirty="0">
                <a:ln>
                  <a:noFill/>
                </a:ln>
                <a:solidFill>
                  <a:srgbClr val="595958"/>
                </a:solidFill>
                <a:effectLst/>
                <a:uLnTx/>
                <a:uFillTx/>
                <a:latin typeface="Calibri"/>
                <a:ea typeface="+mn-ea"/>
                <a:cs typeface="Calibri"/>
              </a:rPr>
              <a:t>Care</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3314065" marR="0" lvl="0" indent="0" algn="l" defTabSz="914400" rtl="0" eaLnBrk="1" fontAlgn="auto" latinLnBrk="0" hangingPunct="1">
              <a:lnSpc>
                <a:spcPct val="100000"/>
              </a:lnSpc>
              <a:spcBef>
                <a:spcPts val="919"/>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78%</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87" name="object 87"/>
          <p:cNvSpPr txBox="1">
            <a:spLocks noGrp="1"/>
          </p:cNvSpPr>
          <p:nvPr>
            <p:ph type="sldNum" sz="quarter" idx="7"/>
          </p:nvPr>
        </p:nvSpPr>
        <p:spPr>
          <a:xfrm>
            <a:off x="11010900" y="6149091"/>
            <a:ext cx="7884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269</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Tree>
    <p:extLst>
      <p:ext uri="{BB962C8B-B14F-4D97-AF65-F5344CB8AC3E}">
        <p14:creationId xmlns:p14="http://schemas.microsoft.com/office/powerpoint/2010/main" val="91901957"/>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a:solidFill>
                  <a:srgbClr val="C00000"/>
                </a:solidFill>
              </a:rPr>
              <a:t>NMAC Training</a:t>
            </a:r>
            <a:endParaRPr lang="en-US" dirty="0"/>
          </a:p>
        </p:txBody>
      </p:sp>
      <p:sp>
        <p:nvSpPr>
          <p:cNvPr id="3" name="Content Placeholder 2"/>
          <p:cNvSpPr>
            <a:spLocks noGrp="1"/>
          </p:cNvSpPr>
          <p:nvPr>
            <p:ph idx="1"/>
          </p:nvPr>
        </p:nvSpPr>
        <p:spPr/>
        <p:txBody>
          <a:bodyPr/>
          <a:lstStyle/>
          <a:p>
            <a:r>
              <a:rPr lang="en-US" dirty="0" smtClean="0"/>
              <a:t>5 participants will be traveling to the </a:t>
            </a:r>
            <a:r>
              <a:rPr lang="en-US" dirty="0"/>
              <a:t>ESCALATE 5-day training in Queen, NY July 16-21, 2023. </a:t>
            </a:r>
            <a:endParaRPr lang="en-US" dirty="0" smtClean="0"/>
          </a:p>
          <a:p>
            <a:r>
              <a:rPr lang="en-US" dirty="0" smtClean="0"/>
              <a:t>The participants are 3 Ryan White </a:t>
            </a:r>
            <a:r>
              <a:rPr lang="en-US" dirty="0"/>
              <a:t>P</a:t>
            </a:r>
            <a:r>
              <a:rPr lang="en-US" dirty="0" smtClean="0"/>
              <a:t>art A/MAI Staff, 1 Staff from </a:t>
            </a:r>
            <a:r>
              <a:rPr lang="en-US" dirty="0" err="1" smtClean="0"/>
              <a:t>FoundCare</a:t>
            </a:r>
            <a:r>
              <a:rPr lang="en-US" dirty="0" smtClean="0"/>
              <a:t>  Glades area, and a person with lived experience.</a:t>
            </a:r>
          </a:p>
          <a:p>
            <a:r>
              <a:rPr lang="en-US" dirty="0"/>
              <a:t>ESCALATE will cover </a:t>
            </a:r>
            <a:r>
              <a:rPr lang="en-US" dirty="0" smtClean="0"/>
              <a:t>hotel, Flight, and food accommodations for all participants.</a:t>
            </a:r>
          </a:p>
          <a:p>
            <a:r>
              <a:rPr lang="en-US" dirty="0" smtClean="0"/>
              <a:t>There’s a total of at least 15 other organizations throughout the United States who will be attending the training in Queens, New York.</a:t>
            </a:r>
            <a:endParaRPr lang="en-US" dirty="0"/>
          </a:p>
        </p:txBody>
      </p:sp>
    </p:spTree>
    <p:extLst>
      <p:ext uri="{BB962C8B-B14F-4D97-AF65-F5344CB8AC3E}">
        <p14:creationId xmlns:p14="http://schemas.microsoft.com/office/powerpoint/2010/main" val="1373733904"/>
      </p:ext>
    </p:extLst>
  </p:cSld>
  <p:clrMapOvr>
    <a:masterClrMapping/>
  </p:clrMapOvr>
  <p:timing>
    <p:tnLst>
      <p:par>
        <p:cTn id="1" dur="indefinite" restart="never" nodeType="tmRoot"/>
      </p:par>
    </p:tn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931163" y="2167127"/>
            <a:ext cx="0" cy="3363595"/>
          </a:xfrm>
          <a:custGeom>
            <a:avLst/>
            <a:gdLst/>
            <a:ahLst/>
            <a:cxnLst/>
            <a:rect l="l" t="t" r="r" b="b"/>
            <a:pathLst>
              <a:path h="3363595">
                <a:moveTo>
                  <a:pt x="0" y="0"/>
                </a:moveTo>
                <a:lnTo>
                  <a:pt x="0" y="3363467"/>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p:nvPr/>
        </p:nvSpPr>
        <p:spPr>
          <a:xfrm>
            <a:off x="4279391" y="2167127"/>
            <a:ext cx="0" cy="3363595"/>
          </a:xfrm>
          <a:custGeom>
            <a:avLst/>
            <a:gdLst/>
            <a:ahLst/>
            <a:cxnLst/>
            <a:rect l="l" t="t" r="r" b="b"/>
            <a:pathLst>
              <a:path h="3363595">
                <a:moveTo>
                  <a:pt x="0" y="0"/>
                </a:moveTo>
                <a:lnTo>
                  <a:pt x="0" y="3363467"/>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7627619" y="2167127"/>
            <a:ext cx="0" cy="3363595"/>
          </a:xfrm>
          <a:custGeom>
            <a:avLst/>
            <a:gdLst/>
            <a:ahLst/>
            <a:cxnLst/>
            <a:rect l="l" t="t" r="r" b="b"/>
            <a:pathLst>
              <a:path h="3363595">
                <a:moveTo>
                  <a:pt x="0" y="0"/>
                </a:moveTo>
                <a:lnTo>
                  <a:pt x="0" y="3363467"/>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10975847" y="2167127"/>
            <a:ext cx="0" cy="3363595"/>
          </a:xfrm>
          <a:custGeom>
            <a:avLst/>
            <a:gdLst/>
            <a:ahLst/>
            <a:cxnLst/>
            <a:rect l="l" t="t" r="r" b="b"/>
            <a:pathLst>
              <a:path h="3363595">
                <a:moveTo>
                  <a:pt x="0" y="0"/>
                </a:moveTo>
                <a:lnTo>
                  <a:pt x="0" y="3363467"/>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1405127" y="2839211"/>
            <a:ext cx="1201420" cy="2691765"/>
          </a:xfrm>
          <a:custGeom>
            <a:avLst/>
            <a:gdLst/>
            <a:ahLst/>
            <a:cxnLst/>
            <a:rect l="l" t="t" r="r" b="b"/>
            <a:pathLst>
              <a:path w="1201420" h="2691765">
                <a:moveTo>
                  <a:pt x="1200911" y="0"/>
                </a:moveTo>
                <a:lnTo>
                  <a:pt x="0" y="0"/>
                </a:lnTo>
                <a:lnTo>
                  <a:pt x="0" y="2691384"/>
                </a:lnTo>
                <a:lnTo>
                  <a:pt x="1200911" y="2691384"/>
                </a:lnTo>
                <a:lnTo>
                  <a:pt x="1200911" y="0"/>
                </a:lnTo>
                <a:close/>
              </a:path>
            </a:pathLst>
          </a:custGeom>
          <a:solidFill>
            <a:srgbClr val="13A9B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4753355" y="3075432"/>
            <a:ext cx="1201420" cy="2455545"/>
          </a:xfrm>
          <a:custGeom>
            <a:avLst/>
            <a:gdLst/>
            <a:ahLst/>
            <a:cxnLst/>
            <a:rect l="l" t="t" r="r" b="b"/>
            <a:pathLst>
              <a:path w="1201420" h="2455545">
                <a:moveTo>
                  <a:pt x="1200912" y="0"/>
                </a:moveTo>
                <a:lnTo>
                  <a:pt x="0" y="0"/>
                </a:lnTo>
                <a:lnTo>
                  <a:pt x="0" y="2455164"/>
                </a:lnTo>
                <a:lnTo>
                  <a:pt x="1200912" y="2455164"/>
                </a:lnTo>
                <a:lnTo>
                  <a:pt x="1200912" y="0"/>
                </a:lnTo>
                <a:close/>
              </a:path>
            </a:pathLst>
          </a:custGeom>
          <a:solidFill>
            <a:srgbClr val="13A9B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8101583" y="3209544"/>
            <a:ext cx="1201420" cy="2321560"/>
          </a:xfrm>
          <a:custGeom>
            <a:avLst/>
            <a:gdLst/>
            <a:ahLst/>
            <a:cxnLst/>
            <a:rect l="l" t="t" r="r" b="b"/>
            <a:pathLst>
              <a:path w="1201420" h="2321560">
                <a:moveTo>
                  <a:pt x="1200912" y="0"/>
                </a:moveTo>
                <a:lnTo>
                  <a:pt x="0" y="0"/>
                </a:lnTo>
                <a:lnTo>
                  <a:pt x="0" y="2321052"/>
                </a:lnTo>
                <a:lnTo>
                  <a:pt x="1200912" y="2321052"/>
                </a:lnTo>
                <a:lnTo>
                  <a:pt x="1200912" y="0"/>
                </a:lnTo>
                <a:close/>
              </a:path>
            </a:pathLst>
          </a:custGeom>
          <a:solidFill>
            <a:srgbClr val="13A9B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1405127" y="2839211"/>
            <a:ext cx="1201420" cy="2691765"/>
          </a:xfrm>
          <a:custGeom>
            <a:avLst/>
            <a:gdLst/>
            <a:ahLst/>
            <a:cxnLst/>
            <a:rect l="l" t="t" r="r" b="b"/>
            <a:pathLst>
              <a:path w="1201420" h="2691765">
                <a:moveTo>
                  <a:pt x="0" y="0"/>
                </a:moveTo>
                <a:lnTo>
                  <a:pt x="1200911" y="0"/>
                </a:lnTo>
                <a:lnTo>
                  <a:pt x="1200911" y="2691384"/>
                </a:lnTo>
                <a:lnTo>
                  <a:pt x="0" y="2691384"/>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4753355" y="3075432"/>
            <a:ext cx="1201420" cy="2455545"/>
          </a:xfrm>
          <a:custGeom>
            <a:avLst/>
            <a:gdLst/>
            <a:ahLst/>
            <a:cxnLst/>
            <a:rect l="l" t="t" r="r" b="b"/>
            <a:pathLst>
              <a:path w="1201420" h="2455545">
                <a:moveTo>
                  <a:pt x="0" y="0"/>
                </a:moveTo>
                <a:lnTo>
                  <a:pt x="1200912" y="0"/>
                </a:lnTo>
                <a:lnTo>
                  <a:pt x="1200912" y="2455164"/>
                </a:lnTo>
                <a:lnTo>
                  <a:pt x="0" y="2455164"/>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8101583" y="3209544"/>
            <a:ext cx="1201420" cy="2321560"/>
          </a:xfrm>
          <a:custGeom>
            <a:avLst/>
            <a:gdLst/>
            <a:ahLst/>
            <a:cxnLst/>
            <a:rect l="l" t="t" r="r" b="b"/>
            <a:pathLst>
              <a:path w="1201420" h="2321560">
                <a:moveTo>
                  <a:pt x="0" y="0"/>
                </a:moveTo>
                <a:lnTo>
                  <a:pt x="1200912" y="0"/>
                </a:lnTo>
                <a:lnTo>
                  <a:pt x="1200912" y="2321052"/>
                </a:lnTo>
                <a:lnTo>
                  <a:pt x="0" y="2321052"/>
                </a:lnTo>
                <a:lnTo>
                  <a:pt x="0" y="0"/>
                </a:lnTo>
                <a:close/>
              </a:path>
            </a:pathLst>
          </a:custGeom>
          <a:ln w="9524">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2606039" y="2705100"/>
            <a:ext cx="1199515" cy="2825750"/>
          </a:xfrm>
          <a:custGeom>
            <a:avLst/>
            <a:gdLst/>
            <a:ahLst/>
            <a:cxnLst/>
            <a:rect l="l" t="t" r="r" b="b"/>
            <a:pathLst>
              <a:path w="1199514" h="2825750">
                <a:moveTo>
                  <a:pt x="1199388" y="0"/>
                </a:moveTo>
                <a:lnTo>
                  <a:pt x="0" y="0"/>
                </a:lnTo>
                <a:lnTo>
                  <a:pt x="0" y="2825496"/>
                </a:lnTo>
                <a:lnTo>
                  <a:pt x="1199388" y="2825496"/>
                </a:lnTo>
                <a:lnTo>
                  <a:pt x="1199388" y="0"/>
                </a:lnTo>
                <a:close/>
              </a:path>
            </a:pathLst>
          </a:custGeom>
          <a:solidFill>
            <a:srgbClr val="FFD90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5954267" y="2974848"/>
            <a:ext cx="1199515" cy="2555875"/>
          </a:xfrm>
          <a:custGeom>
            <a:avLst/>
            <a:gdLst/>
            <a:ahLst/>
            <a:cxnLst/>
            <a:rect l="l" t="t" r="r" b="b"/>
            <a:pathLst>
              <a:path w="1199515" h="2555875">
                <a:moveTo>
                  <a:pt x="1199388" y="0"/>
                </a:moveTo>
                <a:lnTo>
                  <a:pt x="0" y="0"/>
                </a:lnTo>
                <a:lnTo>
                  <a:pt x="0" y="2555748"/>
                </a:lnTo>
                <a:lnTo>
                  <a:pt x="1199388" y="2555748"/>
                </a:lnTo>
                <a:lnTo>
                  <a:pt x="1199388" y="0"/>
                </a:lnTo>
                <a:close/>
              </a:path>
            </a:pathLst>
          </a:custGeom>
          <a:solidFill>
            <a:srgbClr val="FFD90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9302495" y="3243072"/>
            <a:ext cx="1199515" cy="2287905"/>
          </a:xfrm>
          <a:custGeom>
            <a:avLst/>
            <a:gdLst/>
            <a:ahLst/>
            <a:cxnLst/>
            <a:rect l="l" t="t" r="r" b="b"/>
            <a:pathLst>
              <a:path w="1199515" h="2287904">
                <a:moveTo>
                  <a:pt x="1199388" y="0"/>
                </a:moveTo>
                <a:lnTo>
                  <a:pt x="0" y="0"/>
                </a:lnTo>
                <a:lnTo>
                  <a:pt x="0" y="2287524"/>
                </a:lnTo>
                <a:lnTo>
                  <a:pt x="1199388" y="2287524"/>
                </a:lnTo>
                <a:lnTo>
                  <a:pt x="1199388" y="0"/>
                </a:lnTo>
                <a:close/>
              </a:path>
            </a:pathLst>
          </a:custGeom>
          <a:solidFill>
            <a:srgbClr val="FFD90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2606039" y="2705100"/>
            <a:ext cx="1199515" cy="2825750"/>
          </a:xfrm>
          <a:custGeom>
            <a:avLst/>
            <a:gdLst/>
            <a:ahLst/>
            <a:cxnLst/>
            <a:rect l="l" t="t" r="r" b="b"/>
            <a:pathLst>
              <a:path w="1199514" h="2825750">
                <a:moveTo>
                  <a:pt x="0" y="0"/>
                </a:moveTo>
                <a:lnTo>
                  <a:pt x="1199388" y="0"/>
                </a:lnTo>
                <a:lnTo>
                  <a:pt x="1199388" y="2825496"/>
                </a:lnTo>
                <a:lnTo>
                  <a:pt x="0" y="2825496"/>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5954267" y="2974848"/>
            <a:ext cx="1199515" cy="2555875"/>
          </a:xfrm>
          <a:custGeom>
            <a:avLst/>
            <a:gdLst/>
            <a:ahLst/>
            <a:cxnLst/>
            <a:rect l="l" t="t" r="r" b="b"/>
            <a:pathLst>
              <a:path w="1199515" h="2555875">
                <a:moveTo>
                  <a:pt x="0" y="0"/>
                </a:moveTo>
                <a:lnTo>
                  <a:pt x="1199388" y="0"/>
                </a:lnTo>
                <a:lnTo>
                  <a:pt x="1199388" y="2555748"/>
                </a:lnTo>
                <a:lnTo>
                  <a:pt x="0" y="2555748"/>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9302495" y="3243072"/>
            <a:ext cx="1199515" cy="2287905"/>
          </a:xfrm>
          <a:custGeom>
            <a:avLst/>
            <a:gdLst/>
            <a:ahLst/>
            <a:cxnLst/>
            <a:rect l="l" t="t" r="r" b="b"/>
            <a:pathLst>
              <a:path w="1199515" h="2287904">
                <a:moveTo>
                  <a:pt x="0" y="0"/>
                </a:moveTo>
                <a:lnTo>
                  <a:pt x="1199388" y="0"/>
                </a:lnTo>
                <a:lnTo>
                  <a:pt x="1199388" y="2287524"/>
                </a:lnTo>
                <a:lnTo>
                  <a:pt x="0" y="2287524"/>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931163" y="5530596"/>
            <a:ext cx="10045065" cy="0"/>
          </a:xfrm>
          <a:custGeom>
            <a:avLst/>
            <a:gdLst/>
            <a:ahLst/>
            <a:cxnLst/>
            <a:rect l="l" t="t" r="r" b="b"/>
            <a:pathLst>
              <a:path w="10045065">
                <a:moveTo>
                  <a:pt x="0" y="0"/>
                </a:moveTo>
                <a:lnTo>
                  <a:pt x="10044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txBox="1"/>
          <p:nvPr/>
        </p:nvSpPr>
        <p:spPr>
          <a:xfrm>
            <a:off x="1687879" y="2401042"/>
            <a:ext cx="63500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80%</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0" name="object 20"/>
          <p:cNvSpPr txBox="1"/>
          <p:nvPr/>
        </p:nvSpPr>
        <p:spPr>
          <a:xfrm>
            <a:off x="5036107" y="2636653"/>
            <a:ext cx="63500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73%</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1" name="object 21"/>
          <p:cNvSpPr txBox="1"/>
          <p:nvPr/>
        </p:nvSpPr>
        <p:spPr>
          <a:xfrm>
            <a:off x="8384335" y="2771070"/>
            <a:ext cx="63500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69%</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2" name="object 22"/>
          <p:cNvSpPr txBox="1"/>
          <p:nvPr/>
        </p:nvSpPr>
        <p:spPr>
          <a:xfrm>
            <a:off x="2887877" y="2266625"/>
            <a:ext cx="63500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84%</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3" name="object 23"/>
          <p:cNvSpPr txBox="1"/>
          <p:nvPr/>
        </p:nvSpPr>
        <p:spPr>
          <a:xfrm>
            <a:off x="6236105" y="2535764"/>
            <a:ext cx="63500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76%</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4" name="object 24"/>
          <p:cNvSpPr txBox="1"/>
          <p:nvPr/>
        </p:nvSpPr>
        <p:spPr>
          <a:xfrm>
            <a:off x="9584332" y="2804902"/>
            <a:ext cx="63500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68%</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5" name="object 25"/>
          <p:cNvSpPr txBox="1"/>
          <p:nvPr/>
        </p:nvSpPr>
        <p:spPr>
          <a:xfrm>
            <a:off x="2092653" y="5673070"/>
            <a:ext cx="102552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0" normalizeH="0" baseline="0" noProof="0" dirty="0">
                <a:ln>
                  <a:noFill/>
                </a:ln>
                <a:solidFill>
                  <a:prstClr val="black"/>
                </a:solidFill>
                <a:effectLst/>
                <a:uLnTx/>
                <a:uFillTx/>
                <a:latin typeface="Arial"/>
                <a:ea typeface="+mn-ea"/>
                <a:cs typeface="Arial"/>
              </a:rPr>
              <a:t>In</a:t>
            </a:r>
            <a:r>
              <a:rPr kumimoji="0" sz="2400" b="0" i="0" u="none" strike="noStrike" kern="1200" cap="none" spc="-80" normalizeH="0" baseline="0" noProof="0" dirty="0">
                <a:ln>
                  <a:noFill/>
                </a:ln>
                <a:solidFill>
                  <a:prstClr val="black"/>
                </a:solidFill>
                <a:effectLst/>
                <a:uLnTx/>
                <a:uFillTx/>
                <a:latin typeface="Arial"/>
                <a:ea typeface="+mn-ea"/>
                <a:cs typeface="Arial"/>
              </a:rPr>
              <a:t> </a:t>
            </a:r>
            <a:r>
              <a:rPr kumimoji="0" sz="2400" b="0" i="0" u="none" strike="noStrike" kern="1200" cap="none" spc="-5" normalizeH="0" baseline="0" noProof="0" dirty="0">
                <a:ln>
                  <a:noFill/>
                </a:ln>
                <a:solidFill>
                  <a:prstClr val="black"/>
                </a:solidFill>
                <a:effectLst/>
                <a:uLnTx/>
                <a:uFillTx/>
                <a:latin typeface="Arial"/>
                <a:ea typeface="+mn-ea"/>
                <a:cs typeface="Arial"/>
              </a:rPr>
              <a:t>Care</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6" name="object 26"/>
          <p:cNvSpPr txBox="1"/>
          <p:nvPr/>
        </p:nvSpPr>
        <p:spPr>
          <a:xfrm>
            <a:off x="4796839" y="5673070"/>
            <a:ext cx="231330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Retained </a:t>
            </a:r>
            <a:r>
              <a:rPr kumimoji="0" sz="2400" b="0" i="0" u="none" strike="noStrike" kern="1200" cap="none" spc="0" normalizeH="0" baseline="0" noProof="0" dirty="0">
                <a:ln>
                  <a:noFill/>
                </a:ln>
                <a:solidFill>
                  <a:prstClr val="black"/>
                </a:solidFill>
                <a:effectLst/>
                <a:uLnTx/>
                <a:uFillTx/>
                <a:latin typeface="Arial"/>
                <a:ea typeface="+mn-ea"/>
                <a:cs typeface="Arial"/>
              </a:rPr>
              <a:t>in</a:t>
            </a:r>
            <a:r>
              <a:rPr kumimoji="0" sz="2400" b="0" i="0" u="none" strike="noStrike" kern="1200" cap="none" spc="-60" normalizeH="0" baseline="0" noProof="0" dirty="0">
                <a:ln>
                  <a:noFill/>
                </a:ln>
                <a:solidFill>
                  <a:prstClr val="black"/>
                </a:solidFill>
                <a:effectLst/>
                <a:uLnTx/>
                <a:uFillTx/>
                <a:latin typeface="Arial"/>
                <a:ea typeface="+mn-ea"/>
                <a:cs typeface="Arial"/>
              </a:rPr>
              <a:t> </a:t>
            </a:r>
            <a:r>
              <a:rPr kumimoji="0" sz="2400" b="0" i="0" u="none" strike="noStrike" kern="1200" cap="none" spc="-5" normalizeH="0" baseline="0" noProof="0" dirty="0">
                <a:ln>
                  <a:noFill/>
                </a:ln>
                <a:solidFill>
                  <a:prstClr val="black"/>
                </a:solidFill>
                <a:effectLst/>
                <a:uLnTx/>
                <a:uFillTx/>
                <a:latin typeface="Arial"/>
                <a:ea typeface="+mn-ea"/>
                <a:cs typeface="Arial"/>
              </a:rPr>
              <a:t>Care</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7" name="object 27"/>
          <p:cNvSpPr txBox="1"/>
          <p:nvPr/>
        </p:nvSpPr>
        <p:spPr>
          <a:xfrm>
            <a:off x="7704326" y="5673070"/>
            <a:ext cx="311086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Suppressed Viral</a:t>
            </a:r>
            <a:r>
              <a:rPr kumimoji="0" sz="2400" b="0" i="0" u="none" strike="noStrike" kern="1200" cap="none" spc="-35" normalizeH="0" baseline="0" noProof="0" dirty="0">
                <a:ln>
                  <a:noFill/>
                </a:ln>
                <a:solidFill>
                  <a:prstClr val="black"/>
                </a:solidFill>
                <a:effectLst/>
                <a:uLnTx/>
                <a:uFillTx/>
                <a:latin typeface="Arial"/>
                <a:ea typeface="+mn-ea"/>
                <a:cs typeface="Arial"/>
              </a:rPr>
              <a:t> </a:t>
            </a:r>
            <a:r>
              <a:rPr kumimoji="0" sz="2400" b="0" i="0" u="none" strike="noStrike" kern="1200" cap="none" spc="-5" normalizeH="0" baseline="0" noProof="0" dirty="0">
                <a:ln>
                  <a:noFill/>
                </a:ln>
                <a:solidFill>
                  <a:prstClr val="black"/>
                </a:solidFill>
                <a:effectLst/>
                <a:uLnTx/>
                <a:uFillTx/>
                <a:latin typeface="Arial"/>
                <a:ea typeface="+mn-ea"/>
                <a:cs typeface="Arial"/>
              </a:rPr>
              <a:t>Load</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8" name="object 28"/>
          <p:cNvSpPr/>
          <p:nvPr/>
        </p:nvSpPr>
        <p:spPr>
          <a:xfrm>
            <a:off x="2404872" y="1825751"/>
            <a:ext cx="152400" cy="154305"/>
          </a:xfrm>
          <a:custGeom>
            <a:avLst/>
            <a:gdLst/>
            <a:ahLst/>
            <a:cxnLst/>
            <a:rect l="l" t="t" r="r" b="b"/>
            <a:pathLst>
              <a:path w="152400" h="154305">
                <a:moveTo>
                  <a:pt x="0" y="0"/>
                </a:moveTo>
                <a:lnTo>
                  <a:pt x="152400" y="0"/>
                </a:lnTo>
                <a:lnTo>
                  <a:pt x="152400" y="153924"/>
                </a:lnTo>
                <a:lnTo>
                  <a:pt x="0" y="153924"/>
                </a:lnTo>
                <a:lnTo>
                  <a:pt x="0" y="0"/>
                </a:lnTo>
                <a:close/>
              </a:path>
            </a:pathLst>
          </a:custGeom>
          <a:solidFill>
            <a:srgbClr val="13A9B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2404872" y="1825751"/>
            <a:ext cx="152400" cy="154305"/>
          </a:xfrm>
          <a:custGeom>
            <a:avLst/>
            <a:gdLst/>
            <a:ahLst/>
            <a:cxnLst/>
            <a:rect l="l" t="t" r="r" b="b"/>
            <a:pathLst>
              <a:path w="152400" h="154305">
                <a:moveTo>
                  <a:pt x="0" y="0"/>
                </a:moveTo>
                <a:lnTo>
                  <a:pt x="152400" y="0"/>
                </a:lnTo>
                <a:lnTo>
                  <a:pt x="152400" y="153924"/>
                </a:lnTo>
                <a:lnTo>
                  <a:pt x="0" y="153924"/>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txBox="1"/>
          <p:nvPr/>
        </p:nvSpPr>
        <p:spPr>
          <a:xfrm>
            <a:off x="2617089" y="1681627"/>
            <a:ext cx="254190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Florida</a:t>
            </a:r>
            <a:r>
              <a:rPr kumimoji="0" sz="2400" b="0" i="0" u="none" strike="noStrike" kern="1200" cap="none" spc="-55" normalizeH="0" baseline="0" noProof="0" dirty="0">
                <a:ln>
                  <a:noFill/>
                </a:ln>
                <a:solidFill>
                  <a:prstClr val="black"/>
                </a:solidFill>
                <a:effectLst/>
                <a:uLnTx/>
                <a:uFillTx/>
                <a:latin typeface="Arial"/>
                <a:ea typeface="+mn-ea"/>
                <a:cs typeface="Arial"/>
              </a:rPr>
              <a:t> </a:t>
            </a:r>
            <a:r>
              <a:rPr kumimoji="0" sz="2400" b="0" i="0" u="none" strike="noStrike" kern="1200" cap="none" spc="-5" normalizeH="0" baseline="0" noProof="0" dirty="0">
                <a:ln>
                  <a:noFill/>
                </a:ln>
                <a:solidFill>
                  <a:prstClr val="black"/>
                </a:solidFill>
                <a:effectLst/>
                <a:uLnTx/>
                <a:uFillTx/>
                <a:latin typeface="Arial"/>
                <a:ea typeface="+mn-ea"/>
                <a:cs typeface="Arial"/>
              </a:rPr>
              <a:t>N=120,502</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31" name="object 31"/>
          <p:cNvSpPr/>
          <p:nvPr/>
        </p:nvSpPr>
        <p:spPr>
          <a:xfrm>
            <a:off x="5394959" y="1825751"/>
            <a:ext cx="152400" cy="154305"/>
          </a:xfrm>
          <a:custGeom>
            <a:avLst/>
            <a:gdLst/>
            <a:ahLst/>
            <a:cxnLst/>
            <a:rect l="l" t="t" r="r" b="b"/>
            <a:pathLst>
              <a:path w="152400" h="154305">
                <a:moveTo>
                  <a:pt x="0" y="0"/>
                </a:moveTo>
                <a:lnTo>
                  <a:pt x="152400" y="0"/>
                </a:lnTo>
                <a:lnTo>
                  <a:pt x="152400" y="153924"/>
                </a:lnTo>
                <a:lnTo>
                  <a:pt x="0" y="153924"/>
                </a:lnTo>
                <a:lnTo>
                  <a:pt x="0" y="0"/>
                </a:lnTo>
                <a:close/>
              </a:path>
            </a:pathLst>
          </a:custGeom>
          <a:solidFill>
            <a:srgbClr val="FFD90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5394959" y="1825751"/>
            <a:ext cx="152400" cy="154305"/>
          </a:xfrm>
          <a:custGeom>
            <a:avLst/>
            <a:gdLst/>
            <a:ahLst/>
            <a:cxnLst/>
            <a:rect l="l" t="t" r="r" b="b"/>
            <a:pathLst>
              <a:path w="152400" h="154305">
                <a:moveTo>
                  <a:pt x="0" y="0"/>
                </a:moveTo>
                <a:lnTo>
                  <a:pt x="152400" y="0"/>
                </a:lnTo>
                <a:lnTo>
                  <a:pt x="152400" y="153924"/>
                </a:lnTo>
                <a:lnTo>
                  <a:pt x="0" y="153924"/>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txBox="1"/>
          <p:nvPr/>
        </p:nvSpPr>
        <p:spPr>
          <a:xfrm>
            <a:off x="5607051" y="1681627"/>
            <a:ext cx="387985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Transgender Women</a:t>
            </a:r>
            <a:r>
              <a:rPr kumimoji="0" sz="2400" b="0" i="0" u="none" strike="noStrike" kern="1200" cap="none" spc="-45" normalizeH="0" baseline="0" noProof="0" dirty="0">
                <a:ln>
                  <a:noFill/>
                </a:ln>
                <a:solidFill>
                  <a:prstClr val="black"/>
                </a:solidFill>
                <a:effectLst/>
                <a:uLnTx/>
                <a:uFillTx/>
                <a:latin typeface="Arial"/>
                <a:ea typeface="+mn-ea"/>
                <a:cs typeface="Arial"/>
              </a:rPr>
              <a:t> </a:t>
            </a:r>
            <a:r>
              <a:rPr kumimoji="0" sz="2400" b="0" i="0" u="none" strike="noStrike" kern="1200" cap="none" spc="-5" normalizeH="0" baseline="0" noProof="0" dirty="0">
                <a:ln>
                  <a:noFill/>
                </a:ln>
                <a:solidFill>
                  <a:prstClr val="black"/>
                </a:solidFill>
                <a:effectLst/>
                <a:uLnTx/>
                <a:uFillTx/>
                <a:latin typeface="Arial"/>
                <a:ea typeface="+mn-ea"/>
                <a:cs typeface="Arial"/>
              </a:rPr>
              <a:t>N=484</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35" name="object 35"/>
          <p:cNvSpPr txBox="1">
            <a:spLocks noGrp="1"/>
          </p:cNvSpPr>
          <p:nvPr>
            <p:ph type="sldNum" sz="quarter" idx="7"/>
          </p:nvPr>
        </p:nvSpPr>
        <p:spPr>
          <a:xfrm>
            <a:off x="10975847" y="6149091"/>
            <a:ext cx="823514"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270</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
        <p:nvSpPr>
          <p:cNvPr id="34" name="object 34"/>
          <p:cNvSpPr txBox="1">
            <a:spLocks noGrp="1"/>
          </p:cNvSpPr>
          <p:nvPr>
            <p:ph type="title"/>
          </p:nvPr>
        </p:nvSpPr>
        <p:spPr>
          <a:xfrm>
            <a:off x="324738" y="437170"/>
            <a:ext cx="11540490" cy="574040"/>
          </a:xfrm>
          <a:prstGeom prst="rect">
            <a:avLst/>
          </a:prstGeom>
        </p:spPr>
        <p:txBody>
          <a:bodyPr vert="horz" wrap="square" lIns="0" tIns="12700" rIns="0" bIns="0" rtlCol="0">
            <a:spAutoFit/>
          </a:bodyPr>
          <a:lstStyle/>
          <a:p>
            <a:pPr marL="12700">
              <a:lnSpc>
                <a:spcPct val="100000"/>
              </a:lnSpc>
              <a:spcBef>
                <a:spcPts val="100"/>
              </a:spcBef>
            </a:pPr>
            <a:r>
              <a:rPr b="1" spc="-5" dirty="0">
                <a:latin typeface="Arial"/>
                <a:cs typeface="Arial"/>
              </a:rPr>
              <a:t>PWH: </a:t>
            </a:r>
            <a:r>
              <a:rPr b="1" i="1" spc="-10" dirty="0">
                <a:solidFill>
                  <a:srgbClr val="000000"/>
                </a:solidFill>
                <a:latin typeface="Arial"/>
                <a:cs typeface="Arial"/>
              </a:rPr>
              <a:t>Transgender </a:t>
            </a:r>
            <a:r>
              <a:rPr b="1" i="1" spc="-15" dirty="0">
                <a:solidFill>
                  <a:srgbClr val="000000"/>
                </a:solidFill>
                <a:latin typeface="Arial"/>
                <a:cs typeface="Arial"/>
              </a:rPr>
              <a:t>Women </a:t>
            </a:r>
            <a:r>
              <a:rPr b="1" spc="-5" dirty="0">
                <a:latin typeface="Arial"/>
                <a:cs typeface="Arial"/>
              </a:rPr>
              <a:t>vs. </a:t>
            </a:r>
            <a:r>
              <a:rPr b="1" spc="-5" dirty="0">
                <a:solidFill>
                  <a:srgbClr val="000000"/>
                </a:solidFill>
                <a:latin typeface="Arial"/>
                <a:cs typeface="Arial"/>
              </a:rPr>
              <a:t>PWH </a:t>
            </a:r>
            <a:r>
              <a:rPr b="1" spc="-5" dirty="0">
                <a:latin typeface="Arial"/>
                <a:cs typeface="Arial"/>
              </a:rPr>
              <a:t>– 2021 FLORIDA</a:t>
            </a:r>
          </a:p>
        </p:txBody>
      </p:sp>
    </p:spTree>
    <p:extLst>
      <p:ext uri="{BB962C8B-B14F-4D97-AF65-F5344CB8AC3E}">
        <p14:creationId xmlns:p14="http://schemas.microsoft.com/office/powerpoint/2010/main" val="893365026"/>
      </p:ext>
    </p:extLst>
  </p:cSld>
  <p:clrMapOvr>
    <a:masterClrMapping/>
  </p:clrMapOvr>
  <p:timing>
    <p:tnLst>
      <p:par>
        <p:cTn id="1" dur="indefinite" restart="never" nodeType="tmRoot"/>
      </p:par>
    </p:tn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3065666" y="2597746"/>
            <a:ext cx="1490980" cy="1503045"/>
          </a:xfrm>
          <a:custGeom>
            <a:avLst/>
            <a:gdLst/>
            <a:ahLst/>
            <a:cxnLst/>
            <a:rect l="l" t="t" r="r" b="b"/>
            <a:pathLst>
              <a:path w="1490979" h="1503045">
                <a:moveTo>
                  <a:pt x="0" y="0"/>
                </a:moveTo>
                <a:lnTo>
                  <a:pt x="0" y="1502448"/>
                </a:lnTo>
                <a:lnTo>
                  <a:pt x="1490599" y="1314132"/>
                </a:lnTo>
                <a:lnTo>
                  <a:pt x="1483808" y="1266455"/>
                </a:lnTo>
                <a:lnTo>
                  <a:pt x="1475564" y="1219310"/>
                </a:lnTo>
                <a:lnTo>
                  <a:pt x="1465893" y="1172719"/>
                </a:lnTo>
                <a:lnTo>
                  <a:pt x="1454818" y="1126703"/>
                </a:lnTo>
                <a:lnTo>
                  <a:pt x="1442364" y="1081284"/>
                </a:lnTo>
                <a:lnTo>
                  <a:pt x="1428556" y="1036484"/>
                </a:lnTo>
                <a:lnTo>
                  <a:pt x="1413419" y="992324"/>
                </a:lnTo>
                <a:lnTo>
                  <a:pt x="1396976" y="948826"/>
                </a:lnTo>
                <a:lnTo>
                  <a:pt x="1379253" y="906012"/>
                </a:lnTo>
                <a:lnTo>
                  <a:pt x="1360274" y="863903"/>
                </a:lnTo>
                <a:lnTo>
                  <a:pt x="1340064" y="822521"/>
                </a:lnTo>
                <a:lnTo>
                  <a:pt x="1318647" y="781888"/>
                </a:lnTo>
                <a:lnTo>
                  <a:pt x="1296048" y="742026"/>
                </a:lnTo>
                <a:lnTo>
                  <a:pt x="1272292" y="702956"/>
                </a:lnTo>
                <a:lnTo>
                  <a:pt x="1247403" y="664699"/>
                </a:lnTo>
                <a:lnTo>
                  <a:pt x="1221406" y="627279"/>
                </a:lnTo>
                <a:lnTo>
                  <a:pt x="1194325" y="590715"/>
                </a:lnTo>
                <a:lnTo>
                  <a:pt x="1166184" y="555030"/>
                </a:lnTo>
                <a:lnTo>
                  <a:pt x="1137010" y="520246"/>
                </a:lnTo>
                <a:lnTo>
                  <a:pt x="1106825" y="486385"/>
                </a:lnTo>
                <a:lnTo>
                  <a:pt x="1075656" y="453467"/>
                </a:lnTo>
                <a:lnTo>
                  <a:pt x="1043525" y="421515"/>
                </a:lnTo>
                <a:lnTo>
                  <a:pt x="1010459" y="390550"/>
                </a:lnTo>
                <a:lnTo>
                  <a:pt x="976481" y="360595"/>
                </a:lnTo>
                <a:lnTo>
                  <a:pt x="941616" y="331670"/>
                </a:lnTo>
                <a:lnTo>
                  <a:pt x="905889" y="303797"/>
                </a:lnTo>
                <a:lnTo>
                  <a:pt x="869325" y="276999"/>
                </a:lnTo>
                <a:lnTo>
                  <a:pt x="831947" y="251296"/>
                </a:lnTo>
                <a:lnTo>
                  <a:pt x="793780" y="226711"/>
                </a:lnTo>
                <a:lnTo>
                  <a:pt x="754850" y="203266"/>
                </a:lnTo>
                <a:lnTo>
                  <a:pt x="715181" y="180981"/>
                </a:lnTo>
                <a:lnTo>
                  <a:pt x="674797" y="159878"/>
                </a:lnTo>
                <a:lnTo>
                  <a:pt x="633723" y="139980"/>
                </a:lnTo>
                <a:lnTo>
                  <a:pt x="591983" y="121308"/>
                </a:lnTo>
                <a:lnTo>
                  <a:pt x="549602" y="103884"/>
                </a:lnTo>
                <a:lnTo>
                  <a:pt x="506605" y="87728"/>
                </a:lnTo>
                <a:lnTo>
                  <a:pt x="463017" y="72864"/>
                </a:lnTo>
                <a:lnTo>
                  <a:pt x="418861" y="59313"/>
                </a:lnTo>
                <a:lnTo>
                  <a:pt x="374163" y="47096"/>
                </a:lnTo>
                <a:lnTo>
                  <a:pt x="328947" y="36235"/>
                </a:lnTo>
                <a:lnTo>
                  <a:pt x="283238" y="26751"/>
                </a:lnTo>
                <a:lnTo>
                  <a:pt x="237060" y="18668"/>
                </a:lnTo>
                <a:lnTo>
                  <a:pt x="190437" y="12005"/>
                </a:lnTo>
                <a:lnTo>
                  <a:pt x="143396" y="6785"/>
                </a:lnTo>
                <a:lnTo>
                  <a:pt x="95959" y="3030"/>
                </a:lnTo>
                <a:lnTo>
                  <a:pt x="48152" y="761"/>
                </a:lnTo>
                <a:lnTo>
                  <a:pt x="0" y="0"/>
                </a:lnTo>
                <a:close/>
              </a:path>
            </a:pathLst>
          </a:custGeom>
          <a:solidFill>
            <a:srgbClr val="FFE699"/>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p:nvPr/>
        </p:nvSpPr>
        <p:spPr>
          <a:xfrm>
            <a:off x="1563279" y="3547103"/>
            <a:ext cx="3005455" cy="2056130"/>
          </a:xfrm>
          <a:custGeom>
            <a:avLst/>
            <a:gdLst/>
            <a:ahLst/>
            <a:cxnLst/>
            <a:rect l="l" t="t" r="r" b="b"/>
            <a:pathLst>
              <a:path w="3005454" h="2056129">
                <a:moveTo>
                  <a:pt x="105450" y="0"/>
                </a:moveTo>
                <a:lnTo>
                  <a:pt x="87632" y="47316"/>
                </a:lnTo>
                <a:lnTo>
                  <a:pt x="71445" y="95117"/>
                </a:lnTo>
                <a:lnTo>
                  <a:pt x="56893" y="143359"/>
                </a:lnTo>
                <a:lnTo>
                  <a:pt x="43982" y="192000"/>
                </a:lnTo>
                <a:lnTo>
                  <a:pt x="32718" y="240999"/>
                </a:lnTo>
                <a:lnTo>
                  <a:pt x="23105" y="290314"/>
                </a:lnTo>
                <a:lnTo>
                  <a:pt x="15148" y="339902"/>
                </a:lnTo>
                <a:lnTo>
                  <a:pt x="8855" y="389721"/>
                </a:lnTo>
                <a:lnTo>
                  <a:pt x="4228" y="439729"/>
                </a:lnTo>
                <a:lnTo>
                  <a:pt x="1275" y="489885"/>
                </a:lnTo>
                <a:lnTo>
                  <a:pt x="0" y="540145"/>
                </a:lnTo>
                <a:lnTo>
                  <a:pt x="408" y="590469"/>
                </a:lnTo>
                <a:lnTo>
                  <a:pt x="2505" y="640815"/>
                </a:lnTo>
                <a:lnTo>
                  <a:pt x="6296" y="691139"/>
                </a:lnTo>
                <a:lnTo>
                  <a:pt x="11787" y="741400"/>
                </a:lnTo>
                <a:lnTo>
                  <a:pt x="18647" y="789545"/>
                </a:lnTo>
                <a:lnTo>
                  <a:pt x="26976" y="837115"/>
                </a:lnTo>
                <a:lnTo>
                  <a:pt x="36746" y="884091"/>
                </a:lnTo>
                <a:lnTo>
                  <a:pt x="47932" y="930453"/>
                </a:lnTo>
                <a:lnTo>
                  <a:pt x="60508" y="976179"/>
                </a:lnTo>
                <a:lnTo>
                  <a:pt x="74448" y="1021251"/>
                </a:lnTo>
                <a:lnTo>
                  <a:pt x="89725" y="1065647"/>
                </a:lnTo>
                <a:lnTo>
                  <a:pt x="106315" y="1109347"/>
                </a:lnTo>
                <a:lnTo>
                  <a:pt x="124189" y="1152332"/>
                </a:lnTo>
                <a:lnTo>
                  <a:pt x="143324" y="1194581"/>
                </a:lnTo>
                <a:lnTo>
                  <a:pt x="163691" y="1236074"/>
                </a:lnTo>
                <a:lnTo>
                  <a:pt x="185266" y="1276790"/>
                </a:lnTo>
                <a:lnTo>
                  <a:pt x="208023" y="1316710"/>
                </a:lnTo>
                <a:lnTo>
                  <a:pt x="231935" y="1355813"/>
                </a:lnTo>
                <a:lnTo>
                  <a:pt x="256976" y="1394079"/>
                </a:lnTo>
                <a:lnTo>
                  <a:pt x="283120" y="1431488"/>
                </a:lnTo>
                <a:lnTo>
                  <a:pt x="310341" y="1468019"/>
                </a:lnTo>
                <a:lnTo>
                  <a:pt x="338613" y="1503652"/>
                </a:lnTo>
                <a:lnTo>
                  <a:pt x="367911" y="1538368"/>
                </a:lnTo>
                <a:lnTo>
                  <a:pt x="398207" y="1572146"/>
                </a:lnTo>
                <a:lnTo>
                  <a:pt x="429476" y="1604965"/>
                </a:lnTo>
                <a:lnTo>
                  <a:pt x="461692" y="1636806"/>
                </a:lnTo>
                <a:lnTo>
                  <a:pt x="494829" y="1667648"/>
                </a:lnTo>
                <a:lnTo>
                  <a:pt x="528860" y="1697472"/>
                </a:lnTo>
                <a:lnTo>
                  <a:pt x="563760" y="1726256"/>
                </a:lnTo>
                <a:lnTo>
                  <a:pt x="599503" y="1753981"/>
                </a:lnTo>
                <a:lnTo>
                  <a:pt x="636062" y="1780626"/>
                </a:lnTo>
                <a:lnTo>
                  <a:pt x="673412" y="1806171"/>
                </a:lnTo>
                <a:lnTo>
                  <a:pt x="711526" y="1830597"/>
                </a:lnTo>
                <a:lnTo>
                  <a:pt x="750379" y="1853882"/>
                </a:lnTo>
                <a:lnTo>
                  <a:pt x="789943" y="1876007"/>
                </a:lnTo>
                <a:lnTo>
                  <a:pt x="830194" y="1896951"/>
                </a:lnTo>
                <a:lnTo>
                  <a:pt x="871105" y="1916694"/>
                </a:lnTo>
                <a:lnTo>
                  <a:pt x="912651" y="1935216"/>
                </a:lnTo>
                <a:lnTo>
                  <a:pt x="954804" y="1952497"/>
                </a:lnTo>
                <a:lnTo>
                  <a:pt x="997539" y="1968516"/>
                </a:lnTo>
                <a:lnTo>
                  <a:pt x="1040831" y="1983254"/>
                </a:lnTo>
                <a:lnTo>
                  <a:pt x="1084652" y="1996690"/>
                </a:lnTo>
                <a:lnTo>
                  <a:pt x="1128977" y="2008804"/>
                </a:lnTo>
                <a:lnTo>
                  <a:pt x="1173779" y="2019575"/>
                </a:lnTo>
                <a:lnTo>
                  <a:pt x="1219034" y="2028984"/>
                </a:lnTo>
                <a:lnTo>
                  <a:pt x="1264714" y="2037010"/>
                </a:lnTo>
                <a:lnTo>
                  <a:pt x="1310794" y="2043633"/>
                </a:lnTo>
                <a:lnTo>
                  <a:pt x="1357247" y="2048832"/>
                </a:lnTo>
                <a:lnTo>
                  <a:pt x="1404048" y="2052589"/>
                </a:lnTo>
                <a:lnTo>
                  <a:pt x="1451170" y="2054882"/>
                </a:lnTo>
                <a:lnTo>
                  <a:pt x="1498587" y="2055691"/>
                </a:lnTo>
                <a:lnTo>
                  <a:pt x="1546274" y="2054995"/>
                </a:lnTo>
                <a:lnTo>
                  <a:pt x="1594204" y="2052776"/>
                </a:lnTo>
                <a:lnTo>
                  <a:pt x="1642351" y="2049012"/>
                </a:lnTo>
                <a:lnTo>
                  <a:pt x="1690689" y="2043683"/>
                </a:lnTo>
                <a:lnTo>
                  <a:pt x="1738834" y="2036823"/>
                </a:lnTo>
                <a:lnTo>
                  <a:pt x="1786406" y="2028495"/>
                </a:lnTo>
                <a:lnTo>
                  <a:pt x="1833382" y="2018725"/>
                </a:lnTo>
                <a:lnTo>
                  <a:pt x="1879744" y="2007539"/>
                </a:lnTo>
                <a:lnTo>
                  <a:pt x="1925471" y="1994963"/>
                </a:lnTo>
                <a:lnTo>
                  <a:pt x="1970543" y="1981023"/>
                </a:lnTo>
                <a:lnTo>
                  <a:pt x="2014940" y="1965746"/>
                </a:lnTo>
                <a:lnTo>
                  <a:pt x="2058641" y="1949157"/>
                </a:lnTo>
                <a:lnTo>
                  <a:pt x="2101627" y="1931282"/>
                </a:lnTo>
                <a:lnTo>
                  <a:pt x="2143876" y="1912148"/>
                </a:lnTo>
                <a:lnTo>
                  <a:pt x="2185369" y="1891781"/>
                </a:lnTo>
                <a:lnTo>
                  <a:pt x="2226086" y="1870206"/>
                </a:lnTo>
                <a:lnTo>
                  <a:pt x="2266006" y="1847450"/>
                </a:lnTo>
                <a:lnTo>
                  <a:pt x="2305110" y="1823538"/>
                </a:lnTo>
                <a:lnTo>
                  <a:pt x="2343376" y="1798497"/>
                </a:lnTo>
                <a:lnTo>
                  <a:pt x="2380785" y="1772353"/>
                </a:lnTo>
                <a:lnTo>
                  <a:pt x="2417317" y="1745132"/>
                </a:lnTo>
                <a:lnTo>
                  <a:pt x="2452951" y="1716860"/>
                </a:lnTo>
                <a:lnTo>
                  <a:pt x="2487667" y="1687563"/>
                </a:lnTo>
                <a:lnTo>
                  <a:pt x="2521445" y="1657267"/>
                </a:lnTo>
                <a:lnTo>
                  <a:pt x="2554264" y="1625998"/>
                </a:lnTo>
                <a:lnTo>
                  <a:pt x="2586106" y="1593782"/>
                </a:lnTo>
                <a:lnTo>
                  <a:pt x="2616948" y="1560646"/>
                </a:lnTo>
                <a:lnTo>
                  <a:pt x="2646771" y="1526615"/>
                </a:lnTo>
                <a:lnTo>
                  <a:pt x="2675556" y="1491715"/>
                </a:lnTo>
                <a:lnTo>
                  <a:pt x="2703281" y="1455972"/>
                </a:lnTo>
                <a:lnTo>
                  <a:pt x="2729926" y="1419413"/>
                </a:lnTo>
                <a:lnTo>
                  <a:pt x="2755472" y="1382064"/>
                </a:lnTo>
                <a:lnTo>
                  <a:pt x="2779897" y="1343950"/>
                </a:lnTo>
                <a:lnTo>
                  <a:pt x="2803182" y="1305097"/>
                </a:lnTo>
                <a:lnTo>
                  <a:pt x="2825307" y="1265533"/>
                </a:lnTo>
                <a:lnTo>
                  <a:pt x="2846252" y="1225282"/>
                </a:lnTo>
                <a:lnTo>
                  <a:pt x="2865995" y="1184371"/>
                </a:lnTo>
                <a:lnTo>
                  <a:pt x="2884517" y="1142825"/>
                </a:lnTo>
                <a:lnTo>
                  <a:pt x="2901798" y="1100672"/>
                </a:lnTo>
                <a:lnTo>
                  <a:pt x="2917818" y="1057937"/>
                </a:lnTo>
                <a:lnTo>
                  <a:pt x="2932555" y="1014645"/>
                </a:lnTo>
                <a:lnTo>
                  <a:pt x="2945991" y="970824"/>
                </a:lnTo>
                <a:lnTo>
                  <a:pt x="2958105" y="926499"/>
                </a:lnTo>
                <a:lnTo>
                  <a:pt x="2968876" y="881696"/>
                </a:lnTo>
                <a:lnTo>
                  <a:pt x="2978285" y="836441"/>
                </a:lnTo>
                <a:lnTo>
                  <a:pt x="2986311" y="790761"/>
                </a:lnTo>
                <a:lnTo>
                  <a:pt x="2992934" y="744681"/>
                </a:lnTo>
                <a:lnTo>
                  <a:pt x="2998134" y="698228"/>
                </a:lnTo>
                <a:lnTo>
                  <a:pt x="3001890" y="651427"/>
                </a:lnTo>
                <a:lnTo>
                  <a:pt x="3004183" y="604304"/>
                </a:lnTo>
                <a:lnTo>
                  <a:pt x="3004992" y="556886"/>
                </a:lnTo>
                <a:lnTo>
                  <a:pt x="3004937" y="553084"/>
                </a:lnTo>
                <a:lnTo>
                  <a:pt x="1502386" y="553084"/>
                </a:lnTo>
                <a:lnTo>
                  <a:pt x="105450" y="0"/>
                </a:lnTo>
                <a:close/>
              </a:path>
              <a:path w="3005454" h="2056129">
                <a:moveTo>
                  <a:pt x="2992985" y="364782"/>
                </a:moveTo>
                <a:lnTo>
                  <a:pt x="1502386" y="553084"/>
                </a:lnTo>
                <a:lnTo>
                  <a:pt x="3004937" y="553084"/>
                </a:lnTo>
                <a:lnTo>
                  <a:pt x="3004297" y="509199"/>
                </a:lnTo>
                <a:lnTo>
                  <a:pt x="3002078" y="461268"/>
                </a:lnTo>
                <a:lnTo>
                  <a:pt x="2998314" y="413121"/>
                </a:lnTo>
                <a:lnTo>
                  <a:pt x="2992985" y="364782"/>
                </a:lnTo>
                <a:close/>
              </a:path>
            </a:pathLst>
          </a:custGeom>
          <a:solidFill>
            <a:srgbClr val="7030A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1563279" y="3547103"/>
            <a:ext cx="3005455" cy="2056130"/>
          </a:xfrm>
          <a:custGeom>
            <a:avLst/>
            <a:gdLst/>
            <a:ahLst/>
            <a:cxnLst/>
            <a:rect l="l" t="t" r="r" b="b"/>
            <a:pathLst>
              <a:path w="3005454" h="2056129">
                <a:moveTo>
                  <a:pt x="2992985" y="364782"/>
                </a:moveTo>
                <a:lnTo>
                  <a:pt x="2998314" y="413121"/>
                </a:lnTo>
                <a:lnTo>
                  <a:pt x="3002078" y="461268"/>
                </a:lnTo>
                <a:lnTo>
                  <a:pt x="3004297" y="509199"/>
                </a:lnTo>
                <a:lnTo>
                  <a:pt x="3004992" y="556886"/>
                </a:lnTo>
                <a:lnTo>
                  <a:pt x="3004183" y="604304"/>
                </a:lnTo>
                <a:lnTo>
                  <a:pt x="3001890" y="651427"/>
                </a:lnTo>
                <a:lnTo>
                  <a:pt x="2998134" y="698228"/>
                </a:lnTo>
                <a:lnTo>
                  <a:pt x="2992934" y="744681"/>
                </a:lnTo>
                <a:lnTo>
                  <a:pt x="2986311" y="790761"/>
                </a:lnTo>
                <a:lnTo>
                  <a:pt x="2978285" y="836441"/>
                </a:lnTo>
                <a:lnTo>
                  <a:pt x="2968876" y="881696"/>
                </a:lnTo>
                <a:lnTo>
                  <a:pt x="2958105" y="926499"/>
                </a:lnTo>
                <a:lnTo>
                  <a:pt x="2945991" y="970824"/>
                </a:lnTo>
                <a:lnTo>
                  <a:pt x="2932555" y="1014645"/>
                </a:lnTo>
                <a:lnTo>
                  <a:pt x="2917818" y="1057937"/>
                </a:lnTo>
                <a:lnTo>
                  <a:pt x="2901798" y="1100672"/>
                </a:lnTo>
                <a:lnTo>
                  <a:pt x="2884517" y="1142825"/>
                </a:lnTo>
                <a:lnTo>
                  <a:pt x="2865995" y="1184371"/>
                </a:lnTo>
                <a:lnTo>
                  <a:pt x="2846252" y="1225282"/>
                </a:lnTo>
                <a:lnTo>
                  <a:pt x="2825307" y="1265533"/>
                </a:lnTo>
                <a:lnTo>
                  <a:pt x="2803182" y="1305097"/>
                </a:lnTo>
                <a:lnTo>
                  <a:pt x="2779897" y="1343950"/>
                </a:lnTo>
                <a:lnTo>
                  <a:pt x="2755472" y="1382064"/>
                </a:lnTo>
                <a:lnTo>
                  <a:pt x="2729926" y="1419413"/>
                </a:lnTo>
                <a:lnTo>
                  <a:pt x="2703281" y="1455972"/>
                </a:lnTo>
                <a:lnTo>
                  <a:pt x="2675556" y="1491715"/>
                </a:lnTo>
                <a:lnTo>
                  <a:pt x="2646771" y="1526615"/>
                </a:lnTo>
                <a:lnTo>
                  <a:pt x="2616948" y="1560646"/>
                </a:lnTo>
                <a:lnTo>
                  <a:pt x="2586106" y="1593782"/>
                </a:lnTo>
                <a:lnTo>
                  <a:pt x="2554264" y="1625998"/>
                </a:lnTo>
                <a:lnTo>
                  <a:pt x="2521445" y="1657267"/>
                </a:lnTo>
                <a:lnTo>
                  <a:pt x="2487667" y="1687563"/>
                </a:lnTo>
                <a:lnTo>
                  <a:pt x="2452951" y="1716860"/>
                </a:lnTo>
                <a:lnTo>
                  <a:pt x="2417317" y="1745132"/>
                </a:lnTo>
                <a:lnTo>
                  <a:pt x="2380785" y="1772353"/>
                </a:lnTo>
                <a:lnTo>
                  <a:pt x="2343376" y="1798497"/>
                </a:lnTo>
                <a:lnTo>
                  <a:pt x="2305110" y="1823538"/>
                </a:lnTo>
                <a:lnTo>
                  <a:pt x="2266006" y="1847450"/>
                </a:lnTo>
                <a:lnTo>
                  <a:pt x="2226086" y="1870206"/>
                </a:lnTo>
                <a:lnTo>
                  <a:pt x="2185369" y="1891781"/>
                </a:lnTo>
                <a:lnTo>
                  <a:pt x="2143876" y="1912148"/>
                </a:lnTo>
                <a:lnTo>
                  <a:pt x="2101627" y="1931282"/>
                </a:lnTo>
                <a:lnTo>
                  <a:pt x="2058641" y="1949157"/>
                </a:lnTo>
                <a:lnTo>
                  <a:pt x="2014940" y="1965746"/>
                </a:lnTo>
                <a:lnTo>
                  <a:pt x="1970543" y="1981023"/>
                </a:lnTo>
                <a:lnTo>
                  <a:pt x="1925471" y="1994963"/>
                </a:lnTo>
                <a:lnTo>
                  <a:pt x="1879744" y="2007539"/>
                </a:lnTo>
                <a:lnTo>
                  <a:pt x="1833382" y="2018725"/>
                </a:lnTo>
                <a:lnTo>
                  <a:pt x="1786406" y="2028495"/>
                </a:lnTo>
                <a:lnTo>
                  <a:pt x="1738834" y="2036823"/>
                </a:lnTo>
                <a:lnTo>
                  <a:pt x="1690689" y="2043683"/>
                </a:lnTo>
                <a:lnTo>
                  <a:pt x="1642351" y="2049012"/>
                </a:lnTo>
                <a:lnTo>
                  <a:pt x="1594204" y="2052776"/>
                </a:lnTo>
                <a:lnTo>
                  <a:pt x="1546274" y="2054995"/>
                </a:lnTo>
                <a:lnTo>
                  <a:pt x="1498587" y="2055691"/>
                </a:lnTo>
                <a:lnTo>
                  <a:pt x="1451170" y="2054882"/>
                </a:lnTo>
                <a:lnTo>
                  <a:pt x="1404048" y="2052589"/>
                </a:lnTo>
                <a:lnTo>
                  <a:pt x="1357247" y="2048832"/>
                </a:lnTo>
                <a:lnTo>
                  <a:pt x="1310794" y="2043633"/>
                </a:lnTo>
                <a:lnTo>
                  <a:pt x="1264714" y="2037010"/>
                </a:lnTo>
                <a:lnTo>
                  <a:pt x="1219034" y="2028984"/>
                </a:lnTo>
                <a:lnTo>
                  <a:pt x="1173779" y="2019575"/>
                </a:lnTo>
                <a:lnTo>
                  <a:pt x="1128977" y="2008804"/>
                </a:lnTo>
                <a:lnTo>
                  <a:pt x="1084652" y="1996690"/>
                </a:lnTo>
                <a:lnTo>
                  <a:pt x="1040831" y="1983254"/>
                </a:lnTo>
                <a:lnTo>
                  <a:pt x="997539" y="1968516"/>
                </a:lnTo>
                <a:lnTo>
                  <a:pt x="954804" y="1952497"/>
                </a:lnTo>
                <a:lnTo>
                  <a:pt x="912651" y="1935216"/>
                </a:lnTo>
                <a:lnTo>
                  <a:pt x="871105" y="1916694"/>
                </a:lnTo>
                <a:lnTo>
                  <a:pt x="830194" y="1896951"/>
                </a:lnTo>
                <a:lnTo>
                  <a:pt x="789943" y="1876007"/>
                </a:lnTo>
                <a:lnTo>
                  <a:pt x="750379" y="1853882"/>
                </a:lnTo>
                <a:lnTo>
                  <a:pt x="711526" y="1830597"/>
                </a:lnTo>
                <a:lnTo>
                  <a:pt x="673412" y="1806171"/>
                </a:lnTo>
                <a:lnTo>
                  <a:pt x="636062" y="1780626"/>
                </a:lnTo>
                <a:lnTo>
                  <a:pt x="599503" y="1753981"/>
                </a:lnTo>
                <a:lnTo>
                  <a:pt x="563760" y="1726256"/>
                </a:lnTo>
                <a:lnTo>
                  <a:pt x="528860" y="1697472"/>
                </a:lnTo>
                <a:lnTo>
                  <a:pt x="494829" y="1667648"/>
                </a:lnTo>
                <a:lnTo>
                  <a:pt x="461692" y="1636806"/>
                </a:lnTo>
                <a:lnTo>
                  <a:pt x="429476" y="1604965"/>
                </a:lnTo>
                <a:lnTo>
                  <a:pt x="398207" y="1572146"/>
                </a:lnTo>
                <a:lnTo>
                  <a:pt x="367911" y="1538368"/>
                </a:lnTo>
                <a:lnTo>
                  <a:pt x="338613" y="1503652"/>
                </a:lnTo>
                <a:lnTo>
                  <a:pt x="310341" y="1468019"/>
                </a:lnTo>
                <a:lnTo>
                  <a:pt x="283120" y="1431488"/>
                </a:lnTo>
                <a:lnTo>
                  <a:pt x="256976" y="1394079"/>
                </a:lnTo>
                <a:lnTo>
                  <a:pt x="231935" y="1355813"/>
                </a:lnTo>
                <a:lnTo>
                  <a:pt x="208023" y="1316710"/>
                </a:lnTo>
                <a:lnTo>
                  <a:pt x="185266" y="1276790"/>
                </a:lnTo>
                <a:lnTo>
                  <a:pt x="163691" y="1236074"/>
                </a:lnTo>
                <a:lnTo>
                  <a:pt x="143324" y="1194581"/>
                </a:lnTo>
                <a:lnTo>
                  <a:pt x="124189" y="1152332"/>
                </a:lnTo>
                <a:lnTo>
                  <a:pt x="106315" y="1109347"/>
                </a:lnTo>
                <a:lnTo>
                  <a:pt x="89725" y="1065647"/>
                </a:lnTo>
                <a:lnTo>
                  <a:pt x="74448" y="1021251"/>
                </a:lnTo>
                <a:lnTo>
                  <a:pt x="60508" y="976179"/>
                </a:lnTo>
                <a:lnTo>
                  <a:pt x="47932" y="930453"/>
                </a:lnTo>
                <a:lnTo>
                  <a:pt x="36746" y="884091"/>
                </a:lnTo>
                <a:lnTo>
                  <a:pt x="26976" y="837115"/>
                </a:lnTo>
                <a:lnTo>
                  <a:pt x="18647" y="789545"/>
                </a:lnTo>
                <a:lnTo>
                  <a:pt x="11787" y="741400"/>
                </a:lnTo>
                <a:lnTo>
                  <a:pt x="6296" y="691139"/>
                </a:lnTo>
                <a:lnTo>
                  <a:pt x="2505" y="640815"/>
                </a:lnTo>
                <a:lnTo>
                  <a:pt x="408" y="590469"/>
                </a:lnTo>
                <a:lnTo>
                  <a:pt x="0" y="540145"/>
                </a:lnTo>
                <a:lnTo>
                  <a:pt x="1275" y="489885"/>
                </a:lnTo>
                <a:lnTo>
                  <a:pt x="4228" y="439729"/>
                </a:lnTo>
                <a:lnTo>
                  <a:pt x="8855" y="389721"/>
                </a:lnTo>
                <a:lnTo>
                  <a:pt x="15148" y="339902"/>
                </a:lnTo>
                <a:lnTo>
                  <a:pt x="23105" y="290314"/>
                </a:lnTo>
                <a:lnTo>
                  <a:pt x="32718" y="240999"/>
                </a:lnTo>
                <a:lnTo>
                  <a:pt x="43982" y="192000"/>
                </a:lnTo>
                <a:lnTo>
                  <a:pt x="56893" y="143359"/>
                </a:lnTo>
                <a:lnTo>
                  <a:pt x="71445" y="95117"/>
                </a:lnTo>
                <a:lnTo>
                  <a:pt x="87632" y="47316"/>
                </a:lnTo>
                <a:lnTo>
                  <a:pt x="105450" y="0"/>
                </a:lnTo>
                <a:lnTo>
                  <a:pt x="1502386" y="553084"/>
                </a:lnTo>
                <a:lnTo>
                  <a:pt x="2992985" y="364782"/>
                </a:lnTo>
                <a:close/>
              </a:path>
            </a:pathLst>
          </a:custGeom>
          <a:ln w="19049">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1668729" y="2609592"/>
            <a:ext cx="1397000" cy="1490980"/>
          </a:xfrm>
          <a:custGeom>
            <a:avLst/>
            <a:gdLst/>
            <a:ahLst/>
            <a:cxnLst/>
            <a:rect l="l" t="t" r="r" b="b"/>
            <a:pathLst>
              <a:path w="1397000" h="1490979">
                <a:moveTo>
                  <a:pt x="1208633" y="0"/>
                </a:moveTo>
                <a:lnTo>
                  <a:pt x="1159432" y="7041"/>
                </a:lnTo>
                <a:lnTo>
                  <a:pt x="1110704" y="15660"/>
                </a:lnTo>
                <a:lnTo>
                  <a:pt x="1062480" y="25833"/>
                </a:lnTo>
                <a:lnTo>
                  <a:pt x="1014791" y="37537"/>
                </a:lnTo>
                <a:lnTo>
                  <a:pt x="967667" y="50748"/>
                </a:lnTo>
                <a:lnTo>
                  <a:pt x="921137" y="65443"/>
                </a:lnTo>
                <a:lnTo>
                  <a:pt x="875232" y="81599"/>
                </a:lnTo>
                <a:lnTo>
                  <a:pt x="829982" y="99191"/>
                </a:lnTo>
                <a:lnTo>
                  <a:pt x="785417" y="118197"/>
                </a:lnTo>
                <a:lnTo>
                  <a:pt x="741568" y="138593"/>
                </a:lnTo>
                <a:lnTo>
                  <a:pt x="698465" y="160356"/>
                </a:lnTo>
                <a:lnTo>
                  <a:pt x="656137" y="183462"/>
                </a:lnTo>
                <a:lnTo>
                  <a:pt x="614616" y="207889"/>
                </a:lnTo>
                <a:lnTo>
                  <a:pt x="573931" y="233611"/>
                </a:lnTo>
                <a:lnTo>
                  <a:pt x="534113" y="260607"/>
                </a:lnTo>
                <a:lnTo>
                  <a:pt x="495191" y="288852"/>
                </a:lnTo>
                <a:lnTo>
                  <a:pt x="457197" y="318323"/>
                </a:lnTo>
                <a:lnTo>
                  <a:pt x="420160" y="348998"/>
                </a:lnTo>
                <a:lnTo>
                  <a:pt x="384110" y="380851"/>
                </a:lnTo>
                <a:lnTo>
                  <a:pt x="349077" y="413860"/>
                </a:lnTo>
                <a:lnTo>
                  <a:pt x="315093" y="448002"/>
                </a:lnTo>
                <a:lnTo>
                  <a:pt x="282186" y="483253"/>
                </a:lnTo>
                <a:lnTo>
                  <a:pt x="250388" y="519590"/>
                </a:lnTo>
                <a:lnTo>
                  <a:pt x="219728" y="556989"/>
                </a:lnTo>
                <a:lnTo>
                  <a:pt x="190236" y="595426"/>
                </a:lnTo>
                <a:lnTo>
                  <a:pt x="161944" y="634879"/>
                </a:lnTo>
                <a:lnTo>
                  <a:pt x="134880" y="675324"/>
                </a:lnTo>
                <a:lnTo>
                  <a:pt x="109076" y="716738"/>
                </a:lnTo>
                <a:lnTo>
                  <a:pt x="84561" y="759097"/>
                </a:lnTo>
                <a:lnTo>
                  <a:pt x="61365" y="802377"/>
                </a:lnTo>
                <a:lnTo>
                  <a:pt x="39520" y="846555"/>
                </a:lnTo>
                <a:lnTo>
                  <a:pt x="19055" y="891609"/>
                </a:lnTo>
                <a:lnTo>
                  <a:pt x="0" y="937513"/>
                </a:lnTo>
                <a:lnTo>
                  <a:pt x="1396936" y="1490598"/>
                </a:lnTo>
                <a:lnTo>
                  <a:pt x="1208633" y="0"/>
                </a:lnTo>
                <a:close/>
              </a:path>
            </a:pathLst>
          </a:custGeom>
          <a:solidFill>
            <a:srgbClr val="C55A1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1668729" y="2609592"/>
            <a:ext cx="1397000" cy="1490980"/>
          </a:xfrm>
          <a:custGeom>
            <a:avLst/>
            <a:gdLst/>
            <a:ahLst/>
            <a:cxnLst/>
            <a:rect l="l" t="t" r="r" b="b"/>
            <a:pathLst>
              <a:path w="1397000" h="1490979">
                <a:moveTo>
                  <a:pt x="0" y="937513"/>
                </a:moveTo>
                <a:lnTo>
                  <a:pt x="19055" y="891609"/>
                </a:lnTo>
                <a:lnTo>
                  <a:pt x="39520" y="846555"/>
                </a:lnTo>
                <a:lnTo>
                  <a:pt x="61365" y="802377"/>
                </a:lnTo>
                <a:lnTo>
                  <a:pt x="84561" y="759097"/>
                </a:lnTo>
                <a:lnTo>
                  <a:pt x="109076" y="716738"/>
                </a:lnTo>
                <a:lnTo>
                  <a:pt x="134880" y="675324"/>
                </a:lnTo>
                <a:lnTo>
                  <a:pt x="161944" y="634879"/>
                </a:lnTo>
                <a:lnTo>
                  <a:pt x="190236" y="595426"/>
                </a:lnTo>
                <a:lnTo>
                  <a:pt x="219728" y="556989"/>
                </a:lnTo>
                <a:lnTo>
                  <a:pt x="250388" y="519590"/>
                </a:lnTo>
                <a:lnTo>
                  <a:pt x="282186" y="483253"/>
                </a:lnTo>
                <a:lnTo>
                  <a:pt x="315093" y="448002"/>
                </a:lnTo>
                <a:lnTo>
                  <a:pt x="349077" y="413860"/>
                </a:lnTo>
                <a:lnTo>
                  <a:pt x="384110" y="380851"/>
                </a:lnTo>
                <a:lnTo>
                  <a:pt x="420160" y="348998"/>
                </a:lnTo>
                <a:lnTo>
                  <a:pt x="457197" y="318323"/>
                </a:lnTo>
                <a:lnTo>
                  <a:pt x="495191" y="288852"/>
                </a:lnTo>
                <a:lnTo>
                  <a:pt x="534113" y="260607"/>
                </a:lnTo>
                <a:lnTo>
                  <a:pt x="573931" y="233611"/>
                </a:lnTo>
                <a:lnTo>
                  <a:pt x="614616" y="207889"/>
                </a:lnTo>
                <a:lnTo>
                  <a:pt x="656137" y="183462"/>
                </a:lnTo>
                <a:lnTo>
                  <a:pt x="698465" y="160356"/>
                </a:lnTo>
                <a:lnTo>
                  <a:pt x="741568" y="138593"/>
                </a:lnTo>
                <a:lnTo>
                  <a:pt x="785417" y="118197"/>
                </a:lnTo>
                <a:lnTo>
                  <a:pt x="829982" y="99191"/>
                </a:lnTo>
                <a:lnTo>
                  <a:pt x="875232" y="81599"/>
                </a:lnTo>
                <a:lnTo>
                  <a:pt x="921137" y="65443"/>
                </a:lnTo>
                <a:lnTo>
                  <a:pt x="967667" y="50748"/>
                </a:lnTo>
                <a:lnTo>
                  <a:pt x="1014791" y="37537"/>
                </a:lnTo>
                <a:lnTo>
                  <a:pt x="1062480" y="25833"/>
                </a:lnTo>
                <a:lnTo>
                  <a:pt x="1110704" y="15660"/>
                </a:lnTo>
                <a:lnTo>
                  <a:pt x="1159432" y="7041"/>
                </a:lnTo>
                <a:lnTo>
                  <a:pt x="1208633" y="0"/>
                </a:lnTo>
                <a:lnTo>
                  <a:pt x="1396936" y="1490598"/>
                </a:lnTo>
                <a:lnTo>
                  <a:pt x="0" y="937513"/>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2877361" y="2597744"/>
            <a:ext cx="188595" cy="1503045"/>
          </a:xfrm>
          <a:custGeom>
            <a:avLst/>
            <a:gdLst/>
            <a:ahLst/>
            <a:cxnLst/>
            <a:rect l="l" t="t" r="r" b="b"/>
            <a:pathLst>
              <a:path w="188594" h="1503045">
                <a:moveTo>
                  <a:pt x="188302" y="0"/>
                </a:moveTo>
                <a:lnTo>
                  <a:pt x="141105" y="742"/>
                </a:lnTo>
                <a:lnTo>
                  <a:pt x="93965" y="2967"/>
                </a:lnTo>
                <a:lnTo>
                  <a:pt x="46919" y="6670"/>
                </a:lnTo>
                <a:lnTo>
                  <a:pt x="0" y="11849"/>
                </a:lnTo>
                <a:lnTo>
                  <a:pt x="188302" y="1502448"/>
                </a:lnTo>
                <a:lnTo>
                  <a:pt x="188302" y="0"/>
                </a:lnTo>
                <a:close/>
              </a:path>
            </a:pathLst>
          </a:custGeom>
          <a:solidFill>
            <a:srgbClr val="00B0F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2877361" y="2597744"/>
            <a:ext cx="188595" cy="1503045"/>
          </a:xfrm>
          <a:custGeom>
            <a:avLst/>
            <a:gdLst/>
            <a:ahLst/>
            <a:cxnLst/>
            <a:rect l="l" t="t" r="r" b="b"/>
            <a:pathLst>
              <a:path w="188594" h="1503045">
                <a:moveTo>
                  <a:pt x="0" y="11849"/>
                </a:moveTo>
                <a:lnTo>
                  <a:pt x="46919" y="6670"/>
                </a:lnTo>
                <a:lnTo>
                  <a:pt x="93965" y="2967"/>
                </a:lnTo>
                <a:lnTo>
                  <a:pt x="141105" y="742"/>
                </a:lnTo>
                <a:lnTo>
                  <a:pt x="188302" y="0"/>
                </a:lnTo>
                <a:lnTo>
                  <a:pt x="188302" y="1502448"/>
                </a:lnTo>
                <a:lnTo>
                  <a:pt x="0" y="11849"/>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2714244" y="2561844"/>
            <a:ext cx="257810" cy="40005"/>
          </a:xfrm>
          <a:custGeom>
            <a:avLst/>
            <a:gdLst/>
            <a:ahLst/>
            <a:cxnLst/>
            <a:rect l="l" t="t" r="r" b="b"/>
            <a:pathLst>
              <a:path w="257810" h="40005">
                <a:moveTo>
                  <a:pt x="257556" y="39624"/>
                </a:moveTo>
                <a:lnTo>
                  <a:pt x="57912" y="0"/>
                </a:lnTo>
                <a:lnTo>
                  <a:pt x="0" y="0"/>
                </a:lnTo>
              </a:path>
            </a:pathLst>
          </a:custGeom>
          <a:ln w="9525">
            <a:solidFill>
              <a:srgbClr val="A7A8A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txBox="1"/>
          <p:nvPr/>
        </p:nvSpPr>
        <p:spPr>
          <a:xfrm>
            <a:off x="3557802" y="3062291"/>
            <a:ext cx="55118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 normalizeH="0" baseline="0" noProof="0" dirty="0">
                <a:ln>
                  <a:noFill/>
                </a:ln>
                <a:solidFill>
                  <a:srgbClr val="3E3E3E"/>
                </a:solidFill>
                <a:effectLst/>
                <a:uLnTx/>
                <a:uFillTx/>
                <a:latin typeface="Calibri"/>
                <a:ea typeface="+mn-ea"/>
                <a:cs typeface="Calibri"/>
              </a:rPr>
              <a:t>23%</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11" name="object 11"/>
          <p:cNvSpPr txBox="1"/>
          <p:nvPr/>
        </p:nvSpPr>
        <p:spPr>
          <a:xfrm>
            <a:off x="2424250" y="4881642"/>
            <a:ext cx="55118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 normalizeH="0" baseline="0" noProof="0" dirty="0">
                <a:ln>
                  <a:noFill/>
                </a:ln>
                <a:solidFill>
                  <a:srgbClr val="E7E6E6"/>
                </a:solidFill>
                <a:effectLst/>
                <a:uLnTx/>
                <a:uFillTx/>
                <a:latin typeface="Calibri"/>
                <a:ea typeface="+mn-ea"/>
                <a:cs typeface="Calibri"/>
              </a:rPr>
              <a:t>58%</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12" name="object 12"/>
          <p:cNvSpPr txBox="1"/>
          <p:nvPr/>
        </p:nvSpPr>
        <p:spPr>
          <a:xfrm>
            <a:off x="2081350" y="2995845"/>
            <a:ext cx="55118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 normalizeH="0" baseline="0" noProof="0" dirty="0">
                <a:ln>
                  <a:noFill/>
                </a:ln>
                <a:solidFill>
                  <a:srgbClr val="E7E6E6"/>
                </a:solidFill>
                <a:effectLst/>
                <a:uLnTx/>
                <a:uFillTx/>
                <a:latin typeface="Calibri"/>
                <a:ea typeface="+mn-ea"/>
                <a:cs typeface="Calibri"/>
              </a:rPr>
              <a:t>17%</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13" name="object 13"/>
          <p:cNvSpPr/>
          <p:nvPr/>
        </p:nvSpPr>
        <p:spPr>
          <a:xfrm>
            <a:off x="8641624" y="2436644"/>
            <a:ext cx="1544955" cy="1791335"/>
          </a:xfrm>
          <a:custGeom>
            <a:avLst/>
            <a:gdLst/>
            <a:ahLst/>
            <a:cxnLst/>
            <a:rect l="l" t="t" r="r" b="b"/>
            <a:pathLst>
              <a:path w="1544954" h="1791335">
                <a:moveTo>
                  <a:pt x="0" y="0"/>
                </a:moveTo>
                <a:lnTo>
                  <a:pt x="0" y="1544777"/>
                </a:lnTo>
                <a:lnTo>
                  <a:pt x="1524977" y="1791322"/>
                </a:lnTo>
                <a:lnTo>
                  <a:pt x="1532094" y="1742304"/>
                </a:lnTo>
                <a:lnTo>
                  <a:pt x="1537636" y="1693102"/>
                </a:lnTo>
                <a:lnTo>
                  <a:pt x="1541600" y="1643755"/>
                </a:lnTo>
                <a:lnTo>
                  <a:pt x="1543982" y="1594300"/>
                </a:lnTo>
                <a:lnTo>
                  <a:pt x="1544777" y="1544777"/>
                </a:lnTo>
                <a:lnTo>
                  <a:pt x="1544042" y="1496661"/>
                </a:lnTo>
                <a:lnTo>
                  <a:pt x="1541851" y="1448911"/>
                </a:lnTo>
                <a:lnTo>
                  <a:pt x="1538225" y="1401549"/>
                </a:lnTo>
                <a:lnTo>
                  <a:pt x="1533186" y="1354597"/>
                </a:lnTo>
                <a:lnTo>
                  <a:pt x="1526755" y="1308074"/>
                </a:lnTo>
                <a:lnTo>
                  <a:pt x="1518954" y="1262004"/>
                </a:lnTo>
                <a:lnTo>
                  <a:pt x="1509804" y="1216407"/>
                </a:lnTo>
                <a:lnTo>
                  <a:pt x="1499326" y="1171305"/>
                </a:lnTo>
                <a:lnTo>
                  <a:pt x="1487541" y="1126718"/>
                </a:lnTo>
                <a:lnTo>
                  <a:pt x="1474472" y="1082669"/>
                </a:lnTo>
                <a:lnTo>
                  <a:pt x="1460139" y="1039178"/>
                </a:lnTo>
                <a:lnTo>
                  <a:pt x="1444563" y="996268"/>
                </a:lnTo>
                <a:lnTo>
                  <a:pt x="1427767" y="953959"/>
                </a:lnTo>
                <a:lnTo>
                  <a:pt x="1409771" y="912273"/>
                </a:lnTo>
                <a:lnTo>
                  <a:pt x="1390596" y="871231"/>
                </a:lnTo>
                <a:lnTo>
                  <a:pt x="1370265" y="830854"/>
                </a:lnTo>
                <a:lnTo>
                  <a:pt x="1348799" y="791164"/>
                </a:lnTo>
                <a:lnTo>
                  <a:pt x="1326218" y="752183"/>
                </a:lnTo>
                <a:lnTo>
                  <a:pt x="1302545" y="713931"/>
                </a:lnTo>
                <a:lnTo>
                  <a:pt x="1277800" y="676430"/>
                </a:lnTo>
                <a:lnTo>
                  <a:pt x="1252005" y="639701"/>
                </a:lnTo>
                <a:lnTo>
                  <a:pt x="1225181" y="603766"/>
                </a:lnTo>
                <a:lnTo>
                  <a:pt x="1197350" y="568646"/>
                </a:lnTo>
                <a:lnTo>
                  <a:pt x="1168534" y="534362"/>
                </a:lnTo>
                <a:lnTo>
                  <a:pt x="1138752" y="500937"/>
                </a:lnTo>
                <a:lnTo>
                  <a:pt x="1108028" y="468390"/>
                </a:lnTo>
                <a:lnTo>
                  <a:pt x="1076381" y="436744"/>
                </a:lnTo>
                <a:lnTo>
                  <a:pt x="1043835" y="406019"/>
                </a:lnTo>
                <a:lnTo>
                  <a:pt x="1010409" y="376238"/>
                </a:lnTo>
                <a:lnTo>
                  <a:pt x="976125" y="347422"/>
                </a:lnTo>
                <a:lnTo>
                  <a:pt x="941005" y="319591"/>
                </a:lnTo>
                <a:lnTo>
                  <a:pt x="905070" y="292768"/>
                </a:lnTo>
                <a:lnTo>
                  <a:pt x="868341" y="266973"/>
                </a:lnTo>
                <a:lnTo>
                  <a:pt x="830840" y="242229"/>
                </a:lnTo>
                <a:lnTo>
                  <a:pt x="792588" y="218555"/>
                </a:lnTo>
                <a:lnTo>
                  <a:pt x="753606" y="195975"/>
                </a:lnTo>
                <a:lnTo>
                  <a:pt x="713917" y="174509"/>
                </a:lnTo>
                <a:lnTo>
                  <a:pt x="673540" y="154178"/>
                </a:lnTo>
                <a:lnTo>
                  <a:pt x="632498" y="135004"/>
                </a:lnTo>
                <a:lnTo>
                  <a:pt x="590812" y="117008"/>
                </a:lnTo>
                <a:lnTo>
                  <a:pt x="548503" y="100212"/>
                </a:lnTo>
                <a:lnTo>
                  <a:pt x="505593" y="84636"/>
                </a:lnTo>
                <a:lnTo>
                  <a:pt x="462103" y="70303"/>
                </a:lnTo>
                <a:lnTo>
                  <a:pt x="418054" y="57234"/>
                </a:lnTo>
                <a:lnTo>
                  <a:pt x="373467" y="45450"/>
                </a:lnTo>
                <a:lnTo>
                  <a:pt x="328365" y="34972"/>
                </a:lnTo>
                <a:lnTo>
                  <a:pt x="282769" y="25822"/>
                </a:lnTo>
                <a:lnTo>
                  <a:pt x="236699" y="18021"/>
                </a:lnTo>
                <a:lnTo>
                  <a:pt x="190177" y="11590"/>
                </a:lnTo>
                <a:lnTo>
                  <a:pt x="143225" y="6551"/>
                </a:lnTo>
                <a:lnTo>
                  <a:pt x="95864" y="2926"/>
                </a:lnTo>
                <a:lnTo>
                  <a:pt x="48115" y="735"/>
                </a:lnTo>
                <a:lnTo>
                  <a:pt x="0" y="0"/>
                </a:lnTo>
                <a:close/>
              </a:path>
            </a:pathLst>
          </a:custGeom>
          <a:solidFill>
            <a:srgbClr val="DEEBF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7135577" y="3981418"/>
            <a:ext cx="3031490" cy="1544955"/>
          </a:xfrm>
          <a:custGeom>
            <a:avLst/>
            <a:gdLst/>
            <a:ahLst/>
            <a:cxnLst/>
            <a:rect l="l" t="t" r="r" b="b"/>
            <a:pathLst>
              <a:path w="3031490" h="1544954">
                <a:moveTo>
                  <a:pt x="1506042" y="0"/>
                </a:moveTo>
                <a:lnTo>
                  <a:pt x="0" y="343738"/>
                </a:lnTo>
                <a:lnTo>
                  <a:pt x="11795" y="391867"/>
                </a:lnTo>
                <a:lnTo>
                  <a:pt x="25054" y="439364"/>
                </a:lnTo>
                <a:lnTo>
                  <a:pt x="39749" y="486205"/>
                </a:lnTo>
                <a:lnTo>
                  <a:pt x="55855" y="532367"/>
                </a:lnTo>
                <a:lnTo>
                  <a:pt x="73347" y="577823"/>
                </a:lnTo>
                <a:lnTo>
                  <a:pt x="92199" y="622552"/>
                </a:lnTo>
                <a:lnTo>
                  <a:pt x="112384" y="666528"/>
                </a:lnTo>
                <a:lnTo>
                  <a:pt x="133878" y="709727"/>
                </a:lnTo>
                <a:lnTo>
                  <a:pt x="156655" y="752126"/>
                </a:lnTo>
                <a:lnTo>
                  <a:pt x="180688" y="793699"/>
                </a:lnTo>
                <a:lnTo>
                  <a:pt x="205952" y="834424"/>
                </a:lnTo>
                <a:lnTo>
                  <a:pt x="232422" y="874276"/>
                </a:lnTo>
                <a:lnTo>
                  <a:pt x="260071" y="913230"/>
                </a:lnTo>
                <a:lnTo>
                  <a:pt x="288875" y="951264"/>
                </a:lnTo>
                <a:lnTo>
                  <a:pt x="318806" y="988351"/>
                </a:lnTo>
                <a:lnTo>
                  <a:pt x="349841" y="1024470"/>
                </a:lnTo>
                <a:lnTo>
                  <a:pt x="381952" y="1059594"/>
                </a:lnTo>
                <a:lnTo>
                  <a:pt x="415114" y="1093701"/>
                </a:lnTo>
                <a:lnTo>
                  <a:pt x="449302" y="1126766"/>
                </a:lnTo>
                <a:lnTo>
                  <a:pt x="484489" y="1158765"/>
                </a:lnTo>
                <a:lnTo>
                  <a:pt x="520650" y="1189673"/>
                </a:lnTo>
                <a:lnTo>
                  <a:pt x="557760" y="1219468"/>
                </a:lnTo>
                <a:lnTo>
                  <a:pt x="595792" y="1248124"/>
                </a:lnTo>
                <a:lnTo>
                  <a:pt x="634721" y="1275618"/>
                </a:lnTo>
                <a:lnTo>
                  <a:pt x="674521" y="1301925"/>
                </a:lnTo>
                <a:lnTo>
                  <a:pt x="715167" y="1327021"/>
                </a:lnTo>
                <a:lnTo>
                  <a:pt x="756632" y="1350883"/>
                </a:lnTo>
                <a:lnTo>
                  <a:pt x="798892" y="1373485"/>
                </a:lnTo>
                <a:lnTo>
                  <a:pt x="841919" y="1394805"/>
                </a:lnTo>
                <a:lnTo>
                  <a:pt x="885689" y="1414817"/>
                </a:lnTo>
                <a:lnTo>
                  <a:pt x="930176" y="1433498"/>
                </a:lnTo>
                <a:lnTo>
                  <a:pt x="975354" y="1450824"/>
                </a:lnTo>
                <a:lnTo>
                  <a:pt x="1021198" y="1466770"/>
                </a:lnTo>
                <a:lnTo>
                  <a:pt x="1067681" y="1481313"/>
                </a:lnTo>
                <a:lnTo>
                  <a:pt x="1114778" y="1494428"/>
                </a:lnTo>
                <a:lnTo>
                  <a:pt x="1162464" y="1506091"/>
                </a:lnTo>
                <a:lnTo>
                  <a:pt x="1210712" y="1516278"/>
                </a:lnTo>
                <a:lnTo>
                  <a:pt x="1259497" y="1524965"/>
                </a:lnTo>
                <a:lnTo>
                  <a:pt x="1307113" y="1531919"/>
                </a:lnTo>
                <a:lnTo>
                  <a:pt x="1354601" y="1537377"/>
                </a:lnTo>
                <a:lnTo>
                  <a:pt x="1401934" y="1541357"/>
                </a:lnTo>
                <a:lnTo>
                  <a:pt x="1449089" y="1543877"/>
                </a:lnTo>
                <a:lnTo>
                  <a:pt x="1496041" y="1544953"/>
                </a:lnTo>
                <a:lnTo>
                  <a:pt x="1542766" y="1544605"/>
                </a:lnTo>
                <a:lnTo>
                  <a:pt x="1589239" y="1542850"/>
                </a:lnTo>
                <a:lnTo>
                  <a:pt x="1635435" y="1539705"/>
                </a:lnTo>
                <a:lnTo>
                  <a:pt x="1681331" y="1535188"/>
                </a:lnTo>
                <a:lnTo>
                  <a:pt x="1726902" y="1529316"/>
                </a:lnTo>
                <a:lnTo>
                  <a:pt x="1772122" y="1522108"/>
                </a:lnTo>
                <a:lnTo>
                  <a:pt x="1816968" y="1513581"/>
                </a:lnTo>
                <a:lnTo>
                  <a:pt x="1861416" y="1503753"/>
                </a:lnTo>
                <a:lnTo>
                  <a:pt x="1905440" y="1492641"/>
                </a:lnTo>
                <a:lnTo>
                  <a:pt x="1949016" y="1480263"/>
                </a:lnTo>
                <a:lnTo>
                  <a:pt x="1992120" y="1466637"/>
                </a:lnTo>
                <a:lnTo>
                  <a:pt x="2034727" y="1451780"/>
                </a:lnTo>
                <a:lnTo>
                  <a:pt x="2076812" y="1435710"/>
                </a:lnTo>
                <a:lnTo>
                  <a:pt x="2118352" y="1418446"/>
                </a:lnTo>
                <a:lnTo>
                  <a:pt x="2159321" y="1400004"/>
                </a:lnTo>
                <a:lnTo>
                  <a:pt x="2199696" y="1380401"/>
                </a:lnTo>
                <a:lnTo>
                  <a:pt x="2239451" y="1359657"/>
                </a:lnTo>
                <a:lnTo>
                  <a:pt x="2278563" y="1337789"/>
                </a:lnTo>
                <a:lnTo>
                  <a:pt x="2317006" y="1314813"/>
                </a:lnTo>
                <a:lnTo>
                  <a:pt x="2354756" y="1290748"/>
                </a:lnTo>
                <a:lnTo>
                  <a:pt x="2391789" y="1265612"/>
                </a:lnTo>
                <a:lnTo>
                  <a:pt x="2428081" y="1239423"/>
                </a:lnTo>
                <a:lnTo>
                  <a:pt x="2463606" y="1212197"/>
                </a:lnTo>
                <a:lnTo>
                  <a:pt x="2498340" y="1183953"/>
                </a:lnTo>
                <a:lnTo>
                  <a:pt x="2532258" y="1154708"/>
                </a:lnTo>
                <a:lnTo>
                  <a:pt x="2565337" y="1124480"/>
                </a:lnTo>
                <a:lnTo>
                  <a:pt x="2597552" y="1093286"/>
                </a:lnTo>
                <a:lnTo>
                  <a:pt x="2628878" y="1061145"/>
                </a:lnTo>
                <a:lnTo>
                  <a:pt x="2659290" y="1028074"/>
                </a:lnTo>
                <a:lnTo>
                  <a:pt x="2688765" y="994091"/>
                </a:lnTo>
                <a:lnTo>
                  <a:pt x="2717278" y="959213"/>
                </a:lnTo>
                <a:lnTo>
                  <a:pt x="2744803" y="923458"/>
                </a:lnTo>
                <a:lnTo>
                  <a:pt x="2771318" y="886844"/>
                </a:lnTo>
                <a:lnTo>
                  <a:pt x="2796796" y="849389"/>
                </a:lnTo>
                <a:lnTo>
                  <a:pt x="2821215" y="811109"/>
                </a:lnTo>
                <a:lnTo>
                  <a:pt x="2844548" y="772023"/>
                </a:lnTo>
                <a:lnTo>
                  <a:pt x="2866772" y="732149"/>
                </a:lnTo>
                <a:lnTo>
                  <a:pt x="2887863" y="691504"/>
                </a:lnTo>
                <a:lnTo>
                  <a:pt x="2907795" y="650105"/>
                </a:lnTo>
                <a:lnTo>
                  <a:pt x="2926544" y="607972"/>
                </a:lnTo>
                <a:lnTo>
                  <a:pt x="2944086" y="565120"/>
                </a:lnTo>
                <a:lnTo>
                  <a:pt x="2960397" y="521568"/>
                </a:lnTo>
                <a:lnTo>
                  <a:pt x="2975451" y="477334"/>
                </a:lnTo>
                <a:lnTo>
                  <a:pt x="2989224" y="432435"/>
                </a:lnTo>
                <a:lnTo>
                  <a:pt x="3001692" y="386889"/>
                </a:lnTo>
                <a:lnTo>
                  <a:pt x="3012830" y="340713"/>
                </a:lnTo>
                <a:lnTo>
                  <a:pt x="3022614" y="293926"/>
                </a:lnTo>
                <a:lnTo>
                  <a:pt x="3031020" y="246545"/>
                </a:lnTo>
                <a:lnTo>
                  <a:pt x="1506042" y="0"/>
                </a:lnTo>
                <a:close/>
              </a:path>
            </a:pathLst>
          </a:custGeom>
          <a:solidFill>
            <a:srgbClr val="2E75B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7135577" y="3981418"/>
            <a:ext cx="3031490" cy="1544955"/>
          </a:xfrm>
          <a:custGeom>
            <a:avLst/>
            <a:gdLst/>
            <a:ahLst/>
            <a:cxnLst/>
            <a:rect l="l" t="t" r="r" b="b"/>
            <a:pathLst>
              <a:path w="3031490" h="1544954">
                <a:moveTo>
                  <a:pt x="3031020" y="246545"/>
                </a:moveTo>
                <a:lnTo>
                  <a:pt x="3022614" y="293926"/>
                </a:lnTo>
                <a:lnTo>
                  <a:pt x="3012830" y="340713"/>
                </a:lnTo>
                <a:lnTo>
                  <a:pt x="3001692" y="386889"/>
                </a:lnTo>
                <a:lnTo>
                  <a:pt x="2989224" y="432435"/>
                </a:lnTo>
                <a:lnTo>
                  <a:pt x="2975451" y="477334"/>
                </a:lnTo>
                <a:lnTo>
                  <a:pt x="2960397" y="521568"/>
                </a:lnTo>
                <a:lnTo>
                  <a:pt x="2944086" y="565120"/>
                </a:lnTo>
                <a:lnTo>
                  <a:pt x="2926544" y="607972"/>
                </a:lnTo>
                <a:lnTo>
                  <a:pt x="2907795" y="650105"/>
                </a:lnTo>
                <a:lnTo>
                  <a:pt x="2887863" y="691504"/>
                </a:lnTo>
                <a:lnTo>
                  <a:pt x="2866772" y="732149"/>
                </a:lnTo>
                <a:lnTo>
                  <a:pt x="2844548" y="772023"/>
                </a:lnTo>
                <a:lnTo>
                  <a:pt x="2821215" y="811109"/>
                </a:lnTo>
                <a:lnTo>
                  <a:pt x="2796796" y="849389"/>
                </a:lnTo>
                <a:lnTo>
                  <a:pt x="2771318" y="886844"/>
                </a:lnTo>
                <a:lnTo>
                  <a:pt x="2744803" y="923458"/>
                </a:lnTo>
                <a:lnTo>
                  <a:pt x="2717278" y="959213"/>
                </a:lnTo>
                <a:lnTo>
                  <a:pt x="2688765" y="994091"/>
                </a:lnTo>
                <a:lnTo>
                  <a:pt x="2659290" y="1028074"/>
                </a:lnTo>
                <a:lnTo>
                  <a:pt x="2628878" y="1061145"/>
                </a:lnTo>
                <a:lnTo>
                  <a:pt x="2597552" y="1093286"/>
                </a:lnTo>
                <a:lnTo>
                  <a:pt x="2565337" y="1124480"/>
                </a:lnTo>
                <a:lnTo>
                  <a:pt x="2532258" y="1154708"/>
                </a:lnTo>
                <a:lnTo>
                  <a:pt x="2498340" y="1183953"/>
                </a:lnTo>
                <a:lnTo>
                  <a:pt x="2463606" y="1212197"/>
                </a:lnTo>
                <a:lnTo>
                  <a:pt x="2428081" y="1239423"/>
                </a:lnTo>
                <a:lnTo>
                  <a:pt x="2391789" y="1265612"/>
                </a:lnTo>
                <a:lnTo>
                  <a:pt x="2354756" y="1290748"/>
                </a:lnTo>
                <a:lnTo>
                  <a:pt x="2317006" y="1314813"/>
                </a:lnTo>
                <a:lnTo>
                  <a:pt x="2278563" y="1337789"/>
                </a:lnTo>
                <a:lnTo>
                  <a:pt x="2239451" y="1359657"/>
                </a:lnTo>
                <a:lnTo>
                  <a:pt x="2199696" y="1380401"/>
                </a:lnTo>
                <a:lnTo>
                  <a:pt x="2159321" y="1400004"/>
                </a:lnTo>
                <a:lnTo>
                  <a:pt x="2118352" y="1418446"/>
                </a:lnTo>
                <a:lnTo>
                  <a:pt x="2076812" y="1435710"/>
                </a:lnTo>
                <a:lnTo>
                  <a:pt x="2034727" y="1451780"/>
                </a:lnTo>
                <a:lnTo>
                  <a:pt x="1992120" y="1466637"/>
                </a:lnTo>
                <a:lnTo>
                  <a:pt x="1949016" y="1480263"/>
                </a:lnTo>
                <a:lnTo>
                  <a:pt x="1905440" y="1492641"/>
                </a:lnTo>
                <a:lnTo>
                  <a:pt x="1861416" y="1503753"/>
                </a:lnTo>
                <a:lnTo>
                  <a:pt x="1816968" y="1513581"/>
                </a:lnTo>
                <a:lnTo>
                  <a:pt x="1772122" y="1522108"/>
                </a:lnTo>
                <a:lnTo>
                  <a:pt x="1726902" y="1529316"/>
                </a:lnTo>
                <a:lnTo>
                  <a:pt x="1681331" y="1535188"/>
                </a:lnTo>
                <a:lnTo>
                  <a:pt x="1635435" y="1539705"/>
                </a:lnTo>
                <a:lnTo>
                  <a:pt x="1589239" y="1542850"/>
                </a:lnTo>
                <a:lnTo>
                  <a:pt x="1542766" y="1544605"/>
                </a:lnTo>
                <a:lnTo>
                  <a:pt x="1496041" y="1544953"/>
                </a:lnTo>
                <a:lnTo>
                  <a:pt x="1449089" y="1543877"/>
                </a:lnTo>
                <a:lnTo>
                  <a:pt x="1401934" y="1541357"/>
                </a:lnTo>
                <a:lnTo>
                  <a:pt x="1354601" y="1537377"/>
                </a:lnTo>
                <a:lnTo>
                  <a:pt x="1307113" y="1531919"/>
                </a:lnTo>
                <a:lnTo>
                  <a:pt x="1259497" y="1524965"/>
                </a:lnTo>
                <a:lnTo>
                  <a:pt x="1210712" y="1516278"/>
                </a:lnTo>
                <a:lnTo>
                  <a:pt x="1162464" y="1506091"/>
                </a:lnTo>
                <a:lnTo>
                  <a:pt x="1114778" y="1494428"/>
                </a:lnTo>
                <a:lnTo>
                  <a:pt x="1067681" y="1481313"/>
                </a:lnTo>
                <a:lnTo>
                  <a:pt x="1021198" y="1466770"/>
                </a:lnTo>
                <a:lnTo>
                  <a:pt x="975354" y="1450824"/>
                </a:lnTo>
                <a:lnTo>
                  <a:pt x="930176" y="1433498"/>
                </a:lnTo>
                <a:lnTo>
                  <a:pt x="885689" y="1414817"/>
                </a:lnTo>
                <a:lnTo>
                  <a:pt x="841919" y="1394805"/>
                </a:lnTo>
                <a:lnTo>
                  <a:pt x="798892" y="1373485"/>
                </a:lnTo>
                <a:lnTo>
                  <a:pt x="756632" y="1350883"/>
                </a:lnTo>
                <a:lnTo>
                  <a:pt x="715167" y="1327021"/>
                </a:lnTo>
                <a:lnTo>
                  <a:pt x="674521" y="1301925"/>
                </a:lnTo>
                <a:lnTo>
                  <a:pt x="634721" y="1275618"/>
                </a:lnTo>
                <a:lnTo>
                  <a:pt x="595792" y="1248124"/>
                </a:lnTo>
                <a:lnTo>
                  <a:pt x="557760" y="1219468"/>
                </a:lnTo>
                <a:lnTo>
                  <a:pt x="520650" y="1189673"/>
                </a:lnTo>
                <a:lnTo>
                  <a:pt x="484489" y="1158765"/>
                </a:lnTo>
                <a:lnTo>
                  <a:pt x="449302" y="1126766"/>
                </a:lnTo>
                <a:lnTo>
                  <a:pt x="415114" y="1093701"/>
                </a:lnTo>
                <a:lnTo>
                  <a:pt x="381952" y="1059594"/>
                </a:lnTo>
                <a:lnTo>
                  <a:pt x="349841" y="1024470"/>
                </a:lnTo>
                <a:lnTo>
                  <a:pt x="318806" y="988351"/>
                </a:lnTo>
                <a:lnTo>
                  <a:pt x="288875" y="951264"/>
                </a:lnTo>
                <a:lnTo>
                  <a:pt x="260071" y="913230"/>
                </a:lnTo>
                <a:lnTo>
                  <a:pt x="232422" y="874276"/>
                </a:lnTo>
                <a:lnTo>
                  <a:pt x="205952" y="834424"/>
                </a:lnTo>
                <a:lnTo>
                  <a:pt x="180688" y="793699"/>
                </a:lnTo>
                <a:lnTo>
                  <a:pt x="156655" y="752126"/>
                </a:lnTo>
                <a:lnTo>
                  <a:pt x="133878" y="709727"/>
                </a:lnTo>
                <a:lnTo>
                  <a:pt x="112384" y="666528"/>
                </a:lnTo>
                <a:lnTo>
                  <a:pt x="92199" y="622552"/>
                </a:lnTo>
                <a:lnTo>
                  <a:pt x="73347" y="577823"/>
                </a:lnTo>
                <a:lnTo>
                  <a:pt x="55855" y="532367"/>
                </a:lnTo>
                <a:lnTo>
                  <a:pt x="39749" y="486205"/>
                </a:lnTo>
                <a:lnTo>
                  <a:pt x="25054" y="439364"/>
                </a:lnTo>
                <a:lnTo>
                  <a:pt x="11795" y="391867"/>
                </a:lnTo>
                <a:lnTo>
                  <a:pt x="0" y="343738"/>
                </a:lnTo>
                <a:lnTo>
                  <a:pt x="1506042" y="0"/>
                </a:lnTo>
                <a:lnTo>
                  <a:pt x="3031020" y="246545"/>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7096611" y="2449323"/>
            <a:ext cx="1545590" cy="1876425"/>
          </a:xfrm>
          <a:custGeom>
            <a:avLst/>
            <a:gdLst/>
            <a:ahLst/>
            <a:cxnLst/>
            <a:rect l="l" t="t" r="r" b="b"/>
            <a:pathLst>
              <a:path w="1545590" h="1876425">
                <a:moveTo>
                  <a:pt x="1347478" y="0"/>
                </a:moveTo>
                <a:lnTo>
                  <a:pt x="1274061" y="11272"/>
                </a:lnTo>
                <a:lnTo>
                  <a:pt x="1201263" y="26060"/>
                </a:lnTo>
                <a:lnTo>
                  <a:pt x="1154517" y="37483"/>
                </a:lnTo>
                <a:lnTo>
                  <a:pt x="1108453" y="50244"/>
                </a:lnTo>
                <a:lnTo>
                  <a:pt x="1063086" y="64317"/>
                </a:lnTo>
                <a:lnTo>
                  <a:pt x="1018432" y="79677"/>
                </a:lnTo>
                <a:lnTo>
                  <a:pt x="974507" y="96299"/>
                </a:lnTo>
                <a:lnTo>
                  <a:pt x="931329" y="114156"/>
                </a:lnTo>
                <a:lnTo>
                  <a:pt x="888911" y="133222"/>
                </a:lnTo>
                <a:lnTo>
                  <a:pt x="847272" y="153474"/>
                </a:lnTo>
                <a:lnTo>
                  <a:pt x="806426" y="174884"/>
                </a:lnTo>
                <a:lnTo>
                  <a:pt x="766390" y="197427"/>
                </a:lnTo>
                <a:lnTo>
                  <a:pt x="727179" y="221078"/>
                </a:lnTo>
                <a:lnTo>
                  <a:pt x="688811" y="245811"/>
                </a:lnTo>
                <a:lnTo>
                  <a:pt x="651301" y="271601"/>
                </a:lnTo>
                <a:lnTo>
                  <a:pt x="614665" y="298421"/>
                </a:lnTo>
                <a:lnTo>
                  <a:pt x="578918" y="326247"/>
                </a:lnTo>
                <a:lnTo>
                  <a:pt x="544079" y="355053"/>
                </a:lnTo>
                <a:lnTo>
                  <a:pt x="510161" y="384813"/>
                </a:lnTo>
                <a:lnTo>
                  <a:pt x="477182" y="415501"/>
                </a:lnTo>
                <a:lnTo>
                  <a:pt x="445157" y="447092"/>
                </a:lnTo>
                <a:lnTo>
                  <a:pt x="414103" y="479561"/>
                </a:lnTo>
                <a:lnTo>
                  <a:pt x="384035" y="512882"/>
                </a:lnTo>
                <a:lnTo>
                  <a:pt x="354970" y="547029"/>
                </a:lnTo>
                <a:lnTo>
                  <a:pt x="326924" y="581977"/>
                </a:lnTo>
                <a:lnTo>
                  <a:pt x="299912" y="617699"/>
                </a:lnTo>
                <a:lnTo>
                  <a:pt x="273952" y="654172"/>
                </a:lnTo>
                <a:lnTo>
                  <a:pt x="249058" y="691368"/>
                </a:lnTo>
                <a:lnTo>
                  <a:pt x="225248" y="729263"/>
                </a:lnTo>
                <a:lnTo>
                  <a:pt x="202536" y="767830"/>
                </a:lnTo>
                <a:lnTo>
                  <a:pt x="180940" y="807044"/>
                </a:lnTo>
                <a:lnTo>
                  <a:pt x="160475" y="846881"/>
                </a:lnTo>
                <a:lnTo>
                  <a:pt x="141157" y="887313"/>
                </a:lnTo>
                <a:lnTo>
                  <a:pt x="123003" y="928316"/>
                </a:lnTo>
                <a:lnTo>
                  <a:pt x="106028" y="969863"/>
                </a:lnTo>
                <a:lnTo>
                  <a:pt x="90249" y="1011930"/>
                </a:lnTo>
                <a:lnTo>
                  <a:pt x="75681" y="1054490"/>
                </a:lnTo>
                <a:lnTo>
                  <a:pt x="62341" y="1097519"/>
                </a:lnTo>
                <a:lnTo>
                  <a:pt x="50245" y="1140990"/>
                </a:lnTo>
                <a:lnTo>
                  <a:pt x="39408" y="1184878"/>
                </a:lnTo>
                <a:lnTo>
                  <a:pt x="29848" y="1229158"/>
                </a:lnTo>
                <a:lnTo>
                  <a:pt x="21579" y="1273803"/>
                </a:lnTo>
                <a:lnTo>
                  <a:pt x="14619" y="1318789"/>
                </a:lnTo>
                <a:lnTo>
                  <a:pt x="8982" y="1364089"/>
                </a:lnTo>
                <a:lnTo>
                  <a:pt x="4686" y="1409678"/>
                </a:lnTo>
                <a:lnTo>
                  <a:pt x="1746" y="1455531"/>
                </a:lnTo>
                <a:lnTo>
                  <a:pt x="179" y="1501622"/>
                </a:lnTo>
                <a:lnTo>
                  <a:pt x="0" y="1547924"/>
                </a:lnTo>
                <a:lnTo>
                  <a:pt x="1225" y="1594414"/>
                </a:lnTo>
                <a:lnTo>
                  <a:pt x="3871" y="1641065"/>
                </a:lnTo>
                <a:lnTo>
                  <a:pt x="7953" y="1687851"/>
                </a:lnTo>
                <a:lnTo>
                  <a:pt x="13489" y="1734747"/>
                </a:lnTo>
                <a:lnTo>
                  <a:pt x="20493" y="1781728"/>
                </a:lnTo>
                <a:lnTo>
                  <a:pt x="28981" y="1828768"/>
                </a:lnTo>
                <a:lnTo>
                  <a:pt x="38971" y="1875840"/>
                </a:lnTo>
                <a:lnTo>
                  <a:pt x="1545013" y="1532089"/>
                </a:lnTo>
                <a:lnTo>
                  <a:pt x="1347478" y="0"/>
                </a:lnTo>
                <a:close/>
              </a:path>
            </a:pathLst>
          </a:custGeom>
          <a:solidFill>
            <a:srgbClr val="8FAAD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7096611" y="2449323"/>
            <a:ext cx="1545590" cy="1876425"/>
          </a:xfrm>
          <a:custGeom>
            <a:avLst/>
            <a:gdLst/>
            <a:ahLst/>
            <a:cxnLst/>
            <a:rect l="l" t="t" r="r" b="b"/>
            <a:pathLst>
              <a:path w="1545590" h="1876425">
                <a:moveTo>
                  <a:pt x="38971" y="1875840"/>
                </a:moveTo>
                <a:lnTo>
                  <a:pt x="28981" y="1828768"/>
                </a:lnTo>
                <a:lnTo>
                  <a:pt x="20493" y="1781728"/>
                </a:lnTo>
                <a:lnTo>
                  <a:pt x="13489" y="1734747"/>
                </a:lnTo>
                <a:lnTo>
                  <a:pt x="7953" y="1687851"/>
                </a:lnTo>
                <a:lnTo>
                  <a:pt x="3871" y="1641065"/>
                </a:lnTo>
                <a:lnTo>
                  <a:pt x="1225" y="1594414"/>
                </a:lnTo>
                <a:lnTo>
                  <a:pt x="0" y="1547924"/>
                </a:lnTo>
                <a:lnTo>
                  <a:pt x="179" y="1501622"/>
                </a:lnTo>
                <a:lnTo>
                  <a:pt x="1746" y="1455531"/>
                </a:lnTo>
                <a:lnTo>
                  <a:pt x="4686" y="1409678"/>
                </a:lnTo>
                <a:lnTo>
                  <a:pt x="8982" y="1364089"/>
                </a:lnTo>
                <a:lnTo>
                  <a:pt x="14619" y="1318789"/>
                </a:lnTo>
                <a:lnTo>
                  <a:pt x="21579" y="1273803"/>
                </a:lnTo>
                <a:lnTo>
                  <a:pt x="29848" y="1229158"/>
                </a:lnTo>
                <a:lnTo>
                  <a:pt x="39408" y="1184878"/>
                </a:lnTo>
                <a:lnTo>
                  <a:pt x="50245" y="1140990"/>
                </a:lnTo>
                <a:lnTo>
                  <a:pt x="62341" y="1097519"/>
                </a:lnTo>
                <a:lnTo>
                  <a:pt x="75681" y="1054490"/>
                </a:lnTo>
                <a:lnTo>
                  <a:pt x="90249" y="1011930"/>
                </a:lnTo>
                <a:lnTo>
                  <a:pt x="106028" y="969863"/>
                </a:lnTo>
                <a:lnTo>
                  <a:pt x="123003" y="928316"/>
                </a:lnTo>
                <a:lnTo>
                  <a:pt x="141157" y="887313"/>
                </a:lnTo>
                <a:lnTo>
                  <a:pt x="160475" y="846881"/>
                </a:lnTo>
                <a:lnTo>
                  <a:pt x="180940" y="807044"/>
                </a:lnTo>
                <a:lnTo>
                  <a:pt x="202536" y="767830"/>
                </a:lnTo>
                <a:lnTo>
                  <a:pt x="225248" y="729263"/>
                </a:lnTo>
                <a:lnTo>
                  <a:pt x="249058" y="691368"/>
                </a:lnTo>
                <a:lnTo>
                  <a:pt x="273952" y="654172"/>
                </a:lnTo>
                <a:lnTo>
                  <a:pt x="299912" y="617699"/>
                </a:lnTo>
                <a:lnTo>
                  <a:pt x="326924" y="581977"/>
                </a:lnTo>
                <a:lnTo>
                  <a:pt x="354970" y="547029"/>
                </a:lnTo>
                <a:lnTo>
                  <a:pt x="384035" y="512882"/>
                </a:lnTo>
                <a:lnTo>
                  <a:pt x="414103" y="479561"/>
                </a:lnTo>
                <a:lnTo>
                  <a:pt x="445157" y="447092"/>
                </a:lnTo>
                <a:lnTo>
                  <a:pt x="477182" y="415501"/>
                </a:lnTo>
                <a:lnTo>
                  <a:pt x="510161" y="384813"/>
                </a:lnTo>
                <a:lnTo>
                  <a:pt x="544079" y="355053"/>
                </a:lnTo>
                <a:lnTo>
                  <a:pt x="578918" y="326247"/>
                </a:lnTo>
                <a:lnTo>
                  <a:pt x="614665" y="298421"/>
                </a:lnTo>
                <a:lnTo>
                  <a:pt x="651301" y="271601"/>
                </a:lnTo>
                <a:lnTo>
                  <a:pt x="688811" y="245811"/>
                </a:lnTo>
                <a:lnTo>
                  <a:pt x="727179" y="221078"/>
                </a:lnTo>
                <a:lnTo>
                  <a:pt x="766390" y="197427"/>
                </a:lnTo>
                <a:lnTo>
                  <a:pt x="806426" y="174884"/>
                </a:lnTo>
                <a:lnTo>
                  <a:pt x="847272" y="153474"/>
                </a:lnTo>
                <a:lnTo>
                  <a:pt x="888911" y="133222"/>
                </a:lnTo>
                <a:lnTo>
                  <a:pt x="931329" y="114156"/>
                </a:lnTo>
                <a:lnTo>
                  <a:pt x="974507" y="96299"/>
                </a:lnTo>
                <a:lnTo>
                  <a:pt x="1018432" y="79677"/>
                </a:lnTo>
                <a:lnTo>
                  <a:pt x="1063086" y="64317"/>
                </a:lnTo>
                <a:lnTo>
                  <a:pt x="1108453" y="50244"/>
                </a:lnTo>
                <a:lnTo>
                  <a:pt x="1154517" y="37483"/>
                </a:lnTo>
                <a:lnTo>
                  <a:pt x="1201263" y="26060"/>
                </a:lnTo>
                <a:lnTo>
                  <a:pt x="1274061" y="11272"/>
                </a:lnTo>
                <a:lnTo>
                  <a:pt x="1347478" y="0"/>
                </a:lnTo>
                <a:lnTo>
                  <a:pt x="1545013" y="1532089"/>
                </a:lnTo>
                <a:lnTo>
                  <a:pt x="38971" y="1875840"/>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8444081" y="2436640"/>
            <a:ext cx="198120" cy="1544955"/>
          </a:xfrm>
          <a:custGeom>
            <a:avLst/>
            <a:gdLst/>
            <a:ahLst/>
            <a:cxnLst/>
            <a:rect l="l" t="t" r="r" b="b"/>
            <a:pathLst>
              <a:path w="198120" h="1544954">
                <a:moveTo>
                  <a:pt x="197535" y="0"/>
                </a:moveTo>
                <a:lnTo>
                  <a:pt x="148022" y="794"/>
                </a:lnTo>
                <a:lnTo>
                  <a:pt x="98567" y="3176"/>
                </a:lnTo>
                <a:lnTo>
                  <a:pt x="49213" y="7141"/>
                </a:lnTo>
                <a:lnTo>
                  <a:pt x="0" y="12687"/>
                </a:lnTo>
                <a:lnTo>
                  <a:pt x="197548" y="1544777"/>
                </a:lnTo>
                <a:lnTo>
                  <a:pt x="197535" y="0"/>
                </a:lnTo>
                <a:close/>
              </a:path>
            </a:pathLst>
          </a:custGeom>
          <a:solidFill>
            <a:srgbClr val="00B0F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8444081" y="2436640"/>
            <a:ext cx="198120" cy="1544955"/>
          </a:xfrm>
          <a:custGeom>
            <a:avLst/>
            <a:gdLst/>
            <a:ahLst/>
            <a:cxnLst/>
            <a:rect l="l" t="t" r="r" b="b"/>
            <a:pathLst>
              <a:path w="198120" h="1544954">
                <a:moveTo>
                  <a:pt x="0" y="12687"/>
                </a:moveTo>
                <a:lnTo>
                  <a:pt x="49213" y="7141"/>
                </a:lnTo>
                <a:lnTo>
                  <a:pt x="98567" y="3176"/>
                </a:lnTo>
                <a:lnTo>
                  <a:pt x="148022" y="794"/>
                </a:lnTo>
                <a:lnTo>
                  <a:pt x="197535" y="0"/>
                </a:lnTo>
                <a:lnTo>
                  <a:pt x="197548" y="1544777"/>
                </a:lnTo>
                <a:lnTo>
                  <a:pt x="0" y="12687"/>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8299704" y="2394204"/>
            <a:ext cx="242570" cy="45720"/>
          </a:xfrm>
          <a:custGeom>
            <a:avLst/>
            <a:gdLst/>
            <a:ahLst/>
            <a:cxnLst/>
            <a:rect l="l" t="t" r="r" b="b"/>
            <a:pathLst>
              <a:path w="242570" h="45719">
                <a:moveTo>
                  <a:pt x="242316" y="45720"/>
                </a:moveTo>
                <a:lnTo>
                  <a:pt x="56388" y="0"/>
                </a:lnTo>
                <a:lnTo>
                  <a:pt x="0" y="0"/>
                </a:lnTo>
              </a:path>
            </a:pathLst>
          </a:custGeom>
          <a:ln w="9525">
            <a:solidFill>
              <a:srgbClr val="A7A8A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graphicFrame>
        <p:nvGraphicFramePr>
          <p:cNvPr id="21" name="object 21"/>
          <p:cNvGraphicFramePr>
            <a:graphicFrameLocks noGrp="1"/>
          </p:cNvGraphicFramePr>
          <p:nvPr/>
        </p:nvGraphicFramePr>
        <p:xfrm>
          <a:off x="-6350" y="227088"/>
          <a:ext cx="12191996" cy="2372336"/>
        </p:xfrm>
        <a:graphic>
          <a:graphicData uri="http://schemas.openxmlformats.org/drawingml/2006/table">
            <a:tbl>
              <a:tblPr firstRow="1" bandRow="1">
                <a:tableStyleId>{2D5ABB26-0587-4C30-8999-92F81FD0307C}</a:tableStyleId>
              </a:tblPr>
              <a:tblGrid>
                <a:gridCol w="594995">
                  <a:extLst>
                    <a:ext uri="{9D8B030D-6E8A-4147-A177-3AD203B41FA5}">
                      <a16:colId xmlns:a16="http://schemas.microsoft.com/office/drawing/2014/main" val="20000"/>
                    </a:ext>
                  </a:extLst>
                </a:gridCol>
                <a:gridCol w="476249">
                  <a:extLst>
                    <a:ext uri="{9D8B030D-6E8A-4147-A177-3AD203B41FA5}">
                      <a16:colId xmlns:a16="http://schemas.microsoft.com/office/drawing/2014/main" val="20001"/>
                    </a:ext>
                  </a:extLst>
                </a:gridCol>
                <a:gridCol w="713740">
                  <a:extLst>
                    <a:ext uri="{9D8B030D-6E8A-4147-A177-3AD203B41FA5}">
                      <a16:colId xmlns:a16="http://schemas.microsoft.com/office/drawing/2014/main" val="20002"/>
                    </a:ext>
                  </a:extLst>
                </a:gridCol>
                <a:gridCol w="8494395">
                  <a:extLst>
                    <a:ext uri="{9D8B030D-6E8A-4147-A177-3AD203B41FA5}">
                      <a16:colId xmlns:a16="http://schemas.microsoft.com/office/drawing/2014/main" val="20003"/>
                    </a:ext>
                  </a:extLst>
                </a:gridCol>
                <a:gridCol w="884554">
                  <a:extLst>
                    <a:ext uri="{9D8B030D-6E8A-4147-A177-3AD203B41FA5}">
                      <a16:colId xmlns:a16="http://schemas.microsoft.com/office/drawing/2014/main" val="20004"/>
                    </a:ext>
                  </a:extLst>
                </a:gridCol>
                <a:gridCol w="489584">
                  <a:extLst>
                    <a:ext uri="{9D8B030D-6E8A-4147-A177-3AD203B41FA5}">
                      <a16:colId xmlns:a16="http://schemas.microsoft.com/office/drawing/2014/main" val="20005"/>
                    </a:ext>
                  </a:extLst>
                </a:gridCol>
                <a:gridCol w="538479">
                  <a:extLst>
                    <a:ext uri="{9D8B030D-6E8A-4147-A177-3AD203B41FA5}">
                      <a16:colId xmlns:a16="http://schemas.microsoft.com/office/drawing/2014/main" val="20006"/>
                    </a:ext>
                  </a:extLst>
                </a:gridCol>
              </a:tblGrid>
              <a:tr h="1090909">
                <a:tc gridSpan="7">
                  <a:txBody>
                    <a:bodyPr/>
                    <a:lstStyle/>
                    <a:p>
                      <a:pPr marL="885825">
                        <a:lnSpc>
                          <a:spcPct val="100000"/>
                        </a:lnSpc>
                        <a:spcBef>
                          <a:spcPts val="1275"/>
                        </a:spcBef>
                      </a:pPr>
                      <a:r>
                        <a:rPr sz="4000" b="0" spc="-35" dirty="0">
                          <a:latin typeface="Calibri Light"/>
                          <a:cs typeface="Calibri Light"/>
                        </a:rPr>
                        <a:t>PWH </a:t>
                      </a:r>
                      <a:r>
                        <a:rPr sz="4000" b="0" spc="-5" dirty="0">
                          <a:solidFill>
                            <a:srgbClr val="FFFFFF"/>
                          </a:solidFill>
                          <a:latin typeface="Calibri Light"/>
                          <a:cs typeface="Calibri Light"/>
                        </a:rPr>
                        <a:t>– </a:t>
                      </a:r>
                      <a:r>
                        <a:rPr sz="4000" b="0" spc="-45" dirty="0">
                          <a:solidFill>
                            <a:srgbClr val="FFFFFF"/>
                          </a:solidFill>
                          <a:latin typeface="Calibri Light"/>
                          <a:cs typeface="Calibri Light"/>
                        </a:rPr>
                        <a:t>compared </a:t>
                      </a:r>
                      <a:r>
                        <a:rPr sz="4000" b="0" spc="-30" dirty="0">
                          <a:solidFill>
                            <a:srgbClr val="FFFFFF"/>
                          </a:solidFill>
                          <a:latin typeface="Calibri Light"/>
                          <a:cs typeface="Calibri Light"/>
                        </a:rPr>
                        <a:t>by </a:t>
                      </a:r>
                      <a:r>
                        <a:rPr sz="4200" b="0" i="1" spc="-160" dirty="0">
                          <a:latin typeface="Calibri Light"/>
                          <a:cs typeface="Calibri Light"/>
                        </a:rPr>
                        <a:t>RACE </a:t>
                      </a:r>
                      <a:r>
                        <a:rPr sz="4000" b="0" spc="-5" dirty="0">
                          <a:solidFill>
                            <a:srgbClr val="FFFFFF"/>
                          </a:solidFill>
                          <a:latin typeface="Calibri Light"/>
                          <a:cs typeface="Calibri Light"/>
                        </a:rPr>
                        <a:t>– </a:t>
                      </a:r>
                      <a:r>
                        <a:rPr sz="4000" b="0" spc="-25" dirty="0">
                          <a:solidFill>
                            <a:srgbClr val="FFFFFF"/>
                          </a:solidFill>
                          <a:latin typeface="Calibri Light"/>
                          <a:cs typeface="Calibri Light"/>
                        </a:rPr>
                        <a:t>2021 </a:t>
                      </a:r>
                      <a:r>
                        <a:rPr sz="4000" b="0" spc="-40" dirty="0">
                          <a:solidFill>
                            <a:srgbClr val="FFFFFF"/>
                          </a:solidFill>
                          <a:latin typeface="Calibri Light"/>
                          <a:cs typeface="Calibri Light"/>
                        </a:rPr>
                        <a:t>Palm </a:t>
                      </a:r>
                      <a:r>
                        <a:rPr sz="4000" b="0" spc="-25" dirty="0">
                          <a:solidFill>
                            <a:srgbClr val="FFFFFF"/>
                          </a:solidFill>
                          <a:latin typeface="Calibri Light"/>
                          <a:cs typeface="Calibri Light"/>
                        </a:rPr>
                        <a:t>Beach vs.</a:t>
                      </a:r>
                      <a:r>
                        <a:rPr sz="4000" b="0" spc="-475" dirty="0">
                          <a:solidFill>
                            <a:srgbClr val="FFFFFF"/>
                          </a:solidFill>
                          <a:latin typeface="Calibri Light"/>
                          <a:cs typeface="Calibri Light"/>
                        </a:rPr>
                        <a:t> </a:t>
                      </a:r>
                      <a:r>
                        <a:rPr sz="4000" b="0" spc="-20" dirty="0">
                          <a:solidFill>
                            <a:srgbClr val="FFFFFF"/>
                          </a:solidFill>
                          <a:latin typeface="Calibri Light"/>
                          <a:cs typeface="Calibri Light"/>
                        </a:rPr>
                        <a:t>FL</a:t>
                      </a:r>
                      <a:endParaRPr sz="4000">
                        <a:latin typeface="Calibri Light"/>
                        <a:cs typeface="Calibri Light"/>
                      </a:endParaRPr>
                    </a:p>
                  </a:txBody>
                  <a:tcPr marL="0" marR="0" marT="161925"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293754">
                <a:tc>
                  <a:txBody>
                    <a:bodyPr/>
                    <a:lstStyle/>
                    <a:p>
                      <a:pPr marR="104139" algn="r">
                        <a:lnSpc>
                          <a:spcPts val="2075"/>
                        </a:lnSpc>
                        <a:spcBef>
                          <a:spcPts val="135"/>
                        </a:spcBef>
                      </a:pPr>
                      <a:r>
                        <a:rPr sz="1800" b="1" dirty="0">
                          <a:latin typeface="Calibri"/>
                          <a:cs typeface="Calibri"/>
                        </a:rPr>
                        <a:t>P</a:t>
                      </a:r>
                      <a:r>
                        <a:rPr sz="1800" b="1" spc="-5" dirty="0">
                          <a:latin typeface="Calibri"/>
                          <a:cs typeface="Calibri"/>
                        </a:rPr>
                        <a:t>B</a:t>
                      </a:r>
                      <a:r>
                        <a:rPr sz="1800" b="1" dirty="0">
                          <a:latin typeface="Calibri"/>
                          <a:cs typeface="Calibri"/>
                        </a:rPr>
                        <a:t>C</a:t>
                      </a:r>
                      <a:endParaRPr sz="1800">
                        <a:latin typeface="Calibri"/>
                        <a:cs typeface="Calibri"/>
                      </a:endParaRPr>
                    </a:p>
                  </a:txBody>
                  <a:tcPr marL="0" marR="0" marT="17145" marB="0">
                    <a:lnL w="12700">
                      <a:solidFill>
                        <a:srgbClr val="FFFFFF"/>
                      </a:solidFill>
                      <a:prstDash val="solid"/>
                    </a:lnL>
                    <a:lnR w="12700">
                      <a:solidFill>
                        <a:srgbClr val="FFFFFF"/>
                      </a:solidFill>
                      <a:prstDash val="solid"/>
                    </a:lnR>
                    <a:lnB w="12700">
                      <a:solidFill>
                        <a:srgbClr val="FFFFFF"/>
                      </a:solidFill>
                      <a:prstDash val="solid"/>
                    </a:lnB>
                    <a:solidFill>
                      <a:srgbClr val="E9EBF5"/>
                    </a:solidFill>
                  </a:tcPr>
                </a:tc>
                <a:tc>
                  <a:txBody>
                    <a:bodyPr/>
                    <a:lstStyle/>
                    <a:p>
                      <a:pPr algn="ctr">
                        <a:lnSpc>
                          <a:spcPts val="1555"/>
                        </a:lnSpc>
                        <a:spcBef>
                          <a:spcPts val="655"/>
                        </a:spcBef>
                      </a:pPr>
                      <a:r>
                        <a:rPr sz="1400" dirty="0">
                          <a:latin typeface="Calibri"/>
                          <a:cs typeface="Calibri"/>
                        </a:rPr>
                        <a:t>%</a:t>
                      </a:r>
                      <a:endParaRPr sz="1400">
                        <a:latin typeface="Calibri"/>
                        <a:cs typeface="Calibri"/>
                      </a:endParaRPr>
                    </a:p>
                  </a:txBody>
                  <a:tcPr marL="0" marR="0" marT="8318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555"/>
                        </a:lnSpc>
                        <a:spcBef>
                          <a:spcPts val="655"/>
                        </a:spcBef>
                      </a:pPr>
                      <a:r>
                        <a:rPr sz="1400" spc="-5" dirty="0">
                          <a:latin typeface="Calibri"/>
                          <a:cs typeface="Calibri"/>
                        </a:rPr>
                        <a:t>Count</a:t>
                      </a:r>
                      <a:endParaRPr sz="1400">
                        <a:latin typeface="Calibri"/>
                        <a:cs typeface="Calibri"/>
                      </a:endParaRPr>
                    </a:p>
                  </a:txBody>
                  <a:tcPr marL="0" marR="0" marT="8318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rowSpan="7">
                  <a:txBody>
                    <a:bodyPr/>
                    <a:lstStyle/>
                    <a:p>
                      <a:pPr marR="444500" algn="ctr">
                        <a:lnSpc>
                          <a:spcPct val="100000"/>
                        </a:lnSpc>
                        <a:spcBef>
                          <a:spcPts val="1780"/>
                        </a:spcBef>
                        <a:tabLst>
                          <a:tab pos="3448050" algn="l"/>
                        </a:tabLst>
                      </a:pPr>
                      <a:r>
                        <a:rPr sz="2800" b="1" spc="-25" dirty="0">
                          <a:latin typeface="Calibri"/>
                          <a:cs typeface="Calibri"/>
                        </a:rPr>
                        <a:t>Palm</a:t>
                      </a:r>
                      <a:r>
                        <a:rPr sz="2800" b="1" spc="20" dirty="0">
                          <a:latin typeface="Calibri"/>
                          <a:cs typeface="Calibri"/>
                        </a:rPr>
                        <a:t> </a:t>
                      </a:r>
                      <a:r>
                        <a:rPr sz="2800" b="1" spc="-5" dirty="0">
                          <a:latin typeface="Calibri"/>
                          <a:cs typeface="Calibri"/>
                        </a:rPr>
                        <a:t>Beach	</a:t>
                      </a:r>
                      <a:r>
                        <a:rPr sz="4200" b="1" spc="-15" baseline="12896" dirty="0">
                          <a:latin typeface="Calibri"/>
                          <a:cs typeface="Calibri"/>
                        </a:rPr>
                        <a:t>Florida</a:t>
                      </a:r>
                      <a:endParaRPr sz="4200" baseline="12896">
                        <a:latin typeface="Calibri"/>
                        <a:cs typeface="Calibri"/>
                      </a:endParaRPr>
                    </a:p>
                    <a:p>
                      <a:pPr marL="535305">
                        <a:lnSpc>
                          <a:spcPts val="1610"/>
                        </a:lnSpc>
                        <a:spcBef>
                          <a:spcPts val="1989"/>
                        </a:spcBef>
                        <a:tabLst>
                          <a:tab pos="1147445" algn="l"/>
                          <a:tab pos="5509895" algn="l"/>
                          <a:tab pos="6116955" algn="l"/>
                        </a:tabLst>
                      </a:pPr>
                      <a:r>
                        <a:rPr sz="3600" spc="-7" baseline="-5787" dirty="0">
                          <a:solidFill>
                            <a:srgbClr val="3E3E3E"/>
                          </a:solidFill>
                          <a:latin typeface="Calibri"/>
                          <a:cs typeface="Calibri"/>
                        </a:rPr>
                        <a:t>2%	</a:t>
                      </a:r>
                      <a:r>
                        <a:rPr sz="2400" spc="-10" dirty="0">
                          <a:latin typeface="Calibri"/>
                          <a:cs typeface="Calibri"/>
                        </a:rPr>
                        <a:t>Others	</a:t>
                      </a:r>
                      <a:r>
                        <a:rPr sz="3600" baseline="-8101" dirty="0">
                          <a:latin typeface="Calibri"/>
                          <a:cs typeface="Calibri"/>
                        </a:rPr>
                        <a:t>O	</a:t>
                      </a:r>
                      <a:r>
                        <a:rPr sz="3600" spc="-7" baseline="24305" dirty="0">
                          <a:solidFill>
                            <a:srgbClr val="3E3E3E"/>
                          </a:solidFill>
                          <a:latin typeface="Calibri"/>
                          <a:cs typeface="Calibri"/>
                        </a:rPr>
                        <a:t>2%</a:t>
                      </a:r>
                      <a:endParaRPr sz="3600" baseline="24305">
                        <a:latin typeface="Calibri"/>
                        <a:cs typeface="Calibri"/>
                      </a:endParaRPr>
                    </a:p>
                    <a:p>
                      <a:pPr marR="2139315" algn="r">
                        <a:lnSpc>
                          <a:spcPts val="1250"/>
                        </a:lnSpc>
                      </a:pPr>
                      <a:r>
                        <a:rPr sz="2400" dirty="0">
                          <a:latin typeface="Calibri"/>
                          <a:cs typeface="Calibri"/>
                        </a:rPr>
                        <a:t>the</a:t>
                      </a:r>
                      <a:r>
                        <a:rPr sz="2400" spc="-35" dirty="0">
                          <a:latin typeface="Calibri"/>
                          <a:cs typeface="Calibri"/>
                        </a:rPr>
                        <a:t>r</a:t>
                      </a:r>
                      <a:r>
                        <a:rPr sz="2400" dirty="0">
                          <a:latin typeface="Calibri"/>
                          <a:cs typeface="Calibri"/>
                        </a:rPr>
                        <a:t>s</a:t>
                      </a:r>
                      <a:endParaRPr sz="2400">
                        <a:latin typeface="Calibri"/>
                        <a:cs typeface="Calibri"/>
                      </a:endParaRPr>
                    </a:p>
                  </a:txBody>
                  <a:tcPr marL="0" marR="0" marT="226060" marB="0">
                    <a:lnL w="12700">
                      <a:solidFill>
                        <a:srgbClr val="FFFFFF"/>
                      </a:solidFill>
                      <a:prstDash val="solid"/>
                    </a:lnL>
                    <a:lnR w="12700">
                      <a:solidFill>
                        <a:srgbClr val="FFFFFF"/>
                      </a:solidFill>
                      <a:prstDash val="solid"/>
                    </a:lnR>
                  </a:tcPr>
                </a:tc>
                <a:tc>
                  <a:txBody>
                    <a:bodyPr/>
                    <a:lstStyle/>
                    <a:p>
                      <a:pPr algn="ctr">
                        <a:lnSpc>
                          <a:spcPts val="2090"/>
                        </a:lnSpc>
                      </a:pPr>
                      <a:r>
                        <a:rPr sz="1800" b="1" dirty="0">
                          <a:latin typeface="Calibri"/>
                          <a:cs typeface="Calibri"/>
                        </a:rPr>
                        <a:t>Florida</a:t>
                      </a:r>
                      <a:endParaRPr sz="1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450"/>
                        </a:spcBef>
                      </a:pPr>
                      <a:r>
                        <a:rPr sz="1400" dirty="0">
                          <a:latin typeface="Calibri"/>
                          <a:cs typeface="Calibri"/>
                        </a:rPr>
                        <a:t>%</a:t>
                      </a:r>
                      <a:endParaRPr sz="1400">
                        <a:latin typeface="Calibri"/>
                        <a:cs typeface="Calibri"/>
                      </a:endParaRPr>
                    </a:p>
                  </a:txBody>
                  <a:tcPr marL="0" marR="0" marT="571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52069">
                        <a:lnSpc>
                          <a:spcPct val="100000"/>
                        </a:lnSpc>
                        <a:spcBef>
                          <a:spcPts val="450"/>
                        </a:spcBef>
                      </a:pPr>
                      <a:r>
                        <a:rPr sz="1400" spc="-5" dirty="0">
                          <a:latin typeface="Calibri"/>
                          <a:cs typeface="Calibri"/>
                        </a:rPr>
                        <a:t>Count</a:t>
                      </a:r>
                      <a:endParaRPr sz="1400">
                        <a:latin typeface="Calibri"/>
                        <a:cs typeface="Calibri"/>
                      </a:endParaRPr>
                    </a:p>
                  </a:txBody>
                  <a:tcPr marL="0" marR="0" marT="571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1"/>
                  </a:ext>
                </a:extLst>
              </a:tr>
              <a:tr h="234949">
                <a:tc>
                  <a:txBody>
                    <a:bodyPr/>
                    <a:lstStyle/>
                    <a:p>
                      <a:pPr marR="72390" algn="r">
                        <a:lnSpc>
                          <a:spcPts val="1675"/>
                        </a:lnSpc>
                        <a:spcBef>
                          <a:spcPts val="70"/>
                        </a:spcBef>
                      </a:pPr>
                      <a:r>
                        <a:rPr sz="1400" i="1" spc="-5" dirty="0">
                          <a:latin typeface="Calibri"/>
                          <a:cs typeface="Calibri"/>
                        </a:rPr>
                        <a:t>Wh</a:t>
                      </a:r>
                      <a:r>
                        <a:rPr sz="1400" i="1" dirty="0">
                          <a:latin typeface="Calibri"/>
                          <a:cs typeface="Calibri"/>
                        </a:rPr>
                        <a:t>i</a:t>
                      </a:r>
                      <a:r>
                        <a:rPr sz="1400" i="1" spc="-15" dirty="0">
                          <a:latin typeface="Calibri"/>
                          <a:cs typeface="Calibri"/>
                        </a:rPr>
                        <a:t>t</a:t>
                      </a:r>
                      <a:r>
                        <a:rPr sz="1400" i="1" dirty="0">
                          <a:latin typeface="Calibri"/>
                          <a:cs typeface="Calibri"/>
                        </a:rPr>
                        <a:t>e</a:t>
                      </a:r>
                      <a:endParaRPr sz="1400">
                        <a:latin typeface="Calibri"/>
                        <a:cs typeface="Calibri"/>
                      </a:endParaRPr>
                    </a:p>
                  </a:txBody>
                  <a:tcPr marL="0" marR="0" marT="889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675"/>
                        </a:lnSpc>
                        <a:spcBef>
                          <a:spcPts val="70"/>
                        </a:spcBef>
                      </a:pPr>
                      <a:r>
                        <a:rPr sz="1400" spc="-5" dirty="0">
                          <a:latin typeface="Calibri"/>
                          <a:cs typeface="Calibri"/>
                        </a:rPr>
                        <a:t>23%</a:t>
                      </a:r>
                      <a:endParaRPr sz="1400">
                        <a:latin typeface="Calibri"/>
                        <a:cs typeface="Calibri"/>
                      </a:endParaRPr>
                    </a:p>
                  </a:txBody>
                  <a:tcPr marL="0" marR="0" marT="889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675"/>
                        </a:lnSpc>
                        <a:spcBef>
                          <a:spcPts val="70"/>
                        </a:spcBef>
                      </a:pPr>
                      <a:r>
                        <a:rPr sz="1400" spc="-5" dirty="0">
                          <a:latin typeface="Calibri"/>
                          <a:cs typeface="Calibri"/>
                        </a:rPr>
                        <a:t>1,926</a:t>
                      </a:r>
                      <a:endParaRPr sz="1400">
                        <a:latin typeface="Calibri"/>
                        <a:cs typeface="Calibri"/>
                      </a:endParaRPr>
                    </a:p>
                  </a:txBody>
                  <a:tcPr marL="0" marR="0" marT="889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226060" marB="0">
                    <a:lnL w="12700">
                      <a:solidFill>
                        <a:srgbClr val="FFFFFF"/>
                      </a:solidFill>
                      <a:prstDash val="solid"/>
                    </a:lnL>
                    <a:lnR w="12700">
                      <a:solidFill>
                        <a:srgbClr val="FFFFFF"/>
                      </a:solidFill>
                      <a:prstDash val="solid"/>
                    </a:lnR>
                  </a:tcPr>
                </a:tc>
                <a:tc>
                  <a:txBody>
                    <a:bodyPr/>
                    <a:lstStyle/>
                    <a:p>
                      <a:pPr algn="ctr">
                        <a:lnSpc>
                          <a:spcPts val="1750"/>
                        </a:lnSpc>
                      </a:pPr>
                      <a:r>
                        <a:rPr sz="1600" i="1" spc="-5" dirty="0">
                          <a:latin typeface="Calibri"/>
                          <a:cs typeface="Calibri"/>
                        </a:rPr>
                        <a:t>White</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645"/>
                        </a:lnSpc>
                        <a:spcBef>
                          <a:spcPts val="105"/>
                        </a:spcBef>
                      </a:pPr>
                      <a:r>
                        <a:rPr sz="1400" spc="-5" dirty="0">
                          <a:latin typeface="Calibri"/>
                          <a:cs typeface="Calibri"/>
                        </a:rPr>
                        <a:t>27%</a:t>
                      </a:r>
                      <a:endParaRPr sz="1400">
                        <a:latin typeface="Calibri"/>
                        <a:cs typeface="Calibri"/>
                      </a:endParaRPr>
                    </a:p>
                  </a:txBody>
                  <a:tcPr marL="0" marR="0" marT="1333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21590">
                        <a:lnSpc>
                          <a:spcPts val="1645"/>
                        </a:lnSpc>
                        <a:spcBef>
                          <a:spcPts val="105"/>
                        </a:spcBef>
                      </a:pPr>
                      <a:r>
                        <a:rPr sz="1400" spc="-5" dirty="0">
                          <a:latin typeface="Calibri"/>
                          <a:cs typeface="Calibri"/>
                        </a:rPr>
                        <a:t>33,537</a:t>
                      </a:r>
                      <a:endParaRPr sz="1400">
                        <a:latin typeface="Calibri"/>
                        <a:cs typeface="Calibri"/>
                      </a:endParaRPr>
                    </a:p>
                  </a:txBody>
                  <a:tcPr marL="0" marR="0" marT="1333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2"/>
                  </a:ext>
                </a:extLst>
              </a:tr>
              <a:tr h="234950">
                <a:tc>
                  <a:txBody>
                    <a:bodyPr/>
                    <a:lstStyle/>
                    <a:p>
                      <a:pPr marR="95885" algn="r">
                        <a:lnSpc>
                          <a:spcPts val="1630"/>
                        </a:lnSpc>
                      </a:pPr>
                      <a:r>
                        <a:rPr sz="1400" i="1" dirty="0">
                          <a:latin typeface="Calibri"/>
                          <a:cs typeface="Calibri"/>
                        </a:rPr>
                        <a:t>Bl</a:t>
                      </a:r>
                      <a:r>
                        <a:rPr sz="1400" i="1" spc="-5" dirty="0">
                          <a:latin typeface="Calibri"/>
                          <a:cs typeface="Calibri"/>
                        </a:rPr>
                        <a:t>a</a:t>
                      </a:r>
                      <a:r>
                        <a:rPr sz="1400" i="1" dirty="0">
                          <a:latin typeface="Calibri"/>
                          <a:cs typeface="Calibri"/>
                        </a:rPr>
                        <a:t>ck</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630"/>
                        </a:lnSpc>
                      </a:pPr>
                      <a:r>
                        <a:rPr sz="1400" spc="-5" dirty="0">
                          <a:latin typeface="Calibri"/>
                          <a:cs typeface="Calibri"/>
                        </a:rPr>
                        <a:t>58%</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630"/>
                        </a:lnSpc>
                      </a:pPr>
                      <a:r>
                        <a:rPr sz="1400" spc="-5" dirty="0">
                          <a:latin typeface="Calibri"/>
                          <a:cs typeface="Calibri"/>
                        </a:rPr>
                        <a:t>4,869</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226060" marB="0">
                    <a:lnL w="12700">
                      <a:solidFill>
                        <a:srgbClr val="FFFFFF"/>
                      </a:solidFill>
                      <a:prstDash val="solid"/>
                    </a:lnL>
                    <a:lnR w="12700">
                      <a:solidFill>
                        <a:srgbClr val="FFFFFF"/>
                      </a:solidFill>
                      <a:prstDash val="solid"/>
                    </a:lnR>
                  </a:tcPr>
                </a:tc>
                <a:tc>
                  <a:txBody>
                    <a:bodyPr/>
                    <a:lstStyle/>
                    <a:p>
                      <a:pPr marL="635" algn="ctr">
                        <a:lnSpc>
                          <a:spcPts val="1750"/>
                        </a:lnSpc>
                      </a:pPr>
                      <a:r>
                        <a:rPr sz="1600" i="1" spc="-5" dirty="0">
                          <a:latin typeface="Calibri"/>
                          <a:cs typeface="Calibri"/>
                        </a:rPr>
                        <a:t>Black</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525"/>
                        </a:lnSpc>
                        <a:spcBef>
                          <a:spcPts val="225"/>
                        </a:spcBef>
                      </a:pPr>
                      <a:r>
                        <a:rPr sz="1400" spc="-5" dirty="0">
                          <a:latin typeface="Calibri"/>
                          <a:cs typeface="Calibri"/>
                        </a:rPr>
                        <a:t>43%</a:t>
                      </a:r>
                      <a:endParaRPr sz="1400">
                        <a:latin typeface="Calibri"/>
                        <a:cs typeface="Calibri"/>
                      </a:endParaRPr>
                    </a:p>
                  </a:txBody>
                  <a:tcPr marL="0" marR="0" marT="2857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21590">
                        <a:lnSpc>
                          <a:spcPts val="1525"/>
                        </a:lnSpc>
                        <a:spcBef>
                          <a:spcPts val="225"/>
                        </a:spcBef>
                      </a:pPr>
                      <a:r>
                        <a:rPr sz="1400" spc="-5" dirty="0">
                          <a:latin typeface="Calibri"/>
                          <a:cs typeface="Calibri"/>
                        </a:rPr>
                        <a:t>52,880</a:t>
                      </a:r>
                      <a:endParaRPr sz="1400">
                        <a:latin typeface="Calibri"/>
                        <a:cs typeface="Calibri"/>
                      </a:endParaRPr>
                    </a:p>
                  </a:txBody>
                  <a:tcPr marL="0" marR="0" marT="2857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3"/>
                  </a:ext>
                </a:extLst>
              </a:tr>
              <a:tr h="202314">
                <a:tc>
                  <a:txBody>
                    <a:bodyPr/>
                    <a:lstStyle/>
                    <a:p>
                      <a:pPr marR="30480" algn="r">
                        <a:lnSpc>
                          <a:spcPts val="1495"/>
                        </a:lnSpc>
                      </a:pPr>
                      <a:r>
                        <a:rPr sz="1400" i="1" dirty="0">
                          <a:latin typeface="Calibri"/>
                          <a:cs typeface="Calibri"/>
                        </a:rPr>
                        <a:t>Hi</a:t>
                      </a:r>
                      <a:r>
                        <a:rPr sz="1400" i="1" spc="5" dirty="0">
                          <a:latin typeface="Calibri"/>
                          <a:cs typeface="Calibri"/>
                        </a:rPr>
                        <a:t>s</a:t>
                      </a:r>
                      <a:r>
                        <a:rPr sz="1400" i="1" spc="-5" dirty="0">
                          <a:latin typeface="Calibri"/>
                          <a:cs typeface="Calibri"/>
                        </a:rPr>
                        <a:t>pn</a:t>
                      </a:r>
                      <a:r>
                        <a:rPr sz="1400" i="1" dirty="0">
                          <a:latin typeface="Calibri"/>
                          <a:cs typeface="Calibri"/>
                        </a:rPr>
                        <a:t>ic</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495"/>
                        </a:lnSpc>
                      </a:pPr>
                      <a:r>
                        <a:rPr sz="1400" spc="-5" dirty="0">
                          <a:latin typeface="Calibri"/>
                          <a:cs typeface="Calibri"/>
                        </a:rPr>
                        <a:t>17%</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495"/>
                        </a:lnSpc>
                      </a:pPr>
                      <a:r>
                        <a:rPr sz="1400" spc="-5" dirty="0">
                          <a:latin typeface="Calibri"/>
                          <a:cs typeface="Calibri"/>
                        </a:rPr>
                        <a:t>1,455</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226060" marB="0">
                    <a:lnL w="12700">
                      <a:solidFill>
                        <a:srgbClr val="FFFFFF"/>
                      </a:solidFill>
                      <a:prstDash val="solid"/>
                    </a:lnL>
                    <a:lnR w="12700">
                      <a:solidFill>
                        <a:srgbClr val="FFFFFF"/>
                      </a:solidFill>
                      <a:prstDash val="solid"/>
                    </a:lnR>
                  </a:tcPr>
                </a:tc>
                <a:tc rowSpan="2">
                  <a:txBody>
                    <a:bodyPr/>
                    <a:lstStyle/>
                    <a:p>
                      <a:pPr marL="146050">
                        <a:lnSpc>
                          <a:spcPct val="100000"/>
                        </a:lnSpc>
                        <a:spcBef>
                          <a:spcPts val="85"/>
                        </a:spcBef>
                      </a:pPr>
                      <a:r>
                        <a:rPr sz="1600" i="1" spc="-5" dirty="0">
                          <a:latin typeface="Calibri"/>
                          <a:cs typeface="Calibri"/>
                        </a:rPr>
                        <a:t>Hispnic</a:t>
                      </a:r>
                      <a:endParaRPr sz="1600">
                        <a:latin typeface="Calibri"/>
                        <a:cs typeface="Calibri"/>
                      </a:endParaRPr>
                    </a:p>
                  </a:txBody>
                  <a:tcPr marL="0" marR="0" marT="1079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rowSpan="2">
                  <a:txBody>
                    <a:bodyPr/>
                    <a:lstStyle/>
                    <a:p>
                      <a:pPr marL="90170">
                        <a:lnSpc>
                          <a:spcPts val="1660"/>
                        </a:lnSpc>
                        <a:spcBef>
                          <a:spcPts val="345"/>
                        </a:spcBef>
                      </a:pPr>
                      <a:r>
                        <a:rPr sz="1400" spc="-5" dirty="0">
                          <a:latin typeface="Calibri"/>
                          <a:cs typeface="Calibri"/>
                        </a:rPr>
                        <a:t>26%</a:t>
                      </a:r>
                      <a:endParaRPr sz="1400">
                        <a:latin typeface="Calibri"/>
                        <a:cs typeface="Calibri"/>
                      </a:endParaRPr>
                    </a:p>
                  </a:txBody>
                  <a:tcPr marL="0" marR="0" marT="438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rowSpan="2">
                  <a:txBody>
                    <a:bodyPr/>
                    <a:lstStyle/>
                    <a:p>
                      <a:pPr marL="21590">
                        <a:lnSpc>
                          <a:spcPts val="1660"/>
                        </a:lnSpc>
                        <a:spcBef>
                          <a:spcPts val="345"/>
                        </a:spcBef>
                      </a:pPr>
                      <a:r>
                        <a:rPr sz="1400" spc="-5" dirty="0">
                          <a:latin typeface="Calibri"/>
                          <a:cs typeface="Calibri"/>
                        </a:rPr>
                        <a:t>31,374</a:t>
                      </a:r>
                      <a:endParaRPr sz="1400">
                        <a:latin typeface="Calibri"/>
                        <a:cs typeface="Calibri"/>
                      </a:endParaRPr>
                    </a:p>
                  </a:txBody>
                  <a:tcPr marL="0" marR="0" marT="438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4"/>
                  </a:ext>
                </a:extLst>
              </a:tr>
              <a:tr h="65272">
                <a:tc rowSpan="2">
                  <a:txBody>
                    <a:bodyPr/>
                    <a:lstStyle/>
                    <a:p>
                      <a:pPr marL="53975">
                        <a:lnSpc>
                          <a:spcPts val="1630"/>
                        </a:lnSpc>
                      </a:pPr>
                      <a:r>
                        <a:rPr sz="1400" i="1" spc="-5" dirty="0">
                          <a:latin typeface="Calibri"/>
                          <a:cs typeface="Calibri"/>
                        </a:rPr>
                        <a:t>Others</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rowSpan="2">
                  <a:txBody>
                    <a:bodyPr/>
                    <a:lstStyle/>
                    <a:p>
                      <a:pPr marL="128270">
                        <a:lnSpc>
                          <a:spcPts val="1630"/>
                        </a:lnSpc>
                      </a:pPr>
                      <a:r>
                        <a:rPr sz="1400" spc="-5" dirty="0">
                          <a:latin typeface="Calibri"/>
                          <a:cs typeface="Calibri"/>
                        </a:rPr>
                        <a:t>2%</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rowSpan="2">
                  <a:txBody>
                    <a:bodyPr/>
                    <a:lstStyle/>
                    <a:p>
                      <a:pPr marL="221615">
                        <a:lnSpc>
                          <a:spcPts val="1630"/>
                        </a:lnSpc>
                      </a:pPr>
                      <a:r>
                        <a:rPr sz="1400" spc="-5" dirty="0">
                          <a:latin typeface="Calibri"/>
                          <a:cs typeface="Calibri"/>
                        </a:rPr>
                        <a:t>160</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226060" marB="0">
                    <a:lnL w="12700">
                      <a:solidFill>
                        <a:srgbClr val="FFFFFF"/>
                      </a:solidFill>
                      <a:prstDash val="solid"/>
                    </a:lnL>
                    <a:lnR w="12700">
                      <a:solidFill>
                        <a:srgbClr val="FFFFFF"/>
                      </a:solidFill>
                      <a:prstDash val="solid"/>
                    </a:lnR>
                  </a:tcPr>
                </a:tc>
                <a:tc vMerge="1">
                  <a:txBody>
                    <a:bodyPr/>
                    <a:lstStyle/>
                    <a:p>
                      <a:endParaRPr/>
                    </a:p>
                  </a:txBody>
                  <a:tcPr marL="0" marR="0" marT="1079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438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438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5"/>
                  </a:ext>
                </a:extLst>
              </a:tr>
              <a:tr h="154437">
                <a:tc vMerge="1">
                  <a:txBody>
                    <a:bodyPr/>
                    <a:lstStyle/>
                    <a:p>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226060" marB="0">
                    <a:lnL w="12700">
                      <a:solidFill>
                        <a:srgbClr val="FFFFFF"/>
                      </a:solidFill>
                      <a:prstDash val="solid"/>
                    </a:lnL>
                    <a:lnR w="12700">
                      <a:solidFill>
                        <a:srgbClr val="FFFFFF"/>
                      </a:solidFill>
                      <a:prstDash val="solid"/>
                    </a:lnR>
                  </a:tcPr>
                </a:tc>
                <a:tc rowSpan="2">
                  <a:txBody>
                    <a:bodyPr/>
                    <a:lstStyle/>
                    <a:p>
                      <a:pPr marL="166370">
                        <a:lnSpc>
                          <a:spcPts val="1870"/>
                        </a:lnSpc>
                      </a:pPr>
                      <a:r>
                        <a:rPr sz="1600" i="1" spc="-5" dirty="0">
                          <a:latin typeface="Calibri"/>
                          <a:cs typeface="Calibri"/>
                        </a:rPr>
                        <a:t>Others</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rowSpan="2">
                  <a:txBody>
                    <a:bodyPr/>
                    <a:lstStyle/>
                    <a:p>
                      <a:pPr marL="135890">
                        <a:lnSpc>
                          <a:spcPts val="1660"/>
                        </a:lnSpc>
                        <a:spcBef>
                          <a:spcPts val="209"/>
                        </a:spcBef>
                      </a:pPr>
                      <a:r>
                        <a:rPr sz="1400" spc="-5" dirty="0">
                          <a:latin typeface="Calibri"/>
                          <a:cs typeface="Calibri"/>
                        </a:rPr>
                        <a:t>2%</a:t>
                      </a:r>
                      <a:endParaRPr sz="1400">
                        <a:latin typeface="Calibri"/>
                        <a:cs typeface="Calibri"/>
                      </a:endParaRPr>
                    </a:p>
                  </a:txBody>
                  <a:tcPr marL="0" marR="0" marT="26669"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rowSpan="2">
                  <a:txBody>
                    <a:bodyPr/>
                    <a:lstStyle/>
                    <a:p>
                      <a:pPr marL="67310">
                        <a:lnSpc>
                          <a:spcPts val="1660"/>
                        </a:lnSpc>
                        <a:spcBef>
                          <a:spcPts val="209"/>
                        </a:spcBef>
                      </a:pPr>
                      <a:r>
                        <a:rPr sz="1400" spc="-5" dirty="0">
                          <a:latin typeface="Calibri"/>
                          <a:cs typeface="Calibri"/>
                        </a:rPr>
                        <a:t>2,588</a:t>
                      </a:r>
                      <a:endParaRPr sz="1400">
                        <a:latin typeface="Calibri"/>
                        <a:cs typeface="Calibri"/>
                      </a:endParaRPr>
                    </a:p>
                  </a:txBody>
                  <a:tcPr marL="0" marR="0" marT="26669"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6"/>
                  </a:ext>
                </a:extLst>
              </a:tr>
              <a:tr h="95751">
                <a:tc>
                  <a:txBody>
                    <a:bodyPr/>
                    <a:lstStyle/>
                    <a:p>
                      <a:pPr>
                        <a:lnSpc>
                          <a:spcPct val="100000"/>
                        </a:lnSpc>
                      </a:pPr>
                      <a:endParaRPr sz="400">
                        <a:latin typeface="Times New Roman"/>
                        <a:cs typeface="Times New Roman"/>
                      </a:endParaRPr>
                    </a:p>
                  </a:txBody>
                  <a:tcPr marL="0" marR="0" marT="0" marB="0">
                    <a:lnT w="12700">
                      <a:solidFill>
                        <a:srgbClr val="FFFFFF"/>
                      </a:solidFill>
                      <a:prstDash val="solid"/>
                    </a:lnT>
                  </a:tcPr>
                </a:tc>
                <a:tc>
                  <a:txBody>
                    <a:bodyPr/>
                    <a:lstStyle/>
                    <a:p>
                      <a:pPr>
                        <a:lnSpc>
                          <a:spcPct val="100000"/>
                        </a:lnSpc>
                      </a:pPr>
                      <a:endParaRPr sz="400">
                        <a:latin typeface="Times New Roman"/>
                        <a:cs typeface="Times New Roman"/>
                      </a:endParaRPr>
                    </a:p>
                  </a:txBody>
                  <a:tcPr marL="0" marR="0" marT="0" marB="0">
                    <a:lnT w="12700">
                      <a:solidFill>
                        <a:srgbClr val="FFFFFF"/>
                      </a:solidFill>
                      <a:prstDash val="solid"/>
                    </a:lnT>
                  </a:tcPr>
                </a:tc>
                <a:tc>
                  <a:txBody>
                    <a:bodyPr/>
                    <a:lstStyle/>
                    <a:p>
                      <a:pPr>
                        <a:lnSpc>
                          <a:spcPct val="100000"/>
                        </a:lnSpc>
                      </a:pPr>
                      <a:endParaRPr sz="400">
                        <a:latin typeface="Times New Roman"/>
                        <a:cs typeface="Times New Roman"/>
                      </a:endParaRPr>
                    </a:p>
                  </a:txBody>
                  <a:tcPr marL="0" marR="0" marT="0" marB="0">
                    <a:lnT w="12700">
                      <a:solidFill>
                        <a:srgbClr val="FFFFFF"/>
                      </a:solidFill>
                      <a:prstDash val="solid"/>
                    </a:lnT>
                  </a:tcPr>
                </a:tc>
                <a:tc vMerge="1">
                  <a:txBody>
                    <a:bodyPr/>
                    <a:lstStyle/>
                    <a:p>
                      <a:endParaRPr/>
                    </a:p>
                  </a:txBody>
                  <a:tcPr marL="0" marR="0" marT="226060" marB="0">
                    <a:lnL w="12700">
                      <a:solidFill>
                        <a:srgbClr val="FFFFFF"/>
                      </a:solidFill>
                      <a:prstDash val="solid"/>
                    </a:lnL>
                    <a:lnR w="12700">
                      <a:solidFill>
                        <a:srgbClr val="FFFFFF"/>
                      </a:solidFill>
                      <a:prstDash val="solid"/>
                    </a:lnR>
                  </a:tcPr>
                </a:tc>
                <a:tc vMerge="1">
                  <a:txBody>
                    <a:bodyPr/>
                    <a:lstStyle/>
                    <a:p>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26669"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26669"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7"/>
                  </a:ext>
                </a:extLst>
              </a:tr>
            </a:tbl>
          </a:graphicData>
        </a:graphic>
      </p:graphicFrame>
      <p:sp>
        <p:nvSpPr>
          <p:cNvPr id="31" name="object 31"/>
          <p:cNvSpPr txBox="1"/>
          <p:nvPr/>
        </p:nvSpPr>
        <p:spPr>
          <a:xfrm>
            <a:off x="7377250" y="5777713"/>
            <a:ext cx="2454910" cy="381000"/>
          </a:xfrm>
          <a:prstGeom prst="rect">
            <a:avLst/>
          </a:prstGeom>
        </p:spPr>
        <p:txBody>
          <a:bodyPr vert="horz" wrap="square" lIns="0" tIns="0" rIns="0" bIns="0" rtlCol="0">
            <a:spAutoFit/>
          </a:bodyPr>
          <a:lstStyle/>
          <a:p>
            <a:pPr marL="12700" marR="0" lvl="0" indent="0" algn="l" defTabSz="914400" rtl="0" eaLnBrk="1" fontAlgn="auto" latinLnBrk="0" hangingPunct="1">
              <a:lnSpc>
                <a:spcPts val="2755"/>
              </a:lnSpc>
              <a:spcBef>
                <a:spcPts val="0"/>
              </a:spcBef>
              <a:spcAft>
                <a:spcPts val="0"/>
              </a:spcAft>
              <a:buClrTx/>
              <a:buSzTx/>
              <a:buFontTx/>
              <a:buNone/>
              <a:tabLst/>
              <a:defRPr/>
            </a:pPr>
            <a:r>
              <a:rPr kumimoji="0" sz="2800" b="0" i="0" u="none" strike="noStrike" kern="1200" cap="none" spc="-60" normalizeH="0" baseline="0" noProof="0" dirty="0">
                <a:ln>
                  <a:noFill/>
                </a:ln>
                <a:solidFill>
                  <a:prstClr val="black"/>
                </a:solidFill>
                <a:effectLst/>
                <a:uLnTx/>
                <a:uFillTx/>
                <a:latin typeface="Calibri"/>
                <a:ea typeface="+mn-ea"/>
                <a:cs typeface="Calibri"/>
              </a:rPr>
              <a:t>Total </a:t>
            </a:r>
            <a:r>
              <a:rPr kumimoji="0" sz="2800" b="0" i="1" u="none" strike="noStrike" kern="1200" cap="none" spc="-5" normalizeH="0" baseline="0" noProof="0" dirty="0">
                <a:ln>
                  <a:noFill/>
                </a:ln>
                <a:solidFill>
                  <a:prstClr val="black"/>
                </a:solidFill>
                <a:effectLst/>
                <a:uLnTx/>
                <a:uFillTx/>
                <a:latin typeface="Calibri"/>
                <a:ea typeface="+mn-ea"/>
                <a:cs typeface="Calibri"/>
              </a:rPr>
              <a:t>N</a:t>
            </a:r>
            <a:r>
              <a:rPr kumimoji="0" sz="2800" b="0" i="0" u="none" strike="noStrike" kern="1200" cap="none" spc="-5" normalizeH="0" baseline="0" noProof="0" dirty="0">
                <a:ln>
                  <a:noFill/>
                </a:ln>
                <a:solidFill>
                  <a:prstClr val="black"/>
                </a:solidFill>
                <a:effectLst/>
                <a:uLnTx/>
                <a:uFillTx/>
                <a:latin typeface="Calibri"/>
                <a:ea typeface="+mn-ea"/>
                <a:cs typeface="Calibri"/>
              </a:rPr>
              <a:t>=</a:t>
            </a:r>
            <a:r>
              <a:rPr kumimoji="0" sz="2800" b="0" i="0" u="none" strike="noStrike" kern="1200" cap="none" spc="-10" normalizeH="0" baseline="0" noProof="0" dirty="0">
                <a:ln>
                  <a:noFill/>
                </a:ln>
                <a:solidFill>
                  <a:prstClr val="black"/>
                </a:solidFill>
                <a:effectLst/>
                <a:uLnTx/>
                <a:uFillTx/>
                <a:latin typeface="Calibri"/>
                <a:ea typeface="+mn-ea"/>
                <a:cs typeface="Calibri"/>
              </a:rPr>
              <a:t> 120,502</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
        <p:nvSpPr>
          <p:cNvPr id="32" name="object 32"/>
          <p:cNvSpPr txBox="1"/>
          <p:nvPr/>
        </p:nvSpPr>
        <p:spPr>
          <a:xfrm>
            <a:off x="2148875" y="5816063"/>
            <a:ext cx="2095500" cy="381000"/>
          </a:xfrm>
          <a:prstGeom prst="rect">
            <a:avLst/>
          </a:prstGeom>
        </p:spPr>
        <p:txBody>
          <a:bodyPr vert="horz" wrap="square" lIns="0" tIns="0" rIns="0" bIns="0" rtlCol="0">
            <a:spAutoFit/>
          </a:bodyPr>
          <a:lstStyle/>
          <a:p>
            <a:pPr marL="12700" marR="0" lvl="0" indent="0" algn="l" defTabSz="914400" rtl="0" eaLnBrk="1" fontAlgn="auto" latinLnBrk="0" hangingPunct="1">
              <a:lnSpc>
                <a:spcPts val="2755"/>
              </a:lnSpc>
              <a:spcBef>
                <a:spcPts val="0"/>
              </a:spcBef>
              <a:spcAft>
                <a:spcPts val="0"/>
              </a:spcAft>
              <a:buClrTx/>
              <a:buSzTx/>
              <a:buFontTx/>
              <a:buNone/>
              <a:tabLst/>
              <a:defRPr/>
            </a:pPr>
            <a:r>
              <a:rPr kumimoji="0" sz="2800" b="0" i="0" u="none" strike="noStrike" kern="1200" cap="none" spc="-60" normalizeH="0" baseline="0" noProof="0" dirty="0">
                <a:ln>
                  <a:noFill/>
                </a:ln>
                <a:solidFill>
                  <a:prstClr val="black"/>
                </a:solidFill>
                <a:effectLst/>
                <a:uLnTx/>
                <a:uFillTx/>
                <a:latin typeface="Calibri"/>
                <a:ea typeface="+mn-ea"/>
                <a:cs typeface="Calibri"/>
              </a:rPr>
              <a:t>Total </a:t>
            </a:r>
            <a:r>
              <a:rPr kumimoji="0" sz="2800" b="0" i="1" u="none" strike="noStrike" kern="1200" cap="none" spc="-5" normalizeH="0" baseline="0" noProof="0" dirty="0">
                <a:ln>
                  <a:noFill/>
                </a:ln>
                <a:solidFill>
                  <a:prstClr val="black"/>
                </a:solidFill>
                <a:effectLst/>
                <a:uLnTx/>
                <a:uFillTx/>
                <a:latin typeface="Calibri"/>
                <a:ea typeface="+mn-ea"/>
                <a:cs typeface="Calibri"/>
              </a:rPr>
              <a:t>N</a:t>
            </a:r>
            <a:r>
              <a:rPr kumimoji="0" sz="2800" b="0" i="0" u="none" strike="noStrike" kern="1200" cap="none" spc="-5" normalizeH="0" baseline="0" noProof="0" dirty="0">
                <a:ln>
                  <a:noFill/>
                </a:ln>
                <a:solidFill>
                  <a:prstClr val="black"/>
                </a:solidFill>
                <a:effectLst/>
                <a:uLnTx/>
                <a:uFillTx/>
                <a:latin typeface="Calibri"/>
                <a:ea typeface="+mn-ea"/>
                <a:cs typeface="Calibri"/>
              </a:rPr>
              <a:t>=</a:t>
            </a:r>
            <a:r>
              <a:rPr kumimoji="0" sz="2800" b="0" i="0" u="none" strike="noStrike" kern="1200" cap="none" spc="-15" normalizeH="0" baseline="0" noProof="0" dirty="0">
                <a:ln>
                  <a:noFill/>
                </a:ln>
                <a:solidFill>
                  <a:prstClr val="black"/>
                </a:solidFill>
                <a:effectLst/>
                <a:uLnTx/>
                <a:uFillTx/>
                <a:latin typeface="Calibri"/>
                <a:ea typeface="+mn-ea"/>
                <a:cs typeface="Calibri"/>
              </a:rPr>
              <a:t> </a:t>
            </a:r>
            <a:r>
              <a:rPr kumimoji="0" sz="2800" b="0" i="0" u="none" strike="noStrike" kern="1200" cap="none" spc="-10" normalizeH="0" baseline="0" noProof="0" dirty="0">
                <a:ln>
                  <a:noFill/>
                </a:ln>
                <a:solidFill>
                  <a:prstClr val="black"/>
                </a:solidFill>
                <a:effectLst/>
                <a:uLnTx/>
                <a:uFillTx/>
                <a:latin typeface="Calibri"/>
                <a:ea typeface="+mn-ea"/>
                <a:cs typeface="Calibri"/>
              </a:rPr>
              <a:t>8,417</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
        <p:nvSpPr>
          <p:cNvPr id="33" name="object 33"/>
          <p:cNvSpPr txBox="1">
            <a:spLocks noGrp="1"/>
          </p:cNvSpPr>
          <p:nvPr>
            <p:ph type="sldNum" sz="quarter" idx="7"/>
          </p:nvPr>
        </p:nvSpPr>
        <p:spPr>
          <a:xfrm>
            <a:off x="11036300" y="6149091"/>
            <a:ext cx="7630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271</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
        <p:nvSpPr>
          <p:cNvPr id="22" name="object 22"/>
          <p:cNvSpPr txBox="1"/>
          <p:nvPr/>
        </p:nvSpPr>
        <p:spPr>
          <a:xfrm>
            <a:off x="9270644" y="3028491"/>
            <a:ext cx="55118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 normalizeH="0" baseline="0" noProof="0" dirty="0">
                <a:ln>
                  <a:noFill/>
                </a:ln>
                <a:solidFill>
                  <a:srgbClr val="3E3E3E"/>
                </a:solidFill>
                <a:effectLst/>
                <a:uLnTx/>
                <a:uFillTx/>
                <a:latin typeface="Calibri"/>
                <a:ea typeface="+mn-ea"/>
                <a:cs typeface="Calibri"/>
              </a:rPr>
              <a:t>27%</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23" name="object 23"/>
          <p:cNvSpPr txBox="1"/>
          <p:nvPr/>
        </p:nvSpPr>
        <p:spPr>
          <a:xfrm>
            <a:off x="8432444" y="4981040"/>
            <a:ext cx="55118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 normalizeH="0" baseline="0" noProof="0" dirty="0">
                <a:ln>
                  <a:noFill/>
                </a:ln>
                <a:solidFill>
                  <a:srgbClr val="E7E6E6"/>
                </a:solidFill>
                <a:effectLst/>
                <a:uLnTx/>
                <a:uFillTx/>
                <a:latin typeface="Calibri"/>
                <a:ea typeface="+mn-ea"/>
                <a:cs typeface="Calibri"/>
              </a:rPr>
              <a:t>43%</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24" name="object 24"/>
          <p:cNvSpPr txBox="1"/>
          <p:nvPr/>
        </p:nvSpPr>
        <p:spPr>
          <a:xfrm>
            <a:off x="7375093" y="3123589"/>
            <a:ext cx="55118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 normalizeH="0" baseline="0" noProof="0" dirty="0">
                <a:ln>
                  <a:noFill/>
                </a:ln>
                <a:solidFill>
                  <a:srgbClr val="E7E6E6"/>
                </a:solidFill>
                <a:effectLst/>
                <a:uLnTx/>
                <a:uFillTx/>
                <a:latin typeface="Calibri"/>
                <a:ea typeface="+mn-ea"/>
                <a:cs typeface="Calibri"/>
              </a:rPr>
              <a:t>26%</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25" name="object 25"/>
          <p:cNvSpPr txBox="1"/>
          <p:nvPr/>
        </p:nvSpPr>
        <p:spPr>
          <a:xfrm>
            <a:off x="1359193" y="5015326"/>
            <a:ext cx="67627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0" normalizeH="0" baseline="0" noProof="0" dirty="0">
                <a:ln>
                  <a:noFill/>
                </a:ln>
                <a:solidFill>
                  <a:prstClr val="black"/>
                </a:solidFill>
                <a:effectLst/>
                <a:uLnTx/>
                <a:uFillTx/>
                <a:latin typeface="Calibri"/>
                <a:ea typeface="+mn-ea"/>
                <a:cs typeface="Calibri"/>
              </a:rPr>
              <a:t>Black</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26" name="object 26"/>
          <p:cNvSpPr txBox="1"/>
          <p:nvPr/>
        </p:nvSpPr>
        <p:spPr>
          <a:xfrm>
            <a:off x="4332517" y="3044489"/>
            <a:ext cx="77851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0" normalizeH="0" baseline="0" noProof="0" dirty="0">
                <a:ln>
                  <a:noFill/>
                </a:ln>
                <a:solidFill>
                  <a:prstClr val="black"/>
                </a:solidFill>
                <a:effectLst/>
                <a:uLnTx/>
                <a:uFillTx/>
                <a:latin typeface="Calibri"/>
                <a:ea typeface="+mn-ea"/>
                <a:cs typeface="Calibri"/>
              </a:rPr>
              <a:t>Whi</a:t>
            </a:r>
            <a:r>
              <a:rPr kumimoji="0" sz="2400" b="0" i="0" u="none" strike="noStrike" kern="1200" cap="none" spc="-25" normalizeH="0" baseline="0" noProof="0" dirty="0">
                <a:ln>
                  <a:noFill/>
                </a:ln>
                <a:solidFill>
                  <a:prstClr val="black"/>
                </a:solidFill>
                <a:effectLst/>
                <a:uLnTx/>
                <a:uFillTx/>
                <a:latin typeface="Calibri"/>
                <a:ea typeface="+mn-ea"/>
                <a:cs typeface="Calibri"/>
              </a:rPr>
              <a:t>t</a:t>
            </a:r>
            <a:r>
              <a:rPr kumimoji="0" sz="2400" b="0" i="0" u="none" strike="noStrike" kern="1200" cap="none" spc="0" normalizeH="0" baseline="0" noProof="0" dirty="0">
                <a:ln>
                  <a:noFill/>
                </a:ln>
                <a:solidFill>
                  <a:prstClr val="black"/>
                </a:solidFill>
                <a:effectLst/>
                <a:uLnTx/>
                <a:uFillTx/>
                <a:latin typeface="Calibri"/>
                <a:ea typeface="+mn-ea"/>
                <a:cs typeface="Calibri"/>
              </a:rPr>
              <a:t>e</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27" name="object 27"/>
          <p:cNvSpPr txBox="1">
            <a:spLocks noGrp="1"/>
          </p:cNvSpPr>
          <p:nvPr>
            <p:ph type="title"/>
          </p:nvPr>
        </p:nvSpPr>
        <p:spPr>
          <a:xfrm>
            <a:off x="739534" y="2980786"/>
            <a:ext cx="1070610" cy="391160"/>
          </a:xfrm>
          <a:prstGeom prst="rect">
            <a:avLst/>
          </a:prstGeom>
        </p:spPr>
        <p:txBody>
          <a:bodyPr vert="horz" wrap="square" lIns="0" tIns="12700" rIns="0" bIns="0" rtlCol="0">
            <a:spAutoFit/>
          </a:bodyPr>
          <a:lstStyle/>
          <a:p>
            <a:pPr marL="12700">
              <a:lnSpc>
                <a:spcPct val="100000"/>
              </a:lnSpc>
              <a:spcBef>
                <a:spcPts val="100"/>
              </a:spcBef>
            </a:pPr>
            <a:r>
              <a:rPr sz="2400" b="0" spc="-5" dirty="0">
                <a:solidFill>
                  <a:srgbClr val="000000"/>
                </a:solidFill>
                <a:latin typeface="Calibri"/>
                <a:cs typeface="Calibri"/>
              </a:rPr>
              <a:t>Hispanic</a:t>
            </a:r>
            <a:endParaRPr sz="2400">
              <a:latin typeface="Calibri"/>
              <a:cs typeface="Calibri"/>
            </a:endParaRPr>
          </a:p>
        </p:txBody>
      </p:sp>
      <p:sp>
        <p:nvSpPr>
          <p:cNvPr id="28" name="object 28"/>
          <p:cNvSpPr txBox="1"/>
          <p:nvPr/>
        </p:nvSpPr>
        <p:spPr>
          <a:xfrm>
            <a:off x="9709494" y="4917790"/>
            <a:ext cx="67627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0" normalizeH="0" baseline="0" noProof="0" dirty="0">
                <a:ln>
                  <a:noFill/>
                </a:ln>
                <a:solidFill>
                  <a:prstClr val="black"/>
                </a:solidFill>
                <a:effectLst/>
                <a:uLnTx/>
                <a:uFillTx/>
                <a:latin typeface="Calibri"/>
                <a:ea typeface="+mn-ea"/>
                <a:cs typeface="Calibri"/>
              </a:rPr>
              <a:t>Black</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29" name="object 29"/>
          <p:cNvSpPr txBox="1"/>
          <p:nvPr/>
        </p:nvSpPr>
        <p:spPr>
          <a:xfrm>
            <a:off x="10151758" y="3148731"/>
            <a:ext cx="77851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0" normalizeH="0" baseline="0" noProof="0" dirty="0">
                <a:ln>
                  <a:noFill/>
                </a:ln>
                <a:solidFill>
                  <a:prstClr val="black"/>
                </a:solidFill>
                <a:effectLst/>
                <a:uLnTx/>
                <a:uFillTx/>
                <a:latin typeface="Calibri"/>
                <a:ea typeface="+mn-ea"/>
                <a:cs typeface="Calibri"/>
              </a:rPr>
              <a:t>Whi</a:t>
            </a:r>
            <a:r>
              <a:rPr kumimoji="0" sz="2400" b="0" i="0" u="none" strike="noStrike" kern="1200" cap="none" spc="-25" normalizeH="0" baseline="0" noProof="0" dirty="0">
                <a:ln>
                  <a:noFill/>
                </a:ln>
                <a:solidFill>
                  <a:prstClr val="black"/>
                </a:solidFill>
                <a:effectLst/>
                <a:uLnTx/>
                <a:uFillTx/>
                <a:latin typeface="Calibri"/>
                <a:ea typeface="+mn-ea"/>
                <a:cs typeface="Calibri"/>
              </a:rPr>
              <a:t>t</a:t>
            </a:r>
            <a:r>
              <a:rPr kumimoji="0" sz="2400" b="0" i="0" u="none" strike="noStrike" kern="1200" cap="none" spc="0" normalizeH="0" baseline="0" noProof="0" dirty="0">
                <a:ln>
                  <a:noFill/>
                </a:ln>
                <a:solidFill>
                  <a:prstClr val="black"/>
                </a:solidFill>
                <a:effectLst/>
                <a:uLnTx/>
                <a:uFillTx/>
                <a:latin typeface="Calibri"/>
                <a:ea typeface="+mn-ea"/>
                <a:cs typeface="Calibri"/>
              </a:rPr>
              <a:t>e</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30" name="object 30"/>
          <p:cNvSpPr txBox="1"/>
          <p:nvPr/>
        </p:nvSpPr>
        <p:spPr>
          <a:xfrm>
            <a:off x="6137542" y="3044489"/>
            <a:ext cx="107061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Calibri"/>
                <a:ea typeface="+mn-ea"/>
                <a:cs typeface="Calibri"/>
              </a:rPr>
              <a:t>Hispanic</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1274984178"/>
      </p:ext>
    </p:extLst>
  </p:cSld>
  <p:clrMapOvr>
    <a:masterClrMapping/>
  </p:clrMapOvr>
  <p:timing>
    <p:tnLst>
      <p:par>
        <p:cTn id="1" dur="indefinite" restart="never" nodeType="tmRoot"/>
      </p:par>
    </p:tn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0" y="333763"/>
            <a:ext cx="12192000" cy="733425"/>
          </a:xfrm>
          <a:prstGeom prst="rect">
            <a:avLst/>
          </a:prstGeom>
        </p:spPr>
        <p:txBody>
          <a:bodyPr vert="horz" wrap="square" lIns="0" tIns="11430" rIns="0" bIns="0" rtlCol="0">
            <a:spAutoFit/>
          </a:bodyPr>
          <a:lstStyle/>
          <a:p>
            <a:pPr marL="404495">
              <a:lnSpc>
                <a:spcPct val="100000"/>
              </a:lnSpc>
              <a:spcBef>
                <a:spcPts val="90"/>
              </a:spcBef>
            </a:pPr>
            <a:r>
              <a:rPr sz="4400" spc="-30" dirty="0">
                <a:solidFill>
                  <a:srgbClr val="000000"/>
                </a:solidFill>
              </a:rPr>
              <a:t>PWH </a:t>
            </a:r>
            <a:r>
              <a:rPr sz="4400" spc="-10" dirty="0"/>
              <a:t>in </a:t>
            </a:r>
            <a:r>
              <a:rPr sz="4650" i="1" spc="-114" dirty="0">
                <a:latin typeface="Calibri Light"/>
                <a:cs typeface="Calibri Light"/>
              </a:rPr>
              <a:t>Care </a:t>
            </a:r>
            <a:r>
              <a:rPr sz="4650" i="1" spc="-155" dirty="0">
                <a:latin typeface="Calibri Light"/>
                <a:cs typeface="Calibri Light"/>
              </a:rPr>
              <a:t>Continuum </a:t>
            </a:r>
            <a:r>
              <a:rPr sz="4400" spc="-30" dirty="0">
                <a:solidFill>
                  <a:srgbClr val="000000"/>
                </a:solidFill>
              </a:rPr>
              <a:t>by </a:t>
            </a:r>
            <a:r>
              <a:rPr sz="4650" i="1" spc="-190" dirty="0">
                <a:solidFill>
                  <a:srgbClr val="000000"/>
                </a:solidFill>
                <a:latin typeface="Calibri Light"/>
                <a:cs typeface="Calibri Light"/>
              </a:rPr>
              <a:t>RACE </a:t>
            </a:r>
            <a:r>
              <a:rPr sz="4400" spc="-30" dirty="0"/>
              <a:t>–2021 </a:t>
            </a:r>
            <a:r>
              <a:rPr sz="4400" spc="-45" dirty="0"/>
              <a:t>Palm</a:t>
            </a:r>
            <a:r>
              <a:rPr sz="4400" spc="-555" dirty="0"/>
              <a:t> </a:t>
            </a:r>
            <a:r>
              <a:rPr sz="4400" spc="-35" dirty="0"/>
              <a:t>Beach</a:t>
            </a:r>
            <a:endParaRPr sz="4400">
              <a:latin typeface="Calibri Light"/>
              <a:cs typeface="Calibri Light"/>
            </a:endParaRPr>
          </a:p>
        </p:txBody>
      </p:sp>
      <p:sp>
        <p:nvSpPr>
          <p:cNvPr id="3" name="object 3"/>
          <p:cNvSpPr/>
          <p:nvPr/>
        </p:nvSpPr>
        <p:spPr>
          <a:xfrm>
            <a:off x="11609819" y="4770120"/>
            <a:ext cx="442595" cy="0"/>
          </a:xfrm>
          <a:custGeom>
            <a:avLst/>
            <a:gdLst/>
            <a:ahLst/>
            <a:cxnLst/>
            <a:rect l="l" t="t" r="r" b="b"/>
            <a:pathLst>
              <a:path w="442595">
                <a:moveTo>
                  <a:pt x="0" y="0"/>
                </a:moveTo>
                <a:lnTo>
                  <a:pt x="4419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11096243" y="4770120"/>
            <a:ext cx="108585" cy="0"/>
          </a:xfrm>
          <a:custGeom>
            <a:avLst/>
            <a:gdLst/>
            <a:ahLst/>
            <a:cxnLst/>
            <a:rect l="l" t="t" r="r" b="b"/>
            <a:pathLst>
              <a:path w="108584">
                <a:moveTo>
                  <a:pt x="0" y="0"/>
                </a:moveTo>
                <a:lnTo>
                  <a:pt x="1082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10581131" y="4770120"/>
            <a:ext cx="109855" cy="0"/>
          </a:xfrm>
          <a:custGeom>
            <a:avLst/>
            <a:gdLst/>
            <a:ahLst/>
            <a:cxnLst/>
            <a:rect l="l" t="t" r="r" b="b"/>
            <a:pathLst>
              <a:path w="109854">
                <a:moveTo>
                  <a:pt x="0" y="0"/>
                </a:moveTo>
                <a:lnTo>
                  <a:pt x="10972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10067543" y="4770120"/>
            <a:ext cx="109855" cy="0"/>
          </a:xfrm>
          <a:custGeom>
            <a:avLst/>
            <a:gdLst/>
            <a:ahLst/>
            <a:cxnLst/>
            <a:rect l="l" t="t" r="r" b="b"/>
            <a:pathLst>
              <a:path w="109854">
                <a:moveTo>
                  <a:pt x="0" y="0"/>
                </a:moveTo>
                <a:lnTo>
                  <a:pt x="10972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8778240" y="4770120"/>
            <a:ext cx="885825" cy="0"/>
          </a:xfrm>
          <a:custGeom>
            <a:avLst/>
            <a:gdLst/>
            <a:ahLst/>
            <a:cxnLst/>
            <a:rect l="l" t="t" r="r" b="b"/>
            <a:pathLst>
              <a:path w="885825">
                <a:moveTo>
                  <a:pt x="0" y="0"/>
                </a:moveTo>
                <a:lnTo>
                  <a:pt x="88544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8263128" y="4770120"/>
            <a:ext cx="109855" cy="0"/>
          </a:xfrm>
          <a:custGeom>
            <a:avLst/>
            <a:gdLst/>
            <a:ahLst/>
            <a:cxnLst/>
            <a:rect l="l" t="t" r="r" b="b"/>
            <a:pathLst>
              <a:path w="109854">
                <a:moveTo>
                  <a:pt x="0" y="0"/>
                </a:moveTo>
                <a:lnTo>
                  <a:pt x="10972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7749540" y="4770120"/>
            <a:ext cx="109855" cy="0"/>
          </a:xfrm>
          <a:custGeom>
            <a:avLst/>
            <a:gdLst/>
            <a:ahLst/>
            <a:cxnLst/>
            <a:rect l="l" t="t" r="r" b="b"/>
            <a:pathLst>
              <a:path w="109854">
                <a:moveTo>
                  <a:pt x="0" y="0"/>
                </a:moveTo>
                <a:lnTo>
                  <a:pt x="10972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7235964" y="4770120"/>
            <a:ext cx="109855" cy="0"/>
          </a:xfrm>
          <a:custGeom>
            <a:avLst/>
            <a:gdLst/>
            <a:ahLst/>
            <a:cxnLst/>
            <a:rect l="l" t="t" r="r" b="b"/>
            <a:pathLst>
              <a:path w="109854">
                <a:moveTo>
                  <a:pt x="0" y="0"/>
                </a:moveTo>
                <a:lnTo>
                  <a:pt x="1097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5945123" y="4770120"/>
            <a:ext cx="887094" cy="0"/>
          </a:xfrm>
          <a:custGeom>
            <a:avLst/>
            <a:gdLst/>
            <a:ahLst/>
            <a:cxnLst/>
            <a:rect l="l" t="t" r="r" b="b"/>
            <a:pathLst>
              <a:path w="887095">
                <a:moveTo>
                  <a:pt x="0" y="0"/>
                </a:moveTo>
                <a:lnTo>
                  <a:pt x="8869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5431535" y="4770120"/>
            <a:ext cx="109855" cy="0"/>
          </a:xfrm>
          <a:custGeom>
            <a:avLst/>
            <a:gdLst/>
            <a:ahLst/>
            <a:cxnLst/>
            <a:rect l="l" t="t" r="r" b="b"/>
            <a:pathLst>
              <a:path w="109854">
                <a:moveTo>
                  <a:pt x="0" y="0"/>
                </a:moveTo>
                <a:lnTo>
                  <a:pt x="10972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4917960" y="4770120"/>
            <a:ext cx="109855" cy="0"/>
          </a:xfrm>
          <a:custGeom>
            <a:avLst/>
            <a:gdLst/>
            <a:ahLst/>
            <a:cxnLst/>
            <a:rect l="l" t="t" r="r" b="b"/>
            <a:pathLst>
              <a:path w="109854">
                <a:moveTo>
                  <a:pt x="0" y="0"/>
                </a:moveTo>
                <a:lnTo>
                  <a:pt x="1097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4404359" y="4770120"/>
            <a:ext cx="109855" cy="0"/>
          </a:xfrm>
          <a:custGeom>
            <a:avLst/>
            <a:gdLst/>
            <a:ahLst/>
            <a:cxnLst/>
            <a:rect l="l" t="t" r="r" b="b"/>
            <a:pathLst>
              <a:path w="109854">
                <a:moveTo>
                  <a:pt x="0" y="0"/>
                </a:moveTo>
                <a:lnTo>
                  <a:pt x="10972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3113532" y="4770120"/>
            <a:ext cx="887094" cy="0"/>
          </a:xfrm>
          <a:custGeom>
            <a:avLst/>
            <a:gdLst/>
            <a:ahLst/>
            <a:cxnLst/>
            <a:rect l="l" t="t" r="r" b="b"/>
            <a:pathLst>
              <a:path w="887095">
                <a:moveTo>
                  <a:pt x="0" y="0"/>
                </a:moveTo>
                <a:lnTo>
                  <a:pt x="8869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2599956" y="4770120"/>
            <a:ext cx="109855" cy="0"/>
          </a:xfrm>
          <a:custGeom>
            <a:avLst/>
            <a:gdLst/>
            <a:ahLst/>
            <a:cxnLst/>
            <a:rect l="l" t="t" r="r" b="b"/>
            <a:pathLst>
              <a:path w="109855">
                <a:moveTo>
                  <a:pt x="0" y="0"/>
                </a:moveTo>
                <a:lnTo>
                  <a:pt x="1097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2086355" y="4770120"/>
            <a:ext cx="109855" cy="0"/>
          </a:xfrm>
          <a:custGeom>
            <a:avLst/>
            <a:gdLst/>
            <a:ahLst/>
            <a:cxnLst/>
            <a:rect l="l" t="t" r="r" b="b"/>
            <a:pathLst>
              <a:path w="109855">
                <a:moveTo>
                  <a:pt x="0" y="0"/>
                </a:moveTo>
                <a:lnTo>
                  <a:pt x="10972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1572767" y="4770120"/>
            <a:ext cx="109855" cy="0"/>
          </a:xfrm>
          <a:custGeom>
            <a:avLst/>
            <a:gdLst/>
            <a:ahLst/>
            <a:cxnLst/>
            <a:rect l="l" t="t" r="r" b="b"/>
            <a:pathLst>
              <a:path w="109855">
                <a:moveTo>
                  <a:pt x="0" y="0"/>
                </a:moveTo>
                <a:lnTo>
                  <a:pt x="10972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725423" y="4770120"/>
            <a:ext cx="443865" cy="0"/>
          </a:xfrm>
          <a:custGeom>
            <a:avLst/>
            <a:gdLst/>
            <a:ahLst/>
            <a:cxnLst/>
            <a:rect l="l" t="t" r="r" b="b"/>
            <a:pathLst>
              <a:path w="443865">
                <a:moveTo>
                  <a:pt x="0" y="0"/>
                </a:moveTo>
                <a:lnTo>
                  <a:pt x="4434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11609819" y="4087367"/>
            <a:ext cx="442595" cy="0"/>
          </a:xfrm>
          <a:custGeom>
            <a:avLst/>
            <a:gdLst/>
            <a:ahLst/>
            <a:cxnLst/>
            <a:rect l="l" t="t" r="r" b="b"/>
            <a:pathLst>
              <a:path w="442595">
                <a:moveTo>
                  <a:pt x="0" y="0"/>
                </a:moveTo>
                <a:lnTo>
                  <a:pt x="4419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11096243" y="4087367"/>
            <a:ext cx="108585" cy="0"/>
          </a:xfrm>
          <a:custGeom>
            <a:avLst/>
            <a:gdLst/>
            <a:ahLst/>
            <a:cxnLst/>
            <a:rect l="l" t="t" r="r" b="b"/>
            <a:pathLst>
              <a:path w="108584">
                <a:moveTo>
                  <a:pt x="0" y="0"/>
                </a:moveTo>
                <a:lnTo>
                  <a:pt x="1082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10581131" y="4087367"/>
            <a:ext cx="109855" cy="0"/>
          </a:xfrm>
          <a:custGeom>
            <a:avLst/>
            <a:gdLst/>
            <a:ahLst/>
            <a:cxnLst/>
            <a:rect l="l" t="t" r="r" b="b"/>
            <a:pathLst>
              <a:path w="109854">
                <a:moveTo>
                  <a:pt x="0" y="0"/>
                </a:moveTo>
                <a:lnTo>
                  <a:pt x="10972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10067543" y="4087367"/>
            <a:ext cx="109855" cy="0"/>
          </a:xfrm>
          <a:custGeom>
            <a:avLst/>
            <a:gdLst/>
            <a:ahLst/>
            <a:cxnLst/>
            <a:rect l="l" t="t" r="r" b="b"/>
            <a:pathLst>
              <a:path w="109854">
                <a:moveTo>
                  <a:pt x="0" y="0"/>
                </a:moveTo>
                <a:lnTo>
                  <a:pt x="10972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8778240" y="4087367"/>
            <a:ext cx="885825" cy="0"/>
          </a:xfrm>
          <a:custGeom>
            <a:avLst/>
            <a:gdLst/>
            <a:ahLst/>
            <a:cxnLst/>
            <a:rect l="l" t="t" r="r" b="b"/>
            <a:pathLst>
              <a:path w="885825">
                <a:moveTo>
                  <a:pt x="0" y="0"/>
                </a:moveTo>
                <a:lnTo>
                  <a:pt x="88544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8263128" y="4087367"/>
            <a:ext cx="109855" cy="0"/>
          </a:xfrm>
          <a:custGeom>
            <a:avLst/>
            <a:gdLst/>
            <a:ahLst/>
            <a:cxnLst/>
            <a:rect l="l" t="t" r="r" b="b"/>
            <a:pathLst>
              <a:path w="109854">
                <a:moveTo>
                  <a:pt x="0" y="0"/>
                </a:moveTo>
                <a:lnTo>
                  <a:pt x="10972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7749540" y="4087367"/>
            <a:ext cx="109855" cy="0"/>
          </a:xfrm>
          <a:custGeom>
            <a:avLst/>
            <a:gdLst/>
            <a:ahLst/>
            <a:cxnLst/>
            <a:rect l="l" t="t" r="r" b="b"/>
            <a:pathLst>
              <a:path w="109854">
                <a:moveTo>
                  <a:pt x="0" y="0"/>
                </a:moveTo>
                <a:lnTo>
                  <a:pt x="10972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7235964" y="4087367"/>
            <a:ext cx="109855" cy="0"/>
          </a:xfrm>
          <a:custGeom>
            <a:avLst/>
            <a:gdLst/>
            <a:ahLst/>
            <a:cxnLst/>
            <a:rect l="l" t="t" r="r" b="b"/>
            <a:pathLst>
              <a:path w="109854">
                <a:moveTo>
                  <a:pt x="0" y="0"/>
                </a:moveTo>
                <a:lnTo>
                  <a:pt x="1097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5945123" y="4087367"/>
            <a:ext cx="887094" cy="0"/>
          </a:xfrm>
          <a:custGeom>
            <a:avLst/>
            <a:gdLst/>
            <a:ahLst/>
            <a:cxnLst/>
            <a:rect l="l" t="t" r="r" b="b"/>
            <a:pathLst>
              <a:path w="887095">
                <a:moveTo>
                  <a:pt x="0" y="0"/>
                </a:moveTo>
                <a:lnTo>
                  <a:pt x="8869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5431535" y="4087367"/>
            <a:ext cx="109855" cy="0"/>
          </a:xfrm>
          <a:custGeom>
            <a:avLst/>
            <a:gdLst/>
            <a:ahLst/>
            <a:cxnLst/>
            <a:rect l="l" t="t" r="r" b="b"/>
            <a:pathLst>
              <a:path w="109854">
                <a:moveTo>
                  <a:pt x="0" y="0"/>
                </a:moveTo>
                <a:lnTo>
                  <a:pt x="10972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4917960" y="4087367"/>
            <a:ext cx="109855" cy="0"/>
          </a:xfrm>
          <a:custGeom>
            <a:avLst/>
            <a:gdLst/>
            <a:ahLst/>
            <a:cxnLst/>
            <a:rect l="l" t="t" r="r" b="b"/>
            <a:pathLst>
              <a:path w="109854">
                <a:moveTo>
                  <a:pt x="0" y="0"/>
                </a:moveTo>
                <a:lnTo>
                  <a:pt x="1097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4404359" y="4087367"/>
            <a:ext cx="109855" cy="0"/>
          </a:xfrm>
          <a:custGeom>
            <a:avLst/>
            <a:gdLst/>
            <a:ahLst/>
            <a:cxnLst/>
            <a:rect l="l" t="t" r="r" b="b"/>
            <a:pathLst>
              <a:path w="109854">
                <a:moveTo>
                  <a:pt x="0" y="0"/>
                </a:moveTo>
                <a:lnTo>
                  <a:pt x="10972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3113532" y="4087367"/>
            <a:ext cx="887094" cy="0"/>
          </a:xfrm>
          <a:custGeom>
            <a:avLst/>
            <a:gdLst/>
            <a:ahLst/>
            <a:cxnLst/>
            <a:rect l="l" t="t" r="r" b="b"/>
            <a:pathLst>
              <a:path w="887095">
                <a:moveTo>
                  <a:pt x="0" y="0"/>
                </a:moveTo>
                <a:lnTo>
                  <a:pt x="8869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2599956" y="4087367"/>
            <a:ext cx="109855" cy="0"/>
          </a:xfrm>
          <a:custGeom>
            <a:avLst/>
            <a:gdLst/>
            <a:ahLst/>
            <a:cxnLst/>
            <a:rect l="l" t="t" r="r" b="b"/>
            <a:pathLst>
              <a:path w="109855">
                <a:moveTo>
                  <a:pt x="0" y="0"/>
                </a:moveTo>
                <a:lnTo>
                  <a:pt x="1097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2086355" y="4087367"/>
            <a:ext cx="109855" cy="0"/>
          </a:xfrm>
          <a:custGeom>
            <a:avLst/>
            <a:gdLst/>
            <a:ahLst/>
            <a:cxnLst/>
            <a:rect l="l" t="t" r="r" b="b"/>
            <a:pathLst>
              <a:path w="109855">
                <a:moveTo>
                  <a:pt x="0" y="0"/>
                </a:moveTo>
                <a:lnTo>
                  <a:pt x="10972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1572767" y="4087367"/>
            <a:ext cx="109855" cy="0"/>
          </a:xfrm>
          <a:custGeom>
            <a:avLst/>
            <a:gdLst/>
            <a:ahLst/>
            <a:cxnLst/>
            <a:rect l="l" t="t" r="r" b="b"/>
            <a:pathLst>
              <a:path w="109855">
                <a:moveTo>
                  <a:pt x="0" y="0"/>
                </a:moveTo>
                <a:lnTo>
                  <a:pt x="10972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725423" y="4087367"/>
            <a:ext cx="443865" cy="0"/>
          </a:xfrm>
          <a:custGeom>
            <a:avLst/>
            <a:gdLst/>
            <a:ahLst/>
            <a:cxnLst/>
            <a:rect l="l" t="t" r="r" b="b"/>
            <a:pathLst>
              <a:path w="443865">
                <a:moveTo>
                  <a:pt x="0" y="0"/>
                </a:moveTo>
                <a:lnTo>
                  <a:pt x="4434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p:nvPr/>
        </p:nvSpPr>
        <p:spPr>
          <a:xfrm>
            <a:off x="11609819" y="3406140"/>
            <a:ext cx="442595" cy="0"/>
          </a:xfrm>
          <a:custGeom>
            <a:avLst/>
            <a:gdLst/>
            <a:ahLst/>
            <a:cxnLst/>
            <a:rect l="l" t="t" r="r" b="b"/>
            <a:pathLst>
              <a:path w="442595">
                <a:moveTo>
                  <a:pt x="0" y="0"/>
                </a:moveTo>
                <a:lnTo>
                  <a:pt x="4419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8" name="object 38"/>
          <p:cNvSpPr/>
          <p:nvPr/>
        </p:nvSpPr>
        <p:spPr>
          <a:xfrm>
            <a:off x="11096243" y="3406140"/>
            <a:ext cx="108585" cy="0"/>
          </a:xfrm>
          <a:custGeom>
            <a:avLst/>
            <a:gdLst/>
            <a:ahLst/>
            <a:cxnLst/>
            <a:rect l="l" t="t" r="r" b="b"/>
            <a:pathLst>
              <a:path w="108584">
                <a:moveTo>
                  <a:pt x="0" y="0"/>
                </a:moveTo>
                <a:lnTo>
                  <a:pt x="1082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9" name="object 39"/>
          <p:cNvSpPr/>
          <p:nvPr/>
        </p:nvSpPr>
        <p:spPr>
          <a:xfrm>
            <a:off x="10581131" y="3406140"/>
            <a:ext cx="109855" cy="0"/>
          </a:xfrm>
          <a:custGeom>
            <a:avLst/>
            <a:gdLst/>
            <a:ahLst/>
            <a:cxnLst/>
            <a:rect l="l" t="t" r="r" b="b"/>
            <a:pathLst>
              <a:path w="109854">
                <a:moveTo>
                  <a:pt x="0" y="0"/>
                </a:moveTo>
                <a:lnTo>
                  <a:pt x="10972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0" name="object 40"/>
          <p:cNvSpPr/>
          <p:nvPr/>
        </p:nvSpPr>
        <p:spPr>
          <a:xfrm>
            <a:off x="10067543" y="3406140"/>
            <a:ext cx="109855" cy="0"/>
          </a:xfrm>
          <a:custGeom>
            <a:avLst/>
            <a:gdLst/>
            <a:ahLst/>
            <a:cxnLst/>
            <a:rect l="l" t="t" r="r" b="b"/>
            <a:pathLst>
              <a:path w="109854">
                <a:moveTo>
                  <a:pt x="0" y="0"/>
                </a:moveTo>
                <a:lnTo>
                  <a:pt x="10972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1" name="object 41"/>
          <p:cNvSpPr/>
          <p:nvPr/>
        </p:nvSpPr>
        <p:spPr>
          <a:xfrm>
            <a:off x="8778240" y="3406140"/>
            <a:ext cx="885825" cy="0"/>
          </a:xfrm>
          <a:custGeom>
            <a:avLst/>
            <a:gdLst/>
            <a:ahLst/>
            <a:cxnLst/>
            <a:rect l="l" t="t" r="r" b="b"/>
            <a:pathLst>
              <a:path w="885825">
                <a:moveTo>
                  <a:pt x="0" y="0"/>
                </a:moveTo>
                <a:lnTo>
                  <a:pt x="88544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2" name="object 42"/>
          <p:cNvSpPr/>
          <p:nvPr/>
        </p:nvSpPr>
        <p:spPr>
          <a:xfrm>
            <a:off x="8263128" y="3406140"/>
            <a:ext cx="109855" cy="0"/>
          </a:xfrm>
          <a:custGeom>
            <a:avLst/>
            <a:gdLst/>
            <a:ahLst/>
            <a:cxnLst/>
            <a:rect l="l" t="t" r="r" b="b"/>
            <a:pathLst>
              <a:path w="109854">
                <a:moveTo>
                  <a:pt x="0" y="0"/>
                </a:moveTo>
                <a:lnTo>
                  <a:pt x="10972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3" name="object 43"/>
          <p:cNvSpPr/>
          <p:nvPr/>
        </p:nvSpPr>
        <p:spPr>
          <a:xfrm>
            <a:off x="7749540" y="3406140"/>
            <a:ext cx="109855" cy="0"/>
          </a:xfrm>
          <a:custGeom>
            <a:avLst/>
            <a:gdLst/>
            <a:ahLst/>
            <a:cxnLst/>
            <a:rect l="l" t="t" r="r" b="b"/>
            <a:pathLst>
              <a:path w="109854">
                <a:moveTo>
                  <a:pt x="0" y="0"/>
                </a:moveTo>
                <a:lnTo>
                  <a:pt x="10972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4" name="object 44"/>
          <p:cNvSpPr/>
          <p:nvPr/>
        </p:nvSpPr>
        <p:spPr>
          <a:xfrm>
            <a:off x="7235964" y="3406140"/>
            <a:ext cx="109855" cy="0"/>
          </a:xfrm>
          <a:custGeom>
            <a:avLst/>
            <a:gdLst/>
            <a:ahLst/>
            <a:cxnLst/>
            <a:rect l="l" t="t" r="r" b="b"/>
            <a:pathLst>
              <a:path w="109854">
                <a:moveTo>
                  <a:pt x="0" y="0"/>
                </a:moveTo>
                <a:lnTo>
                  <a:pt x="1097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5" name="object 45"/>
          <p:cNvSpPr/>
          <p:nvPr/>
        </p:nvSpPr>
        <p:spPr>
          <a:xfrm>
            <a:off x="5945123" y="3406140"/>
            <a:ext cx="887094" cy="0"/>
          </a:xfrm>
          <a:custGeom>
            <a:avLst/>
            <a:gdLst/>
            <a:ahLst/>
            <a:cxnLst/>
            <a:rect l="l" t="t" r="r" b="b"/>
            <a:pathLst>
              <a:path w="887095">
                <a:moveTo>
                  <a:pt x="0" y="0"/>
                </a:moveTo>
                <a:lnTo>
                  <a:pt x="8869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6" name="object 46"/>
          <p:cNvSpPr/>
          <p:nvPr/>
        </p:nvSpPr>
        <p:spPr>
          <a:xfrm>
            <a:off x="5431535" y="3406140"/>
            <a:ext cx="109855" cy="0"/>
          </a:xfrm>
          <a:custGeom>
            <a:avLst/>
            <a:gdLst/>
            <a:ahLst/>
            <a:cxnLst/>
            <a:rect l="l" t="t" r="r" b="b"/>
            <a:pathLst>
              <a:path w="109854">
                <a:moveTo>
                  <a:pt x="0" y="0"/>
                </a:moveTo>
                <a:lnTo>
                  <a:pt x="10972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7" name="object 47"/>
          <p:cNvSpPr/>
          <p:nvPr/>
        </p:nvSpPr>
        <p:spPr>
          <a:xfrm>
            <a:off x="4917960" y="3406140"/>
            <a:ext cx="109855" cy="0"/>
          </a:xfrm>
          <a:custGeom>
            <a:avLst/>
            <a:gdLst/>
            <a:ahLst/>
            <a:cxnLst/>
            <a:rect l="l" t="t" r="r" b="b"/>
            <a:pathLst>
              <a:path w="109854">
                <a:moveTo>
                  <a:pt x="0" y="0"/>
                </a:moveTo>
                <a:lnTo>
                  <a:pt x="1097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8" name="object 48"/>
          <p:cNvSpPr/>
          <p:nvPr/>
        </p:nvSpPr>
        <p:spPr>
          <a:xfrm>
            <a:off x="4404359" y="3406140"/>
            <a:ext cx="109855" cy="0"/>
          </a:xfrm>
          <a:custGeom>
            <a:avLst/>
            <a:gdLst/>
            <a:ahLst/>
            <a:cxnLst/>
            <a:rect l="l" t="t" r="r" b="b"/>
            <a:pathLst>
              <a:path w="109854">
                <a:moveTo>
                  <a:pt x="0" y="0"/>
                </a:moveTo>
                <a:lnTo>
                  <a:pt x="10972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9" name="object 49"/>
          <p:cNvSpPr/>
          <p:nvPr/>
        </p:nvSpPr>
        <p:spPr>
          <a:xfrm>
            <a:off x="3113532" y="3406140"/>
            <a:ext cx="887094" cy="0"/>
          </a:xfrm>
          <a:custGeom>
            <a:avLst/>
            <a:gdLst/>
            <a:ahLst/>
            <a:cxnLst/>
            <a:rect l="l" t="t" r="r" b="b"/>
            <a:pathLst>
              <a:path w="887095">
                <a:moveTo>
                  <a:pt x="0" y="0"/>
                </a:moveTo>
                <a:lnTo>
                  <a:pt x="8869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0" name="object 50"/>
          <p:cNvSpPr/>
          <p:nvPr/>
        </p:nvSpPr>
        <p:spPr>
          <a:xfrm>
            <a:off x="2599956" y="3406140"/>
            <a:ext cx="109855" cy="0"/>
          </a:xfrm>
          <a:custGeom>
            <a:avLst/>
            <a:gdLst/>
            <a:ahLst/>
            <a:cxnLst/>
            <a:rect l="l" t="t" r="r" b="b"/>
            <a:pathLst>
              <a:path w="109855">
                <a:moveTo>
                  <a:pt x="0" y="0"/>
                </a:moveTo>
                <a:lnTo>
                  <a:pt x="1097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1" name="object 51"/>
          <p:cNvSpPr/>
          <p:nvPr/>
        </p:nvSpPr>
        <p:spPr>
          <a:xfrm>
            <a:off x="2086355" y="3406140"/>
            <a:ext cx="109855" cy="0"/>
          </a:xfrm>
          <a:custGeom>
            <a:avLst/>
            <a:gdLst/>
            <a:ahLst/>
            <a:cxnLst/>
            <a:rect l="l" t="t" r="r" b="b"/>
            <a:pathLst>
              <a:path w="109855">
                <a:moveTo>
                  <a:pt x="0" y="0"/>
                </a:moveTo>
                <a:lnTo>
                  <a:pt x="10972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2" name="object 52"/>
          <p:cNvSpPr/>
          <p:nvPr/>
        </p:nvSpPr>
        <p:spPr>
          <a:xfrm>
            <a:off x="1572767" y="3406140"/>
            <a:ext cx="109855" cy="0"/>
          </a:xfrm>
          <a:custGeom>
            <a:avLst/>
            <a:gdLst/>
            <a:ahLst/>
            <a:cxnLst/>
            <a:rect l="l" t="t" r="r" b="b"/>
            <a:pathLst>
              <a:path w="109855">
                <a:moveTo>
                  <a:pt x="0" y="0"/>
                </a:moveTo>
                <a:lnTo>
                  <a:pt x="10972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3" name="object 53"/>
          <p:cNvSpPr/>
          <p:nvPr/>
        </p:nvSpPr>
        <p:spPr>
          <a:xfrm>
            <a:off x="725423" y="3406140"/>
            <a:ext cx="443865" cy="0"/>
          </a:xfrm>
          <a:custGeom>
            <a:avLst/>
            <a:gdLst/>
            <a:ahLst/>
            <a:cxnLst/>
            <a:rect l="l" t="t" r="r" b="b"/>
            <a:pathLst>
              <a:path w="443865">
                <a:moveTo>
                  <a:pt x="0" y="0"/>
                </a:moveTo>
                <a:lnTo>
                  <a:pt x="4434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4" name="object 54"/>
          <p:cNvSpPr/>
          <p:nvPr/>
        </p:nvSpPr>
        <p:spPr>
          <a:xfrm>
            <a:off x="10067543" y="2723388"/>
            <a:ext cx="1984375" cy="0"/>
          </a:xfrm>
          <a:custGeom>
            <a:avLst/>
            <a:gdLst/>
            <a:ahLst/>
            <a:cxnLst/>
            <a:rect l="l" t="t" r="r" b="b"/>
            <a:pathLst>
              <a:path w="1984375">
                <a:moveTo>
                  <a:pt x="0" y="0"/>
                </a:moveTo>
                <a:lnTo>
                  <a:pt x="198424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5" name="object 55"/>
          <p:cNvSpPr/>
          <p:nvPr/>
        </p:nvSpPr>
        <p:spPr>
          <a:xfrm>
            <a:off x="7235964" y="2723388"/>
            <a:ext cx="2428240" cy="0"/>
          </a:xfrm>
          <a:custGeom>
            <a:avLst/>
            <a:gdLst/>
            <a:ahLst/>
            <a:cxnLst/>
            <a:rect l="l" t="t" r="r" b="b"/>
            <a:pathLst>
              <a:path w="2428240">
                <a:moveTo>
                  <a:pt x="0" y="0"/>
                </a:moveTo>
                <a:lnTo>
                  <a:pt x="242771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6" name="object 56"/>
          <p:cNvSpPr/>
          <p:nvPr/>
        </p:nvSpPr>
        <p:spPr>
          <a:xfrm>
            <a:off x="4404359" y="2723388"/>
            <a:ext cx="2428240" cy="0"/>
          </a:xfrm>
          <a:custGeom>
            <a:avLst/>
            <a:gdLst/>
            <a:ahLst/>
            <a:cxnLst/>
            <a:rect l="l" t="t" r="r" b="b"/>
            <a:pathLst>
              <a:path w="2428240">
                <a:moveTo>
                  <a:pt x="0" y="0"/>
                </a:moveTo>
                <a:lnTo>
                  <a:pt x="242773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7" name="object 57"/>
          <p:cNvSpPr/>
          <p:nvPr/>
        </p:nvSpPr>
        <p:spPr>
          <a:xfrm>
            <a:off x="2086355" y="2723388"/>
            <a:ext cx="1914525" cy="0"/>
          </a:xfrm>
          <a:custGeom>
            <a:avLst/>
            <a:gdLst/>
            <a:ahLst/>
            <a:cxnLst/>
            <a:rect l="l" t="t" r="r" b="b"/>
            <a:pathLst>
              <a:path w="1914525">
                <a:moveTo>
                  <a:pt x="0" y="0"/>
                </a:moveTo>
                <a:lnTo>
                  <a:pt x="191414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8" name="object 58"/>
          <p:cNvSpPr/>
          <p:nvPr/>
        </p:nvSpPr>
        <p:spPr>
          <a:xfrm>
            <a:off x="1572767" y="2723388"/>
            <a:ext cx="109855" cy="0"/>
          </a:xfrm>
          <a:custGeom>
            <a:avLst/>
            <a:gdLst/>
            <a:ahLst/>
            <a:cxnLst/>
            <a:rect l="l" t="t" r="r" b="b"/>
            <a:pathLst>
              <a:path w="109855">
                <a:moveTo>
                  <a:pt x="0" y="0"/>
                </a:moveTo>
                <a:lnTo>
                  <a:pt x="10972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9" name="object 59"/>
          <p:cNvSpPr/>
          <p:nvPr/>
        </p:nvSpPr>
        <p:spPr>
          <a:xfrm>
            <a:off x="725423" y="2723388"/>
            <a:ext cx="443865" cy="0"/>
          </a:xfrm>
          <a:custGeom>
            <a:avLst/>
            <a:gdLst/>
            <a:ahLst/>
            <a:cxnLst/>
            <a:rect l="l" t="t" r="r" b="b"/>
            <a:pathLst>
              <a:path w="443865">
                <a:moveTo>
                  <a:pt x="0" y="0"/>
                </a:moveTo>
                <a:lnTo>
                  <a:pt x="4434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0" name="object 60"/>
          <p:cNvSpPr/>
          <p:nvPr/>
        </p:nvSpPr>
        <p:spPr>
          <a:xfrm>
            <a:off x="725423" y="2040635"/>
            <a:ext cx="11326495" cy="0"/>
          </a:xfrm>
          <a:custGeom>
            <a:avLst/>
            <a:gdLst/>
            <a:ahLst/>
            <a:cxnLst/>
            <a:rect l="l" t="t" r="r" b="b"/>
            <a:pathLst>
              <a:path w="11326495">
                <a:moveTo>
                  <a:pt x="0" y="0"/>
                </a:moveTo>
                <a:lnTo>
                  <a:pt x="113263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1" name="object 61"/>
          <p:cNvSpPr/>
          <p:nvPr/>
        </p:nvSpPr>
        <p:spPr>
          <a:xfrm>
            <a:off x="7659623" y="1359408"/>
            <a:ext cx="4392295" cy="0"/>
          </a:xfrm>
          <a:custGeom>
            <a:avLst/>
            <a:gdLst/>
            <a:ahLst/>
            <a:cxnLst/>
            <a:rect l="l" t="t" r="r" b="b"/>
            <a:pathLst>
              <a:path w="4392295">
                <a:moveTo>
                  <a:pt x="0" y="0"/>
                </a:moveTo>
                <a:lnTo>
                  <a:pt x="43921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2" name="object 62"/>
          <p:cNvSpPr/>
          <p:nvPr/>
        </p:nvSpPr>
        <p:spPr>
          <a:xfrm>
            <a:off x="6042659" y="1359408"/>
            <a:ext cx="1449705" cy="0"/>
          </a:xfrm>
          <a:custGeom>
            <a:avLst/>
            <a:gdLst/>
            <a:ahLst/>
            <a:cxnLst/>
            <a:rect l="l" t="t" r="r" b="b"/>
            <a:pathLst>
              <a:path w="1449704">
                <a:moveTo>
                  <a:pt x="0" y="0"/>
                </a:moveTo>
                <a:lnTo>
                  <a:pt x="144932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3" name="object 63"/>
          <p:cNvSpPr/>
          <p:nvPr/>
        </p:nvSpPr>
        <p:spPr>
          <a:xfrm>
            <a:off x="4625340" y="1359408"/>
            <a:ext cx="1249680" cy="0"/>
          </a:xfrm>
          <a:custGeom>
            <a:avLst/>
            <a:gdLst/>
            <a:ahLst/>
            <a:cxnLst/>
            <a:rect l="l" t="t" r="r" b="b"/>
            <a:pathLst>
              <a:path w="1249679">
                <a:moveTo>
                  <a:pt x="0" y="0"/>
                </a:moveTo>
                <a:lnTo>
                  <a:pt x="12496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4" name="object 64"/>
          <p:cNvSpPr/>
          <p:nvPr/>
        </p:nvSpPr>
        <p:spPr>
          <a:xfrm>
            <a:off x="3464052" y="1359408"/>
            <a:ext cx="993775" cy="0"/>
          </a:xfrm>
          <a:custGeom>
            <a:avLst/>
            <a:gdLst/>
            <a:ahLst/>
            <a:cxnLst/>
            <a:rect l="l" t="t" r="r" b="b"/>
            <a:pathLst>
              <a:path w="993775">
                <a:moveTo>
                  <a:pt x="0" y="0"/>
                </a:moveTo>
                <a:lnTo>
                  <a:pt x="99364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5" name="object 65"/>
          <p:cNvSpPr/>
          <p:nvPr/>
        </p:nvSpPr>
        <p:spPr>
          <a:xfrm>
            <a:off x="725423" y="1359408"/>
            <a:ext cx="2571115" cy="0"/>
          </a:xfrm>
          <a:custGeom>
            <a:avLst/>
            <a:gdLst/>
            <a:ahLst/>
            <a:cxnLst/>
            <a:rect l="l" t="t" r="r" b="b"/>
            <a:pathLst>
              <a:path w="2571115">
                <a:moveTo>
                  <a:pt x="0" y="0"/>
                </a:moveTo>
                <a:lnTo>
                  <a:pt x="257098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6" name="object 66"/>
          <p:cNvSpPr/>
          <p:nvPr/>
        </p:nvSpPr>
        <p:spPr>
          <a:xfrm>
            <a:off x="1168908" y="2040623"/>
            <a:ext cx="403860" cy="3412490"/>
          </a:xfrm>
          <a:custGeom>
            <a:avLst/>
            <a:gdLst/>
            <a:ahLst/>
            <a:cxnLst/>
            <a:rect l="l" t="t" r="r" b="b"/>
            <a:pathLst>
              <a:path w="403859" h="3412490">
                <a:moveTo>
                  <a:pt x="0" y="3412248"/>
                </a:moveTo>
                <a:lnTo>
                  <a:pt x="403859" y="3412248"/>
                </a:lnTo>
                <a:lnTo>
                  <a:pt x="403859" y="0"/>
                </a:lnTo>
                <a:lnTo>
                  <a:pt x="0" y="0"/>
                </a:lnTo>
                <a:lnTo>
                  <a:pt x="0" y="3412248"/>
                </a:lnTo>
                <a:close/>
              </a:path>
            </a:pathLst>
          </a:custGeom>
          <a:solidFill>
            <a:srgbClr val="FFD96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7" name="object 67"/>
          <p:cNvSpPr/>
          <p:nvPr/>
        </p:nvSpPr>
        <p:spPr>
          <a:xfrm>
            <a:off x="4000500" y="2040623"/>
            <a:ext cx="403860" cy="3412490"/>
          </a:xfrm>
          <a:custGeom>
            <a:avLst/>
            <a:gdLst/>
            <a:ahLst/>
            <a:cxnLst/>
            <a:rect l="l" t="t" r="r" b="b"/>
            <a:pathLst>
              <a:path w="403860" h="3412490">
                <a:moveTo>
                  <a:pt x="0" y="3412248"/>
                </a:moveTo>
                <a:lnTo>
                  <a:pt x="403860" y="3412248"/>
                </a:lnTo>
                <a:lnTo>
                  <a:pt x="403860" y="0"/>
                </a:lnTo>
                <a:lnTo>
                  <a:pt x="0" y="0"/>
                </a:lnTo>
                <a:lnTo>
                  <a:pt x="0" y="3412248"/>
                </a:lnTo>
                <a:close/>
              </a:path>
            </a:pathLst>
          </a:custGeom>
          <a:solidFill>
            <a:srgbClr val="7030A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8" name="object 68"/>
          <p:cNvSpPr/>
          <p:nvPr/>
        </p:nvSpPr>
        <p:spPr>
          <a:xfrm>
            <a:off x="6832092" y="2040623"/>
            <a:ext cx="404495" cy="3412490"/>
          </a:xfrm>
          <a:custGeom>
            <a:avLst/>
            <a:gdLst/>
            <a:ahLst/>
            <a:cxnLst/>
            <a:rect l="l" t="t" r="r" b="b"/>
            <a:pathLst>
              <a:path w="404495" h="3412490">
                <a:moveTo>
                  <a:pt x="0" y="3412248"/>
                </a:moveTo>
                <a:lnTo>
                  <a:pt x="403872" y="3412248"/>
                </a:lnTo>
                <a:lnTo>
                  <a:pt x="403872" y="0"/>
                </a:lnTo>
                <a:lnTo>
                  <a:pt x="0" y="0"/>
                </a:lnTo>
                <a:lnTo>
                  <a:pt x="0" y="3412248"/>
                </a:lnTo>
                <a:close/>
              </a:path>
            </a:pathLst>
          </a:custGeom>
          <a:solidFill>
            <a:srgbClr val="C55A1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9" name="object 69"/>
          <p:cNvSpPr/>
          <p:nvPr/>
        </p:nvSpPr>
        <p:spPr>
          <a:xfrm>
            <a:off x="9663683" y="2040623"/>
            <a:ext cx="403860" cy="3412490"/>
          </a:xfrm>
          <a:custGeom>
            <a:avLst/>
            <a:gdLst/>
            <a:ahLst/>
            <a:cxnLst/>
            <a:rect l="l" t="t" r="r" b="b"/>
            <a:pathLst>
              <a:path w="403859" h="3412490">
                <a:moveTo>
                  <a:pt x="0" y="3412248"/>
                </a:moveTo>
                <a:lnTo>
                  <a:pt x="403859" y="3412248"/>
                </a:lnTo>
                <a:lnTo>
                  <a:pt x="403859" y="0"/>
                </a:lnTo>
                <a:lnTo>
                  <a:pt x="0" y="0"/>
                </a:lnTo>
                <a:lnTo>
                  <a:pt x="0" y="3412248"/>
                </a:lnTo>
                <a:close/>
              </a:path>
            </a:pathLst>
          </a:custGeom>
          <a:solidFill>
            <a:srgbClr val="00B0F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0" name="object 70"/>
          <p:cNvSpPr/>
          <p:nvPr/>
        </p:nvSpPr>
        <p:spPr>
          <a:xfrm>
            <a:off x="1682495" y="2689847"/>
            <a:ext cx="403860" cy="2763520"/>
          </a:xfrm>
          <a:custGeom>
            <a:avLst/>
            <a:gdLst/>
            <a:ahLst/>
            <a:cxnLst/>
            <a:rect l="l" t="t" r="r" b="b"/>
            <a:pathLst>
              <a:path w="403860" h="2763520">
                <a:moveTo>
                  <a:pt x="403860" y="0"/>
                </a:moveTo>
                <a:lnTo>
                  <a:pt x="0" y="0"/>
                </a:lnTo>
                <a:lnTo>
                  <a:pt x="0" y="2763024"/>
                </a:lnTo>
                <a:lnTo>
                  <a:pt x="403860" y="2763024"/>
                </a:lnTo>
                <a:lnTo>
                  <a:pt x="403860" y="0"/>
                </a:lnTo>
                <a:close/>
              </a:path>
            </a:pathLst>
          </a:custGeom>
          <a:solidFill>
            <a:srgbClr val="ADB9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1" name="object 71"/>
          <p:cNvSpPr/>
          <p:nvPr/>
        </p:nvSpPr>
        <p:spPr>
          <a:xfrm>
            <a:off x="10177271" y="2756916"/>
            <a:ext cx="403860" cy="2696210"/>
          </a:xfrm>
          <a:custGeom>
            <a:avLst/>
            <a:gdLst/>
            <a:ahLst/>
            <a:cxnLst/>
            <a:rect l="l" t="t" r="r" b="b"/>
            <a:pathLst>
              <a:path w="403859" h="2696210">
                <a:moveTo>
                  <a:pt x="403859" y="0"/>
                </a:moveTo>
                <a:lnTo>
                  <a:pt x="0" y="0"/>
                </a:lnTo>
                <a:lnTo>
                  <a:pt x="0" y="2695956"/>
                </a:lnTo>
                <a:lnTo>
                  <a:pt x="403859" y="2695956"/>
                </a:lnTo>
                <a:lnTo>
                  <a:pt x="403859" y="0"/>
                </a:lnTo>
                <a:close/>
              </a:path>
            </a:pathLst>
          </a:custGeom>
          <a:solidFill>
            <a:srgbClr val="ADB9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2" name="object 72"/>
          <p:cNvSpPr/>
          <p:nvPr/>
        </p:nvSpPr>
        <p:spPr>
          <a:xfrm>
            <a:off x="4514088" y="2927591"/>
            <a:ext cx="404495" cy="2525395"/>
          </a:xfrm>
          <a:custGeom>
            <a:avLst/>
            <a:gdLst/>
            <a:ahLst/>
            <a:cxnLst/>
            <a:rect l="l" t="t" r="r" b="b"/>
            <a:pathLst>
              <a:path w="404495" h="2525395">
                <a:moveTo>
                  <a:pt x="403872" y="0"/>
                </a:moveTo>
                <a:lnTo>
                  <a:pt x="0" y="0"/>
                </a:lnTo>
                <a:lnTo>
                  <a:pt x="0" y="2525280"/>
                </a:lnTo>
                <a:lnTo>
                  <a:pt x="403872" y="2525280"/>
                </a:lnTo>
                <a:lnTo>
                  <a:pt x="403872" y="0"/>
                </a:lnTo>
                <a:close/>
              </a:path>
            </a:pathLst>
          </a:custGeom>
          <a:solidFill>
            <a:srgbClr val="ADB9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3" name="object 73"/>
          <p:cNvSpPr/>
          <p:nvPr/>
        </p:nvSpPr>
        <p:spPr>
          <a:xfrm>
            <a:off x="7345680" y="2962655"/>
            <a:ext cx="403860" cy="2490470"/>
          </a:xfrm>
          <a:custGeom>
            <a:avLst/>
            <a:gdLst/>
            <a:ahLst/>
            <a:cxnLst/>
            <a:rect l="l" t="t" r="r" b="b"/>
            <a:pathLst>
              <a:path w="403859" h="2490470">
                <a:moveTo>
                  <a:pt x="403859" y="0"/>
                </a:moveTo>
                <a:lnTo>
                  <a:pt x="0" y="0"/>
                </a:lnTo>
                <a:lnTo>
                  <a:pt x="0" y="2490216"/>
                </a:lnTo>
                <a:lnTo>
                  <a:pt x="403859" y="2490216"/>
                </a:lnTo>
                <a:lnTo>
                  <a:pt x="403859" y="0"/>
                </a:lnTo>
                <a:close/>
              </a:path>
            </a:pathLst>
          </a:custGeom>
          <a:solidFill>
            <a:srgbClr val="ADB9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4" name="object 74"/>
          <p:cNvSpPr/>
          <p:nvPr/>
        </p:nvSpPr>
        <p:spPr>
          <a:xfrm>
            <a:off x="2196083" y="2962655"/>
            <a:ext cx="404495" cy="2490470"/>
          </a:xfrm>
          <a:custGeom>
            <a:avLst/>
            <a:gdLst/>
            <a:ahLst/>
            <a:cxnLst/>
            <a:rect l="l" t="t" r="r" b="b"/>
            <a:pathLst>
              <a:path w="404494" h="2490470">
                <a:moveTo>
                  <a:pt x="403872" y="0"/>
                </a:moveTo>
                <a:lnTo>
                  <a:pt x="0" y="0"/>
                </a:lnTo>
                <a:lnTo>
                  <a:pt x="0" y="2490216"/>
                </a:lnTo>
                <a:lnTo>
                  <a:pt x="403872" y="2490216"/>
                </a:lnTo>
                <a:lnTo>
                  <a:pt x="403872" y="0"/>
                </a:lnTo>
                <a:close/>
              </a:path>
            </a:pathLst>
          </a:custGeom>
          <a:solidFill>
            <a:srgbClr val="7671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5" name="object 75"/>
          <p:cNvSpPr/>
          <p:nvPr/>
        </p:nvSpPr>
        <p:spPr>
          <a:xfrm>
            <a:off x="10690859" y="3064751"/>
            <a:ext cx="405765" cy="2388235"/>
          </a:xfrm>
          <a:custGeom>
            <a:avLst/>
            <a:gdLst/>
            <a:ahLst/>
            <a:cxnLst/>
            <a:rect l="l" t="t" r="r" b="b"/>
            <a:pathLst>
              <a:path w="405765" h="2388235">
                <a:moveTo>
                  <a:pt x="405383" y="0"/>
                </a:moveTo>
                <a:lnTo>
                  <a:pt x="0" y="0"/>
                </a:lnTo>
                <a:lnTo>
                  <a:pt x="0" y="2388120"/>
                </a:lnTo>
                <a:lnTo>
                  <a:pt x="405383" y="2388120"/>
                </a:lnTo>
                <a:lnTo>
                  <a:pt x="405383" y="0"/>
                </a:lnTo>
                <a:close/>
              </a:path>
            </a:pathLst>
          </a:custGeom>
          <a:solidFill>
            <a:srgbClr val="7671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6" name="object 76"/>
          <p:cNvSpPr/>
          <p:nvPr/>
        </p:nvSpPr>
        <p:spPr>
          <a:xfrm>
            <a:off x="7859268" y="3166872"/>
            <a:ext cx="403860" cy="2286000"/>
          </a:xfrm>
          <a:custGeom>
            <a:avLst/>
            <a:gdLst/>
            <a:ahLst/>
            <a:cxnLst/>
            <a:rect l="l" t="t" r="r" b="b"/>
            <a:pathLst>
              <a:path w="403859" h="2286000">
                <a:moveTo>
                  <a:pt x="403859" y="0"/>
                </a:moveTo>
                <a:lnTo>
                  <a:pt x="0" y="0"/>
                </a:lnTo>
                <a:lnTo>
                  <a:pt x="0" y="2286000"/>
                </a:lnTo>
                <a:lnTo>
                  <a:pt x="403859" y="2286000"/>
                </a:lnTo>
                <a:lnTo>
                  <a:pt x="403859" y="0"/>
                </a:lnTo>
                <a:close/>
              </a:path>
            </a:pathLst>
          </a:custGeom>
          <a:solidFill>
            <a:srgbClr val="7671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7" name="object 77"/>
          <p:cNvSpPr/>
          <p:nvPr/>
        </p:nvSpPr>
        <p:spPr>
          <a:xfrm>
            <a:off x="5027676" y="3166872"/>
            <a:ext cx="403860" cy="2286000"/>
          </a:xfrm>
          <a:custGeom>
            <a:avLst/>
            <a:gdLst/>
            <a:ahLst/>
            <a:cxnLst/>
            <a:rect l="l" t="t" r="r" b="b"/>
            <a:pathLst>
              <a:path w="403860" h="2286000">
                <a:moveTo>
                  <a:pt x="403860" y="0"/>
                </a:moveTo>
                <a:lnTo>
                  <a:pt x="0" y="0"/>
                </a:lnTo>
                <a:lnTo>
                  <a:pt x="0" y="2286000"/>
                </a:lnTo>
                <a:lnTo>
                  <a:pt x="403860" y="2286000"/>
                </a:lnTo>
                <a:lnTo>
                  <a:pt x="403860" y="0"/>
                </a:lnTo>
                <a:close/>
              </a:path>
            </a:pathLst>
          </a:custGeom>
          <a:solidFill>
            <a:srgbClr val="7671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8" name="object 78"/>
          <p:cNvSpPr/>
          <p:nvPr/>
        </p:nvSpPr>
        <p:spPr>
          <a:xfrm>
            <a:off x="2709672" y="2894076"/>
            <a:ext cx="403860" cy="2559050"/>
          </a:xfrm>
          <a:custGeom>
            <a:avLst/>
            <a:gdLst/>
            <a:ahLst/>
            <a:cxnLst/>
            <a:rect l="l" t="t" r="r" b="b"/>
            <a:pathLst>
              <a:path w="403860" h="2559050">
                <a:moveTo>
                  <a:pt x="403860" y="0"/>
                </a:moveTo>
                <a:lnTo>
                  <a:pt x="0" y="0"/>
                </a:lnTo>
                <a:lnTo>
                  <a:pt x="0" y="2558796"/>
                </a:lnTo>
                <a:lnTo>
                  <a:pt x="403860" y="2558796"/>
                </a:lnTo>
                <a:lnTo>
                  <a:pt x="403860" y="0"/>
                </a:lnTo>
                <a:close/>
              </a:path>
            </a:pathLst>
          </a:custGeom>
          <a:solidFill>
            <a:srgbClr val="92D05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9" name="object 79"/>
          <p:cNvSpPr/>
          <p:nvPr/>
        </p:nvSpPr>
        <p:spPr>
          <a:xfrm>
            <a:off x="11204447" y="3133331"/>
            <a:ext cx="405765" cy="2319655"/>
          </a:xfrm>
          <a:custGeom>
            <a:avLst/>
            <a:gdLst/>
            <a:ahLst/>
            <a:cxnLst/>
            <a:rect l="l" t="t" r="r" b="b"/>
            <a:pathLst>
              <a:path w="405765" h="2319654">
                <a:moveTo>
                  <a:pt x="405371" y="0"/>
                </a:moveTo>
                <a:lnTo>
                  <a:pt x="0" y="0"/>
                </a:lnTo>
                <a:lnTo>
                  <a:pt x="0" y="2319540"/>
                </a:lnTo>
                <a:lnTo>
                  <a:pt x="405371" y="2319540"/>
                </a:lnTo>
                <a:lnTo>
                  <a:pt x="405371" y="0"/>
                </a:lnTo>
                <a:close/>
              </a:path>
            </a:pathLst>
          </a:custGeom>
          <a:solidFill>
            <a:srgbClr val="92D05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0" name="object 80"/>
          <p:cNvSpPr/>
          <p:nvPr/>
        </p:nvSpPr>
        <p:spPr>
          <a:xfrm>
            <a:off x="8372856" y="3200400"/>
            <a:ext cx="405765" cy="2252980"/>
          </a:xfrm>
          <a:custGeom>
            <a:avLst/>
            <a:gdLst/>
            <a:ahLst/>
            <a:cxnLst/>
            <a:rect l="l" t="t" r="r" b="b"/>
            <a:pathLst>
              <a:path w="405765" h="2252979">
                <a:moveTo>
                  <a:pt x="405383" y="0"/>
                </a:moveTo>
                <a:lnTo>
                  <a:pt x="0" y="0"/>
                </a:lnTo>
                <a:lnTo>
                  <a:pt x="0" y="2252472"/>
                </a:lnTo>
                <a:lnTo>
                  <a:pt x="405383" y="2252472"/>
                </a:lnTo>
                <a:lnTo>
                  <a:pt x="405383" y="0"/>
                </a:lnTo>
                <a:close/>
              </a:path>
            </a:pathLst>
          </a:custGeom>
          <a:solidFill>
            <a:srgbClr val="92D05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1" name="object 81"/>
          <p:cNvSpPr/>
          <p:nvPr/>
        </p:nvSpPr>
        <p:spPr>
          <a:xfrm>
            <a:off x="5541264" y="3371075"/>
            <a:ext cx="403860" cy="2082164"/>
          </a:xfrm>
          <a:custGeom>
            <a:avLst/>
            <a:gdLst/>
            <a:ahLst/>
            <a:cxnLst/>
            <a:rect l="l" t="t" r="r" b="b"/>
            <a:pathLst>
              <a:path w="403860" h="2082164">
                <a:moveTo>
                  <a:pt x="403860" y="0"/>
                </a:moveTo>
                <a:lnTo>
                  <a:pt x="0" y="0"/>
                </a:lnTo>
                <a:lnTo>
                  <a:pt x="0" y="2081796"/>
                </a:lnTo>
                <a:lnTo>
                  <a:pt x="403860" y="2081796"/>
                </a:lnTo>
                <a:lnTo>
                  <a:pt x="403860" y="0"/>
                </a:lnTo>
                <a:close/>
              </a:path>
            </a:pathLst>
          </a:custGeom>
          <a:solidFill>
            <a:srgbClr val="92D05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2" name="object 82"/>
          <p:cNvSpPr/>
          <p:nvPr/>
        </p:nvSpPr>
        <p:spPr>
          <a:xfrm>
            <a:off x="725423" y="5452871"/>
            <a:ext cx="11326495" cy="0"/>
          </a:xfrm>
          <a:custGeom>
            <a:avLst/>
            <a:gdLst/>
            <a:ahLst/>
            <a:cxnLst/>
            <a:rect l="l" t="t" r="r" b="b"/>
            <a:pathLst>
              <a:path w="11326495">
                <a:moveTo>
                  <a:pt x="0" y="0"/>
                </a:moveTo>
                <a:lnTo>
                  <a:pt x="113263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3" name="object 83"/>
          <p:cNvSpPr txBox="1"/>
          <p:nvPr/>
        </p:nvSpPr>
        <p:spPr>
          <a:xfrm>
            <a:off x="1101839" y="1681669"/>
            <a:ext cx="53657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100%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84" name="object 84"/>
          <p:cNvSpPr txBox="1"/>
          <p:nvPr/>
        </p:nvSpPr>
        <p:spPr>
          <a:xfrm>
            <a:off x="9596843" y="1681669"/>
            <a:ext cx="53657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100%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85" name="object 85"/>
          <p:cNvSpPr txBox="1"/>
          <p:nvPr/>
        </p:nvSpPr>
        <p:spPr>
          <a:xfrm>
            <a:off x="1673339" y="2329750"/>
            <a:ext cx="4210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81%</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86" name="object 86"/>
          <p:cNvSpPr txBox="1"/>
          <p:nvPr/>
        </p:nvSpPr>
        <p:spPr>
          <a:xfrm>
            <a:off x="4505007" y="2568408"/>
            <a:ext cx="4210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74%</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87" name="object 87"/>
          <p:cNvSpPr txBox="1"/>
          <p:nvPr/>
        </p:nvSpPr>
        <p:spPr>
          <a:xfrm>
            <a:off x="7336675" y="2602470"/>
            <a:ext cx="4210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73%</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88" name="object 88"/>
          <p:cNvSpPr txBox="1"/>
          <p:nvPr/>
        </p:nvSpPr>
        <p:spPr>
          <a:xfrm>
            <a:off x="10168343" y="2397873"/>
            <a:ext cx="4210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79%</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89" name="object 89"/>
          <p:cNvSpPr txBox="1"/>
          <p:nvPr/>
        </p:nvSpPr>
        <p:spPr>
          <a:xfrm>
            <a:off x="5018443" y="2807067"/>
            <a:ext cx="4210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67%</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90" name="object 90"/>
          <p:cNvSpPr txBox="1"/>
          <p:nvPr/>
        </p:nvSpPr>
        <p:spPr>
          <a:xfrm>
            <a:off x="10681779" y="2704654"/>
            <a:ext cx="4210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70%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91" name="object 91"/>
          <p:cNvSpPr txBox="1"/>
          <p:nvPr/>
        </p:nvSpPr>
        <p:spPr>
          <a:xfrm>
            <a:off x="2161374" y="2534118"/>
            <a:ext cx="984885" cy="299720"/>
          </a:xfrm>
          <a:prstGeom prst="rect">
            <a:avLst/>
          </a:prstGeom>
        </p:spPr>
        <p:txBody>
          <a:bodyPr vert="horz" wrap="square" lIns="0" tIns="12700" rIns="0" bIns="0" rtlCol="0">
            <a:spAutoFit/>
          </a:bodyPr>
          <a:lstStyle/>
          <a:p>
            <a:pPr marL="38100" marR="0" lvl="0" indent="0" algn="l" defTabSz="914400" rtl="0" eaLnBrk="1" fontAlgn="auto" latinLnBrk="0" hangingPunct="1">
              <a:lnSpc>
                <a:spcPct val="100000"/>
              </a:lnSpc>
              <a:spcBef>
                <a:spcPts val="100"/>
              </a:spcBef>
              <a:spcAft>
                <a:spcPts val="0"/>
              </a:spcAft>
              <a:buClrTx/>
              <a:buSzTx/>
              <a:buFontTx/>
              <a:buNone/>
              <a:tabLst/>
              <a:defRPr/>
            </a:pPr>
            <a:r>
              <a:rPr kumimoji="0" sz="2700" b="0" i="0" u="none" strike="noStrike" kern="1200" cap="none" spc="0" normalizeH="0" baseline="-16975" noProof="0" dirty="0">
                <a:ln>
                  <a:noFill/>
                </a:ln>
                <a:solidFill>
                  <a:srgbClr val="3E3E3E"/>
                </a:solidFill>
                <a:effectLst/>
                <a:uLnTx/>
                <a:uFillTx/>
                <a:latin typeface="Calibri"/>
                <a:ea typeface="+mn-ea"/>
                <a:cs typeface="Calibri"/>
              </a:rPr>
              <a:t>73%</a:t>
            </a:r>
            <a:r>
              <a:rPr kumimoji="0" sz="2700" b="0" i="0" u="none" strike="noStrike" kern="1200" cap="none" spc="52" normalizeH="0" baseline="-16975" noProof="0" dirty="0">
                <a:ln>
                  <a:noFill/>
                </a:ln>
                <a:solidFill>
                  <a:srgbClr val="3E3E3E"/>
                </a:solidFill>
                <a:effectLst/>
                <a:uLnTx/>
                <a:uFillTx/>
                <a:latin typeface="Calibri"/>
                <a:ea typeface="+mn-ea"/>
                <a:cs typeface="Calibri"/>
              </a:rPr>
              <a:t> </a:t>
            </a:r>
            <a:r>
              <a:rPr kumimoji="0" sz="1800" b="0" i="0" u="none" strike="noStrike" kern="1200" cap="none" spc="0" normalizeH="0" baseline="0" noProof="0" dirty="0">
                <a:ln>
                  <a:noFill/>
                </a:ln>
                <a:solidFill>
                  <a:srgbClr val="3E3E3E"/>
                </a:solidFill>
                <a:effectLst/>
                <a:uLnTx/>
                <a:uFillTx/>
                <a:latin typeface="Calibri"/>
                <a:ea typeface="+mn-ea"/>
                <a:cs typeface="Calibri"/>
              </a:rPr>
              <a:t>75%</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92" name="object 92"/>
          <p:cNvSpPr txBox="1"/>
          <p:nvPr/>
        </p:nvSpPr>
        <p:spPr>
          <a:xfrm>
            <a:off x="5531878" y="3011663"/>
            <a:ext cx="4210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61%</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93" name="object 93"/>
          <p:cNvSpPr txBox="1"/>
          <p:nvPr/>
        </p:nvSpPr>
        <p:spPr>
          <a:xfrm>
            <a:off x="7824711" y="2807067"/>
            <a:ext cx="984885" cy="299720"/>
          </a:xfrm>
          <a:prstGeom prst="rect">
            <a:avLst/>
          </a:prstGeom>
        </p:spPr>
        <p:txBody>
          <a:bodyPr vert="horz" wrap="square" lIns="0" tIns="12700" rIns="0" bIns="0" rtlCol="0">
            <a:spAutoFit/>
          </a:bodyPr>
          <a:lstStyle/>
          <a:p>
            <a:pPr marL="381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67%</a:t>
            </a:r>
            <a:r>
              <a:rPr kumimoji="0" sz="1800" b="0" i="0" u="none" strike="noStrike" kern="1200" cap="none" spc="35" normalizeH="0" baseline="0" noProof="0" dirty="0">
                <a:ln>
                  <a:noFill/>
                </a:ln>
                <a:solidFill>
                  <a:srgbClr val="3E3E3E"/>
                </a:solidFill>
                <a:effectLst/>
                <a:uLnTx/>
                <a:uFillTx/>
                <a:latin typeface="Calibri"/>
                <a:ea typeface="+mn-ea"/>
                <a:cs typeface="Calibri"/>
              </a:rPr>
              <a:t> </a:t>
            </a:r>
            <a:r>
              <a:rPr kumimoji="0" sz="2700" b="0" i="0" u="none" strike="noStrike" kern="1200" cap="none" spc="0" normalizeH="0" baseline="-7716" noProof="0" dirty="0">
                <a:ln>
                  <a:noFill/>
                </a:ln>
                <a:solidFill>
                  <a:srgbClr val="3E3E3E"/>
                </a:solidFill>
                <a:effectLst/>
                <a:uLnTx/>
                <a:uFillTx/>
                <a:latin typeface="Calibri"/>
                <a:ea typeface="+mn-ea"/>
                <a:cs typeface="Calibri"/>
              </a:rPr>
              <a:t>66%</a:t>
            </a:r>
            <a:endParaRPr kumimoji="0" sz="2700" b="0" i="0" u="none" strike="noStrike" kern="1200" cap="none" spc="0" normalizeH="0" baseline="-7716" noProof="0">
              <a:ln>
                <a:noFill/>
              </a:ln>
              <a:solidFill>
                <a:prstClr val="black"/>
              </a:solidFill>
              <a:effectLst/>
              <a:uLnTx/>
              <a:uFillTx/>
              <a:latin typeface="Calibri"/>
              <a:ea typeface="+mn-ea"/>
              <a:cs typeface="Calibri"/>
            </a:endParaRPr>
          </a:p>
        </p:txBody>
      </p:sp>
      <p:sp>
        <p:nvSpPr>
          <p:cNvPr id="94" name="object 94"/>
          <p:cNvSpPr txBox="1"/>
          <p:nvPr/>
        </p:nvSpPr>
        <p:spPr>
          <a:xfrm>
            <a:off x="11195215" y="2773005"/>
            <a:ext cx="4210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68%</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95" name="object 95"/>
          <p:cNvSpPr txBox="1"/>
          <p:nvPr/>
        </p:nvSpPr>
        <p:spPr>
          <a:xfrm>
            <a:off x="172876" y="3248304"/>
            <a:ext cx="377825" cy="2315845"/>
          </a:xfrm>
          <a:prstGeom prst="rect">
            <a:avLst/>
          </a:prstGeom>
        </p:spPr>
        <p:txBody>
          <a:bodyPr vert="horz" wrap="square" lIns="0" tIns="12065" rIns="0" bIns="0" rtlCol="0">
            <a:spAutoFit/>
          </a:bodyPr>
          <a:lstStyle/>
          <a:p>
            <a:pPr marL="0" marR="6985" lvl="0" indent="0" algn="r"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6</a:t>
            </a:r>
            <a:r>
              <a:rPr kumimoji="0" sz="1600" b="0" i="1"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35"/>
              </a:spcBef>
              <a:spcAft>
                <a:spcPts val="0"/>
              </a:spcAft>
              <a:buClrTx/>
              <a:buSzTx/>
              <a:buFontTx/>
              <a:buNone/>
              <a:tabLst/>
              <a:defRPr/>
            </a:pPr>
            <a:endParaRPr kumimoji="0" sz="1200" b="0" i="0" u="none" strike="noStrike" kern="1200" cap="none" spc="0" normalizeH="0" baseline="0" noProof="0">
              <a:ln>
                <a:noFill/>
              </a:ln>
              <a:solidFill>
                <a:prstClr val="black"/>
              </a:solidFill>
              <a:effectLst/>
              <a:uLnTx/>
              <a:uFillTx/>
              <a:latin typeface="Calibri"/>
              <a:ea typeface="+mn-ea"/>
              <a:cs typeface="Calibri"/>
            </a:endParaRPr>
          </a:p>
          <a:p>
            <a:pPr marL="0" marR="6985" lvl="0" indent="0" algn="r" defTabSz="914400" rtl="0" eaLnBrk="1" fontAlgn="auto" latinLnBrk="0" hangingPunct="1">
              <a:lnSpc>
                <a:spcPct val="100000"/>
              </a:lnSpc>
              <a:spcBef>
                <a:spcPts val="0"/>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4</a:t>
            </a:r>
            <a:r>
              <a:rPr kumimoji="0" sz="1600" b="0" i="1"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30"/>
              </a:spcBef>
              <a:spcAft>
                <a:spcPts val="0"/>
              </a:spcAft>
              <a:buClrTx/>
              <a:buSzTx/>
              <a:buFontTx/>
              <a:buNone/>
              <a:tabLst/>
              <a:defRPr/>
            </a:pPr>
            <a:endParaRPr kumimoji="0" sz="1200" b="0" i="0" u="none" strike="noStrike" kern="1200" cap="none" spc="0" normalizeH="0" baseline="0" noProof="0">
              <a:ln>
                <a:noFill/>
              </a:ln>
              <a:solidFill>
                <a:prstClr val="black"/>
              </a:solidFill>
              <a:effectLst/>
              <a:uLnTx/>
              <a:uFillTx/>
              <a:latin typeface="Calibri"/>
              <a:ea typeface="+mn-ea"/>
              <a:cs typeface="Calibri"/>
            </a:endParaRPr>
          </a:p>
          <a:p>
            <a:pPr marL="0" marR="6985" lvl="0" indent="0" algn="r" defTabSz="914400" rtl="0" eaLnBrk="1" fontAlgn="auto" latinLnBrk="0" hangingPunct="1">
              <a:lnSpc>
                <a:spcPct val="100000"/>
              </a:lnSpc>
              <a:spcBef>
                <a:spcPts val="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2</a:t>
            </a:r>
            <a:r>
              <a:rPr kumimoji="0" sz="1600" b="0" i="1"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30"/>
              </a:spcBef>
              <a:spcAft>
                <a:spcPts val="0"/>
              </a:spcAft>
              <a:buClrTx/>
              <a:buSzTx/>
              <a:buFontTx/>
              <a:buNone/>
              <a:tabLst/>
              <a:defRPr/>
            </a:pPr>
            <a:endParaRPr kumimoji="0" sz="120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0"/>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96" name="object 96"/>
          <p:cNvSpPr txBox="1"/>
          <p:nvPr/>
        </p:nvSpPr>
        <p:spPr>
          <a:xfrm>
            <a:off x="172876" y="2566043"/>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8</a:t>
            </a:r>
            <a:r>
              <a:rPr kumimoji="0" sz="1600" b="0" i="1"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97" name="object 97"/>
          <p:cNvSpPr txBox="1"/>
          <p:nvPr/>
        </p:nvSpPr>
        <p:spPr>
          <a:xfrm>
            <a:off x="69908" y="1883782"/>
            <a:ext cx="48069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1</a:t>
            </a:r>
            <a:r>
              <a:rPr kumimoji="0" sz="1600" b="0" i="1" u="none" strike="noStrike" kern="1200" cap="none" spc="-10" normalizeH="0" baseline="0" noProof="0" dirty="0">
                <a:ln>
                  <a:noFill/>
                </a:ln>
                <a:solidFill>
                  <a:srgbClr val="595958"/>
                </a:solidFill>
                <a:effectLst/>
                <a:uLnTx/>
                <a:uFillTx/>
                <a:latin typeface="Calibri"/>
                <a:ea typeface="+mn-ea"/>
                <a:cs typeface="Calibri"/>
              </a:rPr>
              <a:t>0</a:t>
            </a:r>
            <a:r>
              <a:rPr kumimoji="0" sz="1600" b="0" i="1" u="none" strike="noStrike" kern="1200" cap="none" spc="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98" name="object 98"/>
          <p:cNvSpPr txBox="1"/>
          <p:nvPr/>
        </p:nvSpPr>
        <p:spPr>
          <a:xfrm>
            <a:off x="69908" y="1201520"/>
            <a:ext cx="48069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1</a:t>
            </a:r>
            <a:r>
              <a:rPr kumimoji="0" sz="1600" b="0" i="1" u="none" strike="noStrike" kern="1200" cap="none" spc="-10" normalizeH="0" baseline="0" noProof="0" dirty="0">
                <a:ln>
                  <a:noFill/>
                </a:ln>
                <a:solidFill>
                  <a:srgbClr val="595958"/>
                </a:solidFill>
                <a:effectLst/>
                <a:uLnTx/>
                <a:uFillTx/>
                <a:latin typeface="Calibri"/>
                <a:ea typeface="+mn-ea"/>
                <a:cs typeface="Calibri"/>
              </a:rPr>
              <a:t>2</a:t>
            </a:r>
            <a:r>
              <a:rPr kumimoji="0" sz="1600" b="0" i="1" u="none" strike="noStrike" kern="1200" cap="none" spc="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99" name="object 99"/>
          <p:cNvSpPr txBox="1"/>
          <p:nvPr/>
        </p:nvSpPr>
        <p:spPr>
          <a:xfrm>
            <a:off x="1320629" y="5617677"/>
            <a:ext cx="164211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1" u="none" strike="noStrike" kern="1200" cap="none" spc="-5" normalizeH="0" baseline="0" noProof="0" dirty="0">
                <a:ln>
                  <a:noFill/>
                </a:ln>
                <a:solidFill>
                  <a:srgbClr val="595958"/>
                </a:solidFill>
                <a:effectLst/>
                <a:uLnTx/>
                <a:uFillTx/>
                <a:latin typeface="Calibri"/>
                <a:ea typeface="+mn-ea"/>
                <a:cs typeface="Calibri"/>
              </a:rPr>
              <a:t>White=1,927</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100" name="object 100"/>
          <p:cNvSpPr txBox="1"/>
          <p:nvPr/>
        </p:nvSpPr>
        <p:spPr>
          <a:xfrm>
            <a:off x="4196722" y="5617677"/>
            <a:ext cx="155321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1" u="none" strike="noStrike" kern="1200" cap="none" spc="-5" normalizeH="0" baseline="0" noProof="0" dirty="0">
                <a:ln>
                  <a:noFill/>
                </a:ln>
                <a:solidFill>
                  <a:srgbClr val="595958"/>
                </a:solidFill>
                <a:effectLst/>
                <a:uLnTx/>
                <a:uFillTx/>
                <a:latin typeface="Calibri"/>
                <a:ea typeface="+mn-ea"/>
                <a:cs typeface="Calibri"/>
              </a:rPr>
              <a:t>Black=4,875</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101" name="object 101"/>
          <p:cNvSpPr txBox="1"/>
          <p:nvPr/>
        </p:nvSpPr>
        <p:spPr>
          <a:xfrm>
            <a:off x="6950590" y="5617677"/>
            <a:ext cx="170815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1" u="none" strike="noStrike" kern="1200" cap="none" spc="-5" normalizeH="0" baseline="0" noProof="0" dirty="0">
                <a:ln>
                  <a:noFill/>
                </a:ln>
                <a:solidFill>
                  <a:srgbClr val="595958"/>
                </a:solidFill>
                <a:effectLst/>
                <a:uLnTx/>
                <a:uFillTx/>
                <a:latin typeface="Calibri"/>
                <a:ea typeface="+mn-ea"/>
                <a:cs typeface="Calibri"/>
              </a:rPr>
              <a:t>Hispnc=1,455</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102" name="object 102"/>
          <p:cNvSpPr txBox="1"/>
          <p:nvPr/>
        </p:nvSpPr>
        <p:spPr>
          <a:xfrm>
            <a:off x="9892520" y="5617677"/>
            <a:ext cx="148717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1" u="none" strike="noStrike" kern="1200" cap="none" spc="-5" normalizeH="0" baseline="0" noProof="0" dirty="0">
                <a:ln>
                  <a:noFill/>
                </a:ln>
                <a:solidFill>
                  <a:srgbClr val="595958"/>
                </a:solidFill>
                <a:effectLst/>
                <a:uLnTx/>
                <a:uFillTx/>
                <a:latin typeface="Calibri"/>
                <a:ea typeface="+mn-ea"/>
                <a:cs typeface="Calibri"/>
              </a:rPr>
              <a:t>Others=160</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103" name="object 103"/>
          <p:cNvSpPr/>
          <p:nvPr/>
        </p:nvSpPr>
        <p:spPr>
          <a:xfrm>
            <a:off x="3296411" y="1336547"/>
            <a:ext cx="167640" cy="167640"/>
          </a:xfrm>
          <a:custGeom>
            <a:avLst/>
            <a:gdLst/>
            <a:ahLst/>
            <a:cxnLst/>
            <a:rect l="l" t="t" r="r" b="b"/>
            <a:pathLst>
              <a:path w="167639" h="167640">
                <a:moveTo>
                  <a:pt x="0" y="0"/>
                </a:moveTo>
                <a:lnTo>
                  <a:pt x="167639" y="0"/>
                </a:lnTo>
                <a:lnTo>
                  <a:pt x="167639" y="167639"/>
                </a:lnTo>
                <a:lnTo>
                  <a:pt x="0" y="167639"/>
                </a:lnTo>
                <a:lnTo>
                  <a:pt x="0"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4" name="object 104"/>
          <p:cNvSpPr/>
          <p:nvPr/>
        </p:nvSpPr>
        <p:spPr>
          <a:xfrm>
            <a:off x="4457700" y="1336547"/>
            <a:ext cx="167640" cy="167640"/>
          </a:xfrm>
          <a:custGeom>
            <a:avLst/>
            <a:gdLst/>
            <a:ahLst/>
            <a:cxnLst/>
            <a:rect l="l" t="t" r="r" b="b"/>
            <a:pathLst>
              <a:path w="167639" h="167640">
                <a:moveTo>
                  <a:pt x="0" y="0"/>
                </a:moveTo>
                <a:lnTo>
                  <a:pt x="167639" y="0"/>
                </a:lnTo>
                <a:lnTo>
                  <a:pt x="167639" y="167639"/>
                </a:lnTo>
                <a:lnTo>
                  <a:pt x="0" y="167639"/>
                </a:lnTo>
                <a:lnTo>
                  <a:pt x="0" y="0"/>
                </a:lnTo>
                <a:close/>
              </a:path>
            </a:pathLst>
          </a:custGeom>
          <a:solidFill>
            <a:srgbClr val="ADB9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5" name="object 105"/>
          <p:cNvSpPr/>
          <p:nvPr/>
        </p:nvSpPr>
        <p:spPr>
          <a:xfrm>
            <a:off x="5875020" y="1336547"/>
            <a:ext cx="167640" cy="167640"/>
          </a:xfrm>
          <a:custGeom>
            <a:avLst/>
            <a:gdLst/>
            <a:ahLst/>
            <a:cxnLst/>
            <a:rect l="l" t="t" r="r" b="b"/>
            <a:pathLst>
              <a:path w="167639" h="167640">
                <a:moveTo>
                  <a:pt x="0" y="0"/>
                </a:moveTo>
                <a:lnTo>
                  <a:pt x="167639" y="0"/>
                </a:lnTo>
                <a:lnTo>
                  <a:pt x="167639" y="167639"/>
                </a:lnTo>
                <a:lnTo>
                  <a:pt x="0" y="167639"/>
                </a:lnTo>
                <a:lnTo>
                  <a:pt x="0" y="0"/>
                </a:lnTo>
                <a:close/>
              </a:path>
            </a:pathLst>
          </a:custGeom>
          <a:solidFill>
            <a:srgbClr val="7671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6" name="object 106"/>
          <p:cNvSpPr/>
          <p:nvPr/>
        </p:nvSpPr>
        <p:spPr>
          <a:xfrm>
            <a:off x="7491983" y="1336547"/>
            <a:ext cx="167640" cy="167640"/>
          </a:xfrm>
          <a:custGeom>
            <a:avLst/>
            <a:gdLst/>
            <a:ahLst/>
            <a:cxnLst/>
            <a:rect l="l" t="t" r="r" b="b"/>
            <a:pathLst>
              <a:path w="167640" h="167640">
                <a:moveTo>
                  <a:pt x="0" y="0"/>
                </a:moveTo>
                <a:lnTo>
                  <a:pt x="167640" y="0"/>
                </a:lnTo>
                <a:lnTo>
                  <a:pt x="167640" y="167639"/>
                </a:lnTo>
                <a:lnTo>
                  <a:pt x="0" y="167639"/>
                </a:lnTo>
                <a:lnTo>
                  <a:pt x="0" y="0"/>
                </a:lnTo>
                <a:close/>
              </a:path>
            </a:pathLst>
          </a:custGeom>
          <a:solidFill>
            <a:srgbClr val="92D05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7" name="object 107"/>
          <p:cNvSpPr txBox="1"/>
          <p:nvPr/>
        </p:nvSpPr>
        <p:spPr>
          <a:xfrm>
            <a:off x="3530579" y="1020912"/>
            <a:ext cx="5164455" cy="960755"/>
          </a:xfrm>
          <a:prstGeom prst="rect">
            <a:avLst/>
          </a:prstGeom>
        </p:spPr>
        <p:txBody>
          <a:bodyPr vert="horz" wrap="square" lIns="0" tIns="180975" rIns="0" bIns="0" rtlCol="0">
            <a:spAutoFit/>
          </a:bodyPr>
          <a:lstStyle/>
          <a:p>
            <a:pPr marL="12700" marR="0" lvl="0" indent="0" algn="l" defTabSz="914400" rtl="0" eaLnBrk="1" fontAlgn="auto" latinLnBrk="0" hangingPunct="1">
              <a:lnSpc>
                <a:spcPct val="100000"/>
              </a:lnSpc>
              <a:spcBef>
                <a:spcPts val="1425"/>
              </a:spcBef>
              <a:spcAft>
                <a:spcPts val="0"/>
              </a:spcAft>
              <a:buClrTx/>
              <a:buSzTx/>
              <a:buFontTx/>
              <a:buNone/>
              <a:tabLst>
                <a:tab pos="1173480" algn="l"/>
                <a:tab pos="2590800" algn="l"/>
                <a:tab pos="4206875" algn="l"/>
              </a:tabLst>
              <a:defRPr/>
            </a:pPr>
            <a:r>
              <a:rPr kumimoji="0" sz="2400" b="1" i="0" u="none" strike="noStrike" kern="1200" cap="none" spc="-5" normalizeH="0" baseline="0" noProof="0" dirty="0">
                <a:ln>
                  <a:noFill/>
                </a:ln>
                <a:solidFill>
                  <a:srgbClr val="595958"/>
                </a:solidFill>
                <a:effectLst/>
                <a:uLnTx/>
                <a:uFillTx/>
                <a:latin typeface="Calibri"/>
                <a:ea typeface="+mn-ea"/>
                <a:cs typeface="Calibri"/>
              </a:rPr>
              <a:t>PWH	In</a:t>
            </a:r>
            <a:r>
              <a:rPr kumimoji="0" sz="2400" b="1" i="0" u="none" strike="noStrike" kern="1200" cap="none" spc="10" normalizeH="0" baseline="0" noProof="0" dirty="0">
                <a:ln>
                  <a:noFill/>
                </a:ln>
                <a:solidFill>
                  <a:srgbClr val="595958"/>
                </a:solidFill>
                <a:effectLst/>
                <a:uLnTx/>
                <a:uFillTx/>
                <a:latin typeface="Calibri"/>
                <a:ea typeface="+mn-ea"/>
                <a:cs typeface="Calibri"/>
              </a:rPr>
              <a:t> </a:t>
            </a:r>
            <a:r>
              <a:rPr kumimoji="0" sz="2400" b="1" i="0" u="none" strike="noStrike" kern="1200" cap="none" spc="-5" normalizeH="0" baseline="0" noProof="0" dirty="0">
                <a:ln>
                  <a:noFill/>
                </a:ln>
                <a:solidFill>
                  <a:srgbClr val="595958"/>
                </a:solidFill>
                <a:effectLst/>
                <a:uLnTx/>
                <a:uFillTx/>
                <a:latin typeface="Calibri"/>
                <a:ea typeface="+mn-ea"/>
                <a:cs typeface="Calibri"/>
              </a:rPr>
              <a:t>Care	Ret.Care	SuppVL</a:t>
            </a:r>
            <a:endParaRPr kumimoji="0" sz="2400" b="0" i="0" u="none" strike="noStrike" kern="1200" cap="none" spc="0" normalizeH="0" baseline="0" noProof="0">
              <a:ln>
                <a:noFill/>
              </a:ln>
              <a:solidFill>
                <a:prstClr val="black"/>
              </a:solidFill>
              <a:effectLst/>
              <a:uLnTx/>
              <a:uFillTx/>
              <a:latin typeface="Calibri"/>
              <a:ea typeface="+mn-ea"/>
              <a:cs typeface="Calibri"/>
            </a:endParaRPr>
          </a:p>
          <a:p>
            <a:pPr marL="415290" marR="0" lvl="0" indent="0" algn="l" defTabSz="914400" rtl="0" eaLnBrk="1" fontAlgn="auto" latinLnBrk="0" hangingPunct="1">
              <a:lnSpc>
                <a:spcPct val="100000"/>
              </a:lnSpc>
              <a:spcBef>
                <a:spcPts val="994"/>
              </a:spcBef>
              <a:spcAft>
                <a:spcPts val="0"/>
              </a:spcAft>
              <a:buClrTx/>
              <a:buSzTx/>
              <a:buFontTx/>
              <a:buNone/>
              <a:tabLst>
                <a:tab pos="3246755" algn="l"/>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100%	100%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08" name="object 108"/>
          <p:cNvSpPr txBox="1">
            <a:spLocks noGrp="1"/>
          </p:cNvSpPr>
          <p:nvPr>
            <p:ph type="sldNum" sz="quarter" idx="7"/>
          </p:nvPr>
        </p:nvSpPr>
        <p:spPr>
          <a:xfrm>
            <a:off x="10998200" y="6149091"/>
            <a:ext cx="8011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272</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Tree>
    <p:extLst>
      <p:ext uri="{BB962C8B-B14F-4D97-AF65-F5344CB8AC3E}">
        <p14:creationId xmlns:p14="http://schemas.microsoft.com/office/powerpoint/2010/main" val="3144260047"/>
      </p:ext>
    </p:extLst>
  </p:cSld>
  <p:clrMapOvr>
    <a:masterClrMapping/>
  </p:clrMapOvr>
  <p:timing>
    <p:tnLst>
      <p:par>
        <p:cTn id="1" dur="indefinite" restart="never" nodeType="tmRoot"/>
      </p:par>
    </p:tn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475615" y="374666"/>
            <a:ext cx="11240135" cy="667385"/>
          </a:xfrm>
          <a:prstGeom prst="rect">
            <a:avLst/>
          </a:prstGeom>
        </p:spPr>
        <p:txBody>
          <a:bodyPr vert="horz" wrap="square" lIns="0" tIns="13970" rIns="0" bIns="0" rtlCol="0">
            <a:spAutoFit/>
          </a:bodyPr>
          <a:lstStyle/>
          <a:p>
            <a:pPr marL="12700">
              <a:lnSpc>
                <a:spcPct val="100000"/>
              </a:lnSpc>
              <a:spcBef>
                <a:spcPts val="110"/>
              </a:spcBef>
            </a:pPr>
            <a:r>
              <a:rPr sz="4000" spc="-35" dirty="0"/>
              <a:t>PWH </a:t>
            </a:r>
            <a:r>
              <a:rPr sz="4200" i="1" spc="-125" dirty="0">
                <a:solidFill>
                  <a:srgbClr val="000000"/>
                </a:solidFill>
                <a:latin typeface="Calibri Light"/>
                <a:cs typeface="Calibri Light"/>
              </a:rPr>
              <a:t>Not </a:t>
            </a:r>
            <a:r>
              <a:rPr sz="4200" i="1" spc="-55" dirty="0">
                <a:solidFill>
                  <a:srgbClr val="000000"/>
                </a:solidFill>
                <a:latin typeface="Calibri Light"/>
                <a:cs typeface="Calibri Light"/>
              </a:rPr>
              <a:t>in </a:t>
            </a:r>
            <a:r>
              <a:rPr sz="4200" i="1" spc="-95" dirty="0">
                <a:solidFill>
                  <a:srgbClr val="000000"/>
                </a:solidFill>
                <a:latin typeface="Calibri Light"/>
                <a:cs typeface="Calibri Light"/>
              </a:rPr>
              <a:t>Care</a:t>
            </a:r>
            <a:r>
              <a:rPr sz="4000" spc="-95" dirty="0"/>
              <a:t>, </a:t>
            </a:r>
            <a:r>
              <a:rPr sz="4000" spc="-30" dirty="0"/>
              <a:t>by </a:t>
            </a:r>
            <a:r>
              <a:rPr sz="4000" spc="-25" dirty="0">
                <a:solidFill>
                  <a:srgbClr val="000000"/>
                </a:solidFill>
              </a:rPr>
              <a:t>Race </a:t>
            </a:r>
            <a:r>
              <a:rPr sz="4000" spc="-95" dirty="0"/>
              <a:t>(</a:t>
            </a:r>
            <a:r>
              <a:rPr sz="4200" i="1" spc="-95" dirty="0">
                <a:latin typeface="Calibri Light"/>
                <a:cs typeface="Calibri Light"/>
              </a:rPr>
              <a:t>N= </a:t>
            </a:r>
            <a:r>
              <a:rPr sz="4200" i="1" spc="-105" dirty="0">
                <a:latin typeface="Calibri Light"/>
                <a:cs typeface="Calibri Light"/>
              </a:rPr>
              <a:t>2,069</a:t>
            </a:r>
            <a:r>
              <a:rPr sz="4000" spc="-105" dirty="0"/>
              <a:t>) </a:t>
            </a:r>
            <a:r>
              <a:rPr sz="4000" spc="-30" dirty="0"/>
              <a:t>--2021 </a:t>
            </a:r>
            <a:r>
              <a:rPr sz="4000" spc="-40" dirty="0"/>
              <a:t>Palm</a:t>
            </a:r>
            <a:r>
              <a:rPr sz="4000" spc="-400" dirty="0"/>
              <a:t> </a:t>
            </a:r>
            <a:r>
              <a:rPr sz="4000" spc="-30" dirty="0"/>
              <a:t>Beach</a:t>
            </a:r>
            <a:endParaRPr sz="4000">
              <a:latin typeface="Calibri Light"/>
              <a:cs typeface="Calibri Light"/>
            </a:endParaRPr>
          </a:p>
        </p:txBody>
      </p:sp>
      <p:sp>
        <p:nvSpPr>
          <p:cNvPr id="3" name="object 3"/>
          <p:cNvSpPr/>
          <p:nvPr/>
        </p:nvSpPr>
        <p:spPr>
          <a:xfrm>
            <a:off x="4291584" y="1484375"/>
            <a:ext cx="0" cy="195580"/>
          </a:xfrm>
          <a:custGeom>
            <a:avLst/>
            <a:gdLst/>
            <a:ahLst/>
            <a:cxnLst/>
            <a:rect l="l" t="t" r="r" b="b"/>
            <a:pathLst>
              <a:path h="195580">
                <a:moveTo>
                  <a:pt x="0" y="0"/>
                </a:moveTo>
                <a:lnTo>
                  <a:pt x="0" y="1950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4291584" y="1892807"/>
            <a:ext cx="0" cy="390525"/>
          </a:xfrm>
          <a:custGeom>
            <a:avLst/>
            <a:gdLst/>
            <a:ahLst/>
            <a:cxnLst/>
            <a:rect l="l" t="t" r="r" b="b"/>
            <a:pathLst>
              <a:path h="390525">
                <a:moveTo>
                  <a:pt x="0" y="0"/>
                </a:moveTo>
                <a:lnTo>
                  <a:pt x="0" y="390143"/>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4291584" y="2496311"/>
            <a:ext cx="0" cy="390525"/>
          </a:xfrm>
          <a:custGeom>
            <a:avLst/>
            <a:gdLst/>
            <a:ahLst/>
            <a:cxnLst/>
            <a:rect l="l" t="t" r="r" b="b"/>
            <a:pathLst>
              <a:path h="390525">
                <a:moveTo>
                  <a:pt x="0" y="0"/>
                </a:moveTo>
                <a:lnTo>
                  <a:pt x="0" y="390143"/>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4291584" y="3099816"/>
            <a:ext cx="0" cy="390525"/>
          </a:xfrm>
          <a:custGeom>
            <a:avLst/>
            <a:gdLst/>
            <a:ahLst/>
            <a:cxnLst/>
            <a:rect l="l" t="t" r="r" b="b"/>
            <a:pathLst>
              <a:path h="390525">
                <a:moveTo>
                  <a:pt x="0" y="0"/>
                </a:moveTo>
                <a:lnTo>
                  <a:pt x="0" y="39014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4291584" y="3703320"/>
            <a:ext cx="0" cy="390525"/>
          </a:xfrm>
          <a:custGeom>
            <a:avLst/>
            <a:gdLst/>
            <a:ahLst/>
            <a:cxnLst/>
            <a:rect l="l" t="t" r="r" b="b"/>
            <a:pathLst>
              <a:path h="390525">
                <a:moveTo>
                  <a:pt x="0" y="0"/>
                </a:moveTo>
                <a:lnTo>
                  <a:pt x="0" y="390143"/>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4291584" y="4306823"/>
            <a:ext cx="0" cy="388620"/>
          </a:xfrm>
          <a:custGeom>
            <a:avLst/>
            <a:gdLst/>
            <a:ahLst/>
            <a:cxnLst/>
            <a:rect l="l" t="t" r="r" b="b"/>
            <a:pathLst>
              <a:path h="388620">
                <a:moveTo>
                  <a:pt x="0" y="0"/>
                </a:moveTo>
                <a:lnTo>
                  <a:pt x="0" y="38861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4291584" y="4910328"/>
            <a:ext cx="0" cy="388620"/>
          </a:xfrm>
          <a:custGeom>
            <a:avLst/>
            <a:gdLst/>
            <a:ahLst/>
            <a:cxnLst/>
            <a:rect l="l" t="t" r="r" b="b"/>
            <a:pathLst>
              <a:path h="388620">
                <a:moveTo>
                  <a:pt x="0" y="0"/>
                </a:moveTo>
                <a:lnTo>
                  <a:pt x="0" y="38862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4291584" y="5513832"/>
            <a:ext cx="0" cy="195580"/>
          </a:xfrm>
          <a:custGeom>
            <a:avLst/>
            <a:gdLst/>
            <a:ahLst/>
            <a:cxnLst/>
            <a:rect l="l" t="t" r="r" b="b"/>
            <a:pathLst>
              <a:path h="195579">
                <a:moveTo>
                  <a:pt x="0" y="0"/>
                </a:moveTo>
                <a:lnTo>
                  <a:pt x="0" y="1950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5398008" y="1484375"/>
            <a:ext cx="0" cy="195580"/>
          </a:xfrm>
          <a:custGeom>
            <a:avLst/>
            <a:gdLst/>
            <a:ahLst/>
            <a:cxnLst/>
            <a:rect l="l" t="t" r="r" b="b"/>
            <a:pathLst>
              <a:path h="195580">
                <a:moveTo>
                  <a:pt x="0" y="0"/>
                </a:moveTo>
                <a:lnTo>
                  <a:pt x="0" y="1950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5398008" y="1892807"/>
            <a:ext cx="0" cy="390525"/>
          </a:xfrm>
          <a:custGeom>
            <a:avLst/>
            <a:gdLst/>
            <a:ahLst/>
            <a:cxnLst/>
            <a:rect l="l" t="t" r="r" b="b"/>
            <a:pathLst>
              <a:path h="390525">
                <a:moveTo>
                  <a:pt x="0" y="0"/>
                </a:moveTo>
                <a:lnTo>
                  <a:pt x="0" y="390143"/>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5398008" y="2496311"/>
            <a:ext cx="0" cy="993775"/>
          </a:xfrm>
          <a:custGeom>
            <a:avLst/>
            <a:gdLst/>
            <a:ahLst/>
            <a:cxnLst/>
            <a:rect l="l" t="t" r="r" b="b"/>
            <a:pathLst>
              <a:path h="993775">
                <a:moveTo>
                  <a:pt x="0" y="0"/>
                </a:moveTo>
                <a:lnTo>
                  <a:pt x="0" y="9936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5398008" y="3703320"/>
            <a:ext cx="0" cy="390525"/>
          </a:xfrm>
          <a:custGeom>
            <a:avLst/>
            <a:gdLst/>
            <a:ahLst/>
            <a:cxnLst/>
            <a:rect l="l" t="t" r="r" b="b"/>
            <a:pathLst>
              <a:path h="390525">
                <a:moveTo>
                  <a:pt x="0" y="0"/>
                </a:moveTo>
                <a:lnTo>
                  <a:pt x="0" y="390143"/>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5398008" y="4306823"/>
            <a:ext cx="0" cy="388620"/>
          </a:xfrm>
          <a:custGeom>
            <a:avLst/>
            <a:gdLst/>
            <a:ahLst/>
            <a:cxnLst/>
            <a:rect l="l" t="t" r="r" b="b"/>
            <a:pathLst>
              <a:path h="388620">
                <a:moveTo>
                  <a:pt x="0" y="0"/>
                </a:moveTo>
                <a:lnTo>
                  <a:pt x="0" y="38861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5398008" y="4910328"/>
            <a:ext cx="0" cy="388620"/>
          </a:xfrm>
          <a:custGeom>
            <a:avLst/>
            <a:gdLst/>
            <a:ahLst/>
            <a:cxnLst/>
            <a:rect l="l" t="t" r="r" b="b"/>
            <a:pathLst>
              <a:path h="388620">
                <a:moveTo>
                  <a:pt x="0" y="0"/>
                </a:moveTo>
                <a:lnTo>
                  <a:pt x="0" y="38862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5398008" y="5513832"/>
            <a:ext cx="0" cy="195580"/>
          </a:xfrm>
          <a:custGeom>
            <a:avLst/>
            <a:gdLst/>
            <a:ahLst/>
            <a:cxnLst/>
            <a:rect l="l" t="t" r="r" b="b"/>
            <a:pathLst>
              <a:path h="195579">
                <a:moveTo>
                  <a:pt x="0" y="0"/>
                </a:moveTo>
                <a:lnTo>
                  <a:pt x="0" y="1950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6504431" y="1484375"/>
            <a:ext cx="0" cy="195580"/>
          </a:xfrm>
          <a:custGeom>
            <a:avLst/>
            <a:gdLst/>
            <a:ahLst/>
            <a:cxnLst/>
            <a:rect l="l" t="t" r="r" b="b"/>
            <a:pathLst>
              <a:path h="195580">
                <a:moveTo>
                  <a:pt x="0" y="0"/>
                </a:moveTo>
                <a:lnTo>
                  <a:pt x="0" y="1950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6504431" y="1892807"/>
            <a:ext cx="0" cy="390525"/>
          </a:xfrm>
          <a:custGeom>
            <a:avLst/>
            <a:gdLst/>
            <a:ahLst/>
            <a:cxnLst/>
            <a:rect l="l" t="t" r="r" b="b"/>
            <a:pathLst>
              <a:path h="390525">
                <a:moveTo>
                  <a:pt x="0" y="0"/>
                </a:moveTo>
                <a:lnTo>
                  <a:pt x="0" y="390143"/>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6504431" y="2496311"/>
            <a:ext cx="0" cy="993775"/>
          </a:xfrm>
          <a:custGeom>
            <a:avLst/>
            <a:gdLst/>
            <a:ahLst/>
            <a:cxnLst/>
            <a:rect l="l" t="t" r="r" b="b"/>
            <a:pathLst>
              <a:path h="993775">
                <a:moveTo>
                  <a:pt x="0" y="0"/>
                </a:moveTo>
                <a:lnTo>
                  <a:pt x="0" y="9936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6504431" y="3703320"/>
            <a:ext cx="0" cy="390525"/>
          </a:xfrm>
          <a:custGeom>
            <a:avLst/>
            <a:gdLst/>
            <a:ahLst/>
            <a:cxnLst/>
            <a:rect l="l" t="t" r="r" b="b"/>
            <a:pathLst>
              <a:path h="390525">
                <a:moveTo>
                  <a:pt x="0" y="0"/>
                </a:moveTo>
                <a:lnTo>
                  <a:pt x="0" y="390143"/>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6504431" y="4306823"/>
            <a:ext cx="0" cy="388620"/>
          </a:xfrm>
          <a:custGeom>
            <a:avLst/>
            <a:gdLst/>
            <a:ahLst/>
            <a:cxnLst/>
            <a:rect l="l" t="t" r="r" b="b"/>
            <a:pathLst>
              <a:path h="388620">
                <a:moveTo>
                  <a:pt x="0" y="0"/>
                </a:moveTo>
                <a:lnTo>
                  <a:pt x="0" y="38861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6504431" y="4910328"/>
            <a:ext cx="0" cy="388620"/>
          </a:xfrm>
          <a:custGeom>
            <a:avLst/>
            <a:gdLst/>
            <a:ahLst/>
            <a:cxnLst/>
            <a:rect l="l" t="t" r="r" b="b"/>
            <a:pathLst>
              <a:path h="388620">
                <a:moveTo>
                  <a:pt x="0" y="0"/>
                </a:moveTo>
                <a:lnTo>
                  <a:pt x="0" y="38862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6504431" y="5513832"/>
            <a:ext cx="0" cy="195580"/>
          </a:xfrm>
          <a:custGeom>
            <a:avLst/>
            <a:gdLst/>
            <a:ahLst/>
            <a:cxnLst/>
            <a:rect l="l" t="t" r="r" b="b"/>
            <a:pathLst>
              <a:path h="195579">
                <a:moveTo>
                  <a:pt x="0" y="0"/>
                </a:moveTo>
                <a:lnTo>
                  <a:pt x="0" y="1950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7610856" y="1484375"/>
            <a:ext cx="0" cy="195580"/>
          </a:xfrm>
          <a:custGeom>
            <a:avLst/>
            <a:gdLst/>
            <a:ahLst/>
            <a:cxnLst/>
            <a:rect l="l" t="t" r="r" b="b"/>
            <a:pathLst>
              <a:path h="195580">
                <a:moveTo>
                  <a:pt x="0" y="0"/>
                </a:moveTo>
                <a:lnTo>
                  <a:pt x="0" y="1950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7610856" y="1892807"/>
            <a:ext cx="0" cy="390525"/>
          </a:xfrm>
          <a:custGeom>
            <a:avLst/>
            <a:gdLst/>
            <a:ahLst/>
            <a:cxnLst/>
            <a:rect l="l" t="t" r="r" b="b"/>
            <a:pathLst>
              <a:path h="390525">
                <a:moveTo>
                  <a:pt x="0" y="0"/>
                </a:moveTo>
                <a:lnTo>
                  <a:pt x="0" y="390143"/>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7610856" y="2496311"/>
            <a:ext cx="0" cy="993775"/>
          </a:xfrm>
          <a:custGeom>
            <a:avLst/>
            <a:gdLst/>
            <a:ahLst/>
            <a:cxnLst/>
            <a:rect l="l" t="t" r="r" b="b"/>
            <a:pathLst>
              <a:path h="993775">
                <a:moveTo>
                  <a:pt x="0" y="0"/>
                </a:moveTo>
                <a:lnTo>
                  <a:pt x="0" y="9936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7610856" y="3703320"/>
            <a:ext cx="0" cy="390525"/>
          </a:xfrm>
          <a:custGeom>
            <a:avLst/>
            <a:gdLst/>
            <a:ahLst/>
            <a:cxnLst/>
            <a:rect l="l" t="t" r="r" b="b"/>
            <a:pathLst>
              <a:path h="390525">
                <a:moveTo>
                  <a:pt x="0" y="0"/>
                </a:moveTo>
                <a:lnTo>
                  <a:pt x="0" y="390143"/>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7610856" y="4306823"/>
            <a:ext cx="0" cy="388620"/>
          </a:xfrm>
          <a:custGeom>
            <a:avLst/>
            <a:gdLst/>
            <a:ahLst/>
            <a:cxnLst/>
            <a:rect l="l" t="t" r="r" b="b"/>
            <a:pathLst>
              <a:path h="388620">
                <a:moveTo>
                  <a:pt x="0" y="0"/>
                </a:moveTo>
                <a:lnTo>
                  <a:pt x="0" y="38861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7610856" y="4910328"/>
            <a:ext cx="0" cy="798830"/>
          </a:xfrm>
          <a:custGeom>
            <a:avLst/>
            <a:gdLst/>
            <a:ahLst/>
            <a:cxnLst/>
            <a:rect l="l" t="t" r="r" b="b"/>
            <a:pathLst>
              <a:path h="798829">
                <a:moveTo>
                  <a:pt x="0" y="0"/>
                </a:moveTo>
                <a:lnTo>
                  <a:pt x="0" y="79857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8717280" y="1484375"/>
            <a:ext cx="0" cy="798830"/>
          </a:xfrm>
          <a:custGeom>
            <a:avLst/>
            <a:gdLst/>
            <a:ahLst/>
            <a:cxnLst/>
            <a:rect l="l" t="t" r="r" b="b"/>
            <a:pathLst>
              <a:path h="798830">
                <a:moveTo>
                  <a:pt x="0" y="0"/>
                </a:moveTo>
                <a:lnTo>
                  <a:pt x="0" y="79857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8717280" y="2496311"/>
            <a:ext cx="0" cy="1597660"/>
          </a:xfrm>
          <a:custGeom>
            <a:avLst/>
            <a:gdLst/>
            <a:ahLst/>
            <a:cxnLst/>
            <a:rect l="l" t="t" r="r" b="b"/>
            <a:pathLst>
              <a:path h="1597660">
                <a:moveTo>
                  <a:pt x="0" y="0"/>
                </a:moveTo>
                <a:lnTo>
                  <a:pt x="0" y="159715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8717280" y="4306823"/>
            <a:ext cx="0" cy="388620"/>
          </a:xfrm>
          <a:custGeom>
            <a:avLst/>
            <a:gdLst/>
            <a:ahLst/>
            <a:cxnLst/>
            <a:rect l="l" t="t" r="r" b="b"/>
            <a:pathLst>
              <a:path h="388620">
                <a:moveTo>
                  <a:pt x="0" y="0"/>
                </a:moveTo>
                <a:lnTo>
                  <a:pt x="0" y="38861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8717280" y="4910328"/>
            <a:ext cx="0" cy="798830"/>
          </a:xfrm>
          <a:custGeom>
            <a:avLst/>
            <a:gdLst/>
            <a:ahLst/>
            <a:cxnLst/>
            <a:rect l="l" t="t" r="r" b="b"/>
            <a:pathLst>
              <a:path h="798829">
                <a:moveTo>
                  <a:pt x="0" y="0"/>
                </a:moveTo>
                <a:lnTo>
                  <a:pt x="0" y="79857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9823704" y="1484375"/>
            <a:ext cx="0" cy="798830"/>
          </a:xfrm>
          <a:custGeom>
            <a:avLst/>
            <a:gdLst/>
            <a:ahLst/>
            <a:cxnLst/>
            <a:rect l="l" t="t" r="r" b="b"/>
            <a:pathLst>
              <a:path h="798830">
                <a:moveTo>
                  <a:pt x="0" y="0"/>
                </a:moveTo>
                <a:lnTo>
                  <a:pt x="0" y="79857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9823704" y="2496311"/>
            <a:ext cx="0" cy="3213100"/>
          </a:xfrm>
          <a:custGeom>
            <a:avLst/>
            <a:gdLst/>
            <a:ahLst/>
            <a:cxnLst/>
            <a:rect l="l" t="t" r="r" b="b"/>
            <a:pathLst>
              <a:path h="3213100">
                <a:moveTo>
                  <a:pt x="0" y="0"/>
                </a:moveTo>
                <a:lnTo>
                  <a:pt x="0" y="321259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p:nvPr/>
        </p:nvSpPr>
        <p:spPr>
          <a:xfrm>
            <a:off x="10930128" y="1484375"/>
            <a:ext cx="0" cy="4224655"/>
          </a:xfrm>
          <a:custGeom>
            <a:avLst/>
            <a:gdLst/>
            <a:ahLst/>
            <a:cxnLst/>
            <a:rect l="l" t="t" r="r" b="b"/>
            <a:pathLst>
              <a:path h="4224655">
                <a:moveTo>
                  <a:pt x="0" y="0"/>
                </a:moveTo>
                <a:lnTo>
                  <a:pt x="0" y="422452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8" name="object 38"/>
          <p:cNvSpPr/>
          <p:nvPr/>
        </p:nvSpPr>
        <p:spPr>
          <a:xfrm>
            <a:off x="3185160" y="5298947"/>
            <a:ext cx="4160520" cy="215265"/>
          </a:xfrm>
          <a:custGeom>
            <a:avLst/>
            <a:gdLst/>
            <a:ahLst/>
            <a:cxnLst/>
            <a:rect l="l" t="t" r="r" b="b"/>
            <a:pathLst>
              <a:path w="4160520" h="215264">
                <a:moveTo>
                  <a:pt x="0" y="214883"/>
                </a:moveTo>
                <a:lnTo>
                  <a:pt x="4160520" y="214883"/>
                </a:lnTo>
                <a:lnTo>
                  <a:pt x="4160520" y="0"/>
                </a:lnTo>
                <a:lnTo>
                  <a:pt x="0" y="0"/>
                </a:lnTo>
                <a:lnTo>
                  <a:pt x="0" y="214883"/>
                </a:lnTo>
                <a:close/>
              </a:path>
            </a:pathLst>
          </a:custGeom>
          <a:solidFill>
            <a:srgbClr val="FFD96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9" name="object 39"/>
          <p:cNvSpPr/>
          <p:nvPr/>
        </p:nvSpPr>
        <p:spPr>
          <a:xfrm>
            <a:off x="3185160" y="4695444"/>
            <a:ext cx="5797550" cy="215265"/>
          </a:xfrm>
          <a:custGeom>
            <a:avLst/>
            <a:gdLst/>
            <a:ahLst/>
            <a:cxnLst/>
            <a:rect l="l" t="t" r="r" b="b"/>
            <a:pathLst>
              <a:path w="5797550" h="215264">
                <a:moveTo>
                  <a:pt x="0" y="214884"/>
                </a:moveTo>
                <a:lnTo>
                  <a:pt x="5797295" y="214884"/>
                </a:lnTo>
                <a:lnTo>
                  <a:pt x="5797295" y="0"/>
                </a:lnTo>
                <a:lnTo>
                  <a:pt x="0" y="0"/>
                </a:lnTo>
                <a:lnTo>
                  <a:pt x="0" y="214884"/>
                </a:lnTo>
                <a:close/>
              </a:path>
            </a:pathLst>
          </a:custGeom>
          <a:solidFill>
            <a:srgbClr val="7030A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0" name="object 40"/>
          <p:cNvSpPr/>
          <p:nvPr/>
        </p:nvSpPr>
        <p:spPr>
          <a:xfrm>
            <a:off x="3185160" y="4093464"/>
            <a:ext cx="5996940" cy="213360"/>
          </a:xfrm>
          <a:custGeom>
            <a:avLst/>
            <a:gdLst/>
            <a:ahLst/>
            <a:cxnLst/>
            <a:rect l="l" t="t" r="r" b="b"/>
            <a:pathLst>
              <a:path w="5996940" h="213360">
                <a:moveTo>
                  <a:pt x="0" y="213360"/>
                </a:moveTo>
                <a:lnTo>
                  <a:pt x="5996927" y="213360"/>
                </a:lnTo>
                <a:lnTo>
                  <a:pt x="5996927" y="0"/>
                </a:lnTo>
                <a:lnTo>
                  <a:pt x="0" y="0"/>
                </a:lnTo>
                <a:lnTo>
                  <a:pt x="0" y="213360"/>
                </a:lnTo>
                <a:close/>
              </a:path>
            </a:pathLst>
          </a:custGeom>
          <a:solidFill>
            <a:srgbClr val="C55A1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1" name="object 41"/>
          <p:cNvSpPr/>
          <p:nvPr/>
        </p:nvSpPr>
        <p:spPr>
          <a:xfrm>
            <a:off x="3185160" y="3489959"/>
            <a:ext cx="5400040" cy="213360"/>
          </a:xfrm>
          <a:custGeom>
            <a:avLst/>
            <a:gdLst/>
            <a:ahLst/>
            <a:cxnLst/>
            <a:rect l="l" t="t" r="r" b="b"/>
            <a:pathLst>
              <a:path w="5400040" h="213360">
                <a:moveTo>
                  <a:pt x="0" y="213359"/>
                </a:moveTo>
                <a:lnTo>
                  <a:pt x="5399532" y="213359"/>
                </a:lnTo>
                <a:lnTo>
                  <a:pt x="5399532" y="0"/>
                </a:lnTo>
                <a:lnTo>
                  <a:pt x="0" y="0"/>
                </a:lnTo>
                <a:lnTo>
                  <a:pt x="0" y="213359"/>
                </a:lnTo>
                <a:close/>
              </a:path>
            </a:pathLst>
          </a:custGeom>
          <a:solidFill>
            <a:srgbClr val="F8CBA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2" name="object 42"/>
          <p:cNvSpPr/>
          <p:nvPr/>
        </p:nvSpPr>
        <p:spPr>
          <a:xfrm>
            <a:off x="3185160" y="2886455"/>
            <a:ext cx="2212975" cy="213360"/>
          </a:xfrm>
          <a:custGeom>
            <a:avLst/>
            <a:gdLst/>
            <a:ahLst/>
            <a:cxnLst/>
            <a:rect l="l" t="t" r="r" b="b"/>
            <a:pathLst>
              <a:path w="2212975" h="213360">
                <a:moveTo>
                  <a:pt x="0" y="213360"/>
                </a:moveTo>
                <a:lnTo>
                  <a:pt x="2212848" y="213360"/>
                </a:lnTo>
                <a:lnTo>
                  <a:pt x="2212848" y="0"/>
                </a:lnTo>
                <a:lnTo>
                  <a:pt x="0" y="0"/>
                </a:lnTo>
                <a:lnTo>
                  <a:pt x="0" y="213360"/>
                </a:lnTo>
                <a:close/>
              </a:path>
            </a:pathLst>
          </a:custGeom>
          <a:solidFill>
            <a:srgbClr val="BDD7E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3" name="object 43"/>
          <p:cNvSpPr/>
          <p:nvPr/>
        </p:nvSpPr>
        <p:spPr>
          <a:xfrm>
            <a:off x="3185160" y="2282951"/>
            <a:ext cx="7368540" cy="213360"/>
          </a:xfrm>
          <a:custGeom>
            <a:avLst/>
            <a:gdLst/>
            <a:ahLst/>
            <a:cxnLst/>
            <a:rect l="l" t="t" r="r" b="b"/>
            <a:pathLst>
              <a:path w="7368540" h="213360">
                <a:moveTo>
                  <a:pt x="0" y="213360"/>
                </a:moveTo>
                <a:lnTo>
                  <a:pt x="7368527" y="213360"/>
                </a:lnTo>
                <a:lnTo>
                  <a:pt x="7368527" y="0"/>
                </a:lnTo>
                <a:lnTo>
                  <a:pt x="0" y="0"/>
                </a:lnTo>
                <a:lnTo>
                  <a:pt x="0" y="213360"/>
                </a:lnTo>
                <a:close/>
              </a:path>
            </a:pathLst>
          </a:custGeom>
          <a:solidFill>
            <a:srgbClr val="BF9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4" name="object 44"/>
          <p:cNvSpPr/>
          <p:nvPr/>
        </p:nvSpPr>
        <p:spPr>
          <a:xfrm>
            <a:off x="3185160" y="1679448"/>
            <a:ext cx="4602480" cy="213360"/>
          </a:xfrm>
          <a:custGeom>
            <a:avLst/>
            <a:gdLst/>
            <a:ahLst/>
            <a:cxnLst/>
            <a:rect l="l" t="t" r="r" b="b"/>
            <a:pathLst>
              <a:path w="4602480" h="213360">
                <a:moveTo>
                  <a:pt x="0" y="213360"/>
                </a:moveTo>
                <a:lnTo>
                  <a:pt x="4602467" y="213360"/>
                </a:lnTo>
                <a:lnTo>
                  <a:pt x="4602467" y="0"/>
                </a:lnTo>
                <a:lnTo>
                  <a:pt x="0" y="0"/>
                </a:lnTo>
                <a:lnTo>
                  <a:pt x="0" y="21336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5" name="object 45"/>
          <p:cNvSpPr/>
          <p:nvPr/>
        </p:nvSpPr>
        <p:spPr>
          <a:xfrm>
            <a:off x="3185160" y="1484375"/>
            <a:ext cx="0" cy="4224655"/>
          </a:xfrm>
          <a:custGeom>
            <a:avLst/>
            <a:gdLst/>
            <a:ahLst/>
            <a:cxnLst/>
            <a:rect l="l" t="t" r="r" b="b"/>
            <a:pathLst>
              <a:path h="4224655">
                <a:moveTo>
                  <a:pt x="0" y="4224528"/>
                </a:moveTo>
                <a:lnTo>
                  <a:pt x="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6" name="object 46"/>
          <p:cNvSpPr txBox="1"/>
          <p:nvPr/>
        </p:nvSpPr>
        <p:spPr>
          <a:xfrm>
            <a:off x="7408133" y="5243687"/>
            <a:ext cx="60134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0" normalizeH="0" baseline="0" noProof="0" dirty="0">
                <a:ln>
                  <a:noFill/>
                </a:ln>
                <a:solidFill>
                  <a:srgbClr val="3E3E3E"/>
                </a:solidFill>
                <a:effectLst/>
                <a:uLnTx/>
                <a:uFillTx/>
                <a:latin typeface="Calibri"/>
                <a:ea typeface="+mn-ea"/>
                <a:cs typeface="Calibri"/>
              </a:rPr>
              <a:t>18.8%</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68" name="object 68"/>
          <p:cNvSpPr txBox="1"/>
          <p:nvPr/>
        </p:nvSpPr>
        <p:spPr>
          <a:xfrm>
            <a:off x="11023600" y="6149091"/>
            <a:ext cx="750361" cy="461665"/>
          </a:xfrm>
          <a:prstGeom prst="rect">
            <a:avLst/>
          </a:prstGeom>
        </p:spPr>
        <p:txBody>
          <a:bodyPr vert="horz" wrap="square" lIns="0" tIns="0" rIns="0" bIns="0" rtlCol="0">
            <a:spAutoFit/>
          </a:bodyPr>
          <a:lstStyle/>
          <a:p>
            <a:pPr marL="12700" marR="0" lvl="0" indent="0" algn="l" defTabSz="914400" rtl="0" eaLnBrk="1" fontAlgn="auto" latinLnBrk="0" hangingPunct="1">
              <a:lnSpc>
                <a:spcPts val="3640"/>
              </a:lnSpc>
              <a:spcBef>
                <a:spcPts val="0"/>
              </a:spcBef>
              <a:spcAft>
                <a:spcPts val="0"/>
              </a:spcAft>
              <a:buClrTx/>
              <a:buSzTx/>
              <a:buFontTx/>
              <a:buNone/>
              <a:tabLst/>
              <a:defRPr/>
            </a:pPr>
            <a:r>
              <a:rPr kumimoji="0" lang="en-US" sz="3200" b="0" i="0" u="none" strike="noStrike" kern="1200" cap="none" spc="-10" normalizeH="0" baseline="0" noProof="0" dirty="0" smtClean="0">
                <a:ln>
                  <a:noFill/>
                </a:ln>
                <a:solidFill>
                  <a:srgbClr val="FFFFFF"/>
                </a:solidFill>
                <a:effectLst/>
                <a:uLnTx/>
                <a:uFillTx/>
                <a:latin typeface="Arial"/>
                <a:ea typeface="+mn-ea"/>
                <a:cs typeface="Arial"/>
              </a:rPr>
              <a:t>273</a:t>
            </a:r>
            <a:endParaRPr kumimoji="0" sz="3200" b="0" i="0" u="none" strike="noStrike" kern="1200" cap="none" spc="0" normalizeH="0" baseline="0" noProof="0" dirty="0">
              <a:ln>
                <a:noFill/>
              </a:ln>
              <a:solidFill>
                <a:prstClr val="black"/>
              </a:solidFill>
              <a:effectLst/>
              <a:uLnTx/>
              <a:uFillTx/>
              <a:latin typeface="Arial"/>
              <a:ea typeface="+mn-ea"/>
              <a:cs typeface="Arial"/>
            </a:endParaRPr>
          </a:p>
        </p:txBody>
      </p:sp>
      <p:sp>
        <p:nvSpPr>
          <p:cNvPr id="47" name="object 47"/>
          <p:cNvSpPr txBox="1"/>
          <p:nvPr/>
        </p:nvSpPr>
        <p:spPr>
          <a:xfrm>
            <a:off x="9045595" y="4640183"/>
            <a:ext cx="60134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0" normalizeH="0" baseline="0" noProof="0" dirty="0">
                <a:ln>
                  <a:noFill/>
                </a:ln>
                <a:solidFill>
                  <a:srgbClr val="3E3E3E"/>
                </a:solidFill>
                <a:effectLst/>
                <a:uLnTx/>
                <a:uFillTx/>
                <a:latin typeface="Calibri"/>
                <a:ea typeface="+mn-ea"/>
                <a:cs typeface="Calibri"/>
              </a:rPr>
              <a:t>26.2%</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8" name="object 48"/>
          <p:cNvSpPr txBox="1"/>
          <p:nvPr/>
        </p:nvSpPr>
        <p:spPr>
          <a:xfrm>
            <a:off x="9244706" y="4036679"/>
            <a:ext cx="60134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0" normalizeH="0" baseline="0" noProof="0" dirty="0">
                <a:ln>
                  <a:noFill/>
                </a:ln>
                <a:solidFill>
                  <a:srgbClr val="3E3E3E"/>
                </a:solidFill>
                <a:effectLst/>
                <a:uLnTx/>
                <a:uFillTx/>
                <a:latin typeface="Calibri"/>
                <a:ea typeface="+mn-ea"/>
                <a:cs typeface="Calibri"/>
              </a:rPr>
              <a:t>27.1%</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9" name="object 49"/>
          <p:cNvSpPr txBox="1"/>
          <p:nvPr/>
        </p:nvSpPr>
        <p:spPr>
          <a:xfrm>
            <a:off x="8647145" y="3433175"/>
            <a:ext cx="117221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0" normalizeH="0" baseline="0" noProof="0" dirty="0">
                <a:ln>
                  <a:noFill/>
                </a:ln>
                <a:solidFill>
                  <a:srgbClr val="3E3E3E"/>
                </a:solidFill>
                <a:effectLst/>
                <a:uLnTx/>
                <a:uFillTx/>
                <a:latin typeface="Calibri"/>
                <a:ea typeface="+mn-ea"/>
                <a:cs typeface="Calibri"/>
              </a:rPr>
              <a:t>24.4%</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50" name="object 50"/>
          <p:cNvSpPr txBox="1"/>
          <p:nvPr/>
        </p:nvSpPr>
        <p:spPr>
          <a:xfrm>
            <a:off x="5460689" y="2829671"/>
            <a:ext cx="60134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0" normalizeH="0" baseline="0" noProof="0" dirty="0">
                <a:ln>
                  <a:noFill/>
                </a:ln>
                <a:solidFill>
                  <a:srgbClr val="3E3E3E"/>
                </a:solidFill>
                <a:effectLst/>
                <a:uLnTx/>
                <a:uFillTx/>
                <a:latin typeface="Calibri"/>
                <a:ea typeface="+mn-ea"/>
                <a:cs typeface="Calibri"/>
              </a:rPr>
              <a:t>10.0%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51" name="object 51"/>
          <p:cNvSpPr txBox="1"/>
          <p:nvPr/>
        </p:nvSpPr>
        <p:spPr>
          <a:xfrm>
            <a:off x="10616534" y="2226167"/>
            <a:ext cx="60134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0" normalizeH="0" baseline="0" noProof="0" dirty="0">
                <a:ln>
                  <a:noFill/>
                </a:ln>
                <a:solidFill>
                  <a:srgbClr val="3E3E3E"/>
                </a:solidFill>
                <a:effectLst/>
                <a:uLnTx/>
                <a:uFillTx/>
                <a:latin typeface="Calibri"/>
                <a:ea typeface="+mn-ea"/>
                <a:cs typeface="Calibri"/>
              </a:rPr>
              <a:t>33.3%</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52" name="object 52"/>
          <p:cNvSpPr txBox="1"/>
          <p:nvPr/>
        </p:nvSpPr>
        <p:spPr>
          <a:xfrm>
            <a:off x="7850474" y="1622663"/>
            <a:ext cx="60134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0" normalizeH="0" baseline="0" noProof="0" dirty="0">
                <a:ln>
                  <a:noFill/>
                </a:ln>
                <a:solidFill>
                  <a:srgbClr val="3E3E3E"/>
                </a:solidFill>
                <a:effectLst/>
                <a:uLnTx/>
                <a:uFillTx/>
                <a:latin typeface="Calibri"/>
                <a:ea typeface="+mn-ea"/>
                <a:cs typeface="Calibri"/>
              </a:rPr>
              <a:t>20.8%</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53" name="object 53"/>
          <p:cNvSpPr txBox="1"/>
          <p:nvPr/>
        </p:nvSpPr>
        <p:spPr>
          <a:xfrm>
            <a:off x="2945404" y="5829589"/>
            <a:ext cx="47879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595958"/>
                </a:solidFill>
                <a:effectLst/>
                <a:uLnTx/>
                <a:uFillTx/>
                <a:latin typeface="Calibri"/>
                <a:ea typeface="+mn-ea"/>
                <a:cs typeface="Calibri"/>
              </a:rPr>
              <a:t>0.0%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54" name="object 54"/>
          <p:cNvSpPr txBox="1"/>
          <p:nvPr/>
        </p:nvSpPr>
        <p:spPr>
          <a:xfrm>
            <a:off x="4051828" y="5829589"/>
            <a:ext cx="47879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595958"/>
                </a:solidFill>
                <a:effectLst/>
                <a:uLnTx/>
                <a:uFillTx/>
                <a:latin typeface="Calibri"/>
                <a:ea typeface="+mn-ea"/>
                <a:cs typeface="Calibri"/>
              </a:rPr>
              <a:t>5.0%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55" name="object 55"/>
          <p:cNvSpPr txBox="1"/>
          <p:nvPr/>
        </p:nvSpPr>
        <p:spPr>
          <a:xfrm>
            <a:off x="5100187" y="5829589"/>
            <a:ext cx="59499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595958"/>
                </a:solidFill>
                <a:effectLst/>
                <a:uLnTx/>
                <a:uFillTx/>
                <a:latin typeface="Calibri"/>
                <a:ea typeface="+mn-ea"/>
                <a:cs typeface="Calibri"/>
              </a:rPr>
              <a:t>10.0%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56" name="object 56"/>
          <p:cNvSpPr txBox="1"/>
          <p:nvPr/>
        </p:nvSpPr>
        <p:spPr>
          <a:xfrm>
            <a:off x="6206611" y="5829589"/>
            <a:ext cx="59499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595958"/>
                </a:solidFill>
                <a:effectLst/>
                <a:uLnTx/>
                <a:uFillTx/>
                <a:latin typeface="Calibri"/>
                <a:ea typeface="+mn-ea"/>
                <a:cs typeface="Calibri"/>
              </a:rPr>
              <a:t>15.0%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57" name="object 57"/>
          <p:cNvSpPr txBox="1"/>
          <p:nvPr/>
        </p:nvSpPr>
        <p:spPr>
          <a:xfrm>
            <a:off x="7313035" y="5829589"/>
            <a:ext cx="59499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595958"/>
                </a:solidFill>
                <a:effectLst/>
                <a:uLnTx/>
                <a:uFillTx/>
                <a:latin typeface="Calibri"/>
                <a:ea typeface="+mn-ea"/>
                <a:cs typeface="Calibri"/>
              </a:rPr>
              <a:t>20.0%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58" name="object 58"/>
          <p:cNvSpPr txBox="1"/>
          <p:nvPr/>
        </p:nvSpPr>
        <p:spPr>
          <a:xfrm>
            <a:off x="8419459" y="5829589"/>
            <a:ext cx="59499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595958"/>
                </a:solidFill>
                <a:effectLst/>
                <a:uLnTx/>
                <a:uFillTx/>
                <a:latin typeface="Calibri"/>
                <a:ea typeface="+mn-ea"/>
                <a:cs typeface="Calibri"/>
              </a:rPr>
              <a:t>25.0%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59" name="object 59"/>
          <p:cNvSpPr txBox="1"/>
          <p:nvPr/>
        </p:nvSpPr>
        <p:spPr>
          <a:xfrm>
            <a:off x="9525883" y="5829589"/>
            <a:ext cx="59499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595958"/>
                </a:solidFill>
                <a:effectLst/>
                <a:uLnTx/>
                <a:uFillTx/>
                <a:latin typeface="Calibri"/>
                <a:ea typeface="+mn-ea"/>
                <a:cs typeface="Calibri"/>
              </a:rPr>
              <a:t>30.0%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60" name="object 60"/>
          <p:cNvSpPr txBox="1"/>
          <p:nvPr/>
        </p:nvSpPr>
        <p:spPr>
          <a:xfrm>
            <a:off x="10632307" y="5829589"/>
            <a:ext cx="59499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595958"/>
                </a:solidFill>
                <a:effectLst/>
                <a:uLnTx/>
                <a:uFillTx/>
                <a:latin typeface="Calibri"/>
                <a:ea typeface="+mn-ea"/>
                <a:cs typeface="Calibri"/>
              </a:rPr>
              <a:t>35.0%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61" name="object 61"/>
          <p:cNvSpPr txBox="1"/>
          <p:nvPr/>
        </p:nvSpPr>
        <p:spPr>
          <a:xfrm>
            <a:off x="2291716" y="5212652"/>
            <a:ext cx="67056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W</a:t>
            </a:r>
            <a:r>
              <a:rPr kumimoji="0" sz="2000" b="1" i="0" u="none" strike="noStrike" kern="1200" cap="none" spc="-10" normalizeH="0" baseline="0" noProof="0" dirty="0">
                <a:ln>
                  <a:noFill/>
                </a:ln>
                <a:solidFill>
                  <a:srgbClr val="595958"/>
                </a:solidFill>
                <a:effectLst/>
                <a:uLnTx/>
                <a:uFillTx/>
                <a:latin typeface="Calibri"/>
                <a:ea typeface="+mn-ea"/>
                <a:cs typeface="Calibri"/>
              </a:rPr>
              <a:t>h</a:t>
            </a:r>
            <a:r>
              <a:rPr kumimoji="0" sz="2000" b="1" i="0" u="none" strike="noStrike" kern="1200" cap="none" spc="-5" normalizeH="0" baseline="0" noProof="0" dirty="0">
                <a:ln>
                  <a:noFill/>
                </a:ln>
                <a:solidFill>
                  <a:srgbClr val="595958"/>
                </a:solidFill>
                <a:effectLst/>
                <a:uLnTx/>
                <a:uFillTx/>
                <a:latin typeface="Calibri"/>
                <a:ea typeface="+mn-ea"/>
                <a:cs typeface="Calibri"/>
              </a:rPr>
              <a:t>i</a:t>
            </a:r>
            <a:r>
              <a:rPr kumimoji="0" sz="2000" b="1" i="0" u="none" strike="noStrike" kern="1200" cap="none" spc="0" normalizeH="0" baseline="0" noProof="0" dirty="0">
                <a:ln>
                  <a:noFill/>
                </a:ln>
                <a:solidFill>
                  <a:srgbClr val="595958"/>
                </a:solidFill>
                <a:effectLst/>
                <a:uLnTx/>
                <a:uFillTx/>
                <a:latin typeface="Calibri"/>
                <a:ea typeface="+mn-ea"/>
                <a:cs typeface="Calibri"/>
              </a:rPr>
              <a:t>te</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62" name="object 62"/>
          <p:cNvSpPr txBox="1"/>
          <p:nvPr/>
        </p:nvSpPr>
        <p:spPr>
          <a:xfrm>
            <a:off x="2378249" y="4609214"/>
            <a:ext cx="58229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0" u="none" strike="noStrike" kern="1200" cap="none" spc="-10" normalizeH="0" baseline="0" noProof="0" dirty="0">
                <a:ln>
                  <a:noFill/>
                </a:ln>
                <a:solidFill>
                  <a:srgbClr val="595958"/>
                </a:solidFill>
                <a:effectLst/>
                <a:uLnTx/>
                <a:uFillTx/>
                <a:latin typeface="Calibri"/>
                <a:ea typeface="+mn-ea"/>
                <a:cs typeface="Calibri"/>
              </a:rPr>
              <a:t>B</a:t>
            </a:r>
            <a:r>
              <a:rPr kumimoji="0" sz="2000" b="1" i="0" u="none" strike="noStrike" kern="1200" cap="none" spc="-5" normalizeH="0" baseline="0" noProof="0" dirty="0">
                <a:ln>
                  <a:noFill/>
                </a:ln>
                <a:solidFill>
                  <a:srgbClr val="595958"/>
                </a:solidFill>
                <a:effectLst/>
                <a:uLnTx/>
                <a:uFillTx/>
                <a:latin typeface="Calibri"/>
                <a:ea typeface="+mn-ea"/>
                <a:cs typeface="Calibri"/>
              </a:rPr>
              <a:t>l</a:t>
            </a:r>
            <a:r>
              <a:rPr kumimoji="0" sz="2000" b="1" i="0" u="none" strike="noStrike" kern="1200" cap="none" spc="5" normalizeH="0" baseline="0" noProof="0" dirty="0">
                <a:ln>
                  <a:noFill/>
                </a:ln>
                <a:solidFill>
                  <a:srgbClr val="595958"/>
                </a:solidFill>
                <a:effectLst/>
                <a:uLnTx/>
                <a:uFillTx/>
                <a:latin typeface="Calibri"/>
                <a:ea typeface="+mn-ea"/>
                <a:cs typeface="Calibri"/>
              </a:rPr>
              <a:t>a</a:t>
            </a:r>
            <a:r>
              <a:rPr kumimoji="0" sz="2000" b="1" i="0" u="none" strike="noStrike" kern="1200" cap="none" spc="-15" normalizeH="0" baseline="0" noProof="0" dirty="0">
                <a:ln>
                  <a:noFill/>
                </a:ln>
                <a:solidFill>
                  <a:srgbClr val="595958"/>
                </a:solidFill>
                <a:effectLst/>
                <a:uLnTx/>
                <a:uFillTx/>
                <a:latin typeface="Calibri"/>
                <a:ea typeface="+mn-ea"/>
                <a:cs typeface="Calibri"/>
              </a:rPr>
              <a:t>ck</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63" name="object 63"/>
          <p:cNvSpPr txBox="1"/>
          <p:nvPr/>
        </p:nvSpPr>
        <p:spPr>
          <a:xfrm>
            <a:off x="2046115" y="4005775"/>
            <a:ext cx="91694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Hispanic</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64" name="object 64"/>
          <p:cNvSpPr txBox="1"/>
          <p:nvPr/>
        </p:nvSpPr>
        <p:spPr>
          <a:xfrm>
            <a:off x="2357379" y="3402337"/>
            <a:ext cx="605790"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A</a:t>
            </a:r>
            <a:r>
              <a:rPr kumimoji="0" sz="2000" b="1" i="0" u="none" strike="noStrike" kern="1200" cap="none" spc="0" normalizeH="0" baseline="0" noProof="0" dirty="0">
                <a:ln>
                  <a:noFill/>
                </a:ln>
                <a:solidFill>
                  <a:srgbClr val="595958"/>
                </a:solidFill>
                <a:effectLst/>
                <a:uLnTx/>
                <a:uFillTx/>
                <a:latin typeface="Calibri"/>
                <a:ea typeface="+mn-ea"/>
                <a:cs typeface="Calibri"/>
              </a:rPr>
              <a:t>s</a:t>
            </a:r>
            <a:r>
              <a:rPr kumimoji="0" sz="2000" b="1" i="0" u="none" strike="noStrike" kern="1200" cap="none" spc="-15" normalizeH="0" baseline="0" noProof="0" dirty="0">
                <a:ln>
                  <a:noFill/>
                </a:ln>
                <a:solidFill>
                  <a:srgbClr val="595958"/>
                </a:solidFill>
                <a:effectLst/>
                <a:uLnTx/>
                <a:uFillTx/>
                <a:latin typeface="Calibri"/>
                <a:ea typeface="+mn-ea"/>
                <a:cs typeface="Calibri"/>
              </a:rPr>
              <a:t>i</a:t>
            </a:r>
            <a:r>
              <a:rPr kumimoji="0" sz="2000" b="1" i="0" u="none" strike="noStrike" kern="1200" cap="none" spc="5" normalizeH="0" baseline="0" noProof="0" dirty="0">
                <a:ln>
                  <a:noFill/>
                </a:ln>
                <a:solidFill>
                  <a:srgbClr val="595958"/>
                </a:solidFill>
                <a:effectLst/>
                <a:uLnTx/>
                <a:uFillTx/>
                <a:latin typeface="Calibri"/>
                <a:ea typeface="+mn-ea"/>
                <a:cs typeface="Calibri"/>
              </a:rPr>
              <a:t>a</a:t>
            </a:r>
            <a:r>
              <a:rPr kumimoji="0" sz="2000" b="1" i="0" u="none" strike="noStrike" kern="1200" cap="none" spc="0" normalizeH="0" baseline="0" noProof="0" dirty="0">
                <a:ln>
                  <a:noFill/>
                </a:ln>
                <a:solidFill>
                  <a:srgbClr val="595958"/>
                </a:solidFill>
                <a:effectLst/>
                <a:uLnTx/>
                <a:uFillTx/>
                <a:latin typeface="Calibri"/>
                <a:ea typeface="+mn-ea"/>
                <a:cs typeface="Calibri"/>
              </a:rPr>
              <a:t>n</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65" name="object 65"/>
          <p:cNvSpPr txBox="1"/>
          <p:nvPr/>
        </p:nvSpPr>
        <p:spPr>
          <a:xfrm>
            <a:off x="908210" y="2798899"/>
            <a:ext cx="2054860"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Am.Indian/Alaskan</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66" name="object 66"/>
          <p:cNvSpPr txBox="1"/>
          <p:nvPr/>
        </p:nvSpPr>
        <p:spPr>
          <a:xfrm>
            <a:off x="1193768" y="2195460"/>
            <a:ext cx="1769110"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Hawaiian-Pacific</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67" name="object 67"/>
          <p:cNvSpPr txBox="1"/>
          <p:nvPr/>
        </p:nvSpPr>
        <p:spPr>
          <a:xfrm>
            <a:off x="1837674" y="1592021"/>
            <a:ext cx="1124585"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Multi-race</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1014725945"/>
      </p:ext>
    </p:extLst>
  </p:cSld>
  <p:clrMapOvr>
    <a:masterClrMapping/>
  </p:clrMapOvr>
  <p:timing>
    <p:tnLst>
      <p:par>
        <p:cTn id="1" dur="indefinite" restart="never" nodeType="tmRoot"/>
      </p:par>
    </p:tn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3352855" y="2718640"/>
            <a:ext cx="0" cy="1508760"/>
          </a:xfrm>
          <a:custGeom>
            <a:avLst/>
            <a:gdLst/>
            <a:ahLst/>
            <a:cxnLst/>
            <a:rect l="l" t="t" r="r" b="b"/>
            <a:pathLst>
              <a:path h="1508760">
                <a:moveTo>
                  <a:pt x="0" y="0"/>
                </a:moveTo>
                <a:lnTo>
                  <a:pt x="0" y="1508188"/>
                </a:lnTo>
              </a:path>
            </a:pathLst>
          </a:custGeom>
          <a:ln w="28371">
            <a:solidFill>
              <a:srgbClr val="FFE0B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p:nvPr/>
        </p:nvSpPr>
        <p:spPr>
          <a:xfrm>
            <a:off x="3338667" y="2718907"/>
            <a:ext cx="581025" cy="1508125"/>
          </a:xfrm>
          <a:custGeom>
            <a:avLst/>
            <a:gdLst/>
            <a:ahLst/>
            <a:cxnLst/>
            <a:rect l="l" t="t" r="r" b="b"/>
            <a:pathLst>
              <a:path w="581025" h="1508125">
                <a:moveTo>
                  <a:pt x="28371" y="0"/>
                </a:moveTo>
                <a:lnTo>
                  <a:pt x="0" y="1507921"/>
                </a:lnTo>
                <a:lnTo>
                  <a:pt x="580440" y="115900"/>
                </a:lnTo>
                <a:lnTo>
                  <a:pt x="532392" y="96824"/>
                </a:lnTo>
                <a:lnTo>
                  <a:pt x="483783" y="79429"/>
                </a:lnTo>
                <a:lnTo>
                  <a:pt x="434657" y="63722"/>
                </a:lnTo>
                <a:lnTo>
                  <a:pt x="385059" y="49715"/>
                </a:lnTo>
                <a:lnTo>
                  <a:pt x="335033" y="37415"/>
                </a:lnTo>
                <a:lnTo>
                  <a:pt x="284623" y="26832"/>
                </a:lnTo>
                <a:lnTo>
                  <a:pt x="233874" y="17976"/>
                </a:lnTo>
                <a:lnTo>
                  <a:pt x="182830" y="10855"/>
                </a:lnTo>
                <a:lnTo>
                  <a:pt x="131536" y="5479"/>
                </a:lnTo>
                <a:lnTo>
                  <a:pt x="80034" y="1858"/>
                </a:lnTo>
                <a:lnTo>
                  <a:pt x="28371" y="0"/>
                </a:lnTo>
                <a:close/>
              </a:path>
            </a:pathLst>
          </a:custGeom>
          <a:solidFill>
            <a:srgbClr val="FFD1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3338663" y="2834806"/>
            <a:ext cx="1452880" cy="1392555"/>
          </a:xfrm>
          <a:custGeom>
            <a:avLst/>
            <a:gdLst/>
            <a:ahLst/>
            <a:cxnLst/>
            <a:rect l="l" t="t" r="r" b="b"/>
            <a:pathLst>
              <a:path w="1452879" h="1392554">
                <a:moveTo>
                  <a:pt x="580440" y="0"/>
                </a:moveTo>
                <a:lnTo>
                  <a:pt x="0" y="1392021"/>
                </a:lnTo>
                <a:lnTo>
                  <a:pt x="1452435" y="985710"/>
                </a:lnTo>
                <a:lnTo>
                  <a:pt x="1438355" y="938376"/>
                </a:lnTo>
                <a:lnTo>
                  <a:pt x="1422793" y="891694"/>
                </a:lnTo>
                <a:lnTo>
                  <a:pt x="1405774" y="845692"/>
                </a:lnTo>
                <a:lnTo>
                  <a:pt x="1387324" y="800400"/>
                </a:lnTo>
                <a:lnTo>
                  <a:pt x="1367468" y="755845"/>
                </a:lnTo>
                <a:lnTo>
                  <a:pt x="1346230" y="712056"/>
                </a:lnTo>
                <a:lnTo>
                  <a:pt x="1323637" y="669062"/>
                </a:lnTo>
                <a:lnTo>
                  <a:pt x="1299712" y="626890"/>
                </a:lnTo>
                <a:lnTo>
                  <a:pt x="1274482" y="585569"/>
                </a:lnTo>
                <a:lnTo>
                  <a:pt x="1247971" y="545128"/>
                </a:lnTo>
                <a:lnTo>
                  <a:pt x="1220204" y="505595"/>
                </a:lnTo>
                <a:lnTo>
                  <a:pt x="1191208" y="466998"/>
                </a:lnTo>
                <a:lnTo>
                  <a:pt x="1161005" y="429366"/>
                </a:lnTo>
                <a:lnTo>
                  <a:pt x="1129623" y="392728"/>
                </a:lnTo>
                <a:lnTo>
                  <a:pt x="1097086" y="357111"/>
                </a:lnTo>
                <a:lnTo>
                  <a:pt x="1063419" y="322544"/>
                </a:lnTo>
                <a:lnTo>
                  <a:pt x="1028647" y="289056"/>
                </a:lnTo>
                <a:lnTo>
                  <a:pt x="992796" y="256675"/>
                </a:lnTo>
                <a:lnTo>
                  <a:pt x="955891" y="225429"/>
                </a:lnTo>
                <a:lnTo>
                  <a:pt x="917956" y="195347"/>
                </a:lnTo>
                <a:lnTo>
                  <a:pt x="879017" y="166458"/>
                </a:lnTo>
                <a:lnTo>
                  <a:pt x="839099" y="138789"/>
                </a:lnTo>
                <a:lnTo>
                  <a:pt x="798227" y="112369"/>
                </a:lnTo>
                <a:lnTo>
                  <a:pt x="756427" y="87226"/>
                </a:lnTo>
                <a:lnTo>
                  <a:pt x="713723" y="63389"/>
                </a:lnTo>
                <a:lnTo>
                  <a:pt x="670140" y="40887"/>
                </a:lnTo>
                <a:lnTo>
                  <a:pt x="625704" y="19748"/>
                </a:lnTo>
                <a:lnTo>
                  <a:pt x="580440" y="0"/>
                </a:lnTo>
                <a:close/>
              </a:path>
            </a:pathLst>
          </a:custGeom>
          <a:solidFill>
            <a:srgbClr val="FFC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3338663" y="2834806"/>
            <a:ext cx="1452880" cy="1392555"/>
          </a:xfrm>
          <a:custGeom>
            <a:avLst/>
            <a:gdLst/>
            <a:ahLst/>
            <a:cxnLst/>
            <a:rect l="l" t="t" r="r" b="b"/>
            <a:pathLst>
              <a:path w="1452879" h="1392554">
                <a:moveTo>
                  <a:pt x="580440" y="0"/>
                </a:moveTo>
                <a:lnTo>
                  <a:pt x="625704" y="19748"/>
                </a:lnTo>
                <a:lnTo>
                  <a:pt x="670140" y="40887"/>
                </a:lnTo>
                <a:lnTo>
                  <a:pt x="713723" y="63389"/>
                </a:lnTo>
                <a:lnTo>
                  <a:pt x="756427" y="87226"/>
                </a:lnTo>
                <a:lnTo>
                  <a:pt x="798227" y="112369"/>
                </a:lnTo>
                <a:lnTo>
                  <a:pt x="839099" y="138789"/>
                </a:lnTo>
                <a:lnTo>
                  <a:pt x="879017" y="166458"/>
                </a:lnTo>
                <a:lnTo>
                  <a:pt x="917956" y="195347"/>
                </a:lnTo>
                <a:lnTo>
                  <a:pt x="955891" y="225429"/>
                </a:lnTo>
                <a:lnTo>
                  <a:pt x="992796" y="256675"/>
                </a:lnTo>
                <a:lnTo>
                  <a:pt x="1028647" y="289056"/>
                </a:lnTo>
                <a:lnTo>
                  <a:pt x="1063419" y="322544"/>
                </a:lnTo>
                <a:lnTo>
                  <a:pt x="1097086" y="357111"/>
                </a:lnTo>
                <a:lnTo>
                  <a:pt x="1129623" y="392728"/>
                </a:lnTo>
                <a:lnTo>
                  <a:pt x="1161005" y="429366"/>
                </a:lnTo>
                <a:lnTo>
                  <a:pt x="1191208" y="466998"/>
                </a:lnTo>
                <a:lnTo>
                  <a:pt x="1220204" y="505595"/>
                </a:lnTo>
                <a:lnTo>
                  <a:pt x="1247971" y="545128"/>
                </a:lnTo>
                <a:lnTo>
                  <a:pt x="1274482" y="585569"/>
                </a:lnTo>
                <a:lnTo>
                  <a:pt x="1299712" y="626890"/>
                </a:lnTo>
                <a:lnTo>
                  <a:pt x="1323637" y="669062"/>
                </a:lnTo>
                <a:lnTo>
                  <a:pt x="1346230" y="712056"/>
                </a:lnTo>
                <a:lnTo>
                  <a:pt x="1367468" y="755845"/>
                </a:lnTo>
                <a:lnTo>
                  <a:pt x="1387324" y="800400"/>
                </a:lnTo>
                <a:lnTo>
                  <a:pt x="1405774" y="845692"/>
                </a:lnTo>
                <a:lnTo>
                  <a:pt x="1422793" y="891694"/>
                </a:lnTo>
                <a:lnTo>
                  <a:pt x="1438355" y="938376"/>
                </a:lnTo>
                <a:lnTo>
                  <a:pt x="1452435" y="985710"/>
                </a:lnTo>
                <a:lnTo>
                  <a:pt x="0" y="1392021"/>
                </a:lnTo>
                <a:lnTo>
                  <a:pt x="580440" y="0"/>
                </a:lnTo>
                <a:close/>
              </a:path>
            </a:pathLst>
          </a:custGeom>
          <a:ln w="19049">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3338673" y="3820519"/>
            <a:ext cx="1508125" cy="1593850"/>
          </a:xfrm>
          <a:custGeom>
            <a:avLst/>
            <a:gdLst/>
            <a:ahLst/>
            <a:cxnLst/>
            <a:rect l="l" t="t" r="r" b="b"/>
            <a:pathLst>
              <a:path w="1508125" h="1593850">
                <a:moveTo>
                  <a:pt x="1452422" y="0"/>
                </a:moveTo>
                <a:lnTo>
                  <a:pt x="0" y="406311"/>
                </a:lnTo>
                <a:lnTo>
                  <a:pt x="930262" y="1593418"/>
                </a:lnTo>
                <a:lnTo>
                  <a:pt x="968616" y="1562342"/>
                </a:lnTo>
                <a:lnTo>
                  <a:pt x="1005757" y="1530194"/>
                </a:lnTo>
                <a:lnTo>
                  <a:pt x="1041673" y="1497009"/>
                </a:lnTo>
                <a:lnTo>
                  <a:pt x="1076352" y="1462821"/>
                </a:lnTo>
                <a:lnTo>
                  <a:pt x="1109783" y="1427667"/>
                </a:lnTo>
                <a:lnTo>
                  <a:pt x="1141955" y="1391579"/>
                </a:lnTo>
                <a:lnTo>
                  <a:pt x="1172856" y="1354593"/>
                </a:lnTo>
                <a:lnTo>
                  <a:pt x="1202475" y="1316744"/>
                </a:lnTo>
                <a:lnTo>
                  <a:pt x="1230800" y="1278067"/>
                </a:lnTo>
                <a:lnTo>
                  <a:pt x="1257820" y="1238596"/>
                </a:lnTo>
                <a:lnTo>
                  <a:pt x="1283524" y="1198366"/>
                </a:lnTo>
                <a:lnTo>
                  <a:pt x="1307900" y="1157412"/>
                </a:lnTo>
                <a:lnTo>
                  <a:pt x="1330936" y="1115769"/>
                </a:lnTo>
                <a:lnTo>
                  <a:pt x="1352623" y="1073472"/>
                </a:lnTo>
                <a:lnTo>
                  <a:pt x="1372947" y="1030554"/>
                </a:lnTo>
                <a:lnTo>
                  <a:pt x="1391898" y="987052"/>
                </a:lnTo>
                <a:lnTo>
                  <a:pt x="1409464" y="943000"/>
                </a:lnTo>
                <a:lnTo>
                  <a:pt x="1425634" y="898432"/>
                </a:lnTo>
                <a:lnTo>
                  <a:pt x="1440396" y="853384"/>
                </a:lnTo>
                <a:lnTo>
                  <a:pt x="1453739" y="807890"/>
                </a:lnTo>
                <a:lnTo>
                  <a:pt x="1465652" y="761985"/>
                </a:lnTo>
                <a:lnTo>
                  <a:pt x="1476123" y="715704"/>
                </a:lnTo>
                <a:lnTo>
                  <a:pt x="1485141" y="669082"/>
                </a:lnTo>
                <a:lnTo>
                  <a:pt x="1492694" y="622152"/>
                </a:lnTo>
                <a:lnTo>
                  <a:pt x="1498771" y="574951"/>
                </a:lnTo>
                <a:lnTo>
                  <a:pt x="1503361" y="527513"/>
                </a:lnTo>
                <a:lnTo>
                  <a:pt x="1506453" y="479873"/>
                </a:lnTo>
                <a:lnTo>
                  <a:pt x="1508033" y="432065"/>
                </a:lnTo>
                <a:lnTo>
                  <a:pt x="1508093" y="384125"/>
                </a:lnTo>
                <a:lnTo>
                  <a:pt x="1506619" y="336087"/>
                </a:lnTo>
                <a:lnTo>
                  <a:pt x="1503601" y="287985"/>
                </a:lnTo>
                <a:lnTo>
                  <a:pt x="1499027" y="239856"/>
                </a:lnTo>
                <a:lnTo>
                  <a:pt x="1492886" y="191732"/>
                </a:lnTo>
                <a:lnTo>
                  <a:pt x="1485167" y="143650"/>
                </a:lnTo>
                <a:lnTo>
                  <a:pt x="1475857" y="95644"/>
                </a:lnTo>
                <a:lnTo>
                  <a:pt x="1464946" y="47749"/>
                </a:lnTo>
                <a:lnTo>
                  <a:pt x="1452422" y="0"/>
                </a:lnTo>
                <a:close/>
              </a:path>
            </a:pathLst>
          </a:custGeom>
          <a:solidFill>
            <a:srgbClr val="E2AA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3338673" y="3820519"/>
            <a:ext cx="1508125" cy="1593850"/>
          </a:xfrm>
          <a:custGeom>
            <a:avLst/>
            <a:gdLst/>
            <a:ahLst/>
            <a:cxnLst/>
            <a:rect l="l" t="t" r="r" b="b"/>
            <a:pathLst>
              <a:path w="1508125" h="1593850">
                <a:moveTo>
                  <a:pt x="1452422" y="0"/>
                </a:moveTo>
                <a:lnTo>
                  <a:pt x="1464946" y="47749"/>
                </a:lnTo>
                <a:lnTo>
                  <a:pt x="1475857" y="95644"/>
                </a:lnTo>
                <a:lnTo>
                  <a:pt x="1485167" y="143650"/>
                </a:lnTo>
                <a:lnTo>
                  <a:pt x="1492886" y="191732"/>
                </a:lnTo>
                <a:lnTo>
                  <a:pt x="1499027" y="239856"/>
                </a:lnTo>
                <a:lnTo>
                  <a:pt x="1503601" y="287985"/>
                </a:lnTo>
                <a:lnTo>
                  <a:pt x="1506619" y="336087"/>
                </a:lnTo>
                <a:lnTo>
                  <a:pt x="1508093" y="384125"/>
                </a:lnTo>
                <a:lnTo>
                  <a:pt x="1508033" y="432065"/>
                </a:lnTo>
                <a:lnTo>
                  <a:pt x="1506453" y="479873"/>
                </a:lnTo>
                <a:lnTo>
                  <a:pt x="1503361" y="527513"/>
                </a:lnTo>
                <a:lnTo>
                  <a:pt x="1498771" y="574951"/>
                </a:lnTo>
                <a:lnTo>
                  <a:pt x="1492694" y="622152"/>
                </a:lnTo>
                <a:lnTo>
                  <a:pt x="1485141" y="669082"/>
                </a:lnTo>
                <a:lnTo>
                  <a:pt x="1476123" y="715704"/>
                </a:lnTo>
                <a:lnTo>
                  <a:pt x="1465652" y="761985"/>
                </a:lnTo>
                <a:lnTo>
                  <a:pt x="1453739" y="807890"/>
                </a:lnTo>
                <a:lnTo>
                  <a:pt x="1440396" y="853384"/>
                </a:lnTo>
                <a:lnTo>
                  <a:pt x="1425634" y="898432"/>
                </a:lnTo>
                <a:lnTo>
                  <a:pt x="1409464" y="943000"/>
                </a:lnTo>
                <a:lnTo>
                  <a:pt x="1391898" y="987052"/>
                </a:lnTo>
                <a:lnTo>
                  <a:pt x="1372947" y="1030554"/>
                </a:lnTo>
                <a:lnTo>
                  <a:pt x="1352623" y="1073472"/>
                </a:lnTo>
                <a:lnTo>
                  <a:pt x="1330936" y="1115769"/>
                </a:lnTo>
                <a:lnTo>
                  <a:pt x="1307900" y="1157412"/>
                </a:lnTo>
                <a:lnTo>
                  <a:pt x="1283524" y="1198366"/>
                </a:lnTo>
                <a:lnTo>
                  <a:pt x="1257820" y="1238596"/>
                </a:lnTo>
                <a:lnTo>
                  <a:pt x="1230800" y="1278067"/>
                </a:lnTo>
                <a:lnTo>
                  <a:pt x="1202475" y="1316744"/>
                </a:lnTo>
                <a:lnTo>
                  <a:pt x="1172856" y="1354593"/>
                </a:lnTo>
                <a:lnTo>
                  <a:pt x="1141955" y="1391579"/>
                </a:lnTo>
                <a:lnTo>
                  <a:pt x="1109783" y="1427667"/>
                </a:lnTo>
                <a:lnTo>
                  <a:pt x="1076352" y="1462821"/>
                </a:lnTo>
                <a:lnTo>
                  <a:pt x="1041673" y="1497009"/>
                </a:lnTo>
                <a:lnTo>
                  <a:pt x="1005757" y="1530194"/>
                </a:lnTo>
                <a:lnTo>
                  <a:pt x="968616" y="1562342"/>
                </a:lnTo>
                <a:lnTo>
                  <a:pt x="930262" y="1593418"/>
                </a:lnTo>
                <a:lnTo>
                  <a:pt x="0" y="406311"/>
                </a:lnTo>
                <a:lnTo>
                  <a:pt x="1452422" y="0"/>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1830421" y="2718643"/>
            <a:ext cx="2439035" cy="3016885"/>
          </a:xfrm>
          <a:custGeom>
            <a:avLst/>
            <a:gdLst/>
            <a:ahLst/>
            <a:cxnLst/>
            <a:rect l="l" t="t" r="r" b="b"/>
            <a:pathLst>
              <a:path w="2439035" h="3016885">
                <a:moveTo>
                  <a:pt x="1508244" y="0"/>
                </a:moveTo>
                <a:lnTo>
                  <a:pt x="1457735" y="845"/>
                </a:lnTo>
                <a:lnTo>
                  <a:pt x="1407410" y="3373"/>
                </a:lnTo>
                <a:lnTo>
                  <a:pt x="1357309" y="7569"/>
                </a:lnTo>
                <a:lnTo>
                  <a:pt x="1307472" y="13420"/>
                </a:lnTo>
                <a:lnTo>
                  <a:pt x="1257938" y="20913"/>
                </a:lnTo>
                <a:lnTo>
                  <a:pt x="1208746" y="30034"/>
                </a:lnTo>
                <a:lnTo>
                  <a:pt x="1159936" y="40769"/>
                </a:lnTo>
                <a:lnTo>
                  <a:pt x="1111546" y="53105"/>
                </a:lnTo>
                <a:lnTo>
                  <a:pt x="1063615" y="67028"/>
                </a:lnTo>
                <a:lnTo>
                  <a:pt x="1016185" y="82526"/>
                </a:lnTo>
                <a:lnTo>
                  <a:pt x="969292" y="99583"/>
                </a:lnTo>
                <a:lnTo>
                  <a:pt x="922977" y="118188"/>
                </a:lnTo>
                <a:lnTo>
                  <a:pt x="877279" y="138325"/>
                </a:lnTo>
                <a:lnTo>
                  <a:pt x="832238" y="159982"/>
                </a:lnTo>
                <a:lnTo>
                  <a:pt x="787892" y="183146"/>
                </a:lnTo>
                <a:lnTo>
                  <a:pt x="744281" y="207802"/>
                </a:lnTo>
                <a:lnTo>
                  <a:pt x="701444" y="233937"/>
                </a:lnTo>
                <a:lnTo>
                  <a:pt x="659420" y="261537"/>
                </a:lnTo>
                <a:lnTo>
                  <a:pt x="618249" y="290590"/>
                </a:lnTo>
                <a:lnTo>
                  <a:pt x="577969" y="321081"/>
                </a:lnTo>
                <a:lnTo>
                  <a:pt x="540746" y="351198"/>
                </a:lnTo>
                <a:lnTo>
                  <a:pt x="504726" y="382247"/>
                </a:lnTo>
                <a:lnTo>
                  <a:pt x="469913" y="414198"/>
                </a:lnTo>
                <a:lnTo>
                  <a:pt x="436311" y="447020"/>
                </a:lnTo>
                <a:lnTo>
                  <a:pt x="403924" y="480681"/>
                </a:lnTo>
                <a:lnTo>
                  <a:pt x="372755" y="515150"/>
                </a:lnTo>
                <a:lnTo>
                  <a:pt x="342808" y="550397"/>
                </a:lnTo>
                <a:lnTo>
                  <a:pt x="314087" y="586390"/>
                </a:lnTo>
                <a:lnTo>
                  <a:pt x="286596" y="623099"/>
                </a:lnTo>
                <a:lnTo>
                  <a:pt x="260338" y="660493"/>
                </a:lnTo>
                <a:lnTo>
                  <a:pt x="235317" y="698540"/>
                </a:lnTo>
                <a:lnTo>
                  <a:pt x="211538" y="737209"/>
                </a:lnTo>
                <a:lnTo>
                  <a:pt x="189003" y="776470"/>
                </a:lnTo>
                <a:lnTo>
                  <a:pt x="167717" y="816291"/>
                </a:lnTo>
                <a:lnTo>
                  <a:pt x="147682" y="856641"/>
                </a:lnTo>
                <a:lnTo>
                  <a:pt x="128904" y="897491"/>
                </a:lnTo>
                <a:lnTo>
                  <a:pt x="111386" y="938807"/>
                </a:lnTo>
                <a:lnTo>
                  <a:pt x="95131" y="980560"/>
                </a:lnTo>
                <a:lnTo>
                  <a:pt x="80144" y="1022718"/>
                </a:lnTo>
                <a:lnTo>
                  <a:pt x="66427" y="1065251"/>
                </a:lnTo>
                <a:lnTo>
                  <a:pt x="53986" y="1108128"/>
                </a:lnTo>
                <a:lnTo>
                  <a:pt x="42823" y="1151316"/>
                </a:lnTo>
                <a:lnTo>
                  <a:pt x="32942" y="1194786"/>
                </a:lnTo>
                <a:lnTo>
                  <a:pt x="24348" y="1238507"/>
                </a:lnTo>
                <a:lnTo>
                  <a:pt x="17043" y="1282447"/>
                </a:lnTo>
                <a:lnTo>
                  <a:pt x="11032" y="1326575"/>
                </a:lnTo>
                <a:lnTo>
                  <a:pt x="6318" y="1370860"/>
                </a:lnTo>
                <a:lnTo>
                  <a:pt x="2906" y="1415272"/>
                </a:lnTo>
                <a:lnTo>
                  <a:pt x="798" y="1459780"/>
                </a:lnTo>
                <a:lnTo>
                  <a:pt x="0" y="1504352"/>
                </a:lnTo>
                <a:lnTo>
                  <a:pt x="513" y="1548957"/>
                </a:lnTo>
                <a:lnTo>
                  <a:pt x="2343" y="1593564"/>
                </a:lnTo>
                <a:lnTo>
                  <a:pt x="5493" y="1638143"/>
                </a:lnTo>
                <a:lnTo>
                  <a:pt x="9966" y="1682662"/>
                </a:lnTo>
                <a:lnTo>
                  <a:pt x="15767" y="1727091"/>
                </a:lnTo>
                <a:lnTo>
                  <a:pt x="22900" y="1771398"/>
                </a:lnTo>
                <a:lnTo>
                  <a:pt x="31367" y="1815552"/>
                </a:lnTo>
                <a:lnTo>
                  <a:pt x="41173" y="1859523"/>
                </a:lnTo>
                <a:lnTo>
                  <a:pt x="52322" y="1903279"/>
                </a:lnTo>
                <a:lnTo>
                  <a:pt x="64817" y="1946789"/>
                </a:lnTo>
                <a:lnTo>
                  <a:pt x="78662" y="1990022"/>
                </a:lnTo>
                <a:lnTo>
                  <a:pt x="93860" y="2032948"/>
                </a:lnTo>
                <a:lnTo>
                  <a:pt x="110417" y="2075535"/>
                </a:lnTo>
                <a:lnTo>
                  <a:pt x="128335" y="2117753"/>
                </a:lnTo>
                <a:lnTo>
                  <a:pt x="147618" y="2159570"/>
                </a:lnTo>
                <a:lnTo>
                  <a:pt x="168269" y="2200955"/>
                </a:lnTo>
                <a:lnTo>
                  <a:pt x="190294" y="2241877"/>
                </a:lnTo>
                <a:lnTo>
                  <a:pt x="213695" y="2282306"/>
                </a:lnTo>
                <a:lnTo>
                  <a:pt x="238476" y="2322210"/>
                </a:lnTo>
                <a:lnTo>
                  <a:pt x="264641" y="2361558"/>
                </a:lnTo>
                <a:lnTo>
                  <a:pt x="292193" y="2400319"/>
                </a:lnTo>
                <a:lnTo>
                  <a:pt x="321137" y="2438463"/>
                </a:lnTo>
                <a:lnTo>
                  <a:pt x="351255" y="2475686"/>
                </a:lnTo>
                <a:lnTo>
                  <a:pt x="382305" y="2511706"/>
                </a:lnTo>
                <a:lnTo>
                  <a:pt x="414257" y="2546519"/>
                </a:lnTo>
                <a:lnTo>
                  <a:pt x="447079" y="2580121"/>
                </a:lnTo>
                <a:lnTo>
                  <a:pt x="480740" y="2612509"/>
                </a:lnTo>
                <a:lnTo>
                  <a:pt x="515210" y="2643678"/>
                </a:lnTo>
                <a:lnTo>
                  <a:pt x="550457" y="2673624"/>
                </a:lnTo>
                <a:lnTo>
                  <a:pt x="586451" y="2702345"/>
                </a:lnTo>
                <a:lnTo>
                  <a:pt x="623160" y="2729837"/>
                </a:lnTo>
                <a:lnTo>
                  <a:pt x="660554" y="2756094"/>
                </a:lnTo>
                <a:lnTo>
                  <a:pt x="698601" y="2781115"/>
                </a:lnTo>
                <a:lnTo>
                  <a:pt x="737270" y="2804895"/>
                </a:lnTo>
                <a:lnTo>
                  <a:pt x="776531" y="2827429"/>
                </a:lnTo>
                <a:lnTo>
                  <a:pt x="816353" y="2848716"/>
                </a:lnTo>
                <a:lnTo>
                  <a:pt x="856703" y="2868750"/>
                </a:lnTo>
                <a:lnTo>
                  <a:pt x="897553" y="2887528"/>
                </a:lnTo>
                <a:lnTo>
                  <a:pt x="938869" y="2905046"/>
                </a:lnTo>
                <a:lnTo>
                  <a:pt x="980622" y="2921301"/>
                </a:lnTo>
                <a:lnTo>
                  <a:pt x="1022781" y="2936289"/>
                </a:lnTo>
                <a:lnTo>
                  <a:pt x="1065313" y="2950005"/>
                </a:lnTo>
                <a:lnTo>
                  <a:pt x="1108189" y="2962447"/>
                </a:lnTo>
                <a:lnTo>
                  <a:pt x="1151378" y="2973610"/>
                </a:lnTo>
                <a:lnTo>
                  <a:pt x="1194848" y="2983490"/>
                </a:lnTo>
                <a:lnTo>
                  <a:pt x="1238568" y="2992085"/>
                </a:lnTo>
                <a:lnTo>
                  <a:pt x="1282508" y="2999390"/>
                </a:lnTo>
                <a:lnTo>
                  <a:pt x="1326636" y="3005401"/>
                </a:lnTo>
                <a:lnTo>
                  <a:pt x="1370921" y="3010114"/>
                </a:lnTo>
                <a:lnTo>
                  <a:pt x="1415333" y="3013527"/>
                </a:lnTo>
                <a:lnTo>
                  <a:pt x="1459841" y="3015634"/>
                </a:lnTo>
                <a:lnTo>
                  <a:pt x="1504412" y="3016433"/>
                </a:lnTo>
                <a:lnTo>
                  <a:pt x="1549017" y="3015919"/>
                </a:lnTo>
                <a:lnTo>
                  <a:pt x="1593624" y="3014090"/>
                </a:lnTo>
                <a:lnTo>
                  <a:pt x="1638203" y="3010940"/>
                </a:lnTo>
                <a:lnTo>
                  <a:pt x="1682722" y="3006466"/>
                </a:lnTo>
                <a:lnTo>
                  <a:pt x="1727150" y="3000665"/>
                </a:lnTo>
                <a:lnTo>
                  <a:pt x="1771457" y="2993533"/>
                </a:lnTo>
                <a:lnTo>
                  <a:pt x="1815611" y="2985066"/>
                </a:lnTo>
                <a:lnTo>
                  <a:pt x="1859581" y="2975259"/>
                </a:lnTo>
                <a:lnTo>
                  <a:pt x="1903337" y="2964111"/>
                </a:lnTo>
                <a:lnTo>
                  <a:pt x="1946847" y="2951616"/>
                </a:lnTo>
                <a:lnTo>
                  <a:pt x="1990080" y="2937771"/>
                </a:lnTo>
                <a:lnTo>
                  <a:pt x="2033006" y="2922572"/>
                </a:lnTo>
                <a:lnTo>
                  <a:pt x="2075593" y="2906016"/>
                </a:lnTo>
                <a:lnTo>
                  <a:pt x="2117810" y="2888098"/>
                </a:lnTo>
                <a:lnTo>
                  <a:pt x="2159627" y="2868815"/>
                </a:lnTo>
                <a:lnTo>
                  <a:pt x="2201012" y="2848163"/>
                </a:lnTo>
                <a:lnTo>
                  <a:pt x="2241934" y="2826139"/>
                </a:lnTo>
                <a:lnTo>
                  <a:pt x="2282362" y="2802738"/>
                </a:lnTo>
                <a:lnTo>
                  <a:pt x="2322266" y="2777957"/>
                </a:lnTo>
                <a:lnTo>
                  <a:pt x="2361614" y="2751792"/>
                </a:lnTo>
                <a:lnTo>
                  <a:pt x="2400376" y="2724239"/>
                </a:lnTo>
                <a:lnTo>
                  <a:pt x="2438519" y="2695295"/>
                </a:lnTo>
                <a:lnTo>
                  <a:pt x="1508244" y="1508188"/>
                </a:lnTo>
                <a:lnTo>
                  <a:pt x="1508244" y="0"/>
                </a:lnTo>
                <a:close/>
              </a:path>
            </a:pathLst>
          </a:custGeom>
          <a:solidFill>
            <a:srgbClr val="C09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1830421" y="2718643"/>
            <a:ext cx="2439035" cy="3016885"/>
          </a:xfrm>
          <a:custGeom>
            <a:avLst/>
            <a:gdLst/>
            <a:ahLst/>
            <a:cxnLst/>
            <a:rect l="l" t="t" r="r" b="b"/>
            <a:pathLst>
              <a:path w="2439035" h="3016885">
                <a:moveTo>
                  <a:pt x="2438519" y="2695295"/>
                </a:moveTo>
                <a:lnTo>
                  <a:pt x="2400376" y="2724239"/>
                </a:lnTo>
                <a:lnTo>
                  <a:pt x="2361614" y="2751792"/>
                </a:lnTo>
                <a:lnTo>
                  <a:pt x="2322266" y="2777957"/>
                </a:lnTo>
                <a:lnTo>
                  <a:pt x="2282362" y="2802738"/>
                </a:lnTo>
                <a:lnTo>
                  <a:pt x="2241934" y="2826139"/>
                </a:lnTo>
                <a:lnTo>
                  <a:pt x="2201012" y="2848163"/>
                </a:lnTo>
                <a:lnTo>
                  <a:pt x="2159627" y="2868815"/>
                </a:lnTo>
                <a:lnTo>
                  <a:pt x="2117810" y="2888098"/>
                </a:lnTo>
                <a:lnTo>
                  <a:pt x="2075593" y="2906016"/>
                </a:lnTo>
                <a:lnTo>
                  <a:pt x="2033006" y="2922572"/>
                </a:lnTo>
                <a:lnTo>
                  <a:pt x="1990080" y="2937771"/>
                </a:lnTo>
                <a:lnTo>
                  <a:pt x="1946847" y="2951616"/>
                </a:lnTo>
                <a:lnTo>
                  <a:pt x="1903337" y="2964111"/>
                </a:lnTo>
                <a:lnTo>
                  <a:pt x="1859581" y="2975259"/>
                </a:lnTo>
                <a:lnTo>
                  <a:pt x="1815611" y="2985066"/>
                </a:lnTo>
                <a:lnTo>
                  <a:pt x="1771457" y="2993533"/>
                </a:lnTo>
                <a:lnTo>
                  <a:pt x="1727150" y="3000665"/>
                </a:lnTo>
                <a:lnTo>
                  <a:pt x="1682722" y="3006466"/>
                </a:lnTo>
                <a:lnTo>
                  <a:pt x="1638203" y="3010940"/>
                </a:lnTo>
                <a:lnTo>
                  <a:pt x="1593624" y="3014090"/>
                </a:lnTo>
                <a:lnTo>
                  <a:pt x="1549017" y="3015919"/>
                </a:lnTo>
                <a:lnTo>
                  <a:pt x="1504412" y="3016433"/>
                </a:lnTo>
                <a:lnTo>
                  <a:pt x="1459841" y="3015634"/>
                </a:lnTo>
                <a:lnTo>
                  <a:pt x="1415333" y="3013527"/>
                </a:lnTo>
                <a:lnTo>
                  <a:pt x="1370921" y="3010114"/>
                </a:lnTo>
                <a:lnTo>
                  <a:pt x="1326636" y="3005401"/>
                </a:lnTo>
                <a:lnTo>
                  <a:pt x="1282508" y="2999390"/>
                </a:lnTo>
                <a:lnTo>
                  <a:pt x="1238568" y="2992085"/>
                </a:lnTo>
                <a:lnTo>
                  <a:pt x="1194848" y="2983490"/>
                </a:lnTo>
                <a:lnTo>
                  <a:pt x="1151378" y="2973610"/>
                </a:lnTo>
                <a:lnTo>
                  <a:pt x="1108189" y="2962447"/>
                </a:lnTo>
                <a:lnTo>
                  <a:pt x="1065313" y="2950005"/>
                </a:lnTo>
                <a:lnTo>
                  <a:pt x="1022781" y="2936289"/>
                </a:lnTo>
                <a:lnTo>
                  <a:pt x="980622" y="2921301"/>
                </a:lnTo>
                <a:lnTo>
                  <a:pt x="938869" y="2905046"/>
                </a:lnTo>
                <a:lnTo>
                  <a:pt x="897553" y="2887528"/>
                </a:lnTo>
                <a:lnTo>
                  <a:pt x="856703" y="2868750"/>
                </a:lnTo>
                <a:lnTo>
                  <a:pt x="816353" y="2848716"/>
                </a:lnTo>
                <a:lnTo>
                  <a:pt x="776531" y="2827429"/>
                </a:lnTo>
                <a:lnTo>
                  <a:pt x="737270" y="2804895"/>
                </a:lnTo>
                <a:lnTo>
                  <a:pt x="698601" y="2781115"/>
                </a:lnTo>
                <a:lnTo>
                  <a:pt x="660554" y="2756094"/>
                </a:lnTo>
                <a:lnTo>
                  <a:pt x="623160" y="2729837"/>
                </a:lnTo>
                <a:lnTo>
                  <a:pt x="586451" y="2702345"/>
                </a:lnTo>
                <a:lnTo>
                  <a:pt x="550457" y="2673624"/>
                </a:lnTo>
                <a:lnTo>
                  <a:pt x="515210" y="2643678"/>
                </a:lnTo>
                <a:lnTo>
                  <a:pt x="480740" y="2612509"/>
                </a:lnTo>
                <a:lnTo>
                  <a:pt x="447079" y="2580121"/>
                </a:lnTo>
                <a:lnTo>
                  <a:pt x="414257" y="2546519"/>
                </a:lnTo>
                <a:lnTo>
                  <a:pt x="382305" y="2511706"/>
                </a:lnTo>
                <a:lnTo>
                  <a:pt x="351255" y="2475686"/>
                </a:lnTo>
                <a:lnTo>
                  <a:pt x="321137" y="2438463"/>
                </a:lnTo>
                <a:lnTo>
                  <a:pt x="292193" y="2400319"/>
                </a:lnTo>
                <a:lnTo>
                  <a:pt x="264641" y="2361558"/>
                </a:lnTo>
                <a:lnTo>
                  <a:pt x="238476" y="2322210"/>
                </a:lnTo>
                <a:lnTo>
                  <a:pt x="213695" y="2282306"/>
                </a:lnTo>
                <a:lnTo>
                  <a:pt x="190294" y="2241877"/>
                </a:lnTo>
                <a:lnTo>
                  <a:pt x="168269" y="2200955"/>
                </a:lnTo>
                <a:lnTo>
                  <a:pt x="147618" y="2159570"/>
                </a:lnTo>
                <a:lnTo>
                  <a:pt x="128335" y="2117753"/>
                </a:lnTo>
                <a:lnTo>
                  <a:pt x="110417" y="2075535"/>
                </a:lnTo>
                <a:lnTo>
                  <a:pt x="93860" y="2032948"/>
                </a:lnTo>
                <a:lnTo>
                  <a:pt x="78662" y="1990022"/>
                </a:lnTo>
                <a:lnTo>
                  <a:pt x="64817" y="1946789"/>
                </a:lnTo>
                <a:lnTo>
                  <a:pt x="52322" y="1903279"/>
                </a:lnTo>
                <a:lnTo>
                  <a:pt x="41173" y="1859523"/>
                </a:lnTo>
                <a:lnTo>
                  <a:pt x="31367" y="1815552"/>
                </a:lnTo>
                <a:lnTo>
                  <a:pt x="22900" y="1771398"/>
                </a:lnTo>
                <a:lnTo>
                  <a:pt x="15767" y="1727091"/>
                </a:lnTo>
                <a:lnTo>
                  <a:pt x="9966" y="1682662"/>
                </a:lnTo>
                <a:lnTo>
                  <a:pt x="5493" y="1638143"/>
                </a:lnTo>
                <a:lnTo>
                  <a:pt x="2343" y="1593564"/>
                </a:lnTo>
                <a:lnTo>
                  <a:pt x="513" y="1548957"/>
                </a:lnTo>
                <a:lnTo>
                  <a:pt x="0" y="1504352"/>
                </a:lnTo>
                <a:lnTo>
                  <a:pt x="798" y="1459780"/>
                </a:lnTo>
                <a:lnTo>
                  <a:pt x="2906" y="1415272"/>
                </a:lnTo>
                <a:lnTo>
                  <a:pt x="6318" y="1370860"/>
                </a:lnTo>
                <a:lnTo>
                  <a:pt x="11032" y="1326575"/>
                </a:lnTo>
                <a:lnTo>
                  <a:pt x="17043" y="1282447"/>
                </a:lnTo>
                <a:lnTo>
                  <a:pt x="24348" y="1238507"/>
                </a:lnTo>
                <a:lnTo>
                  <a:pt x="32942" y="1194786"/>
                </a:lnTo>
                <a:lnTo>
                  <a:pt x="42823" y="1151316"/>
                </a:lnTo>
                <a:lnTo>
                  <a:pt x="53986" y="1108128"/>
                </a:lnTo>
                <a:lnTo>
                  <a:pt x="66427" y="1065251"/>
                </a:lnTo>
                <a:lnTo>
                  <a:pt x="80144" y="1022718"/>
                </a:lnTo>
                <a:lnTo>
                  <a:pt x="95131" y="980560"/>
                </a:lnTo>
                <a:lnTo>
                  <a:pt x="111386" y="938807"/>
                </a:lnTo>
                <a:lnTo>
                  <a:pt x="128904" y="897491"/>
                </a:lnTo>
                <a:lnTo>
                  <a:pt x="147682" y="856641"/>
                </a:lnTo>
                <a:lnTo>
                  <a:pt x="167717" y="816291"/>
                </a:lnTo>
                <a:lnTo>
                  <a:pt x="189003" y="776470"/>
                </a:lnTo>
                <a:lnTo>
                  <a:pt x="211538" y="737209"/>
                </a:lnTo>
                <a:lnTo>
                  <a:pt x="235317" y="698540"/>
                </a:lnTo>
                <a:lnTo>
                  <a:pt x="260338" y="660493"/>
                </a:lnTo>
                <a:lnTo>
                  <a:pt x="286596" y="623099"/>
                </a:lnTo>
                <a:lnTo>
                  <a:pt x="314087" y="586390"/>
                </a:lnTo>
                <a:lnTo>
                  <a:pt x="342808" y="550397"/>
                </a:lnTo>
                <a:lnTo>
                  <a:pt x="372755" y="515150"/>
                </a:lnTo>
                <a:lnTo>
                  <a:pt x="403924" y="480681"/>
                </a:lnTo>
                <a:lnTo>
                  <a:pt x="436311" y="447020"/>
                </a:lnTo>
                <a:lnTo>
                  <a:pt x="469913" y="414198"/>
                </a:lnTo>
                <a:lnTo>
                  <a:pt x="504726" y="382247"/>
                </a:lnTo>
                <a:lnTo>
                  <a:pt x="540746" y="351198"/>
                </a:lnTo>
                <a:lnTo>
                  <a:pt x="577969" y="321081"/>
                </a:lnTo>
                <a:lnTo>
                  <a:pt x="618249" y="290590"/>
                </a:lnTo>
                <a:lnTo>
                  <a:pt x="659420" y="261537"/>
                </a:lnTo>
                <a:lnTo>
                  <a:pt x="701444" y="233937"/>
                </a:lnTo>
                <a:lnTo>
                  <a:pt x="744281" y="207802"/>
                </a:lnTo>
                <a:lnTo>
                  <a:pt x="787892" y="183146"/>
                </a:lnTo>
                <a:lnTo>
                  <a:pt x="832238" y="159982"/>
                </a:lnTo>
                <a:lnTo>
                  <a:pt x="877279" y="138325"/>
                </a:lnTo>
                <a:lnTo>
                  <a:pt x="922977" y="118188"/>
                </a:lnTo>
                <a:lnTo>
                  <a:pt x="969292" y="99583"/>
                </a:lnTo>
                <a:lnTo>
                  <a:pt x="1016185" y="82526"/>
                </a:lnTo>
                <a:lnTo>
                  <a:pt x="1063615" y="67028"/>
                </a:lnTo>
                <a:lnTo>
                  <a:pt x="1111546" y="53105"/>
                </a:lnTo>
                <a:lnTo>
                  <a:pt x="1159936" y="40769"/>
                </a:lnTo>
                <a:lnTo>
                  <a:pt x="1208746" y="30034"/>
                </a:lnTo>
                <a:lnTo>
                  <a:pt x="1257938" y="20913"/>
                </a:lnTo>
                <a:lnTo>
                  <a:pt x="1307472" y="13420"/>
                </a:lnTo>
                <a:lnTo>
                  <a:pt x="1357309" y="7569"/>
                </a:lnTo>
                <a:lnTo>
                  <a:pt x="1407410" y="3373"/>
                </a:lnTo>
                <a:lnTo>
                  <a:pt x="1457735" y="845"/>
                </a:lnTo>
                <a:lnTo>
                  <a:pt x="1508244" y="0"/>
                </a:lnTo>
                <a:lnTo>
                  <a:pt x="1508244" y="1508188"/>
                </a:lnTo>
                <a:lnTo>
                  <a:pt x="2438519" y="2695295"/>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txBox="1"/>
          <p:nvPr/>
        </p:nvSpPr>
        <p:spPr>
          <a:xfrm>
            <a:off x="3426622" y="2796486"/>
            <a:ext cx="30861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0" normalizeH="0" baseline="0" noProof="0" dirty="0">
                <a:ln>
                  <a:noFill/>
                </a:ln>
                <a:solidFill>
                  <a:prstClr val="black"/>
                </a:solidFill>
                <a:effectLst/>
                <a:uLnTx/>
                <a:uFillTx/>
                <a:latin typeface="Calibri"/>
                <a:ea typeface="+mn-ea"/>
                <a:cs typeface="Calibri"/>
              </a:rPr>
              <a:t>6%</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1" name="object 11"/>
          <p:cNvSpPr txBox="1"/>
          <p:nvPr/>
        </p:nvSpPr>
        <p:spPr>
          <a:xfrm>
            <a:off x="3845874" y="3406162"/>
            <a:ext cx="71691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0" normalizeH="0" baseline="0" noProof="0" dirty="0">
                <a:ln>
                  <a:noFill/>
                </a:ln>
                <a:solidFill>
                  <a:prstClr val="black"/>
                </a:solidFill>
                <a:effectLst/>
                <a:uLnTx/>
                <a:uFillTx/>
                <a:latin typeface="Calibri"/>
                <a:ea typeface="+mn-ea"/>
                <a:cs typeface="Calibri"/>
              </a:rPr>
              <a:t>14.40%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2" name="object 12"/>
          <p:cNvSpPr txBox="1"/>
          <p:nvPr/>
        </p:nvSpPr>
        <p:spPr>
          <a:xfrm>
            <a:off x="1950323" y="4434862"/>
            <a:ext cx="71691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0" normalizeH="0" baseline="0" noProof="0" dirty="0">
                <a:ln>
                  <a:noFill/>
                </a:ln>
                <a:solidFill>
                  <a:srgbClr val="FFFFFF"/>
                </a:solidFill>
                <a:effectLst/>
                <a:uLnTx/>
                <a:uFillTx/>
                <a:latin typeface="Calibri"/>
                <a:ea typeface="+mn-ea"/>
                <a:cs typeface="Calibri"/>
              </a:rPr>
              <a:t>60.70%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3" name="object 13"/>
          <p:cNvSpPr/>
          <p:nvPr/>
        </p:nvSpPr>
        <p:spPr>
          <a:xfrm>
            <a:off x="9156110" y="2718640"/>
            <a:ext cx="95885" cy="1508760"/>
          </a:xfrm>
          <a:custGeom>
            <a:avLst/>
            <a:gdLst/>
            <a:ahLst/>
            <a:cxnLst/>
            <a:rect l="l" t="t" r="r" b="b"/>
            <a:pathLst>
              <a:path w="95884" h="1508760">
                <a:moveTo>
                  <a:pt x="0" y="0"/>
                </a:moveTo>
                <a:lnTo>
                  <a:pt x="0" y="1508188"/>
                </a:lnTo>
                <a:lnTo>
                  <a:pt x="95656" y="3035"/>
                </a:lnTo>
                <a:lnTo>
                  <a:pt x="71760" y="1709"/>
                </a:lnTo>
                <a:lnTo>
                  <a:pt x="47852" y="760"/>
                </a:lnTo>
                <a:lnTo>
                  <a:pt x="23931" y="190"/>
                </a:lnTo>
                <a:lnTo>
                  <a:pt x="0" y="0"/>
                </a:lnTo>
                <a:close/>
              </a:path>
            </a:pathLst>
          </a:custGeom>
          <a:solidFill>
            <a:srgbClr val="F4B18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9156108" y="2721676"/>
            <a:ext cx="733425" cy="1505585"/>
          </a:xfrm>
          <a:custGeom>
            <a:avLst/>
            <a:gdLst/>
            <a:ahLst/>
            <a:cxnLst/>
            <a:rect l="l" t="t" r="r" b="b"/>
            <a:pathLst>
              <a:path w="733425" h="1505585">
                <a:moveTo>
                  <a:pt x="95656" y="0"/>
                </a:moveTo>
                <a:lnTo>
                  <a:pt x="0" y="1505153"/>
                </a:lnTo>
                <a:lnTo>
                  <a:pt x="733272" y="187223"/>
                </a:lnTo>
                <a:lnTo>
                  <a:pt x="687667" y="162862"/>
                </a:lnTo>
                <a:lnTo>
                  <a:pt x="641329" y="140114"/>
                </a:lnTo>
                <a:lnTo>
                  <a:pt x="594301" y="118992"/>
                </a:lnTo>
                <a:lnTo>
                  <a:pt x="546628" y="99509"/>
                </a:lnTo>
                <a:lnTo>
                  <a:pt x="498352" y="81678"/>
                </a:lnTo>
                <a:lnTo>
                  <a:pt x="449517" y="65510"/>
                </a:lnTo>
                <a:lnTo>
                  <a:pt x="400166" y="51019"/>
                </a:lnTo>
                <a:lnTo>
                  <a:pt x="350343" y="38218"/>
                </a:lnTo>
                <a:lnTo>
                  <a:pt x="300090" y="27119"/>
                </a:lnTo>
                <a:lnTo>
                  <a:pt x="249452" y="17735"/>
                </a:lnTo>
                <a:lnTo>
                  <a:pt x="198471" y="10079"/>
                </a:lnTo>
                <a:lnTo>
                  <a:pt x="147191" y="4163"/>
                </a:lnTo>
                <a:lnTo>
                  <a:pt x="95656" y="0"/>
                </a:lnTo>
                <a:close/>
              </a:path>
            </a:pathLst>
          </a:custGeom>
          <a:solidFill>
            <a:srgbClr val="D26E2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9156114" y="2908899"/>
            <a:ext cx="1506855" cy="1318260"/>
          </a:xfrm>
          <a:custGeom>
            <a:avLst/>
            <a:gdLst/>
            <a:ahLst/>
            <a:cxnLst/>
            <a:rect l="l" t="t" r="r" b="b"/>
            <a:pathLst>
              <a:path w="1506854" h="1318260">
                <a:moveTo>
                  <a:pt x="733272" y="0"/>
                </a:moveTo>
                <a:lnTo>
                  <a:pt x="0" y="1317929"/>
                </a:lnTo>
                <a:lnTo>
                  <a:pt x="1506474" y="1246162"/>
                </a:lnTo>
                <a:lnTo>
                  <a:pt x="1503239" y="1195887"/>
                </a:lnTo>
                <a:lnTo>
                  <a:pt x="1498354" y="1145958"/>
                </a:lnTo>
                <a:lnTo>
                  <a:pt x="1491841" y="1096407"/>
                </a:lnTo>
                <a:lnTo>
                  <a:pt x="1483720" y="1047269"/>
                </a:lnTo>
                <a:lnTo>
                  <a:pt x="1474012" y="998578"/>
                </a:lnTo>
                <a:lnTo>
                  <a:pt x="1462738" y="950367"/>
                </a:lnTo>
                <a:lnTo>
                  <a:pt x="1449919" y="902670"/>
                </a:lnTo>
                <a:lnTo>
                  <a:pt x="1435576" y="855520"/>
                </a:lnTo>
                <a:lnTo>
                  <a:pt x="1419730" y="808952"/>
                </a:lnTo>
                <a:lnTo>
                  <a:pt x="1402401" y="763000"/>
                </a:lnTo>
                <a:lnTo>
                  <a:pt x="1383612" y="717697"/>
                </a:lnTo>
                <a:lnTo>
                  <a:pt x="1363383" y="673077"/>
                </a:lnTo>
                <a:lnTo>
                  <a:pt x="1341734" y="629174"/>
                </a:lnTo>
                <a:lnTo>
                  <a:pt x="1318687" y="586021"/>
                </a:lnTo>
                <a:lnTo>
                  <a:pt x="1294263" y="543652"/>
                </a:lnTo>
                <a:lnTo>
                  <a:pt x="1268482" y="502102"/>
                </a:lnTo>
                <a:lnTo>
                  <a:pt x="1241366" y="461404"/>
                </a:lnTo>
                <a:lnTo>
                  <a:pt x="1212936" y="421591"/>
                </a:lnTo>
                <a:lnTo>
                  <a:pt x="1183212" y="382698"/>
                </a:lnTo>
                <a:lnTo>
                  <a:pt x="1152216" y="344758"/>
                </a:lnTo>
                <a:lnTo>
                  <a:pt x="1119969" y="307805"/>
                </a:lnTo>
                <a:lnTo>
                  <a:pt x="1086490" y="271873"/>
                </a:lnTo>
                <a:lnTo>
                  <a:pt x="1051803" y="236996"/>
                </a:lnTo>
                <a:lnTo>
                  <a:pt x="1015926" y="203207"/>
                </a:lnTo>
                <a:lnTo>
                  <a:pt x="978882" y="170540"/>
                </a:lnTo>
                <a:lnTo>
                  <a:pt x="940692" y="139030"/>
                </a:lnTo>
                <a:lnTo>
                  <a:pt x="901375" y="108709"/>
                </a:lnTo>
                <a:lnTo>
                  <a:pt x="860954" y="79612"/>
                </a:lnTo>
                <a:lnTo>
                  <a:pt x="819449" y="51772"/>
                </a:lnTo>
                <a:lnTo>
                  <a:pt x="776882" y="25223"/>
                </a:lnTo>
                <a:lnTo>
                  <a:pt x="733272"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9156114" y="2908899"/>
            <a:ext cx="1506855" cy="1318260"/>
          </a:xfrm>
          <a:custGeom>
            <a:avLst/>
            <a:gdLst/>
            <a:ahLst/>
            <a:cxnLst/>
            <a:rect l="l" t="t" r="r" b="b"/>
            <a:pathLst>
              <a:path w="1506854" h="1318260">
                <a:moveTo>
                  <a:pt x="733272" y="0"/>
                </a:moveTo>
                <a:lnTo>
                  <a:pt x="776882" y="25223"/>
                </a:lnTo>
                <a:lnTo>
                  <a:pt x="819449" y="51772"/>
                </a:lnTo>
                <a:lnTo>
                  <a:pt x="860954" y="79612"/>
                </a:lnTo>
                <a:lnTo>
                  <a:pt x="901375" y="108709"/>
                </a:lnTo>
                <a:lnTo>
                  <a:pt x="940692" y="139030"/>
                </a:lnTo>
                <a:lnTo>
                  <a:pt x="978882" y="170540"/>
                </a:lnTo>
                <a:lnTo>
                  <a:pt x="1015926" y="203207"/>
                </a:lnTo>
                <a:lnTo>
                  <a:pt x="1051803" y="236996"/>
                </a:lnTo>
                <a:lnTo>
                  <a:pt x="1086490" y="271873"/>
                </a:lnTo>
                <a:lnTo>
                  <a:pt x="1119969" y="307805"/>
                </a:lnTo>
                <a:lnTo>
                  <a:pt x="1152216" y="344758"/>
                </a:lnTo>
                <a:lnTo>
                  <a:pt x="1183212" y="382698"/>
                </a:lnTo>
                <a:lnTo>
                  <a:pt x="1212936" y="421591"/>
                </a:lnTo>
                <a:lnTo>
                  <a:pt x="1241366" y="461404"/>
                </a:lnTo>
                <a:lnTo>
                  <a:pt x="1268482" y="502102"/>
                </a:lnTo>
                <a:lnTo>
                  <a:pt x="1294263" y="543652"/>
                </a:lnTo>
                <a:lnTo>
                  <a:pt x="1318687" y="586021"/>
                </a:lnTo>
                <a:lnTo>
                  <a:pt x="1341734" y="629174"/>
                </a:lnTo>
                <a:lnTo>
                  <a:pt x="1363383" y="673077"/>
                </a:lnTo>
                <a:lnTo>
                  <a:pt x="1383612" y="717697"/>
                </a:lnTo>
                <a:lnTo>
                  <a:pt x="1402401" y="763000"/>
                </a:lnTo>
                <a:lnTo>
                  <a:pt x="1419730" y="808952"/>
                </a:lnTo>
                <a:lnTo>
                  <a:pt x="1435576" y="855520"/>
                </a:lnTo>
                <a:lnTo>
                  <a:pt x="1449919" y="902670"/>
                </a:lnTo>
                <a:lnTo>
                  <a:pt x="1462738" y="950367"/>
                </a:lnTo>
                <a:lnTo>
                  <a:pt x="1474012" y="998578"/>
                </a:lnTo>
                <a:lnTo>
                  <a:pt x="1483720" y="1047269"/>
                </a:lnTo>
                <a:lnTo>
                  <a:pt x="1491841" y="1096407"/>
                </a:lnTo>
                <a:lnTo>
                  <a:pt x="1498354" y="1145958"/>
                </a:lnTo>
                <a:lnTo>
                  <a:pt x="1503239" y="1195887"/>
                </a:lnTo>
                <a:lnTo>
                  <a:pt x="1506474" y="1246162"/>
                </a:lnTo>
                <a:lnTo>
                  <a:pt x="0" y="1317929"/>
                </a:lnTo>
                <a:lnTo>
                  <a:pt x="733272" y="0"/>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9156117" y="4155065"/>
            <a:ext cx="1508125" cy="1453515"/>
          </a:xfrm>
          <a:custGeom>
            <a:avLst/>
            <a:gdLst/>
            <a:ahLst/>
            <a:cxnLst/>
            <a:rect l="l" t="t" r="r" b="b"/>
            <a:pathLst>
              <a:path w="1508125" h="1453514">
                <a:moveTo>
                  <a:pt x="1506474" y="0"/>
                </a:moveTo>
                <a:lnTo>
                  <a:pt x="0" y="71767"/>
                </a:lnTo>
                <a:lnTo>
                  <a:pt x="604672" y="1453426"/>
                </a:lnTo>
                <a:lnTo>
                  <a:pt x="649447" y="1432958"/>
                </a:lnTo>
                <a:lnTo>
                  <a:pt x="693313" y="1411161"/>
                </a:lnTo>
                <a:lnTo>
                  <a:pt x="736251" y="1388065"/>
                </a:lnTo>
                <a:lnTo>
                  <a:pt x="778243" y="1363701"/>
                </a:lnTo>
                <a:lnTo>
                  <a:pt x="819269" y="1338098"/>
                </a:lnTo>
                <a:lnTo>
                  <a:pt x="859310" y="1311289"/>
                </a:lnTo>
                <a:lnTo>
                  <a:pt x="898347" y="1283303"/>
                </a:lnTo>
                <a:lnTo>
                  <a:pt x="936361" y="1254172"/>
                </a:lnTo>
                <a:lnTo>
                  <a:pt x="973332" y="1223927"/>
                </a:lnTo>
                <a:lnTo>
                  <a:pt x="1009243" y="1192597"/>
                </a:lnTo>
                <a:lnTo>
                  <a:pt x="1044074" y="1160213"/>
                </a:lnTo>
                <a:lnTo>
                  <a:pt x="1077805" y="1126808"/>
                </a:lnTo>
                <a:lnTo>
                  <a:pt x="1110417" y="1092410"/>
                </a:lnTo>
                <a:lnTo>
                  <a:pt x="1141892" y="1057051"/>
                </a:lnTo>
                <a:lnTo>
                  <a:pt x="1172211" y="1020762"/>
                </a:lnTo>
                <a:lnTo>
                  <a:pt x="1201354" y="983573"/>
                </a:lnTo>
                <a:lnTo>
                  <a:pt x="1229303" y="945515"/>
                </a:lnTo>
                <a:lnTo>
                  <a:pt x="1256037" y="906619"/>
                </a:lnTo>
                <a:lnTo>
                  <a:pt x="1281539" y="866916"/>
                </a:lnTo>
                <a:lnTo>
                  <a:pt x="1305789" y="826436"/>
                </a:lnTo>
                <a:lnTo>
                  <a:pt x="1328768" y="785209"/>
                </a:lnTo>
                <a:lnTo>
                  <a:pt x="1350457" y="743268"/>
                </a:lnTo>
                <a:lnTo>
                  <a:pt x="1370837" y="700642"/>
                </a:lnTo>
                <a:lnTo>
                  <a:pt x="1389888" y="657362"/>
                </a:lnTo>
                <a:lnTo>
                  <a:pt x="1407593" y="613459"/>
                </a:lnTo>
                <a:lnTo>
                  <a:pt x="1423931" y="568963"/>
                </a:lnTo>
                <a:lnTo>
                  <a:pt x="1438884" y="523906"/>
                </a:lnTo>
                <a:lnTo>
                  <a:pt x="1452432" y="478318"/>
                </a:lnTo>
                <a:lnTo>
                  <a:pt x="1464557" y="432230"/>
                </a:lnTo>
                <a:lnTo>
                  <a:pt x="1475239" y="385673"/>
                </a:lnTo>
                <a:lnTo>
                  <a:pt x="1484459" y="338676"/>
                </a:lnTo>
                <a:lnTo>
                  <a:pt x="1492199" y="291272"/>
                </a:lnTo>
                <a:lnTo>
                  <a:pt x="1498439" y="243490"/>
                </a:lnTo>
                <a:lnTo>
                  <a:pt x="1503160" y="195362"/>
                </a:lnTo>
                <a:lnTo>
                  <a:pt x="1506343" y="146919"/>
                </a:lnTo>
                <a:lnTo>
                  <a:pt x="1507969" y="98190"/>
                </a:lnTo>
                <a:lnTo>
                  <a:pt x="1508019" y="49206"/>
                </a:lnTo>
                <a:lnTo>
                  <a:pt x="1506474" y="0"/>
                </a:lnTo>
                <a:close/>
              </a:path>
            </a:pathLst>
          </a:custGeom>
          <a:solidFill>
            <a:srgbClr val="F1A78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9156117" y="4155065"/>
            <a:ext cx="1508125" cy="1453515"/>
          </a:xfrm>
          <a:custGeom>
            <a:avLst/>
            <a:gdLst/>
            <a:ahLst/>
            <a:cxnLst/>
            <a:rect l="l" t="t" r="r" b="b"/>
            <a:pathLst>
              <a:path w="1508125" h="1453514">
                <a:moveTo>
                  <a:pt x="1506474" y="0"/>
                </a:moveTo>
                <a:lnTo>
                  <a:pt x="1508019" y="49206"/>
                </a:lnTo>
                <a:lnTo>
                  <a:pt x="1507969" y="98190"/>
                </a:lnTo>
                <a:lnTo>
                  <a:pt x="1506343" y="146919"/>
                </a:lnTo>
                <a:lnTo>
                  <a:pt x="1503160" y="195362"/>
                </a:lnTo>
                <a:lnTo>
                  <a:pt x="1498439" y="243490"/>
                </a:lnTo>
                <a:lnTo>
                  <a:pt x="1492199" y="291272"/>
                </a:lnTo>
                <a:lnTo>
                  <a:pt x="1484459" y="338676"/>
                </a:lnTo>
                <a:lnTo>
                  <a:pt x="1475239" y="385673"/>
                </a:lnTo>
                <a:lnTo>
                  <a:pt x="1464557" y="432230"/>
                </a:lnTo>
                <a:lnTo>
                  <a:pt x="1452432" y="478318"/>
                </a:lnTo>
                <a:lnTo>
                  <a:pt x="1438884" y="523906"/>
                </a:lnTo>
                <a:lnTo>
                  <a:pt x="1423931" y="568963"/>
                </a:lnTo>
                <a:lnTo>
                  <a:pt x="1407593" y="613459"/>
                </a:lnTo>
                <a:lnTo>
                  <a:pt x="1389888" y="657362"/>
                </a:lnTo>
                <a:lnTo>
                  <a:pt x="1370837" y="700642"/>
                </a:lnTo>
                <a:lnTo>
                  <a:pt x="1350457" y="743268"/>
                </a:lnTo>
                <a:lnTo>
                  <a:pt x="1328768" y="785209"/>
                </a:lnTo>
                <a:lnTo>
                  <a:pt x="1305789" y="826436"/>
                </a:lnTo>
                <a:lnTo>
                  <a:pt x="1281539" y="866916"/>
                </a:lnTo>
                <a:lnTo>
                  <a:pt x="1256037" y="906619"/>
                </a:lnTo>
                <a:lnTo>
                  <a:pt x="1229303" y="945515"/>
                </a:lnTo>
                <a:lnTo>
                  <a:pt x="1201354" y="983573"/>
                </a:lnTo>
                <a:lnTo>
                  <a:pt x="1172211" y="1020762"/>
                </a:lnTo>
                <a:lnTo>
                  <a:pt x="1141892" y="1057051"/>
                </a:lnTo>
                <a:lnTo>
                  <a:pt x="1110417" y="1092410"/>
                </a:lnTo>
                <a:lnTo>
                  <a:pt x="1077805" y="1126808"/>
                </a:lnTo>
                <a:lnTo>
                  <a:pt x="1044074" y="1160213"/>
                </a:lnTo>
                <a:lnTo>
                  <a:pt x="1009243" y="1192597"/>
                </a:lnTo>
                <a:lnTo>
                  <a:pt x="973332" y="1223927"/>
                </a:lnTo>
                <a:lnTo>
                  <a:pt x="936361" y="1254172"/>
                </a:lnTo>
                <a:lnTo>
                  <a:pt x="898347" y="1283303"/>
                </a:lnTo>
                <a:lnTo>
                  <a:pt x="859310" y="1311289"/>
                </a:lnTo>
                <a:lnTo>
                  <a:pt x="819269" y="1338098"/>
                </a:lnTo>
                <a:lnTo>
                  <a:pt x="778243" y="1363701"/>
                </a:lnTo>
                <a:lnTo>
                  <a:pt x="736251" y="1388065"/>
                </a:lnTo>
                <a:lnTo>
                  <a:pt x="693313" y="1411161"/>
                </a:lnTo>
                <a:lnTo>
                  <a:pt x="649447" y="1432958"/>
                </a:lnTo>
                <a:lnTo>
                  <a:pt x="604672" y="1453426"/>
                </a:lnTo>
                <a:lnTo>
                  <a:pt x="0" y="71767"/>
                </a:lnTo>
                <a:lnTo>
                  <a:pt x="1506474" y="0"/>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7647653" y="2718635"/>
            <a:ext cx="2113280" cy="3016885"/>
          </a:xfrm>
          <a:custGeom>
            <a:avLst/>
            <a:gdLst/>
            <a:ahLst/>
            <a:cxnLst/>
            <a:rect l="l" t="t" r="r" b="b"/>
            <a:pathLst>
              <a:path w="2113279" h="3016885">
                <a:moveTo>
                  <a:pt x="1508462" y="0"/>
                </a:moveTo>
                <a:lnTo>
                  <a:pt x="1456481" y="895"/>
                </a:lnTo>
                <a:lnTo>
                  <a:pt x="1404640" y="3577"/>
                </a:lnTo>
                <a:lnTo>
                  <a:pt x="1352983" y="8034"/>
                </a:lnTo>
                <a:lnTo>
                  <a:pt x="1301555" y="14259"/>
                </a:lnTo>
                <a:lnTo>
                  <a:pt x="1250401" y="22240"/>
                </a:lnTo>
                <a:lnTo>
                  <a:pt x="1199566" y="31970"/>
                </a:lnTo>
                <a:lnTo>
                  <a:pt x="1149095" y="43438"/>
                </a:lnTo>
                <a:lnTo>
                  <a:pt x="1099034" y="56636"/>
                </a:lnTo>
                <a:lnTo>
                  <a:pt x="1049426" y="71553"/>
                </a:lnTo>
                <a:lnTo>
                  <a:pt x="1000317" y="88181"/>
                </a:lnTo>
                <a:lnTo>
                  <a:pt x="951752" y="106509"/>
                </a:lnTo>
                <a:lnTo>
                  <a:pt x="903777" y="126530"/>
                </a:lnTo>
                <a:lnTo>
                  <a:pt x="860216" y="146408"/>
                </a:lnTo>
                <a:lnTo>
                  <a:pt x="817588" y="167489"/>
                </a:lnTo>
                <a:lnTo>
                  <a:pt x="775904" y="189745"/>
                </a:lnTo>
                <a:lnTo>
                  <a:pt x="735176" y="213145"/>
                </a:lnTo>
                <a:lnTo>
                  <a:pt x="695414" y="237662"/>
                </a:lnTo>
                <a:lnTo>
                  <a:pt x="656631" y="263265"/>
                </a:lnTo>
                <a:lnTo>
                  <a:pt x="618837" y="289926"/>
                </a:lnTo>
                <a:lnTo>
                  <a:pt x="582044" y="317616"/>
                </a:lnTo>
                <a:lnTo>
                  <a:pt x="546263" y="346306"/>
                </a:lnTo>
                <a:lnTo>
                  <a:pt x="511506" y="375966"/>
                </a:lnTo>
                <a:lnTo>
                  <a:pt x="477784" y="406567"/>
                </a:lnTo>
                <a:lnTo>
                  <a:pt x="445109" y="438081"/>
                </a:lnTo>
                <a:lnTo>
                  <a:pt x="413491" y="470479"/>
                </a:lnTo>
                <a:lnTo>
                  <a:pt x="382942" y="503730"/>
                </a:lnTo>
                <a:lnTo>
                  <a:pt x="353474" y="537806"/>
                </a:lnTo>
                <a:lnTo>
                  <a:pt x="325098" y="572679"/>
                </a:lnTo>
                <a:lnTo>
                  <a:pt x="297826" y="608318"/>
                </a:lnTo>
                <a:lnTo>
                  <a:pt x="271668" y="644696"/>
                </a:lnTo>
                <a:lnTo>
                  <a:pt x="246636" y="681782"/>
                </a:lnTo>
                <a:lnTo>
                  <a:pt x="222741" y="719547"/>
                </a:lnTo>
                <a:lnTo>
                  <a:pt x="199996" y="757964"/>
                </a:lnTo>
                <a:lnTo>
                  <a:pt x="178411" y="797001"/>
                </a:lnTo>
                <a:lnTo>
                  <a:pt x="157997" y="836632"/>
                </a:lnTo>
                <a:lnTo>
                  <a:pt x="138766" y="876825"/>
                </a:lnTo>
                <a:lnTo>
                  <a:pt x="120730" y="917553"/>
                </a:lnTo>
                <a:lnTo>
                  <a:pt x="103899" y="958786"/>
                </a:lnTo>
                <a:lnTo>
                  <a:pt x="88285" y="1000495"/>
                </a:lnTo>
                <a:lnTo>
                  <a:pt x="73900" y="1042651"/>
                </a:lnTo>
                <a:lnTo>
                  <a:pt x="60755" y="1085225"/>
                </a:lnTo>
                <a:lnTo>
                  <a:pt x="48861" y="1128188"/>
                </a:lnTo>
                <a:lnTo>
                  <a:pt x="38230" y="1171510"/>
                </a:lnTo>
                <a:lnTo>
                  <a:pt x="28873" y="1215164"/>
                </a:lnTo>
                <a:lnTo>
                  <a:pt x="20801" y="1259118"/>
                </a:lnTo>
                <a:lnTo>
                  <a:pt x="14026" y="1303346"/>
                </a:lnTo>
                <a:lnTo>
                  <a:pt x="8559" y="1347816"/>
                </a:lnTo>
                <a:lnTo>
                  <a:pt x="4411" y="1392501"/>
                </a:lnTo>
                <a:lnTo>
                  <a:pt x="1594" y="1437371"/>
                </a:lnTo>
                <a:lnTo>
                  <a:pt x="120" y="1482398"/>
                </a:lnTo>
                <a:lnTo>
                  <a:pt x="0" y="1527551"/>
                </a:lnTo>
                <a:lnTo>
                  <a:pt x="1244" y="1572802"/>
                </a:lnTo>
                <a:lnTo>
                  <a:pt x="3865" y="1618123"/>
                </a:lnTo>
                <a:lnTo>
                  <a:pt x="7873" y="1663483"/>
                </a:lnTo>
                <a:lnTo>
                  <a:pt x="13281" y="1708853"/>
                </a:lnTo>
                <a:lnTo>
                  <a:pt x="20099" y="1754206"/>
                </a:lnTo>
                <a:lnTo>
                  <a:pt x="28339" y="1799511"/>
                </a:lnTo>
                <a:lnTo>
                  <a:pt x="38013" y="1844739"/>
                </a:lnTo>
                <a:lnTo>
                  <a:pt x="49131" y="1889862"/>
                </a:lnTo>
                <a:lnTo>
                  <a:pt x="61705" y="1934850"/>
                </a:lnTo>
                <a:lnTo>
                  <a:pt x="75747" y="1979674"/>
                </a:lnTo>
                <a:lnTo>
                  <a:pt x="91268" y="2024305"/>
                </a:lnTo>
                <a:lnTo>
                  <a:pt x="108278" y="2068715"/>
                </a:lnTo>
                <a:lnTo>
                  <a:pt x="126791" y="2112873"/>
                </a:lnTo>
                <a:lnTo>
                  <a:pt x="146669" y="2156434"/>
                </a:lnTo>
                <a:lnTo>
                  <a:pt x="167750" y="2199062"/>
                </a:lnTo>
                <a:lnTo>
                  <a:pt x="190006" y="2240745"/>
                </a:lnTo>
                <a:lnTo>
                  <a:pt x="213406" y="2281474"/>
                </a:lnTo>
                <a:lnTo>
                  <a:pt x="237923" y="2321236"/>
                </a:lnTo>
                <a:lnTo>
                  <a:pt x="263526" y="2360019"/>
                </a:lnTo>
                <a:lnTo>
                  <a:pt x="290188" y="2397813"/>
                </a:lnTo>
                <a:lnTo>
                  <a:pt x="317878" y="2434606"/>
                </a:lnTo>
                <a:lnTo>
                  <a:pt x="346567" y="2470387"/>
                </a:lnTo>
                <a:lnTo>
                  <a:pt x="376227" y="2505144"/>
                </a:lnTo>
                <a:lnTo>
                  <a:pt x="406829" y="2538866"/>
                </a:lnTo>
                <a:lnTo>
                  <a:pt x="438343" y="2571541"/>
                </a:lnTo>
                <a:lnTo>
                  <a:pt x="470740" y="2603159"/>
                </a:lnTo>
                <a:lnTo>
                  <a:pt x="503991" y="2633708"/>
                </a:lnTo>
                <a:lnTo>
                  <a:pt x="538067" y="2663175"/>
                </a:lnTo>
                <a:lnTo>
                  <a:pt x="572940" y="2691551"/>
                </a:lnTo>
                <a:lnTo>
                  <a:pt x="608579" y="2718824"/>
                </a:lnTo>
                <a:lnTo>
                  <a:pt x="644957" y="2744982"/>
                </a:lnTo>
                <a:lnTo>
                  <a:pt x="682043" y="2770014"/>
                </a:lnTo>
                <a:lnTo>
                  <a:pt x="719808" y="2793908"/>
                </a:lnTo>
                <a:lnTo>
                  <a:pt x="758225" y="2816654"/>
                </a:lnTo>
                <a:lnTo>
                  <a:pt x="797263" y="2838239"/>
                </a:lnTo>
                <a:lnTo>
                  <a:pt x="836893" y="2858653"/>
                </a:lnTo>
                <a:lnTo>
                  <a:pt x="877086" y="2877884"/>
                </a:lnTo>
                <a:lnTo>
                  <a:pt x="917814" y="2895920"/>
                </a:lnTo>
                <a:lnTo>
                  <a:pt x="959047" y="2912751"/>
                </a:lnTo>
                <a:lnTo>
                  <a:pt x="1000756" y="2928364"/>
                </a:lnTo>
                <a:lnTo>
                  <a:pt x="1042912" y="2942749"/>
                </a:lnTo>
                <a:lnTo>
                  <a:pt x="1085486" y="2955895"/>
                </a:lnTo>
                <a:lnTo>
                  <a:pt x="1128449" y="2967789"/>
                </a:lnTo>
                <a:lnTo>
                  <a:pt x="1171772" y="2978420"/>
                </a:lnTo>
                <a:lnTo>
                  <a:pt x="1215425" y="2987777"/>
                </a:lnTo>
                <a:lnTo>
                  <a:pt x="1259380" y="2995849"/>
                </a:lnTo>
                <a:lnTo>
                  <a:pt x="1303607" y="3002624"/>
                </a:lnTo>
                <a:lnTo>
                  <a:pt x="1348077" y="3008091"/>
                </a:lnTo>
                <a:lnTo>
                  <a:pt x="1392762" y="3012239"/>
                </a:lnTo>
                <a:lnTo>
                  <a:pt x="1437633" y="3015055"/>
                </a:lnTo>
                <a:lnTo>
                  <a:pt x="1482659" y="3016530"/>
                </a:lnTo>
                <a:lnTo>
                  <a:pt x="1527812" y="3016650"/>
                </a:lnTo>
                <a:lnTo>
                  <a:pt x="1573064" y="3015406"/>
                </a:lnTo>
                <a:lnTo>
                  <a:pt x="1618384" y="3012785"/>
                </a:lnTo>
                <a:lnTo>
                  <a:pt x="1663744" y="3008777"/>
                </a:lnTo>
                <a:lnTo>
                  <a:pt x="1709115" y="3003369"/>
                </a:lnTo>
                <a:lnTo>
                  <a:pt x="1754467" y="2996551"/>
                </a:lnTo>
                <a:lnTo>
                  <a:pt x="1799772" y="2988310"/>
                </a:lnTo>
                <a:lnTo>
                  <a:pt x="1845000" y="2978637"/>
                </a:lnTo>
                <a:lnTo>
                  <a:pt x="1890123" y="2967519"/>
                </a:lnTo>
                <a:lnTo>
                  <a:pt x="1935111" y="2954944"/>
                </a:lnTo>
                <a:lnTo>
                  <a:pt x="1979935" y="2940903"/>
                </a:lnTo>
                <a:lnTo>
                  <a:pt x="2024567" y="2925382"/>
                </a:lnTo>
                <a:lnTo>
                  <a:pt x="2068976" y="2908371"/>
                </a:lnTo>
                <a:lnTo>
                  <a:pt x="2113134" y="2889859"/>
                </a:lnTo>
                <a:lnTo>
                  <a:pt x="1508462" y="1508188"/>
                </a:lnTo>
                <a:lnTo>
                  <a:pt x="1508462" y="0"/>
                </a:lnTo>
                <a:close/>
              </a:path>
            </a:pathLst>
          </a:custGeom>
          <a:solidFill>
            <a:srgbClr val="F5C7B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7647653" y="2718635"/>
            <a:ext cx="2113280" cy="3016885"/>
          </a:xfrm>
          <a:custGeom>
            <a:avLst/>
            <a:gdLst/>
            <a:ahLst/>
            <a:cxnLst/>
            <a:rect l="l" t="t" r="r" b="b"/>
            <a:pathLst>
              <a:path w="2113279" h="3016885">
                <a:moveTo>
                  <a:pt x="2113134" y="2889859"/>
                </a:moveTo>
                <a:lnTo>
                  <a:pt x="2068976" y="2908371"/>
                </a:lnTo>
                <a:lnTo>
                  <a:pt x="2024567" y="2925382"/>
                </a:lnTo>
                <a:lnTo>
                  <a:pt x="1979935" y="2940903"/>
                </a:lnTo>
                <a:lnTo>
                  <a:pt x="1935111" y="2954944"/>
                </a:lnTo>
                <a:lnTo>
                  <a:pt x="1890123" y="2967519"/>
                </a:lnTo>
                <a:lnTo>
                  <a:pt x="1845000" y="2978637"/>
                </a:lnTo>
                <a:lnTo>
                  <a:pt x="1799772" y="2988310"/>
                </a:lnTo>
                <a:lnTo>
                  <a:pt x="1754467" y="2996551"/>
                </a:lnTo>
                <a:lnTo>
                  <a:pt x="1709115" y="3003369"/>
                </a:lnTo>
                <a:lnTo>
                  <a:pt x="1663744" y="3008777"/>
                </a:lnTo>
                <a:lnTo>
                  <a:pt x="1618384" y="3012785"/>
                </a:lnTo>
                <a:lnTo>
                  <a:pt x="1573064" y="3015406"/>
                </a:lnTo>
                <a:lnTo>
                  <a:pt x="1527812" y="3016650"/>
                </a:lnTo>
                <a:lnTo>
                  <a:pt x="1482659" y="3016530"/>
                </a:lnTo>
                <a:lnTo>
                  <a:pt x="1437633" y="3015055"/>
                </a:lnTo>
                <a:lnTo>
                  <a:pt x="1392762" y="3012239"/>
                </a:lnTo>
                <a:lnTo>
                  <a:pt x="1348077" y="3008091"/>
                </a:lnTo>
                <a:lnTo>
                  <a:pt x="1303607" y="3002624"/>
                </a:lnTo>
                <a:lnTo>
                  <a:pt x="1259380" y="2995849"/>
                </a:lnTo>
                <a:lnTo>
                  <a:pt x="1215425" y="2987777"/>
                </a:lnTo>
                <a:lnTo>
                  <a:pt x="1171772" y="2978420"/>
                </a:lnTo>
                <a:lnTo>
                  <a:pt x="1128449" y="2967789"/>
                </a:lnTo>
                <a:lnTo>
                  <a:pt x="1085486" y="2955895"/>
                </a:lnTo>
                <a:lnTo>
                  <a:pt x="1042912" y="2942749"/>
                </a:lnTo>
                <a:lnTo>
                  <a:pt x="1000756" y="2928364"/>
                </a:lnTo>
                <a:lnTo>
                  <a:pt x="959047" y="2912751"/>
                </a:lnTo>
                <a:lnTo>
                  <a:pt x="917814" y="2895920"/>
                </a:lnTo>
                <a:lnTo>
                  <a:pt x="877086" y="2877884"/>
                </a:lnTo>
                <a:lnTo>
                  <a:pt x="836893" y="2858653"/>
                </a:lnTo>
                <a:lnTo>
                  <a:pt x="797263" y="2838239"/>
                </a:lnTo>
                <a:lnTo>
                  <a:pt x="758225" y="2816654"/>
                </a:lnTo>
                <a:lnTo>
                  <a:pt x="719808" y="2793908"/>
                </a:lnTo>
                <a:lnTo>
                  <a:pt x="682043" y="2770014"/>
                </a:lnTo>
                <a:lnTo>
                  <a:pt x="644957" y="2744982"/>
                </a:lnTo>
                <a:lnTo>
                  <a:pt x="608579" y="2718824"/>
                </a:lnTo>
                <a:lnTo>
                  <a:pt x="572940" y="2691551"/>
                </a:lnTo>
                <a:lnTo>
                  <a:pt x="538067" y="2663175"/>
                </a:lnTo>
                <a:lnTo>
                  <a:pt x="503991" y="2633708"/>
                </a:lnTo>
                <a:lnTo>
                  <a:pt x="470740" y="2603159"/>
                </a:lnTo>
                <a:lnTo>
                  <a:pt x="438343" y="2571541"/>
                </a:lnTo>
                <a:lnTo>
                  <a:pt x="406829" y="2538866"/>
                </a:lnTo>
                <a:lnTo>
                  <a:pt x="376227" y="2505144"/>
                </a:lnTo>
                <a:lnTo>
                  <a:pt x="346567" y="2470387"/>
                </a:lnTo>
                <a:lnTo>
                  <a:pt x="317878" y="2434606"/>
                </a:lnTo>
                <a:lnTo>
                  <a:pt x="290188" y="2397813"/>
                </a:lnTo>
                <a:lnTo>
                  <a:pt x="263526" y="2360019"/>
                </a:lnTo>
                <a:lnTo>
                  <a:pt x="237923" y="2321236"/>
                </a:lnTo>
                <a:lnTo>
                  <a:pt x="213406" y="2281474"/>
                </a:lnTo>
                <a:lnTo>
                  <a:pt x="190006" y="2240745"/>
                </a:lnTo>
                <a:lnTo>
                  <a:pt x="167750" y="2199062"/>
                </a:lnTo>
                <a:lnTo>
                  <a:pt x="146669" y="2156434"/>
                </a:lnTo>
                <a:lnTo>
                  <a:pt x="126791" y="2112873"/>
                </a:lnTo>
                <a:lnTo>
                  <a:pt x="108278" y="2068715"/>
                </a:lnTo>
                <a:lnTo>
                  <a:pt x="91268" y="2024305"/>
                </a:lnTo>
                <a:lnTo>
                  <a:pt x="75747" y="1979674"/>
                </a:lnTo>
                <a:lnTo>
                  <a:pt x="61705" y="1934850"/>
                </a:lnTo>
                <a:lnTo>
                  <a:pt x="49131" y="1889862"/>
                </a:lnTo>
                <a:lnTo>
                  <a:pt x="38013" y="1844739"/>
                </a:lnTo>
                <a:lnTo>
                  <a:pt x="28339" y="1799511"/>
                </a:lnTo>
                <a:lnTo>
                  <a:pt x="20099" y="1754206"/>
                </a:lnTo>
                <a:lnTo>
                  <a:pt x="13281" y="1708853"/>
                </a:lnTo>
                <a:lnTo>
                  <a:pt x="7873" y="1663483"/>
                </a:lnTo>
                <a:lnTo>
                  <a:pt x="3865" y="1618123"/>
                </a:lnTo>
                <a:lnTo>
                  <a:pt x="1244" y="1572802"/>
                </a:lnTo>
                <a:lnTo>
                  <a:pt x="0" y="1527551"/>
                </a:lnTo>
                <a:lnTo>
                  <a:pt x="120" y="1482398"/>
                </a:lnTo>
                <a:lnTo>
                  <a:pt x="1594" y="1437371"/>
                </a:lnTo>
                <a:lnTo>
                  <a:pt x="4411" y="1392501"/>
                </a:lnTo>
                <a:lnTo>
                  <a:pt x="8559" y="1347816"/>
                </a:lnTo>
                <a:lnTo>
                  <a:pt x="14026" y="1303346"/>
                </a:lnTo>
                <a:lnTo>
                  <a:pt x="20801" y="1259118"/>
                </a:lnTo>
                <a:lnTo>
                  <a:pt x="28873" y="1215164"/>
                </a:lnTo>
                <a:lnTo>
                  <a:pt x="38230" y="1171510"/>
                </a:lnTo>
                <a:lnTo>
                  <a:pt x="48861" y="1128188"/>
                </a:lnTo>
                <a:lnTo>
                  <a:pt x="60755" y="1085225"/>
                </a:lnTo>
                <a:lnTo>
                  <a:pt x="73900" y="1042651"/>
                </a:lnTo>
                <a:lnTo>
                  <a:pt x="88285" y="1000495"/>
                </a:lnTo>
                <a:lnTo>
                  <a:pt x="103899" y="958786"/>
                </a:lnTo>
                <a:lnTo>
                  <a:pt x="120730" y="917553"/>
                </a:lnTo>
                <a:lnTo>
                  <a:pt x="138766" y="876825"/>
                </a:lnTo>
                <a:lnTo>
                  <a:pt x="157997" y="836632"/>
                </a:lnTo>
                <a:lnTo>
                  <a:pt x="178411" y="797001"/>
                </a:lnTo>
                <a:lnTo>
                  <a:pt x="199996" y="757964"/>
                </a:lnTo>
                <a:lnTo>
                  <a:pt x="222741" y="719547"/>
                </a:lnTo>
                <a:lnTo>
                  <a:pt x="246636" y="681782"/>
                </a:lnTo>
                <a:lnTo>
                  <a:pt x="271668" y="644696"/>
                </a:lnTo>
                <a:lnTo>
                  <a:pt x="297826" y="608318"/>
                </a:lnTo>
                <a:lnTo>
                  <a:pt x="325098" y="572679"/>
                </a:lnTo>
                <a:lnTo>
                  <a:pt x="353474" y="537806"/>
                </a:lnTo>
                <a:lnTo>
                  <a:pt x="382942" y="503730"/>
                </a:lnTo>
                <a:lnTo>
                  <a:pt x="413491" y="470479"/>
                </a:lnTo>
                <a:lnTo>
                  <a:pt x="445109" y="438081"/>
                </a:lnTo>
                <a:lnTo>
                  <a:pt x="477784" y="406567"/>
                </a:lnTo>
                <a:lnTo>
                  <a:pt x="511506" y="375966"/>
                </a:lnTo>
                <a:lnTo>
                  <a:pt x="546263" y="346306"/>
                </a:lnTo>
                <a:lnTo>
                  <a:pt x="582044" y="317616"/>
                </a:lnTo>
                <a:lnTo>
                  <a:pt x="618837" y="289926"/>
                </a:lnTo>
                <a:lnTo>
                  <a:pt x="656631" y="263265"/>
                </a:lnTo>
                <a:lnTo>
                  <a:pt x="695414" y="237662"/>
                </a:lnTo>
                <a:lnTo>
                  <a:pt x="735176" y="213145"/>
                </a:lnTo>
                <a:lnTo>
                  <a:pt x="775904" y="189745"/>
                </a:lnTo>
                <a:lnTo>
                  <a:pt x="817588" y="167489"/>
                </a:lnTo>
                <a:lnTo>
                  <a:pt x="860216" y="146408"/>
                </a:lnTo>
                <a:lnTo>
                  <a:pt x="903777" y="126530"/>
                </a:lnTo>
                <a:lnTo>
                  <a:pt x="951752" y="106509"/>
                </a:lnTo>
                <a:lnTo>
                  <a:pt x="1000317" y="88181"/>
                </a:lnTo>
                <a:lnTo>
                  <a:pt x="1049426" y="71553"/>
                </a:lnTo>
                <a:lnTo>
                  <a:pt x="1099034" y="56636"/>
                </a:lnTo>
                <a:lnTo>
                  <a:pt x="1149095" y="43438"/>
                </a:lnTo>
                <a:lnTo>
                  <a:pt x="1199566" y="31970"/>
                </a:lnTo>
                <a:lnTo>
                  <a:pt x="1250401" y="22240"/>
                </a:lnTo>
                <a:lnTo>
                  <a:pt x="1301555" y="14259"/>
                </a:lnTo>
                <a:lnTo>
                  <a:pt x="1352983" y="8034"/>
                </a:lnTo>
                <a:lnTo>
                  <a:pt x="1404640" y="3577"/>
                </a:lnTo>
                <a:lnTo>
                  <a:pt x="1456481" y="895"/>
                </a:lnTo>
                <a:lnTo>
                  <a:pt x="1508462" y="0"/>
                </a:lnTo>
                <a:lnTo>
                  <a:pt x="1508462" y="1508188"/>
                </a:lnTo>
                <a:lnTo>
                  <a:pt x="2113134" y="2889859"/>
                </a:lnTo>
                <a:close/>
              </a:path>
            </a:pathLst>
          </a:custGeom>
          <a:ln w="19049">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graphicFrame>
        <p:nvGraphicFramePr>
          <p:cNvPr id="21" name="object 21"/>
          <p:cNvGraphicFramePr>
            <a:graphicFrameLocks noGrp="1"/>
          </p:cNvGraphicFramePr>
          <p:nvPr/>
        </p:nvGraphicFramePr>
        <p:xfrm>
          <a:off x="-6350" y="227088"/>
          <a:ext cx="12192632" cy="2432575"/>
        </p:xfrm>
        <a:graphic>
          <a:graphicData uri="http://schemas.openxmlformats.org/drawingml/2006/table">
            <a:tbl>
              <a:tblPr firstRow="1" bandRow="1">
                <a:tableStyleId>{2D5ABB26-0587-4C30-8999-92F81FD0307C}</a:tableStyleId>
              </a:tblPr>
              <a:tblGrid>
                <a:gridCol w="640715">
                  <a:extLst>
                    <a:ext uri="{9D8B030D-6E8A-4147-A177-3AD203B41FA5}">
                      <a16:colId xmlns:a16="http://schemas.microsoft.com/office/drawing/2014/main" val="20000"/>
                    </a:ext>
                  </a:extLst>
                </a:gridCol>
                <a:gridCol w="640715">
                  <a:extLst>
                    <a:ext uri="{9D8B030D-6E8A-4147-A177-3AD203B41FA5}">
                      <a16:colId xmlns:a16="http://schemas.microsoft.com/office/drawing/2014/main" val="20001"/>
                    </a:ext>
                  </a:extLst>
                </a:gridCol>
                <a:gridCol w="640715">
                  <a:extLst>
                    <a:ext uri="{9D8B030D-6E8A-4147-A177-3AD203B41FA5}">
                      <a16:colId xmlns:a16="http://schemas.microsoft.com/office/drawing/2014/main" val="20002"/>
                    </a:ext>
                  </a:extLst>
                </a:gridCol>
                <a:gridCol w="8439785">
                  <a:extLst>
                    <a:ext uri="{9D8B030D-6E8A-4147-A177-3AD203B41FA5}">
                      <a16:colId xmlns:a16="http://schemas.microsoft.com/office/drawing/2014/main" val="20003"/>
                    </a:ext>
                  </a:extLst>
                </a:gridCol>
                <a:gridCol w="610234">
                  <a:extLst>
                    <a:ext uri="{9D8B030D-6E8A-4147-A177-3AD203B41FA5}">
                      <a16:colId xmlns:a16="http://schemas.microsoft.com/office/drawing/2014/main" val="20004"/>
                    </a:ext>
                  </a:extLst>
                </a:gridCol>
                <a:gridCol w="610234">
                  <a:extLst>
                    <a:ext uri="{9D8B030D-6E8A-4147-A177-3AD203B41FA5}">
                      <a16:colId xmlns:a16="http://schemas.microsoft.com/office/drawing/2014/main" val="20005"/>
                    </a:ext>
                  </a:extLst>
                </a:gridCol>
                <a:gridCol w="610234">
                  <a:extLst>
                    <a:ext uri="{9D8B030D-6E8A-4147-A177-3AD203B41FA5}">
                      <a16:colId xmlns:a16="http://schemas.microsoft.com/office/drawing/2014/main" val="20006"/>
                    </a:ext>
                  </a:extLst>
                </a:gridCol>
              </a:tblGrid>
              <a:tr h="1102885">
                <a:tc gridSpan="7">
                  <a:txBody>
                    <a:bodyPr/>
                    <a:lstStyle/>
                    <a:p>
                      <a:pPr marL="139065">
                        <a:lnSpc>
                          <a:spcPct val="100000"/>
                        </a:lnSpc>
                        <a:spcBef>
                          <a:spcPts val="930"/>
                        </a:spcBef>
                      </a:pPr>
                      <a:r>
                        <a:rPr sz="4400" b="0" spc="-30" dirty="0">
                          <a:latin typeface="Calibri Light"/>
                          <a:cs typeface="Calibri Light"/>
                        </a:rPr>
                        <a:t>PWH </a:t>
                      </a:r>
                      <a:r>
                        <a:rPr sz="4400" b="0" dirty="0">
                          <a:solidFill>
                            <a:srgbClr val="FFFFFF"/>
                          </a:solidFill>
                          <a:latin typeface="Calibri Light"/>
                          <a:cs typeface="Calibri Light"/>
                        </a:rPr>
                        <a:t>- </a:t>
                      </a:r>
                      <a:r>
                        <a:rPr sz="4400" b="0" spc="-50" dirty="0">
                          <a:solidFill>
                            <a:srgbClr val="FFFFFF"/>
                          </a:solidFill>
                          <a:latin typeface="Calibri Light"/>
                          <a:cs typeface="Calibri Light"/>
                        </a:rPr>
                        <a:t>compared </a:t>
                      </a:r>
                      <a:r>
                        <a:rPr sz="4400" b="0" spc="-30" dirty="0">
                          <a:solidFill>
                            <a:srgbClr val="FFFFFF"/>
                          </a:solidFill>
                          <a:latin typeface="Calibri Light"/>
                          <a:cs typeface="Calibri Light"/>
                        </a:rPr>
                        <a:t>by </a:t>
                      </a:r>
                      <a:r>
                        <a:rPr sz="4650" b="0" i="1" spc="-200" dirty="0">
                          <a:latin typeface="Calibri Light"/>
                          <a:cs typeface="Calibri Light"/>
                        </a:rPr>
                        <a:t>AGE </a:t>
                      </a:r>
                      <a:r>
                        <a:rPr sz="4650" b="0" i="1" spc="-135" dirty="0">
                          <a:latin typeface="Calibri Light"/>
                          <a:cs typeface="Calibri Light"/>
                        </a:rPr>
                        <a:t>groups</a:t>
                      </a:r>
                      <a:r>
                        <a:rPr sz="4400" b="0" spc="-135" dirty="0">
                          <a:solidFill>
                            <a:srgbClr val="FFFFFF"/>
                          </a:solidFill>
                          <a:latin typeface="Calibri Light"/>
                          <a:cs typeface="Calibri Light"/>
                        </a:rPr>
                        <a:t>- </a:t>
                      </a:r>
                      <a:r>
                        <a:rPr sz="4400" b="0" spc="-25" dirty="0">
                          <a:solidFill>
                            <a:srgbClr val="FFFFFF"/>
                          </a:solidFill>
                          <a:latin typeface="Calibri Light"/>
                          <a:cs typeface="Calibri Light"/>
                        </a:rPr>
                        <a:t>2021 </a:t>
                      </a:r>
                      <a:r>
                        <a:rPr sz="4400" b="0" spc="-45" dirty="0">
                          <a:solidFill>
                            <a:srgbClr val="FFFFFF"/>
                          </a:solidFill>
                          <a:latin typeface="Calibri Light"/>
                          <a:cs typeface="Calibri Light"/>
                        </a:rPr>
                        <a:t>Palm </a:t>
                      </a:r>
                      <a:r>
                        <a:rPr sz="4400" b="0" spc="-20" dirty="0">
                          <a:solidFill>
                            <a:srgbClr val="FFFFFF"/>
                          </a:solidFill>
                          <a:latin typeface="Calibri Light"/>
                          <a:cs typeface="Calibri Light"/>
                        </a:rPr>
                        <a:t>Bch </a:t>
                      </a:r>
                      <a:r>
                        <a:rPr sz="4400" b="0" spc="-30" dirty="0">
                          <a:solidFill>
                            <a:srgbClr val="FFFFFF"/>
                          </a:solidFill>
                          <a:latin typeface="Calibri Light"/>
                          <a:cs typeface="Calibri Light"/>
                        </a:rPr>
                        <a:t>vs.</a:t>
                      </a:r>
                      <a:r>
                        <a:rPr sz="4400" b="0" spc="-370" dirty="0">
                          <a:solidFill>
                            <a:srgbClr val="FFFFFF"/>
                          </a:solidFill>
                          <a:latin typeface="Calibri Light"/>
                          <a:cs typeface="Calibri Light"/>
                        </a:rPr>
                        <a:t> </a:t>
                      </a:r>
                      <a:r>
                        <a:rPr sz="4400" b="0" spc="-15" dirty="0">
                          <a:solidFill>
                            <a:srgbClr val="FFFFFF"/>
                          </a:solidFill>
                          <a:latin typeface="Calibri Light"/>
                          <a:cs typeface="Calibri Light"/>
                        </a:rPr>
                        <a:t>FL</a:t>
                      </a:r>
                      <a:endParaRPr sz="4400">
                        <a:latin typeface="Calibri Light"/>
                        <a:cs typeface="Calibri Light"/>
                      </a:endParaRPr>
                    </a:p>
                  </a:txBody>
                  <a:tcPr marL="0" marR="0" marT="118110" marB="0">
                    <a:lnB w="28575">
                      <a:solidFill>
                        <a:srgbClr val="FFFFFF"/>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213721">
                <a:tc>
                  <a:txBody>
                    <a:bodyPr/>
                    <a:lstStyle/>
                    <a:p>
                      <a:pPr algn="ctr">
                        <a:lnSpc>
                          <a:spcPts val="1585"/>
                        </a:lnSpc>
                      </a:pPr>
                      <a:r>
                        <a:rPr sz="1400" b="1" i="1" dirty="0">
                          <a:latin typeface="Calibri"/>
                          <a:cs typeface="Calibri"/>
                        </a:rPr>
                        <a:t>Age</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28575" cap="flat" cmpd="sng" algn="ctr">
                      <a:solidFill>
                        <a:srgbClr val="FFFFFF"/>
                      </a:solidFill>
                      <a:prstDash val="solid"/>
                      <a:round/>
                      <a:headEnd type="none" w="med" len="med"/>
                      <a:tailEnd type="none" w="med" len="med"/>
                    </a:lnT>
                    <a:lnB w="12700">
                      <a:solidFill>
                        <a:srgbClr val="FFFFFF"/>
                      </a:solidFill>
                      <a:prstDash val="solid"/>
                    </a:lnB>
                    <a:solidFill>
                      <a:srgbClr val="E9EBF5"/>
                    </a:solidFill>
                  </a:tcPr>
                </a:tc>
                <a:tc>
                  <a:txBody>
                    <a:bodyPr/>
                    <a:lstStyle/>
                    <a:p>
                      <a:pPr algn="ctr">
                        <a:lnSpc>
                          <a:spcPts val="1585"/>
                        </a:lnSpc>
                      </a:pPr>
                      <a:r>
                        <a:rPr sz="1400" b="1" dirty="0">
                          <a:latin typeface="Calibri"/>
                          <a:cs typeface="Calibri"/>
                        </a:rPr>
                        <a:t>PBC</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585"/>
                        </a:lnSpc>
                      </a:pPr>
                      <a:r>
                        <a:rPr sz="1400" b="1" dirty="0">
                          <a:latin typeface="Calibri"/>
                          <a:cs typeface="Calibri"/>
                        </a:rPr>
                        <a:t>Count</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rowSpan="6">
                  <a:txBody>
                    <a:bodyPr/>
                    <a:lstStyle/>
                    <a:p>
                      <a:pPr marR="749300" algn="ctr">
                        <a:lnSpc>
                          <a:spcPct val="100000"/>
                        </a:lnSpc>
                        <a:spcBef>
                          <a:spcPts val="830"/>
                        </a:spcBef>
                        <a:tabLst>
                          <a:tab pos="3979545" algn="l"/>
                        </a:tabLst>
                      </a:pPr>
                      <a:r>
                        <a:rPr sz="2800" b="1" spc="-25" dirty="0">
                          <a:latin typeface="Calibri"/>
                          <a:cs typeface="Calibri"/>
                        </a:rPr>
                        <a:t>Palm</a:t>
                      </a:r>
                      <a:r>
                        <a:rPr sz="2800" b="1" spc="20" dirty="0">
                          <a:latin typeface="Calibri"/>
                          <a:cs typeface="Calibri"/>
                        </a:rPr>
                        <a:t> </a:t>
                      </a:r>
                      <a:r>
                        <a:rPr sz="2800" b="1" spc="-5" dirty="0">
                          <a:latin typeface="Calibri"/>
                          <a:cs typeface="Calibri"/>
                        </a:rPr>
                        <a:t>Beach	</a:t>
                      </a:r>
                      <a:r>
                        <a:rPr sz="4200" b="1" spc="-15" baseline="12896" dirty="0">
                          <a:latin typeface="Calibri"/>
                          <a:cs typeface="Calibri"/>
                        </a:rPr>
                        <a:t>Florida</a:t>
                      </a:r>
                      <a:endParaRPr sz="4200" baseline="12896">
                        <a:latin typeface="Calibri"/>
                        <a:cs typeface="Calibri"/>
                      </a:endParaRPr>
                    </a:p>
                    <a:p>
                      <a:pPr>
                        <a:lnSpc>
                          <a:spcPct val="100000"/>
                        </a:lnSpc>
                        <a:spcBef>
                          <a:spcPts val="35"/>
                        </a:spcBef>
                      </a:pPr>
                      <a:endParaRPr sz="3650">
                        <a:latin typeface="Times New Roman"/>
                        <a:cs typeface="Times New Roman"/>
                      </a:endParaRPr>
                    </a:p>
                    <a:p>
                      <a:pPr marL="1604010">
                        <a:lnSpc>
                          <a:spcPts val="1855"/>
                        </a:lnSpc>
                        <a:tabLst>
                          <a:tab pos="6142355" algn="l"/>
                        </a:tabLst>
                      </a:pPr>
                      <a:r>
                        <a:rPr sz="2700" i="1" spc="-7" baseline="-10802" dirty="0">
                          <a:latin typeface="Calibri"/>
                          <a:cs typeface="Calibri"/>
                        </a:rPr>
                        <a:t>20-29</a:t>
                      </a:r>
                      <a:r>
                        <a:rPr sz="2700" i="1" baseline="-10802" dirty="0">
                          <a:latin typeface="Calibri"/>
                          <a:cs typeface="Calibri"/>
                        </a:rPr>
                        <a:t> </a:t>
                      </a:r>
                      <a:r>
                        <a:rPr sz="2700" i="1" spc="-22" baseline="-10802" dirty="0">
                          <a:latin typeface="Calibri"/>
                          <a:cs typeface="Calibri"/>
                        </a:rPr>
                        <a:t>y/o	</a:t>
                      </a:r>
                      <a:r>
                        <a:rPr sz="1800" i="1" spc="-5" dirty="0">
                          <a:latin typeface="Calibri"/>
                          <a:cs typeface="Calibri"/>
                        </a:rPr>
                        <a:t>13-19 </a:t>
                      </a:r>
                      <a:r>
                        <a:rPr sz="1800" i="1" spc="-15" dirty="0">
                          <a:latin typeface="Calibri"/>
                          <a:cs typeface="Calibri"/>
                        </a:rPr>
                        <a:t>y/o</a:t>
                      </a:r>
                      <a:r>
                        <a:rPr sz="1800" i="1" spc="45" dirty="0">
                          <a:latin typeface="Calibri"/>
                          <a:cs typeface="Calibri"/>
                        </a:rPr>
                        <a:t> </a:t>
                      </a:r>
                      <a:r>
                        <a:rPr sz="1800" b="1" dirty="0">
                          <a:solidFill>
                            <a:srgbClr val="3E3E3E"/>
                          </a:solidFill>
                          <a:latin typeface="Calibri"/>
                          <a:cs typeface="Calibri"/>
                        </a:rPr>
                        <a:t>1%</a:t>
                      </a:r>
                      <a:endParaRPr sz="1800">
                        <a:latin typeface="Calibri"/>
                        <a:cs typeface="Calibri"/>
                      </a:endParaRPr>
                    </a:p>
                  </a:txBody>
                  <a:tcPr marL="0" marR="0" marT="105410" marB="0">
                    <a:lnL w="12700">
                      <a:solidFill>
                        <a:srgbClr val="FFFFFF"/>
                      </a:solidFill>
                      <a:prstDash val="solid"/>
                    </a:lnL>
                    <a:lnR w="12700">
                      <a:solidFill>
                        <a:srgbClr val="FFFFFF"/>
                      </a:solidFill>
                      <a:prstDash val="solid"/>
                    </a:lnR>
                  </a:tcPr>
                </a:tc>
                <a:tc>
                  <a:txBody>
                    <a:bodyPr/>
                    <a:lstStyle/>
                    <a:p>
                      <a:pPr marL="635" algn="ctr">
                        <a:lnSpc>
                          <a:spcPts val="1555"/>
                        </a:lnSpc>
                      </a:pPr>
                      <a:r>
                        <a:rPr sz="1400" b="1" i="1" dirty="0">
                          <a:latin typeface="Calibri"/>
                          <a:cs typeface="Calibri"/>
                        </a:rPr>
                        <a:t>Age</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172720">
                        <a:lnSpc>
                          <a:spcPts val="1555"/>
                        </a:lnSpc>
                      </a:pPr>
                      <a:r>
                        <a:rPr sz="1400" b="1" spc="-5" dirty="0">
                          <a:latin typeface="Calibri"/>
                          <a:cs typeface="Calibri"/>
                        </a:rPr>
                        <a:t>FLA</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76835" algn="r">
                        <a:lnSpc>
                          <a:spcPts val="1555"/>
                        </a:lnSpc>
                      </a:pPr>
                      <a:r>
                        <a:rPr sz="1400" b="1" dirty="0">
                          <a:latin typeface="Calibri"/>
                          <a:cs typeface="Calibri"/>
                        </a:rPr>
                        <a:t>Cou</a:t>
                      </a:r>
                      <a:r>
                        <a:rPr sz="1400" b="1" spc="-10" dirty="0">
                          <a:latin typeface="Calibri"/>
                          <a:cs typeface="Calibri"/>
                        </a:rPr>
                        <a:t>n</a:t>
                      </a:r>
                      <a:r>
                        <a:rPr sz="1400" b="1" dirty="0">
                          <a:latin typeface="Calibri"/>
                          <a:cs typeface="Calibri"/>
                        </a:rPr>
                        <a:t>t</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1"/>
                  </a:ext>
                </a:extLst>
              </a:tr>
              <a:tr h="219710">
                <a:tc>
                  <a:txBody>
                    <a:bodyPr/>
                    <a:lstStyle/>
                    <a:p>
                      <a:pPr algn="ctr">
                        <a:lnSpc>
                          <a:spcPts val="1614"/>
                        </a:lnSpc>
                        <a:spcBef>
                          <a:spcPts val="15"/>
                        </a:spcBef>
                      </a:pPr>
                      <a:r>
                        <a:rPr sz="1400" i="1" spc="-5" dirty="0">
                          <a:latin typeface="Calibri"/>
                          <a:cs typeface="Calibri"/>
                        </a:rPr>
                        <a:t>13-19</a:t>
                      </a:r>
                      <a:endParaRPr sz="1400">
                        <a:latin typeface="Calibri"/>
                        <a:cs typeface="Calibri"/>
                      </a:endParaRPr>
                    </a:p>
                  </a:txBody>
                  <a:tcPr marL="0" marR="0" marT="190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614"/>
                        </a:lnSpc>
                        <a:spcBef>
                          <a:spcPts val="15"/>
                        </a:spcBef>
                      </a:pPr>
                      <a:r>
                        <a:rPr sz="1400" spc="-5" dirty="0">
                          <a:latin typeface="Calibri"/>
                          <a:cs typeface="Calibri"/>
                        </a:rPr>
                        <a:t>0.30%</a:t>
                      </a:r>
                      <a:endParaRPr sz="1400">
                        <a:latin typeface="Calibri"/>
                        <a:cs typeface="Calibri"/>
                      </a:endParaRPr>
                    </a:p>
                  </a:txBody>
                  <a:tcPr marL="0" marR="0" marT="190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614"/>
                        </a:lnSpc>
                        <a:spcBef>
                          <a:spcPts val="15"/>
                        </a:spcBef>
                      </a:pPr>
                      <a:r>
                        <a:rPr sz="1400" spc="-5" dirty="0">
                          <a:latin typeface="Calibri"/>
                          <a:cs typeface="Calibri"/>
                        </a:rPr>
                        <a:t>27</a:t>
                      </a:r>
                      <a:endParaRPr sz="1400">
                        <a:latin typeface="Calibri"/>
                        <a:cs typeface="Calibri"/>
                      </a:endParaRPr>
                    </a:p>
                  </a:txBody>
                  <a:tcPr marL="0" marR="0" marT="190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105410" marB="0">
                    <a:lnL w="12700">
                      <a:solidFill>
                        <a:srgbClr val="FFFFFF"/>
                      </a:solidFill>
                      <a:prstDash val="solid"/>
                    </a:lnL>
                    <a:lnR w="12700">
                      <a:solidFill>
                        <a:srgbClr val="FFFFFF"/>
                      </a:solidFill>
                      <a:prstDash val="solid"/>
                    </a:lnR>
                  </a:tcPr>
                </a:tc>
                <a:tc>
                  <a:txBody>
                    <a:bodyPr/>
                    <a:lstStyle/>
                    <a:p>
                      <a:pPr algn="ctr">
                        <a:lnSpc>
                          <a:spcPts val="1605"/>
                        </a:lnSpc>
                      </a:pPr>
                      <a:r>
                        <a:rPr sz="1400" i="1" spc="-5" dirty="0">
                          <a:latin typeface="Calibri"/>
                          <a:cs typeface="Calibri"/>
                        </a:rPr>
                        <a:t>13-19</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195580">
                        <a:lnSpc>
                          <a:spcPts val="1605"/>
                        </a:lnSpc>
                      </a:pPr>
                      <a:r>
                        <a:rPr sz="1400" spc="-5" dirty="0">
                          <a:latin typeface="Calibri"/>
                          <a:cs typeface="Calibri"/>
                        </a:rPr>
                        <a:t>1%</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169545">
                        <a:lnSpc>
                          <a:spcPts val="1605"/>
                        </a:lnSpc>
                      </a:pPr>
                      <a:r>
                        <a:rPr sz="1400" spc="-5" dirty="0">
                          <a:latin typeface="Calibri"/>
                          <a:cs typeface="Calibri"/>
                        </a:rPr>
                        <a:t>321</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2"/>
                  </a:ext>
                </a:extLst>
              </a:tr>
              <a:tr h="219709">
                <a:tc>
                  <a:txBody>
                    <a:bodyPr/>
                    <a:lstStyle/>
                    <a:p>
                      <a:pPr algn="ctr">
                        <a:lnSpc>
                          <a:spcPts val="1614"/>
                        </a:lnSpc>
                        <a:spcBef>
                          <a:spcPts val="15"/>
                        </a:spcBef>
                      </a:pPr>
                      <a:r>
                        <a:rPr sz="1400" i="1" spc="-5" dirty="0">
                          <a:latin typeface="Calibri"/>
                          <a:cs typeface="Calibri"/>
                        </a:rPr>
                        <a:t>20-29</a:t>
                      </a:r>
                      <a:endParaRPr sz="1400">
                        <a:latin typeface="Calibri"/>
                        <a:cs typeface="Calibri"/>
                      </a:endParaRPr>
                    </a:p>
                  </a:txBody>
                  <a:tcPr marL="0" marR="0" marT="190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614"/>
                        </a:lnSpc>
                        <a:spcBef>
                          <a:spcPts val="15"/>
                        </a:spcBef>
                      </a:pPr>
                      <a:r>
                        <a:rPr sz="1400" spc="-5" dirty="0">
                          <a:latin typeface="Calibri"/>
                          <a:cs typeface="Calibri"/>
                        </a:rPr>
                        <a:t>6%</a:t>
                      </a:r>
                      <a:endParaRPr sz="1400">
                        <a:latin typeface="Calibri"/>
                        <a:cs typeface="Calibri"/>
                      </a:endParaRPr>
                    </a:p>
                  </a:txBody>
                  <a:tcPr marL="0" marR="0" marT="190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614"/>
                        </a:lnSpc>
                        <a:spcBef>
                          <a:spcPts val="15"/>
                        </a:spcBef>
                      </a:pPr>
                      <a:r>
                        <a:rPr sz="1400" spc="-5" dirty="0">
                          <a:latin typeface="Calibri"/>
                          <a:cs typeface="Calibri"/>
                        </a:rPr>
                        <a:t>492</a:t>
                      </a:r>
                      <a:endParaRPr sz="1400">
                        <a:latin typeface="Calibri"/>
                        <a:cs typeface="Calibri"/>
                      </a:endParaRPr>
                    </a:p>
                  </a:txBody>
                  <a:tcPr marL="0" marR="0" marT="190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105410" marB="0">
                    <a:lnL w="12700">
                      <a:solidFill>
                        <a:srgbClr val="FFFFFF"/>
                      </a:solidFill>
                      <a:prstDash val="solid"/>
                    </a:lnL>
                    <a:lnR w="12700">
                      <a:solidFill>
                        <a:srgbClr val="FFFFFF"/>
                      </a:solidFill>
                      <a:prstDash val="solid"/>
                    </a:lnR>
                  </a:tcPr>
                </a:tc>
                <a:tc>
                  <a:txBody>
                    <a:bodyPr/>
                    <a:lstStyle/>
                    <a:p>
                      <a:pPr algn="ctr">
                        <a:lnSpc>
                          <a:spcPts val="1600"/>
                        </a:lnSpc>
                      </a:pPr>
                      <a:r>
                        <a:rPr sz="1400" i="1" spc="-5" dirty="0">
                          <a:latin typeface="Calibri"/>
                          <a:cs typeface="Calibri"/>
                        </a:rPr>
                        <a:t>20-29</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195580">
                        <a:lnSpc>
                          <a:spcPts val="1600"/>
                        </a:lnSpc>
                      </a:pPr>
                      <a:r>
                        <a:rPr sz="1400" spc="-5" dirty="0">
                          <a:latin typeface="Calibri"/>
                          <a:cs typeface="Calibri"/>
                        </a:rPr>
                        <a:t>7%</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95885" algn="r">
                        <a:lnSpc>
                          <a:spcPts val="1600"/>
                        </a:lnSpc>
                      </a:pPr>
                      <a:r>
                        <a:rPr sz="1400" spc="-5" dirty="0">
                          <a:latin typeface="Calibri"/>
                          <a:cs typeface="Calibri"/>
                        </a:rPr>
                        <a:t>8,595</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3"/>
                  </a:ext>
                </a:extLst>
              </a:tr>
              <a:tr h="219711">
                <a:tc>
                  <a:txBody>
                    <a:bodyPr/>
                    <a:lstStyle/>
                    <a:p>
                      <a:pPr algn="ctr">
                        <a:lnSpc>
                          <a:spcPts val="1614"/>
                        </a:lnSpc>
                        <a:spcBef>
                          <a:spcPts val="15"/>
                        </a:spcBef>
                      </a:pPr>
                      <a:r>
                        <a:rPr sz="1400" i="1" spc="-5" dirty="0">
                          <a:latin typeface="Calibri"/>
                          <a:cs typeface="Calibri"/>
                        </a:rPr>
                        <a:t>30-39</a:t>
                      </a:r>
                      <a:endParaRPr sz="1400">
                        <a:latin typeface="Calibri"/>
                        <a:cs typeface="Calibri"/>
                      </a:endParaRPr>
                    </a:p>
                  </a:txBody>
                  <a:tcPr marL="0" marR="0" marT="190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614"/>
                        </a:lnSpc>
                        <a:spcBef>
                          <a:spcPts val="15"/>
                        </a:spcBef>
                      </a:pPr>
                      <a:r>
                        <a:rPr sz="1400" spc="-5" dirty="0">
                          <a:latin typeface="Calibri"/>
                          <a:cs typeface="Calibri"/>
                        </a:rPr>
                        <a:t>14.40%</a:t>
                      </a:r>
                      <a:endParaRPr sz="1400">
                        <a:latin typeface="Calibri"/>
                        <a:cs typeface="Calibri"/>
                      </a:endParaRPr>
                    </a:p>
                  </a:txBody>
                  <a:tcPr marL="0" marR="0" marT="190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614"/>
                        </a:lnSpc>
                        <a:spcBef>
                          <a:spcPts val="15"/>
                        </a:spcBef>
                      </a:pPr>
                      <a:r>
                        <a:rPr sz="1400" spc="-5" dirty="0">
                          <a:latin typeface="Calibri"/>
                          <a:cs typeface="Calibri"/>
                        </a:rPr>
                        <a:t>1.211</a:t>
                      </a:r>
                      <a:endParaRPr sz="1400">
                        <a:latin typeface="Calibri"/>
                        <a:cs typeface="Calibri"/>
                      </a:endParaRPr>
                    </a:p>
                  </a:txBody>
                  <a:tcPr marL="0" marR="0" marT="190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105410" marB="0">
                    <a:lnL w="12700">
                      <a:solidFill>
                        <a:srgbClr val="FFFFFF"/>
                      </a:solidFill>
                      <a:prstDash val="solid"/>
                    </a:lnL>
                    <a:lnR w="12700">
                      <a:solidFill>
                        <a:srgbClr val="FFFFFF"/>
                      </a:solidFill>
                      <a:prstDash val="solid"/>
                    </a:lnR>
                  </a:tcPr>
                </a:tc>
                <a:tc>
                  <a:txBody>
                    <a:bodyPr/>
                    <a:lstStyle/>
                    <a:p>
                      <a:pPr algn="ctr">
                        <a:lnSpc>
                          <a:spcPts val="1600"/>
                        </a:lnSpc>
                      </a:pPr>
                      <a:r>
                        <a:rPr sz="1400" i="1" spc="-5" dirty="0">
                          <a:latin typeface="Calibri"/>
                          <a:cs typeface="Calibri"/>
                        </a:rPr>
                        <a:t>30-39</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151130">
                        <a:lnSpc>
                          <a:spcPts val="1600"/>
                        </a:lnSpc>
                      </a:pPr>
                      <a:r>
                        <a:rPr sz="1400" spc="-5" dirty="0">
                          <a:latin typeface="Calibri"/>
                          <a:cs typeface="Calibri"/>
                        </a:rPr>
                        <a:t>16%</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50165" algn="r">
                        <a:lnSpc>
                          <a:spcPts val="1600"/>
                        </a:lnSpc>
                      </a:pPr>
                      <a:r>
                        <a:rPr sz="1400" spc="-5" dirty="0">
                          <a:latin typeface="Calibri"/>
                          <a:cs typeface="Calibri"/>
                        </a:rPr>
                        <a:t>20,388</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4"/>
                  </a:ext>
                </a:extLst>
              </a:tr>
              <a:tr h="219708">
                <a:tc>
                  <a:txBody>
                    <a:bodyPr/>
                    <a:lstStyle/>
                    <a:p>
                      <a:pPr algn="ctr">
                        <a:lnSpc>
                          <a:spcPts val="1614"/>
                        </a:lnSpc>
                        <a:spcBef>
                          <a:spcPts val="15"/>
                        </a:spcBef>
                      </a:pPr>
                      <a:r>
                        <a:rPr sz="1400" i="1" spc="-5" dirty="0">
                          <a:latin typeface="Calibri"/>
                          <a:cs typeface="Calibri"/>
                        </a:rPr>
                        <a:t>40-49</a:t>
                      </a:r>
                      <a:endParaRPr sz="1400">
                        <a:latin typeface="Calibri"/>
                        <a:cs typeface="Calibri"/>
                      </a:endParaRPr>
                    </a:p>
                  </a:txBody>
                  <a:tcPr marL="0" marR="0" marT="190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614"/>
                        </a:lnSpc>
                        <a:spcBef>
                          <a:spcPts val="15"/>
                        </a:spcBef>
                      </a:pPr>
                      <a:r>
                        <a:rPr sz="1400" spc="-5" dirty="0">
                          <a:latin typeface="Calibri"/>
                          <a:cs typeface="Calibri"/>
                        </a:rPr>
                        <a:t>18.80%</a:t>
                      </a:r>
                      <a:endParaRPr sz="1400">
                        <a:latin typeface="Calibri"/>
                        <a:cs typeface="Calibri"/>
                      </a:endParaRPr>
                    </a:p>
                  </a:txBody>
                  <a:tcPr marL="0" marR="0" marT="190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614"/>
                        </a:lnSpc>
                        <a:spcBef>
                          <a:spcPts val="15"/>
                        </a:spcBef>
                      </a:pPr>
                      <a:r>
                        <a:rPr sz="1400" spc="-5" dirty="0">
                          <a:latin typeface="Calibri"/>
                          <a:cs typeface="Calibri"/>
                        </a:rPr>
                        <a:t>1,578</a:t>
                      </a:r>
                      <a:endParaRPr sz="1400">
                        <a:latin typeface="Calibri"/>
                        <a:cs typeface="Calibri"/>
                      </a:endParaRPr>
                    </a:p>
                  </a:txBody>
                  <a:tcPr marL="0" marR="0" marT="190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105410" marB="0">
                    <a:lnL w="12700">
                      <a:solidFill>
                        <a:srgbClr val="FFFFFF"/>
                      </a:solidFill>
                      <a:prstDash val="solid"/>
                    </a:lnL>
                    <a:lnR w="12700">
                      <a:solidFill>
                        <a:srgbClr val="FFFFFF"/>
                      </a:solidFill>
                      <a:prstDash val="solid"/>
                    </a:lnR>
                  </a:tcPr>
                </a:tc>
                <a:tc>
                  <a:txBody>
                    <a:bodyPr/>
                    <a:lstStyle/>
                    <a:p>
                      <a:pPr algn="ctr">
                        <a:lnSpc>
                          <a:spcPts val="1600"/>
                        </a:lnSpc>
                      </a:pPr>
                      <a:r>
                        <a:rPr sz="1400" i="1" spc="-5" dirty="0">
                          <a:latin typeface="Calibri"/>
                          <a:cs typeface="Calibri"/>
                        </a:rPr>
                        <a:t>40-49</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151130">
                        <a:lnSpc>
                          <a:spcPts val="1600"/>
                        </a:lnSpc>
                      </a:pPr>
                      <a:r>
                        <a:rPr sz="1400" spc="-5" dirty="0">
                          <a:latin typeface="Calibri"/>
                          <a:cs typeface="Calibri"/>
                        </a:rPr>
                        <a:t>19%</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50165" algn="r">
                        <a:lnSpc>
                          <a:spcPts val="1600"/>
                        </a:lnSpc>
                      </a:pPr>
                      <a:r>
                        <a:rPr sz="1400" spc="-5" dirty="0">
                          <a:latin typeface="Calibri"/>
                          <a:cs typeface="Calibri"/>
                        </a:rPr>
                        <a:t>22,983</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5"/>
                  </a:ext>
                </a:extLst>
              </a:tr>
              <a:tr h="219711">
                <a:tc>
                  <a:txBody>
                    <a:bodyPr/>
                    <a:lstStyle/>
                    <a:p>
                      <a:pPr algn="ctr">
                        <a:lnSpc>
                          <a:spcPts val="1614"/>
                        </a:lnSpc>
                        <a:spcBef>
                          <a:spcPts val="15"/>
                        </a:spcBef>
                      </a:pPr>
                      <a:r>
                        <a:rPr sz="1400" i="1" spc="-5" dirty="0">
                          <a:latin typeface="Calibri"/>
                          <a:cs typeface="Calibri"/>
                        </a:rPr>
                        <a:t>50+</a:t>
                      </a:r>
                      <a:endParaRPr sz="1400">
                        <a:latin typeface="Calibri"/>
                        <a:cs typeface="Calibri"/>
                      </a:endParaRPr>
                    </a:p>
                  </a:txBody>
                  <a:tcPr marL="0" marR="0" marT="190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614"/>
                        </a:lnSpc>
                        <a:spcBef>
                          <a:spcPts val="15"/>
                        </a:spcBef>
                      </a:pPr>
                      <a:r>
                        <a:rPr sz="1400" spc="-5" dirty="0">
                          <a:latin typeface="Calibri"/>
                          <a:cs typeface="Calibri"/>
                        </a:rPr>
                        <a:t>60.70%</a:t>
                      </a:r>
                      <a:endParaRPr sz="1400">
                        <a:latin typeface="Calibri"/>
                        <a:cs typeface="Calibri"/>
                      </a:endParaRPr>
                    </a:p>
                  </a:txBody>
                  <a:tcPr marL="0" marR="0" marT="190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614"/>
                        </a:lnSpc>
                        <a:spcBef>
                          <a:spcPts val="15"/>
                        </a:spcBef>
                      </a:pPr>
                      <a:r>
                        <a:rPr sz="1400" spc="-5" dirty="0">
                          <a:latin typeface="Calibri"/>
                          <a:cs typeface="Calibri"/>
                        </a:rPr>
                        <a:t>5,102</a:t>
                      </a:r>
                      <a:endParaRPr sz="1400">
                        <a:latin typeface="Calibri"/>
                        <a:cs typeface="Calibri"/>
                      </a:endParaRPr>
                    </a:p>
                  </a:txBody>
                  <a:tcPr marL="0" marR="0" marT="190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105410" marB="0">
                    <a:lnL w="12700">
                      <a:solidFill>
                        <a:srgbClr val="FFFFFF"/>
                      </a:solidFill>
                      <a:prstDash val="solid"/>
                    </a:lnL>
                    <a:lnR w="12700">
                      <a:solidFill>
                        <a:srgbClr val="FFFFFF"/>
                      </a:solidFill>
                      <a:prstDash val="solid"/>
                    </a:lnR>
                  </a:tcPr>
                </a:tc>
                <a:tc>
                  <a:txBody>
                    <a:bodyPr/>
                    <a:lstStyle/>
                    <a:p>
                      <a:pPr algn="ctr">
                        <a:lnSpc>
                          <a:spcPts val="1600"/>
                        </a:lnSpc>
                      </a:pPr>
                      <a:r>
                        <a:rPr sz="1400" i="1" spc="-5" dirty="0">
                          <a:latin typeface="Calibri"/>
                          <a:cs typeface="Calibri"/>
                        </a:rPr>
                        <a:t>50+</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151130">
                        <a:lnSpc>
                          <a:spcPts val="1600"/>
                        </a:lnSpc>
                      </a:pPr>
                      <a:r>
                        <a:rPr sz="1400" spc="-5" dirty="0">
                          <a:latin typeface="Calibri"/>
                          <a:cs typeface="Calibri"/>
                        </a:rPr>
                        <a:t>56%</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50165" algn="r">
                        <a:lnSpc>
                          <a:spcPts val="1600"/>
                        </a:lnSpc>
                      </a:pPr>
                      <a:r>
                        <a:rPr sz="1400" spc="-5" dirty="0">
                          <a:latin typeface="Calibri"/>
                          <a:cs typeface="Calibri"/>
                        </a:rPr>
                        <a:t>68,182</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6"/>
                  </a:ext>
                </a:extLst>
              </a:tr>
            </a:tbl>
          </a:graphicData>
        </a:graphic>
      </p:graphicFrame>
      <p:sp>
        <p:nvSpPr>
          <p:cNvPr id="32" name="object 32"/>
          <p:cNvSpPr txBox="1">
            <a:spLocks noGrp="1"/>
          </p:cNvSpPr>
          <p:nvPr>
            <p:ph type="sldNum" sz="quarter" idx="7"/>
          </p:nvPr>
        </p:nvSpPr>
        <p:spPr>
          <a:xfrm>
            <a:off x="11049000" y="6149091"/>
            <a:ext cx="7503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274</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
        <p:nvSpPr>
          <p:cNvPr id="22" name="object 22"/>
          <p:cNvSpPr txBox="1"/>
          <p:nvPr/>
        </p:nvSpPr>
        <p:spPr>
          <a:xfrm>
            <a:off x="10000740" y="4663234"/>
            <a:ext cx="42418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0" normalizeH="0" baseline="0" noProof="0" dirty="0">
                <a:ln>
                  <a:noFill/>
                </a:ln>
                <a:solidFill>
                  <a:srgbClr val="3E3E3E"/>
                </a:solidFill>
                <a:effectLst/>
                <a:uLnTx/>
                <a:uFillTx/>
                <a:latin typeface="Calibri"/>
                <a:ea typeface="+mn-ea"/>
                <a:cs typeface="Calibri"/>
              </a:rPr>
              <a:t>19%</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3" name="object 23"/>
          <p:cNvSpPr txBox="1"/>
          <p:nvPr/>
        </p:nvSpPr>
        <p:spPr>
          <a:xfrm>
            <a:off x="6940015" y="4406059"/>
            <a:ext cx="127508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tab pos="862965" algn="l"/>
              </a:tabLst>
              <a:defRPr/>
            </a:pPr>
            <a:r>
              <a:rPr kumimoji="0" sz="1800" b="0" i="1" u="none" strike="noStrike" kern="1200" cap="none" spc="0" normalizeH="0" baseline="0" noProof="0" dirty="0">
                <a:ln>
                  <a:noFill/>
                </a:ln>
                <a:solidFill>
                  <a:prstClr val="black"/>
                </a:solidFill>
                <a:effectLst/>
                <a:uLnTx/>
                <a:uFillTx/>
                <a:latin typeface="Calibri"/>
                <a:ea typeface="+mn-ea"/>
                <a:cs typeface="Calibri"/>
              </a:rPr>
              <a:t>50+</a:t>
            </a:r>
            <a:r>
              <a:rPr kumimoji="0" sz="1800" b="0" i="1" u="none" strike="noStrike" kern="1200" cap="none" spc="5" normalizeH="0" baseline="0" noProof="0" dirty="0">
                <a:ln>
                  <a:noFill/>
                </a:ln>
                <a:solidFill>
                  <a:prstClr val="black"/>
                </a:solidFill>
                <a:effectLst/>
                <a:uLnTx/>
                <a:uFillTx/>
                <a:latin typeface="Calibri"/>
                <a:ea typeface="+mn-ea"/>
                <a:cs typeface="Calibri"/>
              </a:rPr>
              <a:t> </a:t>
            </a:r>
            <a:r>
              <a:rPr kumimoji="0" sz="1800" b="0" i="1" u="none" strike="noStrike" kern="1200" cap="none" spc="-5" normalizeH="0" baseline="0" noProof="0" dirty="0">
                <a:ln>
                  <a:noFill/>
                </a:ln>
                <a:solidFill>
                  <a:prstClr val="black"/>
                </a:solidFill>
                <a:effectLst/>
                <a:uLnTx/>
                <a:uFillTx/>
                <a:latin typeface="Calibri"/>
                <a:ea typeface="+mn-ea"/>
                <a:cs typeface="Calibri"/>
              </a:rPr>
              <a:t>y</a:t>
            </a:r>
            <a:r>
              <a:rPr kumimoji="0" sz="1800" b="0" i="1" u="none" strike="noStrike" kern="1200" cap="none" spc="-40" normalizeH="0" baseline="0" noProof="0" dirty="0">
                <a:ln>
                  <a:noFill/>
                </a:ln>
                <a:solidFill>
                  <a:prstClr val="black"/>
                </a:solidFill>
                <a:effectLst/>
                <a:uLnTx/>
                <a:uFillTx/>
                <a:latin typeface="Calibri"/>
                <a:ea typeface="+mn-ea"/>
                <a:cs typeface="Calibri"/>
              </a:rPr>
              <a:t>/</a:t>
            </a:r>
            <a:r>
              <a:rPr kumimoji="0" sz="1800" b="0" i="1" u="none" strike="noStrike" kern="1200" cap="none" spc="0" normalizeH="0" baseline="0" noProof="0" dirty="0">
                <a:ln>
                  <a:noFill/>
                </a:ln>
                <a:solidFill>
                  <a:prstClr val="black"/>
                </a:solidFill>
                <a:effectLst/>
                <a:uLnTx/>
                <a:uFillTx/>
                <a:latin typeface="Calibri"/>
                <a:ea typeface="+mn-ea"/>
                <a:cs typeface="Calibri"/>
              </a:rPr>
              <a:t>o	</a:t>
            </a:r>
            <a:r>
              <a:rPr kumimoji="0" sz="1800" b="1" i="0" u="none" strike="noStrike" kern="1200" cap="none" spc="0" normalizeH="0" baseline="0" noProof="0" dirty="0">
                <a:ln>
                  <a:noFill/>
                </a:ln>
                <a:solidFill>
                  <a:srgbClr val="3E3E3E"/>
                </a:solidFill>
                <a:effectLst/>
                <a:uLnTx/>
                <a:uFillTx/>
                <a:latin typeface="Calibri"/>
                <a:ea typeface="+mn-ea"/>
                <a:cs typeface="Calibri"/>
              </a:rPr>
              <a:t>56%</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4" name="object 24"/>
          <p:cNvSpPr txBox="1"/>
          <p:nvPr/>
        </p:nvSpPr>
        <p:spPr>
          <a:xfrm>
            <a:off x="10543894" y="4739129"/>
            <a:ext cx="91440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1" u="none" strike="noStrike" kern="1200" cap="none" spc="-5" normalizeH="0" baseline="0" noProof="0" dirty="0">
                <a:ln>
                  <a:noFill/>
                </a:ln>
                <a:solidFill>
                  <a:prstClr val="black"/>
                </a:solidFill>
                <a:effectLst/>
                <a:uLnTx/>
                <a:uFillTx/>
                <a:latin typeface="Calibri"/>
                <a:ea typeface="+mn-ea"/>
                <a:cs typeface="Calibri"/>
              </a:rPr>
              <a:t>40-49</a:t>
            </a:r>
            <a:r>
              <a:rPr kumimoji="0" sz="1800" b="0" i="1" u="none" strike="noStrike" kern="1200" cap="none" spc="-65" normalizeH="0" baseline="0" noProof="0" dirty="0">
                <a:ln>
                  <a:noFill/>
                </a:ln>
                <a:solidFill>
                  <a:prstClr val="black"/>
                </a:solidFill>
                <a:effectLst/>
                <a:uLnTx/>
                <a:uFillTx/>
                <a:latin typeface="Calibri"/>
                <a:ea typeface="+mn-ea"/>
                <a:cs typeface="Calibri"/>
              </a:rPr>
              <a:t> </a:t>
            </a:r>
            <a:r>
              <a:rPr kumimoji="0" sz="1800" b="0" i="1" u="none" strike="noStrike" kern="1200" cap="none" spc="-15" normalizeH="0" baseline="0" noProof="0" dirty="0">
                <a:ln>
                  <a:noFill/>
                </a:ln>
                <a:solidFill>
                  <a:prstClr val="black"/>
                </a:solidFill>
                <a:effectLst/>
                <a:uLnTx/>
                <a:uFillTx/>
                <a:latin typeface="Calibri"/>
                <a:ea typeface="+mn-ea"/>
                <a:cs typeface="Calibri"/>
              </a:rPr>
              <a:t>y/o</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5" name="object 25"/>
          <p:cNvSpPr txBox="1">
            <a:spLocks noGrp="1"/>
          </p:cNvSpPr>
          <p:nvPr>
            <p:ph type="title"/>
          </p:nvPr>
        </p:nvSpPr>
        <p:spPr>
          <a:xfrm>
            <a:off x="9318115" y="2709161"/>
            <a:ext cx="1259840" cy="299720"/>
          </a:xfrm>
          <a:prstGeom prst="rect">
            <a:avLst/>
          </a:prstGeom>
        </p:spPr>
        <p:txBody>
          <a:bodyPr vert="horz" wrap="square" lIns="0" tIns="12700" rIns="0" bIns="0" rtlCol="0">
            <a:spAutoFit/>
          </a:bodyPr>
          <a:lstStyle/>
          <a:p>
            <a:pPr marL="38100">
              <a:lnSpc>
                <a:spcPct val="100000"/>
              </a:lnSpc>
              <a:spcBef>
                <a:spcPts val="100"/>
              </a:spcBef>
            </a:pPr>
            <a:r>
              <a:rPr sz="2700" b="1" baseline="-27777" dirty="0">
                <a:latin typeface="Calibri"/>
                <a:cs typeface="Calibri"/>
              </a:rPr>
              <a:t>7%</a:t>
            </a:r>
            <a:r>
              <a:rPr sz="1800" b="0" dirty="0">
                <a:solidFill>
                  <a:srgbClr val="000000"/>
                </a:solidFill>
                <a:latin typeface="Calibri"/>
                <a:cs typeface="Calibri"/>
              </a:rPr>
              <a:t>20-29</a:t>
            </a:r>
            <a:r>
              <a:rPr sz="1800" b="0" spc="-50" dirty="0">
                <a:solidFill>
                  <a:srgbClr val="000000"/>
                </a:solidFill>
                <a:latin typeface="Calibri"/>
                <a:cs typeface="Calibri"/>
              </a:rPr>
              <a:t> </a:t>
            </a:r>
            <a:r>
              <a:rPr sz="1800" b="0" dirty="0">
                <a:solidFill>
                  <a:srgbClr val="000000"/>
                </a:solidFill>
                <a:latin typeface="Calibri"/>
                <a:cs typeface="Calibri"/>
              </a:rPr>
              <a:t>y/o</a:t>
            </a:r>
            <a:endParaRPr sz="1800">
              <a:latin typeface="Calibri"/>
              <a:cs typeface="Calibri"/>
            </a:endParaRPr>
          </a:p>
        </p:txBody>
      </p:sp>
      <p:sp>
        <p:nvSpPr>
          <p:cNvPr id="26" name="object 26"/>
          <p:cNvSpPr txBox="1"/>
          <p:nvPr/>
        </p:nvSpPr>
        <p:spPr>
          <a:xfrm>
            <a:off x="1101379" y="4418012"/>
            <a:ext cx="72707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1" u="none" strike="noStrike" kern="1200" cap="none" spc="0" normalizeH="0" baseline="0" noProof="0" dirty="0">
                <a:ln>
                  <a:noFill/>
                </a:ln>
                <a:solidFill>
                  <a:prstClr val="black"/>
                </a:solidFill>
                <a:effectLst/>
                <a:uLnTx/>
                <a:uFillTx/>
                <a:latin typeface="Calibri"/>
                <a:ea typeface="+mn-ea"/>
                <a:cs typeface="Calibri"/>
              </a:rPr>
              <a:t>50+</a:t>
            </a:r>
            <a:r>
              <a:rPr kumimoji="0" sz="1800" b="0" i="1" u="none" strike="noStrike" kern="1200" cap="none" spc="-75" normalizeH="0" baseline="0" noProof="0" dirty="0">
                <a:ln>
                  <a:noFill/>
                </a:ln>
                <a:solidFill>
                  <a:prstClr val="black"/>
                </a:solidFill>
                <a:effectLst/>
                <a:uLnTx/>
                <a:uFillTx/>
                <a:latin typeface="Calibri"/>
                <a:ea typeface="+mn-ea"/>
                <a:cs typeface="Calibri"/>
              </a:rPr>
              <a:t> </a:t>
            </a:r>
            <a:r>
              <a:rPr kumimoji="0" sz="1800" b="0" i="1" u="none" strike="noStrike" kern="1200" cap="none" spc="-15" normalizeH="0" baseline="0" noProof="0" dirty="0">
                <a:ln>
                  <a:noFill/>
                </a:ln>
                <a:solidFill>
                  <a:prstClr val="black"/>
                </a:solidFill>
                <a:effectLst/>
                <a:uLnTx/>
                <a:uFillTx/>
                <a:latin typeface="Calibri"/>
                <a:ea typeface="+mn-ea"/>
                <a:cs typeface="Calibri"/>
              </a:rPr>
              <a:t>y/o</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7" name="object 27"/>
          <p:cNvSpPr txBox="1"/>
          <p:nvPr/>
        </p:nvSpPr>
        <p:spPr>
          <a:xfrm>
            <a:off x="4010898" y="4418012"/>
            <a:ext cx="1787525" cy="299720"/>
          </a:xfrm>
          <a:prstGeom prst="rect">
            <a:avLst/>
          </a:prstGeom>
        </p:spPr>
        <p:txBody>
          <a:bodyPr vert="horz" wrap="square" lIns="0" tIns="12700" rIns="0" bIns="0" rtlCol="0">
            <a:spAutoFit/>
          </a:bodyPr>
          <a:lstStyle/>
          <a:p>
            <a:pPr marL="38100" marR="0" lvl="0" indent="0" algn="l" defTabSz="914400" rtl="0" eaLnBrk="1" fontAlgn="auto" latinLnBrk="0" hangingPunct="1">
              <a:lnSpc>
                <a:spcPct val="100000"/>
              </a:lnSpc>
              <a:spcBef>
                <a:spcPts val="100"/>
              </a:spcBef>
              <a:spcAft>
                <a:spcPts val="0"/>
              </a:spcAft>
              <a:buClrTx/>
              <a:buSzTx/>
              <a:buFontTx/>
              <a:buNone/>
              <a:tabLst>
                <a:tab pos="859790" algn="l"/>
              </a:tabLst>
              <a:defRPr/>
            </a:pPr>
            <a:r>
              <a:rPr kumimoji="0" sz="2700" b="1" i="0" u="none" strike="noStrike" kern="1200" cap="none" spc="0" normalizeH="0" baseline="21604" noProof="0" dirty="0">
                <a:ln>
                  <a:noFill/>
                </a:ln>
                <a:solidFill>
                  <a:prstClr val="black"/>
                </a:solidFill>
                <a:effectLst/>
                <a:uLnTx/>
                <a:uFillTx/>
                <a:latin typeface="Calibri"/>
                <a:ea typeface="+mn-ea"/>
                <a:cs typeface="Calibri"/>
              </a:rPr>
              <a:t>18.80%	</a:t>
            </a:r>
            <a:r>
              <a:rPr kumimoji="0" sz="1800" b="0" i="1" u="none" strike="noStrike" kern="1200" cap="none" spc="-5" normalizeH="0" baseline="0" noProof="0" dirty="0">
                <a:ln>
                  <a:noFill/>
                </a:ln>
                <a:solidFill>
                  <a:prstClr val="black"/>
                </a:solidFill>
                <a:effectLst/>
                <a:uLnTx/>
                <a:uFillTx/>
                <a:latin typeface="Calibri"/>
                <a:ea typeface="+mn-ea"/>
                <a:cs typeface="Calibri"/>
              </a:rPr>
              <a:t>40-49</a:t>
            </a:r>
            <a:r>
              <a:rPr kumimoji="0" sz="1800" b="0" i="1" u="none" strike="noStrike" kern="1200" cap="none" spc="-45" normalizeH="0" baseline="0" noProof="0" dirty="0">
                <a:ln>
                  <a:noFill/>
                </a:ln>
                <a:solidFill>
                  <a:prstClr val="black"/>
                </a:solidFill>
                <a:effectLst/>
                <a:uLnTx/>
                <a:uFillTx/>
                <a:latin typeface="Calibri"/>
                <a:ea typeface="+mn-ea"/>
                <a:cs typeface="Calibri"/>
              </a:rPr>
              <a:t> </a:t>
            </a:r>
            <a:r>
              <a:rPr kumimoji="0" sz="1800" b="0" i="1" u="none" strike="noStrike" kern="1200" cap="none" spc="-15" normalizeH="0" baseline="0" noProof="0" dirty="0">
                <a:ln>
                  <a:noFill/>
                </a:ln>
                <a:solidFill>
                  <a:prstClr val="black"/>
                </a:solidFill>
                <a:effectLst/>
                <a:uLnTx/>
                <a:uFillTx/>
                <a:latin typeface="Calibri"/>
                <a:ea typeface="+mn-ea"/>
                <a:cs typeface="Calibri"/>
              </a:rPr>
              <a:t>y/o</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8" name="object 28"/>
          <p:cNvSpPr txBox="1"/>
          <p:nvPr/>
        </p:nvSpPr>
        <p:spPr>
          <a:xfrm>
            <a:off x="4601245" y="3200260"/>
            <a:ext cx="91440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1" u="none" strike="noStrike" kern="1200" cap="none" spc="-5" normalizeH="0" baseline="0" noProof="0" dirty="0">
                <a:ln>
                  <a:noFill/>
                </a:ln>
                <a:solidFill>
                  <a:prstClr val="black"/>
                </a:solidFill>
                <a:effectLst/>
                <a:uLnTx/>
                <a:uFillTx/>
                <a:latin typeface="Calibri"/>
                <a:ea typeface="+mn-ea"/>
                <a:cs typeface="Calibri"/>
              </a:rPr>
              <a:t>30-39</a:t>
            </a:r>
            <a:r>
              <a:rPr kumimoji="0" sz="1800" b="0" i="1" u="none" strike="noStrike" kern="1200" cap="none" spc="-65" normalizeH="0" baseline="0" noProof="0" dirty="0">
                <a:ln>
                  <a:noFill/>
                </a:ln>
                <a:solidFill>
                  <a:prstClr val="black"/>
                </a:solidFill>
                <a:effectLst/>
                <a:uLnTx/>
                <a:uFillTx/>
                <a:latin typeface="Calibri"/>
                <a:ea typeface="+mn-ea"/>
                <a:cs typeface="Calibri"/>
              </a:rPr>
              <a:t> </a:t>
            </a:r>
            <a:r>
              <a:rPr kumimoji="0" sz="1800" b="0" i="1" u="none" strike="noStrike" kern="1200" cap="none" spc="-15" normalizeH="0" baseline="0" noProof="0" dirty="0">
                <a:ln>
                  <a:noFill/>
                </a:ln>
                <a:solidFill>
                  <a:prstClr val="black"/>
                </a:solidFill>
                <a:effectLst/>
                <a:uLnTx/>
                <a:uFillTx/>
                <a:latin typeface="Calibri"/>
                <a:ea typeface="+mn-ea"/>
                <a:cs typeface="Calibri"/>
              </a:rPr>
              <a:t>y/o</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9" name="object 29"/>
          <p:cNvSpPr txBox="1"/>
          <p:nvPr/>
        </p:nvSpPr>
        <p:spPr>
          <a:xfrm>
            <a:off x="9975340" y="3446919"/>
            <a:ext cx="1486535" cy="299720"/>
          </a:xfrm>
          <a:prstGeom prst="rect">
            <a:avLst/>
          </a:prstGeom>
        </p:spPr>
        <p:txBody>
          <a:bodyPr vert="horz" wrap="square" lIns="0" tIns="12700" rIns="0" bIns="0" rtlCol="0">
            <a:spAutoFit/>
          </a:bodyPr>
          <a:lstStyle/>
          <a:p>
            <a:pPr marL="38100" marR="0" lvl="0" indent="0" algn="l" defTabSz="914400" rtl="0" eaLnBrk="1" fontAlgn="auto" latinLnBrk="0" hangingPunct="1">
              <a:lnSpc>
                <a:spcPct val="100000"/>
              </a:lnSpc>
              <a:spcBef>
                <a:spcPts val="100"/>
              </a:spcBef>
              <a:spcAft>
                <a:spcPts val="0"/>
              </a:spcAft>
              <a:buClrTx/>
              <a:buSzTx/>
              <a:buFontTx/>
              <a:buNone/>
              <a:tabLst/>
              <a:defRPr/>
            </a:pPr>
            <a:r>
              <a:rPr kumimoji="0" sz="2700" b="1" i="0" u="none" strike="noStrike" kern="1200" cap="none" spc="0" normalizeH="0" baseline="-6172" noProof="0" dirty="0">
                <a:ln>
                  <a:noFill/>
                </a:ln>
                <a:solidFill>
                  <a:srgbClr val="FFFFFF"/>
                </a:solidFill>
                <a:effectLst/>
                <a:uLnTx/>
                <a:uFillTx/>
                <a:latin typeface="Calibri"/>
                <a:ea typeface="+mn-ea"/>
                <a:cs typeface="Calibri"/>
              </a:rPr>
              <a:t>16% </a:t>
            </a:r>
            <a:r>
              <a:rPr kumimoji="0" sz="1800" b="0" i="1" u="none" strike="noStrike" kern="1200" cap="none" spc="-5" normalizeH="0" baseline="0" noProof="0" dirty="0">
                <a:ln>
                  <a:noFill/>
                </a:ln>
                <a:solidFill>
                  <a:prstClr val="black"/>
                </a:solidFill>
                <a:effectLst/>
                <a:uLnTx/>
                <a:uFillTx/>
                <a:latin typeface="Calibri"/>
                <a:ea typeface="+mn-ea"/>
                <a:cs typeface="Calibri"/>
              </a:rPr>
              <a:t>30-39</a:t>
            </a:r>
            <a:r>
              <a:rPr kumimoji="0" sz="1800" b="0" i="1" u="none" strike="noStrike" kern="1200" cap="none" spc="85" normalizeH="0" baseline="0" noProof="0" dirty="0">
                <a:ln>
                  <a:noFill/>
                </a:ln>
                <a:solidFill>
                  <a:prstClr val="black"/>
                </a:solidFill>
                <a:effectLst/>
                <a:uLnTx/>
                <a:uFillTx/>
                <a:latin typeface="Calibri"/>
                <a:ea typeface="+mn-ea"/>
                <a:cs typeface="Calibri"/>
              </a:rPr>
              <a:t> </a:t>
            </a:r>
            <a:r>
              <a:rPr kumimoji="0" sz="1800" b="0" i="1" u="none" strike="noStrike" kern="1200" cap="none" spc="-15" normalizeH="0" baseline="0" noProof="0" dirty="0">
                <a:ln>
                  <a:noFill/>
                </a:ln>
                <a:solidFill>
                  <a:prstClr val="black"/>
                </a:solidFill>
                <a:effectLst/>
                <a:uLnTx/>
                <a:uFillTx/>
                <a:latin typeface="Calibri"/>
                <a:ea typeface="+mn-ea"/>
                <a:cs typeface="Calibri"/>
              </a:rPr>
              <a:t>y/o</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0" name="object 30"/>
          <p:cNvSpPr txBox="1"/>
          <p:nvPr/>
        </p:nvSpPr>
        <p:spPr>
          <a:xfrm>
            <a:off x="2574804" y="5783813"/>
            <a:ext cx="1799589"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5" normalizeH="0" baseline="0" noProof="0" dirty="0">
                <a:ln>
                  <a:noFill/>
                </a:ln>
                <a:solidFill>
                  <a:prstClr val="black"/>
                </a:solidFill>
                <a:effectLst/>
                <a:uLnTx/>
                <a:uFillTx/>
                <a:latin typeface="Calibri"/>
                <a:ea typeface="+mn-ea"/>
                <a:cs typeface="Calibri"/>
              </a:rPr>
              <a:t>Total </a:t>
            </a:r>
            <a:r>
              <a:rPr kumimoji="0" sz="2400" b="0" i="1" u="none" strike="noStrike" kern="1200" cap="none" spc="0" normalizeH="0" baseline="0" noProof="0" dirty="0">
                <a:ln>
                  <a:noFill/>
                </a:ln>
                <a:solidFill>
                  <a:prstClr val="black"/>
                </a:solidFill>
                <a:effectLst/>
                <a:uLnTx/>
                <a:uFillTx/>
                <a:latin typeface="Calibri"/>
                <a:ea typeface="+mn-ea"/>
                <a:cs typeface="Calibri"/>
              </a:rPr>
              <a:t>N</a:t>
            </a:r>
            <a:r>
              <a:rPr kumimoji="0" sz="2400" b="0" i="0" u="none" strike="noStrike" kern="1200" cap="none" spc="0" normalizeH="0" baseline="0" noProof="0" dirty="0">
                <a:ln>
                  <a:noFill/>
                </a:ln>
                <a:solidFill>
                  <a:prstClr val="black"/>
                </a:solidFill>
                <a:effectLst/>
                <a:uLnTx/>
                <a:uFillTx/>
                <a:latin typeface="Calibri"/>
                <a:ea typeface="+mn-ea"/>
                <a:cs typeface="Calibri"/>
              </a:rPr>
              <a:t>=</a:t>
            </a:r>
            <a:r>
              <a:rPr kumimoji="0" sz="2400" b="0" i="0" u="none" strike="noStrike" kern="1200" cap="none" spc="-25" normalizeH="0" baseline="0" noProof="0" dirty="0">
                <a:ln>
                  <a:noFill/>
                </a:ln>
                <a:solidFill>
                  <a:prstClr val="black"/>
                </a:solidFill>
                <a:effectLst/>
                <a:uLnTx/>
                <a:uFillTx/>
                <a:latin typeface="Calibri"/>
                <a:ea typeface="+mn-ea"/>
                <a:cs typeface="Calibri"/>
              </a:rPr>
              <a:t> </a:t>
            </a:r>
            <a:r>
              <a:rPr kumimoji="0" sz="2400" b="0" i="0" u="none" strike="noStrike" kern="1200" cap="none" spc="-5" normalizeH="0" baseline="0" noProof="0" dirty="0">
                <a:ln>
                  <a:noFill/>
                </a:ln>
                <a:solidFill>
                  <a:prstClr val="black"/>
                </a:solidFill>
                <a:effectLst/>
                <a:uLnTx/>
                <a:uFillTx/>
                <a:latin typeface="Calibri"/>
                <a:ea typeface="+mn-ea"/>
                <a:cs typeface="Calibri"/>
              </a:rPr>
              <a:t>8,417</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31" name="object 31"/>
          <p:cNvSpPr txBox="1"/>
          <p:nvPr/>
        </p:nvSpPr>
        <p:spPr>
          <a:xfrm>
            <a:off x="8152644" y="5783813"/>
            <a:ext cx="210756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5" normalizeH="0" baseline="0" noProof="0" dirty="0">
                <a:ln>
                  <a:noFill/>
                </a:ln>
                <a:solidFill>
                  <a:prstClr val="black"/>
                </a:solidFill>
                <a:effectLst/>
                <a:uLnTx/>
                <a:uFillTx/>
                <a:latin typeface="Calibri"/>
                <a:ea typeface="+mn-ea"/>
                <a:cs typeface="Calibri"/>
              </a:rPr>
              <a:t>Total </a:t>
            </a:r>
            <a:r>
              <a:rPr kumimoji="0" sz="2400" b="0" i="1" u="none" strike="noStrike" kern="1200" cap="none" spc="0" normalizeH="0" baseline="0" noProof="0" dirty="0">
                <a:ln>
                  <a:noFill/>
                </a:ln>
                <a:solidFill>
                  <a:prstClr val="black"/>
                </a:solidFill>
                <a:effectLst/>
                <a:uLnTx/>
                <a:uFillTx/>
                <a:latin typeface="Calibri"/>
                <a:ea typeface="+mn-ea"/>
                <a:cs typeface="Calibri"/>
              </a:rPr>
              <a:t>N</a:t>
            </a:r>
            <a:r>
              <a:rPr kumimoji="0" sz="2400" b="0" i="0" u="none" strike="noStrike" kern="1200" cap="none" spc="0" normalizeH="0" baseline="0" noProof="0" dirty="0">
                <a:ln>
                  <a:noFill/>
                </a:ln>
                <a:solidFill>
                  <a:prstClr val="black"/>
                </a:solidFill>
                <a:effectLst/>
                <a:uLnTx/>
                <a:uFillTx/>
                <a:latin typeface="Calibri"/>
                <a:ea typeface="+mn-ea"/>
                <a:cs typeface="Calibri"/>
              </a:rPr>
              <a:t>=</a:t>
            </a:r>
            <a:r>
              <a:rPr kumimoji="0" sz="2400" b="0" i="0" u="none" strike="noStrike" kern="1200" cap="none" spc="-25" normalizeH="0" baseline="0" noProof="0" dirty="0">
                <a:ln>
                  <a:noFill/>
                </a:ln>
                <a:solidFill>
                  <a:prstClr val="black"/>
                </a:solidFill>
                <a:effectLst/>
                <a:uLnTx/>
                <a:uFillTx/>
                <a:latin typeface="Calibri"/>
                <a:ea typeface="+mn-ea"/>
                <a:cs typeface="Calibri"/>
              </a:rPr>
              <a:t> </a:t>
            </a:r>
            <a:r>
              <a:rPr kumimoji="0" sz="2400" b="0" i="0" u="none" strike="noStrike" kern="1200" cap="none" spc="-5" normalizeH="0" baseline="0" noProof="0" dirty="0">
                <a:ln>
                  <a:noFill/>
                </a:ln>
                <a:solidFill>
                  <a:prstClr val="black"/>
                </a:solidFill>
                <a:effectLst/>
                <a:uLnTx/>
                <a:uFillTx/>
                <a:latin typeface="Calibri"/>
                <a:ea typeface="+mn-ea"/>
                <a:cs typeface="Calibri"/>
              </a:rPr>
              <a:t>120,502</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1328309975"/>
      </p:ext>
    </p:extLst>
  </p:cSld>
  <p:clrMapOvr>
    <a:masterClrMapping/>
  </p:clrMapOvr>
  <p:timing>
    <p:tnLst>
      <p:par>
        <p:cTn id="1" dur="indefinite" restart="never" nodeType="tmRoot"/>
      </p:par>
    </p:tn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274447" y="374666"/>
            <a:ext cx="11645900" cy="667385"/>
          </a:xfrm>
          <a:prstGeom prst="rect">
            <a:avLst/>
          </a:prstGeom>
        </p:spPr>
        <p:txBody>
          <a:bodyPr vert="horz" wrap="square" lIns="0" tIns="13970" rIns="0" bIns="0" rtlCol="0">
            <a:spAutoFit/>
          </a:bodyPr>
          <a:lstStyle/>
          <a:p>
            <a:pPr marL="12700">
              <a:lnSpc>
                <a:spcPct val="100000"/>
              </a:lnSpc>
              <a:spcBef>
                <a:spcPts val="110"/>
              </a:spcBef>
            </a:pPr>
            <a:r>
              <a:rPr sz="4000" spc="-35" dirty="0">
                <a:solidFill>
                  <a:srgbClr val="000000"/>
                </a:solidFill>
              </a:rPr>
              <a:t>PWH </a:t>
            </a:r>
            <a:r>
              <a:rPr sz="4000" spc="-10" dirty="0"/>
              <a:t>in </a:t>
            </a:r>
            <a:r>
              <a:rPr sz="4200" i="1" spc="-90" dirty="0">
                <a:latin typeface="Calibri Light"/>
                <a:cs typeface="Calibri Light"/>
              </a:rPr>
              <a:t>Care </a:t>
            </a:r>
            <a:r>
              <a:rPr sz="4200" i="1" spc="-130" dirty="0">
                <a:latin typeface="Calibri Light"/>
                <a:cs typeface="Calibri Light"/>
              </a:rPr>
              <a:t>Continuum </a:t>
            </a:r>
            <a:r>
              <a:rPr sz="4000" spc="-30" dirty="0"/>
              <a:t>by </a:t>
            </a:r>
            <a:r>
              <a:rPr sz="4200" i="1" spc="-175" dirty="0">
                <a:solidFill>
                  <a:srgbClr val="000000"/>
                </a:solidFill>
                <a:latin typeface="Calibri Light"/>
                <a:cs typeface="Calibri Light"/>
              </a:rPr>
              <a:t>AGE </a:t>
            </a:r>
            <a:r>
              <a:rPr sz="4200" i="1" spc="-110" dirty="0">
                <a:solidFill>
                  <a:srgbClr val="000000"/>
                </a:solidFill>
                <a:latin typeface="Calibri Light"/>
                <a:cs typeface="Calibri Light"/>
              </a:rPr>
              <a:t>groups</a:t>
            </a:r>
            <a:r>
              <a:rPr sz="4000" spc="-110" dirty="0"/>
              <a:t>– </a:t>
            </a:r>
            <a:r>
              <a:rPr sz="4000" spc="-30" dirty="0"/>
              <a:t>2021 </a:t>
            </a:r>
            <a:r>
              <a:rPr sz="4000" spc="-40" dirty="0"/>
              <a:t>Palm</a:t>
            </a:r>
            <a:r>
              <a:rPr sz="4000" spc="-409" dirty="0"/>
              <a:t> </a:t>
            </a:r>
            <a:r>
              <a:rPr sz="4000" spc="-25" dirty="0"/>
              <a:t>Beach</a:t>
            </a:r>
            <a:endParaRPr sz="4000">
              <a:latin typeface="Calibri Light"/>
              <a:cs typeface="Calibri Light"/>
            </a:endParaRPr>
          </a:p>
        </p:txBody>
      </p:sp>
      <p:sp>
        <p:nvSpPr>
          <p:cNvPr id="3" name="object 3"/>
          <p:cNvSpPr/>
          <p:nvPr/>
        </p:nvSpPr>
        <p:spPr>
          <a:xfrm>
            <a:off x="11745468" y="4616196"/>
            <a:ext cx="172720" cy="0"/>
          </a:xfrm>
          <a:custGeom>
            <a:avLst/>
            <a:gdLst/>
            <a:ahLst/>
            <a:cxnLst/>
            <a:rect l="l" t="t" r="r" b="b"/>
            <a:pathLst>
              <a:path w="172720">
                <a:moveTo>
                  <a:pt x="0" y="0"/>
                </a:moveTo>
                <a:lnTo>
                  <a:pt x="17221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11545823" y="4616196"/>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11346180" y="4616196"/>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11148059" y="4616196"/>
            <a:ext cx="41275" cy="0"/>
          </a:xfrm>
          <a:custGeom>
            <a:avLst/>
            <a:gdLst/>
            <a:ahLst/>
            <a:cxnLst/>
            <a:rect l="l" t="t" r="r" b="b"/>
            <a:pathLst>
              <a:path w="41275">
                <a:moveTo>
                  <a:pt x="0" y="0"/>
                </a:moveTo>
                <a:lnTo>
                  <a:pt x="4114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10646664" y="4616196"/>
            <a:ext cx="344805" cy="0"/>
          </a:xfrm>
          <a:custGeom>
            <a:avLst/>
            <a:gdLst/>
            <a:ahLst/>
            <a:cxnLst/>
            <a:rect l="l" t="t" r="r" b="b"/>
            <a:pathLst>
              <a:path w="344804">
                <a:moveTo>
                  <a:pt x="0" y="0"/>
                </a:moveTo>
                <a:lnTo>
                  <a:pt x="3444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10447019" y="4616196"/>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10248900" y="4616196"/>
            <a:ext cx="41275" cy="0"/>
          </a:xfrm>
          <a:custGeom>
            <a:avLst/>
            <a:gdLst/>
            <a:ahLst/>
            <a:cxnLst/>
            <a:rect l="l" t="t" r="r" b="b"/>
            <a:pathLst>
              <a:path w="41275">
                <a:moveTo>
                  <a:pt x="0" y="0"/>
                </a:moveTo>
                <a:lnTo>
                  <a:pt x="4114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10049256" y="4616196"/>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9549383" y="4616196"/>
            <a:ext cx="342900" cy="0"/>
          </a:xfrm>
          <a:custGeom>
            <a:avLst/>
            <a:gdLst/>
            <a:ahLst/>
            <a:cxnLst/>
            <a:rect l="l" t="t" r="r" b="b"/>
            <a:pathLst>
              <a:path w="342900">
                <a:moveTo>
                  <a:pt x="0" y="0"/>
                </a:moveTo>
                <a:lnTo>
                  <a:pt x="34290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9349740" y="4616196"/>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9150095" y="4616196"/>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8950452" y="4616196"/>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8450580" y="4616196"/>
            <a:ext cx="342900" cy="0"/>
          </a:xfrm>
          <a:custGeom>
            <a:avLst/>
            <a:gdLst/>
            <a:ahLst/>
            <a:cxnLst/>
            <a:rect l="l" t="t" r="r" b="b"/>
            <a:pathLst>
              <a:path w="342900">
                <a:moveTo>
                  <a:pt x="0" y="0"/>
                </a:moveTo>
                <a:lnTo>
                  <a:pt x="34290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8250935" y="4616196"/>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8051292" y="4616196"/>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7853171" y="4616196"/>
            <a:ext cx="41275" cy="0"/>
          </a:xfrm>
          <a:custGeom>
            <a:avLst/>
            <a:gdLst/>
            <a:ahLst/>
            <a:cxnLst/>
            <a:rect l="l" t="t" r="r" b="b"/>
            <a:pathLst>
              <a:path w="41275">
                <a:moveTo>
                  <a:pt x="0" y="0"/>
                </a:moveTo>
                <a:lnTo>
                  <a:pt x="4114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7351776" y="4616196"/>
            <a:ext cx="344805" cy="0"/>
          </a:xfrm>
          <a:custGeom>
            <a:avLst/>
            <a:gdLst/>
            <a:ahLst/>
            <a:cxnLst/>
            <a:rect l="l" t="t" r="r" b="b"/>
            <a:pathLst>
              <a:path w="344804">
                <a:moveTo>
                  <a:pt x="0" y="0"/>
                </a:moveTo>
                <a:lnTo>
                  <a:pt x="3444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7152131" y="4616196"/>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6954011" y="4616196"/>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6754368" y="4616196"/>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6254496" y="4616196"/>
            <a:ext cx="342900" cy="0"/>
          </a:xfrm>
          <a:custGeom>
            <a:avLst/>
            <a:gdLst/>
            <a:ahLst/>
            <a:cxnLst/>
            <a:rect l="l" t="t" r="r" b="b"/>
            <a:pathLst>
              <a:path w="342900">
                <a:moveTo>
                  <a:pt x="0" y="0"/>
                </a:moveTo>
                <a:lnTo>
                  <a:pt x="34290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6054852" y="4616196"/>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5855208" y="4616196"/>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5655564" y="4616196"/>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5155691" y="4616196"/>
            <a:ext cx="342900" cy="0"/>
          </a:xfrm>
          <a:custGeom>
            <a:avLst/>
            <a:gdLst/>
            <a:ahLst/>
            <a:cxnLst/>
            <a:rect l="l" t="t" r="r" b="b"/>
            <a:pathLst>
              <a:path w="342900">
                <a:moveTo>
                  <a:pt x="0" y="0"/>
                </a:moveTo>
                <a:lnTo>
                  <a:pt x="34289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4956047" y="4616196"/>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4756403" y="4616196"/>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4558284" y="4616196"/>
            <a:ext cx="41275" cy="0"/>
          </a:xfrm>
          <a:custGeom>
            <a:avLst/>
            <a:gdLst/>
            <a:ahLst/>
            <a:cxnLst/>
            <a:rect l="l" t="t" r="r" b="b"/>
            <a:pathLst>
              <a:path w="41275">
                <a:moveTo>
                  <a:pt x="0" y="0"/>
                </a:moveTo>
                <a:lnTo>
                  <a:pt x="4114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3857244" y="4616196"/>
            <a:ext cx="544195" cy="0"/>
          </a:xfrm>
          <a:custGeom>
            <a:avLst/>
            <a:gdLst/>
            <a:ahLst/>
            <a:cxnLst/>
            <a:rect l="l" t="t" r="r" b="b"/>
            <a:pathLst>
              <a:path w="544195">
                <a:moveTo>
                  <a:pt x="0" y="0"/>
                </a:moveTo>
                <a:lnTo>
                  <a:pt x="5440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3659123" y="4616196"/>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3459479" y="4616196"/>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2959607" y="4616196"/>
            <a:ext cx="342900" cy="0"/>
          </a:xfrm>
          <a:custGeom>
            <a:avLst/>
            <a:gdLst/>
            <a:ahLst/>
            <a:cxnLst/>
            <a:rect l="l" t="t" r="r" b="b"/>
            <a:pathLst>
              <a:path w="342900">
                <a:moveTo>
                  <a:pt x="0" y="0"/>
                </a:moveTo>
                <a:lnTo>
                  <a:pt x="34290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2759964" y="4616196"/>
            <a:ext cx="43180" cy="0"/>
          </a:xfrm>
          <a:custGeom>
            <a:avLst/>
            <a:gdLst/>
            <a:ahLst/>
            <a:cxnLst/>
            <a:rect l="l" t="t" r="r" b="b"/>
            <a:pathLst>
              <a:path w="43180">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2560320" y="4616196"/>
            <a:ext cx="43180" cy="0"/>
          </a:xfrm>
          <a:custGeom>
            <a:avLst/>
            <a:gdLst/>
            <a:ahLst/>
            <a:cxnLst/>
            <a:rect l="l" t="t" r="r" b="b"/>
            <a:pathLst>
              <a:path w="43180">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p:nvPr/>
        </p:nvSpPr>
        <p:spPr>
          <a:xfrm>
            <a:off x="2360676" y="4616196"/>
            <a:ext cx="43180" cy="0"/>
          </a:xfrm>
          <a:custGeom>
            <a:avLst/>
            <a:gdLst/>
            <a:ahLst/>
            <a:cxnLst/>
            <a:rect l="l" t="t" r="r" b="b"/>
            <a:pathLst>
              <a:path w="43180">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8" name="object 38"/>
          <p:cNvSpPr/>
          <p:nvPr/>
        </p:nvSpPr>
        <p:spPr>
          <a:xfrm>
            <a:off x="1661160" y="4616196"/>
            <a:ext cx="542925" cy="0"/>
          </a:xfrm>
          <a:custGeom>
            <a:avLst/>
            <a:gdLst/>
            <a:ahLst/>
            <a:cxnLst/>
            <a:rect l="l" t="t" r="r" b="b"/>
            <a:pathLst>
              <a:path w="542925">
                <a:moveTo>
                  <a:pt x="0" y="0"/>
                </a:moveTo>
                <a:lnTo>
                  <a:pt x="54254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9" name="object 39"/>
          <p:cNvSpPr/>
          <p:nvPr/>
        </p:nvSpPr>
        <p:spPr>
          <a:xfrm>
            <a:off x="1461516" y="4616196"/>
            <a:ext cx="43180" cy="0"/>
          </a:xfrm>
          <a:custGeom>
            <a:avLst/>
            <a:gdLst/>
            <a:ahLst/>
            <a:cxnLst/>
            <a:rect l="l" t="t" r="r" b="b"/>
            <a:pathLst>
              <a:path w="43180">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0" name="object 40"/>
          <p:cNvSpPr/>
          <p:nvPr/>
        </p:nvSpPr>
        <p:spPr>
          <a:xfrm>
            <a:off x="1263396" y="4616196"/>
            <a:ext cx="41275" cy="0"/>
          </a:xfrm>
          <a:custGeom>
            <a:avLst/>
            <a:gdLst/>
            <a:ahLst/>
            <a:cxnLst/>
            <a:rect l="l" t="t" r="r" b="b"/>
            <a:pathLst>
              <a:path w="41275">
                <a:moveTo>
                  <a:pt x="0" y="0"/>
                </a:moveTo>
                <a:lnTo>
                  <a:pt x="4114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1" name="object 41"/>
          <p:cNvSpPr/>
          <p:nvPr/>
        </p:nvSpPr>
        <p:spPr>
          <a:xfrm>
            <a:off x="934211" y="4616196"/>
            <a:ext cx="172720" cy="0"/>
          </a:xfrm>
          <a:custGeom>
            <a:avLst/>
            <a:gdLst/>
            <a:ahLst/>
            <a:cxnLst/>
            <a:rect l="l" t="t" r="r" b="b"/>
            <a:pathLst>
              <a:path w="172719">
                <a:moveTo>
                  <a:pt x="0" y="0"/>
                </a:moveTo>
                <a:lnTo>
                  <a:pt x="17221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2" name="object 42"/>
          <p:cNvSpPr/>
          <p:nvPr/>
        </p:nvSpPr>
        <p:spPr>
          <a:xfrm>
            <a:off x="11545823" y="3998976"/>
            <a:ext cx="372110" cy="0"/>
          </a:xfrm>
          <a:custGeom>
            <a:avLst/>
            <a:gdLst/>
            <a:ahLst/>
            <a:cxnLst/>
            <a:rect l="l" t="t" r="r" b="b"/>
            <a:pathLst>
              <a:path w="372109">
                <a:moveTo>
                  <a:pt x="0" y="0"/>
                </a:moveTo>
                <a:lnTo>
                  <a:pt x="37185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3" name="object 43"/>
          <p:cNvSpPr/>
          <p:nvPr/>
        </p:nvSpPr>
        <p:spPr>
          <a:xfrm>
            <a:off x="11346180" y="3998976"/>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4" name="object 44"/>
          <p:cNvSpPr/>
          <p:nvPr/>
        </p:nvSpPr>
        <p:spPr>
          <a:xfrm>
            <a:off x="11148059" y="3998976"/>
            <a:ext cx="41275" cy="0"/>
          </a:xfrm>
          <a:custGeom>
            <a:avLst/>
            <a:gdLst/>
            <a:ahLst/>
            <a:cxnLst/>
            <a:rect l="l" t="t" r="r" b="b"/>
            <a:pathLst>
              <a:path w="41275">
                <a:moveTo>
                  <a:pt x="0" y="0"/>
                </a:moveTo>
                <a:lnTo>
                  <a:pt x="4114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5" name="object 45"/>
          <p:cNvSpPr/>
          <p:nvPr/>
        </p:nvSpPr>
        <p:spPr>
          <a:xfrm>
            <a:off x="10447019" y="3998976"/>
            <a:ext cx="544195" cy="0"/>
          </a:xfrm>
          <a:custGeom>
            <a:avLst/>
            <a:gdLst/>
            <a:ahLst/>
            <a:cxnLst/>
            <a:rect l="l" t="t" r="r" b="b"/>
            <a:pathLst>
              <a:path w="544195">
                <a:moveTo>
                  <a:pt x="0" y="0"/>
                </a:moveTo>
                <a:lnTo>
                  <a:pt x="5440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6" name="object 46"/>
          <p:cNvSpPr/>
          <p:nvPr/>
        </p:nvSpPr>
        <p:spPr>
          <a:xfrm>
            <a:off x="10248900" y="3998976"/>
            <a:ext cx="41275" cy="0"/>
          </a:xfrm>
          <a:custGeom>
            <a:avLst/>
            <a:gdLst/>
            <a:ahLst/>
            <a:cxnLst/>
            <a:rect l="l" t="t" r="r" b="b"/>
            <a:pathLst>
              <a:path w="41275">
                <a:moveTo>
                  <a:pt x="0" y="0"/>
                </a:moveTo>
                <a:lnTo>
                  <a:pt x="4114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7" name="object 47"/>
          <p:cNvSpPr/>
          <p:nvPr/>
        </p:nvSpPr>
        <p:spPr>
          <a:xfrm>
            <a:off x="10049256" y="3998976"/>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8" name="object 48"/>
          <p:cNvSpPr/>
          <p:nvPr/>
        </p:nvSpPr>
        <p:spPr>
          <a:xfrm>
            <a:off x="9349740" y="3998976"/>
            <a:ext cx="542925" cy="0"/>
          </a:xfrm>
          <a:custGeom>
            <a:avLst/>
            <a:gdLst/>
            <a:ahLst/>
            <a:cxnLst/>
            <a:rect l="l" t="t" r="r" b="b"/>
            <a:pathLst>
              <a:path w="542925">
                <a:moveTo>
                  <a:pt x="0" y="0"/>
                </a:moveTo>
                <a:lnTo>
                  <a:pt x="54254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9" name="object 49"/>
          <p:cNvSpPr/>
          <p:nvPr/>
        </p:nvSpPr>
        <p:spPr>
          <a:xfrm>
            <a:off x="9150095" y="3998976"/>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0" name="object 50"/>
          <p:cNvSpPr/>
          <p:nvPr/>
        </p:nvSpPr>
        <p:spPr>
          <a:xfrm>
            <a:off x="8950452" y="3998976"/>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1" name="object 51"/>
          <p:cNvSpPr/>
          <p:nvPr/>
        </p:nvSpPr>
        <p:spPr>
          <a:xfrm>
            <a:off x="8250935" y="3998976"/>
            <a:ext cx="542925" cy="0"/>
          </a:xfrm>
          <a:custGeom>
            <a:avLst/>
            <a:gdLst/>
            <a:ahLst/>
            <a:cxnLst/>
            <a:rect l="l" t="t" r="r" b="b"/>
            <a:pathLst>
              <a:path w="542925">
                <a:moveTo>
                  <a:pt x="0" y="0"/>
                </a:moveTo>
                <a:lnTo>
                  <a:pt x="54254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2" name="object 52"/>
          <p:cNvSpPr/>
          <p:nvPr/>
        </p:nvSpPr>
        <p:spPr>
          <a:xfrm>
            <a:off x="8051292" y="3998976"/>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3" name="object 53"/>
          <p:cNvSpPr/>
          <p:nvPr/>
        </p:nvSpPr>
        <p:spPr>
          <a:xfrm>
            <a:off x="7853171" y="3998976"/>
            <a:ext cx="41275" cy="0"/>
          </a:xfrm>
          <a:custGeom>
            <a:avLst/>
            <a:gdLst/>
            <a:ahLst/>
            <a:cxnLst/>
            <a:rect l="l" t="t" r="r" b="b"/>
            <a:pathLst>
              <a:path w="41275">
                <a:moveTo>
                  <a:pt x="0" y="0"/>
                </a:moveTo>
                <a:lnTo>
                  <a:pt x="4114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4" name="object 54"/>
          <p:cNvSpPr/>
          <p:nvPr/>
        </p:nvSpPr>
        <p:spPr>
          <a:xfrm>
            <a:off x="7152131" y="3998976"/>
            <a:ext cx="544195" cy="0"/>
          </a:xfrm>
          <a:custGeom>
            <a:avLst/>
            <a:gdLst/>
            <a:ahLst/>
            <a:cxnLst/>
            <a:rect l="l" t="t" r="r" b="b"/>
            <a:pathLst>
              <a:path w="544195">
                <a:moveTo>
                  <a:pt x="0" y="0"/>
                </a:moveTo>
                <a:lnTo>
                  <a:pt x="5440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5" name="object 55"/>
          <p:cNvSpPr/>
          <p:nvPr/>
        </p:nvSpPr>
        <p:spPr>
          <a:xfrm>
            <a:off x="6954011" y="3998976"/>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6" name="object 56"/>
          <p:cNvSpPr/>
          <p:nvPr/>
        </p:nvSpPr>
        <p:spPr>
          <a:xfrm>
            <a:off x="6754368" y="3998976"/>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7" name="object 57"/>
          <p:cNvSpPr/>
          <p:nvPr/>
        </p:nvSpPr>
        <p:spPr>
          <a:xfrm>
            <a:off x="6054852" y="3998976"/>
            <a:ext cx="542925" cy="0"/>
          </a:xfrm>
          <a:custGeom>
            <a:avLst/>
            <a:gdLst/>
            <a:ahLst/>
            <a:cxnLst/>
            <a:rect l="l" t="t" r="r" b="b"/>
            <a:pathLst>
              <a:path w="542925">
                <a:moveTo>
                  <a:pt x="0" y="0"/>
                </a:moveTo>
                <a:lnTo>
                  <a:pt x="54254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8" name="object 58"/>
          <p:cNvSpPr/>
          <p:nvPr/>
        </p:nvSpPr>
        <p:spPr>
          <a:xfrm>
            <a:off x="5855208" y="3998976"/>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9" name="object 59"/>
          <p:cNvSpPr/>
          <p:nvPr/>
        </p:nvSpPr>
        <p:spPr>
          <a:xfrm>
            <a:off x="5655564" y="3998976"/>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0" name="object 60"/>
          <p:cNvSpPr/>
          <p:nvPr/>
        </p:nvSpPr>
        <p:spPr>
          <a:xfrm>
            <a:off x="4956047" y="3998976"/>
            <a:ext cx="542925" cy="0"/>
          </a:xfrm>
          <a:custGeom>
            <a:avLst/>
            <a:gdLst/>
            <a:ahLst/>
            <a:cxnLst/>
            <a:rect l="l" t="t" r="r" b="b"/>
            <a:pathLst>
              <a:path w="542925">
                <a:moveTo>
                  <a:pt x="0" y="0"/>
                </a:moveTo>
                <a:lnTo>
                  <a:pt x="54254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1" name="object 61"/>
          <p:cNvSpPr/>
          <p:nvPr/>
        </p:nvSpPr>
        <p:spPr>
          <a:xfrm>
            <a:off x="4756403" y="3998976"/>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2" name="object 62"/>
          <p:cNvSpPr/>
          <p:nvPr/>
        </p:nvSpPr>
        <p:spPr>
          <a:xfrm>
            <a:off x="4558284" y="3998976"/>
            <a:ext cx="41275" cy="0"/>
          </a:xfrm>
          <a:custGeom>
            <a:avLst/>
            <a:gdLst/>
            <a:ahLst/>
            <a:cxnLst/>
            <a:rect l="l" t="t" r="r" b="b"/>
            <a:pathLst>
              <a:path w="41275">
                <a:moveTo>
                  <a:pt x="0" y="0"/>
                </a:moveTo>
                <a:lnTo>
                  <a:pt x="4114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3" name="object 63"/>
          <p:cNvSpPr/>
          <p:nvPr/>
        </p:nvSpPr>
        <p:spPr>
          <a:xfrm>
            <a:off x="3857244" y="3998976"/>
            <a:ext cx="544195" cy="0"/>
          </a:xfrm>
          <a:custGeom>
            <a:avLst/>
            <a:gdLst/>
            <a:ahLst/>
            <a:cxnLst/>
            <a:rect l="l" t="t" r="r" b="b"/>
            <a:pathLst>
              <a:path w="544195">
                <a:moveTo>
                  <a:pt x="0" y="0"/>
                </a:moveTo>
                <a:lnTo>
                  <a:pt x="5440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4" name="object 64"/>
          <p:cNvSpPr/>
          <p:nvPr/>
        </p:nvSpPr>
        <p:spPr>
          <a:xfrm>
            <a:off x="3659123" y="3998976"/>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5" name="object 65"/>
          <p:cNvSpPr/>
          <p:nvPr/>
        </p:nvSpPr>
        <p:spPr>
          <a:xfrm>
            <a:off x="3459479" y="3998976"/>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6" name="object 66"/>
          <p:cNvSpPr/>
          <p:nvPr/>
        </p:nvSpPr>
        <p:spPr>
          <a:xfrm>
            <a:off x="2759964" y="3998976"/>
            <a:ext cx="542925" cy="0"/>
          </a:xfrm>
          <a:custGeom>
            <a:avLst/>
            <a:gdLst/>
            <a:ahLst/>
            <a:cxnLst/>
            <a:rect l="l" t="t" r="r" b="b"/>
            <a:pathLst>
              <a:path w="542925">
                <a:moveTo>
                  <a:pt x="0" y="0"/>
                </a:moveTo>
                <a:lnTo>
                  <a:pt x="54254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7" name="object 67"/>
          <p:cNvSpPr/>
          <p:nvPr/>
        </p:nvSpPr>
        <p:spPr>
          <a:xfrm>
            <a:off x="2560320" y="3998976"/>
            <a:ext cx="43180" cy="0"/>
          </a:xfrm>
          <a:custGeom>
            <a:avLst/>
            <a:gdLst/>
            <a:ahLst/>
            <a:cxnLst/>
            <a:rect l="l" t="t" r="r" b="b"/>
            <a:pathLst>
              <a:path w="43180">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8" name="object 68"/>
          <p:cNvSpPr/>
          <p:nvPr/>
        </p:nvSpPr>
        <p:spPr>
          <a:xfrm>
            <a:off x="2360676" y="3998976"/>
            <a:ext cx="43180" cy="0"/>
          </a:xfrm>
          <a:custGeom>
            <a:avLst/>
            <a:gdLst/>
            <a:ahLst/>
            <a:cxnLst/>
            <a:rect l="l" t="t" r="r" b="b"/>
            <a:pathLst>
              <a:path w="43180">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9" name="object 69"/>
          <p:cNvSpPr/>
          <p:nvPr/>
        </p:nvSpPr>
        <p:spPr>
          <a:xfrm>
            <a:off x="1661160" y="3998976"/>
            <a:ext cx="542925" cy="0"/>
          </a:xfrm>
          <a:custGeom>
            <a:avLst/>
            <a:gdLst/>
            <a:ahLst/>
            <a:cxnLst/>
            <a:rect l="l" t="t" r="r" b="b"/>
            <a:pathLst>
              <a:path w="542925">
                <a:moveTo>
                  <a:pt x="0" y="0"/>
                </a:moveTo>
                <a:lnTo>
                  <a:pt x="54254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0" name="object 70"/>
          <p:cNvSpPr/>
          <p:nvPr/>
        </p:nvSpPr>
        <p:spPr>
          <a:xfrm>
            <a:off x="1461516" y="3998976"/>
            <a:ext cx="43180" cy="0"/>
          </a:xfrm>
          <a:custGeom>
            <a:avLst/>
            <a:gdLst/>
            <a:ahLst/>
            <a:cxnLst/>
            <a:rect l="l" t="t" r="r" b="b"/>
            <a:pathLst>
              <a:path w="43180">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1" name="object 71"/>
          <p:cNvSpPr/>
          <p:nvPr/>
        </p:nvSpPr>
        <p:spPr>
          <a:xfrm>
            <a:off x="1263396" y="3998976"/>
            <a:ext cx="41275" cy="0"/>
          </a:xfrm>
          <a:custGeom>
            <a:avLst/>
            <a:gdLst/>
            <a:ahLst/>
            <a:cxnLst/>
            <a:rect l="l" t="t" r="r" b="b"/>
            <a:pathLst>
              <a:path w="41275">
                <a:moveTo>
                  <a:pt x="0" y="0"/>
                </a:moveTo>
                <a:lnTo>
                  <a:pt x="4114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2" name="object 72"/>
          <p:cNvSpPr/>
          <p:nvPr/>
        </p:nvSpPr>
        <p:spPr>
          <a:xfrm>
            <a:off x="934211" y="3998976"/>
            <a:ext cx="172720" cy="0"/>
          </a:xfrm>
          <a:custGeom>
            <a:avLst/>
            <a:gdLst/>
            <a:ahLst/>
            <a:cxnLst/>
            <a:rect l="l" t="t" r="r" b="b"/>
            <a:pathLst>
              <a:path w="172719">
                <a:moveTo>
                  <a:pt x="0" y="0"/>
                </a:moveTo>
                <a:lnTo>
                  <a:pt x="17221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3" name="object 73"/>
          <p:cNvSpPr/>
          <p:nvPr/>
        </p:nvSpPr>
        <p:spPr>
          <a:xfrm>
            <a:off x="11545823" y="3381755"/>
            <a:ext cx="372110" cy="0"/>
          </a:xfrm>
          <a:custGeom>
            <a:avLst/>
            <a:gdLst/>
            <a:ahLst/>
            <a:cxnLst/>
            <a:rect l="l" t="t" r="r" b="b"/>
            <a:pathLst>
              <a:path w="372109">
                <a:moveTo>
                  <a:pt x="0" y="0"/>
                </a:moveTo>
                <a:lnTo>
                  <a:pt x="37185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4" name="object 74"/>
          <p:cNvSpPr/>
          <p:nvPr/>
        </p:nvSpPr>
        <p:spPr>
          <a:xfrm>
            <a:off x="11346180" y="3381755"/>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5" name="object 75"/>
          <p:cNvSpPr/>
          <p:nvPr/>
        </p:nvSpPr>
        <p:spPr>
          <a:xfrm>
            <a:off x="11148059" y="3381755"/>
            <a:ext cx="41275" cy="0"/>
          </a:xfrm>
          <a:custGeom>
            <a:avLst/>
            <a:gdLst/>
            <a:ahLst/>
            <a:cxnLst/>
            <a:rect l="l" t="t" r="r" b="b"/>
            <a:pathLst>
              <a:path w="41275">
                <a:moveTo>
                  <a:pt x="0" y="0"/>
                </a:moveTo>
                <a:lnTo>
                  <a:pt x="4114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6" name="object 76"/>
          <p:cNvSpPr/>
          <p:nvPr/>
        </p:nvSpPr>
        <p:spPr>
          <a:xfrm>
            <a:off x="10447019" y="3381755"/>
            <a:ext cx="544195" cy="0"/>
          </a:xfrm>
          <a:custGeom>
            <a:avLst/>
            <a:gdLst/>
            <a:ahLst/>
            <a:cxnLst/>
            <a:rect l="l" t="t" r="r" b="b"/>
            <a:pathLst>
              <a:path w="544195">
                <a:moveTo>
                  <a:pt x="0" y="0"/>
                </a:moveTo>
                <a:lnTo>
                  <a:pt x="5440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7" name="object 77"/>
          <p:cNvSpPr/>
          <p:nvPr/>
        </p:nvSpPr>
        <p:spPr>
          <a:xfrm>
            <a:off x="10248900" y="3381755"/>
            <a:ext cx="41275" cy="0"/>
          </a:xfrm>
          <a:custGeom>
            <a:avLst/>
            <a:gdLst/>
            <a:ahLst/>
            <a:cxnLst/>
            <a:rect l="l" t="t" r="r" b="b"/>
            <a:pathLst>
              <a:path w="41275">
                <a:moveTo>
                  <a:pt x="0" y="0"/>
                </a:moveTo>
                <a:lnTo>
                  <a:pt x="4114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8" name="object 78"/>
          <p:cNvSpPr/>
          <p:nvPr/>
        </p:nvSpPr>
        <p:spPr>
          <a:xfrm>
            <a:off x="10049256" y="3381755"/>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9" name="object 79"/>
          <p:cNvSpPr/>
          <p:nvPr/>
        </p:nvSpPr>
        <p:spPr>
          <a:xfrm>
            <a:off x="9349740" y="3381755"/>
            <a:ext cx="542925" cy="0"/>
          </a:xfrm>
          <a:custGeom>
            <a:avLst/>
            <a:gdLst/>
            <a:ahLst/>
            <a:cxnLst/>
            <a:rect l="l" t="t" r="r" b="b"/>
            <a:pathLst>
              <a:path w="542925">
                <a:moveTo>
                  <a:pt x="0" y="0"/>
                </a:moveTo>
                <a:lnTo>
                  <a:pt x="54254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0" name="object 80"/>
          <p:cNvSpPr/>
          <p:nvPr/>
        </p:nvSpPr>
        <p:spPr>
          <a:xfrm>
            <a:off x="9150095" y="3381755"/>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1" name="object 81"/>
          <p:cNvSpPr/>
          <p:nvPr/>
        </p:nvSpPr>
        <p:spPr>
          <a:xfrm>
            <a:off x="8950452" y="3381755"/>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2" name="object 82"/>
          <p:cNvSpPr/>
          <p:nvPr/>
        </p:nvSpPr>
        <p:spPr>
          <a:xfrm>
            <a:off x="8250935" y="3381755"/>
            <a:ext cx="542925" cy="0"/>
          </a:xfrm>
          <a:custGeom>
            <a:avLst/>
            <a:gdLst/>
            <a:ahLst/>
            <a:cxnLst/>
            <a:rect l="l" t="t" r="r" b="b"/>
            <a:pathLst>
              <a:path w="542925">
                <a:moveTo>
                  <a:pt x="0" y="0"/>
                </a:moveTo>
                <a:lnTo>
                  <a:pt x="54254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3" name="object 83"/>
          <p:cNvSpPr/>
          <p:nvPr/>
        </p:nvSpPr>
        <p:spPr>
          <a:xfrm>
            <a:off x="8051292" y="3381755"/>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4" name="object 84"/>
          <p:cNvSpPr/>
          <p:nvPr/>
        </p:nvSpPr>
        <p:spPr>
          <a:xfrm>
            <a:off x="7853171" y="3381755"/>
            <a:ext cx="41275" cy="0"/>
          </a:xfrm>
          <a:custGeom>
            <a:avLst/>
            <a:gdLst/>
            <a:ahLst/>
            <a:cxnLst/>
            <a:rect l="l" t="t" r="r" b="b"/>
            <a:pathLst>
              <a:path w="41275">
                <a:moveTo>
                  <a:pt x="0" y="0"/>
                </a:moveTo>
                <a:lnTo>
                  <a:pt x="4114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5" name="object 85"/>
          <p:cNvSpPr/>
          <p:nvPr/>
        </p:nvSpPr>
        <p:spPr>
          <a:xfrm>
            <a:off x="7152131" y="3381755"/>
            <a:ext cx="544195" cy="0"/>
          </a:xfrm>
          <a:custGeom>
            <a:avLst/>
            <a:gdLst/>
            <a:ahLst/>
            <a:cxnLst/>
            <a:rect l="l" t="t" r="r" b="b"/>
            <a:pathLst>
              <a:path w="544195">
                <a:moveTo>
                  <a:pt x="0" y="0"/>
                </a:moveTo>
                <a:lnTo>
                  <a:pt x="5440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6" name="object 86"/>
          <p:cNvSpPr/>
          <p:nvPr/>
        </p:nvSpPr>
        <p:spPr>
          <a:xfrm>
            <a:off x="6954011" y="3381755"/>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7" name="object 87"/>
          <p:cNvSpPr/>
          <p:nvPr/>
        </p:nvSpPr>
        <p:spPr>
          <a:xfrm>
            <a:off x="6754368" y="3381755"/>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8" name="object 88"/>
          <p:cNvSpPr/>
          <p:nvPr/>
        </p:nvSpPr>
        <p:spPr>
          <a:xfrm>
            <a:off x="6054852" y="3381755"/>
            <a:ext cx="542925" cy="0"/>
          </a:xfrm>
          <a:custGeom>
            <a:avLst/>
            <a:gdLst/>
            <a:ahLst/>
            <a:cxnLst/>
            <a:rect l="l" t="t" r="r" b="b"/>
            <a:pathLst>
              <a:path w="542925">
                <a:moveTo>
                  <a:pt x="0" y="0"/>
                </a:moveTo>
                <a:lnTo>
                  <a:pt x="54254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9" name="object 89"/>
          <p:cNvSpPr/>
          <p:nvPr/>
        </p:nvSpPr>
        <p:spPr>
          <a:xfrm>
            <a:off x="5855208" y="3381755"/>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0" name="object 90"/>
          <p:cNvSpPr/>
          <p:nvPr/>
        </p:nvSpPr>
        <p:spPr>
          <a:xfrm>
            <a:off x="5655564" y="3381755"/>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1" name="object 91"/>
          <p:cNvSpPr/>
          <p:nvPr/>
        </p:nvSpPr>
        <p:spPr>
          <a:xfrm>
            <a:off x="4956047" y="3381755"/>
            <a:ext cx="542925" cy="0"/>
          </a:xfrm>
          <a:custGeom>
            <a:avLst/>
            <a:gdLst/>
            <a:ahLst/>
            <a:cxnLst/>
            <a:rect l="l" t="t" r="r" b="b"/>
            <a:pathLst>
              <a:path w="542925">
                <a:moveTo>
                  <a:pt x="0" y="0"/>
                </a:moveTo>
                <a:lnTo>
                  <a:pt x="54254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2" name="object 92"/>
          <p:cNvSpPr/>
          <p:nvPr/>
        </p:nvSpPr>
        <p:spPr>
          <a:xfrm>
            <a:off x="4756403" y="3381755"/>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3" name="object 93"/>
          <p:cNvSpPr/>
          <p:nvPr/>
        </p:nvSpPr>
        <p:spPr>
          <a:xfrm>
            <a:off x="4558284" y="3381755"/>
            <a:ext cx="41275" cy="0"/>
          </a:xfrm>
          <a:custGeom>
            <a:avLst/>
            <a:gdLst/>
            <a:ahLst/>
            <a:cxnLst/>
            <a:rect l="l" t="t" r="r" b="b"/>
            <a:pathLst>
              <a:path w="41275">
                <a:moveTo>
                  <a:pt x="0" y="0"/>
                </a:moveTo>
                <a:lnTo>
                  <a:pt x="4114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4" name="object 94"/>
          <p:cNvSpPr/>
          <p:nvPr/>
        </p:nvSpPr>
        <p:spPr>
          <a:xfrm>
            <a:off x="3857244" y="3381755"/>
            <a:ext cx="544195" cy="0"/>
          </a:xfrm>
          <a:custGeom>
            <a:avLst/>
            <a:gdLst/>
            <a:ahLst/>
            <a:cxnLst/>
            <a:rect l="l" t="t" r="r" b="b"/>
            <a:pathLst>
              <a:path w="544195">
                <a:moveTo>
                  <a:pt x="0" y="0"/>
                </a:moveTo>
                <a:lnTo>
                  <a:pt x="5440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5" name="object 95"/>
          <p:cNvSpPr/>
          <p:nvPr/>
        </p:nvSpPr>
        <p:spPr>
          <a:xfrm>
            <a:off x="3659123" y="3381755"/>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6" name="object 96"/>
          <p:cNvSpPr/>
          <p:nvPr/>
        </p:nvSpPr>
        <p:spPr>
          <a:xfrm>
            <a:off x="3459479" y="3381755"/>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7" name="object 97"/>
          <p:cNvSpPr/>
          <p:nvPr/>
        </p:nvSpPr>
        <p:spPr>
          <a:xfrm>
            <a:off x="2560320" y="3381755"/>
            <a:ext cx="742315" cy="0"/>
          </a:xfrm>
          <a:custGeom>
            <a:avLst/>
            <a:gdLst/>
            <a:ahLst/>
            <a:cxnLst/>
            <a:rect l="l" t="t" r="r" b="b"/>
            <a:pathLst>
              <a:path w="742314">
                <a:moveTo>
                  <a:pt x="0" y="0"/>
                </a:moveTo>
                <a:lnTo>
                  <a:pt x="74218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8" name="object 98"/>
          <p:cNvSpPr/>
          <p:nvPr/>
        </p:nvSpPr>
        <p:spPr>
          <a:xfrm>
            <a:off x="2360676" y="3381755"/>
            <a:ext cx="43180" cy="0"/>
          </a:xfrm>
          <a:custGeom>
            <a:avLst/>
            <a:gdLst/>
            <a:ahLst/>
            <a:cxnLst/>
            <a:rect l="l" t="t" r="r" b="b"/>
            <a:pathLst>
              <a:path w="43180">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9" name="object 99"/>
          <p:cNvSpPr/>
          <p:nvPr/>
        </p:nvSpPr>
        <p:spPr>
          <a:xfrm>
            <a:off x="1661160" y="3381755"/>
            <a:ext cx="542925" cy="0"/>
          </a:xfrm>
          <a:custGeom>
            <a:avLst/>
            <a:gdLst/>
            <a:ahLst/>
            <a:cxnLst/>
            <a:rect l="l" t="t" r="r" b="b"/>
            <a:pathLst>
              <a:path w="542925">
                <a:moveTo>
                  <a:pt x="0" y="0"/>
                </a:moveTo>
                <a:lnTo>
                  <a:pt x="54254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0" name="object 100"/>
          <p:cNvSpPr/>
          <p:nvPr/>
        </p:nvSpPr>
        <p:spPr>
          <a:xfrm>
            <a:off x="1461516" y="3381755"/>
            <a:ext cx="43180" cy="0"/>
          </a:xfrm>
          <a:custGeom>
            <a:avLst/>
            <a:gdLst/>
            <a:ahLst/>
            <a:cxnLst/>
            <a:rect l="l" t="t" r="r" b="b"/>
            <a:pathLst>
              <a:path w="43180">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1" name="object 101"/>
          <p:cNvSpPr/>
          <p:nvPr/>
        </p:nvSpPr>
        <p:spPr>
          <a:xfrm>
            <a:off x="1263396" y="3381755"/>
            <a:ext cx="41275" cy="0"/>
          </a:xfrm>
          <a:custGeom>
            <a:avLst/>
            <a:gdLst/>
            <a:ahLst/>
            <a:cxnLst/>
            <a:rect l="l" t="t" r="r" b="b"/>
            <a:pathLst>
              <a:path w="41275">
                <a:moveTo>
                  <a:pt x="0" y="0"/>
                </a:moveTo>
                <a:lnTo>
                  <a:pt x="4114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2" name="object 102"/>
          <p:cNvSpPr/>
          <p:nvPr/>
        </p:nvSpPr>
        <p:spPr>
          <a:xfrm>
            <a:off x="934211" y="3381755"/>
            <a:ext cx="172720" cy="0"/>
          </a:xfrm>
          <a:custGeom>
            <a:avLst/>
            <a:gdLst/>
            <a:ahLst/>
            <a:cxnLst/>
            <a:rect l="l" t="t" r="r" b="b"/>
            <a:pathLst>
              <a:path w="172719">
                <a:moveTo>
                  <a:pt x="0" y="0"/>
                </a:moveTo>
                <a:lnTo>
                  <a:pt x="17221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3" name="object 103"/>
          <p:cNvSpPr/>
          <p:nvPr/>
        </p:nvSpPr>
        <p:spPr>
          <a:xfrm>
            <a:off x="3459479" y="2766060"/>
            <a:ext cx="8458200" cy="0"/>
          </a:xfrm>
          <a:custGeom>
            <a:avLst/>
            <a:gdLst/>
            <a:ahLst/>
            <a:cxnLst/>
            <a:rect l="l" t="t" r="r" b="b"/>
            <a:pathLst>
              <a:path w="8458200">
                <a:moveTo>
                  <a:pt x="0" y="0"/>
                </a:moveTo>
                <a:lnTo>
                  <a:pt x="845820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4" name="object 104"/>
          <p:cNvSpPr/>
          <p:nvPr/>
        </p:nvSpPr>
        <p:spPr>
          <a:xfrm>
            <a:off x="1661160" y="2766060"/>
            <a:ext cx="1641475" cy="0"/>
          </a:xfrm>
          <a:custGeom>
            <a:avLst/>
            <a:gdLst/>
            <a:ahLst/>
            <a:cxnLst/>
            <a:rect l="l" t="t" r="r" b="b"/>
            <a:pathLst>
              <a:path w="1641475">
                <a:moveTo>
                  <a:pt x="0" y="0"/>
                </a:moveTo>
                <a:lnTo>
                  <a:pt x="164134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5" name="object 105"/>
          <p:cNvSpPr/>
          <p:nvPr/>
        </p:nvSpPr>
        <p:spPr>
          <a:xfrm>
            <a:off x="1461516" y="2766060"/>
            <a:ext cx="43180" cy="0"/>
          </a:xfrm>
          <a:custGeom>
            <a:avLst/>
            <a:gdLst/>
            <a:ahLst/>
            <a:cxnLst/>
            <a:rect l="l" t="t" r="r" b="b"/>
            <a:pathLst>
              <a:path w="43180">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6" name="object 106"/>
          <p:cNvSpPr/>
          <p:nvPr/>
        </p:nvSpPr>
        <p:spPr>
          <a:xfrm>
            <a:off x="1263396" y="2766060"/>
            <a:ext cx="41275" cy="0"/>
          </a:xfrm>
          <a:custGeom>
            <a:avLst/>
            <a:gdLst/>
            <a:ahLst/>
            <a:cxnLst/>
            <a:rect l="l" t="t" r="r" b="b"/>
            <a:pathLst>
              <a:path w="41275">
                <a:moveTo>
                  <a:pt x="0" y="0"/>
                </a:moveTo>
                <a:lnTo>
                  <a:pt x="4114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7" name="object 107"/>
          <p:cNvSpPr/>
          <p:nvPr/>
        </p:nvSpPr>
        <p:spPr>
          <a:xfrm>
            <a:off x="934211" y="2766060"/>
            <a:ext cx="172720" cy="0"/>
          </a:xfrm>
          <a:custGeom>
            <a:avLst/>
            <a:gdLst/>
            <a:ahLst/>
            <a:cxnLst/>
            <a:rect l="l" t="t" r="r" b="b"/>
            <a:pathLst>
              <a:path w="172719">
                <a:moveTo>
                  <a:pt x="0" y="0"/>
                </a:moveTo>
                <a:lnTo>
                  <a:pt x="17221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8" name="object 108"/>
          <p:cNvSpPr/>
          <p:nvPr/>
        </p:nvSpPr>
        <p:spPr>
          <a:xfrm>
            <a:off x="934211" y="2148839"/>
            <a:ext cx="10983595" cy="0"/>
          </a:xfrm>
          <a:custGeom>
            <a:avLst/>
            <a:gdLst/>
            <a:ahLst/>
            <a:cxnLst/>
            <a:rect l="l" t="t" r="r" b="b"/>
            <a:pathLst>
              <a:path w="10983595">
                <a:moveTo>
                  <a:pt x="0" y="0"/>
                </a:moveTo>
                <a:lnTo>
                  <a:pt x="109834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9" name="object 109"/>
          <p:cNvSpPr/>
          <p:nvPr/>
        </p:nvSpPr>
        <p:spPr>
          <a:xfrm>
            <a:off x="934211" y="1531619"/>
            <a:ext cx="10983595" cy="0"/>
          </a:xfrm>
          <a:custGeom>
            <a:avLst/>
            <a:gdLst/>
            <a:ahLst/>
            <a:cxnLst/>
            <a:rect l="l" t="t" r="r" b="b"/>
            <a:pathLst>
              <a:path w="10983595">
                <a:moveTo>
                  <a:pt x="0" y="0"/>
                </a:moveTo>
                <a:lnTo>
                  <a:pt x="109834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0" name="object 110"/>
          <p:cNvSpPr/>
          <p:nvPr/>
        </p:nvSpPr>
        <p:spPr>
          <a:xfrm>
            <a:off x="1106424" y="2148839"/>
            <a:ext cx="157480" cy="3083560"/>
          </a:xfrm>
          <a:custGeom>
            <a:avLst/>
            <a:gdLst/>
            <a:ahLst/>
            <a:cxnLst/>
            <a:rect l="l" t="t" r="r" b="b"/>
            <a:pathLst>
              <a:path w="157480" h="3083560">
                <a:moveTo>
                  <a:pt x="156972" y="0"/>
                </a:moveTo>
                <a:lnTo>
                  <a:pt x="0" y="0"/>
                </a:lnTo>
                <a:lnTo>
                  <a:pt x="0" y="3083052"/>
                </a:lnTo>
                <a:lnTo>
                  <a:pt x="156972" y="3083052"/>
                </a:lnTo>
                <a:lnTo>
                  <a:pt x="156972" y="0"/>
                </a:lnTo>
                <a:close/>
              </a:path>
            </a:pathLst>
          </a:custGeom>
          <a:solidFill>
            <a:srgbClr val="AFABA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1" name="object 111"/>
          <p:cNvSpPr/>
          <p:nvPr/>
        </p:nvSpPr>
        <p:spPr>
          <a:xfrm>
            <a:off x="2203704" y="2857500"/>
            <a:ext cx="157480" cy="2374900"/>
          </a:xfrm>
          <a:custGeom>
            <a:avLst/>
            <a:gdLst/>
            <a:ahLst/>
            <a:cxnLst/>
            <a:rect l="l" t="t" r="r" b="b"/>
            <a:pathLst>
              <a:path w="157480" h="2374900">
                <a:moveTo>
                  <a:pt x="156971" y="0"/>
                </a:moveTo>
                <a:lnTo>
                  <a:pt x="0" y="0"/>
                </a:lnTo>
                <a:lnTo>
                  <a:pt x="0" y="2374392"/>
                </a:lnTo>
                <a:lnTo>
                  <a:pt x="156971" y="2374392"/>
                </a:lnTo>
                <a:lnTo>
                  <a:pt x="156971" y="0"/>
                </a:lnTo>
                <a:close/>
              </a:path>
            </a:pathLst>
          </a:custGeom>
          <a:solidFill>
            <a:srgbClr val="AFABA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2" name="object 112"/>
          <p:cNvSpPr/>
          <p:nvPr/>
        </p:nvSpPr>
        <p:spPr>
          <a:xfrm>
            <a:off x="3302508" y="2651760"/>
            <a:ext cx="157480" cy="2580640"/>
          </a:xfrm>
          <a:custGeom>
            <a:avLst/>
            <a:gdLst/>
            <a:ahLst/>
            <a:cxnLst/>
            <a:rect l="l" t="t" r="r" b="b"/>
            <a:pathLst>
              <a:path w="157479" h="2580640">
                <a:moveTo>
                  <a:pt x="156972" y="0"/>
                </a:moveTo>
                <a:lnTo>
                  <a:pt x="0" y="0"/>
                </a:lnTo>
                <a:lnTo>
                  <a:pt x="0" y="2580132"/>
                </a:lnTo>
                <a:lnTo>
                  <a:pt x="156972" y="2580132"/>
                </a:lnTo>
                <a:lnTo>
                  <a:pt x="156972" y="0"/>
                </a:lnTo>
                <a:close/>
              </a:path>
            </a:pathLst>
          </a:custGeom>
          <a:solidFill>
            <a:srgbClr val="AFABA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3" name="object 113"/>
          <p:cNvSpPr/>
          <p:nvPr/>
        </p:nvSpPr>
        <p:spPr>
          <a:xfrm>
            <a:off x="4401311" y="2772155"/>
            <a:ext cx="157480" cy="2459990"/>
          </a:xfrm>
          <a:custGeom>
            <a:avLst/>
            <a:gdLst/>
            <a:ahLst/>
            <a:cxnLst/>
            <a:rect l="l" t="t" r="r" b="b"/>
            <a:pathLst>
              <a:path w="157479" h="2459990">
                <a:moveTo>
                  <a:pt x="156972" y="0"/>
                </a:moveTo>
                <a:lnTo>
                  <a:pt x="0" y="0"/>
                </a:lnTo>
                <a:lnTo>
                  <a:pt x="0" y="2459736"/>
                </a:lnTo>
                <a:lnTo>
                  <a:pt x="156972" y="2459736"/>
                </a:lnTo>
                <a:lnTo>
                  <a:pt x="156972" y="0"/>
                </a:lnTo>
                <a:close/>
              </a:path>
            </a:pathLst>
          </a:custGeom>
          <a:solidFill>
            <a:srgbClr val="AFABA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4" name="object 114"/>
          <p:cNvSpPr/>
          <p:nvPr/>
        </p:nvSpPr>
        <p:spPr>
          <a:xfrm>
            <a:off x="5498591" y="2901695"/>
            <a:ext cx="157480" cy="2330450"/>
          </a:xfrm>
          <a:custGeom>
            <a:avLst/>
            <a:gdLst/>
            <a:ahLst/>
            <a:cxnLst/>
            <a:rect l="l" t="t" r="r" b="b"/>
            <a:pathLst>
              <a:path w="157479" h="2330450">
                <a:moveTo>
                  <a:pt x="156972" y="0"/>
                </a:moveTo>
                <a:lnTo>
                  <a:pt x="0" y="0"/>
                </a:lnTo>
                <a:lnTo>
                  <a:pt x="0" y="2330196"/>
                </a:lnTo>
                <a:lnTo>
                  <a:pt x="156972" y="2330196"/>
                </a:lnTo>
                <a:lnTo>
                  <a:pt x="156972" y="0"/>
                </a:lnTo>
                <a:close/>
              </a:path>
            </a:pathLst>
          </a:custGeom>
          <a:solidFill>
            <a:srgbClr val="AFABA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5" name="object 115"/>
          <p:cNvSpPr/>
          <p:nvPr/>
        </p:nvSpPr>
        <p:spPr>
          <a:xfrm>
            <a:off x="6597395" y="2944367"/>
            <a:ext cx="157480" cy="2287905"/>
          </a:xfrm>
          <a:custGeom>
            <a:avLst/>
            <a:gdLst/>
            <a:ahLst/>
            <a:cxnLst/>
            <a:rect l="l" t="t" r="r" b="b"/>
            <a:pathLst>
              <a:path w="157479" h="2287904">
                <a:moveTo>
                  <a:pt x="156972" y="0"/>
                </a:moveTo>
                <a:lnTo>
                  <a:pt x="0" y="0"/>
                </a:lnTo>
                <a:lnTo>
                  <a:pt x="0" y="2287524"/>
                </a:lnTo>
                <a:lnTo>
                  <a:pt x="156972" y="2287524"/>
                </a:lnTo>
                <a:lnTo>
                  <a:pt x="156972" y="0"/>
                </a:lnTo>
                <a:close/>
              </a:path>
            </a:pathLst>
          </a:custGeom>
          <a:solidFill>
            <a:srgbClr val="AFABA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6" name="object 116"/>
          <p:cNvSpPr/>
          <p:nvPr/>
        </p:nvSpPr>
        <p:spPr>
          <a:xfrm>
            <a:off x="7696200" y="2956560"/>
            <a:ext cx="157480" cy="2275840"/>
          </a:xfrm>
          <a:custGeom>
            <a:avLst/>
            <a:gdLst/>
            <a:ahLst/>
            <a:cxnLst/>
            <a:rect l="l" t="t" r="r" b="b"/>
            <a:pathLst>
              <a:path w="157479" h="2275840">
                <a:moveTo>
                  <a:pt x="156972" y="0"/>
                </a:moveTo>
                <a:lnTo>
                  <a:pt x="0" y="0"/>
                </a:lnTo>
                <a:lnTo>
                  <a:pt x="0" y="2275332"/>
                </a:lnTo>
                <a:lnTo>
                  <a:pt x="156972" y="2275332"/>
                </a:lnTo>
                <a:lnTo>
                  <a:pt x="156972" y="0"/>
                </a:lnTo>
                <a:close/>
              </a:path>
            </a:pathLst>
          </a:custGeom>
          <a:solidFill>
            <a:srgbClr val="AFABA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7" name="object 117"/>
          <p:cNvSpPr/>
          <p:nvPr/>
        </p:nvSpPr>
        <p:spPr>
          <a:xfrm>
            <a:off x="8793480" y="2935223"/>
            <a:ext cx="157480" cy="2296795"/>
          </a:xfrm>
          <a:custGeom>
            <a:avLst/>
            <a:gdLst/>
            <a:ahLst/>
            <a:cxnLst/>
            <a:rect l="l" t="t" r="r" b="b"/>
            <a:pathLst>
              <a:path w="157479" h="2296795">
                <a:moveTo>
                  <a:pt x="156972" y="0"/>
                </a:moveTo>
                <a:lnTo>
                  <a:pt x="0" y="0"/>
                </a:lnTo>
                <a:lnTo>
                  <a:pt x="0" y="2296668"/>
                </a:lnTo>
                <a:lnTo>
                  <a:pt x="156972" y="2296668"/>
                </a:lnTo>
                <a:lnTo>
                  <a:pt x="156972" y="0"/>
                </a:lnTo>
                <a:close/>
              </a:path>
            </a:pathLst>
          </a:custGeom>
          <a:solidFill>
            <a:srgbClr val="AFABA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8" name="object 118"/>
          <p:cNvSpPr/>
          <p:nvPr/>
        </p:nvSpPr>
        <p:spPr>
          <a:xfrm>
            <a:off x="9892283" y="2808732"/>
            <a:ext cx="157480" cy="2423160"/>
          </a:xfrm>
          <a:custGeom>
            <a:avLst/>
            <a:gdLst/>
            <a:ahLst/>
            <a:cxnLst/>
            <a:rect l="l" t="t" r="r" b="b"/>
            <a:pathLst>
              <a:path w="157479" h="2423160">
                <a:moveTo>
                  <a:pt x="156972" y="0"/>
                </a:moveTo>
                <a:lnTo>
                  <a:pt x="0" y="0"/>
                </a:lnTo>
                <a:lnTo>
                  <a:pt x="0" y="2423160"/>
                </a:lnTo>
                <a:lnTo>
                  <a:pt x="156972" y="2423160"/>
                </a:lnTo>
                <a:lnTo>
                  <a:pt x="156972" y="0"/>
                </a:lnTo>
                <a:close/>
              </a:path>
            </a:pathLst>
          </a:custGeom>
          <a:solidFill>
            <a:srgbClr val="AFABA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9" name="object 119"/>
          <p:cNvSpPr/>
          <p:nvPr/>
        </p:nvSpPr>
        <p:spPr>
          <a:xfrm>
            <a:off x="10991088" y="2993135"/>
            <a:ext cx="157480" cy="2239010"/>
          </a:xfrm>
          <a:custGeom>
            <a:avLst/>
            <a:gdLst/>
            <a:ahLst/>
            <a:cxnLst/>
            <a:rect l="l" t="t" r="r" b="b"/>
            <a:pathLst>
              <a:path w="157479" h="2239010">
                <a:moveTo>
                  <a:pt x="156972" y="0"/>
                </a:moveTo>
                <a:lnTo>
                  <a:pt x="0" y="0"/>
                </a:lnTo>
                <a:lnTo>
                  <a:pt x="0" y="2238756"/>
                </a:lnTo>
                <a:lnTo>
                  <a:pt x="156972" y="2238756"/>
                </a:lnTo>
                <a:lnTo>
                  <a:pt x="156972" y="0"/>
                </a:lnTo>
                <a:close/>
              </a:path>
            </a:pathLst>
          </a:custGeom>
          <a:solidFill>
            <a:srgbClr val="AFABA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0" name="object 120"/>
          <p:cNvSpPr/>
          <p:nvPr/>
        </p:nvSpPr>
        <p:spPr>
          <a:xfrm>
            <a:off x="1304544" y="2263139"/>
            <a:ext cx="157480" cy="2969260"/>
          </a:xfrm>
          <a:custGeom>
            <a:avLst/>
            <a:gdLst/>
            <a:ahLst/>
            <a:cxnLst/>
            <a:rect l="l" t="t" r="r" b="b"/>
            <a:pathLst>
              <a:path w="157480" h="2969260">
                <a:moveTo>
                  <a:pt x="156972" y="0"/>
                </a:moveTo>
                <a:lnTo>
                  <a:pt x="0" y="0"/>
                </a:lnTo>
                <a:lnTo>
                  <a:pt x="0" y="2968752"/>
                </a:lnTo>
                <a:lnTo>
                  <a:pt x="156972" y="2968752"/>
                </a:lnTo>
                <a:lnTo>
                  <a:pt x="156972" y="0"/>
                </a:lnTo>
                <a:close/>
              </a:path>
            </a:pathLst>
          </a:custGeom>
          <a:solidFill>
            <a:srgbClr val="7671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1" name="object 121"/>
          <p:cNvSpPr/>
          <p:nvPr/>
        </p:nvSpPr>
        <p:spPr>
          <a:xfrm>
            <a:off x="2403348" y="3185160"/>
            <a:ext cx="157480" cy="2047239"/>
          </a:xfrm>
          <a:custGeom>
            <a:avLst/>
            <a:gdLst/>
            <a:ahLst/>
            <a:cxnLst/>
            <a:rect l="l" t="t" r="r" b="b"/>
            <a:pathLst>
              <a:path w="157480" h="2047239">
                <a:moveTo>
                  <a:pt x="156972" y="0"/>
                </a:moveTo>
                <a:lnTo>
                  <a:pt x="0" y="0"/>
                </a:lnTo>
                <a:lnTo>
                  <a:pt x="0" y="2046732"/>
                </a:lnTo>
                <a:lnTo>
                  <a:pt x="156972" y="2046732"/>
                </a:lnTo>
                <a:lnTo>
                  <a:pt x="156972" y="0"/>
                </a:lnTo>
                <a:close/>
              </a:path>
            </a:pathLst>
          </a:custGeom>
          <a:solidFill>
            <a:srgbClr val="7671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2" name="object 122"/>
          <p:cNvSpPr/>
          <p:nvPr/>
        </p:nvSpPr>
        <p:spPr>
          <a:xfrm>
            <a:off x="3502152" y="2980944"/>
            <a:ext cx="157480" cy="2251075"/>
          </a:xfrm>
          <a:custGeom>
            <a:avLst/>
            <a:gdLst/>
            <a:ahLst/>
            <a:cxnLst/>
            <a:rect l="l" t="t" r="r" b="b"/>
            <a:pathLst>
              <a:path w="157479" h="2251075">
                <a:moveTo>
                  <a:pt x="156972" y="0"/>
                </a:moveTo>
                <a:lnTo>
                  <a:pt x="0" y="0"/>
                </a:lnTo>
                <a:lnTo>
                  <a:pt x="0" y="2250948"/>
                </a:lnTo>
                <a:lnTo>
                  <a:pt x="156972" y="2250948"/>
                </a:lnTo>
                <a:lnTo>
                  <a:pt x="156972" y="0"/>
                </a:lnTo>
                <a:close/>
              </a:path>
            </a:pathLst>
          </a:custGeom>
          <a:solidFill>
            <a:srgbClr val="7671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3" name="object 123"/>
          <p:cNvSpPr/>
          <p:nvPr/>
        </p:nvSpPr>
        <p:spPr>
          <a:xfrm>
            <a:off x="4599432" y="3110483"/>
            <a:ext cx="157480" cy="2121535"/>
          </a:xfrm>
          <a:custGeom>
            <a:avLst/>
            <a:gdLst/>
            <a:ahLst/>
            <a:cxnLst/>
            <a:rect l="l" t="t" r="r" b="b"/>
            <a:pathLst>
              <a:path w="157479" h="2121535">
                <a:moveTo>
                  <a:pt x="156972" y="0"/>
                </a:moveTo>
                <a:lnTo>
                  <a:pt x="0" y="0"/>
                </a:lnTo>
                <a:lnTo>
                  <a:pt x="0" y="2121408"/>
                </a:lnTo>
                <a:lnTo>
                  <a:pt x="156972" y="2121408"/>
                </a:lnTo>
                <a:lnTo>
                  <a:pt x="156972" y="0"/>
                </a:lnTo>
                <a:close/>
              </a:path>
            </a:pathLst>
          </a:custGeom>
          <a:solidFill>
            <a:srgbClr val="7671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4" name="object 124"/>
          <p:cNvSpPr/>
          <p:nvPr/>
        </p:nvSpPr>
        <p:spPr>
          <a:xfrm>
            <a:off x="5698235" y="3134867"/>
            <a:ext cx="157480" cy="2097405"/>
          </a:xfrm>
          <a:custGeom>
            <a:avLst/>
            <a:gdLst/>
            <a:ahLst/>
            <a:cxnLst/>
            <a:rect l="l" t="t" r="r" b="b"/>
            <a:pathLst>
              <a:path w="157479" h="2097404">
                <a:moveTo>
                  <a:pt x="156972" y="0"/>
                </a:moveTo>
                <a:lnTo>
                  <a:pt x="0" y="0"/>
                </a:lnTo>
                <a:lnTo>
                  <a:pt x="0" y="2097024"/>
                </a:lnTo>
                <a:lnTo>
                  <a:pt x="156972" y="2097024"/>
                </a:lnTo>
                <a:lnTo>
                  <a:pt x="156972" y="0"/>
                </a:lnTo>
                <a:close/>
              </a:path>
            </a:pathLst>
          </a:custGeom>
          <a:solidFill>
            <a:srgbClr val="7671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5" name="object 125"/>
          <p:cNvSpPr/>
          <p:nvPr/>
        </p:nvSpPr>
        <p:spPr>
          <a:xfrm>
            <a:off x="6797040" y="3249167"/>
            <a:ext cx="157480" cy="1983105"/>
          </a:xfrm>
          <a:custGeom>
            <a:avLst/>
            <a:gdLst/>
            <a:ahLst/>
            <a:cxnLst/>
            <a:rect l="l" t="t" r="r" b="b"/>
            <a:pathLst>
              <a:path w="157479" h="1983104">
                <a:moveTo>
                  <a:pt x="156972" y="0"/>
                </a:moveTo>
                <a:lnTo>
                  <a:pt x="0" y="0"/>
                </a:lnTo>
                <a:lnTo>
                  <a:pt x="0" y="1982724"/>
                </a:lnTo>
                <a:lnTo>
                  <a:pt x="156972" y="1982724"/>
                </a:lnTo>
                <a:lnTo>
                  <a:pt x="156972" y="0"/>
                </a:lnTo>
                <a:close/>
              </a:path>
            </a:pathLst>
          </a:custGeom>
          <a:solidFill>
            <a:srgbClr val="7671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6" name="object 126"/>
          <p:cNvSpPr/>
          <p:nvPr/>
        </p:nvSpPr>
        <p:spPr>
          <a:xfrm>
            <a:off x="7894319" y="3188207"/>
            <a:ext cx="157480" cy="2044064"/>
          </a:xfrm>
          <a:custGeom>
            <a:avLst/>
            <a:gdLst/>
            <a:ahLst/>
            <a:cxnLst/>
            <a:rect l="l" t="t" r="r" b="b"/>
            <a:pathLst>
              <a:path w="157479" h="2044064">
                <a:moveTo>
                  <a:pt x="156972" y="0"/>
                </a:moveTo>
                <a:lnTo>
                  <a:pt x="0" y="0"/>
                </a:lnTo>
                <a:lnTo>
                  <a:pt x="0" y="2043683"/>
                </a:lnTo>
                <a:lnTo>
                  <a:pt x="156972" y="2043683"/>
                </a:lnTo>
                <a:lnTo>
                  <a:pt x="156972" y="0"/>
                </a:lnTo>
                <a:close/>
              </a:path>
            </a:pathLst>
          </a:custGeom>
          <a:solidFill>
            <a:srgbClr val="7671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7" name="object 127"/>
          <p:cNvSpPr/>
          <p:nvPr/>
        </p:nvSpPr>
        <p:spPr>
          <a:xfrm>
            <a:off x="8993123" y="3128772"/>
            <a:ext cx="157480" cy="2103120"/>
          </a:xfrm>
          <a:custGeom>
            <a:avLst/>
            <a:gdLst/>
            <a:ahLst/>
            <a:cxnLst/>
            <a:rect l="l" t="t" r="r" b="b"/>
            <a:pathLst>
              <a:path w="157479" h="2103120">
                <a:moveTo>
                  <a:pt x="156972" y="0"/>
                </a:moveTo>
                <a:lnTo>
                  <a:pt x="0" y="0"/>
                </a:lnTo>
                <a:lnTo>
                  <a:pt x="0" y="2103120"/>
                </a:lnTo>
                <a:lnTo>
                  <a:pt x="156972" y="2103120"/>
                </a:lnTo>
                <a:lnTo>
                  <a:pt x="156972" y="0"/>
                </a:lnTo>
                <a:close/>
              </a:path>
            </a:pathLst>
          </a:custGeom>
          <a:solidFill>
            <a:srgbClr val="7671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8" name="object 128"/>
          <p:cNvSpPr/>
          <p:nvPr/>
        </p:nvSpPr>
        <p:spPr>
          <a:xfrm>
            <a:off x="10091928" y="2971800"/>
            <a:ext cx="157480" cy="2260600"/>
          </a:xfrm>
          <a:custGeom>
            <a:avLst/>
            <a:gdLst/>
            <a:ahLst/>
            <a:cxnLst/>
            <a:rect l="l" t="t" r="r" b="b"/>
            <a:pathLst>
              <a:path w="157479" h="2260600">
                <a:moveTo>
                  <a:pt x="156972" y="0"/>
                </a:moveTo>
                <a:lnTo>
                  <a:pt x="0" y="0"/>
                </a:lnTo>
                <a:lnTo>
                  <a:pt x="0" y="2260092"/>
                </a:lnTo>
                <a:lnTo>
                  <a:pt x="156972" y="2260092"/>
                </a:lnTo>
                <a:lnTo>
                  <a:pt x="156972" y="0"/>
                </a:lnTo>
                <a:close/>
              </a:path>
            </a:pathLst>
          </a:custGeom>
          <a:solidFill>
            <a:srgbClr val="7671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9" name="object 129"/>
          <p:cNvSpPr/>
          <p:nvPr/>
        </p:nvSpPr>
        <p:spPr>
          <a:xfrm>
            <a:off x="11189207" y="3157727"/>
            <a:ext cx="157480" cy="2074545"/>
          </a:xfrm>
          <a:custGeom>
            <a:avLst/>
            <a:gdLst/>
            <a:ahLst/>
            <a:cxnLst/>
            <a:rect l="l" t="t" r="r" b="b"/>
            <a:pathLst>
              <a:path w="157479" h="2074545">
                <a:moveTo>
                  <a:pt x="156972" y="0"/>
                </a:moveTo>
                <a:lnTo>
                  <a:pt x="0" y="0"/>
                </a:lnTo>
                <a:lnTo>
                  <a:pt x="0" y="2074164"/>
                </a:lnTo>
                <a:lnTo>
                  <a:pt x="156972" y="2074164"/>
                </a:lnTo>
                <a:lnTo>
                  <a:pt x="156972" y="0"/>
                </a:lnTo>
                <a:close/>
              </a:path>
            </a:pathLst>
          </a:custGeom>
          <a:solidFill>
            <a:srgbClr val="7671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0" name="object 130"/>
          <p:cNvSpPr/>
          <p:nvPr/>
        </p:nvSpPr>
        <p:spPr>
          <a:xfrm>
            <a:off x="1504188" y="2604516"/>
            <a:ext cx="157480" cy="2627630"/>
          </a:xfrm>
          <a:custGeom>
            <a:avLst/>
            <a:gdLst/>
            <a:ahLst/>
            <a:cxnLst/>
            <a:rect l="l" t="t" r="r" b="b"/>
            <a:pathLst>
              <a:path w="157480" h="2627629">
                <a:moveTo>
                  <a:pt x="156972" y="0"/>
                </a:moveTo>
                <a:lnTo>
                  <a:pt x="0" y="0"/>
                </a:lnTo>
                <a:lnTo>
                  <a:pt x="0" y="2627376"/>
                </a:lnTo>
                <a:lnTo>
                  <a:pt x="156972" y="2627376"/>
                </a:lnTo>
                <a:lnTo>
                  <a:pt x="156972"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1" name="object 131"/>
          <p:cNvSpPr/>
          <p:nvPr/>
        </p:nvSpPr>
        <p:spPr>
          <a:xfrm>
            <a:off x="2602992" y="3410711"/>
            <a:ext cx="157480" cy="1821180"/>
          </a:xfrm>
          <a:custGeom>
            <a:avLst/>
            <a:gdLst/>
            <a:ahLst/>
            <a:cxnLst/>
            <a:rect l="l" t="t" r="r" b="b"/>
            <a:pathLst>
              <a:path w="157480" h="1821179">
                <a:moveTo>
                  <a:pt x="156971" y="0"/>
                </a:moveTo>
                <a:lnTo>
                  <a:pt x="0" y="0"/>
                </a:lnTo>
                <a:lnTo>
                  <a:pt x="0" y="1821180"/>
                </a:lnTo>
                <a:lnTo>
                  <a:pt x="156971" y="1821180"/>
                </a:lnTo>
                <a:lnTo>
                  <a:pt x="156971"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2" name="object 132"/>
          <p:cNvSpPr/>
          <p:nvPr/>
        </p:nvSpPr>
        <p:spPr>
          <a:xfrm>
            <a:off x="3701796" y="3191255"/>
            <a:ext cx="155575" cy="2040889"/>
          </a:xfrm>
          <a:custGeom>
            <a:avLst/>
            <a:gdLst/>
            <a:ahLst/>
            <a:cxnLst/>
            <a:rect l="l" t="t" r="r" b="b"/>
            <a:pathLst>
              <a:path w="155575" h="2040889">
                <a:moveTo>
                  <a:pt x="155448" y="0"/>
                </a:moveTo>
                <a:lnTo>
                  <a:pt x="0" y="0"/>
                </a:lnTo>
                <a:lnTo>
                  <a:pt x="0" y="2040636"/>
                </a:lnTo>
                <a:lnTo>
                  <a:pt x="155448" y="2040636"/>
                </a:lnTo>
                <a:lnTo>
                  <a:pt x="155448"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3" name="object 133"/>
          <p:cNvSpPr/>
          <p:nvPr/>
        </p:nvSpPr>
        <p:spPr>
          <a:xfrm>
            <a:off x="4799076" y="3275076"/>
            <a:ext cx="157480" cy="1957070"/>
          </a:xfrm>
          <a:custGeom>
            <a:avLst/>
            <a:gdLst/>
            <a:ahLst/>
            <a:cxnLst/>
            <a:rect l="l" t="t" r="r" b="b"/>
            <a:pathLst>
              <a:path w="157479" h="1957070">
                <a:moveTo>
                  <a:pt x="156972" y="0"/>
                </a:moveTo>
                <a:lnTo>
                  <a:pt x="0" y="0"/>
                </a:lnTo>
                <a:lnTo>
                  <a:pt x="0" y="1956816"/>
                </a:lnTo>
                <a:lnTo>
                  <a:pt x="156972" y="1956816"/>
                </a:lnTo>
                <a:lnTo>
                  <a:pt x="156972"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4" name="object 134"/>
          <p:cNvSpPr/>
          <p:nvPr/>
        </p:nvSpPr>
        <p:spPr>
          <a:xfrm>
            <a:off x="5897879" y="3293364"/>
            <a:ext cx="157480" cy="1938655"/>
          </a:xfrm>
          <a:custGeom>
            <a:avLst/>
            <a:gdLst/>
            <a:ahLst/>
            <a:cxnLst/>
            <a:rect l="l" t="t" r="r" b="b"/>
            <a:pathLst>
              <a:path w="157479" h="1938654">
                <a:moveTo>
                  <a:pt x="156972" y="0"/>
                </a:moveTo>
                <a:lnTo>
                  <a:pt x="0" y="0"/>
                </a:lnTo>
                <a:lnTo>
                  <a:pt x="0" y="1938527"/>
                </a:lnTo>
                <a:lnTo>
                  <a:pt x="156972" y="1938527"/>
                </a:lnTo>
                <a:lnTo>
                  <a:pt x="156972"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5" name="object 135"/>
          <p:cNvSpPr/>
          <p:nvPr/>
        </p:nvSpPr>
        <p:spPr>
          <a:xfrm>
            <a:off x="6996683" y="3329940"/>
            <a:ext cx="155575" cy="1902460"/>
          </a:xfrm>
          <a:custGeom>
            <a:avLst/>
            <a:gdLst/>
            <a:ahLst/>
            <a:cxnLst/>
            <a:rect l="l" t="t" r="r" b="b"/>
            <a:pathLst>
              <a:path w="155575" h="1902460">
                <a:moveTo>
                  <a:pt x="155448" y="0"/>
                </a:moveTo>
                <a:lnTo>
                  <a:pt x="0" y="0"/>
                </a:lnTo>
                <a:lnTo>
                  <a:pt x="0" y="1901952"/>
                </a:lnTo>
                <a:lnTo>
                  <a:pt x="155448" y="1901952"/>
                </a:lnTo>
                <a:lnTo>
                  <a:pt x="155448"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6" name="object 136"/>
          <p:cNvSpPr/>
          <p:nvPr/>
        </p:nvSpPr>
        <p:spPr>
          <a:xfrm>
            <a:off x="8093964" y="3287267"/>
            <a:ext cx="157480" cy="1945005"/>
          </a:xfrm>
          <a:custGeom>
            <a:avLst/>
            <a:gdLst/>
            <a:ahLst/>
            <a:cxnLst/>
            <a:rect l="l" t="t" r="r" b="b"/>
            <a:pathLst>
              <a:path w="157479" h="1945004">
                <a:moveTo>
                  <a:pt x="156972" y="0"/>
                </a:moveTo>
                <a:lnTo>
                  <a:pt x="0" y="0"/>
                </a:lnTo>
                <a:lnTo>
                  <a:pt x="0" y="1944624"/>
                </a:lnTo>
                <a:lnTo>
                  <a:pt x="156972" y="1944624"/>
                </a:lnTo>
                <a:lnTo>
                  <a:pt x="156972"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7" name="object 137"/>
          <p:cNvSpPr/>
          <p:nvPr/>
        </p:nvSpPr>
        <p:spPr>
          <a:xfrm>
            <a:off x="9192768" y="3249167"/>
            <a:ext cx="157480" cy="1983105"/>
          </a:xfrm>
          <a:custGeom>
            <a:avLst/>
            <a:gdLst/>
            <a:ahLst/>
            <a:cxnLst/>
            <a:rect l="l" t="t" r="r" b="b"/>
            <a:pathLst>
              <a:path w="157479" h="1983104">
                <a:moveTo>
                  <a:pt x="156972" y="0"/>
                </a:moveTo>
                <a:lnTo>
                  <a:pt x="0" y="0"/>
                </a:lnTo>
                <a:lnTo>
                  <a:pt x="0" y="1982724"/>
                </a:lnTo>
                <a:lnTo>
                  <a:pt x="156972" y="1982724"/>
                </a:lnTo>
                <a:lnTo>
                  <a:pt x="156972"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8" name="object 138"/>
          <p:cNvSpPr/>
          <p:nvPr/>
        </p:nvSpPr>
        <p:spPr>
          <a:xfrm>
            <a:off x="10290047" y="3064764"/>
            <a:ext cx="157480" cy="2167255"/>
          </a:xfrm>
          <a:custGeom>
            <a:avLst/>
            <a:gdLst/>
            <a:ahLst/>
            <a:cxnLst/>
            <a:rect l="l" t="t" r="r" b="b"/>
            <a:pathLst>
              <a:path w="157479" h="2167254">
                <a:moveTo>
                  <a:pt x="156972" y="0"/>
                </a:moveTo>
                <a:lnTo>
                  <a:pt x="0" y="0"/>
                </a:lnTo>
                <a:lnTo>
                  <a:pt x="0" y="2167128"/>
                </a:lnTo>
                <a:lnTo>
                  <a:pt x="156972" y="2167128"/>
                </a:lnTo>
                <a:lnTo>
                  <a:pt x="156972"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9" name="object 139"/>
          <p:cNvSpPr/>
          <p:nvPr/>
        </p:nvSpPr>
        <p:spPr>
          <a:xfrm>
            <a:off x="11388852" y="3218688"/>
            <a:ext cx="157480" cy="2013585"/>
          </a:xfrm>
          <a:custGeom>
            <a:avLst/>
            <a:gdLst/>
            <a:ahLst/>
            <a:cxnLst/>
            <a:rect l="l" t="t" r="r" b="b"/>
            <a:pathLst>
              <a:path w="157479" h="2013585">
                <a:moveTo>
                  <a:pt x="156972" y="0"/>
                </a:moveTo>
                <a:lnTo>
                  <a:pt x="0" y="0"/>
                </a:lnTo>
                <a:lnTo>
                  <a:pt x="0" y="2013204"/>
                </a:lnTo>
                <a:lnTo>
                  <a:pt x="156972" y="2013204"/>
                </a:lnTo>
                <a:lnTo>
                  <a:pt x="156972"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0" name="object 140"/>
          <p:cNvSpPr/>
          <p:nvPr/>
        </p:nvSpPr>
        <p:spPr>
          <a:xfrm>
            <a:off x="2802635" y="4535423"/>
            <a:ext cx="157480" cy="696595"/>
          </a:xfrm>
          <a:custGeom>
            <a:avLst/>
            <a:gdLst/>
            <a:ahLst/>
            <a:cxnLst/>
            <a:rect l="l" t="t" r="r" b="b"/>
            <a:pathLst>
              <a:path w="157480" h="696595">
                <a:moveTo>
                  <a:pt x="156972" y="0"/>
                </a:moveTo>
                <a:lnTo>
                  <a:pt x="0" y="0"/>
                </a:lnTo>
                <a:lnTo>
                  <a:pt x="0" y="696468"/>
                </a:lnTo>
                <a:lnTo>
                  <a:pt x="156972" y="696468"/>
                </a:lnTo>
                <a:lnTo>
                  <a:pt x="156972"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1" name="object 141"/>
          <p:cNvSpPr/>
          <p:nvPr/>
        </p:nvSpPr>
        <p:spPr>
          <a:xfrm>
            <a:off x="3899915" y="4730496"/>
            <a:ext cx="157480" cy="501650"/>
          </a:xfrm>
          <a:custGeom>
            <a:avLst/>
            <a:gdLst/>
            <a:ahLst/>
            <a:cxnLst/>
            <a:rect l="l" t="t" r="r" b="b"/>
            <a:pathLst>
              <a:path w="157479" h="501650">
                <a:moveTo>
                  <a:pt x="156972" y="0"/>
                </a:moveTo>
                <a:lnTo>
                  <a:pt x="0" y="0"/>
                </a:lnTo>
                <a:lnTo>
                  <a:pt x="0" y="501395"/>
                </a:lnTo>
                <a:lnTo>
                  <a:pt x="156972" y="501395"/>
                </a:lnTo>
                <a:lnTo>
                  <a:pt x="156972"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2" name="object 142"/>
          <p:cNvSpPr/>
          <p:nvPr/>
        </p:nvSpPr>
        <p:spPr>
          <a:xfrm>
            <a:off x="4998720" y="4610100"/>
            <a:ext cx="157480" cy="622300"/>
          </a:xfrm>
          <a:custGeom>
            <a:avLst/>
            <a:gdLst/>
            <a:ahLst/>
            <a:cxnLst/>
            <a:rect l="l" t="t" r="r" b="b"/>
            <a:pathLst>
              <a:path w="157479" h="622300">
                <a:moveTo>
                  <a:pt x="156972" y="0"/>
                </a:moveTo>
                <a:lnTo>
                  <a:pt x="0" y="0"/>
                </a:lnTo>
                <a:lnTo>
                  <a:pt x="0" y="621792"/>
                </a:lnTo>
                <a:lnTo>
                  <a:pt x="156972" y="621792"/>
                </a:lnTo>
                <a:lnTo>
                  <a:pt x="156972"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3" name="object 143"/>
          <p:cNvSpPr/>
          <p:nvPr/>
        </p:nvSpPr>
        <p:spPr>
          <a:xfrm>
            <a:off x="6097523" y="4480559"/>
            <a:ext cx="157480" cy="751840"/>
          </a:xfrm>
          <a:custGeom>
            <a:avLst/>
            <a:gdLst/>
            <a:ahLst/>
            <a:cxnLst/>
            <a:rect l="l" t="t" r="r" b="b"/>
            <a:pathLst>
              <a:path w="157479" h="751839">
                <a:moveTo>
                  <a:pt x="156972" y="0"/>
                </a:moveTo>
                <a:lnTo>
                  <a:pt x="0" y="0"/>
                </a:lnTo>
                <a:lnTo>
                  <a:pt x="0" y="751332"/>
                </a:lnTo>
                <a:lnTo>
                  <a:pt x="156972" y="751332"/>
                </a:lnTo>
                <a:lnTo>
                  <a:pt x="156972"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4" name="object 144"/>
          <p:cNvSpPr/>
          <p:nvPr/>
        </p:nvSpPr>
        <p:spPr>
          <a:xfrm>
            <a:off x="7194804" y="4436364"/>
            <a:ext cx="157480" cy="795655"/>
          </a:xfrm>
          <a:custGeom>
            <a:avLst/>
            <a:gdLst/>
            <a:ahLst/>
            <a:cxnLst/>
            <a:rect l="l" t="t" r="r" b="b"/>
            <a:pathLst>
              <a:path w="157479" h="795654">
                <a:moveTo>
                  <a:pt x="156972" y="0"/>
                </a:moveTo>
                <a:lnTo>
                  <a:pt x="0" y="0"/>
                </a:lnTo>
                <a:lnTo>
                  <a:pt x="0" y="795527"/>
                </a:lnTo>
                <a:lnTo>
                  <a:pt x="156972" y="795527"/>
                </a:lnTo>
                <a:lnTo>
                  <a:pt x="156972"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5" name="object 145"/>
          <p:cNvSpPr/>
          <p:nvPr/>
        </p:nvSpPr>
        <p:spPr>
          <a:xfrm>
            <a:off x="8293607" y="4424171"/>
            <a:ext cx="157480" cy="807720"/>
          </a:xfrm>
          <a:custGeom>
            <a:avLst/>
            <a:gdLst/>
            <a:ahLst/>
            <a:cxnLst/>
            <a:rect l="l" t="t" r="r" b="b"/>
            <a:pathLst>
              <a:path w="157479" h="807720">
                <a:moveTo>
                  <a:pt x="156972" y="0"/>
                </a:moveTo>
                <a:lnTo>
                  <a:pt x="0" y="0"/>
                </a:lnTo>
                <a:lnTo>
                  <a:pt x="0" y="807719"/>
                </a:lnTo>
                <a:lnTo>
                  <a:pt x="156972" y="807719"/>
                </a:lnTo>
                <a:lnTo>
                  <a:pt x="156972"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6" name="object 146"/>
          <p:cNvSpPr/>
          <p:nvPr/>
        </p:nvSpPr>
        <p:spPr>
          <a:xfrm>
            <a:off x="9392411" y="4445508"/>
            <a:ext cx="157480" cy="786765"/>
          </a:xfrm>
          <a:custGeom>
            <a:avLst/>
            <a:gdLst/>
            <a:ahLst/>
            <a:cxnLst/>
            <a:rect l="l" t="t" r="r" b="b"/>
            <a:pathLst>
              <a:path w="157479" h="786764">
                <a:moveTo>
                  <a:pt x="156972" y="0"/>
                </a:moveTo>
                <a:lnTo>
                  <a:pt x="0" y="0"/>
                </a:lnTo>
                <a:lnTo>
                  <a:pt x="0" y="786384"/>
                </a:lnTo>
                <a:lnTo>
                  <a:pt x="156972" y="786384"/>
                </a:lnTo>
                <a:lnTo>
                  <a:pt x="156972"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7" name="object 147"/>
          <p:cNvSpPr/>
          <p:nvPr/>
        </p:nvSpPr>
        <p:spPr>
          <a:xfrm>
            <a:off x="10489692" y="4572000"/>
            <a:ext cx="157480" cy="660400"/>
          </a:xfrm>
          <a:custGeom>
            <a:avLst/>
            <a:gdLst/>
            <a:ahLst/>
            <a:cxnLst/>
            <a:rect l="l" t="t" r="r" b="b"/>
            <a:pathLst>
              <a:path w="157479" h="660400">
                <a:moveTo>
                  <a:pt x="156972" y="0"/>
                </a:moveTo>
                <a:lnTo>
                  <a:pt x="0" y="0"/>
                </a:lnTo>
                <a:lnTo>
                  <a:pt x="0" y="659892"/>
                </a:lnTo>
                <a:lnTo>
                  <a:pt x="156972" y="659892"/>
                </a:lnTo>
                <a:lnTo>
                  <a:pt x="156972"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8" name="object 148"/>
          <p:cNvSpPr/>
          <p:nvPr/>
        </p:nvSpPr>
        <p:spPr>
          <a:xfrm>
            <a:off x="11588495" y="4387596"/>
            <a:ext cx="157480" cy="844550"/>
          </a:xfrm>
          <a:custGeom>
            <a:avLst/>
            <a:gdLst/>
            <a:ahLst/>
            <a:cxnLst/>
            <a:rect l="l" t="t" r="r" b="b"/>
            <a:pathLst>
              <a:path w="157479" h="844550">
                <a:moveTo>
                  <a:pt x="156972" y="0"/>
                </a:moveTo>
                <a:lnTo>
                  <a:pt x="0" y="0"/>
                </a:lnTo>
                <a:lnTo>
                  <a:pt x="0" y="844295"/>
                </a:lnTo>
                <a:lnTo>
                  <a:pt x="156972" y="844295"/>
                </a:lnTo>
                <a:lnTo>
                  <a:pt x="156972"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9" name="object 149"/>
          <p:cNvSpPr/>
          <p:nvPr/>
        </p:nvSpPr>
        <p:spPr>
          <a:xfrm>
            <a:off x="934211" y="5231891"/>
            <a:ext cx="10983595" cy="0"/>
          </a:xfrm>
          <a:custGeom>
            <a:avLst/>
            <a:gdLst/>
            <a:ahLst/>
            <a:cxnLst/>
            <a:rect l="l" t="t" r="r" b="b"/>
            <a:pathLst>
              <a:path w="10983595">
                <a:moveTo>
                  <a:pt x="0" y="0"/>
                </a:moveTo>
                <a:lnTo>
                  <a:pt x="109834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0" name="object 150"/>
          <p:cNvSpPr txBox="1"/>
          <p:nvPr/>
        </p:nvSpPr>
        <p:spPr>
          <a:xfrm>
            <a:off x="1056604" y="1903620"/>
            <a:ext cx="55816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100</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51" name="object 151"/>
          <p:cNvSpPr txBox="1"/>
          <p:nvPr/>
        </p:nvSpPr>
        <p:spPr>
          <a:xfrm>
            <a:off x="2213288" y="2650909"/>
            <a:ext cx="46799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77</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52" name="object 152"/>
          <p:cNvSpPr txBox="1"/>
          <p:nvPr/>
        </p:nvSpPr>
        <p:spPr>
          <a:xfrm>
            <a:off x="3210030" y="2431590"/>
            <a:ext cx="46799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83</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7%</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53" name="object 153"/>
          <p:cNvSpPr txBox="1"/>
          <p:nvPr/>
        </p:nvSpPr>
        <p:spPr>
          <a:xfrm>
            <a:off x="4308407" y="2513790"/>
            <a:ext cx="46799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79</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8%</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54" name="object 154"/>
          <p:cNvSpPr txBox="1"/>
          <p:nvPr/>
        </p:nvSpPr>
        <p:spPr>
          <a:xfrm>
            <a:off x="5343128" y="2605262"/>
            <a:ext cx="46799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75</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6%</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55" name="object 155"/>
          <p:cNvSpPr txBox="1"/>
          <p:nvPr/>
        </p:nvSpPr>
        <p:spPr>
          <a:xfrm>
            <a:off x="6441506" y="2699231"/>
            <a:ext cx="46799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74</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2%</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56" name="object 156"/>
          <p:cNvSpPr txBox="1"/>
          <p:nvPr/>
        </p:nvSpPr>
        <p:spPr>
          <a:xfrm>
            <a:off x="7539883" y="2660716"/>
            <a:ext cx="46799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73</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8%</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57" name="object 157"/>
          <p:cNvSpPr txBox="1"/>
          <p:nvPr/>
        </p:nvSpPr>
        <p:spPr>
          <a:xfrm>
            <a:off x="8638260" y="2702618"/>
            <a:ext cx="46799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74</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5%</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58" name="object 158"/>
          <p:cNvSpPr txBox="1"/>
          <p:nvPr/>
        </p:nvSpPr>
        <p:spPr>
          <a:xfrm>
            <a:off x="9736638" y="2563538"/>
            <a:ext cx="46799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78</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6%</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59" name="object 159"/>
          <p:cNvSpPr txBox="1"/>
          <p:nvPr/>
        </p:nvSpPr>
        <p:spPr>
          <a:xfrm>
            <a:off x="10835015" y="2761282"/>
            <a:ext cx="46799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72</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6%</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60" name="object 160"/>
          <p:cNvSpPr txBox="1"/>
          <p:nvPr/>
        </p:nvSpPr>
        <p:spPr>
          <a:xfrm>
            <a:off x="1416430" y="2233668"/>
            <a:ext cx="46799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96</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3%</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61" name="object 161"/>
          <p:cNvSpPr txBox="1"/>
          <p:nvPr/>
        </p:nvSpPr>
        <p:spPr>
          <a:xfrm>
            <a:off x="2425831" y="3015906"/>
            <a:ext cx="46799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66</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4%</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62" name="object 162"/>
          <p:cNvSpPr txBox="1"/>
          <p:nvPr/>
        </p:nvSpPr>
        <p:spPr>
          <a:xfrm>
            <a:off x="3422573" y="2799618"/>
            <a:ext cx="46799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73</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63" name="object 163"/>
          <p:cNvSpPr txBox="1"/>
          <p:nvPr/>
        </p:nvSpPr>
        <p:spPr>
          <a:xfrm>
            <a:off x="4558930" y="2891090"/>
            <a:ext cx="46799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68</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8%</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64" name="object 164"/>
          <p:cNvSpPr txBox="1"/>
          <p:nvPr/>
        </p:nvSpPr>
        <p:spPr>
          <a:xfrm>
            <a:off x="5796922" y="3004672"/>
            <a:ext cx="46799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68</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65" name="object 165"/>
          <p:cNvSpPr txBox="1"/>
          <p:nvPr/>
        </p:nvSpPr>
        <p:spPr>
          <a:xfrm>
            <a:off x="6705044" y="3042652"/>
            <a:ext cx="46799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64</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3%</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66" name="object 166"/>
          <p:cNvSpPr txBox="1"/>
          <p:nvPr/>
        </p:nvSpPr>
        <p:spPr>
          <a:xfrm>
            <a:off x="7841045" y="2955638"/>
            <a:ext cx="46799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66</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3%</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67" name="object 167"/>
          <p:cNvSpPr txBox="1"/>
          <p:nvPr/>
        </p:nvSpPr>
        <p:spPr>
          <a:xfrm>
            <a:off x="8952083" y="2922472"/>
            <a:ext cx="46799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68</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2%</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68" name="object 168"/>
          <p:cNvSpPr txBox="1"/>
          <p:nvPr/>
        </p:nvSpPr>
        <p:spPr>
          <a:xfrm>
            <a:off x="10063119" y="2790524"/>
            <a:ext cx="46799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73</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3%</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69" name="object 169"/>
          <p:cNvSpPr txBox="1"/>
          <p:nvPr/>
        </p:nvSpPr>
        <p:spPr>
          <a:xfrm>
            <a:off x="11085181" y="2937450"/>
            <a:ext cx="46799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67</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3%</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70" name="object 170"/>
          <p:cNvSpPr txBox="1"/>
          <p:nvPr/>
        </p:nvSpPr>
        <p:spPr>
          <a:xfrm>
            <a:off x="1514142" y="2677655"/>
            <a:ext cx="46799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85</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2%</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71" name="object 171"/>
          <p:cNvSpPr txBox="1"/>
          <p:nvPr/>
        </p:nvSpPr>
        <p:spPr>
          <a:xfrm>
            <a:off x="2663159" y="3393562"/>
            <a:ext cx="46799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59</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1%</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72" name="object 172"/>
          <p:cNvSpPr txBox="1"/>
          <p:nvPr/>
        </p:nvSpPr>
        <p:spPr>
          <a:xfrm>
            <a:off x="3697880" y="3263575"/>
            <a:ext cx="46799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66</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2%</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73" name="object 173"/>
          <p:cNvSpPr txBox="1"/>
          <p:nvPr/>
        </p:nvSpPr>
        <p:spPr>
          <a:xfrm>
            <a:off x="4783420" y="3257869"/>
            <a:ext cx="46799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63</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5%</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74" name="object 174"/>
          <p:cNvSpPr txBox="1"/>
          <p:nvPr/>
        </p:nvSpPr>
        <p:spPr>
          <a:xfrm>
            <a:off x="5970594" y="3314393"/>
            <a:ext cx="46799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62</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9%</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75" name="object 175"/>
          <p:cNvSpPr txBox="1"/>
          <p:nvPr/>
        </p:nvSpPr>
        <p:spPr>
          <a:xfrm>
            <a:off x="6992656" y="3402121"/>
            <a:ext cx="46799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61</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7%</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76" name="object 176"/>
          <p:cNvSpPr txBox="1"/>
          <p:nvPr/>
        </p:nvSpPr>
        <p:spPr>
          <a:xfrm>
            <a:off x="8078195" y="3320812"/>
            <a:ext cx="46799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63</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1%</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77" name="object 177"/>
          <p:cNvSpPr txBox="1"/>
          <p:nvPr/>
        </p:nvSpPr>
        <p:spPr>
          <a:xfrm>
            <a:off x="9151074" y="3296562"/>
            <a:ext cx="46799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64</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3%</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78" name="object 178"/>
          <p:cNvSpPr txBox="1"/>
          <p:nvPr/>
        </p:nvSpPr>
        <p:spPr>
          <a:xfrm>
            <a:off x="10236613" y="3086159"/>
            <a:ext cx="46799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70</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3%</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79" name="object 179"/>
          <p:cNvSpPr txBox="1"/>
          <p:nvPr/>
        </p:nvSpPr>
        <p:spPr>
          <a:xfrm>
            <a:off x="11385630" y="3240395"/>
            <a:ext cx="46799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65</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3%</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80" name="object 180"/>
          <p:cNvSpPr txBox="1"/>
          <p:nvPr/>
        </p:nvSpPr>
        <p:spPr>
          <a:xfrm>
            <a:off x="1592063" y="4936461"/>
            <a:ext cx="378460"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0</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81" name="object 181"/>
          <p:cNvSpPr txBox="1"/>
          <p:nvPr/>
        </p:nvSpPr>
        <p:spPr>
          <a:xfrm>
            <a:off x="2646041" y="4303111"/>
            <a:ext cx="46799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22</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6%</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82" name="object 182"/>
          <p:cNvSpPr txBox="1"/>
          <p:nvPr/>
        </p:nvSpPr>
        <p:spPr>
          <a:xfrm>
            <a:off x="3744419" y="4471969"/>
            <a:ext cx="46799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16</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3%</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83" name="object 183"/>
          <p:cNvSpPr txBox="1"/>
          <p:nvPr/>
        </p:nvSpPr>
        <p:spPr>
          <a:xfrm>
            <a:off x="4868116" y="4389769"/>
            <a:ext cx="46799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20</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2%</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84" name="object 184"/>
          <p:cNvSpPr txBox="1"/>
          <p:nvPr/>
        </p:nvSpPr>
        <p:spPr>
          <a:xfrm>
            <a:off x="5940995" y="4260317"/>
            <a:ext cx="46799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24</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4%</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85" name="object 185"/>
          <p:cNvSpPr txBox="1"/>
          <p:nvPr/>
        </p:nvSpPr>
        <p:spPr>
          <a:xfrm>
            <a:off x="7064692" y="4217167"/>
            <a:ext cx="46799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25</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8%</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86" name="object 186"/>
          <p:cNvSpPr txBox="1"/>
          <p:nvPr/>
        </p:nvSpPr>
        <p:spPr>
          <a:xfrm>
            <a:off x="8138059" y="4160300"/>
            <a:ext cx="46799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26</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2%</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87" name="object 187"/>
          <p:cNvSpPr txBox="1"/>
          <p:nvPr/>
        </p:nvSpPr>
        <p:spPr>
          <a:xfrm>
            <a:off x="9299215" y="4200936"/>
            <a:ext cx="46799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25</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5%</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88" name="object 188"/>
          <p:cNvSpPr txBox="1"/>
          <p:nvPr/>
        </p:nvSpPr>
        <p:spPr>
          <a:xfrm>
            <a:off x="10334641" y="4333714"/>
            <a:ext cx="46799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21</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4%</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89" name="object 189"/>
          <p:cNvSpPr txBox="1"/>
          <p:nvPr/>
        </p:nvSpPr>
        <p:spPr>
          <a:xfrm>
            <a:off x="11483097" y="4167746"/>
            <a:ext cx="46799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27</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4%</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90" name="object 190"/>
          <p:cNvSpPr txBox="1"/>
          <p:nvPr/>
        </p:nvSpPr>
        <p:spPr>
          <a:xfrm>
            <a:off x="330343" y="5075435"/>
            <a:ext cx="429259"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0</a:t>
            </a:r>
            <a:r>
              <a:rPr kumimoji="0" sz="1600" b="0" i="0" u="none" strike="noStrike" kern="1200" cap="none" spc="-15" normalizeH="0" baseline="0" noProof="0" dirty="0">
                <a:ln>
                  <a:noFill/>
                </a:ln>
                <a:solidFill>
                  <a:srgbClr val="595958"/>
                </a:solidFill>
                <a:effectLst/>
                <a:uLnTx/>
                <a:uFillTx/>
                <a:latin typeface="Calibri"/>
                <a:ea typeface="+mn-ea"/>
                <a:cs typeface="Calibri"/>
              </a:rPr>
              <a:t>.</a:t>
            </a:r>
            <a:r>
              <a:rPr kumimoji="0" sz="1600" b="0" i="0" u="none" strike="noStrike" kern="1200" cap="none" spc="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91" name="object 191"/>
          <p:cNvSpPr txBox="1"/>
          <p:nvPr/>
        </p:nvSpPr>
        <p:spPr>
          <a:xfrm>
            <a:off x="227375" y="4458643"/>
            <a:ext cx="53022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2</a:t>
            </a:r>
            <a:r>
              <a:rPr kumimoji="0" sz="1600" b="0" i="0" u="none" strike="noStrike" kern="1200" cap="none" spc="-10" normalizeH="0" baseline="0" noProof="0" dirty="0">
                <a:ln>
                  <a:noFill/>
                </a:ln>
                <a:solidFill>
                  <a:srgbClr val="595958"/>
                </a:solidFill>
                <a:effectLst/>
                <a:uLnTx/>
                <a:uFillTx/>
                <a:latin typeface="Calibri"/>
                <a:ea typeface="+mn-ea"/>
                <a:cs typeface="Calibri"/>
              </a:rPr>
              <a:t>0</a:t>
            </a:r>
            <a:r>
              <a:rPr kumimoji="0" sz="1600" b="0" i="0" u="none" strike="noStrike" kern="1200" cap="none" spc="0" normalizeH="0" baseline="0" noProof="0" dirty="0">
                <a:ln>
                  <a:noFill/>
                </a:ln>
                <a:solidFill>
                  <a:srgbClr val="595958"/>
                </a:solidFill>
                <a:effectLst/>
                <a:uLnTx/>
                <a:uFillTx/>
                <a:latin typeface="Calibri"/>
                <a:ea typeface="+mn-ea"/>
                <a:cs typeface="Calibri"/>
              </a:rPr>
              <a:t>.</a:t>
            </a:r>
            <a:r>
              <a:rPr kumimoji="0" sz="1600" b="0" i="0"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92" name="object 192"/>
          <p:cNvSpPr txBox="1"/>
          <p:nvPr/>
        </p:nvSpPr>
        <p:spPr>
          <a:xfrm>
            <a:off x="227375" y="3841851"/>
            <a:ext cx="53022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4</a:t>
            </a:r>
            <a:r>
              <a:rPr kumimoji="0" sz="1600" b="0" i="0" u="none" strike="noStrike" kern="1200" cap="none" spc="-10" normalizeH="0" baseline="0" noProof="0" dirty="0">
                <a:ln>
                  <a:noFill/>
                </a:ln>
                <a:solidFill>
                  <a:srgbClr val="595958"/>
                </a:solidFill>
                <a:effectLst/>
                <a:uLnTx/>
                <a:uFillTx/>
                <a:latin typeface="Calibri"/>
                <a:ea typeface="+mn-ea"/>
                <a:cs typeface="Calibri"/>
              </a:rPr>
              <a:t>0</a:t>
            </a:r>
            <a:r>
              <a:rPr kumimoji="0" sz="1600" b="0" i="0" u="none" strike="noStrike" kern="1200" cap="none" spc="0" normalizeH="0" baseline="0" noProof="0" dirty="0">
                <a:ln>
                  <a:noFill/>
                </a:ln>
                <a:solidFill>
                  <a:srgbClr val="595958"/>
                </a:solidFill>
                <a:effectLst/>
                <a:uLnTx/>
                <a:uFillTx/>
                <a:latin typeface="Calibri"/>
                <a:ea typeface="+mn-ea"/>
                <a:cs typeface="Calibri"/>
              </a:rPr>
              <a:t>.</a:t>
            </a:r>
            <a:r>
              <a:rPr kumimoji="0" sz="1600" b="0" i="0"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93" name="object 193"/>
          <p:cNvSpPr txBox="1"/>
          <p:nvPr/>
        </p:nvSpPr>
        <p:spPr>
          <a:xfrm>
            <a:off x="227375" y="3225060"/>
            <a:ext cx="53022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6</a:t>
            </a:r>
            <a:r>
              <a:rPr kumimoji="0" sz="1600" b="0" i="0" u="none" strike="noStrike" kern="1200" cap="none" spc="-10" normalizeH="0" baseline="0" noProof="0" dirty="0">
                <a:ln>
                  <a:noFill/>
                </a:ln>
                <a:solidFill>
                  <a:srgbClr val="595958"/>
                </a:solidFill>
                <a:effectLst/>
                <a:uLnTx/>
                <a:uFillTx/>
                <a:latin typeface="Calibri"/>
                <a:ea typeface="+mn-ea"/>
                <a:cs typeface="Calibri"/>
              </a:rPr>
              <a:t>0</a:t>
            </a:r>
            <a:r>
              <a:rPr kumimoji="0" sz="1600" b="0" i="0" u="none" strike="noStrike" kern="1200" cap="none" spc="0" normalizeH="0" baseline="0" noProof="0" dirty="0">
                <a:ln>
                  <a:noFill/>
                </a:ln>
                <a:solidFill>
                  <a:srgbClr val="595958"/>
                </a:solidFill>
                <a:effectLst/>
                <a:uLnTx/>
                <a:uFillTx/>
                <a:latin typeface="Calibri"/>
                <a:ea typeface="+mn-ea"/>
                <a:cs typeface="Calibri"/>
              </a:rPr>
              <a:t>.</a:t>
            </a:r>
            <a:r>
              <a:rPr kumimoji="0" sz="1600" b="0" i="0"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94" name="object 194"/>
          <p:cNvSpPr txBox="1"/>
          <p:nvPr/>
        </p:nvSpPr>
        <p:spPr>
          <a:xfrm>
            <a:off x="227375" y="2608268"/>
            <a:ext cx="53022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8</a:t>
            </a:r>
            <a:r>
              <a:rPr kumimoji="0" sz="1600" b="0" i="0" u="none" strike="noStrike" kern="1200" cap="none" spc="-10" normalizeH="0" baseline="0" noProof="0" dirty="0">
                <a:ln>
                  <a:noFill/>
                </a:ln>
                <a:solidFill>
                  <a:srgbClr val="595958"/>
                </a:solidFill>
                <a:effectLst/>
                <a:uLnTx/>
                <a:uFillTx/>
                <a:latin typeface="Calibri"/>
                <a:ea typeface="+mn-ea"/>
                <a:cs typeface="Calibri"/>
              </a:rPr>
              <a:t>0</a:t>
            </a:r>
            <a:r>
              <a:rPr kumimoji="0" sz="1600" b="0" i="0" u="none" strike="noStrike" kern="1200" cap="none" spc="0" normalizeH="0" baseline="0" noProof="0" dirty="0">
                <a:ln>
                  <a:noFill/>
                </a:ln>
                <a:solidFill>
                  <a:srgbClr val="595958"/>
                </a:solidFill>
                <a:effectLst/>
                <a:uLnTx/>
                <a:uFillTx/>
                <a:latin typeface="Calibri"/>
                <a:ea typeface="+mn-ea"/>
                <a:cs typeface="Calibri"/>
              </a:rPr>
              <a:t>.</a:t>
            </a:r>
            <a:r>
              <a:rPr kumimoji="0" sz="1600" b="0" i="0"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95" name="object 195"/>
          <p:cNvSpPr txBox="1"/>
          <p:nvPr/>
        </p:nvSpPr>
        <p:spPr>
          <a:xfrm>
            <a:off x="124408" y="1991476"/>
            <a:ext cx="63436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1</a:t>
            </a:r>
            <a:r>
              <a:rPr kumimoji="0" sz="1600" b="0" i="0" u="none" strike="noStrike" kern="1200" cap="none" spc="-10" normalizeH="0" baseline="0" noProof="0" dirty="0">
                <a:ln>
                  <a:noFill/>
                </a:ln>
                <a:solidFill>
                  <a:srgbClr val="595958"/>
                </a:solidFill>
                <a:effectLst/>
                <a:uLnTx/>
                <a:uFillTx/>
                <a:latin typeface="Calibri"/>
                <a:ea typeface="+mn-ea"/>
                <a:cs typeface="Calibri"/>
              </a:rPr>
              <a:t>0</a:t>
            </a:r>
            <a:r>
              <a:rPr kumimoji="0" sz="1600" b="0" i="0" u="none" strike="noStrike" kern="1200" cap="none" spc="0" normalizeH="0" baseline="0" noProof="0" dirty="0">
                <a:ln>
                  <a:noFill/>
                </a:ln>
                <a:solidFill>
                  <a:srgbClr val="595958"/>
                </a:solidFill>
                <a:effectLst/>
                <a:uLnTx/>
                <a:uFillTx/>
                <a:latin typeface="Calibri"/>
                <a:ea typeface="+mn-ea"/>
                <a:cs typeface="Calibri"/>
              </a:rPr>
              <a:t>0</a:t>
            </a:r>
            <a:r>
              <a:rPr kumimoji="0" sz="1600" b="0" i="0" u="none" strike="noStrike" kern="1200" cap="none" spc="-15" normalizeH="0" baseline="0" noProof="0" dirty="0">
                <a:ln>
                  <a:noFill/>
                </a:ln>
                <a:solidFill>
                  <a:srgbClr val="595958"/>
                </a:solidFill>
                <a:effectLst/>
                <a:uLnTx/>
                <a:uFillTx/>
                <a:latin typeface="Calibri"/>
                <a:ea typeface="+mn-ea"/>
                <a:cs typeface="Calibri"/>
              </a:rPr>
              <a:t>.</a:t>
            </a:r>
            <a:r>
              <a:rPr kumimoji="0" sz="1600" b="0" i="0" u="none" strike="noStrike" kern="1200" cap="none" spc="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96" name="object 196"/>
          <p:cNvSpPr txBox="1"/>
          <p:nvPr/>
        </p:nvSpPr>
        <p:spPr>
          <a:xfrm>
            <a:off x="124408" y="1374684"/>
            <a:ext cx="63436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1</a:t>
            </a:r>
            <a:r>
              <a:rPr kumimoji="0" sz="1600" b="0" i="0" u="none" strike="noStrike" kern="1200" cap="none" spc="-10" normalizeH="0" baseline="0" noProof="0" dirty="0">
                <a:ln>
                  <a:noFill/>
                </a:ln>
                <a:solidFill>
                  <a:srgbClr val="595958"/>
                </a:solidFill>
                <a:effectLst/>
                <a:uLnTx/>
                <a:uFillTx/>
                <a:latin typeface="Calibri"/>
                <a:ea typeface="+mn-ea"/>
                <a:cs typeface="Calibri"/>
              </a:rPr>
              <a:t>2</a:t>
            </a:r>
            <a:r>
              <a:rPr kumimoji="0" sz="1600" b="0" i="0" u="none" strike="noStrike" kern="1200" cap="none" spc="0" normalizeH="0" baseline="0" noProof="0" dirty="0">
                <a:ln>
                  <a:noFill/>
                </a:ln>
                <a:solidFill>
                  <a:srgbClr val="595958"/>
                </a:solidFill>
                <a:effectLst/>
                <a:uLnTx/>
                <a:uFillTx/>
                <a:latin typeface="Calibri"/>
                <a:ea typeface="+mn-ea"/>
                <a:cs typeface="Calibri"/>
              </a:rPr>
              <a:t>0</a:t>
            </a:r>
            <a:r>
              <a:rPr kumimoji="0" sz="1600" b="0" i="0" u="none" strike="noStrike" kern="1200" cap="none" spc="-15" normalizeH="0" baseline="0" noProof="0" dirty="0">
                <a:ln>
                  <a:noFill/>
                </a:ln>
                <a:solidFill>
                  <a:srgbClr val="595958"/>
                </a:solidFill>
                <a:effectLst/>
                <a:uLnTx/>
                <a:uFillTx/>
                <a:latin typeface="Calibri"/>
                <a:ea typeface="+mn-ea"/>
                <a:cs typeface="Calibri"/>
              </a:rPr>
              <a:t>.</a:t>
            </a:r>
            <a:r>
              <a:rPr kumimoji="0" sz="1600" b="0" i="0" u="none" strike="noStrike" kern="1200" cap="none" spc="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97" name="object 197"/>
          <p:cNvSpPr txBox="1"/>
          <p:nvPr/>
        </p:nvSpPr>
        <p:spPr>
          <a:xfrm>
            <a:off x="1148519" y="5368859"/>
            <a:ext cx="67056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1" u="none" strike="noStrike" kern="1200" cap="none" spc="0" normalizeH="0" baseline="0" noProof="0" dirty="0">
                <a:ln>
                  <a:noFill/>
                </a:ln>
                <a:solidFill>
                  <a:srgbClr val="595958"/>
                </a:solidFill>
                <a:effectLst/>
                <a:uLnTx/>
                <a:uFillTx/>
                <a:latin typeface="Calibri"/>
                <a:ea typeface="+mn-ea"/>
                <a:cs typeface="Calibri"/>
              </a:rPr>
              <a:t>13</a:t>
            </a:r>
            <a:r>
              <a:rPr kumimoji="0" sz="2000" b="1" i="1" u="none" strike="noStrike" kern="1200" cap="none" spc="-5" normalizeH="0" baseline="0" noProof="0" dirty="0">
                <a:ln>
                  <a:noFill/>
                </a:ln>
                <a:solidFill>
                  <a:srgbClr val="595958"/>
                </a:solidFill>
                <a:effectLst/>
                <a:uLnTx/>
                <a:uFillTx/>
                <a:latin typeface="Calibri"/>
                <a:ea typeface="+mn-ea"/>
                <a:cs typeface="Calibri"/>
              </a:rPr>
              <a:t>–</a:t>
            </a:r>
            <a:r>
              <a:rPr kumimoji="0" sz="2000" b="1" i="1" u="none" strike="noStrike" kern="1200" cap="none" spc="0" normalizeH="0" baseline="0" noProof="0" dirty="0">
                <a:ln>
                  <a:noFill/>
                </a:ln>
                <a:solidFill>
                  <a:srgbClr val="595958"/>
                </a:solidFill>
                <a:effectLst/>
                <a:uLnTx/>
                <a:uFillTx/>
                <a:latin typeface="Calibri"/>
                <a:ea typeface="+mn-ea"/>
                <a:cs typeface="Calibri"/>
              </a:rPr>
              <a:t>19</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198" name="object 198"/>
          <p:cNvSpPr txBox="1"/>
          <p:nvPr/>
        </p:nvSpPr>
        <p:spPr>
          <a:xfrm>
            <a:off x="2217962" y="5368859"/>
            <a:ext cx="67056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1" u="none" strike="noStrike" kern="1200" cap="none" spc="0" normalizeH="0" baseline="0" noProof="0" dirty="0">
                <a:ln>
                  <a:noFill/>
                </a:ln>
                <a:solidFill>
                  <a:srgbClr val="595958"/>
                </a:solidFill>
                <a:effectLst/>
                <a:uLnTx/>
                <a:uFillTx/>
                <a:latin typeface="Calibri"/>
                <a:ea typeface="+mn-ea"/>
                <a:cs typeface="Calibri"/>
              </a:rPr>
              <a:t>20</a:t>
            </a:r>
            <a:r>
              <a:rPr kumimoji="0" sz="2000" b="1" i="1" u="none" strike="noStrike" kern="1200" cap="none" spc="-5" normalizeH="0" baseline="0" noProof="0" dirty="0">
                <a:ln>
                  <a:noFill/>
                </a:ln>
                <a:solidFill>
                  <a:srgbClr val="595958"/>
                </a:solidFill>
                <a:effectLst/>
                <a:uLnTx/>
                <a:uFillTx/>
                <a:latin typeface="Calibri"/>
                <a:ea typeface="+mn-ea"/>
                <a:cs typeface="Calibri"/>
              </a:rPr>
              <a:t>–</a:t>
            </a:r>
            <a:r>
              <a:rPr kumimoji="0" sz="2000" b="1" i="1" u="none" strike="noStrike" kern="1200" cap="none" spc="0" normalizeH="0" baseline="0" noProof="0" dirty="0">
                <a:ln>
                  <a:noFill/>
                </a:ln>
                <a:solidFill>
                  <a:srgbClr val="595958"/>
                </a:solidFill>
                <a:effectLst/>
                <a:uLnTx/>
                <a:uFillTx/>
                <a:latin typeface="Calibri"/>
                <a:ea typeface="+mn-ea"/>
                <a:cs typeface="Calibri"/>
              </a:rPr>
              <a:t>24</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199" name="object 199"/>
          <p:cNvSpPr txBox="1"/>
          <p:nvPr/>
        </p:nvSpPr>
        <p:spPr>
          <a:xfrm>
            <a:off x="3316163" y="5368859"/>
            <a:ext cx="67056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1" u="none" strike="noStrike" kern="1200" cap="none" spc="0" normalizeH="0" baseline="0" noProof="0" dirty="0">
                <a:ln>
                  <a:noFill/>
                </a:ln>
                <a:solidFill>
                  <a:srgbClr val="595958"/>
                </a:solidFill>
                <a:effectLst/>
                <a:uLnTx/>
                <a:uFillTx/>
                <a:latin typeface="Calibri"/>
                <a:ea typeface="+mn-ea"/>
                <a:cs typeface="Calibri"/>
              </a:rPr>
              <a:t>25</a:t>
            </a:r>
            <a:r>
              <a:rPr kumimoji="0" sz="2000" b="1" i="1" u="none" strike="noStrike" kern="1200" cap="none" spc="-5" normalizeH="0" baseline="0" noProof="0" dirty="0">
                <a:ln>
                  <a:noFill/>
                </a:ln>
                <a:solidFill>
                  <a:srgbClr val="595958"/>
                </a:solidFill>
                <a:effectLst/>
                <a:uLnTx/>
                <a:uFillTx/>
                <a:latin typeface="Calibri"/>
                <a:ea typeface="+mn-ea"/>
                <a:cs typeface="Calibri"/>
              </a:rPr>
              <a:t>–</a:t>
            </a:r>
            <a:r>
              <a:rPr kumimoji="0" sz="2000" b="1" i="1" u="none" strike="noStrike" kern="1200" cap="none" spc="0" normalizeH="0" baseline="0" noProof="0" dirty="0">
                <a:ln>
                  <a:noFill/>
                </a:ln>
                <a:solidFill>
                  <a:srgbClr val="595958"/>
                </a:solidFill>
                <a:effectLst/>
                <a:uLnTx/>
                <a:uFillTx/>
                <a:latin typeface="Calibri"/>
                <a:ea typeface="+mn-ea"/>
                <a:cs typeface="Calibri"/>
              </a:rPr>
              <a:t>29</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200" name="object 200"/>
          <p:cNvSpPr txBox="1"/>
          <p:nvPr/>
        </p:nvSpPr>
        <p:spPr>
          <a:xfrm>
            <a:off x="4414366" y="5368859"/>
            <a:ext cx="67056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1" u="none" strike="noStrike" kern="1200" cap="none" spc="0" normalizeH="0" baseline="0" noProof="0" dirty="0">
                <a:ln>
                  <a:noFill/>
                </a:ln>
                <a:solidFill>
                  <a:srgbClr val="595958"/>
                </a:solidFill>
                <a:effectLst/>
                <a:uLnTx/>
                <a:uFillTx/>
                <a:latin typeface="Calibri"/>
                <a:ea typeface="+mn-ea"/>
                <a:cs typeface="Calibri"/>
              </a:rPr>
              <a:t>30</a:t>
            </a:r>
            <a:r>
              <a:rPr kumimoji="0" sz="2000" b="1" i="1" u="none" strike="noStrike" kern="1200" cap="none" spc="-5" normalizeH="0" baseline="0" noProof="0" dirty="0">
                <a:ln>
                  <a:noFill/>
                </a:ln>
                <a:solidFill>
                  <a:srgbClr val="595958"/>
                </a:solidFill>
                <a:effectLst/>
                <a:uLnTx/>
                <a:uFillTx/>
                <a:latin typeface="Calibri"/>
                <a:ea typeface="+mn-ea"/>
                <a:cs typeface="Calibri"/>
              </a:rPr>
              <a:t>–</a:t>
            </a:r>
            <a:r>
              <a:rPr kumimoji="0" sz="2000" b="1" i="1" u="none" strike="noStrike" kern="1200" cap="none" spc="0" normalizeH="0" baseline="0" noProof="0" dirty="0">
                <a:ln>
                  <a:noFill/>
                </a:ln>
                <a:solidFill>
                  <a:srgbClr val="595958"/>
                </a:solidFill>
                <a:effectLst/>
                <a:uLnTx/>
                <a:uFillTx/>
                <a:latin typeface="Calibri"/>
                <a:ea typeface="+mn-ea"/>
                <a:cs typeface="Calibri"/>
              </a:rPr>
              <a:t>34</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201" name="object 201"/>
          <p:cNvSpPr txBox="1"/>
          <p:nvPr/>
        </p:nvSpPr>
        <p:spPr>
          <a:xfrm>
            <a:off x="5541327" y="5368859"/>
            <a:ext cx="67056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1" u="none" strike="noStrike" kern="1200" cap="none" spc="0" normalizeH="0" baseline="0" noProof="0" dirty="0">
                <a:ln>
                  <a:noFill/>
                </a:ln>
                <a:solidFill>
                  <a:srgbClr val="595958"/>
                </a:solidFill>
                <a:effectLst/>
                <a:uLnTx/>
                <a:uFillTx/>
                <a:latin typeface="Calibri"/>
                <a:ea typeface="+mn-ea"/>
                <a:cs typeface="Calibri"/>
              </a:rPr>
              <a:t>35</a:t>
            </a:r>
            <a:r>
              <a:rPr kumimoji="0" sz="2000" b="1" i="1" u="none" strike="noStrike" kern="1200" cap="none" spc="-5" normalizeH="0" baseline="0" noProof="0" dirty="0">
                <a:ln>
                  <a:noFill/>
                </a:ln>
                <a:solidFill>
                  <a:srgbClr val="595958"/>
                </a:solidFill>
                <a:effectLst/>
                <a:uLnTx/>
                <a:uFillTx/>
                <a:latin typeface="Calibri"/>
                <a:ea typeface="+mn-ea"/>
                <a:cs typeface="Calibri"/>
              </a:rPr>
              <a:t>–</a:t>
            </a:r>
            <a:r>
              <a:rPr kumimoji="0" sz="2000" b="1" i="1" u="none" strike="noStrike" kern="1200" cap="none" spc="0" normalizeH="0" baseline="0" noProof="0" dirty="0">
                <a:ln>
                  <a:noFill/>
                </a:ln>
                <a:solidFill>
                  <a:srgbClr val="595958"/>
                </a:solidFill>
                <a:effectLst/>
                <a:uLnTx/>
                <a:uFillTx/>
                <a:latin typeface="Calibri"/>
                <a:ea typeface="+mn-ea"/>
                <a:cs typeface="Calibri"/>
              </a:rPr>
              <a:t>39</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202" name="object 202"/>
          <p:cNvSpPr txBox="1"/>
          <p:nvPr/>
        </p:nvSpPr>
        <p:spPr>
          <a:xfrm>
            <a:off x="6639529" y="5368859"/>
            <a:ext cx="67056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1" u="none" strike="noStrike" kern="1200" cap="none" spc="0" normalizeH="0" baseline="0" noProof="0" dirty="0">
                <a:ln>
                  <a:noFill/>
                </a:ln>
                <a:solidFill>
                  <a:srgbClr val="595958"/>
                </a:solidFill>
                <a:effectLst/>
                <a:uLnTx/>
                <a:uFillTx/>
                <a:latin typeface="Calibri"/>
                <a:ea typeface="+mn-ea"/>
                <a:cs typeface="Calibri"/>
              </a:rPr>
              <a:t>40</a:t>
            </a:r>
            <a:r>
              <a:rPr kumimoji="0" sz="2000" b="1" i="1" u="none" strike="noStrike" kern="1200" cap="none" spc="-5" normalizeH="0" baseline="0" noProof="0" dirty="0">
                <a:ln>
                  <a:noFill/>
                </a:ln>
                <a:solidFill>
                  <a:srgbClr val="595958"/>
                </a:solidFill>
                <a:effectLst/>
                <a:uLnTx/>
                <a:uFillTx/>
                <a:latin typeface="Calibri"/>
                <a:ea typeface="+mn-ea"/>
                <a:cs typeface="Calibri"/>
              </a:rPr>
              <a:t>–</a:t>
            </a:r>
            <a:r>
              <a:rPr kumimoji="0" sz="2000" b="1" i="1" u="none" strike="noStrike" kern="1200" cap="none" spc="0" normalizeH="0" baseline="0" noProof="0" dirty="0">
                <a:ln>
                  <a:noFill/>
                </a:ln>
                <a:solidFill>
                  <a:srgbClr val="595958"/>
                </a:solidFill>
                <a:effectLst/>
                <a:uLnTx/>
                <a:uFillTx/>
                <a:latin typeface="Calibri"/>
                <a:ea typeface="+mn-ea"/>
                <a:cs typeface="Calibri"/>
              </a:rPr>
              <a:t>44</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203" name="object 203"/>
          <p:cNvSpPr txBox="1"/>
          <p:nvPr/>
        </p:nvSpPr>
        <p:spPr>
          <a:xfrm>
            <a:off x="7708972" y="5368859"/>
            <a:ext cx="67056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1" u="none" strike="noStrike" kern="1200" cap="none" spc="0" normalizeH="0" baseline="0" noProof="0" dirty="0">
                <a:ln>
                  <a:noFill/>
                </a:ln>
                <a:solidFill>
                  <a:srgbClr val="595958"/>
                </a:solidFill>
                <a:effectLst/>
                <a:uLnTx/>
                <a:uFillTx/>
                <a:latin typeface="Calibri"/>
                <a:ea typeface="+mn-ea"/>
                <a:cs typeface="Calibri"/>
              </a:rPr>
              <a:t>45</a:t>
            </a:r>
            <a:r>
              <a:rPr kumimoji="0" sz="2000" b="1" i="1" u="none" strike="noStrike" kern="1200" cap="none" spc="-5" normalizeH="0" baseline="0" noProof="0" dirty="0">
                <a:ln>
                  <a:noFill/>
                </a:ln>
                <a:solidFill>
                  <a:srgbClr val="595958"/>
                </a:solidFill>
                <a:effectLst/>
                <a:uLnTx/>
                <a:uFillTx/>
                <a:latin typeface="Calibri"/>
                <a:ea typeface="+mn-ea"/>
                <a:cs typeface="Calibri"/>
              </a:rPr>
              <a:t>–</a:t>
            </a:r>
            <a:r>
              <a:rPr kumimoji="0" sz="2000" b="1" i="1" u="none" strike="noStrike" kern="1200" cap="none" spc="0" normalizeH="0" baseline="0" noProof="0" dirty="0">
                <a:ln>
                  <a:noFill/>
                </a:ln>
                <a:solidFill>
                  <a:srgbClr val="595958"/>
                </a:solidFill>
                <a:effectLst/>
                <a:uLnTx/>
                <a:uFillTx/>
                <a:latin typeface="Calibri"/>
                <a:ea typeface="+mn-ea"/>
                <a:cs typeface="Calibri"/>
              </a:rPr>
              <a:t>49</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204" name="object 204"/>
          <p:cNvSpPr txBox="1"/>
          <p:nvPr/>
        </p:nvSpPr>
        <p:spPr>
          <a:xfrm>
            <a:off x="8807174" y="5368859"/>
            <a:ext cx="67056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1" u="none" strike="noStrike" kern="1200" cap="none" spc="0" normalizeH="0" baseline="0" noProof="0" dirty="0">
                <a:ln>
                  <a:noFill/>
                </a:ln>
                <a:solidFill>
                  <a:srgbClr val="595958"/>
                </a:solidFill>
                <a:effectLst/>
                <a:uLnTx/>
                <a:uFillTx/>
                <a:latin typeface="Calibri"/>
                <a:ea typeface="+mn-ea"/>
                <a:cs typeface="Calibri"/>
              </a:rPr>
              <a:t>50</a:t>
            </a:r>
            <a:r>
              <a:rPr kumimoji="0" sz="2000" b="1" i="1" u="none" strike="noStrike" kern="1200" cap="none" spc="-5" normalizeH="0" baseline="0" noProof="0" dirty="0">
                <a:ln>
                  <a:noFill/>
                </a:ln>
                <a:solidFill>
                  <a:srgbClr val="595958"/>
                </a:solidFill>
                <a:effectLst/>
                <a:uLnTx/>
                <a:uFillTx/>
                <a:latin typeface="Calibri"/>
                <a:ea typeface="+mn-ea"/>
                <a:cs typeface="Calibri"/>
              </a:rPr>
              <a:t>–</a:t>
            </a:r>
            <a:r>
              <a:rPr kumimoji="0" sz="2000" b="1" i="1" u="none" strike="noStrike" kern="1200" cap="none" spc="0" normalizeH="0" baseline="0" noProof="0" dirty="0">
                <a:ln>
                  <a:noFill/>
                </a:ln>
                <a:solidFill>
                  <a:srgbClr val="595958"/>
                </a:solidFill>
                <a:effectLst/>
                <a:uLnTx/>
                <a:uFillTx/>
                <a:latin typeface="Calibri"/>
                <a:ea typeface="+mn-ea"/>
                <a:cs typeface="Calibri"/>
              </a:rPr>
              <a:t>54</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205" name="object 205"/>
          <p:cNvSpPr txBox="1"/>
          <p:nvPr/>
        </p:nvSpPr>
        <p:spPr>
          <a:xfrm>
            <a:off x="9934135" y="5368859"/>
            <a:ext cx="67056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1" u="none" strike="noStrike" kern="1200" cap="none" spc="0" normalizeH="0" baseline="0" noProof="0" dirty="0">
                <a:ln>
                  <a:noFill/>
                </a:ln>
                <a:solidFill>
                  <a:srgbClr val="595958"/>
                </a:solidFill>
                <a:effectLst/>
                <a:uLnTx/>
                <a:uFillTx/>
                <a:latin typeface="Calibri"/>
                <a:ea typeface="+mn-ea"/>
                <a:cs typeface="Calibri"/>
              </a:rPr>
              <a:t>55</a:t>
            </a:r>
            <a:r>
              <a:rPr kumimoji="0" sz="2000" b="1" i="1" u="none" strike="noStrike" kern="1200" cap="none" spc="-5" normalizeH="0" baseline="0" noProof="0" dirty="0">
                <a:ln>
                  <a:noFill/>
                </a:ln>
                <a:solidFill>
                  <a:srgbClr val="595958"/>
                </a:solidFill>
                <a:effectLst/>
                <a:uLnTx/>
                <a:uFillTx/>
                <a:latin typeface="Calibri"/>
                <a:ea typeface="+mn-ea"/>
                <a:cs typeface="Calibri"/>
              </a:rPr>
              <a:t>–</a:t>
            </a:r>
            <a:r>
              <a:rPr kumimoji="0" sz="2000" b="1" i="1" u="none" strike="noStrike" kern="1200" cap="none" spc="0" normalizeH="0" baseline="0" noProof="0" dirty="0">
                <a:ln>
                  <a:noFill/>
                </a:ln>
                <a:solidFill>
                  <a:srgbClr val="595958"/>
                </a:solidFill>
                <a:effectLst/>
                <a:uLnTx/>
                <a:uFillTx/>
                <a:latin typeface="Calibri"/>
                <a:ea typeface="+mn-ea"/>
                <a:cs typeface="Calibri"/>
              </a:rPr>
              <a:t>59</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206" name="object 206"/>
          <p:cNvSpPr txBox="1"/>
          <p:nvPr/>
        </p:nvSpPr>
        <p:spPr>
          <a:xfrm>
            <a:off x="11133886" y="5368859"/>
            <a:ext cx="410209"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1" u="none" strike="noStrike" kern="1200" cap="none" spc="-10" normalizeH="0" baseline="0" noProof="0" dirty="0">
                <a:ln>
                  <a:noFill/>
                </a:ln>
                <a:solidFill>
                  <a:srgbClr val="595958"/>
                </a:solidFill>
                <a:effectLst/>
                <a:uLnTx/>
                <a:uFillTx/>
                <a:latin typeface="Calibri"/>
                <a:ea typeface="+mn-ea"/>
                <a:cs typeface="Calibri"/>
              </a:rPr>
              <a:t>6</a:t>
            </a:r>
            <a:r>
              <a:rPr kumimoji="0" sz="2000" b="1" i="1" u="none" strike="noStrike" kern="1200" cap="none" spc="0" normalizeH="0" baseline="0" noProof="0" dirty="0">
                <a:ln>
                  <a:noFill/>
                </a:ln>
                <a:solidFill>
                  <a:srgbClr val="595958"/>
                </a:solidFill>
                <a:effectLst/>
                <a:uLnTx/>
                <a:uFillTx/>
                <a:latin typeface="Calibri"/>
                <a:ea typeface="+mn-ea"/>
                <a:cs typeface="Calibri"/>
              </a:rPr>
              <a:t>0+</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207" name="object 207"/>
          <p:cNvSpPr/>
          <p:nvPr/>
        </p:nvSpPr>
        <p:spPr>
          <a:xfrm>
            <a:off x="3198876" y="1568196"/>
            <a:ext cx="127000" cy="125095"/>
          </a:xfrm>
          <a:custGeom>
            <a:avLst/>
            <a:gdLst/>
            <a:ahLst/>
            <a:cxnLst/>
            <a:rect l="l" t="t" r="r" b="b"/>
            <a:pathLst>
              <a:path w="127000" h="125094">
                <a:moveTo>
                  <a:pt x="0" y="0"/>
                </a:moveTo>
                <a:lnTo>
                  <a:pt x="126491" y="0"/>
                </a:lnTo>
                <a:lnTo>
                  <a:pt x="126491" y="124967"/>
                </a:lnTo>
                <a:lnTo>
                  <a:pt x="0" y="124967"/>
                </a:lnTo>
                <a:lnTo>
                  <a:pt x="0" y="0"/>
                </a:lnTo>
                <a:close/>
              </a:path>
            </a:pathLst>
          </a:custGeom>
          <a:solidFill>
            <a:srgbClr val="AFABA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8" name="object 208"/>
          <p:cNvSpPr txBox="1"/>
          <p:nvPr/>
        </p:nvSpPr>
        <p:spPr>
          <a:xfrm>
            <a:off x="3370221" y="1454865"/>
            <a:ext cx="67691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1" u="none" strike="noStrike" kern="1200" cap="none" spc="0" normalizeH="0" baseline="0" noProof="0" dirty="0">
                <a:ln>
                  <a:noFill/>
                </a:ln>
                <a:solidFill>
                  <a:srgbClr val="595958"/>
                </a:solidFill>
                <a:effectLst/>
                <a:uLnTx/>
                <a:uFillTx/>
                <a:latin typeface="Calibri"/>
                <a:ea typeface="+mn-ea"/>
                <a:cs typeface="Calibri"/>
              </a:rPr>
              <a:t>In</a:t>
            </a:r>
            <a:r>
              <a:rPr kumimoji="0" sz="1800" b="0" i="1" u="none" strike="noStrike" kern="1200" cap="none" spc="-75" normalizeH="0" baseline="0" noProof="0" dirty="0">
                <a:ln>
                  <a:noFill/>
                </a:ln>
                <a:solidFill>
                  <a:srgbClr val="595958"/>
                </a:solidFill>
                <a:effectLst/>
                <a:uLnTx/>
                <a:uFillTx/>
                <a:latin typeface="Calibri"/>
                <a:ea typeface="+mn-ea"/>
                <a:cs typeface="Calibri"/>
              </a:rPr>
              <a:t> </a:t>
            </a:r>
            <a:r>
              <a:rPr kumimoji="0" sz="1800" b="0" i="1" u="none" strike="noStrike" kern="1200" cap="none" spc="-5" normalizeH="0" baseline="0" noProof="0" dirty="0">
                <a:ln>
                  <a:noFill/>
                </a:ln>
                <a:solidFill>
                  <a:srgbClr val="595958"/>
                </a:solidFill>
                <a:effectLst/>
                <a:uLnTx/>
                <a:uFillTx/>
                <a:latin typeface="Calibri"/>
                <a:ea typeface="+mn-ea"/>
                <a:cs typeface="Calibri"/>
              </a:rPr>
              <a:t>Care</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09" name="object 209"/>
          <p:cNvSpPr/>
          <p:nvPr/>
        </p:nvSpPr>
        <p:spPr>
          <a:xfrm>
            <a:off x="4575047" y="1568196"/>
            <a:ext cx="125095" cy="125095"/>
          </a:xfrm>
          <a:custGeom>
            <a:avLst/>
            <a:gdLst/>
            <a:ahLst/>
            <a:cxnLst/>
            <a:rect l="l" t="t" r="r" b="b"/>
            <a:pathLst>
              <a:path w="125095" h="125094">
                <a:moveTo>
                  <a:pt x="0" y="0"/>
                </a:moveTo>
                <a:lnTo>
                  <a:pt x="124967" y="0"/>
                </a:lnTo>
                <a:lnTo>
                  <a:pt x="124967" y="124967"/>
                </a:lnTo>
                <a:lnTo>
                  <a:pt x="0" y="124967"/>
                </a:lnTo>
                <a:lnTo>
                  <a:pt x="0" y="0"/>
                </a:lnTo>
                <a:close/>
              </a:path>
            </a:pathLst>
          </a:custGeom>
          <a:solidFill>
            <a:srgbClr val="7671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0" name="object 210"/>
          <p:cNvSpPr txBox="1"/>
          <p:nvPr/>
        </p:nvSpPr>
        <p:spPr>
          <a:xfrm>
            <a:off x="4746099" y="1454865"/>
            <a:ext cx="81661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1" u="none" strike="noStrike" kern="1200" cap="none" spc="-10" normalizeH="0" baseline="0" noProof="0" dirty="0">
                <a:ln>
                  <a:noFill/>
                </a:ln>
                <a:solidFill>
                  <a:srgbClr val="595958"/>
                </a:solidFill>
                <a:effectLst/>
                <a:uLnTx/>
                <a:uFillTx/>
                <a:latin typeface="Calibri"/>
                <a:ea typeface="+mn-ea"/>
                <a:cs typeface="Calibri"/>
              </a:rPr>
              <a:t>R</a:t>
            </a:r>
            <a:r>
              <a:rPr kumimoji="0" sz="1800" b="0" i="1" u="none" strike="noStrike" kern="1200" cap="none" spc="0" normalizeH="0" baseline="0" noProof="0" dirty="0">
                <a:ln>
                  <a:noFill/>
                </a:ln>
                <a:solidFill>
                  <a:srgbClr val="595958"/>
                </a:solidFill>
                <a:effectLst/>
                <a:uLnTx/>
                <a:uFillTx/>
                <a:latin typeface="Calibri"/>
                <a:ea typeface="+mn-ea"/>
                <a:cs typeface="Calibri"/>
              </a:rPr>
              <a:t>e</a:t>
            </a:r>
            <a:r>
              <a:rPr kumimoji="0" sz="1800" b="0" i="1" u="none" strike="noStrike" kern="1200" cap="none" spc="-5" normalizeH="0" baseline="0" noProof="0" dirty="0">
                <a:ln>
                  <a:noFill/>
                </a:ln>
                <a:solidFill>
                  <a:srgbClr val="595958"/>
                </a:solidFill>
                <a:effectLst/>
                <a:uLnTx/>
                <a:uFillTx/>
                <a:latin typeface="Calibri"/>
                <a:ea typeface="+mn-ea"/>
                <a:cs typeface="Calibri"/>
              </a:rPr>
              <a:t>t</a:t>
            </a:r>
            <a:r>
              <a:rPr kumimoji="0" sz="1800" b="0" i="1" u="none" strike="noStrike" kern="1200" cap="none" spc="0" normalizeH="0" baseline="0" noProof="0" dirty="0">
                <a:ln>
                  <a:noFill/>
                </a:ln>
                <a:solidFill>
                  <a:srgbClr val="595958"/>
                </a:solidFill>
                <a:effectLst/>
                <a:uLnTx/>
                <a:uFillTx/>
                <a:latin typeface="Calibri"/>
                <a:ea typeface="+mn-ea"/>
                <a:cs typeface="Calibri"/>
              </a:rPr>
              <a:t>.</a:t>
            </a:r>
            <a:r>
              <a:rPr kumimoji="0" sz="1800" b="0" i="1" u="none" strike="noStrike" kern="1200" cap="none" spc="5" normalizeH="0" baseline="0" noProof="0" dirty="0">
                <a:ln>
                  <a:noFill/>
                </a:ln>
                <a:solidFill>
                  <a:srgbClr val="595958"/>
                </a:solidFill>
                <a:effectLst/>
                <a:uLnTx/>
                <a:uFillTx/>
                <a:latin typeface="Calibri"/>
                <a:ea typeface="+mn-ea"/>
                <a:cs typeface="Calibri"/>
              </a:rPr>
              <a:t>C</a:t>
            </a:r>
            <a:r>
              <a:rPr kumimoji="0" sz="1800" b="0" i="1" u="none" strike="noStrike" kern="1200" cap="none" spc="-5" normalizeH="0" baseline="0" noProof="0" dirty="0">
                <a:ln>
                  <a:noFill/>
                </a:ln>
                <a:solidFill>
                  <a:srgbClr val="595958"/>
                </a:solidFill>
                <a:effectLst/>
                <a:uLnTx/>
                <a:uFillTx/>
                <a:latin typeface="Calibri"/>
                <a:ea typeface="+mn-ea"/>
                <a:cs typeface="Calibri"/>
              </a:rPr>
              <a:t>are</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11" name="object 211"/>
          <p:cNvSpPr/>
          <p:nvPr/>
        </p:nvSpPr>
        <p:spPr>
          <a:xfrm>
            <a:off x="6091428" y="1568196"/>
            <a:ext cx="127000" cy="125095"/>
          </a:xfrm>
          <a:custGeom>
            <a:avLst/>
            <a:gdLst/>
            <a:ahLst/>
            <a:cxnLst/>
            <a:rect l="l" t="t" r="r" b="b"/>
            <a:pathLst>
              <a:path w="127000" h="125094">
                <a:moveTo>
                  <a:pt x="0" y="0"/>
                </a:moveTo>
                <a:lnTo>
                  <a:pt x="126491" y="0"/>
                </a:lnTo>
                <a:lnTo>
                  <a:pt x="126491" y="124967"/>
                </a:lnTo>
                <a:lnTo>
                  <a:pt x="0" y="124967"/>
                </a:lnTo>
                <a:lnTo>
                  <a:pt x="0"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2" name="object 212"/>
          <p:cNvSpPr txBox="1"/>
          <p:nvPr/>
        </p:nvSpPr>
        <p:spPr>
          <a:xfrm>
            <a:off x="6262757" y="1454865"/>
            <a:ext cx="81661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1" u="none" strike="noStrike" kern="1200" cap="none" spc="-5" normalizeH="0" baseline="0" noProof="0" dirty="0">
                <a:ln>
                  <a:noFill/>
                </a:ln>
                <a:solidFill>
                  <a:srgbClr val="595958"/>
                </a:solidFill>
                <a:effectLst/>
                <a:uLnTx/>
                <a:uFillTx/>
                <a:latin typeface="Calibri"/>
                <a:ea typeface="+mn-ea"/>
                <a:cs typeface="Calibri"/>
              </a:rPr>
              <a:t>Supp.</a:t>
            </a:r>
            <a:r>
              <a:rPr kumimoji="0" sz="1800" b="0" i="1" u="none" strike="noStrike" kern="1200" cap="none" spc="-70" normalizeH="0" baseline="0" noProof="0" dirty="0">
                <a:ln>
                  <a:noFill/>
                </a:ln>
                <a:solidFill>
                  <a:srgbClr val="595958"/>
                </a:solidFill>
                <a:effectLst/>
                <a:uLnTx/>
                <a:uFillTx/>
                <a:latin typeface="Calibri"/>
                <a:ea typeface="+mn-ea"/>
                <a:cs typeface="Calibri"/>
              </a:rPr>
              <a:t> </a:t>
            </a:r>
            <a:r>
              <a:rPr kumimoji="0" sz="1800" b="0" i="1" u="none" strike="noStrike" kern="1200" cap="none" spc="-5" normalizeH="0" baseline="0" noProof="0" dirty="0">
                <a:ln>
                  <a:noFill/>
                </a:ln>
                <a:solidFill>
                  <a:srgbClr val="595958"/>
                </a:solidFill>
                <a:effectLst/>
                <a:uLnTx/>
                <a:uFillTx/>
                <a:latin typeface="Calibri"/>
                <a:ea typeface="+mn-ea"/>
                <a:cs typeface="Calibri"/>
              </a:rPr>
              <a:t>VL</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13" name="object 213"/>
          <p:cNvSpPr/>
          <p:nvPr/>
        </p:nvSpPr>
        <p:spPr>
          <a:xfrm>
            <a:off x="7607807" y="1568196"/>
            <a:ext cx="125095" cy="125095"/>
          </a:xfrm>
          <a:custGeom>
            <a:avLst/>
            <a:gdLst/>
            <a:ahLst/>
            <a:cxnLst/>
            <a:rect l="l" t="t" r="r" b="b"/>
            <a:pathLst>
              <a:path w="125095" h="125094">
                <a:moveTo>
                  <a:pt x="0" y="0"/>
                </a:moveTo>
                <a:lnTo>
                  <a:pt x="124968" y="0"/>
                </a:lnTo>
                <a:lnTo>
                  <a:pt x="124968" y="124967"/>
                </a:lnTo>
                <a:lnTo>
                  <a:pt x="0" y="124967"/>
                </a:lnTo>
                <a:lnTo>
                  <a:pt x="0"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4" name="object 214"/>
          <p:cNvSpPr txBox="1"/>
          <p:nvPr/>
        </p:nvSpPr>
        <p:spPr>
          <a:xfrm>
            <a:off x="7778526" y="1454865"/>
            <a:ext cx="106426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1" u="none" strike="noStrike" kern="1200" cap="none" spc="0" normalizeH="0" baseline="0" noProof="0" dirty="0">
                <a:ln>
                  <a:noFill/>
                </a:ln>
                <a:solidFill>
                  <a:srgbClr val="595958"/>
                </a:solidFill>
                <a:effectLst/>
                <a:uLnTx/>
                <a:uFillTx/>
                <a:latin typeface="Calibri"/>
                <a:ea typeface="+mn-ea"/>
                <a:cs typeface="Calibri"/>
              </a:rPr>
              <a:t>Not </a:t>
            </a:r>
            <a:r>
              <a:rPr kumimoji="0" sz="1800" b="0" i="1" u="none" strike="noStrike" kern="1200" cap="none" spc="-5" normalizeH="0" baseline="0" noProof="0" dirty="0">
                <a:ln>
                  <a:noFill/>
                </a:ln>
                <a:solidFill>
                  <a:srgbClr val="595958"/>
                </a:solidFill>
                <a:effectLst/>
                <a:uLnTx/>
                <a:uFillTx/>
                <a:latin typeface="Calibri"/>
                <a:ea typeface="+mn-ea"/>
                <a:cs typeface="Calibri"/>
              </a:rPr>
              <a:t>in</a:t>
            </a:r>
            <a:r>
              <a:rPr kumimoji="0" sz="1800" b="0" i="1" u="none" strike="noStrike" kern="1200" cap="none" spc="-80" normalizeH="0" baseline="0" noProof="0" dirty="0">
                <a:ln>
                  <a:noFill/>
                </a:ln>
                <a:solidFill>
                  <a:srgbClr val="595958"/>
                </a:solidFill>
                <a:effectLst/>
                <a:uLnTx/>
                <a:uFillTx/>
                <a:latin typeface="Calibri"/>
                <a:ea typeface="+mn-ea"/>
                <a:cs typeface="Calibri"/>
              </a:rPr>
              <a:t> </a:t>
            </a:r>
            <a:r>
              <a:rPr kumimoji="0" sz="1800" b="0" i="1" u="none" strike="noStrike" kern="1200" cap="none" spc="-5" normalizeH="0" baseline="0" noProof="0" dirty="0">
                <a:ln>
                  <a:noFill/>
                </a:ln>
                <a:solidFill>
                  <a:srgbClr val="595958"/>
                </a:solidFill>
                <a:effectLst/>
                <a:uLnTx/>
                <a:uFillTx/>
                <a:latin typeface="Calibri"/>
                <a:ea typeface="+mn-ea"/>
                <a:cs typeface="Calibri"/>
              </a:rPr>
              <a:t>Care</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15" name="object 215"/>
          <p:cNvSpPr txBox="1">
            <a:spLocks noGrp="1"/>
          </p:cNvSpPr>
          <p:nvPr>
            <p:ph type="sldNum" sz="quarter" idx="7"/>
          </p:nvPr>
        </p:nvSpPr>
        <p:spPr>
          <a:xfrm>
            <a:off x="10991088" y="6149091"/>
            <a:ext cx="808273"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275</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Tree>
    <p:extLst>
      <p:ext uri="{BB962C8B-B14F-4D97-AF65-F5344CB8AC3E}">
        <p14:creationId xmlns:p14="http://schemas.microsoft.com/office/powerpoint/2010/main" val="2411970109"/>
      </p:ext>
    </p:extLst>
  </p:cSld>
  <p:clrMapOvr>
    <a:masterClrMapping/>
  </p:clrMapOvr>
  <p:timing>
    <p:tnLst>
      <p:par>
        <p:cTn id="1" dur="indefinite" restart="never" nodeType="tmRoot"/>
      </p:par>
    </p:tn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3723303" y="2650821"/>
            <a:ext cx="1566545" cy="2690495"/>
          </a:xfrm>
          <a:custGeom>
            <a:avLst/>
            <a:gdLst/>
            <a:ahLst/>
            <a:cxnLst/>
            <a:rect l="l" t="t" r="r" b="b"/>
            <a:pathLst>
              <a:path w="1566545" h="2690495">
                <a:moveTo>
                  <a:pt x="0" y="0"/>
                </a:moveTo>
                <a:lnTo>
                  <a:pt x="0" y="1565922"/>
                </a:lnTo>
                <a:lnTo>
                  <a:pt x="1089952" y="2690241"/>
                </a:lnTo>
                <a:lnTo>
                  <a:pt x="1125822" y="2654323"/>
                </a:lnTo>
                <a:lnTo>
                  <a:pt x="1160405" y="2617378"/>
                </a:lnTo>
                <a:lnTo>
                  <a:pt x="1193686" y="2579442"/>
                </a:lnTo>
                <a:lnTo>
                  <a:pt x="1225650" y="2540549"/>
                </a:lnTo>
                <a:lnTo>
                  <a:pt x="1256281" y="2500736"/>
                </a:lnTo>
                <a:lnTo>
                  <a:pt x="1285565" y="2460038"/>
                </a:lnTo>
                <a:lnTo>
                  <a:pt x="1313487" y="2418490"/>
                </a:lnTo>
                <a:lnTo>
                  <a:pt x="1340030" y="2376128"/>
                </a:lnTo>
                <a:lnTo>
                  <a:pt x="1365182" y="2332988"/>
                </a:lnTo>
                <a:lnTo>
                  <a:pt x="1388925" y="2289106"/>
                </a:lnTo>
                <a:lnTo>
                  <a:pt x="1411246" y="2244516"/>
                </a:lnTo>
                <a:lnTo>
                  <a:pt x="1432130" y="2199254"/>
                </a:lnTo>
                <a:lnTo>
                  <a:pt x="1451560" y="2153357"/>
                </a:lnTo>
                <a:lnTo>
                  <a:pt x="1469522" y="2106858"/>
                </a:lnTo>
                <a:lnTo>
                  <a:pt x="1486002" y="2059796"/>
                </a:lnTo>
                <a:lnTo>
                  <a:pt x="1500984" y="2012203"/>
                </a:lnTo>
                <a:lnTo>
                  <a:pt x="1514452" y="1964117"/>
                </a:lnTo>
                <a:lnTo>
                  <a:pt x="1526392" y="1915573"/>
                </a:lnTo>
                <a:lnTo>
                  <a:pt x="1536790" y="1866606"/>
                </a:lnTo>
                <a:lnTo>
                  <a:pt x="1545628" y="1817252"/>
                </a:lnTo>
                <a:lnTo>
                  <a:pt x="1552894" y="1767547"/>
                </a:lnTo>
                <a:lnTo>
                  <a:pt x="1558571" y="1717526"/>
                </a:lnTo>
                <a:lnTo>
                  <a:pt x="1562645" y="1667224"/>
                </a:lnTo>
                <a:lnTo>
                  <a:pt x="1565100" y="1616678"/>
                </a:lnTo>
                <a:lnTo>
                  <a:pt x="1565922" y="1565922"/>
                </a:lnTo>
                <a:lnTo>
                  <a:pt x="1565204" y="1518048"/>
                </a:lnTo>
                <a:lnTo>
                  <a:pt x="1563064" y="1470531"/>
                </a:lnTo>
                <a:lnTo>
                  <a:pt x="1559523" y="1423392"/>
                </a:lnTo>
                <a:lnTo>
                  <a:pt x="1554600" y="1376651"/>
                </a:lnTo>
                <a:lnTo>
                  <a:pt x="1548317" y="1330329"/>
                </a:lnTo>
                <a:lnTo>
                  <a:pt x="1540693" y="1284446"/>
                </a:lnTo>
                <a:lnTo>
                  <a:pt x="1531750" y="1239024"/>
                </a:lnTo>
                <a:lnTo>
                  <a:pt x="1521507" y="1194081"/>
                </a:lnTo>
                <a:lnTo>
                  <a:pt x="1509986" y="1149639"/>
                </a:lnTo>
                <a:lnTo>
                  <a:pt x="1497206" y="1105718"/>
                </a:lnTo>
                <a:lnTo>
                  <a:pt x="1483189" y="1062339"/>
                </a:lnTo>
                <a:lnTo>
                  <a:pt x="1467954" y="1019522"/>
                </a:lnTo>
                <a:lnTo>
                  <a:pt x="1451522" y="977288"/>
                </a:lnTo>
                <a:lnTo>
                  <a:pt x="1433914" y="935657"/>
                </a:lnTo>
                <a:lnTo>
                  <a:pt x="1415150" y="894649"/>
                </a:lnTo>
                <a:lnTo>
                  <a:pt x="1395250" y="854286"/>
                </a:lnTo>
                <a:lnTo>
                  <a:pt x="1374236" y="814587"/>
                </a:lnTo>
                <a:lnTo>
                  <a:pt x="1352127" y="775573"/>
                </a:lnTo>
                <a:lnTo>
                  <a:pt x="1328944" y="737264"/>
                </a:lnTo>
                <a:lnTo>
                  <a:pt x="1304708" y="699681"/>
                </a:lnTo>
                <a:lnTo>
                  <a:pt x="1279438" y="662845"/>
                </a:lnTo>
                <a:lnTo>
                  <a:pt x="1253156" y="626776"/>
                </a:lnTo>
                <a:lnTo>
                  <a:pt x="1225882" y="591494"/>
                </a:lnTo>
                <a:lnTo>
                  <a:pt x="1197636" y="557019"/>
                </a:lnTo>
                <a:lnTo>
                  <a:pt x="1168439" y="523374"/>
                </a:lnTo>
                <a:lnTo>
                  <a:pt x="1138311" y="490577"/>
                </a:lnTo>
                <a:lnTo>
                  <a:pt x="1107273" y="458649"/>
                </a:lnTo>
                <a:lnTo>
                  <a:pt x="1075345" y="427611"/>
                </a:lnTo>
                <a:lnTo>
                  <a:pt x="1042548" y="397483"/>
                </a:lnTo>
                <a:lnTo>
                  <a:pt x="1008902" y="368286"/>
                </a:lnTo>
                <a:lnTo>
                  <a:pt x="974428" y="340040"/>
                </a:lnTo>
                <a:lnTo>
                  <a:pt x="939146" y="312766"/>
                </a:lnTo>
                <a:lnTo>
                  <a:pt x="903077" y="286484"/>
                </a:lnTo>
                <a:lnTo>
                  <a:pt x="866240" y="261214"/>
                </a:lnTo>
                <a:lnTo>
                  <a:pt x="828658" y="236978"/>
                </a:lnTo>
                <a:lnTo>
                  <a:pt x="790349" y="213795"/>
                </a:lnTo>
                <a:lnTo>
                  <a:pt x="751335" y="191686"/>
                </a:lnTo>
                <a:lnTo>
                  <a:pt x="711636" y="170671"/>
                </a:lnTo>
                <a:lnTo>
                  <a:pt x="671272" y="150772"/>
                </a:lnTo>
                <a:lnTo>
                  <a:pt x="630265" y="132008"/>
                </a:lnTo>
                <a:lnTo>
                  <a:pt x="588634" y="114400"/>
                </a:lnTo>
                <a:lnTo>
                  <a:pt x="546399" y="97968"/>
                </a:lnTo>
                <a:lnTo>
                  <a:pt x="503582" y="82733"/>
                </a:lnTo>
                <a:lnTo>
                  <a:pt x="460203" y="68716"/>
                </a:lnTo>
                <a:lnTo>
                  <a:pt x="416283" y="55936"/>
                </a:lnTo>
                <a:lnTo>
                  <a:pt x="371841" y="44415"/>
                </a:lnTo>
                <a:lnTo>
                  <a:pt x="326898" y="34172"/>
                </a:lnTo>
                <a:lnTo>
                  <a:pt x="281475" y="25229"/>
                </a:lnTo>
                <a:lnTo>
                  <a:pt x="235593" y="17605"/>
                </a:lnTo>
                <a:lnTo>
                  <a:pt x="189271" y="11322"/>
                </a:lnTo>
                <a:lnTo>
                  <a:pt x="142530" y="6399"/>
                </a:lnTo>
                <a:lnTo>
                  <a:pt x="95391" y="2857"/>
                </a:lnTo>
                <a:lnTo>
                  <a:pt x="47874" y="717"/>
                </a:lnTo>
                <a:lnTo>
                  <a:pt x="0" y="0"/>
                </a:lnTo>
                <a:close/>
              </a:path>
            </a:pathLst>
          </a:custGeom>
          <a:solidFill>
            <a:srgbClr val="9DC3E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p:nvPr/>
        </p:nvSpPr>
        <p:spPr>
          <a:xfrm>
            <a:off x="3723306" y="4216736"/>
            <a:ext cx="1090295" cy="1443990"/>
          </a:xfrm>
          <a:custGeom>
            <a:avLst/>
            <a:gdLst/>
            <a:ahLst/>
            <a:cxnLst/>
            <a:rect l="l" t="t" r="r" b="b"/>
            <a:pathLst>
              <a:path w="1090295" h="1443989">
                <a:moveTo>
                  <a:pt x="0" y="0"/>
                </a:moveTo>
                <a:lnTo>
                  <a:pt x="605980" y="1443926"/>
                </a:lnTo>
                <a:lnTo>
                  <a:pt x="650603" y="1424375"/>
                </a:lnTo>
                <a:lnTo>
                  <a:pt x="694544" y="1403472"/>
                </a:lnTo>
                <a:lnTo>
                  <a:pt x="737772" y="1381236"/>
                </a:lnTo>
                <a:lnTo>
                  <a:pt x="780259" y="1357687"/>
                </a:lnTo>
                <a:lnTo>
                  <a:pt x="821975" y="1332844"/>
                </a:lnTo>
                <a:lnTo>
                  <a:pt x="862891" y="1306726"/>
                </a:lnTo>
                <a:lnTo>
                  <a:pt x="902979" y="1279353"/>
                </a:lnTo>
                <a:lnTo>
                  <a:pt x="942207" y="1250744"/>
                </a:lnTo>
                <a:lnTo>
                  <a:pt x="980548" y="1220918"/>
                </a:lnTo>
                <a:lnTo>
                  <a:pt x="1017972" y="1189894"/>
                </a:lnTo>
                <a:lnTo>
                  <a:pt x="1054450" y="1157692"/>
                </a:lnTo>
                <a:lnTo>
                  <a:pt x="1089952" y="1124331"/>
                </a:lnTo>
                <a:lnTo>
                  <a:pt x="0"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3723306" y="4216736"/>
            <a:ext cx="1090295" cy="1443990"/>
          </a:xfrm>
          <a:custGeom>
            <a:avLst/>
            <a:gdLst/>
            <a:ahLst/>
            <a:cxnLst/>
            <a:rect l="l" t="t" r="r" b="b"/>
            <a:pathLst>
              <a:path w="1090295" h="1443989">
                <a:moveTo>
                  <a:pt x="1089952" y="1124331"/>
                </a:moveTo>
                <a:lnTo>
                  <a:pt x="1054450" y="1157692"/>
                </a:lnTo>
                <a:lnTo>
                  <a:pt x="1017972" y="1189894"/>
                </a:lnTo>
                <a:lnTo>
                  <a:pt x="980548" y="1220918"/>
                </a:lnTo>
                <a:lnTo>
                  <a:pt x="942207" y="1250744"/>
                </a:lnTo>
                <a:lnTo>
                  <a:pt x="902979" y="1279353"/>
                </a:lnTo>
                <a:lnTo>
                  <a:pt x="862891" y="1306726"/>
                </a:lnTo>
                <a:lnTo>
                  <a:pt x="821975" y="1332844"/>
                </a:lnTo>
                <a:lnTo>
                  <a:pt x="780259" y="1357687"/>
                </a:lnTo>
                <a:lnTo>
                  <a:pt x="737772" y="1381236"/>
                </a:lnTo>
                <a:lnTo>
                  <a:pt x="694544" y="1403472"/>
                </a:lnTo>
                <a:lnTo>
                  <a:pt x="650603" y="1424375"/>
                </a:lnTo>
                <a:lnTo>
                  <a:pt x="605980" y="1443926"/>
                </a:lnTo>
                <a:lnTo>
                  <a:pt x="0" y="0"/>
                </a:lnTo>
                <a:lnTo>
                  <a:pt x="1089952" y="1124331"/>
                </a:lnTo>
                <a:close/>
              </a:path>
            </a:pathLst>
          </a:custGeom>
          <a:ln w="19049">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3723304" y="4216741"/>
            <a:ext cx="606425" cy="1531620"/>
          </a:xfrm>
          <a:custGeom>
            <a:avLst/>
            <a:gdLst/>
            <a:ahLst/>
            <a:cxnLst/>
            <a:rect l="l" t="t" r="r" b="b"/>
            <a:pathLst>
              <a:path w="606425" h="1531620">
                <a:moveTo>
                  <a:pt x="0" y="0"/>
                </a:moveTo>
                <a:lnTo>
                  <a:pt x="328104" y="1531162"/>
                </a:lnTo>
                <a:lnTo>
                  <a:pt x="375491" y="1520232"/>
                </a:lnTo>
                <a:lnTo>
                  <a:pt x="422492" y="1507845"/>
                </a:lnTo>
                <a:lnTo>
                  <a:pt x="469076" y="1494010"/>
                </a:lnTo>
                <a:lnTo>
                  <a:pt x="515207" y="1478737"/>
                </a:lnTo>
                <a:lnTo>
                  <a:pt x="560853" y="1462035"/>
                </a:lnTo>
                <a:lnTo>
                  <a:pt x="605980" y="1443913"/>
                </a:lnTo>
                <a:lnTo>
                  <a:pt x="0" y="0"/>
                </a:lnTo>
                <a:close/>
              </a:path>
            </a:pathLst>
          </a:custGeom>
          <a:solidFill>
            <a:srgbClr val="C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3723304" y="4216741"/>
            <a:ext cx="606425" cy="1531620"/>
          </a:xfrm>
          <a:custGeom>
            <a:avLst/>
            <a:gdLst/>
            <a:ahLst/>
            <a:cxnLst/>
            <a:rect l="l" t="t" r="r" b="b"/>
            <a:pathLst>
              <a:path w="606425" h="1531620">
                <a:moveTo>
                  <a:pt x="605980" y="1443913"/>
                </a:moveTo>
                <a:lnTo>
                  <a:pt x="560853" y="1462035"/>
                </a:lnTo>
                <a:lnTo>
                  <a:pt x="515207" y="1478737"/>
                </a:lnTo>
                <a:lnTo>
                  <a:pt x="469076" y="1494010"/>
                </a:lnTo>
                <a:lnTo>
                  <a:pt x="422492" y="1507845"/>
                </a:lnTo>
                <a:lnTo>
                  <a:pt x="375491" y="1520232"/>
                </a:lnTo>
                <a:lnTo>
                  <a:pt x="328104" y="1531162"/>
                </a:lnTo>
                <a:lnTo>
                  <a:pt x="0" y="0"/>
                </a:lnTo>
                <a:lnTo>
                  <a:pt x="605980" y="1443913"/>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2157062" y="2662881"/>
            <a:ext cx="1894839" cy="3120390"/>
          </a:xfrm>
          <a:custGeom>
            <a:avLst/>
            <a:gdLst/>
            <a:ahLst/>
            <a:cxnLst/>
            <a:rect l="l" t="t" r="r" b="b"/>
            <a:pathLst>
              <a:path w="1894839" h="3120390">
                <a:moveTo>
                  <a:pt x="1372292" y="0"/>
                </a:moveTo>
                <a:lnTo>
                  <a:pt x="1304967" y="9890"/>
                </a:lnTo>
                <a:lnTo>
                  <a:pt x="1238129" y="22694"/>
                </a:lnTo>
                <a:lnTo>
                  <a:pt x="1191468" y="33428"/>
                </a:lnTo>
                <a:lnTo>
                  <a:pt x="1145454" y="45477"/>
                </a:lnTo>
                <a:lnTo>
                  <a:pt x="1100104" y="58817"/>
                </a:lnTo>
                <a:lnTo>
                  <a:pt x="1055432" y="73425"/>
                </a:lnTo>
                <a:lnTo>
                  <a:pt x="1011455" y="89275"/>
                </a:lnTo>
                <a:lnTo>
                  <a:pt x="968189" y="106343"/>
                </a:lnTo>
                <a:lnTo>
                  <a:pt x="925648" y="124606"/>
                </a:lnTo>
                <a:lnTo>
                  <a:pt x="883850" y="144038"/>
                </a:lnTo>
                <a:lnTo>
                  <a:pt x="842808" y="164616"/>
                </a:lnTo>
                <a:lnTo>
                  <a:pt x="802541" y="186315"/>
                </a:lnTo>
                <a:lnTo>
                  <a:pt x="763062" y="209111"/>
                </a:lnTo>
                <a:lnTo>
                  <a:pt x="724387" y="232979"/>
                </a:lnTo>
                <a:lnTo>
                  <a:pt x="686534" y="257895"/>
                </a:lnTo>
                <a:lnTo>
                  <a:pt x="649516" y="283836"/>
                </a:lnTo>
                <a:lnTo>
                  <a:pt x="613350" y="310776"/>
                </a:lnTo>
                <a:lnTo>
                  <a:pt x="578052" y="338691"/>
                </a:lnTo>
                <a:lnTo>
                  <a:pt x="543638" y="367557"/>
                </a:lnTo>
                <a:lnTo>
                  <a:pt x="510122" y="397350"/>
                </a:lnTo>
                <a:lnTo>
                  <a:pt x="477522" y="428045"/>
                </a:lnTo>
                <a:lnTo>
                  <a:pt x="445852" y="459619"/>
                </a:lnTo>
                <a:lnTo>
                  <a:pt x="415128" y="492046"/>
                </a:lnTo>
                <a:lnTo>
                  <a:pt x="385366" y="525302"/>
                </a:lnTo>
                <a:lnTo>
                  <a:pt x="356582" y="559364"/>
                </a:lnTo>
                <a:lnTo>
                  <a:pt x="328792" y="594206"/>
                </a:lnTo>
                <a:lnTo>
                  <a:pt x="302011" y="629805"/>
                </a:lnTo>
                <a:lnTo>
                  <a:pt x="276254" y="666136"/>
                </a:lnTo>
                <a:lnTo>
                  <a:pt x="251539" y="703175"/>
                </a:lnTo>
                <a:lnTo>
                  <a:pt x="227880" y="740897"/>
                </a:lnTo>
                <a:lnTo>
                  <a:pt x="205293" y="779279"/>
                </a:lnTo>
                <a:lnTo>
                  <a:pt x="183794" y="818296"/>
                </a:lnTo>
                <a:lnTo>
                  <a:pt x="163398" y="857923"/>
                </a:lnTo>
                <a:lnTo>
                  <a:pt x="144122" y="898137"/>
                </a:lnTo>
                <a:lnTo>
                  <a:pt x="125981" y="938912"/>
                </a:lnTo>
                <a:lnTo>
                  <a:pt x="108991" y="980226"/>
                </a:lnTo>
                <a:lnTo>
                  <a:pt x="93167" y="1022052"/>
                </a:lnTo>
                <a:lnTo>
                  <a:pt x="78526" y="1064368"/>
                </a:lnTo>
                <a:lnTo>
                  <a:pt x="65082" y="1107149"/>
                </a:lnTo>
                <a:lnTo>
                  <a:pt x="52853" y="1150370"/>
                </a:lnTo>
                <a:lnTo>
                  <a:pt x="41852" y="1194007"/>
                </a:lnTo>
                <a:lnTo>
                  <a:pt x="32097" y="1238036"/>
                </a:lnTo>
                <a:lnTo>
                  <a:pt x="23603" y="1282433"/>
                </a:lnTo>
                <a:lnTo>
                  <a:pt x="16386" y="1327173"/>
                </a:lnTo>
                <a:lnTo>
                  <a:pt x="10461" y="1372232"/>
                </a:lnTo>
                <a:lnTo>
                  <a:pt x="5844" y="1417585"/>
                </a:lnTo>
                <a:lnTo>
                  <a:pt x="2551" y="1463209"/>
                </a:lnTo>
                <a:lnTo>
                  <a:pt x="598" y="1509078"/>
                </a:lnTo>
                <a:lnTo>
                  <a:pt x="0" y="1555170"/>
                </a:lnTo>
                <a:lnTo>
                  <a:pt x="772" y="1601458"/>
                </a:lnTo>
                <a:lnTo>
                  <a:pt x="2932" y="1647920"/>
                </a:lnTo>
                <a:lnTo>
                  <a:pt x="6494" y="1694531"/>
                </a:lnTo>
                <a:lnTo>
                  <a:pt x="11475" y="1741266"/>
                </a:lnTo>
                <a:lnTo>
                  <a:pt x="17889" y="1788101"/>
                </a:lnTo>
                <a:lnTo>
                  <a:pt x="25754" y="1835012"/>
                </a:lnTo>
                <a:lnTo>
                  <a:pt x="35083" y="1881974"/>
                </a:lnTo>
                <a:lnTo>
                  <a:pt x="45816" y="1928635"/>
                </a:lnTo>
                <a:lnTo>
                  <a:pt x="57864" y="1974649"/>
                </a:lnTo>
                <a:lnTo>
                  <a:pt x="71204" y="2019999"/>
                </a:lnTo>
                <a:lnTo>
                  <a:pt x="85811" y="2064671"/>
                </a:lnTo>
                <a:lnTo>
                  <a:pt x="101660" y="2108647"/>
                </a:lnTo>
                <a:lnTo>
                  <a:pt x="118728" y="2151914"/>
                </a:lnTo>
                <a:lnTo>
                  <a:pt x="136990" y="2194454"/>
                </a:lnTo>
                <a:lnTo>
                  <a:pt x="156422" y="2236253"/>
                </a:lnTo>
                <a:lnTo>
                  <a:pt x="176999" y="2277294"/>
                </a:lnTo>
                <a:lnTo>
                  <a:pt x="198698" y="2317562"/>
                </a:lnTo>
                <a:lnTo>
                  <a:pt x="221493" y="2357040"/>
                </a:lnTo>
                <a:lnTo>
                  <a:pt x="245361" y="2395714"/>
                </a:lnTo>
                <a:lnTo>
                  <a:pt x="270277" y="2433568"/>
                </a:lnTo>
                <a:lnTo>
                  <a:pt x="296217" y="2470585"/>
                </a:lnTo>
                <a:lnTo>
                  <a:pt x="323157" y="2506751"/>
                </a:lnTo>
                <a:lnTo>
                  <a:pt x="351071" y="2542048"/>
                </a:lnTo>
                <a:lnTo>
                  <a:pt x="379937" y="2576463"/>
                </a:lnTo>
                <a:lnTo>
                  <a:pt x="409730" y="2609978"/>
                </a:lnTo>
                <a:lnTo>
                  <a:pt x="440425" y="2642578"/>
                </a:lnTo>
                <a:lnTo>
                  <a:pt x="471998" y="2674248"/>
                </a:lnTo>
                <a:lnTo>
                  <a:pt x="504425" y="2704972"/>
                </a:lnTo>
                <a:lnTo>
                  <a:pt x="537681" y="2734733"/>
                </a:lnTo>
                <a:lnTo>
                  <a:pt x="571742" y="2763517"/>
                </a:lnTo>
                <a:lnTo>
                  <a:pt x="606584" y="2791307"/>
                </a:lnTo>
                <a:lnTo>
                  <a:pt x="642183" y="2818088"/>
                </a:lnTo>
                <a:lnTo>
                  <a:pt x="678514" y="2843844"/>
                </a:lnTo>
                <a:lnTo>
                  <a:pt x="715552" y="2868560"/>
                </a:lnTo>
                <a:lnTo>
                  <a:pt x="753275" y="2892219"/>
                </a:lnTo>
                <a:lnTo>
                  <a:pt x="791656" y="2914805"/>
                </a:lnTo>
                <a:lnTo>
                  <a:pt x="830673" y="2936304"/>
                </a:lnTo>
                <a:lnTo>
                  <a:pt x="870300" y="2956700"/>
                </a:lnTo>
                <a:lnTo>
                  <a:pt x="910513" y="2975976"/>
                </a:lnTo>
                <a:lnTo>
                  <a:pt x="951289" y="2994117"/>
                </a:lnTo>
                <a:lnTo>
                  <a:pt x="992602" y="3011107"/>
                </a:lnTo>
                <a:lnTo>
                  <a:pt x="1034429" y="3026930"/>
                </a:lnTo>
                <a:lnTo>
                  <a:pt x="1076745" y="3041572"/>
                </a:lnTo>
                <a:lnTo>
                  <a:pt x="1119525" y="3055015"/>
                </a:lnTo>
                <a:lnTo>
                  <a:pt x="1162746" y="3067245"/>
                </a:lnTo>
                <a:lnTo>
                  <a:pt x="1206383" y="3078245"/>
                </a:lnTo>
                <a:lnTo>
                  <a:pt x="1250413" y="3088000"/>
                </a:lnTo>
                <a:lnTo>
                  <a:pt x="1294809" y="3096495"/>
                </a:lnTo>
                <a:lnTo>
                  <a:pt x="1339549" y="3103712"/>
                </a:lnTo>
                <a:lnTo>
                  <a:pt x="1384608" y="3109637"/>
                </a:lnTo>
                <a:lnTo>
                  <a:pt x="1429961" y="3114254"/>
                </a:lnTo>
                <a:lnTo>
                  <a:pt x="1475585" y="3117548"/>
                </a:lnTo>
                <a:lnTo>
                  <a:pt x="1521454" y="3119501"/>
                </a:lnTo>
                <a:lnTo>
                  <a:pt x="1567546" y="3120100"/>
                </a:lnTo>
                <a:lnTo>
                  <a:pt x="1613835" y="3119327"/>
                </a:lnTo>
                <a:lnTo>
                  <a:pt x="1660296" y="3117168"/>
                </a:lnTo>
                <a:lnTo>
                  <a:pt x="1706907" y="3113606"/>
                </a:lnTo>
                <a:lnTo>
                  <a:pt x="1753642" y="3108626"/>
                </a:lnTo>
                <a:lnTo>
                  <a:pt x="1800477" y="3102212"/>
                </a:lnTo>
                <a:lnTo>
                  <a:pt x="1847388" y="3094349"/>
                </a:lnTo>
                <a:lnTo>
                  <a:pt x="1894350" y="3085020"/>
                </a:lnTo>
                <a:lnTo>
                  <a:pt x="1566246" y="1553857"/>
                </a:lnTo>
                <a:lnTo>
                  <a:pt x="1372292" y="0"/>
                </a:lnTo>
                <a:close/>
              </a:path>
            </a:pathLst>
          </a:custGeom>
          <a:solidFill>
            <a:srgbClr val="FFC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2157062" y="2662881"/>
            <a:ext cx="1894839" cy="3120390"/>
          </a:xfrm>
          <a:custGeom>
            <a:avLst/>
            <a:gdLst/>
            <a:ahLst/>
            <a:cxnLst/>
            <a:rect l="l" t="t" r="r" b="b"/>
            <a:pathLst>
              <a:path w="1894839" h="3120390">
                <a:moveTo>
                  <a:pt x="1894350" y="3085020"/>
                </a:moveTo>
                <a:lnTo>
                  <a:pt x="1847388" y="3094349"/>
                </a:lnTo>
                <a:lnTo>
                  <a:pt x="1800477" y="3102212"/>
                </a:lnTo>
                <a:lnTo>
                  <a:pt x="1753642" y="3108626"/>
                </a:lnTo>
                <a:lnTo>
                  <a:pt x="1706907" y="3113606"/>
                </a:lnTo>
                <a:lnTo>
                  <a:pt x="1660296" y="3117168"/>
                </a:lnTo>
                <a:lnTo>
                  <a:pt x="1613835" y="3119327"/>
                </a:lnTo>
                <a:lnTo>
                  <a:pt x="1567546" y="3120100"/>
                </a:lnTo>
                <a:lnTo>
                  <a:pt x="1521454" y="3119501"/>
                </a:lnTo>
                <a:lnTo>
                  <a:pt x="1475585" y="3117548"/>
                </a:lnTo>
                <a:lnTo>
                  <a:pt x="1429961" y="3114254"/>
                </a:lnTo>
                <a:lnTo>
                  <a:pt x="1384608" y="3109637"/>
                </a:lnTo>
                <a:lnTo>
                  <a:pt x="1339549" y="3103712"/>
                </a:lnTo>
                <a:lnTo>
                  <a:pt x="1294809" y="3096495"/>
                </a:lnTo>
                <a:lnTo>
                  <a:pt x="1250413" y="3088000"/>
                </a:lnTo>
                <a:lnTo>
                  <a:pt x="1206383" y="3078245"/>
                </a:lnTo>
                <a:lnTo>
                  <a:pt x="1162746" y="3067245"/>
                </a:lnTo>
                <a:lnTo>
                  <a:pt x="1119525" y="3055015"/>
                </a:lnTo>
                <a:lnTo>
                  <a:pt x="1076745" y="3041572"/>
                </a:lnTo>
                <a:lnTo>
                  <a:pt x="1034429" y="3026930"/>
                </a:lnTo>
                <a:lnTo>
                  <a:pt x="992602" y="3011107"/>
                </a:lnTo>
                <a:lnTo>
                  <a:pt x="951289" y="2994117"/>
                </a:lnTo>
                <a:lnTo>
                  <a:pt x="910513" y="2975976"/>
                </a:lnTo>
                <a:lnTo>
                  <a:pt x="870300" y="2956700"/>
                </a:lnTo>
                <a:lnTo>
                  <a:pt x="830673" y="2936304"/>
                </a:lnTo>
                <a:lnTo>
                  <a:pt x="791656" y="2914805"/>
                </a:lnTo>
                <a:lnTo>
                  <a:pt x="753275" y="2892219"/>
                </a:lnTo>
                <a:lnTo>
                  <a:pt x="715552" y="2868560"/>
                </a:lnTo>
                <a:lnTo>
                  <a:pt x="678514" y="2843844"/>
                </a:lnTo>
                <a:lnTo>
                  <a:pt x="642183" y="2818088"/>
                </a:lnTo>
                <a:lnTo>
                  <a:pt x="606584" y="2791307"/>
                </a:lnTo>
                <a:lnTo>
                  <a:pt x="571742" y="2763517"/>
                </a:lnTo>
                <a:lnTo>
                  <a:pt x="537681" y="2734733"/>
                </a:lnTo>
                <a:lnTo>
                  <a:pt x="504425" y="2704972"/>
                </a:lnTo>
                <a:lnTo>
                  <a:pt x="471998" y="2674248"/>
                </a:lnTo>
                <a:lnTo>
                  <a:pt x="440425" y="2642578"/>
                </a:lnTo>
                <a:lnTo>
                  <a:pt x="409730" y="2609978"/>
                </a:lnTo>
                <a:lnTo>
                  <a:pt x="379937" y="2576463"/>
                </a:lnTo>
                <a:lnTo>
                  <a:pt x="351071" y="2542048"/>
                </a:lnTo>
                <a:lnTo>
                  <a:pt x="323157" y="2506751"/>
                </a:lnTo>
                <a:lnTo>
                  <a:pt x="296217" y="2470585"/>
                </a:lnTo>
                <a:lnTo>
                  <a:pt x="270277" y="2433568"/>
                </a:lnTo>
                <a:lnTo>
                  <a:pt x="245361" y="2395714"/>
                </a:lnTo>
                <a:lnTo>
                  <a:pt x="221493" y="2357040"/>
                </a:lnTo>
                <a:lnTo>
                  <a:pt x="198698" y="2317562"/>
                </a:lnTo>
                <a:lnTo>
                  <a:pt x="176999" y="2277294"/>
                </a:lnTo>
                <a:lnTo>
                  <a:pt x="156422" y="2236253"/>
                </a:lnTo>
                <a:lnTo>
                  <a:pt x="136990" y="2194454"/>
                </a:lnTo>
                <a:lnTo>
                  <a:pt x="118728" y="2151914"/>
                </a:lnTo>
                <a:lnTo>
                  <a:pt x="101660" y="2108647"/>
                </a:lnTo>
                <a:lnTo>
                  <a:pt x="85811" y="2064671"/>
                </a:lnTo>
                <a:lnTo>
                  <a:pt x="71204" y="2019999"/>
                </a:lnTo>
                <a:lnTo>
                  <a:pt x="57864" y="1974649"/>
                </a:lnTo>
                <a:lnTo>
                  <a:pt x="45816" y="1928635"/>
                </a:lnTo>
                <a:lnTo>
                  <a:pt x="35083" y="1881974"/>
                </a:lnTo>
                <a:lnTo>
                  <a:pt x="25754" y="1835012"/>
                </a:lnTo>
                <a:lnTo>
                  <a:pt x="17889" y="1788101"/>
                </a:lnTo>
                <a:lnTo>
                  <a:pt x="11475" y="1741266"/>
                </a:lnTo>
                <a:lnTo>
                  <a:pt x="6494" y="1694531"/>
                </a:lnTo>
                <a:lnTo>
                  <a:pt x="2932" y="1647920"/>
                </a:lnTo>
                <a:lnTo>
                  <a:pt x="772" y="1601458"/>
                </a:lnTo>
                <a:lnTo>
                  <a:pt x="0" y="1555170"/>
                </a:lnTo>
                <a:lnTo>
                  <a:pt x="598" y="1509078"/>
                </a:lnTo>
                <a:lnTo>
                  <a:pt x="2551" y="1463209"/>
                </a:lnTo>
                <a:lnTo>
                  <a:pt x="5844" y="1417585"/>
                </a:lnTo>
                <a:lnTo>
                  <a:pt x="10461" y="1372232"/>
                </a:lnTo>
                <a:lnTo>
                  <a:pt x="16386" y="1327173"/>
                </a:lnTo>
                <a:lnTo>
                  <a:pt x="23603" y="1282433"/>
                </a:lnTo>
                <a:lnTo>
                  <a:pt x="32097" y="1238036"/>
                </a:lnTo>
                <a:lnTo>
                  <a:pt x="41852" y="1194007"/>
                </a:lnTo>
                <a:lnTo>
                  <a:pt x="52853" y="1150370"/>
                </a:lnTo>
                <a:lnTo>
                  <a:pt x="65082" y="1107149"/>
                </a:lnTo>
                <a:lnTo>
                  <a:pt x="78526" y="1064368"/>
                </a:lnTo>
                <a:lnTo>
                  <a:pt x="93167" y="1022052"/>
                </a:lnTo>
                <a:lnTo>
                  <a:pt x="108991" y="980226"/>
                </a:lnTo>
                <a:lnTo>
                  <a:pt x="125981" y="938912"/>
                </a:lnTo>
                <a:lnTo>
                  <a:pt x="144122" y="898137"/>
                </a:lnTo>
                <a:lnTo>
                  <a:pt x="163398" y="857923"/>
                </a:lnTo>
                <a:lnTo>
                  <a:pt x="183794" y="818296"/>
                </a:lnTo>
                <a:lnTo>
                  <a:pt x="205293" y="779279"/>
                </a:lnTo>
                <a:lnTo>
                  <a:pt x="227880" y="740897"/>
                </a:lnTo>
                <a:lnTo>
                  <a:pt x="251539" y="703175"/>
                </a:lnTo>
                <a:lnTo>
                  <a:pt x="276254" y="666136"/>
                </a:lnTo>
                <a:lnTo>
                  <a:pt x="302011" y="629805"/>
                </a:lnTo>
                <a:lnTo>
                  <a:pt x="328792" y="594206"/>
                </a:lnTo>
                <a:lnTo>
                  <a:pt x="356582" y="559364"/>
                </a:lnTo>
                <a:lnTo>
                  <a:pt x="385366" y="525302"/>
                </a:lnTo>
                <a:lnTo>
                  <a:pt x="415128" y="492046"/>
                </a:lnTo>
                <a:lnTo>
                  <a:pt x="445852" y="459619"/>
                </a:lnTo>
                <a:lnTo>
                  <a:pt x="477522" y="428045"/>
                </a:lnTo>
                <a:lnTo>
                  <a:pt x="510122" y="397350"/>
                </a:lnTo>
                <a:lnTo>
                  <a:pt x="543638" y="367557"/>
                </a:lnTo>
                <a:lnTo>
                  <a:pt x="578052" y="338691"/>
                </a:lnTo>
                <a:lnTo>
                  <a:pt x="613350" y="310776"/>
                </a:lnTo>
                <a:lnTo>
                  <a:pt x="649516" y="283836"/>
                </a:lnTo>
                <a:lnTo>
                  <a:pt x="686534" y="257895"/>
                </a:lnTo>
                <a:lnTo>
                  <a:pt x="724387" y="232979"/>
                </a:lnTo>
                <a:lnTo>
                  <a:pt x="763062" y="209111"/>
                </a:lnTo>
                <a:lnTo>
                  <a:pt x="802541" y="186315"/>
                </a:lnTo>
                <a:lnTo>
                  <a:pt x="842808" y="164616"/>
                </a:lnTo>
                <a:lnTo>
                  <a:pt x="883850" y="144038"/>
                </a:lnTo>
                <a:lnTo>
                  <a:pt x="925648" y="124606"/>
                </a:lnTo>
                <a:lnTo>
                  <a:pt x="968189" y="106343"/>
                </a:lnTo>
                <a:lnTo>
                  <a:pt x="1011455" y="89275"/>
                </a:lnTo>
                <a:lnTo>
                  <a:pt x="1055432" y="73425"/>
                </a:lnTo>
                <a:lnTo>
                  <a:pt x="1100104" y="58817"/>
                </a:lnTo>
                <a:lnTo>
                  <a:pt x="1145454" y="45477"/>
                </a:lnTo>
                <a:lnTo>
                  <a:pt x="1191468" y="33428"/>
                </a:lnTo>
                <a:lnTo>
                  <a:pt x="1238129" y="22694"/>
                </a:lnTo>
                <a:lnTo>
                  <a:pt x="1304967" y="9890"/>
                </a:lnTo>
                <a:lnTo>
                  <a:pt x="1372292" y="0"/>
                </a:lnTo>
                <a:lnTo>
                  <a:pt x="1566246" y="1553857"/>
                </a:lnTo>
                <a:lnTo>
                  <a:pt x="1894350" y="3085020"/>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3529357" y="2660591"/>
            <a:ext cx="194310" cy="1556385"/>
          </a:xfrm>
          <a:custGeom>
            <a:avLst/>
            <a:gdLst/>
            <a:ahLst/>
            <a:cxnLst/>
            <a:rect l="l" t="t" r="r" b="b"/>
            <a:pathLst>
              <a:path w="194310" h="1556385">
                <a:moveTo>
                  <a:pt x="19304" y="0"/>
                </a:moveTo>
                <a:lnTo>
                  <a:pt x="0" y="2286"/>
                </a:lnTo>
                <a:lnTo>
                  <a:pt x="193941" y="1556143"/>
                </a:lnTo>
                <a:lnTo>
                  <a:pt x="19304" y="0"/>
                </a:lnTo>
                <a:close/>
              </a:path>
            </a:pathLst>
          </a:custGeom>
          <a:solidFill>
            <a:srgbClr val="5B9BD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3529357" y="2660591"/>
            <a:ext cx="194310" cy="1556385"/>
          </a:xfrm>
          <a:custGeom>
            <a:avLst/>
            <a:gdLst/>
            <a:ahLst/>
            <a:cxnLst/>
            <a:rect l="l" t="t" r="r" b="b"/>
            <a:pathLst>
              <a:path w="194310" h="1556385">
                <a:moveTo>
                  <a:pt x="0" y="2286"/>
                </a:moveTo>
                <a:lnTo>
                  <a:pt x="6426" y="1485"/>
                </a:lnTo>
                <a:lnTo>
                  <a:pt x="12865" y="723"/>
                </a:lnTo>
                <a:lnTo>
                  <a:pt x="19304" y="0"/>
                </a:lnTo>
                <a:lnTo>
                  <a:pt x="193941" y="1556143"/>
                </a:lnTo>
                <a:lnTo>
                  <a:pt x="0" y="2286"/>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3548664" y="2650824"/>
            <a:ext cx="175260" cy="1566545"/>
          </a:xfrm>
          <a:custGeom>
            <a:avLst/>
            <a:gdLst/>
            <a:ahLst/>
            <a:cxnLst/>
            <a:rect l="l" t="t" r="r" b="b"/>
            <a:pathLst>
              <a:path w="175260" h="1566545">
                <a:moveTo>
                  <a:pt x="174637" y="0"/>
                </a:moveTo>
                <a:lnTo>
                  <a:pt x="130891" y="611"/>
                </a:lnTo>
                <a:lnTo>
                  <a:pt x="87185" y="2444"/>
                </a:lnTo>
                <a:lnTo>
                  <a:pt x="43546" y="5497"/>
                </a:lnTo>
                <a:lnTo>
                  <a:pt x="0" y="9766"/>
                </a:lnTo>
                <a:lnTo>
                  <a:pt x="174637" y="1565922"/>
                </a:lnTo>
                <a:lnTo>
                  <a:pt x="174637" y="0"/>
                </a:lnTo>
                <a:close/>
              </a:path>
            </a:pathLst>
          </a:custGeom>
          <a:solidFill>
            <a:srgbClr val="00B05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3548664" y="2650824"/>
            <a:ext cx="175260" cy="1566545"/>
          </a:xfrm>
          <a:custGeom>
            <a:avLst/>
            <a:gdLst/>
            <a:ahLst/>
            <a:cxnLst/>
            <a:rect l="l" t="t" r="r" b="b"/>
            <a:pathLst>
              <a:path w="175260" h="1566545">
                <a:moveTo>
                  <a:pt x="0" y="9766"/>
                </a:moveTo>
                <a:lnTo>
                  <a:pt x="43546" y="5497"/>
                </a:lnTo>
                <a:lnTo>
                  <a:pt x="87185" y="2444"/>
                </a:lnTo>
                <a:lnTo>
                  <a:pt x="130891" y="611"/>
                </a:lnTo>
                <a:lnTo>
                  <a:pt x="174637" y="0"/>
                </a:lnTo>
                <a:lnTo>
                  <a:pt x="174637" y="1565922"/>
                </a:lnTo>
                <a:lnTo>
                  <a:pt x="0" y="9766"/>
                </a:lnTo>
                <a:close/>
              </a:path>
            </a:pathLst>
          </a:custGeom>
          <a:ln w="19049">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2999232" y="2590800"/>
            <a:ext cx="539750" cy="71755"/>
          </a:xfrm>
          <a:custGeom>
            <a:avLst/>
            <a:gdLst/>
            <a:ahLst/>
            <a:cxnLst/>
            <a:rect l="l" t="t" r="r" b="b"/>
            <a:pathLst>
              <a:path w="539750" h="71755">
                <a:moveTo>
                  <a:pt x="539495" y="71627"/>
                </a:moveTo>
                <a:lnTo>
                  <a:pt x="57911" y="0"/>
                </a:lnTo>
                <a:lnTo>
                  <a:pt x="0" y="0"/>
                </a:lnTo>
              </a:path>
            </a:pathLst>
          </a:custGeom>
          <a:ln w="9525">
            <a:solidFill>
              <a:srgbClr val="A7A8A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txBox="1"/>
          <p:nvPr/>
        </p:nvSpPr>
        <p:spPr>
          <a:xfrm>
            <a:off x="4138575" y="5720872"/>
            <a:ext cx="30480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prstClr val="black"/>
                </a:solidFill>
                <a:effectLst/>
                <a:uLnTx/>
                <a:uFillTx/>
                <a:latin typeface="Calibri"/>
                <a:ea typeface="+mn-ea"/>
                <a:cs typeface="Calibri"/>
              </a:rPr>
              <a:t>3%</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5" name="object 15"/>
          <p:cNvSpPr txBox="1"/>
          <p:nvPr/>
        </p:nvSpPr>
        <p:spPr>
          <a:xfrm>
            <a:off x="4656941" y="3511641"/>
            <a:ext cx="465455" cy="577850"/>
          </a:xfrm>
          <a:prstGeom prst="rect">
            <a:avLst/>
          </a:prstGeom>
        </p:spPr>
        <p:txBody>
          <a:bodyPr vert="horz" wrap="square" lIns="0" tIns="31114" rIns="0" bIns="0" rtlCol="0">
            <a:spAutoFit/>
          </a:bodyPr>
          <a:lstStyle/>
          <a:p>
            <a:pPr marL="17780" marR="0" lvl="0" indent="0" algn="l" defTabSz="914400" rtl="0" eaLnBrk="1" fontAlgn="auto" latinLnBrk="0" hangingPunct="1">
              <a:lnSpc>
                <a:spcPct val="100000"/>
              </a:lnSpc>
              <a:spcBef>
                <a:spcPts val="244"/>
              </a:spcBef>
              <a:spcAft>
                <a:spcPts val="0"/>
              </a:spcAft>
              <a:buClrTx/>
              <a:buSzTx/>
              <a:buFontTx/>
              <a:buNone/>
              <a:tabLst/>
              <a:defRPr/>
            </a:pPr>
            <a:r>
              <a:rPr kumimoji="0" sz="1800" b="0" i="0" u="none" strike="noStrike" kern="1200" cap="none" spc="0" normalizeH="0" baseline="0" noProof="0" dirty="0">
                <a:ln>
                  <a:noFill/>
                </a:ln>
                <a:solidFill>
                  <a:prstClr val="black"/>
                </a:solidFill>
                <a:effectLst/>
                <a:uLnTx/>
                <a:uFillTx/>
                <a:latin typeface="Calibri"/>
                <a:ea typeface="+mn-ea"/>
                <a:cs typeface="Calibri"/>
              </a:rPr>
              <a:t>38%</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120"/>
              </a:spcBef>
              <a:spcAft>
                <a:spcPts val="0"/>
              </a:spcAft>
              <a:buClrTx/>
              <a:buSzTx/>
              <a:buFontTx/>
              <a:buNone/>
              <a:tabLst/>
              <a:defRPr/>
            </a:pPr>
            <a:r>
              <a:rPr kumimoji="0" sz="1600" b="0" i="0" u="none" strike="noStrike" kern="1200" cap="none" spc="-5" normalizeH="0" baseline="0" noProof="0" dirty="0">
                <a:ln>
                  <a:noFill/>
                </a:ln>
                <a:solidFill>
                  <a:prstClr val="black"/>
                </a:solidFill>
                <a:effectLst/>
                <a:uLnTx/>
                <a:uFillTx/>
                <a:latin typeface="Calibri"/>
                <a:ea typeface="+mn-ea"/>
                <a:cs typeface="Calibri"/>
              </a:rPr>
              <a:t>M</a:t>
            </a:r>
            <a:r>
              <a:rPr kumimoji="0" sz="1600" b="0" i="0" u="none" strike="noStrike" kern="1200" cap="none" spc="-10" normalizeH="0" baseline="0" noProof="0" dirty="0">
                <a:ln>
                  <a:noFill/>
                </a:ln>
                <a:solidFill>
                  <a:prstClr val="black"/>
                </a:solidFill>
                <a:effectLst/>
                <a:uLnTx/>
                <a:uFillTx/>
                <a:latin typeface="Calibri"/>
                <a:ea typeface="+mn-ea"/>
                <a:cs typeface="Calibri"/>
              </a:rPr>
              <a:t>S</a:t>
            </a:r>
            <a:r>
              <a:rPr kumimoji="0" sz="1600" b="0" i="0" u="none" strike="noStrike" kern="1200" cap="none" spc="-5" normalizeH="0" baseline="0" noProof="0" dirty="0">
                <a:ln>
                  <a:noFill/>
                </a:ln>
                <a:solidFill>
                  <a:prstClr val="black"/>
                </a:solidFill>
                <a:effectLst/>
                <a:uLnTx/>
                <a:uFillTx/>
                <a:latin typeface="Calibri"/>
                <a:ea typeface="+mn-ea"/>
                <a:cs typeface="Calibri"/>
              </a:rPr>
              <a:t>M</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6" name="object 16"/>
          <p:cNvSpPr txBox="1"/>
          <p:nvPr/>
        </p:nvSpPr>
        <p:spPr>
          <a:xfrm>
            <a:off x="4265652" y="5272663"/>
            <a:ext cx="711835" cy="299720"/>
          </a:xfrm>
          <a:prstGeom prst="rect">
            <a:avLst/>
          </a:prstGeom>
        </p:spPr>
        <p:txBody>
          <a:bodyPr vert="horz" wrap="square" lIns="0" tIns="12700" rIns="0" bIns="0" rtlCol="0">
            <a:spAutoFit/>
          </a:bodyPr>
          <a:lstStyle/>
          <a:p>
            <a:pPr marL="38100" marR="0" lvl="0" indent="0" algn="l" defTabSz="914400" rtl="0" eaLnBrk="1" fontAlgn="auto" latinLnBrk="0" hangingPunct="1">
              <a:lnSpc>
                <a:spcPct val="100000"/>
              </a:lnSpc>
              <a:spcBef>
                <a:spcPts val="100"/>
              </a:spcBef>
              <a:spcAft>
                <a:spcPts val="0"/>
              </a:spcAft>
              <a:buClrTx/>
              <a:buSzTx/>
              <a:buFontTx/>
              <a:buNone/>
              <a:tabLst/>
              <a:defRPr/>
            </a:pPr>
            <a:r>
              <a:rPr kumimoji="0" sz="2700" b="0" i="0" u="none" strike="noStrike" kern="1200" cap="none" spc="0" normalizeH="0" baseline="24691" noProof="0" dirty="0">
                <a:ln>
                  <a:noFill/>
                </a:ln>
                <a:solidFill>
                  <a:prstClr val="black"/>
                </a:solidFill>
                <a:effectLst/>
                <a:uLnTx/>
                <a:uFillTx/>
                <a:latin typeface="Calibri"/>
                <a:ea typeface="+mn-ea"/>
                <a:cs typeface="Calibri"/>
              </a:rPr>
              <a:t>6%</a:t>
            </a:r>
            <a:r>
              <a:rPr kumimoji="0" sz="2700" b="0" i="0" u="none" strike="noStrike" kern="1200" cap="none" spc="-104" normalizeH="0" baseline="24691" noProof="0" dirty="0">
                <a:ln>
                  <a:noFill/>
                </a:ln>
                <a:solidFill>
                  <a:prstClr val="black"/>
                </a:solidFill>
                <a:effectLst/>
                <a:uLnTx/>
                <a:uFillTx/>
                <a:latin typeface="Calibri"/>
                <a:ea typeface="+mn-ea"/>
                <a:cs typeface="Calibri"/>
              </a:rPr>
              <a:t> </a:t>
            </a:r>
            <a:r>
              <a:rPr kumimoji="0" sz="1600" b="0" i="0" u="none" strike="noStrike" kern="1200" cap="none" spc="-5" normalizeH="0" baseline="0" noProof="0" dirty="0">
                <a:ln>
                  <a:noFill/>
                </a:ln>
                <a:solidFill>
                  <a:prstClr val="black"/>
                </a:solidFill>
                <a:effectLst/>
                <a:uLnTx/>
                <a:uFillTx/>
                <a:latin typeface="Calibri"/>
                <a:ea typeface="+mn-ea"/>
                <a:cs typeface="Calibri"/>
              </a:rPr>
              <a:t>IDU</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7" name="object 17"/>
          <p:cNvSpPr txBox="1"/>
          <p:nvPr/>
        </p:nvSpPr>
        <p:spPr>
          <a:xfrm>
            <a:off x="4545663" y="5771451"/>
            <a:ext cx="83566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5" normalizeH="0" baseline="0" noProof="0" dirty="0">
                <a:ln>
                  <a:noFill/>
                </a:ln>
                <a:solidFill>
                  <a:prstClr val="black"/>
                </a:solidFill>
                <a:effectLst/>
                <a:uLnTx/>
                <a:uFillTx/>
                <a:latin typeface="Calibri"/>
                <a:ea typeface="+mn-ea"/>
                <a:cs typeface="Calibri"/>
              </a:rPr>
              <a:t>M</a:t>
            </a:r>
            <a:r>
              <a:rPr kumimoji="0" sz="1600" b="0" i="0" u="none" strike="noStrike" kern="1200" cap="none" spc="-10" normalizeH="0" baseline="0" noProof="0" dirty="0">
                <a:ln>
                  <a:noFill/>
                </a:ln>
                <a:solidFill>
                  <a:prstClr val="black"/>
                </a:solidFill>
                <a:effectLst/>
                <a:uLnTx/>
                <a:uFillTx/>
                <a:latin typeface="Calibri"/>
                <a:ea typeface="+mn-ea"/>
                <a:cs typeface="Calibri"/>
              </a:rPr>
              <a:t>S</a:t>
            </a:r>
            <a:r>
              <a:rPr kumimoji="0" sz="1600" b="0" i="0" u="none" strike="noStrike" kern="1200" cap="none" spc="-5" normalizeH="0" baseline="0" noProof="0" dirty="0">
                <a:ln>
                  <a:noFill/>
                </a:ln>
                <a:solidFill>
                  <a:prstClr val="black"/>
                </a:solidFill>
                <a:effectLst/>
                <a:uLnTx/>
                <a:uFillTx/>
                <a:latin typeface="Calibri"/>
                <a:ea typeface="+mn-ea"/>
                <a:cs typeface="Calibri"/>
              </a:rPr>
              <a:t>M-</a:t>
            </a:r>
            <a:r>
              <a:rPr kumimoji="0" sz="1600" b="0" i="0" u="none" strike="noStrike" kern="1200" cap="none" spc="0" normalizeH="0" baseline="0" noProof="0" dirty="0">
                <a:ln>
                  <a:noFill/>
                </a:ln>
                <a:solidFill>
                  <a:prstClr val="black"/>
                </a:solidFill>
                <a:effectLst/>
                <a:uLnTx/>
                <a:uFillTx/>
                <a:latin typeface="Calibri"/>
                <a:ea typeface="+mn-ea"/>
                <a:cs typeface="Calibri"/>
              </a:rPr>
              <a:t>I</a:t>
            </a:r>
            <a:r>
              <a:rPr kumimoji="0" sz="1600" b="0" i="0" u="none" strike="noStrike" kern="1200" cap="none" spc="-5" normalizeH="0" baseline="0" noProof="0" dirty="0">
                <a:ln>
                  <a:noFill/>
                </a:ln>
                <a:solidFill>
                  <a:prstClr val="black"/>
                </a:solidFill>
                <a:effectLst/>
                <a:uLnTx/>
                <a:uFillTx/>
                <a:latin typeface="Calibri"/>
                <a:ea typeface="+mn-ea"/>
                <a:cs typeface="Calibri"/>
              </a:rPr>
              <a:t>DU</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8" name="object 18"/>
          <p:cNvSpPr txBox="1"/>
          <p:nvPr/>
        </p:nvSpPr>
        <p:spPr>
          <a:xfrm>
            <a:off x="2068159" y="4368246"/>
            <a:ext cx="866140" cy="512445"/>
          </a:xfrm>
          <a:prstGeom prst="rect">
            <a:avLst/>
          </a:prstGeom>
        </p:spPr>
        <p:txBody>
          <a:bodyPr vert="horz" wrap="square" lIns="0" tIns="12700" rIns="0" bIns="0" rtlCol="0">
            <a:spAutoFit/>
          </a:bodyPr>
          <a:lstStyle/>
          <a:p>
            <a:pPr marL="0" marR="0" lvl="0" indent="0" algn="ctr" defTabSz="914400" rtl="0" eaLnBrk="1" fontAlgn="auto" latinLnBrk="0" hangingPunct="1">
              <a:lnSpc>
                <a:spcPts val="2035"/>
              </a:lnSpc>
              <a:spcBef>
                <a:spcPts val="100"/>
              </a:spcBef>
              <a:spcAft>
                <a:spcPts val="0"/>
              </a:spcAft>
              <a:buClrTx/>
              <a:buSzTx/>
              <a:buFontTx/>
              <a:buNone/>
              <a:tabLst/>
              <a:defRPr/>
            </a:pPr>
            <a:r>
              <a:rPr kumimoji="0" sz="1800" b="0" i="0" u="none" strike="noStrike" kern="1200" cap="none" spc="0" normalizeH="0" baseline="0" noProof="0" dirty="0">
                <a:ln>
                  <a:noFill/>
                </a:ln>
                <a:solidFill>
                  <a:prstClr val="black"/>
                </a:solidFill>
                <a:effectLst/>
                <a:uLnTx/>
                <a:uFillTx/>
                <a:latin typeface="Calibri"/>
                <a:ea typeface="+mn-ea"/>
                <a:cs typeface="Calibri"/>
              </a:rPr>
              <a:t>52%</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0" marR="0" lvl="0" indent="0" algn="ctr" defTabSz="914400" rtl="0" eaLnBrk="1" fontAlgn="auto" latinLnBrk="0" hangingPunct="1">
              <a:lnSpc>
                <a:spcPts val="1795"/>
              </a:lnSpc>
              <a:spcBef>
                <a:spcPts val="0"/>
              </a:spcBef>
              <a:spcAft>
                <a:spcPts val="0"/>
              </a:spcAft>
              <a:buClrTx/>
              <a:buSzTx/>
              <a:buFontTx/>
              <a:buNone/>
              <a:tabLst/>
              <a:defRPr/>
            </a:pPr>
            <a:r>
              <a:rPr kumimoji="0" sz="1600" b="0" i="0" u="none" strike="noStrike" kern="1200" cap="none" spc="-5" normalizeH="0" baseline="0" noProof="0" dirty="0">
                <a:ln>
                  <a:noFill/>
                </a:ln>
                <a:solidFill>
                  <a:prstClr val="black"/>
                </a:solidFill>
                <a:effectLst/>
                <a:uLnTx/>
                <a:uFillTx/>
                <a:latin typeface="Calibri"/>
                <a:ea typeface="+mn-ea"/>
                <a:cs typeface="Calibri"/>
              </a:rPr>
              <a:t>H</a:t>
            </a:r>
            <a:r>
              <a:rPr kumimoji="0" sz="1600" b="0" i="0" u="none" strike="noStrike" kern="1200" cap="none" spc="-10" normalizeH="0" baseline="0" noProof="0" dirty="0">
                <a:ln>
                  <a:noFill/>
                </a:ln>
                <a:solidFill>
                  <a:prstClr val="black"/>
                </a:solidFill>
                <a:effectLst/>
                <a:uLnTx/>
                <a:uFillTx/>
                <a:latin typeface="Calibri"/>
                <a:ea typeface="+mn-ea"/>
                <a:cs typeface="Calibri"/>
              </a:rPr>
              <a:t>e</a:t>
            </a:r>
            <a:r>
              <a:rPr kumimoji="0" sz="1600" b="0" i="0" u="none" strike="noStrike" kern="1200" cap="none" spc="0" normalizeH="0" baseline="0" noProof="0" dirty="0">
                <a:ln>
                  <a:noFill/>
                </a:ln>
                <a:solidFill>
                  <a:prstClr val="black"/>
                </a:solidFill>
                <a:effectLst/>
                <a:uLnTx/>
                <a:uFillTx/>
                <a:latin typeface="Calibri"/>
                <a:ea typeface="+mn-ea"/>
                <a:cs typeface="Calibri"/>
              </a:rPr>
              <a:t>t</a:t>
            </a:r>
            <a:r>
              <a:rPr kumimoji="0" sz="1600" b="0" i="0" u="none" strike="noStrike" kern="1200" cap="none" spc="-10" normalizeH="0" baseline="0" noProof="0" dirty="0">
                <a:ln>
                  <a:noFill/>
                </a:ln>
                <a:solidFill>
                  <a:prstClr val="black"/>
                </a:solidFill>
                <a:effectLst/>
                <a:uLnTx/>
                <a:uFillTx/>
                <a:latin typeface="Calibri"/>
                <a:ea typeface="+mn-ea"/>
                <a:cs typeface="Calibri"/>
              </a:rPr>
              <a:t>erose</a:t>
            </a:r>
            <a:r>
              <a:rPr kumimoji="0" sz="1600" b="0" i="0" u="none" strike="noStrike" kern="1200" cap="none" spc="-5" normalizeH="0" baseline="0" noProof="0" dirty="0">
                <a:ln>
                  <a:noFill/>
                </a:ln>
                <a:solidFill>
                  <a:prstClr val="black"/>
                </a:solidFill>
                <a:effectLst/>
                <a:uLnTx/>
                <a:uFillTx/>
                <a:latin typeface="Calibri"/>
                <a:ea typeface="+mn-ea"/>
                <a:cs typeface="Calibri"/>
              </a:rPr>
              <a:t>x</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9" name="object 19"/>
          <p:cNvSpPr/>
          <p:nvPr/>
        </p:nvSpPr>
        <p:spPr>
          <a:xfrm>
            <a:off x="8260289" y="2650822"/>
            <a:ext cx="1865630" cy="3132455"/>
          </a:xfrm>
          <a:custGeom>
            <a:avLst/>
            <a:gdLst/>
            <a:ahLst/>
            <a:cxnLst/>
            <a:rect l="l" t="t" r="r" b="b"/>
            <a:pathLst>
              <a:path w="1865629" h="3132454">
                <a:moveTo>
                  <a:pt x="299339" y="0"/>
                </a:moveTo>
                <a:lnTo>
                  <a:pt x="299339" y="1565922"/>
                </a:lnTo>
                <a:lnTo>
                  <a:pt x="0" y="3102965"/>
                </a:lnTo>
                <a:lnTo>
                  <a:pt x="49442" y="3111772"/>
                </a:lnTo>
                <a:lnTo>
                  <a:pt x="99114" y="3118987"/>
                </a:lnTo>
                <a:lnTo>
                  <a:pt x="148978" y="3124606"/>
                </a:lnTo>
                <a:lnTo>
                  <a:pt x="198996" y="3128625"/>
                </a:lnTo>
                <a:lnTo>
                  <a:pt x="249129" y="3131039"/>
                </a:lnTo>
                <a:lnTo>
                  <a:pt x="299339" y="3131845"/>
                </a:lnTo>
                <a:lnTo>
                  <a:pt x="347213" y="3131127"/>
                </a:lnTo>
                <a:lnTo>
                  <a:pt x="394730" y="3128987"/>
                </a:lnTo>
                <a:lnTo>
                  <a:pt x="441869" y="3125445"/>
                </a:lnTo>
                <a:lnTo>
                  <a:pt x="488610" y="3120523"/>
                </a:lnTo>
                <a:lnTo>
                  <a:pt x="534932" y="3114239"/>
                </a:lnTo>
                <a:lnTo>
                  <a:pt x="580814" y="3106616"/>
                </a:lnTo>
                <a:lnTo>
                  <a:pt x="626237" y="3097672"/>
                </a:lnTo>
                <a:lnTo>
                  <a:pt x="671180" y="3087430"/>
                </a:lnTo>
                <a:lnTo>
                  <a:pt x="715622" y="3075908"/>
                </a:lnTo>
                <a:lnTo>
                  <a:pt x="759542" y="3063129"/>
                </a:lnTo>
                <a:lnTo>
                  <a:pt x="802921" y="3049111"/>
                </a:lnTo>
                <a:lnTo>
                  <a:pt x="845738" y="3033876"/>
                </a:lnTo>
                <a:lnTo>
                  <a:pt x="887973" y="3017445"/>
                </a:lnTo>
                <a:lnTo>
                  <a:pt x="929604" y="2999837"/>
                </a:lnTo>
                <a:lnTo>
                  <a:pt x="970611" y="2981073"/>
                </a:lnTo>
                <a:lnTo>
                  <a:pt x="1010975" y="2961173"/>
                </a:lnTo>
                <a:lnTo>
                  <a:pt x="1050674" y="2940159"/>
                </a:lnTo>
                <a:lnTo>
                  <a:pt x="1089688" y="2918050"/>
                </a:lnTo>
                <a:lnTo>
                  <a:pt x="1127997" y="2894867"/>
                </a:lnTo>
                <a:lnTo>
                  <a:pt x="1165579" y="2870630"/>
                </a:lnTo>
                <a:lnTo>
                  <a:pt x="1202416" y="2845361"/>
                </a:lnTo>
                <a:lnTo>
                  <a:pt x="1238485" y="2819079"/>
                </a:lnTo>
                <a:lnTo>
                  <a:pt x="1273767" y="2791804"/>
                </a:lnTo>
                <a:lnTo>
                  <a:pt x="1308241" y="2763558"/>
                </a:lnTo>
                <a:lnTo>
                  <a:pt x="1341887" y="2734361"/>
                </a:lnTo>
                <a:lnTo>
                  <a:pt x="1374684" y="2704234"/>
                </a:lnTo>
                <a:lnTo>
                  <a:pt x="1406612" y="2673196"/>
                </a:lnTo>
                <a:lnTo>
                  <a:pt x="1437650" y="2641268"/>
                </a:lnTo>
                <a:lnTo>
                  <a:pt x="1467778" y="2608471"/>
                </a:lnTo>
                <a:lnTo>
                  <a:pt x="1496975" y="2574825"/>
                </a:lnTo>
                <a:lnTo>
                  <a:pt x="1525221" y="2540351"/>
                </a:lnTo>
                <a:lnTo>
                  <a:pt x="1552495" y="2505069"/>
                </a:lnTo>
                <a:lnTo>
                  <a:pt x="1578777" y="2468999"/>
                </a:lnTo>
                <a:lnTo>
                  <a:pt x="1604047" y="2432163"/>
                </a:lnTo>
                <a:lnTo>
                  <a:pt x="1628283" y="2394581"/>
                </a:lnTo>
                <a:lnTo>
                  <a:pt x="1651466" y="2356272"/>
                </a:lnTo>
                <a:lnTo>
                  <a:pt x="1673575" y="2317258"/>
                </a:lnTo>
                <a:lnTo>
                  <a:pt x="1694589" y="2277559"/>
                </a:lnTo>
                <a:lnTo>
                  <a:pt x="1714489" y="2237195"/>
                </a:lnTo>
                <a:lnTo>
                  <a:pt x="1733253" y="2196188"/>
                </a:lnTo>
                <a:lnTo>
                  <a:pt x="1750861" y="2154556"/>
                </a:lnTo>
                <a:lnTo>
                  <a:pt x="1767293" y="2112322"/>
                </a:lnTo>
                <a:lnTo>
                  <a:pt x="1782528" y="2069505"/>
                </a:lnTo>
                <a:lnTo>
                  <a:pt x="1796545" y="2026126"/>
                </a:lnTo>
                <a:lnTo>
                  <a:pt x="1809325" y="1982205"/>
                </a:lnTo>
                <a:lnTo>
                  <a:pt x="1820846" y="1937763"/>
                </a:lnTo>
                <a:lnTo>
                  <a:pt x="1831089" y="1892821"/>
                </a:lnTo>
                <a:lnTo>
                  <a:pt x="1840032" y="1847398"/>
                </a:lnTo>
                <a:lnTo>
                  <a:pt x="1847656" y="1801515"/>
                </a:lnTo>
                <a:lnTo>
                  <a:pt x="1853939" y="1755193"/>
                </a:lnTo>
                <a:lnTo>
                  <a:pt x="1858862" y="1708453"/>
                </a:lnTo>
                <a:lnTo>
                  <a:pt x="1862403" y="1661314"/>
                </a:lnTo>
                <a:lnTo>
                  <a:pt x="1864543" y="1613797"/>
                </a:lnTo>
                <a:lnTo>
                  <a:pt x="1865261" y="1565922"/>
                </a:lnTo>
                <a:lnTo>
                  <a:pt x="1864543" y="1518048"/>
                </a:lnTo>
                <a:lnTo>
                  <a:pt x="1862403" y="1470531"/>
                </a:lnTo>
                <a:lnTo>
                  <a:pt x="1858862" y="1423392"/>
                </a:lnTo>
                <a:lnTo>
                  <a:pt x="1853939" y="1376651"/>
                </a:lnTo>
                <a:lnTo>
                  <a:pt x="1847656" y="1330329"/>
                </a:lnTo>
                <a:lnTo>
                  <a:pt x="1840032" y="1284446"/>
                </a:lnTo>
                <a:lnTo>
                  <a:pt x="1831089" y="1239024"/>
                </a:lnTo>
                <a:lnTo>
                  <a:pt x="1820846" y="1194081"/>
                </a:lnTo>
                <a:lnTo>
                  <a:pt x="1809325" y="1149639"/>
                </a:lnTo>
                <a:lnTo>
                  <a:pt x="1796545" y="1105718"/>
                </a:lnTo>
                <a:lnTo>
                  <a:pt x="1782528" y="1062339"/>
                </a:lnTo>
                <a:lnTo>
                  <a:pt x="1767293" y="1019522"/>
                </a:lnTo>
                <a:lnTo>
                  <a:pt x="1750861" y="977288"/>
                </a:lnTo>
                <a:lnTo>
                  <a:pt x="1733253" y="935657"/>
                </a:lnTo>
                <a:lnTo>
                  <a:pt x="1714489" y="894649"/>
                </a:lnTo>
                <a:lnTo>
                  <a:pt x="1694589" y="854286"/>
                </a:lnTo>
                <a:lnTo>
                  <a:pt x="1673575" y="814587"/>
                </a:lnTo>
                <a:lnTo>
                  <a:pt x="1651466" y="775573"/>
                </a:lnTo>
                <a:lnTo>
                  <a:pt x="1628283" y="737264"/>
                </a:lnTo>
                <a:lnTo>
                  <a:pt x="1604047" y="699681"/>
                </a:lnTo>
                <a:lnTo>
                  <a:pt x="1578777" y="662845"/>
                </a:lnTo>
                <a:lnTo>
                  <a:pt x="1552495" y="626776"/>
                </a:lnTo>
                <a:lnTo>
                  <a:pt x="1525221" y="591494"/>
                </a:lnTo>
                <a:lnTo>
                  <a:pt x="1496975" y="557019"/>
                </a:lnTo>
                <a:lnTo>
                  <a:pt x="1467778" y="523374"/>
                </a:lnTo>
                <a:lnTo>
                  <a:pt x="1437650" y="490577"/>
                </a:lnTo>
                <a:lnTo>
                  <a:pt x="1406612" y="458649"/>
                </a:lnTo>
                <a:lnTo>
                  <a:pt x="1374684" y="427611"/>
                </a:lnTo>
                <a:lnTo>
                  <a:pt x="1341887" y="397483"/>
                </a:lnTo>
                <a:lnTo>
                  <a:pt x="1308241" y="368286"/>
                </a:lnTo>
                <a:lnTo>
                  <a:pt x="1273767" y="340040"/>
                </a:lnTo>
                <a:lnTo>
                  <a:pt x="1238485" y="312766"/>
                </a:lnTo>
                <a:lnTo>
                  <a:pt x="1202416" y="286484"/>
                </a:lnTo>
                <a:lnTo>
                  <a:pt x="1165579" y="261214"/>
                </a:lnTo>
                <a:lnTo>
                  <a:pt x="1127997" y="236978"/>
                </a:lnTo>
                <a:lnTo>
                  <a:pt x="1089688" y="213795"/>
                </a:lnTo>
                <a:lnTo>
                  <a:pt x="1050674" y="191686"/>
                </a:lnTo>
                <a:lnTo>
                  <a:pt x="1010975" y="170671"/>
                </a:lnTo>
                <a:lnTo>
                  <a:pt x="970611" y="150772"/>
                </a:lnTo>
                <a:lnTo>
                  <a:pt x="929604" y="132008"/>
                </a:lnTo>
                <a:lnTo>
                  <a:pt x="887973" y="114400"/>
                </a:lnTo>
                <a:lnTo>
                  <a:pt x="845738" y="97968"/>
                </a:lnTo>
                <a:lnTo>
                  <a:pt x="802921" y="82733"/>
                </a:lnTo>
                <a:lnTo>
                  <a:pt x="759542" y="68716"/>
                </a:lnTo>
                <a:lnTo>
                  <a:pt x="715622" y="55936"/>
                </a:lnTo>
                <a:lnTo>
                  <a:pt x="671180" y="44415"/>
                </a:lnTo>
                <a:lnTo>
                  <a:pt x="626237" y="34172"/>
                </a:lnTo>
                <a:lnTo>
                  <a:pt x="580814" y="25229"/>
                </a:lnTo>
                <a:lnTo>
                  <a:pt x="534932" y="17605"/>
                </a:lnTo>
                <a:lnTo>
                  <a:pt x="488610" y="11322"/>
                </a:lnTo>
                <a:lnTo>
                  <a:pt x="441869" y="6399"/>
                </a:lnTo>
                <a:lnTo>
                  <a:pt x="394730" y="2857"/>
                </a:lnTo>
                <a:lnTo>
                  <a:pt x="347213" y="717"/>
                </a:lnTo>
                <a:lnTo>
                  <a:pt x="299339" y="0"/>
                </a:lnTo>
                <a:close/>
              </a:path>
            </a:pathLst>
          </a:custGeom>
          <a:solidFill>
            <a:srgbClr val="00B05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7705361" y="4216743"/>
            <a:ext cx="854710" cy="1537335"/>
          </a:xfrm>
          <a:custGeom>
            <a:avLst/>
            <a:gdLst/>
            <a:ahLst/>
            <a:cxnLst/>
            <a:rect l="l" t="t" r="r" b="b"/>
            <a:pathLst>
              <a:path w="854709" h="1537335">
                <a:moveTo>
                  <a:pt x="854265" y="0"/>
                </a:moveTo>
                <a:lnTo>
                  <a:pt x="0" y="1312379"/>
                </a:lnTo>
                <a:lnTo>
                  <a:pt x="42604" y="1339147"/>
                </a:lnTo>
                <a:lnTo>
                  <a:pt x="85990" y="1364500"/>
                </a:lnTo>
                <a:lnTo>
                  <a:pt x="130121" y="1388424"/>
                </a:lnTo>
                <a:lnTo>
                  <a:pt x="174962" y="1410904"/>
                </a:lnTo>
                <a:lnTo>
                  <a:pt x="220476" y="1431926"/>
                </a:lnTo>
                <a:lnTo>
                  <a:pt x="266628" y="1451476"/>
                </a:lnTo>
                <a:lnTo>
                  <a:pt x="313382" y="1469539"/>
                </a:lnTo>
                <a:lnTo>
                  <a:pt x="360702" y="1486100"/>
                </a:lnTo>
                <a:lnTo>
                  <a:pt x="408552" y="1501146"/>
                </a:lnTo>
                <a:lnTo>
                  <a:pt x="456897" y="1514661"/>
                </a:lnTo>
                <a:lnTo>
                  <a:pt x="505700" y="1526631"/>
                </a:lnTo>
                <a:lnTo>
                  <a:pt x="554926" y="1537042"/>
                </a:lnTo>
                <a:lnTo>
                  <a:pt x="854265" y="0"/>
                </a:lnTo>
                <a:close/>
              </a:path>
            </a:pathLst>
          </a:custGeom>
          <a:solidFill>
            <a:srgbClr val="BF9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7705361" y="4216743"/>
            <a:ext cx="854710" cy="1537335"/>
          </a:xfrm>
          <a:custGeom>
            <a:avLst/>
            <a:gdLst/>
            <a:ahLst/>
            <a:cxnLst/>
            <a:rect l="l" t="t" r="r" b="b"/>
            <a:pathLst>
              <a:path w="854709" h="1537335">
                <a:moveTo>
                  <a:pt x="554926" y="1537042"/>
                </a:moveTo>
                <a:lnTo>
                  <a:pt x="505700" y="1526631"/>
                </a:lnTo>
                <a:lnTo>
                  <a:pt x="456897" y="1514661"/>
                </a:lnTo>
                <a:lnTo>
                  <a:pt x="408552" y="1501146"/>
                </a:lnTo>
                <a:lnTo>
                  <a:pt x="360702" y="1486100"/>
                </a:lnTo>
                <a:lnTo>
                  <a:pt x="313382" y="1469539"/>
                </a:lnTo>
                <a:lnTo>
                  <a:pt x="266628" y="1451476"/>
                </a:lnTo>
                <a:lnTo>
                  <a:pt x="220476" y="1431926"/>
                </a:lnTo>
                <a:lnTo>
                  <a:pt x="174962" y="1410904"/>
                </a:lnTo>
                <a:lnTo>
                  <a:pt x="130121" y="1388424"/>
                </a:lnTo>
                <a:lnTo>
                  <a:pt x="85990" y="1364500"/>
                </a:lnTo>
                <a:lnTo>
                  <a:pt x="42604" y="1339147"/>
                </a:lnTo>
                <a:lnTo>
                  <a:pt x="0" y="1312379"/>
                </a:lnTo>
                <a:lnTo>
                  <a:pt x="854265" y="0"/>
                </a:lnTo>
                <a:lnTo>
                  <a:pt x="554926" y="1537042"/>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7470246" y="4216741"/>
            <a:ext cx="1089660" cy="1312545"/>
          </a:xfrm>
          <a:custGeom>
            <a:avLst/>
            <a:gdLst/>
            <a:ahLst/>
            <a:cxnLst/>
            <a:rect l="l" t="t" r="r" b="b"/>
            <a:pathLst>
              <a:path w="1089659" h="1312545">
                <a:moveTo>
                  <a:pt x="1089380" y="0"/>
                </a:moveTo>
                <a:lnTo>
                  <a:pt x="0" y="1124877"/>
                </a:lnTo>
                <a:lnTo>
                  <a:pt x="36629" y="1159230"/>
                </a:lnTo>
                <a:lnTo>
                  <a:pt x="74321" y="1192375"/>
                </a:lnTo>
                <a:lnTo>
                  <a:pt x="113047" y="1224286"/>
                </a:lnTo>
                <a:lnTo>
                  <a:pt x="152775" y="1254940"/>
                </a:lnTo>
                <a:lnTo>
                  <a:pt x="193474" y="1284312"/>
                </a:lnTo>
                <a:lnTo>
                  <a:pt x="235115" y="1312379"/>
                </a:lnTo>
                <a:lnTo>
                  <a:pt x="1089380" y="0"/>
                </a:lnTo>
                <a:close/>
              </a:path>
            </a:pathLst>
          </a:custGeom>
          <a:solidFill>
            <a:srgbClr val="00B0F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7470246" y="4216741"/>
            <a:ext cx="1089660" cy="1312545"/>
          </a:xfrm>
          <a:custGeom>
            <a:avLst/>
            <a:gdLst/>
            <a:ahLst/>
            <a:cxnLst/>
            <a:rect l="l" t="t" r="r" b="b"/>
            <a:pathLst>
              <a:path w="1089659" h="1312545">
                <a:moveTo>
                  <a:pt x="235115" y="1312379"/>
                </a:moveTo>
                <a:lnTo>
                  <a:pt x="193474" y="1284312"/>
                </a:lnTo>
                <a:lnTo>
                  <a:pt x="152775" y="1254940"/>
                </a:lnTo>
                <a:lnTo>
                  <a:pt x="113047" y="1224286"/>
                </a:lnTo>
                <a:lnTo>
                  <a:pt x="74321" y="1192375"/>
                </a:lnTo>
                <a:lnTo>
                  <a:pt x="36629" y="1159230"/>
                </a:lnTo>
                <a:lnTo>
                  <a:pt x="0" y="1124877"/>
                </a:lnTo>
                <a:lnTo>
                  <a:pt x="1089380" y="0"/>
                </a:lnTo>
                <a:lnTo>
                  <a:pt x="235115" y="1312379"/>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6993821" y="2663671"/>
            <a:ext cx="1565910" cy="2678430"/>
          </a:xfrm>
          <a:custGeom>
            <a:avLst/>
            <a:gdLst/>
            <a:ahLst/>
            <a:cxnLst/>
            <a:rect l="l" t="t" r="r" b="b"/>
            <a:pathLst>
              <a:path w="1565909" h="2678429">
                <a:moveTo>
                  <a:pt x="1365563" y="0"/>
                </a:moveTo>
                <a:lnTo>
                  <a:pt x="1315481" y="7281"/>
                </a:lnTo>
                <a:lnTo>
                  <a:pt x="1265786" y="16152"/>
                </a:lnTo>
                <a:lnTo>
                  <a:pt x="1216512" y="26595"/>
                </a:lnTo>
                <a:lnTo>
                  <a:pt x="1167692" y="38594"/>
                </a:lnTo>
                <a:lnTo>
                  <a:pt x="1119363" y="52130"/>
                </a:lnTo>
                <a:lnTo>
                  <a:pt x="1071558" y="67187"/>
                </a:lnTo>
                <a:lnTo>
                  <a:pt x="1024313" y="83747"/>
                </a:lnTo>
                <a:lnTo>
                  <a:pt x="977661" y="101792"/>
                </a:lnTo>
                <a:lnTo>
                  <a:pt x="931637" y="121306"/>
                </a:lnTo>
                <a:lnTo>
                  <a:pt x="886275" y="142271"/>
                </a:lnTo>
                <a:lnTo>
                  <a:pt x="841611" y="164669"/>
                </a:lnTo>
                <a:lnTo>
                  <a:pt x="797679" y="188484"/>
                </a:lnTo>
                <a:lnTo>
                  <a:pt x="754513" y="213698"/>
                </a:lnTo>
                <a:lnTo>
                  <a:pt x="712149" y="240293"/>
                </a:lnTo>
                <a:lnTo>
                  <a:pt x="670619" y="268253"/>
                </a:lnTo>
                <a:lnTo>
                  <a:pt x="629960" y="297559"/>
                </a:lnTo>
                <a:lnTo>
                  <a:pt x="590206" y="328195"/>
                </a:lnTo>
                <a:lnTo>
                  <a:pt x="551391" y="360144"/>
                </a:lnTo>
                <a:lnTo>
                  <a:pt x="513549" y="393387"/>
                </a:lnTo>
                <a:lnTo>
                  <a:pt x="476716" y="427908"/>
                </a:lnTo>
                <a:lnTo>
                  <a:pt x="440926" y="463689"/>
                </a:lnTo>
                <a:lnTo>
                  <a:pt x="408137" y="498579"/>
                </a:lnTo>
                <a:lnTo>
                  <a:pt x="376617" y="534201"/>
                </a:lnTo>
                <a:lnTo>
                  <a:pt x="346367" y="570527"/>
                </a:lnTo>
                <a:lnTo>
                  <a:pt x="317387" y="607527"/>
                </a:lnTo>
                <a:lnTo>
                  <a:pt x="289675" y="645174"/>
                </a:lnTo>
                <a:lnTo>
                  <a:pt x="263232" y="683437"/>
                </a:lnTo>
                <a:lnTo>
                  <a:pt x="238056" y="722288"/>
                </a:lnTo>
                <a:lnTo>
                  <a:pt x="214148" y="761698"/>
                </a:lnTo>
                <a:lnTo>
                  <a:pt x="191507" y="801637"/>
                </a:lnTo>
                <a:lnTo>
                  <a:pt x="170132" y="842078"/>
                </a:lnTo>
                <a:lnTo>
                  <a:pt x="150023" y="882991"/>
                </a:lnTo>
                <a:lnTo>
                  <a:pt x="131180" y="924347"/>
                </a:lnTo>
                <a:lnTo>
                  <a:pt x="113602" y="966117"/>
                </a:lnTo>
                <a:lnTo>
                  <a:pt x="97289" y="1008272"/>
                </a:lnTo>
                <a:lnTo>
                  <a:pt x="82239" y="1050783"/>
                </a:lnTo>
                <a:lnTo>
                  <a:pt x="68454" y="1093622"/>
                </a:lnTo>
                <a:lnTo>
                  <a:pt x="55931" y="1136759"/>
                </a:lnTo>
                <a:lnTo>
                  <a:pt x="44672" y="1180165"/>
                </a:lnTo>
                <a:lnTo>
                  <a:pt x="34675" y="1223812"/>
                </a:lnTo>
                <a:lnTo>
                  <a:pt x="25939" y="1267670"/>
                </a:lnTo>
                <a:lnTo>
                  <a:pt x="18465" y="1311711"/>
                </a:lnTo>
                <a:lnTo>
                  <a:pt x="12252" y="1355905"/>
                </a:lnTo>
                <a:lnTo>
                  <a:pt x="7299" y="1400224"/>
                </a:lnTo>
                <a:lnTo>
                  <a:pt x="3607" y="1444639"/>
                </a:lnTo>
                <a:lnTo>
                  <a:pt x="1174" y="1489120"/>
                </a:lnTo>
                <a:lnTo>
                  <a:pt x="0" y="1533639"/>
                </a:lnTo>
                <a:lnTo>
                  <a:pt x="84" y="1578167"/>
                </a:lnTo>
                <a:lnTo>
                  <a:pt x="1427" y="1622674"/>
                </a:lnTo>
                <a:lnTo>
                  <a:pt x="4027" y="1667133"/>
                </a:lnTo>
                <a:lnTo>
                  <a:pt x="7885" y="1711513"/>
                </a:lnTo>
                <a:lnTo>
                  <a:pt x="12999" y="1755786"/>
                </a:lnTo>
                <a:lnTo>
                  <a:pt x="19369" y="1799924"/>
                </a:lnTo>
                <a:lnTo>
                  <a:pt x="26996" y="1843896"/>
                </a:lnTo>
                <a:lnTo>
                  <a:pt x="35878" y="1887675"/>
                </a:lnTo>
                <a:lnTo>
                  <a:pt x="46014" y="1931231"/>
                </a:lnTo>
                <a:lnTo>
                  <a:pt x="57405" y="1974535"/>
                </a:lnTo>
                <a:lnTo>
                  <a:pt x="70050" y="2017558"/>
                </a:lnTo>
                <a:lnTo>
                  <a:pt x="83949" y="2060272"/>
                </a:lnTo>
                <a:lnTo>
                  <a:pt x="99100" y="2102647"/>
                </a:lnTo>
                <a:lnTo>
                  <a:pt x="115504" y="2144654"/>
                </a:lnTo>
                <a:lnTo>
                  <a:pt x="133161" y="2186265"/>
                </a:lnTo>
                <a:lnTo>
                  <a:pt x="152069" y="2227450"/>
                </a:lnTo>
                <a:lnTo>
                  <a:pt x="172228" y="2268181"/>
                </a:lnTo>
                <a:lnTo>
                  <a:pt x="193637" y="2308429"/>
                </a:lnTo>
                <a:lnTo>
                  <a:pt x="216298" y="2348164"/>
                </a:lnTo>
                <a:lnTo>
                  <a:pt x="240207" y="2387358"/>
                </a:lnTo>
                <a:lnTo>
                  <a:pt x="265367" y="2425981"/>
                </a:lnTo>
                <a:lnTo>
                  <a:pt x="291775" y="2464005"/>
                </a:lnTo>
                <a:lnTo>
                  <a:pt x="319431" y="2501402"/>
                </a:lnTo>
                <a:lnTo>
                  <a:pt x="348335" y="2538141"/>
                </a:lnTo>
                <a:lnTo>
                  <a:pt x="378487" y="2574194"/>
                </a:lnTo>
                <a:lnTo>
                  <a:pt x="409886" y="2609532"/>
                </a:lnTo>
                <a:lnTo>
                  <a:pt x="442531" y="2644126"/>
                </a:lnTo>
                <a:lnTo>
                  <a:pt x="476423" y="2677947"/>
                </a:lnTo>
                <a:lnTo>
                  <a:pt x="1565804" y="1553070"/>
                </a:lnTo>
                <a:lnTo>
                  <a:pt x="1365563" y="0"/>
                </a:lnTo>
                <a:close/>
              </a:path>
            </a:pathLst>
          </a:custGeom>
          <a:solidFill>
            <a:srgbClr val="FFF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6993821" y="2663671"/>
            <a:ext cx="1565910" cy="2678430"/>
          </a:xfrm>
          <a:custGeom>
            <a:avLst/>
            <a:gdLst/>
            <a:ahLst/>
            <a:cxnLst/>
            <a:rect l="l" t="t" r="r" b="b"/>
            <a:pathLst>
              <a:path w="1565909" h="2678429">
                <a:moveTo>
                  <a:pt x="476423" y="2677947"/>
                </a:moveTo>
                <a:lnTo>
                  <a:pt x="442531" y="2644126"/>
                </a:lnTo>
                <a:lnTo>
                  <a:pt x="409886" y="2609532"/>
                </a:lnTo>
                <a:lnTo>
                  <a:pt x="378487" y="2574194"/>
                </a:lnTo>
                <a:lnTo>
                  <a:pt x="348335" y="2538141"/>
                </a:lnTo>
                <a:lnTo>
                  <a:pt x="319431" y="2501402"/>
                </a:lnTo>
                <a:lnTo>
                  <a:pt x="291775" y="2464005"/>
                </a:lnTo>
                <a:lnTo>
                  <a:pt x="265367" y="2425981"/>
                </a:lnTo>
                <a:lnTo>
                  <a:pt x="240207" y="2387358"/>
                </a:lnTo>
                <a:lnTo>
                  <a:pt x="216298" y="2348164"/>
                </a:lnTo>
                <a:lnTo>
                  <a:pt x="193637" y="2308429"/>
                </a:lnTo>
                <a:lnTo>
                  <a:pt x="172228" y="2268181"/>
                </a:lnTo>
                <a:lnTo>
                  <a:pt x="152069" y="2227450"/>
                </a:lnTo>
                <a:lnTo>
                  <a:pt x="133161" y="2186265"/>
                </a:lnTo>
                <a:lnTo>
                  <a:pt x="115504" y="2144654"/>
                </a:lnTo>
                <a:lnTo>
                  <a:pt x="99100" y="2102647"/>
                </a:lnTo>
                <a:lnTo>
                  <a:pt x="83949" y="2060272"/>
                </a:lnTo>
                <a:lnTo>
                  <a:pt x="70050" y="2017558"/>
                </a:lnTo>
                <a:lnTo>
                  <a:pt x="57405" y="1974535"/>
                </a:lnTo>
                <a:lnTo>
                  <a:pt x="46014" y="1931231"/>
                </a:lnTo>
                <a:lnTo>
                  <a:pt x="35878" y="1887675"/>
                </a:lnTo>
                <a:lnTo>
                  <a:pt x="26996" y="1843896"/>
                </a:lnTo>
                <a:lnTo>
                  <a:pt x="19369" y="1799924"/>
                </a:lnTo>
                <a:lnTo>
                  <a:pt x="12999" y="1755786"/>
                </a:lnTo>
                <a:lnTo>
                  <a:pt x="7885" y="1711513"/>
                </a:lnTo>
                <a:lnTo>
                  <a:pt x="4027" y="1667133"/>
                </a:lnTo>
                <a:lnTo>
                  <a:pt x="1427" y="1622674"/>
                </a:lnTo>
                <a:lnTo>
                  <a:pt x="84" y="1578167"/>
                </a:lnTo>
                <a:lnTo>
                  <a:pt x="0" y="1533639"/>
                </a:lnTo>
                <a:lnTo>
                  <a:pt x="1174" y="1489120"/>
                </a:lnTo>
                <a:lnTo>
                  <a:pt x="3607" y="1444639"/>
                </a:lnTo>
                <a:lnTo>
                  <a:pt x="7299" y="1400224"/>
                </a:lnTo>
                <a:lnTo>
                  <a:pt x="12252" y="1355905"/>
                </a:lnTo>
                <a:lnTo>
                  <a:pt x="18465" y="1311711"/>
                </a:lnTo>
                <a:lnTo>
                  <a:pt x="25939" y="1267670"/>
                </a:lnTo>
                <a:lnTo>
                  <a:pt x="34675" y="1223812"/>
                </a:lnTo>
                <a:lnTo>
                  <a:pt x="44672" y="1180165"/>
                </a:lnTo>
                <a:lnTo>
                  <a:pt x="55931" y="1136759"/>
                </a:lnTo>
                <a:lnTo>
                  <a:pt x="68454" y="1093622"/>
                </a:lnTo>
                <a:lnTo>
                  <a:pt x="82239" y="1050783"/>
                </a:lnTo>
                <a:lnTo>
                  <a:pt x="97289" y="1008272"/>
                </a:lnTo>
                <a:lnTo>
                  <a:pt x="113602" y="966117"/>
                </a:lnTo>
                <a:lnTo>
                  <a:pt x="131180" y="924347"/>
                </a:lnTo>
                <a:lnTo>
                  <a:pt x="150023" y="882991"/>
                </a:lnTo>
                <a:lnTo>
                  <a:pt x="170132" y="842078"/>
                </a:lnTo>
                <a:lnTo>
                  <a:pt x="191507" y="801637"/>
                </a:lnTo>
                <a:lnTo>
                  <a:pt x="214148" y="761698"/>
                </a:lnTo>
                <a:lnTo>
                  <a:pt x="238056" y="722288"/>
                </a:lnTo>
                <a:lnTo>
                  <a:pt x="263232" y="683437"/>
                </a:lnTo>
                <a:lnTo>
                  <a:pt x="289675" y="645174"/>
                </a:lnTo>
                <a:lnTo>
                  <a:pt x="317387" y="607527"/>
                </a:lnTo>
                <a:lnTo>
                  <a:pt x="346367" y="570527"/>
                </a:lnTo>
                <a:lnTo>
                  <a:pt x="376617" y="534201"/>
                </a:lnTo>
                <a:lnTo>
                  <a:pt x="408137" y="498579"/>
                </a:lnTo>
                <a:lnTo>
                  <a:pt x="440926" y="463689"/>
                </a:lnTo>
                <a:lnTo>
                  <a:pt x="476716" y="427908"/>
                </a:lnTo>
                <a:lnTo>
                  <a:pt x="513549" y="393387"/>
                </a:lnTo>
                <a:lnTo>
                  <a:pt x="551391" y="360144"/>
                </a:lnTo>
                <a:lnTo>
                  <a:pt x="590206" y="328195"/>
                </a:lnTo>
                <a:lnTo>
                  <a:pt x="629960" y="297559"/>
                </a:lnTo>
                <a:lnTo>
                  <a:pt x="670619" y="268253"/>
                </a:lnTo>
                <a:lnTo>
                  <a:pt x="712149" y="240293"/>
                </a:lnTo>
                <a:lnTo>
                  <a:pt x="754513" y="213698"/>
                </a:lnTo>
                <a:lnTo>
                  <a:pt x="797679" y="188484"/>
                </a:lnTo>
                <a:lnTo>
                  <a:pt x="841611" y="164669"/>
                </a:lnTo>
                <a:lnTo>
                  <a:pt x="886275" y="142271"/>
                </a:lnTo>
                <a:lnTo>
                  <a:pt x="931637" y="121306"/>
                </a:lnTo>
                <a:lnTo>
                  <a:pt x="977661" y="101792"/>
                </a:lnTo>
                <a:lnTo>
                  <a:pt x="1024313" y="83747"/>
                </a:lnTo>
                <a:lnTo>
                  <a:pt x="1071558" y="67187"/>
                </a:lnTo>
                <a:lnTo>
                  <a:pt x="1119363" y="52130"/>
                </a:lnTo>
                <a:lnTo>
                  <a:pt x="1167692" y="38594"/>
                </a:lnTo>
                <a:lnTo>
                  <a:pt x="1216512" y="26595"/>
                </a:lnTo>
                <a:lnTo>
                  <a:pt x="1265786" y="16152"/>
                </a:lnTo>
                <a:lnTo>
                  <a:pt x="1315481" y="7281"/>
                </a:lnTo>
                <a:lnTo>
                  <a:pt x="1365563" y="0"/>
                </a:lnTo>
                <a:lnTo>
                  <a:pt x="1565804" y="1553070"/>
                </a:lnTo>
                <a:lnTo>
                  <a:pt x="476423" y="2677947"/>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8359379" y="2654040"/>
            <a:ext cx="200660" cy="1562735"/>
          </a:xfrm>
          <a:custGeom>
            <a:avLst/>
            <a:gdLst/>
            <a:ahLst/>
            <a:cxnLst/>
            <a:rect l="l" t="t" r="r" b="b"/>
            <a:pathLst>
              <a:path w="200659" h="1562735">
                <a:moveTo>
                  <a:pt x="99910" y="0"/>
                </a:moveTo>
                <a:lnTo>
                  <a:pt x="74882" y="1809"/>
                </a:lnTo>
                <a:lnTo>
                  <a:pt x="49884" y="4019"/>
                </a:lnTo>
                <a:lnTo>
                  <a:pt x="24921" y="6629"/>
                </a:lnTo>
                <a:lnTo>
                  <a:pt x="0" y="9639"/>
                </a:lnTo>
                <a:lnTo>
                  <a:pt x="200253" y="1562696"/>
                </a:lnTo>
                <a:lnTo>
                  <a:pt x="99910" y="0"/>
                </a:lnTo>
                <a:close/>
              </a:path>
            </a:pathLst>
          </a:custGeom>
          <a:solidFill>
            <a:srgbClr val="5B9BD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8359379" y="2654040"/>
            <a:ext cx="200660" cy="1562735"/>
          </a:xfrm>
          <a:custGeom>
            <a:avLst/>
            <a:gdLst/>
            <a:ahLst/>
            <a:cxnLst/>
            <a:rect l="l" t="t" r="r" b="b"/>
            <a:pathLst>
              <a:path w="200659" h="1562735">
                <a:moveTo>
                  <a:pt x="0" y="9639"/>
                </a:moveTo>
                <a:lnTo>
                  <a:pt x="24921" y="6629"/>
                </a:lnTo>
                <a:lnTo>
                  <a:pt x="49884" y="4019"/>
                </a:lnTo>
                <a:lnTo>
                  <a:pt x="74882" y="1809"/>
                </a:lnTo>
                <a:lnTo>
                  <a:pt x="99910" y="0"/>
                </a:lnTo>
                <a:lnTo>
                  <a:pt x="200253" y="1562696"/>
                </a:lnTo>
                <a:lnTo>
                  <a:pt x="0" y="9639"/>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8459298" y="2650825"/>
            <a:ext cx="100330" cy="1566545"/>
          </a:xfrm>
          <a:custGeom>
            <a:avLst/>
            <a:gdLst/>
            <a:ahLst/>
            <a:cxnLst/>
            <a:rect l="l" t="t" r="r" b="b"/>
            <a:pathLst>
              <a:path w="100329" h="1566545">
                <a:moveTo>
                  <a:pt x="100330" y="0"/>
                </a:moveTo>
                <a:lnTo>
                  <a:pt x="75232" y="200"/>
                </a:lnTo>
                <a:lnTo>
                  <a:pt x="50141" y="801"/>
                </a:lnTo>
                <a:lnTo>
                  <a:pt x="25061" y="1805"/>
                </a:lnTo>
                <a:lnTo>
                  <a:pt x="0" y="3213"/>
                </a:lnTo>
                <a:lnTo>
                  <a:pt x="100330" y="1565922"/>
                </a:lnTo>
                <a:lnTo>
                  <a:pt x="100330" y="0"/>
                </a:lnTo>
                <a:close/>
              </a:path>
            </a:pathLst>
          </a:custGeom>
          <a:solidFill>
            <a:srgbClr val="70AD4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8459298" y="2650825"/>
            <a:ext cx="100330" cy="1566545"/>
          </a:xfrm>
          <a:custGeom>
            <a:avLst/>
            <a:gdLst/>
            <a:ahLst/>
            <a:cxnLst/>
            <a:rect l="l" t="t" r="r" b="b"/>
            <a:pathLst>
              <a:path w="100329" h="1566545">
                <a:moveTo>
                  <a:pt x="0" y="3213"/>
                </a:moveTo>
                <a:lnTo>
                  <a:pt x="25061" y="1805"/>
                </a:lnTo>
                <a:lnTo>
                  <a:pt x="50141" y="801"/>
                </a:lnTo>
                <a:lnTo>
                  <a:pt x="75232" y="200"/>
                </a:lnTo>
                <a:lnTo>
                  <a:pt x="100330" y="0"/>
                </a:lnTo>
                <a:lnTo>
                  <a:pt x="100330" y="1565922"/>
                </a:lnTo>
                <a:lnTo>
                  <a:pt x="0" y="3213"/>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8342376" y="2532888"/>
            <a:ext cx="67310" cy="125095"/>
          </a:xfrm>
          <a:custGeom>
            <a:avLst/>
            <a:gdLst/>
            <a:ahLst/>
            <a:cxnLst/>
            <a:rect l="l" t="t" r="r" b="b"/>
            <a:pathLst>
              <a:path w="67309" h="125094">
                <a:moveTo>
                  <a:pt x="67055" y="124967"/>
                </a:moveTo>
                <a:lnTo>
                  <a:pt x="57911" y="0"/>
                </a:lnTo>
                <a:lnTo>
                  <a:pt x="0" y="0"/>
                </a:lnTo>
              </a:path>
            </a:pathLst>
          </a:custGeom>
          <a:ln w="9525">
            <a:solidFill>
              <a:srgbClr val="A7A8A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8510016" y="2532888"/>
            <a:ext cx="66040" cy="119380"/>
          </a:xfrm>
          <a:custGeom>
            <a:avLst/>
            <a:gdLst/>
            <a:ahLst/>
            <a:cxnLst/>
            <a:rect l="l" t="t" r="r" b="b"/>
            <a:pathLst>
              <a:path w="66040" h="119380">
                <a:moveTo>
                  <a:pt x="0" y="118872"/>
                </a:moveTo>
                <a:lnTo>
                  <a:pt x="9144" y="0"/>
                </a:lnTo>
                <a:lnTo>
                  <a:pt x="65532" y="0"/>
                </a:lnTo>
              </a:path>
            </a:pathLst>
          </a:custGeom>
          <a:ln w="9525">
            <a:solidFill>
              <a:srgbClr val="A7A8A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graphicFrame>
        <p:nvGraphicFramePr>
          <p:cNvPr id="32" name="object 32"/>
          <p:cNvGraphicFramePr>
            <a:graphicFrameLocks noGrp="1"/>
          </p:cNvGraphicFramePr>
          <p:nvPr/>
        </p:nvGraphicFramePr>
        <p:xfrm>
          <a:off x="-6350" y="227088"/>
          <a:ext cx="12193904" cy="2683440"/>
        </p:xfrm>
        <a:graphic>
          <a:graphicData uri="http://schemas.openxmlformats.org/drawingml/2006/table">
            <a:tbl>
              <a:tblPr firstRow="1" bandRow="1">
                <a:tableStyleId>{2D5ABB26-0587-4C30-8999-92F81FD0307C}</a:tableStyleId>
              </a:tblPr>
              <a:tblGrid>
                <a:gridCol w="793115">
                  <a:extLst>
                    <a:ext uri="{9D8B030D-6E8A-4147-A177-3AD203B41FA5}">
                      <a16:colId xmlns:a16="http://schemas.microsoft.com/office/drawing/2014/main" val="20000"/>
                    </a:ext>
                  </a:extLst>
                </a:gridCol>
                <a:gridCol w="793115">
                  <a:extLst>
                    <a:ext uri="{9D8B030D-6E8A-4147-A177-3AD203B41FA5}">
                      <a16:colId xmlns:a16="http://schemas.microsoft.com/office/drawing/2014/main" val="20001"/>
                    </a:ext>
                  </a:extLst>
                </a:gridCol>
                <a:gridCol w="793115">
                  <a:extLst>
                    <a:ext uri="{9D8B030D-6E8A-4147-A177-3AD203B41FA5}">
                      <a16:colId xmlns:a16="http://schemas.microsoft.com/office/drawing/2014/main" val="20002"/>
                    </a:ext>
                  </a:extLst>
                </a:gridCol>
                <a:gridCol w="7538084">
                  <a:extLst>
                    <a:ext uri="{9D8B030D-6E8A-4147-A177-3AD203B41FA5}">
                      <a16:colId xmlns:a16="http://schemas.microsoft.com/office/drawing/2014/main" val="20003"/>
                    </a:ext>
                  </a:extLst>
                </a:gridCol>
                <a:gridCol w="758825">
                  <a:extLst>
                    <a:ext uri="{9D8B030D-6E8A-4147-A177-3AD203B41FA5}">
                      <a16:colId xmlns:a16="http://schemas.microsoft.com/office/drawing/2014/main" val="20004"/>
                    </a:ext>
                  </a:extLst>
                </a:gridCol>
                <a:gridCol w="758825">
                  <a:extLst>
                    <a:ext uri="{9D8B030D-6E8A-4147-A177-3AD203B41FA5}">
                      <a16:colId xmlns:a16="http://schemas.microsoft.com/office/drawing/2014/main" val="20005"/>
                    </a:ext>
                  </a:extLst>
                </a:gridCol>
                <a:gridCol w="758825">
                  <a:extLst>
                    <a:ext uri="{9D8B030D-6E8A-4147-A177-3AD203B41FA5}">
                      <a16:colId xmlns:a16="http://schemas.microsoft.com/office/drawing/2014/main" val="20006"/>
                    </a:ext>
                  </a:extLst>
                </a:gridCol>
              </a:tblGrid>
              <a:tr h="1130232">
                <a:tc gridSpan="7">
                  <a:txBody>
                    <a:bodyPr/>
                    <a:lstStyle/>
                    <a:p>
                      <a:pPr marL="183515">
                        <a:lnSpc>
                          <a:spcPct val="100000"/>
                        </a:lnSpc>
                        <a:spcBef>
                          <a:spcPts val="1275"/>
                        </a:spcBef>
                      </a:pPr>
                      <a:r>
                        <a:rPr sz="4000" b="0" spc="-35" dirty="0">
                          <a:latin typeface="Calibri Light"/>
                          <a:cs typeface="Calibri Light"/>
                        </a:rPr>
                        <a:t>PWH </a:t>
                      </a:r>
                      <a:r>
                        <a:rPr sz="4000" b="0" spc="-5" dirty="0">
                          <a:solidFill>
                            <a:srgbClr val="FFFFFF"/>
                          </a:solidFill>
                          <a:latin typeface="Calibri Light"/>
                          <a:cs typeface="Calibri Light"/>
                        </a:rPr>
                        <a:t>– </a:t>
                      </a:r>
                      <a:r>
                        <a:rPr sz="4000" b="0" spc="-45" dirty="0">
                          <a:solidFill>
                            <a:srgbClr val="FFFFFF"/>
                          </a:solidFill>
                          <a:latin typeface="Calibri Light"/>
                          <a:cs typeface="Calibri Light"/>
                        </a:rPr>
                        <a:t>compared </a:t>
                      </a:r>
                      <a:r>
                        <a:rPr sz="4000" b="0" spc="-30" dirty="0">
                          <a:solidFill>
                            <a:srgbClr val="FFFFFF"/>
                          </a:solidFill>
                          <a:latin typeface="Calibri Light"/>
                          <a:cs typeface="Calibri Light"/>
                        </a:rPr>
                        <a:t>by </a:t>
                      </a:r>
                      <a:r>
                        <a:rPr sz="4200" b="0" i="1" spc="-100" dirty="0">
                          <a:latin typeface="Calibri Light"/>
                          <a:cs typeface="Calibri Light"/>
                        </a:rPr>
                        <a:t>Risk </a:t>
                      </a:r>
                      <a:r>
                        <a:rPr sz="4200" b="0" i="1" spc="-130" dirty="0">
                          <a:latin typeface="Calibri Light"/>
                          <a:cs typeface="Calibri Light"/>
                        </a:rPr>
                        <a:t>Factors </a:t>
                      </a:r>
                      <a:r>
                        <a:rPr sz="4000" b="0" spc="-5" dirty="0">
                          <a:solidFill>
                            <a:srgbClr val="FFFFFF"/>
                          </a:solidFill>
                          <a:latin typeface="Calibri Light"/>
                          <a:cs typeface="Calibri Light"/>
                        </a:rPr>
                        <a:t>– </a:t>
                      </a:r>
                      <a:r>
                        <a:rPr sz="4000" b="0" spc="-45" dirty="0">
                          <a:solidFill>
                            <a:srgbClr val="FFFFFF"/>
                          </a:solidFill>
                          <a:latin typeface="Calibri Light"/>
                          <a:cs typeface="Calibri Light"/>
                        </a:rPr>
                        <a:t>Palm </a:t>
                      </a:r>
                      <a:r>
                        <a:rPr sz="4000" b="0" spc="-25" dirty="0">
                          <a:solidFill>
                            <a:srgbClr val="FFFFFF"/>
                          </a:solidFill>
                          <a:latin typeface="Calibri Light"/>
                          <a:cs typeface="Calibri Light"/>
                        </a:rPr>
                        <a:t>Beach vs.</a:t>
                      </a:r>
                      <a:r>
                        <a:rPr sz="4000" b="0" spc="-385" dirty="0">
                          <a:solidFill>
                            <a:srgbClr val="FFFFFF"/>
                          </a:solidFill>
                          <a:latin typeface="Calibri Light"/>
                          <a:cs typeface="Calibri Light"/>
                        </a:rPr>
                        <a:t> </a:t>
                      </a:r>
                      <a:r>
                        <a:rPr sz="4000" b="0" spc="-50" dirty="0">
                          <a:solidFill>
                            <a:srgbClr val="FFFFFF"/>
                          </a:solidFill>
                          <a:latin typeface="Calibri Light"/>
                          <a:cs typeface="Calibri Light"/>
                        </a:rPr>
                        <a:t>FLORIDA</a:t>
                      </a:r>
                      <a:endParaRPr sz="4000">
                        <a:latin typeface="Calibri Light"/>
                        <a:cs typeface="Calibri Light"/>
                      </a:endParaRPr>
                    </a:p>
                  </a:txBody>
                  <a:tcPr marL="0" marR="0" marT="161925" marB="0">
                    <a:lnB w="12700">
                      <a:solidFill>
                        <a:srgbClr val="FFFFFF"/>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234950">
                <a:tc>
                  <a:txBody>
                    <a:bodyPr/>
                    <a:lstStyle/>
                    <a:p>
                      <a:pPr marR="5715" algn="r">
                        <a:lnSpc>
                          <a:spcPts val="1650"/>
                        </a:lnSpc>
                      </a:pPr>
                      <a:r>
                        <a:rPr sz="1400" b="1" spc="-30" dirty="0">
                          <a:latin typeface="Calibri"/>
                          <a:cs typeface="Calibri"/>
                        </a:rPr>
                        <a:t>PALM</a:t>
                      </a:r>
                      <a:r>
                        <a:rPr sz="1400" b="1" spc="-80" dirty="0">
                          <a:latin typeface="Calibri"/>
                          <a:cs typeface="Calibri"/>
                        </a:rPr>
                        <a:t> </a:t>
                      </a:r>
                      <a:r>
                        <a:rPr sz="1400" b="1" dirty="0">
                          <a:latin typeface="Calibri"/>
                          <a:cs typeface="Calibri"/>
                        </a:rPr>
                        <a:t>BCH</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340"/>
                        </a:spcBef>
                      </a:pPr>
                      <a:r>
                        <a:rPr sz="1100" dirty="0">
                          <a:latin typeface="Calibri"/>
                          <a:cs typeface="Calibri"/>
                        </a:rPr>
                        <a:t>%</a:t>
                      </a:r>
                      <a:endParaRPr sz="1100">
                        <a:latin typeface="Calibri"/>
                        <a:cs typeface="Calibri"/>
                      </a:endParaRPr>
                    </a:p>
                  </a:txBody>
                  <a:tcPr marL="0" marR="0" marT="4318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650"/>
                        </a:lnSpc>
                      </a:pPr>
                      <a:r>
                        <a:rPr sz="1400" b="1" dirty="0">
                          <a:latin typeface="Calibri"/>
                          <a:cs typeface="Calibri"/>
                        </a:rPr>
                        <a:t>Count</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rowSpan="7">
                  <a:txBody>
                    <a:bodyPr/>
                    <a:lstStyle/>
                    <a:p>
                      <a:pPr marL="1007744">
                        <a:lnSpc>
                          <a:spcPct val="100000"/>
                        </a:lnSpc>
                        <a:spcBef>
                          <a:spcPts val="175"/>
                        </a:spcBef>
                        <a:tabLst>
                          <a:tab pos="4667250" algn="l"/>
                        </a:tabLst>
                      </a:pPr>
                      <a:r>
                        <a:rPr sz="2800" b="1" spc="-25" dirty="0">
                          <a:latin typeface="Calibri"/>
                          <a:cs typeface="Calibri"/>
                        </a:rPr>
                        <a:t>Palm</a:t>
                      </a:r>
                      <a:r>
                        <a:rPr sz="2800" b="1" spc="20" dirty="0">
                          <a:latin typeface="Calibri"/>
                          <a:cs typeface="Calibri"/>
                        </a:rPr>
                        <a:t> </a:t>
                      </a:r>
                      <a:r>
                        <a:rPr sz="2800" b="1" spc="-5" dirty="0">
                          <a:latin typeface="Calibri"/>
                          <a:cs typeface="Calibri"/>
                        </a:rPr>
                        <a:t>Beach	</a:t>
                      </a:r>
                      <a:r>
                        <a:rPr sz="4200" b="1" spc="-15" baseline="5952" dirty="0">
                          <a:latin typeface="Calibri"/>
                          <a:cs typeface="Calibri"/>
                        </a:rPr>
                        <a:t>Florida</a:t>
                      </a:r>
                      <a:endParaRPr sz="4200" baseline="5952">
                        <a:latin typeface="Calibri"/>
                        <a:cs typeface="Calibri"/>
                      </a:endParaRPr>
                    </a:p>
                    <a:p>
                      <a:pPr>
                        <a:lnSpc>
                          <a:spcPct val="100000"/>
                        </a:lnSpc>
                      </a:pPr>
                      <a:endParaRPr sz="3600">
                        <a:latin typeface="Times New Roman"/>
                        <a:cs typeface="Times New Roman"/>
                      </a:endParaRPr>
                    </a:p>
                    <a:p>
                      <a:pPr marL="29209">
                        <a:lnSpc>
                          <a:spcPts val="1914"/>
                        </a:lnSpc>
                        <a:spcBef>
                          <a:spcPts val="5"/>
                        </a:spcBef>
                        <a:tabLst>
                          <a:tab pos="943610" algn="l"/>
                          <a:tab pos="5660390" algn="l"/>
                          <a:tab pos="6212840" algn="l"/>
                        </a:tabLst>
                      </a:pPr>
                      <a:r>
                        <a:rPr sz="2700" baseline="-7716" dirty="0">
                          <a:latin typeface="Calibri"/>
                          <a:cs typeface="Calibri"/>
                        </a:rPr>
                        <a:t>0.20%	</a:t>
                      </a:r>
                      <a:r>
                        <a:rPr sz="2700" baseline="6172" dirty="0">
                          <a:latin typeface="Calibri"/>
                          <a:cs typeface="Calibri"/>
                        </a:rPr>
                        <a:t>1.80% </a:t>
                      </a:r>
                      <a:r>
                        <a:rPr sz="2700" spc="120" baseline="6172" dirty="0">
                          <a:latin typeface="Calibri"/>
                          <a:cs typeface="Calibri"/>
                        </a:rPr>
                        <a:t> </a:t>
                      </a:r>
                      <a:r>
                        <a:rPr sz="1600" spc="-5" dirty="0">
                          <a:latin typeface="Calibri"/>
                          <a:cs typeface="Calibri"/>
                        </a:rPr>
                        <a:t>OTHERS-Perinatal	</a:t>
                      </a:r>
                      <a:r>
                        <a:rPr sz="2700" baseline="6172" dirty="0">
                          <a:solidFill>
                            <a:srgbClr val="3E3E3E"/>
                          </a:solidFill>
                          <a:latin typeface="Calibri"/>
                          <a:cs typeface="Calibri"/>
                        </a:rPr>
                        <a:t>1%	1%</a:t>
                      </a:r>
                      <a:r>
                        <a:rPr sz="2700" spc="-307" baseline="6172" dirty="0">
                          <a:solidFill>
                            <a:srgbClr val="3E3E3E"/>
                          </a:solidFill>
                          <a:latin typeface="Calibri"/>
                          <a:cs typeface="Calibri"/>
                        </a:rPr>
                        <a:t> </a:t>
                      </a:r>
                      <a:r>
                        <a:rPr sz="2400" spc="-7" baseline="15625" dirty="0">
                          <a:latin typeface="Calibri"/>
                          <a:cs typeface="Calibri"/>
                        </a:rPr>
                        <a:t>OTHERS-</a:t>
                      </a:r>
                      <a:endParaRPr sz="2400" baseline="15625">
                        <a:latin typeface="Calibri"/>
                        <a:cs typeface="Calibri"/>
                      </a:endParaRPr>
                    </a:p>
                    <a:p>
                      <a:pPr marL="251460">
                        <a:lnSpc>
                          <a:spcPts val="1675"/>
                        </a:lnSpc>
                        <a:tabLst>
                          <a:tab pos="5158740" algn="l"/>
                          <a:tab pos="6529705" algn="l"/>
                        </a:tabLst>
                      </a:pPr>
                      <a:r>
                        <a:rPr sz="2400" spc="-7" baseline="-29513" dirty="0">
                          <a:latin typeface="Calibri"/>
                          <a:cs typeface="Calibri"/>
                        </a:rPr>
                        <a:t>Transgndr	</a:t>
                      </a:r>
                      <a:r>
                        <a:rPr sz="2400" spc="-7" baseline="-10416" dirty="0">
                          <a:latin typeface="Calibri"/>
                          <a:cs typeface="Calibri"/>
                        </a:rPr>
                        <a:t>Transgndr	</a:t>
                      </a:r>
                      <a:r>
                        <a:rPr sz="1600" spc="-5" dirty="0">
                          <a:latin typeface="Calibri"/>
                          <a:cs typeface="Calibri"/>
                        </a:rPr>
                        <a:t>Perinatal</a:t>
                      </a:r>
                      <a:endParaRPr sz="1600">
                        <a:latin typeface="Calibri"/>
                        <a:cs typeface="Calibri"/>
                      </a:endParaRPr>
                    </a:p>
                  </a:txBody>
                  <a:tcPr marL="0" marR="0" marT="22225" marB="0">
                    <a:lnL w="12700">
                      <a:solidFill>
                        <a:srgbClr val="FFFFFF"/>
                      </a:solidFill>
                      <a:prstDash val="solid"/>
                    </a:lnL>
                    <a:lnR w="12700">
                      <a:solidFill>
                        <a:srgbClr val="FFFFFF"/>
                      </a:solidFill>
                      <a:prstDash val="solid"/>
                    </a:lnR>
                  </a:tcPr>
                </a:tc>
                <a:tc>
                  <a:txBody>
                    <a:bodyPr/>
                    <a:lstStyle/>
                    <a:p>
                      <a:pPr marR="17780" algn="r">
                        <a:lnSpc>
                          <a:spcPts val="1750"/>
                        </a:lnSpc>
                      </a:pPr>
                      <a:r>
                        <a:rPr sz="1600" b="1" dirty="0">
                          <a:latin typeface="Calibri"/>
                          <a:cs typeface="Calibri"/>
                        </a:rPr>
                        <a:t>F</a:t>
                      </a:r>
                      <a:r>
                        <a:rPr sz="1600" b="1" spc="-30" dirty="0">
                          <a:latin typeface="Calibri"/>
                          <a:cs typeface="Calibri"/>
                        </a:rPr>
                        <a:t>L</a:t>
                      </a:r>
                      <a:r>
                        <a:rPr sz="1600" b="1" dirty="0">
                          <a:latin typeface="Calibri"/>
                          <a:cs typeface="Calibri"/>
                        </a:rPr>
                        <a:t>OR</a:t>
                      </a:r>
                      <a:r>
                        <a:rPr sz="1600" b="1" spc="-10" dirty="0">
                          <a:latin typeface="Calibri"/>
                          <a:cs typeface="Calibri"/>
                        </a:rPr>
                        <a:t>I</a:t>
                      </a:r>
                      <a:r>
                        <a:rPr sz="1600" b="1" spc="-35" dirty="0">
                          <a:latin typeface="Calibri"/>
                          <a:cs typeface="Calibri"/>
                        </a:rPr>
                        <a:t>D</a:t>
                      </a:r>
                      <a:r>
                        <a:rPr sz="1600" b="1" dirty="0">
                          <a:latin typeface="Calibri"/>
                          <a:cs typeface="Calibri"/>
                        </a:rPr>
                        <a:t>A</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170"/>
                        </a:lnSpc>
                        <a:spcBef>
                          <a:spcPts val="580"/>
                        </a:spcBef>
                      </a:pPr>
                      <a:r>
                        <a:rPr sz="1100" dirty="0">
                          <a:latin typeface="Calibri"/>
                          <a:cs typeface="Calibri"/>
                        </a:rPr>
                        <a:t>%</a:t>
                      </a:r>
                      <a:endParaRPr sz="1100">
                        <a:latin typeface="Calibri"/>
                        <a:cs typeface="Calibri"/>
                      </a:endParaRPr>
                    </a:p>
                  </a:txBody>
                  <a:tcPr marL="0" marR="0" marT="7366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540"/>
                        </a:lnSpc>
                        <a:spcBef>
                          <a:spcPts val="210"/>
                        </a:spcBef>
                      </a:pPr>
                      <a:r>
                        <a:rPr sz="1400" b="1" dirty="0">
                          <a:latin typeface="Calibri"/>
                          <a:cs typeface="Calibri"/>
                        </a:rPr>
                        <a:t>Count</a:t>
                      </a:r>
                      <a:endParaRPr sz="1400">
                        <a:latin typeface="Calibri"/>
                        <a:cs typeface="Calibri"/>
                      </a:endParaRPr>
                    </a:p>
                  </a:txBody>
                  <a:tcPr marL="0" marR="0" marT="266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1"/>
                  </a:ext>
                </a:extLst>
              </a:tr>
              <a:tr h="219710">
                <a:tc>
                  <a:txBody>
                    <a:bodyPr/>
                    <a:lstStyle/>
                    <a:p>
                      <a:pPr marL="203200">
                        <a:lnSpc>
                          <a:spcPts val="1530"/>
                        </a:lnSpc>
                      </a:pPr>
                      <a:r>
                        <a:rPr sz="1400" i="1" dirty="0">
                          <a:latin typeface="Calibri"/>
                          <a:cs typeface="Calibri"/>
                        </a:rPr>
                        <a:t>MSM</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530"/>
                        </a:lnSpc>
                      </a:pPr>
                      <a:r>
                        <a:rPr sz="1400" spc="-5" dirty="0">
                          <a:latin typeface="Calibri"/>
                          <a:cs typeface="Calibri"/>
                        </a:rPr>
                        <a:t>38%</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530"/>
                        </a:lnSpc>
                      </a:pPr>
                      <a:r>
                        <a:rPr sz="1400" spc="-5" dirty="0">
                          <a:latin typeface="Calibri"/>
                          <a:cs typeface="Calibri"/>
                        </a:rPr>
                        <a:t>3202</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22225" marB="0">
                    <a:lnL w="12700">
                      <a:solidFill>
                        <a:srgbClr val="FFFFFF"/>
                      </a:solidFill>
                      <a:prstDash val="solid"/>
                    </a:lnL>
                    <a:lnR w="12700">
                      <a:solidFill>
                        <a:srgbClr val="FFFFFF"/>
                      </a:solidFill>
                      <a:prstDash val="solid"/>
                    </a:lnR>
                  </a:tcPr>
                </a:tc>
                <a:tc>
                  <a:txBody>
                    <a:bodyPr/>
                    <a:lstStyle/>
                    <a:p>
                      <a:pPr marL="186690">
                        <a:lnSpc>
                          <a:spcPts val="1540"/>
                        </a:lnSpc>
                        <a:spcBef>
                          <a:spcPts val="90"/>
                        </a:spcBef>
                      </a:pPr>
                      <a:r>
                        <a:rPr sz="1400" i="1" dirty="0">
                          <a:latin typeface="Calibri"/>
                          <a:cs typeface="Calibri"/>
                        </a:rPr>
                        <a:t>MSM</a:t>
                      </a:r>
                      <a:endParaRPr sz="1400">
                        <a:latin typeface="Calibri"/>
                        <a:cs typeface="Calibri"/>
                      </a:endParaRPr>
                    </a:p>
                  </a:txBody>
                  <a:tcPr marL="0" marR="0" marT="1143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224790">
                        <a:lnSpc>
                          <a:spcPts val="1540"/>
                        </a:lnSpc>
                        <a:spcBef>
                          <a:spcPts val="90"/>
                        </a:spcBef>
                      </a:pPr>
                      <a:r>
                        <a:rPr sz="1400" spc="-5" dirty="0">
                          <a:latin typeface="Calibri"/>
                          <a:cs typeface="Calibri"/>
                        </a:rPr>
                        <a:t>52%</a:t>
                      </a:r>
                      <a:endParaRPr sz="1400">
                        <a:latin typeface="Calibri"/>
                        <a:cs typeface="Calibri"/>
                      </a:endParaRPr>
                    </a:p>
                  </a:txBody>
                  <a:tcPr marL="0" marR="0" marT="1143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540"/>
                        </a:lnSpc>
                        <a:spcBef>
                          <a:spcPts val="90"/>
                        </a:spcBef>
                      </a:pPr>
                      <a:r>
                        <a:rPr sz="1400" spc="-5" dirty="0">
                          <a:latin typeface="Calibri"/>
                          <a:cs typeface="Calibri"/>
                        </a:rPr>
                        <a:t>63,072</a:t>
                      </a:r>
                      <a:endParaRPr sz="1400">
                        <a:latin typeface="Calibri"/>
                        <a:cs typeface="Calibri"/>
                      </a:endParaRPr>
                    </a:p>
                  </a:txBody>
                  <a:tcPr marL="0" marR="0" marT="1143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2"/>
                  </a:ext>
                </a:extLst>
              </a:tr>
              <a:tr h="219709">
                <a:tc>
                  <a:txBody>
                    <a:bodyPr/>
                    <a:lstStyle/>
                    <a:p>
                      <a:pPr marL="260985">
                        <a:lnSpc>
                          <a:spcPts val="1530"/>
                        </a:lnSpc>
                      </a:pPr>
                      <a:r>
                        <a:rPr sz="1400" i="1" spc="-5" dirty="0">
                          <a:latin typeface="Calibri"/>
                          <a:cs typeface="Calibri"/>
                        </a:rPr>
                        <a:t>IDU</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530"/>
                        </a:lnSpc>
                      </a:pPr>
                      <a:r>
                        <a:rPr sz="1400" spc="-5" dirty="0">
                          <a:latin typeface="Calibri"/>
                          <a:cs typeface="Calibri"/>
                        </a:rPr>
                        <a:t>6%</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530"/>
                        </a:lnSpc>
                      </a:pPr>
                      <a:r>
                        <a:rPr sz="1400" spc="-5" dirty="0">
                          <a:latin typeface="Calibri"/>
                          <a:cs typeface="Calibri"/>
                        </a:rPr>
                        <a:t>503</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22225" marB="0">
                    <a:lnL w="12700">
                      <a:solidFill>
                        <a:srgbClr val="FFFFFF"/>
                      </a:solidFill>
                      <a:prstDash val="solid"/>
                    </a:lnL>
                    <a:lnR w="12700">
                      <a:solidFill>
                        <a:srgbClr val="FFFFFF"/>
                      </a:solidFill>
                      <a:prstDash val="solid"/>
                    </a:lnR>
                  </a:tcPr>
                </a:tc>
                <a:tc>
                  <a:txBody>
                    <a:bodyPr/>
                    <a:lstStyle/>
                    <a:p>
                      <a:pPr marL="244475">
                        <a:lnSpc>
                          <a:spcPts val="1540"/>
                        </a:lnSpc>
                        <a:spcBef>
                          <a:spcPts val="90"/>
                        </a:spcBef>
                      </a:pPr>
                      <a:r>
                        <a:rPr sz="1400" i="1" spc="-5" dirty="0">
                          <a:latin typeface="Calibri"/>
                          <a:cs typeface="Calibri"/>
                        </a:rPr>
                        <a:t>IDU</a:t>
                      </a:r>
                      <a:endParaRPr sz="1400">
                        <a:latin typeface="Calibri"/>
                        <a:cs typeface="Calibri"/>
                      </a:endParaRPr>
                    </a:p>
                  </a:txBody>
                  <a:tcPr marL="0" marR="0" marT="1143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270510">
                        <a:lnSpc>
                          <a:spcPts val="1540"/>
                        </a:lnSpc>
                        <a:spcBef>
                          <a:spcPts val="90"/>
                        </a:spcBef>
                      </a:pPr>
                      <a:r>
                        <a:rPr sz="1400" spc="-5" dirty="0">
                          <a:latin typeface="Calibri"/>
                          <a:cs typeface="Calibri"/>
                        </a:rPr>
                        <a:t>6%</a:t>
                      </a:r>
                      <a:endParaRPr sz="1400">
                        <a:latin typeface="Calibri"/>
                        <a:cs typeface="Calibri"/>
                      </a:endParaRPr>
                    </a:p>
                  </a:txBody>
                  <a:tcPr marL="0" marR="0" marT="1143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635" algn="ctr">
                        <a:lnSpc>
                          <a:spcPts val="1540"/>
                        </a:lnSpc>
                        <a:spcBef>
                          <a:spcPts val="90"/>
                        </a:spcBef>
                      </a:pPr>
                      <a:r>
                        <a:rPr sz="1400" spc="-5" dirty="0">
                          <a:latin typeface="Calibri"/>
                          <a:cs typeface="Calibri"/>
                        </a:rPr>
                        <a:t>8,079</a:t>
                      </a:r>
                      <a:endParaRPr sz="1400">
                        <a:latin typeface="Calibri"/>
                        <a:cs typeface="Calibri"/>
                      </a:endParaRPr>
                    </a:p>
                  </a:txBody>
                  <a:tcPr marL="0" marR="0" marT="1143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3"/>
                  </a:ext>
                </a:extLst>
              </a:tr>
              <a:tr h="219710">
                <a:tc>
                  <a:txBody>
                    <a:bodyPr/>
                    <a:lstStyle/>
                    <a:p>
                      <a:pPr marR="34290" algn="r">
                        <a:lnSpc>
                          <a:spcPts val="1530"/>
                        </a:lnSpc>
                      </a:pPr>
                      <a:r>
                        <a:rPr sz="1400" i="1" dirty="0">
                          <a:latin typeface="Calibri"/>
                          <a:cs typeface="Calibri"/>
                        </a:rPr>
                        <a:t>MSM-</a:t>
                      </a:r>
                      <a:r>
                        <a:rPr sz="1400" i="1" spc="-10" dirty="0">
                          <a:latin typeface="Calibri"/>
                          <a:cs typeface="Calibri"/>
                        </a:rPr>
                        <a:t>I</a:t>
                      </a:r>
                      <a:r>
                        <a:rPr sz="1400" i="1" dirty="0">
                          <a:latin typeface="Calibri"/>
                          <a:cs typeface="Calibri"/>
                        </a:rPr>
                        <a:t>DU</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530"/>
                        </a:lnSpc>
                      </a:pPr>
                      <a:r>
                        <a:rPr sz="1400" spc="-5" dirty="0">
                          <a:latin typeface="Calibri"/>
                          <a:cs typeface="Calibri"/>
                        </a:rPr>
                        <a:t>3%</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530"/>
                        </a:lnSpc>
                      </a:pPr>
                      <a:r>
                        <a:rPr sz="1400" spc="-5" dirty="0">
                          <a:latin typeface="Calibri"/>
                          <a:cs typeface="Calibri"/>
                        </a:rPr>
                        <a:t>199</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22225" marB="0">
                    <a:lnL w="12700">
                      <a:solidFill>
                        <a:srgbClr val="FFFFFF"/>
                      </a:solidFill>
                      <a:prstDash val="solid"/>
                    </a:lnL>
                    <a:lnR w="12700">
                      <a:solidFill>
                        <a:srgbClr val="FFFFFF"/>
                      </a:solidFill>
                      <a:prstDash val="solid"/>
                    </a:lnR>
                  </a:tcPr>
                </a:tc>
                <a:tc>
                  <a:txBody>
                    <a:bodyPr/>
                    <a:lstStyle/>
                    <a:p>
                      <a:pPr marR="16510" algn="r">
                        <a:lnSpc>
                          <a:spcPts val="1540"/>
                        </a:lnSpc>
                        <a:spcBef>
                          <a:spcPts val="90"/>
                        </a:spcBef>
                      </a:pPr>
                      <a:r>
                        <a:rPr sz="1400" i="1" dirty="0">
                          <a:latin typeface="Calibri"/>
                          <a:cs typeface="Calibri"/>
                        </a:rPr>
                        <a:t>MSM-</a:t>
                      </a:r>
                      <a:r>
                        <a:rPr sz="1400" i="1" spc="-10" dirty="0">
                          <a:latin typeface="Calibri"/>
                          <a:cs typeface="Calibri"/>
                        </a:rPr>
                        <a:t>I</a:t>
                      </a:r>
                      <a:r>
                        <a:rPr sz="1400" i="1" dirty="0">
                          <a:latin typeface="Calibri"/>
                          <a:cs typeface="Calibri"/>
                        </a:rPr>
                        <a:t>DU</a:t>
                      </a:r>
                      <a:endParaRPr sz="1400">
                        <a:latin typeface="Calibri"/>
                        <a:cs typeface="Calibri"/>
                      </a:endParaRPr>
                    </a:p>
                  </a:txBody>
                  <a:tcPr marL="0" marR="0" marT="1143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270510">
                        <a:lnSpc>
                          <a:spcPts val="1540"/>
                        </a:lnSpc>
                        <a:spcBef>
                          <a:spcPts val="90"/>
                        </a:spcBef>
                      </a:pPr>
                      <a:r>
                        <a:rPr sz="1400" spc="-5" dirty="0">
                          <a:latin typeface="Calibri"/>
                          <a:cs typeface="Calibri"/>
                        </a:rPr>
                        <a:t>3%</a:t>
                      </a:r>
                      <a:endParaRPr sz="1400">
                        <a:latin typeface="Calibri"/>
                        <a:cs typeface="Calibri"/>
                      </a:endParaRPr>
                    </a:p>
                  </a:txBody>
                  <a:tcPr marL="0" marR="0" marT="1143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635" algn="ctr">
                        <a:lnSpc>
                          <a:spcPts val="1540"/>
                        </a:lnSpc>
                        <a:spcBef>
                          <a:spcPts val="90"/>
                        </a:spcBef>
                      </a:pPr>
                      <a:r>
                        <a:rPr sz="1400" spc="-5" dirty="0">
                          <a:latin typeface="Calibri"/>
                          <a:cs typeface="Calibri"/>
                        </a:rPr>
                        <a:t>4,064</a:t>
                      </a:r>
                      <a:endParaRPr sz="1400">
                        <a:latin typeface="Calibri"/>
                        <a:cs typeface="Calibri"/>
                      </a:endParaRPr>
                    </a:p>
                  </a:txBody>
                  <a:tcPr marL="0" marR="0" marT="1143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4"/>
                  </a:ext>
                </a:extLst>
              </a:tr>
              <a:tr h="219709">
                <a:tc>
                  <a:txBody>
                    <a:bodyPr/>
                    <a:lstStyle/>
                    <a:p>
                      <a:pPr marR="28575" algn="r">
                        <a:lnSpc>
                          <a:spcPts val="1530"/>
                        </a:lnSpc>
                      </a:pPr>
                      <a:r>
                        <a:rPr sz="1400" i="1" dirty="0">
                          <a:latin typeface="Calibri"/>
                          <a:cs typeface="Calibri"/>
                        </a:rPr>
                        <a:t>H</a:t>
                      </a:r>
                      <a:r>
                        <a:rPr sz="1400" i="1" spc="-15" dirty="0">
                          <a:latin typeface="Calibri"/>
                          <a:cs typeface="Calibri"/>
                        </a:rPr>
                        <a:t>et</a:t>
                      </a:r>
                      <a:r>
                        <a:rPr sz="1400" i="1" dirty="0">
                          <a:latin typeface="Calibri"/>
                          <a:cs typeface="Calibri"/>
                        </a:rPr>
                        <a:t>e</a:t>
                      </a:r>
                      <a:r>
                        <a:rPr sz="1400" i="1" spc="-5" dirty="0">
                          <a:latin typeface="Calibri"/>
                          <a:cs typeface="Calibri"/>
                        </a:rPr>
                        <a:t>ro</a:t>
                      </a:r>
                      <a:r>
                        <a:rPr sz="1400" i="1" spc="5" dirty="0">
                          <a:latin typeface="Calibri"/>
                          <a:cs typeface="Calibri"/>
                        </a:rPr>
                        <a:t>s</a:t>
                      </a:r>
                      <a:r>
                        <a:rPr sz="1400" i="1" spc="-25" dirty="0">
                          <a:latin typeface="Calibri"/>
                          <a:cs typeface="Calibri"/>
                        </a:rPr>
                        <a:t>e</a:t>
                      </a:r>
                      <a:r>
                        <a:rPr sz="1400" i="1" dirty="0">
                          <a:latin typeface="Calibri"/>
                          <a:cs typeface="Calibri"/>
                        </a:rPr>
                        <a:t>x</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530"/>
                        </a:lnSpc>
                      </a:pPr>
                      <a:r>
                        <a:rPr sz="1400" spc="-5" dirty="0">
                          <a:latin typeface="Calibri"/>
                          <a:cs typeface="Calibri"/>
                        </a:rPr>
                        <a:t>52%</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530"/>
                        </a:lnSpc>
                      </a:pPr>
                      <a:r>
                        <a:rPr sz="1400" spc="-5" dirty="0">
                          <a:latin typeface="Calibri"/>
                          <a:cs typeface="Calibri"/>
                        </a:rPr>
                        <a:t>4357</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22225" marB="0">
                    <a:lnL w="12700">
                      <a:solidFill>
                        <a:srgbClr val="FFFFFF"/>
                      </a:solidFill>
                      <a:prstDash val="solid"/>
                    </a:lnL>
                    <a:lnR w="12700">
                      <a:solidFill>
                        <a:srgbClr val="FFFFFF"/>
                      </a:solidFill>
                      <a:prstDash val="solid"/>
                    </a:lnR>
                  </a:tcPr>
                </a:tc>
                <a:tc>
                  <a:txBody>
                    <a:bodyPr/>
                    <a:lstStyle/>
                    <a:p>
                      <a:pPr marR="10795" algn="r">
                        <a:lnSpc>
                          <a:spcPts val="1540"/>
                        </a:lnSpc>
                        <a:spcBef>
                          <a:spcPts val="85"/>
                        </a:spcBef>
                      </a:pPr>
                      <a:r>
                        <a:rPr sz="1400" i="1" dirty="0">
                          <a:latin typeface="Calibri"/>
                          <a:cs typeface="Calibri"/>
                        </a:rPr>
                        <a:t>H</a:t>
                      </a:r>
                      <a:r>
                        <a:rPr sz="1400" i="1" spc="-15" dirty="0">
                          <a:latin typeface="Calibri"/>
                          <a:cs typeface="Calibri"/>
                        </a:rPr>
                        <a:t>et</a:t>
                      </a:r>
                      <a:r>
                        <a:rPr sz="1400" i="1" dirty="0">
                          <a:latin typeface="Calibri"/>
                          <a:cs typeface="Calibri"/>
                        </a:rPr>
                        <a:t>e</a:t>
                      </a:r>
                      <a:r>
                        <a:rPr sz="1400" i="1" spc="-5" dirty="0">
                          <a:latin typeface="Calibri"/>
                          <a:cs typeface="Calibri"/>
                        </a:rPr>
                        <a:t>ro</a:t>
                      </a:r>
                      <a:r>
                        <a:rPr sz="1400" i="1" spc="5" dirty="0">
                          <a:latin typeface="Calibri"/>
                          <a:cs typeface="Calibri"/>
                        </a:rPr>
                        <a:t>s</a:t>
                      </a:r>
                      <a:r>
                        <a:rPr sz="1400" i="1" spc="-25" dirty="0">
                          <a:latin typeface="Calibri"/>
                          <a:cs typeface="Calibri"/>
                        </a:rPr>
                        <a:t>e</a:t>
                      </a:r>
                      <a:r>
                        <a:rPr sz="1400" i="1" dirty="0">
                          <a:latin typeface="Calibri"/>
                          <a:cs typeface="Calibri"/>
                        </a:rPr>
                        <a:t>x</a:t>
                      </a:r>
                      <a:endParaRPr sz="1400">
                        <a:latin typeface="Calibri"/>
                        <a:cs typeface="Calibri"/>
                      </a:endParaRPr>
                    </a:p>
                  </a:txBody>
                  <a:tcPr marL="0" marR="0" marT="1079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224790">
                        <a:lnSpc>
                          <a:spcPts val="1540"/>
                        </a:lnSpc>
                        <a:spcBef>
                          <a:spcPts val="85"/>
                        </a:spcBef>
                      </a:pPr>
                      <a:r>
                        <a:rPr sz="1400" spc="-5" dirty="0">
                          <a:latin typeface="Calibri"/>
                          <a:cs typeface="Calibri"/>
                        </a:rPr>
                        <a:t>35%</a:t>
                      </a:r>
                      <a:endParaRPr sz="1400">
                        <a:latin typeface="Calibri"/>
                        <a:cs typeface="Calibri"/>
                      </a:endParaRPr>
                    </a:p>
                  </a:txBody>
                  <a:tcPr marL="0" marR="0" marT="1079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540"/>
                        </a:lnSpc>
                        <a:spcBef>
                          <a:spcPts val="85"/>
                        </a:spcBef>
                      </a:pPr>
                      <a:r>
                        <a:rPr sz="1400" spc="-5" dirty="0">
                          <a:latin typeface="Calibri"/>
                          <a:cs typeface="Calibri"/>
                        </a:rPr>
                        <a:t>43,122</a:t>
                      </a:r>
                      <a:endParaRPr sz="1400">
                        <a:latin typeface="Calibri"/>
                        <a:cs typeface="Calibri"/>
                      </a:endParaRPr>
                    </a:p>
                  </a:txBody>
                  <a:tcPr marL="0" marR="0" marT="1079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5"/>
                  </a:ext>
                </a:extLst>
              </a:tr>
              <a:tr h="219710">
                <a:tc>
                  <a:txBody>
                    <a:bodyPr/>
                    <a:lstStyle/>
                    <a:p>
                      <a:pPr marR="24765" algn="r">
                        <a:lnSpc>
                          <a:spcPts val="1530"/>
                        </a:lnSpc>
                      </a:pPr>
                      <a:r>
                        <a:rPr sz="1400" i="1" spc="-75" dirty="0">
                          <a:latin typeface="Calibri"/>
                          <a:cs typeface="Calibri"/>
                        </a:rPr>
                        <a:t>T</a:t>
                      </a:r>
                      <a:r>
                        <a:rPr sz="1400" i="1" spc="-5" dirty="0">
                          <a:latin typeface="Calibri"/>
                          <a:cs typeface="Calibri"/>
                        </a:rPr>
                        <a:t>ran</a:t>
                      </a:r>
                      <a:r>
                        <a:rPr sz="1400" i="1" spc="5" dirty="0">
                          <a:latin typeface="Calibri"/>
                          <a:cs typeface="Calibri"/>
                        </a:rPr>
                        <a:t>s</a:t>
                      </a:r>
                      <a:r>
                        <a:rPr sz="1400" i="1" spc="-5" dirty="0">
                          <a:latin typeface="Calibri"/>
                          <a:cs typeface="Calibri"/>
                        </a:rPr>
                        <a:t>gndr</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530"/>
                        </a:lnSpc>
                      </a:pPr>
                      <a:r>
                        <a:rPr sz="1400" spc="-5" dirty="0">
                          <a:latin typeface="Calibri"/>
                          <a:cs typeface="Calibri"/>
                        </a:rPr>
                        <a:t>0.20%</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530"/>
                        </a:lnSpc>
                      </a:pPr>
                      <a:r>
                        <a:rPr sz="1400" spc="-5" dirty="0">
                          <a:latin typeface="Calibri"/>
                          <a:cs typeface="Calibri"/>
                        </a:rPr>
                        <a:t>16</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22225" marB="0">
                    <a:lnL w="12700">
                      <a:solidFill>
                        <a:srgbClr val="FFFFFF"/>
                      </a:solidFill>
                      <a:prstDash val="solid"/>
                    </a:lnL>
                    <a:lnR w="12700">
                      <a:solidFill>
                        <a:srgbClr val="FFFFFF"/>
                      </a:solidFill>
                      <a:prstDash val="solid"/>
                    </a:lnR>
                  </a:tcPr>
                </a:tc>
                <a:tc>
                  <a:txBody>
                    <a:bodyPr/>
                    <a:lstStyle/>
                    <a:p>
                      <a:pPr marR="6985" algn="r">
                        <a:lnSpc>
                          <a:spcPts val="1540"/>
                        </a:lnSpc>
                        <a:spcBef>
                          <a:spcPts val="85"/>
                        </a:spcBef>
                      </a:pPr>
                      <a:r>
                        <a:rPr sz="1400" i="1" spc="-75" dirty="0">
                          <a:latin typeface="Calibri"/>
                          <a:cs typeface="Calibri"/>
                        </a:rPr>
                        <a:t>T</a:t>
                      </a:r>
                      <a:r>
                        <a:rPr sz="1400" i="1" spc="-5" dirty="0">
                          <a:latin typeface="Calibri"/>
                          <a:cs typeface="Calibri"/>
                        </a:rPr>
                        <a:t>ran</a:t>
                      </a:r>
                      <a:r>
                        <a:rPr sz="1400" i="1" spc="5" dirty="0">
                          <a:latin typeface="Calibri"/>
                          <a:cs typeface="Calibri"/>
                        </a:rPr>
                        <a:t>s</a:t>
                      </a:r>
                      <a:r>
                        <a:rPr sz="1400" i="1" spc="-5" dirty="0">
                          <a:latin typeface="Calibri"/>
                          <a:cs typeface="Calibri"/>
                        </a:rPr>
                        <a:t>gndr</a:t>
                      </a:r>
                      <a:endParaRPr sz="1400">
                        <a:latin typeface="Calibri"/>
                        <a:cs typeface="Calibri"/>
                      </a:endParaRPr>
                    </a:p>
                  </a:txBody>
                  <a:tcPr marL="0" marR="0" marT="1079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270510">
                        <a:lnSpc>
                          <a:spcPts val="1540"/>
                        </a:lnSpc>
                        <a:spcBef>
                          <a:spcPts val="85"/>
                        </a:spcBef>
                      </a:pPr>
                      <a:r>
                        <a:rPr sz="1400" spc="-5" dirty="0">
                          <a:latin typeface="Calibri"/>
                          <a:cs typeface="Calibri"/>
                        </a:rPr>
                        <a:t>1%</a:t>
                      </a:r>
                      <a:endParaRPr sz="1400">
                        <a:latin typeface="Calibri"/>
                        <a:cs typeface="Calibri"/>
                      </a:endParaRPr>
                    </a:p>
                  </a:txBody>
                  <a:tcPr marL="0" marR="0" marT="1079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635" algn="ctr">
                        <a:lnSpc>
                          <a:spcPts val="1540"/>
                        </a:lnSpc>
                        <a:spcBef>
                          <a:spcPts val="85"/>
                        </a:spcBef>
                      </a:pPr>
                      <a:r>
                        <a:rPr sz="1400" spc="-5" dirty="0">
                          <a:latin typeface="Calibri"/>
                          <a:cs typeface="Calibri"/>
                        </a:rPr>
                        <a:t>459</a:t>
                      </a:r>
                      <a:endParaRPr sz="1400">
                        <a:latin typeface="Calibri"/>
                        <a:cs typeface="Calibri"/>
                      </a:endParaRPr>
                    </a:p>
                  </a:txBody>
                  <a:tcPr marL="0" marR="0" marT="1079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6"/>
                  </a:ext>
                </a:extLst>
              </a:tr>
              <a:tr h="219710">
                <a:tc>
                  <a:txBody>
                    <a:bodyPr/>
                    <a:lstStyle/>
                    <a:p>
                      <a:pPr marL="72390">
                        <a:lnSpc>
                          <a:spcPts val="1530"/>
                        </a:lnSpc>
                      </a:pPr>
                      <a:r>
                        <a:rPr sz="1400" i="1" spc="-10" dirty="0">
                          <a:latin typeface="Calibri"/>
                          <a:cs typeface="Calibri"/>
                        </a:rPr>
                        <a:t>Perinatal</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530"/>
                        </a:lnSpc>
                      </a:pPr>
                      <a:r>
                        <a:rPr sz="1400" spc="-5" dirty="0">
                          <a:latin typeface="Calibri"/>
                          <a:cs typeface="Calibri"/>
                        </a:rPr>
                        <a:t>1.80%</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530"/>
                        </a:lnSpc>
                      </a:pPr>
                      <a:r>
                        <a:rPr sz="1400" spc="-5" dirty="0">
                          <a:latin typeface="Calibri"/>
                          <a:cs typeface="Calibri"/>
                        </a:rPr>
                        <a:t>149</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22225" marB="0">
                    <a:lnL w="12700">
                      <a:solidFill>
                        <a:srgbClr val="FFFFFF"/>
                      </a:solidFill>
                      <a:prstDash val="solid"/>
                    </a:lnL>
                    <a:lnR w="12700">
                      <a:solidFill>
                        <a:srgbClr val="FFFFFF"/>
                      </a:solidFill>
                      <a:prstDash val="solid"/>
                    </a:lnR>
                  </a:tcPr>
                </a:tc>
                <a:tc>
                  <a:txBody>
                    <a:bodyPr/>
                    <a:lstStyle/>
                    <a:p>
                      <a:pPr marR="46990" algn="r">
                        <a:lnSpc>
                          <a:spcPts val="1540"/>
                        </a:lnSpc>
                        <a:spcBef>
                          <a:spcPts val="85"/>
                        </a:spcBef>
                      </a:pPr>
                      <a:r>
                        <a:rPr sz="1400" i="1" spc="-30" dirty="0">
                          <a:latin typeface="Calibri"/>
                          <a:cs typeface="Calibri"/>
                        </a:rPr>
                        <a:t>P</a:t>
                      </a:r>
                      <a:r>
                        <a:rPr sz="1400" i="1" dirty="0">
                          <a:latin typeface="Calibri"/>
                          <a:cs typeface="Calibri"/>
                        </a:rPr>
                        <a:t>e</a:t>
                      </a:r>
                      <a:r>
                        <a:rPr sz="1400" i="1" spc="-5" dirty="0">
                          <a:latin typeface="Calibri"/>
                          <a:cs typeface="Calibri"/>
                        </a:rPr>
                        <a:t>r</a:t>
                      </a:r>
                      <a:r>
                        <a:rPr sz="1400" i="1" dirty="0">
                          <a:latin typeface="Calibri"/>
                          <a:cs typeface="Calibri"/>
                        </a:rPr>
                        <a:t>i</a:t>
                      </a:r>
                      <a:r>
                        <a:rPr sz="1400" i="1" spc="-5" dirty="0">
                          <a:latin typeface="Calibri"/>
                          <a:cs typeface="Calibri"/>
                        </a:rPr>
                        <a:t>na</a:t>
                      </a:r>
                      <a:r>
                        <a:rPr sz="1400" i="1" spc="-30" dirty="0">
                          <a:latin typeface="Calibri"/>
                          <a:cs typeface="Calibri"/>
                        </a:rPr>
                        <a:t>t</a:t>
                      </a:r>
                      <a:r>
                        <a:rPr sz="1400" i="1" spc="-5" dirty="0">
                          <a:latin typeface="Calibri"/>
                          <a:cs typeface="Calibri"/>
                        </a:rPr>
                        <a:t>al</a:t>
                      </a:r>
                      <a:endParaRPr sz="1400">
                        <a:latin typeface="Calibri"/>
                        <a:cs typeface="Calibri"/>
                      </a:endParaRPr>
                    </a:p>
                  </a:txBody>
                  <a:tcPr marL="0" marR="0" marT="1079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270510">
                        <a:lnSpc>
                          <a:spcPts val="1540"/>
                        </a:lnSpc>
                        <a:spcBef>
                          <a:spcPts val="85"/>
                        </a:spcBef>
                      </a:pPr>
                      <a:r>
                        <a:rPr sz="1400" spc="-5" dirty="0">
                          <a:latin typeface="Calibri"/>
                          <a:cs typeface="Calibri"/>
                        </a:rPr>
                        <a:t>1%</a:t>
                      </a:r>
                      <a:endParaRPr sz="1400">
                        <a:latin typeface="Calibri"/>
                        <a:cs typeface="Calibri"/>
                      </a:endParaRPr>
                    </a:p>
                  </a:txBody>
                  <a:tcPr marL="0" marR="0" marT="1079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635" algn="ctr">
                        <a:lnSpc>
                          <a:spcPts val="1540"/>
                        </a:lnSpc>
                        <a:spcBef>
                          <a:spcPts val="85"/>
                        </a:spcBef>
                      </a:pPr>
                      <a:r>
                        <a:rPr sz="1400" spc="-5" dirty="0">
                          <a:latin typeface="Calibri"/>
                          <a:cs typeface="Calibri"/>
                        </a:rPr>
                        <a:t>1,584</a:t>
                      </a:r>
                      <a:endParaRPr sz="1400">
                        <a:latin typeface="Calibri"/>
                        <a:cs typeface="Calibri"/>
                      </a:endParaRPr>
                    </a:p>
                  </a:txBody>
                  <a:tcPr marL="0" marR="0" marT="1079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7"/>
                  </a:ext>
                </a:extLst>
              </a:tr>
            </a:tbl>
          </a:graphicData>
        </a:graphic>
      </p:graphicFrame>
      <p:sp>
        <p:nvSpPr>
          <p:cNvPr id="39" name="object 39"/>
          <p:cNvSpPr txBox="1">
            <a:spLocks noGrp="1"/>
          </p:cNvSpPr>
          <p:nvPr>
            <p:ph type="sldNum" sz="quarter" idx="7"/>
          </p:nvPr>
        </p:nvSpPr>
        <p:spPr>
          <a:xfrm>
            <a:off x="11036300" y="6149091"/>
            <a:ext cx="7630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276</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
        <p:nvSpPr>
          <p:cNvPr id="33" name="object 33"/>
          <p:cNvSpPr txBox="1"/>
          <p:nvPr/>
        </p:nvSpPr>
        <p:spPr>
          <a:xfrm>
            <a:off x="9544012" y="4291969"/>
            <a:ext cx="465455" cy="551180"/>
          </a:xfrm>
          <a:prstGeom prst="rect">
            <a:avLst/>
          </a:prstGeom>
        </p:spPr>
        <p:txBody>
          <a:bodyPr vert="horz" wrap="square" lIns="0" tIns="12700" rIns="0" bIns="0" rtlCol="0">
            <a:spAutoFit/>
          </a:bodyPr>
          <a:lstStyle/>
          <a:p>
            <a:pPr marL="381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FFFFFF"/>
                </a:solidFill>
                <a:effectLst/>
                <a:uLnTx/>
                <a:uFillTx/>
                <a:latin typeface="Calibri"/>
                <a:ea typeface="+mn-ea"/>
                <a:cs typeface="Calibri"/>
              </a:rPr>
              <a:t>52%</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55"/>
              </a:spcBef>
              <a:spcAft>
                <a:spcPts val="0"/>
              </a:spcAft>
              <a:buClrTx/>
              <a:buSzTx/>
              <a:buFontTx/>
              <a:buNone/>
              <a:tabLst/>
              <a:defRPr/>
            </a:pPr>
            <a:r>
              <a:rPr kumimoji="0" sz="1600" b="0" i="0" u="none" strike="noStrike" kern="1200" cap="none" spc="-5" normalizeH="0" baseline="0" noProof="0" dirty="0">
                <a:ln>
                  <a:noFill/>
                </a:ln>
                <a:solidFill>
                  <a:srgbClr val="FFFFFF"/>
                </a:solidFill>
                <a:effectLst/>
                <a:uLnTx/>
                <a:uFillTx/>
                <a:latin typeface="Calibri"/>
                <a:ea typeface="+mn-ea"/>
                <a:cs typeface="Calibri"/>
              </a:rPr>
              <a:t>M</a:t>
            </a:r>
            <a:r>
              <a:rPr kumimoji="0" sz="1600" b="0" i="0" u="none" strike="noStrike" kern="1200" cap="none" spc="-10" normalizeH="0" baseline="0" noProof="0" dirty="0">
                <a:ln>
                  <a:noFill/>
                </a:ln>
                <a:solidFill>
                  <a:srgbClr val="FFFFFF"/>
                </a:solidFill>
                <a:effectLst/>
                <a:uLnTx/>
                <a:uFillTx/>
                <a:latin typeface="Calibri"/>
                <a:ea typeface="+mn-ea"/>
                <a:cs typeface="Calibri"/>
              </a:rPr>
              <a:t>S</a:t>
            </a:r>
            <a:r>
              <a:rPr kumimoji="0" sz="1600" b="0" i="0" u="none" strike="noStrike" kern="1200" cap="none" spc="-5" normalizeH="0" baseline="0" noProof="0" dirty="0">
                <a:ln>
                  <a:noFill/>
                </a:ln>
                <a:solidFill>
                  <a:srgbClr val="FFFFFF"/>
                </a:solidFill>
                <a:effectLst/>
                <a:uLnTx/>
                <a:uFillTx/>
                <a:latin typeface="Calibri"/>
                <a:ea typeface="+mn-ea"/>
                <a:cs typeface="Calibri"/>
              </a:rPr>
              <a:t>M</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34" name="object 34"/>
          <p:cNvSpPr txBox="1"/>
          <p:nvPr/>
        </p:nvSpPr>
        <p:spPr>
          <a:xfrm>
            <a:off x="6942865" y="3625372"/>
            <a:ext cx="866140" cy="550545"/>
          </a:xfrm>
          <a:prstGeom prst="rect">
            <a:avLst/>
          </a:prstGeom>
        </p:spPr>
        <p:txBody>
          <a:bodyPr vert="horz" wrap="square" lIns="0" tIns="12700" rIns="0" bIns="0" rtlCol="0">
            <a:spAutoFit/>
          </a:bodyPr>
          <a:lstStyle/>
          <a:p>
            <a:pPr marL="0" marR="41275" lvl="0" indent="0" algn="ctr"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35%</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0" marR="0" lvl="0" indent="0" algn="ctr" defTabSz="914400" rtl="0" eaLnBrk="1" fontAlgn="auto" latinLnBrk="0" hangingPunct="1">
              <a:lnSpc>
                <a:spcPct val="100000"/>
              </a:lnSpc>
              <a:spcBef>
                <a:spcPts val="50"/>
              </a:spcBef>
              <a:spcAft>
                <a:spcPts val="0"/>
              </a:spcAft>
              <a:buClrTx/>
              <a:buSzTx/>
              <a:buFontTx/>
              <a:buNone/>
              <a:tabLst/>
              <a:defRPr/>
            </a:pPr>
            <a:r>
              <a:rPr kumimoji="0" sz="1600" b="0" i="0" u="none" strike="noStrike" kern="1200" cap="none" spc="-5" normalizeH="0" baseline="0" noProof="0" dirty="0">
                <a:ln>
                  <a:noFill/>
                </a:ln>
                <a:solidFill>
                  <a:prstClr val="black"/>
                </a:solidFill>
                <a:effectLst/>
                <a:uLnTx/>
                <a:uFillTx/>
                <a:latin typeface="Calibri"/>
                <a:ea typeface="+mn-ea"/>
                <a:cs typeface="Calibri"/>
              </a:rPr>
              <a:t>H</a:t>
            </a:r>
            <a:r>
              <a:rPr kumimoji="0" sz="1600" b="0" i="0" u="none" strike="noStrike" kern="1200" cap="none" spc="-10" normalizeH="0" baseline="0" noProof="0" dirty="0">
                <a:ln>
                  <a:noFill/>
                </a:ln>
                <a:solidFill>
                  <a:prstClr val="black"/>
                </a:solidFill>
                <a:effectLst/>
                <a:uLnTx/>
                <a:uFillTx/>
                <a:latin typeface="Calibri"/>
                <a:ea typeface="+mn-ea"/>
                <a:cs typeface="Calibri"/>
              </a:rPr>
              <a:t>e</a:t>
            </a:r>
            <a:r>
              <a:rPr kumimoji="0" sz="1600" b="0" i="0" u="none" strike="noStrike" kern="1200" cap="none" spc="0" normalizeH="0" baseline="0" noProof="0" dirty="0">
                <a:ln>
                  <a:noFill/>
                </a:ln>
                <a:solidFill>
                  <a:prstClr val="black"/>
                </a:solidFill>
                <a:effectLst/>
                <a:uLnTx/>
                <a:uFillTx/>
                <a:latin typeface="Calibri"/>
                <a:ea typeface="+mn-ea"/>
                <a:cs typeface="Calibri"/>
              </a:rPr>
              <a:t>t</a:t>
            </a:r>
            <a:r>
              <a:rPr kumimoji="0" sz="1600" b="0" i="0" u="none" strike="noStrike" kern="1200" cap="none" spc="-10" normalizeH="0" baseline="0" noProof="0" dirty="0">
                <a:ln>
                  <a:noFill/>
                </a:ln>
                <a:solidFill>
                  <a:prstClr val="black"/>
                </a:solidFill>
                <a:effectLst/>
                <a:uLnTx/>
                <a:uFillTx/>
                <a:latin typeface="Calibri"/>
                <a:ea typeface="+mn-ea"/>
                <a:cs typeface="Calibri"/>
              </a:rPr>
              <a:t>erose</a:t>
            </a:r>
            <a:r>
              <a:rPr kumimoji="0" sz="1600" b="0" i="0" u="none" strike="noStrike" kern="1200" cap="none" spc="-5" normalizeH="0" baseline="0" noProof="0" dirty="0">
                <a:ln>
                  <a:noFill/>
                </a:ln>
                <a:solidFill>
                  <a:prstClr val="black"/>
                </a:solidFill>
                <a:effectLst/>
                <a:uLnTx/>
                <a:uFillTx/>
                <a:latin typeface="Calibri"/>
                <a:ea typeface="+mn-ea"/>
                <a:cs typeface="Calibri"/>
              </a:rPr>
              <a:t>x</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35" name="object 35"/>
          <p:cNvSpPr txBox="1"/>
          <p:nvPr/>
        </p:nvSpPr>
        <p:spPr>
          <a:xfrm>
            <a:off x="7912162" y="5301696"/>
            <a:ext cx="422275" cy="523875"/>
          </a:xfrm>
          <a:prstGeom prst="rect">
            <a:avLst/>
          </a:prstGeom>
        </p:spPr>
        <p:txBody>
          <a:bodyPr vert="horz" wrap="square" lIns="0" tIns="12700" rIns="0" bIns="0" rtlCol="0">
            <a:spAutoFit/>
          </a:bodyPr>
          <a:lstStyle/>
          <a:p>
            <a:pPr marL="12700" marR="0" lvl="0" indent="0" algn="l" defTabSz="914400" rtl="0" eaLnBrk="1" fontAlgn="auto" latinLnBrk="0" hangingPunct="1">
              <a:lnSpc>
                <a:spcPts val="2080"/>
              </a:lnSpc>
              <a:spcBef>
                <a:spcPts val="100"/>
              </a:spcBef>
              <a:spcAft>
                <a:spcPts val="0"/>
              </a:spcAft>
              <a:buClrTx/>
              <a:buSzTx/>
              <a:buFontTx/>
              <a:buNone/>
              <a:tabLst/>
              <a:defRPr/>
            </a:pPr>
            <a:r>
              <a:rPr kumimoji="0" sz="1800" b="0" i="0" u="none" strike="noStrike" kern="1200" cap="none" spc="0" normalizeH="0" baseline="0" noProof="0" dirty="0">
                <a:ln>
                  <a:noFill/>
                </a:ln>
                <a:solidFill>
                  <a:srgbClr val="FFFFFF"/>
                </a:solidFill>
                <a:effectLst/>
                <a:uLnTx/>
                <a:uFillTx/>
                <a:latin typeface="Calibri"/>
                <a:ea typeface="+mn-ea"/>
                <a:cs typeface="Calibri"/>
              </a:rPr>
              <a:t>6%</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02235" marR="0" lvl="0" indent="0" algn="l" defTabSz="914400" rtl="0" eaLnBrk="1" fontAlgn="auto" latinLnBrk="0" hangingPunct="1">
              <a:lnSpc>
                <a:spcPts val="1839"/>
              </a:lnSpc>
              <a:spcBef>
                <a:spcPts val="0"/>
              </a:spcBef>
              <a:spcAft>
                <a:spcPts val="0"/>
              </a:spcAft>
              <a:buClrTx/>
              <a:buSzTx/>
              <a:buFontTx/>
              <a:buNone/>
              <a:tabLst/>
              <a:defRPr/>
            </a:pPr>
            <a:r>
              <a:rPr kumimoji="0" sz="1600" b="0" i="0" u="none" strike="noStrike" kern="1200" cap="none" spc="0" normalizeH="0" baseline="0" noProof="0" dirty="0">
                <a:ln>
                  <a:noFill/>
                </a:ln>
                <a:solidFill>
                  <a:prstClr val="black"/>
                </a:solidFill>
                <a:effectLst/>
                <a:uLnTx/>
                <a:uFillTx/>
                <a:latin typeface="Calibri"/>
                <a:ea typeface="+mn-ea"/>
                <a:cs typeface="Calibri"/>
              </a:rPr>
              <a:t>I</a:t>
            </a:r>
            <a:r>
              <a:rPr kumimoji="0" sz="1600" b="0" i="0" u="none" strike="noStrike" kern="1200" cap="none" spc="-5" normalizeH="0" baseline="0" noProof="0" dirty="0">
                <a:ln>
                  <a:noFill/>
                </a:ln>
                <a:solidFill>
                  <a:prstClr val="black"/>
                </a:solidFill>
                <a:effectLst/>
                <a:uLnTx/>
                <a:uFillTx/>
                <a:latin typeface="Calibri"/>
                <a:ea typeface="+mn-ea"/>
                <a:cs typeface="Calibri"/>
              </a:rPr>
              <a:t>DU</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36" name="object 36"/>
          <p:cNvSpPr txBox="1"/>
          <p:nvPr/>
        </p:nvSpPr>
        <p:spPr>
          <a:xfrm>
            <a:off x="6695581" y="5444571"/>
            <a:ext cx="873760" cy="461645"/>
          </a:xfrm>
          <a:prstGeom prst="rect">
            <a:avLst/>
          </a:prstGeom>
        </p:spPr>
        <p:txBody>
          <a:bodyPr vert="horz" wrap="square" lIns="0" tIns="12700" rIns="0" bIns="0" rtlCol="0">
            <a:spAutoFit/>
          </a:bodyPr>
          <a:lstStyle/>
          <a:p>
            <a:pPr marL="581025" marR="0" lvl="0" indent="0" algn="l" defTabSz="914400" rtl="0" eaLnBrk="1" fontAlgn="auto" latinLnBrk="0" hangingPunct="1">
              <a:lnSpc>
                <a:spcPts val="1835"/>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3%</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ts val="1595"/>
              </a:lnSpc>
              <a:spcBef>
                <a:spcPts val="0"/>
              </a:spcBef>
              <a:spcAft>
                <a:spcPts val="0"/>
              </a:spcAft>
              <a:buClrTx/>
              <a:buSzTx/>
              <a:buFontTx/>
              <a:buNone/>
              <a:tabLst/>
              <a:defRPr/>
            </a:pPr>
            <a:r>
              <a:rPr kumimoji="0" sz="1600" b="0" i="0" u="none" strike="noStrike" kern="1200" cap="none" spc="-5" normalizeH="0" baseline="0" noProof="0" dirty="0">
                <a:ln>
                  <a:noFill/>
                </a:ln>
                <a:solidFill>
                  <a:prstClr val="black"/>
                </a:solidFill>
                <a:effectLst/>
                <a:uLnTx/>
                <a:uFillTx/>
                <a:latin typeface="Calibri"/>
                <a:ea typeface="+mn-ea"/>
                <a:cs typeface="Calibri"/>
              </a:rPr>
              <a:t>MSM-IDU</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37" name="object 37"/>
          <p:cNvSpPr txBox="1"/>
          <p:nvPr/>
        </p:nvSpPr>
        <p:spPr>
          <a:xfrm>
            <a:off x="403186" y="5513886"/>
            <a:ext cx="1799589"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5" normalizeH="0" baseline="0" noProof="0" dirty="0">
                <a:ln>
                  <a:noFill/>
                </a:ln>
                <a:solidFill>
                  <a:prstClr val="black"/>
                </a:solidFill>
                <a:effectLst/>
                <a:uLnTx/>
                <a:uFillTx/>
                <a:latin typeface="Calibri"/>
                <a:ea typeface="+mn-ea"/>
                <a:cs typeface="Calibri"/>
              </a:rPr>
              <a:t>Total </a:t>
            </a:r>
            <a:r>
              <a:rPr kumimoji="0" sz="2400" b="0" i="1" u="none" strike="noStrike" kern="1200" cap="none" spc="0" normalizeH="0" baseline="0" noProof="0" dirty="0">
                <a:ln>
                  <a:noFill/>
                </a:ln>
                <a:solidFill>
                  <a:prstClr val="black"/>
                </a:solidFill>
                <a:effectLst/>
                <a:uLnTx/>
                <a:uFillTx/>
                <a:latin typeface="Calibri"/>
                <a:ea typeface="+mn-ea"/>
                <a:cs typeface="Calibri"/>
              </a:rPr>
              <a:t>N=</a:t>
            </a:r>
            <a:r>
              <a:rPr kumimoji="0" sz="2400" b="0" i="1" u="none" strike="noStrike" kern="1200" cap="none" spc="-25" normalizeH="0" baseline="0" noProof="0" dirty="0">
                <a:ln>
                  <a:noFill/>
                </a:ln>
                <a:solidFill>
                  <a:prstClr val="black"/>
                </a:solidFill>
                <a:effectLst/>
                <a:uLnTx/>
                <a:uFillTx/>
                <a:latin typeface="Calibri"/>
                <a:ea typeface="+mn-ea"/>
                <a:cs typeface="Calibri"/>
              </a:rPr>
              <a:t> </a:t>
            </a:r>
            <a:r>
              <a:rPr kumimoji="0" sz="2400" b="0" i="0" u="none" strike="noStrike" kern="1200" cap="none" spc="-5" normalizeH="0" baseline="0" noProof="0" dirty="0">
                <a:ln>
                  <a:noFill/>
                </a:ln>
                <a:solidFill>
                  <a:prstClr val="black"/>
                </a:solidFill>
                <a:effectLst/>
                <a:uLnTx/>
                <a:uFillTx/>
                <a:latin typeface="Calibri"/>
                <a:ea typeface="+mn-ea"/>
                <a:cs typeface="Calibri"/>
              </a:rPr>
              <a:t>8,417</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38" name="object 38"/>
          <p:cNvSpPr txBox="1"/>
          <p:nvPr/>
        </p:nvSpPr>
        <p:spPr>
          <a:xfrm>
            <a:off x="9659048" y="5513886"/>
            <a:ext cx="210756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5" normalizeH="0" baseline="0" noProof="0" dirty="0">
                <a:ln>
                  <a:noFill/>
                </a:ln>
                <a:solidFill>
                  <a:prstClr val="black"/>
                </a:solidFill>
                <a:effectLst/>
                <a:uLnTx/>
                <a:uFillTx/>
                <a:latin typeface="Calibri"/>
                <a:ea typeface="+mn-ea"/>
                <a:cs typeface="Calibri"/>
              </a:rPr>
              <a:t>Total </a:t>
            </a:r>
            <a:r>
              <a:rPr kumimoji="0" sz="2400" b="0" i="1" u="none" strike="noStrike" kern="1200" cap="none" spc="0" normalizeH="0" baseline="0" noProof="0" dirty="0">
                <a:ln>
                  <a:noFill/>
                </a:ln>
                <a:solidFill>
                  <a:prstClr val="black"/>
                </a:solidFill>
                <a:effectLst/>
                <a:uLnTx/>
                <a:uFillTx/>
                <a:latin typeface="Calibri"/>
                <a:ea typeface="+mn-ea"/>
                <a:cs typeface="Calibri"/>
              </a:rPr>
              <a:t>N=</a:t>
            </a:r>
            <a:r>
              <a:rPr kumimoji="0" sz="2400" b="0" i="1" u="none" strike="noStrike" kern="1200" cap="none" spc="-25" normalizeH="0" baseline="0" noProof="0" dirty="0">
                <a:ln>
                  <a:noFill/>
                </a:ln>
                <a:solidFill>
                  <a:prstClr val="black"/>
                </a:solidFill>
                <a:effectLst/>
                <a:uLnTx/>
                <a:uFillTx/>
                <a:latin typeface="Calibri"/>
                <a:ea typeface="+mn-ea"/>
                <a:cs typeface="Calibri"/>
              </a:rPr>
              <a:t> </a:t>
            </a:r>
            <a:r>
              <a:rPr kumimoji="0" sz="2400" b="0" i="0" u="none" strike="noStrike" kern="1200" cap="none" spc="-5" normalizeH="0" baseline="0" noProof="0" dirty="0">
                <a:ln>
                  <a:noFill/>
                </a:ln>
                <a:solidFill>
                  <a:prstClr val="black"/>
                </a:solidFill>
                <a:effectLst/>
                <a:uLnTx/>
                <a:uFillTx/>
                <a:latin typeface="Calibri"/>
                <a:ea typeface="+mn-ea"/>
                <a:cs typeface="Calibri"/>
              </a:rPr>
              <a:t>120,502</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1648819917"/>
      </p:ext>
    </p:extLst>
  </p:cSld>
  <p:clrMapOvr>
    <a:masterClrMapping/>
  </p:clrMapOvr>
  <p:timing>
    <p:tnLst>
      <p:par>
        <p:cTn id="1" dur="indefinite" restart="never" nodeType="tmRoot"/>
      </p:par>
    </p:tn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221106" y="333763"/>
            <a:ext cx="11755120" cy="733425"/>
          </a:xfrm>
          <a:prstGeom prst="rect">
            <a:avLst/>
          </a:prstGeom>
        </p:spPr>
        <p:txBody>
          <a:bodyPr vert="horz" wrap="square" lIns="0" tIns="11430" rIns="0" bIns="0" rtlCol="0">
            <a:spAutoFit/>
          </a:bodyPr>
          <a:lstStyle/>
          <a:p>
            <a:pPr marL="12700">
              <a:lnSpc>
                <a:spcPct val="100000"/>
              </a:lnSpc>
              <a:spcBef>
                <a:spcPts val="90"/>
              </a:spcBef>
            </a:pPr>
            <a:r>
              <a:rPr sz="4400" spc="-40" dirty="0">
                <a:solidFill>
                  <a:srgbClr val="000000"/>
                </a:solidFill>
              </a:rPr>
              <a:t>PWH</a:t>
            </a:r>
            <a:r>
              <a:rPr sz="4400" spc="-40" dirty="0"/>
              <a:t>: </a:t>
            </a:r>
            <a:r>
              <a:rPr sz="4650" i="1" spc="-114" dirty="0">
                <a:latin typeface="Calibri Light"/>
                <a:cs typeface="Calibri Light"/>
              </a:rPr>
              <a:t>Care </a:t>
            </a:r>
            <a:r>
              <a:rPr sz="4650" i="1" spc="-155" dirty="0">
                <a:latin typeface="Calibri Light"/>
                <a:cs typeface="Calibri Light"/>
              </a:rPr>
              <a:t>Continuum </a:t>
            </a:r>
            <a:r>
              <a:rPr sz="4400" spc="-30" dirty="0"/>
              <a:t>by </a:t>
            </a:r>
            <a:r>
              <a:rPr sz="4650" i="1" spc="-114" dirty="0">
                <a:solidFill>
                  <a:srgbClr val="000000"/>
                </a:solidFill>
                <a:latin typeface="Calibri Light"/>
                <a:cs typeface="Calibri Light"/>
              </a:rPr>
              <a:t>Risk </a:t>
            </a:r>
            <a:r>
              <a:rPr sz="4650" i="1" spc="-135" dirty="0">
                <a:solidFill>
                  <a:srgbClr val="000000"/>
                </a:solidFill>
                <a:latin typeface="Calibri Light"/>
                <a:cs typeface="Calibri Light"/>
              </a:rPr>
              <a:t>factors</a:t>
            </a:r>
            <a:r>
              <a:rPr sz="4650" i="1" spc="-135" dirty="0">
                <a:latin typeface="Calibri Light"/>
                <a:cs typeface="Calibri Light"/>
              </a:rPr>
              <a:t>- </a:t>
            </a:r>
            <a:r>
              <a:rPr sz="4400" spc="-25" dirty="0"/>
              <a:t>2021 </a:t>
            </a:r>
            <a:r>
              <a:rPr sz="4400" spc="-45" dirty="0"/>
              <a:t>Palm</a:t>
            </a:r>
            <a:r>
              <a:rPr sz="4400" spc="-550" dirty="0"/>
              <a:t> </a:t>
            </a:r>
            <a:r>
              <a:rPr sz="4400" spc="-20" dirty="0"/>
              <a:t>Bch</a:t>
            </a:r>
            <a:endParaRPr sz="4400">
              <a:latin typeface="Calibri Light"/>
              <a:cs typeface="Calibri Light"/>
            </a:endParaRPr>
          </a:p>
        </p:txBody>
      </p:sp>
      <p:sp>
        <p:nvSpPr>
          <p:cNvPr id="3" name="object 3"/>
          <p:cNvSpPr/>
          <p:nvPr/>
        </p:nvSpPr>
        <p:spPr>
          <a:xfrm>
            <a:off x="11407140" y="5180076"/>
            <a:ext cx="281940" cy="0"/>
          </a:xfrm>
          <a:custGeom>
            <a:avLst/>
            <a:gdLst/>
            <a:ahLst/>
            <a:cxnLst/>
            <a:rect l="l" t="t" r="r" b="b"/>
            <a:pathLst>
              <a:path w="281940">
                <a:moveTo>
                  <a:pt x="0" y="0"/>
                </a:moveTo>
                <a:lnTo>
                  <a:pt x="2819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11079480" y="5180076"/>
            <a:ext cx="70485" cy="0"/>
          </a:xfrm>
          <a:custGeom>
            <a:avLst/>
            <a:gdLst/>
            <a:ahLst/>
            <a:cxnLst/>
            <a:rect l="l" t="t" r="r" b="b"/>
            <a:pathLst>
              <a:path w="70484">
                <a:moveTo>
                  <a:pt x="0" y="0"/>
                </a:moveTo>
                <a:lnTo>
                  <a:pt x="701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10753343" y="5180076"/>
            <a:ext cx="68580" cy="0"/>
          </a:xfrm>
          <a:custGeom>
            <a:avLst/>
            <a:gdLst/>
            <a:ahLst/>
            <a:cxnLst/>
            <a:rect l="l" t="t" r="r" b="b"/>
            <a:pathLst>
              <a:path w="68579">
                <a:moveTo>
                  <a:pt x="0" y="0"/>
                </a:moveTo>
                <a:lnTo>
                  <a:pt x="6857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10425683" y="5180076"/>
            <a:ext cx="70485" cy="0"/>
          </a:xfrm>
          <a:custGeom>
            <a:avLst/>
            <a:gdLst/>
            <a:ahLst/>
            <a:cxnLst/>
            <a:rect l="l" t="t" r="r" b="b"/>
            <a:pathLst>
              <a:path w="70484">
                <a:moveTo>
                  <a:pt x="0" y="0"/>
                </a:moveTo>
                <a:lnTo>
                  <a:pt x="70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9604247" y="5180076"/>
            <a:ext cx="563880" cy="0"/>
          </a:xfrm>
          <a:custGeom>
            <a:avLst/>
            <a:gdLst/>
            <a:ahLst/>
            <a:cxnLst/>
            <a:rect l="l" t="t" r="r" b="b"/>
            <a:pathLst>
              <a:path w="563879">
                <a:moveTo>
                  <a:pt x="0" y="0"/>
                </a:moveTo>
                <a:lnTo>
                  <a:pt x="56387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9276588" y="5180076"/>
            <a:ext cx="70485" cy="0"/>
          </a:xfrm>
          <a:custGeom>
            <a:avLst/>
            <a:gdLst/>
            <a:ahLst/>
            <a:cxnLst/>
            <a:rect l="l" t="t" r="r" b="b"/>
            <a:pathLst>
              <a:path w="70484">
                <a:moveTo>
                  <a:pt x="0" y="0"/>
                </a:moveTo>
                <a:lnTo>
                  <a:pt x="70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8948928" y="5180076"/>
            <a:ext cx="70485" cy="0"/>
          </a:xfrm>
          <a:custGeom>
            <a:avLst/>
            <a:gdLst/>
            <a:ahLst/>
            <a:cxnLst/>
            <a:rect l="l" t="t" r="r" b="b"/>
            <a:pathLst>
              <a:path w="70484">
                <a:moveTo>
                  <a:pt x="0" y="0"/>
                </a:moveTo>
                <a:lnTo>
                  <a:pt x="701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8622792" y="5180076"/>
            <a:ext cx="68580" cy="0"/>
          </a:xfrm>
          <a:custGeom>
            <a:avLst/>
            <a:gdLst/>
            <a:ahLst/>
            <a:cxnLst/>
            <a:rect l="l" t="t" r="r" b="b"/>
            <a:pathLst>
              <a:path w="68579">
                <a:moveTo>
                  <a:pt x="0" y="0"/>
                </a:moveTo>
                <a:lnTo>
                  <a:pt x="685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7799831" y="5180076"/>
            <a:ext cx="565785" cy="0"/>
          </a:xfrm>
          <a:custGeom>
            <a:avLst/>
            <a:gdLst/>
            <a:ahLst/>
            <a:cxnLst/>
            <a:rect l="l" t="t" r="r" b="b"/>
            <a:pathLst>
              <a:path w="565784">
                <a:moveTo>
                  <a:pt x="0" y="0"/>
                </a:moveTo>
                <a:lnTo>
                  <a:pt x="5654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7473695" y="5180076"/>
            <a:ext cx="68580" cy="0"/>
          </a:xfrm>
          <a:custGeom>
            <a:avLst/>
            <a:gdLst/>
            <a:ahLst/>
            <a:cxnLst/>
            <a:rect l="l" t="t" r="r" b="b"/>
            <a:pathLst>
              <a:path w="68579">
                <a:moveTo>
                  <a:pt x="0" y="0"/>
                </a:moveTo>
                <a:lnTo>
                  <a:pt x="6857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7146035" y="5180076"/>
            <a:ext cx="70485" cy="0"/>
          </a:xfrm>
          <a:custGeom>
            <a:avLst/>
            <a:gdLst/>
            <a:ahLst/>
            <a:cxnLst/>
            <a:rect l="l" t="t" r="r" b="b"/>
            <a:pathLst>
              <a:path w="70484">
                <a:moveTo>
                  <a:pt x="0" y="0"/>
                </a:moveTo>
                <a:lnTo>
                  <a:pt x="70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6818376" y="5180076"/>
            <a:ext cx="70485" cy="0"/>
          </a:xfrm>
          <a:custGeom>
            <a:avLst/>
            <a:gdLst/>
            <a:ahLst/>
            <a:cxnLst/>
            <a:rect l="l" t="t" r="r" b="b"/>
            <a:pathLst>
              <a:path w="70484">
                <a:moveTo>
                  <a:pt x="0" y="0"/>
                </a:moveTo>
                <a:lnTo>
                  <a:pt x="701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5996940" y="5180076"/>
            <a:ext cx="563880" cy="0"/>
          </a:xfrm>
          <a:custGeom>
            <a:avLst/>
            <a:gdLst/>
            <a:ahLst/>
            <a:cxnLst/>
            <a:rect l="l" t="t" r="r" b="b"/>
            <a:pathLst>
              <a:path w="563879">
                <a:moveTo>
                  <a:pt x="0" y="0"/>
                </a:moveTo>
                <a:lnTo>
                  <a:pt x="56387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5670803" y="5180076"/>
            <a:ext cx="68580" cy="0"/>
          </a:xfrm>
          <a:custGeom>
            <a:avLst/>
            <a:gdLst/>
            <a:ahLst/>
            <a:cxnLst/>
            <a:rect l="l" t="t" r="r" b="b"/>
            <a:pathLst>
              <a:path w="68579">
                <a:moveTo>
                  <a:pt x="0" y="0"/>
                </a:moveTo>
                <a:lnTo>
                  <a:pt x="685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5343144" y="5180076"/>
            <a:ext cx="70485" cy="0"/>
          </a:xfrm>
          <a:custGeom>
            <a:avLst/>
            <a:gdLst/>
            <a:ahLst/>
            <a:cxnLst/>
            <a:rect l="l" t="t" r="r" b="b"/>
            <a:pathLst>
              <a:path w="70485">
                <a:moveTo>
                  <a:pt x="0" y="0"/>
                </a:moveTo>
                <a:lnTo>
                  <a:pt x="701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5015484" y="5180076"/>
            <a:ext cx="70485" cy="0"/>
          </a:xfrm>
          <a:custGeom>
            <a:avLst/>
            <a:gdLst/>
            <a:ahLst/>
            <a:cxnLst/>
            <a:rect l="l" t="t" r="r" b="b"/>
            <a:pathLst>
              <a:path w="70485">
                <a:moveTo>
                  <a:pt x="0" y="0"/>
                </a:moveTo>
                <a:lnTo>
                  <a:pt x="70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4194047" y="5180076"/>
            <a:ext cx="563880" cy="0"/>
          </a:xfrm>
          <a:custGeom>
            <a:avLst/>
            <a:gdLst/>
            <a:ahLst/>
            <a:cxnLst/>
            <a:rect l="l" t="t" r="r" b="b"/>
            <a:pathLst>
              <a:path w="563879">
                <a:moveTo>
                  <a:pt x="0" y="0"/>
                </a:moveTo>
                <a:lnTo>
                  <a:pt x="56387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3866388" y="5180076"/>
            <a:ext cx="70485" cy="0"/>
          </a:xfrm>
          <a:custGeom>
            <a:avLst/>
            <a:gdLst/>
            <a:ahLst/>
            <a:cxnLst/>
            <a:rect l="l" t="t" r="r" b="b"/>
            <a:pathLst>
              <a:path w="70485">
                <a:moveTo>
                  <a:pt x="0" y="0"/>
                </a:moveTo>
                <a:lnTo>
                  <a:pt x="701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3540252" y="5180076"/>
            <a:ext cx="68580" cy="0"/>
          </a:xfrm>
          <a:custGeom>
            <a:avLst/>
            <a:gdLst/>
            <a:ahLst/>
            <a:cxnLst/>
            <a:rect l="l" t="t" r="r" b="b"/>
            <a:pathLst>
              <a:path w="68579">
                <a:moveTo>
                  <a:pt x="0" y="0"/>
                </a:moveTo>
                <a:lnTo>
                  <a:pt x="685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3212592" y="5180076"/>
            <a:ext cx="70485" cy="0"/>
          </a:xfrm>
          <a:custGeom>
            <a:avLst/>
            <a:gdLst/>
            <a:ahLst/>
            <a:cxnLst/>
            <a:rect l="l" t="t" r="r" b="b"/>
            <a:pathLst>
              <a:path w="70485">
                <a:moveTo>
                  <a:pt x="0" y="0"/>
                </a:moveTo>
                <a:lnTo>
                  <a:pt x="70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2391155" y="5180076"/>
            <a:ext cx="563880" cy="0"/>
          </a:xfrm>
          <a:custGeom>
            <a:avLst/>
            <a:gdLst/>
            <a:ahLst/>
            <a:cxnLst/>
            <a:rect l="l" t="t" r="r" b="b"/>
            <a:pathLst>
              <a:path w="563880">
                <a:moveTo>
                  <a:pt x="0" y="0"/>
                </a:moveTo>
                <a:lnTo>
                  <a:pt x="5638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2063495" y="5180076"/>
            <a:ext cx="70485" cy="0"/>
          </a:xfrm>
          <a:custGeom>
            <a:avLst/>
            <a:gdLst/>
            <a:ahLst/>
            <a:cxnLst/>
            <a:rect l="l" t="t" r="r" b="b"/>
            <a:pathLst>
              <a:path w="70485">
                <a:moveTo>
                  <a:pt x="0" y="0"/>
                </a:moveTo>
                <a:lnTo>
                  <a:pt x="70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1735835" y="5180076"/>
            <a:ext cx="70485" cy="0"/>
          </a:xfrm>
          <a:custGeom>
            <a:avLst/>
            <a:gdLst/>
            <a:ahLst/>
            <a:cxnLst/>
            <a:rect l="l" t="t" r="r" b="b"/>
            <a:pathLst>
              <a:path w="70485">
                <a:moveTo>
                  <a:pt x="0" y="0"/>
                </a:moveTo>
                <a:lnTo>
                  <a:pt x="701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1409700" y="5180076"/>
            <a:ext cx="68580" cy="0"/>
          </a:xfrm>
          <a:custGeom>
            <a:avLst/>
            <a:gdLst/>
            <a:ahLst/>
            <a:cxnLst/>
            <a:rect l="l" t="t" r="r" b="b"/>
            <a:pathLst>
              <a:path w="68580">
                <a:moveTo>
                  <a:pt x="0" y="0"/>
                </a:moveTo>
                <a:lnTo>
                  <a:pt x="685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870203" y="5180076"/>
            <a:ext cx="281940" cy="0"/>
          </a:xfrm>
          <a:custGeom>
            <a:avLst/>
            <a:gdLst/>
            <a:ahLst/>
            <a:cxnLst/>
            <a:rect l="l" t="t" r="r" b="b"/>
            <a:pathLst>
              <a:path w="281940">
                <a:moveTo>
                  <a:pt x="0" y="0"/>
                </a:moveTo>
                <a:lnTo>
                  <a:pt x="2819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11407140" y="4701540"/>
            <a:ext cx="281940" cy="0"/>
          </a:xfrm>
          <a:custGeom>
            <a:avLst/>
            <a:gdLst/>
            <a:ahLst/>
            <a:cxnLst/>
            <a:rect l="l" t="t" r="r" b="b"/>
            <a:pathLst>
              <a:path w="281940">
                <a:moveTo>
                  <a:pt x="0" y="0"/>
                </a:moveTo>
                <a:lnTo>
                  <a:pt x="2819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11079480" y="4701540"/>
            <a:ext cx="70485" cy="0"/>
          </a:xfrm>
          <a:custGeom>
            <a:avLst/>
            <a:gdLst/>
            <a:ahLst/>
            <a:cxnLst/>
            <a:rect l="l" t="t" r="r" b="b"/>
            <a:pathLst>
              <a:path w="70484">
                <a:moveTo>
                  <a:pt x="0" y="0"/>
                </a:moveTo>
                <a:lnTo>
                  <a:pt x="701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10753343" y="4701540"/>
            <a:ext cx="68580" cy="0"/>
          </a:xfrm>
          <a:custGeom>
            <a:avLst/>
            <a:gdLst/>
            <a:ahLst/>
            <a:cxnLst/>
            <a:rect l="l" t="t" r="r" b="b"/>
            <a:pathLst>
              <a:path w="68579">
                <a:moveTo>
                  <a:pt x="0" y="0"/>
                </a:moveTo>
                <a:lnTo>
                  <a:pt x="6857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10425683" y="4701540"/>
            <a:ext cx="70485" cy="0"/>
          </a:xfrm>
          <a:custGeom>
            <a:avLst/>
            <a:gdLst/>
            <a:ahLst/>
            <a:cxnLst/>
            <a:rect l="l" t="t" r="r" b="b"/>
            <a:pathLst>
              <a:path w="70484">
                <a:moveTo>
                  <a:pt x="0" y="0"/>
                </a:moveTo>
                <a:lnTo>
                  <a:pt x="70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9604247" y="4701540"/>
            <a:ext cx="563880" cy="0"/>
          </a:xfrm>
          <a:custGeom>
            <a:avLst/>
            <a:gdLst/>
            <a:ahLst/>
            <a:cxnLst/>
            <a:rect l="l" t="t" r="r" b="b"/>
            <a:pathLst>
              <a:path w="563879">
                <a:moveTo>
                  <a:pt x="0" y="0"/>
                </a:moveTo>
                <a:lnTo>
                  <a:pt x="56387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9276588" y="4701540"/>
            <a:ext cx="70485" cy="0"/>
          </a:xfrm>
          <a:custGeom>
            <a:avLst/>
            <a:gdLst/>
            <a:ahLst/>
            <a:cxnLst/>
            <a:rect l="l" t="t" r="r" b="b"/>
            <a:pathLst>
              <a:path w="70484">
                <a:moveTo>
                  <a:pt x="0" y="0"/>
                </a:moveTo>
                <a:lnTo>
                  <a:pt x="70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8948928" y="4701540"/>
            <a:ext cx="70485" cy="0"/>
          </a:xfrm>
          <a:custGeom>
            <a:avLst/>
            <a:gdLst/>
            <a:ahLst/>
            <a:cxnLst/>
            <a:rect l="l" t="t" r="r" b="b"/>
            <a:pathLst>
              <a:path w="70484">
                <a:moveTo>
                  <a:pt x="0" y="0"/>
                </a:moveTo>
                <a:lnTo>
                  <a:pt x="701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8622792" y="4701540"/>
            <a:ext cx="68580" cy="0"/>
          </a:xfrm>
          <a:custGeom>
            <a:avLst/>
            <a:gdLst/>
            <a:ahLst/>
            <a:cxnLst/>
            <a:rect l="l" t="t" r="r" b="b"/>
            <a:pathLst>
              <a:path w="68579">
                <a:moveTo>
                  <a:pt x="0" y="0"/>
                </a:moveTo>
                <a:lnTo>
                  <a:pt x="685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7799831" y="4701540"/>
            <a:ext cx="565785" cy="0"/>
          </a:xfrm>
          <a:custGeom>
            <a:avLst/>
            <a:gdLst/>
            <a:ahLst/>
            <a:cxnLst/>
            <a:rect l="l" t="t" r="r" b="b"/>
            <a:pathLst>
              <a:path w="565784">
                <a:moveTo>
                  <a:pt x="0" y="0"/>
                </a:moveTo>
                <a:lnTo>
                  <a:pt x="5654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p:nvPr/>
        </p:nvSpPr>
        <p:spPr>
          <a:xfrm>
            <a:off x="7473695" y="4701540"/>
            <a:ext cx="68580" cy="0"/>
          </a:xfrm>
          <a:custGeom>
            <a:avLst/>
            <a:gdLst/>
            <a:ahLst/>
            <a:cxnLst/>
            <a:rect l="l" t="t" r="r" b="b"/>
            <a:pathLst>
              <a:path w="68579">
                <a:moveTo>
                  <a:pt x="0" y="0"/>
                </a:moveTo>
                <a:lnTo>
                  <a:pt x="6857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8" name="object 38"/>
          <p:cNvSpPr/>
          <p:nvPr/>
        </p:nvSpPr>
        <p:spPr>
          <a:xfrm>
            <a:off x="7146035" y="4701540"/>
            <a:ext cx="70485" cy="0"/>
          </a:xfrm>
          <a:custGeom>
            <a:avLst/>
            <a:gdLst/>
            <a:ahLst/>
            <a:cxnLst/>
            <a:rect l="l" t="t" r="r" b="b"/>
            <a:pathLst>
              <a:path w="70484">
                <a:moveTo>
                  <a:pt x="0" y="0"/>
                </a:moveTo>
                <a:lnTo>
                  <a:pt x="70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9" name="object 39"/>
          <p:cNvSpPr/>
          <p:nvPr/>
        </p:nvSpPr>
        <p:spPr>
          <a:xfrm>
            <a:off x="6818376" y="4701540"/>
            <a:ext cx="70485" cy="0"/>
          </a:xfrm>
          <a:custGeom>
            <a:avLst/>
            <a:gdLst/>
            <a:ahLst/>
            <a:cxnLst/>
            <a:rect l="l" t="t" r="r" b="b"/>
            <a:pathLst>
              <a:path w="70484">
                <a:moveTo>
                  <a:pt x="0" y="0"/>
                </a:moveTo>
                <a:lnTo>
                  <a:pt x="701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0" name="object 40"/>
          <p:cNvSpPr/>
          <p:nvPr/>
        </p:nvSpPr>
        <p:spPr>
          <a:xfrm>
            <a:off x="5996940" y="4701540"/>
            <a:ext cx="563880" cy="0"/>
          </a:xfrm>
          <a:custGeom>
            <a:avLst/>
            <a:gdLst/>
            <a:ahLst/>
            <a:cxnLst/>
            <a:rect l="l" t="t" r="r" b="b"/>
            <a:pathLst>
              <a:path w="563879">
                <a:moveTo>
                  <a:pt x="0" y="0"/>
                </a:moveTo>
                <a:lnTo>
                  <a:pt x="56387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1" name="object 41"/>
          <p:cNvSpPr/>
          <p:nvPr/>
        </p:nvSpPr>
        <p:spPr>
          <a:xfrm>
            <a:off x="5670803" y="4701540"/>
            <a:ext cx="68580" cy="0"/>
          </a:xfrm>
          <a:custGeom>
            <a:avLst/>
            <a:gdLst/>
            <a:ahLst/>
            <a:cxnLst/>
            <a:rect l="l" t="t" r="r" b="b"/>
            <a:pathLst>
              <a:path w="68579">
                <a:moveTo>
                  <a:pt x="0" y="0"/>
                </a:moveTo>
                <a:lnTo>
                  <a:pt x="685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2" name="object 42"/>
          <p:cNvSpPr/>
          <p:nvPr/>
        </p:nvSpPr>
        <p:spPr>
          <a:xfrm>
            <a:off x="5343144" y="4701540"/>
            <a:ext cx="70485" cy="0"/>
          </a:xfrm>
          <a:custGeom>
            <a:avLst/>
            <a:gdLst/>
            <a:ahLst/>
            <a:cxnLst/>
            <a:rect l="l" t="t" r="r" b="b"/>
            <a:pathLst>
              <a:path w="70485">
                <a:moveTo>
                  <a:pt x="0" y="0"/>
                </a:moveTo>
                <a:lnTo>
                  <a:pt x="701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3" name="object 43"/>
          <p:cNvSpPr/>
          <p:nvPr/>
        </p:nvSpPr>
        <p:spPr>
          <a:xfrm>
            <a:off x="5015484" y="4701540"/>
            <a:ext cx="70485" cy="0"/>
          </a:xfrm>
          <a:custGeom>
            <a:avLst/>
            <a:gdLst/>
            <a:ahLst/>
            <a:cxnLst/>
            <a:rect l="l" t="t" r="r" b="b"/>
            <a:pathLst>
              <a:path w="70485">
                <a:moveTo>
                  <a:pt x="0" y="0"/>
                </a:moveTo>
                <a:lnTo>
                  <a:pt x="70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4" name="object 44"/>
          <p:cNvSpPr/>
          <p:nvPr/>
        </p:nvSpPr>
        <p:spPr>
          <a:xfrm>
            <a:off x="4194047" y="4701540"/>
            <a:ext cx="563880" cy="0"/>
          </a:xfrm>
          <a:custGeom>
            <a:avLst/>
            <a:gdLst/>
            <a:ahLst/>
            <a:cxnLst/>
            <a:rect l="l" t="t" r="r" b="b"/>
            <a:pathLst>
              <a:path w="563879">
                <a:moveTo>
                  <a:pt x="0" y="0"/>
                </a:moveTo>
                <a:lnTo>
                  <a:pt x="56387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5" name="object 45"/>
          <p:cNvSpPr/>
          <p:nvPr/>
        </p:nvSpPr>
        <p:spPr>
          <a:xfrm>
            <a:off x="3866388" y="4701540"/>
            <a:ext cx="70485" cy="0"/>
          </a:xfrm>
          <a:custGeom>
            <a:avLst/>
            <a:gdLst/>
            <a:ahLst/>
            <a:cxnLst/>
            <a:rect l="l" t="t" r="r" b="b"/>
            <a:pathLst>
              <a:path w="70485">
                <a:moveTo>
                  <a:pt x="0" y="0"/>
                </a:moveTo>
                <a:lnTo>
                  <a:pt x="701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6" name="object 46"/>
          <p:cNvSpPr/>
          <p:nvPr/>
        </p:nvSpPr>
        <p:spPr>
          <a:xfrm>
            <a:off x="3540252" y="4701540"/>
            <a:ext cx="68580" cy="0"/>
          </a:xfrm>
          <a:custGeom>
            <a:avLst/>
            <a:gdLst/>
            <a:ahLst/>
            <a:cxnLst/>
            <a:rect l="l" t="t" r="r" b="b"/>
            <a:pathLst>
              <a:path w="68579">
                <a:moveTo>
                  <a:pt x="0" y="0"/>
                </a:moveTo>
                <a:lnTo>
                  <a:pt x="685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7" name="object 47"/>
          <p:cNvSpPr/>
          <p:nvPr/>
        </p:nvSpPr>
        <p:spPr>
          <a:xfrm>
            <a:off x="3212592" y="4701540"/>
            <a:ext cx="70485" cy="0"/>
          </a:xfrm>
          <a:custGeom>
            <a:avLst/>
            <a:gdLst/>
            <a:ahLst/>
            <a:cxnLst/>
            <a:rect l="l" t="t" r="r" b="b"/>
            <a:pathLst>
              <a:path w="70485">
                <a:moveTo>
                  <a:pt x="0" y="0"/>
                </a:moveTo>
                <a:lnTo>
                  <a:pt x="70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8" name="object 48"/>
          <p:cNvSpPr/>
          <p:nvPr/>
        </p:nvSpPr>
        <p:spPr>
          <a:xfrm>
            <a:off x="2391155" y="4701540"/>
            <a:ext cx="563880" cy="0"/>
          </a:xfrm>
          <a:custGeom>
            <a:avLst/>
            <a:gdLst/>
            <a:ahLst/>
            <a:cxnLst/>
            <a:rect l="l" t="t" r="r" b="b"/>
            <a:pathLst>
              <a:path w="563880">
                <a:moveTo>
                  <a:pt x="0" y="0"/>
                </a:moveTo>
                <a:lnTo>
                  <a:pt x="5638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9" name="object 49"/>
          <p:cNvSpPr/>
          <p:nvPr/>
        </p:nvSpPr>
        <p:spPr>
          <a:xfrm>
            <a:off x="2063495" y="4701540"/>
            <a:ext cx="70485" cy="0"/>
          </a:xfrm>
          <a:custGeom>
            <a:avLst/>
            <a:gdLst/>
            <a:ahLst/>
            <a:cxnLst/>
            <a:rect l="l" t="t" r="r" b="b"/>
            <a:pathLst>
              <a:path w="70485">
                <a:moveTo>
                  <a:pt x="0" y="0"/>
                </a:moveTo>
                <a:lnTo>
                  <a:pt x="70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0" name="object 50"/>
          <p:cNvSpPr/>
          <p:nvPr/>
        </p:nvSpPr>
        <p:spPr>
          <a:xfrm>
            <a:off x="1735835" y="4701540"/>
            <a:ext cx="70485" cy="0"/>
          </a:xfrm>
          <a:custGeom>
            <a:avLst/>
            <a:gdLst/>
            <a:ahLst/>
            <a:cxnLst/>
            <a:rect l="l" t="t" r="r" b="b"/>
            <a:pathLst>
              <a:path w="70485">
                <a:moveTo>
                  <a:pt x="0" y="0"/>
                </a:moveTo>
                <a:lnTo>
                  <a:pt x="701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1" name="object 51"/>
          <p:cNvSpPr/>
          <p:nvPr/>
        </p:nvSpPr>
        <p:spPr>
          <a:xfrm>
            <a:off x="1409700" y="4701540"/>
            <a:ext cx="68580" cy="0"/>
          </a:xfrm>
          <a:custGeom>
            <a:avLst/>
            <a:gdLst/>
            <a:ahLst/>
            <a:cxnLst/>
            <a:rect l="l" t="t" r="r" b="b"/>
            <a:pathLst>
              <a:path w="68580">
                <a:moveTo>
                  <a:pt x="0" y="0"/>
                </a:moveTo>
                <a:lnTo>
                  <a:pt x="685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2" name="object 52"/>
          <p:cNvSpPr/>
          <p:nvPr/>
        </p:nvSpPr>
        <p:spPr>
          <a:xfrm>
            <a:off x="870203" y="4701540"/>
            <a:ext cx="281940" cy="0"/>
          </a:xfrm>
          <a:custGeom>
            <a:avLst/>
            <a:gdLst/>
            <a:ahLst/>
            <a:cxnLst/>
            <a:rect l="l" t="t" r="r" b="b"/>
            <a:pathLst>
              <a:path w="281940">
                <a:moveTo>
                  <a:pt x="0" y="0"/>
                </a:moveTo>
                <a:lnTo>
                  <a:pt x="2819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3" name="object 53"/>
          <p:cNvSpPr/>
          <p:nvPr/>
        </p:nvSpPr>
        <p:spPr>
          <a:xfrm>
            <a:off x="11079480" y="4223003"/>
            <a:ext cx="609600" cy="0"/>
          </a:xfrm>
          <a:custGeom>
            <a:avLst/>
            <a:gdLst/>
            <a:ahLst/>
            <a:cxnLst/>
            <a:rect l="l" t="t" r="r" b="b"/>
            <a:pathLst>
              <a:path w="609600">
                <a:moveTo>
                  <a:pt x="0" y="0"/>
                </a:moveTo>
                <a:lnTo>
                  <a:pt x="60960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4" name="object 54"/>
          <p:cNvSpPr/>
          <p:nvPr/>
        </p:nvSpPr>
        <p:spPr>
          <a:xfrm>
            <a:off x="10753343" y="4223003"/>
            <a:ext cx="68580" cy="0"/>
          </a:xfrm>
          <a:custGeom>
            <a:avLst/>
            <a:gdLst/>
            <a:ahLst/>
            <a:cxnLst/>
            <a:rect l="l" t="t" r="r" b="b"/>
            <a:pathLst>
              <a:path w="68579">
                <a:moveTo>
                  <a:pt x="0" y="0"/>
                </a:moveTo>
                <a:lnTo>
                  <a:pt x="6857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5" name="object 55"/>
          <p:cNvSpPr/>
          <p:nvPr/>
        </p:nvSpPr>
        <p:spPr>
          <a:xfrm>
            <a:off x="10425683" y="4223003"/>
            <a:ext cx="70485" cy="0"/>
          </a:xfrm>
          <a:custGeom>
            <a:avLst/>
            <a:gdLst/>
            <a:ahLst/>
            <a:cxnLst/>
            <a:rect l="l" t="t" r="r" b="b"/>
            <a:pathLst>
              <a:path w="70484">
                <a:moveTo>
                  <a:pt x="0" y="0"/>
                </a:moveTo>
                <a:lnTo>
                  <a:pt x="70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6" name="object 56"/>
          <p:cNvSpPr/>
          <p:nvPr/>
        </p:nvSpPr>
        <p:spPr>
          <a:xfrm>
            <a:off x="9604247" y="4223003"/>
            <a:ext cx="563880" cy="0"/>
          </a:xfrm>
          <a:custGeom>
            <a:avLst/>
            <a:gdLst/>
            <a:ahLst/>
            <a:cxnLst/>
            <a:rect l="l" t="t" r="r" b="b"/>
            <a:pathLst>
              <a:path w="563879">
                <a:moveTo>
                  <a:pt x="0" y="0"/>
                </a:moveTo>
                <a:lnTo>
                  <a:pt x="56387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7" name="object 57"/>
          <p:cNvSpPr/>
          <p:nvPr/>
        </p:nvSpPr>
        <p:spPr>
          <a:xfrm>
            <a:off x="9276588" y="4223003"/>
            <a:ext cx="70485" cy="0"/>
          </a:xfrm>
          <a:custGeom>
            <a:avLst/>
            <a:gdLst/>
            <a:ahLst/>
            <a:cxnLst/>
            <a:rect l="l" t="t" r="r" b="b"/>
            <a:pathLst>
              <a:path w="70484">
                <a:moveTo>
                  <a:pt x="0" y="0"/>
                </a:moveTo>
                <a:lnTo>
                  <a:pt x="70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8" name="object 58"/>
          <p:cNvSpPr/>
          <p:nvPr/>
        </p:nvSpPr>
        <p:spPr>
          <a:xfrm>
            <a:off x="8948928" y="4223003"/>
            <a:ext cx="70485" cy="0"/>
          </a:xfrm>
          <a:custGeom>
            <a:avLst/>
            <a:gdLst/>
            <a:ahLst/>
            <a:cxnLst/>
            <a:rect l="l" t="t" r="r" b="b"/>
            <a:pathLst>
              <a:path w="70484">
                <a:moveTo>
                  <a:pt x="0" y="0"/>
                </a:moveTo>
                <a:lnTo>
                  <a:pt x="701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9" name="object 59"/>
          <p:cNvSpPr/>
          <p:nvPr/>
        </p:nvSpPr>
        <p:spPr>
          <a:xfrm>
            <a:off x="8622792" y="4223003"/>
            <a:ext cx="68580" cy="0"/>
          </a:xfrm>
          <a:custGeom>
            <a:avLst/>
            <a:gdLst/>
            <a:ahLst/>
            <a:cxnLst/>
            <a:rect l="l" t="t" r="r" b="b"/>
            <a:pathLst>
              <a:path w="68579">
                <a:moveTo>
                  <a:pt x="0" y="0"/>
                </a:moveTo>
                <a:lnTo>
                  <a:pt x="685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0" name="object 60"/>
          <p:cNvSpPr/>
          <p:nvPr/>
        </p:nvSpPr>
        <p:spPr>
          <a:xfrm>
            <a:off x="7473695" y="4223003"/>
            <a:ext cx="891540" cy="0"/>
          </a:xfrm>
          <a:custGeom>
            <a:avLst/>
            <a:gdLst/>
            <a:ahLst/>
            <a:cxnLst/>
            <a:rect l="l" t="t" r="r" b="b"/>
            <a:pathLst>
              <a:path w="891540">
                <a:moveTo>
                  <a:pt x="0" y="0"/>
                </a:moveTo>
                <a:lnTo>
                  <a:pt x="8915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1" name="object 61"/>
          <p:cNvSpPr/>
          <p:nvPr/>
        </p:nvSpPr>
        <p:spPr>
          <a:xfrm>
            <a:off x="7146035" y="4223003"/>
            <a:ext cx="70485" cy="0"/>
          </a:xfrm>
          <a:custGeom>
            <a:avLst/>
            <a:gdLst/>
            <a:ahLst/>
            <a:cxnLst/>
            <a:rect l="l" t="t" r="r" b="b"/>
            <a:pathLst>
              <a:path w="70484">
                <a:moveTo>
                  <a:pt x="0" y="0"/>
                </a:moveTo>
                <a:lnTo>
                  <a:pt x="70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2" name="object 62"/>
          <p:cNvSpPr/>
          <p:nvPr/>
        </p:nvSpPr>
        <p:spPr>
          <a:xfrm>
            <a:off x="6818376" y="4223003"/>
            <a:ext cx="70485" cy="0"/>
          </a:xfrm>
          <a:custGeom>
            <a:avLst/>
            <a:gdLst/>
            <a:ahLst/>
            <a:cxnLst/>
            <a:rect l="l" t="t" r="r" b="b"/>
            <a:pathLst>
              <a:path w="70484">
                <a:moveTo>
                  <a:pt x="0" y="0"/>
                </a:moveTo>
                <a:lnTo>
                  <a:pt x="701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3" name="object 63"/>
          <p:cNvSpPr/>
          <p:nvPr/>
        </p:nvSpPr>
        <p:spPr>
          <a:xfrm>
            <a:off x="5670803" y="4223003"/>
            <a:ext cx="890269" cy="0"/>
          </a:xfrm>
          <a:custGeom>
            <a:avLst/>
            <a:gdLst/>
            <a:ahLst/>
            <a:cxnLst/>
            <a:rect l="l" t="t" r="r" b="b"/>
            <a:pathLst>
              <a:path w="890270">
                <a:moveTo>
                  <a:pt x="0" y="0"/>
                </a:moveTo>
                <a:lnTo>
                  <a:pt x="8900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4" name="object 64"/>
          <p:cNvSpPr/>
          <p:nvPr/>
        </p:nvSpPr>
        <p:spPr>
          <a:xfrm>
            <a:off x="5343144" y="4223003"/>
            <a:ext cx="70485" cy="0"/>
          </a:xfrm>
          <a:custGeom>
            <a:avLst/>
            <a:gdLst/>
            <a:ahLst/>
            <a:cxnLst/>
            <a:rect l="l" t="t" r="r" b="b"/>
            <a:pathLst>
              <a:path w="70485">
                <a:moveTo>
                  <a:pt x="0" y="0"/>
                </a:moveTo>
                <a:lnTo>
                  <a:pt x="701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5" name="object 65"/>
          <p:cNvSpPr/>
          <p:nvPr/>
        </p:nvSpPr>
        <p:spPr>
          <a:xfrm>
            <a:off x="5015484" y="4223003"/>
            <a:ext cx="70485" cy="0"/>
          </a:xfrm>
          <a:custGeom>
            <a:avLst/>
            <a:gdLst/>
            <a:ahLst/>
            <a:cxnLst/>
            <a:rect l="l" t="t" r="r" b="b"/>
            <a:pathLst>
              <a:path w="70485">
                <a:moveTo>
                  <a:pt x="0" y="0"/>
                </a:moveTo>
                <a:lnTo>
                  <a:pt x="70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6" name="object 66"/>
          <p:cNvSpPr/>
          <p:nvPr/>
        </p:nvSpPr>
        <p:spPr>
          <a:xfrm>
            <a:off x="4194047" y="4223003"/>
            <a:ext cx="563880" cy="0"/>
          </a:xfrm>
          <a:custGeom>
            <a:avLst/>
            <a:gdLst/>
            <a:ahLst/>
            <a:cxnLst/>
            <a:rect l="l" t="t" r="r" b="b"/>
            <a:pathLst>
              <a:path w="563879">
                <a:moveTo>
                  <a:pt x="0" y="0"/>
                </a:moveTo>
                <a:lnTo>
                  <a:pt x="56387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7" name="object 67"/>
          <p:cNvSpPr/>
          <p:nvPr/>
        </p:nvSpPr>
        <p:spPr>
          <a:xfrm>
            <a:off x="3866388" y="4223003"/>
            <a:ext cx="70485" cy="0"/>
          </a:xfrm>
          <a:custGeom>
            <a:avLst/>
            <a:gdLst/>
            <a:ahLst/>
            <a:cxnLst/>
            <a:rect l="l" t="t" r="r" b="b"/>
            <a:pathLst>
              <a:path w="70485">
                <a:moveTo>
                  <a:pt x="0" y="0"/>
                </a:moveTo>
                <a:lnTo>
                  <a:pt x="701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8" name="object 68"/>
          <p:cNvSpPr/>
          <p:nvPr/>
        </p:nvSpPr>
        <p:spPr>
          <a:xfrm>
            <a:off x="3540252" y="4223003"/>
            <a:ext cx="68580" cy="0"/>
          </a:xfrm>
          <a:custGeom>
            <a:avLst/>
            <a:gdLst/>
            <a:ahLst/>
            <a:cxnLst/>
            <a:rect l="l" t="t" r="r" b="b"/>
            <a:pathLst>
              <a:path w="68579">
                <a:moveTo>
                  <a:pt x="0" y="0"/>
                </a:moveTo>
                <a:lnTo>
                  <a:pt x="685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9" name="object 69"/>
          <p:cNvSpPr/>
          <p:nvPr/>
        </p:nvSpPr>
        <p:spPr>
          <a:xfrm>
            <a:off x="3212592" y="4223003"/>
            <a:ext cx="70485" cy="0"/>
          </a:xfrm>
          <a:custGeom>
            <a:avLst/>
            <a:gdLst/>
            <a:ahLst/>
            <a:cxnLst/>
            <a:rect l="l" t="t" r="r" b="b"/>
            <a:pathLst>
              <a:path w="70485">
                <a:moveTo>
                  <a:pt x="0" y="0"/>
                </a:moveTo>
                <a:lnTo>
                  <a:pt x="70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0" name="object 70"/>
          <p:cNvSpPr/>
          <p:nvPr/>
        </p:nvSpPr>
        <p:spPr>
          <a:xfrm>
            <a:off x="2063495" y="4223003"/>
            <a:ext cx="891540" cy="0"/>
          </a:xfrm>
          <a:custGeom>
            <a:avLst/>
            <a:gdLst/>
            <a:ahLst/>
            <a:cxnLst/>
            <a:rect l="l" t="t" r="r" b="b"/>
            <a:pathLst>
              <a:path w="891539">
                <a:moveTo>
                  <a:pt x="0" y="0"/>
                </a:moveTo>
                <a:lnTo>
                  <a:pt x="8915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1" name="object 71"/>
          <p:cNvSpPr/>
          <p:nvPr/>
        </p:nvSpPr>
        <p:spPr>
          <a:xfrm>
            <a:off x="1735835" y="4223003"/>
            <a:ext cx="70485" cy="0"/>
          </a:xfrm>
          <a:custGeom>
            <a:avLst/>
            <a:gdLst/>
            <a:ahLst/>
            <a:cxnLst/>
            <a:rect l="l" t="t" r="r" b="b"/>
            <a:pathLst>
              <a:path w="70485">
                <a:moveTo>
                  <a:pt x="0" y="0"/>
                </a:moveTo>
                <a:lnTo>
                  <a:pt x="701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2" name="object 72"/>
          <p:cNvSpPr/>
          <p:nvPr/>
        </p:nvSpPr>
        <p:spPr>
          <a:xfrm>
            <a:off x="1409700" y="4223003"/>
            <a:ext cx="68580" cy="0"/>
          </a:xfrm>
          <a:custGeom>
            <a:avLst/>
            <a:gdLst/>
            <a:ahLst/>
            <a:cxnLst/>
            <a:rect l="l" t="t" r="r" b="b"/>
            <a:pathLst>
              <a:path w="68580">
                <a:moveTo>
                  <a:pt x="0" y="0"/>
                </a:moveTo>
                <a:lnTo>
                  <a:pt x="685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3" name="object 73"/>
          <p:cNvSpPr/>
          <p:nvPr/>
        </p:nvSpPr>
        <p:spPr>
          <a:xfrm>
            <a:off x="870203" y="4223003"/>
            <a:ext cx="281940" cy="0"/>
          </a:xfrm>
          <a:custGeom>
            <a:avLst/>
            <a:gdLst/>
            <a:ahLst/>
            <a:cxnLst/>
            <a:rect l="l" t="t" r="r" b="b"/>
            <a:pathLst>
              <a:path w="281940">
                <a:moveTo>
                  <a:pt x="0" y="0"/>
                </a:moveTo>
                <a:lnTo>
                  <a:pt x="2819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4" name="object 74"/>
          <p:cNvSpPr/>
          <p:nvPr/>
        </p:nvSpPr>
        <p:spPr>
          <a:xfrm>
            <a:off x="11079480" y="3744467"/>
            <a:ext cx="609600" cy="0"/>
          </a:xfrm>
          <a:custGeom>
            <a:avLst/>
            <a:gdLst/>
            <a:ahLst/>
            <a:cxnLst/>
            <a:rect l="l" t="t" r="r" b="b"/>
            <a:pathLst>
              <a:path w="609600">
                <a:moveTo>
                  <a:pt x="0" y="0"/>
                </a:moveTo>
                <a:lnTo>
                  <a:pt x="60960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5" name="object 75"/>
          <p:cNvSpPr/>
          <p:nvPr/>
        </p:nvSpPr>
        <p:spPr>
          <a:xfrm>
            <a:off x="10753343" y="3744467"/>
            <a:ext cx="68580" cy="0"/>
          </a:xfrm>
          <a:custGeom>
            <a:avLst/>
            <a:gdLst/>
            <a:ahLst/>
            <a:cxnLst/>
            <a:rect l="l" t="t" r="r" b="b"/>
            <a:pathLst>
              <a:path w="68579">
                <a:moveTo>
                  <a:pt x="0" y="0"/>
                </a:moveTo>
                <a:lnTo>
                  <a:pt x="6857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6" name="object 76"/>
          <p:cNvSpPr/>
          <p:nvPr/>
        </p:nvSpPr>
        <p:spPr>
          <a:xfrm>
            <a:off x="10425683" y="3744467"/>
            <a:ext cx="70485" cy="0"/>
          </a:xfrm>
          <a:custGeom>
            <a:avLst/>
            <a:gdLst/>
            <a:ahLst/>
            <a:cxnLst/>
            <a:rect l="l" t="t" r="r" b="b"/>
            <a:pathLst>
              <a:path w="70484">
                <a:moveTo>
                  <a:pt x="0" y="0"/>
                </a:moveTo>
                <a:lnTo>
                  <a:pt x="70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7" name="object 77"/>
          <p:cNvSpPr/>
          <p:nvPr/>
        </p:nvSpPr>
        <p:spPr>
          <a:xfrm>
            <a:off x="9276588" y="3744467"/>
            <a:ext cx="891540" cy="0"/>
          </a:xfrm>
          <a:custGeom>
            <a:avLst/>
            <a:gdLst/>
            <a:ahLst/>
            <a:cxnLst/>
            <a:rect l="l" t="t" r="r" b="b"/>
            <a:pathLst>
              <a:path w="891540">
                <a:moveTo>
                  <a:pt x="0" y="0"/>
                </a:moveTo>
                <a:lnTo>
                  <a:pt x="8915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8" name="object 78"/>
          <p:cNvSpPr/>
          <p:nvPr/>
        </p:nvSpPr>
        <p:spPr>
          <a:xfrm>
            <a:off x="8948928" y="3744467"/>
            <a:ext cx="70485" cy="0"/>
          </a:xfrm>
          <a:custGeom>
            <a:avLst/>
            <a:gdLst/>
            <a:ahLst/>
            <a:cxnLst/>
            <a:rect l="l" t="t" r="r" b="b"/>
            <a:pathLst>
              <a:path w="70484">
                <a:moveTo>
                  <a:pt x="0" y="0"/>
                </a:moveTo>
                <a:lnTo>
                  <a:pt x="701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9" name="object 79"/>
          <p:cNvSpPr/>
          <p:nvPr/>
        </p:nvSpPr>
        <p:spPr>
          <a:xfrm>
            <a:off x="8622792" y="3744467"/>
            <a:ext cx="68580" cy="0"/>
          </a:xfrm>
          <a:custGeom>
            <a:avLst/>
            <a:gdLst/>
            <a:ahLst/>
            <a:cxnLst/>
            <a:rect l="l" t="t" r="r" b="b"/>
            <a:pathLst>
              <a:path w="68579">
                <a:moveTo>
                  <a:pt x="0" y="0"/>
                </a:moveTo>
                <a:lnTo>
                  <a:pt x="685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0" name="object 80"/>
          <p:cNvSpPr/>
          <p:nvPr/>
        </p:nvSpPr>
        <p:spPr>
          <a:xfrm>
            <a:off x="7473695" y="3744467"/>
            <a:ext cx="891540" cy="0"/>
          </a:xfrm>
          <a:custGeom>
            <a:avLst/>
            <a:gdLst/>
            <a:ahLst/>
            <a:cxnLst/>
            <a:rect l="l" t="t" r="r" b="b"/>
            <a:pathLst>
              <a:path w="891540">
                <a:moveTo>
                  <a:pt x="0" y="0"/>
                </a:moveTo>
                <a:lnTo>
                  <a:pt x="8915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1" name="object 81"/>
          <p:cNvSpPr/>
          <p:nvPr/>
        </p:nvSpPr>
        <p:spPr>
          <a:xfrm>
            <a:off x="7146035" y="3744467"/>
            <a:ext cx="70485" cy="0"/>
          </a:xfrm>
          <a:custGeom>
            <a:avLst/>
            <a:gdLst/>
            <a:ahLst/>
            <a:cxnLst/>
            <a:rect l="l" t="t" r="r" b="b"/>
            <a:pathLst>
              <a:path w="70484">
                <a:moveTo>
                  <a:pt x="0" y="0"/>
                </a:moveTo>
                <a:lnTo>
                  <a:pt x="70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2" name="object 82"/>
          <p:cNvSpPr/>
          <p:nvPr/>
        </p:nvSpPr>
        <p:spPr>
          <a:xfrm>
            <a:off x="6818376" y="3744467"/>
            <a:ext cx="70485" cy="0"/>
          </a:xfrm>
          <a:custGeom>
            <a:avLst/>
            <a:gdLst/>
            <a:ahLst/>
            <a:cxnLst/>
            <a:rect l="l" t="t" r="r" b="b"/>
            <a:pathLst>
              <a:path w="70484">
                <a:moveTo>
                  <a:pt x="0" y="0"/>
                </a:moveTo>
                <a:lnTo>
                  <a:pt x="701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3" name="object 83"/>
          <p:cNvSpPr/>
          <p:nvPr/>
        </p:nvSpPr>
        <p:spPr>
          <a:xfrm>
            <a:off x="5670803" y="3744467"/>
            <a:ext cx="890269" cy="0"/>
          </a:xfrm>
          <a:custGeom>
            <a:avLst/>
            <a:gdLst/>
            <a:ahLst/>
            <a:cxnLst/>
            <a:rect l="l" t="t" r="r" b="b"/>
            <a:pathLst>
              <a:path w="890270">
                <a:moveTo>
                  <a:pt x="0" y="0"/>
                </a:moveTo>
                <a:lnTo>
                  <a:pt x="8900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4" name="object 84"/>
          <p:cNvSpPr/>
          <p:nvPr/>
        </p:nvSpPr>
        <p:spPr>
          <a:xfrm>
            <a:off x="5343144" y="3744467"/>
            <a:ext cx="70485" cy="0"/>
          </a:xfrm>
          <a:custGeom>
            <a:avLst/>
            <a:gdLst/>
            <a:ahLst/>
            <a:cxnLst/>
            <a:rect l="l" t="t" r="r" b="b"/>
            <a:pathLst>
              <a:path w="70485">
                <a:moveTo>
                  <a:pt x="0" y="0"/>
                </a:moveTo>
                <a:lnTo>
                  <a:pt x="701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5" name="object 85"/>
          <p:cNvSpPr/>
          <p:nvPr/>
        </p:nvSpPr>
        <p:spPr>
          <a:xfrm>
            <a:off x="5015484" y="3744467"/>
            <a:ext cx="70485" cy="0"/>
          </a:xfrm>
          <a:custGeom>
            <a:avLst/>
            <a:gdLst/>
            <a:ahLst/>
            <a:cxnLst/>
            <a:rect l="l" t="t" r="r" b="b"/>
            <a:pathLst>
              <a:path w="70485">
                <a:moveTo>
                  <a:pt x="0" y="0"/>
                </a:moveTo>
                <a:lnTo>
                  <a:pt x="70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6" name="object 86"/>
          <p:cNvSpPr/>
          <p:nvPr/>
        </p:nvSpPr>
        <p:spPr>
          <a:xfrm>
            <a:off x="3866388" y="3744467"/>
            <a:ext cx="891540" cy="0"/>
          </a:xfrm>
          <a:custGeom>
            <a:avLst/>
            <a:gdLst/>
            <a:ahLst/>
            <a:cxnLst/>
            <a:rect l="l" t="t" r="r" b="b"/>
            <a:pathLst>
              <a:path w="891539">
                <a:moveTo>
                  <a:pt x="0" y="0"/>
                </a:moveTo>
                <a:lnTo>
                  <a:pt x="8915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7" name="object 87"/>
          <p:cNvSpPr/>
          <p:nvPr/>
        </p:nvSpPr>
        <p:spPr>
          <a:xfrm>
            <a:off x="3540252" y="3744467"/>
            <a:ext cx="68580" cy="0"/>
          </a:xfrm>
          <a:custGeom>
            <a:avLst/>
            <a:gdLst/>
            <a:ahLst/>
            <a:cxnLst/>
            <a:rect l="l" t="t" r="r" b="b"/>
            <a:pathLst>
              <a:path w="68579">
                <a:moveTo>
                  <a:pt x="0" y="0"/>
                </a:moveTo>
                <a:lnTo>
                  <a:pt x="685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8" name="object 88"/>
          <p:cNvSpPr/>
          <p:nvPr/>
        </p:nvSpPr>
        <p:spPr>
          <a:xfrm>
            <a:off x="3212592" y="3744467"/>
            <a:ext cx="70485" cy="0"/>
          </a:xfrm>
          <a:custGeom>
            <a:avLst/>
            <a:gdLst/>
            <a:ahLst/>
            <a:cxnLst/>
            <a:rect l="l" t="t" r="r" b="b"/>
            <a:pathLst>
              <a:path w="70485">
                <a:moveTo>
                  <a:pt x="0" y="0"/>
                </a:moveTo>
                <a:lnTo>
                  <a:pt x="70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9" name="object 89"/>
          <p:cNvSpPr/>
          <p:nvPr/>
        </p:nvSpPr>
        <p:spPr>
          <a:xfrm>
            <a:off x="2063495" y="3744467"/>
            <a:ext cx="891540" cy="0"/>
          </a:xfrm>
          <a:custGeom>
            <a:avLst/>
            <a:gdLst/>
            <a:ahLst/>
            <a:cxnLst/>
            <a:rect l="l" t="t" r="r" b="b"/>
            <a:pathLst>
              <a:path w="891539">
                <a:moveTo>
                  <a:pt x="0" y="0"/>
                </a:moveTo>
                <a:lnTo>
                  <a:pt x="8915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0" name="object 90"/>
          <p:cNvSpPr/>
          <p:nvPr/>
        </p:nvSpPr>
        <p:spPr>
          <a:xfrm>
            <a:off x="1735835" y="3744467"/>
            <a:ext cx="70485" cy="0"/>
          </a:xfrm>
          <a:custGeom>
            <a:avLst/>
            <a:gdLst/>
            <a:ahLst/>
            <a:cxnLst/>
            <a:rect l="l" t="t" r="r" b="b"/>
            <a:pathLst>
              <a:path w="70485">
                <a:moveTo>
                  <a:pt x="0" y="0"/>
                </a:moveTo>
                <a:lnTo>
                  <a:pt x="701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1" name="object 91"/>
          <p:cNvSpPr/>
          <p:nvPr/>
        </p:nvSpPr>
        <p:spPr>
          <a:xfrm>
            <a:off x="1409700" y="3744467"/>
            <a:ext cx="68580" cy="0"/>
          </a:xfrm>
          <a:custGeom>
            <a:avLst/>
            <a:gdLst/>
            <a:ahLst/>
            <a:cxnLst/>
            <a:rect l="l" t="t" r="r" b="b"/>
            <a:pathLst>
              <a:path w="68580">
                <a:moveTo>
                  <a:pt x="0" y="0"/>
                </a:moveTo>
                <a:lnTo>
                  <a:pt x="685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2" name="object 92"/>
          <p:cNvSpPr/>
          <p:nvPr/>
        </p:nvSpPr>
        <p:spPr>
          <a:xfrm>
            <a:off x="870203" y="3744467"/>
            <a:ext cx="281940" cy="0"/>
          </a:xfrm>
          <a:custGeom>
            <a:avLst/>
            <a:gdLst/>
            <a:ahLst/>
            <a:cxnLst/>
            <a:rect l="l" t="t" r="r" b="b"/>
            <a:pathLst>
              <a:path w="281940">
                <a:moveTo>
                  <a:pt x="0" y="0"/>
                </a:moveTo>
                <a:lnTo>
                  <a:pt x="2819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3" name="object 93"/>
          <p:cNvSpPr/>
          <p:nvPr/>
        </p:nvSpPr>
        <p:spPr>
          <a:xfrm>
            <a:off x="11079480" y="3265932"/>
            <a:ext cx="609600" cy="0"/>
          </a:xfrm>
          <a:custGeom>
            <a:avLst/>
            <a:gdLst/>
            <a:ahLst/>
            <a:cxnLst/>
            <a:rect l="l" t="t" r="r" b="b"/>
            <a:pathLst>
              <a:path w="609600">
                <a:moveTo>
                  <a:pt x="0" y="0"/>
                </a:moveTo>
                <a:lnTo>
                  <a:pt x="60960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4" name="object 94"/>
          <p:cNvSpPr/>
          <p:nvPr/>
        </p:nvSpPr>
        <p:spPr>
          <a:xfrm>
            <a:off x="10753343" y="3265932"/>
            <a:ext cx="68580" cy="0"/>
          </a:xfrm>
          <a:custGeom>
            <a:avLst/>
            <a:gdLst/>
            <a:ahLst/>
            <a:cxnLst/>
            <a:rect l="l" t="t" r="r" b="b"/>
            <a:pathLst>
              <a:path w="68579">
                <a:moveTo>
                  <a:pt x="0" y="0"/>
                </a:moveTo>
                <a:lnTo>
                  <a:pt x="6857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5" name="object 95"/>
          <p:cNvSpPr/>
          <p:nvPr/>
        </p:nvSpPr>
        <p:spPr>
          <a:xfrm>
            <a:off x="10425683" y="3265932"/>
            <a:ext cx="70485" cy="0"/>
          </a:xfrm>
          <a:custGeom>
            <a:avLst/>
            <a:gdLst/>
            <a:ahLst/>
            <a:cxnLst/>
            <a:rect l="l" t="t" r="r" b="b"/>
            <a:pathLst>
              <a:path w="70484">
                <a:moveTo>
                  <a:pt x="0" y="0"/>
                </a:moveTo>
                <a:lnTo>
                  <a:pt x="70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6" name="object 96"/>
          <p:cNvSpPr/>
          <p:nvPr/>
        </p:nvSpPr>
        <p:spPr>
          <a:xfrm>
            <a:off x="9276588" y="3265932"/>
            <a:ext cx="891540" cy="0"/>
          </a:xfrm>
          <a:custGeom>
            <a:avLst/>
            <a:gdLst/>
            <a:ahLst/>
            <a:cxnLst/>
            <a:rect l="l" t="t" r="r" b="b"/>
            <a:pathLst>
              <a:path w="891540">
                <a:moveTo>
                  <a:pt x="0" y="0"/>
                </a:moveTo>
                <a:lnTo>
                  <a:pt x="8915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7" name="object 97"/>
          <p:cNvSpPr/>
          <p:nvPr/>
        </p:nvSpPr>
        <p:spPr>
          <a:xfrm>
            <a:off x="8948928" y="3265932"/>
            <a:ext cx="70485" cy="0"/>
          </a:xfrm>
          <a:custGeom>
            <a:avLst/>
            <a:gdLst/>
            <a:ahLst/>
            <a:cxnLst/>
            <a:rect l="l" t="t" r="r" b="b"/>
            <a:pathLst>
              <a:path w="70484">
                <a:moveTo>
                  <a:pt x="0" y="0"/>
                </a:moveTo>
                <a:lnTo>
                  <a:pt x="701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8" name="object 98"/>
          <p:cNvSpPr/>
          <p:nvPr/>
        </p:nvSpPr>
        <p:spPr>
          <a:xfrm>
            <a:off x="8622792" y="3265932"/>
            <a:ext cx="68580" cy="0"/>
          </a:xfrm>
          <a:custGeom>
            <a:avLst/>
            <a:gdLst/>
            <a:ahLst/>
            <a:cxnLst/>
            <a:rect l="l" t="t" r="r" b="b"/>
            <a:pathLst>
              <a:path w="68579">
                <a:moveTo>
                  <a:pt x="0" y="0"/>
                </a:moveTo>
                <a:lnTo>
                  <a:pt x="685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9" name="object 99"/>
          <p:cNvSpPr/>
          <p:nvPr/>
        </p:nvSpPr>
        <p:spPr>
          <a:xfrm>
            <a:off x="7473695" y="3265932"/>
            <a:ext cx="891540" cy="0"/>
          </a:xfrm>
          <a:custGeom>
            <a:avLst/>
            <a:gdLst/>
            <a:ahLst/>
            <a:cxnLst/>
            <a:rect l="l" t="t" r="r" b="b"/>
            <a:pathLst>
              <a:path w="891540">
                <a:moveTo>
                  <a:pt x="0" y="0"/>
                </a:moveTo>
                <a:lnTo>
                  <a:pt x="8915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0" name="object 100"/>
          <p:cNvSpPr/>
          <p:nvPr/>
        </p:nvSpPr>
        <p:spPr>
          <a:xfrm>
            <a:off x="7146035" y="3265932"/>
            <a:ext cx="70485" cy="0"/>
          </a:xfrm>
          <a:custGeom>
            <a:avLst/>
            <a:gdLst/>
            <a:ahLst/>
            <a:cxnLst/>
            <a:rect l="l" t="t" r="r" b="b"/>
            <a:pathLst>
              <a:path w="70484">
                <a:moveTo>
                  <a:pt x="0" y="0"/>
                </a:moveTo>
                <a:lnTo>
                  <a:pt x="70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1" name="object 101"/>
          <p:cNvSpPr/>
          <p:nvPr/>
        </p:nvSpPr>
        <p:spPr>
          <a:xfrm>
            <a:off x="6818376" y="3265932"/>
            <a:ext cx="70485" cy="0"/>
          </a:xfrm>
          <a:custGeom>
            <a:avLst/>
            <a:gdLst/>
            <a:ahLst/>
            <a:cxnLst/>
            <a:rect l="l" t="t" r="r" b="b"/>
            <a:pathLst>
              <a:path w="70484">
                <a:moveTo>
                  <a:pt x="0" y="0"/>
                </a:moveTo>
                <a:lnTo>
                  <a:pt x="701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2" name="object 102"/>
          <p:cNvSpPr/>
          <p:nvPr/>
        </p:nvSpPr>
        <p:spPr>
          <a:xfrm>
            <a:off x="5670803" y="3265932"/>
            <a:ext cx="890269" cy="0"/>
          </a:xfrm>
          <a:custGeom>
            <a:avLst/>
            <a:gdLst/>
            <a:ahLst/>
            <a:cxnLst/>
            <a:rect l="l" t="t" r="r" b="b"/>
            <a:pathLst>
              <a:path w="890270">
                <a:moveTo>
                  <a:pt x="0" y="0"/>
                </a:moveTo>
                <a:lnTo>
                  <a:pt x="8900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3" name="object 103"/>
          <p:cNvSpPr/>
          <p:nvPr/>
        </p:nvSpPr>
        <p:spPr>
          <a:xfrm>
            <a:off x="5343144" y="3265932"/>
            <a:ext cx="70485" cy="0"/>
          </a:xfrm>
          <a:custGeom>
            <a:avLst/>
            <a:gdLst/>
            <a:ahLst/>
            <a:cxnLst/>
            <a:rect l="l" t="t" r="r" b="b"/>
            <a:pathLst>
              <a:path w="70485">
                <a:moveTo>
                  <a:pt x="0" y="0"/>
                </a:moveTo>
                <a:lnTo>
                  <a:pt x="701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4" name="object 104"/>
          <p:cNvSpPr/>
          <p:nvPr/>
        </p:nvSpPr>
        <p:spPr>
          <a:xfrm>
            <a:off x="5015484" y="3265932"/>
            <a:ext cx="70485" cy="0"/>
          </a:xfrm>
          <a:custGeom>
            <a:avLst/>
            <a:gdLst/>
            <a:ahLst/>
            <a:cxnLst/>
            <a:rect l="l" t="t" r="r" b="b"/>
            <a:pathLst>
              <a:path w="70485">
                <a:moveTo>
                  <a:pt x="0" y="0"/>
                </a:moveTo>
                <a:lnTo>
                  <a:pt x="70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5" name="object 105"/>
          <p:cNvSpPr/>
          <p:nvPr/>
        </p:nvSpPr>
        <p:spPr>
          <a:xfrm>
            <a:off x="3866388" y="3265932"/>
            <a:ext cx="891540" cy="0"/>
          </a:xfrm>
          <a:custGeom>
            <a:avLst/>
            <a:gdLst/>
            <a:ahLst/>
            <a:cxnLst/>
            <a:rect l="l" t="t" r="r" b="b"/>
            <a:pathLst>
              <a:path w="891539">
                <a:moveTo>
                  <a:pt x="0" y="0"/>
                </a:moveTo>
                <a:lnTo>
                  <a:pt x="8915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6" name="object 106"/>
          <p:cNvSpPr/>
          <p:nvPr/>
        </p:nvSpPr>
        <p:spPr>
          <a:xfrm>
            <a:off x="3540252" y="3265932"/>
            <a:ext cx="68580" cy="0"/>
          </a:xfrm>
          <a:custGeom>
            <a:avLst/>
            <a:gdLst/>
            <a:ahLst/>
            <a:cxnLst/>
            <a:rect l="l" t="t" r="r" b="b"/>
            <a:pathLst>
              <a:path w="68579">
                <a:moveTo>
                  <a:pt x="0" y="0"/>
                </a:moveTo>
                <a:lnTo>
                  <a:pt x="685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7" name="object 107"/>
          <p:cNvSpPr/>
          <p:nvPr/>
        </p:nvSpPr>
        <p:spPr>
          <a:xfrm>
            <a:off x="3212592" y="3265932"/>
            <a:ext cx="70485" cy="0"/>
          </a:xfrm>
          <a:custGeom>
            <a:avLst/>
            <a:gdLst/>
            <a:ahLst/>
            <a:cxnLst/>
            <a:rect l="l" t="t" r="r" b="b"/>
            <a:pathLst>
              <a:path w="70485">
                <a:moveTo>
                  <a:pt x="0" y="0"/>
                </a:moveTo>
                <a:lnTo>
                  <a:pt x="70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8" name="object 108"/>
          <p:cNvSpPr/>
          <p:nvPr/>
        </p:nvSpPr>
        <p:spPr>
          <a:xfrm>
            <a:off x="2063495" y="3265932"/>
            <a:ext cx="891540" cy="0"/>
          </a:xfrm>
          <a:custGeom>
            <a:avLst/>
            <a:gdLst/>
            <a:ahLst/>
            <a:cxnLst/>
            <a:rect l="l" t="t" r="r" b="b"/>
            <a:pathLst>
              <a:path w="891539">
                <a:moveTo>
                  <a:pt x="0" y="0"/>
                </a:moveTo>
                <a:lnTo>
                  <a:pt x="8915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9" name="object 109"/>
          <p:cNvSpPr/>
          <p:nvPr/>
        </p:nvSpPr>
        <p:spPr>
          <a:xfrm>
            <a:off x="1735835" y="3265932"/>
            <a:ext cx="70485" cy="0"/>
          </a:xfrm>
          <a:custGeom>
            <a:avLst/>
            <a:gdLst/>
            <a:ahLst/>
            <a:cxnLst/>
            <a:rect l="l" t="t" r="r" b="b"/>
            <a:pathLst>
              <a:path w="70485">
                <a:moveTo>
                  <a:pt x="0" y="0"/>
                </a:moveTo>
                <a:lnTo>
                  <a:pt x="701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0" name="object 110"/>
          <p:cNvSpPr/>
          <p:nvPr/>
        </p:nvSpPr>
        <p:spPr>
          <a:xfrm>
            <a:off x="1409700" y="3265932"/>
            <a:ext cx="68580" cy="0"/>
          </a:xfrm>
          <a:custGeom>
            <a:avLst/>
            <a:gdLst/>
            <a:ahLst/>
            <a:cxnLst/>
            <a:rect l="l" t="t" r="r" b="b"/>
            <a:pathLst>
              <a:path w="68580">
                <a:moveTo>
                  <a:pt x="0" y="0"/>
                </a:moveTo>
                <a:lnTo>
                  <a:pt x="685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1" name="object 111"/>
          <p:cNvSpPr/>
          <p:nvPr/>
        </p:nvSpPr>
        <p:spPr>
          <a:xfrm>
            <a:off x="870203" y="3265932"/>
            <a:ext cx="281940" cy="0"/>
          </a:xfrm>
          <a:custGeom>
            <a:avLst/>
            <a:gdLst/>
            <a:ahLst/>
            <a:cxnLst/>
            <a:rect l="l" t="t" r="r" b="b"/>
            <a:pathLst>
              <a:path w="281940">
                <a:moveTo>
                  <a:pt x="0" y="0"/>
                </a:moveTo>
                <a:lnTo>
                  <a:pt x="2819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2" name="object 112"/>
          <p:cNvSpPr/>
          <p:nvPr/>
        </p:nvSpPr>
        <p:spPr>
          <a:xfrm>
            <a:off x="10753343" y="2787395"/>
            <a:ext cx="935990" cy="0"/>
          </a:xfrm>
          <a:custGeom>
            <a:avLst/>
            <a:gdLst/>
            <a:ahLst/>
            <a:cxnLst/>
            <a:rect l="l" t="t" r="r" b="b"/>
            <a:pathLst>
              <a:path w="935990">
                <a:moveTo>
                  <a:pt x="0" y="0"/>
                </a:moveTo>
                <a:lnTo>
                  <a:pt x="93573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3" name="object 113"/>
          <p:cNvSpPr/>
          <p:nvPr/>
        </p:nvSpPr>
        <p:spPr>
          <a:xfrm>
            <a:off x="10425683" y="2787395"/>
            <a:ext cx="70485" cy="0"/>
          </a:xfrm>
          <a:custGeom>
            <a:avLst/>
            <a:gdLst/>
            <a:ahLst/>
            <a:cxnLst/>
            <a:rect l="l" t="t" r="r" b="b"/>
            <a:pathLst>
              <a:path w="70484">
                <a:moveTo>
                  <a:pt x="0" y="0"/>
                </a:moveTo>
                <a:lnTo>
                  <a:pt x="70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4" name="object 114"/>
          <p:cNvSpPr/>
          <p:nvPr/>
        </p:nvSpPr>
        <p:spPr>
          <a:xfrm>
            <a:off x="8948928" y="2787395"/>
            <a:ext cx="1219200" cy="0"/>
          </a:xfrm>
          <a:custGeom>
            <a:avLst/>
            <a:gdLst/>
            <a:ahLst/>
            <a:cxnLst/>
            <a:rect l="l" t="t" r="r" b="b"/>
            <a:pathLst>
              <a:path w="1219200">
                <a:moveTo>
                  <a:pt x="0" y="0"/>
                </a:moveTo>
                <a:lnTo>
                  <a:pt x="121920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5" name="object 115"/>
          <p:cNvSpPr/>
          <p:nvPr/>
        </p:nvSpPr>
        <p:spPr>
          <a:xfrm>
            <a:off x="8622792" y="2787395"/>
            <a:ext cx="68580" cy="0"/>
          </a:xfrm>
          <a:custGeom>
            <a:avLst/>
            <a:gdLst/>
            <a:ahLst/>
            <a:cxnLst/>
            <a:rect l="l" t="t" r="r" b="b"/>
            <a:pathLst>
              <a:path w="68579">
                <a:moveTo>
                  <a:pt x="0" y="0"/>
                </a:moveTo>
                <a:lnTo>
                  <a:pt x="685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6" name="object 116"/>
          <p:cNvSpPr/>
          <p:nvPr/>
        </p:nvSpPr>
        <p:spPr>
          <a:xfrm>
            <a:off x="7473695" y="2787395"/>
            <a:ext cx="891540" cy="0"/>
          </a:xfrm>
          <a:custGeom>
            <a:avLst/>
            <a:gdLst/>
            <a:ahLst/>
            <a:cxnLst/>
            <a:rect l="l" t="t" r="r" b="b"/>
            <a:pathLst>
              <a:path w="891540">
                <a:moveTo>
                  <a:pt x="0" y="0"/>
                </a:moveTo>
                <a:lnTo>
                  <a:pt x="8915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7" name="object 117"/>
          <p:cNvSpPr/>
          <p:nvPr/>
        </p:nvSpPr>
        <p:spPr>
          <a:xfrm>
            <a:off x="7146035" y="2787395"/>
            <a:ext cx="70485" cy="0"/>
          </a:xfrm>
          <a:custGeom>
            <a:avLst/>
            <a:gdLst/>
            <a:ahLst/>
            <a:cxnLst/>
            <a:rect l="l" t="t" r="r" b="b"/>
            <a:pathLst>
              <a:path w="70484">
                <a:moveTo>
                  <a:pt x="0" y="0"/>
                </a:moveTo>
                <a:lnTo>
                  <a:pt x="70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8" name="object 118"/>
          <p:cNvSpPr/>
          <p:nvPr/>
        </p:nvSpPr>
        <p:spPr>
          <a:xfrm>
            <a:off x="6818376" y="2787395"/>
            <a:ext cx="70485" cy="0"/>
          </a:xfrm>
          <a:custGeom>
            <a:avLst/>
            <a:gdLst/>
            <a:ahLst/>
            <a:cxnLst/>
            <a:rect l="l" t="t" r="r" b="b"/>
            <a:pathLst>
              <a:path w="70484">
                <a:moveTo>
                  <a:pt x="0" y="0"/>
                </a:moveTo>
                <a:lnTo>
                  <a:pt x="701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9" name="object 119"/>
          <p:cNvSpPr/>
          <p:nvPr/>
        </p:nvSpPr>
        <p:spPr>
          <a:xfrm>
            <a:off x="5670803" y="2787395"/>
            <a:ext cx="890269" cy="0"/>
          </a:xfrm>
          <a:custGeom>
            <a:avLst/>
            <a:gdLst/>
            <a:ahLst/>
            <a:cxnLst/>
            <a:rect l="l" t="t" r="r" b="b"/>
            <a:pathLst>
              <a:path w="890270">
                <a:moveTo>
                  <a:pt x="0" y="0"/>
                </a:moveTo>
                <a:lnTo>
                  <a:pt x="8900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0" name="object 120"/>
          <p:cNvSpPr/>
          <p:nvPr/>
        </p:nvSpPr>
        <p:spPr>
          <a:xfrm>
            <a:off x="5343144" y="2787395"/>
            <a:ext cx="70485" cy="0"/>
          </a:xfrm>
          <a:custGeom>
            <a:avLst/>
            <a:gdLst/>
            <a:ahLst/>
            <a:cxnLst/>
            <a:rect l="l" t="t" r="r" b="b"/>
            <a:pathLst>
              <a:path w="70485">
                <a:moveTo>
                  <a:pt x="0" y="0"/>
                </a:moveTo>
                <a:lnTo>
                  <a:pt x="701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1" name="object 121"/>
          <p:cNvSpPr/>
          <p:nvPr/>
        </p:nvSpPr>
        <p:spPr>
          <a:xfrm>
            <a:off x="5015484" y="2787395"/>
            <a:ext cx="70485" cy="0"/>
          </a:xfrm>
          <a:custGeom>
            <a:avLst/>
            <a:gdLst/>
            <a:ahLst/>
            <a:cxnLst/>
            <a:rect l="l" t="t" r="r" b="b"/>
            <a:pathLst>
              <a:path w="70485">
                <a:moveTo>
                  <a:pt x="0" y="0"/>
                </a:moveTo>
                <a:lnTo>
                  <a:pt x="70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2" name="object 122"/>
          <p:cNvSpPr/>
          <p:nvPr/>
        </p:nvSpPr>
        <p:spPr>
          <a:xfrm>
            <a:off x="3212592" y="2787395"/>
            <a:ext cx="1545590" cy="0"/>
          </a:xfrm>
          <a:custGeom>
            <a:avLst/>
            <a:gdLst/>
            <a:ahLst/>
            <a:cxnLst/>
            <a:rect l="l" t="t" r="r" b="b"/>
            <a:pathLst>
              <a:path w="1545589">
                <a:moveTo>
                  <a:pt x="0" y="0"/>
                </a:moveTo>
                <a:lnTo>
                  <a:pt x="154533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3" name="object 123"/>
          <p:cNvSpPr/>
          <p:nvPr/>
        </p:nvSpPr>
        <p:spPr>
          <a:xfrm>
            <a:off x="2063495" y="2787395"/>
            <a:ext cx="891540" cy="0"/>
          </a:xfrm>
          <a:custGeom>
            <a:avLst/>
            <a:gdLst/>
            <a:ahLst/>
            <a:cxnLst/>
            <a:rect l="l" t="t" r="r" b="b"/>
            <a:pathLst>
              <a:path w="891539">
                <a:moveTo>
                  <a:pt x="0" y="0"/>
                </a:moveTo>
                <a:lnTo>
                  <a:pt x="8915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4" name="object 124"/>
          <p:cNvSpPr/>
          <p:nvPr/>
        </p:nvSpPr>
        <p:spPr>
          <a:xfrm>
            <a:off x="1735835" y="2787395"/>
            <a:ext cx="70485" cy="0"/>
          </a:xfrm>
          <a:custGeom>
            <a:avLst/>
            <a:gdLst/>
            <a:ahLst/>
            <a:cxnLst/>
            <a:rect l="l" t="t" r="r" b="b"/>
            <a:pathLst>
              <a:path w="70485">
                <a:moveTo>
                  <a:pt x="0" y="0"/>
                </a:moveTo>
                <a:lnTo>
                  <a:pt x="701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5" name="object 125"/>
          <p:cNvSpPr/>
          <p:nvPr/>
        </p:nvSpPr>
        <p:spPr>
          <a:xfrm>
            <a:off x="1409700" y="2787395"/>
            <a:ext cx="68580" cy="0"/>
          </a:xfrm>
          <a:custGeom>
            <a:avLst/>
            <a:gdLst/>
            <a:ahLst/>
            <a:cxnLst/>
            <a:rect l="l" t="t" r="r" b="b"/>
            <a:pathLst>
              <a:path w="68580">
                <a:moveTo>
                  <a:pt x="0" y="0"/>
                </a:moveTo>
                <a:lnTo>
                  <a:pt x="685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6" name="object 126"/>
          <p:cNvSpPr/>
          <p:nvPr/>
        </p:nvSpPr>
        <p:spPr>
          <a:xfrm>
            <a:off x="870203" y="2787395"/>
            <a:ext cx="281940" cy="0"/>
          </a:xfrm>
          <a:custGeom>
            <a:avLst/>
            <a:gdLst/>
            <a:ahLst/>
            <a:cxnLst/>
            <a:rect l="l" t="t" r="r" b="b"/>
            <a:pathLst>
              <a:path w="281940">
                <a:moveTo>
                  <a:pt x="0" y="0"/>
                </a:moveTo>
                <a:lnTo>
                  <a:pt x="2819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7" name="object 127"/>
          <p:cNvSpPr/>
          <p:nvPr/>
        </p:nvSpPr>
        <p:spPr>
          <a:xfrm>
            <a:off x="10753343" y="2308860"/>
            <a:ext cx="935990" cy="0"/>
          </a:xfrm>
          <a:custGeom>
            <a:avLst/>
            <a:gdLst/>
            <a:ahLst/>
            <a:cxnLst/>
            <a:rect l="l" t="t" r="r" b="b"/>
            <a:pathLst>
              <a:path w="935990">
                <a:moveTo>
                  <a:pt x="0" y="0"/>
                </a:moveTo>
                <a:lnTo>
                  <a:pt x="93573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8" name="object 128"/>
          <p:cNvSpPr/>
          <p:nvPr/>
        </p:nvSpPr>
        <p:spPr>
          <a:xfrm>
            <a:off x="10425683" y="2308860"/>
            <a:ext cx="70485" cy="0"/>
          </a:xfrm>
          <a:custGeom>
            <a:avLst/>
            <a:gdLst/>
            <a:ahLst/>
            <a:cxnLst/>
            <a:rect l="l" t="t" r="r" b="b"/>
            <a:pathLst>
              <a:path w="70484">
                <a:moveTo>
                  <a:pt x="0" y="0"/>
                </a:moveTo>
                <a:lnTo>
                  <a:pt x="70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9" name="object 129"/>
          <p:cNvSpPr/>
          <p:nvPr/>
        </p:nvSpPr>
        <p:spPr>
          <a:xfrm>
            <a:off x="6818376" y="2308860"/>
            <a:ext cx="3350260" cy="0"/>
          </a:xfrm>
          <a:custGeom>
            <a:avLst/>
            <a:gdLst/>
            <a:ahLst/>
            <a:cxnLst/>
            <a:rect l="l" t="t" r="r" b="b"/>
            <a:pathLst>
              <a:path w="3350259">
                <a:moveTo>
                  <a:pt x="0" y="0"/>
                </a:moveTo>
                <a:lnTo>
                  <a:pt x="334975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0" name="object 130"/>
          <p:cNvSpPr/>
          <p:nvPr/>
        </p:nvSpPr>
        <p:spPr>
          <a:xfrm>
            <a:off x="5015484" y="2308860"/>
            <a:ext cx="1545590" cy="0"/>
          </a:xfrm>
          <a:custGeom>
            <a:avLst/>
            <a:gdLst/>
            <a:ahLst/>
            <a:cxnLst/>
            <a:rect l="l" t="t" r="r" b="b"/>
            <a:pathLst>
              <a:path w="1545590">
                <a:moveTo>
                  <a:pt x="0" y="0"/>
                </a:moveTo>
                <a:lnTo>
                  <a:pt x="154533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1" name="object 131"/>
          <p:cNvSpPr/>
          <p:nvPr/>
        </p:nvSpPr>
        <p:spPr>
          <a:xfrm>
            <a:off x="2063495" y="2308860"/>
            <a:ext cx="2694940" cy="0"/>
          </a:xfrm>
          <a:custGeom>
            <a:avLst/>
            <a:gdLst/>
            <a:ahLst/>
            <a:cxnLst/>
            <a:rect l="l" t="t" r="r" b="b"/>
            <a:pathLst>
              <a:path w="2694940">
                <a:moveTo>
                  <a:pt x="0" y="0"/>
                </a:moveTo>
                <a:lnTo>
                  <a:pt x="269443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2" name="object 132"/>
          <p:cNvSpPr/>
          <p:nvPr/>
        </p:nvSpPr>
        <p:spPr>
          <a:xfrm>
            <a:off x="1735835" y="2308860"/>
            <a:ext cx="70485" cy="0"/>
          </a:xfrm>
          <a:custGeom>
            <a:avLst/>
            <a:gdLst/>
            <a:ahLst/>
            <a:cxnLst/>
            <a:rect l="l" t="t" r="r" b="b"/>
            <a:pathLst>
              <a:path w="70485">
                <a:moveTo>
                  <a:pt x="0" y="0"/>
                </a:moveTo>
                <a:lnTo>
                  <a:pt x="701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3" name="object 133"/>
          <p:cNvSpPr/>
          <p:nvPr/>
        </p:nvSpPr>
        <p:spPr>
          <a:xfrm>
            <a:off x="1409700" y="2308860"/>
            <a:ext cx="68580" cy="0"/>
          </a:xfrm>
          <a:custGeom>
            <a:avLst/>
            <a:gdLst/>
            <a:ahLst/>
            <a:cxnLst/>
            <a:rect l="l" t="t" r="r" b="b"/>
            <a:pathLst>
              <a:path w="68580">
                <a:moveTo>
                  <a:pt x="0" y="0"/>
                </a:moveTo>
                <a:lnTo>
                  <a:pt x="685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4" name="object 134"/>
          <p:cNvSpPr/>
          <p:nvPr/>
        </p:nvSpPr>
        <p:spPr>
          <a:xfrm>
            <a:off x="870203" y="2308860"/>
            <a:ext cx="281940" cy="0"/>
          </a:xfrm>
          <a:custGeom>
            <a:avLst/>
            <a:gdLst/>
            <a:ahLst/>
            <a:cxnLst/>
            <a:rect l="l" t="t" r="r" b="b"/>
            <a:pathLst>
              <a:path w="281940">
                <a:moveTo>
                  <a:pt x="0" y="0"/>
                </a:moveTo>
                <a:lnTo>
                  <a:pt x="2819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5" name="object 135"/>
          <p:cNvSpPr/>
          <p:nvPr/>
        </p:nvSpPr>
        <p:spPr>
          <a:xfrm>
            <a:off x="870203" y="1830323"/>
            <a:ext cx="10819130" cy="0"/>
          </a:xfrm>
          <a:custGeom>
            <a:avLst/>
            <a:gdLst/>
            <a:ahLst/>
            <a:cxnLst/>
            <a:rect l="l" t="t" r="r" b="b"/>
            <a:pathLst>
              <a:path w="10819130">
                <a:moveTo>
                  <a:pt x="0" y="0"/>
                </a:moveTo>
                <a:lnTo>
                  <a:pt x="1081887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6" name="object 136"/>
          <p:cNvSpPr/>
          <p:nvPr/>
        </p:nvSpPr>
        <p:spPr>
          <a:xfrm>
            <a:off x="870203" y="1351788"/>
            <a:ext cx="10819130" cy="0"/>
          </a:xfrm>
          <a:custGeom>
            <a:avLst/>
            <a:gdLst/>
            <a:ahLst/>
            <a:cxnLst/>
            <a:rect l="l" t="t" r="r" b="b"/>
            <a:pathLst>
              <a:path w="10819130">
                <a:moveTo>
                  <a:pt x="0" y="0"/>
                </a:moveTo>
                <a:lnTo>
                  <a:pt x="1081887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7" name="object 137"/>
          <p:cNvSpPr/>
          <p:nvPr/>
        </p:nvSpPr>
        <p:spPr>
          <a:xfrm>
            <a:off x="1152144" y="1877567"/>
            <a:ext cx="257810" cy="3781425"/>
          </a:xfrm>
          <a:custGeom>
            <a:avLst/>
            <a:gdLst/>
            <a:ahLst/>
            <a:cxnLst/>
            <a:rect l="l" t="t" r="r" b="b"/>
            <a:pathLst>
              <a:path w="257809" h="3781425">
                <a:moveTo>
                  <a:pt x="257556" y="0"/>
                </a:moveTo>
                <a:lnTo>
                  <a:pt x="0" y="0"/>
                </a:lnTo>
                <a:lnTo>
                  <a:pt x="0" y="3781044"/>
                </a:lnTo>
                <a:lnTo>
                  <a:pt x="257556" y="3781044"/>
                </a:lnTo>
                <a:lnTo>
                  <a:pt x="257556"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8" name="object 138"/>
          <p:cNvSpPr/>
          <p:nvPr/>
        </p:nvSpPr>
        <p:spPr>
          <a:xfrm>
            <a:off x="2955035" y="2356104"/>
            <a:ext cx="257810" cy="3302635"/>
          </a:xfrm>
          <a:custGeom>
            <a:avLst/>
            <a:gdLst/>
            <a:ahLst/>
            <a:cxnLst/>
            <a:rect l="l" t="t" r="r" b="b"/>
            <a:pathLst>
              <a:path w="257810" h="3302635">
                <a:moveTo>
                  <a:pt x="257556" y="0"/>
                </a:moveTo>
                <a:lnTo>
                  <a:pt x="0" y="0"/>
                </a:lnTo>
                <a:lnTo>
                  <a:pt x="0" y="3302508"/>
                </a:lnTo>
                <a:lnTo>
                  <a:pt x="257556" y="3302508"/>
                </a:lnTo>
                <a:lnTo>
                  <a:pt x="257556"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9" name="object 139"/>
          <p:cNvSpPr/>
          <p:nvPr/>
        </p:nvSpPr>
        <p:spPr>
          <a:xfrm>
            <a:off x="4757928" y="2164079"/>
            <a:ext cx="257810" cy="3495040"/>
          </a:xfrm>
          <a:custGeom>
            <a:avLst/>
            <a:gdLst/>
            <a:ahLst/>
            <a:cxnLst/>
            <a:rect l="l" t="t" r="r" b="b"/>
            <a:pathLst>
              <a:path w="257810" h="3495040">
                <a:moveTo>
                  <a:pt x="257555" y="0"/>
                </a:moveTo>
                <a:lnTo>
                  <a:pt x="0" y="0"/>
                </a:lnTo>
                <a:lnTo>
                  <a:pt x="0" y="3494532"/>
                </a:lnTo>
                <a:lnTo>
                  <a:pt x="257555" y="3494532"/>
                </a:lnTo>
                <a:lnTo>
                  <a:pt x="257555"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0" name="object 140"/>
          <p:cNvSpPr/>
          <p:nvPr/>
        </p:nvSpPr>
        <p:spPr>
          <a:xfrm>
            <a:off x="6560819" y="2116835"/>
            <a:ext cx="257810" cy="3542029"/>
          </a:xfrm>
          <a:custGeom>
            <a:avLst/>
            <a:gdLst/>
            <a:ahLst/>
            <a:cxnLst/>
            <a:rect l="l" t="t" r="r" b="b"/>
            <a:pathLst>
              <a:path w="257809" h="3542029">
                <a:moveTo>
                  <a:pt x="257555" y="0"/>
                </a:moveTo>
                <a:lnTo>
                  <a:pt x="0" y="0"/>
                </a:lnTo>
                <a:lnTo>
                  <a:pt x="0" y="3541776"/>
                </a:lnTo>
                <a:lnTo>
                  <a:pt x="257555" y="3541776"/>
                </a:lnTo>
                <a:lnTo>
                  <a:pt x="257555"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1" name="object 141"/>
          <p:cNvSpPr/>
          <p:nvPr/>
        </p:nvSpPr>
        <p:spPr>
          <a:xfrm>
            <a:off x="8365235" y="2548127"/>
            <a:ext cx="257810" cy="3110865"/>
          </a:xfrm>
          <a:custGeom>
            <a:avLst/>
            <a:gdLst/>
            <a:ahLst/>
            <a:cxnLst/>
            <a:rect l="l" t="t" r="r" b="b"/>
            <a:pathLst>
              <a:path w="257809" h="3110865">
                <a:moveTo>
                  <a:pt x="257555" y="0"/>
                </a:moveTo>
                <a:lnTo>
                  <a:pt x="0" y="0"/>
                </a:lnTo>
                <a:lnTo>
                  <a:pt x="0" y="3110484"/>
                </a:lnTo>
                <a:lnTo>
                  <a:pt x="257555" y="3110484"/>
                </a:lnTo>
                <a:lnTo>
                  <a:pt x="257555"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2" name="object 142"/>
          <p:cNvSpPr/>
          <p:nvPr/>
        </p:nvSpPr>
        <p:spPr>
          <a:xfrm>
            <a:off x="10168128" y="1924811"/>
            <a:ext cx="257810" cy="3733800"/>
          </a:xfrm>
          <a:custGeom>
            <a:avLst/>
            <a:gdLst/>
            <a:ahLst/>
            <a:cxnLst/>
            <a:rect l="l" t="t" r="r" b="b"/>
            <a:pathLst>
              <a:path w="257809" h="3733800">
                <a:moveTo>
                  <a:pt x="257555" y="0"/>
                </a:moveTo>
                <a:lnTo>
                  <a:pt x="0" y="0"/>
                </a:lnTo>
                <a:lnTo>
                  <a:pt x="0" y="3733800"/>
                </a:lnTo>
                <a:lnTo>
                  <a:pt x="257555" y="3733800"/>
                </a:lnTo>
                <a:lnTo>
                  <a:pt x="257555"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3" name="object 143"/>
          <p:cNvSpPr/>
          <p:nvPr/>
        </p:nvSpPr>
        <p:spPr>
          <a:xfrm>
            <a:off x="1478280" y="2260092"/>
            <a:ext cx="257810" cy="3398520"/>
          </a:xfrm>
          <a:custGeom>
            <a:avLst/>
            <a:gdLst/>
            <a:ahLst/>
            <a:cxnLst/>
            <a:rect l="l" t="t" r="r" b="b"/>
            <a:pathLst>
              <a:path w="257810" h="3398520">
                <a:moveTo>
                  <a:pt x="257556" y="0"/>
                </a:moveTo>
                <a:lnTo>
                  <a:pt x="0" y="0"/>
                </a:lnTo>
                <a:lnTo>
                  <a:pt x="0" y="3398520"/>
                </a:lnTo>
                <a:lnTo>
                  <a:pt x="257556" y="3398520"/>
                </a:lnTo>
                <a:lnTo>
                  <a:pt x="257556" y="0"/>
                </a:lnTo>
                <a:close/>
              </a:path>
            </a:pathLst>
          </a:custGeom>
          <a:solidFill>
            <a:srgbClr val="7671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4" name="object 144"/>
          <p:cNvSpPr/>
          <p:nvPr/>
        </p:nvSpPr>
        <p:spPr>
          <a:xfrm>
            <a:off x="3282696" y="2787395"/>
            <a:ext cx="257810" cy="2871470"/>
          </a:xfrm>
          <a:custGeom>
            <a:avLst/>
            <a:gdLst/>
            <a:ahLst/>
            <a:cxnLst/>
            <a:rect l="l" t="t" r="r" b="b"/>
            <a:pathLst>
              <a:path w="257810" h="2871470">
                <a:moveTo>
                  <a:pt x="257555" y="0"/>
                </a:moveTo>
                <a:lnTo>
                  <a:pt x="0" y="0"/>
                </a:lnTo>
                <a:lnTo>
                  <a:pt x="0" y="2871216"/>
                </a:lnTo>
                <a:lnTo>
                  <a:pt x="257555" y="2871216"/>
                </a:lnTo>
                <a:lnTo>
                  <a:pt x="257555" y="0"/>
                </a:lnTo>
                <a:close/>
              </a:path>
            </a:pathLst>
          </a:custGeom>
          <a:solidFill>
            <a:srgbClr val="7671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5" name="object 145"/>
          <p:cNvSpPr/>
          <p:nvPr/>
        </p:nvSpPr>
        <p:spPr>
          <a:xfrm>
            <a:off x="5085588" y="2548127"/>
            <a:ext cx="257810" cy="3110865"/>
          </a:xfrm>
          <a:custGeom>
            <a:avLst/>
            <a:gdLst/>
            <a:ahLst/>
            <a:cxnLst/>
            <a:rect l="l" t="t" r="r" b="b"/>
            <a:pathLst>
              <a:path w="257810" h="3110865">
                <a:moveTo>
                  <a:pt x="257556" y="0"/>
                </a:moveTo>
                <a:lnTo>
                  <a:pt x="0" y="0"/>
                </a:lnTo>
                <a:lnTo>
                  <a:pt x="0" y="3110484"/>
                </a:lnTo>
                <a:lnTo>
                  <a:pt x="257556" y="3110484"/>
                </a:lnTo>
                <a:lnTo>
                  <a:pt x="257556" y="0"/>
                </a:lnTo>
                <a:close/>
              </a:path>
            </a:pathLst>
          </a:custGeom>
          <a:solidFill>
            <a:srgbClr val="7671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6" name="object 146"/>
          <p:cNvSpPr/>
          <p:nvPr/>
        </p:nvSpPr>
        <p:spPr>
          <a:xfrm>
            <a:off x="6888480" y="2403348"/>
            <a:ext cx="257810" cy="3255645"/>
          </a:xfrm>
          <a:custGeom>
            <a:avLst/>
            <a:gdLst/>
            <a:ahLst/>
            <a:cxnLst/>
            <a:rect l="l" t="t" r="r" b="b"/>
            <a:pathLst>
              <a:path w="257809" h="3255645">
                <a:moveTo>
                  <a:pt x="257555" y="0"/>
                </a:moveTo>
                <a:lnTo>
                  <a:pt x="0" y="0"/>
                </a:lnTo>
                <a:lnTo>
                  <a:pt x="0" y="3255264"/>
                </a:lnTo>
                <a:lnTo>
                  <a:pt x="257555" y="3255264"/>
                </a:lnTo>
                <a:lnTo>
                  <a:pt x="257555" y="0"/>
                </a:lnTo>
                <a:close/>
              </a:path>
            </a:pathLst>
          </a:custGeom>
          <a:solidFill>
            <a:srgbClr val="7671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7" name="object 147"/>
          <p:cNvSpPr/>
          <p:nvPr/>
        </p:nvSpPr>
        <p:spPr>
          <a:xfrm>
            <a:off x="8691371" y="2548127"/>
            <a:ext cx="257810" cy="3110865"/>
          </a:xfrm>
          <a:custGeom>
            <a:avLst/>
            <a:gdLst/>
            <a:ahLst/>
            <a:cxnLst/>
            <a:rect l="l" t="t" r="r" b="b"/>
            <a:pathLst>
              <a:path w="257809" h="3110865">
                <a:moveTo>
                  <a:pt x="257555" y="0"/>
                </a:moveTo>
                <a:lnTo>
                  <a:pt x="0" y="0"/>
                </a:lnTo>
                <a:lnTo>
                  <a:pt x="0" y="3110484"/>
                </a:lnTo>
                <a:lnTo>
                  <a:pt x="257555" y="3110484"/>
                </a:lnTo>
                <a:lnTo>
                  <a:pt x="257555" y="0"/>
                </a:lnTo>
                <a:close/>
              </a:path>
            </a:pathLst>
          </a:custGeom>
          <a:solidFill>
            <a:srgbClr val="7671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8" name="object 148"/>
          <p:cNvSpPr/>
          <p:nvPr/>
        </p:nvSpPr>
        <p:spPr>
          <a:xfrm>
            <a:off x="10495788" y="2164079"/>
            <a:ext cx="257810" cy="3495040"/>
          </a:xfrm>
          <a:custGeom>
            <a:avLst/>
            <a:gdLst/>
            <a:ahLst/>
            <a:cxnLst/>
            <a:rect l="l" t="t" r="r" b="b"/>
            <a:pathLst>
              <a:path w="257809" h="3495040">
                <a:moveTo>
                  <a:pt x="257555" y="0"/>
                </a:moveTo>
                <a:lnTo>
                  <a:pt x="0" y="0"/>
                </a:lnTo>
                <a:lnTo>
                  <a:pt x="0" y="3494532"/>
                </a:lnTo>
                <a:lnTo>
                  <a:pt x="257555" y="3494532"/>
                </a:lnTo>
                <a:lnTo>
                  <a:pt x="257555" y="0"/>
                </a:lnTo>
                <a:close/>
              </a:path>
            </a:pathLst>
          </a:custGeom>
          <a:solidFill>
            <a:srgbClr val="7671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9" name="object 149"/>
          <p:cNvSpPr/>
          <p:nvPr/>
        </p:nvSpPr>
        <p:spPr>
          <a:xfrm>
            <a:off x="1805939" y="2260092"/>
            <a:ext cx="257810" cy="3398520"/>
          </a:xfrm>
          <a:custGeom>
            <a:avLst/>
            <a:gdLst/>
            <a:ahLst/>
            <a:cxnLst/>
            <a:rect l="l" t="t" r="r" b="b"/>
            <a:pathLst>
              <a:path w="257810" h="3398520">
                <a:moveTo>
                  <a:pt x="257556" y="0"/>
                </a:moveTo>
                <a:lnTo>
                  <a:pt x="0" y="0"/>
                </a:lnTo>
                <a:lnTo>
                  <a:pt x="0" y="3398520"/>
                </a:lnTo>
                <a:lnTo>
                  <a:pt x="257556" y="3398520"/>
                </a:lnTo>
                <a:lnTo>
                  <a:pt x="257556"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0" name="object 150"/>
          <p:cNvSpPr/>
          <p:nvPr/>
        </p:nvSpPr>
        <p:spPr>
          <a:xfrm>
            <a:off x="3608832" y="2883407"/>
            <a:ext cx="257810" cy="2775585"/>
          </a:xfrm>
          <a:custGeom>
            <a:avLst/>
            <a:gdLst/>
            <a:ahLst/>
            <a:cxnLst/>
            <a:rect l="l" t="t" r="r" b="b"/>
            <a:pathLst>
              <a:path w="257810" h="2775585">
                <a:moveTo>
                  <a:pt x="257556" y="0"/>
                </a:moveTo>
                <a:lnTo>
                  <a:pt x="0" y="0"/>
                </a:lnTo>
                <a:lnTo>
                  <a:pt x="0" y="2775204"/>
                </a:lnTo>
                <a:lnTo>
                  <a:pt x="257556" y="2775204"/>
                </a:lnTo>
                <a:lnTo>
                  <a:pt x="257556"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1" name="object 151"/>
          <p:cNvSpPr/>
          <p:nvPr/>
        </p:nvSpPr>
        <p:spPr>
          <a:xfrm>
            <a:off x="5413247" y="2691383"/>
            <a:ext cx="257810" cy="2967355"/>
          </a:xfrm>
          <a:custGeom>
            <a:avLst/>
            <a:gdLst/>
            <a:ahLst/>
            <a:cxnLst/>
            <a:rect l="l" t="t" r="r" b="b"/>
            <a:pathLst>
              <a:path w="257810" h="2967354">
                <a:moveTo>
                  <a:pt x="257555" y="0"/>
                </a:moveTo>
                <a:lnTo>
                  <a:pt x="0" y="0"/>
                </a:lnTo>
                <a:lnTo>
                  <a:pt x="0" y="2967228"/>
                </a:lnTo>
                <a:lnTo>
                  <a:pt x="257555" y="2967228"/>
                </a:lnTo>
                <a:lnTo>
                  <a:pt x="257555"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2" name="object 152"/>
          <p:cNvSpPr/>
          <p:nvPr/>
        </p:nvSpPr>
        <p:spPr>
          <a:xfrm>
            <a:off x="7216140" y="2691383"/>
            <a:ext cx="257810" cy="2967355"/>
          </a:xfrm>
          <a:custGeom>
            <a:avLst/>
            <a:gdLst/>
            <a:ahLst/>
            <a:cxnLst/>
            <a:rect l="l" t="t" r="r" b="b"/>
            <a:pathLst>
              <a:path w="257809" h="2967354">
                <a:moveTo>
                  <a:pt x="257555" y="0"/>
                </a:moveTo>
                <a:lnTo>
                  <a:pt x="0" y="0"/>
                </a:lnTo>
                <a:lnTo>
                  <a:pt x="0" y="2967228"/>
                </a:lnTo>
                <a:lnTo>
                  <a:pt x="257555" y="2967228"/>
                </a:lnTo>
                <a:lnTo>
                  <a:pt x="257555"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3" name="object 153"/>
          <p:cNvSpPr/>
          <p:nvPr/>
        </p:nvSpPr>
        <p:spPr>
          <a:xfrm>
            <a:off x="9019031" y="2834639"/>
            <a:ext cx="257810" cy="2824480"/>
          </a:xfrm>
          <a:custGeom>
            <a:avLst/>
            <a:gdLst/>
            <a:ahLst/>
            <a:cxnLst/>
            <a:rect l="l" t="t" r="r" b="b"/>
            <a:pathLst>
              <a:path w="257809" h="2824479">
                <a:moveTo>
                  <a:pt x="257555" y="0"/>
                </a:moveTo>
                <a:lnTo>
                  <a:pt x="0" y="0"/>
                </a:lnTo>
                <a:lnTo>
                  <a:pt x="0" y="2823972"/>
                </a:lnTo>
                <a:lnTo>
                  <a:pt x="257555" y="2823972"/>
                </a:lnTo>
                <a:lnTo>
                  <a:pt x="257555"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4" name="object 154"/>
          <p:cNvSpPr/>
          <p:nvPr/>
        </p:nvSpPr>
        <p:spPr>
          <a:xfrm>
            <a:off x="10821923" y="2883407"/>
            <a:ext cx="257810" cy="2775585"/>
          </a:xfrm>
          <a:custGeom>
            <a:avLst/>
            <a:gdLst/>
            <a:ahLst/>
            <a:cxnLst/>
            <a:rect l="l" t="t" r="r" b="b"/>
            <a:pathLst>
              <a:path w="257809" h="2775585">
                <a:moveTo>
                  <a:pt x="257555" y="0"/>
                </a:moveTo>
                <a:lnTo>
                  <a:pt x="0" y="0"/>
                </a:lnTo>
                <a:lnTo>
                  <a:pt x="0" y="2775204"/>
                </a:lnTo>
                <a:lnTo>
                  <a:pt x="257555" y="2775204"/>
                </a:lnTo>
                <a:lnTo>
                  <a:pt x="257555"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5" name="object 155"/>
          <p:cNvSpPr/>
          <p:nvPr/>
        </p:nvSpPr>
        <p:spPr>
          <a:xfrm>
            <a:off x="2133600" y="4605528"/>
            <a:ext cx="257810" cy="1053465"/>
          </a:xfrm>
          <a:custGeom>
            <a:avLst/>
            <a:gdLst/>
            <a:ahLst/>
            <a:cxnLst/>
            <a:rect l="l" t="t" r="r" b="b"/>
            <a:pathLst>
              <a:path w="257810" h="1053464">
                <a:moveTo>
                  <a:pt x="257556" y="0"/>
                </a:moveTo>
                <a:lnTo>
                  <a:pt x="0" y="0"/>
                </a:lnTo>
                <a:lnTo>
                  <a:pt x="0" y="1053084"/>
                </a:lnTo>
                <a:lnTo>
                  <a:pt x="257556" y="1053084"/>
                </a:lnTo>
                <a:lnTo>
                  <a:pt x="257556"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6" name="object 156"/>
          <p:cNvSpPr/>
          <p:nvPr/>
        </p:nvSpPr>
        <p:spPr>
          <a:xfrm>
            <a:off x="3936491" y="4126991"/>
            <a:ext cx="257810" cy="1531620"/>
          </a:xfrm>
          <a:custGeom>
            <a:avLst/>
            <a:gdLst/>
            <a:ahLst/>
            <a:cxnLst/>
            <a:rect l="l" t="t" r="r" b="b"/>
            <a:pathLst>
              <a:path w="257810" h="1531620">
                <a:moveTo>
                  <a:pt x="257556" y="0"/>
                </a:moveTo>
                <a:lnTo>
                  <a:pt x="0" y="0"/>
                </a:lnTo>
                <a:lnTo>
                  <a:pt x="0" y="1531619"/>
                </a:lnTo>
                <a:lnTo>
                  <a:pt x="257556" y="1531619"/>
                </a:lnTo>
                <a:lnTo>
                  <a:pt x="257556"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7" name="object 157"/>
          <p:cNvSpPr/>
          <p:nvPr/>
        </p:nvSpPr>
        <p:spPr>
          <a:xfrm>
            <a:off x="5739384" y="4319015"/>
            <a:ext cx="257810" cy="1339850"/>
          </a:xfrm>
          <a:custGeom>
            <a:avLst/>
            <a:gdLst/>
            <a:ahLst/>
            <a:cxnLst/>
            <a:rect l="l" t="t" r="r" b="b"/>
            <a:pathLst>
              <a:path w="257810" h="1339850">
                <a:moveTo>
                  <a:pt x="257556" y="0"/>
                </a:moveTo>
                <a:lnTo>
                  <a:pt x="0" y="0"/>
                </a:lnTo>
                <a:lnTo>
                  <a:pt x="0" y="1339595"/>
                </a:lnTo>
                <a:lnTo>
                  <a:pt x="257556" y="1339595"/>
                </a:lnTo>
                <a:lnTo>
                  <a:pt x="257556"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8" name="object 158"/>
          <p:cNvSpPr/>
          <p:nvPr/>
        </p:nvSpPr>
        <p:spPr>
          <a:xfrm>
            <a:off x="7542276" y="4415028"/>
            <a:ext cx="257810" cy="1243965"/>
          </a:xfrm>
          <a:custGeom>
            <a:avLst/>
            <a:gdLst/>
            <a:ahLst/>
            <a:cxnLst/>
            <a:rect l="l" t="t" r="r" b="b"/>
            <a:pathLst>
              <a:path w="257809" h="1243964">
                <a:moveTo>
                  <a:pt x="257555" y="0"/>
                </a:moveTo>
                <a:lnTo>
                  <a:pt x="0" y="0"/>
                </a:lnTo>
                <a:lnTo>
                  <a:pt x="0" y="1243584"/>
                </a:lnTo>
                <a:lnTo>
                  <a:pt x="257555" y="1243584"/>
                </a:lnTo>
                <a:lnTo>
                  <a:pt x="257555"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9" name="object 159"/>
          <p:cNvSpPr/>
          <p:nvPr/>
        </p:nvSpPr>
        <p:spPr>
          <a:xfrm>
            <a:off x="9346692" y="3983735"/>
            <a:ext cx="257810" cy="1675130"/>
          </a:xfrm>
          <a:custGeom>
            <a:avLst/>
            <a:gdLst/>
            <a:ahLst/>
            <a:cxnLst/>
            <a:rect l="l" t="t" r="r" b="b"/>
            <a:pathLst>
              <a:path w="257809" h="1675129">
                <a:moveTo>
                  <a:pt x="257555" y="0"/>
                </a:moveTo>
                <a:lnTo>
                  <a:pt x="0" y="0"/>
                </a:lnTo>
                <a:lnTo>
                  <a:pt x="0" y="1674876"/>
                </a:lnTo>
                <a:lnTo>
                  <a:pt x="257555" y="1674876"/>
                </a:lnTo>
                <a:lnTo>
                  <a:pt x="257555"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0" name="object 160"/>
          <p:cNvSpPr/>
          <p:nvPr/>
        </p:nvSpPr>
        <p:spPr>
          <a:xfrm>
            <a:off x="11149583" y="4509515"/>
            <a:ext cx="257810" cy="1149350"/>
          </a:xfrm>
          <a:custGeom>
            <a:avLst/>
            <a:gdLst/>
            <a:ahLst/>
            <a:cxnLst/>
            <a:rect l="l" t="t" r="r" b="b"/>
            <a:pathLst>
              <a:path w="257809" h="1149350">
                <a:moveTo>
                  <a:pt x="257555" y="0"/>
                </a:moveTo>
                <a:lnTo>
                  <a:pt x="0" y="0"/>
                </a:lnTo>
                <a:lnTo>
                  <a:pt x="0" y="1149095"/>
                </a:lnTo>
                <a:lnTo>
                  <a:pt x="257555" y="1149095"/>
                </a:lnTo>
                <a:lnTo>
                  <a:pt x="257555"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1" name="object 161"/>
          <p:cNvSpPr/>
          <p:nvPr/>
        </p:nvSpPr>
        <p:spPr>
          <a:xfrm>
            <a:off x="870203" y="5658611"/>
            <a:ext cx="10819130" cy="0"/>
          </a:xfrm>
          <a:custGeom>
            <a:avLst/>
            <a:gdLst/>
            <a:ahLst/>
            <a:cxnLst/>
            <a:rect l="l" t="t" r="r" b="b"/>
            <a:pathLst>
              <a:path w="10819130">
                <a:moveTo>
                  <a:pt x="0" y="0"/>
                </a:moveTo>
                <a:lnTo>
                  <a:pt x="1081887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2" name="object 162"/>
          <p:cNvSpPr txBox="1"/>
          <p:nvPr/>
        </p:nvSpPr>
        <p:spPr>
          <a:xfrm>
            <a:off x="1113835" y="1581529"/>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79%</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63" name="object 163"/>
          <p:cNvSpPr txBox="1"/>
          <p:nvPr/>
        </p:nvSpPr>
        <p:spPr>
          <a:xfrm>
            <a:off x="2917064" y="2060108"/>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69%</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64" name="object 164"/>
          <p:cNvSpPr txBox="1"/>
          <p:nvPr/>
        </p:nvSpPr>
        <p:spPr>
          <a:xfrm>
            <a:off x="4720293" y="1868605"/>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73%</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65" name="object 165"/>
          <p:cNvSpPr txBox="1"/>
          <p:nvPr/>
        </p:nvSpPr>
        <p:spPr>
          <a:xfrm>
            <a:off x="6523521" y="1820819"/>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74%</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66" name="object 166"/>
          <p:cNvSpPr txBox="1"/>
          <p:nvPr/>
        </p:nvSpPr>
        <p:spPr>
          <a:xfrm>
            <a:off x="10129980" y="1629316"/>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78%</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67" name="object 167"/>
          <p:cNvSpPr txBox="1"/>
          <p:nvPr/>
        </p:nvSpPr>
        <p:spPr>
          <a:xfrm>
            <a:off x="3244259" y="2490900"/>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68" name="object 168"/>
          <p:cNvSpPr txBox="1"/>
          <p:nvPr/>
        </p:nvSpPr>
        <p:spPr>
          <a:xfrm>
            <a:off x="5047488" y="2251611"/>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65%</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69" name="object 169"/>
          <p:cNvSpPr txBox="1"/>
          <p:nvPr/>
        </p:nvSpPr>
        <p:spPr>
          <a:xfrm>
            <a:off x="6850717" y="2108073"/>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68%</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70" name="object 170"/>
          <p:cNvSpPr txBox="1"/>
          <p:nvPr/>
        </p:nvSpPr>
        <p:spPr>
          <a:xfrm>
            <a:off x="8326750" y="2251611"/>
            <a:ext cx="65976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65%</a:t>
            </a:r>
            <a:r>
              <a:rPr kumimoji="0" sz="1400" b="0" i="0" u="none" strike="noStrike" kern="1200" cap="none" spc="-210" normalizeH="0" baseline="0" noProof="0" dirty="0">
                <a:ln>
                  <a:noFill/>
                </a:ln>
                <a:solidFill>
                  <a:srgbClr val="3E3E3E"/>
                </a:solidFill>
                <a:effectLst/>
                <a:uLnTx/>
                <a:uFillTx/>
                <a:latin typeface="Calibri"/>
                <a:ea typeface="+mn-ea"/>
                <a:cs typeface="Calibri"/>
              </a:rPr>
              <a:t> </a:t>
            </a:r>
            <a:r>
              <a:rPr kumimoji="0" sz="1400" b="0" i="0" u="none" strike="noStrike" kern="1200" cap="none" spc="-5" normalizeH="0" baseline="0" noProof="0" dirty="0">
                <a:ln>
                  <a:noFill/>
                </a:ln>
                <a:solidFill>
                  <a:srgbClr val="3E3E3E"/>
                </a:solidFill>
                <a:effectLst/>
                <a:uLnTx/>
                <a:uFillTx/>
                <a:latin typeface="Calibri"/>
                <a:ea typeface="+mn-ea"/>
                <a:cs typeface="Calibri"/>
              </a:rPr>
              <a:t>65%</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71" name="object 171"/>
          <p:cNvSpPr txBox="1"/>
          <p:nvPr/>
        </p:nvSpPr>
        <p:spPr>
          <a:xfrm>
            <a:off x="10457174" y="1868784"/>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73%</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72" name="object 172"/>
          <p:cNvSpPr txBox="1"/>
          <p:nvPr/>
        </p:nvSpPr>
        <p:spPr>
          <a:xfrm>
            <a:off x="1441030" y="1964535"/>
            <a:ext cx="65976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71%</a:t>
            </a:r>
            <a:r>
              <a:rPr kumimoji="0" sz="1400" b="0" i="0" u="none" strike="noStrike" kern="1200" cap="none" spc="-210" normalizeH="0" baseline="0" noProof="0" dirty="0">
                <a:ln>
                  <a:noFill/>
                </a:ln>
                <a:solidFill>
                  <a:srgbClr val="3E3E3E"/>
                </a:solidFill>
                <a:effectLst/>
                <a:uLnTx/>
                <a:uFillTx/>
                <a:latin typeface="Calibri"/>
                <a:ea typeface="+mn-ea"/>
                <a:cs typeface="Calibri"/>
              </a:rPr>
              <a:t> </a:t>
            </a:r>
            <a:r>
              <a:rPr kumimoji="0" sz="1400" b="0" i="0" u="none" strike="noStrike" kern="1200" cap="none" spc="-5" normalizeH="0" baseline="0" noProof="0" dirty="0">
                <a:ln>
                  <a:noFill/>
                </a:ln>
                <a:solidFill>
                  <a:srgbClr val="3E3E3E"/>
                </a:solidFill>
                <a:effectLst/>
                <a:uLnTx/>
                <a:uFillTx/>
                <a:latin typeface="Calibri"/>
                <a:ea typeface="+mn-ea"/>
                <a:cs typeface="Calibri"/>
              </a:rPr>
              <a:t>71%</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73" name="object 173"/>
          <p:cNvSpPr txBox="1"/>
          <p:nvPr/>
        </p:nvSpPr>
        <p:spPr>
          <a:xfrm>
            <a:off x="3571454" y="2586830"/>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58%</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74" name="object 174"/>
          <p:cNvSpPr txBox="1"/>
          <p:nvPr/>
        </p:nvSpPr>
        <p:spPr>
          <a:xfrm>
            <a:off x="5374683" y="2395327"/>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62%</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75" name="object 175"/>
          <p:cNvSpPr txBox="1"/>
          <p:nvPr/>
        </p:nvSpPr>
        <p:spPr>
          <a:xfrm>
            <a:off x="7177912" y="2395327"/>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62%</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76" name="object 176"/>
          <p:cNvSpPr txBox="1"/>
          <p:nvPr/>
        </p:nvSpPr>
        <p:spPr>
          <a:xfrm>
            <a:off x="8981140" y="2538865"/>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59%</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77" name="object 177"/>
          <p:cNvSpPr txBox="1"/>
          <p:nvPr/>
        </p:nvSpPr>
        <p:spPr>
          <a:xfrm>
            <a:off x="10784370" y="2586651"/>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58%</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78" name="object 178"/>
          <p:cNvSpPr txBox="1"/>
          <p:nvPr/>
        </p:nvSpPr>
        <p:spPr>
          <a:xfrm>
            <a:off x="2095421" y="4309641"/>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22%</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79" name="object 179"/>
          <p:cNvSpPr txBox="1"/>
          <p:nvPr/>
        </p:nvSpPr>
        <p:spPr>
          <a:xfrm>
            <a:off x="3898650" y="3831063"/>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32%</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80" name="object 180"/>
          <p:cNvSpPr txBox="1"/>
          <p:nvPr/>
        </p:nvSpPr>
        <p:spPr>
          <a:xfrm>
            <a:off x="5701878" y="4022566"/>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28%</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81" name="object 181"/>
          <p:cNvSpPr txBox="1"/>
          <p:nvPr/>
        </p:nvSpPr>
        <p:spPr>
          <a:xfrm>
            <a:off x="7505107" y="4118317"/>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26%</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82" name="object 182"/>
          <p:cNvSpPr txBox="1"/>
          <p:nvPr/>
        </p:nvSpPr>
        <p:spPr>
          <a:xfrm>
            <a:off x="9308336" y="3687525"/>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35%</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83" name="object 183"/>
          <p:cNvSpPr txBox="1"/>
          <p:nvPr/>
        </p:nvSpPr>
        <p:spPr>
          <a:xfrm>
            <a:off x="11111565" y="4214069"/>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24%</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84" name="object 184"/>
          <p:cNvSpPr txBox="1"/>
          <p:nvPr/>
        </p:nvSpPr>
        <p:spPr>
          <a:xfrm>
            <a:off x="317247" y="4544516"/>
            <a:ext cx="377825" cy="1226185"/>
          </a:xfrm>
          <a:prstGeom prst="rect">
            <a:avLst/>
          </a:prstGeom>
        </p:spPr>
        <p:txBody>
          <a:bodyPr vert="horz" wrap="square" lIns="0" tIns="12065" rIns="0" bIns="0" rtlCol="0">
            <a:spAutoFit/>
          </a:bodyPr>
          <a:lstStyle/>
          <a:p>
            <a:pPr marL="0" marR="6985" lvl="0" indent="0" algn="r"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2</a:t>
            </a:r>
            <a:r>
              <a:rPr kumimoji="0" sz="1600" b="0" i="0"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15"/>
              </a:spcBef>
              <a:spcAft>
                <a:spcPts val="0"/>
              </a:spcAft>
              <a:buClrTx/>
              <a:buSzTx/>
              <a:buFontTx/>
              <a:buNone/>
              <a:tabLst/>
              <a:defRPr/>
            </a:pPr>
            <a:endParaRPr kumimoji="0" sz="1500" b="0" i="0" u="none" strike="noStrike" kern="1200" cap="none" spc="0" normalizeH="0" baseline="0" noProof="0">
              <a:ln>
                <a:noFill/>
              </a:ln>
              <a:solidFill>
                <a:prstClr val="black"/>
              </a:solidFill>
              <a:effectLst/>
              <a:uLnTx/>
              <a:uFillTx/>
              <a:latin typeface="Calibri"/>
              <a:ea typeface="+mn-ea"/>
              <a:cs typeface="Calibri"/>
            </a:endParaRPr>
          </a:p>
          <a:p>
            <a:pPr marL="0" marR="6985" lvl="0" indent="0" algn="r" defTabSz="914400" rtl="0" eaLnBrk="1" fontAlgn="auto" latinLnBrk="0" hangingPunct="1">
              <a:lnSpc>
                <a:spcPct val="100000"/>
              </a:lnSpc>
              <a:spcBef>
                <a:spcPts val="0"/>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1</a:t>
            </a:r>
            <a:r>
              <a:rPr kumimoji="0" sz="1600" b="0" i="0"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20"/>
              </a:spcBef>
              <a:spcAft>
                <a:spcPts val="0"/>
              </a:spcAft>
              <a:buClrTx/>
              <a:buSzTx/>
              <a:buFontTx/>
              <a:buNone/>
              <a:tabLst/>
              <a:defRPr/>
            </a:pPr>
            <a:endParaRPr kumimoji="0" sz="150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0"/>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85" name="object 185"/>
          <p:cNvSpPr txBox="1"/>
          <p:nvPr/>
        </p:nvSpPr>
        <p:spPr>
          <a:xfrm>
            <a:off x="317247" y="4065961"/>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3</a:t>
            </a:r>
            <a:r>
              <a:rPr kumimoji="0" sz="1600" b="0" i="0"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86" name="object 186"/>
          <p:cNvSpPr txBox="1"/>
          <p:nvPr/>
        </p:nvSpPr>
        <p:spPr>
          <a:xfrm>
            <a:off x="317247" y="3587405"/>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4</a:t>
            </a:r>
            <a:r>
              <a:rPr kumimoji="0" sz="1600" b="0" i="0"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87" name="object 187"/>
          <p:cNvSpPr txBox="1"/>
          <p:nvPr/>
        </p:nvSpPr>
        <p:spPr>
          <a:xfrm>
            <a:off x="317247" y="3108849"/>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5</a:t>
            </a:r>
            <a:r>
              <a:rPr kumimoji="0" sz="1600" b="0" i="0"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88" name="object 188"/>
          <p:cNvSpPr txBox="1"/>
          <p:nvPr/>
        </p:nvSpPr>
        <p:spPr>
          <a:xfrm>
            <a:off x="317247" y="2630293"/>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6</a:t>
            </a:r>
            <a:r>
              <a:rPr kumimoji="0" sz="1600" b="0" i="0"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89" name="object 189"/>
          <p:cNvSpPr txBox="1"/>
          <p:nvPr/>
        </p:nvSpPr>
        <p:spPr>
          <a:xfrm>
            <a:off x="317247" y="2151737"/>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7</a:t>
            </a:r>
            <a:r>
              <a:rPr kumimoji="0" sz="1600" b="0" i="0"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90" name="object 190"/>
          <p:cNvSpPr txBox="1"/>
          <p:nvPr/>
        </p:nvSpPr>
        <p:spPr>
          <a:xfrm>
            <a:off x="317247" y="1673182"/>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8</a:t>
            </a:r>
            <a:r>
              <a:rPr kumimoji="0" sz="1600" b="0" i="0"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91" name="object 191"/>
          <p:cNvSpPr txBox="1"/>
          <p:nvPr/>
        </p:nvSpPr>
        <p:spPr>
          <a:xfrm>
            <a:off x="317247" y="1194626"/>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9</a:t>
            </a:r>
            <a:r>
              <a:rPr kumimoji="0" sz="1600" b="0" i="0"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92" name="object 192"/>
          <p:cNvSpPr txBox="1"/>
          <p:nvPr/>
        </p:nvSpPr>
        <p:spPr>
          <a:xfrm>
            <a:off x="1476585" y="5795050"/>
            <a:ext cx="58801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0" u="none" strike="noStrike" kern="1200" cap="none" spc="0" normalizeH="0" baseline="0" noProof="0" dirty="0">
                <a:ln>
                  <a:noFill/>
                </a:ln>
                <a:solidFill>
                  <a:srgbClr val="595958"/>
                </a:solidFill>
                <a:effectLst/>
                <a:uLnTx/>
                <a:uFillTx/>
                <a:latin typeface="Calibri"/>
                <a:ea typeface="+mn-ea"/>
                <a:cs typeface="Calibri"/>
              </a:rPr>
              <a:t>M</a:t>
            </a:r>
            <a:r>
              <a:rPr kumimoji="0" sz="2000" b="1" i="0" u="none" strike="noStrike" kern="1200" cap="none" spc="-15" normalizeH="0" baseline="0" noProof="0" dirty="0">
                <a:ln>
                  <a:noFill/>
                </a:ln>
                <a:solidFill>
                  <a:srgbClr val="595958"/>
                </a:solidFill>
                <a:effectLst/>
                <a:uLnTx/>
                <a:uFillTx/>
                <a:latin typeface="Calibri"/>
                <a:ea typeface="+mn-ea"/>
                <a:cs typeface="Calibri"/>
              </a:rPr>
              <a:t>SM</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193" name="object 193"/>
          <p:cNvSpPr txBox="1"/>
          <p:nvPr/>
        </p:nvSpPr>
        <p:spPr>
          <a:xfrm>
            <a:off x="3365035" y="5795050"/>
            <a:ext cx="41910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0" u="none" strike="noStrike" kern="1200" cap="none" spc="-10" normalizeH="0" baseline="0" noProof="0" dirty="0">
                <a:ln>
                  <a:noFill/>
                </a:ln>
                <a:solidFill>
                  <a:srgbClr val="595958"/>
                </a:solidFill>
                <a:effectLst/>
                <a:uLnTx/>
                <a:uFillTx/>
                <a:latin typeface="Calibri"/>
                <a:ea typeface="+mn-ea"/>
                <a:cs typeface="Calibri"/>
              </a:rPr>
              <a:t>I</a:t>
            </a:r>
            <a:r>
              <a:rPr kumimoji="0" sz="2000" b="1" i="0" u="none" strike="noStrike" kern="1200" cap="none" spc="-5" normalizeH="0" baseline="0" noProof="0" dirty="0">
                <a:ln>
                  <a:noFill/>
                </a:ln>
                <a:solidFill>
                  <a:srgbClr val="595958"/>
                </a:solidFill>
                <a:effectLst/>
                <a:uLnTx/>
                <a:uFillTx/>
                <a:latin typeface="Calibri"/>
                <a:ea typeface="+mn-ea"/>
                <a:cs typeface="Calibri"/>
              </a:rPr>
              <a:t>D</a:t>
            </a:r>
            <a:r>
              <a:rPr kumimoji="0" sz="2000" b="1" i="0" u="none" strike="noStrike" kern="1200" cap="none" spc="0" normalizeH="0" baseline="0" noProof="0" dirty="0">
                <a:ln>
                  <a:noFill/>
                </a:ln>
                <a:solidFill>
                  <a:srgbClr val="595958"/>
                </a:solidFill>
                <a:effectLst/>
                <a:uLnTx/>
                <a:uFillTx/>
                <a:latin typeface="Calibri"/>
                <a:ea typeface="+mn-ea"/>
                <a:cs typeface="Calibri"/>
              </a:rPr>
              <a:t>U</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194" name="object 194"/>
          <p:cNvSpPr txBox="1"/>
          <p:nvPr/>
        </p:nvSpPr>
        <p:spPr>
          <a:xfrm>
            <a:off x="4847289" y="5795050"/>
            <a:ext cx="106172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MSM-IDU</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195" name="object 195"/>
          <p:cNvSpPr txBox="1"/>
          <p:nvPr/>
        </p:nvSpPr>
        <p:spPr>
          <a:xfrm>
            <a:off x="6629863" y="5795050"/>
            <a:ext cx="110236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Heterosex</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196" name="object 196"/>
          <p:cNvSpPr txBox="1"/>
          <p:nvPr/>
        </p:nvSpPr>
        <p:spPr>
          <a:xfrm>
            <a:off x="8440433" y="5795050"/>
            <a:ext cx="108902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Transgndr</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197" name="object 197"/>
          <p:cNvSpPr txBox="1"/>
          <p:nvPr/>
        </p:nvSpPr>
        <p:spPr>
          <a:xfrm>
            <a:off x="10298087" y="5795050"/>
            <a:ext cx="97980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Perinatal</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198" name="object 198"/>
          <p:cNvSpPr/>
          <p:nvPr/>
        </p:nvSpPr>
        <p:spPr>
          <a:xfrm>
            <a:off x="3313176" y="1443227"/>
            <a:ext cx="125095" cy="125095"/>
          </a:xfrm>
          <a:custGeom>
            <a:avLst/>
            <a:gdLst/>
            <a:ahLst/>
            <a:cxnLst/>
            <a:rect l="l" t="t" r="r" b="b"/>
            <a:pathLst>
              <a:path w="125095" h="125094">
                <a:moveTo>
                  <a:pt x="0" y="0"/>
                </a:moveTo>
                <a:lnTo>
                  <a:pt x="124967" y="0"/>
                </a:lnTo>
                <a:lnTo>
                  <a:pt x="124967" y="124967"/>
                </a:lnTo>
                <a:lnTo>
                  <a:pt x="0" y="124967"/>
                </a:lnTo>
                <a:lnTo>
                  <a:pt x="0"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9" name="object 199"/>
          <p:cNvSpPr/>
          <p:nvPr/>
        </p:nvSpPr>
        <p:spPr>
          <a:xfrm>
            <a:off x="4797552" y="1443227"/>
            <a:ext cx="127000" cy="125095"/>
          </a:xfrm>
          <a:custGeom>
            <a:avLst/>
            <a:gdLst/>
            <a:ahLst/>
            <a:cxnLst/>
            <a:rect l="l" t="t" r="r" b="b"/>
            <a:pathLst>
              <a:path w="127000" h="125094">
                <a:moveTo>
                  <a:pt x="0" y="0"/>
                </a:moveTo>
                <a:lnTo>
                  <a:pt x="126491" y="0"/>
                </a:lnTo>
                <a:lnTo>
                  <a:pt x="126491" y="124967"/>
                </a:lnTo>
                <a:lnTo>
                  <a:pt x="0" y="124967"/>
                </a:lnTo>
                <a:lnTo>
                  <a:pt x="0" y="0"/>
                </a:lnTo>
                <a:close/>
              </a:path>
            </a:pathLst>
          </a:custGeom>
          <a:solidFill>
            <a:srgbClr val="7671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0" name="object 200"/>
          <p:cNvSpPr/>
          <p:nvPr/>
        </p:nvSpPr>
        <p:spPr>
          <a:xfrm>
            <a:off x="6423659" y="1443227"/>
            <a:ext cx="125095" cy="125095"/>
          </a:xfrm>
          <a:custGeom>
            <a:avLst/>
            <a:gdLst/>
            <a:ahLst/>
            <a:cxnLst/>
            <a:rect l="l" t="t" r="r" b="b"/>
            <a:pathLst>
              <a:path w="125095" h="125094">
                <a:moveTo>
                  <a:pt x="0" y="0"/>
                </a:moveTo>
                <a:lnTo>
                  <a:pt x="124967" y="0"/>
                </a:lnTo>
                <a:lnTo>
                  <a:pt x="124967" y="124967"/>
                </a:lnTo>
                <a:lnTo>
                  <a:pt x="0" y="124967"/>
                </a:lnTo>
                <a:lnTo>
                  <a:pt x="0"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1" name="object 201"/>
          <p:cNvSpPr/>
          <p:nvPr/>
        </p:nvSpPr>
        <p:spPr>
          <a:xfrm>
            <a:off x="7996428" y="1443227"/>
            <a:ext cx="125095" cy="125095"/>
          </a:xfrm>
          <a:custGeom>
            <a:avLst/>
            <a:gdLst/>
            <a:ahLst/>
            <a:cxnLst/>
            <a:rect l="l" t="t" r="r" b="b"/>
            <a:pathLst>
              <a:path w="125095" h="125094">
                <a:moveTo>
                  <a:pt x="0" y="0"/>
                </a:moveTo>
                <a:lnTo>
                  <a:pt x="124968" y="0"/>
                </a:lnTo>
                <a:lnTo>
                  <a:pt x="124968" y="124967"/>
                </a:lnTo>
                <a:lnTo>
                  <a:pt x="0" y="124967"/>
                </a:lnTo>
                <a:lnTo>
                  <a:pt x="0"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2" name="object 202"/>
          <p:cNvSpPr txBox="1"/>
          <p:nvPr/>
        </p:nvSpPr>
        <p:spPr>
          <a:xfrm>
            <a:off x="3484036" y="1330443"/>
            <a:ext cx="574675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tab pos="1496695" algn="l"/>
                <a:tab pos="3122295" algn="l"/>
                <a:tab pos="4695190" algn="l"/>
              </a:tabLst>
              <a:defRPr/>
            </a:pPr>
            <a:r>
              <a:rPr kumimoji="0" sz="1800" b="0" i="1" u="none" strike="noStrike" kern="1200" cap="none" spc="0" normalizeH="0" baseline="0" noProof="0" dirty="0">
                <a:ln>
                  <a:noFill/>
                </a:ln>
                <a:solidFill>
                  <a:srgbClr val="595958"/>
                </a:solidFill>
                <a:effectLst/>
                <a:uLnTx/>
                <a:uFillTx/>
                <a:latin typeface="Calibri"/>
                <a:ea typeface="+mn-ea"/>
                <a:cs typeface="Calibri"/>
              </a:rPr>
              <a:t>In</a:t>
            </a:r>
            <a:r>
              <a:rPr kumimoji="0" sz="1800" b="0" i="1" u="none" strike="noStrike" kern="1200" cap="none" spc="-5" normalizeH="0" baseline="0" noProof="0" dirty="0">
                <a:ln>
                  <a:noFill/>
                </a:ln>
                <a:solidFill>
                  <a:srgbClr val="595958"/>
                </a:solidFill>
                <a:effectLst/>
                <a:uLnTx/>
                <a:uFillTx/>
                <a:latin typeface="Calibri"/>
                <a:ea typeface="+mn-ea"/>
                <a:cs typeface="Calibri"/>
              </a:rPr>
              <a:t> Care	Ret.Care	Supp.VL	</a:t>
            </a:r>
            <a:r>
              <a:rPr kumimoji="0" sz="1800" b="0" i="1" u="none" strike="noStrike" kern="1200" cap="none" spc="0" normalizeH="0" baseline="0" noProof="0" dirty="0">
                <a:ln>
                  <a:noFill/>
                </a:ln>
                <a:solidFill>
                  <a:srgbClr val="595958"/>
                </a:solidFill>
                <a:effectLst/>
                <a:uLnTx/>
                <a:uFillTx/>
                <a:latin typeface="Calibri"/>
                <a:ea typeface="+mn-ea"/>
                <a:cs typeface="Calibri"/>
              </a:rPr>
              <a:t>Not </a:t>
            </a:r>
            <a:r>
              <a:rPr kumimoji="0" sz="1800" b="0" i="1" u="none" strike="noStrike" kern="1200" cap="none" spc="-5" normalizeH="0" baseline="0" noProof="0" dirty="0">
                <a:ln>
                  <a:noFill/>
                </a:ln>
                <a:solidFill>
                  <a:srgbClr val="595958"/>
                </a:solidFill>
                <a:effectLst/>
                <a:uLnTx/>
                <a:uFillTx/>
                <a:latin typeface="Calibri"/>
                <a:ea typeface="+mn-ea"/>
                <a:cs typeface="Calibri"/>
              </a:rPr>
              <a:t>in</a:t>
            </a:r>
            <a:r>
              <a:rPr kumimoji="0" sz="1800" b="0" i="1" u="none" strike="noStrike" kern="1200" cap="none" spc="-80" normalizeH="0" baseline="0" noProof="0" dirty="0">
                <a:ln>
                  <a:noFill/>
                </a:ln>
                <a:solidFill>
                  <a:srgbClr val="595958"/>
                </a:solidFill>
                <a:effectLst/>
                <a:uLnTx/>
                <a:uFillTx/>
                <a:latin typeface="Calibri"/>
                <a:ea typeface="+mn-ea"/>
                <a:cs typeface="Calibri"/>
              </a:rPr>
              <a:t> </a:t>
            </a:r>
            <a:r>
              <a:rPr kumimoji="0" sz="1800" b="0" i="1" u="none" strike="noStrike" kern="1200" cap="none" spc="-5" normalizeH="0" baseline="0" noProof="0" dirty="0">
                <a:ln>
                  <a:noFill/>
                </a:ln>
                <a:solidFill>
                  <a:srgbClr val="595958"/>
                </a:solidFill>
                <a:effectLst/>
                <a:uLnTx/>
                <a:uFillTx/>
                <a:latin typeface="Calibri"/>
                <a:ea typeface="+mn-ea"/>
                <a:cs typeface="Calibri"/>
              </a:rPr>
              <a:t>Care</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03" name="object 203"/>
          <p:cNvSpPr txBox="1">
            <a:spLocks noGrp="1"/>
          </p:cNvSpPr>
          <p:nvPr>
            <p:ph type="sldNum" sz="quarter" idx="7"/>
          </p:nvPr>
        </p:nvSpPr>
        <p:spPr>
          <a:xfrm>
            <a:off x="11079480" y="6149091"/>
            <a:ext cx="71988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277</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Tree>
    <p:extLst>
      <p:ext uri="{BB962C8B-B14F-4D97-AF65-F5344CB8AC3E}">
        <p14:creationId xmlns:p14="http://schemas.microsoft.com/office/powerpoint/2010/main" val="2374402440"/>
      </p:ext>
    </p:extLst>
  </p:cSld>
  <p:clrMapOvr>
    <a:masterClrMapping/>
  </p:clrMapOvr>
  <p:timing>
    <p:tnLst>
      <p:par>
        <p:cTn id="1" dur="indefinite" restart="never" nodeType="tmRoot"/>
      </p:par>
    </p:tnLst>
  </p:timing>
</p:sld>
</file>

<file path=ppt/slides/slide27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4515732"/>
            <a:ext cx="4683125" cy="2054860"/>
          </a:xfrm>
          <a:custGeom>
            <a:avLst/>
            <a:gdLst/>
            <a:ahLst/>
            <a:cxnLst/>
            <a:rect l="l" t="t" r="r" b="b"/>
            <a:pathLst>
              <a:path w="4683125" h="2054859">
                <a:moveTo>
                  <a:pt x="4508513" y="1749954"/>
                </a:moveTo>
                <a:lnTo>
                  <a:pt x="4512383" y="1971378"/>
                </a:lnTo>
                <a:lnTo>
                  <a:pt x="4520124" y="1971378"/>
                </a:lnTo>
                <a:lnTo>
                  <a:pt x="4520124" y="1976914"/>
                </a:lnTo>
                <a:lnTo>
                  <a:pt x="4682683" y="2048877"/>
                </a:lnTo>
                <a:lnTo>
                  <a:pt x="1822423" y="2048877"/>
                </a:lnTo>
                <a:lnTo>
                  <a:pt x="22665" y="2054412"/>
                </a:lnTo>
                <a:lnTo>
                  <a:pt x="0" y="0"/>
                </a:lnTo>
              </a:path>
            </a:pathLst>
          </a:custGeom>
          <a:ln w="10533">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p:nvPr/>
        </p:nvSpPr>
        <p:spPr>
          <a:xfrm>
            <a:off x="-5223" y="71566"/>
            <a:ext cx="6089145" cy="6635706"/>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0" y="4386068"/>
            <a:ext cx="1501140" cy="2174240"/>
          </a:xfrm>
          <a:custGeom>
            <a:avLst/>
            <a:gdLst/>
            <a:ahLst/>
            <a:cxnLst/>
            <a:rect l="l" t="t" r="r" b="b"/>
            <a:pathLst>
              <a:path w="1501140" h="2174240">
                <a:moveTo>
                  <a:pt x="0" y="0"/>
                </a:moveTo>
                <a:lnTo>
                  <a:pt x="1501136" y="0"/>
                </a:lnTo>
                <a:lnTo>
                  <a:pt x="1501136" y="2173952"/>
                </a:lnTo>
                <a:lnTo>
                  <a:pt x="0" y="2173952"/>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txBox="1"/>
          <p:nvPr/>
        </p:nvSpPr>
        <p:spPr>
          <a:xfrm>
            <a:off x="256849" y="4307890"/>
            <a:ext cx="846455" cy="2256155"/>
          </a:xfrm>
          <a:prstGeom prst="rect">
            <a:avLst/>
          </a:prstGeom>
        </p:spPr>
        <p:txBody>
          <a:bodyPr vert="horz" wrap="square" lIns="0" tIns="12065" rIns="0" bIns="0" rtlCol="0">
            <a:spAutoFit/>
          </a:bodyPr>
          <a:lstStyle/>
          <a:p>
            <a:pPr marL="235585" marR="135890" lvl="0" indent="-37465" algn="l" defTabSz="914400" rtl="0" eaLnBrk="1" fontAlgn="auto" latinLnBrk="0" hangingPunct="1">
              <a:lnSpc>
                <a:spcPct val="133200"/>
              </a:lnSpc>
              <a:spcBef>
                <a:spcPts val="95"/>
              </a:spcBef>
              <a:spcAft>
                <a:spcPts val="0"/>
              </a:spcAft>
              <a:buClrTx/>
              <a:buSzTx/>
              <a:buFontTx/>
              <a:buNone/>
              <a:tabLst/>
              <a:defRPr/>
            </a:pPr>
            <a:r>
              <a:rPr kumimoji="0" sz="1800" b="0" i="0" u="none" strike="noStrike" kern="1200" cap="none" spc="-105" normalizeH="0" baseline="0" noProof="0" dirty="0">
                <a:ln>
                  <a:noFill/>
                </a:ln>
                <a:solidFill>
                  <a:prstClr val="black"/>
                </a:solidFill>
                <a:effectLst/>
                <a:uLnTx/>
                <a:uFillTx/>
                <a:latin typeface="Arial"/>
                <a:ea typeface="+mn-ea"/>
                <a:cs typeface="Arial"/>
              </a:rPr>
              <a:t>M</a:t>
            </a:r>
            <a:r>
              <a:rPr kumimoji="0" sz="1800" b="0" i="0" u="none" strike="noStrike" kern="1200" cap="none" spc="-60" normalizeH="0" baseline="0" noProof="0" dirty="0">
                <a:ln>
                  <a:noFill/>
                </a:ln>
                <a:solidFill>
                  <a:prstClr val="black"/>
                </a:solidFill>
                <a:effectLst/>
                <a:uLnTx/>
                <a:uFillTx/>
                <a:latin typeface="Arial"/>
                <a:ea typeface="+mn-ea"/>
                <a:cs typeface="Arial"/>
              </a:rPr>
              <a:t>S</a:t>
            </a:r>
            <a:r>
              <a:rPr kumimoji="0" sz="1800" b="0" i="0" u="none" strike="noStrike" kern="1200" cap="none" spc="-45" normalizeH="0" baseline="0" noProof="0" dirty="0">
                <a:ln>
                  <a:noFill/>
                </a:ln>
                <a:solidFill>
                  <a:prstClr val="black"/>
                </a:solidFill>
                <a:effectLst/>
                <a:uLnTx/>
                <a:uFillTx/>
                <a:latin typeface="Arial"/>
                <a:ea typeface="+mn-ea"/>
                <a:cs typeface="Arial"/>
              </a:rPr>
              <a:t>M  </a:t>
            </a:r>
            <a:r>
              <a:rPr kumimoji="0" sz="1800" b="0" i="0" u="none" strike="noStrike" kern="1200" cap="none" spc="-55" normalizeH="0" baseline="0" noProof="0" dirty="0">
                <a:ln>
                  <a:noFill/>
                </a:ln>
                <a:solidFill>
                  <a:prstClr val="black"/>
                </a:solidFill>
                <a:effectLst/>
                <a:uLnTx/>
                <a:uFillTx/>
                <a:latin typeface="Arial"/>
                <a:ea typeface="+mn-ea"/>
                <a:cs typeface="Arial"/>
              </a:rPr>
              <a:t>0</a:t>
            </a:r>
            <a:endParaRPr kumimoji="0" sz="1800" b="0" i="0" u="none" strike="noStrike" kern="1200" cap="none" spc="0" normalizeH="0" baseline="0" noProof="0">
              <a:ln>
                <a:noFill/>
              </a:ln>
              <a:solidFill>
                <a:prstClr val="black"/>
              </a:solidFill>
              <a:effectLst/>
              <a:uLnTx/>
              <a:uFillTx/>
              <a:latin typeface="Arial"/>
              <a:ea typeface="+mn-ea"/>
              <a:cs typeface="Arial"/>
            </a:endParaRPr>
          </a:p>
          <a:p>
            <a:pPr marL="235585" marR="0" lvl="0" indent="0" algn="l" defTabSz="914400" rtl="0" eaLnBrk="1" fontAlgn="auto" latinLnBrk="0" hangingPunct="1">
              <a:lnSpc>
                <a:spcPct val="100000"/>
              </a:lnSpc>
              <a:spcBef>
                <a:spcPts val="65"/>
              </a:spcBef>
              <a:spcAft>
                <a:spcPts val="0"/>
              </a:spcAft>
              <a:buClrTx/>
              <a:buSzTx/>
              <a:buFontTx/>
              <a:buNone/>
              <a:tabLst/>
              <a:defRPr/>
            </a:pPr>
            <a:r>
              <a:rPr kumimoji="0" sz="1800" b="0" i="0" u="none" strike="noStrike" kern="1200" cap="none" spc="-65" normalizeH="0" baseline="0" noProof="0" dirty="0">
                <a:ln>
                  <a:noFill/>
                </a:ln>
                <a:solidFill>
                  <a:prstClr val="black"/>
                </a:solidFill>
                <a:effectLst/>
                <a:uLnTx/>
                <a:uFillTx/>
                <a:latin typeface="Arial"/>
                <a:ea typeface="+mn-ea"/>
                <a:cs typeface="Arial"/>
              </a:rPr>
              <a:t>1–22</a:t>
            </a:r>
            <a:endParaRPr kumimoji="0" sz="1800" b="0" i="0" u="none" strike="noStrike" kern="1200" cap="none" spc="0" normalizeH="0" baseline="0" noProof="0">
              <a:ln>
                <a:noFill/>
              </a:ln>
              <a:solidFill>
                <a:prstClr val="black"/>
              </a:solidFill>
              <a:effectLst/>
              <a:uLnTx/>
              <a:uFillTx/>
              <a:latin typeface="Arial"/>
              <a:ea typeface="+mn-ea"/>
              <a:cs typeface="Arial"/>
            </a:endParaRPr>
          </a:p>
          <a:p>
            <a:pPr marL="235585" marR="0" lvl="0" indent="0" algn="l" defTabSz="914400" rtl="0" eaLnBrk="1" fontAlgn="auto" latinLnBrk="0" hangingPunct="1">
              <a:lnSpc>
                <a:spcPct val="100000"/>
              </a:lnSpc>
              <a:spcBef>
                <a:spcPts val="40"/>
              </a:spcBef>
              <a:spcAft>
                <a:spcPts val="0"/>
              </a:spcAft>
              <a:buClrTx/>
              <a:buSzTx/>
              <a:buFontTx/>
              <a:buNone/>
              <a:tabLst/>
              <a:defRPr/>
            </a:pPr>
            <a:r>
              <a:rPr kumimoji="0" sz="1800" b="0" i="0" u="none" strike="noStrike" kern="1200" cap="none" spc="-65" normalizeH="0" baseline="0" noProof="0" dirty="0">
                <a:ln>
                  <a:noFill/>
                </a:ln>
                <a:solidFill>
                  <a:prstClr val="black"/>
                </a:solidFill>
                <a:effectLst/>
                <a:uLnTx/>
                <a:uFillTx/>
                <a:latin typeface="Arial"/>
                <a:ea typeface="+mn-ea"/>
                <a:cs typeface="Arial"/>
              </a:rPr>
              <a:t>23–52</a:t>
            </a:r>
            <a:endParaRPr kumimoji="0" sz="1800" b="0" i="0" u="none" strike="noStrike" kern="1200" cap="none" spc="0" normalizeH="0" baseline="0" noProof="0">
              <a:ln>
                <a:noFill/>
              </a:ln>
              <a:solidFill>
                <a:prstClr val="black"/>
              </a:solidFill>
              <a:effectLst/>
              <a:uLnTx/>
              <a:uFillTx/>
              <a:latin typeface="Arial"/>
              <a:ea typeface="+mn-ea"/>
              <a:cs typeface="Arial"/>
            </a:endParaRPr>
          </a:p>
          <a:p>
            <a:pPr marL="235585" marR="0" lvl="0" indent="0" algn="l" defTabSz="914400" rtl="0" eaLnBrk="1" fontAlgn="auto" latinLnBrk="0" hangingPunct="1">
              <a:lnSpc>
                <a:spcPct val="100000"/>
              </a:lnSpc>
              <a:spcBef>
                <a:spcPts val="65"/>
              </a:spcBef>
              <a:spcAft>
                <a:spcPts val="0"/>
              </a:spcAft>
              <a:buClrTx/>
              <a:buSzTx/>
              <a:buFontTx/>
              <a:buNone/>
              <a:tabLst/>
              <a:defRPr/>
            </a:pPr>
            <a:r>
              <a:rPr kumimoji="0" sz="1800" b="0" i="0" u="none" strike="noStrike" kern="1200" cap="none" spc="-65" normalizeH="0" baseline="0" noProof="0" dirty="0">
                <a:ln>
                  <a:noFill/>
                </a:ln>
                <a:solidFill>
                  <a:prstClr val="black"/>
                </a:solidFill>
                <a:effectLst/>
                <a:uLnTx/>
                <a:uFillTx/>
                <a:latin typeface="Arial"/>
                <a:ea typeface="+mn-ea"/>
                <a:cs typeface="Arial"/>
              </a:rPr>
              <a:t>53–92</a:t>
            </a:r>
            <a:endParaRPr kumimoji="0" sz="1800" b="0" i="0" u="none" strike="noStrike" kern="1200" cap="none" spc="0" normalizeH="0" baseline="0" noProof="0">
              <a:ln>
                <a:noFill/>
              </a:ln>
              <a:solidFill>
                <a:prstClr val="black"/>
              </a:solidFill>
              <a:effectLst/>
              <a:uLnTx/>
              <a:uFillTx/>
              <a:latin typeface="Arial"/>
              <a:ea typeface="+mn-ea"/>
              <a:cs typeface="Arial"/>
            </a:endParaRPr>
          </a:p>
          <a:p>
            <a:pPr marL="235585" marR="0" lvl="0" indent="0" algn="l" defTabSz="914400" rtl="0" eaLnBrk="1" fontAlgn="auto" latinLnBrk="0" hangingPunct="1">
              <a:lnSpc>
                <a:spcPct val="100000"/>
              </a:lnSpc>
              <a:spcBef>
                <a:spcPts val="65"/>
              </a:spcBef>
              <a:spcAft>
                <a:spcPts val="0"/>
              </a:spcAft>
              <a:buClrTx/>
              <a:buSzTx/>
              <a:buFontTx/>
              <a:buNone/>
              <a:tabLst/>
              <a:defRPr/>
            </a:pPr>
            <a:r>
              <a:rPr kumimoji="0" sz="1800" b="0" i="0" u="none" strike="noStrike" kern="1200" cap="none" spc="-60" normalizeH="0" baseline="0" noProof="0" dirty="0">
                <a:ln>
                  <a:noFill/>
                </a:ln>
                <a:solidFill>
                  <a:prstClr val="black"/>
                </a:solidFill>
                <a:effectLst/>
                <a:uLnTx/>
                <a:uFillTx/>
                <a:latin typeface="Arial"/>
                <a:ea typeface="+mn-ea"/>
                <a:cs typeface="Arial"/>
              </a:rPr>
              <a:t>&gt;=93</a:t>
            </a:r>
            <a:endParaRPr kumimoji="0" sz="1800" b="0" i="0" u="none" strike="noStrike" kern="1200" cap="none" spc="0" normalizeH="0" baseline="0" noProof="0">
              <a:ln>
                <a:noFill/>
              </a:ln>
              <a:solidFill>
                <a:prstClr val="black"/>
              </a:solidFill>
              <a:effectLst/>
              <a:uLnTx/>
              <a:uFillTx/>
              <a:latin typeface="Arial"/>
              <a:ea typeface="+mn-ea"/>
              <a:cs typeface="Arial"/>
            </a:endParaRPr>
          </a:p>
          <a:p>
            <a:pPr marL="12700" marR="0" lvl="0" indent="0" algn="l" defTabSz="914400" rtl="0" eaLnBrk="1" fontAlgn="auto" latinLnBrk="0" hangingPunct="1">
              <a:lnSpc>
                <a:spcPct val="100000"/>
              </a:lnSpc>
              <a:spcBef>
                <a:spcPts val="775"/>
              </a:spcBef>
              <a:spcAft>
                <a:spcPts val="0"/>
              </a:spcAft>
              <a:buClrTx/>
              <a:buSzTx/>
              <a:buFontTx/>
              <a:buNone/>
              <a:tabLst/>
              <a:defRPr/>
            </a:pPr>
            <a:r>
              <a:rPr kumimoji="0" sz="1800" b="0" i="0" u="none" strike="noStrike" kern="1200" cap="none" spc="-80" normalizeH="0" baseline="0" noProof="0" dirty="0">
                <a:ln>
                  <a:noFill/>
                </a:ln>
                <a:solidFill>
                  <a:prstClr val="black"/>
                </a:solidFill>
                <a:effectLst/>
                <a:uLnTx/>
                <a:uFillTx/>
                <a:latin typeface="Arial"/>
                <a:ea typeface="+mn-ea"/>
                <a:cs typeface="Arial"/>
              </a:rPr>
              <a:t>N</a:t>
            </a:r>
            <a:r>
              <a:rPr kumimoji="0" sz="1800" b="0" i="0" u="none" strike="noStrike" kern="1200" cap="none" spc="-65" normalizeH="0" baseline="0" noProof="0" dirty="0">
                <a:ln>
                  <a:noFill/>
                </a:ln>
                <a:solidFill>
                  <a:prstClr val="black"/>
                </a:solidFill>
                <a:effectLst/>
                <a:uLnTx/>
                <a:uFillTx/>
                <a:latin typeface="Arial"/>
                <a:ea typeface="+mn-ea"/>
                <a:cs typeface="Arial"/>
              </a:rPr>
              <a:t>=3</a:t>
            </a:r>
            <a:r>
              <a:rPr kumimoji="0" sz="1800" b="0" i="0" u="none" strike="noStrike" kern="1200" cap="none" spc="-25" normalizeH="0" baseline="0" noProof="0" dirty="0">
                <a:ln>
                  <a:noFill/>
                </a:ln>
                <a:solidFill>
                  <a:prstClr val="black"/>
                </a:solidFill>
                <a:effectLst/>
                <a:uLnTx/>
                <a:uFillTx/>
                <a:latin typeface="Arial"/>
                <a:ea typeface="+mn-ea"/>
                <a:cs typeface="Arial"/>
              </a:rPr>
              <a:t>,</a:t>
            </a:r>
            <a:r>
              <a:rPr kumimoji="0" sz="1800" b="0" i="0" u="none" strike="noStrike" kern="1200" cap="none" spc="-65" normalizeH="0" baseline="0" noProof="0" dirty="0">
                <a:ln>
                  <a:noFill/>
                </a:ln>
                <a:solidFill>
                  <a:prstClr val="black"/>
                </a:solidFill>
                <a:effectLst/>
                <a:uLnTx/>
                <a:uFillTx/>
                <a:latin typeface="Arial"/>
                <a:ea typeface="+mn-ea"/>
                <a:cs typeface="Arial"/>
              </a:rPr>
              <a:t>378</a:t>
            </a:r>
            <a:endParaRPr kumimoji="0" sz="1800" b="0" i="0" u="none" strike="noStrike" kern="1200" cap="none" spc="0" normalizeH="0" baseline="0" noProof="0">
              <a:ln>
                <a:noFill/>
              </a:ln>
              <a:solidFill>
                <a:prstClr val="black"/>
              </a:solidFill>
              <a:effectLst/>
              <a:uLnTx/>
              <a:uFillTx/>
              <a:latin typeface="Arial"/>
              <a:ea typeface="+mn-ea"/>
              <a:cs typeface="Arial"/>
            </a:endParaRPr>
          </a:p>
        </p:txBody>
      </p:sp>
      <p:sp>
        <p:nvSpPr>
          <p:cNvPr id="6" name="object 6"/>
          <p:cNvSpPr/>
          <p:nvPr/>
        </p:nvSpPr>
        <p:spPr>
          <a:xfrm>
            <a:off x="250154" y="4757032"/>
            <a:ext cx="203835" cy="248285"/>
          </a:xfrm>
          <a:custGeom>
            <a:avLst/>
            <a:gdLst/>
            <a:ahLst/>
            <a:cxnLst/>
            <a:rect l="l" t="t" r="r" b="b"/>
            <a:pathLst>
              <a:path w="203834" h="248285">
                <a:moveTo>
                  <a:pt x="0" y="0"/>
                </a:moveTo>
                <a:lnTo>
                  <a:pt x="203656" y="0"/>
                </a:lnTo>
                <a:lnTo>
                  <a:pt x="203656" y="248212"/>
                </a:lnTo>
                <a:lnTo>
                  <a:pt x="0" y="248212"/>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250154" y="4757033"/>
            <a:ext cx="203835" cy="248285"/>
          </a:xfrm>
          <a:custGeom>
            <a:avLst/>
            <a:gdLst/>
            <a:ahLst/>
            <a:cxnLst/>
            <a:rect l="l" t="t" r="r" b="b"/>
            <a:pathLst>
              <a:path w="203834" h="248285">
                <a:moveTo>
                  <a:pt x="0" y="0"/>
                </a:moveTo>
                <a:lnTo>
                  <a:pt x="203656" y="0"/>
                </a:lnTo>
                <a:lnTo>
                  <a:pt x="203656" y="248212"/>
                </a:lnTo>
                <a:lnTo>
                  <a:pt x="0" y="248212"/>
                </a:lnTo>
                <a:lnTo>
                  <a:pt x="0" y="0"/>
                </a:lnTo>
                <a:close/>
              </a:path>
            </a:pathLst>
          </a:custGeom>
          <a:ln w="331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250154" y="5039720"/>
            <a:ext cx="203835" cy="248285"/>
          </a:xfrm>
          <a:custGeom>
            <a:avLst/>
            <a:gdLst/>
            <a:ahLst/>
            <a:cxnLst/>
            <a:rect l="l" t="t" r="r" b="b"/>
            <a:pathLst>
              <a:path w="203834" h="248285">
                <a:moveTo>
                  <a:pt x="0" y="0"/>
                </a:moveTo>
                <a:lnTo>
                  <a:pt x="203656" y="0"/>
                </a:lnTo>
                <a:lnTo>
                  <a:pt x="203656" y="248212"/>
                </a:lnTo>
                <a:lnTo>
                  <a:pt x="0" y="248212"/>
                </a:lnTo>
                <a:lnTo>
                  <a:pt x="0" y="0"/>
                </a:lnTo>
                <a:close/>
              </a:path>
            </a:pathLst>
          </a:custGeom>
          <a:solidFill>
            <a:srgbClr val="FFFF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250154" y="5039720"/>
            <a:ext cx="203835" cy="248285"/>
          </a:xfrm>
          <a:custGeom>
            <a:avLst/>
            <a:gdLst/>
            <a:ahLst/>
            <a:cxnLst/>
            <a:rect l="l" t="t" r="r" b="b"/>
            <a:pathLst>
              <a:path w="203834" h="248285">
                <a:moveTo>
                  <a:pt x="0" y="0"/>
                </a:moveTo>
                <a:lnTo>
                  <a:pt x="203656" y="0"/>
                </a:lnTo>
                <a:lnTo>
                  <a:pt x="203656" y="248212"/>
                </a:lnTo>
                <a:lnTo>
                  <a:pt x="0" y="248212"/>
                </a:lnTo>
                <a:lnTo>
                  <a:pt x="0" y="0"/>
                </a:lnTo>
                <a:close/>
              </a:path>
            </a:pathLst>
          </a:custGeom>
          <a:ln w="331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250154" y="5318960"/>
            <a:ext cx="203835" cy="248285"/>
          </a:xfrm>
          <a:custGeom>
            <a:avLst/>
            <a:gdLst/>
            <a:ahLst/>
            <a:cxnLst/>
            <a:rect l="l" t="t" r="r" b="b"/>
            <a:pathLst>
              <a:path w="203834" h="248285">
                <a:moveTo>
                  <a:pt x="0" y="0"/>
                </a:moveTo>
                <a:lnTo>
                  <a:pt x="203656" y="0"/>
                </a:lnTo>
                <a:lnTo>
                  <a:pt x="203656" y="248212"/>
                </a:lnTo>
                <a:lnTo>
                  <a:pt x="0" y="248212"/>
                </a:lnTo>
                <a:lnTo>
                  <a:pt x="0" y="0"/>
                </a:lnTo>
                <a:close/>
              </a:path>
            </a:pathLst>
          </a:custGeom>
          <a:solidFill>
            <a:srgbClr val="FFE6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250154" y="5318960"/>
            <a:ext cx="203835" cy="248285"/>
          </a:xfrm>
          <a:custGeom>
            <a:avLst/>
            <a:gdLst/>
            <a:ahLst/>
            <a:cxnLst/>
            <a:rect l="l" t="t" r="r" b="b"/>
            <a:pathLst>
              <a:path w="203834" h="248285">
                <a:moveTo>
                  <a:pt x="0" y="0"/>
                </a:moveTo>
                <a:lnTo>
                  <a:pt x="203656" y="0"/>
                </a:lnTo>
                <a:lnTo>
                  <a:pt x="203656" y="248212"/>
                </a:lnTo>
                <a:lnTo>
                  <a:pt x="0" y="248212"/>
                </a:lnTo>
                <a:lnTo>
                  <a:pt x="0" y="0"/>
                </a:lnTo>
                <a:close/>
              </a:path>
            </a:pathLst>
          </a:custGeom>
          <a:ln w="331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250154" y="5601647"/>
            <a:ext cx="203835" cy="248285"/>
          </a:xfrm>
          <a:custGeom>
            <a:avLst/>
            <a:gdLst/>
            <a:ahLst/>
            <a:cxnLst/>
            <a:rect l="l" t="t" r="r" b="b"/>
            <a:pathLst>
              <a:path w="203834" h="248285">
                <a:moveTo>
                  <a:pt x="0" y="0"/>
                </a:moveTo>
                <a:lnTo>
                  <a:pt x="203656" y="0"/>
                </a:lnTo>
                <a:lnTo>
                  <a:pt x="203656" y="248212"/>
                </a:lnTo>
                <a:lnTo>
                  <a:pt x="0" y="248212"/>
                </a:lnTo>
                <a:lnTo>
                  <a:pt x="0" y="0"/>
                </a:lnTo>
                <a:close/>
              </a:path>
            </a:pathLst>
          </a:custGeom>
          <a:solidFill>
            <a:srgbClr val="FFAA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250154" y="5601648"/>
            <a:ext cx="203835" cy="248285"/>
          </a:xfrm>
          <a:custGeom>
            <a:avLst/>
            <a:gdLst/>
            <a:ahLst/>
            <a:cxnLst/>
            <a:rect l="l" t="t" r="r" b="b"/>
            <a:pathLst>
              <a:path w="203834" h="248285">
                <a:moveTo>
                  <a:pt x="0" y="0"/>
                </a:moveTo>
                <a:lnTo>
                  <a:pt x="203656" y="0"/>
                </a:lnTo>
                <a:lnTo>
                  <a:pt x="203656" y="248212"/>
                </a:lnTo>
                <a:lnTo>
                  <a:pt x="0" y="248212"/>
                </a:lnTo>
                <a:lnTo>
                  <a:pt x="0" y="0"/>
                </a:lnTo>
                <a:close/>
              </a:path>
            </a:pathLst>
          </a:custGeom>
          <a:ln w="331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250154" y="5884335"/>
            <a:ext cx="203835" cy="248285"/>
          </a:xfrm>
          <a:custGeom>
            <a:avLst/>
            <a:gdLst/>
            <a:ahLst/>
            <a:cxnLst/>
            <a:rect l="l" t="t" r="r" b="b"/>
            <a:pathLst>
              <a:path w="203834" h="248285">
                <a:moveTo>
                  <a:pt x="0" y="0"/>
                </a:moveTo>
                <a:lnTo>
                  <a:pt x="203656" y="0"/>
                </a:lnTo>
                <a:lnTo>
                  <a:pt x="203656" y="248212"/>
                </a:lnTo>
                <a:lnTo>
                  <a:pt x="0" y="248212"/>
                </a:lnTo>
                <a:lnTo>
                  <a:pt x="0" y="0"/>
                </a:lnTo>
                <a:close/>
              </a:path>
            </a:pathLst>
          </a:custGeom>
          <a:solidFill>
            <a:srgbClr val="FF78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250154" y="5884335"/>
            <a:ext cx="203835" cy="248285"/>
          </a:xfrm>
          <a:custGeom>
            <a:avLst/>
            <a:gdLst/>
            <a:ahLst/>
            <a:cxnLst/>
            <a:rect l="l" t="t" r="r" b="b"/>
            <a:pathLst>
              <a:path w="203834" h="248285">
                <a:moveTo>
                  <a:pt x="0" y="0"/>
                </a:moveTo>
                <a:lnTo>
                  <a:pt x="203656" y="0"/>
                </a:lnTo>
                <a:lnTo>
                  <a:pt x="203656" y="248212"/>
                </a:lnTo>
                <a:lnTo>
                  <a:pt x="0" y="248212"/>
                </a:lnTo>
                <a:lnTo>
                  <a:pt x="0" y="0"/>
                </a:lnTo>
                <a:close/>
              </a:path>
            </a:pathLst>
          </a:custGeom>
          <a:ln w="331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txBox="1"/>
          <p:nvPr/>
        </p:nvSpPr>
        <p:spPr>
          <a:xfrm>
            <a:off x="63064" y="0"/>
            <a:ext cx="1999614" cy="835660"/>
          </a:xfrm>
          <a:prstGeom prst="rect">
            <a:avLst/>
          </a:prstGeom>
        </p:spPr>
        <p:txBody>
          <a:bodyPr vert="horz" wrap="square" lIns="0" tIns="60960" rIns="0" bIns="0" rtlCol="0">
            <a:spAutoFit/>
          </a:bodyPr>
          <a:lstStyle/>
          <a:p>
            <a:pPr marL="68580" marR="5080" lvl="0" indent="-56515" algn="l" defTabSz="914400" rtl="0" eaLnBrk="1" fontAlgn="auto" latinLnBrk="0" hangingPunct="1">
              <a:lnSpc>
                <a:spcPts val="3020"/>
              </a:lnSpc>
              <a:spcBef>
                <a:spcPts val="480"/>
              </a:spcBef>
              <a:spcAft>
                <a:spcPts val="0"/>
              </a:spcAft>
              <a:buClrTx/>
              <a:buSzTx/>
              <a:buFontTx/>
              <a:buNone/>
              <a:tabLst/>
              <a:defRPr/>
            </a:pPr>
            <a:r>
              <a:rPr kumimoji="0" sz="2800" b="1" i="1" u="none" strike="noStrike" kern="1200" cap="none" spc="-15" normalizeH="0" baseline="0" noProof="0" dirty="0">
                <a:ln>
                  <a:noFill/>
                </a:ln>
                <a:solidFill>
                  <a:prstClr val="black"/>
                </a:solidFill>
                <a:effectLst/>
                <a:uLnTx/>
                <a:uFillTx/>
                <a:latin typeface="Arial"/>
                <a:ea typeface="+mn-ea"/>
                <a:cs typeface="Arial"/>
              </a:rPr>
              <a:t>MSM </a:t>
            </a:r>
            <a:r>
              <a:rPr kumimoji="0" sz="2800" b="1" i="0" u="none" strike="noStrike" kern="1200" cap="none" spc="-5" normalizeH="0" baseline="0" noProof="0" dirty="0">
                <a:ln>
                  <a:noFill/>
                </a:ln>
                <a:solidFill>
                  <a:prstClr val="black"/>
                </a:solidFill>
                <a:effectLst/>
                <a:uLnTx/>
                <a:uFillTx/>
                <a:latin typeface="Arial"/>
                <a:ea typeface="+mn-ea"/>
                <a:cs typeface="Arial"/>
              </a:rPr>
              <a:t>-</a:t>
            </a:r>
            <a:r>
              <a:rPr kumimoji="0" sz="2800" b="1" i="0" u="none" strike="noStrike" kern="1200" cap="none" spc="-35" normalizeH="0" baseline="0" noProof="0" dirty="0">
                <a:ln>
                  <a:noFill/>
                </a:ln>
                <a:solidFill>
                  <a:prstClr val="black"/>
                </a:solidFill>
                <a:effectLst/>
                <a:uLnTx/>
                <a:uFillTx/>
                <a:latin typeface="Arial"/>
                <a:ea typeface="+mn-ea"/>
                <a:cs typeface="Arial"/>
              </a:rPr>
              <a:t> </a:t>
            </a:r>
            <a:r>
              <a:rPr kumimoji="0" sz="2800" b="1" i="0" u="none" strike="noStrike" kern="1200" cap="none" spc="-10" normalizeH="0" baseline="0" noProof="0" dirty="0">
                <a:ln>
                  <a:noFill/>
                </a:ln>
                <a:solidFill>
                  <a:prstClr val="black"/>
                </a:solidFill>
                <a:effectLst/>
                <a:uLnTx/>
                <a:uFillTx/>
                <a:latin typeface="Arial"/>
                <a:ea typeface="+mn-ea"/>
                <a:cs typeface="Arial"/>
              </a:rPr>
              <a:t>PWH  PBC </a:t>
            </a:r>
            <a:r>
              <a:rPr kumimoji="0" sz="2800" b="1" i="0" u="none" strike="noStrike" kern="1200" cap="none" spc="-5" normalizeH="0" baseline="0" noProof="0" dirty="0">
                <a:ln>
                  <a:noFill/>
                </a:ln>
                <a:solidFill>
                  <a:prstClr val="black"/>
                </a:solidFill>
                <a:effectLst/>
                <a:uLnTx/>
                <a:uFillTx/>
                <a:latin typeface="Arial"/>
                <a:ea typeface="+mn-ea"/>
                <a:cs typeface="Arial"/>
              </a:rPr>
              <a:t>-</a:t>
            </a:r>
            <a:r>
              <a:rPr kumimoji="0" sz="2800" b="1" i="0" u="none" strike="noStrike" kern="1200" cap="none" spc="-35" normalizeH="0" baseline="0" noProof="0" dirty="0">
                <a:ln>
                  <a:noFill/>
                </a:ln>
                <a:solidFill>
                  <a:prstClr val="black"/>
                </a:solidFill>
                <a:effectLst/>
                <a:uLnTx/>
                <a:uFillTx/>
                <a:latin typeface="Arial"/>
                <a:ea typeface="+mn-ea"/>
                <a:cs typeface="Arial"/>
              </a:rPr>
              <a:t> </a:t>
            </a:r>
            <a:r>
              <a:rPr kumimoji="0" sz="2800" b="1" i="0" u="none" strike="noStrike" kern="1200" cap="none" spc="0" normalizeH="0" baseline="0" noProof="0" dirty="0">
                <a:ln>
                  <a:noFill/>
                </a:ln>
                <a:solidFill>
                  <a:prstClr val="black"/>
                </a:solidFill>
                <a:effectLst/>
                <a:uLnTx/>
                <a:uFillTx/>
                <a:latin typeface="Arial"/>
                <a:ea typeface="+mn-ea"/>
                <a:cs typeface="Arial"/>
              </a:rPr>
              <a:t>2021</a:t>
            </a:r>
            <a:endParaRPr kumimoji="0" sz="2800" b="0" i="0" u="none" strike="noStrike" kern="1200" cap="none" spc="0" normalizeH="0" baseline="0" noProof="0">
              <a:ln>
                <a:noFill/>
              </a:ln>
              <a:solidFill>
                <a:prstClr val="black"/>
              </a:solidFill>
              <a:effectLst/>
              <a:uLnTx/>
              <a:uFillTx/>
              <a:latin typeface="Arial"/>
              <a:ea typeface="+mn-ea"/>
              <a:cs typeface="Arial"/>
            </a:endParaRPr>
          </a:p>
        </p:txBody>
      </p:sp>
      <p:sp>
        <p:nvSpPr>
          <p:cNvPr id="17" name="object 17"/>
          <p:cNvSpPr/>
          <p:nvPr/>
        </p:nvSpPr>
        <p:spPr>
          <a:xfrm>
            <a:off x="6174703" y="70179"/>
            <a:ext cx="5968238" cy="6558173"/>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6102101" y="4300730"/>
            <a:ext cx="1960245" cy="2125345"/>
          </a:xfrm>
          <a:custGeom>
            <a:avLst/>
            <a:gdLst/>
            <a:ahLst/>
            <a:cxnLst/>
            <a:rect l="l" t="t" r="r" b="b"/>
            <a:pathLst>
              <a:path w="1960245" h="2125345">
                <a:moveTo>
                  <a:pt x="0" y="0"/>
                </a:moveTo>
                <a:lnTo>
                  <a:pt x="1959855" y="0"/>
                </a:lnTo>
                <a:lnTo>
                  <a:pt x="1959855" y="2125181"/>
                </a:lnTo>
                <a:lnTo>
                  <a:pt x="0" y="2125181"/>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txBox="1"/>
          <p:nvPr/>
        </p:nvSpPr>
        <p:spPr>
          <a:xfrm>
            <a:off x="6732985" y="6127187"/>
            <a:ext cx="745490" cy="302895"/>
          </a:xfrm>
          <a:prstGeom prst="rect">
            <a:avLst/>
          </a:prstGeom>
        </p:spPr>
        <p:txBody>
          <a:bodyPr vert="horz" wrap="square" lIns="0" tIns="14604" rIns="0" bIns="0" rtlCol="0">
            <a:spAutoFit/>
          </a:bodyPr>
          <a:lstStyle/>
          <a:p>
            <a:pPr marL="12700" marR="0" lvl="0" indent="0" algn="l" defTabSz="914400" rtl="0" eaLnBrk="1" fontAlgn="auto" latinLnBrk="0" hangingPunct="1">
              <a:lnSpc>
                <a:spcPct val="100000"/>
              </a:lnSpc>
              <a:spcBef>
                <a:spcPts val="114"/>
              </a:spcBef>
              <a:spcAft>
                <a:spcPts val="0"/>
              </a:spcAft>
              <a:buClrTx/>
              <a:buSzTx/>
              <a:buFontTx/>
              <a:buNone/>
              <a:tabLst/>
              <a:defRPr/>
            </a:pPr>
            <a:r>
              <a:rPr kumimoji="0" sz="1800" b="0" i="0" u="none" strike="noStrike" kern="1200" cap="none" spc="-235" normalizeH="0" baseline="0" noProof="0" dirty="0">
                <a:ln>
                  <a:noFill/>
                </a:ln>
                <a:solidFill>
                  <a:prstClr val="black"/>
                </a:solidFill>
                <a:effectLst/>
                <a:uLnTx/>
                <a:uFillTx/>
                <a:latin typeface="Arial"/>
                <a:ea typeface="+mn-ea"/>
                <a:cs typeface="Arial"/>
              </a:rPr>
              <a:t>N</a:t>
            </a:r>
            <a:r>
              <a:rPr kumimoji="0" sz="1800" b="0" i="0" u="none" strike="noStrike" kern="1200" cap="none" spc="-185" normalizeH="0" baseline="0" noProof="0" dirty="0">
                <a:ln>
                  <a:noFill/>
                </a:ln>
                <a:solidFill>
                  <a:prstClr val="black"/>
                </a:solidFill>
                <a:effectLst/>
                <a:uLnTx/>
                <a:uFillTx/>
                <a:latin typeface="Arial"/>
                <a:ea typeface="+mn-ea"/>
                <a:cs typeface="Arial"/>
              </a:rPr>
              <a:t>=</a:t>
            </a:r>
            <a:r>
              <a:rPr kumimoji="0" sz="1800" b="0" i="0" u="none" strike="noStrike" kern="1200" cap="none" spc="-180" normalizeH="0" baseline="0" noProof="0" dirty="0">
                <a:ln>
                  <a:noFill/>
                </a:ln>
                <a:solidFill>
                  <a:prstClr val="black"/>
                </a:solidFill>
                <a:effectLst/>
                <a:uLnTx/>
                <a:uFillTx/>
                <a:latin typeface="Arial"/>
                <a:ea typeface="+mn-ea"/>
                <a:cs typeface="Arial"/>
              </a:rPr>
              <a:t>4</a:t>
            </a:r>
            <a:r>
              <a:rPr kumimoji="0" sz="1800" b="0" i="0" u="none" strike="noStrike" kern="1200" cap="none" spc="-80" normalizeH="0" baseline="0" noProof="0" dirty="0">
                <a:ln>
                  <a:noFill/>
                </a:ln>
                <a:solidFill>
                  <a:prstClr val="black"/>
                </a:solidFill>
                <a:effectLst/>
                <a:uLnTx/>
                <a:uFillTx/>
                <a:latin typeface="Arial"/>
                <a:ea typeface="+mn-ea"/>
                <a:cs typeface="Arial"/>
              </a:rPr>
              <a:t>,</a:t>
            </a:r>
            <a:r>
              <a:rPr kumimoji="0" sz="1800" b="0" i="0" u="none" strike="noStrike" kern="1200" cap="none" spc="-180" normalizeH="0" baseline="0" noProof="0" dirty="0">
                <a:ln>
                  <a:noFill/>
                </a:ln>
                <a:solidFill>
                  <a:prstClr val="black"/>
                </a:solidFill>
                <a:effectLst/>
                <a:uLnTx/>
                <a:uFillTx/>
                <a:latin typeface="Arial"/>
                <a:ea typeface="+mn-ea"/>
                <a:cs typeface="Arial"/>
              </a:rPr>
              <a:t>349</a:t>
            </a:r>
            <a:endParaRPr kumimoji="0" sz="1800" b="0" i="0" u="none" strike="noStrike" kern="1200" cap="none" spc="0" normalizeH="0" baseline="0" noProof="0">
              <a:ln>
                <a:noFill/>
              </a:ln>
              <a:solidFill>
                <a:prstClr val="black"/>
              </a:solidFill>
              <a:effectLst/>
              <a:uLnTx/>
              <a:uFillTx/>
              <a:latin typeface="Arial"/>
              <a:ea typeface="+mn-ea"/>
              <a:cs typeface="Arial"/>
            </a:endParaRPr>
          </a:p>
        </p:txBody>
      </p:sp>
      <p:sp>
        <p:nvSpPr>
          <p:cNvPr id="20" name="object 20"/>
          <p:cNvSpPr txBox="1"/>
          <p:nvPr/>
        </p:nvSpPr>
        <p:spPr>
          <a:xfrm>
            <a:off x="6205980" y="4262772"/>
            <a:ext cx="1843405" cy="302895"/>
          </a:xfrm>
          <a:prstGeom prst="rect">
            <a:avLst/>
          </a:prstGeom>
        </p:spPr>
        <p:txBody>
          <a:bodyPr vert="horz" wrap="square" lIns="0" tIns="14604" rIns="0" bIns="0" rtlCol="0">
            <a:spAutoFit/>
          </a:bodyPr>
          <a:lstStyle/>
          <a:p>
            <a:pPr marL="12700" marR="0" lvl="0" indent="0" algn="l" defTabSz="914400" rtl="0" eaLnBrk="1" fontAlgn="auto" latinLnBrk="0" hangingPunct="1">
              <a:lnSpc>
                <a:spcPct val="100000"/>
              </a:lnSpc>
              <a:spcBef>
                <a:spcPts val="114"/>
              </a:spcBef>
              <a:spcAft>
                <a:spcPts val="0"/>
              </a:spcAft>
              <a:buClrTx/>
              <a:buSzTx/>
              <a:buFontTx/>
              <a:buNone/>
              <a:tabLst/>
              <a:defRPr/>
            </a:pPr>
            <a:r>
              <a:rPr kumimoji="0" sz="1800" b="0" i="0" u="none" strike="noStrike" kern="1200" cap="none" spc="-160" normalizeH="0" baseline="0" noProof="0" dirty="0">
                <a:ln>
                  <a:noFill/>
                </a:ln>
                <a:solidFill>
                  <a:prstClr val="black"/>
                </a:solidFill>
                <a:effectLst/>
                <a:uLnTx/>
                <a:uFillTx/>
                <a:latin typeface="Arial"/>
                <a:ea typeface="+mn-ea"/>
                <a:cs typeface="Arial"/>
              </a:rPr>
              <a:t>Heterosexual</a:t>
            </a:r>
            <a:r>
              <a:rPr kumimoji="0" sz="1800" b="0" i="0" u="none" strike="noStrike" kern="1200" cap="none" spc="-130" normalizeH="0" baseline="0" noProof="0" dirty="0">
                <a:ln>
                  <a:noFill/>
                </a:ln>
                <a:solidFill>
                  <a:prstClr val="black"/>
                </a:solidFill>
                <a:effectLst/>
                <a:uLnTx/>
                <a:uFillTx/>
                <a:latin typeface="Arial"/>
                <a:ea typeface="+mn-ea"/>
                <a:cs typeface="Arial"/>
              </a:rPr>
              <a:t> </a:t>
            </a:r>
            <a:r>
              <a:rPr kumimoji="0" sz="1800" b="0" i="0" u="none" strike="noStrike" kern="1200" cap="none" spc="-155" normalizeH="0" baseline="0" noProof="0" dirty="0">
                <a:ln>
                  <a:noFill/>
                </a:ln>
                <a:solidFill>
                  <a:prstClr val="black"/>
                </a:solidFill>
                <a:effectLst/>
                <a:uLnTx/>
                <a:uFillTx/>
                <a:latin typeface="Arial"/>
                <a:ea typeface="+mn-ea"/>
                <a:cs typeface="Arial"/>
              </a:rPr>
              <a:t>Contact</a:t>
            </a:r>
            <a:endParaRPr kumimoji="0" sz="1800" b="0" i="0" u="none" strike="noStrike" kern="1200" cap="none" spc="0" normalizeH="0" baseline="0" noProof="0">
              <a:ln>
                <a:noFill/>
              </a:ln>
              <a:solidFill>
                <a:prstClr val="black"/>
              </a:solidFill>
              <a:effectLst/>
              <a:uLnTx/>
              <a:uFillTx/>
              <a:latin typeface="Arial"/>
              <a:ea typeface="+mn-ea"/>
              <a:cs typeface="Arial"/>
            </a:endParaRPr>
          </a:p>
        </p:txBody>
      </p:sp>
      <p:sp>
        <p:nvSpPr>
          <p:cNvPr id="21" name="object 21"/>
          <p:cNvSpPr txBox="1"/>
          <p:nvPr/>
        </p:nvSpPr>
        <p:spPr>
          <a:xfrm>
            <a:off x="6877456" y="4628036"/>
            <a:ext cx="654685" cy="1430020"/>
          </a:xfrm>
          <a:prstGeom prst="rect">
            <a:avLst/>
          </a:prstGeom>
        </p:spPr>
        <p:txBody>
          <a:bodyPr vert="horz" wrap="square" lIns="0" tIns="14604" rIns="0" bIns="0" rtlCol="0">
            <a:spAutoFit/>
          </a:bodyPr>
          <a:lstStyle/>
          <a:p>
            <a:pPr marL="12700" marR="0" lvl="0" indent="0" algn="l" defTabSz="914400" rtl="0" eaLnBrk="1" fontAlgn="auto" latinLnBrk="0" hangingPunct="1">
              <a:lnSpc>
                <a:spcPct val="100000"/>
              </a:lnSpc>
              <a:spcBef>
                <a:spcPts val="114"/>
              </a:spcBef>
              <a:spcAft>
                <a:spcPts val="0"/>
              </a:spcAft>
              <a:buClrTx/>
              <a:buSzTx/>
              <a:buFontTx/>
              <a:buNone/>
              <a:tabLst/>
              <a:defRPr/>
            </a:pPr>
            <a:r>
              <a:rPr kumimoji="0" sz="1800" b="0" i="0" u="none" strike="noStrike" kern="1200" cap="none" spc="-170" normalizeH="0" baseline="0" noProof="0" dirty="0">
                <a:ln>
                  <a:noFill/>
                </a:ln>
                <a:solidFill>
                  <a:prstClr val="black"/>
                </a:solidFill>
                <a:effectLst/>
                <a:uLnTx/>
                <a:uFillTx/>
                <a:latin typeface="Arial"/>
                <a:ea typeface="+mn-ea"/>
                <a:cs typeface="Arial"/>
              </a:rPr>
              <a:t>0</a:t>
            </a:r>
            <a:endParaRPr kumimoji="0" sz="1800" b="0" i="0" u="none" strike="noStrike" kern="1200" cap="none" spc="0" normalizeH="0" baseline="0" noProof="0">
              <a:ln>
                <a:noFill/>
              </a:ln>
              <a:solidFill>
                <a:prstClr val="black"/>
              </a:solidFill>
              <a:effectLst/>
              <a:uLnTx/>
              <a:uFillTx/>
              <a:latin typeface="Arial"/>
              <a:ea typeface="+mn-ea"/>
              <a:cs typeface="Arial"/>
            </a:endParaRPr>
          </a:p>
          <a:p>
            <a:pPr marL="12700" marR="0" lvl="0" indent="0" algn="l" defTabSz="914400" rtl="0" eaLnBrk="1" fontAlgn="auto" latinLnBrk="0" hangingPunct="1">
              <a:lnSpc>
                <a:spcPct val="100000"/>
              </a:lnSpc>
              <a:spcBef>
                <a:spcPts val="65"/>
              </a:spcBef>
              <a:spcAft>
                <a:spcPts val="0"/>
              </a:spcAft>
              <a:buClrTx/>
              <a:buSzTx/>
              <a:buFontTx/>
              <a:buNone/>
              <a:tabLst/>
              <a:defRPr/>
            </a:pPr>
            <a:r>
              <a:rPr kumimoji="0" sz="1800" b="0" i="0" u="none" strike="noStrike" kern="1200" cap="none" spc="-180" normalizeH="0" baseline="0" noProof="0" dirty="0">
                <a:ln>
                  <a:noFill/>
                </a:ln>
                <a:solidFill>
                  <a:prstClr val="black"/>
                </a:solidFill>
                <a:effectLst/>
                <a:uLnTx/>
                <a:uFillTx/>
                <a:latin typeface="Arial"/>
                <a:ea typeface="+mn-ea"/>
                <a:cs typeface="Arial"/>
              </a:rPr>
              <a:t>1–12</a:t>
            </a:r>
            <a:endParaRPr kumimoji="0" sz="1800" b="0" i="0" u="none" strike="noStrike" kern="1200" cap="none" spc="0" normalizeH="0" baseline="0" noProof="0">
              <a:ln>
                <a:noFill/>
              </a:ln>
              <a:solidFill>
                <a:prstClr val="black"/>
              </a:solidFill>
              <a:effectLst/>
              <a:uLnTx/>
              <a:uFillTx/>
              <a:latin typeface="Arial"/>
              <a:ea typeface="+mn-ea"/>
              <a:cs typeface="Arial"/>
            </a:endParaRPr>
          </a:p>
          <a:p>
            <a:pPr marL="12700" marR="0" lvl="0" indent="0" algn="l" defTabSz="914400" rtl="0" eaLnBrk="1" fontAlgn="auto" latinLnBrk="0" hangingPunct="1">
              <a:lnSpc>
                <a:spcPct val="100000"/>
              </a:lnSpc>
              <a:spcBef>
                <a:spcPts val="40"/>
              </a:spcBef>
              <a:spcAft>
                <a:spcPts val="0"/>
              </a:spcAft>
              <a:buClrTx/>
              <a:buSzTx/>
              <a:buFontTx/>
              <a:buNone/>
              <a:tabLst/>
              <a:defRPr/>
            </a:pPr>
            <a:r>
              <a:rPr kumimoji="0" sz="1800" b="0" i="0" u="none" strike="noStrike" kern="1200" cap="none" spc="-180" normalizeH="0" baseline="0" noProof="0" dirty="0">
                <a:ln>
                  <a:noFill/>
                </a:ln>
                <a:solidFill>
                  <a:prstClr val="black"/>
                </a:solidFill>
                <a:effectLst/>
                <a:uLnTx/>
                <a:uFillTx/>
                <a:latin typeface="Arial"/>
                <a:ea typeface="+mn-ea"/>
                <a:cs typeface="Arial"/>
              </a:rPr>
              <a:t>13–43</a:t>
            </a:r>
            <a:endParaRPr kumimoji="0" sz="1800" b="0" i="0" u="none" strike="noStrike" kern="1200" cap="none" spc="0" normalizeH="0" baseline="0" noProof="0">
              <a:ln>
                <a:noFill/>
              </a:ln>
              <a:solidFill>
                <a:prstClr val="black"/>
              </a:solidFill>
              <a:effectLst/>
              <a:uLnTx/>
              <a:uFillTx/>
              <a:latin typeface="Arial"/>
              <a:ea typeface="+mn-ea"/>
              <a:cs typeface="Arial"/>
            </a:endParaRPr>
          </a:p>
          <a:p>
            <a:pPr marL="12700" marR="0" lvl="0" indent="0" algn="l" defTabSz="914400" rtl="0" eaLnBrk="1" fontAlgn="auto" latinLnBrk="0" hangingPunct="1">
              <a:lnSpc>
                <a:spcPct val="100000"/>
              </a:lnSpc>
              <a:spcBef>
                <a:spcPts val="65"/>
              </a:spcBef>
              <a:spcAft>
                <a:spcPts val="0"/>
              </a:spcAft>
              <a:buClrTx/>
              <a:buSzTx/>
              <a:buFontTx/>
              <a:buNone/>
              <a:tabLst/>
              <a:defRPr/>
            </a:pPr>
            <a:r>
              <a:rPr kumimoji="0" sz="1800" b="0" i="0" u="none" strike="noStrike" kern="1200" cap="none" spc="-180" normalizeH="0" baseline="0" noProof="0" dirty="0">
                <a:ln>
                  <a:noFill/>
                </a:ln>
                <a:solidFill>
                  <a:prstClr val="black"/>
                </a:solidFill>
                <a:effectLst/>
                <a:uLnTx/>
                <a:uFillTx/>
                <a:latin typeface="Arial"/>
                <a:ea typeface="+mn-ea"/>
                <a:cs typeface="Arial"/>
              </a:rPr>
              <a:t>44–134</a:t>
            </a:r>
            <a:endParaRPr kumimoji="0" sz="1800" b="0" i="0" u="none" strike="noStrike" kern="1200" cap="none" spc="0" normalizeH="0" baseline="0" noProof="0">
              <a:ln>
                <a:noFill/>
              </a:ln>
              <a:solidFill>
                <a:prstClr val="black"/>
              </a:solidFill>
              <a:effectLst/>
              <a:uLnTx/>
              <a:uFillTx/>
              <a:latin typeface="Arial"/>
              <a:ea typeface="+mn-ea"/>
              <a:cs typeface="Arial"/>
            </a:endParaRPr>
          </a:p>
          <a:p>
            <a:pPr marL="12700" marR="0" lvl="0" indent="0" algn="l" defTabSz="914400" rtl="0" eaLnBrk="1" fontAlgn="auto" latinLnBrk="0" hangingPunct="1">
              <a:lnSpc>
                <a:spcPct val="100000"/>
              </a:lnSpc>
              <a:spcBef>
                <a:spcPts val="65"/>
              </a:spcBef>
              <a:spcAft>
                <a:spcPts val="0"/>
              </a:spcAft>
              <a:buClrTx/>
              <a:buSzTx/>
              <a:buFontTx/>
              <a:buNone/>
              <a:tabLst/>
              <a:defRPr/>
            </a:pPr>
            <a:r>
              <a:rPr kumimoji="0" sz="1800" b="0" i="0" u="none" strike="noStrike" kern="1200" cap="none" spc="-185" normalizeH="0" baseline="0" noProof="0" dirty="0">
                <a:ln>
                  <a:noFill/>
                </a:ln>
                <a:solidFill>
                  <a:prstClr val="black"/>
                </a:solidFill>
                <a:effectLst/>
                <a:uLnTx/>
                <a:uFillTx/>
                <a:latin typeface="Arial"/>
                <a:ea typeface="+mn-ea"/>
                <a:cs typeface="Arial"/>
              </a:rPr>
              <a:t>&gt;=135</a:t>
            </a:r>
            <a:endParaRPr kumimoji="0" sz="1800" b="0" i="0" u="none" strike="noStrike" kern="1200" cap="none" spc="0" normalizeH="0" baseline="0" noProof="0">
              <a:ln>
                <a:noFill/>
              </a:ln>
              <a:solidFill>
                <a:prstClr val="black"/>
              </a:solidFill>
              <a:effectLst/>
              <a:uLnTx/>
              <a:uFillTx/>
              <a:latin typeface="Arial"/>
              <a:ea typeface="+mn-ea"/>
              <a:cs typeface="Arial"/>
            </a:endParaRPr>
          </a:p>
        </p:txBody>
      </p:sp>
      <p:sp>
        <p:nvSpPr>
          <p:cNvPr id="22" name="object 22"/>
          <p:cNvSpPr/>
          <p:nvPr/>
        </p:nvSpPr>
        <p:spPr>
          <a:xfrm>
            <a:off x="6677688" y="4623608"/>
            <a:ext cx="175895" cy="248285"/>
          </a:xfrm>
          <a:custGeom>
            <a:avLst/>
            <a:gdLst/>
            <a:ahLst/>
            <a:cxnLst/>
            <a:rect l="l" t="t" r="r" b="b"/>
            <a:pathLst>
              <a:path w="175895" h="248285">
                <a:moveTo>
                  <a:pt x="0" y="0"/>
                </a:moveTo>
                <a:lnTo>
                  <a:pt x="175673" y="0"/>
                </a:lnTo>
                <a:lnTo>
                  <a:pt x="175673" y="248118"/>
                </a:lnTo>
                <a:lnTo>
                  <a:pt x="0" y="248118"/>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graphicFrame>
        <p:nvGraphicFramePr>
          <p:cNvPr id="23" name="object 23"/>
          <p:cNvGraphicFramePr>
            <a:graphicFrameLocks noGrp="1"/>
          </p:cNvGraphicFramePr>
          <p:nvPr/>
        </p:nvGraphicFramePr>
        <p:xfrm>
          <a:off x="6676141" y="4622061"/>
          <a:ext cx="175895" cy="1374987"/>
        </p:xfrm>
        <a:graphic>
          <a:graphicData uri="http://schemas.openxmlformats.org/drawingml/2006/table">
            <a:tbl>
              <a:tblPr firstRow="1" bandRow="1">
                <a:tableStyleId>{2D5ABB26-0587-4C30-8999-92F81FD0307C}</a:tableStyleId>
              </a:tblPr>
              <a:tblGrid>
                <a:gridCol w="175895">
                  <a:extLst>
                    <a:ext uri="{9D8B030D-6E8A-4147-A177-3AD203B41FA5}">
                      <a16:colId xmlns:a16="http://schemas.microsoft.com/office/drawing/2014/main" val="20000"/>
                    </a:ext>
                  </a:extLst>
                </a:gridCol>
              </a:tblGrid>
              <a:tr h="265348">
                <a:tc>
                  <a:txBody>
                    <a:bodyPr/>
                    <a:lstStyle/>
                    <a:p>
                      <a:pPr>
                        <a:lnSpc>
                          <a:spcPct val="100000"/>
                        </a:lnSpc>
                      </a:pPr>
                      <a:endParaRPr sz="1600">
                        <a:latin typeface="Times New Roman"/>
                        <a:cs typeface="Times New Roman"/>
                      </a:endParaRPr>
                    </a:p>
                  </a:txBody>
                  <a:tcPr marL="0" marR="0" marT="0" marB="0">
                    <a:lnL w="3175">
                      <a:solidFill>
                        <a:srgbClr val="000000"/>
                      </a:solidFill>
                      <a:prstDash val="solid"/>
                    </a:lnL>
                    <a:lnR w="3175">
                      <a:solidFill>
                        <a:srgbClr val="000000"/>
                      </a:solidFill>
                      <a:prstDash val="solid"/>
                    </a:lnR>
                    <a:lnT w="3175">
                      <a:solidFill>
                        <a:srgbClr val="000000"/>
                      </a:solidFill>
                      <a:prstDash val="solid"/>
                    </a:lnT>
                    <a:lnB w="3175">
                      <a:solidFill>
                        <a:srgbClr val="000000"/>
                      </a:solidFill>
                      <a:prstDash val="solid"/>
                    </a:lnB>
                  </a:tcPr>
                </a:tc>
                <a:extLst>
                  <a:ext uri="{0D108BD9-81ED-4DB2-BD59-A6C34878D82A}">
                    <a16:rowId xmlns:a16="http://schemas.microsoft.com/office/drawing/2014/main" val="10000"/>
                  </a:ext>
                </a:extLst>
              </a:tr>
              <a:tr h="280856">
                <a:tc>
                  <a:txBody>
                    <a:bodyPr/>
                    <a:lstStyle/>
                    <a:p>
                      <a:pPr>
                        <a:lnSpc>
                          <a:spcPct val="100000"/>
                        </a:lnSpc>
                      </a:pPr>
                      <a:endParaRPr sz="1700">
                        <a:latin typeface="Times New Roman"/>
                        <a:cs typeface="Times New Roman"/>
                      </a:endParaRPr>
                    </a:p>
                  </a:txBody>
                  <a:tcPr marL="0" marR="0" marT="0" marB="0">
                    <a:lnL w="3175">
                      <a:solidFill>
                        <a:srgbClr val="000000"/>
                      </a:solidFill>
                      <a:prstDash val="solid"/>
                    </a:lnL>
                    <a:lnR w="3175">
                      <a:solidFill>
                        <a:srgbClr val="000000"/>
                      </a:solidFill>
                      <a:prstDash val="solid"/>
                    </a:lnR>
                    <a:lnT w="3175">
                      <a:solidFill>
                        <a:srgbClr val="000000"/>
                      </a:solidFill>
                      <a:prstDash val="solid"/>
                    </a:lnT>
                    <a:lnB w="3175">
                      <a:solidFill>
                        <a:srgbClr val="000000"/>
                      </a:solidFill>
                      <a:prstDash val="solid"/>
                    </a:lnB>
                    <a:solidFill>
                      <a:srgbClr val="FFFF7D"/>
                    </a:solidFill>
                  </a:tcPr>
                </a:tc>
                <a:extLst>
                  <a:ext uri="{0D108BD9-81ED-4DB2-BD59-A6C34878D82A}">
                    <a16:rowId xmlns:a16="http://schemas.microsoft.com/office/drawing/2014/main" val="10001"/>
                  </a:ext>
                </a:extLst>
              </a:tr>
              <a:tr h="280856">
                <a:tc>
                  <a:txBody>
                    <a:bodyPr/>
                    <a:lstStyle/>
                    <a:p>
                      <a:pPr>
                        <a:lnSpc>
                          <a:spcPct val="100000"/>
                        </a:lnSpc>
                      </a:pPr>
                      <a:endParaRPr sz="1700">
                        <a:latin typeface="Times New Roman"/>
                        <a:cs typeface="Times New Roman"/>
                      </a:endParaRPr>
                    </a:p>
                  </a:txBody>
                  <a:tcPr marL="0" marR="0" marT="0" marB="0">
                    <a:lnL w="3175">
                      <a:solidFill>
                        <a:srgbClr val="000000"/>
                      </a:solidFill>
                      <a:prstDash val="solid"/>
                    </a:lnL>
                    <a:lnR w="3175">
                      <a:solidFill>
                        <a:srgbClr val="000000"/>
                      </a:solidFill>
                      <a:prstDash val="solid"/>
                    </a:lnR>
                    <a:lnT w="3175">
                      <a:solidFill>
                        <a:srgbClr val="000000"/>
                      </a:solidFill>
                      <a:prstDash val="solid"/>
                    </a:lnT>
                    <a:lnB w="3175">
                      <a:solidFill>
                        <a:srgbClr val="000000"/>
                      </a:solidFill>
                      <a:prstDash val="solid"/>
                    </a:lnB>
                    <a:solidFill>
                      <a:srgbClr val="FFE600"/>
                    </a:solidFill>
                  </a:tcPr>
                </a:tc>
                <a:extLst>
                  <a:ext uri="{0D108BD9-81ED-4DB2-BD59-A6C34878D82A}">
                    <a16:rowId xmlns:a16="http://schemas.microsoft.com/office/drawing/2014/main" val="10002"/>
                  </a:ext>
                </a:extLst>
              </a:tr>
              <a:tr h="282579">
                <a:tc>
                  <a:txBody>
                    <a:bodyPr/>
                    <a:lstStyle/>
                    <a:p>
                      <a:pPr>
                        <a:lnSpc>
                          <a:spcPct val="100000"/>
                        </a:lnSpc>
                      </a:pPr>
                      <a:endParaRPr sz="1700">
                        <a:latin typeface="Times New Roman"/>
                        <a:cs typeface="Times New Roman"/>
                      </a:endParaRPr>
                    </a:p>
                  </a:txBody>
                  <a:tcPr marL="0" marR="0" marT="0" marB="0">
                    <a:lnL w="3175">
                      <a:solidFill>
                        <a:srgbClr val="000000"/>
                      </a:solidFill>
                      <a:prstDash val="solid"/>
                    </a:lnL>
                    <a:lnR w="3175">
                      <a:solidFill>
                        <a:srgbClr val="000000"/>
                      </a:solidFill>
                      <a:prstDash val="solid"/>
                    </a:lnR>
                    <a:lnT w="3175">
                      <a:solidFill>
                        <a:srgbClr val="000000"/>
                      </a:solidFill>
                      <a:prstDash val="solid"/>
                    </a:lnT>
                    <a:lnB w="3175">
                      <a:solidFill>
                        <a:srgbClr val="000000"/>
                      </a:solidFill>
                      <a:prstDash val="solid"/>
                    </a:lnB>
                    <a:solidFill>
                      <a:srgbClr val="FFAA00"/>
                    </a:solidFill>
                  </a:tcPr>
                </a:tc>
                <a:extLst>
                  <a:ext uri="{0D108BD9-81ED-4DB2-BD59-A6C34878D82A}">
                    <a16:rowId xmlns:a16="http://schemas.microsoft.com/office/drawing/2014/main" val="10003"/>
                  </a:ext>
                </a:extLst>
              </a:tr>
              <a:tr h="265348">
                <a:tc>
                  <a:txBody>
                    <a:bodyPr/>
                    <a:lstStyle/>
                    <a:p>
                      <a:pPr>
                        <a:lnSpc>
                          <a:spcPct val="100000"/>
                        </a:lnSpc>
                      </a:pPr>
                      <a:endParaRPr sz="1600">
                        <a:latin typeface="Times New Roman"/>
                        <a:cs typeface="Times New Roman"/>
                      </a:endParaRPr>
                    </a:p>
                  </a:txBody>
                  <a:tcPr marL="0" marR="0" marT="0" marB="0">
                    <a:lnL w="3175">
                      <a:solidFill>
                        <a:srgbClr val="000000"/>
                      </a:solidFill>
                      <a:prstDash val="solid"/>
                    </a:lnL>
                    <a:lnR w="3175">
                      <a:solidFill>
                        <a:srgbClr val="000000"/>
                      </a:solidFill>
                      <a:prstDash val="solid"/>
                    </a:lnR>
                    <a:lnT w="3175">
                      <a:solidFill>
                        <a:srgbClr val="000000"/>
                      </a:solidFill>
                      <a:prstDash val="solid"/>
                    </a:lnT>
                    <a:lnB w="3175">
                      <a:solidFill>
                        <a:srgbClr val="000000"/>
                      </a:solidFill>
                      <a:prstDash val="solid"/>
                    </a:lnB>
                    <a:solidFill>
                      <a:srgbClr val="FF7800"/>
                    </a:solidFill>
                  </a:tcPr>
                </a:tc>
                <a:extLst>
                  <a:ext uri="{0D108BD9-81ED-4DB2-BD59-A6C34878D82A}">
                    <a16:rowId xmlns:a16="http://schemas.microsoft.com/office/drawing/2014/main" val="10004"/>
                  </a:ext>
                </a:extLst>
              </a:tr>
            </a:tbl>
          </a:graphicData>
        </a:graphic>
      </p:graphicFrame>
      <p:sp>
        <p:nvSpPr>
          <p:cNvPr id="24" name="object 24"/>
          <p:cNvSpPr txBox="1"/>
          <p:nvPr/>
        </p:nvSpPr>
        <p:spPr>
          <a:xfrm>
            <a:off x="2094565" y="4573874"/>
            <a:ext cx="2172970" cy="756920"/>
          </a:xfrm>
          <a:prstGeom prst="rect">
            <a:avLst/>
          </a:prstGeom>
        </p:spPr>
        <p:txBody>
          <a:bodyPr vert="horz" wrap="square" lIns="0" tIns="12700" rIns="0" bIns="0" rtlCol="0">
            <a:spAutoFit/>
          </a:bodyPr>
          <a:lstStyle/>
          <a:p>
            <a:pPr marL="0" marR="0" lvl="0" indent="0" algn="ctr" defTabSz="914400" rtl="0" eaLnBrk="1" fontAlgn="auto" latinLnBrk="0" hangingPunct="1">
              <a:lnSpc>
                <a:spcPct val="100000"/>
              </a:lnSpc>
              <a:spcBef>
                <a:spcPts val="100"/>
              </a:spcBef>
              <a:spcAft>
                <a:spcPts val="0"/>
              </a:spcAft>
              <a:buClrTx/>
              <a:buSzTx/>
              <a:buFontTx/>
              <a:buNone/>
              <a:tabLst/>
              <a:defRPr/>
            </a:pPr>
            <a:r>
              <a:rPr kumimoji="0" sz="2400" b="1" i="0" u="none" strike="noStrike" kern="1200" cap="none" spc="-5" normalizeH="0" baseline="0" noProof="0" dirty="0">
                <a:ln>
                  <a:noFill/>
                </a:ln>
                <a:solidFill>
                  <a:prstClr val="black"/>
                </a:solidFill>
                <a:effectLst/>
                <a:uLnTx/>
                <a:uFillTx/>
                <a:latin typeface="Calibri"/>
                <a:ea typeface="+mn-ea"/>
                <a:cs typeface="Calibri"/>
              </a:rPr>
              <a:t>PWH–</a:t>
            </a:r>
            <a:r>
              <a:rPr kumimoji="0" sz="2400" b="1" i="0" u="none" strike="noStrike" kern="1200" cap="none" spc="-20" normalizeH="0" baseline="0" noProof="0" dirty="0">
                <a:ln>
                  <a:noFill/>
                </a:ln>
                <a:solidFill>
                  <a:prstClr val="black"/>
                </a:solidFill>
                <a:effectLst/>
                <a:uLnTx/>
                <a:uFillTx/>
                <a:latin typeface="Calibri"/>
                <a:ea typeface="+mn-ea"/>
                <a:cs typeface="Calibri"/>
              </a:rPr>
              <a:t> </a:t>
            </a:r>
            <a:r>
              <a:rPr kumimoji="0" sz="2400" b="1" i="1" u="none" strike="noStrike" kern="1200" cap="none" spc="-5" normalizeH="0" baseline="0" noProof="0" dirty="0">
                <a:ln>
                  <a:noFill/>
                </a:ln>
                <a:solidFill>
                  <a:prstClr val="black"/>
                </a:solidFill>
                <a:effectLst/>
                <a:uLnTx/>
                <a:uFillTx/>
                <a:latin typeface="Calibri"/>
                <a:ea typeface="+mn-ea"/>
                <a:cs typeface="Calibri"/>
              </a:rPr>
              <a:t>MSM</a:t>
            </a:r>
            <a:endParaRPr kumimoji="0" sz="2400" b="0" i="0" u="none" strike="noStrike" kern="1200" cap="none" spc="0" normalizeH="0" baseline="0" noProof="0">
              <a:ln>
                <a:noFill/>
              </a:ln>
              <a:solidFill>
                <a:prstClr val="black"/>
              </a:solidFill>
              <a:effectLst/>
              <a:uLnTx/>
              <a:uFillTx/>
              <a:latin typeface="Calibri"/>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sz="2400" b="1" i="0" u="none" strike="noStrike" kern="1200" cap="none" spc="-15" normalizeH="0" baseline="0" noProof="0" dirty="0">
                <a:ln>
                  <a:noFill/>
                </a:ln>
                <a:solidFill>
                  <a:prstClr val="black"/>
                </a:solidFill>
                <a:effectLst/>
                <a:uLnTx/>
                <a:uFillTx/>
                <a:latin typeface="Calibri"/>
                <a:ea typeface="+mn-ea"/>
                <a:cs typeface="Calibri"/>
              </a:rPr>
              <a:t>Palm </a:t>
            </a:r>
            <a:r>
              <a:rPr kumimoji="0" sz="2400" b="1" i="0" u="none" strike="noStrike" kern="1200" cap="none" spc="-5" normalizeH="0" baseline="0" noProof="0" dirty="0">
                <a:ln>
                  <a:noFill/>
                </a:ln>
                <a:solidFill>
                  <a:prstClr val="black"/>
                </a:solidFill>
                <a:effectLst/>
                <a:uLnTx/>
                <a:uFillTx/>
                <a:latin typeface="Calibri"/>
                <a:ea typeface="+mn-ea"/>
                <a:cs typeface="Calibri"/>
              </a:rPr>
              <a:t>Beach</a:t>
            </a:r>
            <a:r>
              <a:rPr kumimoji="0" sz="2400" b="1" i="0" u="none" strike="noStrike" kern="1200" cap="none" spc="-80" normalizeH="0" baseline="0" noProof="0" dirty="0">
                <a:ln>
                  <a:noFill/>
                </a:ln>
                <a:solidFill>
                  <a:prstClr val="black"/>
                </a:solidFill>
                <a:effectLst/>
                <a:uLnTx/>
                <a:uFillTx/>
                <a:latin typeface="Calibri"/>
                <a:ea typeface="+mn-ea"/>
                <a:cs typeface="Calibri"/>
              </a:rPr>
              <a:t> </a:t>
            </a:r>
            <a:r>
              <a:rPr kumimoji="0" sz="2400" b="1" i="0" u="none" strike="noStrike" kern="1200" cap="none" spc="-5" normalizeH="0" baseline="0" noProof="0" dirty="0">
                <a:ln>
                  <a:noFill/>
                </a:ln>
                <a:solidFill>
                  <a:prstClr val="black"/>
                </a:solidFill>
                <a:effectLst/>
                <a:uLnTx/>
                <a:uFillTx/>
                <a:latin typeface="Calibri"/>
                <a:ea typeface="+mn-ea"/>
                <a:cs typeface="Calibri"/>
              </a:rPr>
              <a:t>2021</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25" name="object 25"/>
          <p:cNvSpPr txBox="1"/>
          <p:nvPr/>
        </p:nvSpPr>
        <p:spPr>
          <a:xfrm>
            <a:off x="8338697" y="4690308"/>
            <a:ext cx="2461260" cy="756920"/>
          </a:xfrm>
          <a:prstGeom prst="rect">
            <a:avLst/>
          </a:prstGeom>
        </p:spPr>
        <p:txBody>
          <a:bodyPr vert="horz" wrap="square" lIns="0" tIns="12700" rIns="0" bIns="0" rtlCol="0">
            <a:spAutoFit/>
          </a:bodyPr>
          <a:lstStyle/>
          <a:p>
            <a:pPr marL="156845" marR="5080" lvl="0" indent="-144780" algn="l" defTabSz="914400" rtl="0" eaLnBrk="1" fontAlgn="auto" latinLnBrk="0" hangingPunct="1">
              <a:lnSpc>
                <a:spcPct val="100000"/>
              </a:lnSpc>
              <a:spcBef>
                <a:spcPts val="100"/>
              </a:spcBef>
              <a:spcAft>
                <a:spcPts val="0"/>
              </a:spcAft>
              <a:buClrTx/>
              <a:buSzTx/>
              <a:buFontTx/>
              <a:buNone/>
              <a:tabLst/>
              <a:defRPr/>
            </a:pPr>
            <a:r>
              <a:rPr kumimoji="0" sz="2400" b="1" i="0" u="none" strike="noStrike" kern="1200" cap="none" spc="-10" normalizeH="0" baseline="0" noProof="0" dirty="0">
                <a:ln>
                  <a:noFill/>
                </a:ln>
                <a:solidFill>
                  <a:prstClr val="black"/>
                </a:solidFill>
                <a:effectLst/>
                <a:uLnTx/>
                <a:uFillTx/>
                <a:latin typeface="Calibri"/>
                <a:ea typeface="+mn-ea"/>
                <a:cs typeface="Calibri"/>
              </a:rPr>
              <a:t>P</a:t>
            </a:r>
            <a:r>
              <a:rPr kumimoji="0" sz="2400" b="1" i="0" u="none" strike="noStrike" kern="1200" cap="none" spc="-5" normalizeH="0" baseline="0" noProof="0" dirty="0">
                <a:ln>
                  <a:noFill/>
                </a:ln>
                <a:solidFill>
                  <a:prstClr val="black"/>
                </a:solidFill>
                <a:effectLst/>
                <a:uLnTx/>
                <a:uFillTx/>
                <a:latin typeface="Calibri"/>
                <a:ea typeface="+mn-ea"/>
                <a:cs typeface="Calibri"/>
              </a:rPr>
              <a:t>WH</a:t>
            </a:r>
            <a:r>
              <a:rPr kumimoji="0" sz="2400" b="1" i="0" u="none" strike="noStrike" kern="1200" cap="none" spc="0" normalizeH="0" baseline="0" noProof="0" dirty="0">
                <a:ln>
                  <a:noFill/>
                </a:ln>
                <a:solidFill>
                  <a:prstClr val="black"/>
                </a:solidFill>
                <a:effectLst/>
                <a:uLnTx/>
                <a:uFillTx/>
                <a:latin typeface="Calibri"/>
                <a:ea typeface="+mn-ea"/>
                <a:cs typeface="Calibri"/>
              </a:rPr>
              <a:t>–</a:t>
            </a:r>
            <a:r>
              <a:rPr kumimoji="0" sz="2400" b="1" i="1" u="none" strike="noStrike" kern="1200" cap="none" spc="-5" normalizeH="0" baseline="0" noProof="0" dirty="0">
                <a:ln>
                  <a:noFill/>
                </a:ln>
                <a:solidFill>
                  <a:prstClr val="black"/>
                </a:solidFill>
                <a:effectLst/>
                <a:uLnTx/>
                <a:uFillTx/>
                <a:latin typeface="Calibri"/>
                <a:ea typeface="+mn-ea"/>
                <a:cs typeface="Calibri"/>
              </a:rPr>
              <a:t>H</a:t>
            </a:r>
            <a:r>
              <a:rPr kumimoji="0" sz="2400" b="1" i="1" u="none" strike="noStrike" kern="1200" cap="none" spc="-15" normalizeH="0" baseline="0" noProof="0" dirty="0">
                <a:ln>
                  <a:noFill/>
                </a:ln>
                <a:solidFill>
                  <a:prstClr val="black"/>
                </a:solidFill>
                <a:effectLst/>
                <a:uLnTx/>
                <a:uFillTx/>
                <a:latin typeface="Calibri"/>
                <a:ea typeface="+mn-ea"/>
                <a:cs typeface="Calibri"/>
              </a:rPr>
              <a:t>e</a:t>
            </a:r>
            <a:r>
              <a:rPr kumimoji="0" sz="2400" b="1" i="1" u="none" strike="noStrike" kern="1200" cap="none" spc="-30" normalizeH="0" baseline="0" noProof="0" dirty="0">
                <a:ln>
                  <a:noFill/>
                </a:ln>
                <a:solidFill>
                  <a:prstClr val="black"/>
                </a:solidFill>
                <a:effectLst/>
                <a:uLnTx/>
                <a:uFillTx/>
                <a:latin typeface="Calibri"/>
                <a:ea typeface="+mn-ea"/>
                <a:cs typeface="Calibri"/>
              </a:rPr>
              <a:t>t</a:t>
            </a:r>
            <a:r>
              <a:rPr kumimoji="0" sz="2400" b="1" i="1" u="none" strike="noStrike" kern="1200" cap="none" spc="-5" normalizeH="0" baseline="0" noProof="0" dirty="0">
                <a:ln>
                  <a:noFill/>
                </a:ln>
                <a:solidFill>
                  <a:prstClr val="black"/>
                </a:solidFill>
                <a:effectLst/>
                <a:uLnTx/>
                <a:uFillTx/>
                <a:latin typeface="Calibri"/>
                <a:ea typeface="+mn-ea"/>
                <a:cs typeface="Calibri"/>
              </a:rPr>
              <a:t>ero</a:t>
            </a:r>
            <a:r>
              <a:rPr kumimoji="0" sz="2400" b="1" i="1" u="none" strike="noStrike" kern="1200" cap="none" spc="0" normalizeH="0" baseline="0" noProof="0" dirty="0">
                <a:ln>
                  <a:noFill/>
                </a:ln>
                <a:solidFill>
                  <a:prstClr val="black"/>
                </a:solidFill>
                <a:effectLst/>
                <a:uLnTx/>
                <a:uFillTx/>
                <a:latin typeface="Calibri"/>
                <a:ea typeface="+mn-ea"/>
                <a:cs typeface="Calibri"/>
              </a:rPr>
              <a:t>s</a:t>
            </a:r>
            <a:r>
              <a:rPr kumimoji="0" sz="2400" b="1" i="1" u="none" strike="noStrike" kern="1200" cap="none" spc="-65" normalizeH="0" baseline="0" noProof="0" dirty="0">
                <a:ln>
                  <a:noFill/>
                </a:ln>
                <a:solidFill>
                  <a:prstClr val="black"/>
                </a:solidFill>
                <a:effectLst/>
                <a:uLnTx/>
                <a:uFillTx/>
                <a:latin typeface="Calibri"/>
                <a:ea typeface="+mn-ea"/>
                <a:cs typeface="Calibri"/>
              </a:rPr>
              <a:t>e</a:t>
            </a:r>
            <a:r>
              <a:rPr kumimoji="0" sz="2400" b="1" i="1" u="none" strike="noStrike" kern="1200" cap="none" spc="-25" normalizeH="0" baseline="0" noProof="0" dirty="0">
                <a:ln>
                  <a:noFill/>
                </a:ln>
                <a:solidFill>
                  <a:prstClr val="black"/>
                </a:solidFill>
                <a:effectLst/>
                <a:uLnTx/>
                <a:uFillTx/>
                <a:latin typeface="Calibri"/>
                <a:ea typeface="+mn-ea"/>
                <a:cs typeface="Calibri"/>
              </a:rPr>
              <a:t>x</a:t>
            </a:r>
            <a:r>
              <a:rPr kumimoji="0" sz="2400" b="1" i="1" u="none" strike="noStrike" kern="1200" cap="none" spc="-10" normalizeH="0" baseline="0" noProof="0" dirty="0">
                <a:ln>
                  <a:noFill/>
                </a:ln>
                <a:solidFill>
                  <a:prstClr val="black"/>
                </a:solidFill>
                <a:effectLst/>
                <a:uLnTx/>
                <a:uFillTx/>
                <a:latin typeface="Calibri"/>
                <a:ea typeface="+mn-ea"/>
                <a:cs typeface="Calibri"/>
              </a:rPr>
              <a:t>u</a:t>
            </a:r>
            <a:r>
              <a:rPr kumimoji="0" sz="2400" b="1" i="1" u="none" strike="noStrike" kern="1200" cap="none" spc="0" normalizeH="0" baseline="0" noProof="0" dirty="0">
                <a:ln>
                  <a:noFill/>
                </a:ln>
                <a:solidFill>
                  <a:prstClr val="black"/>
                </a:solidFill>
                <a:effectLst/>
                <a:uLnTx/>
                <a:uFillTx/>
                <a:latin typeface="Calibri"/>
                <a:ea typeface="+mn-ea"/>
                <a:cs typeface="Calibri"/>
              </a:rPr>
              <a:t>al  </a:t>
            </a:r>
            <a:r>
              <a:rPr kumimoji="0" sz="2400" b="1" i="0" u="none" strike="noStrike" kern="1200" cap="none" spc="-15" normalizeH="0" baseline="0" noProof="0" dirty="0">
                <a:ln>
                  <a:noFill/>
                </a:ln>
                <a:solidFill>
                  <a:prstClr val="black"/>
                </a:solidFill>
                <a:effectLst/>
                <a:uLnTx/>
                <a:uFillTx/>
                <a:latin typeface="Calibri"/>
                <a:ea typeface="+mn-ea"/>
                <a:cs typeface="Calibri"/>
              </a:rPr>
              <a:t>Palm </a:t>
            </a:r>
            <a:r>
              <a:rPr kumimoji="0" sz="2400" b="1" i="0" u="none" strike="noStrike" kern="1200" cap="none" spc="-5" normalizeH="0" baseline="0" noProof="0" dirty="0">
                <a:ln>
                  <a:noFill/>
                </a:ln>
                <a:solidFill>
                  <a:prstClr val="black"/>
                </a:solidFill>
                <a:effectLst/>
                <a:uLnTx/>
                <a:uFillTx/>
                <a:latin typeface="Calibri"/>
                <a:ea typeface="+mn-ea"/>
                <a:cs typeface="Calibri"/>
              </a:rPr>
              <a:t>Beach</a:t>
            </a:r>
            <a:r>
              <a:rPr kumimoji="0" sz="2400" b="1" i="0" u="none" strike="noStrike" kern="1200" cap="none" spc="-45" normalizeH="0" baseline="0" noProof="0" dirty="0">
                <a:ln>
                  <a:noFill/>
                </a:ln>
                <a:solidFill>
                  <a:prstClr val="black"/>
                </a:solidFill>
                <a:effectLst/>
                <a:uLnTx/>
                <a:uFillTx/>
                <a:latin typeface="Calibri"/>
                <a:ea typeface="+mn-ea"/>
                <a:cs typeface="Calibri"/>
              </a:rPr>
              <a:t> </a:t>
            </a:r>
            <a:r>
              <a:rPr kumimoji="0" sz="2400" b="1" i="0" u="none" strike="noStrike" kern="1200" cap="none" spc="-5" normalizeH="0" baseline="0" noProof="0" dirty="0">
                <a:ln>
                  <a:noFill/>
                </a:ln>
                <a:solidFill>
                  <a:prstClr val="black"/>
                </a:solidFill>
                <a:effectLst/>
                <a:uLnTx/>
                <a:uFillTx/>
                <a:latin typeface="Calibri"/>
                <a:ea typeface="+mn-ea"/>
                <a:cs typeface="Calibri"/>
              </a:rPr>
              <a:t>2021</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26" name="object 26"/>
          <p:cNvSpPr txBox="1">
            <a:spLocks noGrp="1"/>
          </p:cNvSpPr>
          <p:nvPr>
            <p:ph type="title"/>
          </p:nvPr>
        </p:nvSpPr>
        <p:spPr>
          <a:xfrm>
            <a:off x="5923946" y="0"/>
            <a:ext cx="2314575" cy="878840"/>
          </a:xfrm>
          <a:prstGeom prst="rect">
            <a:avLst/>
          </a:prstGeom>
        </p:spPr>
        <p:txBody>
          <a:bodyPr vert="horz" wrap="square" lIns="0" tIns="12065" rIns="0" bIns="0" rtlCol="0">
            <a:spAutoFit/>
          </a:bodyPr>
          <a:lstStyle/>
          <a:p>
            <a:pPr marL="79375" marR="5080" indent="-67310">
              <a:lnSpc>
                <a:spcPct val="100000"/>
              </a:lnSpc>
              <a:spcBef>
                <a:spcPts val="95"/>
              </a:spcBef>
            </a:pPr>
            <a:r>
              <a:rPr sz="2800" b="1" i="1" spc="-20" dirty="0">
                <a:solidFill>
                  <a:srgbClr val="000000"/>
                </a:solidFill>
                <a:latin typeface="Calibri"/>
                <a:cs typeface="Calibri"/>
              </a:rPr>
              <a:t>Heterosex </a:t>
            </a:r>
            <a:r>
              <a:rPr sz="2800" b="0" spc="-10" dirty="0">
                <a:solidFill>
                  <a:srgbClr val="000000"/>
                </a:solidFill>
                <a:latin typeface="Calibri"/>
                <a:cs typeface="Calibri"/>
              </a:rPr>
              <a:t>PWH  </a:t>
            </a:r>
            <a:r>
              <a:rPr sz="2800" b="0" spc="-20" dirty="0">
                <a:solidFill>
                  <a:srgbClr val="000000"/>
                </a:solidFill>
                <a:latin typeface="Calibri"/>
                <a:cs typeface="Calibri"/>
              </a:rPr>
              <a:t>Palm </a:t>
            </a:r>
            <a:r>
              <a:rPr sz="2800" b="0" spc="-5" dirty="0">
                <a:solidFill>
                  <a:srgbClr val="000000"/>
                </a:solidFill>
                <a:latin typeface="Calibri"/>
                <a:cs typeface="Calibri"/>
              </a:rPr>
              <a:t>Bch</a:t>
            </a:r>
            <a:r>
              <a:rPr sz="2800" b="0" spc="-10" dirty="0">
                <a:solidFill>
                  <a:srgbClr val="000000"/>
                </a:solidFill>
                <a:latin typeface="Calibri"/>
                <a:cs typeface="Calibri"/>
              </a:rPr>
              <a:t> 2021</a:t>
            </a:r>
            <a:endParaRPr sz="2800">
              <a:latin typeface="Calibri"/>
              <a:cs typeface="Calibri"/>
            </a:endParaRPr>
          </a:p>
        </p:txBody>
      </p:sp>
    </p:spTree>
    <p:extLst>
      <p:ext uri="{BB962C8B-B14F-4D97-AF65-F5344CB8AC3E}">
        <p14:creationId xmlns:p14="http://schemas.microsoft.com/office/powerpoint/2010/main" val="1785136817"/>
      </p:ext>
    </p:extLst>
  </p:cSld>
  <p:clrMapOvr>
    <a:masterClrMapping/>
  </p:clrMapOvr>
  <p:timing>
    <p:tnLst>
      <p:par>
        <p:cTn id="1" dur="indefinite" restart="never" nodeType="tmRoot"/>
      </p:par>
    </p:tn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1046562" y="374666"/>
            <a:ext cx="10054590" cy="667385"/>
          </a:xfrm>
          <a:prstGeom prst="rect">
            <a:avLst/>
          </a:prstGeom>
        </p:spPr>
        <p:txBody>
          <a:bodyPr vert="horz" wrap="square" lIns="0" tIns="13970" rIns="0" bIns="0" rtlCol="0">
            <a:spAutoFit/>
          </a:bodyPr>
          <a:lstStyle/>
          <a:p>
            <a:pPr marL="12700">
              <a:lnSpc>
                <a:spcPct val="100000"/>
              </a:lnSpc>
              <a:spcBef>
                <a:spcPts val="110"/>
              </a:spcBef>
            </a:pPr>
            <a:r>
              <a:rPr sz="4000" spc="-30" dirty="0">
                <a:solidFill>
                  <a:srgbClr val="000000"/>
                </a:solidFill>
              </a:rPr>
              <a:t>New </a:t>
            </a:r>
            <a:r>
              <a:rPr sz="4000" spc="-20" dirty="0">
                <a:solidFill>
                  <a:srgbClr val="000000"/>
                </a:solidFill>
              </a:rPr>
              <a:t>HIV </a:t>
            </a:r>
            <a:r>
              <a:rPr sz="4000" spc="-25" dirty="0">
                <a:solidFill>
                  <a:srgbClr val="000000"/>
                </a:solidFill>
              </a:rPr>
              <a:t>Dx </a:t>
            </a:r>
            <a:r>
              <a:rPr sz="4000" spc="-5" dirty="0"/>
              <a:t>: </a:t>
            </a:r>
            <a:r>
              <a:rPr sz="4000" spc="-30" dirty="0"/>
              <a:t>by </a:t>
            </a:r>
            <a:r>
              <a:rPr sz="4200" i="1" spc="-120" dirty="0">
                <a:solidFill>
                  <a:srgbClr val="000000"/>
                </a:solidFill>
                <a:latin typeface="Calibri Light"/>
                <a:cs typeface="Calibri Light"/>
              </a:rPr>
              <a:t>Country </a:t>
            </a:r>
            <a:r>
              <a:rPr sz="4200" i="1" spc="-100" dirty="0">
                <a:solidFill>
                  <a:srgbClr val="000000"/>
                </a:solidFill>
                <a:latin typeface="Calibri Light"/>
                <a:cs typeface="Calibri Light"/>
              </a:rPr>
              <a:t>of </a:t>
            </a:r>
            <a:r>
              <a:rPr sz="4200" i="1" spc="-95" dirty="0">
                <a:solidFill>
                  <a:srgbClr val="000000"/>
                </a:solidFill>
                <a:latin typeface="Calibri Light"/>
                <a:cs typeface="Calibri Light"/>
              </a:rPr>
              <a:t>Origin </a:t>
            </a:r>
            <a:r>
              <a:rPr sz="4000" spc="-5" dirty="0"/>
              <a:t>– </a:t>
            </a:r>
            <a:r>
              <a:rPr sz="4000" spc="-25" dirty="0"/>
              <a:t>2021</a:t>
            </a:r>
            <a:r>
              <a:rPr sz="4000" spc="-495" dirty="0"/>
              <a:t> </a:t>
            </a:r>
            <a:r>
              <a:rPr sz="4000" spc="-50" dirty="0">
                <a:solidFill>
                  <a:srgbClr val="000000"/>
                </a:solidFill>
              </a:rPr>
              <a:t>FLORIDA</a:t>
            </a:r>
            <a:endParaRPr sz="4000">
              <a:latin typeface="Calibri Light"/>
              <a:cs typeface="Calibri Light"/>
            </a:endParaRPr>
          </a:p>
        </p:txBody>
      </p:sp>
      <p:sp>
        <p:nvSpPr>
          <p:cNvPr id="3" name="object 3"/>
          <p:cNvSpPr/>
          <p:nvPr/>
        </p:nvSpPr>
        <p:spPr>
          <a:xfrm>
            <a:off x="2394204" y="2514600"/>
            <a:ext cx="8257540" cy="205740"/>
          </a:xfrm>
          <a:custGeom>
            <a:avLst/>
            <a:gdLst/>
            <a:ahLst/>
            <a:cxnLst/>
            <a:rect l="l" t="t" r="r" b="b"/>
            <a:pathLst>
              <a:path w="8257540" h="205739">
                <a:moveTo>
                  <a:pt x="0" y="205739"/>
                </a:moveTo>
                <a:lnTo>
                  <a:pt x="8257032" y="205739"/>
                </a:lnTo>
                <a:lnTo>
                  <a:pt x="8257032" y="0"/>
                </a:lnTo>
                <a:lnTo>
                  <a:pt x="0" y="0"/>
                </a:lnTo>
                <a:lnTo>
                  <a:pt x="0" y="205739"/>
                </a:lnTo>
                <a:close/>
              </a:path>
            </a:pathLst>
          </a:custGeom>
          <a:solidFill>
            <a:srgbClr val="FFE6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2394204" y="2514600"/>
            <a:ext cx="8257540" cy="205740"/>
          </a:xfrm>
          <a:custGeom>
            <a:avLst/>
            <a:gdLst/>
            <a:ahLst/>
            <a:cxnLst/>
            <a:rect l="l" t="t" r="r" b="b"/>
            <a:pathLst>
              <a:path w="8257540" h="205739">
                <a:moveTo>
                  <a:pt x="0" y="0"/>
                </a:moveTo>
                <a:lnTo>
                  <a:pt x="8257032" y="0"/>
                </a:lnTo>
                <a:lnTo>
                  <a:pt x="8257032" y="205739"/>
                </a:lnTo>
                <a:lnTo>
                  <a:pt x="0" y="205739"/>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2394204" y="2926079"/>
            <a:ext cx="1260475" cy="205740"/>
          </a:xfrm>
          <a:custGeom>
            <a:avLst/>
            <a:gdLst/>
            <a:ahLst/>
            <a:cxnLst/>
            <a:rect l="l" t="t" r="r" b="b"/>
            <a:pathLst>
              <a:path w="1260475" h="205739">
                <a:moveTo>
                  <a:pt x="0" y="205739"/>
                </a:moveTo>
                <a:lnTo>
                  <a:pt x="1260335" y="205739"/>
                </a:lnTo>
                <a:lnTo>
                  <a:pt x="1260335" y="0"/>
                </a:lnTo>
                <a:lnTo>
                  <a:pt x="0" y="0"/>
                </a:lnTo>
                <a:lnTo>
                  <a:pt x="0" y="205739"/>
                </a:lnTo>
                <a:close/>
              </a:path>
            </a:pathLst>
          </a:custGeom>
          <a:solidFill>
            <a:srgbClr val="03A3B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2394204" y="2926079"/>
            <a:ext cx="1260475" cy="205740"/>
          </a:xfrm>
          <a:custGeom>
            <a:avLst/>
            <a:gdLst/>
            <a:ahLst/>
            <a:cxnLst/>
            <a:rect l="l" t="t" r="r" b="b"/>
            <a:pathLst>
              <a:path w="1260475" h="205739">
                <a:moveTo>
                  <a:pt x="0" y="0"/>
                </a:moveTo>
                <a:lnTo>
                  <a:pt x="1260347" y="0"/>
                </a:lnTo>
                <a:lnTo>
                  <a:pt x="1260347" y="205739"/>
                </a:lnTo>
                <a:lnTo>
                  <a:pt x="0" y="205739"/>
                </a:lnTo>
                <a:lnTo>
                  <a:pt x="0" y="0"/>
                </a:lnTo>
                <a:close/>
              </a:path>
            </a:pathLst>
          </a:custGeom>
          <a:ln w="9524">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2394204" y="3337559"/>
            <a:ext cx="858519" cy="205740"/>
          </a:xfrm>
          <a:custGeom>
            <a:avLst/>
            <a:gdLst/>
            <a:ahLst/>
            <a:cxnLst/>
            <a:rect l="l" t="t" r="r" b="b"/>
            <a:pathLst>
              <a:path w="858520" h="205739">
                <a:moveTo>
                  <a:pt x="0" y="0"/>
                </a:moveTo>
                <a:lnTo>
                  <a:pt x="858012" y="0"/>
                </a:lnTo>
                <a:lnTo>
                  <a:pt x="858012" y="205739"/>
                </a:lnTo>
                <a:lnTo>
                  <a:pt x="0" y="205739"/>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2394204" y="3749040"/>
            <a:ext cx="570230" cy="205740"/>
          </a:xfrm>
          <a:custGeom>
            <a:avLst/>
            <a:gdLst/>
            <a:ahLst/>
            <a:cxnLst/>
            <a:rect l="l" t="t" r="r" b="b"/>
            <a:pathLst>
              <a:path w="570230" h="205739">
                <a:moveTo>
                  <a:pt x="0" y="205739"/>
                </a:moveTo>
                <a:lnTo>
                  <a:pt x="569963" y="205739"/>
                </a:lnTo>
                <a:lnTo>
                  <a:pt x="569963" y="0"/>
                </a:lnTo>
                <a:lnTo>
                  <a:pt x="0" y="0"/>
                </a:lnTo>
                <a:lnTo>
                  <a:pt x="0" y="205739"/>
                </a:lnTo>
                <a:close/>
              </a:path>
            </a:pathLst>
          </a:custGeom>
          <a:solidFill>
            <a:srgbClr val="80808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2394204" y="3749040"/>
            <a:ext cx="570230" cy="205740"/>
          </a:xfrm>
          <a:custGeom>
            <a:avLst/>
            <a:gdLst/>
            <a:ahLst/>
            <a:cxnLst/>
            <a:rect l="l" t="t" r="r" b="b"/>
            <a:pathLst>
              <a:path w="570230" h="205739">
                <a:moveTo>
                  <a:pt x="0" y="0"/>
                </a:moveTo>
                <a:lnTo>
                  <a:pt x="569976" y="0"/>
                </a:lnTo>
                <a:lnTo>
                  <a:pt x="569976" y="205739"/>
                </a:lnTo>
                <a:lnTo>
                  <a:pt x="0" y="205739"/>
                </a:lnTo>
                <a:lnTo>
                  <a:pt x="0" y="0"/>
                </a:lnTo>
                <a:close/>
              </a:path>
            </a:pathLst>
          </a:custGeom>
          <a:ln w="9524">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2394204" y="4162044"/>
            <a:ext cx="447040" cy="205740"/>
          </a:xfrm>
          <a:custGeom>
            <a:avLst/>
            <a:gdLst/>
            <a:ahLst/>
            <a:cxnLst/>
            <a:rect l="l" t="t" r="r" b="b"/>
            <a:pathLst>
              <a:path w="447039" h="205739">
                <a:moveTo>
                  <a:pt x="0" y="205739"/>
                </a:moveTo>
                <a:lnTo>
                  <a:pt x="446519" y="205739"/>
                </a:lnTo>
                <a:lnTo>
                  <a:pt x="446519" y="0"/>
                </a:lnTo>
                <a:lnTo>
                  <a:pt x="0" y="0"/>
                </a:lnTo>
                <a:lnTo>
                  <a:pt x="0" y="205739"/>
                </a:lnTo>
                <a:close/>
              </a:path>
            </a:pathLst>
          </a:custGeom>
          <a:solidFill>
            <a:srgbClr val="BC5E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2394204" y="4162044"/>
            <a:ext cx="447040" cy="205740"/>
          </a:xfrm>
          <a:custGeom>
            <a:avLst/>
            <a:gdLst/>
            <a:ahLst/>
            <a:cxnLst/>
            <a:rect l="l" t="t" r="r" b="b"/>
            <a:pathLst>
              <a:path w="447039" h="205739">
                <a:moveTo>
                  <a:pt x="0" y="0"/>
                </a:moveTo>
                <a:lnTo>
                  <a:pt x="446531" y="0"/>
                </a:lnTo>
                <a:lnTo>
                  <a:pt x="446531" y="205739"/>
                </a:lnTo>
                <a:lnTo>
                  <a:pt x="0" y="205739"/>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2394204" y="4985003"/>
            <a:ext cx="208915" cy="205740"/>
          </a:xfrm>
          <a:custGeom>
            <a:avLst/>
            <a:gdLst/>
            <a:ahLst/>
            <a:cxnLst/>
            <a:rect l="l" t="t" r="r" b="b"/>
            <a:pathLst>
              <a:path w="208914" h="205739">
                <a:moveTo>
                  <a:pt x="0" y="205740"/>
                </a:moveTo>
                <a:lnTo>
                  <a:pt x="208775" y="205740"/>
                </a:lnTo>
                <a:lnTo>
                  <a:pt x="208775" y="0"/>
                </a:lnTo>
                <a:lnTo>
                  <a:pt x="0" y="0"/>
                </a:lnTo>
                <a:lnTo>
                  <a:pt x="0" y="20574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2394204" y="4985003"/>
            <a:ext cx="208915" cy="205740"/>
          </a:xfrm>
          <a:custGeom>
            <a:avLst/>
            <a:gdLst/>
            <a:ahLst/>
            <a:cxnLst/>
            <a:rect l="l" t="t" r="r" b="b"/>
            <a:pathLst>
              <a:path w="208914" h="205739">
                <a:moveTo>
                  <a:pt x="0" y="0"/>
                </a:moveTo>
                <a:lnTo>
                  <a:pt x="208787" y="0"/>
                </a:lnTo>
                <a:lnTo>
                  <a:pt x="208787" y="205740"/>
                </a:lnTo>
                <a:lnTo>
                  <a:pt x="0" y="205740"/>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2394204" y="5396484"/>
            <a:ext cx="190500" cy="205740"/>
          </a:xfrm>
          <a:custGeom>
            <a:avLst/>
            <a:gdLst/>
            <a:ahLst/>
            <a:cxnLst/>
            <a:rect l="l" t="t" r="r" b="b"/>
            <a:pathLst>
              <a:path w="190500" h="205739">
                <a:moveTo>
                  <a:pt x="0" y="205739"/>
                </a:moveTo>
                <a:lnTo>
                  <a:pt x="190487" y="205739"/>
                </a:lnTo>
                <a:lnTo>
                  <a:pt x="190487" y="0"/>
                </a:lnTo>
                <a:lnTo>
                  <a:pt x="0" y="0"/>
                </a:lnTo>
                <a:lnTo>
                  <a:pt x="0" y="205739"/>
                </a:lnTo>
                <a:close/>
              </a:path>
            </a:pathLst>
          </a:custGeom>
          <a:solidFill>
            <a:srgbClr val="FFAA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2394204" y="5396484"/>
            <a:ext cx="190500" cy="205740"/>
          </a:xfrm>
          <a:custGeom>
            <a:avLst/>
            <a:gdLst/>
            <a:ahLst/>
            <a:cxnLst/>
            <a:rect l="l" t="t" r="r" b="b"/>
            <a:pathLst>
              <a:path w="190500" h="205739">
                <a:moveTo>
                  <a:pt x="0" y="0"/>
                </a:moveTo>
                <a:lnTo>
                  <a:pt x="190500" y="0"/>
                </a:lnTo>
                <a:lnTo>
                  <a:pt x="190500" y="205739"/>
                </a:lnTo>
                <a:lnTo>
                  <a:pt x="0" y="205739"/>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2394204" y="5807951"/>
            <a:ext cx="157480" cy="207645"/>
          </a:xfrm>
          <a:custGeom>
            <a:avLst/>
            <a:gdLst/>
            <a:ahLst/>
            <a:cxnLst/>
            <a:rect l="l" t="t" r="r" b="b"/>
            <a:pathLst>
              <a:path w="157480" h="207645">
                <a:moveTo>
                  <a:pt x="0" y="207276"/>
                </a:moveTo>
                <a:lnTo>
                  <a:pt x="156971" y="207276"/>
                </a:lnTo>
                <a:lnTo>
                  <a:pt x="156971" y="0"/>
                </a:lnTo>
                <a:lnTo>
                  <a:pt x="0" y="0"/>
                </a:lnTo>
                <a:lnTo>
                  <a:pt x="0" y="207276"/>
                </a:lnTo>
                <a:close/>
              </a:path>
            </a:pathLst>
          </a:custGeom>
          <a:solidFill>
            <a:srgbClr val="FFF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2394204" y="5807964"/>
            <a:ext cx="157480" cy="207645"/>
          </a:xfrm>
          <a:custGeom>
            <a:avLst/>
            <a:gdLst/>
            <a:ahLst/>
            <a:cxnLst/>
            <a:rect l="l" t="t" r="r" b="b"/>
            <a:pathLst>
              <a:path w="157480" h="207645">
                <a:moveTo>
                  <a:pt x="0" y="0"/>
                </a:moveTo>
                <a:lnTo>
                  <a:pt x="156971" y="0"/>
                </a:lnTo>
                <a:lnTo>
                  <a:pt x="156971" y="207263"/>
                </a:lnTo>
                <a:lnTo>
                  <a:pt x="0" y="207263"/>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2394204" y="4573523"/>
            <a:ext cx="215265" cy="205740"/>
          </a:xfrm>
          <a:custGeom>
            <a:avLst/>
            <a:gdLst/>
            <a:ahLst/>
            <a:cxnLst/>
            <a:rect l="l" t="t" r="r" b="b"/>
            <a:pathLst>
              <a:path w="215264" h="205739">
                <a:moveTo>
                  <a:pt x="0" y="205739"/>
                </a:moveTo>
                <a:lnTo>
                  <a:pt x="214883" y="205739"/>
                </a:lnTo>
                <a:lnTo>
                  <a:pt x="214883" y="0"/>
                </a:lnTo>
                <a:lnTo>
                  <a:pt x="0" y="0"/>
                </a:lnTo>
                <a:lnTo>
                  <a:pt x="0" y="205739"/>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2394204" y="4573523"/>
            <a:ext cx="215265" cy="205740"/>
          </a:xfrm>
          <a:custGeom>
            <a:avLst/>
            <a:gdLst/>
            <a:ahLst/>
            <a:cxnLst/>
            <a:rect l="l" t="t" r="r" b="b"/>
            <a:pathLst>
              <a:path w="215264" h="205739">
                <a:moveTo>
                  <a:pt x="214884" y="0"/>
                </a:moveTo>
                <a:lnTo>
                  <a:pt x="0" y="0"/>
                </a:lnTo>
                <a:lnTo>
                  <a:pt x="0" y="205739"/>
                </a:lnTo>
                <a:lnTo>
                  <a:pt x="214884" y="205739"/>
                </a:lnTo>
                <a:lnTo>
                  <a:pt x="214884" y="0"/>
                </a:lnTo>
                <a:close/>
              </a:path>
            </a:pathLst>
          </a:custGeom>
          <a:ln w="9524">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2394204" y="2410967"/>
            <a:ext cx="0" cy="3706495"/>
          </a:xfrm>
          <a:custGeom>
            <a:avLst/>
            <a:gdLst/>
            <a:ahLst/>
            <a:cxnLst/>
            <a:rect l="l" t="t" r="r" b="b"/>
            <a:pathLst>
              <a:path h="3706495">
                <a:moveTo>
                  <a:pt x="0" y="0"/>
                </a:moveTo>
                <a:lnTo>
                  <a:pt x="0" y="3706367"/>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2301239" y="2410967"/>
            <a:ext cx="93345" cy="0"/>
          </a:xfrm>
          <a:custGeom>
            <a:avLst/>
            <a:gdLst/>
            <a:ahLst/>
            <a:cxnLst/>
            <a:rect l="l" t="t" r="r" b="b"/>
            <a:pathLst>
              <a:path w="93344">
                <a:moveTo>
                  <a:pt x="0" y="0"/>
                </a:moveTo>
                <a:lnTo>
                  <a:pt x="92964" y="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2301239" y="2822448"/>
            <a:ext cx="93345" cy="0"/>
          </a:xfrm>
          <a:custGeom>
            <a:avLst/>
            <a:gdLst/>
            <a:ahLst/>
            <a:cxnLst/>
            <a:rect l="l" t="t" r="r" b="b"/>
            <a:pathLst>
              <a:path w="93344">
                <a:moveTo>
                  <a:pt x="0" y="0"/>
                </a:moveTo>
                <a:lnTo>
                  <a:pt x="92964" y="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2301239" y="3235451"/>
            <a:ext cx="93345" cy="0"/>
          </a:xfrm>
          <a:custGeom>
            <a:avLst/>
            <a:gdLst/>
            <a:ahLst/>
            <a:cxnLst/>
            <a:rect l="l" t="t" r="r" b="b"/>
            <a:pathLst>
              <a:path w="93344">
                <a:moveTo>
                  <a:pt x="0" y="0"/>
                </a:moveTo>
                <a:lnTo>
                  <a:pt x="92964" y="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2301239" y="3646932"/>
            <a:ext cx="93345" cy="0"/>
          </a:xfrm>
          <a:custGeom>
            <a:avLst/>
            <a:gdLst/>
            <a:ahLst/>
            <a:cxnLst/>
            <a:rect l="l" t="t" r="r" b="b"/>
            <a:pathLst>
              <a:path w="93344">
                <a:moveTo>
                  <a:pt x="0" y="0"/>
                </a:moveTo>
                <a:lnTo>
                  <a:pt x="92964" y="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2301239" y="4058411"/>
            <a:ext cx="93345" cy="0"/>
          </a:xfrm>
          <a:custGeom>
            <a:avLst/>
            <a:gdLst/>
            <a:ahLst/>
            <a:cxnLst/>
            <a:rect l="l" t="t" r="r" b="b"/>
            <a:pathLst>
              <a:path w="93344">
                <a:moveTo>
                  <a:pt x="0" y="0"/>
                </a:moveTo>
                <a:lnTo>
                  <a:pt x="92964" y="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2301239" y="4469891"/>
            <a:ext cx="93345" cy="0"/>
          </a:xfrm>
          <a:custGeom>
            <a:avLst/>
            <a:gdLst/>
            <a:ahLst/>
            <a:cxnLst/>
            <a:rect l="l" t="t" r="r" b="b"/>
            <a:pathLst>
              <a:path w="93344">
                <a:moveTo>
                  <a:pt x="0" y="0"/>
                </a:moveTo>
                <a:lnTo>
                  <a:pt x="92964" y="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2301239" y="4881371"/>
            <a:ext cx="93345" cy="0"/>
          </a:xfrm>
          <a:custGeom>
            <a:avLst/>
            <a:gdLst/>
            <a:ahLst/>
            <a:cxnLst/>
            <a:rect l="l" t="t" r="r" b="b"/>
            <a:pathLst>
              <a:path w="93344">
                <a:moveTo>
                  <a:pt x="0" y="0"/>
                </a:moveTo>
                <a:lnTo>
                  <a:pt x="92964" y="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2301239" y="5294376"/>
            <a:ext cx="93345" cy="0"/>
          </a:xfrm>
          <a:custGeom>
            <a:avLst/>
            <a:gdLst/>
            <a:ahLst/>
            <a:cxnLst/>
            <a:rect l="l" t="t" r="r" b="b"/>
            <a:pathLst>
              <a:path w="93344">
                <a:moveTo>
                  <a:pt x="0" y="0"/>
                </a:moveTo>
                <a:lnTo>
                  <a:pt x="92964" y="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2301239" y="5705855"/>
            <a:ext cx="93345" cy="0"/>
          </a:xfrm>
          <a:custGeom>
            <a:avLst/>
            <a:gdLst/>
            <a:ahLst/>
            <a:cxnLst/>
            <a:rect l="l" t="t" r="r" b="b"/>
            <a:pathLst>
              <a:path w="93344">
                <a:moveTo>
                  <a:pt x="0" y="0"/>
                </a:moveTo>
                <a:lnTo>
                  <a:pt x="92964" y="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2301239" y="6117335"/>
            <a:ext cx="93345" cy="0"/>
          </a:xfrm>
          <a:custGeom>
            <a:avLst/>
            <a:gdLst/>
            <a:ahLst/>
            <a:cxnLst/>
            <a:rect l="l" t="t" r="r" b="b"/>
            <a:pathLst>
              <a:path w="93344">
                <a:moveTo>
                  <a:pt x="0" y="0"/>
                </a:moveTo>
                <a:lnTo>
                  <a:pt x="92964" y="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2394204" y="2410967"/>
            <a:ext cx="9065260" cy="0"/>
          </a:xfrm>
          <a:custGeom>
            <a:avLst/>
            <a:gdLst/>
            <a:ahLst/>
            <a:cxnLst/>
            <a:rect l="l" t="t" r="r" b="b"/>
            <a:pathLst>
              <a:path w="9065260">
                <a:moveTo>
                  <a:pt x="0" y="0"/>
                </a:moveTo>
                <a:lnTo>
                  <a:pt x="9064752" y="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2394204" y="2319527"/>
            <a:ext cx="0" cy="91440"/>
          </a:xfrm>
          <a:custGeom>
            <a:avLst/>
            <a:gdLst/>
            <a:ahLst/>
            <a:cxnLst/>
            <a:rect l="l" t="t" r="r" b="b"/>
            <a:pathLst>
              <a:path h="91439">
                <a:moveTo>
                  <a:pt x="0" y="0"/>
                </a:moveTo>
                <a:lnTo>
                  <a:pt x="0" y="9144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3904488" y="2319527"/>
            <a:ext cx="0" cy="91440"/>
          </a:xfrm>
          <a:custGeom>
            <a:avLst/>
            <a:gdLst/>
            <a:ahLst/>
            <a:cxnLst/>
            <a:rect l="l" t="t" r="r" b="b"/>
            <a:pathLst>
              <a:path h="91439">
                <a:moveTo>
                  <a:pt x="0" y="0"/>
                </a:moveTo>
                <a:lnTo>
                  <a:pt x="0" y="9144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5414771" y="2319527"/>
            <a:ext cx="0" cy="91440"/>
          </a:xfrm>
          <a:custGeom>
            <a:avLst/>
            <a:gdLst/>
            <a:ahLst/>
            <a:cxnLst/>
            <a:rect l="l" t="t" r="r" b="b"/>
            <a:pathLst>
              <a:path h="91439">
                <a:moveTo>
                  <a:pt x="0" y="0"/>
                </a:moveTo>
                <a:lnTo>
                  <a:pt x="0" y="9144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6926580" y="2319527"/>
            <a:ext cx="0" cy="91440"/>
          </a:xfrm>
          <a:custGeom>
            <a:avLst/>
            <a:gdLst/>
            <a:ahLst/>
            <a:cxnLst/>
            <a:rect l="l" t="t" r="r" b="b"/>
            <a:pathLst>
              <a:path h="91439">
                <a:moveTo>
                  <a:pt x="0" y="0"/>
                </a:moveTo>
                <a:lnTo>
                  <a:pt x="0" y="9144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8436864" y="2319527"/>
            <a:ext cx="0" cy="91440"/>
          </a:xfrm>
          <a:custGeom>
            <a:avLst/>
            <a:gdLst/>
            <a:ahLst/>
            <a:cxnLst/>
            <a:rect l="l" t="t" r="r" b="b"/>
            <a:pathLst>
              <a:path h="91439">
                <a:moveTo>
                  <a:pt x="0" y="0"/>
                </a:moveTo>
                <a:lnTo>
                  <a:pt x="0" y="9144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p:nvPr/>
        </p:nvSpPr>
        <p:spPr>
          <a:xfrm>
            <a:off x="9947147" y="2319527"/>
            <a:ext cx="0" cy="91440"/>
          </a:xfrm>
          <a:custGeom>
            <a:avLst/>
            <a:gdLst/>
            <a:ahLst/>
            <a:cxnLst/>
            <a:rect l="l" t="t" r="r" b="b"/>
            <a:pathLst>
              <a:path h="91439">
                <a:moveTo>
                  <a:pt x="0" y="0"/>
                </a:moveTo>
                <a:lnTo>
                  <a:pt x="0" y="9144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8" name="object 38"/>
          <p:cNvSpPr/>
          <p:nvPr/>
        </p:nvSpPr>
        <p:spPr>
          <a:xfrm>
            <a:off x="11458956" y="2319527"/>
            <a:ext cx="0" cy="91440"/>
          </a:xfrm>
          <a:custGeom>
            <a:avLst/>
            <a:gdLst/>
            <a:ahLst/>
            <a:cxnLst/>
            <a:rect l="l" t="t" r="r" b="b"/>
            <a:pathLst>
              <a:path h="91439">
                <a:moveTo>
                  <a:pt x="0" y="0"/>
                </a:moveTo>
                <a:lnTo>
                  <a:pt x="0" y="9144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9" name="object 39"/>
          <p:cNvSpPr txBox="1"/>
          <p:nvPr/>
        </p:nvSpPr>
        <p:spPr>
          <a:xfrm>
            <a:off x="10716108" y="2410774"/>
            <a:ext cx="78740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2</a:t>
            </a:r>
            <a:r>
              <a:rPr kumimoji="0" sz="2400" b="0" i="0" u="none" strike="noStrike" kern="1200" cap="none" spc="0" normalizeH="0" baseline="0" noProof="0" dirty="0">
                <a:ln>
                  <a:noFill/>
                </a:ln>
                <a:solidFill>
                  <a:prstClr val="black"/>
                </a:solidFill>
                <a:effectLst/>
                <a:uLnTx/>
                <a:uFillTx/>
                <a:latin typeface="Arial"/>
                <a:ea typeface="+mn-ea"/>
                <a:cs typeface="Arial"/>
              </a:rPr>
              <a:t>,</a:t>
            </a:r>
            <a:r>
              <a:rPr kumimoji="0" sz="2400" b="0" i="0" u="none" strike="noStrike" kern="1200" cap="none" spc="-10" normalizeH="0" baseline="0" noProof="0" dirty="0">
                <a:ln>
                  <a:noFill/>
                </a:ln>
                <a:solidFill>
                  <a:prstClr val="black"/>
                </a:solidFill>
                <a:effectLst/>
                <a:uLnTx/>
                <a:uFillTx/>
                <a:latin typeface="Arial"/>
                <a:ea typeface="+mn-ea"/>
                <a:cs typeface="Arial"/>
              </a:rPr>
              <a:t>733</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52" name="object 52"/>
          <p:cNvSpPr txBox="1">
            <a:spLocks noGrp="1"/>
          </p:cNvSpPr>
          <p:nvPr>
            <p:ph type="sldNum" sz="quarter" idx="7"/>
          </p:nvPr>
        </p:nvSpPr>
        <p:spPr>
          <a:xfrm>
            <a:off x="11064829" y="6149091"/>
            <a:ext cx="734532"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279</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
        <p:nvSpPr>
          <p:cNvPr id="40" name="object 40"/>
          <p:cNvSpPr txBox="1"/>
          <p:nvPr/>
        </p:nvSpPr>
        <p:spPr>
          <a:xfrm>
            <a:off x="3717595" y="2822559"/>
            <a:ext cx="53340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417</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41" name="object 41"/>
          <p:cNvSpPr txBox="1"/>
          <p:nvPr/>
        </p:nvSpPr>
        <p:spPr>
          <a:xfrm>
            <a:off x="3315869" y="3234344"/>
            <a:ext cx="53340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284</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42" name="object 42"/>
          <p:cNvSpPr txBox="1"/>
          <p:nvPr/>
        </p:nvSpPr>
        <p:spPr>
          <a:xfrm>
            <a:off x="3028748" y="3646129"/>
            <a:ext cx="53340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189</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43" name="object 43"/>
          <p:cNvSpPr txBox="1"/>
          <p:nvPr/>
        </p:nvSpPr>
        <p:spPr>
          <a:xfrm>
            <a:off x="2904999" y="4057914"/>
            <a:ext cx="53340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148</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44" name="object 44"/>
          <p:cNvSpPr txBox="1"/>
          <p:nvPr/>
        </p:nvSpPr>
        <p:spPr>
          <a:xfrm>
            <a:off x="2615182" y="4423673"/>
            <a:ext cx="421640" cy="1673225"/>
          </a:xfrm>
          <a:prstGeom prst="rect">
            <a:avLst/>
          </a:prstGeom>
        </p:spPr>
        <p:txBody>
          <a:bodyPr vert="horz" wrap="square" lIns="0" tIns="58419" rIns="0" bIns="0" rtlCol="0">
            <a:spAutoFit/>
          </a:bodyPr>
          <a:lstStyle/>
          <a:p>
            <a:pPr marL="70485" marR="0" lvl="0" indent="0" algn="l" defTabSz="914400" rtl="0" eaLnBrk="1" fontAlgn="auto" latinLnBrk="0" hangingPunct="1">
              <a:lnSpc>
                <a:spcPct val="100000"/>
              </a:lnSpc>
              <a:spcBef>
                <a:spcPts val="459"/>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71</a:t>
            </a:r>
            <a:endParaRPr kumimoji="0" sz="2400" b="0" i="0" u="none" strike="noStrike" kern="1200" cap="none" spc="0" normalizeH="0" baseline="0" noProof="0">
              <a:ln>
                <a:noFill/>
              </a:ln>
              <a:solidFill>
                <a:prstClr val="black"/>
              </a:solidFill>
              <a:effectLst/>
              <a:uLnTx/>
              <a:uFillTx/>
              <a:latin typeface="Arial"/>
              <a:ea typeface="+mn-ea"/>
              <a:cs typeface="Arial"/>
            </a:endParaRPr>
          </a:p>
          <a:p>
            <a:pPr marL="64135" marR="0" lvl="0" indent="0" algn="l" defTabSz="914400" rtl="0" eaLnBrk="1" fontAlgn="auto" latinLnBrk="0" hangingPunct="1">
              <a:lnSpc>
                <a:spcPct val="100000"/>
              </a:lnSpc>
              <a:spcBef>
                <a:spcPts val="365"/>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69</a:t>
            </a:r>
            <a:endParaRPr kumimoji="0" sz="2400" b="0" i="0" u="none" strike="noStrike" kern="1200" cap="none" spc="0" normalizeH="0" baseline="0" noProof="0">
              <a:ln>
                <a:noFill/>
              </a:ln>
              <a:solidFill>
                <a:prstClr val="black"/>
              </a:solidFill>
              <a:effectLst/>
              <a:uLnTx/>
              <a:uFillTx/>
              <a:latin typeface="Arial"/>
              <a:ea typeface="+mn-ea"/>
              <a:cs typeface="Arial"/>
            </a:endParaRPr>
          </a:p>
          <a:p>
            <a:pPr marL="46355" marR="0" lvl="0" indent="0" algn="l" defTabSz="914400" rtl="0" eaLnBrk="1" fontAlgn="auto" latinLnBrk="0" hangingPunct="1">
              <a:lnSpc>
                <a:spcPct val="100000"/>
              </a:lnSpc>
              <a:spcBef>
                <a:spcPts val="36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63</a:t>
            </a:r>
            <a:endParaRPr kumimoji="0" sz="2400" b="0" i="0" u="none" strike="noStrike" kern="1200" cap="none" spc="0" normalizeH="0" baseline="0" noProof="0">
              <a:ln>
                <a:noFill/>
              </a:ln>
              <a:solidFill>
                <a:prstClr val="black"/>
              </a:solidFill>
              <a:effectLst/>
              <a:uLnTx/>
              <a:uFillTx/>
              <a:latin typeface="Arial"/>
              <a:ea typeface="+mn-ea"/>
              <a:cs typeface="Arial"/>
            </a:endParaRPr>
          </a:p>
          <a:p>
            <a:pPr marL="12700" marR="0" lvl="0" indent="0" algn="l" defTabSz="914400" rtl="0" eaLnBrk="1" fontAlgn="auto" latinLnBrk="0" hangingPunct="1">
              <a:lnSpc>
                <a:spcPct val="100000"/>
              </a:lnSpc>
              <a:spcBef>
                <a:spcPts val="365"/>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52</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45" name="object 45"/>
          <p:cNvSpPr txBox="1"/>
          <p:nvPr/>
        </p:nvSpPr>
        <p:spPr>
          <a:xfrm>
            <a:off x="526064" y="2350128"/>
            <a:ext cx="1619250" cy="3731895"/>
          </a:xfrm>
          <a:prstGeom prst="rect">
            <a:avLst/>
          </a:prstGeom>
        </p:spPr>
        <p:txBody>
          <a:bodyPr vert="horz" wrap="square" lIns="0" tIns="58419" rIns="0" bIns="0" rtlCol="0">
            <a:spAutoFit/>
          </a:bodyPr>
          <a:lstStyle/>
          <a:p>
            <a:pPr marL="1012190" marR="0" lvl="0" indent="0" algn="l" defTabSz="914400" rtl="0" eaLnBrk="1" fontAlgn="auto" latinLnBrk="0" hangingPunct="1">
              <a:lnSpc>
                <a:spcPct val="100000"/>
              </a:lnSpc>
              <a:spcBef>
                <a:spcPts val="459"/>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U</a:t>
            </a:r>
            <a:r>
              <a:rPr kumimoji="0" sz="2400" b="0" i="0" u="none" strike="noStrike" kern="1200" cap="none" spc="0" normalizeH="0" baseline="0" noProof="0" dirty="0">
                <a:ln>
                  <a:noFill/>
                </a:ln>
                <a:solidFill>
                  <a:prstClr val="black"/>
                </a:solidFill>
                <a:effectLst/>
                <a:uLnTx/>
                <a:uFillTx/>
                <a:latin typeface="Arial"/>
                <a:ea typeface="+mn-ea"/>
                <a:cs typeface="Arial"/>
              </a:rPr>
              <a:t>.</a:t>
            </a:r>
            <a:r>
              <a:rPr kumimoji="0" sz="2400" b="0" i="0" u="none" strike="noStrike" kern="1200" cap="none" spc="-5" normalizeH="0" baseline="0" noProof="0" dirty="0">
                <a:ln>
                  <a:noFill/>
                </a:ln>
                <a:solidFill>
                  <a:prstClr val="black"/>
                </a:solidFill>
                <a:effectLst/>
                <a:uLnTx/>
                <a:uFillTx/>
                <a:latin typeface="Arial"/>
                <a:ea typeface="+mn-ea"/>
                <a:cs typeface="Arial"/>
              </a:rPr>
              <a:t>S.</a:t>
            </a:r>
            <a:endParaRPr kumimoji="0" sz="2400" b="0" i="0" u="none" strike="noStrike" kern="1200" cap="none" spc="0" normalizeH="0" baseline="0" noProof="0">
              <a:ln>
                <a:noFill/>
              </a:ln>
              <a:solidFill>
                <a:prstClr val="black"/>
              </a:solidFill>
              <a:effectLst/>
              <a:uLnTx/>
              <a:uFillTx/>
              <a:latin typeface="Arial"/>
              <a:ea typeface="+mn-ea"/>
              <a:cs typeface="Arial"/>
            </a:endParaRPr>
          </a:p>
          <a:p>
            <a:pPr marL="12700" marR="5080" lvl="0" indent="863600" algn="r" defTabSz="914400" rtl="0" eaLnBrk="1" fontAlgn="auto" latinLnBrk="0" hangingPunct="1">
              <a:lnSpc>
                <a:spcPct val="112599"/>
              </a:lnSpc>
              <a:spcBef>
                <a:spcPts val="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C</a:t>
            </a:r>
            <a:r>
              <a:rPr kumimoji="0" sz="2400" b="0" i="0" u="none" strike="noStrike" kern="1200" cap="none" spc="0" normalizeH="0" baseline="0" noProof="0" dirty="0">
                <a:ln>
                  <a:noFill/>
                </a:ln>
                <a:solidFill>
                  <a:prstClr val="black"/>
                </a:solidFill>
                <a:effectLst/>
                <a:uLnTx/>
                <a:uFillTx/>
                <a:latin typeface="Arial"/>
                <a:ea typeface="+mn-ea"/>
                <a:cs typeface="Arial"/>
              </a:rPr>
              <a:t>u</a:t>
            </a:r>
            <a:r>
              <a:rPr kumimoji="0" sz="2400" b="0" i="0" u="none" strike="noStrike" kern="1200" cap="none" spc="-10" normalizeH="0" baseline="0" noProof="0" dirty="0">
                <a:ln>
                  <a:noFill/>
                </a:ln>
                <a:solidFill>
                  <a:prstClr val="black"/>
                </a:solidFill>
                <a:effectLst/>
                <a:uLnTx/>
                <a:uFillTx/>
                <a:latin typeface="Arial"/>
                <a:ea typeface="+mn-ea"/>
                <a:cs typeface="Arial"/>
              </a:rPr>
              <a:t>b</a:t>
            </a:r>
            <a:r>
              <a:rPr kumimoji="0" sz="2400" b="0" i="0" u="none" strike="noStrike" kern="1200" cap="none" spc="-5" normalizeH="0" baseline="0" noProof="0" dirty="0">
                <a:ln>
                  <a:noFill/>
                </a:ln>
                <a:solidFill>
                  <a:prstClr val="black"/>
                </a:solidFill>
                <a:effectLst/>
                <a:uLnTx/>
                <a:uFillTx/>
                <a:latin typeface="Arial"/>
                <a:ea typeface="+mn-ea"/>
                <a:cs typeface="Arial"/>
              </a:rPr>
              <a:t>a  </a:t>
            </a:r>
            <a:r>
              <a:rPr kumimoji="0" sz="2400" b="0" i="0" u="none" strike="noStrike" kern="1200" cap="none" spc="-10" normalizeH="0" baseline="0" noProof="0" dirty="0">
                <a:ln>
                  <a:noFill/>
                </a:ln>
                <a:solidFill>
                  <a:prstClr val="black"/>
                </a:solidFill>
                <a:effectLst/>
                <a:uLnTx/>
                <a:uFillTx/>
                <a:latin typeface="Arial"/>
                <a:ea typeface="+mn-ea"/>
                <a:cs typeface="Arial"/>
              </a:rPr>
              <a:t>H</a:t>
            </a:r>
            <a:r>
              <a:rPr kumimoji="0" sz="2400" b="0" i="0" u="none" strike="noStrike" kern="1200" cap="none" spc="0" normalizeH="0" baseline="0" noProof="0" dirty="0">
                <a:ln>
                  <a:noFill/>
                </a:ln>
                <a:solidFill>
                  <a:prstClr val="black"/>
                </a:solidFill>
                <a:effectLst/>
                <a:uLnTx/>
                <a:uFillTx/>
                <a:latin typeface="Arial"/>
                <a:ea typeface="+mn-ea"/>
                <a:cs typeface="Arial"/>
              </a:rPr>
              <a:t>a</a:t>
            </a:r>
            <a:r>
              <a:rPr kumimoji="0" sz="2400" b="0" i="0" u="none" strike="noStrike" kern="1200" cap="none" spc="-5" normalizeH="0" baseline="0" noProof="0" dirty="0">
                <a:ln>
                  <a:noFill/>
                </a:ln>
                <a:solidFill>
                  <a:prstClr val="black"/>
                </a:solidFill>
                <a:effectLst/>
                <a:uLnTx/>
                <a:uFillTx/>
                <a:latin typeface="Arial"/>
                <a:ea typeface="+mn-ea"/>
                <a:cs typeface="Arial"/>
              </a:rPr>
              <a:t>i</a:t>
            </a:r>
            <a:r>
              <a:rPr kumimoji="0" sz="2400" b="0" i="0" u="none" strike="noStrike" kern="1200" cap="none" spc="0" normalizeH="0" baseline="0" noProof="0" dirty="0">
                <a:ln>
                  <a:noFill/>
                </a:ln>
                <a:solidFill>
                  <a:prstClr val="black"/>
                </a:solidFill>
                <a:effectLst/>
                <a:uLnTx/>
                <a:uFillTx/>
                <a:latin typeface="Arial"/>
                <a:ea typeface="+mn-ea"/>
                <a:cs typeface="Arial"/>
              </a:rPr>
              <a:t>t</a:t>
            </a:r>
            <a:r>
              <a:rPr kumimoji="0" sz="2400" b="0" i="0" u="none" strike="noStrike" kern="1200" cap="none" spc="-5" normalizeH="0" baseline="0" noProof="0" dirty="0">
                <a:ln>
                  <a:noFill/>
                </a:ln>
                <a:solidFill>
                  <a:prstClr val="black"/>
                </a:solidFill>
                <a:effectLst/>
                <a:uLnTx/>
                <a:uFillTx/>
                <a:latin typeface="Arial"/>
                <a:ea typeface="+mn-ea"/>
                <a:cs typeface="Arial"/>
              </a:rPr>
              <a:t>i  V</a:t>
            </a:r>
            <a:r>
              <a:rPr kumimoji="0" sz="2400" b="0" i="0" u="none" strike="noStrike" kern="1200" cap="none" spc="0" normalizeH="0" baseline="0" noProof="0" dirty="0">
                <a:ln>
                  <a:noFill/>
                </a:ln>
                <a:solidFill>
                  <a:prstClr val="black"/>
                </a:solidFill>
                <a:effectLst/>
                <a:uLnTx/>
                <a:uFillTx/>
                <a:latin typeface="Arial"/>
                <a:ea typeface="+mn-ea"/>
                <a:cs typeface="Arial"/>
              </a:rPr>
              <a:t>e</a:t>
            </a:r>
            <a:r>
              <a:rPr kumimoji="0" sz="2400" b="0" i="0" u="none" strike="noStrike" kern="1200" cap="none" spc="-10" normalizeH="0" baseline="0" noProof="0" dirty="0">
                <a:ln>
                  <a:noFill/>
                </a:ln>
                <a:solidFill>
                  <a:prstClr val="black"/>
                </a:solidFill>
                <a:effectLst/>
                <a:uLnTx/>
                <a:uFillTx/>
                <a:latin typeface="Arial"/>
                <a:ea typeface="+mn-ea"/>
                <a:cs typeface="Arial"/>
              </a:rPr>
              <a:t>ne</a:t>
            </a:r>
            <a:r>
              <a:rPr kumimoji="0" sz="2400" b="0" i="0" u="none" strike="noStrike" kern="1200" cap="none" spc="-5" normalizeH="0" baseline="0" noProof="0" dirty="0">
                <a:ln>
                  <a:noFill/>
                </a:ln>
                <a:solidFill>
                  <a:prstClr val="black"/>
                </a:solidFill>
                <a:effectLst/>
                <a:uLnTx/>
                <a:uFillTx/>
                <a:latin typeface="Arial"/>
                <a:ea typeface="+mn-ea"/>
                <a:cs typeface="Arial"/>
              </a:rPr>
              <a:t>z</a:t>
            </a:r>
            <a:r>
              <a:rPr kumimoji="0" sz="2400" b="0" i="0" u="none" strike="noStrike" kern="1200" cap="none" spc="-10" normalizeH="0" baseline="0" noProof="0" dirty="0">
                <a:ln>
                  <a:noFill/>
                </a:ln>
                <a:solidFill>
                  <a:prstClr val="black"/>
                </a:solidFill>
                <a:effectLst/>
                <a:uLnTx/>
                <a:uFillTx/>
                <a:latin typeface="Arial"/>
                <a:ea typeface="+mn-ea"/>
                <a:cs typeface="Arial"/>
              </a:rPr>
              <a:t>u</a:t>
            </a:r>
            <a:r>
              <a:rPr kumimoji="0" sz="2400" b="0" i="0" u="none" strike="noStrike" kern="1200" cap="none" spc="0" normalizeH="0" baseline="0" noProof="0" dirty="0">
                <a:ln>
                  <a:noFill/>
                </a:ln>
                <a:solidFill>
                  <a:prstClr val="black"/>
                </a:solidFill>
                <a:effectLst/>
                <a:uLnTx/>
                <a:uFillTx/>
                <a:latin typeface="Arial"/>
                <a:ea typeface="+mn-ea"/>
                <a:cs typeface="Arial"/>
              </a:rPr>
              <a:t>e</a:t>
            </a:r>
            <a:r>
              <a:rPr kumimoji="0" sz="2400" b="0" i="0" u="none" strike="noStrike" kern="1200" cap="none" spc="-10" normalizeH="0" baseline="0" noProof="0" dirty="0">
                <a:ln>
                  <a:noFill/>
                </a:ln>
                <a:solidFill>
                  <a:prstClr val="black"/>
                </a:solidFill>
                <a:effectLst/>
                <a:uLnTx/>
                <a:uFillTx/>
                <a:latin typeface="Arial"/>
                <a:ea typeface="+mn-ea"/>
                <a:cs typeface="Arial"/>
              </a:rPr>
              <a:t>l</a:t>
            </a:r>
            <a:r>
              <a:rPr kumimoji="0" sz="2400" b="0" i="0" u="none" strike="noStrike" kern="1200" cap="none" spc="-5" normalizeH="0" baseline="0" noProof="0" dirty="0">
                <a:ln>
                  <a:noFill/>
                </a:ln>
                <a:solidFill>
                  <a:prstClr val="black"/>
                </a:solidFill>
                <a:effectLst/>
                <a:uLnTx/>
                <a:uFillTx/>
                <a:latin typeface="Arial"/>
                <a:ea typeface="+mn-ea"/>
                <a:cs typeface="Arial"/>
              </a:rPr>
              <a:t>a  </a:t>
            </a:r>
            <a:r>
              <a:rPr kumimoji="0" sz="2400" b="0" i="0" u="none" strike="noStrike" kern="1200" cap="none" spc="-10" normalizeH="0" baseline="0" noProof="0" dirty="0">
                <a:ln>
                  <a:noFill/>
                </a:ln>
                <a:solidFill>
                  <a:prstClr val="black"/>
                </a:solidFill>
                <a:effectLst/>
                <a:uLnTx/>
                <a:uFillTx/>
                <a:latin typeface="Arial"/>
                <a:ea typeface="+mn-ea"/>
                <a:cs typeface="Arial"/>
              </a:rPr>
              <a:t>C</a:t>
            </a:r>
            <a:r>
              <a:rPr kumimoji="0" sz="2400" b="0" i="0" u="none" strike="noStrike" kern="1200" cap="none" spc="0" normalizeH="0" baseline="0" noProof="0" dirty="0">
                <a:ln>
                  <a:noFill/>
                </a:ln>
                <a:solidFill>
                  <a:prstClr val="black"/>
                </a:solidFill>
                <a:effectLst/>
                <a:uLnTx/>
                <a:uFillTx/>
                <a:latin typeface="Arial"/>
                <a:ea typeface="+mn-ea"/>
                <a:cs typeface="Arial"/>
              </a:rPr>
              <a:t>o</a:t>
            </a:r>
            <a:r>
              <a:rPr kumimoji="0" sz="2400" b="0" i="0" u="none" strike="noStrike" kern="1200" cap="none" spc="-10" normalizeH="0" baseline="0" noProof="0" dirty="0">
                <a:ln>
                  <a:noFill/>
                </a:ln>
                <a:solidFill>
                  <a:prstClr val="black"/>
                </a:solidFill>
                <a:effectLst/>
                <a:uLnTx/>
                <a:uFillTx/>
                <a:latin typeface="Arial"/>
                <a:ea typeface="+mn-ea"/>
                <a:cs typeface="Arial"/>
              </a:rPr>
              <a:t>lo</a:t>
            </a:r>
            <a:r>
              <a:rPr kumimoji="0" sz="2400" b="0" i="0" u="none" strike="noStrike" kern="1200" cap="none" spc="0" normalizeH="0" baseline="0" noProof="0" dirty="0">
                <a:ln>
                  <a:noFill/>
                </a:ln>
                <a:solidFill>
                  <a:prstClr val="black"/>
                </a:solidFill>
                <a:effectLst/>
                <a:uLnTx/>
                <a:uFillTx/>
                <a:latin typeface="Arial"/>
                <a:ea typeface="+mn-ea"/>
                <a:cs typeface="Arial"/>
              </a:rPr>
              <a:t>m</a:t>
            </a:r>
            <a:r>
              <a:rPr kumimoji="0" sz="2400" b="0" i="0" u="none" strike="noStrike" kern="1200" cap="none" spc="-10" normalizeH="0" baseline="0" noProof="0" dirty="0">
                <a:ln>
                  <a:noFill/>
                </a:ln>
                <a:solidFill>
                  <a:prstClr val="black"/>
                </a:solidFill>
                <a:effectLst/>
                <a:uLnTx/>
                <a:uFillTx/>
                <a:latin typeface="Arial"/>
                <a:ea typeface="+mn-ea"/>
                <a:cs typeface="Arial"/>
              </a:rPr>
              <a:t>b</a:t>
            </a:r>
            <a:r>
              <a:rPr kumimoji="0" sz="2400" b="0" i="0" u="none" strike="noStrike" kern="1200" cap="none" spc="0" normalizeH="0" baseline="0" noProof="0" dirty="0">
                <a:ln>
                  <a:noFill/>
                </a:ln>
                <a:solidFill>
                  <a:prstClr val="black"/>
                </a:solidFill>
                <a:effectLst/>
                <a:uLnTx/>
                <a:uFillTx/>
                <a:latin typeface="Arial"/>
                <a:ea typeface="+mn-ea"/>
                <a:cs typeface="Arial"/>
              </a:rPr>
              <a:t>i</a:t>
            </a:r>
            <a:r>
              <a:rPr kumimoji="0" sz="2400" b="0" i="0" u="none" strike="noStrike" kern="1200" cap="none" spc="-5" normalizeH="0" baseline="0" noProof="0" dirty="0">
                <a:ln>
                  <a:noFill/>
                </a:ln>
                <a:solidFill>
                  <a:prstClr val="black"/>
                </a:solidFill>
                <a:effectLst/>
                <a:uLnTx/>
                <a:uFillTx/>
                <a:latin typeface="Arial"/>
                <a:ea typeface="+mn-ea"/>
                <a:cs typeface="Arial"/>
              </a:rPr>
              <a:t>a  Puerto</a:t>
            </a:r>
            <a:r>
              <a:rPr kumimoji="0" sz="2400" b="0" i="0" u="none" strike="noStrike" kern="1200" cap="none" spc="-70" normalizeH="0" baseline="0" noProof="0" dirty="0">
                <a:ln>
                  <a:noFill/>
                </a:ln>
                <a:solidFill>
                  <a:prstClr val="black"/>
                </a:solidFill>
                <a:effectLst/>
                <a:uLnTx/>
                <a:uFillTx/>
                <a:latin typeface="Arial"/>
                <a:ea typeface="+mn-ea"/>
                <a:cs typeface="Arial"/>
              </a:rPr>
              <a:t> </a:t>
            </a:r>
            <a:r>
              <a:rPr kumimoji="0" sz="2400" b="0" i="0" u="none" strike="noStrike" kern="1200" cap="none" spc="-5" normalizeH="0" baseline="0" noProof="0" dirty="0">
                <a:ln>
                  <a:noFill/>
                </a:ln>
                <a:solidFill>
                  <a:prstClr val="black"/>
                </a:solidFill>
                <a:effectLst/>
                <a:uLnTx/>
                <a:uFillTx/>
                <a:latin typeface="Arial"/>
                <a:ea typeface="+mn-ea"/>
                <a:cs typeface="Arial"/>
              </a:rPr>
              <a:t>Rico</a:t>
            </a:r>
            <a:endParaRPr kumimoji="0" sz="2400" b="0" i="0" u="none" strike="noStrike" kern="1200" cap="none" spc="0" normalizeH="0" baseline="0" noProof="0">
              <a:ln>
                <a:noFill/>
              </a:ln>
              <a:solidFill>
                <a:prstClr val="black"/>
              </a:solidFill>
              <a:effectLst/>
              <a:uLnTx/>
              <a:uFillTx/>
              <a:latin typeface="Arial"/>
              <a:ea typeface="+mn-ea"/>
              <a:cs typeface="Arial"/>
            </a:endParaRPr>
          </a:p>
          <a:p>
            <a:pPr marL="469900" marR="5080" lvl="0" indent="372745" algn="just" defTabSz="914400" rtl="0" eaLnBrk="1" fontAlgn="auto" latinLnBrk="0" hangingPunct="1">
              <a:lnSpc>
                <a:spcPct val="112599"/>
              </a:lnSpc>
              <a:spcBef>
                <a:spcPts val="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B</a:t>
            </a:r>
            <a:r>
              <a:rPr kumimoji="0" sz="2400" b="0" i="0" u="none" strike="noStrike" kern="1200" cap="none" spc="0" normalizeH="0" baseline="0" noProof="0" dirty="0">
                <a:ln>
                  <a:noFill/>
                </a:ln>
                <a:solidFill>
                  <a:prstClr val="black"/>
                </a:solidFill>
                <a:effectLst/>
                <a:uLnTx/>
                <a:uFillTx/>
                <a:latin typeface="Arial"/>
                <a:ea typeface="+mn-ea"/>
                <a:cs typeface="Arial"/>
              </a:rPr>
              <a:t>r</a:t>
            </a:r>
            <a:r>
              <a:rPr kumimoji="0" sz="2400" b="0" i="0" u="none" strike="noStrike" kern="1200" cap="none" spc="-10" normalizeH="0" baseline="0" noProof="0" dirty="0">
                <a:ln>
                  <a:noFill/>
                </a:ln>
                <a:solidFill>
                  <a:prstClr val="black"/>
                </a:solidFill>
                <a:effectLst/>
                <a:uLnTx/>
                <a:uFillTx/>
                <a:latin typeface="Arial"/>
                <a:ea typeface="+mn-ea"/>
                <a:cs typeface="Arial"/>
              </a:rPr>
              <a:t>a</a:t>
            </a:r>
            <a:r>
              <a:rPr kumimoji="0" sz="2400" b="0" i="0" u="none" strike="noStrike" kern="1200" cap="none" spc="0" normalizeH="0" baseline="0" noProof="0" dirty="0">
                <a:ln>
                  <a:noFill/>
                </a:ln>
                <a:solidFill>
                  <a:prstClr val="black"/>
                </a:solidFill>
                <a:effectLst/>
                <a:uLnTx/>
                <a:uFillTx/>
                <a:latin typeface="Arial"/>
                <a:ea typeface="+mn-ea"/>
                <a:cs typeface="Arial"/>
              </a:rPr>
              <a:t>zi</a:t>
            </a:r>
            <a:r>
              <a:rPr kumimoji="0" sz="2400" b="0" i="0" u="none" strike="noStrike" kern="1200" cap="none" spc="-5" normalizeH="0" baseline="0" noProof="0" dirty="0">
                <a:ln>
                  <a:noFill/>
                </a:ln>
                <a:solidFill>
                  <a:prstClr val="black"/>
                </a:solidFill>
                <a:effectLst/>
                <a:uLnTx/>
                <a:uFillTx/>
                <a:latin typeface="Arial"/>
                <a:ea typeface="+mn-ea"/>
                <a:cs typeface="Arial"/>
              </a:rPr>
              <a:t>l  Mexico  </a:t>
            </a:r>
            <a:r>
              <a:rPr kumimoji="0" sz="2400" b="0" i="0" u="none" strike="noStrike" kern="1200" cap="none" spc="0" normalizeH="0" baseline="0" noProof="0" dirty="0">
                <a:ln>
                  <a:noFill/>
                </a:ln>
                <a:solidFill>
                  <a:prstClr val="black"/>
                </a:solidFill>
                <a:effectLst/>
                <a:uLnTx/>
                <a:uFillTx/>
                <a:latin typeface="Arial"/>
                <a:ea typeface="+mn-ea"/>
                <a:cs typeface="Arial"/>
              </a:rPr>
              <a:t>J</a:t>
            </a:r>
            <a:r>
              <a:rPr kumimoji="0" sz="2400" b="0" i="0" u="none" strike="noStrike" kern="1200" cap="none" spc="-10" normalizeH="0" baseline="0" noProof="0" dirty="0">
                <a:ln>
                  <a:noFill/>
                </a:ln>
                <a:solidFill>
                  <a:prstClr val="black"/>
                </a:solidFill>
                <a:effectLst/>
                <a:uLnTx/>
                <a:uFillTx/>
                <a:latin typeface="Arial"/>
                <a:ea typeface="+mn-ea"/>
                <a:cs typeface="Arial"/>
              </a:rPr>
              <a:t>a</a:t>
            </a:r>
            <a:r>
              <a:rPr kumimoji="0" sz="2400" b="0" i="0" u="none" strike="noStrike" kern="1200" cap="none" spc="-5" normalizeH="0" baseline="0" noProof="0" dirty="0">
                <a:ln>
                  <a:noFill/>
                </a:ln>
                <a:solidFill>
                  <a:prstClr val="black"/>
                </a:solidFill>
                <a:effectLst/>
                <a:uLnTx/>
                <a:uFillTx/>
                <a:latin typeface="Arial"/>
                <a:ea typeface="+mn-ea"/>
                <a:cs typeface="Arial"/>
              </a:rPr>
              <a:t>m</a:t>
            </a:r>
            <a:r>
              <a:rPr kumimoji="0" sz="2400" b="0" i="0" u="none" strike="noStrike" kern="1200" cap="none" spc="-10" normalizeH="0" baseline="0" noProof="0" dirty="0">
                <a:ln>
                  <a:noFill/>
                </a:ln>
                <a:solidFill>
                  <a:prstClr val="black"/>
                </a:solidFill>
                <a:effectLst/>
                <a:uLnTx/>
                <a:uFillTx/>
                <a:latin typeface="Arial"/>
                <a:ea typeface="+mn-ea"/>
                <a:cs typeface="Arial"/>
              </a:rPr>
              <a:t>a</a:t>
            </a:r>
            <a:r>
              <a:rPr kumimoji="0" sz="2400" b="0" i="0" u="none" strike="noStrike" kern="1200" cap="none" spc="0" normalizeH="0" baseline="0" noProof="0" dirty="0">
                <a:ln>
                  <a:noFill/>
                </a:ln>
                <a:solidFill>
                  <a:prstClr val="black"/>
                </a:solidFill>
                <a:effectLst/>
                <a:uLnTx/>
                <a:uFillTx/>
                <a:latin typeface="Arial"/>
                <a:ea typeface="+mn-ea"/>
                <a:cs typeface="Arial"/>
              </a:rPr>
              <a:t>ic</a:t>
            </a:r>
            <a:r>
              <a:rPr kumimoji="0" sz="2400" b="0" i="0" u="none" strike="noStrike" kern="1200" cap="none" spc="-5" normalizeH="0" baseline="0" noProof="0" dirty="0">
                <a:ln>
                  <a:noFill/>
                </a:ln>
                <a:solidFill>
                  <a:prstClr val="black"/>
                </a:solidFill>
                <a:effectLst/>
                <a:uLnTx/>
                <a:uFillTx/>
                <a:latin typeface="Arial"/>
                <a:ea typeface="+mn-ea"/>
                <a:cs typeface="Arial"/>
              </a:rPr>
              <a:t>a</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46" name="object 46"/>
          <p:cNvSpPr txBox="1"/>
          <p:nvPr/>
        </p:nvSpPr>
        <p:spPr>
          <a:xfrm>
            <a:off x="2296342" y="1826786"/>
            <a:ext cx="19494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0</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47" name="object 47"/>
          <p:cNvSpPr txBox="1"/>
          <p:nvPr/>
        </p:nvSpPr>
        <p:spPr>
          <a:xfrm>
            <a:off x="3637462" y="1826786"/>
            <a:ext cx="53530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5</a:t>
            </a:r>
            <a:r>
              <a:rPr kumimoji="0" sz="2400" b="0" i="0" u="none" strike="noStrike" kern="1200" cap="none" spc="0" normalizeH="0" baseline="0" noProof="0" dirty="0">
                <a:ln>
                  <a:noFill/>
                </a:ln>
                <a:solidFill>
                  <a:prstClr val="black"/>
                </a:solidFill>
                <a:effectLst/>
                <a:uLnTx/>
                <a:uFillTx/>
                <a:latin typeface="Arial"/>
                <a:ea typeface="+mn-ea"/>
                <a:cs typeface="Arial"/>
              </a:rPr>
              <a:t>0</a:t>
            </a:r>
            <a:r>
              <a:rPr kumimoji="0" sz="2400" b="0" i="0" u="none" strike="noStrike" kern="1200" cap="none" spc="-5" normalizeH="0" baseline="0" noProof="0" dirty="0">
                <a:ln>
                  <a:noFill/>
                </a:ln>
                <a:solidFill>
                  <a:prstClr val="black"/>
                </a:solidFill>
                <a:effectLst/>
                <a:uLnTx/>
                <a:uFillTx/>
                <a:latin typeface="Arial"/>
                <a:ea typeface="+mn-ea"/>
                <a:cs typeface="Arial"/>
              </a:rPr>
              <a:t>0</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48" name="object 48"/>
          <p:cNvSpPr txBox="1"/>
          <p:nvPr/>
        </p:nvSpPr>
        <p:spPr>
          <a:xfrm>
            <a:off x="8043042" y="1826786"/>
            <a:ext cx="78740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2</a:t>
            </a:r>
            <a:r>
              <a:rPr kumimoji="0" sz="2400" b="0" i="0" u="none" strike="noStrike" kern="1200" cap="none" spc="0" normalizeH="0" baseline="0" noProof="0" dirty="0">
                <a:ln>
                  <a:noFill/>
                </a:ln>
                <a:solidFill>
                  <a:prstClr val="black"/>
                </a:solidFill>
                <a:effectLst/>
                <a:uLnTx/>
                <a:uFillTx/>
                <a:latin typeface="Arial"/>
                <a:ea typeface="+mn-ea"/>
                <a:cs typeface="Arial"/>
              </a:rPr>
              <a:t>,</a:t>
            </a:r>
            <a:r>
              <a:rPr kumimoji="0" sz="2400" b="0" i="0" u="none" strike="noStrike" kern="1200" cap="none" spc="-10" normalizeH="0" baseline="0" noProof="0" dirty="0">
                <a:ln>
                  <a:noFill/>
                </a:ln>
                <a:solidFill>
                  <a:prstClr val="black"/>
                </a:solidFill>
                <a:effectLst/>
                <a:uLnTx/>
                <a:uFillTx/>
                <a:latin typeface="Arial"/>
                <a:ea typeface="+mn-ea"/>
                <a:cs typeface="Arial"/>
              </a:rPr>
              <a:t>000</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49" name="object 49"/>
          <p:cNvSpPr txBox="1"/>
          <p:nvPr/>
        </p:nvSpPr>
        <p:spPr>
          <a:xfrm>
            <a:off x="9553935" y="1826786"/>
            <a:ext cx="78740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2</a:t>
            </a:r>
            <a:r>
              <a:rPr kumimoji="0" sz="2400" b="0" i="0" u="none" strike="noStrike" kern="1200" cap="none" spc="0" normalizeH="0" baseline="0" noProof="0" dirty="0">
                <a:ln>
                  <a:noFill/>
                </a:ln>
                <a:solidFill>
                  <a:prstClr val="black"/>
                </a:solidFill>
                <a:effectLst/>
                <a:uLnTx/>
                <a:uFillTx/>
                <a:latin typeface="Arial"/>
                <a:ea typeface="+mn-ea"/>
                <a:cs typeface="Arial"/>
              </a:rPr>
              <a:t>,</a:t>
            </a:r>
            <a:r>
              <a:rPr kumimoji="0" sz="2400" b="0" i="0" u="none" strike="noStrike" kern="1200" cap="none" spc="-10" normalizeH="0" baseline="0" noProof="0" dirty="0">
                <a:ln>
                  <a:noFill/>
                </a:ln>
                <a:solidFill>
                  <a:prstClr val="black"/>
                </a:solidFill>
                <a:effectLst/>
                <a:uLnTx/>
                <a:uFillTx/>
                <a:latin typeface="Arial"/>
                <a:ea typeface="+mn-ea"/>
                <a:cs typeface="Arial"/>
              </a:rPr>
              <a:t>500</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50" name="object 50"/>
          <p:cNvSpPr txBox="1"/>
          <p:nvPr/>
        </p:nvSpPr>
        <p:spPr>
          <a:xfrm>
            <a:off x="11064829" y="1826786"/>
            <a:ext cx="78740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3</a:t>
            </a:r>
            <a:r>
              <a:rPr kumimoji="0" sz="2400" b="0" i="0" u="none" strike="noStrike" kern="1200" cap="none" spc="0" normalizeH="0" baseline="0" noProof="0" dirty="0">
                <a:ln>
                  <a:noFill/>
                </a:ln>
                <a:solidFill>
                  <a:prstClr val="black"/>
                </a:solidFill>
                <a:effectLst/>
                <a:uLnTx/>
                <a:uFillTx/>
                <a:latin typeface="Arial"/>
                <a:ea typeface="+mn-ea"/>
                <a:cs typeface="Arial"/>
              </a:rPr>
              <a:t>,</a:t>
            </a:r>
            <a:r>
              <a:rPr kumimoji="0" sz="2400" b="0" i="0" u="none" strike="noStrike" kern="1200" cap="none" spc="-10" normalizeH="0" baseline="0" noProof="0" dirty="0">
                <a:ln>
                  <a:noFill/>
                </a:ln>
                <a:solidFill>
                  <a:prstClr val="black"/>
                </a:solidFill>
                <a:effectLst/>
                <a:uLnTx/>
                <a:uFillTx/>
                <a:latin typeface="Arial"/>
                <a:ea typeface="+mn-ea"/>
                <a:cs typeface="Arial"/>
              </a:rPr>
              <a:t>000</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51" name="object 51"/>
          <p:cNvSpPr txBox="1"/>
          <p:nvPr/>
        </p:nvSpPr>
        <p:spPr>
          <a:xfrm>
            <a:off x="4483892" y="1217797"/>
            <a:ext cx="2969895" cy="1000760"/>
          </a:xfrm>
          <a:prstGeom prst="rect">
            <a:avLst/>
          </a:prstGeom>
        </p:spPr>
        <p:txBody>
          <a:bodyPr vert="horz" wrap="square" lIns="0" tIns="12700" rIns="0" bIns="0" rtlCol="0">
            <a:spAutoFit/>
          </a:bodyPr>
          <a:lstStyle/>
          <a:p>
            <a:pPr marL="549910" marR="5080" lvl="0" indent="-537845" algn="l" defTabSz="914400" rtl="0" eaLnBrk="1" fontAlgn="auto" latinLnBrk="0" hangingPunct="1">
              <a:lnSpc>
                <a:spcPct val="133200"/>
              </a:lnSpc>
              <a:spcBef>
                <a:spcPts val="100"/>
              </a:spcBef>
              <a:spcAft>
                <a:spcPts val="0"/>
              </a:spcAft>
              <a:buClrTx/>
              <a:buSzTx/>
              <a:buFontTx/>
              <a:buNone/>
              <a:tabLst>
                <a:tab pos="2060575" algn="l"/>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Number of</a:t>
            </a:r>
            <a:r>
              <a:rPr kumimoji="0" sz="2400" b="0" i="0" u="none" strike="noStrike" kern="1200" cap="none" spc="-75" normalizeH="0" baseline="0" noProof="0" dirty="0">
                <a:ln>
                  <a:noFill/>
                </a:ln>
                <a:solidFill>
                  <a:prstClr val="black"/>
                </a:solidFill>
                <a:effectLst/>
                <a:uLnTx/>
                <a:uFillTx/>
                <a:latin typeface="Arial"/>
                <a:ea typeface="+mn-ea"/>
                <a:cs typeface="Arial"/>
              </a:rPr>
              <a:t> </a:t>
            </a:r>
            <a:r>
              <a:rPr kumimoji="0" sz="2400" b="0" i="0" u="none" strike="noStrike" kern="1200" cap="none" spc="-5" normalizeH="0" baseline="0" noProof="0" dirty="0">
                <a:ln>
                  <a:noFill/>
                </a:ln>
                <a:solidFill>
                  <a:prstClr val="black"/>
                </a:solidFill>
                <a:effectLst/>
                <a:uLnTx/>
                <a:uFillTx/>
                <a:latin typeface="Arial"/>
                <a:ea typeface="+mn-ea"/>
                <a:cs typeface="Arial"/>
              </a:rPr>
              <a:t>Diagnoses  1,000	1,500</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Tree>
    <p:extLst>
      <p:ext uri="{BB962C8B-B14F-4D97-AF65-F5344CB8AC3E}">
        <p14:creationId xmlns:p14="http://schemas.microsoft.com/office/powerpoint/2010/main" val="548181369"/>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9" y="339115"/>
            <a:ext cx="9718605" cy="1446822"/>
          </a:xfrm>
        </p:spPr>
        <p:txBody>
          <a:bodyPr/>
          <a:lstStyle/>
          <a:p>
            <a:pPr algn="l"/>
            <a:r>
              <a:rPr lang="en-US" sz="4800" dirty="0">
                <a:solidFill>
                  <a:srgbClr val="C00000"/>
                </a:solidFill>
              </a:rPr>
              <a:t>Questions?    </a:t>
            </a:r>
            <a:r>
              <a:rPr lang="en-US" dirty="0"/>
              <a:t/>
            </a:r>
            <a:br>
              <a:rPr lang="en-US" dirty="0"/>
            </a:br>
            <a:endParaRPr lang="en-US" dirty="0"/>
          </a:p>
        </p:txBody>
      </p:sp>
      <p:pic>
        <p:nvPicPr>
          <p:cNvPr id="4" name="Content Placeholder 3"/>
          <p:cNvPicPr>
            <a:picLocks noGrp="1" noChangeAspect="1"/>
          </p:cNvPicPr>
          <p:nvPr>
            <p:ph idx="1"/>
          </p:nvPr>
        </p:nvPicPr>
        <p:blipFill>
          <a:blip r:embed="rId2"/>
          <a:stretch>
            <a:fillRect/>
          </a:stretch>
        </p:blipFill>
        <p:spPr>
          <a:xfrm>
            <a:off x="4789017" y="1785937"/>
            <a:ext cx="3109187" cy="3109187"/>
          </a:xfrm>
          <a:prstGeom prst="rect">
            <a:avLst/>
          </a:prstGeom>
        </p:spPr>
      </p:pic>
    </p:spTree>
    <p:extLst>
      <p:ext uri="{BB962C8B-B14F-4D97-AF65-F5344CB8AC3E}">
        <p14:creationId xmlns:p14="http://schemas.microsoft.com/office/powerpoint/2010/main" val="654734971"/>
      </p:ext>
    </p:extLst>
  </p:cSld>
  <p:clrMapOvr>
    <a:masterClrMapping/>
  </p:clrMapOvr>
  <p:timing>
    <p:tnLst>
      <p:par>
        <p:cTn id="1" dur="indefinite" restart="never" nodeType="tmRoot"/>
      </p:par>
    </p:tn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153498" y="412439"/>
            <a:ext cx="11838940" cy="603885"/>
          </a:xfrm>
          <a:prstGeom prst="rect">
            <a:avLst/>
          </a:prstGeom>
        </p:spPr>
        <p:txBody>
          <a:bodyPr vert="horz" wrap="square" lIns="0" tIns="12065" rIns="0" bIns="0" rtlCol="0">
            <a:spAutoFit/>
          </a:bodyPr>
          <a:lstStyle/>
          <a:p>
            <a:pPr marL="12700">
              <a:lnSpc>
                <a:spcPct val="100000"/>
              </a:lnSpc>
              <a:spcBef>
                <a:spcPts val="95"/>
              </a:spcBef>
            </a:pPr>
            <a:r>
              <a:rPr spc="-15" dirty="0"/>
              <a:t>5-yr </a:t>
            </a:r>
            <a:r>
              <a:rPr spc="-70" dirty="0"/>
              <a:t>Trend: </a:t>
            </a:r>
            <a:r>
              <a:rPr spc="-25" dirty="0">
                <a:solidFill>
                  <a:srgbClr val="000000"/>
                </a:solidFill>
              </a:rPr>
              <a:t>New </a:t>
            </a:r>
            <a:r>
              <a:rPr spc="-10" dirty="0">
                <a:solidFill>
                  <a:srgbClr val="000000"/>
                </a:solidFill>
              </a:rPr>
              <a:t>HIV </a:t>
            </a:r>
            <a:r>
              <a:rPr spc="-15" dirty="0">
                <a:solidFill>
                  <a:srgbClr val="000000"/>
                </a:solidFill>
              </a:rPr>
              <a:t>Dx </a:t>
            </a:r>
            <a:r>
              <a:rPr spc="-20" dirty="0"/>
              <a:t>by </a:t>
            </a:r>
            <a:r>
              <a:rPr sz="3800" i="1" spc="-114" dirty="0">
                <a:solidFill>
                  <a:srgbClr val="000000"/>
                </a:solidFill>
                <a:latin typeface="Calibri Light"/>
                <a:cs typeface="Calibri Light"/>
              </a:rPr>
              <a:t>Country </a:t>
            </a:r>
            <a:r>
              <a:rPr sz="3800" i="1" spc="-95" dirty="0">
                <a:solidFill>
                  <a:srgbClr val="000000"/>
                </a:solidFill>
                <a:latin typeface="Calibri Light"/>
                <a:cs typeface="Calibri Light"/>
              </a:rPr>
              <a:t>of Origin </a:t>
            </a:r>
            <a:r>
              <a:rPr spc="-30" dirty="0"/>
              <a:t>–2017-2021</a:t>
            </a:r>
            <a:r>
              <a:rPr spc="-500" dirty="0"/>
              <a:t> </a:t>
            </a:r>
            <a:r>
              <a:rPr spc="-45" dirty="0"/>
              <a:t>FLORIDA</a:t>
            </a:r>
            <a:endParaRPr sz="3800">
              <a:latin typeface="Calibri Light"/>
              <a:cs typeface="Calibri Light"/>
            </a:endParaRPr>
          </a:p>
        </p:txBody>
      </p:sp>
      <p:sp>
        <p:nvSpPr>
          <p:cNvPr id="3" name="object 3"/>
          <p:cNvSpPr/>
          <p:nvPr/>
        </p:nvSpPr>
        <p:spPr>
          <a:xfrm>
            <a:off x="2022348" y="4559808"/>
            <a:ext cx="9291955" cy="0"/>
          </a:xfrm>
          <a:custGeom>
            <a:avLst/>
            <a:gdLst/>
            <a:ahLst/>
            <a:cxnLst/>
            <a:rect l="l" t="t" r="r" b="b"/>
            <a:pathLst>
              <a:path w="9291955">
                <a:moveTo>
                  <a:pt x="0" y="0"/>
                </a:moveTo>
                <a:lnTo>
                  <a:pt x="9291828" y="0"/>
                </a:lnTo>
              </a:path>
            </a:pathLst>
          </a:custGeom>
          <a:ln w="6350">
            <a:solidFill>
              <a:srgbClr val="C0C0C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2022348" y="3976115"/>
            <a:ext cx="9291955" cy="0"/>
          </a:xfrm>
          <a:custGeom>
            <a:avLst/>
            <a:gdLst/>
            <a:ahLst/>
            <a:cxnLst/>
            <a:rect l="l" t="t" r="r" b="b"/>
            <a:pathLst>
              <a:path w="9291955">
                <a:moveTo>
                  <a:pt x="0" y="0"/>
                </a:moveTo>
                <a:lnTo>
                  <a:pt x="9291828" y="0"/>
                </a:lnTo>
              </a:path>
            </a:pathLst>
          </a:custGeom>
          <a:ln w="6350">
            <a:solidFill>
              <a:srgbClr val="C0C0C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2022348" y="3393947"/>
            <a:ext cx="9291955" cy="0"/>
          </a:xfrm>
          <a:custGeom>
            <a:avLst/>
            <a:gdLst/>
            <a:ahLst/>
            <a:cxnLst/>
            <a:rect l="l" t="t" r="r" b="b"/>
            <a:pathLst>
              <a:path w="9291955">
                <a:moveTo>
                  <a:pt x="0" y="0"/>
                </a:moveTo>
                <a:lnTo>
                  <a:pt x="9291828" y="0"/>
                </a:lnTo>
              </a:path>
            </a:pathLst>
          </a:custGeom>
          <a:ln w="6350">
            <a:solidFill>
              <a:srgbClr val="C0C0C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2022348" y="2811779"/>
            <a:ext cx="9291955" cy="0"/>
          </a:xfrm>
          <a:custGeom>
            <a:avLst/>
            <a:gdLst/>
            <a:ahLst/>
            <a:cxnLst/>
            <a:rect l="l" t="t" r="r" b="b"/>
            <a:pathLst>
              <a:path w="9291955">
                <a:moveTo>
                  <a:pt x="0" y="0"/>
                </a:moveTo>
                <a:lnTo>
                  <a:pt x="9291828" y="0"/>
                </a:lnTo>
              </a:path>
            </a:pathLst>
          </a:custGeom>
          <a:ln w="6350">
            <a:solidFill>
              <a:srgbClr val="C0C0C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2022348" y="2229611"/>
            <a:ext cx="9291955" cy="0"/>
          </a:xfrm>
          <a:custGeom>
            <a:avLst/>
            <a:gdLst/>
            <a:ahLst/>
            <a:cxnLst/>
            <a:rect l="l" t="t" r="r" b="b"/>
            <a:pathLst>
              <a:path w="9291955">
                <a:moveTo>
                  <a:pt x="0" y="0"/>
                </a:moveTo>
                <a:lnTo>
                  <a:pt x="9291828" y="0"/>
                </a:lnTo>
              </a:path>
            </a:pathLst>
          </a:custGeom>
          <a:ln w="6350">
            <a:solidFill>
              <a:srgbClr val="C0C0C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2022348" y="2229611"/>
            <a:ext cx="0" cy="2912745"/>
          </a:xfrm>
          <a:custGeom>
            <a:avLst/>
            <a:gdLst/>
            <a:ahLst/>
            <a:cxnLst/>
            <a:rect l="l" t="t" r="r" b="b"/>
            <a:pathLst>
              <a:path h="2912745">
                <a:moveTo>
                  <a:pt x="0" y="2912364"/>
                </a:moveTo>
                <a:lnTo>
                  <a:pt x="0" y="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1930907" y="5141976"/>
            <a:ext cx="91440" cy="0"/>
          </a:xfrm>
          <a:custGeom>
            <a:avLst/>
            <a:gdLst/>
            <a:ahLst/>
            <a:cxnLst/>
            <a:rect l="l" t="t" r="r" b="b"/>
            <a:pathLst>
              <a:path w="91439">
                <a:moveTo>
                  <a:pt x="0" y="0"/>
                </a:moveTo>
                <a:lnTo>
                  <a:pt x="91440" y="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1930907" y="4559808"/>
            <a:ext cx="91440" cy="0"/>
          </a:xfrm>
          <a:custGeom>
            <a:avLst/>
            <a:gdLst/>
            <a:ahLst/>
            <a:cxnLst/>
            <a:rect l="l" t="t" r="r" b="b"/>
            <a:pathLst>
              <a:path w="91439">
                <a:moveTo>
                  <a:pt x="0" y="0"/>
                </a:moveTo>
                <a:lnTo>
                  <a:pt x="91440" y="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1930907" y="3976115"/>
            <a:ext cx="91440" cy="0"/>
          </a:xfrm>
          <a:custGeom>
            <a:avLst/>
            <a:gdLst/>
            <a:ahLst/>
            <a:cxnLst/>
            <a:rect l="l" t="t" r="r" b="b"/>
            <a:pathLst>
              <a:path w="91439">
                <a:moveTo>
                  <a:pt x="0" y="0"/>
                </a:moveTo>
                <a:lnTo>
                  <a:pt x="91440" y="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1930907" y="3393947"/>
            <a:ext cx="91440" cy="0"/>
          </a:xfrm>
          <a:custGeom>
            <a:avLst/>
            <a:gdLst/>
            <a:ahLst/>
            <a:cxnLst/>
            <a:rect l="l" t="t" r="r" b="b"/>
            <a:pathLst>
              <a:path w="91439">
                <a:moveTo>
                  <a:pt x="0" y="0"/>
                </a:moveTo>
                <a:lnTo>
                  <a:pt x="91440" y="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1930907" y="2811779"/>
            <a:ext cx="91440" cy="0"/>
          </a:xfrm>
          <a:custGeom>
            <a:avLst/>
            <a:gdLst/>
            <a:ahLst/>
            <a:cxnLst/>
            <a:rect l="l" t="t" r="r" b="b"/>
            <a:pathLst>
              <a:path w="91439">
                <a:moveTo>
                  <a:pt x="0" y="0"/>
                </a:moveTo>
                <a:lnTo>
                  <a:pt x="91440" y="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1930907" y="2229611"/>
            <a:ext cx="91440" cy="0"/>
          </a:xfrm>
          <a:custGeom>
            <a:avLst/>
            <a:gdLst/>
            <a:ahLst/>
            <a:cxnLst/>
            <a:rect l="l" t="t" r="r" b="b"/>
            <a:pathLst>
              <a:path w="91439">
                <a:moveTo>
                  <a:pt x="0" y="0"/>
                </a:moveTo>
                <a:lnTo>
                  <a:pt x="91440" y="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2022348" y="5141976"/>
            <a:ext cx="9291955" cy="0"/>
          </a:xfrm>
          <a:custGeom>
            <a:avLst/>
            <a:gdLst/>
            <a:ahLst/>
            <a:cxnLst/>
            <a:rect l="l" t="t" r="r" b="b"/>
            <a:pathLst>
              <a:path w="9291955">
                <a:moveTo>
                  <a:pt x="0" y="0"/>
                </a:moveTo>
                <a:lnTo>
                  <a:pt x="9291828" y="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2022348" y="5049011"/>
            <a:ext cx="0" cy="93345"/>
          </a:xfrm>
          <a:custGeom>
            <a:avLst/>
            <a:gdLst/>
            <a:ahLst/>
            <a:cxnLst/>
            <a:rect l="l" t="t" r="r" b="b"/>
            <a:pathLst>
              <a:path h="93345">
                <a:moveTo>
                  <a:pt x="0" y="0"/>
                </a:moveTo>
                <a:lnTo>
                  <a:pt x="0" y="92964"/>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4344923" y="5049011"/>
            <a:ext cx="0" cy="93345"/>
          </a:xfrm>
          <a:custGeom>
            <a:avLst/>
            <a:gdLst/>
            <a:ahLst/>
            <a:cxnLst/>
            <a:rect l="l" t="t" r="r" b="b"/>
            <a:pathLst>
              <a:path h="93345">
                <a:moveTo>
                  <a:pt x="0" y="0"/>
                </a:moveTo>
                <a:lnTo>
                  <a:pt x="0" y="92964"/>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6667500" y="5049011"/>
            <a:ext cx="0" cy="93345"/>
          </a:xfrm>
          <a:custGeom>
            <a:avLst/>
            <a:gdLst/>
            <a:ahLst/>
            <a:cxnLst/>
            <a:rect l="l" t="t" r="r" b="b"/>
            <a:pathLst>
              <a:path h="93345">
                <a:moveTo>
                  <a:pt x="0" y="0"/>
                </a:moveTo>
                <a:lnTo>
                  <a:pt x="0" y="92964"/>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8991600" y="5049011"/>
            <a:ext cx="0" cy="93345"/>
          </a:xfrm>
          <a:custGeom>
            <a:avLst/>
            <a:gdLst/>
            <a:ahLst/>
            <a:cxnLst/>
            <a:rect l="l" t="t" r="r" b="b"/>
            <a:pathLst>
              <a:path h="93345">
                <a:moveTo>
                  <a:pt x="0" y="0"/>
                </a:moveTo>
                <a:lnTo>
                  <a:pt x="0" y="92964"/>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11314176" y="5049011"/>
            <a:ext cx="0" cy="93345"/>
          </a:xfrm>
          <a:custGeom>
            <a:avLst/>
            <a:gdLst/>
            <a:ahLst/>
            <a:cxnLst/>
            <a:rect l="l" t="t" r="r" b="b"/>
            <a:pathLst>
              <a:path h="93345">
                <a:moveTo>
                  <a:pt x="0" y="0"/>
                </a:moveTo>
                <a:lnTo>
                  <a:pt x="0" y="92964"/>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2023110" y="2713482"/>
            <a:ext cx="9290685" cy="1298575"/>
          </a:xfrm>
          <a:custGeom>
            <a:avLst/>
            <a:gdLst/>
            <a:ahLst/>
            <a:cxnLst/>
            <a:rect l="l" t="t" r="r" b="b"/>
            <a:pathLst>
              <a:path w="9290685" h="1298575">
                <a:moveTo>
                  <a:pt x="0" y="856488"/>
                </a:moveTo>
                <a:lnTo>
                  <a:pt x="2322576" y="1048512"/>
                </a:lnTo>
                <a:lnTo>
                  <a:pt x="4645152" y="697991"/>
                </a:lnTo>
                <a:lnTo>
                  <a:pt x="6967728" y="1298448"/>
                </a:lnTo>
                <a:lnTo>
                  <a:pt x="9290304" y="0"/>
                </a:lnTo>
              </a:path>
            </a:pathLst>
          </a:custGeom>
          <a:ln w="38100">
            <a:solidFill>
              <a:srgbClr val="13A9B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2023110" y="3318509"/>
            <a:ext cx="9290685" cy="932815"/>
          </a:xfrm>
          <a:custGeom>
            <a:avLst/>
            <a:gdLst/>
            <a:ahLst/>
            <a:cxnLst/>
            <a:rect l="l" t="t" r="r" b="b"/>
            <a:pathLst>
              <a:path w="9290685" h="932814">
                <a:moveTo>
                  <a:pt x="0" y="0"/>
                </a:moveTo>
                <a:lnTo>
                  <a:pt x="2322576" y="303276"/>
                </a:lnTo>
                <a:lnTo>
                  <a:pt x="4645152" y="326136"/>
                </a:lnTo>
                <a:lnTo>
                  <a:pt x="6967728" y="932688"/>
                </a:lnTo>
                <a:lnTo>
                  <a:pt x="9290304" y="169164"/>
                </a:lnTo>
              </a:path>
            </a:pathLst>
          </a:custGeom>
          <a:ln w="38100">
            <a:solidFill>
              <a:srgbClr val="FFE6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2023110" y="3890009"/>
            <a:ext cx="9290685" cy="762000"/>
          </a:xfrm>
          <a:custGeom>
            <a:avLst/>
            <a:gdLst/>
            <a:ahLst/>
            <a:cxnLst/>
            <a:rect l="l" t="t" r="r" b="b"/>
            <a:pathLst>
              <a:path w="9290685" h="762000">
                <a:moveTo>
                  <a:pt x="0" y="256031"/>
                </a:moveTo>
                <a:lnTo>
                  <a:pt x="2322576" y="0"/>
                </a:lnTo>
                <a:lnTo>
                  <a:pt x="4645152" y="313944"/>
                </a:lnTo>
                <a:lnTo>
                  <a:pt x="6967728" y="762000"/>
                </a:lnTo>
                <a:lnTo>
                  <a:pt x="9290304" y="150875"/>
                </a:lnTo>
              </a:path>
            </a:pathLst>
          </a:custGeom>
          <a:ln w="38100">
            <a:solidFill>
              <a:srgbClr val="80808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2023110" y="4280153"/>
            <a:ext cx="9290685" cy="448309"/>
          </a:xfrm>
          <a:custGeom>
            <a:avLst/>
            <a:gdLst/>
            <a:ahLst/>
            <a:cxnLst/>
            <a:rect l="l" t="t" r="r" b="b"/>
            <a:pathLst>
              <a:path w="9290685" h="448310">
                <a:moveTo>
                  <a:pt x="0" y="448056"/>
                </a:moveTo>
                <a:lnTo>
                  <a:pt x="2322576" y="371856"/>
                </a:lnTo>
                <a:lnTo>
                  <a:pt x="4645152" y="301752"/>
                </a:lnTo>
                <a:lnTo>
                  <a:pt x="6967728" y="413004"/>
                </a:lnTo>
                <a:lnTo>
                  <a:pt x="9290304" y="0"/>
                </a:lnTo>
              </a:path>
            </a:pathLst>
          </a:custGeom>
          <a:ln w="38100">
            <a:solidFill>
              <a:srgbClr val="BC5E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2023110" y="4478273"/>
            <a:ext cx="9290685" cy="307975"/>
          </a:xfrm>
          <a:custGeom>
            <a:avLst/>
            <a:gdLst/>
            <a:ahLst/>
            <a:cxnLst/>
            <a:rect l="l" t="t" r="r" b="b"/>
            <a:pathLst>
              <a:path w="9290685" h="307975">
                <a:moveTo>
                  <a:pt x="0" y="74675"/>
                </a:moveTo>
                <a:lnTo>
                  <a:pt x="2322576" y="0"/>
                </a:lnTo>
                <a:lnTo>
                  <a:pt x="4645152" y="196595"/>
                </a:lnTo>
                <a:lnTo>
                  <a:pt x="6967728" y="307847"/>
                </a:lnTo>
                <a:lnTo>
                  <a:pt x="9290304" y="249935"/>
                </a:lnTo>
              </a:path>
            </a:pathLst>
          </a:custGeom>
          <a:ln w="381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txBox="1"/>
          <p:nvPr/>
        </p:nvSpPr>
        <p:spPr>
          <a:xfrm>
            <a:off x="1239103" y="2009692"/>
            <a:ext cx="535305" cy="3302000"/>
          </a:xfrm>
          <a:prstGeom prst="rect">
            <a:avLst/>
          </a:prstGeom>
        </p:spPr>
        <p:txBody>
          <a:bodyPr vert="horz" wrap="square" lIns="0" tIns="12700" rIns="0" bIns="0" rtlCol="0">
            <a:spAutoFit/>
          </a:bodyPr>
          <a:lstStyle/>
          <a:p>
            <a:pPr marL="0" marR="5080" lvl="0" indent="0" algn="r"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5</a:t>
            </a:r>
            <a:r>
              <a:rPr kumimoji="0" sz="2400" b="0" i="0" u="none" strike="noStrike" kern="1200" cap="none" spc="0" normalizeH="0" baseline="0" noProof="0" dirty="0">
                <a:ln>
                  <a:noFill/>
                </a:ln>
                <a:solidFill>
                  <a:prstClr val="black"/>
                </a:solidFill>
                <a:effectLst/>
                <a:uLnTx/>
                <a:uFillTx/>
                <a:latin typeface="Arial"/>
                <a:ea typeface="+mn-ea"/>
                <a:cs typeface="Arial"/>
              </a:rPr>
              <a:t>0</a:t>
            </a:r>
            <a:r>
              <a:rPr kumimoji="0" sz="2400" b="0" i="0" u="none" strike="noStrike" kern="1200" cap="none" spc="-5" normalizeH="0" baseline="0" noProof="0" dirty="0">
                <a:ln>
                  <a:noFill/>
                </a:ln>
                <a:solidFill>
                  <a:prstClr val="black"/>
                </a:solidFill>
                <a:effectLst/>
                <a:uLnTx/>
                <a:uFillTx/>
                <a:latin typeface="Arial"/>
                <a:ea typeface="+mn-ea"/>
                <a:cs typeface="Arial"/>
              </a:rPr>
              <a:t>0</a:t>
            </a:r>
            <a:endParaRPr kumimoji="0" sz="2400" b="0" i="0" u="none" strike="noStrike" kern="1200" cap="none" spc="0" normalizeH="0" baseline="0" noProof="0">
              <a:ln>
                <a:noFill/>
              </a:ln>
              <a:solidFill>
                <a:prstClr val="black"/>
              </a:solidFill>
              <a:effectLst/>
              <a:uLnTx/>
              <a:uFillTx/>
              <a:latin typeface="Arial"/>
              <a:ea typeface="+mn-ea"/>
              <a:cs typeface="Arial"/>
            </a:endParaRPr>
          </a:p>
          <a:p>
            <a:pPr marL="0" marR="5080" lvl="0" indent="0" algn="r" defTabSz="914400" rtl="0" eaLnBrk="1" fontAlgn="auto" latinLnBrk="0" hangingPunct="1">
              <a:lnSpc>
                <a:spcPct val="100000"/>
              </a:lnSpc>
              <a:spcBef>
                <a:spcPts val="170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4</a:t>
            </a:r>
            <a:r>
              <a:rPr kumimoji="0" sz="2400" b="0" i="0" u="none" strike="noStrike" kern="1200" cap="none" spc="0" normalizeH="0" baseline="0" noProof="0" dirty="0">
                <a:ln>
                  <a:noFill/>
                </a:ln>
                <a:solidFill>
                  <a:prstClr val="black"/>
                </a:solidFill>
                <a:effectLst/>
                <a:uLnTx/>
                <a:uFillTx/>
                <a:latin typeface="Arial"/>
                <a:ea typeface="+mn-ea"/>
                <a:cs typeface="Arial"/>
              </a:rPr>
              <a:t>0</a:t>
            </a:r>
            <a:r>
              <a:rPr kumimoji="0" sz="2400" b="0" i="0" u="none" strike="noStrike" kern="1200" cap="none" spc="-5" normalizeH="0" baseline="0" noProof="0" dirty="0">
                <a:ln>
                  <a:noFill/>
                </a:ln>
                <a:solidFill>
                  <a:prstClr val="black"/>
                </a:solidFill>
                <a:effectLst/>
                <a:uLnTx/>
                <a:uFillTx/>
                <a:latin typeface="Arial"/>
                <a:ea typeface="+mn-ea"/>
                <a:cs typeface="Arial"/>
              </a:rPr>
              <a:t>0</a:t>
            </a:r>
            <a:endParaRPr kumimoji="0" sz="2400" b="0" i="0" u="none" strike="noStrike" kern="1200" cap="none" spc="0" normalizeH="0" baseline="0" noProof="0">
              <a:ln>
                <a:noFill/>
              </a:ln>
              <a:solidFill>
                <a:prstClr val="black"/>
              </a:solidFill>
              <a:effectLst/>
              <a:uLnTx/>
              <a:uFillTx/>
              <a:latin typeface="Arial"/>
              <a:ea typeface="+mn-ea"/>
              <a:cs typeface="Arial"/>
            </a:endParaRPr>
          </a:p>
          <a:p>
            <a:pPr marL="0" marR="5080" lvl="0" indent="0" algn="r" defTabSz="914400" rtl="0" eaLnBrk="1" fontAlgn="auto" latinLnBrk="0" hangingPunct="1">
              <a:lnSpc>
                <a:spcPct val="100000"/>
              </a:lnSpc>
              <a:spcBef>
                <a:spcPts val="1705"/>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3</a:t>
            </a:r>
            <a:r>
              <a:rPr kumimoji="0" sz="2400" b="0" i="0" u="none" strike="noStrike" kern="1200" cap="none" spc="0" normalizeH="0" baseline="0" noProof="0" dirty="0">
                <a:ln>
                  <a:noFill/>
                </a:ln>
                <a:solidFill>
                  <a:prstClr val="black"/>
                </a:solidFill>
                <a:effectLst/>
                <a:uLnTx/>
                <a:uFillTx/>
                <a:latin typeface="Arial"/>
                <a:ea typeface="+mn-ea"/>
                <a:cs typeface="Arial"/>
              </a:rPr>
              <a:t>0</a:t>
            </a:r>
            <a:r>
              <a:rPr kumimoji="0" sz="2400" b="0" i="0" u="none" strike="noStrike" kern="1200" cap="none" spc="-5" normalizeH="0" baseline="0" noProof="0" dirty="0">
                <a:ln>
                  <a:noFill/>
                </a:ln>
                <a:solidFill>
                  <a:prstClr val="black"/>
                </a:solidFill>
                <a:effectLst/>
                <a:uLnTx/>
                <a:uFillTx/>
                <a:latin typeface="Arial"/>
                <a:ea typeface="+mn-ea"/>
                <a:cs typeface="Arial"/>
              </a:rPr>
              <a:t>0</a:t>
            </a:r>
            <a:endParaRPr kumimoji="0" sz="2400" b="0" i="0" u="none" strike="noStrike" kern="1200" cap="none" spc="0" normalizeH="0" baseline="0" noProof="0">
              <a:ln>
                <a:noFill/>
              </a:ln>
              <a:solidFill>
                <a:prstClr val="black"/>
              </a:solidFill>
              <a:effectLst/>
              <a:uLnTx/>
              <a:uFillTx/>
              <a:latin typeface="Arial"/>
              <a:ea typeface="+mn-ea"/>
              <a:cs typeface="Arial"/>
            </a:endParaRPr>
          </a:p>
          <a:p>
            <a:pPr marL="0" marR="5080" lvl="0" indent="0" algn="r" defTabSz="914400" rtl="0" eaLnBrk="1" fontAlgn="auto" latinLnBrk="0" hangingPunct="1">
              <a:lnSpc>
                <a:spcPct val="100000"/>
              </a:lnSpc>
              <a:spcBef>
                <a:spcPts val="1705"/>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2</a:t>
            </a:r>
            <a:r>
              <a:rPr kumimoji="0" sz="2400" b="0" i="0" u="none" strike="noStrike" kern="1200" cap="none" spc="0" normalizeH="0" baseline="0" noProof="0" dirty="0">
                <a:ln>
                  <a:noFill/>
                </a:ln>
                <a:solidFill>
                  <a:prstClr val="black"/>
                </a:solidFill>
                <a:effectLst/>
                <a:uLnTx/>
                <a:uFillTx/>
                <a:latin typeface="Arial"/>
                <a:ea typeface="+mn-ea"/>
                <a:cs typeface="Arial"/>
              </a:rPr>
              <a:t>0</a:t>
            </a:r>
            <a:r>
              <a:rPr kumimoji="0" sz="2400" b="0" i="0" u="none" strike="noStrike" kern="1200" cap="none" spc="-5" normalizeH="0" baseline="0" noProof="0" dirty="0">
                <a:ln>
                  <a:noFill/>
                </a:ln>
                <a:solidFill>
                  <a:prstClr val="black"/>
                </a:solidFill>
                <a:effectLst/>
                <a:uLnTx/>
                <a:uFillTx/>
                <a:latin typeface="Arial"/>
                <a:ea typeface="+mn-ea"/>
                <a:cs typeface="Arial"/>
              </a:rPr>
              <a:t>0</a:t>
            </a:r>
            <a:endParaRPr kumimoji="0" sz="2400" b="0" i="0" u="none" strike="noStrike" kern="1200" cap="none" spc="0" normalizeH="0" baseline="0" noProof="0">
              <a:ln>
                <a:noFill/>
              </a:ln>
              <a:solidFill>
                <a:prstClr val="black"/>
              </a:solidFill>
              <a:effectLst/>
              <a:uLnTx/>
              <a:uFillTx/>
              <a:latin typeface="Arial"/>
              <a:ea typeface="+mn-ea"/>
              <a:cs typeface="Arial"/>
            </a:endParaRPr>
          </a:p>
          <a:p>
            <a:pPr marL="0" marR="5080" lvl="0" indent="0" algn="r" defTabSz="914400" rtl="0" eaLnBrk="1" fontAlgn="auto" latinLnBrk="0" hangingPunct="1">
              <a:lnSpc>
                <a:spcPct val="100000"/>
              </a:lnSpc>
              <a:spcBef>
                <a:spcPts val="1705"/>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1</a:t>
            </a:r>
            <a:r>
              <a:rPr kumimoji="0" sz="2400" b="0" i="0" u="none" strike="noStrike" kern="1200" cap="none" spc="0" normalizeH="0" baseline="0" noProof="0" dirty="0">
                <a:ln>
                  <a:noFill/>
                </a:ln>
                <a:solidFill>
                  <a:prstClr val="black"/>
                </a:solidFill>
                <a:effectLst/>
                <a:uLnTx/>
                <a:uFillTx/>
                <a:latin typeface="Arial"/>
                <a:ea typeface="+mn-ea"/>
                <a:cs typeface="Arial"/>
              </a:rPr>
              <a:t>0</a:t>
            </a:r>
            <a:r>
              <a:rPr kumimoji="0" sz="2400" b="0" i="0" u="none" strike="noStrike" kern="1200" cap="none" spc="-5" normalizeH="0" baseline="0" noProof="0" dirty="0">
                <a:ln>
                  <a:noFill/>
                </a:ln>
                <a:solidFill>
                  <a:prstClr val="black"/>
                </a:solidFill>
                <a:effectLst/>
                <a:uLnTx/>
                <a:uFillTx/>
                <a:latin typeface="Arial"/>
                <a:ea typeface="+mn-ea"/>
                <a:cs typeface="Arial"/>
              </a:rPr>
              <a:t>0</a:t>
            </a:r>
            <a:endParaRPr kumimoji="0" sz="2400" b="0" i="0" u="none" strike="noStrike" kern="1200" cap="none" spc="0" normalizeH="0" baseline="0" noProof="0">
              <a:ln>
                <a:noFill/>
              </a:ln>
              <a:solidFill>
                <a:prstClr val="black"/>
              </a:solidFill>
              <a:effectLst/>
              <a:uLnTx/>
              <a:uFillTx/>
              <a:latin typeface="Arial"/>
              <a:ea typeface="+mn-ea"/>
              <a:cs typeface="Arial"/>
            </a:endParaRPr>
          </a:p>
          <a:p>
            <a:pPr marL="0" marR="5715" lvl="0" indent="0" algn="r" defTabSz="914400" rtl="0" eaLnBrk="1" fontAlgn="auto" latinLnBrk="0" hangingPunct="1">
              <a:lnSpc>
                <a:spcPct val="100000"/>
              </a:lnSpc>
              <a:spcBef>
                <a:spcPts val="1705"/>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0</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7" name="object 27"/>
          <p:cNvSpPr txBox="1"/>
          <p:nvPr/>
        </p:nvSpPr>
        <p:spPr>
          <a:xfrm>
            <a:off x="1671004" y="5284158"/>
            <a:ext cx="70358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2</a:t>
            </a:r>
            <a:r>
              <a:rPr kumimoji="0" sz="2400" b="0" i="0" u="none" strike="noStrike" kern="1200" cap="none" spc="0" normalizeH="0" baseline="0" noProof="0" dirty="0">
                <a:ln>
                  <a:noFill/>
                </a:ln>
                <a:solidFill>
                  <a:prstClr val="black"/>
                </a:solidFill>
                <a:effectLst/>
                <a:uLnTx/>
                <a:uFillTx/>
                <a:latin typeface="Arial"/>
                <a:ea typeface="+mn-ea"/>
                <a:cs typeface="Arial"/>
              </a:rPr>
              <a:t>0</a:t>
            </a:r>
            <a:r>
              <a:rPr kumimoji="0" sz="2400" b="0" i="0" u="none" strike="noStrike" kern="1200" cap="none" spc="-10" normalizeH="0" baseline="0" noProof="0" dirty="0">
                <a:ln>
                  <a:noFill/>
                </a:ln>
                <a:solidFill>
                  <a:prstClr val="black"/>
                </a:solidFill>
                <a:effectLst/>
                <a:uLnTx/>
                <a:uFillTx/>
                <a:latin typeface="Arial"/>
                <a:ea typeface="+mn-ea"/>
                <a:cs typeface="Arial"/>
              </a:rPr>
              <a:t>17</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8" name="object 28"/>
          <p:cNvSpPr txBox="1"/>
          <p:nvPr/>
        </p:nvSpPr>
        <p:spPr>
          <a:xfrm>
            <a:off x="3993885" y="5284158"/>
            <a:ext cx="70358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2</a:t>
            </a:r>
            <a:r>
              <a:rPr kumimoji="0" sz="2400" b="0" i="0" u="none" strike="noStrike" kern="1200" cap="none" spc="0" normalizeH="0" baseline="0" noProof="0" dirty="0">
                <a:ln>
                  <a:noFill/>
                </a:ln>
                <a:solidFill>
                  <a:prstClr val="black"/>
                </a:solidFill>
                <a:effectLst/>
                <a:uLnTx/>
                <a:uFillTx/>
                <a:latin typeface="Arial"/>
                <a:ea typeface="+mn-ea"/>
                <a:cs typeface="Arial"/>
              </a:rPr>
              <a:t>0</a:t>
            </a:r>
            <a:r>
              <a:rPr kumimoji="0" sz="2400" b="0" i="0" u="none" strike="noStrike" kern="1200" cap="none" spc="-10" normalizeH="0" baseline="0" noProof="0" dirty="0">
                <a:ln>
                  <a:noFill/>
                </a:ln>
                <a:solidFill>
                  <a:prstClr val="black"/>
                </a:solidFill>
                <a:effectLst/>
                <a:uLnTx/>
                <a:uFillTx/>
                <a:latin typeface="Arial"/>
                <a:ea typeface="+mn-ea"/>
                <a:cs typeface="Arial"/>
              </a:rPr>
              <a:t>18</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9" name="object 29"/>
          <p:cNvSpPr txBox="1"/>
          <p:nvPr/>
        </p:nvSpPr>
        <p:spPr>
          <a:xfrm>
            <a:off x="8639647" y="5284158"/>
            <a:ext cx="70358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2</a:t>
            </a:r>
            <a:r>
              <a:rPr kumimoji="0" sz="2400" b="0" i="0" u="none" strike="noStrike" kern="1200" cap="none" spc="0" normalizeH="0" baseline="0" noProof="0" dirty="0">
                <a:ln>
                  <a:noFill/>
                </a:ln>
                <a:solidFill>
                  <a:prstClr val="black"/>
                </a:solidFill>
                <a:effectLst/>
                <a:uLnTx/>
                <a:uFillTx/>
                <a:latin typeface="Arial"/>
                <a:ea typeface="+mn-ea"/>
                <a:cs typeface="Arial"/>
              </a:rPr>
              <a:t>0</a:t>
            </a:r>
            <a:r>
              <a:rPr kumimoji="0" sz="2400" b="0" i="0" u="none" strike="noStrike" kern="1200" cap="none" spc="-10" normalizeH="0" baseline="0" noProof="0" dirty="0">
                <a:ln>
                  <a:noFill/>
                </a:ln>
                <a:solidFill>
                  <a:prstClr val="black"/>
                </a:solidFill>
                <a:effectLst/>
                <a:uLnTx/>
                <a:uFillTx/>
                <a:latin typeface="Arial"/>
                <a:ea typeface="+mn-ea"/>
                <a:cs typeface="Arial"/>
              </a:rPr>
              <a:t>20</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30" name="object 30"/>
          <p:cNvSpPr txBox="1"/>
          <p:nvPr/>
        </p:nvSpPr>
        <p:spPr>
          <a:xfrm>
            <a:off x="10962528" y="5284158"/>
            <a:ext cx="70358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2</a:t>
            </a:r>
            <a:r>
              <a:rPr kumimoji="0" sz="2400" b="0" i="0" u="none" strike="noStrike" kern="1200" cap="none" spc="0" normalizeH="0" baseline="0" noProof="0" dirty="0">
                <a:ln>
                  <a:noFill/>
                </a:ln>
                <a:solidFill>
                  <a:prstClr val="black"/>
                </a:solidFill>
                <a:effectLst/>
                <a:uLnTx/>
                <a:uFillTx/>
                <a:latin typeface="Arial"/>
                <a:ea typeface="+mn-ea"/>
                <a:cs typeface="Arial"/>
              </a:rPr>
              <a:t>0</a:t>
            </a:r>
            <a:r>
              <a:rPr kumimoji="0" sz="2400" b="0" i="0" u="none" strike="noStrike" kern="1200" cap="none" spc="-10" normalizeH="0" baseline="0" noProof="0" dirty="0">
                <a:ln>
                  <a:noFill/>
                </a:ln>
                <a:solidFill>
                  <a:prstClr val="black"/>
                </a:solidFill>
                <a:effectLst/>
                <a:uLnTx/>
                <a:uFillTx/>
                <a:latin typeface="Arial"/>
                <a:ea typeface="+mn-ea"/>
                <a:cs typeface="Arial"/>
              </a:rPr>
              <a:t>21</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31" name="object 31"/>
          <p:cNvSpPr txBox="1"/>
          <p:nvPr/>
        </p:nvSpPr>
        <p:spPr>
          <a:xfrm>
            <a:off x="676384" y="2204473"/>
            <a:ext cx="366395" cy="2969895"/>
          </a:xfrm>
          <a:prstGeom prst="rect">
            <a:avLst/>
          </a:prstGeom>
        </p:spPr>
        <p:txBody>
          <a:bodyPr vert="vert270" wrap="square" lIns="0" tIns="0" rIns="0" bIns="0" rtlCol="0">
            <a:spAutoFit/>
          </a:bodyPr>
          <a:lstStyle/>
          <a:p>
            <a:pPr marL="12700" marR="0" lvl="0" indent="0" algn="l" defTabSz="914400" rtl="0" eaLnBrk="1" fontAlgn="auto" latinLnBrk="0" hangingPunct="1">
              <a:lnSpc>
                <a:spcPts val="2755"/>
              </a:lnSpc>
              <a:spcBef>
                <a:spcPts val="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Number of</a:t>
            </a:r>
            <a:r>
              <a:rPr kumimoji="0" sz="2400" b="0" i="0" u="none" strike="noStrike" kern="1200" cap="none" spc="-70" normalizeH="0" baseline="0" noProof="0" dirty="0">
                <a:ln>
                  <a:noFill/>
                </a:ln>
                <a:solidFill>
                  <a:prstClr val="black"/>
                </a:solidFill>
                <a:effectLst/>
                <a:uLnTx/>
                <a:uFillTx/>
                <a:latin typeface="Arial"/>
                <a:ea typeface="+mn-ea"/>
                <a:cs typeface="Arial"/>
              </a:rPr>
              <a:t> </a:t>
            </a:r>
            <a:r>
              <a:rPr kumimoji="0" sz="2400" b="0" i="0" u="none" strike="noStrike" kern="1200" cap="none" spc="-5" normalizeH="0" baseline="0" noProof="0" dirty="0">
                <a:ln>
                  <a:noFill/>
                </a:ln>
                <a:solidFill>
                  <a:prstClr val="black"/>
                </a:solidFill>
                <a:effectLst/>
                <a:uLnTx/>
                <a:uFillTx/>
                <a:latin typeface="Arial"/>
                <a:ea typeface="+mn-ea"/>
                <a:cs typeface="Arial"/>
              </a:rPr>
              <a:t>Diagnoses</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32" name="object 32"/>
          <p:cNvSpPr txBox="1"/>
          <p:nvPr/>
        </p:nvSpPr>
        <p:spPr>
          <a:xfrm>
            <a:off x="5455474" y="5199841"/>
            <a:ext cx="2400300" cy="925830"/>
          </a:xfrm>
          <a:prstGeom prst="rect">
            <a:avLst/>
          </a:prstGeom>
        </p:spPr>
        <p:txBody>
          <a:bodyPr vert="horz" wrap="square" lIns="0" tIns="96520" rIns="0" bIns="0" rtlCol="0">
            <a:spAutoFit/>
          </a:bodyPr>
          <a:lstStyle/>
          <a:p>
            <a:pPr marL="26034" marR="0" lvl="0" indent="0" algn="ctr" defTabSz="914400" rtl="0" eaLnBrk="1" fontAlgn="auto" latinLnBrk="0" hangingPunct="1">
              <a:lnSpc>
                <a:spcPct val="100000"/>
              </a:lnSpc>
              <a:spcBef>
                <a:spcPts val="76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2019</a:t>
            </a:r>
            <a:endParaRPr kumimoji="0" sz="2400" b="0" i="0" u="none" strike="noStrike" kern="1200" cap="none" spc="0" normalizeH="0" baseline="0" noProof="0">
              <a:ln>
                <a:noFill/>
              </a:ln>
              <a:solidFill>
                <a:prstClr val="black"/>
              </a:solidFill>
              <a:effectLst/>
              <a:uLnTx/>
              <a:uFillTx/>
              <a:latin typeface="Arial"/>
              <a:ea typeface="+mn-ea"/>
              <a:cs typeface="Arial"/>
            </a:endParaRPr>
          </a:p>
          <a:p>
            <a:pPr marL="0" marR="0" lvl="0" indent="0" algn="ctr" defTabSz="914400" rtl="0" eaLnBrk="1" fontAlgn="auto" latinLnBrk="0" hangingPunct="1">
              <a:lnSpc>
                <a:spcPct val="100000"/>
              </a:lnSpc>
              <a:spcBef>
                <a:spcPts val="665"/>
              </a:spcBef>
              <a:spcAft>
                <a:spcPts val="0"/>
              </a:spcAft>
              <a:buClrTx/>
              <a:buSzTx/>
              <a:buFontTx/>
              <a:buNone/>
              <a:tabLst/>
              <a:defRPr/>
            </a:pPr>
            <a:r>
              <a:rPr kumimoji="0" sz="2400" b="0" i="0" u="none" strike="noStrike" kern="1200" cap="none" spc="-60" normalizeH="0" baseline="0" noProof="0" dirty="0">
                <a:ln>
                  <a:noFill/>
                </a:ln>
                <a:solidFill>
                  <a:prstClr val="black"/>
                </a:solidFill>
                <a:effectLst/>
                <a:uLnTx/>
                <a:uFillTx/>
                <a:latin typeface="Arial"/>
                <a:ea typeface="+mn-ea"/>
                <a:cs typeface="Arial"/>
              </a:rPr>
              <a:t>Year </a:t>
            </a:r>
            <a:r>
              <a:rPr kumimoji="0" sz="2400" b="0" i="0" u="none" strike="noStrike" kern="1200" cap="none" spc="-5" normalizeH="0" baseline="0" noProof="0" dirty="0">
                <a:ln>
                  <a:noFill/>
                </a:ln>
                <a:solidFill>
                  <a:prstClr val="black"/>
                </a:solidFill>
                <a:effectLst/>
                <a:uLnTx/>
                <a:uFillTx/>
                <a:latin typeface="Arial"/>
                <a:ea typeface="+mn-ea"/>
                <a:cs typeface="Arial"/>
              </a:rPr>
              <a:t>of</a:t>
            </a:r>
            <a:r>
              <a:rPr kumimoji="0" sz="2400" b="0" i="0" u="none" strike="noStrike" kern="1200" cap="none" spc="-15" normalizeH="0" baseline="0" noProof="0" dirty="0">
                <a:ln>
                  <a:noFill/>
                </a:ln>
                <a:solidFill>
                  <a:prstClr val="black"/>
                </a:solidFill>
                <a:effectLst/>
                <a:uLnTx/>
                <a:uFillTx/>
                <a:latin typeface="Arial"/>
                <a:ea typeface="+mn-ea"/>
                <a:cs typeface="Arial"/>
              </a:rPr>
              <a:t> </a:t>
            </a:r>
            <a:r>
              <a:rPr kumimoji="0" sz="2400" b="0" i="0" u="none" strike="noStrike" kern="1200" cap="none" spc="-5" normalizeH="0" baseline="0" noProof="0" dirty="0">
                <a:ln>
                  <a:noFill/>
                </a:ln>
                <a:solidFill>
                  <a:prstClr val="black"/>
                </a:solidFill>
                <a:effectLst/>
                <a:uLnTx/>
                <a:uFillTx/>
                <a:latin typeface="Arial"/>
                <a:ea typeface="+mn-ea"/>
                <a:cs typeface="Arial"/>
              </a:rPr>
              <a:t>Diagnosis</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33" name="object 33"/>
          <p:cNvSpPr/>
          <p:nvPr/>
        </p:nvSpPr>
        <p:spPr>
          <a:xfrm>
            <a:off x="1245869" y="1809750"/>
            <a:ext cx="243840" cy="0"/>
          </a:xfrm>
          <a:custGeom>
            <a:avLst/>
            <a:gdLst/>
            <a:ahLst/>
            <a:cxnLst/>
            <a:rect l="l" t="t" r="r" b="b"/>
            <a:pathLst>
              <a:path w="243840">
                <a:moveTo>
                  <a:pt x="0" y="0"/>
                </a:moveTo>
                <a:lnTo>
                  <a:pt x="243840" y="0"/>
                </a:lnTo>
              </a:path>
            </a:pathLst>
          </a:custGeom>
          <a:ln w="38100">
            <a:solidFill>
              <a:srgbClr val="13A9B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txBox="1"/>
          <p:nvPr/>
        </p:nvSpPr>
        <p:spPr>
          <a:xfrm>
            <a:off x="1503042" y="1589480"/>
            <a:ext cx="75438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C</a:t>
            </a:r>
            <a:r>
              <a:rPr kumimoji="0" sz="2400" b="0" i="0" u="none" strike="noStrike" kern="1200" cap="none" spc="0" normalizeH="0" baseline="0" noProof="0" dirty="0">
                <a:ln>
                  <a:noFill/>
                </a:ln>
                <a:solidFill>
                  <a:prstClr val="black"/>
                </a:solidFill>
                <a:effectLst/>
                <a:uLnTx/>
                <a:uFillTx/>
                <a:latin typeface="Arial"/>
                <a:ea typeface="+mn-ea"/>
                <a:cs typeface="Arial"/>
              </a:rPr>
              <a:t>u</a:t>
            </a:r>
            <a:r>
              <a:rPr kumimoji="0" sz="2400" b="0" i="0" u="none" strike="noStrike" kern="1200" cap="none" spc="-10" normalizeH="0" baseline="0" noProof="0" dirty="0">
                <a:ln>
                  <a:noFill/>
                </a:ln>
                <a:solidFill>
                  <a:prstClr val="black"/>
                </a:solidFill>
                <a:effectLst/>
                <a:uLnTx/>
                <a:uFillTx/>
                <a:latin typeface="Arial"/>
                <a:ea typeface="+mn-ea"/>
                <a:cs typeface="Arial"/>
              </a:rPr>
              <a:t>b</a:t>
            </a:r>
            <a:r>
              <a:rPr kumimoji="0" sz="2400" b="0" i="0" u="none" strike="noStrike" kern="1200" cap="none" spc="-5" normalizeH="0" baseline="0" noProof="0" dirty="0">
                <a:ln>
                  <a:noFill/>
                </a:ln>
                <a:solidFill>
                  <a:prstClr val="black"/>
                </a:solidFill>
                <a:effectLst/>
                <a:uLnTx/>
                <a:uFillTx/>
                <a:latin typeface="Arial"/>
                <a:ea typeface="+mn-ea"/>
                <a:cs typeface="Arial"/>
              </a:rPr>
              <a:t>a</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35" name="object 35"/>
          <p:cNvSpPr/>
          <p:nvPr/>
        </p:nvSpPr>
        <p:spPr>
          <a:xfrm>
            <a:off x="2954273" y="1809750"/>
            <a:ext cx="243840" cy="0"/>
          </a:xfrm>
          <a:custGeom>
            <a:avLst/>
            <a:gdLst/>
            <a:ahLst/>
            <a:cxnLst/>
            <a:rect l="l" t="t" r="r" b="b"/>
            <a:pathLst>
              <a:path w="243839">
                <a:moveTo>
                  <a:pt x="0" y="0"/>
                </a:moveTo>
                <a:lnTo>
                  <a:pt x="243840" y="0"/>
                </a:lnTo>
              </a:path>
            </a:pathLst>
          </a:custGeom>
          <a:ln w="38100">
            <a:solidFill>
              <a:srgbClr val="FFE6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txBox="1"/>
          <p:nvPr/>
        </p:nvSpPr>
        <p:spPr>
          <a:xfrm>
            <a:off x="3211409" y="1589480"/>
            <a:ext cx="63563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H</a:t>
            </a:r>
            <a:r>
              <a:rPr kumimoji="0" sz="2400" b="0" i="0" u="none" strike="noStrike" kern="1200" cap="none" spc="0" normalizeH="0" baseline="0" noProof="0" dirty="0">
                <a:ln>
                  <a:noFill/>
                </a:ln>
                <a:solidFill>
                  <a:prstClr val="black"/>
                </a:solidFill>
                <a:effectLst/>
                <a:uLnTx/>
                <a:uFillTx/>
                <a:latin typeface="Arial"/>
                <a:ea typeface="+mn-ea"/>
                <a:cs typeface="Arial"/>
              </a:rPr>
              <a:t>a</a:t>
            </a:r>
            <a:r>
              <a:rPr kumimoji="0" sz="2400" b="0" i="0" u="none" strike="noStrike" kern="1200" cap="none" spc="-5" normalizeH="0" baseline="0" noProof="0" dirty="0">
                <a:ln>
                  <a:noFill/>
                </a:ln>
                <a:solidFill>
                  <a:prstClr val="black"/>
                </a:solidFill>
                <a:effectLst/>
                <a:uLnTx/>
                <a:uFillTx/>
                <a:latin typeface="Arial"/>
                <a:ea typeface="+mn-ea"/>
                <a:cs typeface="Arial"/>
              </a:rPr>
              <a:t>i</a:t>
            </a:r>
            <a:r>
              <a:rPr kumimoji="0" sz="2400" b="0" i="0" u="none" strike="noStrike" kern="1200" cap="none" spc="0" normalizeH="0" baseline="0" noProof="0" dirty="0">
                <a:ln>
                  <a:noFill/>
                </a:ln>
                <a:solidFill>
                  <a:prstClr val="black"/>
                </a:solidFill>
                <a:effectLst/>
                <a:uLnTx/>
                <a:uFillTx/>
                <a:latin typeface="Arial"/>
                <a:ea typeface="+mn-ea"/>
                <a:cs typeface="Arial"/>
              </a:rPr>
              <a:t>t</a:t>
            </a:r>
            <a:r>
              <a:rPr kumimoji="0" sz="2400" b="0" i="0" u="none" strike="noStrike" kern="1200" cap="none" spc="-5" normalizeH="0" baseline="0" noProof="0" dirty="0">
                <a:ln>
                  <a:noFill/>
                </a:ln>
                <a:solidFill>
                  <a:prstClr val="black"/>
                </a:solidFill>
                <a:effectLst/>
                <a:uLnTx/>
                <a:uFillTx/>
                <a:latin typeface="Arial"/>
                <a:ea typeface="+mn-ea"/>
                <a:cs typeface="Arial"/>
              </a:rPr>
              <a:t>i</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37" name="object 37"/>
          <p:cNvSpPr/>
          <p:nvPr/>
        </p:nvSpPr>
        <p:spPr>
          <a:xfrm>
            <a:off x="4543805" y="1809750"/>
            <a:ext cx="243840" cy="0"/>
          </a:xfrm>
          <a:custGeom>
            <a:avLst/>
            <a:gdLst/>
            <a:ahLst/>
            <a:cxnLst/>
            <a:rect l="l" t="t" r="r" b="b"/>
            <a:pathLst>
              <a:path w="243839">
                <a:moveTo>
                  <a:pt x="0" y="0"/>
                </a:moveTo>
                <a:lnTo>
                  <a:pt x="243840" y="0"/>
                </a:lnTo>
              </a:path>
            </a:pathLst>
          </a:custGeom>
          <a:ln w="38100">
            <a:solidFill>
              <a:srgbClr val="80808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8" name="object 38"/>
          <p:cNvSpPr txBox="1"/>
          <p:nvPr/>
        </p:nvSpPr>
        <p:spPr>
          <a:xfrm>
            <a:off x="4800775" y="1589480"/>
            <a:ext cx="146621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Venezuela</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39" name="object 39"/>
          <p:cNvSpPr/>
          <p:nvPr/>
        </p:nvSpPr>
        <p:spPr>
          <a:xfrm>
            <a:off x="6963918" y="1809750"/>
            <a:ext cx="243840" cy="0"/>
          </a:xfrm>
          <a:custGeom>
            <a:avLst/>
            <a:gdLst/>
            <a:ahLst/>
            <a:cxnLst/>
            <a:rect l="l" t="t" r="r" b="b"/>
            <a:pathLst>
              <a:path w="243840">
                <a:moveTo>
                  <a:pt x="0" y="0"/>
                </a:moveTo>
                <a:lnTo>
                  <a:pt x="243840" y="0"/>
                </a:lnTo>
              </a:path>
            </a:pathLst>
          </a:custGeom>
          <a:ln w="38100">
            <a:solidFill>
              <a:srgbClr val="BC5E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0" name="object 40"/>
          <p:cNvSpPr txBox="1"/>
          <p:nvPr/>
        </p:nvSpPr>
        <p:spPr>
          <a:xfrm>
            <a:off x="7221103" y="1589480"/>
            <a:ext cx="131381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Colombia</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41" name="object 41"/>
          <p:cNvSpPr/>
          <p:nvPr/>
        </p:nvSpPr>
        <p:spPr>
          <a:xfrm>
            <a:off x="9231630" y="1809750"/>
            <a:ext cx="243840" cy="0"/>
          </a:xfrm>
          <a:custGeom>
            <a:avLst/>
            <a:gdLst/>
            <a:ahLst/>
            <a:cxnLst/>
            <a:rect l="l" t="t" r="r" b="b"/>
            <a:pathLst>
              <a:path w="243840">
                <a:moveTo>
                  <a:pt x="0" y="0"/>
                </a:moveTo>
                <a:lnTo>
                  <a:pt x="243840" y="0"/>
                </a:lnTo>
              </a:path>
            </a:pathLst>
          </a:custGeom>
          <a:ln w="381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2" name="object 42"/>
          <p:cNvSpPr txBox="1"/>
          <p:nvPr/>
        </p:nvSpPr>
        <p:spPr>
          <a:xfrm>
            <a:off x="9488268" y="1589480"/>
            <a:ext cx="161861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Puerto</a:t>
            </a:r>
            <a:r>
              <a:rPr kumimoji="0" sz="2400" b="0" i="0" u="none" strike="noStrike" kern="1200" cap="none" spc="-60" normalizeH="0" baseline="0" noProof="0" dirty="0">
                <a:ln>
                  <a:noFill/>
                </a:ln>
                <a:solidFill>
                  <a:prstClr val="black"/>
                </a:solidFill>
                <a:effectLst/>
                <a:uLnTx/>
                <a:uFillTx/>
                <a:latin typeface="Arial"/>
                <a:ea typeface="+mn-ea"/>
                <a:cs typeface="Arial"/>
              </a:rPr>
              <a:t> </a:t>
            </a:r>
            <a:r>
              <a:rPr kumimoji="0" sz="2400" b="0" i="0" u="none" strike="noStrike" kern="1200" cap="none" spc="-5" normalizeH="0" baseline="0" noProof="0" dirty="0">
                <a:ln>
                  <a:noFill/>
                </a:ln>
                <a:solidFill>
                  <a:prstClr val="black"/>
                </a:solidFill>
                <a:effectLst/>
                <a:uLnTx/>
                <a:uFillTx/>
                <a:latin typeface="Arial"/>
                <a:ea typeface="+mn-ea"/>
                <a:cs typeface="Arial"/>
              </a:rPr>
              <a:t>Rico</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48" name="object 48"/>
          <p:cNvSpPr txBox="1">
            <a:spLocks noGrp="1"/>
          </p:cNvSpPr>
          <p:nvPr>
            <p:ph type="sldNum" sz="quarter" idx="7"/>
          </p:nvPr>
        </p:nvSpPr>
        <p:spPr>
          <a:xfrm>
            <a:off x="11042932" y="6149091"/>
            <a:ext cx="756429"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280</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
        <p:nvSpPr>
          <p:cNvPr id="43" name="object 43"/>
          <p:cNvSpPr txBox="1"/>
          <p:nvPr/>
        </p:nvSpPr>
        <p:spPr>
          <a:xfrm>
            <a:off x="11360458" y="2526201"/>
            <a:ext cx="49784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prstClr val="black"/>
                </a:solidFill>
                <a:effectLst/>
                <a:uLnTx/>
                <a:uFillTx/>
                <a:latin typeface="Calibri"/>
                <a:ea typeface="+mn-ea"/>
                <a:cs typeface="Calibri"/>
              </a:rPr>
              <a:t>Cuba</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4" name="object 44"/>
          <p:cNvSpPr txBox="1"/>
          <p:nvPr/>
        </p:nvSpPr>
        <p:spPr>
          <a:xfrm>
            <a:off x="11360458" y="3218173"/>
            <a:ext cx="457834"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10" normalizeH="0" baseline="0" noProof="0" dirty="0">
                <a:ln>
                  <a:noFill/>
                </a:ln>
                <a:solidFill>
                  <a:prstClr val="black"/>
                </a:solidFill>
                <a:effectLst/>
                <a:uLnTx/>
                <a:uFillTx/>
                <a:latin typeface="Calibri"/>
                <a:ea typeface="+mn-ea"/>
                <a:cs typeface="Calibri"/>
              </a:rPr>
              <a:t>H</a:t>
            </a:r>
            <a:r>
              <a:rPr kumimoji="0" sz="1800" b="0" i="0" u="none" strike="noStrike" kern="1200" cap="none" spc="0" normalizeH="0" baseline="0" noProof="0" dirty="0">
                <a:ln>
                  <a:noFill/>
                </a:ln>
                <a:solidFill>
                  <a:prstClr val="black"/>
                </a:solidFill>
                <a:effectLst/>
                <a:uLnTx/>
                <a:uFillTx/>
                <a:latin typeface="Calibri"/>
                <a:ea typeface="+mn-ea"/>
                <a:cs typeface="Calibri"/>
              </a:rPr>
              <a:t>a</a:t>
            </a:r>
            <a:r>
              <a:rPr kumimoji="0" sz="1800" b="0" i="0" u="none" strike="noStrike" kern="1200" cap="none" spc="-5" normalizeH="0" baseline="0" noProof="0" dirty="0">
                <a:ln>
                  <a:noFill/>
                </a:ln>
                <a:solidFill>
                  <a:prstClr val="black"/>
                </a:solidFill>
                <a:effectLst/>
                <a:uLnTx/>
                <a:uFillTx/>
                <a:latin typeface="Calibri"/>
                <a:ea typeface="+mn-ea"/>
                <a:cs typeface="Calibri"/>
              </a:rPr>
              <a:t>it</a:t>
            </a:r>
            <a:r>
              <a:rPr kumimoji="0" sz="1800" b="0" i="0" u="none" strike="noStrike" kern="1200" cap="none" spc="0" normalizeH="0" baseline="0" noProof="0" dirty="0">
                <a:ln>
                  <a:noFill/>
                </a:ln>
                <a:solidFill>
                  <a:prstClr val="black"/>
                </a:solidFill>
                <a:effectLst/>
                <a:uLnTx/>
                <a:uFillTx/>
                <a:latin typeface="Calibri"/>
                <a:ea typeface="+mn-ea"/>
                <a:cs typeface="Calibri"/>
              </a:rPr>
              <a:t>i</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5" name="object 45"/>
          <p:cNvSpPr txBox="1"/>
          <p:nvPr/>
        </p:nvSpPr>
        <p:spPr>
          <a:xfrm>
            <a:off x="10971152" y="3716521"/>
            <a:ext cx="97663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90" normalizeH="0" baseline="0" noProof="0" dirty="0">
                <a:ln>
                  <a:noFill/>
                </a:ln>
                <a:solidFill>
                  <a:prstClr val="black"/>
                </a:solidFill>
                <a:effectLst/>
                <a:uLnTx/>
                <a:uFillTx/>
                <a:latin typeface="Calibri"/>
                <a:ea typeface="+mn-ea"/>
                <a:cs typeface="Calibri"/>
              </a:rPr>
              <a:t>V</a:t>
            </a:r>
            <a:r>
              <a:rPr kumimoji="0" sz="1800" b="0" i="0" u="none" strike="noStrike" kern="1200" cap="none" spc="0" normalizeH="0" baseline="0" noProof="0" dirty="0">
                <a:ln>
                  <a:noFill/>
                </a:ln>
                <a:solidFill>
                  <a:prstClr val="black"/>
                </a:solidFill>
                <a:effectLst/>
                <a:uLnTx/>
                <a:uFillTx/>
                <a:latin typeface="Calibri"/>
                <a:ea typeface="+mn-ea"/>
                <a:cs typeface="Calibri"/>
              </a:rPr>
              <a:t>en</a:t>
            </a:r>
            <a:r>
              <a:rPr kumimoji="0" sz="1800" b="0" i="0" u="none" strike="noStrike" kern="1200" cap="none" spc="-10" normalizeH="0" baseline="0" noProof="0" dirty="0">
                <a:ln>
                  <a:noFill/>
                </a:ln>
                <a:solidFill>
                  <a:prstClr val="black"/>
                </a:solidFill>
                <a:effectLst/>
                <a:uLnTx/>
                <a:uFillTx/>
                <a:latin typeface="Calibri"/>
                <a:ea typeface="+mn-ea"/>
                <a:cs typeface="Calibri"/>
              </a:rPr>
              <a:t>e</a:t>
            </a:r>
            <a:r>
              <a:rPr kumimoji="0" sz="1800" b="0" i="0" u="none" strike="noStrike" kern="1200" cap="none" spc="-20" normalizeH="0" baseline="0" noProof="0" dirty="0">
                <a:ln>
                  <a:noFill/>
                </a:ln>
                <a:solidFill>
                  <a:prstClr val="black"/>
                </a:solidFill>
                <a:effectLst/>
                <a:uLnTx/>
                <a:uFillTx/>
                <a:latin typeface="Calibri"/>
                <a:ea typeface="+mn-ea"/>
                <a:cs typeface="Calibri"/>
              </a:rPr>
              <a:t>z</a:t>
            </a:r>
            <a:r>
              <a:rPr kumimoji="0" sz="1800" b="0" i="0" u="none" strike="noStrike" kern="1200" cap="none" spc="0" normalizeH="0" baseline="0" noProof="0" dirty="0">
                <a:ln>
                  <a:noFill/>
                </a:ln>
                <a:solidFill>
                  <a:prstClr val="black"/>
                </a:solidFill>
                <a:effectLst/>
                <a:uLnTx/>
                <a:uFillTx/>
                <a:latin typeface="Calibri"/>
                <a:ea typeface="+mn-ea"/>
                <a:cs typeface="Calibri"/>
              </a:rPr>
              <a:t>ue</a:t>
            </a:r>
            <a:r>
              <a:rPr kumimoji="0" sz="1800" b="0" i="0" u="none" strike="noStrike" kern="1200" cap="none" spc="-10" normalizeH="0" baseline="0" noProof="0" dirty="0">
                <a:ln>
                  <a:noFill/>
                </a:ln>
                <a:solidFill>
                  <a:prstClr val="black"/>
                </a:solidFill>
                <a:effectLst/>
                <a:uLnTx/>
                <a:uFillTx/>
                <a:latin typeface="Calibri"/>
                <a:ea typeface="+mn-ea"/>
                <a:cs typeface="Calibri"/>
              </a:rPr>
              <a:t>l</a:t>
            </a:r>
            <a:r>
              <a:rPr kumimoji="0" sz="1800" b="0" i="0" u="none" strike="noStrike" kern="1200" cap="none" spc="0" normalizeH="0" baseline="0" noProof="0" dirty="0">
                <a:ln>
                  <a:noFill/>
                </a:ln>
                <a:solidFill>
                  <a:prstClr val="black"/>
                </a:solidFill>
                <a:effectLst/>
                <a:uLnTx/>
                <a:uFillTx/>
                <a:latin typeface="Calibri"/>
                <a:ea typeface="+mn-ea"/>
                <a:cs typeface="Calibri"/>
              </a:rPr>
              <a:t>a</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6" name="object 46"/>
          <p:cNvSpPr txBox="1"/>
          <p:nvPr/>
        </p:nvSpPr>
        <p:spPr>
          <a:xfrm>
            <a:off x="11042932" y="4112456"/>
            <a:ext cx="90487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prstClr val="black"/>
                </a:solidFill>
                <a:effectLst/>
                <a:uLnTx/>
                <a:uFillTx/>
                <a:latin typeface="Calibri"/>
                <a:ea typeface="+mn-ea"/>
                <a:cs typeface="Calibri"/>
              </a:rPr>
              <a:t>C</a:t>
            </a:r>
            <a:r>
              <a:rPr kumimoji="0" sz="1800" b="0" i="0" u="none" strike="noStrike" kern="1200" cap="none" spc="-5" normalizeH="0" baseline="0" noProof="0" dirty="0">
                <a:ln>
                  <a:noFill/>
                </a:ln>
                <a:solidFill>
                  <a:prstClr val="black"/>
                </a:solidFill>
                <a:effectLst/>
                <a:uLnTx/>
                <a:uFillTx/>
                <a:latin typeface="Calibri"/>
                <a:ea typeface="+mn-ea"/>
                <a:cs typeface="Calibri"/>
              </a:rPr>
              <a:t>olo</a:t>
            </a:r>
            <a:r>
              <a:rPr kumimoji="0" sz="1800" b="0" i="0" u="none" strike="noStrike" kern="1200" cap="none" spc="0" normalizeH="0" baseline="0" noProof="0" dirty="0">
                <a:ln>
                  <a:noFill/>
                </a:ln>
                <a:solidFill>
                  <a:prstClr val="black"/>
                </a:solidFill>
                <a:effectLst/>
                <a:uLnTx/>
                <a:uFillTx/>
                <a:latin typeface="Calibri"/>
                <a:ea typeface="+mn-ea"/>
                <a:cs typeface="Calibri"/>
              </a:rPr>
              <a:t>mb</a:t>
            </a:r>
            <a:r>
              <a:rPr kumimoji="0" sz="1800" b="0" i="0" u="none" strike="noStrike" kern="1200" cap="none" spc="-5" normalizeH="0" baseline="0" noProof="0" dirty="0">
                <a:ln>
                  <a:noFill/>
                </a:ln>
                <a:solidFill>
                  <a:prstClr val="black"/>
                </a:solidFill>
                <a:effectLst/>
                <a:uLnTx/>
                <a:uFillTx/>
                <a:latin typeface="Calibri"/>
                <a:ea typeface="+mn-ea"/>
                <a:cs typeface="Calibri"/>
              </a:rPr>
              <a:t>i</a:t>
            </a:r>
            <a:r>
              <a:rPr kumimoji="0" sz="1800" b="0" i="0" u="none" strike="noStrike" kern="1200" cap="none" spc="0" normalizeH="0" baseline="0" noProof="0" dirty="0">
                <a:ln>
                  <a:noFill/>
                </a:ln>
                <a:solidFill>
                  <a:prstClr val="black"/>
                </a:solidFill>
                <a:effectLst/>
                <a:uLnTx/>
                <a:uFillTx/>
                <a:latin typeface="Calibri"/>
                <a:ea typeface="+mn-ea"/>
                <a:cs typeface="Calibri"/>
              </a:rPr>
              <a:t>a</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7" name="object 47"/>
          <p:cNvSpPr txBox="1"/>
          <p:nvPr/>
        </p:nvSpPr>
        <p:spPr>
          <a:xfrm>
            <a:off x="10633739" y="4670012"/>
            <a:ext cx="10941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5" normalizeH="0" baseline="0" noProof="0" dirty="0">
                <a:ln>
                  <a:noFill/>
                </a:ln>
                <a:solidFill>
                  <a:prstClr val="black"/>
                </a:solidFill>
                <a:effectLst/>
                <a:uLnTx/>
                <a:uFillTx/>
                <a:latin typeface="Calibri"/>
                <a:ea typeface="+mn-ea"/>
                <a:cs typeface="Calibri"/>
              </a:rPr>
              <a:t>Puerto</a:t>
            </a:r>
            <a:r>
              <a:rPr kumimoji="0" sz="1800" b="0" i="0" u="none" strike="noStrike" kern="1200" cap="none" spc="-75" normalizeH="0" baseline="0" noProof="0" dirty="0">
                <a:ln>
                  <a:noFill/>
                </a:ln>
                <a:solidFill>
                  <a:prstClr val="black"/>
                </a:solidFill>
                <a:effectLst/>
                <a:uLnTx/>
                <a:uFillTx/>
                <a:latin typeface="Calibri"/>
                <a:ea typeface="+mn-ea"/>
                <a:cs typeface="Calibri"/>
              </a:rPr>
              <a:t> </a:t>
            </a:r>
            <a:r>
              <a:rPr kumimoji="0" sz="1800" b="0" i="0" u="none" strike="noStrike" kern="1200" cap="none" spc="-10" normalizeH="0" baseline="0" noProof="0" dirty="0">
                <a:ln>
                  <a:noFill/>
                </a:ln>
                <a:solidFill>
                  <a:prstClr val="black"/>
                </a:solidFill>
                <a:effectLst/>
                <a:uLnTx/>
                <a:uFillTx/>
                <a:latin typeface="Calibri"/>
                <a:ea typeface="+mn-ea"/>
                <a:cs typeface="Calibri"/>
              </a:rPr>
              <a:t>Rico</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1327767705"/>
      </p:ext>
    </p:extLst>
  </p:cSld>
  <p:clrMapOvr>
    <a:masterClrMapping/>
  </p:clrMapOvr>
  <p:timing>
    <p:tnLst>
      <p:par>
        <p:cTn id="1" dur="indefinite" restart="never" nodeType="tmRoot"/>
      </p:par>
    </p:tn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275418" y="412439"/>
            <a:ext cx="11593830" cy="603885"/>
          </a:xfrm>
          <a:prstGeom prst="rect">
            <a:avLst/>
          </a:prstGeom>
        </p:spPr>
        <p:txBody>
          <a:bodyPr vert="horz" wrap="square" lIns="0" tIns="12065" rIns="0" bIns="0" rtlCol="0">
            <a:spAutoFit/>
          </a:bodyPr>
          <a:lstStyle/>
          <a:p>
            <a:pPr marL="12700">
              <a:lnSpc>
                <a:spcPct val="100000"/>
              </a:lnSpc>
              <a:spcBef>
                <a:spcPts val="95"/>
              </a:spcBef>
            </a:pPr>
            <a:r>
              <a:rPr spc="-25" dirty="0">
                <a:solidFill>
                  <a:srgbClr val="000000"/>
                </a:solidFill>
              </a:rPr>
              <a:t>New</a:t>
            </a:r>
            <a:r>
              <a:rPr spc="-100" dirty="0">
                <a:solidFill>
                  <a:srgbClr val="000000"/>
                </a:solidFill>
              </a:rPr>
              <a:t> </a:t>
            </a:r>
            <a:r>
              <a:rPr spc="-10" dirty="0">
                <a:solidFill>
                  <a:srgbClr val="000000"/>
                </a:solidFill>
              </a:rPr>
              <a:t>HIV</a:t>
            </a:r>
            <a:r>
              <a:rPr spc="-90" dirty="0">
                <a:solidFill>
                  <a:srgbClr val="000000"/>
                </a:solidFill>
              </a:rPr>
              <a:t> </a:t>
            </a:r>
            <a:r>
              <a:rPr spc="-15" dirty="0">
                <a:solidFill>
                  <a:srgbClr val="000000"/>
                </a:solidFill>
              </a:rPr>
              <a:t>Dx</a:t>
            </a:r>
            <a:r>
              <a:rPr spc="-50" dirty="0">
                <a:solidFill>
                  <a:srgbClr val="000000"/>
                </a:solidFill>
              </a:rPr>
              <a:t> </a:t>
            </a:r>
            <a:r>
              <a:rPr spc="-20" dirty="0"/>
              <a:t>by</a:t>
            </a:r>
            <a:r>
              <a:rPr spc="-65" dirty="0"/>
              <a:t> </a:t>
            </a:r>
            <a:r>
              <a:rPr sz="3800" i="1" spc="-114" dirty="0">
                <a:solidFill>
                  <a:srgbClr val="000000"/>
                </a:solidFill>
                <a:latin typeface="Calibri Light"/>
                <a:cs typeface="Calibri Light"/>
              </a:rPr>
              <a:t>Country</a:t>
            </a:r>
            <a:r>
              <a:rPr sz="3800" i="1" spc="-145" dirty="0">
                <a:solidFill>
                  <a:srgbClr val="000000"/>
                </a:solidFill>
                <a:latin typeface="Calibri Light"/>
                <a:cs typeface="Calibri Light"/>
              </a:rPr>
              <a:t> </a:t>
            </a:r>
            <a:r>
              <a:rPr sz="3800" i="1" spc="-95" dirty="0">
                <a:solidFill>
                  <a:srgbClr val="000000"/>
                </a:solidFill>
                <a:latin typeface="Calibri Light"/>
                <a:cs typeface="Calibri Light"/>
              </a:rPr>
              <a:t>of</a:t>
            </a:r>
            <a:r>
              <a:rPr sz="3800" i="1" spc="-90" dirty="0">
                <a:solidFill>
                  <a:srgbClr val="000000"/>
                </a:solidFill>
                <a:latin typeface="Calibri Light"/>
                <a:cs typeface="Calibri Light"/>
              </a:rPr>
              <a:t> </a:t>
            </a:r>
            <a:r>
              <a:rPr sz="3800" i="1" spc="-100" dirty="0">
                <a:solidFill>
                  <a:srgbClr val="000000"/>
                </a:solidFill>
                <a:latin typeface="Calibri Light"/>
                <a:cs typeface="Calibri Light"/>
              </a:rPr>
              <a:t>Origin</a:t>
            </a:r>
            <a:r>
              <a:rPr sz="3800" i="1" spc="-175" dirty="0">
                <a:solidFill>
                  <a:srgbClr val="000000"/>
                </a:solidFill>
                <a:latin typeface="Calibri Light"/>
                <a:cs typeface="Calibri Light"/>
              </a:rPr>
              <a:t> </a:t>
            </a:r>
            <a:r>
              <a:rPr dirty="0"/>
              <a:t>–</a:t>
            </a:r>
            <a:r>
              <a:rPr spc="-40" dirty="0"/>
              <a:t> </a:t>
            </a:r>
            <a:r>
              <a:rPr spc="-20" dirty="0"/>
              <a:t>2021</a:t>
            </a:r>
            <a:r>
              <a:rPr spc="-95" dirty="0"/>
              <a:t> </a:t>
            </a:r>
            <a:r>
              <a:rPr spc="-45" dirty="0"/>
              <a:t>FLORIDA</a:t>
            </a:r>
            <a:r>
              <a:rPr spc="-85" dirty="0"/>
              <a:t> </a:t>
            </a:r>
            <a:r>
              <a:rPr spc="-20" dirty="0"/>
              <a:t>vs.</a:t>
            </a:r>
            <a:r>
              <a:rPr spc="-80" dirty="0"/>
              <a:t> </a:t>
            </a:r>
            <a:r>
              <a:rPr spc="-35" dirty="0"/>
              <a:t>Palm</a:t>
            </a:r>
            <a:r>
              <a:rPr spc="-100" dirty="0"/>
              <a:t> </a:t>
            </a:r>
            <a:r>
              <a:rPr spc="-20" dirty="0"/>
              <a:t>Beach</a:t>
            </a:r>
            <a:endParaRPr sz="3800">
              <a:latin typeface="Calibri Light"/>
              <a:cs typeface="Calibri Light"/>
            </a:endParaRPr>
          </a:p>
        </p:txBody>
      </p:sp>
      <p:sp>
        <p:nvSpPr>
          <p:cNvPr id="3" name="object 3"/>
          <p:cNvSpPr/>
          <p:nvPr/>
        </p:nvSpPr>
        <p:spPr>
          <a:xfrm>
            <a:off x="6051803" y="2433827"/>
            <a:ext cx="0" cy="2834640"/>
          </a:xfrm>
          <a:custGeom>
            <a:avLst/>
            <a:gdLst/>
            <a:ahLst/>
            <a:cxnLst/>
            <a:rect l="l" t="t" r="r" b="b"/>
            <a:pathLst>
              <a:path h="2834640">
                <a:moveTo>
                  <a:pt x="0" y="0"/>
                </a:moveTo>
                <a:lnTo>
                  <a:pt x="0" y="283464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5343144" y="2433827"/>
            <a:ext cx="0" cy="142240"/>
          </a:xfrm>
          <a:custGeom>
            <a:avLst/>
            <a:gdLst/>
            <a:ahLst/>
            <a:cxnLst/>
            <a:rect l="l" t="t" r="r" b="b"/>
            <a:pathLst>
              <a:path h="142239">
                <a:moveTo>
                  <a:pt x="0" y="0"/>
                </a:moveTo>
                <a:lnTo>
                  <a:pt x="0" y="14173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5343144" y="2659379"/>
            <a:ext cx="0" cy="2467610"/>
          </a:xfrm>
          <a:custGeom>
            <a:avLst/>
            <a:gdLst/>
            <a:ahLst/>
            <a:cxnLst/>
            <a:rect l="l" t="t" r="r" b="b"/>
            <a:pathLst>
              <a:path h="2467610">
                <a:moveTo>
                  <a:pt x="0" y="0"/>
                </a:moveTo>
                <a:lnTo>
                  <a:pt x="0" y="246735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5343144" y="5210555"/>
            <a:ext cx="0" cy="58419"/>
          </a:xfrm>
          <a:custGeom>
            <a:avLst/>
            <a:gdLst/>
            <a:ahLst/>
            <a:cxnLst/>
            <a:rect l="l" t="t" r="r" b="b"/>
            <a:pathLst>
              <a:path h="58420">
                <a:moveTo>
                  <a:pt x="0" y="0"/>
                </a:moveTo>
                <a:lnTo>
                  <a:pt x="0" y="5791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4636008" y="2433827"/>
            <a:ext cx="0" cy="2693035"/>
          </a:xfrm>
          <a:custGeom>
            <a:avLst/>
            <a:gdLst/>
            <a:ahLst/>
            <a:cxnLst/>
            <a:rect l="l" t="t" r="r" b="b"/>
            <a:pathLst>
              <a:path h="2693035">
                <a:moveTo>
                  <a:pt x="0" y="0"/>
                </a:moveTo>
                <a:lnTo>
                  <a:pt x="0" y="269290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4636008" y="5210555"/>
            <a:ext cx="0" cy="58419"/>
          </a:xfrm>
          <a:custGeom>
            <a:avLst/>
            <a:gdLst/>
            <a:ahLst/>
            <a:cxnLst/>
            <a:rect l="l" t="t" r="r" b="b"/>
            <a:pathLst>
              <a:path h="58420">
                <a:moveTo>
                  <a:pt x="0" y="0"/>
                </a:moveTo>
                <a:lnTo>
                  <a:pt x="0" y="5791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3928871" y="2433827"/>
            <a:ext cx="0" cy="2693035"/>
          </a:xfrm>
          <a:custGeom>
            <a:avLst/>
            <a:gdLst/>
            <a:ahLst/>
            <a:cxnLst/>
            <a:rect l="l" t="t" r="r" b="b"/>
            <a:pathLst>
              <a:path h="2693035">
                <a:moveTo>
                  <a:pt x="0" y="0"/>
                </a:moveTo>
                <a:lnTo>
                  <a:pt x="0" y="269290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3928871" y="5210555"/>
            <a:ext cx="0" cy="58419"/>
          </a:xfrm>
          <a:custGeom>
            <a:avLst/>
            <a:gdLst/>
            <a:ahLst/>
            <a:cxnLst/>
            <a:rect l="l" t="t" r="r" b="b"/>
            <a:pathLst>
              <a:path h="58420">
                <a:moveTo>
                  <a:pt x="0" y="0"/>
                </a:moveTo>
                <a:lnTo>
                  <a:pt x="0" y="5791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3220211" y="2433827"/>
            <a:ext cx="0" cy="2693035"/>
          </a:xfrm>
          <a:custGeom>
            <a:avLst/>
            <a:gdLst/>
            <a:ahLst/>
            <a:cxnLst/>
            <a:rect l="l" t="t" r="r" b="b"/>
            <a:pathLst>
              <a:path h="2693035">
                <a:moveTo>
                  <a:pt x="0" y="0"/>
                </a:moveTo>
                <a:lnTo>
                  <a:pt x="0" y="269290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3220211" y="5210555"/>
            <a:ext cx="0" cy="58419"/>
          </a:xfrm>
          <a:custGeom>
            <a:avLst/>
            <a:gdLst/>
            <a:ahLst/>
            <a:cxnLst/>
            <a:rect l="l" t="t" r="r" b="b"/>
            <a:pathLst>
              <a:path h="58420">
                <a:moveTo>
                  <a:pt x="0" y="0"/>
                </a:moveTo>
                <a:lnTo>
                  <a:pt x="0" y="5791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2513076" y="2433827"/>
            <a:ext cx="0" cy="2693035"/>
          </a:xfrm>
          <a:custGeom>
            <a:avLst/>
            <a:gdLst/>
            <a:ahLst/>
            <a:cxnLst/>
            <a:rect l="l" t="t" r="r" b="b"/>
            <a:pathLst>
              <a:path h="2693035">
                <a:moveTo>
                  <a:pt x="0" y="0"/>
                </a:moveTo>
                <a:lnTo>
                  <a:pt x="0" y="269290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2513076" y="5210555"/>
            <a:ext cx="0" cy="58419"/>
          </a:xfrm>
          <a:custGeom>
            <a:avLst/>
            <a:gdLst/>
            <a:ahLst/>
            <a:cxnLst/>
            <a:rect l="l" t="t" r="r" b="b"/>
            <a:pathLst>
              <a:path h="58420">
                <a:moveTo>
                  <a:pt x="0" y="0"/>
                </a:moveTo>
                <a:lnTo>
                  <a:pt x="0" y="5791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1804416" y="2433827"/>
            <a:ext cx="0" cy="2834640"/>
          </a:xfrm>
          <a:custGeom>
            <a:avLst/>
            <a:gdLst/>
            <a:ahLst/>
            <a:cxnLst/>
            <a:rect l="l" t="t" r="r" b="b"/>
            <a:pathLst>
              <a:path h="2834640">
                <a:moveTo>
                  <a:pt x="0" y="0"/>
                </a:moveTo>
                <a:lnTo>
                  <a:pt x="0" y="283464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1097280" y="2433827"/>
            <a:ext cx="0" cy="2834640"/>
          </a:xfrm>
          <a:custGeom>
            <a:avLst/>
            <a:gdLst/>
            <a:ahLst/>
            <a:cxnLst/>
            <a:rect l="l" t="t" r="r" b="b"/>
            <a:pathLst>
              <a:path h="2834640">
                <a:moveTo>
                  <a:pt x="0" y="0"/>
                </a:moveTo>
                <a:lnTo>
                  <a:pt x="0" y="283464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1946148" y="5168646"/>
            <a:ext cx="4105910" cy="0"/>
          </a:xfrm>
          <a:custGeom>
            <a:avLst/>
            <a:gdLst/>
            <a:ahLst/>
            <a:cxnLst/>
            <a:rect l="l" t="t" r="r" b="b"/>
            <a:pathLst>
              <a:path w="4105910">
                <a:moveTo>
                  <a:pt x="0" y="0"/>
                </a:moveTo>
                <a:lnTo>
                  <a:pt x="4105655" y="0"/>
                </a:lnTo>
              </a:path>
            </a:pathLst>
          </a:custGeom>
          <a:ln w="83819">
            <a:solidFill>
              <a:srgbClr val="FFC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5626608" y="4885182"/>
            <a:ext cx="425450" cy="0"/>
          </a:xfrm>
          <a:custGeom>
            <a:avLst/>
            <a:gdLst/>
            <a:ahLst/>
            <a:cxnLst/>
            <a:rect l="l" t="t" r="r" b="b"/>
            <a:pathLst>
              <a:path w="425450">
                <a:moveTo>
                  <a:pt x="0" y="0"/>
                </a:moveTo>
                <a:lnTo>
                  <a:pt x="425196" y="0"/>
                </a:lnTo>
              </a:path>
            </a:pathLst>
          </a:custGeom>
          <a:ln w="83819">
            <a:solidFill>
              <a:srgbClr val="FFC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5414771" y="4601717"/>
            <a:ext cx="637540" cy="0"/>
          </a:xfrm>
          <a:custGeom>
            <a:avLst/>
            <a:gdLst/>
            <a:ahLst/>
            <a:cxnLst/>
            <a:rect l="l" t="t" r="r" b="b"/>
            <a:pathLst>
              <a:path w="637539">
                <a:moveTo>
                  <a:pt x="0" y="0"/>
                </a:moveTo>
                <a:lnTo>
                  <a:pt x="637031" y="0"/>
                </a:lnTo>
              </a:path>
            </a:pathLst>
          </a:custGeom>
          <a:ln w="83819">
            <a:solidFill>
              <a:srgbClr val="FFC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5768340" y="4318253"/>
            <a:ext cx="283845" cy="0"/>
          </a:xfrm>
          <a:custGeom>
            <a:avLst/>
            <a:gdLst/>
            <a:ahLst/>
            <a:cxnLst/>
            <a:rect l="l" t="t" r="r" b="b"/>
            <a:pathLst>
              <a:path w="283845">
                <a:moveTo>
                  <a:pt x="0" y="0"/>
                </a:moveTo>
                <a:lnTo>
                  <a:pt x="283463" y="0"/>
                </a:lnTo>
              </a:path>
            </a:pathLst>
          </a:custGeom>
          <a:ln w="83819">
            <a:solidFill>
              <a:srgbClr val="FFC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5945123" y="4034790"/>
            <a:ext cx="106680" cy="0"/>
          </a:xfrm>
          <a:custGeom>
            <a:avLst/>
            <a:gdLst/>
            <a:ahLst/>
            <a:cxnLst/>
            <a:rect l="l" t="t" r="r" b="b"/>
            <a:pathLst>
              <a:path w="106679">
                <a:moveTo>
                  <a:pt x="0" y="0"/>
                </a:moveTo>
                <a:lnTo>
                  <a:pt x="106679" y="0"/>
                </a:lnTo>
              </a:path>
            </a:pathLst>
          </a:custGeom>
          <a:ln w="83819">
            <a:solidFill>
              <a:srgbClr val="FFC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5838444" y="3751326"/>
            <a:ext cx="213360" cy="0"/>
          </a:xfrm>
          <a:custGeom>
            <a:avLst/>
            <a:gdLst/>
            <a:ahLst/>
            <a:cxnLst/>
            <a:rect l="l" t="t" r="r" b="b"/>
            <a:pathLst>
              <a:path w="213360">
                <a:moveTo>
                  <a:pt x="0" y="0"/>
                </a:moveTo>
                <a:lnTo>
                  <a:pt x="213360" y="0"/>
                </a:lnTo>
              </a:path>
            </a:pathLst>
          </a:custGeom>
          <a:ln w="83819">
            <a:solidFill>
              <a:srgbClr val="FFC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5958840" y="3467861"/>
            <a:ext cx="93345" cy="0"/>
          </a:xfrm>
          <a:custGeom>
            <a:avLst/>
            <a:gdLst/>
            <a:ahLst/>
            <a:cxnLst/>
            <a:rect l="l" t="t" r="r" b="b"/>
            <a:pathLst>
              <a:path w="93345">
                <a:moveTo>
                  <a:pt x="0" y="0"/>
                </a:moveTo>
                <a:lnTo>
                  <a:pt x="92963" y="0"/>
                </a:lnTo>
              </a:path>
            </a:pathLst>
          </a:custGeom>
          <a:ln w="83820">
            <a:solidFill>
              <a:srgbClr val="FFC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5945123" y="3184398"/>
            <a:ext cx="106680" cy="0"/>
          </a:xfrm>
          <a:custGeom>
            <a:avLst/>
            <a:gdLst/>
            <a:ahLst/>
            <a:cxnLst/>
            <a:rect l="l" t="t" r="r" b="b"/>
            <a:pathLst>
              <a:path w="106679">
                <a:moveTo>
                  <a:pt x="0" y="0"/>
                </a:moveTo>
                <a:lnTo>
                  <a:pt x="106679" y="0"/>
                </a:lnTo>
              </a:path>
            </a:pathLst>
          </a:custGeom>
          <a:ln w="83820">
            <a:solidFill>
              <a:srgbClr val="FFC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5974079" y="2859023"/>
            <a:ext cx="78105" cy="83820"/>
          </a:xfrm>
          <a:custGeom>
            <a:avLst/>
            <a:gdLst/>
            <a:ahLst/>
            <a:cxnLst/>
            <a:rect l="l" t="t" r="r" b="b"/>
            <a:pathLst>
              <a:path w="78104" h="83819">
                <a:moveTo>
                  <a:pt x="77724" y="0"/>
                </a:moveTo>
                <a:lnTo>
                  <a:pt x="0" y="0"/>
                </a:lnTo>
                <a:lnTo>
                  <a:pt x="0" y="83820"/>
                </a:lnTo>
                <a:lnTo>
                  <a:pt x="77724" y="83820"/>
                </a:lnTo>
                <a:lnTo>
                  <a:pt x="77724" y="0"/>
                </a:lnTo>
                <a:close/>
              </a:path>
            </a:pathLst>
          </a:custGeom>
          <a:solidFill>
            <a:srgbClr val="FFC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4989576" y="2617470"/>
            <a:ext cx="1062355" cy="0"/>
          </a:xfrm>
          <a:custGeom>
            <a:avLst/>
            <a:gdLst/>
            <a:ahLst/>
            <a:cxnLst/>
            <a:rect l="l" t="t" r="r" b="b"/>
            <a:pathLst>
              <a:path w="1062354">
                <a:moveTo>
                  <a:pt x="0" y="0"/>
                </a:moveTo>
                <a:lnTo>
                  <a:pt x="1062227" y="0"/>
                </a:lnTo>
              </a:path>
            </a:pathLst>
          </a:custGeom>
          <a:ln w="83820">
            <a:solidFill>
              <a:srgbClr val="FFC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txBox="1"/>
          <p:nvPr/>
        </p:nvSpPr>
        <p:spPr>
          <a:xfrm>
            <a:off x="1462646" y="5006244"/>
            <a:ext cx="4210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58%</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8" name="object 28"/>
          <p:cNvSpPr txBox="1"/>
          <p:nvPr/>
        </p:nvSpPr>
        <p:spPr>
          <a:xfrm>
            <a:off x="5258777" y="4722780"/>
            <a:ext cx="30480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6%</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9" name="object 29"/>
          <p:cNvSpPr txBox="1"/>
          <p:nvPr/>
        </p:nvSpPr>
        <p:spPr>
          <a:xfrm>
            <a:off x="5046408" y="4439316"/>
            <a:ext cx="30480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9%</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0" name="object 30"/>
          <p:cNvSpPr txBox="1"/>
          <p:nvPr/>
        </p:nvSpPr>
        <p:spPr>
          <a:xfrm>
            <a:off x="5400281" y="4155852"/>
            <a:ext cx="30480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4%</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1" name="object 31"/>
          <p:cNvSpPr txBox="1"/>
          <p:nvPr/>
        </p:nvSpPr>
        <p:spPr>
          <a:xfrm>
            <a:off x="5287810" y="3872388"/>
            <a:ext cx="59499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1.50%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2" name="object 32"/>
          <p:cNvSpPr txBox="1"/>
          <p:nvPr/>
        </p:nvSpPr>
        <p:spPr>
          <a:xfrm>
            <a:off x="5471147" y="3588924"/>
            <a:ext cx="30480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3%</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3" name="object 33"/>
          <p:cNvSpPr txBox="1"/>
          <p:nvPr/>
        </p:nvSpPr>
        <p:spPr>
          <a:xfrm>
            <a:off x="5287810" y="2738532"/>
            <a:ext cx="622935" cy="866775"/>
          </a:xfrm>
          <a:prstGeom prst="rect">
            <a:avLst/>
          </a:prstGeom>
        </p:spPr>
        <p:txBody>
          <a:bodyPr vert="horz" wrap="square" lIns="0" tIns="12700" rIns="0" bIns="0" rtlCol="0">
            <a:spAutoFit/>
          </a:bodyPr>
          <a:lstStyle/>
          <a:p>
            <a:pPr marL="4064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1.10%</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7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1.50%</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26670" marR="0" lvl="0" indent="0" algn="l" defTabSz="914400" rtl="0" eaLnBrk="1" fontAlgn="auto" latinLnBrk="0" hangingPunct="1">
              <a:lnSpc>
                <a:spcPct val="100000"/>
              </a:lnSpc>
              <a:spcBef>
                <a:spcPts val="7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1.30%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4" name="object 34"/>
          <p:cNvSpPr txBox="1"/>
          <p:nvPr/>
        </p:nvSpPr>
        <p:spPr>
          <a:xfrm>
            <a:off x="4216590" y="2455068"/>
            <a:ext cx="71056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15.00%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5" name="object 35"/>
          <p:cNvSpPr txBox="1"/>
          <p:nvPr/>
        </p:nvSpPr>
        <p:spPr>
          <a:xfrm>
            <a:off x="887260" y="5391207"/>
            <a:ext cx="531685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tab pos="720090" algn="l"/>
                <a:tab pos="1428115" algn="l"/>
                <a:tab pos="2135505" algn="l"/>
                <a:tab pos="2843530" algn="l"/>
                <a:tab pos="3550920" algn="l"/>
                <a:tab pos="4258945" algn="l"/>
                <a:tab pos="5024120" algn="l"/>
              </a:tabLst>
              <a:defRPr/>
            </a:pPr>
            <a:r>
              <a:rPr kumimoji="0" sz="1800" b="0" i="1" u="none" strike="noStrike" kern="1200" cap="none" spc="0" normalizeH="0" baseline="0" noProof="0" dirty="0">
                <a:ln>
                  <a:noFill/>
                </a:ln>
                <a:solidFill>
                  <a:srgbClr val="595958"/>
                </a:solidFill>
                <a:effectLst/>
                <a:uLnTx/>
                <a:uFillTx/>
                <a:latin typeface="Calibri"/>
                <a:ea typeface="+mn-ea"/>
                <a:cs typeface="Calibri"/>
              </a:rPr>
              <a:t>70%	60%	50%	40%	30%	20%	10%	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6" name="object 36"/>
          <p:cNvSpPr txBox="1"/>
          <p:nvPr/>
        </p:nvSpPr>
        <p:spPr>
          <a:xfrm>
            <a:off x="2488496" y="1811993"/>
            <a:ext cx="2112010"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800" b="1" i="0" u="none" strike="noStrike" kern="1200" cap="none" spc="-5" normalizeH="0" baseline="0" noProof="0" dirty="0">
                <a:ln>
                  <a:noFill/>
                </a:ln>
                <a:solidFill>
                  <a:srgbClr val="595958"/>
                </a:solidFill>
                <a:effectLst/>
                <a:uLnTx/>
                <a:uFillTx/>
                <a:latin typeface="Calibri"/>
                <a:ea typeface="+mn-ea"/>
                <a:cs typeface="Calibri"/>
              </a:rPr>
              <a:t>Florida=</a:t>
            </a:r>
            <a:r>
              <a:rPr kumimoji="0" sz="2800" b="1" i="0" u="none" strike="noStrike" kern="1200" cap="none" spc="-50" normalizeH="0" baseline="0" noProof="0" dirty="0">
                <a:ln>
                  <a:noFill/>
                </a:ln>
                <a:solidFill>
                  <a:srgbClr val="595958"/>
                </a:solidFill>
                <a:effectLst/>
                <a:uLnTx/>
                <a:uFillTx/>
                <a:latin typeface="Calibri"/>
                <a:ea typeface="+mn-ea"/>
                <a:cs typeface="Calibri"/>
              </a:rPr>
              <a:t> </a:t>
            </a:r>
            <a:r>
              <a:rPr kumimoji="0" sz="2800" b="0" i="1" u="none" strike="noStrike" kern="1200" cap="none" spc="-10" normalizeH="0" baseline="0" noProof="0" dirty="0">
                <a:ln>
                  <a:noFill/>
                </a:ln>
                <a:solidFill>
                  <a:srgbClr val="595958"/>
                </a:solidFill>
                <a:effectLst/>
                <a:uLnTx/>
                <a:uFillTx/>
                <a:latin typeface="Calibri"/>
                <a:ea typeface="+mn-ea"/>
                <a:cs typeface="Calibri"/>
              </a:rPr>
              <a:t>4,708</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
        <p:nvSpPr>
          <p:cNvPr id="37" name="object 37"/>
          <p:cNvSpPr/>
          <p:nvPr/>
        </p:nvSpPr>
        <p:spPr>
          <a:xfrm>
            <a:off x="8122919" y="2433827"/>
            <a:ext cx="0" cy="91440"/>
          </a:xfrm>
          <a:custGeom>
            <a:avLst/>
            <a:gdLst/>
            <a:ahLst/>
            <a:cxnLst/>
            <a:rect l="l" t="t" r="r" b="b"/>
            <a:pathLst>
              <a:path h="91439">
                <a:moveTo>
                  <a:pt x="0" y="0"/>
                </a:moveTo>
                <a:lnTo>
                  <a:pt x="0" y="9143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8" name="object 38"/>
          <p:cNvSpPr/>
          <p:nvPr/>
        </p:nvSpPr>
        <p:spPr>
          <a:xfrm>
            <a:off x="8122919" y="2625851"/>
            <a:ext cx="0" cy="2167255"/>
          </a:xfrm>
          <a:custGeom>
            <a:avLst/>
            <a:gdLst/>
            <a:ahLst/>
            <a:cxnLst/>
            <a:rect l="l" t="t" r="r" b="b"/>
            <a:pathLst>
              <a:path h="2167254">
                <a:moveTo>
                  <a:pt x="0" y="0"/>
                </a:moveTo>
                <a:lnTo>
                  <a:pt x="0" y="216712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9" name="object 39"/>
          <p:cNvSpPr/>
          <p:nvPr/>
        </p:nvSpPr>
        <p:spPr>
          <a:xfrm>
            <a:off x="8122919" y="4893564"/>
            <a:ext cx="0" cy="182880"/>
          </a:xfrm>
          <a:custGeom>
            <a:avLst/>
            <a:gdLst/>
            <a:ahLst/>
            <a:cxnLst/>
            <a:rect l="l" t="t" r="r" b="b"/>
            <a:pathLst>
              <a:path h="182879">
                <a:moveTo>
                  <a:pt x="0" y="0"/>
                </a:moveTo>
                <a:lnTo>
                  <a:pt x="0" y="18288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0" name="object 40"/>
          <p:cNvSpPr/>
          <p:nvPr/>
        </p:nvSpPr>
        <p:spPr>
          <a:xfrm>
            <a:off x="8122919" y="5177028"/>
            <a:ext cx="0" cy="91440"/>
          </a:xfrm>
          <a:custGeom>
            <a:avLst/>
            <a:gdLst/>
            <a:ahLst/>
            <a:cxnLst/>
            <a:rect l="l" t="t" r="r" b="b"/>
            <a:pathLst>
              <a:path h="91439">
                <a:moveTo>
                  <a:pt x="0" y="0"/>
                </a:moveTo>
                <a:lnTo>
                  <a:pt x="0" y="9143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1" name="object 41"/>
          <p:cNvSpPr/>
          <p:nvPr/>
        </p:nvSpPr>
        <p:spPr>
          <a:xfrm>
            <a:off x="8810243" y="2433827"/>
            <a:ext cx="0" cy="91440"/>
          </a:xfrm>
          <a:custGeom>
            <a:avLst/>
            <a:gdLst/>
            <a:ahLst/>
            <a:cxnLst/>
            <a:rect l="l" t="t" r="r" b="b"/>
            <a:pathLst>
              <a:path h="91439">
                <a:moveTo>
                  <a:pt x="0" y="0"/>
                </a:moveTo>
                <a:lnTo>
                  <a:pt x="0" y="9143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2" name="object 42"/>
          <p:cNvSpPr/>
          <p:nvPr/>
        </p:nvSpPr>
        <p:spPr>
          <a:xfrm>
            <a:off x="8810243" y="2625851"/>
            <a:ext cx="0" cy="2167255"/>
          </a:xfrm>
          <a:custGeom>
            <a:avLst/>
            <a:gdLst/>
            <a:ahLst/>
            <a:cxnLst/>
            <a:rect l="l" t="t" r="r" b="b"/>
            <a:pathLst>
              <a:path h="2167254">
                <a:moveTo>
                  <a:pt x="0" y="0"/>
                </a:moveTo>
                <a:lnTo>
                  <a:pt x="0" y="216712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3" name="object 43"/>
          <p:cNvSpPr/>
          <p:nvPr/>
        </p:nvSpPr>
        <p:spPr>
          <a:xfrm>
            <a:off x="8810243" y="4893564"/>
            <a:ext cx="0" cy="182880"/>
          </a:xfrm>
          <a:custGeom>
            <a:avLst/>
            <a:gdLst/>
            <a:ahLst/>
            <a:cxnLst/>
            <a:rect l="l" t="t" r="r" b="b"/>
            <a:pathLst>
              <a:path h="182879">
                <a:moveTo>
                  <a:pt x="0" y="0"/>
                </a:moveTo>
                <a:lnTo>
                  <a:pt x="0" y="18288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4" name="object 44"/>
          <p:cNvSpPr/>
          <p:nvPr/>
        </p:nvSpPr>
        <p:spPr>
          <a:xfrm>
            <a:off x="8810243" y="5177028"/>
            <a:ext cx="0" cy="91440"/>
          </a:xfrm>
          <a:custGeom>
            <a:avLst/>
            <a:gdLst/>
            <a:ahLst/>
            <a:cxnLst/>
            <a:rect l="l" t="t" r="r" b="b"/>
            <a:pathLst>
              <a:path h="91439">
                <a:moveTo>
                  <a:pt x="0" y="0"/>
                </a:moveTo>
                <a:lnTo>
                  <a:pt x="0" y="9143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5" name="object 45"/>
          <p:cNvSpPr/>
          <p:nvPr/>
        </p:nvSpPr>
        <p:spPr>
          <a:xfrm>
            <a:off x="9497568" y="2433827"/>
            <a:ext cx="0" cy="2642870"/>
          </a:xfrm>
          <a:custGeom>
            <a:avLst/>
            <a:gdLst/>
            <a:ahLst/>
            <a:cxnLst/>
            <a:rect l="l" t="t" r="r" b="b"/>
            <a:pathLst>
              <a:path h="2642870">
                <a:moveTo>
                  <a:pt x="0" y="0"/>
                </a:moveTo>
                <a:lnTo>
                  <a:pt x="0" y="264261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6" name="object 46"/>
          <p:cNvSpPr/>
          <p:nvPr/>
        </p:nvSpPr>
        <p:spPr>
          <a:xfrm>
            <a:off x="9497568" y="5177028"/>
            <a:ext cx="0" cy="91440"/>
          </a:xfrm>
          <a:custGeom>
            <a:avLst/>
            <a:gdLst/>
            <a:ahLst/>
            <a:cxnLst/>
            <a:rect l="l" t="t" r="r" b="b"/>
            <a:pathLst>
              <a:path h="91439">
                <a:moveTo>
                  <a:pt x="0" y="0"/>
                </a:moveTo>
                <a:lnTo>
                  <a:pt x="0" y="9143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7" name="object 47"/>
          <p:cNvSpPr/>
          <p:nvPr/>
        </p:nvSpPr>
        <p:spPr>
          <a:xfrm>
            <a:off x="10183368" y="2433827"/>
            <a:ext cx="0" cy="2834640"/>
          </a:xfrm>
          <a:custGeom>
            <a:avLst/>
            <a:gdLst/>
            <a:ahLst/>
            <a:cxnLst/>
            <a:rect l="l" t="t" r="r" b="b"/>
            <a:pathLst>
              <a:path h="2834640">
                <a:moveTo>
                  <a:pt x="0" y="0"/>
                </a:moveTo>
                <a:lnTo>
                  <a:pt x="0" y="283464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8" name="object 48"/>
          <p:cNvSpPr/>
          <p:nvPr/>
        </p:nvSpPr>
        <p:spPr>
          <a:xfrm>
            <a:off x="10870692" y="2433827"/>
            <a:ext cx="0" cy="2834640"/>
          </a:xfrm>
          <a:custGeom>
            <a:avLst/>
            <a:gdLst/>
            <a:ahLst/>
            <a:cxnLst/>
            <a:rect l="l" t="t" r="r" b="b"/>
            <a:pathLst>
              <a:path h="2834640">
                <a:moveTo>
                  <a:pt x="0" y="0"/>
                </a:moveTo>
                <a:lnTo>
                  <a:pt x="0" y="283464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9" name="object 49"/>
          <p:cNvSpPr/>
          <p:nvPr/>
        </p:nvSpPr>
        <p:spPr>
          <a:xfrm>
            <a:off x="7437119" y="2525267"/>
            <a:ext cx="1784985" cy="100965"/>
          </a:xfrm>
          <a:custGeom>
            <a:avLst/>
            <a:gdLst/>
            <a:ahLst/>
            <a:cxnLst/>
            <a:rect l="l" t="t" r="r" b="b"/>
            <a:pathLst>
              <a:path w="1784984" h="100964">
                <a:moveTo>
                  <a:pt x="1784603" y="0"/>
                </a:moveTo>
                <a:lnTo>
                  <a:pt x="0" y="0"/>
                </a:lnTo>
                <a:lnTo>
                  <a:pt x="0" y="100584"/>
                </a:lnTo>
                <a:lnTo>
                  <a:pt x="1784603" y="100584"/>
                </a:lnTo>
                <a:lnTo>
                  <a:pt x="1784603"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0" name="object 50"/>
          <p:cNvSpPr/>
          <p:nvPr/>
        </p:nvSpPr>
        <p:spPr>
          <a:xfrm>
            <a:off x="7471409" y="2808732"/>
            <a:ext cx="0" cy="100965"/>
          </a:xfrm>
          <a:custGeom>
            <a:avLst/>
            <a:gdLst/>
            <a:ahLst/>
            <a:cxnLst/>
            <a:rect l="l" t="t" r="r" b="b"/>
            <a:pathLst>
              <a:path h="100964">
                <a:moveTo>
                  <a:pt x="0" y="0"/>
                </a:moveTo>
                <a:lnTo>
                  <a:pt x="0" y="100584"/>
                </a:lnTo>
              </a:path>
            </a:pathLst>
          </a:custGeom>
          <a:ln w="68579">
            <a:solidFill>
              <a:srgbClr val="A9D18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1" name="object 51"/>
          <p:cNvSpPr/>
          <p:nvPr/>
        </p:nvSpPr>
        <p:spPr>
          <a:xfrm>
            <a:off x="7437119" y="3092195"/>
            <a:ext cx="102235" cy="100965"/>
          </a:xfrm>
          <a:custGeom>
            <a:avLst/>
            <a:gdLst/>
            <a:ahLst/>
            <a:cxnLst/>
            <a:rect l="l" t="t" r="r" b="b"/>
            <a:pathLst>
              <a:path w="102234" h="100964">
                <a:moveTo>
                  <a:pt x="102107" y="0"/>
                </a:moveTo>
                <a:lnTo>
                  <a:pt x="0" y="0"/>
                </a:lnTo>
                <a:lnTo>
                  <a:pt x="0" y="100584"/>
                </a:lnTo>
                <a:lnTo>
                  <a:pt x="102107" y="100584"/>
                </a:lnTo>
                <a:lnTo>
                  <a:pt x="102107"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2" name="object 52"/>
          <p:cNvSpPr/>
          <p:nvPr/>
        </p:nvSpPr>
        <p:spPr>
          <a:xfrm>
            <a:off x="7471409" y="3375659"/>
            <a:ext cx="0" cy="100965"/>
          </a:xfrm>
          <a:custGeom>
            <a:avLst/>
            <a:gdLst/>
            <a:ahLst/>
            <a:cxnLst/>
            <a:rect l="l" t="t" r="r" b="b"/>
            <a:pathLst>
              <a:path h="100964">
                <a:moveTo>
                  <a:pt x="0" y="0"/>
                </a:moveTo>
                <a:lnTo>
                  <a:pt x="0" y="100584"/>
                </a:lnTo>
              </a:path>
            </a:pathLst>
          </a:custGeom>
          <a:ln w="68579">
            <a:solidFill>
              <a:srgbClr val="A9D18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3" name="object 53"/>
          <p:cNvSpPr/>
          <p:nvPr/>
        </p:nvSpPr>
        <p:spPr>
          <a:xfrm>
            <a:off x="7437119" y="3659123"/>
            <a:ext cx="205740" cy="100965"/>
          </a:xfrm>
          <a:custGeom>
            <a:avLst/>
            <a:gdLst/>
            <a:ahLst/>
            <a:cxnLst/>
            <a:rect l="l" t="t" r="r" b="b"/>
            <a:pathLst>
              <a:path w="205740" h="100964">
                <a:moveTo>
                  <a:pt x="205740" y="0"/>
                </a:moveTo>
                <a:lnTo>
                  <a:pt x="0" y="0"/>
                </a:lnTo>
                <a:lnTo>
                  <a:pt x="0" y="100583"/>
                </a:lnTo>
                <a:lnTo>
                  <a:pt x="205740" y="100583"/>
                </a:lnTo>
                <a:lnTo>
                  <a:pt x="205740"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4" name="object 54"/>
          <p:cNvSpPr/>
          <p:nvPr/>
        </p:nvSpPr>
        <p:spPr>
          <a:xfrm>
            <a:off x="7471409" y="3942588"/>
            <a:ext cx="0" cy="100965"/>
          </a:xfrm>
          <a:custGeom>
            <a:avLst/>
            <a:gdLst/>
            <a:ahLst/>
            <a:cxnLst/>
            <a:rect l="l" t="t" r="r" b="b"/>
            <a:pathLst>
              <a:path h="100964">
                <a:moveTo>
                  <a:pt x="0" y="0"/>
                </a:moveTo>
                <a:lnTo>
                  <a:pt x="0" y="100583"/>
                </a:lnTo>
              </a:path>
            </a:pathLst>
          </a:custGeom>
          <a:ln w="68579">
            <a:solidFill>
              <a:srgbClr val="A9D18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5" name="object 55"/>
          <p:cNvSpPr/>
          <p:nvPr/>
        </p:nvSpPr>
        <p:spPr>
          <a:xfrm>
            <a:off x="7471409" y="4226052"/>
            <a:ext cx="0" cy="100965"/>
          </a:xfrm>
          <a:custGeom>
            <a:avLst/>
            <a:gdLst/>
            <a:ahLst/>
            <a:cxnLst/>
            <a:rect l="l" t="t" r="r" b="b"/>
            <a:pathLst>
              <a:path h="100964">
                <a:moveTo>
                  <a:pt x="0" y="0"/>
                </a:moveTo>
                <a:lnTo>
                  <a:pt x="0" y="100584"/>
                </a:lnTo>
              </a:path>
            </a:pathLst>
          </a:custGeom>
          <a:ln w="68579">
            <a:solidFill>
              <a:srgbClr val="A9D18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6" name="object 56"/>
          <p:cNvSpPr/>
          <p:nvPr/>
        </p:nvSpPr>
        <p:spPr>
          <a:xfrm>
            <a:off x="7437119" y="4509515"/>
            <a:ext cx="205740" cy="100965"/>
          </a:xfrm>
          <a:custGeom>
            <a:avLst/>
            <a:gdLst/>
            <a:ahLst/>
            <a:cxnLst/>
            <a:rect l="l" t="t" r="r" b="b"/>
            <a:pathLst>
              <a:path w="205740" h="100964">
                <a:moveTo>
                  <a:pt x="205740" y="0"/>
                </a:moveTo>
                <a:lnTo>
                  <a:pt x="0" y="0"/>
                </a:lnTo>
                <a:lnTo>
                  <a:pt x="0" y="100583"/>
                </a:lnTo>
                <a:lnTo>
                  <a:pt x="205740" y="100583"/>
                </a:lnTo>
                <a:lnTo>
                  <a:pt x="205740"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7" name="object 57"/>
          <p:cNvSpPr/>
          <p:nvPr/>
        </p:nvSpPr>
        <p:spPr>
          <a:xfrm>
            <a:off x="7437119" y="4792979"/>
            <a:ext cx="1510665" cy="100965"/>
          </a:xfrm>
          <a:custGeom>
            <a:avLst/>
            <a:gdLst/>
            <a:ahLst/>
            <a:cxnLst/>
            <a:rect l="l" t="t" r="r" b="b"/>
            <a:pathLst>
              <a:path w="1510665" h="100964">
                <a:moveTo>
                  <a:pt x="1510283" y="0"/>
                </a:moveTo>
                <a:lnTo>
                  <a:pt x="0" y="0"/>
                </a:lnTo>
                <a:lnTo>
                  <a:pt x="0" y="100584"/>
                </a:lnTo>
                <a:lnTo>
                  <a:pt x="1510283" y="100584"/>
                </a:lnTo>
                <a:lnTo>
                  <a:pt x="1510283"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8" name="object 58"/>
          <p:cNvSpPr/>
          <p:nvPr/>
        </p:nvSpPr>
        <p:spPr>
          <a:xfrm>
            <a:off x="7437119" y="5076444"/>
            <a:ext cx="2746375" cy="100965"/>
          </a:xfrm>
          <a:custGeom>
            <a:avLst/>
            <a:gdLst/>
            <a:ahLst/>
            <a:cxnLst/>
            <a:rect l="l" t="t" r="r" b="b"/>
            <a:pathLst>
              <a:path w="2746375" h="100964">
                <a:moveTo>
                  <a:pt x="2746235" y="0"/>
                </a:moveTo>
                <a:lnTo>
                  <a:pt x="0" y="0"/>
                </a:lnTo>
                <a:lnTo>
                  <a:pt x="0" y="100583"/>
                </a:lnTo>
                <a:lnTo>
                  <a:pt x="2746235" y="100583"/>
                </a:lnTo>
                <a:lnTo>
                  <a:pt x="2746235"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9" name="object 59"/>
          <p:cNvSpPr/>
          <p:nvPr/>
        </p:nvSpPr>
        <p:spPr>
          <a:xfrm>
            <a:off x="7437119" y="2433827"/>
            <a:ext cx="0" cy="2834640"/>
          </a:xfrm>
          <a:custGeom>
            <a:avLst/>
            <a:gdLst/>
            <a:ahLst/>
            <a:cxnLst/>
            <a:rect l="l" t="t" r="r" b="b"/>
            <a:pathLst>
              <a:path h="2834640">
                <a:moveTo>
                  <a:pt x="0" y="2834640"/>
                </a:moveTo>
                <a:lnTo>
                  <a:pt x="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0" name="object 60"/>
          <p:cNvSpPr txBox="1"/>
          <p:nvPr/>
        </p:nvSpPr>
        <p:spPr>
          <a:xfrm>
            <a:off x="10247481" y="4964554"/>
            <a:ext cx="4210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40%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67" name="object 67"/>
          <p:cNvSpPr txBox="1">
            <a:spLocks noGrp="1"/>
          </p:cNvSpPr>
          <p:nvPr>
            <p:ph type="sldNum" sz="quarter" idx="7"/>
          </p:nvPr>
        </p:nvSpPr>
        <p:spPr>
          <a:xfrm>
            <a:off x="11081261" y="6149091"/>
            <a:ext cx="718100"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281</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
        <p:nvSpPr>
          <p:cNvPr id="61" name="object 61"/>
          <p:cNvSpPr txBox="1"/>
          <p:nvPr/>
        </p:nvSpPr>
        <p:spPr>
          <a:xfrm>
            <a:off x="9011441" y="4681090"/>
            <a:ext cx="4210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22%</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62" name="object 62"/>
          <p:cNvSpPr txBox="1"/>
          <p:nvPr/>
        </p:nvSpPr>
        <p:spPr>
          <a:xfrm>
            <a:off x="7569432" y="2696842"/>
            <a:ext cx="629285" cy="200088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1%</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46990" marR="0" lvl="0" indent="0" algn="l" defTabSz="914400" rtl="0" eaLnBrk="1" fontAlgn="auto" latinLnBrk="0" hangingPunct="1">
              <a:lnSpc>
                <a:spcPct val="100000"/>
              </a:lnSpc>
              <a:spcBef>
                <a:spcPts val="7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1.50%</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75"/>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1%</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49860" marR="0" lvl="0" indent="0" algn="l" defTabSz="914400" rtl="0" eaLnBrk="1" fontAlgn="auto" latinLnBrk="0" hangingPunct="1">
              <a:lnSpc>
                <a:spcPct val="100000"/>
              </a:lnSpc>
              <a:spcBef>
                <a:spcPts val="7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3%</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7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1%</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75"/>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1%</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49860" marR="0" lvl="0" indent="0" algn="l" defTabSz="914400" rtl="0" eaLnBrk="1" fontAlgn="auto" latinLnBrk="0" hangingPunct="1">
              <a:lnSpc>
                <a:spcPct val="100000"/>
              </a:lnSpc>
              <a:spcBef>
                <a:spcPts val="7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3%</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63" name="object 63"/>
          <p:cNvSpPr txBox="1"/>
          <p:nvPr/>
        </p:nvSpPr>
        <p:spPr>
          <a:xfrm>
            <a:off x="9286218" y="2413378"/>
            <a:ext cx="4210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26%</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64" name="object 64"/>
          <p:cNvSpPr txBox="1"/>
          <p:nvPr/>
        </p:nvSpPr>
        <p:spPr>
          <a:xfrm>
            <a:off x="7284596" y="5391122"/>
            <a:ext cx="379666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tab pos="640715" algn="l"/>
                <a:tab pos="1327785" algn="l"/>
                <a:tab pos="2014220" algn="l"/>
                <a:tab pos="2701290" algn="l"/>
                <a:tab pos="3387725" algn="l"/>
              </a:tabLst>
              <a:defRPr/>
            </a:pPr>
            <a:r>
              <a:rPr kumimoji="0" sz="1800" b="0" i="1" u="none" strike="noStrike" kern="1200" cap="none" spc="0" normalizeH="0" baseline="0" noProof="0" dirty="0">
                <a:ln>
                  <a:noFill/>
                </a:ln>
                <a:solidFill>
                  <a:srgbClr val="595958"/>
                </a:solidFill>
                <a:effectLst/>
                <a:uLnTx/>
                <a:uFillTx/>
                <a:latin typeface="Calibri"/>
                <a:ea typeface="+mn-ea"/>
                <a:cs typeface="Calibri"/>
              </a:rPr>
              <a:t>0%	10%	20%	30%	40%	50%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65" name="object 65"/>
          <p:cNvSpPr txBox="1"/>
          <p:nvPr/>
        </p:nvSpPr>
        <p:spPr>
          <a:xfrm>
            <a:off x="6166056" y="2400805"/>
            <a:ext cx="1072515" cy="2851150"/>
          </a:xfrm>
          <a:prstGeom prst="rect">
            <a:avLst/>
          </a:prstGeom>
        </p:spPr>
        <p:txBody>
          <a:bodyPr vert="horz" wrap="square" lIns="0" tIns="12700" rIns="0" bIns="0" rtlCol="0">
            <a:spAutoFit/>
          </a:bodyPr>
          <a:lstStyle/>
          <a:p>
            <a:pPr marL="29845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10" normalizeH="0" baseline="0" noProof="0" dirty="0">
                <a:ln>
                  <a:noFill/>
                </a:ln>
                <a:solidFill>
                  <a:srgbClr val="595958"/>
                </a:solidFill>
                <a:effectLst/>
                <a:uLnTx/>
                <a:uFillTx/>
                <a:latin typeface="Calibri"/>
                <a:ea typeface="+mn-ea"/>
                <a:cs typeface="Calibri"/>
              </a:rPr>
              <a:t>O</a:t>
            </a:r>
            <a:r>
              <a:rPr kumimoji="0" sz="1800" b="1" i="0" u="none" strike="noStrike" kern="1200" cap="none" spc="5" normalizeH="0" baseline="0" noProof="0" dirty="0">
                <a:ln>
                  <a:noFill/>
                </a:ln>
                <a:solidFill>
                  <a:srgbClr val="595958"/>
                </a:solidFill>
                <a:effectLst/>
                <a:uLnTx/>
                <a:uFillTx/>
                <a:latin typeface="Calibri"/>
                <a:ea typeface="+mn-ea"/>
                <a:cs typeface="Calibri"/>
              </a:rPr>
              <a:t>T</a:t>
            </a:r>
            <a:r>
              <a:rPr kumimoji="0" sz="1800" b="1" i="0" u="none" strike="noStrike" kern="1200" cap="none" spc="-10" normalizeH="0" baseline="0" noProof="0" dirty="0">
                <a:ln>
                  <a:noFill/>
                </a:ln>
                <a:solidFill>
                  <a:srgbClr val="595958"/>
                </a:solidFill>
                <a:effectLst/>
                <a:uLnTx/>
                <a:uFillTx/>
                <a:latin typeface="Calibri"/>
                <a:ea typeface="+mn-ea"/>
                <a:cs typeface="Calibri"/>
              </a:rPr>
              <a:t>H</a:t>
            </a:r>
            <a:r>
              <a:rPr kumimoji="0" sz="1800" b="1" i="0" u="none" strike="noStrike" kern="1200" cap="none" spc="10" normalizeH="0" baseline="0" noProof="0" dirty="0">
                <a:ln>
                  <a:noFill/>
                </a:ln>
                <a:solidFill>
                  <a:srgbClr val="595958"/>
                </a:solidFill>
                <a:effectLst/>
                <a:uLnTx/>
                <a:uFillTx/>
                <a:latin typeface="Calibri"/>
                <a:ea typeface="+mn-ea"/>
                <a:cs typeface="Calibri"/>
              </a:rPr>
              <a:t>E</a:t>
            </a:r>
            <a:r>
              <a:rPr kumimoji="0" sz="1800" b="1" i="0" u="none" strike="noStrike" kern="1200" cap="none" spc="-10" normalizeH="0" baseline="0" noProof="0" dirty="0">
                <a:ln>
                  <a:noFill/>
                </a:ln>
                <a:solidFill>
                  <a:srgbClr val="595958"/>
                </a:solidFill>
                <a:effectLst/>
                <a:uLnTx/>
                <a:uFillTx/>
                <a:latin typeface="Calibri"/>
                <a:ea typeface="+mn-ea"/>
                <a:cs typeface="Calibri"/>
              </a:rPr>
              <a:t>RS</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0" marR="6350" lvl="0" indent="0" algn="r" defTabSz="914400" rtl="0" eaLnBrk="1" fontAlgn="auto" latinLnBrk="0" hangingPunct="1">
              <a:lnSpc>
                <a:spcPct val="100000"/>
              </a:lnSpc>
              <a:spcBef>
                <a:spcPts val="70"/>
              </a:spcBef>
              <a:spcAft>
                <a:spcPts val="0"/>
              </a:spcAft>
              <a:buClrTx/>
              <a:buSzTx/>
              <a:buFontTx/>
              <a:buNone/>
              <a:tabLst/>
              <a:defRPr/>
            </a:pPr>
            <a:r>
              <a:rPr kumimoji="0" sz="1800" b="1" i="0" u="none" strike="noStrike" kern="1200" cap="none" spc="0" normalizeH="0" baseline="0" noProof="0" dirty="0">
                <a:ln>
                  <a:noFill/>
                </a:ln>
                <a:solidFill>
                  <a:srgbClr val="595958"/>
                </a:solidFill>
                <a:effectLst/>
                <a:uLnTx/>
                <a:uFillTx/>
                <a:latin typeface="Calibri"/>
                <a:ea typeface="+mn-ea"/>
                <a:cs typeface="Calibri"/>
              </a:rPr>
              <a:t>J</a:t>
            </a:r>
            <a:r>
              <a:rPr kumimoji="0" sz="1800" b="1" i="0" u="none" strike="noStrike" kern="1200" cap="none" spc="-5" normalizeH="0" baseline="0" noProof="0" dirty="0">
                <a:ln>
                  <a:noFill/>
                </a:ln>
                <a:solidFill>
                  <a:srgbClr val="595958"/>
                </a:solidFill>
                <a:effectLst/>
                <a:uLnTx/>
                <a:uFillTx/>
                <a:latin typeface="Calibri"/>
                <a:ea typeface="+mn-ea"/>
                <a:cs typeface="Calibri"/>
              </a:rPr>
              <a:t>ama</a:t>
            </a:r>
            <a:r>
              <a:rPr kumimoji="0" sz="1800" b="1" i="0" u="none" strike="noStrike" kern="1200" cap="none" spc="0" normalizeH="0" baseline="0" noProof="0" dirty="0">
                <a:ln>
                  <a:noFill/>
                </a:ln>
                <a:solidFill>
                  <a:srgbClr val="595958"/>
                </a:solidFill>
                <a:effectLst/>
                <a:uLnTx/>
                <a:uFillTx/>
                <a:latin typeface="Calibri"/>
                <a:ea typeface="+mn-ea"/>
                <a:cs typeface="Calibri"/>
              </a:rPr>
              <a:t>i</a:t>
            </a:r>
            <a:r>
              <a:rPr kumimoji="0" sz="1800" b="1" i="0" u="none" strike="noStrike" kern="1200" cap="none" spc="-10" normalizeH="0" baseline="0" noProof="0" dirty="0">
                <a:ln>
                  <a:noFill/>
                </a:ln>
                <a:solidFill>
                  <a:srgbClr val="595958"/>
                </a:solidFill>
                <a:effectLst/>
                <a:uLnTx/>
                <a:uFillTx/>
                <a:latin typeface="Calibri"/>
                <a:ea typeface="+mn-ea"/>
                <a:cs typeface="Calibri"/>
              </a:rPr>
              <a:t>c</a:t>
            </a:r>
            <a:r>
              <a:rPr kumimoji="0" sz="1800" b="1" i="0" u="none" strike="noStrike" kern="1200" cap="none" spc="0" normalizeH="0" baseline="0" noProof="0" dirty="0">
                <a:ln>
                  <a:noFill/>
                </a:ln>
                <a:solidFill>
                  <a:srgbClr val="595958"/>
                </a:solidFill>
                <a:effectLst/>
                <a:uLnTx/>
                <a:uFillTx/>
                <a:latin typeface="Calibri"/>
                <a:ea typeface="+mn-ea"/>
                <a:cs typeface="Calibri"/>
              </a:rPr>
              <a:t>a</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2700" marR="5080" lvl="0" indent="520700" algn="r" defTabSz="914400" rtl="0" eaLnBrk="1" fontAlgn="auto" latinLnBrk="0" hangingPunct="1">
              <a:lnSpc>
                <a:spcPct val="103299"/>
              </a:lnSpc>
              <a:spcBef>
                <a:spcPts val="0"/>
              </a:spcBef>
              <a:spcAft>
                <a:spcPts val="0"/>
              </a:spcAft>
              <a:buClrTx/>
              <a:buSzTx/>
              <a:buFontTx/>
              <a:buNone/>
              <a:tabLst/>
              <a:defRPr/>
            </a:pPr>
            <a:r>
              <a:rPr kumimoji="0" sz="1800" b="1" i="0" u="none" strike="noStrike" kern="1200" cap="none" spc="-5" normalizeH="0" baseline="0" noProof="0" dirty="0">
                <a:ln>
                  <a:noFill/>
                </a:ln>
                <a:solidFill>
                  <a:srgbClr val="595958"/>
                </a:solidFill>
                <a:effectLst/>
                <a:uLnTx/>
                <a:uFillTx/>
                <a:latin typeface="Calibri"/>
                <a:ea typeface="+mn-ea"/>
                <a:cs typeface="Calibri"/>
              </a:rPr>
              <a:t>Bra</a:t>
            </a:r>
            <a:r>
              <a:rPr kumimoji="0" sz="1800" b="1" i="0" u="none" strike="noStrike" kern="1200" cap="none" spc="0" normalizeH="0" baseline="0" noProof="0" dirty="0">
                <a:ln>
                  <a:noFill/>
                </a:ln>
                <a:solidFill>
                  <a:srgbClr val="595958"/>
                </a:solidFill>
                <a:effectLst/>
                <a:uLnTx/>
                <a:uFillTx/>
                <a:latin typeface="Calibri"/>
                <a:ea typeface="+mn-ea"/>
                <a:cs typeface="Calibri"/>
              </a:rPr>
              <a:t>zil  </a:t>
            </a:r>
            <a:r>
              <a:rPr kumimoji="0" sz="1800" b="1" i="0" u="none" strike="noStrike" kern="1200" cap="none" spc="-5" normalizeH="0" baseline="0" noProof="0" dirty="0">
                <a:ln>
                  <a:noFill/>
                </a:ln>
                <a:solidFill>
                  <a:srgbClr val="595958"/>
                </a:solidFill>
                <a:effectLst/>
                <a:uLnTx/>
                <a:uFillTx/>
                <a:latin typeface="Calibri"/>
                <a:ea typeface="+mn-ea"/>
                <a:cs typeface="Calibri"/>
              </a:rPr>
              <a:t>M</a:t>
            </a:r>
            <a:r>
              <a:rPr kumimoji="0" sz="1800" b="1" i="0" u="none" strike="noStrike" kern="1200" cap="none" spc="5" normalizeH="0" baseline="0" noProof="0" dirty="0">
                <a:ln>
                  <a:noFill/>
                </a:ln>
                <a:solidFill>
                  <a:srgbClr val="595958"/>
                </a:solidFill>
                <a:effectLst/>
                <a:uLnTx/>
                <a:uFillTx/>
                <a:latin typeface="Calibri"/>
                <a:ea typeface="+mn-ea"/>
                <a:cs typeface="Calibri"/>
              </a:rPr>
              <a:t>e</a:t>
            </a:r>
            <a:r>
              <a:rPr kumimoji="0" sz="1800" b="1" i="0" u="none" strike="noStrike" kern="1200" cap="none" spc="0" normalizeH="0" baseline="0" noProof="0" dirty="0">
                <a:ln>
                  <a:noFill/>
                </a:ln>
                <a:solidFill>
                  <a:srgbClr val="595958"/>
                </a:solidFill>
                <a:effectLst/>
                <a:uLnTx/>
                <a:uFillTx/>
                <a:latin typeface="Calibri"/>
                <a:ea typeface="+mn-ea"/>
                <a:cs typeface="Calibri"/>
              </a:rPr>
              <a:t>x</a:t>
            </a:r>
            <a:r>
              <a:rPr kumimoji="0" sz="1800" b="1" i="0" u="none" strike="noStrike" kern="1200" cap="none" spc="-15" normalizeH="0" baseline="0" noProof="0" dirty="0">
                <a:ln>
                  <a:noFill/>
                </a:ln>
                <a:solidFill>
                  <a:srgbClr val="595958"/>
                </a:solidFill>
                <a:effectLst/>
                <a:uLnTx/>
                <a:uFillTx/>
                <a:latin typeface="Calibri"/>
                <a:ea typeface="+mn-ea"/>
                <a:cs typeface="Calibri"/>
              </a:rPr>
              <a:t>i</a:t>
            </a:r>
            <a:r>
              <a:rPr kumimoji="0" sz="1800" b="1" i="0" u="none" strike="noStrike" kern="1200" cap="none" spc="0" normalizeH="0" baseline="0" noProof="0" dirty="0">
                <a:ln>
                  <a:noFill/>
                </a:ln>
                <a:solidFill>
                  <a:srgbClr val="595958"/>
                </a:solidFill>
                <a:effectLst/>
                <a:uLnTx/>
                <a:uFillTx/>
                <a:latin typeface="Calibri"/>
                <a:ea typeface="+mn-ea"/>
                <a:cs typeface="Calibri"/>
              </a:rPr>
              <a:t>co  </a:t>
            </a:r>
            <a:r>
              <a:rPr kumimoji="0" sz="1800" b="1" i="0" u="none" strike="noStrike" kern="1200" cap="none" spc="-5" normalizeH="0" baseline="0" noProof="0" dirty="0">
                <a:ln>
                  <a:noFill/>
                </a:ln>
                <a:solidFill>
                  <a:srgbClr val="595958"/>
                </a:solidFill>
                <a:effectLst/>
                <a:uLnTx/>
                <a:uFillTx/>
                <a:latin typeface="Calibri"/>
                <a:ea typeface="+mn-ea"/>
                <a:cs typeface="Calibri"/>
              </a:rPr>
              <a:t>C</a:t>
            </a:r>
            <a:r>
              <a:rPr kumimoji="0" sz="1800" b="1" i="0" u="none" strike="noStrike" kern="1200" cap="none" spc="0" normalizeH="0" baseline="0" noProof="0" dirty="0">
                <a:ln>
                  <a:noFill/>
                </a:ln>
                <a:solidFill>
                  <a:srgbClr val="595958"/>
                </a:solidFill>
                <a:effectLst/>
                <a:uLnTx/>
                <a:uFillTx/>
                <a:latin typeface="Calibri"/>
                <a:ea typeface="+mn-ea"/>
                <a:cs typeface="Calibri"/>
              </a:rPr>
              <a:t>ol</a:t>
            </a:r>
            <a:r>
              <a:rPr kumimoji="0" sz="1800" b="1" i="0" u="none" strike="noStrike" kern="1200" cap="none" spc="-10" normalizeH="0" baseline="0" noProof="0" dirty="0">
                <a:ln>
                  <a:noFill/>
                </a:ln>
                <a:solidFill>
                  <a:srgbClr val="595958"/>
                </a:solidFill>
                <a:effectLst/>
                <a:uLnTx/>
                <a:uFillTx/>
                <a:latin typeface="Calibri"/>
                <a:ea typeface="+mn-ea"/>
                <a:cs typeface="Calibri"/>
              </a:rPr>
              <a:t>o</a:t>
            </a:r>
            <a:r>
              <a:rPr kumimoji="0" sz="1800" b="1" i="0" u="none" strike="noStrike" kern="1200" cap="none" spc="10" normalizeH="0" baseline="0" noProof="0" dirty="0">
                <a:ln>
                  <a:noFill/>
                </a:ln>
                <a:solidFill>
                  <a:srgbClr val="595958"/>
                </a:solidFill>
                <a:effectLst/>
                <a:uLnTx/>
                <a:uFillTx/>
                <a:latin typeface="Calibri"/>
                <a:ea typeface="+mn-ea"/>
                <a:cs typeface="Calibri"/>
              </a:rPr>
              <a:t>m</a:t>
            </a:r>
            <a:r>
              <a:rPr kumimoji="0" sz="1800" b="1" i="0" u="none" strike="noStrike" kern="1200" cap="none" spc="-10" normalizeH="0" baseline="0" noProof="0" dirty="0">
                <a:ln>
                  <a:noFill/>
                </a:ln>
                <a:solidFill>
                  <a:srgbClr val="595958"/>
                </a:solidFill>
                <a:effectLst/>
                <a:uLnTx/>
                <a:uFillTx/>
                <a:latin typeface="Calibri"/>
                <a:ea typeface="+mn-ea"/>
                <a:cs typeface="Calibri"/>
              </a:rPr>
              <a:t>b</a:t>
            </a:r>
            <a:r>
              <a:rPr kumimoji="0" sz="1800" b="1" i="0" u="none" strike="noStrike" kern="1200" cap="none" spc="0" normalizeH="0" baseline="0" noProof="0" dirty="0">
                <a:ln>
                  <a:noFill/>
                </a:ln>
                <a:solidFill>
                  <a:srgbClr val="595958"/>
                </a:solidFill>
                <a:effectLst/>
                <a:uLnTx/>
                <a:uFillTx/>
                <a:latin typeface="Calibri"/>
                <a:ea typeface="+mn-ea"/>
                <a:cs typeface="Calibri"/>
              </a:rPr>
              <a:t>ia  P</a:t>
            </a:r>
            <a:r>
              <a:rPr kumimoji="0" sz="1800" b="1" i="0" u="none" strike="noStrike" kern="1200" cap="none" spc="-10" normalizeH="0" baseline="0" noProof="0" dirty="0">
                <a:ln>
                  <a:noFill/>
                </a:ln>
                <a:solidFill>
                  <a:srgbClr val="595958"/>
                </a:solidFill>
                <a:effectLst/>
                <a:uLnTx/>
                <a:uFillTx/>
                <a:latin typeface="Calibri"/>
                <a:ea typeface="+mn-ea"/>
                <a:cs typeface="Calibri"/>
              </a:rPr>
              <a:t>u</a:t>
            </a:r>
            <a:r>
              <a:rPr kumimoji="0" sz="1800" b="1" i="0" u="none" strike="noStrike" kern="1200" cap="none" spc="5" normalizeH="0" baseline="0" noProof="0" dirty="0">
                <a:ln>
                  <a:noFill/>
                </a:ln>
                <a:solidFill>
                  <a:srgbClr val="595958"/>
                </a:solidFill>
                <a:effectLst/>
                <a:uLnTx/>
                <a:uFillTx/>
                <a:latin typeface="Calibri"/>
                <a:ea typeface="+mn-ea"/>
                <a:cs typeface="Calibri"/>
              </a:rPr>
              <a:t>e</a:t>
            </a:r>
            <a:r>
              <a:rPr kumimoji="0" sz="1800" b="1" i="0" u="none" strike="noStrike" kern="1200" cap="none" spc="-5" normalizeH="0" baseline="0" noProof="0" dirty="0">
                <a:ln>
                  <a:noFill/>
                </a:ln>
                <a:solidFill>
                  <a:srgbClr val="595958"/>
                </a:solidFill>
                <a:effectLst/>
                <a:uLnTx/>
                <a:uFillTx/>
                <a:latin typeface="Calibri"/>
                <a:ea typeface="+mn-ea"/>
                <a:cs typeface="Calibri"/>
              </a:rPr>
              <a:t>r</a:t>
            </a:r>
            <a:r>
              <a:rPr kumimoji="0" sz="1800" b="1" i="0" u="none" strike="noStrike" kern="1200" cap="none" spc="0" normalizeH="0" baseline="0" noProof="0" dirty="0">
                <a:ln>
                  <a:noFill/>
                </a:ln>
                <a:solidFill>
                  <a:srgbClr val="595958"/>
                </a:solidFill>
                <a:effectLst/>
                <a:uLnTx/>
                <a:uFillTx/>
                <a:latin typeface="Calibri"/>
                <a:ea typeface="+mn-ea"/>
                <a:cs typeface="Calibri"/>
              </a:rPr>
              <a:t>to</a:t>
            </a:r>
            <a:r>
              <a:rPr kumimoji="0" sz="1800" b="1" i="0" u="none" strike="noStrike" kern="1200" cap="none" spc="-10" normalizeH="0" baseline="0" noProof="0" dirty="0">
                <a:ln>
                  <a:noFill/>
                </a:ln>
                <a:solidFill>
                  <a:srgbClr val="595958"/>
                </a:solidFill>
                <a:effectLst/>
                <a:uLnTx/>
                <a:uFillTx/>
                <a:latin typeface="Calibri"/>
                <a:ea typeface="+mn-ea"/>
                <a:cs typeface="Calibri"/>
              </a:rPr>
              <a:t>R</a:t>
            </a:r>
            <a:r>
              <a:rPr kumimoji="0" sz="1800" b="1" i="0" u="none" strike="noStrike" kern="1200" cap="none" spc="0" normalizeH="0" baseline="0" noProof="0" dirty="0">
                <a:ln>
                  <a:noFill/>
                </a:ln>
                <a:solidFill>
                  <a:srgbClr val="595958"/>
                </a:solidFill>
                <a:effectLst/>
                <a:uLnTx/>
                <a:uFillTx/>
                <a:latin typeface="Calibri"/>
                <a:ea typeface="+mn-ea"/>
                <a:cs typeface="Calibri"/>
              </a:rPr>
              <a:t>ico  V</a:t>
            </a:r>
            <a:r>
              <a:rPr kumimoji="0" sz="1800" b="1" i="0" u="none" strike="noStrike" kern="1200" cap="none" spc="-10" normalizeH="0" baseline="0" noProof="0" dirty="0">
                <a:ln>
                  <a:noFill/>
                </a:ln>
                <a:solidFill>
                  <a:srgbClr val="595958"/>
                </a:solidFill>
                <a:effectLst/>
                <a:uLnTx/>
                <a:uFillTx/>
                <a:latin typeface="Calibri"/>
                <a:ea typeface="+mn-ea"/>
                <a:cs typeface="Calibri"/>
              </a:rPr>
              <a:t>e</a:t>
            </a:r>
            <a:r>
              <a:rPr kumimoji="0" sz="1800" b="1" i="0" u="none" strike="noStrike" kern="1200" cap="none" spc="0" normalizeH="0" baseline="0" noProof="0" dirty="0">
                <a:ln>
                  <a:noFill/>
                </a:ln>
                <a:solidFill>
                  <a:srgbClr val="595958"/>
                </a:solidFill>
                <a:effectLst/>
                <a:uLnTx/>
                <a:uFillTx/>
                <a:latin typeface="Calibri"/>
                <a:ea typeface="+mn-ea"/>
                <a:cs typeface="Calibri"/>
              </a:rPr>
              <a:t>n</a:t>
            </a:r>
            <a:r>
              <a:rPr kumimoji="0" sz="1800" b="1" i="0" u="none" strike="noStrike" kern="1200" cap="none" spc="-10" normalizeH="0" baseline="0" noProof="0" dirty="0">
                <a:ln>
                  <a:noFill/>
                </a:ln>
                <a:solidFill>
                  <a:srgbClr val="595958"/>
                </a:solidFill>
                <a:effectLst/>
                <a:uLnTx/>
                <a:uFillTx/>
                <a:latin typeface="Calibri"/>
                <a:ea typeface="+mn-ea"/>
                <a:cs typeface="Calibri"/>
              </a:rPr>
              <a:t>e</a:t>
            </a:r>
            <a:r>
              <a:rPr kumimoji="0" sz="1800" b="1" i="0" u="none" strike="noStrike" kern="1200" cap="none" spc="0" normalizeH="0" baseline="0" noProof="0" dirty="0">
                <a:ln>
                  <a:noFill/>
                </a:ln>
                <a:solidFill>
                  <a:srgbClr val="595958"/>
                </a:solidFill>
                <a:effectLst/>
                <a:uLnTx/>
                <a:uFillTx/>
                <a:latin typeface="Calibri"/>
                <a:ea typeface="+mn-ea"/>
                <a:cs typeface="Calibri"/>
              </a:rPr>
              <a:t>z</a:t>
            </a:r>
            <a:r>
              <a:rPr kumimoji="0" sz="1800" b="1" i="0" u="none" strike="noStrike" kern="1200" cap="none" spc="-10" normalizeH="0" baseline="0" noProof="0" dirty="0">
                <a:ln>
                  <a:noFill/>
                </a:ln>
                <a:solidFill>
                  <a:srgbClr val="595958"/>
                </a:solidFill>
                <a:effectLst/>
                <a:uLnTx/>
                <a:uFillTx/>
                <a:latin typeface="Calibri"/>
                <a:ea typeface="+mn-ea"/>
                <a:cs typeface="Calibri"/>
              </a:rPr>
              <a:t>u</a:t>
            </a:r>
            <a:r>
              <a:rPr kumimoji="0" sz="1800" b="1" i="0" u="none" strike="noStrike" kern="1200" cap="none" spc="5" normalizeH="0" baseline="0" noProof="0" dirty="0">
                <a:ln>
                  <a:noFill/>
                </a:ln>
                <a:solidFill>
                  <a:srgbClr val="595958"/>
                </a:solidFill>
                <a:effectLst/>
                <a:uLnTx/>
                <a:uFillTx/>
                <a:latin typeface="Calibri"/>
                <a:ea typeface="+mn-ea"/>
                <a:cs typeface="Calibri"/>
              </a:rPr>
              <a:t>e</a:t>
            </a:r>
            <a:r>
              <a:rPr kumimoji="0" sz="1800" b="1" i="0" u="none" strike="noStrike" kern="1200" cap="none" spc="0" normalizeH="0" baseline="0" noProof="0" dirty="0">
                <a:ln>
                  <a:noFill/>
                </a:ln>
                <a:solidFill>
                  <a:srgbClr val="595958"/>
                </a:solidFill>
                <a:effectLst/>
                <a:uLnTx/>
                <a:uFillTx/>
                <a:latin typeface="Calibri"/>
                <a:ea typeface="+mn-ea"/>
                <a:cs typeface="Calibri"/>
              </a:rPr>
              <a:t>la</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479425" marR="5080" lvl="0" indent="99695" algn="just" defTabSz="914400" rtl="0" eaLnBrk="1" fontAlgn="auto" latinLnBrk="0" hangingPunct="1">
              <a:lnSpc>
                <a:spcPct val="103299"/>
              </a:lnSpc>
              <a:spcBef>
                <a:spcPts val="0"/>
              </a:spcBef>
              <a:spcAft>
                <a:spcPts val="0"/>
              </a:spcAft>
              <a:buClrTx/>
              <a:buSzTx/>
              <a:buFontTx/>
              <a:buNone/>
              <a:tabLst/>
              <a:defRPr/>
            </a:pPr>
            <a:r>
              <a:rPr kumimoji="0" sz="1800" b="1" i="0" u="none" strike="noStrike" kern="1200" cap="none" spc="-5" normalizeH="0" baseline="0" noProof="0" dirty="0">
                <a:ln>
                  <a:noFill/>
                </a:ln>
                <a:solidFill>
                  <a:srgbClr val="595958"/>
                </a:solidFill>
                <a:effectLst/>
                <a:uLnTx/>
                <a:uFillTx/>
                <a:latin typeface="Calibri"/>
                <a:ea typeface="+mn-ea"/>
                <a:cs typeface="Calibri"/>
              </a:rPr>
              <a:t>C</a:t>
            </a:r>
            <a:r>
              <a:rPr kumimoji="0" sz="1800" b="1" i="0" u="none" strike="noStrike" kern="1200" cap="none" spc="5" normalizeH="0" baseline="0" noProof="0" dirty="0">
                <a:ln>
                  <a:noFill/>
                </a:ln>
                <a:solidFill>
                  <a:srgbClr val="595958"/>
                </a:solidFill>
                <a:effectLst/>
                <a:uLnTx/>
                <a:uFillTx/>
                <a:latin typeface="Calibri"/>
                <a:ea typeface="+mn-ea"/>
                <a:cs typeface="Calibri"/>
              </a:rPr>
              <a:t>u</a:t>
            </a:r>
            <a:r>
              <a:rPr kumimoji="0" sz="1800" b="1" i="0" u="none" strike="noStrike" kern="1200" cap="none" spc="-10" normalizeH="0" baseline="0" noProof="0" dirty="0">
                <a:ln>
                  <a:noFill/>
                </a:ln>
                <a:solidFill>
                  <a:srgbClr val="595958"/>
                </a:solidFill>
                <a:effectLst/>
                <a:uLnTx/>
                <a:uFillTx/>
                <a:latin typeface="Calibri"/>
                <a:ea typeface="+mn-ea"/>
                <a:cs typeface="Calibri"/>
              </a:rPr>
              <a:t>b</a:t>
            </a:r>
            <a:r>
              <a:rPr kumimoji="0" sz="1800" b="1" i="0" u="none" strike="noStrike" kern="1200" cap="none" spc="0" normalizeH="0" baseline="0" noProof="0" dirty="0">
                <a:ln>
                  <a:noFill/>
                </a:ln>
                <a:solidFill>
                  <a:srgbClr val="595958"/>
                </a:solidFill>
                <a:effectLst/>
                <a:uLnTx/>
                <a:uFillTx/>
                <a:latin typeface="Calibri"/>
                <a:ea typeface="+mn-ea"/>
                <a:cs typeface="Calibri"/>
              </a:rPr>
              <a:t>a  </a:t>
            </a:r>
            <a:r>
              <a:rPr kumimoji="0" sz="1800" b="1" i="0" u="none" strike="noStrike" kern="1200" cap="none" spc="-5" normalizeH="0" baseline="0" noProof="0" dirty="0">
                <a:ln>
                  <a:noFill/>
                </a:ln>
                <a:solidFill>
                  <a:srgbClr val="595958"/>
                </a:solidFill>
                <a:effectLst/>
                <a:uLnTx/>
                <a:uFillTx/>
                <a:latin typeface="Calibri"/>
                <a:ea typeface="+mn-ea"/>
                <a:cs typeface="Calibri"/>
              </a:rPr>
              <a:t>Haiti  </a:t>
            </a:r>
            <a:r>
              <a:rPr kumimoji="0" sz="1800" b="1" i="0" u="none" strike="noStrike" kern="1200" cap="none" spc="0" normalizeH="0" baseline="0" noProof="0" dirty="0">
                <a:ln>
                  <a:noFill/>
                </a:ln>
                <a:solidFill>
                  <a:srgbClr val="595958"/>
                </a:solidFill>
                <a:effectLst/>
                <a:uLnTx/>
                <a:uFillTx/>
                <a:latin typeface="Calibri"/>
                <a:ea typeface="+mn-ea"/>
                <a:cs typeface="Calibri"/>
              </a:rPr>
              <a:t>U</a:t>
            </a:r>
            <a:r>
              <a:rPr kumimoji="0" sz="1800" b="1" i="0" u="none" strike="noStrike" kern="1200" cap="none" spc="-5" normalizeH="0" baseline="0" noProof="0" dirty="0">
                <a:ln>
                  <a:noFill/>
                </a:ln>
                <a:solidFill>
                  <a:srgbClr val="595958"/>
                </a:solidFill>
                <a:effectLst/>
                <a:uLnTx/>
                <a:uFillTx/>
                <a:latin typeface="Calibri"/>
                <a:ea typeface="+mn-ea"/>
                <a:cs typeface="Calibri"/>
              </a:rPr>
              <a:t>.</a:t>
            </a:r>
            <a:r>
              <a:rPr kumimoji="0" sz="1800" b="1" i="0" u="none" strike="noStrike" kern="1200" cap="none" spc="0" normalizeH="0" baseline="0" noProof="0" dirty="0">
                <a:ln>
                  <a:noFill/>
                </a:ln>
                <a:solidFill>
                  <a:srgbClr val="595958"/>
                </a:solidFill>
                <a:effectLst/>
                <a:uLnTx/>
                <a:uFillTx/>
                <a:latin typeface="Calibri"/>
                <a:ea typeface="+mn-ea"/>
                <a:cs typeface="Calibri"/>
              </a:rPr>
              <a:t>S</a:t>
            </a:r>
            <a:r>
              <a:rPr kumimoji="0" sz="1800" b="1" i="0" u="none" strike="noStrike" kern="1200" cap="none" spc="-5" normalizeH="0" baseline="0" noProof="0" dirty="0">
                <a:ln>
                  <a:noFill/>
                </a:ln>
                <a:solidFill>
                  <a:srgbClr val="595958"/>
                </a:solidFill>
                <a:effectLst/>
                <a:uLnTx/>
                <a:uFillTx/>
                <a:latin typeface="Calibri"/>
                <a:ea typeface="+mn-ea"/>
                <a:cs typeface="Calibri"/>
              </a:rPr>
              <a:t>.</a:t>
            </a:r>
            <a:r>
              <a:rPr kumimoji="0" sz="1800" b="1" i="0" u="none" strike="noStrike" kern="1200" cap="none" spc="0" normalizeH="0" baseline="0" noProof="0" dirty="0">
                <a:ln>
                  <a:noFill/>
                </a:ln>
                <a:solidFill>
                  <a:srgbClr val="595958"/>
                </a:solidFill>
                <a:effectLst/>
                <a:uLnTx/>
                <a:uFillTx/>
                <a:latin typeface="Calibri"/>
                <a:ea typeface="+mn-ea"/>
                <a:cs typeface="Calibri"/>
              </a:rPr>
              <a:t>A.</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66" name="object 66"/>
          <p:cNvSpPr txBox="1"/>
          <p:nvPr/>
        </p:nvSpPr>
        <p:spPr>
          <a:xfrm>
            <a:off x="7385408" y="1811993"/>
            <a:ext cx="2531110"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800" b="1" i="0" u="none" strike="noStrike" kern="1200" cap="none" spc="-20" normalizeH="0" baseline="0" noProof="0" dirty="0">
                <a:ln>
                  <a:noFill/>
                </a:ln>
                <a:solidFill>
                  <a:srgbClr val="595958"/>
                </a:solidFill>
                <a:effectLst/>
                <a:uLnTx/>
                <a:uFillTx/>
                <a:latin typeface="Calibri"/>
                <a:ea typeface="+mn-ea"/>
                <a:cs typeface="Calibri"/>
              </a:rPr>
              <a:t>Palm </a:t>
            </a:r>
            <a:r>
              <a:rPr kumimoji="0" sz="2800" b="1" i="0" u="none" strike="noStrike" kern="1200" cap="none" spc="-5" normalizeH="0" baseline="0" noProof="0" dirty="0">
                <a:ln>
                  <a:noFill/>
                </a:ln>
                <a:solidFill>
                  <a:srgbClr val="595958"/>
                </a:solidFill>
                <a:effectLst/>
                <a:uLnTx/>
                <a:uFillTx/>
                <a:latin typeface="Calibri"/>
                <a:ea typeface="+mn-ea"/>
                <a:cs typeface="Calibri"/>
              </a:rPr>
              <a:t>Beach=</a:t>
            </a:r>
            <a:r>
              <a:rPr kumimoji="0" sz="2800" b="1" i="0" u="none" strike="noStrike" kern="1200" cap="none" spc="-30" normalizeH="0" baseline="0" noProof="0" dirty="0">
                <a:ln>
                  <a:noFill/>
                </a:ln>
                <a:solidFill>
                  <a:srgbClr val="595958"/>
                </a:solidFill>
                <a:effectLst/>
                <a:uLnTx/>
                <a:uFillTx/>
                <a:latin typeface="Calibri"/>
                <a:ea typeface="+mn-ea"/>
                <a:cs typeface="Calibri"/>
              </a:rPr>
              <a:t> </a:t>
            </a:r>
            <a:r>
              <a:rPr kumimoji="0" sz="2800" b="0" i="1" u="none" strike="noStrike" kern="1200" cap="none" spc="-10" normalizeH="0" baseline="0" noProof="0" dirty="0">
                <a:ln>
                  <a:noFill/>
                </a:ln>
                <a:solidFill>
                  <a:srgbClr val="595958"/>
                </a:solidFill>
                <a:effectLst/>
                <a:uLnTx/>
                <a:uFillTx/>
                <a:latin typeface="Calibri"/>
                <a:ea typeface="+mn-ea"/>
                <a:cs typeface="Calibri"/>
              </a:rPr>
              <a:t>322</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2595802945"/>
      </p:ext>
    </p:extLst>
  </p:cSld>
  <p:clrMapOvr>
    <a:masterClrMapping/>
  </p:clrMapOvr>
  <p:timing>
    <p:tnLst>
      <p:par>
        <p:cTn id="1" dur="indefinite" restart="never" nodeType="tmRoot"/>
      </p:par>
    </p:tn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226683" y="412439"/>
            <a:ext cx="11693525" cy="603885"/>
          </a:xfrm>
          <a:prstGeom prst="rect">
            <a:avLst/>
          </a:prstGeom>
        </p:spPr>
        <p:txBody>
          <a:bodyPr vert="horz" wrap="square" lIns="0" tIns="12065" rIns="0" bIns="0" rtlCol="0">
            <a:spAutoFit/>
          </a:bodyPr>
          <a:lstStyle/>
          <a:p>
            <a:pPr marL="12700">
              <a:lnSpc>
                <a:spcPct val="100000"/>
              </a:lnSpc>
              <a:spcBef>
                <a:spcPts val="95"/>
              </a:spcBef>
            </a:pPr>
            <a:r>
              <a:rPr spc="-20" dirty="0">
                <a:solidFill>
                  <a:srgbClr val="000000"/>
                </a:solidFill>
              </a:rPr>
              <a:t>PWH</a:t>
            </a:r>
            <a:r>
              <a:rPr spc="-105" dirty="0">
                <a:solidFill>
                  <a:srgbClr val="000000"/>
                </a:solidFill>
              </a:rPr>
              <a:t> </a:t>
            </a:r>
            <a:r>
              <a:rPr spc="-5" dirty="0"/>
              <a:t>in</a:t>
            </a:r>
            <a:r>
              <a:rPr spc="-65" dirty="0"/>
              <a:t> </a:t>
            </a:r>
            <a:r>
              <a:rPr sz="3800" i="1" spc="-90" dirty="0">
                <a:latin typeface="Calibri Light"/>
                <a:cs typeface="Calibri Light"/>
              </a:rPr>
              <a:t>Care</a:t>
            </a:r>
            <a:r>
              <a:rPr sz="3800" i="1" spc="-225" dirty="0">
                <a:latin typeface="Calibri Light"/>
                <a:cs typeface="Calibri Light"/>
              </a:rPr>
              <a:t> </a:t>
            </a:r>
            <a:r>
              <a:rPr sz="3800" i="1" spc="-125" dirty="0">
                <a:latin typeface="Calibri Light"/>
                <a:cs typeface="Calibri Light"/>
              </a:rPr>
              <a:t>Continuum: </a:t>
            </a:r>
            <a:r>
              <a:rPr spc="-20" dirty="0"/>
              <a:t>by</a:t>
            </a:r>
            <a:r>
              <a:rPr spc="-70" dirty="0"/>
              <a:t> </a:t>
            </a:r>
            <a:r>
              <a:rPr sz="3800" i="1" spc="-114" dirty="0">
                <a:solidFill>
                  <a:srgbClr val="000000"/>
                </a:solidFill>
                <a:latin typeface="Calibri Light"/>
                <a:cs typeface="Calibri Light"/>
              </a:rPr>
              <a:t>Country</a:t>
            </a:r>
            <a:r>
              <a:rPr sz="3800" i="1" spc="-150" dirty="0">
                <a:solidFill>
                  <a:srgbClr val="000000"/>
                </a:solidFill>
                <a:latin typeface="Calibri Light"/>
                <a:cs typeface="Calibri Light"/>
              </a:rPr>
              <a:t> </a:t>
            </a:r>
            <a:r>
              <a:rPr sz="3800" i="1" spc="-95" dirty="0">
                <a:solidFill>
                  <a:srgbClr val="000000"/>
                </a:solidFill>
                <a:latin typeface="Calibri Light"/>
                <a:cs typeface="Calibri Light"/>
              </a:rPr>
              <a:t>of Origin</a:t>
            </a:r>
            <a:r>
              <a:rPr sz="3800" i="1" spc="-180" dirty="0">
                <a:solidFill>
                  <a:srgbClr val="000000"/>
                </a:solidFill>
                <a:latin typeface="Calibri Light"/>
                <a:cs typeface="Calibri Light"/>
              </a:rPr>
              <a:t> </a:t>
            </a:r>
            <a:r>
              <a:rPr dirty="0"/>
              <a:t>–</a:t>
            </a:r>
            <a:r>
              <a:rPr spc="-60" dirty="0"/>
              <a:t> </a:t>
            </a:r>
            <a:r>
              <a:rPr spc="-20" dirty="0"/>
              <a:t>2021</a:t>
            </a:r>
            <a:r>
              <a:rPr spc="-90" dirty="0"/>
              <a:t> </a:t>
            </a:r>
            <a:r>
              <a:rPr spc="-35" dirty="0"/>
              <a:t>Palm</a:t>
            </a:r>
            <a:r>
              <a:rPr spc="-114" dirty="0"/>
              <a:t> </a:t>
            </a:r>
            <a:r>
              <a:rPr spc="-20" dirty="0"/>
              <a:t>Beach</a:t>
            </a:r>
            <a:endParaRPr sz="3800">
              <a:latin typeface="Calibri Light"/>
              <a:cs typeface="Calibri Light"/>
            </a:endParaRPr>
          </a:p>
        </p:txBody>
      </p:sp>
      <p:sp>
        <p:nvSpPr>
          <p:cNvPr id="3" name="object 3"/>
          <p:cNvSpPr/>
          <p:nvPr/>
        </p:nvSpPr>
        <p:spPr>
          <a:xfrm>
            <a:off x="11786616" y="4863084"/>
            <a:ext cx="173990" cy="0"/>
          </a:xfrm>
          <a:custGeom>
            <a:avLst/>
            <a:gdLst/>
            <a:ahLst/>
            <a:cxnLst/>
            <a:rect l="l" t="t" r="r" b="b"/>
            <a:pathLst>
              <a:path w="173990">
                <a:moveTo>
                  <a:pt x="0" y="0"/>
                </a:moveTo>
                <a:lnTo>
                  <a:pt x="17373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11585447" y="4863084"/>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11384280" y="4863084"/>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11183111" y="4863084"/>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10677131" y="4863084"/>
            <a:ext cx="347980" cy="0"/>
          </a:xfrm>
          <a:custGeom>
            <a:avLst/>
            <a:gdLst/>
            <a:ahLst/>
            <a:cxnLst/>
            <a:rect l="l" t="t" r="r" b="b"/>
            <a:pathLst>
              <a:path w="347979">
                <a:moveTo>
                  <a:pt x="0" y="0"/>
                </a:moveTo>
                <a:lnTo>
                  <a:pt x="3474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10475963" y="4863084"/>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10273283" y="4863084"/>
            <a:ext cx="44450" cy="0"/>
          </a:xfrm>
          <a:custGeom>
            <a:avLst/>
            <a:gdLst/>
            <a:ahLst/>
            <a:cxnLst/>
            <a:rect l="l" t="t" r="r" b="b"/>
            <a:pathLst>
              <a:path w="44450">
                <a:moveTo>
                  <a:pt x="0" y="0"/>
                </a:moveTo>
                <a:lnTo>
                  <a:pt x="4419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10072116" y="4863084"/>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9566135" y="4863084"/>
            <a:ext cx="347980" cy="0"/>
          </a:xfrm>
          <a:custGeom>
            <a:avLst/>
            <a:gdLst/>
            <a:ahLst/>
            <a:cxnLst/>
            <a:rect l="l" t="t" r="r" b="b"/>
            <a:pathLst>
              <a:path w="347979">
                <a:moveTo>
                  <a:pt x="0" y="0"/>
                </a:moveTo>
                <a:lnTo>
                  <a:pt x="3474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9364967" y="4863084"/>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9163799" y="4863084"/>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8962631" y="4863084"/>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8456676" y="4863084"/>
            <a:ext cx="347980" cy="0"/>
          </a:xfrm>
          <a:custGeom>
            <a:avLst/>
            <a:gdLst/>
            <a:ahLst/>
            <a:cxnLst/>
            <a:rect l="l" t="t" r="r" b="b"/>
            <a:pathLst>
              <a:path w="347979">
                <a:moveTo>
                  <a:pt x="0" y="0"/>
                </a:moveTo>
                <a:lnTo>
                  <a:pt x="3474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8255507" y="4863084"/>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8054340" y="4863084"/>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7853171" y="4863084"/>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7347204" y="4863084"/>
            <a:ext cx="347980" cy="0"/>
          </a:xfrm>
          <a:custGeom>
            <a:avLst/>
            <a:gdLst/>
            <a:ahLst/>
            <a:cxnLst/>
            <a:rect l="l" t="t" r="r" b="b"/>
            <a:pathLst>
              <a:path w="347979">
                <a:moveTo>
                  <a:pt x="0" y="0"/>
                </a:moveTo>
                <a:lnTo>
                  <a:pt x="3474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7146035" y="4863084"/>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6943343" y="4863084"/>
            <a:ext cx="44450" cy="0"/>
          </a:xfrm>
          <a:custGeom>
            <a:avLst/>
            <a:gdLst/>
            <a:ahLst/>
            <a:cxnLst/>
            <a:rect l="l" t="t" r="r" b="b"/>
            <a:pathLst>
              <a:path w="44450">
                <a:moveTo>
                  <a:pt x="0" y="0"/>
                </a:moveTo>
                <a:lnTo>
                  <a:pt x="441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6742176" y="4863084"/>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6236208" y="4863084"/>
            <a:ext cx="347980" cy="0"/>
          </a:xfrm>
          <a:custGeom>
            <a:avLst/>
            <a:gdLst/>
            <a:ahLst/>
            <a:cxnLst/>
            <a:rect l="l" t="t" r="r" b="b"/>
            <a:pathLst>
              <a:path w="347979">
                <a:moveTo>
                  <a:pt x="0" y="0"/>
                </a:moveTo>
                <a:lnTo>
                  <a:pt x="3474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6035040" y="4863084"/>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5833871" y="4863084"/>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5632703" y="4863084"/>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5126723" y="4863084"/>
            <a:ext cx="347980" cy="0"/>
          </a:xfrm>
          <a:custGeom>
            <a:avLst/>
            <a:gdLst/>
            <a:ahLst/>
            <a:cxnLst/>
            <a:rect l="l" t="t" r="r" b="b"/>
            <a:pathLst>
              <a:path w="347979">
                <a:moveTo>
                  <a:pt x="0" y="0"/>
                </a:moveTo>
                <a:lnTo>
                  <a:pt x="3474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4925555" y="4863084"/>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4724387" y="4863084"/>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4523219" y="4863084"/>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4017264" y="4863084"/>
            <a:ext cx="347980" cy="0"/>
          </a:xfrm>
          <a:custGeom>
            <a:avLst/>
            <a:gdLst/>
            <a:ahLst/>
            <a:cxnLst/>
            <a:rect l="l" t="t" r="r" b="b"/>
            <a:pathLst>
              <a:path w="347979">
                <a:moveTo>
                  <a:pt x="0" y="0"/>
                </a:moveTo>
                <a:lnTo>
                  <a:pt x="3474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3816096" y="4863084"/>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3614928" y="4863084"/>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3412223" y="4863084"/>
            <a:ext cx="44450" cy="0"/>
          </a:xfrm>
          <a:custGeom>
            <a:avLst/>
            <a:gdLst/>
            <a:ahLst/>
            <a:cxnLst/>
            <a:rect l="l" t="t" r="r" b="b"/>
            <a:pathLst>
              <a:path w="44450">
                <a:moveTo>
                  <a:pt x="0" y="0"/>
                </a:moveTo>
                <a:lnTo>
                  <a:pt x="442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2907792" y="4863084"/>
            <a:ext cx="346075" cy="0"/>
          </a:xfrm>
          <a:custGeom>
            <a:avLst/>
            <a:gdLst/>
            <a:ahLst/>
            <a:cxnLst/>
            <a:rect l="l" t="t" r="r" b="b"/>
            <a:pathLst>
              <a:path w="346075">
                <a:moveTo>
                  <a:pt x="0" y="0"/>
                </a:moveTo>
                <a:lnTo>
                  <a:pt x="34594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2705100" y="4863084"/>
            <a:ext cx="44450" cy="0"/>
          </a:xfrm>
          <a:custGeom>
            <a:avLst/>
            <a:gdLst/>
            <a:ahLst/>
            <a:cxnLst/>
            <a:rect l="l" t="t" r="r" b="b"/>
            <a:pathLst>
              <a:path w="44450">
                <a:moveTo>
                  <a:pt x="0" y="0"/>
                </a:moveTo>
                <a:lnTo>
                  <a:pt x="4419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p:nvPr/>
        </p:nvSpPr>
        <p:spPr>
          <a:xfrm>
            <a:off x="2503932" y="4863084"/>
            <a:ext cx="43180" cy="0"/>
          </a:xfrm>
          <a:custGeom>
            <a:avLst/>
            <a:gdLst/>
            <a:ahLst/>
            <a:cxnLst/>
            <a:rect l="l" t="t" r="r" b="b"/>
            <a:pathLst>
              <a:path w="43180">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8" name="object 38"/>
          <p:cNvSpPr/>
          <p:nvPr/>
        </p:nvSpPr>
        <p:spPr>
          <a:xfrm>
            <a:off x="2302764" y="4863084"/>
            <a:ext cx="43180" cy="0"/>
          </a:xfrm>
          <a:custGeom>
            <a:avLst/>
            <a:gdLst/>
            <a:ahLst/>
            <a:cxnLst/>
            <a:rect l="l" t="t" r="r" b="b"/>
            <a:pathLst>
              <a:path w="43180">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9" name="object 39"/>
          <p:cNvSpPr/>
          <p:nvPr/>
        </p:nvSpPr>
        <p:spPr>
          <a:xfrm>
            <a:off x="1796795" y="4863084"/>
            <a:ext cx="347980" cy="0"/>
          </a:xfrm>
          <a:custGeom>
            <a:avLst/>
            <a:gdLst/>
            <a:ahLst/>
            <a:cxnLst/>
            <a:rect l="l" t="t" r="r" b="b"/>
            <a:pathLst>
              <a:path w="347980">
                <a:moveTo>
                  <a:pt x="0" y="0"/>
                </a:moveTo>
                <a:lnTo>
                  <a:pt x="3474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0" name="object 40"/>
          <p:cNvSpPr/>
          <p:nvPr/>
        </p:nvSpPr>
        <p:spPr>
          <a:xfrm>
            <a:off x="1595627" y="4863084"/>
            <a:ext cx="43180" cy="0"/>
          </a:xfrm>
          <a:custGeom>
            <a:avLst/>
            <a:gdLst/>
            <a:ahLst/>
            <a:cxnLst/>
            <a:rect l="l" t="t" r="r" b="b"/>
            <a:pathLst>
              <a:path w="43180">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1" name="object 41"/>
          <p:cNvSpPr/>
          <p:nvPr/>
        </p:nvSpPr>
        <p:spPr>
          <a:xfrm>
            <a:off x="1394460" y="4863084"/>
            <a:ext cx="43180" cy="0"/>
          </a:xfrm>
          <a:custGeom>
            <a:avLst/>
            <a:gdLst/>
            <a:ahLst/>
            <a:cxnLst/>
            <a:rect l="l" t="t" r="r" b="b"/>
            <a:pathLst>
              <a:path w="43180">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2" name="object 42"/>
          <p:cNvSpPr/>
          <p:nvPr/>
        </p:nvSpPr>
        <p:spPr>
          <a:xfrm>
            <a:off x="1193291" y="4863084"/>
            <a:ext cx="43180" cy="0"/>
          </a:xfrm>
          <a:custGeom>
            <a:avLst/>
            <a:gdLst/>
            <a:ahLst/>
            <a:cxnLst/>
            <a:rect l="l" t="t" r="r" b="b"/>
            <a:pathLst>
              <a:path w="43180">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3" name="object 43"/>
          <p:cNvSpPr/>
          <p:nvPr/>
        </p:nvSpPr>
        <p:spPr>
          <a:xfrm>
            <a:off x="861060" y="4863084"/>
            <a:ext cx="173990" cy="0"/>
          </a:xfrm>
          <a:custGeom>
            <a:avLst/>
            <a:gdLst/>
            <a:ahLst/>
            <a:cxnLst/>
            <a:rect l="l" t="t" r="r" b="b"/>
            <a:pathLst>
              <a:path w="173990">
                <a:moveTo>
                  <a:pt x="0" y="0"/>
                </a:moveTo>
                <a:lnTo>
                  <a:pt x="17373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4" name="object 44"/>
          <p:cNvSpPr/>
          <p:nvPr/>
        </p:nvSpPr>
        <p:spPr>
          <a:xfrm>
            <a:off x="11786616" y="4491228"/>
            <a:ext cx="173990" cy="0"/>
          </a:xfrm>
          <a:custGeom>
            <a:avLst/>
            <a:gdLst/>
            <a:ahLst/>
            <a:cxnLst/>
            <a:rect l="l" t="t" r="r" b="b"/>
            <a:pathLst>
              <a:path w="173990">
                <a:moveTo>
                  <a:pt x="0" y="0"/>
                </a:moveTo>
                <a:lnTo>
                  <a:pt x="17373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5" name="object 45"/>
          <p:cNvSpPr/>
          <p:nvPr/>
        </p:nvSpPr>
        <p:spPr>
          <a:xfrm>
            <a:off x="11585447" y="4491228"/>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6" name="object 46"/>
          <p:cNvSpPr/>
          <p:nvPr/>
        </p:nvSpPr>
        <p:spPr>
          <a:xfrm>
            <a:off x="11384280" y="4491228"/>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7" name="object 47"/>
          <p:cNvSpPr/>
          <p:nvPr/>
        </p:nvSpPr>
        <p:spPr>
          <a:xfrm>
            <a:off x="11183111" y="4491228"/>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8" name="object 48"/>
          <p:cNvSpPr/>
          <p:nvPr/>
        </p:nvSpPr>
        <p:spPr>
          <a:xfrm>
            <a:off x="10677131" y="4491228"/>
            <a:ext cx="347980" cy="0"/>
          </a:xfrm>
          <a:custGeom>
            <a:avLst/>
            <a:gdLst/>
            <a:ahLst/>
            <a:cxnLst/>
            <a:rect l="l" t="t" r="r" b="b"/>
            <a:pathLst>
              <a:path w="347979">
                <a:moveTo>
                  <a:pt x="0" y="0"/>
                </a:moveTo>
                <a:lnTo>
                  <a:pt x="3474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9" name="object 49"/>
          <p:cNvSpPr/>
          <p:nvPr/>
        </p:nvSpPr>
        <p:spPr>
          <a:xfrm>
            <a:off x="10475963" y="4491228"/>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0" name="object 50"/>
          <p:cNvSpPr/>
          <p:nvPr/>
        </p:nvSpPr>
        <p:spPr>
          <a:xfrm>
            <a:off x="10273283" y="4491228"/>
            <a:ext cx="44450" cy="0"/>
          </a:xfrm>
          <a:custGeom>
            <a:avLst/>
            <a:gdLst/>
            <a:ahLst/>
            <a:cxnLst/>
            <a:rect l="l" t="t" r="r" b="b"/>
            <a:pathLst>
              <a:path w="44450">
                <a:moveTo>
                  <a:pt x="0" y="0"/>
                </a:moveTo>
                <a:lnTo>
                  <a:pt x="4419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1" name="object 51"/>
          <p:cNvSpPr/>
          <p:nvPr/>
        </p:nvSpPr>
        <p:spPr>
          <a:xfrm>
            <a:off x="10072116" y="4491228"/>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2" name="object 52"/>
          <p:cNvSpPr/>
          <p:nvPr/>
        </p:nvSpPr>
        <p:spPr>
          <a:xfrm>
            <a:off x="9364967" y="4491228"/>
            <a:ext cx="549275" cy="0"/>
          </a:xfrm>
          <a:custGeom>
            <a:avLst/>
            <a:gdLst/>
            <a:ahLst/>
            <a:cxnLst/>
            <a:rect l="l" t="t" r="r" b="b"/>
            <a:pathLst>
              <a:path w="549275">
                <a:moveTo>
                  <a:pt x="0" y="0"/>
                </a:moveTo>
                <a:lnTo>
                  <a:pt x="54865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3" name="object 53"/>
          <p:cNvSpPr/>
          <p:nvPr/>
        </p:nvSpPr>
        <p:spPr>
          <a:xfrm>
            <a:off x="9163799" y="4491228"/>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4" name="object 54"/>
          <p:cNvSpPr/>
          <p:nvPr/>
        </p:nvSpPr>
        <p:spPr>
          <a:xfrm>
            <a:off x="8962631" y="4491228"/>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5" name="object 55"/>
          <p:cNvSpPr/>
          <p:nvPr/>
        </p:nvSpPr>
        <p:spPr>
          <a:xfrm>
            <a:off x="8456676" y="4491228"/>
            <a:ext cx="347980" cy="0"/>
          </a:xfrm>
          <a:custGeom>
            <a:avLst/>
            <a:gdLst/>
            <a:ahLst/>
            <a:cxnLst/>
            <a:rect l="l" t="t" r="r" b="b"/>
            <a:pathLst>
              <a:path w="347979">
                <a:moveTo>
                  <a:pt x="0" y="0"/>
                </a:moveTo>
                <a:lnTo>
                  <a:pt x="3474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6" name="object 56"/>
          <p:cNvSpPr/>
          <p:nvPr/>
        </p:nvSpPr>
        <p:spPr>
          <a:xfrm>
            <a:off x="8255507" y="4491228"/>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7" name="object 57"/>
          <p:cNvSpPr/>
          <p:nvPr/>
        </p:nvSpPr>
        <p:spPr>
          <a:xfrm>
            <a:off x="8054340" y="4491228"/>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8" name="object 58"/>
          <p:cNvSpPr/>
          <p:nvPr/>
        </p:nvSpPr>
        <p:spPr>
          <a:xfrm>
            <a:off x="7853171" y="4491228"/>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9" name="object 59"/>
          <p:cNvSpPr/>
          <p:nvPr/>
        </p:nvSpPr>
        <p:spPr>
          <a:xfrm>
            <a:off x="7347204" y="4491228"/>
            <a:ext cx="347980" cy="0"/>
          </a:xfrm>
          <a:custGeom>
            <a:avLst/>
            <a:gdLst/>
            <a:ahLst/>
            <a:cxnLst/>
            <a:rect l="l" t="t" r="r" b="b"/>
            <a:pathLst>
              <a:path w="347979">
                <a:moveTo>
                  <a:pt x="0" y="0"/>
                </a:moveTo>
                <a:lnTo>
                  <a:pt x="3474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0" name="object 60"/>
          <p:cNvSpPr/>
          <p:nvPr/>
        </p:nvSpPr>
        <p:spPr>
          <a:xfrm>
            <a:off x="7146035" y="4491228"/>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1" name="object 61"/>
          <p:cNvSpPr/>
          <p:nvPr/>
        </p:nvSpPr>
        <p:spPr>
          <a:xfrm>
            <a:off x="6943343" y="4491228"/>
            <a:ext cx="44450" cy="0"/>
          </a:xfrm>
          <a:custGeom>
            <a:avLst/>
            <a:gdLst/>
            <a:ahLst/>
            <a:cxnLst/>
            <a:rect l="l" t="t" r="r" b="b"/>
            <a:pathLst>
              <a:path w="44450">
                <a:moveTo>
                  <a:pt x="0" y="0"/>
                </a:moveTo>
                <a:lnTo>
                  <a:pt x="441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2" name="object 62"/>
          <p:cNvSpPr/>
          <p:nvPr/>
        </p:nvSpPr>
        <p:spPr>
          <a:xfrm>
            <a:off x="6742176" y="4491228"/>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3" name="object 63"/>
          <p:cNvSpPr/>
          <p:nvPr/>
        </p:nvSpPr>
        <p:spPr>
          <a:xfrm>
            <a:off x="6236208" y="4491228"/>
            <a:ext cx="347980" cy="0"/>
          </a:xfrm>
          <a:custGeom>
            <a:avLst/>
            <a:gdLst/>
            <a:ahLst/>
            <a:cxnLst/>
            <a:rect l="l" t="t" r="r" b="b"/>
            <a:pathLst>
              <a:path w="347979">
                <a:moveTo>
                  <a:pt x="0" y="0"/>
                </a:moveTo>
                <a:lnTo>
                  <a:pt x="3474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4" name="object 64"/>
          <p:cNvSpPr/>
          <p:nvPr/>
        </p:nvSpPr>
        <p:spPr>
          <a:xfrm>
            <a:off x="6035040" y="4491228"/>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5" name="object 65"/>
          <p:cNvSpPr/>
          <p:nvPr/>
        </p:nvSpPr>
        <p:spPr>
          <a:xfrm>
            <a:off x="5833871" y="4491228"/>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6" name="object 66"/>
          <p:cNvSpPr/>
          <p:nvPr/>
        </p:nvSpPr>
        <p:spPr>
          <a:xfrm>
            <a:off x="5632703" y="4491228"/>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7" name="object 67"/>
          <p:cNvSpPr/>
          <p:nvPr/>
        </p:nvSpPr>
        <p:spPr>
          <a:xfrm>
            <a:off x="4925555" y="4491228"/>
            <a:ext cx="549275" cy="0"/>
          </a:xfrm>
          <a:custGeom>
            <a:avLst/>
            <a:gdLst/>
            <a:ahLst/>
            <a:cxnLst/>
            <a:rect l="l" t="t" r="r" b="b"/>
            <a:pathLst>
              <a:path w="549275">
                <a:moveTo>
                  <a:pt x="0" y="0"/>
                </a:moveTo>
                <a:lnTo>
                  <a:pt x="54865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8" name="object 68"/>
          <p:cNvSpPr/>
          <p:nvPr/>
        </p:nvSpPr>
        <p:spPr>
          <a:xfrm>
            <a:off x="4724387" y="4491228"/>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9" name="object 69"/>
          <p:cNvSpPr/>
          <p:nvPr/>
        </p:nvSpPr>
        <p:spPr>
          <a:xfrm>
            <a:off x="4523219" y="4491228"/>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0" name="object 70"/>
          <p:cNvSpPr/>
          <p:nvPr/>
        </p:nvSpPr>
        <p:spPr>
          <a:xfrm>
            <a:off x="3816096" y="4491228"/>
            <a:ext cx="548640" cy="0"/>
          </a:xfrm>
          <a:custGeom>
            <a:avLst/>
            <a:gdLst/>
            <a:ahLst/>
            <a:cxnLst/>
            <a:rect l="l" t="t" r="r" b="b"/>
            <a:pathLst>
              <a:path w="548639">
                <a:moveTo>
                  <a:pt x="0" y="0"/>
                </a:moveTo>
                <a:lnTo>
                  <a:pt x="5486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1" name="object 71"/>
          <p:cNvSpPr/>
          <p:nvPr/>
        </p:nvSpPr>
        <p:spPr>
          <a:xfrm>
            <a:off x="3614928" y="4491228"/>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2" name="object 72"/>
          <p:cNvSpPr/>
          <p:nvPr/>
        </p:nvSpPr>
        <p:spPr>
          <a:xfrm>
            <a:off x="3412223" y="4491228"/>
            <a:ext cx="44450" cy="0"/>
          </a:xfrm>
          <a:custGeom>
            <a:avLst/>
            <a:gdLst/>
            <a:ahLst/>
            <a:cxnLst/>
            <a:rect l="l" t="t" r="r" b="b"/>
            <a:pathLst>
              <a:path w="44450">
                <a:moveTo>
                  <a:pt x="0" y="0"/>
                </a:moveTo>
                <a:lnTo>
                  <a:pt x="442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3" name="object 73"/>
          <p:cNvSpPr/>
          <p:nvPr/>
        </p:nvSpPr>
        <p:spPr>
          <a:xfrm>
            <a:off x="2907792" y="4491228"/>
            <a:ext cx="346075" cy="0"/>
          </a:xfrm>
          <a:custGeom>
            <a:avLst/>
            <a:gdLst/>
            <a:ahLst/>
            <a:cxnLst/>
            <a:rect l="l" t="t" r="r" b="b"/>
            <a:pathLst>
              <a:path w="346075">
                <a:moveTo>
                  <a:pt x="0" y="0"/>
                </a:moveTo>
                <a:lnTo>
                  <a:pt x="34594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4" name="object 74"/>
          <p:cNvSpPr/>
          <p:nvPr/>
        </p:nvSpPr>
        <p:spPr>
          <a:xfrm>
            <a:off x="2705100" y="4491228"/>
            <a:ext cx="44450" cy="0"/>
          </a:xfrm>
          <a:custGeom>
            <a:avLst/>
            <a:gdLst/>
            <a:ahLst/>
            <a:cxnLst/>
            <a:rect l="l" t="t" r="r" b="b"/>
            <a:pathLst>
              <a:path w="44450">
                <a:moveTo>
                  <a:pt x="0" y="0"/>
                </a:moveTo>
                <a:lnTo>
                  <a:pt x="4419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5" name="object 75"/>
          <p:cNvSpPr/>
          <p:nvPr/>
        </p:nvSpPr>
        <p:spPr>
          <a:xfrm>
            <a:off x="2503932" y="4491228"/>
            <a:ext cx="43180" cy="0"/>
          </a:xfrm>
          <a:custGeom>
            <a:avLst/>
            <a:gdLst/>
            <a:ahLst/>
            <a:cxnLst/>
            <a:rect l="l" t="t" r="r" b="b"/>
            <a:pathLst>
              <a:path w="43180">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6" name="object 76"/>
          <p:cNvSpPr/>
          <p:nvPr/>
        </p:nvSpPr>
        <p:spPr>
          <a:xfrm>
            <a:off x="2302764" y="4491228"/>
            <a:ext cx="43180" cy="0"/>
          </a:xfrm>
          <a:custGeom>
            <a:avLst/>
            <a:gdLst/>
            <a:ahLst/>
            <a:cxnLst/>
            <a:rect l="l" t="t" r="r" b="b"/>
            <a:pathLst>
              <a:path w="43180">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7" name="object 77"/>
          <p:cNvSpPr/>
          <p:nvPr/>
        </p:nvSpPr>
        <p:spPr>
          <a:xfrm>
            <a:off x="1595627" y="4491228"/>
            <a:ext cx="548640" cy="0"/>
          </a:xfrm>
          <a:custGeom>
            <a:avLst/>
            <a:gdLst/>
            <a:ahLst/>
            <a:cxnLst/>
            <a:rect l="l" t="t" r="r" b="b"/>
            <a:pathLst>
              <a:path w="548639">
                <a:moveTo>
                  <a:pt x="0" y="0"/>
                </a:moveTo>
                <a:lnTo>
                  <a:pt x="5486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8" name="object 78"/>
          <p:cNvSpPr/>
          <p:nvPr/>
        </p:nvSpPr>
        <p:spPr>
          <a:xfrm>
            <a:off x="1394460" y="4491228"/>
            <a:ext cx="43180" cy="0"/>
          </a:xfrm>
          <a:custGeom>
            <a:avLst/>
            <a:gdLst/>
            <a:ahLst/>
            <a:cxnLst/>
            <a:rect l="l" t="t" r="r" b="b"/>
            <a:pathLst>
              <a:path w="43180">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9" name="object 79"/>
          <p:cNvSpPr/>
          <p:nvPr/>
        </p:nvSpPr>
        <p:spPr>
          <a:xfrm>
            <a:off x="1193291" y="4491228"/>
            <a:ext cx="43180" cy="0"/>
          </a:xfrm>
          <a:custGeom>
            <a:avLst/>
            <a:gdLst/>
            <a:ahLst/>
            <a:cxnLst/>
            <a:rect l="l" t="t" r="r" b="b"/>
            <a:pathLst>
              <a:path w="43180">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0" name="object 80"/>
          <p:cNvSpPr/>
          <p:nvPr/>
        </p:nvSpPr>
        <p:spPr>
          <a:xfrm>
            <a:off x="861060" y="4491228"/>
            <a:ext cx="173990" cy="0"/>
          </a:xfrm>
          <a:custGeom>
            <a:avLst/>
            <a:gdLst/>
            <a:ahLst/>
            <a:cxnLst/>
            <a:rect l="l" t="t" r="r" b="b"/>
            <a:pathLst>
              <a:path w="173990">
                <a:moveTo>
                  <a:pt x="0" y="0"/>
                </a:moveTo>
                <a:lnTo>
                  <a:pt x="17373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1" name="object 81"/>
          <p:cNvSpPr/>
          <p:nvPr/>
        </p:nvSpPr>
        <p:spPr>
          <a:xfrm>
            <a:off x="11786616" y="4119371"/>
            <a:ext cx="173990" cy="0"/>
          </a:xfrm>
          <a:custGeom>
            <a:avLst/>
            <a:gdLst/>
            <a:ahLst/>
            <a:cxnLst/>
            <a:rect l="l" t="t" r="r" b="b"/>
            <a:pathLst>
              <a:path w="173990">
                <a:moveTo>
                  <a:pt x="0" y="0"/>
                </a:moveTo>
                <a:lnTo>
                  <a:pt x="17373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2" name="object 82"/>
          <p:cNvSpPr/>
          <p:nvPr/>
        </p:nvSpPr>
        <p:spPr>
          <a:xfrm>
            <a:off x="11585447" y="4119371"/>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3" name="object 83"/>
          <p:cNvSpPr/>
          <p:nvPr/>
        </p:nvSpPr>
        <p:spPr>
          <a:xfrm>
            <a:off x="11384280" y="4119371"/>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4" name="object 84"/>
          <p:cNvSpPr/>
          <p:nvPr/>
        </p:nvSpPr>
        <p:spPr>
          <a:xfrm>
            <a:off x="11183111" y="4119371"/>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5" name="object 85"/>
          <p:cNvSpPr/>
          <p:nvPr/>
        </p:nvSpPr>
        <p:spPr>
          <a:xfrm>
            <a:off x="10677131" y="4119371"/>
            <a:ext cx="347980" cy="0"/>
          </a:xfrm>
          <a:custGeom>
            <a:avLst/>
            <a:gdLst/>
            <a:ahLst/>
            <a:cxnLst/>
            <a:rect l="l" t="t" r="r" b="b"/>
            <a:pathLst>
              <a:path w="347979">
                <a:moveTo>
                  <a:pt x="0" y="0"/>
                </a:moveTo>
                <a:lnTo>
                  <a:pt x="3474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6" name="object 86"/>
          <p:cNvSpPr/>
          <p:nvPr/>
        </p:nvSpPr>
        <p:spPr>
          <a:xfrm>
            <a:off x="10475963" y="4119371"/>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7" name="object 87"/>
          <p:cNvSpPr/>
          <p:nvPr/>
        </p:nvSpPr>
        <p:spPr>
          <a:xfrm>
            <a:off x="10273283" y="4119371"/>
            <a:ext cx="44450" cy="0"/>
          </a:xfrm>
          <a:custGeom>
            <a:avLst/>
            <a:gdLst/>
            <a:ahLst/>
            <a:cxnLst/>
            <a:rect l="l" t="t" r="r" b="b"/>
            <a:pathLst>
              <a:path w="44450">
                <a:moveTo>
                  <a:pt x="0" y="0"/>
                </a:moveTo>
                <a:lnTo>
                  <a:pt x="4419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8" name="object 88"/>
          <p:cNvSpPr/>
          <p:nvPr/>
        </p:nvSpPr>
        <p:spPr>
          <a:xfrm>
            <a:off x="10072116" y="4119371"/>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9" name="object 89"/>
          <p:cNvSpPr/>
          <p:nvPr/>
        </p:nvSpPr>
        <p:spPr>
          <a:xfrm>
            <a:off x="9364967" y="4119371"/>
            <a:ext cx="549275" cy="0"/>
          </a:xfrm>
          <a:custGeom>
            <a:avLst/>
            <a:gdLst/>
            <a:ahLst/>
            <a:cxnLst/>
            <a:rect l="l" t="t" r="r" b="b"/>
            <a:pathLst>
              <a:path w="549275">
                <a:moveTo>
                  <a:pt x="0" y="0"/>
                </a:moveTo>
                <a:lnTo>
                  <a:pt x="54865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0" name="object 90"/>
          <p:cNvSpPr/>
          <p:nvPr/>
        </p:nvSpPr>
        <p:spPr>
          <a:xfrm>
            <a:off x="9163799" y="4119371"/>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1" name="object 91"/>
          <p:cNvSpPr/>
          <p:nvPr/>
        </p:nvSpPr>
        <p:spPr>
          <a:xfrm>
            <a:off x="8962631" y="4119371"/>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2" name="object 92"/>
          <p:cNvSpPr/>
          <p:nvPr/>
        </p:nvSpPr>
        <p:spPr>
          <a:xfrm>
            <a:off x="8456676" y="4119371"/>
            <a:ext cx="347980" cy="0"/>
          </a:xfrm>
          <a:custGeom>
            <a:avLst/>
            <a:gdLst/>
            <a:ahLst/>
            <a:cxnLst/>
            <a:rect l="l" t="t" r="r" b="b"/>
            <a:pathLst>
              <a:path w="347979">
                <a:moveTo>
                  <a:pt x="0" y="0"/>
                </a:moveTo>
                <a:lnTo>
                  <a:pt x="3474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3" name="object 93"/>
          <p:cNvSpPr/>
          <p:nvPr/>
        </p:nvSpPr>
        <p:spPr>
          <a:xfrm>
            <a:off x="8255507" y="4119371"/>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4" name="object 94"/>
          <p:cNvSpPr/>
          <p:nvPr/>
        </p:nvSpPr>
        <p:spPr>
          <a:xfrm>
            <a:off x="8054340" y="4119371"/>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5" name="object 95"/>
          <p:cNvSpPr/>
          <p:nvPr/>
        </p:nvSpPr>
        <p:spPr>
          <a:xfrm>
            <a:off x="7853171" y="4119371"/>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6" name="object 96"/>
          <p:cNvSpPr/>
          <p:nvPr/>
        </p:nvSpPr>
        <p:spPr>
          <a:xfrm>
            <a:off x="7146035" y="4119371"/>
            <a:ext cx="548640" cy="0"/>
          </a:xfrm>
          <a:custGeom>
            <a:avLst/>
            <a:gdLst/>
            <a:ahLst/>
            <a:cxnLst/>
            <a:rect l="l" t="t" r="r" b="b"/>
            <a:pathLst>
              <a:path w="548640">
                <a:moveTo>
                  <a:pt x="0" y="0"/>
                </a:moveTo>
                <a:lnTo>
                  <a:pt x="5486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7" name="object 97"/>
          <p:cNvSpPr/>
          <p:nvPr/>
        </p:nvSpPr>
        <p:spPr>
          <a:xfrm>
            <a:off x="6943343" y="4119371"/>
            <a:ext cx="44450" cy="0"/>
          </a:xfrm>
          <a:custGeom>
            <a:avLst/>
            <a:gdLst/>
            <a:ahLst/>
            <a:cxnLst/>
            <a:rect l="l" t="t" r="r" b="b"/>
            <a:pathLst>
              <a:path w="44450">
                <a:moveTo>
                  <a:pt x="0" y="0"/>
                </a:moveTo>
                <a:lnTo>
                  <a:pt x="441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8" name="object 98"/>
          <p:cNvSpPr/>
          <p:nvPr/>
        </p:nvSpPr>
        <p:spPr>
          <a:xfrm>
            <a:off x="6742176" y="4119371"/>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9" name="object 99"/>
          <p:cNvSpPr/>
          <p:nvPr/>
        </p:nvSpPr>
        <p:spPr>
          <a:xfrm>
            <a:off x="6035040" y="4119371"/>
            <a:ext cx="548640" cy="0"/>
          </a:xfrm>
          <a:custGeom>
            <a:avLst/>
            <a:gdLst/>
            <a:ahLst/>
            <a:cxnLst/>
            <a:rect l="l" t="t" r="r" b="b"/>
            <a:pathLst>
              <a:path w="548640">
                <a:moveTo>
                  <a:pt x="0" y="0"/>
                </a:moveTo>
                <a:lnTo>
                  <a:pt x="5486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0" name="object 100"/>
          <p:cNvSpPr/>
          <p:nvPr/>
        </p:nvSpPr>
        <p:spPr>
          <a:xfrm>
            <a:off x="5833871" y="4119371"/>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1" name="object 101"/>
          <p:cNvSpPr/>
          <p:nvPr/>
        </p:nvSpPr>
        <p:spPr>
          <a:xfrm>
            <a:off x="5632703" y="4119371"/>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2" name="object 102"/>
          <p:cNvSpPr/>
          <p:nvPr/>
        </p:nvSpPr>
        <p:spPr>
          <a:xfrm>
            <a:off x="4925555" y="4119371"/>
            <a:ext cx="549275" cy="0"/>
          </a:xfrm>
          <a:custGeom>
            <a:avLst/>
            <a:gdLst/>
            <a:ahLst/>
            <a:cxnLst/>
            <a:rect l="l" t="t" r="r" b="b"/>
            <a:pathLst>
              <a:path w="549275">
                <a:moveTo>
                  <a:pt x="0" y="0"/>
                </a:moveTo>
                <a:lnTo>
                  <a:pt x="54865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3" name="object 103"/>
          <p:cNvSpPr/>
          <p:nvPr/>
        </p:nvSpPr>
        <p:spPr>
          <a:xfrm>
            <a:off x="4724387" y="4119371"/>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4" name="object 104"/>
          <p:cNvSpPr/>
          <p:nvPr/>
        </p:nvSpPr>
        <p:spPr>
          <a:xfrm>
            <a:off x="4523219" y="4119371"/>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5" name="object 105"/>
          <p:cNvSpPr/>
          <p:nvPr/>
        </p:nvSpPr>
        <p:spPr>
          <a:xfrm>
            <a:off x="3816096" y="4119371"/>
            <a:ext cx="548640" cy="0"/>
          </a:xfrm>
          <a:custGeom>
            <a:avLst/>
            <a:gdLst/>
            <a:ahLst/>
            <a:cxnLst/>
            <a:rect l="l" t="t" r="r" b="b"/>
            <a:pathLst>
              <a:path w="548639">
                <a:moveTo>
                  <a:pt x="0" y="0"/>
                </a:moveTo>
                <a:lnTo>
                  <a:pt x="5486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6" name="object 106"/>
          <p:cNvSpPr/>
          <p:nvPr/>
        </p:nvSpPr>
        <p:spPr>
          <a:xfrm>
            <a:off x="3614928" y="4119371"/>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7" name="object 107"/>
          <p:cNvSpPr/>
          <p:nvPr/>
        </p:nvSpPr>
        <p:spPr>
          <a:xfrm>
            <a:off x="3412223" y="4119371"/>
            <a:ext cx="44450" cy="0"/>
          </a:xfrm>
          <a:custGeom>
            <a:avLst/>
            <a:gdLst/>
            <a:ahLst/>
            <a:cxnLst/>
            <a:rect l="l" t="t" r="r" b="b"/>
            <a:pathLst>
              <a:path w="44450">
                <a:moveTo>
                  <a:pt x="0" y="0"/>
                </a:moveTo>
                <a:lnTo>
                  <a:pt x="442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8" name="object 108"/>
          <p:cNvSpPr/>
          <p:nvPr/>
        </p:nvSpPr>
        <p:spPr>
          <a:xfrm>
            <a:off x="2907792" y="4119371"/>
            <a:ext cx="346075" cy="0"/>
          </a:xfrm>
          <a:custGeom>
            <a:avLst/>
            <a:gdLst/>
            <a:ahLst/>
            <a:cxnLst/>
            <a:rect l="l" t="t" r="r" b="b"/>
            <a:pathLst>
              <a:path w="346075">
                <a:moveTo>
                  <a:pt x="0" y="0"/>
                </a:moveTo>
                <a:lnTo>
                  <a:pt x="34594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9" name="object 109"/>
          <p:cNvSpPr/>
          <p:nvPr/>
        </p:nvSpPr>
        <p:spPr>
          <a:xfrm>
            <a:off x="2705100" y="4119371"/>
            <a:ext cx="44450" cy="0"/>
          </a:xfrm>
          <a:custGeom>
            <a:avLst/>
            <a:gdLst/>
            <a:ahLst/>
            <a:cxnLst/>
            <a:rect l="l" t="t" r="r" b="b"/>
            <a:pathLst>
              <a:path w="44450">
                <a:moveTo>
                  <a:pt x="0" y="0"/>
                </a:moveTo>
                <a:lnTo>
                  <a:pt x="4419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0" name="object 110"/>
          <p:cNvSpPr/>
          <p:nvPr/>
        </p:nvSpPr>
        <p:spPr>
          <a:xfrm>
            <a:off x="2503932" y="4119371"/>
            <a:ext cx="43180" cy="0"/>
          </a:xfrm>
          <a:custGeom>
            <a:avLst/>
            <a:gdLst/>
            <a:ahLst/>
            <a:cxnLst/>
            <a:rect l="l" t="t" r="r" b="b"/>
            <a:pathLst>
              <a:path w="43180">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1" name="object 111"/>
          <p:cNvSpPr/>
          <p:nvPr/>
        </p:nvSpPr>
        <p:spPr>
          <a:xfrm>
            <a:off x="2302764" y="4119371"/>
            <a:ext cx="43180" cy="0"/>
          </a:xfrm>
          <a:custGeom>
            <a:avLst/>
            <a:gdLst/>
            <a:ahLst/>
            <a:cxnLst/>
            <a:rect l="l" t="t" r="r" b="b"/>
            <a:pathLst>
              <a:path w="43180">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2" name="object 112"/>
          <p:cNvSpPr/>
          <p:nvPr/>
        </p:nvSpPr>
        <p:spPr>
          <a:xfrm>
            <a:off x="1595627" y="4119371"/>
            <a:ext cx="548640" cy="0"/>
          </a:xfrm>
          <a:custGeom>
            <a:avLst/>
            <a:gdLst/>
            <a:ahLst/>
            <a:cxnLst/>
            <a:rect l="l" t="t" r="r" b="b"/>
            <a:pathLst>
              <a:path w="548639">
                <a:moveTo>
                  <a:pt x="0" y="0"/>
                </a:moveTo>
                <a:lnTo>
                  <a:pt x="5486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3" name="object 113"/>
          <p:cNvSpPr/>
          <p:nvPr/>
        </p:nvSpPr>
        <p:spPr>
          <a:xfrm>
            <a:off x="1394460" y="4119371"/>
            <a:ext cx="43180" cy="0"/>
          </a:xfrm>
          <a:custGeom>
            <a:avLst/>
            <a:gdLst/>
            <a:ahLst/>
            <a:cxnLst/>
            <a:rect l="l" t="t" r="r" b="b"/>
            <a:pathLst>
              <a:path w="43180">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4" name="object 114"/>
          <p:cNvSpPr/>
          <p:nvPr/>
        </p:nvSpPr>
        <p:spPr>
          <a:xfrm>
            <a:off x="1193291" y="4119371"/>
            <a:ext cx="43180" cy="0"/>
          </a:xfrm>
          <a:custGeom>
            <a:avLst/>
            <a:gdLst/>
            <a:ahLst/>
            <a:cxnLst/>
            <a:rect l="l" t="t" r="r" b="b"/>
            <a:pathLst>
              <a:path w="43180">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5" name="object 115"/>
          <p:cNvSpPr/>
          <p:nvPr/>
        </p:nvSpPr>
        <p:spPr>
          <a:xfrm>
            <a:off x="861060" y="4119371"/>
            <a:ext cx="173990" cy="0"/>
          </a:xfrm>
          <a:custGeom>
            <a:avLst/>
            <a:gdLst/>
            <a:ahLst/>
            <a:cxnLst/>
            <a:rect l="l" t="t" r="r" b="b"/>
            <a:pathLst>
              <a:path w="173990">
                <a:moveTo>
                  <a:pt x="0" y="0"/>
                </a:moveTo>
                <a:lnTo>
                  <a:pt x="17373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6" name="object 116"/>
          <p:cNvSpPr/>
          <p:nvPr/>
        </p:nvSpPr>
        <p:spPr>
          <a:xfrm>
            <a:off x="11585447" y="3747515"/>
            <a:ext cx="375285" cy="0"/>
          </a:xfrm>
          <a:custGeom>
            <a:avLst/>
            <a:gdLst/>
            <a:ahLst/>
            <a:cxnLst/>
            <a:rect l="l" t="t" r="r" b="b"/>
            <a:pathLst>
              <a:path w="375284">
                <a:moveTo>
                  <a:pt x="0" y="0"/>
                </a:moveTo>
                <a:lnTo>
                  <a:pt x="3749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7" name="object 117"/>
          <p:cNvSpPr/>
          <p:nvPr/>
        </p:nvSpPr>
        <p:spPr>
          <a:xfrm>
            <a:off x="11384280" y="3747515"/>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8" name="object 118"/>
          <p:cNvSpPr/>
          <p:nvPr/>
        </p:nvSpPr>
        <p:spPr>
          <a:xfrm>
            <a:off x="11183111" y="3747515"/>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9" name="object 119"/>
          <p:cNvSpPr/>
          <p:nvPr/>
        </p:nvSpPr>
        <p:spPr>
          <a:xfrm>
            <a:off x="10475963" y="3747515"/>
            <a:ext cx="549275" cy="0"/>
          </a:xfrm>
          <a:custGeom>
            <a:avLst/>
            <a:gdLst/>
            <a:ahLst/>
            <a:cxnLst/>
            <a:rect l="l" t="t" r="r" b="b"/>
            <a:pathLst>
              <a:path w="549275">
                <a:moveTo>
                  <a:pt x="0" y="0"/>
                </a:moveTo>
                <a:lnTo>
                  <a:pt x="54865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0" name="object 120"/>
          <p:cNvSpPr/>
          <p:nvPr/>
        </p:nvSpPr>
        <p:spPr>
          <a:xfrm>
            <a:off x="10273283" y="3747515"/>
            <a:ext cx="44450" cy="0"/>
          </a:xfrm>
          <a:custGeom>
            <a:avLst/>
            <a:gdLst/>
            <a:ahLst/>
            <a:cxnLst/>
            <a:rect l="l" t="t" r="r" b="b"/>
            <a:pathLst>
              <a:path w="44450">
                <a:moveTo>
                  <a:pt x="0" y="0"/>
                </a:moveTo>
                <a:lnTo>
                  <a:pt x="4419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1" name="object 121"/>
          <p:cNvSpPr/>
          <p:nvPr/>
        </p:nvSpPr>
        <p:spPr>
          <a:xfrm>
            <a:off x="10072116" y="3747515"/>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2" name="object 122"/>
          <p:cNvSpPr/>
          <p:nvPr/>
        </p:nvSpPr>
        <p:spPr>
          <a:xfrm>
            <a:off x="9364967" y="3747515"/>
            <a:ext cx="549275" cy="0"/>
          </a:xfrm>
          <a:custGeom>
            <a:avLst/>
            <a:gdLst/>
            <a:ahLst/>
            <a:cxnLst/>
            <a:rect l="l" t="t" r="r" b="b"/>
            <a:pathLst>
              <a:path w="549275">
                <a:moveTo>
                  <a:pt x="0" y="0"/>
                </a:moveTo>
                <a:lnTo>
                  <a:pt x="54865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3" name="object 123"/>
          <p:cNvSpPr/>
          <p:nvPr/>
        </p:nvSpPr>
        <p:spPr>
          <a:xfrm>
            <a:off x="9163799" y="3747515"/>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4" name="object 124"/>
          <p:cNvSpPr/>
          <p:nvPr/>
        </p:nvSpPr>
        <p:spPr>
          <a:xfrm>
            <a:off x="8962631" y="3747515"/>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5" name="object 125"/>
          <p:cNvSpPr/>
          <p:nvPr/>
        </p:nvSpPr>
        <p:spPr>
          <a:xfrm>
            <a:off x="8456676" y="3747515"/>
            <a:ext cx="347980" cy="0"/>
          </a:xfrm>
          <a:custGeom>
            <a:avLst/>
            <a:gdLst/>
            <a:ahLst/>
            <a:cxnLst/>
            <a:rect l="l" t="t" r="r" b="b"/>
            <a:pathLst>
              <a:path w="347979">
                <a:moveTo>
                  <a:pt x="0" y="0"/>
                </a:moveTo>
                <a:lnTo>
                  <a:pt x="3474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6" name="object 126"/>
          <p:cNvSpPr/>
          <p:nvPr/>
        </p:nvSpPr>
        <p:spPr>
          <a:xfrm>
            <a:off x="8255507" y="3747515"/>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7" name="object 127"/>
          <p:cNvSpPr/>
          <p:nvPr/>
        </p:nvSpPr>
        <p:spPr>
          <a:xfrm>
            <a:off x="8054340" y="3747515"/>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8" name="object 128"/>
          <p:cNvSpPr/>
          <p:nvPr/>
        </p:nvSpPr>
        <p:spPr>
          <a:xfrm>
            <a:off x="7853171" y="3747515"/>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9" name="object 129"/>
          <p:cNvSpPr/>
          <p:nvPr/>
        </p:nvSpPr>
        <p:spPr>
          <a:xfrm>
            <a:off x="7146035" y="3747515"/>
            <a:ext cx="548640" cy="0"/>
          </a:xfrm>
          <a:custGeom>
            <a:avLst/>
            <a:gdLst/>
            <a:ahLst/>
            <a:cxnLst/>
            <a:rect l="l" t="t" r="r" b="b"/>
            <a:pathLst>
              <a:path w="548640">
                <a:moveTo>
                  <a:pt x="0" y="0"/>
                </a:moveTo>
                <a:lnTo>
                  <a:pt x="5486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0" name="object 130"/>
          <p:cNvSpPr/>
          <p:nvPr/>
        </p:nvSpPr>
        <p:spPr>
          <a:xfrm>
            <a:off x="6943343" y="3747515"/>
            <a:ext cx="44450" cy="0"/>
          </a:xfrm>
          <a:custGeom>
            <a:avLst/>
            <a:gdLst/>
            <a:ahLst/>
            <a:cxnLst/>
            <a:rect l="l" t="t" r="r" b="b"/>
            <a:pathLst>
              <a:path w="44450">
                <a:moveTo>
                  <a:pt x="0" y="0"/>
                </a:moveTo>
                <a:lnTo>
                  <a:pt x="441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1" name="object 131"/>
          <p:cNvSpPr/>
          <p:nvPr/>
        </p:nvSpPr>
        <p:spPr>
          <a:xfrm>
            <a:off x="6742176" y="3747515"/>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2" name="object 132"/>
          <p:cNvSpPr/>
          <p:nvPr/>
        </p:nvSpPr>
        <p:spPr>
          <a:xfrm>
            <a:off x="6035040" y="3747515"/>
            <a:ext cx="548640" cy="0"/>
          </a:xfrm>
          <a:custGeom>
            <a:avLst/>
            <a:gdLst/>
            <a:ahLst/>
            <a:cxnLst/>
            <a:rect l="l" t="t" r="r" b="b"/>
            <a:pathLst>
              <a:path w="548640">
                <a:moveTo>
                  <a:pt x="0" y="0"/>
                </a:moveTo>
                <a:lnTo>
                  <a:pt x="5486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3" name="object 133"/>
          <p:cNvSpPr/>
          <p:nvPr/>
        </p:nvSpPr>
        <p:spPr>
          <a:xfrm>
            <a:off x="5833871" y="3747515"/>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4" name="object 134"/>
          <p:cNvSpPr/>
          <p:nvPr/>
        </p:nvSpPr>
        <p:spPr>
          <a:xfrm>
            <a:off x="5632703" y="3747515"/>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5" name="object 135"/>
          <p:cNvSpPr/>
          <p:nvPr/>
        </p:nvSpPr>
        <p:spPr>
          <a:xfrm>
            <a:off x="4925555" y="3747515"/>
            <a:ext cx="549275" cy="0"/>
          </a:xfrm>
          <a:custGeom>
            <a:avLst/>
            <a:gdLst/>
            <a:ahLst/>
            <a:cxnLst/>
            <a:rect l="l" t="t" r="r" b="b"/>
            <a:pathLst>
              <a:path w="549275">
                <a:moveTo>
                  <a:pt x="0" y="0"/>
                </a:moveTo>
                <a:lnTo>
                  <a:pt x="54865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6" name="object 136"/>
          <p:cNvSpPr/>
          <p:nvPr/>
        </p:nvSpPr>
        <p:spPr>
          <a:xfrm>
            <a:off x="4724387" y="3747515"/>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7" name="object 137"/>
          <p:cNvSpPr/>
          <p:nvPr/>
        </p:nvSpPr>
        <p:spPr>
          <a:xfrm>
            <a:off x="4523219" y="3747515"/>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8" name="object 138"/>
          <p:cNvSpPr/>
          <p:nvPr/>
        </p:nvSpPr>
        <p:spPr>
          <a:xfrm>
            <a:off x="3816096" y="3747515"/>
            <a:ext cx="548640" cy="0"/>
          </a:xfrm>
          <a:custGeom>
            <a:avLst/>
            <a:gdLst/>
            <a:ahLst/>
            <a:cxnLst/>
            <a:rect l="l" t="t" r="r" b="b"/>
            <a:pathLst>
              <a:path w="548639">
                <a:moveTo>
                  <a:pt x="0" y="0"/>
                </a:moveTo>
                <a:lnTo>
                  <a:pt x="5486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9" name="object 139"/>
          <p:cNvSpPr/>
          <p:nvPr/>
        </p:nvSpPr>
        <p:spPr>
          <a:xfrm>
            <a:off x="3614928" y="3747515"/>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0" name="object 140"/>
          <p:cNvSpPr/>
          <p:nvPr/>
        </p:nvSpPr>
        <p:spPr>
          <a:xfrm>
            <a:off x="3412223" y="3747515"/>
            <a:ext cx="44450" cy="0"/>
          </a:xfrm>
          <a:custGeom>
            <a:avLst/>
            <a:gdLst/>
            <a:ahLst/>
            <a:cxnLst/>
            <a:rect l="l" t="t" r="r" b="b"/>
            <a:pathLst>
              <a:path w="44450">
                <a:moveTo>
                  <a:pt x="0" y="0"/>
                </a:moveTo>
                <a:lnTo>
                  <a:pt x="442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1" name="object 141"/>
          <p:cNvSpPr/>
          <p:nvPr/>
        </p:nvSpPr>
        <p:spPr>
          <a:xfrm>
            <a:off x="2705100" y="3747515"/>
            <a:ext cx="548640" cy="0"/>
          </a:xfrm>
          <a:custGeom>
            <a:avLst/>
            <a:gdLst/>
            <a:ahLst/>
            <a:cxnLst/>
            <a:rect l="l" t="t" r="r" b="b"/>
            <a:pathLst>
              <a:path w="548639">
                <a:moveTo>
                  <a:pt x="0" y="0"/>
                </a:moveTo>
                <a:lnTo>
                  <a:pt x="5486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2" name="object 142"/>
          <p:cNvSpPr/>
          <p:nvPr/>
        </p:nvSpPr>
        <p:spPr>
          <a:xfrm>
            <a:off x="2503932" y="3747515"/>
            <a:ext cx="43180" cy="0"/>
          </a:xfrm>
          <a:custGeom>
            <a:avLst/>
            <a:gdLst/>
            <a:ahLst/>
            <a:cxnLst/>
            <a:rect l="l" t="t" r="r" b="b"/>
            <a:pathLst>
              <a:path w="43180">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3" name="object 143"/>
          <p:cNvSpPr/>
          <p:nvPr/>
        </p:nvSpPr>
        <p:spPr>
          <a:xfrm>
            <a:off x="2302764" y="3747515"/>
            <a:ext cx="43180" cy="0"/>
          </a:xfrm>
          <a:custGeom>
            <a:avLst/>
            <a:gdLst/>
            <a:ahLst/>
            <a:cxnLst/>
            <a:rect l="l" t="t" r="r" b="b"/>
            <a:pathLst>
              <a:path w="43180">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4" name="object 144"/>
          <p:cNvSpPr/>
          <p:nvPr/>
        </p:nvSpPr>
        <p:spPr>
          <a:xfrm>
            <a:off x="1595627" y="3747515"/>
            <a:ext cx="548640" cy="0"/>
          </a:xfrm>
          <a:custGeom>
            <a:avLst/>
            <a:gdLst/>
            <a:ahLst/>
            <a:cxnLst/>
            <a:rect l="l" t="t" r="r" b="b"/>
            <a:pathLst>
              <a:path w="548639">
                <a:moveTo>
                  <a:pt x="0" y="0"/>
                </a:moveTo>
                <a:lnTo>
                  <a:pt x="5486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5" name="object 145"/>
          <p:cNvSpPr/>
          <p:nvPr/>
        </p:nvSpPr>
        <p:spPr>
          <a:xfrm>
            <a:off x="1394460" y="3747515"/>
            <a:ext cx="43180" cy="0"/>
          </a:xfrm>
          <a:custGeom>
            <a:avLst/>
            <a:gdLst/>
            <a:ahLst/>
            <a:cxnLst/>
            <a:rect l="l" t="t" r="r" b="b"/>
            <a:pathLst>
              <a:path w="43180">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6" name="object 146"/>
          <p:cNvSpPr/>
          <p:nvPr/>
        </p:nvSpPr>
        <p:spPr>
          <a:xfrm>
            <a:off x="1193291" y="3747515"/>
            <a:ext cx="43180" cy="0"/>
          </a:xfrm>
          <a:custGeom>
            <a:avLst/>
            <a:gdLst/>
            <a:ahLst/>
            <a:cxnLst/>
            <a:rect l="l" t="t" r="r" b="b"/>
            <a:pathLst>
              <a:path w="43180">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7" name="object 147"/>
          <p:cNvSpPr/>
          <p:nvPr/>
        </p:nvSpPr>
        <p:spPr>
          <a:xfrm>
            <a:off x="861060" y="3747515"/>
            <a:ext cx="173990" cy="0"/>
          </a:xfrm>
          <a:custGeom>
            <a:avLst/>
            <a:gdLst/>
            <a:ahLst/>
            <a:cxnLst/>
            <a:rect l="l" t="t" r="r" b="b"/>
            <a:pathLst>
              <a:path w="173990">
                <a:moveTo>
                  <a:pt x="0" y="0"/>
                </a:moveTo>
                <a:lnTo>
                  <a:pt x="17373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8" name="object 148"/>
          <p:cNvSpPr/>
          <p:nvPr/>
        </p:nvSpPr>
        <p:spPr>
          <a:xfrm>
            <a:off x="11585447" y="3375659"/>
            <a:ext cx="375285" cy="0"/>
          </a:xfrm>
          <a:custGeom>
            <a:avLst/>
            <a:gdLst/>
            <a:ahLst/>
            <a:cxnLst/>
            <a:rect l="l" t="t" r="r" b="b"/>
            <a:pathLst>
              <a:path w="375284">
                <a:moveTo>
                  <a:pt x="0" y="0"/>
                </a:moveTo>
                <a:lnTo>
                  <a:pt x="3749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9" name="object 149"/>
          <p:cNvSpPr/>
          <p:nvPr/>
        </p:nvSpPr>
        <p:spPr>
          <a:xfrm>
            <a:off x="11384280" y="3375659"/>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0" name="object 150"/>
          <p:cNvSpPr/>
          <p:nvPr/>
        </p:nvSpPr>
        <p:spPr>
          <a:xfrm>
            <a:off x="11183111" y="3375659"/>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1" name="object 151"/>
          <p:cNvSpPr/>
          <p:nvPr/>
        </p:nvSpPr>
        <p:spPr>
          <a:xfrm>
            <a:off x="10475963" y="3375659"/>
            <a:ext cx="549275" cy="0"/>
          </a:xfrm>
          <a:custGeom>
            <a:avLst/>
            <a:gdLst/>
            <a:ahLst/>
            <a:cxnLst/>
            <a:rect l="l" t="t" r="r" b="b"/>
            <a:pathLst>
              <a:path w="549275">
                <a:moveTo>
                  <a:pt x="0" y="0"/>
                </a:moveTo>
                <a:lnTo>
                  <a:pt x="54865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2" name="object 152"/>
          <p:cNvSpPr/>
          <p:nvPr/>
        </p:nvSpPr>
        <p:spPr>
          <a:xfrm>
            <a:off x="10273283" y="3375659"/>
            <a:ext cx="44450" cy="0"/>
          </a:xfrm>
          <a:custGeom>
            <a:avLst/>
            <a:gdLst/>
            <a:ahLst/>
            <a:cxnLst/>
            <a:rect l="l" t="t" r="r" b="b"/>
            <a:pathLst>
              <a:path w="44450">
                <a:moveTo>
                  <a:pt x="0" y="0"/>
                </a:moveTo>
                <a:lnTo>
                  <a:pt x="4419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3" name="object 153"/>
          <p:cNvSpPr/>
          <p:nvPr/>
        </p:nvSpPr>
        <p:spPr>
          <a:xfrm>
            <a:off x="10072116" y="3375659"/>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4" name="object 154"/>
          <p:cNvSpPr/>
          <p:nvPr/>
        </p:nvSpPr>
        <p:spPr>
          <a:xfrm>
            <a:off x="9364967" y="3375659"/>
            <a:ext cx="549275" cy="0"/>
          </a:xfrm>
          <a:custGeom>
            <a:avLst/>
            <a:gdLst/>
            <a:ahLst/>
            <a:cxnLst/>
            <a:rect l="l" t="t" r="r" b="b"/>
            <a:pathLst>
              <a:path w="549275">
                <a:moveTo>
                  <a:pt x="0" y="0"/>
                </a:moveTo>
                <a:lnTo>
                  <a:pt x="54865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5" name="object 155"/>
          <p:cNvSpPr/>
          <p:nvPr/>
        </p:nvSpPr>
        <p:spPr>
          <a:xfrm>
            <a:off x="9163799" y="3375659"/>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6" name="object 156"/>
          <p:cNvSpPr/>
          <p:nvPr/>
        </p:nvSpPr>
        <p:spPr>
          <a:xfrm>
            <a:off x="8962631" y="3375659"/>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7" name="object 157"/>
          <p:cNvSpPr/>
          <p:nvPr/>
        </p:nvSpPr>
        <p:spPr>
          <a:xfrm>
            <a:off x="8255507" y="3375659"/>
            <a:ext cx="548640" cy="0"/>
          </a:xfrm>
          <a:custGeom>
            <a:avLst/>
            <a:gdLst/>
            <a:ahLst/>
            <a:cxnLst/>
            <a:rect l="l" t="t" r="r" b="b"/>
            <a:pathLst>
              <a:path w="548640">
                <a:moveTo>
                  <a:pt x="0" y="0"/>
                </a:moveTo>
                <a:lnTo>
                  <a:pt x="5486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8" name="object 158"/>
          <p:cNvSpPr/>
          <p:nvPr/>
        </p:nvSpPr>
        <p:spPr>
          <a:xfrm>
            <a:off x="8054340" y="3375659"/>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9" name="object 159"/>
          <p:cNvSpPr/>
          <p:nvPr/>
        </p:nvSpPr>
        <p:spPr>
          <a:xfrm>
            <a:off x="7853171" y="3375659"/>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0" name="object 160"/>
          <p:cNvSpPr/>
          <p:nvPr/>
        </p:nvSpPr>
        <p:spPr>
          <a:xfrm>
            <a:off x="7146035" y="3375659"/>
            <a:ext cx="548640" cy="0"/>
          </a:xfrm>
          <a:custGeom>
            <a:avLst/>
            <a:gdLst/>
            <a:ahLst/>
            <a:cxnLst/>
            <a:rect l="l" t="t" r="r" b="b"/>
            <a:pathLst>
              <a:path w="548640">
                <a:moveTo>
                  <a:pt x="0" y="0"/>
                </a:moveTo>
                <a:lnTo>
                  <a:pt x="5486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1" name="object 161"/>
          <p:cNvSpPr/>
          <p:nvPr/>
        </p:nvSpPr>
        <p:spPr>
          <a:xfrm>
            <a:off x="6943343" y="3375659"/>
            <a:ext cx="44450" cy="0"/>
          </a:xfrm>
          <a:custGeom>
            <a:avLst/>
            <a:gdLst/>
            <a:ahLst/>
            <a:cxnLst/>
            <a:rect l="l" t="t" r="r" b="b"/>
            <a:pathLst>
              <a:path w="44450">
                <a:moveTo>
                  <a:pt x="0" y="0"/>
                </a:moveTo>
                <a:lnTo>
                  <a:pt x="441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2" name="object 162"/>
          <p:cNvSpPr/>
          <p:nvPr/>
        </p:nvSpPr>
        <p:spPr>
          <a:xfrm>
            <a:off x="6742176" y="3375659"/>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3" name="object 163"/>
          <p:cNvSpPr/>
          <p:nvPr/>
        </p:nvSpPr>
        <p:spPr>
          <a:xfrm>
            <a:off x="6035040" y="3375659"/>
            <a:ext cx="548640" cy="0"/>
          </a:xfrm>
          <a:custGeom>
            <a:avLst/>
            <a:gdLst/>
            <a:ahLst/>
            <a:cxnLst/>
            <a:rect l="l" t="t" r="r" b="b"/>
            <a:pathLst>
              <a:path w="548640">
                <a:moveTo>
                  <a:pt x="0" y="0"/>
                </a:moveTo>
                <a:lnTo>
                  <a:pt x="5486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4" name="object 164"/>
          <p:cNvSpPr/>
          <p:nvPr/>
        </p:nvSpPr>
        <p:spPr>
          <a:xfrm>
            <a:off x="5833871" y="3375659"/>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5" name="object 165"/>
          <p:cNvSpPr/>
          <p:nvPr/>
        </p:nvSpPr>
        <p:spPr>
          <a:xfrm>
            <a:off x="5632703" y="3375659"/>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6" name="object 166"/>
          <p:cNvSpPr/>
          <p:nvPr/>
        </p:nvSpPr>
        <p:spPr>
          <a:xfrm>
            <a:off x="4925555" y="3375659"/>
            <a:ext cx="549275" cy="0"/>
          </a:xfrm>
          <a:custGeom>
            <a:avLst/>
            <a:gdLst/>
            <a:ahLst/>
            <a:cxnLst/>
            <a:rect l="l" t="t" r="r" b="b"/>
            <a:pathLst>
              <a:path w="549275">
                <a:moveTo>
                  <a:pt x="0" y="0"/>
                </a:moveTo>
                <a:lnTo>
                  <a:pt x="54865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7" name="object 167"/>
          <p:cNvSpPr/>
          <p:nvPr/>
        </p:nvSpPr>
        <p:spPr>
          <a:xfrm>
            <a:off x="4724387" y="3375659"/>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8" name="object 168"/>
          <p:cNvSpPr/>
          <p:nvPr/>
        </p:nvSpPr>
        <p:spPr>
          <a:xfrm>
            <a:off x="4523219" y="3375659"/>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9" name="object 169"/>
          <p:cNvSpPr/>
          <p:nvPr/>
        </p:nvSpPr>
        <p:spPr>
          <a:xfrm>
            <a:off x="3816096" y="3375659"/>
            <a:ext cx="548640" cy="0"/>
          </a:xfrm>
          <a:custGeom>
            <a:avLst/>
            <a:gdLst/>
            <a:ahLst/>
            <a:cxnLst/>
            <a:rect l="l" t="t" r="r" b="b"/>
            <a:pathLst>
              <a:path w="548639">
                <a:moveTo>
                  <a:pt x="0" y="0"/>
                </a:moveTo>
                <a:lnTo>
                  <a:pt x="5486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0" name="object 170"/>
          <p:cNvSpPr/>
          <p:nvPr/>
        </p:nvSpPr>
        <p:spPr>
          <a:xfrm>
            <a:off x="3614928" y="3375659"/>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1" name="object 171"/>
          <p:cNvSpPr/>
          <p:nvPr/>
        </p:nvSpPr>
        <p:spPr>
          <a:xfrm>
            <a:off x="3412223" y="3375659"/>
            <a:ext cx="44450" cy="0"/>
          </a:xfrm>
          <a:custGeom>
            <a:avLst/>
            <a:gdLst/>
            <a:ahLst/>
            <a:cxnLst/>
            <a:rect l="l" t="t" r="r" b="b"/>
            <a:pathLst>
              <a:path w="44450">
                <a:moveTo>
                  <a:pt x="0" y="0"/>
                </a:moveTo>
                <a:lnTo>
                  <a:pt x="442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2" name="object 172"/>
          <p:cNvSpPr/>
          <p:nvPr/>
        </p:nvSpPr>
        <p:spPr>
          <a:xfrm>
            <a:off x="2705100" y="3375659"/>
            <a:ext cx="548640" cy="0"/>
          </a:xfrm>
          <a:custGeom>
            <a:avLst/>
            <a:gdLst/>
            <a:ahLst/>
            <a:cxnLst/>
            <a:rect l="l" t="t" r="r" b="b"/>
            <a:pathLst>
              <a:path w="548639">
                <a:moveTo>
                  <a:pt x="0" y="0"/>
                </a:moveTo>
                <a:lnTo>
                  <a:pt x="5486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3" name="object 173"/>
          <p:cNvSpPr/>
          <p:nvPr/>
        </p:nvSpPr>
        <p:spPr>
          <a:xfrm>
            <a:off x="2503932" y="3375659"/>
            <a:ext cx="43180" cy="0"/>
          </a:xfrm>
          <a:custGeom>
            <a:avLst/>
            <a:gdLst/>
            <a:ahLst/>
            <a:cxnLst/>
            <a:rect l="l" t="t" r="r" b="b"/>
            <a:pathLst>
              <a:path w="43180">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4" name="object 174"/>
          <p:cNvSpPr/>
          <p:nvPr/>
        </p:nvSpPr>
        <p:spPr>
          <a:xfrm>
            <a:off x="2302764" y="3375659"/>
            <a:ext cx="43180" cy="0"/>
          </a:xfrm>
          <a:custGeom>
            <a:avLst/>
            <a:gdLst/>
            <a:ahLst/>
            <a:cxnLst/>
            <a:rect l="l" t="t" r="r" b="b"/>
            <a:pathLst>
              <a:path w="43180">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5" name="object 175"/>
          <p:cNvSpPr/>
          <p:nvPr/>
        </p:nvSpPr>
        <p:spPr>
          <a:xfrm>
            <a:off x="1595627" y="3375659"/>
            <a:ext cx="548640" cy="0"/>
          </a:xfrm>
          <a:custGeom>
            <a:avLst/>
            <a:gdLst/>
            <a:ahLst/>
            <a:cxnLst/>
            <a:rect l="l" t="t" r="r" b="b"/>
            <a:pathLst>
              <a:path w="548639">
                <a:moveTo>
                  <a:pt x="0" y="0"/>
                </a:moveTo>
                <a:lnTo>
                  <a:pt x="5486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6" name="object 176"/>
          <p:cNvSpPr/>
          <p:nvPr/>
        </p:nvSpPr>
        <p:spPr>
          <a:xfrm>
            <a:off x="1394460" y="3375659"/>
            <a:ext cx="43180" cy="0"/>
          </a:xfrm>
          <a:custGeom>
            <a:avLst/>
            <a:gdLst/>
            <a:ahLst/>
            <a:cxnLst/>
            <a:rect l="l" t="t" r="r" b="b"/>
            <a:pathLst>
              <a:path w="43180">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7" name="object 177"/>
          <p:cNvSpPr/>
          <p:nvPr/>
        </p:nvSpPr>
        <p:spPr>
          <a:xfrm>
            <a:off x="1193291" y="3375659"/>
            <a:ext cx="43180" cy="0"/>
          </a:xfrm>
          <a:custGeom>
            <a:avLst/>
            <a:gdLst/>
            <a:ahLst/>
            <a:cxnLst/>
            <a:rect l="l" t="t" r="r" b="b"/>
            <a:pathLst>
              <a:path w="43180">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8" name="object 178"/>
          <p:cNvSpPr/>
          <p:nvPr/>
        </p:nvSpPr>
        <p:spPr>
          <a:xfrm>
            <a:off x="861060" y="3375659"/>
            <a:ext cx="173990" cy="0"/>
          </a:xfrm>
          <a:custGeom>
            <a:avLst/>
            <a:gdLst/>
            <a:ahLst/>
            <a:cxnLst/>
            <a:rect l="l" t="t" r="r" b="b"/>
            <a:pathLst>
              <a:path w="173990">
                <a:moveTo>
                  <a:pt x="0" y="0"/>
                </a:moveTo>
                <a:lnTo>
                  <a:pt x="17373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9" name="object 179"/>
          <p:cNvSpPr/>
          <p:nvPr/>
        </p:nvSpPr>
        <p:spPr>
          <a:xfrm>
            <a:off x="11585447" y="3003804"/>
            <a:ext cx="375285" cy="0"/>
          </a:xfrm>
          <a:custGeom>
            <a:avLst/>
            <a:gdLst/>
            <a:ahLst/>
            <a:cxnLst/>
            <a:rect l="l" t="t" r="r" b="b"/>
            <a:pathLst>
              <a:path w="375284">
                <a:moveTo>
                  <a:pt x="0" y="0"/>
                </a:moveTo>
                <a:lnTo>
                  <a:pt x="3749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0" name="object 180"/>
          <p:cNvSpPr/>
          <p:nvPr/>
        </p:nvSpPr>
        <p:spPr>
          <a:xfrm>
            <a:off x="11384280" y="3003804"/>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1" name="object 181"/>
          <p:cNvSpPr/>
          <p:nvPr/>
        </p:nvSpPr>
        <p:spPr>
          <a:xfrm>
            <a:off x="11183111" y="3003804"/>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2" name="object 182"/>
          <p:cNvSpPr/>
          <p:nvPr/>
        </p:nvSpPr>
        <p:spPr>
          <a:xfrm>
            <a:off x="10475963" y="3003804"/>
            <a:ext cx="549275" cy="0"/>
          </a:xfrm>
          <a:custGeom>
            <a:avLst/>
            <a:gdLst/>
            <a:ahLst/>
            <a:cxnLst/>
            <a:rect l="l" t="t" r="r" b="b"/>
            <a:pathLst>
              <a:path w="549275">
                <a:moveTo>
                  <a:pt x="0" y="0"/>
                </a:moveTo>
                <a:lnTo>
                  <a:pt x="54865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3" name="object 183"/>
          <p:cNvSpPr/>
          <p:nvPr/>
        </p:nvSpPr>
        <p:spPr>
          <a:xfrm>
            <a:off x="10273283" y="3003804"/>
            <a:ext cx="44450" cy="0"/>
          </a:xfrm>
          <a:custGeom>
            <a:avLst/>
            <a:gdLst/>
            <a:ahLst/>
            <a:cxnLst/>
            <a:rect l="l" t="t" r="r" b="b"/>
            <a:pathLst>
              <a:path w="44450">
                <a:moveTo>
                  <a:pt x="0" y="0"/>
                </a:moveTo>
                <a:lnTo>
                  <a:pt x="4419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4" name="object 184"/>
          <p:cNvSpPr/>
          <p:nvPr/>
        </p:nvSpPr>
        <p:spPr>
          <a:xfrm>
            <a:off x="10072116" y="3003804"/>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5" name="object 185"/>
          <p:cNvSpPr/>
          <p:nvPr/>
        </p:nvSpPr>
        <p:spPr>
          <a:xfrm>
            <a:off x="9364967" y="3003804"/>
            <a:ext cx="549275" cy="0"/>
          </a:xfrm>
          <a:custGeom>
            <a:avLst/>
            <a:gdLst/>
            <a:ahLst/>
            <a:cxnLst/>
            <a:rect l="l" t="t" r="r" b="b"/>
            <a:pathLst>
              <a:path w="549275">
                <a:moveTo>
                  <a:pt x="0" y="0"/>
                </a:moveTo>
                <a:lnTo>
                  <a:pt x="54865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6" name="object 186"/>
          <p:cNvSpPr/>
          <p:nvPr/>
        </p:nvSpPr>
        <p:spPr>
          <a:xfrm>
            <a:off x="9163799" y="3003804"/>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7" name="object 187"/>
          <p:cNvSpPr/>
          <p:nvPr/>
        </p:nvSpPr>
        <p:spPr>
          <a:xfrm>
            <a:off x="8962631" y="3003804"/>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8" name="object 188"/>
          <p:cNvSpPr/>
          <p:nvPr/>
        </p:nvSpPr>
        <p:spPr>
          <a:xfrm>
            <a:off x="7146035" y="3003804"/>
            <a:ext cx="1658620" cy="0"/>
          </a:xfrm>
          <a:custGeom>
            <a:avLst/>
            <a:gdLst/>
            <a:ahLst/>
            <a:cxnLst/>
            <a:rect l="l" t="t" r="r" b="b"/>
            <a:pathLst>
              <a:path w="1658620">
                <a:moveTo>
                  <a:pt x="0" y="0"/>
                </a:moveTo>
                <a:lnTo>
                  <a:pt x="165811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9" name="object 189"/>
          <p:cNvSpPr/>
          <p:nvPr/>
        </p:nvSpPr>
        <p:spPr>
          <a:xfrm>
            <a:off x="6943343" y="3003804"/>
            <a:ext cx="44450" cy="0"/>
          </a:xfrm>
          <a:custGeom>
            <a:avLst/>
            <a:gdLst/>
            <a:ahLst/>
            <a:cxnLst/>
            <a:rect l="l" t="t" r="r" b="b"/>
            <a:pathLst>
              <a:path w="44450">
                <a:moveTo>
                  <a:pt x="0" y="0"/>
                </a:moveTo>
                <a:lnTo>
                  <a:pt x="441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0" name="object 190"/>
          <p:cNvSpPr/>
          <p:nvPr/>
        </p:nvSpPr>
        <p:spPr>
          <a:xfrm>
            <a:off x="6742176" y="3003804"/>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1" name="object 191"/>
          <p:cNvSpPr/>
          <p:nvPr/>
        </p:nvSpPr>
        <p:spPr>
          <a:xfrm>
            <a:off x="6035040" y="3003804"/>
            <a:ext cx="548640" cy="0"/>
          </a:xfrm>
          <a:custGeom>
            <a:avLst/>
            <a:gdLst/>
            <a:ahLst/>
            <a:cxnLst/>
            <a:rect l="l" t="t" r="r" b="b"/>
            <a:pathLst>
              <a:path w="548640">
                <a:moveTo>
                  <a:pt x="0" y="0"/>
                </a:moveTo>
                <a:lnTo>
                  <a:pt x="5486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2" name="object 192"/>
          <p:cNvSpPr/>
          <p:nvPr/>
        </p:nvSpPr>
        <p:spPr>
          <a:xfrm>
            <a:off x="5833871" y="3003804"/>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3" name="object 193"/>
          <p:cNvSpPr/>
          <p:nvPr/>
        </p:nvSpPr>
        <p:spPr>
          <a:xfrm>
            <a:off x="5632703" y="3003804"/>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4" name="object 194"/>
          <p:cNvSpPr/>
          <p:nvPr/>
        </p:nvSpPr>
        <p:spPr>
          <a:xfrm>
            <a:off x="4925555" y="3003804"/>
            <a:ext cx="549275" cy="0"/>
          </a:xfrm>
          <a:custGeom>
            <a:avLst/>
            <a:gdLst/>
            <a:ahLst/>
            <a:cxnLst/>
            <a:rect l="l" t="t" r="r" b="b"/>
            <a:pathLst>
              <a:path w="549275">
                <a:moveTo>
                  <a:pt x="0" y="0"/>
                </a:moveTo>
                <a:lnTo>
                  <a:pt x="54865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5" name="object 195"/>
          <p:cNvSpPr/>
          <p:nvPr/>
        </p:nvSpPr>
        <p:spPr>
          <a:xfrm>
            <a:off x="4724387" y="3003804"/>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6" name="object 196"/>
          <p:cNvSpPr/>
          <p:nvPr/>
        </p:nvSpPr>
        <p:spPr>
          <a:xfrm>
            <a:off x="4523219" y="3003804"/>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7" name="object 197"/>
          <p:cNvSpPr/>
          <p:nvPr/>
        </p:nvSpPr>
        <p:spPr>
          <a:xfrm>
            <a:off x="3816096" y="3003804"/>
            <a:ext cx="548640" cy="0"/>
          </a:xfrm>
          <a:custGeom>
            <a:avLst/>
            <a:gdLst/>
            <a:ahLst/>
            <a:cxnLst/>
            <a:rect l="l" t="t" r="r" b="b"/>
            <a:pathLst>
              <a:path w="548639">
                <a:moveTo>
                  <a:pt x="0" y="0"/>
                </a:moveTo>
                <a:lnTo>
                  <a:pt x="5486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8" name="object 198"/>
          <p:cNvSpPr/>
          <p:nvPr/>
        </p:nvSpPr>
        <p:spPr>
          <a:xfrm>
            <a:off x="3614928" y="3003804"/>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9" name="object 199"/>
          <p:cNvSpPr/>
          <p:nvPr/>
        </p:nvSpPr>
        <p:spPr>
          <a:xfrm>
            <a:off x="3412223" y="3003804"/>
            <a:ext cx="44450" cy="0"/>
          </a:xfrm>
          <a:custGeom>
            <a:avLst/>
            <a:gdLst/>
            <a:ahLst/>
            <a:cxnLst/>
            <a:rect l="l" t="t" r="r" b="b"/>
            <a:pathLst>
              <a:path w="44450">
                <a:moveTo>
                  <a:pt x="0" y="0"/>
                </a:moveTo>
                <a:lnTo>
                  <a:pt x="442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0" name="object 200"/>
          <p:cNvSpPr/>
          <p:nvPr/>
        </p:nvSpPr>
        <p:spPr>
          <a:xfrm>
            <a:off x="2503932" y="3003804"/>
            <a:ext cx="749935" cy="0"/>
          </a:xfrm>
          <a:custGeom>
            <a:avLst/>
            <a:gdLst/>
            <a:ahLst/>
            <a:cxnLst/>
            <a:rect l="l" t="t" r="r" b="b"/>
            <a:pathLst>
              <a:path w="749935">
                <a:moveTo>
                  <a:pt x="0" y="0"/>
                </a:moveTo>
                <a:lnTo>
                  <a:pt x="74980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1" name="object 201"/>
          <p:cNvSpPr/>
          <p:nvPr/>
        </p:nvSpPr>
        <p:spPr>
          <a:xfrm>
            <a:off x="2302764" y="3003804"/>
            <a:ext cx="43180" cy="0"/>
          </a:xfrm>
          <a:custGeom>
            <a:avLst/>
            <a:gdLst/>
            <a:ahLst/>
            <a:cxnLst/>
            <a:rect l="l" t="t" r="r" b="b"/>
            <a:pathLst>
              <a:path w="43180">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2" name="object 202"/>
          <p:cNvSpPr/>
          <p:nvPr/>
        </p:nvSpPr>
        <p:spPr>
          <a:xfrm>
            <a:off x="1595627" y="3003804"/>
            <a:ext cx="548640" cy="0"/>
          </a:xfrm>
          <a:custGeom>
            <a:avLst/>
            <a:gdLst/>
            <a:ahLst/>
            <a:cxnLst/>
            <a:rect l="l" t="t" r="r" b="b"/>
            <a:pathLst>
              <a:path w="548639">
                <a:moveTo>
                  <a:pt x="0" y="0"/>
                </a:moveTo>
                <a:lnTo>
                  <a:pt x="5486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3" name="object 203"/>
          <p:cNvSpPr/>
          <p:nvPr/>
        </p:nvSpPr>
        <p:spPr>
          <a:xfrm>
            <a:off x="1394460" y="3003804"/>
            <a:ext cx="43180" cy="0"/>
          </a:xfrm>
          <a:custGeom>
            <a:avLst/>
            <a:gdLst/>
            <a:ahLst/>
            <a:cxnLst/>
            <a:rect l="l" t="t" r="r" b="b"/>
            <a:pathLst>
              <a:path w="43180">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4" name="object 204"/>
          <p:cNvSpPr/>
          <p:nvPr/>
        </p:nvSpPr>
        <p:spPr>
          <a:xfrm>
            <a:off x="1193291" y="3003804"/>
            <a:ext cx="43180" cy="0"/>
          </a:xfrm>
          <a:custGeom>
            <a:avLst/>
            <a:gdLst/>
            <a:ahLst/>
            <a:cxnLst/>
            <a:rect l="l" t="t" r="r" b="b"/>
            <a:pathLst>
              <a:path w="43180">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5" name="object 205"/>
          <p:cNvSpPr/>
          <p:nvPr/>
        </p:nvSpPr>
        <p:spPr>
          <a:xfrm>
            <a:off x="861060" y="3003804"/>
            <a:ext cx="173990" cy="0"/>
          </a:xfrm>
          <a:custGeom>
            <a:avLst/>
            <a:gdLst/>
            <a:ahLst/>
            <a:cxnLst/>
            <a:rect l="l" t="t" r="r" b="b"/>
            <a:pathLst>
              <a:path w="173990">
                <a:moveTo>
                  <a:pt x="0" y="0"/>
                </a:moveTo>
                <a:lnTo>
                  <a:pt x="17373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6" name="object 206"/>
          <p:cNvSpPr/>
          <p:nvPr/>
        </p:nvSpPr>
        <p:spPr>
          <a:xfrm>
            <a:off x="8962631" y="2631948"/>
            <a:ext cx="2997835" cy="0"/>
          </a:xfrm>
          <a:custGeom>
            <a:avLst/>
            <a:gdLst/>
            <a:ahLst/>
            <a:cxnLst/>
            <a:rect l="l" t="t" r="r" b="b"/>
            <a:pathLst>
              <a:path w="2997834">
                <a:moveTo>
                  <a:pt x="0" y="0"/>
                </a:moveTo>
                <a:lnTo>
                  <a:pt x="299772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7" name="object 207"/>
          <p:cNvSpPr/>
          <p:nvPr/>
        </p:nvSpPr>
        <p:spPr>
          <a:xfrm>
            <a:off x="5632703" y="2631948"/>
            <a:ext cx="3171825" cy="0"/>
          </a:xfrm>
          <a:custGeom>
            <a:avLst/>
            <a:gdLst/>
            <a:ahLst/>
            <a:cxnLst/>
            <a:rect l="l" t="t" r="r" b="b"/>
            <a:pathLst>
              <a:path w="3171825">
                <a:moveTo>
                  <a:pt x="0" y="0"/>
                </a:moveTo>
                <a:lnTo>
                  <a:pt x="317144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8" name="object 208"/>
          <p:cNvSpPr/>
          <p:nvPr/>
        </p:nvSpPr>
        <p:spPr>
          <a:xfrm>
            <a:off x="4925555" y="2631948"/>
            <a:ext cx="549275" cy="0"/>
          </a:xfrm>
          <a:custGeom>
            <a:avLst/>
            <a:gdLst/>
            <a:ahLst/>
            <a:cxnLst/>
            <a:rect l="l" t="t" r="r" b="b"/>
            <a:pathLst>
              <a:path w="549275">
                <a:moveTo>
                  <a:pt x="0" y="0"/>
                </a:moveTo>
                <a:lnTo>
                  <a:pt x="54865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9" name="object 209"/>
          <p:cNvSpPr/>
          <p:nvPr/>
        </p:nvSpPr>
        <p:spPr>
          <a:xfrm>
            <a:off x="4724387" y="2631948"/>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0" name="object 210"/>
          <p:cNvSpPr/>
          <p:nvPr/>
        </p:nvSpPr>
        <p:spPr>
          <a:xfrm>
            <a:off x="4523219" y="2631948"/>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1" name="object 211"/>
          <p:cNvSpPr/>
          <p:nvPr/>
        </p:nvSpPr>
        <p:spPr>
          <a:xfrm>
            <a:off x="3816096" y="2631948"/>
            <a:ext cx="548640" cy="0"/>
          </a:xfrm>
          <a:custGeom>
            <a:avLst/>
            <a:gdLst/>
            <a:ahLst/>
            <a:cxnLst/>
            <a:rect l="l" t="t" r="r" b="b"/>
            <a:pathLst>
              <a:path w="548639">
                <a:moveTo>
                  <a:pt x="0" y="0"/>
                </a:moveTo>
                <a:lnTo>
                  <a:pt x="5486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2" name="object 212"/>
          <p:cNvSpPr/>
          <p:nvPr/>
        </p:nvSpPr>
        <p:spPr>
          <a:xfrm>
            <a:off x="3614928" y="2631948"/>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3" name="object 213"/>
          <p:cNvSpPr/>
          <p:nvPr/>
        </p:nvSpPr>
        <p:spPr>
          <a:xfrm>
            <a:off x="3412223" y="2631948"/>
            <a:ext cx="44450" cy="0"/>
          </a:xfrm>
          <a:custGeom>
            <a:avLst/>
            <a:gdLst/>
            <a:ahLst/>
            <a:cxnLst/>
            <a:rect l="l" t="t" r="r" b="b"/>
            <a:pathLst>
              <a:path w="44450">
                <a:moveTo>
                  <a:pt x="0" y="0"/>
                </a:moveTo>
                <a:lnTo>
                  <a:pt x="442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4" name="object 214"/>
          <p:cNvSpPr/>
          <p:nvPr/>
        </p:nvSpPr>
        <p:spPr>
          <a:xfrm>
            <a:off x="1394460" y="2631948"/>
            <a:ext cx="1859280" cy="0"/>
          </a:xfrm>
          <a:custGeom>
            <a:avLst/>
            <a:gdLst/>
            <a:ahLst/>
            <a:cxnLst/>
            <a:rect l="l" t="t" r="r" b="b"/>
            <a:pathLst>
              <a:path w="1859279">
                <a:moveTo>
                  <a:pt x="0" y="0"/>
                </a:moveTo>
                <a:lnTo>
                  <a:pt x="185927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5" name="object 215"/>
          <p:cNvSpPr/>
          <p:nvPr/>
        </p:nvSpPr>
        <p:spPr>
          <a:xfrm>
            <a:off x="1193291" y="2631948"/>
            <a:ext cx="43180" cy="0"/>
          </a:xfrm>
          <a:custGeom>
            <a:avLst/>
            <a:gdLst/>
            <a:ahLst/>
            <a:cxnLst/>
            <a:rect l="l" t="t" r="r" b="b"/>
            <a:pathLst>
              <a:path w="43180">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6" name="object 216"/>
          <p:cNvSpPr/>
          <p:nvPr/>
        </p:nvSpPr>
        <p:spPr>
          <a:xfrm>
            <a:off x="861060" y="2631948"/>
            <a:ext cx="173990" cy="0"/>
          </a:xfrm>
          <a:custGeom>
            <a:avLst/>
            <a:gdLst/>
            <a:ahLst/>
            <a:cxnLst/>
            <a:rect l="l" t="t" r="r" b="b"/>
            <a:pathLst>
              <a:path w="173990">
                <a:moveTo>
                  <a:pt x="0" y="0"/>
                </a:moveTo>
                <a:lnTo>
                  <a:pt x="17373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7" name="object 217"/>
          <p:cNvSpPr/>
          <p:nvPr/>
        </p:nvSpPr>
        <p:spPr>
          <a:xfrm>
            <a:off x="8962631" y="2260092"/>
            <a:ext cx="2997835" cy="0"/>
          </a:xfrm>
          <a:custGeom>
            <a:avLst/>
            <a:gdLst/>
            <a:ahLst/>
            <a:cxnLst/>
            <a:rect l="l" t="t" r="r" b="b"/>
            <a:pathLst>
              <a:path w="2997834">
                <a:moveTo>
                  <a:pt x="0" y="0"/>
                </a:moveTo>
                <a:lnTo>
                  <a:pt x="299772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8" name="object 218"/>
          <p:cNvSpPr/>
          <p:nvPr/>
        </p:nvSpPr>
        <p:spPr>
          <a:xfrm>
            <a:off x="4925555" y="2260092"/>
            <a:ext cx="3879215" cy="0"/>
          </a:xfrm>
          <a:custGeom>
            <a:avLst/>
            <a:gdLst/>
            <a:ahLst/>
            <a:cxnLst/>
            <a:rect l="l" t="t" r="r" b="b"/>
            <a:pathLst>
              <a:path w="3879215">
                <a:moveTo>
                  <a:pt x="0" y="0"/>
                </a:moveTo>
                <a:lnTo>
                  <a:pt x="38785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9" name="object 219"/>
          <p:cNvSpPr/>
          <p:nvPr/>
        </p:nvSpPr>
        <p:spPr>
          <a:xfrm>
            <a:off x="4724387" y="2260092"/>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0" name="object 220"/>
          <p:cNvSpPr/>
          <p:nvPr/>
        </p:nvSpPr>
        <p:spPr>
          <a:xfrm>
            <a:off x="4523219" y="2260092"/>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1" name="object 221"/>
          <p:cNvSpPr/>
          <p:nvPr/>
        </p:nvSpPr>
        <p:spPr>
          <a:xfrm>
            <a:off x="3816096" y="2260092"/>
            <a:ext cx="548640" cy="0"/>
          </a:xfrm>
          <a:custGeom>
            <a:avLst/>
            <a:gdLst/>
            <a:ahLst/>
            <a:cxnLst/>
            <a:rect l="l" t="t" r="r" b="b"/>
            <a:pathLst>
              <a:path w="548639">
                <a:moveTo>
                  <a:pt x="0" y="0"/>
                </a:moveTo>
                <a:lnTo>
                  <a:pt x="5486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2" name="object 222"/>
          <p:cNvSpPr/>
          <p:nvPr/>
        </p:nvSpPr>
        <p:spPr>
          <a:xfrm>
            <a:off x="3614928" y="2260092"/>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3" name="object 223"/>
          <p:cNvSpPr/>
          <p:nvPr/>
        </p:nvSpPr>
        <p:spPr>
          <a:xfrm>
            <a:off x="3412223" y="2260092"/>
            <a:ext cx="44450" cy="0"/>
          </a:xfrm>
          <a:custGeom>
            <a:avLst/>
            <a:gdLst/>
            <a:ahLst/>
            <a:cxnLst/>
            <a:rect l="l" t="t" r="r" b="b"/>
            <a:pathLst>
              <a:path w="44450">
                <a:moveTo>
                  <a:pt x="0" y="0"/>
                </a:moveTo>
                <a:lnTo>
                  <a:pt x="442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4" name="object 224"/>
          <p:cNvSpPr/>
          <p:nvPr/>
        </p:nvSpPr>
        <p:spPr>
          <a:xfrm>
            <a:off x="861060" y="2260092"/>
            <a:ext cx="2392680" cy="0"/>
          </a:xfrm>
          <a:custGeom>
            <a:avLst/>
            <a:gdLst/>
            <a:ahLst/>
            <a:cxnLst/>
            <a:rect l="l" t="t" r="r" b="b"/>
            <a:pathLst>
              <a:path w="2392679">
                <a:moveTo>
                  <a:pt x="0" y="0"/>
                </a:moveTo>
                <a:lnTo>
                  <a:pt x="239267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5" name="object 225"/>
          <p:cNvSpPr/>
          <p:nvPr/>
        </p:nvSpPr>
        <p:spPr>
          <a:xfrm>
            <a:off x="861060" y="1888235"/>
            <a:ext cx="11099800" cy="0"/>
          </a:xfrm>
          <a:custGeom>
            <a:avLst/>
            <a:gdLst/>
            <a:ahLst/>
            <a:cxnLst/>
            <a:rect l="l" t="t" r="r" b="b"/>
            <a:pathLst>
              <a:path w="11099800">
                <a:moveTo>
                  <a:pt x="0" y="0"/>
                </a:moveTo>
                <a:lnTo>
                  <a:pt x="110992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6" name="object 226"/>
          <p:cNvSpPr/>
          <p:nvPr/>
        </p:nvSpPr>
        <p:spPr>
          <a:xfrm>
            <a:off x="861060" y="1516380"/>
            <a:ext cx="11099800" cy="0"/>
          </a:xfrm>
          <a:custGeom>
            <a:avLst/>
            <a:gdLst/>
            <a:ahLst/>
            <a:cxnLst/>
            <a:rect l="l" t="t" r="r" b="b"/>
            <a:pathLst>
              <a:path w="11099800">
                <a:moveTo>
                  <a:pt x="0" y="0"/>
                </a:moveTo>
                <a:lnTo>
                  <a:pt x="110992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7" name="object 227"/>
          <p:cNvSpPr/>
          <p:nvPr/>
        </p:nvSpPr>
        <p:spPr>
          <a:xfrm>
            <a:off x="3253740" y="1999488"/>
            <a:ext cx="158750" cy="3235960"/>
          </a:xfrm>
          <a:custGeom>
            <a:avLst/>
            <a:gdLst/>
            <a:ahLst/>
            <a:cxnLst/>
            <a:rect l="l" t="t" r="r" b="b"/>
            <a:pathLst>
              <a:path w="158750" h="3235960">
                <a:moveTo>
                  <a:pt x="158483" y="0"/>
                </a:moveTo>
                <a:lnTo>
                  <a:pt x="0" y="0"/>
                </a:lnTo>
                <a:lnTo>
                  <a:pt x="0" y="3235452"/>
                </a:lnTo>
                <a:lnTo>
                  <a:pt x="158483" y="3235452"/>
                </a:lnTo>
                <a:lnTo>
                  <a:pt x="158483"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8" name="object 228"/>
          <p:cNvSpPr/>
          <p:nvPr/>
        </p:nvSpPr>
        <p:spPr>
          <a:xfrm>
            <a:off x="4364735" y="2074164"/>
            <a:ext cx="158750" cy="3161030"/>
          </a:xfrm>
          <a:custGeom>
            <a:avLst/>
            <a:gdLst/>
            <a:ahLst/>
            <a:cxnLst/>
            <a:rect l="l" t="t" r="r" b="b"/>
            <a:pathLst>
              <a:path w="158750" h="3161029">
                <a:moveTo>
                  <a:pt x="158483" y="0"/>
                </a:moveTo>
                <a:lnTo>
                  <a:pt x="0" y="0"/>
                </a:lnTo>
                <a:lnTo>
                  <a:pt x="0" y="3160776"/>
                </a:lnTo>
                <a:lnTo>
                  <a:pt x="158483" y="3160776"/>
                </a:lnTo>
                <a:lnTo>
                  <a:pt x="158483"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9" name="object 229"/>
          <p:cNvSpPr/>
          <p:nvPr/>
        </p:nvSpPr>
        <p:spPr>
          <a:xfrm>
            <a:off x="8804147" y="2185416"/>
            <a:ext cx="158750" cy="3049905"/>
          </a:xfrm>
          <a:custGeom>
            <a:avLst/>
            <a:gdLst/>
            <a:ahLst/>
            <a:cxnLst/>
            <a:rect l="l" t="t" r="r" b="b"/>
            <a:pathLst>
              <a:path w="158750" h="3049904">
                <a:moveTo>
                  <a:pt x="158483" y="0"/>
                </a:moveTo>
                <a:lnTo>
                  <a:pt x="0" y="0"/>
                </a:lnTo>
                <a:lnTo>
                  <a:pt x="0" y="3049524"/>
                </a:lnTo>
                <a:lnTo>
                  <a:pt x="158483" y="3049524"/>
                </a:lnTo>
                <a:lnTo>
                  <a:pt x="158483"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0" name="object 230"/>
          <p:cNvSpPr/>
          <p:nvPr/>
        </p:nvSpPr>
        <p:spPr>
          <a:xfrm>
            <a:off x="1034796" y="2260092"/>
            <a:ext cx="158750" cy="2974975"/>
          </a:xfrm>
          <a:custGeom>
            <a:avLst/>
            <a:gdLst/>
            <a:ahLst/>
            <a:cxnLst/>
            <a:rect l="l" t="t" r="r" b="b"/>
            <a:pathLst>
              <a:path w="158750" h="2974975">
                <a:moveTo>
                  <a:pt x="158496" y="0"/>
                </a:moveTo>
                <a:lnTo>
                  <a:pt x="0" y="0"/>
                </a:lnTo>
                <a:lnTo>
                  <a:pt x="0" y="2974848"/>
                </a:lnTo>
                <a:lnTo>
                  <a:pt x="158496" y="2974848"/>
                </a:lnTo>
                <a:lnTo>
                  <a:pt x="158496"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1" name="object 231"/>
          <p:cNvSpPr/>
          <p:nvPr/>
        </p:nvSpPr>
        <p:spPr>
          <a:xfrm>
            <a:off x="5474208" y="2482595"/>
            <a:ext cx="158750" cy="2752725"/>
          </a:xfrm>
          <a:custGeom>
            <a:avLst/>
            <a:gdLst/>
            <a:ahLst/>
            <a:cxnLst/>
            <a:rect l="l" t="t" r="r" b="b"/>
            <a:pathLst>
              <a:path w="158750" h="2752725">
                <a:moveTo>
                  <a:pt x="158496" y="0"/>
                </a:moveTo>
                <a:lnTo>
                  <a:pt x="0" y="0"/>
                </a:lnTo>
                <a:lnTo>
                  <a:pt x="0" y="2752343"/>
                </a:lnTo>
                <a:lnTo>
                  <a:pt x="158496" y="2752343"/>
                </a:lnTo>
                <a:lnTo>
                  <a:pt x="158496"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2" name="object 232"/>
          <p:cNvSpPr/>
          <p:nvPr/>
        </p:nvSpPr>
        <p:spPr>
          <a:xfrm>
            <a:off x="6583680" y="2631948"/>
            <a:ext cx="158750" cy="2603500"/>
          </a:xfrm>
          <a:custGeom>
            <a:avLst/>
            <a:gdLst/>
            <a:ahLst/>
            <a:cxnLst/>
            <a:rect l="l" t="t" r="r" b="b"/>
            <a:pathLst>
              <a:path w="158750" h="2603500">
                <a:moveTo>
                  <a:pt x="158496" y="0"/>
                </a:moveTo>
                <a:lnTo>
                  <a:pt x="0" y="0"/>
                </a:lnTo>
                <a:lnTo>
                  <a:pt x="0" y="2602991"/>
                </a:lnTo>
                <a:lnTo>
                  <a:pt x="158496" y="2602991"/>
                </a:lnTo>
                <a:lnTo>
                  <a:pt x="158496"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3" name="object 233"/>
          <p:cNvSpPr/>
          <p:nvPr/>
        </p:nvSpPr>
        <p:spPr>
          <a:xfrm>
            <a:off x="9913619" y="2668523"/>
            <a:ext cx="158750" cy="2566670"/>
          </a:xfrm>
          <a:custGeom>
            <a:avLst/>
            <a:gdLst/>
            <a:ahLst/>
            <a:cxnLst/>
            <a:rect l="l" t="t" r="r" b="b"/>
            <a:pathLst>
              <a:path w="158750" h="2566670">
                <a:moveTo>
                  <a:pt x="158496" y="0"/>
                </a:moveTo>
                <a:lnTo>
                  <a:pt x="0" y="0"/>
                </a:lnTo>
                <a:lnTo>
                  <a:pt x="0" y="2566416"/>
                </a:lnTo>
                <a:lnTo>
                  <a:pt x="158496" y="2566416"/>
                </a:lnTo>
                <a:lnTo>
                  <a:pt x="158496"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4" name="object 234"/>
          <p:cNvSpPr/>
          <p:nvPr/>
        </p:nvSpPr>
        <p:spPr>
          <a:xfrm>
            <a:off x="2144267" y="2817876"/>
            <a:ext cx="158750" cy="2417445"/>
          </a:xfrm>
          <a:custGeom>
            <a:avLst/>
            <a:gdLst/>
            <a:ahLst/>
            <a:cxnLst/>
            <a:rect l="l" t="t" r="r" b="b"/>
            <a:pathLst>
              <a:path w="158750" h="2417445">
                <a:moveTo>
                  <a:pt x="158495" y="0"/>
                </a:moveTo>
                <a:lnTo>
                  <a:pt x="0" y="0"/>
                </a:lnTo>
                <a:lnTo>
                  <a:pt x="0" y="2417064"/>
                </a:lnTo>
                <a:lnTo>
                  <a:pt x="158495" y="2417064"/>
                </a:lnTo>
                <a:lnTo>
                  <a:pt x="158495"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5" name="object 235"/>
          <p:cNvSpPr/>
          <p:nvPr/>
        </p:nvSpPr>
        <p:spPr>
          <a:xfrm>
            <a:off x="7694676" y="3040379"/>
            <a:ext cx="158750" cy="2194560"/>
          </a:xfrm>
          <a:custGeom>
            <a:avLst/>
            <a:gdLst/>
            <a:ahLst/>
            <a:cxnLst/>
            <a:rect l="l" t="t" r="r" b="b"/>
            <a:pathLst>
              <a:path w="158750" h="2194560">
                <a:moveTo>
                  <a:pt x="158496" y="0"/>
                </a:moveTo>
                <a:lnTo>
                  <a:pt x="0" y="0"/>
                </a:lnTo>
                <a:lnTo>
                  <a:pt x="0" y="2194560"/>
                </a:lnTo>
                <a:lnTo>
                  <a:pt x="158496" y="2194560"/>
                </a:lnTo>
                <a:lnTo>
                  <a:pt x="158496"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6" name="object 236"/>
          <p:cNvSpPr/>
          <p:nvPr/>
        </p:nvSpPr>
        <p:spPr>
          <a:xfrm>
            <a:off x="4565903" y="2074164"/>
            <a:ext cx="158750" cy="3161030"/>
          </a:xfrm>
          <a:custGeom>
            <a:avLst/>
            <a:gdLst/>
            <a:ahLst/>
            <a:cxnLst/>
            <a:rect l="l" t="t" r="r" b="b"/>
            <a:pathLst>
              <a:path w="158750" h="3161029">
                <a:moveTo>
                  <a:pt x="158483" y="0"/>
                </a:moveTo>
                <a:lnTo>
                  <a:pt x="0" y="0"/>
                </a:lnTo>
                <a:lnTo>
                  <a:pt x="0" y="3160776"/>
                </a:lnTo>
                <a:lnTo>
                  <a:pt x="158483" y="3160776"/>
                </a:lnTo>
                <a:lnTo>
                  <a:pt x="158483" y="0"/>
                </a:lnTo>
                <a:close/>
              </a:path>
            </a:pathLst>
          </a:custGeom>
          <a:solidFill>
            <a:srgbClr val="7D7D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7" name="object 237"/>
          <p:cNvSpPr/>
          <p:nvPr/>
        </p:nvSpPr>
        <p:spPr>
          <a:xfrm>
            <a:off x="3456432" y="2185416"/>
            <a:ext cx="158750" cy="3049905"/>
          </a:xfrm>
          <a:custGeom>
            <a:avLst/>
            <a:gdLst/>
            <a:ahLst/>
            <a:cxnLst/>
            <a:rect l="l" t="t" r="r" b="b"/>
            <a:pathLst>
              <a:path w="158750" h="3049904">
                <a:moveTo>
                  <a:pt x="158496" y="0"/>
                </a:moveTo>
                <a:lnTo>
                  <a:pt x="0" y="0"/>
                </a:lnTo>
                <a:lnTo>
                  <a:pt x="0" y="3049524"/>
                </a:lnTo>
                <a:lnTo>
                  <a:pt x="158496" y="3049524"/>
                </a:lnTo>
                <a:lnTo>
                  <a:pt x="158496" y="0"/>
                </a:lnTo>
                <a:close/>
              </a:path>
            </a:pathLst>
          </a:custGeom>
          <a:solidFill>
            <a:srgbClr val="7D7D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8" name="object 238"/>
          <p:cNvSpPr/>
          <p:nvPr/>
        </p:nvSpPr>
        <p:spPr>
          <a:xfrm>
            <a:off x="1235963" y="2557272"/>
            <a:ext cx="158750" cy="2677795"/>
          </a:xfrm>
          <a:custGeom>
            <a:avLst/>
            <a:gdLst/>
            <a:ahLst/>
            <a:cxnLst/>
            <a:rect l="l" t="t" r="r" b="b"/>
            <a:pathLst>
              <a:path w="158750" h="2677795">
                <a:moveTo>
                  <a:pt x="158496" y="0"/>
                </a:moveTo>
                <a:lnTo>
                  <a:pt x="0" y="0"/>
                </a:lnTo>
                <a:lnTo>
                  <a:pt x="0" y="2677667"/>
                </a:lnTo>
                <a:lnTo>
                  <a:pt x="158496" y="2677667"/>
                </a:lnTo>
                <a:lnTo>
                  <a:pt x="158496" y="0"/>
                </a:lnTo>
                <a:close/>
              </a:path>
            </a:pathLst>
          </a:custGeom>
          <a:solidFill>
            <a:srgbClr val="7D7D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9" name="object 239"/>
          <p:cNvSpPr/>
          <p:nvPr/>
        </p:nvSpPr>
        <p:spPr>
          <a:xfrm>
            <a:off x="9005316" y="2631948"/>
            <a:ext cx="158750" cy="2603500"/>
          </a:xfrm>
          <a:custGeom>
            <a:avLst/>
            <a:gdLst/>
            <a:ahLst/>
            <a:cxnLst/>
            <a:rect l="l" t="t" r="r" b="b"/>
            <a:pathLst>
              <a:path w="158750" h="2603500">
                <a:moveTo>
                  <a:pt x="158483" y="0"/>
                </a:moveTo>
                <a:lnTo>
                  <a:pt x="0" y="0"/>
                </a:lnTo>
                <a:lnTo>
                  <a:pt x="0" y="2602991"/>
                </a:lnTo>
                <a:lnTo>
                  <a:pt x="158483" y="2602991"/>
                </a:lnTo>
                <a:lnTo>
                  <a:pt x="158483" y="0"/>
                </a:lnTo>
                <a:close/>
              </a:path>
            </a:pathLst>
          </a:custGeom>
          <a:solidFill>
            <a:srgbClr val="7D7D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0" name="object 240"/>
          <p:cNvSpPr/>
          <p:nvPr/>
        </p:nvSpPr>
        <p:spPr>
          <a:xfrm>
            <a:off x="5675376" y="2706623"/>
            <a:ext cx="158750" cy="2528570"/>
          </a:xfrm>
          <a:custGeom>
            <a:avLst/>
            <a:gdLst/>
            <a:ahLst/>
            <a:cxnLst/>
            <a:rect l="l" t="t" r="r" b="b"/>
            <a:pathLst>
              <a:path w="158750" h="2528570">
                <a:moveTo>
                  <a:pt x="158496" y="0"/>
                </a:moveTo>
                <a:lnTo>
                  <a:pt x="0" y="0"/>
                </a:lnTo>
                <a:lnTo>
                  <a:pt x="0" y="2528316"/>
                </a:lnTo>
                <a:lnTo>
                  <a:pt x="158496" y="2528316"/>
                </a:lnTo>
                <a:lnTo>
                  <a:pt x="158496" y="0"/>
                </a:lnTo>
                <a:close/>
              </a:path>
            </a:pathLst>
          </a:custGeom>
          <a:solidFill>
            <a:srgbClr val="7D7D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1" name="object 241"/>
          <p:cNvSpPr/>
          <p:nvPr/>
        </p:nvSpPr>
        <p:spPr>
          <a:xfrm>
            <a:off x="6784847" y="2781300"/>
            <a:ext cx="158750" cy="2453640"/>
          </a:xfrm>
          <a:custGeom>
            <a:avLst/>
            <a:gdLst/>
            <a:ahLst/>
            <a:cxnLst/>
            <a:rect l="l" t="t" r="r" b="b"/>
            <a:pathLst>
              <a:path w="158750" h="2453640">
                <a:moveTo>
                  <a:pt x="158496" y="0"/>
                </a:moveTo>
                <a:lnTo>
                  <a:pt x="0" y="0"/>
                </a:lnTo>
                <a:lnTo>
                  <a:pt x="0" y="2453640"/>
                </a:lnTo>
                <a:lnTo>
                  <a:pt x="158496" y="2453640"/>
                </a:lnTo>
                <a:lnTo>
                  <a:pt x="158496" y="0"/>
                </a:lnTo>
                <a:close/>
              </a:path>
            </a:pathLst>
          </a:custGeom>
          <a:solidFill>
            <a:srgbClr val="7D7D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2" name="object 242"/>
          <p:cNvSpPr/>
          <p:nvPr/>
        </p:nvSpPr>
        <p:spPr>
          <a:xfrm>
            <a:off x="10114788" y="2854451"/>
            <a:ext cx="158750" cy="2380615"/>
          </a:xfrm>
          <a:custGeom>
            <a:avLst/>
            <a:gdLst/>
            <a:ahLst/>
            <a:cxnLst/>
            <a:rect l="l" t="t" r="r" b="b"/>
            <a:pathLst>
              <a:path w="158750" h="2380615">
                <a:moveTo>
                  <a:pt x="158496" y="0"/>
                </a:moveTo>
                <a:lnTo>
                  <a:pt x="0" y="0"/>
                </a:lnTo>
                <a:lnTo>
                  <a:pt x="0" y="2380488"/>
                </a:lnTo>
                <a:lnTo>
                  <a:pt x="158496" y="2380488"/>
                </a:lnTo>
                <a:lnTo>
                  <a:pt x="158496" y="0"/>
                </a:lnTo>
                <a:close/>
              </a:path>
            </a:pathLst>
          </a:custGeom>
          <a:solidFill>
            <a:srgbClr val="7D7D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3" name="object 243"/>
          <p:cNvSpPr/>
          <p:nvPr/>
        </p:nvSpPr>
        <p:spPr>
          <a:xfrm>
            <a:off x="11225783" y="2929127"/>
            <a:ext cx="158750" cy="2306320"/>
          </a:xfrm>
          <a:custGeom>
            <a:avLst/>
            <a:gdLst/>
            <a:ahLst/>
            <a:cxnLst/>
            <a:rect l="l" t="t" r="r" b="b"/>
            <a:pathLst>
              <a:path w="158750" h="2306320">
                <a:moveTo>
                  <a:pt x="158496" y="0"/>
                </a:moveTo>
                <a:lnTo>
                  <a:pt x="0" y="0"/>
                </a:lnTo>
                <a:lnTo>
                  <a:pt x="0" y="2305812"/>
                </a:lnTo>
                <a:lnTo>
                  <a:pt x="158496" y="2305812"/>
                </a:lnTo>
                <a:lnTo>
                  <a:pt x="158496" y="0"/>
                </a:lnTo>
                <a:close/>
              </a:path>
            </a:pathLst>
          </a:custGeom>
          <a:solidFill>
            <a:srgbClr val="7D7D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4" name="object 244"/>
          <p:cNvSpPr/>
          <p:nvPr/>
        </p:nvSpPr>
        <p:spPr>
          <a:xfrm>
            <a:off x="2345435" y="2967227"/>
            <a:ext cx="158750" cy="2268220"/>
          </a:xfrm>
          <a:custGeom>
            <a:avLst/>
            <a:gdLst/>
            <a:ahLst/>
            <a:cxnLst/>
            <a:rect l="l" t="t" r="r" b="b"/>
            <a:pathLst>
              <a:path w="158750" h="2268220">
                <a:moveTo>
                  <a:pt x="158495" y="0"/>
                </a:moveTo>
                <a:lnTo>
                  <a:pt x="0" y="0"/>
                </a:lnTo>
                <a:lnTo>
                  <a:pt x="0" y="2267712"/>
                </a:lnTo>
                <a:lnTo>
                  <a:pt x="158495" y="2267712"/>
                </a:lnTo>
                <a:lnTo>
                  <a:pt x="158495" y="0"/>
                </a:lnTo>
                <a:close/>
              </a:path>
            </a:pathLst>
          </a:custGeom>
          <a:solidFill>
            <a:srgbClr val="7D7D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5" name="object 245"/>
          <p:cNvSpPr/>
          <p:nvPr/>
        </p:nvSpPr>
        <p:spPr>
          <a:xfrm>
            <a:off x="7895843" y="3226307"/>
            <a:ext cx="158750" cy="2009139"/>
          </a:xfrm>
          <a:custGeom>
            <a:avLst/>
            <a:gdLst/>
            <a:ahLst/>
            <a:cxnLst/>
            <a:rect l="l" t="t" r="r" b="b"/>
            <a:pathLst>
              <a:path w="158750" h="2009139">
                <a:moveTo>
                  <a:pt x="158496" y="0"/>
                </a:moveTo>
                <a:lnTo>
                  <a:pt x="0" y="0"/>
                </a:lnTo>
                <a:lnTo>
                  <a:pt x="0" y="2008631"/>
                </a:lnTo>
                <a:lnTo>
                  <a:pt x="158496" y="2008631"/>
                </a:lnTo>
                <a:lnTo>
                  <a:pt x="158496" y="0"/>
                </a:lnTo>
                <a:close/>
              </a:path>
            </a:pathLst>
          </a:custGeom>
          <a:solidFill>
            <a:srgbClr val="7D7D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6" name="object 246"/>
          <p:cNvSpPr/>
          <p:nvPr/>
        </p:nvSpPr>
        <p:spPr>
          <a:xfrm>
            <a:off x="4767071" y="2074164"/>
            <a:ext cx="158750" cy="3161030"/>
          </a:xfrm>
          <a:custGeom>
            <a:avLst/>
            <a:gdLst/>
            <a:ahLst/>
            <a:cxnLst/>
            <a:rect l="l" t="t" r="r" b="b"/>
            <a:pathLst>
              <a:path w="158750" h="3161029">
                <a:moveTo>
                  <a:pt x="158483" y="0"/>
                </a:moveTo>
                <a:lnTo>
                  <a:pt x="0" y="0"/>
                </a:lnTo>
                <a:lnTo>
                  <a:pt x="0" y="3160776"/>
                </a:lnTo>
                <a:lnTo>
                  <a:pt x="158483" y="3160776"/>
                </a:lnTo>
                <a:lnTo>
                  <a:pt x="158483"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7" name="object 247"/>
          <p:cNvSpPr/>
          <p:nvPr/>
        </p:nvSpPr>
        <p:spPr>
          <a:xfrm>
            <a:off x="3657600" y="2223516"/>
            <a:ext cx="158750" cy="3011805"/>
          </a:xfrm>
          <a:custGeom>
            <a:avLst/>
            <a:gdLst/>
            <a:ahLst/>
            <a:cxnLst/>
            <a:rect l="l" t="t" r="r" b="b"/>
            <a:pathLst>
              <a:path w="158750" h="3011804">
                <a:moveTo>
                  <a:pt x="158496" y="0"/>
                </a:moveTo>
                <a:lnTo>
                  <a:pt x="0" y="0"/>
                </a:lnTo>
                <a:lnTo>
                  <a:pt x="0" y="3011424"/>
                </a:lnTo>
                <a:lnTo>
                  <a:pt x="158496" y="3011424"/>
                </a:lnTo>
                <a:lnTo>
                  <a:pt x="158496"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8" name="object 248"/>
          <p:cNvSpPr/>
          <p:nvPr/>
        </p:nvSpPr>
        <p:spPr>
          <a:xfrm>
            <a:off x="5876544" y="2668523"/>
            <a:ext cx="158750" cy="2566670"/>
          </a:xfrm>
          <a:custGeom>
            <a:avLst/>
            <a:gdLst/>
            <a:ahLst/>
            <a:cxnLst/>
            <a:rect l="l" t="t" r="r" b="b"/>
            <a:pathLst>
              <a:path w="158750" h="2566670">
                <a:moveTo>
                  <a:pt x="158496" y="0"/>
                </a:moveTo>
                <a:lnTo>
                  <a:pt x="0" y="0"/>
                </a:lnTo>
                <a:lnTo>
                  <a:pt x="0" y="2566416"/>
                </a:lnTo>
                <a:lnTo>
                  <a:pt x="158496" y="2566416"/>
                </a:lnTo>
                <a:lnTo>
                  <a:pt x="158496"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9" name="object 249"/>
          <p:cNvSpPr/>
          <p:nvPr/>
        </p:nvSpPr>
        <p:spPr>
          <a:xfrm>
            <a:off x="1437132" y="2706623"/>
            <a:ext cx="158750" cy="2528570"/>
          </a:xfrm>
          <a:custGeom>
            <a:avLst/>
            <a:gdLst/>
            <a:ahLst/>
            <a:cxnLst/>
            <a:rect l="l" t="t" r="r" b="b"/>
            <a:pathLst>
              <a:path w="158750" h="2528570">
                <a:moveTo>
                  <a:pt x="158496" y="0"/>
                </a:moveTo>
                <a:lnTo>
                  <a:pt x="0" y="0"/>
                </a:lnTo>
                <a:lnTo>
                  <a:pt x="0" y="2528316"/>
                </a:lnTo>
                <a:lnTo>
                  <a:pt x="158496" y="2528316"/>
                </a:lnTo>
                <a:lnTo>
                  <a:pt x="158496"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0" name="object 250"/>
          <p:cNvSpPr/>
          <p:nvPr/>
        </p:nvSpPr>
        <p:spPr>
          <a:xfrm>
            <a:off x="9206483" y="2781300"/>
            <a:ext cx="158750" cy="2453640"/>
          </a:xfrm>
          <a:custGeom>
            <a:avLst/>
            <a:gdLst/>
            <a:ahLst/>
            <a:cxnLst/>
            <a:rect l="l" t="t" r="r" b="b"/>
            <a:pathLst>
              <a:path w="158750" h="2453640">
                <a:moveTo>
                  <a:pt x="158483" y="0"/>
                </a:moveTo>
                <a:lnTo>
                  <a:pt x="0" y="0"/>
                </a:lnTo>
                <a:lnTo>
                  <a:pt x="0" y="2453640"/>
                </a:lnTo>
                <a:lnTo>
                  <a:pt x="158483" y="2453640"/>
                </a:lnTo>
                <a:lnTo>
                  <a:pt x="158483"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1" name="object 251"/>
          <p:cNvSpPr/>
          <p:nvPr/>
        </p:nvSpPr>
        <p:spPr>
          <a:xfrm>
            <a:off x="6987540" y="2781300"/>
            <a:ext cx="158750" cy="2453640"/>
          </a:xfrm>
          <a:custGeom>
            <a:avLst/>
            <a:gdLst/>
            <a:ahLst/>
            <a:cxnLst/>
            <a:rect l="l" t="t" r="r" b="b"/>
            <a:pathLst>
              <a:path w="158750" h="2453640">
                <a:moveTo>
                  <a:pt x="158496" y="0"/>
                </a:moveTo>
                <a:lnTo>
                  <a:pt x="0" y="0"/>
                </a:lnTo>
                <a:lnTo>
                  <a:pt x="0" y="2453640"/>
                </a:lnTo>
                <a:lnTo>
                  <a:pt x="158496" y="2453640"/>
                </a:lnTo>
                <a:lnTo>
                  <a:pt x="158496"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2" name="object 252"/>
          <p:cNvSpPr/>
          <p:nvPr/>
        </p:nvSpPr>
        <p:spPr>
          <a:xfrm>
            <a:off x="10317480" y="2854451"/>
            <a:ext cx="158750" cy="2380615"/>
          </a:xfrm>
          <a:custGeom>
            <a:avLst/>
            <a:gdLst/>
            <a:ahLst/>
            <a:cxnLst/>
            <a:rect l="l" t="t" r="r" b="b"/>
            <a:pathLst>
              <a:path w="158750" h="2380615">
                <a:moveTo>
                  <a:pt x="158483" y="0"/>
                </a:moveTo>
                <a:lnTo>
                  <a:pt x="0" y="0"/>
                </a:lnTo>
                <a:lnTo>
                  <a:pt x="0" y="2380488"/>
                </a:lnTo>
                <a:lnTo>
                  <a:pt x="158483" y="2380488"/>
                </a:lnTo>
                <a:lnTo>
                  <a:pt x="158483"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3" name="object 253"/>
          <p:cNvSpPr/>
          <p:nvPr/>
        </p:nvSpPr>
        <p:spPr>
          <a:xfrm>
            <a:off x="11426952" y="2892551"/>
            <a:ext cx="158750" cy="2342515"/>
          </a:xfrm>
          <a:custGeom>
            <a:avLst/>
            <a:gdLst/>
            <a:ahLst/>
            <a:cxnLst/>
            <a:rect l="l" t="t" r="r" b="b"/>
            <a:pathLst>
              <a:path w="158750" h="2342515">
                <a:moveTo>
                  <a:pt x="158496" y="0"/>
                </a:moveTo>
                <a:lnTo>
                  <a:pt x="0" y="0"/>
                </a:lnTo>
                <a:lnTo>
                  <a:pt x="0" y="2342388"/>
                </a:lnTo>
                <a:lnTo>
                  <a:pt x="158496" y="2342388"/>
                </a:lnTo>
                <a:lnTo>
                  <a:pt x="158496"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4" name="object 254"/>
          <p:cNvSpPr/>
          <p:nvPr/>
        </p:nvSpPr>
        <p:spPr>
          <a:xfrm>
            <a:off x="2546604" y="3153155"/>
            <a:ext cx="158750" cy="2082164"/>
          </a:xfrm>
          <a:custGeom>
            <a:avLst/>
            <a:gdLst/>
            <a:ahLst/>
            <a:cxnLst/>
            <a:rect l="l" t="t" r="r" b="b"/>
            <a:pathLst>
              <a:path w="158750" h="2082164">
                <a:moveTo>
                  <a:pt x="158495" y="0"/>
                </a:moveTo>
                <a:lnTo>
                  <a:pt x="0" y="0"/>
                </a:lnTo>
                <a:lnTo>
                  <a:pt x="0" y="2081783"/>
                </a:lnTo>
                <a:lnTo>
                  <a:pt x="158495" y="2081783"/>
                </a:lnTo>
                <a:lnTo>
                  <a:pt x="158495"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5" name="object 255"/>
          <p:cNvSpPr/>
          <p:nvPr/>
        </p:nvSpPr>
        <p:spPr>
          <a:xfrm>
            <a:off x="8097011" y="3264408"/>
            <a:ext cx="158750" cy="1971039"/>
          </a:xfrm>
          <a:custGeom>
            <a:avLst/>
            <a:gdLst/>
            <a:ahLst/>
            <a:cxnLst/>
            <a:rect l="l" t="t" r="r" b="b"/>
            <a:pathLst>
              <a:path w="158750" h="1971039">
                <a:moveTo>
                  <a:pt x="158496" y="0"/>
                </a:moveTo>
                <a:lnTo>
                  <a:pt x="0" y="0"/>
                </a:lnTo>
                <a:lnTo>
                  <a:pt x="0" y="1970531"/>
                </a:lnTo>
                <a:lnTo>
                  <a:pt x="158496" y="1970531"/>
                </a:lnTo>
                <a:lnTo>
                  <a:pt x="158496"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6" name="object 256"/>
          <p:cNvSpPr/>
          <p:nvPr/>
        </p:nvSpPr>
        <p:spPr>
          <a:xfrm>
            <a:off x="8298180" y="3672840"/>
            <a:ext cx="158750" cy="1562100"/>
          </a:xfrm>
          <a:custGeom>
            <a:avLst/>
            <a:gdLst/>
            <a:ahLst/>
            <a:cxnLst/>
            <a:rect l="l" t="t" r="r" b="b"/>
            <a:pathLst>
              <a:path w="158750" h="1562100">
                <a:moveTo>
                  <a:pt x="158496" y="0"/>
                </a:moveTo>
                <a:lnTo>
                  <a:pt x="0" y="0"/>
                </a:lnTo>
                <a:lnTo>
                  <a:pt x="0" y="1562100"/>
                </a:lnTo>
                <a:lnTo>
                  <a:pt x="158496" y="1562100"/>
                </a:lnTo>
                <a:lnTo>
                  <a:pt x="158496"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7" name="object 257"/>
          <p:cNvSpPr/>
          <p:nvPr/>
        </p:nvSpPr>
        <p:spPr>
          <a:xfrm>
            <a:off x="2749295" y="3933444"/>
            <a:ext cx="158750" cy="1301750"/>
          </a:xfrm>
          <a:custGeom>
            <a:avLst/>
            <a:gdLst/>
            <a:ahLst/>
            <a:cxnLst/>
            <a:rect l="l" t="t" r="r" b="b"/>
            <a:pathLst>
              <a:path w="158750" h="1301750">
                <a:moveTo>
                  <a:pt x="158495" y="0"/>
                </a:moveTo>
                <a:lnTo>
                  <a:pt x="0" y="0"/>
                </a:lnTo>
                <a:lnTo>
                  <a:pt x="0" y="1301495"/>
                </a:lnTo>
                <a:lnTo>
                  <a:pt x="158495" y="1301495"/>
                </a:lnTo>
                <a:lnTo>
                  <a:pt x="158495"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8" name="object 258"/>
          <p:cNvSpPr/>
          <p:nvPr/>
        </p:nvSpPr>
        <p:spPr>
          <a:xfrm>
            <a:off x="11628119" y="4082796"/>
            <a:ext cx="158750" cy="1152525"/>
          </a:xfrm>
          <a:custGeom>
            <a:avLst/>
            <a:gdLst/>
            <a:ahLst/>
            <a:cxnLst/>
            <a:rect l="l" t="t" r="r" b="b"/>
            <a:pathLst>
              <a:path w="158750" h="1152525">
                <a:moveTo>
                  <a:pt x="158496" y="0"/>
                </a:moveTo>
                <a:lnTo>
                  <a:pt x="0" y="0"/>
                </a:lnTo>
                <a:lnTo>
                  <a:pt x="0" y="1152143"/>
                </a:lnTo>
                <a:lnTo>
                  <a:pt x="158496" y="1152143"/>
                </a:lnTo>
                <a:lnTo>
                  <a:pt x="158496"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9" name="object 259"/>
          <p:cNvSpPr/>
          <p:nvPr/>
        </p:nvSpPr>
        <p:spPr>
          <a:xfrm>
            <a:off x="10518647" y="4082796"/>
            <a:ext cx="158750" cy="1152525"/>
          </a:xfrm>
          <a:custGeom>
            <a:avLst/>
            <a:gdLst/>
            <a:ahLst/>
            <a:cxnLst/>
            <a:rect l="l" t="t" r="r" b="b"/>
            <a:pathLst>
              <a:path w="158750" h="1152525">
                <a:moveTo>
                  <a:pt x="158483" y="0"/>
                </a:moveTo>
                <a:lnTo>
                  <a:pt x="0" y="0"/>
                </a:lnTo>
                <a:lnTo>
                  <a:pt x="0" y="1152143"/>
                </a:lnTo>
                <a:lnTo>
                  <a:pt x="158483" y="1152143"/>
                </a:lnTo>
                <a:lnTo>
                  <a:pt x="158483"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0" name="object 260"/>
          <p:cNvSpPr/>
          <p:nvPr/>
        </p:nvSpPr>
        <p:spPr>
          <a:xfrm>
            <a:off x="7188707" y="4119371"/>
            <a:ext cx="158750" cy="1115695"/>
          </a:xfrm>
          <a:custGeom>
            <a:avLst/>
            <a:gdLst/>
            <a:ahLst/>
            <a:cxnLst/>
            <a:rect l="l" t="t" r="r" b="b"/>
            <a:pathLst>
              <a:path w="158750" h="1115695">
                <a:moveTo>
                  <a:pt x="158496" y="0"/>
                </a:moveTo>
                <a:lnTo>
                  <a:pt x="0" y="0"/>
                </a:lnTo>
                <a:lnTo>
                  <a:pt x="0" y="1115567"/>
                </a:lnTo>
                <a:lnTo>
                  <a:pt x="158496" y="1115567"/>
                </a:lnTo>
                <a:lnTo>
                  <a:pt x="158496"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1" name="object 261"/>
          <p:cNvSpPr/>
          <p:nvPr/>
        </p:nvSpPr>
        <p:spPr>
          <a:xfrm>
            <a:off x="6077711" y="4268723"/>
            <a:ext cx="158750" cy="966469"/>
          </a:xfrm>
          <a:custGeom>
            <a:avLst/>
            <a:gdLst/>
            <a:ahLst/>
            <a:cxnLst/>
            <a:rect l="l" t="t" r="r" b="b"/>
            <a:pathLst>
              <a:path w="158750" h="966470">
                <a:moveTo>
                  <a:pt x="158496" y="0"/>
                </a:moveTo>
                <a:lnTo>
                  <a:pt x="0" y="0"/>
                </a:lnTo>
                <a:lnTo>
                  <a:pt x="0" y="966216"/>
                </a:lnTo>
                <a:lnTo>
                  <a:pt x="158496" y="966216"/>
                </a:lnTo>
                <a:lnTo>
                  <a:pt x="158496"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2" name="object 262"/>
          <p:cNvSpPr/>
          <p:nvPr/>
        </p:nvSpPr>
        <p:spPr>
          <a:xfrm>
            <a:off x="1638300" y="4491228"/>
            <a:ext cx="158750" cy="744220"/>
          </a:xfrm>
          <a:custGeom>
            <a:avLst/>
            <a:gdLst/>
            <a:ahLst/>
            <a:cxnLst/>
            <a:rect l="l" t="t" r="r" b="b"/>
            <a:pathLst>
              <a:path w="158750" h="744220">
                <a:moveTo>
                  <a:pt x="158495" y="0"/>
                </a:moveTo>
                <a:lnTo>
                  <a:pt x="0" y="0"/>
                </a:lnTo>
                <a:lnTo>
                  <a:pt x="0" y="743712"/>
                </a:lnTo>
                <a:lnTo>
                  <a:pt x="158495" y="743712"/>
                </a:lnTo>
                <a:lnTo>
                  <a:pt x="158495"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3" name="object 263"/>
          <p:cNvSpPr/>
          <p:nvPr/>
        </p:nvSpPr>
        <p:spPr>
          <a:xfrm>
            <a:off x="9407652" y="4565903"/>
            <a:ext cx="158750" cy="669290"/>
          </a:xfrm>
          <a:custGeom>
            <a:avLst/>
            <a:gdLst/>
            <a:ahLst/>
            <a:cxnLst/>
            <a:rect l="l" t="t" r="r" b="b"/>
            <a:pathLst>
              <a:path w="158750" h="669289">
                <a:moveTo>
                  <a:pt x="158483" y="0"/>
                </a:moveTo>
                <a:lnTo>
                  <a:pt x="0" y="0"/>
                </a:lnTo>
                <a:lnTo>
                  <a:pt x="0" y="669036"/>
                </a:lnTo>
                <a:lnTo>
                  <a:pt x="158483" y="669036"/>
                </a:lnTo>
                <a:lnTo>
                  <a:pt x="158483"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4" name="object 264"/>
          <p:cNvSpPr/>
          <p:nvPr/>
        </p:nvSpPr>
        <p:spPr>
          <a:xfrm>
            <a:off x="4968240" y="4677155"/>
            <a:ext cx="158750" cy="558165"/>
          </a:xfrm>
          <a:custGeom>
            <a:avLst/>
            <a:gdLst/>
            <a:ahLst/>
            <a:cxnLst/>
            <a:rect l="l" t="t" r="r" b="b"/>
            <a:pathLst>
              <a:path w="158750" h="558164">
                <a:moveTo>
                  <a:pt x="158483" y="0"/>
                </a:moveTo>
                <a:lnTo>
                  <a:pt x="0" y="0"/>
                </a:lnTo>
                <a:lnTo>
                  <a:pt x="0" y="557784"/>
                </a:lnTo>
                <a:lnTo>
                  <a:pt x="158483" y="557784"/>
                </a:lnTo>
                <a:lnTo>
                  <a:pt x="158483"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5" name="object 265"/>
          <p:cNvSpPr/>
          <p:nvPr/>
        </p:nvSpPr>
        <p:spPr>
          <a:xfrm>
            <a:off x="3858767" y="4751832"/>
            <a:ext cx="158750" cy="483234"/>
          </a:xfrm>
          <a:custGeom>
            <a:avLst/>
            <a:gdLst/>
            <a:ahLst/>
            <a:cxnLst/>
            <a:rect l="l" t="t" r="r" b="b"/>
            <a:pathLst>
              <a:path w="158750" h="483235">
                <a:moveTo>
                  <a:pt x="158496" y="0"/>
                </a:moveTo>
                <a:lnTo>
                  <a:pt x="0" y="0"/>
                </a:lnTo>
                <a:lnTo>
                  <a:pt x="0" y="483108"/>
                </a:lnTo>
                <a:lnTo>
                  <a:pt x="158496" y="483108"/>
                </a:lnTo>
                <a:lnTo>
                  <a:pt x="158496"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6" name="object 266"/>
          <p:cNvSpPr/>
          <p:nvPr/>
        </p:nvSpPr>
        <p:spPr>
          <a:xfrm>
            <a:off x="861060" y="5234940"/>
            <a:ext cx="11099800" cy="0"/>
          </a:xfrm>
          <a:custGeom>
            <a:avLst/>
            <a:gdLst/>
            <a:ahLst/>
            <a:cxnLst/>
            <a:rect l="l" t="t" r="r" b="b"/>
            <a:pathLst>
              <a:path w="11099800">
                <a:moveTo>
                  <a:pt x="0" y="0"/>
                </a:moveTo>
                <a:lnTo>
                  <a:pt x="110992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7" name="object 267"/>
          <p:cNvSpPr txBox="1"/>
          <p:nvPr/>
        </p:nvSpPr>
        <p:spPr>
          <a:xfrm>
            <a:off x="947449" y="1964222"/>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80%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68" name="object 268"/>
          <p:cNvSpPr txBox="1"/>
          <p:nvPr/>
        </p:nvSpPr>
        <p:spPr>
          <a:xfrm>
            <a:off x="2057416" y="2521970"/>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65%</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69" name="object 269"/>
          <p:cNvSpPr txBox="1"/>
          <p:nvPr/>
        </p:nvSpPr>
        <p:spPr>
          <a:xfrm>
            <a:off x="3167383" y="1778782"/>
            <a:ext cx="144208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tab pos="1122045" algn="l"/>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87</a:t>
            </a:r>
            <a:r>
              <a:rPr kumimoji="0" sz="1400" b="0" i="0" u="none" strike="noStrike" kern="1200" cap="none" spc="0" normalizeH="0" baseline="0" noProof="0" dirty="0">
                <a:ln>
                  <a:noFill/>
                </a:ln>
                <a:solidFill>
                  <a:srgbClr val="3E3E3E"/>
                </a:solidFill>
                <a:effectLst/>
                <a:uLnTx/>
                <a:uFillTx/>
                <a:latin typeface="Calibri"/>
                <a:ea typeface="+mn-ea"/>
                <a:cs typeface="Calibri"/>
              </a:rPr>
              <a:t>%	</a:t>
            </a:r>
            <a:r>
              <a:rPr kumimoji="0" sz="1400" b="0" i="0" u="none" strike="noStrike" kern="1200" cap="none" spc="-5" normalizeH="0" baseline="0" noProof="0" dirty="0">
                <a:ln>
                  <a:noFill/>
                </a:ln>
                <a:solidFill>
                  <a:srgbClr val="3E3E3E"/>
                </a:solidFill>
                <a:effectLst/>
                <a:uLnTx/>
                <a:uFillTx/>
                <a:latin typeface="Calibri"/>
                <a:ea typeface="+mn-ea"/>
                <a:cs typeface="Calibri"/>
              </a:rPr>
              <a:t>85%</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70" name="object 270"/>
          <p:cNvSpPr txBox="1"/>
          <p:nvPr/>
        </p:nvSpPr>
        <p:spPr>
          <a:xfrm>
            <a:off x="5387318" y="2187286"/>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74%</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71" name="object 271"/>
          <p:cNvSpPr txBox="1"/>
          <p:nvPr/>
        </p:nvSpPr>
        <p:spPr>
          <a:xfrm>
            <a:off x="6497285" y="2335994"/>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70%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72" name="object 272"/>
          <p:cNvSpPr txBox="1"/>
          <p:nvPr/>
        </p:nvSpPr>
        <p:spPr>
          <a:xfrm>
            <a:off x="7607252" y="2745033"/>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59%</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73" name="object 273"/>
          <p:cNvSpPr txBox="1"/>
          <p:nvPr/>
        </p:nvSpPr>
        <p:spPr>
          <a:xfrm>
            <a:off x="9827187" y="2446010"/>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69%</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74" name="object 274"/>
          <p:cNvSpPr txBox="1"/>
          <p:nvPr/>
        </p:nvSpPr>
        <p:spPr>
          <a:xfrm>
            <a:off x="10977630" y="2408744"/>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70%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75" name="object 275"/>
          <p:cNvSpPr txBox="1"/>
          <p:nvPr/>
        </p:nvSpPr>
        <p:spPr>
          <a:xfrm>
            <a:off x="1162666" y="2363632"/>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72%</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76" name="object 276"/>
          <p:cNvSpPr txBox="1"/>
          <p:nvPr/>
        </p:nvSpPr>
        <p:spPr>
          <a:xfrm>
            <a:off x="2259082" y="2670500"/>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61%</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77" name="object 277"/>
          <p:cNvSpPr txBox="1"/>
          <p:nvPr/>
        </p:nvSpPr>
        <p:spPr>
          <a:xfrm>
            <a:off x="3395974" y="1998992"/>
            <a:ext cx="5680710"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tab pos="5360670" algn="l"/>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82</a:t>
            </a:r>
            <a:r>
              <a:rPr kumimoji="0" sz="1400" b="0" i="0" u="none" strike="noStrike" kern="1200" cap="none" spc="0" normalizeH="0" baseline="0" noProof="0" dirty="0">
                <a:ln>
                  <a:noFill/>
                </a:ln>
                <a:solidFill>
                  <a:srgbClr val="3E3E3E"/>
                </a:solidFill>
                <a:effectLst/>
                <a:uLnTx/>
                <a:uFillTx/>
                <a:latin typeface="Calibri"/>
                <a:ea typeface="+mn-ea"/>
                <a:cs typeface="Calibri"/>
              </a:rPr>
              <a:t>%	</a:t>
            </a:r>
            <a:r>
              <a:rPr kumimoji="0" sz="2100" b="0" i="0" u="none" strike="noStrike" kern="1200" cap="none" spc="-7" normalizeH="0" baseline="3968" noProof="0" dirty="0">
                <a:ln>
                  <a:noFill/>
                </a:ln>
                <a:solidFill>
                  <a:srgbClr val="3E3E3E"/>
                </a:solidFill>
                <a:effectLst/>
                <a:uLnTx/>
                <a:uFillTx/>
                <a:latin typeface="Calibri"/>
                <a:ea typeface="+mn-ea"/>
                <a:cs typeface="Calibri"/>
              </a:rPr>
              <a:t>82%</a:t>
            </a:r>
            <a:endParaRPr kumimoji="0" sz="2100" b="0" i="0" u="none" strike="noStrike" kern="1200" cap="none" spc="0" normalizeH="0" baseline="3968" noProof="0">
              <a:ln>
                <a:noFill/>
              </a:ln>
              <a:solidFill>
                <a:prstClr val="black"/>
              </a:solidFill>
              <a:effectLst/>
              <a:uLnTx/>
              <a:uFillTx/>
              <a:latin typeface="Calibri"/>
              <a:ea typeface="+mn-ea"/>
              <a:cs typeface="Calibri"/>
            </a:endParaRPr>
          </a:p>
        </p:txBody>
      </p:sp>
      <p:sp>
        <p:nvSpPr>
          <p:cNvPr id="278" name="object 278"/>
          <p:cNvSpPr txBox="1"/>
          <p:nvPr/>
        </p:nvSpPr>
        <p:spPr>
          <a:xfrm>
            <a:off x="4479017" y="2139856"/>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85%</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79" name="object 279"/>
          <p:cNvSpPr txBox="1"/>
          <p:nvPr/>
        </p:nvSpPr>
        <p:spPr>
          <a:xfrm>
            <a:off x="5588984" y="2410349"/>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68%</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80" name="object 280"/>
          <p:cNvSpPr txBox="1"/>
          <p:nvPr/>
        </p:nvSpPr>
        <p:spPr>
          <a:xfrm>
            <a:off x="6698952" y="2484703"/>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66%</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81" name="object 281"/>
          <p:cNvSpPr txBox="1"/>
          <p:nvPr/>
        </p:nvSpPr>
        <p:spPr>
          <a:xfrm>
            <a:off x="7808919" y="2930830"/>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54%</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82" name="object 282"/>
          <p:cNvSpPr txBox="1"/>
          <p:nvPr/>
        </p:nvSpPr>
        <p:spPr>
          <a:xfrm>
            <a:off x="8972736" y="2445119"/>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70%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83" name="object 283"/>
          <p:cNvSpPr txBox="1"/>
          <p:nvPr/>
        </p:nvSpPr>
        <p:spPr>
          <a:xfrm>
            <a:off x="10055778" y="2668182"/>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64%</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84" name="object 284"/>
          <p:cNvSpPr txBox="1"/>
          <p:nvPr/>
        </p:nvSpPr>
        <p:spPr>
          <a:xfrm>
            <a:off x="11024616" y="2633412"/>
            <a:ext cx="446405" cy="2597150"/>
          </a:xfrm>
          <a:prstGeom prst="rect">
            <a:avLst/>
          </a:prstGeom>
          <a:solidFill>
            <a:srgbClr val="CACACA"/>
          </a:solidFill>
        </p:spPr>
        <p:txBody>
          <a:bodyPr vert="horz" wrap="square" lIns="0" tIns="13335" rIns="0" bIns="0" rtlCol="0">
            <a:spAutoFit/>
          </a:bodyPr>
          <a:lstStyle/>
          <a:p>
            <a:pPr marL="126364"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62%</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85" name="object 285"/>
          <p:cNvSpPr txBox="1"/>
          <p:nvPr/>
        </p:nvSpPr>
        <p:spPr>
          <a:xfrm>
            <a:off x="1391257" y="2584912"/>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68%</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86" name="object 286"/>
          <p:cNvSpPr txBox="1"/>
          <p:nvPr/>
        </p:nvSpPr>
        <p:spPr>
          <a:xfrm>
            <a:off x="2460749" y="2856475"/>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56%</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87" name="object 287"/>
          <p:cNvSpPr txBox="1"/>
          <p:nvPr/>
        </p:nvSpPr>
        <p:spPr>
          <a:xfrm>
            <a:off x="3611192" y="2206008"/>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81%</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88" name="object 288"/>
          <p:cNvSpPr txBox="1"/>
          <p:nvPr/>
        </p:nvSpPr>
        <p:spPr>
          <a:xfrm>
            <a:off x="4771620" y="2324226"/>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85%</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89" name="object 289"/>
          <p:cNvSpPr txBox="1"/>
          <p:nvPr/>
        </p:nvSpPr>
        <p:spPr>
          <a:xfrm>
            <a:off x="5804024" y="2652134"/>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69%</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90" name="object 290"/>
          <p:cNvSpPr txBox="1"/>
          <p:nvPr/>
        </p:nvSpPr>
        <p:spPr>
          <a:xfrm>
            <a:off x="6940915" y="2763755"/>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66%</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91" name="object 291"/>
          <p:cNvSpPr txBox="1"/>
          <p:nvPr/>
        </p:nvSpPr>
        <p:spPr>
          <a:xfrm>
            <a:off x="8050883" y="3210773"/>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53%</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92" name="object 292"/>
          <p:cNvSpPr txBox="1"/>
          <p:nvPr/>
        </p:nvSpPr>
        <p:spPr>
          <a:xfrm>
            <a:off x="9174223" y="2739505"/>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66%</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93" name="object 293"/>
          <p:cNvSpPr txBox="1"/>
          <p:nvPr/>
        </p:nvSpPr>
        <p:spPr>
          <a:xfrm>
            <a:off x="10338040" y="2801735"/>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64%</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94" name="object 294"/>
          <p:cNvSpPr txBox="1"/>
          <p:nvPr/>
        </p:nvSpPr>
        <p:spPr>
          <a:xfrm>
            <a:off x="11434455" y="2826698"/>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63%</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95" name="object 295"/>
          <p:cNvSpPr txBox="1"/>
          <p:nvPr/>
        </p:nvSpPr>
        <p:spPr>
          <a:xfrm>
            <a:off x="1551913" y="4194855"/>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20%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96" name="object 296"/>
          <p:cNvSpPr txBox="1"/>
          <p:nvPr/>
        </p:nvSpPr>
        <p:spPr>
          <a:xfrm>
            <a:off x="2661880" y="3637108"/>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35%</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97" name="object 297"/>
          <p:cNvSpPr txBox="1"/>
          <p:nvPr/>
        </p:nvSpPr>
        <p:spPr>
          <a:xfrm>
            <a:off x="3771848" y="4455185"/>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13%</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98" name="object 298"/>
          <p:cNvSpPr txBox="1"/>
          <p:nvPr/>
        </p:nvSpPr>
        <p:spPr>
          <a:xfrm>
            <a:off x="4881815" y="4380831"/>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15%</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99" name="object 299"/>
          <p:cNvSpPr txBox="1"/>
          <p:nvPr/>
        </p:nvSpPr>
        <p:spPr>
          <a:xfrm>
            <a:off x="5991782" y="3971792"/>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26%</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00" name="object 300"/>
          <p:cNvSpPr txBox="1"/>
          <p:nvPr/>
        </p:nvSpPr>
        <p:spPr>
          <a:xfrm>
            <a:off x="7101749" y="3823083"/>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30%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01" name="object 301"/>
          <p:cNvSpPr txBox="1"/>
          <p:nvPr/>
        </p:nvSpPr>
        <p:spPr>
          <a:xfrm>
            <a:off x="8211717" y="3595384"/>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42%</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02" name="object 302"/>
          <p:cNvSpPr txBox="1"/>
          <p:nvPr/>
        </p:nvSpPr>
        <p:spPr>
          <a:xfrm>
            <a:off x="9321684" y="4269388"/>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18%</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03" name="object 303"/>
          <p:cNvSpPr txBox="1"/>
          <p:nvPr/>
        </p:nvSpPr>
        <p:spPr>
          <a:xfrm>
            <a:off x="10431651" y="3785995"/>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31%</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04" name="object 304"/>
          <p:cNvSpPr txBox="1"/>
          <p:nvPr/>
        </p:nvSpPr>
        <p:spPr>
          <a:xfrm>
            <a:off x="11541618" y="3785995"/>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31%</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05" name="object 305"/>
          <p:cNvSpPr txBox="1"/>
          <p:nvPr/>
        </p:nvSpPr>
        <p:spPr>
          <a:xfrm>
            <a:off x="466552" y="5094419"/>
            <a:ext cx="242570"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595958"/>
                </a:solidFill>
                <a:effectLst/>
                <a:uLnTx/>
                <a:uFillTx/>
                <a:latin typeface="Calibri"/>
                <a:ea typeface="+mn-ea"/>
                <a:cs typeface="Calibri"/>
              </a:rPr>
              <a:t>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06" name="object 306"/>
          <p:cNvSpPr txBox="1"/>
          <p:nvPr/>
        </p:nvSpPr>
        <p:spPr>
          <a:xfrm>
            <a:off x="376506" y="4722647"/>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595958"/>
                </a:solidFill>
                <a:effectLst/>
                <a:uLnTx/>
                <a:uFillTx/>
                <a:latin typeface="Calibri"/>
                <a:ea typeface="+mn-ea"/>
                <a:cs typeface="Calibri"/>
              </a:rPr>
              <a:t>10%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07" name="object 307"/>
          <p:cNvSpPr txBox="1"/>
          <p:nvPr/>
        </p:nvSpPr>
        <p:spPr>
          <a:xfrm>
            <a:off x="376506" y="4350875"/>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595958"/>
                </a:solidFill>
                <a:effectLst/>
                <a:uLnTx/>
                <a:uFillTx/>
                <a:latin typeface="Calibri"/>
                <a:ea typeface="+mn-ea"/>
                <a:cs typeface="Calibri"/>
              </a:rPr>
              <a:t>20%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08" name="object 308"/>
          <p:cNvSpPr txBox="1"/>
          <p:nvPr/>
        </p:nvSpPr>
        <p:spPr>
          <a:xfrm>
            <a:off x="376506" y="3979102"/>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595958"/>
                </a:solidFill>
                <a:effectLst/>
                <a:uLnTx/>
                <a:uFillTx/>
                <a:latin typeface="Calibri"/>
                <a:ea typeface="+mn-ea"/>
                <a:cs typeface="Calibri"/>
              </a:rPr>
              <a:t>30%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09" name="object 309"/>
          <p:cNvSpPr txBox="1"/>
          <p:nvPr/>
        </p:nvSpPr>
        <p:spPr>
          <a:xfrm>
            <a:off x="376506" y="3607330"/>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595958"/>
                </a:solidFill>
                <a:effectLst/>
                <a:uLnTx/>
                <a:uFillTx/>
                <a:latin typeface="Calibri"/>
                <a:ea typeface="+mn-ea"/>
                <a:cs typeface="Calibri"/>
              </a:rPr>
              <a:t>40%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10" name="object 310"/>
          <p:cNvSpPr txBox="1"/>
          <p:nvPr/>
        </p:nvSpPr>
        <p:spPr>
          <a:xfrm>
            <a:off x="376506" y="3235558"/>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595958"/>
                </a:solidFill>
                <a:effectLst/>
                <a:uLnTx/>
                <a:uFillTx/>
                <a:latin typeface="Calibri"/>
                <a:ea typeface="+mn-ea"/>
                <a:cs typeface="Calibri"/>
              </a:rPr>
              <a:t>50%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11" name="object 311"/>
          <p:cNvSpPr txBox="1"/>
          <p:nvPr/>
        </p:nvSpPr>
        <p:spPr>
          <a:xfrm>
            <a:off x="376506" y="2863786"/>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595958"/>
                </a:solidFill>
                <a:effectLst/>
                <a:uLnTx/>
                <a:uFillTx/>
                <a:latin typeface="Calibri"/>
                <a:ea typeface="+mn-ea"/>
                <a:cs typeface="Calibri"/>
              </a:rPr>
              <a:t>60%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12" name="object 312"/>
          <p:cNvSpPr txBox="1"/>
          <p:nvPr/>
        </p:nvSpPr>
        <p:spPr>
          <a:xfrm>
            <a:off x="376506" y="2492014"/>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595958"/>
                </a:solidFill>
                <a:effectLst/>
                <a:uLnTx/>
                <a:uFillTx/>
                <a:latin typeface="Calibri"/>
                <a:ea typeface="+mn-ea"/>
                <a:cs typeface="Calibri"/>
              </a:rPr>
              <a:t>70%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13" name="object 313"/>
          <p:cNvSpPr txBox="1"/>
          <p:nvPr/>
        </p:nvSpPr>
        <p:spPr>
          <a:xfrm>
            <a:off x="376506" y="2120242"/>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595958"/>
                </a:solidFill>
                <a:effectLst/>
                <a:uLnTx/>
                <a:uFillTx/>
                <a:latin typeface="Calibri"/>
                <a:ea typeface="+mn-ea"/>
                <a:cs typeface="Calibri"/>
              </a:rPr>
              <a:t>80%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14" name="object 314"/>
          <p:cNvSpPr txBox="1"/>
          <p:nvPr/>
        </p:nvSpPr>
        <p:spPr>
          <a:xfrm>
            <a:off x="376506" y="1748470"/>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595958"/>
                </a:solidFill>
                <a:effectLst/>
                <a:uLnTx/>
                <a:uFillTx/>
                <a:latin typeface="Calibri"/>
                <a:ea typeface="+mn-ea"/>
                <a:cs typeface="Calibri"/>
              </a:rPr>
              <a:t>90%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15" name="object 315"/>
          <p:cNvSpPr txBox="1"/>
          <p:nvPr/>
        </p:nvSpPr>
        <p:spPr>
          <a:xfrm>
            <a:off x="286461" y="1376697"/>
            <a:ext cx="42227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595958"/>
                </a:solidFill>
                <a:effectLst/>
                <a:uLnTx/>
                <a:uFillTx/>
                <a:latin typeface="Calibri"/>
                <a:ea typeface="+mn-ea"/>
                <a:cs typeface="Calibri"/>
              </a:rPr>
              <a:t>100%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16" name="object 316"/>
          <p:cNvSpPr txBox="1"/>
          <p:nvPr/>
        </p:nvSpPr>
        <p:spPr>
          <a:xfrm>
            <a:off x="1145750" y="5341910"/>
            <a:ext cx="54038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1" i="0" u="none" strike="noStrike" kern="1200" cap="none" spc="-5" normalizeH="0" baseline="0" noProof="0" dirty="0">
                <a:ln>
                  <a:noFill/>
                </a:ln>
                <a:solidFill>
                  <a:srgbClr val="595958"/>
                </a:solidFill>
                <a:effectLst/>
                <a:uLnTx/>
                <a:uFillTx/>
                <a:latin typeface="Calibri"/>
                <a:ea typeface="+mn-ea"/>
                <a:cs typeface="Calibri"/>
              </a:rPr>
              <a:t>U</a:t>
            </a:r>
            <a:r>
              <a:rPr kumimoji="0" sz="1600" b="1" i="0" u="none" strike="noStrike" kern="1200" cap="none" spc="0" normalizeH="0" baseline="0" noProof="0" dirty="0">
                <a:ln>
                  <a:noFill/>
                </a:ln>
                <a:solidFill>
                  <a:srgbClr val="595958"/>
                </a:solidFill>
                <a:effectLst/>
                <a:uLnTx/>
                <a:uFillTx/>
                <a:latin typeface="Calibri"/>
                <a:ea typeface="+mn-ea"/>
                <a:cs typeface="Calibri"/>
              </a:rPr>
              <a:t>.</a:t>
            </a:r>
            <a:r>
              <a:rPr kumimoji="0" sz="1600" b="1" i="0" u="none" strike="noStrike" kern="1200" cap="none" spc="-5" normalizeH="0" baseline="0" noProof="0" dirty="0">
                <a:ln>
                  <a:noFill/>
                </a:ln>
                <a:solidFill>
                  <a:srgbClr val="595958"/>
                </a:solidFill>
                <a:effectLst/>
                <a:uLnTx/>
                <a:uFillTx/>
                <a:latin typeface="Calibri"/>
                <a:ea typeface="+mn-ea"/>
                <a:cs typeface="Calibri"/>
              </a:rPr>
              <a:t>S</a:t>
            </a:r>
            <a:r>
              <a:rPr kumimoji="0" sz="1600" b="1" i="0" u="none" strike="noStrike" kern="1200" cap="none" spc="-15" normalizeH="0" baseline="0" noProof="0" dirty="0">
                <a:ln>
                  <a:noFill/>
                </a:ln>
                <a:solidFill>
                  <a:srgbClr val="595958"/>
                </a:solidFill>
                <a:effectLst/>
                <a:uLnTx/>
                <a:uFillTx/>
                <a:latin typeface="Calibri"/>
                <a:ea typeface="+mn-ea"/>
                <a:cs typeface="Calibri"/>
              </a:rPr>
              <a:t>.</a:t>
            </a:r>
            <a:r>
              <a:rPr kumimoji="0" sz="1600" b="1" i="0" u="none" strike="noStrike" kern="1200" cap="none" spc="-5" normalizeH="0" baseline="0" noProof="0" dirty="0">
                <a:ln>
                  <a:noFill/>
                </a:ln>
                <a:solidFill>
                  <a:srgbClr val="595958"/>
                </a:solidFill>
                <a:effectLst/>
                <a:uLnTx/>
                <a:uFillTx/>
                <a:latin typeface="Calibri"/>
                <a:ea typeface="+mn-ea"/>
                <a:cs typeface="Calibri"/>
              </a:rPr>
              <a:t>A.</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317" name="object 317"/>
          <p:cNvSpPr txBox="1"/>
          <p:nvPr/>
        </p:nvSpPr>
        <p:spPr>
          <a:xfrm>
            <a:off x="2313662" y="5341910"/>
            <a:ext cx="42418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1" i="0" u="none" strike="noStrike" kern="1200" cap="none" spc="-5" normalizeH="0" baseline="0" noProof="0" dirty="0">
                <a:ln>
                  <a:noFill/>
                </a:ln>
                <a:solidFill>
                  <a:srgbClr val="595958"/>
                </a:solidFill>
                <a:effectLst/>
                <a:uLnTx/>
                <a:uFillTx/>
                <a:latin typeface="Calibri"/>
                <a:ea typeface="+mn-ea"/>
                <a:cs typeface="Calibri"/>
              </a:rPr>
              <a:t>Hai</a:t>
            </a:r>
            <a:r>
              <a:rPr kumimoji="0" sz="1600" b="1" i="0" u="none" strike="noStrike" kern="1200" cap="none" spc="-10" normalizeH="0" baseline="0" noProof="0" dirty="0">
                <a:ln>
                  <a:noFill/>
                </a:ln>
                <a:solidFill>
                  <a:srgbClr val="595958"/>
                </a:solidFill>
                <a:effectLst/>
                <a:uLnTx/>
                <a:uFillTx/>
                <a:latin typeface="Calibri"/>
                <a:ea typeface="+mn-ea"/>
                <a:cs typeface="Calibri"/>
              </a:rPr>
              <a:t>t</a:t>
            </a:r>
            <a:r>
              <a:rPr kumimoji="0" sz="1600" b="1" i="0" u="none" strike="noStrike" kern="1200" cap="none" spc="-5" normalizeH="0" baseline="0" noProof="0" dirty="0">
                <a:ln>
                  <a:noFill/>
                </a:ln>
                <a:solidFill>
                  <a:srgbClr val="595958"/>
                </a:solidFill>
                <a:effectLst/>
                <a:uLnTx/>
                <a:uFillTx/>
                <a:latin typeface="Calibri"/>
                <a:ea typeface="+mn-ea"/>
                <a:cs typeface="Calibri"/>
              </a:rPr>
              <a:t>i</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318" name="object 318"/>
          <p:cNvSpPr txBox="1"/>
          <p:nvPr/>
        </p:nvSpPr>
        <p:spPr>
          <a:xfrm>
            <a:off x="3410023" y="5341910"/>
            <a:ext cx="4521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1" i="0" u="none" strike="noStrike" kern="1200" cap="none" spc="0" normalizeH="0" baseline="0" noProof="0" dirty="0">
                <a:ln>
                  <a:noFill/>
                </a:ln>
                <a:solidFill>
                  <a:srgbClr val="595958"/>
                </a:solidFill>
                <a:effectLst/>
                <a:uLnTx/>
                <a:uFillTx/>
                <a:latin typeface="Calibri"/>
                <a:ea typeface="+mn-ea"/>
                <a:cs typeface="Calibri"/>
              </a:rPr>
              <a:t>C</a:t>
            </a:r>
            <a:r>
              <a:rPr kumimoji="0" sz="1600" b="1" i="0" u="none" strike="noStrike" kern="1200" cap="none" spc="-15" normalizeH="0" baseline="0" noProof="0" dirty="0">
                <a:ln>
                  <a:noFill/>
                </a:ln>
                <a:solidFill>
                  <a:srgbClr val="595958"/>
                </a:solidFill>
                <a:effectLst/>
                <a:uLnTx/>
                <a:uFillTx/>
                <a:latin typeface="Calibri"/>
                <a:ea typeface="+mn-ea"/>
                <a:cs typeface="Calibri"/>
              </a:rPr>
              <a:t>u</a:t>
            </a:r>
            <a:r>
              <a:rPr kumimoji="0" sz="1600" b="1" i="0" u="none" strike="noStrike" kern="1200" cap="none" spc="0" normalizeH="0" baseline="0" noProof="0" dirty="0">
                <a:ln>
                  <a:noFill/>
                </a:ln>
                <a:solidFill>
                  <a:srgbClr val="595958"/>
                </a:solidFill>
                <a:effectLst/>
                <a:uLnTx/>
                <a:uFillTx/>
                <a:latin typeface="Calibri"/>
                <a:ea typeface="+mn-ea"/>
                <a:cs typeface="Calibri"/>
              </a:rPr>
              <a:t>b</a:t>
            </a:r>
            <a:r>
              <a:rPr kumimoji="0" sz="1600" b="1" i="0" u="none" strike="noStrike" kern="1200" cap="none" spc="-5" normalizeH="0" baseline="0" noProof="0" dirty="0">
                <a:ln>
                  <a:noFill/>
                </a:ln>
                <a:solidFill>
                  <a:srgbClr val="595958"/>
                </a:solidFill>
                <a:effectLst/>
                <a:uLnTx/>
                <a:uFillTx/>
                <a:latin typeface="Calibri"/>
                <a:ea typeface="+mn-ea"/>
                <a:cs typeface="Calibri"/>
              </a:rPr>
              <a:t>a</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319" name="object 319"/>
          <p:cNvSpPr txBox="1"/>
          <p:nvPr/>
        </p:nvSpPr>
        <p:spPr>
          <a:xfrm>
            <a:off x="4294976" y="5341910"/>
            <a:ext cx="90170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1" i="0" u="none" strike="noStrike" kern="1200" cap="none" spc="-5" normalizeH="0" baseline="0" noProof="0" dirty="0">
                <a:ln>
                  <a:noFill/>
                </a:ln>
                <a:solidFill>
                  <a:srgbClr val="595958"/>
                </a:solidFill>
                <a:effectLst/>
                <a:uLnTx/>
                <a:uFillTx/>
                <a:latin typeface="Calibri"/>
                <a:ea typeface="+mn-ea"/>
                <a:cs typeface="Calibri"/>
              </a:rPr>
              <a:t>Venezuela</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320" name="object 320"/>
          <p:cNvSpPr txBox="1"/>
          <p:nvPr/>
        </p:nvSpPr>
        <p:spPr>
          <a:xfrm>
            <a:off x="5377959" y="5341910"/>
            <a:ext cx="95631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1" i="0" u="none" strike="noStrike" kern="1200" cap="none" spc="-5" normalizeH="0" baseline="0" noProof="0" dirty="0">
                <a:ln>
                  <a:noFill/>
                </a:ln>
                <a:solidFill>
                  <a:srgbClr val="595958"/>
                </a:solidFill>
                <a:effectLst/>
                <a:uLnTx/>
                <a:uFillTx/>
                <a:latin typeface="Calibri"/>
                <a:ea typeface="+mn-ea"/>
                <a:cs typeface="Calibri"/>
              </a:rPr>
              <a:t>PuertoRico</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321" name="object 321"/>
          <p:cNvSpPr txBox="1"/>
          <p:nvPr/>
        </p:nvSpPr>
        <p:spPr>
          <a:xfrm>
            <a:off x="6552559" y="5341910"/>
            <a:ext cx="82486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1" i="0" u="none" strike="noStrike" kern="1200" cap="none" spc="0" normalizeH="0" baseline="0" noProof="0" dirty="0">
                <a:ln>
                  <a:noFill/>
                </a:ln>
                <a:solidFill>
                  <a:srgbClr val="595958"/>
                </a:solidFill>
                <a:effectLst/>
                <a:uLnTx/>
                <a:uFillTx/>
                <a:latin typeface="Calibri"/>
                <a:ea typeface="+mn-ea"/>
                <a:cs typeface="Calibri"/>
              </a:rPr>
              <a:t>C</a:t>
            </a:r>
            <a:r>
              <a:rPr kumimoji="0" sz="1600" b="1" i="0" u="none" strike="noStrike" kern="1200" cap="none" spc="-15" normalizeH="0" baseline="0" noProof="0" dirty="0">
                <a:ln>
                  <a:noFill/>
                </a:ln>
                <a:solidFill>
                  <a:srgbClr val="595958"/>
                </a:solidFill>
                <a:effectLst/>
                <a:uLnTx/>
                <a:uFillTx/>
                <a:latin typeface="Calibri"/>
                <a:ea typeface="+mn-ea"/>
                <a:cs typeface="Calibri"/>
              </a:rPr>
              <a:t>o</a:t>
            </a:r>
            <a:r>
              <a:rPr kumimoji="0" sz="1600" b="1" i="0" u="none" strike="noStrike" kern="1200" cap="none" spc="-5" normalizeH="0" baseline="0" noProof="0" dirty="0">
                <a:ln>
                  <a:noFill/>
                </a:ln>
                <a:solidFill>
                  <a:srgbClr val="595958"/>
                </a:solidFill>
                <a:effectLst/>
                <a:uLnTx/>
                <a:uFillTx/>
                <a:latin typeface="Calibri"/>
                <a:ea typeface="+mn-ea"/>
                <a:cs typeface="Calibri"/>
              </a:rPr>
              <a:t>l</a:t>
            </a:r>
            <a:r>
              <a:rPr kumimoji="0" sz="1600" b="1" i="0" u="none" strike="noStrike" kern="1200" cap="none" spc="0" normalizeH="0" baseline="0" noProof="0" dirty="0">
                <a:ln>
                  <a:noFill/>
                </a:ln>
                <a:solidFill>
                  <a:srgbClr val="595958"/>
                </a:solidFill>
                <a:effectLst/>
                <a:uLnTx/>
                <a:uFillTx/>
                <a:latin typeface="Calibri"/>
                <a:ea typeface="+mn-ea"/>
                <a:cs typeface="Calibri"/>
              </a:rPr>
              <a:t>o</a:t>
            </a:r>
            <a:r>
              <a:rPr kumimoji="0" sz="1600" b="1" i="0" u="none" strike="noStrike" kern="1200" cap="none" spc="-10" normalizeH="0" baseline="0" noProof="0" dirty="0">
                <a:ln>
                  <a:noFill/>
                </a:ln>
                <a:solidFill>
                  <a:srgbClr val="595958"/>
                </a:solidFill>
                <a:effectLst/>
                <a:uLnTx/>
                <a:uFillTx/>
                <a:latin typeface="Calibri"/>
                <a:ea typeface="+mn-ea"/>
                <a:cs typeface="Calibri"/>
              </a:rPr>
              <a:t>m</a:t>
            </a:r>
            <a:r>
              <a:rPr kumimoji="0" sz="1600" b="1" i="0" u="none" strike="noStrike" kern="1200" cap="none" spc="0" normalizeH="0" baseline="0" noProof="0" dirty="0">
                <a:ln>
                  <a:noFill/>
                </a:ln>
                <a:solidFill>
                  <a:srgbClr val="595958"/>
                </a:solidFill>
                <a:effectLst/>
                <a:uLnTx/>
                <a:uFillTx/>
                <a:latin typeface="Calibri"/>
                <a:ea typeface="+mn-ea"/>
                <a:cs typeface="Calibri"/>
              </a:rPr>
              <a:t>b</a:t>
            </a:r>
            <a:r>
              <a:rPr kumimoji="0" sz="1600" b="1" i="0" u="none" strike="noStrike" kern="1200" cap="none" spc="-15" normalizeH="0" baseline="0" noProof="0" dirty="0">
                <a:ln>
                  <a:noFill/>
                </a:ln>
                <a:solidFill>
                  <a:srgbClr val="595958"/>
                </a:solidFill>
                <a:effectLst/>
                <a:uLnTx/>
                <a:uFillTx/>
                <a:latin typeface="Calibri"/>
                <a:ea typeface="+mn-ea"/>
                <a:cs typeface="Calibri"/>
              </a:rPr>
              <a:t>i</a:t>
            </a:r>
            <a:r>
              <a:rPr kumimoji="0" sz="1600" b="1" i="0" u="none" strike="noStrike" kern="1200" cap="none" spc="-5" normalizeH="0" baseline="0" noProof="0" dirty="0">
                <a:ln>
                  <a:noFill/>
                </a:ln>
                <a:solidFill>
                  <a:srgbClr val="595958"/>
                </a:solidFill>
                <a:effectLst/>
                <a:uLnTx/>
                <a:uFillTx/>
                <a:latin typeface="Calibri"/>
                <a:ea typeface="+mn-ea"/>
                <a:cs typeface="Calibri"/>
              </a:rPr>
              <a:t>a</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322" name="object 322"/>
          <p:cNvSpPr txBox="1"/>
          <p:nvPr/>
        </p:nvSpPr>
        <p:spPr>
          <a:xfrm>
            <a:off x="7754118" y="5341910"/>
            <a:ext cx="64198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1" i="0" u="none" strike="noStrike" kern="1200" cap="none" spc="0" normalizeH="0" baseline="0" noProof="0" dirty="0">
                <a:ln>
                  <a:noFill/>
                </a:ln>
                <a:solidFill>
                  <a:srgbClr val="595958"/>
                </a:solidFill>
                <a:effectLst/>
                <a:uLnTx/>
                <a:uFillTx/>
                <a:latin typeface="Calibri"/>
                <a:ea typeface="+mn-ea"/>
                <a:cs typeface="Calibri"/>
              </a:rPr>
              <a:t>M</a:t>
            </a:r>
            <a:r>
              <a:rPr kumimoji="0" sz="1600" b="1" i="0" u="none" strike="noStrike" kern="1200" cap="none" spc="-5" normalizeH="0" baseline="0" noProof="0" dirty="0">
                <a:ln>
                  <a:noFill/>
                </a:ln>
                <a:solidFill>
                  <a:srgbClr val="595958"/>
                </a:solidFill>
                <a:effectLst/>
                <a:uLnTx/>
                <a:uFillTx/>
                <a:latin typeface="Calibri"/>
                <a:ea typeface="+mn-ea"/>
                <a:cs typeface="Calibri"/>
              </a:rPr>
              <a:t>e</a:t>
            </a:r>
            <a:r>
              <a:rPr kumimoji="0" sz="1600" b="1" i="0" u="none" strike="noStrike" kern="1200" cap="none" spc="-10" normalizeH="0" baseline="0" noProof="0" dirty="0">
                <a:ln>
                  <a:noFill/>
                </a:ln>
                <a:solidFill>
                  <a:srgbClr val="595958"/>
                </a:solidFill>
                <a:effectLst/>
                <a:uLnTx/>
                <a:uFillTx/>
                <a:latin typeface="Calibri"/>
                <a:ea typeface="+mn-ea"/>
                <a:cs typeface="Calibri"/>
              </a:rPr>
              <a:t>x</a:t>
            </a:r>
            <a:r>
              <a:rPr kumimoji="0" sz="1600" b="1" i="0" u="none" strike="noStrike" kern="1200" cap="none" spc="-5" normalizeH="0" baseline="0" noProof="0" dirty="0">
                <a:ln>
                  <a:noFill/>
                </a:ln>
                <a:solidFill>
                  <a:srgbClr val="595958"/>
                </a:solidFill>
                <a:effectLst/>
                <a:uLnTx/>
                <a:uFillTx/>
                <a:latin typeface="Calibri"/>
                <a:ea typeface="+mn-ea"/>
                <a:cs typeface="Calibri"/>
              </a:rPr>
              <a:t>i</a:t>
            </a:r>
            <a:r>
              <a:rPr kumimoji="0" sz="1600" b="1" i="0" u="none" strike="noStrike" kern="1200" cap="none" spc="-15" normalizeH="0" baseline="0" noProof="0" dirty="0">
                <a:ln>
                  <a:noFill/>
                </a:ln>
                <a:solidFill>
                  <a:srgbClr val="595958"/>
                </a:solidFill>
                <a:effectLst/>
                <a:uLnTx/>
                <a:uFillTx/>
                <a:latin typeface="Calibri"/>
                <a:ea typeface="+mn-ea"/>
                <a:cs typeface="Calibri"/>
              </a:rPr>
              <a:t>c</a:t>
            </a:r>
            <a:r>
              <a:rPr kumimoji="0" sz="1600" b="1" i="0" u="none" strike="noStrike" kern="1200" cap="none" spc="-5" normalizeH="0" baseline="0" noProof="0" dirty="0">
                <a:ln>
                  <a:noFill/>
                </a:ln>
                <a:solidFill>
                  <a:srgbClr val="595958"/>
                </a:solidFill>
                <a:effectLst/>
                <a:uLnTx/>
                <a:uFillTx/>
                <a:latin typeface="Calibri"/>
                <a:ea typeface="+mn-ea"/>
                <a:cs typeface="Calibri"/>
              </a:rPr>
              <a:t>o</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323" name="object 323"/>
          <p:cNvSpPr txBox="1"/>
          <p:nvPr/>
        </p:nvSpPr>
        <p:spPr>
          <a:xfrm>
            <a:off x="8939258" y="5341910"/>
            <a:ext cx="49339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1" i="0" u="none" strike="noStrike" kern="1200" cap="none" spc="0" normalizeH="0" baseline="0" noProof="0" dirty="0">
                <a:ln>
                  <a:noFill/>
                </a:ln>
                <a:solidFill>
                  <a:srgbClr val="595958"/>
                </a:solidFill>
                <a:effectLst/>
                <a:uLnTx/>
                <a:uFillTx/>
                <a:latin typeface="Calibri"/>
                <a:ea typeface="+mn-ea"/>
                <a:cs typeface="Calibri"/>
              </a:rPr>
              <a:t>B</a:t>
            </a:r>
            <a:r>
              <a:rPr kumimoji="0" sz="1600" b="1" i="0" u="none" strike="noStrike" kern="1200" cap="none" spc="-10" normalizeH="0" baseline="0" noProof="0" dirty="0">
                <a:ln>
                  <a:noFill/>
                </a:ln>
                <a:solidFill>
                  <a:srgbClr val="595958"/>
                </a:solidFill>
                <a:effectLst/>
                <a:uLnTx/>
                <a:uFillTx/>
                <a:latin typeface="Calibri"/>
                <a:ea typeface="+mn-ea"/>
                <a:cs typeface="Calibri"/>
              </a:rPr>
              <a:t>r</a:t>
            </a:r>
            <a:r>
              <a:rPr kumimoji="0" sz="1600" b="1" i="0" u="none" strike="noStrike" kern="1200" cap="none" spc="-5" normalizeH="0" baseline="0" noProof="0" dirty="0">
                <a:ln>
                  <a:noFill/>
                </a:ln>
                <a:solidFill>
                  <a:srgbClr val="595958"/>
                </a:solidFill>
                <a:effectLst/>
                <a:uLnTx/>
                <a:uFillTx/>
                <a:latin typeface="Calibri"/>
                <a:ea typeface="+mn-ea"/>
                <a:cs typeface="Calibri"/>
              </a:rPr>
              <a:t>azil</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324" name="object 324"/>
          <p:cNvSpPr txBox="1"/>
          <p:nvPr/>
        </p:nvSpPr>
        <p:spPr>
          <a:xfrm>
            <a:off x="9948461" y="5341910"/>
            <a:ext cx="69469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1" i="0" u="none" strike="noStrike" kern="1200" cap="none" spc="-10" normalizeH="0" baseline="0" noProof="0" dirty="0">
                <a:ln>
                  <a:noFill/>
                </a:ln>
                <a:solidFill>
                  <a:srgbClr val="595958"/>
                </a:solidFill>
                <a:effectLst/>
                <a:uLnTx/>
                <a:uFillTx/>
                <a:latin typeface="Calibri"/>
                <a:ea typeface="+mn-ea"/>
                <a:cs typeface="Calibri"/>
              </a:rPr>
              <a:t>J</a:t>
            </a:r>
            <a:r>
              <a:rPr kumimoji="0" sz="1600" b="1" i="0" u="none" strike="noStrike" kern="1200" cap="none" spc="-5" normalizeH="0" baseline="0" noProof="0" dirty="0">
                <a:ln>
                  <a:noFill/>
                </a:ln>
                <a:solidFill>
                  <a:srgbClr val="595958"/>
                </a:solidFill>
                <a:effectLst/>
                <a:uLnTx/>
                <a:uFillTx/>
                <a:latin typeface="Calibri"/>
                <a:ea typeface="+mn-ea"/>
                <a:cs typeface="Calibri"/>
              </a:rPr>
              <a:t>a</a:t>
            </a:r>
            <a:r>
              <a:rPr kumimoji="0" sz="1600" b="1" i="0" u="none" strike="noStrike" kern="1200" cap="none" spc="-10" normalizeH="0" baseline="0" noProof="0" dirty="0">
                <a:ln>
                  <a:noFill/>
                </a:ln>
                <a:solidFill>
                  <a:srgbClr val="595958"/>
                </a:solidFill>
                <a:effectLst/>
                <a:uLnTx/>
                <a:uFillTx/>
                <a:latin typeface="Calibri"/>
                <a:ea typeface="+mn-ea"/>
                <a:cs typeface="Calibri"/>
              </a:rPr>
              <a:t>m</a:t>
            </a:r>
            <a:r>
              <a:rPr kumimoji="0" sz="1600" b="1" i="0" u="none" strike="noStrike" kern="1200" cap="none" spc="-5" normalizeH="0" baseline="0" noProof="0" dirty="0">
                <a:ln>
                  <a:noFill/>
                </a:ln>
                <a:solidFill>
                  <a:srgbClr val="595958"/>
                </a:solidFill>
                <a:effectLst/>
                <a:uLnTx/>
                <a:uFillTx/>
                <a:latin typeface="Calibri"/>
                <a:ea typeface="+mn-ea"/>
                <a:cs typeface="Calibri"/>
              </a:rPr>
              <a:t>aica</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325" name="object 325"/>
          <p:cNvSpPr txBox="1"/>
          <p:nvPr/>
        </p:nvSpPr>
        <p:spPr>
          <a:xfrm>
            <a:off x="11054754" y="5341910"/>
            <a:ext cx="70040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1" i="0" u="none" strike="noStrike" kern="1200" cap="none" spc="-5" normalizeH="0" baseline="0" noProof="0" dirty="0">
                <a:ln>
                  <a:noFill/>
                </a:ln>
                <a:solidFill>
                  <a:srgbClr val="595958"/>
                </a:solidFill>
                <a:effectLst/>
                <a:uLnTx/>
                <a:uFillTx/>
                <a:latin typeface="Calibri"/>
                <a:ea typeface="+mn-ea"/>
                <a:cs typeface="Calibri"/>
              </a:rPr>
              <a:t>OTHERS</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326" name="object 326"/>
          <p:cNvSpPr/>
          <p:nvPr/>
        </p:nvSpPr>
        <p:spPr>
          <a:xfrm>
            <a:off x="3011423" y="1533144"/>
            <a:ext cx="167640" cy="167640"/>
          </a:xfrm>
          <a:custGeom>
            <a:avLst/>
            <a:gdLst/>
            <a:ahLst/>
            <a:cxnLst/>
            <a:rect l="l" t="t" r="r" b="b"/>
            <a:pathLst>
              <a:path w="167639" h="167639">
                <a:moveTo>
                  <a:pt x="0" y="0"/>
                </a:moveTo>
                <a:lnTo>
                  <a:pt x="167639" y="0"/>
                </a:lnTo>
                <a:lnTo>
                  <a:pt x="167639" y="167639"/>
                </a:lnTo>
                <a:lnTo>
                  <a:pt x="0" y="167639"/>
                </a:lnTo>
                <a:lnTo>
                  <a:pt x="0"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7" name="object 327"/>
          <p:cNvSpPr/>
          <p:nvPr/>
        </p:nvSpPr>
        <p:spPr>
          <a:xfrm>
            <a:off x="4477511" y="1533144"/>
            <a:ext cx="166370" cy="167640"/>
          </a:xfrm>
          <a:custGeom>
            <a:avLst/>
            <a:gdLst/>
            <a:ahLst/>
            <a:cxnLst/>
            <a:rect l="l" t="t" r="r" b="b"/>
            <a:pathLst>
              <a:path w="166370" h="167639">
                <a:moveTo>
                  <a:pt x="0" y="0"/>
                </a:moveTo>
                <a:lnTo>
                  <a:pt x="166115" y="0"/>
                </a:lnTo>
                <a:lnTo>
                  <a:pt x="166115" y="167639"/>
                </a:lnTo>
                <a:lnTo>
                  <a:pt x="0" y="167639"/>
                </a:lnTo>
                <a:lnTo>
                  <a:pt x="0" y="0"/>
                </a:lnTo>
                <a:close/>
              </a:path>
            </a:pathLst>
          </a:custGeom>
          <a:solidFill>
            <a:srgbClr val="7D7D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8" name="object 328"/>
          <p:cNvSpPr/>
          <p:nvPr/>
        </p:nvSpPr>
        <p:spPr>
          <a:xfrm>
            <a:off x="6131052" y="1533144"/>
            <a:ext cx="167640" cy="167640"/>
          </a:xfrm>
          <a:custGeom>
            <a:avLst/>
            <a:gdLst/>
            <a:ahLst/>
            <a:cxnLst/>
            <a:rect l="l" t="t" r="r" b="b"/>
            <a:pathLst>
              <a:path w="167639" h="167639">
                <a:moveTo>
                  <a:pt x="0" y="0"/>
                </a:moveTo>
                <a:lnTo>
                  <a:pt x="167639" y="0"/>
                </a:lnTo>
                <a:lnTo>
                  <a:pt x="167639" y="167639"/>
                </a:lnTo>
                <a:lnTo>
                  <a:pt x="0" y="167639"/>
                </a:lnTo>
                <a:lnTo>
                  <a:pt x="0"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9" name="object 329"/>
          <p:cNvSpPr/>
          <p:nvPr/>
        </p:nvSpPr>
        <p:spPr>
          <a:xfrm>
            <a:off x="7714488" y="1533144"/>
            <a:ext cx="167640" cy="167640"/>
          </a:xfrm>
          <a:custGeom>
            <a:avLst/>
            <a:gdLst/>
            <a:ahLst/>
            <a:cxnLst/>
            <a:rect l="l" t="t" r="r" b="b"/>
            <a:pathLst>
              <a:path w="167640" h="167639">
                <a:moveTo>
                  <a:pt x="0" y="0"/>
                </a:moveTo>
                <a:lnTo>
                  <a:pt x="167640" y="0"/>
                </a:lnTo>
                <a:lnTo>
                  <a:pt x="167640" y="167639"/>
                </a:lnTo>
                <a:lnTo>
                  <a:pt x="0" y="167639"/>
                </a:lnTo>
                <a:lnTo>
                  <a:pt x="0"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0" name="object 330"/>
          <p:cNvSpPr txBox="1"/>
          <p:nvPr/>
        </p:nvSpPr>
        <p:spPr>
          <a:xfrm>
            <a:off x="3244583" y="1385763"/>
            <a:ext cx="611441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tab pos="1478280" algn="l"/>
                <a:tab pos="3131820" algn="l"/>
                <a:tab pos="4715510" algn="l"/>
              </a:tabLst>
              <a:defRPr/>
            </a:pPr>
            <a:r>
              <a:rPr kumimoji="0" sz="2400" b="0" i="1" u="none" strike="noStrike" kern="1200" cap="none" spc="-5" normalizeH="0" baseline="0" noProof="0" dirty="0">
                <a:ln>
                  <a:noFill/>
                </a:ln>
                <a:solidFill>
                  <a:srgbClr val="595958"/>
                </a:solidFill>
                <a:effectLst/>
                <a:uLnTx/>
                <a:uFillTx/>
                <a:latin typeface="Calibri"/>
                <a:ea typeface="+mn-ea"/>
                <a:cs typeface="Calibri"/>
              </a:rPr>
              <a:t>In</a:t>
            </a:r>
            <a:r>
              <a:rPr kumimoji="0" sz="2400" b="0" i="1" u="none" strike="noStrike" kern="1200" cap="none" spc="0" normalizeH="0" baseline="0" noProof="0" dirty="0">
                <a:ln>
                  <a:noFill/>
                </a:ln>
                <a:solidFill>
                  <a:srgbClr val="595958"/>
                </a:solidFill>
                <a:effectLst/>
                <a:uLnTx/>
                <a:uFillTx/>
                <a:latin typeface="Calibri"/>
                <a:ea typeface="+mn-ea"/>
                <a:cs typeface="Calibri"/>
              </a:rPr>
              <a:t> </a:t>
            </a:r>
            <a:r>
              <a:rPr kumimoji="0" sz="2400" b="0" i="1" u="none" strike="noStrike" kern="1200" cap="none" spc="-5" normalizeH="0" baseline="0" noProof="0" dirty="0">
                <a:ln>
                  <a:noFill/>
                </a:ln>
                <a:solidFill>
                  <a:srgbClr val="595958"/>
                </a:solidFill>
                <a:effectLst/>
                <a:uLnTx/>
                <a:uFillTx/>
                <a:latin typeface="Calibri"/>
                <a:ea typeface="+mn-ea"/>
                <a:cs typeface="Calibri"/>
              </a:rPr>
              <a:t>Care	Ret.Care	Supp.VL	</a:t>
            </a:r>
            <a:r>
              <a:rPr kumimoji="0" sz="2400" b="0" i="1" u="none" strike="noStrike" kern="1200" cap="none" spc="0" normalizeH="0" baseline="0" noProof="0" dirty="0">
                <a:ln>
                  <a:noFill/>
                </a:ln>
                <a:solidFill>
                  <a:srgbClr val="595958"/>
                </a:solidFill>
                <a:effectLst/>
                <a:uLnTx/>
                <a:uFillTx/>
                <a:latin typeface="Calibri"/>
                <a:ea typeface="+mn-ea"/>
                <a:cs typeface="Calibri"/>
              </a:rPr>
              <a:t>Not in</a:t>
            </a:r>
            <a:r>
              <a:rPr kumimoji="0" sz="2400" b="0" i="1" u="none" strike="noStrike" kern="1200" cap="none" spc="-95" normalizeH="0" baseline="0" noProof="0" dirty="0">
                <a:ln>
                  <a:noFill/>
                </a:ln>
                <a:solidFill>
                  <a:srgbClr val="595958"/>
                </a:solidFill>
                <a:effectLst/>
                <a:uLnTx/>
                <a:uFillTx/>
                <a:latin typeface="Calibri"/>
                <a:ea typeface="+mn-ea"/>
                <a:cs typeface="Calibri"/>
              </a:rPr>
              <a:t> </a:t>
            </a:r>
            <a:r>
              <a:rPr kumimoji="0" sz="2400" b="0" i="1" u="none" strike="noStrike" kern="1200" cap="none" spc="-5" normalizeH="0" baseline="0" noProof="0" dirty="0">
                <a:ln>
                  <a:noFill/>
                </a:ln>
                <a:solidFill>
                  <a:srgbClr val="595958"/>
                </a:solidFill>
                <a:effectLst/>
                <a:uLnTx/>
                <a:uFillTx/>
                <a:latin typeface="Calibri"/>
                <a:ea typeface="+mn-ea"/>
                <a:cs typeface="Calibri"/>
              </a:rPr>
              <a:t>Care</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331" name="object 331"/>
          <p:cNvSpPr txBox="1">
            <a:spLocks noGrp="1"/>
          </p:cNvSpPr>
          <p:nvPr>
            <p:ph type="sldNum" sz="quarter" idx="7"/>
          </p:nvPr>
        </p:nvSpPr>
        <p:spPr>
          <a:xfrm>
            <a:off x="11054754" y="6149091"/>
            <a:ext cx="744607"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282</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Tree>
    <p:extLst>
      <p:ext uri="{BB962C8B-B14F-4D97-AF65-F5344CB8AC3E}">
        <p14:creationId xmlns:p14="http://schemas.microsoft.com/office/powerpoint/2010/main" val="1161245799"/>
      </p:ext>
    </p:extLst>
  </p:cSld>
  <p:clrMapOvr>
    <a:masterClrMapping/>
  </p:clrMapOvr>
  <p:timing>
    <p:tnLst>
      <p:par>
        <p:cTn id="1" dur="indefinite" restart="never" nodeType="tmRoot"/>
      </p:par>
    </p:tnLst>
  </p:timing>
</p:sld>
</file>

<file path=ppt/slides/slide28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6126479"/>
            <a:ext cx="11966236" cy="568451"/>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txBox="1"/>
          <p:nvPr/>
        </p:nvSpPr>
        <p:spPr>
          <a:xfrm>
            <a:off x="11352461" y="6237908"/>
            <a:ext cx="453422" cy="320601"/>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US" sz="2000" b="0" i="0" u="none" strike="noStrike" kern="1200" cap="none" spc="0" normalizeH="0" baseline="0" noProof="0" dirty="0" smtClean="0">
                <a:ln>
                  <a:noFill/>
                </a:ln>
                <a:solidFill>
                  <a:srgbClr val="FFFFFF"/>
                </a:solidFill>
                <a:effectLst/>
                <a:uLnTx/>
                <a:uFillTx/>
                <a:latin typeface="Arial"/>
                <a:ea typeface="+mn-ea"/>
                <a:cs typeface="Arial"/>
              </a:rPr>
              <a:t>283</a:t>
            </a:r>
            <a:endParaRPr kumimoji="0" sz="2000" b="0" i="0" u="none" strike="noStrike" kern="1200" cap="none" spc="0" normalizeH="0" baseline="0" noProof="0" dirty="0">
              <a:ln>
                <a:noFill/>
              </a:ln>
              <a:solidFill>
                <a:prstClr val="black"/>
              </a:solidFill>
              <a:effectLst/>
              <a:uLnTx/>
              <a:uFillTx/>
              <a:latin typeface="Arial"/>
              <a:ea typeface="+mn-ea"/>
              <a:cs typeface="Arial"/>
            </a:endParaRPr>
          </a:p>
        </p:txBody>
      </p:sp>
      <p:sp>
        <p:nvSpPr>
          <p:cNvPr id="4" name="object 4"/>
          <p:cNvSpPr/>
          <p:nvPr/>
        </p:nvSpPr>
        <p:spPr>
          <a:xfrm>
            <a:off x="679707" y="6253253"/>
            <a:ext cx="90805" cy="0"/>
          </a:xfrm>
          <a:custGeom>
            <a:avLst/>
            <a:gdLst/>
            <a:ahLst/>
            <a:cxnLst/>
            <a:rect l="l" t="t" r="r" b="b"/>
            <a:pathLst>
              <a:path w="90804">
                <a:moveTo>
                  <a:pt x="0" y="0"/>
                </a:moveTo>
                <a:lnTo>
                  <a:pt x="90416" y="0"/>
                </a:lnTo>
              </a:path>
            </a:pathLst>
          </a:custGeom>
          <a:ln w="33077">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679707" y="6269792"/>
            <a:ext cx="35560" cy="41275"/>
          </a:xfrm>
          <a:custGeom>
            <a:avLst/>
            <a:gdLst/>
            <a:ahLst/>
            <a:cxnLst/>
            <a:rect l="l" t="t" r="r" b="b"/>
            <a:pathLst>
              <a:path w="35559" h="41275">
                <a:moveTo>
                  <a:pt x="0" y="0"/>
                </a:moveTo>
                <a:lnTo>
                  <a:pt x="35244" y="0"/>
                </a:lnTo>
                <a:lnTo>
                  <a:pt x="35244" y="40710"/>
                </a:lnTo>
                <a:lnTo>
                  <a:pt x="0" y="40710"/>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679707" y="6326405"/>
            <a:ext cx="87630" cy="0"/>
          </a:xfrm>
          <a:custGeom>
            <a:avLst/>
            <a:gdLst/>
            <a:ahLst/>
            <a:cxnLst/>
            <a:rect l="l" t="t" r="r" b="b"/>
            <a:pathLst>
              <a:path w="87629">
                <a:moveTo>
                  <a:pt x="0" y="0"/>
                </a:moveTo>
                <a:lnTo>
                  <a:pt x="87351"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679707" y="6342308"/>
            <a:ext cx="35560" cy="76835"/>
          </a:xfrm>
          <a:custGeom>
            <a:avLst/>
            <a:gdLst/>
            <a:ahLst/>
            <a:cxnLst/>
            <a:rect l="l" t="t" r="r" b="b"/>
            <a:pathLst>
              <a:path w="35559" h="76835">
                <a:moveTo>
                  <a:pt x="0" y="0"/>
                </a:moveTo>
                <a:lnTo>
                  <a:pt x="35244" y="0"/>
                </a:lnTo>
                <a:lnTo>
                  <a:pt x="35244" y="76332"/>
                </a:lnTo>
                <a:lnTo>
                  <a:pt x="0" y="76332"/>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801158" y="6214867"/>
            <a:ext cx="0" cy="203835"/>
          </a:xfrm>
          <a:custGeom>
            <a:avLst/>
            <a:gdLst/>
            <a:ahLst/>
            <a:cxnLst/>
            <a:rect l="l" t="t" r="r" b="b"/>
            <a:pathLst>
              <a:path h="203835">
                <a:moveTo>
                  <a:pt x="0" y="0"/>
                </a:moveTo>
                <a:lnTo>
                  <a:pt x="0" y="203772"/>
                </a:lnTo>
              </a:path>
            </a:pathLst>
          </a:custGeom>
          <a:ln w="3448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835257" y="6275618"/>
            <a:ext cx="132080" cy="147955"/>
          </a:xfrm>
          <a:custGeom>
            <a:avLst/>
            <a:gdLst/>
            <a:ahLst/>
            <a:cxnLst/>
            <a:rect l="l" t="t" r="r" b="b"/>
            <a:pathLst>
              <a:path w="132080" h="147954">
                <a:moveTo>
                  <a:pt x="65899" y="147636"/>
                </a:moveTo>
                <a:lnTo>
                  <a:pt x="39115" y="141616"/>
                </a:lnTo>
                <a:lnTo>
                  <a:pt x="18294" y="125433"/>
                </a:lnTo>
                <a:lnTo>
                  <a:pt x="4801" y="101896"/>
                </a:lnTo>
                <a:lnTo>
                  <a:pt x="0" y="73818"/>
                </a:lnTo>
                <a:lnTo>
                  <a:pt x="4801" y="45739"/>
                </a:lnTo>
                <a:lnTo>
                  <a:pt x="18294" y="22203"/>
                </a:lnTo>
                <a:lnTo>
                  <a:pt x="39115" y="6019"/>
                </a:lnTo>
                <a:lnTo>
                  <a:pt x="65899" y="0"/>
                </a:lnTo>
                <a:lnTo>
                  <a:pt x="92683" y="6019"/>
                </a:lnTo>
                <a:lnTo>
                  <a:pt x="113504" y="22203"/>
                </a:lnTo>
                <a:lnTo>
                  <a:pt x="118849" y="31526"/>
                </a:lnTo>
                <a:lnTo>
                  <a:pt x="65899" y="31526"/>
                </a:lnTo>
                <a:lnTo>
                  <a:pt x="52705" y="35214"/>
                </a:lnTo>
                <a:lnTo>
                  <a:pt x="43102" y="44886"/>
                </a:lnTo>
                <a:lnTo>
                  <a:pt x="37236" y="58451"/>
                </a:lnTo>
                <a:lnTo>
                  <a:pt x="35248" y="73818"/>
                </a:lnTo>
                <a:lnTo>
                  <a:pt x="37236" y="88740"/>
                </a:lnTo>
                <a:lnTo>
                  <a:pt x="43102" y="102076"/>
                </a:lnTo>
                <a:lnTo>
                  <a:pt x="52705" y="111664"/>
                </a:lnTo>
                <a:lnTo>
                  <a:pt x="65899" y="115340"/>
                </a:lnTo>
                <a:lnTo>
                  <a:pt x="119290" y="115340"/>
                </a:lnTo>
                <a:lnTo>
                  <a:pt x="113504" y="125433"/>
                </a:lnTo>
                <a:lnTo>
                  <a:pt x="92683" y="141616"/>
                </a:lnTo>
                <a:lnTo>
                  <a:pt x="65899" y="147636"/>
                </a:lnTo>
                <a:close/>
              </a:path>
              <a:path w="132080" h="147954">
                <a:moveTo>
                  <a:pt x="119290" y="115340"/>
                </a:moveTo>
                <a:lnTo>
                  <a:pt x="65899" y="115340"/>
                </a:lnTo>
                <a:lnTo>
                  <a:pt x="79417" y="111664"/>
                </a:lnTo>
                <a:lnTo>
                  <a:pt x="88983" y="102076"/>
                </a:lnTo>
                <a:lnTo>
                  <a:pt x="94670" y="88740"/>
                </a:lnTo>
                <a:lnTo>
                  <a:pt x="96550" y="73818"/>
                </a:lnTo>
                <a:lnTo>
                  <a:pt x="94670" y="58451"/>
                </a:lnTo>
                <a:lnTo>
                  <a:pt x="88983" y="44886"/>
                </a:lnTo>
                <a:lnTo>
                  <a:pt x="79417" y="35214"/>
                </a:lnTo>
                <a:lnTo>
                  <a:pt x="65899" y="31526"/>
                </a:lnTo>
                <a:lnTo>
                  <a:pt x="118849" y="31526"/>
                </a:lnTo>
                <a:lnTo>
                  <a:pt x="126998" y="45739"/>
                </a:lnTo>
                <a:lnTo>
                  <a:pt x="131799" y="73818"/>
                </a:lnTo>
                <a:lnTo>
                  <a:pt x="126998" y="101896"/>
                </a:lnTo>
                <a:lnTo>
                  <a:pt x="119290" y="11534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964757" y="6274848"/>
            <a:ext cx="97790" cy="144145"/>
          </a:xfrm>
          <a:custGeom>
            <a:avLst/>
            <a:gdLst/>
            <a:ahLst/>
            <a:cxnLst/>
            <a:rect l="l" t="t" r="r" b="b"/>
            <a:pathLst>
              <a:path w="97790" h="144145">
                <a:moveTo>
                  <a:pt x="57470" y="143791"/>
                </a:moveTo>
                <a:lnTo>
                  <a:pt x="22988" y="143791"/>
                </a:lnTo>
                <a:lnTo>
                  <a:pt x="22988" y="64590"/>
                </a:lnTo>
                <a:lnTo>
                  <a:pt x="21659" y="50245"/>
                </a:lnTo>
                <a:lnTo>
                  <a:pt x="17528" y="38062"/>
                </a:lnTo>
                <a:lnTo>
                  <a:pt x="10380" y="27609"/>
                </a:lnTo>
                <a:lnTo>
                  <a:pt x="0" y="18454"/>
                </a:lnTo>
                <a:lnTo>
                  <a:pt x="29118" y="0"/>
                </a:lnTo>
                <a:lnTo>
                  <a:pt x="34997" y="5430"/>
                </a:lnTo>
                <a:lnTo>
                  <a:pt x="39942" y="11149"/>
                </a:lnTo>
                <a:lnTo>
                  <a:pt x="43881" y="16868"/>
                </a:lnTo>
                <a:lnTo>
                  <a:pt x="46742" y="22299"/>
                </a:lnTo>
                <a:lnTo>
                  <a:pt x="94711" y="22299"/>
                </a:lnTo>
                <a:lnTo>
                  <a:pt x="97316" y="35371"/>
                </a:lnTo>
                <a:lnTo>
                  <a:pt x="82147" y="38446"/>
                </a:lnTo>
                <a:lnTo>
                  <a:pt x="70209" y="45559"/>
                </a:lnTo>
                <a:lnTo>
                  <a:pt x="61864" y="53537"/>
                </a:lnTo>
                <a:lnTo>
                  <a:pt x="57470" y="59208"/>
                </a:lnTo>
                <a:lnTo>
                  <a:pt x="57470" y="143791"/>
                </a:lnTo>
                <a:close/>
              </a:path>
              <a:path w="97790" h="144145">
                <a:moveTo>
                  <a:pt x="94711" y="22299"/>
                </a:moveTo>
                <a:lnTo>
                  <a:pt x="46742" y="22299"/>
                </a:lnTo>
                <a:lnTo>
                  <a:pt x="52166" y="17529"/>
                </a:lnTo>
                <a:lnTo>
                  <a:pt x="61972" y="10092"/>
                </a:lnTo>
                <a:lnTo>
                  <a:pt x="75082" y="3376"/>
                </a:lnTo>
                <a:lnTo>
                  <a:pt x="90420" y="768"/>
                </a:lnTo>
                <a:lnTo>
                  <a:pt x="94711" y="22299"/>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1072036" y="6216409"/>
            <a:ext cx="41910" cy="202565"/>
          </a:xfrm>
          <a:custGeom>
            <a:avLst/>
            <a:gdLst/>
            <a:ahLst/>
            <a:cxnLst/>
            <a:rect l="l" t="t" r="r" b="b"/>
            <a:pathLst>
              <a:path w="41909" h="202564">
                <a:moveTo>
                  <a:pt x="37547" y="202230"/>
                </a:moveTo>
                <a:lnTo>
                  <a:pt x="3065" y="202230"/>
                </a:lnTo>
                <a:lnTo>
                  <a:pt x="3065" y="63052"/>
                </a:lnTo>
                <a:lnTo>
                  <a:pt x="37547" y="63052"/>
                </a:lnTo>
                <a:lnTo>
                  <a:pt x="37547" y="202230"/>
                </a:lnTo>
                <a:close/>
              </a:path>
              <a:path w="41909" h="202564">
                <a:moveTo>
                  <a:pt x="20689" y="40753"/>
                </a:moveTo>
                <a:lnTo>
                  <a:pt x="12607" y="39131"/>
                </a:lnTo>
                <a:lnTo>
                  <a:pt x="6034" y="34698"/>
                </a:lnTo>
                <a:lnTo>
                  <a:pt x="1616" y="28102"/>
                </a:lnTo>
                <a:lnTo>
                  <a:pt x="0" y="19992"/>
                </a:lnTo>
                <a:lnTo>
                  <a:pt x="1616" y="12002"/>
                </a:lnTo>
                <a:lnTo>
                  <a:pt x="6034" y="5670"/>
                </a:lnTo>
                <a:lnTo>
                  <a:pt x="12607" y="1501"/>
                </a:lnTo>
                <a:lnTo>
                  <a:pt x="20689" y="0"/>
                </a:lnTo>
                <a:lnTo>
                  <a:pt x="28447" y="1501"/>
                </a:lnTo>
                <a:lnTo>
                  <a:pt x="35057" y="5670"/>
                </a:lnTo>
                <a:lnTo>
                  <a:pt x="39654" y="12002"/>
                </a:lnTo>
                <a:lnTo>
                  <a:pt x="41378" y="19992"/>
                </a:lnTo>
                <a:lnTo>
                  <a:pt x="39654" y="28102"/>
                </a:lnTo>
                <a:lnTo>
                  <a:pt x="35057" y="34698"/>
                </a:lnTo>
                <a:lnTo>
                  <a:pt x="28447" y="39131"/>
                </a:lnTo>
                <a:lnTo>
                  <a:pt x="20689" y="40753"/>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1130273" y="6214872"/>
            <a:ext cx="154940" cy="208915"/>
          </a:xfrm>
          <a:custGeom>
            <a:avLst/>
            <a:gdLst/>
            <a:ahLst/>
            <a:cxnLst/>
            <a:rect l="l" t="t" r="r" b="b"/>
            <a:pathLst>
              <a:path w="154940" h="208914">
                <a:moveTo>
                  <a:pt x="131799" y="74586"/>
                </a:moveTo>
                <a:lnTo>
                  <a:pt x="97316" y="74586"/>
                </a:lnTo>
                <a:lnTo>
                  <a:pt x="97316" y="0"/>
                </a:lnTo>
                <a:lnTo>
                  <a:pt x="131799" y="0"/>
                </a:lnTo>
                <a:lnTo>
                  <a:pt x="131799" y="74586"/>
                </a:lnTo>
                <a:close/>
              </a:path>
              <a:path w="154940" h="208914">
                <a:moveTo>
                  <a:pt x="63600" y="208381"/>
                </a:moveTo>
                <a:lnTo>
                  <a:pt x="36853" y="202362"/>
                </a:lnTo>
                <a:lnTo>
                  <a:pt x="16858" y="186178"/>
                </a:lnTo>
                <a:lnTo>
                  <a:pt x="4334" y="162642"/>
                </a:lnTo>
                <a:lnTo>
                  <a:pt x="0" y="134563"/>
                </a:lnTo>
                <a:lnTo>
                  <a:pt x="4334" y="106485"/>
                </a:lnTo>
                <a:lnTo>
                  <a:pt x="16858" y="82948"/>
                </a:lnTo>
                <a:lnTo>
                  <a:pt x="36853" y="66765"/>
                </a:lnTo>
                <a:lnTo>
                  <a:pt x="63600" y="60745"/>
                </a:lnTo>
                <a:lnTo>
                  <a:pt x="75765" y="62476"/>
                </a:lnTo>
                <a:lnTo>
                  <a:pt x="85631" y="66512"/>
                </a:lnTo>
                <a:lnTo>
                  <a:pt x="92910" y="71126"/>
                </a:lnTo>
                <a:lnTo>
                  <a:pt x="97316" y="74586"/>
                </a:lnTo>
                <a:lnTo>
                  <a:pt x="131799" y="74586"/>
                </a:lnTo>
                <a:lnTo>
                  <a:pt x="131799" y="92272"/>
                </a:lnTo>
                <a:lnTo>
                  <a:pt x="65899" y="92272"/>
                </a:lnTo>
                <a:lnTo>
                  <a:pt x="52705" y="95960"/>
                </a:lnTo>
                <a:lnTo>
                  <a:pt x="43102" y="105632"/>
                </a:lnTo>
                <a:lnTo>
                  <a:pt x="37236" y="119197"/>
                </a:lnTo>
                <a:lnTo>
                  <a:pt x="35248" y="134563"/>
                </a:lnTo>
                <a:lnTo>
                  <a:pt x="37236" y="149486"/>
                </a:lnTo>
                <a:lnTo>
                  <a:pt x="43102" y="162822"/>
                </a:lnTo>
                <a:lnTo>
                  <a:pt x="52705" y="172410"/>
                </a:lnTo>
                <a:lnTo>
                  <a:pt x="65899" y="176086"/>
                </a:lnTo>
                <a:lnTo>
                  <a:pt x="141019" y="176086"/>
                </a:lnTo>
                <a:lnTo>
                  <a:pt x="144406" y="181108"/>
                </a:lnTo>
                <a:lnTo>
                  <a:pt x="150624" y="186851"/>
                </a:lnTo>
                <a:lnTo>
                  <a:pt x="108044" y="186851"/>
                </a:lnTo>
                <a:lnTo>
                  <a:pt x="102285" y="193784"/>
                </a:lnTo>
                <a:lnTo>
                  <a:pt x="93006" y="200788"/>
                </a:lnTo>
                <a:lnTo>
                  <a:pt x="80135" y="206207"/>
                </a:lnTo>
                <a:lnTo>
                  <a:pt x="63600" y="208381"/>
                </a:lnTo>
                <a:close/>
              </a:path>
              <a:path w="154940" h="208914">
                <a:moveTo>
                  <a:pt x="141019" y="176086"/>
                </a:moveTo>
                <a:lnTo>
                  <a:pt x="65899" y="176086"/>
                </a:lnTo>
                <a:lnTo>
                  <a:pt x="79536" y="172410"/>
                </a:lnTo>
                <a:lnTo>
                  <a:pt x="89366" y="162822"/>
                </a:lnTo>
                <a:lnTo>
                  <a:pt x="95317" y="149486"/>
                </a:lnTo>
                <a:lnTo>
                  <a:pt x="97316" y="134563"/>
                </a:lnTo>
                <a:lnTo>
                  <a:pt x="95317" y="119197"/>
                </a:lnTo>
                <a:lnTo>
                  <a:pt x="89366" y="105632"/>
                </a:lnTo>
                <a:lnTo>
                  <a:pt x="79536" y="95960"/>
                </a:lnTo>
                <a:lnTo>
                  <a:pt x="65899" y="92272"/>
                </a:lnTo>
                <a:lnTo>
                  <a:pt x="131799" y="92272"/>
                </a:lnTo>
                <a:lnTo>
                  <a:pt x="131799" y="144560"/>
                </a:lnTo>
                <a:lnTo>
                  <a:pt x="133128" y="158473"/>
                </a:lnTo>
                <a:lnTo>
                  <a:pt x="137258" y="170511"/>
                </a:lnTo>
                <a:lnTo>
                  <a:pt x="141019" y="176086"/>
                </a:lnTo>
                <a:close/>
              </a:path>
              <a:path w="154940" h="208914">
                <a:moveTo>
                  <a:pt x="125669" y="208381"/>
                </a:moveTo>
                <a:lnTo>
                  <a:pt x="120867" y="204044"/>
                </a:lnTo>
                <a:lnTo>
                  <a:pt x="115994" y="198481"/>
                </a:lnTo>
                <a:lnTo>
                  <a:pt x="111552" y="192486"/>
                </a:lnTo>
                <a:lnTo>
                  <a:pt x="108044" y="186851"/>
                </a:lnTo>
                <a:lnTo>
                  <a:pt x="150624" y="186851"/>
                </a:lnTo>
                <a:lnTo>
                  <a:pt x="154787" y="190696"/>
                </a:lnTo>
                <a:lnTo>
                  <a:pt x="125669" y="208381"/>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1286593" y="6275617"/>
            <a:ext cx="134620" cy="147955"/>
          </a:xfrm>
          <a:custGeom>
            <a:avLst/>
            <a:gdLst/>
            <a:ahLst/>
            <a:cxnLst/>
            <a:rect l="l" t="t" r="r" b="b"/>
            <a:pathLst>
              <a:path w="134619" h="147954">
                <a:moveTo>
                  <a:pt x="29118" y="36909"/>
                </a:moveTo>
                <a:lnTo>
                  <a:pt x="15325" y="12303"/>
                </a:lnTo>
                <a:lnTo>
                  <a:pt x="21479" y="8758"/>
                </a:lnTo>
                <a:lnTo>
                  <a:pt x="31225" y="4709"/>
                </a:lnTo>
                <a:lnTo>
                  <a:pt x="43557" y="1381"/>
                </a:lnTo>
                <a:lnTo>
                  <a:pt x="57470" y="0"/>
                </a:lnTo>
                <a:lnTo>
                  <a:pt x="81368" y="4084"/>
                </a:lnTo>
                <a:lnTo>
                  <a:pt x="98083" y="15378"/>
                </a:lnTo>
                <a:lnTo>
                  <a:pt x="106048" y="29219"/>
                </a:lnTo>
                <a:lnTo>
                  <a:pt x="55938" y="29219"/>
                </a:lnTo>
                <a:lnTo>
                  <a:pt x="47544" y="29988"/>
                </a:lnTo>
                <a:lnTo>
                  <a:pt x="39942" y="31910"/>
                </a:lnTo>
                <a:lnTo>
                  <a:pt x="33632" y="34409"/>
                </a:lnTo>
                <a:lnTo>
                  <a:pt x="29118" y="36909"/>
                </a:lnTo>
                <a:close/>
              </a:path>
              <a:path w="134619" h="147954">
                <a:moveTo>
                  <a:pt x="49041" y="147636"/>
                </a:moveTo>
                <a:lnTo>
                  <a:pt x="29094" y="144320"/>
                </a:lnTo>
                <a:lnTo>
                  <a:pt x="13601" y="134948"/>
                </a:lnTo>
                <a:lnTo>
                  <a:pt x="3563" y="120362"/>
                </a:lnTo>
                <a:lnTo>
                  <a:pt x="0" y="101499"/>
                </a:lnTo>
                <a:lnTo>
                  <a:pt x="4525" y="81639"/>
                </a:lnTo>
                <a:lnTo>
                  <a:pt x="17241" y="67185"/>
                </a:lnTo>
                <a:lnTo>
                  <a:pt x="36853" y="58355"/>
                </a:lnTo>
                <a:lnTo>
                  <a:pt x="62068" y="55363"/>
                </a:lnTo>
                <a:lnTo>
                  <a:pt x="76627" y="55363"/>
                </a:lnTo>
                <a:lnTo>
                  <a:pt x="75334" y="44466"/>
                </a:lnTo>
                <a:lnTo>
                  <a:pt x="71455" y="36236"/>
                </a:lnTo>
                <a:lnTo>
                  <a:pt x="64989" y="31033"/>
                </a:lnTo>
                <a:lnTo>
                  <a:pt x="55938" y="29219"/>
                </a:lnTo>
                <a:lnTo>
                  <a:pt x="106048" y="29219"/>
                </a:lnTo>
                <a:lnTo>
                  <a:pt x="107901" y="32439"/>
                </a:lnTo>
                <a:lnTo>
                  <a:pt x="111109" y="53825"/>
                </a:lnTo>
                <a:lnTo>
                  <a:pt x="111109" y="79200"/>
                </a:lnTo>
                <a:lnTo>
                  <a:pt x="62068" y="79200"/>
                </a:lnTo>
                <a:lnTo>
                  <a:pt x="50119" y="80942"/>
                </a:lnTo>
                <a:lnTo>
                  <a:pt x="41761" y="85640"/>
                </a:lnTo>
                <a:lnTo>
                  <a:pt x="36853" y="92500"/>
                </a:lnTo>
                <a:lnTo>
                  <a:pt x="35248" y="100730"/>
                </a:lnTo>
                <a:lnTo>
                  <a:pt x="36936" y="109693"/>
                </a:lnTo>
                <a:lnTo>
                  <a:pt x="41283" y="115917"/>
                </a:lnTo>
                <a:lnTo>
                  <a:pt x="47209" y="119545"/>
                </a:lnTo>
                <a:lnTo>
                  <a:pt x="53639" y="120723"/>
                </a:lnTo>
                <a:lnTo>
                  <a:pt x="124418" y="120723"/>
                </a:lnTo>
                <a:lnTo>
                  <a:pt x="134098" y="129950"/>
                </a:lnTo>
                <a:lnTo>
                  <a:pt x="89654" y="129950"/>
                </a:lnTo>
                <a:lnTo>
                  <a:pt x="85140" y="134660"/>
                </a:lnTo>
                <a:lnTo>
                  <a:pt x="76531" y="140523"/>
                </a:lnTo>
                <a:lnTo>
                  <a:pt x="64331" y="145521"/>
                </a:lnTo>
                <a:lnTo>
                  <a:pt x="49041" y="147636"/>
                </a:lnTo>
                <a:close/>
              </a:path>
              <a:path w="134619" h="147954">
                <a:moveTo>
                  <a:pt x="124418" y="120723"/>
                </a:moveTo>
                <a:lnTo>
                  <a:pt x="53639" y="120723"/>
                </a:lnTo>
                <a:lnTo>
                  <a:pt x="64379" y="118320"/>
                </a:lnTo>
                <a:lnTo>
                  <a:pt x="72317" y="113033"/>
                </a:lnTo>
                <a:lnTo>
                  <a:pt x="77238" y="107747"/>
                </a:lnTo>
                <a:lnTo>
                  <a:pt x="78926" y="105344"/>
                </a:lnTo>
                <a:lnTo>
                  <a:pt x="78160" y="101499"/>
                </a:lnTo>
                <a:lnTo>
                  <a:pt x="77393" y="93810"/>
                </a:lnTo>
                <a:lnTo>
                  <a:pt x="77325" y="85640"/>
                </a:lnTo>
                <a:lnTo>
                  <a:pt x="76656" y="80942"/>
                </a:lnTo>
                <a:lnTo>
                  <a:pt x="76627" y="79200"/>
                </a:lnTo>
                <a:lnTo>
                  <a:pt x="111109" y="79200"/>
                </a:lnTo>
                <a:lnTo>
                  <a:pt x="111109" y="83814"/>
                </a:lnTo>
                <a:lnTo>
                  <a:pt x="112546" y="97727"/>
                </a:lnTo>
                <a:lnTo>
                  <a:pt x="116856" y="109765"/>
                </a:lnTo>
                <a:lnTo>
                  <a:pt x="124065" y="120386"/>
                </a:lnTo>
                <a:lnTo>
                  <a:pt x="124418" y="120723"/>
                </a:lnTo>
                <a:close/>
              </a:path>
              <a:path w="134619" h="147954">
                <a:moveTo>
                  <a:pt x="104979" y="147636"/>
                </a:moveTo>
                <a:lnTo>
                  <a:pt x="103447" y="146098"/>
                </a:lnTo>
                <a:lnTo>
                  <a:pt x="93485" y="135333"/>
                </a:lnTo>
                <a:lnTo>
                  <a:pt x="89654" y="129950"/>
                </a:lnTo>
                <a:lnTo>
                  <a:pt x="134098" y="129950"/>
                </a:lnTo>
                <a:lnTo>
                  <a:pt x="104979" y="14763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679703" y="6436107"/>
            <a:ext cx="34925" cy="73025"/>
          </a:xfrm>
          <a:custGeom>
            <a:avLst/>
            <a:gdLst/>
            <a:ahLst/>
            <a:cxnLst/>
            <a:rect l="l" t="t" r="r" b="b"/>
            <a:pathLst>
              <a:path w="34925" h="73025">
                <a:moveTo>
                  <a:pt x="0" y="0"/>
                </a:moveTo>
                <a:lnTo>
                  <a:pt x="34482" y="0"/>
                </a:lnTo>
                <a:lnTo>
                  <a:pt x="34482" y="72515"/>
                </a:lnTo>
                <a:lnTo>
                  <a:pt x="0" y="72515"/>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679703" y="6524525"/>
            <a:ext cx="127635" cy="0"/>
          </a:xfrm>
          <a:custGeom>
            <a:avLst/>
            <a:gdLst/>
            <a:ahLst/>
            <a:cxnLst/>
            <a:rect l="l" t="t" r="r" b="b"/>
            <a:pathLst>
              <a:path w="127634">
                <a:moveTo>
                  <a:pt x="0" y="0"/>
                </a:moveTo>
                <a:lnTo>
                  <a:pt x="127201"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679703" y="6540428"/>
            <a:ext cx="34925" cy="75565"/>
          </a:xfrm>
          <a:custGeom>
            <a:avLst/>
            <a:gdLst/>
            <a:ahLst/>
            <a:cxnLst/>
            <a:rect l="l" t="t" r="r" b="b"/>
            <a:pathLst>
              <a:path w="34925" h="75565">
                <a:moveTo>
                  <a:pt x="0" y="0"/>
                </a:moveTo>
                <a:lnTo>
                  <a:pt x="34482" y="0"/>
                </a:lnTo>
                <a:lnTo>
                  <a:pt x="34482" y="75059"/>
                </a:lnTo>
                <a:lnTo>
                  <a:pt x="0" y="75059"/>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771656" y="6436325"/>
            <a:ext cx="35560" cy="72390"/>
          </a:xfrm>
          <a:custGeom>
            <a:avLst/>
            <a:gdLst/>
            <a:ahLst/>
            <a:cxnLst/>
            <a:rect l="l" t="t" r="r" b="b"/>
            <a:pathLst>
              <a:path w="35559" h="72390">
                <a:moveTo>
                  <a:pt x="35248" y="72280"/>
                </a:moveTo>
                <a:lnTo>
                  <a:pt x="0" y="72280"/>
                </a:lnTo>
                <a:lnTo>
                  <a:pt x="0" y="0"/>
                </a:lnTo>
                <a:lnTo>
                  <a:pt x="35248" y="0"/>
                </a:lnTo>
                <a:lnTo>
                  <a:pt x="35248" y="7228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771656" y="6540132"/>
            <a:ext cx="35560" cy="75565"/>
          </a:xfrm>
          <a:custGeom>
            <a:avLst/>
            <a:gdLst/>
            <a:ahLst/>
            <a:cxnLst/>
            <a:rect l="l" t="t" r="r" b="b"/>
            <a:pathLst>
              <a:path w="35559" h="75565">
                <a:moveTo>
                  <a:pt x="35248" y="75355"/>
                </a:moveTo>
                <a:lnTo>
                  <a:pt x="0" y="75355"/>
                </a:lnTo>
                <a:lnTo>
                  <a:pt x="0" y="0"/>
                </a:lnTo>
                <a:lnTo>
                  <a:pt x="35248" y="0"/>
                </a:lnTo>
                <a:lnTo>
                  <a:pt x="35248" y="75355"/>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825296" y="6452646"/>
            <a:ext cx="95250" cy="0"/>
          </a:xfrm>
          <a:custGeom>
            <a:avLst/>
            <a:gdLst/>
            <a:ahLst/>
            <a:cxnLst/>
            <a:rect l="l" t="t" r="r" b="b"/>
            <a:pathLst>
              <a:path w="95250">
                <a:moveTo>
                  <a:pt x="0" y="0"/>
                </a:moveTo>
                <a:lnTo>
                  <a:pt x="95018" y="0"/>
                </a:lnTo>
              </a:path>
            </a:pathLst>
          </a:custGeom>
          <a:ln w="33077">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825296" y="6469184"/>
            <a:ext cx="35560" cy="37465"/>
          </a:xfrm>
          <a:custGeom>
            <a:avLst/>
            <a:gdLst/>
            <a:ahLst/>
            <a:cxnLst/>
            <a:rect l="l" t="t" r="r" b="b"/>
            <a:pathLst>
              <a:path w="35559" h="37465">
                <a:moveTo>
                  <a:pt x="0" y="0"/>
                </a:moveTo>
                <a:lnTo>
                  <a:pt x="35248" y="0"/>
                </a:lnTo>
                <a:lnTo>
                  <a:pt x="35248" y="36893"/>
                </a:lnTo>
                <a:lnTo>
                  <a:pt x="0" y="36893"/>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825296" y="6521345"/>
            <a:ext cx="86360" cy="0"/>
          </a:xfrm>
          <a:custGeom>
            <a:avLst/>
            <a:gdLst/>
            <a:ahLst/>
            <a:cxnLst/>
            <a:rect l="l" t="t" r="r" b="b"/>
            <a:pathLst>
              <a:path w="86359">
                <a:moveTo>
                  <a:pt x="0" y="0"/>
                </a:moveTo>
                <a:lnTo>
                  <a:pt x="85822" y="0"/>
                </a:lnTo>
              </a:path>
            </a:pathLst>
          </a:custGeom>
          <a:ln w="3053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825296" y="6536611"/>
            <a:ext cx="35560" cy="47625"/>
          </a:xfrm>
          <a:custGeom>
            <a:avLst/>
            <a:gdLst/>
            <a:ahLst/>
            <a:cxnLst/>
            <a:rect l="l" t="t" r="r" b="b"/>
            <a:pathLst>
              <a:path w="35559" h="47625">
                <a:moveTo>
                  <a:pt x="0" y="0"/>
                </a:moveTo>
                <a:lnTo>
                  <a:pt x="35248" y="0"/>
                </a:lnTo>
                <a:lnTo>
                  <a:pt x="35248" y="47071"/>
                </a:lnTo>
                <a:lnTo>
                  <a:pt x="0" y="47071"/>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825296" y="6599585"/>
            <a:ext cx="98425" cy="0"/>
          </a:xfrm>
          <a:custGeom>
            <a:avLst/>
            <a:gdLst/>
            <a:ahLst/>
            <a:cxnLst/>
            <a:rect l="l" t="t" r="r" b="b"/>
            <a:pathLst>
              <a:path w="98425">
                <a:moveTo>
                  <a:pt x="0" y="0"/>
                </a:moveTo>
                <a:lnTo>
                  <a:pt x="98083"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924911" y="6436325"/>
            <a:ext cx="156845" cy="184150"/>
          </a:xfrm>
          <a:custGeom>
            <a:avLst/>
            <a:gdLst/>
            <a:ahLst/>
            <a:cxnLst/>
            <a:rect l="l" t="t" r="r" b="b"/>
            <a:pathLst>
              <a:path w="156844" h="184150">
                <a:moveTo>
                  <a:pt x="35248" y="183776"/>
                </a:moveTo>
                <a:lnTo>
                  <a:pt x="0" y="174548"/>
                </a:lnTo>
                <a:lnTo>
                  <a:pt x="63600" y="0"/>
                </a:lnTo>
                <a:lnTo>
                  <a:pt x="91952" y="0"/>
                </a:lnTo>
                <a:lnTo>
                  <a:pt x="110100" y="49212"/>
                </a:lnTo>
                <a:lnTo>
                  <a:pt x="78160" y="49212"/>
                </a:lnTo>
                <a:lnTo>
                  <a:pt x="56704" y="115340"/>
                </a:lnTo>
                <a:lnTo>
                  <a:pt x="134486" y="115340"/>
                </a:lnTo>
                <a:lnTo>
                  <a:pt x="145828" y="146098"/>
                </a:lnTo>
                <a:lnTo>
                  <a:pt x="47509" y="146098"/>
                </a:lnTo>
                <a:lnTo>
                  <a:pt x="35248" y="183776"/>
                </a:lnTo>
                <a:close/>
              </a:path>
              <a:path w="156844" h="184150">
                <a:moveTo>
                  <a:pt x="134486" y="115340"/>
                </a:moveTo>
                <a:lnTo>
                  <a:pt x="98849" y="115340"/>
                </a:lnTo>
                <a:lnTo>
                  <a:pt x="78160" y="49212"/>
                </a:lnTo>
                <a:lnTo>
                  <a:pt x="110100" y="49212"/>
                </a:lnTo>
                <a:lnTo>
                  <a:pt x="134486" y="115340"/>
                </a:lnTo>
                <a:close/>
              </a:path>
              <a:path w="156844" h="184150">
                <a:moveTo>
                  <a:pt x="121071" y="183776"/>
                </a:moveTo>
                <a:lnTo>
                  <a:pt x="108811" y="146098"/>
                </a:lnTo>
                <a:lnTo>
                  <a:pt x="145828" y="146098"/>
                </a:lnTo>
                <a:lnTo>
                  <a:pt x="156320" y="174548"/>
                </a:lnTo>
                <a:lnTo>
                  <a:pt x="121071" y="18377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1101155" y="6436107"/>
            <a:ext cx="0" cy="147955"/>
          </a:xfrm>
          <a:custGeom>
            <a:avLst/>
            <a:gdLst/>
            <a:ahLst/>
            <a:cxnLst/>
            <a:rect l="l" t="t" r="r" b="b"/>
            <a:pathLst>
              <a:path h="147954">
                <a:moveTo>
                  <a:pt x="0" y="0"/>
                </a:moveTo>
                <a:lnTo>
                  <a:pt x="0" y="147575"/>
                </a:lnTo>
              </a:path>
            </a:pathLst>
          </a:custGeom>
          <a:ln w="35248">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1083530" y="6599585"/>
            <a:ext cx="97155" cy="0"/>
          </a:xfrm>
          <a:custGeom>
            <a:avLst/>
            <a:gdLst/>
            <a:ahLst/>
            <a:cxnLst/>
            <a:rect l="l" t="t" r="r" b="b"/>
            <a:pathLst>
              <a:path w="97155">
                <a:moveTo>
                  <a:pt x="0" y="0"/>
                </a:moveTo>
                <a:lnTo>
                  <a:pt x="96550"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1152495" y="6452473"/>
            <a:ext cx="124460" cy="0"/>
          </a:xfrm>
          <a:custGeom>
            <a:avLst/>
            <a:gdLst/>
            <a:ahLst/>
            <a:cxnLst/>
            <a:rect l="l" t="t" r="r" b="b"/>
            <a:pathLst>
              <a:path w="124459">
                <a:moveTo>
                  <a:pt x="0" y="0"/>
                </a:moveTo>
                <a:lnTo>
                  <a:pt x="124136" y="0"/>
                </a:lnTo>
              </a:path>
            </a:pathLst>
          </a:custGeom>
          <a:ln w="3229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1214946" y="6468621"/>
            <a:ext cx="0" cy="147320"/>
          </a:xfrm>
          <a:custGeom>
            <a:avLst/>
            <a:gdLst/>
            <a:ahLst/>
            <a:cxnLst/>
            <a:rect l="l" t="t" r="r" b="b"/>
            <a:pathLst>
              <a:path h="147320">
                <a:moveTo>
                  <a:pt x="0" y="0"/>
                </a:moveTo>
                <a:lnTo>
                  <a:pt x="0" y="146867"/>
                </a:lnTo>
              </a:path>
            </a:pathLst>
          </a:custGeom>
          <a:ln w="3448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1281996" y="6436107"/>
            <a:ext cx="35560" cy="73025"/>
          </a:xfrm>
          <a:custGeom>
            <a:avLst/>
            <a:gdLst/>
            <a:ahLst/>
            <a:cxnLst/>
            <a:rect l="l" t="t" r="r" b="b"/>
            <a:pathLst>
              <a:path w="35559" h="73025">
                <a:moveTo>
                  <a:pt x="0" y="0"/>
                </a:moveTo>
                <a:lnTo>
                  <a:pt x="35248" y="0"/>
                </a:lnTo>
                <a:lnTo>
                  <a:pt x="35248" y="72515"/>
                </a:lnTo>
                <a:lnTo>
                  <a:pt x="0" y="72515"/>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1281996" y="6524525"/>
            <a:ext cx="127635" cy="0"/>
          </a:xfrm>
          <a:custGeom>
            <a:avLst/>
            <a:gdLst/>
            <a:ahLst/>
            <a:cxnLst/>
            <a:rect l="l" t="t" r="r" b="b"/>
            <a:pathLst>
              <a:path w="127634">
                <a:moveTo>
                  <a:pt x="0" y="0"/>
                </a:moveTo>
                <a:lnTo>
                  <a:pt x="127201"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1281996" y="6540428"/>
            <a:ext cx="35560" cy="75565"/>
          </a:xfrm>
          <a:custGeom>
            <a:avLst/>
            <a:gdLst/>
            <a:ahLst/>
            <a:cxnLst/>
            <a:rect l="l" t="t" r="r" b="b"/>
            <a:pathLst>
              <a:path w="35559" h="75565">
                <a:moveTo>
                  <a:pt x="0" y="0"/>
                </a:moveTo>
                <a:lnTo>
                  <a:pt x="35248" y="0"/>
                </a:lnTo>
                <a:lnTo>
                  <a:pt x="35248" y="75059"/>
                </a:lnTo>
                <a:lnTo>
                  <a:pt x="0" y="75059"/>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1374715" y="6436325"/>
            <a:ext cx="34925" cy="72390"/>
          </a:xfrm>
          <a:custGeom>
            <a:avLst/>
            <a:gdLst/>
            <a:ahLst/>
            <a:cxnLst/>
            <a:rect l="l" t="t" r="r" b="b"/>
            <a:pathLst>
              <a:path w="34925" h="72390">
                <a:moveTo>
                  <a:pt x="34482" y="72280"/>
                </a:moveTo>
                <a:lnTo>
                  <a:pt x="0" y="72280"/>
                </a:lnTo>
                <a:lnTo>
                  <a:pt x="0" y="0"/>
                </a:lnTo>
                <a:lnTo>
                  <a:pt x="34482" y="0"/>
                </a:lnTo>
                <a:lnTo>
                  <a:pt x="34482" y="7228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1374715" y="6540132"/>
            <a:ext cx="34925" cy="75565"/>
          </a:xfrm>
          <a:custGeom>
            <a:avLst/>
            <a:gdLst/>
            <a:ahLst/>
            <a:cxnLst/>
            <a:rect l="l" t="t" r="r" b="b"/>
            <a:pathLst>
              <a:path w="34925" h="75565">
                <a:moveTo>
                  <a:pt x="34482" y="75355"/>
                </a:moveTo>
                <a:lnTo>
                  <a:pt x="0" y="75355"/>
                </a:lnTo>
                <a:lnTo>
                  <a:pt x="0" y="0"/>
                </a:lnTo>
                <a:lnTo>
                  <a:pt x="34482" y="0"/>
                </a:lnTo>
                <a:lnTo>
                  <a:pt x="34482" y="75355"/>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8192833" y="845626"/>
            <a:ext cx="3159627" cy="2697863"/>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10398252" y="1100327"/>
            <a:ext cx="551687" cy="1318259"/>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txBox="1">
            <a:spLocks noGrp="1"/>
          </p:cNvSpPr>
          <p:nvPr>
            <p:ph type="title"/>
          </p:nvPr>
        </p:nvSpPr>
        <p:spPr>
          <a:xfrm>
            <a:off x="78739" y="215106"/>
            <a:ext cx="12012295" cy="635000"/>
          </a:xfrm>
          <a:prstGeom prst="rect">
            <a:avLst/>
          </a:prstGeom>
        </p:spPr>
        <p:txBody>
          <a:bodyPr vert="horz" wrap="square" lIns="0" tIns="12065" rIns="0" bIns="0" rtlCol="0">
            <a:spAutoFit/>
          </a:bodyPr>
          <a:lstStyle/>
          <a:p>
            <a:pPr marL="12700">
              <a:lnSpc>
                <a:spcPct val="100000"/>
              </a:lnSpc>
              <a:spcBef>
                <a:spcPts val="95"/>
              </a:spcBef>
            </a:pPr>
            <a:r>
              <a:rPr sz="4000" b="1" i="1" spc="-10" dirty="0">
                <a:solidFill>
                  <a:srgbClr val="FF0000"/>
                </a:solidFill>
                <a:latin typeface="Calibri"/>
                <a:cs typeface="Calibri"/>
              </a:rPr>
              <a:t>PWH </a:t>
            </a:r>
            <a:r>
              <a:rPr sz="4000" b="1" i="1" spc="-5" dirty="0">
                <a:solidFill>
                  <a:srgbClr val="000000"/>
                </a:solidFill>
                <a:latin typeface="Calibri"/>
                <a:cs typeface="Calibri"/>
              </a:rPr>
              <a:t>Care </a:t>
            </a:r>
            <a:r>
              <a:rPr sz="4000" b="1" i="1" spc="-10" dirty="0">
                <a:solidFill>
                  <a:srgbClr val="000000"/>
                </a:solidFill>
                <a:latin typeface="Calibri"/>
                <a:cs typeface="Calibri"/>
              </a:rPr>
              <a:t>Continuum: </a:t>
            </a:r>
            <a:r>
              <a:rPr sz="4000" b="0" spc="-15" dirty="0">
                <a:solidFill>
                  <a:srgbClr val="000000"/>
                </a:solidFill>
                <a:latin typeface="Calibri"/>
                <a:cs typeface="Calibri"/>
              </a:rPr>
              <a:t>by </a:t>
            </a:r>
            <a:r>
              <a:rPr sz="4000" b="1" spc="-5" dirty="0">
                <a:solidFill>
                  <a:srgbClr val="FF0000"/>
                </a:solidFill>
                <a:latin typeface="Calibri"/>
                <a:cs typeface="Calibri"/>
              </a:rPr>
              <a:t>Special </a:t>
            </a:r>
            <a:r>
              <a:rPr sz="4000" b="1" spc="-20" dirty="0">
                <a:solidFill>
                  <a:srgbClr val="FF0000"/>
                </a:solidFill>
                <a:latin typeface="Calibri"/>
                <a:cs typeface="Calibri"/>
              </a:rPr>
              <a:t>Groups </a:t>
            </a:r>
            <a:r>
              <a:rPr sz="4000" b="0" spc="-5" dirty="0">
                <a:solidFill>
                  <a:srgbClr val="000000"/>
                </a:solidFill>
                <a:latin typeface="Calibri"/>
                <a:cs typeface="Calibri"/>
              </a:rPr>
              <a:t>–2021 </a:t>
            </a:r>
            <a:r>
              <a:rPr sz="4000" b="0" spc="-25" dirty="0">
                <a:solidFill>
                  <a:srgbClr val="000000"/>
                </a:solidFill>
                <a:latin typeface="Calibri"/>
                <a:cs typeface="Calibri"/>
              </a:rPr>
              <a:t>Palm</a:t>
            </a:r>
            <a:r>
              <a:rPr sz="4000" b="0" spc="120" dirty="0">
                <a:solidFill>
                  <a:srgbClr val="000000"/>
                </a:solidFill>
                <a:latin typeface="Calibri"/>
                <a:cs typeface="Calibri"/>
              </a:rPr>
              <a:t> </a:t>
            </a:r>
            <a:r>
              <a:rPr sz="4000" b="0" spc="-5" dirty="0">
                <a:solidFill>
                  <a:srgbClr val="000000"/>
                </a:solidFill>
                <a:latin typeface="Calibri"/>
                <a:cs typeface="Calibri"/>
              </a:rPr>
              <a:t>Bch</a:t>
            </a:r>
            <a:endParaRPr sz="4000">
              <a:latin typeface="Calibri"/>
              <a:cs typeface="Calibri"/>
            </a:endParaRPr>
          </a:p>
        </p:txBody>
      </p:sp>
      <p:sp>
        <p:nvSpPr>
          <p:cNvPr id="37" name="object 37"/>
          <p:cNvSpPr txBox="1"/>
          <p:nvPr/>
        </p:nvSpPr>
        <p:spPr>
          <a:xfrm>
            <a:off x="1372995" y="1537190"/>
            <a:ext cx="5925185" cy="3682365"/>
          </a:xfrm>
          <a:prstGeom prst="rect">
            <a:avLst/>
          </a:prstGeom>
        </p:spPr>
        <p:txBody>
          <a:bodyPr vert="horz" wrap="square" lIns="0" tIns="12065" rIns="0" bIns="0" rtlCol="0">
            <a:spAutoFit/>
          </a:bodyPr>
          <a:lstStyle/>
          <a:p>
            <a:pPr marL="254635" marR="0" lvl="0" indent="-242570" algn="l" defTabSz="914400" rtl="0" eaLnBrk="1" fontAlgn="auto" latinLnBrk="0" hangingPunct="1">
              <a:lnSpc>
                <a:spcPct val="100000"/>
              </a:lnSpc>
              <a:spcBef>
                <a:spcPts val="95"/>
              </a:spcBef>
              <a:spcAft>
                <a:spcPts val="0"/>
              </a:spcAft>
              <a:buClrTx/>
              <a:buSzPct val="90000"/>
              <a:buFontTx/>
              <a:buChar char="-"/>
              <a:tabLst>
                <a:tab pos="255270" algn="l"/>
              </a:tabLst>
              <a:defRPr/>
            </a:pPr>
            <a:r>
              <a:rPr kumimoji="0" sz="4000" b="1" i="0" u="none" strike="noStrike" kern="1200" cap="none" spc="-15" normalizeH="0" baseline="0" noProof="0" dirty="0">
                <a:ln>
                  <a:noFill/>
                </a:ln>
                <a:solidFill>
                  <a:prstClr val="black"/>
                </a:solidFill>
                <a:effectLst/>
                <a:uLnTx/>
                <a:uFillTx/>
                <a:latin typeface="Calibri"/>
                <a:ea typeface="+mn-ea"/>
                <a:cs typeface="Calibri"/>
              </a:rPr>
              <a:t>by </a:t>
            </a:r>
            <a:r>
              <a:rPr kumimoji="0" sz="4000" b="1" i="0" u="none" strike="noStrike" kern="1200" cap="none" spc="-10" normalizeH="0" baseline="0" noProof="0" dirty="0">
                <a:ln>
                  <a:noFill/>
                </a:ln>
                <a:solidFill>
                  <a:prstClr val="black"/>
                </a:solidFill>
                <a:effectLst/>
                <a:uLnTx/>
                <a:uFillTx/>
                <a:latin typeface="Calibri"/>
                <a:ea typeface="+mn-ea"/>
                <a:cs typeface="Calibri"/>
              </a:rPr>
              <a:t>Race </a:t>
            </a:r>
            <a:r>
              <a:rPr kumimoji="0" sz="4000" b="1" i="0" u="none" strike="noStrike" kern="1200" cap="none" spc="-5" normalizeH="0" baseline="0" noProof="0" dirty="0">
                <a:ln>
                  <a:noFill/>
                </a:ln>
                <a:solidFill>
                  <a:prstClr val="black"/>
                </a:solidFill>
                <a:effectLst/>
                <a:uLnTx/>
                <a:uFillTx/>
                <a:latin typeface="Calibri"/>
                <a:ea typeface="+mn-ea"/>
                <a:cs typeface="Calibri"/>
              </a:rPr>
              <a:t>and</a:t>
            </a:r>
            <a:r>
              <a:rPr kumimoji="0" sz="4000" b="1" i="0" u="none" strike="noStrike" kern="1200" cap="none" spc="35" normalizeH="0" baseline="0" noProof="0" dirty="0">
                <a:ln>
                  <a:noFill/>
                </a:ln>
                <a:solidFill>
                  <a:prstClr val="black"/>
                </a:solidFill>
                <a:effectLst/>
                <a:uLnTx/>
                <a:uFillTx/>
                <a:latin typeface="Calibri"/>
                <a:ea typeface="+mn-ea"/>
                <a:cs typeface="Calibri"/>
              </a:rPr>
              <a:t> </a:t>
            </a:r>
            <a:r>
              <a:rPr kumimoji="0" sz="4000" b="1" i="0" u="none" strike="noStrike" kern="1200" cap="none" spc="-5" normalizeH="0" baseline="0" noProof="0" dirty="0">
                <a:ln>
                  <a:noFill/>
                </a:ln>
                <a:solidFill>
                  <a:prstClr val="black"/>
                </a:solidFill>
                <a:effectLst/>
                <a:uLnTx/>
                <a:uFillTx/>
                <a:latin typeface="Calibri"/>
                <a:ea typeface="+mn-ea"/>
                <a:cs typeface="Calibri"/>
              </a:rPr>
              <a:t>Gender</a:t>
            </a:r>
            <a:endParaRPr kumimoji="0" sz="4000" b="0" i="0" u="none" strike="noStrike" kern="1200" cap="none" spc="0" normalizeH="0" baseline="0" noProof="0">
              <a:ln>
                <a:noFill/>
              </a:ln>
              <a:solidFill>
                <a:prstClr val="black"/>
              </a:solidFill>
              <a:effectLst/>
              <a:uLnTx/>
              <a:uFillTx/>
              <a:latin typeface="Calibri"/>
              <a:ea typeface="+mn-ea"/>
              <a:cs typeface="Calibri"/>
            </a:endParaRPr>
          </a:p>
          <a:p>
            <a:pPr marL="293370" marR="0" lvl="0" indent="-270510" algn="l" defTabSz="914400" rtl="0" eaLnBrk="1" fontAlgn="auto" latinLnBrk="0" hangingPunct="1">
              <a:lnSpc>
                <a:spcPct val="100000"/>
              </a:lnSpc>
              <a:spcBef>
                <a:spcPts val="0"/>
              </a:spcBef>
              <a:spcAft>
                <a:spcPts val="0"/>
              </a:spcAft>
              <a:buClrTx/>
              <a:buSzTx/>
              <a:buFontTx/>
              <a:buChar char="-"/>
              <a:tabLst>
                <a:tab pos="294005" algn="l"/>
              </a:tabLst>
              <a:defRPr/>
            </a:pPr>
            <a:r>
              <a:rPr kumimoji="0" sz="4000" b="1" i="0" u="none" strike="noStrike" kern="1200" cap="none" spc="-15" normalizeH="0" baseline="0" noProof="0" dirty="0">
                <a:ln>
                  <a:noFill/>
                </a:ln>
                <a:solidFill>
                  <a:prstClr val="black"/>
                </a:solidFill>
                <a:effectLst/>
                <a:uLnTx/>
                <a:uFillTx/>
                <a:latin typeface="Calibri"/>
                <a:ea typeface="+mn-ea"/>
                <a:cs typeface="Calibri"/>
              </a:rPr>
              <a:t>by </a:t>
            </a:r>
            <a:r>
              <a:rPr kumimoji="0" sz="4000" b="1" i="0" u="none" strike="noStrike" kern="1200" cap="none" spc="-10" normalizeH="0" baseline="0" noProof="0" dirty="0">
                <a:ln>
                  <a:noFill/>
                </a:ln>
                <a:solidFill>
                  <a:prstClr val="black"/>
                </a:solidFill>
                <a:effectLst/>
                <a:uLnTx/>
                <a:uFillTx/>
                <a:latin typeface="Calibri"/>
                <a:ea typeface="+mn-ea"/>
                <a:cs typeface="Calibri"/>
              </a:rPr>
              <a:t>Race </a:t>
            </a:r>
            <a:r>
              <a:rPr kumimoji="0" sz="4000" b="1" i="0" u="none" strike="noStrike" kern="1200" cap="none" spc="-5" normalizeH="0" baseline="0" noProof="0" dirty="0">
                <a:ln>
                  <a:noFill/>
                </a:ln>
                <a:solidFill>
                  <a:prstClr val="black"/>
                </a:solidFill>
                <a:effectLst/>
                <a:uLnTx/>
                <a:uFillTx/>
                <a:latin typeface="Calibri"/>
                <a:ea typeface="+mn-ea"/>
                <a:cs typeface="Calibri"/>
              </a:rPr>
              <a:t>and</a:t>
            </a:r>
            <a:r>
              <a:rPr kumimoji="0" sz="4000" b="1" i="0" u="none" strike="noStrike" kern="1200" cap="none" spc="35" normalizeH="0" baseline="0" noProof="0" dirty="0">
                <a:ln>
                  <a:noFill/>
                </a:ln>
                <a:solidFill>
                  <a:prstClr val="black"/>
                </a:solidFill>
                <a:effectLst/>
                <a:uLnTx/>
                <a:uFillTx/>
                <a:latin typeface="Calibri"/>
                <a:ea typeface="+mn-ea"/>
                <a:cs typeface="Calibri"/>
              </a:rPr>
              <a:t> </a:t>
            </a:r>
            <a:r>
              <a:rPr kumimoji="0" sz="4000" b="1" i="0" u="none" strike="noStrike" kern="1200" cap="none" spc="-20" normalizeH="0" baseline="0" noProof="0" dirty="0">
                <a:ln>
                  <a:noFill/>
                </a:ln>
                <a:solidFill>
                  <a:prstClr val="black"/>
                </a:solidFill>
                <a:effectLst/>
                <a:uLnTx/>
                <a:uFillTx/>
                <a:latin typeface="Calibri"/>
                <a:ea typeface="+mn-ea"/>
                <a:cs typeface="Calibri"/>
              </a:rPr>
              <a:t>Age</a:t>
            </a:r>
            <a:endParaRPr kumimoji="0" sz="4000" b="0" i="0" u="none" strike="noStrike" kern="1200" cap="none" spc="0" normalizeH="0" baseline="0" noProof="0">
              <a:ln>
                <a:noFill/>
              </a:ln>
              <a:solidFill>
                <a:prstClr val="black"/>
              </a:solidFill>
              <a:effectLst/>
              <a:uLnTx/>
              <a:uFillTx/>
              <a:latin typeface="Calibri"/>
              <a:ea typeface="+mn-ea"/>
              <a:cs typeface="Calibri"/>
            </a:endParaRPr>
          </a:p>
          <a:p>
            <a:pPr marL="293370" marR="0" lvl="0" indent="-270510" algn="l" defTabSz="914400" rtl="0" eaLnBrk="1" fontAlgn="auto" latinLnBrk="0" hangingPunct="1">
              <a:lnSpc>
                <a:spcPct val="100000"/>
              </a:lnSpc>
              <a:spcBef>
                <a:spcPts val="0"/>
              </a:spcBef>
              <a:spcAft>
                <a:spcPts val="0"/>
              </a:spcAft>
              <a:buClrTx/>
              <a:buSzTx/>
              <a:buFontTx/>
              <a:buChar char="-"/>
              <a:tabLst>
                <a:tab pos="294005" algn="l"/>
              </a:tabLst>
              <a:defRPr/>
            </a:pPr>
            <a:r>
              <a:rPr kumimoji="0" sz="4000" b="1" i="0" u="none" strike="noStrike" kern="1200" cap="none" spc="-15" normalizeH="0" baseline="0" noProof="0" dirty="0">
                <a:ln>
                  <a:noFill/>
                </a:ln>
                <a:solidFill>
                  <a:prstClr val="black"/>
                </a:solidFill>
                <a:effectLst/>
                <a:uLnTx/>
                <a:uFillTx/>
                <a:latin typeface="Calibri"/>
                <a:ea typeface="+mn-ea"/>
                <a:cs typeface="Calibri"/>
              </a:rPr>
              <a:t>by </a:t>
            </a:r>
            <a:r>
              <a:rPr kumimoji="0" sz="4000" b="1" i="0" u="none" strike="noStrike" kern="1200" cap="none" spc="-10" normalizeH="0" baseline="0" noProof="0" dirty="0">
                <a:ln>
                  <a:noFill/>
                </a:ln>
                <a:solidFill>
                  <a:prstClr val="black"/>
                </a:solidFill>
                <a:effectLst/>
                <a:uLnTx/>
                <a:uFillTx/>
                <a:latin typeface="Calibri"/>
                <a:ea typeface="+mn-ea"/>
                <a:cs typeface="Calibri"/>
              </a:rPr>
              <a:t>Race </a:t>
            </a:r>
            <a:r>
              <a:rPr kumimoji="0" sz="4000" b="1" i="0" u="none" strike="noStrike" kern="1200" cap="none" spc="-5" normalizeH="0" baseline="0" noProof="0" dirty="0">
                <a:ln>
                  <a:noFill/>
                </a:ln>
                <a:solidFill>
                  <a:prstClr val="black"/>
                </a:solidFill>
                <a:effectLst/>
                <a:uLnTx/>
                <a:uFillTx/>
                <a:latin typeface="Calibri"/>
                <a:ea typeface="+mn-ea"/>
                <a:cs typeface="Calibri"/>
              </a:rPr>
              <a:t>and Risk</a:t>
            </a:r>
            <a:r>
              <a:rPr kumimoji="0" sz="4000" b="1" i="0" u="none" strike="noStrike" kern="1200" cap="none" spc="50" normalizeH="0" baseline="0" noProof="0" dirty="0">
                <a:ln>
                  <a:noFill/>
                </a:ln>
                <a:solidFill>
                  <a:prstClr val="black"/>
                </a:solidFill>
                <a:effectLst/>
                <a:uLnTx/>
                <a:uFillTx/>
                <a:latin typeface="Calibri"/>
                <a:ea typeface="+mn-ea"/>
                <a:cs typeface="Calibri"/>
              </a:rPr>
              <a:t> </a:t>
            </a:r>
            <a:r>
              <a:rPr kumimoji="0" sz="4000" b="1" i="0" u="none" strike="noStrike" kern="1200" cap="none" spc="-30" normalizeH="0" baseline="0" noProof="0" dirty="0">
                <a:ln>
                  <a:noFill/>
                </a:ln>
                <a:solidFill>
                  <a:prstClr val="black"/>
                </a:solidFill>
                <a:effectLst/>
                <a:uLnTx/>
                <a:uFillTx/>
                <a:latin typeface="Calibri"/>
                <a:ea typeface="+mn-ea"/>
                <a:cs typeface="Calibri"/>
              </a:rPr>
              <a:t>factors</a:t>
            </a:r>
            <a:endParaRPr kumimoji="0" sz="4000" b="0" i="0" u="none" strike="noStrike" kern="1200" cap="none" spc="0" normalizeH="0" baseline="0" noProof="0">
              <a:ln>
                <a:noFill/>
              </a:ln>
              <a:solidFill>
                <a:prstClr val="black"/>
              </a:solidFill>
              <a:effectLst/>
              <a:uLnTx/>
              <a:uFillTx/>
              <a:latin typeface="Calibri"/>
              <a:ea typeface="+mn-ea"/>
              <a:cs typeface="Calibri"/>
            </a:endParaRPr>
          </a:p>
          <a:p>
            <a:pPr marL="293370" marR="0" lvl="0" indent="-270510" algn="l" defTabSz="914400" rtl="0" eaLnBrk="1" fontAlgn="auto" latinLnBrk="0" hangingPunct="1">
              <a:lnSpc>
                <a:spcPct val="100000"/>
              </a:lnSpc>
              <a:spcBef>
                <a:spcPts val="0"/>
              </a:spcBef>
              <a:spcAft>
                <a:spcPts val="0"/>
              </a:spcAft>
              <a:buClrTx/>
              <a:buSzTx/>
              <a:buFontTx/>
              <a:buChar char="-"/>
              <a:tabLst>
                <a:tab pos="294005" algn="l"/>
              </a:tabLst>
              <a:defRPr/>
            </a:pPr>
            <a:r>
              <a:rPr kumimoji="0" sz="4000" b="1" i="0" u="none" strike="noStrike" kern="1200" cap="none" spc="-15" normalizeH="0" baseline="0" noProof="0" dirty="0">
                <a:ln>
                  <a:noFill/>
                </a:ln>
                <a:solidFill>
                  <a:prstClr val="black"/>
                </a:solidFill>
                <a:effectLst/>
                <a:uLnTx/>
                <a:uFillTx/>
                <a:latin typeface="Calibri"/>
                <a:ea typeface="+mn-ea"/>
                <a:cs typeface="Calibri"/>
              </a:rPr>
              <a:t>by </a:t>
            </a:r>
            <a:r>
              <a:rPr kumimoji="0" sz="4000" b="1" i="0" u="none" strike="noStrike" kern="1200" cap="none" spc="-5" normalizeH="0" baseline="0" noProof="0" dirty="0">
                <a:ln>
                  <a:noFill/>
                </a:ln>
                <a:solidFill>
                  <a:prstClr val="black"/>
                </a:solidFill>
                <a:effectLst/>
                <a:uLnTx/>
                <a:uFillTx/>
                <a:latin typeface="Calibri"/>
                <a:ea typeface="+mn-ea"/>
                <a:cs typeface="Calibri"/>
              </a:rPr>
              <a:t>Gender and</a:t>
            </a:r>
            <a:r>
              <a:rPr kumimoji="0" sz="4000" b="1" i="0" u="none" strike="noStrike" kern="1200" cap="none" spc="25" normalizeH="0" baseline="0" noProof="0" dirty="0">
                <a:ln>
                  <a:noFill/>
                </a:ln>
                <a:solidFill>
                  <a:prstClr val="black"/>
                </a:solidFill>
                <a:effectLst/>
                <a:uLnTx/>
                <a:uFillTx/>
                <a:latin typeface="Calibri"/>
                <a:ea typeface="+mn-ea"/>
                <a:cs typeface="Calibri"/>
              </a:rPr>
              <a:t> </a:t>
            </a:r>
            <a:r>
              <a:rPr kumimoji="0" sz="4000" b="1" i="0" u="none" strike="noStrike" kern="1200" cap="none" spc="-20" normalizeH="0" baseline="0" noProof="0" dirty="0">
                <a:ln>
                  <a:noFill/>
                </a:ln>
                <a:solidFill>
                  <a:prstClr val="black"/>
                </a:solidFill>
                <a:effectLst/>
                <a:uLnTx/>
                <a:uFillTx/>
                <a:latin typeface="Calibri"/>
                <a:ea typeface="+mn-ea"/>
                <a:cs typeface="Calibri"/>
              </a:rPr>
              <a:t>Age</a:t>
            </a:r>
            <a:endParaRPr kumimoji="0" sz="4000" b="0" i="0" u="none" strike="noStrike" kern="1200" cap="none" spc="0" normalizeH="0" baseline="0" noProof="0">
              <a:ln>
                <a:noFill/>
              </a:ln>
              <a:solidFill>
                <a:prstClr val="black"/>
              </a:solidFill>
              <a:effectLst/>
              <a:uLnTx/>
              <a:uFillTx/>
              <a:latin typeface="Calibri"/>
              <a:ea typeface="+mn-ea"/>
              <a:cs typeface="Calibri"/>
            </a:endParaRPr>
          </a:p>
          <a:p>
            <a:pPr marL="293370" marR="0" lvl="0" indent="-270510" algn="l" defTabSz="914400" rtl="0" eaLnBrk="1" fontAlgn="auto" latinLnBrk="0" hangingPunct="1">
              <a:lnSpc>
                <a:spcPct val="100000"/>
              </a:lnSpc>
              <a:spcBef>
                <a:spcPts val="0"/>
              </a:spcBef>
              <a:spcAft>
                <a:spcPts val="0"/>
              </a:spcAft>
              <a:buClrTx/>
              <a:buSzTx/>
              <a:buFontTx/>
              <a:buChar char="-"/>
              <a:tabLst>
                <a:tab pos="294005" algn="l"/>
              </a:tabLst>
              <a:defRPr/>
            </a:pPr>
            <a:r>
              <a:rPr kumimoji="0" sz="4000" b="1" i="0" u="none" strike="noStrike" kern="1200" cap="none" spc="-15" normalizeH="0" baseline="0" noProof="0" dirty="0">
                <a:ln>
                  <a:noFill/>
                </a:ln>
                <a:solidFill>
                  <a:prstClr val="black"/>
                </a:solidFill>
                <a:effectLst/>
                <a:uLnTx/>
                <a:uFillTx/>
                <a:latin typeface="Calibri"/>
                <a:ea typeface="+mn-ea"/>
                <a:cs typeface="Calibri"/>
              </a:rPr>
              <a:t>by </a:t>
            </a:r>
            <a:r>
              <a:rPr kumimoji="0" sz="4000" b="1" i="0" u="none" strike="noStrike" kern="1200" cap="none" spc="-5" normalizeH="0" baseline="0" noProof="0" dirty="0">
                <a:ln>
                  <a:noFill/>
                </a:ln>
                <a:solidFill>
                  <a:prstClr val="black"/>
                </a:solidFill>
                <a:effectLst/>
                <a:uLnTx/>
                <a:uFillTx/>
                <a:latin typeface="Calibri"/>
                <a:ea typeface="+mn-ea"/>
                <a:cs typeface="Calibri"/>
              </a:rPr>
              <a:t>Gender and Risk </a:t>
            </a:r>
            <a:r>
              <a:rPr kumimoji="0" sz="4000" b="1" i="0" u="none" strike="noStrike" kern="1200" cap="none" spc="-30" normalizeH="0" baseline="0" noProof="0" dirty="0">
                <a:ln>
                  <a:noFill/>
                </a:ln>
                <a:solidFill>
                  <a:prstClr val="black"/>
                </a:solidFill>
                <a:effectLst/>
                <a:uLnTx/>
                <a:uFillTx/>
                <a:latin typeface="Calibri"/>
                <a:ea typeface="+mn-ea"/>
                <a:cs typeface="Calibri"/>
              </a:rPr>
              <a:t>factors</a:t>
            </a:r>
            <a:endParaRPr kumimoji="0" sz="4000" b="0" i="0" u="none" strike="noStrike" kern="1200" cap="none" spc="0" normalizeH="0" baseline="0" noProof="0">
              <a:ln>
                <a:noFill/>
              </a:ln>
              <a:solidFill>
                <a:prstClr val="black"/>
              </a:solidFill>
              <a:effectLst/>
              <a:uLnTx/>
              <a:uFillTx/>
              <a:latin typeface="Calibri"/>
              <a:ea typeface="+mn-ea"/>
              <a:cs typeface="Calibri"/>
            </a:endParaRPr>
          </a:p>
          <a:p>
            <a:pPr marL="293370" marR="0" lvl="0" indent="-270510" algn="l" defTabSz="914400" rtl="0" eaLnBrk="1" fontAlgn="auto" latinLnBrk="0" hangingPunct="1">
              <a:lnSpc>
                <a:spcPct val="100000"/>
              </a:lnSpc>
              <a:spcBef>
                <a:spcPts val="0"/>
              </a:spcBef>
              <a:spcAft>
                <a:spcPts val="0"/>
              </a:spcAft>
              <a:buClrTx/>
              <a:buSzTx/>
              <a:buFontTx/>
              <a:buChar char="-"/>
              <a:tabLst>
                <a:tab pos="294005" algn="l"/>
              </a:tabLst>
              <a:defRPr/>
            </a:pPr>
            <a:r>
              <a:rPr kumimoji="0" sz="4000" b="1" i="0" u="none" strike="noStrike" kern="1200" cap="none" spc="-15" normalizeH="0" baseline="0" noProof="0" dirty="0">
                <a:ln>
                  <a:noFill/>
                </a:ln>
                <a:solidFill>
                  <a:prstClr val="black"/>
                </a:solidFill>
                <a:effectLst/>
                <a:uLnTx/>
                <a:uFillTx/>
                <a:latin typeface="Calibri"/>
                <a:ea typeface="+mn-ea"/>
                <a:cs typeface="Calibri"/>
              </a:rPr>
              <a:t>by </a:t>
            </a:r>
            <a:r>
              <a:rPr kumimoji="0" sz="4000" b="1" i="0" u="none" strike="noStrike" kern="1200" cap="none" spc="-5" normalizeH="0" baseline="0" noProof="0" dirty="0">
                <a:ln>
                  <a:noFill/>
                </a:ln>
                <a:solidFill>
                  <a:prstClr val="black"/>
                </a:solidFill>
                <a:effectLst/>
                <a:uLnTx/>
                <a:uFillTx/>
                <a:latin typeface="Calibri"/>
                <a:ea typeface="+mn-ea"/>
                <a:cs typeface="Calibri"/>
              </a:rPr>
              <a:t>Risk </a:t>
            </a:r>
            <a:r>
              <a:rPr kumimoji="0" sz="4000" b="1" i="0" u="none" strike="noStrike" kern="1200" cap="none" spc="-30" normalizeH="0" baseline="0" noProof="0" dirty="0">
                <a:ln>
                  <a:noFill/>
                </a:ln>
                <a:solidFill>
                  <a:prstClr val="black"/>
                </a:solidFill>
                <a:effectLst/>
                <a:uLnTx/>
                <a:uFillTx/>
                <a:latin typeface="Calibri"/>
                <a:ea typeface="+mn-ea"/>
                <a:cs typeface="Calibri"/>
              </a:rPr>
              <a:t>factors </a:t>
            </a:r>
            <a:r>
              <a:rPr kumimoji="0" sz="4000" b="1" i="0" u="none" strike="noStrike" kern="1200" cap="none" spc="-5" normalizeH="0" baseline="0" noProof="0" dirty="0">
                <a:ln>
                  <a:noFill/>
                </a:ln>
                <a:solidFill>
                  <a:prstClr val="black"/>
                </a:solidFill>
                <a:effectLst/>
                <a:uLnTx/>
                <a:uFillTx/>
                <a:latin typeface="Calibri"/>
                <a:ea typeface="+mn-ea"/>
                <a:cs typeface="Calibri"/>
              </a:rPr>
              <a:t>and</a:t>
            </a:r>
            <a:r>
              <a:rPr kumimoji="0" sz="4000" b="1" i="0" u="none" strike="noStrike" kern="1200" cap="none" spc="75" normalizeH="0" baseline="0" noProof="0" dirty="0">
                <a:ln>
                  <a:noFill/>
                </a:ln>
                <a:solidFill>
                  <a:prstClr val="black"/>
                </a:solidFill>
                <a:effectLst/>
                <a:uLnTx/>
                <a:uFillTx/>
                <a:latin typeface="Calibri"/>
                <a:ea typeface="+mn-ea"/>
                <a:cs typeface="Calibri"/>
              </a:rPr>
              <a:t> </a:t>
            </a:r>
            <a:r>
              <a:rPr kumimoji="0" sz="4000" b="1" i="0" u="none" strike="noStrike" kern="1200" cap="none" spc="-20" normalizeH="0" baseline="0" noProof="0" dirty="0">
                <a:ln>
                  <a:noFill/>
                </a:ln>
                <a:solidFill>
                  <a:prstClr val="black"/>
                </a:solidFill>
                <a:effectLst/>
                <a:uLnTx/>
                <a:uFillTx/>
                <a:latin typeface="Calibri"/>
                <a:ea typeface="+mn-ea"/>
                <a:cs typeface="Calibri"/>
              </a:rPr>
              <a:t>Age</a:t>
            </a:r>
            <a:endParaRPr kumimoji="0" sz="40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3305879234"/>
      </p:ext>
    </p:extLst>
  </p:cSld>
  <p:clrMapOvr>
    <a:masterClrMapping/>
  </p:clrMapOvr>
  <p:timing>
    <p:tnLst>
      <p:par>
        <p:cTn id="1" dur="indefinite" restart="never" nodeType="tmRoot"/>
      </p:par>
    </p:tn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0" y="1298447"/>
            <a:ext cx="3738371" cy="4831079"/>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txBox="1">
            <a:spLocks noGrp="1"/>
          </p:cNvSpPr>
          <p:nvPr>
            <p:ph type="title"/>
          </p:nvPr>
        </p:nvSpPr>
        <p:spPr>
          <a:xfrm>
            <a:off x="279090" y="370093"/>
            <a:ext cx="11630660" cy="667385"/>
          </a:xfrm>
          <a:prstGeom prst="rect">
            <a:avLst/>
          </a:prstGeom>
        </p:spPr>
        <p:txBody>
          <a:bodyPr vert="horz" wrap="square" lIns="0" tIns="13970" rIns="0" bIns="0" rtlCol="0">
            <a:spAutoFit/>
          </a:bodyPr>
          <a:lstStyle/>
          <a:p>
            <a:pPr marL="12700">
              <a:lnSpc>
                <a:spcPct val="100000"/>
              </a:lnSpc>
              <a:spcBef>
                <a:spcPts val="110"/>
              </a:spcBef>
            </a:pPr>
            <a:r>
              <a:rPr sz="4000" spc="-35" dirty="0">
                <a:solidFill>
                  <a:srgbClr val="000000"/>
                </a:solidFill>
              </a:rPr>
              <a:t>PWH </a:t>
            </a:r>
            <a:r>
              <a:rPr sz="4000" spc="-35" dirty="0"/>
              <a:t>Care </a:t>
            </a:r>
            <a:r>
              <a:rPr sz="4000" spc="-30" dirty="0"/>
              <a:t>Cont.: </a:t>
            </a:r>
            <a:r>
              <a:rPr sz="4200" i="1" spc="-125" dirty="0">
                <a:solidFill>
                  <a:srgbClr val="000000"/>
                </a:solidFill>
                <a:latin typeface="Calibri Light"/>
                <a:cs typeface="Calibri Light"/>
              </a:rPr>
              <a:t>Males– White, </a:t>
            </a:r>
            <a:r>
              <a:rPr sz="4200" i="1" spc="-110" dirty="0">
                <a:solidFill>
                  <a:srgbClr val="000000"/>
                </a:solidFill>
                <a:latin typeface="Calibri Light"/>
                <a:cs typeface="Calibri Light"/>
              </a:rPr>
              <a:t>Black, Hispanic- </a:t>
            </a:r>
            <a:r>
              <a:rPr sz="4200" i="1" spc="-125" dirty="0">
                <a:latin typeface="Calibri Light"/>
                <a:cs typeface="Calibri Light"/>
              </a:rPr>
              <a:t>2021</a:t>
            </a:r>
            <a:r>
              <a:rPr sz="4200" i="1" spc="-330" dirty="0">
                <a:latin typeface="Calibri Light"/>
                <a:cs typeface="Calibri Light"/>
              </a:rPr>
              <a:t> </a:t>
            </a:r>
            <a:r>
              <a:rPr sz="4200" i="1" spc="-125" dirty="0">
                <a:latin typeface="Calibri Light"/>
                <a:cs typeface="Calibri Light"/>
              </a:rPr>
              <a:t>PBC</a:t>
            </a:r>
            <a:endParaRPr sz="4200">
              <a:latin typeface="Calibri Light"/>
              <a:cs typeface="Calibri Light"/>
            </a:endParaRPr>
          </a:p>
        </p:txBody>
      </p:sp>
      <p:sp>
        <p:nvSpPr>
          <p:cNvPr id="4" name="object 4"/>
          <p:cNvSpPr/>
          <p:nvPr/>
        </p:nvSpPr>
        <p:spPr>
          <a:xfrm>
            <a:off x="4034028" y="1318260"/>
            <a:ext cx="4200143" cy="4811267"/>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8500871" y="1318260"/>
            <a:ext cx="3648454" cy="4811267"/>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txBox="1">
            <a:spLocks noGrp="1"/>
          </p:cNvSpPr>
          <p:nvPr>
            <p:ph type="sldNum" sz="quarter" idx="7"/>
          </p:nvPr>
        </p:nvSpPr>
        <p:spPr>
          <a:xfrm>
            <a:off x="11036300" y="6149091"/>
            <a:ext cx="7630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284</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Tree>
    <p:extLst>
      <p:ext uri="{BB962C8B-B14F-4D97-AF65-F5344CB8AC3E}">
        <p14:creationId xmlns:p14="http://schemas.microsoft.com/office/powerpoint/2010/main" val="26507335"/>
      </p:ext>
    </p:extLst>
  </p:cSld>
  <p:clrMapOvr>
    <a:masterClrMapping/>
  </p:clrMapOvr>
  <p:timing>
    <p:tnLst>
      <p:par>
        <p:cTn id="1" dur="indefinite" restart="never" nodeType="tmRoot"/>
      </p:par>
    </p:tn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154576" y="374666"/>
            <a:ext cx="11946255" cy="667385"/>
          </a:xfrm>
          <a:prstGeom prst="rect">
            <a:avLst/>
          </a:prstGeom>
        </p:spPr>
        <p:txBody>
          <a:bodyPr vert="horz" wrap="square" lIns="0" tIns="13970" rIns="0" bIns="0" rtlCol="0">
            <a:spAutoFit/>
          </a:bodyPr>
          <a:lstStyle/>
          <a:p>
            <a:pPr marL="12700">
              <a:lnSpc>
                <a:spcPct val="100000"/>
              </a:lnSpc>
              <a:spcBef>
                <a:spcPts val="110"/>
              </a:spcBef>
            </a:pPr>
            <a:r>
              <a:rPr sz="4000" spc="-35" dirty="0">
                <a:solidFill>
                  <a:srgbClr val="000000"/>
                </a:solidFill>
              </a:rPr>
              <a:t>PWH </a:t>
            </a:r>
            <a:r>
              <a:rPr sz="4000" spc="-35" dirty="0"/>
              <a:t>Care </a:t>
            </a:r>
            <a:r>
              <a:rPr sz="4000" spc="-30" dirty="0"/>
              <a:t>Cont.: </a:t>
            </a:r>
            <a:r>
              <a:rPr sz="4200" i="1" spc="-130" dirty="0">
                <a:solidFill>
                  <a:srgbClr val="000000"/>
                </a:solidFill>
                <a:latin typeface="Calibri Light"/>
                <a:cs typeface="Calibri Light"/>
              </a:rPr>
              <a:t>Females– </a:t>
            </a:r>
            <a:r>
              <a:rPr sz="4200" i="1" spc="-125" dirty="0">
                <a:solidFill>
                  <a:srgbClr val="000000"/>
                </a:solidFill>
                <a:latin typeface="Calibri Light"/>
                <a:cs typeface="Calibri Light"/>
              </a:rPr>
              <a:t>White, </a:t>
            </a:r>
            <a:r>
              <a:rPr sz="4200" i="1" spc="-105" dirty="0">
                <a:solidFill>
                  <a:srgbClr val="000000"/>
                </a:solidFill>
                <a:latin typeface="Calibri Light"/>
                <a:cs typeface="Calibri Light"/>
              </a:rPr>
              <a:t>Black, </a:t>
            </a:r>
            <a:r>
              <a:rPr sz="4200" i="1" spc="-120" dirty="0">
                <a:solidFill>
                  <a:srgbClr val="000000"/>
                </a:solidFill>
                <a:latin typeface="Calibri Light"/>
                <a:cs typeface="Calibri Light"/>
              </a:rPr>
              <a:t>Hispanic-</a:t>
            </a:r>
            <a:r>
              <a:rPr sz="4200" i="1" spc="-120" dirty="0">
                <a:latin typeface="Calibri Light"/>
                <a:cs typeface="Calibri Light"/>
              </a:rPr>
              <a:t>2021</a:t>
            </a:r>
            <a:r>
              <a:rPr sz="4200" i="1" spc="-325" dirty="0">
                <a:latin typeface="Calibri Light"/>
                <a:cs typeface="Calibri Light"/>
              </a:rPr>
              <a:t> </a:t>
            </a:r>
            <a:r>
              <a:rPr sz="4200" i="1" spc="-125" dirty="0">
                <a:latin typeface="Calibri Light"/>
                <a:cs typeface="Calibri Light"/>
              </a:rPr>
              <a:t>PBC</a:t>
            </a:r>
            <a:endParaRPr sz="4200">
              <a:latin typeface="Calibri Light"/>
              <a:cs typeface="Calibri Light"/>
            </a:endParaRPr>
          </a:p>
        </p:txBody>
      </p:sp>
      <p:sp>
        <p:nvSpPr>
          <p:cNvPr id="3" name="object 3"/>
          <p:cNvSpPr/>
          <p:nvPr/>
        </p:nvSpPr>
        <p:spPr>
          <a:xfrm>
            <a:off x="0" y="1318260"/>
            <a:ext cx="3941063" cy="4785358"/>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4232147" y="1318260"/>
            <a:ext cx="3669779" cy="4785359"/>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8193023" y="1318260"/>
            <a:ext cx="3669791" cy="4785359"/>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txBox="1">
            <a:spLocks noGrp="1"/>
          </p:cNvSpPr>
          <p:nvPr>
            <p:ph type="sldNum" sz="quarter" idx="7"/>
          </p:nvPr>
        </p:nvSpPr>
        <p:spPr>
          <a:xfrm>
            <a:off x="11049000" y="6149091"/>
            <a:ext cx="7503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285</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Tree>
    <p:extLst>
      <p:ext uri="{BB962C8B-B14F-4D97-AF65-F5344CB8AC3E}">
        <p14:creationId xmlns:p14="http://schemas.microsoft.com/office/powerpoint/2010/main" val="590732373"/>
      </p:ext>
    </p:extLst>
  </p:cSld>
  <p:clrMapOvr>
    <a:masterClrMapping/>
  </p:clrMapOvr>
  <p:timing>
    <p:tnLst>
      <p:par>
        <p:cTn id="1" dur="indefinite" restart="never" nodeType="tmRoot"/>
      </p:par>
    </p:tn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448708" y="374666"/>
            <a:ext cx="11359515" cy="667385"/>
          </a:xfrm>
          <a:prstGeom prst="rect">
            <a:avLst/>
          </a:prstGeom>
        </p:spPr>
        <p:txBody>
          <a:bodyPr vert="horz" wrap="square" lIns="0" tIns="13970" rIns="0" bIns="0" rtlCol="0">
            <a:spAutoFit/>
          </a:bodyPr>
          <a:lstStyle/>
          <a:p>
            <a:pPr marL="12700">
              <a:lnSpc>
                <a:spcPct val="100000"/>
              </a:lnSpc>
              <a:spcBef>
                <a:spcPts val="110"/>
              </a:spcBef>
            </a:pPr>
            <a:r>
              <a:rPr sz="4000" spc="-35" dirty="0">
                <a:solidFill>
                  <a:srgbClr val="000000"/>
                </a:solidFill>
              </a:rPr>
              <a:t>PWH </a:t>
            </a:r>
            <a:r>
              <a:rPr sz="4000" spc="-35" dirty="0"/>
              <a:t>Care </a:t>
            </a:r>
            <a:r>
              <a:rPr sz="4000" spc="-30" dirty="0"/>
              <a:t>Cont.: </a:t>
            </a:r>
            <a:r>
              <a:rPr sz="4200" i="1" spc="-125" dirty="0">
                <a:solidFill>
                  <a:srgbClr val="000000"/>
                </a:solidFill>
                <a:latin typeface="Calibri Light"/>
                <a:cs typeface="Calibri Light"/>
              </a:rPr>
              <a:t>Males– </a:t>
            </a:r>
            <a:r>
              <a:rPr sz="4200" i="1" spc="-155" dirty="0">
                <a:solidFill>
                  <a:srgbClr val="000000"/>
                </a:solidFill>
                <a:latin typeface="Calibri Light"/>
                <a:cs typeface="Calibri Light"/>
              </a:rPr>
              <a:t>MSM, </a:t>
            </a:r>
            <a:r>
              <a:rPr sz="4200" i="1" spc="-130" dirty="0">
                <a:solidFill>
                  <a:srgbClr val="000000"/>
                </a:solidFill>
                <a:latin typeface="Calibri Light"/>
                <a:cs typeface="Calibri Light"/>
              </a:rPr>
              <a:t>IDU, </a:t>
            </a:r>
            <a:r>
              <a:rPr sz="4200" i="1" spc="-135" dirty="0">
                <a:solidFill>
                  <a:srgbClr val="000000"/>
                </a:solidFill>
                <a:latin typeface="Calibri Light"/>
                <a:cs typeface="Calibri Light"/>
              </a:rPr>
              <a:t>Heterosex-</a:t>
            </a:r>
            <a:r>
              <a:rPr sz="4200" i="1" spc="-135" dirty="0">
                <a:latin typeface="Calibri Light"/>
                <a:cs typeface="Calibri Light"/>
              </a:rPr>
              <a:t>2021</a:t>
            </a:r>
            <a:r>
              <a:rPr sz="4200" i="1" spc="-215" dirty="0">
                <a:latin typeface="Calibri Light"/>
                <a:cs typeface="Calibri Light"/>
              </a:rPr>
              <a:t> </a:t>
            </a:r>
            <a:r>
              <a:rPr sz="4200" i="1" spc="-125" dirty="0">
                <a:latin typeface="Calibri Light"/>
                <a:cs typeface="Calibri Light"/>
              </a:rPr>
              <a:t>PBC</a:t>
            </a:r>
            <a:endParaRPr sz="4200">
              <a:latin typeface="Calibri Light"/>
              <a:cs typeface="Calibri Light"/>
            </a:endParaRPr>
          </a:p>
        </p:txBody>
      </p:sp>
      <p:sp>
        <p:nvSpPr>
          <p:cNvPr id="3" name="object 3"/>
          <p:cNvSpPr/>
          <p:nvPr/>
        </p:nvSpPr>
        <p:spPr>
          <a:xfrm>
            <a:off x="0" y="1344167"/>
            <a:ext cx="4133087" cy="4785359"/>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4442459" y="1318260"/>
            <a:ext cx="3904486" cy="4811267"/>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8581643" y="1318260"/>
            <a:ext cx="3610354" cy="4811267"/>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txBox="1">
            <a:spLocks noGrp="1"/>
          </p:cNvSpPr>
          <p:nvPr>
            <p:ph type="sldNum" sz="quarter" idx="7"/>
          </p:nvPr>
        </p:nvSpPr>
        <p:spPr>
          <a:xfrm>
            <a:off x="11023600" y="6149091"/>
            <a:ext cx="7757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286</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Tree>
    <p:extLst>
      <p:ext uri="{BB962C8B-B14F-4D97-AF65-F5344CB8AC3E}">
        <p14:creationId xmlns:p14="http://schemas.microsoft.com/office/powerpoint/2010/main" val="1134262763"/>
      </p:ext>
    </p:extLst>
  </p:cSld>
  <p:clrMapOvr>
    <a:masterClrMapping/>
  </p:clrMapOvr>
  <p:timing>
    <p:tnLst>
      <p:par>
        <p:cTn id="1" dur="indefinite" restart="never" nodeType="tmRoot"/>
      </p:par>
    </p:tn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200296" y="374666"/>
            <a:ext cx="11856085" cy="667385"/>
          </a:xfrm>
          <a:prstGeom prst="rect">
            <a:avLst/>
          </a:prstGeom>
        </p:spPr>
        <p:txBody>
          <a:bodyPr vert="horz" wrap="square" lIns="0" tIns="13970" rIns="0" bIns="0" rtlCol="0">
            <a:spAutoFit/>
          </a:bodyPr>
          <a:lstStyle/>
          <a:p>
            <a:pPr marL="12700">
              <a:lnSpc>
                <a:spcPct val="100000"/>
              </a:lnSpc>
              <a:spcBef>
                <a:spcPts val="110"/>
              </a:spcBef>
            </a:pPr>
            <a:r>
              <a:rPr sz="4000" spc="-35" dirty="0">
                <a:solidFill>
                  <a:srgbClr val="000000"/>
                </a:solidFill>
              </a:rPr>
              <a:t>PWH </a:t>
            </a:r>
            <a:r>
              <a:rPr sz="4000" spc="-35" dirty="0"/>
              <a:t>Care </a:t>
            </a:r>
            <a:r>
              <a:rPr sz="4000" spc="-30" dirty="0"/>
              <a:t>Cont.: </a:t>
            </a:r>
            <a:r>
              <a:rPr sz="4200" i="1" spc="-125" dirty="0">
                <a:solidFill>
                  <a:srgbClr val="000000"/>
                </a:solidFill>
                <a:latin typeface="Calibri Light"/>
                <a:cs typeface="Calibri Light"/>
              </a:rPr>
              <a:t>Females- </a:t>
            </a:r>
            <a:r>
              <a:rPr sz="4200" i="1" spc="-130" dirty="0">
                <a:solidFill>
                  <a:srgbClr val="000000"/>
                </a:solidFill>
                <a:latin typeface="Calibri Light"/>
                <a:cs typeface="Calibri Light"/>
              </a:rPr>
              <a:t>IDU, </a:t>
            </a:r>
            <a:r>
              <a:rPr sz="4200" i="1" spc="-135" dirty="0">
                <a:solidFill>
                  <a:srgbClr val="000000"/>
                </a:solidFill>
                <a:latin typeface="Calibri Light"/>
                <a:cs typeface="Calibri Light"/>
              </a:rPr>
              <a:t>Hetero, </a:t>
            </a:r>
            <a:r>
              <a:rPr sz="4200" i="1" spc="-140" dirty="0">
                <a:solidFill>
                  <a:srgbClr val="000000"/>
                </a:solidFill>
                <a:latin typeface="Calibri Light"/>
                <a:cs typeface="Calibri Light"/>
              </a:rPr>
              <a:t>Transgdr- </a:t>
            </a:r>
            <a:r>
              <a:rPr sz="4200" i="1" spc="-125" dirty="0">
                <a:latin typeface="Calibri Light"/>
                <a:cs typeface="Calibri Light"/>
              </a:rPr>
              <a:t>2021</a:t>
            </a:r>
            <a:r>
              <a:rPr sz="4200" i="1" spc="-245" dirty="0">
                <a:latin typeface="Calibri Light"/>
                <a:cs typeface="Calibri Light"/>
              </a:rPr>
              <a:t> </a:t>
            </a:r>
            <a:r>
              <a:rPr sz="4200" i="1" spc="-125" dirty="0">
                <a:latin typeface="Calibri Light"/>
                <a:cs typeface="Calibri Light"/>
              </a:rPr>
              <a:t>PBC</a:t>
            </a:r>
            <a:endParaRPr sz="4200">
              <a:latin typeface="Calibri Light"/>
              <a:cs typeface="Calibri Light"/>
            </a:endParaRPr>
          </a:p>
        </p:txBody>
      </p:sp>
      <p:sp>
        <p:nvSpPr>
          <p:cNvPr id="3" name="object 3"/>
          <p:cNvSpPr/>
          <p:nvPr/>
        </p:nvSpPr>
        <p:spPr>
          <a:xfrm>
            <a:off x="0" y="1344167"/>
            <a:ext cx="4059935" cy="4817364"/>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4265676" y="1344167"/>
            <a:ext cx="4058411" cy="4817363"/>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8529828" y="1318260"/>
            <a:ext cx="3662171" cy="4843271"/>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txBox="1">
            <a:spLocks noGrp="1"/>
          </p:cNvSpPr>
          <p:nvPr>
            <p:ph type="sldNum" sz="quarter" idx="7"/>
          </p:nvPr>
        </p:nvSpPr>
        <p:spPr>
          <a:xfrm>
            <a:off x="11036300" y="6149091"/>
            <a:ext cx="7630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287</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Tree>
    <p:extLst>
      <p:ext uri="{BB962C8B-B14F-4D97-AF65-F5344CB8AC3E}">
        <p14:creationId xmlns:p14="http://schemas.microsoft.com/office/powerpoint/2010/main" val="3829960227"/>
      </p:ext>
    </p:extLst>
  </p:cSld>
  <p:clrMapOvr>
    <a:masterClrMapping/>
  </p:clrMapOvr>
  <p:timing>
    <p:tnLst>
      <p:par>
        <p:cTn id="1" dur="indefinite" restart="never" nodeType="tmRoot"/>
      </p:par>
    </p:tn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748412" y="333763"/>
            <a:ext cx="10695940" cy="733425"/>
          </a:xfrm>
          <a:prstGeom prst="rect">
            <a:avLst/>
          </a:prstGeom>
        </p:spPr>
        <p:txBody>
          <a:bodyPr vert="horz" wrap="square" lIns="0" tIns="11430" rIns="0" bIns="0" rtlCol="0">
            <a:spAutoFit/>
          </a:bodyPr>
          <a:lstStyle/>
          <a:p>
            <a:pPr marL="12700">
              <a:lnSpc>
                <a:spcPct val="100000"/>
              </a:lnSpc>
              <a:spcBef>
                <a:spcPts val="90"/>
              </a:spcBef>
            </a:pPr>
            <a:r>
              <a:rPr sz="4650" i="1" spc="-215" dirty="0">
                <a:solidFill>
                  <a:srgbClr val="000000"/>
                </a:solidFill>
                <a:latin typeface="Calibri Light"/>
                <a:cs typeface="Calibri Light"/>
              </a:rPr>
              <a:t>PWH </a:t>
            </a:r>
            <a:r>
              <a:rPr sz="4400" spc="-30" dirty="0"/>
              <a:t>by </a:t>
            </a:r>
            <a:r>
              <a:rPr sz="4400" spc="-20" dirty="0">
                <a:solidFill>
                  <a:srgbClr val="000000"/>
                </a:solidFill>
              </a:rPr>
              <a:t>Risk </a:t>
            </a:r>
            <a:r>
              <a:rPr sz="4400" spc="-60" dirty="0">
                <a:solidFill>
                  <a:srgbClr val="000000"/>
                </a:solidFill>
              </a:rPr>
              <a:t>factors </a:t>
            </a:r>
            <a:r>
              <a:rPr sz="4400" dirty="0">
                <a:solidFill>
                  <a:srgbClr val="000000"/>
                </a:solidFill>
              </a:rPr>
              <a:t>&amp; </a:t>
            </a:r>
            <a:r>
              <a:rPr sz="4400" spc="-40" dirty="0">
                <a:solidFill>
                  <a:srgbClr val="000000"/>
                </a:solidFill>
              </a:rPr>
              <a:t>Gender</a:t>
            </a:r>
            <a:r>
              <a:rPr sz="4400" spc="-40" dirty="0"/>
              <a:t>–2021 </a:t>
            </a:r>
            <a:r>
              <a:rPr sz="4400" spc="-45" dirty="0"/>
              <a:t>Palm</a:t>
            </a:r>
            <a:r>
              <a:rPr sz="4400" spc="-335" dirty="0"/>
              <a:t> </a:t>
            </a:r>
            <a:r>
              <a:rPr sz="4400" spc="-35" dirty="0"/>
              <a:t>Beach</a:t>
            </a:r>
            <a:endParaRPr sz="4400">
              <a:latin typeface="Calibri Light"/>
              <a:cs typeface="Calibri Light"/>
            </a:endParaRPr>
          </a:p>
        </p:txBody>
      </p:sp>
      <p:sp>
        <p:nvSpPr>
          <p:cNvPr id="3" name="object 3"/>
          <p:cNvSpPr/>
          <p:nvPr/>
        </p:nvSpPr>
        <p:spPr>
          <a:xfrm>
            <a:off x="5812535" y="2442972"/>
            <a:ext cx="0" cy="2475230"/>
          </a:xfrm>
          <a:custGeom>
            <a:avLst/>
            <a:gdLst/>
            <a:ahLst/>
            <a:cxnLst/>
            <a:rect l="l" t="t" r="r" b="b"/>
            <a:pathLst>
              <a:path h="2475229">
                <a:moveTo>
                  <a:pt x="0" y="0"/>
                </a:moveTo>
                <a:lnTo>
                  <a:pt x="0" y="247497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5091684" y="2442972"/>
            <a:ext cx="0" cy="1149350"/>
          </a:xfrm>
          <a:custGeom>
            <a:avLst/>
            <a:gdLst/>
            <a:ahLst/>
            <a:cxnLst/>
            <a:rect l="l" t="t" r="r" b="b"/>
            <a:pathLst>
              <a:path h="1149350">
                <a:moveTo>
                  <a:pt x="0" y="0"/>
                </a:moveTo>
                <a:lnTo>
                  <a:pt x="0" y="114909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5091684" y="3767328"/>
            <a:ext cx="0" cy="815340"/>
          </a:xfrm>
          <a:custGeom>
            <a:avLst/>
            <a:gdLst/>
            <a:ahLst/>
            <a:cxnLst/>
            <a:rect l="l" t="t" r="r" b="b"/>
            <a:pathLst>
              <a:path h="815339">
                <a:moveTo>
                  <a:pt x="0" y="0"/>
                </a:moveTo>
                <a:lnTo>
                  <a:pt x="0" y="81533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5091684" y="4757928"/>
            <a:ext cx="0" cy="160020"/>
          </a:xfrm>
          <a:custGeom>
            <a:avLst/>
            <a:gdLst/>
            <a:ahLst/>
            <a:cxnLst/>
            <a:rect l="l" t="t" r="r" b="b"/>
            <a:pathLst>
              <a:path h="160020">
                <a:moveTo>
                  <a:pt x="0" y="0"/>
                </a:moveTo>
                <a:lnTo>
                  <a:pt x="0" y="16002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4370832" y="2442972"/>
            <a:ext cx="0" cy="1149350"/>
          </a:xfrm>
          <a:custGeom>
            <a:avLst/>
            <a:gdLst/>
            <a:ahLst/>
            <a:cxnLst/>
            <a:rect l="l" t="t" r="r" b="b"/>
            <a:pathLst>
              <a:path h="1149350">
                <a:moveTo>
                  <a:pt x="0" y="0"/>
                </a:moveTo>
                <a:lnTo>
                  <a:pt x="0" y="114909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4370832" y="3767328"/>
            <a:ext cx="0" cy="815340"/>
          </a:xfrm>
          <a:custGeom>
            <a:avLst/>
            <a:gdLst/>
            <a:ahLst/>
            <a:cxnLst/>
            <a:rect l="l" t="t" r="r" b="b"/>
            <a:pathLst>
              <a:path h="815339">
                <a:moveTo>
                  <a:pt x="0" y="0"/>
                </a:moveTo>
                <a:lnTo>
                  <a:pt x="0" y="81533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4370832" y="4757928"/>
            <a:ext cx="0" cy="160020"/>
          </a:xfrm>
          <a:custGeom>
            <a:avLst/>
            <a:gdLst/>
            <a:ahLst/>
            <a:cxnLst/>
            <a:rect l="l" t="t" r="r" b="b"/>
            <a:pathLst>
              <a:path h="160020">
                <a:moveTo>
                  <a:pt x="0" y="0"/>
                </a:moveTo>
                <a:lnTo>
                  <a:pt x="0" y="16002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3649979" y="2442972"/>
            <a:ext cx="0" cy="1149350"/>
          </a:xfrm>
          <a:custGeom>
            <a:avLst/>
            <a:gdLst/>
            <a:ahLst/>
            <a:cxnLst/>
            <a:rect l="l" t="t" r="r" b="b"/>
            <a:pathLst>
              <a:path h="1149350">
                <a:moveTo>
                  <a:pt x="0" y="0"/>
                </a:moveTo>
                <a:lnTo>
                  <a:pt x="0" y="114909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3649979" y="3767328"/>
            <a:ext cx="0" cy="815340"/>
          </a:xfrm>
          <a:custGeom>
            <a:avLst/>
            <a:gdLst/>
            <a:ahLst/>
            <a:cxnLst/>
            <a:rect l="l" t="t" r="r" b="b"/>
            <a:pathLst>
              <a:path h="815339">
                <a:moveTo>
                  <a:pt x="0" y="0"/>
                </a:moveTo>
                <a:lnTo>
                  <a:pt x="0" y="81533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3649979" y="4757928"/>
            <a:ext cx="0" cy="160020"/>
          </a:xfrm>
          <a:custGeom>
            <a:avLst/>
            <a:gdLst/>
            <a:ahLst/>
            <a:cxnLst/>
            <a:rect l="l" t="t" r="r" b="b"/>
            <a:pathLst>
              <a:path h="160020">
                <a:moveTo>
                  <a:pt x="0" y="0"/>
                </a:moveTo>
                <a:lnTo>
                  <a:pt x="0" y="16002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2929127" y="2442972"/>
            <a:ext cx="0" cy="2139950"/>
          </a:xfrm>
          <a:custGeom>
            <a:avLst/>
            <a:gdLst/>
            <a:ahLst/>
            <a:cxnLst/>
            <a:rect l="l" t="t" r="r" b="b"/>
            <a:pathLst>
              <a:path h="2139950">
                <a:moveTo>
                  <a:pt x="0" y="0"/>
                </a:moveTo>
                <a:lnTo>
                  <a:pt x="0" y="213969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2929127" y="4757928"/>
            <a:ext cx="0" cy="160020"/>
          </a:xfrm>
          <a:custGeom>
            <a:avLst/>
            <a:gdLst/>
            <a:ahLst/>
            <a:cxnLst/>
            <a:rect l="l" t="t" r="r" b="b"/>
            <a:pathLst>
              <a:path h="160020">
                <a:moveTo>
                  <a:pt x="0" y="0"/>
                </a:moveTo>
                <a:lnTo>
                  <a:pt x="0" y="16002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2208276" y="2442972"/>
            <a:ext cx="0" cy="2139950"/>
          </a:xfrm>
          <a:custGeom>
            <a:avLst/>
            <a:gdLst/>
            <a:ahLst/>
            <a:cxnLst/>
            <a:rect l="l" t="t" r="r" b="b"/>
            <a:pathLst>
              <a:path h="2139950">
                <a:moveTo>
                  <a:pt x="0" y="0"/>
                </a:moveTo>
                <a:lnTo>
                  <a:pt x="0" y="213969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2208276" y="4757928"/>
            <a:ext cx="0" cy="160020"/>
          </a:xfrm>
          <a:custGeom>
            <a:avLst/>
            <a:gdLst/>
            <a:ahLst/>
            <a:cxnLst/>
            <a:rect l="l" t="t" r="r" b="b"/>
            <a:pathLst>
              <a:path h="160020">
                <a:moveTo>
                  <a:pt x="0" y="0"/>
                </a:moveTo>
                <a:lnTo>
                  <a:pt x="0" y="16002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1485900" y="2442972"/>
            <a:ext cx="0" cy="2139950"/>
          </a:xfrm>
          <a:custGeom>
            <a:avLst/>
            <a:gdLst/>
            <a:ahLst/>
            <a:cxnLst/>
            <a:rect l="l" t="t" r="r" b="b"/>
            <a:pathLst>
              <a:path h="2139950">
                <a:moveTo>
                  <a:pt x="0" y="0"/>
                </a:moveTo>
                <a:lnTo>
                  <a:pt x="0" y="213969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1485900" y="4757928"/>
            <a:ext cx="0" cy="160020"/>
          </a:xfrm>
          <a:custGeom>
            <a:avLst/>
            <a:gdLst/>
            <a:ahLst/>
            <a:cxnLst/>
            <a:rect l="l" t="t" r="r" b="b"/>
            <a:pathLst>
              <a:path h="160020">
                <a:moveTo>
                  <a:pt x="0" y="0"/>
                </a:moveTo>
                <a:lnTo>
                  <a:pt x="0" y="16002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765048" y="2442972"/>
            <a:ext cx="0" cy="2475230"/>
          </a:xfrm>
          <a:custGeom>
            <a:avLst/>
            <a:gdLst/>
            <a:ahLst/>
            <a:cxnLst/>
            <a:rect l="l" t="t" r="r" b="b"/>
            <a:pathLst>
              <a:path h="2475229">
                <a:moveTo>
                  <a:pt x="0" y="0"/>
                </a:moveTo>
                <a:lnTo>
                  <a:pt x="0" y="247497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1219200" y="4582667"/>
            <a:ext cx="4593590" cy="175260"/>
          </a:xfrm>
          <a:custGeom>
            <a:avLst/>
            <a:gdLst/>
            <a:ahLst/>
            <a:cxnLst/>
            <a:rect l="l" t="t" r="r" b="b"/>
            <a:pathLst>
              <a:path w="4593590" h="175260">
                <a:moveTo>
                  <a:pt x="4593336" y="0"/>
                </a:moveTo>
                <a:lnTo>
                  <a:pt x="0" y="0"/>
                </a:lnTo>
                <a:lnTo>
                  <a:pt x="0" y="175260"/>
                </a:lnTo>
                <a:lnTo>
                  <a:pt x="4593336" y="175260"/>
                </a:lnTo>
                <a:lnTo>
                  <a:pt x="4593336"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5448300" y="4087367"/>
            <a:ext cx="364490" cy="175260"/>
          </a:xfrm>
          <a:custGeom>
            <a:avLst/>
            <a:gdLst/>
            <a:ahLst/>
            <a:cxnLst/>
            <a:rect l="l" t="t" r="r" b="b"/>
            <a:pathLst>
              <a:path w="364489" h="175260">
                <a:moveTo>
                  <a:pt x="364236" y="0"/>
                </a:moveTo>
                <a:lnTo>
                  <a:pt x="0" y="0"/>
                </a:lnTo>
                <a:lnTo>
                  <a:pt x="0" y="175260"/>
                </a:lnTo>
                <a:lnTo>
                  <a:pt x="364236" y="175260"/>
                </a:lnTo>
                <a:lnTo>
                  <a:pt x="364236"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3268979" y="3592067"/>
            <a:ext cx="2543810" cy="175260"/>
          </a:xfrm>
          <a:custGeom>
            <a:avLst/>
            <a:gdLst/>
            <a:ahLst/>
            <a:cxnLst/>
            <a:rect l="l" t="t" r="r" b="b"/>
            <a:pathLst>
              <a:path w="2543810" h="175260">
                <a:moveTo>
                  <a:pt x="2543555" y="0"/>
                </a:moveTo>
                <a:lnTo>
                  <a:pt x="0" y="0"/>
                </a:lnTo>
                <a:lnTo>
                  <a:pt x="0" y="175260"/>
                </a:lnTo>
                <a:lnTo>
                  <a:pt x="2543555" y="175260"/>
                </a:lnTo>
                <a:lnTo>
                  <a:pt x="2543555"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5801867" y="3096767"/>
            <a:ext cx="0" cy="177165"/>
          </a:xfrm>
          <a:custGeom>
            <a:avLst/>
            <a:gdLst/>
            <a:ahLst/>
            <a:cxnLst/>
            <a:rect l="l" t="t" r="r" b="b"/>
            <a:pathLst>
              <a:path h="177164">
                <a:moveTo>
                  <a:pt x="0" y="0"/>
                </a:moveTo>
                <a:lnTo>
                  <a:pt x="0" y="176784"/>
                </a:lnTo>
              </a:path>
            </a:pathLst>
          </a:custGeom>
          <a:ln w="21336">
            <a:solidFill>
              <a:srgbClr val="4472C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5524500" y="2602992"/>
            <a:ext cx="288290" cy="175260"/>
          </a:xfrm>
          <a:custGeom>
            <a:avLst/>
            <a:gdLst/>
            <a:ahLst/>
            <a:cxnLst/>
            <a:rect l="l" t="t" r="r" b="b"/>
            <a:pathLst>
              <a:path w="288289" h="175260">
                <a:moveTo>
                  <a:pt x="288036" y="0"/>
                </a:moveTo>
                <a:lnTo>
                  <a:pt x="0" y="0"/>
                </a:lnTo>
                <a:lnTo>
                  <a:pt x="0" y="175260"/>
                </a:lnTo>
                <a:lnTo>
                  <a:pt x="288036" y="175260"/>
                </a:lnTo>
                <a:lnTo>
                  <a:pt x="288036"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txBox="1"/>
          <p:nvPr/>
        </p:nvSpPr>
        <p:spPr>
          <a:xfrm>
            <a:off x="611144" y="4507443"/>
            <a:ext cx="54546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3</a:t>
            </a:r>
            <a:r>
              <a:rPr kumimoji="0" sz="1800" b="0" i="0" u="none" strike="noStrike" kern="1200" cap="none" spc="-10" normalizeH="0" baseline="0" noProof="0" dirty="0">
                <a:ln>
                  <a:noFill/>
                </a:ln>
                <a:solidFill>
                  <a:srgbClr val="3E3E3E"/>
                </a:solidFill>
                <a:effectLst/>
                <a:uLnTx/>
                <a:uFillTx/>
                <a:latin typeface="Calibri"/>
                <a:ea typeface="+mn-ea"/>
                <a:cs typeface="Calibri"/>
              </a:rPr>
              <a:t>,</a:t>
            </a:r>
            <a:r>
              <a:rPr kumimoji="0" sz="1800" b="0" i="0" u="none" strike="noStrike" kern="1200" cap="none" spc="0" normalizeH="0" baseline="0" noProof="0" dirty="0">
                <a:ln>
                  <a:noFill/>
                </a:ln>
                <a:solidFill>
                  <a:srgbClr val="3E3E3E"/>
                </a:solidFill>
                <a:effectLst/>
                <a:uLnTx/>
                <a:uFillTx/>
                <a:latin typeface="Calibri"/>
                <a:ea typeface="+mn-ea"/>
                <a:cs typeface="Calibri"/>
              </a:rPr>
              <a:t>185</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6" name="object 26"/>
          <p:cNvSpPr txBox="1"/>
          <p:nvPr/>
        </p:nvSpPr>
        <p:spPr>
          <a:xfrm>
            <a:off x="4375594" y="4012524"/>
            <a:ext cx="1009650" cy="299720"/>
          </a:xfrm>
          <a:prstGeom prst="rect">
            <a:avLst/>
          </a:prstGeom>
        </p:spPr>
        <p:txBody>
          <a:bodyPr vert="horz" wrap="square" lIns="0" tIns="12700" rIns="0" bIns="0" rtlCol="0">
            <a:spAutoFit/>
          </a:bodyPr>
          <a:lstStyle/>
          <a:p>
            <a:pPr marL="64897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252</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7" name="object 27"/>
          <p:cNvSpPr txBox="1"/>
          <p:nvPr/>
        </p:nvSpPr>
        <p:spPr>
          <a:xfrm>
            <a:off x="2660086" y="3517605"/>
            <a:ext cx="54546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1</a:t>
            </a:r>
            <a:r>
              <a:rPr kumimoji="0" sz="1800" b="0" i="0" u="none" strike="noStrike" kern="1200" cap="none" spc="-10" normalizeH="0" baseline="0" noProof="0" dirty="0">
                <a:ln>
                  <a:noFill/>
                </a:ln>
                <a:solidFill>
                  <a:srgbClr val="3E3E3E"/>
                </a:solidFill>
                <a:effectLst/>
                <a:uLnTx/>
                <a:uFillTx/>
                <a:latin typeface="Calibri"/>
                <a:ea typeface="+mn-ea"/>
                <a:cs typeface="Calibri"/>
              </a:rPr>
              <a:t>,</a:t>
            </a:r>
            <a:r>
              <a:rPr kumimoji="0" sz="1800" b="0" i="0" u="none" strike="noStrike" kern="1200" cap="none" spc="0" normalizeH="0" baseline="0" noProof="0" dirty="0">
                <a:ln>
                  <a:noFill/>
                </a:ln>
                <a:solidFill>
                  <a:srgbClr val="3E3E3E"/>
                </a:solidFill>
                <a:effectLst/>
                <a:uLnTx/>
                <a:uFillTx/>
                <a:latin typeface="Calibri"/>
                <a:ea typeface="+mn-ea"/>
                <a:cs typeface="Calibri"/>
              </a:rPr>
              <a:t>764</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8" name="object 28"/>
          <p:cNvSpPr txBox="1"/>
          <p:nvPr/>
        </p:nvSpPr>
        <p:spPr>
          <a:xfrm>
            <a:off x="5096446" y="3022686"/>
            <a:ext cx="703580" cy="299720"/>
          </a:xfrm>
          <a:prstGeom prst="rect">
            <a:avLst/>
          </a:prstGeom>
        </p:spPr>
        <p:txBody>
          <a:bodyPr vert="horz" wrap="square" lIns="0" tIns="12700" rIns="0" bIns="0" rtlCol="0">
            <a:spAutoFit/>
          </a:bodyPr>
          <a:lstStyle/>
          <a:p>
            <a:pPr marL="386715"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14</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9" name="object 29"/>
          <p:cNvSpPr txBox="1"/>
          <p:nvPr/>
        </p:nvSpPr>
        <p:spPr>
          <a:xfrm>
            <a:off x="5088503" y="2527767"/>
            <a:ext cx="37338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199</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0" name="object 30"/>
          <p:cNvSpPr txBox="1"/>
          <p:nvPr/>
        </p:nvSpPr>
        <p:spPr>
          <a:xfrm>
            <a:off x="5741842" y="5040081"/>
            <a:ext cx="1416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1" u="none" strike="noStrike" kern="1200" cap="none" spc="0" normalizeH="0" baseline="0" noProof="0" dirty="0">
                <a:ln>
                  <a:noFill/>
                </a:ln>
                <a:solidFill>
                  <a:srgbClr val="595958"/>
                </a:solidFill>
                <a:effectLst/>
                <a:uLnTx/>
                <a:uFillTx/>
                <a:latin typeface="Calibri"/>
                <a:ea typeface="+mn-ea"/>
                <a:cs typeface="Calibri"/>
              </a:rPr>
              <a:t>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1" name="object 31"/>
          <p:cNvSpPr txBox="1"/>
          <p:nvPr/>
        </p:nvSpPr>
        <p:spPr>
          <a:xfrm>
            <a:off x="4097522" y="5040081"/>
            <a:ext cx="118110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tab pos="819785" algn="l"/>
              </a:tabLst>
              <a:defRPr/>
            </a:pPr>
            <a:r>
              <a:rPr kumimoji="0" sz="1800" b="0" i="1" u="none" strike="noStrike" kern="1200" cap="none" spc="0" normalizeH="0" baseline="0" noProof="0" dirty="0">
                <a:ln>
                  <a:noFill/>
                </a:ln>
                <a:solidFill>
                  <a:srgbClr val="595958"/>
                </a:solidFill>
                <a:effectLst/>
                <a:uLnTx/>
                <a:uFillTx/>
                <a:latin typeface="Calibri"/>
                <a:ea typeface="+mn-ea"/>
                <a:cs typeface="Calibri"/>
              </a:rPr>
              <a:t>1</a:t>
            </a:r>
            <a:r>
              <a:rPr kumimoji="0" sz="1800" b="0" i="1" u="none" strike="noStrike" kern="1200" cap="none" spc="-10" normalizeH="0" baseline="0" noProof="0" dirty="0">
                <a:ln>
                  <a:noFill/>
                </a:ln>
                <a:solidFill>
                  <a:srgbClr val="595958"/>
                </a:solidFill>
                <a:effectLst/>
                <a:uLnTx/>
                <a:uFillTx/>
                <a:latin typeface="Calibri"/>
                <a:ea typeface="+mn-ea"/>
                <a:cs typeface="Calibri"/>
              </a:rPr>
              <a:t>,</a:t>
            </a:r>
            <a:r>
              <a:rPr kumimoji="0" sz="1800" b="0" i="1" u="none" strike="noStrike" kern="1200" cap="none" spc="10" normalizeH="0" baseline="0" noProof="0" dirty="0">
                <a:ln>
                  <a:noFill/>
                </a:ln>
                <a:solidFill>
                  <a:srgbClr val="595958"/>
                </a:solidFill>
                <a:effectLst/>
                <a:uLnTx/>
                <a:uFillTx/>
                <a:latin typeface="Calibri"/>
                <a:ea typeface="+mn-ea"/>
                <a:cs typeface="Calibri"/>
              </a:rPr>
              <a:t>0</a:t>
            </a:r>
            <a:r>
              <a:rPr kumimoji="0" sz="1800" b="0" i="1" u="none" strike="noStrike" kern="1200" cap="none" spc="0" normalizeH="0" baseline="0" noProof="0" dirty="0">
                <a:ln>
                  <a:noFill/>
                </a:ln>
                <a:solidFill>
                  <a:srgbClr val="595958"/>
                </a:solidFill>
                <a:effectLst/>
                <a:uLnTx/>
                <a:uFillTx/>
                <a:latin typeface="Calibri"/>
                <a:ea typeface="+mn-ea"/>
                <a:cs typeface="Calibri"/>
              </a:rPr>
              <a:t>00	500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2" name="object 32"/>
          <p:cNvSpPr txBox="1"/>
          <p:nvPr/>
        </p:nvSpPr>
        <p:spPr>
          <a:xfrm>
            <a:off x="3376518" y="5040081"/>
            <a:ext cx="54737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1" u="none" strike="noStrike" kern="1200" cap="none" spc="0" normalizeH="0" baseline="0" noProof="0" dirty="0">
                <a:ln>
                  <a:noFill/>
                </a:ln>
                <a:solidFill>
                  <a:srgbClr val="595958"/>
                </a:solidFill>
                <a:effectLst/>
                <a:uLnTx/>
                <a:uFillTx/>
                <a:latin typeface="Calibri"/>
                <a:ea typeface="+mn-ea"/>
                <a:cs typeface="Calibri"/>
              </a:rPr>
              <a:t>1</a:t>
            </a:r>
            <a:r>
              <a:rPr kumimoji="0" sz="1800" b="0" i="1" u="none" strike="noStrike" kern="1200" cap="none" spc="-10" normalizeH="0" baseline="0" noProof="0" dirty="0">
                <a:ln>
                  <a:noFill/>
                </a:ln>
                <a:solidFill>
                  <a:srgbClr val="595958"/>
                </a:solidFill>
                <a:effectLst/>
                <a:uLnTx/>
                <a:uFillTx/>
                <a:latin typeface="Calibri"/>
                <a:ea typeface="+mn-ea"/>
                <a:cs typeface="Calibri"/>
              </a:rPr>
              <a:t>,</a:t>
            </a:r>
            <a:r>
              <a:rPr kumimoji="0" sz="1800" b="0" i="1" u="none" strike="noStrike" kern="1200" cap="none" spc="10" normalizeH="0" baseline="0" noProof="0" dirty="0">
                <a:ln>
                  <a:noFill/>
                </a:ln>
                <a:solidFill>
                  <a:srgbClr val="595958"/>
                </a:solidFill>
                <a:effectLst/>
                <a:uLnTx/>
                <a:uFillTx/>
                <a:latin typeface="Calibri"/>
                <a:ea typeface="+mn-ea"/>
                <a:cs typeface="Calibri"/>
              </a:rPr>
              <a:t>5</a:t>
            </a:r>
            <a:r>
              <a:rPr kumimoji="0" sz="1800" b="0" i="1" u="none" strike="noStrike" kern="1200" cap="none" spc="0" normalizeH="0" baseline="0" noProof="0" dirty="0">
                <a:ln>
                  <a:noFill/>
                </a:ln>
                <a:solidFill>
                  <a:srgbClr val="595958"/>
                </a:solidFill>
                <a:effectLst/>
                <a:uLnTx/>
                <a:uFillTx/>
                <a:latin typeface="Calibri"/>
                <a:ea typeface="+mn-ea"/>
                <a:cs typeface="Calibri"/>
              </a:rPr>
              <a:t>00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3" name="object 33"/>
          <p:cNvSpPr txBox="1"/>
          <p:nvPr/>
        </p:nvSpPr>
        <p:spPr>
          <a:xfrm>
            <a:off x="2655514" y="5040081"/>
            <a:ext cx="54737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1" u="none" strike="noStrike" kern="1200" cap="none" spc="0" normalizeH="0" baseline="0" noProof="0" dirty="0">
                <a:ln>
                  <a:noFill/>
                </a:ln>
                <a:solidFill>
                  <a:srgbClr val="595958"/>
                </a:solidFill>
                <a:effectLst/>
                <a:uLnTx/>
                <a:uFillTx/>
                <a:latin typeface="Calibri"/>
                <a:ea typeface="+mn-ea"/>
                <a:cs typeface="Calibri"/>
              </a:rPr>
              <a:t>2</a:t>
            </a:r>
            <a:r>
              <a:rPr kumimoji="0" sz="1800" b="0" i="1" u="none" strike="noStrike" kern="1200" cap="none" spc="-10" normalizeH="0" baseline="0" noProof="0" dirty="0">
                <a:ln>
                  <a:noFill/>
                </a:ln>
                <a:solidFill>
                  <a:srgbClr val="595958"/>
                </a:solidFill>
                <a:effectLst/>
                <a:uLnTx/>
                <a:uFillTx/>
                <a:latin typeface="Calibri"/>
                <a:ea typeface="+mn-ea"/>
                <a:cs typeface="Calibri"/>
              </a:rPr>
              <a:t>,</a:t>
            </a:r>
            <a:r>
              <a:rPr kumimoji="0" sz="1800" b="0" i="1" u="none" strike="noStrike" kern="1200" cap="none" spc="10" normalizeH="0" baseline="0" noProof="0" dirty="0">
                <a:ln>
                  <a:noFill/>
                </a:ln>
                <a:solidFill>
                  <a:srgbClr val="595958"/>
                </a:solidFill>
                <a:effectLst/>
                <a:uLnTx/>
                <a:uFillTx/>
                <a:latin typeface="Calibri"/>
                <a:ea typeface="+mn-ea"/>
                <a:cs typeface="Calibri"/>
              </a:rPr>
              <a:t>0</a:t>
            </a:r>
            <a:r>
              <a:rPr kumimoji="0" sz="1800" b="0" i="1" u="none" strike="noStrike" kern="1200" cap="none" spc="0" normalizeH="0" baseline="0" noProof="0" dirty="0">
                <a:ln>
                  <a:noFill/>
                </a:ln>
                <a:solidFill>
                  <a:srgbClr val="595958"/>
                </a:solidFill>
                <a:effectLst/>
                <a:uLnTx/>
                <a:uFillTx/>
                <a:latin typeface="Calibri"/>
                <a:ea typeface="+mn-ea"/>
                <a:cs typeface="Calibri"/>
              </a:rPr>
              <a:t>00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4" name="object 34"/>
          <p:cNvSpPr txBox="1"/>
          <p:nvPr/>
        </p:nvSpPr>
        <p:spPr>
          <a:xfrm>
            <a:off x="1934509" y="5040081"/>
            <a:ext cx="54737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1" u="none" strike="noStrike" kern="1200" cap="none" spc="0" normalizeH="0" baseline="0" noProof="0" dirty="0">
                <a:ln>
                  <a:noFill/>
                </a:ln>
                <a:solidFill>
                  <a:srgbClr val="595958"/>
                </a:solidFill>
                <a:effectLst/>
                <a:uLnTx/>
                <a:uFillTx/>
                <a:latin typeface="Calibri"/>
                <a:ea typeface="+mn-ea"/>
                <a:cs typeface="Calibri"/>
              </a:rPr>
              <a:t>2</a:t>
            </a:r>
            <a:r>
              <a:rPr kumimoji="0" sz="1800" b="0" i="1" u="none" strike="noStrike" kern="1200" cap="none" spc="-10" normalizeH="0" baseline="0" noProof="0" dirty="0">
                <a:ln>
                  <a:noFill/>
                </a:ln>
                <a:solidFill>
                  <a:srgbClr val="595958"/>
                </a:solidFill>
                <a:effectLst/>
                <a:uLnTx/>
                <a:uFillTx/>
                <a:latin typeface="Calibri"/>
                <a:ea typeface="+mn-ea"/>
                <a:cs typeface="Calibri"/>
              </a:rPr>
              <a:t>,</a:t>
            </a:r>
            <a:r>
              <a:rPr kumimoji="0" sz="1800" b="0" i="1" u="none" strike="noStrike" kern="1200" cap="none" spc="10" normalizeH="0" baseline="0" noProof="0" dirty="0">
                <a:ln>
                  <a:noFill/>
                </a:ln>
                <a:solidFill>
                  <a:srgbClr val="595958"/>
                </a:solidFill>
                <a:effectLst/>
                <a:uLnTx/>
                <a:uFillTx/>
                <a:latin typeface="Calibri"/>
                <a:ea typeface="+mn-ea"/>
                <a:cs typeface="Calibri"/>
              </a:rPr>
              <a:t>5</a:t>
            </a:r>
            <a:r>
              <a:rPr kumimoji="0" sz="1800" b="0" i="1" u="none" strike="noStrike" kern="1200" cap="none" spc="0" normalizeH="0" baseline="0" noProof="0" dirty="0">
                <a:ln>
                  <a:noFill/>
                </a:ln>
                <a:solidFill>
                  <a:srgbClr val="595958"/>
                </a:solidFill>
                <a:effectLst/>
                <a:uLnTx/>
                <a:uFillTx/>
                <a:latin typeface="Calibri"/>
                <a:ea typeface="+mn-ea"/>
                <a:cs typeface="Calibri"/>
              </a:rPr>
              <a:t>00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5" name="object 35"/>
          <p:cNvSpPr txBox="1"/>
          <p:nvPr/>
        </p:nvSpPr>
        <p:spPr>
          <a:xfrm>
            <a:off x="1213505" y="5040081"/>
            <a:ext cx="54737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1" u="none" strike="noStrike" kern="1200" cap="none" spc="0" normalizeH="0" baseline="0" noProof="0" dirty="0">
                <a:ln>
                  <a:noFill/>
                </a:ln>
                <a:solidFill>
                  <a:srgbClr val="595958"/>
                </a:solidFill>
                <a:effectLst/>
                <a:uLnTx/>
                <a:uFillTx/>
                <a:latin typeface="Calibri"/>
                <a:ea typeface="+mn-ea"/>
                <a:cs typeface="Calibri"/>
              </a:rPr>
              <a:t>3</a:t>
            </a:r>
            <a:r>
              <a:rPr kumimoji="0" sz="1800" b="0" i="1" u="none" strike="noStrike" kern="1200" cap="none" spc="-10" normalizeH="0" baseline="0" noProof="0" dirty="0">
                <a:ln>
                  <a:noFill/>
                </a:ln>
                <a:solidFill>
                  <a:srgbClr val="595958"/>
                </a:solidFill>
                <a:effectLst/>
                <a:uLnTx/>
                <a:uFillTx/>
                <a:latin typeface="Calibri"/>
                <a:ea typeface="+mn-ea"/>
                <a:cs typeface="Calibri"/>
              </a:rPr>
              <a:t>,</a:t>
            </a:r>
            <a:r>
              <a:rPr kumimoji="0" sz="1800" b="0" i="1" u="none" strike="noStrike" kern="1200" cap="none" spc="10" normalizeH="0" baseline="0" noProof="0" dirty="0">
                <a:ln>
                  <a:noFill/>
                </a:ln>
                <a:solidFill>
                  <a:srgbClr val="595958"/>
                </a:solidFill>
                <a:effectLst/>
                <a:uLnTx/>
                <a:uFillTx/>
                <a:latin typeface="Calibri"/>
                <a:ea typeface="+mn-ea"/>
                <a:cs typeface="Calibri"/>
              </a:rPr>
              <a:t>0</a:t>
            </a:r>
            <a:r>
              <a:rPr kumimoji="0" sz="1800" b="0" i="1" u="none" strike="noStrike" kern="1200" cap="none" spc="0" normalizeH="0" baseline="0" noProof="0" dirty="0">
                <a:ln>
                  <a:noFill/>
                </a:ln>
                <a:solidFill>
                  <a:srgbClr val="595958"/>
                </a:solidFill>
                <a:effectLst/>
                <a:uLnTx/>
                <a:uFillTx/>
                <a:latin typeface="Calibri"/>
                <a:ea typeface="+mn-ea"/>
                <a:cs typeface="Calibri"/>
              </a:rPr>
              <a:t>00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6" name="object 36"/>
          <p:cNvSpPr txBox="1"/>
          <p:nvPr/>
        </p:nvSpPr>
        <p:spPr>
          <a:xfrm>
            <a:off x="492500" y="5040081"/>
            <a:ext cx="54737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1" u="none" strike="noStrike" kern="1200" cap="none" spc="0" normalizeH="0" baseline="0" noProof="0" dirty="0">
                <a:ln>
                  <a:noFill/>
                </a:ln>
                <a:solidFill>
                  <a:srgbClr val="595958"/>
                </a:solidFill>
                <a:effectLst/>
                <a:uLnTx/>
                <a:uFillTx/>
                <a:latin typeface="Calibri"/>
                <a:ea typeface="+mn-ea"/>
                <a:cs typeface="Calibri"/>
              </a:rPr>
              <a:t>3</a:t>
            </a:r>
            <a:r>
              <a:rPr kumimoji="0" sz="1800" b="0" i="1" u="none" strike="noStrike" kern="1200" cap="none" spc="-10" normalizeH="0" baseline="0" noProof="0" dirty="0">
                <a:ln>
                  <a:noFill/>
                </a:ln>
                <a:solidFill>
                  <a:srgbClr val="595958"/>
                </a:solidFill>
                <a:effectLst/>
                <a:uLnTx/>
                <a:uFillTx/>
                <a:latin typeface="Calibri"/>
                <a:ea typeface="+mn-ea"/>
                <a:cs typeface="Calibri"/>
              </a:rPr>
              <a:t>,</a:t>
            </a:r>
            <a:r>
              <a:rPr kumimoji="0" sz="1800" b="0" i="1" u="none" strike="noStrike" kern="1200" cap="none" spc="10" normalizeH="0" baseline="0" noProof="0" dirty="0">
                <a:ln>
                  <a:noFill/>
                </a:ln>
                <a:solidFill>
                  <a:srgbClr val="595958"/>
                </a:solidFill>
                <a:effectLst/>
                <a:uLnTx/>
                <a:uFillTx/>
                <a:latin typeface="Calibri"/>
                <a:ea typeface="+mn-ea"/>
                <a:cs typeface="Calibri"/>
              </a:rPr>
              <a:t>5</a:t>
            </a:r>
            <a:r>
              <a:rPr kumimoji="0" sz="1800" b="0" i="1" u="none" strike="noStrike" kern="1200" cap="none" spc="0" normalizeH="0" baseline="0" noProof="0" dirty="0">
                <a:ln>
                  <a:noFill/>
                </a:ln>
                <a:solidFill>
                  <a:srgbClr val="595958"/>
                </a:solidFill>
                <a:effectLst/>
                <a:uLnTx/>
                <a:uFillTx/>
                <a:latin typeface="Calibri"/>
                <a:ea typeface="+mn-ea"/>
                <a:cs typeface="Calibri"/>
              </a:rPr>
              <a:t>00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7" name="object 37"/>
          <p:cNvSpPr txBox="1"/>
          <p:nvPr/>
        </p:nvSpPr>
        <p:spPr>
          <a:xfrm>
            <a:off x="2176330" y="1820444"/>
            <a:ext cx="2021839"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800" b="1" i="0" u="none" strike="noStrike" kern="1200" cap="none" spc="-5" normalizeH="0" baseline="0" noProof="0" dirty="0">
                <a:ln>
                  <a:noFill/>
                </a:ln>
                <a:solidFill>
                  <a:srgbClr val="595958"/>
                </a:solidFill>
                <a:effectLst/>
                <a:uLnTx/>
                <a:uFillTx/>
                <a:latin typeface="Calibri"/>
                <a:ea typeface="+mn-ea"/>
                <a:cs typeface="Calibri"/>
              </a:rPr>
              <a:t>MALE =</a:t>
            </a:r>
            <a:r>
              <a:rPr kumimoji="0" sz="2800" b="1" i="0" u="none" strike="noStrike" kern="1200" cap="none" spc="-50" normalizeH="0" baseline="0" noProof="0" dirty="0">
                <a:ln>
                  <a:noFill/>
                </a:ln>
                <a:solidFill>
                  <a:srgbClr val="595958"/>
                </a:solidFill>
                <a:effectLst/>
                <a:uLnTx/>
                <a:uFillTx/>
                <a:latin typeface="Calibri"/>
                <a:ea typeface="+mn-ea"/>
                <a:cs typeface="Calibri"/>
              </a:rPr>
              <a:t> </a:t>
            </a:r>
            <a:r>
              <a:rPr kumimoji="0" sz="2800" b="0" i="1" u="none" strike="noStrike" kern="1200" cap="none" spc="-10" normalizeH="0" baseline="0" noProof="0" dirty="0">
                <a:ln>
                  <a:noFill/>
                </a:ln>
                <a:solidFill>
                  <a:srgbClr val="595958"/>
                </a:solidFill>
                <a:effectLst/>
                <a:uLnTx/>
                <a:uFillTx/>
                <a:latin typeface="Calibri"/>
                <a:ea typeface="+mn-ea"/>
                <a:cs typeface="Calibri"/>
              </a:rPr>
              <a:t>5,414</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
        <p:nvSpPr>
          <p:cNvPr id="38" name="object 38"/>
          <p:cNvSpPr/>
          <p:nvPr/>
        </p:nvSpPr>
        <p:spPr>
          <a:xfrm>
            <a:off x="11081004" y="2442972"/>
            <a:ext cx="0" cy="2475230"/>
          </a:xfrm>
          <a:custGeom>
            <a:avLst/>
            <a:gdLst/>
            <a:ahLst/>
            <a:cxnLst/>
            <a:rect l="l" t="t" r="r" b="b"/>
            <a:pathLst>
              <a:path h="2475229">
                <a:moveTo>
                  <a:pt x="0" y="0"/>
                </a:moveTo>
                <a:lnTo>
                  <a:pt x="0" y="247497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9" name="object 39"/>
          <p:cNvSpPr/>
          <p:nvPr/>
        </p:nvSpPr>
        <p:spPr>
          <a:xfrm>
            <a:off x="7498080" y="4087367"/>
            <a:ext cx="256540" cy="175260"/>
          </a:xfrm>
          <a:custGeom>
            <a:avLst/>
            <a:gdLst/>
            <a:ahLst/>
            <a:cxnLst/>
            <a:rect l="l" t="t" r="r" b="b"/>
            <a:pathLst>
              <a:path w="256540" h="175260">
                <a:moveTo>
                  <a:pt x="256031" y="0"/>
                </a:moveTo>
                <a:lnTo>
                  <a:pt x="0" y="0"/>
                </a:lnTo>
                <a:lnTo>
                  <a:pt x="0" y="175260"/>
                </a:lnTo>
                <a:lnTo>
                  <a:pt x="256031" y="175260"/>
                </a:lnTo>
                <a:lnTo>
                  <a:pt x="256031" y="0"/>
                </a:lnTo>
                <a:close/>
              </a:path>
            </a:pathLst>
          </a:custGeom>
          <a:solidFill>
            <a:srgbClr val="F4B18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graphicFrame>
        <p:nvGraphicFramePr>
          <p:cNvPr id="40" name="object 40"/>
          <p:cNvGraphicFramePr>
            <a:graphicFrameLocks noGrp="1"/>
          </p:cNvGraphicFramePr>
          <p:nvPr/>
        </p:nvGraphicFramePr>
        <p:xfrm>
          <a:off x="7485792" y="2430684"/>
          <a:ext cx="2866390" cy="2474975"/>
        </p:xfrm>
        <a:graphic>
          <a:graphicData uri="http://schemas.openxmlformats.org/drawingml/2006/table">
            <a:tbl>
              <a:tblPr firstRow="1" bandRow="1">
                <a:tableStyleId>{2D5ABB26-0587-4C30-8999-92F81FD0307C}</a:tableStyleId>
              </a:tblPr>
              <a:tblGrid>
                <a:gridCol w="716280">
                  <a:extLst>
                    <a:ext uri="{9D8B030D-6E8A-4147-A177-3AD203B41FA5}">
                      <a16:colId xmlns:a16="http://schemas.microsoft.com/office/drawing/2014/main" val="20000"/>
                    </a:ext>
                  </a:extLst>
                </a:gridCol>
                <a:gridCol w="716280">
                  <a:extLst>
                    <a:ext uri="{9D8B030D-6E8A-4147-A177-3AD203B41FA5}">
                      <a16:colId xmlns:a16="http://schemas.microsoft.com/office/drawing/2014/main" val="20001"/>
                    </a:ext>
                  </a:extLst>
                </a:gridCol>
                <a:gridCol w="717550">
                  <a:extLst>
                    <a:ext uri="{9D8B030D-6E8A-4147-A177-3AD203B41FA5}">
                      <a16:colId xmlns:a16="http://schemas.microsoft.com/office/drawing/2014/main" val="20002"/>
                    </a:ext>
                  </a:extLst>
                </a:gridCol>
                <a:gridCol w="716280">
                  <a:extLst>
                    <a:ext uri="{9D8B030D-6E8A-4147-A177-3AD203B41FA5}">
                      <a16:colId xmlns:a16="http://schemas.microsoft.com/office/drawing/2014/main" val="20003"/>
                    </a:ext>
                  </a:extLst>
                </a:gridCol>
              </a:tblGrid>
              <a:tr h="1149095">
                <a:tc>
                  <a:txBody>
                    <a:bodyPr/>
                    <a:lstStyle/>
                    <a:p>
                      <a:pPr marL="75565">
                        <a:lnSpc>
                          <a:spcPct val="100000"/>
                        </a:lnSpc>
                        <a:spcBef>
                          <a:spcPts val="765"/>
                        </a:spcBef>
                      </a:pPr>
                      <a:r>
                        <a:rPr sz="1800" dirty="0">
                          <a:solidFill>
                            <a:srgbClr val="3E3E3E"/>
                          </a:solidFill>
                          <a:latin typeface="Calibri"/>
                          <a:cs typeface="Calibri"/>
                        </a:rPr>
                        <a:t>0</a:t>
                      </a:r>
                      <a:endParaRPr sz="1800">
                        <a:latin typeface="Calibri"/>
                        <a:cs typeface="Calibri"/>
                      </a:endParaRPr>
                    </a:p>
                    <a:p>
                      <a:pPr>
                        <a:lnSpc>
                          <a:spcPct val="100000"/>
                        </a:lnSpc>
                        <a:spcBef>
                          <a:spcPts val="10"/>
                        </a:spcBef>
                      </a:pPr>
                      <a:endParaRPr sz="1500">
                        <a:latin typeface="Times New Roman"/>
                        <a:cs typeface="Times New Roman"/>
                      </a:endParaRPr>
                    </a:p>
                    <a:p>
                      <a:pPr marL="95250">
                        <a:lnSpc>
                          <a:spcPct val="100000"/>
                        </a:lnSpc>
                        <a:spcBef>
                          <a:spcPts val="5"/>
                        </a:spcBef>
                      </a:pPr>
                      <a:r>
                        <a:rPr sz="1800" dirty="0">
                          <a:solidFill>
                            <a:srgbClr val="3E3E3E"/>
                          </a:solidFill>
                          <a:latin typeface="Calibri"/>
                          <a:cs typeface="Calibri"/>
                        </a:rPr>
                        <a:t>14</a:t>
                      </a:r>
                      <a:endParaRPr sz="1800">
                        <a:latin typeface="Calibri"/>
                        <a:cs typeface="Calibri"/>
                      </a:endParaRPr>
                    </a:p>
                  </a:txBody>
                  <a:tcPr marL="0" marR="0" marT="97155" marB="0">
                    <a:lnL w="28575">
                      <a:solidFill>
                        <a:srgbClr val="F4B183"/>
                      </a:solidFill>
                      <a:prstDash val="solid"/>
                    </a:lnL>
                    <a:lnR w="9525">
                      <a:solidFill>
                        <a:srgbClr val="DADADA"/>
                      </a:solidFill>
                      <a:prstDash val="solid"/>
                    </a:lnR>
                  </a:tcPr>
                </a:tc>
                <a:tc>
                  <a:txBody>
                    <a:bodyPr/>
                    <a:lstStyle/>
                    <a:p>
                      <a:pPr>
                        <a:lnSpc>
                          <a:spcPct val="100000"/>
                        </a:lnSpc>
                      </a:pPr>
                      <a:endParaRPr sz="25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25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2500">
                        <a:latin typeface="Times New Roman"/>
                        <a:cs typeface="Times New Roman"/>
                      </a:endParaRPr>
                    </a:p>
                  </a:txBody>
                  <a:tcPr marL="0" marR="0" marT="0" marB="0">
                    <a:lnL w="9525">
                      <a:solidFill>
                        <a:srgbClr val="DADADA"/>
                      </a:solidFill>
                      <a:prstDash val="solid"/>
                    </a:lnL>
                    <a:lnR w="9525">
                      <a:solidFill>
                        <a:srgbClr val="DADADA"/>
                      </a:solidFill>
                      <a:prstDash val="solid"/>
                    </a:lnR>
                  </a:tcPr>
                </a:tc>
                <a:extLst>
                  <a:ext uri="{0D108BD9-81ED-4DB2-BD59-A6C34878D82A}">
                    <a16:rowId xmlns:a16="http://schemas.microsoft.com/office/drawing/2014/main" val="10000"/>
                  </a:ext>
                </a:extLst>
              </a:tr>
              <a:tr h="175260">
                <a:tc gridSpan="4">
                  <a:txBody>
                    <a:bodyPr/>
                    <a:lstStyle/>
                    <a:p>
                      <a:pPr>
                        <a:lnSpc>
                          <a:spcPct val="100000"/>
                        </a:lnSpc>
                      </a:pPr>
                      <a:endParaRPr sz="1000">
                        <a:latin typeface="Times New Roman"/>
                        <a:cs typeface="Times New Roman"/>
                      </a:endParaRPr>
                    </a:p>
                  </a:txBody>
                  <a:tcPr marL="0" marR="0" marT="0" marB="0">
                    <a:lnL w="9525">
                      <a:solidFill>
                        <a:srgbClr val="DADADA"/>
                      </a:solidFill>
                      <a:prstDash val="solid"/>
                    </a:lnL>
                    <a:solidFill>
                      <a:srgbClr val="F4B183"/>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1"/>
                  </a:ext>
                </a:extLst>
              </a:tr>
              <a:tr h="1150620">
                <a:tc>
                  <a:txBody>
                    <a:bodyPr/>
                    <a:lstStyle/>
                    <a:p>
                      <a:pPr>
                        <a:lnSpc>
                          <a:spcPct val="100000"/>
                        </a:lnSpc>
                        <a:spcBef>
                          <a:spcPts val="15"/>
                        </a:spcBef>
                      </a:pPr>
                      <a:endParaRPr sz="1750">
                        <a:latin typeface="Times New Roman"/>
                        <a:cs typeface="Times New Roman"/>
                      </a:endParaRPr>
                    </a:p>
                    <a:p>
                      <a:pPr marL="332105">
                        <a:lnSpc>
                          <a:spcPct val="100000"/>
                        </a:lnSpc>
                      </a:pPr>
                      <a:r>
                        <a:rPr sz="1800" dirty="0">
                          <a:solidFill>
                            <a:srgbClr val="3E3E3E"/>
                          </a:solidFill>
                          <a:latin typeface="Calibri"/>
                          <a:cs typeface="Calibri"/>
                        </a:rPr>
                        <a:t>179</a:t>
                      </a:r>
                      <a:endParaRPr sz="1800">
                        <a:latin typeface="Calibri"/>
                        <a:cs typeface="Calibri"/>
                      </a:endParaRPr>
                    </a:p>
                    <a:p>
                      <a:pPr>
                        <a:lnSpc>
                          <a:spcPct val="100000"/>
                        </a:lnSpc>
                        <a:spcBef>
                          <a:spcPts val="15"/>
                        </a:spcBef>
                      </a:pPr>
                      <a:endParaRPr sz="1500">
                        <a:latin typeface="Times New Roman"/>
                        <a:cs typeface="Times New Roman"/>
                      </a:endParaRPr>
                    </a:p>
                    <a:p>
                      <a:pPr marL="75565">
                        <a:lnSpc>
                          <a:spcPct val="100000"/>
                        </a:lnSpc>
                      </a:pPr>
                      <a:r>
                        <a:rPr sz="1800" dirty="0">
                          <a:solidFill>
                            <a:srgbClr val="3E3E3E"/>
                          </a:solidFill>
                          <a:latin typeface="Calibri"/>
                          <a:cs typeface="Calibri"/>
                        </a:rPr>
                        <a:t>0</a:t>
                      </a:r>
                      <a:endParaRPr sz="1800">
                        <a:latin typeface="Calibri"/>
                        <a:cs typeface="Calibri"/>
                      </a:endParaRPr>
                    </a:p>
                  </a:txBody>
                  <a:tcPr marL="0" marR="0" marT="1905" marB="0">
                    <a:lnL w="9525">
                      <a:solidFill>
                        <a:srgbClr val="DADADA"/>
                      </a:solidFill>
                      <a:prstDash val="solid"/>
                    </a:lnL>
                    <a:lnR w="9525">
                      <a:solidFill>
                        <a:srgbClr val="DADADA"/>
                      </a:solidFill>
                      <a:prstDash val="solid"/>
                    </a:lnR>
                  </a:tcPr>
                </a:tc>
                <a:tc>
                  <a:txBody>
                    <a:bodyPr/>
                    <a:lstStyle/>
                    <a:p>
                      <a:pPr>
                        <a:lnSpc>
                          <a:spcPct val="100000"/>
                        </a:lnSpc>
                      </a:pPr>
                      <a:endParaRPr sz="25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25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2500">
                        <a:latin typeface="Times New Roman"/>
                        <a:cs typeface="Times New Roman"/>
                      </a:endParaRPr>
                    </a:p>
                  </a:txBody>
                  <a:tcPr marL="0" marR="0" marT="0" marB="0">
                    <a:lnL w="9525">
                      <a:solidFill>
                        <a:srgbClr val="DADADA"/>
                      </a:solidFill>
                      <a:prstDash val="solid"/>
                    </a:lnL>
                    <a:lnR w="9525">
                      <a:solidFill>
                        <a:srgbClr val="DADADA"/>
                      </a:solidFill>
                      <a:prstDash val="solid"/>
                    </a:lnR>
                  </a:tcPr>
                </a:tc>
                <a:extLst>
                  <a:ext uri="{0D108BD9-81ED-4DB2-BD59-A6C34878D82A}">
                    <a16:rowId xmlns:a16="http://schemas.microsoft.com/office/drawing/2014/main" val="10002"/>
                  </a:ext>
                </a:extLst>
              </a:tr>
            </a:tbl>
          </a:graphicData>
        </a:graphic>
      </p:graphicFrame>
      <p:sp>
        <p:nvSpPr>
          <p:cNvPr id="50" name="object 50"/>
          <p:cNvSpPr txBox="1">
            <a:spLocks noGrp="1"/>
          </p:cNvSpPr>
          <p:nvPr>
            <p:ph type="sldNum" sz="quarter" idx="7"/>
          </p:nvPr>
        </p:nvSpPr>
        <p:spPr>
          <a:xfrm>
            <a:off x="11081004" y="6149091"/>
            <a:ext cx="718357"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288</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
        <p:nvSpPr>
          <p:cNvPr id="41" name="object 41"/>
          <p:cNvSpPr txBox="1"/>
          <p:nvPr/>
        </p:nvSpPr>
        <p:spPr>
          <a:xfrm>
            <a:off x="10462073" y="3517605"/>
            <a:ext cx="54546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2</a:t>
            </a:r>
            <a:r>
              <a:rPr kumimoji="0" sz="1800" b="0" i="0" u="none" strike="noStrike" kern="1200" cap="none" spc="-10" normalizeH="0" baseline="0" noProof="0" dirty="0">
                <a:ln>
                  <a:noFill/>
                </a:ln>
                <a:solidFill>
                  <a:srgbClr val="3E3E3E"/>
                </a:solidFill>
                <a:effectLst/>
                <a:uLnTx/>
                <a:uFillTx/>
                <a:latin typeface="Calibri"/>
                <a:ea typeface="+mn-ea"/>
                <a:cs typeface="Calibri"/>
              </a:rPr>
              <a:t>,</a:t>
            </a:r>
            <a:r>
              <a:rPr kumimoji="0" sz="1800" b="0" i="0" u="none" strike="noStrike" kern="1200" cap="none" spc="0" normalizeH="0" baseline="0" noProof="0" dirty="0">
                <a:ln>
                  <a:noFill/>
                </a:ln>
                <a:solidFill>
                  <a:srgbClr val="3E3E3E"/>
                </a:solidFill>
                <a:effectLst/>
                <a:uLnTx/>
                <a:uFillTx/>
                <a:latin typeface="Calibri"/>
                <a:ea typeface="+mn-ea"/>
                <a:cs typeface="Calibri"/>
              </a:rPr>
              <a:t>024</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2" name="object 42"/>
          <p:cNvSpPr txBox="1"/>
          <p:nvPr/>
        </p:nvSpPr>
        <p:spPr>
          <a:xfrm>
            <a:off x="7427179" y="5040081"/>
            <a:ext cx="1416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1" u="none" strike="noStrike" kern="1200" cap="none" spc="0" normalizeH="0" baseline="0" noProof="0" dirty="0">
                <a:ln>
                  <a:noFill/>
                </a:ln>
                <a:solidFill>
                  <a:srgbClr val="595958"/>
                </a:solidFill>
                <a:effectLst/>
                <a:uLnTx/>
                <a:uFillTx/>
                <a:latin typeface="Calibri"/>
                <a:ea typeface="+mn-ea"/>
                <a:cs typeface="Calibri"/>
              </a:rPr>
              <a:t>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3" name="object 43"/>
          <p:cNvSpPr txBox="1"/>
          <p:nvPr/>
        </p:nvSpPr>
        <p:spPr>
          <a:xfrm>
            <a:off x="8027940" y="5040081"/>
            <a:ext cx="329819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tab pos="671195" algn="l"/>
                <a:tab pos="1388110" algn="l"/>
                <a:tab pos="2104390" algn="l"/>
                <a:tab pos="2821305" algn="l"/>
              </a:tabLst>
              <a:defRPr/>
            </a:pPr>
            <a:r>
              <a:rPr kumimoji="0" sz="1800" b="0" i="1" u="none" strike="noStrike" kern="1200" cap="none" spc="0" normalizeH="0" baseline="0" noProof="0" dirty="0">
                <a:ln>
                  <a:noFill/>
                </a:ln>
                <a:solidFill>
                  <a:srgbClr val="595958"/>
                </a:solidFill>
                <a:effectLst/>
                <a:uLnTx/>
                <a:uFillTx/>
                <a:latin typeface="Calibri"/>
                <a:ea typeface="+mn-ea"/>
                <a:cs typeface="Calibri"/>
              </a:rPr>
              <a:t>500	1000	1500	2000	2500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4" name="object 44"/>
          <p:cNvSpPr txBox="1"/>
          <p:nvPr/>
        </p:nvSpPr>
        <p:spPr>
          <a:xfrm>
            <a:off x="6550969" y="4476408"/>
            <a:ext cx="72453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0" u="none" strike="noStrike" kern="1200" cap="none" spc="0" normalizeH="0" baseline="0" noProof="0" dirty="0">
                <a:ln>
                  <a:noFill/>
                </a:ln>
                <a:solidFill>
                  <a:srgbClr val="595958"/>
                </a:solidFill>
                <a:effectLst/>
                <a:uLnTx/>
                <a:uFillTx/>
                <a:latin typeface="Calibri"/>
                <a:ea typeface="+mn-ea"/>
                <a:cs typeface="Calibri"/>
              </a:rPr>
              <a:t>M</a:t>
            </a:r>
            <a:r>
              <a:rPr kumimoji="0" sz="2000" b="1" i="0" u="none" strike="noStrike" kern="1200" cap="none" spc="-15" normalizeH="0" baseline="0" noProof="0" dirty="0">
                <a:ln>
                  <a:noFill/>
                </a:ln>
                <a:solidFill>
                  <a:srgbClr val="595958"/>
                </a:solidFill>
                <a:effectLst/>
                <a:uLnTx/>
                <a:uFillTx/>
                <a:latin typeface="Calibri"/>
                <a:ea typeface="+mn-ea"/>
                <a:cs typeface="Calibri"/>
              </a:rPr>
              <a:t>M</a:t>
            </a:r>
            <a:r>
              <a:rPr kumimoji="0" sz="2000" b="1" i="0" u="none" strike="noStrike" kern="1200" cap="none" spc="0" normalizeH="0" baseline="0" noProof="0" dirty="0">
                <a:ln>
                  <a:noFill/>
                </a:ln>
                <a:solidFill>
                  <a:srgbClr val="595958"/>
                </a:solidFill>
                <a:effectLst/>
                <a:uLnTx/>
                <a:uFillTx/>
                <a:latin typeface="Calibri"/>
                <a:ea typeface="+mn-ea"/>
                <a:cs typeface="Calibri"/>
              </a:rPr>
              <a:t>SC</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45" name="object 45"/>
          <p:cNvSpPr txBox="1"/>
          <p:nvPr/>
        </p:nvSpPr>
        <p:spPr>
          <a:xfrm>
            <a:off x="6855870" y="3981390"/>
            <a:ext cx="41910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0" u="none" strike="noStrike" kern="1200" cap="none" spc="-10" normalizeH="0" baseline="0" noProof="0" dirty="0">
                <a:ln>
                  <a:noFill/>
                </a:ln>
                <a:solidFill>
                  <a:srgbClr val="595958"/>
                </a:solidFill>
                <a:effectLst/>
                <a:uLnTx/>
                <a:uFillTx/>
                <a:latin typeface="Calibri"/>
                <a:ea typeface="+mn-ea"/>
                <a:cs typeface="Calibri"/>
              </a:rPr>
              <a:t>I</a:t>
            </a:r>
            <a:r>
              <a:rPr kumimoji="0" sz="2000" b="1" i="0" u="none" strike="noStrike" kern="1200" cap="none" spc="-5" normalizeH="0" baseline="0" noProof="0" dirty="0">
                <a:ln>
                  <a:noFill/>
                </a:ln>
                <a:solidFill>
                  <a:srgbClr val="595958"/>
                </a:solidFill>
                <a:effectLst/>
                <a:uLnTx/>
                <a:uFillTx/>
                <a:latin typeface="Calibri"/>
                <a:ea typeface="+mn-ea"/>
                <a:cs typeface="Calibri"/>
              </a:rPr>
              <a:t>D</a:t>
            </a:r>
            <a:r>
              <a:rPr kumimoji="0" sz="2000" b="1" i="0" u="none" strike="noStrike" kern="1200" cap="none" spc="0" normalizeH="0" baseline="0" noProof="0" dirty="0">
                <a:ln>
                  <a:noFill/>
                </a:ln>
                <a:solidFill>
                  <a:srgbClr val="595958"/>
                </a:solidFill>
                <a:effectLst/>
                <a:uLnTx/>
                <a:uFillTx/>
                <a:latin typeface="Calibri"/>
                <a:ea typeface="+mn-ea"/>
                <a:cs typeface="Calibri"/>
              </a:rPr>
              <a:t>U</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46" name="object 46"/>
          <p:cNvSpPr txBox="1"/>
          <p:nvPr/>
        </p:nvSpPr>
        <p:spPr>
          <a:xfrm>
            <a:off x="6172516" y="3486372"/>
            <a:ext cx="1102360"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Heterosex</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47" name="object 47"/>
          <p:cNvSpPr txBox="1"/>
          <p:nvPr/>
        </p:nvSpPr>
        <p:spPr>
          <a:xfrm>
            <a:off x="6149101" y="2991354"/>
            <a:ext cx="1125855"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Other</a:t>
            </a:r>
            <a:r>
              <a:rPr kumimoji="0" sz="2000" b="1" i="0" u="none" strike="noStrike" kern="1200" cap="none" spc="-60" normalizeH="0" baseline="0" noProof="0" dirty="0">
                <a:ln>
                  <a:noFill/>
                </a:ln>
                <a:solidFill>
                  <a:srgbClr val="595958"/>
                </a:solidFill>
                <a:effectLst/>
                <a:uLnTx/>
                <a:uFillTx/>
                <a:latin typeface="Calibri"/>
                <a:ea typeface="+mn-ea"/>
                <a:cs typeface="Calibri"/>
              </a:rPr>
              <a:t> </a:t>
            </a:r>
            <a:r>
              <a:rPr kumimoji="0" sz="2000" b="1" i="0" u="none" strike="noStrike" kern="1200" cap="none" spc="-5" normalizeH="0" baseline="0" noProof="0" dirty="0">
                <a:ln>
                  <a:noFill/>
                </a:ln>
                <a:solidFill>
                  <a:srgbClr val="595958"/>
                </a:solidFill>
                <a:effectLst/>
                <a:uLnTx/>
                <a:uFillTx/>
                <a:latin typeface="Calibri"/>
                <a:ea typeface="+mn-ea"/>
                <a:cs typeface="Calibri"/>
              </a:rPr>
              <a:t>Risk</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48" name="object 48"/>
          <p:cNvSpPr txBox="1"/>
          <p:nvPr/>
        </p:nvSpPr>
        <p:spPr>
          <a:xfrm>
            <a:off x="6079621" y="2496336"/>
            <a:ext cx="1196340"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MMSC-IDU</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49" name="object 49"/>
          <p:cNvSpPr txBox="1"/>
          <p:nvPr/>
        </p:nvSpPr>
        <p:spPr>
          <a:xfrm>
            <a:off x="8249267" y="1846187"/>
            <a:ext cx="2357755"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800" b="1" i="0" u="none" strike="noStrike" kern="1200" cap="none" spc="-5" normalizeH="0" baseline="0" noProof="0" dirty="0">
                <a:ln>
                  <a:noFill/>
                </a:ln>
                <a:solidFill>
                  <a:srgbClr val="595958"/>
                </a:solidFill>
                <a:effectLst/>
                <a:uLnTx/>
                <a:uFillTx/>
                <a:latin typeface="Calibri"/>
                <a:ea typeface="+mn-ea"/>
                <a:cs typeface="Calibri"/>
              </a:rPr>
              <a:t>FEMALE =</a:t>
            </a:r>
            <a:r>
              <a:rPr kumimoji="0" sz="2800" b="1" i="0" u="none" strike="noStrike" kern="1200" cap="none" spc="-60" normalizeH="0" baseline="0" noProof="0" dirty="0">
                <a:ln>
                  <a:noFill/>
                </a:ln>
                <a:solidFill>
                  <a:srgbClr val="595958"/>
                </a:solidFill>
                <a:effectLst/>
                <a:uLnTx/>
                <a:uFillTx/>
                <a:latin typeface="Calibri"/>
                <a:ea typeface="+mn-ea"/>
                <a:cs typeface="Calibri"/>
              </a:rPr>
              <a:t> </a:t>
            </a:r>
            <a:r>
              <a:rPr kumimoji="0" sz="2800" b="0" i="1" u="none" strike="noStrike" kern="1200" cap="none" spc="-10" normalizeH="0" baseline="0" noProof="0" dirty="0">
                <a:ln>
                  <a:noFill/>
                </a:ln>
                <a:solidFill>
                  <a:srgbClr val="595958"/>
                </a:solidFill>
                <a:effectLst/>
                <a:uLnTx/>
                <a:uFillTx/>
                <a:latin typeface="Calibri"/>
                <a:ea typeface="+mn-ea"/>
                <a:cs typeface="Calibri"/>
              </a:rPr>
              <a:t>2,857</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3596976814"/>
      </p:ext>
    </p:extLst>
  </p:cSld>
  <p:clrMapOvr>
    <a:masterClrMapping/>
  </p:clrMapOvr>
  <p:timing>
    <p:tnLst>
      <p:par>
        <p:cTn id="1" dur="indefinite" restart="never" nodeType="tmRoot"/>
      </p:par>
    </p:tn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242476" y="374666"/>
            <a:ext cx="11708765" cy="667385"/>
          </a:xfrm>
          <a:prstGeom prst="rect">
            <a:avLst/>
          </a:prstGeom>
        </p:spPr>
        <p:txBody>
          <a:bodyPr vert="horz" wrap="square" lIns="0" tIns="13970" rIns="0" bIns="0" rtlCol="0">
            <a:spAutoFit/>
          </a:bodyPr>
          <a:lstStyle/>
          <a:p>
            <a:pPr marL="12700">
              <a:lnSpc>
                <a:spcPct val="100000"/>
              </a:lnSpc>
              <a:spcBef>
                <a:spcPts val="110"/>
              </a:spcBef>
            </a:pPr>
            <a:r>
              <a:rPr sz="4200" i="1" spc="-175" dirty="0">
                <a:solidFill>
                  <a:srgbClr val="000000"/>
                </a:solidFill>
                <a:latin typeface="Calibri Light"/>
                <a:cs typeface="Calibri Light"/>
              </a:rPr>
              <a:t>PWH </a:t>
            </a:r>
            <a:r>
              <a:rPr sz="4200" i="1" spc="-90" dirty="0">
                <a:latin typeface="Calibri Light"/>
                <a:cs typeface="Calibri Light"/>
              </a:rPr>
              <a:t>Care </a:t>
            </a:r>
            <a:r>
              <a:rPr sz="4200" i="1" spc="-130" dirty="0">
                <a:latin typeface="Calibri Light"/>
                <a:cs typeface="Calibri Light"/>
              </a:rPr>
              <a:t>Continuum: </a:t>
            </a:r>
            <a:r>
              <a:rPr sz="4000" spc="-20" dirty="0">
                <a:solidFill>
                  <a:srgbClr val="000000"/>
                </a:solidFill>
              </a:rPr>
              <a:t>Risk </a:t>
            </a:r>
            <a:r>
              <a:rPr sz="4000" spc="-45" dirty="0">
                <a:solidFill>
                  <a:srgbClr val="000000"/>
                </a:solidFill>
              </a:rPr>
              <a:t>factors-Gender</a:t>
            </a:r>
            <a:r>
              <a:rPr sz="4000" spc="-45" dirty="0"/>
              <a:t>–2021 Palm</a:t>
            </a:r>
            <a:r>
              <a:rPr sz="4000" spc="-315" dirty="0"/>
              <a:t> </a:t>
            </a:r>
            <a:r>
              <a:rPr sz="4000" spc="-20" dirty="0"/>
              <a:t>Bch</a:t>
            </a:r>
            <a:endParaRPr sz="4000">
              <a:latin typeface="Calibri Light"/>
              <a:cs typeface="Calibri Light"/>
            </a:endParaRPr>
          </a:p>
        </p:txBody>
      </p:sp>
      <p:sp>
        <p:nvSpPr>
          <p:cNvPr id="3" name="object 3"/>
          <p:cNvSpPr/>
          <p:nvPr/>
        </p:nvSpPr>
        <p:spPr>
          <a:xfrm>
            <a:off x="6588252" y="4806696"/>
            <a:ext cx="198120" cy="0"/>
          </a:xfrm>
          <a:custGeom>
            <a:avLst/>
            <a:gdLst/>
            <a:ahLst/>
            <a:cxnLst/>
            <a:rect l="l" t="t" r="r" b="b"/>
            <a:pathLst>
              <a:path w="198120">
                <a:moveTo>
                  <a:pt x="0" y="0"/>
                </a:moveTo>
                <a:lnTo>
                  <a:pt x="19812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6359652" y="4806696"/>
            <a:ext cx="48895" cy="0"/>
          </a:xfrm>
          <a:custGeom>
            <a:avLst/>
            <a:gdLst/>
            <a:ahLst/>
            <a:cxnLst/>
            <a:rect l="l" t="t" r="r" b="b"/>
            <a:pathLst>
              <a:path w="48895">
                <a:moveTo>
                  <a:pt x="0" y="0"/>
                </a:moveTo>
                <a:lnTo>
                  <a:pt x="487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6131052" y="4806696"/>
            <a:ext cx="48895" cy="0"/>
          </a:xfrm>
          <a:custGeom>
            <a:avLst/>
            <a:gdLst/>
            <a:ahLst/>
            <a:cxnLst/>
            <a:rect l="l" t="t" r="r" b="b"/>
            <a:pathLst>
              <a:path w="48895">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5900928" y="4806696"/>
            <a:ext cx="48895" cy="0"/>
          </a:xfrm>
          <a:custGeom>
            <a:avLst/>
            <a:gdLst/>
            <a:ahLst/>
            <a:cxnLst/>
            <a:rect l="l" t="t" r="r" b="b"/>
            <a:pathLst>
              <a:path w="48895">
                <a:moveTo>
                  <a:pt x="0" y="0"/>
                </a:moveTo>
                <a:lnTo>
                  <a:pt x="487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5326379" y="4806696"/>
            <a:ext cx="394970" cy="0"/>
          </a:xfrm>
          <a:custGeom>
            <a:avLst/>
            <a:gdLst/>
            <a:ahLst/>
            <a:cxnLst/>
            <a:rect l="l" t="t" r="r" b="b"/>
            <a:pathLst>
              <a:path w="394970">
                <a:moveTo>
                  <a:pt x="0" y="0"/>
                </a:moveTo>
                <a:lnTo>
                  <a:pt x="3947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5096255" y="4806696"/>
            <a:ext cx="48895" cy="0"/>
          </a:xfrm>
          <a:custGeom>
            <a:avLst/>
            <a:gdLst/>
            <a:ahLst/>
            <a:cxnLst/>
            <a:rect l="l" t="t" r="r" b="b"/>
            <a:pathLst>
              <a:path w="48895">
                <a:moveTo>
                  <a:pt x="0" y="0"/>
                </a:moveTo>
                <a:lnTo>
                  <a:pt x="487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4867655" y="4806696"/>
            <a:ext cx="48895" cy="0"/>
          </a:xfrm>
          <a:custGeom>
            <a:avLst/>
            <a:gdLst/>
            <a:ahLst/>
            <a:cxnLst/>
            <a:rect l="l" t="t" r="r" b="b"/>
            <a:pathLst>
              <a:path w="48895">
                <a:moveTo>
                  <a:pt x="0" y="0"/>
                </a:moveTo>
                <a:lnTo>
                  <a:pt x="487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4639055" y="4806696"/>
            <a:ext cx="48895" cy="0"/>
          </a:xfrm>
          <a:custGeom>
            <a:avLst/>
            <a:gdLst/>
            <a:ahLst/>
            <a:cxnLst/>
            <a:rect l="l" t="t" r="r" b="b"/>
            <a:pathLst>
              <a:path w="48895">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4062984" y="4806696"/>
            <a:ext cx="394970" cy="0"/>
          </a:xfrm>
          <a:custGeom>
            <a:avLst/>
            <a:gdLst/>
            <a:ahLst/>
            <a:cxnLst/>
            <a:rect l="l" t="t" r="r" b="b"/>
            <a:pathLst>
              <a:path w="394970">
                <a:moveTo>
                  <a:pt x="0" y="0"/>
                </a:moveTo>
                <a:lnTo>
                  <a:pt x="3947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3834384" y="4806696"/>
            <a:ext cx="48895" cy="0"/>
          </a:xfrm>
          <a:custGeom>
            <a:avLst/>
            <a:gdLst/>
            <a:ahLst/>
            <a:cxnLst/>
            <a:rect l="l" t="t" r="r" b="b"/>
            <a:pathLst>
              <a:path w="48895">
                <a:moveTo>
                  <a:pt x="0" y="0"/>
                </a:moveTo>
                <a:lnTo>
                  <a:pt x="487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3605784" y="4806696"/>
            <a:ext cx="48895" cy="0"/>
          </a:xfrm>
          <a:custGeom>
            <a:avLst/>
            <a:gdLst/>
            <a:ahLst/>
            <a:cxnLst/>
            <a:rect l="l" t="t" r="r" b="b"/>
            <a:pathLst>
              <a:path w="48895">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3375659" y="4806696"/>
            <a:ext cx="48895" cy="0"/>
          </a:xfrm>
          <a:custGeom>
            <a:avLst/>
            <a:gdLst/>
            <a:ahLst/>
            <a:cxnLst/>
            <a:rect l="l" t="t" r="r" b="b"/>
            <a:pathLst>
              <a:path w="48895">
                <a:moveTo>
                  <a:pt x="0" y="0"/>
                </a:moveTo>
                <a:lnTo>
                  <a:pt x="487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2801111" y="4806696"/>
            <a:ext cx="394970" cy="0"/>
          </a:xfrm>
          <a:custGeom>
            <a:avLst/>
            <a:gdLst/>
            <a:ahLst/>
            <a:cxnLst/>
            <a:rect l="l" t="t" r="r" b="b"/>
            <a:pathLst>
              <a:path w="394969">
                <a:moveTo>
                  <a:pt x="0" y="0"/>
                </a:moveTo>
                <a:lnTo>
                  <a:pt x="3947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2570988" y="4806696"/>
            <a:ext cx="48895" cy="0"/>
          </a:xfrm>
          <a:custGeom>
            <a:avLst/>
            <a:gdLst/>
            <a:ahLst/>
            <a:cxnLst/>
            <a:rect l="l" t="t" r="r" b="b"/>
            <a:pathLst>
              <a:path w="48894">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2342388" y="4806696"/>
            <a:ext cx="48895" cy="0"/>
          </a:xfrm>
          <a:custGeom>
            <a:avLst/>
            <a:gdLst/>
            <a:ahLst/>
            <a:cxnLst/>
            <a:rect l="l" t="t" r="r" b="b"/>
            <a:pathLst>
              <a:path w="48894">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2113788" y="4806696"/>
            <a:ext cx="48895" cy="0"/>
          </a:xfrm>
          <a:custGeom>
            <a:avLst/>
            <a:gdLst/>
            <a:ahLst/>
            <a:cxnLst/>
            <a:rect l="l" t="t" r="r" b="b"/>
            <a:pathLst>
              <a:path w="48894">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1537716" y="4806696"/>
            <a:ext cx="394970" cy="0"/>
          </a:xfrm>
          <a:custGeom>
            <a:avLst/>
            <a:gdLst/>
            <a:ahLst/>
            <a:cxnLst/>
            <a:rect l="l" t="t" r="r" b="b"/>
            <a:pathLst>
              <a:path w="394969">
                <a:moveTo>
                  <a:pt x="0" y="0"/>
                </a:moveTo>
                <a:lnTo>
                  <a:pt x="3947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1309116" y="4806696"/>
            <a:ext cx="48895" cy="0"/>
          </a:xfrm>
          <a:custGeom>
            <a:avLst/>
            <a:gdLst/>
            <a:ahLst/>
            <a:cxnLst/>
            <a:rect l="l" t="t" r="r" b="b"/>
            <a:pathLst>
              <a:path w="48894">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1080516" y="4806696"/>
            <a:ext cx="48895" cy="0"/>
          </a:xfrm>
          <a:custGeom>
            <a:avLst/>
            <a:gdLst/>
            <a:ahLst/>
            <a:cxnLst/>
            <a:rect l="l" t="t" r="r" b="b"/>
            <a:pathLst>
              <a:path w="48894">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850391" y="4806696"/>
            <a:ext cx="48895" cy="0"/>
          </a:xfrm>
          <a:custGeom>
            <a:avLst/>
            <a:gdLst/>
            <a:ahLst/>
            <a:cxnLst/>
            <a:rect l="l" t="t" r="r" b="b"/>
            <a:pathLst>
              <a:path w="48894">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472440" y="4806696"/>
            <a:ext cx="198120" cy="0"/>
          </a:xfrm>
          <a:custGeom>
            <a:avLst/>
            <a:gdLst/>
            <a:ahLst/>
            <a:cxnLst/>
            <a:rect l="l" t="t" r="r" b="b"/>
            <a:pathLst>
              <a:path w="198120">
                <a:moveTo>
                  <a:pt x="0" y="0"/>
                </a:moveTo>
                <a:lnTo>
                  <a:pt x="19811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6588252" y="4451603"/>
            <a:ext cx="198120" cy="0"/>
          </a:xfrm>
          <a:custGeom>
            <a:avLst/>
            <a:gdLst/>
            <a:ahLst/>
            <a:cxnLst/>
            <a:rect l="l" t="t" r="r" b="b"/>
            <a:pathLst>
              <a:path w="198120">
                <a:moveTo>
                  <a:pt x="0" y="0"/>
                </a:moveTo>
                <a:lnTo>
                  <a:pt x="19812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6359652" y="4451603"/>
            <a:ext cx="48895" cy="0"/>
          </a:xfrm>
          <a:custGeom>
            <a:avLst/>
            <a:gdLst/>
            <a:ahLst/>
            <a:cxnLst/>
            <a:rect l="l" t="t" r="r" b="b"/>
            <a:pathLst>
              <a:path w="48895">
                <a:moveTo>
                  <a:pt x="0" y="0"/>
                </a:moveTo>
                <a:lnTo>
                  <a:pt x="487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6131052" y="4451603"/>
            <a:ext cx="48895" cy="0"/>
          </a:xfrm>
          <a:custGeom>
            <a:avLst/>
            <a:gdLst/>
            <a:ahLst/>
            <a:cxnLst/>
            <a:rect l="l" t="t" r="r" b="b"/>
            <a:pathLst>
              <a:path w="48895">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5900928" y="4451603"/>
            <a:ext cx="48895" cy="0"/>
          </a:xfrm>
          <a:custGeom>
            <a:avLst/>
            <a:gdLst/>
            <a:ahLst/>
            <a:cxnLst/>
            <a:rect l="l" t="t" r="r" b="b"/>
            <a:pathLst>
              <a:path w="48895">
                <a:moveTo>
                  <a:pt x="0" y="0"/>
                </a:moveTo>
                <a:lnTo>
                  <a:pt x="487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5326379" y="4451603"/>
            <a:ext cx="394970" cy="0"/>
          </a:xfrm>
          <a:custGeom>
            <a:avLst/>
            <a:gdLst/>
            <a:ahLst/>
            <a:cxnLst/>
            <a:rect l="l" t="t" r="r" b="b"/>
            <a:pathLst>
              <a:path w="394970">
                <a:moveTo>
                  <a:pt x="0" y="0"/>
                </a:moveTo>
                <a:lnTo>
                  <a:pt x="3947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5096255" y="4451603"/>
            <a:ext cx="48895" cy="0"/>
          </a:xfrm>
          <a:custGeom>
            <a:avLst/>
            <a:gdLst/>
            <a:ahLst/>
            <a:cxnLst/>
            <a:rect l="l" t="t" r="r" b="b"/>
            <a:pathLst>
              <a:path w="48895">
                <a:moveTo>
                  <a:pt x="0" y="0"/>
                </a:moveTo>
                <a:lnTo>
                  <a:pt x="487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4867655" y="4451603"/>
            <a:ext cx="48895" cy="0"/>
          </a:xfrm>
          <a:custGeom>
            <a:avLst/>
            <a:gdLst/>
            <a:ahLst/>
            <a:cxnLst/>
            <a:rect l="l" t="t" r="r" b="b"/>
            <a:pathLst>
              <a:path w="48895">
                <a:moveTo>
                  <a:pt x="0" y="0"/>
                </a:moveTo>
                <a:lnTo>
                  <a:pt x="487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4639055" y="4451603"/>
            <a:ext cx="48895" cy="0"/>
          </a:xfrm>
          <a:custGeom>
            <a:avLst/>
            <a:gdLst/>
            <a:ahLst/>
            <a:cxnLst/>
            <a:rect l="l" t="t" r="r" b="b"/>
            <a:pathLst>
              <a:path w="48895">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4062984" y="4451603"/>
            <a:ext cx="394970" cy="0"/>
          </a:xfrm>
          <a:custGeom>
            <a:avLst/>
            <a:gdLst/>
            <a:ahLst/>
            <a:cxnLst/>
            <a:rect l="l" t="t" r="r" b="b"/>
            <a:pathLst>
              <a:path w="394970">
                <a:moveTo>
                  <a:pt x="0" y="0"/>
                </a:moveTo>
                <a:lnTo>
                  <a:pt x="3947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3834384" y="4451603"/>
            <a:ext cx="48895" cy="0"/>
          </a:xfrm>
          <a:custGeom>
            <a:avLst/>
            <a:gdLst/>
            <a:ahLst/>
            <a:cxnLst/>
            <a:rect l="l" t="t" r="r" b="b"/>
            <a:pathLst>
              <a:path w="48895">
                <a:moveTo>
                  <a:pt x="0" y="0"/>
                </a:moveTo>
                <a:lnTo>
                  <a:pt x="487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3605784" y="4451603"/>
            <a:ext cx="48895" cy="0"/>
          </a:xfrm>
          <a:custGeom>
            <a:avLst/>
            <a:gdLst/>
            <a:ahLst/>
            <a:cxnLst/>
            <a:rect l="l" t="t" r="r" b="b"/>
            <a:pathLst>
              <a:path w="48895">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3375659" y="4451603"/>
            <a:ext cx="48895" cy="0"/>
          </a:xfrm>
          <a:custGeom>
            <a:avLst/>
            <a:gdLst/>
            <a:ahLst/>
            <a:cxnLst/>
            <a:rect l="l" t="t" r="r" b="b"/>
            <a:pathLst>
              <a:path w="48895">
                <a:moveTo>
                  <a:pt x="0" y="0"/>
                </a:moveTo>
                <a:lnTo>
                  <a:pt x="487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2801111" y="4451603"/>
            <a:ext cx="394970" cy="0"/>
          </a:xfrm>
          <a:custGeom>
            <a:avLst/>
            <a:gdLst/>
            <a:ahLst/>
            <a:cxnLst/>
            <a:rect l="l" t="t" r="r" b="b"/>
            <a:pathLst>
              <a:path w="394969">
                <a:moveTo>
                  <a:pt x="0" y="0"/>
                </a:moveTo>
                <a:lnTo>
                  <a:pt x="3947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p:nvPr/>
        </p:nvSpPr>
        <p:spPr>
          <a:xfrm>
            <a:off x="2570988" y="4451603"/>
            <a:ext cx="48895" cy="0"/>
          </a:xfrm>
          <a:custGeom>
            <a:avLst/>
            <a:gdLst/>
            <a:ahLst/>
            <a:cxnLst/>
            <a:rect l="l" t="t" r="r" b="b"/>
            <a:pathLst>
              <a:path w="48894">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8" name="object 38"/>
          <p:cNvSpPr/>
          <p:nvPr/>
        </p:nvSpPr>
        <p:spPr>
          <a:xfrm>
            <a:off x="2342388" y="4451603"/>
            <a:ext cx="48895" cy="0"/>
          </a:xfrm>
          <a:custGeom>
            <a:avLst/>
            <a:gdLst/>
            <a:ahLst/>
            <a:cxnLst/>
            <a:rect l="l" t="t" r="r" b="b"/>
            <a:pathLst>
              <a:path w="48894">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9" name="object 39"/>
          <p:cNvSpPr/>
          <p:nvPr/>
        </p:nvSpPr>
        <p:spPr>
          <a:xfrm>
            <a:off x="2113788" y="4451603"/>
            <a:ext cx="48895" cy="0"/>
          </a:xfrm>
          <a:custGeom>
            <a:avLst/>
            <a:gdLst/>
            <a:ahLst/>
            <a:cxnLst/>
            <a:rect l="l" t="t" r="r" b="b"/>
            <a:pathLst>
              <a:path w="48894">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0" name="object 40"/>
          <p:cNvSpPr/>
          <p:nvPr/>
        </p:nvSpPr>
        <p:spPr>
          <a:xfrm>
            <a:off x="1537716" y="4451603"/>
            <a:ext cx="394970" cy="0"/>
          </a:xfrm>
          <a:custGeom>
            <a:avLst/>
            <a:gdLst/>
            <a:ahLst/>
            <a:cxnLst/>
            <a:rect l="l" t="t" r="r" b="b"/>
            <a:pathLst>
              <a:path w="394969">
                <a:moveTo>
                  <a:pt x="0" y="0"/>
                </a:moveTo>
                <a:lnTo>
                  <a:pt x="3947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1" name="object 41"/>
          <p:cNvSpPr/>
          <p:nvPr/>
        </p:nvSpPr>
        <p:spPr>
          <a:xfrm>
            <a:off x="1309116" y="4451603"/>
            <a:ext cx="48895" cy="0"/>
          </a:xfrm>
          <a:custGeom>
            <a:avLst/>
            <a:gdLst/>
            <a:ahLst/>
            <a:cxnLst/>
            <a:rect l="l" t="t" r="r" b="b"/>
            <a:pathLst>
              <a:path w="48894">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2" name="object 42"/>
          <p:cNvSpPr/>
          <p:nvPr/>
        </p:nvSpPr>
        <p:spPr>
          <a:xfrm>
            <a:off x="1080516" y="4451603"/>
            <a:ext cx="48895" cy="0"/>
          </a:xfrm>
          <a:custGeom>
            <a:avLst/>
            <a:gdLst/>
            <a:ahLst/>
            <a:cxnLst/>
            <a:rect l="l" t="t" r="r" b="b"/>
            <a:pathLst>
              <a:path w="48894">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3" name="object 43"/>
          <p:cNvSpPr/>
          <p:nvPr/>
        </p:nvSpPr>
        <p:spPr>
          <a:xfrm>
            <a:off x="850391" y="4451603"/>
            <a:ext cx="48895" cy="0"/>
          </a:xfrm>
          <a:custGeom>
            <a:avLst/>
            <a:gdLst/>
            <a:ahLst/>
            <a:cxnLst/>
            <a:rect l="l" t="t" r="r" b="b"/>
            <a:pathLst>
              <a:path w="48894">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4" name="object 44"/>
          <p:cNvSpPr/>
          <p:nvPr/>
        </p:nvSpPr>
        <p:spPr>
          <a:xfrm>
            <a:off x="472440" y="4451603"/>
            <a:ext cx="198120" cy="0"/>
          </a:xfrm>
          <a:custGeom>
            <a:avLst/>
            <a:gdLst/>
            <a:ahLst/>
            <a:cxnLst/>
            <a:rect l="l" t="t" r="r" b="b"/>
            <a:pathLst>
              <a:path w="198120">
                <a:moveTo>
                  <a:pt x="0" y="0"/>
                </a:moveTo>
                <a:lnTo>
                  <a:pt x="19811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5" name="object 45"/>
          <p:cNvSpPr/>
          <p:nvPr/>
        </p:nvSpPr>
        <p:spPr>
          <a:xfrm>
            <a:off x="6588252" y="4096511"/>
            <a:ext cx="198120" cy="0"/>
          </a:xfrm>
          <a:custGeom>
            <a:avLst/>
            <a:gdLst/>
            <a:ahLst/>
            <a:cxnLst/>
            <a:rect l="l" t="t" r="r" b="b"/>
            <a:pathLst>
              <a:path w="198120">
                <a:moveTo>
                  <a:pt x="0" y="0"/>
                </a:moveTo>
                <a:lnTo>
                  <a:pt x="19812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6" name="object 46"/>
          <p:cNvSpPr/>
          <p:nvPr/>
        </p:nvSpPr>
        <p:spPr>
          <a:xfrm>
            <a:off x="6359652" y="4096511"/>
            <a:ext cx="48895" cy="0"/>
          </a:xfrm>
          <a:custGeom>
            <a:avLst/>
            <a:gdLst/>
            <a:ahLst/>
            <a:cxnLst/>
            <a:rect l="l" t="t" r="r" b="b"/>
            <a:pathLst>
              <a:path w="48895">
                <a:moveTo>
                  <a:pt x="0" y="0"/>
                </a:moveTo>
                <a:lnTo>
                  <a:pt x="487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7" name="object 47"/>
          <p:cNvSpPr/>
          <p:nvPr/>
        </p:nvSpPr>
        <p:spPr>
          <a:xfrm>
            <a:off x="6131052" y="4096511"/>
            <a:ext cx="48895" cy="0"/>
          </a:xfrm>
          <a:custGeom>
            <a:avLst/>
            <a:gdLst/>
            <a:ahLst/>
            <a:cxnLst/>
            <a:rect l="l" t="t" r="r" b="b"/>
            <a:pathLst>
              <a:path w="48895">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8" name="object 48"/>
          <p:cNvSpPr/>
          <p:nvPr/>
        </p:nvSpPr>
        <p:spPr>
          <a:xfrm>
            <a:off x="5900928" y="4096511"/>
            <a:ext cx="48895" cy="0"/>
          </a:xfrm>
          <a:custGeom>
            <a:avLst/>
            <a:gdLst/>
            <a:ahLst/>
            <a:cxnLst/>
            <a:rect l="l" t="t" r="r" b="b"/>
            <a:pathLst>
              <a:path w="48895">
                <a:moveTo>
                  <a:pt x="0" y="0"/>
                </a:moveTo>
                <a:lnTo>
                  <a:pt x="487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9" name="object 49"/>
          <p:cNvSpPr/>
          <p:nvPr/>
        </p:nvSpPr>
        <p:spPr>
          <a:xfrm>
            <a:off x="5326379" y="4096511"/>
            <a:ext cx="394970" cy="0"/>
          </a:xfrm>
          <a:custGeom>
            <a:avLst/>
            <a:gdLst/>
            <a:ahLst/>
            <a:cxnLst/>
            <a:rect l="l" t="t" r="r" b="b"/>
            <a:pathLst>
              <a:path w="394970">
                <a:moveTo>
                  <a:pt x="0" y="0"/>
                </a:moveTo>
                <a:lnTo>
                  <a:pt x="3947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0" name="object 50"/>
          <p:cNvSpPr/>
          <p:nvPr/>
        </p:nvSpPr>
        <p:spPr>
          <a:xfrm>
            <a:off x="5096255" y="4096511"/>
            <a:ext cx="48895" cy="0"/>
          </a:xfrm>
          <a:custGeom>
            <a:avLst/>
            <a:gdLst/>
            <a:ahLst/>
            <a:cxnLst/>
            <a:rect l="l" t="t" r="r" b="b"/>
            <a:pathLst>
              <a:path w="48895">
                <a:moveTo>
                  <a:pt x="0" y="0"/>
                </a:moveTo>
                <a:lnTo>
                  <a:pt x="487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1" name="object 51"/>
          <p:cNvSpPr/>
          <p:nvPr/>
        </p:nvSpPr>
        <p:spPr>
          <a:xfrm>
            <a:off x="4867655" y="4096511"/>
            <a:ext cx="48895" cy="0"/>
          </a:xfrm>
          <a:custGeom>
            <a:avLst/>
            <a:gdLst/>
            <a:ahLst/>
            <a:cxnLst/>
            <a:rect l="l" t="t" r="r" b="b"/>
            <a:pathLst>
              <a:path w="48895">
                <a:moveTo>
                  <a:pt x="0" y="0"/>
                </a:moveTo>
                <a:lnTo>
                  <a:pt x="487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2" name="object 52"/>
          <p:cNvSpPr/>
          <p:nvPr/>
        </p:nvSpPr>
        <p:spPr>
          <a:xfrm>
            <a:off x="4639055" y="4096511"/>
            <a:ext cx="48895" cy="0"/>
          </a:xfrm>
          <a:custGeom>
            <a:avLst/>
            <a:gdLst/>
            <a:ahLst/>
            <a:cxnLst/>
            <a:rect l="l" t="t" r="r" b="b"/>
            <a:pathLst>
              <a:path w="48895">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3" name="object 53"/>
          <p:cNvSpPr/>
          <p:nvPr/>
        </p:nvSpPr>
        <p:spPr>
          <a:xfrm>
            <a:off x="3834384" y="4096511"/>
            <a:ext cx="623570" cy="0"/>
          </a:xfrm>
          <a:custGeom>
            <a:avLst/>
            <a:gdLst/>
            <a:ahLst/>
            <a:cxnLst/>
            <a:rect l="l" t="t" r="r" b="b"/>
            <a:pathLst>
              <a:path w="623570">
                <a:moveTo>
                  <a:pt x="0" y="0"/>
                </a:moveTo>
                <a:lnTo>
                  <a:pt x="6233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4" name="object 54"/>
          <p:cNvSpPr/>
          <p:nvPr/>
        </p:nvSpPr>
        <p:spPr>
          <a:xfrm>
            <a:off x="3605784" y="4096511"/>
            <a:ext cx="48895" cy="0"/>
          </a:xfrm>
          <a:custGeom>
            <a:avLst/>
            <a:gdLst/>
            <a:ahLst/>
            <a:cxnLst/>
            <a:rect l="l" t="t" r="r" b="b"/>
            <a:pathLst>
              <a:path w="48895">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5" name="object 55"/>
          <p:cNvSpPr/>
          <p:nvPr/>
        </p:nvSpPr>
        <p:spPr>
          <a:xfrm>
            <a:off x="3375659" y="4096511"/>
            <a:ext cx="48895" cy="0"/>
          </a:xfrm>
          <a:custGeom>
            <a:avLst/>
            <a:gdLst/>
            <a:ahLst/>
            <a:cxnLst/>
            <a:rect l="l" t="t" r="r" b="b"/>
            <a:pathLst>
              <a:path w="48895">
                <a:moveTo>
                  <a:pt x="0" y="0"/>
                </a:moveTo>
                <a:lnTo>
                  <a:pt x="487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6" name="object 56"/>
          <p:cNvSpPr/>
          <p:nvPr/>
        </p:nvSpPr>
        <p:spPr>
          <a:xfrm>
            <a:off x="2801111" y="4096511"/>
            <a:ext cx="394970" cy="0"/>
          </a:xfrm>
          <a:custGeom>
            <a:avLst/>
            <a:gdLst/>
            <a:ahLst/>
            <a:cxnLst/>
            <a:rect l="l" t="t" r="r" b="b"/>
            <a:pathLst>
              <a:path w="394969">
                <a:moveTo>
                  <a:pt x="0" y="0"/>
                </a:moveTo>
                <a:lnTo>
                  <a:pt x="3947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7" name="object 57"/>
          <p:cNvSpPr/>
          <p:nvPr/>
        </p:nvSpPr>
        <p:spPr>
          <a:xfrm>
            <a:off x="2570988" y="4096511"/>
            <a:ext cx="48895" cy="0"/>
          </a:xfrm>
          <a:custGeom>
            <a:avLst/>
            <a:gdLst/>
            <a:ahLst/>
            <a:cxnLst/>
            <a:rect l="l" t="t" r="r" b="b"/>
            <a:pathLst>
              <a:path w="48894">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8" name="object 58"/>
          <p:cNvSpPr/>
          <p:nvPr/>
        </p:nvSpPr>
        <p:spPr>
          <a:xfrm>
            <a:off x="2342388" y="4096511"/>
            <a:ext cx="48895" cy="0"/>
          </a:xfrm>
          <a:custGeom>
            <a:avLst/>
            <a:gdLst/>
            <a:ahLst/>
            <a:cxnLst/>
            <a:rect l="l" t="t" r="r" b="b"/>
            <a:pathLst>
              <a:path w="48894">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9" name="object 59"/>
          <p:cNvSpPr/>
          <p:nvPr/>
        </p:nvSpPr>
        <p:spPr>
          <a:xfrm>
            <a:off x="2113788" y="4096511"/>
            <a:ext cx="48895" cy="0"/>
          </a:xfrm>
          <a:custGeom>
            <a:avLst/>
            <a:gdLst/>
            <a:ahLst/>
            <a:cxnLst/>
            <a:rect l="l" t="t" r="r" b="b"/>
            <a:pathLst>
              <a:path w="48894">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0" name="object 60"/>
          <p:cNvSpPr/>
          <p:nvPr/>
        </p:nvSpPr>
        <p:spPr>
          <a:xfrm>
            <a:off x="1309116" y="4096511"/>
            <a:ext cx="623570" cy="0"/>
          </a:xfrm>
          <a:custGeom>
            <a:avLst/>
            <a:gdLst/>
            <a:ahLst/>
            <a:cxnLst/>
            <a:rect l="l" t="t" r="r" b="b"/>
            <a:pathLst>
              <a:path w="623569">
                <a:moveTo>
                  <a:pt x="0" y="0"/>
                </a:moveTo>
                <a:lnTo>
                  <a:pt x="6233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1" name="object 61"/>
          <p:cNvSpPr/>
          <p:nvPr/>
        </p:nvSpPr>
        <p:spPr>
          <a:xfrm>
            <a:off x="1080516" y="4096511"/>
            <a:ext cx="48895" cy="0"/>
          </a:xfrm>
          <a:custGeom>
            <a:avLst/>
            <a:gdLst/>
            <a:ahLst/>
            <a:cxnLst/>
            <a:rect l="l" t="t" r="r" b="b"/>
            <a:pathLst>
              <a:path w="48894">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2" name="object 62"/>
          <p:cNvSpPr/>
          <p:nvPr/>
        </p:nvSpPr>
        <p:spPr>
          <a:xfrm>
            <a:off x="850391" y="4096511"/>
            <a:ext cx="48895" cy="0"/>
          </a:xfrm>
          <a:custGeom>
            <a:avLst/>
            <a:gdLst/>
            <a:ahLst/>
            <a:cxnLst/>
            <a:rect l="l" t="t" r="r" b="b"/>
            <a:pathLst>
              <a:path w="48894">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3" name="object 63"/>
          <p:cNvSpPr/>
          <p:nvPr/>
        </p:nvSpPr>
        <p:spPr>
          <a:xfrm>
            <a:off x="472440" y="4096511"/>
            <a:ext cx="198120" cy="0"/>
          </a:xfrm>
          <a:custGeom>
            <a:avLst/>
            <a:gdLst/>
            <a:ahLst/>
            <a:cxnLst/>
            <a:rect l="l" t="t" r="r" b="b"/>
            <a:pathLst>
              <a:path w="198120">
                <a:moveTo>
                  <a:pt x="0" y="0"/>
                </a:moveTo>
                <a:lnTo>
                  <a:pt x="19811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4" name="object 64"/>
          <p:cNvSpPr/>
          <p:nvPr/>
        </p:nvSpPr>
        <p:spPr>
          <a:xfrm>
            <a:off x="6588252" y="3742944"/>
            <a:ext cx="198120" cy="0"/>
          </a:xfrm>
          <a:custGeom>
            <a:avLst/>
            <a:gdLst/>
            <a:ahLst/>
            <a:cxnLst/>
            <a:rect l="l" t="t" r="r" b="b"/>
            <a:pathLst>
              <a:path w="198120">
                <a:moveTo>
                  <a:pt x="0" y="0"/>
                </a:moveTo>
                <a:lnTo>
                  <a:pt x="19812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5" name="object 65"/>
          <p:cNvSpPr/>
          <p:nvPr/>
        </p:nvSpPr>
        <p:spPr>
          <a:xfrm>
            <a:off x="6359652" y="3742944"/>
            <a:ext cx="48895" cy="0"/>
          </a:xfrm>
          <a:custGeom>
            <a:avLst/>
            <a:gdLst/>
            <a:ahLst/>
            <a:cxnLst/>
            <a:rect l="l" t="t" r="r" b="b"/>
            <a:pathLst>
              <a:path w="48895">
                <a:moveTo>
                  <a:pt x="0" y="0"/>
                </a:moveTo>
                <a:lnTo>
                  <a:pt x="487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6" name="object 66"/>
          <p:cNvSpPr/>
          <p:nvPr/>
        </p:nvSpPr>
        <p:spPr>
          <a:xfrm>
            <a:off x="6131052" y="3742944"/>
            <a:ext cx="48895" cy="0"/>
          </a:xfrm>
          <a:custGeom>
            <a:avLst/>
            <a:gdLst/>
            <a:ahLst/>
            <a:cxnLst/>
            <a:rect l="l" t="t" r="r" b="b"/>
            <a:pathLst>
              <a:path w="48895">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7" name="object 67"/>
          <p:cNvSpPr/>
          <p:nvPr/>
        </p:nvSpPr>
        <p:spPr>
          <a:xfrm>
            <a:off x="5900928" y="3742944"/>
            <a:ext cx="48895" cy="0"/>
          </a:xfrm>
          <a:custGeom>
            <a:avLst/>
            <a:gdLst/>
            <a:ahLst/>
            <a:cxnLst/>
            <a:rect l="l" t="t" r="r" b="b"/>
            <a:pathLst>
              <a:path w="48895">
                <a:moveTo>
                  <a:pt x="0" y="0"/>
                </a:moveTo>
                <a:lnTo>
                  <a:pt x="487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8" name="object 68"/>
          <p:cNvSpPr/>
          <p:nvPr/>
        </p:nvSpPr>
        <p:spPr>
          <a:xfrm>
            <a:off x="5096255" y="3742944"/>
            <a:ext cx="624840" cy="0"/>
          </a:xfrm>
          <a:custGeom>
            <a:avLst/>
            <a:gdLst/>
            <a:ahLst/>
            <a:cxnLst/>
            <a:rect l="l" t="t" r="r" b="b"/>
            <a:pathLst>
              <a:path w="624839">
                <a:moveTo>
                  <a:pt x="0" y="0"/>
                </a:moveTo>
                <a:lnTo>
                  <a:pt x="6248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9" name="object 69"/>
          <p:cNvSpPr/>
          <p:nvPr/>
        </p:nvSpPr>
        <p:spPr>
          <a:xfrm>
            <a:off x="4867655" y="3742944"/>
            <a:ext cx="48895" cy="0"/>
          </a:xfrm>
          <a:custGeom>
            <a:avLst/>
            <a:gdLst/>
            <a:ahLst/>
            <a:cxnLst/>
            <a:rect l="l" t="t" r="r" b="b"/>
            <a:pathLst>
              <a:path w="48895">
                <a:moveTo>
                  <a:pt x="0" y="0"/>
                </a:moveTo>
                <a:lnTo>
                  <a:pt x="487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0" name="object 70"/>
          <p:cNvSpPr/>
          <p:nvPr/>
        </p:nvSpPr>
        <p:spPr>
          <a:xfrm>
            <a:off x="4639055" y="3742944"/>
            <a:ext cx="48895" cy="0"/>
          </a:xfrm>
          <a:custGeom>
            <a:avLst/>
            <a:gdLst/>
            <a:ahLst/>
            <a:cxnLst/>
            <a:rect l="l" t="t" r="r" b="b"/>
            <a:pathLst>
              <a:path w="48895">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1" name="object 71"/>
          <p:cNvSpPr/>
          <p:nvPr/>
        </p:nvSpPr>
        <p:spPr>
          <a:xfrm>
            <a:off x="3834384" y="3742944"/>
            <a:ext cx="623570" cy="0"/>
          </a:xfrm>
          <a:custGeom>
            <a:avLst/>
            <a:gdLst/>
            <a:ahLst/>
            <a:cxnLst/>
            <a:rect l="l" t="t" r="r" b="b"/>
            <a:pathLst>
              <a:path w="623570">
                <a:moveTo>
                  <a:pt x="0" y="0"/>
                </a:moveTo>
                <a:lnTo>
                  <a:pt x="6233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2" name="object 72"/>
          <p:cNvSpPr/>
          <p:nvPr/>
        </p:nvSpPr>
        <p:spPr>
          <a:xfrm>
            <a:off x="3605784" y="3742944"/>
            <a:ext cx="48895" cy="0"/>
          </a:xfrm>
          <a:custGeom>
            <a:avLst/>
            <a:gdLst/>
            <a:ahLst/>
            <a:cxnLst/>
            <a:rect l="l" t="t" r="r" b="b"/>
            <a:pathLst>
              <a:path w="48895">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3" name="object 73"/>
          <p:cNvSpPr/>
          <p:nvPr/>
        </p:nvSpPr>
        <p:spPr>
          <a:xfrm>
            <a:off x="3375659" y="3742944"/>
            <a:ext cx="48895" cy="0"/>
          </a:xfrm>
          <a:custGeom>
            <a:avLst/>
            <a:gdLst/>
            <a:ahLst/>
            <a:cxnLst/>
            <a:rect l="l" t="t" r="r" b="b"/>
            <a:pathLst>
              <a:path w="48895">
                <a:moveTo>
                  <a:pt x="0" y="0"/>
                </a:moveTo>
                <a:lnTo>
                  <a:pt x="487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4" name="object 74"/>
          <p:cNvSpPr/>
          <p:nvPr/>
        </p:nvSpPr>
        <p:spPr>
          <a:xfrm>
            <a:off x="2570988" y="3742944"/>
            <a:ext cx="624840" cy="0"/>
          </a:xfrm>
          <a:custGeom>
            <a:avLst/>
            <a:gdLst/>
            <a:ahLst/>
            <a:cxnLst/>
            <a:rect l="l" t="t" r="r" b="b"/>
            <a:pathLst>
              <a:path w="624839">
                <a:moveTo>
                  <a:pt x="0" y="0"/>
                </a:moveTo>
                <a:lnTo>
                  <a:pt x="6248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5" name="object 75"/>
          <p:cNvSpPr/>
          <p:nvPr/>
        </p:nvSpPr>
        <p:spPr>
          <a:xfrm>
            <a:off x="2342388" y="3742944"/>
            <a:ext cx="48895" cy="0"/>
          </a:xfrm>
          <a:custGeom>
            <a:avLst/>
            <a:gdLst/>
            <a:ahLst/>
            <a:cxnLst/>
            <a:rect l="l" t="t" r="r" b="b"/>
            <a:pathLst>
              <a:path w="48894">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6" name="object 76"/>
          <p:cNvSpPr/>
          <p:nvPr/>
        </p:nvSpPr>
        <p:spPr>
          <a:xfrm>
            <a:off x="2113788" y="3742944"/>
            <a:ext cx="48895" cy="0"/>
          </a:xfrm>
          <a:custGeom>
            <a:avLst/>
            <a:gdLst/>
            <a:ahLst/>
            <a:cxnLst/>
            <a:rect l="l" t="t" r="r" b="b"/>
            <a:pathLst>
              <a:path w="48894">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7" name="object 77"/>
          <p:cNvSpPr/>
          <p:nvPr/>
        </p:nvSpPr>
        <p:spPr>
          <a:xfrm>
            <a:off x="1309116" y="3742944"/>
            <a:ext cx="623570" cy="0"/>
          </a:xfrm>
          <a:custGeom>
            <a:avLst/>
            <a:gdLst/>
            <a:ahLst/>
            <a:cxnLst/>
            <a:rect l="l" t="t" r="r" b="b"/>
            <a:pathLst>
              <a:path w="623569">
                <a:moveTo>
                  <a:pt x="0" y="0"/>
                </a:moveTo>
                <a:lnTo>
                  <a:pt x="6233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8" name="object 78"/>
          <p:cNvSpPr/>
          <p:nvPr/>
        </p:nvSpPr>
        <p:spPr>
          <a:xfrm>
            <a:off x="1080516" y="3742944"/>
            <a:ext cx="48895" cy="0"/>
          </a:xfrm>
          <a:custGeom>
            <a:avLst/>
            <a:gdLst/>
            <a:ahLst/>
            <a:cxnLst/>
            <a:rect l="l" t="t" r="r" b="b"/>
            <a:pathLst>
              <a:path w="48894">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9" name="object 79"/>
          <p:cNvSpPr/>
          <p:nvPr/>
        </p:nvSpPr>
        <p:spPr>
          <a:xfrm>
            <a:off x="850391" y="3742944"/>
            <a:ext cx="48895" cy="0"/>
          </a:xfrm>
          <a:custGeom>
            <a:avLst/>
            <a:gdLst/>
            <a:ahLst/>
            <a:cxnLst/>
            <a:rect l="l" t="t" r="r" b="b"/>
            <a:pathLst>
              <a:path w="48894">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0" name="object 80"/>
          <p:cNvSpPr/>
          <p:nvPr/>
        </p:nvSpPr>
        <p:spPr>
          <a:xfrm>
            <a:off x="472440" y="3742944"/>
            <a:ext cx="198120" cy="0"/>
          </a:xfrm>
          <a:custGeom>
            <a:avLst/>
            <a:gdLst/>
            <a:ahLst/>
            <a:cxnLst/>
            <a:rect l="l" t="t" r="r" b="b"/>
            <a:pathLst>
              <a:path w="198120">
                <a:moveTo>
                  <a:pt x="0" y="0"/>
                </a:moveTo>
                <a:lnTo>
                  <a:pt x="19811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1" name="object 81"/>
          <p:cNvSpPr/>
          <p:nvPr/>
        </p:nvSpPr>
        <p:spPr>
          <a:xfrm>
            <a:off x="5900928" y="3387852"/>
            <a:ext cx="885825" cy="0"/>
          </a:xfrm>
          <a:custGeom>
            <a:avLst/>
            <a:gdLst/>
            <a:ahLst/>
            <a:cxnLst/>
            <a:rect l="l" t="t" r="r" b="b"/>
            <a:pathLst>
              <a:path w="885825">
                <a:moveTo>
                  <a:pt x="0" y="0"/>
                </a:moveTo>
                <a:lnTo>
                  <a:pt x="88544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2" name="object 82"/>
          <p:cNvSpPr/>
          <p:nvPr/>
        </p:nvSpPr>
        <p:spPr>
          <a:xfrm>
            <a:off x="5096255" y="3387852"/>
            <a:ext cx="624840" cy="0"/>
          </a:xfrm>
          <a:custGeom>
            <a:avLst/>
            <a:gdLst/>
            <a:ahLst/>
            <a:cxnLst/>
            <a:rect l="l" t="t" r="r" b="b"/>
            <a:pathLst>
              <a:path w="624839">
                <a:moveTo>
                  <a:pt x="0" y="0"/>
                </a:moveTo>
                <a:lnTo>
                  <a:pt x="6248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3" name="object 83"/>
          <p:cNvSpPr/>
          <p:nvPr/>
        </p:nvSpPr>
        <p:spPr>
          <a:xfrm>
            <a:off x="4867655" y="3387852"/>
            <a:ext cx="48895" cy="0"/>
          </a:xfrm>
          <a:custGeom>
            <a:avLst/>
            <a:gdLst/>
            <a:ahLst/>
            <a:cxnLst/>
            <a:rect l="l" t="t" r="r" b="b"/>
            <a:pathLst>
              <a:path w="48895">
                <a:moveTo>
                  <a:pt x="0" y="0"/>
                </a:moveTo>
                <a:lnTo>
                  <a:pt x="487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4" name="object 84"/>
          <p:cNvSpPr/>
          <p:nvPr/>
        </p:nvSpPr>
        <p:spPr>
          <a:xfrm>
            <a:off x="4639055" y="3387852"/>
            <a:ext cx="48895" cy="0"/>
          </a:xfrm>
          <a:custGeom>
            <a:avLst/>
            <a:gdLst/>
            <a:ahLst/>
            <a:cxnLst/>
            <a:rect l="l" t="t" r="r" b="b"/>
            <a:pathLst>
              <a:path w="48895">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5" name="object 85"/>
          <p:cNvSpPr/>
          <p:nvPr/>
        </p:nvSpPr>
        <p:spPr>
          <a:xfrm>
            <a:off x="3834384" y="3387852"/>
            <a:ext cx="623570" cy="0"/>
          </a:xfrm>
          <a:custGeom>
            <a:avLst/>
            <a:gdLst/>
            <a:ahLst/>
            <a:cxnLst/>
            <a:rect l="l" t="t" r="r" b="b"/>
            <a:pathLst>
              <a:path w="623570">
                <a:moveTo>
                  <a:pt x="0" y="0"/>
                </a:moveTo>
                <a:lnTo>
                  <a:pt x="6233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6" name="object 86"/>
          <p:cNvSpPr/>
          <p:nvPr/>
        </p:nvSpPr>
        <p:spPr>
          <a:xfrm>
            <a:off x="3605784" y="3387852"/>
            <a:ext cx="48895" cy="0"/>
          </a:xfrm>
          <a:custGeom>
            <a:avLst/>
            <a:gdLst/>
            <a:ahLst/>
            <a:cxnLst/>
            <a:rect l="l" t="t" r="r" b="b"/>
            <a:pathLst>
              <a:path w="48895">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7" name="object 87"/>
          <p:cNvSpPr/>
          <p:nvPr/>
        </p:nvSpPr>
        <p:spPr>
          <a:xfrm>
            <a:off x="3375659" y="3387852"/>
            <a:ext cx="48895" cy="0"/>
          </a:xfrm>
          <a:custGeom>
            <a:avLst/>
            <a:gdLst/>
            <a:ahLst/>
            <a:cxnLst/>
            <a:rect l="l" t="t" r="r" b="b"/>
            <a:pathLst>
              <a:path w="48895">
                <a:moveTo>
                  <a:pt x="0" y="0"/>
                </a:moveTo>
                <a:lnTo>
                  <a:pt x="487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8" name="object 88"/>
          <p:cNvSpPr/>
          <p:nvPr/>
        </p:nvSpPr>
        <p:spPr>
          <a:xfrm>
            <a:off x="2570988" y="3387852"/>
            <a:ext cx="624840" cy="0"/>
          </a:xfrm>
          <a:custGeom>
            <a:avLst/>
            <a:gdLst/>
            <a:ahLst/>
            <a:cxnLst/>
            <a:rect l="l" t="t" r="r" b="b"/>
            <a:pathLst>
              <a:path w="624839">
                <a:moveTo>
                  <a:pt x="0" y="0"/>
                </a:moveTo>
                <a:lnTo>
                  <a:pt x="6248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9" name="object 89"/>
          <p:cNvSpPr/>
          <p:nvPr/>
        </p:nvSpPr>
        <p:spPr>
          <a:xfrm>
            <a:off x="2342388" y="3387852"/>
            <a:ext cx="48895" cy="0"/>
          </a:xfrm>
          <a:custGeom>
            <a:avLst/>
            <a:gdLst/>
            <a:ahLst/>
            <a:cxnLst/>
            <a:rect l="l" t="t" r="r" b="b"/>
            <a:pathLst>
              <a:path w="48894">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0" name="object 90"/>
          <p:cNvSpPr/>
          <p:nvPr/>
        </p:nvSpPr>
        <p:spPr>
          <a:xfrm>
            <a:off x="2113788" y="3387852"/>
            <a:ext cx="48895" cy="0"/>
          </a:xfrm>
          <a:custGeom>
            <a:avLst/>
            <a:gdLst/>
            <a:ahLst/>
            <a:cxnLst/>
            <a:rect l="l" t="t" r="r" b="b"/>
            <a:pathLst>
              <a:path w="48894">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1" name="object 91"/>
          <p:cNvSpPr/>
          <p:nvPr/>
        </p:nvSpPr>
        <p:spPr>
          <a:xfrm>
            <a:off x="1309116" y="3387852"/>
            <a:ext cx="623570" cy="0"/>
          </a:xfrm>
          <a:custGeom>
            <a:avLst/>
            <a:gdLst/>
            <a:ahLst/>
            <a:cxnLst/>
            <a:rect l="l" t="t" r="r" b="b"/>
            <a:pathLst>
              <a:path w="623569">
                <a:moveTo>
                  <a:pt x="0" y="0"/>
                </a:moveTo>
                <a:lnTo>
                  <a:pt x="6233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2" name="object 92"/>
          <p:cNvSpPr/>
          <p:nvPr/>
        </p:nvSpPr>
        <p:spPr>
          <a:xfrm>
            <a:off x="1080516" y="3387852"/>
            <a:ext cx="48895" cy="0"/>
          </a:xfrm>
          <a:custGeom>
            <a:avLst/>
            <a:gdLst/>
            <a:ahLst/>
            <a:cxnLst/>
            <a:rect l="l" t="t" r="r" b="b"/>
            <a:pathLst>
              <a:path w="48894">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3" name="object 93"/>
          <p:cNvSpPr/>
          <p:nvPr/>
        </p:nvSpPr>
        <p:spPr>
          <a:xfrm>
            <a:off x="850391" y="3387852"/>
            <a:ext cx="48895" cy="0"/>
          </a:xfrm>
          <a:custGeom>
            <a:avLst/>
            <a:gdLst/>
            <a:ahLst/>
            <a:cxnLst/>
            <a:rect l="l" t="t" r="r" b="b"/>
            <a:pathLst>
              <a:path w="48894">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4" name="object 94"/>
          <p:cNvSpPr/>
          <p:nvPr/>
        </p:nvSpPr>
        <p:spPr>
          <a:xfrm>
            <a:off x="472440" y="3387852"/>
            <a:ext cx="198120" cy="0"/>
          </a:xfrm>
          <a:custGeom>
            <a:avLst/>
            <a:gdLst/>
            <a:ahLst/>
            <a:cxnLst/>
            <a:rect l="l" t="t" r="r" b="b"/>
            <a:pathLst>
              <a:path w="198120">
                <a:moveTo>
                  <a:pt x="0" y="0"/>
                </a:moveTo>
                <a:lnTo>
                  <a:pt x="19811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5" name="object 95"/>
          <p:cNvSpPr/>
          <p:nvPr/>
        </p:nvSpPr>
        <p:spPr>
          <a:xfrm>
            <a:off x="4867655" y="3034283"/>
            <a:ext cx="1918970" cy="0"/>
          </a:xfrm>
          <a:custGeom>
            <a:avLst/>
            <a:gdLst/>
            <a:ahLst/>
            <a:cxnLst/>
            <a:rect l="l" t="t" r="r" b="b"/>
            <a:pathLst>
              <a:path w="1918970">
                <a:moveTo>
                  <a:pt x="0" y="0"/>
                </a:moveTo>
                <a:lnTo>
                  <a:pt x="19187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6" name="object 96"/>
          <p:cNvSpPr/>
          <p:nvPr/>
        </p:nvSpPr>
        <p:spPr>
          <a:xfrm>
            <a:off x="4639055" y="3034283"/>
            <a:ext cx="48895" cy="0"/>
          </a:xfrm>
          <a:custGeom>
            <a:avLst/>
            <a:gdLst/>
            <a:ahLst/>
            <a:cxnLst/>
            <a:rect l="l" t="t" r="r" b="b"/>
            <a:pathLst>
              <a:path w="48895">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7" name="object 97"/>
          <p:cNvSpPr/>
          <p:nvPr/>
        </p:nvSpPr>
        <p:spPr>
          <a:xfrm>
            <a:off x="3834384" y="3034283"/>
            <a:ext cx="623570" cy="0"/>
          </a:xfrm>
          <a:custGeom>
            <a:avLst/>
            <a:gdLst/>
            <a:ahLst/>
            <a:cxnLst/>
            <a:rect l="l" t="t" r="r" b="b"/>
            <a:pathLst>
              <a:path w="623570">
                <a:moveTo>
                  <a:pt x="0" y="0"/>
                </a:moveTo>
                <a:lnTo>
                  <a:pt x="6233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8" name="object 98"/>
          <p:cNvSpPr/>
          <p:nvPr/>
        </p:nvSpPr>
        <p:spPr>
          <a:xfrm>
            <a:off x="3605784" y="3034283"/>
            <a:ext cx="48895" cy="0"/>
          </a:xfrm>
          <a:custGeom>
            <a:avLst/>
            <a:gdLst/>
            <a:ahLst/>
            <a:cxnLst/>
            <a:rect l="l" t="t" r="r" b="b"/>
            <a:pathLst>
              <a:path w="48895">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9" name="object 99"/>
          <p:cNvSpPr/>
          <p:nvPr/>
        </p:nvSpPr>
        <p:spPr>
          <a:xfrm>
            <a:off x="3375659" y="3034283"/>
            <a:ext cx="48895" cy="0"/>
          </a:xfrm>
          <a:custGeom>
            <a:avLst/>
            <a:gdLst/>
            <a:ahLst/>
            <a:cxnLst/>
            <a:rect l="l" t="t" r="r" b="b"/>
            <a:pathLst>
              <a:path w="48895">
                <a:moveTo>
                  <a:pt x="0" y="0"/>
                </a:moveTo>
                <a:lnTo>
                  <a:pt x="487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0" name="object 100"/>
          <p:cNvSpPr/>
          <p:nvPr/>
        </p:nvSpPr>
        <p:spPr>
          <a:xfrm>
            <a:off x="2113788" y="3034283"/>
            <a:ext cx="1082040" cy="0"/>
          </a:xfrm>
          <a:custGeom>
            <a:avLst/>
            <a:gdLst/>
            <a:ahLst/>
            <a:cxnLst/>
            <a:rect l="l" t="t" r="r" b="b"/>
            <a:pathLst>
              <a:path w="1082039">
                <a:moveTo>
                  <a:pt x="0" y="0"/>
                </a:moveTo>
                <a:lnTo>
                  <a:pt x="10820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1" name="object 101"/>
          <p:cNvSpPr/>
          <p:nvPr/>
        </p:nvSpPr>
        <p:spPr>
          <a:xfrm>
            <a:off x="1309116" y="3034283"/>
            <a:ext cx="623570" cy="0"/>
          </a:xfrm>
          <a:custGeom>
            <a:avLst/>
            <a:gdLst/>
            <a:ahLst/>
            <a:cxnLst/>
            <a:rect l="l" t="t" r="r" b="b"/>
            <a:pathLst>
              <a:path w="623569">
                <a:moveTo>
                  <a:pt x="0" y="0"/>
                </a:moveTo>
                <a:lnTo>
                  <a:pt x="6233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2" name="object 102"/>
          <p:cNvSpPr/>
          <p:nvPr/>
        </p:nvSpPr>
        <p:spPr>
          <a:xfrm>
            <a:off x="1080516" y="3034283"/>
            <a:ext cx="48895" cy="0"/>
          </a:xfrm>
          <a:custGeom>
            <a:avLst/>
            <a:gdLst/>
            <a:ahLst/>
            <a:cxnLst/>
            <a:rect l="l" t="t" r="r" b="b"/>
            <a:pathLst>
              <a:path w="48894">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3" name="object 103"/>
          <p:cNvSpPr/>
          <p:nvPr/>
        </p:nvSpPr>
        <p:spPr>
          <a:xfrm>
            <a:off x="850391" y="3034283"/>
            <a:ext cx="48895" cy="0"/>
          </a:xfrm>
          <a:custGeom>
            <a:avLst/>
            <a:gdLst/>
            <a:ahLst/>
            <a:cxnLst/>
            <a:rect l="l" t="t" r="r" b="b"/>
            <a:pathLst>
              <a:path w="48894">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4" name="object 104"/>
          <p:cNvSpPr/>
          <p:nvPr/>
        </p:nvSpPr>
        <p:spPr>
          <a:xfrm>
            <a:off x="472440" y="3034283"/>
            <a:ext cx="198120" cy="0"/>
          </a:xfrm>
          <a:custGeom>
            <a:avLst/>
            <a:gdLst/>
            <a:ahLst/>
            <a:cxnLst/>
            <a:rect l="l" t="t" r="r" b="b"/>
            <a:pathLst>
              <a:path w="198120">
                <a:moveTo>
                  <a:pt x="0" y="0"/>
                </a:moveTo>
                <a:lnTo>
                  <a:pt x="19811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5" name="object 105"/>
          <p:cNvSpPr/>
          <p:nvPr/>
        </p:nvSpPr>
        <p:spPr>
          <a:xfrm>
            <a:off x="3375659" y="2679192"/>
            <a:ext cx="3411220" cy="0"/>
          </a:xfrm>
          <a:custGeom>
            <a:avLst/>
            <a:gdLst/>
            <a:ahLst/>
            <a:cxnLst/>
            <a:rect l="l" t="t" r="r" b="b"/>
            <a:pathLst>
              <a:path w="3411220">
                <a:moveTo>
                  <a:pt x="0" y="0"/>
                </a:moveTo>
                <a:lnTo>
                  <a:pt x="341071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6" name="object 106"/>
          <p:cNvSpPr/>
          <p:nvPr/>
        </p:nvSpPr>
        <p:spPr>
          <a:xfrm>
            <a:off x="1309116" y="2679192"/>
            <a:ext cx="1887220" cy="0"/>
          </a:xfrm>
          <a:custGeom>
            <a:avLst/>
            <a:gdLst/>
            <a:ahLst/>
            <a:cxnLst/>
            <a:rect l="l" t="t" r="r" b="b"/>
            <a:pathLst>
              <a:path w="1887220">
                <a:moveTo>
                  <a:pt x="0" y="0"/>
                </a:moveTo>
                <a:lnTo>
                  <a:pt x="188671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7" name="object 107"/>
          <p:cNvSpPr/>
          <p:nvPr/>
        </p:nvSpPr>
        <p:spPr>
          <a:xfrm>
            <a:off x="1080516" y="2679192"/>
            <a:ext cx="48895" cy="0"/>
          </a:xfrm>
          <a:custGeom>
            <a:avLst/>
            <a:gdLst/>
            <a:ahLst/>
            <a:cxnLst/>
            <a:rect l="l" t="t" r="r" b="b"/>
            <a:pathLst>
              <a:path w="48894">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8" name="object 108"/>
          <p:cNvSpPr/>
          <p:nvPr/>
        </p:nvSpPr>
        <p:spPr>
          <a:xfrm>
            <a:off x="850391" y="2679192"/>
            <a:ext cx="48895" cy="0"/>
          </a:xfrm>
          <a:custGeom>
            <a:avLst/>
            <a:gdLst/>
            <a:ahLst/>
            <a:cxnLst/>
            <a:rect l="l" t="t" r="r" b="b"/>
            <a:pathLst>
              <a:path w="48894">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9" name="object 109"/>
          <p:cNvSpPr/>
          <p:nvPr/>
        </p:nvSpPr>
        <p:spPr>
          <a:xfrm>
            <a:off x="472440" y="2679192"/>
            <a:ext cx="198120" cy="0"/>
          </a:xfrm>
          <a:custGeom>
            <a:avLst/>
            <a:gdLst/>
            <a:ahLst/>
            <a:cxnLst/>
            <a:rect l="l" t="t" r="r" b="b"/>
            <a:pathLst>
              <a:path w="198120">
                <a:moveTo>
                  <a:pt x="0" y="0"/>
                </a:moveTo>
                <a:lnTo>
                  <a:pt x="19811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0" name="object 110"/>
          <p:cNvSpPr/>
          <p:nvPr/>
        </p:nvSpPr>
        <p:spPr>
          <a:xfrm>
            <a:off x="472440" y="1970532"/>
            <a:ext cx="6314440" cy="0"/>
          </a:xfrm>
          <a:custGeom>
            <a:avLst/>
            <a:gdLst/>
            <a:ahLst/>
            <a:cxnLst/>
            <a:rect l="l" t="t" r="r" b="b"/>
            <a:pathLst>
              <a:path w="6314440">
                <a:moveTo>
                  <a:pt x="0" y="0"/>
                </a:moveTo>
                <a:lnTo>
                  <a:pt x="631393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1" name="object 111"/>
          <p:cNvSpPr/>
          <p:nvPr/>
        </p:nvSpPr>
        <p:spPr>
          <a:xfrm>
            <a:off x="670559" y="2377439"/>
            <a:ext cx="180340" cy="2783205"/>
          </a:xfrm>
          <a:custGeom>
            <a:avLst/>
            <a:gdLst/>
            <a:ahLst/>
            <a:cxnLst/>
            <a:rect l="l" t="t" r="r" b="b"/>
            <a:pathLst>
              <a:path w="180340" h="2783204">
                <a:moveTo>
                  <a:pt x="179831" y="0"/>
                </a:moveTo>
                <a:lnTo>
                  <a:pt x="0" y="0"/>
                </a:lnTo>
                <a:lnTo>
                  <a:pt x="0" y="2782824"/>
                </a:lnTo>
                <a:lnTo>
                  <a:pt x="179831" y="2782824"/>
                </a:lnTo>
                <a:lnTo>
                  <a:pt x="179831"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2" name="object 112"/>
          <p:cNvSpPr/>
          <p:nvPr/>
        </p:nvSpPr>
        <p:spPr>
          <a:xfrm>
            <a:off x="1932432" y="2839211"/>
            <a:ext cx="181610" cy="2321560"/>
          </a:xfrm>
          <a:custGeom>
            <a:avLst/>
            <a:gdLst/>
            <a:ahLst/>
            <a:cxnLst/>
            <a:rect l="l" t="t" r="r" b="b"/>
            <a:pathLst>
              <a:path w="181610" h="2321560">
                <a:moveTo>
                  <a:pt x="181356" y="0"/>
                </a:moveTo>
                <a:lnTo>
                  <a:pt x="0" y="0"/>
                </a:lnTo>
                <a:lnTo>
                  <a:pt x="0" y="2321052"/>
                </a:lnTo>
                <a:lnTo>
                  <a:pt x="181356" y="2321052"/>
                </a:lnTo>
                <a:lnTo>
                  <a:pt x="181356"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3" name="object 113"/>
          <p:cNvSpPr/>
          <p:nvPr/>
        </p:nvSpPr>
        <p:spPr>
          <a:xfrm>
            <a:off x="3195827" y="2593848"/>
            <a:ext cx="180340" cy="2566670"/>
          </a:xfrm>
          <a:custGeom>
            <a:avLst/>
            <a:gdLst/>
            <a:ahLst/>
            <a:cxnLst/>
            <a:rect l="l" t="t" r="r" b="b"/>
            <a:pathLst>
              <a:path w="180339" h="2566670">
                <a:moveTo>
                  <a:pt x="179832" y="0"/>
                </a:moveTo>
                <a:lnTo>
                  <a:pt x="0" y="0"/>
                </a:lnTo>
                <a:lnTo>
                  <a:pt x="0" y="2566416"/>
                </a:lnTo>
                <a:lnTo>
                  <a:pt x="179832" y="2566416"/>
                </a:lnTo>
                <a:lnTo>
                  <a:pt x="179832"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4" name="object 114"/>
          <p:cNvSpPr/>
          <p:nvPr/>
        </p:nvSpPr>
        <p:spPr>
          <a:xfrm>
            <a:off x="4457700" y="2746248"/>
            <a:ext cx="181610" cy="2414270"/>
          </a:xfrm>
          <a:custGeom>
            <a:avLst/>
            <a:gdLst/>
            <a:ahLst/>
            <a:cxnLst/>
            <a:rect l="l" t="t" r="r" b="b"/>
            <a:pathLst>
              <a:path w="181610" h="2414270">
                <a:moveTo>
                  <a:pt x="181355" y="0"/>
                </a:moveTo>
                <a:lnTo>
                  <a:pt x="0" y="0"/>
                </a:lnTo>
                <a:lnTo>
                  <a:pt x="0" y="2414016"/>
                </a:lnTo>
                <a:lnTo>
                  <a:pt x="181355" y="2414016"/>
                </a:lnTo>
                <a:lnTo>
                  <a:pt x="181355"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5" name="object 115"/>
          <p:cNvSpPr/>
          <p:nvPr/>
        </p:nvSpPr>
        <p:spPr>
          <a:xfrm>
            <a:off x="5721096" y="3136392"/>
            <a:ext cx="180340" cy="2024380"/>
          </a:xfrm>
          <a:custGeom>
            <a:avLst/>
            <a:gdLst/>
            <a:ahLst/>
            <a:cxnLst/>
            <a:rect l="l" t="t" r="r" b="b"/>
            <a:pathLst>
              <a:path w="180339" h="2024379">
                <a:moveTo>
                  <a:pt x="179832" y="0"/>
                </a:moveTo>
                <a:lnTo>
                  <a:pt x="0" y="0"/>
                </a:lnTo>
                <a:lnTo>
                  <a:pt x="0" y="2023872"/>
                </a:lnTo>
                <a:lnTo>
                  <a:pt x="179832" y="2023872"/>
                </a:lnTo>
                <a:lnTo>
                  <a:pt x="179832"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6" name="object 116"/>
          <p:cNvSpPr/>
          <p:nvPr/>
        </p:nvSpPr>
        <p:spPr>
          <a:xfrm>
            <a:off x="899160" y="2644139"/>
            <a:ext cx="181610" cy="2516505"/>
          </a:xfrm>
          <a:custGeom>
            <a:avLst/>
            <a:gdLst/>
            <a:ahLst/>
            <a:cxnLst/>
            <a:rect l="l" t="t" r="r" b="b"/>
            <a:pathLst>
              <a:path w="181609" h="2516504">
                <a:moveTo>
                  <a:pt x="181356" y="0"/>
                </a:moveTo>
                <a:lnTo>
                  <a:pt x="0" y="0"/>
                </a:lnTo>
                <a:lnTo>
                  <a:pt x="0" y="2516124"/>
                </a:lnTo>
                <a:lnTo>
                  <a:pt x="181356" y="2516124"/>
                </a:lnTo>
                <a:lnTo>
                  <a:pt x="181356" y="0"/>
                </a:lnTo>
                <a:close/>
              </a:path>
            </a:pathLst>
          </a:custGeom>
          <a:solidFill>
            <a:srgbClr val="7D7D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7" name="object 117"/>
          <p:cNvSpPr/>
          <p:nvPr/>
        </p:nvSpPr>
        <p:spPr>
          <a:xfrm>
            <a:off x="2162555" y="3136392"/>
            <a:ext cx="180340" cy="2024380"/>
          </a:xfrm>
          <a:custGeom>
            <a:avLst/>
            <a:gdLst/>
            <a:ahLst/>
            <a:cxnLst/>
            <a:rect l="l" t="t" r="r" b="b"/>
            <a:pathLst>
              <a:path w="180339" h="2024379">
                <a:moveTo>
                  <a:pt x="179831" y="0"/>
                </a:moveTo>
                <a:lnTo>
                  <a:pt x="0" y="0"/>
                </a:lnTo>
                <a:lnTo>
                  <a:pt x="0" y="2023872"/>
                </a:lnTo>
                <a:lnTo>
                  <a:pt x="179831" y="2023872"/>
                </a:lnTo>
                <a:lnTo>
                  <a:pt x="179831" y="0"/>
                </a:lnTo>
                <a:close/>
              </a:path>
            </a:pathLst>
          </a:custGeom>
          <a:solidFill>
            <a:srgbClr val="7D7D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8" name="object 118"/>
          <p:cNvSpPr/>
          <p:nvPr/>
        </p:nvSpPr>
        <p:spPr>
          <a:xfrm>
            <a:off x="3424428" y="2863595"/>
            <a:ext cx="181610" cy="2296795"/>
          </a:xfrm>
          <a:custGeom>
            <a:avLst/>
            <a:gdLst/>
            <a:ahLst/>
            <a:cxnLst/>
            <a:rect l="l" t="t" r="r" b="b"/>
            <a:pathLst>
              <a:path w="181610" h="2296795">
                <a:moveTo>
                  <a:pt x="181355" y="0"/>
                </a:moveTo>
                <a:lnTo>
                  <a:pt x="0" y="0"/>
                </a:lnTo>
                <a:lnTo>
                  <a:pt x="0" y="2296668"/>
                </a:lnTo>
                <a:lnTo>
                  <a:pt x="181355" y="2296668"/>
                </a:lnTo>
                <a:lnTo>
                  <a:pt x="181355" y="0"/>
                </a:lnTo>
                <a:close/>
              </a:path>
            </a:pathLst>
          </a:custGeom>
          <a:solidFill>
            <a:srgbClr val="7D7D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9" name="object 119"/>
          <p:cNvSpPr/>
          <p:nvPr/>
        </p:nvSpPr>
        <p:spPr>
          <a:xfrm>
            <a:off x="4687823" y="2970276"/>
            <a:ext cx="180340" cy="2190115"/>
          </a:xfrm>
          <a:custGeom>
            <a:avLst/>
            <a:gdLst/>
            <a:ahLst/>
            <a:cxnLst/>
            <a:rect l="l" t="t" r="r" b="b"/>
            <a:pathLst>
              <a:path w="180339" h="2190115">
                <a:moveTo>
                  <a:pt x="179832" y="0"/>
                </a:moveTo>
                <a:lnTo>
                  <a:pt x="0" y="0"/>
                </a:lnTo>
                <a:lnTo>
                  <a:pt x="0" y="2189988"/>
                </a:lnTo>
                <a:lnTo>
                  <a:pt x="179832" y="2189988"/>
                </a:lnTo>
                <a:lnTo>
                  <a:pt x="179832" y="0"/>
                </a:lnTo>
                <a:close/>
              </a:path>
            </a:pathLst>
          </a:custGeom>
          <a:solidFill>
            <a:srgbClr val="7D7D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0" name="object 120"/>
          <p:cNvSpPr/>
          <p:nvPr/>
        </p:nvSpPr>
        <p:spPr>
          <a:xfrm>
            <a:off x="5949696" y="3387852"/>
            <a:ext cx="181610" cy="1772920"/>
          </a:xfrm>
          <a:custGeom>
            <a:avLst/>
            <a:gdLst/>
            <a:ahLst/>
            <a:cxnLst/>
            <a:rect l="l" t="t" r="r" b="b"/>
            <a:pathLst>
              <a:path w="181610" h="1772920">
                <a:moveTo>
                  <a:pt x="181355" y="0"/>
                </a:moveTo>
                <a:lnTo>
                  <a:pt x="0" y="0"/>
                </a:lnTo>
                <a:lnTo>
                  <a:pt x="0" y="1772412"/>
                </a:lnTo>
                <a:lnTo>
                  <a:pt x="181355" y="1772412"/>
                </a:lnTo>
                <a:lnTo>
                  <a:pt x="181355" y="0"/>
                </a:lnTo>
                <a:close/>
              </a:path>
            </a:pathLst>
          </a:custGeom>
          <a:solidFill>
            <a:srgbClr val="7D7D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1" name="object 121"/>
          <p:cNvSpPr/>
          <p:nvPr/>
        </p:nvSpPr>
        <p:spPr>
          <a:xfrm>
            <a:off x="1129283" y="2650235"/>
            <a:ext cx="180340" cy="2510155"/>
          </a:xfrm>
          <a:custGeom>
            <a:avLst/>
            <a:gdLst/>
            <a:ahLst/>
            <a:cxnLst/>
            <a:rect l="l" t="t" r="r" b="b"/>
            <a:pathLst>
              <a:path w="180340" h="2510154">
                <a:moveTo>
                  <a:pt x="179831" y="0"/>
                </a:moveTo>
                <a:lnTo>
                  <a:pt x="0" y="0"/>
                </a:lnTo>
                <a:lnTo>
                  <a:pt x="0" y="2510028"/>
                </a:lnTo>
                <a:lnTo>
                  <a:pt x="179831" y="2510028"/>
                </a:lnTo>
                <a:lnTo>
                  <a:pt x="179831"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2" name="object 122"/>
          <p:cNvSpPr/>
          <p:nvPr/>
        </p:nvSpPr>
        <p:spPr>
          <a:xfrm>
            <a:off x="2391155" y="3232404"/>
            <a:ext cx="180340" cy="1927860"/>
          </a:xfrm>
          <a:custGeom>
            <a:avLst/>
            <a:gdLst/>
            <a:ahLst/>
            <a:cxnLst/>
            <a:rect l="l" t="t" r="r" b="b"/>
            <a:pathLst>
              <a:path w="180339" h="1927860">
                <a:moveTo>
                  <a:pt x="179831" y="0"/>
                </a:moveTo>
                <a:lnTo>
                  <a:pt x="0" y="0"/>
                </a:lnTo>
                <a:lnTo>
                  <a:pt x="0" y="1927860"/>
                </a:lnTo>
                <a:lnTo>
                  <a:pt x="179831" y="1927860"/>
                </a:lnTo>
                <a:lnTo>
                  <a:pt x="179831"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3" name="object 123"/>
          <p:cNvSpPr/>
          <p:nvPr/>
        </p:nvSpPr>
        <p:spPr>
          <a:xfrm>
            <a:off x="3654552" y="2970276"/>
            <a:ext cx="180340" cy="2190115"/>
          </a:xfrm>
          <a:custGeom>
            <a:avLst/>
            <a:gdLst/>
            <a:ahLst/>
            <a:cxnLst/>
            <a:rect l="l" t="t" r="r" b="b"/>
            <a:pathLst>
              <a:path w="180339" h="2190115">
                <a:moveTo>
                  <a:pt x="179832" y="0"/>
                </a:moveTo>
                <a:lnTo>
                  <a:pt x="0" y="0"/>
                </a:lnTo>
                <a:lnTo>
                  <a:pt x="0" y="2189988"/>
                </a:lnTo>
                <a:lnTo>
                  <a:pt x="179832" y="2189988"/>
                </a:lnTo>
                <a:lnTo>
                  <a:pt x="179832"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4" name="object 124"/>
          <p:cNvSpPr/>
          <p:nvPr/>
        </p:nvSpPr>
        <p:spPr>
          <a:xfrm>
            <a:off x="4916423" y="3144011"/>
            <a:ext cx="180340" cy="2016760"/>
          </a:xfrm>
          <a:custGeom>
            <a:avLst/>
            <a:gdLst/>
            <a:ahLst/>
            <a:cxnLst/>
            <a:rect l="l" t="t" r="r" b="b"/>
            <a:pathLst>
              <a:path w="180339" h="2016760">
                <a:moveTo>
                  <a:pt x="179832" y="0"/>
                </a:moveTo>
                <a:lnTo>
                  <a:pt x="0" y="0"/>
                </a:lnTo>
                <a:lnTo>
                  <a:pt x="0" y="2016252"/>
                </a:lnTo>
                <a:lnTo>
                  <a:pt x="179832" y="2016252"/>
                </a:lnTo>
                <a:lnTo>
                  <a:pt x="179832"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5" name="object 125"/>
          <p:cNvSpPr/>
          <p:nvPr/>
        </p:nvSpPr>
        <p:spPr>
          <a:xfrm>
            <a:off x="6179820" y="3387852"/>
            <a:ext cx="180340" cy="1772920"/>
          </a:xfrm>
          <a:custGeom>
            <a:avLst/>
            <a:gdLst/>
            <a:ahLst/>
            <a:cxnLst/>
            <a:rect l="l" t="t" r="r" b="b"/>
            <a:pathLst>
              <a:path w="180339" h="1772920">
                <a:moveTo>
                  <a:pt x="179832" y="0"/>
                </a:moveTo>
                <a:lnTo>
                  <a:pt x="0" y="0"/>
                </a:lnTo>
                <a:lnTo>
                  <a:pt x="0" y="1772412"/>
                </a:lnTo>
                <a:lnTo>
                  <a:pt x="179832" y="1772412"/>
                </a:lnTo>
                <a:lnTo>
                  <a:pt x="179832"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6" name="object 126"/>
          <p:cNvSpPr/>
          <p:nvPr/>
        </p:nvSpPr>
        <p:spPr>
          <a:xfrm>
            <a:off x="1357883" y="4398264"/>
            <a:ext cx="180340" cy="762000"/>
          </a:xfrm>
          <a:custGeom>
            <a:avLst/>
            <a:gdLst/>
            <a:ahLst/>
            <a:cxnLst/>
            <a:rect l="l" t="t" r="r" b="b"/>
            <a:pathLst>
              <a:path w="180340" h="762000">
                <a:moveTo>
                  <a:pt x="179831" y="0"/>
                </a:moveTo>
                <a:lnTo>
                  <a:pt x="0" y="0"/>
                </a:lnTo>
                <a:lnTo>
                  <a:pt x="0" y="762000"/>
                </a:lnTo>
                <a:lnTo>
                  <a:pt x="179831" y="762000"/>
                </a:lnTo>
                <a:lnTo>
                  <a:pt x="179831"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7" name="object 127"/>
          <p:cNvSpPr/>
          <p:nvPr/>
        </p:nvSpPr>
        <p:spPr>
          <a:xfrm>
            <a:off x="2619755" y="3938015"/>
            <a:ext cx="181610" cy="1222375"/>
          </a:xfrm>
          <a:custGeom>
            <a:avLst/>
            <a:gdLst/>
            <a:ahLst/>
            <a:cxnLst/>
            <a:rect l="l" t="t" r="r" b="b"/>
            <a:pathLst>
              <a:path w="181610" h="1222375">
                <a:moveTo>
                  <a:pt x="181356" y="0"/>
                </a:moveTo>
                <a:lnTo>
                  <a:pt x="0" y="0"/>
                </a:lnTo>
                <a:lnTo>
                  <a:pt x="0" y="1222247"/>
                </a:lnTo>
                <a:lnTo>
                  <a:pt x="181356" y="1222247"/>
                </a:lnTo>
                <a:lnTo>
                  <a:pt x="181356"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8" name="object 128"/>
          <p:cNvSpPr/>
          <p:nvPr/>
        </p:nvSpPr>
        <p:spPr>
          <a:xfrm>
            <a:off x="3883152" y="4181855"/>
            <a:ext cx="180340" cy="978535"/>
          </a:xfrm>
          <a:custGeom>
            <a:avLst/>
            <a:gdLst/>
            <a:ahLst/>
            <a:cxnLst/>
            <a:rect l="l" t="t" r="r" b="b"/>
            <a:pathLst>
              <a:path w="180339" h="978535">
                <a:moveTo>
                  <a:pt x="179832" y="0"/>
                </a:moveTo>
                <a:lnTo>
                  <a:pt x="0" y="0"/>
                </a:lnTo>
                <a:lnTo>
                  <a:pt x="0" y="978408"/>
                </a:lnTo>
                <a:lnTo>
                  <a:pt x="179832" y="978408"/>
                </a:lnTo>
                <a:lnTo>
                  <a:pt x="179832"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9" name="object 129"/>
          <p:cNvSpPr/>
          <p:nvPr/>
        </p:nvSpPr>
        <p:spPr>
          <a:xfrm>
            <a:off x="5145023" y="4029455"/>
            <a:ext cx="181610" cy="1130935"/>
          </a:xfrm>
          <a:custGeom>
            <a:avLst/>
            <a:gdLst/>
            <a:ahLst/>
            <a:cxnLst/>
            <a:rect l="l" t="t" r="r" b="b"/>
            <a:pathLst>
              <a:path w="181610" h="1130935">
                <a:moveTo>
                  <a:pt x="181355" y="0"/>
                </a:moveTo>
                <a:lnTo>
                  <a:pt x="0" y="0"/>
                </a:lnTo>
                <a:lnTo>
                  <a:pt x="0" y="1130808"/>
                </a:lnTo>
                <a:lnTo>
                  <a:pt x="181355" y="1130808"/>
                </a:lnTo>
                <a:lnTo>
                  <a:pt x="181355"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0" name="object 130"/>
          <p:cNvSpPr/>
          <p:nvPr/>
        </p:nvSpPr>
        <p:spPr>
          <a:xfrm>
            <a:off x="6408420" y="3639311"/>
            <a:ext cx="180340" cy="1521460"/>
          </a:xfrm>
          <a:custGeom>
            <a:avLst/>
            <a:gdLst/>
            <a:ahLst/>
            <a:cxnLst/>
            <a:rect l="l" t="t" r="r" b="b"/>
            <a:pathLst>
              <a:path w="180340" h="1521460">
                <a:moveTo>
                  <a:pt x="179831" y="0"/>
                </a:moveTo>
                <a:lnTo>
                  <a:pt x="0" y="0"/>
                </a:lnTo>
                <a:lnTo>
                  <a:pt x="0" y="1520952"/>
                </a:lnTo>
                <a:lnTo>
                  <a:pt x="179831" y="1520952"/>
                </a:lnTo>
                <a:lnTo>
                  <a:pt x="179831"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1" name="object 131"/>
          <p:cNvSpPr/>
          <p:nvPr/>
        </p:nvSpPr>
        <p:spPr>
          <a:xfrm>
            <a:off x="472440" y="5160264"/>
            <a:ext cx="6314440" cy="0"/>
          </a:xfrm>
          <a:custGeom>
            <a:avLst/>
            <a:gdLst/>
            <a:ahLst/>
            <a:cxnLst/>
            <a:rect l="l" t="t" r="r" b="b"/>
            <a:pathLst>
              <a:path w="6314440">
                <a:moveTo>
                  <a:pt x="0" y="0"/>
                </a:moveTo>
                <a:lnTo>
                  <a:pt x="631393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2" name="object 132"/>
          <p:cNvSpPr txBox="1"/>
          <p:nvPr/>
        </p:nvSpPr>
        <p:spPr>
          <a:xfrm>
            <a:off x="459740" y="2162413"/>
            <a:ext cx="633984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tab pos="6326505" algn="l"/>
              </a:tabLst>
              <a:defRPr/>
            </a:pPr>
            <a:r>
              <a:rPr kumimoji="0" sz="900" b="0" i="0" u="sng" strike="noStrike" kern="1200" cap="none" spc="0" normalizeH="0" baseline="0" noProof="0" dirty="0">
                <a:ln>
                  <a:noFill/>
                </a:ln>
                <a:solidFill>
                  <a:srgbClr val="3E3E3E"/>
                </a:solidFill>
                <a:effectLst/>
                <a:uLnTx/>
                <a:uFill>
                  <a:solidFill>
                    <a:srgbClr val="DADADA"/>
                  </a:solidFill>
                </a:uFill>
                <a:latin typeface="Calibri"/>
                <a:ea typeface="+mn-ea"/>
                <a:cs typeface="Calibri"/>
              </a:rPr>
              <a:t>     </a:t>
            </a:r>
            <a:r>
              <a:rPr kumimoji="0" sz="900" b="0" i="0" u="sng" strike="noStrike" kern="1200" cap="none" spc="-75" normalizeH="0" baseline="0" noProof="0" dirty="0">
                <a:ln>
                  <a:noFill/>
                </a:ln>
                <a:solidFill>
                  <a:srgbClr val="3E3E3E"/>
                </a:solidFill>
                <a:effectLst/>
                <a:uLnTx/>
                <a:uFill>
                  <a:solidFill>
                    <a:srgbClr val="DADADA"/>
                  </a:solidFill>
                </a:uFill>
                <a:latin typeface="Calibri"/>
                <a:ea typeface="+mn-ea"/>
                <a:cs typeface="Calibri"/>
              </a:rPr>
              <a:t> </a:t>
            </a:r>
            <a:r>
              <a:rPr kumimoji="0" sz="900" b="0" i="0" u="sng" strike="noStrike" kern="1200" cap="none" spc="0" normalizeH="0" baseline="0" noProof="0" dirty="0">
                <a:ln>
                  <a:noFill/>
                </a:ln>
                <a:solidFill>
                  <a:srgbClr val="3E3E3E"/>
                </a:solidFill>
                <a:effectLst/>
                <a:uLnTx/>
                <a:uFill>
                  <a:solidFill>
                    <a:srgbClr val="DADADA"/>
                  </a:solidFill>
                </a:uFill>
                <a:latin typeface="Calibri"/>
                <a:ea typeface="+mn-ea"/>
                <a:cs typeface="Calibri"/>
              </a:rPr>
              <a:t>78.5%	</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133" name="object 133"/>
          <p:cNvSpPr txBox="1"/>
          <p:nvPr/>
        </p:nvSpPr>
        <p:spPr>
          <a:xfrm>
            <a:off x="1868157" y="2623271"/>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3E3E3E"/>
                </a:solidFill>
                <a:effectLst/>
                <a:uLnTx/>
                <a:uFillTx/>
                <a:latin typeface="Calibri"/>
                <a:ea typeface="+mn-ea"/>
                <a:cs typeface="Calibri"/>
              </a:rPr>
              <a:t>65.5%</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134" name="object 134"/>
          <p:cNvSpPr txBox="1"/>
          <p:nvPr/>
        </p:nvSpPr>
        <p:spPr>
          <a:xfrm>
            <a:off x="3130829" y="2378669"/>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3E3E3E"/>
                </a:solidFill>
                <a:effectLst/>
                <a:uLnTx/>
                <a:uFillTx/>
                <a:latin typeface="Calibri"/>
                <a:ea typeface="+mn-ea"/>
                <a:cs typeface="Calibri"/>
              </a:rPr>
              <a:t>72.4%</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135" name="object 135"/>
          <p:cNvSpPr txBox="1"/>
          <p:nvPr/>
        </p:nvSpPr>
        <p:spPr>
          <a:xfrm>
            <a:off x="4393501" y="2531145"/>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3E3E3E"/>
                </a:solidFill>
                <a:effectLst/>
                <a:uLnTx/>
                <a:uFillTx/>
                <a:latin typeface="Calibri"/>
                <a:ea typeface="+mn-ea"/>
                <a:cs typeface="Calibri"/>
              </a:rPr>
              <a:t>68.1%</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136" name="object 136"/>
          <p:cNvSpPr txBox="1"/>
          <p:nvPr/>
        </p:nvSpPr>
        <p:spPr>
          <a:xfrm>
            <a:off x="5656173" y="2921022"/>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3E3E3E"/>
                </a:solidFill>
                <a:effectLst/>
                <a:uLnTx/>
                <a:uFillTx/>
                <a:latin typeface="Calibri"/>
                <a:ea typeface="+mn-ea"/>
                <a:cs typeface="Calibri"/>
              </a:rPr>
              <a:t>57.1%</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137" name="object 137"/>
          <p:cNvSpPr txBox="1"/>
          <p:nvPr/>
        </p:nvSpPr>
        <p:spPr>
          <a:xfrm>
            <a:off x="2097214" y="2921022"/>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3E3E3E"/>
                </a:solidFill>
                <a:effectLst/>
                <a:uLnTx/>
                <a:uFillTx/>
                <a:latin typeface="Calibri"/>
                <a:ea typeface="+mn-ea"/>
                <a:cs typeface="Calibri"/>
              </a:rPr>
              <a:t>57.1%</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138" name="object 138"/>
          <p:cNvSpPr txBox="1"/>
          <p:nvPr/>
        </p:nvSpPr>
        <p:spPr>
          <a:xfrm>
            <a:off x="3359886" y="2648074"/>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3E3E3E"/>
                </a:solidFill>
                <a:effectLst/>
                <a:uLnTx/>
                <a:uFillTx/>
                <a:latin typeface="Calibri"/>
                <a:ea typeface="+mn-ea"/>
                <a:cs typeface="Calibri"/>
              </a:rPr>
              <a:t>64.8%</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139" name="object 139"/>
          <p:cNvSpPr txBox="1"/>
          <p:nvPr/>
        </p:nvSpPr>
        <p:spPr>
          <a:xfrm>
            <a:off x="4622558" y="2754373"/>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3E3E3E"/>
                </a:solidFill>
                <a:effectLst/>
                <a:uLnTx/>
                <a:uFillTx/>
                <a:latin typeface="Calibri"/>
                <a:ea typeface="+mn-ea"/>
                <a:cs typeface="Calibri"/>
              </a:rPr>
              <a:t>61.8%</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140" name="object 140"/>
          <p:cNvSpPr txBox="1"/>
          <p:nvPr/>
        </p:nvSpPr>
        <p:spPr>
          <a:xfrm>
            <a:off x="834542" y="2435362"/>
            <a:ext cx="5391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350" b="0" i="0" u="none" strike="noStrike" kern="1200" cap="none" spc="0" normalizeH="0" baseline="3086" noProof="0" dirty="0">
                <a:ln>
                  <a:noFill/>
                </a:ln>
                <a:solidFill>
                  <a:srgbClr val="3E3E3E"/>
                </a:solidFill>
                <a:effectLst/>
                <a:uLnTx/>
                <a:uFillTx/>
                <a:latin typeface="Calibri"/>
                <a:ea typeface="+mn-ea"/>
                <a:cs typeface="Calibri"/>
              </a:rPr>
              <a:t>71.0</a:t>
            </a:r>
            <a:r>
              <a:rPr kumimoji="0" sz="1350" b="0" i="0" u="none" strike="noStrike" kern="1200" cap="none" spc="-660" normalizeH="0" baseline="3086" noProof="0" dirty="0">
                <a:ln>
                  <a:noFill/>
                </a:ln>
                <a:solidFill>
                  <a:srgbClr val="3E3E3E"/>
                </a:solidFill>
                <a:effectLst/>
                <a:uLnTx/>
                <a:uFillTx/>
                <a:latin typeface="Calibri"/>
                <a:ea typeface="+mn-ea"/>
                <a:cs typeface="Calibri"/>
              </a:rPr>
              <a:t>%</a:t>
            </a:r>
            <a:r>
              <a:rPr kumimoji="0" sz="900" b="0" i="0" u="none" strike="noStrike" kern="1200" cap="none" spc="0" normalizeH="0" baseline="0" noProof="0" dirty="0">
                <a:ln>
                  <a:noFill/>
                </a:ln>
                <a:solidFill>
                  <a:srgbClr val="3E3E3E"/>
                </a:solidFill>
                <a:effectLst/>
                <a:uLnTx/>
                <a:uFillTx/>
                <a:latin typeface="Calibri"/>
                <a:ea typeface="+mn-ea"/>
                <a:cs typeface="Calibri"/>
              </a:rPr>
              <a:t>70.8%</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141" name="object 141"/>
          <p:cNvSpPr txBox="1"/>
          <p:nvPr/>
        </p:nvSpPr>
        <p:spPr>
          <a:xfrm>
            <a:off x="2326271" y="3016691"/>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3E3E3E"/>
                </a:solidFill>
                <a:effectLst/>
                <a:uLnTx/>
                <a:uFillTx/>
                <a:latin typeface="Calibri"/>
                <a:ea typeface="+mn-ea"/>
                <a:cs typeface="Calibri"/>
              </a:rPr>
              <a:t>54.4%</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142" name="object 142"/>
          <p:cNvSpPr txBox="1"/>
          <p:nvPr/>
        </p:nvSpPr>
        <p:spPr>
          <a:xfrm>
            <a:off x="3588943" y="2754373"/>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3E3E3E"/>
                </a:solidFill>
                <a:effectLst/>
                <a:uLnTx/>
                <a:uFillTx/>
                <a:latin typeface="Calibri"/>
                <a:ea typeface="+mn-ea"/>
                <a:cs typeface="Calibri"/>
              </a:rPr>
              <a:t>61.8%</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143" name="object 143"/>
          <p:cNvSpPr txBox="1"/>
          <p:nvPr/>
        </p:nvSpPr>
        <p:spPr>
          <a:xfrm>
            <a:off x="4851615" y="2928109"/>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3E3E3E"/>
                </a:solidFill>
                <a:effectLst/>
                <a:uLnTx/>
                <a:uFillTx/>
                <a:latin typeface="Calibri"/>
                <a:ea typeface="+mn-ea"/>
                <a:cs typeface="Calibri"/>
              </a:rPr>
              <a:t>56.9%</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144" name="object 144"/>
          <p:cNvSpPr txBox="1"/>
          <p:nvPr/>
        </p:nvSpPr>
        <p:spPr>
          <a:xfrm>
            <a:off x="5885230" y="3172711"/>
            <a:ext cx="5391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3E3E3E"/>
                </a:solidFill>
                <a:effectLst/>
                <a:uLnTx/>
                <a:uFillTx/>
                <a:latin typeface="Calibri"/>
                <a:ea typeface="+mn-ea"/>
                <a:cs typeface="Calibri"/>
              </a:rPr>
              <a:t>50.0</a:t>
            </a:r>
            <a:r>
              <a:rPr kumimoji="0" sz="900" b="0" i="0" u="none" strike="noStrike" kern="1200" cap="none" spc="-440" normalizeH="0" baseline="0" noProof="0" dirty="0">
                <a:ln>
                  <a:noFill/>
                </a:ln>
                <a:solidFill>
                  <a:srgbClr val="3E3E3E"/>
                </a:solidFill>
                <a:effectLst/>
                <a:uLnTx/>
                <a:uFillTx/>
                <a:latin typeface="Calibri"/>
                <a:ea typeface="+mn-ea"/>
                <a:cs typeface="Calibri"/>
              </a:rPr>
              <a:t>%</a:t>
            </a:r>
            <a:r>
              <a:rPr kumimoji="0" sz="900" b="0" i="0" u="none" strike="noStrike" kern="1200" cap="none" spc="0" normalizeH="0" baseline="0" noProof="0" dirty="0">
                <a:ln>
                  <a:noFill/>
                </a:ln>
                <a:solidFill>
                  <a:srgbClr val="3E3E3E"/>
                </a:solidFill>
                <a:effectLst/>
                <a:uLnTx/>
                <a:uFillTx/>
                <a:latin typeface="Calibri"/>
                <a:ea typeface="+mn-ea"/>
                <a:cs typeface="Calibri"/>
              </a:rPr>
              <a:t>50.0%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145" name="object 145"/>
          <p:cNvSpPr txBox="1"/>
          <p:nvPr/>
        </p:nvSpPr>
        <p:spPr>
          <a:xfrm>
            <a:off x="1292656" y="4183009"/>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3E3E3E"/>
                </a:solidFill>
                <a:effectLst/>
                <a:uLnTx/>
                <a:uFillTx/>
                <a:latin typeface="Calibri"/>
                <a:ea typeface="+mn-ea"/>
                <a:cs typeface="Calibri"/>
              </a:rPr>
              <a:t>21.5%</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146" name="object 146"/>
          <p:cNvSpPr txBox="1"/>
          <p:nvPr/>
        </p:nvSpPr>
        <p:spPr>
          <a:xfrm>
            <a:off x="2555328" y="3722151"/>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3E3E3E"/>
                </a:solidFill>
                <a:effectLst/>
                <a:uLnTx/>
                <a:uFillTx/>
                <a:latin typeface="Calibri"/>
                <a:ea typeface="+mn-ea"/>
                <a:cs typeface="Calibri"/>
              </a:rPr>
              <a:t>34.5%</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147" name="object 147"/>
          <p:cNvSpPr txBox="1"/>
          <p:nvPr/>
        </p:nvSpPr>
        <p:spPr>
          <a:xfrm>
            <a:off x="3818001" y="3966753"/>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3E3E3E"/>
                </a:solidFill>
                <a:effectLst/>
                <a:uLnTx/>
                <a:uFillTx/>
                <a:latin typeface="Calibri"/>
                <a:ea typeface="+mn-ea"/>
                <a:cs typeface="Calibri"/>
              </a:rPr>
              <a:t>27.6%</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148" name="object 148"/>
          <p:cNvSpPr txBox="1"/>
          <p:nvPr/>
        </p:nvSpPr>
        <p:spPr>
          <a:xfrm>
            <a:off x="5080673" y="3814277"/>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3E3E3E"/>
                </a:solidFill>
                <a:effectLst/>
                <a:uLnTx/>
                <a:uFillTx/>
                <a:latin typeface="Calibri"/>
                <a:ea typeface="+mn-ea"/>
                <a:cs typeface="Calibri"/>
              </a:rPr>
              <a:t>31.9%</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149" name="object 149"/>
          <p:cNvSpPr txBox="1"/>
          <p:nvPr/>
        </p:nvSpPr>
        <p:spPr>
          <a:xfrm>
            <a:off x="6343345" y="3424399"/>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3E3E3E"/>
                </a:solidFill>
                <a:effectLst/>
                <a:uLnTx/>
                <a:uFillTx/>
                <a:latin typeface="Calibri"/>
                <a:ea typeface="+mn-ea"/>
                <a:cs typeface="Calibri"/>
              </a:rPr>
              <a:t>42.9%</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150" name="object 150"/>
          <p:cNvSpPr txBox="1"/>
          <p:nvPr/>
        </p:nvSpPr>
        <p:spPr>
          <a:xfrm>
            <a:off x="127596" y="5065748"/>
            <a:ext cx="25209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151" name="object 151"/>
          <p:cNvSpPr txBox="1"/>
          <p:nvPr/>
        </p:nvSpPr>
        <p:spPr>
          <a:xfrm>
            <a:off x="69646" y="4711303"/>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10.0%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152" name="object 152"/>
          <p:cNvSpPr txBox="1"/>
          <p:nvPr/>
        </p:nvSpPr>
        <p:spPr>
          <a:xfrm>
            <a:off x="69646" y="4356859"/>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20.0%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153" name="object 153"/>
          <p:cNvSpPr txBox="1"/>
          <p:nvPr/>
        </p:nvSpPr>
        <p:spPr>
          <a:xfrm>
            <a:off x="69646" y="4002415"/>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30.0%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154" name="object 154"/>
          <p:cNvSpPr txBox="1"/>
          <p:nvPr/>
        </p:nvSpPr>
        <p:spPr>
          <a:xfrm>
            <a:off x="69646" y="3647971"/>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40.0%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155" name="object 155"/>
          <p:cNvSpPr txBox="1"/>
          <p:nvPr/>
        </p:nvSpPr>
        <p:spPr>
          <a:xfrm>
            <a:off x="69646" y="3293526"/>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50.0%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156" name="object 156"/>
          <p:cNvSpPr txBox="1"/>
          <p:nvPr/>
        </p:nvSpPr>
        <p:spPr>
          <a:xfrm>
            <a:off x="69646" y="2939082"/>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60.0%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157" name="object 157"/>
          <p:cNvSpPr txBox="1"/>
          <p:nvPr/>
        </p:nvSpPr>
        <p:spPr>
          <a:xfrm>
            <a:off x="69646" y="2584637"/>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70.0%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158" name="object 158"/>
          <p:cNvSpPr txBox="1"/>
          <p:nvPr/>
        </p:nvSpPr>
        <p:spPr>
          <a:xfrm>
            <a:off x="69646" y="2230193"/>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80.0%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159" name="object 159"/>
          <p:cNvSpPr txBox="1"/>
          <p:nvPr/>
        </p:nvSpPr>
        <p:spPr>
          <a:xfrm>
            <a:off x="69646" y="1875749"/>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90.0%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160" name="object 160"/>
          <p:cNvSpPr txBox="1"/>
          <p:nvPr/>
        </p:nvSpPr>
        <p:spPr>
          <a:xfrm>
            <a:off x="3084805" y="1411478"/>
            <a:ext cx="75565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0" u="none" strike="noStrike" kern="1200" cap="none" spc="0" normalizeH="0" baseline="0" noProof="0" dirty="0">
                <a:ln>
                  <a:noFill/>
                </a:ln>
                <a:solidFill>
                  <a:srgbClr val="0070C0"/>
                </a:solidFill>
                <a:effectLst/>
                <a:uLnTx/>
                <a:uFillTx/>
                <a:latin typeface="Calibri"/>
                <a:ea typeface="+mn-ea"/>
                <a:cs typeface="Calibri"/>
              </a:rPr>
              <a:t>M</a:t>
            </a:r>
            <a:r>
              <a:rPr kumimoji="0" sz="2400" b="1" i="0" u="none" strike="noStrike" kern="1200" cap="none" spc="-5" normalizeH="0" baseline="0" noProof="0" dirty="0">
                <a:ln>
                  <a:noFill/>
                </a:ln>
                <a:solidFill>
                  <a:srgbClr val="0070C0"/>
                </a:solidFill>
                <a:effectLst/>
                <a:uLnTx/>
                <a:uFillTx/>
                <a:latin typeface="Calibri"/>
                <a:ea typeface="+mn-ea"/>
                <a:cs typeface="Calibri"/>
              </a:rPr>
              <a:t>A</a:t>
            </a:r>
            <a:r>
              <a:rPr kumimoji="0" sz="2400" b="1" i="0" u="none" strike="noStrike" kern="1200" cap="none" spc="5" normalizeH="0" baseline="0" noProof="0" dirty="0">
                <a:ln>
                  <a:noFill/>
                </a:ln>
                <a:solidFill>
                  <a:srgbClr val="0070C0"/>
                </a:solidFill>
                <a:effectLst/>
                <a:uLnTx/>
                <a:uFillTx/>
                <a:latin typeface="Calibri"/>
                <a:ea typeface="+mn-ea"/>
                <a:cs typeface="Calibri"/>
              </a:rPr>
              <a:t>LE</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161" name="object 161"/>
          <p:cNvSpPr/>
          <p:nvPr/>
        </p:nvSpPr>
        <p:spPr>
          <a:xfrm>
            <a:off x="1168908" y="5780532"/>
            <a:ext cx="125095" cy="127000"/>
          </a:xfrm>
          <a:custGeom>
            <a:avLst/>
            <a:gdLst/>
            <a:ahLst/>
            <a:cxnLst/>
            <a:rect l="l" t="t" r="r" b="b"/>
            <a:pathLst>
              <a:path w="125094" h="127000">
                <a:moveTo>
                  <a:pt x="0" y="0"/>
                </a:moveTo>
                <a:lnTo>
                  <a:pt x="124968" y="0"/>
                </a:lnTo>
                <a:lnTo>
                  <a:pt x="124968" y="126492"/>
                </a:lnTo>
                <a:lnTo>
                  <a:pt x="0" y="126492"/>
                </a:lnTo>
                <a:lnTo>
                  <a:pt x="0"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2" name="object 162"/>
          <p:cNvSpPr txBox="1"/>
          <p:nvPr/>
        </p:nvSpPr>
        <p:spPr>
          <a:xfrm>
            <a:off x="777219" y="5170913"/>
            <a:ext cx="1239520" cy="796925"/>
          </a:xfrm>
          <a:prstGeom prst="rect">
            <a:avLst/>
          </a:prstGeom>
        </p:spPr>
        <p:txBody>
          <a:bodyPr vert="horz" wrap="square" lIns="0" tIns="123825" rIns="0" bIns="0" rtlCol="0">
            <a:spAutoFit/>
          </a:bodyPr>
          <a:lstStyle/>
          <a:p>
            <a:pPr marL="12700" marR="0" lvl="0" indent="0" algn="l" defTabSz="914400" rtl="0" eaLnBrk="1" fontAlgn="auto" latinLnBrk="0" hangingPunct="1">
              <a:lnSpc>
                <a:spcPct val="100000"/>
              </a:lnSpc>
              <a:spcBef>
                <a:spcPts val="975"/>
              </a:spcBef>
              <a:spcAft>
                <a:spcPts val="0"/>
              </a:spcAft>
              <a:buClrTx/>
              <a:buSzTx/>
              <a:buFontTx/>
              <a:buNone/>
              <a:tabLst/>
              <a:defRPr/>
            </a:pPr>
            <a:r>
              <a:rPr kumimoji="0" sz="1800" b="1" i="0" u="none" strike="noStrike" kern="1200" cap="none" spc="-5" normalizeH="0" baseline="0" noProof="0" dirty="0">
                <a:ln>
                  <a:noFill/>
                </a:ln>
                <a:solidFill>
                  <a:srgbClr val="2E75B6"/>
                </a:solidFill>
                <a:effectLst/>
                <a:uLnTx/>
                <a:uFillTx/>
                <a:latin typeface="Calibri"/>
                <a:ea typeface="+mn-ea"/>
                <a:cs typeface="Calibri"/>
              </a:rPr>
              <a:t>MMSC</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574675" marR="0" lvl="0" indent="0" algn="l" defTabSz="914400" rtl="0" eaLnBrk="1" fontAlgn="auto" latinLnBrk="0" hangingPunct="1">
              <a:lnSpc>
                <a:spcPct val="100000"/>
              </a:lnSpc>
              <a:spcBef>
                <a:spcPts val="880"/>
              </a:spcBef>
              <a:spcAft>
                <a:spcPts val="0"/>
              </a:spcAft>
              <a:buClrTx/>
              <a:buSzTx/>
              <a:buFontTx/>
              <a:buNone/>
              <a:tabLst/>
              <a:defRPr/>
            </a:pPr>
            <a:r>
              <a:rPr kumimoji="0" sz="1800" b="0" i="1" u="none" strike="noStrike" kern="1200" cap="none" spc="0" normalizeH="0" baseline="0" noProof="0" dirty="0">
                <a:ln>
                  <a:noFill/>
                </a:ln>
                <a:solidFill>
                  <a:srgbClr val="595958"/>
                </a:solidFill>
                <a:effectLst/>
                <a:uLnTx/>
                <a:uFillTx/>
                <a:latin typeface="Calibri"/>
                <a:ea typeface="+mn-ea"/>
                <a:cs typeface="Calibri"/>
              </a:rPr>
              <a:t>In</a:t>
            </a:r>
            <a:r>
              <a:rPr kumimoji="0" sz="1800" b="0" i="1" u="none" strike="noStrike" kern="1200" cap="none" spc="-75" normalizeH="0" baseline="0" noProof="0" dirty="0">
                <a:ln>
                  <a:noFill/>
                </a:ln>
                <a:solidFill>
                  <a:srgbClr val="595958"/>
                </a:solidFill>
                <a:effectLst/>
                <a:uLnTx/>
                <a:uFillTx/>
                <a:latin typeface="Calibri"/>
                <a:ea typeface="+mn-ea"/>
                <a:cs typeface="Calibri"/>
              </a:rPr>
              <a:t> </a:t>
            </a:r>
            <a:r>
              <a:rPr kumimoji="0" sz="1800" b="0" i="1" u="none" strike="noStrike" kern="1200" cap="none" spc="-5" normalizeH="0" baseline="0" noProof="0" dirty="0">
                <a:ln>
                  <a:noFill/>
                </a:ln>
                <a:solidFill>
                  <a:srgbClr val="595958"/>
                </a:solidFill>
                <a:effectLst/>
                <a:uLnTx/>
                <a:uFillTx/>
                <a:latin typeface="Calibri"/>
                <a:ea typeface="+mn-ea"/>
                <a:cs typeface="Calibri"/>
              </a:rPr>
              <a:t>Care</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63" name="object 163"/>
          <p:cNvSpPr/>
          <p:nvPr/>
        </p:nvSpPr>
        <p:spPr>
          <a:xfrm>
            <a:off x="2240279" y="5780532"/>
            <a:ext cx="125095" cy="127000"/>
          </a:xfrm>
          <a:custGeom>
            <a:avLst/>
            <a:gdLst/>
            <a:ahLst/>
            <a:cxnLst/>
            <a:rect l="l" t="t" r="r" b="b"/>
            <a:pathLst>
              <a:path w="125094" h="127000">
                <a:moveTo>
                  <a:pt x="0" y="0"/>
                </a:moveTo>
                <a:lnTo>
                  <a:pt x="124968" y="0"/>
                </a:lnTo>
                <a:lnTo>
                  <a:pt x="124968" y="126492"/>
                </a:lnTo>
                <a:lnTo>
                  <a:pt x="0" y="126492"/>
                </a:lnTo>
                <a:lnTo>
                  <a:pt x="0" y="0"/>
                </a:lnTo>
                <a:close/>
              </a:path>
            </a:pathLst>
          </a:custGeom>
          <a:solidFill>
            <a:srgbClr val="7D7D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4" name="object 164"/>
          <p:cNvSpPr/>
          <p:nvPr/>
        </p:nvSpPr>
        <p:spPr>
          <a:xfrm>
            <a:off x="3451859" y="5780532"/>
            <a:ext cx="127000" cy="127000"/>
          </a:xfrm>
          <a:custGeom>
            <a:avLst/>
            <a:gdLst/>
            <a:ahLst/>
            <a:cxnLst/>
            <a:rect l="l" t="t" r="r" b="b"/>
            <a:pathLst>
              <a:path w="127000" h="127000">
                <a:moveTo>
                  <a:pt x="0" y="0"/>
                </a:moveTo>
                <a:lnTo>
                  <a:pt x="126491" y="0"/>
                </a:lnTo>
                <a:lnTo>
                  <a:pt x="126491" y="126492"/>
                </a:lnTo>
                <a:lnTo>
                  <a:pt x="0" y="126492"/>
                </a:lnTo>
                <a:lnTo>
                  <a:pt x="0"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5" name="object 165"/>
          <p:cNvSpPr txBox="1"/>
          <p:nvPr/>
        </p:nvSpPr>
        <p:spPr>
          <a:xfrm>
            <a:off x="2177166" y="5170913"/>
            <a:ext cx="2211070" cy="796925"/>
          </a:xfrm>
          <a:prstGeom prst="rect">
            <a:avLst/>
          </a:prstGeom>
        </p:spPr>
        <p:txBody>
          <a:bodyPr vert="horz" wrap="square" lIns="0" tIns="123825" rIns="0" bIns="0" rtlCol="0">
            <a:spAutoFit/>
          </a:bodyPr>
          <a:lstStyle/>
          <a:p>
            <a:pPr marL="12700" marR="0" lvl="0" indent="0" algn="l" defTabSz="914400" rtl="0" eaLnBrk="1" fontAlgn="auto" latinLnBrk="0" hangingPunct="1">
              <a:lnSpc>
                <a:spcPct val="100000"/>
              </a:lnSpc>
              <a:spcBef>
                <a:spcPts val="975"/>
              </a:spcBef>
              <a:spcAft>
                <a:spcPts val="0"/>
              </a:spcAft>
              <a:buClrTx/>
              <a:buSzTx/>
              <a:buFontTx/>
              <a:buNone/>
              <a:tabLst>
                <a:tab pos="925830" algn="l"/>
              </a:tabLst>
              <a:defRPr/>
            </a:pPr>
            <a:r>
              <a:rPr kumimoji="0" sz="1800" b="1" i="0" u="none" strike="noStrike" kern="1200" cap="none" spc="0" normalizeH="0" baseline="0" noProof="0" dirty="0">
                <a:ln>
                  <a:noFill/>
                </a:ln>
                <a:solidFill>
                  <a:srgbClr val="2E75B6"/>
                </a:solidFill>
                <a:effectLst/>
                <a:uLnTx/>
                <a:uFillTx/>
                <a:latin typeface="Calibri"/>
                <a:ea typeface="+mn-ea"/>
                <a:cs typeface="Calibri"/>
              </a:rPr>
              <a:t>IDU	</a:t>
            </a:r>
            <a:r>
              <a:rPr kumimoji="0" sz="1800" b="1" i="0" u="none" strike="noStrike" kern="1200" cap="none" spc="-5" normalizeH="0" baseline="0" noProof="0" dirty="0">
                <a:ln>
                  <a:noFill/>
                </a:ln>
                <a:solidFill>
                  <a:srgbClr val="2E75B6"/>
                </a:solidFill>
                <a:effectLst/>
                <a:uLnTx/>
                <a:uFillTx/>
                <a:latin typeface="Calibri"/>
                <a:ea typeface="+mn-ea"/>
                <a:cs typeface="Calibri"/>
              </a:rPr>
              <a:t>MMSC-IDU</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245745" marR="0" lvl="0" indent="0" algn="l" defTabSz="914400" rtl="0" eaLnBrk="1" fontAlgn="auto" latinLnBrk="0" hangingPunct="1">
              <a:lnSpc>
                <a:spcPct val="100000"/>
              </a:lnSpc>
              <a:spcBef>
                <a:spcPts val="880"/>
              </a:spcBef>
              <a:spcAft>
                <a:spcPts val="0"/>
              </a:spcAft>
              <a:buClrTx/>
              <a:buSzTx/>
              <a:buFontTx/>
              <a:buNone/>
              <a:tabLst>
                <a:tab pos="1458595" algn="l"/>
              </a:tabLst>
              <a:defRPr/>
            </a:pPr>
            <a:r>
              <a:rPr kumimoji="0" sz="1800" b="0" i="1" u="none" strike="noStrike" kern="1200" cap="none" spc="-10" normalizeH="0" baseline="0" noProof="0" dirty="0">
                <a:ln>
                  <a:noFill/>
                </a:ln>
                <a:solidFill>
                  <a:srgbClr val="595958"/>
                </a:solidFill>
                <a:effectLst/>
                <a:uLnTx/>
                <a:uFillTx/>
                <a:latin typeface="Calibri"/>
                <a:ea typeface="+mn-ea"/>
                <a:cs typeface="Calibri"/>
              </a:rPr>
              <a:t>R</a:t>
            </a:r>
            <a:r>
              <a:rPr kumimoji="0" sz="1800" b="0" i="1" u="none" strike="noStrike" kern="1200" cap="none" spc="0" normalizeH="0" baseline="0" noProof="0" dirty="0">
                <a:ln>
                  <a:noFill/>
                </a:ln>
                <a:solidFill>
                  <a:srgbClr val="595958"/>
                </a:solidFill>
                <a:effectLst/>
                <a:uLnTx/>
                <a:uFillTx/>
                <a:latin typeface="Calibri"/>
                <a:ea typeface="+mn-ea"/>
                <a:cs typeface="Calibri"/>
              </a:rPr>
              <a:t>e</a:t>
            </a:r>
            <a:r>
              <a:rPr kumimoji="0" sz="1800" b="0" i="1" u="none" strike="noStrike" kern="1200" cap="none" spc="-5" normalizeH="0" baseline="0" noProof="0" dirty="0">
                <a:ln>
                  <a:noFill/>
                </a:ln>
                <a:solidFill>
                  <a:srgbClr val="595958"/>
                </a:solidFill>
                <a:effectLst/>
                <a:uLnTx/>
                <a:uFillTx/>
                <a:latin typeface="Calibri"/>
                <a:ea typeface="+mn-ea"/>
                <a:cs typeface="Calibri"/>
              </a:rPr>
              <a:t>t</a:t>
            </a:r>
            <a:r>
              <a:rPr kumimoji="0" sz="1800" b="0" i="1" u="none" strike="noStrike" kern="1200" cap="none" spc="0" normalizeH="0" baseline="0" noProof="0" dirty="0">
                <a:ln>
                  <a:noFill/>
                </a:ln>
                <a:solidFill>
                  <a:srgbClr val="595958"/>
                </a:solidFill>
                <a:effectLst/>
                <a:uLnTx/>
                <a:uFillTx/>
                <a:latin typeface="Calibri"/>
                <a:ea typeface="+mn-ea"/>
                <a:cs typeface="Calibri"/>
              </a:rPr>
              <a:t>.</a:t>
            </a:r>
            <a:r>
              <a:rPr kumimoji="0" sz="1800" b="0" i="1" u="none" strike="noStrike" kern="1200" cap="none" spc="5" normalizeH="0" baseline="0" noProof="0" dirty="0">
                <a:ln>
                  <a:noFill/>
                </a:ln>
                <a:solidFill>
                  <a:srgbClr val="595958"/>
                </a:solidFill>
                <a:effectLst/>
                <a:uLnTx/>
                <a:uFillTx/>
                <a:latin typeface="Calibri"/>
                <a:ea typeface="+mn-ea"/>
                <a:cs typeface="Calibri"/>
              </a:rPr>
              <a:t>C</a:t>
            </a:r>
            <a:r>
              <a:rPr kumimoji="0" sz="1800" b="0" i="1" u="none" strike="noStrike" kern="1200" cap="none" spc="-5" normalizeH="0" baseline="0" noProof="0" dirty="0">
                <a:ln>
                  <a:noFill/>
                </a:ln>
                <a:solidFill>
                  <a:srgbClr val="595958"/>
                </a:solidFill>
                <a:effectLst/>
                <a:uLnTx/>
                <a:uFillTx/>
                <a:latin typeface="Calibri"/>
                <a:ea typeface="+mn-ea"/>
                <a:cs typeface="Calibri"/>
              </a:rPr>
              <a:t>ar</a:t>
            </a:r>
            <a:r>
              <a:rPr kumimoji="0" sz="1800" b="0" i="1" u="none" strike="noStrike" kern="1200" cap="none" spc="0" normalizeH="0" baseline="0" noProof="0" dirty="0">
                <a:ln>
                  <a:noFill/>
                </a:ln>
                <a:solidFill>
                  <a:srgbClr val="595958"/>
                </a:solidFill>
                <a:effectLst/>
                <a:uLnTx/>
                <a:uFillTx/>
                <a:latin typeface="Calibri"/>
                <a:ea typeface="+mn-ea"/>
                <a:cs typeface="Calibri"/>
              </a:rPr>
              <a:t>e	S</a:t>
            </a:r>
            <a:r>
              <a:rPr kumimoji="0" sz="1800" b="0" i="1" u="none" strike="noStrike" kern="1200" cap="none" spc="-5" normalizeH="0" baseline="0" noProof="0" dirty="0">
                <a:ln>
                  <a:noFill/>
                </a:ln>
                <a:solidFill>
                  <a:srgbClr val="595958"/>
                </a:solidFill>
                <a:effectLst/>
                <a:uLnTx/>
                <a:uFillTx/>
                <a:latin typeface="Calibri"/>
                <a:ea typeface="+mn-ea"/>
                <a:cs typeface="Calibri"/>
              </a:rPr>
              <a:t>upp</a:t>
            </a:r>
            <a:r>
              <a:rPr kumimoji="0" sz="1800" b="0" i="1" u="none" strike="noStrike" kern="1200" cap="none" spc="0" normalizeH="0" baseline="0" noProof="0" dirty="0">
                <a:ln>
                  <a:noFill/>
                </a:ln>
                <a:solidFill>
                  <a:srgbClr val="595958"/>
                </a:solidFill>
                <a:effectLst/>
                <a:uLnTx/>
                <a:uFillTx/>
                <a:latin typeface="Calibri"/>
                <a:ea typeface="+mn-ea"/>
                <a:cs typeface="Calibri"/>
              </a:rPr>
              <a:t>.</a:t>
            </a:r>
            <a:r>
              <a:rPr kumimoji="0" sz="1800" b="0" i="1" u="none" strike="noStrike" kern="1200" cap="none" spc="-5" normalizeH="0" baseline="0" noProof="0" dirty="0">
                <a:ln>
                  <a:noFill/>
                </a:ln>
                <a:solidFill>
                  <a:srgbClr val="595958"/>
                </a:solidFill>
                <a:effectLst/>
                <a:uLnTx/>
                <a:uFillTx/>
                <a:latin typeface="Calibri"/>
                <a:ea typeface="+mn-ea"/>
                <a:cs typeface="Calibri"/>
              </a:rPr>
              <a:t>V</a:t>
            </a:r>
            <a:r>
              <a:rPr kumimoji="0" sz="1800" b="0" i="1" u="none" strike="noStrike" kern="1200" cap="none" spc="0" normalizeH="0" baseline="0" noProof="0" dirty="0">
                <a:ln>
                  <a:noFill/>
                </a:ln>
                <a:solidFill>
                  <a:srgbClr val="595958"/>
                </a:solidFill>
                <a:effectLst/>
                <a:uLnTx/>
                <a:uFillTx/>
                <a:latin typeface="Calibri"/>
                <a:ea typeface="+mn-ea"/>
                <a:cs typeface="Calibri"/>
              </a:rPr>
              <a:t>L</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66" name="object 166"/>
          <p:cNvSpPr/>
          <p:nvPr/>
        </p:nvSpPr>
        <p:spPr>
          <a:xfrm>
            <a:off x="4611623" y="5780532"/>
            <a:ext cx="127000" cy="127000"/>
          </a:xfrm>
          <a:custGeom>
            <a:avLst/>
            <a:gdLst/>
            <a:ahLst/>
            <a:cxnLst/>
            <a:rect l="l" t="t" r="r" b="b"/>
            <a:pathLst>
              <a:path w="127000" h="127000">
                <a:moveTo>
                  <a:pt x="0" y="0"/>
                </a:moveTo>
                <a:lnTo>
                  <a:pt x="126491" y="0"/>
                </a:lnTo>
                <a:lnTo>
                  <a:pt x="126491" y="126492"/>
                </a:lnTo>
                <a:lnTo>
                  <a:pt x="0" y="126492"/>
                </a:lnTo>
                <a:lnTo>
                  <a:pt x="0"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7" name="object 167"/>
          <p:cNvSpPr txBox="1"/>
          <p:nvPr/>
        </p:nvSpPr>
        <p:spPr>
          <a:xfrm>
            <a:off x="4395272" y="5170913"/>
            <a:ext cx="2268220" cy="796925"/>
          </a:xfrm>
          <a:prstGeom prst="rect">
            <a:avLst/>
          </a:prstGeom>
        </p:spPr>
        <p:txBody>
          <a:bodyPr vert="horz" wrap="square" lIns="0" tIns="123825" rIns="0" bIns="0" rtlCol="0">
            <a:spAutoFit/>
          </a:bodyPr>
          <a:lstStyle/>
          <a:p>
            <a:pPr marL="12700" marR="0" lvl="0" indent="0" algn="l" defTabSz="914400" rtl="0" eaLnBrk="1" fontAlgn="auto" latinLnBrk="0" hangingPunct="1">
              <a:lnSpc>
                <a:spcPct val="100000"/>
              </a:lnSpc>
              <a:spcBef>
                <a:spcPts val="975"/>
              </a:spcBef>
              <a:spcAft>
                <a:spcPts val="0"/>
              </a:spcAft>
              <a:buClrTx/>
              <a:buSzTx/>
              <a:buFontTx/>
              <a:buNone/>
              <a:tabLst>
                <a:tab pos="1264285" algn="l"/>
              </a:tabLst>
              <a:defRPr/>
            </a:pPr>
            <a:r>
              <a:rPr kumimoji="0" sz="1800" b="1" i="0" u="none" strike="noStrike" kern="1200" cap="none" spc="-5" normalizeH="0" baseline="0" noProof="0" dirty="0">
                <a:ln>
                  <a:noFill/>
                </a:ln>
                <a:solidFill>
                  <a:srgbClr val="2E75B6"/>
                </a:solidFill>
                <a:effectLst/>
                <a:uLnTx/>
                <a:uFillTx/>
                <a:latin typeface="Calibri"/>
                <a:ea typeface="+mn-ea"/>
                <a:cs typeface="Calibri"/>
              </a:rPr>
              <a:t>Heterosex	Other</a:t>
            </a:r>
            <a:r>
              <a:rPr kumimoji="0" sz="1800" b="1" i="0" u="none" strike="noStrike" kern="1200" cap="none" spc="-60" normalizeH="0" baseline="0" noProof="0" dirty="0">
                <a:ln>
                  <a:noFill/>
                </a:ln>
                <a:solidFill>
                  <a:srgbClr val="2E75B6"/>
                </a:solidFill>
                <a:effectLst/>
                <a:uLnTx/>
                <a:uFillTx/>
                <a:latin typeface="Calibri"/>
                <a:ea typeface="+mn-ea"/>
                <a:cs typeface="Calibri"/>
              </a:rPr>
              <a:t> </a:t>
            </a:r>
            <a:r>
              <a:rPr kumimoji="0" sz="1800" b="1" i="0" u="none" strike="noStrike" kern="1200" cap="none" spc="-5" normalizeH="0" baseline="0" noProof="0" dirty="0">
                <a:ln>
                  <a:noFill/>
                </a:ln>
                <a:solidFill>
                  <a:srgbClr val="2E75B6"/>
                </a:solidFill>
                <a:effectLst/>
                <a:uLnTx/>
                <a:uFillTx/>
                <a:latin typeface="Calibri"/>
                <a:ea typeface="+mn-ea"/>
                <a:cs typeface="Calibri"/>
              </a:rPr>
              <a:t>Risk</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400050" marR="0" lvl="0" indent="0" algn="l" defTabSz="914400" rtl="0" eaLnBrk="1" fontAlgn="auto" latinLnBrk="0" hangingPunct="1">
              <a:lnSpc>
                <a:spcPct val="100000"/>
              </a:lnSpc>
              <a:spcBef>
                <a:spcPts val="880"/>
              </a:spcBef>
              <a:spcAft>
                <a:spcPts val="0"/>
              </a:spcAft>
              <a:buClrTx/>
              <a:buSzTx/>
              <a:buFontTx/>
              <a:buNone/>
              <a:tabLst/>
              <a:defRPr/>
            </a:pPr>
            <a:r>
              <a:rPr kumimoji="0" sz="1800" b="0" i="1" u="none" strike="noStrike" kern="1200" cap="none" spc="0" normalizeH="0" baseline="0" noProof="0" dirty="0">
                <a:ln>
                  <a:noFill/>
                </a:ln>
                <a:solidFill>
                  <a:srgbClr val="595958"/>
                </a:solidFill>
                <a:effectLst/>
                <a:uLnTx/>
                <a:uFillTx/>
                <a:latin typeface="Calibri"/>
                <a:ea typeface="+mn-ea"/>
                <a:cs typeface="Calibri"/>
              </a:rPr>
              <a:t>Not </a:t>
            </a:r>
            <a:r>
              <a:rPr kumimoji="0" sz="1800" b="0" i="1" u="none" strike="noStrike" kern="1200" cap="none" spc="-5" normalizeH="0" baseline="0" noProof="0" dirty="0">
                <a:ln>
                  <a:noFill/>
                </a:ln>
                <a:solidFill>
                  <a:srgbClr val="595958"/>
                </a:solidFill>
                <a:effectLst/>
                <a:uLnTx/>
                <a:uFillTx/>
                <a:latin typeface="Calibri"/>
                <a:ea typeface="+mn-ea"/>
                <a:cs typeface="Calibri"/>
              </a:rPr>
              <a:t>in</a:t>
            </a:r>
            <a:r>
              <a:rPr kumimoji="0" sz="1800" b="0" i="1" u="none" strike="noStrike" kern="1200" cap="none" spc="-15" normalizeH="0" baseline="0" noProof="0" dirty="0">
                <a:ln>
                  <a:noFill/>
                </a:ln>
                <a:solidFill>
                  <a:srgbClr val="595958"/>
                </a:solidFill>
                <a:effectLst/>
                <a:uLnTx/>
                <a:uFillTx/>
                <a:latin typeface="Calibri"/>
                <a:ea typeface="+mn-ea"/>
                <a:cs typeface="Calibri"/>
              </a:rPr>
              <a:t> </a:t>
            </a:r>
            <a:r>
              <a:rPr kumimoji="0" sz="1800" b="0" i="1" u="none" strike="noStrike" kern="1200" cap="none" spc="-5" normalizeH="0" baseline="0" noProof="0" dirty="0">
                <a:ln>
                  <a:noFill/>
                </a:ln>
                <a:solidFill>
                  <a:srgbClr val="595958"/>
                </a:solidFill>
                <a:effectLst/>
                <a:uLnTx/>
                <a:uFillTx/>
                <a:latin typeface="Calibri"/>
                <a:ea typeface="+mn-ea"/>
                <a:cs typeface="Calibri"/>
              </a:rPr>
              <a:t>Care</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68" name="object 168"/>
          <p:cNvSpPr/>
          <p:nvPr/>
        </p:nvSpPr>
        <p:spPr>
          <a:xfrm>
            <a:off x="11583923" y="4838700"/>
            <a:ext cx="467995" cy="0"/>
          </a:xfrm>
          <a:custGeom>
            <a:avLst/>
            <a:gdLst/>
            <a:ahLst/>
            <a:cxnLst/>
            <a:rect l="l" t="t" r="r" b="b"/>
            <a:pathLst>
              <a:path w="467995">
                <a:moveTo>
                  <a:pt x="0" y="0"/>
                </a:moveTo>
                <a:lnTo>
                  <a:pt x="4678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9" name="object 169"/>
          <p:cNvSpPr/>
          <p:nvPr/>
        </p:nvSpPr>
        <p:spPr>
          <a:xfrm>
            <a:off x="11332464" y="4838700"/>
            <a:ext cx="53340" cy="0"/>
          </a:xfrm>
          <a:custGeom>
            <a:avLst/>
            <a:gdLst/>
            <a:ahLst/>
            <a:cxnLst/>
            <a:rect l="l" t="t" r="r" b="b"/>
            <a:pathLst>
              <a:path w="53340">
                <a:moveTo>
                  <a:pt x="0" y="0"/>
                </a:moveTo>
                <a:lnTo>
                  <a:pt x="533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0" name="object 170"/>
          <p:cNvSpPr/>
          <p:nvPr/>
        </p:nvSpPr>
        <p:spPr>
          <a:xfrm>
            <a:off x="11081004" y="4838700"/>
            <a:ext cx="53340" cy="0"/>
          </a:xfrm>
          <a:custGeom>
            <a:avLst/>
            <a:gdLst/>
            <a:ahLst/>
            <a:cxnLst/>
            <a:rect l="l" t="t" r="r" b="b"/>
            <a:pathLst>
              <a:path w="53340">
                <a:moveTo>
                  <a:pt x="0" y="0"/>
                </a:moveTo>
                <a:lnTo>
                  <a:pt x="533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1" name="object 171"/>
          <p:cNvSpPr/>
          <p:nvPr/>
        </p:nvSpPr>
        <p:spPr>
          <a:xfrm>
            <a:off x="10448543" y="4838700"/>
            <a:ext cx="434340" cy="0"/>
          </a:xfrm>
          <a:custGeom>
            <a:avLst/>
            <a:gdLst/>
            <a:ahLst/>
            <a:cxnLst/>
            <a:rect l="l" t="t" r="r" b="b"/>
            <a:pathLst>
              <a:path w="434340">
                <a:moveTo>
                  <a:pt x="0" y="0"/>
                </a:moveTo>
                <a:lnTo>
                  <a:pt x="4343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2" name="object 172"/>
          <p:cNvSpPr/>
          <p:nvPr/>
        </p:nvSpPr>
        <p:spPr>
          <a:xfrm>
            <a:off x="10197083" y="4838700"/>
            <a:ext cx="53340" cy="0"/>
          </a:xfrm>
          <a:custGeom>
            <a:avLst/>
            <a:gdLst/>
            <a:ahLst/>
            <a:cxnLst/>
            <a:rect l="l" t="t" r="r" b="b"/>
            <a:pathLst>
              <a:path w="53340">
                <a:moveTo>
                  <a:pt x="0" y="0"/>
                </a:moveTo>
                <a:lnTo>
                  <a:pt x="533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3" name="object 173"/>
          <p:cNvSpPr/>
          <p:nvPr/>
        </p:nvSpPr>
        <p:spPr>
          <a:xfrm>
            <a:off x="9945623" y="4838700"/>
            <a:ext cx="53340" cy="0"/>
          </a:xfrm>
          <a:custGeom>
            <a:avLst/>
            <a:gdLst/>
            <a:ahLst/>
            <a:cxnLst/>
            <a:rect l="l" t="t" r="r" b="b"/>
            <a:pathLst>
              <a:path w="53340">
                <a:moveTo>
                  <a:pt x="0" y="0"/>
                </a:moveTo>
                <a:lnTo>
                  <a:pt x="533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4" name="object 174"/>
          <p:cNvSpPr/>
          <p:nvPr/>
        </p:nvSpPr>
        <p:spPr>
          <a:xfrm>
            <a:off x="9694164" y="4838700"/>
            <a:ext cx="53340" cy="0"/>
          </a:xfrm>
          <a:custGeom>
            <a:avLst/>
            <a:gdLst/>
            <a:ahLst/>
            <a:cxnLst/>
            <a:rect l="l" t="t" r="r" b="b"/>
            <a:pathLst>
              <a:path w="53340">
                <a:moveTo>
                  <a:pt x="0" y="0"/>
                </a:moveTo>
                <a:lnTo>
                  <a:pt x="533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5" name="object 175"/>
          <p:cNvSpPr/>
          <p:nvPr/>
        </p:nvSpPr>
        <p:spPr>
          <a:xfrm>
            <a:off x="9063228" y="4838700"/>
            <a:ext cx="433070" cy="0"/>
          </a:xfrm>
          <a:custGeom>
            <a:avLst/>
            <a:gdLst/>
            <a:ahLst/>
            <a:cxnLst/>
            <a:rect l="l" t="t" r="r" b="b"/>
            <a:pathLst>
              <a:path w="433070">
                <a:moveTo>
                  <a:pt x="0" y="0"/>
                </a:moveTo>
                <a:lnTo>
                  <a:pt x="4328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6" name="object 176"/>
          <p:cNvSpPr/>
          <p:nvPr/>
        </p:nvSpPr>
        <p:spPr>
          <a:xfrm>
            <a:off x="8811768" y="4838700"/>
            <a:ext cx="53340" cy="0"/>
          </a:xfrm>
          <a:custGeom>
            <a:avLst/>
            <a:gdLst/>
            <a:ahLst/>
            <a:cxnLst/>
            <a:rect l="l" t="t" r="r" b="b"/>
            <a:pathLst>
              <a:path w="53340">
                <a:moveTo>
                  <a:pt x="0" y="0"/>
                </a:moveTo>
                <a:lnTo>
                  <a:pt x="533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7" name="object 177"/>
          <p:cNvSpPr/>
          <p:nvPr/>
        </p:nvSpPr>
        <p:spPr>
          <a:xfrm>
            <a:off x="8560307" y="4838700"/>
            <a:ext cx="53340" cy="0"/>
          </a:xfrm>
          <a:custGeom>
            <a:avLst/>
            <a:gdLst/>
            <a:ahLst/>
            <a:cxnLst/>
            <a:rect l="l" t="t" r="r" b="b"/>
            <a:pathLst>
              <a:path w="53340">
                <a:moveTo>
                  <a:pt x="0" y="0"/>
                </a:moveTo>
                <a:lnTo>
                  <a:pt x="533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8" name="object 178"/>
          <p:cNvSpPr/>
          <p:nvPr/>
        </p:nvSpPr>
        <p:spPr>
          <a:xfrm>
            <a:off x="8308847" y="4838700"/>
            <a:ext cx="53340" cy="0"/>
          </a:xfrm>
          <a:custGeom>
            <a:avLst/>
            <a:gdLst/>
            <a:ahLst/>
            <a:cxnLst/>
            <a:rect l="l" t="t" r="r" b="b"/>
            <a:pathLst>
              <a:path w="53340">
                <a:moveTo>
                  <a:pt x="0" y="0"/>
                </a:moveTo>
                <a:lnTo>
                  <a:pt x="533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9" name="object 179"/>
          <p:cNvSpPr/>
          <p:nvPr/>
        </p:nvSpPr>
        <p:spPr>
          <a:xfrm>
            <a:off x="7892795" y="4838700"/>
            <a:ext cx="218440" cy="0"/>
          </a:xfrm>
          <a:custGeom>
            <a:avLst/>
            <a:gdLst/>
            <a:ahLst/>
            <a:cxnLst/>
            <a:rect l="l" t="t" r="r" b="b"/>
            <a:pathLst>
              <a:path w="218440">
                <a:moveTo>
                  <a:pt x="0" y="0"/>
                </a:moveTo>
                <a:lnTo>
                  <a:pt x="21793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0" name="object 180"/>
          <p:cNvSpPr/>
          <p:nvPr/>
        </p:nvSpPr>
        <p:spPr>
          <a:xfrm>
            <a:off x="11583923" y="4517135"/>
            <a:ext cx="467995" cy="0"/>
          </a:xfrm>
          <a:custGeom>
            <a:avLst/>
            <a:gdLst/>
            <a:ahLst/>
            <a:cxnLst/>
            <a:rect l="l" t="t" r="r" b="b"/>
            <a:pathLst>
              <a:path w="467995">
                <a:moveTo>
                  <a:pt x="0" y="0"/>
                </a:moveTo>
                <a:lnTo>
                  <a:pt x="4678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1" name="object 181"/>
          <p:cNvSpPr/>
          <p:nvPr/>
        </p:nvSpPr>
        <p:spPr>
          <a:xfrm>
            <a:off x="11332464" y="4517135"/>
            <a:ext cx="53340" cy="0"/>
          </a:xfrm>
          <a:custGeom>
            <a:avLst/>
            <a:gdLst/>
            <a:ahLst/>
            <a:cxnLst/>
            <a:rect l="l" t="t" r="r" b="b"/>
            <a:pathLst>
              <a:path w="53340">
                <a:moveTo>
                  <a:pt x="0" y="0"/>
                </a:moveTo>
                <a:lnTo>
                  <a:pt x="533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2" name="object 182"/>
          <p:cNvSpPr/>
          <p:nvPr/>
        </p:nvSpPr>
        <p:spPr>
          <a:xfrm>
            <a:off x="11081004" y="4517135"/>
            <a:ext cx="53340" cy="0"/>
          </a:xfrm>
          <a:custGeom>
            <a:avLst/>
            <a:gdLst/>
            <a:ahLst/>
            <a:cxnLst/>
            <a:rect l="l" t="t" r="r" b="b"/>
            <a:pathLst>
              <a:path w="53340">
                <a:moveTo>
                  <a:pt x="0" y="0"/>
                </a:moveTo>
                <a:lnTo>
                  <a:pt x="533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3" name="object 183"/>
          <p:cNvSpPr/>
          <p:nvPr/>
        </p:nvSpPr>
        <p:spPr>
          <a:xfrm>
            <a:off x="10448543" y="4517135"/>
            <a:ext cx="434340" cy="0"/>
          </a:xfrm>
          <a:custGeom>
            <a:avLst/>
            <a:gdLst/>
            <a:ahLst/>
            <a:cxnLst/>
            <a:rect l="l" t="t" r="r" b="b"/>
            <a:pathLst>
              <a:path w="434340">
                <a:moveTo>
                  <a:pt x="0" y="0"/>
                </a:moveTo>
                <a:lnTo>
                  <a:pt x="4343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4" name="object 184"/>
          <p:cNvSpPr/>
          <p:nvPr/>
        </p:nvSpPr>
        <p:spPr>
          <a:xfrm>
            <a:off x="10197083" y="4517135"/>
            <a:ext cx="53340" cy="0"/>
          </a:xfrm>
          <a:custGeom>
            <a:avLst/>
            <a:gdLst/>
            <a:ahLst/>
            <a:cxnLst/>
            <a:rect l="l" t="t" r="r" b="b"/>
            <a:pathLst>
              <a:path w="53340">
                <a:moveTo>
                  <a:pt x="0" y="0"/>
                </a:moveTo>
                <a:lnTo>
                  <a:pt x="533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5" name="object 185"/>
          <p:cNvSpPr/>
          <p:nvPr/>
        </p:nvSpPr>
        <p:spPr>
          <a:xfrm>
            <a:off x="9945623" y="4517135"/>
            <a:ext cx="53340" cy="0"/>
          </a:xfrm>
          <a:custGeom>
            <a:avLst/>
            <a:gdLst/>
            <a:ahLst/>
            <a:cxnLst/>
            <a:rect l="l" t="t" r="r" b="b"/>
            <a:pathLst>
              <a:path w="53340">
                <a:moveTo>
                  <a:pt x="0" y="0"/>
                </a:moveTo>
                <a:lnTo>
                  <a:pt x="533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6" name="object 186"/>
          <p:cNvSpPr/>
          <p:nvPr/>
        </p:nvSpPr>
        <p:spPr>
          <a:xfrm>
            <a:off x="9694164" y="4517135"/>
            <a:ext cx="53340" cy="0"/>
          </a:xfrm>
          <a:custGeom>
            <a:avLst/>
            <a:gdLst/>
            <a:ahLst/>
            <a:cxnLst/>
            <a:rect l="l" t="t" r="r" b="b"/>
            <a:pathLst>
              <a:path w="53340">
                <a:moveTo>
                  <a:pt x="0" y="0"/>
                </a:moveTo>
                <a:lnTo>
                  <a:pt x="533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7" name="object 187"/>
          <p:cNvSpPr/>
          <p:nvPr/>
        </p:nvSpPr>
        <p:spPr>
          <a:xfrm>
            <a:off x="9063228" y="4517135"/>
            <a:ext cx="433070" cy="0"/>
          </a:xfrm>
          <a:custGeom>
            <a:avLst/>
            <a:gdLst/>
            <a:ahLst/>
            <a:cxnLst/>
            <a:rect l="l" t="t" r="r" b="b"/>
            <a:pathLst>
              <a:path w="433070">
                <a:moveTo>
                  <a:pt x="0" y="0"/>
                </a:moveTo>
                <a:lnTo>
                  <a:pt x="4328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8" name="object 188"/>
          <p:cNvSpPr/>
          <p:nvPr/>
        </p:nvSpPr>
        <p:spPr>
          <a:xfrm>
            <a:off x="8811768" y="4517135"/>
            <a:ext cx="53340" cy="0"/>
          </a:xfrm>
          <a:custGeom>
            <a:avLst/>
            <a:gdLst/>
            <a:ahLst/>
            <a:cxnLst/>
            <a:rect l="l" t="t" r="r" b="b"/>
            <a:pathLst>
              <a:path w="53340">
                <a:moveTo>
                  <a:pt x="0" y="0"/>
                </a:moveTo>
                <a:lnTo>
                  <a:pt x="533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9" name="object 189"/>
          <p:cNvSpPr/>
          <p:nvPr/>
        </p:nvSpPr>
        <p:spPr>
          <a:xfrm>
            <a:off x="8560307" y="4517135"/>
            <a:ext cx="53340" cy="0"/>
          </a:xfrm>
          <a:custGeom>
            <a:avLst/>
            <a:gdLst/>
            <a:ahLst/>
            <a:cxnLst/>
            <a:rect l="l" t="t" r="r" b="b"/>
            <a:pathLst>
              <a:path w="53340">
                <a:moveTo>
                  <a:pt x="0" y="0"/>
                </a:moveTo>
                <a:lnTo>
                  <a:pt x="533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0" name="object 190"/>
          <p:cNvSpPr/>
          <p:nvPr/>
        </p:nvSpPr>
        <p:spPr>
          <a:xfrm>
            <a:off x="8308847" y="4517135"/>
            <a:ext cx="53340" cy="0"/>
          </a:xfrm>
          <a:custGeom>
            <a:avLst/>
            <a:gdLst/>
            <a:ahLst/>
            <a:cxnLst/>
            <a:rect l="l" t="t" r="r" b="b"/>
            <a:pathLst>
              <a:path w="53340">
                <a:moveTo>
                  <a:pt x="0" y="0"/>
                </a:moveTo>
                <a:lnTo>
                  <a:pt x="533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1" name="object 191"/>
          <p:cNvSpPr/>
          <p:nvPr/>
        </p:nvSpPr>
        <p:spPr>
          <a:xfrm>
            <a:off x="7892795" y="4517135"/>
            <a:ext cx="218440" cy="0"/>
          </a:xfrm>
          <a:custGeom>
            <a:avLst/>
            <a:gdLst/>
            <a:ahLst/>
            <a:cxnLst/>
            <a:rect l="l" t="t" r="r" b="b"/>
            <a:pathLst>
              <a:path w="218440">
                <a:moveTo>
                  <a:pt x="0" y="0"/>
                </a:moveTo>
                <a:lnTo>
                  <a:pt x="21793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2" name="object 192"/>
          <p:cNvSpPr/>
          <p:nvPr/>
        </p:nvSpPr>
        <p:spPr>
          <a:xfrm>
            <a:off x="11583923" y="4195571"/>
            <a:ext cx="467995" cy="0"/>
          </a:xfrm>
          <a:custGeom>
            <a:avLst/>
            <a:gdLst/>
            <a:ahLst/>
            <a:cxnLst/>
            <a:rect l="l" t="t" r="r" b="b"/>
            <a:pathLst>
              <a:path w="467995">
                <a:moveTo>
                  <a:pt x="0" y="0"/>
                </a:moveTo>
                <a:lnTo>
                  <a:pt x="4678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3" name="object 193"/>
          <p:cNvSpPr/>
          <p:nvPr/>
        </p:nvSpPr>
        <p:spPr>
          <a:xfrm>
            <a:off x="11332464" y="4195571"/>
            <a:ext cx="53340" cy="0"/>
          </a:xfrm>
          <a:custGeom>
            <a:avLst/>
            <a:gdLst/>
            <a:ahLst/>
            <a:cxnLst/>
            <a:rect l="l" t="t" r="r" b="b"/>
            <a:pathLst>
              <a:path w="53340">
                <a:moveTo>
                  <a:pt x="0" y="0"/>
                </a:moveTo>
                <a:lnTo>
                  <a:pt x="533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4" name="object 194"/>
          <p:cNvSpPr/>
          <p:nvPr/>
        </p:nvSpPr>
        <p:spPr>
          <a:xfrm>
            <a:off x="11081004" y="4195571"/>
            <a:ext cx="53340" cy="0"/>
          </a:xfrm>
          <a:custGeom>
            <a:avLst/>
            <a:gdLst/>
            <a:ahLst/>
            <a:cxnLst/>
            <a:rect l="l" t="t" r="r" b="b"/>
            <a:pathLst>
              <a:path w="53340">
                <a:moveTo>
                  <a:pt x="0" y="0"/>
                </a:moveTo>
                <a:lnTo>
                  <a:pt x="533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5" name="object 195"/>
          <p:cNvSpPr/>
          <p:nvPr/>
        </p:nvSpPr>
        <p:spPr>
          <a:xfrm>
            <a:off x="10197083" y="4195571"/>
            <a:ext cx="685800" cy="0"/>
          </a:xfrm>
          <a:custGeom>
            <a:avLst/>
            <a:gdLst/>
            <a:ahLst/>
            <a:cxnLst/>
            <a:rect l="l" t="t" r="r" b="b"/>
            <a:pathLst>
              <a:path w="685800">
                <a:moveTo>
                  <a:pt x="0" y="0"/>
                </a:moveTo>
                <a:lnTo>
                  <a:pt x="68579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6" name="object 196"/>
          <p:cNvSpPr/>
          <p:nvPr/>
        </p:nvSpPr>
        <p:spPr>
          <a:xfrm>
            <a:off x="9945623" y="4195571"/>
            <a:ext cx="53340" cy="0"/>
          </a:xfrm>
          <a:custGeom>
            <a:avLst/>
            <a:gdLst/>
            <a:ahLst/>
            <a:cxnLst/>
            <a:rect l="l" t="t" r="r" b="b"/>
            <a:pathLst>
              <a:path w="53340">
                <a:moveTo>
                  <a:pt x="0" y="0"/>
                </a:moveTo>
                <a:lnTo>
                  <a:pt x="533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7" name="object 197"/>
          <p:cNvSpPr/>
          <p:nvPr/>
        </p:nvSpPr>
        <p:spPr>
          <a:xfrm>
            <a:off x="9694164" y="4195571"/>
            <a:ext cx="53340" cy="0"/>
          </a:xfrm>
          <a:custGeom>
            <a:avLst/>
            <a:gdLst/>
            <a:ahLst/>
            <a:cxnLst/>
            <a:rect l="l" t="t" r="r" b="b"/>
            <a:pathLst>
              <a:path w="53340">
                <a:moveTo>
                  <a:pt x="0" y="0"/>
                </a:moveTo>
                <a:lnTo>
                  <a:pt x="533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8" name="object 198"/>
          <p:cNvSpPr/>
          <p:nvPr/>
        </p:nvSpPr>
        <p:spPr>
          <a:xfrm>
            <a:off x="8811768" y="4195571"/>
            <a:ext cx="684530" cy="0"/>
          </a:xfrm>
          <a:custGeom>
            <a:avLst/>
            <a:gdLst/>
            <a:ahLst/>
            <a:cxnLst/>
            <a:rect l="l" t="t" r="r" b="b"/>
            <a:pathLst>
              <a:path w="684529">
                <a:moveTo>
                  <a:pt x="0" y="0"/>
                </a:moveTo>
                <a:lnTo>
                  <a:pt x="68427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9" name="object 199"/>
          <p:cNvSpPr/>
          <p:nvPr/>
        </p:nvSpPr>
        <p:spPr>
          <a:xfrm>
            <a:off x="8560307" y="4195571"/>
            <a:ext cx="53340" cy="0"/>
          </a:xfrm>
          <a:custGeom>
            <a:avLst/>
            <a:gdLst/>
            <a:ahLst/>
            <a:cxnLst/>
            <a:rect l="l" t="t" r="r" b="b"/>
            <a:pathLst>
              <a:path w="53340">
                <a:moveTo>
                  <a:pt x="0" y="0"/>
                </a:moveTo>
                <a:lnTo>
                  <a:pt x="533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0" name="object 200"/>
          <p:cNvSpPr/>
          <p:nvPr/>
        </p:nvSpPr>
        <p:spPr>
          <a:xfrm>
            <a:off x="8308847" y="4195571"/>
            <a:ext cx="53340" cy="0"/>
          </a:xfrm>
          <a:custGeom>
            <a:avLst/>
            <a:gdLst/>
            <a:ahLst/>
            <a:cxnLst/>
            <a:rect l="l" t="t" r="r" b="b"/>
            <a:pathLst>
              <a:path w="53340">
                <a:moveTo>
                  <a:pt x="0" y="0"/>
                </a:moveTo>
                <a:lnTo>
                  <a:pt x="533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1" name="object 201"/>
          <p:cNvSpPr/>
          <p:nvPr/>
        </p:nvSpPr>
        <p:spPr>
          <a:xfrm>
            <a:off x="7892795" y="4195571"/>
            <a:ext cx="218440" cy="0"/>
          </a:xfrm>
          <a:custGeom>
            <a:avLst/>
            <a:gdLst/>
            <a:ahLst/>
            <a:cxnLst/>
            <a:rect l="l" t="t" r="r" b="b"/>
            <a:pathLst>
              <a:path w="218440">
                <a:moveTo>
                  <a:pt x="0" y="0"/>
                </a:moveTo>
                <a:lnTo>
                  <a:pt x="21793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2" name="object 202"/>
          <p:cNvSpPr/>
          <p:nvPr/>
        </p:nvSpPr>
        <p:spPr>
          <a:xfrm>
            <a:off x="11583923" y="3874008"/>
            <a:ext cx="467995" cy="0"/>
          </a:xfrm>
          <a:custGeom>
            <a:avLst/>
            <a:gdLst/>
            <a:ahLst/>
            <a:cxnLst/>
            <a:rect l="l" t="t" r="r" b="b"/>
            <a:pathLst>
              <a:path w="467995">
                <a:moveTo>
                  <a:pt x="0" y="0"/>
                </a:moveTo>
                <a:lnTo>
                  <a:pt x="4678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3" name="object 203"/>
          <p:cNvSpPr/>
          <p:nvPr/>
        </p:nvSpPr>
        <p:spPr>
          <a:xfrm>
            <a:off x="11332464" y="3874008"/>
            <a:ext cx="53340" cy="0"/>
          </a:xfrm>
          <a:custGeom>
            <a:avLst/>
            <a:gdLst/>
            <a:ahLst/>
            <a:cxnLst/>
            <a:rect l="l" t="t" r="r" b="b"/>
            <a:pathLst>
              <a:path w="53340">
                <a:moveTo>
                  <a:pt x="0" y="0"/>
                </a:moveTo>
                <a:lnTo>
                  <a:pt x="533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4" name="object 204"/>
          <p:cNvSpPr/>
          <p:nvPr/>
        </p:nvSpPr>
        <p:spPr>
          <a:xfrm>
            <a:off x="11081004" y="3874008"/>
            <a:ext cx="53340" cy="0"/>
          </a:xfrm>
          <a:custGeom>
            <a:avLst/>
            <a:gdLst/>
            <a:ahLst/>
            <a:cxnLst/>
            <a:rect l="l" t="t" r="r" b="b"/>
            <a:pathLst>
              <a:path w="53340">
                <a:moveTo>
                  <a:pt x="0" y="0"/>
                </a:moveTo>
                <a:lnTo>
                  <a:pt x="533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5" name="object 205"/>
          <p:cNvSpPr/>
          <p:nvPr/>
        </p:nvSpPr>
        <p:spPr>
          <a:xfrm>
            <a:off x="10197083" y="3874008"/>
            <a:ext cx="685800" cy="0"/>
          </a:xfrm>
          <a:custGeom>
            <a:avLst/>
            <a:gdLst/>
            <a:ahLst/>
            <a:cxnLst/>
            <a:rect l="l" t="t" r="r" b="b"/>
            <a:pathLst>
              <a:path w="685800">
                <a:moveTo>
                  <a:pt x="0" y="0"/>
                </a:moveTo>
                <a:lnTo>
                  <a:pt x="68579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6" name="object 206"/>
          <p:cNvSpPr/>
          <p:nvPr/>
        </p:nvSpPr>
        <p:spPr>
          <a:xfrm>
            <a:off x="9945623" y="3874008"/>
            <a:ext cx="53340" cy="0"/>
          </a:xfrm>
          <a:custGeom>
            <a:avLst/>
            <a:gdLst/>
            <a:ahLst/>
            <a:cxnLst/>
            <a:rect l="l" t="t" r="r" b="b"/>
            <a:pathLst>
              <a:path w="53340">
                <a:moveTo>
                  <a:pt x="0" y="0"/>
                </a:moveTo>
                <a:lnTo>
                  <a:pt x="533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7" name="object 207"/>
          <p:cNvSpPr/>
          <p:nvPr/>
        </p:nvSpPr>
        <p:spPr>
          <a:xfrm>
            <a:off x="9694164" y="3874008"/>
            <a:ext cx="53340" cy="0"/>
          </a:xfrm>
          <a:custGeom>
            <a:avLst/>
            <a:gdLst/>
            <a:ahLst/>
            <a:cxnLst/>
            <a:rect l="l" t="t" r="r" b="b"/>
            <a:pathLst>
              <a:path w="53340">
                <a:moveTo>
                  <a:pt x="0" y="0"/>
                </a:moveTo>
                <a:lnTo>
                  <a:pt x="533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8" name="object 208"/>
          <p:cNvSpPr/>
          <p:nvPr/>
        </p:nvSpPr>
        <p:spPr>
          <a:xfrm>
            <a:off x="8811768" y="3874008"/>
            <a:ext cx="684530" cy="0"/>
          </a:xfrm>
          <a:custGeom>
            <a:avLst/>
            <a:gdLst/>
            <a:ahLst/>
            <a:cxnLst/>
            <a:rect l="l" t="t" r="r" b="b"/>
            <a:pathLst>
              <a:path w="684529">
                <a:moveTo>
                  <a:pt x="0" y="0"/>
                </a:moveTo>
                <a:lnTo>
                  <a:pt x="68427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9" name="object 209"/>
          <p:cNvSpPr/>
          <p:nvPr/>
        </p:nvSpPr>
        <p:spPr>
          <a:xfrm>
            <a:off x="8560307" y="3874008"/>
            <a:ext cx="53340" cy="0"/>
          </a:xfrm>
          <a:custGeom>
            <a:avLst/>
            <a:gdLst/>
            <a:ahLst/>
            <a:cxnLst/>
            <a:rect l="l" t="t" r="r" b="b"/>
            <a:pathLst>
              <a:path w="53340">
                <a:moveTo>
                  <a:pt x="0" y="0"/>
                </a:moveTo>
                <a:lnTo>
                  <a:pt x="533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0" name="object 210"/>
          <p:cNvSpPr/>
          <p:nvPr/>
        </p:nvSpPr>
        <p:spPr>
          <a:xfrm>
            <a:off x="8308847" y="3874008"/>
            <a:ext cx="53340" cy="0"/>
          </a:xfrm>
          <a:custGeom>
            <a:avLst/>
            <a:gdLst/>
            <a:ahLst/>
            <a:cxnLst/>
            <a:rect l="l" t="t" r="r" b="b"/>
            <a:pathLst>
              <a:path w="53340">
                <a:moveTo>
                  <a:pt x="0" y="0"/>
                </a:moveTo>
                <a:lnTo>
                  <a:pt x="533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1" name="object 211"/>
          <p:cNvSpPr/>
          <p:nvPr/>
        </p:nvSpPr>
        <p:spPr>
          <a:xfrm>
            <a:off x="7892795" y="3874008"/>
            <a:ext cx="218440" cy="0"/>
          </a:xfrm>
          <a:custGeom>
            <a:avLst/>
            <a:gdLst/>
            <a:ahLst/>
            <a:cxnLst/>
            <a:rect l="l" t="t" r="r" b="b"/>
            <a:pathLst>
              <a:path w="218440">
                <a:moveTo>
                  <a:pt x="0" y="0"/>
                </a:moveTo>
                <a:lnTo>
                  <a:pt x="21793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2" name="object 212"/>
          <p:cNvSpPr/>
          <p:nvPr/>
        </p:nvSpPr>
        <p:spPr>
          <a:xfrm>
            <a:off x="11583923" y="3552444"/>
            <a:ext cx="467995" cy="0"/>
          </a:xfrm>
          <a:custGeom>
            <a:avLst/>
            <a:gdLst/>
            <a:ahLst/>
            <a:cxnLst/>
            <a:rect l="l" t="t" r="r" b="b"/>
            <a:pathLst>
              <a:path w="467995">
                <a:moveTo>
                  <a:pt x="0" y="0"/>
                </a:moveTo>
                <a:lnTo>
                  <a:pt x="4678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3" name="object 213"/>
          <p:cNvSpPr/>
          <p:nvPr/>
        </p:nvSpPr>
        <p:spPr>
          <a:xfrm>
            <a:off x="11332464" y="3552444"/>
            <a:ext cx="53340" cy="0"/>
          </a:xfrm>
          <a:custGeom>
            <a:avLst/>
            <a:gdLst/>
            <a:ahLst/>
            <a:cxnLst/>
            <a:rect l="l" t="t" r="r" b="b"/>
            <a:pathLst>
              <a:path w="53340">
                <a:moveTo>
                  <a:pt x="0" y="0"/>
                </a:moveTo>
                <a:lnTo>
                  <a:pt x="533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4" name="object 214"/>
          <p:cNvSpPr/>
          <p:nvPr/>
        </p:nvSpPr>
        <p:spPr>
          <a:xfrm>
            <a:off x="11081004" y="3552444"/>
            <a:ext cx="53340" cy="0"/>
          </a:xfrm>
          <a:custGeom>
            <a:avLst/>
            <a:gdLst/>
            <a:ahLst/>
            <a:cxnLst/>
            <a:rect l="l" t="t" r="r" b="b"/>
            <a:pathLst>
              <a:path w="53340">
                <a:moveTo>
                  <a:pt x="0" y="0"/>
                </a:moveTo>
                <a:lnTo>
                  <a:pt x="533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5" name="object 215"/>
          <p:cNvSpPr/>
          <p:nvPr/>
        </p:nvSpPr>
        <p:spPr>
          <a:xfrm>
            <a:off x="10197083" y="3552444"/>
            <a:ext cx="685800" cy="0"/>
          </a:xfrm>
          <a:custGeom>
            <a:avLst/>
            <a:gdLst/>
            <a:ahLst/>
            <a:cxnLst/>
            <a:rect l="l" t="t" r="r" b="b"/>
            <a:pathLst>
              <a:path w="685800">
                <a:moveTo>
                  <a:pt x="0" y="0"/>
                </a:moveTo>
                <a:lnTo>
                  <a:pt x="68579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6" name="object 216"/>
          <p:cNvSpPr/>
          <p:nvPr/>
        </p:nvSpPr>
        <p:spPr>
          <a:xfrm>
            <a:off x="9945623" y="3552444"/>
            <a:ext cx="53340" cy="0"/>
          </a:xfrm>
          <a:custGeom>
            <a:avLst/>
            <a:gdLst/>
            <a:ahLst/>
            <a:cxnLst/>
            <a:rect l="l" t="t" r="r" b="b"/>
            <a:pathLst>
              <a:path w="53340">
                <a:moveTo>
                  <a:pt x="0" y="0"/>
                </a:moveTo>
                <a:lnTo>
                  <a:pt x="533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7" name="object 217"/>
          <p:cNvSpPr/>
          <p:nvPr/>
        </p:nvSpPr>
        <p:spPr>
          <a:xfrm>
            <a:off x="9694164" y="3552444"/>
            <a:ext cx="53340" cy="0"/>
          </a:xfrm>
          <a:custGeom>
            <a:avLst/>
            <a:gdLst/>
            <a:ahLst/>
            <a:cxnLst/>
            <a:rect l="l" t="t" r="r" b="b"/>
            <a:pathLst>
              <a:path w="53340">
                <a:moveTo>
                  <a:pt x="0" y="0"/>
                </a:moveTo>
                <a:lnTo>
                  <a:pt x="533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8" name="object 218"/>
          <p:cNvSpPr/>
          <p:nvPr/>
        </p:nvSpPr>
        <p:spPr>
          <a:xfrm>
            <a:off x="8811768" y="3552444"/>
            <a:ext cx="684530" cy="0"/>
          </a:xfrm>
          <a:custGeom>
            <a:avLst/>
            <a:gdLst/>
            <a:ahLst/>
            <a:cxnLst/>
            <a:rect l="l" t="t" r="r" b="b"/>
            <a:pathLst>
              <a:path w="684529">
                <a:moveTo>
                  <a:pt x="0" y="0"/>
                </a:moveTo>
                <a:lnTo>
                  <a:pt x="68427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9" name="object 219"/>
          <p:cNvSpPr/>
          <p:nvPr/>
        </p:nvSpPr>
        <p:spPr>
          <a:xfrm>
            <a:off x="8560307" y="3552444"/>
            <a:ext cx="53340" cy="0"/>
          </a:xfrm>
          <a:custGeom>
            <a:avLst/>
            <a:gdLst/>
            <a:ahLst/>
            <a:cxnLst/>
            <a:rect l="l" t="t" r="r" b="b"/>
            <a:pathLst>
              <a:path w="53340">
                <a:moveTo>
                  <a:pt x="0" y="0"/>
                </a:moveTo>
                <a:lnTo>
                  <a:pt x="533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0" name="object 220"/>
          <p:cNvSpPr/>
          <p:nvPr/>
        </p:nvSpPr>
        <p:spPr>
          <a:xfrm>
            <a:off x="8308847" y="3552444"/>
            <a:ext cx="53340" cy="0"/>
          </a:xfrm>
          <a:custGeom>
            <a:avLst/>
            <a:gdLst/>
            <a:ahLst/>
            <a:cxnLst/>
            <a:rect l="l" t="t" r="r" b="b"/>
            <a:pathLst>
              <a:path w="53340">
                <a:moveTo>
                  <a:pt x="0" y="0"/>
                </a:moveTo>
                <a:lnTo>
                  <a:pt x="533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1" name="object 221"/>
          <p:cNvSpPr/>
          <p:nvPr/>
        </p:nvSpPr>
        <p:spPr>
          <a:xfrm>
            <a:off x="7892795" y="3552444"/>
            <a:ext cx="218440" cy="0"/>
          </a:xfrm>
          <a:custGeom>
            <a:avLst/>
            <a:gdLst/>
            <a:ahLst/>
            <a:cxnLst/>
            <a:rect l="l" t="t" r="r" b="b"/>
            <a:pathLst>
              <a:path w="218440">
                <a:moveTo>
                  <a:pt x="0" y="0"/>
                </a:moveTo>
                <a:lnTo>
                  <a:pt x="21793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2" name="object 222"/>
          <p:cNvSpPr/>
          <p:nvPr/>
        </p:nvSpPr>
        <p:spPr>
          <a:xfrm>
            <a:off x="11583923" y="3230879"/>
            <a:ext cx="467995" cy="0"/>
          </a:xfrm>
          <a:custGeom>
            <a:avLst/>
            <a:gdLst/>
            <a:ahLst/>
            <a:cxnLst/>
            <a:rect l="l" t="t" r="r" b="b"/>
            <a:pathLst>
              <a:path w="467995">
                <a:moveTo>
                  <a:pt x="0" y="0"/>
                </a:moveTo>
                <a:lnTo>
                  <a:pt x="4678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3" name="object 223"/>
          <p:cNvSpPr/>
          <p:nvPr/>
        </p:nvSpPr>
        <p:spPr>
          <a:xfrm>
            <a:off x="11332464" y="3230879"/>
            <a:ext cx="53340" cy="0"/>
          </a:xfrm>
          <a:custGeom>
            <a:avLst/>
            <a:gdLst/>
            <a:ahLst/>
            <a:cxnLst/>
            <a:rect l="l" t="t" r="r" b="b"/>
            <a:pathLst>
              <a:path w="53340">
                <a:moveTo>
                  <a:pt x="0" y="0"/>
                </a:moveTo>
                <a:lnTo>
                  <a:pt x="533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4" name="object 224"/>
          <p:cNvSpPr/>
          <p:nvPr/>
        </p:nvSpPr>
        <p:spPr>
          <a:xfrm>
            <a:off x="11081004" y="3230879"/>
            <a:ext cx="53340" cy="0"/>
          </a:xfrm>
          <a:custGeom>
            <a:avLst/>
            <a:gdLst/>
            <a:ahLst/>
            <a:cxnLst/>
            <a:rect l="l" t="t" r="r" b="b"/>
            <a:pathLst>
              <a:path w="53340">
                <a:moveTo>
                  <a:pt x="0" y="0"/>
                </a:moveTo>
                <a:lnTo>
                  <a:pt x="533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5" name="object 225"/>
          <p:cNvSpPr/>
          <p:nvPr/>
        </p:nvSpPr>
        <p:spPr>
          <a:xfrm>
            <a:off x="10197083" y="3230879"/>
            <a:ext cx="685800" cy="0"/>
          </a:xfrm>
          <a:custGeom>
            <a:avLst/>
            <a:gdLst/>
            <a:ahLst/>
            <a:cxnLst/>
            <a:rect l="l" t="t" r="r" b="b"/>
            <a:pathLst>
              <a:path w="685800">
                <a:moveTo>
                  <a:pt x="0" y="0"/>
                </a:moveTo>
                <a:lnTo>
                  <a:pt x="68579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6" name="object 226"/>
          <p:cNvSpPr/>
          <p:nvPr/>
        </p:nvSpPr>
        <p:spPr>
          <a:xfrm>
            <a:off x="9945623" y="3230879"/>
            <a:ext cx="53340" cy="0"/>
          </a:xfrm>
          <a:custGeom>
            <a:avLst/>
            <a:gdLst/>
            <a:ahLst/>
            <a:cxnLst/>
            <a:rect l="l" t="t" r="r" b="b"/>
            <a:pathLst>
              <a:path w="53340">
                <a:moveTo>
                  <a:pt x="0" y="0"/>
                </a:moveTo>
                <a:lnTo>
                  <a:pt x="533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7" name="object 227"/>
          <p:cNvSpPr/>
          <p:nvPr/>
        </p:nvSpPr>
        <p:spPr>
          <a:xfrm>
            <a:off x="9694164" y="3230879"/>
            <a:ext cx="53340" cy="0"/>
          </a:xfrm>
          <a:custGeom>
            <a:avLst/>
            <a:gdLst/>
            <a:ahLst/>
            <a:cxnLst/>
            <a:rect l="l" t="t" r="r" b="b"/>
            <a:pathLst>
              <a:path w="53340">
                <a:moveTo>
                  <a:pt x="0" y="0"/>
                </a:moveTo>
                <a:lnTo>
                  <a:pt x="533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8" name="object 228"/>
          <p:cNvSpPr/>
          <p:nvPr/>
        </p:nvSpPr>
        <p:spPr>
          <a:xfrm>
            <a:off x="8811768" y="3230879"/>
            <a:ext cx="684530" cy="0"/>
          </a:xfrm>
          <a:custGeom>
            <a:avLst/>
            <a:gdLst/>
            <a:ahLst/>
            <a:cxnLst/>
            <a:rect l="l" t="t" r="r" b="b"/>
            <a:pathLst>
              <a:path w="684529">
                <a:moveTo>
                  <a:pt x="0" y="0"/>
                </a:moveTo>
                <a:lnTo>
                  <a:pt x="68427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9" name="object 229"/>
          <p:cNvSpPr/>
          <p:nvPr/>
        </p:nvSpPr>
        <p:spPr>
          <a:xfrm>
            <a:off x="8560307" y="3230879"/>
            <a:ext cx="53340" cy="0"/>
          </a:xfrm>
          <a:custGeom>
            <a:avLst/>
            <a:gdLst/>
            <a:ahLst/>
            <a:cxnLst/>
            <a:rect l="l" t="t" r="r" b="b"/>
            <a:pathLst>
              <a:path w="53340">
                <a:moveTo>
                  <a:pt x="0" y="0"/>
                </a:moveTo>
                <a:lnTo>
                  <a:pt x="533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0" name="object 230"/>
          <p:cNvSpPr/>
          <p:nvPr/>
        </p:nvSpPr>
        <p:spPr>
          <a:xfrm>
            <a:off x="8308847" y="3230879"/>
            <a:ext cx="53340" cy="0"/>
          </a:xfrm>
          <a:custGeom>
            <a:avLst/>
            <a:gdLst/>
            <a:ahLst/>
            <a:cxnLst/>
            <a:rect l="l" t="t" r="r" b="b"/>
            <a:pathLst>
              <a:path w="53340">
                <a:moveTo>
                  <a:pt x="0" y="0"/>
                </a:moveTo>
                <a:lnTo>
                  <a:pt x="533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1" name="object 231"/>
          <p:cNvSpPr/>
          <p:nvPr/>
        </p:nvSpPr>
        <p:spPr>
          <a:xfrm>
            <a:off x="7892795" y="3230879"/>
            <a:ext cx="218440" cy="0"/>
          </a:xfrm>
          <a:custGeom>
            <a:avLst/>
            <a:gdLst/>
            <a:ahLst/>
            <a:cxnLst/>
            <a:rect l="l" t="t" r="r" b="b"/>
            <a:pathLst>
              <a:path w="218440">
                <a:moveTo>
                  <a:pt x="0" y="0"/>
                </a:moveTo>
                <a:lnTo>
                  <a:pt x="21793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2" name="object 232"/>
          <p:cNvSpPr/>
          <p:nvPr/>
        </p:nvSpPr>
        <p:spPr>
          <a:xfrm>
            <a:off x="11583923" y="2909316"/>
            <a:ext cx="467995" cy="0"/>
          </a:xfrm>
          <a:custGeom>
            <a:avLst/>
            <a:gdLst/>
            <a:ahLst/>
            <a:cxnLst/>
            <a:rect l="l" t="t" r="r" b="b"/>
            <a:pathLst>
              <a:path w="467995">
                <a:moveTo>
                  <a:pt x="0" y="0"/>
                </a:moveTo>
                <a:lnTo>
                  <a:pt x="4678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3" name="object 233"/>
          <p:cNvSpPr/>
          <p:nvPr/>
        </p:nvSpPr>
        <p:spPr>
          <a:xfrm>
            <a:off x="11332464" y="2909316"/>
            <a:ext cx="53340" cy="0"/>
          </a:xfrm>
          <a:custGeom>
            <a:avLst/>
            <a:gdLst/>
            <a:ahLst/>
            <a:cxnLst/>
            <a:rect l="l" t="t" r="r" b="b"/>
            <a:pathLst>
              <a:path w="53340">
                <a:moveTo>
                  <a:pt x="0" y="0"/>
                </a:moveTo>
                <a:lnTo>
                  <a:pt x="533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4" name="object 234"/>
          <p:cNvSpPr/>
          <p:nvPr/>
        </p:nvSpPr>
        <p:spPr>
          <a:xfrm>
            <a:off x="11081004" y="2909316"/>
            <a:ext cx="53340" cy="0"/>
          </a:xfrm>
          <a:custGeom>
            <a:avLst/>
            <a:gdLst/>
            <a:ahLst/>
            <a:cxnLst/>
            <a:rect l="l" t="t" r="r" b="b"/>
            <a:pathLst>
              <a:path w="53340">
                <a:moveTo>
                  <a:pt x="0" y="0"/>
                </a:moveTo>
                <a:lnTo>
                  <a:pt x="533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5" name="object 235"/>
          <p:cNvSpPr/>
          <p:nvPr/>
        </p:nvSpPr>
        <p:spPr>
          <a:xfrm>
            <a:off x="9945623" y="2909316"/>
            <a:ext cx="937260" cy="0"/>
          </a:xfrm>
          <a:custGeom>
            <a:avLst/>
            <a:gdLst/>
            <a:ahLst/>
            <a:cxnLst/>
            <a:rect l="l" t="t" r="r" b="b"/>
            <a:pathLst>
              <a:path w="937259">
                <a:moveTo>
                  <a:pt x="0" y="0"/>
                </a:moveTo>
                <a:lnTo>
                  <a:pt x="93725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6" name="object 236"/>
          <p:cNvSpPr/>
          <p:nvPr/>
        </p:nvSpPr>
        <p:spPr>
          <a:xfrm>
            <a:off x="9694164" y="2909316"/>
            <a:ext cx="53340" cy="0"/>
          </a:xfrm>
          <a:custGeom>
            <a:avLst/>
            <a:gdLst/>
            <a:ahLst/>
            <a:cxnLst/>
            <a:rect l="l" t="t" r="r" b="b"/>
            <a:pathLst>
              <a:path w="53340">
                <a:moveTo>
                  <a:pt x="0" y="0"/>
                </a:moveTo>
                <a:lnTo>
                  <a:pt x="533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7" name="object 237"/>
          <p:cNvSpPr/>
          <p:nvPr/>
        </p:nvSpPr>
        <p:spPr>
          <a:xfrm>
            <a:off x="8308847" y="2909316"/>
            <a:ext cx="1187450" cy="0"/>
          </a:xfrm>
          <a:custGeom>
            <a:avLst/>
            <a:gdLst/>
            <a:ahLst/>
            <a:cxnLst/>
            <a:rect l="l" t="t" r="r" b="b"/>
            <a:pathLst>
              <a:path w="1187450">
                <a:moveTo>
                  <a:pt x="0" y="0"/>
                </a:moveTo>
                <a:lnTo>
                  <a:pt x="11871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8" name="object 238"/>
          <p:cNvSpPr/>
          <p:nvPr/>
        </p:nvSpPr>
        <p:spPr>
          <a:xfrm>
            <a:off x="7892795" y="2909316"/>
            <a:ext cx="218440" cy="0"/>
          </a:xfrm>
          <a:custGeom>
            <a:avLst/>
            <a:gdLst/>
            <a:ahLst/>
            <a:cxnLst/>
            <a:rect l="l" t="t" r="r" b="b"/>
            <a:pathLst>
              <a:path w="218440">
                <a:moveTo>
                  <a:pt x="0" y="0"/>
                </a:moveTo>
                <a:lnTo>
                  <a:pt x="21793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9" name="object 239"/>
          <p:cNvSpPr/>
          <p:nvPr/>
        </p:nvSpPr>
        <p:spPr>
          <a:xfrm>
            <a:off x="11332464" y="2587751"/>
            <a:ext cx="719455" cy="0"/>
          </a:xfrm>
          <a:custGeom>
            <a:avLst/>
            <a:gdLst/>
            <a:ahLst/>
            <a:cxnLst/>
            <a:rect l="l" t="t" r="r" b="b"/>
            <a:pathLst>
              <a:path w="719454">
                <a:moveTo>
                  <a:pt x="0" y="0"/>
                </a:moveTo>
                <a:lnTo>
                  <a:pt x="71932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0" name="object 240"/>
          <p:cNvSpPr/>
          <p:nvPr/>
        </p:nvSpPr>
        <p:spPr>
          <a:xfrm>
            <a:off x="11081004" y="2587751"/>
            <a:ext cx="53340" cy="0"/>
          </a:xfrm>
          <a:custGeom>
            <a:avLst/>
            <a:gdLst/>
            <a:ahLst/>
            <a:cxnLst/>
            <a:rect l="l" t="t" r="r" b="b"/>
            <a:pathLst>
              <a:path w="53340">
                <a:moveTo>
                  <a:pt x="0" y="0"/>
                </a:moveTo>
                <a:lnTo>
                  <a:pt x="533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1" name="object 241"/>
          <p:cNvSpPr/>
          <p:nvPr/>
        </p:nvSpPr>
        <p:spPr>
          <a:xfrm>
            <a:off x="7892795" y="2587751"/>
            <a:ext cx="2990215" cy="0"/>
          </a:xfrm>
          <a:custGeom>
            <a:avLst/>
            <a:gdLst/>
            <a:ahLst/>
            <a:cxnLst/>
            <a:rect l="l" t="t" r="r" b="b"/>
            <a:pathLst>
              <a:path w="2990215">
                <a:moveTo>
                  <a:pt x="0" y="0"/>
                </a:moveTo>
                <a:lnTo>
                  <a:pt x="299008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2" name="object 242"/>
          <p:cNvSpPr/>
          <p:nvPr/>
        </p:nvSpPr>
        <p:spPr>
          <a:xfrm>
            <a:off x="11332464" y="2266188"/>
            <a:ext cx="719455" cy="0"/>
          </a:xfrm>
          <a:custGeom>
            <a:avLst/>
            <a:gdLst/>
            <a:ahLst/>
            <a:cxnLst/>
            <a:rect l="l" t="t" r="r" b="b"/>
            <a:pathLst>
              <a:path w="719454">
                <a:moveTo>
                  <a:pt x="0" y="0"/>
                </a:moveTo>
                <a:lnTo>
                  <a:pt x="71932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3" name="object 243"/>
          <p:cNvSpPr/>
          <p:nvPr/>
        </p:nvSpPr>
        <p:spPr>
          <a:xfrm>
            <a:off x="11081004" y="2266188"/>
            <a:ext cx="53340" cy="0"/>
          </a:xfrm>
          <a:custGeom>
            <a:avLst/>
            <a:gdLst/>
            <a:ahLst/>
            <a:cxnLst/>
            <a:rect l="l" t="t" r="r" b="b"/>
            <a:pathLst>
              <a:path w="53340">
                <a:moveTo>
                  <a:pt x="0" y="0"/>
                </a:moveTo>
                <a:lnTo>
                  <a:pt x="533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4" name="object 244"/>
          <p:cNvSpPr/>
          <p:nvPr/>
        </p:nvSpPr>
        <p:spPr>
          <a:xfrm>
            <a:off x="7892795" y="2266188"/>
            <a:ext cx="2990215" cy="0"/>
          </a:xfrm>
          <a:custGeom>
            <a:avLst/>
            <a:gdLst/>
            <a:ahLst/>
            <a:cxnLst/>
            <a:rect l="l" t="t" r="r" b="b"/>
            <a:pathLst>
              <a:path w="2990215">
                <a:moveTo>
                  <a:pt x="0" y="0"/>
                </a:moveTo>
                <a:lnTo>
                  <a:pt x="299008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5" name="object 245"/>
          <p:cNvSpPr/>
          <p:nvPr/>
        </p:nvSpPr>
        <p:spPr>
          <a:xfrm>
            <a:off x="7892795" y="1944623"/>
            <a:ext cx="4159250" cy="0"/>
          </a:xfrm>
          <a:custGeom>
            <a:avLst/>
            <a:gdLst/>
            <a:ahLst/>
            <a:cxnLst/>
            <a:rect l="l" t="t" r="r" b="b"/>
            <a:pathLst>
              <a:path w="4159250">
                <a:moveTo>
                  <a:pt x="0" y="0"/>
                </a:moveTo>
                <a:lnTo>
                  <a:pt x="41589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6" name="object 246"/>
          <p:cNvSpPr/>
          <p:nvPr/>
        </p:nvSpPr>
        <p:spPr>
          <a:xfrm>
            <a:off x="8110728" y="2848355"/>
            <a:ext cx="198120" cy="2312035"/>
          </a:xfrm>
          <a:custGeom>
            <a:avLst/>
            <a:gdLst/>
            <a:ahLst/>
            <a:cxnLst/>
            <a:rect l="l" t="t" r="r" b="b"/>
            <a:pathLst>
              <a:path w="198120" h="2312035">
                <a:moveTo>
                  <a:pt x="198120" y="0"/>
                </a:moveTo>
                <a:lnTo>
                  <a:pt x="0" y="0"/>
                </a:lnTo>
                <a:lnTo>
                  <a:pt x="0" y="2311908"/>
                </a:lnTo>
                <a:lnTo>
                  <a:pt x="198120" y="2311908"/>
                </a:lnTo>
                <a:lnTo>
                  <a:pt x="198120"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7" name="object 247"/>
          <p:cNvSpPr/>
          <p:nvPr/>
        </p:nvSpPr>
        <p:spPr>
          <a:xfrm>
            <a:off x="9496043" y="2648711"/>
            <a:ext cx="198120" cy="2512060"/>
          </a:xfrm>
          <a:custGeom>
            <a:avLst/>
            <a:gdLst/>
            <a:ahLst/>
            <a:cxnLst/>
            <a:rect l="l" t="t" r="r" b="b"/>
            <a:pathLst>
              <a:path w="198120" h="2512060">
                <a:moveTo>
                  <a:pt x="198120" y="0"/>
                </a:moveTo>
                <a:lnTo>
                  <a:pt x="0" y="0"/>
                </a:lnTo>
                <a:lnTo>
                  <a:pt x="0" y="2511552"/>
                </a:lnTo>
                <a:lnTo>
                  <a:pt x="198120" y="2511552"/>
                </a:lnTo>
                <a:lnTo>
                  <a:pt x="198120"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8" name="object 248"/>
          <p:cNvSpPr/>
          <p:nvPr/>
        </p:nvSpPr>
        <p:spPr>
          <a:xfrm>
            <a:off x="10882883" y="2159507"/>
            <a:ext cx="198120" cy="3001010"/>
          </a:xfrm>
          <a:custGeom>
            <a:avLst/>
            <a:gdLst/>
            <a:ahLst/>
            <a:cxnLst/>
            <a:rect l="l" t="t" r="r" b="b"/>
            <a:pathLst>
              <a:path w="198120" h="3001010">
                <a:moveTo>
                  <a:pt x="198120" y="0"/>
                </a:moveTo>
                <a:lnTo>
                  <a:pt x="0" y="0"/>
                </a:lnTo>
                <a:lnTo>
                  <a:pt x="0" y="3000756"/>
                </a:lnTo>
                <a:lnTo>
                  <a:pt x="198120" y="3000756"/>
                </a:lnTo>
                <a:lnTo>
                  <a:pt x="198120"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9" name="object 249"/>
          <p:cNvSpPr/>
          <p:nvPr/>
        </p:nvSpPr>
        <p:spPr>
          <a:xfrm>
            <a:off x="8362188" y="3144011"/>
            <a:ext cx="198120" cy="2016760"/>
          </a:xfrm>
          <a:custGeom>
            <a:avLst/>
            <a:gdLst/>
            <a:ahLst/>
            <a:cxnLst/>
            <a:rect l="l" t="t" r="r" b="b"/>
            <a:pathLst>
              <a:path w="198120" h="2016760">
                <a:moveTo>
                  <a:pt x="198120" y="0"/>
                </a:moveTo>
                <a:lnTo>
                  <a:pt x="0" y="0"/>
                </a:lnTo>
                <a:lnTo>
                  <a:pt x="0" y="2016252"/>
                </a:lnTo>
                <a:lnTo>
                  <a:pt x="198120" y="2016252"/>
                </a:lnTo>
                <a:lnTo>
                  <a:pt x="198120" y="0"/>
                </a:lnTo>
                <a:close/>
              </a:path>
            </a:pathLst>
          </a:custGeom>
          <a:solidFill>
            <a:srgbClr val="7D7D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0" name="object 250"/>
          <p:cNvSpPr/>
          <p:nvPr/>
        </p:nvSpPr>
        <p:spPr>
          <a:xfrm>
            <a:off x="9747504" y="2854451"/>
            <a:ext cx="198120" cy="2306320"/>
          </a:xfrm>
          <a:custGeom>
            <a:avLst/>
            <a:gdLst/>
            <a:ahLst/>
            <a:cxnLst/>
            <a:rect l="l" t="t" r="r" b="b"/>
            <a:pathLst>
              <a:path w="198120" h="2306320">
                <a:moveTo>
                  <a:pt x="198120" y="0"/>
                </a:moveTo>
                <a:lnTo>
                  <a:pt x="0" y="0"/>
                </a:lnTo>
                <a:lnTo>
                  <a:pt x="0" y="2305812"/>
                </a:lnTo>
                <a:lnTo>
                  <a:pt x="198120" y="2305812"/>
                </a:lnTo>
                <a:lnTo>
                  <a:pt x="198120" y="0"/>
                </a:lnTo>
                <a:close/>
              </a:path>
            </a:pathLst>
          </a:custGeom>
          <a:solidFill>
            <a:srgbClr val="7D7D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1" name="object 251"/>
          <p:cNvSpPr/>
          <p:nvPr/>
        </p:nvSpPr>
        <p:spPr>
          <a:xfrm>
            <a:off x="11134343" y="2159507"/>
            <a:ext cx="198120" cy="3001010"/>
          </a:xfrm>
          <a:custGeom>
            <a:avLst/>
            <a:gdLst/>
            <a:ahLst/>
            <a:cxnLst/>
            <a:rect l="l" t="t" r="r" b="b"/>
            <a:pathLst>
              <a:path w="198120" h="3001010">
                <a:moveTo>
                  <a:pt x="198120" y="0"/>
                </a:moveTo>
                <a:lnTo>
                  <a:pt x="0" y="0"/>
                </a:lnTo>
                <a:lnTo>
                  <a:pt x="0" y="3000756"/>
                </a:lnTo>
                <a:lnTo>
                  <a:pt x="198120" y="3000756"/>
                </a:lnTo>
                <a:lnTo>
                  <a:pt x="198120" y="0"/>
                </a:lnTo>
                <a:close/>
              </a:path>
            </a:pathLst>
          </a:custGeom>
          <a:solidFill>
            <a:srgbClr val="7D7D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2" name="object 252"/>
          <p:cNvSpPr/>
          <p:nvPr/>
        </p:nvSpPr>
        <p:spPr>
          <a:xfrm>
            <a:off x="8613647" y="3211067"/>
            <a:ext cx="198120" cy="1949450"/>
          </a:xfrm>
          <a:custGeom>
            <a:avLst/>
            <a:gdLst/>
            <a:ahLst/>
            <a:cxnLst/>
            <a:rect l="l" t="t" r="r" b="b"/>
            <a:pathLst>
              <a:path w="198120" h="1949450">
                <a:moveTo>
                  <a:pt x="198120" y="0"/>
                </a:moveTo>
                <a:lnTo>
                  <a:pt x="0" y="0"/>
                </a:lnTo>
                <a:lnTo>
                  <a:pt x="0" y="1949195"/>
                </a:lnTo>
                <a:lnTo>
                  <a:pt x="198120" y="1949195"/>
                </a:lnTo>
                <a:lnTo>
                  <a:pt x="198120"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3" name="object 253"/>
          <p:cNvSpPr/>
          <p:nvPr/>
        </p:nvSpPr>
        <p:spPr>
          <a:xfrm>
            <a:off x="9998964" y="3040379"/>
            <a:ext cx="198120" cy="2120265"/>
          </a:xfrm>
          <a:custGeom>
            <a:avLst/>
            <a:gdLst/>
            <a:ahLst/>
            <a:cxnLst/>
            <a:rect l="l" t="t" r="r" b="b"/>
            <a:pathLst>
              <a:path w="198120" h="2120265">
                <a:moveTo>
                  <a:pt x="198120" y="0"/>
                </a:moveTo>
                <a:lnTo>
                  <a:pt x="0" y="0"/>
                </a:lnTo>
                <a:lnTo>
                  <a:pt x="0" y="2119884"/>
                </a:lnTo>
                <a:lnTo>
                  <a:pt x="198120" y="2119884"/>
                </a:lnTo>
                <a:lnTo>
                  <a:pt x="198120"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4" name="object 254"/>
          <p:cNvSpPr/>
          <p:nvPr/>
        </p:nvSpPr>
        <p:spPr>
          <a:xfrm>
            <a:off x="11385804" y="2587751"/>
            <a:ext cx="198120" cy="2573020"/>
          </a:xfrm>
          <a:custGeom>
            <a:avLst/>
            <a:gdLst/>
            <a:ahLst/>
            <a:cxnLst/>
            <a:rect l="l" t="t" r="r" b="b"/>
            <a:pathLst>
              <a:path w="198120" h="2573020">
                <a:moveTo>
                  <a:pt x="198120" y="0"/>
                </a:moveTo>
                <a:lnTo>
                  <a:pt x="0" y="0"/>
                </a:lnTo>
                <a:lnTo>
                  <a:pt x="0" y="2572512"/>
                </a:lnTo>
                <a:lnTo>
                  <a:pt x="198120" y="2572512"/>
                </a:lnTo>
                <a:lnTo>
                  <a:pt x="198120"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5" name="object 255"/>
          <p:cNvSpPr/>
          <p:nvPr/>
        </p:nvSpPr>
        <p:spPr>
          <a:xfrm>
            <a:off x="8865107" y="4256532"/>
            <a:ext cx="198120" cy="904240"/>
          </a:xfrm>
          <a:custGeom>
            <a:avLst/>
            <a:gdLst/>
            <a:ahLst/>
            <a:cxnLst/>
            <a:rect l="l" t="t" r="r" b="b"/>
            <a:pathLst>
              <a:path w="198120" h="904239">
                <a:moveTo>
                  <a:pt x="198120" y="0"/>
                </a:moveTo>
                <a:lnTo>
                  <a:pt x="0" y="0"/>
                </a:lnTo>
                <a:lnTo>
                  <a:pt x="0" y="903732"/>
                </a:lnTo>
                <a:lnTo>
                  <a:pt x="198120" y="903732"/>
                </a:lnTo>
                <a:lnTo>
                  <a:pt x="198120"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6" name="object 256"/>
          <p:cNvSpPr/>
          <p:nvPr/>
        </p:nvSpPr>
        <p:spPr>
          <a:xfrm>
            <a:off x="10250423" y="4456176"/>
            <a:ext cx="198120" cy="704215"/>
          </a:xfrm>
          <a:custGeom>
            <a:avLst/>
            <a:gdLst/>
            <a:ahLst/>
            <a:cxnLst/>
            <a:rect l="l" t="t" r="r" b="b"/>
            <a:pathLst>
              <a:path w="198120" h="704214">
                <a:moveTo>
                  <a:pt x="198120" y="0"/>
                </a:moveTo>
                <a:lnTo>
                  <a:pt x="0" y="0"/>
                </a:lnTo>
                <a:lnTo>
                  <a:pt x="0" y="704088"/>
                </a:lnTo>
                <a:lnTo>
                  <a:pt x="198120" y="704088"/>
                </a:lnTo>
                <a:lnTo>
                  <a:pt x="198120"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7" name="object 257"/>
          <p:cNvSpPr/>
          <p:nvPr/>
        </p:nvSpPr>
        <p:spPr>
          <a:xfrm>
            <a:off x="11637264" y="4945379"/>
            <a:ext cx="198120" cy="215265"/>
          </a:xfrm>
          <a:custGeom>
            <a:avLst/>
            <a:gdLst/>
            <a:ahLst/>
            <a:cxnLst/>
            <a:rect l="l" t="t" r="r" b="b"/>
            <a:pathLst>
              <a:path w="198120" h="215264">
                <a:moveTo>
                  <a:pt x="198120" y="0"/>
                </a:moveTo>
                <a:lnTo>
                  <a:pt x="0" y="0"/>
                </a:lnTo>
                <a:lnTo>
                  <a:pt x="0" y="214884"/>
                </a:lnTo>
                <a:lnTo>
                  <a:pt x="198120" y="214884"/>
                </a:lnTo>
                <a:lnTo>
                  <a:pt x="198120"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8" name="object 258"/>
          <p:cNvSpPr/>
          <p:nvPr/>
        </p:nvSpPr>
        <p:spPr>
          <a:xfrm>
            <a:off x="7892795" y="5160264"/>
            <a:ext cx="4159250" cy="0"/>
          </a:xfrm>
          <a:custGeom>
            <a:avLst/>
            <a:gdLst/>
            <a:ahLst/>
            <a:cxnLst/>
            <a:rect l="l" t="t" r="r" b="b"/>
            <a:pathLst>
              <a:path w="4159250">
                <a:moveTo>
                  <a:pt x="0" y="0"/>
                </a:moveTo>
                <a:lnTo>
                  <a:pt x="41589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9" name="object 259"/>
          <p:cNvSpPr txBox="1"/>
          <p:nvPr/>
        </p:nvSpPr>
        <p:spPr>
          <a:xfrm>
            <a:off x="8053434" y="2632430"/>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3E3E3E"/>
                </a:solidFill>
                <a:effectLst/>
                <a:uLnTx/>
                <a:uFillTx/>
                <a:latin typeface="Calibri"/>
                <a:ea typeface="+mn-ea"/>
                <a:cs typeface="Calibri"/>
              </a:rPr>
              <a:t>71.9%</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260" name="object 260"/>
          <p:cNvSpPr txBox="1"/>
          <p:nvPr/>
        </p:nvSpPr>
        <p:spPr>
          <a:xfrm>
            <a:off x="9439778" y="2432977"/>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3E3E3E"/>
                </a:solidFill>
                <a:effectLst/>
                <a:uLnTx/>
                <a:uFillTx/>
                <a:latin typeface="Calibri"/>
                <a:ea typeface="+mn-ea"/>
                <a:cs typeface="Calibri"/>
              </a:rPr>
              <a:t>78.1%</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261" name="object 261"/>
          <p:cNvSpPr txBox="1"/>
          <p:nvPr/>
        </p:nvSpPr>
        <p:spPr>
          <a:xfrm>
            <a:off x="8305008" y="2928353"/>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3E3E3E"/>
                </a:solidFill>
                <a:effectLst/>
                <a:uLnTx/>
                <a:uFillTx/>
                <a:latin typeface="Calibri"/>
                <a:ea typeface="+mn-ea"/>
                <a:cs typeface="Calibri"/>
              </a:rPr>
              <a:t>62.7%</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262" name="object 262"/>
          <p:cNvSpPr txBox="1"/>
          <p:nvPr/>
        </p:nvSpPr>
        <p:spPr>
          <a:xfrm>
            <a:off x="9691353" y="2638831"/>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3E3E3E"/>
                </a:solidFill>
                <a:effectLst/>
                <a:uLnTx/>
                <a:uFillTx/>
                <a:latin typeface="Calibri"/>
                <a:ea typeface="+mn-ea"/>
                <a:cs typeface="Calibri"/>
              </a:rPr>
              <a:t>71.7%</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263" name="object 263"/>
          <p:cNvSpPr txBox="1"/>
          <p:nvPr/>
        </p:nvSpPr>
        <p:spPr>
          <a:xfrm>
            <a:off x="10826123" y="1944115"/>
            <a:ext cx="56197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30" normalizeH="0" baseline="0" noProof="0" dirty="0">
                <a:ln>
                  <a:noFill/>
                </a:ln>
                <a:solidFill>
                  <a:srgbClr val="3E3E3E"/>
                </a:solidFill>
                <a:effectLst/>
                <a:uLnTx/>
                <a:uFillTx/>
                <a:latin typeface="Calibri"/>
                <a:ea typeface="+mn-ea"/>
                <a:cs typeface="Calibri"/>
              </a:rPr>
              <a:t>93.3%93.3%</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264" name="object 264"/>
          <p:cNvSpPr txBox="1"/>
          <p:nvPr/>
        </p:nvSpPr>
        <p:spPr>
          <a:xfrm>
            <a:off x="8556583" y="2995904"/>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3E3E3E"/>
                </a:solidFill>
                <a:effectLst/>
                <a:uLnTx/>
                <a:uFillTx/>
                <a:latin typeface="Calibri"/>
                <a:ea typeface="+mn-ea"/>
                <a:cs typeface="Calibri"/>
              </a:rPr>
              <a:t>60.6%</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265" name="object 265"/>
          <p:cNvSpPr txBox="1"/>
          <p:nvPr/>
        </p:nvSpPr>
        <p:spPr>
          <a:xfrm>
            <a:off x="9942927" y="2825483"/>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3E3E3E"/>
                </a:solidFill>
                <a:effectLst/>
                <a:uLnTx/>
                <a:uFillTx/>
                <a:latin typeface="Calibri"/>
                <a:ea typeface="+mn-ea"/>
                <a:cs typeface="Calibri"/>
              </a:rPr>
              <a:t>65.9%</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266" name="object 266"/>
          <p:cNvSpPr txBox="1"/>
          <p:nvPr/>
        </p:nvSpPr>
        <p:spPr>
          <a:xfrm>
            <a:off x="11329272" y="2371940"/>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3E3E3E"/>
                </a:solidFill>
                <a:effectLst/>
                <a:uLnTx/>
                <a:uFillTx/>
                <a:latin typeface="Calibri"/>
                <a:ea typeface="+mn-ea"/>
                <a:cs typeface="Calibri"/>
              </a:rPr>
              <a:t>80.0%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267" name="object 267"/>
          <p:cNvSpPr txBox="1"/>
          <p:nvPr/>
        </p:nvSpPr>
        <p:spPr>
          <a:xfrm>
            <a:off x="8808157" y="4041292"/>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3E3E3E"/>
                </a:solidFill>
                <a:effectLst/>
                <a:uLnTx/>
                <a:uFillTx/>
                <a:latin typeface="Calibri"/>
                <a:ea typeface="+mn-ea"/>
                <a:cs typeface="Calibri"/>
              </a:rPr>
              <a:t>28.1%</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268" name="object 268"/>
          <p:cNvSpPr txBox="1"/>
          <p:nvPr/>
        </p:nvSpPr>
        <p:spPr>
          <a:xfrm>
            <a:off x="10194501" y="4240745"/>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3E3E3E"/>
                </a:solidFill>
                <a:effectLst/>
                <a:uLnTx/>
                <a:uFillTx/>
                <a:latin typeface="Calibri"/>
                <a:ea typeface="+mn-ea"/>
                <a:cs typeface="Calibri"/>
              </a:rPr>
              <a:t>21.9%</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269" name="object 269"/>
          <p:cNvSpPr txBox="1"/>
          <p:nvPr/>
        </p:nvSpPr>
        <p:spPr>
          <a:xfrm>
            <a:off x="11609764" y="4729607"/>
            <a:ext cx="25209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3E3E3E"/>
                </a:solidFill>
                <a:effectLst/>
                <a:uLnTx/>
                <a:uFillTx/>
                <a:latin typeface="Calibri"/>
                <a:ea typeface="+mn-ea"/>
                <a:cs typeface="Calibri"/>
              </a:rPr>
              <a:t>6.7%</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270" name="object 270"/>
          <p:cNvSpPr txBox="1"/>
          <p:nvPr/>
        </p:nvSpPr>
        <p:spPr>
          <a:xfrm>
            <a:off x="7548457" y="5065763"/>
            <a:ext cx="25209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271" name="object 271"/>
          <p:cNvSpPr txBox="1"/>
          <p:nvPr/>
        </p:nvSpPr>
        <p:spPr>
          <a:xfrm>
            <a:off x="7490507" y="4744122"/>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10.0%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272" name="object 272"/>
          <p:cNvSpPr txBox="1"/>
          <p:nvPr/>
        </p:nvSpPr>
        <p:spPr>
          <a:xfrm>
            <a:off x="7490507" y="4422482"/>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20.0%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273" name="object 273"/>
          <p:cNvSpPr txBox="1"/>
          <p:nvPr/>
        </p:nvSpPr>
        <p:spPr>
          <a:xfrm>
            <a:off x="7490507" y="4100842"/>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30.0%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274" name="object 274"/>
          <p:cNvSpPr txBox="1"/>
          <p:nvPr/>
        </p:nvSpPr>
        <p:spPr>
          <a:xfrm>
            <a:off x="7490507" y="3779202"/>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40.0%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275" name="object 275"/>
          <p:cNvSpPr txBox="1"/>
          <p:nvPr/>
        </p:nvSpPr>
        <p:spPr>
          <a:xfrm>
            <a:off x="7490507" y="3457562"/>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50.0%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276" name="object 276"/>
          <p:cNvSpPr txBox="1"/>
          <p:nvPr/>
        </p:nvSpPr>
        <p:spPr>
          <a:xfrm>
            <a:off x="7490507" y="3135922"/>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60.0%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277" name="object 277"/>
          <p:cNvSpPr txBox="1"/>
          <p:nvPr/>
        </p:nvSpPr>
        <p:spPr>
          <a:xfrm>
            <a:off x="7490507" y="2814281"/>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70.0%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278" name="object 278"/>
          <p:cNvSpPr txBox="1"/>
          <p:nvPr/>
        </p:nvSpPr>
        <p:spPr>
          <a:xfrm>
            <a:off x="7490507" y="2492641"/>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80.0%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279" name="object 279"/>
          <p:cNvSpPr txBox="1"/>
          <p:nvPr/>
        </p:nvSpPr>
        <p:spPr>
          <a:xfrm>
            <a:off x="7490507" y="2171001"/>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90.0%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280" name="object 280"/>
          <p:cNvSpPr txBox="1"/>
          <p:nvPr/>
        </p:nvSpPr>
        <p:spPr>
          <a:xfrm>
            <a:off x="7432557" y="1849361"/>
            <a:ext cx="36830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100.0%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281" name="object 281"/>
          <p:cNvSpPr txBox="1"/>
          <p:nvPr/>
        </p:nvSpPr>
        <p:spPr>
          <a:xfrm>
            <a:off x="9254708" y="1385310"/>
            <a:ext cx="104457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0" u="none" strike="noStrike" kern="1200" cap="none" spc="0" normalizeH="0" baseline="0" noProof="0" dirty="0">
                <a:ln>
                  <a:noFill/>
                </a:ln>
                <a:solidFill>
                  <a:srgbClr val="FF66FF"/>
                </a:solidFill>
                <a:effectLst/>
                <a:uLnTx/>
                <a:uFillTx/>
                <a:latin typeface="Calibri"/>
                <a:ea typeface="+mn-ea"/>
                <a:cs typeface="Calibri"/>
              </a:rPr>
              <a:t>FEM</a:t>
            </a:r>
            <a:r>
              <a:rPr kumimoji="0" sz="2400" b="1" i="0" u="none" strike="noStrike" kern="1200" cap="none" spc="-5" normalizeH="0" baseline="0" noProof="0" dirty="0">
                <a:ln>
                  <a:noFill/>
                </a:ln>
                <a:solidFill>
                  <a:srgbClr val="FF66FF"/>
                </a:solidFill>
                <a:effectLst/>
                <a:uLnTx/>
                <a:uFillTx/>
                <a:latin typeface="Calibri"/>
                <a:ea typeface="+mn-ea"/>
                <a:cs typeface="Calibri"/>
              </a:rPr>
              <a:t>A</a:t>
            </a:r>
            <a:r>
              <a:rPr kumimoji="0" sz="2400" b="1" i="0" u="none" strike="noStrike" kern="1200" cap="none" spc="5" normalizeH="0" baseline="0" noProof="0" dirty="0">
                <a:ln>
                  <a:noFill/>
                </a:ln>
                <a:solidFill>
                  <a:srgbClr val="FF66FF"/>
                </a:solidFill>
                <a:effectLst/>
                <a:uLnTx/>
                <a:uFillTx/>
                <a:latin typeface="Calibri"/>
                <a:ea typeface="+mn-ea"/>
                <a:cs typeface="Calibri"/>
              </a:rPr>
              <a:t>L</a:t>
            </a:r>
            <a:r>
              <a:rPr kumimoji="0" sz="2400" b="1" i="0" u="none" strike="noStrike" kern="1200" cap="none" spc="0" normalizeH="0" baseline="0" noProof="0" dirty="0">
                <a:ln>
                  <a:noFill/>
                </a:ln>
                <a:solidFill>
                  <a:srgbClr val="FF66FF"/>
                </a:solidFill>
                <a:effectLst/>
                <a:uLnTx/>
                <a:uFillTx/>
                <a:latin typeface="Calibri"/>
                <a:ea typeface="+mn-ea"/>
                <a:cs typeface="Calibri"/>
              </a:rPr>
              <a:t>E</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282" name="object 282"/>
          <p:cNvSpPr/>
          <p:nvPr/>
        </p:nvSpPr>
        <p:spPr>
          <a:xfrm>
            <a:off x="7706868" y="5780532"/>
            <a:ext cx="125095" cy="127000"/>
          </a:xfrm>
          <a:custGeom>
            <a:avLst/>
            <a:gdLst/>
            <a:ahLst/>
            <a:cxnLst/>
            <a:rect l="l" t="t" r="r" b="b"/>
            <a:pathLst>
              <a:path w="125095" h="127000">
                <a:moveTo>
                  <a:pt x="0" y="0"/>
                </a:moveTo>
                <a:lnTo>
                  <a:pt x="124968" y="0"/>
                </a:lnTo>
                <a:lnTo>
                  <a:pt x="124968" y="126492"/>
                </a:lnTo>
                <a:lnTo>
                  <a:pt x="0" y="126492"/>
                </a:lnTo>
                <a:lnTo>
                  <a:pt x="0"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3" name="object 283"/>
          <p:cNvSpPr txBox="1"/>
          <p:nvPr/>
        </p:nvSpPr>
        <p:spPr>
          <a:xfrm>
            <a:off x="7877187" y="5170913"/>
            <a:ext cx="900430" cy="796925"/>
          </a:xfrm>
          <a:prstGeom prst="rect">
            <a:avLst/>
          </a:prstGeom>
        </p:spPr>
        <p:txBody>
          <a:bodyPr vert="horz" wrap="square" lIns="0" tIns="123825" rIns="0" bIns="0" rtlCol="0">
            <a:spAutoFit/>
          </a:bodyPr>
          <a:lstStyle/>
          <a:p>
            <a:pPr marL="532130" marR="0" lvl="0" indent="0" algn="l" defTabSz="914400" rtl="0" eaLnBrk="1" fontAlgn="auto" latinLnBrk="0" hangingPunct="1">
              <a:lnSpc>
                <a:spcPct val="100000"/>
              </a:lnSpc>
              <a:spcBef>
                <a:spcPts val="975"/>
              </a:spcBef>
              <a:spcAft>
                <a:spcPts val="0"/>
              </a:spcAft>
              <a:buClrTx/>
              <a:buSzTx/>
              <a:buFontTx/>
              <a:buNone/>
              <a:tabLst/>
              <a:defRPr/>
            </a:pPr>
            <a:r>
              <a:rPr kumimoji="0" sz="1800" b="1" i="0" u="none" strike="noStrike" kern="1200" cap="none" spc="0" normalizeH="0" baseline="0" noProof="0" dirty="0">
                <a:ln>
                  <a:noFill/>
                </a:ln>
                <a:solidFill>
                  <a:srgbClr val="FF66FF"/>
                </a:solidFill>
                <a:effectLst/>
                <a:uLnTx/>
                <a:uFillTx/>
                <a:latin typeface="Calibri"/>
                <a:ea typeface="+mn-ea"/>
                <a:cs typeface="Calibri"/>
              </a:rPr>
              <a:t>I</a:t>
            </a:r>
            <a:r>
              <a:rPr kumimoji="0" sz="1800" b="1" i="0" u="none" strike="noStrike" kern="1200" cap="none" spc="5" normalizeH="0" baseline="0" noProof="0" dirty="0">
                <a:ln>
                  <a:noFill/>
                </a:ln>
                <a:solidFill>
                  <a:srgbClr val="FF66FF"/>
                </a:solidFill>
                <a:effectLst/>
                <a:uLnTx/>
                <a:uFillTx/>
                <a:latin typeface="Calibri"/>
                <a:ea typeface="+mn-ea"/>
                <a:cs typeface="Calibri"/>
              </a:rPr>
              <a:t>D</a:t>
            </a:r>
            <a:r>
              <a:rPr kumimoji="0" sz="1800" b="1" i="0" u="none" strike="noStrike" kern="1200" cap="none" spc="0" normalizeH="0" baseline="0" noProof="0" dirty="0">
                <a:ln>
                  <a:noFill/>
                </a:ln>
                <a:solidFill>
                  <a:srgbClr val="FF66FF"/>
                </a:solidFill>
                <a:effectLst/>
                <a:uLnTx/>
                <a:uFillTx/>
                <a:latin typeface="Calibri"/>
                <a:ea typeface="+mn-ea"/>
                <a:cs typeface="Calibri"/>
              </a:rPr>
              <a:t>U</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880"/>
              </a:spcBef>
              <a:spcAft>
                <a:spcPts val="0"/>
              </a:spcAft>
              <a:buClrTx/>
              <a:buSzTx/>
              <a:buFontTx/>
              <a:buNone/>
              <a:tabLst/>
              <a:defRPr/>
            </a:pPr>
            <a:r>
              <a:rPr kumimoji="0" sz="1800" b="0" i="1" u="none" strike="noStrike" kern="1200" cap="none" spc="0" normalizeH="0" baseline="0" noProof="0" dirty="0">
                <a:ln>
                  <a:noFill/>
                </a:ln>
                <a:solidFill>
                  <a:srgbClr val="595958"/>
                </a:solidFill>
                <a:effectLst/>
                <a:uLnTx/>
                <a:uFillTx/>
                <a:latin typeface="Calibri"/>
                <a:ea typeface="+mn-ea"/>
                <a:cs typeface="Calibri"/>
              </a:rPr>
              <a:t>In</a:t>
            </a:r>
            <a:r>
              <a:rPr kumimoji="0" sz="1800" b="0" i="1" u="none" strike="noStrike" kern="1200" cap="none" spc="-20" normalizeH="0" baseline="0" noProof="0" dirty="0">
                <a:ln>
                  <a:noFill/>
                </a:ln>
                <a:solidFill>
                  <a:srgbClr val="595958"/>
                </a:solidFill>
                <a:effectLst/>
                <a:uLnTx/>
                <a:uFillTx/>
                <a:latin typeface="Calibri"/>
                <a:ea typeface="+mn-ea"/>
                <a:cs typeface="Calibri"/>
              </a:rPr>
              <a:t> </a:t>
            </a:r>
            <a:r>
              <a:rPr kumimoji="0" sz="1800" b="0" i="1" u="none" strike="noStrike" kern="1200" cap="none" spc="-5" normalizeH="0" baseline="0" noProof="0" dirty="0">
                <a:ln>
                  <a:noFill/>
                </a:ln>
                <a:solidFill>
                  <a:srgbClr val="595958"/>
                </a:solidFill>
                <a:effectLst/>
                <a:uLnTx/>
                <a:uFillTx/>
                <a:latin typeface="Calibri"/>
                <a:ea typeface="+mn-ea"/>
                <a:cs typeface="Calibri"/>
              </a:rPr>
              <a:t>Care</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84" name="object 284"/>
          <p:cNvSpPr/>
          <p:nvPr/>
        </p:nvSpPr>
        <p:spPr>
          <a:xfrm>
            <a:off x="8638031" y="5780532"/>
            <a:ext cx="127000" cy="127000"/>
          </a:xfrm>
          <a:custGeom>
            <a:avLst/>
            <a:gdLst/>
            <a:ahLst/>
            <a:cxnLst/>
            <a:rect l="l" t="t" r="r" b="b"/>
            <a:pathLst>
              <a:path w="127000" h="127000">
                <a:moveTo>
                  <a:pt x="0" y="0"/>
                </a:moveTo>
                <a:lnTo>
                  <a:pt x="126492" y="0"/>
                </a:lnTo>
                <a:lnTo>
                  <a:pt x="126492" y="126492"/>
                </a:lnTo>
                <a:lnTo>
                  <a:pt x="0" y="126492"/>
                </a:lnTo>
                <a:lnTo>
                  <a:pt x="0" y="0"/>
                </a:lnTo>
                <a:close/>
              </a:path>
            </a:pathLst>
          </a:custGeom>
          <a:solidFill>
            <a:srgbClr val="7D7D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5" name="object 285"/>
          <p:cNvSpPr/>
          <p:nvPr/>
        </p:nvSpPr>
        <p:spPr>
          <a:xfrm>
            <a:off x="9712452" y="5780532"/>
            <a:ext cx="125095" cy="127000"/>
          </a:xfrm>
          <a:custGeom>
            <a:avLst/>
            <a:gdLst/>
            <a:ahLst/>
            <a:cxnLst/>
            <a:rect l="l" t="t" r="r" b="b"/>
            <a:pathLst>
              <a:path w="125095" h="127000">
                <a:moveTo>
                  <a:pt x="0" y="0"/>
                </a:moveTo>
                <a:lnTo>
                  <a:pt x="124968" y="0"/>
                </a:lnTo>
                <a:lnTo>
                  <a:pt x="124968" y="126492"/>
                </a:lnTo>
                <a:lnTo>
                  <a:pt x="0" y="126492"/>
                </a:lnTo>
                <a:lnTo>
                  <a:pt x="0"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6" name="object 286"/>
          <p:cNvSpPr txBox="1"/>
          <p:nvPr/>
        </p:nvSpPr>
        <p:spPr>
          <a:xfrm>
            <a:off x="8809597" y="5170913"/>
            <a:ext cx="1837689" cy="796925"/>
          </a:xfrm>
          <a:prstGeom prst="rect">
            <a:avLst/>
          </a:prstGeom>
        </p:spPr>
        <p:txBody>
          <a:bodyPr vert="horz" wrap="square" lIns="0" tIns="123825" rIns="0" bIns="0" rtlCol="0">
            <a:spAutoFit/>
          </a:bodyPr>
          <a:lstStyle/>
          <a:p>
            <a:pPr marL="678180" marR="0" lvl="0" indent="0" algn="l" defTabSz="914400" rtl="0" eaLnBrk="1" fontAlgn="auto" latinLnBrk="0" hangingPunct="1">
              <a:lnSpc>
                <a:spcPct val="100000"/>
              </a:lnSpc>
              <a:spcBef>
                <a:spcPts val="975"/>
              </a:spcBef>
              <a:spcAft>
                <a:spcPts val="0"/>
              </a:spcAft>
              <a:buClrTx/>
              <a:buSzTx/>
              <a:buFontTx/>
              <a:buNone/>
              <a:tabLst/>
              <a:defRPr/>
            </a:pPr>
            <a:r>
              <a:rPr kumimoji="0" sz="1800" b="1" i="0" u="none" strike="noStrike" kern="1200" cap="none" spc="-5" normalizeH="0" baseline="0" noProof="0" dirty="0">
                <a:ln>
                  <a:noFill/>
                </a:ln>
                <a:solidFill>
                  <a:srgbClr val="FF66FF"/>
                </a:solidFill>
                <a:effectLst/>
                <a:uLnTx/>
                <a:uFillTx/>
                <a:latin typeface="Calibri"/>
                <a:ea typeface="+mn-ea"/>
                <a:cs typeface="Calibri"/>
              </a:rPr>
              <a:t>Heterosex</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880"/>
              </a:spcBef>
              <a:spcAft>
                <a:spcPts val="0"/>
              </a:spcAft>
              <a:buClrTx/>
              <a:buSzTx/>
              <a:buFontTx/>
              <a:buNone/>
              <a:tabLst>
                <a:tab pos="1085215" algn="l"/>
              </a:tabLst>
              <a:defRPr/>
            </a:pPr>
            <a:r>
              <a:rPr kumimoji="0" sz="1800" b="0" i="1" u="none" strike="noStrike" kern="1200" cap="none" spc="-10" normalizeH="0" baseline="0" noProof="0" dirty="0">
                <a:ln>
                  <a:noFill/>
                </a:ln>
                <a:solidFill>
                  <a:srgbClr val="595958"/>
                </a:solidFill>
                <a:effectLst/>
                <a:uLnTx/>
                <a:uFillTx/>
                <a:latin typeface="Calibri"/>
                <a:ea typeface="+mn-ea"/>
                <a:cs typeface="Calibri"/>
              </a:rPr>
              <a:t>R</a:t>
            </a:r>
            <a:r>
              <a:rPr kumimoji="0" sz="1800" b="0" i="1" u="none" strike="noStrike" kern="1200" cap="none" spc="0" normalizeH="0" baseline="0" noProof="0" dirty="0">
                <a:ln>
                  <a:noFill/>
                </a:ln>
                <a:solidFill>
                  <a:srgbClr val="595958"/>
                </a:solidFill>
                <a:effectLst/>
                <a:uLnTx/>
                <a:uFillTx/>
                <a:latin typeface="Calibri"/>
                <a:ea typeface="+mn-ea"/>
                <a:cs typeface="Calibri"/>
              </a:rPr>
              <a:t>e</a:t>
            </a:r>
            <a:r>
              <a:rPr kumimoji="0" sz="1800" b="0" i="1" u="none" strike="noStrike" kern="1200" cap="none" spc="-5" normalizeH="0" baseline="0" noProof="0" dirty="0">
                <a:ln>
                  <a:noFill/>
                </a:ln>
                <a:solidFill>
                  <a:srgbClr val="595958"/>
                </a:solidFill>
                <a:effectLst/>
                <a:uLnTx/>
                <a:uFillTx/>
                <a:latin typeface="Calibri"/>
                <a:ea typeface="+mn-ea"/>
                <a:cs typeface="Calibri"/>
              </a:rPr>
              <a:t>t</a:t>
            </a:r>
            <a:r>
              <a:rPr kumimoji="0" sz="1800" b="0" i="1" u="none" strike="noStrike" kern="1200" cap="none" spc="0" normalizeH="0" baseline="0" noProof="0" dirty="0">
                <a:ln>
                  <a:noFill/>
                </a:ln>
                <a:solidFill>
                  <a:srgbClr val="595958"/>
                </a:solidFill>
                <a:effectLst/>
                <a:uLnTx/>
                <a:uFillTx/>
                <a:latin typeface="Calibri"/>
                <a:ea typeface="+mn-ea"/>
                <a:cs typeface="Calibri"/>
              </a:rPr>
              <a:t>.</a:t>
            </a:r>
            <a:r>
              <a:rPr kumimoji="0" sz="1800" b="0" i="1" u="none" strike="noStrike" kern="1200" cap="none" spc="5" normalizeH="0" baseline="0" noProof="0" dirty="0">
                <a:ln>
                  <a:noFill/>
                </a:ln>
                <a:solidFill>
                  <a:srgbClr val="595958"/>
                </a:solidFill>
                <a:effectLst/>
                <a:uLnTx/>
                <a:uFillTx/>
                <a:latin typeface="Calibri"/>
                <a:ea typeface="+mn-ea"/>
                <a:cs typeface="Calibri"/>
              </a:rPr>
              <a:t>C</a:t>
            </a:r>
            <a:r>
              <a:rPr kumimoji="0" sz="1800" b="0" i="1" u="none" strike="noStrike" kern="1200" cap="none" spc="-5" normalizeH="0" baseline="0" noProof="0" dirty="0">
                <a:ln>
                  <a:noFill/>
                </a:ln>
                <a:solidFill>
                  <a:srgbClr val="595958"/>
                </a:solidFill>
                <a:effectLst/>
                <a:uLnTx/>
                <a:uFillTx/>
                <a:latin typeface="Calibri"/>
                <a:ea typeface="+mn-ea"/>
                <a:cs typeface="Calibri"/>
              </a:rPr>
              <a:t>ar</a:t>
            </a:r>
            <a:r>
              <a:rPr kumimoji="0" sz="1800" b="0" i="1" u="none" strike="noStrike" kern="1200" cap="none" spc="0" normalizeH="0" baseline="0" noProof="0" dirty="0">
                <a:ln>
                  <a:noFill/>
                </a:ln>
                <a:solidFill>
                  <a:srgbClr val="595958"/>
                </a:solidFill>
                <a:effectLst/>
                <a:uLnTx/>
                <a:uFillTx/>
                <a:latin typeface="Calibri"/>
                <a:ea typeface="+mn-ea"/>
                <a:cs typeface="Calibri"/>
              </a:rPr>
              <a:t>e	S</a:t>
            </a:r>
            <a:r>
              <a:rPr kumimoji="0" sz="1800" b="0" i="1" u="none" strike="noStrike" kern="1200" cap="none" spc="-5" normalizeH="0" baseline="0" noProof="0" dirty="0">
                <a:ln>
                  <a:noFill/>
                </a:ln>
                <a:solidFill>
                  <a:srgbClr val="595958"/>
                </a:solidFill>
                <a:effectLst/>
                <a:uLnTx/>
                <a:uFillTx/>
                <a:latin typeface="Calibri"/>
                <a:ea typeface="+mn-ea"/>
                <a:cs typeface="Calibri"/>
              </a:rPr>
              <a:t>upp</a:t>
            </a:r>
            <a:r>
              <a:rPr kumimoji="0" sz="1800" b="0" i="1" u="none" strike="noStrike" kern="1200" cap="none" spc="0" normalizeH="0" baseline="0" noProof="0" dirty="0">
                <a:ln>
                  <a:noFill/>
                </a:ln>
                <a:solidFill>
                  <a:srgbClr val="595958"/>
                </a:solidFill>
                <a:effectLst/>
                <a:uLnTx/>
                <a:uFillTx/>
                <a:latin typeface="Calibri"/>
                <a:ea typeface="+mn-ea"/>
                <a:cs typeface="Calibri"/>
              </a:rPr>
              <a:t>.</a:t>
            </a:r>
            <a:r>
              <a:rPr kumimoji="0" sz="1800" b="0" i="1" u="none" strike="noStrike" kern="1200" cap="none" spc="-5" normalizeH="0" baseline="0" noProof="0" dirty="0">
                <a:ln>
                  <a:noFill/>
                </a:ln>
                <a:solidFill>
                  <a:srgbClr val="595958"/>
                </a:solidFill>
                <a:effectLst/>
                <a:uLnTx/>
                <a:uFillTx/>
                <a:latin typeface="Calibri"/>
                <a:ea typeface="+mn-ea"/>
                <a:cs typeface="Calibri"/>
              </a:rPr>
              <a:t>V</a:t>
            </a:r>
            <a:r>
              <a:rPr kumimoji="0" sz="1800" b="0" i="1" u="none" strike="noStrike" kern="1200" cap="none" spc="0" normalizeH="0" baseline="0" noProof="0" dirty="0">
                <a:ln>
                  <a:noFill/>
                </a:ln>
                <a:solidFill>
                  <a:srgbClr val="595958"/>
                </a:solidFill>
                <a:effectLst/>
                <a:uLnTx/>
                <a:uFillTx/>
                <a:latin typeface="Calibri"/>
                <a:ea typeface="+mn-ea"/>
                <a:cs typeface="Calibri"/>
              </a:rPr>
              <a:t>L</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87" name="object 287"/>
          <p:cNvSpPr/>
          <p:nvPr/>
        </p:nvSpPr>
        <p:spPr>
          <a:xfrm>
            <a:off x="10732007" y="5780532"/>
            <a:ext cx="127000" cy="127000"/>
          </a:xfrm>
          <a:custGeom>
            <a:avLst/>
            <a:gdLst/>
            <a:ahLst/>
            <a:cxnLst/>
            <a:rect l="l" t="t" r="r" b="b"/>
            <a:pathLst>
              <a:path w="127000" h="127000">
                <a:moveTo>
                  <a:pt x="0" y="0"/>
                </a:moveTo>
                <a:lnTo>
                  <a:pt x="126492" y="0"/>
                </a:lnTo>
                <a:lnTo>
                  <a:pt x="126492" y="126492"/>
                </a:lnTo>
                <a:lnTo>
                  <a:pt x="0" y="126492"/>
                </a:lnTo>
                <a:lnTo>
                  <a:pt x="0"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8" name="object 288"/>
          <p:cNvSpPr txBox="1"/>
          <p:nvPr/>
        </p:nvSpPr>
        <p:spPr>
          <a:xfrm>
            <a:off x="10851382" y="5170913"/>
            <a:ext cx="1087120" cy="796925"/>
          </a:xfrm>
          <a:prstGeom prst="rect">
            <a:avLst/>
          </a:prstGeom>
        </p:spPr>
        <p:txBody>
          <a:bodyPr vert="horz" wrap="square" lIns="0" tIns="123825" rIns="0" bIns="0" rtlCol="0">
            <a:spAutoFit/>
          </a:bodyPr>
          <a:lstStyle/>
          <a:p>
            <a:pPr marL="12700" marR="0" lvl="0" indent="0" algn="l" defTabSz="914400" rtl="0" eaLnBrk="1" fontAlgn="auto" latinLnBrk="0" hangingPunct="1">
              <a:lnSpc>
                <a:spcPct val="100000"/>
              </a:lnSpc>
              <a:spcBef>
                <a:spcPts val="975"/>
              </a:spcBef>
              <a:spcAft>
                <a:spcPts val="0"/>
              </a:spcAft>
              <a:buClrTx/>
              <a:buSzTx/>
              <a:buFontTx/>
              <a:buNone/>
              <a:tabLst/>
              <a:defRPr/>
            </a:pPr>
            <a:r>
              <a:rPr kumimoji="0" sz="1800" b="1" i="0" u="none" strike="noStrike" kern="1200" cap="none" spc="-5" normalizeH="0" baseline="0" noProof="0" dirty="0">
                <a:ln>
                  <a:noFill/>
                </a:ln>
                <a:solidFill>
                  <a:srgbClr val="FF66FF"/>
                </a:solidFill>
                <a:effectLst/>
                <a:uLnTx/>
                <a:uFillTx/>
                <a:latin typeface="Calibri"/>
                <a:ea typeface="+mn-ea"/>
                <a:cs typeface="Calibri"/>
              </a:rPr>
              <a:t>Other</a:t>
            </a:r>
            <a:r>
              <a:rPr kumimoji="0" sz="1800" b="1" i="0" u="none" strike="noStrike" kern="1200" cap="none" spc="-30" normalizeH="0" baseline="0" noProof="0" dirty="0">
                <a:ln>
                  <a:noFill/>
                </a:ln>
                <a:solidFill>
                  <a:srgbClr val="FF66FF"/>
                </a:solidFill>
                <a:effectLst/>
                <a:uLnTx/>
                <a:uFillTx/>
                <a:latin typeface="Calibri"/>
                <a:ea typeface="+mn-ea"/>
                <a:cs typeface="Calibri"/>
              </a:rPr>
              <a:t> </a:t>
            </a:r>
            <a:r>
              <a:rPr kumimoji="0" sz="1800" b="1" i="0" u="none" strike="noStrike" kern="1200" cap="none" spc="-5" normalizeH="0" baseline="0" noProof="0" dirty="0">
                <a:ln>
                  <a:noFill/>
                </a:ln>
                <a:solidFill>
                  <a:srgbClr val="FF66FF"/>
                </a:solidFill>
                <a:effectLst/>
                <a:uLnTx/>
                <a:uFillTx/>
                <a:latin typeface="Calibri"/>
                <a:ea typeface="+mn-ea"/>
                <a:cs typeface="Calibri"/>
              </a:rPr>
              <a:t>Risk</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64135" marR="0" lvl="0" indent="0" algn="l" defTabSz="914400" rtl="0" eaLnBrk="1" fontAlgn="auto" latinLnBrk="0" hangingPunct="1">
              <a:lnSpc>
                <a:spcPct val="100000"/>
              </a:lnSpc>
              <a:spcBef>
                <a:spcPts val="880"/>
              </a:spcBef>
              <a:spcAft>
                <a:spcPts val="0"/>
              </a:spcAft>
              <a:buClrTx/>
              <a:buSzTx/>
              <a:buFontTx/>
              <a:buNone/>
              <a:tabLst/>
              <a:defRPr/>
            </a:pPr>
            <a:r>
              <a:rPr kumimoji="0" sz="1800" b="0" i="1" u="none" strike="noStrike" kern="1200" cap="none" spc="-5" normalizeH="0" baseline="0" noProof="0" dirty="0">
                <a:ln>
                  <a:noFill/>
                </a:ln>
                <a:solidFill>
                  <a:srgbClr val="595958"/>
                </a:solidFill>
                <a:effectLst/>
                <a:uLnTx/>
                <a:uFillTx/>
                <a:latin typeface="Calibri"/>
                <a:ea typeface="+mn-ea"/>
                <a:cs typeface="Calibri"/>
              </a:rPr>
              <a:t>not </a:t>
            </a:r>
            <a:r>
              <a:rPr kumimoji="0" sz="1800" b="0" i="1" u="none" strike="noStrike" kern="1200" cap="none" spc="0" normalizeH="0" baseline="0" noProof="0" dirty="0">
                <a:ln>
                  <a:noFill/>
                </a:ln>
                <a:solidFill>
                  <a:srgbClr val="595958"/>
                </a:solidFill>
                <a:effectLst/>
                <a:uLnTx/>
                <a:uFillTx/>
                <a:latin typeface="Calibri"/>
                <a:ea typeface="+mn-ea"/>
                <a:cs typeface="Calibri"/>
              </a:rPr>
              <a:t>in</a:t>
            </a:r>
            <a:r>
              <a:rPr kumimoji="0" sz="1800" b="0" i="1" u="none" strike="noStrike" kern="1200" cap="none" spc="-70" normalizeH="0" baseline="0" noProof="0" dirty="0">
                <a:ln>
                  <a:noFill/>
                </a:ln>
                <a:solidFill>
                  <a:srgbClr val="595958"/>
                </a:solidFill>
                <a:effectLst/>
                <a:uLnTx/>
                <a:uFillTx/>
                <a:latin typeface="Calibri"/>
                <a:ea typeface="+mn-ea"/>
                <a:cs typeface="Calibri"/>
              </a:rPr>
              <a:t> </a:t>
            </a:r>
            <a:r>
              <a:rPr kumimoji="0" sz="1800" b="0" i="1" u="none" strike="noStrike" kern="1200" cap="none" spc="-5" normalizeH="0" baseline="0" noProof="0" dirty="0">
                <a:ln>
                  <a:noFill/>
                </a:ln>
                <a:solidFill>
                  <a:srgbClr val="595958"/>
                </a:solidFill>
                <a:effectLst/>
                <a:uLnTx/>
                <a:uFillTx/>
                <a:latin typeface="Calibri"/>
                <a:ea typeface="+mn-ea"/>
                <a:cs typeface="Calibri"/>
              </a:rPr>
              <a:t>Care</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89" name="object 289"/>
          <p:cNvSpPr txBox="1">
            <a:spLocks noGrp="1"/>
          </p:cNvSpPr>
          <p:nvPr>
            <p:ph type="sldNum" sz="quarter" idx="7"/>
          </p:nvPr>
        </p:nvSpPr>
        <p:spPr>
          <a:xfrm>
            <a:off x="11081003" y="6149091"/>
            <a:ext cx="718358"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289</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Tree>
    <p:extLst>
      <p:ext uri="{BB962C8B-B14F-4D97-AF65-F5344CB8AC3E}">
        <p14:creationId xmlns:p14="http://schemas.microsoft.com/office/powerpoint/2010/main" val="2823800766"/>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762451" y="2666999"/>
            <a:ext cx="8740575" cy="2110382"/>
          </a:xfrm>
        </p:spPr>
        <p:txBody>
          <a:bodyPr>
            <a:noAutofit/>
          </a:bodyPr>
          <a:lstStyle/>
          <a:p>
            <a:r>
              <a:rPr lang="en-US" sz="6000" dirty="0" smtClean="0"/>
              <a:t>PBC RWHAP Service Utilization &amp; Cost Analysis</a:t>
            </a:r>
            <a:endParaRPr lang="en-US" sz="6000" dirty="0"/>
          </a:p>
        </p:txBody>
      </p:sp>
      <p:sp>
        <p:nvSpPr>
          <p:cNvPr id="3" name="Content Placeholder 2"/>
          <p:cNvSpPr>
            <a:spLocks noGrp="1"/>
          </p:cNvSpPr>
          <p:nvPr>
            <p:ph type="body" idx="1"/>
          </p:nvPr>
        </p:nvSpPr>
        <p:spPr>
          <a:xfrm>
            <a:off x="2572278" y="4777380"/>
            <a:ext cx="8930748" cy="1471019"/>
          </a:xfrm>
        </p:spPr>
        <p:txBody>
          <a:bodyPr anchor="t">
            <a:normAutofit fontScale="25000" lnSpcReduction="20000"/>
          </a:bodyPr>
          <a:lstStyle/>
          <a:p>
            <a:r>
              <a:rPr lang="en-US" sz="6400" dirty="0" smtClean="0"/>
              <a:t>Jeffrey J. Lesanti Jr., MBA</a:t>
            </a:r>
            <a:endParaRPr lang="en-US" sz="6400" dirty="0"/>
          </a:p>
          <a:p>
            <a:r>
              <a:rPr lang="en-US" sz="6600" dirty="0"/>
              <a:t>Financial Analyst </a:t>
            </a:r>
            <a:r>
              <a:rPr lang="en-US" sz="6600" dirty="0" smtClean="0"/>
              <a:t>II</a:t>
            </a:r>
            <a:endParaRPr lang="en-US" sz="6600" dirty="0"/>
          </a:p>
          <a:p>
            <a:r>
              <a:rPr lang="en-US" sz="6600" dirty="0" smtClean="0"/>
              <a:t>PBC Ryan White HIV/AIDS Program</a:t>
            </a:r>
          </a:p>
          <a:p>
            <a:r>
              <a:rPr lang="en-US" sz="6600" dirty="0" smtClean="0">
                <a:hlinkClick r:id="rId2"/>
              </a:rPr>
              <a:t>jlesanti@pbcgov.org</a:t>
            </a:r>
            <a:endParaRPr lang="en-US" sz="6600" dirty="0" smtClean="0"/>
          </a:p>
          <a:p>
            <a:r>
              <a:rPr lang="en-US" sz="6600" dirty="0" smtClean="0"/>
              <a:t>561-355-1945</a:t>
            </a:r>
            <a:endParaRPr lang="en-US" sz="6600" dirty="0"/>
          </a:p>
          <a:p>
            <a:pPr marL="0" indent="0" algn="ctr">
              <a:buNone/>
            </a:pPr>
            <a:endParaRPr lang="en-US" sz="6400" b="1" dirty="0" smtClean="0"/>
          </a:p>
          <a:p>
            <a:pPr marL="0" indent="0">
              <a:buNone/>
            </a:pPr>
            <a:endParaRPr lang="en-US" dirty="0"/>
          </a:p>
          <a:p>
            <a:endParaRPr lang="en-US" dirty="0"/>
          </a:p>
        </p:txBody>
      </p:sp>
    </p:spTree>
    <p:extLst>
      <p:ext uri="{BB962C8B-B14F-4D97-AF65-F5344CB8AC3E}">
        <p14:creationId xmlns:p14="http://schemas.microsoft.com/office/powerpoint/2010/main" val="1080578354"/>
      </p:ext>
    </p:extLst>
  </p:cSld>
  <p:clrMapOvr>
    <a:masterClrMapping/>
  </p:clrMapOvr>
  <p:timing>
    <p:tnLst>
      <p:par>
        <p:cTn id="1" dur="indefinite" restart="never" nodeType="tmRoot"/>
      </p:par>
    </p:tn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prstGeom prst="rect">
            <a:avLst/>
          </a:prstGeom>
        </p:spPr>
        <p:txBody>
          <a:bodyPr vert="horz" wrap="square" lIns="0" tIns="82305" rIns="0" bIns="0" rtlCol="0">
            <a:spAutoFit/>
          </a:bodyPr>
          <a:lstStyle/>
          <a:p>
            <a:pPr marL="102870" algn="ctr">
              <a:lnSpc>
                <a:spcPts val="4700"/>
              </a:lnSpc>
              <a:spcBef>
                <a:spcPts val="110"/>
              </a:spcBef>
            </a:pPr>
            <a:r>
              <a:rPr sz="4000" spc="-35" dirty="0">
                <a:solidFill>
                  <a:srgbClr val="000000"/>
                </a:solidFill>
              </a:rPr>
              <a:t>PWH </a:t>
            </a:r>
            <a:r>
              <a:rPr sz="4000" spc="-35" dirty="0"/>
              <a:t>Care </a:t>
            </a:r>
            <a:r>
              <a:rPr sz="4000" spc="-30" dirty="0"/>
              <a:t>Cont.: </a:t>
            </a:r>
            <a:r>
              <a:rPr sz="4200" i="1" spc="-125" dirty="0">
                <a:solidFill>
                  <a:srgbClr val="000000"/>
                </a:solidFill>
                <a:latin typeface="Calibri Light"/>
                <a:cs typeface="Calibri Light"/>
              </a:rPr>
              <a:t>Males–- </a:t>
            </a:r>
            <a:r>
              <a:rPr sz="4000" spc="-25" dirty="0">
                <a:solidFill>
                  <a:srgbClr val="000000"/>
                </a:solidFill>
              </a:rPr>
              <a:t>13-29 </a:t>
            </a:r>
            <a:r>
              <a:rPr sz="4000" spc="-70" dirty="0">
                <a:solidFill>
                  <a:srgbClr val="000000"/>
                </a:solidFill>
              </a:rPr>
              <a:t>y.o., </a:t>
            </a:r>
            <a:r>
              <a:rPr sz="4000" spc="-25" dirty="0">
                <a:solidFill>
                  <a:srgbClr val="000000"/>
                </a:solidFill>
              </a:rPr>
              <a:t>30-49 </a:t>
            </a:r>
            <a:r>
              <a:rPr sz="4000" spc="-70" dirty="0">
                <a:solidFill>
                  <a:srgbClr val="000000"/>
                </a:solidFill>
              </a:rPr>
              <a:t>y.o., </a:t>
            </a:r>
            <a:r>
              <a:rPr sz="4000" spc="-25" dirty="0">
                <a:solidFill>
                  <a:srgbClr val="000000"/>
                </a:solidFill>
              </a:rPr>
              <a:t>50+</a:t>
            </a:r>
            <a:r>
              <a:rPr sz="4000" spc="-400" dirty="0">
                <a:solidFill>
                  <a:srgbClr val="000000"/>
                </a:solidFill>
              </a:rPr>
              <a:t> </a:t>
            </a:r>
            <a:r>
              <a:rPr sz="4000" spc="-70" dirty="0">
                <a:solidFill>
                  <a:srgbClr val="000000"/>
                </a:solidFill>
              </a:rPr>
              <a:t>y.o.-</a:t>
            </a:r>
            <a:endParaRPr sz="4000">
              <a:latin typeface="Calibri Light"/>
              <a:cs typeface="Calibri Light"/>
            </a:endParaRPr>
          </a:p>
          <a:p>
            <a:pPr marL="109855" algn="ctr">
              <a:lnSpc>
                <a:spcPts val="4700"/>
              </a:lnSpc>
            </a:pPr>
            <a:r>
              <a:rPr sz="4200" i="1" spc="-125" dirty="0">
                <a:latin typeface="Calibri Light"/>
                <a:cs typeface="Calibri Light"/>
              </a:rPr>
              <a:t>2021 </a:t>
            </a:r>
            <a:r>
              <a:rPr sz="4200" i="1" spc="-135" dirty="0">
                <a:latin typeface="Calibri Light"/>
                <a:cs typeface="Calibri Light"/>
              </a:rPr>
              <a:t>Palm</a:t>
            </a:r>
            <a:r>
              <a:rPr sz="4200" i="1" spc="-204" dirty="0">
                <a:latin typeface="Calibri Light"/>
                <a:cs typeface="Calibri Light"/>
              </a:rPr>
              <a:t> </a:t>
            </a:r>
            <a:r>
              <a:rPr sz="4200" i="1" spc="-114" dirty="0">
                <a:latin typeface="Calibri Light"/>
                <a:cs typeface="Calibri Light"/>
              </a:rPr>
              <a:t>Beach</a:t>
            </a:r>
            <a:endParaRPr sz="4200">
              <a:latin typeface="Calibri Light"/>
              <a:cs typeface="Calibri Light"/>
            </a:endParaRPr>
          </a:p>
        </p:txBody>
      </p:sp>
      <p:sp>
        <p:nvSpPr>
          <p:cNvPr id="3" name="object 3"/>
          <p:cNvSpPr/>
          <p:nvPr/>
        </p:nvSpPr>
        <p:spPr>
          <a:xfrm>
            <a:off x="0" y="1318260"/>
            <a:ext cx="4120895" cy="4823459"/>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4392167" y="1318260"/>
            <a:ext cx="3960875" cy="4823459"/>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8624316" y="1318260"/>
            <a:ext cx="3567682" cy="4823459"/>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txBox="1">
            <a:spLocks noGrp="1"/>
          </p:cNvSpPr>
          <p:nvPr>
            <p:ph type="sldNum" sz="quarter" idx="7"/>
          </p:nvPr>
        </p:nvSpPr>
        <p:spPr>
          <a:xfrm>
            <a:off x="11061700" y="6149091"/>
            <a:ext cx="7376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290</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Tree>
    <p:extLst>
      <p:ext uri="{BB962C8B-B14F-4D97-AF65-F5344CB8AC3E}">
        <p14:creationId xmlns:p14="http://schemas.microsoft.com/office/powerpoint/2010/main" val="3211780504"/>
      </p:ext>
    </p:extLst>
  </p:cSld>
  <p:clrMapOvr>
    <a:masterClrMapping/>
  </p:clrMapOvr>
  <p:timing>
    <p:tnLst>
      <p:par>
        <p:cTn id="1" dur="indefinite" restart="never" nodeType="tmRoot"/>
      </p:par>
    </p:tn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258240" y="95774"/>
            <a:ext cx="11739245" cy="1221105"/>
          </a:xfrm>
          <a:prstGeom prst="rect">
            <a:avLst/>
          </a:prstGeom>
        </p:spPr>
        <p:txBody>
          <a:bodyPr vert="horz" wrap="square" lIns="0" tIns="13970" rIns="0" bIns="0" rtlCol="0">
            <a:spAutoFit/>
          </a:bodyPr>
          <a:lstStyle/>
          <a:p>
            <a:pPr algn="ctr">
              <a:lnSpc>
                <a:spcPts val="4700"/>
              </a:lnSpc>
              <a:spcBef>
                <a:spcPts val="110"/>
              </a:spcBef>
            </a:pPr>
            <a:r>
              <a:rPr sz="4000" spc="-35" dirty="0">
                <a:solidFill>
                  <a:srgbClr val="000000"/>
                </a:solidFill>
              </a:rPr>
              <a:t>PWH </a:t>
            </a:r>
            <a:r>
              <a:rPr sz="4000" spc="-35" dirty="0"/>
              <a:t>Care </a:t>
            </a:r>
            <a:r>
              <a:rPr sz="4000" spc="-30" dirty="0"/>
              <a:t>Cont.: </a:t>
            </a:r>
            <a:r>
              <a:rPr sz="4200" i="1" spc="-130" dirty="0">
                <a:solidFill>
                  <a:srgbClr val="000000"/>
                </a:solidFill>
                <a:latin typeface="Calibri Light"/>
                <a:cs typeface="Calibri Light"/>
              </a:rPr>
              <a:t>Females–- </a:t>
            </a:r>
            <a:r>
              <a:rPr sz="4000" spc="-30" dirty="0">
                <a:solidFill>
                  <a:srgbClr val="000000"/>
                </a:solidFill>
              </a:rPr>
              <a:t>13-29 </a:t>
            </a:r>
            <a:r>
              <a:rPr sz="4000" spc="-75" dirty="0">
                <a:solidFill>
                  <a:srgbClr val="000000"/>
                </a:solidFill>
              </a:rPr>
              <a:t>y.o., </a:t>
            </a:r>
            <a:r>
              <a:rPr sz="4000" spc="-25" dirty="0">
                <a:solidFill>
                  <a:srgbClr val="000000"/>
                </a:solidFill>
              </a:rPr>
              <a:t>30-49 </a:t>
            </a:r>
            <a:r>
              <a:rPr sz="4000" spc="-75" dirty="0">
                <a:solidFill>
                  <a:srgbClr val="000000"/>
                </a:solidFill>
              </a:rPr>
              <a:t>y.o., </a:t>
            </a:r>
            <a:r>
              <a:rPr sz="4000" spc="-20" dirty="0">
                <a:solidFill>
                  <a:srgbClr val="000000"/>
                </a:solidFill>
              </a:rPr>
              <a:t>50+</a:t>
            </a:r>
            <a:r>
              <a:rPr sz="4000" spc="-305" dirty="0">
                <a:solidFill>
                  <a:srgbClr val="000000"/>
                </a:solidFill>
              </a:rPr>
              <a:t> </a:t>
            </a:r>
            <a:r>
              <a:rPr sz="4000" spc="-75" dirty="0">
                <a:solidFill>
                  <a:srgbClr val="000000"/>
                </a:solidFill>
              </a:rPr>
              <a:t>y.o.-</a:t>
            </a:r>
            <a:endParaRPr sz="4000">
              <a:latin typeface="Calibri Light"/>
              <a:cs typeface="Calibri Light"/>
            </a:endParaRPr>
          </a:p>
          <a:p>
            <a:pPr marL="6985" algn="ctr">
              <a:lnSpc>
                <a:spcPts val="4700"/>
              </a:lnSpc>
            </a:pPr>
            <a:r>
              <a:rPr sz="4200" i="1" spc="-125" dirty="0">
                <a:latin typeface="Calibri Light"/>
                <a:cs typeface="Calibri Light"/>
              </a:rPr>
              <a:t>2021 </a:t>
            </a:r>
            <a:r>
              <a:rPr sz="4200" i="1" spc="-135" dirty="0">
                <a:latin typeface="Calibri Light"/>
                <a:cs typeface="Calibri Light"/>
              </a:rPr>
              <a:t>Palm</a:t>
            </a:r>
            <a:r>
              <a:rPr sz="4200" i="1" spc="-204" dirty="0">
                <a:latin typeface="Calibri Light"/>
                <a:cs typeface="Calibri Light"/>
              </a:rPr>
              <a:t> </a:t>
            </a:r>
            <a:r>
              <a:rPr sz="4200" i="1" spc="-114" dirty="0">
                <a:latin typeface="Calibri Light"/>
                <a:cs typeface="Calibri Light"/>
              </a:rPr>
              <a:t>Beach</a:t>
            </a:r>
            <a:endParaRPr sz="4200">
              <a:latin typeface="Calibri Light"/>
              <a:cs typeface="Calibri Light"/>
            </a:endParaRPr>
          </a:p>
        </p:txBody>
      </p:sp>
      <p:sp>
        <p:nvSpPr>
          <p:cNvPr id="3" name="object 3"/>
          <p:cNvSpPr/>
          <p:nvPr/>
        </p:nvSpPr>
        <p:spPr>
          <a:xfrm>
            <a:off x="0" y="1318260"/>
            <a:ext cx="3997451" cy="4869179"/>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4306823" y="1344168"/>
            <a:ext cx="4181855" cy="4843271"/>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8674607" y="1318260"/>
            <a:ext cx="3517389" cy="4869179"/>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txBox="1">
            <a:spLocks noGrp="1"/>
          </p:cNvSpPr>
          <p:nvPr>
            <p:ph type="sldNum" sz="quarter" idx="7"/>
          </p:nvPr>
        </p:nvSpPr>
        <p:spPr>
          <a:xfrm>
            <a:off x="11049000" y="6149091"/>
            <a:ext cx="7503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291</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Tree>
    <p:extLst>
      <p:ext uri="{BB962C8B-B14F-4D97-AF65-F5344CB8AC3E}">
        <p14:creationId xmlns:p14="http://schemas.microsoft.com/office/powerpoint/2010/main" val="3011722103"/>
      </p:ext>
    </p:extLst>
  </p:cSld>
  <p:clrMapOvr>
    <a:masterClrMapping/>
  </p:clrMapOvr>
  <p:timing>
    <p:tnLst>
      <p:par>
        <p:cTn id="1" dur="indefinite" restart="never" nodeType="tmRoot"/>
      </p:par>
    </p:tnLst>
  </p:timing>
</p:sld>
</file>

<file path=ppt/slides/slide29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6126479"/>
            <a:ext cx="11966236" cy="568451"/>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p:nvPr/>
        </p:nvSpPr>
        <p:spPr>
          <a:xfrm>
            <a:off x="679707" y="6253253"/>
            <a:ext cx="90805" cy="0"/>
          </a:xfrm>
          <a:custGeom>
            <a:avLst/>
            <a:gdLst/>
            <a:ahLst/>
            <a:cxnLst/>
            <a:rect l="l" t="t" r="r" b="b"/>
            <a:pathLst>
              <a:path w="90804">
                <a:moveTo>
                  <a:pt x="0" y="0"/>
                </a:moveTo>
                <a:lnTo>
                  <a:pt x="90416" y="0"/>
                </a:lnTo>
              </a:path>
            </a:pathLst>
          </a:custGeom>
          <a:ln w="33077">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679707" y="6269792"/>
            <a:ext cx="35560" cy="41275"/>
          </a:xfrm>
          <a:custGeom>
            <a:avLst/>
            <a:gdLst/>
            <a:ahLst/>
            <a:cxnLst/>
            <a:rect l="l" t="t" r="r" b="b"/>
            <a:pathLst>
              <a:path w="35559" h="41275">
                <a:moveTo>
                  <a:pt x="0" y="0"/>
                </a:moveTo>
                <a:lnTo>
                  <a:pt x="35244" y="0"/>
                </a:lnTo>
                <a:lnTo>
                  <a:pt x="35244" y="40710"/>
                </a:lnTo>
                <a:lnTo>
                  <a:pt x="0" y="40710"/>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679707" y="6326405"/>
            <a:ext cx="87630" cy="0"/>
          </a:xfrm>
          <a:custGeom>
            <a:avLst/>
            <a:gdLst/>
            <a:ahLst/>
            <a:cxnLst/>
            <a:rect l="l" t="t" r="r" b="b"/>
            <a:pathLst>
              <a:path w="87629">
                <a:moveTo>
                  <a:pt x="0" y="0"/>
                </a:moveTo>
                <a:lnTo>
                  <a:pt x="87351"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679707" y="6342308"/>
            <a:ext cx="35560" cy="76835"/>
          </a:xfrm>
          <a:custGeom>
            <a:avLst/>
            <a:gdLst/>
            <a:ahLst/>
            <a:cxnLst/>
            <a:rect l="l" t="t" r="r" b="b"/>
            <a:pathLst>
              <a:path w="35559" h="76835">
                <a:moveTo>
                  <a:pt x="0" y="0"/>
                </a:moveTo>
                <a:lnTo>
                  <a:pt x="35244" y="0"/>
                </a:lnTo>
                <a:lnTo>
                  <a:pt x="35244" y="76332"/>
                </a:lnTo>
                <a:lnTo>
                  <a:pt x="0" y="76332"/>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801158" y="6214867"/>
            <a:ext cx="0" cy="203835"/>
          </a:xfrm>
          <a:custGeom>
            <a:avLst/>
            <a:gdLst/>
            <a:ahLst/>
            <a:cxnLst/>
            <a:rect l="l" t="t" r="r" b="b"/>
            <a:pathLst>
              <a:path h="203835">
                <a:moveTo>
                  <a:pt x="0" y="0"/>
                </a:moveTo>
                <a:lnTo>
                  <a:pt x="0" y="203772"/>
                </a:lnTo>
              </a:path>
            </a:pathLst>
          </a:custGeom>
          <a:ln w="3448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835257" y="6275618"/>
            <a:ext cx="132080" cy="147955"/>
          </a:xfrm>
          <a:custGeom>
            <a:avLst/>
            <a:gdLst/>
            <a:ahLst/>
            <a:cxnLst/>
            <a:rect l="l" t="t" r="r" b="b"/>
            <a:pathLst>
              <a:path w="132080" h="147954">
                <a:moveTo>
                  <a:pt x="65899" y="147636"/>
                </a:moveTo>
                <a:lnTo>
                  <a:pt x="39115" y="141616"/>
                </a:lnTo>
                <a:lnTo>
                  <a:pt x="18294" y="125433"/>
                </a:lnTo>
                <a:lnTo>
                  <a:pt x="4801" y="101896"/>
                </a:lnTo>
                <a:lnTo>
                  <a:pt x="0" y="73818"/>
                </a:lnTo>
                <a:lnTo>
                  <a:pt x="4801" y="45739"/>
                </a:lnTo>
                <a:lnTo>
                  <a:pt x="18294" y="22203"/>
                </a:lnTo>
                <a:lnTo>
                  <a:pt x="39115" y="6019"/>
                </a:lnTo>
                <a:lnTo>
                  <a:pt x="65899" y="0"/>
                </a:lnTo>
                <a:lnTo>
                  <a:pt x="92683" y="6019"/>
                </a:lnTo>
                <a:lnTo>
                  <a:pt x="113504" y="22203"/>
                </a:lnTo>
                <a:lnTo>
                  <a:pt x="118849" y="31526"/>
                </a:lnTo>
                <a:lnTo>
                  <a:pt x="65899" y="31526"/>
                </a:lnTo>
                <a:lnTo>
                  <a:pt x="52705" y="35214"/>
                </a:lnTo>
                <a:lnTo>
                  <a:pt x="43102" y="44886"/>
                </a:lnTo>
                <a:lnTo>
                  <a:pt x="37236" y="58451"/>
                </a:lnTo>
                <a:lnTo>
                  <a:pt x="35248" y="73818"/>
                </a:lnTo>
                <a:lnTo>
                  <a:pt x="37236" y="88740"/>
                </a:lnTo>
                <a:lnTo>
                  <a:pt x="43102" y="102076"/>
                </a:lnTo>
                <a:lnTo>
                  <a:pt x="52705" y="111664"/>
                </a:lnTo>
                <a:lnTo>
                  <a:pt x="65899" y="115340"/>
                </a:lnTo>
                <a:lnTo>
                  <a:pt x="119290" y="115340"/>
                </a:lnTo>
                <a:lnTo>
                  <a:pt x="113504" y="125433"/>
                </a:lnTo>
                <a:lnTo>
                  <a:pt x="92683" y="141616"/>
                </a:lnTo>
                <a:lnTo>
                  <a:pt x="65899" y="147636"/>
                </a:lnTo>
                <a:close/>
              </a:path>
              <a:path w="132080" h="147954">
                <a:moveTo>
                  <a:pt x="119290" y="115340"/>
                </a:moveTo>
                <a:lnTo>
                  <a:pt x="65899" y="115340"/>
                </a:lnTo>
                <a:lnTo>
                  <a:pt x="79417" y="111664"/>
                </a:lnTo>
                <a:lnTo>
                  <a:pt x="88983" y="102076"/>
                </a:lnTo>
                <a:lnTo>
                  <a:pt x="94670" y="88740"/>
                </a:lnTo>
                <a:lnTo>
                  <a:pt x="96550" y="73818"/>
                </a:lnTo>
                <a:lnTo>
                  <a:pt x="94670" y="58451"/>
                </a:lnTo>
                <a:lnTo>
                  <a:pt x="88983" y="44886"/>
                </a:lnTo>
                <a:lnTo>
                  <a:pt x="79417" y="35214"/>
                </a:lnTo>
                <a:lnTo>
                  <a:pt x="65899" y="31526"/>
                </a:lnTo>
                <a:lnTo>
                  <a:pt x="118849" y="31526"/>
                </a:lnTo>
                <a:lnTo>
                  <a:pt x="126998" y="45739"/>
                </a:lnTo>
                <a:lnTo>
                  <a:pt x="131799" y="73818"/>
                </a:lnTo>
                <a:lnTo>
                  <a:pt x="126998" y="101896"/>
                </a:lnTo>
                <a:lnTo>
                  <a:pt x="119290" y="11534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964757" y="6274848"/>
            <a:ext cx="97790" cy="144145"/>
          </a:xfrm>
          <a:custGeom>
            <a:avLst/>
            <a:gdLst/>
            <a:ahLst/>
            <a:cxnLst/>
            <a:rect l="l" t="t" r="r" b="b"/>
            <a:pathLst>
              <a:path w="97790" h="144145">
                <a:moveTo>
                  <a:pt x="57470" y="143791"/>
                </a:moveTo>
                <a:lnTo>
                  <a:pt x="22988" y="143791"/>
                </a:lnTo>
                <a:lnTo>
                  <a:pt x="22988" y="64590"/>
                </a:lnTo>
                <a:lnTo>
                  <a:pt x="21659" y="50245"/>
                </a:lnTo>
                <a:lnTo>
                  <a:pt x="17528" y="38062"/>
                </a:lnTo>
                <a:lnTo>
                  <a:pt x="10380" y="27609"/>
                </a:lnTo>
                <a:lnTo>
                  <a:pt x="0" y="18454"/>
                </a:lnTo>
                <a:lnTo>
                  <a:pt x="29118" y="0"/>
                </a:lnTo>
                <a:lnTo>
                  <a:pt x="34997" y="5430"/>
                </a:lnTo>
                <a:lnTo>
                  <a:pt x="39942" y="11149"/>
                </a:lnTo>
                <a:lnTo>
                  <a:pt x="43881" y="16868"/>
                </a:lnTo>
                <a:lnTo>
                  <a:pt x="46742" y="22299"/>
                </a:lnTo>
                <a:lnTo>
                  <a:pt x="94711" y="22299"/>
                </a:lnTo>
                <a:lnTo>
                  <a:pt x="97316" y="35371"/>
                </a:lnTo>
                <a:lnTo>
                  <a:pt x="82147" y="38446"/>
                </a:lnTo>
                <a:lnTo>
                  <a:pt x="70209" y="45559"/>
                </a:lnTo>
                <a:lnTo>
                  <a:pt x="61864" y="53537"/>
                </a:lnTo>
                <a:lnTo>
                  <a:pt x="57470" y="59208"/>
                </a:lnTo>
                <a:lnTo>
                  <a:pt x="57470" y="143791"/>
                </a:lnTo>
                <a:close/>
              </a:path>
              <a:path w="97790" h="144145">
                <a:moveTo>
                  <a:pt x="94711" y="22299"/>
                </a:moveTo>
                <a:lnTo>
                  <a:pt x="46742" y="22299"/>
                </a:lnTo>
                <a:lnTo>
                  <a:pt x="52166" y="17529"/>
                </a:lnTo>
                <a:lnTo>
                  <a:pt x="61972" y="10092"/>
                </a:lnTo>
                <a:lnTo>
                  <a:pt x="75082" y="3376"/>
                </a:lnTo>
                <a:lnTo>
                  <a:pt x="90420" y="768"/>
                </a:lnTo>
                <a:lnTo>
                  <a:pt x="94711" y="22299"/>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1072036" y="6216409"/>
            <a:ext cx="41910" cy="202565"/>
          </a:xfrm>
          <a:custGeom>
            <a:avLst/>
            <a:gdLst/>
            <a:ahLst/>
            <a:cxnLst/>
            <a:rect l="l" t="t" r="r" b="b"/>
            <a:pathLst>
              <a:path w="41909" h="202564">
                <a:moveTo>
                  <a:pt x="37547" y="202230"/>
                </a:moveTo>
                <a:lnTo>
                  <a:pt x="3065" y="202230"/>
                </a:lnTo>
                <a:lnTo>
                  <a:pt x="3065" y="63052"/>
                </a:lnTo>
                <a:lnTo>
                  <a:pt x="37547" y="63052"/>
                </a:lnTo>
                <a:lnTo>
                  <a:pt x="37547" y="202230"/>
                </a:lnTo>
                <a:close/>
              </a:path>
              <a:path w="41909" h="202564">
                <a:moveTo>
                  <a:pt x="20689" y="40753"/>
                </a:moveTo>
                <a:lnTo>
                  <a:pt x="12607" y="39131"/>
                </a:lnTo>
                <a:lnTo>
                  <a:pt x="6034" y="34698"/>
                </a:lnTo>
                <a:lnTo>
                  <a:pt x="1616" y="28102"/>
                </a:lnTo>
                <a:lnTo>
                  <a:pt x="0" y="19992"/>
                </a:lnTo>
                <a:lnTo>
                  <a:pt x="1616" y="12002"/>
                </a:lnTo>
                <a:lnTo>
                  <a:pt x="6034" y="5670"/>
                </a:lnTo>
                <a:lnTo>
                  <a:pt x="12607" y="1501"/>
                </a:lnTo>
                <a:lnTo>
                  <a:pt x="20689" y="0"/>
                </a:lnTo>
                <a:lnTo>
                  <a:pt x="28447" y="1501"/>
                </a:lnTo>
                <a:lnTo>
                  <a:pt x="35057" y="5670"/>
                </a:lnTo>
                <a:lnTo>
                  <a:pt x="39654" y="12002"/>
                </a:lnTo>
                <a:lnTo>
                  <a:pt x="41378" y="19992"/>
                </a:lnTo>
                <a:lnTo>
                  <a:pt x="39654" y="28102"/>
                </a:lnTo>
                <a:lnTo>
                  <a:pt x="35057" y="34698"/>
                </a:lnTo>
                <a:lnTo>
                  <a:pt x="28447" y="39131"/>
                </a:lnTo>
                <a:lnTo>
                  <a:pt x="20689" y="40753"/>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1130273" y="6214872"/>
            <a:ext cx="154940" cy="208915"/>
          </a:xfrm>
          <a:custGeom>
            <a:avLst/>
            <a:gdLst/>
            <a:ahLst/>
            <a:cxnLst/>
            <a:rect l="l" t="t" r="r" b="b"/>
            <a:pathLst>
              <a:path w="154940" h="208914">
                <a:moveTo>
                  <a:pt x="131799" y="74586"/>
                </a:moveTo>
                <a:lnTo>
                  <a:pt x="97316" y="74586"/>
                </a:lnTo>
                <a:lnTo>
                  <a:pt x="97316" y="0"/>
                </a:lnTo>
                <a:lnTo>
                  <a:pt x="131799" y="0"/>
                </a:lnTo>
                <a:lnTo>
                  <a:pt x="131799" y="74586"/>
                </a:lnTo>
                <a:close/>
              </a:path>
              <a:path w="154940" h="208914">
                <a:moveTo>
                  <a:pt x="63600" y="208381"/>
                </a:moveTo>
                <a:lnTo>
                  <a:pt x="36853" y="202362"/>
                </a:lnTo>
                <a:lnTo>
                  <a:pt x="16858" y="186178"/>
                </a:lnTo>
                <a:lnTo>
                  <a:pt x="4334" y="162642"/>
                </a:lnTo>
                <a:lnTo>
                  <a:pt x="0" y="134563"/>
                </a:lnTo>
                <a:lnTo>
                  <a:pt x="4334" y="106485"/>
                </a:lnTo>
                <a:lnTo>
                  <a:pt x="16858" y="82948"/>
                </a:lnTo>
                <a:lnTo>
                  <a:pt x="36853" y="66765"/>
                </a:lnTo>
                <a:lnTo>
                  <a:pt x="63600" y="60745"/>
                </a:lnTo>
                <a:lnTo>
                  <a:pt x="75765" y="62476"/>
                </a:lnTo>
                <a:lnTo>
                  <a:pt x="85631" y="66512"/>
                </a:lnTo>
                <a:lnTo>
                  <a:pt x="92910" y="71126"/>
                </a:lnTo>
                <a:lnTo>
                  <a:pt x="97316" y="74586"/>
                </a:lnTo>
                <a:lnTo>
                  <a:pt x="131799" y="74586"/>
                </a:lnTo>
                <a:lnTo>
                  <a:pt x="131799" y="92272"/>
                </a:lnTo>
                <a:lnTo>
                  <a:pt x="65899" y="92272"/>
                </a:lnTo>
                <a:lnTo>
                  <a:pt x="52705" y="95960"/>
                </a:lnTo>
                <a:lnTo>
                  <a:pt x="43102" y="105632"/>
                </a:lnTo>
                <a:lnTo>
                  <a:pt x="37236" y="119197"/>
                </a:lnTo>
                <a:lnTo>
                  <a:pt x="35248" y="134563"/>
                </a:lnTo>
                <a:lnTo>
                  <a:pt x="37236" y="149486"/>
                </a:lnTo>
                <a:lnTo>
                  <a:pt x="43102" y="162822"/>
                </a:lnTo>
                <a:lnTo>
                  <a:pt x="52705" y="172410"/>
                </a:lnTo>
                <a:lnTo>
                  <a:pt x="65899" y="176086"/>
                </a:lnTo>
                <a:lnTo>
                  <a:pt x="141019" y="176086"/>
                </a:lnTo>
                <a:lnTo>
                  <a:pt x="144406" y="181108"/>
                </a:lnTo>
                <a:lnTo>
                  <a:pt x="150624" y="186851"/>
                </a:lnTo>
                <a:lnTo>
                  <a:pt x="108044" y="186851"/>
                </a:lnTo>
                <a:lnTo>
                  <a:pt x="102285" y="193784"/>
                </a:lnTo>
                <a:lnTo>
                  <a:pt x="93006" y="200788"/>
                </a:lnTo>
                <a:lnTo>
                  <a:pt x="80135" y="206207"/>
                </a:lnTo>
                <a:lnTo>
                  <a:pt x="63600" y="208381"/>
                </a:lnTo>
                <a:close/>
              </a:path>
              <a:path w="154940" h="208914">
                <a:moveTo>
                  <a:pt x="141019" y="176086"/>
                </a:moveTo>
                <a:lnTo>
                  <a:pt x="65899" y="176086"/>
                </a:lnTo>
                <a:lnTo>
                  <a:pt x="79536" y="172410"/>
                </a:lnTo>
                <a:lnTo>
                  <a:pt x="89366" y="162822"/>
                </a:lnTo>
                <a:lnTo>
                  <a:pt x="95317" y="149486"/>
                </a:lnTo>
                <a:lnTo>
                  <a:pt x="97316" y="134563"/>
                </a:lnTo>
                <a:lnTo>
                  <a:pt x="95317" y="119197"/>
                </a:lnTo>
                <a:lnTo>
                  <a:pt x="89366" y="105632"/>
                </a:lnTo>
                <a:lnTo>
                  <a:pt x="79536" y="95960"/>
                </a:lnTo>
                <a:lnTo>
                  <a:pt x="65899" y="92272"/>
                </a:lnTo>
                <a:lnTo>
                  <a:pt x="131799" y="92272"/>
                </a:lnTo>
                <a:lnTo>
                  <a:pt x="131799" y="144560"/>
                </a:lnTo>
                <a:lnTo>
                  <a:pt x="133128" y="158473"/>
                </a:lnTo>
                <a:lnTo>
                  <a:pt x="137258" y="170511"/>
                </a:lnTo>
                <a:lnTo>
                  <a:pt x="141019" y="176086"/>
                </a:lnTo>
                <a:close/>
              </a:path>
              <a:path w="154940" h="208914">
                <a:moveTo>
                  <a:pt x="125669" y="208381"/>
                </a:moveTo>
                <a:lnTo>
                  <a:pt x="120867" y="204044"/>
                </a:lnTo>
                <a:lnTo>
                  <a:pt x="115994" y="198481"/>
                </a:lnTo>
                <a:lnTo>
                  <a:pt x="111552" y="192486"/>
                </a:lnTo>
                <a:lnTo>
                  <a:pt x="108044" y="186851"/>
                </a:lnTo>
                <a:lnTo>
                  <a:pt x="150624" y="186851"/>
                </a:lnTo>
                <a:lnTo>
                  <a:pt x="154787" y="190696"/>
                </a:lnTo>
                <a:lnTo>
                  <a:pt x="125669" y="208381"/>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1286593" y="6275617"/>
            <a:ext cx="134620" cy="147955"/>
          </a:xfrm>
          <a:custGeom>
            <a:avLst/>
            <a:gdLst/>
            <a:ahLst/>
            <a:cxnLst/>
            <a:rect l="l" t="t" r="r" b="b"/>
            <a:pathLst>
              <a:path w="134619" h="147954">
                <a:moveTo>
                  <a:pt x="29118" y="36909"/>
                </a:moveTo>
                <a:lnTo>
                  <a:pt x="15325" y="12303"/>
                </a:lnTo>
                <a:lnTo>
                  <a:pt x="21479" y="8758"/>
                </a:lnTo>
                <a:lnTo>
                  <a:pt x="31225" y="4709"/>
                </a:lnTo>
                <a:lnTo>
                  <a:pt x="43557" y="1381"/>
                </a:lnTo>
                <a:lnTo>
                  <a:pt x="57470" y="0"/>
                </a:lnTo>
                <a:lnTo>
                  <a:pt x="81368" y="4084"/>
                </a:lnTo>
                <a:lnTo>
                  <a:pt x="98083" y="15378"/>
                </a:lnTo>
                <a:lnTo>
                  <a:pt x="106048" y="29219"/>
                </a:lnTo>
                <a:lnTo>
                  <a:pt x="55938" y="29219"/>
                </a:lnTo>
                <a:lnTo>
                  <a:pt x="47544" y="29988"/>
                </a:lnTo>
                <a:lnTo>
                  <a:pt x="39942" y="31910"/>
                </a:lnTo>
                <a:lnTo>
                  <a:pt x="33632" y="34409"/>
                </a:lnTo>
                <a:lnTo>
                  <a:pt x="29118" y="36909"/>
                </a:lnTo>
                <a:close/>
              </a:path>
              <a:path w="134619" h="147954">
                <a:moveTo>
                  <a:pt x="49041" y="147636"/>
                </a:moveTo>
                <a:lnTo>
                  <a:pt x="29094" y="144320"/>
                </a:lnTo>
                <a:lnTo>
                  <a:pt x="13601" y="134948"/>
                </a:lnTo>
                <a:lnTo>
                  <a:pt x="3563" y="120362"/>
                </a:lnTo>
                <a:lnTo>
                  <a:pt x="0" y="101499"/>
                </a:lnTo>
                <a:lnTo>
                  <a:pt x="4525" y="81639"/>
                </a:lnTo>
                <a:lnTo>
                  <a:pt x="17241" y="67185"/>
                </a:lnTo>
                <a:lnTo>
                  <a:pt x="36853" y="58355"/>
                </a:lnTo>
                <a:lnTo>
                  <a:pt x="62068" y="55363"/>
                </a:lnTo>
                <a:lnTo>
                  <a:pt x="76627" y="55363"/>
                </a:lnTo>
                <a:lnTo>
                  <a:pt x="75334" y="44466"/>
                </a:lnTo>
                <a:lnTo>
                  <a:pt x="71455" y="36236"/>
                </a:lnTo>
                <a:lnTo>
                  <a:pt x="64989" y="31033"/>
                </a:lnTo>
                <a:lnTo>
                  <a:pt x="55938" y="29219"/>
                </a:lnTo>
                <a:lnTo>
                  <a:pt x="106048" y="29219"/>
                </a:lnTo>
                <a:lnTo>
                  <a:pt x="107901" y="32439"/>
                </a:lnTo>
                <a:lnTo>
                  <a:pt x="111109" y="53825"/>
                </a:lnTo>
                <a:lnTo>
                  <a:pt x="111109" y="79200"/>
                </a:lnTo>
                <a:lnTo>
                  <a:pt x="62068" y="79200"/>
                </a:lnTo>
                <a:lnTo>
                  <a:pt x="50119" y="80942"/>
                </a:lnTo>
                <a:lnTo>
                  <a:pt x="41761" y="85640"/>
                </a:lnTo>
                <a:lnTo>
                  <a:pt x="36853" y="92500"/>
                </a:lnTo>
                <a:lnTo>
                  <a:pt x="35248" y="100730"/>
                </a:lnTo>
                <a:lnTo>
                  <a:pt x="36936" y="109693"/>
                </a:lnTo>
                <a:lnTo>
                  <a:pt x="41283" y="115917"/>
                </a:lnTo>
                <a:lnTo>
                  <a:pt x="47209" y="119545"/>
                </a:lnTo>
                <a:lnTo>
                  <a:pt x="53639" y="120723"/>
                </a:lnTo>
                <a:lnTo>
                  <a:pt x="124418" y="120723"/>
                </a:lnTo>
                <a:lnTo>
                  <a:pt x="134098" y="129950"/>
                </a:lnTo>
                <a:lnTo>
                  <a:pt x="89654" y="129950"/>
                </a:lnTo>
                <a:lnTo>
                  <a:pt x="85140" y="134660"/>
                </a:lnTo>
                <a:lnTo>
                  <a:pt x="76531" y="140523"/>
                </a:lnTo>
                <a:lnTo>
                  <a:pt x="64331" y="145521"/>
                </a:lnTo>
                <a:lnTo>
                  <a:pt x="49041" y="147636"/>
                </a:lnTo>
                <a:close/>
              </a:path>
              <a:path w="134619" h="147954">
                <a:moveTo>
                  <a:pt x="124418" y="120723"/>
                </a:moveTo>
                <a:lnTo>
                  <a:pt x="53639" y="120723"/>
                </a:lnTo>
                <a:lnTo>
                  <a:pt x="64379" y="118320"/>
                </a:lnTo>
                <a:lnTo>
                  <a:pt x="72317" y="113033"/>
                </a:lnTo>
                <a:lnTo>
                  <a:pt x="77238" y="107747"/>
                </a:lnTo>
                <a:lnTo>
                  <a:pt x="78926" y="105344"/>
                </a:lnTo>
                <a:lnTo>
                  <a:pt x="78160" y="101499"/>
                </a:lnTo>
                <a:lnTo>
                  <a:pt x="77393" y="93810"/>
                </a:lnTo>
                <a:lnTo>
                  <a:pt x="77325" y="85640"/>
                </a:lnTo>
                <a:lnTo>
                  <a:pt x="76656" y="80942"/>
                </a:lnTo>
                <a:lnTo>
                  <a:pt x="76627" y="79200"/>
                </a:lnTo>
                <a:lnTo>
                  <a:pt x="111109" y="79200"/>
                </a:lnTo>
                <a:lnTo>
                  <a:pt x="111109" y="83814"/>
                </a:lnTo>
                <a:lnTo>
                  <a:pt x="112546" y="97727"/>
                </a:lnTo>
                <a:lnTo>
                  <a:pt x="116856" y="109765"/>
                </a:lnTo>
                <a:lnTo>
                  <a:pt x="124065" y="120386"/>
                </a:lnTo>
                <a:lnTo>
                  <a:pt x="124418" y="120723"/>
                </a:lnTo>
                <a:close/>
              </a:path>
              <a:path w="134619" h="147954">
                <a:moveTo>
                  <a:pt x="104979" y="147636"/>
                </a:moveTo>
                <a:lnTo>
                  <a:pt x="103447" y="146098"/>
                </a:lnTo>
                <a:lnTo>
                  <a:pt x="93485" y="135333"/>
                </a:lnTo>
                <a:lnTo>
                  <a:pt x="89654" y="129950"/>
                </a:lnTo>
                <a:lnTo>
                  <a:pt x="134098" y="129950"/>
                </a:lnTo>
                <a:lnTo>
                  <a:pt x="104979" y="14763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679703" y="6436107"/>
            <a:ext cx="34925" cy="73025"/>
          </a:xfrm>
          <a:custGeom>
            <a:avLst/>
            <a:gdLst/>
            <a:ahLst/>
            <a:cxnLst/>
            <a:rect l="l" t="t" r="r" b="b"/>
            <a:pathLst>
              <a:path w="34925" h="73025">
                <a:moveTo>
                  <a:pt x="0" y="0"/>
                </a:moveTo>
                <a:lnTo>
                  <a:pt x="34482" y="0"/>
                </a:lnTo>
                <a:lnTo>
                  <a:pt x="34482" y="72515"/>
                </a:lnTo>
                <a:lnTo>
                  <a:pt x="0" y="72515"/>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679703" y="6524525"/>
            <a:ext cx="127635" cy="0"/>
          </a:xfrm>
          <a:custGeom>
            <a:avLst/>
            <a:gdLst/>
            <a:ahLst/>
            <a:cxnLst/>
            <a:rect l="l" t="t" r="r" b="b"/>
            <a:pathLst>
              <a:path w="127634">
                <a:moveTo>
                  <a:pt x="0" y="0"/>
                </a:moveTo>
                <a:lnTo>
                  <a:pt x="127201"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679703" y="6540428"/>
            <a:ext cx="34925" cy="75565"/>
          </a:xfrm>
          <a:custGeom>
            <a:avLst/>
            <a:gdLst/>
            <a:ahLst/>
            <a:cxnLst/>
            <a:rect l="l" t="t" r="r" b="b"/>
            <a:pathLst>
              <a:path w="34925" h="75565">
                <a:moveTo>
                  <a:pt x="0" y="0"/>
                </a:moveTo>
                <a:lnTo>
                  <a:pt x="34482" y="0"/>
                </a:lnTo>
                <a:lnTo>
                  <a:pt x="34482" y="75059"/>
                </a:lnTo>
                <a:lnTo>
                  <a:pt x="0" y="75059"/>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771656" y="6436325"/>
            <a:ext cx="35560" cy="72390"/>
          </a:xfrm>
          <a:custGeom>
            <a:avLst/>
            <a:gdLst/>
            <a:ahLst/>
            <a:cxnLst/>
            <a:rect l="l" t="t" r="r" b="b"/>
            <a:pathLst>
              <a:path w="35559" h="72390">
                <a:moveTo>
                  <a:pt x="35248" y="72280"/>
                </a:moveTo>
                <a:lnTo>
                  <a:pt x="0" y="72280"/>
                </a:lnTo>
                <a:lnTo>
                  <a:pt x="0" y="0"/>
                </a:lnTo>
                <a:lnTo>
                  <a:pt x="35248" y="0"/>
                </a:lnTo>
                <a:lnTo>
                  <a:pt x="35248" y="7228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771656" y="6540132"/>
            <a:ext cx="35560" cy="75565"/>
          </a:xfrm>
          <a:custGeom>
            <a:avLst/>
            <a:gdLst/>
            <a:ahLst/>
            <a:cxnLst/>
            <a:rect l="l" t="t" r="r" b="b"/>
            <a:pathLst>
              <a:path w="35559" h="75565">
                <a:moveTo>
                  <a:pt x="35248" y="75355"/>
                </a:moveTo>
                <a:lnTo>
                  <a:pt x="0" y="75355"/>
                </a:lnTo>
                <a:lnTo>
                  <a:pt x="0" y="0"/>
                </a:lnTo>
                <a:lnTo>
                  <a:pt x="35248" y="0"/>
                </a:lnTo>
                <a:lnTo>
                  <a:pt x="35248" y="75355"/>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825296" y="6452646"/>
            <a:ext cx="95250" cy="0"/>
          </a:xfrm>
          <a:custGeom>
            <a:avLst/>
            <a:gdLst/>
            <a:ahLst/>
            <a:cxnLst/>
            <a:rect l="l" t="t" r="r" b="b"/>
            <a:pathLst>
              <a:path w="95250">
                <a:moveTo>
                  <a:pt x="0" y="0"/>
                </a:moveTo>
                <a:lnTo>
                  <a:pt x="95018" y="0"/>
                </a:lnTo>
              </a:path>
            </a:pathLst>
          </a:custGeom>
          <a:ln w="33077">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825296" y="6469184"/>
            <a:ext cx="35560" cy="37465"/>
          </a:xfrm>
          <a:custGeom>
            <a:avLst/>
            <a:gdLst/>
            <a:ahLst/>
            <a:cxnLst/>
            <a:rect l="l" t="t" r="r" b="b"/>
            <a:pathLst>
              <a:path w="35559" h="37465">
                <a:moveTo>
                  <a:pt x="0" y="0"/>
                </a:moveTo>
                <a:lnTo>
                  <a:pt x="35248" y="0"/>
                </a:lnTo>
                <a:lnTo>
                  <a:pt x="35248" y="36893"/>
                </a:lnTo>
                <a:lnTo>
                  <a:pt x="0" y="36893"/>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825296" y="6521345"/>
            <a:ext cx="86360" cy="0"/>
          </a:xfrm>
          <a:custGeom>
            <a:avLst/>
            <a:gdLst/>
            <a:ahLst/>
            <a:cxnLst/>
            <a:rect l="l" t="t" r="r" b="b"/>
            <a:pathLst>
              <a:path w="86359">
                <a:moveTo>
                  <a:pt x="0" y="0"/>
                </a:moveTo>
                <a:lnTo>
                  <a:pt x="85822" y="0"/>
                </a:lnTo>
              </a:path>
            </a:pathLst>
          </a:custGeom>
          <a:ln w="3053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825296" y="6536611"/>
            <a:ext cx="35560" cy="47625"/>
          </a:xfrm>
          <a:custGeom>
            <a:avLst/>
            <a:gdLst/>
            <a:ahLst/>
            <a:cxnLst/>
            <a:rect l="l" t="t" r="r" b="b"/>
            <a:pathLst>
              <a:path w="35559" h="47625">
                <a:moveTo>
                  <a:pt x="0" y="0"/>
                </a:moveTo>
                <a:lnTo>
                  <a:pt x="35248" y="0"/>
                </a:lnTo>
                <a:lnTo>
                  <a:pt x="35248" y="47071"/>
                </a:lnTo>
                <a:lnTo>
                  <a:pt x="0" y="47071"/>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825296" y="6599585"/>
            <a:ext cx="98425" cy="0"/>
          </a:xfrm>
          <a:custGeom>
            <a:avLst/>
            <a:gdLst/>
            <a:ahLst/>
            <a:cxnLst/>
            <a:rect l="l" t="t" r="r" b="b"/>
            <a:pathLst>
              <a:path w="98425">
                <a:moveTo>
                  <a:pt x="0" y="0"/>
                </a:moveTo>
                <a:lnTo>
                  <a:pt x="98083"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924911" y="6436325"/>
            <a:ext cx="156845" cy="184150"/>
          </a:xfrm>
          <a:custGeom>
            <a:avLst/>
            <a:gdLst/>
            <a:ahLst/>
            <a:cxnLst/>
            <a:rect l="l" t="t" r="r" b="b"/>
            <a:pathLst>
              <a:path w="156844" h="184150">
                <a:moveTo>
                  <a:pt x="35248" y="183776"/>
                </a:moveTo>
                <a:lnTo>
                  <a:pt x="0" y="174548"/>
                </a:lnTo>
                <a:lnTo>
                  <a:pt x="63600" y="0"/>
                </a:lnTo>
                <a:lnTo>
                  <a:pt x="91952" y="0"/>
                </a:lnTo>
                <a:lnTo>
                  <a:pt x="110100" y="49212"/>
                </a:lnTo>
                <a:lnTo>
                  <a:pt x="78160" y="49212"/>
                </a:lnTo>
                <a:lnTo>
                  <a:pt x="56704" y="115340"/>
                </a:lnTo>
                <a:lnTo>
                  <a:pt x="134486" y="115340"/>
                </a:lnTo>
                <a:lnTo>
                  <a:pt x="145828" y="146098"/>
                </a:lnTo>
                <a:lnTo>
                  <a:pt x="47509" y="146098"/>
                </a:lnTo>
                <a:lnTo>
                  <a:pt x="35248" y="183776"/>
                </a:lnTo>
                <a:close/>
              </a:path>
              <a:path w="156844" h="184150">
                <a:moveTo>
                  <a:pt x="134486" y="115340"/>
                </a:moveTo>
                <a:lnTo>
                  <a:pt x="98849" y="115340"/>
                </a:lnTo>
                <a:lnTo>
                  <a:pt x="78160" y="49212"/>
                </a:lnTo>
                <a:lnTo>
                  <a:pt x="110100" y="49212"/>
                </a:lnTo>
                <a:lnTo>
                  <a:pt x="134486" y="115340"/>
                </a:lnTo>
                <a:close/>
              </a:path>
              <a:path w="156844" h="184150">
                <a:moveTo>
                  <a:pt x="121071" y="183776"/>
                </a:moveTo>
                <a:lnTo>
                  <a:pt x="108811" y="146098"/>
                </a:lnTo>
                <a:lnTo>
                  <a:pt x="145828" y="146098"/>
                </a:lnTo>
                <a:lnTo>
                  <a:pt x="156320" y="174548"/>
                </a:lnTo>
                <a:lnTo>
                  <a:pt x="121071" y="18377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1101155" y="6436107"/>
            <a:ext cx="0" cy="147955"/>
          </a:xfrm>
          <a:custGeom>
            <a:avLst/>
            <a:gdLst/>
            <a:ahLst/>
            <a:cxnLst/>
            <a:rect l="l" t="t" r="r" b="b"/>
            <a:pathLst>
              <a:path h="147954">
                <a:moveTo>
                  <a:pt x="0" y="0"/>
                </a:moveTo>
                <a:lnTo>
                  <a:pt x="0" y="147575"/>
                </a:lnTo>
              </a:path>
            </a:pathLst>
          </a:custGeom>
          <a:ln w="35248">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1083530" y="6599585"/>
            <a:ext cx="97155" cy="0"/>
          </a:xfrm>
          <a:custGeom>
            <a:avLst/>
            <a:gdLst/>
            <a:ahLst/>
            <a:cxnLst/>
            <a:rect l="l" t="t" r="r" b="b"/>
            <a:pathLst>
              <a:path w="97155">
                <a:moveTo>
                  <a:pt x="0" y="0"/>
                </a:moveTo>
                <a:lnTo>
                  <a:pt x="96550"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1152495" y="6452473"/>
            <a:ext cx="124460" cy="0"/>
          </a:xfrm>
          <a:custGeom>
            <a:avLst/>
            <a:gdLst/>
            <a:ahLst/>
            <a:cxnLst/>
            <a:rect l="l" t="t" r="r" b="b"/>
            <a:pathLst>
              <a:path w="124459">
                <a:moveTo>
                  <a:pt x="0" y="0"/>
                </a:moveTo>
                <a:lnTo>
                  <a:pt x="124136" y="0"/>
                </a:lnTo>
              </a:path>
            </a:pathLst>
          </a:custGeom>
          <a:ln w="3229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1214946" y="6468621"/>
            <a:ext cx="0" cy="147320"/>
          </a:xfrm>
          <a:custGeom>
            <a:avLst/>
            <a:gdLst/>
            <a:ahLst/>
            <a:cxnLst/>
            <a:rect l="l" t="t" r="r" b="b"/>
            <a:pathLst>
              <a:path h="147320">
                <a:moveTo>
                  <a:pt x="0" y="0"/>
                </a:moveTo>
                <a:lnTo>
                  <a:pt x="0" y="146867"/>
                </a:lnTo>
              </a:path>
            </a:pathLst>
          </a:custGeom>
          <a:ln w="3448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1281996" y="6436107"/>
            <a:ext cx="35560" cy="73025"/>
          </a:xfrm>
          <a:custGeom>
            <a:avLst/>
            <a:gdLst/>
            <a:ahLst/>
            <a:cxnLst/>
            <a:rect l="l" t="t" r="r" b="b"/>
            <a:pathLst>
              <a:path w="35559" h="73025">
                <a:moveTo>
                  <a:pt x="0" y="0"/>
                </a:moveTo>
                <a:lnTo>
                  <a:pt x="35248" y="0"/>
                </a:lnTo>
                <a:lnTo>
                  <a:pt x="35248" y="72515"/>
                </a:lnTo>
                <a:lnTo>
                  <a:pt x="0" y="72515"/>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1281996" y="6524525"/>
            <a:ext cx="127635" cy="0"/>
          </a:xfrm>
          <a:custGeom>
            <a:avLst/>
            <a:gdLst/>
            <a:ahLst/>
            <a:cxnLst/>
            <a:rect l="l" t="t" r="r" b="b"/>
            <a:pathLst>
              <a:path w="127634">
                <a:moveTo>
                  <a:pt x="0" y="0"/>
                </a:moveTo>
                <a:lnTo>
                  <a:pt x="127201"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1281996" y="6540428"/>
            <a:ext cx="35560" cy="75565"/>
          </a:xfrm>
          <a:custGeom>
            <a:avLst/>
            <a:gdLst/>
            <a:ahLst/>
            <a:cxnLst/>
            <a:rect l="l" t="t" r="r" b="b"/>
            <a:pathLst>
              <a:path w="35559" h="75565">
                <a:moveTo>
                  <a:pt x="0" y="0"/>
                </a:moveTo>
                <a:lnTo>
                  <a:pt x="35248" y="0"/>
                </a:lnTo>
                <a:lnTo>
                  <a:pt x="35248" y="75059"/>
                </a:lnTo>
                <a:lnTo>
                  <a:pt x="0" y="75059"/>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1374715" y="6436325"/>
            <a:ext cx="34925" cy="72390"/>
          </a:xfrm>
          <a:custGeom>
            <a:avLst/>
            <a:gdLst/>
            <a:ahLst/>
            <a:cxnLst/>
            <a:rect l="l" t="t" r="r" b="b"/>
            <a:pathLst>
              <a:path w="34925" h="72390">
                <a:moveTo>
                  <a:pt x="34482" y="72280"/>
                </a:moveTo>
                <a:lnTo>
                  <a:pt x="0" y="72280"/>
                </a:lnTo>
                <a:lnTo>
                  <a:pt x="0" y="0"/>
                </a:lnTo>
                <a:lnTo>
                  <a:pt x="34482" y="0"/>
                </a:lnTo>
                <a:lnTo>
                  <a:pt x="34482" y="7228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1374715" y="6540132"/>
            <a:ext cx="34925" cy="75565"/>
          </a:xfrm>
          <a:custGeom>
            <a:avLst/>
            <a:gdLst/>
            <a:ahLst/>
            <a:cxnLst/>
            <a:rect l="l" t="t" r="r" b="b"/>
            <a:pathLst>
              <a:path w="34925" h="75565">
                <a:moveTo>
                  <a:pt x="34482" y="75355"/>
                </a:moveTo>
                <a:lnTo>
                  <a:pt x="0" y="75355"/>
                </a:lnTo>
                <a:lnTo>
                  <a:pt x="0" y="0"/>
                </a:lnTo>
                <a:lnTo>
                  <a:pt x="34482" y="0"/>
                </a:lnTo>
                <a:lnTo>
                  <a:pt x="34482" y="75355"/>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8192833" y="845626"/>
            <a:ext cx="3159627" cy="2697863"/>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10398252" y="1100327"/>
            <a:ext cx="551687" cy="1318259"/>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txBox="1">
            <a:spLocks noGrp="1"/>
          </p:cNvSpPr>
          <p:nvPr>
            <p:ph type="title"/>
          </p:nvPr>
        </p:nvSpPr>
        <p:spPr>
          <a:xfrm>
            <a:off x="1592786" y="2773013"/>
            <a:ext cx="7935595" cy="1270000"/>
          </a:xfrm>
          <a:prstGeom prst="rect">
            <a:avLst/>
          </a:prstGeom>
        </p:spPr>
        <p:txBody>
          <a:bodyPr vert="horz" wrap="square" lIns="0" tIns="12065" rIns="0" bIns="0" rtlCol="0">
            <a:spAutoFit/>
          </a:bodyPr>
          <a:lstStyle/>
          <a:p>
            <a:pPr algn="ctr">
              <a:lnSpc>
                <a:spcPts val="4900"/>
              </a:lnSpc>
              <a:spcBef>
                <a:spcPts val="95"/>
              </a:spcBef>
            </a:pPr>
            <a:r>
              <a:rPr sz="4300" b="1" i="1" spc="-5" dirty="0">
                <a:solidFill>
                  <a:srgbClr val="000000"/>
                </a:solidFill>
                <a:latin typeface="Arial"/>
                <a:cs typeface="Arial"/>
              </a:rPr>
              <a:t>New </a:t>
            </a:r>
            <a:r>
              <a:rPr sz="4300" b="1" spc="-105" dirty="0">
                <a:solidFill>
                  <a:srgbClr val="000000"/>
                </a:solidFill>
                <a:latin typeface="Arial"/>
                <a:cs typeface="Arial"/>
              </a:rPr>
              <a:t>HIV, </a:t>
            </a:r>
            <a:r>
              <a:rPr sz="4300" b="1" i="1" spc="-5" dirty="0">
                <a:solidFill>
                  <a:srgbClr val="000000"/>
                </a:solidFill>
                <a:latin typeface="Arial"/>
                <a:cs typeface="Arial"/>
              </a:rPr>
              <a:t>New </a:t>
            </a:r>
            <a:r>
              <a:rPr sz="4300" b="1" spc="-10" dirty="0">
                <a:solidFill>
                  <a:srgbClr val="000000"/>
                </a:solidFill>
                <a:latin typeface="Arial"/>
                <a:cs typeface="Arial"/>
              </a:rPr>
              <a:t>AIDS</a:t>
            </a:r>
            <a:r>
              <a:rPr sz="4300" b="1" spc="-55" dirty="0">
                <a:solidFill>
                  <a:srgbClr val="000000"/>
                </a:solidFill>
                <a:latin typeface="Arial"/>
                <a:cs typeface="Arial"/>
              </a:rPr>
              <a:t> </a:t>
            </a:r>
            <a:r>
              <a:rPr sz="4300" b="1" spc="-5" dirty="0">
                <a:solidFill>
                  <a:srgbClr val="C00000"/>
                </a:solidFill>
                <a:latin typeface="Arial"/>
                <a:cs typeface="Arial"/>
              </a:rPr>
              <a:t>Diagnoses</a:t>
            </a:r>
            <a:endParaRPr sz="4300">
              <a:latin typeface="Arial"/>
              <a:cs typeface="Arial"/>
            </a:endParaRPr>
          </a:p>
          <a:p>
            <a:pPr algn="ctr">
              <a:lnSpc>
                <a:spcPts val="4900"/>
              </a:lnSpc>
              <a:tabLst>
                <a:tab pos="1973580" algn="l"/>
              </a:tabLst>
            </a:pPr>
            <a:r>
              <a:rPr sz="4300" b="1" spc="-5" dirty="0">
                <a:solidFill>
                  <a:srgbClr val="C00000"/>
                </a:solidFill>
                <a:latin typeface="Arial"/>
                <a:cs typeface="Arial"/>
              </a:rPr>
              <a:t>–</a:t>
            </a:r>
            <a:r>
              <a:rPr sz="4300" b="1" dirty="0">
                <a:solidFill>
                  <a:srgbClr val="C00000"/>
                </a:solidFill>
                <a:latin typeface="Arial"/>
                <a:cs typeface="Arial"/>
              </a:rPr>
              <a:t> </a:t>
            </a:r>
            <a:r>
              <a:rPr sz="4300" b="1" spc="-5" dirty="0">
                <a:solidFill>
                  <a:srgbClr val="C00000"/>
                </a:solidFill>
                <a:latin typeface="Arial"/>
                <a:cs typeface="Arial"/>
              </a:rPr>
              <a:t>2021	Palm</a:t>
            </a:r>
            <a:r>
              <a:rPr sz="4300" b="1" spc="5" dirty="0">
                <a:solidFill>
                  <a:srgbClr val="C00000"/>
                </a:solidFill>
                <a:latin typeface="Arial"/>
                <a:cs typeface="Arial"/>
              </a:rPr>
              <a:t> </a:t>
            </a:r>
            <a:r>
              <a:rPr sz="4300" b="1" spc="-5" dirty="0">
                <a:solidFill>
                  <a:srgbClr val="C00000"/>
                </a:solidFill>
                <a:latin typeface="Arial"/>
                <a:cs typeface="Arial"/>
              </a:rPr>
              <a:t>Beach</a:t>
            </a:r>
            <a:endParaRPr sz="4300">
              <a:latin typeface="Arial"/>
              <a:cs typeface="Arial"/>
            </a:endParaRPr>
          </a:p>
        </p:txBody>
      </p:sp>
      <p:sp>
        <p:nvSpPr>
          <p:cNvPr id="36" name="object 36"/>
          <p:cNvSpPr txBox="1"/>
          <p:nvPr/>
        </p:nvSpPr>
        <p:spPr>
          <a:xfrm>
            <a:off x="11352461" y="6262016"/>
            <a:ext cx="453422" cy="294953"/>
          </a:xfrm>
          <a:prstGeom prst="rect">
            <a:avLst/>
          </a:prstGeom>
        </p:spPr>
        <p:txBody>
          <a:bodyPr vert="horz" wrap="square" lIns="0" tIns="0" rIns="0" bIns="0" rtlCol="0">
            <a:spAutoFit/>
          </a:bodyPr>
          <a:lstStyle/>
          <a:p>
            <a:pPr marL="12700" marR="0" lvl="0" indent="0" algn="l" defTabSz="914400" rtl="0" eaLnBrk="1" fontAlgn="auto" latinLnBrk="0" hangingPunct="1">
              <a:lnSpc>
                <a:spcPts val="2315"/>
              </a:lnSpc>
              <a:spcBef>
                <a:spcPts val="0"/>
              </a:spcBef>
              <a:spcAft>
                <a:spcPts val="0"/>
              </a:spcAft>
              <a:buClrTx/>
              <a:buSzTx/>
              <a:buFontTx/>
              <a:buNone/>
              <a:tabLst/>
              <a:defRPr/>
            </a:pPr>
            <a:r>
              <a:rPr kumimoji="0" lang="en-US" sz="2000" b="0" i="0" u="none" strike="noStrike" kern="1200" cap="none" spc="0" normalizeH="0" baseline="0" noProof="0" dirty="0" smtClean="0">
                <a:ln>
                  <a:noFill/>
                </a:ln>
                <a:solidFill>
                  <a:srgbClr val="FFFFFF"/>
                </a:solidFill>
                <a:effectLst/>
                <a:uLnTx/>
                <a:uFillTx/>
                <a:latin typeface="Arial"/>
                <a:ea typeface="+mn-ea"/>
                <a:cs typeface="Arial"/>
              </a:rPr>
              <a:t>292</a:t>
            </a:r>
            <a:endParaRPr kumimoji="0" sz="2000" b="0" i="0" u="none" strike="noStrike" kern="1200" cap="none" spc="0" normalizeH="0" baseline="0" noProof="0" dirty="0">
              <a:ln>
                <a:noFill/>
              </a:ln>
              <a:solidFill>
                <a:prstClr val="black"/>
              </a:solidFill>
              <a:effectLst/>
              <a:uLnTx/>
              <a:uFillTx/>
              <a:latin typeface="Arial"/>
              <a:ea typeface="+mn-ea"/>
              <a:cs typeface="Arial"/>
            </a:endParaRPr>
          </a:p>
        </p:txBody>
      </p:sp>
    </p:spTree>
    <p:extLst>
      <p:ext uri="{BB962C8B-B14F-4D97-AF65-F5344CB8AC3E}">
        <p14:creationId xmlns:p14="http://schemas.microsoft.com/office/powerpoint/2010/main" val="388744015"/>
      </p:ext>
    </p:extLst>
  </p:cSld>
  <p:clrMapOvr>
    <a:masterClrMapping/>
  </p:clrMapOvr>
  <p:timing>
    <p:tnLst>
      <p:par>
        <p:cTn id="1" dur="indefinite" restart="never" nodeType="tmRoot"/>
      </p:par>
    </p:tnLst>
  </p:timing>
</p:sld>
</file>

<file path=ppt/slides/slide29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786383" y="3435096"/>
            <a:ext cx="11008360" cy="0"/>
          </a:xfrm>
          <a:custGeom>
            <a:avLst/>
            <a:gdLst/>
            <a:ahLst/>
            <a:cxnLst/>
            <a:rect l="l" t="t" r="r" b="b"/>
            <a:pathLst>
              <a:path w="11008360">
                <a:moveTo>
                  <a:pt x="0" y="0"/>
                </a:moveTo>
                <a:lnTo>
                  <a:pt x="1100785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p:nvPr/>
        </p:nvSpPr>
        <p:spPr>
          <a:xfrm>
            <a:off x="786383" y="2636520"/>
            <a:ext cx="11008360" cy="0"/>
          </a:xfrm>
          <a:custGeom>
            <a:avLst/>
            <a:gdLst/>
            <a:ahLst/>
            <a:cxnLst/>
            <a:rect l="l" t="t" r="r" b="b"/>
            <a:pathLst>
              <a:path w="11008360">
                <a:moveTo>
                  <a:pt x="0" y="0"/>
                </a:moveTo>
                <a:lnTo>
                  <a:pt x="1100785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786383" y="1837944"/>
            <a:ext cx="11008360" cy="0"/>
          </a:xfrm>
          <a:custGeom>
            <a:avLst/>
            <a:gdLst/>
            <a:ahLst/>
            <a:cxnLst/>
            <a:rect l="l" t="t" r="r" b="b"/>
            <a:pathLst>
              <a:path w="11008360">
                <a:moveTo>
                  <a:pt x="0" y="0"/>
                </a:moveTo>
                <a:lnTo>
                  <a:pt x="1100785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786383" y="1040891"/>
            <a:ext cx="11008360" cy="0"/>
          </a:xfrm>
          <a:custGeom>
            <a:avLst/>
            <a:gdLst/>
            <a:ahLst/>
            <a:cxnLst/>
            <a:rect l="l" t="t" r="r" b="b"/>
            <a:pathLst>
              <a:path w="11008360">
                <a:moveTo>
                  <a:pt x="0" y="0"/>
                </a:moveTo>
                <a:lnTo>
                  <a:pt x="1100785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786383" y="4128515"/>
            <a:ext cx="11008360" cy="1701164"/>
          </a:xfrm>
          <a:custGeom>
            <a:avLst/>
            <a:gdLst/>
            <a:ahLst/>
            <a:cxnLst/>
            <a:rect l="l" t="t" r="r" b="b"/>
            <a:pathLst>
              <a:path w="11008360" h="1701164">
                <a:moveTo>
                  <a:pt x="1223772" y="0"/>
                </a:moveTo>
                <a:lnTo>
                  <a:pt x="0" y="9143"/>
                </a:lnTo>
                <a:lnTo>
                  <a:pt x="0" y="1700783"/>
                </a:lnTo>
                <a:lnTo>
                  <a:pt x="11007852" y="1700783"/>
                </a:lnTo>
                <a:lnTo>
                  <a:pt x="11007852" y="990599"/>
                </a:lnTo>
                <a:lnTo>
                  <a:pt x="9785604" y="990599"/>
                </a:lnTo>
                <a:lnTo>
                  <a:pt x="9395262" y="934211"/>
                </a:lnTo>
                <a:lnTo>
                  <a:pt x="7339583" y="934211"/>
                </a:lnTo>
                <a:lnTo>
                  <a:pt x="6278688" y="566927"/>
                </a:lnTo>
                <a:lnTo>
                  <a:pt x="4893564" y="566927"/>
                </a:lnTo>
                <a:lnTo>
                  <a:pt x="3669791" y="448055"/>
                </a:lnTo>
                <a:lnTo>
                  <a:pt x="2446020" y="399287"/>
                </a:lnTo>
                <a:lnTo>
                  <a:pt x="1223772" y="0"/>
                </a:lnTo>
                <a:close/>
              </a:path>
              <a:path w="11008360" h="1701164">
                <a:moveTo>
                  <a:pt x="11007852" y="798575"/>
                </a:moveTo>
                <a:lnTo>
                  <a:pt x="9785604" y="990599"/>
                </a:lnTo>
                <a:lnTo>
                  <a:pt x="11007852" y="990599"/>
                </a:lnTo>
                <a:lnTo>
                  <a:pt x="11007852" y="798575"/>
                </a:lnTo>
                <a:close/>
              </a:path>
              <a:path w="11008360" h="1701164">
                <a:moveTo>
                  <a:pt x="8561832" y="813815"/>
                </a:moveTo>
                <a:lnTo>
                  <a:pt x="7339583" y="934211"/>
                </a:lnTo>
                <a:lnTo>
                  <a:pt x="9395262" y="934211"/>
                </a:lnTo>
                <a:lnTo>
                  <a:pt x="8561832" y="813815"/>
                </a:lnTo>
                <a:close/>
              </a:path>
              <a:path w="11008360" h="1701164">
                <a:moveTo>
                  <a:pt x="6115812" y="510539"/>
                </a:moveTo>
                <a:lnTo>
                  <a:pt x="4893564" y="566927"/>
                </a:lnTo>
                <a:lnTo>
                  <a:pt x="6278688" y="566927"/>
                </a:lnTo>
                <a:lnTo>
                  <a:pt x="6115812" y="510539"/>
                </a:lnTo>
                <a:close/>
              </a:path>
            </a:pathLst>
          </a:custGeom>
          <a:solidFill>
            <a:srgbClr val="00B0F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786383" y="1566675"/>
            <a:ext cx="11008360" cy="3552825"/>
          </a:xfrm>
          <a:custGeom>
            <a:avLst/>
            <a:gdLst/>
            <a:ahLst/>
            <a:cxnLst/>
            <a:rect l="l" t="t" r="r" b="b"/>
            <a:pathLst>
              <a:path w="11008360" h="3552825">
                <a:moveTo>
                  <a:pt x="10910848" y="3375659"/>
                </a:moveTo>
                <a:lnTo>
                  <a:pt x="8561832" y="3375659"/>
                </a:lnTo>
                <a:lnTo>
                  <a:pt x="9785604" y="3552443"/>
                </a:lnTo>
                <a:lnTo>
                  <a:pt x="10910848" y="3375659"/>
                </a:lnTo>
                <a:close/>
              </a:path>
              <a:path w="11008360" h="3552825">
                <a:moveTo>
                  <a:pt x="11007852" y="3072383"/>
                </a:moveTo>
                <a:lnTo>
                  <a:pt x="6115812" y="3072383"/>
                </a:lnTo>
                <a:lnTo>
                  <a:pt x="7339583" y="3496043"/>
                </a:lnTo>
                <a:lnTo>
                  <a:pt x="8561832" y="3375659"/>
                </a:lnTo>
                <a:lnTo>
                  <a:pt x="10910848" y="3375659"/>
                </a:lnTo>
                <a:lnTo>
                  <a:pt x="11007852" y="3360419"/>
                </a:lnTo>
                <a:lnTo>
                  <a:pt x="11007852" y="3072383"/>
                </a:lnTo>
                <a:close/>
              </a:path>
              <a:path w="11008360" h="3552825">
                <a:moveTo>
                  <a:pt x="11007852" y="2561843"/>
                </a:moveTo>
                <a:lnTo>
                  <a:pt x="1223772" y="2561843"/>
                </a:lnTo>
                <a:lnTo>
                  <a:pt x="2446020" y="2961119"/>
                </a:lnTo>
                <a:lnTo>
                  <a:pt x="3669791" y="3009899"/>
                </a:lnTo>
                <a:lnTo>
                  <a:pt x="4893564" y="3128772"/>
                </a:lnTo>
                <a:lnTo>
                  <a:pt x="6115812" y="3072383"/>
                </a:lnTo>
                <a:lnTo>
                  <a:pt x="11007852" y="3072383"/>
                </a:lnTo>
                <a:lnTo>
                  <a:pt x="11007852" y="2561843"/>
                </a:lnTo>
                <a:close/>
              </a:path>
              <a:path w="11008360" h="3552825">
                <a:moveTo>
                  <a:pt x="1223772" y="0"/>
                </a:moveTo>
                <a:lnTo>
                  <a:pt x="0" y="448055"/>
                </a:lnTo>
                <a:lnTo>
                  <a:pt x="0" y="2570987"/>
                </a:lnTo>
                <a:lnTo>
                  <a:pt x="11007852" y="2561843"/>
                </a:lnTo>
                <a:lnTo>
                  <a:pt x="11007852" y="1780031"/>
                </a:lnTo>
                <a:lnTo>
                  <a:pt x="9785604" y="1780031"/>
                </a:lnTo>
                <a:lnTo>
                  <a:pt x="8561832" y="1405127"/>
                </a:lnTo>
                <a:lnTo>
                  <a:pt x="7339583" y="1205471"/>
                </a:lnTo>
                <a:lnTo>
                  <a:pt x="6338642" y="774191"/>
                </a:lnTo>
                <a:lnTo>
                  <a:pt x="4893564" y="774191"/>
                </a:lnTo>
                <a:lnTo>
                  <a:pt x="3669791" y="758951"/>
                </a:lnTo>
                <a:lnTo>
                  <a:pt x="2446020" y="438911"/>
                </a:lnTo>
                <a:lnTo>
                  <a:pt x="1223772" y="0"/>
                </a:lnTo>
                <a:close/>
              </a:path>
              <a:path w="11008360" h="3552825">
                <a:moveTo>
                  <a:pt x="11007852" y="790955"/>
                </a:moveTo>
                <a:lnTo>
                  <a:pt x="9785604" y="1780031"/>
                </a:lnTo>
                <a:lnTo>
                  <a:pt x="11007852" y="1780031"/>
                </a:lnTo>
                <a:lnTo>
                  <a:pt x="11007852" y="790955"/>
                </a:lnTo>
                <a:close/>
              </a:path>
              <a:path w="11008360" h="3552825">
                <a:moveTo>
                  <a:pt x="6115812" y="678179"/>
                </a:moveTo>
                <a:lnTo>
                  <a:pt x="4893564" y="774191"/>
                </a:lnTo>
                <a:lnTo>
                  <a:pt x="6338642" y="774191"/>
                </a:lnTo>
                <a:lnTo>
                  <a:pt x="6115812" y="678179"/>
                </a:lnTo>
                <a:close/>
              </a:path>
            </a:pathLst>
          </a:custGeom>
          <a:solidFill>
            <a:srgbClr val="FFF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786383" y="5829300"/>
            <a:ext cx="11008360" cy="0"/>
          </a:xfrm>
          <a:custGeom>
            <a:avLst/>
            <a:gdLst/>
            <a:ahLst/>
            <a:cxnLst/>
            <a:rect l="l" t="t" r="r" b="b"/>
            <a:pathLst>
              <a:path w="11008360">
                <a:moveTo>
                  <a:pt x="0" y="0"/>
                </a:moveTo>
                <a:lnTo>
                  <a:pt x="1100785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786383" y="5829300"/>
            <a:ext cx="0" cy="81280"/>
          </a:xfrm>
          <a:custGeom>
            <a:avLst/>
            <a:gdLst/>
            <a:ahLst/>
            <a:cxnLst/>
            <a:rect l="l" t="t" r="r" b="b"/>
            <a:pathLst>
              <a:path h="81279">
                <a:moveTo>
                  <a:pt x="0" y="0"/>
                </a:moveTo>
                <a:lnTo>
                  <a:pt x="0" y="80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2010155" y="5829300"/>
            <a:ext cx="0" cy="81280"/>
          </a:xfrm>
          <a:custGeom>
            <a:avLst/>
            <a:gdLst/>
            <a:ahLst/>
            <a:cxnLst/>
            <a:rect l="l" t="t" r="r" b="b"/>
            <a:pathLst>
              <a:path h="81279">
                <a:moveTo>
                  <a:pt x="0" y="0"/>
                </a:moveTo>
                <a:lnTo>
                  <a:pt x="0" y="80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3232404" y="5829300"/>
            <a:ext cx="0" cy="81280"/>
          </a:xfrm>
          <a:custGeom>
            <a:avLst/>
            <a:gdLst/>
            <a:ahLst/>
            <a:cxnLst/>
            <a:rect l="l" t="t" r="r" b="b"/>
            <a:pathLst>
              <a:path h="81279">
                <a:moveTo>
                  <a:pt x="0" y="0"/>
                </a:moveTo>
                <a:lnTo>
                  <a:pt x="0" y="80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4456176" y="5829300"/>
            <a:ext cx="0" cy="81280"/>
          </a:xfrm>
          <a:custGeom>
            <a:avLst/>
            <a:gdLst/>
            <a:ahLst/>
            <a:cxnLst/>
            <a:rect l="l" t="t" r="r" b="b"/>
            <a:pathLst>
              <a:path h="81279">
                <a:moveTo>
                  <a:pt x="0" y="0"/>
                </a:moveTo>
                <a:lnTo>
                  <a:pt x="0" y="80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5679947" y="5829300"/>
            <a:ext cx="0" cy="81280"/>
          </a:xfrm>
          <a:custGeom>
            <a:avLst/>
            <a:gdLst/>
            <a:ahLst/>
            <a:cxnLst/>
            <a:rect l="l" t="t" r="r" b="b"/>
            <a:pathLst>
              <a:path h="81279">
                <a:moveTo>
                  <a:pt x="0" y="0"/>
                </a:moveTo>
                <a:lnTo>
                  <a:pt x="0" y="80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6902195" y="5829300"/>
            <a:ext cx="0" cy="81280"/>
          </a:xfrm>
          <a:custGeom>
            <a:avLst/>
            <a:gdLst/>
            <a:ahLst/>
            <a:cxnLst/>
            <a:rect l="l" t="t" r="r" b="b"/>
            <a:pathLst>
              <a:path h="81279">
                <a:moveTo>
                  <a:pt x="0" y="0"/>
                </a:moveTo>
                <a:lnTo>
                  <a:pt x="0" y="80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8125968" y="5829300"/>
            <a:ext cx="0" cy="81280"/>
          </a:xfrm>
          <a:custGeom>
            <a:avLst/>
            <a:gdLst/>
            <a:ahLst/>
            <a:cxnLst/>
            <a:rect l="l" t="t" r="r" b="b"/>
            <a:pathLst>
              <a:path h="81279">
                <a:moveTo>
                  <a:pt x="0" y="0"/>
                </a:moveTo>
                <a:lnTo>
                  <a:pt x="0" y="80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9348216" y="5829300"/>
            <a:ext cx="0" cy="81280"/>
          </a:xfrm>
          <a:custGeom>
            <a:avLst/>
            <a:gdLst/>
            <a:ahLst/>
            <a:cxnLst/>
            <a:rect l="l" t="t" r="r" b="b"/>
            <a:pathLst>
              <a:path h="81279">
                <a:moveTo>
                  <a:pt x="0" y="0"/>
                </a:moveTo>
                <a:lnTo>
                  <a:pt x="0" y="80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10571988" y="5829300"/>
            <a:ext cx="0" cy="81280"/>
          </a:xfrm>
          <a:custGeom>
            <a:avLst/>
            <a:gdLst/>
            <a:ahLst/>
            <a:cxnLst/>
            <a:rect l="l" t="t" r="r" b="b"/>
            <a:pathLst>
              <a:path h="81279">
                <a:moveTo>
                  <a:pt x="0" y="0"/>
                </a:moveTo>
                <a:lnTo>
                  <a:pt x="0" y="80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11794235" y="5829300"/>
            <a:ext cx="0" cy="81280"/>
          </a:xfrm>
          <a:custGeom>
            <a:avLst/>
            <a:gdLst/>
            <a:ahLst/>
            <a:cxnLst/>
            <a:rect l="l" t="t" r="r" b="b"/>
            <a:pathLst>
              <a:path h="81279">
                <a:moveTo>
                  <a:pt x="0" y="0"/>
                </a:moveTo>
                <a:lnTo>
                  <a:pt x="0" y="80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11687556" y="5378196"/>
            <a:ext cx="106680" cy="1905"/>
          </a:xfrm>
          <a:custGeom>
            <a:avLst/>
            <a:gdLst/>
            <a:ahLst/>
            <a:cxnLst/>
            <a:rect l="l" t="t" r="r" b="b"/>
            <a:pathLst>
              <a:path w="106679" h="1904">
                <a:moveTo>
                  <a:pt x="106679" y="1523"/>
                </a:moveTo>
                <a:lnTo>
                  <a:pt x="56387" y="0"/>
                </a:lnTo>
                <a:lnTo>
                  <a:pt x="0" y="0"/>
                </a:lnTo>
              </a:path>
            </a:pathLst>
          </a:custGeom>
          <a:ln w="9525">
            <a:solidFill>
              <a:srgbClr val="A7A8A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txBox="1"/>
          <p:nvPr/>
        </p:nvSpPr>
        <p:spPr>
          <a:xfrm>
            <a:off x="773683" y="4726358"/>
            <a:ext cx="1103376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tab pos="11020425" algn="l"/>
              </a:tabLst>
              <a:defRPr/>
            </a:pPr>
            <a:r>
              <a:rPr kumimoji="0" sz="2000" b="0" i="0" u="sng" strike="noStrike" kern="1200" cap="none" spc="0" normalizeH="0" baseline="0" noProof="0" dirty="0">
                <a:ln>
                  <a:noFill/>
                </a:ln>
                <a:solidFill>
                  <a:srgbClr val="3E3E3E"/>
                </a:solidFill>
                <a:effectLst/>
                <a:uLnTx/>
                <a:uFill>
                  <a:solidFill>
                    <a:srgbClr val="DADADA"/>
                  </a:solidFill>
                </a:uFill>
                <a:latin typeface="Calibri"/>
                <a:ea typeface="+mn-ea"/>
                <a:cs typeface="Calibri"/>
              </a:rPr>
              <a:t> </a:t>
            </a:r>
            <a:r>
              <a:rPr kumimoji="0" sz="2000" b="0" i="0" u="sng" strike="noStrike" kern="1200" cap="none" spc="145" normalizeH="0" baseline="0" noProof="0" dirty="0">
                <a:ln>
                  <a:noFill/>
                </a:ln>
                <a:solidFill>
                  <a:srgbClr val="3E3E3E"/>
                </a:solidFill>
                <a:effectLst/>
                <a:uLnTx/>
                <a:uFill>
                  <a:solidFill>
                    <a:srgbClr val="DADADA"/>
                  </a:solidFill>
                </a:uFill>
                <a:latin typeface="Calibri"/>
                <a:ea typeface="+mn-ea"/>
                <a:cs typeface="Calibri"/>
              </a:rPr>
              <a:t> </a:t>
            </a:r>
            <a:r>
              <a:rPr kumimoji="0" sz="2000" b="0" i="0" u="sng" strike="noStrike" kern="1200" cap="none" spc="0" normalizeH="0" baseline="0" noProof="0" dirty="0">
                <a:ln>
                  <a:noFill/>
                </a:ln>
                <a:solidFill>
                  <a:srgbClr val="3E3E3E"/>
                </a:solidFill>
                <a:effectLst/>
                <a:uLnTx/>
                <a:uFill>
                  <a:solidFill>
                    <a:srgbClr val="DADADA"/>
                  </a:solidFill>
                </a:uFill>
                <a:latin typeface="Calibri"/>
                <a:ea typeface="+mn-ea"/>
                <a:cs typeface="Calibri"/>
              </a:rPr>
              <a:t>210	</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21" name="object 21"/>
          <p:cNvSpPr txBox="1"/>
          <p:nvPr/>
        </p:nvSpPr>
        <p:spPr>
          <a:xfrm>
            <a:off x="1802071" y="4799147"/>
            <a:ext cx="41465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213</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22" name="object 22"/>
          <p:cNvSpPr txBox="1"/>
          <p:nvPr/>
        </p:nvSpPr>
        <p:spPr>
          <a:xfrm>
            <a:off x="3025237" y="4998682"/>
            <a:ext cx="41465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162</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23" name="object 23"/>
          <p:cNvSpPr txBox="1"/>
          <p:nvPr/>
        </p:nvSpPr>
        <p:spPr>
          <a:xfrm>
            <a:off x="4248402" y="5022605"/>
            <a:ext cx="41465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157</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24" name="object 24"/>
          <p:cNvSpPr txBox="1"/>
          <p:nvPr/>
        </p:nvSpPr>
        <p:spPr>
          <a:xfrm>
            <a:off x="5471567" y="5082414"/>
            <a:ext cx="41465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143</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25" name="object 25"/>
          <p:cNvSpPr txBox="1"/>
          <p:nvPr/>
        </p:nvSpPr>
        <p:spPr>
          <a:xfrm>
            <a:off x="6694733" y="5054419"/>
            <a:ext cx="41465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149</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26" name="object 26"/>
          <p:cNvSpPr txBox="1"/>
          <p:nvPr/>
        </p:nvSpPr>
        <p:spPr>
          <a:xfrm>
            <a:off x="7983307" y="5265915"/>
            <a:ext cx="28511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96</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27" name="object 27"/>
          <p:cNvSpPr txBox="1"/>
          <p:nvPr/>
        </p:nvSpPr>
        <p:spPr>
          <a:xfrm>
            <a:off x="10429383" y="5293911"/>
            <a:ext cx="28511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88</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28" name="object 28"/>
          <p:cNvSpPr txBox="1"/>
          <p:nvPr/>
        </p:nvSpPr>
        <p:spPr>
          <a:xfrm>
            <a:off x="9140809" y="5206105"/>
            <a:ext cx="252222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tab pos="2119630" algn="l"/>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111	</a:t>
            </a:r>
            <a:r>
              <a:rPr kumimoji="0" sz="3000" b="0" i="0" u="none" strike="noStrike" kern="1200" cap="none" spc="0" normalizeH="0" baseline="1388" noProof="0" dirty="0">
                <a:ln>
                  <a:noFill/>
                </a:ln>
                <a:solidFill>
                  <a:srgbClr val="3E3E3E"/>
                </a:solidFill>
                <a:effectLst/>
                <a:uLnTx/>
                <a:uFillTx/>
                <a:latin typeface="Calibri"/>
                <a:ea typeface="+mn-ea"/>
                <a:cs typeface="Calibri"/>
              </a:rPr>
              <a:t>113</a:t>
            </a:r>
            <a:endParaRPr kumimoji="0" sz="3000" b="0" i="0" u="none" strike="noStrike" kern="1200" cap="none" spc="0" normalizeH="0" baseline="1388" noProof="0">
              <a:ln>
                <a:noFill/>
              </a:ln>
              <a:solidFill>
                <a:prstClr val="black"/>
              </a:solidFill>
              <a:effectLst/>
              <a:uLnTx/>
              <a:uFillTx/>
              <a:latin typeface="Calibri"/>
              <a:ea typeface="+mn-ea"/>
              <a:cs typeface="Calibri"/>
            </a:endParaRPr>
          </a:p>
        </p:txBody>
      </p:sp>
      <p:sp>
        <p:nvSpPr>
          <p:cNvPr id="29" name="object 29"/>
          <p:cNvSpPr txBox="1"/>
          <p:nvPr/>
        </p:nvSpPr>
        <p:spPr>
          <a:xfrm>
            <a:off x="981537" y="2972289"/>
            <a:ext cx="414655"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265</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30" name="object 30"/>
          <p:cNvSpPr txBox="1"/>
          <p:nvPr/>
        </p:nvSpPr>
        <p:spPr>
          <a:xfrm>
            <a:off x="1802071" y="2668152"/>
            <a:ext cx="414655"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322</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31" name="object 31"/>
          <p:cNvSpPr txBox="1"/>
          <p:nvPr/>
        </p:nvSpPr>
        <p:spPr>
          <a:xfrm>
            <a:off x="3025237" y="3087072"/>
            <a:ext cx="414655"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317</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32" name="object 32"/>
          <p:cNvSpPr txBox="1"/>
          <p:nvPr/>
        </p:nvSpPr>
        <p:spPr>
          <a:xfrm>
            <a:off x="4248402" y="3270572"/>
            <a:ext cx="414655"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283</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33" name="object 33"/>
          <p:cNvSpPr txBox="1"/>
          <p:nvPr/>
        </p:nvSpPr>
        <p:spPr>
          <a:xfrm>
            <a:off x="5471567" y="3338526"/>
            <a:ext cx="414655"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295</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34" name="object 34"/>
          <p:cNvSpPr txBox="1"/>
          <p:nvPr/>
        </p:nvSpPr>
        <p:spPr>
          <a:xfrm>
            <a:off x="6694733" y="3262682"/>
            <a:ext cx="414655"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299</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35" name="object 35"/>
          <p:cNvSpPr txBox="1"/>
          <p:nvPr/>
        </p:nvSpPr>
        <p:spPr>
          <a:xfrm>
            <a:off x="7917898" y="3737594"/>
            <a:ext cx="41465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289</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36" name="object 36"/>
          <p:cNvSpPr txBox="1"/>
          <p:nvPr/>
        </p:nvSpPr>
        <p:spPr>
          <a:xfrm>
            <a:off x="9141064" y="3777552"/>
            <a:ext cx="41465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245</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37" name="object 37"/>
          <p:cNvSpPr txBox="1"/>
          <p:nvPr/>
        </p:nvSpPr>
        <p:spPr>
          <a:xfrm>
            <a:off x="11211741" y="3558166"/>
            <a:ext cx="414655"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322</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38" name="object 38"/>
          <p:cNvSpPr txBox="1"/>
          <p:nvPr/>
        </p:nvSpPr>
        <p:spPr>
          <a:xfrm>
            <a:off x="773683" y="4052930"/>
            <a:ext cx="1103376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tab pos="9603105" algn="l"/>
                <a:tab pos="11020425" algn="l"/>
              </a:tabLst>
              <a:defRPr/>
            </a:pPr>
            <a:r>
              <a:rPr kumimoji="0" sz="2000" b="0" i="0" u="none" strike="sngStrike" kern="1200" cap="none" spc="0" normalizeH="0" baseline="0" noProof="0" dirty="0">
                <a:ln>
                  <a:noFill/>
                </a:ln>
                <a:solidFill>
                  <a:srgbClr val="3E3E3E"/>
                </a:solidFill>
                <a:effectLst/>
                <a:uLnTx/>
                <a:uFillTx/>
                <a:latin typeface="Calibri"/>
                <a:ea typeface="+mn-ea"/>
                <a:cs typeface="Calibri"/>
              </a:rPr>
              <a:t> 	213	</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39" name="object 39"/>
          <p:cNvSpPr txBox="1"/>
          <p:nvPr/>
        </p:nvSpPr>
        <p:spPr>
          <a:xfrm>
            <a:off x="610044" y="5734107"/>
            <a:ext cx="8382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40" name="object 40"/>
          <p:cNvSpPr txBox="1"/>
          <p:nvPr/>
        </p:nvSpPr>
        <p:spPr>
          <a:xfrm>
            <a:off x="494258" y="4935950"/>
            <a:ext cx="19939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100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41" name="object 41"/>
          <p:cNvSpPr txBox="1"/>
          <p:nvPr/>
        </p:nvSpPr>
        <p:spPr>
          <a:xfrm>
            <a:off x="494258" y="4137793"/>
            <a:ext cx="19939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200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42" name="object 42"/>
          <p:cNvSpPr txBox="1"/>
          <p:nvPr/>
        </p:nvSpPr>
        <p:spPr>
          <a:xfrm>
            <a:off x="494258" y="3339636"/>
            <a:ext cx="19939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300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43" name="object 43"/>
          <p:cNvSpPr txBox="1"/>
          <p:nvPr/>
        </p:nvSpPr>
        <p:spPr>
          <a:xfrm>
            <a:off x="494258" y="2541479"/>
            <a:ext cx="19939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400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44" name="object 44"/>
          <p:cNvSpPr txBox="1"/>
          <p:nvPr/>
        </p:nvSpPr>
        <p:spPr>
          <a:xfrm>
            <a:off x="494258" y="1743322"/>
            <a:ext cx="19939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500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45" name="object 45"/>
          <p:cNvSpPr txBox="1"/>
          <p:nvPr/>
        </p:nvSpPr>
        <p:spPr>
          <a:xfrm>
            <a:off x="494258" y="945165"/>
            <a:ext cx="19939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600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46" name="object 46"/>
          <p:cNvSpPr txBox="1"/>
          <p:nvPr/>
        </p:nvSpPr>
        <p:spPr>
          <a:xfrm>
            <a:off x="516561" y="5965315"/>
            <a:ext cx="53911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0" u="none" strike="noStrike" kern="1200" cap="none" spc="-10" normalizeH="0" baseline="0" noProof="0" dirty="0">
                <a:ln>
                  <a:noFill/>
                </a:ln>
                <a:solidFill>
                  <a:srgbClr val="595958"/>
                </a:solidFill>
                <a:effectLst/>
                <a:uLnTx/>
                <a:uFillTx/>
                <a:latin typeface="Calibri"/>
                <a:ea typeface="+mn-ea"/>
                <a:cs typeface="Calibri"/>
              </a:rPr>
              <a:t>2</a:t>
            </a:r>
            <a:r>
              <a:rPr kumimoji="0" sz="2000" b="0" i="0" u="none" strike="noStrike" kern="1200" cap="none" spc="0" normalizeH="0" baseline="0" noProof="0" dirty="0">
                <a:ln>
                  <a:noFill/>
                </a:ln>
                <a:solidFill>
                  <a:srgbClr val="595958"/>
                </a:solidFill>
                <a:effectLst/>
                <a:uLnTx/>
                <a:uFillTx/>
                <a:latin typeface="Calibri"/>
                <a:ea typeface="+mn-ea"/>
                <a:cs typeface="Calibri"/>
              </a:rPr>
              <a:t>0</a:t>
            </a:r>
            <a:r>
              <a:rPr kumimoji="0" sz="2000" b="0" i="0" u="none" strike="noStrike" kern="1200" cap="none" spc="-10" normalizeH="0" baseline="0" noProof="0" dirty="0">
                <a:ln>
                  <a:noFill/>
                </a:ln>
                <a:solidFill>
                  <a:srgbClr val="595958"/>
                </a:solidFill>
                <a:effectLst/>
                <a:uLnTx/>
                <a:uFillTx/>
                <a:latin typeface="Calibri"/>
                <a:ea typeface="+mn-ea"/>
                <a:cs typeface="Calibri"/>
              </a:rPr>
              <a:t>12</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47" name="object 47"/>
          <p:cNvSpPr txBox="1"/>
          <p:nvPr/>
        </p:nvSpPr>
        <p:spPr>
          <a:xfrm>
            <a:off x="1739726" y="5965315"/>
            <a:ext cx="53911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0" u="none" strike="noStrike" kern="1200" cap="none" spc="-10" normalizeH="0" baseline="0" noProof="0" dirty="0">
                <a:ln>
                  <a:noFill/>
                </a:ln>
                <a:solidFill>
                  <a:srgbClr val="595958"/>
                </a:solidFill>
                <a:effectLst/>
                <a:uLnTx/>
                <a:uFillTx/>
                <a:latin typeface="Calibri"/>
                <a:ea typeface="+mn-ea"/>
                <a:cs typeface="Calibri"/>
              </a:rPr>
              <a:t>2</a:t>
            </a:r>
            <a:r>
              <a:rPr kumimoji="0" sz="2000" b="0" i="0" u="none" strike="noStrike" kern="1200" cap="none" spc="0" normalizeH="0" baseline="0" noProof="0" dirty="0">
                <a:ln>
                  <a:noFill/>
                </a:ln>
                <a:solidFill>
                  <a:srgbClr val="595958"/>
                </a:solidFill>
                <a:effectLst/>
                <a:uLnTx/>
                <a:uFillTx/>
                <a:latin typeface="Calibri"/>
                <a:ea typeface="+mn-ea"/>
                <a:cs typeface="Calibri"/>
              </a:rPr>
              <a:t>0</a:t>
            </a:r>
            <a:r>
              <a:rPr kumimoji="0" sz="2000" b="0" i="0" u="none" strike="noStrike" kern="1200" cap="none" spc="-10" normalizeH="0" baseline="0" noProof="0" dirty="0">
                <a:ln>
                  <a:noFill/>
                </a:ln>
                <a:solidFill>
                  <a:srgbClr val="595958"/>
                </a:solidFill>
                <a:effectLst/>
                <a:uLnTx/>
                <a:uFillTx/>
                <a:latin typeface="Calibri"/>
                <a:ea typeface="+mn-ea"/>
                <a:cs typeface="Calibri"/>
              </a:rPr>
              <a:t>13</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48" name="object 48"/>
          <p:cNvSpPr txBox="1"/>
          <p:nvPr/>
        </p:nvSpPr>
        <p:spPr>
          <a:xfrm>
            <a:off x="2962892" y="5965315"/>
            <a:ext cx="53911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0" u="none" strike="noStrike" kern="1200" cap="none" spc="-10" normalizeH="0" baseline="0" noProof="0" dirty="0">
                <a:ln>
                  <a:noFill/>
                </a:ln>
                <a:solidFill>
                  <a:srgbClr val="595958"/>
                </a:solidFill>
                <a:effectLst/>
                <a:uLnTx/>
                <a:uFillTx/>
                <a:latin typeface="Calibri"/>
                <a:ea typeface="+mn-ea"/>
                <a:cs typeface="Calibri"/>
              </a:rPr>
              <a:t>2</a:t>
            </a:r>
            <a:r>
              <a:rPr kumimoji="0" sz="2000" b="0" i="0" u="none" strike="noStrike" kern="1200" cap="none" spc="0" normalizeH="0" baseline="0" noProof="0" dirty="0">
                <a:ln>
                  <a:noFill/>
                </a:ln>
                <a:solidFill>
                  <a:srgbClr val="595958"/>
                </a:solidFill>
                <a:effectLst/>
                <a:uLnTx/>
                <a:uFillTx/>
                <a:latin typeface="Calibri"/>
                <a:ea typeface="+mn-ea"/>
                <a:cs typeface="Calibri"/>
              </a:rPr>
              <a:t>0</a:t>
            </a:r>
            <a:r>
              <a:rPr kumimoji="0" sz="2000" b="0" i="0" u="none" strike="noStrike" kern="1200" cap="none" spc="-10" normalizeH="0" baseline="0" noProof="0" dirty="0">
                <a:ln>
                  <a:noFill/>
                </a:ln>
                <a:solidFill>
                  <a:srgbClr val="595958"/>
                </a:solidFill>
                <a:effectLst/>
                <a:uLnTx/>
                <a:uFillTx/>
                <a:latin typeface="Calibri"/>
                <a:ea typeface="+mn-ea"/>
                <a:cs typeface="Calibri"/>
              </a:rPr>
              <a:t>14</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49" name="object 49"/>
          <p:cNvSpPr txBox="1"/>
          <p:nvPr/>
        </p:nvSpPr>
        <p:spPr>
          <a:xfrm>
            <a:off x="7855553" y="5965315"/>
            <a:ext cx="53911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0" u="none" strike="noStrike" kern="1200" cap="none" spc="-10" normalizeH="0" baseline="0" noProof="0" dirty="0">
                <a:ln>
                  <a:noFill/>
                </a:ln>
                <a:solidFill>
                  <a:srgbClr val="595958"/>
                </a:solidFill>
                <a:effectLst/>
                <a:uLnTx/>
                <a:uFillTx/>
                <a:latin typeface="Calibri"/>
                <a:ea typeface="+mn-ea"/>
                <a:cs typeface="Calibri"/>
              </a:rPr>
              <a:t>2</a:t>
            </a:r>
            <a:r>
              <a:rPr kumimoji="0" sz="2000" b="0" i="0" u="none" strike="noStrike" kern="1200" cap="none" spc="0" normalizeH="0" baseline="0" noProof="0" dirty="0">
                <a:ln>
                  <a:noFill/>
                </a:ln>
                <a:solidFill>
                  <a:srgbClr val="595958"/>
                </a:solidFill>
                <a:effectLst/>
                <a:uLnTx/>
                <a:uFillTx/>
                <a:latin typeface="Calibri"/>
                <a:ea typeface="+mn-ea"/>
                <a:cs typeface="Calibri"/>
              </a:rPr>
              <a:t>0</a:t>
            </a:r>
            <a:r>
              <a:rPr kumimoji="0" sz="2000" b="0" i="0" u="none" strike="noStrike" kern="1200" cap="none" spc="-10" normalizeH="0" baseline="0" noProof="0" dirty="0">
                <a:ln>
                  <a:noFill/>
                </a:ln>
                <a:solidFill>
                  <a:srgbClr val="595958"/>
                </a:solidFill>
                <a:effectLst/>
                <a:uLnTx/>
                <a:uFillTx/>
                <a:latin typeface="Calibri"/>
                <a:ea typeface="+mn-ea"/>
                <a:cs typeface="Calibri"/>
              </a:rPr>
              <a:t>18</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50" name="object 50"/>
          <p:cNvSpPr txBox="1"/>
          <p:nvPr/>
        </p:nvSpPr>
        <p:spPr>
          <a:xfrm>
            <a:off x="9078719" y="5965315"/>
            <a:ext cx="53911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0" u="none" strike="noStrike" kern="1200" cap="none" spc="-10" normalizeH="0" baseline="0" noProof="0" dirty="0">
                <a:ln>
                  <a:noFill/>
                </a:ln>
                <a:solidFill>
                  <a:srgbClr val="595958"/>
                </a:solidFill>
                <a:effectLst/>
                <a:uLnTx/>
                <a:uFillTx/>
                <a:latin typeface="Calibri"/>
                <a:ea typeface="+mn-ea"/>
                <a:cs typeface="Calibri"/>
              </a:rPr>
              <a:t>2</a:t>
            </a:r>
            <a:r>
              <a:rPr kumimoji="0" sz="2000" b="0" i="0" u="none" strike="noStrike" kern="1200" cap="none" spc="0" normalizeH="0" baseline="0" noProof="0" dirty="0">
                <a:ln>
                  <a:noFill/>
                </a:ln>
                <a:solidFill>
                  <a:srgbClr val="595958"/>
                </a:solidFill>
                <a:effectLst/>
                <a:uLnTx/>
                <a:uFillTx/>
                <a:latin typeface="Calibri"/>
                <a:ea typeface="+mn-ea"/>
                <a:cs typeface="Calibri"/>
              </a:rPr>
              <a:t>0</a:t>
            </a:r>
            <a:r>
              <a:rPr kumimoji="0" sz="2000" b="0" i="0" u="none" strike="noStrike" kern="1200" cap="none" spc="-10" normalizeH="0" baseline="0" noProof="0" dirty="0">
                <a:ln>
                  <a:noFill/>
                </a:ln>
                <a:solidFill>
                  <a:srgbClr val="595958"/>
                </a:solidFill>
                <a:effectLst/>
                <a:uLnTx/>
                <a:uFillTx/>
                <a:latin typeface="Calibri"/>
                <a:ea typeface="+mn-ea"/>
                <a:cs typeface="Calibri"/>
              </a:rPr>
              <a:t>19</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51" name="object 51"/>
          <p:cNvSpPr txBox="1"/>
          <p:nvPr/>
        </p:nvSpPr>
        <p:spPr>
          <a:xfrm>
            <a:off x="10301884" y="5965315"/>
            <a:ext cx="176276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tab pos="1235710" algn="l"/>
              </a:tabLst>
              <a:defRPr/>
            </a:pPr>
            <a:r>
              <a:rPr kumimoji="0" sz="2000" b="0" i="0" u="none" strike="noStrike" kern="1200" cap="none" spc="-10" normalizeH="0" baseline="0" noProof="0" dirty="0">
                <a:ln>
                  <a:noFill/>
                </a:ln>
                <a:solidFill>
                  <a:srgbClr val="595958"/>
                </a:solidFill>
                <a:effectLst/>
                <a:uLnTx/>
                <a:uFillTx/>
                <a:latin typeface="Calibri"/>
                <a:ea typeface="+mn-ea"/>
                <a:cs typeface="Calibri"/>
              </a:rPr>
              <a:t>2</a:t>
            </a:r>
            <a:r>
              <a:rPr kumimoji="0" sz="2000" b="0" i="0" u="none" strike="noStrike" kern="1200" cap="none" spc="0" normalizeH="0" baseline="0" noProof="0" dirty="0">
                <a:ln>
                  <a:noFill/>
                </a:ln>
                <a:solidFill>
                  <a:srgbClr val="595958"/>
                </a:solidFill>
                <a:effectLst/>
                <a:uLnTx/>
                <a:uFillTx/>
                <a:latin typeface="Calibri"/>
                <a:ea typeface="+mn-ea"/>
                <a:cs typeface="Calibri"/>
              </a:rPr>
              <a:t>0</a:t>
            </a:r>
            <a:r>
              <a:rPr kumimoji="0" sz="2000" b="0" i="0" u="none" strike="noStrike" kern="1200" cap="none" spc="-10" normalizeH="0" baseline="0" noProof="0" dirty="0">
                <a:ln>
                  <a:noFill/>
                </a:ln>
                <a:solidFill>
                  <a:srgbClr val="595958"/>
                </a:solidFill>
                <a:effectLst/>
                <a:uLnTx/>
                <a:uFillTx/>
                <a:latin typeface="Calibri"/>
                <a:ea typeface="+mn-ea"/>
                <a:cs typeface="Calibri"/>
              </a:rPr>
              <a:t>2</a:t>
            </a:r>
            <a:r>
              <a:rPr kumimoji="0" sz="2000" b="0" i="0" u="none" strike="noStrike" kern="1200" cap="none" spc="0" normalizeH="0" baseline="0" noProof="0" dirty="0">
                <a:ln>
                  <a:noFill/>
                </a:ln>
                <a:solidFill>
                  <a:srgbClr val="595958"/>
                </a:solidFill>
                <a:effectLst/>
                <a:uLnTx/>
                <a:uFillTx/>
                <a:latin typeface="Calibri"/>
                <a:ea typeface="+mn-ea"/>
                <a:cs typeface="Calibri"/>
              </a:rPr>
              <a:t>0	</a:t>
            </a:r>
            <a:r>
              <a:rPr kumimoji="0" sz="2000" b="0" i="0" u="none" strike="noStrike" kern="1200" cap="none" spc="-10" normalizeH="0" baseline="0" noProof="0" dirty="0">
                <a:ln>
                  <a:noFill/>
                </a:ln>
                <a:solidFill>
                  <a:srgbClr val="595958"/>
                </a:solidFill>
                <a:effectLst/>
                <a:uLnTx/>
                <a:uFillTx/>
                <a:latin typeface="Calibri"/>
                <a:ea typeface="+mn-ea"/>
                <a:cs typeface="Calibri"/>
              </a:rPr>
              <a:t>2</a:t>
            </a:r>
            <a:r>
              <a:rPr kumimoji="0" sz="2000" b="0" i="0" u="none" strike="noStrike" kern="1200" cap="none" spc="0" normalizeH="0" baseline="0" noProof="0" dirty="0">
                <a:ln>
                  <a:noFill/>
                </a:ln>
                <a:solidFill>
                  <a:srgbClr val="595958"/>
                </a:solidFill>
                <a:effectLst/>
                <a:uLnTx/>
                <a:uFillTx/>
                <a:latin typeface="Calibri"/>
                <a:ea typeface="+mn-ea"/>
                <a:cs typeface="Calibri"/>
              </a:rPr>
              <a:t>0</a:t>
            </a:r>
            <a:r>
              <a:rPr kumimoji="0" sz="2000" b="0" i="0" u="none" strike="noStrike" kern="1200" cap="none" spc="-10" normalizeH="0" baseline="0" noProof="0" dirty="0">
                <a:ln>
                  <a:noFill/>
                </a:ln>
                <a:solidFill>
                  <a:srgbClr val="595958"/>
                </a:solidFill>
                <a:effectLst/>
                <a:uLnTx/>
                <a:uFillTx/>
                <a:latin typeface="Calibri"/>
                <a:ea typeface="+mn-ea"/>
                <a:cs typeface="Calibri"/>
              </a:rPr>
              <a:t>21</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52" name="object 52"/>
          <p:cNvSpPr txBox="1"/>
          <p:nvPr/>
        </p:nvSpPr>
        <p:spPr>
          <a:xfrm>
            <a:off x="57784" y="1590551"/>
            <a:ext cx="280035" cy="3310890"/>
          </a:xfrm>
          <a:prstGeom prst="rect">
            <a:avLst/>
          </a:prstGeom>
        </p:spPr>
        <p:txBody>
          <a:bodyPr vert="vert270" wrap="square" lIns="0" tIns="0" rIns="0" bIns="0" rtlCol="0">
            <a:spAutoFit/>
          </a:bodyPr>
          <a:lstStyle/>
          <a:p>
            <a:pPr marL="12700" marR="0" lvl="0" indent="0" algn="l" defTabSz="914400" rtl="0" eaLnBrk="1" fontAlgn="auto" latinLnBrk="0" hangingPunct="1">
              <a:lnSpc>
                <a:spcPts val="2005"/>
              </a:lnSpc>
              <a:spcBef>
                <a:spcPts val="0"/>
              </a:spcBef>
              <a:spcAft>
                <a:spcPts val="0"/>
              </a:spcAft>
              <a:buClrTx/>
              <a:buSzTx/>
              <a:buFontTx/>
              <a:buNone/>
              <a:tabLst/>
              <a:defRPr/>
            </a:pPr>
            <a:r>
              <a:rPr kumimoji="0" sz="2000" b="1" i="0" u="none" strike="noStrike" kern="1200" cap="none" spc="0" normalizeH="0" baseline="0" noProof="0" dirty="0">
                <a:ln>
                  <a:noFill/>
                </a:ln>
                <a:solidFill>
                  <a:srgbClr val="595958"/>
                </a:solidFill>
                <a:effectLst/>
                <a:uLnTx/>
                <a:uFillTx/>
                <a:latin typeface="Calibri"/>
                <a:ea typeface="+mn-ea"/>
                <a:cs typeface="Calibri"/>
              </a:rPr>
              <a:t>Number of HIV-AIDS</a:t>
            </a:r>
            <a:r>
              <a:rPr kumimoji="0" sz="2000" b="1" i="0" u="none" strike="noStrike" kern="1200" cap="none" spc="-100" normalizeH="0" baseline="0" noProof="0" dirty="0">
                <a:ln>
                  <a:noFill/>
                </a:ln>
                <a:solidFill>
                  <a:srgbClr val="595958"/>
                </a:solidFill>
                <a:effectLst/>
                <a:uLnTx/>
                <a:uFillTx/>
                <a:latin typeface="Calibri"/>
                <a:ea typeface="+mn-ea"/>
                <a:cs typeface="Calibri"/>
              </a:rPr>
              <a:t> </a:t>
            </a:r>
            <a:r>
              <a:rPr kumimoji="0" sz="2000" b="1" i="0" u="none" strike="noStrike" kern="1200" cap="none" spc="-5" normalizeH="0" baseline="0" noProof="0" dirty="0">
                <a:ln>
                  <a:noFill/>
                </a:ln>
                <a:solidFill>
                  <a:srgbClr val="595958"/>
                </a:solidFill>
                <a:effectLst/>
                <a:uLnTx/>
                <a:uFillTx/>
                <a:latin typeface="Calibri"/>
                <a:ea typeface="+mn-ea"/>
                <a:cs typeface="Calibri"/>
              </a:rPr>
              <a:t>Diagnoses</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53" name="object 53"/>
          <p:cNvSpPr txBox="1"/>
          <p:nvPr/>
        </p:nvSpPr>
        <p:spPr>
          <a:xfrm>
            <a:off x="4058391" y="5862650"/>
            <a:ext cx="3113405" cy="842010"/>
          </a:xfrm>
          <a:prstGeom prst="rect">
            <a:avLst/>
          </a:prstGeom>
        </p:spPr>
        <p:txBody>
          <a:bodyPr vert="horz" wrap="square" lIns="0" tIns="115570" rIns="0" bIns="0" rtlCol="0">
            <a:spAutoFit/>
          </a:bodyPr>
          <a:lstStyle/>
          <a:p>
            <a:pPr marL="140335" marR="0" lvl="0" indent="0" algn="l" defTabSz="914400" rtl="0" eaLnBrk="1" fontAlgn="auto" latinLnBrk="0" hangingPunct="1">
              <a:lnSpc>
                <a:spcPct val="100000"/>
              </a:lnSpc>
              <a:spcBef>
                <a:spcPts val="910"/>
              </a:spcBef>
              <a:spcAft>
                <a:spcPts val="0"/>
              </a:spcAft>
              <a:buClrTx/>
              <a:buSzTx/>
              <a:buFontTx/>
              <a:buNone/>
              <a:tabLst>
                <a:tab pos="1363345" algn="l"/>
                <a:tab pos="2586355" algn="l"/>
              </a:tabLst>
              <a:defRPr/>
            </a:pPr>
            <a:r>
              <a:rPr kumimoji="0" sz="2000" b="0" i="0" u="none" strike="noStrike" kern="1200" cap="none" spc="-10" normalizeH="0" baseline="0" noProof="0" dirty="0">
                <a:ln>
                  <a:noFill/>
                </a:ln>
                <a:solidFill>
                  <a:srgbClr val="595958"/>
                </a:solidFill>
                <a:effectLst/>
                <a:uLnTx/>
                <a:uFillTx/>
                <a:latin typeface="Calibri"/>
                <a:ea typeface="+mn-ea"/>
                <a:cs typeface="Calibri"/>
              </a:rPr>
              <a:t>2</a:t>
            </a:r>
            <a:r>
              <a:rPr kumimoji="0" sz="2000" b="0" i="0" u="none" strike="noStrike" kern="1200" cap="none" spc="0" normalizeH="0" baseline="0" noProof="0" dirty="0">
                <a:ln>
                  <a:noFill/>
                </a:ln>
                <a:solidFill>
                  <a:srgbClr val="595958"/>
                </a:solidFill>
                <a:effectLst/>
                <a:uLnTx/>
                <a:uFillTx/>
                <a:latin typeface="Calibri"/>
                <a:ea typeface="+mn-ea"/>
                <a:cs typeface="Calibri"/>
              </a:rPr>
              <a:t>0</a:t>
            </a:r>
            <a:r>
              <a:rPr kumimoji="0" sz="2000" b="0" i="0" u="none" strike="noStrike" kern="1200" cap="none" spc="-10" normalizeH="0" baseline="0" noProof="0" dirty="0">
                <a:ln>
                  <a:noFill/>
                </a:ln>
                <a:solidFill>
                  <a:srgbClr val="595958"/>
                </a:solidFill>
                <a:effectLst/>
                <a:uLnTx/>
                <a:uFillTx/>
                <a:latin typeface="Calibri"/>
                <a:ea typeface="+mn-ea"/>
                <a:cs typeface="Calibri"/>
              </a:rPr>
              <a:t>1</a:t>
            </a:r>
            <a:r>
              <a:rPr kumimoji="0" sz="2000" b="0" i="0" u="none" strike="noStrike" kern="1200" cap="none" spc="0" normalizeH="0" baseline="0" noProof="0" dirty="0">
                <a:ln>
                  <a:noFill/>
                </a:ln>
                <a:solidFill>
                  <a:srgbClr val="595958"/>
                </a:solidFill>
                <a:effectLst/>
                <a:uLnTx/>
                <a:uFillTx/>
                <a:latin typeface="Calibri"/>
                <a:ea typeface="+mn-ea"/>
                <a:cs typeface="Calibri"/>
              </a:rPr>
              <a:t>5	</a:t>
            </a:r>
            <a:r>
              <a:rPr kumimoji="0" sz="2000" b="0" i="0" u="none" strike="noStrike" kern="1200" cap="none" spc="-10" normalizeH="0" baseline="0" noProof="0" dirty="0">
                <a:ln>
                  <a:noFill/>
                </a:ln>
                <a:solidFill>
                  <a:srgbClr val="595958"/>
                </a:solidFill>
                <a:effectLst/>
                <a:uLnTx/>
                <a:uFillTx/>
                <a:latin typeface="Calibri"/>
                <a:ea typeface="+mn-ea"/>
                <a:cs typeface="Calibri"/>
              </a:rPr>
              <a:t>2</a:t>
            </a:r>
            <a:r>
              <a:rPr kumimoji="0" sz="2000" b="0" i="0" u="none" strike="noStrike" kern="1200" cap="none" spc="0" normalizeH="0" baseline="0" noProof="0" dirty="0">
                <a:ln>
                  <a:noFill/>
                </a:ln>
                <a:solidFill>
                  <a:srgbClr val="595958"/>
                </a:solidFill>
                <a:effectLst/>
                <a:uLnTx/>
                <a:uFillTx/>
                <a:latin typeface="Calibri"/>
                <a:ea typeface="+mn-ea"/>
                <a:cs typeface="Calibri"/>
              </a:rPr>
              <a:t>0</a:t>
            </a:r>
            <a:r>
              <a:rPr kumimoji="0" sz="2000" b="0" i="0" u="none" strike="noStrike" kern="1200" cap="none" spc="-10" normalizeH="0" baseline="0" noProof="0" dirty="0">
                <a:ln>
                  <a:noFill/>
                </a:ln>
                <a:solidFill>
                  <a:srgbClr val="595958"/>
                </a:solidFill>
                <a:effectLst/>
                <a:uLnTx/>
                <a:uFillTx/>
                <a:latin typeface="Calibri"/>
                <a:ea typeface="+mn-ea"/>
                <a:cs typeface="Calibri"/>
              </a:rPr>
              <a:t>1</a:t>
            </a:r>
            <a:r>
              <a:rPr kumimoji="0" sz="2000" b="0" i="0" u="none" strike="noStrike" kern="1200" cap="none" spc="0" normalizeH="0" baseline="0" noProof="0" dirty="0">
                <a:ln>
                  <a:noFill/>
                </a:ln>
                <a:solidFill>
                  <a:srgbClr val="595958"/>
                </a:solidFill>
                <a:effectLst/>
                <a:uLnTx/>
                <a:uFillTx/>
                <a:latin typeface="Calibri"/>
                <a:ea typeface="+mn-ea"/>
                <a:cs typeface="Calibri"/>
              </a:rPr>
              <a:t>6	</a:t>
            </a:r>
            <a:r>
              <a:rPr kumimoji="0" sz="2000" b="0" i="0" u="none" strike="noStrike" kern="1200" cap="none" spc="-10" normalizeH="0" baseline="0" noProof="0" dirty="0">
                <a:ln>
                  <a:noFill/>
                </a:ln>
                <a:solidFill>
                  <a:srgbClr val="595958"/>
                </a:solidFill>
                <a:effectLst/>
                <a:uLnTx/>
                <a:uFillTx/>
                <a:latin typeface="Calibri"/>
                <a:ea typeface="+mn-ea"/>
                <a:cs typeface="Calibri"/>
              </a:rPr>
              <a:t>2</a:t>
            </a:r>
            <a:r>
              <a:rPr kumimoji="0" sz="2000" b="0" i="0" u="none" strike="noStrike" kern="1200" cap="none" spc="0" normalizeH="0" baseline="0" noProof="0" dirty="0">
                <a:ln>
                  <a:noFill/>
                </a:ln>
                <a:solidFill>
                  <a:srgbClr val="595958"/>
                </a:solidFill>
                <a:effectLst/>
                <a:uLnTx/>
                <a:uFillTx/>
                <a:latin typeface="Calibri"/>
                <a:ea typeface="+mn-ea"/>
                <a:cs typeface="Calibri"/>
              </a:rPr>
              <a:t>0</a:t>
            </a:r>
            <a:r>
              <a:rPr kumimoji="0" sz="2000" b="0" i="0" u="none" strike="noStrike" kern="1200" cap="none" spc="-10" normalizeH="0" baseline="0" noProof="0" dirty="0">
                <a:ln>
                  <a:noFill/>
                </a:ln>
                <a:solidFill>
                  <a:srgbClr val="595958"/>
                </a:solidFill>
                <a:effectLst/>
                <a:uLnTx/>
                <a:uFillTx/>
                <a:latin typeface="Calibri"/>
                <a:ea typeface="+mn-ea"/>
                <a:cs typeface="Calibri"/>
              </a:rPr>
              <a:t>17</a:t>
            </a:r>
            <a:endParaRPr kumimoji="0" sz="20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815"/>
              </a:spcBef>
              <a:spcAft>
                <a:spcPts val="0"/>
              </a:spcAft>
              <a:buClrTx/>
              <a:buSzTx/>
              <a:buFontTx/>
              <a:buNone/>
              <a:tabLst/>
              <a:defRPr/>
            </a:pPr>
            <a:r>
              <a:rPr kumimoji="0" sz="2000" b="1" i="0" u="none" strike="noStrike" kern="1200" cap="none" spc="-45" normalizeH="0" baseline="0" noProof="0" dirty="0">
                <a:ln>
                  <a:noFill/>
                </a:ln>
                <a:solidFill>
                  <a:srgbClr val="595958"/>
                </a:solidFill>
                <a:effectLst/>
                <a:uLnTx/>
                <a:uFillTx/>
                <a:latin typeface="Calibri"/>
                <a:ea typeface="+mn-ea"/>
                <a:cs typeface="Calibri"/>
              </a:rPr>
              <a:t>Year </a:t>
            </a:r>
            <a:r>
              <a:rPr kumimoji="0" sz="2000" b="1" i="0" u="none" strike="noStrike" kern="1200" cap="none" spc="0" normalizeH="0" baseline="0" noProof="0" dirty="0">
                <a:ln>
                  <a:noFill/>
                </a:ln>
                <a:solidFill>
                  <a:srgbClr val="595958"/>
                </a:solidFill>
                <a:effectLst/>
                <a:uLnTx/>
                <a:uFillTx/>
                <a:latin typeface="Calibri"/>
                <a:ea typeface="+mn-ea"/>
                <a:cs typeface="Calibri"/>
              </a:rPr>
              <a:t>of HIV-AIDS</a:t>
            </a:r>
            <a:r>
              <a:rPr kumimoji="0" sz="2000" b="1" i="0" u="none" strike="noStrike" kern="1200" cap="none" spc="-20" normalizeH="0" baseline="0" noProof="0" dirty="0">
                <a:ln>
                  <a:noFill/>
                </a:ln>
                <a:solidFill>
                  <a:srgbClr val="595958"/>
                </a:solidFill>
                <a:effectLst/>
                <a:uLnTx/>
                <a:uFillTx/>
                <a:latin typeface="Calibri"/>
                <a:ea typeface="+mn-ea"/>
                <a:cs typeface="Calibri"/>
              </a:rPr>
              <a:t> </a:t>
            </a:r>
            <a:r>
              <a:rPr kumimoji="0" sz="2000" b="1" i="0" u="none" strike="noStrike" kern="1200" cap="none" spc="-5" normalizeH="0" baseline="0" noProof="0" dirty="0">
                <a:ln>
                  <a:noFill/>
                </a:ln>
                <a:solidFill>
                  <a:srgbClr val="595958"/>
                </a:solidFill>
                <a:effectLst/>
                <a:uLnTx/>
                <a:uFillTx/>
                <a:latin typeface="Calibri"/>
                <a:ea typeface="+mn-ea"/>
                <a:cs typeface="Calibri"/>
              </a:rPr>
              <a:t>Diagnoses</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54" name="object 54"/>
          <p:cNvSpPr/>
          <p:nvPr/>
        </p:nvSpPr>
        <p:spPr>
          <a:xfrm>
            <a:off x="1610867" y="126492"/>
            <a:ext cx="9433560" cy="876300"/>
          </a:xfrm>
          <a:custGeom>
            <a:avLst/>
            <a:gdLst/>
            <a:ahLst/>
            <a:cxnLst/>
            <a:rect l="l" t="t" r="r" b="b"/>
            <a:pathLst>
              <a:path w="9433560" h="876300">
                <a:moveTo>
                  <a:pt x="0" y="0"/>
                </a:moveTo>
                <a:lnTo>
                  <a:pt x="9433560" y="0"/>
                </a:lnTo>
                <a:lnTo>
                  <a:pt x="9433560" y="876300"/>
                </a:lnTo>
                <a:lnTo>
                  <a:pt x="0" y="876300"/>
                </a:lnTo>
                <a:lnTo>
                  <a:pt x="0"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5" name="object 55"/>
          <p:cNvSpPr txBox="1">
            <a:spLocks noGrp="1"/>
          </p:cNvSpPr>
          <p:nvPr>
            <p:ph type="title"/>
          </p:nvPr>
        </p:nvSpPr>
        <p:spPr>
          <a:xfrm>
            <a:off x="1750228" y="159258"/>
            <a:ext cx="9270365" cy="574040"/>
          </a:xfrm>
          <a:prstGeom prst="rect">
            <a:avLst/>
          </a:prstGeom>
        </p:spPr>
        <p:txBody>
          <a:bodyPr vert="horz" wrap="square" lIns="0" tIns="12700" rIns="0" bIns="0" rtlCol="0">
            <a:spAutoFit/>
          </a:bodyPr>
          <a:lstStyle/>
          <a:p>
            <a:pPr marL="12700">
              <a:lnSpc>
                <a:spcPct val="100000"/>
              </a:lnSpc>
              <a:spcBef>
                <a:spcPts val="100"/>
              </a:spcBef>
            </a:pPr>
            <a:r>
              <a:rPr b="1" i="1" spc="-45" dirty="0">
                <a:latin typeface="Calibri"/>
                <a:cs typeface="Calibri"/>
              </a:rPr>
              <a:t>10-yr. </a:t>
            </a:r>
            <a:r>
              <a:rPr b="1" spc="-40" dirty="0">
                <a:latin typeface="Calibri"/>
                <a:cs typeface="Calibri"/>
              </a:rPr>
              <a:t>Trend: </a:t>
            </a:r>
            <a:r>
              <a:rPr b="1" i="1" spc="-10" dirty="0">
                <a:solidFill>
                  <a:srgbClr val="000000"/>
                </a:solidFill>
                <a:latin typeface="Calibri"/>
                <a:cs typeface="Calibri"/>
              </a:rPr>
              <a:t>New </a:t>
            </a:r>
            <a:r>
              <a:rPr b="1" i="1" spc="-5" dirty="0">
                <a:solidFill>
                  <a:srgbClr val="000000"/>
                </a:solidFill>
                <a:latin typeface="Calibri"/>
                <a:cs typeface="Calibri"/>
              </a:rPr>
              <a:t>Dx </a:t>
            </a:r>
            <a:r>
              <a:rPr b="1" spc="-5" dirty="0">
                <a:solidFill>
                  <a:srgbClr val="000000"/>
                </a:solidFill>
                <a:latin typeface="Calibri"/>
                <a:cs typeface="Calibri"/>
              </a:rPr>
              <a:t>HIV-AIDS </a:t>
            </a:r>
            <a:r>
              <a:rPr b="1" dirty="0">
                <a:latin typeface="Calibri"/>
                <a:cs typeface="Calibri"/>
              </a:rPr>
              <a:t>- </a:t>
            </a:r>
            <a:r>
              <a:rPr b="1" spc="-5" dirty="0">
                <a:latin typeface="Calibri"/>
                <a:cs typeface="Calibri"/>
              </a:rPr>
              <a:t>2017-2021</a:t>
            </a:r>
            <a:r>
              <a:rPr b="1" spc="75" dirty="0">
                <a:latin typeface="Calibri"/>
                <a:cs typeface="Calibri"/>
              </a:rPr>
              <a:t> </a:t>
            </a:r>
            <a:r>
              <a:rPr b="1" spc="-5" dirty="0">
                <a:latin typeface="Calibri"/>
                <a:cs typeface="Calibri"/>
              </a:rPr>
              <a:t>(PBC)</a:t>
            </a:r>
          </a:p>
        </p:txBody>
      </p:sp>
      <p:sp>
        <p:nvSpPr>
          <p:cNvPr id="56" name="object 56"/>
          <p:cNvSpPr txBox="1"/>
          <p:nvPr/>
        </p:nvSpPr>
        <p:spPr>
          <a:xfrm>
            <a:off x="1380479" y="1686194"/>
            <a:ext cx="706120" cy="57404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3600" b="1" i="0" u="none" strike="noStrike" kern="1200" cap="none" spc="-5" normalizeH="0" baseline="0" noProof="0" dirty="0">
                <a:ln>
                  <a:noFill/>
                </a:ln>
                <a:solidFill>
                  <a:prstClr val="black"/>
                </a:solidFill>
                <a:effectLst/>
                <a:uLnTx/>
                <a:uFillTx/>
                <a:latin typeface="Calibri"/>
                <a:ea typeface="+mn-ea"/>
                <a:cs typeface="Calibri"/>
              </a:rPr>
              <a:t>HI</a:t>
            </a:r>
            <a:r>
              <a:rPr kumimoji="0" sz="3600" b="1" i="0" u="none" strike="noStrike" kern="1200" cap="none" spc="0" normalizeH="0" baseline="0" noProof="0" dirty="0">
                <a:ln>
                  <a:noFill/>
                </a:ln>
                <a:solidFill>
                  <a:prstClr val="black"/>
                </a:solidFill>
                <a:effectLst/>
                <a:uLnTx/>
                <a:uFillTx/>
                <a:latin typeface="Calibri"/>
                <a:ea typeface="+mn-ea"/>
                <a:cs typeface="Calibri"/>
              </a:rPr>
              <a:t>V</a:t>
            </a:r>
            <a:endParaRPr kumimoji="0" sz="3600" b="0" i="0" u="none" strike="noStrike" kern="1200" cap="none" spc="0" normalizeH="0" baseline="0" noProof="0">
              <a:ln>
                <a:noFill/>
              </a:ln>
              <a:solidFill>
                <a:prstClr val="black"/>
              </a:solidFill>
              <a:effectLst/>
              <a:uLnTx/>
              <a:uFillTx/>
              <a:latin typeface="Calibri"/>
              <a:ea typeface="+mn-ea"/>
              <a:cs typeface="Calibri"/>
            </a:endParaRPr>
          </a:p>
        </p:txBody>
      </p:sp>
      <p:sp>
        <p:nvSpPr>
          <p:cNvPr id="57" name="object 57"/>
          <p:cNvSpPr txBox="1"/>
          <p:nvPr/>
        </p:nvSpPr>
        <p:spPr>
          <a:xfrm>
            <a:off x="1332809" y="3569675"/>
            <a:ext cx="929640" cy="57404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3600" b="1" i="0" u="none" strike="noStrike" kern="1200" cap="none" spc="0" normalizeH="0" baseline="0" noProof="0" dirty="0">
                <a:ln>
                  <a:noFill/>
                </a:ln>
                <a:solidFill>
                  <a:prstClr val="black"/>
                </a:solidFill>
                <a:effectLst/>
                <a:uLnTx/>
                <a:uFillTx/>
                <a:latin typeface="Calibri"/>
                <a:ea typeface="+mn-ea"/>
                <a:cs typeface="Calibri"/>
              </a:rPr>
              <a:t>AIDS</a:t>
            </a:r>
            <a:endParaRPr kumimoji="0" sz="36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3479213960"/>
      </p:ext>
    </p:extLst>
  </p:cSld>
  <p:clrMapOvr>
    <a:masterClrMapping/>
  </p:clrMapOvr>
  <p:timing>
    <p:tnLst>
      <p:par>
        <p:cTn id="1" dur="indefinite" restart="never" nodeType="tmRoot"/>
      </p:par>
    </p:tn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836639" y="2369832"/>
            <a:ext cx="3199130" cy="3199765"/>
          </a:xfrm>
          <a:custGeom>
            <a:avLst/>
            <a:gdLst/>
            <a:ahLst/>
            <a:cxnLst/>
            <a:rect l="l" t="t" r="r" b="b"/>
            <a:pathLst>
              <a:path w="3199129" h="3199765">
                <a:moveTo>
                  <a:pt x="1599084" y="3199578"/>
                </a:moveTo>
                <a:lnTo>
                  <a:pt x="1550442" y="3198852"/>
                </a:lnTo>
                <a:lnTo>
                  <a:pt x="1502152" y="3196686"/>
                </a:lnTo>
                <a:lnTo>
                  <a:pt x="1454235" y="3193102"/>
                </a:lnTo>
                <a:lnTo>
                  <a:pt x="1406713" y="3188119"/>
                </a:lnTo>
                <a:lnTo>
                  <a:pt x="1359607" y="3181758"/>
                </a:lnTo>
                <a:lnTo>
                  <a:pt x="1312937" y="3174040"/>
                </a:lnTo>
                <a:lnTo>
                  <a:pt x="1266725" y="3164984"/>
                </a:lnTo>
                <a:lnTo>
                  <a:pt x="1220991" y="3154610"/>
                </a:lnTo>
                <a:lnTo>
                  <a:pt x="1175758" y="3142940"/>
                </a:lnTo>
                <a:lnTo>
                  <a:pt x="1131045" y="3129994"/>
                </a:lnTo>
                <a:lnTo>
                  <a:pt x="1086874" y="3115792"/>
                </a:lnTo>
                <a:lnTo>
                  <a:pt x="1043267" y="3100354"/>
                </a:lnTo>
                <a:lnTo>
                  <a:pt x="1000243" y="3083701"/>
                </a:lnTo>
                <a:lnTo>
                  <a:pt x="957824" y="3065852"/>
                </a:lnTo>
                <a:lnTo>
                  <a:pt x="916032" y="3046829"/>
                </a:lnTo>
                <a:lnTo>
                  <a:pt x="874887" y="3026652"/>
                </a:lnTo>
                <a:lnTo>
                  <a:pt x="834410" y="3005341"/>
                </a:lnTo>
                <a:lnTo>
                  <a:pt x="794623" y="2982916"/>
                </a:lnTo>
                <a:lnTo>
                  <a:pt x="755546" y="2959398"/>
                </a:lnTo>
                <a:lnTo>
                  <a:pt x="717201" y="2934807"/>
                </a:lnTo>
                <a:lnTo>
                  <a:pt x="679608" y="2909163"/>
                </a:lnTo>
                <a:lnTo>
                  <a:pt x="642788" y="2882488"/>
                </a:lnTo>
                <a:lnTo>
                  <a:pt x="606764" y="2854800"/>
                </a:lnTo>
                <a:lnTo>
                  <a:pt x="571555" y="2826121"/>
                </a:lnTo>
                <a:lnTo>
                  <a:pt x="537183" y="2796471"/>
                </a:lnTo>
                <a:lnTo>
                  <a:pt x="503668" y="2765869"/>
                </a:lnTo>
                <a:lnTo>
                  <a:pt x="471033" y="2734338"/>
                </a:lnTo>
                <a:lnTo>
                  <a:pt x="439297" y="2701896"/>
                </a:lnTo>
                <a:lnTo>
                  <a:pt x="408483" y="2668565"/>
                </a:lnTo>
                <a:lnTo>
                  <a:pt x="378611" y="2634364"/>
                </a:lnTo>
                <a:lnTo>
                  <a:pt x="349702" y="2599314"/>
                </a:lnTo>
                <a:lnTo>
                  <a:pt x="321777" y="2563435"/>
                </a:lnTo>
                <a:lnTo>
                  <a:pt x="294857" y="2526748"/>
                </a:lnTo>
                <a:lnTo>
                  <a:pt x="268963" y="2489273"/>
                </a:lnTo>
                <a:lnTo>
                  <a:pt x="244117" y="2451030"/>
                </a:lnTo>
                <a:lnTo>
                  <a:pt x="220340" y="2412040"/>
                </a:lnTo>
                <a:lnTo>
                  <a:pt x="197652" y="2372322"/>
                </a:lnTo>
                <a:lnTo>
                  <a:pt x="176074" y="2331898"/>
                </a:lnTo>
                <a:lnTo>
                  <a:pt x="155628" y="2290788"/>
                </a:lnTo>
                <a:lnTo>
                  <a:pt x="136335" y="2249012"/>
                </a:lnTo>
                <a:lnTo>
                  <a:pt x="118216" y="2206590"/>
                </a:lnTo>
                <a:lnTo>
                  <a:pt x="101291" y="2163543"/>
                </a:lnTo>
                <a:lnTo>
                  <a:pt x="85582" y="2119891"/>
                </a:lnTo>
                <a:lnTo>
                  <a:pt x="71110" y="2075655"/>
                </a:lnTo>
                <a:lnTo>
                  <a:pt x="57896" y="2030854"/>
                </a:lnTo>
                <a:lnTo>
                  <a:pt x="45962" y="1985510"/>
                </a:lnTo>
                <a:lnTo>
                  <a:pt x="35327" y="1939641"/>
                </a:lnTo>
                <a:lnTo>
                  <a:pt x="26013" y="1893270"/>
                </a:lnTo>
                <a:lnTo>
                  <a:pt x="18042" y="1846416"/>
                </a:lnTo>
                <a:lnTo>
                  <a:pt x="11434" y="1799099"/>
                </a:lnTo>
                <a:lnTo>
                  <a:pt x="6210" y="1751341"/>
                </a:lnTo>
                <a:lnTo>
                  <a:pt x="2391" y="1703160"/>
                </a:lnTo>
                <a:lnTo>
                  <a:pt x="0" y="1654578"/>
                </a:lnTo>
                <a:lnTo>
                  <a:pt x="1599084" y="1599789"/>
                </a:lnTo>
                <a:lnTo>
                  <a:pt x="1599084" y="0"/>
                </a:lnTo>
                <a:lnTo>
                  <a:pt x="1647115" y="707"/>
                </a:lnTo>
                <a:lnTo>
                  <a:pt x="1694794" y="2814"/>
                </a:lnTo>
                <a:lnTo>
                  <a:pt x="1742102" y="6303"/>
                </a:lnTo>
                <a:lnTo>
                  <a:pt x="1789019" y="11154"/>
                </a:lnTo>
                <a:lnTo>
                  <a:pt x="1835524" y="17345"/>
                </a:lnTo>
                <a:lnTo>
                  <a:pt x="1881599" y="24859"/>
                </a:lnTo>
                <a:lnTo>
                  <a:pt x="1927222" y="33674"/>
                </a:lnTo>
                <a:lnTo>
                  <a:pt x="1972376" y="43771"/>
                </a:lnTo>
                <a:lnTo>
                  <a:pt x="2017039" y="55131"/>
                </a:lnTo>
                <a:lnTo>
                  <a:pt x="2061192" y="67733"/>
                </a:lnTo>
                <a:lnTo>
                  <a:pt x="2104815" y="81558"/>
                </a:lnTo>
                <a:lnTo>
                  <a:pt x="2147889" y="96586"/>
                </a:lnTo>
                <a:lnTo>
                  <a:pt x="2190393" y="112796"/>
                </a:lnTo>
                <a:lnTo>
                  <a:pt x="2232308" y="130170"/>
                </a:lnTo>
                <a:lnTo>
                  <a:pt x="2273614" y="148688"/>
                </a:lnTo>
                <a:lnTo>
                  <a:pt x="2314291" y="168329"/>
                </a:lnTo>
                <a:lnTo>
                  <a:pt x="2354319" y="189074"/>
                </a:lnTo>
                <a:lnTo>
                  <a:pt x="2393679" y="210904"/>
                </a:lnTo>
                <a:lnTo>
                  <a:pt x="2432350" y="233797"/>
                </a:lnTo>
                <a:lnTo>
                  <a:pt x="2470314" y="257735"/>
                </a:lnTo>
                <a:lnTo>
                  <a:pt x="2507549" y="282698"/>
                </a:lnTo>
                <a:lnTo>
                  <a:pt x="2544037" y="308666"/>
                </a:lnTo>
                <a:lnTo>
                  <a:pt x="2579758" y="335619"/>
                </a:lnTo>
                <a:lnTo>
                  <a:pt x="2614691" y="363537"/>
                </a:lnTo>
                <a:lnTo>
                  <a:pt x="2648817" y="392401"/>
                </a:lnTo>
                <a:lnTo>
                  <a:pt x="2682116" y="422190"/>
                </a:lnTo>
                <a:lnTo>
                  <a:pt x="2714569" y="452886"/>
                </a:lnTo>
                <a:lnTo>
                  <a:pt x="2746155" y="484467"/>
                </a:lnTo>
                <a:lnTo>
                  <a:pt x="2776855" y="516915"/>
                </a:lnTo>
                <a:lnTo>
                  <a:pt x="2806649" y="550210"/>
                </a:lnTo>
                <a:lnTo>
                  <a:pt x="2835517" y="584331"/>
                </a:lnTo>
                <a:lnTo>
                  <a:pt x="2863439" y="619259"/>
                </a:lnTo>
                <a:lnTo>
                  <a:pt x="2890396" y="654974"/>
                </a:lnTo>
                <a:lnTo>
                  <a:pt x="2916368" y="691457"/>
                </a:lnTo>
                <a:lnTo>
                  <a:pt x="2941334" y="728687"/>
                </a:lnTo>
                <a:lnTo>
                  <a:pt x="2965276" y="766645"/>
                </a:lnTo>
                <a:lnTo>
                  <a:pt x="2988173" y="805311"/>
                </a:lnTo>
                <a:lnTo>
                  <a:pt x="3010005" y="844665"/>
                </a:lnTo>
                <a:lnTo>
                  <a:pt x="3030753" y="884687"/>
                </a:lnTo>
                <a:lnTo>
                  <a:pt x="3050397" y="925358"/>
                </a:lnTo>
                <a:lnTo>
                  <a:pt x="3068918" y="966658"/>
                </a:lnTo>
                <a:lnTo>
                  <a:pt x="3086294" y="1008567"/>
                </a:lnTo>
                <a:lnTo>
                  <a:pt x="3102508" y="1051064"/>
                </a:lnTo>
                <a:lnTo>
                  <a:pt x="3117537" y="1094132"/>
                </a:lnTo>
                <a:lnTo>
                  <a:pt x="3131364" y="1137749"/>
                </a:lnTo>
                <a:lnTo>
                  <a:pt x="3143968" y="1181895"/>
                </a:lnTo>
                <a:lnTo>
                  <a:pt x="3155330" y="1226552"/>
                </a:lnTo>
                <a:lnTo>
                  <a:pt x="3165428" y="1271699"/>
                </a:lnTo>
                <a:lnTo>
                  <a:pt x="3174245" y="1317316"/>
                </a:lnTo>
                <a:lnTo>
                  <a:pt x="3181759" y="1363384"/>
                </a:lnTo>
                <a:lnTo>
                  <a:pt x="3187952" y="1409882"/>
                </a:lnTo>
                <a:lnTo>
                  <a:pt x="3192803" y="1456792"/>
                </a:lnTo>
                <a:lnTo>
                  <a:pt x="3196292" y="1504093"/>
                </a:lnTo>
                <a:lnTo>
                  <a:pt x="3198401" y="1551765"/>
                </a:lnTo>
                <a:lnTo>
                  <a:pt x="3199108" y="1599789"/>
                </a:lnTo>
                <a:lnTo>
                  <a:pt x="3198401" y="1647813"/>
                </a:lnTo>
                <a:lnTo>
                  <a:pt x="3196292" y="1695485"/>
                </a:lnTo>
                <a:lnTo>
                  <a:pt x="3192803" y="1742786"/>
                </a:lnTo>
                <a:lnTo>
                  <a:pt x="3187952" y="1789695"/>
                </a:lnTo>
                <a:lnTo>
                  <a:pt x="3181759" y="1836194"/>
                </a:lnTo>
                <a:lnTo>
                  <a:pt x="3174245" y="1882262"/>
                </a:lnTo>
                <a:lnTo>
                  <a:pt x="3165428" y="1927879"/>
                </a:lnTo>
                <a:lnTo>
                  <a:pt x="3155330" y="1973026"/>
                </a:lnTo>
                <a:lnTo>
                  <a:pt x="3143968" y="2017683"/>
                </a:lnTo>
                <a:lnTo>
                  <a:pt x="3131364" y="2061829"/>
                </a:lnTo>
                <a:lnTo>
                  <a:pt x="3117537" y="2105446"/>
                </a:lnTo>
                <a:lnTo>
                  <a:pt x="3102508" y="2148513"/>
                </a:lnTo>
                <a:lnTo>
                  <a:pt x="3086294" y="2191011"/>
                </a:lnTo>
                <a:lnTo>
                  <a:pt x="3068918" y="2232920"/>
                </a:lnTo>
                <a:lnTo>
                  <a:pt x="3050397" y="2274220"/>
                </a:lnTo>
                <a:lnTo>
                  <a:pt x="3030753" y="2314891"/>
                </a:lnTo>
                <a:lnTo>
                  <a:pt x="3010005" y="2354913"/>
                </a:lnTo>
                <a:lnTo>
                  <a:pt x="2988173" y="2394267"/>
                </a:lnTo>
                <a:lnTo>
                  <a:pt x="2965276" y="2432933"/>
                </a:lnTo>
                <a:lnTo>
                  <a:pt x="2941334" y="2470891"/>
                </a:lnTo>
                <a:lnTo>
                  <a:pt x="2916368" y="2508121"/>
                </a:lnTo>
                <a:lnTo>
                  <a:pt x="2890396" y="2544604"/>
                </a:lnTo>
                <a:lnTo>
                  <a:pt x="2863439" y="2580319"/>
                </a:lnTo>
                <a:lnTo>
                  <a:pt x="2835517" y="2615247"/>
                </a:lnTo>
                <a:lnTo>
                  <a:pt x="2806649" y="2649368"/>
                </a:lnTo>
                <a:lnTo>
                  <a:pt x="2776855" y="2682663"/>
                </a:lnTo>
                <a:lnTo>
                  <a:pt x="2746155" y="2715110"/>
                </a:lnTo>
                <a:lnTo>
                  <a:pt x="2714569" y="2746692"/>
                </a:lnTo>
                <a:lnTo>
                  <a:pt x="2682116" y="2777387"/>
                </a:lnTo>
                <a:lnTo>
                  <a:pt x="2648817" y="2807177"/>
                </a:lnTo>
                <a:lnTo>
                  <a:pt x="2614691" y="2836041"/>
                </a:lnTo>
                <a:lnTo>
                  <a:pt x="2579758" y="2863959"/>
                </a:lnTo>
                <a:lnTo>
                  <a:pt x="2544037" y="2890912"/>
                </a:lnTo>
                <a:lnTo>
                  <a:pt x="2507549" y="2916879"/>
                </a:lnTo>
                <a:lnTo>
                  <a:pt x="2470314" y="2941842"/>
                </a:lnTo>
                <a:lnTo>
                  <a:pt x="2432350" y="2965780"/>
                </a:lnTo>
                <a:lnTo>
                  <a:pt x="2393679" y="2988674"/>
                </a:lnTo>
                <a:lnTo>
                  <a:pt x="2354319" y="3010503"/>
                </a:lnTo>
                <a:lnTo>
                  <a:pt x="2314291" y="3031249"/>
                </a:lnTo>
                <a:lnTo>
                  <a:pt x="2273614" y="3050890"/>
                </a:lnTo>
                <a:lnTo>
                  <a:pt x="2232308" y="3069407"/>
                </a:lnTo>
                <a:lnTo>
                  <a:pt x="2190393" y="3086781"/>
                </a:lnTo>
                <a:lnTo>
                  <a:pt x="2147889" y="3102992"/>
                </a:lnTo>
                <a:lnTo>
                  <a:pt x="2104815" y="3118020"/>
                </a:lnTo>
                <a:lnTo>
                  <a:pt x="2061192" y="3131845"/>
                </a:lnTo>
                <a:lnTo>
                  <a:pt x="2017039" y="3144447"/>
                </a:lnTo>
                <a:lnTo>
                  <a:pt x="1972376" y="3155806"/>
                </a:lnTo>
                <a:lnTo>
                  <a:pt x="1927222" y="3165904"/>
                </a:lnTo>
                <a:lnTo>
                  <a:pt x="1881599" y="3174719"/>
                </a:lnTo>
                <a:lnTo>
                  <a:pt x="1835524" y="3182232"/>
                </a:lnTo>
                <a:lnTo>
                  <a:pt x="1789019" y="3188424"/>
                </a:lnTo>
                <a:lnTo>
                  <a:pt x="1742102" y="3193274"/>
                </a:lnTo>
                <a:lnTo>
                  <a:pt x="1694794" y="3196763"/>
                </a:lnTo>
                <a:lnTo>
                  <a:pt x="1647115" y="3198871"/>
                </a:lnTo>
                <a:lnTo>
                  <a:pt x="1599084" y="3199578"/>
                </a:lnTo>
                <a:close/>
              </a:path>
            </a:pathLst>
          </a:custGeom>
          <a:solidFill>
            <a:srgbClr val="00A2B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p:nvPr/>
        </p:nvSpPr>
        <p:spPr>
          <a:xfrm>
            <a:off x="1836639" y="2369832"/>
            <a:ext cx="3199130" cy="3199765"/>
          </a:xfrm>
          <a:custGeom>
            <a:avLst/>
            <a:gdLst/>
            <a:ahLst/>
            <a:cxnLst/>
            <a:rect l="l" t="t" r="r" b="b"/>
            <a:pathLst>
              <a:path w="3199129" h="3199765">
                <a:moveTo>
                  <a:pt x="1599084" y="0"/>
                </a:moveTo>
                <a:lnTo>
                  <a:pt x="1647115" y="707"/>
                </a:lnTo>
                <a:lnTo>
                  <a:pt x="1694794" y="2814"/>
                </a:lnTo>
                <a:lnTo>
                  <a:pt x="1742102" y="6303"/>
                </a:lnTo>
                <a:lnTo>
                  <a:pt x="1789019" y="11154"/>
                </a:lnTo>
                <a:lnTo>
                  <a:pt x="1835524" y="17345"/>
                </a:lnTo>
                <a:lnTo>
                  <a:pt x="1881599" y="24859"/>
                </a:lnTo>
                <a:lnTo>
                  <a:pt x="1927222" y="33674"/>
                </a:lnTo>
                <a:lnTo>
                  <a:pt x="1972376" y="43771"/>
                </a:lnTo>
                <a:lnTo>
                  <a:pt x="2017039" y="55131"/>
                </a:lnTo>
                <a:lnTo>
                  <a:pt x="2061192" y="67733"/>
                </a:lnTo>
                <a:lnTo>
                  <a:pt x="2104815" y="81558"/>
                </a:lnTo>
                <a:lnTo>
                  <a:pt x="2147889" y="96586"/>
                </a:lnTo>
                <a:lnTo>
                  <a:pt x="2190393" y="112796"/>
                </a:lnTo>
                <a:lnTo>
                  <a:pt x="2232308" y="130170"/>
                </a:lnTo>
                <a:lnTo>
                  <a:pt x="2273614" y="148688"/>
                </a:lnTo>
                <a:lnTo>
                  <a:pt x="2314291" y="168329"/>
                </a:lnTo>
                <a:lnTo>
                  <a:pt x="2354319" y="189074"/>
                </a:lnTo>
                <a:lnTo>
                  <a:pt x="2393679" y="210904"/>
                </a:lnTo>
                <a:lnTo>
                  <a:pt x="2432350" y="233797"/>
                </a:lnTo>
                <a:lnTo>
                  <a:pt x="2470314" y="257735"/>
                </a:lnTo>
                <a:lnTo>
                  <a:pt x="2507549" y="282698"/>
                </a:lnTo>
                <a:lnTo>
                  <a:pt x="2544037" y="308666"/>
                </a:lnTo>
                <a:lnTo>
                  <a:pt x="2579758" y="335619"/>
                </a:lnTo>
                <a:lnTo>
                  <a:pt x="2614691" y="363537"/>
                </a:lnTo>
                <a:lnTo>
                  <a:pt x="2648817" y="392401"/>
                </a:lnTo>
                <a:lnTo>
                  <a:pt x="2682116" y="422190"/>
                </a:lnTo>
                <a:lnTo>
                  <a:pt x="2714569" y="452886"/>
                </a:lnTo>
                <a:lnTo>
                  <a:pt x="2746155" y="484467"/>
                </a:lnTo>
                <a:lnTo>
                  <a:pt x="2776855" y="516915"/>
                </a:lnTo>
                <a:lnTo>
                  <a:pt x="2806649" y="550210"/>
                </a:lnTo>
                <a:lnTo>
                  <a:pt x="2835517" y="584331"/>
                </a:lnTo>
                <a:lnTo>
                  <a:pt x="2863439" y="619259"/>
                </a:lnTo>
                <a:lnTo>
                  <a:pt x="2890396" y="654974"/>
                </a:lnTo>
                <a:lnTo>
                  <a:pt x="2916367" y="691457"/>
                </a:lnTo>
                <a:lnTo>
                  <a:pt x="2941334" y="728687"/>
                </a:lnTo>
                <a:lnTo>
                  <a:pt x="2965276" y="766645"/>
                </a:lnTo>
                <a:lnTo>
                  <a:pt x="2988173" y="805311"/>
                </a:lnTo>
                <a:lnTo>
                  <a:pt x="3010005" y="844665"/>
                </a:lnTo>
                <a:lnTo>
                  <a:pt x="3030753" y="884687"/>
                </a:lnTo>
                <a:lnTo>
                  <a:pt x="3050397" y="925358"/>
                </a:lnTo>
                <a:lnTo>
                  <a:pt x="3068918" y="966658"/>
                </a:lnTo>
                <a:lnTo>
                  <a:pt x="3086294" y="1008567"/>
                </a:lnTo>
                <a:lnTo>
                  <a:pt x="3102508" y="1051064"/>
                </a:lnTo>
                <a:lnTo>
                  <a:pt x="3117537" y="1094132"/>
                </a:lnTo>
                <a:lnTo>
                  <a:pt x="3131364" y="1137749"/>
                </a:lnTo>
                <a:lnTo>
                  <a:pt x="3143968" y="1181895"/>
                </a:lnTo>
                <a:lnTo>
                  <a:pt x="3155329" y="1226552"/>
                </a:lnTo>
                <a:lnTo>
                  <a:pt x="3165428" y="1271699"/>
                </a:lnTo>
                <a:lnTo>
                  <a:pt x="3174245" y="1317316"/>
                </a:lnTo>
                <a:lnTo>
                  <a:pt x="3181759" y="1363384"/>
                </a:lnTo>
                <a:lnTo>
                  <a:pt x="3187952" y="1409882"/>
                </a:lnTo>
                <a:lnTo>
                  <a:pt x="3192803" y="1456792"/>
                </a:lnTo>
                <a:lnTo>
                  <a:pt x="3196292" y="1504093"/>
                </a:lnTo>
                <a:lnTo>
                  <a:pt x="3198401" y="1551765"/>
                </a:lnTo>
                <a:lnTo>
                  <a:pt x="3199108" y="1599789"/>
                </a:lnTo>
                <a:lnTo>
                  <a:pt x="3198401" y="1647813"/>
                </a:lnTo>
                <a:lnTo>
                  <a:pt x="3196292" y="1695485"/>
                </a:lnTo>
                <a:lnTo>
                  <a:pt x="3192803" y="1742786"/>
                </a:lnTo>
                <a:lnTo>
                  <a:pt x="3187952" y="1789695"/>
                </a:lnTo>
                <a:lnTo>
                  <a:pt x="3181759" y="1836194"/>
                </a:lnTo>
                <a:lnTo>
                  <a:pt x="3174245" y="1882262"/>
                </a:lnTo>
                <a:lnTo>
                  <a:pt x="3165428" y="1927879"/>
                </a:lnTo>
                <a:lnTo>
                  <a:pt x="3155329" y="1973026"/>
                </a:lnTo>
                <a:lnTo>
                  <a:pt x="3143968" y="2017683"/>
                </a:lnTo>
                <a:lnTo>
                  <a:pt x="3131364" y="2061829"/>
                </a:lnTo>
                <a:lnTo>
                  <a:pt x="3117537" y="2105446"/>
                </a:lnTo>
                <a:lnTo>
                  <a:pt x="3102508" y="2148513"/>
                </a:lnTo>
                <a:lnTo>
                  <a:pt x="3086294" y="2191011"/>
                </a:lnTo>
                <a:lnTo>
                  <a:pt x="3068918" y="2232920"/>
                </a:lnTo>
                <a:lnTo>
                  <a:pt x="3050397" y="2274220"/>
                </a:lnTo>
                <a:lnTo>
                  <a:pt x="3030753" y="2314891"/>
                </a:lnTo>
                <a:lnTo>
                  <a:pt x="3010005" y="2354913"/>
                </a:lnTo>
                <a:lnTo>
                  <a:pt x="2988173" y="2394267"/>
                </a:lnTo>
                <a:lnTo>
                  <a:pt x="2965276" y="2432933"/>
                </a:lnTo>
                <a:lnTo>
                  <a:pt x="2941334" y="2470891"/>
                </a:lnTo>
                <a:lnTo>
                  <a:pt x="2916367" y="2508121"/>
                </a:lnTo>
                <a:lnTo>
                  <a:pt x="2890396" y="2544604"/>
                </a:lnTo>
                <a:lnTo>
                  <a:pt x="2863439" y="2580319"/>
                </a:lnTo>
                <a:lnTo>
                  <a:pt x="2835517" y="2615247"/>
                </a:lnTo>
                <a:lnTo>
                  <a:pt x="2806649" y="2649368"/>
                </a:lnTo>
                <a:lnTo>
                  <a:pt x="2776855" y="2682663"/>
                </a:lnTo>
                <a:lnTo>
                  <a:pt x="2746155" y="2715110"/>
                </a:lnTo>
                <a:lnTo>
                  <a:pt x="2714569" y="2746692"/>
                </a:lnTo>
                <a:lnTo>
                  <a:pt x="2682116" y="2777387"/>
                </a:lnTo>
                <a:lnTo>
                  <a:pt x="2648817" y="2807177"/>
                </a:lnTo>
                <a:lnTo>
                  <a:pt x="2614691" y="2836041"/>
                </a:lnTo>
                <a:lnTo>
                  <a:pt x="2579758" y="2863959"/>
                </a:lnTo>
                <a:lnTo>
                  <a:pt x="2544037" y="2890912"/>
                </a:lnTo>
                <a:lnTo>
                  <a:pt x="2507549" y="2916879"/>
                </a:lnTo>
                <a:lnTo>
                  <a:pt x="2470314" y="2941842"/>
                </a:lnTo>
                <a:lnTo>
                  <a:pt x="2432350" y="2965780"/>
                </a:lnTo>
                <a:lnTo>
                  <a:pt x="2393679" y="2988674"/>
                </a:lnTo>
                <a:lnTo>
                  <a:pt x="2354319" y="3010503"/>
                </a:lnTo>
                <a:lnTo>
                  <a:pt x="2314291" y="3031249"/>
                </a:lnTo>
                <a:lnTo>
                  <a:pt x="2273614" y="3050890"/>
                </a:lnTo>
                <a:lnTo>
                  <a:pt x="2232308" y="3069407"/>
                </a:lnTo>
                <a:lnTo>
                  <a:pt x="2190393" y="3086781"/>
                </a:lnTo>
                <a:lnTo>
                  <a:pt x="2147889" y="3102992"/>
                </a:lnTo>
                <a:lnTo>
                  <a:pt x="2104815" y="3118020"/>
                </a:lnTo>
                <a:lnTo>
                  <a:pt x="2061192" y="3131845"/>
                </a:lnTo>
                <a:lnTo>
                  <a:pt x="2017039" y="3144447"/>
                </a:lnTo>
                <a:lnTo>
                  <a:pt x="1972376" y="3155806"/>
                </a:lnTo>
                <a:lnTo>
                  <a:pt x="1927222" y="3165904"/>
                </a:lnTo>
                <a:lnTo>
                  <a:pt x="1881599" y="3174719"/>
                </a:lnTo>
                <a:lnTo>
                  <a:pt x="1835524" y="3182232"/>
                </a:lnTo>
                <a:lnTo>
                  <a:pt x="1789019" y="3188424"/>
                </a:lnTo>
                <a:lnTo>
                  <a:pt x="1742102" y="3193274"/>
                </a:lnTo>
                <a:lnTo>
                  <a:pt x="1694794" y="3196763"/>
                </a:lnTo>
                <a:lnTo>
                  <a:pt x="1647115" y="3198871"/>
                </a:lnTo>
                <a:lnTo>
                  <a:pt x="1599084" y="3199578"/>
                </a:lnTo>
                <a:lnTo>
                  <a:pt x="1550442" y="3198852"/>
                </a:lnTo>
                <a:lnTo>
                  <a:pt x="1502152" y="3196686"/>
                </a:lnTo>
                <a:lnTo>
                  <a:pt x="1454235" y="3193102"/>
                </a:lnTo>
                <a:lnTo>
                  <a:pt x="1406713" y="3188119"/>
                </a:lnTo>
                <a:lnTo>
                  <a:pt x="1359606" y="3181758"/>
                </a:lnTo>
                <a:lnTo>
                  <a:pt x="1312937" y="3174040"/>
                </a:lnTo>
                <a:lnTo>
                  <a:pt x="1266725" y="3164984"/>
                </a:lnTo>
                <a:lnTo>
                  <a:pt x="1220991" y="3154610"/>
                </a:lnTo>
                <a:lnTo>
                  <a:pt x="1175758" y="3142940"/>
                </a:lnTo>
                <a:lnTo>
                  <a:pt x="1131045" y="3129994"/>
                </a:lnTo>
                <a:lnTo>
                  <a:pt x="1086874" y="3115792"/>
                </a:lnTo>
                <a:lnTo>
                  <a:pt x="1043267" y="3100354"/>
                </a:lnTo>
                <a:lnTo>
                  <a:pt x="1000243" y="3083701"/>
                </a:lnTo>
                <a:lnTo>
                  <a:pt x="957824" y="3065852"/>
                </a:lnTo>
                <a:lnTo>
                  <a:pt x="916032" y="3046829"/>
                </a:lnTo>
                <a:lnTo>
                  <a:pt x="874887" y="3026652"/>
                </a:lnTo>
                <a:lnTo>
                  <a:pt x="834410" y="3005341"/>
                </a:lnTo>
                <a:lnTo>
                  <a:pt x="794623" y="2982916"/>
                </a:lnTo>
                <a:lnTo>
                  <a:pt x="755546" y="2959398"/>
                </a:lnTo>
                <a:lnTo>
                  <a:pt x="717201" y="2934807"/>
                </a:lnTo>
                <a:lnTo>
                  <a:pt x="679608" y="2909163"/>
                </a:lnTo>
                <a:lnTo>
                  <a:pt x="642788" y="2882488"/>
                </a:lnTo>
                <a:lnTo>
                  <a:pt x="606764" y="2854800"/>
                </a:lnTo>
                <a:lnTo>
                  <a:pt x="571555" y="2826121"/>
                </a:lnTo>
                <a:lnTo>
                  <a:pt x="537183" y="2796471"/>
                </a:lnTo>
                <a:lnTo>
                  <a:pt x="503668" y="2765869"/>
                </a:lnTo>
                <a:lnTo>
                  <a:pt x="471033" y="2734338"/>
                </a:lnTo>
                <a:lnTo>
                  <a:pt x="439297" y="2701896"/>
                </a:lnTo>
                <a:lnTo>
                  <a:pt x="408483" y="2668565"/>
                </a:lnTo>
                <a:lnTo>
                  <a:pt x="378611" y="2634364"/>
                </a:lnTo>
                <a:lnTo>
                  <a:pt x="349702" y="2599314"/>
                </a:lnTo>
                <a:lnTo>
                  <a:pt x="321777" y="2563435"/>
                </a:lnTo>
                <a:lnTo>
                  <a:pt x="294857" y="2526748"/>
                </a:lnTo>
                <a:lnTo>
                  <a:pt x="268963" y="2489273"/>
                </a:lnTo>
                <a:lnTo>
                  <a:pt x="244117" y="2451030"/>
                </a:lnTo>
                <a:lnTo>
                  <a:pt x="220340" y="2412039"/>
                </a:lnTo>
                <a:lnTo>
                  <a:pt x="197652" y="2372322"/>
                </a:lnTo>
                <a:lnTo>
                  <a:pt x="176074" y="2331898"/>
                </a:lnTo>
                <a:lnTo>
                  <a:pt x="155628" y="2290788"/>
                </a:lnTo>
                <a:lnTo>
                  <a:pt x="136335" y="2249012"/>
                </a:lnTo>
                <a:lnTo>
                  <a:pt x="118216" y="2206590"/>
                </a:lnTo>
                <a:lnTo>
                  <a:pt x="101291" y="2163543"/>
                </a:lnTo>
                <a:lnTo>
                  <a:pt x="85582" y="2119891"/>
                </a:lnTo>
                <a:lnTo>
                  <a:pt x="71110" y="2075655"/>
                </a:lnTo>
                <a:lnTo>
                  <a:pt x="57896" y="2030854"/>
                </a:lnTo>
                <a:lnTo>
                  <a:pt x="45962" y="1985510"/>
                </a:lnTo>
                <a:lnTo>
                  <a:pt x="35327" y="1939641"/>
                </a:lnTo>
                <a:lnTo>
                  <a:pt x="26013" y="1893270"/>
                </a:lnTo>
                <a:lnTo>
                  <a:pt x="18042" y="1846416"/>
                </a:lnTo>
                <a:lnTo>
                  <a:pt x="11434" y="1799099"/>
                </a:lnTo>
                <a:lnTo>
                  <a:pt x="6210" y="1751341"/>
                </a:lnTo>
                <a:lnTo>
                  <a:pt x="2391" y="1703160"/>
                </a:lnTo>
                <a:lnTo>
                  <a:pt x="0" y="1654578"/>
                </a:lnTo>
                <a:lnTo>
                  <a:pt x="1599084" y="1599789"/>
                </a:lnTo>
                <a:lnTo>
                  <a:pt x="1599084" y="0"/>
                </a:lnTo>
                <a:close/>
              </a:path>
            </a:pathLst>
          </a:custGeom>
          <a:ln w="9521">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1835700" y="2369831"/>
            <a:ext cx="1600200" cy="1654810"/>
          </a:xfrm>
          <a:custGeom>
            <a:avLst/>
            <a:gdLst/>
            <a:ahLst/>
            <a:cxnLst/>
            <a:rect l="l" t="t" r="r" b="b"/>
            <a:pathLst>
              <a:path w="1600200" h="1654810">
                <a:moveTo>
                  <a:pt x="938" y="1654576"/>
                </a:moveTo>
                <a:lnTo>
                  <a:pt x="0" y="1606556"/>
                </a:lnTo>
                <a:lnTo>
                  <a:pt x="474" y="1558840"/>
                </a:lnTo>
                <a:lnTo>
                  <a:pt x="2341" y="1511447"/>
                </a:lnTo>
                <a:lnTo>
                  <a:pt x="5582" y="1464399"/>
                </a:lnTo>
                <a:lnTo>
                  <a:pt x="10178" y="1417716"/>
                </a:lnTo>
                <a:lnTo>
                  <a:pt x="16110" y="1371418"/>
                </a:lnTo>
                <a:lnTo>
                  <a:pt x="23359" y="1325525"/>
                </a:lnTo>
                <a:lnTo>
                  <a:pt x="31906" y="1280059"/>
                </a:lnTo>
                <a:lnTo>
                  <a:pt x="41731" y="1235040"/>
                </a:lnTo>
                <a:lnTo>
                  <a:pt x="52815" y="1190488"/>
                </a:lnTo>
                <a:lnTo>
                  <a:pt x="65140" y="1146423"/>
                </a:lnTo>
                <a:lnTo>
                  <a:pt x="78686" y="1102866"/>
                </a:lnTo>
                <a:lnTo>
                  <a:pt x="93433" y="1059838"/>
                </a:lnTo>
                <a:lnTo>
                  <a:pt x="109364" y="1017359"/>
                </a:lnTo>
                <a:lnTo>
                  <a:pt x="126459" y="975449"/>
                </a:lnTo>
                <a:lnTo>
                  <a:pt x="144699" y="934130"/>
                </a:lnTo>
                <a:lnTo>
                  <a:pt x="164064" y="893420"/>
                </a:lnTo>
                <a:lnTo>
                  <a:pt x="184535" y="853342"/>
                </a:lnTo>
                <a:lnTo>
                  <a:pt x="206094" y="813915"/>
                </a:lnTo>
                <a:lnTo>
                  <a:pt x="228722" y="775159"/>
                </a:lnTo>
                <a:lnTo>
                  <a:pt x="252398" y="737096"/>
                </a:lnTo>
                <a:lnTo>
                  <a:pt x="277105" y="699745"/>
                </a:lnTo>
                <a:lnTo>
                  <a:pt x="302822" y="663128"/>
                </a:lnTo>
                <a:lnTo>
                  <a:pt x="329532" y="627264"/>
                </a:lnTo>
                <a:lnTo>
                  <a:pt x="357214" y="592175"/>
                </a:lnTo>
                <a:lnTo>
                  <a:pt x="385850" y="557880"/>
                </a:lnTo>
                <a:lnTo>
                  <a:pt x="415420" y="524400"/>
                </a:lnTo>
                <a:lnTo>
                  <a:pt x="445906" y="491755"/>
                </a:lnTo>
                <a:lnTo>
                  <a:pt x="477288" y="459966"/>
                </a:lnTo>
                <a:lnTo>
                  <a:pt x="509547" y="429054"/>
                </a:lnTo>
                <a:lnTo>
                  <a:pt x="542664" y="399039"/>
                </a:lnTo>
                <a:lnTo>
                  <a:pt x="576621" y="369941"/>
                </a:lnTo>
                <a:lnTo>
                  <a:pt x="611397" y="341781"/>
                </a:lnTo>
                <a:lnTo>
                  <a:pt x="646974" y="314579"/>
                </a:lnTo>
                <a:lnTo>
                  <a:pt x="683332" y="288356"/>
                </a:lnTo>
                <a:lnTo>
                  <a:pt x="720453" y="263132"/>
                </a:lnTo>
                <a:lnTo>
                  <a:pt x="758318" y="238927"/>
                </a:lnTo>
                <a:lnTo>
                  <a:pt x="796907" y="215763"/>
                </a:lnTo>
                <a:lnTo>
                  <a:pt x="836201" y="193659"/>
                </a:lnTo>
                <a:lnTo>
                  <a:pt x="876181" y="172637"/>
                </a:lnTo>
                <a:lnTo>
                  <a:pt x="916828" y="152716"/>
                </a:lnTo>
                <a:lnTo>
                  <a:pt x="958123" y="133916"/>
                </a:lnTo>
                <a:lnTo>
                  <a:pt x="1000047" y="116260"/>
                </a:lnTo>
                <a:lnTo>
                  <a:pt x="1042580" y="99766"/>
                </a:lnTo>
                <a:lnTo>
                  <a:pt x="1085704" y="84455"/>
                </a:lnTo>
                <a:lnTo>
                  <a:pt x="1129399" y="70349"/>
                </a:lnTo>
                <a:lnTo>
                  <a:pt x="1173647" y="57466"/>
                </a:lnTo>
                <a:lnTo>
                  <a:pt x="1218428" y="45829"/>
                </a:lnTo>
                <a:lnTo>
                  <a:pt x="1263723" y="35457"/>
                </a:lnTo>
                <a:lnTo>
                  <a:pt x="1309513" y="26370"/>
                </a:lnTo>
                <a:lnTo>
                  <a:pt x="1355779" y="18589"/>
                </a:lnTo>
                <a:lnTo>
                  <a:pt x="1402501" y="12135"/>
                </a:lnTo>
                <a:lnTo>
                  <a:pt x="1449662" y="7029"/>
                </a:lnTo>
                <a:lnTo>
                  <a:pt x="1497241" y="3289"/>
                </a:lnTo>
                <a:lnTo>
                  <a:pt x="1545219" y="938"/>
                </a:lnTo>
                <a:lnTo>
                  <a:pt x="1600016" y="0"/>
                </a:lnTo>
                <a:lnTo>
                  <a:pt x="1600016" y="1599787"/>
                </a:lnTo>
                <a:lnTo>
                  <a:pt x="938" y="1654576"/>
                </a:lnTo>
                <a:close/>
              </a:path>
            </a:pathLst>
          </a:custGeom>
          <a:solidFill>
            <a:srgbClr val="FFD40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1835700" y="2369832"/>
            <a:ext cx="1600200" cy="1654810"/>
          </a:xfrm>
          <a:custGeom>
            <a:avLst/>
            <a:gdLst/>
            <a:ahLst/>
            <a:cxnLst/>
            <a:rect l="l" t="t" r="r" b="b"/>
            <a:pathLst>
              <a:path w="1600200" h="1654810">
                <a:moveTo>
                  <a:pt x="938" y="1654576"/>
                </a:moveTo>
                <a:lnTo>
                  <a:pt x="0" y="1606556"/>
                </a:lnTo>
                <a:lnTo>
                  <a:pt x="474" y="1558840"/>
                </a:lnTo>
                <a:lnTo>
                  <a:pt x="2341" y="1511447"/>
                </a:lnTo>
                <a:lnTo>
                  <a:pt x="5582" y="1464399"/>
                </a:lnTo>
                <a:lnTo>
                  <a:pt x="10178" y="1417716"/>
                </a:lnTo>
                <a:lnTo>
                  <a:pt x="16110" y="1371418"/>
                </a:lnTo>
                <a:lnTo>
                  <a:pt x="23359" y="1325525"/>
                </a:lnTo>
                <a:lnTo>
                  <a:pt x="31906" y="1280059"/>
                </a:lnTo>
                <a:lnTo>
                  <a:pt x="41731" y="1235040"/>
                </a:lnTo>
                <a:lnTo>
                  <a:pt x="52815" y="1190488"/>
                </a:lnTo>
                <a:lnTo>
                  <a:pt x="65140" y="1146423"/>
                </a:lnTo>
                <a:lnTo>
                  <a:pt x="78686" y="1102866"/>
                </a:lnTo>
                <a:lnTo>
                  <a:pt x="93433" y="1059838"/>
                </a:lnTo>
                <a:lnTo>
                  <a:pt x="109364" y="1017359"/>
                </a:lnTo>
                <a:lnTo>
                  <a:pt x="126459" y="975449"/>
                </a:lnTo>
                <a:lnTo>
                  <a:pt x="144699" y="934130"/>
                </a:lnTo>
                <a:lnTo>
                  <a:pt x="164064" y="893420"/>
                </a:lnTo>
                <a:lnTo>
                  <a:pt x="184535" y="853342"/>
                </a:lnTo>
                <a:lnTo>
                  <a:pt x="206094" y="813915"/>
                </a:lnTo>
                <a:lnTo>
                  <a:pt x="228722" y="775159"/>
                </a:lnTo>
                <a:lnTo>
                  <a:pt x="252398" y="737096"/>
                </a:lnTo>
                <a:lnTo>
                  <a:pt x="277105" y="699745"/>
                </a:lnTo>
                <a:lnTo>
                  <a:pt x="302822" y="663128"/>
                </a:lnTo>
                <a:lnTo>
                  <a:pt x="329532" y="627264"/>
                </a:lnTo>
                <a:lnTo>
                  <a:pt x="357214" y="592175"/>
                </a:lnTo>
                <a:lnTo>
                  <a:pt x="385850" y="557880"/>
                </a:lnTo>
                <a:lnTo>
                  <a:pt x="415420" y="524400"/>
                </a:lnTo>
                <a:lnTo>
                  <a:pt x="445906" y="491755"/>
                </a:lnTo>
                <a:lnTo>
                  <a:pt x="477288" y="459966"/>
                </a:lnTo>
                <a:lnTo>
                  <a:pt x="509547" y="429054"/>
                </a:lnTo>
                <a:lnTo>
                  <a:pt x="542664" y="399039"/>
                </a:lnTo>
                <a:lnTo>
                  <a:pt x="576621" y="369941"/>
                </a:lnTo>
                <a:lnTo>
                  <a:pt x="611397" y="341781"/>
                </a:lnTo>
                <a:lnTo>
                  <a:pt x="646974" y="314579"/>
                </a:lnTo>
                <a:lnTo>
                  <a:pt x="683332" y="288356"/>
                </a:lnTo>
                <a:lnTo>
                  <a:pt x="720453" y="263132"/>
                </a:lnTo>
                <a:lnTo>
                  <a:pt x="758318" y="238927"/>
                </a:lnTo>
                <a:lnTo>
                  <a:pt x="796907" y="215763"/>
                </a:lnTo>
                <a:lnTo>
                  <a:pt x="836201" y="193659"/>
                </a:lnTo>
                <a:lnTo>
                  <a:pt x="876181" y="172637"/>
                </a:lnTo>
                <a:lnTo>
                  <a:pt x="916828" y="152716"/>
                </a:lnTo>
                <a:lnTo>
                  <a:pt x="958123" y="133916"/>
                </a:lnTo>
                <a:lnTo>
                  <a:pt x="1000047" y="116260"/>
                </a:lnTo>
                <a:lnTo>
                  <a:pt x="1042580" y="99766"/>
                </a:lnTo>
                <a:lnTo>
                  <a:pt x="1085704" y="84455"/>
                </a:lnTo>
                <a:lnTo>
                  <a:pt x="1129399" y="70349"/>
                </a:lnTo>
                <a:lnTo>
                  <a:pt x="1173647" y="57466"/>
                </a:lnTo>
                <a:lnTo>
                  <a:pt x="1218428" y="45829"/>
                </a:lnTo>
                <a:lnTo>
                  <a:pt x="1263723" y="35457"/>
                </a:lnTo>
                <a:lnTo>
                  <a:pt x="1309513" y="26370"/>
                </a:lnTo>
                <a:lnTo>
                  <a:pt x="1355779" y="18589"/>
                </a:lnTo>
                <a:lnTo>
                  <a:pt x="1402502" y="12135"/>
                </a:lnTo>
                <a:lnTo>
                  <a:pt x="1449662" y="7029"/>
                </a:lnTo>
                <a:lnTo>
                  <a:pt x="1497241" y="3289"/>
                </a:lnTo>
                <a:lnTo>
                  <a:pt x="1545219" y="938"/>
                </a:lnTo>
                <a:lnTo>
                  <a:pt x="1586314" y="58"/>
                </a:lnTo>
                <a:lnTo>
                  <a:pt x="1600016" y="0"/>
                </a:lnTo>
                <a:lnTo>
                  <a:pt x="1600017" y="1599787"/>
                </a:lnTo>
                <a:lnTo>
                  <a:pt x="938" y="1654576"/>
                </a:lnTo>
                <a:close/>
              </a:path>
            </a:pathLst>
          </a:custGeom>
          <a:ln w="9521">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txBox="1"/>
          <p:nvPr/>
        </p:nvSpPr>
        <p:spPr>
          <a:xfrm>
            <a:off x="4676974" y="5107287"/>
            <a:ext cx="634365" cy="39116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74%</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7" name="object 7"/>
          <p:cNvSpPr txBox="1"/>
          <p:nvPr/>
        </p:nvSpPr>
        <p:spPr>
          <a:xfrm>
            <a:off x="1559048" y="2419694"/>
            <a:ext cx="634365" cy="39116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26%</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8" name="object 8"/>
          <p:cNvSpPr/>
          <p:nvPr/>
        </p:nvSpPr>
        <p:spPr>
          <a:xfrm>
            <a:off x="4977548" y="2188368"/>
            <a:ext cx="154305" cy="152400"/>
          </a:xfrm>
          <a:custGeom>
            <a:avLst/>
            <a:gdLst/>
            <a:ahLst/>
            <a:cxnLst/>
            <a:rect l="l" t="t" r="r" b="b"/>
            <a:pathLst>
              <a:path w="154304" h="152400">
                <a:moveTo>
                  <a:pt x="0" y="0"/>
                </a:moveTo>
                <a:lnTo>
                  <a:pt x="153873" y="0"/>
                </a:lnTo>
                <a:lnTo>
                  <a:pt x="153873" y="152322"/>
                </a:lnTo>
                <a:lnTo>
                  <a:pt x="0" y="152322"/>
                </a:lnTo>
                <a:lnTo>
                  <a:pt x="0" y="0"/>
                </a:lnTo>
                <a:close/>
              </a:path>
            </a:pathLst>
          </a:custGeom>
          <a:solidFill>
            <a:srgbClr val="00A2B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4977548" y="2188369"/>
            <a:ext cx="154305" cy="152400"/>
          </a:xfrm>
          <a:custGeom>
            <a:avLst/>
            <a:gdLst/>
            <a:ahLst/>
            <a:cxnLst/>
            <a:rect l="l" t="t" r="r" b="b"/>
            <a:pathLst>
              <a:path w="154304" h="152400">
                <a:moveTo>
                  <a:pt x="0" y="0"/>
                </a:moveTo>
                <a:lnTo>
                  <a:pt x="153873" y="0"/>
                </a:lnTo>
                <a:lnTo>
                  <a:pt x="153873" y="152322"/>
                </a:lnTo>
                <a:lnTo>
                  <a:pt x="0" y="152322"/>
                </a:lnTo>
                <a:lnTo>
                  <a:pt x="0" y="0"/>
                </a:lnTo>
                <a:close/>
              </a:path>
            </a:pathLst>
          </a:custGeom>
          <a:ln w="952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4977548" y="2601184"/>
            <a:ext cx="154305" cy="152400"/>
          </a:xfrm>
          <a:custGeom>
            <a:avLst/>
            <a:gdLst/>
            <a:ahLst/>
            <a:cxnLst/>
            <a:rect l="l" t="t" r="r" b="b"/>
            <a:pathLst>
              <a:path w="154304" h="152400">
                <a:moveTo>
                  <a:pt x="0" y="0"/>
                </a:moveTo>
                <a:lnTo>
                  <a:pt x="153873" y="0"/>
                </a:lnTo>
                <a:lnTo>
                  <a:pt x="153873" y="152322"/>
                </a:lnTo>
                <a:lnTo>
                  <a:pt x="0" y="152322"/>
                </a:lnTo>
                <a:lnTo>
                  <a:pt x="0" y="0"/>
                </a:lnTo>
                <a:close/>
              </a:path>
            </a:pathLst>
          </a:custGeom>
          <a:solidFill>
            <a:srgbClr val="FFD40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4977548" y="2601184"/>
            <a:ext cx="154305" cy="152400"/>
          </a:xfrm>
          <a:custGeom>
            <a:avLst/>
            <a:gdLst/>
            <a:ahLst/>
            <a:cxnLst/>
            <a:rect l="l" t="t" r="r" b="b"/>
            <a:pathLst>
              <a:path w="154304" h="152400">
                <a:moveTo>
                  <a:pt x="0" y="0"/>
                </a:moveTo>
                <a:lnTo>
                  <a:pt x="153873" y="0"/>
                </a:lnTo>
                <a:lnTo>
                  <a:pt x="153873" y="152322"/>
                </a:lnTo>
                <a:lnTo>
                  <a:pt x="0" y="152322"/>
                </a:lnTo>
                <a:lnTo>
                  <a:pt x="0" y="0"/>
                </a:lnTo>
                <a:close/>
              </a:path>
            </a:pathLst>
          </a:custGeom>
          <a:ln w="952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txBox="1"/>
          <p:nvPr/>
        </p:nvSpPr>
        <p:spPr>
          <a:xfrm>
            <a:off x="5189886" y="1996177"/>
            <a:ext cx="1042035" cy="852169"/>
          </a:xfrm>
          <a:prstGeom prst="rect">
            <a:avLst/>
          </a:prstGeom>
        </p:spPr>
        <p:txBody>
          <a:bodyPr vert="horz" wrap="square" lIns="0" tIns="12700" rIns="0" bIns="0" rtlCol="0">
            <a:spAutoFit/>
          </a:bodyPr>
          <a:lstStyle/>
          <a:p>
            <a:pPr marL="12700" marR="5080" lvl="0" indent="0" algn="l" defTabSz="914400" rtl="0" eaLnBrk="1" fontAlgn="auto" latinLnBrk="0" hangingPunct="1">
              <a:lnSpc>
                <a:spcPct val="112900"/>
              </a:lnSpc>
              <a:spcBef>
                <a:spcPts val="10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Male  </a:t>
            </a:r>
            <a:r>
              <a:rPr kumimoji="0" sz="2400" b="0" i="0" u="none" strike="noStrike" kern="1200" cap="none" spc="-10" normalizeH="0" baseline="0" noProof="0" dirty="0">
                <a:ln>
                  <a:noFill/>
                </a:ln>
                <a:solidFill>
                  <a:prstClr val="black"/>
                </a:solidFill>
                <a:effectLst/>
                <a:uLnTx/>
                <a:uFillTx/>
                <a:latin typeface="Arial"/>
                <a:ea typeface="+mn-ea"/>
                <a:cs typeface="Arial"/>
              </a:rPr>
              <a:t>Fe</a:t>
            </a:r>
            <a:r>
              <a:rPr kumimoji="0" sz="2400" b="0" i="0" u="none" strike="noStrike" kern="1200" cap="none" spc="-5" normalizeH="0" baseline="0" noProof="0" dirty="0">
                <a:ln>
                  <a:noFill/>
                </a:ln>
                <a:solidFill>
                  <a:prstClr val="black"/>
                </a:solidFill>
                <a:effectLst/>
                <a:uLnTx/>
                <a:uFillTx/>
                <a:latin typeface="Arial"/>
                <a:ea typeface="+mn-ea"/>
                <a:cs typeface="Arial"/>
              </a:rPr>
              <a:t>m</a:t>
            </a:r>
            <a:r>
              <a:rPr kumimoji="0" sz="2400" b="0" i="0" u="none" strike="noStrike" kern="1200" cap="none" spc="-10" normalizeH="0" baseline="0" noProof="0" dirty="0">
                <a:ln>
                  <a:noFill/>
                </a:ln>
                <a:solidFill>
                  <a:prstClr val="black"/>
                </a:solidFill>
                <a:effectLst/>
                <a:uLnTx/>
                <a:uFillTx/>
                <a:latin typeface="Arial"/>
                <a:ea typeface="+mn-ea"/>
                <a:cs typeface="Arial"/>
              </a:rPr>
              <a:t>a</a:t>
            </a:r>
            <a:r>
              <a:rPr kumimoji="0" sz="2400" b="0" i="0" u="none" strike="noStrike" kern="1200" cap="none" spc="0" normalizeH="0" baseline="0" noProof="0" dirty="0">
                <a:ln>
                  <a:noFill/>
                </a:ln>
                <a:solidFill>
                  <a:prstClr val="black"/>
                </a:solidFill>
                <a:effectLst/>
                <a:uLnTx/>
                <a:uFillTx/>
                <a:latin typeface="Arial"/>
                <a:ea typeface="+mn-ea"/>
                <a:cs typeface="Arial"/>
              </a:rPr>
              <a:t>l</a:t>
            </a:r>
            <a:r>
              <a:rPr kumimoji="0" sz="2400" b="0" i="0" u="none" strike="noStrike" kern="1200" cap="none" spc="-5" normalizeH="0" baseline="0" noProof="0" dirty="0">
                <a:ln>
                  <a:noFill/>
                </a:ln>
                <a:solidFill>
                  <a:prstClr val="black"/>
                </a:solidFill>
                <a:effectLst/>
                <a:uLnTx/>
                <a:uFillTx/>
                <a:latin typeface="Arial"/>
                <a:ea typeface="+mn-ea"/>
                <a:cs typeface="Arial"/>
              </a:rPr>
              <a:t>e</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13" name="object 13"/>
          <p:cNvSpPr/>
          <p:nvPr/>
        </p:nvSpPr>
        <p:spPr>
          <a:xfrm>
            <a:off x="7164652" y="2369831"/>
            <a:ext cx="3197860" cy="3199765"/>
          </a:xfrm>
          <a:custGeom>
            <a:avLst/>
            <a:gdLst/>
            <a:ahLst/>
            <a:cxnLst/>
            <a:rect l="l" t="t" r="r" b="b"/>
            <a:pathLst>
              <a:path w="3197859" h="3199765">
                <a:moveTo>
                  <a:pt x="1598223" y="3199578"/>
                </a:moveTo>
                <a:lnTo>
                  <a:pt x="1549851" y="3198859"/>
                </a:lnTo>
                <a:lnTo>
                  <a:pt x="1501826" y="3196716"/>
                </a:lnTo>
                <a:lnTo>
                  <a:pt x="1454169" y="3193168"/>
                </a:lnTo>
                <a:lnTo>
                  <a:pt x="1406900" y="3188236"/>
                </a:lnTo>
                <a:lnTo>
                  <a:pt x="1360040" y="3181939"/>
                </a:lnTo>
                <a:lnTo>
                  <a:pt x="1313610" y="3174297"/>
                </a:lnTo>
                <a:lnTo>
                  <a:pt x="1267630" y="3165331"/>
                </a:lnTo>
                <a:lnTo>
                  <a:pt x="1222123" y="3155060"/>
                </a:lnTo>
                <a:lnTo>
                  <a:pt x="1177107" y="3143505"/>
                </a:lnTo>
                <a:lnTo>
                  <a:pt x="1132605" y="3130685"/>
                </a:lnTo>
                <a:lnTo>
                  <a:pt x="1088637" y="3116620"/>
                </a:lnTo>
                <a:lnTo>
                  <a:pt x="1045224" y="3101331"/>
                </a:lnTo>
                <a:lnTo>
                  <a:pt x="1002386" y="3084837"/>
                </a:lnTo>
                <a:lnTo>
                  <a:pt x="960145" y="3067158"/>
                </a:lnTo>
                <a:lnTo>
                  <a:pt x="918521" y="3048314"/>
                </a:lnTo>
                <a:lnTo>
                  <a:pt x="877535" y="3028325"/>
                </a:lnTo>
                <a:lnTo>
                  <a:pt x="837209" y="3007212"/>
                </a:lnTo>
                <a:lnTo>
                  <a:pt x="797562" y="2984993"/>
                </a:lnTo>
                <a:lnTo>
                  <a:pt x="758616" y="2961690"/>
                </a:lnTo>
                <a:lnTo>
                  <a:pt x="720391" y="2937322"/>
                </a:lnTo>
                <a:lnTo>
                  <a:pt x="682909" y="2911909"/>
                </a:lnTo>
                <a:lnTo>
                  <a:pt x="646189" y="2885471"/>
                </a:lnTo>
                <a:lnTo>
                  <a:pt x="610254" y="2858028"/>
                </a:lnTo>
                <a:lnTo>
                  <a:pt x="575123" y="2829599"/>
                </a:lnTo>
                <a:lnTo>
                  <a:pt x="540818" y="2800206"/>
                </a:lnTo>
                <a:lnTo>
                  <a:pt x="507359" y="2769868"/>
                </a:lnTo>
                <a:lnTo>
                  <a:pt x="474768" y="2738605"/>
                </a:lnTo>
                <a:lnTo>
                  <a:pt x="443064" y="2706436"/>
                </a:lnTo>
                <a:lnTo>
                  <a:pt x="412270" y="2673383"/>
                </a:lnTo>
                <a:lnTo>
                  <a:pt x="382405" y="2639464"/>
                </a:lnTo>
                <a:lnTo>
                  <a:pt x="353490" y="2604700"/>
                </a:lnTo>
                <a:lnTo>
                  <a:pt x="325547" y="2569110"/>
                </a:lnTo>
                <a:lnTo>
                  <a:pt x="298597" y="2532716"/>
                </a:lnTo>
                <a:lnTo>
                  <a:pt x="272659" y="2495536"/>
                </a:lnTo>
                <a:lnTo>
                  <a:pt x="247754" y="2457591"/>
                </a:lnTo>
                <a:lnTo>
                  <a:pt x="223905" y="2418901"/>
                </a:lnTo>
                <a:lnTo>
                  <a:pt x="201131" y="2379485"/>
                </a:lnTo>
                <a:lnTo>
                  <a:pt x="179453" y="2339364"/>
                </a:lnTo>
                <a:lnTo>
                  <a:pt x="158892" y="2298557"/>
                </a:lnTo>
                <a:lnTo>
                  <a:pt x="139470" y="2257085"/>
                </a:lnTo>
                <a:lnTo>
                  <a:pt x="121206" y="2214968"/>
                </a:lnTo>
                <a:lnTo>
                  <a:pt x="104121" y="2172225"/>
                </a:lnTo>
                <a:lnTo>
                  <a:pt x="88237" y="2128877"/>
                </a:lnTo>
                <a:lnTo>
                  <a:pt x="73574" y="2084943"/>
                </a:lnTo>
                <a:lnTo>
                  <a:pt x="60154" y="2040443"/>
                </a:lnTo>
                <a:lnTo>
                  <a:pt x="47996" y="1995398"/>
                </a:lnTo>
                <a:lnTo>
                  <a:pt x="37121" y="1949828"/>
                </a:lnTo>
                <a:lnTo>
                  <a:pt x="27552" y="1903751"/>
                </a:lnTo>
                <a:lnTo>
                  <a:pt x="19307" y="1857190"/>
                </a:lnTo>
                <a:lnTo>
                  <a:pt x="12409" y="1810162"/>
                </a:lnTo>
                <a:lnTo>
                  <a:pt x="6878" y="1762689"/>
                </a:lnTo>
                <a:lnTo>
                  <a:pt x="2734" y="1714790"/>
                </a:lnTo>
                <a:lnTo>
                  <a:pt x="0" y="1666485"/>
                </a:lnTo>
                <a:lnTo>
                  <a:pt x="1598223" y="1599789"/>
                </a:lnTo>
                <a:lnTo>
                  <a:pt x="1598223" y="0"/>
                </a:lnTo>
                <a:lnTo>
                  <a:pt x="1646241" y="707"/>
                </a:lnTo>
                <a:lnTo>
                  <a:pt x="1693908" y="2814"/>
                </a:lnTo>
                <a:lnTo>
                  <a:pt x="1741204" y="6303"/>
                </a:lnTo>
                <a:lnTo>
                  <a:pt x="1788109" y="11154"/>
                </a:lnTo>
                <a:lnTo>
                  <a:pt x="1834602" y="17345"/>
                </a:lnTo>
                <a:lnTo>
                  <a:pt x="1880665" y="24859"/>
                </a:lnTo>
                <a:lnTo>
                  <a:pt x="1926277" y="33674"/>
                </a:lnTo>
                <a:lnTo>
                  <a:pt x="1971419" y="43771"/>
                </a:lnTo>
                <a:lnTo>
                  <a:pt x="2016071" y="55131"/>
                </a:lnTo>
                <a:lnTo>
                  <a:pt x="2060212" y="67733"/>
                </a:lnTo>
                <a:lnTo>
                  <a:pt x="2103825" y="81558"/>
                </a:lnTo>
                <a:lnTo>
                  <a:pt x="2146887" y="96586"/>
                </a:lnTo>
                <a:lnTo>
                  <a:pt x="2189380" y="112796"/>
                </a:lnTo>
                <a:lnTo>
                  <a:pt x="2231284" y="130170"/>
                </a:lnTo>
                <a:lnTo>
                  <a:pt x="2272580" y="148688"/>
                </a:lnTo>
                <a:lnTo>
                  <a:pt x="2313246" y="168329"/>
                </a:lnTo>
                <a:lnTo>
                  <a:pt x="2353264" y="189074"/>
                </a:lnTo>
                <a:lnTo>
                  <a:pt x="2392614" y="210904"/>
                </a:lnTo>
                <a:lnTo>
                  <a:pt x="2431276" y="233797"/>
                </a:lnTo>
                <a:lnTo>
                  <a:pt x="2469229" y="257735"/>
                </a:lnTo>
                <a:lnTo>
                  <a:pt x="2506455" y="282698"/>
                </a:lnTo>
                <a:lnTo>
                  <a:pt x="2542934" y="308666"/>
                </a:lnTo>
                <a:lnTo>
                  <a:pt x="2578645" y="335619"/>
                </a:lnTo>
                <a:lnTo>
                  <a:pt x="2613570" y="363537"/>
                </a:lnTo>
                <a:lnTo>
                  <a:pt x="2647687" y="392401"/>
                </a:lnTo>
                <a:lnTo>
                  <a:pt x="2680978" y="422190"/>
                </a:lnTo>
                <a:lnTo>
                  <a:pt x="2713422" y="452886"/>
                </a:lnTo>
                <a:lnTo>
                  <a:pt x="2745000" y="484467"/>
                </a:lnTo>
                <a:lnTo>
                  <a:pt x="2775692" y="516915"/>
                </a:lnTo>
                <a:lnTo>
                  <a:pt x="2805478" y="550210"/>
                </a:lnTo>
                <a:lnTo>
                  <a:pt x="2834339" y="584331"/>
                </a:lnTo>
                <a:lnTo>
                  <a:pt x="2862254" y="619259"/>
                </a:lnTo>
                <a:lnTo>
                  <a:pt x="2889204" y="654974"/>
                </a:lnTo>
                <a:lnTo>
                  <a:pt x="2915169" y="691457"/>
                </a:lnTo>
                <a:lnTo>
                  <a:pt x="2940129" y="728687"/>
                </a:lnTo>
                <a:lnTo>
                  <a:pt x="2964065" y="766645"/>
                </a:lnTo>
                <a:lnTo>
                  <a:pt x="2986956" y="805311"/>
                </a:lnTo>
                <a:lnTo>
                  <a:pt x="3008783" y="844665"/>
                </a:lnTo>
                <a:lnTo>
                  <a:pt x="3029526" y="884687"/>
                </a:lnTo>
                <a:lnTo>
                  <a:pt x="3049165" y="925358"/>
                </a:lnTo>
                <a:lnTo>
                  <a:pt x="3067680" y="966658"/>
                </a:lnTo>
                <a:lnTo>
                  <a:pt x="3085052" y="1008567"/>
                </a:lnTo>
                <a:lnTo>
                  <a:pt x="3101261" y="1051064"/>
                </a:lnTo>
                <a:lnTo>
                  <a:pt x="3116287" y="1094132"/>
                </a:lnTo>
                <a:lnTo>
                  <a:pt x="3130111" y="1137749"/>
                </a:lnTo>
                <a:lnTo>
                  <a:pt x="3142712" y="1181895"/>
                </a:lnTo>
                <a:lnTo>
                  <a:pt x="3154070" y="1226552"/>
                </a:lnTo>
                <a:lnTo>
                  <a:pt x="3164166" y="1271699"/>
                </a:lnTo>
                <a:lnTo>
                  <a:pt x="3172980" y="1317316"/>
                </a:lnTo>
                <a:lnTo>
                  <a:pt x="3180493" y="1363384"/>
                </a:lnTo>
                <a:lnTo>
                  <a:pt x="3186684" y="1409882"/>
                </a:lnTo>
                <a:lnTo>
                  <a:pt x="3191534" y="1456792"/>
                </a:lnTo>
                <a:lnTo>
                  <a:pt x="3195022" y="1504093"/>
                </a:lnTo>
                <a:lnTo>
                  <a:pt x="3197130" y="1551765"/>
                </a:lnTo>
                <a:lnTo>
                  <a:pt x="3197837" y="1599789"/>
                </a:lnTo>
                <a:lnTo>
                  <a:pt x="3197130" y="1647813"/>
                </a:lnTo>
                <a:lnTo>
                  <a:pt x="3195022" y="1695485"/>
                </a:lnTo>
                <a:lnTo>
                  <a:pt x="3191534" y="1742786"/>
                </a:lnTo>
                <a:lnTo>
                  <a:pt x="3186684" y="1789695"/>
                </a:lnTo>
                <a:lnTo>
                  <a:pt x="3180493" y="1836194"/>
                </a:lnTo>
                <a:lnTo>
                  <a:pt x="3172980" y="1882262"/>
                </a:lnTo>
                <a:lnTo>
                  <a:pt x="3164166" y="1927879"/>
                </a:lnTo>
                <a:lnTo>
                  <a:pt x="3154070" y="1973026"/>
                </a:lnTo>
                <a:lnTo>
                  <a:pt x="3142712" y="2017683"/>
                </a:lnTo>
                <a:lnTo>
                  <a:pt x="3130111" y="2061829"/>
                </a:lnTo>
                <a:lnTo>
                  <a:pt x="3116287" y="2105446"/>
                </a:lnTo>
                <a:lnTo>
                  <a:pt x="3101261" y="2148513"/>
                </a:lnTo>
                <a:lnTo>
                  <a:pt x="3085052" y="2191011"/>
                </a:lnTo>
                <a:lnTo>
                  <a:pt x="3067680" y="2232920"/>
                </a:lnTo>
                <a:lnTo>
                  <a:pt x="3049165" y="2274220"/>
                </a:lnTo>
                <a:lnTo>
                  <a:pt x="3029526" y="2314891"/>
                </a:lnTo>
                <a:lnTo>
                  <a:pt x="3008783" y="2354913"/>
                </a:lnTo>
                <a:lnTo>
                  <a:pt x="2986956" y="2394267"/>
                </a:lnTo>
                <a:lnTo>
                  <a:pt x="2964065" y="2432933"/>
                </a:lnTo>
                <a:lnTo>
                  <a:pt x="2940129" y="2470891"/>
                </a:lnTo>
                <a:lnTo>
                  <a:pt x="2915169" y="2508121"/>
                </a:lnTo>
                <a:lnTo>
                  <a:pt x="2889204" y="2544604"/>
                </a:lnTo>
                <a:lnTo>
                  <a:pt x="2862254" y="2580319"/>
                </a:lnTo>
                <a:lnTo>
                  <a:pt x="2834339" y="2615247"/>
                </a:lnTo>
                <a:lnTo>
                  <a:pt x="2805478" y="2649368"/>
                </a:lnTo>
                <a:lnTo>
                  <a:pt x="2775692" y="2682663"/>
                </a:lnTo>
                <a:lnTo>
                  <a:pt x="2745000" y="2715110"/>
                </a:lnTo>
                <a:lnTo>
                  <a:pt x="2713422" y="2746692"/>
                </a:lnTo>
                <a:lnTo>
                  <a:pt x="2680978" y="2777387"/>
                </a:lnTo>
                <a:lnTo>
                  <a:pt x="2647687" y="2807177"/>
                </a:lnTo>
                <a:lnTo>
                  <a:pt x="2613570" y="2836041"/>
                </a:lnTo>
                <a:lnTo>
                  <a:pt x="2578645" y="2863959"/>
                </a:lnTo>
                <a:lnTo>
                  <a:pt x="2542934" y="2890912"/>
                </a:lnTo>
                <a:lnTo>
                  <a:pt x="2506455" y="2916879"/>
                </a:lnTo>
                <a:lnTo>
                  <a:pt x="2469229" y="2941842"/>
                </a:lnTo>
                <a:lnTo>
                  <a:pt x="2431276" y="2965780"/>
                </a:lnTo>
                <a:lnTo>
                  <a:pt x="2392614" y="2988674"/>
                </a:lnTo>
                <a:lnTo>
                  <a:pt x="2353264" y="3010503"/>
                </a:lnTo>
                <a:lnTo>
                  <a:pt x="2313246" y="3031249"/>
                </a:lnTo>
                <a:lnTo>
                  <a:pt x="2272580" y="3050890"/>
                </a:lnTo>
                <a:lnTo>
                  <a:pt x="2231284" y="3069407"/>
                </a:lnTo>
                <a:lnTo>
                  <a:pt x="2189380" y="3086781"/>
                </a:lnTo>
                <a:lnTo>
                  <a:pt x="2146887" y="3102992"/>
                </a:lnTo>
                <a:lnTo>
                  <a:pt x="2103825" y="3118020"/>
                </a:lnTo>
                <a:lnTo>
                  <a:pt x="2060212" y="3131845"/>
                </a:lnTo>
                <a:lnTo>
                  <a:pt x="2016071" y="3144447"/>
                </a:lnTo>
                <a:lnTo>
                  <a:pt x="1971419" y="3155806"/>
                </a:lnTo>
                <a:lnTo>
                  <a:pt x="1926277" y="3165904"/>
                </a:lnTo>
                <a:lnTo>
                  <a:pt x="1880665" y="3174719"/>
                </a:lnTo>
                <a:lnTo>
                  <a:pt x="1834602" y="3182232"/>
                </a:lnTo>
                <a:lnTo>
                  <a:pt x="1788109" y="3188424"/>
                </a:lnTo>
                <a:lnTo>
                  <a:pt x="1741204" y="3193274"/>
                </a:lnTo>
                <a:lnTo>
                  <a:pt x="1693908" y="3196763"/>
                </a:lnTo>
                <a:lnTo>
                  <a:pt x="1646241" y="3198871"/>
                </a:lnTo>
                <a:lnTo>
                  <a:pt x="1598223" y="3199578"/>
                </a:lnTo>
                <a:close/>
              </a:path>
            </a:pathLst>
          </a:custGeom>
          <a:solidFill>
            <a:srgbClr val="00A2B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7164652" y="2369831"/>
            <a:ext cx="3197860" cy="3199765"/>
          </a:xfrm>
          <a:custGeom>
            <a:avLst/>
            <a:gdLst/>
            <a:ahLst/>
            <a:cxnLst/>
            <a:rect l="l" t="t" r="r" b="b"/>
            <a:pathLst>
              <a:path w="3197859" h="3199765">
                <a:moveTo>
                  <a:pt x="1598223" y="0"/>
                </a:moveTo>
                <a:lnTo>
                  <a:pt x="1646241" y="707"/>
                </a:lnTo>
                <a:lnTo>
                  <a:pt x="1693908" y="2814"/>
                </a:lnTo>
                <a:lnTo>
                  <a:pt x="1741204" y="6303"/>
                </a:lnTo>
                <a:lnTo>
                  <a:pt x="1788108" y="11154"/>
                </a:lnTo>
                <a:lnTo>
                  <a:pt x="1834602" y="17345"/>
                </a:lnTo>
                <a:lnTo>
                  <a:pt x="1880665" y="24859"/>
                </a:lnTo>
                <a:lnTo>
                  <a:pt x="1926277" y="33674"/>
                </a:lnTo>
                <a:lnTo>
                  <a:pt x="1971419" y="43771"/>
                </a:lnTo>
                <a:lnTo>
                  <a:pt x="2016071" y="55131"/>
                </a:lnTo>
                <a:lnTo>
                  <a:pt x="2060212" y="67733"/>
                </a:lnTo>
                <a:lnTo>
                  <a:pt x="2103824" y="81558"/>
                </a:lnTo>
                <a:lnTo>
                  <a:pt x="2146887" y="96586"/>
                </a:lnTo>
                <a:lnTo>
                  <a:pt x="2189380" y="112796"/>
                </a:lnTo>
                <a:lnTo>
                  <a:pt x="2231284" y="130170"/>
                </a:lnTo>
                <a:lnTo>
                  <a:pt x="2272580" y="148688"/>
                </a:lnTo>
                <a:lnTo>
                  <a:pt x="2313246" y="168329"/>
                </a:lnTo>
                <a:lnTo>
                  <a:pt x="2353264" y="189074"/>
                </a:lnTo>
                <a:lnTo>
                  <a:pt x="2392614" y="210904"/>
                </a:lnTo>
                <a:lnTo>
                  <a:pt x="2431276" y="233797"/>
                </a:lnTo>
                <a:lnTo>
                  <a:pt x="2469229" y="257735"/>
                </a:lnTo>
                <a:lnTo>
                  <a:pt x="2506455" y="282698"/>
                </a:lnTo>
                <a:lnTo>
                  <a:pt x="2542934" y="308666"/>
                </a:lnTo>
                <a:lnTo>
                  <a:pt x="2578645" y="335619"/>
                </a:lnTo>
                <a:lnTo>
                  <a:pt x="2613570" y="363537"/>
                </a:lnTo>
                <a:lnTo>
                  <a:pt x="2647687" y="392401"/>
                </a:lnTo>
                <a:lnTo>
                  <a:pt x="2680978" y="422190"/>
                </a:lnTo>
                <a:lnTo>
                  <a:pt x="2713422" y="452886"/>
                </a:lnTo>
                <a:lnTo>
                  <a:pt x="2745000" y="484467"/>
                </a:lnTo>
                <a:lnTo>
                  <a:pt x="2775692" y="516915"/>
                </a:lnTo>
                <a:lnTo>
                  <a:pt x="2805478" y="550210"/>
                </a:lnTo>
                <a:lnTo>
                  <a:pt x="2834339" y="584331"/>
                </a:lnTo>
                <a:lnTo>
                  <a:pt x="2862254" y="619259"/>
                </a:lnTo>
                <a:lnTo>
                  <a:pt x="2889204" y="654974"/>
                </a:lnTo>
                <a:lnTo>
                  <a:pt x="2915169" y="691457"/>
                </a:lnTo>
                <a:lnTo>
                  <a:pt x="2940129" y="728687"/>
                </a:lnTo>
                <a:lnTo>
                  <a:pt x="2964065" y="766645"/>
                </a:lnTo>
                <a:lnTo>
                  <a:pt x="2986956" y="805311"/>
                </a:lnTo>
                <a:lnTo>
                  <a:pt x="3008783" y="844665"/>
                </a:lnTo>
                <a:lnTo>
                  <a:pt x="3029526" y="884687"/>
                </a:lnTo>
                <a:lnTo>
                  <a:pt x="3049165" y="925358"/>
                </a:lnTo>
                <a:lnTo>
                  <a:pt x="3067680" y="966658"/>
                </a:lnTo>
                <a:lnTo>
                  <a:pt x="3085052" y="1008567"/>
                </a:lnTo>
                <a:lnTo>
                  <a:pt x="3101261" y="1051064"/>
                </a:lnTo>
                <a:lnTo>
                  <a:pt x="3116287" y="1094132"/>
                </a:lnTo>
                <a:lnTo>
                  <a:pt x="3130111" y="1137749"/>
                </a:lnTo>
                <a:lnTo>
                  <a:pt x="3142711" y="1181895"/>
                </a:lnTo>
                <a:lnTo>
                  <a:pt x="3154070" y="1226552"/>
                </a:lnTo>
                <a:lnTo>
                  <a:pt x="3164166" y="1271699"/>
                </a:lnTo>
                <a:lnTo>
                  <a:pt x="3172980" y="1317316"/>
                </a:lnTo>
                <a:lnTo>
                  <a:pt x="3180493" y="1363384"/>
                </a:lnTo>
                <a:lnTo>
                  <a:pt x="3186684" y="1409882"/>
                </a:lnTo>
                <a:lnTo>
                  <a:pt x="3191534" y="1456792"/>
                </a:lnTo>
                <a:lnTo>
                  <a:pt x="3195022" y="1504093"/>
                </a:lnTo>
                <a:lnTo>
                  <a:pt x="3197130" y="1551765"/>
                </a:lnTo>
                <a:lnTo>
                  <a:pt x="3197837" y="1599789"/>
                </a:lnTo>
                <a:lnTo>
                  <a:pt x="3197130" y="1647813"/>
                </a:lnTo>
                <a:lnTo>
                  <a:pt x="3195022" y="1695485"/>
                </a:lnTo>
                <a:lnTo>
                  <a:pt x="3191534" y="1742786"/>
                </a:lnTo>
                <a:lnTo>
                  <a:pt x="3186684" y="1789695"/>
                </a:lnTo>
                <a:lnTo>
                  <a:pt x="3180493" y="1836194"/>
                </a:lnTo>
                <a:lnTo>
                  <a:pt x="3172980" y="1882262"/>
                </a:lnTo>
                <a:lnTo>
                  <a:pt x="3164166" y="1927879"/>
                </a:lnTo>
                <a:lnTo>
                  <a:pt x="3154070" y="1973026"/>
                </a:lnTo>
                <a:lnTo>
                  <a:pt x="3142711" y="2017683"/>
                </a:lnTo>
                <a:lnTo>
                  <a:pt x="3130111" y="2061829"/>
                </a:lnTo>
                <a:lnTo>
                  <a:pt x="3116287" y="2105446"/>
                </a:lnTo>
                <a:lnTo>
                  <a:pt x="3101261" y="2148513"/>
                </a:lnTo>
                <a:lnTo>
                  <a:pt x="3085052" y="2191011"/>
                </a:lnTo>
                <a:lnTo>
                  <a:pt x="3067680" y="2232920"/>
                </a:lnTo>
                <a:lnTo>
                  <a:pt x="3049165" y="2274220"/>
                </a:lnTo>
                <a:lnTo>
                  <a:pt x="3029526" y="2314891"/>
                </a:lnTo>
                <a:lnTo>
                  <a:pt x="3008783" y="2354913"/>
                </a:lnTo>
                <a:lnTo>
                  <a:pt x="2986956" y="2394267"/>
                </a:lnTo>
                <a:lnTo>
                  <a:pt x="2964065" y="2432933"/>
                </a:lnTo>
                <a:lnTo>
                  <a:pt x="2940129" y="2470891"/>
                </a:lnTo>
                <a:lnTo>
                  <a:pt x="2915169" y="2508121"/>
                </a:lnTo>
                <a:lnTo>
                  <a:pt x="2889204" y="2544604"/>
                </a:lnTo>
                <a:lnTo>
                  <a:pt x="2862254" y="2580319"/>
                </a:lnTo>
                <a:lnTo>
                  <a:pt x="2834339" y="2615247"/>
                </a:lnTo>
                <a:lnTo>
                  <a:pt x="2805478" y="2649368"/>
                </a:lnTo>
                <a:lnTo>
                  <a:pt x="2775692" y="2682663"/>
                </a:lnTo>
                <a:lnTo>
                  <a:pt x="2745000" y="2715110"/>
                </a:lnTo>
                <a:lnTo>
                  <a:pt x="2713422" y="2746692"/>
                </a:lnTo>
                <a:lnTo>
                  <a:pt x="2680978" y="2777387"/>
                </a:lnTo>
                <a:lnTo>
                  <a:pt x="2647687" y="2807177"/>
                </a:lnTo>
                <a:lnTo>
                  <a:pt x="2613570" y="2836041"/>
                </a:lnTo>
                <a:lnTo>
                  <a:pt x="2578645" y="2863959"/>
                </a:lnTo>
                <a:lnTo>
                  <a:pt x="2542934" y="2890912"/>
                </a:lnTo>
                <a:lnTo>
                  <a:pt x="2506455" y="2916879"/>
                </a:lnTo>
                <a:lnTo>
                  <a:pt x="2469229" y="2941842"/>
                </a:lnTo>
                <a:lnTo>
                  <a:pt x="2431276" y="2965780"/>
                </a:lnTo>
                <a:lnTo>
                  <a:pt x="2392614" y="2988674"/>
                </a:lnTo>
                <a:lnTo>
                  <a:pt x="2353264" y="3010503"/>
                </a:lnTo>
                <a:lnTo>
                  <a:pt x="2313246" y="3031249"/>
                </a:lnTo>
                <a:lnTo>
                  <a:pt x="2272580" y="3050890"/>
                </a:lnTo>
                <a:lnTo>
                  <a:pt x="2231284" y="3069407"/>
                </a:lnTo>
                <a:lnTo>
                  <a:pt x="2189380" y="3086781"/>
                </a:lnTo>
                <a:lnTo>
                  <a:pt x="2146887" y="3102992"/>
                </a:lnTo>
                <a:lnTo>
                  <a:pt x="2103824" y="3118020"/>
                </a:lnTo>
                <a:lnTo>
                  <a:pt x="2060212" y="3131845"/>
                </a:lnTo>
                <a:lnTo>
                  <a:pt x="2016071" y="3144447"/>
                </a:lnTo>
                <a:lnTo>
                  <a:pt x="1971419" y="3155806"/>
                </a:lnTo>
                <a:lnTo>
                  <a:pt x="1926277" y="3165904"/>
                </a:lnTo>
                <a:lnTo>
                  <a:pt x="1880665" y="3174719"/>
                </a:lnTo>
                <a:lnTo>
                  <a:pt x="1834602" y="3182232"/>
                </a:lnTo>
                <a:lnTo>
                  <a:pt x="1788108" y="3188424"/>
                </a:lnTo>
                <a:lnTo>
                  <a:pt x="1741204" y="3193274"/>
                </a:lnTo>
                <a:lnTo>
                  <a:pt x="1693908" y="3196763"/>
                </a:lnTo>
                <a:lnTo>
                  <a:pt x="1646241" y="3198871"/>
                </a:lnTo>
                <a:lnTo>
                  <a:pt x="1598223" y="3199578"/>
                </a:lnTo>
                <a:lnTo>
                  <a:pt x="1549851" y="3198859"/>
                </a:lnTo>
                <a:lnTo>
                  <a:pt x="1501826" y="3196716"/>
                </a:lnTo>
                <a:lnTo>
                  <a:pt x="1454169" y="3193168"/>
                </a:lnTo>
                <a:lnTo>
                  <a:pt x="1406900" y="3188236"/>
                </a:lnTo>
                <a:lnTo>
                  <a:pt x="1360040" y="3181939"/>
                </a:lnTo>
                <a:lnTo>
                  <a:pt x="1313610" y="3174297"/>
                </a:lnTo>
                <a:lnTo>
                  <a:pt x="1267630" y="3165331"/>
                </a:lnTo>
                <a:lnTo>
                  <a:pt x="1222123" y="3155060"/>
                </a:lnTo>
                <a:lnTo>
                  <a:pt x="1177107" y="3143505"/>
                </a:lnTo>
                <a:lnTo>
                  <a:pt x="1132605" y="3130685"/>
                </a:lnTo>
                <a:lnTo>
                  <a:pt x="1088637" y="3116620"/>
                </a:lnTo>
                <a:lnTo>
                  <a:pt x="1045224" y="3101331"/>
                </a:lnTo>
                <a:lnTo>
                  <a:pt x="1002386" y="3084837"/>
                </a:lnTo>
                <a:lnTo>
                  <a:pt x="960145" y="3067158"/>
                </a:lnTo>
                <a:lnTo>
                  <a:pt x="918521" y="3048314"/>
                </a:lnTo>
                <a:lnTo>
                  <a:pt x="877535" y="3028325"/>
                </a:lnTo>
                <a:lnTo>
                  <a:pt x="837209" y="3007212"/>
                </a:lnTo>
                <a:lnTo>
                  <a:pt x="797562" y="2984993"/>
                </a:lnTo>
                <a:lnTo>
                  <a:pt x="758616" y="2961690"/>
                </a:lnTo>
                <a:lnTo>
                  <a:pt x="720391" y="2937322"/>
                </a:lnTo>
                <a:lnTo>
                  <a:pt x="682909" y="2911909"/>
                </a:lnTo>
                <a:lnTo>
                  <a:pt x="646189" y="2885471"/>
                </a:lnTo>
                <a:lnTo>
                  <a:pt x="610254" y="2858028"/>
                </a:lnTo>
                <a:lnTo>
                  <a:pt x="575123" y="2829599"/>
                </a:lnTo>
                <a:lnTo>
                  <a:pt x="540818" y="2800206"/>
                </a:lnTo>
                <a:lnTo>
                  <a:pt x="507359" y="2769868"/>
                </a:lnTo>
                <a:lnTo>
                  <a:pt x="474768" y="2738605"/>
                </a:lnTo>
                <a:lnTo>
                  <a:pt x="443064" y="2706436"/>
                </a:lnTo>
                <a:lnTo>
                  <a:pt x="412270" y="2673383"/>
                </a:lnTo>
                <a:lnTo>
                  <a:pt x="382405" y="2639464"/>
                </a:lnTo>
                <a:lnTo>
                  <a:pt x="353490" y="2604700"/>
                </a:lnTo>
                <a:lnTo>
                  <a:pt x="325547" y="2569110"/>
                </a:lnTo>
                <a:lnTo>
                  <a:pt x="298597" y="2532716"/>
                </a:lnTo>
                <a:lnTo>
                  <a:pt x="272659" y="2495536"/>
                </a:lnTo>
                <a:lnTo>
                  <a:pt x="247754" y="2457591"/>
                </a:lnTo>
                <a:lnTo>
                  <a:pt x="223905" y="2418901"/>
                </a:lnTo>
                <a:lnTo>
                  <a:pt x="201131" y="2379485"/>
                </a:lnTo>
                <a:lnTo>
                  <a:pt x="179453" y="2339364"/>
                </a:lnTo>
                <a:lnTo>
                  <a:pt x="158892" y="2298557"/>
                </a:lnTo>
                <a:lnTo>
                  <a:pt x="139470" y="2257085"/>
                </a:lnTo>
                <a:lnTo>
                  <a:pt x="121206" y="2214968"/>
                </a:lnTo>
                <a:lnTo>
                  <a:pt x="104121" y="2172225"/>
                </a:lnTo>
                <a:lnTo>
                  <a:pt x="88237" y="2128877"/>
                </a:lnTo>
                <a:lnTo>
                  <a:pt x="73574" y="2084943"/>
                </a:lnTo>
                <a:lnTo>
                  <a:pt x="60154" y="2040443"/>
                </a:lnTo>
                <a:lnTo>
                  <a:pt x="47996" y="1995398"/>
                </a:lnTo>
                <a:lnTo>
                  <a:pt x="37121" y="1949828"/>
                </a:lnTo>
                <a:lnTo>
                  <a:pt x="27552" y="1903751"/>
                </a:lnTo>
                <a:lnTo>
                  <a:pt x="19307" y="1857190"/>
                </a:lnTo>
                <a:lnTo>
                  <a:pt x="12409" y="1810162"/>
                </a:lnTo>
                <a:lnTo>
                  <a:pt x="6878" y="1762689"/>
                </a:lnTo>
                <a:lnTo>
                  <a:pt x="2734" y="1714790"/>
                </a:lnTo>
                <a:lnTo>
                  <a:pt x="0" y="1666485"/>
                </a:lnTo>
                <a:lnTo>
                  <a:pt x="1598223" y="1599789"/>
                </a:lnTo>
                <a:lnTo>
                  <a:pt x="1598223" y="0"/>
                </a:lnTo>
                <a:close/>
              </a:path>
            </a:pathLst>
          </a:custGeom>
          <a:ln w="952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7163358" y="2369831"/>
            <a:ext cx="1599565" cy="1666875"/>
          </a:xfrm>
          <a:custGeom>
            <a:avLst/>
            <a:gdLst/>
            <a:ahLst/>
            <a:cxnLst/>
            <a:rect l="l" t="t" r="r" b="b"/>
            <a:pathLst>
              <a:path w="1599565" h="1666875">
                <a:moveTo>
                  <a:pt x="1295" y="1666482"/>
                </a:moveTo>
                <a:lnTo>
                  <a:pt x="0" y="1618471"/>
                </a:lnTo>
                <a:lnTo>
                  <a:pt x="118" y="1570752"/>
                </a:lnTo>
                <a:lnTo>
                  <a:pt x="1632" y="1523347"/>
                </a:lnTo>
                <a:lnTo>
                  <a:pt x="4522" y="1476276"/>
                </a:lnTo>
                <a:lnTo>
                  <a:pt x="8769" y="1429560"/>
                </a:lnTo>
                <a:lnTo>
                  <a:pt x="14355" y="1383219"/>
                </a:lnTo>
                <a:lnTo>
                  <a:pt x="21260" y="1337274"/>
                </a:lnTo>
                <a:lnTo>
                  <a:pt x="29465" y="1291745"/>
                </a:lnTo>
                <a:lnTo>
                  <a:pt x="38952" y="1246654"/>
                </a:lnTo>
                <a:lnTo>
                  <a:pt x="49702" y="1202020"/>
                </a:lnTo>
                <a:lnTo>
                  <a:pt x="61695" y="1157865"/>
                </a:lnTo>
                <a:lnTo>
                  <a:pt x="74913" y="1114209"/>
                </a:lnTo>
                <a:lnTo>
                  <a:pt x="89336" y="1071072"/>
                </a:lnTo>
                <a:lnTo>
                  <a:pt x="104946" y="1028476"/>
                </a:lnTo>
                <a:lnTo>
                  <a:pt x="121724" y="986440"/>
                </a:lnTo>
                <a:lnTo>
                  <a:pt x="139651" y="944985"/>
                </a:lnTo>
                <a:lnTo>
                  <a:pt x="158707" y="904133"/>
                </a:lnTo>
                <a:lnTo>
                  <a:pt x="178875" y="863903"/>
                </a:lnTo>
                <a:lnTo>
                  <a:pt x="200134" y="824317"/>
                </a:lnTo>
                <a:lnTo>
                  <a:pt x="222466" y="785394"/>
                </a:lnTo>
                <a:lnTo>
                  <a:pt x="245853" y="747155"/>
                </a:lnTo>
                <a:lnTo>
                  <a:pt x="270274" y="709622"/>
                </a:lnTo>
                <a:lnTo>
                  <a:pt x="295712" y="672814"/>
                </a:lnTo>
                <a:lnTo>
                  <a:pt x="322147" y="636752"/>
                </a:lnTo>
                <a:lnTo>
                  <a:pt x="349560" y="601458"/>
                </a:lnTo>
                <a:lnTo>
                  <a:pt x="377933" y="566950"/>
                </a:lnTo>
                <a:lnTo>
                  <a:pt x="407245" y="533251"/>
                </a:lnTo>
                <a:lnTo>
                  <a:pt x="437480" y="500380"/>
                </a:lnTo>
                <a:lnTo>
                  <a:pt x="468616" y="468359"/>
                </a:lnTo>
                <a:lnTo>
                  <a:pt x="500636" y="437207"/>
                </a:lnTo>
                <a:lnTo>
                  <a:pt x="533521" y="406946"/>
                </a:lnTo>
                <a:lnTo>
                  <a:pt x="567251" y="377596"/>
                </a:lnTo>
                <a:lnTo>
                  <a:pt x="601808" y="349178"/>
                </a:lnTo>
                <a:lnTo>
                  <a:pt x="637172" y="321712"/>
                </a:lnTo>
                <a:lnTo>
                  <a:pt x="673325" y="295218"/>
                </a:lnTo>
                <a:lnTo>
                  <a:pt x="710248" y="269719"/>
                </a:lnTo>
                <a:lnTo>
                  <a:pt x="747922" y="245233"/>
                </a:lnTo>
                <a:lnTo>
                  <a:pt x="786328" y="221782"/>
                </a:lnTo>
                <a:lnTo>
                  <a:pt x="825446" y="199386"/>
                </a:lnTo>
                <a:lnTo>
                  <a:pt x="865259" y="178067"/>
                </a:lnTo>
                <a:lnTo>
                  <a:pt x="905746" y="157843"/>
                </a:lnTo>
                <a:lnTo>
                  <a:pt x="946890" y="138737"/>
                </a:lnTo>
                <a:lnTo>
                  <a:pt x="988670" y="120769"/>
                </a:lnTo>
                <a:lnTo>
                  <a:pt x="1031069" y="103959"/>
                </a:lnTo>
                <a:lnTo>
                  <a:pt x="1074067" y="88328"/>
                </a:lnTo>
                <a:lnTo>
                  <a:pt x="1117645" y="73896"/>
                </a:lnTo>
                <a:lnTo>
                  <a:pt x="1161785" y="60685"/>
                </a:lnTo>
                <a:lnTo>
                  <a:pt x="1206466" y="48714"/>
                </a:lnTo>
                <a:lnTo>
                  <a:pt x="1251672" y="38004"/>
                </a:lnTo>
                <a:lnTo>
                  <a:pt x="1297381" y="28577"/>
                </a:lnTo>
                <a:lnTo>
                  <a:pt x="1343576" y="20452"/>
                </a:lnTo>
                <a:lnTo>
                  <a:pt x="1390238" y="13650"/>
                </a:lnTo>
                <a:lnTo>
                  <a:pt x="1437347" y="8193"/>
                </a:lnTo>
                <a:lnTo>
                  <a:pt x="1484885" y="4099"/>
                </a:lnTo>
                <a:lnTo>
                  <a:pt x="1532832" y="1390"/>
                </a:lnTo>
                <a:lnTo>
                  <a:pt x="1582844" y="86"/>
                </a:lnTo>
                <a:lnTo>
                  <a:pt x="1599521" y="0"/>
                </a:lnTo>
                <a:lnTo>
                  <a:pt x="1599519" y="1599786"/>
                </a:lnTo>
                <a:lnTo>
                  <a:pt x="1295" y="1666482"/>
                </a:lnTo>
                <a:close/>
              </a:path>
            </a:pathLst>
          </a:custGeom>
          <a:solidFill>
            <a:srgbClr val="FFD40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7163358" y="2369831"/>
            <a:ext cx="1599565" cy="1666875"/>
          </a:xfrm>
          <a:custGeom>
            <a:avLst/>
            <a:gdLst/>
            <a:ahLst/>
            <a:cxnLst/>
            <a:rect l="l" t="t" r="r" b="b"/>
            <a:pathLst>
              <a:path w="1599565" h="1666875">
                <a:moveTo>
                  <a:pt x="1295" y="1666482"/>
                </a:moveTo>
                <a:lnTo>
                  <a:pt x="0" y="1618471"/>
                </a:lnTo>
                <a:lnTo>
                  <a:pt x="118" y="1570752"/>
                </a:lnTo>
                <a:lnTo>
                  <a:pt x="1632" y="1523347"/>
                </a:lnTo>
                <a:lnTo>
                  <a:pt x="4522" y="1476276"/>
                </a:lnTo>
                <a:lnTo>
                  <a:pt x="8769" y="1429560"/>
                </a:lnTo>
                <a:lnTo>
                  <a:pt x="14355" y="1383219"/>
                </a:lnTo>
                <a:lnTo>
                  <a:pt x="21260" y="1337274"/>
                </a:lnTo>
                <a:lnTo>
                  <a:pt x="29465" y="1291745"/>
                </a:lnTo>
                <a:lnTo>
                  <a:pt x="38952" y="1246654"/>
                </a:lnTo>
                <a:lnTo>
                  <a:pt x="49702" y="1202020"/>
                </a:lnTo>
                <a:lnTo>
                  <a:pt x="61695" y="1157865"/>
                </a:lnTo>
                <a:lnTo>
                  <a:pt x="74913" y="1114209"/>
                </a:lnTo>
                <a:lnTo>
                  <a:pt x="89336" y="1071072"/>
                </a:lnTo>
                <a:lnTo>
                  <a:pt x="104946" y="1028476"/>
                </a:lnTo>
                <a:lnTo>
                  <a:pt x="121724" y="986440"/>
                </a:lnTo>
                <a:lnTo>
                  <a:pt x="139651" y="944985"/>
                </a:lnTo>
                <a:lnTo>
                  <a:pt x="158707" y="904133"/>
                </a:lnTo>
                <a:lnTo>
                  <a:pt x="178875" y="863903"/>
                </a:lnTo>
                <a:lnTo>
                  <a:pt x="200134" y="824317"/>
                </a:lnTo>
                <a:lnTo>
                  <a:pt x="222466" y="785394"/>
                </a:lnTo>
                <a:lnTo>
                  <a:pt x="245853" y="747155"/>
                </a:lnTo>
                <a:lnTo>
                  <a:pt x="270274" y="709622"/>
                </a:lnTo>
                <a:lnTo>
                  <a:pt x="295712" y="672814"/>
                </a:lnTo>
                <a:lnTo>
                  <a:pt x="322147" y="636752"/>
                </a:lnTo>
                <a:lnTo>
                  <a:pt x="349560" y="601458"/>
                </a:lnTo>
                <a:lnTo>
                  <a:pt x="377933" y="566950"/>
                </a:lnTo>
                <a:lnTo>
                  <a:pt x="407245" y="533251"/>
                </a:lnTo>
                <a:lnTo>
                  <a:pt x="437480" y="500380"/>
                </a:lnTo>
                <a:lnTo>
                  <a:pt x="468616" y="468359"/>
                </a:lnTo>
                <a:lnTo>
                  <a:pt x="500636" y="437207"/>
                </a:lnTo>
                <a:lnTo>
                  <a:pt x="533521" y="406946"/>
                </a:lnTo>
                <a:lnTo>
                  <a:pt x="567251" y="377596"/>
                </a:lnTo>
                <a:lnTo>
                  <a:pt x="601808" y="349178"/>
                </a:lnTo>
                <a:lnTo>
                  <a:pt x="637172" y="321712"/>
                </a:lnTo>
                <a:lnTo>
                  <a:pt x="673325" y="295218"/>
                </a:lnTo>
                <a:lnTo>
                  <a:pt x="710248" y="269719"/>
                </a:lnTo>
                <a:lnTo>
                  <a:pt x="747922" y="245233"/>
                </a:lnTo>
                <a:lnTo>
                  <a:pt x="786328" y="221782"/>
                </a:lnTo>
                <a:lnTo>
                  <a:pt x="825446" y="199386"/>
                </a:lnTo>
                <a:lnTo>
                  <a:pt x="865259" y="178067"/>
                </a:lnTo>
                <a:lnTo>
                  <a:pt x="905746" y="157843"/>
                </a:lnTo>
                <a:lnTo>
                  <a:pt x="946890" y="138737"/>
                </a:lnTo>
                <a:lnTo>
                  <a:pt x="988670" y="120769"/>
                </a:lnTo>
                <a:lnTo>
                  <a:pt x="1031069" y="103959"/>
                </a:lnTo>
                <a:lnTo>
                  <a:pt x="1074067" y="88328"/>
                </a:lnTo>
                <a:lnTo>
                  <a:pt x="1117645" y="73896"/>
                </a:lnTo>
                <a:lnTo>
                  <a:pt x="1161785" y="60685"/>
                </a:lnTo>
                <a:lnTo>
                  <a:pt x="1206467" y="48714"/>
                </a:lnTo>
                <a:lnTo>
                  <a:pt x="1251672" y="38004"/>
                </a:lnTo>
                <a:lnTo>
                  <a:pt x="1297381" y="28577"/>
                </a:lnTo>
                <a:lnTo>
                  <a:pt x="1343576" y="20452"/>
                </a:lnTo>
                <a:lnTo>
                  <a:pt x="1390238" y="13650"/>
                </a:lnTo>
                <a:lnTo>
                  <a:pt x="1437347" y="8193"/>
                </a:lnTo>
                <a:lnTo>
                  <a:pt x="1484885" y="4099"/>
                </a:lnTo>
                <a:lnTo>
                  <a:pt x="1532832" y="1390"/>
                </a:lnTo>
                <a:lnTo>
                  <a:pt x="1582844" y="86"/>
                </a:lnTo>
                <a:lnTo>
                  <a:pt x="1599521" y="0"/>
                </a:lnTo>
                <a:lnTo>
                  <a:pt x="1599520" y="1599786"/>
                </a:lnTo>
                <a:lnTo>
                  <a:pt x="1295" y="1666482"/>
                </a:lnTo>
                <a:close/>
              </a:path>
            </a:pathLst>
          </a:custGeom>
          <a:ln w="952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txBox="1"/>
          <p:nvPr/>
        </p:nvSpPr>
        <p:spPr>
          <a:xfrm>
            <a:off x="10008130" y="5101427"/>
            <a:ext cx="634365" cy="39116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74%</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3" name="object 23"/>
          <p:cNvSpPr txBox="1">
            <a:spLocks noGrp="1"/>
          </p:cNvSpPr>
          <p:nvPr>
            <p:ph type="sldNum" sz="quarter" idx="7"/>
          </p:nvPr>
        </p:nvSpPr>
        <p:spPr>
          <a:xfrm>
            <a:off x="11036300" y="6149091"/>
            <a:ext cx="7630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294</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
        <p:nvSpPr>
          <p:cNvPr id="18" name="object 18"/>
          <p:cNvSpPr txBox="1"/>
          <p:nvPr/>
        </p:nvSpPr>
        <p:spPr>
          <a:xfrm>
            <a:off x="6882338" y="2425550"/>
            <a:ext cx="634365" cy="39116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26%</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19" name="object 19"/>
          <p:cNvSpPr txBox="1">
            <a:spLocks noGrp="1"/>
          </p:cNvSpPr>
          <p:nvPr>
            <p:ph type="title"/>
          </p:nvPr>
        </p:nvSpPr>
        <p:spPr>
          <a:xfrm>
            <a:off x="3051604" y="162502"/>
            <a:ext cx="6144260" cy="603885"/>
          </a:xfrm>
          <a:prstGeom prst="rect">
            <a:avLst/>
          </a:prstGeom>
        </p:spPr>
        <p:txBody>
          <a:bodyPr vert="horz" wrap="square" lIns="0" tIns="12065" rIns="0" bIns="0" rtlCol="0">
            <a:spAutoFit/>
          </a:bodyPr>
          <a:lstStyle/>
          <a:p>
            <a:pPr marL="12700">
              <a:lnSpc>
                <a:spcPct val="100000"/>
              </a:lnSpc>
              <a:spcBef>
                <a:spcPts val="95"/>
              </a:spcBef>
            </a:pPr>
            <a:r>
              <a:rPr sz="3800" i="1" spc="-145" dirty="0">
                <a:solidFill>
                  <a:srgbClr val="000000"/>
                </a:solidFill>
                <a:latin typeface="Calibri Light"/>
                <a:cs typeface="Calibri Light"/>
              </a:rPr>
              <a:t>New </a:t>
            </a:r>
            <a:r>
              <a:rPr sz="3800" i="1" spc="-105" dirty="0">
                <a:solidFill>
                  <a:srgbClr val="000000"/>
                </a:solidFill>
                <a:latin typeface="Calibri Light"/>
                <a:cs typeface="Calibri Light"/>
              </a:rPr>
              <a:t>HIV </a:t>
            </a:r>
            <a:r>
              <a:rPr spc="-15" dirty="0"/>
              <a:t>and </a:t>
            </a:r>
            <a:r>
              <a:rPr spc="-25" dirty="0">
                <a:solidFill>
                  <a:srgbClr val="000000"/>
                </a:solidFill>
              </a:rPr>
              <a:t>New </a:t>
            </a:r>
            <a:r>
              <a:rPr spc="-20" dirty="0">
                <a:solidFill>
                  <a:srgbClr val="000000"/>
                </a:solidFill>
              </a:rPr>
              <a:t>AIDS</a:t>
            </a:r>
            <a:r>
              <a:rPr spc="-265" dirty="0">
                <a:solidFill>
                  <a:srgbClr val="000000"/>
                </a:solidFill>
              </a:rPr>
              <a:t> </a:t>
            </a:r>
            <a:r>
              <a:rPr spc="-35" dirty="0">
                <a:solidFill>
                  <a:srgbClr val="000000"/>
                </a:solidFill>
              </a:rPr>
              <a:t>Diagnoses</a:t>
            </a:r>
            <a:endParaRPr sz="3800">
              <a:latin typeface="Calibri Light"/>
              <a:cs typeface="Calibri Light"/>
            </a:endParaRPr>
          </a:p>
        </p:txBody>
      </p:sp>
      <p:sp>
        <p:nvSpPr>
          <p:cNvPr id="20" name="object 20"/>
          <p:cNvSpPr txBox="1"/>
          <p:nvPr/>
        </p:nvSpPr>
        <p:spPr>
          <a:xfrm>
            <a:off x="2352088" y="681009"/>
            <a:ext cx="7546975" cy="57404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3600" b="0" i="0" u="none" strike="noStrike" kern="1200" cap="none" spc="-30" normalizeH="0" baseline="0" noProof="0" dirty="0">
                <a:ln>
                  <a:noFill/>
                </a:ln>
                <a:solidFill>
                  <a:srgbClr val="FFFFFF"/>
                </a:solidFill>
                <a:effectLst/>
                <a:uLnTx/>
                <a:uFillTx/>
                <a:latin typeface="Calibri Light"/>
                <a:ea typeface="+mn-ea"/>
                <a:cs typeface="Calibri Light"/>
              </a:rPr>
              <a:t>By </a:t>
            </a:r>
            <a:r>
              <a:rPr kumimoji="0" sz="3600" b="0" i="0" u="none" strike="noStrike" kern="1200" cap="none" spc="-10" normalizeH="0" baseline="0" noProof="0" dirty="0">
                <a:ln>
                  <a:noFill/>
                </a:ln>
                <a:solidFill>
                  <a:prstClr val="black"/>
                </a:solidFill>
                <a:effectLst/>
                <a:uLnTx/>
                <a:uFillTx/>
                <a:latin typeface="Calibri Light"/>
                <a:ea typeface="+mn-ea"/>
                <a:cs typeface="Calibri Light"/>
              </a:rPr>
              <a:t>SEX </a:t>
            </a:r>
            <a:r>
              <a:rPr kumimoji="0" sz="3600" b="0" i="0" u="none" strike="noStrike" kern="1200" cap="none" spc="-30" normalizeH="0" baseline="0" noProof="0" dirty="0">
                <a:ln>
                  <a:noFill/>
                </a:ln>
                <a:solidFill>
                  <a:srgbClr val="FFFFFF"/>
                </a:solidFill>
                <a:effectLst/>
                <a:uLnTx/>
                <a:uFillTx/>
                <a:latin typeface="Calibri Light"/>
                <a:ea typeface="+mn-ea"/>
                <a:cs typeface="Calibri Light"/>
              </a:rPr>
              <a:t>at </a:t>
            </a:r>
            <a:r>
              <a:rPr kumimoji="0" sz="3600" b="0" i="0" u="none" strike="noStrike" kern="1200" cap="none" spc="-20" normalizeH="0" baseline="0" noProof="0" dirty="0">
                <a:ln>
                  <a:noFill/>
                </a:ln>
                <a:solidFill>
                  <a:srgbClr val="FFFFFF"/>
                </a:solidFill>
                <a:effectLst/>
                <a:uLnTx/>
                <a:uFillTx/>
                <a:latin typeface="Calibri Light"/>
                <a:ea typeface="+mn-ea"/>
                <a:cs typeface="Calibri Light"/>
              </a:rPr>
              <a:t>Birth </a:t>
            </a:r>
            <a:r>
              <a:rPr kumimoji="0" sz="3600" b="0" i="0" u="none" strike="noStrike" kern="1200" cap="none" spc="0" normalizeH="0" baseline="0" noProof="0" dirty="0">
                <a:ln>
                  <a:noFill/>
                </a:ln>
                <a:solidFill>
                  <a:srgbClr val="FFFFFF"/>
                </a:solidFill>
                <a:effectLst/>
                <a:uLnTx/>
                <a:uFillTx/>
                <a:latin typeface="Calibri Light"/>
                <a:ea typeface="+mn-ea"/>
                <a:cs typeface="Calibri Light"/>
              </a:rPr>
              <a:t>– </a:t>
            </a:r>
            <a:r>
              <a:rPr kumimoji="0" sz="3600" b="0" i="0" u="none" strike="noStrike" kern="1200" cap="none" spc="-20" normalizeH="0" baseline="0" noProof="0" dirty="0">
                <a:ln>
                  <a:noFill/>
                </a:ln>
                <a:solidFill>
                  <a:srgbClr val="FFFFFF"/>
                </a:solidFill>
                <a:effectLst/>
                <a:uLnTx/>
                <a:uFillTx/>
                <a:latin typeface="Calibri Light"/>
                <a:ea typeface="+mn-ea"/>
                <a:cs typeface="Calibri Light"/>
              </a:rPr>
              <a:t>2021 </a:t>
            </a:r>
            <a:r>
              <a:rPr kumimoji="0" sz="3600" b="0" i="0" u="none" strike="noStrike" kern="1200" cap="none" spc="-35" normalizeH="0" baseline="0" noProof="0" dirty="0">
                <a:ln>
                  <a:noFill/>
                </a:ln>
                <a:solidFill>
                  <a:srgbClr val="FFFFFF"/>
                </a:solidFill>
                <a:effectLst/>
                <a:uLnTx/>
                <a:uFillTx/>
                <a:latin typeface="Calibri Light"/>
                <a:ea typeface="+mn-ea"/>
                <a:cs typeface="Calibri Light"/>
              </a:rPr>
              <a:t>Palm </a:t>
            </a:r>
            <a:r>
              <a:rPr kumimoji="0" sz="3600" b="0" i="0" u="none" strike="noStrike" kern="1200" cap="none" spc="-20" normalizeH="0" baseline="0" noProof="0" dirty="0">
                <a:ln>
                  <a:noFill/>
                </a:ln>
                <a:solidFill>
                  <a:srgbClr val="FFFFFF"/>
                </a:solidFill>
                <a:effectLst/>
                <a:uLnTx/>
                <a:uFillTx/>
                <a:latin typeface="Calibri Light"/>
                <a:ea typeface="+mn-ea"/>
                <a:cs typeface="Calibri Light"/>
              </a:rPr>
              <a:t>Beach</a:t>
            </a:r>
            <a:r>
              <a:rPr kumimoji="0" sz="3600" b="0" i="0" u="none" strike="noStrike" kern="1200" cap="none" spc="-530" normalizeH="0" baseline="0" noProof="0" dirty="0">
                <a:ln>
                  <a:noFill/>
                </a:ln>
                <a:solidFill>
                  <a:srgbClr val="FFFFFF"/>
                </a:solidFill>
                <a:effectLst/>
                <a:uLnTx/>
                <a:uFillTx/>
                <a:latin typeface="Calibri Light"/>
                <a:ea typeface="+mn-ea"/>
                <a:cs typeface="Calibri Light"/>
              </a:rPr>
              <a:t> </a:t>
            </a:r>
            <a:r>
              <a:rPr kumimoji="0" sz="3600" b="0" i="0" u="none" strike="noStrike" kern="1200" cap="none" spc="-30" normalizeH="0" baseline="0" noProof="0" dirty="0">
                <a:ln>
                  <a:noFill/>
                </a:ln>
                <a:solidFill>
                  <a:srgbClr val="FFFFFF"/>
                </a:solidFill>
                <a:effectLst/>
                <a:uLnTx/>
                <a:uFillTx/>
                <a:latin typeface="Calibri Light"/>
                <a:ea typeface="+mn-ea"/>
                <a:cs typeface="Calibri Light"/>
              </a:rPr>
              <a:t>County</a:t>
            </a:r>
            <a:endParaRPr kumimoji="0" sz="3600" b="0" i="0" u="none" strike="noStrike" kern="1200" cap="none" spc="0" normalizeH="0" baseline="0" noProof="0">
              <a:ln>
                <a:noFill/>
              </a:ln>
              <a:solidFill>
                <a:prstClr val="black"/>
              </a:solidFill>
              <a:effectLst/>
              <a:uLnTx/>
              <a:uFillTx/>
              <a:latin typeface="Calibri Light"/>
              <a:ea typeface="+mn-ea"/>
              <a:cs typeface="Calibri Light"/>
            </a:endParaRPr>
          </a:p>
        </p:txBody>
      </p:sp>
      <p:sp>
        <p:nvSpPr>
          <p:cNvPr id="21" name="object 21"/>
          <p:cNvSpPr txBox="1"/>
          <p:nvPr/>
        </p:nvSpPr>
        <p:spPr>
          <a:xfrm>
            <a:off x="2669539" y="1489942"/>
            <a:ext cx="1179830" cy="748665"/>
          </a:xfrm>
          <a:prstGeom prst="rect">
            <a:avLst/>
          </a:prstGeom>
        </p:spPr>
        <p:txBody>
          <a:bodyPr vert="horz" wrap="square" lIns="0" tIns="12700" rIns="0" bIns="0" rtlCol="0">
            <a:spAutoFit/>
          </a:bodyPr>
          <a:lstStyle/>
          <a:p>
            <a:pPr marL="12700" marR="0" lvl="0" indent="0" algn="l" defTabSz="914400" rtl="0" eaLnBrk="1" fontAlgn="auto" latinLnBrk="0" hangingPunct="1">
              <a:lnSpc>
                <a:spcPts val="2845"/>
              </a:lnSpc>
              <a:spcBef>
                <a:spcPts val="100"/>
              </a:spcBef>
              <a:spcAft>
                <a:spcPts val="0"/>
              </a:spcAft>
              <a:buClrTx/>
              <a:buSzTx/>
              <a:buFontTx/>
              <a:buNone/>
              <a:tabLst/>
              <a:defRPr/>
            </a:pPr>
            <a:r>
              <a:rPr kumimoji="0" sz="2000" b="1" i="0" u="none" strike="noStrike" kern="1200" cap="none" spc="-5" normalizeH="0" baseline="0" noProof="0" dirty="0">
                <a:ln>
                  <a:noFill/>
                </a:ln>
                <a:solidFill>
                  <a:prstClr val="black"/>
                </a:solidFill>
                <a:effectLst/>
                <a:uLnTx/>
                <a:uFillTx/>
                <a:latin typeface="Calibri"/>
                <a:ea typeface="+mn-ea"/>
                <a:cs typeface="Calibri"/>
              </a:rPr>
              <a:t>New</a:t>
            </a:r>
            <a:r>
              <a:rPr kumimoji="0" sz="2000" b="1" i="0" u="none" strike="noStrike" kern="1200" cap="none" spc="-114" normalizeH="0" baseline="0" noProof="0" dirty="0">
                <a:ln>
                  <a:noFill/>
                </a:ln>
                <a:solidFill>
                  <a:prstClr val="black"/>
                </a:solidFill>
                <a:effectLst/>
                <a:uLnTx/>
                <a:uFillTx/>
                <a:latin typeface="Calibri"/>
                <a:ea typeface="+mn-ea"/>
                <a:cs typeface="Calibri"/>
              </a:rPr>
              <a:t> </a:t>
            </a:r>
            <a:r>
              <a:rPr kumimoji="0" sz="3600" b="0" i="0" u="none" strike="noStrike" kern="1200" cap="none" spc="-7" normalizeH="0" baseline="1157" noProof="0" dirty="0">
                <a:ln>
                  <a:noFill/>
                </a:ln>
                <a:solidFill>
                  <a:prstClr val="black"/>
                </a:solidFill>
                <a:effectLst/>
                <a:uLnTx/>
                <a:uFillTx/>
                <a:latin typeface="Calibri"/>
                <a:ea typeface="+mn-ea"/>
                <a:cs typeface="Calibri"/>
              </a:rPr>
              <a:t>HIV</a:t>
            </a:r>
            <a:endParaRPr kumimoji="0" sz="3600" b="0" i="0" u="none" strike="noStrike" kern="1200" cap="none" spc="0" normalizeH="0" baseline="1157" noProof="0">
              <a:ln>
                <a:noFill/>
              </a:ln>
              <a:solidFill>
                <a:prstClr val="black"/>
              </a:solidFill>
              <a:effectLst/>
              <a:uLnTx/>
              <a:uFillTx/>
              <a:latin typeface="Calibri"/>
              <a:ea typeface="+mn-ea"/>
              <a:cs typeface="Calibri"/>
            </a:endParaRPr>
          </a:p>
          <a:p>
            <a:pPr marL="356235" marR="0" lvl="0" indent="0" algn="l" defTabSz="914400" rtl="0" eaLnBrk="1" fontAlgn="auto" latinLnBrk="0" hangingPunct="1">
              <a:lnSpc>
                <a:spcPts val="2845"/>
              </a:lnSpc>
              <a:spcBef>
                <a:spcPts val="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Calibri"/>
                <a:ea typeface="+mn-ea"/>
                <a:cs typeface="Calibri"/>
              </a:rPr>
              <a:t>N</a:t>
            </a:r>
            <a:r>
              <a:rPr kumimoji="0" sz="2400" b="0" i="0" u="none" strike="noStrike" kern="1200" cap="none" spc="0" normalizeH="0" baseline="0" noProof="0" dirty="0">
                <a:ln>
                  <a:noFill/>
                </a:ln>
                <a:solidFill>
                  <a:prstClr val="black"/>
                </a:solidFill>
                <a:effectLst/>
                <a:uLnTx/>
                <a:uFillTx/>
                <a:latin typeface="Calibri"/>
                <a:ea typeface="+mn-ea"/>
                <a:cs typeface="Calibri"/>
              </a:rPr>
              <a:t>=</a:t>
            </a:r>
            <a:r>
              <a:rPr kumimoji="0" sz="2400" b="0" i="0" u="none" strike="noStrike" kern="1200" cap="none" spc="-5" normalizeH="0" baseline="0" noProof="0" dirty="0">
                <a:ln>
                  <a:noFill/>
                </a:ln>
                <a:solidFill>
                  <a:prstClr val="black"/>
                </a:solidFill>
                <a:effectLst/>
                <a:uLnTx/>
                <a:uFillTx/>
                <a:latin typeface="Calibri"/>
                <a:ea typeface="+mn-ea"/>
                <a:cs typeface="Calibri"/>
              </a:rPr>
              <a:t>321</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22" name="object 22"/>
          <p:cNvSpPr txBox="1"/>
          <p:nvPr/>
        </p:nvSpPr>
        <p:spPr>
          <a:xfrm>
            <a:off x="7917749" y="1481519"/>
            <a:ext cx="1262380" cy="7569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3000" b="1" i="0" u="none" strike="noStrike" kern="1200" cap="none" spc="-7" normalizeH="0" baseline="-2777" noProof="0" dirty="0">
                <a:ln>
                  <a:noFill/>
                </a:ln>
                <a:solidFill>
                  <a:prstClr val="black"/>
                </a:solidFill>
                <a:effectLst/>
                <a:uLnTx/>
                <a:uFillTx/>
                <a:latin typeface="Calibri"/>
                <a:ea typeface="+mn-ea"/>
                <a:cs typeface="Calibri"/>
              </a:rPr>
              <a:t>New</a:t>
            </a:r>
            <a:r>
              <a:rPr kumimoji="0" sz="3000" b="1" i="0" u="none" strike="noStrike" kern="1200" cap="none" spc="-52" normalizeH="0" baseline="-2777" noProof="0" dirty="0">
                <a:ln>
                  <a:noFill/>
                </a:ln>
                <a:solidFill>
                  <a:prstClr val="black"/>
                </a:solidFill>
                <a:effectLst/>
                <a:uLnTx/>
                <a:uFillTx/>
                <a:latin typeface="Calibri"/>
                <a:ea typeface="+mn-ea"/>
                <a:cs typeface="Calibri"/>
              </a:rPr>
              <a:t> </a:t>
            </a:r>
            <a:r>
              <a:rPr kumimoji="0" sz="2400" b="0" i="0" u="none" strike="noStrike" kern="1200" cap="none" spc="-5" normalizeH="0" baseline="0" noProof="0" dirty="0">
                <a:ln>
                  <a:noFill/>
                </a:ln>
                <a:solidFill>
                  <a:prstClr val="black"/>
                </a:solidFill>
                <a:effectLst/>
                <a:uLnTx/>
                <a:uFillTx/>
                <a:latin typeface="Calibri"/>
                <a:ea typeface="+mn-ea"/>
                <a:cs typeface="Calibri"/>
              </a:rPr>
              <a:t>AIDS</a:t>
            </a:r>
            <a:endParaRPr kumimoji="0" sz="2400" b="0" i="0" u="none" strike="noStrike" kern="1200" cap="none" spc="0" normalizeH="0" baseline="0" noProof="0">
              <a:ln>
                <a:noFill/>
              </a:ln>
              <a:solidFill>
                <a:prstClr val="black"/>
              </a:solidFill>
              <a:effectLst/>
              <a:uLnTx/>
              <a:uFillTx/>
              <a:latin typeface="Calibri"/>
              <a:ea typeface="+mn-ea"/>
              <a:cs typeface="Calibri"/>
            </a:endParaRPr>
          </a:p>
          <a:p>
            <a:pPr marL="438784" marR="0" lvl="0" indent="0" algn="l" defTabSz="914400" rtl="0" eaLnBrk="1" fontAlgn="auto" latinLnBrk="0" hangingPunct="1">
              <a:lnSpc>
                <a:spcPct val="100000"/>
              </a:lnSpc>
              <a:spcBef>
                <a:spcPts val="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Calibri"/>
                <a:ea typeface="+mn-ea"/>
                <a:cs typeface="Calibri"/>
              </a:rPr>
              <a:t>N</a:t>
            </a:r>
            <a:r>
              <a:rPr kumimoji="0" sz="2400" b="0" i="0" u="none" strike="noStrike" kern="1200" cap="none" spc="0" normalizeH="0" baseline="0" noProof="0" dirty="0">
                <a:ln>
                  <a:noFill/>
                </a:ln>
                <a:solidFill>
                  <a:prstClr val="black"/>
                </a:solidFill>
                <a:effectLst/>
                <a:uLnTx/>
                <a:uFillTx/>
                <a:latin typeface="Calibri"/>
                <a:ea typeface="+mn-ea"/>
                <a:cs typeface="Calibri"/>
              </a:rPr>
              <a:t>=</a:t>
            </a:r>
            <a:r>
              <a:rPr kumimoji="0" sz="2400" b="0" i="0" u="none" strike="noStrike" kern="1200" cap="none" spc="-5" normalizeH="0" baseline="0" noProof="0" dirty="0">
                <a:ln>
                  <a:noFill/>
                </a:ln>
                <a:solidFill>
                  <a:prstClr val="black"/>
                </a:solidFill>
                <a:effectLst/>
                <a:uLnTx/>
                <a:uFillTx/>
                <a:latin typeface="Calibri"/>
                <a:ea typeface="+mn-ea"/>
                <a:cs typeface="Calibri"/>
              </a:rPr>
              <a:t>113</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1162208172"/>
      </p:ext>
    </p:extLst>
  </p:cSld>
  <p:clrMapOvr>
    <a:masterClrMapping/>
  </p:clrMapOvr>
  <p:timing>
    <p:tnLst>
      <p:par>
        <p:cTn id="1" dur="indefinite" restart="never" nodeType="tmRoot"/>
      </p:par>
    </p:tn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Content Placeholder 4"/>
          <p:cNvPicPr>
            <a:picLocks noGrp="1" noChangeAspect="1"/>
          </p:cNvPicPr>
          <p:nvPr>
            <p:ph sz="half" idx="2"/>
          </p:nvPr>
        </p:nvPicPr>
        <p:blipFill>
          <a:blip r:embed="rId2" cstate="print">
            <a:extLst>
              <a:ext uri="{28A0092B-C50C-407E-A947-70E740481C1C}">
                <a14:useLocalDpi xmlns:a14="http://schemas.microsoft.com/office/drawing/2010/main" val="0"/>
              </a:ext>
            </a:extLst>
          </a:blip>
          <a:stretch>
            <a:fillRect/>
          </a:stretch>
        </p:blipFill>
        <p:spPr>
          <a:xfrm>
            <a:off x="0" y="-1"/>
            <a:ext cx="12192000" cy="6864158"/>
          </a:xfrm>
        </p:spPr>
      </p:pic>
    </p:spTree>
    <p:extLst>
      <p:ext uri="{BB962C8B-B14F-4D97-AF65-F5344CB8AC3E}">
        <p14:creationId xmlns:p14="http://schemas.microsoft.com/office/powerpoint/2010/main" val="2761384548"/>
      </p:ext>
    </p:extLst>
  </p:cSld>
  <p:clrMapOvr>
    <a:masterClrMapping/>
  </p:clrMapOvr>
  <p:timing>
    <p:tnLst>
      <p:par>
        <p:cTn id="1" dur="indefinite" restart="never" nodeType="tmRoot"/>
      </p:par>
    </p:tn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223156" y="333763"/>
            <a:ext cx="11812270" cy="733425"/>
          </a:xfrm>
          <a:prstGeom prst="rect">
            <a:avLst/>
          </a:prstGeom>
        </p:spPr>
        <p:txBody>
          <a:bodyPr vert="horz" wrap="square" lIns="0" tIns="11430" rIns="0" bIns="0" rtlCol="0">
            <a:spAutoFit/>
          </a:bodyPr>
          <a:lstStyle/>
          <a:p>
            <a:pPr marL="12700">
              <a:lnSpc>
                <a:spcPct val="100000"/>
              </a:lnSpc>
              <a:spcBef>
                <a:spcPts val="90"/>
              </a:spcBef>
            </a:pPr>
            <a:r>
              <a:rPr sz="4400" spc="-35" dirty="0">
                <a:solidFill>
                  <a:srgbClr val="000000"/>
                </a:solidFill>
              </a:rPr>
              <a:t>New </a:t>
            </a:r>
            <a:r>
              <a:rPr sz="4400" spc="-20" dirty="0">
                <a:solidFill>
                  <a:srgbClr val="000000"/>
                </a:solidFill>
              </a:rPr>
              <a:t>HIV </a:t>
            </a:r>
            <a:r>
              <a:rPr sz="4400" dirty="0">
                <a:solidFill>
                  <a:srgbClr val="000000"/>
                </a:solidFill>
              </a:rPr>
              <a:t>&amp; </a:t>
            </a:r>
            <a:r>
              <a:rPr sz="4400" spc="-25" dirty="0">
                <a:solidFill>
                  <a:srgbClr val="000000"/>
                </a:solidFill>
              </a:rPr>
              <a:t>AIDS </a:t>
            </a:r>
            <a:r>
              <a:rPr sz="4400" spc="-20" dirty="0">
                <a:solidFill>
                  <a:srgbClr val="E7E6E6"/>
                </a:solidFill>
              </a:rPr>
              <a:t>Dx- </a:t>
            </a:r>
            <a:r>
              <a:rPr sz="4400" spc="-30" dirty="0">
                <a:solidFill>
                  <a:srgbClr val="E7E6E6"/>
                </a:solidFill>
              </a:rPr>
              <a:t>by </a:t>
            </a:r>
            <a:r>
              <a:rPr sz="4650" i="1" spc="-200" dirty="0">
                <a:solidFill>
                  <a:srgbClr val="000000"/>
                </a:solidFill>
                <a:latin typeface="Calibri Light"/>
                <a:cs typeface="Calibri Light"/>
              </a:rPr>
              <a:t>AGE </a:t>
            </a:r>
            <a:r>
              <a:rPr sz="4650" i="1" spc="-150" dirty="0">
                <a:solidFill>
                  <a:srgbClr val="000000"/>
                </a:solidFill>
                <a:latin typeface="Calibri Light"/>
                <a:cs typeface="Calibri Light"/>
              </a:rPr>
              <a:t>groups </a:t>
            </a:r>
            <a:r>
              <a:rPr sz="4400" spc="-25" dirty="0">
                <a:solidFill>
                  <a:srgbClr val="E7E6E6"/>
                </a:solidFill>
              </a:rPr>
              <a:t>-2021 </a:t>
            </a:r>
            <a:r>
              <a:rPr sz="4400" spc="-45" dirty="0">
                <a:solidFill>
                  <a:srgbClr val="E7E6E6"/>
                </a:solidFill>
              </a:rPr>
              <a:t>Palm</a:t>
            </a:r>
            <a:r>
              <a:rPr sz="4400" spc="-550" dirty="0">
                <a:solidFill>
                  <a:srgbClr val="E7E6E6"/>
                </a:solidFill>
              </a:rPr>
              <a:t> </a:t>
            </a:r>
            <a:r>
              <a:rPr sz="4400" spc="-25" dirty="0">
                <a:solidFill>
                  <a:srgbClr val="E7E6E6"/>
                </a:solidFill>
              </a:rPr>
              <a:t>Beach</a:t>
            </a:r>
            <a:endParaRPr sz="4400">
              <a:latin typeface="Calibri Light"/>
              <a:cs typeface="Calibri Light"/>
            </a:endParaRPr>
          </a:p>
        </p:txBody>
      </p:sp>
      <p:sp>
        <p:nvSpPr>
          <p:cNvPr id="3" name="object 3"/>
          <p:cNvSpPr/>
          <p:nvPr/>
        </p:nvSpPr>
        <p:spPr>
          <a:xfrm>
            <a:off x="5881115" y="2033016"/>
            <a:ext cx="0" cy="3804285"/>
          </a:xfrm>
          <a:custGeom>
            <a:avLst/>
            <a:gdLst/>
            <a:ahLst/>
            <a:cxnLst/>
            <a:rect l="l" t="t" r="r" b="b"/>
            <a:pathLst>
              <a:path h="3804285">
                <a:moveTo>
                  <a:pt x="0" y="0"/>
                </a:moveTo>
                <a:lnTo>
                  <a:pt x="0" y="380390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5242559" y="2033016"/>
            <a:ext cx="0" cy="302260"/>
          </a:xfrm>
          <a:custGeom>
            <a:avLst/>
            <a:gdLst/>
            <a:ahLst/>
            <a:cxnLst/>
            <a:rect l="l" t="t" r="r" b="b"/>
            <a:pathLst>
              <a:path h="302260">
                <a:moveTo>
                  <a:pt x="0" y="0"/>
                </a:moveTo>
                <a:lnTo>
                  <a:pt x="0" y="30176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5242559" y="2667000"/>
            <a:ext cx="0" cy="935990"/>
          </a:xfrm>
          <a:custGeom>
            <a:avLst/>
            <a:gdLst/>
            <a:ahLst/>
            <a:cxnLst/>
            <a:rect l="l" t="t" r="r" b="b"/>
            <a:pathLst>
              <a:path h="935989">
                <a:moveTo>
                  <a:pt x="0" y="0"/>
                </a:moveTo>
                <a:lnTo>
                  <a:pt x="0" y="93573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5242559" y="3934967"/>
            <a:ext cx="0" cy="935990"/>
          </a:xfrm>
          <a:custGeom>
            <a:avLst/>
            <a:gdLst/>
            <a:ahLst/>
            <a:cxnLst/>
            <a:rect l="l" t="t" r="r" b="b"/>
            <a:pathLst>
              <a:path h="935989">
                <a:moveTo>
                  <a:pt x="0" y="0"/>
                </a:moveTo>
                <a:lnTo>
                  <a:pt x="0" y="93573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5242559" y="5202935"/>
            <a:ext cx="0" cy="634365"/>
          </a:xfrm>
          <a:custGeom>
            <a:avLst/>
            <a:gdLst/>
            <a:ahLst/>
            <a:cxnLst/>
            <a:rect l="l" t="t" r="r" b="b"/>
            <a:pathLst>
              <a:path h="634364">
                <a:moveTo>
                  <a:pt x="0" y="0"/>
                </a:moveTo>
                <a:lnTo>
                  <a:pt x="0" y="633983"/>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4604003" y="2033016"/>
            <a:ext cx="0" cy="302260"/>
          </a:xfrm>
          <a:custGeom>
            <a:avLst/>
            <a:gdLst/>
            <a:ahLst/>
            <a:cxnLst/>
            <a:rect l="l" t="t" r="r" b="b"/>
            <a:pathLst>
              <a:path h="302260">
                <a:moveTo>
                  <a:pt x="0" y="0"/>
                </a:moveTo>
                <a:lnTo>
                  <a:pt x="0" y="30176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4604003" y="2667000"/>
            <a:ext cx="0" cy="935990"/>
          </a:xfrm>
          <a:custGeom>
            <a:avLst/>
            <a:gdLst/>
            <a:ahLst/>
            <a:cxnLst/>
            <a:rect l="l" t="t" r="r" b="b"/>
            <a:pathLst>
              <a:path h="935989">
                <a:moveTo>
                  <a:pt x="0" y="0"/>
                </a:moveTo>
                <a:lnTo>
                  <a:pt x="0" y="93573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4604003" y="3934967"/>
            <a:ext cx="0" cy="935990"/>
          </a:xfrm>
          <a:custGeom>
            <a:avLst/>
            <a:gdLst/>
            <a:ahLst/>
            <a:cxnLst/>
            <a:rect l="l" t="t" r="r" b="b"/>
            <a:pathLst>
              <a:path h="935989">
                <a:moveTo>
                  <a:pt x="0" y="0"/>
                </a:moveTo>
                <a:lnTo>
                  <a:pt x="0" y="93573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4604003" y="5202935"/>
            <a:ext cx="0" cy="634365"/>
          </a:xfrm>
          <a:custGeom>
            <a:avLst/>
            <a:gdLst/>
            <a:ahLst/>
            <a:cxnLst/>
            <a:rect l="l" t="t" r="r" b="b"/>
            <a:pathLst>
              <a:path h="634364">
                <a:moveTo>
                  <a:pt x="0" y="0"/>
                </a:moveTo>
                <a:lnTo>
                  <a:pt x="0" y="633983"/>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3965447" y="2033016"/>
            <a:ext cx="0" cy="302260"/>
          </a:xfrm>
          <a:custGeom>
            <a:avLst/>
            <a:gdLst/>
            <a:ahLst/>
            <a:cxnLst/>
            <a:rect l="l" t="t" r="r" b="b"/>
            <a:pathLst>
              <a:path h="302260">
                <a:moveTo>
                  <a:pt x="0" y="0"/>
                </a:moveTo>
                <a:lnTo>
                  <a:pt x="0" y="30176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3965447" y="2667000"/>
            <a:ext cx="0" cy="935990"/>
          </a:xfrm>
          <a:custGeom>
            <a:avLst/>
            <a:gdLst/>
            <a:ahLst/>
            <a:cxnLst/>
            <a:rect l="l" t="t" r="r" b="b"/>
            <a:pathLst>
              <a:path h="935989">
                <a:moveTo>
                  <a:pt x="0" y="0"/>
                </a:moveTo>
                <a:lnTo>
                  <a:pt x="0" y="93573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3965447" y="3934967"/>
            <a:ext cx="0" cy="935990"/>
          </a:xfrm>
          <a:custGeom>
            <a:avLst/>
            <a:gdLst/>
            <a:ahLst/>
            <a:cxnLst/>
            <a:rect l="l" t="t" r="r" b="b"/>
            <a:pathLst>
              <a:path h="935989">
                <a:moveTo>
                  <a:pt x="0" y="0"/>
                </a:moveTo>
                <a:lnTo>
                  <a:pt x="0" y="93573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3965447" y="5202935"/>
            <a:ext cx="0" cy="634365"/>
          </a:xfrm>
          <a:custGeom>
            <a:avLst/>
            <a:gdLst/>
            <a:ahLst/>
            <a:cxnLst/>
            <a:rect l="l" t="t" r="r" b="b"/>
            <a:pathLst>
              <a:path h="634364">
                <a:moveTo>
                  <a:pt x="0" y="0"/>
                </a:moveTo>
                <a:lnTo>
                  <a:pt x="0" y="633983"/>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3326891" y="2033016"/>
            <a:ext cx="0" cy="302260"/>
          </a:xfrm>
          <a:custGeom>
            <a:avLst/>
            <a:gdLst/>
            <a:ahLst/>
            <a:cxnLst/>
            <a:rect l="l" t="t" r="r" b="b"/>
            <a:pathLst>
              <a:path h="302260">
                <a:moveTo>
                  <a:pt x="0" y="0"/>
                </a:moveTo>
                <a:lnTo>
                  <a:pt x="0" y="30176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3326891" y="2667000"/>
            <a:ext cx="0" cy="935990"/>
          </a:xfrm>
          <a:custGeom>
            <a:avLst/>
            <a:gdLst/>
            <a:ahLst/>
            <a:cxnLst/>
            <a:rect l="l" t="t" r="r" b="b"/>
            <a:pathLst>
              <a:path h="935989">
                <a:moveTo>
                  <a:pt x="0" y="0"/>
                </a:moveTo>
                <a:lnTo>
                  <a:pt x="0" y="93573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3326891" y="3934967"/>
            <a:ext cx="0" cy="935990"/>
          </a:xfrm>
          <a:custGeom>
            <a:avLst/>
            <a:gdLst/>
            <a:ahLst/>
            <a:cxnLst/>
            <a:rect l="l" t="t" r="r" b="b"/>
            <a:pathLst>
              <a:path h="935989">
                <a:moveTo>
                  <a:pt x="0" y="0"/>
                </a:moveTo>
                <a:lnTo>
                  <a:pt x="0" y="93573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3326891" y="5202935"/>
            <a:ext cx="0" cy="634365"/>
          </a:xfrm>
          <a:custGeom>
            <a:avLst/>
            <a:gdLst/>
            <a:ahLst/>
            <a:cxnLst/>
            <a:rect l="l" t="t" r="r" b="b"/>
            <a:pathLst>
              <a:path h="634364">
                <a:moveTo>
                  <a:pt x="0" y="0"/>
                </a:moveTo>
                <a:lnTo>
                  <a:pt x="0" y="633983"/>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2688335" y="2033016"/>
            <a:ext cx="0" cy="1569720"/>
          </a:xfrm>
          <a:custGeom>
            <a:avLst/>
            <a:gdLst/>
            <a:ahLst/>
            <a:cxnLst/>
            <a:rect l="l" t="t" r="r" b="b"/>
            <a:pathLst>
              <a:path h="1569720">
                <a:moveTo>
                  <a:pt x="0" y="0"/>
                </a:moveTo>
                <a:lnTo>
                  <a:pt x="0" y="156972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2688335" y="3934967"/>
            <a:ext cx="0" cy="1902460"/>
          </a:xfrm>
          <a:custGeom>
            <a:avLst/>
            <a:gdLst/>
            <a:ahLst/>
            <a:cxnLst/>
            <a:rect l="l" t="t" r="r" b="b"/>
            <a:pathLst>
              <a:path h="1902460">
                <a:moveTo>
                  <a:pt x="0" y="0"/>
                </a:moveTo>
                <a:lnTo>
                  <a:pt x="0" y="190195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2049779" y="2033016"/>
            <a:ext cx="0" cy="1569720"/>
          </a:xfrm>
          <a:custGeom>
            <a:avLst/>
            <a:gdLst/>
            <a:ahLst/>
            <a:cxnLst/>
            <a:rect l="l" t="t" r="r" b="b"/>
            <a:pathLst>
              <a:path h="1569720">
                <a:moveTo>
                  <a:pt x="0" y="0"/>
                </a:moveTo>
                <a:lnTo>
                  <a:pt x="0" y="156972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2049779" y="3934967"/>
            <a:ext cx="0" cy="1902460"/>
          </a:xfrm>
          <a:custGeom>
            <a:avLst/>
            <a:gdLst/>
            <a:ahLst/>
            <a:cxnLst/>
            <a:rect l="l" t="t" r="r" b="b"/>
            <a:pathLst>
              <a:path h="1902460">
                <a:moveTo>
                  <a:pt x="0" y="0"/>
                </a:moveTo>
                <a:lnTo>
                  <a:pt x="0" y="190195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1411224" y="2033016"/>
            <a:ext cx="0" cy="1569720"/>
          </a:xfrm>
          <a:custGeom>
            <a:avLst/>
            <a:gdLst/>
            <a:ahLst/>
            <a:cxnLst/>
            <a:rect l="l" t="t" r="r" b="b"/>
            <a:pathLst>
              <a:path h="1569720">
                <a:moveTo>
                  <a:pt x="0" y="0"/>
                </a:moveTo>
                <a:lnTo>
                  <a:pt x="0" y="156972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1411224" y="3934967"/>
            <a:ext cx="0" cy="1902460"/>
          </a:xfrm>
          <a:custGeom>
            <a:avLst/>
            <a:gdLst/>
            <a:ahLst/>
            <a:cxnLst/>
            <a:rect l="l" t="t" r="r" b="b"/>
            <a:pathLst>
              <a:path h="1902460">
                <a:moveTo>
                  <a:pt x="0" y="0"/>
                </a:moveTo>
                <a:lnTo>
                  <a:pt x="0" y="190195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772668" y="2033016"/>
            <a:ext cx="0" cy="3804285"/>
          </a:xfrm>
          <a:custGeom>
            <a:avLst/>
            <a:gdLst/>
            <a:ahLst/>
            <a:cxnLst/>
            <a:rect l="l" t="t" r="r" b="b"/>
            <a:pathLst>
              <a:path h="3804285">
                <a:moveTo>
                  <a:pt x="0" y="0"/>
                </a:moveTo>
                <a:lnTo>
                  <a:pt x="0" y="380390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5877299" y="2666987"/>
            <a:ext cx="0" cy="330835"/>
          </a:xfrm>
          <a:custGeom>
            <a:avLst/>
            <a:gdLst/>
            <a:ahLst/>
            <a:cxnLst/>
            <a:rect l="l" t="t" r="r" b="b"/>
            <a:pathLst>
              <a:path h="330835">
                <a:moveTo>
                  <a:pt x="0" y="0"/>
                </a:moveTo>
                <a:lnTo>
                  <a:pt x="0" y="330720"/>
                </a:lnTo>
              </a:path>
            </a:pathLst>
          </a:custGeom>
          <a:ln w="7607">
            <a:solidFill>
              <a:srgbClr val="4472C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5873496" y="3934980"/>
            <a:ext cx="0" cy="332740"/>
          </a:xfrm>
          <a:custGeom>
            <a:avLst/>
            <a:gdLst/>
            <a:ahLst/>
            <a:cxnLst/>
            <a:rect l="l" t="t" r="r" b="b"/>
            <a:pathLst>
              <a:path h="332739">
                <a:moveTo>
                  <a:pt x="0" y="0"/>
                </a:moveTo>
                <a:lnTo>
                  <a:pt x="0" y="332219"/>
                </a:lnTo>
              </a:path>
            </a:pathLst>
          </a:custGeom>
          <a:ln w="15239">
            <a:solidFill>
              <a:srgbClr val="4472C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5876544" y="5202935"/>
            <a:ext cx="0" cy="332740"/>
          </a:xfrm>
          <a:custGeom>
            <a:avLst/>
            <a:gdLst/>
            <a:ahLst/>
            <a:cxnLst/>
            <a:rect l="l" t="t" r="r" b="b"/>
            <a:pathLst>
              <a:path h="332739">
                <a:moveTo>
                  <a:pt x="0" y="0"/>
                </a:moveTo>
                <a:lnTo>
                  <a:pt x="0" y="332231"/>
                </a:lnTo>
              </a:path>
            </a:pathLst>
          </a:custGeom>
          <a:ln w="9144">
            <a:solidFill>
              <a:srgbClr val="4472C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3198876" y="2334780"/>
            <a:ext cx="2682240" cy="332740"/>
          </a:xfrm>
          <a:custGeom>
            <a:avLst/>
            <a:gdLst/>
            <a:ahLst/>
            <a:cxnLst/>
            <a:rect l="l" t="t" r="r" b="b"/>
            <a:pathLst>
              <a:path w="2682240" h="332739">
                <a:moveTo>
                  <a:pt x="2682227" y="0"/>
                </a:moveTo>
                <a:lnTo>
                  <a:pt x="0" y="0"/>
                </a:lnTo>
                <a:lnTo>
                  <a:pt x="0" y="332219"/>
                </a:lnTo>
                <a:lnTo>
                  <a:pt x="2682227" y="332219"/>
                </a:lnTo>
                <a:lnTo>
                  <a:pt x="2682227" y="0"/>
                </a:lnTo>
                <a:close/>
              </a:path>
            </a:pathLst>
          </a:custGeom>
          <a:solidFill>
            <a:srgbClr val="8FAAD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1092708" y="3602735"/>
            <a:ext cx="4788535" cy="332740"/>
          </a:xfrm>
          <a:custGeom>
            <a:avLst/>
            <a:gdLst/>
            <a:ahLst/>
            <a:cxnLst/>
            <a:rect l="l" t="t" r="r" b="b"/>
            <a:pathLst>
              <a:path w="4788535" h="332739">
                <a:moveTo>
                  <a:pt x="4788408" y="0"/>
                </a:moveTo>
                <a:lnTo>
                  <a:pt x="0" y="0"/>
                </a:lnTo>
                <a:lnTo>
                  <a:pt x="0" y="332231"/>
                </a:lnTo>
                <a:lnTo>
                  <a:pt x="4788408" y="332231"/>
                </a:lnTo>
                <a:lnTo>
                  <a:pt x="4788408" y="0"/>
                </a:lnTo>
                <a:close/>
              </a:path>
            </a:pathLst>
          </a:custGeom>
          <a:solidFill>
            <a:srgbClr val="8FAAD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3230879" y="4870703"/>
            <a:ext cx="2650490" cy="332740"/>
          </a:xfrm>
          <a:custGeom>
            <a:avLst/>
            <a:gdLst/>
            <a:ahLst/>
            <a:cxnLst/>
            <a:rect l="l" t="t" r="r" b="b"/>
            <a:pathLst>
              <a:path w="2650490" h="332739">
                <a:moveTo>
                  <a:pt x="2650223" y="0"/>
                </a:moveTo>
                <a:lnTo>
                  <a:pt x="0" y="0"/>
                </a:lnTo>
                <a:lnTo>
                  <a:pt x="0" y="332232"/>
                </a:lnTo>
                <a:lnTo>
                  <a:pt x="2650223" y="332232"/>
                </a:lnTo>
                <a:lnTo>
                  <a:pt x="2650223" y="0"/>
                </a:lnTo>
                <a:close/>
              </a:path>
            </a:pathLst>
          </a:custGeom>
          <a:solidFill>
            <a:srgbClr val="8FAAD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txBox="1"/>
          <p:nvPr/>
        </p:nvSpPr>
        <p:spPr>
          <a:xfrm>
            <a:off x="5214189" y="5205681"/>
            <a:ext cx="59499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27.5%</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4" name="object 34"/>
          <p:cNvSpPr txBox="1"/>
          <p:nvPr/>
        </p:nvSpPr>
        <p:spPr>
          <a:xfrm>
            <a:off x="4608766" y="3937637"/>
            <a:ext cx="1262380" cy="299720"/>
          </a:xfrm>
          <a:prstGeom prst="rect">
            <a:avLst/>
          </a:prstGeom>
        </p:spPr>
        <p:txBody>
          <a:bodyPr vert="horz" wrap="square" lIns="0" tIns="12700" rIns="0" bIns="0" rtlCol="0">
            <a:spAutoFit/>
          </a:bodyPr>
          <a:lstStyle/>
          <a:p>
            <a:pPr marL="611505"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46.7%</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5" name="object 35"/>
          <p:cNvSpPr txBox="1"/>
          <p:nvPr/>
        </p:nvSpPr>
        <p:spPr>
          <a:xfrm>
            <a:off x="5227346" y="2669593"/>
            <a:ext cx="647700" cy="299720"/>
          </a:xfrm>
          <a:prstGeom prst="rect">
            <a:avLst/>
          </a:prstGeom>
        </p:spPr>
        <p:txBody>
          <a:bodyPr vert="horz" wrap="square" lIns="0" tIns="12700" rIns="0" bIns="0" rtlCol="0">
            <a:spAutoFit/>
          </a:bodyPr>
          <a:lstStyle/>
          <a:p>
            <a:pPr marL="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25.8%</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6" name="object 36"/>
          <p:cNvSpPr txBox="1"/>
          <p:nvPr/>
        </p:nvSpPr>
        <p:spPr>
          <a:xfrm>
            <a:off x="2910587" y="4873983"/>
            <a:ext cx="25781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1" u="none" strike="noStrike" kern="1200" cap="none" spc="0" normalizeH="0" baseline="0" noProof="0" dirty="0">
                <a:ln>
                  <a:noFill/>
                </a:ln>
                <a:solidFill>
                  <a:srgbClr val="FF0000"/>
                </a:solidFill>
                <a:effectLst/>
                <a:uLnTx/>
                <a:uFillTx/>
                <a:latin typeface="Calibri"/>
                <a:ea typeface="+mn-ea"/>
                <a:cs typeface="Calibri"/>
              </a:rPr>
              <a:t>83</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7" name="object 37"/>
          <p:cNvSpPr txBox="1"/>
          <p:nvPr/>
        </p:nvSpPr>
        <p:spPr>
          <a:xfrm>
            <a:off x="655676" y="3605938"/>
            <a:ext cx="37338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1" u="none" strike="noStrike" kern="1200" cap="none" spc="0" normalizeH="0" baseline="0" noProof="0" dirty="0">
                <a:ln>
                  <a:noFill/>
                </a:ln>
                <a:solidFill>
                  <a:srgbClr val="FF0000"/>
                </a:solidFill>
                <a:effectLst/>
                <a:uLnTx/>
                <a:uFillTx/>
                <a:latin typeface="Calibri"/>
                <a:ea typeface="+mn-ea"/>
                <a:cs typeface="Calibri"/>
              </a:rPr>
              <a:t>150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8" name="object 38"/>
          <p:cNvSpPr txBox="1"/>
          <p:nvPr/>
        </p:nvSpPr>
        <p:spPr>
          <a:xfrm>
            <a:off x="2878811" y="2337894"/>
            <a:ext cx="25781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1" u="none" strike="noStrike" kern="1200" cap="none" spc="0" normalizeH="0" baseline="0" noProof="0" dirty="0">
                <a:ln>
                  <a:noFill/>
                </a:ln>
                <a:solidFill>
                  <a:srgbClr val="FF0000"/>
                </a:solidFill>
                <a:effectLst/>
                <a:uLnTx/>
                <a:uFillTx/>
                <a:latin typeface="Calibri"/>
                <a:ea typeface="+mn-ea"/>
                <a:cs typeface="Calibri"/>
              </a:rPr>
              <a:t>84</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9" name="object 39"/>
          <p:cNvSpPr txBox="1"/>
          <p:nvPr/>
        </p:nvSpPr>
        <p:spPr>
          <a:xfrm>
            <a:off x="5755321" y="5890436"/>
            <a:ext cx="25209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40" name="object 40"/>
          <p:cNvSpPr txBox="1"/>
          <p:nvPr/>
        </p:nvSpPr>
        <p:spPr>
          <a:xfrm>
            <a:off x="5029973" y="5890436"/>
            <a:ext cx="426084"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2000.0%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41" name="object 41"/>
          <p:cNvSpPr txBox="1"/>
          <p:nvPr/>
        </p:nvSpPr>
        <p:spPr>
          <a:xfrm>
            <a:off x="4391493" y="5890436"/>
            <a:ext cx="426084"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4000.0%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42" name="object 42"/>
          <p:cNvSpPr txBox="1"/>
          <p:nvPr/>
        </p:nvSpPr>
        <p:spPr>
          <a:xfrm>
            <a:off x="3753013" y="5890436"/>
            <a:ext cx="426084"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6000.0%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43" name="object 43"/>
          <p:cNvSpPr txBox="1"/>
          <p:nvPr/>
        </p:nvSpPr>
        <p:spPr>
          <a:xfrm>
            <a:off x="3114534" y="5890436"/>
            <a:ext cx="426084"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8000.0%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44" name="object 44"/>
          <p:cNvSpPr txBox="1"/>
          <p:nvPr/>
        </p:nvSpPr>
        <p:spPr>
          <a:xfrm>
            <a:off x="2447021" y="5890436"/>
            <a:ext cx="48387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10000.0%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45" name="object 45"/>
          <p:cNvSpPr txBox="1"/>
          <p:nvPr/>
        </p:nvSpPr>
        <p:spPr>
          <a:xfrm>
            <a:off x="1808542" y="5890436"/>
            <a:ext cx="48387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12000.0%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46" name="object 46"/>
          <p:cNvSpPr txBox="1"/>
          <p:nvPr/>
        </p:nvSpPr>
        <p:spPr>
          <a:xfrm>
            <a:off x="1170062" y="5890436"/>
            <a:ext cx="48387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14000.0%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47" name="object 47"/>
          <p:cNvSpPr txBox="1"/>
          <p:nvPr/>
        </p:nvSpPr>
        <p:spPr>
          <a:xfrm>
            <a:off x="531582" y="5890436"/>
            <a:ext cx="48387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16000.0%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48" name="object 48"/>
          <p:cNvSpPr/>
          <p:nvPr/>
        </p:nvSpPr>
        <p:spPr>
          <a:xfrm>
            <a:off x="8122919" y="2033016"/>
            <a:ext cx="0" cy="302260"/>
          </a:xfrm>
          <a:custGeom>
            <a:avLst/>
            <a:gdLst/>
            <a:ahLst/>
            <a:cxnLst/>
            <a:rect l="l" t="t" r="r" b="b"/>
            <a:pathLst>
              <a:path h="302260">
                <a:moveTo>
                  <a:pt x="0" y="0"/>
                </a:moveTo>
                <a:lnTo>
                  <a:pt x="0" y="30176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9" name="object 49"/>
          <p:cNvSpPr/>
          <p:nvPr/>
        </p:nvSpPr>
        <p:spPr>
          <a:xfrm>
            <a:off x="8122919" y="2667000"/>
            <a:ext cx="0" cy="935990"/>
          </a:xfrm>
          <a:custGeom>
            <a:avLst/>
            <a:gdLst/>
            <a:ahLst/>
            <a:cxnLst/>
            <a:rect l="l" t="t" r="r" b="b"/>
            <a:pathLst>
              <a:path h="935989">
                <a:moveTo>
                  <a:pt x="0" y="0"/>
                </a:moveTo>
                <a:lnTo>
                  <a:pt x="0" y="93573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0" name="object 50"/>
          <p:cNvSpPr/>
          <p:nvPr/>
        </p:nvSpPr>
        <p:spPr>
          <a:xfrm>
            <a:off x="8122919" y="3934967"/>
            <a:ext cx="0" cy="935990"/>
          </a:xfrm>
          <a:custGeom>
            <a:avLst/>
            <a:gdLst/>
            <a:ahLst/>
            <a:cxnLst/>
            <a:rect l="l" t="t" r="r" b="b"/>
            <a:pathLst>
              <a:path h="935989">
                <a:moveTo>
                  <a:pt x="0" y="0"/>
                </a:moveTo>
                <a:lnTo>
                  <a:pt x="0" y="93573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1" name="object 51"/>
          <p:cNvSpPr/>
          <p:nvPr/>
        </p:nvSpPr>
        <p:spPr>
          <a:xfrm>
            <a:off x="8122919" y="5202935"/>
            <a:ext cx="0" cy="634365"/>
          </a:xfrm>
          <a:custGeom>
            <a:avLst/>
            <a:gdLst/>
            <a:ahLst/>
            <a:cxnLst/>
            <a:rect l="l" t="t" r="r" b="b"/>
            <a:pathLst>
              <a:path h="634364">
                <a:moveTo>
                  <a:pt x="0" y="0"/>
                </a:moveTo>
                <a:lnTo>
                  <a:pt x="0" y="633983"/>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2" name="object 52"/>
          <p:cNvSpPr/>
          <p:nvPr/>
        </p:nvSpPr>
        <p:spPr>
          <a:xfrm>
            <a:off x="8787383" y="2033016"/>
            <a:ext cx="0" cy="302260"/>
          </a:xfrm>
          <a:custGeom>
            <a:avLst/>
            <a:gdLst/>
            <a:ahLst/>
            <a:cxnLst/>
            <a:rect l="l" t="t" r="r" b="b"/>
            <a:pathLst>
              <a:path h="302260">
                <a:moveTo>
                  <a:pt x="0" y="0"/>
                </a:moveTo>
                <a:lnTo>
                  <a:pt x="0" y="30176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3" name="object 53"/>
          <p:cNvSpPr/>
          <p:nvPr/>
        </p:nvSpPr>
        <p:spPr>
          <a:xfrm>
            <a:off x="8787383" y="2667000"/>
            <a:ext cx="0" cy="935990"/>
          </a:xfrm>
          <a:custGeom>
            <a:avLst/>
            <a:gdLst/>
            <a:ahLst/>
            <a:cxnLst/>
            <a:rect l="l" t="t" r="r" b="b"/>
            <a:pathLst>
              <a:path h="935989">
                <a:moveTo>
                  <a:pt x="0" y="0"/>
                </a:moveTo>
                <a:lnTo>
                  <a:pt x="0" y="93573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4" name="object 54"/>
          <p:cNvSpPr/>
          <p:nvPr/>
        </p:nvSpPr>
        <p:spPr>
          <a:xfrm>
            <a:off x="8787383" y="3934967"/>
            <a:ext cx="0" cy="935990"/>
          </a:xfrm>
          <a:custGeom>
            <a:avLst/>
            <a:gdLst/>
            <a:ahLst/>
            <a:cxnLst/>
            <a:rect l="l" t="t" r="r" b="b"/>
            <a:pathLst>
              <a:path h="935989">
                <a:moveTo>
                  <a:pt x="0" y="0"/>
                </a:moveTo>
                <a:lnTo>
                  <a:pt x="0" y="93573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5" name="object 55"/>
          <p:cNvSpPr/>
          <p:nvPr/>
        </p:nvSpPr>
        <p:spPr>
          <a:xfrm>
            <a:off x="8787383" y="5202935"/>
            <a:ext cx="0" cy="634365"/>
          </a:xfrm>
          <a:custGeom>
            <a:avLst/>
            <a:gdLst/>
            <a:ahLst/>
            <a:cxnLst/>
            <a:rect l="l" t="t" r="r" b="b"/>
            <a:pathLst>
              <a:path h="634364">
                <a:moveTo>
                  <a:pt x="0" y="0"/>
                </a:moveTo>
                <a:lnTo>
                  <a:pt x="0" y="633983"/>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6" name="object 56"/>
          <p:cNvSpPr/>
          <p:nvPr/>
        </p:nvSpPr>
        <p:spPr>
          <a:xfrm>
            <a:off x="9453371" y="2033016"/>
            <a:ext cx="0" cy="302260"/>
          </a:xfrm>
          <a:custGeom>
            <a:avLst/>
            <a:gdLst/>
            <a:ahLst/>
            <a:cxnLst/>
            <a:rect l="l" t="t" r="r" b="b"/>
            <a:pathLst>
              <a:path h="302260">
                <a:moveTo>
                  <a:pt x="0" y="0"/>
                </a:moveTo>
                <a:lnTo>
                  <a:pt x="0" y="30176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7" name="object 57"/>
          <p:cNvSpPr/>
          <p:nvPr/>
        </p:nvSpPr>
        <p:spPr>
          <a:xfrm>
            <a:off x="9453371" y="2667000"/>
            <a:ext cx="0" cy="935990"/>
          </a:xfrm>
          <a:custGeom>
            <a:avLst/>
            <a:gdLst/>
            <a:ahLst/>
            <a:cxnLst/>
            <a:rect l="l" t="t" r="r" b="b"/>
            <a:pathLst>
              <a:path h="935989">
                <a:moveTo>
                  <a:pt x="0" y="0"/>
                </a:moveTo>
                <a:lnTo>
                  <a:pt x="0" y="93573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8" name="object 58"/>
          <p:cNvSpPr/>
          <p:nvPr/>
        </p:nvSpPr>
        <p:spPr>
          <a:xfrm>
            <a:off x="9453371" y="3934967"/>
            <a:ext cx="0" cy="1902460"/>
          </a:xfrm>
          <a:custGeom>
            <a:avLst/>
            <a:gdLst/>
            <a:ahLst/>
            <a:cxnLst/>
            <a:rect l="l" t="t" r="r" b="b"/>
            <a:pathLst>
              <a:path h="1902460">
                <a:moveTo>
                  <a:pt x="0" y="0"/>
                </a:moveTo>
                <a:lnTo>
                  <a:pt x="0" y="190195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9" name="object 59"/>
          <p:cNvSpPr/>
          <p:nvPr/>
        </p:nvSpPr>
        <p:spPr>
          <a:xfrm>
            <a:off x="10117835" y="2033016"/>
            <a:ext cx="0" cy="1569720"/>
          </a:xfrm>
          <a:custGeom>
            <a:avLst/>
            <a:gdLst/>
            <a:ahLst/>
            <a:cxnLst/>
            <a:rect l="l" t="t" r="r" b="b"/>
            <a:pathLst>
              <a:path h="1569720">
                <a:moveTo>
                  <a:pt x="0" y="0"/>
                </a:moveTo>
                <a:lnTo>
                  <a:pt x="0" y="156972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0" name="object 60"/>
          <p:cNvSpPr/>
          <p:nvPr/>
        </p:nvSpPr>
        <p:spPr>
          <a:xfrm>
            <a:off x="10117835" y="3934967"/>
            <a:ext cx="0" cy="1902460"/>
          </a:xfrm>
          <a:custGeom>
            <a:avLst/>
            <a:gdLst/>
            <a:ahLst/>
            <a:cxnLst/>
            <a:rect l="l" t="t" r="r" b="b"/>
            <a:pathLst>
              <a:path h="1902460">
                <a:moveTo>
                  <a:pt x="0" y="0"/>
                </a:moveTo>
                <a:lnTo>
                  <a:pt x="0" y="190195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1" name="object 61"/>
          <p:cNvSpPr/>
          <p:nvPr/>
        </p:nvSpPr>
        <p:spPr>
          <a:xfrm>
            <a:off x="10782300" y="2033016"/>
            <a:ext cx="0" cy="1569720"/>
          </a:xfrm>
          <a:custGeom>
            <a:avLst/>
            <a:gdLst/>
            <a:ahLst/>
            <a:cxnLst/>
            <a:rect l="l" t="t" r="r" b="b"/>
            <a:pathLst>
              <a:path h="1569720">
                <a:moveTo>
                  <a:pt x="0" y="0"/>
                </a:moveTo>
                <a:lnTo>
                  <a:pt x="0" y="156972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2" name="object 62"/>
          <p:cNvSpPr/>
          <p:nvPr/>
        </p:nvSpPr>
        <p:spPr>
          <a:xfrm>
            <a:off x="10782300" y="3934967"/>
            <a:ext cx="0" cy="1902460"/>
          </a:xfrm>
          <a:custGeom>
            <a:avLst/>
            <a:gdLst/>
            <a:ahLst/>
            <a:cxnLst/>
            <a:rect l="l" t="t" r="r" b="b"/>
            <a:pathLst>
              <a:path h="1902460">
                <a:moveTo>
                  <a:pt x="0" y="0"/>
                </a:moveTo>
                <a:lnTo>
                  <a:pt x="0" y="190195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3" name="object 63"/>
          <p:cNvSpPr/>
          <p:nvPr/>
        </p:nvSpPr>
        <p:spPr>
          <a:xfrm>
            <a:off x="11448288" y="2033016"/>
            <a:ext cx="0" cy="3804285"/>
          </a:xfrm>
          <a:custGeom>
            <a:avLst/>
            <a:gdLst/>
            <a:ahLst/>
            <a:cxnLst/>
            <a:rect l="l" t="t" r="r" b="b"/>
            <a:pathLst>
              <a:path h="3804285">
                <a:moveTo>
                  <a:pt x="0" y="0"/>
                </a:moveTo>
                <a:lnTo>
                  <a:pt x="0" y="380390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4" name="object 64"/>
          <p:cNvSpPr/>
          <p:nvPr/>
        </p:nvSpPr>
        <p:spPr>
          <a:xfrm>
            <a:off x="7469123" y="2666987"/>
            <a:ext cx="0" cy="330835"/>
          </a:xfrm>
          <a:custGeom>
            <a:avLst/>
            <a:gdLst/>
            <a:ahLst/>
            <a:cxnLst/>
            <a:rect l="l" t="t" r="r" b="b"/>
            <a:pathLst>
              <a:path h="330835">
                <a:moveTo>
                  <a:pt x="0" y="0"/>
                </a:moveTo>
                <a:lnTo>
                  <a:pt x="0" y="330720"/>
                </a:lnTo>
              </a:path>
            </a:pathLst>
          </a:custGeom>
          <a:ln w="21335">
            <a:solidFill>
              <a:srgbClr val="4472C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5" name="object 65"/>
          <p:cNvSpPr/>
          <p:nvPr/>
        </p:nvSpPr>
        <p:spPr>
          <a:xfrm>
            <a:off x="7473695" y="3934980"/>
            <a:ext cx="0" cy="332740"/>
          </a:xfrm>
          <a:custGeom>
            <a:avLst/>
            <a:gdLst/>
            <a:ahLst/>
            <a:cxnLst/>
            <a:rect l="l" t="t" r="r" b="b"/>
            <a:pathLst>
              <a:path h="332739">
                <a:moveTo>
                  <a:pt x="0" y="0"/>
                </a:moveTo>
                <a:lnTo>
                  <a:pt x="0" y="332219"/>
                </a:lnTo>
              </a:path>
            </a:pathLst>
          </a:custGeom>
          <a:ln w="30479">
            <a:solidFill>
              <a:srgbClr val="4472C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6" name="object 66"/>
          <p:cNvSpPr/>
          <p:nvPr/>
        </p:nvSpPr>
        <p:spPr>
          <a:xfrm>
            <a:off x="7464552" y="5202935"/>
            <a:ext cx="0" cy="332740"/>
          </a:xfrm>
          <a:custGeom>
            <a:avLst/>
            <a:gdLst/>
            <a:ahLst/>
            <a:cxnLst/>
            <a:rect l="l" t="t" r="r" b="b"/>
            <a:pathLst>
              <a:path h="332739">
                <a:moveTo>
                  <a:pt x="0" y="0"/>
                </a:moveTo>
                <a:lnTo>
                  <a:pt x="0" y="332231"/>
                </a:lnTo>
              </a:path>
            </a:pathLst>
          </a:custGeom>
          <a:ln w="12192">
            <a:solidFill>
              <a:srgbClr val="4472C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7" name="object 67"/>
          <p:cNvSpPr/>
          <p:nvPr/>
        </p:nvSpPr>
        <p:spPr>
          <a:xfrm>
            <a:off x="7458456" y="2334780"/>
            <a:ext cx="2527300" cy="332740"/>
          </a:xfrm>
          <a:custGeom>
            <a:avLst/>
            <a:gdLst/>
            <a:ahLst/>
            <a:cxnLst/>
            <a:rect l="l" t="t" r="r" b="b"/>
            <a:pathLst>
              <a:path w="2527300" h="332739">
                <a:moveTo>
                  <a:pt x="2526792" y="0"/>
                </a:moveTo>
                <a:lnTo>
                  <a:pt x="0" y="0"/>
                </a:lnTo>
                <a:lnTo>
                  <a:pt x="0" y="332219"/>
                </a:lnTo>
                <a:lnTo>
                  <a:pt x="2526792" y="332219"/>
                </a:lnTo>
                <a:lnTo>
                  <a:pt x="2526792" y="0"/>
                </a:lnTo>
                <a:close/>
              </a:path>
            </a:pathLst>
          </a:custGeom>
          <a:solidFill>
            <a:srgbClr val="2F559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8" name="object 68"/>
          <p:cNvSpPr/>
          <p:nvPr/>
        </p:nvSpPr>
        <p:spPr>
          <a:xfrm>
            <a:off x="7458456" y="3602735"/>
            <a:ext cx="3590925" cy="332740"/>
          </a:xfrm>
          <a:custGeom>
            <a:avLst/>
            <a:gdLst/>
            <a:ahLst/>
            <a:cxnLst/>
            <a:rect l="l" t="t" r="r" b="b"/>
            <a:pathLst>
              <a:path w="3590925" h="332739">
                <a:moveTo>
                  <a:pt x="3590556" y="0"/>
                </a:moveTo>
                <a:lnTo>
                  <a:pt x="0" y="0"/>
                </a:lnTo>
                <a:lnTo>
                  <a:pt x="0" y="332231"/>
                </a:lnTo>
                <a:lnTo>
                  <a:pt x="3590556" y="332231"/>
                </a:lnTo>
                <a:lnTo>
                  <a:pt x="3590556" y="0"/>
                </a:lnTo>
                <a:close/>
              </a:path>
            </a:pathLst>
          </a:custGeom>
          <a:solidFill>
            <a:srgbClr val="2F559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9" name="object 69"/>
          <p:cNvSpPr/>
          <p:nvPr/>
        </p:nvSpPr>
        <p:spPr>
          <a:xfrm>
            <a:off x="7458456" y="4870703"/>
            <a:ext cx="1396365" cy="332740"/>
          </a:xfrm>
          <a:custGeom>
            <a:avLst/>
            <a:gdLst/>
            <a:ahLst/>
            <a:cxnLst/>
            <a:rect l="l" t="t" r="r" b="b"/>
            <a:pathLst>
              <a:path w="1396365" h="332739">
                <a:moveTo>
                  <a:pt x="1395996" y="0"/>
                </a:moveTo>
                <a:lnTo>
                  <a:pt x="0" y="0"/>
                </a:lnTo>
                <a:lnTo>
                  <a:pt x="0" y="332232"/>
                </a:lnTo>
                <a:lnTo>
                  <a:pt x="1395996" y="332232"/>
                </a:lnTo>
                <a:lnTo>
                  <a:pt x="1395996" y="0"/>
                </a:lnTo>
                <a:close/>
              </a:path>
            </a:pathLst>
          </a:custGeom>
          <a:solidFill>
            <a:srgbClr val="2F559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0" name="object 70"/>
          <p:cNvSpPr/>
          <p:nvPr/>
        </p:nvSpPr>
        <p:spPr>
          <a:xfrm>
            <a:off x="7458456" y="2033016"/>
            <a:ext cx="0" cy="3804285"/>
          </a:xfrm>
          <a:custGeom>
            <a:avLst/>
            <a:gdLst/>
            <a:ahLst/>
            <a:cxnLst/>
            <a:rect l="l" t="t" r="r" b="b"/>
            <a:pathLst>
              <a:path h="3804285">
                <a:moveTo>
                  <a:pt x="0" y="3803904"/>
                </a:moveTo>
                <a:lnTo>
                  <a:pt x="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1" name="object 71"/>
          <p:cNvSpPr txBox="1"/>
          <p:nvPr/>
        </p:nvSpPr>
        <p:spPr>
          <a:xfrm>
            <a:off x="7533723" y="5205681"/>
            <a:ext cx="59499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18.6%</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88" name="object 88"/>
          <p:cNvSpPr txBox="1">
            <a:spLocks noGrp="1"/>
          </p:cNvSpPr>
          <p:nvPr>
            <p:ph type="sldNum" sz="quarter" idx="7"/>
          </p:nvPr>
        </p:nvSpPr>
        <p:spPr>
          <a:xfrm>
            <a:off x="11049381" y="6149091"/>
            <a:ext cx="749980"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296</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
        <p:nvSpPr>
          <p:cNvPr id="72" name="object 72"/>
          <p:cNvSpPr txBox="1"/>
          <p:nvPr/>
        </p:nvSpPr>
        <p:spPr>
          <a:xfrm>
            <a:off x="7476077" y="3937637"/>
            <a:ext cx="659765" cy="299720"/>
          </a:xfrm>
          <a:prstGeom prst="rect">
            <a:avLst/>
          </a:prstGeom>
        </p:spPr>
        <p:txBody>
          <a:bodyPr vert="horz" wrap="square" lIns="0" tIns="12700" rIns="0" bIns="0" rtlCol="0">
            <a:spAutoFit/>
          </a:bodyPr>
          <a:lstStyle/>
          <a:p>
            <a:pPr marL="89535"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48.0%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73" name="object 73"/>
          <p:cNvSpPr txBox="1"/>
          <p:nvPr/>
        </p:nvSpPr>
        <p:spPr>
          <a:xfrm>
            <a:off x="7471505" y="2669593"/>
            <a:ext cx="654685" cy="299720"/>
          </a:xfrm>
          <a:prstGeom prst="rect">
            <a:avLst/>
          </a:prstGeom>
        </p:spPr>
        <p:txBody>
          <a:bodyPr vert="horz" wrap="square" lIns="0" tIns="12700" rIns="0" bIns="0" rtlCol="0">
            <a:spAutoFit/>
          </a:bodyPr>
          <a:lstStyle/>
          <a:p>
            <a:pPr marL="84455"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33.4%</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74" name="object 74"/>
          <p:cNvSpPr txBox="1"/>
          <p:nvPr/>
        </p:nvSpPr>
        <p:spPr>
          <a:xfrm>
            <a:off x="8917439" y="4873983"/>
            <a:ext cx="25781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1" u="none" strike="noStrike" kern="1200" cap="none" spc="0" normalizeH="0" baseline="0" noProof="0" dirty="0">
                <a:ln>
                  <a:noFill/>
                </a:ln>
                <a:solidFill>
                  <a:srgbClr val="FF0000"/>
                </a:solidFill>
                <a:effectLst/>
                <a:uLnTx/>
                <a:uFillTx/>
                <a:latin typeface="Calibri"/>
                <a:ea typeface="+mn-ea"/>
                <a:cs typeface="Calibri"/>
              </a:rPr>
              <a:t>21</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75" name="object 75"/>
          <p:cNvSpPr txBox="1"/>
          <p:nvPr/>
        </p:nvSpPr>
        <p:spPr>
          <a:xfrm>
            <a:off x="11111999" y="3605938"/>
            <a:ext cx="25781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1" u="none" strike="noStrike" kern="1200" cap="none" spc="0" normalizeH="0" baseline="0" noProof="0" dirty="0">
                <a:ln>
                  <a:noFill/>
                </a:ln>
                <a:solidFill>
                  <a:srgbClr val="FF0000"/>
                </a:solidFill>
                <a:effectLst/>
                <a:uLnTx/>
                <a:uFillTx/>
                <a:latin typeface="Calibri"/>
                <a:ea typeface="+mn-ea"/>
                <a:cs typeface="Calibri"/>
              </a:rPr>
              <a:t>54</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76" name="object 76"/>
          <p:cNvSpPr txBox="1"/>
          <p:nvPr/>
        </p:nvSpPr>
        <p:spPr>
          <a:xfrm>
            <a:off x="10047866" y="2337894"/>
            <a:ext cx="25781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1" u="none" strike="noStrike" kern="1200" cap="none" spc="0" normalizeH="0" baseline="0" noProof="0" dirty="0">
                <a:ln>
                  <a:noFill/>
                </a:ln>
                <a:solidFill>
                  <a:srgbClr val="FF0000"/>
                </a:solidFill>
                <a:effectLst/>
                <a:uLnTx/>
                <a:uFillTx/>
                <a:latin typeface="Calibri"/>
                <a:ea typeface="+mn-ea"/>
                <a:cs typeface="Calibri"/>
              </a:rPr>
              <a:t>38</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77" name="object 77"/>
          <p:cNvSpPr txBox="1"/>
          <p:nvPr/>
        </p:nvSpPr>
        <p:spPr>
          <a:xfrm>
            <a:off x="7331836" y="5890436"/>
            <a:ext cx="25209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78" name="object 78"/>
          <p:cNvSpPr txBox="1"/>
          <p:nvPr/>
        </p:nvSpPr>
        <p:spPr>
          <a:xfrm>
            <a:off x="7909966" y="5890436"/>
            <a:ext cx="426084"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1000.0%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79" name="object 79"/>
          <p:cNvSpPr txBox="1"/>
          <p:nvPr/>
        </p:nvSpPr>
        <p:spPr>
          <a:xfrm>
            <a:off x="8574963" y="5890436"/>
            <a:ext cx="426084"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2000.0%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80" name="object 80"/>
          <p:cNvSpPr txBox="1"/>
          <p:nvPr/>
        </p:nvSpPr>
        <p:spPr>
          <a:xfrm>
            <a:off x="9239961" y="5890436"/>
            <a:ext cx="426084"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3000.0%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81" name="object 81"/>
          <p:cNvSpPr txBox="1"/>
          <p:nvPr/>
        </p:nvSpPr>
        <p:spPr>
          <a:xfrm>
            <a:off x="9904958" y="5890436"/>
            <a:ext cx="426084"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4000.0%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82" name="object 82"/>
          <p:cNvSpPr txBox="1"/>
          <p:nvPr/>
        </p:nvSpPr>
        <p:spPr>
          <a:xfrm>
            <a:off x="10569956" y="5890436"/>
            <a:ext cx="426084"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5000.0%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83" name="object 83"/>
          <p:cNvSpPr txBox="1"/>
          <p:nvPr/>
        </p:nvSpPr>
        <p:spPr>
          <a:xfrm>
            <a:off x="11234953" y="5890436"/>
            <a:ext cx="426084"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6000.0%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84" name="object 84"/>
          <p:cNvSpPr txBox="1"/>
          <p:nvPr/>
        </p:nvSpPr>
        <p:spPr>
          <a:xfrm>
            <a:off x="6195712" y="5008660"/>
            <a:ext cx="1039494"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1" u="none" strike="noStrike" kern="1200" cap="none" spc="-5" normalizeH="0" baseline="0" noProof="0" dirty="0">
                <a:ln>
                  <a:noFill/>
                </a:ln>
                <a:solidFill>
                  <a:srgbClr val="595958"/>
                </a:solidFill>
                <a:effectLst/>
                <a:uLnTx/>
                <a:uFillTx/>
                <a:latin typeface="Calibri"/>
                <a:ea typeface="+mn-ea"/>
                <a:cs typeface="Calibri"/>
              </a:rPr>
              <a:t>13-29</a:t>
            </a:r>
            <a:r>
              <a:rPr kumimoji="0" sz="2000" b="1" i="1" u="none" strike="noStrike" kern="1200" cap="none" spc="-70" normalizeH="0" baseline="0" noProof="0" dirty="0">
                <a:ln>
                  <a:noFill/>
                </a:ln>
                <a:solidFill>
                  <a:srgbClr val="595958"/>
                </a:solidFill>
                <a:effectLst/>
                <a:uLnTx/>
                <a:uFillTx/>
                <a:latin typeface="Calibri"/>
                <a:ea typeface="+mn-ea"/>
                <a:cs typeface="Calibri"/>
              </a:rPr>
              <a:t> </a:t>
            </a:r>
            <a:r>
              <a:rPr kumimoji="0" sz="2000" b="1" i="1" u="none" strike="noStrike" kern="1200" cap="none" spc="-5" normalizeH="0" baseline="0" noProof="0" dirty="0">
                <a:ln>
                  <a:noFill/>
                </a:ln>
                <a:solidFill>
                  <a:srgbClr val="595958"/>
                </a:solidFill>
                <a:effectLst/>
                <a:uLnTx/>
                <a:uFillTx/>
                <a:latin typeface="Calibri"/>
                <a:ea typeface="+mn-ea"/>
                <a:cs typeface="Calibri"/>
              </a:rPr>
              <a:t>y/o</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85" name="object 85"/>
          <p:cNvSpPr txBox="1"/>
          <p:nvPr/>
        </p:nvSpPr>
        <p:spPr>
          <a:xfrm>
            <a:off x="6195712" y="3740446"/>
            <a:ext cx="1039494"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1" u="none" strike="noStrike" kern="1200" cap="none" spc="-5" normalizeH="0" baseline="0" noProof="0" dirty="0">
                <a:ln>
                  <a:noFill/>
                </a:ln>
                <a:solidFill>
                  <a:srgbClr val="595958"/>
                </a:solidFill>
                <a:effectLst/>
                <a:uLnTx/>
                <a:uFillTx/>
                <a:latin typeface="Calibri"/>
                <a:ea typeface="+mn-ea"/>
                <a:cs typeface="Calibri"/>
              </a:rPr>
              <a:t>30-49</a:t>
            </a:r>
            <a:r>
              <a:rPr kumimoji="0" sz="2000" b="1" i="1" u="none" strike="noStrike" kern="1200" cap="none" spc="-70" normalizeH="0" baseline="0" noProof="0" dirty="0">
                <a:ln>
                  <a:noFill/>
                </a:ln>
                <a:solidFill>
                  <a:srgbClr val="595958"/>
                </a:solidFill>
                <a:effectLst/>
                <a:uLnTx/>
                <a:uFillTx/>
                <a:latin typeface="Calibri"/>
                <a:ea typeface="+mn-ea"/>
                <a:cs typeface="Calibri"/>
              </a:rPr>
              <a:t> </a:t>
            </a:r>
            <a:r>
              <a:rPr kumimoji="0" sz="2000" b="1" i="1" u="none" strike="noStrike" kern="1200" cap="none" spc="-5" normalizeH="0" baseline="0" noProof="0" dirty="0">
                <a:ln>
                  <a:noFill/>
                </a:ln>
                <a:solidFill>
                  <a:srgbClr val="595958"/>
                </a:solidFill>
                <a:effectLst/>
                <a:uLnTx/>
                <a:uFillTx/>
                <a:latin typeface="Calibri"/>
                <a:ea typeface="+mn-ea"/>
                <a:cs typeface="Calibri"/>
              </a:rPr>
              <a:t>y/o</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86" name="object 86"/>
          <p:cNvSpPr txBox="1"/>
          <p:nvPr/>
        </p:nvSpPr>
        <p:spPr>
          <a:xfrm>
            <a:off x="6404409" y="2472233"/>
            <a:ext cx="829310"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1" i="1" u="none" strike="noStrike" kern="1200" cap="none" spc="-5" normalizeH="0" baseline="0" noProof="0" dirty="0">
                <a:ln>
                  <a:noFill/>
                </a:ln>
                <a:solidFill>
                  <a:srgbClr val="595958"/>
                </a:solidFill>
                <a:effectLst/>
                <a:uLnTx/>
                <a:uFillTx/>
                <a:latin typeface="Calibri"/>
                <a:ea typeface="+mn-ea"/>
                <a:cs typeface="Calibri"/>
              </a:rPr>
              <a:t>50+</a:t>
            </a:r>
            <a:r>
              <a:rPr kumimoji="0" sz="2000" b="1" i="1" u="none" strike="noStrike" kern="1200" cap="none" spc="-70" normalizeH="0" baseline="0" noProof="0" dirty="0">
                <a:ln>
                  <a:noFill/>
                </a:ln>
                <a:solidFill>
                  <a:srgbClr val="595958"/>
                </a:solidFill>
                <a:effectLst/>
                <a:uLnTx/>
                <a:uFillTx/>
                <a:latin typeface="Calibri"/>
                <a:ea typeface="+mn-ea"/>
                <a:cs typeface="Calibri"/>
              </a:rPr>
              <a:t> </a:t>
            </a:r>
            <a:r>
              <a:rPr kumimoji="0" sz="2000" b="1" i="1" u="none" strike="noStrike" kern="1200" cap="none" spc="-10" normalizeH="0" baseline="0" noProof="0" dirty="0">
                <a:ln>
                  <a:noFill/>
                </a:ln>
                <a:solidFill>
                  <a:srgbClr val="595958"/>
                </a:solidFill>
                <a:effectLst/>
                <a:uLnTx/>
                <a:uFillTx/>
                <a:latin typeface="Calibri"/>
                <a:ea typeface="+mn-ea"/>
                <a:cs typeface="Calibri"/>
              </a:rPr>
              <a:t>y/o</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87" name="object 87"/>
          <p:cNvSpPr txBox="1"/>
          <p:nvPr/>
        </p:nvSpPr>
        <p:spPr>
          <a:xfrm>
            <a:off x="2378847" y="1409954"/>
            <a:ext cx="7553959"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tab pos="5614035" algn="l"/>
              </a:tabLst>
              <a:defRPr/>
            </a:pPr>
            <a:r>
              <a:rPr kumimoji="0" sz="2800" b="1" i="0" u="none" strike="noStrike" kern="1200" cap="none" spc="-15" normalizeH="0" baseline="0" noProof="0" dirty="0">
                <a:ln>
                  <a:noFill/>
                </a:ln>
                <a:solidFill>
                  <a:srgbClr val="595958"/>
                </a:solidFill>
                <a:effectLst/>
                <a:uLnTx/>
                <a:uFillTx/>
                <a:latin typeface="Calibri"/>
                <a:ea typeface="+mn-ea"/>
                <a:cs typeface="Calibri"/>
              </a:rPr>
              <a:t>New</a:t>
            </a:r>
            <a:r>
              <a:rPr kumimoji="0" sz="2800" b="1" i="0" u="none" strike="noStrike" kern="1200" cap="none" spc="15" normalizeH="0" baseline="0" noProof="0" dirty="0">
                <a:ln>
                  <a:noFill/>
                </a:ln>
                <a:solidFill>
                  <a:srgbClr val="595958"/>
                </a:solidFill>
                <a:effectLst/>
                <a:uLnTx/>
                <a:uFillTx/>
                <a:latin typeface="Calibri"/>
                <a:ea typeface="+mn-ea"/>
                <a:cs typeface="Calibri"/>
              </a:rPr>
              <a:t> </a:t>
            </a:r>
            <a:r>
              <a:rPr kumimoji="0" sz="2800" b="1" i="0" u="none" strike="noStrike" kern="1200" cap="none" spc="-5" normalizeH="0" baseline="0" noProof="0" dirty="0">
                <a:ln>
                  <a:noFill/>
                </a:ln>
                <a:solidFill>
                  <a:srgbClr val="595958"/>
                </a:solidFill>
                <a:effectLst/>
                <a:uLnTx/>
                <a:uFillTx/>
                <a:latin typeface="Calibri"/>
                <a:ea typeface="+mn-ea"/>
                <a:cs typeface="Calibri"/>
              </a:rPr>
              <a:t>HIV</a:t>
            </a:r>
            <a:r>
              <a:rPr kumimoji="0" sz="2800" b="1" i="0" u="none" strike="noStrike" kern="1200" cap="none" spc="5" normalizeH="0" baseline="0" noProof="0" dirty="0">
                <a:ln>
                  <a:noFill/>
                </a:ln>
                <a:solidFill>
                  <a:srgbClr val="595958"/>
                </a:solidFill>
                <a:effectLst/>
                <a:uLnTx/>
                <a:uFillTx/>
                <a:latin typeface="Calibri"/>
                <a:ea typeface="+mn-ea"/>
                <a:cs typeface="Calibri"/>
              </a:rPr>
              <a:t> </a:t>
            </a:r>
            <a:r>
              <a:rPr kumimoji="0" sz="2800" b="1" i="0" u="none" strike="noStrike" kern="1200" cap="none" spc="-5" normalizeH="0" baseline="0" noProof="0" dirty="0">
                <a:ln>
                  <a:noFill/>
                </a:ln>
                <a:solidFill>
                  <a:srgbClr val="595958"/>
                </a:solidFill>
                <a:effectLst/>
                <a:uLnTx/>
                <a:uFillTx/>
                <a:latin typeface="Calibri"/>
                <a:ea typeface="+mn-ea"/>
                <a:cs typeface="Calibri"/>
              </a:rPr>
              <a:t>Dx	</a:t>
            </a:r>
            <a:r>
              <a:rPr kumimoji="0" sz="2800" b="1" i="0" u="none" strike="noStrike" kern="1200" cap="none" spc="-15" normalizeH="0" baseline="0" noProof="0" dirty="0">
                <a:ln>
                  <a:noFill/>
                </a:ln>
                <a:solidFill>
                  <a:srgbClr val="595958"/>
                </a:solidFill>
                <a:effectLst/>
                <a:uLnTx/>
                <a:uFillTx/>
                <a:latin typeface="Calibri"/>
                <a:ea typeface="+mn-ea"/>
                <a:cs typeface="Calibri"/>
              </a:rPr>
              <a:t>New </a:t>
            </a:r>
            <a:r>
              <a:rPr kumimoji="0" sz="2800" b="1" i="0" u="none" strike="noStrike" kern="1200" cap="none" spc="-5" normalizeH="0" baseline="0" noProof="0" dirty="0">
                <a:ln>
                  <a:noFill/>
                </a:ln>
                <a:solidFill>
                  <a:srgbClr val="595958"/>
                </a:solidFill>
                <a:effectLst/>
                <a:uLnTx/>
                <a:uFillTx/>
                <a:latin typeface="Calibri"/>
                <a:ea typeface="+mn-ea"/>
                <a:cs typeface="Calibri"/>
              </a:rPr>
              <a:t>AIDS</a:t>
            </a:r>
            <a:r>
              <a:rPr kumimoji="0" sz="2800" b="1" i="0" u="none" strike="noStrike" kern="1200" cap="none" spc="-45" normalizeH="0" baseline="0" noProof="0" dirty="0">
                <a:ln>
                  <a:noFill/>
                </a:ln>
                <a:solidFill>
                  <a:srgbClr val="595958"/>
                </a:solidFill>
                <a:effectLst/>
                <a:uLnTx/>
                <a:uFillTx/>
                <a:latin typeface="Calibri"/>
                <a:ea typeface="+mn-ea"/>
                <a:cs typeface="Calibri"/>
              </a:rPr>
              <a:t> </a:t>
            </a:r>
            <a:r>
              <a:rPr kumimoji="0" sz="2800" b="1" i="0" u="none" strike="noStrike" kern="1200" cap="none" spc="-5" normalizeH="0" baseline="0" noProof="0" dirty="0">
                <a:ln>
                  <a:noFill/>
                </a:ln>
                <a:solidFill>
                  <a:srgbClr val="595958"/>
                </a:solidFill>
                <a:effectLst/>
                <a:uLnTx/>
                <a:uFillTx/>
                <a:latin typeface="Calibri"/>
                <a:ea typeface="+mn-ea"/>
                <a:cs typeface="Calibri"/>
              </a:rPr>
              <a:t>Dx</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3331585628"/>
      </p:ext>
    </p:extLst>
  </p:cSld>
  <p:clrMapOvr>
    <a:masterClrMapping/>
  </p:clrMapOvr>
  <p:timing>
    <p:tnLst>
      <p:par>
        <p:cTn id="1" dur="indefinite" restart="never" nodeType="tmRoot"/>
      </p:par>
    </p:tn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457326" y="329191"/>
            <a:ext cx="11280140" cy="733425"/>
          </a:xfrm>
          <a:prstGeom prst="rect">
            <a:avLst/>
          </a:prstGeom>
        </p:spPr>
        <p:txBody>
          <a:bodyPr vert="horz" wrap="square" lIns="0" tIns="11430" rIns="0" bIns="0" rtlCol="0">
            <a:spAutoFit/>
          </a:bodyPr>
          <a:lstStyle/>
          <a:p>
            <a:pPr marL="12700">
              <a:lnSpc>
                <a:spcPct val="100000"/>
              </a:lnSpc>
              <a:spcBef>
                <a:spcPts val="90"/>
              </a:spcBef>
            </a:pPr>
            <a:r>
              <a:rPr sz="4650" i="1" spc="-185" dirty="0">
                <a:solidFill>
                  <a:srgbClr val="000000"/>
                </a:solidFill>
                <a:latin typeface="Calibri Light"/>
                <a:cs typeface="Calibri Light"/>
              </a:rPr>
              <a:t>New </a:t>
            </a:r>
            <a:r>
              <a:rPr sz="4650" i="1" spc="-145" dirty="0">
                <a:solidFill>
                  <a:srgbClr val="000000"/>
                </a:solidFill>
                <a:latin typeface="Calibri Light"/>
                <a:cs typeface="Calibri Light"/>
              </a:rPr>
              <a:t>Dx </a:t>
            </a:r>
            <a:r>
              <a:rPr sz="4400" spc="-15" dirty="0">
                <a:solidFill>
                  <a:srgbClr val="000000"/>
                </a:solidFill>
              </a:rPr>
              <a:t>of </a:t>
            </a:r>
            <a:r>
              <a:rPr sz="4400" spc="-20" dirty="0">
                <a:solidFill>
                  <a:srgbClr val="000000"/>
                </a:solidFill>
              </a:rPr>
              <a:t>HIV </a:t>
            </a:r>
            <a:r>
              <a:rPr sz="4400" spc="-25" dirty="0"/>
              <a:t>and </a:t>
            </a:r>
            <a:r>
              <a:rPr sz="4400" spc="-25" dirty="0">
                <a:solidFill>
                  <a:srgbClr val="000000"/>
                </a:solidFill>
              </a:rPr>
              <a:t>AIDS </a:t>
            </a:r>
            <a:r>
              <a:rPr sz="4400" spc="-30" dirty="0"/>
              <a:t>by </a:t>
            </a:r>
            <a:r>
              <a:rPr sz="4400" spc="-30" dirty="0">
                <a:solidFill>
                  <a:srgbClr val="000000"/>
                </a:solidFill>
              </a:rPr>
              <a:t>RACE </a:t>
            </a:r>
            <a:r>
              <a:rPr sz="4400" spc="-25" dirty="0"/>
              <a:t>-2021 </a:t>
            </a:r>
            <a:r>
              <a:rPr sz="4400" spc="-45" dirty="0"/>
              <a:t>Palm</a:t>
            </a:r>
            <a:r>
              <a:rPr sz="4400" spc="-570" dirty="0"/>
              <a:t> </a:t>
            </a:r>
            <a:r>
              <a:rPr sz="4400" spc="-35" dirty="0"/>
              <a:t>Beach</a:t>
            </a:r>
            <a:endParaRPr sz="4400">
              <a:latin typeface="Calibri Light"/>
              <a:cs typeface="Calibri Light"/>
            </a:endParaRPr>
          </a:p>
        </p:txBody>
      </p:sp>
      <p:sp>
        <p:nvSpPr>
          <p:cNvPr id="3" name="object 3"/>
          <p:cNvSpPr/>
          <p:nvPr/>
        </p:nvSpPr>
        <p:spPr>
          <a:xfrm>
            <a:off x="3048000" y="2074398"/>
            <a:ext cx="1681480" cy="1858010"/>
          </a:xfrm>
          <a:custGeom>
            <a:avLst/>
            <a:gdLst/>
            <a:ahLst/>
            <a:cxnLst/>
            <a:rect l="l" t="t" r="r" b="b"/>
            <a:pathLst>
              <a:path w="1681479" h="1858010">
                <a:moveTo>
                  <a:pt x="0" y="0"/>
                </a:moveTo>
                <a:lnTo>
                  <a:pt x="0" y="1857806"/>
                </a:lnTo>
                <a:lnTo>
                  <a:pt x="1680984" y="1066787"/>
                </a:lnTo>
                <a:lnTo>
                  <a:pt x="1659556" y="1022756"/>
                </a:lnTo>
                <a:lnTo>
                  <a:pt x="1637067" y="979468"/>
                </a:lnTo>
                <a:lnTo>
                  <a:pt x="1613538" y="936936"/>
                </a:lnTo>
                <a:lnTo>
                  <a:pt x="1588990" y="895171"/>
                </a:lnTo>
                <a:lnTo>
                  <a:pt x="1563441" y="854187"/>
                </a:lnTo>
                <a:lnTo>
                  <a:pt x="1536912" y="813997"/>
                </a:lnTo>
                <a:lnTo>
                  <a:pt x="1509423" y="774613"/>
                </a:lnTo>
                <a:lnTo>
                  <a:pt x="1480993" y="736047"/>
                </a:lnTo>
                <a:lnTo>
                  <a:pt x="1451644" y="698313"/>
                </a:lnTo>
                <a:lnTo>
                  <a:pt x="1421394" y="661423"/>
                </a:lnTo>
                <a:lnTo>
                  <a:pt x="1390264" y="625390"/>
                </a:lnTo>
                <a:lnTo>
                  <a:pt x="1358274" y="590227"/>
                </a:lnTo>
                <a:lnTo>
                  <a:pt x="1325444" y="555945"/>
                </a:lnTo>
                <a:lnTo>
                  <a:pt x="1291793" y="522559"/>
                </a:lnTo>
                <a:lnTo>
                  <a:pt x="1257343" y="490080"/>
                </a:lnTo>
                <a:lnTo>
                  <a:pt x="1222112" y="458521"/>
                </a:lnTo>
                <a:lnTo>
                  <a:pt x="1186120" y="427896"/>
                </a:lnTo>
                <a:lnTo>
                  <a:pt x="1149389" y="398216"/>
                </a:lnTo>
                <a:lnTo>
                  <a:pt x="1111937" y="369494"/>
                </a:lnTo>
                <a:lnTo>
                  <a:pt x="1073784" y="341743"/>
                </a:lnTo>
                <a:lnTo>
                  <a:pt x="1034952" y="314976"/>
                </a:lnTo>
                <a:lnTo>
                  <a:pt x="995459" y="289205"/>
                </a:lnTo>
                <a:lnTo>
                  <a:pt x="955326" y="264444"/>
                </a:lnTo>
                <a:lnTo>
                  <a:pt x="914572" y="240704"/>
                </a:lnTo>
                <a:lnTo>
                  <a:pt x="873218" y="217998"/>
                </a:lnTo>
                <a:lnTo>
                  <a:pt x="831283" y="196340"/>
                </a:lnTo>
                <a:lnTo>
                  <a:pt x="788788" y="175741"/>
                </a:lnTo>
                <a:lnTo>
                  <a:pt x="745753" y="156215"/>
                </a:lnTo>
                <a:lnTo>
                  <a:pt x="702197" y="137774"/>
                </a:lnTo>
                <a:lnTo>
                  <a:pt x="658141" y="120431"/>
                </a:lnTo>
                <a:lnTo>
                  <a:pt x="613605" y="104198"/>
                </a:lnTo>
                <a:lnTo>
                  <a:pt x="568607" y="89088"/>
                </a:lnTo>
                <a:lnTo>
                  <a:pt x="523170" y="75115"/>
                </a:lnTo>
                <a:lnTo>
                  <a:pt x="477312" y="62290"/>
                </a:lnTo>
                <a:lnTo>
                  <a:pt x="431053" y="50626"/>
                </a:lnTo>
                <a:lnTo>
                  <a:pt x="384414" y="40136"/>
                </a:lnTo>
                <a:lnTo>
                  <a:pt x="337414" y="30832"/>
                </a:lnTo>
                <a:lnTo>
                  <a:pt x="290074" y="22728"/>
                </a:lnTo>
                <a:lnTo>
                  <a:pt x="242413" y="15836"/>
                </a:lnTo>
                <a:lnTo>
                  <a:pt x="194451" y="10169"/>
                </a:lnTo>
                <a:lnTo>
                  <a:pt x="146209" y="5739"/>
                </a:lnTo>
                <a:lnTo>
                  <a:pt x="97707" y="2559"/>
                </a:lnTo>
                <a:lnTo>
                  <a:pt x="48963" y="641"/>
                </a:lnTo>
                <a:lnTo>
                  <a:pt x="0" y="0"/>
                </a:lnTo>
                <a:close/>
              </a:path>
            </a:pathLst>
          </a:custGeom>
          <a:solidFill>
            <a:srgbClr val="FFE699"/>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1281118" y="3141188"/>
            <a:ext cx="3625215" cy="2649220"/>
          </a:xfrm>
          <a:custGeom>
            <a:avLst/>
            <a:gdLst/>
            <a:ahLst/>
            <a:cxnLst/>
            <a:rect l="l" t="t" r="r" b="b"/>
            <a:pathLst>
              <a:path w="3625215" h="2649220">
                <a:moveTo>
                  <a:pt x="3447872" y="0"/>
                </a:moveTo>
                <a:lnTo>
                  <a:pt x="1766887" y="791019"/>
                </a:lnTo>
                <a:lnTo>
                  <a:pt x="0" y="1365110"/>
                </a:lnTo>
                <a:lnTo>
                  <a:pt x="14991" y="1409334"/>
                </a:lnTo>
                <a:lnTo>
                  <a:pt x="31083" y="1453159"/>
                </a:lnTo>
                <a:lnTo>
                  <a:pt x="48268" y="1496564"/>
                </a:lnTo>
                <a:lnTo>
                  <a:pt x="66539" y="1539527"/>
                </a:lnTo>
                <a:lnTo>
                  <a:pt x="85890" y="1582026"/>
                </a:lnTo>
                <a:lnTo>
                  <a:pt x="106855" y="1625154"/>
                </a:lnTo>
                <a:lnTo>
                  <a:pt x="128783" y="1667500"/>
                </a:lnTo>
                <a:lnTo>
                  <a:pt x="151652" y="1709055"/>
                </a:lnTo>
                <a:lnTo>
                  <a:pt x="175445" y="1749813"/>
                </a:lnTo>
                <a:lnTo>
                  <a:pt x="200142" y="1789767"/>
                </a:lnTo>
                <a:lnTo>
                  <a:pt x="225723" y="1828909"/>
                </a:lnTo>
                <a:lnTo>
                  <a:pt x="252168" y="1867234"/>
                </a:lnTo>
                <a:lnTo>
                  <a:pt x="279459" y="1904733"/>
                </a:lnTo>
                <a:lnTo>
                  <a:pt x="307576" y="1941400"/>
                </a:lnTo>
                <a:lnTo>
                  <a:pt x="336499" y="1977228"/>
                </a:lnTo>
                <a:lnTo>
                  <a:pt x="366210" y="2012209"/>
                </a:lnTo>
                <a:lnTo>
                  <a:pt x="396688" y="2046338"/>
                </a:lnTo>
                <a:lnTo>
                  <a:pt x="427915" y="2079606"/>
                </a:lnTo>
                <a:lnTo>
                  <a:pt x="459870" y="2112008"/>
                </a:lnTo>
                <a:lnTo>
                  <a:pt x="492535" y="2143535"/>
                </a:lnTo>
                <a:lnTo>
                  <a:pt x="525890" y="2174181"/>
                </a:lnTo>
                <a:lnTo>
                  <a:pt x="559915" y="2203939"/>
                </a:lnTo>
                <a:lnTo>
                  <a:pt x="594592" y="2232802"/>
                </a:lnTo>
                <a:lnTo>
                  <a:pt x="629901" y="2260762"/>
                </a:lnTo>
                <a:lnTo>
                  <a:pt x="665822" y="2287814"/>
                </a:lnTo>
                <a:lnTo>
                  <a:pt x="702336" y="2313950"/>
                </a:lnTo>
                <a:lnTo>
                  <a:pt x="739423" y="2339162"/>
                </a:lnTo>
                <a:lnTo>
                  <a:pt x="777065" y="2363445"/>
                </a:lnTo>
                <a:lnTo>
                  <a:pt x="815241" y="2386791"/>
                </a:lnTo>
                <a:lnTo>
                  <a:pt x="853933" y="2409192"/>
                </a:lnTo>
                <a:lnTo>
                  <a:pt x="893121" y="2430643"/>
                </a:lnTo>
                <a:lnTo>
                  <a:pt x="932785" y="2451135"/>
                </a:lnTo>
                <a:lnTo>
                  <a:pt x="972906" y="2470663"/>
                </a:lnTo>
                <a:lnTo>
                  <a:pt x="1013465" y="2489218"/>
                </a:lnTo>
                <a:lnTo>
                  <a:pt x="1054442" y="2506795"/>
                </a:lnTo>
                <a:lnTo>
                  <a:pt x="1095818" y="2523386"/>
                </a:lnTo>
                <a:lnTo>
                  <a:pt x="1137573" y="2538984"/>
                </a:lnTo>
                <a:lnTo>
                  <a:pt x="1179689" y="2553581"/>
                </a:lnTo>
                <a:lnTo>
                  <a:pt x="1222145" y="2567172"/>
                </a:lnTo>
                <a:lnTo>
                  <a:pt x="1264922" y="2579749"/>
                </a:lnTo>
                <a:lnTo>
                  <a:pt x="1308001" y="2591305"/>
                </a:lnTo>
                <a:lnTo>
                  <a:pt x="1351362" y="2601833"/>
                </a:lnTo>
                <a:lnTo>
                  <a:pt x="1394986" y="2611326"/>
                </a:lnTo>
                <a:lnTo>
                  <a:pt x="1438853" y="2619778"/>
                </a:lnTo>
                <a:lnTo>
                  <a:pt x="1482945" y="2627180"/>
                </a:lnTo>
                <a:lnTo>
                  <a:pt x="1527242" y="2633527"/>
                </a:lnTo>
                <a:lnTo>
                  <a:pt x="1571723" y="2638811"/>
                </a:lnTo>
                <a:lnTo>
                  <a:pt x="1616371" y="2643025"/>
                </a:lnTo>
                <a:lnTo>
                  <a:pt x="1661165" y="2646162"/>
                </a:lnTo>
                <a:lnTo>
                  <a:pt x="1706085" y="2648215"/>
                </a:lnTo>
                <a:lnTo>
                  <a:pt x="1751114" y="2649177"/>
                </a:lnTo>
                <a:lnTo>
                  <a:pt x="1796231" y="2649042"/>
                </a:lnTo>
                <a:lnTo>
                  <a:pt x="1841416" y="2647802"/>
                </a:lnTo>
                <a:lnTo>
                  <a:pt x="1886651" y="2645450"/>
                </a:lnTo>
                <a:lnTo>
                  <a:pt x="1931916" y="2641979"/>
                </a:lnTo>
                <a:lnTo>
                  <a:pt x="1977191" y="2637383"/>
                </a:lnTo>
                <a:lnTo>
                  <a:pt x="2022457" y="2631654"/>
                </a:lnTo>
                <a:lnTo>
                  <a:pt x="2067696" y="2624785"/>
                </a:lnTo>
                <a:lnTo>
                  <a:pt x="2112886" y="2616769"/>
                </a:lnTo>
                <a:lnTo>
                  <a:pt x="2158009" y="2607599"/>
                </a:lnTo>
                <a:lnTo>
                  <a:pt x="2203046" y="2597269"/>
                </a:lnTo>
                <a:lnTo>
                  <a:pt x="2247977" y="2585772"/>
                </a:lnTo>
                <a:lnTo>
                  <a:pt x="2292782" y="2573099"/>
                </a:lnTo>
                <a:lnTo>
                  <a:pt x="2337443" y="2559245"/>
                </a:lnTo>
                <a:lnTo>
                  <a:pt x="2381939" y="2544202"/>
                </a:lnTo>
                <a:lnTo>
                  <a:pt x="2426252" y="2527963"/>
                </a:lnTo>
                <a:lnTo>
                  <a:pt x="2470361" y="2510522"/>
                </a:lnTo>
                <a:lnTo>
                  <a:pt x="2514248" y="2491871"/>
                </a:lnTo>
                <a:lnTo>
                  <a:pt x="2557894" y="2472004"/>
                </a:lnTo>
                <a:lnTo>
                  <a:pt x="2601022" y="2451038"/>
                </a:lnTo>
                <a:lnTo>
                  <a:pt x="2643368" y="2429111"/>
                </a:lnTo>
                <a:lnTo>
                  <a:pt x="2684923" y="2406241"/>
                </a:lnTo>
                <a:lnTo>
                  <a:pt x="2725681" y="2382448"/>
                </a:lnTo>
                <a:lnTo>
                  <a:pt x="2765635" y="2357751"/>
                </a:lnTo>
                <a:lnTo>
                  <a:pt x="2804777" y="2332171"/>
                </a:lnTo>
                <a:lnTo>
                  <a:pt x="2843102" y="2305725"/>
                </a:lnTo>
                <a:lnTo>
                  <a:pt x="2880601" y="2278434"/>
                </a:lnTo>
                <a:lnTo>
                  <a:pt x="2917268" y="2250317"/>
                </a:lnTo>
                <a:lnTo>
                  <a:pt x="2953096" y="2221394"/>
                </a:lnTo>
                <a:lnTo>
                  <a:pt x="2988077" y="2191683"/>
                </a:lnTo>
                <a:lnTo>
                  <a:pt x="3022206" y="2161205"/>
                </a:lnTo>
                <a:lnTo>
                  <a:pt x="3055474" y="2129979"/>
                </a:lnTo>
                <a:lnTo>
                  <a:pt x="3087876" y="2098023"/>
                </a:lnTo>
                <a:lnTo>
                  <a:pt x="3119403" y="2065358"/>
                </a:lnTo>
                <a:lnTo>
                  <a:pt x="3150049" y="2032003"/>
                </a:lnTo>
                <a:lnTo>
                  <a:pt x="3179807" y="1997978"/>
                </a:lnTo>
                <a:lnTo>
                  <a:pt x="3208670" y="1963301"/>
                </a:lnTo>
                <a:lnTo>
                  <a:pt x="3236630" y="1927992"/>
                </a:lnTo>
                <a:lnTo>
                  <a:pt x="3263682" y="1892071"/>
                </a:lnTo>
                <a:lnTo>
                  <a:pt x="3289818" y="1855557"/>
                </a:lnTo>
                <a:lnTo>
                  <a:pt x="3315030" y="1818470"/>
                </a:lnTo>
                <a:lnTo>
                  <a:pt x="3339313" y="1780828"/>
                </a:lnTo>
                <a:lnTo>
                  <a:pt x="3362659" y="1742652"/>
                </a:lnTo>
                <a:lnTo>
                  <a:pt x="3385060" y="1703960"/>
                </a:lnTo>
                <a:lnTo>
                  <a:pt x="3406511" y="1664772"/>
                </a:lnTo>
                <a:lnTo>
                  <a:pt x="3427003" y="1625108"/>
                </a:lnTo>
                <a:lnTo>
                  <a:pt x="3446531" y="1584987"/>
                </a:lnTo>
                <a:lnTo>
                  <a:pt x="3465086" y="1544428"/>
                </a:lnTo>
                <a:lnTo>
                  <a:pt x="3482663" y="1503451"/>
                </a:lnTo>
                <a:lnTo>
                  <a:pt x="3499254" y="1462075"/>
                </a:lnTo>
                <a:lnTo>
                  <a:pt x="3514852" y="1420320"/>
                </a:lnTo>
                <a:lnTo>
                  <a:pt x="3529449" y="1378205"/>
                </a:lnTo>
                <a:lnTo>
                  <a:pt x="3543040" y="1335749"/>
                </a:lnTo>
                <a:lnTo>
                  <a:pt x="3555617" y="1292972"/>
                </a:lnTo>
                <a:lnTo>
                  <a:pt x="3567173" y="1249893"/>
                </a:lnTo>
                <a:lnTo>
                  <a:pt x="3577701" y="1206532"/>
                </a:lnTo>
                <a:lnTo>
                  <a:pt x="3587194" y="1162907"/>
                </a:lnTo>
                <a:lnTo>
                  <a:pt x="3595646" y="1119040"/>
                </a:lnTo>
                <a:lnTo>
                  <a:pt x="3603048" y="1074948"/>
                </a:lnTo>
                <a:lnTo>
                  <a:pt x="3609395" y="1030652"/>
                </a:lnTo>
                <a:lnTo>
                  <a:pt x="3614679" y="986170"/>
                </a:lnTo>
                <a:lnTo>
                  <a:pt x="3618893" y="941523"/>
                </a:lnTo>
                <a:lnTo>
                  <a:pt x="3622030" y="896729"/>
                </a:lnTo>
                <a:lnTo>
                  <a:pt x="3624083" y="851808"/>
                </a:lnTo>
                <a:lnTo>
                  <a:pt x="3625045" y="806779"/>
                </a:lnTo>
                <a:lnTo>
                  <a:pt x="3624910" y="761663"/>
                </a:lnTo>
                <a:lnTo>
                  <a:pt x="3623670" y="716477"/>
                </a:lnTo>
                <a:lnTo>
                  <a:pt x="3621318" y="671242"/>
                </a:lnTo>
                <a:lnTo>
                  <a:pt x="3617847" y="625978"/>
                </a:lnTo>
                <a:lnTo>
                  <a:pt x="3613251" y="580702"/>
                </a:lnTo>
                <a:lnTo>
                  <a:pt x="3607522" y="535436"/>
                </a:lnTo>
                <a:lnTo>
                  <a:pt x="3600653" y="490198"/>
                </a:lnTo>
                <a:lnTo>
                  <a:pt x="3592637" y="445007"/>
                </a:lnTo>
                <a:lnTo>
                  <a:pt x="3583467" y="399884"/>
                </a:lnTo>
                <a:lnTo>
                  <a:pt x="3573137" y="354847"/>
                </a:lnTo>
                <a:lnTo>
                  <a:pt x="3561640" y="309917"/>
                </a:lnTo>
                <a:lnTo>
                  <a:pt x="3548967" y="265111"/>
                </a:lnTo>
                <a:lnTo>
                  <a:pt x="3535113" y="220451"/>
                </a:lnTo>
                <a:lnTo>
                  <a:pt x="3520070" y="175954"/>
                </a:lnTo>
                <a:lnTo>
                  <a:pt x="3503831" y="131642"/>
                </a:lnTo>
                <a:lnTo>
                  <a:pt x="3486390" y="87532"/>
                </a:lnTo>
                <a:lnTo>
                  <a:pt x="3467739" y="43645"/>
                </a:lnTo>
                <a:lnTo>
                  <a:pt x="3447872" y="0"/>
                </a:lnTo>
                <a:close/>
              </a:path>
            </a:pathLst>
          </a:custGeom>
          <a:solidFill>
            <a:srgbClr val="CC3399"/>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1281118" y="3141188"/>
            <a:ext cx="3625215" cy="2649220"/>
          </a:xfrm>
          <a:custGeom>
            <a:avLst/>
            <a:gdLst/>
            <a:ahLst/>
            <a:cxnLst/>
            <a:rect l="l" t="t" r="r" b="b"/>
            <a:pathLst>
              <a:path w="3625215" h="2649220">
                <a:moveTo>
                  <a:pt x="3447872" y="0"/>
                </a:moveTo>
                <a:lnTo>
                  <a:pt x="3467739" y="43645"/>
                </a:lnTo>
                <a:lnTo>
                  <a:pt x="3486390" y="87532"/>
                </a:lnTo>
                <a:lnTo>
                  <a:pt x="3503831" y="131642"/>
                </a:lnTo>
                <a:lnTo>
                  <a:pt x="3520070" y="175954"/>
                </a:lnTo>
                <a:lnTo>
                  <a:pt x="3535113" y="220451"/>
                </a:lnTo>
                <a:lnTo>
                  <a:pt x="3548967" y="265111"/>
                </a:lnTo>
                <a:lnTo>
                  <a:pt x="3561640" y="309917"/>
                </a:lnTo>
                <a:lnTo>
                  <a:pt x="3573137" y="354847"/>
                </a:lnTo>
                <a:lnTo>
                  <a:pt x="3583467" y="399884"/>
                </a:lnTo>
                <a:lnTo>
                  <a:pt x="3592637" y="445007"/>
                </a:lnTo>
                <a:lnTo>
                  <a:pt x="3600653" y="490198"/>
                </a:lnTo>
                <a:lnTo>
                  <a:pt x="3607522" y="535436"/>
                </a:lnTo>
                <a:lnTo>
                  <a:pt x="3613251" y="580702"/>
                </a:lnTo>
                <a:lnTo>
                  <a:pt x="3617847" y="625978"/>
                </a:lnTo>
                <a:lnTo>
                  <a:pt x="3621318" y="671242"/>
                </a:lnTo>
                <a:lnTo>
                  <a:pt x="3623670" y="716477"/>
                </a:lnTo>
                <a:lnTo>
                  <a:pt x="3624910" y="761663"/>
                </a:lnTo>
                <a:lnTo>
                  <a:pt x="3625045" y="806779"/>
                </a:lnTo>
                <a:lnTo>
                  <a:pt x="3624083" y="851808"/>
                </a:lnTo>
                <a:lnTo>
                  <a:pt x="3622030" y="896729"/>
                </a:lnTo>
                <a:lnTo>
                  <a:pt x="3618893" y="941523"/>
                </a:lnTo>
                <a:lnTo>
                  <a:pt x="3614679" y="986170"/>
                </a:lnTo>
                <a:lnTo>
                  <a:pt x="3609395" y="1030652"/>
                </a:lnTo>
                <a:lnTo>
                  <a:pt x="3603048" y="1074948"/>
                </a:lnTo>
                <a:lnTo>
                  <a:pt x="3595646" y="1119040"/>
                </a:lnTo>
                <a:lnTo>
                  <a:pt x="3587194" y="1162907"/>
                </a:lnTo>
                <a:lnTo>
                  <a:pt x="3577701" y="1206532"/>
                </a:lnTo>
                <a:lnTo>
                  <a:pt x="3567173" y="1249893"/>
                </a:lnTo>
                <a:lnTo>
                  <a:pt x="3555617" y="1292972"/>
                </a:lnTo>
                <a:lnTo>
                  <a:pt x="3543040" y="1335749"/>
                </a:lnTo>
                <a:lnTo>
                  <a:pt x="3529449" y="1378205"/>
                </a:lnTo>
                <a:lnTo>
                  <a:pt x="3514852" y="1420320"/>
                </a:lnTo>
                <a:lnTo>
                  <a:pt x="3499254" y="1462075"/>
                </a:lnTo>
                <a:lnTo>
                  <a:pt x="3482663" y="1503451"/>
                </a:lnTo>
                <a:lnTo>
                  <a:pt x="3465086" y="1544428"/>
                </a:lnTo>
                <a:lnTo>
                  <a:pt x="3446531" y="1584987"/>
                </a:lnTo>
                <a:lnTo>
                  <a:pt x="3427003" y="1625108"/>
                </a:lnTo>
                <a:lnTo>
                  <a:pt x="3406511" y="1664772"/>
                </a:lnTo>
                <a:lnTo>
                  <a:pt x="3385060" y="1703960"/>
                </a:lnTo>
                <a:lnTo>
                  <a:pt x="3362659" y="1742652"/>
                </a:lnTo>
                <a:lnTo>
                  <a:pt x="3339313" y="1780828"/>
                </a:lnTo>
                <a:lnTo>
                  <a:pt x="3315030" y="1818470"/>
                </a:lnTo>
                <a:lnTo>
                  <a:pt x="3289818" y="1855557"/>
                </a:lnTo>
                <a:lnTo>
                  <a:pt x="3263682" y="1892071"/>
                </a:lnTo>
                <a:lnTo>
                  <a:pt x="3236630" y="1927992"/>
                </a:lnTo>
                <a:lnTo>
                  <a:pt x="3208670" y="1963301"/>
                </a:lnTo>
                <a:lnTo>
                  <a:pt x="3179807" y="1997978"/>
                </a:lnTo>
                <a:lnTo>
                  <a:pt x="3150049" y="2032003"/>
                </a:lnTo>
                <a:lnTo>
                  <a:pt x="3119403" y="2065358"/>
                </a:lnTo>
                <a:lnTo>
                  <a:pt x="3087876" y="2098023"/>
                </a:lnTo>
                <a:lnTo>
                  <a:pt x="3055474" y="2129979"/>
                </a:lnTo>
                <a:lnTo>
                  <a:pt x="3022206" y="2161205"/>
                </a:lnTo>
                <a:lnTo>
                  <a:pt x="2988077" y="2191683"/>
                </a:lnTo>
                <a:lnTo>
                  <a:pt x="2953096" y="2221394"/>
                </a:lnTo>
                <a:lnTo>
                  <a:pt x="2917268" y="2250317"/>
                </a:lnTo>
                <a:lnTo>
                  <a:pt x="2880601" y="2278434"/>
                </a:lnTo>
                <a:lnTo>
                  <a:pt x="2843102" y="2305725"/>
                </a:lnTo>
                <a:lnTo>
                  <a:pt x="2804777" y="2332171"/>
                </a:lnTo>
                <a:lnTo>
                  <a:pt x="2765635" y="2357751"/>
                </a:lnTo>
                <a:lnTo>
                  <a:pt x="2725681" y="2382448"/>
                </a:lnTo>
                <a:lnTo>
                  <a:pt x="2684923" y="2406241"/>
                </a:lnTo>
                <a:lnTo>
                  <a:pt x="2643368" y="2429111"/>
                </a:lnTo>
                <a:lnTo>
                  <a:pt x="2601022" y="2451038"/>
                </a:lnTo>
                <a:lnTo>
                  <a:pt x="2557894" y="2472004"/>
                </a:lnTo>
                <a:lnTo>
                  <a:pt x="2514248" y="2491871"/>
                </a:lnTo>
                <a:lnTo>
                  <a:pt x="2470361" y="2510522"/>
                </a:lnTo>
                <a:lnTo>
                  <a:pt x="2426252" y="2527963"/>
                </a:lnTo>
                <a:lnTo>
                  <a:pt x="2381939" y="2544202"/>
                </a:lnTo>
                <a:lnTo>
                  <a:pt x="2337443" y="2559245"/>
                </a:lnTo>
                <a:lnTo>
                  <a:pt x="2292782" y="2573099"/>
                </a:lnTo>
                <a:lnTo>
                  <a:pt x="2247977" y="2585772"/>
                </a:lnTo>
                <a:lnTo>
                  <a:pt x="2203046" y="2597269"/>
                </a:lnTo>
                <a:lnTo>
                  <a:pt x="2158009" y="2607599"/>
                </a:lnTo>
                <a:lnTo>
                  <a:pt x="2112886" y="2616769"/>
                </a:lnTo>
                <a:lnTo>
                  <a:pt x="2067696" y="2624785"/>
                </a:lnTo>
                <a:lnTo>
                  <a:pt x="2022457" y="2631654"/>
                </a:lnTo>
                <a:lnTo>
                  <a:pt x="1977191" y="2637383"/>
                </a:lnTo>
                <a:lnTo>
                  <a:pt x="1931916" y="2641979"/>
                </a:lnTo>
                <a:lnTo>
                  <a:pt x="1886651" y="2645450"/>
                </a:lnTo>
                <a:lnTo>
                  <a:pt x="1841416" y="2647802"/>
                </a:lnTo>
                <a:lnTo>
                  <a:pt x="1796231" y="2649042"/>
                </a:lnTo>
                <a:lnTo>
                  <a:pt x="1751114" y="2649177"/>
                </a:lnTo>
                <a:lnTo>
                  <a:pt x="1706085" y="2648215"/>
                </a:lnTo>
                <a:lnTo>
                  <a:pt x="1661165" y="2646162"/>
                </a:lnTo>
                <a:lnTo>
                  <a:pt x="1616371" y="2643025"/>
                </a:lnTo>
                <a:lnTo>
                  <a:pt x="1571723" y="2638811"/>
                </a:lnTo>
                <a:lnTo>
                  <a:pt x="1527242" y="2633527"/>
                </a:lnTo>
                <a:lnTo>
                  <a:pt x="1482945" y="2627180"/>
                </a:lnTo>
                <a:lnTo>
                  <a:pt x="1438853" y="2619778"/>
                </a:lnTo>
                <a:lnTo>
                  <a:pt x="1394986" y="2611326"/>
                </a:lnTo>
                <a:lnTo>
                  <a:pt x="1351362" y="2601833"/>
                </a:lnTo>
                <a:lnTo>
                  <a:pt x="1308001" y="2591305"/>
                </a:lnTo>
                <a:lnTo>
                  <a:pt x="1264922" y="2579749"/>
                </a:lnTo>
                <a:lnTo>
                  <a:pt x="1222145" y="2567172"/>
                </a:lnTo>
                <a:lnTo>
                  <a:pt x="1179689" y="2553581"/>
                </a:lnTo>
                <a:lnTo>
                  <a:pt x="1137573" y="2538984"/>
                </a:lnTo>
                <a:lnTo>
                  <a:pt x="1095818" y="2523386"/>
                </a:lnTo>
                <a:lnTo>
                  <a:pt x="1054442" y="2506795"/>
                </a:lnTo>
                <a:lnTo>
                  <a:pt x="1013465" y="2489218"/>
                </a:lnTo>
                <a:lnTo>
                  <a:pt x="972906" y="2470663"/>
                </a:lnTo>
                <a:lnTo>
                  <a:pt x="932785" y="2451135"/>
                </a:lnTo>
                <a:lnTo>
                  <a:pt x="893121" y="2430643"/>
                </a:lnTo>
                <a:lnTo>
                  <a:pt x="853933" y="2409192"/>
                </a:lnTo>
                <a:lnTo>
                  <a:pt x="815241" y="2386791"/>
                </a:lnTo>
                <a:lnTo>
                  <a:pt x="777065" y="2363445"/>
                </a:lnTo>
                <a:lnTo>
                  <a:pt x="739423" y="2339162"/>
                </a:lnTo>
                <a:lnTo>
                  <a:pt x="702336" y="2313950"/>
                </a:lnTo>
                <a:lnTo>
                  <a:pt x="665822" y="2287814"/>
                </a:lnTo>
                <a:lnTo>
                  <a:pt x="629901" y="2260762"/>
                </a:lnTo>
                <a:lnTo>
                  <a:pt x="594592" y="2232802"/>
                </a:lnTo>
                <a:lnTo>
                  <a:pt x="559915" y="2203939"/>
                </a:lnTo>
                <a:lnTo>
                  <a:pt x="525890" y="2174181"/>
                </a:lnTo>
                <a:lnTo>
                  <a:pt x="492535" y="2143535"/>
                </a:lnTo>
                <a:lnTo>
                  <a:pt x="459870" y="2112008"/>
                </a:lnTo>
                <a:lnTo>
                  <a:pt x="427915" y="2079606"/>
                </a:lnTo>
                <a:lnTo>
                  <a:pt x="396688" y="2046338"/>
                </a:lnTo>
                <a:lnTo>
                  <a:pt x="366210" y="2012209"/>
                </a:lnTo>
                <a:lnTo>
                  <a:pt x="336499" y="1977228"/>
                </a:lnTo>
                <a:lnTo>
                  <a:pt x="307576" y="1941400"/>
                </a:lnTo>
                <a:lnTo>
                  <a:pt x="279459" y="1904733"/>
                </a:lnTo>
                <a:lnTo>
                  <a:pt x="252168" y="1867234"/>
                </a:lnTo>
                <a:lnTo>
                  <a:pt x="225723" y="1828909"/>
                </a:lnTo>
                <a:lnTo>
                  <a:pt x="200142" y="1789767"/>
                </a:lnTo>
                <a:lnTo>
                  <a:pt x="175445" y="1749813"/>
                </a:lnTo>
                <a:lnTo>
                  <a:pt x="151652" y="1709055"/>
                </a:lnTo>
                <a:lnTo>
                  <a:pt x="128783" y="1667500"/>
                </a:lnTo>
                <a:lnTo>
                  <a:pt x="106855" y="1625154"/>
                </a:lnTo>
                <a:lnTo>
                  <a:pt x="85890" y="1582026"/>
                </a:lnTo>
                <a:lnTo>
                  <a:pt x="66539" y="1539527"/>
                </a:lnTo>
                <a:lnTo>
                  <a:pt x="48268" y="1496564"/>
                </a:lnTo>
                <a:lnTo>
                  <a:pt x="31083" y="1453159"/>
                </a:lnTo>
                <a:lnTo>
                  <a:pt x="14991" y="1409334"/>
                </a:lnTo>
                <a:lnTo>
                  <a:pt x="0" y="1365110"/>
                </a:lnTo>
                <a:lnTo>
                  <a:pt x="1766887" y="791019"/>
                </a:lnTo>
                <a:lnTo>
                  <a:pt x="3447872" y="0"/>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1189829" y="2107304"/>
            <a:ext cx="1858645" cy="2399030"/>
          </a:xfrm>
          <a:custGeom>
            <a:avLst/>
            <a:gdLst/>
            <a:ahLst/>
            <a:cxnLst/>
            <a:rect l="l" t="t" r="r" b="b"/>
            <a:pathLst>
              <a:path w="1858645" h="2399029">
                <a:moveTo>
                  <a:pt x="1510050" y="0"/>
                </a:moveTo>
                <a:lnTo>
                  <a:pt x="1464292" y="9329"/>
                </a:lnTo>
                <a:lnTo>
                  <a:pt x="1418794" y="19801"/>
                </a:lnTo>
                <a:lnTo>
                  <a:pt x="1373578" y="31412"/>
                </a:lnTo>
                <a:lnTo>
                  <a:pt x="1328666" y="44155"/>
                </a:lnTo>
                <a:lnTo>
                  <a:pt x="1284078" y="58026"/>
                </a:lnTo>
                <a:lnTo>
                  <a:pt x="1238662" y="73420"/>
                </a:lnTo>
                <a:lnTo>
                  <a:pt x="1193902" y="89867"/>
                </a:lnTo>
                <a:lnTo>
                  <a:pt x="1149808" y="107348"/>
                </a:lnTo>
                <a:lnTo>
                  <a:pt x="1106390" y="125844"/>
                </a:lnTo>
                <a:lnTo>
                  <a:pt x="1063656" y="145338"/>
                </a:lnTo>
                <a:lnTo>
                  <a:pt x="1021616" y="165811"/>
                </a:lnTo>
                <a:lnTo>
                  <a:pt x="980279" y="187245"/>
                </a:lnTo>
                <a:lnTo>
                  <a:pt x="939655" y="209620"/>
                </a:lnTo>
                <a:lnTo>
                  <a:pt x="899753" y="232919"/>
                </a:lnTo>
                <a:lnTo>
                  <a:pt x="860583" y="257124"/>
                </a:lnTo>
                <a:lnTo>
                  <a:pt x="822153" y="282216"/>
                </a:lnTo>
                <a:lnTo>
                  <a:pt x="784474" y="308176"/>
                </a:lnTo>
                <a:lnTo>
                  <a:pt x="747554" y="334986"/>
                </a:lnTo>
                <a:lnTo>
                  <a:pt x="711403" y="362629"/>
                </a:lnTo>
                <a:lnTo>
                  <a:pt x="676030" y="391084"/>
                </a:lnTo>
                <a:lnTo>
                  <a:pt x="641445" y="420335"/>
                </a:lnTo>
                <a:lnTo>
                  <a:pt x="607657" y="450363"/>
                </a:lnTo>
                <a:lnTo>
                  <a:pt x="574676" y="481148"/>
                </a:lnTo>
                <a:lnTo>
                  <a:pt x="542510" y="512674"/>
                </a:lnTo>
                <a:lnTo>
                  <a:pt x="511170" y="544921"/>
                </a:lnTo>
                <a:lnTo>
                  <a:pt x="480664" y="577872"/>
                </a:lnTo>
                <a:lnTo>
                  <a:pt x="451001" y="611507"/>
                </a:lnTo>
                <a:lnTo>
                  <a:pt x="422193" y="645808"/>
                </a:lnTo>
                <a:lnTo>
                  <a:pt x="394246" y="680757"/>
                </a:lnTo>
                <a:lnTo>
                  <a:pt x="367172" y="716336"/>
                </a:lnTo>
                <a:lnTo>
                  <a:pt x="340979" y="752527"/>
                </a:lnTo>
                <a:lnTo>
                  <a:pt x="315677" y="789310"/>
                </a:lnTo>
                <a:lnTo>
                  <a:pt x="291275" y="826667"/>
                </a:lnTo>
                <a:lnTo>
                  <a:pt x="267782" y="864580"/>
                </a:lnTo>
                <a:lnTo>
                  <a:pt x="245208" y="903031"/>
                </a:lnTo>
                <a:lnTo>
                  <a:pt x="223562" y="942002"/>
                </a:lnTo>
                <a:lnTo>
                  <a:pt x="202854" y="981473"/>
                </a:lnTo>
                <a:lnTo>
                  <a:pt x="183093" y="1021427"/>
                </a:lnTo>
                <a:lnTo>
                  <a:pt x="164288" y="1061844"/>
                </a:lnTo>
                <a:lnTo>
                  <a:pt x="146449" y="1102708"/>
                </a:lnTo>
                <a:lnTo>
                  <a:pt x="129585" y="1143999"/>
                </a:lnTo>
                <a:lnTo>
                  <a:pt x="113706" y="1185699"/>
                </a:lnTo>
                <a:lnTo>
                  <a:pt x="98820" y="1227789"/>
                </a:lnTo>
                <a:lnTo>
                  <a:pt x="84937" y="1270252"/>
                </a:lnTo>
                <a:lnTo>
                  <a:pt x="72067" y="1313068"/>
                </a:lnTo>
                <a:lnTo>
                  <a:pt x="60218" y="1356220"/>
                </a:lnTo>
                <a:lnTo>
                  <a:pt x="49401" y="1399688"/>
                </a:lnTo>
                <a:lnTo>
                  <a:pt x="39625" y="1443456"/>
                </a:lnTo>
                <a:lnTo>
                  <a:pt x="30898" y="1487503"/>
                </a:lnTo>
                <a:lnTo>
                  <a:pt x="23231" y="1531813"/>
                </a:lnTo>
                <a:lnTo>
                  <a:pt x="16633" y="1576366"/>
                </a:lnTo>
                <a:lnTo>
                  <a:pt x="11112" y="1621144"/>
                </a:lnTo>
                <a:lnTo>
                  <a:pt x="6680" y="1666129"/>
                </a:lnTo>
                <a:lnTo>
                  <a:pt x="3344" y="1711302"/>
                </a:lnTo>
                <a:lnTo>
                  <a:pt x="1114" y="1756645"/>
                </a:lnTo>
                <a:lnTo>
                  <a:pt x="0" y="1802139"/>
                </a:lnTo>
                <a:lnTo>
                  <a:pt x="10" y="1847767"/>
                </a:lnTo>
                <a:lnTo>
                  <a:pt x="1155" y="1893509"/>
                </a:lnTo>
                <a:lnTo>
                  <a:pt x="3444" y="1939348"/>
                </a:lnTo>
                <a:lnTo>
                  <a:pt x="6886" y="1985265"/>
                </a:lnTo>
                <a:lnTo>
                  <a:pt x="11490" y="2031241"/>
                </a:lnTo>
                <a:lnTo>
                  <a:pt x="17266" y="2077259"/>
                </a:lnTo>
                <a:lnTo>
                  <a:pt x="24223" y="2123299"/>
                </a:lnTo>
                <a:lnTo>
                  <a:pt x="32371" y="2169344"/>
                </a:lnTo>
                <a:lnTo>
                  <a:pt x="41718" y="2215375"/>
                </a:lnTo>
                <a:lnTo>
                  <a:pt x="52275" y="2261373"/>
                </a:lnTo>
                <a:lnTo>
                  <a:pt x="64050" y="2307321"/>
                </a:lnTo>
                <a:lnTo>
                  <a:pt x="77054" y="2353200"/>
                </a:lnTo>
                <a:lnTo>
                  <a:pt x="91294" y="2398991"/>
                </a:lnTo>
                <a:lnTo>
                  <a:pt x="1858169" y="1824901"/>
                </a:lnTo>
                <a:lnTo>
                  <a:pt x="1510050"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1189829" y="2107304"/>
            <a:ext cx="1858645" cy="2399030"/>
          </a:xfrm>
          <a:custGeom>
            <a:avLst/>
            <a:gdLst/>
            <a:ahLst/>
            <a:cxnLst/>
            <a:rect l="l" t="t" r="r" b="b"/>
            <a:pathLst>
              <a:path w="1858645" h="2399029">
                <a:moveTo>
                  <a:pt x="91294" y="2398991"/>
                </a:moveTo>
                <a:lnTo>
                  <a:pt x="77054" y="2353200"/>
                </a:lnTo>
                <a:lnTo>
                  <a:pt x="64050" y="2307321"/>
                </a:lnTo>
                <a:lnTo>
                  <a:pt x="52275" y="2261373"/>
                </a:lnTo>
                <a:lnTo>
                  <a:pt x="41718" y="2215375"/>
                </a:lnTo>
                <a:lnTo>
                  <a:pt x="32371" y="2169344"/>
                </a:lnTo>
                <a:lnTo>
                  <a:pt x="24223" y="2123299"/>
                </a:lnTo>
                <a:lnTo>
                  <a:pt x="17266" y="2077259"/>
                </a:lnTo>
                <a:lnTo>
                  <a:pt x="11490" y="2031241"/>
                </a:lnTo>
                <a:lnTo>
                  <a:pt x="6886" y="1985265"/>
                </a:lnTo>
                <a:lnTo>
                  <a:pt x="3444" y="1939348"/>
                </a:lnTo>
                <a:lnTo>
                  <a:pt x="1155" y="1893509"/>
                </a:lnTo>
                <a:lnTo>
                  <a:pt x="10" y="1847767"/>
                </a:lnTo>
                <a:lnTo>
                  <a:pt x="0" y="1802139"/>
                </a:lnTo>
                <a:lnTo>
                  <a:pt x="1114" y="1756645"/>
                </a:lnTo>
                <a:lnTo>
                  <a:pt x="3344" y="1711302"/>
                </a:lnTo>
                <a:lnTo>
                  <a:pt x="6680" y="1666129"/>
                </a:lnTo>
                <a:lnTo>
                  <a:pt x="11112" y="1621144"/>
                </a:lnTo>
                <a:lnTo>
                  <a:pt x="16633" y="1576366"/>
                </a:lnTo>
                <a:lnTo>
                  <a:pt x="23231" y="1531813"/>
                </a:lnTo>
                <a:lnTo>
                  <a:pt x="30898" y="1487503"/>
                </a:lnTo>
                <a:lnTo>
                  <a:pt x="39625" y="1443456"/>
                </a:lnTo>
                <a:lnTo>
                  <a:pt x="49401" y="1399688"/>
                </a:lnTo>
                <a:lnTo>
                  <a:pt x="60218" y="1356220"/>
                </a:lnTo>
                <a:lnTo>
                  <a:pt x="72067" y="1313068"/>
                </a:lnTo>
                <a:lnTo>
                  <a:pt x="84937" y="1270252"/>
                </a:lnTo>
                <a:lnTo>
                  <a:pt x="98820" y="1227789"/>
                </a:lnTo>
                <a:lnTo>
                  <a:pt x="113706" y="1185699"/>
                </a:lnTo>
                <a:lnTo>
                  <a:pt x="129585" y="1143999"/>
                </a:lnTo>
                <a:lnTo>
                  <a:pt x="146449" y="1102708"/>
                </a:lnTo>
                <a:lnTo>
                  <a:pt x="164288" y="1061844"/>
                </a:lnTo>
                <a:lnTo>
                  <a:pt x="183093" y="1021427"/>
                </a:lnTo>
                <a:lnTo>
                  <a:pt x="202854" y="981473"/>
                </a:lnTo>
                <a:lnTo>
                  <a:pt x="223562" y="942002"/>
                </a:lnTo>
                <a:lnTo>
                  <a:pt x="245208" y="903031"/>
                </a:lnTo>
                <a:lnTo>
                  <a:pt x="267782" y="864580"/>
                </a:lnTo>
                <a:lnTo>
                  <a:pt x="291275" y="826667"/>
                </a:lnTo>
                <a:lnTo>
                  <a:pt x="315677" y="789310"/>
                </a:lnTo>
                <a:lnTo>
                  <a:pt x="340979" y="752527"/>
                </a:lnTo>
                <a:lnTo>
                  <a:pt x="367172" y="716336"/>
                </a:lnTo>
                <a:lnTo>
                  <a:pt x="394246" y="680757"/>
                </a:lnTo>
                <a:lnTo>
                  <a:pt x="422193" y="645808"/>
                </a:lnTo>
                <a:lnTo>
                  <a:pt x="451001" y="611507"/>
                </a:lnTo>
                <a:lnTo>
                  <a:pt x="480664" y="577872"/>
                </a:lnTo>
                <a:lnTo>
                  <a:pt x="511170" y="544921"/>
                </a:lnTo>
                <a:lnTo>
                  <a:pt x="542510" y="512674"/>
                </a:lnTo>
                <a:lnTo>
                  <a:pt x="574676" y="481148"/>
                </a:lnTo>
                <a:lnTo>
                  <a:pt x="607657" y="450363"/>
                </a:lnTo>
                <a:lnTo>
                  <a:pt x="641445" y="420335"/>
                </a:lnTo>
                <a:lnTo>
                  <a:pt x="676030" y="391084"/>
                </a:lnTo>
                <a:lnTo>
                  <a:pt x="711403" y="362629"/>
                </a:lnTo>
                <a:lnTo>
                  <a:pt x="747554" y="334986"/>
                </a:lnTo>
                <a:lnTo>
                  <a:pt x="784474" y="308176"/>
                </a:lnTo>
                <a:lnTo>
                  <a:pt x="822153" y="282216"/>
                </a:lnTo>
                <a:lnTo>
                  <a:pt x="860583" y="257124"/>
                </a:lnTo>
                <a:lnTo>
                  <a:pt x="899753" y="232919"/>
                </a:lnTo>
                <a:lnTo>
                  <a:pt x="939655" y="209620"/>
                </a:lnTo>
                <a:lnTo>
                  <a:pt x="980279" y="187245"/>
                </a:lnTo>
                <a:lnTo>
                  <a:pt x="1021616" y="165811"/>
                </a:lnTo>
                <a:lnTo>
                  <a:pt x="1063656" y="145338"/>
                </a:lnTo>
                <a:lnTo>
                  <a:pt x="1106390" y="125844"/>
                </a:lnTo>
                <a:lnTo>
                  <a:pt x="1149808" y="107348"/>
                </a:lnTo>
                <a:lnTo>
                  <a:pt x="1193902" y="89867"/>
                </a:lnTo>
                <a:lnTo>
                  <a:pt x="1238662" y="73420"/>
                </a:lnTo>
                <a:lnTo>
                  <a:pt x="1284078" y="58026"/>
                </a:lnTo>
                <a:lnTo>
                  <a:pt x="1328666" y="44155"/>
                </a:lnTo>
                <a:lnTo>
                  <a:pt x="1373578" y="31412"/>
                </a:lnTo>
                <a:lnTo>
                  <a:pt x="1418794" y="19801"/>
                </a:lnTo>
                <a:lnTo>
                  <a:pt x="1464292" y="9329"/>
                </a:lnTo>
                <a:lnTo>
                  <a:pt x="1510050" y="0"/>
                </a:lnTo>
                <a:lnTo>
                  <a:pt x="1858169" y="1824901"/>
                </a:lnTo>
                <a:lnTo>
                  <a:pt x="91294" y="2398991"/>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2699881" y="2074398"/>
            <a:ext cx="348615" cy="1858010"/>
          </a:xfrm>
          <a:custGeom>
            <a:avLst/>
            <a:gdLst/>
            <a:ahLst/>
            <a:cxnLst/>
            <a:rect l="l" t="t" r="r" b="b"/>
            <a:pathLst>
              <a:path w="348614" h="1858010">
                <a:moveTo>
                  <a:pt x="348119" y="0"/>
                </a:moveTo>
                <a:lnTo>
                  <a:pt x="298076" y="673"/>
                </a:lnTo>
                <a:lnTo>
                  <a:pt x="248091" y="2693"/>
                </a:lnTo>
                <a:lnTo>
                  <a:pt x="198192" y="6057"/>
                </a:lnTo>
                <a:lnTo>
                  <a:pt x="148406" y="10762"/>
                </a:lnTo>
                <a:lnTo>
                  <a:pt x="98760" y="16807"/>
                </a:lnTo>
                <a:lnTo>
                  <a:pt x="49282" y="24188"/>
                </a:lnTo>
                <a:lnTo>
                  <a:pt x="0" y="32905"/>
                </a:lnTo>
                <a:lnTo>
                  <a:pt x="348119" y="1857806"/>
                </a:lnTo>
                <a:lnTo>
                  <a:pt x="348119"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2699881" y="2074398"/>
            <a:ext cx="348615" cy="1858010"/>
          </a:xfrm>
          <a:custGeom>
            <a:avLst/>
            <a:gdLst/>
            <a:ahLst/>
            <a:cxnLst/>
            <a:rect l="l" t="t" r="r" b="b"/>
            <a:pathLst>
              <a:path w="348614" h="1858010">
                <a:moveTo>
                  <a:pt x="0" y="32905"/>
                </a:moveTo>
                <a:lnTo>
                  <a:pt x="49282" y="24188"/>
                </a:lnTo>
                <a:lnTo>
                  <a:pt x="98760" y="16807"/>
                </a:lnTo>
                <a:lnTo>
                  <a:pt x="148406" y="10762"/>
                </a:lnTo>
                <a:lnTo>
                  <a:pt x="198192" y="6057"/>
                </a:lnTo>
                <a:lnTo>
                  <a:pt x="248091" y="2693"/>
                </a:lnTo>
                <a:lnTo>
                  <a:pt x="298076" y="673"/>
                </a:lnTo>
                <a:lnTo>
                  <a:pt x="348119" y="0"/>
                </a:lnTo>
                <a:lnTo>
                  <a:pt x="348119" y="1857806"/>
                </a:lnTo>
                <a:lnTo>
                  <a:pt x="0" y="32905"/>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txBox="1"/>
          <p:nvPr/>
        </p:nvSpPr>
        <p:spPr>
          <a:xfrm>
            <a:off x="2572016" y="1558884"/>
            <a:ext cx="1461770" cy="391160"/>
          </a:xfrm>
          <a:prstGeom prst="rect">
            <a:avLst/>
          </a:prstGeom>
        </p:spPr>
        <p:txBody>
          <a:bodyPr vert="horz" wrap="square" lIns="0" tIns="12700" rIns="0" bIns="0" rtlCol="0">
            <a:spAutoFit/>
          </a:bodyPr>
          <a:lstStyle/>
          <a:p>
            <a:pPr marL="38100" marR="0" lvl="0" indent="0" algn="l" defTabSz="914400" rtl="0" eaLnBrk="1" fontAlgn="auto" latinLnBrk="0" hangingPunct="1">
              <a:lnSpc>
                <a:spcPct val="100000"/>
              </a:lnSpc>
              <a:spcBef>
                <a:spcPts val="100"/>
              </a:spcBef>
              <a:spcAft>
                <a:spcPts val="0"/>
              </a:spcAft>
              <a:buClrTx/>
              <a:buSzTx/>
              <a:buFontTx/>
              <a:buNone/>
              <a:tabLst/>
              <a:defRPr/>
            </a:pPr>
            <a:r>
              <a:rPr kumimoji="0" sz="3600" b="0" i="0" u="none" strike="noStrike" kern="1200" cap="none" spc="-22" normalizeH="0" baseline="-17361" noProof="0" dirty="0">
                <a:ln>
                  <a:noFill/>
                </a:ln>
                <a:solidFill>
                  <a:prstClr val="black"/>
                </a:solidFill>
                <a:effectLst/>
                <a:uLnTx/>
                <a:uFillTx/>
                <a:latin typeface="Calibri"/>
                <a:ea typeface="+mn-ea"/>
                <a:cs typeface="Calibri"/>
              </a:rPr>
              <a:t>3%</a:t>
            </a:r>
            <a:r>
              <a:rPr kumimoji="0" sz="2000" b="0" i="0" u="none" strike="noStrike" kern="1200" cap="none" spc="-15" normalizeH="0" baseline="0" noProof="0" dirty="0">
                <a:ln>
                  <a:noFill/>
                </a:ln>
                <a:solidFill>
                  <a:prstClr val="black"/>
                </a:solidFill>
                <a:effectLst/>
                <a:uLnTx/>
                <a:uFillTx/>
                <a:latin typeface="Calibri"/>
                <a:ea typeface="+mn-ea"/>
                <a:cs typeface="Calibri"/>
              </a:rPr>
              <a:t>Others</a:t>
            </a:r>
            <a:r>
              <a:rPr kumimoji="0" sz="2000" b="0" i="0" u="none" strike="noStrike" kern="1200" cap="none" spc="40" normalizeH="0" baseline="0" noProof="0" dirty="0">
                <a:ln>
                  <a:noFill/>
                </a:ln>
                <a:solidFill>
                  <a:prstClr val="black"/>
                </a:solidFill>
                <a:effectLst/>
                <a:uLnTx/>
                <a:uFillTx/>
                <a:latin typeface="Calibri"/>
                <a:ea typeface="+mn-ea"/>
                <a:cs typeface="Calibri"/>
              </a:rPr>
              <a:t> </a:t>
            </a:r>
            <a:r>
              <a:rPr kumimoji="0" sz="1800" b="0" i="1" u="none" strike="noStrike" kern="1200" cap="none" spc="-5" normalizeH="0" baseline="0" noProof="0" dirty="0">
                <a:ln>
                  <a:noFill/>
                </a:ln>
                <a:solidFill>
                  <a:prstClr val="black"/>
                </a:solidFill>
                <a:effectLst/>
                <a:uLnTx/>
                <a:uFillTx/>
                <a:latin typeface="Calibri"/>
                <a:ea typeface="+mn-ea"/>
                <a:cs typeface="Calibri"/>
              </a:rPr>
              <a:t>(8)</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1" name="object 11"/>
          <p:cNvSpPr txBox="1"/>
          <p:nvPr/>
        </p:nvSpPr>
        <p:spPr>
          <a:xfrm>
            <a:off x="1945639" y="5712793"/>
            <a:ext cx="1863725"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800" b="0" i="0" u="none" strike="noStrike" kern="1200" cap="none" spc="-5" normalizeH="0" baseline="0" noProof="0" dirty="0">
                <a:ln>
                  <a:noFill/>
                </a:ln>
                <a:solidFill>
                  <a:prstClr val="black"/>
                </a:solidFill>
                <a:effectLst/>
                <a:uLnTx/>
                <a:uFillTx/>
                <a:latin typeface="Calibri"/>
                <a:ea typeface="+mn-ea"/>
                <a:cs typeface="Calibri"/>
              </a:rPr>
              <a:t>Total </a:t>
            </a:r>
            <a:r>
              <a:rPr kumimoji="0" sz="2800" b="0" i="1" u="none" strike="noStrike" kern="1200" cap="none" spc="-5" normalizeH="0" baseline="0" noProof="0" dirty="0">
                <a:ln>
                  <a:noFill/>
                </a:ln>
                <a:solidFill>
                  <a:prstClr val="black"/>
                </a:solidFill>
                <a:effectLst/>
                <a:uLnTx/>
                <a:uFillTx/>
                <a:latin typeface="Calibri"/>
                <a:ea typeface="+mn-ea"/>
                <a:cs typeface="Calibri"/>
              </a:rPr>
              <a:t>N</a:t>
            </a:r>
            <a:r>
              <a:rPr kumimoji="0" sz="2800" b="0" i="0" u="none" strike="noStrike" kern="1200" cap="none" spc="-5" normalizeH="0" baseline="0" noProof="0" dirty="0">
                <a:ln>
                  <a:noFill/>
                </a:ln>
                <a:solidFill>
                  <a:prstClr val="black"/>
                </a:solidFill>
                <a:effectLst/>
                <a:uLnTx/>
                <a:uFillTx/>
                <a:latin typeface="Calibri"/>
                <a:ea typeface="+mn-ea"/>
                <a:cs typeface="Calibri"/>
              </a:rPr>
              <a:t>=</a:t>
            </a:r>
            <a:r>
              <a:rPr kumimoji="0" sz="2800" b="0" i="0" u="none" strike="noStrike" kern="1200" cap="none" spc="-65" normalizeH="0" baseline="0" noProof="0" dirty="0">
                <a:ln>
                  <a:noFill/>
                </a:ln>
                <a:solidFill>
                  <a:prstClr val="black"/>
                </a:solidFill>
                <a:effectLst/>
                <a:uLnTx/>
                <a:uFillTx/>
                <a:latin typeface="Calibri"/>
                <a:ea typeface="+mn-ea"/>
                <a:cs typeface="Calibri"/>
              </a:rPr>
              <a:t> </a:t>
            </a:r>
            <a:r>
              <a:rPr kumimoji="0" sz="2800" b="0" i="0" u="none" strike="noStrike" kern="1200" cap="none" spc="-10" normalizeH="0" baseline="0" noProof="0" dirty="0">
                <a:ln>
                  <a:noFill/>
                </a:ln>
                <a:solidFill>
                  <a:prstClr val="black"/>
                </a:solidFill>
                <a:effectLst/>
                <a:uLnTx/>
                <a:uFillTx/>
                <a:latin typeface="Calibri"/>
                <a:ea typeface="+mn-ea"/>
                <a:cs typeface="Calibri"/>
              </a:rPr>
              <a:t>322</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
        <p:nvSpPr>
          <p:cNvPr id="12" name="object 12"/>
          <p:cNvSpPr/>
          <p:nvPr/>
        </p:nvSpPr>
        <p:spPr>
          <a:xfrm>
            <a:off x="9163050" y="2074398"/>
            <a:ext cx="1628139" cy="1858010"/>
          </a:xfrm>
          <a:custGeom>
            <a:avLst/>
            <a:gdLst/>
            <a:ahLst/>
            <a:cxnLst/>
            <a:rect l="l" t="t" r="r" b="b"/>
            <a:pathLst>
              <a:path w="1628140" h="1858010">
                <a:moveTo>
                  <a:pt x="0" y="0"/>
                </a:moveTo>
                <a:lnTo>
                  <a:pt x="0" y="1857806"/>
                </a:lnTo>
                <a:lnTo>
                  <a:pt x="1628000" y="962799"/>
                </a:lnTo>
                <a:lnTo>
                  <a:pt x="1603586" y="919752"/>
                </a:lnTo>
                <a:lnTo>
                  <a:pt x="1578131" y="877520"/>
                </a:lnTo>
                <a:lnTo>
                  <a:pt x="1551657" y="836115"/>
                </a:lnTo>
                <a:lnTo>
                  <a:pt x="1524185" y="795551"/>
                </a:lnTo>
                <a:lnTo>
                  <a:pt x="1495737" y="755839"/>
                </a:lnTo>
                <a:lnTo>
                  <a:pt x="1466332" y="716993"/>
                </a:lnTo>
                <a:lnTo>
                  <a:pt x="1435994" y="679024"/>
                </a:lnTo>
                <a:lnTo>
                  <a:pt x="1404742" y="641946"/>
                </a:lnTo>
                <a:lnTo>
                  <a:pt x="1372598" y="605771"/>
                </a:lnTo>
                <a:lnTo>
                  <a:pt x="1339583" y="570512"/>
                </a:lnTo>
                <a:lnTo>
                  <a:pt x="1305719" y="536180"/>
                </a:lnTo>
                <a:lnTo>
                  <a:pt x="1271027" y="502789"/>
                </a:lnTo>
                <a:lnTo>
                  <a:pt x="1235528" y="470351"/>
                </a:lnTo>
                <a:lnTo>
                  <a:pt x="1199242" y="438879"/>
                </a:lnTo>
                <a:lnTo>
                  <a:pt x="1162192" y="408385"/>
                </a:lnTo>
                <a:lnTo>
                  <a:pt x="1124399" y="378882"/>
                </a:lnTo>
                <a:lnTo>
                  <a:pt x="1085883" y="350382"/>
                </a:lnTo>
                <a:lnTo>
                  <a:pt x="1046666" y="322898"/>
                </a:lnTo>
                <a:lnTo>
                  <a:pt x="1006770" y="296442"/>
                </a:lnTo>
                <a:lnTo>
                  <a:pt x="966215" y="271027"/>
                </a:lnTo>
                <a:lnTo>
                  <a:pt x="925023" y="246666"/>
                </a:lnTo>
                <a:lnTo>
                  <a:pt x="883214" y="223371"/>
                </a:lnTo>
                <a:lnTo>
                  <a:pt x="840810" y="201155"/>
                </a:lnTo>
                <a:lnTo>
                  <a:pt x="797833" y="180029"/>
                </a:lnTo>
                <a:lnTo>
                  <a:pt x="754303" y="160007"/>
                </a:lnTo>
                <a:lnTo>
                  <a:pt x="710242" y="141102"/>
                </a:lnTo>
                <a:lnTo>
                  <a:pt x="665671" y="123325"/>
                </a:lnTo>
                <a:lnTo>
                  <a:pt x="620611" y="106690"/>
                </a:lnTo>
                <a:lnTo>
                  <a:pt x="575084" y="91208"/>
                </a:lnTo>
                <a:lnTo>
                  <a:pt x="529110" y="76893"/>
                </a:lnTo>
                <a:lnTo>
                  <a:pt x="482711" y="63757"/>
                </a:lnTo>
                <a:lnTo>
                  <a:pt x="435907" y="51813"/>
                </a:lnTo>
                <a:lnTo>
                  <a:pt x="388721" y="41072"/>
                </a:lnTo>
                <a:lnTo>
                  <a:pt x="341174" y="31548"/>
                </a:lnTo>
                <a:lnTo>
                  <a:pt x="293286" y="23253"/>
                </a:lnTo>
                <a:lnTo>
                  <a:pt x="245079" y="16200"/>
                </a:lnTo>
                <a:lnTo>
                  <a:pt x="196574" y="10401"/>
                </a:lnTo>
                <a:lnTo>
                  <a:pt x="147792" y="5869"/>
                </a:lnTo>
                <a:lnTo>
                  <a:pt x="98755" y="2617"/>
                </a:lnTo>
                <a:lnTo>
                  <a:pt x="49484" y="656"/>
                </a:lnTo>
                <a:lnTo>
                  <a:pt x="0" y="0"/>
                </a:lnTo>
                <a:close/>
              </a:path>
            </a:pathLst>
          </a:custGeom>
          <a:solidFill>
            <a:srgbClr val="FFD96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7305309" y="3037197"/>
            <a:ext cx="3716020" cy="2753360"/>
          </a:xfrm>
          <a:custGeom>
            <a:avLst/>
            <a:gdLst/>
            <a:ahLst/>
            <a:cxnLst/>
            <a:rect l="l" t="t" r="r" b="b"/>
            <a:pathLst>
              <a:path w="3716020" h="2753360">
                <a:moveTo>
                  <a:pt x="58306" y="432981"/>
                </a:moveTo>
                <a:lnTo>
                  <a:pt x="46399" y="482119"/>
                </a:lnTo>
                <a:lnTo>
                  <a:pt x="35858" y="531442"/>
                </a:lnTo>
                <a:lnTo>
                  <a:pt x="26677" y="580921"/>
                </a:lnTo>
                <a:lnTo>
                  <a:pt x="18855" y="630531"/>
                </a:lnTo>
                <a:lnTo>
                  <a:pt x="12388" y="680244"/>
                </a:lnTo>
                <a:lnTo>
                  <a:pt x="7272" y="730033"/>
                </a:lnTo>
                <a:lnTo>
                  <a:pt x="3505" y="779871"/>
                </a:lnTo>
                <a:lnTo>
                  <a:pt x="1081" y="829731"/>
                </a:lnTo>
                <a:lnTo>
                  <a:pt x="0" y="879587"/>
                </a:lnTo>
                <a:lnTo>
                  <a:pt x="255" y="929410"/>
                </a:lnTo>
                <a:lnTo>
                  <a:pt x="1846" y="979175"/>
                </a:lnTo>
                <a:lnTo>
                  <a:pt x="4767" y="1028853"/>
                </a:lnTo>
                <a:lnTo>
                  <a:pt x="9015" y="1078419"/>
                </a:lnTo>
                <a:lnTo>
                  <a:pt x="14588" y="1127845"/>
                </a:lnTo>
                <a:lnTo>
                  <a:pt x="21482" y="1177104"/>
                </a:lnTo>
                <a:lnTo>
                  <a:pt x="29693" y="1226169"/>
                </a:lnTo>
                <a:lnTo>
                  <a:pt x="39217" y="1275014"/>
                </a:lnTo>
                <a:lnTo>
                  <a:pt x="50053" y="1323610"/>
                </a:lnTo>
                <a:lnTo>
                  <a:pt x="62195" y="1371932"/>
                </a:lnTo>
                <a:lnTo>
                  <a:pt x="75641" y="1419951"/>
                </a:lnTo>
                <a:lnTo>
                  <a:pt x="90387" y="1467642"/>
                </a:lnTo>
                <a:lnTo>
                  <a:pt x="106430" y="1514977"/>
                </a:lnTo>
                <a:lnTo>
                  <a:pt x="123767" y="1561929"/>
                </a:lnTo>
                <a:lnTo>
                  <a:pt x="142393" y="1608471"/>
                </a:lnTo>
                <a:lnTo>
                  <a:pt x="162306" y="1654576"/>
                </a:lnTo>
                <a:lnTo>
                  <a:pt x="183503" y="1700218"/>
                </a:lnTo>
                <a:lnTo>
                  <a:pt x="205979" y="1745368"/>
                </a:lnTo>
                <a:lnTo>
                  <a:pt x="229731" y="1790001"/>
                </a:lnTo>
                <a:lnTo>
                  <a:pt x="253363" y="1831728"/>
                </a:lnTo>
                <a:lnTo>
                  <a:pt x="277906" y="1872613"/>
                </a:lnTo>
                <a:lnTo>
                  <a:pt x="303340" y="1912651"/>
                </a:lnTo>
                <a:lnTo>
                  <a:pt x="329645" y="1951834"/>
                </a:lnTo>
                <a:lnTo>
                  <a:pt x="356802" y="1990159"/>
                </a:lnTo>
                <a:lnTo>
                  <a:pt x="384789" y="2027618"/>
                </a:lnTo>
                <a:lnTo>
                  <a:pt x="413589" y="2064206"/>
                </a:lnTo>
                <a:lnTo>
                  <a:pt x="443181" y="2099918"/>
                </a:lnTo>
                <a:lnTo>
                  <a:pt x="473544" y="2134747"/>
                </a:lnTo>
                <a:lnTo>
                  <a:pt x="504660" y="2168688"/>
                </a:lnTo>
                <a:lnTo>
                  <a:pt x="536509" y="2201735"/>
                </a:lnTo>
                <a:lnTo>
                  <a:pt x="569069" y="2233883"/>
                </a:lnTo>
                <a:lnTo>
                  <a:pt x="602323" y="2265125"/>
                </a:lnTo>
                <a:lnTo>
                  <a:pt x="636250" y="2295455"/>
                </a:lnTo>
                <a:lnTo>
                  <a:pt x="670830" y="2324869"/>
                </a:lnTo>
                <a:lnTo>
                  <a:pt x="706043" y="2353361"/>
                </a:lnTo>
                <a:lnTo>
                  <a:pt x="741870" y="2380923"/>
                </a:lnTo>
                <a:lnTo>
                  <a:pt x="778291" y="2407552"/>
                </a:lnTo>
                <a:lnTo>
                  <a:pt x="815285" y="2433241"/>
                </a:lnTo>
                <a:lnTo>
                  <a:pt x="852834" y="2457984"/>
                </a:lnTo>
                <a:lnTo>
                  <a:pt x="890917" y="2481775"/>
                </a:lnTo>
                <a:lnTo>
                  <a:pt x="929514" y="2504609"/>
                </a:lnTo>
                <a:lnTo>
                  <a:pt x="968607" y="2526480"/>
                </a:lnTo>
                <a:lnTo>
                  <a:pt x="1008173" y="2547383"/>
                </a:lnTo>
                <a:lnTo>
                  <a:pt x="1048195" y="2567311"/>
                </a:lnTo>
                <a:lnTo>
                  <a:pt x="1088653" y="2586258"/>
                </a:lnTo>
                <a:lnTo>
                  <a:pt x="1129525" y="2604220"/>
                </a:lnTo>
                <a:lnTo>
                  <a:pt x="1170793" y="2621190"/>
                </a:lnTo>
                <a:lnTo>
                  <a:pt x="1212437" y="2637162"/>
                </a:lnTo>
                <a:lnTo>
                  <a:pt x="1254437" y="2652131"/>
                </a:lnTo>
                <a:lnTo>
                  <a:pt x="1296773" y="2666091"/>
                </a:lnTo>
                <a:lnTo>
                  <a:pt x="1339425" y="2679036"/>
                </a:lnTo>
                <a:lnTo>
                  <a:pt x="1382374" y="2690960"/>
                </a:lnTo>
                <a:lnTo>
                  <a:pt x="1425600" y="2701859"/>
                </a:lnTo>
                <a:lnTo>
                  <a:pt x="1469082" y="2711725"/>
                </a:lnTo>
                <a:lnTo>
                  <a:pt x="1512801" y="2720553"/>
                </a:lnTo>
                <a:lnTo>
                  <a:pt x="1556738" y="2728338"/>
                </a:lnTo>
                <a:lnTo>
                  <a:pt x="1600872" y="2735073"/>
                </a:lnTo>
                <a:lnTo>
                  <a:pt x="1645184" y="2740753"/>
                </a:lnTo>
                <a:lnTo>
                  <a:pt x="1689653" y="2745373"/>
                </a:lnTo>
                <a:lnTo>
                  <a:pt x="1734261" y="2748925"/>
                </a:lnTo>
                <a:lnTo>
                  <a:pt x="1778986" y="2751406"/>
                </a:lnTo>
                <a:lnTo>
                  <a:pt x="1823810" y="2752808"/>
                </a:lnTo>
                <a:lnTo>
                  <a:pt x="1868713" y="2753126"/>
                </a:lnTo>
                <a:lnTo>
                  <a:pt x="1913674" y="2752355"/>
                </a:lnTo>
                <a:lnTo>
                  <a:pt x="1958674" y="2750488"/>
                </a:lnTo>
                <a:lnTo>
                  <a:pt x="2003693" y="2747520"/>
                </a:lnTo>
                <a:lnTo>
                  <a:pt x="2048712" y="2743445"/>
                </a:lnTo>
                <a:lnTo>
                  <a:pt x="2093710" y="2738258"/>
                </a:lnTo>
                <a:lnTo>
                  <a:pt x="2138667" y="2731952"/>
                </a:lnTo>
                <a:lnTo>
                  <a:pt x="2183565" y="2724521"/>
                </a:lnTo>
                <a:lnTo>
                  <a:pt x="2228382" y="2715961"/>
                </a:lnTo>
                <a:lnTo>
                  <a:pt x="2273100" y="2706265"/>
                </a:lnTo>
                <a:lnTo>
                  <a:pt x="2317698" y="2695428"/>
                </a:lnTo>
                <a:lnTo>
                  <a:pt x="2362156" y="2683443"/>
                </a:lnTo>
                <a:lnTo>
                  <a:pt x="2406456" y="2670306"/>
                </a:lnTo>
                <a:lnTo>
                  <a:pt x="2450576" y="2656010"/>
                </a:lnTo>
                <a:lnTo>
                  <a:pt x="2494497" y="2640549"/>
                </a:lnTo>
                <a:lnTo>
                  <a:pt x="2538200" y="2623918"/>
                </a:lnTo>
                <a:lnTo>
                  <a:pt x="2581664" y="2606111"/>
                </a:lnTo>
                <a:lnTo>
                  <a:pt x="2624869" y="2587122"/>
                </a:lnTo>
                <a:lnTo>
                  <a:pt x="2667797" y="2566945"/>
                </a:lnTo>
                <a:lnTo>
                  <a:pt x="2710427" y="2545576"/>
                </a:lnTo>
                <a:lnTo>
                  <a:pt x="2752738" y="2523007"/>
                </a:lnTo>
                <a:lnTo>
                  <a:pt x="2794466" y="2499375"/>
                </a:lnTo>
                <a:lnTo>
                  <a:pt x="2835351" y="2474832"/>
                </a:lnTo>
                <a:lnTo>
                  <a:pt x="2875388" y="2449398"/>
                </a:lnTo>
                <a:lnTo>
                  <a:pt x="2914572" y="2423093"/>
                </a:lnTo>
                <a:lnTo>
                  <a:pt x="2952896" y="2395936"/>
                </a:lnTo>
                <a:lnTo>
                  <a:pt x="2990355" y="2367948"/>
                </a:lnTo>
                <a:lnTo>
                  <a:pt x="3026943" y="2339149"/>
                </a:lnTo>
                <a:lnTo>
                  <a:pt x="3062655" y="2309557"/>
                </a:lnTo>
                <a:lnTo>
                  <a:pt x="3097484" y="2279194"/>
                </a:lnTo>
                <a:lnTo>
                  <a:pt x="3131425" y="2248078"/>
                </a:lnTo>
                <a:lnTo>
                  <a:pt x="3164472" y="2216229"/>
                </a:lnTo>
                <a:lnTo>
                  <a:pt x="3196620" y="2183668"/>
                </a:lnTo>
                <a:lnTo>
                  <a:pt x="3227862" y="2150415"/>
                </a:lnTo>
                <a:lnTo>
                  <a:pt x="3258193" y="2116488"/>
                </a:lnTo>
                <a:lnTo>
                  <a:pt x="3287607" y="2081908"/>
                </a:lnTo>
                <a:lnTo>
                  <a:pt x="3316098" y="2046695"/>
                </a:lnTo>
                <a:lnTo>
                  <a:pt x="3343661" y="2010868"/>
                </a:lnTo>
                <a:lnTo>
                  <a:pt x="3370290" y="1974447"/>
                </a:lnTo>
                <a:lnTo>
                  <a:pt x="3395978" y="1937453"/>
                </a:lnTo>
                <a:lnTo>
                  <a:pt x="3420721" y="1899904"/>
                </a:lnTo>
                <a:lnTo>
                  <a:pt x="3444512" y="1861821"/>
                </a:lnTo>
                <a:lnTo>
                  <a:pt x="3467347" y="1823224"/>
                </a:lnTo>
                <a:lnTo>
                  <a:pt x="3489218" y="1784131"/>
                </a:lnTo>
                <a:lnTo>
                  <a:pt x="3510120" y="1744565"/>
                </a:lnTo>
                <a:lnTo>
                  <a:pt x="3530048" y="1704543"/>
                </a:lnTo>
                <a:lnTo>
                  <a:pt x="3548996" y="1664085"/>
                </a:lnTo>
                <a:lnTo>
                  <a:pt x="3566957" y="1623213"/>
                </a:lnTo>
                <a:lnTo>
                  <a:pt x="3583927" y="1581945"/>
                </a:lnTo>
                <a:lnTo>
                  <a:pt x="3599899" y="1540301"/>
                </a:lnTo>
                <a:lnTo>
                  <a:pt x="3614868" y="1498301"/>
                </a:lnTo>
                <a:lnTo>
                  <a:pt x="3628828" y="1455965"/>
                </a:lnTo>
                <a:lnTo>
                  <a:pt x="3641773" y="1413313"/>
                </a:lnTo>
                <a:lnTo>
                  <a:pt x="3653698" y="1370364"/>
                </a:lnTo>
                <a:lnTo>
                  <a:pt x="3664596" y="1327138"/>
                </a:lnTo>
                <a:lnTo>
                  <a:pt x="3674462" y="1283656"/>
                </a:lnTo>
                <a:lnTo>
                  <a:pt x="3683291" y="1239937"/>
                </a:lnTo>
                <a:lnTo>
                  <a:pt x="3691075" y="1196000"/>
                </a:lnTo>
                <a:lnTo>
                  <a:pt x="3697811" y="1151866"/>
                </a:lnTo>
                <a:lnTo>
                  <a:pt x="3703491" y="1107554"/>
                </a:lnTo>
                <a:lnTo>
                  <a:pt x="3708110" y="1063085"/>
                </a:lnTo>
                <a:lnTo>
                  <a:pt x="3711663" y="1018477"/>
                </a:lnTo>
                <a:lnTo>
                  <a:pt x="3714143" y="973751"/>
                </a:lnTo>
                <a:lnTo>
                  <a:pt x="3715545" y="928928"/>
                </a:lnTo>
                <a:lnTo>
                  <a:pt x="3715786" y="895007"/>
                </a:lnTo>
                <a:lnTo>
                  <a:pt x="1857744" y="895007"/>
                </a:lnTo>
                <a:lnTo>
                  <a:pt x="58306" y="432981"/>
                </a:lnTo>
                <a:close/>
              </a:path>
              <a:path w="3716020" h="2753360">
                <a:moveTo>
                  <a:pt x="3485744" y="0"/>
                </a:moveTo>
                <a:lnTo>
                  <a:pt x="1857744" y="895007"/>
                </a:lnTo>
                <a:lnTo>
                  <a:pt x="3715786" y="895007"/>
                </a:lnTo>
                <a:lnTo>
                  <a:pt x="3715787" y="879587"/>
                </a:lnTo>
                <a:lnTo>
                  <a:pt x="3715092" y="839064"/>
                </a:lnTo>
                <a:lnTo>
                  <a:pt x="3713225" y="794064"/>
                </a:lnTo>
                <a:lnTo>
                  <a:pt x="3710257" y="749044"/>
                </a:lnTo>
                <a:lnTo>
                  <a:pt x="3706183" y="704026"/>
                </a:lnTo>
                <a:lnTo>
                  <a:pt x="3700995" y="659028"/>
                </a:lnTo>
                <a:lnTo>
                  <a:pt x="3694689" y="614070"/>
                </a:lnTo>
                <a:lnTo>
                  <a:pt x="3687259" y="569173"/>
                </a:lnTo>
                <a:lnTo>
                  <a:pt x="3678699" y="524356"/>
                </a:lnTo>
                <a:lnTo>
                  <a:pt x="3669003" y="479638"/>
                </a:lnTo>
                <a:lnTo>
                  <a:pt x="3658165" y="435040"/>
                </a:lnTo>
                <a:lnTo>
                  <a:pt x="3646181" y="390582"/>
                </a:lnTo>
                <a:lnTo>
                  <a:pt x="3633043" y="346282"/>
                </a:lnTo>
                <a:lnTo>
                  <a:pt x="3618747" y="302162"/>
                </a:lnTo>
                <a:lnTo>
                  <a:pt x="3603286" y="258241"/>
                </a:lnTo>
                <a:lnTo>
                  <a:pt x="3586655" y="214538"/>
                </a:lnTo>
                <a:lnTo>
                  <a:pt x="3568848" y="171074"/>
                </a:lnTo>
                <a:lnTo>
                  <a:pt x="3549859" y="127869"/>
                </a:lnTo>
                <a:lnTo>
                  <a:pt x="3529683" y="84941"/>
                </a:lnTo>
                <a:lnTo>
                  <a:pt x="3508313" y="42311"/>
                </a:lnTo>
                <a:lnTo>
                  <a:pt x="3485744" y="0"/>
                </a:lnTo>
                <a:close/>
              </a:path>
            </a:pathLst>
          </a:custGeom>
          <a:solidFill>
            <a:srgbClr val="80008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7305309" y="3037197"/>
            <a:ext cx="3716020" cy="2753360"/>
          </a:xfrm>
          <a:custGeom>
            <a:avLst/>
            <a:gdLst/>
            <a:ahLst/>
            <a:cxnLst/>
            <a:rect l="l" t="t" r="r" b="b"/>
            <a:pathLst>
              <a:path w="3716020" h="2753360">
                <a:moveTo>
                  <a:pt x="3485744" y="0"/>
                </a:moveTo>
                <a:lnTo>
                  <a:pt x="3508313" y="42311"/>
                </a:lnTo>
                <a:lnTo>
                  <a:pt x="3529683" y="84941"/>
                </a:lnTo>
                <a:lnTo>
                  <a:pt x="3549859" y="127869"/>
                </a:lnTo>
                <a:lnTo>
                  <a:pt x="3568848" y="171074"/>
                </a:lnTo>
                <a:lnTo>
                  <a:pt x="3586655" y="214538"/>
                </a:lnTo>
                <a:lnTo>
                  <a:pt x="3603286" y="258241"/>
                </a:lnTo>
                <a:lnTo>
                  <a:pt x="3618747" y="302162"/>
                </a:lnTo>
                <a:lnTo>
                  <a:pt x="3633043" y="346282"/>
                </a:lnTo>
                <a:lnTo>
                  <a:pt x="3646181" y="390582"/>
                </a:lnTo>
                <a:lnTo>
                  <a:pt x="3658165" y="435040"/>
                </a:lnTo>
                <a:lnTo>
                  <a:pt x="3669003" y="479638"/>
                </a:lnTo>
                <a:lnTo>
                  <a:pt x="3678699" y="524356"/>
                </a:lnTo>
                <a:lnTo>
                  <a:pt x="3687259" y="569173"/>
                </a:lnTo>
                <a:lnTo>
                  <a:pt x="3694689" y="614070"/>
                </a:lnTo>
                <a:lnTo>
                  <a:pt x="3700995" y="659028"/>
                </a:lnTo>
                <a:lnTo>
                  <a:pt x="3706183" y="704026"/>
                </a:lnTo>
                <a:lnTo>
                  <a:pt x="3710257" y="749044"/>
                </a:lnTo>
                <a:lnTo>
                  <a:pt x="3713225" y="794064"/>
                </a:lnTo>
                <a:lnTo>
                  <a:pt x="3715092" y="839064"/>
                </a:lnTo>
                <a:lnTo>
                  <a:pt x="3715864" y="884025"/>
                </a:lnTo>
                <a:lnTo>
                  <a:pt x="3715545" y="928928"/>
                </a:lnTo>
                <a:lnTo>
                  <a:pt x="3714143" y="973751"/>
                </a:lnTo>
                <a:lnTo>
                  <a:pt x="3711663" y="1018477"/>
                </a:lnTo>
                <a:lnTo>
                  <a:pt x="3708110" y="1063085"/>
                </a:lnTo>
                <a:lnTo>
                  <a:pt x="3703491" y="1107554"/>
                </a:lnTo>
                <a:lnTo>
                  <a:pt x="3697811" y="1151866"/>
                </a:lnTo>
                <a:lnTo>
                  <a:pt x="3691075" y="1196000"/>
                </a:lnTo>
                <a:lnTo>
                  <a:pt x="3683291" y="1239937"/>
                </a:lnTo>
                <a:lnTo>
                  <a:pt x="3674462" y="1283656"/>
                </a:lnTo>
                <a:lnTo>
                  <a:pt x="3664596" y="1327138"/>
                </a:lnTo>
                <a:lnTo>
                  <a:pt x="3653698" y="1370364"/>
                </a:lnTo>
                <a:lnTo>
                  <a:pt x="3641773" y="1413313"/>
                </a:lnTo>
                <a:lnTo>
                  <a:pt x="3628828" y="1455965"/>
                </a:lnTo>
                <a:lnTo>
                  <a:pt x="3614868" y="1498301"/>
                </a:lnTo>
                <a:lnTo>
                  <a:pt x="3599899" y="1540301"/>
                </a:lnTo>
                <a:lnTo>
                  <a:pt x="3583927" y="1581945"/>
                </a:lnTo>
                <a:lnTo>
                  <a:pt x="3566957" y="1623213"/>
                </a:lnTo>
                <a:lnTo>
                  <a:pt x="3548996" y="1664085"/>
                </a:lnTo>
                <a:lnTo>
                  <a:pt x="3530048" y="1704543"/>
                </a:lnTo>
                <a:lnTo>
                  <a:pt x="3510120" y="1744565"/>
                </a:lnTo>
                <a:lnTo>
                  <a:pt x="3489218" y="1784131"/>
                </a:lnTo>
                <a:lnTo>
                  <a:pt x="3467347" y="1823224"/>
                </a:lnTo>
                <a:lnTo>
                  <a:pt x="3444512" y="1861821"/>
                </a:lnTo>
                <a:lnTo>
                  <a:pt x="3420721" y="1899904"/>
                </a:lnTo>
                <a:lnTo>
                  <a:pt x="3395978" y="1937453"/>
                </a:lnTo>
                <a:lnTo>
                  <a:pt x="3370290" y="1974447"/>
                </a:lnTo>
                <a:lnTo>
                  <a:pt x="3343661" y="2010868"/>
                </a:lnTo>
                <a:lnTo>
                  <a:pt x="3316098" y="2046695"/>
                </a:lnTo>
                <a:lnTo>
                  <a:pt x="3287607" y="2081908"/>
                </a:lnTo>
                <a:lnTo>
                  <a:pt x="3258193" y="2116488"/>
                </a:lnTo>
                <a:lnTo>
                  <a:pt x="3227862" y="2150415"/>
                </a:lnTo>
                <a:lnTo>
                  <a:pt x="3196620" y="2183668"/>
                </a:lnTo>
                <a:lnTo>
                  <a:pt x="3164472" y="2216229"/>
                </a:lnTo>
                <a:lnTo>
                  <a:pt x="3131425" y="2248078"/>
                </a:lnTo>
                <a:lnTo>
                  <a:pt x="3097484" y="2279194"/>
                </a:lnTo>
                <a:lnTo>
                  <a:pt x="3062655" y="2309557"/>
                </a:lnTo>
                <a:lnTo>
                  <a:pt x="3026943" y="2339149"/>
                </a:lnTo>
                <a:lnTo>
                  <a:pt x="2990355" y="2367948"/>
                </a:lnTo>
                <a:lnTo>
                  <a:pt x="2952896" y="2395936"/>
                </a:lnTo>
                <a:lnTo>
                  <a:pt x="2914572" y="2423093"/>
                </a:lnTo>
                <a:lnTo>
                  <a:pt x="2875388" y="2449398"/>
                </a:lnTo>
                <a:lnTo>
                  <a:pt x="2835351" y="2474832"/>
                </a:lnTo>
                <a:lnTo>
                  <a:pt x="2794466" y="2499375"/>
                </a:lnTo>
                <a:lnTo>
                  <a:pt x="2752738" y="2523007"/>
                </a:lnTo>
                <a:lnTo>
                  <a:pt x="2710427" y="2545576"/>
                </a:lnTo>
                <a:lnTo>
                  <a:pt x="2667797" y="2566945"/>
                </a:lnTo>
                <a:lnTo>
                  <a:pt x="2624869" y="2587122"/>
                </a:lnTo>
                <a:lnTo>
                  <a:pt x="2581664" y="2606111"/>
                </a:lnTo>
                <a:lnTo>
                  <a:pt x="2538200" y="2623918"/>
                </a:lnTo>
                <a:lnTo>
                  <a:pt x="2494497" y="2640549"/>
                </a:lnTo>
                <a:lnTo>
                  <a:pt x="2450576" y="2656010"/>
                </a:lnTo>
                <a:lnTo>
                  <a:pt x="2406456" y="2670306"/>
                </a:lnTo>
                <a:lnTo>
                  <a:pt x="2362156" y="2683443"/>
                </a:lnTo>
                <a:lnTo>
                  <a:pt x="2317698" y="2695428"/>
                </a:lnTo>
                <a:lnTo>
                  <a:pt x="2273100" y="2706265"/>
                </a:lnTo>
                <a:lnTo>
                  <a:pt x="2228382" y="2715961"/>
                </a:lnTo>
                <a:lnTo>
                  <a:pt x="2183565" y="2724521"/>
                </a:lnTo>
                <a:lnTo>
                  <a:pt x="2138667" y="2731952"/>
                </a:lnTo>
                <a:lnTo>
                  <a:pt x="2093710" y="2738258"/>
                </a:lnTo>
                <a:lnTo>
                  <a:pt x="2048712" y="2743445"/>
                </a:lnTo>
                <a:lnTo>
                  <a:pt x="2003693" y="2747520"/>
                </a:lnTo>
                <a:lnTo>
                  <a:pt x="1958674" y="2750488"/>
                </a:lnTo>
                <a:lnTo>
                  <a:pt x="1913674" y="2752355"/>
                </a:lnTo>
                <a:lnTo>
                  <a:pt x="1868713" y="2753126"/>
                </a:lnTo>
                <a:lnTo>
                  <a:pt x="1823810" y="2752808"/>
                </a:lnTo>
                <a:lnTo>
                  <a:pt x="1778986" y="2751406"/>
                </a:lnTo>
                <a:lnTo>
                  <a:pt x="1734261" y="2748925"/>
                </a:lnTo>
                <a:lnTo>
                  <a:pt x="1689653" y="2745373"/>
                </a:lnTo>
                <a:lnTo>
                  <a:pt x="1645184" y="2740753"/>
                </a:lnTo>
                <a:lnTo>
                  <a:pt x="1600872" y="2735073"/>
                </a:lnTo>
                <a:lnTo>
                  <a:pt x="1556738" y="2728338"/>
                </a:lnTo>
                <a:lnTo>
                  <a:pt x="1512801" y="2720553"/>
                </a:lnTo>
                <a:lnTo>
                  <a:pt x="1469082" y="2711725"/>
                </a:lnTo>
                <a:lnTo>
                  <a:pt x="1425600" y="2701859"/>
                </a:lnTo>
                <a:lnTo>
                  <a:pt x="1382374" y="2690960"/>
                </a:lnTo>
                <a:lnTo>
                  <a:pt x="1339425" y="2679036"/>
                </a:lnTo>
                <a:lnTo>
                  <a:pt x="1296773" y="2666091"/>
                </a:lnTo>
                <a:lnTo>
                  <a:pt x="1254437" y="2652131"/>
                </a:lnTo>
                <a:lnTo>
                  <a:pt x="1212437" y="2637162"/>
                </a:lnTo>
                <a:lnTo>
                  <a:pt x="1170793" y="2621190"/>
                </a:lnTo>
                <a:lnTo>
                  <a:pt x="1129525" y="2604220"/>
                </a:lnTo>
                <a:lnTo>
                  <a:pt x="1088653" y="2586258"/>
                </a:lnTo>
                <a:lnTo>
                  <a:pt x="1048195" y="2567311"/>
                </a:lnTo>
                <a:lnTo>
                  <a:pt x="1008173" y="2547383"/>
                </a:lnTo>
                <a:lnTo>
                  <a:pt x="968607" y="2526480"/>
                </a:lnTo>
                <a:lnTo>
                  <a:pt x="929514" y="2504609"/>
                </a:lnTo>
                <a:lnTo>
                  <a:pt x="890917" y="2481775"/>
                </a:lnTo>
                <a:lnTo>
                  <a:pt x="852834" y="2457984"/>
                </a:lnTo>
                <a:lnTo>
                  <a:pt x="815285" y="2433241"/>
                </a:lnTo>
                <a:lnTo>
                  <a:pt x="778291" y="2407552"/>
                </a:lnTo>
                <a:lnTo>
                  <a:pt x="741870" y="2380923"/>
                </a:lnTo>
                <a:lnTo>
                  <a:pt x="706043" y="2353361"/>
                </a:lnTo>
                <a:lnTo>
                  <a:pt x="670830" y="2324869"/>
                </a:lnTo>
                <a:lnTo>
                  <a:pt x="636250" y="2295455"/>
                </a:lnTo>
                <a:lnTo>
                  <a:pt x="602323" y="2265125"/>
                </a:lnTo>
                <a:lnTo>
                  <a:pt x="569069" y="2233883"/>
                </a:lnTo>
                <a:lnTo>
                  <a:pt x="536509" y="2201735"/>
                </a:lnTo>
                <a:lnTo>
                  <a:pt x="504660" y="2168688"/>
                </a:lnTo>
                <a:lnTo>
                  <a:pt x="473544" y="2134747"/>
                </a:lnTo>
                <a:lnTo>
                  <a:pt x="443181" y="2099918"/>
                </a:lnTo>
                <a:lnTo>
                  <a:pt x="413589" y="2064206"/>
                </a:lnTo>
                <a:lnTo>
                  <a:pt x="384789" y="2027618"/>
                </a:lnTo>
                <a:lnTo>
                  <a:pt x="356802" y="1990159"/>
                </a:lnTo>
                <a:lnTo>
                  <a:pt x="329645" y="1951834"/>
                </a:lnTo>
                <a:lnTo>
                  <a:pt x="303340" y="1912651"/>
                </a:lnTo>
                <a:lnTo>
                  <a:pt x="277906" y="1872613"/>
                </a:lnTo>
                <a:lnTo>
                  <a:pt x="253363" y="1831728"/>
                </a:lnTo>
                <a:lnTo>
                  <a:pt x="229731" y="1790001"/>
                </a:lnTo>
                <a:lnTo>
                  <a:pt x="205979" y="1745368"/>
                </a:lnTo>
                <a:lnTo>
                  <a:pt x="183503" y="1700218"/>
                </a:lnTo>
                <a:lnTo>
                  <a:pt x="162306" y="1654576"/>
                </a:lnTo>
                <a:lnTo>
                  <a:pt x="142393" y="1608471"/>
                </a:lnTo>
                <a:lnTo>
                  <a:pt x="123767" y="1561929"/>
                </a:lnTo>
                <a:lnTo>
                  <a:pt x="106430" y="1514977"/>
                </a:lnTo>
                <a:lnTo>
                  <a:pt x="90387" y="1467642"/>
                </a:lnTo>
                <a:lnTo>
                  <a:pt x="75641" y="1419951"/>
                </a:lnTo>
                <a:lnTo>
                  <a:pt x="62195" y="1371932"/>
                </a:lnTo>
                <a:lnTo>
                  <a:pt x="50053" y="1323610"/>
                </a:lnTo>
                <a:lnTo>
                  <a:pt x="39217" y="1275014"/>
                </a:lnTo>
                <a:lnTo>
                  <a:pt x="29693" y="1226169"/>
                </a:lnTo>
                <a:lnTo>
                  <a:pt x="21482" y="1177104"/>
                </a:lnTo>
                <a:lnTo>
                  <a:pt x="14588" y="1127845"/>
                </a:lnTo>
                <a:lnTo>
                  <a:pt x="9015" y="1078419"/>
                </a:lnTo>
                <a:lnTo>
                  <a:pt x="4767" y="1028853"/>
                </a:lnTo>
                <a:lnTo>
                  <a:pt x="1846" y="979175"/>
                </a:lnTo>
                <a:lnTo>
                  <a:pt x="255" y="929410"/>
                </a:lnTo>
                <a:lnTo>
                  <a:pt x="0" y="879587"/>
                </a:lnTo>
                <a:lnTo>
                  <a:pt x="1081" y="829731"/>
                </a:lnTo>
                <a:lnTo>
                  <a:pt x="3505" y="779871"/>
                </a:lnTo>
                <a:lnTo>
                  <a:pt x="7272" y="730033"/>
                </a:lnTo>
                <a:lnTo>
                  <a:pt x="12388" y="680244"/>
                </a:lnTo>
                <a:lnTo>
                  <a:pt x="18855" y="630531"/>
                </a:lnTo>
                <a:lnTo>
                  <a:pt x="26677" y="580921"/>
                </a:lnTo>
                <a:lnTo>
                  <a:pt x="35858" y="531442"/>
                </a:lnTo>
                <a:lnTo>
                  <a:pt x="46399" y="482119"/>
                </a:lnTo>
                <a:lnTo>
                  <a:pt x="58306" y="432981"/>
                </a:lnTo>
                <a:lnTo>
                  <a:pt x="1857744" y="895007"/>
                </a:lnTo>
                <a:lnTo>
                  <a:pt x="3485744" y="0"/>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7363613" y="2204858"/>
            <a:ext cx="1799589" cy="1727835"/>
          </a:xfrm>
          <a:custGeom>
            <a:avLst/>
            <a:gdLst/>
            <a:ahLst/>
            <a:cxnLst/>
            <a:rect l="l" t="t" r="r" b="b"/>
            <a:pathLst>
              <a:path w="1799590" h="1727835">
                <a:moveTo>
                  <a:pt x="1115529" y="0"/>
                </a:moveTo>
                <a:lnTo>
                  <a:pt x="1069774" y="18822"/>
                </a:lnTo>
                <a:lnTo>
                  <a:pt x="1024676" y="38790"/>
                </a:lnTo>
                <a:lnTo>
                  <a:pt x="980250" y="59885"/>
                </a:lnTo>
                <a:lnTo>
                  <a:pt x="936514" y="82087"/>
                </a:lnTo>
                <a:lnTo>
                  <a:pt x="893485" y="105379"/>
                </a:lnTo>
                <a:lnTo>
                  <a:pt x="851177" y="129742"/>
                </a:lnTo>
                <a:lnTo>
                  <a:pt x="809609" y="155156"/>
                </a:lnTo>
                <a:lnTo>
                  <a:pt x="768797" y="181602"/>
                </a:lnTo>
                <a:lnTo>
                  <a:pt x="728757" y="209064"/>
                </a:lnTo>
                <a:lnTo>
                  <a:pt x="689505" y="237520"/>
                </a:lnTo>
                <a:lnTo>
                  <a:pt x="651059" y="266953"/>
                </a:lnTo>
                <a:lnTo>
                  <a:pt x="613435" y="297344"/>
                </a:lnTo>
                <a:lnTo>
                  <a:pt x="576649" y="328674"/>
                </a:lnTo>
                <a:lnTo>
                  <a:pt x="540718" y="360925"/>
                </a:lnTo>
                <a:lnTo>
                  <a:pt x="505659" y="394077"/>
                </a:lnTo>
                <a:lnTo>
                  <a:pt x="471487" y="428112"/>
                </a:lnTo>
                <a:lnTo>
                  <a:pt x="438220" y="463011"/>
                </a:lnTo>
                <a:lnTo>
                  <a:pt x="405874" y="498755"/>
                </a:lnTo>
                <a:lnTo>
                  <a:pt x="374466" y="535327"/>
                </a:lnTo>
                <a:lnTo>
                  <a:pt x="344011" y="572705"/>
                </a:lnTo>
                <a:lnTo>
                  <a:pt x="314528" y="610873"/>
                </a:lnTo>
                <a:lnTo>
                  <a:pt x="286032" y="649812"/>
                </a:lnTo>
                <a:lnTo>
                  <a:pt x="258539" y="689501"/>
                </a:lnTo>
                <a:lnTo>
                  <a:pt x="232067" y="729924"/>
                </a:lnTo>
                <a:lnTo>
                  <a:pt x="206631" y="771061"/>
                </a:lnTo>
                <a:lnTo>
                  <a:pt x="182249" y="812893"/>
                </a:lnTo>
                <a:lnTo>
                  <a:pt x="158937" y="855401"/>
                </a:lnTo>
                <a:lnTo>
                  <a:pt x="136711" y="898567"/>
                </a:lnTo>
                <a:lnTo>
                  <a:pt x="115588" y="942373"/>
                </a:lnTo>
                <a:lnTo>
                  <a:pt x="95584" y="986798"/>
                </a:lnTo>
                <a:lnTo>
                  <a:pt x="76717" y="1031825"/>
                </a:lnTo>
                <a:lnTo>
                  <a:pt x="59002" y="1077435"/>
                </a:lnTo>
                <a:lnTo>
                  <a:pt x="42457" y="1123608"/>
                </a:lnTo>
                <a:lnTo>
                  <a:pt x="27097" y="1170327"/>
                </a:lnTo>
                <a:lnTo>
                  <a:pt x="12939" y="1217573"/>
                </a:lnTo>
                <a:lnTo>
                  <a:pt x="0" y="1265326"/>
                </a:lnTo>
                <a:lnTo>
                  <a:pt x="1799437" y="1727339"/>
                </a:lnTo>
                <a:lnTo>
                  <a:pt x="1115529" y="0"/>
                </a:lnTo>
                <a:close/>
              </a:path>
            </a:pathLst>
          </a:custGeom>
          <a:solidFill>
            <a:srgbClr val="C55A1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7363613" y="2204858"/>
            <a:ext cx="1799589" cy="1727835"/>
          </a:xfrm>
          <a:custGeom>
            <a:avLst/>
            <a:gdLst/>
            <a:ahLst/>
            <a:cxnLst/>
            <a:rect l="l" t="t" r="r" b="b"/>
            <a:pathLst>
              <a:path w="1799590" h="1727835">
                <a:moveTo>
                  <a:pt x="0" y="1265326"/>
                </a:moveTo>
                <a:lnTo>
                  <a:pt x="12939" y="1217573"/>
                </a:lnTo>
                <a:lnTo>
                  <a:pt x="27097" y="1170327"/>
                </a:lnTo>
                <a:lnTo>
                  <a:pt x="42457" y="1123608"/>
                </a:lnTo>
                <a:lnTo>
                  <a:pt x="59002" y="1077435"/>
                </a:lnTo>
                <a:lnTo>
                  <a:pt x="76717" y="1031825"/>
                </a:lnTo>
                <a:lnTo>
                  <a:pt x="95584" y="986798"/>
                </a:lnTo>
                <a:lnTo>
                  <a:pt x="115588" y="942373"/>
                </a:lnTo>
                <a:lnTo>
                  <a:pt x="136711" y="898567"/>
                </a:lnTo>
                <a:lnTo>
                  <a:pt x="158937" y="855401"/>
                </a:lnTo>
                <a:lnTo>
                  <a:pt x="182249" y="812893"/>
                </a:lnTo>
                <a:lnTo>
                  <a:pt x="206631" y="771061"/>
                </a:lnTo>
                <a:lnTo>
                  <a:pt x="232067" y="729924"/>
                </a:lnTo>
                <a:lnTo>
                  <a:pt x="258539" y="689501"/>
                </a:lnTo>
                <a:lnTo>
                  <a:pt x="286032" y="649812"/>
                </a:lnTo>
                <a:lnTo>
                  <a:pt x="314528" y="610873"/>
                </a:lnTo>
                <a:lnTo>
                  <a:pt x="344011" y="572705"/>
                </a:lnTo>
                <a:lnTo>
                  <a:pt x="374466" y="535327"/>
                </a:lnTo>
                <a:lnTo>
                  <a:pt x="405874" y="498755"/>
                </a:lnTo>
                <a:lnTo>
                  <a:pt x="438220" y="463011"/>
                </a:lnTo>
                <a:lnTo>
                  <a:pt x="471487" y="428112"/>
                </a:lnTo>
                <a:lnTo>
                  <a:pt x="505659" y="394077"/>
                </a:lnTo>
                <a:lnTo>
                  <a:pt x="540718" y="360925"/>
                </a:lnTo>
                <a:lnTo>
                  <a:pt x="576649" y="328674"/>
                </a:lnTo>
                <a:lnTo>
                  <a:pt x="613435" y="297344"/>
                </a:lnTo>
                <a:lnTo>
                  <a:pt x="651059" y="266953"/>
                </a:lnTo>
                <a:lnTo>
                  <a:pt x="689505" y="237520"/>
                </a:lnTo>
                <a:lnTo>
                  <a:pt x="728757" y="209064"/>
                </a:lnTo>
                <a:lnTo>
                  <a:pt x="768797" y="181602"/>
                </a:lnTo>
                <a:lnTo>
                  <a:pt x="809609" y="155156"/>
                </a:lnTo>
                <a:lnTo>
                  <a:pt x="851177" y="129742"/>
                </a:lnTo>
                <a:lnTo>
                  <a:pt x="893485" y="105379"/>
                </a:lnTo>
                <a:lnTo>
                  <a:pt x="936514" y="82087"/>
                </a:lnTo>
                <a:lnTo>
                  <a:pt x="980250" y="59885"/>
                </a:lnTo>
                <a:lnTo>
                  <a:pt x="1024676" y="38790"/>
                </a:lnTo>
                <a:lnTo>
                  <a:pt x="1069774" y="18822"/>
                </a:lnTo>
                <a:lnTo>
                  <a:pt x="1115529" y="0"/>
                </a:lnTo>
                <a:lnTo>
                  <a:pt x="1799437" y="1727339"/>
                </a:lnTo>
                <a:lnTo>
                  <a:pt x="0" y="1265326"/>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8479144" y="2074392"/>
            <a:ext cx="684530" cy="1858010"/>
          </a:xfrm>
          <a:custGeom>
            <a:avLst/>
            <a:gdLst/>
            <a:ahLst/>
            <a:cxnLst/>
            <a:rect l="l" t="t" r="r" b="b"/>
            <a:pathLst>
              <a:path w="684529" h="1858010">
                <a:moveTo>
                  <a:pt x="683907" y="0"/>
                </a:moveTo>
                <a:lnTo>
                  <a:pt x="633766" y="676"/>
                </a:lnTo>
                <a:lnTo>
                  <a:pt x="583717" y="2703"/>
                </a:lnTo>
                <a:lnTo>
                  <a:pt x="533786" y="6075"/>
                </a:lnTo>
                <a:lnTo>
                  <a:pt x="484001" y="10787"/>
                </a:lnTo>
                <a:lnTo>
                  <a:pt x="434387" y="16833"/>
                </a:lnTo>
                <a:lnTo>
                  <a:pt x="384971" y="24209"/>
                </a:lnTo>
                <a:lnTo>
                  <a:pt x="335781" y="32910"/>
                </a:lnTo>
                <a:lnTo>
                  <a:pt x="286843" y="42930"/>
                </a:lnTo>
                <a:lnTo>
                  <a:pt x="238183" y="54264"/>
                </a:lnTo>
                <a:lnTo>
                  <a:pt x="189829" y="66907"/>
                </a:lnTo>
                <a:lnTo>
                  <a:pt x="141807" y="80854"/>
                </a:lnTo>
                <a:lnTo>
                  <a:pt x="94143" y="96099"/>
                </a:lnTo>
                <a:lnTo>
                  <a:pt x="46865" y="112639"/>
                </a:lnTo>
                <a:lnTo>
                  <a:pt x="0" y="130467"/>
                </a:lnTo>
                <a:lnTo>
                  <a:pt x="683907" y="1857806"/>
                </a:lnTo>
                <a:lnTo>
                  <a:pt x="683907" y="0"/>
                </a:lnTo>
                <a:close/>
              </a:path>
            </a:pathLst>
          </a:custGeom>
          <a:solidFill>
            <a:srgbClr val="54823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8479144" y="2074392"/>
            <a:ext cx="684530" cy="1858010"/>
          </a:xfrm>
          <a:custGeom>
            <a:avLst/>
            <a:gdLst/>
            <a:ahLst/>
            <a:cxnLst/>
            <a:rect l="l" t="t" r="r" b="b"/>
            <a:pathLst>
              <a:path w="684529" h="1858010">
                <a:moveTo>
                  <a:pt x="0" y="130467"/>
                </a:moveTo>
                <a:lnTo>
                  <a:pt x="46865" y="112639"/>
                </a:lnTo>
                <a:lnTo>
                  <a:pt x="94143" y="96099"/>
                </a:lnTo>
                <a:lnTo>
                  <a:pt x="141807" y="80854"/>
                </a:lnTo>
                <a:lnTo>
                  <a:pt x="189829" y="66907"/>
                </a:lnTo>
                <a:lnTo>
                  <a:pt x="238183" y="54264"/>
                </a:lnTo>
                <a:lnTo>
                  <a:pt x="286843" y="42930"/>
                </a:lnTo>
                <a:lnTo>
                  <a:pt x="335781" y="32910"/>
                </a:lnTo>
                <a:lnTo>
                  <a:pt x="384971" y="24209"/>
                </a:lnTo>
                <a:lnTo>
                  <a:pt x="434387" y="16833"/>
                </a:lnTo>
                <a:lnTo>
                  <a:pt x="484001" y="10787"/>
                </a:lnTo>
                <a:lnTo>
                  <a:pt x="533786" y="6075"/>
                </a:lnTo>
                <a:lnTo>
                  <a:pt x="583717" y="2703"/>
                </a:lnTo>
                <a:lnTo>
                  <a:pt x="633766" y="676"/>
                </a:lnTo>
                <a:lnTo>
                  <a:pt x="683907" y="0"/>
                </a:lnTo>
                <a:lnTo>
                  <a:pt x="683907" y="1857806"/>
                </a:lnTo>
                <a:lnTo>
                  <a:pt x="0" y="130467"/>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txBox="1"/>
          <p:nvPr/>
        </p:nvSpPr>
        <p:spPr>
          <a:xfrm>
            <a:off x="8130528" y="5712793"/>
            <a:ext cx="1863725"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800" b="0" i="0" u="none" strike="noStrike" kern="1200" cap="none" spc="-5" normalizeH="0" baseline="0" noProof="0" dirty="0">
                <a:ln>
                  <a:noFill/>
                </a:ln>
                <a:solidFill>
                  <a:prstClr val="black"/>
                </a:solidFill>
                <a:effectLst/>
                <a:uLnTx/>
                <a:uFillTx/>
                <a:latin typeface="Calibri"/>
                <a:ea typeface="+mn-ea"/>
                <a:cs typeface="Calibri"/>
              </a:rPr>
              <a:t>Total </a:t>
            </a:r>
            <a:r>
              <a:rPr kumimoji="0" sz="2800" b="0" i="1" u="none" strike="noStrike" kern="1200" cap="none" spc="-5" normalizeH="0" baseline="0" noProof="0" dirty="0">
                <a:ln>
                  <a:noFill/>
                </a:ln>
                <a:solidFill>
                  <a:prstClr val="black"/>
                </a:solidFill>
                <a:effectLst/>
                <a:uLnTx/>
                <a:uFillTx/>
                <a:latin typeface="Calibri"/>
                <a:ea typeface="+mn-ea"/>
                <a:cs typeface="Calibri"/>
              </a:rPr>
              <a:t>N</a:t>
            </a:r>
            <a:r>
              <a:rPr kumimoji="0" sz="2800" b="0" i="0" u="none" strike="noStrike" kern="1200" cap="none" spc="-5" normalizeH="0" baseline="0" noProof="0" dirty="0">
                <a:ln>
                  <a:noFill/>
                </a:ln>
                <a:solidFill>
                  <a:prstClr val="black"/>
                </a:solidFill>
                <a:effectLst/>
                <a:uLnTx/>
                <a:uFillTx/>
                <a:latin typeface="Calibri"/>
                <a:ea typeface="+mn-ea"/>
                <a:cs typeface="Calibri"/>
              </a:rPr>
              <a:t>=</a:t>
            </a:r>
            <a:r>
              <a:rPr kumimoji="0" sz="2800" b="0" i="0" u="none" strike="noStrike" kern="1200" cap="none" spc="-65" normalizeH="0" baseline="0" noProof="0" dirty="0">
                <a:ln>
                  <a:noFill/>
                </a:ln>
                <a:solidFill>
                  <a:prstClr val="black"/>
                </a:solidFill>
                <a:effectLst/>
                <a:uLnTx/>
                <a:uFillTx/>
                <a:latin typeface="Calibri"/>
                <a:ea typeface="+mn-ea"/>
                <a:cs typeface="Calibri"/>
              </a:rPr>
              <a:t> </a:t>
            </a:r>
            <a:r>
              <a:rPr kumimoji="0" sz="2800" b="0" i="0" u="none" strike="noStrike" kern="1200" cap="none" spc="-10" normalizeH="0" baseline="0" noProof="0" dirty="0">
                <a:ln>
                  <a:noFill/>
                </a:ln>
                <a:solidFill>
                  <a:prstClr val="black"/>
                </a:solidFill>
                <a:effectLst/>
                <a:uLnTx/>
                <a:uFillTx/>
                <a:latin typeface="Calibri"/>
                <a:ea typeface="+mn-ea"/>
                <a:cs typeface="Calibri"/>
              </a:rPr>
              <a:t>113</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
        <p:nvSpPr>
          <p:cNvPr id="29" name="object 29"/>
          <p:cNvSpPr txBox="1">
            <a:spLocks noGrp="1"/>
          </p:cNvSpPr>
          <p:nvPr>
            <p:ph type="sldNum" sz="quarter" idx="7"/>
          </p:nvPr>
        </p:nvSpPr>
        <p:spPr>
          <a:xfrm>
            <a:off x="11021329" y="6149091"/>
            <a:ext cx="778032"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297</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
        <p:nvSpPr>
          <p:cNvPr id="20" name="object 20"/>
          <p:cNvSpPr txBox="1"/>
          <p:nvPr/>
        </p:nvSpPr>
        <p:spPr>
          <a:xfrm>
            <a:off x="78817" y="1328118"/>
            <a:ext cx="8089265"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tab pos="6146165" algn="l"/>
              </a:tabLst>
              <a:defRPr/>
            </a:pPr>
            <a:r>
              <a:rPr kumimoji="0" sz="2800" b="1" i="0" u="none" strike="noStrike" kern="1200" cap="none" spc="-15" normalizeH="0" baseline="0" noProof="0" dirty="0">
                <a:ln>
                  <a:noFill/>
                </a:ln>
                <a:solidFill>
                  <a:prstClr val="black"/>
                </a:solidFill>
                <a:effectLst/>
                <a:uLnTx/>
                <a:uFillTx/>
                <a:latin typeface="Calibri"/>
                <a:ea typeface="+mn-ea"/>
                <a:cs typeface="Calibri"/>
              </a:rPr>
              <a:t>New</a:t>
            </a:r>
            <a:r>
              <a:rPr kumimoji="0" sz="2800" b="1" i="0" u="none" strike="noStrike" kern="1200" cap="none" spc="30" normalizeH="0" baseline="0" noProof="0" dirty="0">
                <a:ln>
                  <a:noFill/>
                </a:ln>
                <a:solidFill>
                  <a:prstClr val="black"/>
                </a:solidFill>
                <a:effectLst/>
                <a:uLnTx/>
                <a:uFillTx/>
                <a:latin typeface="Calibri"/>
                <a:ea typeface="+mn-ea"/>
                <a:cs typeface="Calibri"/>
              </a:rPr>
              <a:t> </a:t>
            </a:r>
            <a:r>
              <a:rPr kumimoji="0" sz="2800" b="1" i="0" u="none" strike="noStrike" kern="1200" cap="none" spc="-5" normalizeH="0" baseline="0" noProof="0" dirty="0">
                <a:ln>
                  <a:noFill/>
                </a:ln>
                <a:solidFill>
                  <a:prstClr val="black"/>
                </a:solidFill>
                <a:effectLst/>
                <a:uLnTx/>
                <a:uFillTx/>
                <a:latin typeface="Calibri"/>
                <a:ea typeface="+mn-ea"/>
                <a:cs typeface="Calibri"/>
              </a:rPr>
              <a:t>HIV</a:t>
            </a:r>
            <a:r>
              <a:rPr kumimoji="0" sz="2800" b="1" i="0" u="none" strike="noStrike" kern="1200" cap="none" spc="5" normalizeH="0" baseline="0" noProof="0" dirty="0">
                <a:ln>
                  <a:noFill/>
                </a:ln>
                <a:solidFill>
                  <a:prstClr val="black"/>
                </a:solidFill>
                <a:effectLst/>
                <a:uLnTx/>
                <a:uFillTx/>
                <a:latin typeface="Calibri"/>
                <a:ea typeface="+mn-ea"/>
                <a:cs typeface="Calibri"/>
              </a:rPr>
              <a:t> </a:t>
            </a:r>
            <a:r>
              <a:rPr kumimoji="0" sz="2800" b="1" i="0" u="none" strike="noStrike" kern="1200" cap="none" spc="-5" normalizeH="0" baseline="0" noProof="0" dirty="0">
                <a:ln>
                  <a:noFill/>
                </a:ln>
                <a:solidFill>
                  <a:prstClr val="black"/>
                </a:solidFill>
                <a:effectLst/>
                <a:uLnTx/>
                <a:uFillTx/>
                <a:latin typeface="Calibri"/>
                <a:ea typeface="+mn-ea"/>
                <a:cs typeface="Calibri"/>
              </a:rPr>
              <a:t>Dx	</a:t>
            </a:r>
            <a:r>
              <a:rPr kumimoji="0" sz="2800" b="1" i="0" u="none" strike="noStrike" kern="1200" cap="none" spc="-15" normalizeH="0" baseline="0" noProof="0" dirty="0">
                <a:ln>
                  <a:noFill/>
                </a:ln>
                <a:solidFill>
                  <a:prstClr val="black"/>
                </a:solidFill>
                <a:effectLst/>
                <a:uLnTx/>
                <a:uFillTx/>
                <a:latin typeface="Calibri"/>
                <a:ea typeface="+mn-ea"/>
                <a:cs typeface="Calibri"/>
              </a:rPr>
              <a:t>New </a:t>
            </a:r>
            <a:r>
              <a:rPr kumimoji="0" sz="2800" b="1" i="0" u="none" strike="noStrike" kern="1200" cap="none" spc="-5" normalizeH="0" baseline="0" noProof="0" dirty="0">
                <a:ln>
                  <a:noFill/>
                </a:ln>
                <a:solidFill>
                  <a:prstClr val="black"/>
                </a:solidFill>
                <a:effectLst/>
                <a:uLnTx/>
                <a:uFillTx/>
                <a:latin typeface="Calibri"/>
                <a:ea typeface="+mn-ea"/>
                <a:cs typeface="Calibri"/>
              </a:rPr>
              <a:t>AIDS</a:t>
            </a:r>
            <a:r>
              <a:rPr kumimoji="0" sz="2800" b="1" i="0" u="none" strike="noStrike" kern="1200" cap="none" spc="-20" normalizeH="0" baseline="0" noProof="0" dirty="0">
                <a:ln>
                  <a:noFill/>
                </a:ln>
                <a:solidFill>
                  <a:prstClr val="black"/>
                </a:solidFill>
                <a:effectLst/>
                <a:uLnTx/>
                <a:uFillTx/>
                <a:latin typeface="Calibri"/>
                <a:ea typeface="+mn-ea"/>
                <a:cs typeface="Calibri"/>
              </a:rPr>
              <a:t> </a:t>
            </a:r>
            <a:r>
              <a:rPr kumimoji="0" sz="2800" b="1" i="0" u="none" strike="noStrike" kern="1200" cap="none" spc="-5" normalizeH="0" baseline="0" noProof="0" dirty="0">
                <a:ln>
                  <a:noFill/>
                </a:ln>
                <a:solidFill>
                  <a:prstClr val="black"/>
                </a:solidFill>
                <a:effectLst/>
                <a:uLnTx/>
                <a:uFillTx/>
                <a:latin typeface="Calibri"/>
                <a:ea typeface="+mn-ea"/>
                <a:cs typeface="Calibri"/>
              </a:rPr>
              <a:t>Dx</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
        <p:nvSpPr>
          <p:cNvPr id="21" name="object 21"/>
          <p:cNvSpPr txBox="1"/>
          <p:nvPr/>
        </p:nvSpPr>
        <p:spPr>
          <a:xfrm>
            <a:off x="1339312" y="2985433"/>
            <a:ext cx="1421765" cy="608330"/>
          </a:xfrm>
          <a:prstGeom prst="rect">
            <a:avLst/>
          </a:prstGeom>
        </p:spPr>
        <p:txBody>
          <a:bodyPr vert="horz" wrap="square" lIns="0" tIns="12700" rIns="0" bIns="0" rtlCol="0">
            <a:spAutoFit/>
          </a:bodyPr>
          <a:lstStyle/>
          <a:p>
            <a:pPr marL="146050" marR="0" lvl="0" indent="0" algn="l" defTabSz="914400" rtl="0" eaLnBrk="1" fontAlgn="auto" latinLnBrk="0" hangingPunct="1">
              <a:lnSpc>
                <a:spcPts val="2535"/>
              </a:lnSpc>
              <a:spcBef>
                <a:spcPts val="100"/>
              </a:spcBef>
              <a:spcAft>
                <a:spcPts val="0"/>
              </a:spcAft>
              <a:buClrTx/>
              <a:buSzTx/>
              <a:buFontTx/>
              <a:buNone/>
              <a:tabLst/>
              <a:defRPr/>
            </a:pPr>
            <a:r>
              <a:rPr kumimoji="0" sz="2400" b="0" i="0" u="none" strike="noStrike" kern="1200" cap="none" spc="-5" normalizeH="0" baseline="0" noProof="0" dirty="0">
                <a:ln>
                  <a:noFill/>
                </a:ln>
                <a:solidFill>
                  <a:srgbClr val="FFFFFF"/>
                </a:solidFill>
                <a:effectLst/>
                <a:uLnTx/>
                <a:uFillTx/>
                <a:latin typeface="Calibri"/>
                <a:ea typeface="+mn-ea"/>
                <a:cs typeface="Calibri"/>
              </a:rPr>
              <a:t>27%</a:t>
            </a:r>
            <a:endParaRPr kumimoji="0" sz="2400" b="0" i="0" u="none" strike="noStrike" kern="1200" cap="none" spc="0" normalizeH="0" baseline="0" noProof="0">
              <a:ln>
                <a:noFill/>
              </a:ln>
              <a:solidFill>
                <a:prstClr val="black"/>
              </a:solidFill>
              <a:effectLst/>
              <a:uLnTx/>
              <a:uFillTx/>
              <a:latin typeface="Calibri"/>
              <a:ea typeface="+mn-ea"/>
              <a:cs typeface="Calibri"/>
            </a:endParaRPr>
          </a:p>
          <a:p>
            <a:pPr marL="38100" marR="0" lvl="0" indent="0" algn="l" defTabSz="914400" rtl="0" eaLnBrk="1" fontAlgn="auto" latinLnBrk="0" hangingPunct="1">
              <a:lnSpc>
                <a:spcPts val="2055"/>
              </a:lnSpc>
              <a:spcBef>
                <a:spcPts val="0"/>
              </a:spcBef>
              <a:spcAft>
                <a:spcPts val="0"/>
              </a:spcAft>
              <a:buClrTx/>
              <a:buSzTx/>
              <a:buFontTx/>
              <a:buNone/>
              <a:tabLst/>
              <a:defRPr/>
            </a:pPr>
            <a:r>
              <a:rPr kumimoji="0" sz="2000" b="0" i="0" u="none" strike="noStrike" kern="1200" cap="none" spc="-5" normalizeH="0" baseline="0" noProof="0" dirty="0">
                <a:ln>
                  <a:noFill/>
                </a:ln>
                <a:solidFill>
                  <a:srgbClr val="FFFFFF"/>
                </a:solidFill>
                <a:effectLst/>
                <a:uLnTx/>
                <a:uFillTx/>
                <a:latin typeface="Calibri"/>
                <a:ea typeface="+mn-ea"/>
                <a:cs typeface="Calibri"/>
              </a:rPr>
              <a:t>Hispanic</a:t>
            </a:r>
            <a:r>
              <a:rPr kumimoji="0" sz="2000" b="0" i="0" u="none" strike="noStrike" kern="1200" cap="none" spc="325" normalizeH="0" baseline="0" noProof="0" dirty="0">
                <a:ln>
                  <a:noFill/>
                </a:ln>
                <a:solidFill>
                  <a:srgbClr val="FFFFFF"/>
                </a:solidFill>
                <a:effectLst/>
                <a:uLnTx/>
                <a:uFillTx/>
                <a:latin typeface="Calibri"/>
                <a:ea typeface="+mn-ea"/>
                <a:cs typeface="Calibri"/>
              </a:rPr>
              <a:t> </a:t>
            </a:r>
            <a:r>
              <a:rPr kumimoji="0" sz="2700" b="0" i="1" u="none" strike="noStrike" kern="1200" cap="none" spc="-7" normalizeH="0" baseline="6172" noProof="0" dirty="0">
                <a:ln>
                  <a:noFill/>
                </a:ln>
                <a:solidFill>
                  <a:srgbClr val="FFFFFF"/>
                </a:solidFill>
                <a:effectLst/>
                <a:uLnTx/>
                <a:uFillTx/>
                <a:latin typeface="Calibri"/>
                <a:ea typeface="+mn-ea"/>
                <a:cs typeface="Calibri"/>
              </a:rPr>
              <a:t>(87)</a:t>
            </a:r>
            <a:endParaRPr kumimoji="0" sz="2700" b="0" i="0" u="none" strike="noStrike" kern="1200" cap="none" spc="0" normalizeH="0" baseline="6172" noProof="0">
              <a:ln>
                <a:noFill/>
              </a:ln>
              <a:solidFill>
                <a:prstClr val="black"/>
              </a:solidFill>
              <a:effectLst/>
              <a:uLnTx/>
              <a:uFillTx/>
              <a:latin typeface="Calibri"/>
              <a:ea typeface="+mn-ea"/>
              <a:cs typeface="Calibri"/>
            </a:endParaRPr>
          </a:p>
        </p:txBody>
      </p:sp>
      <p:sp>
        <p:nvSpPr>
          <p:cNvPr id="22" name="object 22"/>
          <p:cNvSpPr txBox="1"/>
          <p:nvPr/>
        </p:nvSpPr>
        <p:spPr>
          <a:xfrm>
            <a:off x="9241989" y="4622432"/>
            <a:ext cx="601980" cy="831215"/>
          </a:xfrm>
          <a:prstGeom prst="rect">
            <a:avLst/>
          </a:prstGeom>
        </p:spPr>
        <p:txBody>
          <a:bodyPr vert="horz" wrap="square" lIns="0" tIns="74295" rIns="0" bIns="0" rtlCol="0">
            <a:spAutoFit/>
          </a:bodyPr>
          <a:lstStyle/>
          <a:p>
            <a:pPr marL="12700" marR="0" lvl="0" indent="0" algn="l" defTabSz="914400" rtl="0" eaLnBrk="1" fontAlgn="auto" latinLnBrk="0" hangingPunct="1">
              <a:lnSpc>
                <a:spcPct val="100000"/>
              </a:lnSpc>
              <a:spcBef>
                <a:spcPts val="585"/>
              </a:spcBef>
              <a:spcAft>
                <a:spcPts val="0"/>
              </a:spcAft>
              <a:buClrTx/>
              <a:buSzTx/>
              <a:buFontTx/>
              <a:buNone/>
              <a:tabLst/>
              <a:defRPr/>
            </a:pPr>
            <a:r>
              <a:rPr kumimoji="0" sz="2000" b="0" i="0" u="none" strike="noStrike" kern="1200" cap="none" spc="-5" normalizeH="0" baseline="0" noProof="0" dirty="0">
                <a:ln>
                  <a:noFill/>
                </a:ln>
                <a:solidFill>
                  <a:srgbClr val="FFFFFF"/>
                </a:solidFill>
                <a:effectLst/>
                <a:uLnTx/>
                <a:uFillTx/>
                <a:latin typeface="Calibri"/>
                <a:ea typeface="+mn-ea"/>
                <a:cs typeface="Calibri"/>
              </a:rPr>
              <a:t>Black</a:t>
            </a:r>
            <a:endParaRPr kumimoji="0" sz="2000" b="0" i="0" u="none" strike="noStrike" kern="1200" cap="none" spc="0" normalizeH="0" baseline="0" noProof="0">
              <a:ln>
                <a:noFill/>
              </a:ln>
              <a:solidFill>
                <a:prstClr val="black"/>
              </a:solidFill>
              <a:effectLst/>
              <a:uLnTx/>
              <a:uFillTx/>
              <a:latin typeface="Calibri"/>
              <a:ea typeface="+mn-ea"/>
              <a:cs typeface="Calibri"/>
            </a:endParaRPr>
          </a:p>
          <a:p>
            <a:pPr marL="63500" marR="0" lvl="0" indent="0" algn="l" defTabSz="914400" rtl="0" eaLnBrk="1" fontAlgn="auto" latinLnBrk="0" hangingPunct="1">
              <a:lnSpc>
                <a:spcPct val="100000"/>
              </a:lnSpc>
              <a:spcBef>
                <a:spcPts val="575"/>
              </a:spcBef>
              <a:spcAft>
                <a:spcPts val="0"/>
              </a:spcAft>
              <a:buClrTx/>
              <a:buSzTx/>
              <a:buFontTx/>
              <a:buNone/>
              <a:tabLst/>
              <a:defRPr/>
            </a:pPr>
            <a:r>
              <a:rPr kumimoji="0" sz="2400" b="0" i="0" u="none" strike="noStrike" kern="1200" cap="none" spc="-5" normalizeH="0" baseline="0" noProof="0" dirty="0">
                <a:ln>
                  <a:noFill/>
                </a:ln>
                <a:solidFill>
                  <a:srgbClr val="FFFFFF"/>
                </a:solidFill>
                <a:effectLst/>
                <a:uLnTx/>
                <a:uFillTx/>
                <a:latin typeface="Calibri"/>
                <a:ea typeface="+mn-ea"/>
                <a:cs typeface="Calibri"/>
              </a:rPr>
              <a:t>62%</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23" name="object 23"/>
          <p:cNvSpPr txBox="1"/>
          <p:nvPr/>
        </p:nvSpPr>
        <p:spPr>
          <a:xfrm>
            <a:off x="3479165" y="2442584"/>
            <a:ext cx="1102360" cy="680085"/>
          </a:xfrm>
          <a:prstGeom prst="rect">
            <a:avLst/>
          </a:prstGeom>
        </p:spPr>
        <p:txBody>
          <a:bodyPr vert="horz" wrap="square" lIns="0" tIns="12700" rIns="0" bIns="0" rtlCol="0">
            <a:spAutoFit/>
          </a:bodyPr>
          <a:lstStyle/>
          <a:p>
            <a:pPr marL="101600" marR="0" lvl="0" indent="0" algn="l" defTabSz="914400" rtl="0" eaLnBrk="1" fontAlgn="auto" latinLnBrk="0" hangingPunct="1">
              <a:lnSpc>
                <a:spcPts val="2815"/>
              </a:lnSpc>
              <a:spcBef>
                <a:spcPts val="10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Calibri"/>
                <a:ea typeface="+mn-ea"/>
                <a:cs typeface="Calibri"/>
              </a:rPr>
              <a:t>18%</a:t>
            </a:r>
            <a:endParaRPr kumimoji="0" sz="24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ts val="2335"/>
              </a:lnSpc>
              <a:spcBef>
                <a:spcPts val="0"/>
              </a:spcBef>
              <a:spcAft>
                <a:spcPts val="0"/>
              </a:spcAft>
              <a:buClrTx/>
              <a:buSzTx/>
              <a:buFontTx/>
              <a:buNone/>
              <a:tabLst/>
              <a:defRPr/>
            </a:pPr>
            <a:r>
              <a:rPr kumimoji="0" sz="2000" b="0" i="0" u="none" strike="noStrike" kern="1200" cap="none" spc="-5" normalizeH="0" baseline="0" noProof="0" dirty="0">
                <a:ln>
                  <a:noFill/>
                </a:ln>
                <a:solidFill>
                  <a:prstClr val="black"/>
                </a:solidFill>
                <a:effectLst/>
                <a:uLnTx/>
                <a:uFillTx/>
                <a:latin typeface="Calibri"/>
                <a:ea typeface="+mn-ea"/>
                <a:cs typeface="Calibri"/>
              </a:rPr>
              <a:t>White</a:t>
            </a:r>
            <a:r>
              <a:rPr kumimoji="0" sz="2000" b="0" i="0" u="none" strike="noStrike" kern="1200" cap="none" spc="100" normalizeH="0" baseline="0" noProof="0" dirty="0">
                <a:ln>
                  <a:noFill/>
                </a:ln>
                <a:solidFill>
                  <a:prstClr val="black"/>
                </a:solidFill>
                <a:effectLst/>
                <a:uLnTx/>
                <a:uFillTx/>
                <a:latin typeface="Calibri"/>
                <a:ea typeface="+mn-ea"/>
                <a:cs typeface="Calibri"/>
              </a:rPr>
              <a:t> </a:t>
            </a:r>
            <a:r>
              <a:rPr kumimoji="0" sz="2700" b="0" i="1" u="none" strike="noStrike" kern="1200" cap="none" spc="-7" normalizeH="0" baseline="1543" noProof="0" dirty="0">
                <a:ln>
                  <a:noFill/>
                </a:ln>
                <a:solidFill>
                  <a:prstClr val="black"/>
                </a:solidFill>
                <a:effectLst/>
                <a:uLnTx/>
                <a:uFillTx/>
                <a:latin typeface="Calibri"/>
                <a:ea typeface="+mn-ea"/>
                <a:cs typeface="Calibri"/>
              </a:rPr>
              <a:t>(59)</a:t>
            </a:r>
            <a:endParaRPr kumimoji="0" sz="2700" b="0" i="0" u="none" strike="noStrike" kern="1200" cap="none" spc="0" normalizeH="0" baseline="1543" noProof="0">
              <a:ln>
                <a:noFill/>
              </a:ln>
              <a:solidFill>
                <a:prstClr val="black"/>
              </a:solidFill>
              <a:effectLst/>
              <a:uLnTx/>
              <a:uFillTx/>
              <a:latin typeface="Calibri"/>
              <a:ea typeface="+mn-ea"/>
              <a:cs typeface="Calibri"/>
            </a:endParaRPr>
          </a:p>
        </p:txBody>
      </p:sp>
      <p:sp>
        <p:nvSpPr>
          <p:cNvPr id="24" name="object 24"/>
          <p:cNvSpPr txBox="1"/>
          <p:nvPr/>
        </p:nvSpPr>
        <p:spPr>
          <a:xfrm>
            <a:off x="3463658" y="4689962"/>
            <a:ext cx="1175385" cy="696595"/>
          </a:xfrm>
          <a:prstGeom prst="rect">
            <a:avLst/>
          </a:prstGeom>
        </p:spPr>
        <p:txBody>
          <a:bodyPr vert="horz" wrap="square" lIns="0" tIns="12700" rIns="0" bIns="0" rtlCol="0">
            <a:spAutoFit/>
          </a:bodyPr>
          <a:lstStyle/>
          <a:p>
            <a:pPr marL="46990" marR="0" lvl="0" indent="0" algn="l" defTabSz="914400" rtl="0" eaLnBrk="1" fontAlgn="auto" latinLnBrk="0" hangingPunct="1">
              <a:lnSpc>
                <a:spcPct val="100000"/>
              </a:lnSpc>
              <a:spcBef>
                <a:spcPts val="100"/>
              </a:spcBef>
              <a:spcAft>
                <a:spcPts val="0"/>
              </a:spcAft>
              <a:buClrTx/>
              <a:buSzTx/>
              <a:buFontTx/>
              <a:buNone/>
              <a:tabLst/>
              <a:defRPr/>
            </a:pPr>
            <a:r>
              <a:rPr kumimoji="0" sz="3000" b="0" i="0" u="none" strike="noStrike" kern="1200" cap="none" spc="0" normalizeH="0" baseline="1388" noProof="0" dirty="0">
                <a:ln>
                  <a:noFill/>
                </a:ln>
                <a:solidFill>
                  <a:srgbClr val="FFFFFF"/>
                </a:solidFill>
                <a:effectLst/>
                <a:uLnTx/>
                <a:uFillTx/>
                <a:latin typeface="Calibri"/>
                <a:ea typeface="+mn-ea"/>
                <a:cs typeface="Calibri"/>
              </a:rPr>
              <a:t>Black</a:t>
            </a:r>
            <a:r>
              <a:rPr kumimoji="0" sz="3000" b="0" i="0" u="none" strike="noStrike" kern="1200" cap="none" spc="240" normalizeH="0" baseline="1388" noProof="0" dirty="0">
                <a:ln>
                  <a:noFill/>
                </a:ln>
                <a:solidFill>
                  <a:srgbClr val="FFFFFF"/>
                </a:solidFill>
                <a:effectLst/>
                <a:uLnTx/>
                <a:uFillTx/>
                <a:latin typeface="Calibri"/>
                <a:ea typeface="+mn-ea"/>
                <a:cs typeface="Calibri"/>
              </a:rPr>
              <a:t> </a:t>
            </a:r>
            <a:r>
              <a:rPr kumimoji="0" sz="1800" b="0" i="1" u="none" strike="noStrike" kern="1200" cap="none" spc="-5" normalizeH="0" baseline="0" noProof="0" dirty="0">
                <a:ln>
                  <a:noFill/>
                </a:ln>
                <a:solidFill>
                  <a:srgbClr val="FFFFFF"/>
                </a:solidFill>
                <a:effectLst/>
                <a:uLnTx/>
                <a:uFillTx/>
                <a:latin typeface="Calibri"/>
                <a:ea typeface="+mn-ea"/>
                <a:cs typeface="Calibri"/>
              </a:rPr>
              <a:t>(168)</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5"/>
              </a:spcBef>
              <a:spcAft>
                <a:spcPts val="0"/>
              </a:spcAft>
              <a:buClrTx/>
              <a:buSzTx/>
              <a:buFontTx/>
              <a:buNone/>
              <a:tabLst/>
              <a:defRPr/>
            </a:pPr>
            <a:r>
              <a:rPr kumimoji="0" sz="2400" b="0" i="0" u="none" strike="noStrike" kern="1200" cap="none" spc="-5" normalizeH="0" baseline="0" noProof="0" dirty="0">
                <a:ln>
                  <a:noFill/>
                </a:ln>
                <a:solidFill>
                  <a:srgbClr val="FFFFFF"/>
                </a:solidFill>
                <a:effectLst/>
                <a:uLnTx/>
                <a:uFillTx/>
                <a:latin typeface="Calibri"/>
                <a:ea typeface="+mn-ea"/>
                <a:cs typeface="Calibri"/>
              </a:rPr>
              <a:t>52%</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25" name="object 25"/>
          <p:cNvSpPr txBox="1"/>
          <p:nvPr/>
        </p:nvSpPr>
        <p:spPr>
          <a:xfrm>
            <a:off x="9499042" y="2414009"/>
            <a:ext cx="1118235" cy="582930"/>
          </a:xfrm>
          <a:prstGeom prst="rect">
            <a:avLst/>
          </a:prstGeom>
        </p:spPr>
        <p:txBody>
          <a:bodyPr vert="horz" wrap="square" lIns="0" tIns="12700" rIns="0" bIns="0" rtlCol="0">
            <a:spAutoFit/>
          </a:bodyPr>
          <a:lstStyle/>
          <a:p>
            <a:pPr marL="149225" marR="0" lvl="0" indent="0" algn="l" defTabSz="914400" rtl="0" eaLnBrk="1" fontAlgn="auto" latinLnBrk="0" hangingPunct="1">
              <a:lnSpc>
                <a:spcPts val="2435"/>
              </a:lnSpc>
              <a:spcBef>
                <a:spcPts val="10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Calibri"/>
                <a:ea typeface="+mn-ea"/>
                <a:cs typeface="Calibri"/>
              </a:rPr>
              <a:t>17%</a:t>
            </a:r>
            <a:endParaRPr kumimoji="0" sz="24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ts val="1955"/>
              </a:lnSpc>
              <a:spcBef>
                <a:spcPts val="0"/>
              </a:spcBef>
              <a:spcAft>
                <a:spcPts val="0"/>
              </a:spcAft>
              <a:buClrTx/>
              <a:buSzTx/>
              <a:buFontTx/>
              <a:buNone/>
              <a:tabLst/>
              <a:defRPr/>
            </a:pPr>
            <a:r>
              <a:rPr kumimoji="0" sz="2000" b="0" i="0" u="none" strike="noStrike" kern="1200" cap="none" spc="-5" normalizeH="0" baseline="0" noProof="0" dirty="0">
                <a:ln>
                  <a:noFill/>
                </a:ln>
                <a:solidFill>
                  <a:prstClr val="black"/>
                </a:solidFill>
                <a:effectLst/>
                <a:uLnTx/>
                <a:uFillTx/>
                <a:latin typeface="Calibri"/>
                <a:ea typeface="+mn-ea"/>
                <a:cs typeface="Calibri"/>
              </a:rPr>
              <a:t>White</a:t>
            </a:r>
            <a:r>
              <a:rPr kumimoji="0" sz="2000" b="0" i="0" u="none" strike="noStrike" kern="1200" cap="none" spc="220" normalizeH="0" baseline="0" noProof="0" dirty="0">
                <a:ln>
                  <a:noFill/>
                </a:ln>
                <a:solidFill>
                  <a:prstClr val="black"/>
                </a:solidFill>
                <a:effectLst/>
                <a:uLnTx/>
                <a:uFillTx/>
                <a:latin typeface="Calibri"/>
                <a:ea typeface="+mn-ea"/>
                <a:cs typeface="Calibri"/>
              </a:rPr>
              <a:t> </a:t>
            </a:r>
            <a:r>
              <a:rPr kumimoji="0" sz="2700" b="0" i="1" u="none" strike="noStrike" kern="1200" cap="none" spc="-7" normalizeH="0" baseline="1543" noProof="0" dirty="0">
                <a:ln>
                  <a:noFill/>
                </a:ln>
                <a:solidFill>
                  <a:prstClr val="black"/>
                </a:solidFill>
                <a:effectLst/>
                <a:uLnTx/>
                <a:uFillTx/>
                <a:latin typeface="Calibri"/>
                <a:ea typeface="+mn-ea"/>
                <a:cs typeface="Calibri"/>
              </a:rPr>
              <a:t>(19)</a:t>
            </a:r>
            <a:endParaRPr kumimoji="0" sz="2700" b="0" i="0" u="none" strike="noStrike" kern="1200" cap="none" spc="0" normalizeH="0" baseline="1543" noProof="0">
              <a:ln>
                <a:noFill/>
              </a:ln>
              <a:solidFill>
                <a:prstClr val="black"/>
              </a:solidFill>
              <a:effectLst/>
              <a:uLnTx/>
              <a:uFillTx/>
              <a:latin typeface="Calibri"/>
              <a:ea typeface="+mn-ea"/>
              <a:cs typeface="Calibri"/>
            </a:endParaRPr>
          </a:p>
        </p:txBody>
      </p:sp>
      <p:sp>
        <p:nvSpPr>
          <p:cNvPr id="26" name="object 26"/>
          <p:cNvSpPr txBox="1"/>
          <p:nvPr/>
        </p:nvSpPr>
        <p:spPr>
          <a:xfrm>
            <a:off x="9956119" y="4700554"/>
            <a:ext cx="3956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1" u="none" strike="noStrike" kern="1200" cap="none" spc="-10" normalizeH="0" baseline="0" noProof="0" dirty="0">
                <a:ln>
                  <a:noFill/>
                </a:ln>
                <a:solidFill>
                  <a:srgbClr val="FFFFFF"/>
                </a:solidFill>
                <a:effectLst/>
                <a:uLnTx/>
                <a:uFillTx/>
                <a:latin typeface="Calibri"/>
                <a:ea typeface="+mn-ea"/>
                <a:cs typeface="Calibri"/>
              </a:rPr>
              <a:t>(</a:t>
            </a:r>
            <a:r>
              <a:rPr kumimoji="0" sz="1800" b="0" i="1" u="none" strike="noStrike" kern="1200" cap="none" spc="0" normalizeH="0" baseline="0" noProof="0" dirty="0">
                <a:ln>
                  <a:noFill/>
                </a:ln>
                <a:solidFill>
                  <a:srgbClr val="FFFFFF"/>
                </a:solidFill>
                <a:effectLst/>
                <a:uLnTx/>
                <a:uFillTx/>
                <a:latin typeface="Calibri"/>
                <a:ea typeface="+mn-ea"/>
                <a:cs typeface="Calibri"/>
              </a:rPr>
              <a:t>70)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7" name="object 27"/>
          <p:cNvSpPr txBox="1"/>
          <p:nvPr/>
        </p:nvSpPr>
        <p:spPr>
          <a:xfrm>
            <a:off x="7740574" y="2766663"/>
            <a:ext cx="982344" cy="879475"/>
          </a:xfrm>
          <a:prstGeom prst="rect">
            <a:avLst/>
          </a:prstGeom>
        </p:spPr>
        <p:txBody>
          <a:bodyPr vert="horz" wrap="square" lIns="0" tIns="12700" rIns="0" bIns="0" rtlCol="0">
            <a:spAutoFit/>
          </a:bodyPr>
          <a:lstStyle/>
          <a:p>
            <a:pPr marL="12700" marR="0" lvl="0" indent="0" algn="l" defTabSz="914400" rtl="0" eaLnBrk="1" fontAlgn="auto" latinLnBrk="0" hangingPunct="1">
              <a:lnSpc>
                <a:spcPts val="2620"/>
              </a:lnSpc>
              <a:spcBef>
                <a:spcPts val="100"/>
              </a:spcBef>
              <a:spcAft>
                <a:spcPts val="0"/>
              </a:spcAft>
              <a:buClrTx/>
              <a:buSzTx/>
              <a:buFontTx/>
              <a:buNone/>
              <a:tabLst/>
              <a:defRPr/>
            </a:pPr>
            <a:r>
              <a:rPr kumimoji="0" sz="2400" b="0" i="0" u="none" strike="noStrike" kern="1200" cap="none" spc="-5" normalizeH="0" baseline="0" noProof="0" dirty="0">
                <a:ln>
                  <a:noFill/>
                </a:ln>
                <a:solidFill>
                  <a:srgbClr val="FFFFFF"/>
                </a:solidFill>
                <a:effectLst/>
                <a:uLnTx/>
                <a:uFillTx/>
                <a:latin typeface="Calibri"/>
                <a:ea typeface="+mn-ea"/>
                <a:cs typeface="Calibri"/>
              </a:rPr>
              <a:t>15%</a:t>
            </a:r>
            <a:endParaRPr kumimoji="0" sz="2400" b="0" i="0" u="none" strike="noStrike" kern="1200" cap="none" spc="0" normalizeH="0" baseline="0" noProof="0">
              <a:ln>
                <a:noFill/>
              </a:ln>
              <a:solidFill>
                <a:prstClr val="black"/>
              </a:solidFill>
              <a:effectLst/>
              <a:uLnTx/>
              <a:uFillTx/>
              <a:latin typeface="Calibri"/>
              <a:ea typeface="+mn-ea"/>
              <a:cs typeface="Calibri"/>
            </a:endParaRPr>
          </a:p>
          <a:p>
            <a:pPr marL="18415" marR="0" lvl="0" indent="0" algn="l" defTabSz="914400" rtl="0" eaLnBrk="1" fontAlgn="auto" latinLnBrk="0" hangingPunct="1">
              <a:lnSpc>
                <a:spcPts val="2039"/>
              </a:lnSpc>
              <a:spcBef>
                <a:spcPts val="0"/>
              </a:spcBef>
              <a:spcAft>
                <a:spcPts val="0"/>
              </a:spcAft>
              <a:buClrTx/>
              <a:buSzTx/>
              <a:buFontTx/>
              <a:buNone/>
              <a:tabLst/>
              <a:defRPr/>
            </a:pPr>
            <a:r>
              <a:rPr kumimoji="0" sz="2000" b="0" i="0" u="none" strike="noStrike" kern="1200" cap="none" spc="-5" normalizeH="0" baseline="0" noProof="0" dirty="0">
                <a:ln>
                  <a:noFill/>
                </a:ln>
                <a:solidFill>
                  <a:srgbClr val="FFFFFF"/>
                </a:solidFill>
                <a:effectLst/>
                <a:uLnTx/>
                <a:uFillTx/>
                <a:latin typeface="Calibri"/>
                <a:ea typeface="+mn-ea"/>
                <a:cs typeface="Calibri"/>
              </a:rPr>
              <a:t>Hispanic</a:t>
            </a:r>
            <a:endParaRPr kumimoji="0" sz="2000" b="0" i="0" u="none" strike="noStrike" kern="1200" cap="none" spc="0" normalizeH="0" baseline="0" noProof="0">
              <a:ln>
                <a:noFill/>
              </a:ln>
              <a:solidFill>
                <a:prstClr val="black"/>
              </a:solidFill>
              <a:effectLst/>
              <a:uLnTx/>
              <a:uFillTx/>
              <a:latin typeface="Calibri"/>
              <a:ea typeface="+mn-ea"/>
              <a:cs typeface="Calibri"/>
            </a:endParaRPr>
          </a:p>
          <a:p>
            <a:pPr marL="599440" marR="0" lvl="0" indent="0" algn="l" defTabSz="914400" rtl="0" eaLnBrk="1" fontAlgn="auto" latinLnBrk="0" hangingPunct="1">
              <a:lnSpc>
                <a:spcPts val="2060"/>
              </a:lnSpc>
              <a:spcBef>
                <a:spcPts val="0"/>
              </a:spcBef>
              <a:spcAft>
                <a:spcPts val="0"/>
              </a:spcAft>
              <a:buClrTx/>
              <a:buSzTx/>
              <a:buFontTx/>
              <a:buNone/>
              <a:tabLst/>
              <a:defRPr/>
            </a:pPr>
            <a:r>
              <a:rPr kumimoji="0" sz="1800" b="0" i="1" u="none" strike="noStrike" kern="1200" cap="none" spc="-10" normalizeH="0" baseline="0" noProof="0" dirty="0">
                <a:ln>
                  <a:noFill/>
                </a:ln>
                <a:solidFill>
                  <a:srgbClr val="FFFFFF"/>
                </a:solidFill>
                <a:effectLst/>
                <a:uLnTx/>
                <a:uFillTx/>
                <a:latin typeface="Calibri"/>
                <a:ea typeface="+mn-ea"/>
                <a:cs typeface="Calibri"/>
              </a:rPr>
              <a:t>(</a:t>
            </a:r>
            <a:r>
              <a:rPr kumimoji="0" sz="1800" b="0" i="1" u="none" strike="noStrike" kern="1200" cap="none" spc="0" normalizeH="0" baseline="0" noProof="0" dirty="0">
                <a:ln>
                  <a:noFill/>
                </a:ln>
                <a:solidFill>
                  <a:srgbClr val="FFFFFF"/>
                </a:solidFill>
                <a:effectLst/>
                <a:uLnTx/>
                <a:uFillTx/>
                <a:latin typeface="Calibri"/>
                <a:ea typeface="+mn-ea"/>
                <a:cs typeface="Calibri"/>
              </a:rPr>
              <a:t>17)</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8" name="object 28"/>
          <p:cNvSpPr txBox="1"/>
          <p:nvPr/>
        </p:nvSpPr>
        <p:spPr>
          <a:xfrm>
            <a:off x="8422564" y="1667906"/>
            <a:ext cx="1042669" cy="880744"/>
          </a:xfrm>
          <a:prstGeom prst="rect">
            <a:avLst/>
          </a:prstGeom>
        </p:spPr>
        <p:txBody>
          <a:bodyPr vert="horz" wrap="square" lIns="0" tIns="96520" rIns="0" bIns="0" rtlCol="0">
            <a:spAutoFit/>
          </a:bodyPr>
          <a:lstStyle/>
          <a:p>
            <a:pPr marL="12700" marR="0" lvl="0" indent="0" algn="l" defTabSz="914400" rtl="0" eaLnBrk="1" fontAlgn="auto" latinLnBrk="0" hangingPunct="1">
              <a:lnSpc>
                <a:spcPct val="100000"/>
              </a:lnSpc>
              <a:spcBef>
                <a:spcPts val="760"/>
              </a:spcBef>
              <a:spcAft>
                <a:spcPts val="0"/>
              </a:spcAft>
              <a:buClrTx/>
              <a:buSzTx/>
              <a:buFontTx/>
              <a:buNone/>
              <a:tabLst/>
              <a:defRPr/>
            </a:pPr>
            <a:r>
              <a:rPr kumimoji="0" sz="2000" b="0" i="0" u="none" strike="noStrike" kern="1200" cap="none" spc="0" normalizeH="0" baseline="0" noProof="0" dirty="0">
                <a:ln>
                  <a:noFill/>
                </a:ln>
                <a:solidFill>
                  <a:prstClr val="black"/>
                </a:solidFill>
                <a:effectLst/>
                <a:uLnTx/>
                <a:uFillTx/>
                <a:latin typeface="Calibri"/>
                <a:ea typeface="+mn-ea"/>
                <a:cs typeface="Calibri"/>
              </a:rPr>
              <a:t>Others</a:t>
            </a:r>
            <a:r>
              <a:rPr kumimoji="0" sz="2000" b="0" i="0" u="none" strike="noStrike" kern="1200" cap="none" spc="-55" normalizeH="0" baseline="0" noProof="0" dirty="0">
                <a:ln>
                  <a:noFill/>
                </a:ln>
                <a:solidFill>
                  <a:prstClr val="black"/>
                </a:solidFill>
                <a:effectLst/>
                <a:uLnTx/>
                <a:uFillTx/>
                <a:latin typeface="Calibri"/>
                <a:ea typeface="+mn-ea"/>
                <a:cs typeface="Calibri"/>
              </a:rPr>
              <a:t> </a:t>
            </a:r>
            <a:r>
              <a:rPr kumimoji="0" sz="2700" b="0" i="1" u="none" strike="noStrike" kern="1200" cap="none" spc="-7" normalizeH="0" baseline="4629" noProof="0" dirty="0">
                <a:ln>
                  <a:noFill/>
                </a:ln>
                <a:solidFill>
                  <a:prstClr val="black"/>
                </a:solidFill>
                <a:effectLst/>
                <a:uLnTx/>
                <a:uFillTx/>
                <a:latin typeface="Calibri"/>
                <a:ea typeface="+mn-ea"/>
                <a:cs typeface="Calibri"/>
              </a:rPr>
              <a:t>(7)</a:t>
            </a:r>
            <a:endParaRPr kumimoji="0" sz="2700" b="0" i="0" u="none" strike="noStrike" kern="1200" cap="none" spc="0" normalizeH="0" baseline="4629" noProof="0">
              <a:ln>
                <a:noFill/>
              </a:ln>
              <a:solidFill>
                <a:prstClr val="black"/>
              </a:solidFill>
              <a:effectLst/>
              <a:uLnTx/>
              <a:uFillTx/>
              <a:latin typeface="Calibri"/>
              <a:ea typeface="+mn-ea"/>
              <a:cs typeface="Calibri"/>
            </a:endParaRPr>
          </a:p>
          <a:p>
            <a:pPr marL="283210" marR="0" lvl="0" indent="0" algn="l" defTabSz="914400" rtl="0" eaLnBrk="1" fontAlgn="auto" latinLnBrk="0" hangingPunct="1">
              <a:lnSpc>
                <a:spcPct val="100000"/>
              </a:lnSpc>
              <a:spcBef>
                <a:spcPts val="790"/>
              </a:spcBef>
              <a:spcAft>
                <a:spcPts val="0"/>
              </a:spcAft>
              <a:buClrTx/>
              <a:buSzTx/>
              <a:buFontTx/>
              <a:buNone/>
              <a:tabLst/>
              <a:defRPr/>
            </a:pPr>
            <a:r>
              <a:rPr kumimoji="0" sz="2400" b="0" i="0" u="none" strike="noStrike" kern="1200" cap="none" spc="-5" normalizeH="0" baseline="0" noProof="0" dirty="0">
                <a:ln>
                  <a:noFill/>
                </a:ln>
                <a:solidFill>
                  <a:srgbClr val="FFFFFF"/>
                </a:solidFill>
                <a:effectLst/>
                <a:uLnTx/>
                <a:uFillTx/>
                <a:latin typeface="Calibri"/>
                <a:ea typeface="+mn-ea"/>
                <a:cs typeface="Calibri"/>
              </a:rPr>
              <a:t>6%</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628564770"/>
      </p:ext>
    </p:extLst>
  </p:cSld>
  <p:clrMapOvr>
    <a:masterClrMapping/>
  </p:clrMapOvr>
  <p:timing>
    <p:tnLst>
      <p:par>
        <p:cTn id="1" dur="indefinite" restart="never" nodeType="tmRoot"/>
      </p:par>
    </p:tn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1087100" y="6110546"/>
            <a:ext cx="686861" cy="505267"/>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US" sz="3200" b="0" i="0" u="none" strike="noStrike" kern="1200" cap="none" spc="-10" normalizeH="0" baseline="0" noProof="0" dirty="0" smtClean="0">
                <a:ln>
                  <a:noFill/>
                </a:ln>
                <a:solidFill>
                  <a:srgbClr val="FFFFFF"/>
                </a:solidFill>
                <a:effectLst/>
                <a:uLnTx/>
                <a:uFillTx/>
                <a:latin typeface="Arial"/>
                <a:ea typeface="+mn-ea"/>
                <a:cs typeface="Arial"/>
              </a:rPr>
              <a:t>298</a:t>
            </a:r>
            <a:endParaRPr kumimoji="0" sz="3200" b="0" i="0" u="none" strike="noStrike" kern="1200" cap="none" spc="0" normalizeH="0" baseline="0" noProof="0" dirty="0">
              <a:ln>
                <a:noFill/>
              </a:ln>
              <a:solidFill>
                <a:prstClr val="black"/>
              </a:solidFill>
              <a:effectLst/>
              <a:uLnTx/>
              <a:uFillTx/>
              <a:latin typeface="Arial"/>
              <a:ea typeface="+mn-ea"/>
              <a:cs typeface="Arial"/>
            </a:endParaRPr>
          </a:p>
        </p:txBody>
      </p:sp>
      <p:sp>
        <p:nvSpPr>
          <p:cNvPr id="3" name="object 3"/>
          <p:cNvSpPr txBox="1"/>
          <p:nvPr/>
        </p:nvSpPr>
        <p:spPr>
          <a:xfrm>
            <a:off x="3451480" y="6324457"/>
            <a:ext cx="5107940"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FFFFFF"/>
                </a:solidFill>
                <a:effectLst/>
                <a:uLnTx/>
                <a:uFillTx/>
                <a:latin typeface="Arial"/>
                <a:ea typeface="+mn-ea"/>
                <a:cs typeface="Arial"/>
              </a:rPr>
              <a:t>Rounding may </a:t>
            </a:r>
            <a:r>
              <a:rPr kumimoji="0" sz="1400" b="0" i="0" u="none" strike="noStrike" kern="1200" cap="none" spc="0" normalizeH="0" baseline="0" noProof="0" dirty="0">
                <a:ln>
                  <a:noFill/>
                </a:ln>
                <a:solidFill>
                  <a:srgbClr val="FFFFFF"/>
                </a:solidFill>
                <a:effectLst/>
                <a:uLnTx/>
                <a:uFillTx/>
                <a:latin typeface="Arial"/>
                <a:ea typeface="+mn-ea"/>
                <a:cs typeface="Arial"/>
              </a:rPr>
              <a:t>cause </a:t>
            </a:r>
            <a:r>
              <a:rPr kumimoji="0" sz="1400" b="0" i="0" u="none" strike="noStrike" kern="1200" cap="none" spc="-5" normalizeH="0" baseline="0" noProof="0" dirty="0">
                <a:ln>
                  <a:noFill/>
                </a:ln>
                <a:solidFill>
                  <a:srgbClr val="FFFFFF"/>
                </a:solidFill>
                <a:effectLst/>
                <a:uLnTx/>
                <a:uFillTx/>
                <a:latin typeface="Arial"/>
                <a:ea typeface="+mn-ea"/>
                <a:cs typeface="Arial"/>
              </a:rPr>
              <a:t>percentages </a:t>
            </a:r>
            <a:r>
              <a:rPr kumimoji="0" sz="1400" b="0" i="0" u="none" strike="noStrike" kern="1200" cap="none" spc="0" normalizeH="0" baseline="0" noProof="0" dirty="0">
                <a:ln>
                  <a:noFill/>
                </a:ln>
                <a:solidFill>
                  <a:srgbClr val="FFFFFF"/>
                </a:solidFill>
                <a:effectLst/>
                <a:uLnTx/>
                <a:uFillTx/>
                <a:latin typeface="Arial"/>
                <a:ea typeface="+mn-ea"/>
                <a:cs typeface="Arial"/>
              </a:rPr>
              <a:t>to total </a:t>
            </a:r>
            <a:r>
              <a:rPr kumimoji="0" sz="1400" b="0" i="0" u="none" strike="noStrike" kern="1200" cap="none" spc="-5" normalizeH="0" baseline="0" noProof="0" dirty="0">
                <a:ln>
                  <a:noFill/>
                </a:ln>
                <a:solidFill>
                  <a:srgbClr val="FFFFFF"/>
                </a:solidFill>
                <a:effectLst/>
                <a:uLnTx/>
                <a:uFillTx/>
                <a:latin typeface="Arial"/>
                <a:ea typeface="+mn-ea"/>
                <a:cs typeface="Arial"/>
              </a:rPr>
              <a:t>more or </a:t>
            </a:r>
            <a:r>
              <a:rPr kumimoji="0" sz="1400" b="0" i="0" u="none" strike="noStrike" kern="1200" cap="none" spc="0" normalizeH="0" baseline="0" noProof="0" dirty="0">
                <a:ln>
                  <a:noFill/>
                </a:ln>
                <a:solidFill>
                  <a:srgbClr val="FFFFFF"/>
                </a:solidFill>
                <a:effectLst/>
                <a:uLnTx/>
                <a:uFillTx/>
                <a:latin typeface="Arial"/>
                <a:ea typeface="+mn-ea"/>
                <a:cs typeface="Arial"/>
              </a:rPr>
              <a:t>less than</a:t>
            </a:r>
            <a:r>
              <a:rPr kumimoji="0" sz="1400" b="0" i="0" u="none" strike="noStrike" kern="1200" cap="none" spc="-204" normalizeH="0" baseline="0" noProof="0" dirty="0">
                <a:ln>
                  <a:noFill/>
                </a:ln>
                <a:solidFill>
                  <a:srgbClr val="FFFFFF"/>
                </a:solidFill>
                <a:effectLst/>
                <a:uLnTx/>
                <a:uFillTx/>
                <a:latin typeface="Arial"/>
                <a:ea typeface="+mn-ea"/>
                <a:cs typeface="Arial"/>
              </a:rPr>
              <a:t> </a:t>
            </a:r>
            <a:r>
              <a:rPr kumimoji="0" sz="1400" b="0" i="0" u="none" strike="noStrike" kern="1200" cap="none" spc="-5" normalizeH="0" baseline="0" noProof="0" dirty="0">
                <a:ln>
                  <a:noFill/>
                </a:ln>
                <a:solidFill>
                  <a:srgbClr val="FFFFFF"/>
                </a:solidFill>
                <a:effectLst/>
                <a:uLnTx/>
                <a:uFillTx/>
                <a:latin typeface="Arial"/>
                <a:ea typeface="+mn-ea"/>
                <a:cs typeface="Arial"/>
              </a:rPr>
              <a:t>100.</a:t>
            </a:r>
            <a:endParaRPr kumimoji="0" sz="1400" b="0" i="0" u="none" strike="noStrike" kern="1200" cap="none" spc="0" normalizeH="0" baseline="0" noProof="0">
              <a:ln>
                <a:noFill/>
              </a:ln>
              <a:solidFill>
                <a:prstClr val="black"/>
              </a:solidFill>
              <a:effectLst/>
              <a:uLnTx/>
              <a:uFillTx/>
              <a:latin typeface="Arial"/>
              <a:ea typeface="+mn-ea"/>
              <a:cs typeface="Arial"/>
            </a:endParaRPr>
          </a:p>
        </p:txBody>
      </p:sp>
      <p:sp>
        <p:nvSpPr>
          <p:cNvPr id="4" name="object 4"/>
          <p:cNvSpPr txBox="1"/>
          <p:nvPr/>
        </p:nvSpPr>
        <p:spPr>
          <a:xfrm>
            <a:off x="7761517" y="2046722"/>
            <a:ext cx="3660775" cy="1220470"/>
          </a:xfrm>
          <a:prstGeom prst="rect">
            <a:avLst/>
          </a:prstGeom>
        </p:spPr>
        <p:txBody>
          <a:bodyPr vert="horz" wrap="square" lIns="0" tIns="59690" rIns="0" bIns="0" rtlCol="0">
            <a:spAutoFit/>
          </a:bodyPr>
          <a:lstStyle/>
          <a:p>
            <a:pPr marL="12700" marR="5080" lvl="0" indent="0" algn="ctr" defTabSz="914400" rtl="0" eaLnBrk="1" fontAlgn="auto" latinLnBrk="0" hangingPunct="1">
              <a:lnSpc>
                <a:spcPts val="3030"/>
              </a:lnSpc>
              <a:spcBef>
                <a:spcPts val="470"/>
              </a:spcBef>
              <a:spcAft>
                <a:spcPts val="0"/>
              </a:spcAft>
              <a:buClrTx/>
              <a:buSzTx/>
              <a:buFontTx/>
              <a:buNone/>
              <a:tabLst/>
              <a:defRPr/>
            </a:pPr>
            <a:r>
              <a:rPr kumimoji="0" sz="2800" b="0" i="0" u="none" strike="noStrike" kern="1200" cap="none" spc="-25" normalizeH="0" baseline="0" noProof="0" dirty="0">
                <a:ln>
                  <a:noFill/>
                </a:ln>
                <a:solidFill>
                  <a:prstClr val="black"/>
                </a:solidFill>
                <a:effectLst/>
                <a:uLnTx/>
                <a:uFillTx/>
                <a:latin typeface="Calibri"/>
                <a:ea typeface="+mn-ea"/>
                <a:cs typeface="Calibri"/>
              </a:rPr>
              <a:t>Palm </a:t>
            </a:r>
            <a:r>
              <a:rPr kumimoji="0" sz="2800" b="0" i="0" u="none" strike="noStrike" kern="1200" cap="none" spc="-5" normalizeH="0" baseline="0" noProof="0" dirty="0">
                <a:ln>
                  <a:noFill/>
                </a:ln>
                <a:solidFill>
                  <a:prstClr val="black"/>
                </a:solidFill>
                <a:effectLst/>
                <a:uLnTx/>
                <a:uFillTx/>
                <a:latin typeface="Calibri"/>
                <a:ea typeface="+mn-ea"/>
                <a:cs typeface="Calibri"/>
              </a:rPr>
              <a:t>Beach </a:t>
            </a:r>
            <a:r>
              <a:rPr kumimoji="0" sz="2800" b="0" i="0" u="none" strike="noStrike" kern="1200" cap="none" spc="-10" normalizeH="0" baseline="0" noProof="0" dirty="0">
                <a:ln>
                  <a:noFill/>
                </a:ln>
                <a:solidFill>
                  <a:prstClr val="black"/>
                </a:solidFill>
                <a:effectLst/>
                <a:uLnTx/>
                <a:uFillTx/>
                <a:latin typeface="Calibri"/>
                <a:ea typeface="+mn-ea"/>
                <a:cs typeface="Calibri"/>
              </a:rPr>
              <a:t>County Adult  </a:t>
            </a:r>
            <a:r>
              <a:rPr kumimoji="0" sz="2800" b="0" i="0" u="none" strike="noStrike" kern="1200" cap="none" spc="-15" normalizeH="0" baseline="0" noProof="0" dirty="0">
                <a:ln>
                  <a:noFill/>
                </a:ln>
                <a:solidFill>
                  <a:prstClr val="black"/>
                </a:solidFill>
                <a:effectLst/>
                <a:uLnTx/>
                <a:uFillTx/>
                <a:latin typeface="Calibri"/>
                <a:ea typeface="+mn-ea"/>
                <a:cs typeface="Calibri"/>
              </a:rPr>
              <a:t>Population Estimate  </a:t>
            </a:r>
            <a:r>
              <a:rPr kumimoji="0" sz="2800" b="0" i="0" u="none" strike="noStrike" kern="1200" cap="none" spc="-5" normalizeH="0" baseline="0" noProof="0" dirty="0">
                <a:ln>
                  <a:noFill/>
                </a:ln>
                <a:solidFill>
                  <a:prstClr val="black"/>
                </a:solidFill>
                <a:effectLst/>
                <a:uLnTx/>
                <a:uFillTx/>
                <a:latin typeface="Calibri"/>
                <a:ea typeface="+mn-ea"/>
                <a:cs typeface="Calibri"/>
              </a:rPr>
              <a:t>N=1,288,033</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
        <p:nvSpPr>
          <p:cNvPr id="5" name="object 5"/>
          <p:cNvSpPr txBox="1"/>
          <p:nvPr/>
        </p:nvSpPr>
        <p:spPr>
          <a:xfrm>
            <a:off x="9110512" y="3479164"/>
            <a:ext cx="970915" cy="1938655"/>
          </a:xfrm>
          <a:prstGeom prst="rect">
            <a:avLst/>
          </a:prstGeom>
        </p:spPr>
        <p:txBody>
          <a:bodyPr vert="horz" wrap="square" lIns="0" tIns="12065" rIns="0" bIns="0" rtlCol="0">
            <a:spAutoFit/>
          </a:bodyPr>
          <a:lstStyle/>
          <a:p>
            <a:pPr marL="12700" marR="5080" lvl="0" indent="215900" algn="l" defTabSz="914400" rtl="0" eaLnBrk="1" fontAlgn="auto" latinLnBrk="0" hangingPunct="1">
              <a:lnSpc>
                <a:spcPct val="100000"/>
              </a:lnSpc>
              <a:spcBef>
                <a:spcPts val="95"/>
              </a:spcBef>
              <a:spcAft>
                <a:spcPts val="0"/>
              </a:spcAft>
              <a:buClrTx/>
              <a:buSzTx/>
              <a:buFontTx/>
              <a:buNone/>
              <a:tabLst/>
              <a:defRPr/>
            </a:pPr>
            <a:r>
              <a:rPr kumimoji="0" sz="2800" b="0" i="0" u="none" strike="noStrike" kern="1200" cap="none" spc="-5" normalizeH="0" baseline="0" noProof="0" dirty="0">
                <a:ln>
                  <a:noFill/>
                </a:ln>
                <a:solidFill>
                  <a:prstClr val="black"/>
                </a:solidFill>
                <a:effectLst/>
                <a:uLnTx/>
                <a:uFillTx/>
                <a:latin typeface="Calibri"/>
                <a:ea typeface="+mn-ea"/>
                <a:cs typeface="Calibri"/>
              </a:rPr>
              <a:t>HIV  </a:t>
            </a:r>
            <a:r>
              <a:rPr kumimoji="0" sz="2800" b="0" i="0" u="none" strike="noStrike" kern="1200" cap="none" spc="-10" normalizeH="0" baseline="0" noProof="0" dirty="0">
                <a:ln>
                  <a:noFill/>
                </a:ln>
                <a:solidFill>
                  <a:prstClr val="black"/>
                </a:solidFill>
                <a:effectLst/>
                <a:uLnTx/>
                <a:uFillTx/>
                <a:latin typeface="Calibri"/>
                <a:ea typeface="+mn-ea"/>
                <a:cs typeface="Calibri"/>
              </a:rPr>
              <a:t>N=32</a:t>
            </a:r>
            <a:r>
              <a:rPr kumimoji="0" sz="2800" b="0" i="0" u="none" strike="noStrike" kern="1200" cap="none" spc="-5" normalizeH="0" baseline="0" noProof="0" dirty="0">
                <a:ln>
                  <a:noFill/>
                </a:ln>
                <a:solidFill>
                  <a:prstClr val="black"/>
                </a:solidFill>
                <a:effectLst/>
                <a:uLnTx/>
                <a:uFillTx/>
                <a:latin typeface="Calibri"/>
                <a:ea typeface="+mn-ea"/>
                <a:cs typeface="Calibri"/>
              </a:rPr>
              <a:t>1</a:t>
            </a:r>
            <a:endParaRPr kumimoji="0" sz="2800" b="0" i="0" u="none" strike="noStrike" kern="1200" cap="none" spc="0" normalizeH="0" baseline="0" noProof="0">
              <a:ln>
                <a:noFill/>
              </a:ln>
              <a:solidFill>
                <a:prstClr val="black"/>
              </a:solidFill>
              <a:effectLst/>
              <a:uLnTx/>
              <a:uFillTx/>
              <a:latin typeface="Calibri"/>
              <a:ea typeface="+mn-ea"/>
              <a:cs typeface="Calibri"/>
            </a:endParaRPr>
          </a:p>
          <a:p>
            <a:pPr marL="12700" marR="5080" lvl="0" indent="133985" algn="l" defTabSz="914400" rtl="0" eaLnBrk="1" fontAlgn="auto" latinLnBrk="0" hangingPunct="1">
              <a:lnSpc>
                <a:spcPct val="100000"/>
              </a:lnSpc>
              <a:spcBef>
                <a:spcPts val="1625"/>
              </a:spcBef>
              <a:spcAft>
                <a:spcPts val="0"/>
              </a:spcAft>
              <a:buClrTx/>
              <a:buSzTx/>
              <a:buFontTx/>
              <a:buNone/>
              <a:tabLst/>
              <a:defRPr/>
            </a:pPr>
            <a:r>
              <a:rPr kumimoji="0" sz="2800" b="0" i="0" u="none" strike="noStrike" kern="1200" cap="none" spc="-5" normalizeH="0" baseline="0" noProof="0" dirty="0">
                <a:ln>
                  <a:noFill/>
                </a:ln>
                <a:solidFill>
                  <a:prstClr val="black"/>
                </a:solidFill>
                <a:effectLst/>
                <a:uLnTx/>
                <a:uFillTx/>
                <a:latin typeface="Calibri"/>
                <a:ea typeface="+mn-ea"/>
                <a:cs typeface="Calibri"/>
              </a:rPr>
              <a:t>AIDS  </a:t>
            </a:r>
            <a:r>
              <a:rPr kumimoji="0" sz="2800" b="0" i="0" u="none" strike="noStrike" kern="1200" cap="none" spc="-10" normalizeH="0" baseline="0" noProof="0" dirty="0">
                <a:ln>
                  <a:noFill/>
                </a:ln>
                <a:solidFill>
                  <a:prstClr val="black"/>
                </a:solidFill>
                <a:effectLst/>
                <a:uLnTx/>
                <a:uFillTx/>
                <a:latin typeface="Calibri"/>
                <a:ea typeface="+mn-ea"/>
                <a:cs typeface="Calibri"/>
              </a:rPr>
              <a:t>N=11</a:t>
            </a:r>
            <a:r>
              <a:rPr kumimoji="0" sz="2800" b="0" i="0" u="none" strike="noStrike" kern="1200" cap="none" spc="-5" normalizeH="0" baseline="0" noProof="0" dirty="0">
                <a:ln>
                  <a:noFill/>
                </a:ln>
                <a:solidFill>
                  <a:prstClr val="black"/>
                </a:solidFill>
                <a:effectLst/>
                <a:uLnTx/>
                <a:uFillTx/>
                <a:latin typeface="Calibri"/>
                <a:ea typeface="+mn-ea"/>
                <a:cs typeface="Calibri"/>
              </a:rPr>
              <a:t>3</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
        <p:nvSpPr>
          <p:cNvPr id="6" name="object 6"/>
          <p:cNvSpPr txBox="1">
            <a:spLocks noGrp="1"/>
          </p:cNvSpPr>
          <p:nvPr>
            <p:ph type="title"/>
          </p:nvPr>
        </p:nvSpPr>
        <p:spPr>
          <a:xfrm>
            <a:off x="2957084" y="315249"/>
            <a:ext cx="6338570" cy="835660"/>
          </a:xfrm>
          <a:prstGeom prst="rect">
            <a:avLst/>
          </a:prstGeom>
        </p:spPr>
        <p:txBody>
          <a:bodyPr vert="horz" wrap="square" lIns="0" tIns="60960" rIns="0" bIns="0" rtlCol="0">
            <a:spAutoFit/>
          </a:bodyPr>
          <a:lstStyle/>
          <a:p>
            <a:pPr marL="721360" marR="5080" indent="-708660">
              <a:lnSpc>
                <a:spcPts val="3020"/>
              </a:lnSpc>
              <a:spcBef>
                <a:spcPts val="480"/>
              </a:spcBef>
            </a:pPr>
            <a:r>
              <a:rPr sz="2800" spc="-20" dirty="0">
                <a:solidFill>
                  <a:srgbClr val="000000"/>
                </a:solidFill>
              </a:rPr>
              <a:t>NEW </a:t>
            </a:r>
            <a:r>
              <a:rPr sz="2800" spc="-10" dirty="0">
                <a:solidFill>
                  <a:srgbClr val="000000"/>
                </a:solidFill>
              </a:rPr>
              <a:t>HIV </a:t>
            </a:r>
            <a:r>
              <a:rPr sz="2800" spc="-15" dirty="0">
                <a:solidFill>
                  <a:srgbClr val="000000"/>
                </a:solidFill>
              </a:rPr>
              <a:t>and AIDS </a:t>
            </a:r>
            <a:r>
              <a:rPr sz="2800" spc="-25" dirty="0"/>
              <a:t>Diagnoses </a:t>
            </a:r>
            <a:r>
              <a:rPr sz="2800" spc="-15" dirty="0"/>
              <a:t>and</a:t>
            </a:r>
            <a:r>
              <a:rPr sz="2800" spc="-290" dirty="0"/>
              <a:t> </a:t>
            </a:r>
            <a:r>
              <a:rPr sz="2800" spc="-30" dirty="0"/>
              <a:t>Population  </a:t>
            </a:r>
            <a:r>
              <a:rPr sz="2800" spc="-20" dirty="0"/>
              <a:t>By </a:t>
            </a:r>
            <a:r>
              <a:rPr sz="2800" spc="-25" dirty="0">
                <a:solidFill>
                  <a:srgbClr val="000000"/>
                </a:solidFill>
              </a:rPr>
              <a:t>RACE</a:t>
            </a:r>
            <a:r>
              <a:rPr sz="2800" spc="-25" dirty="0"/>
              <a:t>, </a:t>
            </a:r>
            <a:r>
              <a:rPr sz="2800" spc="-20" dirty="0"/>
              <a:t>2021, </a:t>
            </a:r>
            <a:r>
              <a:rPr sz="2800" spc="-25" dirty="0"/>
              <a:t>Palm </a:t>
            </a:r>
            <a:r>
              <a:rPr sz="2800" spc="-15" dirty="0"/>
              <a:t>Beach</a:t>
            </a:r>
            <a:r>
              <a:rPr sz="2800" spc="-250" dirty="0"/>
              <a:t> </a:t>
            </a:r>
            <a:r>
              <a:rPr sz="2800" spc="-25" dirty="0"/>
              <a:t>County</a:t>
            </a:r>
            <a:endParaRPr sz="2800"/>
          </a:p>
        </p:txBody>
      </p:sp>
      <p:sp>
        <p:nvSpPr>
          <p:cNvPr id="7" name="object 7"/>
          <p:cNvSpPr/>
          <p:nvPr/>
        </p:nvSpPr>
        <p:spPr>
          <a:xfrm>
            <a:off x="2617104" y="2082166"/>
            <a:ext cx="4079240" cy="228600"/>
          </a:xfrm>
          <a:custGeom>
            <a:avLst/>
            <a:gdLst/>
            <a:ahLst/>
            <a:cxnLst/>
            <a:rect l="l" t="t" r="r" b="b"/>
            <a:pathLst>
              <a:path w="4079240" h="228600">
                <a:moveTo>
                  <a:pt x="4078919" y="228152"/>
                </a:moveTo>
                <a:lnTo>
                  <a:pt x="0" y="228152"/>
                </a:lnTo>
                <a:lnTo>
                  <a:pt x="0" y="0"/>
                </a:lnTo>
                <a:lnTo>
                  <a:pt x="4078919" y="0"/>
                </a:lnTo>
                <a:lnTo>
                  <a:pt x="4078919" y="228152"/>
                </a:lnTo>
                <a:close/>
              </a:path>
            </a:pathLst>
          </a:custGeom>
          <a:solidFill>
            <a:srgbClr val="FFD90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2617104" y="3105892"/>
            <a:ext cx="1284605" cy="226695"/>
          </a:xfrm>
          <a:custGeom>
            <a:avLst/>
            <a:gdLst/>
            <a:ahLst/>
            <a:cxnLst/>
            <a:rect l="l" t="t" r="r" b="b"/>
            <a:pathLst>
              <a:path w="1284604" h="226695">
                <a:moveTo>
                  <a:pt x="1284570" y="226671"/>
                </a:moveTo>
                <a:lnTo>
                  <a:pt x="0" y="226671"/>
                </a:lnTo>
                <a:lnTo>
                  <a:pt x="0" y="0"/>
                </a:lnTo>
                <a:lnTo>
                  <a:pt x="1284570" y="0"/>
                </a:lnTo>
                <a:lnTo>
                  <a:pt x="1284570" y="226671"/>
                </a:lnTo>
                <a:close/>
              </a:path>
            </a:pathLst>
          </a:custGeom>
          <a:solidFill>
            <a:srgbClr val="FFD90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2617104" y="4128136"/>
            <a:ext cx="1619885" cy="228600"/>
          </a:xfrm>
          <a:custGeom>
            <a:avLst/>
            <a:gdLst/>
            <a:ahLst/>
            <a:cxnLst/>
            <a:rect l="l" t="t" r="r" b="b"/>
            <a:pathLst>
              <a:path w="1619885" h="228600">
                <a:moveTo>
                  <a:pt x="1619418" y="228152"/>
                </a:moveTo>
                <a:lnTo>
                  <a:pt x="0" y="228152"/>
                </a:lnTo>
                <a:lnTo>
                  <a:pt x="0" y="0"/>
                </a:lnTo>
                <a:lnTo>
                  <a:pt x="1619418" y="0"/>
                </a:lnTo>
                <a:lnTo>
                  <a:pt x="1619418" y="228152"/>
                </a:lnTo>
                <a:close/>
              </a:path>
            </a:pathLst>
          </a:custGeom>
          <a:solidFill>
            <a:srgbClr val="FFD90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2617104" y="5151861"/>
            <a:ext cx="306705" cy="226695"/>
          </a:xfrm>
          <a:custGeom>
            <a:avLst/>
            <a:gdLst/>
            <a:ahLst/>
            <a:cxnLst/>
            <a:rect l="l" t="t" r="r" b="b"/>
            <a:pathLst>
              <a:path w="306705" h="226695">
                <a:moveTo>
                  <a:pt x="306696" y="226671"/>
                </a:moveTo>
                <a:lnTo>
                  <a:pt x="0" y="226671"/>
                </a:lnTo>
                <a:lnTo>
                  <a:pt x="0" y="0"/>
                </a:lnTo>
                <a:lnTo>
                  <a:pt x="306696" y="0"/>
                </a:lnTo>
                <a:lnTo>
                  <a:pt x="306696" y="226671"/>
                </a:lnTo>
                <a:close/>
              </a:path>
            </a:pathLst>
          </a:custGeom>
          <a:solidFill>
            <a:srgbClr val="FFD90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2617104" y="2082167"/>
            <a:ext cx="4079240" cy="228600"/>
          </a:xfrm>
          <a:custGeom>
            <a:avLst/>
            <a:gdLst/>
            <a:ahLst/>
            <a:cxnLst/>
            <a:rect l="l" t="t" r="r" b="b"/>
            <a:pathLst>
              <a:path w="4079240" h="228600">
                <a:moveTo>
                  <a:pt x="4078919" y="0"/>
                </a:moveTo>
                <a:lnTo>
                  <a:pt x="0" y="0"/>
                </a:lnTo>
                <a:lnTo>
                  <a:pt x="0" y="228152"/>
                </a:lnTo>
                <a:lnTo>
                  <a:pt x="4078919" y="228152"/>
                </a:lnTo>
                <a:lnTo>
                  <a:pt x="4078919" y="0"/>
                </a:lnTo>
                <a:close/>
              </a:path>
            </a:pathLst>
          </a:custGeom>
          <a:ln w="925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2617104" y="3105892"/>
            <a:ext cx="1284605" cy="226695"/>
          </a:xfrm>
          <a:custGeom>
            <a:avLst/>
            <a:gdLst/>
            <a:ahLst/>
            <a:cxnLst/>
            <a:rect l="l" t="t" r="r" b="b"/>
            <a:pathLst>
              <a:path w="1284604" h="226695">
                <a:moveTo>
                  <a:pt x="1284570" y="0"/>
                </a:moveTo>
                <a:lnTo>
                  <a:pt x="0" y="0"/>
                </a:lnTo>
                <a:lnTo>
                  <a:pt x="0" y="226671"/>
                </a:lnTo>
                <a:lnTo>
                  <a:pt x="1284570" y="226671"/>
                </a:lnTo>
                <a:lnTo>
                  <a:pt x="1284570" y="0"/>
                </a:lnTo>
                <a:close/>
              </a:path>
            </a:pathLst>
          </a:custGeom>
          <a:ln w="925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2617104" y="4128136"/>
            <a:ext cx="1619885" cy="228600"/>
          </a:xfrm>
          <a:custGeom>
            <a:avLst/>
            <a:gdLst/>
            <a:ahLst/>
            <a:cxnLst/>
            <a:rect l="l" t="t" r="r" b="b"/>
            <a:pathLst>
              <a:path w="1619885" h="228600">
                <a:moveTo>
                  <a:pt x="1619418" y="0"/>
                </a:moveTo>
                <a:lnTo>
                  <a:pt x="0" y="0"/>
                </a:lnTo>
                <a:lnTo>
                  <a:pt x="0" y="228152"/>
                </a:lnTo>
                <a:lnTo>
                  <a:pt x="1619418" y="228152"/>
                </a:lnTo>
                <a:lnTo>
                  <a:pt x="1619418" y="0"/>
                </a:lnTo>
                <a:close/>
              </a:path>
            </a:pathLst>
          </a:custGeom>
          <a:ln w="925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2617104" y="5151861"/>
            <a:ext cx="306705" cy="226695"/>
          </a:xfrm>
          <a:custGeom>
            <a:avLst/>
            <a:gdLst/>
            <a:ahLst/>
            <a:cxnLst/>
            <a:rect l="l" t="t" r="r" b="b"/>
            <a:pathLst>
              <a:path w="306705" h="226695">
                <a:moveTo>
                  <a:pt x="306696" y="0"/>
                </a:moveTo>
                <a:lnTo>
                  <a:pt x="0" y="0"/>
                </a:lnTo>
                <a:lnTo>
                  <a:pt x="0" y="226671"/>
                </a:lnTo>
                <a:lnTo>
                  <a:pt x="306696" y="226671"/>
                </a:lnTo>
                <a:lnTo>
                  <a:pt x="306696" y="0"/>
                </a:lnTo>
                <a:close/>
              </a:path>
            </a:pathLst>
          </a:custGeom>
          <a:ln w="925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2617104" y="2310319"/>
            <a:ext cx="1342390" cy="226695"/>
          </a:xfrm>
          <a:custGeom>
            <a:avLst/>
            <a:gdLst/>
            <a:ahLst/>
            <a:cxnLst/>
            <a:rect l="l" t="t" r="r" b="b"/>
            <a:pathLst>
              <a:path w="1342389" h="226694">
                <a:moveTo>
                  <a:pt x="1342354" y="226671"/>
                </a:moveTo>
                <a:lnTo>
                  <a:pt x="0" y="226671"/>
                </a:lnTo>
                <a:lnTo>
                  <a:pt x="0" y="0"/>
                </a:lnTo>
                <a:lnTo>
                  <a:pt x="1342354" y="0"/>
                </a:lnTo>
                <a:lnTo>
                  <a:pt x="1342354" y="226671"/>
                </a:lnTo>
                <a:close/>
              </a:path>
            </a:pathLst>
          </a:custGeom>
          <a:solidFill>
            <a:srgbClr val="BC5E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2617104" y="3332562"/>
            <a:ext cx="3794760" cy="228600"/>
          </a:xfrm>
          <a:custGeom>
            <a:avLst/>
            <a:gdLst/>
            <a:ahLst/>
            <a:cxnLst/>
            <a:rect l="l" t="t" r="r" b="b"/>
            <a:pathLst>
              <a:path w="3794760" h="228600">
                <a:moveTo>
                  <a:pt x="3794447" y="228152"/>
                </a:moveTo>
                <a:lnTo>
                  <a:pt x="0" y="228152"/>
                </a:lnTo>
                <a:lnTo>
                  <a:pt x="0" y="0"/>
                </a:lnTo>
                <a:lnTo>
                  <a:pt x="3794447" y="0"/>
                </a:lnTo>
                <a:lnTo>
                  <a:pt x="3794447" y="228152"/>
                </a:lnTo>
                <a:close/>
              </a:path>
            </a:pathLst>
          </a:custGeom>
          <a:solidFill>
            <a:srgbClr val="BC5E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2617104" y="4356286"/>
            <a:ext cx="1978025" cy="226695"/>
          </a:xfrm>
          <a:custGeom>
            <a:avLst/>
            <a:gdLst/>
            <a:ahLst/>
            <a:cxnLst/>
            <a:rect l="l" t="t" r="r" b="b"/>
            <a:pathLst>
              <a:path w="1978025" h="226695">
                <a:moveTo>
                  <a:pt x="1977972" y="226671"/>
                </a:moveTo>
                <a:lnTo>
                  <a:pt x="0" y="226671"/>
                </a:lnTo>
                <a:lnTo>
                  <a:pt x="0" y="0"/>
                </a:lnTo>
                <a:lnTo>
                  <a:pt x="1977972" y="0"/>
                </a:lnTo>
                <a:lnTo>
                  <a:pt x="1977972" y="226671"/>
                </a:lnTo>
                <a:close/>
              </a:path>
            </a:pathLst>
          </a:custGeom>
          <a:solidFill>
            <a:srgbClr val="BC5E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2617104" y="5378529"/>
            <a:ext cx="182245" cy="228600"/>
          </a:xfrm>
          <a:custGeom>
            <a:avLst/>
            <a:gdLst/>
            <a:ahLst/>
            <a:cxnLst/>
            <a:rect l="l" t="t" r="r" b="b"/>
            <a:pathLst>
              <a:path w="182244" h="228600">
                <a:moveTo>
                  <a:pt x="182240" y="228152"/>
                </a:moveTo>
                <a:lnTo>
                  <a:pt x="0" y="228152"/>
                </a:lnTo>
                <a:lnTo>
                  <a:pt x="0" y="0"/>
                </a:lnTo>
                <a:lnTo>
                  <a:pt x="182240" y="0"/>
                </a:lnTo>
                <a:lnTo>
                  <a:pt x="182240" y="228152"/>
                </a:lnTo>
                <a:close/>
              </a:path>
            </a:pathLst>
          </a:custGeom>
          <a:solidFill>
            <a:srgbClr val="BC5E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2617104" y="2310320"/>
            <a:ext cx="1342390" cy="226695"/>
          </a:xfrm>
          <a:custGeom>
            <a:avLst/>
            <a:gdLst/>
            <a:ahLst/>
            <a:cxnLst/>
            <a:rect l="l" t="t" r="r" b="b"/>
            <a:pathLst>
              <a:path w="1342389" h="226694">
                <a:moveTo>
                  <a:pt x="1342354" y="0"/>
                </a:moveTo>
                <a:lnTo>
                  <a:pt x="0" y="0"/>
                </a:lnTo>
                <a:lnTo>
                  <a:pt x="0" y="226671"/>
                </a:lnTo>
                <a:lnTo>
                  <a:pt x="1342354" y="226671"/>
                </a:lnTo>
                <a:lnTo>
                  <a:pt x="1342354" y="0"/>
                </a:lnTo>
                <a:close/>
              </a:path>
            </a:pathLst>
          </a:custGeom>
          <a:ln w="925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2617104" y="3332563"/>
            <a:ext cx="3794760" cy="228600"/>
          </a:xfrm>
          <a:custGeom>
            <a:avLst/>
            <a:gdLst/>
            <a:ahLst/>
            <a:cxnLst/>
            <a:rect l="l" t="t" r="r" b="b"/>
            <a:pathLst>
              <a:path w="3794760" h="228600">
                <a:moveTo>
                  <a:pt x="3794447" y="0"/>
                </a:moveTo>
                <a:lnTo>
                  <a:pt x="0" y="0"/>
                </a:lnTo>
                <a:lnTo>
                  <a:pt x="0" y="228152"/>
                </a:lnTo>
                <a:lnTo>
                  <a:pt x="3794447" y="228152"/>
                </a:lnTo>
                <a:lnTo>
                  <a:pt x="3794447" y="0"/>
                </a:lnTo>
                <a:close/>
              </a:path>
            </a:pathLst>
          </a:custGeom>
          <a:ln w="925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2617104" y="4356287"/>
            <a:ext cx="1978025" cy="226695"/>
          </a:xfrm>
          <a:custGeom>
            <a:avLst/>
            <a:gdLst/>
            <a:ahLst/>
            <a:cxnLst/>
            <a:rect l="l" t="t" r="r" b="b"/>
            <a:pathLst>
              <a:path w="1978025" h="226695">
                <a:moveTo>
                  <a:pt x="1977972" y="0"/>
                </a:moveTo>
                <a:lnTo>
                  <a:pt x="0" y="0"/>
                </a:lnTo>
                <a:lnTo>
                  <a:pt x="0" y="226671"/>
                </a:lnTo>
                <a:lnTo>
                  <a:pt x="1977972" y="226671"/>
                </a:lnTo>
                <a:lnTo>
                  <a:pt x="1977972" y="0"/>
                </a:lnTo>
                <a:close/>
              </a:path>
            </a:pathLst>
          </a:custGeom>
          <a:ln w="925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2617104" y="5378530"/>
            <a:ext cx="182245" cy="228600"/>
          </a:xfrm>
          <a:custGeom>
            <a:avLst/>
            <a:gdLst/>
            <a:ahLst/>
            <a:cxnLst/>
            <a:rect l="l" t="t" r="r" b="b"/>
            <a:pathLst>
              <a:path w="182244" h="228600">
                <a:moveTo>
                  <a:pt x="182240" y="0"/>
                </a:moveTo>
                <a:lnTo>
                  <a:pt x="0" y="0"/>
                </a:lnTo>
                <a:lnTo>
                  <a:pt x="0" y="228152"/>
                </a:lnTo>
                <a:lnTo>
                  <a:pt x="182240" y="228152"/>
                </a:lnTo>
                <a:lnTo>
                  <a:pt x="182240" y="0"/>
                </a:lnTo>
                <a:close/>
              </a:path>
            </a:pathLst>
          </a:custGeom>
          <a:ln w="925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2617104" y="2536988"/>
            <a:ext cx="1225550" cy="228600"/>
          </a:xfrm>
          <a:custGeom>
            <a:avLst/>
            <a:gdLst/>
            <a:ahLst/>
            <a:cxnLst/>
            <a:rect l="l" t="t" r="r" b="b"/>
            <a:pathLst>
              <a:path w="1225550" h="228600">
                <a:moveTo>
                  <a:pt x="1225300" y="228152"/>
                </a:moveTo>
                <a:lnTo>
                  <a:pt x="0" y="228152"/>
                </a:lnTo>
                <a:lnTo>
                  <a:pt x="0" y="0"/>
                </a:lnTo>
                <a:lnTo>
                  <a:pt x="1225300" y="0"/>
                </a:lnTo>
                <a:lnTo>
                  <a:pt x="1225300" y="228152"/>
                </a:lnTo>
                <a:close/>
              </a:path>
            </a:pathLst>
          </a:custGeom>
          <a:solidFill>
            <a:srgbClr val="13A9B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2617104" y="3560710"/>
            <a:ext cx="4518025" cy="226695"/>
          </a:xfrm>
          <a:custGeom>
            <a:avLst/>
            <a:gdLst/>
            <a:ahLst/>
            <a:cxnLst/>
            <a:rect l="l" t="t" r="r" b="b"/>
            <a:pathLst>
              <a:path w="4518025" h="226695">
                <a:moveTo>
                  <a:pt x="4517460" y="226670"/>
                </a:moveTo>
                <a:lnTo>
                  <a:pt x="0" y="226670"/>
                </a:lnTo>
                <a:lnTo>
                  <a:pt x="0" y="0"/>
                </a:lnTo>
                <a:lnTo>
                  <a:pt x="4517460" y="0"/>
                </a:lnTo>
                <a:lnTo>
                  <a:pt x="4517460" y="226670"/>
                </a:lnTo>
                <a:close/>
              </a:path>
            </a:pathLst>
          </a:custGeom>
          <a:solidFill>
            <a:srgbClr val="13A9B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2617104" y="4582950"/>
            <a:ext cx="1095375" cy="228600"/>
          </a:xfrm>
          <a:custGeom>
            <a:avLst/>
            <a:gdLst/>
            <a:ahLst/>
            <a:cxnLst/>
            <a:rect l="l" t="t" r="r" b="b"/>
            <a:pathLst>
              <a:path w="1095375" h="228600">
                <a:moveTo>
                  <a:pt x="1094917" y="228152"/>
                </a:moveTo>
                <a:lnTo>
                  <a:pt x="0" y="228152"/>
                </a:lnTo>
                <a:lnTo>
                  <a:pt x="0" y="0"/>
                </a:lnTo>
                <a:lnTo>
                  <a:pt x="1094917" y="0"/>
                </a:lnTo>
                <a:lnTo>
                  <a:pt x="1094917" y="228152"/>
                </a:lnTo>
                <a:close/>
              </a:path>
            </a:pathLst>
          </a:custGeom>
          <a:solidFill>
            <a:srgbClr val="13A9B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2617104" y="5606671"/>
            <a:ext cx="452120" cy="226695"/>
          </a:xfrm>
          <a:custGeom>
            <a:avLst/>
            <a:gdLst/>
            <a:ahLst/>
            <a:cxnLst/>
            <a:rect l="l" t="t" r="r" b="b"/>
            <a:pathLst>
              <a:path w="452119" h="226695">
                <a:moveTo>
                  <a:pt x="451894" y="226670"/>
                </a:moveTo>
                <a:lnTo>
                  <a:pt x="0" y="226670"/>
                </a:lnTo>
                <a:lnTo>
                  <a:pt x="0" y="0"/>
                </a:lnTo>
                <a:lnTo>
                  <a:pt x="451894" y="0"/>
                </a:lnTo>
                <a:lnTo>
                  <a:pt x="451894" y="226670"/>
                </a:lnTo>
                <a:close/>
              </a:path>
            </a:pathLst>
          </a:custGeom>
          <a:solidFill>
            <a:srgbClr val="13A9B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2617104" y="2536989"/>
            <a:ext cx="1225550" cy="228600"/>
          </a:xfrm>
          <a:custGeom>
            <a:avLst/>
            <a:gdLst/>
            <a:ahLst/>
            <a:cxnLst/>
            <a:rect l="l" t="t" r="r" b="b"/>
            <a:pathLst>
              <a:path w="1225550" h="228600">
                <a:moveTo>
                  <a:pt x="1225299" y="0"/>
                </a:moveTo>
                <a:lnTo>
                  <a:pt x="0" y="0"/>
                </a:lnTo>
                <a:lnTo>
                  <a:pt x="0" y="228152"/>
                </a:lnTo>
                <a:lnTo>
                  <a:pt x="1225299" y="228152"/>
                </a:lnTo>
                <a:lnTo>
                  <a:pt x="1225299" y="0"/>
                </a:lnTo>
                <a:close/>
              </a:path>
            </a:pathLst>
          </a:custGeom>
          <a:ln w="925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2617104" y="3560710"/>
            <a:ext cx="4518025" cy="226695"/>
          </a:xfrm>
          <a:custGeom>
            <a:avLst/>
            <a:gdLst/>
            <a:ahLst/>
            <a:cxnLst/>
            <a:rect l="l" t="t" r="r" b="b"/>
            <a:pathLst>
              <a:path w="4518025" h="226695">
                <a:moveTo>
                  <a:pt x="4517459" y="0"/>
                </a:moveTo>
                <a:lnTo>
                  <a:pt x="0" y="0"/>
                </a:lnTo>
                <a:lnTo>
                  <a:pt x="0" y="226670"/>
                </a:lnTo>
                <a:lnTo>
                  <a:pt x="4517459" y="226670"/>
                </a:lnTo>
                <a:lnTo>
                  <a:pt x="4517459" y="0"/>
                </a:lnTo>
                <a:close/>
              </a:path>
            </a:pathLst>
          </a:custGeom>
          <a:ln w="925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2617104" y="4582950"/>
            <a:ext cx="1095375" cy="228600"/>
          </a:xfrm>
          <a:custGeom>
            <a:avLst/>
            <a:gdLst/>
            <a:ahLst/>
            <a:cxnLst/>
            <a:rect l="l" t="t" r="r" b="b"/>
            <a:pathLst>
              <a:path w="1095375" h="228600">
                <a:moveTo>
                  <a:pt x="1094917" y="0"/>
                </a:moveTo>
                <a:lnTo>
                  <a:pt x="0" y="0"/>
                </a:lnTo>
                <a:lnTo>
                  <a:pt x="0" y="228152"/>
                </a:lnTo>
                <a:lnTo>
                  <a:pt x="1094917" y="228152"/>
                </a:lnTo>
                <a:lnTo>
                  <a:pt x="1094917" y="0"/>
                </a:lnTo>
                <a:close/>
              </a:path>
            </a:pathLst>
          </a:custGeom>
          <a:ln w="925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2617104" y="5606671"/>
            <a:ext cx="452120" cy="226695"/>
          </a:xfrm>
          <a:custGeom>
            <a:avLst/>
            <a:gdLst/>
            <a:ahLst/>
            <a:cxnLst/>
            <a:rect l="l" t="t" r="r" b="b"/>
            <a:pathLst>
              <a:path w="452119" h="226695">
                <a:moveTo>
                  <a:pt x="451894" y="0"/>
                </a:moveTo>
                <a:lnTo>
                  <a:pt x="0" y="0"/>
                </a:lnTo>
                <a:lnTo>
                  <a:pt x="0" y="226670"/>
                </a:lnTo>
                <a:lnTo>
                  <a:pt x="451894" y="226670"/>
                </a:lnTo>
                <a:lnTo>
                  <a:pt x="451894" y="0"/>
                </a:lnTo>
                <a:close/>
              </a:path>
            </a:pathLst>
          </a:custGeom>
          <a:ln w="925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2617104" y="1911792"/>
            <a:ext cx="0" cy="4091940"/>
          </a:xfrm>
          <a:custGeom>
            <a:avLst/>
            <a:gdLst/>
            <a:ahLst/>
            <a:cxnLst/>
            <a:rect l="l" t="t" r="r" b="b"/>
            <a:pathLst>
              <a:path h="4091940">
                <a:moveTo>
                  <a:pt x="0" y="0"/>
                </a:moveTo>
                <a:lnTo>
                  <a:pt x="1" y="4091937"/>
                </a:lnTo>
              </a:path>
            </a:pathLst>
          </a:custGeom>
          <a:ln w="6173">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2526725" y="1911792"/>
            <a:ext cx="90805" cy="0"/>
          </a:xfrm>
          <a:custGeom>
            <a:avLst/>
            <a:gdLst/>
            <a:ahLst/>
            <a:cxnLst/>
            <a:rect l="l" t="t" r="r" b="b"/>
            <a:pathLst>
              <a:path w="90805">
                <a:moveTo>
                  <a:pt x="0" y="0"/>
                </a:moveTo>
                <a:lnTo>
                  <a:pt x="90378" y="0"/>
                </a:lnTo>
              </a:path>
            </a:pathLst>
          </a:custGeom>
          <a:ln w="6172">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2526725" y="2935518"/>
            <a:ext cx="90805" cy="0"/>
          </a:xfrm>
          <a:custGeom>
            <a:avLst/>
            <a:gdLst/>
            <a:ahLst/>
            <a:cxnLst/>
            <a:rect l="l" t="t" r="r" b="b"/>
            <a:pathLst>
              <a:path w="90805">
                <a:moveTo>
                  <a:pt x="0" y="0"/>
                </a:moveTo>
                <a:lnTo>
                  <a:pt x="90378" y="0"/>
                </a:lnTo>
              </a:path>
            </a:pathLst>
          </a:custGeom>
          <a:ln w="6172">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2526725" y="3957761"/>
            <a:ext cx="90805" cy="0"/>
          </a:xfrm>
          <a:custGeom>
            <a:avLst/>
            <a:gdLst/>
            <a:ahLst/>
            <a:cxnLst/>
            <a:rect l="l" t="t" r="r" b="b"/>
            <a:pathLst>
              <a:path w="90805">
                <a:moveTo>
                  <a:pt x="0" y="0"/>
                </a:moveTo>
                <a:lnTo>
                  <a:pt x="90378" y="0"/>
                </a:lnTo>
              </a:path>
            </a:pathLst>
          </a:custGeom>
          <a:ln w="6172">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2526725" y="4981486"/>
            <a:ext cx="90805" cy="0"/>
          </a:xfrm>
          <a:custGeom>
            <a:avLst/>
            <a:gdLst/>
            <a:ahLst/>
            <a:cxnLst/>
            <a:rect l="l" t="t" r="r" b="b"/>
            <a:pathLst>
              <a:path w="90805">
                <a:moveTo>
                  <a:pt x="0" y="0"/>
                </a:moveTo>
                <a:lnTo>
                  <a:pt x="90378" y="0"/>
                </a:lnTo>
              </a:path>
            </a:pathLst>
          </a:custGeom>
          <a:ln w="6172">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2526725" y="6003730"/>
            <a:ext cx="90805" cy="0"/>
          </a:xfrm>
          <a:custGeom>
            <a:avLst/>
            <a:gdLst/>
            <a:ahLst/>
            <a:cxnLst/>
            <a:rect l="l" t="t" r="r" b="b"/>
            <a:pathLst>
              <a:path w="90805">
                <a:moveTo>
                  <a:pt x="0" y="0"/>
                </a:moveTo>
                <a:lnTo>
                  <a:pt x="90378" y="0"/>
                </a:lnTo>
              </a:path>
            </a:pathLst>
          </a:custGeom>
          <a:ln w="6172">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txBox="1"/>
          <p:nvPr/>
        </p:nvSpPr>
        <p:spPr>
          <a:xfrm>
            <a:off x="6757094" y="2011100"/>
            <a:ext cx="568960" cy="351155"/>
          </a:xfrm>
          <a:prstGeom prst="rect">
            <a:avLst/>
          </a:prstGeom>
        </p:spPr>
        <p:txBody>
          <a:bodyPr vert="horz" wrap="square" lIns="0" tIns="17145" rIns="0" bIns="0" rtlCol="0">
            <a:spAutoFit/>
          </a:bodyPr>
          <a:lstStyle/>
          <a:p>
            <a:pPr marL="12700" marR="0" lvl="0" indent="0" algn="l" defTabSz="914400" rtl="0" eaLnBrk="1" fontAlgn="auto" latinLnBrk="0" hangingPunct="1">
              <a:lnSpc>
                <a:spcPct val="100000"/>
              </a:lnSpc>
              <a:spcBef>
                <a:spcPts val="135"/>
              </a:spcBef>
              <a:spcAft>
                <a:spcPts val="0"/>
              </a:spcAft>
              <a:buClrTx/>
              <a:buSzTx/>
              <a:buFontTx/>
              <a:buNone/>
              <a:tabLst/>
              <a:defRPr/>
            </a:pPr>
            <a:r>
              <a:rPr kumimoji="0" sz="2100" b="0" i="0" u="none" strike="noStrike" kern="1200" cap="none" spc="20" normalizeH="0" baseline="0" noProof="0" dirty="0">
                <a:ln>
                  <a:noFill/>
                </a:ln>
                <a:solidFill>
                  <a:prstClr val="black"/>
                </a:solidFill>
                <a:effectLst/>
                <a:uLnTx/>
                <a:uFillTx/>
                <a:latin typeface="Arial"/>
                <a:ea typeface="+mn-ea"/>
                <a:cs typeface="Arial"/>
              </a:rPr>
              <a:t>56%</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38" name="object 38"/>
          <p:cNvSpPr txBox="1"/>
          <p:nvPr/>
        </p:nvSpPr>
        <p:spPr>
          <a:xfrm>
            <a:off x="3962049" y="3034137"/>
            <a:ext cx="568960" cy="351155"/>
          </a:xfrm>
          <a:prstGeom prst="rect">
            <a:avLst/>
          </a:prstGeom>
        </p:spPr>
        <p:txBody>
          <a:bodyPr vert="horz" wrap="square" lIns="0" tIns="17145" rIns="0" bIns="0" rtlCol="0">
            <a:spAutoFit/>
          </a:bodyPr>
          <a:lstStyle/>
          <a:p>
            <a:pPr marL="12700" marR="0" lvl="0" indent="0" algn="l" defTabSz="914400" rtl="0" eaLnBrk="1" fontAlgn="auto" latinLnBrk="0" hangingPunct="1">
              <a:lnSpc>
                <a:spcPct val="100000"/>
              </a:lnSpc>
              <a:spcBef>
                <a:spcPts val="135"/>
              </a:spcBef>
              <a:spcAft>
                <a:spcPts val="0"/>
              </a:spcAft>
              <a:buClrTx/>
              <a:buSzTx/>
              <a:buFontTx/>
              <a:buNone/>
              <a:tabLst/>
              <a:defRPr/>
            </a:pPr>
            <a:r>
              <a:rPr kumimoji="0" sz="2100" b="0" i="0" u="none" strike="noStrike" kern="1200" cap="none" spc="20" normalizeH="0" baseline="0" noProof="0" dirty="0">
                <a:ln>
                  <a:noFill/>
                </a:ln>
                <a:solidFill>
                  <a:prstClr val="black"/>
                </a:solidFill>
                <a:effectLst/>
                <a:uLnTx/>
                <a:uFillTx/>
                <a:latin typeface="Arial"/>
                <a:ea typeface="+mn-ea"/>
                <a:cs typeface="Arial"/>
              </a:rPr>
              <a:t>18%</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39" name="object 39"/>
          <p:cNvSpPr txBox="1"/>
          <p:nvPr/>
        </p:nvSpPr>
        <p:spPr>
          <a:xfrm>
            <a:off x="4297747" y="4057176"/>
            <a:ext cx="568960" cy="351155"/>
          </a:xfrm>
          <a:prstGeom prst="rect">
            <a:avLst/>
          </a:prstGeom>
        </p:spPr>
        <p:txBody>
          <a:bodyPr vert="horz" wrap="square" lIns="0" tIns="17145" rIns="0" bIns="0" rtlCol="0">
            <a:spAutoFit/>
          </a:bodyPr>
          <a:lstStyle/>
          <a:p>
            <a:pPr marL="12700" marR="0" lvl="0" indent="0" algn="l" defTabSz="914400" rtl="0" eaLnBrk="1" fontAlgn="auto" latinLnBrk="0" hangingPunct="1">
              <a:lnSpc>
                <a:spcPct val="100000"/>
              </a:lnSpc>
              <a:spcBef>
                <a:spcPts val="135"/>
              </a:spcBef>
              <a:spcAft>
                <a:spcPts val="0"/>
              </a:spcAft>
              <a:buClrTx/>
              <a:buSzTx/>
              <a:buFontTx/>
              <a:buNone/>
              <a:tabLst/>
              <a:defRPr/>
            </a:pPr>
            <a:r>
              <a:rPr kumimoji="0" sz="2100" b="0" i="0" u="none" strike="noStrike" kern="1200" cap="none" spc="20" normalizeH="0" baseline="0" noProof="0" dirty="0">
                <a:ln>
                  <a:noFill/>
                </a:ln>
                <a:solidFill>
                  <a:prstClr val="black"/>
                </a:solidFill>
                <a:effectLst/>
                <a:uLnTx/>
                <a:uFillTx/>
                <a:latin typeface="Arial"/>
                <a:ea typeface="+mn-ea"/>
                <a:cs typeface="Arial"/>
              </a:rPr>
              <a:t>22%</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40" name="object 40"/>
          <p:cNvSpPr txBox="1"/>
          <p:nvPr/>
        </p:nvSpPr>
        <p:spPr>
          <a:xfrm>
            <a:off x="2984210" y="5080214"/>
            <a:ext cx="417830" cy="351155"/>
          </a:xfrm>
          <a:prstGeom prst="rect">
            <a:avLst/>
          </a:prstGeom>
        </p:spPr>
        <p:txBody>
          <a:bodyPr vert="horz" wrap="square" lIns="0" tIns="17145" rIns="0" bIns="0" rtlCol="0">
            <a:spAutoFit/>
          </a:bodyPr>
          <a:lstStyle/>
          <a:p>
            <a:pPr marL="12700" marR="0" lvl="0" indent="0" algn="l" defTabSz="914400" rtl="0" eaLnBrk="1" fontAlgn="auto" latinLnBrk="0" hangingPunct="1">
              <a:lnSpc>
                <a:spcPct val="100000"/>
              </a:lnSpc>
              <a:spcBef>
                <a:spcPts val="135"/>
              </a:spcBef>
              <a:spcAft>
                <a:spcPts val="0"/>
              </a:spcAft>
              <a:buClrTx/>
              <a:buSzTx/>
              <a:buFontTx/>
              <a:buNone/>
              <a:tabLst/>
              <a:defRPr/>
            </a:pPr>
            <a:r>
              <a:rPr kumimoji="0" sz="2100" b="0" i="0" u="none" strike="noStrike" kern="1200" cap="none" spc="20" normalizeH="0" baseline="0" noProof="0" dirty="0">
                <a:ln>
                  <a:noFill/>
                </a:ln>
                <a:solidFill>
                  <a:prstClr val="black"/>
                </a:solidFill>
                <a:effectLst/>
                <a:uLnTx/>
                <a:uFillTx/>
                <a:latin typeface="Arial"/>
                <a:ea typeface="+mn-ea"/>
                <a:cs typeface="Arial"/>
              </a:rPr>
              <a:t>4%</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41" name="object 41"/>
          <p:cNvSpPr txBox="1"/>
          <p:nvPr/>
        </p:nvSpPr>
        <p:spPr>
          <a:xfrm>
            <a:off x="4020431" y="2238442"/>
            <a:ext cx="568960" cy="351155"/>
          </a:xfrm>
          <a:prstGeom prst="rect">
            <a:avLst/>
          </a:prstGeom>
        </p:spPr>
        <p:txBody>
          <a:bodyPr vert="horz" wrap="square" lIns="0" tIns="17145" rIns="0" bIns="0" rtlCol="0">
            <a:spAutoFit/>
          </a:bodyPr>
          <a:lstStyle/>
          <a:p>
            <a:pPr marL="12700" marR="0" lvl="0" indent="0" algn="l" defTabSz="914400" rtl="0" eaLnBrk="1" fontAlgn="auto" latinLnBrk="0" hangingPunct="1">
              <a:lnSpc>
                <a:spcPct val="100000"/>
              </a:lnSpc>
              <a:spcBef>
                <a:spcPts val="135"/>
              </a:spcBef>
              <a:spcAft>
                <a:spcPts val="0"/>
              </a:spcAft>
              <a:buClrTx/>
              <a:buSzTx/>
              <a:buFontTx/>
              <a:buNone/>
              <a:tabLst/>
              <a:defRPr/>
            </a:pPr>
            <a:r>
              <a:rPr kumimoji="0" sz="2100" b="0" i="0" u="none" strike="noStrike" kern="1200" cap="none" spc="20" normalizeH="0" baseline="0" noProof="0" dirty="0">
                <a:ln>
                  <a:noFill/>
                </a:ln>
                <a:solidFill>
                  <a:prstClr val="black"/>
                </a:solidFill>
                <a:effectLst/>
                <a:uLnTx/>
                <a:uFillTx/>
                <a:latin typeface="Arial"/>
                <a:ea typeface="+mn-ea"/>
                <a:cs typeface="Arial"/>
              </a:rPr>
              <a:t>18%</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42" name="object 42"/>
          <p:cNvSpPr txBox="1"/>
          <p:nvPr/>
        </p:nvSpPr>
        <p:spPr>
          <a:xfrm>
            <a:off x="6472481" y="3261479"/>
            <a:ext cx="568960" cy="351155"/>
          </a:xfrm>
          <a:prstGeom prst="rect">
            <a:avLst/>
          </a:prstGeom>
        </p:spPr>
        <p:txBody>
          <a:bodyPr vert="horz" wrap="square" lIns="0" tIns="17145" rIns="0" bIns="0" rtlCol="0">
            <a:spAutoFit/>
          </a:bodyPr>
          <a:lstStyle/>
          <a:p>
            <a:pPr marL="12700" marR="0" lvl="0" indent="0" algn="l" defTabSz="914400" rtl="0" eaLnBrk="1" fontAlgn="auto" latinLnBrk="0" hangingPunct="1">
              <a:lnSpc>
                <a:spcPct val="100000"/>
              </a:lnSpc>
              <a:spcBef>
                <a:spcPts val="135"/>
              </a:spcBef>
              <a:spcAft>
                <a:spcPts val="0"/>
              </a:spcAft>
              <a:buClrTx/>
              <a:buSzTx/>
              <a:buFontTx/>
              <a:buNone/>
              <a:tabLst/>
              <a:defRPr/>
            </a:pPr>
            <a:r>
              <a:rPr kumimoji="0" sz="2100" b="0" i="0" u="none" strike="noStrike" kern="1200" cap="none" spc="20" normalizeH="0" baseline="0" noProof="0" dirty="0">
                <a:ln>
                  <a:noFill/>
                </a:ln>
                <a:solidFill>
                  <a:prstClr val="black"/>
                </a:solidFill>
                <a:effectLst/>
                <a:uLnTx/>
                <a:uFillTx/>
                <a:latin typeface="Arial"/>
                <a:ea typeface="+mn-ea"/>
                <a:cs typeface="Arial"/>
              </a:rPr>
              <a:t>52%</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43" name="object 43"/>
          <p:cNvSpPr txBox="1"/>
          <p:nvPr/>
        </p:nvSpPr>
        <p:spPr>
          <a:xfrm>
            <a:off x="4655337" y="4284517"/>
            <a:ext cx="568960" cy="351155"/>
          </a:xfrm>
          <a:prstGeom prst="rect">
            <a:avLst/>
          </a:prstGeom>
        </p:spPr>
        <p:txBody>
          <a:bodyPr vert="horz" wrap="square" lIns="0" tIns="17145" rIns="0" bIns="0" rtlCol="0">
            <a:spAutoFit/>
          </a:bodyPr>
          <a:lstStyle/>
          <a:p>
            <a:pPr marL="12700" marR="0" lvl="0" indent="0" algn="l" defTabSz="914400" rtl="0" eaLnBrk="1" fontAlgn="auto" latinLnBrk="0" hangingPunct="1">
              <a:lnSpc>
                <a:spcPct val="100000"/>
              </a:lnSpc>
              <a:spcBef>
                <a:spcPts val="135"/>
              </a:spcBef>
              <a:spcAft>
                <a:spcPts val="0"/>
              </a:spcAft>
              <a:buClrTx/>
              <a:buSzTx/>
              <a:buFontTx/>
              <a:buNone/>
              <a:tabLst/>
              <a:defRPr/>
            </a:pPr>
            <a:r>
              <a:rPr kumimoji="0" sz="2100" b="0" i="0" u="none" strike="noStrike" kern="1200" cap="none" spc="20" normalizeH="0" baseline="0" noProof="0" dirty="0">
                <a:ln>
                  <a:noFill/>
                </a:ln>
                <a:solidFill>
                  <a:prstClr val="black"/>
                </a:solidFill>
                <a:effectLst/>
                <a:uLnTx/>
                <a:uFillTx/>
                <a:latin typeface="Arial"/>
                <a:ea typeface="+mn-ea"/>
                <a:cs typeface="Arial"/>
              </a:rPr>
              <a:t>27%</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44" name="object 44"/>
          <p:cNvSpPr txBox="1"/>
          <p:nvPr/>
        </p:nvSpPr>
        <p:spPr>
          <a:xfrm>
            <a:off x="2860149" y="5307556"/>
            <a:ext cx="417830" cy="351155"/>
          </a:xfrm>
          <a:prstGeom prst="rect">
            <a:avLst/>
          </a:prstGeom>
        </p:spPr>
        <p:txBody>
          <a:bodyPr vert="horz" wrap="square" lIns="0" tIns="17145" rIns="0" bIns="0" rtlCol="0">
            <a:spAutoFit/>
          </a:bodyPr>
          <a:lstStyle/>
          <a:p>
            <a:pPr marL="12700" marR="0" lvl="0" indent="0" algn="l" defTabSz="914400" rtl="0" eaLnBrk="1" fontAlgn="auto" latinLnBrk="0" hangingPunct="1">
              <a:lnSpc>
                <a:spcPct val="100000"/>
              </a:lnSpc>
              <a:spcBef>
                <a:spcPts val="135"/>
              </a:spcBef>
              <a:spcAft>
                <a:spcPts val="0"/>
              </a:spcAft>
              <a:buClrTx/>
              <a:buSzTx/>
              <a:buFontTx/>
              <a:buNone/>
              <a:tabLst/>
              <a:defRPr/>
            </a:pPr>
            <a:r>
              <a:rPr kumimoji="0" sz="2100" b="0" i="0" u="none" strike="noStrike" kern="1200" cap="none" spc="20" normalizeH="0" baseline="0" noProof="0" dirty="0">
                <a:ln>
                  <a:noFill/>
                </a:ln>
                <a:solidFill>
                  <a:prstClr val="black"/>
                </a:solidFill>
                <a:effectLst/>
                <a:uLnTx/>
                <a:uFillTx/>
                <a:latin typeface="Arial"/>
                <a:ea typeface="+mn-ea"/>
                <a:cs typeface="Arial"/>
              </a:rPr>
              <a:t>3%</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45" name="object 45"/>
          <p:cNvSpPr txBox="1"/>
          <p:nvPr/>
        </p:nvSpPr>
        <p:spPr>
          <a:xfrm>
            <a:off x="3903667" y="2465783"/>
            <a:ext cx="568960" cy="351155"/>
          </a:xfrm>
          <a:prstGeom prst="rect">
            <a:avLst/>
          </a:prstGeom>
        </p:spPr>
        <p:txBody>
          <a:bodyPr vert="horz" wrap="square" lIns="0" tIns="17145" rIns="0" bIns="0" rtlCol="0">
            <a:spAutoFit/>
          </a:bodyPr>
          <a:lstStyle/>
          <a:p>
            <a:pPr marL="12700" marR="0" lvl="0" indent="0" algn="l" defTabSz="914400" rtl="0" eaLnBrk="1" fontAlgn="auto" latinLnBrk="0" hangingPunct="1">
              <a:lnSpc>
                <a:spcPct val="100000"/>
              </a:lnSpc>
              <a:spcBef>
                <a:spcPts val="135"/>
              </a:spcBef>
              <a:spcAft>
                <a:spcPts val="0"/>
              </a:spcAft>
              <a:buClrTx/>
              <a:buSzTx/>
              <a:buFontTx/>
              <a:buNone/>
              <a:tabLst/>
              <a:defRPr/>
            </a:pPr>
            <a:r>
              <a:rPr kumimoji="0" sz="2100" b="0" i="0" u="none" strike="noStrike" kern="1200" cap="none" spc="20" normalizeH="0" baseline="0" noProof="0" dirty="0">
                <a:ln>
                  <a:noFill/>
                </a:ln>
                <a:solidFill>
                  <a:prstClr val="black"/>
                </a:solidFill>
                <a:effectLst/>
                <a:uLnTx/>
                <a:uFillTx/>
                <a:latin typeface="Arial"/>
                <a:ea typeface="+mn-ea"/>
                <a:cs typeface="Arial"/>
              </a:rPr>
              <a:t>17%</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46" name="object 46"/>
          <p:cNvSpPr txBox="1"/>
          <p:nvPr/>
        </p:nvSpPr>
        <p:spPr>
          <a:xfrm>
            <a:off x="7194960" y="3488822"/>
            <a:ext cx="568960" cy="351155"/>
          </a:xfrm>
          <a:prstGeom prst="rect">
            <a:avLst/>
          </a:prstGeom>
        </p:spPr>
        <p:txBody>
          <a:bodyPr vert="horz" wrap="square" lIns="0" tIns="17145" rIns="0" bIns="0" rtlCol="0">
            <a:spAutoFit/>
          </a:bodyPr>
          <a:lstStyle/>
          <a:p>
            <a:pPr marL="12700" marR="0" lvl="0" indent="0" algn="l" defTabSz="914400" rtl="0" eaLnBrk="1" fontAlgn="auto" latinLnBrk="0" hangingPunct="1">
              <a:lnSpc>
                <a:spcPct val="100000"/>
              </a:lnSpc>
              <a:spcBef>
                <a:spcPts val="135"/>
              </a:spcBef>
              <a:spcAft>
                <a:spcPts val="0"/>
              </a:spcAft>
              <a:buClrTx/>
              <a:buSzTx/>
              <a:buFontTx/>
              <a:buNone/>
              <a:tabLst/>
              <a:defRPr/>
            </a:pPr>
            <a:r>
              <a:rPr kumimoji="0" sz="2100" b="0" i="0" u="none" strike="noStrike" kern="1200" cap="none" spc="20" normalizeH="0" baseline="0" noProof="0" dirty="0">
                <a:ln>
                  <a:noFill/>
                </a:ln>
                <a:solidFill>
                  <a:prstClr val="black"/>
                </a:solidFill>
                <a:effectLst/>
                <a:uLnTx/>
                <a:uFillTx/>
                <a:latin typeface="Arial"/>
                <a:ea typeface="+mn-ea"/>
                <a:cs typeface="Arial"/>
              </a:rPr>
              <a:t>62%</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47" name="object 47"/>
          <p:cNvSpPr txBox="1"/>
          <p:nvPr/>
        </p:nvSpPr>
        <p:spPr>
          <a:xfrm>
            <a:off x="3772307" y="4511860"/>
            <a:ext cx="568960" cy="351155"/>
          </a:xfrm>
          <a:prstGeom prst="rect">
            <a:avLst/>
          </a:prstGeom>
        </p:spPr>
        <p:txBody>
          <a:bodyPr vert="horz" wrap="square" lIns="0" tIns="17145" rIns="0" bIns="0" rtlCol="0">
            <a:spAutoFit/>
          </a:bodyPr>
          <a:lstStyle/>
          <a:p>
            <a:pPr marL="12700" marR="0" lvl="0" indent="0" algn="l" defTabSz="914400" rtl="0" eaLnBrk="1" fontAlgn="auto" latinLnBrk="0" hangingPunct="1">
              <a:lnSpc>
                <a:spcPct val="100000"/>
              </a:lnSpc>
              <a:spcBef>
                <a:spcPts val="135"/>
              </a:spcBef>
              <a:spcAft>
                <a:spcPts val="0"/>
              </a:spcAft>
              <a:buClrTx/>
              <a:buSzTx/>
              <a:buFontTx/>
              <a:buNone/>
              <a:tabLst/>
              <a:defRPr/>
            </a:pPr>
            <a:r>
              <a:rPr kumimoji="0" sz="2100" b="0" i="0" u="none" strike="noStrike" kern="1200" cap="none" spc="20" normalizeH="0" baseline="0" noProof="0" dirty="0">
                <a:ln>
                  <a:noFill/>
                </a:ln>
                <a:solidFill>
                  <a:prstClr val="black"/>
                </a:solidFill>
                <a:effectLst/>
                <a:uLnTx/>
                <a:uFillTx/>
                <a:latin typeface="Arial"/>
                <a:ea typeface="+mn-ea"/>
                <a:cs typeface="Arial"/>
              </a:rPr>
              <a:t>15%</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48" name="object 48"/>
          <p:cNvSpPr txBox="1"/>
          <p:nvPr/>
        </p:nvSpPr>
        <p:spPr>
          <a:xfrm>
            <a:off x="3130166" y="5534897"/>
            <a:ext cx="417830" cy="351155"/>
          </a:xfrm>
          <a:prstGeom prst="rect">
            <a:avLst/>
          </a:prstGeom>
        </p:spPr>
        <p:txBody>
          <a:bodyPr vert="horz" wrap="square" lIns="0" tIns="17145" rIns="0" bIns="0" rtlCol="0">
            <a:spAutoFit/>
          </a:bodyPr>
          <a:lstStyle/>
          <a:p>
            <a:pPr marL="12700" marR="0" lvl="0" indent="0" algn="l" defTabSz="914400" rtl="0" eaLnBrk="1" fontAlgn="auto" latinLnBrk="0" hangingPunct="1">
              <a:lnSpc>
                <a:spcPct val="100000"/>
              </a:lnSpc>
              <a:spcBef>
                <a:spcPts val="135"/>
              </a:spcBef>
              <a:spcAft>
                <a:spcPts val="0"/>
              </a:spcAft>
              <a:buClrTx/>
              <a:buSzTx/>
              <a:buFontTx/>
              <a:buNone/>
              <a:tabLst/>
              <a:defRPr/>
            </a:pPr>
            <a:r>
              <a:rPr kumimoji="0" sz="2100" b="0" i="0" u="none" strike="noStrike" kern="1200" cap="none" spc="20" normalizeH="0" baseline="0" noProof="0" dirty="0">
                <a:ln>
                  <a:noFill/>
                </a:ln>
                <a:solidFill>
                  <a:prstClr val="black"/>
                </a:solidFill>
                <a:effectLst/>
                <a:uLnTx/>
                <a:uFillTx/>
                <a:latin typeface="Arial"/>
                <a:ea typeface="+mn-ea"/>
                <a:cs typeface="Arial"/>
              </a:rPr>
              <a:t>6%</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49" name="object 49"/>
          <p:cNvSpPr txBox="1"/>
          <p:nvPr/>
        </p:nvSpPr>
        <p:spPr>
          <a:xfrm>
            <a:off x="1591713" y="2208548"/>
            <a:ext cx="782955" cy="381000"/>
          </a:xfrm>
          <a:prstGeom prst="rect">
            <a:avLst/>
          </a:prstGeom>
        </p:spPr>
        <p:txBody>
          <a:bodyPr vert="horz" wrap="square" lIns="0" tIns="16510" rIns="0" bIns="0" rtlCol="0">
            <a:spAutoFit/>
          </a:bodyPr>
          <a:lstStyle/>
          <a:p>
            <a:pPr marL="12700" marR="0" lvl="0" indent="0" algn="l" defTabSz="914400" rtl="0" eaLnBrk="1" fontAlgn="auto" latinLnBrk="0" hangingPunct="1">
              <a:lnSpc>
                <a:spcPct val="100000"/>
              </a:lnSpc>
              <a:spcBef>
                <a:spcPts val="130"/>
              </a:spcBef>
              <a:spcAft>
                <a:spcPts val="0"/>
              </a:spcAft>
              <a:buClrTx/>
              <a:buSzTx/>
              <a:buFontTx/>
              <a:buNone/>
              <a:tabLst/>
              <a:defRPr/>
            </a:pPr>
            <a:r>
              <a:rPr kumimoji="0" sz="2300" b="0" i="0" u="none" strike="noStrike" kern="1200" cap="none" spc="30" normalizeH="0" baseline="0" noProof="0" dirty="0">
                <a:ln>
                  <a:noFill/>
                </a:ln>
                <a:solidFill>
                  <a:prstClr val="black"/>
                </a:solidFill>
                <a:effectLst/>
                <a:uLnTx/>
                <a:uFillTx/>
                <a:latin typeface="Arial"/>
                <a:ea typeface="+mn-ea"/>
                <a:cs typeface="Arial"/>
              </a:rPr>
              <a:t>W</a:t>
            </a:r>
            <a:r>
              <a:rPr kumimoji="0" sz="2300" b="0" i="0" u="none" strike="noStrike" kern="1200" cap="none" spc="10" normalizeH="0" baseline="0" noProof="0" dirty="0">
                <a:ln>
                  <a:noFill/>
                </a:ln>
                <a:solidFill>
                  <a:prstClr val="black"/>
                </a:solidFill>
                <a:effectLst/>
                <a:uLnTx/>
                <a:uFillTx/>
                <a:latin typeface="Arial"/>
                <a:ea typeface="+mn-ea"/>
                <a:cs typeface="Arial"/>
              </a:rPr>
              <a:t>h</a:t>
            </a:r>
            <a:r>
              <a:rPr kumimoji="0" sz="2300" b="0" i="0" u="none" strike="noStrike" kern="1200" cap="none" spc="0" normalizeH="0" baseline="0" noProof="0" dirty="0">
                <a:ln>
                  <a:noFill/>
                </a:ln>
                <a:solidFill>
                  <a:prstClr val="black"/>
                </a:solidFill>
                <a:effectLst/>
                <a:uLnTx/>
                <a:uFillTx/>
                <a:latin typeface="Arial"/>
                <a:ea typeface="+mn-ea"/>
                <a:cs typeface="Arial"/>
              </a:rPr>
              <a:t>i</a:t>
            </a:r>
            <a:r>
              <a:rPr kumimoji="0" sz="2300" b="0" i="0" u="none" strike="noStrike" kern="1200" cap="none" spc="5" normalizeH="0" baseline="0" noProof="0" dirty="0">
                <a:ln>
                  <a:noFill/>
                </a:ln>
                <a:solidFill>
                  <a:prstClr val="black"/>
                </a:solidFill>
                <a:effectLst/>
                <a:uLnTx/>
                <a:uFillTx/>
                <a:latin typeface="Arial"/>
                <a:ea typeface="+mn-ea"/>
                <a:cs typeface="Arial"/>
              </a:rPr>
              <a:t>t</a:t>
            </a:r>
            <a:r>
              <a:rPr kumimoji="0" sz="2300" b="0" i="0" u="none" strike="noStrike" kern="1200" cap="none" spc="15" normalizeH="0" baseline="0" noProof="0" dirty="0">
                <a:ln>
                  <a:noFill/>
                </a:ln>
                <a:solidFill>
                  <a:prstClr val="black"/>
                </a:solidFill>
                <a:effectLst/>
                <a:uLnTx/>
                <a:uFillTx/>
                <a:latin typeface="Arial"/>
                <a:ea typeface="+mn-ea"/>
                <a:cs typeface="Arial"/>
              </a:rPr>
              <a:t>e</a:t>
            </a:r>
            <a:endParaRPr kumimoji="0" sz="2300" b="0" i="0" u="none" strike="noStrike" kern="1200" cap="none" spc="0" normalizeH="0" baseline="0" noProof="0">
              <a:ln>
                <a:noFill/>
              </a:ln>
              <a:solidFill>
                <a:prstClr val="black"/>
              </a:solidFill>
              <a:effectLst/>
              <a:uLnTx/>
              <a:uFillTx/>
              <a:latin typeface="Arial"/>
              <a:ea typeface="+mn-ea"/>
              <a:cs typeface="Arial"/>
            </a:endParaRPr>
          </a:p>
        </p:txBody>
      </p:sp>
      <p:sp>
        <p:nvSpPr>
          <p:cNvPr id="50" name="object 50"/>
          <p:cNvSpPr txBox="1"/>
          <p:nvPr/>
        </p:nvSpPr>
        <p:spPr>
          <a:xfrm>
            <a:off x="1624557" y="3231587"/>
            <a:ext cx="749935" cy="381000"/>
          </a:xfrm>
          <a:prstGeom prst="rect">
            <a:avLst/>
          </a:prstGeom>
        </p:spPr>
        <p:txBody>
          <a:bodyPr vert="horz" wrap="square" lIns="0" tIns="16510" rIns="0" bIns="0" rtlCol="0">
            <a:spAutoFit/>
          </a:bodyPr>
          <a:lstStyle/>
          <a:p>
            <a:pPr marL="12700" marR="0" lvl="0" indent="0" algn="l" defTabSz="914400" rtl="0" eaLnBrk="1" fontAlgn="auto" latinLnBrk="0" hangingPunct="1">
              <a:lnSpc>
                <a:spcPct val="100000"/>
              </a:lnSpc>
              <a:spcBef>
                <a:spcPts val="130"/>
              </a:spcBef>
              <a:spcAft>
                <a:spcPts val="0"/>
              </a:spcAft>
              <a:buClrTx/>
              <a:buSzTx/>
              <a:buFontTx/>
              <a:buNone/>
              <a:tabLst/>
              <a:defRPr/>
            </a:pPr>
            <a:r>
              <a:rPr kumimoji="0" sz="2300" b="0" i="0" u="none" strike="noStrike" kern="1200" cap="none" spc="15" normalizeH="0" baseline="0" noProof="0" dirty="0">
                <a:ln>
                  <a:noFill/>
                </a:ln>
                <a:solidFill>
                  <a:prstClr val="black"/>
                </a:solidFill>
                <a:effectLst/>
                <a:uLnTx/>
                <a:uFillTx/>
                <a:latin typeface="Arial"/>
                <a:ea typeface="+mn-ea"/>
                <a:cs typeface="Arial"/>
              </a:rPr>
              <a:t>B</a:t>
            </a:r>
            <a:r>
              <a:rPr kumimoji="0" sz="2300" b="0" i="0" u="none" strike="noStrike" kern="1200" cap="none" spc="10" normalizeH="0" baseline="0" noProof="0" dirty="0">
                <a:ln>
                  <a:noFill/>
                </a:ln>
                <a:solidFill>
                  <a:prstClr val="black"/>
                </a:solidFill>
                <a:effectLst/>
                <a:uLnTx/>
                <a:uFillTx/>
                <a:latin typeface="Arial"/>
                <a:ea typeface="+mn-ea"/>
                <a:cs typeface="Arial"/>
              </a:rPr>
              <a:t>la</a:t>
            </a:r>
            <a:r>
              <a:rPr kumimoji="0" sz="2300" b="0" i="0" u="none" strike="noStrike" kern="1200" cap="none" spc="15" normalizeH="0" baseline="0" noProof="0" dirty="0">
                <a:ln>
                  <a:noFill/>
                </a:ln>
                <a:solidFill>
                  <a:prstClr val="black"/>
                </a:solidFill>
                <a:effectLst/>
                <a:uLnTx/>
                <a:uFillTx/>
                <a:latin typeface="Arial"/>
                <a:ea typeface="+mn-ea"/>
                <a:cs typeface="Arial"/>
              </a:rPr>
              <a:t>ck</a:t>
            </a:r>
            <a:endParaRPr kumimoji="0" sz="2300" b="0" i="0" u="none" strike="noStrike" kern="1200" cap="none" spc="0" normalizeH="0" baseline="0" noProof="0">
              <a:ln>
                <a:noFill/>
              </a:ln>
              <a:solidFill>
                <a:prstClr val="black"/>
              </a:solidFill>
              <a:effectLst/>
              <a:uLnTx/>
              <a:uFillTx/>
              <a:latin typeface="Arial"/>
              <a:ea typeface="+mn-ea"/>
              <a:cs typeface="Arial"/>
            </a:endParaRPr>
          </a:p>
        </p:txBody>
      </p:sp>
      <p:sp>
        <p:nvSpPr>
          <p:cNvPr id="51" name="object 51"/>
          <p:cNvSpPr txBox="1"/>
          <p:nvPr/>
        </p:nvSpPr>
        <p:spPr>
          <a:xfrm>
            <a:off x="322949" y="4254624"/>
            <a:ext cx="2051050" cy="381000"/>
          </a:xfrm>
          <a:prstGeom prst="rect">
            <a:avLst/>
          </a:prstGeom>
        </p:spPr>
        <p:txBody>
          <a:bodyPr vert="horz" wrap="square" lIns="0" tIns="16510" rIns="0" bIns="0" rtlCol="0">
            <a:spAutoFit/>
          </a:bodyPr>
          <a:lstStyle/>
          <a:p>
            <a:pPr marL="12700" marR="0" lvl="0" indent="0" algn="l" defTabSz="914400" rtl="0" eaLnBrk="1" fontAlgn="auto" latinLnBrk="0" hangingPunct="1">
              <a:lnSpc>
                <a:spcPct val="100000"/>
              </a:lnSpc>
              <a:spcBef>
                <a:spcPts val="130"/>
              </a:spcBef>
              <a:spcAft>
                <a:spcPts val="0"/>
              </a:spcAft>
              <a:buClrTx/>
              <a:buSzTx/>
              <a:buFontTx/>
              <a:buNone/>
              <a:tabLst/>
              <a:defRPr/>
            </a:pPr>
            <a:r>
              <a:rPr kumimoji="0" sz="2300" b="0" i="0" u="none" strike="noStrike" kern="1200" cap="none" spc="10" normalizeH="0" baseline="0" noProof="0" dirty="0">
                <a:ln>
                  <a:noFill/>
                </a:ln>
                <a:solidFill>
                  <a:prstClr val="black"/>
                </a:solidFill>
                <a:effectLst/>
                <a:uLnTx/>
                <a:uFillTx/>
                <a:latin typeface="Arial"/>
                <a:ea typeface="+mn-ea"/>
                <a:cs typeface="Arial"/>
              </a:rPr>
              <a:t>Hispanic/Latino</a:t>
            </a:r>
            <a:endParaRPr kumimoji="0" sz="2300" b="0" i="0" u="none" strike="noStrike" kern="1200" cap="none" spc="0" normalizeH="0" baseline="0" noProof="0">
              <a:ln>
                <a:noFill/>
              </a:ln>
              <a:solidFill>
                <a:prstClr val="black"/>
              </a:solidFill>
              <a:effectLst/>
              <a:uLnTx/>
              <a:uFillTx/>
              <a:latin typeface="Arial"/>
              <a:ea typeface="+mn-ea"/>
              <a:cs typeface="Arial"/>
            </a:endParaRPr>
          </a:p>
        </p:txBody>
      </p:sp>
      <p:sp>
        <p:nvSpPr>
          <p:cNvPr id="52" name="object 52"/>
          <p:cNvSpPr txBox="1"/>
          <p:nvPr/>
        </p:nvSpPr>
        <p:spPr>
          <a:xfrm>
            <a:off x="1608011" y="5277662"/>
            <a:ext cx="767715" cy="381000"/>
          </a:xfrm>
          <a:prstGeom prst="rect">
            <a:avLst/>
          </a:prstGeom>
        </p:spPr>
        <p:txBody>
          <a:bodyPr vert="horz" wrap="square" lIns="0" tIns="16510" rIns="0" bIns="0" rtlCol="0">
            <a:spAutoFit/>
          </a:bodyPr>
          <a:lstStyle/>
          <a:p>
            <a:pPr marL="12700" marR="0" lvl="0" indent="0" algn="l" defTabSz="914400" rtl="0" eaLnBrk="1" fontAlgn="auto" latinLnBrk="0" hangingPunct="1">
              <a:lnSpc>
                <a:spcPct val="100000"/>
              </a:lnSpc>
              <a:spcBef>
                <a:spcPts val="130"/>
              </a:spcBef>
              <a:spcAft>
                <a:spcPts val="0"/>
              </a:spcAft>
              <a:buClrTx/>
              <a:buSzTx/>
              <a:buFontTx/>
              <a:buNone/>
              <a:tabLst/>
              <a:defRPr/>
            </a:pPr>
            <a:r>
              <a:rPr kumimoji="0" sz="2300" b="0" i="0" u="none" strike="noStrike" kern="1200" cap="none" spc="10" normalizeH="0" baseline="0" noProof="0" dirty="0">
                <a:ln>
                  <a:noFill/>
                </a:ln>
                <a:solidFill>
                  <a:prstClr val="black"/>
                </a:solidFill>
                <a:effectLst/>
                <a:uLnTx/>
                <a:uFillTx/>
                <a:latin typeface="Arial"/>
                <a:ea typeface="+mn-ea"/>
                <a:cs typeface="Arial"/>
              </a:rPr>
              <a:t>Other</a:t>
            </a:r>
            <a:endParaRPr kumimoji="0" sz="2300" b="0" i="0" u="none" strike="noStrike" kern="1200" cap="none" spc="0" normalizeH="0" baseline="0" noProof="0">
              <a:ln>
                <a:noFill/>
              </a:ln>
              <a:solidFill>
                <a:prstClr val="black"/>
              </a:solidFill>
              <a:effectLst/>
              <a:uLnTx/>
              <a:uFillTx/>
              <a:latin typeface="Arial"/>
              <a:ea typeface="+mn-ea"/>
              <a:cs typeface="Arial"/>
            </a:endParaRPr>
          </a:p>
        </p:txBody>
      </p:sp>
      <p:sp>
        <p:nvSpPr>
          <p:cNvPr id="53" name="object 53"/>
          <p:cNvSpPr/>
          <p:nvPr/>
        </p:nvSpPr>
        <p:spPr>
          <a:xfrm>
            <a:off x="2802308" y="1501414"/>
            <a:ext cx="148590" cy="148590"/>
          </a:xfrm>
          <a:custGeom>
            <a:avLst/>
            <a:gdLst/>
            <a:ahLst/>
            <a:cxnLst/>
            <a:rect l="l" t="t" r="r" b="b"/>
            <a:pathLst>
              <a:path w="148589" h="148589">
                <a:moveTo>
                  <a:pt x="0" y="0"/>
                </a:moveTo>
                <a:lnTo>
                  <a:pt x="148174" y="0"/>
                </a:lnTo>
                <a:lnTo>
                  <a:pt x="148174" y="148147"/>
                </a:lnTo>
                <a:lnTo>
                  <a:pt x="0" y="148147"/>
                </a:lnTo>
                <a:lnTo>
                  <a:pt x="0" y="0"/>
                </a:lnTo>
                <a:close/>
              </a:path>
            </a:pathLst>
          </a:custGeom>
          <a:solidFill>
            <a:srgbClr val="FFD90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4" name="object 54"/>
          <p:cNvSpPr/>
          <p:nvPr/>
        </p:nvSpPr>
        <p:spPr>
          <a:xfrm>
            <a:off x="2802308" y="1501415"/>
            <a:ext cx="148590" cy="148590"/>
          </a:xfrm>
          <a:custGeom>
            <a:avLst/>
            <a:gdLst/>
            <a:ahLst/>
            <a:cxnLst/>
            <a:rect l="l" t="t" r="r" b="b"/>
            <a:pathLst>
              <a:path w="148589" h="148589">
                <a:moveTo>
                  <a:pt x="0" y="0"/>
                </a:moveTo>
                <a:lnTo>
                  <a:pt x="148174" y="0"/>
                </a:lnTo>
                <a:lnTo>
                  <a:pt x="148174" y="148147"/>
                </a:lnTo>
                <a:lnTo>
                  <a:pt x="0" y="148147"/>
                </a:lnTo>
                <a:lnTo>
                  <a:pt x="0" y="0"/>
                </a:lnTo>
                <a:close/>
              </a:path>
            </a:pathLst>
          </a:custGeom>
          <a:ln w="926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5" name="object 55"/>
          <p:cNvSpPr/>
          <p:nvPr/>
        </p:nvSpPr>
        <p:spPr>
          <a:xfrm>
            <a:off x="4675082" y="1501414"/>
            <a:ext cx="148590" cy="148590"/>
          </a:xfrm>
          <a:custGeom>
            <a:avLst/>
            <a:gdLst/>
            <a:ahLst/>
            <a:cxnLst/>
            <a:rect l="l" t="t" r="r" b="b"/>
            <a:pathLst>
              <a:path w="148589" h="148589">
                <a:moveTo>
                  <a:pt x="0" y="0"/>
                </a:moveTo>
                <a:lnTo>
                  <a:pt x="148174" y="0"/>
                </a:lnTo>
                <a:lnTo>
                  <a:pt x="148174" y="148147"/>
                </a:lnTo>
                <a:lnTo>
                  <a:pt x="0" y="148147"/>
                </a:lnTo>
                <a:lnTo>
                  <a:pt x="0" y="0"/>
                </a:lnTo>
                <a:close/>
              </a:path>
            </a:pathLst>
          </a:custGeom>
          <a:solidFill>
            <a:srgbClr val="BC5E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6" name="object 56"/>
          <p:cNvSpPr/>
          <p:nvPr/>
        </p:nvSpPr>
        <p:spPr>
          <a:xfrm>
            <a:off x="4675082" y="1501415"/>
            <a:ext cx="148590" cy="148590"/>
          </a:xfrm>
          <a:custGeom>
            <a:avLst/>
            <a:gdLst/>
            <a:ahLst/>
            <a:cxnLst/>
            <a:rect l="l" t="t" r="r" b="b"/>
            <a:pathLst>
              <a:path w="148589" h="148589">
                <a:moveTo>
                  <a:pt x="0" y="0"/>
                </a:moveTo>
                <a:lnTo>
                  <a:pt x="148174" y="0"/>
                </a:lnTo>
                <a:lnTo>
                  <a:pt x="148174" y="148147"/>
                </a:lnTo>
                <a:lnTo>
                  <a:pt x="0" y="148147"/>
                </a:lnTo>
                <a:lnTo>
                  <a:pt x="0" y="0"/>
                </a:lnTo>
                <a:close/>
              </a:path>
            </a:pathLst>
          </a:custGeom>
          <a:ln w="926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7" name="object 57"/>
          <p:cNvSpPr/>
          <p:nvPr/>
        </p:nvSpPr>
        <p:spPr>
          <a:xfrm>
            <a:off x="5641101" y="1501414"/>
            <a:ext cx="148590" cy="148590"/>
          </a:xfrm>
          <a:custGeom>
            <a:avLst/>
            <a:gdLst/>
            <a:ahLst/>
            <a:cxnLst/>
            <a:rect l="l" t="t" r="r" b="b"/>
            <a:pathLst>
              <a:path w="148589" h="148589">
                <a:moveTo>
                  <a:pt x="0" y="0"/>
                </a:moveTo>
                <a:lnTo>
                  <a:pt x="148174" y="0"/>
                </a:lnTo>
                <a:lnTo>
                  <a:pt x="148174" y="148147"/>
                </a:lnTo>
                <a:lnTo>
                  <a:pt x="0" y="148147"/>
                </a:lnTo>
                <a:lnTo>
                  <a:pt x="0" y="0"/>
                </a:lnTo>
                <a:close/>
              </a:path>
            </a:pathLst>
          </a:custGeom>
          <a:solidFill>
            <a:srgbClr val="13A9B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8" name="object 58"/>
          <p:cNvSpPr/>
          <p:nvPr/>
        </p:nvSpPr>
        <p:spPr>
          <a:xfrm>
            <a:off x="5641101" y="1501415"/>
            <a:ext cx="148590" cy="148590"/>
          </a:xfrm>
          <a:custGeom>
            <a:avLst/>
            <a:gdLst/>
            <a:ahLst/>
            <a:cxnLst/>
            <a:rect l="l" t="t" r="r" b="b"/>
            <a:pathLst>
              <a:path w="148589" h="148589">
                <a:moveTo>
                  <a:pt x="0" y="0"/>
                </a:moveTo>
                <a:lnTo>
                  <a:pt x="148174" y="0"/>
                </a:lnTo>
                <a:lnTo>
                  <a:pt x="148174" y="148147"/>
                </a:lnTo>
                <a:lnTo>
                  <a:pt x="0" y="148147"/>
                </a:lnTo>
                <a:lnTo>
                  <a:pt x="0" y="0"/>
                </a:lnTo>
                <a:close/>
              </a:path>
            </a:pathLst>
          </a:custGeom>
          <a:ln w="926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9" name="object 59"/>
          <p:cNvSpPr txBox="1"/>
          <p:nvPr/>
        </p:nvSpPr>
        <p:spPr>
          <a:xfrm>
            <a:off x="3008177" y="1360345"/>
            <a:ext cx="3554729" cy="381000"/>
          </a:xfrm>
          <a:prstGeom prst="rect">
            <a:avLst/>
          </a:prstGeom>
        </p:spPr>
        <p:txBody>
          <a:bodyPr vert="horz" wrap="square" lIns="0" tIns="16510" rIns="0" bIns="0" rtlCol="0">
            <a:spAutoFit/>
          </a:bodyPr>
          <a:lstStyle/>
          <a:p>
            <a:pPr marL="12700" marR="0" lvl="0" indent="0" algn="l" defTabSz="914400" rtl="0" eaLnBrk="1" fontAlgn="auto" latinLnBrk="0" hangingPunct="1">
              <a:lnSpc>
                <a:spcPct val="100000"/>
              </a:lnSpc>
              <a:spcBef>
                <a:spcPts val="130"/>
              </a:spcBef>
              <a:spcAft>
                <a:spcPts val="0"/>
              </a:spcAft>
              <a:buClrTx/>
              <a:buSzTx/>
              <a:buFontTx/>
              <a:buNone/>
              <a:tabLst>
                <a:tab pos="1884680" algn="l"/>
                <a:tab pos="2850515" algn="l"/>
              </a:tabLst>
              <a:defRPr/>
            </a:pPr>
            <a:r>
              <a:rPr kumimoji="0" sz="2300" b="0" i="0" u="none" strike="noStrike" kern="1200" cap="none" spc="15" normalizeH="0" baseline="0" noProof="0" dirty="0">
                <a:ln>
                  <a:noFill/>
                </a:ln>
                <a:solidFill>
                  <a:prstClr val="black"/>
                </a:solidFill>
                <a:effectLst/>
                <a:uLnTx/>
                <a:uFillTx/>
                <a:latin typeface="Arial"/>
                <a:ea typeface="+mn-ea"/>
                <a:cs typeface="Arial"/>
              </a:rPr>
              <a:t>P</a:t>
            </a:r>
            <a:r>
              <a:rPr kumimoji="0" sz="2300" b="0" i="0" u="none" strike="noStrike" kern="1200" cap="none" spc="20" normalizeH="0" baseline="0" noProof="0" dirty="0">
                <a:ln>
                  <a:noFill/>
                </a:ln>
                <a:solidFill>
                  <a:prstClr val="black"/>
                </a:solidFill>
                <a:effectLst/>
                <a:uLnTx/>
                <a:uFillTx/>
                <a:latin typeface="Arial"/>
                <a:ea typeface="+mn-ea"/>
                <a:cs typeface="Arial"/>
              </a:rPr>
              <a:t>o</a:t>
            </a:r>
            <a:r>
              <a:rPr kumimoji="0" sz="2300" b="0" i="0" u="none" strike="noStrike" kern="1200" cap="none" spc="10" normalizeH="0" baseline="0" noProof="0" dirty="0">
                <a:ln>
                  <a:noFill/>
                </a:ln>
                <a:solidFill>
                  <a:prstClr val="black"/>
                </a:solidFill>
                <a:effectLst/>
                <a:uLnTx/>
                <a:uFillTx/>
                <a:latin typeface="Arial"/>
                <a:ea typeface="+mn-ea"/>
                <a:cs typeface="Arial"/>
              </a:rPr>
              <a:t>pula</a:t>
            </a:r>
            <a:r>
              <a:rPr kumimoji="0" sz="2300" b="0" i="0" u="none" strike="noStrike" kern="1200" cap="none" spc="-5" normalizeH="0" baseline="0" noProof="0" dirty="0">
                <a:ln>
                  <a:noFill/>
                </a:ln>
                <a:solidFill>
                  <a:prstClr val="black"/>
                </a:solidFill>
                <a:effectLst/>
                <a:uLnTx/>
                <a:uFillTx/>
                <a:latin typeface="Arial"/>
                <a:ea typeface="+mn-ea"/>
                <a:cs typeface="Arial"/>
              </a:rPr>
              <a:t>t</a:t>
            </a:r>
            <a:r>
              <a:rPr kumimoji="0" sz="2300" b="0" i="0" u="none" strike="noStrike" kern="1200" cap="none" spc="10" normalizeH="0" baseline="0" noProof="0" dirty="0">
                <a:ln>
                  <a:noFill/>
                </a:ln>
                <a:solidFill>
                  <a:prstClr val="black"/>
                </a:solidFill>
                <a:effectLst/>
                <a:uLnTx/>
                <a:uFillTx/>
                <a:latin typeface="Arial"/>
                <a:ea typeface="+mn-ea"/>
                <a:cs typeface="Arial"/>
              </a:rPr>
              <a:t>io</a:t>
            </a:r>
            <a:r>
              <a:rPr kumimoji="0" sz="2300" b="0" i="0" u="none" strike="noStrike" kern="1200" cap="none" spc="15" normalizeH="0" baseline="0" noProof="0" dirty="0">
                <a:ln>
                  <a:noFill/>
                </a:ln>
                <a:solidFill>
                  <a:prstClr val="black"/>
                </a:solidFill>
                <a:effectLst/>
                <a:uLnTx/>
                <a:uFillTx/>
                <a:latin typeface="Arial"/>
                <a:ea typeface="+mn-ea"/>
                <a:cs typeface="Arial"/>
              </a:rPr>
              <a:t>n</a:t>
            </a:r>
            <a:r>
              <a:rPr kumimoji="0" sz="2300" b="0" i="0" u="none" strike="noStrike" kern="1200" cap="none" spc="0" normalizeH="0" baseline="0" noProof="0" dirty="0">
                <a:ln>
                  <a:noFill/>
                </a:ln>
                <a:solidFill>
                  <a:prstClr val="black"/>
                </a:solidFill>
                <a:effectLst/>
                <a:uLnTx/>
                <a:uFillTx/>
                <a:latin typeface="Arial"/>
                <a:ea typeface="+mn-ea"/>
                <a:cs typeface="Arial"/>
              </a:rPr>
              <a:t>	</a:t>
            </a:r>
            <a:r>
              <a:rPr kumimoji="0" sz="2300" b="0" i="0" u="none" strike="noStrike" kern="1200" cap="none" spc="15" normalizeH="0" baseline="0" noProof="0" dirty="0">
                <a:ln>
                  <a:noFill/>
                </a:ln>
                <a:solidFill>
                  <a:prstClr val="black"/>
                </a:solidFill>
                <a:effectLst/>
                <a:uLnTx/>
                <a:uFillTx/>
                <a:latin typeface="Arial"/>
                <a:ea typeface="+mn-ea"/>
                <a:cs typeface="Arial"/>
              </a:rPr>
              <a:t>HIV</a:t>
            </a:r>
            <a:r>
              <a:rPr kumimoji="0" sz="2300" b="0" i="0" u="none" strike="noStrike" kern="1200" cap="none" spc="0" normalizeH="0" baseline="0" noProof="0" dirty="0">
                <a:ln>
                  <a:noFill/>
                </a:ln>
                <a:solidFill>
                  <a:prstClr val="black"/>
                </a:solidFill>
                <a:effectLst/>
                <a:uLnTx/>
                <a:uFillTx/>
                <a:latin typeface="Arial"/>
                <a:ea typeface="+mn-ea"/>
                <a:cs typeface="Arial"/>
              </a:rPr>
              <a:t>	</a:t>
            </a:r>
            <a:r>
              <a:rPr kumimoji="0" sz="2300" b="0" i="0" u="none" strike="noStrike" kern="1200" cap="none" spc="15" normalizeH="0" baseline="0" noProof="0" dirty="0">
                <a:ln>
                  <a:noFill/>
                </a:ln>
                <a:solidFill>
                  <a:prstClr val="black"/>
                </a:solidFill>
                <a:effectLst/>
                <a:uLnTx/>
                <a:uFillTx/>
                <a:latin typeface="Arial"/>
                <a:ea typeface="+mn-ea"/>
                <a:cs typeface="Arial"/>
              </a:rPr>
              <a:t>A</a:t>
            </a:r>
            <a:r>
              <a:rPr kumimoji="0" sz="2300" b="0" i="0" u="none" strike="noStrike" kern="1200" cap="none" spc="5" normalizeH="0" baseline="0" noProof="0" dirty="0">
                <a:ln>
                  <a:noFill/>
                </a:ln>
                <a:solidFill>
                  <a:prstClr val="black"/>
                </a:solidFill>
                <a:effectLst/>
                <a:uLnTx/>
                <a:uFillTx/>
                <a:latin typeface="Arial"/>
                <a:ea typeface="+mn-ea"/>
                <a:cs typeface="Arial"/>
              </a:rPr>
              <a:t>I</a:t>
            </a:r>
            <a:r>
              <a:rPr kumimoji="0" sz="2300" b="0" i="0" u="none" strike="noStrike" kern="1200" cap="none" spc="15" normalizeH="0" baseline="0" noProof="0" dirty="0">
                <a:ln>
                  <a:noFill/>
                </a:ln>
                <a:solidFill>
                  <a:prstClr val="black"/>
                </a:solidFill>
                <a:effectLst/>
                <a:uLnTx/>
                <a:uFillTx/>
                <a:latin typeface="Arial"/>
                <a:ea typeface="+mn-ea"/>
                <a:cs typeface="Arial"/>
              </a:rPr>
              <a:t>DS</a:t>
            </a:r>
            <a:endParaRPr kumimoji="0" sz="2300" b="0" i="0" u="none" strike="noStrike" kern="1200" cap="none" spc="0" normalizeH="0" baseline="0" noProof="0">
              <a:ln>
                <a:noFill/>
              </a:ln>
              <a:solidFill>
                <a:prstClr val="black"/>
              </a:solidFill>
              <a:effectLst/>
              <a:uLnTx/>
              <a:uFillTx/>
              <a:latin typeface="Arial"/>
              <a:ea typeface="+mn-ea"/>
              <a:cs typeface="Arial"/>
            </a:endParaRPr>
          </a:p>
        </p:txBody>
      </p:sp>
    </p:spTree>
    <p:extLst>
      <p:ext uri="{BB962C8B-B14F-4D97-AF65-F5344CB8AC3E}">
        <p14:creationId xmlns:p14="http://schemas.microsoft.com/office/powerpoint/2010/main" val="360190150"/>
      </p:ext>
    </p:extLst>
  </p:cSld>
  <p:clrMapOvr>
    <a:masterClrMapping/>
  </p:clrMapOvr>
  <p:timing>
    <p:tnLst>
      <p:par>
        <p:cTn id="1" dur="indefinite" restart="never" nodeType="tmRoot"/>
      </p:par>
    </p:tn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2067608" y="4493105"/>
            <a:ext cx="8825230" cy="0"/>
          </a:xfrm>
          <a:custGeom>
            <a:avLst/>
            <a:gdLst/>
            <a:ahLst/>
            <a:cxnLst/>
            <a:rect l="l" t="t" r="r" b="b"/>
            <a:pathLst>
              <a:path w="8825230">
                <a:moveTo>
                  <a:pt x="0" y="0"/>
                </a:moveTo>
                <a:lnTo>
                  <a:pt x="8824717" y="0"/>
                </a:lnTo>
              </a:path>
            </a:pathLst>
          </a:custGeom>
          <a:ln w="6119">
            <a:solidFill>
              <a:srgbClr val="DEDED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p:nvPr/>
        </p:nvSpPr>
        <p:spPr>
          <a:xfrm>
            <a:off x="2067608" y="4052527"/>
            <a:ext cx="8825230" cy="0"/>
          </a:xfrm>
          <a:custGeom>
            <a:avLst/>
            <a:gdLst/>
            <a:ahLst/>
            <a:cxnLst/>
            <a:rect l="l" t="t" r="r" b="b"/>
            <a:pathLst>
              <a:path w="8825230">
                <a:moveTo>
                  <a:pt x="0" y="0"/>
                </a:moveTo>
                <a:lnTo>
                  <a:pt x="8824717" y="0"/>
                </a:lnTo>
              </a:path>
            </a:pathLst>
          </a:custGeom>
          <a:ln w="6119">
            <a:solidFill>
              <a:srgbClr val="DEDED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2067608" y="3611950"/>
            <a:ext cx="8825230" cy="0"/>
          </a:xfrm>
          <a:custGeom>
            <a:avLst/>
            <a:gdLst/>
            <a:ahLst/>
            <a:cxnLst/>
            <a:rect l="l" t="t" r="r" b="b"/>
            <a:pathLst>
              <a:path w="8825230">
                <a:moveTo>
                  <a:pt x="0" y="0"/>
                </a:moveTo>
                <a:lnTo>
                  <a:pt x="8824717" y="0"/>
                </a:lnTo>
              </a:path>
            </a:pathLst>
          </a:custGeom>
          <a:ln w="6119">
            <a:solidFill>
              <a:srgbClr val="DEDED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2067608" y="3172841"/>
            <a:ext cx="8825230" cy="0"/>
          </a:xfrm>
          <a:custGeom>
            <a:avLst/>
            <a:gdLst/>
            <a:ahLst/>
            <a:cxnLst/>
            <a:rect l="l" t="t" r="r" b="b"/>
            <a:pathLst>
              <a:path w="8825230">
                <a:moveTo>
                  <a:pt x="0" y="0"/>
                </a:moveTo>
                <a:lnTo>
                  <a:pt x="8824717" y="0"/>
                </a:lnTo>
              </a:path>
            </a:pathLst>
          </a:custGeom>
          <a:ln w="6119">
            <a:solidFill>
              <a:srgbClr val="DEDED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2067608" y="2732263"/>
            <a:ext cx="8825230" cy="0"/>
          </a:xfrm>
          <a:custGeom>
            <a:avLst/>
            <a:gdLst/>
            <a:ahLst/>
            <a:cxnLst/>
            <a:rect l="l" t="t" r="r" b="b"/>
            <a:pathLst>
              <a:path w="8825230">
                <a:moveTo>
                  <a:pt x="0" y="0"/>
                </a:moveTo>
                <a:lnTo>
                  <a:pt x="8824717" y="0"/>
                </a:lnTo>
              </a:path>
            </a:pathLst>
          </a:custGeom>
          <a:ln w="6119">
            <a:solidFill>
              <a:srgbClr val="DEDED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2067608" y="2293154"/>
            <a:ext cx="8825230" cy="0"/>
          </a:xfrm>
          <a:custGeom>
            <a:avLst/>
            <a:gdLst/>
            <a:ahLst/>
            <a:cxnLst/>
            <a:rect l="l" t="t" r="r" b="b"/>
            <a:pathLst>
              <a:path w="8825230">
                <a:moveTo>
                  <a:pt x="0" y="0"/>
                </a:moveTo>
                <a:lnTo>
                  <a:pt x="8824717" y="0"/>
                </a:lnTo>
              </a:path>
            </a:pathLst>
          </a:custGeom>
          <a:ln w="6119">
            <a:solidFill>
              <a:srgbClr val="DEDED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2067608" y="2293156"/>
            <a:ext cx="0" cy="2639060"/>
          </a:xfrm>
          <a:custGeom>
            <a:avLst/>
            <a:gdLst/>
            <a:ahLst/>
            <a:cxnLst/>
            <a:rect l="l" t="t" r="r" b="b"/>
            <a:pathLst>
              <a:path h="2639060">
                <a:moveTo>
                  <a:pt x="0" y="2639059"/>
                </a:moveTo>
                <a:lnTo>
                  <a:pt x="0" y="0"/>
                </a:lnTo>
              </a:path>
            </a:pathLst>
          </a:custGeom>
          <a:ln w="612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1979478" y="4932213"/>
            <a:ext cx="88265" cy="0"/>
          </a:xfrm>
          <a:custGeom>
            <a:avLst/>
            <a:gdLst/>
            <a:ahLst/>
            <a:cxnLst/>
            <a:rect l="l" t="t" r="r" b="b"/>
            <a:pathLst>
              <a:path w="88264">
                <a:moveTo>
                  <a:pt x="0" y="0"/>
                </a:moveTo>
                <a:lnTo>
                  <a:pt x="88129" y="0"/>
                </a:lnTo>
              </a:path>
            </a:pathLst>
          </a:custGeom>
          <a:ln w="6119">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1979478" y="4493104"/>
            <a:ext cx="88265" cy="0"/>
          </a:xfrm>
          <a:custGeom>
            <a:avLst/>
            <a:gdLst/>
            <a:ahLst/>
            <a:cxnLst/>
            <a:rect l="l" t="t" r="r" b="b"/>
            <a:pathLst>
              <a:path w="88264">
                <a:moveTo>
                  <a:pt x="0" y="0"/>
                </a:moveTo>
                <a:lnTo>
                  <a:pt x="88129" y="0"/>
                </a:lnTo>
              </a:path>
            </a:pathLst>
          </a:custGeom>
          <a:ln w="6119">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1979478" y="4052526"/>
            <a:ext cx="88265" cy="0"/>
          </a:xfrm>
          <a:custGeom>
            <a:avLst/>
            <a:gdLst/>
            <a:ahLst/>
            <a:cxnLst/>
            <a:rect l="l" t="t" r="r" b="b"/>
            <a:pathLst>
              <a:path w="88264">
                <a:moveTo>
                  <a:pt x="0" y="0"/>
                </a:moveTo>
                <a:lnTo>
                  <a:pt x="88129" y="0"/>
                </a:lnTo>
              </a:path>
            </a:pathLst>
          </a:custGeom>
          <a:ln w="6119">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1979478" y="3611949"/>
            <a:ext cx="88265" cy="0"/>
          </a:xfrm>
          <a:custGeom>
            <a:avLst/>
            <a:gdLst/>
            <a:ahLst/>
            <a:cxnLst/>
            <a:rect l="l" t="t" r="r" b="b"/>
            <a:pathLst>
              <a:path w="88264">
                <a:moveTo>
                  <a:pt x="0" y="0"/>
                </a:moveTo>
                <a:lnTo>
                  <a:pt x="88129" y="0"/>
                </a:lnTo>
              </a:path>
            </a:pathLst>
          </a:custGeom>
          <a:ln w="6119">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1979478" y="3172840"/>
            <a:ext cx="88265" cy="0"/>
          </a:xfrm>
          <a:custGeom>
            <a:avLst/>
            <a:gdLst/>
            <a:ahLst/>
            <a:cxnLst/>
            <a:rect l="l" t="t" r="r" b="b"/>
            <a:pathLst>
              <a:path w="88264">
                <a:moveTo>
                  <a:pt x="0" y="0"/>
                </a:moveTo>
                <a:lnTo>
                  <a:pt x="88129" y="0"/>
                </a:lnTo>
              </a:path>
            </a:pathLst>
          </a:custGeom>
          <a:ln w="6119">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1979478" y="2732263"/>
            <a:ext cx="88265" cy="0"/>
          </a:xfrm>
          <a:custGeom>
            <a:avLst/>
            <a:gdLst/>
            <a:ahLst/>
            <a:cxnLst/>
            <a:rect l="l" t="t" r="r" b="b"/>
            <a:pathLst>
              <a:path w="88264">
                <a:moveTo>
                  <a:pt x="0" y="0"/>
                </a:moveTo>
                <a:lnTo>
                  <a:pt x="88129" y="0"/>
                </a:lnTo>
              </a:path>
            </a:pathLst>
          </a:custGeom>
          <a:ln w="6119">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1979478" y="2293154"/>
            <a:ext cx="88265" cy="0"/>
          </a:xfrm>
          <a:custGeom>
            <a:avLst/>
            <a:gdLst/>
            <a:ahLst/>
            <a:cxnLst/>
            <a:rect l="l" t="t" r="r" b="b"/>
            <a:pathLst>
              <a:path w="88264">
                <a:moveTo>
                  <a:pt x="0" y="0"/>
                </a:moveTo>
                <a:lnTo>
                  <a:pt x="88129" y="0"/>
                </a:lnTo>
              </a:path>
            </a:pathLst>
          </a:custGeom>
          <a:ln w="6119">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2067608" y="4932215"/>
            <a:ext cx="8825230" cy="0"/>
          </a:xfrm>
          <a:custGeom>
            <a:avLst/>
            <a:gdLst/>
            <a:ahLst/>
            <a:cxnLst/>
            <a:rect l="l" t="t" r="r" b="b"/>
            <a:pathLst>
              <a:path w="8825230">
                <a:moveTo>
                  <a:pt x="0" y="0"/>
                </a:moveTo>
                <a:lnTo>
                  <a:pt x="8824724" y="1"/>
                </a:lnTo>
              </a:path>
            </a:pathLst>
          </a:custGeom>
          <a:ln w="6119">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2067608" y="4932215"/>
            <a:ext cx="0" cy="88265"/>
          </a:xfrm>
          <a:custGeom>
            <a:avLst/>
            <a:gdLst/>
            <a:ahLst/>
            <a:cxnLst/>
            <a:rect l="l" t="t" r="r" b="b"/>
            <a:pathLst>
              <a:path h="88264">
                <a:moveTo>
                  <a:pt x="0" y="0"/>
                </a:moveTo>
                <a:lnTo>
                  <a:pt x="0" y="88115"/>
                </a:lnTo>
              </a:path>
            </a:pathLst>
          </a:custGeom>
          <a:ln w="612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3048786" y="4932215"/>
            <a:ext cx="0" cy="88265"/>
          </a:xfrm>
          <a:custGeom>
            <a:avLst/>
            <a:gdLst/>
            <a:ahLst/>
            <a:cxnLst/>
            <a:rect l="l" t="t" r="r" b="b"/>
            <a:pathLst>
              <a:path h="88264">
                <a:moveTo>
                  <a:pt x="0" y="0"/>
                </a:moveTo>
                <a:lnTo>
                  <a:pt x="0" y="88115"/>
                </a:lnTo>
              </a:path>
            </a:pathLst>
          </a:custGeom>
          <a:ln w="612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4028494" y="4932215"/>
            <a:ext cx="0" cy="88265"/>
          </a:xfrm>
          <a:custGeom>
            <a:avLst/>
            <a:gdLst/>
            <a:ahLst/>
            <a:cxnLst/>
            <a:rect l="l" t="t" r="r" b="b"/>
            <a:pathLst>
              <a:path h="88264">
                <a:moveTo>
                  <a:pt x="0" y="0"/>
                </a:moveTo>
                <a:lnTo>
                  <a:pt x="0" y="88115"/>
                </a:lnTo>
              </a:path>
            </a:pathLst>
          </a:custGeom>
          <a:ln w="612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5009672" y="4932215"/>
            <a:ext cx="0" cy="88265"/>
          </a:xfrm>
          <a:custGeom>
            <a:avLst/>
            <a:gdLst/>
            <a:ahLst/>
            <a:cxnLst/>
            <a:rect l="l" t="t" r="r" b="b"/>
            <a:pathLst>
              <a:path h="88264">
                <a:moveTo>
                  <a:pt x="0" y="0"/>
                </a:moveTo>
                <a:lnTo>
                  <a:pt x="0" y="88115"/>
                </a:lnTo>
              </a:path>
            </a:pathLst>
          </a:custGeom>
          <a:ln w="612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5989381" y="4932215"/>
            <a:ext cx="0" cy="88265"/>
          </a:xfrm>
          <a:custGeom>
            <a:avLst/>
            <a:gdLst/>
            <a:ahLst/>
            <a:cxnLst/>
            <a:rect l="l" t="t" r="r" b="b"/>
            <a:pathLst>
              <a:path h="88264">
                <a:moveTo>
                  <a:pt x="0" y="0"/>
                </a:moveTo>
                <a:lnTo>
                  <a:pt x="0" y="88115"/>
                </a:lnTo>
              </a:path>
            </a:pathLst>
          </a:custGeom>
          <a:ln w="612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6970559" y="4932215"/>
            <a:ext cx="0" cy="88265"/>
          </a:xfrm>
          <a:custGeom>
            <a:avLst/>
            <a:gdLst/>
            <a:ahLst/>
            <a:cxnLst/>
            <a:rect l="l" t="t" r="r" b="b"/>
            <a:pathLst>
              <a:path h="88264">
                <a:moveTo>
                  <a:pt x="0" y="0"/>
                </a:moveTo>
                <a:lnTo>
                  <a:pt x="0" y="88115"/>
                </a:lnTo>
              </a:path>
            </a:pathLst>
          </a:custGeom>
          <a:ln w="612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7951737" y="4932215"/>
            <a:ext cx="0" cy="88265"/>
          </a:xfrm>
          <a:custGeom>
            <a:avLst/>
            <a:gdLst/>
            <a:ahLst/>
            <a:cxnLst/>
            <a:rect l="l" t="t" r="r" b="b"/>
            <a:pathLst>
              <a:path h="88264">
                <a:moveTo>
                  <a:pt x="0" y="0"/>
                </a:moveTo>
                <a:lnTo>
                  <a:pt x="0" y="88115"/>
                </a:lnTo>
              </a:path>
            </a:pathLst>
          </a:custGeom>
          <a:ln w="612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8931445" y="4932215"/>
            <a:ext cx="0" cy="88265"/>
          </a:xfrm>
          <a:custGeom>
            <a:avLst/>
            <a:gdLst/>
            <a:ahLst/>
            <a:cxnLst/>
            <a:rect l="l" t="t" r="r" b="b"/>
            <a:pathLst>
              <a:path h="88264">
                <a:moveTo>
                  <a:pt x="0" y="0"/>
                </a:moveTo>
                <a:lnTo>
                  <a:pt x="0" y="88115"/>
                </a:lnTo>
              </a:path>
            </a:pathLst>
          </a:custGeom>
          <a:ln w="612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9912623" y="4932215"/>
            <a:ext cx="0" cy="88265"/>
          </a:xfrm>
          <a:custGeom>
            <a:avLst/>
            <a:gdLst/>
            <a:ahLst/>
            <a:cxnLst/>
            <a:rect l="l" t="t" r="r" b="b"/>
            <a:pathLst>
              <a:path h="88264">
                <a:moveTo>
                  <a:pt x="0" y="0"/>
                </a:moveTo>
                <a:lnTo>
                  <a:pt x="0" y="88115"/>
                </a:lnTo>
              </a:path>
            </a:pathLst>
          </a:custGeom>
          <a:ln w="612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10892332" y="4932215"/>
            <a:ext cx="0" cy="88265"/>
          </a:xfrm>
          <a:custGeom>
            <a:avLst/>
            <a:gdLst/>
            <a:ahLst/>
            <a:cxnLst/>
            <a:rect l="l" t="t" r="r" b="b"/>
            <a:pathLst>
              <a:path h="88264">
                <a:moveTo>
                  <a:pt x="0" y="0"/>
                </a:moveTo>
                <a:lnTo>
                  <a:pt x="0" y="88115"/>
                </a:lnTo>
              </a:path>
            </a:pathLst>
          </a:custGeom>
          <a:ln w="612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2068342" y="4687695"/>
            <a:ext cx="8825230" cy="73660"/>
          </a:xfrm>
          <a:custGeom>
            <a:avLst/>
            <a:gdLst/>
            <a:ahLst/>
            <a:cxnLst/>
            <a:rect l="l" t="t" r="r" b="b"/>
            <a:pathLst>
              <a:path w="8825230" h="73660">
                <a:moveTo>
                  <a:pt x="0" y="57275"/>
                </a:moveTo>
                <a:lnTo>
                  <a:pt x="979708" y="1468"/>
                </a:lnTo>
                <a:lnTo>
                  <a:pt x="1960886" y="0"/>
                </a:lnTo>
                <a:lnTo>
                  <a:pt x="2940595" y="22028"/>
                </a:lnTo>
                <a:lnTo>
                  <a:pt x="3921773" y="42588"/>
                </a:lnTo>
                <a:lnTo>
                  <a:pt x="4901481" y="36714"/>
                </a:lnTo>
                <a:lnTo>
                  <a:pt x="5882659" y="27903"/>
                </a:lnTo>
                <a:lnTo>
                  <a:pt x="6863837" y="70492"/>
                </a:lnTo>
                <a:lnTo>
                  <a:pt x="7843546" y="73429"/>
                </a:lnTo>
                <a:lnTo>
                  <a:pt x="8824724" y="64617"/>
                </a:lnTo>
              </a:path>
            </a:pathLst>
          </a:custGeom>
          <a:ln w="30595">
            <a:solidFill>
              <a:srgbClr val="00A2B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2068342" y="2791741"/>
            <a:ext cx="8825230" cy="1107440"/>
          </a:xfrm>
          <a:custGeom>
            <a:avLst/>
            <a:gdLst/>
            <a:ahLst/>
            <a:cxnLst/>
            <a:rect l="l" t="t" r="r" b="b"/>
            <a:pathLst>
              <a:path w="8825230" h="1107439">
                <a:moveTo>
                  <a:pt x="0" y="245254"/>
                </a:moveTo>
                <a:lnTo>
                  <a:pt x="979709" y="0"/>
                </a:lnTo>
                <a:lnTo>
                  <a:pt x="1960888" y="267283"/>
                </a:lnTo>
                <a:lnTo>
                  <a:pt x="2940598" y="524286"/>
                </a:lnTo>
                <a:lnTo>
                  <a:pt x="3921776" y="365679"/>
                </a:lnTo>
                <a:lnTo>
                  <a:pt x="4901486" y="450857"/>
                </a:lnTo>
                <a:lnTo>
                  <a:pt x="5882665" y="574218"/>
                </a:lnTo>
                <a:lnTo>
                  <a:pt x="6863844" y="932554"/>
                </a:lnTo>
                <a:lnTo>
                  <a:pt x="7843553" y="1107317"/>
                </a:lnTo>
                <a:lnTo>
                  <a:pt x="8824732" y="521349"/>
                </a:lnTo>
              </a:path>
            </a:pathLst>
          </a:custGeom>
          <a:ln w="30595">
            <a:solidFill>
              <a:srgbClr val="BC5E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2068342" y="4263271"/>
            <a:ext cx="8825230" cy="304165"/>
          </a:xfrm>
          <a:custGeom>
            <a:avLst/>
            <a:gdLst/>
            <a:ahLst/>
            <a:cxnLst/>
            <a:rect l="l" t="t" r="r" b="b"/>
            <a:pathLst>
              <a:path w="8825230" h="304164">
                <a:moveTo>
                  <a:pt x="0" y="224694"/>
                </a:moveTo>
                <a:lnTo>
                  <a:pt x="979708" y="96927"/>
                </a:lnTo>
                <a:lnTo>
                  <a:pt x="1960886" y="39651"/>
                </a:lnTo>
                <a:lnTo>
                  <a:pt x="2940595" y="157139"/>
                </a:lnTo>
                <a:lnTo>
                  <a:pt x="3921773" y="135110"/>
                </a:lnTo>
                <a:lnTo>
                  <a:pt x="4901481" y="107207"/>
                </a:lnTo>
                <a:lnTo>
                  <a:pt x="5882659" y="176231"/>
                </a:lnTo>
                <a:lnTo>
                  <a:pt x="6863837" y="163013"/>
                </a:lnTo>
                <a:lnTo>
                  <a:pt x="7843546" y="303998"/>
                </a:lnTo>
                <a:lnTo>
                  <a:pt x="8824724" y="0"/>
                </a:lnTo>
              </a:path>
            </a:pathLst>
          </a:custGeom>
          <a:ln w="30595">
            <a:solidFill>
              <a:srgbClr val="7030A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2068342" y="4438034"/>
            <a:ext cx="8825230" cy="384810"/>
          </a:xfrm>
          <a:custGeom>
            <a:avLst/>
            <a:gdLst/>
            <a:ahLst/>
            <a:cxnLst/>
            <a:rect l="l" t="t" r="r" b="b"/>
            <a:pathLst>
              <a:path w="8825230" h="384810">
                <a:moveTo>
                  <a:pt x="0" y="384771"/>
                </a:moveTo>
                <a:lnTo>
                  <a:pt x="979708" y="281970"/>
                </a:lnTo>
                <a:lnTo>
                  <a:pt x="1960886" y="83709"/>
                </a:lnTo>
                <a:lnTo>
                  <a:pt x="2940595" y="0"/>
                </a:lnTo>
                <a:lnTo>
                  <a:pt x="3921773" y="160076"/>
                </a:lnTo>
                <a:lnTo>
                  <a:pt x="4901481" y="170357"/>
                </a:lnTo>
                <a:lnTo>
                  <a:pt x="5882659" y="230569"/>
                </a:lnTo>
                <a:lnTo>
                  <a:pt x="6863837" y="324559"/>
                </a:lnTo>
                <a:lnTo>
                  <a:pt x="7843546" y="245255"/>
                </a:lnTo>
                <a:lnTo>
                  <a:pt x="8824724" y="170357"/>
                </a:lnTo>
              </a:path>
            </a:pathLst>
          </a:custGeom>
          <a:ln w="3059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txBox="1"/>
          <p:nvPr/>
        </p:nvSpPr>
        <p:spPr>
          <a:xfrm>
            <a:off x="1312232" y="1992293"/>
            <a:ext cx="516890" cy="3105150"/>
          </a:xfrm>
          <a:prstGeom prst="rect">
            <a:avLst/>
          </a:prstGeom>
        </p:spPr>
        <p:txBody>
          <a:bodyPr vert="horz" wrap="square" lIns="0" tIns="101600" rIns="0" bIns="0" rtlCol="0">
            <a:spAutoFit/>
          </a:bodyPr>
          <a:lstStyle/>
          <a:p>
            <a:pPr marL="0" marR="5080" lvl="0" indent="0" algn="r" defTabSz="914400" rtl="0" eaLnBrk="1" fontAlgn="auto" latinLnBrk="0" hangingPunct="1">
              <a:lnSpc>
                <a:spcPct val="100000"/>
              </a:lnSpc>
              <a:spcBef>
                <a:spcPts val="800"/>
              </a:spcBef>
              <a:spcAft>
                <a:spcPts val="0"/>
              </a:spcAft>
              <a:buClrTx/>
              <a:buSzTx/>
              <a:buFontTx/>
              <a:buNone/>
              <a:tabLst/>
              <a:defRPr/>
            </a:pPr>
            <a:r>
              <a:rPr kumimoji="0" sz="2300" b="0" i="0" u="none" strike="noStrike" kern="1200" cap="none" spc="0" normalizeH="0" baseline="0" noProof="0" dirty="0">
                <a:ln>
                  <a:noFill/>
                </a:ln>
                <a:solidFill>
                  <a:prstClr val="black"/>
                </a:solidFill>
                <a:effectLst/>
                <a:uLnTx/>
                <a:uFillTx/>
                <a:latin typeface="Arial"/>
                <a:ea typeface="+mn-ea"/>
                <a:cs typeface="Arial"/>
              </a:rPr>
              <a:t>1</a:t>
            </a:r>
            <a:r>
              <a:rPr kumimoji="0" sz="2300" b="0" i="0" u="none" strike="noStrike" kern="1200" cap="none" spc="10" normalizeH="0" baseline="0" noProof="0" dirty="0">
                <a:ln>
                  <a:noFill/>
                </a:ln>
                <a:solidFill>
                  <a:prstClr val="black"/>
                </a:solidFill>
                <a:effectLst/>
                <a:uLnTx/>
                <a:uFillTx/>
                <a:latin typeface="Arial"/>
                <a:ea typeface="+mn-ea"/>
                <a:cs typeface="Arial"/>
              </a:rPr>
              <a:t>2</a:t>
            </a:r>
            <a:r>
              <a:rPr kumimoji="0" sz="2300" b="0" i="0" u="none" strike="noStrike" kern="1200" cap="none" spc="5" normalizeH="0" baseline="0" noProof="0" dirty="0">
                <a:ln>
                  <a:noFill/>
                </a:ln>
                <a:solidFill>
                  <a:prstClr val="black"/>
                </a:solidFill>
                <a:effectLst/>
                <a:uLnTx/>
                <a:uFillTx/>
                <a:latin typeface="Arial"/>
                <a:ea typeface="+mn-ea"/>
                <a:cs typeface="Arial"/>
              </a:rPr>
              <a:t>0</a:t>
            </a:r>
            <a:endParaRPr kumimoji="0" sz="2300" b="0" i="0" u="none" strike="noStrike" kern="1200" cap="none" spc="0" normalizeH="0" baseline="0" noProof="0">
              <a:ln>
                <a:noFill/>
              </a:ln>
              <a:solidFill>
                <a:prstClr val="black"/>
              </a:solidFill>
              <a:effectLst/>
              <a:uLnTx/>
              <a:uFillTx/>
              <a:latin typeface="Arial"/>
              <a:ea typeface="+mn-ea"/>
              <a:cs typeface="Arial"/>
            </a:endParaRPr>
          </a:p>
          <a:p>
            <a:pPr marL="0" marR="5080" lvl="0" indent="0" algn="r" defTabSz="914400" rtl="0" eaLnBrk="1" fontAlgn="auto" latinLnBrk="0" hangingPunct="1">
              <a:lnSpc>
                <a:spcPct val="100000"/>
              </a:lnSpc>
              <a:spcBef>
                <a:spcPts val="705"/>
              </a:spcBef>
              <a:spcAft>
                <a:spcPts val="0"/>
              </a:spcAft>
              <a:buClrTx/>
              <a:buSzTx/>
              <a:buFontTx/>
              <a:buNone/>
              <a:tabLst/>
              <a:defRPr/>
            </a:pPr>
            <a:r>
              <a:rPr kumimoji="0" sz="2300" b="0" i="0" u="none" strike="noStrike" kern="1200" cap="none" spc="0" normalizeH="0" baseline="0" noProof="0" dirty="0">
                <a:ln>
                  <a:noFill/>
                </a:ln>
                <a:solidFill>
                  <a:prstClr val="black"/>
                </a:solidFill>
                <a:effectLst/>
                <a:uLnTx/>
                <a:uFillTx/>
                <a:latin typeface="Arial"/>
                <a:ea typeface="+mn-ea"/>
                <a:cs typeface="Arial"/>
              </a:rPr>
              <a:t>1</a:t>
            </a:r>
            <a:r>
              <a:rPr kumimoji="0" sz="2300" b="0" i="0" u="none" strike="noStrike" kern="1200" cap="none" spc="10" normalizeH="0" baseline="0" noProof="0" dirty="0">
                <a:ln>
                  <a:noFill/>
                </a:ln>
                <a:solidFill>
                  <a:prstClr val="black"/>
                </a:solidFill>
                <a:effectLst/>
                <a:uLnTx/>
                <a:uFillTx/>
                <a:latin typeface="Arial"/>
                <a:ea typeface="+mn-ea"/>
                <a:cs typeface="Arial"/>
              </a:rPr>
              <a:t>0</a:t>
            </a:r>
            <a:r>
              <a:rPr kumimoji="0" sz="2300" b="0" i="0" u="none" strike="noStrike" kern="1200" cap="none" spc="5" normalizeH="0" baseline="0" noProof="0" dirty="0">
                <a:ln>
                  <a:noFill/>
                </a:ln>
                <a:solidFill>
                  <a:prstClr val="black"/>
                </a:solidFill>
                <a:effectLst/>
                <a:uLnTx/>
                <a:uFillTx/>
                <a:latin typeface="Arial"/>
                <a:ea typeface="+mn-ea"/>
                <a:cs typeface="Arial"/>
              </a:rPr>
              <a:t>0</a:t>
            </a:r>
            <a:endParaRPr kumimoji="0" sz="2300" b="0" i="0" u="none" strike="noStrike" kern="1200" cap="none" spc="0" normalizeH="0" baseline="0" noProof="0">
              <a:ln>
                <a:noFill/>
              </a:ln>
              <a:solidFill>
                <a:prstClr val="black"/>
              </a:solidFill>
              <a:effectLst/>
              <a:uLnTx/>
              <a:uFillTx/>
              <a:latin typeface="Arial"/>
              <a:ea typeface="+mn-ea"/>
              <a:cs typeface="Arial"/>
            </a:endParaRPr>
          </a:p>
          <a:p>
            <a:pPr marL="0" marR="6350" lvl="0" indent="0" algn="r" defTabSz="914400" rtl="0" eaLnBrk="1" fontAlgn="auto" latinLnBrk="0" hangingPunct="1">
              <a:lnSpc>
                <a:spcPct val="100000"/>
              </a:lnSpc>
              <a:spcBef>
                <a:spcPts val="700"/>
              </a:spcBef>
              <a:spcAft>
                <a:spcPts val="0"/>
              </a:spcAft>
              <a:buClrTx/>
              <a:buSzTx/>
              <a:buFontTx/>
              <a:buNone/>
              <a:tabLst/>
              <a:defRPr/>
            </a:pPr>
            <a:r>
              <a:rPr kumimoji="0" sz="2300" b="0" i="0" u="none" strike="noStrike" kern="1200" cap="none" spc="0" normalizeH="0" baseline="0" noProof="0" dirty="0">
                <a:ln>
                  <a:noFill/>
                </a:ln>
                <a:solidFill>
                  <a:prstClr val="black"/>
                </a:solidFill>
                <a:effectLst/>
                <a:uLnTx/>
                <a:uFillTx/>
                <a:latin typeface="Arial"/>
                <a:ea typeface="+mn-ea"/>
                <a:cs typeface="Arial"/>
              </a:rPr>
              <a:t>80</a:t>
            </a:r>
            <a:endParaRPr kumimoji="0" sz="2300" b="0" i="0" u="none" strike="noStrike" kern="1200" cap="none" spc="0" normalizeH="0" baseline="0" noProof="0">
              <a:ln>
                <a:noFill/>
              </a:ln>
              <a:solidFill>
                <a:prstClr val="black"/>
              </a:solidFill>
              <a:effectLst/>
              <a:uLnTx/>
              <a:uFillTx/>
              <a:latin typeface="Arial"/>
              <a:ea typeface="+mn-ea"/>
              <a:cs typeface="Arial"/>
            </a:endParaRPr>
          </a:p>
          <a:p>
            <a:pPr marL="0" marR="6350" lvl="0" indent="0" algn="r" defTabSz="914400" rtl="0" eaLnBrk="1" fontAlgn="auto" latinLnBrk="0" hangingPunct="1">
              <a:lnSpc>
                <a:spcPct val="100000"/>
              </a:lnSpc>
              <a:spcBef>
                <a:spcPts val="705"/>
              </a:spcBef>
              <a:spcAft>
                <a:spcPts val="0"/>
              </a:spcAft>
              <a:buClrTx/>
              <a:buSzTx/>
              <a:buFontTx/>
              <a:buNone/>
              <a:tabLst/>
              <a:defRPr/>
            </a:pPr>
            <a:r>
              <a:rPr kumimoji="0" sz="2300" b="0" i="0" u="none" strike="noStrike" kern="1200" cap="none" spc="0" normalizeH="0" baseline="0" noProof="0" dirty="0">
                <a:ln>
                  <a:noFill/>
                </a:ln>
                <a:solidFill>
                  <a:prstClr val="black"/>
                </a:solidFill>
                <a:effectLst/>
                <a:uLnTx/>
                <a:uFillTx/>
                <a:latin typeface="Arial"/>
                <a:ea typeface="+mn-ea"/>
                <a:cs typeface="Arial"/>
              </a:rPr>
              <a:t>60</a:t>
            </a:r>
            <a:endParaRPr kumimoji="0" sz="2300" b="0" i="0" u="none" strike="noStrike" kern="1200" cap="none" spc="0" normalizeH="0" baseline="0" noProof="0">
              <a:ln>
                <a:noFill/>
              </a:ln>
              <a:solidFill>
                <a:prstClr val="black"/>
              </a:solidFill>
              <a:effectLst/>
              <a:uLnTx/>
              <a:uFillTx/>
              <a:latin typeface="Arial"/>
              <a:ea typeface="+mn-ea"/>
              <a:cs typeface="Arial"/>
            </a:endParaRPr>
          </a:p>
          <a:p>
            <a:pPr marL="0" marR="6350" lvl="0" indent="0" algn="r" defTabSz="914400" rtl="0" eaLnBrk="1" fontAlgn="auto" latinLnBrk="0" hangingPunct="1">
              <a:lnSpc>
                <a:spcPct val="100000"/>
              </a:lnSpc>
              <a:spcBef>
                <a:spcPts val="705"/>
              </a:spcBef>
              <a:spcAft>
                <a:spcPts val="0"/>
              </a:spcAft>
              <a:buClrTx/>
              <a:buSzTx/>
              <a:buFontTx/>
              <a:buNone/>
              <a:tabLst/>
              <a:defRPr/>
            </a:pPr>
            <a:r>
              <a:rPr kumimoji="0" sz="2300" b="0" i="0" u="none" strike="noStrike" kern="1200" cap="none" spc="0" normalizeH="0" baseline="0" noProof="0" dirty="0">
                <a:ln>
                  <a:noFill/>
                </a:ln>
                <a:solidFill>
                  <a:prstClr val="black"/>
                </a:solidFill>
                <a:effectLst/>
                <a:uLnTx/>
                <a:uFillTx/>
                <a:latin typeface="Arial"/>
                <a:ea typeface="+mn-ea"/>
                <a:cs typeface="Arial"/>
              </a:rPr>
              <a:t>40</a:t>
            </a:r>
            <a:endParaRPr kumimoji="0" sz="2300" b="0" i="0" u="none" strike="noStrike" kern="1200" cap="none" spc="0" normalizeH="0" baseline="0" noProof="0">
              <a:ln>
                <a:noFill/>
              </a:ln>
              <a:solidFill>
                <a:prstClr val="black"/>
              </a:solidFill>
              <a:effectLst/>
              <a:uLnTx/>
              <a:uFillTx/>
              <a:latin typeface="Arial"/>
              <a:ea typeface="+mn-ea"/>
              <a:cs typeface="Arial"/>
            </a:endParaRPr>
          </a:p>
          <a:p>
            <a:pPr marL="0" marR="6350" lvl="0" indent="0" algn="r" defTabSz="914400" rtl="0" eaLnBrk="1" fontAlgn="auto" latinLnBrk="0" hangingPunct="1">
              <a:lnSpc>
                <a:spcPct val="100000"/>
              </a:lnSpc>
              <a:spcBef>
                <a:spcPts val="705"/>
              </a:spcBef>
              <a:spcAft>
                <a:spcPts val="0"/>
              </a:spcAft>
              <a:buClrTx/>
              <a:buSzTx/>
              <a:buFontTx/>
              <a:buNone/>
              <a:tabLst/>
              <a:defRPr/>
            </a:pPr>
            <a:r>
              <a:rPr kumimoji="0" sz="2300" b="0" i="0" u="none" strike="noStrike" kern="1200" cap="none" spc="0" normalizeH="0" baseline="0" noProof="0" dirty="0">
                <a:ln>
                  <a:noFill/>
                </a:ln>
                <a:solidFill>
                  <a:prstClr val="black"/>
                </a:solidFill>
                <a:effectLst/>
                <a:uLnTx/>
                <a:uFillTx/>
                <a:latin typeface="Arial"/>
                <a:ea typeface="+mn-ea"/>
                <a:cs typeface="Arial"/>
              </a:rPr>
              <a:t>20</a:t>
            </a:r>
            <a:endParaRPr kumimoji="0" sz="2300" b="0" i="0" u="none" strike="noStrike" kern="1200" cap="none" spc="0" normalizeH="0" baseline="0" noProof="0">
              <a:ln>
                <a:noFill/>
              </a:ln>
              <a:solidFill>
                <a:prstClr val="black"/>
              </a:solidFill>
              <a:effectLst/>
              <a:uLnTx/>
              <a:uFillTx/>
              <a:latin typeface="Arial"/>
              <a:ea typeface="+mn-ea"/>
              <a:cs typeface="Arial"/>
            </a:endParaRPr>
          </a:p>
          <a:p>
            <a:pPr marL="0" marR="5715" lvl="0" indent="0" algn="r" defTabSz="914400" rtl="0" eaLnBrk="1" fontAlgn="auto" latinLnBrk="0" hangingPunct="1">
              <a:lnSpc>
                <a:spcPct val="100000"/>
              </a:lnSpc>
              <a:spcBef>
                <a:spcPts val="700"/>
              </a:spcBef>
              <a:spcAft>
                <a:spcPts val="0"/>
              </a:spcAft>
              <a:buClrTx/>
              <a:buSzTx/>
              <a:buFontTx/>
              <a:buNone/>
              <a:tabLst/>
              <a:defRPr/>
            </a:pPr>
            <a:r>
              <a:rPr kumimoji="0" sz="2300" b="0" i="0" u="none" strike="noStrike" kern="1200" cap="none" spc="5" normalizeH="0" baseline="0" noProof="0" dirty="0">
                <a:ln>
                  <a:noFill/>
                </a:ln>
                <a:solidFill>
                  <a:prstClr val="black"/>
                </a:solidFill>
                <a:effectLst/>
                <a:uLnTx/>
                <a:uFillTx/>
                <a:latin typeface="Arial"/>
                <a:ea typeface="+mn-ea"/>
                <a:cs typeface="Arial"/>
              </a:rPr>
              <a:t>0</a:t>
            </a:r>
            <a:endParaRPr kumimoji="0" sz="2300" b="0" i="0" u="none" strike="noStrike" kern="1200" cap="none" spc="0" normalizeH="0" baseline="0" noProof="0">
              <a:ln>
                <a:noFill/>
              </a:ln>
              <a:solidFill>
                <a:prstClr val="black"/>
              </a:solidFill>
              <a:effectLst/>
              <a:uLnTx/>
              <a:uFillTx/>
              <a:latin typeface="Arial"/>
              <a:ea typeface="+mn-ea"/>
              <a:cs typeface="Arial"/>
            </a:endParaRPr>
          </a:p>
        </p:txBody>
      </p:sp>
      <p:sp>
        <p:nvSpPr>
          <p:cNvPr id="32" name="object 32"/>
          <p:cNvSpPr txBox="1"/>
          <p:nvPr/>
        </p:nvSpPr>
        <p:spPr>
          <a:xfrm>
            <a:off x="988163" y="2319538"/>
            <a:ext cx="313055" cy="3423920"/>
          </a:xfrm>
          <a:prstGeom prst="rect">
            <a:avLst/>
          </a:prstGeom>
        </p:spPr>
        <p:txBody>
          <a:bodyPr vert="vert270" wrap="square" lIns="0" tIns="0" rIns="0" bIns="0" rtlCol="0">
            <a:spAutoFit/>
          </a:bodyPr>
          <a:lstStyle/>
          <a:p>
            <a:pPr marL="12700" marR="0" lvl="0" indent="0" algn="l" defTabSz="914400" rtl="0" eaLnBrk="1" fontAlgn="auto" latinLnBrk="0" hangingPunct="1">
              <a:lnSpc>
                <a:spcPts val="2330"/>
              </a:lnSpc>
              <a:spcBef>
                <a:spcPts val="0"/>
              </a:spcBef>
              <a:spcAft>
                <a:spcPts val="0"/>
              </a:spcAft>
              <a:buClrTx/>
              <a:buSzTx/>
              <a:buFontTx/>
              <a:buNone/>
              <a:tabLst/>
              <a:defRPr/>
            </a:pPr>
            <a:r>
              <a:rPr kumimoji="0" sz="2000" b="0" i="0" u="none" strike="noStrike" kern="1200" cap="none" spc="5" normalizeH="0" baseline="0" noProof="0" dirty="0">
                <a:ln>
                  <a:noFill/>
                </a:ln>
                <a:solidFill>
                  <a:prstClr val="black"/>
                </a:solidFill>
                <a:effectLst/>
                <a:uLnTx/>
                <a:uFillTx/>
                <a:latin typeface="Arial"/>
                <a:ea typeface="+mn-ea"/>
                <a:cs typeface="Arial"/>
              </a:rPr>
              <a:t>Rates per 100,000</a:t>
            </a:r>
            <a:r>
              <a:rPr kumimoji="0" sz="2000" b="0" i="0" u="none" strike="noStrike" kern="1200" cap="none" spc="20" normalizeH="0" baseline="0" noProof="0" dirty="0">
                <a:ln>
                  <a:noFill/>
                </a:ln>
                <a:solidFill>
                  <a:prstClr val="black"/>
                </a:solidFill>
                <a:effectLst/>
                <a:uLnTx/>
                <a:uFillTx/>
                <a:latin typeface="Arial"/>
                <a:ea typeface="+mn-ea"/>
                <a:cs typeface="Arial"/>
              </a:rPr>
              <a:t> </a:t>
            </a:r>
            <a:r>
              <a:rPr kumimoji="0" sz="2000" b="0" i="0" u="none" strike="noStrike" kern="1200" cap="none" spc="5" normalizeH="0" baseline="0" noProof="0" dirty="0">
                <a:ln>
                  <a:noFill/>
                </a:ln>
                <a:solidFill>
                  <a:prstClr val="black"/>
                </a:solidFill>
                <a:effectLst/>
                <a:uLnTx/>
                <a:uFillTx/>
                <a:latin typeface="Arial"/>
                <a:ea typeface="+mn-ea"/>
                <a:cs typeface="Arial"/>
              </a:rPr>
              <a:t>Population</a:t>
            </a:r>
            <a:endParaRPr kumimoji="0" sz="2000" b="0" i="0" u="none" strike="noStrike" kern="1200" cap="none" spc="0" normalizeH="0" baseline="0" noProof="0">
              <a:ln>
                <a:noFill/>
              </a:ln>
              <a:solidFill>
                <a:prstClr val="black"/>
              </a:solidFill>
              <a:effectLst/>
              <a:uLnTx/>
              <a:uFillTx/>
              <a:latin typeface="Arial"/>
              <a:ea typeface="+mn-ea"/>
              <a:cs typeface="Arial"/>
            </a:endParaRPr>
          </a:p>
        </p:txBody>
      </p:sp>
      <p:sp>
        <p:nvSpPr>
          <p:cNvPr id="33" name="object 33"/>
          <p:cNvSpPr txBox="1"/>
          <p:nvPr/>
        </p:nvSpPr>
        <p:spPr>
          <a:xfrm>
            <a:off x="1728360" y="5046362"/>
            <a:ext cx="10045700" cy="1594026"/>
          </a:xfrm>
          <a:prstGeom prst="rect">
            <a:avLst/>
          </a:prstGeom>
        </p:spPr>
        <p:txBody>
          <a:bodyPr vert="horz" wrap="square" lIns="0" tIns="36830" rIns="0" bIns="0" rtlCol="0">
            <a:spAutoFit/>
          </a:bodyPr>
          <a:lstStyle/>
          <a:p>
            <a:pPr marL="0" marR="534035" lvl="0" indent="0" algn="ctr" defTabSz="914400" rtl="0" eaLnBrk="1" fontAlgn="auto" latinLnBrk="0" hangingPunct="1">
              <a:lnSpc>
                <a:spcPct val="100000"/>
              </a:lnSpc>
              <a:spcBef>
                <a:spcPts val="290"/>
              </a:spcBef>
              <a:spcAft>
                <a:spcPts val="0"/>
              </a:spcAft>
              <a:buClrTx/>
              <a:buSzTx/>
              <a:buFontTx/>
              <a:buNone/>
              <a:tabLst>
                <a:tab pos="980440" algn="l"/>
                <a:tab pos="1960880" algn="l"/>
                <a:tab pos="2941320" algn="l"/>
                <a:tab pos="3921760" algn="l"/>
                <a:tab pos="4902200" algn="l"/>
                <a:tab pos="5882640" algn="l"/>
                <a:tab pos="6863080" algn="l"/>
                <a:tab pos="7843520" algn="l"/>
                <a:tab pos="8824595" algn="l"/>
              </a:tabLst>
              <a:defRPr/>
            </a:pPr>
            <a:r>
              <a:rPr kumimoji="0" sz="2300" b="0" i="0" u="none" strike="noStrike" kern="1200" cap="none" spc="0" normalizeH="0" baseline="0" noProof="0" dirty="0">
                <a:ln>
                  <a:noFill/>
                </a:ln>
                <a:solidFill>
                  <a:prstClr val="black"/>
                </a:solidFill>
                <a:effectLst/>
                <a:uLnTx/>
                <a:uFillTx/>
                <a:latin typeface="Arial"/>
                <a:ea typeface="+mn-ea"/>
                <a:cs typeface="Arial"/>
              </a:rPr>
              <a:t>2</a:t>
            </a:r>
            <a:r>
              <a:rPr kumimoji="0" sz="2300" b="0" i="0" u="none" strike="noStrike" kern="1200" cap="none" spc="10"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1</a:t>
            </a:r>
            <a:r>
              <a:rPr kumimoji="0" sz="2300" b="0" i="0" u="none" strike="noStrike" kern="1200" cap="none" spc="5" normalizeH="0" baseline="0" noProof="0" dirty="0">
                <a:ln>
                  <a:noFill/>
                </a:ln>
                <a:solidFill>
                  <a:prstClr val="black"/>
                </a:solidFill>
                <a:effectLst/>
                <a:uLnTx/>
                <a:uFillTx/>
                <a:latin typeface="Arial"/>
                <a:ea typeface="+mn-ea"/>
                <a:cs typeface="Arial"/>
              </a:rPr>
              <a:t>2</a:t>
            </a:r>
            <a:r>
              <a:rPr kumimoji="0" sz="2300" b="0" i="0" u="none" strike="noStrike" kern="1200" cap="none" spc="0" normalizeH="0" baseline="0" noProof="0" dirty="0">
                <a:ln>
                  <a:noFill/>
                </a:ln>
                <a:solidFill>
                  <a:prstClr val="black"/>
                </a:solidFill>
                <a:effectLst/>
                <a:uLnTx/>
                <a:uFillTx/>
                <a:latin typeface="Arial"/>
                <a:ea typeface="+mn-ea"/>
                <a:cs typeface="Arial"/>
              </a:rPr>
              <a:t>	2</a:t>
            </a:r>
            <a:r>
              <a:rPr kumimoji="0" sz="2300" b="0" i="0" u="none" strike="noStrike" kern="1200" cap="none" spc="10"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1</a:t>
            </a:r>
            <a:r>
              <a:rPr kumimoji="0" sz="2300" b="0" i="0" u="none" strike="noStrike" kern="1200" cap="none" spc="5" normalizeH="0" baseline="0" noProof="0" dirty="0">
                <a:ln>
                  <a:noFill/>
                </a:ln>
                <a:solidFill>
                  <a:prstClr val="black"/>
                </a:solidFill>
                <a:effectLst/>
                <a:uLnTx/>
                <a:uFillTx/>
                <a:latin typeface="Arial"/>
                <a:ea typeface="+mn-ea"/>
                <a:cs typeface="Arial"/>
              </a:rPr>
              <a:t>3</a:t>
            </a:r>
            <a:r>
              <a:rPr kumimoji="0" sz="2300" b="0" i="0" u="none" strike="noStrike" kern="1200" cap="none" spc="0" normalizeH="0" baseline="0" noProof="0" dirty="0">
                <a:ln>
                  <a:noFill/>
                </a:ln>
                <a:solidFill>
                  <a:prstClr val="black"/>
                </a:solidFill>
                <a:effectLst/>
                <a:uLnTx/>
                <a:uFillTx/>
                <a:latin typeface="Arial"/>
                <a:ea typeface="+mn-ea"/>
                <a:cs typeface="Arial"/>
              </a:rPr>
              <a:t>	2</a:t>
            </a:r>
            <a:r>
              <a:rPr kumimoji="0" sz="2300" b="0" i="0" u="none" strike="noStrike" kern="1200" cap="none" spc="10"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1</a:t>
            </a:r>
            <a:r>
              <a:rPr kumimoji="0" sz="2300" b="0" i="0" u="none" strike="noStrike" kern="1200" cap="none" spc="5" normalizeH="0" baseline="0" noProof="0" dirty="0">
                <a:ln>
                  <a:noFill/>
                </a:ln>
                <a:solidFill>
                  <a:prstClr val="black"/>
                </a:solidFill>
                <a:effectLst/>
                <a:uLnTx/>
                <a:uFillTx/>
                <a:latin typeface="Arial"/>
                <a:ea typeface="+mn-ea"/>
                <a:cs typeface="Arial"/>
              </a:rPr>
              <a:t>4</a:t>
            </a:r>
            <a:r>
              <a:rPr kumimoji="0" sz="2300" b="0" i="0" u="none" strike="noStrike" kern="1200" cap="none" spc="0" normalizeH="0" baseline="0" noProof="0" dirty="0">
                <a:ln>
                  <a:noFill/>
                </a:ln>
                <a:solidFill>
                  <a:prstClr val="black"/>
                </a:solidFill>
                <a:effectLst/>
                <a:uLnTx/>
                <a:uFillTx/>
                <a:latin typeface="Arial"/>
                <a:ea typeface="+mn-ea"/>
                <a:cs typeface="Arial"/>
              </a:rPr>
              <a:t>	2</a:t>
            </a:r>
            <a:r>
              <a:rPr kumimoji="0" sz="2300" b="0" i="0" u="none" strike="noStrike" kern="1200" cap="none" spc="10"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1</a:t>
            </a:r>
            <a:r>
              <a:rPr kumimoji="0" sz="2300" b="0" i="0" u="none" strike="noStrike" kern="1200" cap="none" spc="5" normalizeH="0" baseline="0" noProof="0" dirty="0">
                <a:ln>
                  <a:noFill/>
                </a:ln>
                <a:solidFill>
                  <a:prstClr val="black"/>
                </a:solidFill>
                <a:effectLst/>
                <a:uLnTx/>
                <a:uFillTx/>
                <a:latin typeface="Arial"/>
                <a:ea typeface="+mn-ea"/>
                <a:cs typeface="Arial"/>
              </a:rPr>
              <a:t>5</a:t>
            </a:r>
            <a:r>
              <a:rPr kumimoji="0" sz="2300" b="0" i="0" u="none" strike="noStrike" kern="1200" cap="none" spc="0" normalizeH="0" baseline="0" noProof="0" dirty="0">
                <a:ln>
                  <a:noFill/>
                </a:ln>
                <a:solidFill>
                  <a:prstClr val="black"/>
                </a:solidFill>
                <a:effectLst/>
                <a:uLnTx/>
                <a:uFillTx/>
                <a:latin typeface="Arial"/>
                <a:ea typeface="+mn-ea"/>
                <a:cs typeface="Arial"/>
              </a:rPr>
              <a:t>	2</a:t>
            </a:r>
            <a:r>
              <a:rPr kumimoji="0" sz="2300" b="0" i="0" u="none" strike="noStrike" kern="1200" cap="none" spc="10"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1</a:t>
            </a:r>
            <a:r>
              <a:rPr kumimoji="0" sz="2300" b="0" i="0" u="none" strike="noStrike" kern="1200" cap="none" spc="5" normalizeH="0" baseline="0" noProof="0" dirty="0">
                <a:ln>
                  <a:noFill/>
                </a:ln>
                <a:solidFill>
                  <a:prstClr val="black"/>
                </a:solidFill>
                <a:effectLst/>
                <a:uLnTx/>
                <a:uFillTx/>
                <a:latin typeface="Arial"/>
                <a:ea typeface="+mn-ea"/>
                <a:cs typeface="Arial"/>
              </a:rPr>
              <a:t>6</a:t>
            </a:r>
            <a:r>
              <a:rPr kumimoji="0" sz="2300" b="0" i="0" u="none" strike="noStrike" kern="1200" cap="none" spc="0" normalizeH="0" baseline="0" noProof="0" dirty="0">
                <a:ln>
                  <a:noFill/>
                </a:ln>
                <a:solidFill>
                  <a:prstClr val="black"/>
                </a:solidFill>
                <a:effectLst/>
                <a:uLnTx/>
                <a:uFillTx/>
                <a:latin typeface="Arial"/>
                <a:ea typeface="+mn-ea"/>
                <a:cs typeface="Arial"/>
              </a:rPr>
              <a:t>	2</a:t>
            </a:r>
            <a:r>
              <a:rPr kumimoji="0" sz="2300" b="0" i="0" u="none" strike="noStrike" kern="1200" cap="none" spc="10"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1</a:t>
            </a:r>
            <a:r>
              <a:rPr kumimoji="0" sz="2300" b="0" i="0" u="none" strike="noStrike" kern="1200" cap="none" spc="5" normalizeH="0" baseline="0" noProof="0" dirty="0">
                <a:ln>
                  <a:noFill/>
                </a:ln>
                <a:solidFill>
                  <a:prstClr val="black"/>
                </a:solidFill>
                <a:effectLst/>
                <a:uLnTx/>
                <a:uFillTx/>
                <a:latin typeface="Arial"/>
                <a:ea typeface="+mn-ea"/>
                <a:cs typeface="Arial"/>
              </a:rPr>
              <a:t>7</a:t>
            </a:r>
            <a:r>
              <a:rPr kumimoji="0" sz="2300" b="0" i="0" u="none" strike="noStrike" kern="1200" cap="none" spc="0" normalizeH="0" baseline="0" noProof="0" dirty="0">
                <a:ln>
                  <a:noFill/>
                </a:ln>
                <a:solidFill>
                  <a:prstClr val="black"/>
                </a:solidFill>
                <a:effectLst/>
                <a:uLnTx/>
                <a:uFillTx/>
                <a:latin typeface="Arial"/>
                <a:ea typeface="+mn-ea"/>
                <a:cs typeface="Arial"/>
              </a:rPr>
              <a:t>	2</a:t>
            </a:r>
            <a:r>
              <a:rPr kumimoji="0" sz="2300" b="0" i="0" u="none" strike="noStrike" kern="1200" cap="none" spc="10"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1</a:t>
            </a:r>
            <a:r>
              <a:rPr kumimoji="0" sz="2300" b="0" i="0" u="none" strike="noStrike" kern="1200" cap="none" spc="5" normalizeH="0" baseline="0" noProof="0" dirty="0">
                <a:ln>
                  <a:noFill/>
                </a:ln>
                <a:solidFill>
                  <a:prstClr val="black"/>
                </a:solidFill>
                <a:effectLst/>
                <a:uLnTx/>
                <a:uFillTx/>
                <a:latin typeface="Arial"/>
                <a:ea typeface="+mn-ea"/>
                <a:cs typeface="Arial"/>
              </a:rPr>
              <a:t>8</a:t>
            </a:r>
            <a:r>
              <a:rPr kumimoji="0" sz="2300" b="0" i="0" u="none" strike="noStrike" kern="1200" cap="none" spc="0" normalizeH="0" baseline="0" noProof="0" dirty="0">
                <a:ln>
                  <a:noFill/>
                </a:ln>
                <a:solidFill>
                  <a:prstClr val="black"/>
                </a:solidFill>
                <a:effectLst/>
                <a:uLnTx/>
                <a:uFillTx/>
                <a:latin typeface="Arial"/>
                <a:ea typeface="+mn-ea"/>
                <a:cs typeface="Arial"/>
              </a:rPr>
              <a:t>	2</a:t>
            </a:r>
            <a:r>
              <a:rPr kumimoji="0" sz="2300" b="0" i="0" u="none" strike="noStrike" kern="1200" cap="none" spc="10"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1</a:t>
            </a:r>
            <a:r>
              <a:rPr kumimoji="0" sz="2300" b="0" i="0" u="none" strike="noStrike" kern="1200" cap="none" spc="5" normalizeH="0" baseline="0" noProof="0" dirty="0">
                <a:ln>
                  <a:noFill/>
                </a:ln>
                <a:solidFill>
                  <a:prstClr val="black"/>
                </a:solidFill>
                <a:effectLst/>
                <a:uLnTx/>
                <a:uFillTx/>
                <a:latin typeface="Arial"/>
                <a:ea typeface="+mn-ea"/>
                <a:cs typeface="Arial"/>
              </a:rPr>
              <a:t>9</a:t>
            </a:r>
            <a:r>
              <a:rPr kumimoji="0" sz="2300" b="0" i="0" u="none" strike="noStrike" kern="1200" cap="none" spc="0" normalizeH="0" baseline="0" noProof="0" dirty="0">
                <a:ln>
                  <a:noFill/>
                </a:ln>
                <a:solidFill>
                  <a:prstClr val="black"/>
                </a:solidFill>
                <a:effectLst/>
                <a:uLnTx/>
                <a:uFillTx/>
                <a:latin typeface="Arial"/>
                <a:ea typeface="+mn-ea"/>
                <a:cs typeface="Arial"/>
              </a:rPr>
              <a:t>	2</a:t>
            </a:r>
            <a:r>
              <a:rPr kumimoji="0" sz="2300" b="0" i="0" u="none" strike="noStrike" kern="1200" cap="none" spc="10"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2</a:t>
            </a:r>
            <a:r>
              <a:rPr kumimoji="0" sz="2300" b="0" i="0" u="none" strike="noStrike" kern="1200" cap="none" spc="5"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	2</a:t>
            </a:r>
            <a:r>
              <a:rPr kumimoji="0" sz="2300" b="0" i="0" u="none" strike="noStrike" kern="1200" cap="none" spc="10"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21</a:t>
            </a:r>
          </a:p>
          <a:p>
            <a:pPr marL="0" marR="534670" lvl="0" indent="0" algn="ctr" defTabSz="914400" rtl="0" eaLnBrk="1" fontAlgn="auto" latinLnBrk="0" hangingPunct="1">
              <a:lnSpc>
                <a:spcPct val="100000"/>
              </a:lnSpc>
              <a:spcBef>
                <a:spcPts val="195"/>
              </a:spcBef>
              <a:spcAft>
                <a:spcPts val="0"/>
              </a:spcAft>
              <a:buClrTx/>
              <a:buSzTx/>
              <a:buFontTx/>
              <a:buNone/>
              <a:tabLst/>
              <a:defRPr/>
            </a:pPr>
            <a:r>
              <a:rPr kumimoji="0" sz="2300" b="0" i="0" u="none" strike="noStrike" kern="1200" cap="none" spc="-50" normalizeH="0" baseline="0" noProof="0" dirty="0">
                <a:ln>
                  <a:noFill/>
                </a:ln>
                <a:solidFill>
                  <a:prstClr val="black"/>
                </a:solidFill>
                <a:effectLst/>
                <a:uLnTx/>
                <a:uFillTx/>
                <a:latin typeface="Arial"/>
                <a:ea typeface="+mn-ea"/>
                <a:cs typeface="Arial"/>
              </a:rPr>
              <a:t>Year </a:t>
            </a:r>
            <a:r>
              <a:rPr kumimoji="0" sz="2300" b="0" i="0" u="none" strike="noStrike" kern="1200" cap="none" spc="0" normalizeH="0" baseline="0" noProof="0" dirty="0">
                <a:ln>
                  <a:noFill/>
                </a:ln>
                <a:solidFill>
                  <a:prstClr val="black"/>
                </a:solidFill>
                <a:effectLst/>
                <a:uLnTx/>
                <a:uFillTx/>
                <a:latin typeface="Arial"/>
                <a:ea typeface="+mn-ea"/>
                <a:cs typeface="Arial"/>
              </a:rPr>
              <a:t>of</a:t>
            </a:r>
            <a:r>
              <a:rPr kumimoji="0" sz="2300" b="0" i="0" u="none" strike="noStrike" kern="1200" cap="none" spc="55" normalizeH="0" baseline="0" noProof="0" dirty="0">
                <a:ln>
                  <a:noFill/>
                </a:ln>
                <a:solidFill>
                  <a:prstClr val="black"/>
                </a:solidFill>
                <a:effectLst/>
                <a:uLnTx/>
                <a:uFillTx/>
                <a:latin typeface="Arial"/>
                <a:ea typeface="+mn-ea"/>
                <a:cs typeface="Arial"/>
              </a:rPr>
              <a:t> </a:t>
            </a:r>
            <a:r>
              <a:rPr kumimoji="0" sz="2300" b="0" i="0" u="none" strike="noStrike" kern="1200" cap="none" spc="0" normalizeH="0" baseline="0" noProof="0" dirty="0">
                <a:ln>
                  <a:noFill/>
                </a:ln>
                <a:solidFill>
                  <a:prstClr val="black"/>
                </a:solidFill>
                <a:effectLst/>
                <a:uLnTx/>
                <a:uFillTx/>
                <a:latin typeface="Arial"/>
                <a:ea typeface="+mn-ea"/>
                <a:cs typeface="Arial"/>
              </a:rPr>
              <a:t>Diagnosis</a:t>
            </a:r>
          </a:p>
          <a:p>
            <a:pPr marL="0" marR="0" lvl="0" indent="0" algn="l" defTabSz="914400" rtl="0" eaLnBrk="1" fontAlgn="auto" latinLnBrk="0" hangingPunct="1">
              <a:lnSpc>
                <a:spcPct val="100000"/>
              </a:lnSpc>
              <a:spcBef>
                <a:spcPts val="5"/>
              </a:spcBef>
              <a:spcAft>
                <a:spcPts val="0"/>
              </a:spcAft>
              <a:buClrTx/>
              <a:buSzTx/>
              <a:buFontTx/>
              <a:buNone/>
              <a:tabLst/>
              <a:defRPr/>
            </a:pPr>
            <a:endParaRPr kumimoji="0" sz="2150" b="0" i="0" u="none" strike="noStrike" kern="1200" cap="none" spc="0" normalizeH="0" baseline="0" noProof="0" dirty="0">
              <a:ln>
                <a:noFill/>
              </a:ln>
              <a:solidFill>
                <a:prstClr val="black"/>
              </a:solidFill>
              <a:effectLst/>
              <a:uLnTx/>
              <a:uFillTx/>
              <a:latin typeface="Arial"/>
              <a:ea typeface="+mn-ea"/>
              <a:cs typeface="Arial"/>
            </a:endParaRPr>
          </a:p>
          <a:p>
            <a:pPr marL="0" marR="5080" lvl="0" indent="0" algn="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10" normalizeH="0" baseline="0" noProof="0" dirty="0" smtClean="0">
                <a:ln>
                  <a:noFill/>
                </a:ln>
                <a:solidFill>
                  <a:srgbClr val="FFFFFF"/>
                </a:solidFill>
                <a:effectLst/>
                <a:uLnTx/>
                <a:uFillTx/>
                <a:latin typeface="Arial"/>
                <a:ea typeface="+mn-ea"/>
                <a:cs typeface="Arial"/>
              </a:rPr>
              <a:t>299</a:t>
            </a:r>
            <a:endParaRPr kumimoji="0" sz="3200" b="0" i="0" u="none" strike="noStrike" kern="1200" cap="none" spc="0" normalizeH="0" baseline="0" noProof="0" dirty="0">
              <a:ln>
                <a:noFill/>
              </a:ln>
              <a:solidFill>
                <a:prstClr val="black"/>
              </a:solidFill>
              <a:effectLst/>
              <a:uLnTx/>
              <a:uFillTx/>
              <a:latin typeface="Arial"/>
              <a:ea typeface="+mn-ea"/>
              <a:cs typeface="Arial"/>
            </a:endParaRPr>
          </a:p>
        </p:txBody>
      </p:sp>
      <p:sp>
        <p:nvSpPr>
          <p:cNvPr id="34" name="object 34"/>
          <p:cNvSpPr/>
          <p:nvPr/>
        </p:nvSpPr>
        <p:spPr>
          <a:xfrm>
            <a:off x="3118554" y="1867996"/>
            <a:ext cx="235585" cy="0"/>
          </a:xfrm>
          <a:custGeom>
            <a:avLst/>
            <a:gdLst/>
            <a:ahLst/>
            <a:cxnLst/>
            <a:rect l="l" t="t" r="r" b="b"/>
            <a:pathLst>
              <a:path w="235585">
                <a:moveTo>
                  <a:pt x="0" y="0"/>
                </a:moveTo>
                <a:lnTo>
                  <a:pt x="235006" y="0"/>
                </a:lnTo>
              </a:path>
            </a:pathLst>
          </a:custGeom>
          <a:ln w="30594">
            <a:solidFill>
              <a:srgbClr val="00A2B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4378808" y="1867996"/>
            <a:ext cx="235585" cy="0"/>
          </a:xfrm>
          <a:custGeom>
            <a:avLst/>
            <a:gdLst/>
            <a:ahLst/>
            <a:cxnLst/>
            <a:rect l="l" t="t" r="r" b="b"/>
            <a:pathLst>
              <a:path w="235585">
                <a:moveTo>
                  <a:pt x="0" y="0"/>
                </a:moveTo>
                <a:lnTo>
                  <a:pt x="235006" y="0"/>
                </a:lnTo>
              </a:path>
            </a:pathLst>
          </a:custGeom>
          <a:ln w="30594">
            <a:solidFill>
              <a:srgbClr val="BC5E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5606748" y="1867996"/>
            <a:ext cx="235585" cy="0"/>
          </a:xfrm>
          <a:custGeom>
            <a:avLst/>
            <a:gdLst/>
            <a:ahLst/>
            <a:cxnLst/>
            <a:rect l="l" t="t" r="r" b="b"/>
            <a:pathLst>
              <a:path w="235585">
                <a:moveTo>
                  <a:pt x="0" y="0"/>
                </a:moveTo>
                <a:lnTo>
                  <a:pt x="235006" y="0"/>
                </a:lnTo>
              </a:path>
            </a:pathLst>
          </a:custGeom>
          <a:ln w="30594">
            <a:solidFill>
              <a:srgbClr val="7030A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p:nvPr/>
        </p:nvSpPr>
        <p:spPr>
          <a:xfrm>
            <a:off x="8124318" y="1867996"/>
            <a:ext cx="235585" cy="0"/>
          </a:xfrm>
          <a:custGeom>
            <a:avLst/>
            <a:gdLst/>
            <a:ahLst/>
            <a:cxnLst/>
            <a:rect l="l" t="t" r="r" b="b"/>
            <a:pathLst>
              <a:path w="235584">
                <a:moveTo>
                  <a:pt x="0" y="0"/>
                </a:moveTo>
                <a:lnTo>
                  <a:pt x="235006" y="0"/>
                </a:lnTo>
              </a:path>
            </a:pathLst>
          </a:custGeom>
          <a:ln w="30594">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8" name="object 38"/>
          <p:cNvSpPr txBox="1">
            <a:spLocks noGrp="1"/>
          </p:cNvSpPr>
          <p:nvPr>
            <p:ph type="title"/>
          </p:nvPr>
        </p:nvSpPr>
        <p:spPr>
          <a:xfrm>
            <a:off x="3199400" y="162502"/>
            <a:ext cx="5854700" cy="603885"/>
          </a:xfrm>
          <a:prstGeom prst="rect">
            <a:avLst/>
          </a:prstGeom>
        </p:spPr>
        <p:txBody>
          <a:bodyPr vert="horz" wrap="square" lIns="0" tIns="12065" rIns="0" bIns="0" rtlCol="0">
            <a:spAutoFit/>
          </a:bodyPr>
          <a:lstStyle/>
          <a:p>
            <a:pPr marL="12700">
              <a:lnSpc>
                <a:spcPct val="100000"/>
              </a:lnSpc>
              <a:spcBef>
                <a:spcPts val="95"/>
              </a:spcBef>
            </a:pPr>
            <a:r>
              <a:rPr sz="3800" i="1" spc="-110" dirty="0">
                <a:latin typeface="Calibri Light"/>
                <a:cs typeface="Calibri Light"/>
              </a:rPr>
              <a:t>10 </a:t>
            </a:r>
            <a:r>
              <a:rPr sz="3800" i="1" spc="-185" dirty="0">
                <a:latin typeface="Calibri Light"/>
                <a:cs typeface="Calibri Light"/>
              </a:rPr>
              <a:t>yr. </a:t>
            </a:r>
            <a:r>
              <a:rPr sz="3800" i="1" spc="-140" dirty="0">
                <a:latin typeface="Calibri Light"/>
                <a:cs typeface="Calibri Light"/>
              </a:rPr>
              <a:t>TREND </a:t>
            </a:r>
            <a:r>
              <a:rPr dirty="0"/>
              <a:t>: </a:t>
            </a:r>
            <a:r>
              <a:rPr sz="3800" i="1" spc="-145" dirty="0">
                <a:solidFill>
                  <a:srgbClr val="000000"/>
                </a:solidFill>
                <a:latin typeface="Calibri Light"/>
                <a:cs typeface="Calibri Light"/>
              </a:rPr>
              <a:t>New </a:t>
            </a:r>
            <a:r>
              <a:rPr sz="3800" i="1" spc="-105" dirty="0">
                <a:solidFill>
                  <a:srgbClr val="000000"/>
                </a:solidFill>
                <a:latin typeface="Calibri Light"/>
                <a:cs typeface="Calibri Light"/>
              </a:rPr>
              <a:t>HIV </a:t>
            </a:r>
            <a:r>
              <a:rPr sz="3800" i="1" spc="-114" dirty="0">
                <a:solidFill>
                  <a:srgbClr val="000000"/>
                </a:solidFill>
                <a:latin typeface="Calibri Light"/>
                <a:cs typeface="Calibri Light"/>
              </a:rPr>
              <a:t>Dx</a:t>
            </a:r>
            <a:r>
              <a:rPr sz="3800" i="1" spc="-145" dirty="0">
                <a:solidFill>
                  <a:srgbClr val="000000"/>
                </a:solidFill>
                <a:latin typeface="Calibri Light"/>
                <a:cs typeface="Calibri Light"/>
              </a:rPr>
              <a:t> </a:t>
            </a:r>
            <a:r>
              <a:rPr sz="3800" i="1" spc="-130" dirty="0">
                <a:solidFill>
                  <a:srgbClr val="000000"/>
                </a:solidFill>
                <a:latin typeface="Calibri Light"/>
                <a:cs typeface="Calibri Light"/>
              </a:rPr>
              <a:t>Rates</a:t>
            </a:r>
            <a:endParaRPr sz="3800">
              <a:latin typeface="Calibri Light"/>
              <a:cs typeface="Calibri Light"/>
            </a:endParaRPr>
          </a:p>
        </p:txBody>
      </p:sp>
      <p:sp>
        <p:nvSpPr>
          <p:cNvPr id="39" name="object 39"/>
          <p:cNvSpPr txBox="1"/>
          <p:nvPr/>
        </p:nvSpPr>
        <p:spPr>
          <a:xfrm>
            <a:off x="2326148" y="681009"/>
            <a:ext cx="7600950" cy="135255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3600" b="0" i="0" u="none" strike="noStrike" kern="1200" cap="none" spc="-30" normalizeH="0" baseline="0" noProof="0" dirty="0">
                <a:ln>
                  <a:noFill/>
                </a:ln>
                <a:solidFill>
                  <a:srgbClr val="FFFFFF"/>
                </a:solidFill>
                <a:effectLst/>
                <a:uLnTx/>
                <a:uFillTx/>
                <a:latin typeface="Calibri Light"/>
                <a:ea typeface="+mn-ea"/>
                <a:cs typeface="Calibri Light"/>
              </a:rPr>
              <a:t>By </a:t>
            </a:r>
            <a:r>
              <a:rPr kumimoji="0" sz="3600" b="0" i="0" u="none" strike="noStrike" kern="1200" cap="none" spc="-30" normalizeH="0" baseline="0" noProof="0" dirty="0">
                <a:ln>
                  <a:noFill/>
                </a:ln>
                <a:solidFill>
                  <a:prstClr val="black"/>
                </a:solidFill>
                <a:effectLst/>
                <a:uLnTx/>
                <a:uFillTx/>
                <a:latin typeface="Calibri Light"/>
                <a:ea typeface="+mn-ea"/>
                <a:cs typeface="Calibri Light"/>
              </a:rPr>
              <a:t>RACE </a:t>
            </a:r>
            <a:r>
              <a:rPr kumimoji="0" sz="3600" b="0" i="0" u="none" strike="noStrike" kern="1200" cap="none" spc="-10" normalizeH="0" baseline="0" noProof="0" dirty="0">
                <a:ln>
                  <a:noFill/>
                </a:ln>
                <a:solidFill>
                  <a:srgbClr val="FFFFFF"/>
                </a:solidFill>
                <a:effectLst/>
                <a:uLnTx/>
                <a:uFillTx/>
                <a:latin typeface="Calibri Light"/>
                <a:ea typeface="+mn-ea"/>
                <a:cs typeface="Calibri Light"/>
              </a:rPr>
              <a:t>-- </a:t>
            </a:r>
            <a:r>
              <a:rPr kumimoji="0" sz="3600" b="0" i="0" u="none" strike="noStrike" kern="1200" cap="none" spc="-30" normalizeH="0" baseline="0" noProof="0" dirty="0">
                <a:ln>
                  <a:noFill/>
                </a:ln>
                <a:solidFill>
                  <a:srgbClr val="FFFFFF"/>
                </a:solidFill>
                <a:effectLst/>
                <a:uLnTx/>
                <a:uFillTx/>
                <a:latin typeface="Calibri Light"/>
                <a:ea typeface="+mn-ea"/>
                <a:cs typeface="Calibri Light"/>
              </a:rPr>
              <a:t>2017–2021 </a:t>
            </a:r>
            <a:r>
              <a:rPr kumimoji="0" sz="3600" b="0" i="0" u="none" strike="noStrike" kern="1200" cap="none" spc="-35" normalizeH="0" baseline="0" noProof="0" dirty="0">
                <a:ln>
                  <a:noFill/>
                </a:ln>
                <a:solidFill>
                  <a:srgbClr val="FFFFFF"/>
                </a:solidFill>
                <a:effectLst/>
                <a:uLnTx/>
                <a:uFillTx/>
                <a:latin typeface="Calibri Light"/>
                <a:ea typeface="+mn-ea"/>
                <a:cs typeface="Calibri Light"/>
              </a:rPr>
              <a:t>Palm </a:t>
            </a:r>
            <a:r>
              <a:rPr kumimoji="0" sz="3600" b="0" i="0" u="none" strike="noStrike" kern="1200" cap="none" spc="-20" normalizeH="0" baseline="0" noProof="0" dirty="0">
                <a:ln>
                  <a:noFill/>
                </a:ln>
                <a:solidFill>
                  <a:srgbClr val="FFFFFF"/>
                </a:solidFill>
                <a:effectLst/>
                <a:uLnTx/>
                <a:uFillTx/>
                <a:latin typeface="Calibri Light"/>
                <a:ea typeface="+mn-ea"/>
                <a:cs typeface="Calibri Light"/>
              </a:rPr>
              <a:t>Beach</a:t>
            </a:r>
            <a:r>
              <a:rPr kumimoji="0" sz="3600" b="0" i="0" u="none" strike="noStrike" kern="1200" cap="none" spc="-395" normalizeH="0" baseline="0" noProof="0" dirty="0">
                <a:ln>
                  <a:noFill/>
                </a:ln>
                <a:solidFill>
                  <a:srgbClr val="FFFFFF"/>
                </a:solidFill>
                <a:effectLst/>
                <a:uLnTx/>
                <a:uFillTx/>
                <a:latin typeface="Calibri Light"/>
                <a:ea typeface="+mn-ea"/>
                <a:cs typeface="Calibri Light"/>
              </a:rPr>
              <a:t> </a:t>
            </a:r>
            <a:r>
              <a:rPr kumimoji="0" sz="3600" b="0" i="0" u="none" strike="noStrike" kern="1200" cap="none" spc="-30" normalizeH="0" baseline="0" noProof="0" dirty="0">
                <a:ln>
                  <a:noFill/>
                </a:ln>
                <a:solidFill>
                  <a:srgbClr val="FFFFFF"/>
                </a:solidFill>
                <a:effectLst/>
                <a:uLnTx/>
                <a:uFillTx/>
                <a:latin typeface="Calibri Light"/>
                <a:ea typeface="+mn-ea"/>
                <a:cs typeface="Calibri Light"/>
              </a:rPr>
              <a:t>County</a:t>
            </a:r>
            <a:endParaRPr kumimoji="0" sz="3600" b="0" i="0" u="none" strike="noStrike" kern="1200" cap="none" spc="0" normalizeH="0" baseline="0" noProof="0">
              <a:ln>
                <a:noFill/>
              </a:ln>
              <a:solidFill>
                <a:prstClr val="black"/>
              </a:solidFill>
              <a:effectLst/>
              <a:uLnTx/>
              <a:uFillTx/>
              <a:latin typeface="Calibri Light"/>
              <a:ea typeface="+mn-ea"/>
              <a:cs typeface="Calibri Light"/>
            </a:endParaRPr>
          </a:p>
          <a:p>
            <a:pPr marL="0" marR="0" lvl="0" indent="0" algn="l" defTabSz="914400" rtl="0" eaLnBrk="1" fontAlgn="auto" latinLnBrk="0" hangingPunct="1">
              <a:lnSpc>
                <a:spcPct val="100000"/>
              </a:lnSpc>
              <a:spcBef>
                <a:spcPts val="5"/>
              </a:spcBef>
              <a:spcAft>
                <a:spcPts val="0"/>
              </a:spcAft>
              <a:buClrTx/>
              <a:buSzTx/>
              <a:buFontTx/>
              <a:buNone/>
              <a:tabLst/>
              <a:defRPr/>
            </a:pPr>
            <a:endParaRPr kumimoji="0" sz="2750" b="0" i="0" u="none" strike="noStrike" kern="1200" cap="none" spc="0" normalizeH="0" baseline="0" noProof="0">
              <a:ln>
                <a:noFill/>
              </a:ln>
              <a:solidFill>
                <a:prstClr val="black"/>
              </a:solidFill>
              <a:effectLst/>
              <a:uLnTx/>
              <a:uFillTx/>
              <a:latin typeface="Calibri Light"/>
              <a:ea typeface="+mn-ea"/>
              <a:cs typeface="Calibri Light"/>
            </a:endParaRPr>
          </a:p>
          <a:p>
            <a:pPr marL="243840" marR="0" lvl="0" indent="0" algn="ctr" defTabSz="914400" rtl="0" eaLnBrk="1" fontAlgn="auto" latinLnBrk="0" hangingPunct="1">
              <a:lnSpc>
                <a:spcPct val="100000"/>
              </a:lnSpc>
              <a:spcBef>
                <a:spcPts val="0"/>
              </a:spcBef>
              <a:spcAft>
                <a:spcPts val="0"/>
              </a:spcAft>
              <a:buClrTx/>
              <a:buSzTx/>
              <a:buFontTx/>
              <a:buNone/>
              <a:tabLst>
                <a:tab pos="1503680" algn="l"/>
                <a:tab pos="2731770" algn="l"/>
                <a:tab pos="5249545" algn="l"/>
              </a:tabLst>
              <a:defRPr/>
            </a:pPr>
            <a:r>
              <a:rPr kumimoji="0" sz="2300" b="0" i="0" u="none" strike="noStrike" kern="1200" cap="none" spc="0" normalizeH="0" baseline="0" noProof="0" dirty="0">
                <a:ln>
                  <a:noFill/>
                </a:ln>
                <a:solidFill>
                  <a:prstClr val="black"/>
                </a:solidFill>
                <a:effectLst/>
                <a:uLnTx/>
                <a:uFillTx/>
                <a:latin typeface="Arial"/>
                <a:ea typeface="+mn-ea"/>
                <a:cs typeface="Arial"/>
              </a:rPr>
              <a:t>White	</a:t>
            </a:r>
            <a:r>
              <a:rPr kumimoji="0" sz="2300" b="0" i="0" u="none" strike="noStrike" kern="1200" cap="none" spc="5" normalizeH="0" baseline="0" noProof="0" dirty="0">
                <a:ln>
                  <a:noFill/>
                </a:ln>
                <a:solidFill>
                  <a:prstClr val="black"/>
                </a:solidFill>
                <a:effectLst/>
                <a:uLnTx/>
                <a:uFillTx/>
                <a:latin typeface="Arial"/>
                <a:ea typeface="+mn-ea"/>
                <a:cs typeface="Arial"/>
              </a:rPr>
              <a:t>Black	</a:t>
            </a:r>
            <a:r>
              <a:rPr kumimoji="0" sz="2300" b="0" i="0" u="none" strike="noStrike" kern="1200" cap="none" spc="0" normalizeH="0" baseline="0" noProof="0" dirty="0">
                <a:ln>
                  <a:noFill/>
                </a:ln>
                <a:solidFill>
                  <a:prstClr val="black"/>
                </a:solidFill>
                <a:effectLst/>
                <a:uLnTx/>
                <a:uFillTx/>
                <a:latin typeface="Arial"/>
                <a:ea typeface="+mn-ea"/>
                <a:cs typeface="Arial"/>
              </a:rPr>
              <a:t>Hispanic/Latino	Other</a:t>
            </a:r>
            <a:endParaRPr kumimoji="0" sz="2300" b="0" i="0" u="none" strike="noStrike" kern="1200" cap="none" spc="0" normalizeH="0" baseline="0" noProof="0">
              <a:ln>
                <a:noFill/>
              </a:ln>
              <a:solidFill>
                <a:prstClr val="black"/>
              </a:solidFill>
              <a:effectLst/>
              <a:uLnTx/>
              <a:uFillTx/>
              <a:latin typeface="Arial"/>
              <a:ea typeface="+mn-ea"/>
              <a:cs typeface="Arial"/>
            </a:endParaRPr>
          </a:p>
        </p:txBody>
      </p:sp>
      <p:sp>
        <p:nvSpPr>
          <p:cNvPr id="40" name="object 40"/>
          <p:cNvSpPr txBox="1"/>
          <p:nvPr/>
        </p:nvSpPr>
        <p:spPr>
          <a:xfrm>
            <a:off x="10880343" y="4646929"/>
            <a:ext cx="60388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0" normalizeH="0" baseline="0" noProof="0" dirty="0">
                <a:ln>
                  <a:noFill/>
                </a:ln>
                <a:solidFill>
                  <a:prstClr val="black"/>
                </a:solidFill>
                <a:effectLst/>
                <a:uLnTx/>
                <a:uFillTx/>
                <a:latin typeface="Calibri"/>
                <a:ea typeface="+mn-ea"/>
                <a:cs typeface="Calibri"/>
              </a:rPr>
              <a:t>W</a:t>
            </a:r>
            <a:r>
              <a:rPr kumimoji="0" sz="1800" b="1" i="0" u="none" strike="noStrike" kern="1200" cap="none" spc="5" normalizeH="0" baseline="0" noProof="0" dirty="0">
                <a:ln>
                  <a:noFill/>
                </a:ln>
                <a:solidFill>
                  <a:prstClr val="black"/>
                </a:solidFill>
                <a:effectLst/>
                <a:uLnTx/>
                <a:uFillTx/>
                <a:latin typeface="Calibri"/>
                <a:ea typeface="+mn-ea"/>
                <a:cs typeface="Calibri"/>
              </a:rPr>
              <a:t>h</a:t>
            </a:r>
            <a:r>
              <a:rPr kumimoji="0" sz="1800" b="1" i="0" u="none" strike="noStrike" kern="1200" cap="none" spc="0" normalizeH="0" baseline="0" noProof="0" dirty="0">
                <a:ln>
                  <a:noFill/>
                </a:ln>
                <a:solidFill>
                  <a:prstClr val="black"/>
                </a:solidFill>
                <a:effectLst/>
                <a:uLnTx/>
                <a:uFillTx/>
                <a:latin typeface="Calibri"/>
                <a:ea typeface="+mn-ea"/>
                <a:cs typeface="Calibri"/>
              </a:rPr>
              <a:t>i</a:t>
            </a:r>
            <a:r>
              <a:rPr kumimoji="0" sz="1800" b="1" i="0" u="none" strike="noStrike" kern="1200" cap="none" spc="-25" normalizeH="0" baseline="0" noProof="0" dirty="0">
                <a:ln>
                  <a:noFill/>
                </a:ln>
                <a:solidFill>
                  <a:prstClr val="black"/>
                </a:solidFill>
                <a:effectLst/>
                <a:uLnTx/>
                <a:uFillTx/>
                <a:latin typeface="Calibri"/>
                <a:ea typeface="+mn-ea"/>
                <a:cs typeface="Calibri"/>
              </a:rPr>
              <a:t>t</a:t>
            </a:r>
            <a:r>
              <a:rPr kumimoji="0" sz="1800" b="1" i="0" u="none" strike="noStrike" kern="1200" cap="none" spc="0" normalizeH="0" baseline="0" noProof="0" dirty="0">
                <a:ln>
                  <a:noFill/>
                </a:ln>
                <a:solidFill>
                  <a:prstClr val="black"/>
                </a:solidFill>
                <a:effectLst/>
                <a:uLnTx/>
                <a:uFillTx/>
                <a:latin typeface="Calibri"/>
                <a:ea typeface="+mn-ea"/>
                <a:cs typeface="Calibri"/>
              </a:rPr>
              <a:t>e</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1" name="object 41"/>
          <p:cNvSpPr txBox="1"/>
          <p:nvPr/>
        </p:nvSpPr>
        <p:spPr>
          <a:xfrm>
            <a:off x="10918291" y="3081020"/>
            <a:ext cx="52832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5" normalizeH="0" baseline="0" noProof="0" dirty="0">
                <a:ln>
                  <a:noFill/>
                </a:ln>
                <a:solidFill>
                  <a:prstClr val="black"/>
                </a:solidFill>
                <a:effectLst/>
                <a:uLnTx/>
                <a:uFillTx/>
                <a:latin typeface="Calibri"/>
                <a:ea typeface="+mn-ea"/>
                <a:cs typeface="Calibri"/>
              </a:rPr>
              <a:t>B</a:t>
            </a:r>
            <a:r>
              <a:rPr kumimoji="0" sz="1800" b="1" i="0" u="none" strike="noStrike" kern="1200" cap="none" spc="0" normalizeH="0" baseline="0" noProof="0" dirty="0">
                <a:ln>
                  <a:noFill/>
                </a:ln>
                <a:solidFill>
                  <a:prstClr val="black"/>
                </a:solidFill>
                <a:effectLst/>
                <a:uLnTx/>
                <a:uFillTx/>
                <a:latin typeface="Calibri"/>
                <a:ea typeface="+mn-ea"/>
                <a:cs typeface="Calibri"/>
              </a:rPr>
              <a:t>l</a:t>
            </a:r>
            <a:r>
              <a:rPr kumimoji="0" sz="1800" b="1" i="0" u="none" strike="noStrike" kern="1200" cap="none" spc="-5" normalizeH="0" baseline="0" noProof="0" dirty="0">
                <a:ln>
                  <a:noFill/>
                </a:ln>
                <a:solidFill>
                  <a:prstClr val="black"/>
                </a:solidFill>
                <a:effectLst/>
                <a:uLnTx/>
                <a:uFillTx/>
                <a:latin typeface="Calibri"/>
                <a:ea typeface="+mn-ea"/>
                <a:cs typeface="Calibri"/>
              </a:rPr>
              <a:t>a</a:t>
            </a:r>
            <a:r>
              <a:rPr kumimoji="0" sz="1800" b="1" i="0" u="none" strike="noStrike" kern="1200" cap="none" spc="0" normalizeH="0" baseline="0" noProof="0" dirty="0">
                <a:ln>
                  <a:noFill/>
                </a:ln>
                <a:solidFill>
                  <a:prstClr val="black"/>
                </a:solidFill>
                <a:effectLst/>
                <a:uLnTx/>
                <a:uFillTx/>
                <a:latin typeface="Calibri"/>
                <a:ea typeface="+mn-ea"/>
                <a:cs typeface="Calibri"/>
              </a:rPr>
              <a:t>ck</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2" name="object 42"/>
          <p:cNvSpPr txBox="1"/>
          <p:nvPr/>
        </p:nvSpPr>
        <p:spPr>
          <a:xfrm>
            <a:off x="10880343" y="4047997"/>
            <a:ext cx="82867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5" normalizeH="0" baseline="0" noProof="0" dirty="0">
                <a:ln>
                  <a:noFill/>
                </a:ln>
                <a:solidFill>
                  <a:prstClr val="black"/>
                </a:solidFill>
                <a:effectLst/>
                <a:uLnTx/>
                <a:uFillTx/>
                <a:latin typeface="Calibri"/>
                <a:ea typeface="+mn-ea"/>
                <a:cs typeface="Calibri"/>
              </a:rPr>
              <a:t>Hispanic</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3" name="object 43"/>
          <p:cNvSpPr txBox="1"/>
          <p:nvPr/>
        </p:nvSpPr>
        <p:spPr>
          <a:xfrm>
            <a:off x="10893373" y="4410100"/>
            <a:ext cx="57975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10" normalizeH="0" baseline="0" noProof="0" dirty="0">
                <a:ln>
                  <a:noFill/>
                </a:ln>
                <a:solidFill>
                  <a:prstClr val="black"/>
                </a:solidFill>
                <a:effectLst/>
                <a:uLnTx/>
                <a:uFillTx/>
                <a:latin typeface="Calibri"/>
                <a:ea typeface="+mn-ea"/>
                <a:cs typeface="Calibri"/>
              </a:rPr>
              <a:t>O</a:t>
            </a:r>
            <a:r>
              <a:rPr kumimoji="0" sz="1800" b="1" i="0" u="none" strike="noStrike" kern="1200" cap="none" spc="0" normalizeH="0" baseline="0" noProof="0" dirty="0">
                <a:ln>
                  <a:noFill/>
                </a:ln>
                <a:solidFill>
                  <a:prstClr val="black"/>
                </a:solidFill>
                <a:effectLst/>
                <a:uLnTx/>
                <a:uFillTx/>
                <a:latin typeface="Calibri"/>
                <a:ea typeface="+mn-ea"/>
                <a:cs typeface="Calibri"/>
              </a:rPr>
              <a:t>t</a:t>
            </a:r>
            <a:r>
              <a:rPr kumimoji="0" sz="1800" b="1" i="0" u="none" strike="noStrike" kern="1200" cap="none" spc="5" normalizeH="0" baseline="0" noProof="0" dirty="0">
                <a:ln>
                  <a:noFill/>
                </a:ln>
                <a:solidFill>
                  <a:prstClr val="black"/>
                </a:solidFill>
                <a:effectLst/>
                <a:uLnTx/>
                <a:uFillTx/>
                <a:latin typeface="Calibri"/>
                <a:ea typeface="+mn-ea"/>
                <a:cs typeface="Calibri"/>
              </a:rPr>
              <a:t>he</a:t>
            </a:r>
            <a:r>
              <a:rPr kumimoji="0" sz="1800" b="1" i="0" u="none" strike="noStrike" kern="1200" cap="none" spc="0" normalizeH="0" baseline="0" noProof="0" dirty="0">
                <a:ln>
                  <a:noFill/>
                </a:ln>
                <a:solidFill>
                  <a:prstClr val="black"/>
                </a:solidFill>
                <a:effectLst/>
                <a:uLnTx/>
                <a:uFillTx/>
                <a:latin typeface="Calibri"/>
                <a:ea typeface="+mn-ea"/>
                <a:cs typeface="Calibri"/>
              </a:rPr>
              <a:t>r</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3634383089"/>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28723" y="2666999"/>
            <a:ext cx="7874303" cy="2110382"/>
          </a:xfrm>
        </p:spPr>
        <p:txBody>
          <a:bodyPr>
            <a:noAutofit/>
          </a:bodyPr>
          <a:lstStyle/>
          <a:p>
            <a:r>
              <a:rPr lang="en-US" sz="6000" dirty="0" smtClean="0"/>
              <a:t>HIV System of Care Highlights</a:t>
            </a:r>
            <a:endParaRPr lang="en-US" sz="6000" dirty="0"/>
          </a:p>
        </p:txBody>
      </p:sp>
      <p:sp>
        <p:nvSpPr>
          <p:cNvPr id="3" name="Content Placeholder 2"/>
          <p:cNvSpPr>
            <a:spLocks noGrp="1"/>
          </p:cNvSpPr>
          <p:nvPr>
            <p:ph type="body" idx="1"/>
          </p:nvPr>
        </p:nvSpPr>
        <p:spPr>
          <a:xfrm>
            <a:off x="2572278" y="4777381"/>
            <a:ext cx="8930748" cy="1584918"/>
          </a:xfrm>
        </p:spPr>
        <p:txBody>
          <a:bodyPr anchor="t">
            <a:normAutofit fontScale="25000" lnSpcReduction="20000"/>
          </a:bodyPr>
          <a:lstStyle/>
          <a:p>
            <a:r>
              <a:rPr lang="en-US" sz="6600" dirty="0" smtClean="0"/>
              <a:t>Casey Messer, </a:t>
            </a:r>
            <a:r>
              <a:rPr lang="en-US" sz="6600" dirty="0" err="1" smtClean="0"/>
              <a:t>DHSc</a:t>
            </a:r>
            <a:r>
              <a:rPr lang="en-US" sz="6600" dirty="0" smtClean="0"/>
              <a:t>, PA-C, AAHIVS</a:t>
            </a:r>
            <a:endParaRPr lang="en-US" sz="6600" dirty="0"/>
          </a:p>
          <a:p>
            <a:r>
              <a:rPr lang="en-US" sz="6600" dirty="0" smtClean="0"/>
              <a:t>Program Manager</a:t>
            </a:r>
            <a:endParaRPr lang="en-US" sz="6600" dirty="0" smtClean="0"/>
          </a:p>
          <a:p>
            <a:r>
              <a:rPr lang="en-US" sz="6600" dirty="0" smtClean="0"/>
              <a:t>PBC Ryan White HIV/AIDS Program</a:t>
            </a:r>
            <a:endParaRPr lang="en-US" sz="6600" dirty="0"/>
          </a:p>
          <a:p>
            <a:r>
              <a:rPr lang="en-US" sz="6600" dirty="0" smtClean="0">
                <a:hlinkClick r:id="rId2"/>
              </a:rPr>
              <a:t>cmesser@pbcgov.org</a:t>
            </a:r>
            <a:endParaRPr lang="en-US" sz="6600" dirty="0"/>
          </a:p>
          <a:p>
            <a:r>
              <a:rPr lang="en-US" sz="6600" dirty="0" smtClean="0"/>
              <a:t>561-355-4730</a:t>
            </a:r>
            <a:endParaRPr lang="en-US" sz="6600" dirty="0"/>
          </a:p>
          <a:p>
            <a:pPr marL="0" indent="0" algn="ctr">
              <a:buNone/>
            </a:pPr>
            <a:endParaRPr lang="en-US" sz="6400" b="1" dirty="0" smtClean="0"/>
          </a:p>
          <a:p>
            <a:pPr marL="0" indent="0">
              <a:buNone/>
            </a:pPr>
            <a:endParaRPr lang="en-US" dirty="0"/>
          </a:p>
          <a:p>
            <a:endParaRPr lang="en-US" dirty="0"/>
          </a:p>
        </p:txBody>
      </p:sp>
    </p:spTree>
    <p:extLst>
      <p:ext uri="{BB962C8B-B14F-4D97-AF65-F5344CB8AC3E}">
        <p14:creationId xmlns:p14="http://schemas.microsoft.com/office/powerpoint/2010/main" val="2213238373"/>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GY 22 Grant Award Overview</a:t>
            </a:r>
            <a:endParaRPr lang="en-US" dirty="0"/>
          </a:p>
        </p:txBody>
      </p:sp>
      <p:graphicFrame>
        <p:nvGraphicFramePr>
          <p:cNvPr id="4" name="Content Placeholder 3"/>
          <p:cNvGraphicFramePr>
            <a:graphicFrameLocks noGrp="1"/>
          </p:cNvGraphicFramePr>
          <p:nvPr>
            <p:ph idx="1"/>
            <p:extLst/>
          </p:nvPr>
        </p:nvGraphicFramePr>
        <p:xfrm>
          <a:off x="1484313" y="1833564"/>
          <a:ext cx="10018712" cy="2219050"/>
        </p:xfrm>
        <a:graphic>
          <a:graphicData uri="http://schemas.openxmlformats.org/drawingml/2006/table">
            <a:tbl>
              <a:tblPr firstRow="1" bandRow="1">
                <a:tableStyleId>{5C22544A-7EE6-4342-B048-85BDC9FD1C3A}</a:tableStyleId>
              </a:tblPr>
              <a:tblGrid>
                <a:gridCol w="2504678">
                  <a:extLst>
                    <a:ext uri="{9D8B030D-6E8A-4147-A177-3AD203B41FA5}">
                      <a16:colId xmlns:a16="http://schemas.microsoft.com/office/drawing/2014/main" val="2939062439"/>
                    </a:ext>
                  </a:extLst>
                </a:gridCol>
                <a:gridCol w="2504678">
                  <a:extLst>
                    <a:ext uri="{9D8B030D-6E8A-4147-A177-3AD203B41FA5}">
                      <a16:colId xmlns:a16="http://schemas.microsoft.com/office/drawing/2014/main" val="3004401803"/>
                    </a:ext>
                  </a:extLst>
                </a:gridCol>
                <a:gridCol w="2504678">
                  <a:extLst>
                    <a:ext uri="{9D8B030D-6E8A-4147-A177-3AD203B41FA5}">
                      <a16:colId xmlns:a16="http://schemas.microsoft.com/office/drawing/2014/main" val="3164513652"/>
                    </a:ext>
                  </a:extLst>
                </a:gridCol>
                <a:gridCol w="2504678">
                  <a:extLst>
                    <a:ext uri="{9D8B030D-6E8A-4147-A177-3AD203B41FA5}">
                      <a16:colId xmlns:a16="http://schemas.microsoft.com/office/drawing/2014/main" val="3698133074"/>
                    </a:ext>
                  </a:extLst>
                </a:gridCol>
              </a:tblGrid>
              <a:tr h="390250">
                <a:tc>
                  <a:txBody>
                    <a:bodyPr/>
                    <a:lstStyle/>
                    <a:p>
                      <a:pPr algn="ctr"/>
                      <a:r>
                        <a:rPr lang="en-US" dirty="0" smtClean="0"/>
                        <a:t>Award Information</a:t>
                      </a:r>
                      <a:endParaRPr lang="en-US" dirty="0"/>
                    </a:p>
                  </a:txBody>
                  <a:tcPr/>
                </a:tc>
                <a:tc>
                  <a:txBody>
                    <a:bodyPr/>
                    <a:lstStyle/>
                    <a:p>
                      <a:pPr algn="ctr"/>
                      <a:r>
                        <a:rPr lang="en-US" dirty="0" smtClean="0"/>
                        <a:t>Current GY</a:t>
                      </a:r>
                      <a:endParaRPr lang="en-US" dirty="0"/>
                    </a:p>
                  </a:txBody>
                  <a:tcPr/>
                </a:tc>
                <a:tc>
                  <a:txBody>
                    <a:bodyPr/>
                    <a:lstStyle/>
                    <a:p>
                      <a:pPr algn="ctr"/>
                      <a:r>
                        <a:rPr lang="en-US" dirty="0" smtClean="0"/>
                        <a:t>Carryover</a:t>
                      </a:r>
                      <a:endParaRPr lang="en-US" dirty="0"/>
                    </a:p>
                  </a:txBody>
                  <a:tcPr/>
                </a:tc>
                <a:tc>
                  <a:txBody>
                    <a:bodyPr/>
                    <a:lstStyle/>
                    <a:p>
                      <a:pPr algn="ctr"/>
                      <a:r>
                        <a:rPr lang="en-US" dirty="0" smtClean="0"/>
                        <a:t>Total</a:t>
                      </a:r>
                      <a:endParaRPr lang="en-US" dirty="0"/>
                    </a:p>
                  </a:txBody>
                  <a:tcPr/>
                </a:tc>
                <a:extLst>
                  <a:ext uri="{0D108BD9-81ED-4DB2-BD59-A6C34878D82A}">
                    <a16:rowId xmlns:a16="http://schemas.microsoft.com/office/drawing/2014/main" val="416578139"/>
                  </a:ext>
                </a:extLst>
              </a:tr>
              <a:tr h="457200">
                <a:tc>
                  <a:txBody>
                    <a:bodyPr/>
                    <a:lstStyle/>
                    <a:p>
                      <a:r>
                        <a:rPr lang="en-US" dirty="0" smtClean="0"/>
                        <a:t>Part A Formula</a:t>
                      </a:r>
                      <a:endParaRPr lang="en-US" b="1" dirty="0"/>
                    </a:p>
                  </a:txBody>
                  <a:tcPr/>
                </a:tc>
                <a:tc>
                  <a:txBody>
                    <a:bodyPr/>
                    <a:lstStyle/>
                    <a:p>
                      <a:pPr algn="ctr"/>
                      <a:r>
                        <a:rPr lang="en-US" dirty="0" smtClean="0"/>
                        <a:t>$4,400,118</a:t>
                      </a:r>
                      <a:endParaRPr lang="en-US" dirty="0"/>
                    </a:p>
                  </a:txBody>
                  <a:tcPr/>
                </a:tc>
                <a:tc>
                  <a:txBody>
                    <a:bodyPr/>
                    <a:lstStyle/>
                    <a:p>
                      <a:pPr algn="ctr"/>
                      <a:r>
                        <a:rPr lang="en-US" dirty="0" smtClean="0"/>
                        <a:t>473,826</a:t>
                      </a:r>
                      <a:endParaRPr lang="en-US" dirty="0"/>
                    </a:p>
                  </a:txBody>
                  <a:tcPr/>
                </a:tc>
                <a:tc>
                  <a:txBody>
                    <a:bodyPr/>
                    <a:lstStyle/>
                    <a:p>
                      <a:pPr algn="ctr"/>
                      <a:r>
                        <a:rPr lang="en-US" dirty="0" smtClean="0"/>
                        <a:t>$4,873,944</a:t>
                      </a:r>
                      <a:endParaRPr lang="en-US" dirty="0"/>
                    </a:p>
                  </a:txBody>
                  <a:tcPr/>
                </a:tc>
                <a:extLst>
                  <a:ext uri="{0D108BD9-81ED-4DB2-BD59-A6C34878D82A}">
                    <a16:rowId xmlns:a16="http://schemas.microsoft.com/office/drawing/2014/main" val="3996643106"/>
                  </a:ext>
                </a:extLst>
              </a:tr>
              <a:tr h="457200">
                <a:tc>
                  <a:txBody>
                    <a:bodyPr/>
                    <a:lstStyle/>
                    <a:p>
                      <a:r>
                        <a:rPr lang="en-US" dirty="0" smtClean="0"/>
                        <a:t>MAI</a:t>
                      </a:r>
                      <a:endParaRPr lang="en-US" b="1" dirty="0"/>
                    </a:p>
                  </a:txBody>
                  <a:tcPr/>
                </a:tc>
                <a:tc>
                  <a:txBody>
                    <a:bodyPr/>
                    <a:lstStyle/>
                    <a:p>
                      <a:pPr algn="ctr"/>
                      <a:r>
                        <a:rPr lang="en-US" dirty="0" smtClean="0"/>
                        <a:t>$647,581</a:t>
                      </a:r>
                      <a:endParaRPr lang="en-US" dirty="0"/>
                    </a:p>
                  </a:txBody>
                  <a:tcPr/>
                </a:tc>
                <a:tc>
                  <a:txBody>
                    <a:bodyPr/>
                    <a:lstStyle/>
                    <a:p>
                      <a:pPr algn="ctr"/>
                      <a:r>
                        <a:rPr lang="en-US" dirty="0" smtClean="0"/>
                        <a:t>$106,254</a:t>
                      </a:r>
                      <a:endParaRPr lang="en-US" dirty="0"/>
                    </a:p>
                  </a:txBody>
                  <a:tcPr/>
                </a:tc>
                <a:tc>
                  <a:txBody>
                    <a:bodyPr/>
                    <a:lstStyle/>
                    <a:p>
                      <a:pPr algn="ctr"/>
                      <a:r>
                        <a:rPr lang="en-US" dirty="0" smtClean="0"/>
                        <a:t>$753,835</a:t>
                      </a:r>
                      <a:endParaRPr lang="en-US" dirty="0"/>
                    </a:p>
                  </a:txBody>
                  <a:tcPr/>
                </a:tc>
                <a:extLst>
                  <a:ext uri="{0D108BD9-81ED-4DB2-BD59-A6C34878D82A}">
                    <a16:rowId xmlns:a16="http://schemas.microsoft.com/office/drawing/2014/main" val="3235268584"/>
                  </a:ext>
                </a:extLst>
              </a:tr>
              <a:tr h="457200">
                <a:tc>
                  <a:txBody>
                    <a:bodyPr/>
                    <a:lstStyle/>
                    <a:p>
                      <a:r>
                        <a:rPr lang="en-US" dirty="0" smtClean="0"/>
                        <a:t>Part A Supplemental</a:t>
                      </a:r>
                      <a:endParaRPr lang="en-US" b="1" dirty="0"/>
                    </a:p>
                  </a:txBody>
                  <a:tcPr/>
                </a:tc>
                <a:tc>
                  <a:txBody>
                    <a:bodyPr/>
                    <a:lstStyle/>
                    <a:p>
                      <a:pPr algn="ctr"/>
                      <a:r>
                        <a:rPr lang="en-US" dirty="0" smtClean="0"/>
                        <a:t>$2,553,268</a:t>
                      </a:r>
                      <a:endParaRPr lang="en-US" dirty="0"/>
                    </a:p>
                  </a:txBody>
                  <a:tcPr/>
                </a:tc>
                <a:tc>
                  <a:txBody>
                    <a:bodyPr/>
                    <a:lstStyle/>
                    <a:p>
                      <a:pPr algn="ctr"/>
                      <a:r>
                        <a:rPr lang="en-US" dirty="0" smtClean="0"/>
                        <a:t>-</a:t>
                      </a:r>
                      <a:endParaRPr lang="en-US" dirty="0"/>
                    </a:p>
                  </a:txBody>
                  <a:tcPr/>
                </a:tc>
                <a:tc>
                  <a:txBody>
                    <a:bodyPr/>
                    <a:lstStyle/>
                    <a:p>
                      <a:pPr algn="ctr"/>
                      <a:r>
                        <a:rPr lang="en-US" dirty="0" smtClean="0"/>
                        <a:t>$2,553,268</a:t>
                      </a:r>
                      <a:endParaRPr lang="en-US" dirty="0"/>
                    </a:p>
                  </a:txBody>
                  <a:tcPr/>
                </a:tc>
                <a:extLst>
                  <a:ext uri="{0D108BD9-81ED-4DB2-BD59-A6C34878D82A}">
                    <a16:rowId xmlns:a16="http://schemas.microsoft.com/office/drawing/2014/main" val="3204211337"/>
                  </a:ext>
                </a:extLst>
              </a:tr>
              <a:tr h="457200">
                <a:tc>
                  <a:txBody>
                    <a:bodyPr/>
                    <a:lstStyle/>
                    <a:p>
                      <a:r>
                        <a:rPr lang="en-US" dirty="0" smtClean="0"/>
                        <a:t>Total</a:t>
                      </a:r>
                      <a:endParaRPr lang="en-US" b="1" dirty="0"/>
                    </a:p>
                  </a:txBody>
                  <a:tcPr/>
                </a:tc>
                <a:tc>
                  <a:txBody>
                    <a:bodyPr/>
                    <a:lstStyle/>
                    <a:p>
                      <a:pPr algn="ctr"/>
                      <a:r>
                        <a:rPr lang="en-US" dirty="0" smtClean="0"/>
                        <a:t>$7,600,967</a:t>
                      </a:r>
                      <a:endParaRPr lang="en-US" dirty="0"/>
                    </a:p>
                  </a:txBody>
                  <a:tcPr/>
                </a:tc>
                <a:tc>
                  <a:txBody>
                    <a:bodyPr/>
                    <a:lstStyle/>
                    <a:p>
                      <a:pPr algn="ctr"/>
                      <a:r>
                        <a:rPr lang="en-US" dirty="0" smtClean="0"/>
                        <a:t>$580,080</a:t>
                      </a:r>
                      <a:endParaRPr lang="en-US" dirty="0"/>
                    </a:p>
                  </a:txBody>
                  <a:tcPr/>
                </a:tc>
                <a:tc>
                  <a:txBody>
                    <a:bodyPr/>
                    <a:lstStyle/>
                    <a:p>
                      <a:pPr algn="ctr"/>
                      <a:r>
                        <a:rPr lang="en-US" dirty="0" smtClean="0"/>
                        <a:t>$8,181,047</a:t>
                      </a:r>
                      <a:endParaRPr lang="en-US" dirty="0"/>
                    </a:p>
                  </a:txBody>
                  <a:tcPr/>
                </a:tc>
                <a:extLst>
                  <a:ext uri="{0D108BD9-81ED-4DB2-BD59-A6C34878D82A}">
                    <a16:rowId xmlns:a16="http://schemas.microsoft.com/office/drawing/2014/main" val="3447292511"/>
                  </a:ext>
                </a:extLst>
              </a:tr>
            </a:tbl>
          </a:graphicData>
        </a:graphic>
      </p:graphicFrame>
    </p:spTree>
    <p:extLst>
      <p:ext uri="{BB962C8B-B14F-4D97-AF65-F5344CB8AC3E}">
        <p14:creationId xmlns:p14="http://schemas.microsoft.com/office/powerpoint/2010/main" val="2018188866"/>
      </p:ext>
    </p:extLst>
  </p:cSld>
  <p:clrMapOvr>
    <a:masterClrMapping/>
  </p:clrMapOvr>
  <p:timing>
    <p:tnLst>
      <p:par>
        <p:cTn id="1" dur="indefinite" restart="never" nodeType="tmRoot"/>
      </p:par>
    </p:tn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1010900" y="6110546"/>
            <a:ext cx="763061" cy="505267"/>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US" sz="3200" b="0" i="0" u="none" strike="noStrike" kern="1200" cap="none" spc="-10" normalizeH="0" baseline="0" noProof="0" dirty="0" smtClean="0">
                <a:ln>
                  <a:noFill/>
                </a:ln>
                <a:solidFill>
                  <a:srgbClr val="FFFFFF"/>
                </a:solidFill>
                <a:effectLst/>
                <a:uLnTx/>
                <a:uFillTx/>
                <a:latin typeface="Arial"/>
                <a:ea typeface="+mn-ea"/>
                <a:cs typeface="Arial"/>
              </a:rPr>
              <a:t>300</a:t>
            </a:r>
            <a:endParaRPr kumimoji="0" sz="3200" b="0" i="0" u="none" strike="noStrike" kern="1200" cap="none" spc="0" normalizeH="0" baseline="0" noProof="0" dirty="0">
              <a:ln>
                <a:noFill/>
              </a:ln>
              <a:solidFill>
                <a:prstClr val="black"/>
              </a:solidFill>
              <a:effectLst/>
              <a:uLnTx/>
              <a:uFillTx/>
              <a:latin typeface="Arial"/>
              <a:ea typeface="+mn-ea"/>
              <a:cs typeface="Arial"/>
            </a:endParaRPr>
          </a:p>
        </p:txBody>
      </p:sp>
      <p:sp>
        <p:nvSpPr>
          <p:cNvPr id="3" name="object 3"/>
          <p:cNvSpPr txBox="1"/>
          <p:nvPr/>
        </p:nvSpPr>
        <p:spPr>
          <a:xfrm>
            <a:off x="8912574" y="1419859"/>
            <a:ext cx="141478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15" normalizeH="0" baseline="0" noProof="0" dirty="0">
                <a:ln>
                  <a:noFill/>
                </a:ln>
                <a:solidFill>
                  <a:prstClr val="black"/>
                </a:solidFill>
                <a:effectLst/>
                <a:uLnTx/>
                <a:uFillTx/>
                <a:latin typeface="Calibri"/>
                <a:ea typeface="+mn-ea"/>
                <a:cs typeface="Calibri"/>
              </a:rPr>
              <a:t>Rate</a:t>
            </a:r>
            <a:r>
              <a:rPr kumimoji="0" sz="2400" b="0" i="0" u="none" strike="noStrike" kern="1200" cap="none" spc="-65" normalizeH="0" baseline="0" noProof="0" dirty="0">
                <a:ln>
                  <a:noFill/>
                </a:ln>
                <a:solidFill>
                  <a:prstClr val="black"/>
                </a:solidFill>
                <a:effectLst/>
                <a:uLnTx/>
                <a:uFillTx/>
                <a:latin typeface="Calibri"/>
                <a:ea typeface="+mn-ea"/>
                <a:cs typeface="Calibri"/>
              </a:rPr>
              <a:t> </a:t>
            </a:r>
            <a:r>
              <a:rPr kumimoji="0" sz="2400" b="0" i="0" u="none" strike="noStrike" kern="1200" cap="none" spc="-10" normalizeH="0" baseline="0" noProof="0" dirty="0">
                <a:ln>
                  <a:noFill/>
                </a:ln>
                <a:solidFill>
                  <a:prstClr val="black"/>
                </a:solidFill>
                <a:effectLst/>
                <a:uLnTx/>
                <a:uFillTx/>
                <a:latin typeface="Calibri"/>
                <a:ea typeface="+mn-ea"/>
                <a:cs typeface="Calibri"/>
              </a:rPr>
              <a:t>Ratios</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4" name="object 4"/>
          <p:cNvSpPr txBox="1"/>
          <p:nvPr/>
        </p:nvSpPr>
        <p:spPr>
          <a:xfrm>
            <a:off x="7128885" y="1805432"/>
            <a:ext cx="4388485" cy="112268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0" normalizeH="0" baseline="0" noProof="0" dirty="0">
                <a:ln>
                  <a:noFill/>
                </a:ln>
                <a:solidFill>
                  <a:prstClr val="black"/>
                </a:solidFill>
                <a:effectLst/>
                <a:uLnTx/>
                <a:uFillTx/>
                <a:latin typeface="Calibri"/>
                <a:ea typeface="+mn-ea"/>
                <a:cs typeface="Calibri"/>
              </a:rPr>
              <a:t>Males</a:t>
            </a:r>
            <a:endParaRPr kumimoji="0" sz="2400" b="0" i="0" u="none" strike="noStrike" kern="1200" cap="none" spc="0" normalizeH="0" baseline="0" noProof="0">
              <a:ln>
                <a:noFill/>
              </a:ln>
              <a:solidFill>
                <a:prstClr val="black"/>
              </a:solidFill>
              <a:effectLst/>
              <a:uLnTx/>
              <a:uFillTx/>
              <a:latin typeface="Calibri"/>
              <a:ea typeface="+mn-ea"/>
              <a:cs typeface="Calibri"/>
            </a:endParaRPr>
          </a:p>
          <a:p>
            <a:pPr marL="216535" marR="0" lvl="0" indent="0" algn="l" defTabSz="914400" rtl="0" eaLnBrk="1" fontAlgn="auto" latinLnBrk="0" hangingPunct="1">
              <a:lnSpc>
                <a:spcPct val="100000"/>
              </a:lnSpc>
              <a:spcBef>
                <a:spcPts val="0"/>
              </a:spcBef>
              <a:spcAft>
                <a:spcPts val="0"/>
              </a:spcAft>
              <a:buClrTx/>
              <a:buSzTx/>
              <a:buFontTx/>
              <a:buNone/>
              <a:tabLst/>
              <a:defRPr/>
            </a:pPr>
            <a:r>
              <a:rPr kumimoji="0" sz="2400" b="0" i="0" u="none" strike="noStrike" kern="1200" cap="none" spc="0" normalizeH="0" baseline="0" noProof="0" dirty="0">
                <a:ln>
                  <a:noFill/>
                </a:ln>
                <a:solidFill>
                  <a:prstClr val="black"/>
                </a:solidFill>
                <a:effectLst/>
                <a:uLnTx/>
                <a:uFillTx/>
                <a:latin typeface="Calibri"/>
                <a:ea typeface="+mn-ea"/>
                <a:cs typeface="Calibri"/>
              </a:rPr>
              <a:t>Black </a:t>
            </a:r>
            <a:r>
              <a:rPr kumimoji="0" sz="2400" b="0" i="0" u="none" strike="noStrike" kern="1200" cap="none" spc="-15" normalizeH="0" baseline="0" noProof="0" dirty="0">
                <a:ln>
                  <a:noFill/>
                </a:ln>
                <a:solidFill>
                  <a:prstClr val="black"/>
                </a:solidFill>
                <a:effectLst/>
                <a:uLnTx/>
                <a:uFillTx/>
                <a:latin typeface="Calibri"/>
                <a:ea typeface="+mn-ea"/>
                <a:cs typeface="Calibri"/>
              </a:rPr>
              <a:t>to </a:t>
            </a:r>
            <a:r>
              <a:rPr kumimoji="0" sz="2400" b="0" i="0" u="none" strike="noStrike" kern="1200" cap="none" spc="-5" normalizeH="0" baseline="0" noProof="0" dirty="0">
                <a:ln>
                  <a:noFill/>
                </a:ln>
                <a:solidFill>
                  <a:prstClr val="black"/>
                </a:solidFill>
                <a:effectLst/>
                <a:uLnTx/>
                <a:uFillTx/>
                <a:latin typeface="Calibri"/>
                <a:ea typeface="+mn-ea"/>
                <a:cs typeface="Calibri"/>
              </a:rPr>
              <a:t>White: 6.7 </a:t>
            </a:r>
            <a:r>
              <a:rPr kumimoji="0" sz="2400" b="0" i="0" u="none" strike="noStrike" kern="1200" cap="none" spc="-15" normalizeH="0" baseline="0" noProof="0" dirty="0">
                <a:ln>
                  <a:noFill/>
                </a:ln>
                <a:solidFill>
                  <a:prstClr val="black"/>
                </a:solidFill>
                <a:effectLst/>
                <a:uLnTx/>
                <a:uFillTx/>
                <a:latin typeface="Calibri"/>
                <a:ea typeface="+mn-ea"/>
                <a:cs typeface="Calibri"/>
              </a:rPr>
              <a:t>to</a:t>
            </a:r>
            <a:r>
              <a:rPr kumimoji="0" sz="2400" b="0" i="0" u="none" strike="noStrike" kern="1200" cap="none" spc="-80" normalizeH="0" baseline="0" noProof="0" dirty="0">
                <a:ln>
                  <a:noFill/>
                </a:ln>
                <a:solidFill>
                  <a:prstClr val="black"/>
                </a:solidFill>
                <a:effectLst/>
                <a:uLnTx/>
                <a:uFillTx/>
                <a:latin typeface="Calibri"/>
                <a:ea typeface="+mn-ea"/>
                <a:cs typeface="Calibri"/>
              </a:rPr>
              <a:t> </a:t>
            </a:r>
            <a:r>
              <a:rPr kumimoji="0" sz="2400" b="0" i="0" u="none" strike="noStrike" kern="1200" cap="none" spc="0" normalizeH="0" baseline="0" noProof="0" dirty="0">
                <a:ln>
                  <a:noFill/>
                </a:ln>
                <a:solidFill>
                  <a:prstClr val="black"/>
                </a:solidFill>
                <a:effectLst/>
                <a:uLnTx/>
                <a:uFillTx/>
                <a:latin typeface="Calibri"/>
                <a:ea typeface="+mn-ea"/>
                <a:cs typeface="Calibri"/>
              </a:rPr>
              <a:t>1</a:t>
            </a:r>
            <a:endParaRPr kumimoji="0" sz="2400" b="0" i="0" u="none" strike="noStrike" kern="1200" cap="none" spc="0" normalizeH="0" baseline="0" noProof="0">
              <a:ln>
                <a:noFill/>
              </a:ln>
              <a:solidFill>
                <a:prstClr val="black"/>
              </a:solidFill>
              <a:effectLst/>
              <a:uLnTx/>
              <a:uFillTx/>
              <a:latin typeface="Calibri"/>
              <a:ea typeface="+mn-ea"/>
              <a:cs typeface="Calibri"/>
            </a:endParaRPr>
          </a:p>
          <a:p>
            <a:pPr marL="216535" marR="0" lvl="0" indent="0" algn="l" defTabSz="914400" rtl="0" eaLnBrk="1" fontAlgn="auto" latinLnBrk="0" hangingPunct="1">
              <a:lnSpc>
                <a:spcPct val="100000"/>
              </a:lnSpc>
              <a:spcBef>
                <a:spcPts val="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Calibri"/>
                <a:ea typeface="+mn-ea"/>
                <a:cs typeface="Calibri"/>
              </a:rPr>
              <a:t>Hispanic/Latino </a:t>
            </a:r>
            <a:r>
              <a:rPr kumimoji="0" sz="2400" b="0" i="0" u="none" strike="noStrike" kern="1200" cap="none" spc="-15" normalizeH="0" baseline="0" noProof="0" dirty="0">
                <a:ln>
                  <a:noFill/>
                </a:ln>
                <a:solidFill>
                  <a:prstClr val="black"/>
                </a:solidFill>
                <a:effectLst/>
                <a:uLnTx/>
                <a:uFillTx/>
                <a:latin typeface="Calibri"/>
                <a:ea typeface="+mn-ea"/>
                <a:cs typeface="Calibri"/>
              </a:rPr>
              <a:t>to </a:t>
            </a:r>
            <a:r>
              <a:rPr kumimoji="0" sz="2400" b="0" i="0" u="none" strike="noStrike" kern="1200" cap="none" spc="-5" normalizeH="0" baseline="0" noProof="0" dirty="0">
                <a:ln>
                  <a:noFill/>
                </a:ln>
                <a:solidFill>
                  <a:prstClr val="black"/>
                </a:solidFill>
                <a:effectLst/>
                <a:uLnTx/>
                <a:uFillTx/>
                <a:latin typeface="Calibri"/>
                <a:ea typeface="+mn-ea"/>
                <a:cs typeface="Calibri"/>
              </a:rPr>
              <a:t>White: 3.8 </a:t>
            </a:r>
            <a:r>
              <a:rPr kumimoji="0" sz="2400" b="0" i="0" u="none" strike="noStrike" kern="1200" cap="none" spc="-15" normalizeH="0" baseline="0" noProof="0" dirty="0">
                <a:ln>
                  <a:noFill/>
                </a:ln>
                <a:solidFill>
                  <a:prstClr val="black"/>
                </a:solidFill>
                <a:effectLst/>
                <a:uLnTx/>
                <a:uFillTx/>
                <a:latin typeface="Calibri"/>
                <a:ea typeface="+mn-ea"/>
                <a:cs typeface="Calibri"/>
              </a:rPr>
              <a:t>to</a:t>
            </a:r>
            <a:r>
              <a:rPr kumimoji="0" sz="2400" b="0" i="0" u="none" strike="noStrike" kern="1200" cap="none" spc="-90" normalizeH="0" baseline="0" noProof="0" dirty="0">
                <a:ln>
                  <a:noFill/>
                </a:ln>
                <a:solidFill>
                  <a:prstClr val="black"/>
                </a:solidFill>
                <a:effectLst/>
                <a:uLnTx/>
                <a:uFillTx/>
                <a:latin typeface="Calibri"/>
                <a:ea typeface="+mn-ea"/>
                <a:cs typeface="Calibri"/>
              </a:rPr>
              <a:t> </a:t>
            </a:r>
            <a:r>
              <a:rPr kumimoji="0" sz="2400" b="0" i="0" u="none" strike="noStrike" kern="1200" cap="none" spc="0" normalizeH="0" baseline="0" noProof="0" dirty="0">
                <a:ln>
                  <a:noFill/>
                </a:ln>
                <a:solidFill>
                  <a:prstClr val="black"/>
                </a:solidFill>
                <a:effectLst/>
                <a:uLnTx/>
                <a:uFillTx/>
                <a:latin typeface="Calibri"/>
                <a:ea typeface="+mn-ea"/>
                <a:cs typeface="Calibri"/>
              </a:rPr>
              <a:t>1</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5" name="object 5"/>
          <p:cNvSpPr txBox="1"/>
          <p:nvPr/>
        </p:nvSpPr>
        <p:spPr>
          <a:xfrm>
            <a:off x="7128885" y="2948432"/>
            <a:ext cx="4373245" cy="112268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Calibri"/>
                <a:ea typeface="+mn-ea"/>
                <a:cs typeface="Calibri"/>
              </a:rPr>
              <a:t>Females</a:t>
            </a:r>
            <a:endParaRPr kumimoji="0" sz="2400" b="0" i="0" u="none" strike="noStrike" kern="1200" cap="none" spc="0" normalizeH="0" baseline="0" noProof="0">
              <a:ln>
                <a:noFill/>
              </a:ln>
              <a:solidFill>
                <a:prstClr val="black"/>
              </a:solidFill>
              <a:effectLst/>
              <a:uLnTx/>
              <a:uFillTx/>
              <a:latin typeface="Calibri"/>
              <a:ea typeface="+mn-ea"/>
              <a:cs typeface="Calibri"/>
            </a:endParaRPr>
          </a:p>
          <a:p>
            <a:pPr marL="216535" marR="0" lvl="0" indent="0" algn="l" defTabSz="914400" rtl="0" eaLnBrk="1" fontAlgn="auto" latinLnBrk="0" hangingPunct="1">
              <a:lnSpc>
                <a:spcPct val="100000"/>
              </a:lnSpc>
              <a:spcBef>
                <a:spcPts val="0"/>
              </a:spcBef>
              <a:spcAft>
                <a:spcPts val="0"/>
              </a:spcAft>
              <a:buClrTx/>
              <a:buSzTx/>
              <a:buFontTx/>
              <a:buNone/>
              <a:tabLst/>
              <a:defRPr/>
            </a:pPr>
            <a:r>
              <a:rPr kumimoji="0" sz="2400" b="0" i="0" u="none" strike="noStrike" kern="1200" cap="none" spc="0" normalizeH="0" baseline="0" noProof="0" dirty="0">
                <a:ln>
                  <a:noFill/>
                </a:ln>
                <a:solidFill>
                  <a:prstClr val="black"/>
                </a:solidFill>
                <a:effectLst/>
                <a:uLnTx/>
                <a:uFillTx/>
                <a:latin typeface="Calibri"/>
                <a:ea typeface="+mn-ea"/>
                <a:cs typeface="Calibri"/>
              </a:rPr>
              <a:t>Black </a:t>
            </a:r>
            <a:r>
              <a:rPr kumimoji="0" sz="2400" b="0" i="0" u="none" strike="noStrike" kern="1200" cap="none" spc="-15" normalizeH="0" baseline="0" noProof="0" dirty="0">
                <a:ln>
                  <a:noFill/>
                </a:ln>
                <a:solidFill>
                  <a:prstClr val="black"/>
                </a:solidFill>
                <a:effectLst/>
                <a:uLnTx/>
                <a:uFillTx/>
                <a:latin typeface="Calibri"/>
                <a:ea typeface="+mn-ea"/>
                <a:cs typeface="Calibri"/>
              </a:rPr>
              <a:t>to </a:t>
            </a:r>
            <a:r>
              <a:rPr kumimoji="0" sz="2400" b="0" i="0" u="none" strike="noStrike" kern="1200" cap="none" spc="-5" normalizeH="0" baseline="0" noProof="0" dirty="0">
                <a:ln>
                  <a:noFill/>
                </a:ln>
                <a:solidFill>
                  <a:prstClr val="black"/>
                </a:solidFill>
                <a:effectLst/>
                <a:uLnTx/>
                <a:uFillTx/>
                <a:latin typeface="Calibri"/>
                <a:ea typeface="+mn-ea"/>
                <a:cs typeface="Calibri"/>
              </a:rPr>
              <a:t>White: 21.9 </a:t>
            </a:r>
            <a:r>
              <a:rPr kumimoji="0" sz="2400" b="0" i="0" u="none" strike="noStrike" kern="1200" cap="none" spc="-15" normalizeH="0" baseline="0" noProof="0" dirty="0">
                <a:ln>
                  <a:noFill/>
                </a:ln>
                <a:solidFill>
                  <a:prstClr val="black"/>
                </a:solidFill>
                <a:effectLst/>
                <a:uLnTx/>
                <a:uFillTx/>
                <a:latin typeface="Calibri"/>
                <a:ea typeface="+mn-ea"/>
                <a:cs typeface="Calibri"/>
              </a:rPr>
              <a:t>to</a:t>
            </a:r>
            <a:r>
              <a:rPr kumimoji="0" sz="2400" b="0" i="0" u="none" strike="noStrike" kern="1200" cap="none" spc="-80" normalizeH="0" baseline="0" noProof="0" dirty="0">
                <a:ln>
                  <a:noFill/>
                </a:ln>
                <a:solidFill>
                  <a:prstClr val="black"/>
                </a:solidFill>
                <a:effectLst/>
                <a:uLnTx/>
                <a:uFillTx/>
                <a:latin typeface="Calibri"/>
                <a:ea typeface="+mn-ea"/>
                <a:cs typeface="Calibri"/>
              </a:rPr>
              <a:t> </a:t>
            </a:r>
            <a:r>
              <a:rPr kumimoji="0" sz="2400" b="0" i="0" u="none" strike="noStrike" kern="1200" cap="none" spc="0" normalizeH="0" baseline="0" noProof="0" dirty="0">
                <a:ln>
                  <a:noFill/>
                </a:ln>
                <a:solidFill>
                  <a:prstClr val="black"/>
                </a:solidFill>
                <a:effectLst/>
                <a:uLnTx/>
                <a:uFillTx/>
                <a:latin typeface="Calibri"/>
                <a:ea typeface="+mn-ea"/>
                <a:cs typeface="Calibri"/>
              </a:rPr>
              <a:t>1</a:t>
            </a:r>
            <a:endParaRPr kumimoji="0" sz="2400" b="0" i="0" u="none" strike="noStrike" kern="1200" cap="none" spc="0" normalizeH="0" baseline="0" noProof="0">
              <a:ln>
                <a:noFill/>
              </a:ln>
              <a:solidFill>
                <a:prstClr val="black"/>
              </a:solidFill>
              <a:effectLst/>
              <a:uLnTx/>
              <a:uFillTx/>
              <a:latin typeface="Calibri"/>
              <a:ea typeface="+mn-ea"/>
              <a:cs typeface="Calibri"/>
            </a:endParaRPr>
          </a:p>
          <a:p>
            <a:pPr marL="216535" marR="0" lvl="0" indent="0" algn="l" defTabSz="914400" rtl="0" eaLnBrk="1" fontAlgn="auto" latinLnBrk="0" hangingPunct="1">
              <a:lnSpc>
                <a:spcPct val="100000"/>
              </a:lnSpc>
              <a:spcBef>
                <a:spcPts val="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Calibri"/>
                <a:ea typeface="+mn-ea"/>
                <a:cs typeface="Calibri"/>
              </a:rPr>
              <a:t>Hispanic/Latina </a:t>
            </a:r>
            <a:r>
              <a:rPr kumimoji="0" sz="2400" b="0" i="0" u="none" strike="noStrike" kern="1200" cap="none" spc="-15" normalizeH="0" baseline="0" noProof="0" dirty="0">
                <a:ln>
                  <a:noFill/>
                </a:ln>
                <a:solidFill>
                  <a:prstClr val="black"/>
                </a:solidFill>
                <a:effectLst/>
                <a:uLnTx/>
                <a:uFillTx/>
                <a:latin typeface="Calibri"/>
                <a:ea typeface="+mn-ea"/>
                <a:cs typeface="Calibri"/>
              </a:rPr>
              <a:t>to </a:t>
            </a:r>
            <a:r>
              <a:rPr kumimoji="0" sz="2400" b="0" i="0" u="none" strike="noStrike" kern="1200" cap="none" spc="-5" normalizeH="0" baseline="0" noProof="0" dirty="0">
                <a:ln>
                  <a:noFill/>
                </a:ln>
                <a:solidFill>
                  <a:prstClr val="black"/>
                </a:solidFill>
                <a:effectLst/>
                <a:uLnTx/>
                <a:uFillTx/>
                <a:latin typeface="Calibri"/>
                <a:ea typeface="+mn-ea"/>
                <a:cs typeface="Calibri"/>
              </a:rPr>
              <a:t>White: 2.6 </a:t>
            </a:r>
            <a:r>
              <a:rPr kumimoji="0" sz="2400" b="0" i="0" u="none" strike="noStrike" kern="1200" cap="none" spc="-15" normalizeH="0" baseline="0" noProof="0" dirty="0">
                <a:ln>
                  <a:noFill/>
                </a:ln>
                <a:solidFill>
                  <a:prstClr val="black"/>
                </a:solidFill>
                <a:effectLst/>
                <a:uLnTx/>
                <a:uFillTx/>
                <a:latin typeface="Calibri"/>
                <a:ea typeface="+mn-ea"/>
                <a:cs typeface="Calibri"/>
              </a:rPr>
              <a:t>to</a:t>
            </a:r>
            <a:r>
              <a:rPr kumimoji="0" sz="2400" b="0" i="0" u="none" strike="noStrike" kern="1200" cap="none" spc="-100" normalizeH="0" baseline="0" noProof="0" dirty="0">
                <a:ln>
                  <a:noFill/>
                </a:ln>
                <a:solidFill>
                  <a:prstClr val="black"/>
                </a:solidFill>
                <a:effectLst/>
                <a:uLnTx/>
                <a:uFillTx/>
                <a:latin typeface="Calibri"/>
                <a:ea typeface="+mn-ea"/>
                <a:cs typeface="Calibri"/>
              </a:rPr>
              <a:t> </a:t>
            </a:r>
            <a:r>
              <a:rPr kumimoji="0" sz="2400" b="0" i="0" u="none" strike="noStrike" kern="1200" cap="none" spc="0" normalizeH="0" baseline="0" noProof="0" dirty="0">
                <a:ln>
                  <a:noFill/>
                </a:ln>
                <a:solidFill>
                  <a:prstClr val="black"/>
                </a:solidFill>
                <a:effectLst/>
                <a:uLnTx/>
                <a:uFillTx/>
                <a:latin typeface="Calibri"/>
                <a:ea typeface="+mn-ea"/>
                <a:cs typeface="Calibri"/>
              </a:rPr>
              <a:t>1</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6" name="object 6"/>
          <p:cNvSpPr txBox="1">
            <a:spLocks noGrp="1"/>
          </p:cNvSpPr>
          <p:nvPr>
            <p:ph type="title"/>
          </p:nvPr>
        </p:nvSpPr>
        <p:spPr>
          <a:xfrm>
            <a:off x="2897680" y="95774"/>
            <a:ext cx="6470015" cy="667385"/>
          </a:xfrm>
          <a:prstGeom prst="rect">
            <a:avLst/>
          </a:prstGeom>
        </p:spPr>
        <p:txBody>
          <a:bodyPr vert="horz" wrap="square" lIns="0" tIns="13970" rIns="0" bIns="0" rtlCol="0">
            <a:spAutoFit/>
          </a:bodyPr>
          <a:lstStyle/>
          <a:p>
            <a:pPr marL="12700">
              <a:lnSpc>
                <a:spcPct val="100000"/>
              </a:lnSpc>
              <a:spcBef>
                <a:spcPts val="110"/>
              </a:spcBef>
            </a:pPr>
            <a:r>
              <a:rPr sz="4000" spc="-30" dirty="0">
                <a:solidFill>
                  <a:srgbClr val="000000"/>
                </a:solidFill>
              </a:rPr>
              <a:t>New </a:t>
            </a:r>
            <a:r>
              <a:rPr sz="4000" spc="-20" dirty="0">
                <a:solidFill>
                  <a:srgbClr val="000000"/>
                </a:solidFill>
              </a:rPr>
              <a:t>HIV </a:t>
            </a:r>
            <a:r>
              <a:rPr sz="4000" spc="-25" dirty="0">
                <a:solidFill>
                  <a:srgbClr val="000000"/>
                </a:solidFill>
              </a:rPr>
              <a:t>Dx </a:t>
            </a:r>
            <a:r>
              <a:rPr sz="4000" spc="-40" dirty="0">
                <a:solidFill>
                  <a:srgbClr val="000000"/>
                </a:solidFill>
              </a:rPr>
              <a:t>Rates </a:t>
            </a:r>
            <a:r>
              <a:rPr sz="4000" spc="-30" dirty="0"/>
              <a:t>by </a:t>
            </a:r>
            <a:r>
              <a:rPr sz="4200" i="1" spc="-130" dirty="0">
                <a:solidFill>
                  <a:srgbClr val="000000"/>
                </a:solidFill>
                <a:latin typeface="Calibri Light"/>
                <a:cs typeface="Calibri Light"/>
              </a:rPr>
              <a:t>Sex </a:t>
            </a:r>
            <a:r>
              <a:rPr sz="4200" i="1" spc="-140" dirty="0">
                <a:solidFill>
                  <a:srgbClr val="000000"/>
                </a:solidFill>
                <a:latin typeface="Calibri Light"/>
                <a:cs typeface="Calibri Light"/>
              </a:rPr>
              <a:t>&amp;</a:t>
            </a:r>
            <a:r>
              <a:rPr sz="4200" i="1" spc="-405" dirty="0">
                <a:solidFill>
                  <a:srgbClr val="000000"/>
                </a:solidFill>
                <a:latin typeface="Calibri Light"/>
                <a:cs typeface="Calibri Light"/>
              </a:rPr>
              <a:t> </a:t>
            </a:r>
            <a:r>
              <a:rPr sz="4200" i="1" spc="-114" dirty="0">
                <a:solidFill>
                  <a:srgbClr val="000000"/>
                </a:solidFill>
                <a:latin typeface="Calibri Light"/>
                <a:cs typeface="Calibri Light"/>
              </a:rPr>
              <a:t>Race</a:t>
            </a:r>
            <a:endParaRPr sz="4200">
              <a:latin typeface="Calibri Light"/>
              <a:cs typeface="Calibri Light"/>
            </a:endParaRPr>
          </a:p>
        </p:txBody>
      </p:sp>
      <p:sp>
        <p:nvSpPr>
          <p:cNvPr id="7" name="object 7"/>
          <p:cNvSpPr txBox="1"/>
          <p:nvPr/>
        </p:nvSpPr>
        <p:spPr>
          <a:xfrm>
            <a:off x="4330240" y="671865"/>
            <a:ext cx="3590925" cy="63500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4000" b="0" i="0" u="none" strike="noStrike" kern="1200" cap="none" spc="-30" normalizeH="0" baseline="0" noProof="0" dirty="0">
                <a:ln>
                  <a:noFill/>
                </a:ln>
                <a:solidFill>
                  <a:srgbClr val="FFFFFF"/>
                </a:solidFill>
                <a:effectLst/>
                <a:uLnTx/>
                <a:uFillTx/>
                <a:latin typeface="Calibri Light"/>
                <a:ea typeface="+mn-ea"/>
                <a:cs typeface="Calibri Light"/>
              </a:rPr>
              <a:t>2021, </a:t>
            </a:r>
            <a:r>
              <a:rPr kumimoji="0" sz="4000" b="0" i="0" u="none" strike="noStrike" kern="1200" cap="none" spc="-45" normalizeH="0" baseline="0" noProof="0" dirty="0">
                <a:ln>
                  <a:noFill/>
                </a:ln>
                <a:solidFill>
                  <a:srgbClr val="FFFFFF"/>
                </a:solidFill>
                <a:effectLst/>
                <a:uLnTx/>
                <a:uFillTx/>
                <a:latin typeface="Calibri Light"/>
                <a:ea typeface="+mn-ea"/>
                <a:cs typeface="Calibri Light"/>
              </a:rPr>
              <a:t>Palm</a:t>
            </a:r>
            <a:r>
              <a:rPr kumimoji="0" sz="4000" b="0" i="0" u="none" strike="noStrike" kern="1200" cap="none" spc="-215" normalizeH="0" baseline="0" noProof="0" dirty="0">
                <a:ln>
                  <a:noFill/>
                </a:ln>
                <a:solidFill>
                  <a:srgbClr val="FFFFFF"/>
                </a:solidFill>
                <a:effectLst/>
                <a:uLnTx/>
                <a:uFillTx/>
                <a:latin typeface="Calibri Light"/>
                <a:ea typeface="+mn-ea"/>
                <a:cs typeface="Calibri Light"/>
              </a:rPr>
              <a:t> </a:t>
            </a:r>
            <a:r>
              <a:rPr kumimoji="0" sz="4000" b="0" i="0" u="none" strike="noStrike" kern="1200" cap="none" spc="-25" normalizeH="0" baseline="0" noProof="0" dirty="0">
                <a:ln>
                  <a:noFill/>
                </a:ln>
                <a:solidFill>
                  <a:srgbClr val="FFFFFF"/>
                </a:solidFill>
                <a:effectLst/>
                <a:uLnTx/>
                <a:uFillTx/>
                <a:latin typeface="Calibri Light"/>
                <a:ea typeface="+mn-ea"/>
                <a:cs typeface="Calibri Light"/>
              </a:rPr>
              <a:t>Beach</a:t>
            </a:r>
            <a:endParaRPr kumimoji="0" sz="4000" b="0" i="0" u="none" strike="noStrike" kern="1200" cap="none" spc="0" normalizeH="0" baseline="0" noProof="0">
              <a:ln>
                <a:noFill/>
              </a:ln>
              <a:solidFill>
                <a:prstClr val="black"/>
              </a:solidFill>
              <a:effectLst/>
              <a:uLnTx/>
              <a:uFillTx/>
              <a:latin typeface="Calibri Light"/>
              <a:ea typeface="+mn-ea"/>
              <a:cs typeface="Calibri Light"/>
            </a:endParaRPr>
          </a:p>
        </p:txBody>
      </p:sp>
      <p:sp>
        <p:nvSpPr>
          <p:cNvPr id="8" name="object 8"/>
          <p:cNvSpPr/>
          <p:nvPr/>
        </p:nvSpPr>
        <p:spPr>
          <a:xfrm>
            <a:off x="2233652" y="5128382"/>
            <a:ext cx="728345" cy="424180"/>
          </a:xfrm>
          <a:custGeom>
            <a:avLst/>
            <a:gdLst/>
            <a:ahLst/>
            <a:cxnLst/>
            <a:rect l="l" t="t" r="r" b="b"/>
            <a:pathLst>
              <a:path w="728344" h="424179">
                <a:moveTo>
                  <a:pt x="728273" y="423946"/>
                </a:moveTo>
                <a:lnTo>
                  <a:pt x="0" y="423946"/>
                </a:lnTo>
                <a:lnTo>
                  <a:pt x="0" y="0"/>
                </a:lnTo>
                <a:lnTo>
                  <a:pt x="728273" y="0"/>
                </a:lnTo>
                <a:lnTo>
                  <a:pt x="728273" y="423946"/>
                </a:lnTo>
                <a:close/>
              </a:path>
            </a:pathLst>
          </a:custGeom>
          <a:solidFill>
            <a:srgbClr val="13A9B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5511622" y="5517615"/>
            <a:ext cx="728345" cy="0"/>
          </a:xfrm>
          <a:custGeom>
            <a:avLst/>
            <a:gdLst/>
            <a:ahLst/>
            <a:cxnLst/>
            <a:rect l="l" t="t" r="r" b="b"/>
            <a:pathLst>
              <a:path w="728345">
                <a:moveTo>
                  <a:pt x="0" y="0"/>
                </a:moveTo>
                <a:lnTo>
                  <a:pt x="728273" y="0"/>
                </a:lnTo>
              </a:path>
            </a:pathLst>
          </a:custGeom>
          <a:ln w="69426">
            <a:solidFill>
              <a:srgbClr val="13A9B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2233652" y="5128382"/>
            <a:ext cx="728345" cy="424180"/>
          </a:xfrm>
          <a:custGeom>
            <a:avLst/>
            <a:gdLst/>
            <a:ahLst/>
            <a:cxnLst/>
            <a:rect l="l" t="t" r="r" b="b"/>
            <a:pathLst>
              <a:path w="728344" h="424179">
                <a:moveTo>
                  <a:pt x="0" y="0"/>
                </a:moveTo>
                <a:lnTo>
                  <a:pt x="728273" y="0"/>
                </a:lnTo>
                <a:lnTo>
                  <a:pt x="728273" y="423946"/>
                </a:lnTo>
                <a:lnTo>
                  <a:pt x="0" y="423946"/>
                </a:lnTo>
                <a:lnTo>
                  <a:pt x="0" y="0"/>
                </a:lnTo>
                <a:close/>
              </a:path>
            </a:pathLst>
          </a:custGeom>
          <a:ln w="92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5511622" y="5482901"/>
            <a:ext cx="728345" cy="69850"/>
          </a:xfrm>
          <a:custGeom>
            <a:avLst/>
            <a:gdLst/>
            <a:ahLst/>
            <a:cxnLst/>
            <a:rect l="l" t="t" r="r" b="b"/>
            <a:pathLst>
              <a:path w="728345" h="69850">
                <a:moveTo>
                  <a:pt x="0" y="0"/>
                </a:moveTo>
                <a:lnTo>
                  <a:pt x="728273" y="0"/>
                </a:lnTo>
                <a:lnTo>
                  <a:pt x="728273" y="69426"/>
                </a:lnTo>
                <a:lnTo>
                  <a:pt x="0" y="69426"/>
                </a:lnTo>
                <a:lnTo>
                  <a:pt x="0" y="0"/>
                </a:lnTo>
                <a:close/>
              </a:path>
            </a:pathLst>
          </a:custGeom>
          <a:ln w="92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2961924" y="2699920"/>
            <a:ext cx="728345" cy="2852420"/>
          </a:xfrm>
          <a:custGeom>
            <a:avLst/>
            <a:gdLst/>
            <a:ahLst/>
            <a:cxnLst/>
            <a:rect l="l" t="t" r="r" b="b"/>
            <a:pathLst>
              <a:path w="728345" h="2852420">
                <a:moveTo>
                  <a:pt x="728272" y="2852392"/>
                </a:moveTo>
                <a:lnTo>
                  <a:pt x="0" y="2852392"/>
                </a:lnTo>
                <a:lnTo>
                  <a:pt x="0" y="0"/>
                </a:lnTo>
                <a:lnTo>
                  <a:pt x="728272" y="0"/>
                </a:lnTo>
                <a:lnTo>
                  <a:pt x="728272" y="2852392"/>
                </a:lnTo>
                <a:close/>
              </a:path>
            </a:pathLst>
          </a:custGeom>
          <a:solidFill>
            <a:srgbClr val="BC5E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6239888" y="4016068"/>
            <a:ext cx="728345" cy="1536700"/>
          </a:xfrm>
          <a:custGeom>
            <a:avLst/>
            <a:gdLst/>
            <a:ahLst/>
            <a:cxnLst/>
            <a:rect l="l" t="t" r="r" b="b"/>
            <a:pathLst>
              <a:path w="728345" h="1536700">
                <a:moveTo>
                  <a:pt x="728272" y="1536244"/>
                </a:moveTo>
                <a:lnTo>
                  <a:pt x="0" y="1536244"/>
                </a:lnTo>
                <a:lnTo>
                  <a:pt x="0" y="0"/>
                </a:lnTo>
                <a:lnTo>
                  <a:pt x="728272" y="0"/>
                </a:lnTo>
                <a:lnTo>
                  <a:pt x="728272" y="1536244"/>
                </a:lnTo>
                <a:close/>
              </a:path>
            </a:pathLst>
          </a:custGeom>
          <a:solidFill>
            <a:srgbClr val="BC5E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2961924" y="2699920"/>
            <a:ext cx="728345" cy="2852420"/>
          </a:xfrm>
          <a:custGeom>
            <a:avLst/>
            <a:gdLst/>
            <a:ahLst/>
            <a:cxnLst/>
            <a:rect l="l" t="t" r="r" b="b"/>
            <a:pathLst>
              <a:path w="728345" h="2852420">
                <a:moveTo>
                  <a:pt x="0" y="0"/>
                </a:moveTo>
                <a:lnTo>
                  <a:pt x="728272" y="0"/>
                </a:lnTo>
                <a:lnTo>
                  <a:pt x="728272" y="2852392"/>
                </a:lnTo>
                <a:lnTo>
                  <a:pt x="0" y="2852392"/>
                </a:lnTo>
                <a:lnTo>
                  <a:pt x="0" y="0"/>
                </a:lnTo>
                <a:close/>
              </a:path>
            </a:pathLst>
          </a:custGeom>
          <a:ln w="92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6239888" y="4016068"/>
            <a:ext cx="728345" cy="1536700"/>
          </a:xfrm>
          <a:custGeom>
            <a:avLst/>
            <a:gdLst/>
            <a:ahLst/>
            <a:cxnLst/>
            <a:rect l="l" t="t" r="r" b="b"/>
            <a:pathLst>
              <a:path w="728345" h="1536700">
                <a:moveTo>
                  <a:pt x="0" y="0"/>
                </a:moveTo>
                <a:lnTo>
                  <a:pt x="728272" y="0"/>
                </a:lnTo>
                <a:lnTo>
                  <a:pt x="728272" y="1536244"/>
                </a:lnTo>
                <a:lnTo>
                  <a:pt x="0" y="1536244"/>
                </a:lnTo>
                <a:lnTo>
                  <a:pt x="0" y="0"/>
                </a:lnTo>
                <a:close/>
              </a:path>
            </a:pathLst>
          </a:custGeom>
          <a:ln w="92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3690200" y="3946642"/>
            <a:ext cx="728345" cy="1605915"/>
          </a:xfrm>
          <a:custGeom>
            <a:avLst/>
            <a:gdLst/>
            <a:ahLst/>
            <a:cxnLst/>
            <a:rect l="l" t="t" r="r" b="b"/>
            <a:pathLst>
              <a:path w="728345" h="1605914">
                <a:moveTo>
                  <a:pt x="728273" y="1605671"/>
                </a:moveTo>
                <a:lnTo>
                  <a:pt x="0" y="1605671"/>
                </a:lnTo>
                <a:lnTo>
                  <a:pt x="0" y="0"/>
                </a:lnTo>
                <a:lnTo>
                  <a:pt x="728273" y="0"/>
                </a:lnTo>
                <a:lnTo>
                  <a:pt x="728273" y="1605671"/>
                </a:lnTo>
                <a:close/>
              </a:path>
            </a:pathLst>
          </a:custGeom>
          <a:solidFill>
            <a:srgbClr val="FFD90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6968170" y="5369145"/>
            <a:ext cx="728345" cy="183515"/>
          </a:xfrm>
          <a:custGeom>
            <a:avLst/>
            <a:gdLst/>
            <a:ahLst/>
            <a:cxnLst/>
            <a:rect l="l" t="t" r="r" b="b"/>
            <a:pathLst>
              <a:path w="728345" h="183514">
                <a:moveTo>
                  <a:pt x="728273" y="183167"/>
                </a:moveTo>
                <a:lnTo>
                  <a:pt x="0" y="183167"/>
                </a:lnTo>
                <a:lnTo>
                  <a:pt x="0" y="0"/>
                </a:lnTo>
                <a:lnTo>
                  <a:pt x="728273" y="0"/>
                </a:lnTo>
                <a:lnTo>
                  <a:pt x="728273" y="183167"/>
                </a:lnTo>
                <a:close/>
              </a:path>
            </a:pathLst>
          </a:custGeom>
          <a:solidFill>
            <a:srgbClr val="FFD90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3690200" y="3946642"/>
            <a:ext cx="728345" cy="1605915"/>
          </a:xfrm>
          <a:custGeom>
            <a:avLst/>
            <a:gdLst/>
            <a:ahLst/>
            <a:cxnLst/>
            <a:rect l="l" t="t" r="r" b="b"/>
            <a:pathLst>
              <a:path w="728345" h="1605914">
                <a:moveTo>
                  <a:pt x="0" y="0"/>
                </a:moveTo>
                <a:lnTo>
                  <a:pt x="728273" y="0"/>
                </a:lnTo>
                <a:lnTo>
                  <a:pt x="728273" y="1605671"/>
                </a:lnTo>
                <a:lnTo>
                  <a:pt x="0" y="1605671"/>
                </a:lnTo>
                <a:lnTo>
                  <a:pt x="0" y="0"/>
                </a:lnTo>
                <a:close/>
              </a:path>
            </a:pathLst>
          </a:custGeom>
          <a:ln w="92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6968170" y="5369145"/>
            <a:ext cx="728345" cy="183515"/>
          </a:xfrm>
          <a:custGeom>
            <a:avLst/>
            <a:gdLst/>
            <a:ahLst/>
            <a:cxnLst/>
            <a:rect l="l" t="t" r="r" b="b"/>
            <a:pathLst>
              <a:path w="728345" h="183514">
                <a:moveTo>
                  <a:pt x="0" y="0"/>
                </a:moveTo>
                <a:lnTo>
                  <a:pt x="728273" y="0"/>
                </a:lnTo>
                <a:lnTo>
                  <a:pt x="728273" y="183167"/>
                </a:lnTo>
                <a:lnTo>
                  <a:pt x="0" y="183167"/>
                </a:lnTo>
                <a:lnTo>
                  <a:pt x="0" y="0"/>
                </a:lnTo>
                <a:close/>
              </a:path>
            </a:pathLst>
          </a:custGeom>
          <a:ln w="92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1687078" y="2038168"/>
            <a:ext cx="0" cy="3514725"/>
          </a:xfrm>
          <a:custGeom>
            <a:avLst/>
            <a:gdLst/>
            <a:ahLst/>
            <a:cxnLst/>
            <a:rect l="l" t="t" r="r" b="b"/>
            <a:pathLst>
              <a:path h="3514725">
                <a:moveTo>
                  <a:pt x="0" y="3514151"/>
                </a:moveTo>
                <a:lnTo>
                  <a:pt x="0" y="0"/>
                </a:lnTo>
              </a:path>
            </a:pathLst>
          </a:custGeom>
          <a:ln w="6155">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1596966" y="5552305"/>
            <a:ext cx="90170" cy="0"/>
          </a:xfrm>
          <a:custGeom>
            <a:avLst/>
            <a:gdLst/>
            <a:ahLst/>
            <a:cxnLst/>
            <a:rect l="l" t="t" r="r" b="b"/>
            <a:pathLst>
              <a:path w="90169">
                <a:moveTo>
                  <a:pt x="0" y="0"/>
                </a:moveTo>
                <a:lnTo>
                  <a:pt x="90110" y="0"/>
                </a:lnTo>
              </a:path>
            </a:pathLst>
          </a:custGeom>
          <a:ln w="6154">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1596966" y="4967351"/>
            <a:ext cx="90170" cy="0"/>
          </a:xfrm>
          <a:custGeom>
            <a:avLst/>
            <a:gdLst/>
            <a:ahLst/>
            <a:cxnLst/>
            <a:rect l="l" t="t" r="r" b="b"/>
            <a:pathLst>
              <a:path w="90169">
                <a:moveTo>
                  <a:pt x="0" y="0"/>
                </a:moveTo>
                <a:lnTo>
                  <a:pt x="90110" y="0"/>
                </a:lnTo>
              </a:path>
            </a:pathLst>
          </a:custGeom>
          <a:ln w="6154">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1596966" y="4380921"/>
            <a:ext cx="90170" cy="0"/>
          </a:xfrm>
          <a:custGeom>
            <a:avLst/>
            <a:gdLst/>
            <a:ahLst/>
            <a:cxnLst/>
            <a:rect l="l" t="t" r="r" b="b"/>
            <a:pathLst>
              <a:path w="90169">
                <a:moveTo>
                  <a:pt x="0" y="0"/>
                </a:moveTo>
                <a:lnTo>
                  <a:pt x="90110" y="0"/>
                </a:lnTo>
              </a:path>
            </a:pathLst>
          </a:custGeom>
          <a:ln w="6154">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1596966" y="3794490"/>
            <a:ext cx="90170" cy="0"/>
          </a:xfrm>
          <a:custGeom>
            <a:avLst/>
            <a:gdLst/>
            <a:ahLst/>
            <a:cxnLst/>
            <a:rect l="l" t="t" r="r" b="b"/>
            <a:pathLst>
              <a:path w="90169">
                <a:moveTo>
                  <a:pt x="0" y="0"/>
                </a:moveTo>
                <a:lnTo>
                  <a:pt x="90110" y="0"/>
                </a:lnTo>
              </a:path>
            </a:pathLst>
          </a:custGeom>
          <a:ln w="6154">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1596966" y="3209537"/>
            <a:ext cx="90170" cy="0"/>
          </a:xfrm>
          <a:custGeom>
            <a:avLst/>
            <a:gdLst/>
            <a:ahLst/>
            <a:cxnLst/>
            <a:rect l="l" t="t" r="r" b="b"/>
            <a:pathLst>
              <a:path w="90169">
                <a:moveTo>
                  <a:pt x="0" y="0"/>
                </a:moveTo>
                <a:lnTo>
                  <a:pt x="90110" y="0"/>
                </a:lnTo>
              </a:path>
            </a:pathLst>
          </a:custGeom>
          <a:ln w="6154">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1596966" y="2623107"/>
            <a:ext cx="90170" cy="0"/>
          </a:xfrm>
          <a:custGeom>
            <a:avLst/>
            <a:gdLst/>
            <a:ahLst/>
            <a:cxnLst/>
            <a:rect l="l" t="t" r="r" b="b"/>
            <a:pathLst>
              <a:path w="90169">
                <a:moveTo>
                  <a:pt x="0" y="0"/>
                </a:moveTo>
                <a:lnTo>
                  <a:pt x="90110" y="0"/>
                </a:lnTo>
              </a:path>
            </a:pathLst>
          </a:custGeom>
          <a:ln w="6154">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1596966" y="2038153"/>
            <a:ext cx="90170" cy="0"/>
          </a:xfrm>
          <a:custGeom>
            <a:avLst/>
            <a:gdLst/>
            <a:ahLst/>
            <a:cxnLst/>
            <a:rect l="l" t="t" r="r" b="b"/>
            <a:pathLst>
              <a:path w="90169">
                <a:moveTo>
                  <a:pt x="0" y="0"/>
                </a:moveTo>
                <a:lnTo>
                  <a:pt x="90110" y="0"/>
                </a:lnTo>
              </a:path>
            </a:pathLst>
          </a:custGeom>
          <a:ln w="6154">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1687078" y="5552319"/>
            <a:ext cx="6556375" cy="0"/>
          </a:xfrm>
          <a:custGeom>
            <a:avLst/>
            <a:gdLst/>
            <a:ahLst/>
            <a:cxnLst/>
            <a:rect l="l" t="t" r="r" b="b"/>
            <a:pathLst>
              <a:path w="6556375">
                <a:moveTo>
                  <a:pt x="0" y="0"/>
                </a:moveTo>
                <a:lnTo>
                  <a:pt x="6555944" y="1"/>
                </a:lnTo>
              </a:path>
            </a:pathLst>
          </a:custGeom>
          <a:ln w="6154">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1687078" y="5552319"/>
            <a:ext cx="0" cy="88900"/>
          </a:xfrm>
          <a:custGeom>
            <a:avLst/>
            <a:gdLst/>
            <a:ahLst/>
            <a:cxnLst/>
            <a:rect l="l" t="t" r="r" b="b"/>
            <a:pathLst>
              <a:path h="88900">
                <a:moveTo>
                  <a:pt x="0" y="0"/>
                </a:moveTo>
                <a:lnTo>
                  <a:pt x="0" y="88629"/>
                </a:lnTo>
              </a:path>
            </a:pathLst>
          </a:custGeom>
          <a:ln w="6155">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4965050" y="5552319"/>
            <a:ext cx="0" cy="88900"/>
          </a:xfrm>
          <a:custGeom>
            <a:avLst/>
            <a:gdLst/>
            <a:ahLst/>
            <a:cxnLst/>
            <a:rect l="l" t="t" r="r" b="b"/>
            <a:pathLst>
              <a:path h="88900">
                <a:moveTo>
                  <a:pt x="0" y="0"/>
                </a:moveTo>
                <a:lnTo>
                  <a:pt x="0" y="88629"/>
                </a:lnTo>
              </a:path>
            </a:pathLst>
          </a:custGeom>
          <a:ln w="6155">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8243022" y="5552319"/>
            <a:ext cx="0" cy="88900"/>
          </a:xfrm>
          <a:custGeom>
            <a:avLst/>
            <a:gdLst/>
            <a:ahLst/>
            <a:cxnLst/>
            <a:rect l="l" t="t" r="r" b="b"/>
            <a:pathLst>
              <a:path h="88900">
                <a:moveTo>
                  <a:pt x="0" y="0"/>
                </a:moveTo>
                <a:lnTo>
                  <a:pt x="0" y="88629"/>
                </a:lnTo>
              </a:path>
            </a:pathLst>
          </a:custGeom>
          <a:ln w="6155">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txBox="1"/>
          <p:nvPr/>
        </p:nvSpPr>
        <p:spPr>
          <a:xfrm>
            <a:off x="2320855" y="4731985"/>
            <a:ext cx="553085" cy="349885"/>
          </a:xfrm>
          <a:prstGeom prst="rect">
            <a:avLst/>
          </a:prstGeom>
        </p:spPr>
        <p:txBody>
          <a:bodyPr vert="horz" wrap="square" lIns="0" tIns="15875" rIns="0" bIns="0" rtlCol="0">
            <a:spAutoFit/>
          </a:bodyPr>
          <a:lstStyle/>
          <a:p>
            <a:pPr marL="12700" marR="0" lvl="0" indent="0" algn="l" defTabSz="914400" rtl="0" eaLnBrk="1" fontAlgn="auto" latinLnBrk="0" hangingPunct="1">
              <a:lnSpc>
                <a:spcPct val="100000"/>
              </a:lnSpc>
              <a:spcBef>
                <a:spcPts val="125"/>
              </a:spcBef>
              <a:spcAft>
                <a:spcPts val="0"/>
              </a:spcAft>
              <a:buClrTx/>
              <a:buSzTx/>
              <a:buFontTx/>
              <a:buNone/>
              <a:tabLst/>
              <a:defRPr/>
            </a:pPr>
            <a:r>
              <a:rPr kumimoji="0" sz="2100" b="0" i="0" u="none" strike="noStrike" kern="1200" cap="none" spc="10" normalizeH="0" baseline="0" noProof="0" dirty="0">
                <a:ln>
                  <a:noFill/>
                </a:ln>
                <a:solidFill>
                  <a:prstClr val="black"/>
                </a:solidFill>
                <a:effectLst/>
                <a:uLnTx/>
                <a:uFillTx/>
                <a:latin typeface="Arial"/>
                <a:ea typeface="+mn-ea"/>
                <a:cs typeface="Arial"/>
              </a:rPr>
              <a:t>14.5</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33" name="object 33"/>
          <p:cNvSpPr txBox="1"/>
          <p:nvPr/>
        </p:nvSpPr>
        <p:spPr>
          <a:xfrm>
            <a:off x="5674619" y="5086527"/>
            <a:ext cx="402590" cy="349885"/>
          </a:xfrm>
          <a:prstGeom prst="rect">
            <a:avLst/>
          </a:prstGeom>
        </p:spPr>
        <p:txBody>
          <a:bodyPr vert="horz" wrap="square" lIns="0" tIns="15875" rIns="0" bIns="0" rtlCol="0">
            <a:spAutoFit/>
          </a:bodyPr>
          <a:lstStyle/>
          <a:p>
            <a:pPr marL="12700" marR="0" lvl="0" indent="0" algn="l" defTabSz="914400" rtl="0" eaLnBrk="1" fontAlgn="auto" latinLnBrk="0" hangingPunct="1">
              <a:lnSpc>
                <a:spcPct val="100000"/>
              </a:lnSpc>
              <a:spcBef>
                <a:spcPts val="125"/>
              </a:spcBef>
              <a:spcAft>
                <a:spcPts val="0"/>
              </a:spcAft>
              <a:buClrTx/>
              <a:buSzTx/>
              <a:buFontTx/>
              <a:buNone/>
              <a:tabLst/>
              <a:defRPr/>
            </a:pPr>
            <a:r>
              <a:rPr kumimoji="0" sz="2100" b="0" i="0" u="none" strike="noStrike" kern="1200" cap="none" spc="10" normalizeH="0" baseline="0" noProof="0" dirty="0">
                <a:ln>
                  <a:noFill/>
                </a:ln>
                <a:solidFill>
                  <a:prstClr val="black"/>
                </a:solidFill>
                <a:effectLst/>
                <a:uLnTx/>
                <a:uFillTx/>
                <a:latin typeface="Arial"/>
                <a:ea typeface="+mn-ea"/>
                <a:cs typeface="Arial"/>
              </a:rPr>
              <a:t>2.4</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34" name="object 34"/>
          <p:cNvSpPr txBox="1"/>
          <p:nvPr/>
        </p:nvSpPr>
        <p:spPr>
          <a:xfrm>
            <a:off x="3049388" y="2303858"/>
            <a:ext cx="553085" cy="349885"/>
          </a:xfrm>
          <a:prstGeom prst="rect">
            <a:avLst/>
          </a:prstGeom>
        </p:spPr>
        <p:txBody>
          <a:bodyPr vert="horz" wrap="square" lIns="0" tIns="15875" rIns="0" bIns="0" rtlCol="0">
            <a:spAutoFit/>
          </a:bodyPr>
          <a:lstStyle/>
          <a:p>
            <a:pPr marL="12700" marR="0" lvl="0" indent="0" algn="l" defTabSz="914400" rtl="0" eaLnBrk="1" fontAlgn="auto" latinLnBrk="0" hangingPunct="1">
              <a:lnSpc>
                <a:spcPct val="100000"/>
              </a:lnSpc>
              <a:spcBef>
                <a:spcPts val="125"/>
              </a:spcBef>
              <a:spcAft>
                <a:spcPts val="0"/>
              </a:spcAft>
              <a:buClrTx/>
              <a:buSzTx/>
              <a:buFontTx/>
              <a:buNone/>
              <a:tabLst/>
              <a:defRPr/>
            </a:pPr>
            <a:r>
              <a:rPr kumimoji="0" sz="2100" b="0" i="0" u="none" strike="noStrike" kern="1200" cap="none" spc="10" normalizeH="0" baseline="0" noProof="0" dirty="0">
                <a:ln>
                  <a:noFill/>
                </a:ln>
                <a:solidFill>
                  <a:prstClr val="black"/>
                </a:solidFill>
                <a:effectLst/>
                <a:uLnTx/>
                <a:uFillTx/>
                <a:latin typeface="Arial"/>
                <a:ea typeface="+mn-ea"/>
                <a:cs typeface="Arial"/>
              </a:rPr>
              <a:t>97.4</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35" name="object 35"/>
          <p:cNvSpPr txBox="1"/>
          <p:nvPr/>
        </p:nvSpPr>
        <p:spPr>
          <a:xfrm>
            <a:off x="6327781" y="3620630"/>
            <a:ext cx="553085" cy="349885"/>
          </a:xfrm>
          <a:prstGeom prst="rect">
            <a:avLst/>
          </a:prstGeom>
        </p:spPr>
        <p:txBody>
          <a:bodyPr vert="horz" wrap="square" lIns="0" tIns="15875" rIns="0" bIns="0" rtlCol="0">
            <a:spAutoFit/>
          </a:bodyPr>
          <a:lstStyle/>
          <a:p>
            <a:pPr marL="12700" marR="0" lvl="0" indent="0" algn="l" defTabSz="914400" rtl="0" eaLnBrk="1" fontAlgn="auto" latinLnBrk="0" hangingPunct="1">
              <a:lnSpc>
                <a:spcPct val="100000"/>
              </a:lnSpc>
              <a:spcBef>
                <a:spcPts val="125"/>
              </a:spcBef>
              <a:spcAft>
                <a:spcPts val="0"/>
              </a:spcAft>
              <a:buClrTx/>
              <a:buSzTx/>
              <a:buFontTx/>
              <a:buNone/>
              <a:tabLst/>
              <a:defRPr/>
            </a:pPr>
            <a:r>
              <a:rPr kumimoji="0" sz="2100" b="0" i="0" u="none" strike="noStrike" kern="1200" cap="none" spc="10" normalizeH="0" baseline="0" noProof="0" dirty="0">
                <a:ln>
                  <a:noFill/>
                </a:ln>
                <a:solidFill>
                  <a:prstClr val="black"/>
                </a:solidFill>
                <a:effectLst/>
                <a:uLnTx/>
                <a:uFillTx/>
                <a:latin typeface="Arial"/>
                <a:ea typeface="+mn-ea"/>
                <a:cs typeface="Arial"/>
              </a:rPr>
              <a:t>52.4</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36" name="object 36"/>
          <p:cNvSpPr txBox="1"/>
          <p:nvPr/>
        </p:nvSpPr>
        <p:spPr>
          <a:xfrm>
            <a:off x="3777918" y="3551459"/>
            <a:ext cx="553085" cy="349885"/>
          </a:xfrm>
          <a:prstGeom prst="rect">
            <a:avLst/>
          </a:prstGeom>
        </p:spPr>
        <p:txBody>
          <a:bodyPr vert="horz" wrap="square" lIns="0" tIns="15875" rIns="0" bIns="0" rtlCol="0">
            <a:spAutoFit/>
          </a:bodyPr>
          <a:lstStyle/>
          <a:p>
            <a:pPr marL="12700" marR="0" lvl="0" indent="0" algn="l" defTabSz="914400" rtl="0" eaLnBrk="1" fontAlgn="auto" latinLnBrk="0" hangingPunct="1">
              <a:lnSpc>
                <a:spcPct val="100000"/>
              </a:lnSpc>
              <a:spcBef>
                <a:spcPts val="125"/>
              </a:spcBef>
              <a:spcAft>
                <a:spcPts val="0"/>
              </a:spcAft>
              <a:buClrTx/>
              <a:buSzTx/>
              <a:buFontTx/>
              <a:buNone/>
              <a:tabLst/>
              <a:defRPr/>
            </a:pPr>
            <a:r>
              <a:rPr kumimoji="0" sz="2100" b="0" i="0" u="none" strike="noStrike" kern="1200" cap="none" spc="10" normalizeH="0" baseline="0" noProof="0" dirty="0">
                <a:ln>
                  <a:noFill/>
                </a:ln>
                <a:solidFill>
                  <a:prstClr val="black"/>
                </a:solidFill>
                <a:effectLst/>
                <a:uLnTx/>
                <a:uFillTx/>
                <a:latin typeface="Arial"/>
                <a:ea typeface="+mn-ea"/>
                <a:cs typeface="Arial"/>
              </a:rPr>
              <a:t>54.8</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37" name="object 37"/>
          <p:cNvSpPr txBox="1"/>
          <p:nvPr/>
        </p:nvSpPr>
        <p:spPr>
          <a:xfrm>
            <a:off x="7131684" y="4973620"/>
            <a:ext cx="402590" cy="349885"/>
          </a:xfrm>
          <a:prstGeom prst="rect">
            <a:avLst/>
          </a:prstGeom>
        </p:spPr>
        <p:txBody>
          <a:bodyPr vert="horz" wrap="square" lIns="0" tIns="15875" rIns="0" bIns="0" rtlCol="0">
            <a:spAutoFit/>
          </a:bodyPr>
          <a:lstStyle/>
          <a:p>
            <a:pPr marL="12700" marR="0" lvl="0" indent="0" algn="l" defTabSz="914400" rtl="0" eaLnBrk="1" fontAlgn="auto" latinLnBrk="0" hangingPunct="1">
              <a:lnSpc>
                <a:spcPct val="100000"/>
              </a:lnSpc>
              <a:spcBef>
                <a:spcPts val="125"/>
              </a:spcBef>
              <a:spcAft>
                <a:spcPts val="0"/>
              </a:spcAft>
              <a:buClrTx/>
              <a:buSzTx/>
              <a:buFontTx/>
              <a:buNone/>
              <a:tabLst/>
              <a:defRPr/>
            </a:pPr>
            <a:r>
              <a:rPr kumimoji="0" sz="2100" b="0" i="0" u="none" strike="noStrike" kern="1200" cap="none" spc="10" normalizeH="0" baseline="0" noProof="0" dirty="0">
                <a:ln>
                  <a:noFill/>
                </a:ln>
                <a:solidFill>
                  <a:prstClr val="black"/>
                </a:solidFill>
                <a:effectLst/>
                <a:uLnTx/>
                <a:uFillTx/>
                <a:latin typeface="Arial"/>
                <a:ea typeface="+mn-ea"/>
                <a:cs typeface="Arial"/>
              </a:rPr>
              <a:t>6.3</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38" name="object 38"/>
          <p:cNvSpPr txBox="1"/>
          <p:nvPr/>
        </p:nvSpPr>
        <p:spPr>
          <a:xfrm>
            <a:off x="926838" y="1823552"/>
            <a:ext cx="519430" cy="3894454"/>
          </a:xfrm>
          <a:prstGeom prst="rect">
            <a:avLst/>
          </a:prstGeom>
        </p:spPr>
        <p:txBody>
          <a:bodyPr vert="horz" wrap="square" lIns="0" tIns="15875" rIns="0" bIns="0" rtlCol="0">
            <a:spAutoFit/>
          </a:bodyPr>
          <a:lstStyle/>
          <a:p>
            <a:pPr marL="0" marR="5080" lvl="0" indent="0" algn="r" defTabSz="914400" rtl="0" eaLnBrk="1" fontAlgn="auto" latinLnBrk="0" hangingPunct="1">
              <a:lnSpc>
                <a:spcPct val="100000"/>
              </a:lnSpc>
              <a:spcBef>
                <a:spcPts val="125"/>
              </a:spcBef>
              <a:spcAft>
                <a:spcPts val="0"/>
              </a:spcAft>
              <a:buClrTx/>
              <a:buSzTx/>
              <a:buFontTx/>
              <a:buNone/>
              <a:tabLst/>
              <a:defRPr/>
            </a:pPr>
            <a:r>
              <a:rPr kumimoji="0" sz="2300" b="0" i="0" u="none" strike="noStrike" kern="1200" cap="none" spc="5" normalizeH="0" baseline="0" noProof="0" dirty="0">
                <a:ln>
                  <a:noFill/>
                </a:ln>
                <a:solidFill>
                  <a:prstClr val="black"/>
                </a:solidFill>
                <a:effectLst/>
                <a:uLnTx/>
                <a:uFillTx/>
                <a:latin typeface="Arial"/>
                <a:ea typeface="+mn-ea"/>
                <a:cs typeface="Arial"/>
              </a:rPr>
              <a:t>1</a:t>
            </a:r>
            <a:r>
              <a:rPr kumimoji="0" sz="2300" b="0" i="0" u="none" strike="noStrike" kern="1200" cap="none" spc="15" normalizeH="0" baseline="0" noProof="0" dirty="0">
                <a:ln>
                  <a:noFill/>
                </a:ln>
                <a:solidFill>
                  <a:prstClr val="black"/>
                </a:solidFill>
                <a:effectLst/>
                <a:uLnTx/>
                <a:uFillTx/>
                <a:latin typeface="Arial"/>
                <a:ea typeface="+mn-ea"/>
                <a:cs typeface="Arial"/>
              </a:rPr>
              <a:t>2</a:t>
            </a:r>
            <a:r>
              <a:rPr kumimoji="0" sz="2300" b="0" i="0" u="none" strike="noStrike" kern="1200" cap="none" spc="10" normalizeH="0" baseline="0" noProof="0" dirty="0">
                <a:ln>
                  <a:noFill/>
                </a:ln>
                <a:solidFill>
                  <a:prstClr val="black"/>
                </a:solidFill>
                <a:effectLst/>
                <a:uLnTx/>
                <a:uFillTx/>
                <a:latin typeface="Arial"/>
                <a:ea typeface="+mn-ea"/>
                <a:cs typeface="Arial"/>
              </a:rPr>
              <a:t>0</a:t>
            </a:r>
            <a:endParaRPr kumimoji="0" sz="2300" b="0" i="0" u="none" strike="noStrike" kern="1200" cap="none" spc="0" normalizeH="0" baseline="0" noProof="0">
              <a:ln>
                <a:noFill/>
              </a:ln>
              <a:solidFill>
                <a:prstClr val="black"/>
              </a:solidFill>
              <a:effectLst/>
              <a:uLnTx/>
              <a:uFillTx/>
              <a:latin typeface="Arial"/>
              <a:ea typeface="+mn-ea"/>
              <a:cs typeface="Arial"/>
            </a:endParaRPr>
          </a:p>
          <a:p>
            <a:pPr marL="0" marR="5080" lvl="0" indent="0" algn="r" defTabSz="914400" rtl="0" eaLnBrk="1" fontAlgn="auto" latinLnBrk="0" hangingPunct="1">
              <a:lnSpc>
                <a:spcPct val="100000"/>
              </a:lnSpc>
              <a:spcBef>
                <a:spcPts val="1850"/>
              </a:spcBef>
              <a:spcAft>
                <a:spcPts val="0"/>
              </a:spcAft>
              <a:buClrTx/>
              <a:buSzTx/>
              <a:buFontTx/>
              <a:buNone/>
              <a:tabLst/>
              <a:defRPr/>
            </a:pPr>
            <a:r>
              <a:rPr kumimoji="0" sz="2300" b="0" i="0" u="none" strike="noStrike" kern="1200" cap="none" spc="5" normalizeH="0" baseline="0" noProof="0" dirty="0">
                <a:ln>
                  <a:noFill/>
                </a:ln>
                <a:solidFill>
                  <a:prstClr val="black"/>
                </a:solidFill>
                <a:effectLst/>
                <a:uLnTx/>
                <a:uFillTx/>
                <a:latin typeface="Arial"/>
                <a:ea typeface="+mn-ea"/>
                <a:cs typeface="Arial"/>
              </a:rPr>
              <a:t>1</a:t>
            </a:r>
            <a:r>
              <a:rPr kumimoji="0" sz="2300" b="0" i="0" u="none" strike="noStrike" kern="1200" cap="none" spc="15" normalizeH="0" baseline="0" noProof="0" dirty="0">
                <a:ln>
                  <a:noFill/>
                </a:ln>
                <a:solidFill>
                  <a:prstClr val="black"/>
                </a:solidFill>
                <a:effectLst/>
                <a:uLnTx/>
                <a:uFillTx/>
                <a:latin typeface="Arial"/>
                <a:ea typeface="+mn-ea"/>
                <a:cs typeface="Arial"/>
              </a:rPr>
              <a:t>0</a:t>
            </a:r>
            <a:r>
              <a:rPr kumimoji="0" sz="2300" b="0" i="0" u="none" strike="noStrike" kern="1200" cap="none" spc="10" normalizeH="0" baseline="0" noProof="0" dirty="0">
                <a:ln>
                  <a:noFill/>
                </a:ln>
                <a:solidFill>
                  <a:prstClr val="black"/>
                </a:solidFill>
                <a:effectLst/>
                <a:uLnTx/>
                <a:uFillTx/>
                <a:latin typeface="Arial"/>
                <a:ea typeface="+mn-ea"/>
                <a:cs typeface="Arial"/>
              </a:rPr>
              <a:t>0</a:t>
            </a:r>
            <a:endParaRPr kumimoji="0" sz="2300" b="0" i="0" u="none" strike="noStrike" kern="1200" cap="none" spc="0" normalizeH="0" baseline="0" noProof="0">
              <a:ln>
                <a:noFill/>
              </a:ln>
              <a:solidFill>
                <a:prstClr val="black"/>
              </a:solidFill>
              <a:effectLst/>
              <a:uLnTx/>
              <a:uFillTx/>
              <a:latin typeface="Arial"/>
              <a:ea typeface="+mn-ea"/>
              <a:cs typeface="Arial"/>
            </a:endParaRPr>
          </a:p>
          <a:p>
            <a:pPr marL="0" marR="6350" lvl="0" indent="0" algn="r" defTabSz="914400" rtl="0" eaLnBrk="1" fontAlgn="auto" latinLnBrk="0" hangingPunct="1">
              <a:lnSpc>
                <a:spcPct val="100000"/>
              </a:lnSpc>
              <a:spcBef>
                <a:spcPts val="1855"/>
              </a:spcBef>
              <a:spcAft>
                <a:spcPts val="0"/>
              </a:spcAft>
              <a:buClrTx/>
              <a:buSzTx/>
              <a:buFontTx/>
              <a:buNone/>
              <a:tabLst/>
              <a:defRPr/>
            </a:pPr>
            <a:r>
              <a:rPr kumimoji="0" sz="2300" b="0" i="0" u="none" strike="noStrike" kern="1200" cap="none" spc="5" normalizeH="0" baseline="0" noProof="0" dirty="0">
                <a:ln>
                  <a:noFill/>
                </a:ln>
                <a:solidFill>
                  <a:prstClr val="black"/>
                </a:solidFill>
                <a:effectLst/>
                <a:uLnTx/>
                <a:uFillTx/>
                <a:latin typeface="Arial"/>
                <a:ea typeface="+mn-ea"/>
                <a:cs typeface="Arial"/>
              </a:rPr>
              <a:t>80</a:t>
            </a:r>
            <a:endParaRPr kumimoji="0" sz="2300" b="0" i="0" u="none" strike="noStrike" kern="1200" cap="none" spc="0" normalizeH="0" baseline="0" noProof="0">
              <a:ln>
                <a:noFill/>
              </a:ln>
              <a:solidFill>
                <a:prstClr val="black"/>
              </a:solidFill>
              <a:effectLst/>
              <a:uLnTx/>
              <a:uFillTx/>
              <a:latin typeface="Arial"/>
              <a:ea typeface="+mn-ea"/>
              <a:cs typeface="Arial"/>
            </a:endParaRPr>
          </a:p>
          <a:p>
            <a:pPr marL="0" marR="6350" lvl="0" indent="0" algn="r" defTabSz="914400" rtl="0" eaLnBrk="1" fontAlgn="auto" latinLnBrk="0" hangingPunct="1">
              <a:lnSpc>
                <a:spcPct val="100000"/>
              </a:lnSpc>
              <a:spcBef>
                <a:spcPts val="1850"/>
              </a:spcBef>
              <a:spcAft>
                <a:spcPts val="0"/>
              </a:spcAft>
              <a:buClrTx/>
              <a:buSzTx/>
              <a:buFontTx/>
              <a:buNone/>
              <a:tabLst/>
              <a:defRPr/>
            </a:pPr>
            <a:r>
              <a:rPr kumimoji="0" sz="2300" b="0" i="0" u="none" strike="noStrike" kern="1200" cap="none" spc="5" normalizeH="0" baseline="0" noProof="0" dirty="0">
                <a:ln>
                  <a:noFill/>
                </a:ln>
                <a:solidFill>
                  <a:prstClr val="black"/>
                </a:solidFill>
                <a:effectLst/>
                <a:uLnTx/>
                <a:uFillTx/>
                <a:latin typeface="Arial"/>
                <a:ea typeface="+mn-ea"/>
                <a:cs typeface="Arial"/>
              </a:rPr>
              <a:t>60</a:t>
            </a:r>
            <a:endParaRPr kumimoji="0" sz="2300" b="0" i="0" u="none" strike="noStrike" kern="1200" cap="none" spc="0" normalizeH="0" baseline="0" noProof="0">
              <a:ln>
                <a:noFill/>
              </a:ln>
              <a:solidFill>
                <a:prstClr val="black"/>
              </a:solidFill>
              <a:effectLst/>
              <a:uLnTx/>
              <a:uFillTx/>
              <a:latin typeface="Arial"/>
              <a:ea typeface="+mn-ea"/>
              <a:cs typeface="Arial"/>
            </a:endParaRPr>
          </a:p>
          <a:p>
            <a:pPr marL="0" marR="6350" lvl="0" indent="0" algn="r" defTabSz="914400" rtl="0" eaLnBrk="1" fontAlgn="auto" latinLnBrk="0" hangingPunct="1">
              <a:lnSpc>
                <a:spcPct val="100000"/>
              </a:lnSpc>
              <a:spcBef>
                <a:spcPts val="1855"/>
              </a:spcBef>
              <a:spcAft>
                <a:spcPts val="0"/>
              </a:spcAft>
              <a:buClrTx/>
              <a:buSzTx/>
              <a:buFontTx/>
              <a:buNone/>
              <a:tabLst/>
              <a:defRPr/>
            </a:pPr>
            <a:r>
              <a:rPr kumimoji="0" sz="2300" b="0" i="0" u="none" strike="noStrike" kern="1200" cap="none" spc="5" normalizeH="0" baseline="0" noProof="0" dirty="0">
                <a:ln>
                  <a:noFill/>
                </a:ln>
                <a:solidFill>
                  <a:prstClr val="black"/>
                </a:solidFill>
                <a:effectLst/>
                <a:uLnTx/>
                <a:uFillTx/>
                <a:latin typeface="Arial"/>
                <a:ea typeface="+mn-ea"/>
                <a:cs typeface="Arial"/>
              </a:rPr>
              <a:t>40</a:t>
            </a:r>
            <a:endParaRPr kumimoji="0" sz="2300" b="0" i="0" u="none" strike="noStrike" kern="1200" cap="none" spc="0" normalizeH="0" baseline="0" noProof="0">
              <a:ln>
                <a:noFill/>
              </a:ln>
              <a:solidFill>
                <a:prstClr val="black"/>
              </a:solidFill>
              <a:effectLst/>
              <a:uLnTx/>
              <a:uFillTx/>
              <a:latin typeface="Arial"/>
              <a:ea typeface="+mn-ea"/>
              <a:cs typeface="Arial"/>
            </a:endParaRPr>
          </a:p>
          <a:p>
            <a:pPr marL="0" marR="6350" lvl="0" indent="0" algn="r" defTabSz="914400" rtl="0" eaLnBrk="1" fontAlgn="auto" latinLnBrk="0" hangingPunct="1">
              <a:lnSpc>
                <a:spcPct val="100000"/>
              </a:lnSpc>
              <a:spcBef>
                <a:spcPts val="1850"/>
              </a:spcBef>
              <a:spcAft>
                <a:spcPts val="0"/>
              </a:spcAft>
              <a:buClrTx/>
              <a:buSzTx/>
              <a:buFontTx/>
              <a:buNone/>
              <a:tabLst/>
              <a:defRPr/>
            </a:pPr>
            <a:r>
              <a:rPr kumimoji="0" sz="2300" b="0" i="0" u="none" strike="noStrike" kern="1200" cap="none" spc="5" normalizeH="0" baseline="0" noProof="0" dirty="0">
                <a:ln>
                  <a:noFill/>
                </a:ln>
                <a:solidFill>
                  <a:prstClr val="black"/>
                </a:solidFill>
                <a:effectLst/>
                <a:uLnTx/>
                <a:uFillTx/>
                <a:latin typeface="Arial"/>
                <a:ea typeface="+mn-ea"/>
                <a:cs typeface="Arial"/>
              </a:rPr>
              <a:t>20</a:t>
            </a:r>
            <a:endParaRPr kumimoji="0" sz="2300" b="0" i="0" u="none" strike="noStrike" kern="1200" cap="none" spc="0" normalizeH="0" baseline="0" noProof="0">
              <a:ln>
                <a:noFill/>
              </a:ln>
              <a:solidFill>
                <a:prstClr val="black"/>
              </a:solidFill>
              <a:effectLst/>
              <a:uLnTx/>
              <a:uFillTx/>
              <a:latin typeface="Arial"/>
              <a:ea typeface="+mn-ea"/>
              <a:cs typeface="Arial"/>
            </a:endParaRPr>
          </a:p>
          <a:p>
            <a:pPr marL="0" marR="5715" lvl="0" indent="0" algn="r" defTabSz="914400" rtl="0" eaLnBrk="1" fontAlgn="auto" latinLnBrk="0" hangingPunct="1">
              <a:lnSpc>
                <a:spcPct val="100000"/>
              </a:lnSpc>
              <a:spcBef>
                <a:spcPts val="1850"/>
              </a:spcBef>
              <a:spcAft>
                <a:spcPts val="0"/>
              </a:spcAft>
              <a:buClrTx/>
              <a:buSzTx/>
              <a:buFontTx/>
              <a:buNone/>
              <a:tabLst/>
              <a:defRPr/>
            </a:pPr>
            <a:r>
              <a:rPr kumimoji="0" sz="2300" b="0" i="0" u="none" strike="noStrike" kern="1200" cap="none" spc="10" normalizeH="0" baseline="0" noProof="0" dirty="0">
                <a:ln>
                  <a:noFill/>
                </a:ln>
                <a:solidFill>
                  <a:prstClr val="black"/>
                </a:solidFill>
                <a:effectLst/>
                <a:uLnTx/>
                <a:uFillTx/>
                <a:latin typeface="Arial"/>
                <a:ea typeface="+mn-ea"/>
                <a:cs typeface="Arial"/>
              </a:rPr>
              <a:t>0</a:t>
            </a:r>
            <a:endParaRPr kumimoji="0" sz="2300" b="0" i="0" u="none" strike="noStrike" kern="1200" cap="none" spc="0" normalizeH="0" baseline="0" noProof="0">
              <a:ln>
                <a:noFill/>
              </a:ln>
              <a:solidFill>
                <a:prstClr val="black"/>
              </a:solidFill>
              <a:effectLst/>
              <a:uLnTx/>
              <a:uFillTx/>
              <a:latin typeface="Arial"/>
              <a:ea typeface="+mn-ea"/>
              <a:cs typeface="Arial"/>
            </a:endParaRPr>
          </a:p>
        </p:txBody>
      </p:sp>
      <p:sp>
        <p:nvSpPr>
          <p:cNvPr id="39" name="object 39"/>
          <p:cNvSpPr txBox="1"/>
          <p:nvPr/>
        </p:nvSpPr>
        <p:spPr>
          <a:xfrm>
            <a:off x="2512537" y="5689920"/>
            <a:ext cx="6046470" cy="874394"/>
          </a:xfrm>
          <a:prstGeom prst="rect">
            <a:avLst/>
          </a:prstGeom>
        </p:spPr>
        <p:txBody>
          <a:bodyPr vert="horz" wrap="square" lIns="0" tIns="15875" rIns="0" bIns="0" rtlCol="0">
            <a:spAutoFit/>
          </a:bodyPr>
          <a:lstStyle/>
          <a:p>
            <a:pPr marL="12700" marR="0" lvl="0" indent="0" algn="l" defTabSz="914400" rtl="0" eaLnBrk="1" fontAlgn="auto" latinLnBrk="0" hangingPunct="1">
              <a:lnSpc>
                <a:spcPct val="100000"/>
              </a:lnSpc>
              <a:spcBef>
                <a:spcPts val="125"/>
              </a:spcBef>
              <a:spcAft>
                <a:spcPts val="0"/>
              </a:spcAft>
              <a:buClrTx/>
              <a:buSzTx/>
              <a:buFontTx/>
              <a:buNone/>
              <a:tabLst>
                <a:tab pos="3200400" algn="l"/>
              </a:tabLst>
              <a:defRPr/>
            </a:pPr>
            <a:r>
              <a:rPr kumimoji="0" sz="2300" b="0" i="0" u="none" strike="noStrike" kern="1200" cap="none" spc="10" normalizeH="0" baseline="0" noProof="0" dirty="0">
                <a:ln>
                  <a:noFill/>
                </a:ln>
                <a:solidFill>
                  <a:prstClr val="black"/>
                </a:solidFill>
                <a:effectLst/>
                <a:uLnTx/>
                <a:uFillTx/>
                <a:latin typeface="Arial"/>
                <a:ea typeface="+mn-ea"/>
                <a:cs typeface="Arial"/>
              </a:rPr>
              <a:t>Male</a:t>
            </a:r>
            <a:r>
              <a:rPr kumimoji="0" sz="2300" b="0" i="0" u="none" strike="noStrike" kern="1200" cap="none" spc="15" normalizeH="0" baseline="0" noProof="0" dirty="0">
                <a:ln>
                  <a:noFill/>
                </a:ln>
                <a:solidFill>
                  <a:prstClr val="black"/>
                </a:solidFill>
                <a:effectLst/>
                <a:uLnTx/>
                <a:uFillTx/>
                <a:latin typeface="Arial"/>
                <a:ea typeface="+mn-ea"/>
                <a:cs typeface="Arial"/>
              </a:rPr>
              <a:t> </a:t>
            </a:r>
            <a:r>
              <a:rPr kumimoji="0" sz="2300" b="0" i="0" u="none" strike="noStrike" kern="1200" cap="none" spc="10" normalizeH="0" baseline="0" noProof="0" dirty="0">
                <a:ln>
                  <a:noFill/>
                </a:ln>
                <a:solidFill>
                  <a:prstClr val="black"/>
                </a:solidFill>
                <a:effectLst/>
                <a:uLnTx/>
                <a:uFillTx/>
                <a:latin typeface="Arial"/>
                <a:ea typeface="+mn-ea"/>
                <a:cs typeface="Arial"/>
              </a:rPr>
              <a:t>N=239	Female</a:t>
            </a:r>
            <a:r>
              <a:rPr kumimoji="0" sz="2300" b="0" i="0" u="none" strike="noStrike" kern="1200" cap="none" spc="5" normalizeH="0" baseline="0" noProof="0" dirty="0">
                <a:ln>
                  <a:noFill/>
                </a:ln>
                <a:solidFill>
                  <a:prstClr val="black"/>
                </a:solidFill>
                <a:effectLst/>
                <a:uLnTx/>
                <a:uFillTx/>
                <a:latin typeface="Arial"/>
                <a:ea typeface="+mn-ea"/>
                <a:cs typeface="Arial"/>
              </a:rPr>
              <a:t> </a:t>
            </a:r>
            <a:r>
              <a:rPr kumimoji="0" sz="2300" b="0" i="0" u="none" strike="noStrike" kern="1200" cap="none" spc="10" normalizeH="0" baseline="0" noProof="0" dirty="0">
                <a:ln>
                  <a:noFill/>
                </a:ln>
                <a:solidFill>
                  <a:prstClr val="black"/>
                </a:solidFill>
                <a:effectLst/>
                <a:uLnTx/>
                <a:uFillTx/>
                <a:latin typeface="Arial"/>
                <a:ea typeface="+mn-ea"/>
                <a:cs typeface="Arial"/>
              </a:rPr>
              <a:t>N=82</a:t>
            </a:r>
            <a:endParaRPr kumimoji="0" sz="2300" b="0" i="0" u="none" strike="noStrike" kern="1200" cap="none" spc="0" normalizeH="0" baseline="0" noProof="0">
              <a:ln>
                <a:noFill/>
              </a:ln>
              <a:solidFill>
                <a:prstClr val="black"/>
              </a:solidFill>
              <a:effectLst/>
              <a:uLnTx/>
              <a:uFillTx/>
              <a:latin typeface="Arial"/>
              <a:ea typeface="+mn-ea"/>
              <a:cs typeface="Arial"/>
            </a:endParaRPr>
          </a:p>
          <a:p>
            <a:pPr marL="951230" marR="0" lvl="0" indent="0" algn="l" defTabSz="914400" rtl="0" eaLnBrk="1" fontAlgn="auto" latinLnBrk="0" hangingPunct="1">
              <a:lnSpc>
                <a:spcPct val="100000"/>
              </a:lnSpc>
              <a:spcBef>
                <a:spcPts val="2215"/>
              </a:spcBef>
              <a:spcAft>
                <a:spcPts val="0"/>
              </a:spcAft>
              <a:buClrTx/>
              <a:buSzTx/>
              <a:buFontTx/>
              <a:buNone/>
              <a:tabLst/>
              <a:defRPr/>
            </a:pPr>
            <a:r>
              <a:rPr kumimoji="0" sz="1400" b="0" i="0" u="none" strike="noStrike" kern="1200" cap="none" spc="-5" normalizeH="0" baseline="0" noProof="0" dirty="0">
                <a:ln>
                  <a:noFill/>
                </a:ln>
                <a:solidFill>
                  <a:srgbClr val="FFFFFF"/>
                </a:solidFill>
                <a:effectLst/>
                <a:uLnTx/>
                <a:uFillTx/>
                <a:latin typeface="Arial"/>
                <a:ea typeface="+mn-ea"/>
                <a:cs typeface="Arial"/>
              </a:rPr>
              <a:t>Rounding may </a:t>
            </a:r>
            <a:r>
              <a:rPr kumimoji="0" sz="1400" b="0" i="0" u="none" strike="noStrike" kern="1200" cap="none" spc="0" normalizeH="0" baseline="0" noProof="0" dirty="0">
                <a:ln>
                  <a:noFill/>
                </a:ln>
                <a:solidFill>
                  <a:srgbClr val="FFFFFF"/>
                </a:solidFill>
                <a:effectLst/>
                <a:uLnTx/>
                <a:uFillTx/>
                <a:latin typeface="Arial"/>
                <a:ea typeface="+mn-ea"/>
                <a:cs typeface="Arial"/>
              </a:rPr>
              <a:t>cause </a:t>
            </a:r>
            <a:r>
              <a:rPr kumimoji="0" sz="1400" b="0" i="0" u="none" strike="noStrike" kern="1200" cap="none" spc="-5" normalizeH="0" baseline="0" noProof="0" dirty="0">
                <a:ln>
                  <a:noFill/>
                </a:ln>
                <a:solidFill>
                  <a:srgbClr val="FFFFFF"/>
                </a:solidFill>
                <a:effectLst/>
                <a:uLnTx/>
                <a:uFillTx/>
                <a:latin typeface="Arial"/>
                <a:ea typeface="+mn-ea"/>
                <a:cs typeface="Arial"/>
              </a:rPr>
              <a:t>percentages </a:t>
            </a:r>
            <a:r>
              <a:rPr kumimoji="0" sz="1400" b="0" i="0" u="none" strike="noStrike" kern="1200" cap="none" spc="0" normalizeH="0" baseline="0" noProof="0" dirty="0">
                <a:ln>
                  <a:noFill/>
                </a:ln>
                <a:solidFill>
                  <a:srgbClr val="FFFFFF"/>
                </a:solidFill>
                <a:effectLst/>
                <a:uLnTx/>
                <a:uFillTx/>
                <a:latin typeface="Arial"/>
                <a:ea typeface="+mn-ea"/>
                <a:cs typeface="Arial"/>
              </a:rPr>
              <a:t>to total </a:t>
            </a:r>
            <a:r>
              <a:rPr kumimoji="0" sz="1400" b="0" i="0" u="none" strike="noStrike" kern="1200" cap="none" spc="-5" normalizeH="0" baseline="0" noProof="0" dirty="0">
                <a:ln>
                  <a:noFill/>
                </a:ln>
                <a:solidFill>
                  <a:srgbClr val="FFFFFF"/>
                </a:solidFill>
                <a:effectLst/>
                <a:uLnTx/>
                <a:uFillTx/>
                <a:latin typeface="Arial"/>
                <a:ea typeface="+mn-ea"/>
                <a:cs typeface="Arial"/>
              </a:rPr>
              <a:t>more or </a:t>
            </a:r>
            <a:r>
              <a:rPr kumimoji="0" sz="1400" b="0" i="0" u="none" strike="noStrike" kern="1200" cap="none" spc="0" normalizeH="0" baseline="0" noProof="0" dirty="0">
                <a:ln>
                  <a:noFill/>
                </a:ln>
                <a:solidFill>
                  <a:srgbClr val="FFFFFF"/>
                </a:solidFill>
                <a:effectLst/>
                <a:uLnTx/>
                <a:uFillTx/>
                <a:latin typeface="Arial"/>
                <a:ea typeface="+mn-ea"/>
                <a:cs typeface="Arial"/>
              </a:rPr>
              <a:t>less than</a:t>
            </a:r>
            <a:r>
              <a:rPr kumimoji="0" sz="1400" b="0" i="0" u="none" strike="noStrike" kern="1200" cap="none" spc="-204" normalizeH="0" baseline="0" noProof="0" dirty="0">
                <a:ln>
                  <a:noFill/>
                </a:ln>
                <a:solidFill>
                  <a:srgbClr val="FFFFFF"/>
                </a:solidFill>
                <a:effectLst/>
                <a:uLnTx/>
                <a:uFillTx/>
                <a:latin typeface="Arial"/>
                <a:ea typeface="+mn-ea"/>
                <a:cs typeface="Arial"/>
              </a:rPr>
              <a:t> </a:t>
            </a:r>
            <a:r>
              <a:rPr kumimoji="0" sz="1400" b="0" i="0" u="none" strike="noStrike" kern="1200" cap="none" spc="-5" normalizeH="0" baseline="0" noProof="0" dirty="0">
                <a:ln>
                  <a:noFill/>
                </a:ln>
                <a:solidFill>
                  <a:srgbClr val="FFFFFF"/>
                </a:solidFill>
                <a:effectLst/>
                <a:uLnTx/>
                <a:uFillTx/>
                <a:latin typeface="Arial"/>
                <a:ea typeface="+mn-ea"/>
                <a:cs typeface="Arial"/>
              </a:rPr>
              <a:t>100.</a:t>
            </a:r>
            <a:endParaRPr kumimoji="0" sz="1400" b="0" i="0" u="none" strike="noStrike" kern="1200" cap="none" spc="0" normalizeH="0" baseline="0" noProof="0">
              <a:ln>
                <a:noFill/>
              </a:ln>
              <a:solidFill>
                <a:prstClr val="black"/>
              </a:solidFill>
              <a:effectLst/>
              <a:uLnTx/>
              <a:uFillTx/>
              <a:latin typeface="Arial"/>
              <a:ea typeface="+mn-ea"/>
              <a:cs typeface="Arial"/>
            </a:endParaRPr>
          </a:p>
        </p:txBody>
      </p:sp>
      <p:sp>
        <p:nvSpPr>
          <p:cNvPr id="40" name="object 40"/>
          <p:cNvSpPr txBox="1"/>
          <p:nvPr/>
        </p:nvSpPr>
        <p:spPr>
          <a:xfrm>
            <a:off x="587877" y="2062949"/>
            <a:ext cx="327660" cy="3608070"/>
          </a:xfrm>
          <a:prstGeom prst="rect">
            <a:avLst/>
          </a:prstGeom>
        </p:spPr>
        <p:txBody>
          <a:bodyPr vert="vert270" wrap="square" lIns="0" tIns="0" rIns="0" bIns="0" rtlCol="0">
            <a:spAutoFit/>
          </a:bodyPr>
          <a:lstStyle/>
          <a:p>
            <a:pPr marL="12700" marR="0" lvl="0" indent="0" algn="l" defTabSz="914400" rtl="0" eaLnBrk="1" fontAlgn="auto" latinLnBrk="0" hangingPunct="1">
              <a:lnSpc>
                <a:spcPts val="2445"/>
              </a:lnSpc>
              <a:spcBef>
                <a:spcPts val="0"/>
              </a:spcBef>
              <a:spcAft>
                <a:spcPts val="0"/>
              </a:spcAft>
              <a:buClrTx/>
              <a:buSzTx/>
              <a:buFontTx/>
              <a:buNone/>
              <a:tabLst/>
              <a:defRPr/>
            </a:pPr>
            <a:r>
              <a:rPr kumimoji="0" sz="2100" b="0" i="0" u="none" strike="noStrike" kern="1200" cap="none" spc="10" normalizeH="0" baseline="0" noProof="0" dirty="0">
                <a:ln>
                  <a:noFill/>
                </a:ln>
                <a:solidFill>
                  <a:prstClr val="black"/>
                </a:solidFill>
                <a:effectLst/>
                <a:uLnTx/>
                <a:uFillTx/>
                <a:latin typeface="Arial"/>
                <a:ea typeface="+mn-ea"/>
                <a:cs typeface="Arial"/>
              </a:rPr>
              <a:t>Rates per 100,000</a:t>
            </a:r>
            <a:r>
              <a:rPr kumimoji="0" sz="2100" b="0" i="0" u="none" strike="noStrike" kern="1200" cap="none" spc="-10" normalizeH="0" baseline="0" noProof="0" dirty="0">
                <a:ln>
                  <a:noFill/>
                </a:ln>
                <a:solidFill>
                  <a:prstClr val="black"/>
                </a:solidFill>
                <a:effectLst/>
                <a:uLnTx/>
                <a:uFillTx/>
                <a:latin typeface="Arial"/>
                <a:ea typeface="+mn-ea"/>
                <a:cs typeface="Arial"/>
              </a:rPr>
              <a:t> </a:t>
            </a:r>
            <a:r>
              <a:rPr kumimoji="0" sz="2100" b="0" i="0" u="none" strike="noStrike" kern="1200" cap="none" spc="10" normalizeH="0" baseline="0" noProof="0" dirty="0">
                <a:ln>
                  <a:noFill/>
                </a:ln>
                <a:solidFill>
                  <a:prstClr val="black"/>
                </a:solidFill>
                <a:effectLst/>
                <a:uLnTx/>
                <a:uFillTx/>
                <a:latin typeface="Arial"/>
                <a:ea typeface="+mn-ea"/>
                <a:cs typeface="Arial"/>
              </a:rPr>
              <a:t>Population</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41" name="object 41"/>
          <p:cNvSpPr/>
          <p:nvPr/>
        </p:nvSpPr>
        <p:spPr>
          <a:xfrm>
            <a:off x="2077066" y="1537396"/>
            <a:ext cx="149225" cy="147955"/>
          </a:xfrm>
          <a:custGeom>
            <a:avLst/>
            <a:gdLst/>
            <a:ahLst/>
            <a:cxnLst/>
            <a:rect l="l" t="t" r="r" b="b"/>
            <a:pathLst>
              <a:path w="149225" h="147955">
                <a:moveTo>
                  <a:pt x="0" y="0"/>
                </a:moveTo>
                <a:lnTo>
                  <a:pt x="149209" y="0"/>
                </a:lnTo>
                <a:lnTo>
                  <a:pt x="149209" y="147704"/>
                </a:lnTo>
                <a:lnTo>
                  <a:pt x="0" y="147704"/>
                </a:lnTo>
                <a:lnTo>
                  <a:pt x="0" y="0"/>
                </a:lnTo>
                <a:close/>
              </a:path>
            </a:pathLst>
          </a:custGeom>
          <a:solidFill>
            <a:srgbClr val="13A9B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2" name="object 42"/>
          <p:cNvSpPr/>
          <p:nvPr/>
        </p:nvSpPr>
        <p:spPr>
          <a:xfrm>
            <a:off x="2077066" y="1537396"/>
            <a:ext cx="149225" cy="147955"/>
          </a:xfrm>
          <a:custGeom>
            <a:avLst/>
            <a:gdLst/>
            <a:ahLst/>
            <a:cxnLst/>
            <a:rect l="l" t="t" r="r" b="b"/>
            <a:pathLst>
              <a:path w="149225" h="147955">
                <a:moveTo>
                  <a:pt x="0" y="0"/>
                </a:moveTo>
                <a:lnTo>
                  <a:pt x="149209" y="0"/>
                </a:lnTo>
                <a:lnTo>
                  <a:pt x="149209" y="147704"/>
                </a:lnTo>
                <a:lnTo>
                  <a:pt x="0" y="147704"/>
                </a:lnTo>
                <a:lnTo>
                  <a:pt x="0" y="0"/>
                </a:lnTo>
                <a:close/>
              </a:path>
            </a:pathLst>
          </a:custGeom>
          <a:ln w="92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3" name="object 43"/>
          <p:cNvSpPr/>
          <p:nvPr/>
        </p:nvSpPr>
        <p:spPr>
          <a:xfrm>
            <a:off x="3348962" y="1537396"/>
            <a:ext cx="149225" cy="147955"/>
          </a:xfrm>
          <a:custGeom>
            <a:avLst/>
            <a:gdLst/>
            <a:ahLst/>
            <a:cxnLst/>
            <a:rect l="l" t="t" r="r" b="b"/>
            <a:pathLst>
              <a:path w="149225" h="147955">
                <a:moveTo>
                  <a:pt x="0" y="0"/>
                </a:moveTo>
                <a:lnTo>
                  <a:pt x="149209" y="0"/>
                </a:lnTo>
                <a:lnTo>
                  <a:pt x="149209" y="147704"/>
                </a:lnTo>
                <a:lnTo>
                  <a:pt x="0" y="147704"/>
                </a:lnTo>
                <a:lnTo>
                  <a:pt x="0" y="0"/>
                </a:lnTo>
                <a:close/>
              </a:path>
            </a:pathLst>
          </a:custGeom>
          <a:solidFill>
            <a:srgbClr val="BC5E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4" name="object 44"/>
          <p:cNvSpPr/>
          <p:nvPr/>
        </p:nvSpPr>
        <p:spPr>
          <a:xfrm>
            <a:off x="3348962" y="1537396"/>
            <a:ext cx="149225" cy="147955"/>
          </a:xfrm>
          <a:custGeom>
            <a:avLst/>
            <a:gdLst/>
            <a:ahLst/>
            <a:cxnLst/>
            <a:rect l="l" t="t" r="r" b="b"/>
            <a:pathLst>
              <a:path w="149225" h="147955">
                <a:moveTo>
                  <a:pt x="0" y="0"/>
                </a:moveTo>
                <a:lnTo>
                  <a:pt x="149209" y="0"/>
                </a:lnTo>
                <a:lnTo>
                  <a:pt x="149209" y="147704"/>
                </a:lnTo>
                <a:lnTo>
                  <a:pt x="0" y="147704"/>
                </a:lnTo>
                <a:lnTo>
                  <a:pt x="0" y="0"/>
                </a:lnTo>
                <a:close/>
              </a:path>
            </a:pathLst>
          </a:custGeom>
          <a:ln w="92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5" name="object 45"/>
          <p:cNvSpPr/>
          <p:nvPr/>
        </p:nvSpPr>
        <p:spPr>
          <a:xfrm>
            <a:off x="4588358" y="1537396"/>
            <a:ext cx="149225" cy="147955"/>
          </a:xfrm>
          <a:custGeom>
            <a:avLst/>
            <a:gdLst/>
            <a:ahLst/>
            <a:cxnLst/>
            <a:rect l="l" t="t" r="r" b="b"/>
            <a:pathLst>
              <a:path w="149225" h="147955">
                <a:moveTo>
                  <a:pt x="0" y="0"/>
                </a:moveTo>
                <a:lnTo>
                  <a:pt x="149209" y="0"/>
                </a:lnTo>
                <a:lnTo>
                  <a:pt x="149209" y="147704"/>
                </a:lnTo>
                <a:lnTo>
                  <a:pt x="0" y="147704"/>
                </a:lnTo>
                <a:lnTo>
                  <a:pt x="0" y="0"/>
                </a:lnTo>
                <a:close/>
              </a:path>
            </a:pathLst>
          </a:custGeom>
          <a:solidFill>
            <a:srgbClr val="FFD90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6" name="object 46"/>
          <p:cNvSpPr/>
          <p:nvPr/>
        </p:nvSpPr>
        <p:spPr>
          <a:xfrm>
            <a:off x="4588358" y="1537396"/>
            <a:ext cx="149225" cy="147955"/>
          </a:xfrm>
          <a:custGeom>
            <a:avLst/>
            <a:gdLst/>
            <a:ahLst/>
            <a:cxnLst/>
            <a:rect l="l" t="t" r="r" b="b"/>
            <a:pathLst>
              <a:path w="149225" h="147955">
                <a:moveTo>
                  <a:pt x="0" y="0"/>
                </a:moveTo>
                <a:lnTo>
                  <a:pt x="149209" y="0"/>
                </a:lnTo>
                <a:lnTo>
                  <a:pt x="149209" y="147704"/>
                </a:lnTo>
                <a:lnTo>
                  <a:pt x="0" y="147704"/>
                </a:lnTo>
                <a:lnTo>
                  <a:pt x="0" y="0"/>
                </a:lnTo>
                <a:close/>
              </a:path>
            </a:pathLst>
          </a:custGeom>
          <a:ln w="92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7" name="object 47"/>
          <p:cNvSpPr txBox="1"/>
          <p:nvPr/>
        </p:nvSpPr>
        <p:spPr>
          <a:xfrm>
            <a:off x="2283101" y="1396703"/>
            <a:ext cx="4556125" cy="380365"/>
          </a:xfrm>
          <a:prstGeom prst="rect">
            <a:avLst/>
          </a:prstGeom>
        </p:spPr>
        <p:txBody>
          <a:bodyPr vert="horz" wrap="square" lIns="0" tIns="15875" rIns="0" bIns="0" rtlCol="0">
            <a:spAutoFit/>
          </a:bodyPr>
          <a:lstStyle/>
          <a:p>
            <a:pPr marL="12700" marR="0" lvl="0" indent="0" algn="l" defTabSz="914400" rtl="0" eaLnBrk="1" fontAlgn="auto" latinLnBrk="0" hangingPunct="1">
              <a:lnSpc>
                <a:spcPct val="100000"/>
              </a:lnSpc>
              <a:spcBef>
                <a:spcPts val="125"/>
              </a:spcBef>
              <a:spcAft>
                <a:spcPts val="0"/>
              </a:spcAft>
              <a:buClrTx/>
              <a:buSzTx/>
              <a:buFontTx/>
              <a:buNone/>
              <a:tabLst>
                <a:tab pos="1283970" algn="l"/>
                <a:tab pos="2522855" algn="l"/>
              </a:tabLst>
              <a:defRPr/>
            </a:pPr>
            <a:r>
              <a:rPr kumimoji="0" sz="2300" b="0" i="0" u="none" strike="noStrike" kern="1200" cap="none" spc="10" normalizeH="0" baseline="0" noProof="0" dirty="0">
                <a:ln>
                  <a:noFill/>
                </a:ln>
                <a:solidFill>
                  <a:prstClr val="black"/>
                </a:solidFill>
                <a:effectLst/>
                <a:uLnTx/>
                <a:uFillTx/>
                <a:latin typeface="Arial"/>
                <a:ea typeface="+mn-ea"/>
                <a:cs typeface="Arial"/>
              </a:rPr>
              <a:t>White	Black	</a:t>
            </a:r>
            <a:r>
              <a:rPr kumimoji="0" sz="2300" b="0" i="0" u="none" strike="noStrike" kern="1200" cap="none" spc="5" normalizeH="0" baseline="0" noProof="0" dirty="0">
                <a:ln>
                  <a:noFill/>
                </a:ln>
                <a:solidFill>
                  <a:prstClr val="black"/>
                </a:solidFill>
                <a:effectLst/>
                <a:uLnTx/>
                <a:uFillTx/>
                <a:latin typeface="Arial"/>
                <a:ea typeface="+mn-ea"/>
                <a:cs typeface="Arial"/>
              </a:rPr>
              <a:t>Hispanic/Latino</a:t>
            </a:r>
            <a:endParaRPr kumimoji="0" sz="2300" b="0" i="0" u="none" strike="noStrike" kern="1200" cap="none" spc="0" normalizeH="0" baseline="0" noProof="0">
              <a:ln>
                <a:noFill/>
              </a:ln>
              <a:solidFill>
                <a:prstClr val="black"/>
              </a:solidFill>
              <a:effectLst/>
              <a:uLnTx/>
              <a:uFillTx/>
              <a:latin typeface="Arial"/>
              <a:ea typeface="+mn-ea"/>
              <a:cs typeface="Arial"/>
            </a:endParaRPr>
          </a:p>
        </p:txBody>
      </p:sp>
    </p:spTree>
    <p:extLst>
      <p:ext uri="{BB962C8B-B14F-4D97-AF65-F5344CB8AC3E}">
        <p14:creationId xmlns:p14="http://schemas.microsoft.com/office/powerpoint/2010/main" val="3770936798"/>
      </p:ext>
    </p:extLst>
  </p:cSld>
  <p:clrMapOvr>
    <a:masterClrMapping/>
  </p:clrMapOvr>
  <p:timing>
    <p:tnLst>
      <p:par>
        <p:cTn id="1" dur="indefinite" restart="never" nodeType="tmRoot"/>
      </p:par>
    </p:tn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1038018" y="6110546"/>
            <a:ext cx="735943" cy="505267"/>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US" sz="3200" b="0" i="0" u="none" strike="noStrike" kern="1200" cap="none" spc="-10" normalizeH="0" baseline="0" noProof="0" dirty="0" smtClean="0">
                <a:ln>
                  <a:noFill/>
                </a:ln>
                <a:solidFill>
                  <a:srgbClr val="FFFFFF"/>
                </a:solidFill>
                <a:effectLst/>
                <a:uLnTx/>
                <a:uFillTx/>
                <a:latin typeface="Arial"/>
                <a:ea typeface="+mn-ea"/>
                <a:cs typeface="Arial"/>
              </a:rPr>
              <a:t>301</a:t>
            </a:r>
            <a:endParaRPr kumimoji="0" sz="3200" b="0" i="0" u="none" strike="noStrike" kern="1200" cap="none" spc="0" normalizeH="0" baseline="0" noProof="0" dirty="0">
              <a:ln>
                <a:noFill/>
              </a:ln>
              <a:solidFill>
                <a:prstClr val="black"/>
              </a:solidFill>
              <a:effectLst/>
              <a:uLnTx/>
              <a:uFillTx/>
              <a:latin typeface="Arial"/>
              <a:ea typeface="+mn-ea"/>
              <a:cs typeface="Arial"/>
            </a:endParaRPr>
          </a:p>
        </p:txBody>
      </p:sp>
      <p:sp>
        <p:nvSpPr>
          <p:cNvPr id="3" name="object 3"/>
          <p:cNvSpPr txBox="1">
            <a:spLocks noGrp="1"/>
          </p:cNvSpPr>
          <p:nvPr>
            <p:ph type="title"/>
          </p:nvPr>
        </p:nvSpPr>
        <p:spPr>
          <a:xfrm>
            <a:off x="774716" y="370093"/>
            <a:ext cx="10699750" cy="667385"/>
          </a:xfrm>
          <a:prstGeom prst="rect">
            <a:avLst/>
          </a:prstGeom>
        </p:spPr>
        <p:txBody>
          <a:bodyPr vert="horz" wrap="square" lIns="0" tIns="13970" rIns="0" bIns="0" rtlCol="0">
            <a:spAutoFit/>
          </a:bodyPr>
          <a:lstStyle/>
          <a:p>
            <a:pPr marL="12700">
              <a:lnSpc>
                <a:spcPct val="100000"/>
              </a:lnSpc>
              <a:spcBef>
                <a:spcPts val="110"/>
              </a:spcBef>
            </a:pPr>
            <a:r>
              <a:rPr sz="4000" spc="-30" dirty="0">
                <a:solidFill>
                  <a:srgbClr val="000000"/>
                </a:solidFill>
              </a:rPr>
              <a:t>New </a:t>
            </a:r>
            <a:r>
              <a:rPr sz="4000" spc="-20" dirty="0">
                <a:solidFill>
                  <a:srgbClr val="000000"/>
                </a:solidFill>
              </a:rPr>
              <a:t>HIV </a:t>
            </a:r>
            <a:r>
              <a:rPr sz="4000" spc="-5" dirty="0">
                <a:solidFill>
                  <a:srgbClr val="000000"/>
                </a:solidFill>
              </a:rPr>
              <a:t>&amp; </a:t>
            </a:r>
            <a:r>
              <a:rPr sz="4000" spc="-25" dirty="0">
                <a:solidFill>
                  <a:srgbClr val="000000"/>
                </a:solidFill>
              </a:rPr>
              <a:t>AIDS </a:t>
            </a:r>
            <a:r>
              <a:rPr sz="4000" spc="-25" dirty="0">
                <a:solidFill>
                  <a:srgbClr val="E7E6E6"/>
                </a:solidFill>
              </a:rPr>
              <a:t>Dx- </a:t>
            </a:r>
            <a:r>
              <a:rPr sz="4000" spc="-30" dirty="0">
                <a:solidFill>
                  <a:srgbClr val="E7E6E6"/>
                </a:solidFill>
              </a:rPr>
              <a:t>by </a:t>
            </a:r>
            <a:r>
              <a:rPr sz="4200" i="1" spc="-100" dirty="0">
                <a:solidFill>
                  <a:srgbClr val="000000"/>
                </a:solidFill>
                <a:latin typeface="Calibri Light"/>
                <a:cs typeface="Calibri Light"/>
              </a:rPr>
              <a:t>Risk </a:t>
            </a:r>
            <a:r>
              <a:rPr sz="4200" i="1" spc="-120" dirty="0">
                <a:solidFill>
                  <a:srgbClr val="000000"/>
                </a:solidFill>
                <a:latin typeface="Calibri Light"/>
                <a:cs typeface="Calibri Light"/>
              </a:rPr>
              <a:t>factors </a:t>
            </a:r>
            <a:r>
              <a:rPr sz="4000" spc="-25" dirty="0">
                <a:solidFill>
                  <a:srgbClr val="E7E6E6"/>
                </a:solidFill>
              </a:rPr>
              <a:t>-2021 </a:t>
            </a:r>
            <a:r>
              <a:rPr sz="4000" spc="-45" dirty="0">
                <a:solidFill>
                  <a:srgbClr val="E7E6E6"/>
                </a:solidFill>
              </a:rPr>
              <a:t>Palm</a:t>
            </a:r>
            <a:r>
              <a:rPr sz="4000" spc="-525" dirty="0">
                <a:solidFill>
                  <a:srgbClr val="E7E6E6"/>
                </a:solidFill>
              </a:rPr>
              <a:t> </a:t>
            </a:r>
            <a:r>
              <a:rPr sz="4000" spc="-35" dirty="0">
                <a:solidFill>
                  <a:srgbClr val="E7E6E6"/>
                </a:solidFill>
              </a:rPr>
              <a:t>Beach</a:t>
            </a:r>
            <a:endParaRPr sz="4000">
              <a:latin typeface="Calibri Light"/>
              <a:cs typeface="Calibri Light"/>
            </a:endParaRPr>
          </a:p>
        </p:txBody>
      </p:sp>
      <p:sp>
        <p:nvSpPr>
          <p:cNvPr id="4" name="object 4"/>
          <p:cNvSpPr/>
          <p:nvPr/>
        </p:nvSpPr>
        <p:spPr>
          <a:xfrm>
            <a:off x="6603492" y="2214372"/>
            <a:ext cx="0" cy="3712845"/>
          </a:xfrm>
          <a:custGeom>
            <a:avLst/>
            <a:gdLst/>
            <a:ahLst/>
            <a:cxnLst/>
            <a:rect l="l" t="t" r="r" b="b"/>
            <a:pathLst>
              <a:path h="3712845">
                <a:moveTo>
                  <a:pt x="0" y="0"/>
                </a:moveTo>
                <a:lnTo>
                  <a:pt x="0" y="371246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5919215" y="2214372"/>
            <a:ext cx="0" cy="1298575"/>
          </a:xfrm>
          <a:custGeom>
            <a:avLst/>
            <a:gdLst/>
            <a:ahLst/>
            <a:cxnLst/>
            <a:rect l="l" t="t" r="r" b="b"/>
            <a:pathLst>
              <a:path h="1298575">
                <a:moveTo>
                  <a:pt x="0" y="0"/>
                </a:moveTo>
                <a:lnTo>
                  <a:pt x="0" y="12984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5919215" y="3761232"/>
            <a:ext cx="0" cy="1607820"/>
          </a:xfrm>
          <a:custGeom>
            <a:avLst/>
            <a:gdLst/>
            <a:ahLst/>
            <a:cxnLst/>
            <a:rect l="l" t="t" r="r" b="b"/>
            <a:pathLst>
              <a:path h="1607820">
                <a:moveTo>
                  <a:pt x="0" y="0"/>
                </a:moveTo>
                <a:lnTo>
                  <a:pt x="0" y="160782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5919215" y="5617464"/>
            <a:ext cx="0" cy="309880"/>
          </a:xfrm>
          <a:custGeom>
            <a:avLst/>
            <a:gdLst/>
            <a:ahLst/>
            <a:cxnLst/>
            <a:rect l="l" t="t" r="r" b="b"/>
            <a:pathLst>
              <a:path h="309879">
                <a:moveTo>
                  <a:pt x="0" y="0"/>
                </a:moveTo>
                <a:lnTo>
                  <a:pt x="0" y="3093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5234940" y="2214372"/>
            <a:ext cx="0" cy="1298575"/>
          </a:xfrm>
          <a:custGeom>
            <a:avLst/>
            <a:gdLst/>
            <a:ahLst/>
            <a:cxnLst/>
            <a:rect l="l" t="t" r="r" b="b"/>
            <a:pathLst>
              <a:path h="1298575">
                <a:moveTo>
                  <a:pt x="0" y="0"/>
                </a:moveTo>
                <a:lnTo>
                  <a:pt x="0" y="12984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5234940" y="3761232"/>
            <a:ext cx="0" cy="1607820"/>
          </a:xfrm>
          <a:custGeom>
            <a:avLst/>
            <a:gdLst/>
            <a:ahLst/>
            <a:cxnLst/>
            <a:rect l="l" t="t" r="r" b="b"/>
            <a:pathLst>
              <a:path h="1607820">
                <a:moveTo>
                  <a:pt x="0" y="0"/>
                </a:moveTo>
                <a:lnTo>
                  <a:pt x="0" y="160782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5234940" y="5617464"/>
            <a:ext cx="0" cy="309880"/>
          </a:xfrm>
          <a:custGeom>
            <a:avLst/>
            <a:gdLst/>
            <a:ahLst/>
            <a:cxnLst/>
            <a:rect l="l" t="t" r="r" b="b"/>
            <a:pathLst>
              <a:path h="309879">
                <a:moveTo>
                  <a:pt x="0" y="0"/>
                </a:moveTo>
                <a:lnTo>
                  <a:pt x="0" y="3093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4550664" y="2214372"/>
            <a:ext cx="0" cy="1298575"/>
          </a:xfrm>
          <a:custGeom>
            <a:avLst/>
            <a:gdLst/>
            <a:ahLst/>
            <a:cxnLst/>
            <a:rect l="l" t="t" r="r" b="b"/>
            <a:pathLst>
              <a:path h="1298575">
                <a:moveTo>
                  <a:pt x="0" y="0"/>
                </a:moveTo>
                <a:lnTo>
                  <a:pt x="0" y="12984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4550664" y="3761232"/>
            <a:ext cx="0" cy="1607820"/>
          </a:xfrm>
          <a:custGeom>
            <a:avLst/>
            <a:gdLst/>
            <a:ahLst/>
            <a:cxnLst/>
            <a:rect l="l" t="t" r="r" b="b"/>
            <a:pathLst>
              <a:path h="1607820">
                <a:moveTo>
                  <a:pt x="0" y="0"/>
                </a:moveTo>
                <a:lnTo>
                  <a:pt x="0" y="160782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4550664" y="5617464"/>
            <a:ext cx="0" cy="309880"/>
          </a:xfrm>
          <a:custGeom>
            <a:avLst/>
            <a:gdLst/>
            <a:ahLst/>
            <a:cxnLst/>
            <a:rect l="l" t="t" r="r" b="b"/>
            <a:pathLst>
              <a:path h="309879">
                <a:moveTo>
                  <a:pt x="0" y="0"/>
                </a:moveTo>
                <a:lnTo>
                  <a:pt x="0" y="3093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3866388" y="2214372"/>
            <a:ext cx="0" cy="1298575"/>
          </a:xfrm>
          <a:custGeom>
            <a:avLst/>
            <a:gdLst/>
            <a:ahLst/>
            <a:cxnLst/>
            <a:rect l="l" t="t" r="r" b="b"/>
            <a:pathLst>
              <a:path h="1298575">
                <a:moveTo>
                  <a:pt x="0" y="0"/>
                </a:moveTo>
                <a:lnTo>
                  <a:pt x="0" y="12984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3866388" y="3761232"/>
            <a:ext cx="0" cy="1607820"/>
          </a:xfrm>
          <a:custGeom>
            <a:avLst/>
            <a:gdLst/>
            <a:ahLst/>
            <a:cxnLst/>
            <a:rect l="l" t="t" r="r" b="b"/>
            <a:pathLst>
              <a:path h="1607820">
                <a:moveTo>
                  <a:pt x="0" y="0"/>
                </a:moveTo>
                <a:lnTo>
                  <a:pt x="0" y="160782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3866388" y="5617464"/>
            <a:ext cx="0" cy="309880"/>
          </a:xfrm>
          <a:custGeom>
            <a:avLst/>
            <a:gdLst/>
            <a:ahLst/>
            <a:cxnLst/>
            <a:rect l="l" t="t" r="r" b="b"/>
            <a:pathLst>
              <a:path h="309879">
                <a:moveTo>
                  <a:pt x="0" y="0"/>
                </a:moveTo>
                <a:lnTo>
                  <a:pt x="0" y="3093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3182111" y="2214372"/>
            <a:ext cx="0" cy="1298575"/>
          </a:xfrm>
          <a:custGeom>
            <a:avLst/>
            <a:gdLst/>
            <a:ahLst/>
            <a:cxnLst/>
            <a:rect l="l" t="t" r="r" b="b"/>
            <a:pathLst>
              <a:path h="1298575">
                <a:moveTo>
                  <a:pt x="0" y="0"/>
                </a:moveTo>
                <a:lnTo>
                  <a:pt x="0" y="12984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3182111" y="3761232"/>
            <a:ext cx="0" cy="1607820"/>
          </a:xfrm>
          <a:custGeom>
            <a:avLst/>
            <a:gdLst/>
            <a:ahLst/>
            <a:cxnLst/>
            <a:rect l="l" t="t" r="r" b="b"/>
            <a:pathLst>
              <a:path h="1607820">
                <a:moveTo>
                  <a:pt x="0" y="0"/>
                </a:moveTo>
                <a:lnTo>
                  <a:pt x="0" y="160782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3182111" y="5617464"/>
            <a:ext cx="0" cy="309880"/>
          </a:xfrm>
          <a:custGeom>
            <a:avLst/>
            <a:gdLst/>
            <a:ahLst/>
            <a:cxnLst/>
            <a:rect l="l" t="t" r="r" b="b"/>
            <a:pathLst>
              <a:path h="309879">
                <a:moveTo>
                  <a:pt x="0" y="0"/>
                </a:moveTo>
                <a:lnTo>
                  <a:pt x="0" y="3093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2497835" y="2214372"/>
            <a:ext cx="0" cy="1298575"/>
          </a:xfrm>
          <a:custGeom>
            <a:avLst/>
            <a:gdLst/>
            <a:ahLst/>
            <a:cxnLst/>
            <a:rect l="l" t="t" r="r" b="b"/>
            <a:pathLst>
              <a:path h="1298575">
                <a:moveTo>
                  <a:pt x="0" y="0"/>
                </a:moveTo>
                <a:lnTo>
                  <a:pt x="0" y="12984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2497835" y="3761232"/>
            <a:ext cx="0" cy="1607820"/>
          </a:xfrm>
          <a:custGeom>
            <a:avLst/>
            <a:gdLst/>
            <a:ahLst/>
            <a:cxnLst/>
            <a:rect l="l" t="t" r="r" b="b"/>
            <a:pathLst>
              <a:path h="1607820">
                <a:moveTo>
                  <a:pt x="0" y="0"/>
                </a:moveTo>
                <a:lnTo>
                  <a:pt x="0" y="160782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2497835" y="5617464"/>
            <a:ext cx="0" cy="309880"/>
          </a:xfrm>
          <a:custGeom>
            <a:avLst/>
            <a:gdLst/>
            <a:ahLst/>
            <a:cxnLst/>
            <a:rect l="l" t="t" r="r" b="b"/>
            <a:pathLst>
              <a:path h="309879">
                <a:moveTo>
                  <a:pt x="0" y="0"/>
                </a:moveTo>
                <a:lnTo>
                  <a:pt x="0" y="3093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1813560" y="2214372"/>
            <a:ext cx="0" cy="1298575"/>
          </a:xfrm>
          <a:custGeom>
            <a:avLst/>
            <a:gdLst/>
            <a:ahLst/>
            <a:cxnLst/>
            <a:rect l="l" t="t" r="r" b="b"/>
            <a:pathLst>
              <a:path h="1298575">
                <a:moveTo>
                  <a:pt x="0" y="0"/>
                </a:moveTo>
                <a:lnTo>
                  <a:pt x="0" y="12984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1813560" y="3761232"/>
            <a:ext cx="0" cy="2165985"/>
          </a:xfrm>
          <a:custGeom>
            <a:avLst/>
            <a:gdLst/>
            <a:ahLst/>
            <a:cxnLst/>
            <a:rect l="l" t="t" r="r" b="b"/>
            <a:pathLst>
              <a:path h="2165985">
                <a:moveTo>
                  <a:pt x="0" y="0"/>
                </a:moveTo>
                <a:lnTo>
                  <a:pt x="0" y="216560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1129283" y="2214372"/>
            <a:ext cx="0" cy="3712845"/>
          </a:xfrm>
          <a:custGeom>
            <a:avLst/>
            <a:gdLst/>
            <a:ahLst/>
            <a:cxnLst/>
            <a:rect l="l" t="t" r="r" b="b"/>
            <a:pathLst>
              <a:path h="3712845">
                <a:moveTo>
                  <a:pt x="0" y="0"/>
                </a:moveTo>
                <a:lnTo>
                  <a:pt x="0" y="371246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6595871" y="5617464"/>
            <a:ext cx="0" cy="247015"/>
          </a:xfrm>
          <a:custGeom>
            <a:avLst/>
            <a:gdLst/>
            <a:ahLst/>
            <a:cxnLst/>
            <a:rect l="l" t="t" r="r" b="b"/>
            <a:pathLst>
              <a:path h="247014">
                <a:moveTo>
                  <a:pt x="0" y="0"/>
                </a:moveTo>
                <a:lnTo>
                  <a:pt x="0" y="246888"/>
                </a:lnTo>
              </a:path>
            </a:pathLst>
          </a:custGeom>
          <a:ln w="15240">
            <a:solidFill>
              <a:srgbClr val="4472C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6601968" y="4998720"/>
            <a:ext cx="0" cy="247015"/>
          </a:xfrm>
          <a:custGeom>
            <a:avLst/>
            <a:gdLst/>
            <a:ahLst/>
            <a:cxnLst/>
            <a:rect l="l" t="t" r="r" b="b"/>
            <a:pathLst>
              <a:path h="247014">
                <a:moveTo>
                  <a:pt x="0" y="0"/>
                </a:moveTo>
                <a:lnTo>
                  <a:pt x="0" y="246887"/>
                </a:lnTo>
              </a:path>
            </a:pathLst>
          </a:custGeom>
          <a:ln w="3175">
            <a:solidFill>
              <a:srgbClr val="4472C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6602730" y="4379976"/>
            <a:ext cx="0" cy="247015"/>
          </a:xfrm>
          <a:custGeom>
            <a:avLst/>
            <a:gdLst/>
            <a:ahLst/>
            <a:cxnLst/>
            <a:rect l="l" t="t" r="r" b="b"/>
            <a:pathLst>
              <a:path h="247014">
                <a:moveTo>
                  <a:pt x="0" y="0"/>
                </a:moveTo>
                <a:lnTo>
                  <a:pt x="0" y="246887"/>
                </a:lnTo>
              </a:path>
            </a:pathLst>
          </a:custGeom>
          <a:ln w="3175">
            <a:solidFill>
              <a:srgbClr val="4472C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6595109" y="3761232"/>
            <a:ext cx="0" cy="247015"/>
          </a:xfrm>
          <a:custGeom>
            <a:avLst/>
            <a:gdLst/>
            <a:ahLst/>
            <a:cxnLst/>
            <a:rect l="l" t="t" r="r" b="b"/>
            <a:pathLst>
              <a:path h="247014">
                <a:moveTo>
                  <a:pt x="0" y="0"/>
                </a:moveTo>
                <a:lnTo>
                  <a:pt x="0" y="246888"/>
                </a:lnTo>
              </a:path>
            </a:pathLst>
          </a:custGeom>
          <a:ln w="16764">
            <a:solidFill>
              <a:srgbClr val="4472C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6602730" y="3142488"/>
            <a:ext cx="0" cy="247015"/>
          </a:xfrm>
          <a:custGeom>
            <a:avLst/>
            <a:gdLst/>
            <a:ahLst/>
            <a:cxnLst/>
            <a:rect l="l" t="t" r="r" b="b"/>
            <a:pathLst>
              <a:path h="247014">
                <a:moveTo>
                  <a:pt x="0" y="0"/>
                </a:moveTo>
                <a:lnTo>
                  <a:pt x="0" y="246887"/>
                </a:lnTo>
              </a:path>
            </a:pathLst>
          </a:custGeom>
          <a:ln w="3175">
            <a:solidFill>
              <a:srgbClr val="4472C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6602730" y="2523744"/>
            <a:ext cx="0" cy="247015"/>
          </a:xfrm>
          <a:custGeom>
            <a:avLst/>
            <a:gdLst/>
            <a:ahLst/>
            <a:cxnLst/>
            <a:rect l="l" t="t" r="r" b="b"/>
            <a:pathLst>
              <a:path h="247014">
                <a:moveTo>
                  <a:pt x="0" y="0"/>
                </a:moveTo>
                <a:lnTo>
                  <a:pt x="0" y="246887"/>
                </a:lnTo>
              </a:path>
            </a:pathLst>
          </a:custGeom>
          <a:ln w="3175">
            <a:solidFill>
              <a:srgbClr val="4472C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1813560" y="5369052"/>
            <a:ext cx="4790440" cy="248920"/>
          </a:xfrm>
          <a:custGeom>
            <a:avLst/>
            <a:gdLst/>
            <a:ahLst/>
            <a:cxnLst/>
            <a:rect l="l" t="t" r="r" b="b"/>
            <a:pathLst>
              <a:path w="4790440" h="248920">
                <a:moveTo>
                  <a:pt x="4789932" y="0"/>
                </a:moveTo>
                <a:lnTo>
                  <a:pt x="0" y="0"/>
                </a:lnTo>
                <a:lnTo>
                  <a:pt x="0" y="248412"/>
                </a:lnTo>
                <a:lnTo>
                  <a:pt x="4789932" y="248412"/>
                </a:lnTo>
                <a:lnTo>
                  <a:pt x="4789932" y="0"/>
                </a:lnTo>
                <a:close/>
              </a:path>
            </a:pathLst>
          </a:custGeom>
          <a:solidFill>
            <a:srgbClr val="BF9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5919215" y="4750308"/>
            <a:ext cx="684530" cy="248920"/>
          </a:xfrm>
          <a:custGeom>
            <a:avLst/>
            <a:gdLst/>
            <a:ahLst/>
            <a:cxnLst/>
            <a:rect l="l" t="t" r="r" b="b"/>
            <a:pathLst>
              <a:path w="684529" h="248920">
                <a:moveTo>
                  <a:pt x="684276" y="0"/>
                </a:moveTo>
                <a:lnTo>
                  <a:pt x="0" y="0"/>
                </a:lnTo>
                <a:lnTo>
                  <a:pt x="0" y="248412"/>
                </a:lnTo>
                <a:lnTo>
                  <a:pt x="684276" y="248412"/>
                </a:lnTo>
                <a:lnTo>
                  <a:pt x="684276" y="0"/>
                </a:lnTo>
                <a:close/>
              </a:path>
            </a:pathLst>
          </a:custGeom>
          <a:solidFill>
            <a:srgbClr val="BF9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6227064" y="4131564"/>
            <a:ext cx="376555" cy="248920"/>
          </a:xfrm>
          <a:custGeom>
            <a:avLst/>
            <a:gdLst/>
            <a:ahLst/>
            <a:cxnLst/>
            <a:rect l="l" t="t" r="r" b="b"/>
            <a:pathLst>
              <a:path w="376554" h="248920">
                <a:moveTo>
                  <a:pt x="376428" y="0"/>
                </a:moveTo>
                <a:lnTo>
                  <a:pt x="0" y="0"/>
                </a:lnTo>
                <a:lnTo>
                  <a:pt x="0" y="248412"/>
                </a:lnTo>
                <a:lnTo>
                  <a:pt x="376428" y="248412"/>
                </a:lnTo>
                <a:lnTo>
                  <a:pt x="376428" y="0"/>
                </a:lnTo>
                <a:close/>
              </a:path>
            </a:pathLst>
          </a:custGeom>
          <a:solidFill>
            <a:srgbClr val="BF9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1505711" y="3512820"/>
            <a:ext cx="5097780" cy="248920"/>
          </a:xfrm>
          <a:custGeom>
            <a:avLst/>
            <a:gdLst/>
            <a:ahLst/>
            <a:cxnLst/>
            <a:rect l="l" t="t" r="r" b="b"/>
            <a:pathLst>
              <a:path w="5097780" h="248920">
                <a:moveTo>
                  <a:pt x="5097780" y="0"/>
                </a:moveTo>
                <a:lnTo>
                  <a:pt x="0" y="0"/>
                </a:lnTo>
                <a:lnTo>
                  <a:pt x="0" y="248411"/>
                </a:lnTo>
                <a:lnTo>
                  <a:pt x="5097780" y="248411"/>
                </a:lnTo>
                <a:lnTo>
                  <a:pt x="5097780" y="0"/>
                </a:lnTo>
                <a:close/>
              </a:path>
            </a:pathLst>
          </a:custGeom>
          <a:solidFill>
            <a:srgbClr val="BF9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6585966" y="2894076"/>
            <a:ext cx="0" cy="248920"/>
          </a:xfrm>
          <a:custGeom>
            <a:avLst/>
            <a:gdLst/>
            <a:ahLst/>
            <a:cxnLst/>
            <a:rect l="l" t="t" r="r" b="b"/>
            <a:pathLst>
              <a:path h="248919">
                <a:moveTo>
                  <a:pt x="0" y="0"/>
                </a:moveTo>
                <a:lnTo>
                  <a:pt x="0" y="248412"/>
                </a:lnTo>
              </a:path>
            </a:pathLst>
          </a:custGeom>
          <a:ln w="35051">
            <a:solidFill>
              <a:srgbClr val="BF9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p:nvPr/>
        </p:nvSpPr>
        <p:spPr>
          <a:xfrm>
            <a:off x="6585966" y="2275332"/>
            <a:ext cx="0" cy="248920"/>
          </a:xfrm>
          <a:custGeom>
            <a:avLst/>
            <a:gdLst/>
            <a:ahLst/>
            <a:cxnLst/>
            <a:rect l="l" t="t" r="r" b="b"/>
            <a:pathLst>
              <a:path h="248919">
                <a:moveTo>
                  <a:pt x="0" y="0"/>
                </a:moveTo>
                <a:lnTo>
                  <a:pt x="0" y="248412"/>
                </a:lnTo>
              </a:path>
            </a:pathLst>
          </a:custGeom>
          <a:ln w="35051">
            <a:solidFill>
              <a:srgbClr val="BF9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8" name="object 38"/>
          <p:cNvSpPr txBox="1"/>
          <p:nvPr/>
        </p:nvSpPr>
        <p:spPr>
          <a:xfrm>
            <a:off x="5995185" y="5595138"/>
            <a:ext cx="5283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43</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10" normalizeH="0" baseline="0" noProof="0" dirty="0">
                <a:ln>
                  <a:noFill/>
                </a:ln>
                <a:solidFill>
                  <a:srgbClr val="3E3E3E"/>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39" name="object 39"/>
          <p:cNvSpPr txBox="1"/>
          <p:nvPr/>
        </p:nvSpPr>
        <p:spPr>
          <a:xfrm>
            <a:off x="5923978" y="4976319"/>
            <a:ext cx="675005" cy="269240"/>
          </a:xfrm>
          <a:prstGeom prst="rect">
            <a:avLst/>
          </a:prstGeom>
        </p:spPr>
        <p:txBody>
          <a:bodyPr vert="horz" wrap="square" lIns="0" tIns="12065" rIns="0" bIns="0" rtlCol="0">
            <a:spAutoFit/>
          </a:bodyPr>
          <a:lstStyle/>
          <a:p>
            <a:pPr marL="19812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5" normalizeH="0" baseline="0" noProof="0" dirty="0">
                <a:ln>
                  <a:noFill/>
                </a:ln>
                <a:solidFill>
                  <a:srgbClr val="3E3E3E"/>
                </a:solidFill>
                <a:effectLst/>
                <a:uLnTx/>
                <a:uFillTx/>
                <a:latin typeface="Calibri"/>
                <a:ea typeface="+mn-ea"/>
                <a:cs typeface="Calibri"/>
              </a:rPr>
              <a:t>6.0%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40" name="object 40"/>
          <p:cNvSpPr txBox="1"/>
          <p:nvPr/>
        </p:nvSpPr>
        <p:spPr>
          <a:xfrm>
            <a:off x="6265577" y="4357501"/>
            <a:ext cx="27241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3%</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41" name="object 41"/>
          <p:cNvSpPr txBox="1"/>
          <p:nvPr/>
        </p:nvSpPr>
        <p:spPr>
          <a:xfrm>
            <a:off x="5994172" y="3738682"/>
            <a:ext cx="5283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46</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10" normalizeH="0" baseline="0" noProof="0" dirty="0">
                <a:ln>
                  <a:noFill/>
                </a:ln>
                <a:solidFill>
                  <a:srgbClr val="3E3E3E"/>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42" name="object 42"/>
          <p:cNvSpPr txBox="1"/>
          <p:nvPr/>
        </p:nvSpPr>
        <p:spPr>
          <a:xfrm>
            <a:off x="1415563" y="5347246"/>
            <a:ext cx="33210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10" normalizeH="0" baseline="0" noProof="0" dirty="0">
                <a:ln>
                  <a:noFill/>
                </a:ln>
                <a:solidFill>
                  <a:srgbClr val="FF0000"/>
                </a:solidFill>
                <a:effectLst/>
                <a:uLnTx/>
                <a:uFillTx/>
                <a:latin typeface="Calibri"/>
                <a:ea typeface="+mn-ea"/>
                <a:cs typeface="Calibri"/>
              </a:rPr>
              <a:t>140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43" name="object 43"/>
          <p:cNvSpPr txBox="1"/>
          <p:nvPr/>
        </p:nvSpPr>
        <p:spPr>
          <a:xfrm>
            <a:off x="5624665" y="4728427"/>
            <a:ext cx="22987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10" normalizeH="0" baseline="0" noProof="0" dirty="0">
                <a:ln>
                  <a:noFill/>
                </a:ln>
                <a:solidFill>
                  <a:srgbClr val="FF0000"/>
                </a:solidFill>
                <a:effectLst/>
                <a:uLnTx/>
                <a:uFillTx/>
                <a:latin typeface="Calibri"/>
                <a:ea typeface="+mn-ea"/>
                <a:cs typeface="Calibri"/>
              </a:rPr>
              <a:t>20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44" name="object 44"/>
          <p:cNvSpPr txBox="1"/>
          <p:nvPr/>
        </p:nvSpPr>
        <p:spPr>
          <a:xfrm>
            <a:off x="5932554" y="4109608"/>
            <a:ext cx="22987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10" normalizeH="0" baseline="0" noProof="0" dirty="0">
                <a:ln>
                  <a:noFill/>
                </a:ln>
                <a:solidFill>
                  <a:srgbClr val="FF0000"/>
                </a:solidFill>
                <a:effectLst/>
                <a:uLnTx/>
                <a:uFillTx/>
                <a:latin typeface="Calibri"/>
                <a:ea typeface="+mn-ea"/>
                <a:cs typeface="Calibri"/>
              </a:rPr>
              <a:t>11</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45" name="object 45"/>
          <p:cNvSpPr txBox="1"/>
          <p:nvPr/>
        </p:nvSpPr>
        <p:spPr>
          <a:xfrm>
            <a:off x="1107471" y="3490790"/>
            <a:ext cx="33210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10" normalizeH="0" baseline="0" noProof="0" dirty="0">
                <a:ln>
                  <a:noFill/>
                </a:ln>
                <a:solidFill>
                  <a:srgbClr val="FF0000"/>
                </a:solidFill>
                <a:effectLst/>
                <a:uLnTx/>
                <a:uFillTx/>
                <a:latin typeface="Calibri"/>
                <a:ea typeface="+mn-ea"/>
                <a:cs typeface="Calibri"/>
              </a:rPr>
              <a:t>149</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46" name="object 46"/>
          <p:cNvSpPr txBox="1"/>
          <p:nvPr/>
        </p:nvSpPr>
        <p:spPr>
          <a:xfrm>
            <a:off x="6266185" y="2253152"/>
            <a:ext cx="272415" cy="1135380"/>
          </a:xfrm>
          <a:prstGeom prst="rect">
            <a:avLst/>
          </a:prstGeom>
        </p:spPr>
        <p:txBody>
          <a:bodyPr vert="horz" wrap="square" lIns="0" tIns="12065" rIns="0" bIns="0" rtlCol="0">
            <a:spAutoFit/>
          </a:bodyPr>
          <a:lstStyle/>
          <a:p>
            <a:pPr marL="0" marR="38100" lvl="0" indent="0" algn="r"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5" normalizeH="0" baseline="0" noProof="0" dirty="0">
                <a:ln>
                  <a:noFill/>
                </a:ln>
                <a:solidFill>
                  <a:srgbClr val="FF0000"/>
                </a:solidFill>
                <a:effectLst/>
                <a:uLnTx/>
                <a:uFillTx/>
                <a:latin typeface="Calibri"/>
                <a:ea typeface="+mn-ea"/>
                <a:cs typeface="Calibri"/>
              </a:rPr>
              <a:t>1</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30"/>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1%</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38100" lvl="0" indent="0" algn="r" defTabSz="914400" rtl="0" eaLnBrk="1" fontAlgn="auto" latinLnBrk="0" hangingPunct="1">
              <a:lnSpc>
                <a:spcPct val="100000"/>
              </a:lnSpc>
              <a:spcBef>
                <a:spcPts val="1000"/>
              </a:spcBef>
              <a:spcAft>
                <a:spcPts val="0"/>
              </a:spcAft>
              <a:buClrTx/>
              <a:buSzTx/>
              <a:buFontTx/>
              <a:buNone/>
              <a:tabLst/>
              <a:defRPr/>
            </a:pPr>
            <a:r>
              <a:rPr kumimoji="0" sz="1600" b="0" i="1" u="none" strike="noStrike" kern="1200" cap="none" spc="-5" normalizeH="0" baseline="0" noProof="0" dirty="0">
                <a:ln>
                  <a:noFill/>
                </a:ln>
                <a:solidFill>
                  <a:srgbClr val="FF0000"/>
                </a:solidFill>
                <a:effectLst/>
                <a:uLnTx/>
                <a:uFillTx/>
                <a:latin typeface="Calibri"/>
                <a:ea typeface="+mn-ea"/>
                <a:cs typeface="Calibri"/>
              </a:rPr>
              <a:t>1</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3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1%</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47" name="object 47"/>
          <p:cNvSpPr txBox="1"/>
          <p:nvPr/>
        </p:nvSpPr>
        <p:spPr>
          <a:xfrm>
            <a:off x="6477162" y="5980385"/>
            <a:ext cx="25209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48" name="object 48"/>
          <p:cNvSpPr txBox="1"/>
          <p:nvPr/>
        </p:nvSpPr>
        <p:spPr>
          <a:xfrm>
            <a:off x="5705980" y="5980385"/>
            <a:ext cx="426084"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2000.0%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49" name="object 49"/>
          <p:cNvSpPr txBox="1"/>
          <p:nvPr/>
        </p:nvSpPr>
        <p:spPr>
          <a:xfrm>
            <a:off x="5021666" y="5980385"/>
            <a:ext cx="426084"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4000.0%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50" name="object 50"/>
          <p:cNvSpPr txBox="1"/>
          <p:nvPr/>
        </p:nvSpPr>
        <p:spPr>
          <a:xfrm>
            <a:off x="4337352" y="5980385"/>
            <a:ext cx="426084"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6000.0%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51" name="object 51"/>
          <p:cNvSpPr txBox="1"/>
          <p:nvPr/>
        </p:nvSpPr>
        <p:spPr>
          <a:xfrm>
            <a:off x="3653038" y="5980385"/>
            <a:ext cx="426084"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8000.0%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52" name="object 52"/>
          <p:cNvSpPr txBox="1"/>
          <p:nvPr/>
        </p:nvSpPr>
        <p:spPr>
          <a:xfrm>
            <a:off x="2939806" y="5980385"/>
            <a:ext cx="48387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10000.0%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53" name="object 53"/>
          <p:cNvSpPr txBox="1"/>
          <p:nvPr/>
        </p:nvSpPr>
        <p:spPr>
          <a:xfrm>
            <a:off x="2255491" y="5980385"/>
            <a:ext cx="48387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12000.0%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54" name="object 54"/>
          <p:cNvSpPr txBox="1"/>
          <p:nvPr/>
        </p:nvSpPr>
        <p:spPr>
          <a:xfrm>
            <a:off x="1571177" y="5980385"/>
            <a:ext cx="48387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14000.0%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55" name="object 55"/>
          <p:cNvSpPr txBox="1"/>
          <p:nvPr/>
        </p:nvSpPr>
        <p:spPr>
          <a:xfrm>
            <a:off x="886863" y="5980385"/>
            <a:ext cx="48387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16000.0%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56" name="object 56"/>
          <p:cNvSpPr/>
          <p:nvPr/>
        </p:nvSpPr>
        <p:spPr>
          <a:xfrm>
            <a:off x="8612123" y="2214372"/>
            <a:ext cx="0" cy="1298575"/>
          </a:xfrm>
          <a:custGeom>
            <a:avLst/>
            <a:gdLst/>
            <a:ahLst/>
            <a:cxnLst/>
            <a:rect l="l" t="t" r="r" b="b"/>
            <a:pathLst>
              <a:path h="1298575">
                <a:moveTo>
                  <a:pt x="0" y="0"/>
                </a:moveTo>
                <a:lnTo>
                  <a:pt x="0" y="129843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7" name="object 57"/>
          <p:cNvSpPr/>
          <p:nvPr/>
        </p:nvSpPr>
        <p:spPr>
          <a:xfrm>
            <a:off x="8612123" y="3761232"/>
            <a:ext cx="0" cy="1607820"/>
          </a:xfrm>
          <a:custGeom>
            <a:avLst/>
            <a:gdLst/>
            <a:ahLst/>
            <a:cxnLst/>
            <a:rect l="l" t="t" r="r" b="b"/>
            <a:pathLst>
              <a:path h="1607820">
                <a:moveTo>
                  <a:pt x="0" y="0"/>
                </a:moveTo>
                <a:lnTo>
                  <a:pt x="0" y="1607807"/>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8" name="object 58"/>
          <p:cNvSpPr/>
          <p:nvPr/>
        </p:nvSpPr>
        <p:spPr>
          <a:xfrm>
            <a:off x="8612123" y="5617464"/>
            <a:ext cx="0" cy="309880"/>
          </a:xfrm>
          <a:custGeom>
            <a:avLst/>
            <a:gdLst/>
            <a:ahLst/>
            <a:cxnLst/>
            <a:rect l="l" t="t" r="r" b="b"/>
            <a:pathLst>
              <a:path h="309879">
                <a:moveTo>
                  <a:pt x="0" y="0"/>
                </a:moveTo>
                <a:lnTo>
                  <a:pt x="0" y="3093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9" name="object 59"/>
          <p:cNvSpPr/>
          <p:nvPr/>
        </p:nvSpPr>
        <p:spPr>
          <a:xfrm>
            <a:off x="9054083" y="2214372"/>
            <a:ext cx="0" cy="1298575"/>
          </a:xfrm>
          <a:custGeom>
            <a:avLst/>
            <a:gdLst/>
            <a:ahLst/>
            <a:cxnLst/>
            <a:rect l="l" t="t" r="r" b="b"/>
            <a:pathLst>
              <a:path h="1298575">
                <a:moveTo>
                  <a:pt x="0" y="0"/>
                </a:moveTo>
                <a:lnTo>
                  <a:pt x="0" y="129843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0" name="object 60"/>
          <p:cNvSpPr/>
          <p:nvPr/>
        </p:nvSpPr>
        <p:spPr>
          <a:xfrm>
            <a:off x="9054083" y="3761232"/>
            <a:ext cx="0" cy="1607820"/>
          </a:xfrm>
          <a:custGeom>
            <a:avLst/>
            <a:gdLst/>
            <a:ahLst/>
            <a:cxnLst/>
            <a:rect l="l" t="t" r="r" b="b"/>
            <a:pathLst>
              <a:path h="1607820">
                <a:moveTo>
                  <a:pt x="0" y="0"/>
                </a:moveTo>
                <a:lnTo>
                  <a:pt x="0" y="1607807"/>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1" name="object 61"/>
          <p:cNvSpPr/>
          <p:nvPr/>
        </p:nvSpPr>
        <p:spPr>
          <a:xfrm>
            <a:off x="9054083" y="5617464"/>
            <a:ext cx="0" cy="309880"/>
          </a:xfrm>
          <a:custGeom>
            <a:avLst/>
            <a:gdLst/>
            <a:ahLst/>
            <a:cxnLst/>
            <a:rect l="l" t="t" r="r" b="b"/>
            <a:pathLst>
              <a:path h="309879">
                <a:moveTo>
                  <a:pt x="0" y="0"/>
                </a:moveTo>
                <a:lnTo>
                  <a:pt x="0" y="3093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2" name="object 62"/>
          <p:cNvSpPr/>
          <p:nvPr/>
        </p:nvSpPr>
        <p:spPr>
          <a:xfrm>
            <a:off x="9497568" y="2214372"/>
            <a:ext cx="0" cy="1298575"/>
          </a:xfrm>
          <a:custGeom>
            <a:avLst/>
            <a:gdLst/>
            <a:ahLst/>
            <a:cxnLst/>
            <a:rect l="l" t="t" r="r" b="b"/>
            <a:pathLst>
              <a:path h="1298575">
                <a:moveTo>
                  <a:pt x="0" y="0"/>
                </a:moveTo>
                <a:lnTo>
                  <a:pt x="0" y="129843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3" name="object 63"/>
          <p:cNvSpPr/>
          <p:nvPr/>
        </p:nvSpPr>
        <p:spPr>
          <a:xfrm>
            <a:off x="9497568" y="3761232"/>
            <a:ext cx="0" cy="1607820"/>
          </a:xfrm>
          <a:custGeom>
            <a:avLst/>
            <a:gdLst/>
            <a:ahLst/>
            <a:cxnLst/>
            <a:rect l="l" t="t" r="r" b="b"/>
            <a:pathLst>
              <a:path h="1607820">
                <a:moveTo>
                  <a:pt x="0" y="0"/>
                </a:moveTo>
                <a:lnTo>
                  <a:pt x="0" y="1607807"/>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4" name="object 64"/>
          <p:cNvSpPr/>
          <p:nvPr/>
        </p:nvSpPr>
        <p:spPr>
          <a:xfrm>
            <a:off x="9497568" y="5617464"/>
            <a:ext cx="0" cy="309880"/>
          </a:xfrm>
          <a:custGeom>
            <a:avLst/>
            <a:gdLst/>
            <a:ahLst/>
            <a:cxnLst/>
            <a:rect l="l" t="t" r="r" b="b"/>
            <a:pathLst>
              <a:path h="309879">
                <a:moveTo>
                  <a:pt x="0" y="0"/>
                </a:moveTo>
                <a:lnTo>
                  <a:pt x="0" y="3093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5" name="object 65"/>
          <p:cNvSpPr/>
          <p:nvPr/>
        </p:nvSpPr>
        <p:spPr>
          <a:xfrm>
            <a:off x="9939528" y="2214372"/>
            <a:ext cx="0" cy="1298575"/>
          </a:xfrm>
          <a:custGeom>
            <a:avLst/>
            <a:gdLst/>
            <a:ahLst/>
            <a:cxnLst/>
            <a:rect l="l" t="t" r="r" b="b"/>
            <a:pathLst>
              <a:path h="1298575">
                <a:moveTo>
                  <a:pt x="0" y="0"/>
                </a:moveTo>
                <a:lnTo>
                  <a:pt x="0" y="129843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6" name="object 66"/>
          <p:cNvSpPr/>
          <p:nvPr/>
        </p:nvSpPr>
        <p:spPr>
          <a:xfrm>
            <a:off x="9939528" y="3761232"/>
            <a:ext cx="0" cy="1607820"/>
          </a:xfrm>
          <a:custGeom>
            <a:avLst/>
            <a:gdLst/>
            <a:ahLst/>
            <a:cxnLst/>
            <a:rect l="l" t="t" r="r" b="b"/>
            <a:pathLst>
              <a:path h="1607820">
                <a:moveTo>
                  <a:pt x="0" y="0"/>
                </a:moveTo>
                <a:lnTo>
                  <a:pt x="0" y="1607807"/>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7" name="object 67"/>
          <p:cNvSpPr/>
          <p:nvPr/>
        </p:nvSpPr>
        <p:spPr>
          <a:xfrm>
            <a:off x="9939528" y="5617464"/>
            <a:ext cx="0" cy="309880"/>
          </a:xfrm>
          <a:custGeom>
            <a:avLst/>
            <a:gdLst/>
            <a:ahLst/>
            <a:cxnLst/>
            <a:rect l="l" t="t" r="r" b="b"/>
            <a:pathLst>
              <a:path h="309879">
                <a:moveTo>
                  <a:pt x="0" y="0"/>
                </a:moveTo>
                <a:lnTo>
                  <a:pt x="0" y="3093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8" name="object 68"/>
          <p:cNvSpPr/>
          <p:nvPr/>
        </p:nvSpPr>
        <p:spPr>
          <a:xfrm>
            <a:off x="10381488" y="2214372"/>
            <a:ext cx="0" cy="1298575"/>
          </a:xfrm>
          <a:custGeom>
            <a:avLst/>
            <a:gdLst/>
            <a:ahLst/>
            <a:cxnLst/>
            <a:rect l="l" t="t" r="r" b="b"/>
            <a:pathLst>
              <a:path h="1298575">
                <a:moveTo>
                  <a:pt x="0" y="0"/>
                </a:moveTo>
                <a:lnTo>
                  <a:pt x="0" y="129843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9" name="object 69"/>
          <p:cNvSpPr/>
          <p:nvPr/>
        </p:nvSpPr>
        <p:spPr>
          <a:xfrm>
            <a:off x="10381488" y="3761232"/>
            <a:ext cx="0" cy="2165985"/>
          </a:xfrm>
          <a:custGeom>
            <a:avLst/>
            <a:gdLst/>
            <a:ahLst/>
            <a:cxnLst/>
            <a:rect l="l" t="t" r="r" b="b"/>
            <a:pathLst>
              <a:path h="2165985">
                <a:moveTo>
                  <a:pt x="0" y="0"/>
                </a:moveTo>
                <a:lnTo>
                  <a:pt x="0" y="216560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0" name="object 70"/>
          <p:cNvSpPr/>
          <p:nvPr/>
        </p:nvSpPr>
        <p:spPr>
          <a:xfrm>
            <a:off x="10824971" y="2214372"/>
            <a:ext cx="0" cy="3712845"/>
          </a:xfrm>
          <a:custGeom>
            <a:avLst/>
            <a:gdLst/>
            <a:ahLst/>
            <a:cxnLst/>
            <a:rect l="l" t="t" r="r" b="b"/>
            <a:pathLst>
              <a:path h="3712845">
                <a:moveTo>
                  <a:pt x="0" y="0"/>
                </a:moveTo>
                <a:lnTo>
                  <a:pt x="0" y="371246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1" name="object 71"/>
          <p:cNvSpPr/>
          <p:nvPr/>
        </p:nvSpPr>
        <p:spPr>
          <a:xfrm>
            <a:off x="8179301" y="3761232"/>
            <a:ext cx="0" cy="247015"/>
          </a:xfrm>
          <a:custGeom>
            <a:avLst/>
            <a:gdLst/>
            <a:ahLst/>
            <a:cxnLst/>
            <a:rect l="l" t="t" r="r" b="b"/>
            <a:pathLst>
              <a:path h="247014">
                <a:moveTo>
                  <a:pt x="0" y="0"/>
                </a:moveTo>
                <a:lnTo>
                  <a:pt x="0" y="246888"/>
                </a:lnTo>
              </a:path>
            </a:pathLst>
          </a:custGeom>
          <a:ln w="21323">
            <a:solidFill>
              <a:srgbClr val="4472C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2" name="object 72"/>
          <p:cNvSpPr/>
          <p:nvPr/>
        </p:nvSpPr>
        <p:spPr>
          <a:xfrm>
            <a:off x="8170157" y="4379976"/>
            <a:ext cx="0" cy="247015"/>
          </a:xfrm>
          <a:custGeom>
            <a:avLst/>
            <a:gdLst/>
            <a:ahLst/>
            <a:cxnLst/>
            <a:rect l="l" t="t" r="r" b="b"/>
            <a:pathLst>
              <a:path h="247014">
                <a:moveTo>
                  <a:pt x="0" y="0"/>
                </a:moveTo>
                <a:lnTo>
                  <a:pt x="0" y="246887"/>
                </a:lnTo>
              </a:path>
            </a:pathLst>
          </a:custGeom>
          <a:ln w="3175">
            <a:solidFill>
              <a:srgbClr val="4472C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3" name="object 73"/>
          <p:cNvSpPr/>
          <p:nvPr/>
        </p:nvSpPr>
        <p:spPr>
          <a:xfrm>
            <a:off x="8170157" y="4998720"/>
            <a:ext cx="0" cy="247015"/>
          </a:xfrm>
          <a:custGeom>
            <a:avLst/>
            <a:gdLst/>
            <a:ahLst/>
            <a:cxnLst/>
            <a:rect l="l" t="t" r="r" b="b"/>
            <a:pathLst>
              <a:path h="247014">
                <a:moveTo>
                  <a:pt x="0" y="0"/>
                </a:moveTo>
                <a:lnTo>
                  <a:pt x="0" y="246887"/>
                </a:lnTo>
              </a:path>
            </a:pathLst>
          </a:custGeom>
          <a:ln w="3175">
            <a:solidFill>
              <a:srgbClr val="4472C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4" name="object 74"/>
          <p:cNvSpPr/>
          <p:nvPr/>
        </p:nvSpPr>
        <p:spPr>
          <a:xfrm>
            <a:off x="8178545" y="5617464"/>
            <a:ext cx="0" cy="247015"/>
          </a:xfrm>
          <a:custGeom>
            <a:avLst/>
            <a:gdLst/>
            <a:ahLst/>
            <a:cxnLst/>
            <a:rect l="l" t="t" r="r" b="b"/>
            <a:pathLst>
              <a:path h="247014">
                <a:moveTo>
                  <a:pt x="0" y="0"/>
                </a:moveTo>
                <a:lnTo>
                  <a:pt x="0" y="246888"/>
                </a:lnTo>
              </a:path>
            </a:pathLst>
          </a:custGeom>
          <a:ln w="19811">
            <a:solidFill>
              <a:srgbClr val="4472C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5" name="object 75"/>
          <p:cNvSpPr/>
          <p:nvPr/>
        </p:nvSpPr>
        <p:spPr>
          <a:xfrm>
            <a:off x="8168640" y="3512807"/>
            <a:ext cx="2391410" cy="248920"/>
          </a:xfrm>
          <a:custGeom>
            <a:avLst/>
            <a:gdLst/>
            <a:ahLst/>
            <a:cxnLst/>
            <a:rect l="l" t="t" r="r" b="b"/>
            <a:pathLst>
              <a:path w="2391409" h="248920">
                <a:moveTo>
                  <a:pt x="2391155" y="0"/>
                </a:moveTo>
                <a:lnTo>
                  <a:pt x="0" y="0"/>
                </a:lnTo>
                <a:lnTo>
                  <a:pt x="0" y="248424"/>
                </a:lnTo>
                <a:lnTo>
                  <a:pt x="2391155" y="248424"/>
                </a:lnTo>
                <a:lnTo>
                  <a:pt x="2391155" y="0"/>
                </a:lnTo>
                <a:close/>
              </a:path>
            </a:pathLst>
          </a:custGeom>
          <a:solidFill>
            <a:srgbClr val="7F6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6" name="object 76"/>
          <p:cNvSpPr/>
          <p:nvPr/>
        </p:nvSpPr>
        <p:spPr>
          <a:xfrm>
            <a:off x="8168640" y="4131564"/>
            <a:ext cx="178435" cy="248920"/>
          </a:xfrm>
          <a:custGeom>
            <a:avLst/>
            <a:gdLst/>
            <a:ahLst/>
            <a:cxnLst/>
            <a:rect l="l" t="t" r="r" b="b"/>
            <a:pathLst>
              <a:path w="178434" h="248920">
                <a:moveTo>
                  <a:pt x="178307" y="0"/>
                </a:moveTo>
                <a:lnTo>
                  <a:pt x="0" y="0"/>
                </a:lnTo>
                <a:lnTo>
                  <a:pt x="0" y="248412"/>
                </a:lnTo>
                <a:lnTo>
                  <a:pt x="178307" y="248412"/>
                </a:lnTo>
                <a:lnTo>
                  <a:pt x="178307" y="0"/>
                </a:lnTo>
                <a:close/>
              </a:path>
            </a:pathLst>
          </a:custGeom>
          <a:solidFill>
            <a:srgbClr val="7F6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7" name="object 77"/>
          <p:cNvSpPr/>
          <p:nvPr/>
        </p:nvSpPr>
        <p:spPr>
          <a:xfrm>
            <a:off x="8168640" y="4750308"/>
            <a:ext cx="355600" cy="248920"/>
          </a:xfrm>
          <a:custGeom>
            <a:avLst/>
            <a:gdLst/>
            <a:ahLst/>
            <a:cxnLst/>
            <a:rect l="l" t="t" r="r" b="b"/>
            <a:pathLst>
              <a:path w="355600" h="248920">
                <a:moveTo>
                  <a:pt x="355079" y="0"/>
                </a:moveTo>
                <a:lnTo>
                  <a:pt x="0" y="0"/>
                </a:lnTo>
                <a:lnTo>
                  <a:pt x="0" y="248412"/>
                </a:lnTo>
                <a:lnTo>
                  <a:pt x="355079" y="248412"/>
                </a:lnTo>
                <a:lnTo>
                  <a:pt x="355079" y="0"/>
                </a:lnTo>
                <a:close/>
              </a:path>
            </a:pathLst>
          </a:custGeom>
          <a:solidFill>
            <a:srgbClr val="7F6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8" name="object 78"/>
          <p:cNvSpPr/>
          <p:nvPr/>
        </p:nvSpPr>
        <p:spPr>
          <a:xfrm>
            <a:off x="8168640" y="5369039"/>
            <a:ext cx="2080260" cy="248920"/>
          </a:xfrm>
          <a:custGeom>
            <a:avLst/>
            <a:gdLst/>
            <a:ahLst/>
            <a:cxnLst/>
            <a:rect l="l" t="t" r="r" b="b"/>
            <a:pathLst>
              <a:path w="2080259" h="248920">
                <a:moveTo>
                  <a:pt x="2080259" y="0"/>
                </a:moveTo>
                <a:lnTo>
                  <a:pt x="0" y="0"/>
                </a:lnTo>
                <a:lnTo>
                  <a:pt x="0" y="248424"/>
                </a:lnTo>
                <a:lnTo>
                  <a:pt x="2080259" y="248424"/>
                </a:lnTo>
                <a:lnTo>
                  <a:pt x="2080259" y="0"/>
                </a:lnTo>
                <a:close/>
              </a:path>
            </a:pathLst>
          </a:custGeom>
          <a:solidFill>
            <a:srgbClr val="7F6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9" name="object 79"/>
          <p:cNvSpPr/>
          <p:nvPr/>
        </p:nvSpPr>
        <p:spPr>
          <a:xfrm>
            <a:off x="8168640" y="2214372"/>
            <a:ext cx="0" cy="3712845"/>
          </a:xfrm>
          <a:custGeom>
            <a:avLst/>
            <a:gdLst/>
            <a:ahLst/>
            <a:cxnLst/>
            <a:rect l="l" t="t" r="r" b="b"/>
            <a:pathLst>
              <a:path h="3712845">
                <a:moveTo>
                  <a:pt x="0" y="3712464"/>
                </a:moveTo>
                <a:lnTo>
                  <a:pt x="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0" name="object 80"/>
          <p:cNvSpPr txBox="1"/>
          <p:nvPr/>
        </p:nvSpPr>
        <p:spPr>
          <a:xfrm>
            <a:off x="8252160" y="5595139"/>
            <a:ext cx="5283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42</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10" normalizeH="0" baseline="0" noProof="0" dirty="0">
                <a:ln>
                  <a:noFill/>
                </a:ln>
                <a:solidFill>
                  <a:srgbClr val="3E3E3E"/>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81" name="object 81"/>
          <p:cNvSpPr txBox="1"/>
          <p:nvPr/>
        </p:nvSpPr>
        <p:spPr>
          <a:xfrm>
            <a:off x="8173402" y="4357502"/>
            <a:ext cx="434340" cy="269240"/>
          </a:xfrm>
          <a:prstGeom prst="rect">
            <a:avLst/>
          </a:prstGeom>
        </p:spPr>
        <p:txBody>
          <a:bodyPr vert="horz" wrap="square" lIns="0" tIns="12065" rIns="0" bIns="0" rtlCol="0">
            <a:spAutoFit/>
          </a:bodyPr>
          <a:lstStyle/>
          <a:p>
            <a:pPr marL="7366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4%</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82" name="object 82"/>
          <p:cNvSpPr txBox="1"/>
          <p:nvPr/>
        </p:nvSpPr>
        <p:spPr>
          <a:xfrm>
            <a:off x="8181682" y="3738683"/>
            <a:ext cx="589280" cy="269240"/>
          </a:xfrm>
          <a:prstGeom prst="rect">
            <a:avLst/>
          </a:prstGeom>
        </p:spPr>
        <p:txBody>
          <a:bodyPr vert="horz" wrap="square" lIns="0" tIns="12065" rIns="0" bIns="0" rtlCol="0">
            <a:spAutoFit/>
          </a:bodyPr>
          <a:lstStyle/>
          <a:p>
            <a:pPr marL="8509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47</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10" normalizeH="0" baseline="0" noProof="0" dirty="0">
                <a:ln>
                  <a:noFill/>
                </a:ln>
                <a:solidFill>
                  <a:srgbClr val="3E3E3E"/>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83" name="object 83"/>
          <p:cNvSpPr txBox="1"/>
          <p:nvPr/>
        </p:nvSpPr>
        <p:spPr>
          <a:xfrm>
            <a:off x="8233918" y="3119865"/>
            <a:ext cx="426084"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0</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10" normalizeH="0" baseline="0" noProof="0" dirty="0">
                <a:ln>
                  <a:noFill/>
                </a:ln>
                <a:solidFill>
                  <a:srgbClr val="3E3E3E"/>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84" name="object 84"/>
          <p:cNvSpPr txBox="1"/>
          <p:nvPr/>
        </p:nvSpPr>
        <p:spPr>
          <a:xfrm>
            <a:off x="8233918" y="2501046"/>
            <a:ext cx="426084"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0</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10" normalizeH="0" baseline="0" noProof="0" dirty="0">
                <a:ln>
                  <a:noFill/>
                </a:ln>
                <a:solidFill>
                  <a:srgbClr val="3E3E3E"/>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85" name="object 85"/>
          <p:cNvSpPr txBox="1"/>
          <p:nvPr/>
        </p:nvSpPr>
        <p:spPr>
          <a:xfrm>
            <a:off x="10313132" y="5347247"/>
            <a:ext cx="22987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10" normalizeH="0" baseline="0" noProof="0" dirty="0">
                <a:ln>
                  <a:noFill/>
                </a:ln>
                <a:solidFill>
                  <a:srgbClr val="FF0000"/>
                </a:solidFill>
                <a:effectLst/>
                <a:uLnTx/>
                <a:uFillTx/>
                <a:latin typeface="Calibri"/>
                <a:ea typeface="+mn-ea"/>
                <a:cs typeface="Calibri"/>
              </a:rPr>
              <a:t>47</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86" name="object 86"/>
          <p:cNvSpPr txBox="1"/>
          <p:nvPr/>
        </p:nvSpPr>
        <p:spPr>
          <a:xfrm>
            <a:off x="8173402" y="4728428"/>
            <a:ext cx="876300" cy="516890"/>
          </a:xfrm>
          <a:prstGeom prst="rect">
            <a:avLst/>
          </a:prstGeom>
        </p:spPr>
        <p:txBody>
          <a:bodyPr vert="horz" wrap="square" lIns="0" tIns="12065" rIns="0" bIns="0" rtlCol="0">
            <a:spAutoFit/>
          </a:bodyPr>
          <a:lstStyle/>
          <a:p>
            <a:pPr marL="0" marR="338455" lvl="0" indent="0" algn="r"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5" normalizeH="0" baseline="0" noProof="0" dirty="0">
                <a:ln>
                  <a:noFill/>
                </a:ln>
                <a:solidFill>
                  <a:srgbClr val="FF0000"/>
                </a:solidFill>
                <a:effectLst/>
                <a:uLnTx/>
                <a:uFillTx/>
                <a:latin typeface="Calibri"/>
                <a:ea typeface="+mn-ea"/>
                <a:cs typeface="Calibri"/>
              </a:rPr>
              <a:t>8</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391160" lvl="0" indent="0" algn="r" defTabSz="914400" rtl="0" eaLnBrk="1" fontAlgn="auto" latinLnBrk="0" hangingPunct="1">
              <a:lnSpc>
                <a:spcPct val="100000"/>
              </a:lnSpc>
              <a:spcBef>
                <a:spcPts val="30"/>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7</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10" normalizeH="0" baseline="0" noProof="0" dirty="0">
                <a:ln>
                  <a:noFill/>
                </a:ln>
                <a:solidFill>
                  <a:srgbClr val="3E3E3E"/>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87" name="object 87"/>
          <p:cNvSpPr txBox="1"/>
          <p:nvPr/>
        </p:nvSpPr>
        <p:spPr>
          <a:xfrm>
            <a:off x="8410462" y="4109610"/>
            <a:ext cx="12827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5" normalizeH="0" baseline="0" noProof="0" dirty="0">
                <a:ln>
                  <a:noFill/>
                </a:ln>
                <a:solidFill>
                  <a:srgbClr val="FF0000"/>
                </a:solidFill>
                <a:effectLst/>
                <a:uLnTx/>
                <a:uFillTx/>
                <a:latin typeface="Calibri"/>
                <a:ea typeface="+mn-ea"/>
                <a:cs typeface="Calibri"/>
              </a:rPr>
              <a:t>4</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88" name="object 88"/>
          <p:cNvSpPr txBox="1"/>
          <p:nvPr/>
        </p:nvSpPr>
        <p:spPr>
          <a:xfrm>
            <a:off x="10622846" y="3490791"/>
            <a:ext cx="22987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10" normalizeH="0" baseline="0" noProof="0" dirty="0">
                <a:ln>
                  <a:noFill/>
                </a:ln>
                <a:solidFill>
                  <a:srgbClr val="FF0000"/>
                </a:solidFill>
                <a:effectLst/>
                <a:uLnTx/>
                <a:uFillTx/>
                <a:latin typeface="Calibri"/>
                <a:ea typeface="+mn-ea"/>
                <a:cs typeface="Calibri"/>
              </a:rPr>
              <a:t>54</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89" name="object 89"/>
          <p:cNvSpPr txBox="1"/>
          <p:nvPr/>
        </p:nvSpPr>
        <p:spPr>
          <a:xfrm>
            <a:off x="8233309" y="2871972"/>
            <a:ext cx="12827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5" normalizeH="0" baseline="0" noProof="0" dirty="0">
                <a:ln>
                  <a:noFill/>
                </a:ln>
                <a:solidFill>
                  <a:srgbClr val="FF0000"/>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90" name="object 90"/>
          <p:cNvSpPr txBox="1"/>
          <p:nvPr/>
        </p:nvSpPr>
        <p:spPr>
          <a:xfrm>
            <a:off x="8233309" y="2253154"/>
            <a:ext cx="12827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5" normalizeH="0" baseline="0" noProof="0" dirty="0">
                <a:ln>
                  <a:noFill/>
                </a:ln>
                <a:solidFill>
                  <a:srgbClr val="FF0000"/>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91" name="object 91"/>
          <p:cNvSpPr txBox="1"/>
          <p:nvPr/>
        </p:nvSpPr>
        <p:spPr>
          <a:xfrm>
            <a:off x="8043358" y="5980385"/>
            <a:ext cx="299466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tab pos="368300" algn="l"/>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0.0%	1000.0%</a:t>
            </a:r>
            <a:r>
              <a:rPr kumimoji="0" sz="900" b="0" i="0" u="none" strike="noStrike" kern="1200" cap="none" spc="105" normalizeH="0" baseline="0" noProof="0" dirty="0">
                <a:ln>
                  <a:noFill/>
                </a:ln>
                <a:solidFill>
                  <a:srgbClr val="595958"/>
                </a:solidFill>
                <a:effectLst/>
                <a:uLnTx/>
                <a:uFillTx/>
                <a:latin typeface="Calibri"/>
                <a:ea typeface="+mn-ea"/>
                <a:cs typeface="Calibri"/>
              </a:rPr>
              <a:t> </a:t>
            </a:r>
            <a:r>
              <a:rPr kumimoji="0" sz="900" b="0" i="0" u="none" strike="noStrike" kern="1200" cap="none" spc="0" normalizeH="0" baseline="0" noProof="0" dirty="0">
                <a:ln>
                  <a:noFill/>
                </a:ln>
                <a:solidFill>
                  <a:srgbClr val="595958"/>
                </a:solidFill>
                <a:effectLst/>
                <a:uLnTx/>
                <a:uFillTx/>
                <a:latin typeface="Calibri"/>
                <a:ea typeface="+mn-ea"/>
                <a:cs typeface="Calibri"/>
              </a:rPr>
              <a:t>2000.0%</a:t>
            </a:r>
            <a:r>
              <a:rPr kumimoji="0" sz="900" b="0" i="0" u="none" strike="noStrike" kern="1200" cap="none" spc="105" normalizeH="0" baseline="0" noProof="0" dirty="0">
                <a:ln>
                  <a:noFill/>
                </a:ln>
                <a:solidFill>
                  <a:srgbClr val="595958"/>
                </a:solidFill>
                <a:effectLst/>
                <a:uLnTx/>
                <a:uFillTx/>
                <a:latin typeface="Calibri"/>
                <a:ea typeface="+mn-ea"/>
                <a:cs typeface="Calibri"/>
              </a:rPr>
              <a:t> </a:t>
            </a:r>
            <a:r>
              <a:rPr kumimoji="0" sz="900" b="0" i="0" u="none" strike="noStrike" kern="1200" cap="none" spc="0" normalizeH="0" baseline="0" noProof="0" dirty="0">
                <a:ln>
                  <a:noFill/>
                </a:ln>
                <a:solidFill>
                  <a:srgbClr val="595958"/>
                </a:solidFill>
                <a:effectLst/>
                <a:uLnTx/>
                <a:uFillTx/>
                <a:latin typeface="Calibri"/>
                <a:ea typeface="+mn-ea"/>
                <a:cs typeface="Calibri"/>
              </a:rPr>
              <a:t>3000.0%</a:t>
            </a:r>
            <a:r>
              <a:rPr kumimoji="0" sz="900" b="0" i="0" u="none" strike="noStrike" kern="1200" cap="none" spc="105" normalizeH="0" baseline="0" noProof="0" dirty="0">
                <a:ln>
                  <a:noFill/>
                </a:ln>
                <a:solidFill>
                  <a:srgbClr val="595958"/>
                </a:solidFill>
                <a:effectLst/>
                <a:uLnTx/>
                <a:uFillTx/>
                <a:latin typeface="Calibri"/>
                <a:ea typeface="+mn-ea"/>
                <a:cs typeface="Calibri"/>
              </a:rPr>
              <a:t> </a:t>
            </a:r>
            <a:r>
              <a:rPr kumimoji="0" sz="900" b="0" i="0" u="none" strike="noStrike" kern="1200" cap="none" spc="0" normalizeH="0" baseline="0" noProof="0" dirty="0">
                <a:ln>
                  <a:noFill/>
                </a:ln>
                <a:solidFill>
                  <a:srgbClr val="595958"/>
                </a:solidFill>
                <a:effectLst/>
                <a:uLnTx/>
                <a:uFillTx/>
                <a:latin typeface="Calibri"/>
                <a:ea typeface="+mn-ea"/>
                <a:cs typeface="Calibri"/>
              </a:rPr>
              <a:t>4000.0%</a:t>
            </a:r>
            <a:r>
              <a:rPr kumimoji="0" sz="900" b="0" i="0" u="none" strike="noStrike" kern="1200" cap="none" spc="105" normalizeH="0" baseline="0" noProof="0" dirty="0">
                <a:ln>
                  <a:noFill/>
                </a:ln>
                <a:solidFill>
                  <a:srgbClr val="595958"/>
                </a:solidFill>
                <a:effectLst/>
                <a:uLnTx/>
                <a:uFillTx/>
                <a:latin typeface="Calibri"/>
                <a:ea typeface="+mn-ea"/>
                <a:cs typeface="Calibri"/>
              </a:rPr>
              <a:t> </a:t>
            </a:r>
            <a:r>
              <a:rPr kumimoji="0" sz="900" b="0" i="0" u="none" strike="noStrike" kern="1200" cap="none" spc="0" normalizeH="0" baseline="0" noProof="0" dirty="0">
                <a:ln>
                  <a:noFill/>
                </a:ln>
                <a:solidFill>
                  <a:srgbClr val="595958"/>
                </a:solidFill>
                <a:effectLst/>
                <a:uLnTx/>
                <a:uFillTx/>
                <a:latin typeface="Calibri"/>
                <a:ea typeface="+mn-ea"/>
                <a:cs typeface="Calibri"/>
              </a:rPr>
              <a:t>5000.0%</a:t>
            </a:r>
            <a:r>
              <a:rPr kumimoji="0" sz="900" b="0" i="0" u="none" strike="noStrike" kern="1200" cap="none" spc="105" normalizeH="0" baseline="0" noProof="0" dirty="0">
                <a:ln>
                  <a:noFill/>
                </a:ln>
                <a:solidFill>
                  <a:srgbClr val="595958"/>
                </a:solidFill>
                <a:effectLst/>
                <a:uLnTx/>
                <a:uFillTx/>
                <a:latin typeface="Calibri"/>
                <a:ea typeface="+mn-ea"/>
                <a:cs typeface="Calibri"/>
              </a:rPr>
              <a:t> </a:t>
            </a:r>
            <a:r>
              <a:rPr kumimoji="0" sz="900" b="0" i="0" u="none" strike="noStrike" kern="1200" cap="none" spc="0" normalizeH="0" baseline="0" noProof="0" dirty="0">
                <a:ln>
                  <a:noFill/>
                </a:ln>
                <a:solidFill>
                  <a:srgbClr val="595958"/>
                </a:solidFill>
                <a:effectLst/>
                <a:uLnTx/>
                <a:uFillTx/>
                <a:latin typeface="Calibri"/>
                <a:ea typeface="+mn-ea"/>
                <a:cs typeface="Calibri"/>
              </a:rPr>
              <a:t>6000.0%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92" name="object 92"/>
          <p:cNvSpPr txBox="1"/>
          <p:nvPr/>
        </p:nvSpPr>
        <p:spPr>
          <a:xfrm>
            <a:off x="7438542" y="5441721"/>
            <a:ext cx="53213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1" u="none" strike="noStrike" kern="1200" cap="none" spc="-5" normalizeH="0" baseline="0" noProof="0" dirty="0">
                <a:ln>
                  <a:noFill/>
                </a:ln>
                <a:solidFill>
                  <a:srgbClr val="595958"/>
                </a:solidFill>
                <a:effectLst/>
                <a:uLnTx/>
                <a:uFillTx/>
                <a:latin typeface="Calibri"/>
                <a:ea typeface="+mn-ea"/>
                <a:cs typeface="Calibri"/>
              </a:rPr>
              <a:t>M</a:t>
            </a:r>
            <a:r>
              <a:rPr kumimoji="0" sz="1800" b="1" i="1" u="none" strike="noStrike" kern="1200" cap="none" spc="0" normalizeH="0" baseline="0" noProof="0" dirty="0">
                <a:ln>
                  <a:noFill/>
                </a:ln>
                <a:solidFill>
                  <a:srgbClr val="595958"/>
                </a:solidFill>
                <a:effectLst/>
                <a:uLnTx/>
                <a:uFillTx/>
                <a:latin typeface="Calibri"/>
                <a:ea typeface="+mn-ea"/>
                <a:cs typeface="Calibri"/>
              </a:rPr>
              <a:t>SM</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93" name="object 93"/>
          <p:cNvSpPr txBox="1"/>
          <p:nvPr/>
        </p:nvSpPr>
        <p:spPr>
          <a:xfrm>
            <a:off x="7590104" y="4822900"/>
            <a:ext cx="38100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1" u="none" strike="noStrike" kern="1200" cap="none" spc="0" normalizeH="0" baseline="0" noProof="0" dirty="0">
                <a:ln>
                  <a:noFill/>
                </a:ln>
                <a:solidFill>
                  <a:srgbClr val="595958"/>
                </a:solidFill>
                <a:effectLst/>
                <a:uLnTx/>
                <a:uFillTx/>
                <a:latin typeface="Calibri"/>
                <a:ea typeface="+mn-ea"/>
                <a:cs typeface="Calibri"/>
              </a:rPr>
              <a:t>I</a:t>
            </a:r>
            <a:r>
              <a:rPr kumimoji="0" sz="1800" b="1" i="1" u="none" strike="noStrike" kern="1200" cap="none" spc="5" normalizeH="0" baseline="0" noProof="0" dirty="0">
                <a:ln>
                  <a:noFill/>
                </a:ln>
                <a:solidFill>
                  <a:srgbClr val="595958"/>
                </a:solidFill>
                <a:effectLst/>
                <a:uLnTx/>
                <a:uFillTx/>
                <a:latin typeface="Calibri"/>
                <a:ea typeface="+mn-ea"/>
                <a:cs typeface="Calibri"/>
              </a:rPr>
              <a:t>D</a:t>
            </a:r>
            <a:r>
              <a:rPr kumimoji="0" sz="1800" b="1" i="1" u="none" strike="noStrike" kern="1200" cap="none" spc="0" normalizeH="0" baseline="0" noProof="0" dirty="0">
                <a:ln>
                  <a:noFill/>
                </a:ln>
                <a:solidFill>
                  <a:srgbClr val="595958"/>
                </a:solidFill>
                <a:effectLst/>
                <a:uLnTx/>
                <a:uFillTx/>
                <a:latin typeface="Calibri"/>
                <a:ea typeface="+mn-ea"/>
                <a:cs typeface="Calibri"/>
              </a:rPr>
              <a:t>U</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94" name="object 94"/>
          <p:cNvSpPr txBox="1"/>
          <p:nvPr/>
        </p:nvSpPr>
        <p:spPr>
          <a:xfrm>
            <a:off x="7014261" y="4204080"/>
            <a:ext cx="95504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1" u="none" strike="noStrike" kern="1200" cap="none" spc="-5" normalizeH="0" baseline="0" noProof="0" dirty="0">
                <a:ln>
                  <a:noFill/>
                </a:ln>
                <a:solidFill>
                  <a:srgbClr val="595958"/>
                </a:solidFill>
                <a:effectLst/>
                <a:uLnTx/>
                <a:uFillTx/>
                <a:latin typeface="Calibri"/>
                <a:ea typeface="+mn-ea"/>
                <a:cs typeface="Calibri"/>
              </a:rPr>
              <a:t>M</a:t>
            </a:r>
            <a:r>
              <a:rPr kumimoji="0" sz="1800" b="1" i="1" u="none" strike="noStrike" kern="1200" cap="none" spc="0" normalizeH="0" baseline="0" noProof="0" dirty="0">
                <a:ln>
                  <a:noFill/>
                </a:ln>
                <a:solidFill>
                  <a:srgbClr val="595958"/>
                </a:solidFill>
                <a:effectLst/>
                <a:uLnTx/>
                <a:uFillTx/>
                <a:latin typeface="Calibri"/>
                <a:ea typeface="+mn-ea"/>
                <a:cs typeface="Calibri"/>
              </a:rPr>
              <a:t>S</a:t>
            </a:r>
            <a:r>
              <a:rPr kumimoji="0" sz="1800" b="1" i="1" u="none" strike="noStrike" kern="1200" cap="none" spc="-5" normalizeH="0" baseline="0" noProof="0" dirty="0">
                <a:ln>
                  <a:noFill/>
                </a:ln>
                <a:solidFill>
                  <a:srgbClr val="595958"/>
                </a:solidFill>
                <a:effectLst/>
                <a:uLnTx/>
                <a:uFillTx/>
                <a:latin typeface="Calibri"/>
                <a:ea typeface="+mn-ea"/>
                <a:cs typeface="Calibri"/>
              </a:rPr>
              <a:t>M</a:t>
            </a:r>
            <a:r>
              <a:rPr kumimoji="0" sz="1800" b="1" i="1" u="none" strike="noStrike" kern="1200" cap="none" spc="0" normalizeH="0" baseline="0" noProof="0" dirty="0">
                <a:ln>
                  <a:noFill/>
                </a:ln>
                <a:solidFill>
                  <a:srgbClr val="595958"/>
                </a:solidFill>
                <a:effectLst/>
                <a:uLnTx/>
                <a:uFillTx/>
                <a:latin typeface="Calibri"/>
                <a:ea typeface="+mn-ea"/>
                <a:cs typeface="Calibri"/>
              </a:rPr>
              <a:t>-I</a:t>
            </a:r>
            <a:r>
              <a:rPr kumimoji="0" sz="1800" b="1" i="1" u="none" strike="noStrike" kern="1200" cap="none" spc="-10" normalizeH="0" baseline="0" noProof="0" dirty="0">
                <a:ln>
                  <a:noFill/>
                </a:ln>
                <a:solidFill>
                  <a:srgbClr val="595958"/>
                </a:solidFill>
                <a:effectLst/>
                <a:uLnTx/>
                <a:uFillTx/>
                <a:latin typeface="Calibri"/>
                <a:ea typeface="+mn-ea"/>
                <a:cs typeface="Calibri"/>
              </a:rPr>
              <a:t>D</a:t>
            </a:r>
            <a:r>
              <a:rPr kumimoji="0" sz="1800" b="1" i="1" u="none" strike="noStrike" kern="1200" cap="none" spc="0" normalizeH="0" baseline="0" noProof="0" dirty="0">
                <a:ln>
                  <a:noFill/>
                </a:ln>
                <a:solidFill>
                  <a:srgbClr val="595958"/>
                </a:solidFill>
                <a:effectLst/>
                <a:uLnTx/>
                <a:uFillTx/>
                <a:latin typeface="Calibri"/>
                <a:ea typeface="+mn-ea"/>
                <a:cs typeface="Calibri"/>
              </a:rPr>
              <a:t>U</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95" name="object 95"/>
          <p:cNvSpPr txBox="1"/>
          <p:nvPr/>
        </p:nvSpPr>
        <p:spPr>
          <a:xfrm>
            <a:off x="6987971" y="3585261"/>
            <a:ext cx="982344"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1" u="none" strike="noStrike" kern="1200" cap="none" spc="-5" normalizeH="0" baseline="0" noProof="0" dirty="0">
                <a:ln>
                  <a:noFill/>
                </a:ln>
                <a:solidFill>
                  <a:srgbClr val="595958"/>
                </a:solidFill>
                <a:effectLst/>
                <a:uLnTx/>
                <a:uFillTx/>
                <a:latin typeface="Calibri"/>
                <a:ea typeface="+mn-ea"/>
                <a:cs typeface="Calibri"/>
              </a:rPr>
              <a:t>Heterosex</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96" name="object 96"/>
          <p:cNvSpPr txBox="1"/>
          <p:nvPr/>
        </p:nvSpPr>
        <p:spPr>
          <a:xfrm>
            <a:off x="6977227" y="2966440"/>
            <a:ext cx="99314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1" u="none" strike="noStrike" kern="1200" cap="none" spc="-5" normalizeH="0" baseline="0" noProof="0" dirty="0">
                <a:ln>
                  <a:noFill/>
                </a:ln>
                <a:solidFill>
                  <a:srgbClr val="595958"/>
                </a:solidFill>
                <a:effectLst/>
                <a:uLnTx/>
                <a:uFillTx/>
                <a:latin typeface="Calibri"/>
                <a:ea typeface="+mn-ea"/>
                <a:cs typeface="Calibri"/>
              </a:rPr>
              <a:t>Transgndr</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97" name="object 97"/>
          <p:cNvSpPr txBox="1"/>
          <p:nvPr/>
        </p:nvSpPr>
        <p:spPr>
          <a:xfrm>
            <a:off x="7076668" y="2347620"/>
            <a:ext cx="89408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1" u="none" strike="noStrike" kern="1200" cap="none" spc="-5" normalizeH="0" baseline="0" noProof="0" dirty="0">
                <a:ln>
                  <a:noFill/>
                </a:ln>
                <a:solidFill>
                  <a:srgbClr val="595958"/>
                </a:solidFill>
                <a:effectLst/>
                <a:uLnTx/>
                <a:uFillTx/>
                <a:latin typeface="Calibri"/>
                <a:ea typeface="+mn-ea"/>
                <a:cs typeface="Calibri"/>
              </a:rPr>
              <a:t>Perinatal</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98" name="object 98"/>
          <p:cNvSpPr txBox="1"/>
          <p:nvPr/>
        </p:nvSpPr>
        <p:spPr>
          <a:xfrm>
            <a:off x="2297149" y="1591844"/>
            <a:ext cx="8335645"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tab pos="5154295" algn="l"/>
              </a:tabLst>
              <a:defRPr/>
            </a:pPr>
            <a:r>
              <a:rPr kumimoji="0" sz="2800" b="1" i="0" u="none" strike="noStrike" kern="1200" cap="none" spc="-15" normalizeH="0" baseline="0" noProof="0" dirty="0">
                <a:ln>
                  <a:noFill/>
                </a:ln>
                <a:solidFill>
                  <a:srgbClr val="595958"/>
                </a:solidFill>
                <a:effectLst/>
                <a:uLnTx/>
                <a:uFillTx/>
                <a:latin typeface="Calibri"/>
                <a:ea typeface="+mn-ea"/>
                <a:cs typeface="Calibri"/>
              </a:rPr>
              <a:t>New </a:t>
            </a:r>
            <a:r>
              <a:rPr kumimoji="0" sz="2800" b="1" i="0" u="none" strike="noStrike" kern="1200" cap="none" spc="-5" normalizeH="0" baseline="0" noProof="0" dirty="0">
                <a:ln>
                  <a:noFill/>
                </a:ln>
                <a:solidFill>
                  <a:srgbClr val="595958"/>
                </a:solidFill>
                <a:effectLst/>
                <a:uLnTx/>
                <a:uFillTx/>
                <a:latin typeface="Calibri"/>
                <a:ea typeface="+mn-ea"/>
                <a:cs typeface="Calibri"/>
              </a:rPr>
              <a:t>HIV</a:t>
            </a:r>
            <a:r>
              <a:rPr kumimoji="0" sz="2800" b="1" i="0" u="none" strike="noStrike" kern="1200" cap="none" spc="45" normalizeH="0" baseline="0" noProof="0" dirty="0">
                <a:ln>
                  <a:noFill/>
                </a:ln>
                <a:solidFill>
                  <a:srgbClr val="595958"/>
                </a:solidFill>
                <a:effectLst/>
                <a:uLnTx/>
                <a:uFillTx/>
                <a:latin typeface="Calibri"/>
                <a:ea typeface="+mn-ea"/>
                <a:cs typeface="Calibri"/>
              </a:rPr>
              <a:t> </a:t>
            </a:r>
            <a:r>
              <a:rPr kumimoji="0" sz="2800" b="1" i="0" u="none" strike="noStrike" kern="1200" cap="none" spc="-5" normalizeH="0" baseline="0" noProof="0" dirty="0">
                <a:ln>
                  <a:noFill/>
                </a:ln>
                <a:solidFill>
                  <a:srgbClr val="595958"/>
                </a:solidFill>
                <a:effectLst/>
                <a:uLnTx/>
                <a:uFillTx/>
                <a:latin typeface="Calibri"/>
                <a:ea typeface="+mn-ea"/>
                <a:cs typeface="Calibri"/>
              </a:rPr>
              <a:t>Dx</a:t>
            </a:r>
            <a:r>
              <a:rPr kumimoji="0" sz="2800" b="1" i="0" u="none" strike="noStrike" kern="1200" cap="none" spc="5" normalizeH="0" baseline="0" noProof="0" dirty="0">
                <a:ln>
                  <a:noFill/>
                </a:ln>
                <a:solidFill>
                  <a:srgbClr val="595958"/>
                </a:solidFill>
                <a:effectLst/>
                <a:uLnTx/>
                <a:uFillTx/>
                <a:latin typeface="Calibri"/>
                <a:ea typeface="+mn-ea"/>
                <a:cs typeface="Calibri"/>
              </a:rPr>
              <a:t> </a:t>
            </a:r>
            <a:r>
              <a:rPr kumimoji="0" sz="2800" b="0" i="1" u="none" strike="noStrike" kern="1200" cap="none" spc="-10" normalizeH="0" baseline="0" noProof="0" dirty="0">
                <a:ln>
                  <a:noFill/>
                </a:ln>
                <a:solidFill>
                  <a:srgbClr val="595958"/>
                </a:solidFill>
                <a:effectLst/>
                <a:uLnTx/>
                <a:uFillTx/>
                <a:latin typeface="Calibri"/>
                <a:ea typeface="+mn-ea"/>
                <a:cs typeface="Calibri"/>
              </a:rPr>
              <a:t>(N=322)	</a:t>
            </a:r>
            <a:r>
              <a:rPr kumimoji="0" sz="2800" b="1" i="0" u="none" strike="noStrike" kern="1200" cap="none" spc="-15" normalizeH="0" baseline="0" noProof="0" dirty="0">
                <a:ln>
                  <a:noFill/>
                </a:ln>
                <a:solidFill>
                  <a:srgbClr val="595958"/>
                </a:solidFill>
                <a:effectLst/>
                <a:uLnTx/>
                <a:uFillTx/>
                <a:latin typeface="Calibri"/>
                <a:ea typeface="+mn-ea"/>
                <a:cs typeface="Calibri"/>
              </a:rPr>
              <a:t>New </a:t>
            </a:r>
            <a:r>
              <a:rPr kumimoji="0" sz="2800" b="1" i="0" u="none" strike="noStrike" kern="1200" cap="none" spc="-5" normalizeH="0" baseline="0" noProof="0" dirty="0">
                <a:ln>
                  <a:noFill/>
                </a:ln>
                <a:solidFill>
                  <a:srgbClr val="595958"/>
                </a:solidFill>
                <a:effectLst/>
                <a:uLnTx/>
                <a:uFillTx/>
                <a:latin typeface="Calibri"/>
                <a:ea typeface="+mn-ea"/>
                <a:cs typeface="Calibri"/>
              </a:rPr>
              <a:t>AIDS Dx</a:t>
            </a:r>
            <a:r>
              <a:rPr kumimoji="0" sz="2800" b="1" i="0" u="none" strike="noStrike" kern="1200" cap="none" spc="-15" normalizeH="0" baseline="0" noProof="0" dirty="0">
                <a:ln>
                  <a:noFill/>
                </a:ln>
                <a:solidFill>
                  <a:srgbClr val="595958"/>
                </a:solidFill>
                <a:effectLst/>
                <a:uLnTx/>
                <a:uFillTx/>
                <a:latin typeface="Calibri"/>
                <a:ea typeface="+mn-ea"/>
                <a:cs typeface="Calibri"/>
              </a:rPr>
              <a:t> </a:t>
            </a:r>
            <a:r>
              <a:rPr kumimoji="0" sz="2800" b="0" i="1" u="none" strike="noStrike" kern="1200" cap="none" spc="-10" normalizeH="0" baseline="0" noProof="0" dirty="0">
                <a:ln>
                  <a:noFill/>
                </a:ln>
                <a:solidFill>
                  <a:srgbClr val="595958"/>
                </a:solidFill>
                <a:effectLst/>
                <a:uLnTx/>
                <a:uFillTx/>
                <a:latin typeface="Calibri"/>
                <a:ea typeface="+mn-ea"/>
                <a:cs typeface="Calibri"/>
              </a:rPr>
              <a:t>(N=113)</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3999928407"/>
      </p:ext>
    </p:extLst>
  </p:cSld>
  <p:clrMapOvr>
    <a:masterClrMapping/>
  </p:clrMapOvr>
  <p:timing>
    <p:tnLst>
      <p:par>
        <p:cTn id="1" dur="indefinite" restart="never" nodeType="tmRoot"/>
      </p:par>
    </p:tn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8878"/>
            <a:ext cx="12192000" cy="6875755"/>
          </a:xfrm>
          <a:prstGeom prst="rect">
            <a:avLst/>
          </a:prstGeom>
        </p:spPr>
      </p:pic>
    </p:spTree>
    <p:extLst>
      <p:ext uri="{BB962C8B-B14F-4D97-AF65-F5344CB8AC3E}">
        <p14:creationId xmlns:p14="http://schemas.microsoft.com/office/powerpoint/2010/main" val="968744501"/>
      </p:ext>
    </p:extLst>
  </p:cSld>
  <p:clrMapOvr>
    <a:masterClrMapping/>
  </p:clrMapOvr>
  <p:timing>
    <p:tnLst>
      <p:par>
        <p:cTn id="1" dur="indefinite" restart="never" nodeType="tmRoot"/>
      </p:par>
    </p:tnLst>
  </p:timing>
</p:sld>
</file>

<file path=ppt/slides/slide30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6126479"/>
            <a:ext cx="11966236" cy="568451"/>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p:nvPr/>
        </p:nvSpPr>
        <p:spPr>
          <a:xfrm>
            <a:off x="0" y="227088"/>
            <a:ext cx="12192000" cy="1091171"/>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835257" y="6275618"/>
            <a:ext cx="132080" cy="147955"/>
          </a:xfrm>
          <a:custGeom>
            <a:avLst/>
            <a:gdLst/>
            <a:ahLst/>
            <a:cxnLst/>
            <a:rect l="l" t="t" r="r" b="b"/>
            <a:pathLst>
              <a:path w="132080" h="147954">
                <a:moveTo>
                  <a:pt x="65899" y="147636"/>
                </a:moveTo>
                <a:lnTo>
                  <a:pt x="39115" y="141616"/>
                </a:lnTo>
                <a:lnTo>
                  <a:pt x="18294" y="125433"/>
                </a:lnTo>
                <a:lnTo>
                  <a:pt x="4801" y="101896"/>
                </a:lnTo>
                <a:lnTo>
                  <a:pt x="0" y="73818"/>
                </a:lnTo>
                <a:lnTo>
                  <a:pt x="4801" y="45739"/>
                </a:lnTo>
                <a:lnTo>
                  <a:pt x="18294" y="22203"/>
                </a:lnTo>
                <a:lnTo>
                  <a:pt x="39115" y="6019"/>
                </a:lnTo>
                <a:lnTo>
                  <a:pt x="65899" y="0"/>
                </a:lnTo>
                <a:lnTo>
                  <a:pt x="92683" y="6019"/>
                </a:lnTo>
                <a:lnTo>
                  <a:pt x="113504" y="22203"/>
                </a:lnTo>
                <a:lnTo>
                  <a:pt x="118849" y="31526"/>
                </a:lnTo>
                <a:lnTo>
                  <a:pt x="65899" y="31526"/>
                </a:lnTo>
                <a:lnTo>
                  <a:pt x="52705" y="35214"/>
                </a:lnTo>
                <a:lnTo>
                  <a:pt x="43102" y="44886"/>
                </a:lnTo>
                <a:lnTo>
                  <a:pt x="37236" y="58451"/>
                </a:lnTo>
                <a:lnTo>
                  <a:pt x="35248" y="73818"/>
                </a:lnTo>
                <a:lnTo>
                  <a:pt x="37236" y="88740"/>
                </a:lnTo>
                <a:lnTo>
                  <a:pt x="43102" y="102076"/>
                </a:lnTo>
                <a:lnTo>
                  <a:pt x="52705" y="111664"/>
                </a:lnTo>
                <a:lnTo>
                  <a:pt x="65899" y="115340"/>
                </a:lnTo>
                <a:lnTo>
                  <a:pt x="119290" y="115340"/>
                </a:lnTo>
                <a:lnTo>
                  <a:pt x="113504" y="125433"/>
                </a:lnTo>
                <a:lnTo>
                  <a:pt x="92683" y="141616"/>
                </a:lnTo>
                <a:lnTo>
                  <a:pt x="65899" y="147636"/>
                </a:lnTo>
                <a:close/>
              </a:path>
              <a:path w="132080" h="147954">
                <a:moveTo>
                  <a:pt x="119290" y="115340"/>
                </a:moveTo>
                <a:lnTo>
                  <a:pt x="65899" y="115340"/>
                </a:lnTo>
                <a:lnTo>
                  <a:pt x="79417" y="111664"/>
                </a:lnTo>
                <a:lnTo>
                  <a:pt x="88983" y="102076"/>
                </a:lnTo>
                <a:lnTo>
                  <a:pt x="94670" y="88740"/>
                </a:lnTo>
                <a:lnTo>
                  <a:pt x="96550" y="73818"/>
                </a:lnTo>
                <a:lnTo>
                  <a:pt x="94670" y="58451"/>
                </a:lnTo>
                <a:lnTo>
                  <a:pt x="88983" y="44886"/>
                </a:lnTo>
                <a:lnTo>
                  <a:pt x="79417" y="35214"/>
                </a:lnTo>
                <a:lnTo>
                  <a:pt x="65899" y="31526"/>
                </a:lnTo>
                <a:lnTo>
                  <a:pt x="118849" y="31526"/>
                </a:lnTo>
                <a:lnTo>
                  <a:pt x="126998" y="45739"/>
                </a:lnTo>
                <a:lnTo>
                  <a:pt x="131799" y="73818"/>
                </a:lnTo>
                <a:lnTo>
                  <a:pt x="126998" y="101896"/>
                </a:lnTo>
                <a:lnTo>
                  <a:pt x="119290" y="11534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964757" y="6274848"/>
            <a:ext cx="97790" cy="144145"/>
          </a:xfrm>
          <a:custGeom>
            <a:avLst/>
            <a:gdLst/>
            <a:ahLst/>
            <a:cxnLst/>
            <a:rect l="l" t="t" r="r" b="b"/>
            <a:pathLst>
              <a:path w="97790" h="144145">
                <a:moveTo>
                  <a:pt x="57470" y="143791"/>
                </a:moveTo>
                <a:lnTo>
                  <a:pt x="22988" y="143791"/>
                </a:lnTo>
                <a:lnTo>
                  <a:pt x="22988" y="64590"/>
                </a:lnTo>
                <a:lnTo>
                  <a:pt x="21659" y="50245"/>
                </a:lnTo>
                <a:lnTo>
                  <a:pt x="17528" y="38062"/>
                </a:lnTo>
                <a:lnTo>
                  <a:pt x="10380" y="27609"/>
                </a:lnTo>
                <a:lnTo>
                  <a:pt x="0" y="18454"/>
                </a:lnTo>
                <a:lnTo>
                  <a:pt x="29118" y="0"/>
                </a:lnTo>
                <a:lnTo>
                  <a:pt x="34997" y="5430"/>
                </a:lnTo>
                <a:lnTo>
                  <a:pt x="39942" y="11149"/>
                </a:lnTo>
                <a:lnTo>
                  <a:pt x="43881" y="16868"/>
                </a:lnTo>
                <a:lnTo>
                  <a:pt x="46742" y="22299"/>
                </a:lnTo>
                <a:lnTo>
                  <a:pt x="94711" y="22299"/>
                </a:lnTo>
                <a:lnTo>
                  <a:pt x="97316" y="35371"/>
                </a:lnTo>
                <a:lnTo>
                  <a:pt x="82147" y="38446"/>
                </a:lnTo>
                <a:lnTo>
                  <a:pt x="70209" y="45559"/>
                </a:lnTo>
                <a:lnTo>
                  <a:pt x="61864" y="53537"/>
                </a:lnTo>
                <a:lnTo>
                  <a:pt x="57470" y="59208"/>
                </a:lnTo>
                <a:lnTo>
                  <a:pt x="57470" y="143791"/>
                </a:lnTo>
                <a:close/>
              </a:path>
              <a:path w="97790" h="144145">
                <a:moveTo>
                  <a:pt x="94711" y="22299"/>
                </a:moveTo>
                <a:lnTo>
                  <a:pt x="46742" y="22299"/>
                </a:lnTo>
                <a:lnTo>
                  <a:pt x="52166" y="17529"/>
                </a:lnTo>
                <a:lnTo>
                  <a:pt x="61972" y="10092"/>
                </a:lnTo>
                <a:lnTo>
                  <a:pt x="75082" y="3376"/>
                </a:lnTo>
                <a:lnTo>
                  <a:pt x="90420" y="768"/>
                </a:lnTo>
                <a:lnTo>
                  <a:pt x="94711" y="22299"/>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1072036" y="6216409"/>
            <a:ext cx="41910" cy="202565"/>
          </a:xfrm>
          <a:custGeom>
            <a:avLst/>
            <a:gdLst/>
            <a:ahLst/>
            <a:cxnLst/>
            <a:rect l="l" t="t" r="r" b="b"/>
            <a:pathLst>
              <a:path w="41909" h="202564">
                <a:moveTo>
                  <a:pt x="37547" y="202230"/>
                </a:moveTo>
                <a:lnTo>
                  <a:pt x="3065" y="202230"/>
                </a:lnTo>
                <a:lnTo>
                  <a:pt x="3065" y="63052"/>
                </a:lnTo>
                <a:lnTo>
                  <a:pt x="37547" y="63052"/>
                </a:lnTo>
                <a:lnTo>
                  <a:pt x="37547" y="202230"/>
                </a:lnTo>
                <a:close/>
              </a:path>
              <a:path w="41909" h="202564">
                <a:moveTo>
                  <a:pt x="20689" y="40753"/>
                </a:moveTo>
                <a:lnTo>
                  <a:pt x="12607" y="39131"/>
                </a:lnTo>
                <a:lnTo>
                  <a:pt x="6034" y="34698"/>
                </a:lnTo>
                <a:lnTo>
                  <a:pt x="1616" y="28102"/>
                </a:lnTo>
                <a:lnTo>
                  <a:pt x="0" y="19992"/>
                </a:lnTo>
                <a:lnTo>
                  <a:pt x="1616" y="12002"/>
                </a:lnTo>
                <a:lnTo>
                  <a:pt x="6034" y="5670"/>
                </a:lnTo>
                <a:lnTo>
                  <a:pt x="12607" y="1501"/>
                </a:lnTo>
                <a:lnTo>
                  <a:pt x="20689" y="0"/>
                </a:lnTo>
                <a:lnTo>
                  <a:pt x="28447" y="1501"/>
                </a:lnTo>
                <a:lnTo>
                  <a:pt x="35057" y="5670"/>
                </a:lnTo>
                <a:lnTo>
                  <a:pt x="39654" y="12002"/>
                </a:lnTo>
                <a:lnTo>
                  <a:pt x="41378" y="19992"/>
                </a:lnTo>
                <a:lnTo>
                  <a:pt x="39654" y="28102"/>
                </a:lnTo>
                <a:lnTo>
                  <a:pt x="35057" y="34698"/>
                </a:lnTo>
                <a:lnTo>
                  <a:pt x="28447" y="39131"/>
                </a:lnTo>
                <a:lnTo>
                  <a:pt x="20689" y="40753"/>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1130273" y="6214872"/>
            <a:ext cx="154940" cy="208915"/>
          </a:xfrm>
          <a:custGeom>
            <a:avLst/>
            <a:gdLst/>
            <a:ahLst/>
            <a:cxnLst/>
            <a:rect l="l" t="t" r="r" b="b"/>
            <a:pathLst>
              <a:path w="154940" h="208914">
                <a:moveTo>
                  <a:pt x="131799" y="74586"/>
                </a:moveTo>
                <a:lnTo>
                  <a:pt x="97316" y="74586"/>
                </a:lnTo>
                <a:lnTo>
                  <a:pt x="97316" y="0"/>
                </a:lnTo>
                <a:lnTo>
                  <a:pt x="131799" y="0"/>
                </a:lnTo>
                <a:lnTo>
                  <a:pt x="131799" y="74586"/>
                </a:lnTo>
                <a:close/>
              </a:path>
              <a:path w="154940" h="208914">
                <a:moveTo>
                  <a:pt x="63600" y="208381"/>
                </a:moveTo>
                <a:lnTo>
                  <a:pt x="36853" y="202362"/>
                </a:lnTo>
                <a:lnTo>
                  <a:pt x="16858" y="186178"/>
                </a:lnTo>
                <a:lnTo>
                  <a:pt x="4334" y="162642"/>
                </a:lnTo>
                <a:lnTo>
                  <a:pt x="0" y="134563"/>
                </a:lnTo>
                <a:lnTo>
                  <a:pt x="4334" y="106485"/>
                </a:lnTo>
                <a:lnTo>
                  <a:pt x="16858" y="82948"/>
                </a:lnTo>
                <a:lnTo>
                  <a:pt x="36853" y="66765"/>
                </a:lnTo>
                <a:lnTo>
                  <a:pt x="63600" y="60745"/>
                </a:lnTo>
                <a:lnTo>
                  <a:pt x="75765" y="62476"/>
                </a:lnTo>
                <a:lnTo>
                  <a:pt x="85631" y="66512"/>
                </a:lnTo>
                <a:lnTo>
                  <a:pt x="92910" y="71126"/>
                </a:lnTo>
                <a:lnTo>
                  <a:pt x="97316" y="74586"/>
                </a:lnTo>
                <a:lnTo>
                  <a:pt x="131799" y="74586"/>
                </a:lnTo>
                <a:lnTo>
                  <a:pt x="131799" y="92272"/>
                </a:lnTo>
                <a:lnTo>
                  <a:pt x="65899" y="92272"/>
                </a:lnTo>
                <a:lnTo>
                  <a:pt x="52705" y="95960"/>
                </a:lnTo>
                <a:lnTo>
                  <a:pt x="43102" y="105632"/>
                </a:lnTo>
                <a:lnTo>
                  <a:pt x="37236" y="119197"/>
                </a:lnTo>
                <a:lnTo>
                  <a:pt x="35248" y="134563"/>
                </a:lnTo>
                <a:lnTo>
                  <a:pt x="37236" y="149486"/>
                </a:lnTo>
                <a:lnTo>
                  <a:pt x="43102" y="162822"/>
                </a:lnTo>
                <a:lnTo>
                  <a:pt x="52705" y="172410"/>
                </a:lnTo>
                <a:lnTo>
                  <a:pt x="65899" y="176086"/>
                </a:lnTo>
                <a:lnTo>
                  <a:pt x="141019" y="176086"/>
                </a:lnTo>
                <a:lnTo>
                  <a:pt x="144406" y="181108"/>
                </a:lnTo>
                <a:lnTo>
                  <a:pt x="150624" y="186851"/>
                </a:lnTo>
                <a:lnTo>
                  <a:pt x="108044" y="186851"/>
                </a:lnTo>
                <a:lnTo>
                  <a:pt x="102285" y="193784"/>
                </a:lnTo>
                <a:lnTo>
                  <a:pt x="93006" y="200788"/>
                </a:lnTo>
                <a:lnTo>
                  <a:pt x="80135" y="206207"/>
                </a:lnTo>
                <a:lnTo>
                  <a:pt x="63600" y="208381"/>
                </a:lnTo>
                <a:close/>
              </a:path>
              <a:path w="154940" h="208914">
                <a:moveTo>
                  <a:pt x="141019" y="176086"/>
                </a:moveTo>
                <a:lnTo>
                  <a:pt x="65899" y="176086"/>
                </a:lnTo>
                <a:lnTo>
                  <a:pt x="79536" y="172410"/>
                </a:lnTo>
                <a:lnTo>
                  <a:pt x="89366" y="162822"/>
                </a:lnTo>
                <a:lnTo>
                  <a:pt x="95317" y="149486"/>
                </a:lnTo>
                <a:lnTo>
                  <a:pt x="97316" y="134563"/>
                </a:lnTo>
                <a:lnTo>
                  <a:pt x="95317" y="119197"/>
                </a:lnTo>
                <a:lnTo>
                  <a:pt x="89366" y="105632"/>
                </a:lnTo>
                <a:lnTo>
                  <a:pt x="79536" y="95960"/>
                </a:lnTo>
                <a:lnTo>
                  <a:pt x="65899" y="92272"/>
                </a:lnTo>
                <a:lnTo>
                  <a:pt x="131799" y="92272"/>
                </a:lnTo>
                <a:lnTo>
                  <a:pt x="131799" y="144560"/>
                </a:lnTo>
                <a:lnTo>
                  <a:pt x="133128" y="158473"/>
                </a:lnTo>
                <a:lnTo>
                  <a:pt x="137258" y="170511"/>
                </a:lnTo>
                <a:lnTo>
                  <a:pt x="141019" y="176086"/>
                </a:lnTo>
                <a:close/>
              </a:path>
              <a:path w="154940" h="208914">
                <a:moveTo>
                  <a:pt x="125669" y="208381"/>
                </a:moveTo>
                <a:lnTo>
                  <a:pt x="120867" y="204044"/>
                </a:lnTo>
                <a:lnTo>
                  <a:pt x="115994" y="198481"/>
                </a:lnTo>
                <a:lnTo>
                  <a:pt x="111552" y="192486"/>
                </a:lnTo>
                <a:lnTo>
                  <a:pt x="108044" y="186851"/>
                </a:lnTo>
                <a:lnTo>
                  <a:pt x="150624" y="186851"/>
                </a:lnTo>
                <a:lnTo>
                  <a:pt x="154787" y="190696"/>
                </a:lnTo>
                <a:lnTo>
                  <a:pt x="125669" y="208381"/>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1286593" y="6275617"/>
            <a:ext cx="134620" cy="147955"/>
          </a:xfrm>
          <a:custGeom>
            <a:avLst/>
            <a:gdLst/>
            <a:ahLst/>
            <a:cxnLst/>
            <a:rect l="l" t="t" r="r" b="b"/>
            <a:pathLst>
              <a:path w="134619" h="147954">
                <a:moveTo>
                  <a:pt x="29118" y="36909"/>
                </a:moveTo>
                <a:lnTo>
                  <a:pt x="15325" y="12303"/>
                </a:lnTo>
                <a:lnTo>
                  <a:pt x="21479" y="8758"/>
                </a:lnTo>
                <a:lnTo>
                  <a:pt x="31225" y="4709"/>
                </a:lnTo>
                <a:lnTo>
                  <a:pt x="43557" y="1381"/>
                </a:lnTo>
                <a:lnTo>
                  <a:pt x="57470" y="0"/>
                </a:lnTo>
                <a:lnTo>
                  <a:pt x="81368" y="4084"/>
                </a:lnTo>
                <a:lnTo>
                  <a:pt x="98083" y="15378"/>
                </a:lnTo>
                <a:lnTo>
                  <a:pt x="106048" y="29219"/>
                </a:lnTo>
                <a:lnTo>
                  <a:pt x="55938" y="29219"/>
                </a:lnTo>
                <a:lnTo>
                  <a:pt x="47544" y="29988"/>
                </a:lnTo>
                <a:lnTo>
                  <a:pt x="39942" y="31910"/>
                </a:lnTo>
                <a:lnTo>
                  <a:pt x="33632" y="34409"/>
                </a:lnTo>
                <a:lnTo>
                  <a:pt x="29118" y="36909"/>
                </a:lnTo>
                <a:close/>
              </a:path>
              <a:path w="134619" h="147954">
                <a:moveTo>
                  <a:pt x="49041" y="147636"/>
                </a:moveTo>
                <a:lnTo>
                  <a:pt x="29094" y="144320"/>
                </a:lnTo>
                <a:lnTo>
                  <a:pt x="13601" y="134948"/>
                </a:lnTo>
                <a:lnTo>
                  <a:pt x="3563" y="120362"/>
                </a:lnTo>
                <a:lnTo>
                  <a:pt x="0" y="101499"/>
                </a:lnTo>
                <a:lnTo>
                  <a:pt x="4525" y="81639"/>
                </a:lnTo>
                <a:lnTo>
                  <a:pt x="17241" y="67185"/>
                </a:lnTo>
                <a:lnTo>
                  <a:pt x="36853" y="58355"/>
                </a:lnTo>
                <a:lnTo>
                  <a:pt x="62068" y="55363"/>
                </a:lnTo>
                <a:lnTo>
                  <a:pt x="76627" y="55363"/>
                </a:lnTo>
                <a:lnTo>
                  <a:pt x="75334" y="44466"/>
                </a:lnTo>
                <a:lnTo>
                  <a:pt x="71455" y="36236"/>
                </a:lnTo>
                <a:lnTo>
                  <a:pt x="64989" y="31033"/>
                </a:lnTo>
                <a:lnTo>
                  <a:pt x="55938" y="29219"/>
                </a:lnTo>
                <a:lnTo>
                  <a:pt x="106048" y="29219"/>
                </a:lnTo>
                <a:lnTo>
                  <a:pt x="107901" y="32439"/>
                </a:lnTo>
                <a:lnTo>
                  <a:pt x="111109" y="53825"/>
                </a:lnTo>
                <a:lnTo>
                  <a:pt x="111109" y="79200"/>
                </a:lnTo>
                <a:lnTo>
                  <a:pt x="62068" y="79200"/>
                </a:lnTo>
                <a:lnTo>
                  <a:pt x="50119" y="80942"/>
                </a:lnTo>
                <a:lnTo>
                  <a:pt x="41761" y="85640"/>
                </a:lnTo>
                <a:lnTo>
                  <a:pt x="36853" y="92500"/>
                </a:lnTo>
                <a:lnTo>
                  <a:pt x="35248" y="100730"/>
                </a:lnTo>
                <a:lnTo>
                  <a:pt x="36936" y="109693"/>
                </a:lnTo>
                <a:lnTo>
                  <a:pt x="41283" y="115917"/>
                </a:lnTo>
                <a:lnTo>
                  <a:pt x="47209" y="119545"/>
                </a:lnTo>
                <a:lnTo>
                  <a:pt x="53639" y="120723"/>
                </a:lnTo>
                <a:lnTo>
                  <a:pt x="124418" y="120723"/>
                </a:lnTo>
                <a:lnTo>
                  <a:pt x="134098" y="129950"/>
                </a:lnTo>
                <a:lnTo>
                  <a:pt x="89654" y="129950"/>
                </a:lnTo>
                <a:lnTo>
                  <a:pt x="85140" y="134660"/>
                </a:lnTo>
                <a:lnTo>
                  <a:pt x="76531" y="140523"/>
                </a:lnTo>
                <a:lnTo>
                  <a:pt x="64331" y="145521"/>
                </a:lnTo>
                <a:lnTo>
                  <a:pt x="49041" y="147636"/>
                </a:lnTo>
                <a:close/>
              </a:path>
              <a:path w="134619" h="147954">
                <a:moveTo>
                  <a:pt x="124418" y="120723"/>
                </a:moveTo>
                <a:lnTo>
                  <a:pt x="53639" y="120723"/>
                </a:lnTo>
                <a:lnTo>
                  <a:pt x="64379" y="118320"/>
                </a:lnTo>
                <a:lnTo>
                  <a:pt x="72317" y="113033"/>
                </a:lnTo>
                <a:lnTo>
                  <a:pt x="77238" y="107747"/>
                </a:lnTo>
                <a:lnTo>
                  <a:pt x="78926" y="105344"/>
                </a:lnTo>
                <a:lnTo>
                  <a:pt x="78160" y="101499"/>
                </a:lnTo>
                <a:lnTo>
                  <a:pt x="77393" y="93810"/>
                </a:lnTo>
                <a:lnTo>
                  <a:pt x="77325" y="85640"/>
                </a:lnTo>
                <a:lnTo>
                  <a:pt x="76656" y="80942"/>
                </a:lnTo>
                <a:lnTo>
                  <a:pt x="76627" y="79200"/>
                </a:lnTo>
                <a:lnTo>
                  <a:pt x="111109" y="79200"/>
                </a:lnTo>
                <a:lnTo>
                  <a:pt x="111109" y="83814"/>
                </a:lnTo>
                <a:lnTo>
                  <a:pt x="112546" y="97727"/>
                </a:lnTo>
                <a:lnTo>
                  <a:pt x="116856" y="109765"/>
                </a:lnTo>
                <a:lnTo>
                  <a:pt x="124065" y="120386"/>
                </a:lnTo>
                <a:lnTo>
                  <a:pt x="124418" y="120723"/>
                </a:lnTo>
                <a:close/>
              </a:path>
              <a:path w="134619" h="147954">
                <a:moveTo>
                  <a:pt x="104979" y="147636"/>
                </a:moveTo>
                <a:lnTo>
                  <a:pt x="103447" y="146098"/>
                </a:lnTo>
                <a:lnTo>
                  <a:pt x="93485" y="135333"/>
                </a:lnTo>
                <a:lnTo>
                  <a:pt x="89654" y="129950"/>
                </a:lnTo>
                <a:lnTo>
                  <a:pt x="134098" y="129950"/>
                </a:lnTo>
                <a:lnTo>
                  <a:pt x="104979" y="14763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924911" y="6436325"/>
            <a:ext cx="156845" cy="184150"/>
          </a:xfrm>
          <a:custGeom>
            <a:avLst/>
            <a:gdLst/>
            <a:ahLst/>
            <a:cxnLst/>
            <a:rect l="l" t="t" r="r" b="b"/>
            <a:pathLst>
              <a:path w="156844" h="184150">
                <a:moveTo>
                  <a:pt x="35248" y="183776"/>
                </a:moveTo>
                <a:lnTo>
                  <a:pt x="0" y="174548"/>
                </a:lnTo>
                <a:lnTo>
                  <a:pt x="63600" y="0"/>
                </a:lnTo>
                <a:lnTo>
                  <a:pt x="91952" y="0"/>
                </a:lnTo>
                <a:lnTo>
                  <a:pt x="110100" y="49212"/>
                </a:lnTo>
                <a:lnTo>
                  <a:pt x="78160" y="49212"/>
                </a:lnTo>
                <a:lnTo>
                  <a:pt x="56704" y="115340"/>
                </a:lnTo>
                <a:lnTo>
                  <a:pt x="134486" y="115340"/>
                </a:lnTo>
                <a:lnTo>
                  <a:pt x="145828" y="146098"/>
                </a:lnTo>
                <a:lnTo>
                  <a:pt x="47509" y="146098"/>
                </a:lnTo>
                <a:lnTo>
                  <a:pt x="35248" y="183776"/>
                </a:lnTo>
                <a:close/>
              </a:path>
              <a:path w="156844" h="184150">
                <a:moveTo>
                  <a:pt x="134486" y="115340"/>
                </a:moveTo>
                <a:lnTo>
                  <a:pt x="98849" y="115340"/>
                </a:lnTo>
                <a:lnTo>
                  <a:pt x="78160" y="49212"/>
                </a:lnTo>
                <a:lnTo>
                  <a:pt x="110100" y="49212"/>
                </a:lnTo>
                <a:lnTo>
                  <a:pt x="134486" y="115340"/>
                </a:lnTo>
                <a:close/>
              </a:path>
              <a:path w="156844" h="184150">
                <a:moveTo>
                  <a:pt x="121071" y="183776"/>
                </a:moveTo>
                <a:lnTo>
                  <a:pt x="108811" y="146098"/>
                </a:lnTo>
                <a:lnTo>
                  <a:pt x="145828" y="146098"/>
                </a:lnTo>
                <a:lnTo>
                  <a:pt x="156320" y="174548"/>
                </a:lnTo>
                <a:lnTo>
                  <a:pt x="121071" y="18377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graphicFrame>
        <p:nvGraphicFramePr>
          <p:cNvPr id="10" name="object 10"/>
          <p:cNvGraphicFramePr>
            <a:graphicFrameLocks noGrp="1"/>
          </p:cNvGraphicFramePr>
          <p:nvPr/>
        </p:nvGraphicFramePr>
        <p:xfrm>
          <a:off x="562875" y="1311648"/>
          <a:ext cx="10716256" cy="5378591"/>
        </p:xfrm>
        <a:graphic>
          <a:graphicData uri="http://schemas.openxmlformats.org/drawingml/2006/table">
            <a:tbl>
              <a:tblPr firstRow="1" bandRow="1">
                <a:tableStyleId>{2D5ABB26-0587-4C30-8999-92F81FD0307C}</a:tableStyleId>
              </a:tblPr>
              <a:tblGrid>
                <a:gridCol w="3030220">
                  <a:extLst>
                    <a:ext uri="{9D8B030D-6E8A-4147-A177-3AD203B41FA5}">
                      <a16:colId xmlns:a16="http://schemas.microsoft.com/office/drawing/2014/main" val="20000"/>
                    </a:ext>
                  </a:extLst>
                </a:gridCol>
                <a:gridCol w="1075690">
                  <a:extLst>
                    <a:ext uri="{9D8B030D-6E8A-4147-A177-3AD203B41FA5}">
                      <a16:colId xmlns:a16="http://schemas.microsoft.com/office/drawing/2014/main" val="20001"/>
                    </a:ext>
                  </a:extLst>
                </a:gridCol>
                <a:gridCol w="1075689">
                  <a:extLst>
                    <a:ext uri="{9D8B030D-6E8A-4147-A177-3AD203B41FA5}">
                      <a16:colId xmlns:a16="http://schemas.microsoft.com/office/drawing/2014/main" val="20002"/>
                    </a:ext>
                  </a:extLst>
                </a:gridCol>
                <a:gridCol w="1075689">
                  <a:extLst>
                    <a:ext uri="{9D8B030D-6E8A-4147-A177-3AD203B41FA5}">
                      <a16:colId xmlns:a16="http://schemas.microsoft.com/office/drawing/2014/main" val="20003"/>
                    </a:ext>
                  </a:extLst>
                </a:gridCol>
                <a:gridCol w="1075689">
                  <a:extLst>
                    <a:ext uri="{9D8B030D-6E8A-4147-A177-3AD203B41FA5}">
                      <a16:colId xmlns:a16="http://schemas.microsoft.com/office/drawing/2014/main" val="20004"/>
                    </a:ext>
                  </a:extLst>
                </a:gridCol>
                <a:gridCol w="1075690">
                  <a:extLst>
                    <a:ext uri="{9D8B030D-6E8A-4147-A177-3AD203B41FA5}">
                      <a16:colId xmlns:a16="http://schemas.microsoft.com/office/drawing/2014/main" val="20005"/>
                    </a:ext>
                  </a:extLst>
                </a:gridCol>
                <a:gridCol w="2307589">
                  <a:extLst>
                    <a:ext uri="{9D8B030D-6E8A-4147-A177-3AD203B41FA5}">
                      <a16:colId xmlns:a16="http://schemas.microsoft.com/office/drawing/2014/main" val="20006"/>
                    </a:ext>
                  </a:extLst>
                </a:gridCol>
              </a:tblGrid>
              <a:tr h="477537">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A9D18E"/>
                    </a:solidFill>
                  </a:tcPr>
                </a:tc>
                <a:tc gridSpan="5">
                  <a:txBody>
                    <a:bodyPr/>
                    <a:lstStyle/>
                    <a:p>
                      <a:pPr marL="184785">
                        <a:lnSpc>
                          <a:spcPct val="100000"/>
                        </a:lnSpc>
                        <a:spcBef>
                          <a:spcPts val="240"/>
                        </a:spcBef>
                      </a:pPr>
                      <a:r>
                        <a:rPr sz="2800" spc="-10" dirty="0">
                          <a:latin typeface="Calibri"/>
                          <a:cs typeface="Calibri"/>
                        </a:rPr>
                        <a:t>New </a:t>
                      </a:r>
                      <a:r>
                        <a:rPr sz="2800" spc="-5" dirty="0">
                          <a:latin typeface="Calibri"/>
                          <a:cs typeface="Calibri"/>
                        </a:rPr>
                        <a:t>HIV Dx- </a:t>
                      </a:r>
                      <a:r>
                        <a:rPr sz="2800" b="1" i="1" spc="-15" dirty="0">
                          <a:solidFill>
                            <a:srgbClr val="FF0000"/>
                          </a:solidFill>
                          <a:latin typeface="Calibri"/>
                          <a:cs typeface="Calibri"/>
                        </a:rPr>
                        <a:t>Linkage to </a:t>
                      </a:r>
                      <a:r>
                        <a:rPr sz="2800" b="1" i="1" spc="-5" dirty="0">
                          <a:solidFill>
                            <a:srgbClr val="FF0000"/>
                          </a:solidFill>
                          <a:latin typeface="Calibri"/>
                          <a:cs typeface="Calibri"/>
                        </a:rPr>
                        <a:t>Care </a:t>
                      </a:r>
                      <a:r>
                        <a:rPr sz="2800" spc="-5" dirty="0">
                          <a:latin typeface="Calibri"/>
                          <a:cs typeface="Calibri"/>
                        </a:rPr>
                        <a:t>-</a:t>
                      </a:r>
                      <a:r>
                        <a:rPr sz="2800" spc="65" dirty="0">
                          <a:latin typeface="Calibri"/>
                          <a:cs typeface="Calibri"/>
                        </a:rPr>
                        <a:t> </a:t>
                      </a:r>
                      <a:r>
                        <a:rPr sz="2800" spc="-5" dirty="0">
                          <a:latin typeface="Calibri"/>
                          <a:cs typeface="Calibri"/>
                        </a:rPr>
                        <a:t>PBC</a:t>
                      </a:r>
                      <a:endParaRPr sz="2800">
                        <a:latin typeface="Calibri"/>
                        <a:cs typeface="Calibri"/>
                      </a:endParaRPr>
                    </a:p>
                  </a:txBody>
                  <a:tcPr marL="0" marR="0" marT="3048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A9D18E"/>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rowSpan="2">
                  <a:txBody>
                    <a:bodyPr/>
                    <a:lstStyle/>
                    <a:p>
                      <a:pPr>
                        <a:lnSpc>
                          <a:spcPct val="100000"/>
                        </a:lnSpc>
                      </a:pPr>
                      <a:endParaRPr sz="2700">
                        <a:latin typeface="Times New Roman"/>
                        <a:cs typeface="Times New Roman"/>
                      </a:endParaRPr>
                    </a:p>
                    <a:p>
                      <a:pPr algn="ctr">
                        <a:lnSpc>
                          <a:spcPct val="100000"/>
                        </a:lnSpc>
                      </a:pPr>
                      <a:r>
                        <a:rPr sz="2400" b="1" spc="-5" dirty="0">
                          <a:solidFill>
                            <a:srgbClr val="FFFFFF"/>
                          </a:solidFill>
                          <a:latin typeface="Calibri"/>
                          <a:cs typeface="Calibri"/>
                        </a:rPr>
                        <a:t>2020–2021</a:t>
                      </a:r>
                      <a:endParaRPr sz="2400">
                        <a:latin typeface="Calibri"/>
                        <a:cs typeface="Calibri"/>
                      </a:endParaRPr>
                    </a:p>
                    <a:p>
                      <a:pPr marL="275590" marR="267335" algn="ctr">
                        <a:lnSpc>
                          <a:spcPts val="3080"/>
                        </a:lnSpc>
                        <a:spcBef>
                          <a:spcPts val="130"/>
                        </a:spcBef>
                      </a:pPr>
                      <a:r>
                        <a:rPr sz="2400" b="1" spc="-15" dirty="0">
                          <a:solidFill>
                            <a:srgbClr val="FFFFFF"/>
                          </a:solidFill>
                          <a:latin typeface="Calibri"/>
                          <a:cs typeface="Calibri"/>
                        </a:rPr>
                        <a:t>Relative</a:t>
                      </a:r>
                      <a:r>
                        <a:rPr sz="2400" b="1" spc="-60" dirty="0">
                          <a:solidFill>
                            <a:srgbClr val="FFFFFF"/>
                          </a:solidFill>
                          <a:latin typeface="Calibri"/>
                          <a:cs typeface="Calibri"/>
                        </a:rPr>
                        <a:t> </a:t>
                      </a:r>
                      <a:r>
                        <a:rPr sz="2400" b="1" spc="-10" dirty="0">
                          <a:solidFill>
                            <a:srgbClr val="FFFFFF"/>
                          </a:solidFill>
                          <a:latin typeface="Calibri"/>
                          <a:cs typeface="Calibri"/>
                        </a:rPr>
                        <a:t>point  Change</a:t>
                      </a:r>
                      <a:endParaRPr sz="2400">
                        <a:latin typeface="Calibri"/>
                        <a:cs typeface="Calibri"/>
                      </a:endParaRPr>
                    </a:p>
                  </a:txBody>
                  <a:tcPr marL="0" marR="0" marT="0" marB="0">
                    <a:lnL w="12700" cap="flat" cmpd="sng" algn="ctr">
                      <a:solidFill>
                        <a:srgbClr val="FFFFFF"/>
                      </a:solidFill>
                      <a:prstDash val="solid"/>
                      <a:round/>
                      <a:headEnd type="none" w="med" len="med"/>
                      <a:tailEnd type="none" w="med" len="med"/>
                    </a:lnL>
                    <a:lnR w="12700">
                      <a:solidFill>
                        <a:srgbClr val="FFFFFF"/>
                      </a:solidFill>
                      <a:prstDash val="solid"/>
                    </a:lnR>
                    <a:lnT w="12700">
                      <a:solidFill>
                        <a:srgbClr val="FFFFFF"/>
                      </a:solidFill>
                      <a:prstDash val="solid"/>
                    </a:lnT>
                    <a:lnB w="38100">
                      <a:solidFill>
                        <a:srgbClr val="FFFFFF"/>
                      </a:solidFill>
                      <a:prstDash val="solid"/>
                    </a:lnB>
                    <a:solidFill>
                      <a:srgbClr val="A9D18E"/>
                    </a:solidFill>
                  </a:tcPr>
                </a:tc>
                <a:extLst>
                  <a:ext uri="{0D108BD9-81ED-4DB2-BD59-A6C34878D82A}">
                    <a16:rowId xmlns:a16="http://schemas.microsoft.com/office/drawing/2014/main" val="10000"/>
                  </a:ext>
                </a:extLst>
              </a:tr>
              <a:tr h="1082567">
                <a:tc>
                  <a:txBody>
                    <a:bodyPr/>
                    <a:lstStyle/>
                    <a:p>
                      <a:pPr marL="68580">
                        <a:lnSpc>
                          <a:spcPct val="100000"/>
                        </a:lnSpc>
                        <a:spcBef>
                          <a:spcPts val="2990"/>
                        </a:spcBef>
                      </a:pPr>
                      <a:r>
                        <a:rPr sz="4400" b="1" spc="-10" dirty="0">
                          <a:latin typeface="Calibri"/>
                          <a:cs typeface="Calibri"/>
                        </a:rPr>
                        <a:t>New </a:t>
                      </a:r>
                      <a:r>
                        <a:rPr sz="4400" b="1" dirty="0">
                          <a:latin typeface="Calibri"/>
                          <a:cs typeface="Calibri"/>
                        </a:rPr>
                        <a:t>HIV</a:t>
                      </a:r>
                      <a:r>
                        <a:rPr sz="4400" b="1" spc="-50" dirty="0">
                          <a:latin typeface="Calibri"/>
                          <a:cs typeface="Calibri"/>
                        </a:rPr>
                        <a:t> </a:t>
                      </a:r>
                      <a:r>
                        <a:rPr sz="4400" b="1" spc="-10" dirty="0">
                          <a:latin typeface="Calibri"/>
                          <a:cs typeface="Calibri"/>
                        </a:rPr>
                        <a:t>Dx</a:t>
                      </a:r>
                      <a:endParaRPr sz="4400">
                        <a:latin typeface="Calibri"/>
                        <a:cs typeface="Calibri"/>
                      </a:endParaRPr>
                    </a:p>
                  </a:txBody>
                  <a:tcPr marL="0" marR="0" marT="37973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A9D18E"/>
                    </a:solidFill>
                  </a:tcPr>
                </a:tc>
                <a:tc>
                  <a:txBody>
                    <a:bodyPr/>
                    <a:lstStyle/>
                    <a:p>
                      <a:pPr>
                        <a:lnSpc>
                          <a:spcPct val="100000"/>
                        </a:lnSpc>
                        <a:spcBef>
                          <a:spcPts val="15"/>
                        </a:spcBef>
                      </a:pPr>
                      <a:endParaRPr sz="3900">
                        <a:latin typeface="Times New Roman"/>
                        <a:cs typeface="Times New Roman"/>
                      </a:endParaRPr>
                    </a:p>
                    <a:p>
                      <a:pPr marL="635" algn="ctr">
                        <a:lnSpc>
                          <a:spcPct val="100000"/>
                        </a:lnSpc>
                      </a:pPr>
                      <a:r>
                        <a:rPr sz="3200" b="1" i="1" spc="-5" dirty="0">
                          <a:latin typeface="Calibri"/>
                          <a:cs typeface="Calibri"/>
                        </a:rPr>
                        <a:t>2017</a:t>
                      </a:r>
                      <a:endParaRPr sz="3200">
                        <a:latin typeface="Calibri"/>
                        <a:cs typeface="Calibri"/>
                      </a:endParaRPr>
                    </a:p>
                  </a:txBody>
                  <a:tcPr marL="0" marR="0" marT="1905"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nSpc>
                          <a:spcPct val="100000"/>
                        </a:lnSpc>
                        <a:spcBef>
                          <a:spcPts val="15"/>
                        </a:spcBef>
                      </a:pPr>
                      <a:endParaRPr sz="3900">
                        <a:latin typeface="Times New Roman"/>
                        <a:cs typeface="Times New Roman"/>
                      </a:endParaRPr>
                    </a:p>
                    <a:p>
                      <a:pPr marL="635" algn="ctr">
                        <a:lnSpc>
                          <a:spcPct val="100000"/>
                        </a:lnSpc>
                      </a:pPr>
                      <a:r>
                        <a:rPr sz="3200" b="1" i="1" spc="-5" dirty="0">
                          <a:latin typeface="Calibri"/>
                          <a:cs typeface="Calibri"/>
                        </a:rPr>
                        <a:t>2018</a:t>
                      </a:r>
                      <a:endParaRPr sz="3200">
                        <a:latin typeface="Calibri"/>
                        <a:cs typeface="Calibri"/>
                      </a:endParaRPr>
                    </a:p>
                  </a:txBody>
                  <a:tcPr marL="0" marR="0" marT="1905"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nSpc>
                          <a:spcPct val="100000"/>
                        </a:lnSpc>
                        <a:spcBef>
                          <a:spcPts val="15"/>
                        </a:spcBef>
                      </a:pPr>
                      <a:endParaRPr sz="3900">
                        <a:latin typeface="Times New Roman"/>
                        <a:cs typeface="Times New Roman"/>
                      </a:endParaRPr>
                    </a:p>
                    <a:p>
                      <a:pPr algn="ctr">
                        <a:lnSpc>
                          <a:spcPct val="100000"/>
                        </a:lnSpc>
                      </a:pPr>
                      <a:r>
                        <a:rPr sz="3200" b="1" i="1" spc="-5" dirty="0">
                          <a:latin typeface="Calibri"/>
                          <a:cs typeface="Calibri"/>
                        </a:rPr>
                        <a:t>2019</a:t>
                      </a:r>
                      <a:endParaRPr sz="3200">
                        <a:latin typeface="Calibri"/>
                        <a:cs typeface="Calibri"/>
                      </a:endParaRPr>
                    </a:p>
                  </a:txBody>
                  <a:tcPr marL="0" marR="0" marT="1905"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nSpc>
                          <a:spcPct val="100000"/>
                        </a:lnSpc>
                        <a:spcBef>
                          <a:spcPts val="15"/>
                        </a:spcBef>
                      </a:pPr>
                      <a:endParaRPr sz="3900">
                        <a:latin typeface="Times New Roman"/>
                        <a:cs typeface="Times New Roman"/>
                      </a:endParaRPr>
                    </a:p>
                    <a:p>
                      <a:pPr algn="ctr">
                        <a:lnSpc>
                          <a:spcPct val="100000"/>
                        </a:lnSpc>
                      </a:pPr>
                      <a:r>
                        <a:rPr sz="3200" b="1" i="1" spc="-5" dirty="0">
                          <a:latin typeface="Calibri"/>
                          <a:cs typeface="Calibri"/>
                        </a:rPr>
                        <a:t>2020</a:t>
                      </a:r>
                      <a:endParaRPr sz="3200">
                        <a:latin typeface="Calibri"/>
                        <a:cs typeface="Calibri"/>
                      </a:endParaRPr>
                    </a:p>
                  </a:txBody>
                  <a:tcPr marL="0" marR="0" marT="1905"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nSpc>
                          <a:spcPct val="100000"/>
                        </a:lnSpc>
                        <a:spcBef>
                          <a:spcPts val="15"/>
                        </a:spcBef>
                      </a:pPr>
                      <a:endParaRPr sz="3900">
                        <a:latin typeface="Times New Roman"/>
                        <a:cs typeface="Times New Roman"/>
                      </a:endParaRPr>
                    </a:p>
                    <a:p>
                      <a:pPr algn="ctr">
                        <a:lnSpc>
                          <a:spcPct val="100000"/>
                        </a:lnSpc>
                      </a:pPr>
                      <a:r>
                        <a:rPr sz="3200" b="1" i="1" spc="-5" dirty="0">
                          <a:latin typeface="Calibri"/>
                          <a:cs typeface="Calibri"/>
                        </a:rPr>
                        <a:t>2021</a:t>
                      </a:r>
                      <a:endParaRPr sz="3200">
                        <a:latin typeface="Calibri"/>
                        <a:cs typeface="Calibri"/>
                      </a:endParaRPr>
                    </a:p>
                  </a:txBody>
                  <a:tcPr marL="0" marR="0" marT="1905" marB="0">
                    <a:lnL w="12700">
                      <a:solidFill>
                        <a:srgbClr val="FFFFFF"/>
                      </a:solidFill>
                      <a:prstDash val="solid"/>
                    </a:lnL>
                    <a:lnR w="38100">
                      <a:solidFill>
                        <a:srgbClr val="FFFFFF"/>
                      </a:solidFill>
                      <a:prstDash val="solid"/>
                    </a:lnR>
                    <a:lnT w="38100">
                      <a:solidFill>
                        <a:srgbClr val="FFFFFF"/>
                      </a:solidFill>
                      <a:prstDash val="solid"/>
                    </a:lnT>
                    <a:lnB w="12700">
                      <a:solidFill>
                        <a:srgbClr val="FFFFFF"/>
                      </a:solidFill>
                      <a:prstDash val="solid"/>
                    </a:lnB>
                    <a:solidFill>
                      <a:srgbClr val="CFD5EA"/>
                    </a:solidFill>
                  </a:tcPr>
                </a:tc>
                <a:tc vMerge="1">
                  <a:txBody>
                    <a:bodyPr/>
                    <a:lstStyle/>
                    <a:p>
                      <a:endParaRPr/>
                    </a:p>
                  </a:txBody>
                  <a:tcPr marL="0" marR="0" marT="0" marB="0">
                    <a:lnL w="381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A9D18E"/>
                    </a:solidFill>
                  </a:tcPr>
                </a:tc>
                <a:extLst>
                  <a:ext uri="{0D108BD9-81ED-4DB2-BD59-A6C34878D82A}">
                    <a16:rowId xmlns:a16="http://schemas.microsoft.com/office/drawing/2014/main" val="10001"/>
                  </a:ext>
                </a:extLst>
              </a:tr>
              <a:tr h="475156">
                <a:tc>
                  <a:txBody>
                    <a:bodyPr/>
                    <a:lstStyle/>
                    <a:p>
                      <a:pPr marL="342900">
                        <a:lnSpc>
                          <a:spcPts val="2795"/>
                        </a:lnSpc>
                      </a:pPr>
                      <a:r>
                        <a:rPr sz="2400" b="1" dirty="0">
                          <a:latin typeface="Calibri"/>
                          <a:cs typeface="Calibri"/>
                        </a:rPr>
                        <a:t>% </a:t>
                      </a:r>
                      <a:r>
                        <a:rPr sz="2400" b="1" spc="-5" dirty="0">
                          <a:latin typeface="Calibri"/>
                          <a:cs typeface="Calibri"/>
                        </a:rPr>
                        <a:t>In </a:t>
                      </a:r>
                      <a:r>
                        <a:rPr sz="2400" b="1" spc="-10" dirty="0">
                          <a:latin typeface="Calibri"/>
                          <a:cs typeface="Calibri"/>
                        </a:rPr>
                        <a:t>Care </a:t>
                      </a:r>
                      <a:r>
                        <a:rPr sz="2400" b="1" spc="-5" dirty="0">
                          <a:latin typeface="Calibri"/>
                          <a:cs typeface="Calibri"/>
                        </a:rPr>
                        <a:t>in </a:t>
                      </a:r>
                      <a:r>
                        <a:rPr sz="2400" b="1" dirty="0">
                          <a:latin typeface="Calibri"/>
                          <a:cs typeface="Calibri"/>
                        </a:rPr>
                        <a:t>7</a:t>
                      </a:r>
                      <a:r>
                        <a:rPr sz="2400" b="1" spc="-70" dirty="0">
                          <a:latin typeface="Calibri"/>
                          <a:cs typeface="Calibri"/>
                        </a:rPr>
                        <a:t> </a:t>
                      </a:r>
                      <a:r>
                        <a:rPr sz="2400" b="1" spc="-15" dirty="0">
                          <a:latin typeface="Calibri"/>
                          <a:cs typeface="Calibri"/>
                        </a:rPr>
                        <a:t>days</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A9D18E"/>
                    </a:solidFill>
                  </a:tcPr>
                </a:tc>
                <a:tc>
                  <a:txBody>
                    <a:bodyPr/>
                    <a:lstStyle/>
                    <a:p>
                      <a:pPr algn="ctr">
                        <a:lnSpc>
                          <a:spcPts val="2795"/>
                        </a:lnSpc>
                      </a:pPr>
                      <a:r>
                        <a:rPr sz="2400" spc="-5" dirty="0">
                          <a:latin typeface="Calibri"/>
                          <a:cs typeface="Calibri"/>
                        </a:rPr>
                        <a:t>48%</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spc="-5" dirty="0">
                          <a:latin typeface="Calibri"/>
                          <a:cs typeface="Calibri"/>
                        </a:rPr>
                        <a:t>49%</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spc="-5" dirty="0">
                          <a:latin typeface="Calibri"/>
                          <a:cs typeface="Calibri"/>
                        </a:rPr>
                        <a:t>45%</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spc="-5" dirty="0">
                          <a:latin typeface="Calibri"/>
                          <a:cs typeface="Calibri"/>
                        </a:rPr>
                        <a:t>45%</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spc="-5" dirty="0">
                          <a:latin typeface="Calibri"/>
                          <a:cs typeface="Calibri"/>
                        </a:rPr>
                        <a:t>49%</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999490">
                        <a:lnSpc>
                          <a:spcPts val="2795"/>
                        </a:lnSpc>
                      </a:pPr>
                      <a:r>
                        <a:rPr sz="2400" dirty="0">
                          <a:latin typeface="Calibri"/>
                          <a:cs typeface="Calibri"/>
                        </a:rPr>
                        <a:t>+4</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2"/>
                  </a:ext>
                </a:extLst>
              </a:tr>
              <a:tr h="475157">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A9D18E"/>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3"/>
                  </a:ext>
                </a:extLst>
              </a:tr>
              <a:tr h="475156">
                <a:tc>
                  <a:txBody>
                    <a:bodyPr/>
                    <a:lstStyle/>
                    <a:p>
                      <a:pPr marL="283210">
                        <a:lnSpc>
                          <a:spcPts val="2795"/>
                        </a:lnSpc>
                      </a:pPr>
                      <a:r>
                        <a:rPr sz="2400" b="1" dirty="0">
                          <a:latin typeface="Calibri"/>
                          <a:cs typeface="Calibri"/>
                        </a:rPr>
                        <a:t>% </a:t>
                      </a:r>
                      <a:r>
                        <a:rPr sz="2400" b="1" spc="-5" dirty="0">
                          <a:latin typeface="Calibri"/>
                          <a:cs typeface="Calibri"/>
                        </a:rPr>
                        <a:t>In </a:t>
                      </a:r>
                      <a:r>
                        <a:rPr sz="2400" b="1" spc="-10" dirty="0">
                          <a:latin typeface="Calibri"/>
                          <a:cs typeface="Calibri"/>
                        </a:rPr>
                        <a:t>care </a:t>
                      </a:r>
                      <a:r>
                        <a:rPr sz="2400" b="1" spc="-5" dirty="0">
                          <a:latin typeface="Calibri"/>
                          <a:cs typeface="Calibri"/>
                        </a:rPr>
                        <a:t>in 30</a:t>
                      </a:r>
                      <a:r>
                        <a:rPr sz="2400" b="1" spc="-90" dirty="0">
                          <a:latin typeface="Calibri"/>
                          <a:cs typeface="Calibri"/>
                        </a:rPr>
                        <a:t> </a:t>
                      </a:r>
                      <a:r>
                        <a:rPr sz="2400" b="1" spc="-15" dirty="0">
                          <a:latin typeface="Calibri"/>
                          <a:cs typeface="Calibri"/>
                        </a:rPr>
                        <a:t>days</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A9D18E"/>
                    </a:solidFill>
                  </a:tcPr>
                </a:tc>
                <a:tc>
                  <a:txBody>
                    <a:bodyPr/>
                    <a:lstStyle/>
                    <a:p>
                      <a:pPr algn="ctr">
                        <a:lnSpc>
                          <a:spcPts val="2795"/>
                        </a:lnSpc>
                      </a:pPr>
                      <a:r>
                        <a:rPr sz="2400" spc="-5" dirty="0">
                          <a:latin typeface="Calibri"/>
                          <a:cs typeface="Calibri"/>
                        </a:rPr>
                        <a:t>72%</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spc="-5" dirty="0">
                          <a:latin typeface="Calibri"/>
                          <a:cs typeface="Calibri"/>
                        </a:rPr>
                        <a:t>79%</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spc="-5" dirty="0">
                          <a:latin typeface="Calibri"/>
                          <a:cs typeface="Calibri"/>
                        </a:rPr>
                        <a:t>77%</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spc="-5" dirty="0">
                          <a:latin typeface="Calibri"/>
                          <a:cs typeface="Calibri"/>
                        </a:rPr>
                        <a:t>76%</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spc="-5" dirty="0">
                          <a:latin typeface="Calibri"/>
                          <a:cs typeface="Calibri"/>
                        </a:rPr>
                        <a:t>82%</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998855">
                        <a:lnSpc>
                          <a:spcPts val="2795"/>
                        </a:lnSpc>
                      </a:pPr>
                      <a:r>
                        <a:rPr sz="2400" dirty="0">
                          <a:latin typeface="Calibri"/>
                          <a:cs typeface="Calibri"/>
                        </a:rPr>
                        <a:t>+6</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4"/>
                  </a:ext>
                </a:extLst>
              </a:tr>
              <a:tr h="475156">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A9D18E"/>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5"/>
                  </a:ext>
                </a:extLst>
              </a:tr>
              <a:tr h="475157">
                <a:tc>
                  <a:txBody>
                    <a:bodyPr/>
                    <a:lstStyle/>
                    <a:p>
                      <a:pPr marL="282575">
                        <a:lnSpc>
                          <a:spcPts val="2795"/>
                        </a:lnSpc>
                      </a:pPr>
                      <a:r>
                        <a:rPr sz="2400" b="1" dirty="0">
                          <a:latin typeface="Calibri"/>
                          <a:cs typeface="Calibri"/>
                        </a:rPr>
                        <a:t>% </a:t>
                      </a:r>
                      <a:r>
                        <a:rPr sz="2400" b="1" spc="-5" dirty="0">
                          <a:latin typeface="Calibri"/>
                          <a:cs typeface="Calibri"/>
                        </a:rPr>
                        <a:t>In </a:t>
                      </a:r>
                      <a:r>
                        <a:rPr sz="2400" b="1" spc="-10" dirty="0">
                          <a:latin typeface="Calibri"/>
                          <a:cs typeface="Calibri"/>
                        </a:rPr>
                        <a:t>care </a:t>
                      </a:r>
                      <a:r>
                        <a:rPr sz="2400" b="1" spc="-5" dirty="0">
                          <a:latin typeface="Calibri"/>
                          <a:cs typeface="Calibri"/>
                        </a:rPr>
                        <a:t>in 90</a:t>
                      </a:r>
                      <a:r>
                        <a:rPr sz="2400" b="1" spc="-90" dirty="0">
                          <a:latin typeface="Calibri"/>
                          <a:cs typeface="Calibri"/>
                        </a:rPr>
                        <a:t> </a:t>
                      </a:r>
                      <a:r>
                        <a:rPr sz="2400" b="1" spc="-15" dirty="0">
                          <a:latin typeface="Calibri"/>
                          <a:cs typeface="Calibri"/>
                        </a:rPr>
                        <a:t>days</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A9D18E"/>
                    </a:solidFill>
                  </a:tcPr>
                </a:tc>
                <a:tc>
                  <a:txBody>
                    <a:bodyPr/>
                    <a:lstStyle/>
                    <a:p>
                      <a:pPr algn="ctr">
                        <a:lnSpc>
                          <a:spcPts val="2795"/>
                        </a:lnSpc>
                      </a:pPr>
                      <a:r>
                        <a:rPr sz="2400" spc="-5" dirty="0">
                          <a:latin typeface="Calibri"/>
                          <a:cs typeface="Calibri"/>
                        </a:rPr>
                        <a:t>88%</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spc="-5" dirty="0">
                          <a:latin typeface="Calibri"/>
                          <a:cs typeface="Calibri"/>
                        </a:rPr>
                        <a:t>88%</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spc="-5" dirty="0">
                          <a:latin typeface="Calibri"/>
                          <a:cs typeface="Calibri"/>
                        </a:rPr>
                        <a:t>89%</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spc="-5" dirty="0">
                          <a:latin typeface="Calibri"/>
                          <a:cs typeface="Calibri"/>
                        </a:rPr>
                        <a:t>86%</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spc="-5" dirty="0">
                          <a:latin typeface="Calibri"/>
                          <a:cs typeface="Calibri"/>
                        </a:rPr>
                        <a:t>92%</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998219">
                        <a:lnSpc>
                          <a:spcPts val="2795"/>
                        </a:lnSpc>
                      </a:pPr>
                      <a:r>
                        <a:rPr sz="2400" dirty="0">
                          <a:latin typeface="Calibri"/>
                          <a:cs typeface="Calibri"/>
                        </a:rPr>
                        <a:t>+6</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6"/>
                  </a:ext>
                </a:extLst>
              </a:tr>
              <a:tr h="475156">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A9D18E"/>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7"/>
                  </a:ext>
                </a:extLst>
              </a:tr>
              <a:tr h="475156">
                <a:tc>
                  <a:txBody>
                    <a:bodyPr/>
                    <a:lstStyle/>
                    <a:p>
                      <a:pPr marL="330200">
                        <a:lnSpc>
                          <a:spcPts val="2795"/>
                        </a:lnSpc>
                      </a:pPr>
                      <a:r>
                        <a:rPr sz="2400" b="1" dirty="0">
                          <a:latin typeface="Calibri"/>
                          <a:cs typeface="Calibri"/>
                        </a:rPr>
                        <a:t>% </a:t>
                      </a:r>
                      <a:r>
                        <a:rPr sz="2400" b="1" spc="-15" dirty="0">
                          <a:latin typeface="Calibri"/>
                          <a:cs typeface="Calibri"/>
                        </a:rPr>
                        <a:t>Retained </a:t>
                      </a:r>
                      <a:r>
                        <a:rPr sz="2400" b="1" spc="-5" dirty="0">
                          <a:latin typeface="Calibri"/>
                          <a:cs typeface="Calibri"/>
                        </a:rPr>
                        <a:t>in</a:t>
                      </a:r>
                      <a:r>
                        <a:rPr sz="2400" b="1" spc="-30" dirty="0">
                          <a:latin typeface="Calibri"/>
                          <a:cs typeface="Calibri"/>
                        </a:rPr>
                        <a:t> </a:t>
                      </a:r>
                      <a:r>
                        <a:rPr sz="2400" b="1" spc="-10" dirty="0">
                          <a:latin typeface="Calibri"/>
                          <a:cs typeface="Calibri"/>
                        </a:rPr>
                        <a:t>Care</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A9D18E"/>
                    </a:solidFill>
                  </a:tcPr>
                </a:tc>
                <a:tc>
                  <a:txBody>
                    <a:bodyPr/>
                    <a:lstStyle/>
                    <a:p>
                      <a:pPr algn="ctr">
                        <a:lnSpc>
                          <a:spcPts val="2795"/>
                        </a:lnSpc>
                      </a:pPr>
                      <a:r>
                        <a:rPr sz="2400" spc="-5" dirty="0">
                          <a:latin typeface="Calibri"/>
                          <a:cs typeface="Calibri"/>
                        </a:rPr>
                        <a:t>76%</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spc="-5" dirty="0">
                          <a:latin typeface="Calibri"/>
                          <a:cs typeface="Calibri"/>
                        </a:rPr>
                        <a:t>73%</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spc="-5" dirty="0">
                          <a:latin typeface="Calibri"/>
                          <a:cs typeface="Calibri"/>
                        </a:rPr>
                        <a:t>76%</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spc="-5" dirty="0">
                          <a:latin typeface="Calibri"/>
                          <a:cs typeface="Calibri"/>
                        </a:rPr>
                        <a:t>75%</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spc="-5" dirty="0">
                          <a:latin typeface="Calibri"/>
                          <a:cs typeface="Calibri"/>
                        </a:rPr>
                        <a:t>76%</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997585">
                        <a:lnSpc>
                          <a:spcPts val="2795"/>
                        </a:lnSpc>
                      </a:pPr>
                      <a:r>
                        <a:rPr sz="2400" dirty="0">
                          <a:latin typeface="Calibri"/>
                          <a:cs typeface="Calibri"/>
                        </a:rPr>
                        <a:t>+1</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8"/>
                  </a:ext>
                </a:extLst>
              </a:tr>
              <a:tr h="475157">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A9D18E"/>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A9D18E"/>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A9D18E"/>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A9D18E"/>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A9D18E"/>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A9D18E"/>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A9D18E"/>
                    </a:solidFill>
                  </a:tcPr>
                </a:tc>
                <a:extLst>
                  <a:ext uri="{0D108BD9-81ED-4DB2-BD59-A6C34878D82A}">
                    <a16:rowId xmlns:a16="http://schemas.microsoft.com/office/drawing/2014/main" val="10009"/>
                  </a:ext>
                </a:extLst>
              </a:tr>
            </a:tbl>
          </a:graphicData>
        </a:graphic>
      </p:graphicFrame>
      <p:sp>
        <p:nvSpPr>
          <p:cNvPr id="12" name="object 12"/>
          <p:cNvSpPr txBox="1">
            <a:spLocks noGrp="1"/>
          </p:cNvSpPr>
          <p:nvPr>
            <p:ph type="sldNum" sz="quarter" idx="7"/>
          </p:nvPr>
        </p:nvSpPr>
        <p:spPr>
          <a:xfrm>
            <a:off x="11061700" y="6149091"/>
            <a:ext cx="7376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303</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
        <p:nvSpPr>
          <p:cNvPr id="11" name="object 11"/>
          <p:cNvSpPr txBox="1">
            <a:spLocks noGrp="1"/>
          </p:cNvSpPr>
          <p:nvPr>
            <p:ph type="title"/>
          </p:nvPr>
        </p:nvSpPr>
        <p:spPr>
          <a:xfrm>
            <a:off x="215011" y="374666"/>
            <a:ext cx="11764645" cy="667385"/>
          </a:xfrm>
          <a:prstGeom prst="rect">
            <a:avLst/>
          </a:prstGeom>
        </p:spPr>
        <p:txBody>
          <a:bodyPr vert="horz" wrap="square" lIns="0" tIns="13970" rIns="0" bIns="0" rtlCol="0">
            <a:spAutoFit/>
          </a:bodyPr>
          <a:lstStyle/>
          <a:p>
            <a:pPr marL="12700">
              <a:lnSpc>
                <a:spcPct val="100000"/>
              </a:lnSpc>
              <a:spcBef>
                <a:spcPts val="110"/>
              </a:spcBef>
            </a:pPr>
            <a:r>
              <a:rPr sz="4200" i="1" spc="-204" dirty="0">
                <a:latin typeface="Calibri Light"/>
                <a:cs typeface="Calibri Light"/>
              </a:rPr>
              <a:t>5-Yr. </a:t>
            </a:r>
            <a:r>
              <a:rPr sz="4200" i="1" spc="-145" dirty="0">
                <a:latin typeface="Calibri Light"/>
                <a:cs typeface="Calibri Light"/>
              </a:rPr>
              <a:t>Trends: </a:t>
            </a:r>
            <a:r>
              <a:rPr sz="4200" i="1" spc="-150" dirty="0">
                <a:solidFill>
                  <a:srgbClr val="000000"/>
                </a:solidFill>
                <a:latin typeface="Calibri Light"/>
                <a:cs typeface="Calibri Light"/>
              </a:rPr>
              <a:t>New </a:t>
            </a:r>
            <a:r>
              <a:rPr sz="4200" i="1" spc="-114" dirty="0">
                <a:solidFill>
                  <a:srgbClr val="000000"/>
                </a:solidFill>
                <a:latin typeface="Calibri Light"/>
                <a:cs typeface="Calibri Light"/>
              </a:rPr>
              <a:t>HIV </a:t>
            </a:r>
            <a:r>
              <a:rPr sz="4000" spc="-25" dirty="0"/>
              <a:t>Dx </a:t>
            </a:r>
            <a:r>
              <a:rPr sz="4000" spc="-5" dirty="0"/>
              <a:t>– </a:t>
            </a:r>
            <a:r>
              <a:rPr sz="4000" spc="-40" dirty="0">
                <a:solidFill>
                  <a:srgbClr val="000000"/>
                </a:solidFill>
              </a:rPr>
              <a:t>Care </a:t>
            </a:r>
            <a:r>
              <a:rPr sz="4000" spc="-35" dirty="0">
                <a:solidFill>
                  <a:srgbClr val="000000"/>
                </a:solidFill>
              </a:rPr>
              <a:t>Continuum </a:t>
            </a:r>
            <a:r>
              <a:rPr sz="4000" spc="-5" dirty="0"/>
              <a:t>– </a:t>
            </a:r>
            <a:r>
              <a:rPr sz="4000" spc="-25" dirty="0"/>
              <a:t>2017 </a:t>
            </a:r>
            <a:r>
              <a:rPr sz="4000" spc="-30" dirty="0"/>
              <a:t>to</a:t>
            </a:r>
            <a:r>
              <a:rPr sz="4000" spc="-300" dirty="0"/>
              <a:t> </a:t>
            </a:r>
            <a:r>
              <a:rPr sz="4000" spc="-25" dirty="0"/>
              <a:t>2021</a:t>
            </a:r>
            <a:endParaRPr sz="4000">
              <a:latin typeface="Calibri Light"/>
              <a:cs typeface="Calibri Light"/>
            </a:endParaRPr>
          </a:p>
        </p:txBody>
      </p:sp>
    </p:spTree>
    <p:extLst>
      <p:ext uri="{BB962C8B-B14F-4D97-AF65-F5344CB8AC3E}">
        <p14:creationId xmlns:p14="http://schemas.microsoft.com/office/powerpoint/2010/main" val="518221958"/>
      </p:ext>
    </p:extLst>
  </p:cSld>
  <p:clrMapOvr>
    <a:masterClrMapping/>
  </p:clrMapOvr>
  <p:timing>
    <p:tnLst>
      <p:par>
        <p:cTn id="1" dur="indefinite" restart="never" nodeType="tmRoot"/>
      </p:par>
    </p:tn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355239" y="374666"/>
            <a:ext cx="11440160" cy="667385"/>
          </a:xfrm>
          <a:prstGeom prst="rect">
            <a:avLst/>
          </a:prstGeom>
        </p:spPr>
        <p:txBody>
          <a:bodyPr vert="horz" wrap="square" lIns="0" tIns="13970" rIns="0" bIns="0" rtlCol="0">
            <a:spAutoFit/>
          </a:bodyPr>
          <a:lstStyle/>
          <a:p>
            <a:pPr marL="12700">
              <a:lnSpc>
                <a:spcPct val="100000"/>
              </a:lnSpc>
              <a:spcBef>
                <a:spcPts val="110"/>
              </a:spcBef>
            </a:pPr>
            <a:r>
              <a:rPr sz="4200" i="1" spc="-204" dirty="0">
                <a:latin typeface="Calibri Light"/>
                <a:cs typeface="Calibri Light"/>
              </a:rPr>
              <a:t>5-Yr. </a:t>
            </a:r>
            <a:r>
              <a:rPr sz="4200" i="1" spc="-145" dirty="0">
                <a:latin typeface="Calibri Light"/>
                <a:cs typeface="Calibri Light"/>
              </a:rPr>
              <a:t>Trends: </a:t>
            </a:r>
            <a:r>
              <a:rPr sz="4000" spc="-30" dirty="0">
                <a:solidFill>
                  <a:srgbClr val="000000"/>
                </a:solidFill>
              </a:rPr>
              <a:t>New </a:t>
            </a:r>
            <a:r>
              <a:rPr sz="4000" spc="-20" dirty="0">
                <a:solidFill>
                  <a:srgbClr val="000000"/>
                </a:solidFill>
              </a:rPr>
              <a:t>HIV </a:t>
            </a:r>
            <a:r>
              <a:rPr sz="4000" spc="-25" dirty="0">
                <a:solidFill>
                  <a:srgbClr val="000000"/>
                </a:solidFill>
              </a:rPr>
              <a:t>Dx </a:t>
            </a:r>
            <a:r>
              <a:rPr sz="4000" spc="-5" dirty="0"/>
              <a:t>- </a:t>
            </a:r>
            <a:r>
              <a:rPr sz="4200" i="1" spc="-125" dirty="0">
                <a:solidFill>
                  <a:srgbClr val="000000"/>
                </a:solidFill>
                <a:latin typeface="Calibri Light"/>
                <a:cs typeface="Calibri Light"/>
              </a:rPr>
              <a:t>Linkage </a:t>
            </a:r>
            <a:r>
              <a:rPr sz="4200" i="1" spc="-90" dirty="0">
                <a:solidFill>
                  <a:srgbClr val="000000"/>
                </a:solidFill>
                <a:latin typeface="Calibri Light"/>
                <a:cs typeface="Calibri Light"/>
              </a:rPr>
              <a:t>to care </a:t>
            </a:r>
            <a:r>
              <a:rPr sz="4000" spc="-5" dirty="0"/>
              <a:t>– </a:t>
            </a:r>
            <a:r>
              <a:rPr sz="4000" spc="-25" dirty="0"/>
              <a:t>2017 </a:t>
            </a:r>
            <a:r>
              <a:rPr sz="4000" spc="-30" dirty="0"/>
              <a:t>to</a:t>
            </a:r>
            <a:r>
              <a:rPr sz="4000" spc="-580" dirty="0"/>
              <a:t> </a:t>
            </a:r>
            <a:r>
              <a:rPr sz="4000" spc="-25" dirty="0"/>
              <a:t>2021</a:t>
            </a:r>
            <a:endParaRPr sz="4000">
              <a:latin typeface="Calibri Light"/>
              <a:cs typeface="Calibri Light"/>
            </a:endParaRPr>
          </a:p>
        </p:txBody>
      </p:sp>
      <p:sp>
        <p:nvSpPr>
          <p:cNvPr id="3" name="object 3"/>
          <p:cNvSpPr/>
          <p:nvPr/>
        </p:nvSpPr>
        <p:spPr>
          <a:xfrm>
            <a:off x="3756659" y="2017776"/>
            <a:ext cx="0" cy="3548379"/>
          </a:xfrm>
          <a:custGeom>
            <a:avLst/>
            <a:gdLst/>
            <a:ahLst/>
            <a:cxnLst/>
            <a:rect l="l" t="t" r="r" b="b"/>
            <a:pathLst>
              <a:path h="3548379">
                <a:moveTo>
                  <a:pt x="0" y="0"/>
                </a:moveTo>
                <a:lnTo>
                  <a:pt x="0" y="35478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5736335" y="2017776"/>
            <a:ext cx="0" cy="3548379"/>
          </a:xfrm>
          <a:custGeom>
            <a:avLst/>
            <a:gdLst/>
            <a:ahLst/>
            <a:cxnLst/>
            <a:rect l="l" t="t" r="r" b="b"/>
            <a:pathLst>
              <a:path h="3548379">
                <a:moveTo>
                  <a:pt x="0" y="0"/>
                </a:moveTo>
                <a:lnTo>
                  <a:pt x="0" y="35478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7716011" y="2017776"/>
            <a:ext cx="0" cy="3548379"/>
          </a:xfrm>
          <a:custGeom>
            <a:avLst/>
            <a:gdLst/>
            <a:ahLst/>
            <a:cxnLst/>
            <a:rect l="l" t="t" r="r" b="b"/>
            <a:pathLst>
              <a:path h="3548379">
                <a:moveTo>
                  <a:pt x="0" y="0"/>
                </a:moveTo>
                <a:lnTo>
                  <a:pt x="0" y="35478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9695688" y="2017776"/>
            <a:ext cx="0" cy="3548379"/>
          </a:xfrm>
          <a:custGeom>
            <a:avLst/>
            <a:gdLst/>
            <a:ahLst/>
            <a:cxnLst/>
            <a:rect l="l" t="t" r="r" b="b"/>
            <a:pathLst>
              <a:path h="3548379">
                <a:moveTo>
                  <a:pt x="0" y="0"/>
                </a:moveTo>
                <a:lnTo>
                  <a:pt x="0" y="35478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11675364" y="2017776"/>
            <a:ext cx="0" cy="3548379"/>
          </a:xfrm>
          <a:custGeom>
            <a:avLst/>
            <a:gdLst/>
            <a:ahLst/>
            <a:cxnLst/>
            <a:rect l="l" t="t" r="r" b="b"/>
            <a:pathLst>
              <a:path h="3548379">
                <a:moveTo>
                  <a:pt x="0" y="0"/>
                </a:moveTo>
                <a:lnTo>
                  <a:pt x="0" y="35478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1776222" y="2018538"/>
            <a:ext cx="9898380" cy="3548379"/>
          </a:xfrm>
          <a:custGeom>
            <a:avLst/>
            <a:gdLst/>
            <a:ahLst/>
            <a:cxnLst/>
            <a:rect l="l" t="t" r="r" b="b"/>
            <a:pathLst>
              <a:path w="9898380" h="3548379">
                <a:moveTo>
                  <a:pt x="0" y="0"/>
                </a:moveTo>
                <a:lnTo>
                  <a:pt x="9898380" y="0"/>
                </a:lnTo>
                <a:lnTo>
                  <a:pt x="9898380" y="3547872"/>
                </a:lnTo>
                <a:lnTo>
                  <a:pt x="0" y="3547872"/>
                </a:lnTo>
                <a:lnTo>
                  <a:pt x="0" y="0"/>
                </a:lnTo>
                <a:close/>
              </a:path>
            </a:pathLst>
          </a:custGeom>
          <a:ln w="19050">
            <a:solidFill>
              <a:srgbClr val="843C0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1776983" y="2017776"/>
            <a:ext cx="0" cy="3548379"/>
          </a:xfrm>
          <a:custGeom>
            <a:avLst/>
            <a:gdLst/>
            <a:ahLst/>
            <a:cxnLst/>
            <a:rect l="l" t="t" r="r" b="b"/>
            <a:pathLst>
              <a:path h="3548379">
                <a:moveTo>
                  <a:pt x="0" y="3547872"/>
                </a:moveTo>
                <a:lnTo>
                  <a:pt x="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1776983" y="5565647"/>
            <a:ext cx="9898380" cy="0"/>
          </a:xfrm>
          <a:custGeom>
            <a:avLst/>
            <a:gdLst/>
            <a:ahLst/>
            <a:cxnLst/>
            <a:rect l="l" t="t" r="r" b="b"/>
            <a:pathLst>
              <a:path w="9898380">
                <a:moveTo>
                  <a:pt x="0" y="0"/>
                </a:moveTo>
                <a:lnTo>
                  <a:pt x="98983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2766822" y="3827526"/>
            <a:ext cx="7919084" cy="142240"/>
          </a:xfrm>
          <a:custGeom>
            <a:avLst/>
            <a:gdLst/>
            <a:ahLst/>
            <a:cxnLst/>
            <a:rect l="l" t="t" r="r" b="b"/>
            <a:pathLst>
              <a:path w="7919084" h="142239">
                <a:moveTo>
                  <a:pt x="0" y="35051"/>
                </a:moveTo>
                <a:lnTo>
                  <a:pt x="1979676" y="0"/>
                </a:lnTo>
                <a:lnTo>
                  <a:pt x="3959352" y="141731"/>
                </a:lnTo>
                <a:lnTo>
                  <a:pt x="5939028" y="141731"/>
                </a:lnTo>
                <a:lnTo>
                  <a:pt x="7918704" y="0"/>
                </a:lnTo>
              </a:path>
            </a:pathLst>
          </a:custGeom>
          <a:ln w="28575">
            <a:solidFill>
              <a:srgbClr val="843C0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2722892" y="3820921"/>
            <a:ext cx="85725" cy="85725"/>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4702568" y="3784346"/>
            <a:ext cx="85725" cy="85725"/>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6682243" y="3927602"/>
            <a:ext cx="85725" cy="85725"/>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8661920" y="3927602"/>
            <a:ext cx="85725" cy="85725"/>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10641596" y="3784346"/>
            <a:ext cx="85725" cy="85725"/>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2766822" y="2657094"/>
            <a:ext cx="7919084" cy="353695"/>
          </a:xfrm>
          <a:custGeom>
            <a:avLst/>
            <a:gdLst/>
            <a:ahLst/>
            <a:cxnLst/>
            <a:rect l="l" t="t" r="r" b="b"/>
            <a:pathLst>
              <a:path w="7919084" h="353694">
                <a:moveTo>
                  <a:pt x="0" y="353567"/>
                </a:moveTo>
                <a:lnTo>
                  <a:pt x="1979676" y="106679"/>
                </a:lnTo>
                <a:lnTo>
                  <a:pt x="3959352" y="176783"/>
                </a:lnTo>
                <a:lnTo>
                  <a:pt x="5939028" y="211835"/>
                </a:lnTo>
                <a:lnTo>
                  <a:pt x="7918704" y="0"/>
                </a:lnTo>
              </a:path>
            </a:pathLst>
          </a:custGeom>
          <a:ln w="31750">
            <a:solidFill>
              <a:srgbClr val="FFC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2722892" y="2969005"/>
            <a:ext cx="85725" cy="85725"/>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4702568" y="2720594"/>
            <a:ext cx="85725" cy="85725"/>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6682243" y="2792222"/>
            <a:ext cx="85725" cy="85725"/>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8661920" y="2827275"/>
            <a:ext cx="85725" cy="85725"/>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10641596" y="2613914"/>
            <a:ext cx="85725" cy="85725"/>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2766822" y="2302001"/>
            <a:ext cx="7919084" cy="213360"/>
          </a:xfrm>
          <a:custGeom>
            <a:avLst/>
            <a:gdLst/>
            <a:ahLst/>
            <a:cxnLst/>
            <a:rect l="l" t="t" r="r" b="b"/>
            <a:pathLst>
              <a:path w="7919084" h="213360">
                <a:moveTo>
                  <a:pt x="0" y="141732"/>
                </a:moveTo>
                <a:lnTo>
                  <a:pt x="1979676" y="141732"/>
                </a:lnTo>
                <a:lnTo>
                  <a:pt x="3959352" y="106680"/>
                </a:lnTo>
                <a:lnTo>
                  <a:pt x="5939028" y="213360"/>
                </a:lnTo>
                <a:lnTo>
                  <a:pt x="7918704" y="0"/>
                </a:lnTo>
              </a:path>
            </a:pathLst>
          </a:custGeom>
          <a:ln w="31750">
            <a:solidFill>
              <a:srgbClr val="255E9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2727655" y="2406840"/>
            <a:ext cx="76200" cy="76200"/>
          </a:xfrm>
          <a:custGeom>
            <a:avLst/>
            <a:gdLst/>
            <a:ahLst/>
            <a:cxnLst/>
            <a:rect l="l" t="t" r="r" b="b"/>
            <a:pathLst>
              <a:path w="76200" h="76200">
                <a:moveTo>
                  <a:pt x="76200" y="76200"/>
                </a:moveTo>
                <a:lnTo>
                  <a:pt x="0" y="0"/>
                </a:lnTo>
              </a:path>
            </a:pathLst>
          </a:custGeom>
          <a:ln w="9525">
            <a:solidFill>
              <a:srgbClr val="255E9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2765755" y="2406840"/>
            <a:ext cx="0" cy="76200"/>
          </a:xfrm>
          <a:custGeom>
            <a:avLst/>
            <a:gdLst/>
            <a:ahLst/>
            <a:cxnLst/>
            <a:rect l="l" t="t" r="r" b="b"/>
            <a:pathLst>
              <a:path h="76200">
                <a:moveTo>
                  <a:pt x="0" y="0"/>
                </a:moveTo>
                <a:lnTo>
                  <a:pt x="0" y="76200"/>
                </a:lnTo>
              </a:path>
            </a:pathLst>
          </a:custGeom>
          <a:ln w="9525">
            <a:solidFill>
              <a:srgbClr val="255E9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2727655" y="2406840"/>
            <a:ext cx="76200" cy="76200"/>
          </a:xfrm>
          <a:custGeom>
            <a:avLst/>
            <a:gdLst/>
            <a:ahLst/>
            <a:cxnLst/>
            <a:rect l="l" t="t" r="r" b="b"/>
            <a:pathLst>
              <a:path w="76200" h="76200">
                <a:moveTo>
                  <a:pt x="0" y="76200"/>
                </a:moveTo>
                <a:lnTo>
                  <a:pt x="76200" y="0"/>
                </a:lnTo>
              </a:path>
            </a:pathLst>
          </a:custGeom>
          <a:ln w="9525">
            <a:solidFill>
              <a:srgbClr val="255E9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4707331" y="2406840"/>
            <a:ext cx="76200" cy="76200"/>
          </a:xfrm>
          <a:custGeom>
            <a:avLst/>
            <a:gdLst/>
            <a:ahLst/>
            <a:cxnLst/>
            <a:rect l="l" t="t" r="r" b="b"/>
            <a:pathLst>
              <a:path w="76200" h="76200">
                <a:moveTo>
                  <a:pt x="76200" y="76200"/>
                </a:moveTo>
                <a:lnTo>
                  <a:pt x="0" y="0"/>
                </a:lnTo>
              </a:path>
            </a:pathLst>
          </a:custGeom>
          <a:ln w="9525">
            <a:solidFill>
              <a:srgbClr val="255E9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4745431" y="2406840"/>
            <a:ext cx="0" cy="76200"/>
          </a:xfrm>
          <a:custGeom>
            <a:avLst/>
            <a:gdLst/>
            <a:ahLst/>
            <a:cxnLst/>
            <a:rect l="l" t="t" r="r" b="b"/>
            <a:pathLst>
              <a:path h="76200">
                <a:moveTo>
                  <a:pt x="0" y="0"/>
                </a:moveTo>
                <a:lnTo>
                  <a:pt x="0" y="76200"/>
                </a:lnTo>
              </a:path>
            </a:pathLst>
          </a:custGeom>
          <a:ln w="9525">
            <a:solidFill>
              <a:srgbClr val="255E9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4707331" y="2406840"/>
            <a:ext cx="76200" cy="76200"/>
          </a:xfrm>
          <a:custGeom>
            <a:avLst/>
            <a:gdLst/>
            <a:ahLst/>
            <a:cxnLst/>
            <a:rect l="l" t="t" r="r" b="b"/>
            <a:pathLst>
              <a:path w="76200" h="76200">
                <a:moveTo>
                  <a:pt x="0" y="76200"/>
                </a:moveTo>
                <a:lnTo>
                  <a:pt x="76200" y="0"/>
                </a:lnTo>
              </a:path>
            </a:pathLst>
          </a:custGeom>
          <a:ln w="9525">
            <a:solidFill>
              <a:srgbClr val="255E9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6687005" y="2370264"/>
            <a:ext cx="76200" cy="76200"/>
          </a:xfrm>
          <a:custGeom>
            <a:avLst/>
            <a:gdLst/>
            <a:ahLst/>
            <a:cxnLst/>
            <a:rect l="l" t="t" r="r" b="b"/>
            <a:pathLst>
              <a:path w="76200" h="76200">
                <a:moveTo>
                  <a:pt x="76200" y="76200"/>
                </a:moveTo>
                <a:lnTo>
                  <a:pt x="0" y="0"/>
                </a:lnTo>
              </a:path>
            </a:pathLst>
          </a:custGeom>
          <a:ln w="9525">
            <a:solidFill>
              <a:srgbClr val="255E9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6725105" y="2370264"/>
            <a:ext cx="0" cy="76200"/>
          </a:xfrm>
          <a:custGeom>
            <a:avLst/>
            <a:gdLst/>
            <a:ahLst/>
            <a:cxnLst/>
            <a:rect l="l" t="t" r="r" b="b"/>
            <a:pathLst>
              <a:path h="76200">
                <a:moveTo>
                  <a:pt x="0" y="0"/>
                </a:moveTo>
                <a:lnTo>
                  <a:pt x="0" y="76200"/>
                </a:lnTo>
              </a:path>
            </a:pathLst>
          </a:custGeom>
          <a:ln w="9525">
            <a:solidFill>
              <a:srgbClr val="255E9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6687005" y="2370264"/>
            <a:ext cx="76200" cy="76200"/>
          </a:xfrm>
          <a:custGeom>
            <a:avLst/>
            <a:gdLst/>
            <a:ahLst/>
            <a:cxnLst/>
            <a:rect l="l" t="t" r="r" b="b"/>
            <a:pathLst>
              <a:path w="76200" h="76200">
                <a:moveTo>
                  <a:pt x="0" y="76200"/>
                </a:moveTo>
                <a:lnTo>
                  <a:pt x="76200" y="0"/>
                </a:lnTo>
              </a:path>
            </a:pathLst>
          </a:custGeom>
          <a:ln w="9525">
            <a:solidFill>
              <a:srgbClr val="255E9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8666683" y="2476944"/>
            <a:ext cx="76200" cy="76200"/>
          </a:xfrm>
          <a:custGeom>
            <a:avLst/>
            <a:gdLst/>
            <a:ahLst/>
            <a:cxnLst/>
            <a:rect l="l" t="t" r="r" b="b"/>
            <a:pathLst>
              <a:path w="76200" h="76200">
                <a:moveTo>
                  <a:pt x="76200" y="76200"/>
                </a:moveTo>
                <a:lnTo>
                  <a:pt x="0" y="0"/>
                </a:lnTo>
              </a:path>
            </a:pathLst>
          </a:custGeom>
          <a:ln w="9525">
            <a:solidFill>
              <a:srgbClr val="255E9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8704783" y="2476944"/>
            <a:ext cx="0" cy="76200"/>
          </a:xfrm>
          <a:custGeom>
            <a:avLst/>
            <a:gdLst/>
            <a:ahLst/>
            <a:cxnLst/>
            <a:rect l="l" t="t" r="r" b="b"/>
            <a:pathLst>
              <a:path h="76200">
                <a:moveTo>
                  <a:pt x="0" y="0"/>
                </a:moveTo>
                <a:lnTo>
                  <a:pt x="0" y="76200"/>
                </a:lnTo>
              </a:path>
            </a:pathLst>
          </a:custGeom>
          <a:ln w="9525">
            <a:solidFill>
              <a:srgbClr val="255E9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8666683" y="2476944"/>
            <a:ext cx="76200" cy="76200"/>
          </a:xfrm>
          <a:custGeom>
            <a:avLst/>
            <a:gdLst/>
            <a:ahLst/>
            <a:cxnLst/>
            <a:rect l="l" t="t" r="r" b="b"/>
            <a:pathLst>
              <a:path w="76200" h="76200">
                <a:moveTo>
                  <a:pt x="0" y="76200"/>
                </a:moveTo>
                <a:lnTo>
                  <a:pt x="76200" y="0"/>
                </a:lnTo>
              </a:path>
            </a:pathLst>
          </a:custGeom>
          <a:ln w="9525">
            <a:solidFill>
              <a:srgbClr val="255E9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10646359" y="2263584"/>
            <a:ext cx="76200" cy="76200"/>
          </a:xfrm>
          <a:custGeom>
            <a:avLst/>
            <a:gdLst/>
            <a:ahLst/>
            <a:cxnLst/>
            <a:rect l="l" t="t" r="r" b="b"/>
            <a:pathLst>
              <a:path w="76200" h="76200">
                <a:moveTo>
                  <a:pt x="76200" y="76200"/>
                </a:moveTo>
                <a:lnTo>
                  <a:pt x="0" y="0"/>
                </a:lnTo>
              </a:path>
            </a:pathLst>
          </a:custGeom>
          <a:ln w="9525">
            <a:solidFill>
              <a:srgbClr val="255E9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p:nvPr/>
        </p:nvSpPr>
        <p:spPr>
          <a:xfrm>
            <a:off x="10684459" y="2263584"/>
            <a:ext cx="0" cy="76200"/>
          </a:xfrm>
          <a:custGeom>
            <a:avLst/>
            <a:gdLst/>
            <a:ahLst/>
            <a:cxnLst/>
            <a:rect l="l" t="t" r="r" b="b"/>
            <a:pathLst>
              <a:path h="76200">
                <a:moveTo>
                  <a:pt x="0" y="0"/>
                </a:moveTo>
                <a:lnTo>
                  <a:pt x="0" y="76200"/>
                </a:lnTo>
              </a:path>
            </a:pathLst>
          </a:custGeom>
          <a:ln w="9525">
            <a:solidFill>
              <a:srgbClr val="255E9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8" name="object 38"/>
          <p:cNvSpPr/>
          <p:nvPr/>
        </p:nvSpPr>
        <p:spPr>
          <a:xfrm>
            <a:off x="10646359" y="2263584"/>
            <a:ext cx="76200" cy="76200"/>
          </a:xfrm>
          <a:custGeom>
            <a:avLst/>
            <a:gdLst/>
            <a:ahLst/>
            <a:cxnLst/>
            <a:rect l="l" t="t" r="r" b="b"/>
            <a:pathLst>
              <a:path w="76200" h="76200">
                <a:moveTo>
                  <a:pt x="0" y="76200"/>
                </a:moveTo>
                <a:lnTo>
                  <a:pt x="76200" y="0"/>
                </a:lnTo>
              </a:path>
            </a:pathLst>
          </a:custGeom>
          <a:ln w="9525">
            <a:solidFill>
              <a:srgbClr val="255E9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9" name="object 39"/>
          <p:cNvSpPr/>
          <p:nvPr/>
        </p:nvSpPr>
        <p:spPr>
          <a:xfrm>
            <a:off x="2766822" y="2868929"/>
            <a:ext cx="7919084" cy="106680"/>
          </a:xfrm>
          <a:custGeom>
            <a:avLst/>
            <a:gdLst/>
            <a:ahLst/>
            <a:cxnLst/>
            <a:rect l="l" t="t" r="r" b="b"/>
            <a:pathLst>
              <a:path w="7919084" h="106680">
                <a:moveTo>
                  <a:pt x="0" y="0"/>
                </a:moveTo>
                <a:lnTo>
                  <a:pt x="1979676" y="106680"/>
                </a:lnTo>
                <a:lnTo>
                  <a:pt x="3959352" y="0"/>
                </a:lnTo>
                <a:lnTo>
                  <a:pt x="5939028" y="36576"/>
                </a:lnTo>
                <a:lnTo>
                  <a:pt x="7918704" y="0"/>
                </a:lnTo>
              </a:path>
            </a:pathLst>
          </a:custGeom>
          <a:ln w="31750">
            <a:solidFill>
              <a:srgbClr val="8CC16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0" name="object 40"/>
          <p:cNvSpPr/>
          <p:nvPr/>
        </p:nvSpPr>
        <p:spPr>
          <a:xfrm>
            <a:off x="2765755" y="2832037"/>
            <a:ext cx="0" cy="76200"/>
          </a:xfrm>
          <a:custGeom>
            <a:avLst/>
            <a:gdLst/>
            <a:ahLst/>
            <a:cxnLst/>
            <a:rect l="l" t="t" r="r" b="b"/>
            <a:pathLst>
              <a:path h="76200">
                <a:moveTo>
                  <a:pt x="0" y="0"/>
                </a:moveTo>
                <a:lnTo>
                  <a:pt x="0" y="76200"/>
                </a:lnTo>
              </a:path>
            </a:pathLst>
          </a:custGeom>
          <a:ln w="9525">
            <a:solidFill>
              <a:srgbClr val="8CC16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1" name="object 41"/>
          <p:cNvSpPr/>
          <p:nvPr/>
        </p:nvSpPr>
        <p:spPr>
          <a:xfrm>
            <a:off x="2727655" y="2870137"/>
            <a:ext cx="76200" cy="0"/>
          </a:xfrm>
          <a:custGeom>
            <a:avLst/>
            <a:gdLst/>
            <a:ahLst/>
            <a:cxnLst/>
            <a:rect l="l" t="t" r="r" b="b"/>
            <a:pathLst>
              <a:path w="76200">
                <a:moveTo>
                  <a:pt x="0" y="0"/>
                </a:moveTo>
                <a:lnTo>
                  <a:pt x="76200" y="0"/>
                </a:lnTo>
              </a:path>
            </a:pathLst>
          </a:custGeom>
          <a:ln w="9525">
            <a:solidFill>
              <a:srgbClr val="8CC16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2" name="object 42"/>
          <p:cNvSpPr/>
          <p:nvPr/>
        </p:nvSpPr>
        <p:spPr>
          <a:xfrm>
            <a:off x="4745431" y="2938716"/>
            <a:ext cx="0" cy="76200"/>
          </a:xfrm>
          <a:custGeom>
            <a:avLst/>
            <a:gdLst/>
            <a:ahLst/>
            <a:cxnLst/>
            <a:rect l="l" t="t" r="r" b="b"/>
            <a:pathLst>
              <a:path h="76200">
                <a:moveTo>
                  <a:pt x="0" y="0"/>
                </a:moveTo>
                <a:lnTo>
                  <a:pt x="0" y="76200"/>
                </a:lnTo>
              </a:path>
            </a:pathLst>
          </a:custGeom>
          <a:ln w="9525">
            <a:solidFill>
              <a:srgbClr val="8CC16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3" name="object 43"/>
          <p:cNvSpPr/>
          <p:nvPr/>
        </p:nvSpPr>
        <p:spPr>
          <a:xfrm>
            <a:off x="4707331" y="2976816"/>
            <a:ext cx="76200" cy="0"/>
          </a:xfrm>
          <a:custGeom>
            <a:avLst/>
            <a:gdLst/>
            <a:ahLst/>
            <a:cxnLst/>
            <a:rect l="l" t="t" r="r" b="b"/>
            <a:pathLst>
              <a:path w="76200">
                <a:moveTo>
                  <a:pt x="0" y="0"/>
                </a:moveTo>
                <a:lnTo>
                  <a:pt x="76200" y="0"/>
                </a:lnTo>
              </a:path>
            </a:pathLst>
          </a:custGeom>
          <a:ln w="9525">
            <a:solidFill>
              <a:srgbClr val="8CC16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4" name="object 44"/>
          <p:cNvSpPr/>
          <p:nvPr/>
        </p:nvSpPr>
        <p:spPr>
          <a:xfrm>
            <a:off x="6725105" y="2832037"/>
            <a:ext cx="0" cy="76200"/>
          </a:xfrm>
          <a:custGeom>
            <a:avLst/>
            <a:gdLst/>
            <a:ahLst/>
            <a:cxnLst/>
            <a:rect l="l" t="t" r="r" b="b"/>
            <a:pathLst>
              <a:path h="76200">
                <a:moveTo>
                  <a:pt x="0" y="0"/>
                </a:moveTo>
                <a:lnTo>
                  <a:pt x="0" y="76200"/>
                </a:lnTo>
              </a:path>
            </a:pathLst>
          </a:custGeom>
          <a:ln w="9525">
            <a:solidFill>
              <a:srgbClr val="8CC16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5" name="object 45"/>
          <p:cNvSpPr/>
          <p:nvPr/>
        </p:nvSpPr>
        <p:spPr>
          <a:xfrm>
            <a:off x="6687005" y="2870137"/>
            <a:ext cx="76200" cy="0"/>
          </a:xfrm>
          <a:custGeom>
            <a:avLst/>
            <a:gdLst/>
            <a:ahLst/>
            <a:cxnLst/>
            <a:rect l="l" t="t" r="r" b="b"/>
            <a:pathLst>
              <a:path w="76200">
                <a:moveTo>
                  <a:pt x="0" y="0"/>
                </a:moveTo>
                <a:lnTo>
                  <a:pt x="76200" y="0"/>
                </a:lnTo>
              </a:path>
            </a:pathLst>
          </a:custGeom>
          <a:ln w="9525">
            <a:solidFill>
              <a:srgbClr val="8CC16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6" name="object 46"/>
          <p:cNvSpPr/>
          <p:nvPr/>
        </p:nvSpPr>
        <p:spPr>
          <a:xfrm>
            <a:off x="8704783" y="2867088"/>
            <a:ext cx="0" cy="76200"/>
          </a:xfrm>
          <a:custGeom>
            <a:avLst/>
            <a:gdLst/>
            <a:ahLst/>
            <a:cxnLst/>
            <a:rect l="l" t="t" r="r" b="b"/>
            <a:pathLst>
              <a:path h="76200">
                <a:moveTo>
                  <a:pt x="0" y="0"/>
                </a:moveTo>
                <a:lnTo>
                  <a:pt x="0" y="76200"/>
                </a:lnTo>
              </a:path>
            </a:pathLst>
          </a:custGeom>
          <a:ln w="9525">
            <a:solidFill>
              <a:srgbClr val="8CC16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7" name="object 47"/>
          <p:cNvSpPr/>
          <p:nvPr/>
        </p:nvSpPr>
        <p:spPr>
          <a:xfrm>
            <a:off x="8666683" y="2905188"/>
            <a:ext cx="76200" cy="0"/>
          </a:xfrm>
          <a:custGeom>
            <a:avLst/>
            <a:gdLst/>
            <a:ahLst/>
            <a:cxnLst/>
            <a:rect l="l" t="t" r="r" b="b"/>
            <a:pathLst>
              <a:path w="76200">
                <a:moveTo>
                  <a:pt x="0" y="0"/>
                </a:moveTo>
                <a:lnTo>
                  <a:pt x="76200" y="0"/>
                </a:lnTo>
              </a:path>
            </a:pathLst>
          </a:custGeom>
          <a:ln w="9525">
            <a:solidFill>
              <a:srgbClr val="8CC16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8" name="object 48"/>
          <p:cNvSpPr/>
          <p:nvPr/>
        </p:nvSpPr>
        <p:spPr>
          <a:xfrm>
            <a:off x="10684459" y="2832037"/>
            <a:ext cx="0" cy="76200"/>
          </a:xfrm>
          <a:custGeom>
            <a:avLst/>
            <a:gdLst/>
            <a:ahLst/>
            <a:cxnLst/>
            <a:rect l="l" t="t" r="r" b="b"/>
            <a:pathLst>
              <a:path h="76200">
                <a:moveTo>
                  <a:pt x="0" y="0"/>
                </a:moveTo>
                <a:lnTo>
                  <a:pt x="0" y="76200"/>
                </a:lnTo>
              </a:path>
            </a:pathLst>
          </a:custGeom>
          <a:ln w="9525">
            <a:solidFill>
              <a:srgbClr val="8CC16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9" name="object 49"/>
          <p:cNvSpPr/>
          <p:nvPr/>
        </p:nvSpPr>
        <p:spPr>
          <a:xfrm>
            <a:off x="10646359" y="2870137"/>
            <a:ext cx="76200" cy="0"/>
          </a:xfrm>
          <a:custGeom>
            <a:avLst/>
            <a:gdLst/>
            <a:ahLst/>
            <a:cxnLst/>
            <a:rect l="l" t="t" r="r" b="b"/>
            <a:pathLst>
              <a:path w="76200">
                <a:moveTo>
                  <a:pt x="0" y="0"/>
                </a:moveTo>
                <a:lnTo>
                  <a:pt x="76200" y="0"/>
                </a:lnTo>
              </a:path>
            </a:pathLst>
          </a:custGeom>
          <a:ln w="9525">
            <a:solidFill>
              <a:srgbClr val="8CC16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0" name="object 50"/>
          <p:cNvSpPr txBox="1"/>
          <p:nvPr/>
        </p:nvSpPr>
        <p:spPr>
          <a:xfrm>
            <a:off x="2611371" y="3732533"/>
            <a:ext cx="321945" cy="239395"/>
          </a:xfrm>
          <a:prstGeom prst="rect">
            <a:avLst/>
          </a:prstGeom>
        </p:spPr>
        <p:txBody>
          <a:bodyPr vert="horz" wrap="square" lIns="0" tIns="12700" rIns="0" bIns="0" rtlCol="0">
            <a:spAutoFit/>
          </a:bodyPr>
          <a:lstStyle/>
          <a:p>
            <a:pPr marL="0" marR="0" lvl="0" indent="0" algn="l" defTabSz="914400" rtl="0" eaLnBrk="1" fontAlgn="auto" latinLnBrk="0" hangingPunct="1">
              <a:lnSpc>
                <a:spcPct val="100000"/>
              </a:lnSpc>
              <a:spcBef>
                <a:spcPts val="100"/>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48%</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51" name="object 51"/>
          <p:cNvSpPr txBox="1"/>
          <p:nvPr/>
        </p:nvSpPr>
        <p:spPr>
          <a:xfrm>
            <a:off x="4591125" y="3697050"/>
            <a:ext cx="321945" cy="239395"/>
          </a:xfrm>
          <a:prstGeom prst="rect">
            <a:avLst/>
          </a:prstGeom>
        </p:spPr>
        <p:txBody>
          <a:bodyPr vert="horz" wrap="square" lIns="0" tIns="12700" rIns="0" bIns="0" rtlCol="0">
            <a:spAutoFit/>
          </a:bodyPr>
          <a:lstStyle/>
          <a:p>
            <a:pPr marL="0" marR="0" lvl="0" indent="0" algn="l" defTabSz="914400" rtl="0" eaLnBrk="1" fontAlgn="auto" latinLnBrk="0" hangingPunct="1">
              <a:lnSpc>
                <a:spcPct val="100000"/>
              </a:lnSpc>
              <a:spcBef>
                <a:spcPts val="100"/>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49%</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52" name="object 52"/>
          <p:cNvSpPr txBox="1"/>
          <p:nvPr/>
        </p:nvSpPr>
        <p:spPr>
          <a:xfrm>
            <a:off x="6570878" y="3838983"/>
            <a:ext cx="321945" cy="239395"/>
          </a:xfrm>
          <a:prstGeom prst="rect">
            <a:avLst/>
          </a:prstGeom>
        </p:spPr>
        <p:txBody>
          <a:bodyPr vert="horz" wrap="square" lIns="0" tIns="12700" rIns="0" bIns="0" rtlCol="0">
            <a:spAutoFit/>
          </a:bodyPr>
          <a:lstStyle/>
          <a:p>
            <a:pPr marL="0" marR="0" lvl="0" indent="0" algn="l" defTabSz="914400" rtl="0" eaLnBrk="1" fontAlgn="auto" latinLnBrk="0" hangingPunct="1">
              <a:lnSpc>
                <a:spcPct val="100000"/>
              </a:lnSpc>
              <a:spcBef>
                <a:spcPts val="100"/>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45%</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53" name="object 53"/>
          <p:cNvSpPr txBox="1"/>
          <p:nvPr/>
        </p:nvSpPr>
        <p:spPr>
          <a:xfrm>
            <a:off x="8550632" y="3838983"/>
            <a:ext cx="321945" cy="239395"/>
          </a:xfrm>
          <a:prstGeom prst="rect">
            <a:avLst/>
          </a:prstGeom>
        </p:spPr>
        <p:txBody>
          <a:bodyPr vert="horz" wrap="square" lIns="0" tIns="12700" rIns="0" bIns="0" rtlCol="0">
            <a:spAutoFit/>
          </a:bodyPr>
          <a:lstStyle/>
          <a:p>
            <a:pPr marL="0" marR="0" lvl="0" indent="0" algn="l" defTabSz="914400" rtl="0" eaLnBrk="1" fontAlgn="auto" latinLnBrk="0" hangingPunct="1">
              <a:lnSpc>
                <a:spcPct val="100000"/>
              </a:lnSpc>
              <a:spcBef>
                <a:spcPts val="100"/>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45%</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54" name="object 54"/>
          <p:cNvSpPr txBox="1"/>
          <p:nvPr/>
        </p:nvSpPr>
        <p:spPr>
          <a:xfrm>
            <a:off x="6571591" y="2277897"/>
            <a:ext cx="321945" cy="239395"/>
          </a:xfrm>
          <a:prstGeom prst="rect">
            <a:avLst/>
          </a:prstGeom>
        </p:spPr>
        <p:txBody>
          <a:bodyPr vert="horz" wrap="square" lIns="0" tIns="13335" rIns="0" bIns="0" rtlCol="0">
            <a:spAutoFit/>
          </a:bodyPr>
          <a:lstStyle/>
          <a:p>
            <a:pPr marL="0" marR="0" lvl="0" indent="0" algn="l" defTabSz="914400" rtl="0" eaLnBrk="1" fontAlgn="auto" latinLnBrk="0" hangingPunct="1">
              <a:lnSpc>
                <a:spcPct val="100000"/>
              </a:lnSpc>
              <a:spcBef>
                <a:spcPts val="105"/>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89%</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55" name="object 55"/>
          <p:cNvSpPr txBox="1"/>
          <p:nvPr/>
        </p:nvSpPr>
        <p:spPr>
          <a:xfrm>
            <a:off x="2611727" y="2313380"/>
            <a:ext cx="323215" cy="807720"/>
          </a:xfrm>
          <a:prstGeom prst="rect">
            <a:avLst/>
          </a:prstGeom>
        </p:spPr>
        <p:txBody>
          <a:bodyPr vert="horz" wrap="square" lIns="0" tIns="13335" rIns="0" bIns="0" rtlCol="0">
            <a:spAutoFit/>
          </a:bodyPr>
          <a:lstStyle/>
          <a:p>
            <a:pPr marL="0" marR="0" lvl="0" indent="0" algn="l" defTabSz="914400" rtl="0" eaLnBrk="1" fontAlgn="auto" latinLnBrk="0" hangingPunct="1">
              <a:lnSpc>
                <a:spcPct val="100000"/>
              </a:lnSpc>
              <a:spcBef>
                <a:spcPts val="105"/>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88%</a:t>
            </a:r>
            <a:endParaRPr kumimoji="0" sz="14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20"/>
              </a:spcBef>
              <a:spcAft>
                <a:spcPts val="0"/>
              </a:spcAft>
              <a:buClrTx/>
              <a:buSzTx/>
              <a:buFontTx/>
              <a:buNone/>
              <a:tabLst/>
              <a:defRPr/>
            </a:pPr>
            <a:endParaRPr kumimoji="0" sz="1350" b="0" i="0" u="none" strike="noStrike" kern="1200" cap="none" spc="0" normalizeH="0" baseline="0" noProof="0">
              <a:ln>
                <a:noFill/>
              </a:ln>
              <a:solidFill>
                <a:prstClr val="black"/>
              </a:solidFill>
              <a:effectLst/>
              <a:uLnTx/>
              <a:uFillTx/>
              <a:latin typeface="Calibri"/>
              <a:ea typeface="+mn-ea"/>
              <a:cs typeface="Calibri"/>
            </a:endParaRPr>
          </a:p>
          <a:p>
            <a:pPr marL="635" marR="0" lvl="0" indent="0" algn="l" defTabSz="914400" rtl="0" eaLnBrk="1" fontAlgn="auto" latinLnBrk="0" hangingPunct="1">
              <a:lnSpc>
                <a:spcPts val="1400"/>
              </a:lnSpc>
              <a:spcBef>
                <a:spcPts val="0"/>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76%</a:t>
            </a:r>
            <a:endParaRPr kumimoji="0" sz="14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72%</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56" name="object 56"/>
          <p:cNvSpPr txBox="1"/>
          <p:nvPr/>
        </p:nvSpPr>
        <p:spPr>
          <a:xfrm>
            <a:off x="4591481" y="2208000"/>
            <a:ext cx="323215" cy="877569"/>
          </a:xfrm>
          <a:prstGeom prst="rect">
            <a:avLst/>
          </a:prstGeom>
        </p:spPr>
        <p:txBody>
          <a:bodyPr vert="horz" wrap="square" lIns="0" tIns="118110" rIns="0" bIns="0" rtlCol="0">
            <a:spAutoFit/>
          </a:bodyPr>
          <a:lstStyle/>
          <a:p>
            <a:pPr marL="0" marR="0" lvl="0" indent="0" algn="l" defTabSz="914400" rtl="0" eaLnBrk="1" fontAlgn="auto" latinLnBrk="0" hangingPunct="1">
              <a:lnSpc>
                <a:spcPct val="100000"/>
              </a:lnSpc>
              <a:spcBef>
                <a:spcPts val="930"/>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88%</a:t>
            </a:r>
            <a:endParaRPr kumimoji="0" sz="14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ts val="1680"/>
              </a:lnSpc>
              <a:spcBef>
                <a:spcPts val="835"/>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79%</a:t>
            </a:r>
            <a:endParaRPr kumimoji="0" sz="1400" b="0" i="0" u="none" strike="noStrike" kern="1200" cap="none" spc="0" normalizeH="0" baseline="0" noProof="0">
              <a:ln>
                <a:noFill/>
              </a:ln>
              <a:solidFill>
                <a:prstClr val="black"/>
              </a:solidFill>
              <a:effectLst/>
              <a:uLnTx/>
              <a:uFillTx/>
              <a:latin typeface="Calibri"/>
              <a:ea typeface="+mn-ea"/>
              <a:cs typeface="Calibri"/>
            </a:endParaRPr>
          </a:p>
          <a:p>
            <a:pPr marL="635" marR="0" lvl="0" indent="0" algn="l" defTabSz="914400" rtl="0" eaLnBrk="1" fontAlgn="auto" latinLnBrk="0" hangingPunct="1">
              <a:lnSpc>
                <a:spcPts val="1680"/>
              </a:lnSpc>
              <a:spcBef>
                <a:spcPts val="0"/>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73%</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57" name="object 57"/>
          <p:cNvSpPr txBox="1"/>
          <p:nvPr/>
        </p:nvSpPr>
        <p:spPr>
          <a:xfrm>
            <a:off x="6571948" y="2739179"/>
            <a:ext cx="321945" cy="239395"/>
          </a:xfrm>
          <a:prstGeom prst="rect">
            <a:avLst/>
          </a:prstGeom>
        </p:spPr>
        <p:txBody>
          <a:bodyPr vert="horz" wrap="square" lIns="0" tIns="13335" rIns="0" bIns="0" rtlCol="0">
            <a:spAutoFit/>
          </a:bodyPr>
          <a:lstStyle/>
          <a:p>
            <a:pPr marL="0" marR="0" lvl="0" indent="0" algn="l" defTabSz="914400" rtl="0" eaLnBrk="1" fontAlgn="auto" latinLnBrk="0" hangingPunct="1">
              <a:lnSpc>
                <a:spcPct val="100000"/>
              </a:lnSpc>
              <a:spcBef>
                <a:spcPts val="105"/>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76%</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58" name="object 58"/>
          <p:cNvSpPr txBox="1"/>
          <p:nvPr/>
        </p:nvSpPr>
        <p:spPr>
          <a:xfrm>
            <a:off x="8551345" y="2384347"/>
            <a:ext cx="322580" cy="629920"/>
          </a:xfrm>
          <a:prstGeom prst="rect">
            <a:avLst/>
          </a:prstGeom>
        </p:spPr>
        <p:txBody>
          <a:bodyPr vert="horz" wrap="square" lIns="0" tIns="13335" rIns="0" bIns="0" rtlCol="0">
            <a:spAutoFit/>
          </a:bodyPr>
          <a:lstStyle/>
          <a:p>
            <a:pPr marL="0" marR="0" lvl="0" indent="0" algn="l" defTabSz="914400" rtl="0" eaLnBrk="1" fontAlgn="auto" latinLnBrk="0" hangingPunct="1">
              <a:lnSpc>
                <a:spcPct val="100000"/>
              </a:lnSpc>
              <a:spcBef>
                <a:spcPts val="105"/>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86%</a:t>
            </a:r>
            <a:endParaRPr kumimoji="0" sz="14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45"/>
              </a:spcBef>
              <a:spcAft>
                <a:spcPts val="0"/>
              </a:spcAft>
              <a:buClrTx/>
              <a:buSzTx/>
              <a:buFontTx/>
              <a:buNone/>
              <a:tabLst/>
              <a:defRPr/>
            </a:pPr>
            <a:endParaRPr kumimoji="0" sz="11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5"/>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75%</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59" name="object 59"/>
          <p:cNvSpPr txBox="1"/>
          <p:nvPr/>
        </p:nvSpPr>
        <p:spPr>
          <a:xfrm>
            <a:off x="10531456" y="2739179"/>
            <a:ext cx="321945" cy="239395"/>
          </a:xfrm>
          <a:prstGeom prst="rect">
            <a:avLst/>
          </a:prstGeom>
        </p:spPr>
        <p:txBody>
          <a:bodyPr vert="horz" wrap="square" lIns="0" tIns="13335" rIns="0" bIns="0" rtlCol="0">
            <a:spAutoFit/>
          </a:bodyPr>
          <a:lstStyle/>
          <a:p>
            <a:pPr marL="0" marR="0" lvl="0" indent="0" algn="l" defTabSz="914400" rtl="0" eaLnBrk="1" fontAlgn="auto" latinLnBrk="0" hangingPunct="1">
              <a:lnSpc>
                <a:spcPct val="100000"/>
              </a:lnSpc>
              <a:spcBef>
                <a:spcPts val="105"/>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76%</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60" name="object 60"/>
          <p:cNvSpPr txBox="1"/>
          <p:nvPr/>
        </p:nvSpPr>
        <p:spPr>
          <a:xfrm>
            <a:off x="960445" y="1774732"/>
            <a:ext cx="593725" cy="3928110"/>
          </a:xfrm>
          <a:prstGeom prst="rect">
            <a:avLst/>
          </a:prstGeom>
        </p:spPr>
        <p:txBody>
          <a:bodyPr vert="horz" wrap="square" lIns="0" tIns="62230" rIns="0" bIns="0" rtlCol="0">
            <a:spAutoFit/>
          </a:bodyPr>
          <a:lstStyle/>
          <a:p>
            <a:pPr marL="0" marR="6350" lvl="0" indent="0" algn="r" defTabSz="914400" rtl="0" eaLnBrk="1" fontAlgn="auto" latinLnBrk="0" hangingPunct="1">
              <a:lnSpc>
                <a:spcPct val="100000"/>
              </a:lnSpc>
              <a:spcBef>
                <a:spcPts val="490"/>
              </a:spcBef>
              <a:spcAft>
                <a:spcPts val="0"/>
              </a:spcAft>
              <a:buClrTx/>
              <a:buSzTx/>
              <a:buFontTx/>
              <a:buNone/>
              <a:tabLst/>
              <a:defRPr/>
            </a:pPr>
            <a:r>
              <a:rPr kumimoji="0" sz="2000" b="0" i="0" u="none" strike="noStrike" kern="1200" cap="none" spc="-10" normalizeH="0" baseline="0" noProof="0" dirty="0">
                <a:ln>
                  <a:noFill/>
                </a:ln>
                <a:solidFill>
                  <a:srgbClr val="595958"/>
                </a:solidFill>
                <a:effectLst/>
                <a:uLnTx/>
                <a:uFillTx/>
                <a:latin typeface="Calibri"/>
                <a:ea typeface="+mn-ea"/>
                <a:cs typeface="Calibri"/>
              </a:rPr>
              <a:t>1</a:t>
            </a:r>
            <a:r>
              <a:rPr kumimoji="0" sz="2000" b="0" i="0" u="none" strike="noStrike" kern="1200" cap="none" spc="0" normalizeH="0" baseline="0" noProof="0" dirty="0">
                <a:ln>
                  <a:noFill/>
                </a:ln>
                <a:solidFill>
                  <a:srgbClr val="595958"/>
                </a:solidFill>
                <a:effectLst/>
                <a:uLnTx/>
                <a:uFillTx/>
                <a:latin typeface="Calibri"/>
                <a:ea typeface="+mn-ea"/>
                <a:cs typeface="Calibri"/>
              </a:rPr>
              <a:t>0</a:t>
            </a:r>
            <a:r>
              <a:rPr kumimoji="0" sz="2000" b="0" i="0" u="none" strike="noStrike" kern="1200" cap="none" spc="-10" normalizeH="0" baseline="0" noProof="0" dirty="0">
                <a:ln>
                  <a:noFill/>
                </a:ln>
                <a:solidFill>
                  <a:srgbClr val="595958"/>
                </a:solidFill>
                <a:effectLst/>
                <a:uLnTx/>
                <a:uFillTx/>
                <a:latin typeface="Calibri"/>
                <a:ea typeface="+mn-ea"/>
                <a:cs typeface="Calibri"/>
              </a:rPr>
              <a:t>0%</a:t>
            </a:r>
            <a:endParaRPr kumimoji="0" sz="200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395"/>
              </a:spcBef>
              <a:spcAft>
                <a:spcPts val="0"/>
              </a:spcAft>
              <a:buClrTx/>
              <a:buSzTx/>
              <a:buFontTx/>
              <a:buNone/>
              <a:tabLst/>
              <a:defRPr/>
            </a:pPr>
            <a:r>
              <a:rPr kumimoji="0" sz="2000" b="0" i="0" u="none" strike="noStrike" kern="1200" cap="none" spc="-10" normalizeH="0" baseline="0" noProof="0" dirty="0">
                <a:ln>
                  <a:noFill/>
                </a:ln>
                <a:solidFill>
                  <a:srgbClr val="595958"/>
                </a:solidFill>
                <a:effectLst/>
                <a:uLnTx/>
                <a:uFillTx/>
                <a:latin typeface="Calibri"/>
                <a:ea typeface="+mn-ea"/>
                <a:cs typeface="Calibri"/>
              </a:rPr>
              <a:t>9</a:t>
            </a:r>
            <a:r>
              <a:rPr kumimoji="0" sz="2000" b="0" i="0" u="none" strike="noStrike" kern="1200" cap="none" spc="0" normalizeH="0" baseline="0" noProof="0" dirty="0">
                <a:ln>
                  <a:noFill/>
                </a:ln>
                <a:solidFill>
                  <a:srgbClr val="595958"/>
                </a:solidFill>
                <a:effectLst/>
                <a:uLnTx/>
                <a:uFillTx/>
                <a:latin typeface="Calibri"/>
                <a:ea typeface="+mn-ea"/>
                <a:cs typeface="Calibri"/>
              </a:rPr>
              <a:t>0%</a:t>
            </a:r>
            <a:endParaRPr kumimoji="0" sz="200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395"/>
              </a:spcBef>
              <a:spcAft>
                <a:spcPts val="0"/>
              </a:spcAft>
              <a:buClrTx/>
              <a:buSzTx/>
              <a:buFontTx/>
              <a:buNone/>
              <a:tabLst/>
              <a:defRPr/>
            </a:pPr>
            <a:r>
              <a:rPr kumimoji="0" sz="2000" b="0" i="0" u="none" strike="noStrike" kern="1200" cap="none" spc="-10" normalizeH="0" baseline="0" noProof="0" dirty="0">
                <a:ln>
                  <a:noFill/>
                </a:ln>
                <a:solidFill>
                  <a:srgbClr val="595958"/>
                </a:solidFill>
                <a:effectLst/>
                <a:uLnTx/>
                <a:uFillTx/>
                <a:latin typeface="Calibri"/>
                <a:ea typeface="+mn-ea"/>
                <a:cs typeface="Calibri"/>
              </a:rPr>
              <a:t>8</a:t>
            </a:r>
            <a:r>
              <a:rPr kumimoji="0" sz="2000" b="0" i="0" u="none" strike="noStrike" kern="1200" cap="none" spc="0" normalizeH="0" baseline="0" noProof="0" dirty="0">
                <a:ln>
                  <a:noFill/>
                </a:ln>
                <a:solidFill>
                  <a:srgbClr val="595958"/>
                </a:solidFill>
                <a:effectLst/>
                <a:uLnTx/>
                <a:uFillTx/>
                <a:latin typeface="Calibri"/>
                <a:ea typeface="+mn-ea"/>
                <a:cs typeface="Calibri"/>
              </a:rPr>
              <a:t>0%</a:t>
            </a:r>
            <a:endParaRPr kumimoji="0" sz="200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390"/>
              </a:spcBef>
              <a:spcAft>
                <a:spcPts val="0"/>
              </a:spcAft>
              <a:buClrTx/>
              <a:buSzTx/>
              <a:buFontTx/>
              <a:buNone/>
              <a:tabLst/>
              <a:defRPr/>
            </a:pPr>
            <a:r>
              <a:rPr kumimoji="0" sz="2000" b="0" i="0" u="none" strike="noStrike" kern="1200" cap="none" spc="-10" normalizeH="0" baseline="0" noProof="0" dirty="0">
                <a:ln>
                  <a:noFill/>
                </a:ln>
                <a:solidFill>
                  <a:srgbClr val="595958"/>
                </a:solidFill>
                <a:effectLst/>
                <a:uLnTx/>
                <a:uFillTx/>
                <a:latin typeface="Calibri"/>
                <a:ea typeface="+mn-ea"/>
                <a:cs typeface="Calibri"/>
              </a:rPr>
              <a:t>7</a:t>
            </a:r>
            <a:r>
              <a:rPr kumimoji="0" sz="2000" b="0" i="0" u="none" strike="noStrike" kern="1200" cap="none" spc="0" normalizeH="0" baseline="0" noProof="0" dirty="0">
                <a:ln>
                  <a:noFill/>
                </a:ln>
                <a:solidFill>
                  <a:srgbClr val="595958"/>
                </a:solidFill>
                <a:effectLst/>
                <a:uLnTx/>
                <a:uFillTx/>
                <a:latin typeface="Calibri"/>
                <a:ea typeface="+mn-ea"/>
                <a:cs typeface="Calibri"/>
              </a:rPr>
              <a:t>0%</a:t>
            </a:r>
            <a:endParaRPr kumimoji="0" sz="200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395"/>
              </a:spcBef>
              <a:spcAft>
                <a:spcPts val="0"/>
              </a:spcAft>
              <a:buClrTx/>
              <a:buSzTx/>
              <a:buFontTx/>
              <a:buNone/>
              <a:tabLst/>
              <a:defRPr/>
            </a:pPr>
            <a:r>
              <a:rPr kumimoji="0" sz="2000" b="0" i="0" u="none" strike="noStrike" kern="1200" cap="none" spc="-10" normalizeH="0" baseline="0" noProof="0" dirty="0">
                <a:ln>
                  <a:noFill/>
                </a:ln>
                <a:solidFill>
                  <a:srgbClr val="595958"/>
                </a:solidFill>
                <a:effectLst/>
                <a:uLnTx/>
                <a:uFillTx/>
                <a:latin typeface="Calibri"/>
                <a:ea typeface="+mn-ea"/>
                <a:cs typeface="Calibri"/>
              </a:rPr>
              <a:t>6</a:t>
            </a:r>
            <a:r>
              <a:rPr kumimoji="0" sz="2000" b="0" i="0" u="none" strike="noStrike" kern="1200" cap="none" spc="0" normalizeH="0" baseline="0" noProof="0" dirty="0">
                <a:ln>
                  <a:noFill/>
                </a:ln>
                <a:solidFill>
                  <a:srgbClr val="595958"/>
                </a:solidFill>
                <a:effectLst/>
                <a:uLnTx/>
                <a:uFillTx/>
                <a:latin typeface="Calibri"/>
                <a:ea typeface="+mn-ea"/>
                <a:cs typeface="Calibri"/>
              </a:rPr>
              <a:t>0%</a:t>
            </a:r>
            <a:endParaRPr kumimoji="0" sz="200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395"/>
              </a:spcBef>
              <a:spcAft>
                <a:spcPts val="0"/>
              </a:spcAft>
              <a:buClrTx/>
              <a:buSzTx/>
              <a:buFontTx/>
              <a:buNone/>
              <a:tabLst/>
              <a:defRPr/>
            </a:pPr>
            <a:r>
              <a:rPr kumimoji="0" sz="2000" b="0" i="0" u="none" strike="noStrike" kern="1200" cap="none" spc="-10" normalizeH="0" baseline="0" noProof="0" dirty="0">
                <a:ln>
                  <a:noFill/>
                </a:ln>
                <a:solidFill>
                  <a:srgbClr val="595958"/>
                </a:solidFill>
                <a:effectLst/>
                <a:uLnTx/>
                <a:uFillTx/>
                <a:latin typeface="Calibri"/>
                <a:ea typeface="+mn-ea"/>
                <a:cs typeface="Calibri"/>
              </a:rPr>
              <a:t>5</a:t>
            </a:r>
            <a:r>
              <a:rPr kumimoji="0" sz="2000" b="0" i="0" u="none" strike="noStrike" kern="1200" cap="none" spc="0" normalizeH="0" baseline="0" noProof="0" dirty="0">
                <a:ln>
                  <a:noFill/>
                </a:ln>
                <a:solidFill>
                  <a:srgbClr val="595958"/>
                </a:solidFill>
                <a:effectLst/>
                <a:uLnTx/>
                <a:uFillTx/>
                <a:latin typeface="Calibri"/>
                <a:ea typeface="+mn-ea"/>
                <a:cs typeface="Calibri"/>
              </a:rPr>
              <a:t>0%</a:t>
            </a:r>
            <a:endParaRPr kumimoji="0" sz="200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395"/>
              </a:spcBef>
              <a:spcAft>
                <a:spcPts val="0"/>
              </a:spcAft>
              <a:buClrTx/>
              <a:buSzTx/>
              <a:buFontTx/>
              <a:buNone/>
              <a:tabLst/>
              <a:defRPr/>
            </a:pPr>
            <a:r>
              <a:rPr kumimoji="0" sz="2000" b="0" i="0" u="none" strike="noStrike" kern="1200" cap="none" spc="-10" normalizeH="0" baseline="0" noProof="0" dirty="0">
                <a:ln>
                  <a:noFill/>
                </a:ln>
                <a:solidFill>
                  <a:srgbClr val="595958"/>
                </a:solidFill>
                <a:effectLst/>
                <a:uLnTx/>
                <a:uFillTx/>
                <a:latin typeface="Calibri"/>
                <a:ea typeface="+mn-ea"/>
                <a:cs typeface="Calibri"/>
              </a:rPr>
              <a:t>4</a:t>
            </a:r>
            <a:r>
              <a:rPr kumimoji="0" sz="2000" b="0" i="0" u="none" strike="noStrike" kern="1200" cap="none" spc="0" normalizeH="0" baseline="0" noProof="0" dirty="0">
                <a:ln>
                  <a:noFill/>
                </a:ln>
                <a:solidFill>
                  <a:srgbClr val="595958"/>
                </a:solidFill>
                <a:effectLst/>
                <a:uLnTx/>
                <a:uFillTx/>
                <a:latin typeface="Calibri"/>
                <a:ea typeface="+mn-ea"/>
                <a:cs typeface="Calibri"/>
              </a:rPr>
              <a:t>0%</a:t>
            </a:r>
            <a:endParaRPr kumimoji="0" sz="200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390"/>
              </a:spcBef>
              <a:spcAft>
                <a:spcPts val="0"/>
              </a:spcAft>
              <a:buClrTx/>
              <a:buSzTx/>
              <a:buFontTx/>
              <a:buNone/>
              <a:tabLst/>
              <a:defRPr/>
            </a:pPr>
            <a:r>
              <a:rPr kumimoji="0" sz="2000" b="0" i="0" u="none" strike="noStrike" kern="1200" cap="none" spc="-10" normalizeH="0" baseline="0" noProof="0" dirty="0">
                <a:ln>
                  <a:noFill/>
                </a:ln>
                <a:solidFill>
                  <a:srgbClr val="595958"/>
                </a:solidFill>
                <a:effectLst/>
                <a:uLnTx/>
                <a:uFillTx/>
                <a:latin typeface="Calibri"/>
                <a:ea typeface="+mn-ea"/>
                <a:cs typeface="Calibri"/>
              </a:rPr>
              <a:t>3</a:t>
            </a:r>
            <a:r>
              <a:rPr kumimoji="0" sz="2000" b="0" i="0" u="none" strike="noStrike" kern="1200" cap="none" spc="0" normalizeH="0" baseline="0" noProof="0" dirty="0">
                <a:ln>
                  <a:noFill/>
                </a:ln>
                <a:solidFill>
                  <a:srgbClr val="595958"/>
                </a:solidFill>
                <a:effectLst/>
                <a:uLnTx/>
                <a:uFillTx/>
                <a:latin typeface="Calibri"/>
                <a:ea typeface="+mn-ea"/>
                <a:cs typeface="Calibri"/>
              </a:rPr>
              <a:t>0%</a:t>
            </a:r>
            <a:endParaRPr kumimoji="0" sz="200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395"/>
              </a:spcBef>
              <a:spcAft>
                <a:spcPts val="0"/>
              </a:spcAft>
              <a:buClrTx/>
              <a:buSzTx/>
              <a:buFontTx/>
              <a:buNone/>
              <a:tabLst/>
              <a:defRPr/>
            </a:pPr>
            <a:r>
              <a:rPr kumimoji="0" sz="2000" b="0" i="0" u="none" strike="noStrike" kern="1200" cap="none" spc="-10" normalizeH="0" baseline="0" noProof="0" dirty="0">
                <a:ln>
                  <a:noFill/>
                </a:ln>
                <a:solidFill>
                  <a:srgbClr val="595958"/>
                </a:solidFill>
                <a:effectLst/>
                <a:uLnTx/>
                <a:uFillTx/>
                <a:latin typeface="Calibri"/>
                <a:ea typeface="+mn-ea"/>
                <a:cs typeface="Calibri"/>
              </a:rPr>
              <a:t>2</a:t>
            </a:r>
            <a:r>
              <a:rPr kumimoji="0" sz="2000" b="0" i="0" u="none" strike="noStrike" kern="1200" cap="none" spc="0" normalizeH="0" baseline="0" noProof="0" dirty="0">
                <a:ln>
                  <a:noFill/>
                </a:ln>
                <a:solidFill>
                  <a:srgbClr val="595958"/>
                </a:solidFill>
                <a:effectLst/>
                <a:uLnTx/>
                <a:uFillTx/>
                <a:latin typeface="Calibri"/>
                <a:ea typeface="+mn-ea"/>
                <a:cs typeface="Calibri"/>
              </a:rPr>
              <a:t>0%</a:t>
            </a:r>
            <a:endParaRPr kumimoji="0" sz="200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395"/>
              </a:spcBef>
              <a:spcAft>
                <a:spcPts val="0"/>
              </a:spcAft>
              <a:buClrTx/>
              <a:buSzTx/>
              <a:buFontTx/>
              <a:buNone/>
              <a:tabLst/>
              <a:defRPr/>
            </a:pPr>
            <a:r>
              <a:rPr kumimoji="0" sz="2000" b="0" i="0" u="none" strike="noStrike" kern="1200" cap="none" spc="-10" normalizeH="0" baseline="0" noProof="0" dirty="0">
                <a:ln>
                  <a:noFill/>
                </a:ln>
                <a:solidFill>
                  <a:srgbClr val="595958"/>
                </a:solidFill>
                <a:effectLst/>
                <a:uLnTx/>
                <a:uFillTx/>
                <a:latin typeface="Calibri"/>
                <a:ea typeface="+mn-ea"/>
                <a:cs typeface="Calibri"/>
              </a:rPr>
              <a:t>1</a:t>
            </a:r>
            <a:r>
              <a:rPr kumimoji="0" sz="2000" b="0" i="0" u="none" strike="noStrike" kern="1200" cap="none" spc="0" normalizeH="0" baseline="0" noProof="0" dirty="0">
                <a:ln>
                  <a:noFill/>
                </a:ln>
                <a:solidFill>
                  <a:srgbClr val="595958"/>
                </a:solidFill>
                <a:effectLst/>
                <a:uLnTx/>
                <a:uFillTx/>
                <a:latin typeface="Calibri"/>
                <a:ea typeface="+mn-ea"/>
                <a:cs typeface="Calibri"/>
              </a:rPr>
              <a:t>0%</a:t>
            </a:r>
            <a:endParaRPr kumimoji="0" sz="2000" b="0" i="0" u="none" strike="noStrike" kern="1200" cap="none" spc="0" normalizeH="0" baseline="0" noProof="0">
              <a:ln>
                <a:noFill/>
              </a:ln>
              <a:solidFill>
                <a:prstClr val="black"/>
              </a:solidFill>
              <a:effectLst/>
              <a:uLnTx/>
              <a:uFillTx/>
              <a:latin typeface="Calibri"/>
              <a:ea typeface="+mn-ea"/>
              <a:cs typeface="Calibri"/>
            </a:endParaRPr>
          </a:p>
          <a:p>
            <a:pPr marL="0" marR="6350" lvl="0" indent="0" algn="r" defTabSz="914400" rtl="0" eaLnBrk="1" fontAlgn="auto" latinLnBrk="0" hangingPunct="1">
              <a:lnSpc>
                <a:spcPct val="100000"/>
              </a:lnSpc>
              <a:spcBef>
                <a:spcPts val="390"/>
              </a:spcBef>
              <a:spcAft>
                <a:spcPts val="0"/>
              </a:spcAft>
              <a:buClrTx/>
              <a:buSzTx/>
              <a:buFontTx/>
              <a:buNone/>
              <a:tabLst/>
              <a:defRPr/>
            </a:pPr>
            <a:r>
              <a:rPr kumimoji="0" sz="2000" b="0" i="0" u="none" strike="noStrike" kern="1200" cap="none" spc="-10" normalizeH="0" baseline="0" noProof="0" dirty="0">
                <a:ln>
                  <a:noFill/>
                </a:ln>
                <a:solidFill>
                  <a:srgbClr val="595958"/>
                </a:solidFill>
                <a:effectLst/>
                <a:uLnTx/>
                <a:uFillTx/>
                <a:latin typeface="Calibri"/>
                <a:ea typeface="+mn-ea"/>
                <a:cs typeface="Calibri"/>
              </a:rPr>
              <a:t>0%</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61" name="object 61"/>
          <p:cNvSpPr txBox="1"/>
          <p:nvPr/>
        </p:nvSpPr>
        <p:spPr>
          <a:xfrm>
            <a:off x="2414681" y="5731416"/>
            <a:ext cx="70231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1" u="none" strike="noStrike" kern="1200" cap="none" spc="114" normalizeH="0" baseline="0" noProof="0" dirty="0">
                <a:ln>
                  <a:noFill/>
                </a:ln>
                <a:solidFill>
                  <a:srgbClr val="595958"/>
                </a:solidFill>
                <a:effectLst/>
                <a:uLnTx/>
                <a:uFillTx/>
                <a:latin typeface="Calibri"/>
                <a:ea typeface="+mn-ea"/>
                <a:cs typeface="Calibri"/>
              </a:rPr>
              <a:t>2017</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62" name="object 62"/>
          <p:cNvSpPr txBox="1"/>
          <p:nvPr/>
        </p:nvSpPr>
        <p:spPr>
          <a:xfrm>
            <a:off x="4394367" y="5731416"/>
            <a:ext cx="70231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1" u="none" strike="noStrike" kern="1200" cap="none" spc="114" normalizeH="0" baseline="0" noProof="0" dirty="0">
                <a:ln>
                  <a:noFill/>
                </a:ln>
                <a:solidFill>
                  <a:srgbClr val="595958"/>
                </a:solidFill>
                <a:effectLst/>
                <a:uLnTx/>
                <a:uFillTx/>
                <a:latin typeface="Calibri"/>
                <a:ea typeface="+mn-ea"/>
                <a:cs typeface="Calibri"/>
              </a:rPr>
              <a:t>2018</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63" name="object 63"/>
          <p:cNvSpPr txBox="1"/>
          <p:nvPr/>
        </p:nvSpPr>
        <p:spPr>
          <a:xfrm>
            <a:off x="6374052" y="5731416"/>
            <a:ext cx="70231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1" u="none" strike="noStrike" kern="1200" cap="none" spc="114" normalizeH="0" baseline="0" noProof="0" dirty="0">
                <a:ln>
                  <a:noFill/>
                </a:ln>
                <a:solidFill>
                  <a:srgbClr val="595958"/>
                </a:solidFill>
                <a:effectLst/>
                <a:uLnTx/>
                <a:uFillTx/>
                <a:latin typeface="Calibri"/>
                <a:ea typeface="+mn-ea"/>
                <a:cs typeface="Calibri"/>
              </a:rPr>
              <a:t>2019</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64" name="object 64"/>
          <p:cNvSpPr txBox="1"/>
          <p:nvPr/>
        </p:nvSpPr>
        <p:spPr>
          <a:xfrm>
            <a:off x="8353738" y="5731416"/>
            <a:ext cx="70231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1" u="none" strike="noStrike" kern="1200" cap="none" spc="114" normalizeH="0" baseline="0" noProof="0" dirty="0">
                <a:ln>
                  <a:noFill/>
                </a:ln>
                <a:solidFill>
                  <a:srgbClr val="595958"/>
                </a:solidFill>
                <a:effectLst/>
                <a:uLnTx/>
                <a:uFillTx/>
                <a:latin typeface="Calibri"/>
                <a:ea typeface="+mn-ea"/>
                <a:cs typeface="Calibri"/>
              </a:rPr>
              <a:t>2020</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65" name="object 65"/>
          <p:cNvSpPr txBox="1"/>
          <p:nvPr/>
        </p:nvSpPr>
        <p:spPr>
          <a:xfrm>
            <a:off x="10333425" y="5731416"/>
            <a:ext cx="70231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1" u="none" strike="noStrike" kern="1200" cap="none" spc="114" normalizeH="0" baseline="0" noProof="0" dirty="0">
                <a:ln>
                  <a:noFill/>
                </a:ln>
                <a:solidFill>
                  <a:srgbClr val="595958"/>
                </a:solidFill>
                <a:effectLst/>
                <a:uLnTx/>
                <a:uFillTx/>
                <a:latin typeface="Calibri"/>
                <a:ea typeface="+mn-ea"/>
                <a:cs typeface="Calibri"/>
              </a:rPr>
              <a:t>2021</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66" name="object 66"/>
          <p:cNvSpPr/>
          <p:nvPr/>
        </p:nvSpPr>
        <p:spPr>
          <a:xfrm>
            <a:off x="1786889" y="1569529"/>
            <a:ext cx="243839" cy="85725"/>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7" name="object 67"/>
          <p:cNvSpPr/>
          <p:nvPr/>
        </p:nvSpPr>
        <p:spPr>
          <a:xfrm>
            <a:off x="3947921" y="1569529"/>
            <a:ext cx="243839" cy="85725"/>
          </a:xfrm>
          <a:prstGeom prst="rect">
            <a:avLst/>
          </a:prstGeom>
          <a:blipFill>
            <a:blip r:embed="rId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8" name="object 68"/>
          <p:cNvSpPr/>
          <p:nvPr/>
        </p:nvSpPr>
        <p:spPr>
          <a:xfrm>
            <a:off x="6174485" y="1613153"/>
            <a:ext cx="243840" cy="0"/>
          </a:xfrm>
          <a:custGeom>
            <a:avLst/>
            <a:gdLst/>
            <a:ahLst/>
            <a:cxnLst/>
            <a:rect l="l" t="t" r="r" b="b"/>
            <a:pathLst>
              <a:path w="243839">
                <a:moveTo>
                  <a:pt x="0" y="0"/>
                </a:moveTo>
                <a:lnTo>
                  <a:pt x="243840" y="0"/>
                </a:lnTo>
              </a:path>
            </a:pathLst>
          </a:custGeom>
          <a:ln w="31750">
            <a:solidFill>
              <a:srgbClr val="255E9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9" name="object 69"/>
          <p:cNvSpPr/>
          <p:nvPr/>
        </p:nvSpPr>
        <p:spPr>
          <a:xfrm>
            <a:off x="6257544" y="1574291"/>
            <a:ext cx="76200" cy="76200"/>
          </a:xfrm>
          <a:custGeom>
            <a:avLst/>
            <a:gdLst/>
            <a:ahLst/>
            <a:cxnLst/>
            <a:rect l="l" t="t" r="r" b="b"/>
            <a:pathLst>
              <a:path w="76200" h="76200">
                <a:moveTo>
                  <a:pt x="76200" y="76200"/>
                </a:moveTo>
                <a:lnTo>
                  <a:pt x="0" y="0"/>
                </a:lnTo>
              </a:path>
            </a:pathLst>
          </a:custGeom>
          <a:ln w="9525">
            <a:solidFill>
              <a:srgbClr val="255E9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0" name="object 70"/>
          <p:cNvSpPr/>
          <p:nvPr/>
        </p:nvSpPr>
        <p:spPr>
          <a:xfrm>
            <a:off x="6295644" y="1574291"/>
            <a:ext cx="0" cy="76200"/>
          </a:xfrm>
          <a:custGeom>
            <a:avLst/>
            <a:gdLst/>
            <a:ahLst/>
            <a:cxnLst/>
            <a:rect l="l" t="t" r="r" b="b"/>
            <a:pathLst>
              <a:path h="76200">
                <a:moveTo>
                  <a:pt x="0" y="0"/>
                </a:moveTo>
                <a:lnTo>
                  <a:pt x="0" y="76200"/>
                </a:lnTo>
              </a:path>
            </a:pathLst>
          </a:custGeom>
          <a:ln w="9525">
            <a:solidFill>
              <a:srgbClr val="255E9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1" name="object 71"/>
          <p:cNvSpPr/>
          <p:nvPr/>
        </p:nvSpPr>
        <p:spPr>
          <a:xfrm>
            <a:off x="6257544" y="1574291"/>
            <a:ext cx="76200" cy="76200"/>
          </a:xfrm>
          <a:custGeom>
            <a:avLst/>
            <a:gdLst/>
            <a:ahLst/>
            <a:cxnLst/>
            <a:rect l="l" t="t" r="r" b="b"/>
            <a:pathLst>
              <a:path w="76200" h="76200">
                <a:moveTo>
                  <a:pt x="0" y="76200"/>
                </a:moveTo>
                <a:lnTo>
                  <a:pt x="76200" y="0"/>
                </a:lnTo>
              </a:path>
            </a:pathLst>
          </a:custGeom>
          <a:ln w="9525">
            <a:solidFill>
              <a:srgbClr val="255E9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2" name="object 72"/>
          <p:cNvSpPr/>
          <p:nvPr/>
        </p:nvSpPr>
        <p:spPr>
          <a:xfrm>
            <a:off x="8756142" y="1613153"/>
            <a:ext cx="243840" cy="0"/>
          </a:xfrm>
          <a:custGeom>
            <a:avLst/>
            <a:gdLst/>
            <a:ahLst/>
            <a:cxnLst/>
            <a:rect l="l" t="t" r="r" b="b"/>
            <a:pathLst>
              <a:path w="243840">
                <a:moveTo>
                  <a:pt x="0" y="0"/>
                </a:moveTo>
                <a:lnTo>
                  <a:pt x="243840" y="0"/>
                </a:lnTo>
              </a:path>
            </a:pathLst>
          </a:custGeom>
          <a:ln w="31750">
            <a:solidFill>
              <a:srgbClr val="8CC16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3" name="object 73"/>
          <p:cNvSpPr/>
          <p:nvPr/>
        </p:nvSpPr>
        <p:spPr>
          <a:xfrm>
            <a:off x="8877300" y="1574291"/>
            <a:ext cx="0" cy="76200"/>
          </a:xfrm>
          <a:custGeom>
            <a:avLst/>
            <a:gdLst/>
            <a:ahLst/>
            <a:cxnLst/>
            <a:rect l="l" t="t" r="r" b="b"/>
            <a:pathLst>
              <a:path h="76200">
                <a:moveTo>
                  <a:pt x="0" y="0"/>
                </a:moveTo>
                <a:lnTo>
                  <a:pt x="0" y="76200"/>
                </a:lnTo>
              </a:path>
            </a:pathLst>
          </a:custGeom>
          <a:ln w="9525">
            <a:solidFill>
              <a:srgbClr val="8CC16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4" name="object 74"/>
          <p:cNvSpPr/>
          <p:nvPr/>
        </p:nvSpPr>
        <p:spPr>
          <a:xfrm>
            <a:off x="8839200" y="1612391"/>
            <a:ext cx="76200" cy="0"/>
          </a:xfrm>
          <a:custGeom>
            <a:avLst/>
            <a:gdLst/>
            <a:ahLst/>
            <a:cxnLst/>
            <a:rect l="l" t="t" r="r" b="b"/>
            <a:pathLst>
              <a:path w="76200">
                <a:moveTo>
                  <a:pt x="0" y="0"/>
                </a:moveTo>
                <a:lnTo>
                  <a:pt x="76200" y="0"/>
                </a:lnTo>
              </a:path>
            </a:pathLst>
          </a:custGeom>
          <a:ln w="9525">
            <a:solidFill>
              <a:srgbClr val="8CC16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5" name="object 75"/>
          <p:cNvSpPr txBox="1"/>
          <p:nvPr/>
        </p:nvSpPr>
        <p:spPr>
          <a:xfrm>
            <a:off x="2044415" y="1418452"/>
            <a:ext cx="8653145"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tab pos="2172335" algn="l"/>
                <a:tab pos="4399915" algn="l"/>
                <a:tab pos="6981190" algn="l"/>
              </a:tabLst>
              <a:defRPr/>
            </a:pPr>
            <a:r>
              <a:rPr kumimoji="0" sz="2000" b="1" i="1" u="none" strike="noStrike" kern="1200" cap="none" spc="0" normalizeH="0" baseline="0" noProof="0" dirty="0">
                <a:ln>
                  <a:noFill/>
                </a:ln>
                <a:solidFill>
                  <a:srgbClr val="4472C4"/>
                </a:solidFill>
                <a:effectLst/>
                <a:uLnTx/>
                <a:uFillTx/>
                <a:latin typeface="Calibri"/>
                <a:ea typeface="+mn-ea"/>
                <a:cs typeface="Calibri"/>
              </a:rPr>
              <a:t>% In </a:t>
            </a:r>
            <a:r>
              <a:rPr kumimoji="0" sz="2000" b="1" i="1" u="none" strike="noStrike" kern="1200" cap="none" spc="-5" normalizeH="0" baseline="0" noProof="0" dirty="0">
                <a:ln>
                  <a:noFill/>
                </a:ln>
                <a:solidFill>
                  <a:srgbClr val="4472C4"/>
                </a:solidFill>
                <a:effectLst/>
                <a:uLnTx/>
                <a:uFillTx/>
                <a:latin typeface="Calibri"/>
                <a:ea typeface="+mn-ea"/>
                <a:cs typeface="Calibri"/>
              </a:rPr>
              <a:t>Care</a:t>
            </a:r>
            <a:r>
              <a:rPr kumimoji="0" sz="2000" b="1" i="1" u="none" strike="noStrike" kern="1200" cap="none" spc="-10" normalizeH="0" baseline="0" noProof="0" dirty="0">
                <a:ln>
                  <a:noFill/>
                </a:ln>
                <a:solidFill>
                  <a:srgbClr val="4472C4"/>
                </a:solidFill>
                <a:effectLst/>
                <a:uLnTx/>
                <a:uFillTx/>
                <a:latin typeface="Calibri"/>
                <a:ea typeface="+mn-ea"/>
                <a:cs typeface="Calibri"/>
              </a:rPr>
              <a:t> </a:t>
            </a:r>
            <a:r>
              <a:rPr kumimoji="0" sz="2000" b="1" i="1" u="none" strike="noStrike" kern="1200" cap="none" spc="0" normalizeH="0" baseline="0" noProof="0" dirty="0">
                <a:ln>
                  <a:noFill/>
                </a:ln>
                <a:solidFill>
                  <a:srgbClr val="4472C4"/>
                </a:solidFill>
                <a:effectLst/>
                <a:uLnTx/>
                <a:uFillTx/>
                <a:latin typeface="Calibri"/>
                <a:ea typeface="+mn-ea"/>
                <a:cs typeface="Calibri"/>
              </a:rPr>
              <a:t>1 </a:t>
            </a:r>
            <a:r>
              <a:rPr kumimoji="0" sz="2000" b="1" i="1" u="none" strike="noStrike" kern="1200" cap="none" spc="-5" normalizeH="0" baseline="0" noProof="0" dirty="0">
                <a:ln>
                  <a:noFill/>
                </a:ln>
                <a:solidFill>
                  <a:srgbClr val="4472C4"/>
                </a:solidFill>
                <a:effectLst/>
                <a:uLnTx/>
                <a:uFillTx/>
                <a:latin typeface="Calibri"/>
                <a:ea typeface="+mn-ea"/>
                <a:cs typeface="Calibri"/>
              </a:rPr>
              <a:t>wk	</a:t>
            </a:r>
            <a:r>
              <a:rPr kumimoji="0" sz="2000" b="1" i="1" u="none" strike="noStrike" kern="1200" cap="none" spc="0" normalizeH="0" baseline="0" noProof="0" dirty="0">
                <a:ln>
                  <a:noFill/>
                </a:ln>
                <a:solidFill>
                  <a:srgbClr val="4472C4"/>
                </a:solidFill>
                <a:effectLst/>
                <a:uLnTx/>
                <a:uFillTx/>
                <a:latin typeface="Calibri"/>
                <a:ea typeface="+mn-ea"/>
                <a:cs typeface="Calibri"/>
              </a:rPr>
              <a:t>% In </a:t>
            </a:r>
            <a:r>
              <a:rPr kumimoji="0" sz="2000" b="1" i="1" u="none" strike="noStrike" kern="1200" cap="none" spc="-5" normalizeH="0" baseline="0" noProof="0" dirty="0">
                <a:ln>
                  <a:noFill/>
                </a:ln>
                <a:solidFill>
                  <a:srgbClr val="4472C4"/>
                </a:solidFill>
                <a:effectLst/>
                <a:uLnTx/>
                <a:uFillTx/>
                <a:latin typeface="Calibri"/>
                <a:ea typeface="+mn-ea"/>
                <a:cs typeface="Calibri"/>
              </a:rPr>
              <a:t>care </a:t>
            </a:r>
            <a:r>
              <a:rPr kumimoji="0" sz="2000" b="1" i="1" u="none" strike="noStrike" kern="1200" cap="none" spc="0" normalizeH="0" baseline="0" noProof="0" dirty="0">
                <a:ln>
                  <a:noFill/>
                </a:ln>
                <a:solidFill>
                  <a:srgbClr val="4472C4"/>
                </a:solidFill>
                <a:effectLst/>
                <a:uLnTx/>
                <a:uFillTx/>
                <a:latin typeface="Calibri"/>
                <a:ea typeface="+mn-ea"/>
                <a:cs typeface="Calibri"/>
              </a:rPr>
              <a:t>1 </a:t>
            </a:r>
            <a:r>
              <a:rPr kumimoji="0" sz="2000" b="1" i="1" u="none" strike="noStrike" kern="1200" cap="none" spc="-5" normalizeH="0" baseline="0" noProof="0" dirty="0">
                <a:ln>
                  <a:noFill/>
                </a:ln>
                <a:solidFill>
                  <a:srgbClr val="4472C4"/>
                </a:solidFill>
                <a:effectLst/>
                <a:uLnTx/>
                <a:uFillTx/>
                <a:latin typeface="Calibri"/>
                <a:ea typeface="+mn-ea"/>
                <a:cs typeface="Calibri"/>
              </a:rPr>
              <a:t>mo.	</a:t>
            </a:r>
            <a:r>
              <a:rPr kumimoji="0" sz="2000" b="1" i="1" u="none" strike="noStrike" kern="1200" cap="none" spc="0" normalizeH="0" baseline="0" noProof="0" dirty="0">
                <a:ln>
                  <a:noFill/>
                </a:ln>
                <a:solidFill>
                  <a:srgbClr val="4472C4"/>
                </a:solidFill>
                <a:effectLst/>
                <a:uLnTx/>
                <a:uFillTx/>
                <a:latin typeface="Calibri"/>
                <a:ea typeface="+mn-ea"/>
                <a:cs typeface="Calibri"/>
              </a:rPr>
              <a:t>% In </a:t>
            </a:r>
            <a:r>
              <a:rPr kumimoji="0" sz="2000" b="1" i="1" u="none" strike="noStrike" kern="1200" cap="none" spc="-5" normalizeH="0" baseline="0" noProof="0" dirty="0">
                <a:ln>
                  <a:noFill/>
                </a:ln>
                <a:solidFill>
                  <a:srgbClr val="4472C4"/>
                </a:solidFill>
                <a:effectLst/>
                <a:uLnTx/>
                <a:uFillTx/>
                <a:latin typeface="Calibri"/>
                <a:ea typeface="+mn-ea"/>
                <a:cs typeface="Calibri"/>
              </a:rPr>
              <a:t>care </a:t>
            </a:r>
            <a:r>
              <a:rPr kumimoji="0" sz="2000" b="1" i="1" u="none" strike="noStrike" kern="1200" cap="none" spc="0" normalizeH="0" baseline="0" noProof="0" dirty="0">
                <a:ln>
                  <a:noFill/>
                </a:ln>
                <a:solidFill>
                  <a:srgbClr val="4472C4"/>
                </a:solidFill>
                <a:effectLst/>
                <a:uLnTx/>
                <a:uFillTx/>
                <a:latin typeface="Calibri"/>
                <a:ea typeface="+mn-ea"/>
                <a:cs typeface="Calibri"/>
              </a:rPr>
              <a:t>in</a:t>
            </a:r>
            <a:r>
              <a:rPr kumimoji="0" sz="2000" b="1" i="1" u="none" strike="noStrike" kern="1200" cap="none" spc="5" normalizeH="0" baseline="0" noProof="0" dirty="0">
                <a:ln>
                  <a:noFill/>
                </a:ln>
                <a:solidFill>
                  <a:srgbClr val="4472C4"/>
                </a:solidFill>
                <a:effectLst/>
                <a:uLnTx/>
                <a:uFillTx/>
                <a:latin typeface="Calibri"/>
                <a:ea typeface="+mn-ea"/>
                <a:cs typeface="Calibri"/>
              </a:rPr>
              <a:t> </a:t>
            </a:r>
            <a:r>
              <a:rPr kumimoji="0" sz="2000" b="1" i="1" u="none" strike="noStrike" kern="1200" cap="none" spc="0" normalizeH="0" baseline="0" noProof="0" dirty="0">
                <a:ln>
                  <a:noFill/>
                </a:ln>
                <a:solidFill>
                  <a:srgbClr val="4472C4"/>
                </a:solidFill>
                <a:effectLst/>
                <a:uLnTx/>
                <a:uFillTx/>
                <a:latin typeface="Calibri"/>
                <a:ea typeface="+mn-ea"/>
                <a:cs typeface="Calibri"/>
              </a:rPr>
              <a:t>3 </a:t>
            </a:r>
            <a:r>
              <a:rPr kumimoji="0" sz="2000" b="1" i="1" u="none" strike="noStrike" kern="1200" cap="none" spc="-5" normalizeH="0" baseline="0" noProof="0" dirty="0">
                <a:ln>
                  <a:noFill/>
                </a:ln>
                <a:solidFill>
                  <a:srgbClr val="4472C4"/>
                </a:solidFill>
                <a:effectLst/>
                <a:uLnTx/>
                <a:uFillTx/>
                <a:latin typeface="Calibri"/>
                <a:ea typeface="+mn-ea"/>
                <a:cs typeface="Calibri"/>
              </a:rPr>
              <a:t>mos.	</a:t>
            </a:r>
            <a:r>
              <a:rPr kumimoji="0" sz="2000" b="1" i="1" u="none" strike="noStrike" kern="1200" cap="none" spc="0" normalizeH="0" baseline="0" noProof="0" dirty="0">
                <a:ln>
                  <a:noFill/>
                </a:ln>
                <a:solidFill>
                  <a:srgbClr val="4472C4"/>
                </a:solidFill>
                <a:effectLst/>
                <a:uLnTx/>
                <a:uFillTx/>
                <a:latin typeface="Calibri"/>
                <a:ea typeface="+mn-ea"/>
                <a:cs typeface="Calibri"/>
              </a:rPr>
              <a:t>% Retnd in</a:t>
            </a:r>
            <a:r>
              <a:rPr kumimoji="0" sz="2000" b="1" i="1" u="none" strike="noStrike" kern="1200" cap="none" spc="-80" normalizeH="0" baseline="0" noProof="0" dirty="0">
                <a:ln>
                  <a:noFill/>
                </a:ln>
                <a:solidFill>
                  <a:srgbClr val="4472C4"/>
                </a:solidFill>
                <a:effectLst/>
                <a:uLnTx/>
                <a:uFillTx/>
                <a:latin typeface="Calibri"/>
                <a:ea typeface="+mn-ea"/>
                <a:cs typeface="Calibri"/>
              </a:rPr>
              <a:t> </a:t>
            </a:r>
            <a:r>
              <a:rPr kumimoji="0" sz="2000" b="1" i="1" u="none" strike="noStrike" kern="1200" cap="none" spc="-5" normalizeH="0" baseline="0" noProof="0" dirty="0">
                <a:ln>
                  <a:noFill/>
                </a:ln>
                <a:solidFill>
                  <a:srgbClr val="4472C4"/>
                </a:solidFill>
                <a:effectLst/>
                <a:uLnTx/>
                <a:uFillTx/>
                <a:latin typeface="Calibri"/>
                <a:ea typeface="+mn-ea"/>
                <a:cs typeface="Calibri"/>
              </a:rPr>
              <a:t>Care</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78" name="object 78"/>
          <p:cNvSpPr txBox="1">
            <a:spLocks noGrp="1"/>
          </p:cNvSpPr>
          <p:nvPr>
            <p:ph type="sldNum" sz="quarter" idx="7"/>
          </p:nvPr>
        </p:nvSpPr>
        <p:spPr>
          <a:xfrm>
            <a:off x="11035735" y="6149091"/>
            <a:ext cx="763626"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304</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
        <p:nvSpPr>
          <p:cNvPr id="76" name="object 76"/>
          <p:cNvSpPr txBox="1"/>
          <p:nvPr/>
        </p:nvSpPr>
        <p:spPr>
          <a:xfrm>
            <a:off x="10504986" y="3693869"/>
            <a:ext cx="1128395" cy="299720"/>
          </a:xfrm>
          <a:prstGeom prst="rect">
            <a:avLst/>
          </a:prstGeom>
        </p:spPr>
        <p:txBody>
          <a:bodyPr vert="horz" wrap="square" lIns="0" tIns="12700" rIns="0" bIns="0" rtlCol="0">
            <a:spAutoFit/>
          </a:bodyPr>
          <a:lstStyle/>
          <a:p>
            <a:pPr marL="25400" marR="0" lvl="0" indent="0" algn="l" defTabSz="914400" rtl="0" eaLnBrk="1" fontAlgn="auto" latinLnBrk="0" hangingPunct="1">
              <a:lnSpc>
                <a:spcPct val="100000"/>
              </a:lnSpc>
              <a:spcBef>
                <a:spcPts val="100"/>
              </a:spcBef>
              <a:spcAft>
                <a:spcPts val="0"/>
              </a:spcAft>
              <a:buClrTx/>
              <a:buSzTx/>
              <a:buFontTx/>
              <a:buNone/>
              <a:tabLst/>
              <a:defRPr/>
            </a:pPr>
            <a:r>
              <a:rPr kumimoji="0" sz="2100" b="1" i="0" u="none" strike="noStrike" kern="1200" cap="none" spc="-7" normalizeH="0" baseline="13888" noProof="0" dirty="0">
                <a:ln>
                  <a:noFill/>
                </a:ln>
                <a:solidFill>
                  <a:prstClr val="black"/>
                </a:solidFill>
                <a:effectLst/>
                <a:uLnTx/>
                <a:uFillTx/>
                <a:latin typeface="Calibri"/>
                <a:ea typeface="+mn-ea"/>
                <a:cs typeface="Calibri"/>
              </a:rPr>
              <a:t>49% </a:t>
            </a:r>
            <a:r>
              <a:rPr kumimoji="0" sz="1800" b="0" i="0" u="none" strike="noStrike" kern="1200" cap="none" spc="0" normalizeH="0" baseline="0" noProof="0" dirty="0">
                <a:ln>
                  <a:noFill/>
                </a:ln>
                <a:solidFill>
                  <a:prstClr val="black"/>
                </a:solidFill>
                <a:effectLst/>
                <a:uLnTx/>
                <a:uFillTx/>
                <a:latin typeface="Calibri"/>
                <a:ea typeface="+mn-ea"/>
                <a:cs typeface="Calibri"/>
              </a:rPr>
              <a:t>1</a:t>
            </a:r>
            <a:r>
              <a:rPr kumimoji="0" sz="1800" b="0" i="0" u="none" strike="noStrike" kern="1200" cap="none" spc="40" normalizeH="0" baseline="0" noProof="0" dirty="0">
                <a:ln>
                  <a:noFill/>
                </a:ln>
                <a:solidFill>
                  <a:prstClr val="black"/>
                </a:solidFill>
                <a:effectLst/>
                <a:uLnTx/>
                <a:uFillTx/>
                <a:latin typeface="Calibri"/>
                <a:ea typeface="+mn-ea"/>
                <a:cs typeface="Calibri"/>
              </a:rPr>
              <a:t> </a:t>
            </a:r>
            <a:r>
              <a:rPr kumimoji="0" sz="1800" b="0" i="0" u="none" strike="noStrike" kern="1200" cap="none" spc="-5" normalizeH="0" baseline="0" noProof="0" dirty="0">
                <a:ln>
                  <a:noFill/>
                </a:ln>
                <a:solidFill>
                  <a:prstClr val="black"/>
                </a:solidFill>
                <a:effectLst/>
                <a:uLnTx/>
                <a:uFillTx/>
                <a:latin typeface="Calibri"/>
                <a:ea typeface="+mn-ea"/>
                <a:cs typeface="Calibri"/>
              </a:rPr>
              <a:t>week</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77" name="object 77"/>
          <p:cNvSpPr txBox="1"/>
          <p:nvPr/>
        </p:nvSpPr>
        <p:spPr>
          <a:xfrm>
            <a:off x="10492643" y="1927020"/>
            <a:ext cx="1264285" cy="1192530"/>
          </a:xfrm>
          <a:prstGeom prst="rect">
            <a:avLst/>
          </a:prstGeom>
        </p:spPr>
        <p:txBody>
          <a:bodyPr vert="horz" wrap="square" lIns="0" tIns="142240" rIns="0" bIns="0" rtlCol="0">
            <a:spAutoFit/>
          </a:bodyPr>
          <a:lstStyle/>
          <a:p>
            <a:pPr marL="38100" marR="0" lvl="0" indent="0" algn="l" defTabSz="914400" rtl="0" eaLnBrk="1" fontAlgn="auto" latinLnBrk="0" hangingPunct="1">
              <a:lnSpc>
                <a:spcPct val="100000"/>
              </a:lnSpc>
              <a:spcBef>
                <a:spcPts val="1120"/>
              </a:spcBef>
              <a:spcAft>
                <a:spcPts val="0"/>
              </a:spcAft>
              <a:buClrTx/>
              <a:buSzTx/>
              <a:buFontTx/>
              <a:buNone/>
              <a:tabLst/>
              <a:defRPr/>
            </a:pPr>
            <a:r>
              <a:rPr kumimoji="0" sz="2100" b="1" i="0" u="none" strike="noStrike" kern="1200" cap="none" spc="-7" normalizeH="0" baseline="-19841" noProof="0" dirty="0">
                <a:ln>
                  <a:noFill/>
                </a:ln>
                <a:solidFill>
                  <a:prstClr val="black"/>
                </a:solidFill>
                <a:effectLst/>
                <a:uLnTx/>
                <a:uFillTx/>
                <a:latin typeface="Calibri"/>
                <a:ea typeface="+mn-ea"/>
                <a:cs typeface="Calibri"/>
              </a:rPr>
              <a:t>92% </a:t>
            </a:r>
            <a:r>
              <a:rPr kumimoji="0" sz="1800" b="0" i="0" u="none" strike="noStrike" kern="1200" cap="none" spc="0" normalizeH="0" baseline="0" noProof="0" dirty="0">
                <a:ln>
                  <a:noFill/>
                </a:ln>
                <a:solidFill>
                  <a:prstClr val="black"/>
                </a:solidFill>
                <a:effectLst/>
                <a:uLnTx/>
                <a:uFillTx/>
                <a:latin typeface="Calibri"/>
                <a:ea typeface="+mn-ea"/>
                <a:cs typeface="Calibri"/>
              </a:rPr>
              <a:t>3</a:t>
            </a:r>
            <a:r>
              <a:rPr kumimoji="0" sz="1800" b="0" i="0" u="none" strike="noStrike" kern="1200" cap="none" spc="30" normalizeH="0" baseline="0" noProof="0" dirty="0">
                <a:ln>
                  <a:noFill/>
                </a:ln>
                <a:solidFill>
                  <a:prstClr val="black"/>
                </a:solidFill>
                <a:effectLst/>
                <a:uLnTx/>
                <a:uFillTx/>
                <a:latin typeface="Calibri"/>
                <a:ea typeface="+mn-ea"/>
                <a:cs typeface="Calibri"/>
              </a:rPr>
              <a:t> </a:t>
            </a:r>
            <a:r>
              <a:rPr kumimoji="0" sz="1800" b="0" i="0" u="none" strike="noStrike" kern="1200" cap="none" spc="-5" normalizeH="0" baseline="0" noProof="0" dirty="0">
                <a:ln>
                  <a:noFill/>
                </a:ln>
                <a:solidFill>
                  <a:prstClr val="black"/>
                </a:solidFill>
                <a:effectLst/>
                <a:uLnTx/>
                <a:uFillTx/>
                <a:latin typeface="Calibri"/>
                <a:ea typeface="+mn-ea"/>
                <a:cs typeface="Calibri"/>
              </a:rPr>
              <a:t>mos.</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323850" marR="30480" lvl="0" indent="-286385" algn="l" defTabSz="914400" rtl="0" eaLnBrk="1" fontAlgn="auto" latinLnBrk="0" hangingPunct="1">
              <a:lnSpc>
                <a:spcPct val="130800"/>
              </a:lnSpc>
              <a:spcBef>
                <a:spcPts val="359"/>
              </a:spcBef>
              <a:spcAft>
                <a:spcPts val="0"/>
              </a:spcAft>
              <a:buClrTx/>
              <a:buSzTx/>
              <a:buFontTx/>
              <a:buNone/>
              <a:tabLst/>
              <a:defRPr/>
            </a:pPr>
            <a:r>
              <a:rPr kumimoji="0" sz="2100" b="1" i="0" u="none" strike="noStrike" kern="1200" cap="none" spc="-7" normalizeH="0" baseline="-3968" noProof="0" dirty="0">
                <a:ln>
                  <a:noFill/>
                </a:ln>
                <a:solidFill>
                  <a:prstClr val="black"/>
                </a:solidFill>
                <a:effectLst/>
                <a:uLnTx/>
                <a:uFillTx/>
                <a:latin typeface="Calibri"/>
                <a:ea typeface="+mn-ea"/>
                <a:cs typeface="Calibri"/>
              </a:rPr>
              <a:t>82% </a:t>
            </a:r>
            <a:r>
              <a:rPr kumimoji="0" sz="1800" b="0" i="0" u="none" strike="noStrike" kern="1200" cap="none" spc="0" normalizeH="0" baseline="0" noProof="0" dirty="0">
                <a:ln>
                  <a:noFill/>
                </a:ln>
                <a:solidFill>
                  <a:prstClr val="black"/>
                </a:solidFill>
                <a:effectLst/>
                <a:uLnTx/>
                <a:uFillTx/>
                <a:latin typeface="Calibri"/>
                <a:ea typeface="+mn-ea"/>
                <a:cs typeface="Calibri"/>
              </a:rPr>
              <a:t>1 </a:t>
            </a:r>
            <a:r>
              <a:rPr kumimoji="0" sz="1800" b="0" i="0" u="none" strike="noStrike" kern="1200" cap="none" spc="-5" normalizeH="0" baseline="0" noProof="0" dirty="0">
                <a:ln>
                  <a:noFill/>
                </a:ln>
                <a:solidFill>
                  <a:prstClr val="black"/>
                </a:solidFill>
                <a:effectLst/>
                <a:uLnTx/>
                <a:uFillTx/>
                <a:latin typeface="Calibri"/>
                <a:ea typeface="+mn-ea"/>
                <a:cs typeface="Calibri"/>
              </a:rPr>
              <a:t>month  Ret.Care</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237852935"/>
      </p:ext>
    </p:extLst>
  </p:cSld>
  <p:clrMapOvr>
    <a:masterClrMapping/>
  </p:clrMapOvr>
  <p:timing>
    <p:tnLst>
      <p:par>
        <p:cTn id="1" dur="indefinite" restart="never" nodeType="tmRoot"/>
      </p:par>
    </p:tnLst>
  </p:timing>
</p:sld>
</file>

<file path=ppt/slides/slide30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6126479"/>
            <a:ext cx="11966236" cy="568451"/>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txBox="1"/>
          <p:nvPr/>
        </p:nvSpPr>
        <p:spPr>
          <a:xfrm>
            <a:off x="11352461" y="6237908"/>
            <a:ext cx="453422" cy="320601"/>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US" sz="2000" b="0" i="0" u="none" strike="noStrike" kern="1200" cap="none" spc="0" normalizeH="0" baseline="0" noProof="0" dirty="0" smtClean="0">
                <a:ln>
                  <a:noFill/>
                </a:ln>
                <a:solidFill>
                  <a:srgbClr val="FFFFFF"/>
                </a:solidFill>
                <a:effectLst/>
                <a:uLnTx/>
                <a:uFillTx/>
                <a:latin typeface="Arial"/>
                <a:ea typeface="+mn-ea"/>
                <a:cs typeface="Arial"/>
              </a:rPr>
              <a:t>305</a:t>
            </a:r>
            <a:endParaRPr kumimoji="0" sz="2000" b="0" i="0" u="none" strike="noStrike" kern="1200" cap="none" spc="0" normalizeH="0" baseline="0" noProof="0" dirty="0">
              <a:ln>
                <a:noFill/>
              </a:ln>
              <a:solidFill>
                <a:prstClr val="black"/>
              </a:solidFill>
              <a:effectLst/>
              <a:uLnTx/>
              <a:uFillTx/>
              <a:latin typeface="Arial"/>
              <a:ea typeface="+mn-ea"/>
              <a:cs typeface="Arial"/>
            </a:endParaRPr>
          </a:p>
        </p:txBody>
      </p:sp>
      <p:sp>
        <p:nvSpPr>
          <p:cNvPr id="4" name="object 4"/>
          <p:cNvSpPr/>
          <p:nvPr/>
        </p:nvSpPr>
        <p:spPr>
          <a:xfrm>
            <a:off x="679707" y="6253253"/>
            <a:ext cx="90805" cy="0"/>
          </a:xfrm>
          <a:custGeom>
            <a:avLst/>
            <a:gdLst/>
            <a:ahLst/>
            <a:cxnLst/>
            <a:rect l="l" t="t" r="r" b="b"/>
            <a:pathLst>
              <a:path w="90804">
                <a:moveTo>
                  <a:pt x="0" y="0"/>
                </a:moveTo>
                <a:lnTo>
                  <a:pt x="90416" y="0"/>
                </a:lnTo>
              </a:path>
            </a:pathLst>
          </a:custGeom>
          <a:ln w="33077">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679707" y="6269792"/>
            <a:ext cx="35560" cy="41275"/>
          </a:xfrm>
          <a:custGeom>
            <a:avLst/>
            <a:gdLst/>
            <a:ahLst/>
            <a:cxnLst/>
            <a:rect l="l" t="t" r="r" b="b"/>
            <a:pathLst>
              <a:path w="35559" h="41275">
                <a:moveTo>
                  <a:pt x="0" y="0"/>
                </a:moveTo>
                <a:lnTo>
                  <a:pt x="35244" y="0"/>
                </a:lnTo>
                <a:lnTo>
                  <a:pt x="35244" y="40710"/>
                </a:lnTo>
                <a:lnTo>
                  <a:pt x="0" y="40710"/>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679707" y="6326405"/>
            <a:ext cx="87630" cy="0"/>
          </a:xfrm>
          <a:custGeom>
            <a:avLst/>
            <a:gdLst/>
            <a:ahLst/>
            <a:cxnLst/>
            <a:rect l="l" t="t" r="r" b="b"/>
            <a:pathLst>
              <a:path w="87629">
                <a:moveTo>
                  <a:pt x="0" y="0"/>
                </a:moveTo>
                <a:lnTo>
                  <a:pt x="87351"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679707" y="6342308"/>
            <a:ext cx="35560" cy="76835"/>
          </a:xfrm>
          <a:custGeom>
            <a:avLst/>
            <a:gdLst/>
            <a:ahLst/>
            <a:cxnLst/>
            <a:rect l="l" t="t" r="r" b="b"/>
            <a:pathLst>
              <a:path w="35559" h="76835">
                <a:moveTo>
                  <a:pt x="0" y="0"/>
                </a:moveTo>
                <a:lnTo>
                  <a:pt x="35244" y="0"/>
                </a:lnTo>
                <a:lnTo>
                  <a:pt x="35244" y="76332"/>
                </a:lnTo>
                <a:lnTo>
                  <a:pt x="0" y="76332"/>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801158" y="6214867"/>
            <a:ext cx="0" cy="203835"/>
          </a:xfrm>
          <a:custGeom>
            <a:avLst/>
            <a:gdLst/>
            <a:ahLst/>
            <a:cxnLst/>
            <a:rect l="l" t="t" r="r" b="b"/>
            <a:pathLst>
              <a:path h="203835">
                <a:moveTo>
                  <a:pt x="0" y="0"/>
                </a:moveTo>
                <a:lnTo>
                  <a:pt x="0" y="203772"/>
                </a:lnTo>
              </a:path>
            </a:pathLst>
          </a:custGeom>
          <a:ln w="3448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835257" y="6275618"/>
            <a:ext cx="132080" cy="147955"/>
          </a:xfrm>
          <a:custGeom>
            <a:avLst/>
            <a:gdLst/>
            <a:ahLst/>
            <a:cxnLst/>
            <a:rect l="l" t="t" r="r" b="b"/>
            <a:pathLst>
              <a:path w="132080" h="147954">
                <a:moveTo>
                  <a:pt x="65899" y="147636"/>
                </a:moveTo>
                <a:lnTo>
                  <a:pt x="39115" y="141616"/>
                </a:lnTo>
                <a:lnTo>
                  <a:pt x="18294" y="125433"/>
                </a:lnTo>
                <a:lnTo>
                  <a:pt x="4801" y="101896"/>
                </a:lnTo>
                <a:lnTo>
                  <a:pt x="0" y="73818"/>
                </a:lnTo>
                <a:lnTo>
                  <a:pt x="4801" y="45739"/>
                </a:lnTo>
                <a:lnTo>
                  <a:pt x="18294" y="22203"/>
                </a:lnTo>
                <a:lnTo>
                  <a:pt x="39115" y="6019"/>
                </a:lnTo>
                <a:lnTo>
                  <a:pt x="65899" y="0"/>
                </a:lnTo>
                <a:lnTo>
                  <a:pt x="92683" y="6019"/>
                </a:lnTo>
                <a:lnTo>
                  <a:pt x="113504" y="22203"/>
                </a:lnTo>
                <a:lnTo>
                  <a:pt x="118849" y="31526"/>
                </a:lnTo>
                <a:lnTo>
                  <a:pt x="65899" y="31526"/>
                </a:lnTo>
                <a:lnTo>
                  <a:pt x="52705" y="35214"/>
                </a:lnTo>
                <a:lnTo>
                  <a:pt x="43102" y="44886"/>
                </a:lnTo>
                <a:lnTo>
                  <a:pt x="37236" y="58451"/>
                </a:lnTo>
                <a:lnTo>
                  <a:pt x="35248" y="73818"/>
                </a:lnTo>
                <a:lnTo>
                  <a:pt x="37236" y="88740"/>
                </a:lnTo>
                <a:lnTo>
                  <a:pt x="43102" y="102076"/>
                </a:lnTo>
                <a:lnTo>
                  <a:pt x="52705" y="111664"/>
                </a:lnTo>
                <a:lnTo>
                  <a:pt x="65899" y="115340"/>
                </a:lnTo>
                <a:lnTo>
                  <a:pt x="119290" y="115340"/>
                </a:lnTo>
                <a:lnTo>
                  <a:pt x="113504" y="125433"/>
                </a:lnTo>
                <a:lnTo>
                  <a:pt x="92683" y="141616"/>
                </a:lnTo>
                <a:lnTo>
                  <a:pt x="65899" y="147636"/>
                </a:lnTo>
                <a:close/>
              </a:path>
              <a:path w="132080" h="147954">
                <a:moveTo>
                  <a:pt x="119290" y="115340"/>
                </a:moveTo>
                <a:lnTo>
                  <a:pt x="65899" y="115340"/>
                </a:lnTo>
                <a:lnTo>
                  <a:pt x="79417" y="111664"/>
                </a:lnTo>
                <a:lnTo>
                  <a:pt x="88983" y="102076"/>
                </a:lnTo>
                <a:lnTo>
                  <a:pt x="94670" y="88740"/>
                </a:lnTo>
                <a:lnTo>
                  <a:pt x="96550" y="73818"/>
                </a:lnTo>
                <a:lnTo>
                  <a:pt x="94670" y="58451"/>
                </a:lnTo>
                <a:lnTo>
                  <a:pt x="88983" y="44886"/>
                </a:lnTo>
                <a:lnTo>
                  <a:pt x="79417" y="35214"/>
                </a:lnTo>
                <a:lnTo>
                  <a:pt x="65899" y="31526"/>
                </a:lnTo>
                <a:lnTo>
                  <a:pt x="118849" y="31526"/>
                </a:lnTo>
                <a:lnTo>
                  <a:pt x="126998" y="45739"/>
                </a:lnTo>
                <a:lnTo>
                  <a:pt x="131799" y="73818"/>
                </a:lnTo>
                <a:lnTo>
                  <a:pt x="126998" y="101896"/>
                </a:lnTo>
                <a:lnTo>
                  <a:pt x="119290" y="11534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964757" y="6274848"/>
            <a:ext cx="97790" cy="144145"/>
          </a:xfrm>
          <a:custGeom>
            <a:avLst/>
            <a:gdLst/>
            <a:ahLst/>
            <a:cxnLst/>
            <a:rect l="l" t="t" r="r" b="b"/>
            <a:pathLst>
              <a:path w="97790" h="144145">
                <a:moveTo>
                  <a:pt x="57470" y="143791"/>
                </a:moveTo>
                <a:lnTo>
                  <a:pt x="22988" y="143791"/>
                </a:lnTo>
                <a:lnTo>
                  <a:pt x="22988" y="64590"/>
                </a:lnTo>
                <a:lnTo>
                  <a:pt x="21659" y="50245"/>
                </a:lnTo>
                <a:lnTo>
                  <a:pt x="17528" y="38062"/>
                </a:lnTo>
                <a:lnTo>
                  <a:pt x="10380" y="27609"/>
                </a:lnTo>
                <a:lnTo>
                  <a:pt x="0" y="18454"/>
                </a:lnTo>
                <a:lnTo>
                  <a:pt x="29118" y="0"/>
                </a:lnTo>
                <a:lnTo>
                  <a:pt x="34997" y="5430"/>
                </a:lnTo>
                <a:lnTo>
                  <a:pt x="39942" y="11149"/>
                </a:lnTo>
                <a:lnTo>
                  <a:pt x="43881" y="16868"/>
                </a:lnTo>
                <a:lnTo>
                  <a:pt x="46742" y="22299"/>
                </a:lnTo>
                <a:lnTo>
                  <a:pt x="94711" y="22299"/>
                </a:lnTo>
                <a:lnTo>
                  <a:pt x="97316" y="35371"/>
                </a:lnTo>
                <a:lnTo>
                  <a:pt x="82147" y="38446"/>
                </a:lnTo>
                <a:lnTo>
                  <a:pt x="70209" y="45559"/>
                </a:lnTo>
                <a:lnTo>
                  <a:pt x="61864" y="53537"/>
                </a:lnTo>
                <a:lnTo>
                  <a:pt x="57470" y="59208"/>
                </a:lnTo>
                <a:lnTo>
                  <a:pt x="57470" y="143791"/>
                </a:lnTo>
                <a:close/>
              </a:path>
              <a:path w="97790" h="144145">
                <a:moveTo>
                  <a:pt x="94711" y="22299"/>
                </a:moveTo>
                <a:lnTo>
                  <a:pt x="46742" y="22299"/>
                </a:lnTo>
                <a:lnTo>
                  <a:pt x="52166" y="17529"/>
                </a:lnTo>
                <a:lnTo>
                  <a:pt x="61972" y="10092"/>
                </a:lnTo>
                <a:lnTo>
                  <a:pt x="75082" y="3376"/>
                </a:lnTo>
                <a:lnTo>
                  <a:pt x="90420" y="768"/>
                </a:lnTo>
                <a:lnTo>
                  <a:pt x="94711" y="22299"/>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1072036" y="6216409"/>
            <a:ext cx="41910" cy="202565"/>
          </a:xfrm>
          <a:custGeom>
            <a:avLst/>
            <a:gdLst/>
            <a:ahLst/>
            <a:cxnLst/>
            <a:rect l="l" t="t" r="r" b="b"/>
            <a:pathLst>
              <a:path w="41909" h="202564">
                <a:moveTo>
                  <a:pt x="37547" y="202230"/>
                </a:moveTo>
                <a:lnTo>
                  <a:pt x="3065" y="202230"/>
                </a:lnTo>
                <a:lnTo>
                  <a:pt x="3065" y="63052"/>
                </a:lnTo>
                <a:lnTo>
                  <a:pt x="37547" y="63052"/>
                </a:lnTo>
                <a:lnTo>
                  <a:pt x="37547" y="202230"/>
                </a:lnTo>
                <a:close/>
              </a:path>
              <a:path w="41909" h="202564">
                <a:moveTo>
                  <a:pt x="20689" y="40753"/>
                </a:moveTo>
                <a:lnTo>
                  <a:pt x="12607" y="39131"/>
                </a:lnTo>
                <a:lnTo>
                  <a:pt x="6034" y="34698"/>
                </a:lnTo>
                <a:lnTo>
                  <a:pt x="1616" y="28102"/>
                </a:lnTo>
                <a:lnTo>
                  <a:pt x="0" y="19992"/>
                </a:lnTo>
                <a:lnTo>
                  <a:pt x="1616" y="12002"/>
                </a:lnTo>
                <a:lnTo>
                  <a:pt x="6034" y="5670"/>
                </a:lnTo>
                <a:lnTo>
                  <a:pt x="12607" y="1501"/>
                </a:lnTo>
                <a:lnTo>
                  <a:pt x="20689" y="0"/>
                </a:lnTo>
                <a:lnTo>
                  <a:pt x="28447" y="1501"/>
                </a:lnTo>
                <a:lnTo>
                  <a:pt x="35057" y="5670"/>
                </a:lnTo>
                <a:lnTo>
                  <a:pt x="39654" y="12002"/>
                </a:lnTo>
                <a:lnTo>
                  <a:pt x="41378" y="19992"/>
                </a:lnTo>
                <a:lnTo>
                  <a:pt x="39654" y="28102"/>
                </a:lnTo>
                <a:lnTo>
                  <a:pt x="35057" y="34698"/>
                </a:lnTo>
                <a:lnTo>
                  <a:pt x="28447" y="39131"/>
                </a:lnTo>
                <a:lnTo>
                  <a:pt x="20689" y="40753"/>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1130273" y="6214872"/>
            <a:ext cx="154940" cy="208915"/>
          </a:xfrm>
          <a:custGeom>
            <a:avLst/>
            <a:gdLst/>
            <a:ahLst/>
            <a:cxnLst/>
            <a:rect l="l" t="t" r="r" b="b"/>
            <a:pathLst>
              <a:path w="154940" h="208914">
                <a:moveTo>
                  <a:pt x="131799" y="74586"/>
                </a:moveTo>
                <a:lnTo>
                  <a:pt x="97316" y="74586"/>
                </a:lnTo>
                <a:lnTo>
                  <a:pt x="97316" y="0"/>
                </a:lnTo>
                <a:lnTo>
                  <a:pt x="131799" y="0"/>
                </a:lnTo>
                <a:lnTo>
                  <a:pt x="131799" y="74586"/>
                </a:lnTo>
                <a:close/>
              </a:path>
              <a:path w="154940" h="208914">
                <a:moveTo>
                  <a:pt x="63600" y="208381"/>
                </a:moveTo>
                <a:lnTo>
                  <a:pt x="36853" y="202362"/>
                </a:lnTo>
                <a:lnTo>
                  <a:pt x="16858" y="186178"/>
                </a:lnTo>
                <a:lnTo>
                  <a:pt x="4334" y="162642"/>
                </a:lnTo>
                <a:lnTo>
                  <a:pt x="0" y="134563"/>
                </a:lnTo>
                <a:lnTo>
                  <a:pt x="4334" y="106485"/>
                </a:lnTo>
                <a:lnTo>
                  <a:pt x="16858" y="82948"/>
                </a:lnTo>
                <a:lnTo>
                  <a:pt x="36853" y="66765"/>
                </a:lnTo>
                <a:lnTo>
                  <a:pt x="63600" y="60745"/>
                </a:lnTo>
                <a:lnTo>
                  <a:pt x="75765" y="62476"/>
                </a:lnTo>
                <a:lnTo>
                  <a:pt x="85631" y="66512"/>
                </a:lnTo>
                <a:lnTo>
                  <a:pt x="92910" y="71126"/>
                </a:lnTo>
                <a:lnTo>
                  <a:pt x="97316" y="74586"/>
                </a:lnTo>
                <a:lnTo>
                  <a:pt x="131799" y="74586"/>
                </a:lnTo>
                <a:lnTo>
                  <a:pt x="131799" y="92272"/>
                </a:lnTo>
                <a:lnTo>
                  <a:pt x="65899" y="92272"/>
                </a:lnTo>
                <a:lnTo>
                  <a:pt x="52705" y="95960"/>
                </a:lnTo>
                <a:lnTo>
                  <a:pt x="43102" y="105632"/>
                </a:lnTo>
                <a:lnTo>
                  <a:pt x="37236" y="119197"/>
                </a:lnTo>
                <a:lnTo>
                  <a:pt x="35248" y="134563"/>
                </a:lnTo>
                <a:lnTo>
                  <a:pt x="37236" y="149486"/>
                </a:lnTo>
                <a:lnTo>
                  <a:pt x="43102" y="162822"/>
                </a:lnTo>
                <a:lnTo>
                  <a:pt x="52705" y="172410"/>
                </a:lnTo>
                <a:lnTo>
                  <a:pt x="65899" y="176086"/>
                </a:lnTo>
                <a:lnTo>
                  <a:pt x="141019" y="176086"/>
                </a:lnTo>
                <a:lnTo>
                  <a:pt x="144406" y="181108"/>
                </a:lnTo>
                <a:lnTo>
                  <a:pt x="150624" y="186851"/>
                </a:lnTo>
                <a:lnTo>
                  <a:pt x="108044" y="186851"/>
                </a:lnTo>
                <a:lnTo>
                  <a:pt x="102285" y="193784"/>
                </a:lnTo>
                <a:lnTo>
                  <a:pt x="93006" y="200788"/>
                </a:lnTo>
                <a:lnTo>
                  <a:pt x="80135" y="206207"/>
                </a:lnTo>
                <a:lnTo>
                  <a:pt x="63600" y="208381"/>
                </a:lnTo>
                <a:close/>
              </a:path>
              <a:path w="154940" h="208914">
                <a:moveTo>
                  <a:pt x="141019" y="176086"/>
                </a:moveTo>
                <a:lnTo>
                  <a:pt x="65899" y="176086"/>
                </a:lnTo>
                <a:lnTo>
                  <a:pt x="79536" y="172410"/>
                </a:lnTo>
                <a:lnTo>
                  <a:pt x="89366" y="162822"/>
                </a:lnTo>
                <a:lnTo>
                  <a:pt x="95317" y="149486"/>
                </a:lnTo>
                <a:lnTo>
                  <a:pt x="97316" y="134563"/>
                </a:lnTo>
                <a:lnTo>
                  <a:pt x="95317" y="119197"/>
                </a:lnTo>
                <a:lnTo>
                  <a:pt x="89366" y="105632"/>
                </a:lnTo>
                <a:lnTo>
                  <a:pt x="79536" y="95960"/>
                </a:lnTo>
                <a:lnTo>
                  <a:pt x="65899" y="92272"/>
                </a:lnTo>
                <a:lnTo>
                  <a:pt x="131799" y="92272"/>
                </a:lnTo>
                <a:lnTo>
                  <a:pt x="131799" y="144560"/>
                </a:lnTo>
                <a:lnTo>
                  <a:pt x="133128" y="158473"/>
                </a:lnTo>
                <a:lnTo>
                  <a:pt x="137258" y="170511"/>
                </a:lnTo>
                <a:lnTo>
                  <a:pt x="141019" y="176086"/>
                </a:lnTo>
                <a:close/>
              </a:path>
              <a:path w="154940" h="208914">
                <a:moveTo>
                  <a:pt x="125669" y="208381"/>
                </a:moveTo>
                <a:lnTo>
                  <a:pt x="120867" y="204044"/>
                </a:lnTo>
                <a:lnTo>
                  <a:pt x="115994" y="198481"/>
                </a:lnTo>
                <a:lnTo>
                  <a:pt x="111552" y="192486"/>
                </a:lnTo>
                <a:lnTo>
                  <a:pt x="108044" y="186851"/>
                </a:lnTo>
                <a:lnTo>
                  <a:pt x="150624" y="186851"/>
                </a:lnTo>
                <a:lnTo>
                  <a:pt x="154787" y="190696"/>
                </a:lnTo>
                <a:lnTo>
                  <a:pt x="125669" y="208381"/>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1286593" y="6275617"/>
            <a:ext cx="134620" cy="147955"/>
          </a:xfrm>
          <a:custGeom>
            <a:avLst/>
            <a:gdLst/>
            <a:ahLst/>
            <a:cxnLst/>
            <a:rect l="l" t="t" r="r" b="b"/>
            <a:pathLst>
              <a:path w="134619" h="147954">
                <a:moveTo>
                  <a:pt x="29118" y="36909"/>
                </a:moveTo>
                <a:lnTo>
                  <a:pt x="15325" y="12303"/>
                </a:lnTo>
                <a:lnTo>
                  <a:pt x="21479" y="8758"/>
                </a:lnTo>
                <a:lnTo>
                  <a:pt x="31225" y="4709"/>
                </a:lnTo>
                <a:lnTo>
                  <a:pt x="43557" y="1381"/>
                </a:lnTo>
                <a:lnTo>
                  <a:pt x="57470" y="0"/>
                </a:lnTo>
                <a:lnTo>
                  <a:pt x="81368" y="4084"/>
                </a:lnTo>
                <a:lnTo>
                  <a:pt x="98083" y="15378"/>
                </a:lnTo>
                <a:lnTo>
                  <a:pt x="106048" y="29219"/>
                </a:lnTo>
                <a:lnTo>
                  <a:pt x="55938" y="29219"/>
                </a:lnTo>
                <a:lnTo>
                  <a:pt x="47544" y="29988"/>
                </a:lnTo>
                <a:lnTo>
                  <a:pt x="39942" y="31910"/>
                </a:lnTo>
                <a:lnTo>
                  <a:pt x="33632" y="34409"/>
                </a:lnTo>
                <a:lnTo>
                  <a:pt x="29118" y="36909"/>
                </a:lnTo>
                <a:close/>
              </a:path>
              <a:path w="134619" h="147954">
                <a:moveTo>
                  <a:pt x="49041" y="147636"/>
                </a:moveTo>
                <a:lnTo>
                  <a:pt x="29094" y="144320"/>
                </a:lnTo>
                <a:lnTo>
                  <a:pt x="13601" y="134948"/>
                </a:lnTo>
                <a:lnTo>
                  <a:pt x="3563" y="120362"/>
                </a:lnTo>
                <a:lnTo>
                  <a:pt x="0" y="101499"/>
                </a:lnTo>
                <a:lnTo>
                  <a:pt x="4525" y="81639"/>
                </a:lnTo>
                <a:lnTo>
                  <a:pt x="17241" y="67185"/>
                </a:lnTo>
                <a:lnTo>
                  <a:pt x="36853" y="58355"/>
                </a:lnTo>
                <a:lnTo>
                  <a:pt x="62068" y="55363"/>
                </a:lnTo>
                <a:lnTo>
                  <a:pt x="76627" y="55363"/>
                </a:lnTo>
                <a:lnTo>
                  <a:pt x="75334" y="44466"/>
                </a:lnTo>
                <a:lnTo>
                  <a:pt x="71455" y="36236"/>
                </a:lnTo>
                <a:lnTo>
                  <a:pt x="64989" y="31033"/>
                </a:lnTo>
                <a:lnTo>
                  <a:pt x="55938" y="29219"/>
                </a:lnTo>
                <a:lnTo>
                  <a:pt x="106048" y="29219"/>
                </a:lnTo>
                <a:lnTo>
                  <a:pt x="107901" y="32439"/>
                </a:lnTo>
                <a:lnTo>
                  <a:pt x="111109" y="53825"/>
                </a:lnTo>
                <a:lnTo>
                  <a:pt x="111109" y="79200"/>
                </a:lnTo>
                <a:lnTo>
                  <a:pt x="62068" y="79200"/>
                </a:lnTo>
                <a:lnTo>
                  <a:pt x="50119" y="80942"/>
                </a:lnTo>
                <a:lnTo>
                  <a:pt x="41761" y="85640"/>
                </a:lnTo>
                <a:lnTo>
                  <a:pt x="36853" y="92500"/>
                </a:lnTo>
                <a:lnTo>
                  <a:pt x="35248" y="100730"/>
                </a:lnTo>
                <a:lnTo>
                  <a:pt x="36936" y="109693"/>
                </a:lnTo>
                <a:lnTo>
                  <a:pt x="41283" y="115917"/>
                </a:lnTo>
                <a:lnTo>
                  <a:pt x="47209" y="119545"/>
                </a:lnTo>
                <a:lnTo>
                  <a:pt x="53639" y="120723"/>
                </a:lnTo>
                <a:lnTo>
                  <a:pt x="124418" y="120723"/>
                </a:lnTo>
                <a:lnTo>
                  <a:pt x="134098" y="129950"/>
                </a:lnTo>
                <a:lnTo>
                  <a:pt x="89654" y="129950"/>
                </a:lnTo>
                <a:lnTo>
                  <a:pt x="85140" y="134660"/>
                </a:lnTo>
                <a:lnTo>
                  <a:pt x="76531" y="140523"/>
                </a:lnTo>
                <a:lnTo>
                  <a:pt x="64331" y="145521"/>
                </a:lnTo>
                <a:lnTo>
                  <a:pt x="49041" y="147636"/>
                </a:lnTo>
                <a:close/>
              </a:path>
              <a:path w="134619" h="147954">
                <a:moveTo>
                  <a:pt x="124418" y="120723"/>
                </a:moveTo>
                <a:lnTo>
                  <a:pt x="53639" y="120723"/>
                </a:lnTo>
                <a:lnTo>
                  <a:pt x="64379" y="118320"/>
                </a:lnTo>
                <a:lnTo>
                  <a:pt x="72317" y="113033"/>
                </a:lnTo>
                <a:lnTo>
                  <a:pt x="77238" y="107747"/>
                </a:lnTo>
                <a:lnTo>
                  <a:pt x="78926" y="105344"/>
                </a:lnTo>
                <a:lnTo>
                  <a:pt x="78160" y="101499"/>
                </a:lnTo>
                <a:lnTo>
                  <a:pt x="77393" y="93810"/>
                </a:lnTo>
                <a:lnTo>
                  <a:pt x="77325" y="85640"/>
                </a:lnTo>
                <a:lnTo>
                  <a:pt x="76656" y="80942"/>
                </a:lnTo>
                <a:lnTo>
                  <a:pt x="76627" y="79200"/>
                </a:lnTo>
                <a:lnTo>
                  <a:pt x="111109" y="79200"/>
                </a:lnTo>
                <a:lnTo>
                  <a:pt x="111109" y="83814"/>
                </a:lnTo>
                <a:lnTo>
                  <a:pt x="112546" y="97727"/>
                </a:lnTo>
                <a:lnTo>
                  <a:pt x="116856" y="109765"/>
                </a:lnTo>
                <a:lnTo>
                  <a:pt x="124065" y="120386"/>
                </a:lnTo>
                <a:lnTo>
                  <a:pt x="124418" y="120723"/>
                </a:lnTo>
                <a:close/>
              </a:path>
              <a:path w="134619" h="147954">
                <a:moveTo>
                  <a:pt x="104979" y="147636"/>
                </a:moveTo>
                <a:lnTo>
                  <a:pt x="103447" y="146098"/>
                </a:lnTo>
                <a:lnTo>
                  <a:pt x="93485" y="135333"/>
                </a:lnTo>
                <a:lnTo>
                  <a:pt x="89654" y="129950"/>
                </a:lnTo>
                <a:lnTo>
                  <a:pt x="134098" y="129950"/>
                </a:lnTo>
                <a:lnTo>
                  <a:pt x="104979" y="14763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679703" y="6436107"/>
            <a:ext cx="34925" cy="73025"/>
          </a:xfrm>
          <a:custGeom>
            <a:avLst/>
            <a:gdLst/>
            <a:ahLst/>
            <a:cxnLst/>
            <a:rect l="l" t="t" r="r" b="b"/>
            <a:pathLst>
              <a:path w="34925" h="73025">
                <a:moveTo>
                  <a:pt x="0" y="0"/>
                </a:moveTo>
                <a:lnTo>
                  <a:pt x="34482" y="0"/>
                </a:lnTo>
                <a:lnTo>
                  <a:pt x="34482" y="72515"/>
                </a:lnTo>
                <a:lnTo>
                  <a:pt x="0" y="72515"/>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679703" y="6524525"/>
            <a:ext cx="127635" cy="0"/>
          </a:xfrm>
          <a:custGeom>
            <a:avLst/>
            <a:gdLst/>
            <a:ahLst/>
            <a:cxnLst/>
            <a:rect l="l" t="t" r="r" b="b"/>
            <a:pathLst>
              <a:path w="127634">
                <a:moveTo>
                  <a:pt x="0" y="0"/>
                </a:moveTo>
                <a:lnTo>
                  <a:pt x="127201"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679703" y="6540428"/>
            <a:ext cx="34925" cy="75565"/>
          </a:xfrm>
          <a:custGeom>
            <a:avLst/>
            <a:gdLst/>
            <a:ahLst/>
            <a:cxnLst/>
            <a:rect l="l" t="t" r="r" b="b"/>
            <a:pathLst>
              <a:path w="34925" h="75565">
                <a:moveTo>
                  <a:pt x="0" y="0"/>
                </a:moveTo>
                <a:lnTo>
                  <a:pt x="34482" y="0"/>
                </a:lnTo>
                <a:lnTo>
                  <a:pt x="34482" y="75059"/>
                </a:lnTo>
                <a:lnTo>
                  <a:pt x="0" y="75059"/>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771656" y="6436325"/>
            <a:ext cx="35560" cy="72390"/>
          </a:xfrm>
          <a:custGeom>
            <a:avLst/>
            <a:gdLst/>
            <a:ahLst/>
            <a:cxnLst/>
            <a:rect l="l" t="t" r="r" b="b"/>
            <a:pathLst>
              <a:path w="35559" h="72390">
                <a:moveTo>
                  <a:pt x="35248" y="72280"/>
                </a:moveTo>
                <a:lnTo>
                  <a:pt x="0" y="72280"/>
                </a:lnTo>
                <a:lnTo>
                  <a:pt x="0" y="0"/>
                </a:lnTo>
                <a:lnTo>
                  <a:pt x="35248" y="0"/>
                </a:lnTo>
                <a:lnTo>
                  <a:pt x="35248" y="7228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771656" y="6540132"/>
            <a:ext cx="35560" cy="75565"/>
          </a:xfrm>
          <a:custGeom>
            <a:avLst/>
            <a:gdLst/>
            <a:ahLst/>
            <a:cxnLst/>
            <a:rect l="l" t="t" r="r" b="b"/>
            <a:pathLst>
              <a:path w="35559" h="75565">
                <a:moveTo>
                  <a:pt x="35248" y="75355"/>
                </a:moveTo>
                <a:lnTo>
                  <a:pt x="0" y="75355"/>
                </a:lnTo>
                <a:lnTo>
                  <a:pt x="0" y="0"/>
                </a:lnTo>
                <a:lnTo>
                  <a:pt x="35248" y="0"/>
                </a:lnTo>
                <a:lnTo>
                  <a:pt x="35248" y="75355"/>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825296" y="6452646"/>
            <a:ext cx="95250" cy="0"/>
          </a:xfrm>
          <a:custGeom>
            <a:avLst/>
            <a:gdLst/>
            <a:ahLst/>
            <a:cxnLst/>
            <a:rect l="l" t="t" r="r" b="b"/>
            <a:pathLst>
              <a:path w="95250">
                <a:moveTo>
                  <a:pt x="0" y="0"/>
                </a:moveTo>
                <a:lnTo>
                  <a:pt x="95018" y="0"/>
                </a:lnTo>
              </a:path>
            </a:pathLst>
          </a:custGeom>
          <a:ln w="33077">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825296" y="6469184"/>
            <a:ext cx="35560" cy="37465"/>
          </a:xfrm>
          <a:custGeom>
            <a:avLst/>
            <a:gdLst/>
            <a:ahLst/>
            <a:cxnLst/>
            <a:rect l="l" t="t" r="r" b="b"/>
            <a:pathLst>
              <a:path w="35559" h="37465">
                <a:moveTo>
                  <a:pt x="0" y="0"/>
                </a:moveTo>
                <a:lnTo>
                  <a:pt x="35248" y="0"/>
                </a:lnTo>
                <a:lnTo>
                  <a:pt x="35248" y="36893"/>
                </a:lnTo>
                <a:lnTo>
                  <a:pt x="0" y="36893"/>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825296" y="6521345"/>
            <a:ext cx="86360" cy="0"/>
          </a:xfrm>
          <a:custGeom>
            <a:avLst/>
            <a:gdLst/>
            <a:ahLst/>
            <a:cxnLst/>
            <a:rect l="l" t="t" r="r" b="b"/>
            <a:pathLst>
              <a:path w="86359">
                <a:moveTo>
                  <a:pt x="0" y="0"/>
                </a:moveTo>
                <a:lnTo>
                  <a:pt x="85822" y="0"/>
                </a:lnTo>
              </a:path>
            </a:pathLst>
          </a:custGeom>
          <a:ln w="3053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825296" y="6536611"/>
            <a:ext cx="35560" cy="47625"/>
          </a:xfrm>
          <a:custGeom>
            <a:avLst/>
            <a:gdLst/>
            <a:ahLst/>
            <a:cxnLst/>
            <a:rect l="l" t="t" r="r" b="b"/>
            <a:pathLst>
              <a:path w="35559" h="47625">
                <a:moveTo>
                  <a:pt x="0" y="0"/>
                </a:moveTo>
                <a:lnTo>
                  <a:pt x="35248" y="0"/>
                </a:lnTo>
                <a:lnTo>
                  <a:pt x="35248" y="47071"/>
                </a:lnTo>
                <a:lnTo>
                  <a:pt x="0" y="47071"/>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825296" y="6599585"/>
            <a:ext cx="98425" cy="0"/>
          </a:xfrm>
          <a:custGeom>
            <a:avLst/>
            <a:gdLst/>
            <a:ahLst/>
            <a:cxnLst/>
            <a:rect l="l" t="t" r="r" b="b"/>
            <a:pathLst>
              <a:path w="98425">
                <a:moveTo>
                  <a:pt x="0" y="0"/>
                </a:moveTo>
                <a:lnTo>
                  <a:pt x="98083"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924911" y="6436325"/>
            <a:ext cx="156845" cy="184150"/>
          </a:xfrm>
          <a:custGeom>
            <a:avLst/>
            <a:gdLst/>
            <a:ahLst/>
            <a:cxnLst/>
            <a:rect l="l" t="t" r="r" b="b"/>
            <a:pathLst>
              <a:path w="156844" h="184150">
                <a:moveTo>
                  <a:pt x="35248" y="183776"/>
                </a:moveTo>
                <a:lnTo>
                  <a:pt x="0" y="174548"/>
                </a:lnTo>
                <a:lnTo>
                  <a:pt x="63600" y="0"/>
                </a:lnTo>
                <a:lnTo>
                  <a:pt x="91952" y="0"/>
                </a:lnTo>
                <a:lnTo>
                  <a:pt x="110100" y="49212"/>
                </a:lnTo>
                <a:lnTo>
                  <a:pt x="78160" y="49212"/>
                </a:lnTo>
                <a:lnTo>
                  <a:pt x="56704" y="115340"/>
                </a:lnTo>
                <a:lnTo>
                  <a:pt x="134486" y="115340"/>
                </a:lnTo>
                <a:lnTo>
                  <a:pt x="145828" y="146098"/>
                </a:lnTo>
                <a:lnTo>
                  <a:pt x="47509" y="146098"/>
                </a:lnTo>
                <a:lnTo>
                  <a:pt x="35248" y="183776"/>
                </a:lnTo>
                <a:close/>
              </a:path>
              <a:path w="156844" h="184150">
                <a:moveTo>
                  <a:pt x="134486" y="115340"/>
                </a:moveTo>
                <a:lnTo>
                  <a:pt x="98849" y="115340"/>
                </a:lnTo>
                <a:lnTo>
                  <a:pt x="78160" y="49212"/>
                </a:lnTo>
                <a:lnTo>
                  <a:pt x="110100" y="49212"/>
                </a:lnTo>
                <a:lnTo>
                  <a:pt x="134486" y="115340"/>
                </a:lnTo>
                <a:close/>
              </a:path>
              <a:path w="156844" h="184150">
                <a:moveTo>
                  <a:pt x="121071" y="183776"/>
                </a:moveTo>
                <a:lnTo>
                  <a:pt x="108811" y="146098"/>
                </a:lnTo>
                <a:lnTo>
                  <a:pt x="145828" y="146098"/>
                </a:lnTo>
                <a:lnTo>
                  <a:pt x="156320" y="174548"/>
                </a:lnTo>
                <a:lnTo>
                  <a:pt x="121071" y="18377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1101155" y="6436107"/>
            <a:ext cx="0" cy="147955"/>
          </a:xfrm>
          <a:custGeom>
            <a:avLst/>
            <a:gdLst/>
            <a:ahLst/>
            <a:cxnLst/>
            <a:rect l="l" t="t" r="r" b="b"/>
            <a:pathLst>
              <a:path h="147954">
                <a:moveTo>
                  <a:pt x="0" y="0"/>
                </a:moveTo>
                <a:lnTo>
                  <a:pt x="0" y="147575"/>
                </a:lnTo>
              </a:path>
            </a:pathLst>
          </a:custGeom>
          <a:ln w="35248">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1083530" y="6599585"/>
            <a:ext cx="97155" cy="0"/>
          </a:xfrm>
          <a:custGeom>
            <a:avLst/>
            <a:gdLst/>
            <a:ahLst/>
            <a:cxnLst/>
            <a:rect l="l" t="t" r="r" b="b"/>
            <a:pathLst>
              <a:path w="97155">
                <a:moveTo>
                  <a:pt x="0" y="0"/>
                </a:moveTo>
                <a:lnTo>
                  <a:pt x="96550"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1152495" y="6452473"/>
            <a:ext cx="124460" cy="0"/>
          </a:xfrm>
          <a:custGeom>
            <a:avLst/>
            <a:gdLst/>
            <a:ahLst/>
            <a:cxnLst/>
            <a:rect l="l" t="t" r="r" b="b"/>
            <a:pathLst>
              <a:path w="124459">
                <a:moveTo>
                  <a:pt x="0" y="0"/>
                </a:moveTo>
                <a:lnTo>
                  <a:pt x="124136" y="0"/>
                </a:lnTo>
              </a:path>
            </a:pathLst>
          </a:custGeom>
          <a:ln w="3229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1214946" y="6468621"/>
            <a:ext cx="0" cy="147320"/>
          </a:xfrm>
          <a:custGeom>
            <a:avLst/>
            <a:gdLst/>
            <a:ahLst/>
            <a:cxnLst/>
            <a:rect l="l" t="t" r="r" b="b"/>
            <a:pathLst>
              <a:path h="147320">
                <a:moveTo>
                  <a:pt x="0" y="0"/>
                </a:moveTo>
                <a:lnTo>
                  <a:pt x="0" y="146867"/>
                </a:lnTo>
              </a:path>
            </a:pathLst>
          </a:custGeom>
          <a:ln w="3448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1281996" y="6436107"/>
            <a:ext cx="35560" cy="73025"/>
          </a:xfrm>
          <a:custGeom>
            <a:avLst/>
            <a:gdLst/>
            <a:ahLst/>
            <a:cxnLst/>
            <a:rect l="l" t="t" r="r" b="b"/>
            <a:pathLst>
              <a:path w="35559" h="73025">
                <a:moveTo>
                  <a:pt x="0" y="0"/>
                </a:moveTo>
                <a:lnTo>
                  <a:pt x="35248" y="0"/>
                </a:lnTo>
                <a:lnTo>
                  <a:pt x="35248" y="72515"/>
                </a:lnTo>
                <a:lnTo>
                  <a:pt x="0" y="72515"/>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1281996" y="6524525"/>
            <a:ext cx="127635" cy="0"/>
          </a:xfrm>
          <a:custGeom>
            <a:avLst/>
            <a:gdLst/>
            <a:ahLst/>
            <a:cxnLst/>
            <a:rect l="l" t="t" r="r" b="b"/>
            <a:pathLst>
              <a:path w="127634">
                <a:moveTo>
                  <a:pt x="0" y="0"/>
                </a:moveTo>
                <a:lnTo>
                  <a:pt x="127201"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1281996" y="6540428"/>
            <a:ext cx="35560" cy="75565"/>
          </a:xfrm>
          <a:custGeom>
            <a:avLst/>
            <a:gdLst/>
            <a:ahLst/>
            <a:cxnLst/>
            <a:rect l="l" t="t" r="r" b="b"/>
            <a:pathLst>
              <a:path w="35559" h="75565">
                <a:moveTo>
                  <a:pt x="0" y="0"/>
                </a:moveTo>
                <a:lnTo>
                  <a:pt x="35248" y="0"/>
                </a:lnTo>
                <a:lnTo>
                  <a:pt x="35248" y="75059"/>
                </a:lnTo>
                <a:lnTo>
                  <a:pt x="0" y="75059"/>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1374715" y="6436325"/>
            <a:ext cx="34925" cy="72390"/>
          </a:xfrm>
          <a:custGeom>
            <a:avLst/>
            <a:gdLst/>
            <a:ahLst/>
            <a:cxnLst/>
            <a:rect l="l" t="t" r="r" b="b"/>
            <a:pathLst>
              <a:path w="34925" h="72390">
                <a:moveTo>
                  <a:pt x="34482" y="72280"/>
                </a:moveTo>
                <a:lnTo>
                  <a:pt x="0" y="72280"/>
                </a:lnTo>
                <a:lnTo>
                  <a:pt x="0" y="0"/>
                </a:lnTo>
                <a:lnTo>
                  <a:pt x="34482" y="0"/>
                </a:lnTo>
                <a:lnTo>
                  <a:pt x="34482" y="7228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1374715" y="6540132"/>
            <a:ext cx="34925" cy="75565"/>
          </a:xfrm>
          <a:custGeom>
            <a:avLst/>
            <a:gdLst/>
            <a:ahLst/>
            <a:cxnLst/>
            <a:rect l="l" t="t" r="r" b="b"/>
            <a:pathLst>
              <a:path w="34925" h="75565">
                <a:moveTo>
                  <a:pt x="34482" y="75355"/>
                </a:moveTo>
                <a:lnTo>
                  <a:pt x="0" y="75355"/>
                </a:lnTo>
                <a:lnTo>
                  <a:pt x="0" y="0"/>
                </a:lnTo>
                <a:lnTo>
                  <a:pt x="34482" y="0"/>
                </a:lnTo>
                <a:lnTo>
                  <a:pt x="34482" y="75355"/>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8192833" y="845626"/>
            <a:ext cx="3159627" cy="2697863"/>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10398252" y="1100327"/>
            <a:ext cx="551687" cy="1318259"/>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txBox="1">
            <a:spLocks noGrp="1"/>
          </p:cNvSpPr>
          <p:nvPr>
            <p:ph type="title"/>
          </p:nvPr>
        </p:nvSpPr>
        <p:spPr>
          <a:xfrm>
            <a:off x="683674" y="3285077"/>
            <a:ext cx="8908415" cy="756920"/>
          </a:xfrm>
          <a:prstGeom prst="rect">
            <a:avLst/>
          </a:prstGeom>
        </p:spPr>
        <p:txBody>
          <a:bodyPr vert="horz" wrap="square" lIns="0" tIns="12700" rIns="0" bIns="0" rtlCol="0">
            <a:spAutoFit/>
          </a:bodyPr>
          <a:lstStyle/>
          <a:p>
            <a:pPr marL="12700">
              <a:lnSpc>
                <a:spcPct val="100000"/>
              </a:lnSpc>
              <a:spcBef>
                <a:spcPts val="100"/>
              </a:spcBef>
            </a:pPr>
            <a:r>
              <a:rPr sz="4800" b="1" spc="-5" dirty="0">
                <a:solidFill>
                  <a:srgbClr val="C00000"/>
                </a:solidFill>
                <a:latin typeface="Arial"/>
                <a:cs typeface="Arial"/>
              </a:rPr>
              <a:t>HIV Deaths – Palm Beach</a:t>
            </a:r>
            <a:r>
              <a:rPr sz="4800" b="1" spc="75" dirty="0">
                <a:solidFill>
                  <a:srgbClr val="C00000"/>
                </a:solidFill>
                <a:latin typeface="Arial"/>
                <a:cs typeface="Arial"/>
              </a:rPr>
              <a:t> </a:t>
            </a:r>
            <a:r>
              <a:rPr sz="4800" b="1" spc="-10" dirty="0">
                <a:solidFill>
                  <a:srgbClr val="C00000"/>
                </a:solidFill>
                <a:latin typeface="Arial"/>
                <a:cs typeface="Arial"/>
              </a:rPr>
              <a:t>2021</a:t>
            </a:r>
            <a:endParaRPr sz="4800">
              <a:latin typeface="Arial"/>
              <a:cs typeface="Arial"/>
            </a:endParaRPr>
          </a:p>
        </p:txBody>
      </p:sp>
    </p:spTree>
    <p:extLst>
      <p:ext uri="{BB962C8B-B14F-4D97-AF65-F5344CB8AC3E}">
        <p14:creationId xmlns:p14="http://schemas.microsoft.com/office/powerpoint/2010/main" val="3410815148"/>
      </p:ext>
    </p:extLst>
  </p:cSld>
  <p:clrMapOvr>
    <a:masterClrMapping/>
  </p:clrMapOvr>
  <p:timing>
    <p:tnLst>
      <p:par>
        <p:cTn id="1" dur="indefinite" restart="never" nodeType="tmRoot"/>
      </p:par>
    </p:tn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2001346" y="2126535"/>
            <a:ext cx="8890635" cy="2972435"/>
          </a:xfrm>
          <a:custGeom>
            <a:avLst/>
            <a:gdLst/>
            <a:ahLst/>
            <a:cxnLst/>
            <a:rect l="l" t="t" r="r" b="b"/>
            <a:pathLst>
              <a:path w="8890635" h="2972435">
                <a:moveTo>
                  <a:pt x="8890498" y="2972134"/>
                </a:moveTo>
                <a:lnTo>
                  <a:pt x="0" y="2972134"/>
                </a:lnTo>
                <a:lnTo>
                  <a:pt x="0" y="272065"/>
                </a:lnTo>
                <a:lnTo>
                  <a:pt x="988159" y="0"/>
                </a:lnTo>
                <a:lnTo>
                  <a:pt x="1976319" y="248535"/>
                </a:lnTo>
                <a:lnTo>
                  <a:pt x="2969808" y="248535"/>
                </a:lnTo>
                <a:lnTo>
                  <a:pt x="3951169" y="885316"/>
                </a:lnTo>
                <a:lnTo>
                  <a:pt x="5780002" y="885316"/>
                </a:lnTo>
                <a:lnTo>
                  <a:pt x="6914178" y="1451507"/>
                </a:lnTo>
                <a:lnTo>
                  <a:pt x="8815312" y="1451507"/>
                </a:lnTo>
                <a:lnTo>
                  <a:pt x="8890498" y="1482390"/>
                </a:lnTo>
                <a:lnTo>
                  <a:pt x="8890498" y="2972134"/>
                </a:lnTo>
                <a:close/>
              </a:path>
              <a:path w="8890635" h="2972435">
                <a:moveTo>
                  <a:pt x="2969808" y="248535"/>
                </a:moveTo>
                <a:lnTo>
                  <a:pt x="1976319" y="248535"/>
                </a:lnTo>
                <a:lnTo>
                  <a:pt x="2963009" y="244123"/>
                </a:lnTo>
                <a:lnTo>
                  <a:pt x="2969808" y="248535"/>
                </a:lnTo>
                <a:close/>
              </a:path>
              <a:path w="8890635" h="2972435">
                <a:moveTo>
                  <a:pt x="5780002" y="885316"/>
                </a:moveTo>
                <a:lnTo>
                  <a:pt x="3951169" y="885316"/>
                </a:lnTo>
                <a:lnTo>
                  <a:pt x="4939329" y="466188"/>
                </a:lnTo>
                <a:lnTo>
                  <a:pt x="5780002" y="885316"/>
                </a:lnTo>
                <a:close/>
              </a:path>
              <a:path w="8890635" h="2972435">
                <a:moveTo>
                  <a:pt x="8815312" y="1451507"/>
                </a:moveTo>
                <a:lnTo>
                  <a:pt x="6914178" y="1451507"/>
                </a:lnTo>
                <a:lnTo>
                  <a:pt x="7902339" y="1076498"/>
                </a:lnTo>
                <a:lnTo>
                  <a:pt x="8815312" y="1451507"/>
                </a:lnTo>
                <a:close/>
              </a:path>
            </a:pathLst>
          </a:custGeom>
          <a:solidFill>
            <a:srgbClr val="F78E1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p:nvPr/>
        </p:nvSpPr>
        <p:spPr>
          <a:xfrm>
            <a:off x="2001346" y="2126534"/>
            <a:ext cx="8890635" cy="2972435"/>
          </a:xfrm>
          <a:custGeom>
            <a:avLst/>
            <a:gdLst/>
            <a:ahLst/>
            <a:cxnLst/>
            <a:rect l="l" t="t" r="r" b="b"/>
            <a:pathLst>
              <a:path w="8890635" h="2972435">
                <a:moveTo>
                  <a:pt x="0" y="272065"/>
                </a:moveTo>
                <a:lnTo>
                  <a:pt x="988159" y="0"/>
                </a:lnTo>
                <a:lnTo>
                  <a:pt x="1976319" y="248535"/>
                </a:lnTo>
                <a:lnTo>
                  <a:pt x="2963009" y="244123"/>
                </a:lnTo>
                <a:lnTo>
                  <a:pt x="3951169" y="885316"/>
                </a:lnTo>
                <a:lnTo>
                  <a:pt x="4939328" y="466188"/>
                </a:lnTo>
                <a:lnTo>
                  <a:pt x="5927488" y="958848"/>
                </a:lnTo>
                <a:lnTo>
                  <a:pt x="6914178" y="1451507"/>
                </a:lnTo>
                <a:lnTo>
                  <a:pt x="7902338" y="1076498"/>
                </a:lnTo>
                <a:lnTo>
                  <a:pt x="8890498" y="1482390"/>
                </a:lnTo>
                <a:lnTo>
                  <a:pt x="8890498" y="2972134"/>
                </a:lnTo>
                <a:lnTo>
                  <a:pt x="7902338" y="2972134"/>
                </a:lnTo>
                <a:lnTo>
                  <a:pt x="6914178" y="2972134"/>
                </a:lnTo>
                <a:lnTo>
                  <a:pt x="0" y="2972134"/>
                </a:lnTo>
                <a:lnTo>
                  <a:pt x="0" y="272065"/>
                </a:lnTo>
                <a:close/>
              </a:path>
            </a:pathLst>
          </a:custGeom>
          <a:ln w="9191">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2001346" y="1655927"/>
            <a:ext cx="0" cy="3442970"/>
          </a:xfrm>
          <a:custGeom>
            <a:avLst/>
            <a:gdLst/>
            <a:ahLst/>
            <a:cxnLst/>
            <a:rect l="l" t="t" r="r" b="b"/>
            <a:pathLst>
              <a:path h="3442970">
                <a:moveTo>
                  <a:pt x="0" y="3442738"/>
                </a:moveTo>
                <a:lnTo>
                  <a:pt x="0" y="0"/>
                </a:lnTo>
              </a:path>
            </a:pathLst>
          </a:custGeom>
          <a:ln w="6126">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1913117" y="5098674"/>
            <a:ext cx="88265" cy="0"/>
          </a:xfrm>
          <a:custGeom>
            <a:avLst/>
            <a:gdLst/>
            <a:ahLst/>
            <a:cxnLst/>
            <a:rect l="l" t="t" r="r" b="b"/>
            <a:pathLst>
              <a:path w="88264">
                <a:moveTo>
                  <a:pt x="0" y="0"/>
                </a:moveTo>
                <a:lnTo>
                  <a:pt x="88228" y="0"/>
                </a:lnTo>
              </a:path>
            </a:pathLst>
          </a:custGeom>
          <a:ln w="6127">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1913117" y="4607485"/>
            <a:ext cx="88265" cy="0"/>
          </a:xfrm>
          <a:custGeom>
            <a:avLst/>
            <a:gdLst/>
            <a:ahLst/>
            <a:cxnLst/>
            <a:rect l="l" t="t" r="r" b="b"/>
            <a:pathLst>
              <a:path w="88264">
                <a:moveTo>
                  <a:pt x="0" y="0"/>
                </a:moveTo>
                <a:lnTo>
                  <a:pt x="88228" y="0"/>
                </a:lnTo>
              </a:path>
            </a:pathLst>
          </a:custGeom>
          <a:ln w="6127">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1913117" y="4114824"/>
            <a:ext cx="88265" cy="0"/>
          </a:xfrm>
          <a:custGeom>
            <a:avLst/>
            <a:gdLst/>
            <a:ahLst/>
            <a:cxnLst/>
            <a:rect l="l" t="t" r="r" b="b"/>
            <a:pathLst>
              <a:path w="88264">
                <a:moveTo>
                  <a:pt x="0" y="0"/>
                </a:moveTo>
                <a:lnTo>
                  <a:pt x="88228" y="0"/>
                </a:lnTo>
              </a:path>
            </a:pathLst>
          </a:custGeom>
          <a:ln w="6127">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1913117" y="3623635"/>
            <a:ext cx="88265" cy="0"/>
          </a:xfrm>
          <a:custGeom>
            <a:avLst/>
            <a:gdLst/>
            <a:ahLst/>
            <a:cxnLst/>
            <a:rect l="l" t="t" r="r" b="b"/>
            <a:pathLst>
              <a:path w="88264">
                <a:moveTo>
                  <a:pt x="0" y="0"/>
                </a:moveTo>
                <a:lnTo>
                  <a:pt x="88228" y="0"/>
                </a:lnTo>
              </a:path>
            </a:pathLst>
          </a:custGeom>
          <a:ln w="6127">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1913117" y="3130974"/>
            <a:ext cx="88265" cy="0"/>
          </a:xfrm>
          <a:custGeom>
            <a:avLst/>
            <a:gdLst/>
            <a:ahLst/>
            <a:cxnLst/>
            <a:rect l="l" t="t" r="r" b="b"/>
            <a:pathLst>
              <a:path w="88264">
                <a:moveTo>
                  <a:pt x="0" y="0"/>
                </a:moveTo>
                <a:lnTo>
                  <a:pt x="88228" y="0"/>
                </a:lnTo>
              </a:path>
            </a:pathLst>
          </a:custGeom>
          <a:ln w="6127">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1913117" y="2639785"/>
            <a:ext cx="88265" cy="0"/>
          </a:xfrm>
          <a:custGeom>
            <a:avLst/>
            <a:gdLst/>
            <a:ahLst/>
            <a:cxnLst/>
            <a:rect l="l" t="t" r="r" b="b"/>
            <a:pathLst>
              <a:path w="88264">
                <a:moveTo>
                  <a:pt x="0" y="0"/>
                </a:moveTo>
                <a:lnTo>
                  <a:pt x="88228" y="0"/>
                </a:lnTo>
              </a:path>
            </a:pathLst>
          </a:custGeom>
          <a:ln w="6127">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1913117" y="2147125"/>
            <a:ext cx="88265" cy="0"/>
          </a:xfrm>
          <a:custGeom>
            <a:avLst/>
            <a:gdLst/>
            <a:ahLst/>
            <a:cxnLst/>
            <a:rect l="l" t="t" r="r" b="b"/>
            <a:pathLst>
              <a:path w="88264">
                <a:moveTo>
                  <a:pt x="0" y="0"/>
                </a:moveTo>
                <a:lnTo>
                  <a:pt x="88228" y="0"/>
                </a:lnTo>
              </a:path>
            </a:pathLst>
          </a:custGeom>
          <a:ln w="6127">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1913117" y="1655935"/>
            <a:ext cx="88265" cy="0"/>
          </a:xfrm>
          <a:custGeom>
            <a:avLst/>
            <a:gdLst/>
            <a:ahLst/>
            <a:cxnLst/>
            <a:rect l="l" t="t" r="r" b="b"/>
            <a:pathLst>
              <a:path w="88264">
                <a:moveTo>
                  <a:pt x="0" y="0"/>
                </a:moveTo>
                <a:lnTo>
                  <a:pt x="88228" y="0"/>
                </a:lnTo>
              </a:path>
            </a:pathLst>
          </a:custGeom>
          <a:ln w="6127">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2001346" y="5098666"/>
            <a:ext cx="8890635" cy="0"/>
          </a:xfrm>
          <a:custGeom>
            <a:avLst/>
            <a:gdLst/>
            <a:ahLst/>
            <a:cxnLst/>
            <a:rect l="l" t="t" r="r" b="b"/>
            <a:pathLst>
              <a:path w="8890635">
                <a:moveTo>
                  <a:pt x="0" y="0"/>
                </a:moveTo>
                <a:lnTo>
                  <a:pt x="8890507" y="1"/>
                </a:lnTo>
              </a:path>
            </a:pathLst>
          </a:custGeom>
          <a:ln w="6127">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2001346" y="5098666"/>
            <a:ext cx="0" cy="88265"/>
          </a:xfrm>
          <a:custGeom>
            <a:avLst/>
            <a:gdLst/>
            <a:ahLst/>
            <a:cxnLst/>
            <a:rect l="l" t="t" r="r" b="b"/>
            <a:pathLst>
              <a:path h="88264">
                <a:moveTo>
                  <a:pt x="0" y="0"/>
                </a:moveTo>
                <a:lnTo>
                  <a:pt x="0" y="88237"/>
                </a:lnTo>
              </a:path>
            </a:pathLst>
          </a:custGeom>
          <a:ln w="6127">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2989507" y="5098666"/>
            <a:ext cx="0" cy="88265"/>
          </a:xfrm>
          <a:custGeom>
            <a:avLst/>
            <a:gdLst/>
            <a:ahLst/>
            <a:cxnLst/>
            <a:rect l="l" t="t" r="r" b="b"/>
            <a:pathLst>
              <a:path h="88264">
                <a:moveTo>
                  <a:pt x="0" y="0"/>
                </a:moveTo>
                <a:lnTo>
                  <a:pt x="0" y="88237"/>
                </a:lnTo>
              </a:path>
            </a:pathLst>
          </a:custGeom>
          <a:ln w="6127">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3977668" y="5098666"/>
            <a:ext cx="0" cy="88265"/>
          </a:xfrm>
          <a:custGeom>
            <a:avLst/>
            <a:gdLst/>
            <a:ahLst/>
            <a:cxnLst/>
            <a:rect l="l" t="t" r="r" b="b"/>
            <a:pathLst>
              <a:path h="88264">
                <a:moveTo>
                  <a:pt x="0" y="0"/>
                </a:moveTo>
                <a:lnTo>
                  <a:pt x="0" y="88237"/>
                </a:lnTo>
              </a:path>
            </a:pathLst>
          </a:custGeom>
          <a:ln w="6127">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4964358" y="5098666"/>
            <a:ext cx="0" cy="88265"/>
          </a:xfrm>
          <a:custGeom>
            <a:avLst/>
            <a:gdLst/>
            <a:ahLst/>
            <a:cxnLst/>
            <a:rect l="l" t="t" r="r" b="b"/>
            <a:pathLst>
              <a:path h="88264">
                <a:moveTo>
                  <a:pt x="0" y="0"/>
                </a:moveTo>
                <a:lnTo>
                  <a:pt x="0" y="88237"/>
                </a:lnTo>
              </a:path>
            </a:pathLst>
          </a:custGeom>
          <a:ln w="6127">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5952519" y="5098666"/>
            <a:ext cx="0" cy="88265"/>
          </a:xfrm>
          <a:custGeom>
            <a:avLst/>
            <a:gdLst/>
            <a:ahLst/>
            <a:cxnLst/>
            <a:rect l="l" t="t" r="r" b="b"/>
            <a:pathLst>
              <a:path h="88264">
                <a:moveTo>
                  <a:pt x="0" y="0"/>
                </a:moveTo>
                <a:lnTo>
                  <a:pt x="0" y="88237"/>
                </a:lnTo>
              </a:path>
            </a:pathLst>
          </a:custGeom>
          <a:ln w="6127">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6940680" y="5098666"/>
            <a:ext cx="0" cy="88265"/>
          </a:xfrm>
          <a:custGeom>
            <a:avLst/>
            <a:gdLst/>
            <a:ahLst/>
            <a:cxnLst/>
            <a:rect l="l" t="t" r="r" b="b"/>
            <a:pathLst>
              <a:path h="88264">
                <a:moveTo>
                  <a:pt x="0" y="0"/>
                </a:moveTo>
                <a:lnTo>
                  <a:pt x="0" y="88237"/>
                </a:lnTo>
              </a:path>
            </a:pathLst>
          </a:custGeom>
          <a:ln w="6127">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7928841" y="5098666"/>
            <a:ext cx="0" cy="88265"/>
          </a:xfrm>
          <a:custGeom>
            <a:avLst/>
            <a:gdLst/>
            <a:ahLst/>
            <a:cxnLst/>
            <a:rect l="l" t="t" r="r" b="b"/>
            <a:pathLst>
              <a:path h="88264">
                <a:moveTo>
                  <a:pt x="0" y="0"/>
                </a:moveTo>
                <a:lnTo>
                  <a:pt x="0" y="88237"/>
                </a:lnTo>
              </a:path>
            </a:pathLst>
          </a:custGeom>
          <a:ln w="6127">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8915531" y="5098666"/>
            <a:ext cx="0" cy="88265"/>
          </a:xfrm>
          <a:custGeom>
            <a:avLst/>
            <a:gdLst/>
            <a:ahLst/>
            <a:cxnLst/>
            <a:rect l="l" t="t" r="r" b="b"/>
            <a:pathLst>
              <a:path h="88264">
                <a:moveTo>
                  <a:pt x="0" y="0"/>
                </a:moveTo>
                <a:lnTo>
                  <a:pt x="0" y="88237"/>
                </a:lnTo>
              </a:path>
            </a:pathLst>
          </a:custGeom>
          <a:ln w="6127">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9903693" y="5098666"/>
            <a:ext cx="0" cy="88265"/>
          </a:xfrm>
          <a:custGeom>
            <a:avLst/>
            <a:gdLst/>
            <a:ahLst/>
            <a:cxnLst/>
            <a:rect l="l" t="t" r="r" b="b"/>
            <a:pathLst>
              <a:path h="88264">
                <a:moveTo>
                  <a:pt x="0" y="0"/>
                </a:moveTo>
                <a:lnTo>
                  <a:pt x="0" y="88237"/>
                </a:lnTo>
              </a:path>
            </a:pathLst>
          </a:custGeom>
          <a:ln w="6127">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10891853" y="5098666"/>
            <a:ext cx="0" cy="88265"/>
          </a:xfrm>
          <a:custGeom>
            <a:avLst/>
            <a:gdLst/>
            <a:ahLst/>
            <a:cxnLst/>
            <a:rect l="l" t="t" r="r" b="b"/>
            <a:pathLst>
              <a:path h="88264">
                <a:moveTo>
                  <a:pt x="0" y="0"/>
                </a:moveTo>
                <a:lnTo>
                  <a:pt x="0" y="88237"/>
                </a:lnTo>
              </a:path>
            </a:pathLst>
          </a:custGeom>
          <a:ln w="6127">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2001346" y="2126535"/>
            <a:ext cx="8890635" cy="1482725"/>
          </a:xfrm>
          <a:custGeom>
            <a:avLst/>
            <a:gdLst/>
            <a:ahLst/>
            <a:cxnLst/>
            <a:rect l="l" t="t" r="r" b="b"/>
            <a:pathLst>
              <a:path w="8890635" h="1482725">
                <a:moveTo>
                  <a:pt x="0" y="272065"/>
                </a:moveTo>
                <a:lnTo>
                  <a:pt x="988160" y="0"/>
                </a:lnTo>
                <a:lnTo>
                  <a:pt x="1976321" y="248535"/>
                </a:lnTo>
                <a:lnTo>
                  <a:pt x="2963012" y="244123"/>
                </a:lnTo>
                <a:lnTo>
                  <a:pt x="3951173" y="885317"/>
                </a:lnTo>
                <a:lnTo>
                  <a:pt x="4939334" y="466188"/>
                </a:lnTo>
                <a:lnTo>
                  <a:pt x="5927495" y="958848"/>
                </a:lnTo>
                <a:lnTo>
                  <a:pt x="6914185" y="1451508"/>
                </a:lnTo>
                <a:lnTo>
                  <a:pt x="7902346" y="1076498"/>
                </a:lnTo>
                <a:lnTo>
                  <a:pt x="8890507" y="1482391"/>
                </a:lnTo>
              </a:path>
            </a:pathLst>
          </a:custGeom>
          <a:ln w="9191">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txBox="1"/>
          <p:nvPr/>
        </p:nvSpPr>
        <p:spPr>
          <a:xfrm>
            <a:off x="1983352" y="1973983"/>
            <a:ext cx="400685" cy="348615"/>
          </a:xfrm>
          <a:prstGeom prst="rect">
            <a:avLst/>
          </a:prstGeom>
        </p:spPr>
        <p:txBody>
          <a:bodyPr vert="horz" wrap="square" lIns="0" tIns="15240" rIns="0" bIns="0" rtlCol="0">
            <a:spAutoFit/>
          </a:bodyPr>
          <a:lstStyle/>
          <a:p>
            <a:pPr marL="12700" marR="0" lvl="0" indent="0" algn="l" defTabSz="914400" rtl="0" eaLnBrk="1" fontAlgn="auto" latinLnBrk="0" hangingPunct="1">
              <a:lnSpc>
                <a:spcPct val="100000"/>
              </a:lnSpc>
              <a:spcBef>
                <a:spcPts val="120"/>
              </a:spcBef>
              <a:spcAft>
                <a:spcPts val="0"/>
              </a:spcAft>
              <a:buClrTx/>
              <a:buSzTx/>
              <a:buFontTx/>
              <a:buNone/>
              <a:tabLst/>
              <a:defRPr/>
            </a:pPr>
            <a:r>
              <a:rPr kumimoji="0" sz="2100" b="0" i="0" u="none" strike="noStrike" kern="1200" cap="none" spc="5" normalizeH="0" baseline="0" noProof="0" dirty="0">
                <a:ln>
                  <a:noFill/>
                </a:ln>
                <a:solidFill>
                  <a:prstClr val="black"/>
                </a:solidFill>
                <a:effectLst/>
                <a:uLnTx/>
                <a:uFillTx/>
                <a:latin typeface="Arial"/>
                <a:ea typeface="+mn-ea"/>
                <a:cs typeface="Arial"/>
              </a:rPr>
              <a:t>5.5</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39" name="object 39"/>
          <p:cNvSpPr txBox="1">
            <a:spLocks noGrp="1"/>
          </p:cNvSpPr>
          <p:nvPr>
            <p:ph type="sldNum" sz="quarter" idx="7"/>
          </p:nvPr>
        </p:nvSpPr>
        <p:spPr>
          <a:xfrm>
            <a:off x="10891853" y="6149091"/>
            <a:ext cx="907508"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306</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
        <p:nvSpPr>
          <p:cNvPr id="26" name="object 26"/>
          <p:cNvSpPr txBox="1"/>
          <p:nvPr/>
        </p:nvSpPr>
        <p:spPr>
          <a:xfrm>
            <a:off x="2788358" y="1702508"/>
            <a:ext cx="400685" cy="348615"/>
          </a:xfrm>
          <a:prstGeom prst="rect">
            <a:avLst/>
          </a:prstGeom>
        </p:spPr>
        <p:txBody>
          <a:bodyPr vert="horz" wrap="square" lIns="0" tIns="15240" rIns="0" bIns="0" rtlCol="0">
            <a:spAutoFit/>
          </a:bodyPr>
          <a:lstStyle/>
          <a:p>
            <a:pPr marL="12700" marR="0" lvl="0" indent="0" algn="l" defTabSz="914400" rtl="0" eaLnBrk="1" fontAlgn="auto" latinLnBrk="0" hangingPunct="1">
              <a:lnSpc>
                <a:spcPct val="100000"/>
              </a:lnSpc>
              <a:spcBef>
                <a:spcPts val="120"/>
              </a:spcBef>
              <a:spcAft>
                <a:spcPts val="0"/>
              </a:spcAft>
              <a:buClrTx/>
              <a:buSzTx/>
              <a:buFontTx/>
              <a:buNone/>
              <a:tabLst/>
              <a:defRPr/>
            </a:pPr>
            <a:r>
              <a:rPr kumimoji="0" sz="2100" b="0" i="0" u="none" strike="noStrike" kern="1200" cap="none" spc="5" normalizeH="0" baseline="0" noProof="0" dirty="0">
                <a:ln>
                  <a:noFill/>
                </a:ln>
                <a:solidFill>
                  <a:prstClr val="black"/>
                </a:solidFill>
                <a:effectLst/>
                <a:uLnTx/>
                <a:uFillTx/>
                <a:latin typeface="Arial"/>
                <a:ea typeface="+mn-ea"/>
                <a:cs typeface="Arial"/>
              </a:rPr>
              <a:t>6.0</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27" name="object 27"/>
          <p:cNvSpPr txBox="1"/>
          <p:nvPr/>
        </p:nvSpPr>
        <p:spPr>
          <a:xfrm>
            <a:off x="3776149" y="1950107"/>
            <a:ext cx="400685" cy="348615"/>
          </a:xfrm>
          <a:prstGeom prst="rect">
            <a:avLst/>
          </a:prstGeom>
        </p:spPr>
        <p:txBody>
          <a:bodyPr vert="horz" wrap="square" lIns="0" tIns="15240" rIns="0" bIns="0" rtlCol="0">
            <a:spAutoFit/>
          </a:bodyPr>
          <a:lstStyle/>
          <a:p>
            <a:pPr marL="12700" marR="0" lvl="0" indent="0" algn="l" defTabSz="914400" rtl="0" eaLnBrk="1" fontAlgn="auto" latinLnBrk="0" hangingPunct="1">
              <a:lnSpc>
                <a:spcPct val="100000"/>
              </a:lnSpc>
              <a:spcBef>
                <a:spcPts val="120"/>
              </a:spcBef>
              <a:spcAft>
                <a:spcPts val="0"/>
              </a:spcAft>
              <a:buClrTx/>
              <a:buSzTx/>
              <a:buFontTx/>
              <a:buNone/>
              <a:tabLst/>
              <a:defRPr/>
            </a:pPr>
            <a:r>
              <a:rPr kumimoji="0" sz="2100" b="0" i="0" u="none" strike="noStrike" kern="1200" cap="none" spc="5" normalizeH="0" baseline="0" noProof="0" dirty="0">
                <a:ln>
                  <a:noFill/>
                </a:ln>
                <a:solidFill>
                  <a:prstClr val="black"/>
                </a:solidFill>
                <a:effectLst/>
                <a:uLnTx/>
                <a:uFillTx/>
                <a:latin typeface="Arial"/>
                <a:ea typeface="+mn-ea"/>
                <a:cs typeface="Arial"/>
              </a:rPr>
              <a:t>5.5</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28" name="object 28"/>
          <p:cNvSpPr txBox="1"/>
          <p:nvPr/>
        </p:nvSpPr>
        <p:spPr>
          <a:xfrm>
            <a:off x="4763939" y="1945486"/>
            <a:ext cx="400685" cy="348615"/>
          </a:xfrm>
          <a:prstGeom prst="rect">
            <a:avLst/>
          </a:prstGeom>
        </p:spPr>
        <p:txBody>
          <a:bodyPr vert="horz" wrap="square" lIns="0" tIns="15240" rIns="0" bIns="0" rtlCol="0">
            <a:spAutoFit/>
          </a:bodyPr>
          <a:lstStyle/>
          <a:p>
            <a:pPr marL="12700" marR="0" lvl="0" indent="0" algn="l" defTabSz="914400" rtl="0" eaLnBrk="1" fontAlgn="auto" latinLnBrk="0" hangingPunct="1">
              <a:lnSpc>
                <a:spcPct val="100000"/>
              </a:lnSpc>
              <a:spcBef>
                <a:spcPts val="120"/>
              </a:spcBef>
              <a:spcAft>
                <a:spcPts val="0"/>
              </a:spcAft>
              <a:buClrTx/>
              <a:buSzTx/>
              <a:buFontTx/>
              <a:buNone/>
              <a:tabLst/>
              <a:defRPr/>
            </a:pPr>
            <a:r>
              <a:rPr kumimoji="0" sz="2100" b="0" i="0" u="none" strike="noStrike" kern="1200" cap="none" spc="5" normalizeH="0" baseline="0" noProof="0" dirty="0">
                <a:ln>
                  <a:noFill/>
                </a:ln>
                <a:solidFill>
                  <a:prstClr val="black"/>
                </a:solidFill>
                <a:effectLst/>
                <a:uLnTx/>
                <a:uFillTx/>
                <a:latin typeface="Arial"/>
                <a:ea typeface="+mn-ea"/>
                <a:cs typeface="Arial"/>
              </a:rPr>
              <a:t>5.5</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29" name="object 29"/>
          <p:cNvSpPr txBox="1"/>
          <p:nvPr/>
        </p:nvSpPr>
        <p:spPr>
          <a:xfrm>
            <a:off x="5751728" y="2587350"/>
            <a:ext cx="400685" cy="348615"/>
          </a:xfrm>
          <a:prstGeom prst="rect">
            <a:avLst/>
          </a:prstGeom>
        </p:spPr>
        <p:txBody>
          <a:bodyPr vert="horz" wrap="square" lIns="0" tIns="15240" rIns="0" bIns="0" rtlCol="0">
            <a:spAutoFit/>
          </a:bodyPr>
          <a:lstStyle/>
          <a:p>
            <a:pPr marL="12700" marR="0" lvl="0" indent="0" algn="l" defTabSz="914400" rtl="0" eaLnBrk="1" fontAlgn="auto" latinLnBrk="0" hangingPunct="1">
              <a:lnSpc>
                <a:spcPct val="100000"/>
              </a:lnSpc>
              <a:spcBef>
                <a:spcPts val="120"/>
              </a:spcBef>
              <a:spcAft>
                <a:spcPts val="0"/>
              </a:spcAft>
              <a:buClrTx/>
              <a:buSzTx/>
              <a:buFontTx/>
              <a:buNone/>
              <a:tabLst/>
              <a:defRPr/>
            </a:pPr>
            <a:r>
              <a:rPr kumimoji="0" sz="2100" b="0" i="0" u="none" strike="noStrike" kern="1200" cap="none" spc="5" normalizeH="0" baseline="0" noProof="0" dirty="0">
                <a:ln>
                  <a:noFill/>
                </a:ln>
                <a:solidFill>
                  <a:prstClr val="black"/>
                </a:solidFill>
                <a:effectLst/>
                <a:uLnTx/>
                <a:uFillTx/>
                <a:latin typeface="Arial"/>
                <a:ea typeface="+mn-ea"/>
                <a:cs typeface="Arial"/>
              </a:rPr>
              <a:t>4.2</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30" name="object 30"/>
          <p:cNvSpPr txBox="1"/>
          <p:nvPr/>
        </p:nvSpPr>
        <p:spPr>
          <a:xfrm>
            <a:off x="6739518" y="2168267"/>
            <a:ext cx="400685" cy="348615"/>
          </a:xfrm>
          <a:prstGeom prst="rect">
            <a:avLst/>
          </a:prstGeom>
        </p:spPr>
        <p:txBody>
          <a:bodyPr vert="horz" wrap="square" lIns="0" tIns="15240" rIns="0" bIns="0" rtlCol="0">
            <a:spAutoFit/>
          </a:bodyPr>
          <a:lstStyle/>
          <a:p>
            <a:pPr marL="12700" marR="0" lvl="0" indent="0" algn="l" defTabSz="914400" rtl="0" eaLnBrk="1" fontAlgn="auto" latinLnBrk="0" hangingPunct="1">
              <a:lnSpc>
                <a:spcPct val="100000"/>
              </a:lnSpc>
              <a:spcBef>
                <a:spcPts val="120"/>
              </a:spcBef>
              <a:spcAft>
                <a:spcPts val="0"/>
              </a:spcAft>
              <a:buClrTx/>
              <a:buSzTx/>
              <a:buFontTx/>
              <a:buNone/>
              <a:tabLst/>
              <a:defRPr/>
            </a:pPr>
            <a:r>
              <a:rPr kumimoji="0" sz="2100" b="0" i="0" u="none" strike="noStrike" kern="1200" cap="none" spc="5" normalizeH="0" baseline="0" noProof="0" dirty="0">
                <a:ln>
                  <a:noFill/>
                </a:ln>
                <a:solidFill>
                  <a:prstClr val="black"/>
                </a:solidFill>
                <a:effectLst/>
                <a:uLnTx/>
                <a:uFillTx/>
                <a:latin typeface="Arial"/>
                <a:ea typeface="+mn-ea"/>
                <a:cs typeface="Arial"/>
              </a:rPr>
              <a:t>5.1</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31" name="object 31"/>
          <p:cNvSpPr txBox="1"/>
          <p:nvPr/>
        </p:nvSpPr>
        <p:spPr>
          <a:xfrm>
            <a:off x="7727308" y="2660103"/>
            <a:ext cx="400685" cy="348615"/>
          </a:xfrm>
          <a:prstGeom prst="rect">
            <a:avLst/>
          </a:prstGeom>
        </p:spPr>
        <p:txBody>
          <a:bodyPr vert="horz" wrap="square" lIns="0" tIns="15240" rIns="0" bIns="0" rtlCol="0">
            <a:spAutoFit/>
          </a:bodyPr>
          <a:lstStyle/>
          <a:p>
            <a:pPr marL="12700" marR="0" lvl="0" indent="0" algn="l" defTabSz="914400" rtl="0" eaLnBrk="1" fontAlgn="auto" latinLnBrk="0" hangingPunct="1">
              <a:lnSpc>
                <a:spcPct val="100000"/>
              </a:lnSpc>
              <a:spcBef>
                <a:spcPts val="120"/>
              </a:spcBef>
              <a:spcAft>
                <a:spcPts val="0"/>
              </a:spcAft>
              <a:buClrTx/>
              <a:buSzTx/>
              <a:buFontTx/>
              <a:buNone/>
              <a:tabLst/>
              <a:defRPr/>
            </a:pPr>
            <a:r>
              <a:rPr kumimoji="0" sz="2100" b="0" i="0" u="none" strike="noStrike" kern="1200" cap="none" spc="5" normalizeH="0" baseline="0" noProof="0" dirty="0">
                <a:ln>
                  <a:noFill/>
                </a:ln>
                <a:solidFill>
                  <a:prstClr val="black"/>
                </a:solidFill>
                <a:effectLst/>
                <a:uLnTx/>
                <a:uFillTx/>
                <a:latin typeface="Arial"/>
                <a:ea typeface="+mn-ea"/>
                <a:cs typeface="Arial"/>
              </a:rPr>
              <a:t>4.1</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32" name="object 32"/>
          <p:cNvSpPr txBox="1"/>
          <p:nvPr/>
        </p:nvSpPr>
        <p:spPr>
          <a:xfrm>
            <a:off x="8715099" y="3153220"/>
            <a:ext cx="400685" cy="348615"/>
          </a:xfrm>
          <a:prstGeom prst="rect">
            <a:avLst/>
          </a:prstGeom>
        </p:spPr>
        <p:txBody>
          <a:bodyPr vert="horz" wrap="square" lIns="0" tIns="15240" rIns="0" bIns="0" rtlCol="0">
            <a:spAutoFit/>
          </a:bodyPr>
          <a:lstStyle/>
          <a:p>
            <a:pPr marL="12700" marR="0" lvl="0" indent="0" algn="l" defTabSz="914400" rtl="0" eaLnBrk="1" fontAlgn="auto" latinLnBrk="0" hangingPunct="1">
              <a:lnSpc>
                <a:spcPct val="100000"/>
              </a:lnSpc>
              <a:spcBef>
                <a:spcPts val="120"/>
              </a:spcBef>
              <a:spcAft>
                <a:spcPts val="0"/>
              </a:spcAft>
              <a:buClrTx/>
              <a:buSzTx/>
              <a:buFontTx/>
              <a:buNone/>
              <a:tabLst/>
              <a:defRPr/>
            </a:pPr>
            <a:r>
              <a:rPr kumimoji="0" sz="2100" b="0" i="0" u="none" strike="noStrike" kern="1200" cap="none" spc="5" normalizeH="0" baseline="0" noProof="0" dirty="0">
                <a:ln>
                  <a:noFill/>
                </a:ln>
                <a:solidFill>
                  <a:prstClr val="black"/>
                </a:solidFill>
                <a:effectLst/>
                <a:uLnTx/>
                <a:uFillTx/>
                <a:latin typeface="Arial"/>
                <a:ea typeface="+mn-ea"/>
                <a:cs typeface="Arial"/>
              </a:rPr>
              <a:t>3.1</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33" name="object 33"/>
          <p:cNvSpPr txBox="1"/>
          <p:nvPr/>
        </p:nvSpPr>
        <p:spPr>
          <a:xfrm>
            <a:off x="9702889" y="2778744"/>
            <a:ext cx="400685" cy="348615"/>
          </a:xfrm>
          <a:prstGeom prst="rect">
            <a:avLst/>
          </a:prstGeom>
        </p:spPr>
        <p:txBody>
          <a:bodyPr vert="horz" wrap="square" lIns="0" tIns="15240" rIns="0" bIns="0" rtlCol="0">
            <a:spAutoFit/>
          </a:bodyPr>
          <a:lstStyle/>
          <a:p>
            <a:pPr marL="12700" marR="0" lvl="0" indent="0" algn="l" defTabSz="914400" rtl="0" eaLnBrk="1" fontAlgn="auto" latinLnBrk="0" hangingPunct="1">
              <a:lnSpc>
                <a:spcPct val="100000"/>
              </a:lnSpc>
              <a:spcBef>
                <a:spcPts val="120"/>
              </a:spcBef>
              <a:spcAft>
                <a:spcPts val="0"/>
              </a:spcAft>
              <a:buClrTx/>
              <a:buSzTx/>
              <a:buFontTx/>
              <a:buNone/>
              <a:tabLst/>
              <a:defRPr/>
            </a:pPr>
            <a:r>
              <a:rPr kumimoji="0" sz="2100" b="0" i="0" u="none" strike="noStrike" kern="1200" cap="none" spc="5" normalizeH="0" baseline="0" noProof="0" dirty="0">
                <a:ln>
                  <a:noFill/>
                </a:ln>
                <a:solidFill>
                  <a:prstClr val="black"/>
                </a:solidFill>
                <a:effectLst/>
                <a:uLnTx/>
                <a:uFillTx/>
                <a:latin typeface="Arial"/>
                <a:ea typeface="+mn-ea"/>
                <a:cs typeface="Arial"/>
              </a:rPr>
              <a:t>3.9</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34" name="object 34"/>
          <p:cNvSpPr txBox="1"/>
          <p:nvPr/>
        </p:nvSpPr>
        <p:spPr>
          <a:xfrm>
            <a:off x="10690680" y="3184740"/>
            <a:ext cx="400685" cy="348615"/>
          </a:xfrm>
          <a:prstGeom prst="rect">
            <a:avLst/>
          </a:prstGeom>
        </p:spPr>
        <p:txBody>
          <a:bodyPr vert="horz" wrap="square" lIns="0" tIns="15240" rIns="0" bIns="0" rtlCol="0">
            <a:spAutoFit/>
          </a:bodyPr>
          <a:lstStyle/>
          <a:p>
            <a:pPr marL="12700" marR="0" lvl="0" indent="0" algn="l" defTabSz="914400" rtl="0" eaLnBrk="1" fontAlgn="auto" latinLnBrk="0" hangingPunct="1">
              <a:lnSpc>
                <a:spcPct val="100000"/>
              </a:lnSpc>
              <a:spcBef>
                <a:spcPts val="120"/>
              </a:spcBef>
              <a:spcAft>
                <a:spcPts val="0"/>
              </a:spcAft>
              <a:buClrTx/>
              <a:buSzTx/>
              <a:buFontTx/>
              <a:buNone/>
              <a:tabLst/>
              <a:defRPr/>
            </a:pPr>
            <a:r>
              <a:rPr kumimoji="0" sz="2100" b="0" i="0" u="none" strike="noStrike" kern="1200" cap="none" spc="5" normalizeH="0" baseline="0" noProof="0" dirty="0">
                <a:ln>
                  <a:noFill/>
                </a:ln>
                <a:solidFill>
                  <a:prstClr val="black"/>
                </a:solidFill>
                <a:effectLst/>
                <a:uLnTx/>
                <a:uFillTx/>
                <a:latin typeface="Arial"/>
                <a:ea typeface="+mn-ea"/>
                <a:cs typeface="Arial"/>
              </a:rPr>
              <a:t>3.0</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35" name="object 35"/>
          <p:cNvSpPr txBox="1"/>
          <p:nvPr/>
        </p:nvSpPr>
        <p:spPr>
          <a:xfrm>
            <a:off x="1326870" y="1303009"/>
            <a:ext cx="434975" cy="3961129"/>
          </a:xfrm>
          <a:prstGeom prst="rect">
            <a:avLst/>
          </a:prstGeom>
        </p:spPr>
        <p:txBody>
          <a:bodyPr vert="horz" wrap="square" lIns="0" tIns="153670" rIns="0" bIns="0" rtlCol="0">
            <a:spAutoFit/>
          </a:bodyPr>
          <a:lstStyle/>
          <a:p>
            <a:pPr marL="12700" marR="0" lvl="0" indent="0" algn="l" defTabSz="914400" rtl="0" eaLnBrk="1" fontAlgn="auto" latinLnBrk="0" hangingPunct="1">
              <a:lnSpc>
                <a:spcPct val="100000"/>
              </a:lnSpc>
              <a:spcBef>
                <a:spcPts val="1210"/>
              </a:spcBef>
              <a:spcAft>
                <a:spcPts val="0"/>
              </a:spcAft>
              <a:buClrTx/>
              <a:buSzTx/>
              <a:buFontTx/>
              <a:buNone/>
              <a:tabLst/>
              <a:defRPr/>
            </a:pPr>
            <a:r>
              <a:rPr kumimoji="0" sz="2300" b="0" i="0" u="none" strike="noStrike" kern="1200" cap="none" spc="0" normalizeH="0" baseline="0" noProof="0" dirty="0">
                <a:ln>
                  <a:noFill/>
                </a:ln>
                <a:solidFill>
                  <a:prstClr val="black"/>
                </a:solidFill>
                <a:effectLst/>
                <a:uLnTx/>
                <a:uFillTx/>
                <a:latin typeface="Arial"/>
                <a:ea typeface="+mn-ea"/>
                <a:cs typeface="Arial"/>
              </a:rPr>
              <a:t>7.</a:t>
            </a:r>
            <a:r>
              <a:rPr kumimoji="0" sz="2300" b="0" i="0" u="none" strike="noStrike" kern="1200" cap="none" spc="5" normalizeH="0" baseline="0" noProof="0" dirty="0">
                <a:ln>
                  <a:noFill/>
                </a:ln>
                <a:solidFill>
                  <a:prstClr val="black"/>
                </a:solidFill>
                <a:effectLst/>
                <a:uLnTx/>
                <a:uFillTx/>
                <a:latin typeface="Arial"/>
                <a:ea typeface="+mn-ea"/>
                <a:cs typeface="Arial"/>
              </a:rPr>
              <a:t>0</a:t>
            </a:r>
            <a:endParaRPr kumimoji="0" sz="2300" b="0" i="0" u="none" strike="noStrike" kern="1200" cap="none" spc="0" normalizeH="0" baseline="0" noProof="0">
              <a:ln>
                <a:noFill/>
              </a:ln>
              <a:solidFill>
                <a:prstClr val="black"/>
              </a:solidFill>
              <a:effectLst/>
              <a:uLnTx/>
              <a:uFillTx/>
              <a:latin typeface="Arial"/>
              <a:ea typeface="+mn-ea"/>
              <a:cs typeface="Arial"/>
            </a:endParaRPr>
          </a:p>
          <a:p>
            <a:pPr marL="12700" marR="0" lvl="0" indent="0" algn="l" defTabSz="914400" rtl="0" eaLnBrk="1" fontAlgn="auto" latinLnBrk="0" hangingPunct="1">
              <a:lnSpc>
                <a:spcPct val="100000"/>
              </a:lnSpc>
              <a:spcBef>
                <a:spcPts val="1110"/>
              </a:spcBef>
              <a:spcAft>
                <a:spcPts val="0"/>
              </a:spcAft>
              <a:buClrTx/>
              <a:buSzTx/>
              <a:buFontTx/>
              <a:buNone/>
              <a:tabLst/>
              <a:defRPr/>
            </a:pPr>
            <a:r>
              <a:rPr kumimoji="0" sz="2300" b="0" i="0" u="none" strike="noStrike" kern="1200" cap="none" spc="0" normalizeH="0" baseline="0" noProof="0" dirty="0">
                <a:ln>
                  <a:noFill/>
                </a:ln>
                <a:solidFill>
                  <a:prstClr val="black"/>
                </a:solidFill>
                <a:effectLst/>
                <a:uLnTx/>
                <a:uFillTx/>
                <a:latin typeface="Arial"/>
                <a:ea typeface="+mn-ea"/>
                <a:cs typeface="Arial"/>
              </a:rPr>
              <a:t>6.</a:t>
            </a:r>
            <a:r>
              <a:rPr kumimoji="0" sz="2300" b="0" i="0" u="none" strike="noStrike" kern="1200" cap="none" spc="5" normalizeH="0" baseline="0" noProof="0" dirty="0">
                <a:ln>
                  <a:noFill/>
                </a:ln>
                <a:solidFill>
                  <a:prstClr val="black"/>
                </a:solidFill>
                <a:effectLst/>
                <a:uLnTx/>
                <a:uFillTx/>
                <a:latin typeface="Arial"/>
                <a:ea typeface="+mn-ea"/>
                <a:cs typeface="Arial"/>
              </a:rPr>
              <a:t>0</a:t>
            </a:r>
            <a:endParaRPr kumimoji="0" sz="2300" b="0" i="0" u="none" strike="noStrike" kern="1200" cap="none" spc="0" normalizeH="0" baseline="0" noProof="0">
              <a:ln>
                <a:noFill/>
              </a:ln>
              <a:solidFill>
                <a:prstClr val="black"/>
              </a:solidFill>
              <a:effectLst/>
              <a:uLnTx/>
              <a:uFillTx/>
              <a:latin typeface="Arial"/>
              <a:ea typeface="+mn-ea"/>
              <a:cs typeface="Arial"/>
            </a:endParaRPr>
          </a:p>
          <a:p>
            <a:pPr marL="12700" marR="0" lvl="0" indent="0" algn="l" defTabSz="914400" rtl="0" eaLnBrk="1" fontAlgn="auto" latinLnBrk="0" hangingPunct="1">
              <a:lnSpc>
                <a:spcPct val="100000"/>
              </a:lnSpc>
              <a:spcBef>
                <a:spcPts val="1115"/>
              </a:spcBef>
              <a:spcAft>
                <a:spcPts val="0"/>
              </a:spcAft>
              <a:buClrTx/>
              <a:buSzTx/>
              <a:buFontTx/>
              <a:buNone/>
              <a:tabLst/>
              <a:defRPr/>
            </a:pPr>
            <a:r>
              <a:rPr kumimoji="0" sz="2300" b="0" i="0" u="none" strike="noStrike" kern="1200" cap="none" spc="0" normalizeH="0" baseline="0" noProof="0" dirty="0">
                <a:ln>
                  <a:noFill/>
                </a:ln>
                <a:solidFill>
                  <a:prstClr val="black"/>
                </a:solidFill>
                <a:effectLst/>
                <a:uLnTx/>
                <a:uFillTx/>
                <a:latin typeface="Arial"/>
                <a:ea typeface="+mn-ea"/>
                <a:cs typeface="Arial"/>
              </a:rPr>
              <a:t>5.</a:t>
            </a:r>
            <a:r>
              <a:rPr kumimoji="0" sz="2300" b="0" i="0" u="none" strike="noStrike" kern="1200" cap="none" spc="5" normalizeH="0" baseline="0" noProof="0" dirty="0">
                <a:ln>
                  <a:noFill/>
                </a:ln>
                <a:solidFill>
                  <a:prstClr val="black"/>
                </a:solidFill>
                <a:effectLst/>
                <a:uLnTx/>
                <a:uFillTx/>
                <a:latin typeface="Arial"/>
                <a:ea typeface="+mn-ea"/>
                <a:cs typeface="Arial"/>
              </a:rPr>
              <a:t>0</a:t>
            </a:r>
            <a:endParaRPr kumimoji="0" sz="2300" b="0" i="0" u="none" strike="noStrike" kern="1200" cap="none" spc="0" normalizeH="0" baseline="0" noProof="0">
              <a:ln>
                <a:noFill/>
              </a:ln>
              <a:solidFill>
                <a:prstClr val="black"/>
              </a:solidFill>
              <a:effectLst/>
              <a:uLnTx/>
              <a:uFillTx/>
              <a:latin typeface="Arial"/>
              <a:ea typeface="+mn-ea"/>
              <a:cs typeface="Arial"/>
            </a:endParaRPr>
          </a:p>
          <a:p>
            <a:pPr marL="12700" marR="0" lvl="0" indent="0" algn="l" defTabSz="914400" rtl="0" eaLnBrk="1" fontAlgn="auto" latinLnBrk="0" hangingPunct="1">
              <a:lnSpc>
                <a:spcPct val="100000"/>
              </a:lnSpc>
              <a:spcBef>
                <a:spcPts val="1115"/>
              </a:spcBef>
              <a:spcAft>
                <a:spcPts val="0"/>
              </a:spcAft>
              <a:buClrTx/>
              <a:buSzTx/>
              <a:buFontTx/>
              <a:buNone/>
              <a:tabLst/>
              <a:defRPr/>
            </a:pPr>
            <a:r>
              <a:rPr kumimoji="0" sz="2300" b="0" i="0" u="none" strike="noStrike" kern="1200" cap="none" spc="0" normalizeH="0" baseline="0" noProof="0" dirty="0">
                <a:ln>
                  <a:noFill/>
                </a:ln>
                <a:solidFill>
                  <a:prstClr val="black"/>
                </a:solidFill>
                <a:effectLst/>
                <a:uLnTx/>
                <a:uFillTx/>
                <a:latin typeface="Arial"/>
                <a:ea typeface="+mn-ea"/>
                <a:cs typeface="Arial"/>
              </a:rPr>
              <a:t>4.</a:t>
            </a:r>
            <a:r>
              <a:rPr kumimoji="0" sz="2300" b="0" i="0" u="none" strike="noStrike" kern="1200" cap="none" spc="5" normalizeH="0" baseline="0" noProof="0" dirty="0">
                <a:ln>
                  <a:noFill/>
                </a:ln>
                <a:solidFill>
                  <a:prstClr val="black"/>
                </a:solidFill>
                <a:effectLst/>
                <a:uLnTx/>
                <a:uFillTx/>
                <a:latin typeface="Arial"/>
                <a:ea typeface="+mn-ea"/>
                <a:cs typeface="Arial"/>
              </a:rPr>
              <a:t>0</a:t>
            </a:r>
            <a:endParaRPr kumimoji="0" sz="2300" b="0" i="0" u="none" strike="noStrike" kern="1200" cap="none" spc="0" normalizeH="0" baseline="0" noProof="0">
              <a:ln>
                <a:noFill/>
              </a:ln>
              <a:solidFill>
                <a:prstClr val="black"/>
              </a:solidFill>
              <a:effectLst/>
              <a:uLnTx/>
              <a:uFillTx/>
              <a:latin typeface="Arial"/>
              <a:ea typeface="+mn-ea"/>
              <a:cs typeface="Arial"/>
            </a:endParaRPr>
          </a:p>
          <a:p>
            <a:pPr marL="12700" marR="0" lvl="0" indent="0" algn="l" defTabSz="914400" rtl="0" eaLnBrk="1" fontAlgn="auto" latinLnBrk="0" hangingPunct="1">
              <a:lnSpc>
                <a:spcPct val="100000"/>
              </a:lnSpc>
              <a:spcBef>
                <a:spcPts val="1110"/>
              </a:spcBef>
              <a:spcAft>
                <a:spcPts val="0"/>
              </a:spcAft>
              <a:buClrTx/>
              <a:buSzTx/>
              <a:buFontTx/>
              <a:buNone/>
              <a:tabLst/>
              <a:defRPr/>
            </a:pPr>
            <a:r>
              <a:rPr kumimoji="0" sz="2300" b="0" i="0" u="none" strike="noStrike" kern="1200" cap="none" spc="0" normalizeH="0" baseline="0" noProof="0" dirty="0">
                <a:ln>
                  <a:noFill/>
                </a:ln>
                <a:solidFill>
                  <a:prstClr val="black"/>
                </a:solidFill>
                <a:effectLst/>
                <a:uLnTx/>
                <a:uFillTx/>
                <a:latin typeface="Arial"/>
                <a:ea typeface="+mn-ea"/>
                <a:cs typeface="Arial"/>
              </a:rPr>
              <a:t>3.</a:t>
            </a:r>
            <a:r>
              <a:rPr kumimoji="0" sz="2300" b="0" i="0" u="none" strike="noStrike" kern="1200" cap="none" spc="5" normalizeH="0" baseline="0" noProof="0" dirty="0">
                <a:ln>
                  <a:noFill/>
                </a:ln>
                <a:solidFill>
                  <a:prstClr val="black"/>
                </a:solidFill>
                <a:effectLst/>
                <a:uLnTx/>
                <a:uFillTx/>
                <a:latin typeface="Arial"/>
                <a:ea typeface="+mn-ea"/>
                <a:cs typeface="Arial"/>
              </a:rPr>
              <a:t>0</a:t>
            </a:r>
            <a:endParaRPr kumimoji="0" sz="2300" b="0" i="0" u="none" strike="noStrike" kern="1200" cap="none" spc="0" normalizeH="0" baseline="0" noProof="0">
              <a:ln>
                <a:noFill/>
              </a:ln>
              <a:solidFill>
                <a:prstClr val="black"/>
              </a:solidFill>
              <a:effectLst/>
              <a:uLnTx/>
              <a:uFillTx/>
              <a:latin typeface="Arial"/>
              <a:ea typeface="+mn-ea"/>
              <a:cs typeface="Arial"/>
            </a:endParaRPr>
          </a:p>
          <a:p>
            <a:pPr marL="12700" marR="0" lvl="0" indent="0" algn="l" defTabSz="914400" rtl="0" eaLnBrk="1" fontAlgn="auto" latinLnBrk="0" hangingPunct="1">
              <a:lnSpc>
                <a:spcPct val="100000"/>
              </a:lnSpc>
              <a:spcBef>
                <a:spcPts val="1115"/>
              </a:spcBef>
              <a:spcAft>
                <a:spcPts val="0"/>
              </a:spcAft>
              <a:buClrTx/>
              <a:buSzTx/>
              <a:buFontTx/>
              <a:buNone/>
              <a:tabLst/>
              <a:defRPr/>
            </a:pPr>
            <a:r>
              <a:rPr kumimoji="0" sz="2300" b="0" i="0" u="none" strike="noStrike" kern="1200" cap="none" spc="0" normalizeH="0" baseline="0" noProof="0" dirty="0">
                <a:ln>
                  <a:noFill/>
                </a:ln>
                <a:solidFill>
                  <a:prstClr val="black"/>
                </a:solidFill>
                <a:effectLst/>
                <a:uLnTx/>
                <a:uFillTx/>
                <a:latin typeface="Arial"/>
                <a:ea typeface="+mn-ea"/>
                <a:cs typeface="Arial"/>
              </a:rPr>
              <a:t>2.</a:t>
            </a:r>
            <a:r>
              <a:rPr kumimoji="0" sz="2300" b="0" i="0" u="none" strike="noStrike" kern="1200" cap="none" spc="5" normalizeH="0" baseline="0" noProof="0" dirty="0">
                <a:ln>
                  <a:noFill/>
                </a:ln>
                <a:solidFill>
                  <a:prstClr val="black"/>
                </a:solidFill>
                <a:effectLst/>
                <a:uLnTx/>
                <a:uFillTx/>
                <a:latin typeface="Arial"/>
                <a:ea typeface="+mn-ea"/>
                <a:cs typeface="Arial"/>
              </a:rPr>
              <a:t>0</a:t>
            </a:r>
            <a:endParaRPr kumimoji="0" sz="2300" b="0" i="0" u="none" strike="noStrike" kern="1200" cap="none" spc="0" normalizeH="0" baseline="0" noProof="0">
              <a:ln>
                <a:noFill/>
              </a:ln>
              <a:solidFill>
                <a:prstClr val="black"/>
              </a:solidFill>
              <a:effectLst/>
              <a:uLnTx/>
              <a:uFillTx/>
              <a:latin typeface="Arial"/>
              <a:ea typeface="+mn-ea"/>
              <a:cs typeface="Arial"/>
            </a:endParaRPr>
          </a:p>
          <a:p>
            <a:pPr marL="12700" marR="0" lvl="0" indent="0" algn="l" defTabSz="914400" rtl="0" eaLnBrk="1" fontAlgn="auto" latinLnBrk="0" hangingPunct="1">
              <a:lnSpc>
                <a:spcPct val="100000"/>
              </a:lnSpc>
              <a:spcBef>
                <a:spcPts val="1115"/>
              </a:spcBef>
              <a:spcAft>
                <a:spcPts val="0"/>
              </a:spcAft>
              <a:buClrTx/>
              <a:buSzTx/>
              <a:buFontTx/>
              <a:buNone/>
              <a:tabLst/>
              <a:defRPr/>
            </a:pPr>
            <a:r>
              <a:rPr kumimoji="0" sz="2300" b="0" i="0" u="none" strike="noStrike" kern="1200" cap="none" spc="0" normalizeH="0" baseline="0" noProof="0" dirty="0">
                <a:ln>
                  <a:noFill/>
                </a:ln>
                <a:solidFill>
                  <a:prstClr val="black"/>
                </a:solidFill>
                <a:effectLst/>
                <a:uLnTx/>
                <a:uFillTx/>
                <a:latin typeface="Arial"/>
                <a:ea typeface="+mn-ea"/>
                <a:cs typeface="Arial"/>
              </a:rPr>
              <a:t>1.</a:t>
            </a:r>
            <a:r>
              <a:rPr kumimoji="0" sz="2300" b="0" i="0" u="none" strike="noStrike" kern="1200" cap="none" spc="5" normalizeH="0" baseline="0" noProof="0" dirty="0">
                <a:ln>
                  <a:noFill/>
                </a:ln>
                <a:solidFill>
                  <a:prstClr val="black"/>
                </a:solidFill>
                <a:effectLst/>
                <a:uLnTx/>
                <a:uFillTx/>
                <a:latin typeface="Arial"/>
                <a:ea typeface="+mn-ea"/>
                <a:cs typeface="Arial"/>
              </a:rPr>
              <a:t>0</a:t>
            </a:r>
            <a:endParaRPr kumimoji="0" sz="2300" b="0" i="0" u="none" strike="noStrike" kern="1200" cap="none" spc="0" normalizeH="0" baseline="0" noProof="0">
              <a:ln>
                <a:noFill/>
              </a:ln>
              <a:solidFill>
                <a:prstClr val="black"/>
              </a:solidFill>
              <a:effectLst/>
              <a:uLnTx/>
              <a:uFillTx/>
              <a:latin typeface="Arial"/>
              <a:ea typeface="+mn-ea"/>
              <a:cs typeface="Arial"/>
            </a:endParaRPr>
          </a:p>
          <a:p>
            <a:pPr marL="12700" marR="0" lvl="0" indent="0" algn="l" defTabSz="914400" rtl="0" eaLnBrk="1" fontAlgn="auto" latinLnBrk="0" hangingPunct="1">
              <a:lnSpc>
                <a:spcPct val="100000"/>
              </a:lnSpc>
              <a:spcBef>
                <a:spcPts val="1110"/>
              </a:spcBef>
              <a:spcAft>
                <a:spcPts val="0"/>
              </a:spcAft>
              <a:buClrTx/>
              <a:buSzTx/>
              <a:buFontTx/>
              <a:buNone/>
              <a:tabLst/>
              <a:defRPr/>
            </a:pPr>
            <a:r>
              <a:rPr kumimoji="0" sz="2300" b="0" i="0" u="none" strike="noStrike" kern="1200" cap="none" spc="0" normalizeH="0" baseline="0" noProof="0" dirty="0">
                <a:ln>
                  <a:noFill/>
                </a:ln>
                <a:solidFill>
                  <a:prstClr val="black"/>
                </a:solidFill>
                <a:effectLst/>
                <a:uLnTx/>
                <a:uFillTx/>
                <a:latin typeface="Arial"/>
                <a:ea typeface="+mn-ea"/>
                <a:cs typeface="Arial"/>
              </a:rPr>
              <a:t>0.</a:t>
            </a:r>
            <a:r>
              <a:rPr kumimoji="0" sz="2300" b="0" i="0" u="none" strike="noStrike" kern="1200" cap="none" spc="5" normalizeH="0" baseline="0" noProof="0" dirty="0">
                <a:ln>
                  <a:noFill/>
                </a:ln>
                <a:solidFill>
                  <a:prstClr val="black"/>
                </a:solidFill>
                <a:effectLst/>
                <a:uLnTx/>
                <a:uFillTx/>
                <a:latin typeface="Arial"/>
                <a:ea typeface="+mn-ea"/>
                <a:cs typeface="Arial"/>
              </a:rPr>
              <a:t>0</a:t>
            </a:r>
            <a:endParaRPr kumimoji="0" sz="2300" b="0" i="0" u="none" strike="noStrike" kern="1200" cap="none" spc="0" normalizeH="0" baseline="0" noProof="0">
              <a:ln>
                <a:noFill/>
              </a:ln>
              <a:solidFill>
                <a:prstClr val="black"/>
              </a:solidFill>
              <a:effectLst/>
              <a:uLnTx/>
              <a:uFillTx/>
              <a:latin typeface="Arial"/>
              <a:ea typeface="+mn-ea"/>
              <a:cs typeface="Arial"/>
            </a:endParaRPr>
          </a:p>
        </p:txBody>
      </p:sp>
      <p:sp>
        <p:nvSpPr>
          <p:cNvPr id="36" name="object 36"/>
          <p:cNvSpPr txBox="1"/>
          <p:nvPr/>
        </p:nvSpPr>
        <p:spPr>
          <a:xfrm>
            <a:off x="989460" y="1681085"/>
            <a:ext cx="326390" cy="3458210"/>
          </a:xfrm>
          <a:prstGeom prst="rect">
            <a:avLst/>
          </a:prstGeom>
        </p:spPr>
        <p:txBody>
          <a:bodyPr vert="vert270" wrap="square" lIns="0" tIns="0" rIns="0" bIns="0" rtlCol="0">
            <a:spAutoFit/>
          </a:bodyPr>
          <a:lstStyle/>
          <a:p>
            <a:pPr marL="12700" marR="0" lvl="0" indent="0" algn="l" defTabSz="914400" rtl="0" eaLnBrk="1" fontAlgn="auto" latinLnBrk="0" hangingPunct="1">
              <a:lnSpc>
                <a:spcPts val="2440"/>
              </a:lnSpc>
              <a:spcBef>
                <a:spcPts val="0"/>
              </a:spcBef>
              <a:spcAft>
                <a:spcPts val="0"/>
              </a:spcAft>
              <a:buClrTx/>
              <a:buSzTx/>
              <a:buFontTx/>
              <a:buNone/>
              <a:tabLst/>
              <a:defRPr/>
            </a:pPr>
            <a:r>
              <a:rPr kumimoji="0" sz="2100" b="0" i="0" u="none" strike="noStrike" kern="1200" cap="none" spc="5" normalizeH="0" baseline="0" noProof="0" dirty="0">
                <a:ln>
                  <a:noFill/>
                </a:ln>
                <a:solidFill>
                  <a:prstClr val="black"/>
                </a:solidFill>
                <a:effectLst/>
                <a:uLnTx/>
                <a:uFillTx/>
                <a:latin typeface="Arial"/>
                <a:ea typeface="+mn-ea"/>
                <a:cs typeface="Arial"/>
              </a:rPr>
              <a:t>Rate per 100,000</a:t>
            </a:r>
            <a:r>
              <a:rPr kumimoji="0" sz="2100" b="0" i="0" u="none" strike="noStrike" kern="1200" cap="none" spc="-5" normalizeH="0" baseline="0" noProof="0" dirty="0">
                <a:ln>
                  <a:noFill/>
                </a:ln>
                <a:solidFill>
                  <a:prstClr val="black"/>
                </a:solidFill>
                <a:effectLst/>
                <a:uLnTx/>
                <a:uFillTx/>
                <a:latin typeface="Arial"/>
                <a:ea typeface="+mn-ea"/>
                <a:cs typeface="Arial"/>
              </a:rPr>
              <a:t> </a:t>
            </a:r>
            <a:r>
              <a:rPr kumimoji="0" sz="2100" b="0" i="0" u="none" strike="noStrike" kern="1200" cap="none" spc="5" normalizeH="0" baseline="0" noProof="0" dirty="0">
                <a:ln>
                  <a:noFill/>
                </a:ln>
                <a:solidFill>
                  <a:prstClr val="black"/>
                </a:solidFill>
                <a:effectLst/>
                <a:uLnTx/>
                <a:uFillTx/>
                <a:latin typeface="Arial"/>
                <a:ea typeface="+mn-ea"/>
                <a:cs typeface="Arial"/>
              </a:rPr>
              <a:t>Population</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37" name="object 37"/>
          <p:cNvSpPr txBox="1"/>
          <p:nvPr/>
        </p:nvSpPr>
        <p:spPr>
          <a:xfrm>
            <a:off x="1661608" y="5212990"/>
            <a:ext cx="9570085" cy="777240"/>
          </a:xfrm>
          <a:prstGeom prst="rect">
            <a:avLst/>
          </a:prstGeom>
        </p:spPr>
        <p:txBody>
          <a:bodyPr vert="horz" wrap="square" lIns="0" tIns="37465" rIns="0" bIns="0" rtlCol="0">
            <a:spAutoFit/>
          </a:bodyPr>
          <a:lstStyle/>
          <a:p>
            <a:pPr marL="0" marR="0" lvl="0" indent="0" algn="ctr" defTabSz="914400" rtl="0" eaLnBrk="1" fontAlgn="auto" latinLnBrk="0" hangingPunct="1">
              <a:lnSpc>
                <a:spcPct val="100000"/>
              </a:lnSpc>
              <a:spcBef>
                <a:spcPts val="295"/>
              </a:spcBef>
              <a:spcAft>
                <a:spcPts val="0"/>
              </a:spcAft>
              <a:buClrTx/>
              <a:buSzTx/>
              <a:buFontTx/>
              <a:buNone/>
              <a:tabLst>
                <a:tab pos="987425" algn="l"/>
                <a:tab pos="1975485" algn="l"/>
                <a:tab pos="2962910" algn="l"/>
                <a:tab pos="3950970" algn="l"/>
                <a:tab pos="4938395" algn="l"/>
                <a:tab pos="5926455" algn="l"/>
                <a:tab pos="6913880" algn="l"/>
                <a:tab pos="7901940" algn="l"/>
                <a:tab pos="8890000" algn="l"/>
              </a:tabLst>
              <a:defRPr/>
            </a:pPr>
            <a:r>
              <a:rPr kumimoji="0" sz="2300" b="0" i="0" u="none" strike="noStrike" kern="1200" cap="none" spc="0" normalizeH="0" baseline="0" noProof="0" dirty="0">
                <a:ln>
                  <a:noFill/>
                </a:ln>
                <a:solidFill>
                  <a:prstClr val="black"/>
                </a:solidFill>
                <a:effectLst/>
                <a:uLnTx/>
                <a:uFillTx/>
                <a:latin typeface="Arial"/>
                <a:ea typeface="+mn-ea"/>
                <a:cs typeface="Arial"/>
              </a:rPr>
              <a:t>2</a:t>
            </a:r>
            <a:r>
              <a:rPr kumimoji="0" sz="2300" b="0" i="0" u="none" strike="noStrike" kern="1200" cap="none" spc="10"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1</a:t>
            </a:r>
            <a:r>
              <a:rPr kumimoji="0" sz="2300" b="0" i="0" u="none" strike="noStrike" kern="1200" cap="none" spc="5" normalizeH="0" baseline="0" noProof="0" dirty="0">
                <a:ln>
                  <a:noFill/>
                </a:ln>
                <a:solidFill>
                  <a:prstClr val="black"/>
                </a:solidFill>
                <a:effectLst/>
                <a:uLnTx/>
                <a:uFillTx/>
                <a:latin typeface="Arial"/>
                <a:ea typeface="+mn-ea"/>
                <a:cs typeface="Arial"/>
              </a:rPr>
              <a:t>2</a:t>
            </a:r>
            <a:r>
              <a:rPr kumimoji="0" sz="2300" b="0" i="0" u="none" strike="noStrike" kern="1200" cap="none" spc="0" normalizeH="0" baseline="0" noProof="0" dirty="0">
                <a:ln>
                  <a:noFill/>
                </a:ln>
                <a:solidFill>
                  <a:prstClr val="black"/>
                </a:solidFill>
                <a:effectLst/>
                <a:uLnTx/>
                <a:uFillTx/>
                <a:latin typeface="Arial"/>
                <a:ea typeface="+mn-ea"/>
                <a:cs typeface="Arial"/>
              </a:rPr>
              <a:t>	2</a:t>
            </a:r>
            <a:r>
              <a:rPr kumimoji="0" sz="2300" b="0" i="0" u="none" strike="noStrike" kern="1200" cap="none" spc="10"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1</a:t>
            </a:r>
            <a:r>
              <a:rPr kumimoji="0" sz="2300" b="0" i="0" u="none" strike="noStrike" kern="1200" cap="none" spc="5" normalizeH="0" baseline="0" noProof="0" dirty="0">
                <a:ln>
                  <a:noFill/>
                </a:ln>
                <a:solidFill>
                  <a:prstClr val="black"/>
                </a:solidFill>
                <a:effectLst/>
                <a:uLnTx/>
                <a:uFillTx/>
                <a:latin typeface="Arial"/>
                <a:ea typeface="+mn-ea"/>
                <a:cs typeface="Arial"/>
              </a:rPr>
              <a:t>3</a:t>
            </a:r>
            <a:r>
              <a:rPr kumimoji="0" sz="2300" b="0" i="0" u="none" strike="noStrike" kern="1200" cap="none" spc="0" normalizeH="0" baseline="0" noProof="0" dirty="0">
                <a:ln>
                  <a:noFill/>
                </a:ln>
                <a:solidFill>
                  <a:prstClr val="black"/>
                </a:solidFill>
                <a:effectLst/>
                <a:uLnTx/>
                <a:uFillTx/>
                <a:latin typeface="Arial"/>
                <a:ea typeface="+mn-ea"/>
                <a:cs typeface="Arial"/>
              </a:rPr>
              <a:t>	2</a:t>
            </a:r>
            <a:r>
              <a:rPr kumimoji="0" sz="2300" b="0" i="0" u="none" strike="noStrike" kern="1200" cap="none" spc="10"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1</a:t>
            </a:r>
            <a:r>
              <a:rPr kumimoji="0" sz="2300" b="0" i="0" u="none" strike="noStrike" kern="1200" cap="none" spc="5" normalizeH="0" baseline="0" noProof="0" dirty="0">
                <a:ln>
                  <a:noFill/>
                </a:ln>
                <a:solidFill>
                  <a:prstClr val="black"/>
                </a:solidFill>
                <a:effectLst/>
                <a:uLnTx/>
                <a:uFillTx/>
                <a:latin typeface="Arial"/>
                <a:ea typeface="+mn-ea"/>
                <a:cs typeface="Arial"/>
              </a:rPr>
              <a:t>4</a:t>
            </a:r>
            <a:r>
              <a:rPr kumimoji="0" sz="2300" b="0" i="0" u="none" strike="noStrike" kern="1200" cap="none" spc="0" normalizeH="0" baseline="0" noProof="0" dirty="0">
                <a:ln>
                  <a:noFill/>
                </a:ln>
                <a:solidFill>
                  <a:prstClr val="black"/>
                </a:solidFill>
                <a:effectLst/>
                <a:uLnTx/>
                <a:uFillTx/>
                <a:latin typeface="Arial"/>
                <a:ea typeface="+mn-ea"/>
                <a:cs typeface="Arial"/>
              </a:rPr>
              <a:t>	2</a:t>
            </a:r>
            <a:r>
              <a:rPr kumimoji="0" sz="2300" b="0" i="0" u="none" strike="noStrike" kern="1200" cap="none" spc="10"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1</a:t>
            </a:r>
            <a:r>
              <a:rPr kumimoji="0" sz="2300" b="0" i="0" u="none" strike="noStrike" kern="1200" cap="none" spc="5" normalizeH="0" baseline="0" noProof="0" dirty="0">
                <a:ln>
                  <a:noFill/>
                </a:ln>
                <a:solidFill>
                  <a:prstClr val="black"/>
                </a:solidFill>
                <a:effectLst/>
                <a:uLnTx/>
                <a:uFillTx/>
                <a:latin typeface="Arial"/>
                <a:ea typeface="+mn-ea"/>
                <a:cs typeface="Arial"/>
              </a:rPr>
              <a:t>5</a:t>
            </a:r>
            <a:r>
              <a:rPr kumimoji="0" sz="2300" b="0" i="0" u="none" strike="noStrike" kern="1200" cap="none" spc="0" normalizeH="0" baseline="0" noProof="0" dirty="0">
                <a:ln>
                  <a:noFill/>
                </a:ln>
                <a:solidFill>
                  <a:prstClr val="black"/>
                </a:solidFill>
                <a:effectLst/>
                <a:uLnTx/>
                <a:uFillTx/>
                <a:latin typeface="Arial"/>
                <a:ea typeface="+mn-ea"/>
                <a:cs typeface="Arial"/>
              </a:rPr>
              <a:t>	2</a:t>
            </a:r>
            <a:r>
              <a:rPr kumimoji="0" sz="2300" b="0" i="0" u="none" strike="noStrike" kern="1200" cap="none" spc="10"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1</a:t>
            </a:r>
            <a:r>
              <a:rPr kumimoji="0" sz="2300" b="0" i="0" u="none" strike="noStrike" kern="1200" cap="none" spc="5" normalizeH="0" baseline="0" noProof="0" dirty="0">
                <a:ln>
                  <a:noFill/>
                </a:ln>
                <a:solidFill>
                  <a:prstClr val="black"/>
                </a:solidFill>
                <a:effectLst/>
                <a:uLnTx/>
                <a:uFillTx/>
                <a:latin typeface="Arial"/>
                <a:ea typeface="+mn-ea"/>
                <a:cs typeface="Arial"/>
              </a:rPr>
              <a:t>6</a:t>
            </a:r>
            <a:r>
              <a:rPr kumimoji="0" sz="2300" b="0" i="0" u="none" strike="noStrike" kern="1200" cap="none" spc="0" normalizeH="0" baseline="0" noProof="0" dirty="0">
                <a:ln>
                  <a:noFill/>
                </a:ln>
                <a:solidFill>
                  <a:prstClr val="black"/>
                </a:solidFill>
                <a:effectLst/>
                <a:uLnTx/>
                <a:uFillTx/>
                <a:latin typeface="Arial"/>
                <a:ea typeface="+mn-ea"/>
                <a:cs typeface="Arial"/>
              </a:rPr>
              <a:t>	2</a:t>
            </a:r>
            <a:r>
              <a:rPr kumimoji="0" sz="2300" b="0" i="0" u="none" strike="noStrike" kern="1200" cap="none" spc="10"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1</a:t>
            </a:r>
            <a:r>
              <a:rPr kumimoji="0" sz="2300" b="0" i="0" u="none" strike="noStrike" kern="1200" cap="none" spc="5" normalizeH="0" baseline="0" noProof="0" dirty="0">
                <a:ln>
                  <a:noFill/>
                </a:ln>
                <a:solidFill>
                  <a:prstClr val="black"/>
                </a:solidFill>
                <a:effectLst/>
                <a:uLnTx/>
                <a:uFillTx/>
                <a:latin typeface="Arial"/>
                <a:ea typeface="+mn-ea"/>
                <a:cs typeface="Arial"/>
              </a:rPr>
              <a:t>7</a:t>
            </a:r>
            <a:r>
              <a:rPr kumimoji="0" sz="2300" b="0" i="0" u="none" strike="noStrike" kern="1200" cap="none" spc="0" normalizeH="0" baseline="0" noProof="0" dirty="0">
                <a:ln>
                  <a:noFill/>
                </a:ln>
                <a:solidFill>
                  <a:prstClr val="black"/>
                </a:solidFill>
                <a:effectLst/>
                <a:uLnTx/>
                <a:uFillTx/>
                <a:latin typeface="Arial"/>
                <a:ea typeface="+mn-ea"/>
                <a:cs typeface="Arial"/>
              </a:rPr>
              <a:t>	2</a:t>
            </a:r>
            <a:r>
              <a:rPr kumimoji="0" sz="2300" b="0" i="0" u="none" strike="noStrike" kern="1200" cap="none" spc="10"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1</a:t>
            </a:r>
            <a:r>
              <a:rPr kumimoji="0" sz="2300" b="0" i="0" u="none" strike="noStrike" kern="1200" cap="none" spc="5" normalizeH="0" baseline="0" noProof="0" dirty="0">
                <a:ln>
                  <a:noFill/>
                </a:ln>
                <a:solidFill>
                  <a:prstClr val="black"/>
                </a:solidFill>
                <a:effectLst/>
                <a:uLnTx/>
                <a:uFillTx/>
                <a:latin typeface="Arial"/>
                <a:ea typeface="+mn-ea"/>
                <a:cs typeface="Arial"/>
              </a:rPr>
              <a:t>8</a:t>
            </a:r>
            <a:r>
              <a:rPr kumimoji="0" sz="2300" b="0" i="0" u="none" strike="noStrike" kern="1200" cap="none" spc="0" normalizeH="0" baseline="0" noProof="0" dirty="0">
                <a:ln>
                  <a:noFill/>
                </a:ln>
                <a:solidFill>
                  <a:prstClr val="black"/>
                </a:solidFill>
                <a:effectLst/>
                <a:uLnTx/>
                <a:uFillTx/>
                <a:latin typeface="Arial"/>
                <a:ea typeface="+mn-ea"/>
                <a:cs typeface="Arial"/>
              </a:rPr>
              <a:t>	2</a:t>
            </a:r>
            <a:r>
              <a:rPr kumimoji="0" sz="2300" b="0" i="0" u="none" strike="noStrike" kern="1200" cap="none" spc="10"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1</a:t>
            </a:r>
            <a:r>
              <a:rPr kumimoji="0" sz="2300" b="0" i="0" u="none" strike="noStrike" kern="1200" cap="none" spc="5" normalizeH="0" baseline="0" noProof="0" dirty="0">
                <a:ln>
                  <a:noFill/>
                </a:ln>
                <a:solidFill>
                  <a:prstClr val="black"/>
                </a:solidFill>
                <a:effectLst/>
                <a:uLnTx/>
                <a:uFillTx/>
                <a:latin typeface="Arial"/>
                <a:ea typeface="+mn-ea"/>
                <a:cs typeface="Arial"/>
              </a:rPr>
              <a:t>9</a:t>
            </a:r>
            <a:r>
              <a:rPr kumimoji="0" sz="2300" b="0" i="0" u="none" strike="noStrike" kern="1200" cap="none" spc="0" normalizeH="0" baseline="0" noProof="0" dirty="0">
                <a:ln>
                  <a:noFill/>
                </a:ln>
                <a:solidFill>
                  <a:prstClr val="black"/>
                </a:solidFill>
                <a:effectLst/>
                <a:uLnTx/>
                <a:uFillTx/>
                <a:latin typeface="Arial"/>
                <a:ea typeface="+mn-ea"/>
                <a:cs typeface="Arial"/>
              </a:rPr>
              <a:t>	2</a:t>
            </a:r>
            <a:r>
              <a:rPr kumimoji="0" sz="2300" b="0" i="0" u="none" strike="noStrike" kern="1200" cap="none" spc="10"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2</a:t>
            </a:r>
            <a:r>
              <a:rPr kumimoji="0" sz="2300" b="0" i="0" u="none" strike="noStrike" kern="1200" cap="none" spc="5"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	2</a:t>
            </a:r>
            <a:r>
              <a:rPr kumimoji="0" sz="2300" b="0" i="0" u="none" strike="noStrike" kern="1200" cap="none" spc="10"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21</a:t>
            </a:r>
            <a:endParaRPr kumimoji="0" sz="2300" b="0" i="0" u="none" strike="noStrike" kern="1200" cap="none" spc="0" normalizeH="0" baseline="0" noProof="0">
              <a:ln>
                <a:noFill/>
              </a:ln>
              <a:solidFill>
                <a:prstClr val="black"/>
              </a:solidFill>
              <a:effectLst/>
              <a:uLnTx/>
              <a:uFillTx/>
              <a:latin typeface="Arial"/>
              <a:ea typeface="+mn-ea"/>
              <a:cs typeface="Arial"/>
            </a:endParaRPr>
          </a:p>
          <a:p>
            <a:pPr marL="0" marR="0" lvl="0" indent="0" algn="ctr" defTabSz="914400" rtl="0" eaLnBrk="1" fontAlgn="auto" latinLnBrk="0" hangingPunct="1">
              <a:lnSpc>
                <a:spcPct val="100000"/>
              </a:lnSpc>
              <a:spcBef>
                <a:spcPts val="195"/>
              </a:spcBef>
              <a:spcAft>
                <a:spcPts val="0"/>
              </a:spcAft>
              <a:buClrTx/>
              <a:buSzTx/>
              <a:buFontTx/>
              <a:buNone/>
              <a:tabLst/>
              <a:defRPr/>
            </a:pPr>
            <a:r>
              <a:rPr kumimoji="0" sz="2300" b="0" i="0" u="none" strike="noStrike" kern="1200" cap="none" spc="-50" normalizeH="0" baseline="0" noProof="0" dirty="0">
                <a:ln>
                  <a:noFill/>
                </a:ln>
                <a:solidFill>
                  <a:prstClr val="black"/>
                </a:solidFill>
                <a:effectLst/>
                <a:uLnTx/>
                <a:uFillTx/>
                <a:latin typeface="Arial"/>
                <a:ea typeface="+mn-ea"/>
                <a:cs typeface="Arial"/>
              </a:rPr>
              <a:t>Year </a:t>
            </a:r>
            <a:r>
              <a:rPr kumimoji="0" sz="2300" b="0" i="0" u="none" strike="noStrike" kern="1200" cap="none" spc="0" normalizeH="0" baseline="0" noProof="0" dirty="0">
                <a:ln>
                  <a:noFill/>
                </a:ln>
                <a:solidFill>
                  <a:prstClr val="black"/>
                </a:solidFill>
                <a:effectLst/>
                <a:uLnTx/>
                <a:uFillTx/>
                <a:latin typeface="Arial"/>
                <a:ea typeface="+mn-ea"/>
                <a:cs typeface="Arial"/>
              </a:rPr>
              <a:t>of</a:t>
            </a:r>
            <a:r>
              <a:rPr kumimoji="0" sz="2300" b="0" i="0" u="none" strike="noStrike" kern="1200" cap="none" spc="55" normalizeH="0" baseline="0" noProof="0" dirty="0">
                <a:ln>
                  <a:noFill/>
                </a:ln>
                <a:solidFill>
                  <a:prstClr val="black"/>
                </a:solidFill>
                <a:effectLst/>
                <a:uLnTx/>
                <a:uFillTx/>
                <a:latin typeface="Arial"/>
                <a:ea typeface="+mn-ea"/>
                <a:cs typeface="Arial"/>
              </a:rPr>
              <a:t> </a:t>
            </a:r>
            <a:r>
              <a:rPr kumimoji="0" sz="2300" b="0" i="0" u="none" strike="noStrike" kern="1200" cap="none" spc="5" normalizeH="0" baseline="0" noProof="0" dirty="0">
                <a:ln>
                  <a:noFill/>
                </a:ln>
                <a:solidFill>
                  <a:prstClr val="black"/>
                </a:solidFill>
                <a:effectLst/>
                <a:uLnTx/>
                <a:uFillTx/>
                <a:latin typeface="Arial"/>
                <a:ea typeface="+mn-ea"/>
                <a:cs typeface="Arial"/>
              </a:rPr>
              <a:t>Death</a:t>
            </a:r>
            <a:endParaRPr kumimoji="0" sz="2300" b="0" i="0" u="none" strike="noStrike" kern="1200" cap="none" spc="0" normalizeH="0" baseline="0" noProof="0">
              <a:ln>
                <a:noFill/>
              </a:ln>
              <a:solidFill>
                <a:prstClr val="black"/>
              </a:solidFill>
              <a:effectLst/>
              <a:uLnTx/>
              <a:uFillTx/>
              <a:latin typeface="Arial"/>
              <a:ea typeface="+mn-ea"/>
              <a:cs typeface="Arial"/>
            </a:endParaRPr>
          </a:p>
        </p:txBody>
      </p:sp>
      <p:sp>
        <p:nvSpPr>
          <p:cNvPr id="38" name="object 38"/>
          <p:cNvSpPr txBox="1">
            <a:spLocks noGrp="1"/>
          </p:cNvSpPr>
          <p:nvPr>
            <p:ph type="title"/>
          </p:nvPr>
        </p:nvSpPr>
        <p:spPr>
          <a:xfrm>
            <a:off x="425323" y="370093"/>
            <a:ext cx="11429365" cy="667385"/>
          </a:xfrm>
          <a:prstGeom prst="rect">
            <a:avLst/>
          </a:prstGeom>
        </p:spPr>
        <p:txBody>
          <a:bodyPr vert="horz" wrap="square" lIns="0" tIns="13970" rIns="0" bIns="0" rtlCol="0">
            <a:spAutoFit/>
          </a:bodyPr>
          <a:lstStyle/>
          <a:p>
            <a:pPr marL="12700">
              <a:lnSpc>
                <a:spcPct val="100000"/>
              </a:lnSpc>
              <a:spcBef>
                <a:spcPts val="110"/>
              </a:spcBef>
            </a:pPr>
            <a:r>
              <a:rPr sz="4200" i="1" spc="-155" dirty="0">
                <a:latin typeface="Calibri Light"/>
                <a:cs typeface="Calibri Light"/>
              </a:rPr>
              <a:t>10-Year </a:t>
            </a:r>
            <a:r>
              <a:rPr sz="4200" i="1" spc="-125" dirty="0">
                <a:latin typeface="Calibri Light"/>
                <a:cs typeface="Calibri Light"/>
              </a:rPr>
              <a:t>TREND</a:t>
            </a:r>
            <a:r>
              <a:rPr sz="4000" spc="-125" dirty="0"/>
              <a:t>: </a:t>
            </a:r>
            <a:r>
              <a:rPr sz="4000" spc="-20" dirty="0">
                <a:solidFill>
                  <a:srgbClr val="000000"/>
                </a:solidFill>
              </a:rPr>
              <a:t>HIV </a:t>
            </a:r>
            <a:r>
              <a:rPr sz="4000" spc="-30" dirty="0">
                <a:solidFill>
                  <a:srgbClr val="000000"/>
                </a:solidFill>
              </a:rPr>
              <a:t>Death </a:t>
            </a:r>
            <a:r>
              <a:rPr sz="4000" spc="-45" dirty="0">
                <a:solidFill>
                  <a:srgbClr val="000000"/>
                </a:solidFill>
              </a:rPr>
              <a:t>Rates </a:t>
            </a:r>
            <a:r>
              <a:rPr sz="4000" spc="-35" dirty="0"/>
              <a:t>2017–2021, </a:t>
            </a:r>
            <a:r>
              <a:rPr sz="4000" spc="-40" dirty="0"/>
              <a:t>Palm</a:t>
            </a:r>
            <a:r>
              <a:rPr sz="4000" spc="-250" dirty="0"/>
              <a:t> </a:t>
            </a:r>
            <a:r>
              <a:rPr sz="4000" spc="-25" dirty="0"/>
              <a:t>Beach</a:t>
            </a:r>
            <a:endParaRPr sz="4000">
              <a:latin typeface="Calibri Light"/>
              <a:cs typeface="Calibri Light"/>
            </a:endParaRPr>
          </a:p>
        </p:txBody>
      </p:sp>
    </p:spTree>
    <p:extLst>
      <p:ext uri="{BB962C8B-B14F-4D97-AF65-F5344CB8AC3E}">
        <p14:creationId xmlns:p14="http://schemas.microsoft.com/office/powerpoint/2010/main" val="2891936050"/>
      </p:ext>
    </p:extLst>
  </p:cSld>
  <p:clrMapOvr>
    <a:masterClrMapping/>
  </p:clrMapOvr>
  <p:timing>
    <p:tnLst>
      <p:par>
        <p:cTn id="1" dur="indefinite" restart="never" nodeType="tmRoot"/>
      </p:par>
    </p:tn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2"/>
          <p:cNvGraphicFramePr>
            <a:graphicFrameLocks noGrp="1"/>
          </p:cNvGraphicFramePr>
          <p:nvPr/>
        </p:nvGraphicFramePr>
        <p:xfrm>
          <a:off x="6242052" y="1351396"/>
          <a:ext cx="5944870" cy="4768357"/>
        </p:xfrm>
        <a:graphic>
          <a:graphicData uri="http://schemas.openxmlformats.org/drawingml/2006/table">
            <a:tbl>
              <a:tblPr firstRow="1" bandRow="1">
                <a:tableStyleId>{2D5ABB26-0587-4C30-8999-92F81FD0307C}</a:tableStyleId>
              </a:tblPr>
              <a:tblGrid>
                <a:gridCol w="1165860">
                  <a:extLst>
                    <a:ext uri="{9D8B030D-6E8A-4147-A177-3AD203B41FA5}">
                      <a16:colId xmlns:a16="http://schemas.microsoft.com/office/drawing/2014/main" val="20000"/>
                    </a:ext>
                  </a:extLst>
                </a:gridCol>
                <a:gridCol w="1298575">
                  <a:extLst>
                    <a:ext uri="{9D8B030D-6E8A-4147-A177-3AD203B41FA5}">
                      <a16:colId xmlns:a16="http://schemas.microsoft.com/office/drawing/2014/main" val="20001"/>
                    </a:ext>
                  </a:extLst>
                </a:gridCol>
                <a:gridCol w="2095500">
                  <a:extLst>
                    <a:ext uri="{9D8B030D-6E8A-4147-A177-3AD203B41FA5}">
                      <a16:colId xmlns:a16="http://schemas.microsoft.com/office/drawing/2014/main" val="20002"/>
                    </a:ext>
                  </a:extLst>
                </a:gridCol>
                <a:gridCol w="1384935">
                  <a:extLst>
                    <a:ext uri="{9D8B030D-6E8A-4147-A177-3AD203B41FA5}">
                      <a16:colId xmlns:a16="http://schemas.microsoft.com/office/drawing/2014/main" val="20003"/>
                    </a:ext>
                  </a:extLst>
                </a:gridCol>
              </a:tblGrid>
              <a:tr h="1604283">
                <a:tc>
                  <a:txBody>
                    <a:bodyPr/>
                    <a:lstStyle/>
                    <a:p>
                      <a:pPr>
                        <a:lnSpc>
                          <a:spcPct val="100000"/>
                        </a:lnSpc>
                      </a:pPr>
                      <a:endParaRPr sz="30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53975">
                      <a:solidFill>
                        <a:srgbClr val="FFFFFF"/>
                      </a:solidFill>
                      <a:prstDash val="solid"/>
                    </a:lnB>
                    <a:solidFill>
                      <a:srgbClr val="4472C4"/>
                    </a:solidFill>
                  </a:tcPr>
                </a:tc>
                <a:tc>
                  <a:txBody>
                    <a:bodyPr/>
                    <a:lstStyle/>
                    <a:p>
                      <a:pPr>
                        <a:lnSpc>
                          <a:spcPct val="100000"/>
                        </a:lnSpc>
                      </a:pPr>
                      <a:endParaRPr sz="30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53975">
                      <a:solidFill>
                        <a:srgbClr val="FFFFFF"/>
                      </a:solidFill>
                      <a:prstDash val="solid"/>
                    </a:lnB>
                    <a:solidFill>
                      <a:srgbClr val="4472C4"/>
                    </a:solidFill>
                  </a:tcPr>
                </a:tc>
                <a:tc>
                  <a:txBody>
                    <a:bodyPr/>
                    <a:lstStyle/>
                    <a:p>
                      <a:pPr>
                        <a:lnSpc>
                          <a:spcPct val="100000"/>
                        </a:lnSpc>
                      </a:pPr>
                      <a:endParaRPr sz="30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53975">
                      <a:solidFill>
                        <a:srgbClr val="FFFFFF"/>
                      </a:solidFill>
                      <a:prstDash val="solid"/>
                    </a:lnB>
                    <a:solidFill>
                      <a:srgbClr val="4472C4"/>
                    </a:solidFill>
                  </a:tcPr>
                </a:tc>
                <a:tc>
                  <a:txBody>
                    <a:bodyPr/>
                    <a:lstStyle/>
                    <a:p>
                      <a:pPr>
                        <a:lnSpc>
                          <a:spcPct val="100000"/>
                        </a:lnSpc>
                      </a:pPr>
                      <a:endParaRPr sz="3000">
                        <a:latin typeface="Times New Roman"/>
                        <a:cs typeface="Times New Roman"/>
                      </a:endParaRPr>
                    </a:p>
                  </a:txBody>
                  <a:tcPr marL="0" marR="0" marT="0" marB="0">
                    <a:lnL w="12700">
                      <a:solidFill>
                        <a:srgbClr val="FFFFFF"/>
                      </a:solidFill>
                      <a:prstDash val="solid"/>
                    </a:lnL>
                    <a:lnT w="12700">
                      <a:solidFill>
                        <a:srgbClr val="FFFFFF"/>
                      </a:solidFill>
                      <a:prstDash val="solid"/>
                    </a:lnT>
                    <a:lnB w="53975">
                      <a:solidFill>
                        <a:srgbClr val="FFFFFF"/>
                      </a:solidFill>
                      <a:prstDash val="solid"/>
                    </a:lnB>
                    <a:solidFill>
                      <a:srgbClr val="4472C4"/>
                    </a:solidFill>
                  </a:tcPr>
                </a:tc>
                <a:extLst>
                  <a:ext uri="{0D108BD9-81ED-4DB2-BD59-A6C34878D82A}">
                    <a16:rowId xmlns:a16="http://schemas.microsoft.com/office/drawing/2014/main" val="10000"/>
                  </a:ext>
                </a:extLst>
              </a:tr>
              <a:tr h="791019">
                <a:tc>
                  <a:txBody>
                    <a:bodyPr/>
                    <a:lstStyle/>
                    <a:p>
                      <a:pPr>
                        <a:lnSpc>
                          <a:spcPct val="100000"/>
                        </a:lnSpc>
                      </a:pPr>
                      <a:endParaRPr sz="3000">
                        <a:latin typeface="Times New Roman"/>
                        <a:cs typeface="Times New Roman"/>
                      </a:endParaRPr>
                    </a:p>
                  </a:txBody>
                  <a:tcPr marL="0" marR="0" marT="0" marB="0">
                    <a:lnL w="12700">
                      <a:solidFill>
                        <a:srgbClr val="FFFFFF"/>
                      </a:solidFill>
                      <a:prstDash val="solid"/>
                    </a:lnL>
                    <a:lnR w="12700">
                      <a:solidFill>
                        <a:srgbClr val="FFFFFF"/>
                      </a:solidFill>
                      <a:prstDash val="solid"/>
                    </a:lnR>
                    <a:lnT w="53975">
                      <a:solidFill>
                        <a:srgbClr val="FFFFFF"/>
                      </a:solidFill>
                      <a:prstDash val="solid"/>
                    </a:lnT>
                    <a:lnB w="12700">
                      <a:solidFill>
                        <a:srgbClr val="FFFFFF"/>
                      </a:solidFill>
                      <a:prstDash val="solid"/>
                    </a:lnB>
                    <a:solidFill>
                      <a:srgbClr val="4472C4"/>
                    </a:solidFill>
                  </a:tcPr>
                </a:tc>
                <a:tc>
                  <a:txBody>
                    <a:bodyPr/>
                    <a:lstStyle/>
                    <a:p>
                      <a:pPr>
                        <a:lnSpc>
                          <a:spcPct val="100000"/>
                        </a:lnSpc>
                      </a:pPr>
                      <a:endParaRPr sz="3000">
                        <a:latin typeface="Times New Roman"/>
                        <a:cs typeface="Times New Roman"/>
                      </a:endParaRPr>
                    </a:p>
                  </a:txBody>
                  <a:tcPr marL="0" marR="0" marT="0" marB="0">
                    <a:lnL w="12700">
                      <a:solidFill>
                        <a:srgbClr val="FFFFFF"/>
                      </a:solidFill>
                      <a:prstDash val="solid"/>
                    </a:lnL>
                    <a:lnR w="12700">
                      <a:solidFill>
                        <a:srgbClr val="FFFFFF"/>
                      </a:solidFill>
                      <a:prstDash val="solid"/>
                    </a:lnR>
                    <a:lnT w="53975">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3000">
                        <a:latin typeface="Times New Roman"/>
                        <a:cs typeface="Times New Roman"/>
                      </a:endParaRPr>
                    </a:p>
                  </a:txBody>
                  <a:tcPr marL="0" marR="0" marT="0" marB="0">
                    <a:lnL w="12700">
                      <a:solidFill>
                        <a:srgbClr val="FFFFFF"/>
                      </a:solidFill>
                      <a:prstDash val="solid"/>
                    </a:lnL>
                    <a:lnR w="12700">
                      <a:solidFill>
                        <a:srgbClr val="FFFFFF"/>
                      </a:solidFill>
                      <a:prstDash val="solid"/>
                    </a:lnR>
                    <a:lnT w="53975">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3000">
                        <a:latin typeface="Times New Roman"/>
                        <a:cs typeface="Times New Roman"/>
                      </a:endParaRPr>
                    </a:p>
                  </a:txBody>
                  <a:tcPr marL="0" marR="0" marT="0" marB="0">
                    <a:lnL w="12700">
                      <a:solidFill>
                        <a:srgbClr val="FFFFFF"/>
                      </a:solidFill>
                      <a:prstDash val="solid"/>
                    </a:lnL>
                    <a:lnT w="53975">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1"/>
                  </a:ext>
                </a:extLst>
              </a:tr>
              <a:tr h="791018">
                <a:tc>
                  <a:txBody>
                    <a:bodyPr/>
                    <a:lstStyle/>
                    <a:p>
                      <a:pPr>
                        <a:lnSpc>
                          <a:spcPct val="100000"/>
                        </a:lnSpc>
                      </a:pPr>
                      <a:endParaRPr sz="30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a:lnSpc>
                          <a:spcPct val="100000"/>
                        </a:lnSpc>
                      </a:pPr>
                      <a:endParaRPr sz="30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pPr>
                      <a:endParaRPr sz="30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pPr>
                      <a:endParaRPr sz="30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2"/>
                  </a:ext>
                </a:extLst>
              </a:tr>
              <a:tr h="791019">
                <a:tc>
                  <a:txBody>
                    <a:bodyPr/>
                    <a:lstStyle/>
                    <a:p>
                      <a:pPr>
                        <a:lnSpc>
                          <a:spcPct val="100000"/>
                        </a:lnSpc>
                      </a:pPr>
                      <a:endParaRPr sz="30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a:lnSpc>
                          <a:spcPct val="100000"/>
                        </a:lnSpc>
                      </a:pPr>
                      <a:endParaRPr sz="30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30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30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3"/>
                  </a:ext>
                </a:extLst>
              </a:tr>
              <a:tr h="791018">
                <a:tc>
                  <a:txBody>
                    <a:bodyPr/>
                    <a:lstStyle/>
                    <a:p>
                      <a:pPr>
                        <a:lnSpc>
                          <a:spcPct val="100000"/>
                        </a:lnSpc>
                      </a:pPr>
                      <a:endParaRPr sz="30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a:lnSpc>
                          <a:spcPct val="100000"/>
                        </a:lnSpc>
                      </a:pPr>
                      <a:endParaRPr sz="30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pPr>
                      <a:endParaRPr sz="30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pPr>
                      <a:endParaRPr sz="30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4"/>
                  </a:ext>
                </a:extLst>
              </a:tr>
            </a:tbl>
          </a:graphicData>
        </a:graphic>
      </p:graphicFrame>
      <p:sp>
        <p:nvSpPr>
          <p:cNvPr id="4" name="object 4"/>
          <p:cNvSpPr txBox="1">
            <a:spLocks noGrp="1"/>
          </p:cNvSpPr>
          <p:nvPr>
            <p:ph type="sldNum" sz="quarter" idx="7"/>
          </p:nvPr>
        </p:nvSpPr>
        <p:spPr>
          <a:xfrm>
            <a:off x="11049000" y="6149091"/>
            <a:ext cx="7503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307</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graphicFrame>
        <p:nvGraphicFramePr>
          <p:cNvPr id="3" name="object 3"/>
          <p:cNvGraphicFramePr>
            <a:graphicFrameLocks noGrp="1"/>
          </p:cNvGraphicFramePr>
          <p:nvPr/>
        </p:nvGraphicFramePr>
        <p:xfrm>
          <a:off x="-6350" y="227088"/>
          <a:ext cx="12193903" cy="5899012"/>
        </p:xfrm>
        <a:graphic>
          <a:graphicData uri="http://schemas.openxmlformats.org/drawingml/2006/table">
            <a:tbl>
              <a:tblPr firstRow="1" bandRow="1">
                <a:tableStyleId>{2D5ABB26-0587-4C30-8999-92F81FD0307C}</a:tableStyleId>
              </a:tblPr>
              <a:tblGrid>
                <a:gridCol w="1179195">
                  <a:extLst>
                    <a:ext uri="{9D8B030D-6E8A-4147-A177-3AD203B41FA5}">
                      <a16:colId xmlns:a16="http://schemas.microsoft.com/office/drawing/2014/main" val="20000"/>
                    </a:ext>
                  </a:extLst>
                </a:gridCol>
                <a:gridCol w="1313180">
                  <a:extLst>
                    <a:ext uri="{9D8B030D-6E8A-4147-A177-3AD203B41FA5}">
                      <a16:colId xmlns:a16="http://schemas.microsoft.com/office/drawing/2014/main" val="20001"/>
                    </a:ext>
                  </a:extLst>
                </a:gridCol>
                <a:gridCol w="2118995">
                  <a:extLst>
                    <a:ext uri="{9D8B030D-6E8A-4147-A177-3AD203B41FA5}">
                      <a16:colId xmlns:a16="http://schemas.microsoft.com/office/drawing/2014/main" val="20002"/>
                    </a:ext>
                  </a:extLst>
                </a:gridCol>
                <a:gridCol w="1400175">
                  <a:extLst>
                    <a:ext uri="{9D8B030D-6E8A-4147-A177-3AD203B41FA5}">
                      <a16:colId xmlns:a16="http://schemas.microsoft.com/office/drawing/2014/main" val="20003"/>
                    </a:ext>
                  </a:extLst>
                </a:gridCol>
                <a:gridCol w="1433829">
                  <a:extLst>
                    <a:ext uri="{9D8B030D-6E8A-4147-A177-3AD203B41FA5}">
                      <a16:colId xmlns:a16="http://schemas.microsoft.com/office/drawing/2014/main" val="20004"/>
                    </a:ext>
                  </a:extLst>
                </a:gridCol>
                <a:gridCol w="1315084">
                  <a:extLst>
                    <a:ext uri="{9D8B030D-6E8A-4147-A177-3AD203B41FA5}">
                      <a16:colId xmlns:a16="http://schemas.microsoft.com/office/drawing/2014/main" val="20005"/>
                    </a:ext>
                  </a:extLst>
                </a:gridCol>
                <a:gridCol w="1985645">
                  <a:extLst>
                    <a:ext uri="{9D8B030D-6E8A-4147-A177-3AD203B41FA5}">
                      <a16:colId xmlns:a16="http://schemas.microsoft.com/office/drawing/2014/main" val="20006"/>
                    </a:ext>
                  </a:extLst>
                </a:gridCol>
                <a:gridCol w="1447800">
                  <a:extLst>
                    <a:ext uri="{9D8B030D-6E8A-4147-A177-3AD203B41FA5}">
                      <a16:colId xmlns:a16="http://schemas.microsoft.com/office/drawing/2014/main" val="20007"/>
                    </a:ext>
                  </a:extLst>
                </a:gridCol>
              </a:tblGrid>
              <a:tr h="1130658">
                <a:tc gridSpan="8">
                  <a:txBody>
                    <a:bodyPr/>
                    <a:lstStyle/>
                    <a:p>
                      <a:pPr marL="89535">
                        <a:lnSpc>
                          <a:spcPct val="100000"/>
                        </a:lnSpc>
                        <a:spcBef>
                          <a:spcPts val="1275"/>
                        </a:spcBef>
                      </a:pPr>
                      <a:r>
                        <a:rPr sz="4000" b="0" spc="-130" dirty="0">
                          <a:solidFill>
                            <a:srgbClr val="FFFFFF"/>
                          </a:solidFill>
                          <a:latin typeface="Calibri Light"/>
                          <a:cs typeface="Calibri Light"/>
                        </a:rPr>
                        <a:t>4-yr.Trend:</a:t>
                      </a:r>
                      <a:r>
                        <a:rPr sz="4200" b="0" i="1" spc="-130" dirty="0">
                          <a:latin typeface="Calibri Light"/>
                          <a:cs typeface="Calibri Light"/>
                        </a:rPr>
                        <a:t>HIV </a:t>
                      </a:r>
                      <a:r>
                        <a:rPr sz="4200" b="0" i="1" spc="-110" dirty="0">
                          <a:latin typeface="Calibri Light"/>
                          <a:cs typeface="Calibri Light"/>
                        </a:rPr>
                        <a:t>Death rate, </a:t>
                      </a:r>
                      <a:r>
                        <a:rPr sz="4200" b="0" i="1" spc="-95" dirty="0">
                          <a:latin typeface="Calibri Light"/>
                          <a:cs typeface="Calibri Light"/>
                        </a:rPr>
                        <a:t>Case </a:t>
                      </a:r>
                      <a:r>
                        <a:rPr sz="4200" b="0" i="1" spc="-110" dirty="0">
                          <a:latin typeface="Calibri Light"/>
                          <a:cs typeface="Calibri Light"/>
                        </a:rPr>
                        <a:t>Fatality </a:t>
                      </a:r>
                      <a:r>
                        <a:rPr sz="4200" b="0" i="1" spc="-90" dirty="0">
                          <a:latin typeface="Calibri Light"/>
                          <a:cs typeface="Calibri Light"/>
                        </a:rPr>
                        <a:t>Rate</a:t>
                      </a:r>
                      <a:r>
                        <a:rPr sz="4000" b="0" spc="-90" dirty="0">
                          <a:solidFill>
                            <a:srgbClr val="FFFFFF"/>
                          </a:solidFill>
                          <a:latin typeface="Calibri Light"/>
                          <a:cs typeface="Calibri Light"/>
                        </a:rPr>
                        <a:t>-Palm </a:t>
                      </a:r>
                      <a:r>
                        <a:rPr sz="4000" b="0" spc="-20" dirty="0">
                          <a:solidFill>
                            <a:srgbClr val="FFFFFF"/>
                          </a:solidFill>
                          <a:latin typeface="Calibri Light"/>
                          <a:cs typeface="Calibri Light"/>
                        </a:rPr>
                        <a:t>Bch </a:t>
                      </a:r>
                      <a:r>
                        <a:rPr sz="4000" b="0" spc="-25" dirty="0">
                          <a:solidFill>
                            <a:srgbClr val="FFFFFF"/>
                          </a:solidFill>
                          <a:latin typeface="Calibri Light"/>
                          <a:cs typeface="Calibri Light"/>
                        </a:rPr>
                        <a:t>vs.</a:t>
                      </a:r>
                      <a:r>
                        <a:rPr sz="4000" b="0" spc="-370" dirty="0">
                          <a:solidFill>
                            <a:srgbClr val="FFFFFF"/>
                          </a:solidFill>
                          <a:latin typeface="Calibri Light"/>
                          <a:cs typeface="Calibri Light"/>
                        </a:rPr>
                        <a:t> </a:t>
                      </a:r>
                      <a:r>
                        <a:rPr sz="4000" b="0" spc="-20" dirty="0">
                          <a:solidFill>
                            <a:srgbClr val="FFFFFF"/>
                          </a:solidFill>
                          <a:latin typeface="Calibri Light"/>
                          <a:cs typeface="Calibri Light"/>
                        </a:rPr>
                        <a:t>FL</a:t>
                      </a:r>
                      <a:endParaRPr sz="4000">
                        <a:latin typeface="Calibri Light"/>
                        <a:cs typeface="Calibri Light"/>
                      </a:endParaRPr>
                    </a:p>
                  </a:txBody>
                  <a:tcPr marL="0" marR="0" marT="161925"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476440">
                <a:tc>
                  <a:txBody>
                    <a:bodyPr/>
                    <a:lstStyle/>
                    <a:p>
                      <a:pPr marL="111125">
                        <a:lnSpc>
                          <a:spcPts val="3260"/>
                        </a:lnSpc>
                      </a:pPr>
                      <a:r>
                        <a:rPr sz="2800" b="1" spc="-15" dirty="0">
                          <a:latin typeface="Calibri"/>
                          <a:cs typeface="Calibri"/>
                        </a:rPr>
                        <a:t>Area </a:t>
                      </a:r>
                      <a:r>
                        <a:rPr sz="2800" b="1" spc="-5" dirty="0">
                          <a:latin typeface="Calibri"/>
                          <a:cs typeface="Calibri"/>
                        </a:rPr>
                        <a:t>9</a:t>
                      </a:r>
                      <a:endParaRPr sz="2800">
                        <a:latin typeface="Calibri"/>
                        <a:cs typeface="Calibri"/>
                      </a:endParaRPr>
                    </a:p>
                  </a:txBody>
                  <a:tcPr marL="0" marR="0" marT="0" marB="0">
                    <a:lnL w="12700">
                      <a:solidFill>
                        <a:srgbClr val="FFFFFF"/>
                      </a:solidFill>
                      <a:prstDash val="solid"/>
                    </a:lnL>
                    <a:lnR w="12700">
                      <a:solidFill>
                        <a:srgbClr val="FFFFFF"/>
                      </a:solidFill>
                      <a:prstDash val="solid"/>
                    </a:lnR>
                    <a:solidFill>
                      <a:srgbClr val="4472C4"/>
                    </a:solidFill>
                  </a:tcPr>
                </a:tc>
                <a:tc>
                  <a:txBody>
                    <a:bodyPr/>
                    <a:lstStyle/>
                    <a:p>
                      <a:pPr marL="78740" algn="ctr">
                        <a:lnSpc>
                          <a:spcPts val="3260"/>
                        </a:lnSpc>
                      </a:pPr>
                      <a:r>
                        <a:rPr sz="2800" b="1" spc="-5" dirty="0">
                          <a:solidFill>
                            <a:srgbClr val="FFFFFF"/>
                          </a:solidFill>
                          <a:latin typeface="Calibri"/>
                          <a:cs typeface="Calibri"/>
                        </a:rPr>
                        <a:t>HIV</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solidFill>
                      <a:srgbClr val="4472C4"/>
                    </a:solidFill>
                  </a:tcPr>
                </a:tc>
                <a:tc>
                  <a:txBody>
                    <a:bodyPr/>
                    <a:lstStyle/>
                    <a:p>
                      <a:pPr algn="ctr">
                        <a:lnSpc>
                          <a:spcPts val="3260"/>
                        </a:lnSpc>
                      </a:pPr>
                      <a:r>
                        <a:rPr sz="2800" b="1" spc="-10" dirty="0">
                          <a:solidFill>
                            <a:srgbClr val="FFFFFF"/>
                          </a:solidFill>
                          <a:latin typeface="Calibri"/>
                          <a:cs typeface="Calibri"/>
                        </a:rPr>
                        <a:t>Death </a:t>
                      </a:r>
                      <a:r>
                        <a:rPr sz="2800" b="1" spc="-20" dirty="0">
                          <a:solidFill>
                            <a:srgbClr val="FFFFFF"/>
                          </a:solidFill>
                          <a:latin typeface="Calibri"/>
                          <a:cs typeface="Calibri"/>
                        </a:rPr>
                        <a:t>Rate</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solidFill>
                      <a:srgbClr val="4472C4"/>
                    </a:solidFill>
                  </a:tcPr>
                </a:tc>
                <a:tc>
                  <a:txBody>
                    <a:bodyPr/>
                    <a:lstStyle/>
                    <a:p>
                      <a:pPr algn="ctr">
                        <a:lnSpc>
                          <a:spcPts val="3260"/>
                        </a:lnSpc>
                      </a:pPr>
                      <a:r>
                        <a:rPr sz="2800" b="1" spc="-5" dirty="0">
                          <a:solidFill>
                            <a:srgbClr val="FFFFFF"/>
                          </a:solidFill>
                          <a:latin typeface="Calibri"/>
                          <a:cs typeface="Calibri"/>
                        </a:rPr>
                        <a:t>C F</a:t>
                      </a:r>
                      <a:r>
                        <a:rPr sz="2800" b="1" spc="-40" dirty="0">
                          <a:solidFill>
                            <a:srgbClr val="FFFFFF"/>
                          </a:solidFill>
                          <a:latin typeface="Calibri"/>
                          <a:cs typeface="Calibri"/>
                        </a:rPr>
                        <a:t> </a:t>
                      </a:r>
                      <a:r>
                        <a:rPr sz="2800" b="1" spc="-20" dirty="0">
                          <a:solidFill>
                            <a:srgbClr val="FFFFFF"/>
                          </a:solidFill>
                          <a:latin typeface="Calibri"/>
                          <a:cs typeface="Calibri"/>
                        </a:rPr>
                        <a:t>Rate</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solidFill>
                      <a:srgbClr val="4472C4"/>
                    </a:solidFill>
                  </a:tcPr>
                </a:tc>
                <a:tc rowSpan="7">
                  <a:txBody>
                    <a:bodyPr/>
                    <a:lstStyle/>
                    <a:p>
                      <a:pPr marL="310515">
                        <a:lnSpc>
                          <a:spcPts val="3260"/>
                        </a:lnSpc>
                      </a:pPr>
                      <a:r>
                        <a:rPr sz="2800" b="1" spc="-10" dirty="0">
                          <a:latin typeface="Calibri"/>
                          <a:cs typeface="Calibri"/>
                        </a:rPr>
                        <a:t>Florida</a:t>
                      </a:r>
                      <a:endParaRPr sz="2800">
                        <a:latin typeface="Calibri"/>
                        <a:cs typeface="Calibri"/>
                      </a:endParaRPr>
                    </a:p>
                    <a:p>
                      <a:pPr marL="555625">
                        <a:lnSpc>
                          <a:spcPct val="100000"/>
                        </a:lnSpc>
                        <a:spcBef>
                          <a:spcPts val="225"/>
                        </a:spcBef>
                      </a:pPr>
                      <a:r>
                        <a:rPr sz="2800" b="1" spc="-5" dirty="0">
                          <a:latin typeface="Calibri"/>
                          <a:cs typeface="Calibri"/>
                        </a:rPr>
                        <a:t>HIV</a:t>
                      </a:r>
                      <a:endParaRPr sz="2800">
                        <a:latin typeface="Calibri"/>
                        <a:cs typeface="Calibri"/>
                      </a:endParaRPr>
                    </a:p>
                    <a:p>
                      <a:pPr>
                        <a:lnSpc>
                          <a:spcPct val="100000"/>
                        </a:lnSpc>
                      </a:pPr>
                      <a:endParaRPr sz="2800">
                        <a:latin typeface="Times New Roman"/>
                        <a:cs typeface="Times New Roman"/>
                      </a:endParaRPr>
                    </a:p>
                    <a:p>
                      <a:pPr marL="306705">
                        <a:lnSpc>
                          <a:spcPct val="100000"/>
                        </a:lnSpc>
                        <a:spcBef>
                          <a:spcPts val="2450"/>
                        </a:spcBef>
                      </a:pPr>
                      <a:r>
                        <a:rPr sz="3200" b="1" spc="-5" dirty="0">
                          <a:solidFill>
                            <a:srgbClr val="FFFFFF"/>
                          </a:solidFill>
                          <a:latin typeface="Calibri"/>
                          <a:cs typeface="Calibri"/>
                        </a:rPr>
                        <a:t>2021</a:t>
                      </a:r>
                      <a:endParaRPr sz="3200">
                        <a:latin typeface="Calibri"/>
                        <a:cs typeface="Calibri"/>
                      </a:endParaRPr>
                    </a:p>
                    <a:p>
                      <a:pPr marL="306705">
                        <a:lnSpc>
                          <a:spcPct val="100000"/>
                        </a:lnSpc>
                        <a:spcBef>
                          <a:spcPts val="2390"/>
                        </a:spcBef>
                      </a:pPr>
                      <a:r>
                        <a:rPr sz="3200" b="1" spc="-5" dirty="0">
                          <a:solidFill>
                            <a:srgbClr val="FFFFFF"/>
                          </a:solidFill>
                          <a:latin typeface="Calibri"/>
                          <a:cs typeface="Calibri"/>
                        </a:rPr>
                        <a:t>2020</a:t>
                      </a:r>
                      <a:endParaRPr sz="3200">
                        <a:latin typeface="Calibri"/>
                        <a:cs typeface="Calibri"/>
                      </a:endParaRPr>
                    </a:p>
                    <a:p>
                      <a:pPr marL="306705">
                        <a:lnSpc>
                          <a:spcPct val="100000"/>
                        </a:lnSpc>
                        <a:spcBef>
                          <a:spcPts val="2385"/>
                        </a:spcBef>
                      </a:pPr>
                      <a:r>
                        <a:rPr sz="3200" b="1" spc="-5" dirty="0">
                          <a:solidFill>
                            <a:srgbClr val="FFFFFF"/>
                          </a:solidFill>
                          <a:latin typeface="Calibri"/>
                          <a:cs typeface="Calibri"/>
                        </a:rPr>
                        <a:t>2019</a:t>
                      </a:r>
                      <a:endParaRPr sz="3200">
                        <a:latin typeface="Calibri"/>
                        <a:cs typeface="Calibri"/>
                      </a:endParaRPr>
                    </a:p>
                    <a:p>
                      <a:pPr marL="306705">
                        <a:lnSpc>
                          <a:spcPct val="100000"/>
                        </a:lnSpc>
                        <a:spcBef>
                          <a:spcPts val="2390"/>
                        </a:spcBef>
                      </a:pPr>
                      <a:r>
                        <a:rPr sz="3200" b="1" spc="-5" dirty="0">
                          <a:solidFill>
                            <a:srgbClr val="FFFFFF"/>
                          </a:solidFill>
                          <a:latin typeface="Calibri"/>
                          <a:cs typeface="Calibri"/>
                        </a:rPr>
                        <a:t>2018</a:t>
                      </a:r>
                      <a:endParaRPr sz="3200">
                        <a:latin typeface="Calibri"/>
                        <a:cs typeface="Calibri"/>
                      </a:endParaRPr>
                    </a:p>
                  </a:txBody>
                  <a:tcPr marL="0" marR="0" marT="0" marB="0">
                    <a:lnL w="12700">
                      <a:solidFill>
                        <a:srgbClr val="FFFFFF"/>
                      </a:solidFill>
                      <a:prstDash val="solid"/>
                    </a:lnL>
                  </a:tcPr>
                </a:tc>
                <a:tc rowSpan="7">
                  <a:txBody>
                    <a:bodyPr/>
                    <a:lstStyle/>
                    <a:p>
                      <a:pPr marL="1905" algn="ctr">
                        <a:lnSpc>
                          <a:spcPts val="3260"/>
                        </a:lnSpc>
                      </a:pPr>
                      <a:r>
                        <a:rPr sz="2800" b="1" spc="-5" dirty="0">
                          <a:solidFill>
                            <a:srgbClr val="FFFFFF"/>
                          </a:solidFill>
                          <a:latin typeface="Calibri"/>
                          <a:cs typeface="Calibri"/>
                        </a:rPr>
                        <a:t>HIV</a:t>
                      </a:r>
                      <a:endParaRPr sz="2800">
                        <a:latin typeface="Calibri"/>
                        <a:cs typeface="Calibri"/>
                      </a:endParaRPr>
                    </a:p>
                    <a:p>
                      <a:pPr marR="69850" algn="ctr">
                        <a:lnSpc>
                          <a:spcPct val="100000"/>
                        </a:lnSpc>
                        <a:spcBef>
                          <a:spcPts val="225"/>
                        </a:spcBef>
                      </a:pPr>
                      <a:r>
                        <a:rPr sz="2800" b="1" spc="-10" dirty="0">
                          <a:solidFill>
                            <a:srgbClr val="FFFFFF"/>
                          </a:solidFill>
                          <a:latin typeface="Calibri"/>
                          <a:cs typeface="Calibri"/>
                        </a:rPr>
                        <a:t>Deaths</a:t>
                      </a:r>
                      <a:endParaRPr sz="2800">
                        <a:latin typeface="Calibri"/>
                        <a:cs typeface="Calibri"/>
                      </a:endParaRPr>
                    </a:p>
                    <a:p>
                      <a:pPr>
                        <a:lnSpc>
                          <a:spcPct val="100000"/>
                        </a:lnSpc>
                      </a:pPr>
                      <a:endParaRPr sz="2800">
                        <a:latin typeface="Times New Roman"/>
                        <a:cs typeface="Times New Roman"/>
                      </a:endParaRPr>
                    </a:p>
                    <a:p>
                      <a:pPr marR="67945" algn="ctr">
                        <a:lnSpc>
                          <a:spcPct val="100000"/>
                        </a:lnSpc>
                        <a:spcBef>
                          <a:spcPts val="2450"/>
                        </a:spcBef>
                      </a:pPr>
                      <a:r>
                        <a:rPr sz="3200" spc="-5" dirty="0">
                          <a:latin typeface="Calibri"/>
                          <a:cs typeface="Calibri"/>
                        </a:rPr>
                        <a:t>629</a:t>
                      </a:r>
                      <a:endParaRPr sz="3200">
                        <a:latin typeface="Calibri"/>
                        <a:cs typeface="Calibri"/>
                      </a:endParaRPr>
                    </a:p>
                    <a:p>
                      <a:pPr marR="67945" algn="ctr">
                        <a:lnSpc>
                          <a:spcPct val="100000"/>
                        </a:lnSpc>
                        <a:spcBef>
                          <a:spcPts val="2390"/>
                        </a:spcBef>
                      </a:pPr>
                      <a:r>
                        <a:rPr sz="3200" spc="-5" dirty="0">
                          <a:latin typeface="Calibri"/>
                          <a:cs typeface="Calibri"/>
                        </a:rPr>
                        <a:t>672</a:t>
                      </a:r>
                      <a:endParaRPr sz="3200">
                        <a:latin typeface="Calibri"/>
                        <a:cs typeface="Calibri"/>
                      </a:endParaRPr>
                    </a:p>
                    <a:p>
                      <a:pPr marR="67945" algn="ctr">
                        <a:lnSpc>
                          <a:spcPct val="100000"/>
                        </a:lnSpc>
                        <a:spcBef>
                          <a:spcPts val="2385"/>
                        </a:spcBef>
                      </a:pPr>
                      <a:r>
                        <a:rPr sz="3200" spc="-5" dirty="0">
                          <a:latin typeface="Calibri"/>
                          <a:cs typeface="Calibri"/>
                        </a:rPr>
                        <a:t>692</a:t>
                      </a:r>
                      <a:endParaRPr sz="3200">
                        <a:latin typeface="Calibri"/>
                        <a:cs typeface="Calibri"/>
                      </a:endParaRPr>
                    </a:p>
                    <a:p>
                      <a:pPr marR="67945" algn="ctr">
                        <a:lnSpc>
                          <a:spcPct val="100000"/>
                        </a:lnSpc>
                        <a:spcBef>
                          <a:spcPts val="2390"/>
                        </a:spcBef>
                      </a:pPr>
                      <a:r>
                        <a:rPr sz="3200" spc="-5" dirty="0">
                          <a:latin typeface="Calibri"/>
                          <a:cs typeface="Calibri"/>
                        </a:rPr>
                        <a:t>693</a:t>
                      </a:r>
                      <a:endParaRPr sz="3200">
                        <a:latin typeface="Calibri"/>
                        <a:cs typeface="Calibri"/>
                      </a:endParaRPr>
                    </a:p>
                  </a:txBody>
                  <a:tcPr marL="0" marR="0" marT="0" marB="0"/>
                </a:tc>
                <a:tc rowSpan="7">
                  <a:txBody>
                    <a:bodyPr/>
                    <a:lstStyle/>
                    <a:p>
                      <a:pPr marL="16510" algn="ctr">
                        <a:lnSpc>
                          <a:spcPts val="3260"/>
                        </a:lnSpc>
                      </a:pPr>
                      <a:r>
                        <a:rPr sz="2800" b="1" spc="-10" dirty="0">
                          <a:solidFill>
                            <a:srgbClr val="FFFFFF"/>
                          </a:solidFill>
                          <a:latin typeface="Calibri"/>
                          <a:cs typeface="Calibri"/>
                        </a:rPr>
                        <a:t>Death</a:t>
                      </a:r>
                      <a:r>
                        <a:rPr sz="2800" b="1" spc="-20" dirty="0">
                          <a:solidFill>
                            <a:srgbClr val="FFFFFF"/>
                          </a:solidFill>
                          <a:latin typeface="Calibri"/>
                          <a:cs typeface="Calibri"/>
                        </a:rPr>
                        <a:t> Rate</a:t>
                      </a:r>
                      <a:endParaRPr sz="2800">
                        <a:latin typeface="Calibri"/>
                        <a:cs typeface="Calibri"/>
                      </a:endParaRPr>
                    </a:p>
                    <a:p>
                      <a:pPr marL="255904" marR="232410" algn="ctr">
                        <a:lnSpc>
                          <a:spcPct val="107100"/>
                        </a:lnSpc>
                        <a:spcBef>
                          <a:spcPts val="40"/>
                        </a:spcBef>
                      </a:pPr>
                      <a:r>
                        <a:rPr sz="2400" b="1" i="1" dirty="0">
                          <a:solidFill>
                            <a:srgbClr val="FFFFFF"/>
                          </a:solidFill>
                          <a:latin typeface="Calibri"/>
                          <a:cs typeface="Calibri"/>
                        </a:rPr>
                        <a:t>per</a:t>
                      </a:r>
                      <a:r>
                        <a:rPr sz="2400" b="1" i="1" spc="-100" dirty="0">
                          <a:solidFill>
                            <a:srgbClr val="FFFFFF"/>
                          </a:solidFill>
                          <a:latin typeface="Calibri"/>
                          <a:cs typeface="Calibri"/>
                        </a:rPr>
                        <a:t> </a:t>
                      </a:r>
                      <a:r>
                        <a:rPr sz="2400" b="1" i="1" spc="-5" dirty="0">
                          <a:solidFill>
                            <a:srgbClr val="FFFFFF"/>
                          </a:solidFill>
                          <a:latin typeface="Calibri"/>
                          <a:cs typeface="Calibri"/>
                        </a:rPr>
                        <a:t>100,000  </a:t>
                      </a:r>
                      <a:r>
                        <a:rPr sz="2400" b="1" i="1" dirty="0">
                          <a:solidFill>
                            <a:srgbClr val="FFFFFF"/>
                          </a:solidFill>
                          <a:latin typeface="Calibri"/>
                          <a:cs typeface="Calibri"/>
                        </a:rPr>
                        <a:t>FL</a:t>
                      </a:r>
                      <a:r>
                        <a:rPr sz="2400" b="1" i="1" spc="-35" dirty="0">
                          <a:solidFill>
                            <a:srgbClr val="FFFFFF"/>
                          </a:solidFill>
                          <a:latin typeface="Calibri"/>
                          <a:cs typeface="Calibri"/>
                        </a:rPr>
                        <a:t> </a:t>
                      </a:r>
                      <a:r>
                        <a:rPr sz="2400" b="1" i="1" spc="-5" dirty="0">
                          <a:solidFill>
                            <a:srgbClr val="FFFFFF"/>
                          </a:solidFill>
                          <a:latin typeface="Calibri"/>
                          <a:cs typeface="Calibri"/>
                        </a:rPr>
                        <a:t>people</a:t>
                      </a:r>
                      <a:endParaRPr sz="2400">
                        <a:latin typeface="Calibri"/>
                        <a:cs typeface="Calibri"/>
                      </a:endParaRPr>
                    </a:p>
                    <a:p>
                      <a:pPr>
                        <a:lnSpc>
                          <a:spcPct val="100000"/>
                        </a:lnSpc>
                      </a:pPr>
                      <a:endParaRPr sz="2650">
                        <a:latin typeface="Times New Roman"/>
                        <a:cs typeface="Times New Roman"/>
                      </a:endParaRPr>
                    </a:p>
                    <a:p>
                      <a:pPr marL="15240" algn="ctr">
                        <a:lnSpc>
                          <a:spcPct val="100000"/>
                        </a:lnSpc>
                      </a:pPr>
                      <a:r>
                        <a:rPr sz="3200" spc="-5" dirty="0">
                          <a:latin typeface="Calibri"/>
                          <a:cs typeface="Calibri"/>
                        </a:rPr>
                        <a:t>2.8</a:t>
                      </a:r>
                      <a:endParaRPr sz="3200">
                        <a:latin typeface="Calibri"/>
                        <a:cs typeface="Calibri"/>
                      </a:endParaRPr>
                    </a:p>
                    <a:p>
                      <a:pPr marL="15240" algn="ctr">
                        <a:lnSpc>
                          <a:spcPct val="100000"/>
                        </a:lnSpc>
                        <a:spcBef>
                          <a:spcPts val="2390"/>
                        </a:spcBef>
                      </a:pPr>
                      <a:r>
                        <a:rPr sz="3200" spc="-5" dirty="0">
                          <a:latin typeface="Calibri"/>
                          <a:cs typeface="Calibri"/>
                        </a:rPr>
                        <a:t>3.0</a:t>
                      </a:r>
                      <a:endParaRPr sz="3200">
                        <a:latin typeface="Calibri"/>
                        <a:cs typeface="Calibri"/>
                      </a:endParaRPr>
                    </a:p>
                    <a:p>
                      <a:pPr marL="15240" algn="ctr">
                        <a:lnSpc>
                          <a:spcPct val="100000"/>
                        </a:lnSpc>
                        <a:spcBef>
                          <a:spcPts val="2385"/>
                        </a:spcBef>
                      </a:pPr>
                      <a:r>
                        <a:rPr sz="3200" spc="-5" dirty="0">
                          <a:latin typeface="Calibri"/>
                          <a:cs typeface="Calibri"/>
                        </a:rPr>
                        <a:t>3.1</a:t>
                      </a:r>
                      <a:endParaRPr sz="3200">
                        <a:latin typeface="Calibri"/>
                        <a:cs typeface="Calibri"/>
                      </a:endParaRPr>
                    </a:p>
                    <a:p>
                      <a:pPr marL="15240" algn="ctr">
                        <a:lnSpc>
                          <a:spcPct val="100000"/>
                        </a:lnSpc>
                        <a:spcBef>
                          <a:spcPts val="2390"/>
                        </a:spcBef>
                      </a:pPr>
                      <a:r>
                        <a:rPr sz="3200" spc="-5" dirty="0">
                          <a:latin typeface="Calibri"/>
                          <a:cs typeface="Calibri"/>
                        </a:rPr>
                        <a:t>3.2</a:t>
                      </a:r>
                      <a:endParaRPr sz="3200">
                        <a:latin typeface="Calibri"/>
                        <a:cs typeface="Calibri"/>
                      </a:endParaRPr>
                    </a:p>
                  </a:txBody>
                  <a:tcPr marL="0" marR="0" marT="0" marB="0"/>
                </a:tc>
                <a:tc rowSpan="7">
                  <a:txBody>
                    <a:bodyPr/>
                    <a:lstStyle/>
                    <a:p>
                      <a:pPr marL="203835" indent="-40005">
                        <a:lnSpc>
                          <a:spcPts val="3260"/>
                        </a:lnSpc>
                      </a:pPr>
                      <a:r>
                        <a:rPr sz="2800" b="1" spc="-5" dirty="0">
                          <a:solidFill>
                            <a:srgbClr val="FFFFFF"/>
                          </a:solidFill>
                          <a:latin typeface="Calibri"/>
                          <a:cs typeface="Calibri"/>
                        </a:rPr>
                        <a:t>C F</a:t>
                      </a:r>
                      <a:r>
                        <a:rPr sz="2800" b="1" spc="-45" dirty="0">
                          <a:solidFill>
                            <a:srgbClr val="FFFFFF"/>
                          </a:solidFill>
                          <a:latin typeface="Calibri"/>
                          <a:cs typeface="Calibri"/>
                        </a:rPr>
                        <a:t> </a:t>
                      </a:r>
                      <a:r>
                        <a:rPr sz="2800" b="1" spc="-20" dirty="0">
                          <a:solidFill>
                            <a:srgbClr val="FFFFFF"/>
                          </a:solidFill>
                          <a:latin typeface="Calibri"/>
                          <a:cs typeface="Calibri"/>
                        </a:rPr>
                        <a:t>Rate</a:t>
                      </a:r>
                      <a:endParaRPr sz="2800">
                        <a:latin typeface="Calibri"/>
                        <a:cs typeface="Calibri"/>
                      </a:endParaRPr>
                    </a:p>
                    <a:p>
                      <a:pPr marL="347345" marR="133350" indent="-143510">
                        <a:lnSpc>
                          <a:spcPct val="107100"/>
                        </a:lnSpc>
                        <a:spcBef>
                          <a:spcPts val="40"/>
                        </a:spcBef>
                      </a:pPr>
                      <a:r>
                        <a:rPr sz="2400" b="1" i="1" dirty="0">
                          <a:solidFill>
                            <a:srgbClr val="FFFFFF"/>
                          </a:solidFill>
                          <a:latin typeface="Calibri"/>
                          <a:cs typeface="Calibri"/>
                        </a:rPr>
                        <a:t>per</a:t>
                      </a:r>
                      <a:r>
                        <a:rPr sz="2400" b="1" i="1" spc="-110" dirty="0">
                          <a:solidFill>
                            <a:srgbClr val="FFFFFF"/>
                          </a:solidFill>
                          <a:latin typeface="Calibri"/>
                          <a:cs typeface="Calibri"/>
                        </a:rPr>
                        <a:t> </a:t>
                      </a:r>
                      <a:r>
                        <a:rPr sz="2400" b="1" i="1" spc="-5" dirty="0">
                          <a:solidFill>
                            <a:srgbClr val="FFFFFF"/>
                          </a:solidFill>
                          <a:latin typeface="Calibri"/>
                          <a:cs typeface="Calibri"/>
                        </a:rPr>
                        <a:t>1000  HIV-FL</a:t>
                      </a:r>
                      <a:endParaRPr sz="2400">
                        <a:latin typeface="Calibri"/>
                        <a:cs typeface="Calibri"/>
                      </a:endParaRPr>
                    </a:p>
                    <a:p>
                      <a:pPr>
                        <a:lnSpc>
                          <a:spcPct val="100000"/>
                        </a:lnSpc>
                      </a:pPr>
                      <a:endParaRPr sz="2650">
                        <a:latin typeface="Times New Roman"/>
                        <a:cs typeface="Times New Roman"/>
                      </a:endParaRPr>
                    </a:p>
                    <a:p>
                      <a:pPr marL="497840">
                        <a:lnSpc>
                          <a:spcPct val="100000"/>
                        </a:lnSpc>
                      </a:pPr>
                      <a:r>
                        <a:rPr sz="3200" spc="-5" dirty="0">
                          <a:latin typeface="Calibri"/>
                          <a:cs typeface="Calibri"/>
                        </a:rPr>
                        <a:t>5.2</a:t>
                      </a:r>
                      <a:endParaRPr sz="3200">
                        <a:latin typeface="Calibri"/>
                        <a:cs typeface="Calibri"/>
                      </a:endParaRPr>
                    </a:p>
                    <a:p>
                      <a:pPr marL="497840">
                        <a:lnSpc>
                          <a:spcPct val="100000"/>
                        </a:lnSpc>
                        <a:spcBef>
                          <a:spcPts val="2390"/>
                        </a:spcBef>
                      </a:pPr>
                      <a:r>
                        <a:rPr sz="3200" spc="-5" dirty="0">
                          <a:latin typeface="Calibri"/>
                          <a:cs typeface="Calibri"/>
                        </a:rPr>
                        <a:t>5.7</a:t>
                      </a:r>
                      <a:endParaRPr sz="3200">
                        <a:latin typeface="Calibri"/>
                        <a:cs typeface="Calibri"/>
                      </a:endParaRPr>
                    </a:p>
                    <a:p>
                      <a:pPr marL="497840">
                        <a:lnSpc>
                          <a:spcPct val="100000"/>
                        </a:lnSpc>
                        <a:spcBef>
                          <a:spcPts val="2385"/>
                        </a:spcBef>
                      </a:pPr>
                      <a:r>
                        <a:rPr sz="3200" spc="-5" dirty="0">
                          <a:latin typeface="Calibri"/>
                          <a:cs typeface="Calibri"/>
                        </a:rPr>
                        <a:t>5.9</a:t>
                      </a:r>
                      <a:endParaRPr sz="3200">
                        <a:latin typeface="Calibri"/>
                        <a:cs typeface="Calibri"/>
                      </a:endParaRPr>
                    </a:p>
                    <a:p>
                      <a:pPr marL="497840">
                        <a:lnSpc>
                          <a:spcPct val="100000"/>
                        </a:lnSpc>
                        <a:spcBef>
                          <a:spcPts val="2390"/>
                        </a:spcBef>
                      </a:pPr>
                      <a:r>
                        <a:rPr sz="3200" spc="-5" dirty="0">
                          <a:latin typeface="Calibri"/>
                          <a:cs typeface="Calibri"/>
                        </a:rPr>
                        <a:t>5.9</a:t>
                      </a:r>
                      <a:endParaRPr sz="3200">
                        <a:latin typeface="Calibri"/>
                        <a:cs typeface="Calibri"/>
                      </a:endParaRPr>
                    </a:p>
                  </a:txBody>
                  <a:tcPr marL="0" marR="0" marT="0" marB="0"/>
                </a:tc>
                <a:extLst>
                  <a:ext uri="{0D108BD9-81ED-4DB2-BD59-A6C34878D82A}">
                    <a16:rowId xmlns:a16="http://schemas.microsoft.com/office/drawing/2014/main" val="10001"/>
                  </a:ext>
                </a:extLst>
              </a:tr>
              <a:tr h="423625">
                <a:tc>
                  <a:txBody>
                    <a:bodyPr/>
                    <a:lstStyle/>
                    <a:p>
                      <a:pPr marL="324485">
                        <a:lnSpc>
                          <a:spcPts val="3095"/>
                        </a:lnSpc>
                      </a:pPr>
                      <a:r>
                        <a:rPr sz="2800" b="1" spc="-5" dirty="0">
                          <a:latin typeface="Calibri"/>
                          <a:cs typeface="Calibri"/>
                        </a:rPr>
                        <a:t>HIV</a:t>
                      </a:r>
                      <a:endParaRPr sz="2800">
                        <a:latin typeface="Calibri"/>
                        <a:cs typeface="Calibri"/>
                      </a:endParaRPr>
                    </a:p>
                  </a:txBody>
                  <a:tcPr marL="0" marR="0" marT="0" marB="0">
                    <a:lnL w="12700">
                      <a:solidFill>
                        <a:srgbClr val="FFFFFF"/>
                      </a:solidFill>
                      <a:prstDash val="solid"/>
                    </a:lnL>
                    <a:lnR w="12700">
                      <a:solidFill>
                        <a:srgbClr val="FFFFFF"/>
                      </a:solidFill>
                      <a:prstDash val="solid"/>
                    </a:lnR>
                    <a:solidFill>
                      <a:srgbClr val="4472C4"/>
                    </a:solidFill>
                  </a:tcPr>
                </a:tc>
                <a:tc>
                  <a:txBody>
                    <a:bodyPr/>
                    <a:lstStyle/>
                    <a:p>
                      <a:pPr algn="ctr">
                        <a:lnSpc>
                          <a:spcPts val="3095"/>
                        </a:lnSpc>
                      </a:pPr>
                      <a:r>
                        <a:rPr sz="2800" b="1" spc="-10" dirty="0">
                          <a:solidFill>
                            <a:srgbClr val="FFFFFF"/>
                          </a:solidFill>
                          <a:latin typeface="Calibri"/>
                          <a:cs typeface="Calibri"/>
                        </a:rPr>
                        <a:t>Deaths</a:t>
                      </a:r>
                      <a:endParaRPr sz="2800">
                        <a:latin typeface="Calibri"/>
                        <a:cs typeface="Calibri"/>
                      </a:endParaRPr>
                    </a:p>
                  </a:txBody>
                  <a:tcPr marL="0" marR="0" marT="0" marB="0">
                    <a:lnL w="12700">
                      <a:solidFill>
                        <a:srgbClr val="FFFFFF"/>
                      </a:solidFill>
                      <a:prstDash val="solid"/>
                    </a:lnL>
                    <a:lnR w="12700">
                      <a:solidFill>
                        <a:srgbClr val="FFFFFF"/>
                      </a:solidFill>
                      <a:prstDash val="solid"/>
                    </a:lnR>
                    <a:solidFill>
                      <a:srgbClr val="4472C4"/>
                    </a:solidFill>
                  </a:tcPr>
                </a:tc>
                <a:tc>
                  <a:txBody>
                    <a:bodyPr/>
                    <a:lstStyle/>
                    <a:p>
                      <a:pPr algn="ctr">
                        <a:lnSpc>
                          <a:spcPts val="2630"/>
                        </a:lnSpc>
                      </a:pPr>
                      <a:r>
                        <a:rPr sz="2400" b="1" i="1" dirty="0">
                          <a:solidFill>
                            <a:srgbClr val="FFFFFF"/>
                          </a:solidFill>
                          <a:latin typeface="Calibri"/>
                          <a:cs typeface="Calibri"/>
                        </a:rPr>
                        <a:t>per</a:t>
                      </a:r>
                      <a:r>
                        <a:rPr sz="2400" b="1" i="1" spc="-30" dirty="0">
                          <a:solidFill>
                            <a:srgbClr val="FFFFFF"/>
                          </a:solidFill>
                          <a:latin typeface="Calibri"/>
                          <a:cs typeface="Calibri"/>
                        </a:rPr>
                        <a:t> </a:t>
                      </a:r>
                      <a:r>
                        <a:rPr sz="2400" b="1" i="1" spc="-5" dirty="0">
                          <a:solidFill>
                            <a:srgbClr val="FFFFFF"/>
                          </a:solidFill>
                          <a:latin typeface="Calibri"/>
                          <a:cs typeface="Calibri"/>
                        </a:rPr>
                        <a:t>100,000</a:t>
                      </a:r>
                      <a:endParaRPr sz="2400">
                        <a:latin typeface="Calibri"/>
                        <a:cs typeface="Calibri"/>
                      </a:endParaRPr>
                    </a:p>
                  </a:txBody>
                  <a:tcPr marL="0" marR="0" marT="0" marB="0">
                    <a:lnL w="12700">
                      <a:solidFill>
                        <a:srgbClr val="FFFFFF"/>
                      </a:solidFill>
                      <a:prstDash val="solid"/>
                    </a:lnL>
                    <a:lnR w="12700">
                      <a:solidFill>
                        <a:srgbClr val="FFFFFF"/>
                      </a:solidFill>
                      <a:prstDash val="solid"/>
                    </a:lnR>
                    <a:solidFill>
                      <a:srgbClr val="4472C4"/>
                    </a:solidFill>
                  </a:tcPr>
                </a:tc>
                <a:tc>
                  <a:txBody>
                    <a:bodyPr/>
                    <a:lstStyle/>
                    <a:p>
                      <a:pPr algn="ctr">
                        <a:lnSpc>
                          <a:spcPts val="2630"/>
                        </a:lnSpc>
                      </a:pPr>
                      <a:r>
                        <a:rPr sz="2400" b="1" i="1" dirty="0">
                          <a:solidFill>
                            <a:srgbClr val="FFFFFF"/>
                          </a:solidFill>
                          <a:latin typeface="Calibri"/>
                          <a:cs typeface="Calibri"/>
                        </a:rPr>
                        <a:t>per</a:t>
                      </a:r>
                      <a:r>
                        <a:rPr sz="2400" b="1" i="1" spc="-45" dirty="0">
                          <a:solidFill>
                            <a:srgbClr val="FFFFFF"/>
                          </a:solidFill>
                          <a:latin typeface="Calibri"/>
                          <a:cs typeface="Calibri"/>
                        </a:rPr>
                        <a:t> </a:t>
                      </a:r>
                      <a:r>
                        <a:rPr sz="2400" b="1" i="1" spc="-5" dirty="0">
                          <a:solidFill>
                            <a:srgbClr val="FFFFFF"/>
                          </a:solidFill>
                          <a:latin typeface="Calibri"/>
                          <a:cs typeface="Calibri"/>
                        </a:rPr>
                        <a:t>1000</a:t>
                      </a:r>
                      <a:endParaRPr sz="2400">
                        <a:latin typeface="Calibri"/>
                        <a:cs typeface="Calibri"/>
                      </a:endParaRPr>
                    </a:p>
                  </a:txBody>
                  <a:tcPr marL="0" marR="0" marT="0" marB="0">
                    <a:lnL w="12700">
                      <a:solidFill>
                        <a:srgbClr val="FFFFFF"/>
                      </a:solidFill>
                      <a:prstDash val="solid"/>
                    </a:lnL>
                    <a:lnR w="12700">
                      <a:solidFill>
                        <a:srgbClr val="FFFFFF"/>
                      </a:solidFill>
                      <a:prstDash val="solid"/>
                    </a:lnR>
                    <a:solidFill>
                      <a:srgbClr val="4472C4"/>
                    </a:solidFill>
                  </a:tcPr>
                </a:tc>
                <a:tc vMerge="1">
                  <a:txBody>
                    <a:bodyPr/>
                    <a:lstStyle/>
                    <a:p>
                      <a:endParaRPr/>
                    </a:p>
                  </a:txBody>
                  <a:tcPr marL="0" marR="0" marT="0" marB="0">
                    <a:lnL w="12700">
                      <a:solidFill>
                        <a:srgbClr val="FFFFFF"/>
                      </a:solidFill>
                      <a:prstDash val="solid"/>
                    </a:lnL>
                  </a:tcPr>
                </a:tc>
                <a:tc vMerge="1">
                  <a:txBody>
                    <a:bodyPr/>
                    <a:lstStyle/>
                    <a:p>
                      <a:endParaRPr/>
                    </a:p>
                  </a:txBody>
                  <a:tcPr marL="0" marR="0" marT="0" marB="0"/>
                </a:tc>
                <a:tc vMerge="1">
                  <a:txBody>
                    <a:bodyPr/>
                    <a:lstStyle/>
                    <a:p>
                      <a:endParaRPr/>
                    </a:p>
                  </a:txBody>
                  <a:tcPr marL="0" marR="0" marT="0" marB="0"/>
                </a:tc>
                <a:tc vMerge="1">
                  <a:txBody>
                    <a:bodyPr/>
                    <a:lstStyle/>
                    <a:p>
                      <a:endParaRPr/>
                    </a:p>
                  </a:txBody>
                  <a:tcPr marL="0" marR="0" marT="0" marB="0"/>
                </a:tc>
                <a:extLst>
                  <a:ext uri="{0D108BD9-81ED-4DB2-BD59-A6C34878D82A}">
                    <a16:rowId xmlns:a16="http://schemas.microsoft.com/office/drawing/2014/main" val="10002"/>
                  </a:ext>
                </a:extLst>
              </a:tr>
              <a:tr h="321865">
                <a:tc>
                  <a:txBody>
                    <a:bodyPr/>
                    <a:lstStyle/>
                    <a:p>
                      <a:pPr>
                        <a:lnSpc>
                          <a:spcPct val="100000"/>
                        </a:lnSpc>
                      </a:pPr>
                      <a:endParaRPr sz="2000">
                        <a:latin typeface="Times New Roman"/>
                        <a:cs typeface="Times New Roman"/>
                      </a:endParaRPr>
                    </a:p>
                  </a:txBody>
                  <a:tcPr marL="0" marR="0" marT="0" marB="0">
                    <a:lnL w="12700">
                      <a:solidFill>
                        <a:srgbClr val="FFFFFF"/>
                      </a:solidFill>
                      <a:prstDash val="solid"/>
                    </a:lnL>
                    <a:lnR w="12700">
                      <a:solidFill>
                        <a:srgbClr val="FFFFFF"/>
                      </a:solidFill>
                      <a:prstDash val="solid"/>
                    </a:lnR>
                    <a:lnB w="38100">
                      <a:solidFill>
                        <a:srgbClr val="FFFFFF"/>
                      </a:solidFill>
                      <a:prstDash val="solid"/>
                    </a:lnB>
                    <a:solidFill>
                      <a:srgbClr val="4472C4"/>
                    </a:solidFill>
                  </a:tcPr>
                </a:tc>
                <a:tc>
                  <a:txBody>
                    <a:bodyPr/>
                    <a:lstStyle/>
                    <a:p>
                      <a:pPr>
                        <a:lnSpc>
                          <a:spcPct val="100000"/>
                        </a:lnSpc>
                      </a:pPr>
                      <a:endParaRPr sz="2000">
                        <a:latin typeface="Times New Roman"/>
                        <a:cs typeface="Times New Roman"/>
                      </a:endParaRPr>
                    </a:p>
                  </a:txBody>
                  <a:tcPr marL="0" marR="0" marT="0" marB="0">
                    <a:lnL w="12700">
                      <a:solidFill>
                        <a:srgbClr val="FFFFFF"/>
                      </a:solidFill>
                      <a:prstDash val="solid"/>
                    </a:lnL>
                    <a:lnR w="12700">
                      <a:solidFill>
                        <a:srgbClr val="FFFFFF"/>
                      </a:solidFill>
                      <a:prstDash val="solid"/>
                    </a:lnR>
                    <a:lnB w="38100">
                      <a:solidFill>
                        <a:srgbClr val="FFFFFF"/>
                      </a:solidFill>
                      <a:prstDash val="solid"/>
                    </a:lnB>
                    <a:solidFill>
                      <a:srgbClr val="4472C4"/>
                    </a:solidFill>
                  </a:tcPr>
                </a:tc>
                <a:tc>
                  <a:txBody>
                    <a:bodyPr/>
                    <a:lstStyle/>
                    <a:p>
                      <a:pPr algn="ctr">
                        <a:lnSpc>
                          <a:spcPts val="2380"/>
                        </a:lnSpc>
                      </a:pPr>
                      <a:r>
                        <a:rPr sz="2400" b="1" i="1" spc="-5" dirty="0">
                          <a:solidFill>
                            <a:srgbClr val="FFFFFF"/>
                          </a:solidFill>
                          <a:latin typeface="Calibri"/>
                          <a:cs typeface="Calibri"/>
                        </a:rPr>
                        <a:t>PBC people</a:t>
                      </a:r>
                      <a:endParaRPr sz="2400">
                        <a:latin typeface="Calibri"/>
                        <a:cs typeface="Calibri"/>
                      </a:endParaRPr>
                    </a:p>
                  </a:txBody>
                  <a:tcPr marL="0" marR="0" marT="0" marB="0">
                    <a:lnL w="12700">
                      <a:solidFill>
                        <a:srgbClr val="FFFFFF"/>
                      </a:solidFill>
                      <a:prstDash val="solid"/>
                    </a:lnL>
                    <a:lnR w="12700">
                      <a:solidFill>
                        <a:srgbClr val="FFFFFF"/>
                      </a:solidFill>
                      <a:prstDash val="solid"/>
                    </a:lnR>
                    <a:lnB w="38100">
                      <a:solidFill>
                        <a:srgbClr val="FFFFFF"/>
                      </a:solidFill>
                      <a:prstDash val="solid"/>
                    </a:lnB>
                    <a:solidFill>
                      <a:srgbClr val="4472C4"/>
                    </a:solidFill>
                  </a:tcPr>
                </a:tc>
                <a:tc>
                  <a:txBody>
                    <a:bodyPr/>
                    <a:lstStyle/>
                    <a:p>
                      <a:pPr algn="ctr">
                        <a:lnSpc>
                          <a:spcPts val="2380"/>
                        </a:lnSpc>
                      </a:pPr>
                      <a:r>
                        <a:rPr sz="2400" b="1" i="1" spc="-5" dirty="0">
                          <a:solidFill>
                            <a:srgbClr val="FFFFFF"/>
                          </a:solidFill>
                          <a:latin typeface="Calibri"/>
                          <a:cs typeface="Calibri"/>
                        </a:rPr>
                        <a:t>HIV-PBC</a:t>
                      </a:r>
                      <a:endParaRPr sz="2400">
                        <a:latin typeface="Calibri"/>
                        <a:cs typeface="Calibri"/>
                      </a:endParaRPr>
                    </a:p>
                  </a:txBody>
                  <a:tcPr marL="0" marR="0" marT="0" marB="0">
                    <a:lnL w="12700">
                      <a:solidFill>
                        <a:srgbClr val="FFFFFF"/>
                      </a:solidFill>
                      <a:prstDash val="solid"/>
                    </a:lnL>
                    <a:lnR w="12700">
                      <a:solidFill>
                        <a:srgbClr val="FFFFFF"/>
                      </a:solidFill>
                      <a:prstDash val="solid"/>
                    </a:lnR>
                    <a:lnB w="38100">
                      <a:solidFill>
                        <a:srgbClr val="FFFFFF"/>
                      </a:solidFill>
                      <a:prstDash val="solid"/>
                    </a:lnB>
                    <a:solidFill>
                      <a:srgbClr val="4472C4"/>
                    </a:solidFill>
                  </a:tcPr>
                </a:tc>
                <a:tc vMerge="1">
                  <a:txBody>
                    <a:bodyPr/>
                    <a:lstStyle/>
                    <a:p>
                      <a:endParaRPr/>
                    </a:p>
                  </a:txBody>
                  <a:tcPr marL="0" marR="0" marT="0" marB="0">
                    <a:lnL w="12700">
                      <a:solidFill>
                        <a:srgbClr val="FFFFFF"/>
                      </a:solidFill>
                      <a:prstDash val="solid"/>
                    </a:lnL>
                  </a:tcPr>
                </a:tc>
                <a:tc vMerge="1">
                  <a:txBody>
                    <a:bodyPr/>
                    <a:lstStyle/>
                    <a:p>
                      <a:endParaRPr/>
                    </a:p>
                  </a:txBody>
                  <a:tcPr marL="0" marR="0" marT="0" marB="0"/>
                </a:tc>
                <a:tc vMerge="1">
                  <a:txBody>
                    <a:bodyPr/>
                    <a:lstStyle/>
                    <a:p>
                      <a:endParaRPr/>
                    </a:p>
                  </a:txBody>
                  <a:tcPr marL="0" marR="0" marT="0" marB="0"/>
                </a:tc>
                <a:tc vMerge="1">
                  <a:txBody>
                    <a:bodyPr/>
                    <a:lstStyle/>
                    <a:p>
                      <a:endParaRPr/>
                    </a:p>
                  </a:txBody>
                  <a:tcPr marL="0" marR="0" marT="0" marB="0"/>
                </a:tc>
                <a:extLst>
                  <a:ext uri="{0D108BD9-81ED-4DB2-BD59-A6C34878D82A}">
                    <a16:rowId xmlns:a16="http://schemas.microsoft.com/office/drawing/2014/main" val="10003"/>
                  </a:ext>
                </a:extLst>
              </a:tr>
              <a:tr h="860990">
                <a:tc>
                  <a:txBody>
                    <a:bodyPr/>
                    <a:lstStyle/>
                    <a:p>
                      <a:pPr marL="68580">
                        <a:lnSpc>
                          <a:spcPts val="3725"/>
                        </a:lnSpc>
                      </a:pPr>
                      <a:r>
                        <a:rPr sz="3200" b="1" spc="-5" dirty="0">
                          <a:solidFill>
                            <a:srgbClr val="FFFFFF"/>
                          </a:solidFill>
                          <a:latin typeface="Calibri"/>
                          <a:cs typeface="Calibri"/>
                        </a:rPr>
                        <a:t>2021</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4472C4"/>
                    </a:solidFill>
                  </a:tcPr>
                </a:tc>
                <a:tc>
                  <a:txBody>
                    <a:bodyPr/>
                    <a:lstStyle/>
                    <a:p>
                      <a:pPr algn="ctr">
                        <a:lnSpc>
                          <a:spcPts val="3725"/>
                        </a:lnSpc>
                      </a:pPr>
                      <a:r>
                        <a:rPr sz="3200" spc="-5" dirty="0">
                          <a:latin typeface="Calibri"/>
                          <a:cs typeface="Calibri"/>
                        </a:rPr>
                        <a:t>39</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gn="ctr">
                        <a:lnSpc>
                          <a:spcPts val="3725"/>
                        </a:lnSpc>
                      </a:pPr>
                      <a:r>
                        <a:rPr sz="3200" spc="-5" dirty="0">
                          <a:latin typeface="Calibri"/>
                          <a:cs typeface="Calibri"/>
                        </a:rPr>
                        <a:t>3.0</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gn="ctr">
                        <a:lnSpc>
                          <a:spcPts val="3725"/>
                        </a:lnSpc>
                      </a:pPr>
                      <a:r>
                        <a:rPr sz="3200" spc="-5" dirty="0">
                          <a:latin typeface="Calibri"/>
                          <a:cs typeface="Calibri"/>
                        </a:rPr>
                        <a:t>4.6</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vMerge="1">
                  <a:txBody>
                    <a:bodyPr/>
                    <a:lstStyle/>
                    <a:p>
                      <a:endParaRPr/>
                    </a:p>
                  </a:txBody>
                  <a:tcPr marL="0" marR="0" marT="0" marB="0">
                    <a:lnL w="12700">
                      <a:solidFill>
                        <a:srgbClr val="FFFFFF"/>
                      </a:solidFill>
                      <a:prstDash val="solid"/>
                    </a:lnL>
                  </a:tcPr>
                </a:tc>
                <a:tc vMerge="1">
                  <a:txBody>
                    <a:bodyPr/>
                    <a:lstStyle/>
                    <a:p>
                      <a:endParaRPr/>
                    </a:p>
                  </a:txBody>
                  <a:tcPr marL="0" marR="0" marT="0" marB="0"/>
                </a:tc>
                <a:tc vMerge="1">
                  <a:txBody>
                    <a:bodyPr/>
                    <a:lstStyle/>
                    <a:p>
                      <a:endParaRPr/>
                    </a:p>
                  </a:txBody>
                  <a:tcPr marL="0" marR="0" marT="0" marB="0"/>
                </a:tc>
                <a:tc vMerge="1">
                  <a:txBody>
                    <a:bodyPr/>
                    <a:lstStyle/>
                    <a:p>
                      <a:endParaRPr/>
                    </a:p>
                  </a:txBody>
                  <a:tcPr marL="0" marR="0" marT="0" marB="0"/>
                </a:tc>
                <a:extLst>
                  <a:ext uri="{0D108BD9-81ED-4DB2-BD59-A6C34878D82A}">
                    <a16:rowId xmlns:a16="http://schemas.microsoft.com/office/drawing/2014/main" val="10004"/>
                  </a:ext>
                </a:extLst>
              </a:tr>
              <a:tr h="912221">
                <a:tc>
                  <a:txBody>
                    <a:bodyPr/>
                    <a:lstStyle/>
                    <a:p>
                      <a:pPr marL="67945">
                        <a:lnSpc>
                          <a:spcPts val="3725"/>
                        </a:lnSpc>
                      </a:pPr>
                      <a:r>
                        <a:rPr sz="3200" b="1" spc="-5" dirty="0">
                          <a:solidFill>
                            <a:srgbClr val="FFFFFF"/>
                          </a:solidFill>
                          <a:latin typeface="Calibri"/>
                          <a:cs typeface="Calibri"/>
                        </a:rPr>
                        <a:t>2020</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algn="ctr">
                        <a:lnSpc>
                          <a:spcPts val="3725"/>
                        </a:lnSpc>
                      </a:pPr>
                      <a:r>
                        <a:rPr sz="3200" spc="-5" dirty="0">
                          <a:latin typeface="Calibri"/>
                          <a:cs typeface="Calibri"/>
                        </a:rPr>
                        <a:t>48</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3725"/>
                        </a:lnSpc>
                      </a:pPr>
                      <a:r>
                        <a:rPr sz="3200" spc="-5" dirty="0">
                          <a:latin typeface="Calibri"/>
                          <a:cs typeface="Calibri"/>
                        </a:rPr>
                        <a:t>3.9</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3725"/>
                        </a:lnSpc>
                      </a:pPr>
                      <a:r>
                        <a:rPr sz="3200" spc="-5" dirty="0">
                          <a:latin typeface="Calibri"/>
                          <a:cs typeface="Calibri"/>
                        </a:rPr>
                        <a:t>5.8</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0" marB="0">
                    <a:lnL w="12700">
                      <a:solidFill>
                        <a:srgbClr val="FFFFFF"/>
                      </a:solidFill>
                      <a:prstDash val="solid"/>
                    </a:lnL>
                  </a:tcPr>
                </a:tc>
                <a:tc vMerge="1">
                  <a:txBody>
                    <a:bodyPr/>
                    <a:lstStyle/>
                    <a:p>
                      <a:endParaRPr/>
                    </a:p>
                  </a:txBody>
                  <a:tcPr marL="0" marR="0" marT="0" marB="0"/>
                </a:tc>
                <a:tc vMerge="1">
                  <a:txBody>
                    <a:bodyPr/>
                    <a:lstStyle/>
                    <a:p>
                      <a:endParaRPr/>
                    </a:p>
                  </a:txBody>
                  <a:tcPr marL="0" marR="0" marT="0" marB="0"/>
                </a:tc>
                <a:tc vMerge="1">
                  <a:txBody>
                    <a:bodyPr/>
                    <a:lstStyle/>
                    <a:p>
                      <a:endParaRPr/>
                    </a:p>
                  </a:txBody>
                  <a:tcPr marL="0" marR="0" marT="0" marB="0"/>
                </a:tc>
                <a:extLst>
                  <a:ext uri="{0D108BD9-81ED-4DB2-BD59-A6C34878D82A}">
                    <a16:rowId xmlns:a16="http://schemas.microsoft.com/office/drawing/2014/main" val="10005"/>
                  </a:ext>
                </a:extLst>
              </a:tr>
              <a:tr h="860990">
                <a:tc>
                  <a:txBody>
                    <a:bodyPr/>
                    <a:lstStyle/>
                    <a:p>
                      <a:pPr marL="67945">
                        <a:lnSpc>
                          <a:spcPts val="3725"/>
                        </a:lnSpc>
                      </a:pPr>
                      <a:r>
                        <a:rPr sz="3200" b="1" spc="-5" dirty="0">
                          <a:solidFill>
                            <a:srgbClr val="FFFFFF"/>
                          </a:solidFill>
                          <a:latin typeface="Calibri"/>
                          <a:cs typeface="Calibri"/>
                        </a:rPr>
                        <a:t>2019</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algn="ctr">
                        <a:lnSpc>
                          <a:spcPts val="3725"/>
                        </a:lnSpc>
                      </a:pPr>
                      <a:r>
                        <a:rPr sz="3200" spc="-5" dirty="0">
                          <a:latin typeface="Calibri"/>
                          <a:cs typeface="Calibri"/>
                        </a:rPr>
                        <a:t>45</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ts val="3725"/>
                        </a:lnSpc>
                      </a:pPr>
                      <a:r>
                        <a:rPr sz="3200" spc="-5" dirty="0">
                          <a:latin typeface="Calibri"/>
                          <a:cs typeface="Calibri"/>
                        </a:rPr>
                        <a:t>3.1</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ts val="3725"/>
                        </a:lnSpc>
                      </a:pPr>
                      <a:r>
                        <a:rPr sz="3200" spc="-5" dirty="0">
                          <a:latin typeface="Calibri"/>
                          <a:cs typeface="Calibri"/>
                        </a:rPr>
                        <a:t>5.4</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vMerge="1">
                  <a:txBody>
                    <a:bodyPr/>
                    <a:lstStyle/>
                    <a:p>
                      <a:endParaRPr/>
                    </a:p>
                  </a:txBody>
                  <a:tcPr marL="0" marR="0" marT="0" marB="0">
                    <a:lnL w="12700">
                      <a:solidFill>
                        <a:srgbClr val="FFFFFF"/>
                      </a:solidFill>
                      <a:prstDash val="solid"/>
                    </a:lnL>
                  </a:tcPr>
                </a:tc>
                <a:tc vMerge="1">
                  <a:txBody>
                    <a:bodyPr/>
                    <a:lstStyle/>
                    <a:p>
                      <a:endParaRPr/>
                    </a:p>
                  </a:txBody>
                  <a:tcPr marL="0" marR="0" marT="0" marB="0"/>
                </a:tc>
                <a:tc vMerge="1">
                  <a:txBody>
                    <a:bodyPr/>
                    <a:lstStyle/>
                    <a:p>
                      <a:endParaRPr/>
                    </a:p>
                  </a:txBody>
                  <a:tcPr marL="0" marR="0" marT="0" marB="0"/>
                </a:tc>
                <a:tc vMerge="1">
                  <a:txBody>
                    <a:bodyPr/>
                    <a:lstStyle/>
                    <a:p>
                      <a:endParaRPr/>
                    </a:p>
                  </a:txBody>
                  <a:tcPr marL="0" marR="0" marT="0" marB="0"/>
                </a:tc>
                <a:extLst>
                  <a:ext uri="{0D108BD9-81ED-4DB2-BD59-A6C34878D82A}">
                    <a16:rowId xmlns:a16="http://schemas.microsoft.com/office/drawing/2014/main" val="10006"/>
                  </a:ext>
                </a:extLst>
              </a:tr>
              <a:tr h="912223">
                <a:tc>
                  <a:txBody>
                    <a:bodyPr/>
                    <a:lstStyle/>
                    <a:p>
                      <a:pPr marL="67945">
                        <a:lnSpc>
                          <a:spcPts val="3725"/>
                        </a:lnSpc>
                      </a:pPr>
                      <a:r>
                        <a:rPr sz="3200" b="1" spc="-5" dirty="0">
                          <a:solidFill>
                            <a:srgbClr val="FFFFFF"/>
                          </a:solidFill>
                          <a:latin typeface="Calibri"/>
                          <a:cs typeface="Calibri"/>
                        </a:rPr>
                        <a:t>2018</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algn="ctr">
                        <a:lnSpc>
                          <a:spcPts val="3725"/>
                        </a:lnSpc>
                      </a:pPr>
                      <a:r>
                        <a:rPr sz="3200" spc="-5" dirty="0">
                          <a:latin typeface="Calibri"/>
                          <a:cs typeface="Calibri"/>
                        </a:rPr>
                        <a:t>53</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3725"/>
                        </a:lnSpc>
                      </a:pPr>
                      <a:r>
                        <a:rPr sz="3200" spc="-5" dirty="0">
                          <a:latin typeface="Calibri"/>
                          <a:cs typeface="Calibri"/>
                        </a:rPr>
                        <a:t>4.1</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3725"/>
                        </a:lnSpc>
                      </a:pPr>
                      <a:r>
                        <a:rPr sz="3200" spc="-5" dirty="0">
                          <a:latin typeface="Calibri"/>
                          <a:cs typeface="Calibri"/>
                        </a:rPr>
                        <a:t>6.4</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0" marB="0">
                    <a:lnL w="12700">
                      <a:solidFill>
                        <a:srgbClr val="FFFFFF"/>
                      </a:solidFill>
                      <a:prstDash val="solid"/>
                    </a:lnL>
                  </a:tcPr>
                </a:tc>
                <a:tc vMerge="1">
                  <a:txBody>
                    <a:bodyPr/>
                    <a:lstStyle/>
                    <a:p>
                      <a:endParaRPr/>
                    </a:p>
                  </a:txBody>
                  <a:tcPr marL="0" marR="0" marT="0" marB="0"/>
                </a:tc>
                <a:tc vMerge="1">
                  <a:txBody>
                    <a:bodyPr/>
                    <a:lstStyle/>
                    <a:p>
                      <a:endParaRPr/>
                    </a:p>
                  </a:txBody>
                  <a:tcPr marL="0" marR="0" marT="0" marB="0"/>
                </a:tc>
                <a:tc vMerge="1">
                  <a:txBody>
                    <a:bodyPr/>
                    <a:lstStyle/>
                    <a:p>
                      <a:endParaRPr/>
                    </a:p>
                  </a:txBody>
                  <a:tcPr marL="0" marR="0" marT="0" marB="0"/>
                </a:tc>
                <a:extLst>
                  <a:ext uri="{0D108BD9-81ED-4DB2-BD59-A6C34878D82A}">
                    <a16:rowId xmlns:a16="http://schemas.microsoft.com/office/drawing/2014/main" val="10007"/>
                  </a:ext>
                </a:extLst>
              </a:tr>
            </a:tbl>
          </a:graphicData>
        </a:graphic>
      </p:graphicFrame>
    </p:spTree>
    <p:extLst>
      <p:ext uri="{BB962C8B-B14F-4D97-AF65-F5344CB8AC3E}">
        <p14:creationId xmlns:p14="http://schemas.microsoft.com/office/powerpoint/2010/main" val="652312080"/>
      </p:ext>
    </p:extLst>
  </p:cSld>
  <p:clrMapOvr>
    <a:masterClrMapping/>
  </p:clrMapOvr>
  <p:timing>
    <p:tnLst>
      <p:par>
        <p:cTn id="1" dur="indefinite" restart="never" nodeType="tmRoot"/>
      </p:par>
    </p:tn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1087100" y="6110546"/>
            <a:ext cx="686861" cy="505267"/>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US" sz="3200" b="0" i="0" u="none" strike="noStrike" kern="1200" cap="none" spc="-10" normalizeH="0" baseline="0" noProof="0" dirty="0" smtClean="0">
                <a:ln>
                  <a:noFill/>
                </a:ln>
                <a:solidFill>
                  <a:srgbClr val="FFFFFF"/>
                </a:solidFill>
                <a:effectLst/>
                <a:uLnTx/>
                <a:uFillTx/>
                <a:latin typeface="Arial"/>
                <a:ea typeface="+mn-ea"/>
                <a:cs typeface="Arial"/>
              </a:rPr>
              <a:t>308</a:t>
            </a:r>
            <a:endParaRPr kumimoji="0" sz="3200" b="0" i="0" u="none" strike="noStrike" kern="1200" cap="none" spc="0" normalizeH="0" baseline="0" noProof="0" dirty="0">
              <a:ln>
                <a:noFill/>
              </a:ln>
              <a:solidFill>
                <a:prstClr val="black"/>
              </a:solidFill>
              <a:effectLst/>
              <a:uLnTx/>
              <a:uFillTx/>
              <a:latin typeface="Arial"/>
              <a:ea typeface="+mn-ea"/>
              <a:cs typeface="Arial"/>
            </a:endParaRPr>
          </a:p>
        </p:txBody>
      </p:sp>
      <p:sp>
        <p:nvSpPr>
          <p:cNvPr id="3" name="object 3"/>
          <p:cNvSpPr txBox="1">
            <a:spLocks noGrp="1"/>
          </p:cNvSpPr>
          <p:nvPr>
            <p:ph type="title"/>
          </p:nvPr>
        </p:nvSpPr>
        <p:spPr>
          <a:xfrm>
            <a:off x="207422" y="397545"/>
            <a:ext cx="11775440" cy="635000"/>
          </a:xfrm>
          <a:prstGeom prst="rect">
            <a:avLst/>
          </a:prstGeom>
        </p:spPr>
        <p:txBody>
          <a:bodyPr vert="horz" wrap="square" lIns="0" tIns="12065" rIns="0" bIns="0" rtlCol="0">
            <a:spAutoFit/>
          </a:bodyPr>
          <a:lstStyle/>
          <a:p>
            <a:pPr marL="12700">
              <a:lnSpc>
                <a:spcPct val="100000"/>
              </a:lnSpc>
              <a:spcBef>
                <a:spcPts val="95"/>
              </a:spcBef>
            </a:pPr>
            <a:r>
              <a:rPr sz="4000" b="0" i="1" spc="80" dirty="0">
                <a:latin typeface="Calibri"/>
                <a:cs typeface="Calibri"/>
              </a:rPr>
              <a:t>20-Yr.</a:t>
            </a:r>
            <a:r>
              <a:rPr sz="4000" b="0" i="1" spc="155" dirty="0">
                <a:latin typeface="Calibri"/>
                <a:cs typeface="Calibri"/>
              </a:rPr>
              <a:t> </a:t>
            </a:r>
            <a:r>
              <a:rPr sz="4000" b="0" i="1" spc="50" dirty="0">
                <a:latin typeface="Calibri"/>
                <a:cs typeface="Calibri"/>
              </a:rPr>
              <a:t>Trend</a:t>
            </a:r>
            <a:r>
              <a:rPr sz="4000" b="0" spc="50" dirty="0">
                <a:solidFill>
                  <a:srgbClr val="414141"/>
                </a:solidFill>
                <a:latin typeface="Lucida Sans Unicode"/>
                <a:cs typeface="Lucida Sans Unicode"/>
              </a:rPr>
              <a:t>:</a:t>
            </a:r>
            <a:r>
              <a:rPr sz="4000" b="0" spc="-210" dirty="0">
                <a:solidFill>
                  <a:srgbClr val="414141"/>
                </a:solidFill>
                <a:latin typeface="Lucida Sans Unicode"/>
                <a:cs typeface="Lucida Sans Unicode"/>
              </a:rPr>
              <a:t> </a:t>
            </a:r>
            <a:r>
              <a:rPr sz="4000" b="0" spc="-90" dirty="0">
                <a:solidFill>
                  <a:srgbClr val="414141"/>
                </a:solidFill>
                <a:latin typeface="Lucida Sans Unicode"/>
                <a:cs typeface="Lucida Sans Unicode"/>
              </a:rPr>
              <a:t>HIV</a:t>
            </a:r>
            <a:r>
              <a:rPr sz="4000" b="0" spc="-240" dirty="0">
                <a:solidFill>
                  <a:srgbClr val="414141"/>
                </a:solidFill>
                <a:latin typeface="Lucida Sans Unicode"/>
                <a:cs typeface="Lucida Sans Unicode"/>
              </a:rPr>
              <a:t> </a:t>
            </a:r>
            <a:r>
              <a:rPr sz="4000" b="0" spc="15" dirty="0">
                <a:solidFill>
                  <a:srgbClr val="414141"/>
                </a:solidFill>
                <a:latin typeface="Lucida Sans Unicode"/>
                <a:cs typeface="Lucida Sans Unicode"/>
              </a:rPr>
              <a:t>*Death</a:t>
            </a:r>
            <a:r>
              <a:rPr sz="4000" b="0" spc="-220" dirty="0">
                <a:solidFill>
                  <a:srgbClr val="414141"/>
                </a:solidFill>
                <a:latin typeface="Lucida Sans Unicode"/>
                <a:cs typeface="Lucida Sans Unicode"/>
              </a:rPr>
              <a:t> </a:t>
            </a:r>
            <a:r>
              <a:rPr sz="4000" b="0" spc="-55" dirty="0">
                <a:solidFill>
                  <a:srgbClr val="414141"/>
                </a:solidFill>
                <a:latin typeface="Lucida Sans Unicode"/>
                <a:cs typeface="Lucida Sans Unicode"/>
              </a:rPr>
              <a:t>Rates</a:t>
            </a:r>
            <a:r>
              <a:rPr sz="4000" b="0" spc="-225" dirty="0">
                <a:solidFill>
                  <a:srgbClr val="414141"/>
                </a:solidFill>
                <a:latin typeface="Lucida Sans Unicode"/>
                <a:cs typeface="Lucida Sans Unicode"/>
              </a:rPr>
              <a:t> </a:t>
            </a:r>
            <a:r>
              <a:rPr sz="4000" b="0" spc="-5" dirty="0">
                <a:solidFill>
                  <a:srgbClr val="414141"/>
                </a:solidFill>
                <a:latin typeface="Lucida Sans Unicode"/>
                <a:cs typeface="Lucida Sans Unicode"/>
              </a:rPr>
              <a:t>–</a:t>
            </a:r>
            <a:r>
              <a:rPr sz="4000" b="0" spc="-215" dirty="0">
                <a:solidFill>
                  <a:srgbClr val="414141"/>
                </a:solidFill>
                <a:latin typeface="Lucida Sans Unicode"/>
                <a:cs typeface="Lucida Sans Unicode"/>
              </a:rPr>
              <a:t> </a:t>
            </a:r>
            <a:r>
              <a:rPr sz="4000" b="0" spc="5" dirty="0">
                <a:latin typeface="Lucida Sans Unicode"/>
                <a:cs typeface="Lucida Sans Unicode"/>
              </a:rPr>
              <a:t>Palm</a:t>
            </a:r>
            <a:r>
              <a:rPr sz="4000" b="0" spc="-210" dirty="0">
                <a:latin typeface="Lucida Sans Unicode"/>
                <a:cs typeface="Lucida Sans Unicode"/>
              </a:rPr>
              <a:t> </a:t>
            </a:r>
            <a:r>
              <a:rPr sz="4000" b="0" spc="25" dirty="0">
                <a:latin typeface="Lucida Sans Unicode"/>
                <a:cs typeface="Lucida Sans Unicode"/>
              </a:rPr>
              <a:t>Beach</a:t>
            </a:r>
            <a:r>
              <a:rPr sz="4000" b="0" spc="-229" dirty="0">
                <a:latin typeface="Lucida Sans Unicode"/>
                <a:cs typeface="Lucida Sans Unicode"/>
              </a:rPr>
              <a:t> </a:t>
            </a:r>
            <a:r>
              <a:rPr sz="4000" b="0" spc="-135" dirty="0">
                <a:latin typeface="Lucida Sans Unicode"/>
                <a:cs typeface="Lucida Sans Unicode"/>
              </a:rPr>
              <a:t>vs.</a:t>
            </a:r>
            <a:r>
              <a:rPr sz="4000" b="0" spc="-240" dirty="0">
                <a:latin typeface="Lucida Sans Unicode"/>
                <a:cs typeface="Lucida Sans Unicode"/>
              </a:rPr>
              <a:t> </a:t>
            </a:r>
            <a:r>
              <a:rPr sz="4000" b="0" spc="-75" dirty="0">
                <a:latin typeface="Lucida Sans Unicode"/>
                <a:cs typeface="Lucida Sans Unicode"/>
              </a:rPr>
              <a:t>FL</a:t>
            </a:r>
            <a:endParaRPr sz="4000">
              <a:latin typeface="Lucida Sans Unicode"/>
              <a:cs typeface="Lucida Sans Unicode"/>
            </a:endParaRPr>
          </a:p>
        </p:txBody>
      </p:sp>
      <p:sp>
        <p:nvSpPr>
          <p:cNvPr id="4" name="object 4"/>
          <p:cNvSpPr/>
          <p:nvPr/>
        </p:nvSpPr>
        <p:spPr>
          <a:xfrm>
            <a:off x="1464563" y="1318260"/>
            <a:ext cx="9817607" cy="5359907"/>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txBox="1"/>
          <p:nvPr/>
        </p:nvSpPr>
        <p:spPr>
          <a:xfrm>
            <a:off x="3167928" y="2047384"/>
            <a:ext cx="112522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10" normalizeH="0" baseline="0" noProof="0" dirty="0">
                <a:ln>
                  <a:noFill/>
                </a:ln>
                <a:solidFill>
                  <a:prstClr val="black"/>
                </a:solidFill>
                <a:effectLst/>
                <a:uLnTx/>
                <a:uFillTx/>
                <a:latin typeface="Calibri"/>
                <a:ea typeface="+mn-ea"/>
                <a:cs typeface="Calibri"/>
              </a:rPr>
              <a:t>Palm</a:t>
            </a:r>
            <a:r>
              <a:rPr kumimoji="0" sz="1800" b="1" i="0" u="none" strike="noStrike" kern="1200" cap="none" spc="-65" normalizeH="0" baseline="0" noProof="0" dirty="0">
                <a:ln>
                  <a:noFill/>
                </a:ln>
                <a:solidFill>
                  <a:prstClr val="black"/>
                </a:solidFill>
                <a:effectLst/>
                <a:uLnTx/>
                <a:uFillTx/>
                <a:latin typeface="Calibri"/>
                <a:ea typeface="+mn-ea"/>
                <a:cs typeface="Calibri"/>
              </a:rPr>
              <a:t> </a:t>
            </a:r>
            <a:r>
              <a:rPr kumimoji="0" sz="1800" b="1" i="0" u="none" strike="noStrike" kern="1200" cap="none" spc="-5" normalizeH="0" baseline="0" noProof="0" dirty="0">
                <a:ln>
                  <a:noFill/>
                </a:ln>
                <a:solidFill>
                  <a:prstClr val="black"/>
                </a:solidFill>
                <a:effectLst/>
                <a:uLnTx/>
                <a:uFillTx/>
                <a:latin typeface="Calibri"/>
                <a:ea typeface="+mn-ea"/>
                <a:cs typeface="Calibri"/>
              </a:rPr>
              <a:t>Beach</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6" name="object 6"/>
          <p:cNvSpPr txBox="1"/>
          <p:nvPr/>
        </p:nvSpPr>
        <p:spPr>
          <a:xfrm>
            <a:off x="2871434" y="3312914"/>
            <a:ext cx="68389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0" normalizeH="0" baseline="0" noProof="0" dirty="0">
                <a:ln>
                  <a:noFill/>
                </a:ln>
                <a:solidFill>
                  <a:prstClr val="black"/>
                </a:solidFill>
                <a:effectLst/>
                <a:uLnTx/>
                <a:uFillTx/>
                <a:latin typeface="Calibri"/>
                <a:ea typeface="+mn-ea"/>
                <a:cs typeface="Calibri"/>
              </a:rPr>
              <a:t>Flo</a:t>
            </a:r>
            <a:r>
              <a:rPr kumimoji="0" sz="1800" b="1" i="0" u="none" strike="noStrike" kern="1200" cap="none" spc="-5" normalizeH="0" baseline="0" noProof="0" dirty="0">
                <a:ln>
                  <a:noFill/>
                </a:ln>
                <a:solidFill>
                  <a:prstClr val="black"/>
                </a:solidFill>
                <a:effectLst/>
                <a:uLnTx/>
                <a:uFillTx/>
                <a:latin typeface="Calibri"/>
                <a:ea typeface="+mn-ea"/>
                <a:cs typeface="Calibri"/>
              </a:rPr>
              <a:t>r</a:t>
            </a:r>
            <a:r>
              <a:rPr kumimoji="0" sz="1800" b="1" i="0" u="none" strike="noStrike" kern="1200" cap="none" spc="0" normalizeH="0" baseline="0" noProof="0" dirty="0">
                <a:ln>
                  <a:noFill/>
                </a:ln>
                <a:solidFill>
                  <a:prstClr val="black"/>
                </a:solidFill>
                <a:effectLst/>
                <a:uLnTx/>
                <a:uFillTx/>
                <a:latin typeface="Calibri"/>
                <a:ea typeface="+mn-ea"/>
                <a:cs typeface="Calibri"/>
              </a:rPr>
              <a:t>i</a:t>
            </a:r>
            <a:r>
              <a:rPr kumimoji="0" sz="1800" b="1" i="0" u="none" strike="noStrike" kern="1200" cap="none" spc="5" normalizeH="0" baseline="0" noProof="0" dirty="0">
                <a:ln>
                  <a:noFill/>
                </a:ln>
                <a:solidFill>
                  <a:prstClr val="black"/>
                </a:solidFill>
                <a:effectLst/>
                <a:uLnTx/>
                <a:uFillTx/>
                <a:latin typeface="Calibri"/>
                <a:ea typeface="+mn-ea"/>
                <a:cs typeface="Calibri"/>
              </a:rPr>
              <a:t>d</a:t>
            </a:r>
            <a:r>
              <a:rPr kumimoji="0" sz="1800" b="1" i="0" u="none" strike="noStrike" kern="1200" cap="none" spc="0" normalizeH="0" baseline="0" noProof="0" dirty="0">
                <a:ln>
                  <a:noFill/>
                </a:ln>
                <a:solidFill>
                  <a:prstClr val="black"/>
                </a:solidFill>
                <a:effectLst/>
                <a:uLnTx/>
                <a:uFillTx/>
                <a:latin typeface="Calibri"/>
                <a:ea typeface="+mn-ea"/>
                <a:cs typeface="Calibri"/>
              </a:rPr>
              <a:t>a</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7" name="object 7"/>
          <p:cNvSpPr txBox="1"/>
          <p:nvPr/>
        </p:nvSpPr>
        <p:spPr>
          <a:xfrm>
            <a:off x="1921372" y="6134295"/>
            <a:ext cx="270065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0" normalizeH="0" baseline="0" noProof="0" dirty="0">
                <a:ln>
                  <a:noFill/>
                </a:ln>
                <a:solidFill>
                  <a:prstClr val="black"/>
                </a:solidFill>
                <a:effectLst/>
                <a:uLnTx/>
                <a:uFillTx/>
                <a:latin typeface="Calibri"/>
                <a:ea typeface="+mn-ea"/>
                <a:cs typeface="Calibri"/>
              </a:rPr>
              <a:t>*-- </a:t>
            </a:r>
            <a:r>
              <a:rPr kumimoji="0" sz="1800" b="1" i="1" u="none" strike="noStrike" kern="1200" cap="none" spc="-5" normalizeH="0" baseline="0" noProof="0" dirty="0">
                <a:ln>
                  <a:noFill/>
                </a:ln>
                <a:solidFill>
                  <a:prstClr val="black"/>
                </a:solidFill>
                <a:effectLst/>
                <a:uLnTx/>
                <a:uFillTx/>
                <a:latin typeface="Calibri"/>
                <a:ea typeface="+mn-ea"/>
                <a:cs typeface="Calibri"/>
              </a:rPr>
              <a:t>Age </a:t>
            </a:r>
            <a:r>
              <a:rPr kumimoji="0" sz="1800" b="1" i="1" u="none" strike="noStrike" kern="1200" cap="none" spc="-10" normalizeH="0" baseline="0" noProof="0" dirty="0">
                <a:ln>
                  <a:noFill/>
                </a:ln>
                <a:solidFill>
                  <a:prstClr val="black"/>
                </a:solidFill>
                <a:effectLst/>
                <a:uLnTx/>
                <a:uFillTx/>
                <a:latin typeface="Calibri"/>
                <a:ea typeface="+mn-ea"/>
                <a:cs typeface="Calibri"/>
              </a:rPr>
              <a:t>adjusted </a:t>
            </a:r>
            <a:r>
              <a:rPr kumimoji="0" sz="1800" b="1" i="0" u="none" strike="noStrike" kern="1200" cap="none" spc="-5" normalizeH="0" baseline="0" noProof="0" dirty="0">
                <a:ln>
                  <a:noFill/>
                </a:ln>
                <a:solidFill>
                  <a:prstClr val="black"/>
                </a:solidFill>
                <a:effectLst/>
                <a:uLnTx/>
                <a:uFillTx/>
                <a:latin typeface="Calibri"/>
                <a:ea typeface="+mn-ea"/>
                <a:cs typeface="Calibri"/>
              </a:rPr>
              <a:t>death</a:t>
            </a:r>
            <a:r>
              <a:rPr kumimoji="0" sz="1800" b="1" i="0" u="none" strike="noStrike" kern="1200" cap="none" spc="-40" normalizeH="0" baseline="0" noProof="0" dirty="0">
                <a:ln>
                  <a:noFill/>
                </a:ln>
                <a:solidFill>
                  <a:prstClr val="black"/>
                </a:solidFill>
                <a:effectLst/>
                <a:uLnTx/>
                <a:uFillTx/>
                <a:latin typeface="Calibri"/>
                <a:ea typeface="+mn-ea"/>
                <a:cs typeface="Calibri"/>
              </a:rPr>
              <a:t> </a:t>
            </a:r>
            <a:r>
              <a:rPr kumimoji="0" sz="1800" b="1" i="0" u="none" strike="noStrike" kern="1200" cap="none" spc="-15" normalizeH="0" baseline="0" noProof="0" dirty="0">
                <a:ln>
                  <a:noFill/>
                </a:ln>
                <a:solidFill>
                  <a:prstClr val="black"/>
                </a:solidFill>
                <a:effectLst/>
                <a:uLnTx/>
                <a:uFillTx/>
                <a:latin typeface="Calibri"/>
                <a:ea typeface="+mn-ea"/>
                <a:cs typeface="Calibri"/>
              </a:rPr>
              <a:t>rates</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362701271"/>
      </p:ext>
    </p:extLst>
  </p:cSld>
  <p:clrMapOvr>
    <a:masterClrMapping/>
  </p:clrMapOvr>
  <p:timing>
    <p:tnLst>
      <p:par>
        <p:cTn id="1" dur="indefinite" restart="never" nodeType="tmRoot"/>
      </p:par>
    </p:tn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0973641" y="6110546"/>
            <a:ext cx="710566" cy="505267"/>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3200" b="0" i="0" u="none" strike="noStrike" kern="1200" cap="none" spc="-10" normalizeH="0" baseline="0" noProof="0" dirty="0" smtClean="0">
                <a:ln>
                  <a:noFill/>
                </a:ln>
                <a:solidFill>
                  <a:srgbClr val="FFFFFF"/>
                </a:solidFill>
                <a:effectLst/>
                <a:uLnTx/>
                <a:uFillTx/>
                <a:latin typeface="Arial"/>
                <a:ea typeface="+mn-ea"/>
                <a:cs typeface="Arial"/>
              </a:rPr>
              <a:t>3</a:t>
            </a:r>
            <a:r>
              <a:rPr kumimoji="0" lang="en-US" sz="3200" b="0" i="0" u="none" strike="noStrike" kern="1200" cap="none" spc="-10" normalizeH="0" baseline="0" noProof="0" dirty="0" smtClean="0">
                <a:ln>
                  <a:noFill/>
                </a:ln>
                <a:solidFill>
                  <a:srgbClr val="FFFFFF"/>
                </a:solidFill>
                <a:effectLst/>
                <a:uLnTx/>
                <a:uFillTx/>
                <a:latin typeface="Arial"/>
                <a:ea typeface="+mn-ea"/>
                <a:cs typeface="Arial"/>
              </a:rPr>
              <a:t>09</a:t>
            </a:r>
            <a:endParaRPr kumimoji="0" sz="3200" b="0" i="0" u="none" strike="noStrike" kern="1200" cap="none" spc="0" normalizeH="0" baseline="0" noProof="0" dirty="0">
              <a:ln>
                <a:noFill/>
              </a:ln>
              <a:solidFill>
                <a:prstClr val="black"/>
              </a:solidFill>
              <a:effectLst/>
              <a:uLnTx/>
              <a:uFillTx/>
              <a:latin typeface="Arial"/>
              <a:ea typeface="+mn-ea"/>
              <a:cs typeface="Arial"/>
            </a:endParaRPr>
          </a:p>
        </p:txBody>
      </p:sp>
      <p:sp>
        <p:nvSpPr>
          <p:cNvPr id="3" name="object 3"/>
          <p:cNvSpPr txBox="1">
            <a:spLocks noGrp="1"/>
          </p:cNvSpPr>
          <p:nvPr>
            <p:ph type="title"/>
          </p:nvPr>
        </p:nvSpPr>
        <p:spPr>
          <a:xfrm>
            <a:off x="1984932" y="333763"/>
            <a:ext cx="8282305" cy="733425"/>
          </a:xfrm>
          <a:prstGeom prst="rect">
            <a:avLst/>
          </a:prstGeom>
        </p:spPr>
        <p:txBody>
          <a:bodyPr vert="horz" wrap="square" lIns="0" tIns="11430" rIns="0" bIns="0" rtlCol="0">
            <a:spAutoFit/>
          </a:bodyPr>
          <a:lstStyle/>
          <a:p>
            <a:pPr marL="12700">
              <a:lnSpc>
                <a:spcPct val="100000"/>
              </a:lnSpc>
              <a:spcBef>
                <a:spcPts val="90"/>
              </a:spcBef>
            </a:pPr>
            <a:r>
              <a:rPr sz="4650" i="1" spc="-140" dirty="0">
                <a:solidFill>
                  <a:srgbClr val="000000"/>
                </a:solidFill>
                <a:latin typeface="Calibri Light"/>
                <a:cs typeface="Calibri Light"/>
              </a:rPr>
              <a:t>HIV </a:t>
            </a:r>
            <a:r>
              <a:rPr sz="4650" i="1" spc="-150" dirty="0">
                <a:solidFill>
                  <a:srgbClr val="000000"/>
                </a:solidFill>
                <a:latin typeface="Calibri Light"/>
                <a:cs typeface="Calibri Light"/>
              </a:rPr>
              <a:t>Deaths </a:t>
            </a:r>
            <a:r>
              <a:rPr sz="4400" spc="-30" dirty="0"/>
              <a:t>by </a:t>
            </a:r>
            <a:r>
              <a:rPr sz="4400" spc="-40" dirty="0">
                <a:solidFill>
                  <a:srgbClr val="000000"/>
                </a:solidFill>
              </a:rPr>
              <a:t>Sex </a:t>
            </a:r>
            <a:r>
              <a:rPr sz="4400" dirty="0"/>
              <a:t>– </a:t>
            </a:r>
            <a:r>
              <a:rPr sz="4400" spc="-45" dirty="0"/>
              <a:t>Palm </a:t>
            </a:r>
            <a:r>
              <a:rPr sz="4400" spc="-25" dirty="0"/>
              <a:t>Beach</a:t>
            </a:r>
            <a:r>
              <a:rPr sz="4400" spc="-370" dirty="0"/>
              <a:t> </a:t>
            </a:r>
            <a:r>
              <a:rPr sz="4400" spc="-35" dirty="0"/>
              <a:t>2021</a:t>
            </a:r>
            <a:endParaRPr sz="4400">
              <a:latin typeface="Calibri Light"/>
              <a:cs typeface="Calibri Light"/>
            </a:endParaRPr>
          </a:p>
        </p:txBody>
      </p:sp>
      <p:sp>
        <p:nvSpPr>
          <p:cNvPr id="4" name="object 4"/>
          <p:cNvSpPr/>
          <p:nvPr/>
        </p:nvSpPr>
        <p:spPr>
          <a:xfrm>
            <a:off x="2144522" y="2369740"/>
            <a:ext cx="2044064" cy="2938145"/>
          </a:xfrm>
          <a:custGeom>
            <a:avLst/>
            <a:gdLst/>
            <a:ahLst/>
            <a:cxnLst/>
            <a:rect l="l" t="t" r="r" b="b"/>
            <a:pathLst>
              <a:path w="2044064" h="2938145">
                <a:moveTo>
                  <a:pt x="574865" y="0"/>
                </a:moveTo>
                <a:lnTo>
                  <a:pt x="574865" y="1468831"/>
                </a:lnTo>
                <a:lnTo>
                  <a:pt x="0" y="2820504"/>
                </a:lnTo>
                <a:lnTo>
                  <a:pt x="45729" y="2839052"/>
                </a:lnTo>
                <a:lnTo>
                  <a:pt x="91989" y="2856029"/>
                </a:lnTo>
                <a:lnTo>
                  <a:pt x="138739" y="2871429"/>
                </a:lnTo>
                <a:lnTo>
                  <a:pt x="185939" y="2885242"/>
                </a:lnTo>
                <a:lnTo>
                  <a:pt x="233549" y="2897461"/>
                </a:lnTo>
                <a:lnTo>
                  <a:pt x="281527" y="2908077"/>
                </a:lnTo>
                <a:lnTo>
                  <a:pt x="329833" y="2917083"/>
                </a:lnTo>
                <a:lnTo>
                  <a:pt x="378427" y="2924469"/>
                </a:lnTo>
                <a:lnTo>
                  <a:pt x="427267" y="2930229"/>
                </a:lnTo>
                <a:lnTo>
                  <a:pt x="476314" y="2934353"/>
                </a:lnTo>
                <a:lnTo>
                  <a:pt x="525527" y="2936833"/>
                </a:lnTo>
                <a:lnTo>
                  <a:pt x="574865" y="2937662"/>
                </a:lnTo>
                <a:lnTo>
                  <a:pt x="623349" y="2936877"/>
                </a:lnTo>
                <a:lnTo>
                  <a:pt x="671441" y="2934538"/>
                </a:lnTo>
                <a:lnTo>
                  <a:pt x="719116" y="2930668"/>
                </a:lnTo>
                <a:lnTo>
                  <a:pt x="766349" y="2925294"/>
                </a:lnTo>
                <a:lnTo>
                  <a:pt x="813117" y="2918437"/>
                </a:lnTo>
                <a:lnTo>
                  <a:pt x="859395" y="2910124"/>
                </a:lnTo>
                <a:lnTo>
                  <a:pt x="905160" y="2900377"/>
                </a:lnTo>
                <a:lnTo>
                  <a:pt x="950387" y="2889221"/>
                </a:lnTo>
                <a:lnTo>
                  <a:pt x="995051" y="2876681"/>
                </a:lnTo>
                <a:lnTo>
                  <a:pt x="1039129" y="2862780"/>
                </a:lnTo>
                <a:lnTo>
                  <a:pt x="1082597" y="2847543"/>
                </a:lnTo>
                <a:lnTo>
                  <a:pt x="1125429" y="2830993"/>
                </a:lnTo>
                <a:lnTo>
                  <a:pt x="1167603" y="2813156"/>
                </a:lnTo>
                <a:lnTo>
                  <a:pt x="1209094" y="2794054"/>
                </a:lnTo>
                <a:lnTo>
                  <a:pt x="1249877" y="2773714"/>
                </a:lnTo>
                <a:lnTo>
                  <a:pt x="1289929" y="2752157"/>
                </a:lnTo>
                <a:lnTo>
                  <a:pt x="1329225" y="2729410"/>
                </a:lnTo>
                <a:lnTo>
                  <a:pt x="1367741" y="2705496"/>
                </a:lnTo>
                <a:lnTo>
                  <a:pt x="1405454" y="2680438"/>
                </a:lnTo>
                <a:lnTo>
                  <a:pt x="1442337" y="2654263"/>
                </a:lnTo>
                <a:lnTo>
                  <a:pt x="1478369" y="2626992"/>
                </a:lnTo>
                <a:lnTo>
                  <a:pt x="1513523" y="2598652"/>
                </a:lnTo>
                <a:lnTo>
                  <a:pt x="1547777" y="2569265"/>
                </a:lnTo>
                <a:lnTo>
                  <a:pt x="1581106" y="2538857"/>
                </a:lnTo>
                <a:lnTo>
                  <a:pt x="1613485" y="2507451"/>
                </a:lnTo>
                <a:lnTo>
                  <a:pt x="1644891" y="2475072"/>
                </a:lnTo>
                <a:lnTo>
                  <a:pt x="1675300" y="2441743"/>
                </a:lnTo>
                <a:lnTo>
                  <a:pt x="1704686" y="2407489"/>
                </a:lnTo>
                <a:lnTo>
                  <a:pt x="1733027" y="2372334"/>
                </a:lnTo>
                <a:lnTo>
                  <a:pt x="1760297" y="2336303"/>
                </a:lnTo>
                <a:lnTo>
                  <a:pt x="1786473" y="2299419"/>
                </a:lnTo>
                <a:lnTo>
                  <a:pt x="1811530" y="2261707"/>
                </a:lnTo>
                <a:lnTo>
                  <a:pt x="1835444" y="2223191"/>
                </a:lnTo>
                <a:lnTo>
                  <a:pt x="1858192" y="2183895"/>
                </a:lnTo>
                <a:lnTo>
                  <a:pt x="1879748" y="2143843"/>
                </a:lnTo>
                <a:lnTo>
                  <a:pt x="1900089" y="2103060"/>
                </a:lnTo>
                <a:lnTo>
                  <a:pt x="1919190" y="2061569"/>
                </a:lnTo>
                <a:lnTo>
                  <a:pt x="1937027" y="2019395"/>
                </a:lnTo>
                <a:lnTo>
                  <a:pt x="1953577" y="1976562"/>
                </a:lnTo>
                <a:lnTo>
                  <a:pt x="1968814" y="1933095"/>
                </a:lnTo>
                <a:lnTo>
                  <a:pt x="1982715" y="1889017"/>
                </a:lnTo>
                <a:lnTo>
                  <a:pt x="1995256" y="1844352"/>
                </a:lnTo>
                <a:lnTo>
                  <a:pt x="2006411" y="1799126"/>
                </a:lnTo>
                <a:lnTo>
                  <a:pt x="2016158" y="1753361"/>
                </a:lnTo>
                <a:lnTo>
                  <a:pt x="2024472" y="1707083"/>
                </a:lnTo>
                <a:lnTo>
                  <a:pt x="2031328" y="1660315"/>
                </a:lnTo>
                <a:lnTo>
                  <a:pt x="2036703" y="1613081"/>
                </a:lnTo>
                <a:lnTo>
                  <a:pt x="2040572" y="1565407"/>
                </a:lnTo>
                <a:lnTo>
                  <a:pt x="2042911" y="1517315"/>
                </a:lnTo>
                <a:lnTo>
                  <a:pt x="2043696" y="1468831"/>
                </a:lnTo>
                <a:lnTo>
                  <a:pt x="2042911" y="1420346"/>
                </a:lnTo>
                <a:lnTo>
                  <a:pt x="2040572" y="1372255"/>
                </a:lnTo>
                <a:lnTo>
                  <a:pt x="2036703" y="1324580"/>
                </a:lnTo>
                <a:lnTo>
                  <a:pt x="2031328" y="1277347"/>
                </a:lnTo>
                <a:lnTo>
                  <a:pt x="2024472" y="1230579"/>
                </a:lnTo>
                <a:lnTo>
                  <a:pt x="2016158" y="1184300"/>
                </a:lnTo>
                <a:lnTo>
                  <a:pt x="2006411" y="1138536"/>
                </a:lnTo>
                <a:lnTo>
                  <a:pt x="1995256" y="1093309"/>
                </a:lnTo>
                <a:lnTo>
                  <a:pt x="1982715" y="1048645"/>
                </a:lnTo>
                <a:lnTo>
                  <a:pt x="1968814" y="1004567"/>
                </a:lnTo>
                <a:lnTo>
                  <a:pt x="1953577" y="961099"/>
                </a:lnTo>
                <a:lnTo>
                  <a:pt x="1937027" y="918266"/>
                </a:lnTo>
                <a:lnTo>
                  <a:pt x="1919190" y="876093"/>
                </a:lnTo>
                <a:lnTo>
                  <a:pt x="1900089" y="834602"/>
                </a:lnTo>
                <a:lnTo>
                  <a:pt x="1879748" y="793818"/>
                </a:lnTo>
                <a:lnTo>
                  <a:pt x="1858192" y="753767"/>
                </a:lnTo>
                <a:lnTo>
                  <a:pt x="1835444" y="714470"/>
                </a:lnTo>
                <a:lnTo>
                  <a:pt x="1811530" y="675954"/>
                </a:lnTo>
                <a:lnTo>
                  <a:pt x="1786473" y="638242"/>
                </a:lnTo>
                <a:lnTo>
                  <a:pt x="1760297" y="601358"/>
                </a:lnTo>
                <a:lnTo>
                  <a:pt x="1733027" y="565327"/>
                </a:lnTo>
                <a:lnTo>
                  <a:pt x="1704686" y="530172"/>
                </a:lnTo>
                <a:lnTo>
                  <a:pt x="1675300" y="495919"/>
                </a:lnTo>
                <a:lnTo>
                  <a:pt x="1644891" y="462590"/>
                </a:lnTo>
                <a:lnTo>
                  <a:pt x="1613485" y="430210"/>
                </a:lnTo>
                <a:lnTo>
                  <a:pt x="1581106" y="398804"/>
                </a:lnTo>
                <a:lnTo>
                  <a:pt x="1547777" y="368396"/>
                </a:lnTo>
                <a:lnTo>
                  <a:pt x="1513523" y="339010"/>
                </a:lnTo>
                <a:lnTo>
                  <a:pt x="1478369" y="310669"/>
                </a:lnTo>
                <a:lnTo>
                  <a:pt x="1442337" y="283399"/>
                </a:lnTo>
                <a:lnTo>
                  <a:pt x="1405454" y="257223"/>
                </a:lnTo>
                <a:lnTo>
                  <a:pt x="1367741" y="232166"/>
                </a:lnTo>
                <a:lnTo>
                  <a:pt x="1329225" y="208251"/>
                </a:lnTo>
                <a:lnTo>
                  <a:pt x="1289929" y="185504"/>
                </a:lnTo>
                <a:lnTo>
                  <a:pt x="1249877" y="163948"/>
                </a:lnTo>
                <a:lnTo>
                  <a:pt x="1209094" y="143607"/>
                </a:lnTo>
                <a:lnTo>
                  <a:pt x="1167603" y="124506"/>
                </a:lnTo>
                <a:lnTo>
                  <a:pt x="1125429" y="106668"/>
                </a:lnTo>
                <a:lnTo>
                  <a:pt x="1082597" y="90119"/>
                </a:lnTo>
                <a:lnTo>
                  <a:pt x="1039129" y="74882"/>
                </a:lnTo>
                <a:lnTo>
                  <a:pt x="995051" y="60981"/>
                </a:lnTo>
                <a:lnTo>
                  <a:pt x="950387" y="48440"/>
                </a:lnTo>
                <a:lnTo>
                  <a:pt x="905160" y="37284"/>
                </a:lnTo>
                <a:lnTo>
                  <a:pt x="859395" y="27538"/>
                </a:lnTo>
                <a:lnTo>
                  <a:pt x="813117" y="19224"/>
                </a:lnTo>
                <a:lnTo>
                  <a:pt x="766349" y="12368"/>
                </a:lnTo>
                <a:lnTo>
                  <a:pt x="719116" y="6993"/>
                </a:lnTo>
                <a:lnTo>
                  <a:pt x="671441" y="3124"/>
                </a:lnTo>
                <a:lnTo>
                  <a:pt x="623349" y="785"/>
                </a:lnTo>
                <a:lnTo>
                  <a:pt x="574865" y="0"/>
                </a:lnTo>
                <a:close/>
              </a:path>
            </a:pathLst>
          </a:custGeom>
          <a:solidFill>
            <a:srgbClr val="00B0F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1250309" y="2369737"/>
            <a:ext cx="1469390" cy="2820670"/>
          </a:xfrm>
          <a:custGeom>
            <a:avLst/>
            <a:gdLst/>
            <a:ahLst/>
            <a:cxnLst/>
            <a:rect l="l" t="t" r="r" b="b"/>
            <a:pathLst>
              <a:path w="1469389" h="2820670">
                <a:moveTo>
                  <a:pt x="1469080" y="0"/>
                </a:moveTo>
                <a:lnTo>
                  <a:pt x="1420130" y="811"/>
                </a:lnTo>
                <a:lnTo>
                  <a:pt x="1371474" y="3230"/>
                </a:lnTo>
                <a:lnTo>
                  <a:pt x="1323146" y="7237"/>
                </a:lnTo>
                <a:lnTo>
                  <a:pt x="1275175" y="12811"/>
                </a:lnTo>
                <a:lnTo>
                  <a:pt x="1227594" y="19931"/>
                </a:lnTo>
                <a:lnTo>
                  <a:pt x="1180434" y="28576"/>
                </a:lnTo>
                <a:lnTo>
                  <a:pt x="1133727" y="38726"/>
                </a:lnTo>
                <a:lnTo>
                  <a:pt x="1087503" y="50359"/>
                </a:lnTo>
                <a:lnTo>
                  <a:pt x="1041795" y="63454"/>
                </a:lnTo>
                <a:lnTo>
                  <a:pt x="996634" y="77992"/>
                </a:lnTo>
                <a:lnTo>
                  <a:pt x="952051" y="93951"/>
                </a:lnTo>
                <a:lnTo>
                  <a:pt x="908077" y="111311"/>
                </a:lnTo>
                <a:lnTo>
                  <a:pt x="864745" y="130050"/>
                </a:lnTo>
                <a:lnTo>
                  <a:pt x="822086" y="150148"/>
                </a:lnTo>
                <a:lnTo>
                  <a:pt x="780130" y="171583"/>
                </a:lnTo>
                <a:lnTo>
                  <a:pt x="738910" y="194336"/>
                </a:lnTo>
                <a:lnTo>
                  <a:pt x="698457" y="218386"/>
                </a:lnTo>
                <a:lnTo>
                  <a:pt x="658803" y="243711"/>
                </a:lnTo>
                <a:lnTo>
                  <a:pt x="619978" y="270291"/>
                </a:lnTo>
                <a:lnTo>
                  <a:pt x="582015" y="298105"/>
                </a:lnTo>
                <a:lnTo>
                  <a:pt x="544944" y="327132"/>
                </a:lnTo>
                <a:lnTo>
                  <a:pt x="508798" y="357351"/>
                </a:lnTo>
                <a:lnTo>
                  <a:pt x="473607" y="388742"/>
                </a:lnTo>
                <a:lnTo>
                  <a:pt x="439404" y="421284"/>
                </a:lnTo>
                <a:lnTo>
                  <a:pt x="406219" y="454956"/>
                </a:lnTo>
                <a:lnTo>
                  <a:pt x="374084" y="489737"/>
                </a:lnTo>
                <a:lnTo>
                  <a:pt x="343031" y="525606"/>
                </a:lnTo>
                <a:lnTo>
                  <a:pt x="313090" y="562543"/>
                </a:lnTo>
                <a:lnTo>
                  <a:pt x="284294" y="600527"/>
                </a:lnTo>
                <a:lnTo>
                  <a:pt x="256674" y="639537"/>
                </a:lnTo>
                <a:lnTo>
                  <a:pt x="230261" y="679552"/>
                </a:lnTo>
                <a:lnTo>
                  <a:pt x="205087" y="720552"/>
                </a:lnTo>
                <a:lnTo>
                  <a:pt x="181183" y="762515"/>
                </a:lnTo>
                <a:lnTo>
                  <a:pt x="158580" y="805421"/>
                </a:lnTo>
                <a:lnTo>
                  <a:pt x="137311" y="849249"/>
                </a:lnTo>
                <a:lnTo>
                  <a:pt x="117407" y="893978"/>
                </a:lnTo>
                <a:lnTo>
                  <a:pt x="99153" y="938902"/>
                </a:lnTo>
                <a:lnTo>
                  <a:pt x="82484" y="984073"/>
                </a:lnTo>
                <a:lnTo>
                  <a:pt x="67386" y="1029459"/>
                </a:lnTo>
                <a:lnTo>
                  <a:pt x="53846" y="1075029"/>
                </a:lnTo>
                <a:lnTo>
                  <a:pt x="41852" y="1120749"/>
                </a:lnTo>
                <a:lnTo>
                  <a:pt x="31390" y="1166590"/>
                </a:lnTo>
                <a:lnTo>
                  <a:pt x="22449" y="1212519"/>
                </a:lnTo>
                <a:lnTo>
                  <a:pt x="15014" y="1258504"/>
                </a:lnTo>
                <a:lnTo>
                  <a:pt x="9074" y="1304514"/>
                </a:lnTo>
                <a:lnTo>
                  <a:pt x="4615" y="1350516"/>
                </a:lnTo>
                <a:lnTo>
                  <a:pt x="1625" y="1396480"/>
                </a:lnTo>
                <a:lnTo>
                  <a:pt x="91" y="1442373"/>
                </a:lnTo>
                <a:lnTo>
                  <a:pt x="0" y="1488164"/>
                </a:lnTo>
                <a:lnTo>
                  <a:pt x="1339" y="1533821"/>
                </a:lnTo>
                <a:lnTo>
                  <a:pt x="4096" y="1579312"/>
                </a:lnTo>
                <a:lnTo>
                  <a:pt x="8257" y="1624605"/>
                </a:lnTo>
                <a:lnTo>
                  <a:pt x="13811" y="1669669"/>
                </a:lnTo>
                <a:lnTo>
                  <a:pt x="20743" y="1714473"/>
                </a:lnTo>
                <a:lnTo>
                  <a:pt x="29042" y="1758983"/>
                </a:lnTo>
                <a:lnTo>
                  <a:pt x="38695" y="1803169"/>
                </a:lnTo>
                <a:lnTo>
                  <a:pt x="49688" y="1846999"/>
                </a:lnTo>
                <a:lnTo>
                  <a:pt x="62009" y="1890442"/>
                </a:lnTo>
                <a:lnTo>
                  <a:pt x="75646" y="1933464"/>
                </a:lnTo>
                <a:lnTo>
                  <a:pt x="90585" y="1976035"/>
                </a:lnTo>
                <a:lnTo>
                  <a:pt x="106813" y="2018123"/>
                </a:lnTo>
                <a:lnTo>
                  <a:pt x="124318" y="2059696"/>
                </a:lnTo>
                <a:lnTo>
                  <a:pt x="143088" y="2100723"/>
                </a:lnTo>
                <a:lnTo>
                  <a:pt x="163108" y="2141171"/>
                </a:lnTo>
                <a:lnTo>
                  <a:pt x="184367" y="2181010"/>
                </a:lnTo>
                <a:lnTo>
                  <a:pt x="206851" y="2220206"/>
                </a:lnTo>
                <a:lnTo>
                  <a:pt x="230549" y="2258729"/>
                </a:lnTo>
                <a:lnTo>
                  <a:pt x="255446" y="2296547"/>
                </a:lnTo>
                <a:lnTo>
                  <a:pt x="281530" y="2333628"/>
                </a:lnTo>
                <a:lnTo>
                  <a:pt x="308789" y="2369941"/>
                </a:lnTo>
                <a:lnTo>
                  <a:pt x="337210" y="2405452"/>
                </a:lnTo>
                <a:lnTo>
                  <a:pt x="366779" y="2440132"/>
                </a:lnTo>
                <a:lnTo>
                  <a:pt x="397485" y="2473948"/>
                </a:lnTo>
                <a:lnTo>
                  <a:pt x="429314" y="2506868"/>
                </a:lnTo>
                <a:lnTo>
                  <a:pt x="462253" y="2538861"/>
                </a:lnTo>
                <a:lnTo>
                  <a:pt x="496290" y="2569895"/>
                </a:lnTo>
                <a:lnTo>
                  <a:pt x="531411" y="2599938"/>
                </a:lnTo>
                <a:lnTo>
                  <a:pt x="567605" y="2628959"/>
                </a:lnTo>
                <a:lnTo>
                  <a:pt x="604858" y="2656925"/>
                </a:lnTo>
                <a:lnTo>
                  <a:pt x="643158" y="2683805"/>
                </a:lnTo>
                <a:lnTo>
                  <a:pt x="682491" y="2709568"/>
                </a:lnTo>
                <a:lnTo>
                  <a:pt x="722845" y="2734181"/>
                </a:lnTo>
                <a:lnTo>
                  <a:pt x="764207" y="2757613"/>
                </a:lnTo>
                <a:lnTo>
                  <a:pt x="806565" y="2779832"/>
                </a:lnTo>
                <a:lnTo>
                  <a:pt x="849905" y="2800806"/>
                </a:lnTo>
                <a:lnTo>
                  <a:pt x="894215" y="2820504"/>
                </a:lnTo>
                <a:lnTo>
                  <a:pt x="1469080" y="1468831"/>
                </a:lnTo>
                <a:lnTo>
                  <a:pt x="1469080" y="0"/>
                </a:lnTo>
                <a:close/>
              </a:path>
            </a:pathLst>
          </a:custGeom>
          <a:solidFill>
            <a:srgbClr val="FF66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1250309" y="2369737"/>
            <a:ext cx="1469390" cy="2820670"/>
          </a:xfrm>
          <a:custGeom>
            <a:avLst/>
            <a:gdLst/>
            <a:ahLst/>
            <a:cxnLst/>
            <a:rect l="l" t="t" r="r" b="b"/>
            <a:pathLst>
              <a:path w="1469389" h="2820670">
                <a:moveTo>
                  <a:pt x="894215" y="2820504"/>
                </a:moveTo>
                <a:lnTo>
                  <a:pt x="849905" y="2800806"/>
                </a:lnTo>
                <a:lnTo>
                  <a:pt x="806565" y="2779832"/>
                </a:lnTo>
                <a:lnTo>
                  <a:pt x="764207" y="2757613"/>
                </a:lnTo>
                <a:lnTo>
                  <a:pt x="722845" y="2734181"/>
                </a:lnTo>
                <a:lnTo>
                  <a:pt x="682491" y="2709568"/>
                </a:lnTo>
                <a:lnTo>
                  <a:pt x="643158" y="2683805"/>
                </a:lnTo>
                <a:lnTo>
                  <a:pt x="604858" y="2656925"/>
                </a:lnTo>
                <a:lnTo>
                  <a:pt x="567605" y="2628959"/>
                </a:lnTo>
                <a:lnTo>
                  <a:pt x="531411" y="2599938"/>
                </a:lnTo>
                <a:lnTo>
                  <a:pt x="496290" y="2569895"/>
                </a:lnTo>
                <a:lnTo>
                  <a:pt x="462253" y="2538861"/>
                </a:lnTo>
                <a:lnTo>
                  <a:pt x="429314" y="2506868"/>
                </a:lnTo>
                <a:lnTo>
                  <a:pt x="397485" y="2473948"/>
                </a:lnTo>
                <a:lnTo>
                  <a:pt x="366779" y="2440132"/>
                </a:lnTo>
                <a:lnTo>
                  <a:pt x="337210" y="2405452"/>
                </a:lnTo>
                <a:lnTo>
                  <a:pt x="308789" y="2369941"/>
                </a:lnTo>
                <a:lnTo>
                  <a:pt x="281530" y="2333628"/>
                </a:lnTo>
                <a:lnTo>
                  <a:pt x="255446" y="2296547"/>
                </a:lnTo>
                <a:lnTo>
                  <a:pt x="230549" y="2258729"/>
                </a:lnTo>
                <a:lnTo>
                  <a:pt x="206851" y="2220206"/>
                </a:lnTo>
                <a:lnTo>
                  <a:pt x="184367" y="2181010"/>
                </a:lnTo>
                <a:lnTo>
                  <a:pt x="163108" y="2141171"/>
                </a:lnTo>
                <a:lnTo>
                  <a:pt x="143088" y="2100723"/>
                </a:lnTo>
                <a:lnTo>
                  <a:pt x="124318" y="2059696"/>
                </a:lnTo>
                <a:lnTo>
                  <a:pt x="106813" y="2018123"/>
                </a:lnTo>
                <a:lnTo>
                  <a:pt x="90585" y="1976035"/>
                </a:lnTo>
                <a:lnTo>
                  <a:pt x="75646" y="1933464"/>
                </a:lnTo>
                <a:lnTo>
                  <a:pt x="62009" y="1890442"/>
                </a:lnTo>
                <a:lnTo>
                  <a:pt x="49688" y="1846999"/>
                </a:lnTo>
                <a:lnTo>
                  <a:pt x="38695" y="1803169"/>
                </a:lnTo>
                <a:lnTo>
                  <a:pt x="29042" y="1758983"/>
                </a:lnTo>
                <a:lnTo>
                  <a:pt x="20743" y="1714473"/>
                </a:lnTo>
                <a:lnTo>
                  <a:pt x="13811" y="1669669"/>
                </a:lnTo>
                <a:lnTo>
                  <a:pt x="8257" y="1624605"/>
                </a:lnTo>
                <a:lnTo>
                  <a:pt x="4096" y="1579312"/>
                </a:lnTo>
                <a:lnTo>
                  <a:pt x="1339" y="1533821"/>
                </a:lnTo>
                <a:lnTo>
                  <a:pt x="0" y="1488164"/>
                </a:lnTo>
                <a:lnTo>
                  <a:pt x="91" y="1442373"/>
                </a:lnTo>
                <a:lnTo>
                  <a:pt x="1625" y="1396480"/>
                </a:lnTo>
                <a:lnTo>
                  <a:pt x="4615" y="1350516"/>
                </a:lnTo>
                <a:lnTo>
                  <a:pt x="9074" y="1304514"/>
                </a:lnTo>
                <a:lnTo>
                  <a:pt x="15014" y="1258504"/>
                </a:lnTo>
                <a:lnTo>
                  <a:pt x="22449" y="1212519"/>
                </a:lnTo>
                <a:lnTo>
                  <a:pt x="31390" y="1166590"/>
                </a:lnTo>
                <a:lnTo>
                  <a:pt x="41852" y="1120749"/>
                </a:lnTo>
                <a:lnTo>
                  <a:pt x="53846" y="1075029"/>
                </a:lnTo>
                <a:lnTo>
                  <a:pt x="67386" y="1029459"/>
                </a:lnTo>
                <a:lnTo>
                  <a:pt x="82484" y="984073"/>
                </a:lnTo>
                <a:lnTo>
                  <a:pt x="99153" y="938902"/>
                </a:lnTo>
                <a:lnTo>
                  <a:pt x="117407" y="893978"/>
                </a:lnTo>
                <a:lnTo>
                  <a:pt x="137311" y="849249"/>
                </a:lnTo>
                <a:lnTo>
                  <a:pt x="158580" y="805421"/>
                </a:lnTo>
                <a:lnTo>
                  <a:pt x="181183" y="762515"/>
                </a:lnTo>
                <a:lnTo>
                  <a:pt x="205087" y="720552"/>
                </a:lnTo>
                <a:lnTo>
                  <a:pt x="230261" y="679552"/>
                </a:lnTo>
                <a:lnTo>
                  <a:pt x="256674" y="639537"/>
                </a:lnTo>
                <a:lnTo>
                  <a:pt x="284294" y="600527"/>
                </a:lnTo>
                <a:lnTo>
                  <a:pt x="313090" y="562543"/>
                </a:lnTo>
                <a:lnTo>
                  <a:pt x="343031" y="525606"/>
                </a:lnTo>
                <a:lnTo>
                  <a:pt x="374084" y="489737"/>
                </a:lnTo>
                <a:lnTo>
                  <a:pt x="406219" y="454956"/>
                </a:lnTo>
                <a:lnTo>
                  <a:pt x="439404" y="421284"/>
                </a:lnTo>
                <a:lnTo>
                  <a:pt x="473607" y="388742"/>
                </a:lnTo>
                <a:lnTo>
                  <a:pt x="508798" y="357351"/>
                </a:lnTo>
                <a:lnTo>
                  <a:pt x="544944" y="327132"/>
                </a:lnTo>
                <a:lnTo>
                  <a:pt x="582015" y="298105"/>
                </a:lnTo>
                <a:lnTo>
                  <a:pt x="619978" y="270291"/>
                </a:lnTo>
                <a:lnTo>
                  <a:pt x="658803" y="243711"/>
                </a:lnTo>
                <a:lnTo>
                  <a:pt x="698457" y="218386"/>
                </a:lnTo>
                <a:lnTo>
                  <a:pt x="738910" y="194336"/>
                </a:lnTo>
                <a:lnTo>
                  <a:pt x="780130" y="171583"/>
                </a:lnTo>
                <a:lnTo>
                  <a:pt x="822086" y="150148"/>
                </a:lnTo>
                <a:lnTo>
                  <a:pt x="864745" y="130050"/>
                </a:lnTo>
                <a:lnTo>
                  <a:pt x="908077" y="111311"/>
                </a:lnTo>
                <a:lnTo>
                  <a:pt x="952051" y="93951"/>
                </a:lnTo>
                <a:lnTo>
                  <a:pt x="996634" y="77992"/>
                </a:lnTo>
                <a:lnTo>
                  <a:pt x="1041795" y="63454"/>
                </a:lnTo>
                <a:lnTo>
                  <a:pt x="1087503" y="50359"/>
                </a:lnTo>
                <a:lnTo>
                  <a:pt x="1133727" y="38726"/>
                </a:lnTo>
                <a:lnTo>
                  <a:pt x="1180434" y="28576"/>
                </a:lnTo>
                <a:lnTo>
                  <a:pt x="1227594" y="19931"/>
                </a:lnTo>
                <a:lnTo>
                  <a:pt x="1275175" y="12811"/>
                </a:lnTo>
                <a:lnTo>
                  <a:pt x="1323146" y="7237"/>
                </a:lnTo>
                <a:lnTo>
                  <a:pt x="1371474" y="3230"/>
                </a:lnTo>
                <a:lnTo>
                  <a:pt x="1420130" y="811"/>
                </a:lnTo>
                <a:lnTo>
                  <a:pt x="1469080" y="0"/>
                </a:lnTo>
                <a:lnTo>
                  <a:pt x="1469080" y="1468831"/>
                </a:lnTo>
                <a:lnTo>
                  <a:pt x="894215" y="2820504"/>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txBox="1"/>
          <p:nvPr/>
        </p:nvSpPr>
        <p:spPr>
          <a:xfrm>
            <a:off x="627401" y="3349645"/>
            <a:ext cx="1438910" cy="703580"/>
          </a:xfrm>
          <a:prstGeom prst="rect">
            <a:avLst/>
          </a:prstGeom>
        </p:spPr>
        <p:txBody>
          <a:bodyPr vert="horz" wrap="square" lIns="0" tIns="59055" rIns="0" bIns="0" rtlCol="0">
            <a:spAutoFit/>
          </a:bodyPr>
          <a:lstStyle/>
          <a:p>
            <a:pPr marL="734060" marR="0" lvl="0" indent="0" algn="l" defTabSz="914400" rtl="0" eaLnBrk="1" fontAlgn="auto" latinLnBrk="0" hangingPunct="1">
              <a:lnSpc>
                <a:spcPct val="100000"/>
              </a:lnSpc>
              <a:spcBef>
                <a:spcPts val="465"/>
              </a:spcBef>
              <a:spcAft>
                <a:spcPts val="0"/>
              </a:spcAft>
              <a:buClrTx/>
              <a:buSzTx/>
              <a:buFontTx/>
              <a:buNone/>
              <a:tabLst/>
              <a:defRPr/>
            </a:pPr>
            <a:r>
              <a:rPr kumimoji="0" sz="1800" b="1" i="0" u="none" strike="noStrike" kern="1200" cap="none" spc="0" normalizeH="0" baseline="0" noProof="0" dirty="0">
                <a:ln>
                  <a:noFill/>
                </a:ln>
                <a:solidFill>
                  <a:srgbClr val="FFFFFF"/>
                </a:solidFill>
                <a:effectLst/>
                <a:uLnTx/>
                <a:uFillTx/>
                <a:latin typeface="Calibri"/>
                <a:ea typeface="+mn-ea"/>
                <a:cs typeface="Calibri"/>
              </a:rPr>
              <a:t>43.60%</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409"/>
              </a:spcBef>
              <a:spcAft>
                <a:spcPts val="0"/>
              </a:spcAft>
              <a:buClrTx/>
              <a:buSzTx/>
              <a:buFontTx/>
              <a:buNone/>
              <a:tabLst/>
              <a:defRPr/>
            </a:pPr>
            <a:r>
              <a:rPr kumimoji="0" sz="2000" b="0" i="0" u="none" strike="noStrike" kern="1200" cap="none" spc="-5" normalizeH="0" baseline="0" noProof="0" dirty="0">
                <a:ln>
                  <a:noFill/>
                </a:ln>
                <a:solidFill>
                  <a:prstClr val="black"/>
                </a:solidFill>
                <a:effectLst/>
                <a:uLnTx/>
                <a:uFillTx/>
                <a:latin typeface="Calibri"/>
                <a:ea typeface="+mn-ea"/>
                <a:cs typeface="Calibri"/>
              </a:rPr>
              <a:t>Female</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8" name="object 8"/>
          <p:cNvSpPr txBox="1"/>
          <p:nvPr/>
        </p:nvSpPr>
        <p:spPr>
          <a:xfrm>
            <a:off x="3368357" y="3853699"/>
            <a:ext cx="1223010" cy="805815"/>
          </a:xfrm>
          <a:prstGeom prst="rect">
            <a:avLst/>
          </a:prstGeom>
        </p:spPr>
        <p:txBody>
          <a:bodyPr vert="horz" wrap="square" lIns="0" tIns="107314" rIns="0" bIns="0" rtlCol="0">
            <a:spAutoFit/>
          </a:bodyPr>
          <a:lstStyle/>
          <a:p>
            <a:pPr marL="12700" marR="0" lvl="0" indent="0" algn="l" defTabSz="914400" rtl="0" eaLnBrk="1" fontAlgn="auto" latinLnBrk="0" hangingPunct="1">
              <a:lnSpc>
                <a:spcPct val="100000"/>
              </a:lnSpc>
              <a:spcBef>
                <a:spcPts val="844"/>
              </a:spcBef>
              <a:spcAft>
                <a:spcPts val="0"/>
              </a:spcAft>
              <a:buClrTx/>
              <a:buSzTx/>
              <a:buFontTx/>
              <a:buNone/>
              <a:tabLst/>
              <a:defRPr/>
            </a:pPr>
            <a:r>
              <a:rPr kumimoji="0" sz="1800" b="1" i="0" u="none" strike="noStrike" kern="1200" cap="none" spc="0" normalizeH="0" baseline="0" noProof="0" dirty="0">
                <a:ln>
                  <a:noFill/>
                </a:ln>
                <a:solidFill>
                  <a:srgbClr val="FFFFFF"/>
                </a:solidFill>
                <a:effectLst/>
                <a:uLnTx/>
                <a:uFillTx/>
                <a:latin typeface="Calibri"/>
                <a:ea typeface="+mn-ea"/>
                <a:cs typeface="Calibri"/>
              </a:rPr>
              <a:t>56.40%</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685165" marR="0" lvl="0" indent="0" algn="l" defTabSz="914400" rtl="0" eaLnBrk="1" fontAlgn="auto" latinLnBrk="0" hangingPunct="1">
              <a:lnSpc>
                <a:spcPct val="100000"/>
              </a:lnSpc>
              <a:spcBef>
                <a:spcPts val="835"/>
              </a:spcBef>
              <a:spcAft>
                <a:spcPts val="0"/>
              </a:spcAft>
              <a:buClrTx/>
              <a:buSzTx/>
              <a:buFontTx/>
              <a:buNone/>
              <a:tabLst/>
              <a:defRPr/>
            </a:pPr>
            <a:r>
              <a:rPr kumimoji="0" sz="2000" b="0" i="0" u="none" strike="noStrike" kern="1200" cap="none" spc="0" normalizeH="0" baseline="0" noProof="0" dirty="0">
                <a:ln>
                  <a:noFill/>
                </a:ln>
                <a:solidFill>
                  <a:prstClr val="black"/>
                </a:solidFill>
                <a:effectLst/>
                <a:uLnTx/>
                <a:uFillTx/>
                <a:latin typeface="Calibri"/>
                <a:ea typeface="+mn-ea"/>
                <a:cs typeface="Calibri"/>
              </a:rPr>
              <a:t>Ma</a:t>
            </a:r>
            <a:r>
              <a:rPr kumimoji="0" sz="2000" b="0" i="0" u="none" strike="noStrike" kern="1200" cap="none" spc="-5" normalizeH="0" baseline="0" noProof="0" dirty="0">
                <a:ln>
                  <a:noFill/>
                </a:ln>
                <a:solidFill>
                  <a:prstClr val="black"/>
                </a:solidFill>
                <a:effectLst/>
                <a:uLnTx/>
                <a:uFillTx/>
                <a:latin typeface="Calibri"/>
                <a:ea typeface="+mn-ea"/>
                <a:cs typeface="Calibri"/>
              </a:rPr>
              <a:t>l</a:t>
            </a:r>
            <a:r>
              <a:rPr kumimoji="0" sz="2000" b="0" i="0" u="none" strike="noStrike" kern="1200" cap="none" spc="0" normalizeH="0" baseline="0" noProof="0" dirty="0">
                <a:ln>
                  <a:noFill/>
                </a:ln>
                <a:solidFill>
                  <a:prstClr val="black"/>
                </a:solidFill>
                <a:effectLst/>
                <a:uLnTx/>
                <a:uFillTx/>
                <a:latin typeface="Calibri"/>
                <a:ea typeface="+mn-ea"/>
                <a:cs typeface="Calibri"/>
              </a:rPr>
              <a:t>e</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9" name="object 9"/>
          <p:cNvSpPr txBox="1"/>
          <p:nvPr/>
        </p:nvSpPr>
        <p:spPr>
          <a:xfrm>
            <a:off x="2167421" y="1509133"/>
            <a:ext cx="231076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1" u="none" strike="noStrike" kern="1200" cap="none" spc="-5" normalizeH="0" baseline="0" noProof="0" dirty="0">
                <a:ln>
                  <a:noFill/>
                </a:ln>
                <a:solidFill>
                  <a:prstClr val="black"/>
                </a:solidFill>
                <a:effectLst/>
                <a:uLnTx/>
                <a:uFillTx/>
                <a:latin typeface="Calibri"/>
                <a:ea typeface="+mn-ea"/>
                <a:cs typeface="Calibri"/>
              </a:rPr>
              <a:t>HIV Deaths </a:t>
            </a:r>
            <a:r>
              <a:rPr kumimoji="0" sz="2400" b="1" i="0" u="none" strike="noStrike" kern="1200" cap="none" spc="-10" normalizeH="0" baseline="0" noProof="0" dirty="0">
                <a:ln>
                  <a:noFill/>
                </a:ln>
                <a:solidFill>
                  <a:prstClr val="black"/>
                </a:solidFill>
                <a:effectLst/>
                <a:uLnTx/>
                <a:uFillTx/>
                <a:latin typeface="Calibri"/>
                <a:ea typeface="+mn-ea"/>
                <a:cs typeface="Calibri"/>
              </a:rPr>
              <a:t>by</a:t>
            </a:r>
            <a:r>
              <a:rPr kumimoji="0" sz="2400" b="1" i="0" u="none" strike="noStrike" kern="1200" cap="none" spc="-55" normalizeH="0" baseline="0" noProof="0" dirty="0">
                <a:ln>
                  <a:noFill/>
                </a:ln>
                <a:solidFill>
                  <a:prstClr val="black"/>
                </a:solidFill>
                <a:effectLst/>
                <a:uLnTx/>
                <a:uFillTx/>
                <a:latin typeface="Calibri"/>
                <a:ea typeface="+mn-ea"/>
                <a:cs typeface="Calibri"/>
              </a:rPr>
              <a:t> </a:t>
            </a:r>
            <a:r>
              <a:rPr kumimoji="0" sz="2400" b="1" i="0" u="none" strike="noStrike" kern="1200" cap="none" spc="-25" normalizeH="0" baseline="0" noProof="0" dirty="0">
                <a:ln>
                  <a:noFill/>
                </a:ln>
                <a:solidFill>
                  <a:prstClr val="black"/>
                </a:solidFill>
                <a:effectLst/>
                <a:uLnTx/>
                <a:uFillTx/>
                <a:latin typeface="Calibri"/>
                <a:ea typeface="+mn-ea"/>
                <a:cs typeface="Calibri"/>
              </a:rPr>
              <a:t>Sex</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10" name="object 10"/>
          <p:cNvSpPr/>
          <p:nvPr/>
        </p:nvSpPr>
        <p:spPr>
          <a:xfrm>
            <a:off x="7790686" y="2121407"/>
            <a:ext cx="0" cy="344805"/>
          </a:xfrm>
          <a:custGeom>
            <a:avLst/>
            <a:gdLst/>
            <a:ahLst/>
            <a:cxnLst/>
            <a:rect l="l" t="t" r="r" b="b"/>
            <a:pathLst>
              <a:path h="344805">
                <a:moveTo>
                  <a:pt x="0" y="0"/>
                </a:moveTo>
                <a:lnTo>
                  <a:pt x="0" y="34442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7790686" y="3221735"/>
            <a:ext cx="0" cy="687705"/>
          </a:xfrm>
          <a:custGeom>
            <a:avLst/>
            <a:gdLst/>
            <a:ahLst/>
            <a:cxnLst/>
            <a:rect l="l" t="t" r="r" b="b"/>
            <a:pathLst>
              <a:path h="687704">
                <a:moveTo>
                  <a:pt x="0" y="0"/>
                </a:moveTo>
                <a:lnTo>
                  <a:pt x="0" y="68732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7790686" y="4664964"/>
            <a:ext cx="0" cy="342900"/>
          </a:xfrm>
          <a:custGeom>
            <a:avLst/>
            <a:gdLst/>
            <a:ahLst/>
            <a:cxnLst/>
            <a:rect l="l" t="t" r="r" b="b"/>
            <a:pathLst>
              <a:path h="342900">
                <a:moveTo>
                  <a:pt x="0" y="0"/>
                </a:moveTo>
                <a:lnTo>
                  <a:pt x="0" y="34290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8462771" y="2121407"/>
            <a:ext cx="0" cy="344805"/>
          </a:xfrm>
          <a:custGeom>
            <a:avLst/>
            <a:gdLst/>
            <a:ahLst/>
            <a:cxnLst/>
            <a:rect l="l" t="t" r="r" b="b"/>
            <a:pathLst>
              <a:path h="344805">
                <a:moveTo>
                  <a:pt x="0" y="0"/>
                </a:moveTo>
                <a:lnTo>
                  <a:pt x="0" y="34442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8462771" y="3221735"/>
            <a:ext cx="0" cy="687705"/>
          </a:xfrm>
          <a:custGeom>
            <a:avLst/>
            <a:gdLst/>
            <a:ahLst/>
            <a:cxnLst/>
            <a:rect l="l" t="t" r="r" b="b"/>
            <a:pathLst>
              <a:path h="687704">
                <a:moveTo>
                  <a:pt x="0" y="0"/>
                </a:moveTo>
                <a:lnTo>
                  <a:pt x="0" y="68732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8462771" y="4664964"/>
            <a:ext cx="0" cy="342900"/>
          </a:xfrm>
          <a:custGeom>
            <a:avLst/>
            <a:gdLst/>
            <a:ahLst/>
            <a:cxnLst/>
            <a:rect l="l" t="t" r="r" b="b"/>
            <a:pathLst>
              <a:path h="342900">
                <a:moveTo>
                  <a:pt x="0" y="0"/>
                </a:moveTo>
                <a:lnTo>
                  <a:pt x="0" y="34290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9134854" y="2121407"/>
            <a:ext cx="0" cy="344805"/>
          </a:xfrm>
          <a:custGeom>
            <a:avLst/>
            <a:gdLst/>
            <a:ahLst/>
            <a:cxnLst/>
            <a:rect l="l" t="t" r="r" b="b"/>
            <a:pathLst>
              <a:path h="344805">
                <a:moveTo>
                  <a:pt x="0" y="0"/>
                </a:moveTo>
                <a:lnTo>
                  <a:pt x="0" y="34442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9134854" y="3221735"/>
            <a:ext cx="0" cy="687705"/>
          </a:xfrm>
          <a:custGeom>
            <a:avLst/>
            <a:gdLst/>
            <a:ahLst/>
            <a:cxnLst/>
            <a:rect l="l" t="t" r="r" b="b"/>
            <a:pathLst>
              <a:path h="687704">
                <a:moveTo>
                  <a:pt x="0" y="0"/>
                </a:moveTo>
                <a:lnTo>
                  <a:pt x="0" y="68732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9134854" y="4664964"/>
            <a:ext cx="0" cy="342900"/>
          </a:xfrm>
          <a:custGeom>
            <a:avLst/>
            <a:gdLst/>
            <a:ahLst/>
            <a:cxnLst/>
            <a:rect l="l" t="t" r="r" b="b"/>
            <a:pathLst>
              <a:path h="342900">
                <a:moveTo>
                  <a:pt x="0" y="0"/>
                </a:moveTo>
                <a:lnTo>
                  <a:pt x="0" y="34290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9806938" y="2121407"/>
            <a:ext cx="0" cy="722630"/>
          </a:xfrm>
          <a:custGeom>
            <a:avLst/>
            <a:gdLst/>
            <a:ahLst/>
            <a:cxnLst/>
            <a:rect l="l" t="t" r="r" b="b"/>
            <a:pathLst>
              <a:path h="722630">
                <a:moveTo>
                  <a:pt x="0" y="0"/>
                </a:moveTo>
                <a:lnTo>
                  <a:pt x="0" y="72237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9806938" y="3221735"/>
            <a:ext cx="0" cy="687705"/>
          </a:xfrm>
          <a:custGeom>
            <a:avLst/>
            <a:gdLst/>
            <a:ahLst/>
            <a:cxnLst/>
            <a:rect l="l" t="t" r="r" b="b"/>
            <a:pathLst>
              <a:path h="687704">
                <a:moveTo>
                  <a:pt x="0" y="0"/>
                </a:moveTo>
                <a:lnTo>
                  <a:pt x="0" y="68732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9806938" y="4664964"/>
            <a:ext cx="0" cy="342900"/>
          </a:xfrm>
          <a:custGeom>
            <a:avLst/>
            <a:gdLst/>
            <a:ahLst/>
            <a:cxnLst/>
            <a:rect l="l" t="t" r="r" b="b"/>
            <a:pathLst>
              <a:path h="342900">
                <a:moveTo>
                  <a:pt x="0" y="0"/>
                </a:moveTo>
                <a:lnTo>
                  <a:pt x="0" y="34290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10479022" y="2121407"/>
            <a:ext cx="0" cy="1788160"/>
          </a:xfrm>
          <a:custGeom>
            <a:avLst/>
            <a:gdLst/>
            <a:ahLst/>
            <a:cxnLst/>
            <a:rect l="l" t="t" r="r" b="b"/>
            <a:pathLst>
              <a:path h="1788160">
                <a:moveTo>
                  <a:pt x="0" y="0"/>
                </a:moveTo>
                <a:lnTo>
                  <a:pt x="0" y="178765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10479022" y="4664964"/>
            <a:ext cx="0" cy="342900"/>
          </a:xfrm>
          <a:custGeom>
            <a:avLst/>
            <a:gdLst/>
            <a:ahLst/>
            <a:cxnLst/>
            <a:rect l="l" t="t" r="r" b="b"/>
            <a:pathLst>
              <a:path h="342900">
                <a:moveTo>
                  <a:pt x="0" y="0"/>
                </a:moveTo>
                <a:lnTo>
                  <a:pt x="0" y="34290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11152630" y="2121407"/>
            <a:ext cx="0" cy="1788160"/>
          </a:xfrm>
          <a:custGeom>
            <a:avLst/>
            <a:gdLst/>
            <a:ahLst/>
            <a:cxnLst/>
            <a:rect l="l" t="t" r="r" b="b"/>
            <a:pathLst>
              <a:path h="1788160">
                <a:moveTo>
                  <a:pt x="0" y="0"/>
                </a:moveTo>
                <a:lnTo>
                  <a:pt x="0" y="178765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11152630" y="4287011"/>
            <a:ext cx="0" cy="721360"/>
          </a:xfrm>
          <a:custGeom>
            <a:avLst/>
            <a:gdLst/>
            <a:ahLst/>
            <a:cxnLst/>
            <a:rect l="l" t="t" r="r" b="b"/>
            <a:pathLst>
              <a:path h="721360">
                <a:moveTo>
                  <a:pt x="0" y="0"/>
                </a:moveTo>
                <a:lnTo>
                  <a:pt x="0" y="72085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11824714" y="2121407"/>
            <a:ext cx="0" cy="2886710"/>
          </a:xfrm>
          <a:custGeom>
            <a:avLst/>
            <a:gdLst/>
            <a:ahLst/>
            <a:cxnLst/>
            <a:rect l="l" t="t" r="r" b="b"/>
            <a:pathLst>
              <a:path h="2886710">
                <a:moveTo>
                  <a:pt x="0" y="0"/>
                </a:moveTo>
                <a:lnTo>
                  <a:pt x="0" y="288645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7118604" y="2121407"/>
            <a:ext cx="0" cy="2886710"/>
          </a:xfrm>
          <a:custGeom>
            <a:avLst/>
            <a:gdLst/>
            <a:ahLst/>
            <a:cxnLst/>
            <a:rect l="l" t="t" r="r" b="b"/>
            <a:pathLst>
              <a:path h="2886710">
                <a:moveTo>
                  <a:pt x="0" y="2886456"/>
                </a:moveTo>
                <a:lnTo>
                  <a:pt x="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txBox="1"/>
          <p:nvPr/>
        </p:nvSpPr>
        <p:spPr>
          <a:xfrm>
            <a:off x="10973641" y="4312624"/>
            <a:ext cx="71056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56.40%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9" name="object 29"/>
          <p:cNvSpPr txBox="1"/>
          <p:nvPr/>
        </p:nvSpPr>
        <p:spPr>
          <a:xfrm>
            <a:off x="10113191" y="2869472"/>
            <a:ext cx="71056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43.60%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0" name="object 30"/>
          <p:cNvSpPr txBox="1"/>
          <p:nvPr/>
        </p:nvSpPr>
        <p:spPr>
          <a:xfrm>
            <a:off x="6916494" y="5084613"/>
            <a:ext cx="40449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dirty="0">
                <a:ln>
                  <a:noFill/>
                </a:ln>
                <a:solidFill>
                  <a:srgbClr val="595958"/>
                </a:solidFill>
                <a:effectLst/>
                <a:uLnTx/>
                <a:uFillTx/>
                <a:latin typeface="Calibri"/>
                <a:ea typeface="+mn-ea"/>
                <a:cs typeface="Calibri"/>
              </a:rPr>
              <a:t>0</a:t>
            </a:r>
            <a:r>
              <a:rPr kumimoji="0" sz="1200" b="0" i="0" u="none" strike="noStrike" kern="1200" cap="none" spc="-5" normalizeH="0" baseline="0" noProof="0" dirty="0">
                <a:ln>
                  <a:noFill/>
                </a:ln>
                <a:solidFill>
                  <a:srgbClr val="595958"/>
                </a:solidFill>
                <a:effectLst/>
                <a:uLnTx/>
                <a:uFillTx/>
                <a:latin typeface="Calibri"/>
                <a:ea typeface="+mn-ea"/>
                <a:cs typeface="Calibri"/>
              </a:rPr>
              <a:t>.</a:t>
            </a:r>
            <a:r>
              <a:rPr kumimoji="0" sz="1200" b="0" i="0" u="none" strike="noStrike" kern="1200" cap="none" spc="0" normalizeH="0" baseline="0" noProof="0" dirty="0">
                <a:ln>
                  <a:noFill/>
                </a:ln>
                <a:solidFill>
                  <a:srgbClr val="595958"/>
                </a:solidFill>
                <a:effectLst/>
                <a:uLnTx/>
                <a:uFillTx/>
                <a:latin typeface="Calibri"/>
                <a:ea typeface="+mn-ea"/>
                <a:cs typeface="Calibri"/>
              </a:rPr>
              <a:t>0</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0" normalizeH="0" baseline="0" noProof="0" dirty="0">
                <a:ln>
                  <a:noFill/>
                </a:ln>
                <a:solidFill>
                  <a:srgbClr val="595958"/>
                </a:solidFill>
                <a:effectLst/>
                <a:uLnTx/>
                <a:uFillTx/>
                <a:latin typeface="Calibri"/>
                <a:ea typeface="+mn-ea"/>
                <a:cs typeface="Calibri"/>
              </a:rPr>
              <a:t>%</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31" name="object 31"/>
          <p:cNvSpPr txBox="1"/>
          <p:nvPr/>
        </p:nvSpPr>
        <p:spPr>
          <a:xfrm>
            <a:off x="7550022" y="5084613"/>
            <a:ext cx="451548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tab pos="684530" algn="l"/>
                <a:tab pos="1356995" algn="l"/>
                <a:tab pos="2028825" algn="l"/>
                <a:tab pos="2701290" algn="l"/>
                <a:tab pos="3373754" algn="l"/>
                <a:tab pos="4045585" algn="l"/>
              </a:tabLst>
              <a:defRPr/>
            </a:pPr>
            <a:r>
              <a:rPr kumimoji="0" sz="1200" b="0" i="0" u="none" strike="noStrike" kern="1200" cap="none" spc="0" normalizeH="0" baseline="0" noProof="0" dirty="0">
                <a:ln>
                  <a:noFill/>
                </a:ln>
                <a:solidFill>
                  <a:srgbClr val="595958"/>
                </a:solidFill>
                <a:effectLst/>
                <a:uLnTx/>
                <a:uFillTx/>
                <a:latin typeface="Calibri"/>
                <a:ea typeface="+mn-ea"/>
                <a:cs typeface="Calibri"/>
              </a:rPr>
              <a:t>1</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5" normalizeH="0" baseline="0" noProof="0" dirty="0">
                <a:ln>
                  <a:noFill/>
                </a:ln>
                <a:solidFill>
                  <a:srgbClr val="595958"/>
                </a:solidFill>
                <a:effectLst/>
                <a:uLnTx/>
                <a:uFillTx/>
                <a:latin typeface="Calibri"/>
                <a:ea typeface="+mn-ea"/>
                <a:cs typeface="Calibri"/>
              </a:rPr>
              <a:t>.</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0" normalizeH="0" baseline="0" noProof="0" dirty="0">
                <a:ln>
                  <a:noFill/>
                </a:ln>
                <a:solidFill>
                  <a:srgbClr val="595958"/>
                </a:solidFill>
                <a:effectLst/>
                <a:uLnTx/>
                <a:uFillTx/>
                <a:latin typeface="Calibri"/>
                <a:ea typeface="+mn-ea"/>
                <a:cs typeface="Calibri"/>
              </a:rPr>
              <a:t>0%	2</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5" normalizeH="0" baseline="0" noProof="0" dirty="0">
                <a:ln>
                  <a:noFill/>
                </a:ln>
                <a:solidFill>
                  <a:srgbClr val="595958"/>
                </a:solidFill>
                <a:effectLst/>
                <a:uLnTx/>
                <a:uFillTx/>
                <a:latin typeface="Calibri"/>
                <a:ea typeface="+mn-ea"/>
                <a:cs typeface="Calibri"/>
              </a:rPr>
              <a:t>.</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0" normalizeH="0" baseline="0" noProof="0" dirty="0">
                <a:ln>
                  <a:noFill/>
                </a:ln>
                <a:solidFill>
                  <a:srgbClr val="595958"/>
                </a:solidFill>
                <a:effectLst/>
                <a:uLnTx/>
                <a:uFillTx/>
                <a:latin typeface="Calibri"/>
                <a:ea typeface="+mn-ea"/>
                <a:cs typeface="Calibri"/>
              </a:rPr>
              <a:t>0%	3</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5" normalizeH="0" baseline="0" noProof="0" dirty="0">
                <a:ln>
                  <a:noFill/>
                </a:ln>
                <a:solidFill>
                  <a:srgbClr val="595958"/>
                </a:solidFill>
                <a:effectLst/>
                <a:uLnTx/>
                <a:uFillTx/>
                <a:latin typeface="Calibri"/>
                <a:ea typeface="+mn-ea"/>
                <a:cs typeface="Calibri"/>
              </a:rPr>
              <a:t>.</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0" normalizeH="0" baseline="0" noProof="0" dirty="0">
                <a:ln>
                  <a:noFill/>
                </a:ln>
                <a:solidFill>
                  <a:srgbClr val="595958"/>
                </a:solidFill>
                <a:effectLst/>
                <a:uLnTx/>
                <a:uFillTx/>
                <a:latin typeface="Calibri"/>
                <a:ea typeface="+mn-ea"/>
                <a:cs typeface="Calibri"/>
              </a:rPr>
              <a:t>0%	4</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5" normalizeH="0" baseline="0" noProof="0" dirty="0">
                <a:ln>
                  <a:noFill/>
                </a:ln>
                <a:solidFill>
                  <a:srgbClr val="595958"/>
                </a:solidFill>
                <a:effectLst/>
                <a:uLnTx/>
                <a:uFillTx/>
                <a:latin typeface="Calibri"/>
                <a:ea typeface="+mn-ea"/>
                <a:cs typeface="Calibri"/>
              </a:rPr>
              <a:t>.</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0" normalizeH="0" baseline="0" noProof="0" dirty="0">
                <a:ln>
                  <a:noFill/>
                </a:ln>
                <a:solidFill>
                  <a:srgbClr val="595958"/>
                </a:solidFill>
                <a:effectLst/>
                <a:uLnTx/>
                <a:uFillTx/>
                <a:latin typeface="Calibri"/>
                <a:ea typeface="+mn-ea"/>
                <a:cs typeface="Calibri"/>
              </a:rPr>
              <a:t>0%	5</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5" normalizeH="0" baseline="0" noProof="0" dirty="0">
                <a:ln>
                  <a:noFill/>
                </a:ln>
                <a:solidFill>
                  <a:srgbClr val="595958"/>
                </a:solidFill>
                <a:effectLst/>
                <a:uLnTx/>
                <a:uFillTx/>
                <a:latin typeface="Calibri"/>
                <a:ea typeface="+mn-ea"/>
                <a:cs typeface="Calibri"/>
              </a:rPr>
              <a:t>.</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0" normalizeH="0" baseline="0" noProof="0" dirty="0">
                <a:ln>
                  <a:noFill/>
                </a:ln>
                <a:solidFill>
                  <a:srgbClr val="595958"/>
                </a:solidFill>
                <a:effectLst/>
                <a:uLnTx/>
                <a:uFillTx/>
                <a:latin typeface="Calibri"/>
                <a:ea typeface="+mn-ea"/>
                <a:cs typeface="Calibri"/>
              </a:rPr>
              <a:t>0%	6</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5" normalizeH="0" baseline="0" noProof="0" dirty="0">
                <a:ln>
                  <a:noFill/>
                </a:ln>
                <a:solidFill>
                  <a:srgbClr val="595958"/>
                </a:solidFill>
                <a:effectLst/>
                <a:uLnTx/>
                <a:uFillTx/>
                <a:latin typeface="Calibri"/>
                <a:ea typeface="+mn-ea"/>
                <a:cs typeface="Calibri"/>
              </a:rPr>
              <a:t>.</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0" normalizeH="0" baseline="0" noProof="0" dirty="0">
                <a:ln>
                  <a:noFill/>
                </a:ln>
                <a:solidFill>
                  <a:srgbClr val="595958"/>
                </a:solidFill>
                <a:effectLst/>
                <a:uLnTx/>
                <a:uFillTx/>
                <a:latin typeface="Calibri"/>
                <a:ea typeface="+mn-ea"/>
                <a:cs typeface="Calibri"/>
              </a:rPr>
              <a:t>0%	7</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5" normalizeH="0" baseline="0" noProof="0" dirty="0">
                <a:ln>
                  <a:noFill/>
                </a:ln>
                <a:solidFill>
                  <a:srgbClr val="595958"/>
                </a:solidFill>
                <a:effectLst/>
                <a:uLnTx/>
                <a:uFillTx/>
                <a:latin typeface="Calibri"/>
                <a:ea typeface="+mn-ea"/>
                <a:cs typeface="Calibri"/>
              </a:rPr>
              <a:t>.</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0" normalizeH="0" baseline="0" noProof="0" dirty="0">
                <a:ln>
                  <a:noFill/>
                </a:ln>
                <a:solidFill>
                  <a:srgbClr val="595958"/>
                </a:solidFill>
                <a:effectLst/>
                <a:uLnTx/>
                <a:uFillTx/>
                <a:latin typeface="Calibri"/>
                <a:ea typeface="+mn-ea"/>
                <a:cs typeface="Calibri"/>
              </a:rPr>
              <a:t>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32" name="object 32"/>
          <p:cNvSpPr txBox="1"/>
          <p:nvPr/>
        </p:nvSpPr>
        <p:spPr>
          <a:xfrm>
            <a:off x="6410134" y="4111114"/>
            <a:ext cx="50927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5" normalizeH="0" baseline="0" noProof="0" dirty="0">
                <a:ln>
                  <a:noFill/>
                </a:ln>
                <a:solidFill>
                  <a:srgbClr val="595958"/>
                </a:solidFill>
                <a:effectLst/>
                <a:uLnTx/>
                <a:uFillTx/>
                <a:latin typeface="Calibri"/>
                <a:ea typeface="+mn-ea"/>
                <a:cs typeface="Calibri"/>
              </a:rPr>
              <a:t>Ma</a:t>
            </a:r>
            <a:r>
              <a:rPr kumimoji="0" sz="1800" b="1" i="0" u="none" strike="noStrike" kern="1200" cap="none" spc="0" normalizeH="0" baseline="0" noProof="0" dirty="0">
                <a:ln>
                  <a:noFill/>
                </a:ln>
                <a:solidFill>
                  <a:srgbClr val="595958"/>
                </a:solidFill>
                <a:effectLst/>
                <a:uLnTx/>
                <a:uFillTx/>
                <a:latin typeface="Calibri"/>
                <a:ea typeface="+mn-ea"/>
                <a:cs typeface="Calibri"/>
              </a:rPr>
              <a:t>le</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3" name="object 33"/>
          <p:cNvSpPr txBox="1"/>
          <p:nvPr/>
        </p:nvSpPr>
        <p:spPr>
          <a:xfrm>
            <a:off x="6203937" y="2667962"/>
            <a:ext cx="71501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0" normalizeH="0" baseline="0" noProof="0" dirty="0">
                <a:ln>
                  <a:noFill/>
                </a:ln>
                <a:solidFill>
                  <a:srgbClr val="595958"/>
                </a:solidFill>
                <a:effectLst/>
                <a:uLnTx/>
                <a:uFillTx/>
                <a:latin typeface="Calibri"/>
                <a:ea typeface="+mn-ea"/>
                <a:cs typeface="Calibri"/>
              </a:rPr>
              <a:t>F</a:t>
            </a:r>
            <a:r>
              <a:rPr kumimoji="0" sz="1800" b="1" i="0" u="none" strike="noStrike" kern="1200" cap="none" spc="-10" normalizeH="0" baseline="0" noProof="0" dirty="0">
                <a:ln>
                  <a:noFill/>
                </a:ln>
                <a:solidFill>
                  <a:srgbClr val="595958"/>
                </a:solidFill>
                <a:effectLst/>
                <a:uLnTx/>
                <a:uFillTx/>
                <a:latin typeface="Calibri"/>
                <a:ea typeface="+mn-ea"/>
                <a:cs typeface="Calibri"/>
              </a:rPr>
              <a:t>e</a:t>
            </a:r>
            <a:r>
              <a:rPr kumimoji="0" sz="1800" b="1" i="0" u="none" strike="noStrike" kern="1200" cap="none" spc="-5" normalizeH="0" baseline="0" noProof="0" dirty="0">
                <a:ln>
                  <a:noFill/>
                </a:ln>
                <a:solidFill>
                  <a:srgbClr val="595958"/>
                </a:solidFill>
                <a:effectLst/>
                <a:uLnTx/>
                <a:uFillTx/>
                <a:latin typeface="Calibri"/>
                <a:ea typeface="+mn-ea"/>
                <a:cs typeface="Calibri"/>
              </a:rPr>
              <a:t>ma</a:t>
            </a:r>
            <a:r>
              <a:rPr kumimoji="0" sz="1800" b="1" i="0" u="none" strike="noStrike" kern="1200" cap="none" spc="0" normalizeH="0" baseline="0" noProof="0" dirty="0">
                <a:ln>
                  <a:noFill/>
                </a:ln>
                <a:solidFill>
                  <a:srgbClr val="595958"/>
                </a:solidFill>
                <a:effectLst/>
                <a:uLnTx/>
                <a:uFillTx/>
                <a:latin typeface="Calibri"/>
                <a:ea typeface="+mn-ea"/>
                <a:cs typeface="Calibri"/>
              </a:rPr>
              <a:t>le</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4" name="object 34"/>
          <p:cNvSpPr txBox="1"/>
          <p:nvPr/>
        </p:nvSpPr>
        <p:spPr>
          <a:xfrm>
            <a:off x="7016751" y="1563234"/>
            <a:ext cx="429260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1" u="none" strike="noStrike" kern="1200" cap="none" spc="-5" normalizeH="0" baseline="0" noProof="0" dirty="0">
                <a:ln>
                  <a:noFill/>
                </a:ln>
                <a:solidFill>
                  <a:srgbClr val="595958"/>
                </a:solidFill>
                <a:effectLst/>
                <a:uLnTx/>
                <a:uFillTx/>
                <a:latin typeface="Calibri"/>
                <a:ea typeface="+mn-ea"/>
                <a:cs typeface="Calibri"/>
              </a:rPr>
              <a:t>HIV Deaths </a:t>
            </a:r>
            <a:r>
              <a:rPr kumimoji="0" sz="2400" b="1" i="0" u="none" strike="noStrike" kern="1200" cap="none" spc="-10" normalizeH="0" baseline="0" noProof="0" dirty="0">
                <a:ln>
                  <a:noFill/>
                </a:ln>
                <a:solidFill>
                  <a:srgbClr val="595958"/>
                </a:solidFill>
                <a:effectLst/>
                <a:uLnTx/>
                <a:uFillTx/>
                <a:latin typeface="Calibri"/>
                <a:ea typeface="+mn-ea"/>
                <a:cs typeface="Calibri"/>
              </a:rPr>
              <a:t>by Sex </a:t>
            </a:r>
            <a:r>
              <a:rPr kumimoji="0" sz="2400" b="1" i="0" u="none" strike="noStrike" kern="1200" cap="none" spc="-5" normalizeH="0" baseline="0" noProof="0" dirty="0">
                <a:ln>
                  <a:noFill/>
                </a:ln>
                <a:solidFill>
                  <a:srgbClr val="595958"/>
                </a:solidFill>
                <a:effectLst/>
                <a:uLnTx/>
                <a:uFillTx/>
                <a:latin typeface="Calibri"/>
                <a:ea typeface="+mn-ea"/>
                <a:cs typeface="Calibri"/>
              </a:rPr>
              <a:t>vs. </a:t>
            </a:r>
            <a:r>
              <a:rPr kumimoji="0" sz="2400" b="1" i="1" u="none" strike="noStrike" kern="1200" cap="none" spc="-10" normalizeH="0" baseline="0" noProof="0" dirty="0">
                <a:ln>
                  <a:noFill/>
                </a:ln>
                <a:solidFill>
                  <a:srgbClr val="595958"/>
                </a:solidFill>
                <a:effectLst/>
                <a:uLnTx/>
                <a:uFillTx/>
                <a:latin typeface="Calibri"/>
                <a:ea typeface="+mn-ea"/>
                <a:cs typeface="Calibri"/>
              </a:rPr>
              <a:t>PWH </a:t>
            </a:r>
            <a:r>
              <a:rPr kumimoji="0" sz="2400" b="1" i="1" u="none" strike="noStrike" kern="1200" cap="none" spc="-5" normalizeH="0" baseline="0" noProof="0" dirty="0">
                <a:ln>
                  <a:noFill/>
                </a:ln>
                <a:solidFill>
                  <a:srgbClr val="595958"/>
                </a:solidFill>
                <a:effectLst/>
                <a:uLnTx/>
                <a:uFillTx/>
                <a:latin typeface="Calibri"/>
                <a:ea typeface="+mn-ea"/>
                <a:cs typeface="Calibri"/>
              </a:rPr>
              <a:t>by</a:t>
            </a:r>
            <a:r>
              <a:rPr kumimoji="0" sz="2400" b="1" i="1" u="none" strike="noStrike" kern="1200" cap="none" spc="-35" normalizeH="0" baseline="0" noProof="0" dirty="0">
                <a:ln>
                  <a:noFill/>
                </a:ln>
                <a:solidFill>
                  <a:srgbClr val="595958"/>
                </a:solidFill>
                <a:effectLst/>
                <a:uLnTx/>
                <a:uFillTx/>
                <a:latin typeface="Calibri"/>
                <a:ea typeface="+mn-ea"/>
                <a:cs typeface="Calibri"/>
              </a:rPr>
              <a:t> </a:t>
            </a:r>
            <a:r>
              <a:rPr kumimoji="0" sz="2400" b="1" i="1" u="none" strike="noStrike" kern="1200" cap="none" spc="-25" normalizeH="0" baseline="0" noProof="0" dirty="0">
                <a:ln>
                  <a:noFill/>
                </a:ln>
                <a:solidFill>
                  <a:srgbClr val="595958"/>
                </a:solidFill>
                <a:effectLst/>
                <a:uLnTx/>
                <a:uFillTx/>
                <a:latin typeface="Calibri"/>
                <a:ea typeface="+mn-ea"/>
                <a:cs typeface="Calibri"/>
              </a:rPr>
              <a:t>Sex</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35" name="object 35"/>
          <p:cNvSpPr/>
          <p:nvPr/>
        </p:nvSpPr>
        <p:spPr>
          <a:xfrm>
            <a:off x="8081771" y="5495544"/>
            <a:ext cx="140335" cy="139065"/>
          </a:xfrm>
          <a:custGeom>
            <a:avLst/>
            <a:gdLst/>
            <a:ahLst/>
            <a:cxnLst/>
            <a:rect l="l" t="t" r="r" b="b"/>
            <a:pathLst>
              <a:path w="140334" h="139064">
                <a:moveTo>
                  <a:pt x="0" y="0"/>
                </a:moveTo>
                <a:lnTo>
                  <a:pt x="140207" y="0"/>
                </a:lnTo>
                <a:lnTo>
                  <a:pt x="140207" y="138683"/>
                </a:lnTo>
                <a:lnTo>
                  <a:pt x="0" y="138683"/>
                </a:lnTo>
                <a:lnTo>
                  <a:pt x="0"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9261347" y="5495544"/>
            <a:ext cx="139065" cy="139065"/>
          </a:xfrm>
          <a:custGeom>
            <a:avLst/>
            <a:gdLst/>
            <a:ahLst/>
            <a:cxnLst/>
            <a:rect l="l" t="t" r="r" b="b"/>
            <a:pathLst>
              <a:path w="139065" h="139064">
                <a:moveTo>
                  <a:pt x="0" y="0"/>
                </a:moveTo>
                <a:lnTo>
                  <a:pt x="138683" y="0"/>
                </a:lnTo>
                <a:lnTo>
                  <a:pt x="138683" y="138683"/>
                </a:lnTo>
                <a:lnTo>
                  <a:pt x="0" y="138683"/>
                </a:lnTo>
                <a:lnTo>
                  <a:pt x="0"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txBox="1"/>
          <p:nvPr/>
        </p:nvSpPr>
        <p:spPr>
          <a:xfrm>
            <a:off x="9540383" y="2385611"/>
            <a:ext cx="4210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prstClr val="black"/>
                </a:solidFill>
                <a:effectLst/>
                <a:uLnTx/>
                <a:uFillTx/>
                <a:latin typeface="Calibri"/>
                <a:ea typeface="+mn-ea"/>
                <a:cs typeface="Calibri"/>
              </a:rPr>
              <a:t>35%</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8" name="object 38"/>
          <p:cNvSpPr txBox="1"/>
          <p:nvPr/>
        </p:nvSpPr>
        <p:spPr>
          <a:xfrm>
            <a:off x="11552063" y="4012328"/>
            <a:ext cx="4210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prstClr val="black"/>
                </a:solidFill>
                <a:effectLst/>
                <a:uLnTx/>
                <a:uFillTx/>
                <a:latin typeface="Calibri"/>
                <a:ea typeface="+mn-ea"/>
                <a:cs typeface="Calibri"/>
              </a:rPr>
              <a:t>65%</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9" name="object 39"/>
          <p:cNvSpPr txBox="1"/>
          <p:nvPr/>
        </p:nvSpPr>
        <p:spPr>
          <a:xfrm>
            <a:off x="7123366" y="2465832"/>
            <a:ext cx="2348865" cy="378460"/>
          </a:xfrm>
          <a:prstGeom prst="rect">
            <a:avLst/>
          </a:prstGeom>
          <a:solidFill>
            <a:srgbClr val="FF66FF"/>
          </a:solidFill>
        </p:spPr>
        <p:txBody>
          <a:bodyPr vert="horz" wrap="square" lIns="0" tIns="78740" rIns="0" bIns="0" rtlCol="0">
            <a:spAutoFit/>
          </a:bodyPr>
          <a:lstStyle/>
          <a:p>
            <a:pPr marL="130810" marR="0" lvl="0" indent="0" algn="l" defTabSz="914400" rtl="0" eaLnBrk="1" fontAlgn="auto" latinLnBrk="0" hangingPunct="1">
              <a:lnSpc>
                <a:spcPct val="100000"/>
              </a:lnSpc>
              <a:spcBef>
                <a:spcPts val="620"/>
              </a:spcBef>
              <a:spcAft>
                <a:spcPts val="0"/>
              </a:spcAft>
              <a:buClrTx/>
              <a:buSzTx/>
              <a:buFontTx/>
              <a:buNone/>
              <a:tabLst/>
              <a:defRPr/>
            </a:pPr>
            <a:r>
              <a:rPr kumimoji="0" sz="1800" b="0" i="1" u="none" strike="noStrike" kern="1200" cap="none" spc="0" normalizeH="0" baseline="0" noProof="0" dirty="0">
                <a:ln>
                  <a:noFill/>
                </a:ln>
                <a:solidFill>
                  <a:prstClr val="black"/>
                </a:solidFill>
                <a:effectLst/>
                <a:uLnTx/>
                <a:uFillTx/>
                <a:latin typeface="Calibri"/>
                <a:ea typeface="+mn-ea"/>
                <a:cs typeface="Calibri"/>
              </a:rPr>
              <a:t>N= </a:t>
            </a:r>
            <a:r>
              <a:rPr kumimoji="0" sz="1800" b="0" i="1" u="none" strike="noStrike" kern="1200" cap="none" spc="-5" normalizeH="0" baseline="0" noProof="0" dirty="0">
                <a:ln>
                  <a:noFill/>
                </a:ln>
                <a:solidFill>
                  <a:prstClr val="black"/>
                </a:solidFill>
                <a:effectLst/>
                <a:uLnTx/>
                <a:uFillTx/>
                <a:latin typeface="Calibri"/>
                <a:ea typeface="+mn-ea"/>
                <a:cs typeface="Calibri"/>
              </a:rPr>
              <a:t>2,926</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0" name="object 40"/>
          <p:cNvSpPr txBox="1"/>
          <p:nvPr/>
        </p:nvSpPr>
        <p:spPr>
          <a:xfrm>
            <a:off x="7123366" y="3909059"/>
            <a:ext cx="4364990" cy="378460"/>
          </a:xfrm>
          <a:prstGeom prst="rect">
            <a:avLst/>
          </a:prstGeom>
          <a:solidFill>
            <a:srgbClr val="00B0F0"/>
          </a:solidFill>
        </p:spPr>
        <p:txBody>
          <a:bodyPr vert="horz" wrap="square" lIns="0" tIns="95250" rIns="0" bIns="0" rtlCol="0">
            <a:spAutoFit/>
          </a:bodyPr>
          <a:lstStyle/>
          <a:p>
            <a:pPr marL="64135" marR="0" lvl="0" indent="0" algn="l" defTabSz="914400" rtl="0" eaLnBrk="1" fontAlgn="auto" latinLnBrk="0" hangingPunct="1">
              <a:lnSpc>
                <a:spcPct val="100000"/>
              </a:lnSpc>
              <a:spcBef>
                <a:spcPts val="750"/>
              </a:spcBef>
              <a:spcAft>
                <a:spcPts val="0"/>
              </a:spcAft>
              <a:buClrTx/>
              <a:buSzTx/>
              <a:buFontTx/>
              <a:buNone/>
              <a:tabLst/>
              <a:defRPr/>
            </a:pPr>
            <a:r>
              <a:rPr kumimoji="0" sz="1800" b="0" i="1" u="none" strike="noStrike" kern="1200" cap="none" spc="0" normalizeH="0" baseline="0" noProof="0" dirty="0">
                <a:ln>
                  <a:noFill/>
                </a:ln>
                <a:solidFill>
                  <a:prstClr val="black"/>
                </a:solidFill>
                <a:effectLst/>
                <a:uLnTx/>
                <a:uFillTx/>
                <a:latin typeface="Calibri"/>
                <a:ea typeface="+mn-ea"/>
                <a:cs typeface="Calibri"/>
              </a:rPr>
              <a:t>N= </a:t>
            </a:r>
            <a:r>
              <a:rPr kumimoji="0" sz="1800" b="0" i="1" u="none" strike="noStrike" kern="1200" cap="none" spc="-5" normalizeH="0" baseline="0" noProof="0" dirty="0">
                <a:ln>
                  <a:noFill/>
                </a:ln>
                <a:solidFill>
                  <a:prstClr val="black"/>
                </a:solidFill>
                <a:effectLst/>
                <a:uLnTx/>
                <a:uFillTx/>
                <a:latin typeface="Calibri"/>
                <a:ea typeface="+mn-ea"/>
                <a:cs typeface="Calibri"/>
              </a:rPr>
              <a:t>5,491</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1" name="object 41"/>
          <p:cNvSpPr txBox="1"/>
          <p:nvPr/>
        </p:nvSpPr>
        <p:spPr>
          <a:xfrm>
            <a:off x="7123366" y="4287024"/>
            <a:ext cx="3787140" cy="378460"/>
          </a:xfrm>
          <a:prstGeom prst="rect">
            <a:avLst/>
          </a:prstGeom>
          <a:solidFill>
            <a:srgbClr val="000000"/>
          </a:solidFill>
        </p:spPr>
        <p:txBody>
          <a:bodyPr vert="horz" wrap="square" lIns="0" tIns="97155" rIns="0" bIns="0" rtlCol="0">
            <a:spAutoFit/>
          </a:bodyPr>
          <a:lstStyle/>
          <a:p>
            <a:pPr marL="153035" marR="0" lvl="0" indent="0" algn="l" defTabSz="914400" rtl="0" eaLnBrk="1" fontAlgn="auto" latinLnBrk="0" hangingPunct="1">
              <a:lnSpc>
                <a:spcPct val="100000"/>
              </a:lnSpc>
              <a:spcBef>
                <a:spcPts val="765"/>
              </a:spcBef>
              <a:spcAft>
                <a:spcPts val="0"/>
              </a:spcAft>
              <a:buClrTx/>
              <a:buSzTx/>
              <a:buFontTx/>
              <a:buNone/>
              <a:tabLst/>
              <a:defRPr/>
            </a:pPr>
            <a:r>
              <a:rPr kumimoji="0" sz="1800" b="0" i="1" u="none" strike="noStrike" kern="1200" cap="none" spc="0" normalizeH="0" baseline="0" noProof="0" dirty="0">
                <a:ln>
                  <a:noFill/>
                </a:ln>
                <a:solidFill>
                  <a:srgbClr val="FFFFFF"/>
                </a:solidFill>
                <a:effectLst/>
                <a:uLnTx/>
                <a:uFillTx/>
                <a:latin typeface="Calibri"/>
                <a:ea typeface="+mn-ea"/>
                <a:cs typeface="Calibri"/>
              </a:rPr>
              <a:t>N= </a:t>
            </a:r>
            <a:r>
              <a:rPr kumimoji="0" sz="1800" b="0" i="1" u="none" strike="noStrike" kern="1200" cap="none" spc="-5" normalizeH="0" baseline="0" noProof="0" dirty="0">
                <a:ln>
                  <a:noFill/>
                </a:ln>
                <a:solidFill>
                  <a:srgbClr val="FFFFFF"/>
                </a:solidFill>
                <a:effectLst/>
                <a:uLnTx/>
                <a:uFillTx/>
                <a:latin typeface="Calibri"/>
                <a:ea typeface="+mn-ea"/>
                <a:cs typeface="Calibri"/>
              </a:rPr>
              <a:t>22</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2" name="object 42"/>
          <p:cNvSpPr txBox="1"/>
          <p:nvPr/>
        </p:nvSpPr>
        <p:spPr>
          <a:xfrm>
            <a:off x="7123366" y="2843783"/>
            <a:ext cx="2926080" cy="378460"/>
          </a:xfrm>
          <a:prstGeom prst="rect">
            <a:avLst/>
          </a:prstGeom>
          <a:solidFill>
            <a:srgbClr val="000000"/>
          </a:solidFill>
        </p:spPr>
        <p:txBody>
          <a:bodyPr vert="horz" wrap="square" lIns="0" tIns="60960" rIns="0" bIns="0" rtlCol="0">
            <a:spAutoFit/>
          </a:bodyPr>
          <a:lstStyle/>
          <a:p>
            <a:pPr marL="153035" marR="0" lvl="0" indent="0" algn="l" defTabSz="914400" rtl="0" eaLnBrk="1" fontAlgn="auto" latinLnBrk="0" hangingPunct="1">
              <a:lnSpc>
                <a:spcPct val="100000"/>
              </a:lnSpc>
              <a:spcBef>
                <a:spcPts val="480"/>
              </a:spcBef>
              <a:spcAft>
                <a:spcPts val="0"/>
              </a:spcAft>
              <a:buClrTx/>
              <a:buSzTx/>
              <a:buFontTx/>
              <a:buNone/>
              <a:tabLst/>
              <a:defRPr/>
            </a:pPr>
            <a:r>
              <a:rPr kumimoji="0" sz="1800" b="0" i="1" u="none" strike="noStrike" kern="1200" cap="none" spc="0" normalizeH="0" baseline="0" noProof="0" dirty="0">
                <a:ln>
                  <a:noFill/>
                </a:ln>
                <a:solidFill>
                  <a:srgbClr val="FFFFFF"/>
                </a:solidFill>
                <a:effectLst/>
                <a:uLnTx/>
                <a:uFillTx/>
                <a:latin typeface="Calibri"/>
                <a:ea typeface="+mn-ea"/>
                <a:cs typeface="Calibri"/>
              </a:rPr>
              <a:t>N= </a:t>
            </a:r>
            <a:r>
              <a:rPr kumimoji="0" sz="1800" b="0" i="1" u="none" strike="noStrike" kern="1200" cap="none" spc="-5" normalizeH="0" baseline="0" noProof="0" dirty="0">
                <a:ln>
                  <a:noFill/>
                </a:ln>
                <a:solidFill>
                  <a:srgbClr val="FFFFFF"/>
                </a:solidFill>
                <a:effectLst/>
                <a:uLnTx/>
                <a:uFillTx/>
                <a:latin typeface="Calibri"/>
                <a:ea typeface="+mn-ea"/>
                <a:cs typeface="Calibri"/>
              </a:rPr>
              <a:t>17</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3" name="object 43"/>
          <p:cNvSpPr txBox="1"/>
          <p:nvPr/>
        </p:nvSpPr>
        <p:spPr>
          <a:xfrm>
            <a:off x="2004030" y="5459274"/>
            <a:ext cx="141541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5" normalizeH="0" baseline="0" noProof="0" dirty="0">
                <a:ln>
                  <a:noFill/>
                </a:ln>
                <a:solidFill>
                  <a:prstClr val="black"/>
                </a:solidFill>
                <a:effectLst/>
                <a:uLnTx/>
                <a:uFillTx/>
                <a:latin typeface="Calibri"/>
                <a:ea typeface="+mn-ea"/>
                <a:cs typeface="Calibri"/>
              </a:rPr>
              <a:t>Total </a:t>
            </a:r>
            <a:r>
              <a:rPr kumimoji="0" sz="2400" b="0" i="1" u="none" strike="noStrike" kern="1200" cap="none" spc="0" normalizeH="0" baseline="0" noProof="0" dirty="0">
                <a:ln>
                  <a:noFill/>
                </a:ln>
                <a:solidFill>
                  <a:prstClr val="black"/>
                </a:solidFill>
                <a:effectLst/>
                <a:uLnTx/>
                <a:uFillTx/>
                <a:latin typeface="Calibri"/>
                <a:ea typeface="+mn-ea"/>
                <a:cs typeface="Calibri"/>
              </a:rPr>
              <a:t>N</a:t>
            </a:r>
            <a:r>
              <a:rPr kumimoji="0" sz="2400" b="0" i="0" u="none" strike="noStrike" kern="1200" cap="none" spc="0" normalizeH="0" baseline="0" noProof="0" dirty="0">
                <a:ln>
                  <a:noFill/>
                </a:ln>
                <a:solidFill>
                  <a:prstClr val="black"/>
                </a:solidFill>
                <a:effectLst/>
                <a:uLnTx/>
                <a:uFillTx/>
                <a:latin typeface="Calibri"/>
                <a:ea typeface="+mn-ea"/>
                <a:cs typeface="Calibri"/>
              </a:rPr>
              <a:t>=</a:t>
            </a:r>
            <a:r>
              <a:rPr kumimoji="0" sz="2400" b="0" i="0" u="none" strike="noStrike" kern="1200" cap="none" spc="-30" normalizeH="0" baseline="0" noProof="0" dirty="0">
                <a:ln>
                  <a:noFill/>
                </a:ln>
                <a:solidFill>
                  <a:prstClr val="black"/>
                </a:solidFill>
                <a:effectLst/>
                <a:uLnTx/>
                <a:uFillTx/>
                <a:latin typeface="Calibri"/>
                <a:ea typeface="+mn-ea"/>
                <a:cs typeface="Calibri"/>
              </a:rPr>
              <a:t> </a:t>
            </a:r>
            <a:r>
              <a:rPr kumimoji="0" sz="2400" b="0" i="0" u="none" strike="noStrike" kern="1200" cap="none" spc="-5" normalizeH="0" baseline="0" noProof="0" dirty="0">
                <a:ln>
                  <a:noFill/>
                </a:ln>
                <a:solidFill>
                  <a:prstClr val="black"/>
                </a:solidFill>
                <a:effectLst/>
                <a:uLnTx/>
                <a:uFillTx/>
                <a:latin typeface="Calibri"/>
                <a:ea typeface="+mn-ea"/>
                <a:cs typeface="Calibri"/>
              </a:rPr>
              <a:t>39</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44" name="object 44"/>
          <p:cNvSpPr txBox="1"/>
          <p:nvPr/>
        </p:nvSpPr>
        <p:spPr>
          <a:xfrm>
            <a:off x="8098201" y="5330199"/>
            <a:ext cx="2243455" cy="786765"/>
          </a:xfrm>
          <a:prstGeom prst="rect">
            <a:avLst/>
          </a:prstGeom>
        </p:spPr>
        <p:txBody>
          <a:bodyPr vert="horz" wrap="square" lIns="0" tIns="53975" rIns="0" bIns="0" rtlCol="0">
            <a:spAutoFit/>
          </a:bodyPr>
          <a:lstStyle/>
          <a:p>
            <a:pPr marL="187960" marR="0" lvl="0" indent="0" algn="l" defTabSz="914400" rtl="0" eaLnBrk="1" fontAlgn="auto" latinLnBrk="0" hangingPunct="1">
              <a:lnSpc>
                <a:spcPct val="100000"/>
              </a:lnSpc>
              <a:spcBef>
                <a:spcPts val="425"/>
              </a:spcBef>
              <a:spcAft>
                <a:spcPts val="0"/>
              </a:spcAft>
              <a:buClrTx/>
              <a:buSzTx/>
              <a:buFontTx/>
              <a:buNone/>
              <a:tabLst>
                <a:tab pos="1366520" algn="l"/>
              </a:tabLst>
              <a:defRPr/>
            </a:pPr>
            <a:r>
              <a:rPr kumimoji="0" sz="2000" b="0" i="1" u="none" strike="noStrike" kern="1200" cap="none" spc="-5" normalizeH="0" baseline="0" noProof="0" dirty="0">
                <a:ln>
                  <a:noFill/>
                </a:ln>
                <a:solidFill>
                  <a:srgbClr val="595958"/>
                </a:solidFill>
                <a:effectLst/>
                <a:uLnTx/>
                <a:uFillTx/>
                <a:latin typeface="Calibri"/>
                <a:ea typeface="+mn-ea"/>
                <a:cs typeface="Calibri"/>
              </a:rPr>
              <a:t>PWH</a:t>
            </a:r>
            <a:r>
              <a:rPr kumimoji="0" sz="2000" b="0" i="1" u="none" strike="noStrike" kern="1200" cap="none" spc="0" normalizeH="0" baseline="0" noProof="0" dirty="0">
                <a:ln>
                  <a:noFill/>
                </a:ln>
                <a:solidFill>
                  <a:srgbClr val="595958"/>
                </a:solidFill>
                <a:effectLst/>
                <a:uLnTx/>
                <a:uFillTx/>
                <a:latin typeface="Calibri"/>
                <a:ea typeface="+mn-ea"/>
                <a:cs typeface="Calibri"/>
              </a:rPr>
              <a:t> %	Death</a:t>
            </a:r>
            <a:r>
              <a:rPr kumimoji="0" sz="2000" b="0" i="1" u="none" strike="noStrike" kern="1200" cap="none" spc="-105" normalizeH="0" baseline="0" noProof="0" dirty="0">
                <a:ln>
                  <a:noFill/>
                </a:ln>
                <a:solidFill>
                  <a:srgbClr val="595958"/>
                </a:solidFill>
                <a:effectLst/>
                <a:uLnTx/>
                <a:uFillTx/>
                <a:latin typeface="Calibri"/>
                <a:ea typeface="+mn-ea"/>
                <a:cs typeface="Calibri"/>
              </a:rPr>
              <a:t> </a:t>
            </a:r>
            <a:r>
              <a:rPr kumimoji="0" sz="2000" b="0" i="1" u="none" strike="noStrike" kern="1200" cap="none" spc="0" normalizeH="0" baseline="0" noProof="0" dirty="0">
                <a:ln>
                  <a:noFill/>
                </a:ln>
                <a:solidFill>
                  <a:srgbClr val="595958"/>
                </a:solidFill>
                <a:effectLst/>
                <a:uLnTx/>
                <a:uFillTx/>
                <a:latin typeface="Calibri"/>
                <a:ea typeface="+mn-ea"/>
                <a:cs typeface="Calibri"/>
              </a:rPr>
              <a:t>%</a:t>
            </a:r>
            <a:endParaRPr kumimoji="0" sz="20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385"/>
              </a:spcBef>
              <a:spcAft>
                <a:spcPts val="0"/>
              </a:spcAft>
              <a:buClrTx/>
              <a:buSzTx/>
              <a:buFontTx/>
              <a:buNone/>
              <a:tabLst/>
              <a:defRPr/>
            </a:pPr>
            <a:r>
              <a:rPr kumimoji="0" sz="2400" b="0" i="0" u="none" strike="noStrike" kern="1200" cap="none" spc="-55" normalizeH="0" baseline="0" noProof="0" dirty="0">
                <a:ln>
                  <a:noFill/>
                </a:ln>
                <a:solidFill>
                  <a:prstClr val="black"/>
                </a:solidFill>
                <a:effectLst/>
                <a:uLnTx/>
                <a:uFillTx/>
                <a:latin typeface="Calibri"/>
                <a:ea typeface="+mn-ea"/>
                <a:cs typeface="Calibri"/>
              </a:rPr>
              <a:t>Total </a:t>
            </a:r>
            <a:r>
              <a:rPr kumimoji="0" sz="2400" b="0" i="1" u="none" strike="noStrike" kern="1200" cap="none" spc="-5" normalizeH="0" baseline="0" noProof="0" dirty="0">
                <a:ln>
                  <a:noFill/>
                </a:ln>
                <a:solidFill>
                  <a:prstClr val="black"/>
                </a:solidFill>
                <a:effectLst/>
                <a:uLnTx/>
                <a:uFillTx/>
                <a:latin typeface="Calibri"/>
                <a:ea typeface="+mn-ea"/>
                <a:cs typeface="Calibri"/>
              </a:rPr>
              <a:t>PWH</a:t>
            </a:r>
            <a:r>
              <a:rPr kumimoji="0" sz="2400" b="0" i="0" u="none" strike="noStrike" kern="1200" cap="none" spc="-5" normalizeH="0" baseline="0" noProof="0" dirty="0">
                <a:ln>
                  <a:noFill/>
                </a:ln>
                <a:solidFill>
                  <a:prstClr val="black"/>
                </a:solidFill>
                <a:effectLst/>
                <a:uLnTx/>
                <a:uFillTx/>
                <a:latin typeface="Calibri"/>
                <a:ea typeface="+mn-ea"/>
                <a:cs typeface="Calibri"/>
              </a:rPr>
              <a:t>=</a:t>
            </a:r>
            <a:r>
              <a:rPr kumimoji="0" sz="2400" b="0" i="0" u="none" strike="noStrike" kern="1200" cap="none" spc="-15" normalizeH="0" baseline="0" noProof="0" dirty="0">
                <a:ln>
                  <a:noFill/>
                </a:ln>
                <a:solidFill>
                  <a:prstClr val="black"/>
                </a:solidFill>
                <a:effectLst/>
                <a:uLnTx/>
                <a:uFillTx/>
                <a:latin typeface="Calibri"/>
                <a:ea typeface="+mn-ea"/>
                <a:cs typeface="Calibri"/>
              </a:rPr>
              <a:t> </a:t>
            </a:r>
            <a:r>
              <a:rPr kumimoji="0" sz="2400" b="0" i="0" u="none" strike="noStrike" kern="1200" cap="none" spc="-5" normalizeH="0" baseline="0" noProof="0" dirty="0">
                <a:ln>
                  <a:noFill/>
                </a:ln>
                <a:solidFill>
                  <a:prstClr val="black"/>
                </a:solidFill>
                <a:effectLst/>
                <a:uLnTx/>
                <a:uFillTx/>
                <a:latin typeface="Calibri"/>
                <a:ea typeface="+mn-ea"/>
                <a:cs typeface="Calibri"/>
              </a:rPr>
              <a:t>8,417</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838667850"/>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GY22</a:t>
            </a:r>
            <a:r>
              <a:rPr lang="en-US" dirty="0" smtClean="0"/>
              <a:t/>
            </a:r>
            <a:br>
              <a:rPr lang="en-US" dirty="0" smtClean="0"/>
            </a:br>
            <a:r>
              <a:rPr lang="en-US" dirty="0" smtClean="0"/>
              <a:t> Grant Expenditure Overview</a:t>
            </a:r>
            <a:endParaRPr lang="en-US" dirty="0"/>
          </a:p>
        </p:txBody>
      </p:sp>
      <p:graphicFrame>
        <p:nvGraphicFramePr>
          <p:cNvPr id="4" name="Content Placeholder 3"/>
          <p:cNvGraphicFramePr>
            <a:graphicFrameLocks noGrp="1"/>
          </p:cNvGraphicFramePr>
          <p:nvPr>
            <p:ph idx="1"/>
            <p:extLst/>
          </p:nvPr>
        </p:nvGraphicFramePr>
        <p:xfrm>
          <a:off x="1484313" y="1833563"/>
          <a:ext cx="10018713" cy="2199640"/>
        </p:xfrm>
        <a:graphic>
          <a:graphicData uri="http://schemas.openxmlformats.org/drawingml/2006/table">
            <a:tbl>
              <a:tblPr firstRow="1" bandRow="1">
                <a:tableStyleId>{5C22544A-7EE6-4342-B048-85BDC9FD1C3A}</a:tableStyleId>
              </a:tblPr>
              <a:tblGrid>
                <a:gridCol w="3339571">
                  <a:extLst>
                    <a:ext uri="{9D8B030D-6E8A-4147-A177-3AD203B41FA5}">
                      <a16:colId xmlns:a16="http://schemas.microsoft.com/office/drawing/2014/main" val="1386660361"/>
                    </a:ext>
                  </a:extLst>
                </a:gridCol>
                <a:gridCol w="3339571">
                  <a:extLst>
                    <a:ext uri="{9D8B030D-6E8A-4147-A177-3AD203B41FA5}">
                      <a16:colId xmlns:a16="http://schemas.microsoft.com/office/drawing/2014/main" val="4145985786"/>
                    </a:ext>
                  </a:extLst>
                </a:gridCol>
                <a:gridCol w="3339571">
                  <a:extLst>
                    <a:ext uri="{9D8B030D-6E8A-4147-A177-3AD203B41FA5}">
                      <a16:colId xmlns:a16="http://schemas.microsoft.com/office/drawing/2014/main" val="3327032077"/>
                    </a:ext>
                  </a:extLst>
                </a:gridCol>
              </a:tblGrid>
              <a:tr h="370840">
                <a:tc>
                  <a:txBody>
                    <a:bodyPr/>
                    <a:lstStyle/>
                    <a:p>
                      <a:r>
                        <a:rPr lang="en-US" dirty="0" smtClean="0"/>
                        <a:t>Expenditure Categories</a:t>
                      </a:r>
                      <a:endParaRPr lang="en-US" dirty="0"/>
                    </a:p>
                  </a:txBody>
                  <a:tcPr/>
                </a:tc>
                <a:tc>
                  <a:txBody>
                    <a:bodyPr/>
                    <a:lstStyle/>
                    <a:p>
                      <a:pPr algn="ctr"/>
                      <a:r>
                        <a:rPr lang="en-US" dirty="0" smtClean="0"/>
                        <a:t>Amount</a:t>
                      </a:r>
                      <a:endParaRPr lang="en-US" dirty="0"/>
                    </a:p>
                  </a:txBody>
                  <a:tcPr/>
                </a:tc>
                <a:tc>
                  <a:txBody>
                    <a:bodyPr/>
                    <a:lstStyle/>
                    <a:p>
                      <a:pPr algn="ctr"/>
                      <a:r>
                        <a:rPr lang="en-US" dirty="0" smtClean="0"/>
                        <a:t>Percent</a:t>
                      </a:r>
                      <a:endParaRPr lang="en-US" dirty="0"/>
                    </a:p>
                  </a:txBody>
                  <a:tcPr/>
                </a:tc>
                <a:extLst>
                  <a:ext uri="{0D108BD9-81ED-4DB2-BD59-A6C34878D82A}">
                    <a16:rowId xmlns:a16="http://schemas.microsoft.com/office/drawing/2014/main" val="1502456353"/>
                  </a:ext>
                </a:extLst>
              </a:tr>
              <a:tr h="457200">
                <a:tc>
                  <a:txBody>
                    <a:bodyPr/>
                    <a:lstStyle/>
                    <a:p>
                      <a:r>
                        <a:rPr lang="en-US" b="1" dirty="0" smtClean="0">
                          <a:solidFill>
                            <a:schemeClr val="tx1"/>
                          </a:solidFill>
                        </a:rPr>
                        <a:t>Core Medical Services</a:t>
                      </a:r>
                      <a:endParaRPr lang="en-US" b="1" dirty="0">
                        <a:solidFill>
                          <a:schemeClr val="tx1"/>
                        </a:solidFill>
                      </a:endParaRPr>
                    </a:p>
                  </a:txBody>
                  <a:tcPr/>
                </a:tc>
                <a:tc>
                  <a:txBody>
                    <a:bodyPr/>
                    <a:lstStyle/>
                    <a:p>
                      <a:pPr algn="ctr"/>
                      <a:r>
                        <a:rPr lang="en-US" dirty="0" smtClean="0"/>
                        <a:t>$5,291,105</a:t>
                      </a:r>
                      <a:endParaRPr lang="en-US" dirty="0"/>
                    </a:p>
                  </a:txBody>
                  <a:tcPr/>
                </a:tc>
                <a:tc>
                  <a:txBody>
                    <a:bodyPr/>
                    <a:lstStyle/>
                    <a:p>
                      <a:pPr algn="ctr"/>
                      <a:r>
                        <a:rPr lang="en-US" dirty="0" smtClean="0"/>
                        <a:t>65%</a:t>
                      </a:r>
                      <a:endParaRPr lang="en-US" dirty="0"/>
                    </a:p>
                  </a:txBody>
                  <a:tcPr/>
                </a:tc>
                <a:extLst>
                  <a:ext uri="{0D108BD9-81ED-4DB2-BD59-A6C34878D82A}">
                    <a16:rowId xmlns:a16="http://schemas.microsoft.com/office/drawing/2014/main" val="648096538"/>
                  </a:ext>
                </a:extLst>
              </a:tr>
              <a:tr h="457200">
                <a:tc>
                  <a:txBody>
                    <a:bodyPr/>
                    <a:lstStyle/>
                    <a:p>
                      <a:r>
                        <a:rPr lang="en-US" b="1" dirty="0" smtClean="0">
                          <a:solidFill>
                            <a:schemeClr val="tx1"/>
                          </a:solidFill>
                        </a:rPr>
                        <a:t>Support Services</a:t>
                      </a:r>
                      <a:endParaRPr lang="en-US" b="1" dirty="0">
                        <a:solidFill>
                          <a:schemeClr val="tx1"/>
                        </a:solidFill>
                      </a:endParaRPr>
                    </a:p>
                  </a:txBody>
                  <a:tcPr/>
                </a:tc>
                <a:tc>
                  <a:txBody>
                    <a:bodyPr/>
                    <a:lstStyle/>
                    <a:p>
                      <a:pPr algn="ctr"/>
                      <a:r>
                        <a:rPr lang="en-US" dirty="0" smtClean="0"/>
                        <a:t>$1,492,794</a:t>
                      </a:r>
                      <a:endParaRPr lang="en-US" dirty="0"/>
                    </a:p>
                  </a:txBody>
                  <a:tcPr/>
                </a:tc>
                <a:tc>
                  <a:txBody>
                    <a:bodyPr/>
                    <a:lstStyle/>
                    <a:p>
                      <a:pPr algn="ctr"/>
                      <a:r>
                        <a:rPr lang="en-US" dirty="0" smtClean="0"/>
                        <a:t>18%</a:t>
                      </a:r>
                      <a:endParaRPr lang="en-US" dirty="0"/>
                    </a:p>
                  </a:txBody>
                  <a:tcPr/>
                </a:tc>
                <a:extLst>
                  <a:ext uri="{0D108BD9-81ED-4DB2-BD59-A6C34878D82A}">
                    <a16:rowId xmlns:a16="http://schemas.microsoft.com/office/drawing/2014/main" val="1342718333"/>
                  </a:ext>
                </a:extLst>
              </a:tr>
              <a:tr h="457200">
                <a:tc>
                  <a:txBody>
                    <a:bodyPr/>
                    <a:lstStyle/>
                    <a:p>
                      <a:r>
                        <a:rPr lang="en-US" b="1" dirty="0" smtClean="0">
                          <a:solidFill>
                            <a:schemeClr val="tx1"/>
                          </a:solidFill>
                        </a:rPr>
                        <a:t>Administration</a:t>
                      </a:r>
                      <a:endParaRPr lang="en-US" b="1" dirty="0">
                        <a:solidFill>
                          <a:schemeClr val="tx1"/>
                        </a:solidFill>
                      </a:endParaRPr>
                    </a:p>
                  </a:txBody>
                  <a:tcPr/>
                </a:tc>
                <a:tc>
                  <a:txBody>
                    <a:bodyPr/>
                    <a:lstStyle/>
                    <a:p>
                      <a:pPr algn="ctr"/>
                      <a:r>
                        <a:rPr lang="en-US" dirty="0" smtClean="0"/>
                        <a:t>$976,726</a:t>
                      </a:r>
                      <a:endParaRPr lang="en-US" dirty="0"/>
                    </a:p>
                  </a:txBody>
                  <a:tcPr/>
                </a:tc>
                <a:tc>
                  <a:txBody>
                    <a:bodyPr/>
                    <a:lstStyle/>
                    <a:p>
                      <a:pPr algn="ctr"/>
                      <a:r>
                        <a:rPr lang="en-US" dirty="0" smtClean="0"/>
                        <a:t>12%</a:t>
                      </a:r>
                      <a:endParaRPr lang="en-US" dirty="0"/>
                    </a:p>
                  </a:txBody>
                  <a:tcPr/>
                </a:tc>
                <a:extLst>
                  <a:ext uri="{0D108BD9-81ED-4DB2-BD59-A6C34878D82A}">
                    <a16:rowId xmlns:a16="http://schemas.microsoft.com/office/drawing/2014/main" val="3177326615"/>
                  </a:ext>
                </a:extLst>
              </a:tr>
              <a:tr h="457200">
                <a:tc>
                  <a:txBody>
                    <a:bodyPr/>
                    <a:lstStyle/>
                    <a:p>
                      <a:r>
                        <a:rPr lang="en-US" b="1" dirty="0" smtClean="0">
                          <a:solidFill>
                            <a:schemeClr val="tx1"/>
                          </a:solidFill>
                        </a:rPr>
                        <a:t>Total</a:t>
                      </a:r>
                      <a:endParaRPr lang="en-US" b="1" dirty="0">
                        <a:solidFill>
                          <a:schemeClr val="tx1"/>
                        </a:solidFill>
                      </a:endParaRPr>
                    </a:p>
                  </a:txBody>
                  <a:tcPr/>
                </a:tc>
                <a:tc>
                  <a:txBody>
                    <a:bodyPr/>
                    <a:lstStyle/>
                    <a:p>
                      <a:pPr algn="ctr"/>
                      <a:r>
                        <a:rPr lang="en-US" dirty="0" smtClean="0"/>
                        <a:t>$7,760,625</a:t>
                      </a:r>
                      <a:endParaRPr lang="en-US" dirty="0"/>
                    </a:p>
                  </a:txBody>
                  <a:tcPr/>
                </a:tc>
                <a:tc>
                  <a:txBody>
                    <a:bodyPr/>
                    <a:lstStyle/>
                    <a:p>
                      <a:pPr algn="ctr"/>
                      <a:r>
                        <a:rPr lang="en-US" dirty="0" smtClean="0"/>
                        <a:t>95%</a:t>
                      </a:r>
                      <a:endParaRPr lang="en-US" dirty="0"/>
                    </a:p>
                  </a:txBody>
                  <a:tcPr/>
                </a:tc>
                <a:extLst>
                  <a:ext uri="{0D108BD9-81ED-4DB2-BD59-A6C34878D82A}">
                    <a16:rowId xmlns:a16="http://schemas.microsoft.com/office/drawing/2014/main" val="1220432799"/>
                  </a:ext>
                </a:extLst>
              </a:tr>
            </a:tbl>
          </a:graphicData>
        </a:graphic>
      </p:graphicFrame>
    </p:spTree>
    <p:extLst>
      <p:ext uri="{BB962C8B-B14F-4D97-AF65-F5344CB8AC3E}">
        <p14:creationId xmlns:p14="http://schemas.microsoft.com/office/powerpoint/2010/main" val="1676252228"/>
      </p:ext>
    </p:extLst>
  </p:cSld>
  <p:clrMapOvr>
    <a:masterClrMapping/>
  </p:clrMapOvr>
  <p:timing>
    <p:tnLst>
      <p:par>
        <p:cTn id="1" dur="indefinite" restart="never" nodeType="tmRoot"/>
      </p:par>
    </p:tn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1069122" y="6110546"/>
            <a:ext cx="704839" cy="505267"/>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US" sz="3200" b="0" i="0" u="none" strike="noStrike" kern="1200" cap="none" spc="-10" normalizeH="0" baseline="0" noProof="0" dirty="0" smtClean="0">
                <a:ln>
                  <a:noFill/>
                </a:ln>
                <a:solidFill>
                  <a:srgbClr val="FFFFFF"/>
                </a:solidFill>
                <a:effectLst/>
                <a:uLnTx/>
                <a:uFillTx/>
                <a:latin typeface="Arial"/>
                <a:ea typeface="+mn-ea"/>
                <a:cs typeface="Arial"/>
              </a:rPr>
              <a:t>310</a:t>
            </a:r>
            <a:endParaRPr kumimoji="0" sz="3200" b="0" i="0" u="none" strike="noStrike" kern="1200" cap="none" spc="0" normalizeH="0" baseline="0" noProof="0" dirty="0">
              <a:ln>
                <a:noFill/>
              </a:ln>
              <a:solidFill>
                <a:prstClr val="black"/>
              </a:solidFill>
              <a:effectLst/>
              <a:uLnTx/>
              <a:uFillTx/>
              <a:latin typeface="Arial"/>
              <a:ea typeface="+mn-ea"/>
              <a:cs typeface="Arial"/>
            </a:endParaRPr>
          </a:p>
        </p:txBody>
      </p:sp>
      <p:sp>
        <p:nvSpPr>
          <p:cNvPr id="3" name="object 3"/>
          <p:cNvSpPr txBox="1">
            <a:spLocks noGrp="1"/>
          </p:cNvSpPr>
          <p:nvPr>
            <p:ph type="title"/>
          </p:nvPr>
        </p:nvSpPr>
        <p:spPr>
          <a:xfrm>
            <a:off x="1776112" y="333763"/>
            <a:ext cx="8701405" cy="733425"/>
          </a:xfrm>
          <a:prstGeom prst="rect">
            <a:avLst/>
          </a:prstGeom>
        </p:spPr>
        <p:txBody>
          <a:bodyPr vert="horz" wrap="square" lIns="0" tIns="11430" rIns="0" bIns="0" rtlCol="0">
            <a:spAutoFit/>
          </a:bodyPr>
          <a:lstStyle/>
          <a:p>
            <a:pPr marL="12700">
              <a:lnSpc>
                <a:spcPct val="100000"/>
              </a:lnSpc>
              <a:spcBef>
                <a:spcPts val="90"/>
              </a:spcBef>
            </a:pPr>
            <a:r>
              <a:rPr sz="4650" i="1" spc="-140" dirty="0">
                <a:solidFill>
                  <a:srgbClr val="000000"/>
                </a:solidFill>
                <a:latin typeface="Calibri Light"/>
                <a:cs typeface="Calibri Light"/>
              </a:rPr>
              <a:t>HIV </a:t>
            </a:r>
            <a:r>
              <a:rPr sz="4650" i="1" spc="-150" dirty="0">
                <a:solidFill>
                  <a:srgbClr val="000000"/>
                </a:solidFill>
                <a:latin typeface="Calibri Light"/>
                <a:cs typeface="Calibri Light"/>
              </a:rPr>
              <a:t>Deaths </a:t>
            </a:r>
            <a:r>
              <a:rPr sz="4400" spc="-30" dirty="0"/>
              <a:t>by </a:t>
            </a:r>
            <a:r>
              <a:rPr sz="4400" spc="-35" dirty="0">
                <a:solidFill>
                  <a:srgbClr val="000000"/>
                </a:solidFill>
              </a:rPr>
              <a:t>RACE </a:t>
            </a:r>
            <a:r>
              <a:rPr sz="4400" dirty="0"/>
              <a:t>– </a:t>
            </a:r>
            <a:r>
              <a:rPr sz="4400" spc="-45" dirty="0"/>
              <a:t>Palm </a:t>
            </a:r>
            <a:r>
              <a:rPr sz="4400" spc="-25" dirty="0"/>
              <a:t>Beach</a:t>
            </a:r>
            <a:r>
              <a:rPr sz="4400" spc="-375" dirty="0"/>
              <a:t> </a:t>
            </a:r>
            <a:r>
              <a:rPr sz="4400" spc="-35" dirty="0"/>
              <a:t>2021</a:t>
            </a:r>
            <a:endParaRPr sz="4400">
              <a:latin typeface="Calibri Light"/>
              <a:cs typeface="Calibri Light"/>
            </a:endParaRPr>
          </a:p>
        </p:txBody>
      </p:sp>
      <p:sp>
        <p:nvSpPr>
          <p:cNvPr id="4" name="object 4"/>
          <p:cNvSpPr/>
          <p:nvPr/>
        </p:nvSpPr>
        <p:spPr>
          <a:xfrm>
            <a:off x="277368" y="1342656"/>
            <a:ext cx="5510783" cy="4872214"/>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7795259" y="1908048"/>
            <a:ext cx="0" cy="1026160"/>
          </a:xfrm>
          <a:custGeom>
            <a:avLst/>
            <a:gdLst/>
            <a:ahLst/>
            <a:cxnLst/>
            <a:rect l="l" t="t" r="r" b="b"/>
            <a:pathLst>
              <a:path h="1026160">
                <a:moveTo>
                  <a:pt x="0" y="0"/>
                </a:moveTo>
                <a:lnTo>
                  <a:pt x="0" y="102565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7795259" y="3240023"/>
            <a:ext cx="0" cy="582295"/>
          </a:xfrm>
          <a:custGeom>
            <a:avLst/>
            <a:gdLst/>
            <a:ahLst/>
            <a:cxnLst/>
            <a:rect l="l" t="t" r="r" b="b"/>
            <a:pathLst>
              <a:path h="582295">
                <a:moveTo>
                  <a:pt x="0" y="0"/>
                </a:moveTo>
                <a:lnTo>
                  <a:pt x="0" y="58216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7795259" y="4434840"/>
            <a:ext cx="0" cy="276225"/>
          </a:xfrm>
          <a:custGeom>
            <a:avLst/>
            <a:gdLst/>
            <a:ahLst/>
            <a:cxnLst/>
            <a:rect l="l" t="t" r="r" b="b"/>
            <a:pathLst>
              <a:path h="276225">
                <a:moveTo>
                  <a:pt x="0" y="0"/>
                </a:moveTo>
                <a:lnTo>
                  <a:pt x="0" y="27584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7795259" y="5321808"/>
            <a:ext cx="0" cy="139065"/>
          </a:xfrm>
          <a:custGeom>
            <a:avLst/>
            <a:gdLst/>
            <a:ahLst/>
            <a:cxnLst/>
            <a:rect l="l" t="t" r="r" b="b"/>
            <a:pathLst>
              <a:path h="139064">
                <a:moveTo>
                  <a:pt x="0" y="0"/>
                </a:moveTo>
                <a:lnTo>
                  <a:pt x="0" y="13868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8359140" y="1908048"/>
            <a:ext cx="0" cy="1914525"/>
          </a:xfrm>
          <a:custGeom>
            <a:avLst/>
            <a:gdLst/>
            <a:ahLst/>
            <a:cxnLst/>
            <a:rect l="l" t="t" r="r" b="b"/>
            <a:pathLst>
              <a:path h="1914525">
                <a:moveTo>
                  <a:pt x="0" y="0"/>
                </a:moveTo>
                <a:lnTo>
                  <a:pt x="0" y="191414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8359140" y="4434840"/>
            <a:ext cx="0" cy="276225"/>
          </a:xfrm>
          <a:custGeom>
            <a:avLst/>
            <a:gdLst/>
            <a:ahLst/>
            <a:cxnLst/>
            <a:rect l="l" t="t" r="r" b="b"/>
            <a:pathLst>
              <a:path h="276225">
                <a:moveTo>
                  <a:pt x="0" y="0"/>
                </a:moveTo>
                <a:lnTo>
                  <a:pt x="0" y="27584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8359140" y="5321808"/>
            <a:ext cx="0" cy="139065"/>
          </a:xfrm>
          <a:custGeom>
            <a:avLst/>
            <a:gdLst/>
            <a:ahLst/>
            <a:cxnLst/>
            <a:rect l="l" t="t" r="r" b="b"/>
            <a:pathLst>
              <a:path h="139064">
                <a:moveTo>
                  <a:pt x="0" y="0"/>
                </a:moveTo>
                <a:lnTo>
                  <a:pt x="0" y="13868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8924543" y="1908048"/>
            <a:ext cx="0" cy="1914525"/>
          </a:xfrm>
          <a:custGeom>
            <a:avLst/>
            <a:gdLst/>
            <a:ahLst/>
            <a:cxnLst/>
            <a:rect l="l" t="t" r="r" b="b"/>
            <a:pathLst>
              <a:path h="1914525">
                <a:moveTo>
                  <a:pt x="0" y="0"/>
                </a:moveTo>
                <a:lnTo>
                  <a:pt x="0" y="191414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8924543" y="4434840"/>
            <a:ext cx="0" cy="1026160"/>
          </a:xfrm>
          <a:custGeom>
            <a:avLst/>
            <a:gdLst/>
            <a:ahLst/>
            <a:cxnLst/>
            <a:rect l="l" t="t" r="r" b="b"/>
            <a:pathLst>
              <a:path h="1026160">
                <a:moveTo>
                  <a:pt x="0" y="0"/>
                </a:moveTo>
                <a:lnTo>
                  <a:pt x="0" y="102565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9488423" y="1908048"/>
            <a:ext cx="0" cy="1914525"/>
          </a:xfrm>
          <a:custGeom>
            <a:avLst/>
            <a:gdLst/>
            <a:ahLst/>
            <a:cxnLst/>
            <a:rect l="l" t="t" r="r" b="b"/>
            <a:pathLst>
              <a:path h="1914525">
                <a:moveTo>
                  <a:pt x="0" y="0"/>
                </a:moveTo>
                <a:lnTo>
                  <a:pt x="0" y="191414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9488423" y="4434840"/>
            <a:ext cx="0" cy="1026160"/>
          </a:xfrm>
          <a:custGeom>
            <a:avLst/>
            <a:gdLst/>
            <a:ahLst/>
            <a:cxnLst/>
            <a:rect l="l" t="t" r="r" b="b"/>
            <a:pathLst>
              <a:path h="1026160">
                <a:moveTo>
                  <a:pt x="0" y="0"/>
                </a:moveTo>
                <a:lnTo>
                  <a:pt x="0" y="102565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10052304" y="1908048"/>
            <a:ext cx="0" cy="1914525"/>
          </a:xfrm>
          <a:custGeom>
            <a:avLst/>
            <a:gdLst/>
            <a:ahLst/>
            <a:cxnLst/>
            <a:rect l="l" t="t" r="r" b="b"/>
            <a:pathLst>
              <a:path h="1914525">
                <a:moveTo>
                  <a:pt x="0" y="0"/>
                </a:moveTo>
                <a:lnTo>
                  <a:pt x="0" y="191414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10052304" y="4434840"/>
            <a:ext cx="0" cy="1026160"/>
          </a:xfrm>
          <a:custGeom>
            <a:avLst/>
            <a:gdLst/>
            <a:ahLst/>
            <a:cxnLst/>
            <a:rect l="l" t="t" r="r" b="b"/>
            <a:pathLst>
              <a:path h="1026160">
                <a:moveTo>
                  <a:pt x="0" y="0"/>
                </a:moveTo>
                <a:lnTo>
                  <a:pt x="0" y="102565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10616183" y="1908048"/>
            <a:ext cx="0" cy="2220595"/>
          </a:xfrm>
          <a:custGeom>
            <a:avLst/>
            <a:gdLst/>
            <a:ahLst/>
            <a:cxnLst/>
            <a:rect l="l" t="t" r="r" b="b"/>
            <a:pathLst>
              <a:path h="2220595">
                <a:moveTo>
                  <a:pt x="0" y="0"/>
                </a:moveTo>
                <a:lnTo>
                  <a:pt x="0" y="2220467"/>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10616183" y="4434840"/>
            <a:ext cx="0" cy="1026160"/>
          </a:xfrm>
          <a:custGeom>
            <a:avLst/>
            <a:gdLst/>
            <a:ahLst/>
            <a:cxnLst/>
            <a:rect l="l" t="t" r="r" b="b"/>
            <a:pathLst>
              <a:path h="1026160">
                <a:moveTo>
                  <a:pt x="0" y="0"/>
                </a:moveTo>
                <a:lnTo>
                  <a:pt x="0" y="102565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11180064" y="1908048"/>
            <a:ext cx="0" cy="3552825"/>
          </a:xfrm>
          <a:custGeom>
            <a:avLst/>
            <a:gdLst/>
            <a:ahLst/>
            <a:cxnLst/>
            <a:rect l="l" t="t" r="r" b="b"/>
            <a:pathLst>
              <a:path h="3552825">
                <a:moveTo>
                  <a:pt x="0" y="0"/>
                </a:moveTo>
                <a:lnTo>
                  <a:pt x="0" y="355244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11745468" y="1908048"/>
            <a:ext cx="0" cy="3552825"/>
          </a:xfrm>
          <a:custGeom>
            <a:avLst/>
            <a:gdLst/>
            <a:ahLst/>
            <a:cxnLst/>
            <a:rect l="l" t="t" r="r" b="b"/>
            <a:pathLst>
              <a:path h="3552825">
                <a:moveTo>
                  <a:pt x="0" y="0"/>
                </a:moveTo>
                <a:lnTo>
                  <a:pt x="0" y="355244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7231380" y="2351532"/>
            <a:ext cx="146685" cy="306705"/>
          </a:xfrm>
          <a:custGeom>
            <a:avLst/>
            <a:gdLst/>
            <a:ahLst/>
            <a:cxnLst/>
            <a:rect l="l" t="t" r="r" b="b"/>
            <a:pathLst>
              <a:path w="146684" h="306705">
                <a:moveTo>
                  <a:pt x="146303" y="0"/>
                </a:moveTo>
                <a:lnTo>
                  <a:pt x="0" y="0"/>
                </a:lnTo>
                <a:lnTo>
                  <a:pt x="0" y="306324"/>
                </a:lnTo>
                <a:lnTo>
                  <a:pt x="146303" y="306324"/>
                </a:lnTo>
                <a:lnTo>
                  <a:pt x="146303"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7231380" y="2046744"/>
            <a:ext cx="113030" cy="304800"/>
          </a:xfrm>
          <a:custGeom>
            <a:avLst/>
            <a:gdLst/>
            <a:ahLst/>
            <a:cxnLst/>
            <a:rect l="l" t="t" r="r" b="b"/>
            <a:pathLst>
              <a:path w="113029" h="304800">
                <a:moveTo>
                  <a:pt x="0" y="304787"/>
                </a:moveTo>
                <a:lnTo>
                  <a:pt x="112763" y="304787"/>
                </a:lnTo>
                <a:lnTo>
                  <a:pt x="112763" y="0"/>
                </a:lnTo>
                <a:lnTo>
                  <a:pt x="0" y="0"/>
                </a:lnTo>
                <a:lnTo>
                  <a:pt x="0" y="304787"/>
                </a:lnTo>
                <a:close/>
              </a:path>
            </a:pathLst>
          </a:custGeom>
          <a:solidFill>
            <a:srgbClr val="92D05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7231380" y="1908048"/>
            <a:ext cx="0" cy="3552825"/>
          </a:xfrm>
          <a:custGeom>
            <a:avLst/>
            <a:gdLst/>
            <a:ahLst/>
            <a:cxnLst/>
            <a:rect l="l" t="t" r="r" b="b"/>
            <a:pathLst>
              <a:path h="3552825">
                <a:moveTo>
                  <a:pt x="0" y="3552444"/>
                </a:moveTo>
                <a:lnTo>
                  <a:pt x="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txBox="1"/>
          <p:nvPr/>
        </p:nvSpPr>
        <p:spPr>
          <a:xfrm>
            <a:off x="11057883" y="4118405"/>
            <a:ext cx="71056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66.70%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6" name="object 26"/>
          <p:cNvSpPr txBox="1"/>
          <p:nvPr/>
        </p:nvSpPr>
        <p:spPr>
          <a:xfrm>
            <a:off x="7729010" y="3230294"/>
            <a:ext cx="62547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7.70%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7" name="object 27"/>
          <p:cNvSpPr txBox="1"/>
          <p:nvPr/>
        </p:nvSpPr>
        <p:spPr>
          <a:xfrm>
            <a:off x="8592204" y="4667731"/>
            <a:ext cx="421005" cy="638810"/>
          </a:xfrm>
          <a:prstGeom prst="rect">
            <a:avLst/>
          </a:prstGeom>
        </p:spPr>
        <p:txBody>
          <a:bodyPr vert="horz" wrap="square" lIns="0" tIns="44450" rIns="0" bIns="0" rtlCol="0">
            <a:spAutoFit/>
          </a:bodyPr>
          <a:lstStyle/>
          <a:p>
            <a:pPr marL="12700" marR="0" lvl="0" indent="0" algn="l" defTabSz="914400" rtl="0" eaLnBrk="1" fontAlgn="auto" latinLnBrk="0" hangingPunct="1">
              <a:lnSpc>
                <a:spcPct val="100000"/>
              </a:lnSpc>
              <a:spcBef>
                <a:spcPts val="35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23%</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254"/>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23%</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8" name="object 28"/>
          <p:cNvSpPr txBox="1"/>
          <p:nvPr/>
        </p:nvSpPr>
        <p:spPr>
          <a:xfrm>
            <a:off x="10566851" y="3811852"/>
            <a:ext cx="4210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58%</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9" name="object 29"/>
          <p:cNvSpPr txBox="1"/>
          <p:nvPr/>
        </p:nvSpPr>
        <p:spPr>
          <a:xfrm>
            <a:off x="8253647" y="2923742"/>
            <a:ext cx="4210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17%</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0" name="object 30"/>
          <p:cNvSpPr txBox="1"/>
          <p:nvPr/>
        </p:nvSpPr>
        <p:spPr>
          <a:xfrm>
            <a:off x="7407370" y="2035630"/>
            <a:ext cx="30480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2%</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1" name="object 31"/>
          <p:cNvSpPr txBox="1"/>
          <p:nvPr/>
        </p:nvSpPr>
        <p:spPr>
          <a:xfrm>
            <a:off x="10504937" y="5514092"/>
            <a:ext cx="22352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60%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32" name="object 32"/>
          <p:cNvSpPr txBox="1"/>
          <p:nvPr/>
        </p:nvSpPr>
        <p:spPr>
          <a:xfrm>
            <a:off x="11069122" y="5514092"/>
            <a:ext cx="22352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70%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33" name="object 33"/>
          <p:cNvSpPr txBox="1"/>
          <p:nvPr/>
        </p:nvSpPr>
        <p:spPr>
          <a:xfrm>
            <a:off x="11633306" y="5514092"/>
            <a:ext cx="22352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80%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34" name="object 34"/>
          <p:cNvSpPr txBox="1"/>
          <p:nvPr/>
        </p:nvSpPr>
        <p:spPr>
          <a:xfrm>
            <a:off x="6431027" y="4840789"/>
            <a:ext cx="60198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1" u="none" strike="noStrike" kern="1200" cap="none" spc="0" normalizeH="0" baseline="0" noProof="0" dirty="0">
                <a:ln>
                  <a:noFill/>
                </a:ln>
                <a:solidFill>
                  <a:srgbClr val="595958"/>
                </a:solidFill>
                <a:effectLst/>
                <a:uLnTx/>
                <a:uFillTx/>
                <a:latin typeface="Calibri"/>
                <a:ea typeface="+mn-ea"/>
                <a:cs typeface="Calibri"/>
              </a:rPr>
              <a:t>White</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5" name="object 35"/>
          <p:cNvSpPr txBox="1"/>
          <p:nvPr/>
        </p:nvSpPr>
        <p:spPr>
          <a:xfrm>
            <a:off x="6497778" y="3952678"/>
            <a:ext cx="53467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1" u="none" strike="noStrike" kern="1200" cap="none" spc="-5" normalizeH="0" baseline="0" noProof="0" dirty="0">
                <a:ln>
                  <a:noFill/>
                </a:ln>
                <a:solidFill>
                  <a:srgbClr val="595958"/>
                </a:solidFill>
                <a:effectLst/>
                <a:uLnTx/>
                <a:uFillTx/>
                <a:latin typeface="Calibri"/>
                <a:ea typeface="+mn-ea"/>
                <a:cs typeface="Calibri"/>
              </a:rPr>
              <a:t>B</a:t>
            </a:r>
            <a:r>
              <a:rPr kumimoji="0" sz="1800" b="1" i="1" u="none" strike="noStrike" kern="1200" cap="none" spc="0" normalizeH="0" baseline="0" noProof="0" dirty="0">
                <a:ln>
                  <a:noFill/>
                </a:ln>
                <a:solidFill>
                  <a:srgbClr val="595958"/>
                </a:solidFill>
                <a:effectLst/>
                <a:uLnTx/>
                <a:uFillTx/>
                <a:latin typeface="Calibri"/>
                <a:ea typeface="+mn-ea"/>
                <a:cs typeface="Calibri"/>
              </a:rPr>
              <a:t>l</a:t>
            </a:r>
            <a:r>
              <a:rPr kumimoji="0" sz="1800" b="1" i="1" u="none" strike="noStrike" kern="1200" cap="none" spc="-5" normalizeH="0" baseline="0" noProof="0" dirty="0">
                <a:ln>
                  <a:noFill/>
                </a:ln>
                <a:solidFill>
                  <a:srgbClr val="595958"/>
                </a:solidFill>
                <a:effectLst/>
                <a:uLnTx/>
                <a:uFillTx/>
                <a:latin typeface="Calibri"/>
                <a:ea typeface="+mn-ea"/>
                <a:cs typeface="Calibri"/>
              </a:rPr>
              <a:t>a</a:t>
            </a:r>
            <a:r>
              <a:rPr kumimoji="0" sz="1800" b="1" i="1" u="none" strike="noStrike" kern="1200" cap="none" spc="0" normalizeH="0" baseline="0" noProof="0" dirty="0">
                <a:ln>
                  <a:noFill/>
                </a:ln>
                <a:solidFill>
                  <a:srgbClr val="595958"/>
                </a:solidFill>
                <a:effectLst/>
                <a:uLnTx/>
                <a:uFillTx/>
                <a:latin typeface="Calibri"/>
                <a:ea typeface="+mn-ea"/>
                <a:cs typeface="Calibri"/>
              </a:rPr>
              <a:t>ck</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6" name="object 36"/>
          <p:cNvSpPr txBox="1"/>
          <p:nvPr/>
        </p:nvSpPr>
        <p:spPr>
          <a:xfrm>
            <a:off x="6204027" y="3064567"/>
            <a:ext cx="82867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1" u="none" strike="noStrike" kern="1200" cap="none" spc="-5" normalizeH="0" baseline="0" noProof="0" dirty="0">
                <a:ln>
                  <a:noFill/>
                </a:ln>
                <a:solidFill>
                  <a:srgbClr val="595958"/>
                </a:solidFill>
                <a:effectLst/>
                <a:uLnTx/>
                <a:uFillTx/>
                <a:latin typeface="Calibri"/>
                <a:ea typeface="+mn-ea"/>
                <a:cs typeface="Calibri"/>
              </a:rPr>
              <a:t>Hispanic</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7" name="object 37"/>
          <p:cNvSpPr txBox="1"/>
          <p:nvPr/>
        </p:nvSpPr>
        <p:spPr>
          <a:xfrm>
            <a:off x="6371133" y="2176456"/>
            <a:ext cx="66167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1" u="none" strike="noStrike" kern="1200" cap="none" spc="-5" normalizeH="0" baseline="0" noProof="0" dirty="0">
                <a:ln>
                  <a:noFill/>
                </a:ln>
                <a:solidFill>
                  <a:srgbClr val="595958"/>
                </a:solidFill>
                <a:effectLst/>
                <a:uLnTx/>
                <a:uFillTx/>
                <a:latin typeface="Calibri"/>
                <a:ea typeface="+mn-ea"/>
                <a:cs typeface="Calibri"/>
              </a:rPr>
              <a:t>Oth</a:t>
            </a:r>
            <a:r>
              <a:rPr kumimoji="0" sz="1800" b="1" i="1" u="none" strike="noStrike" kern="1200" cap="none" spc="0" normalizeH="0" baseline="0" noProof="0" dirty="0">
                <a:ln>
                  <a:noFill/>
                </a:ln>
                <a:solidFill>
                  <a:srgbClr val="595958"/>
                </a:solidFill>
                <a:effectLst/>
                <a:uLnTx/>
                <a:uFillTx/>
                <a:latin typeface="Calibri"/>
                <a:ea typeface="+mn-ea"/>
                <a:cs typeface="Calibri"/>
              </a:rPr>
              <a:t>ers</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8" name="object 38"/>
          <p:cNvSpPr txBox="1"/>
          <p:nvPr/>
        </p:nvSpPr>
        <p:spPr>
          <a:xfrm>
            <a:off x="6940410" y="1351024"/>
            <a:ext cx="3872229"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1" i="0" u="none" strike="noStrike" kern="1200" cap="none" spc="0" normalizeH="0" baseline="0" noProof="0" dirty="0">
                <a:ln>
                  <a:noFill/>
                </a:ln>
                <a:solidFill>
                  <a:srgbClr val="595958"/>
                </a:solidFill>
                <a:effectLst/>
                <a:uLnTx/>
                <a:uFillTx/>
                <a:latin typeface="Calibri"/>
                <a:ea typeface="+mn-ea"/>
                <a:cs typeface="Calibri"/>
              </a:rPr>
              <a:t>HIV </a:t>
            </a:r>
            <a:r>
              <a:rPr kumimoji="0" sz="2000" b="1" i="0" u="none" strike="noStrike" kern="1200" cap="none" spc="-5" normalizeH="0" baseline="0" noProof="0" dirty="0">
                <a:ln>
                  <a:noFill/>
                </a:ln>
                <a:solidFill>
                  <a:srgbClr val="595958"/>
                </a:solidFill>
                <a:effectLst/>
                <a:uLnTx/>
                <a:uFillTx/>
                <a:latin typeface="Calibri"/>
                <a:ea typeface="+mn-ea"/>
                <a:cs typeface="Calibri"/>
              </a:rPr>
              <a:t>Deaths by Race vs. </a:t>
            </a:r>
            <a:r>
              <a:rPr kumimoji="0" sz="2000" b="1" i="1" u="none" strike="noStrike" kern="1200" cap="none" spc="-5" normalizeH="0" baseline="0" noProof="0" dirty="0">
                <a:ln>
                  <a:noFill/>
                </a:ln>
                <a:solidFill>
                  <a:srgbClr val="595958"/>
                </a:solidFill>
                <a:effectLst/>
                <a:uLnTx/>
                <a:uFillTx/>
                <a:latin typeface="Calibri"/>
                <a:ea typeface="+mn-ea"/>
                <a:cs typeface="Calibri"/>
              </a:rPr>
              <a:t>PWH </a:t>
            </a:r>
            <a:r>
              <a:rPr kumimoji="0" sz="2000" b="1" i="1" u="none" strike="noStrike" kern="1200" cap="none" spc="-10" normalizeH="0" baseline="0" noProof="0" dirty="0">
                <a:ln>
                  <a:noFill/>
                </a:ln>
                <a:solidFill>
                  <a:srgbClr val="595958"/>
                </a:solidFill>
                <a:effectLst/>
                <a:uLnTx/>
                <a:uFillTx/>
                <a:latin typeface="Calibri"/>
                <a:ea typeface="+mn-ea"/>
                <a:cs typeface="Calibri"/>
              </a:rPr>
              <a:t>by</a:t>
            </a:r>
            <a:r>
              <a:rPr kumimoji="0" sz="2000" b="1" i="1" u="none" strike="noStrike" kern="1200" cap="none" spc="-60" normalizeH="0" baseline="0" noProof="0" dirty="0">
                <a:ln>
                  <a:noFill/>
                </a:ln>
                <a:solidFill>
                  <a:srgbClr val="595958"/>
                </a:solidFill>
                <a:effectLst/>
                <a:uLnTx/>
                <a:uFillTx/>
                <a:latin typeface="Calibri"/>
                <a:ea typeface="+mn-ea"/>
                <a:cs typeface="Calibri"/>
              </a:rPr>
              <a:t> </a:t>
            </a:r>
            <a:r>
              <a:rPr kumimoji="0" sz="2000" b="1" i="1" u="none" strike="noStrike" kern="1200" cap="none" spc="-5" normalizeH="0" baseline="0" noProof="0" dirty="0">
                <a:ln>
                  <a:noFill/>
                </a:ln>
                <a:solidFill>
                  <a:srgbClr val="595958"/>
                </a:solidFill>
                <a:effectLst/>
                <a:uLnTx/>
                <a:uFillTx/>
                <a:latin typeface="Calibri"/>
                <a:ea typeface="+mn-ea"/>
                <a:cs typeface="Calibri"/>
              </a:rPr>
              <a:t>Race</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39" name="object 39"/>
          <p:cNvSpPr/>
          <p:nvPr/>
        </p:nvSpPr>
        <p:spPr>
          <a:xfrm>
            <a:off x="7978140" y="5876544"/>
            <a:ext cx="139065" cy="140335"/>
          </a:xfrm>
          <a:custGeom>
            <a:avLst/>
            <a:gdLst/>
            <a:ahLst/>
            <a:cxnLst/>
            <a:rect l="l" t="t" r="r" b="b"/>
            <a:pathLst>
              <a:path w="139065" h="140335">
                <a:moveTo>
                  <a:pt x="0" y="0"/>
                </a:moveTo>
                <a:lnTo>
                  <a:pt x="138683" y="0"/>
                </a:lnTo>
                <a:lnTo>
                  <a:pt x="138683" y="140207"/>
                </a:lnTo>
                <a:lnTo>
                  <a:pt x="0" y="140207"/>
                </a:lnTo>
                <a:lnTo>
                  <a:pt x="0"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0" name="object 40"/>
          <p:cNvSpPr txBox="1"/>
          <p:nvPr/>
        </p:nvSpPr>
        <p:spPr>
          <a:xfrm>
            <a:off x="7148745" y="5468581"/>
            <a:ext cx="1887220" cy="615315"/>
          </a:xfrm>
          <a:prstGeom prst="rect">
            <a:avLst/>
          </a:prstGeom>
        </p:spPr>
        <p:txBody>
          <a:bodyPr vert="horz" wrap="square" lIns="0" tIns="57785" rIns="0" bIns="0" rtlCol="0">
            <a:spAutoFit/>
          </a:bodyPr>
          <a:lstStyle/>
          <a:p>
            <a:pPr marL="12700" marR="0" lvl="0" indent="0" algn="l" defTabSz="914400" rtl="0" eaLnBrk="1" fontAlgn="auto" latinLnBrk="0" hangingPunct="1">
              <a:lnSpc>
                <a:spcPct val="100000"/>
              </a:lnSpc>
              <a:spcBef>
                <a:spcPts val="455"/>
              </a:spcBef>
              <a:spcAft>
                <a:spcPts val="0"/>
              </a:spcAft>
              <a:buClrTx/>
              <a:buSzTx/>
              <a:buFontTx/>
              <a:buNone/>
              <a:tabLst>
                <a:tab pos="547370" algn="l"/>
                <a:tab pos="1111885" algn="l"/>
                <a:tab pos="1675764" algn="l"/>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0%	10%	20%	30%</a:t>
            </a:r>
            <a:endParaRPr kumimoji="0" sz="900" b="0" i="0" u="none" strike="noStrike" kern="1200" cap="none" spc="0" normalizeH="0" baseline="0" noProof="0">
              <a:ln>
                <a:noFill/>
              </a:ln>
              <a:solidFill>
                <a:prstClr val="black"/>
              </a:solidFill>
              <a:effectLst/>
              <a:uLnTx/>
              <a:uFillTx/>
              <a:latin typeface="Calibri"/>
              <a:ea typeface="+mn-ea"/>
              <a:cs typeface="Calibri"/>
            </a:endParaRPr>
          </a:p>
          <a:p>
            <a:pPr marL="1033144" marR="0" lvl="0" indent="0" algn="l" defTabSz="914400" rtl="0" eaLnBrk="1" fontAlgn="auto" latinLnBrk="0" hangingPunct="1">
              <a:lnSpc>
                <a:spcPct val="100000"/>
              </a:lnSpc>
              <a:spcBef>
                <a:spcPts val="805"/>
              </a:spcBef>
              <a:spcAft>
                <a:spcPts val="0"/>
              </a:spcAft>
              <a:buClrTx/>
              <a:buSzTx/>
              <a:buFontTx/>
              <a:buNone/>
              <a:tabLst/>
              <a:defRPr/>
            </a:pPr>
            <a:r>
              <a:rPr kumimoji="0" sz="2000" b="0" i="1" u="none" strike="noStrike" kern="1200" cap="none" spc="-5" normalizeH="0" baseline="0" noProof="0" dirty="0">
                <a:ln>
                  <a:noFill/>
                </a:ln>
                <a:solidFill>
                  <a:srgbClr val="595958"/>
                </a:solidFill>
                <a:effectLst/>
                <a:uLnTx/>
                <a:uFillTx/>
                <a:latin typeface="Calibri"/>
                <a:ea typeface="+mn-ea"/>
                <a:cs typeface="Calibri"/>
              </a:rPr>
              <a:t>PWH</a:t>
            </a:r>
            <a:r>
              <a:rPr kumimoji="0" sz="2000" b="0" i="1" u="none" strike="noStrike" kern="1200" cap="none" spc="-35" normalizeH="0" baseline="0" noProof="0" dirty="0">
                <a:ln>
                  <a:noFill/>
                </a:ln>
                <a:solidFill>
                  <a:srgbClr val="595958"/>
                </a:solidFill>
                <a:effectLst/>
                <a:uLnTx/>
                <a:uFillTx/>
                <a:latin typeface="Calibri"/>
                <a:ea typeface="+mn-ea"/>
                <a:cs typeface="Calibri"/>
              </a:rPr>
              <a:t> </a:t>
            </a:r>
            <a:r>
              <a:rPr kumimoji="0" sz="2000" b="0" i="1" u="none" strike="noStrike" kern="1200" cap="none" spc="0" normalizeH="0" baseline="0" noProof="0" dirty="0">
                <a:ln>
                  <a:noFill/>
                </a:ln>
                <a:solidFill>
                  <a:srgbClr val="595958"/>
                </a:solidFill>
                <a:effectLst/>
                <a:uLnTx/>
                <a:uFillTx/>
                <a:latin typeface="Calibri"/>
                <a:ea typeface="+mn-ea"/>
                <a:cs typeface="Calibri"/>
              </a:rPr>
              <a:t>%</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41" name="object 41"/>
          <p:cNvSpPr/>
          <p:nvPr/>
        </p:nvSpPr>
        <p:spPr>
          <a:xfrm>
            <a:off x="9156192" y="5876544"/>
            <a:ext cx="140335" cy="140335"/>
          </a:xfrm>
          <a:custGeom>
            <a:avLst/>
            <a:gdLst/>
            <a:ahLst/>
            <a:cxnLst/>
            <a:rect l="l" t="t" r="r" b="b"/>
            <a:pathLst>
              <a:path w="140334" h="140335">
                <a:moveTo>
                  <a:pt x="0" y="0"/>
                </a:moveTo>
                <a:lnTo>
                  <a:pt x="140207" y="0"/>
                </a:lnTo>
                <a:lnTo>
                  <a:pt x="140207" y="140207"/>
                </a:lnTo>
                <a:lnTo>
                  <a:pt x="0" y="140207"/>
                </a:lnTo>
                <a:lnTo>
                  <a:pt x="0"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2" name="object 42"/>
          <p:cNvSpPr txBox="1"/>
          <p:nvPr/>
        </p:nvSpPr>
        <p:spPr>
          <a:xfrm>
            <a:off x="9348248" y="5468581"/>
            <a:ext cx="889000" cy="615315"/>
          </a:xfrm>
          <a:prstGeom prst="rect">
            <a:avLst/>
          </a:prstGeom>
        </p:spPr>
        <p:txBody>
          <a:bodyPr vert="horz" wrap="square" lIns="0" tIns="57785" rIns="0" bIns="0" rtlCol="0">
            <a:spAutoFit/>
          </a:bodyPr>
          <a:lstStyle/>
          <a:p>
            <a:pPr marL="40640" marR="0" lvl="0" indent="0" algn="l" defTabSz="914400" rtl="0" eaLnBrk="1" fontAlgn="auto" latinLnBrk="0" hangingPunct="1">
              <a:lnSpc>
                <a:spcPct val="100000"/>
              </a:lnSpc>
              <a:spcBef>
                <a:spcPts val="455"/>
              </a:spcBef>
              <a:spcAft>
                <a:spcPts val="0"/>
              </a:spcAft>
              <a:buClrTx/>
              <a:buSzTx/>
              <a:buFontTx/>
              <a:buNone/>
              <a:tabLst>
                <a:tab pos="604520" algn="l"/>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40%	50%</a:t>
            </a:r>
            <a:endParaRPr kumimoji="0" sz="9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805"/>
              </a:spcBef>
              <a:spcAft>
                <a:spcPts val="0"/>
              </a:spcAft>
              <a:buClrTx/>
              <a:buSzTx/>
              <a:buFontTx/>
              <a:buNone/>
              <a:tabLst/>
              <a:defRPr/>
            </a:pPr>
            <a:r>
              <a:rPr kumimoji="0" sz="2000" b="0" i="1" u="none" strike="noStrike" kern="1200" cap="none" spc="0" normalizeH="0" baseline="0" noProof="0" dirty="0">
                <a:ln>
                  <a:noFill/>
                </a:ln>
                <a:solidFill>
                  <a:srgbClr val="595958"/>
                </a:solidFill>
                <a:effectLst/>
                <a:uLnTx/>
                <a:uFillTx/>
                <a:latin typeface="Calibri"/>
                <a:ea typeface="+mn-ea"/>
                <a:cs typeface="Calibri"/>
              </a:rPr>
              <a:t>Death</a:t>
            </a:r>
            <a:r>
              <a:rPr kumimoji="0" sz="2000" b="0" i="1" u="none" strike="noStrike" kern="1200" cap="none" spc="-90" normalizeH="0" baseline="0" noProof="0" dirty="0">
                <a:ln>
                  <a:noFill/>
                </a:ln>
                <a:solidFill>
                  <a:srgbClr val="595958"/>
                </a:solidFill>
                <a:effectLst/>
                <a:uLnTx/>
                <a:uFillTx/>
                <a:latin typeface="Calibri"/>
                <a:ea typeface="+mn-ea"/>
                <a:cs typeface="Calibri"/>
              </a:rPr>
              <a:t> </a:t>
            </a:r>
            <a:r>
              <a:rPr kumimoji="0" sz="2000" b="0" i="1" u="none" strike="noStrike" kern="1200" cap="none" spc="0" normalizeH="0" baseline="0" noProof="0" dirty="0">
                <a:ln>
                  <a:noFill/>
                </a:ln>
                <a:solidFill>
                  <a:srgbClr val="595958"/>
                </a:solidFill>
                <a:effectLst/>
                <a:uLnTx/>
                <a:uFillTx/>
                <a:latin typeface="Calibri"/>
                <a:ea typeface="+mn-ea"/>
                <a:cs typeface="Calibri"/>
              </a:rPr>
              <a:t>%</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43" name="object 43"/>
          <p:cNvSpPr txBox="1"/>
          <p:nvPr/>
        </p:nvSpPr>
        <p:spPr>
          <a:xfrm>
            <a:off x="4294605" y="3665754"/>
            <a:ext cx="60388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0" normalizeH="0" baseline="0" noProof="0" dirty="0">
                <a:ln>
                  <a:noFill/>
                </a:ln>
                <a:solidFill>
                  <a:prstClr val="black"/>
                </a:solidFill>
                <a:effectLst/>
                <a:uLnTx/>
                <a:uFillTx/>
                <a:latin typeface="Calibri"/>
                <a:ea typeface="+mn-ea"/>
                <a:cs typeface="Calibri"/>
              </a:rPr>
              <a:t>W</a:t>
            </a:r>
            <a:r>
              <a:rPr kumimoji="0" sz="1800" b="1" i="0" u="none" strike="noStrike" kern="1200" cap="none" spc="5" normalizeH="0" baseline="0" noProof="0" dirty="0">
                <a:ln>
                  <a:noFill/>
                </a:ln>
                <a:solidFill>
                  <a:prstClr val="black"/>
                </a:solidFill>
                <a:effectLst/>
                <a:uLnTx/>
                <a:uFillTx/>
                <a:latin typeface="Calibri"/>
                <a:ea typeface="+mn-ea"/>
                <a:cs typeface="Calibri"/>
              </a:rPr>
              <a:t>h</a:t>
            </a:r>
            <a:r>
              <a:rPr kumimoji="0" sz="1800" b="1" i="0" u="none" strike="noStrike" kern="1200" cap="none" spc="0" normalizeH="0" baseline="0" noProof="0" dirty="0">
                <a:ln>
                  <a:noFill/>
                </a:ln>
                <a:solidFill>
                  <a:prstClr val="black"/>
                </a:solidFill>
                <a:effectLst/>
                <a:uLnTx/>
                <a:uFillTx/>
                <a:latin typeface="Calibri"/>
                <a:ea typeface="+mn-ea"/>
                <a:cs typeface="Calibri"/>
              </a:rPr>
              <a:t>i</a:t>
            </a:r>
            <a:r>
              <a:rPr kumimoji="0" sz="1800" b="1" i="0" u="none" strike="noStrike" kern="1200" cap="none" spc="-25" normalizeH="0" baseline="0" noProof="0" dirty="0">
                <a:ln>
                  <a:noFill/>
                </a:ln>
                <a:solidFill>
                  <a:prstClr val="black"/>
                </a:solidFill>
                <a:effectLst/>
                <a:uLnTx/>
                <a:uFillTx/>
                <a:latin typeface="Calibri"/>
                <a:ea typeface="+mn-ea"/>
                <a:cs typeface="Calibri"/>
              </a:rPr>
              <a:t>t</a:t>
            </a:r>
            <a:r>
              <a:rPr kumimoji="0" sz="1800" b="1" i="0" u="none" strike="noStrike" kern="1200" cap="none" spc="0" normalizeH="0" baseline="0" noProof="0" dirty="0">
                <a:ln>
                  <a:noFill/>
                </a:ln>
                <a:solidFill>
                  <a:prstClr val="black"/>
                </a:solidFill>
                <a:effectLst/>
                <a:uLnTx/>
                <a:uFillTx/>
                <a:latin typeface="Calibri"/>
                <a:ea typeface="+mn-ea"/>
                <a:cs typeface="Calibri"/>
              </a:rPr>
              <a:t>e</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4" name="object 44"/>
          <p:cNvSpPr txBox="1"/>
          <p:nvPr/>
        </p:nvSpPr>
        <p:spPr>
          <a:xfrm>
            <a:off x="1830525" y="4127755"/>
            <a:ext cx="52832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5" normalizeH="0" baseline="0" noProof="0" dirty="0">
                <a:ln>
                  <a:noFill/>
                </a:ln>
                <a:solidFill>
                  <a:srgbClr val="FFFFFF"/>
                </a:solidFill>
                <a:effectLst/>
                <a:uLnTx/>
                <a:uFillTx/>
                <a:latin typeface="Calibri"/>
                <a:ea typeface="+mn-ea"/>
                <a:cs typeface="Calibri"/>
              </a:rPr>
              <a:t>B</a:t>
            </a:r>
            <a:r>
              <a:rPr kumimoji="0" sz="1800" b="1" i="0" u="none" strike="noStrike" kern="1200" cap="none" spc="0" normalizeH="0" baseline="0" noProof="0" dirty="0">
                <a:ln>
                  <a:noFill/>
                </a:ln>
                <a:solidFill>
                  <a:srgbClr val="FFFFFF"/>
                </a:solidFill>
                <a:effectLst/>
                <a:uLnTx/>
                <a:uFillTx/>
                <a:latin typeface="Calibri"/>
                <a:ea typeface="+mn-ea"/>
                <a:cs typeface="Calibri"/>
              </a:rPr>
              <a:t>l</a:t>
            </a:r>
            <a:r>
              <a:rPr kumimoji="0" sz="1800" b="1" i="0" u="none" strike="noStrike" kern="1200" cap="none" spc="-5" normalizeH="0" baseline="0" noProof="0" dirty="0">
                <a:ln>
                  <a:noFill/>
                </a:ln>
                <a:solidFill>
                  <a:srgbClr val="FFFFFF"/>
                </a:solidFill>
                <a:effectLst/>
                <a:uLnTx/>
                <a:uFillTx/>
                <a:latin typeface="Calibri"/>
                <a:ea typeface="+mn-ea"/>
                <a:cs typeface="Calibri"/>
              </a:rPr>
              <a:t>a</a:t>
            </a:r>
            <a:r>
              <a:rPr kumimoji="0" sz="1800" b="1" i="0" u="none" strike="noStrike" kern="1200" cap="none" spc="0" normalizeH="0" baseline="0" noProof="0" dirty="0">
                <a:ln>
                  <a:noFill/>
                </a:ln>
                <a:solidFill>
                  <a:srgbClr val="FFFFFF"/>
                </a:solidFill>
                <a:effectLst/>
                <a:uLnTx/>
                <a:uFillTx/>
                <a:latin typeface="Calibri"/>
                <a:ea typeface="+mn-ea"/>
                <a:cs typeface="Calibri"/>
              </a:rPr>
              <a:t>ck</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5" name="object 45"/>
          <p:cNvSpPr txBox="1"/>
          <p:nvPr/>
        </p:nvSpPr>
        <p:spPr>
          <a:xfrm>
            <a:off x="4159731" y="5234636"/>
            <a:ext cx="82867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5" normalizeH="0" baseline="0" noProof="0" dirty="0">
                <a:ln>
                  <a:noFill/>
                </a:ln>
                <a:solidFill>
                  <a:srgbClr val="FFFFFF"/>
                </a:solidFill>
                <a:effectLst/>
                <a:uLnTx/>
                <a:uFillTx/>
                <a:latin typeface="Calibri"/>
                <a:ea typeface="+mn-ea"/>
                <a:cs typeface="Calibri"/>
              </a:rPr>
              <a:t>Hispanic</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6" name="object 46"/>
          <p:cNvSpPr txBox="1"/>
          <p:nvPr/>
        </p:nvSpPr>
        <p:spPr>
          <a:xfrm>
            <a:off x="5488125" y="5311674"/>
            <a:ext cx="66738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10" normalizeH="0" baseline="0" noProof="0" dirty="0">
                <a:ln>
                  <a:noFill/>
                </a:ln>
                <a:solidFill>
                  <a:prstClr val="black"/>
                </a:solidFill>
                <a:effectLst/>
                <a:uLnTx/>
                <a:uFillTx/>
                <a:latin typeface="Calibri"/>
                <a:ea typeface="+mn-ea"/>
                <a:cs typeface="Calibri"/>
              </a:rPr>
              <a:t>O</a:t>
            </a:r>
            <a:r>
              <a:rPr kumimoji="0" sz="1800" b="1" i="0" u="none" strike="noStrike" kern="1200" cap="none" spc="0" normalizeH="0" baseline="0" noProof="0" dirty="0">
                <a:ln>
                  <a:noFill/>
                </a:ln>
                <a:solidFill>
                  <a:prstClr val="black"/>
                </a:solidFill>
                <a:effectLst/>
                <a:uLnTx/>
                <a:uFillTx/>
                <a:latin typeface="Calibri"/>
                <a:ea typeface="+mn-ea"/>
                <a:cs typeface="Calibri"/>
              </a:rPr>
              <a:t>t</a:t>
            </a:r>
            <a:r>
              <a:rPr kumimoji="0" sz="1800" b="1" i="0" u="none" strike="noStrike" kern="1200" cap="none" spc="5" normalizeH="0" baseline="0" noProof="0" dirty="0">
                <a:ln>
                  <a:noFill/>
                </a:ln>
                <a:solidFill>
                  <a:prstClr val="black"/>
                </a:solidFill>
                <a:effectLst/>
                <a:uLnTx/>
                <a:uFillTx/>
                <a:latin typeface="Calibri"/>
                <a:ea typeface="+mn-ea"/>
                <a:cs typeface="Calibri"/>
              </a:rPr>
              <a:t>he</a:t>
            </a:r>
            <a:r>
              <a:rPr kumimoji="0" sz="1800" b="1" i="0" u="none" strike="noStrike" kern="1200" cap="none" spc="-30" normalizeH="0" baseline="0" noProof="0" dirty="0">
                <a:ln>
                  <a:noFill/>
                </a:ln>
                <a:solidFill>
                  <a:prstClr val="black"/>
                </a:solidFill>
                <a:effectLst/>
                <a:uLnTx/>
                <a:uFillTx/>
                <a:latin typeface="Calibri"/>
                <a:ea typeface="+mn-ea"/>
                <a:cs typeface="Calibri"/>
              </a:rPr>
              <a:t>r</a:t>
            </a:r>
            <a:r>
              <a:rPr kumimoji="0" sz="1800" b="1" i="0" u="none" strike="noStrike" kern="1200" cap="none" spc="0" normalizeH="0" baseline="0" noProof="0" dirty="0">
                <a:ln>
                  <a:noFill/>
                </a:ln>
                <a:solidFill>
                  <a:prstClr val="black"/>
                </a:solidFill>
                <a:effectLst/>
                <a:uLnTx/>
                <a:uFillTx/>
                <a:latin typeface="Calibri"/>
                <a:ea typeface="+mn-ea"/>
                <a:cs typeface="Calibri"/>
              </a:rPr>
              <a:t>s</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7" name="object 47"/>
          <p:cNvSpPr txBox="1"/>
          <p:nvPr/>
        </p:nvSpPr>
        <p:spPr>
          <a:xfrm>
            <a:off x="7236142" y="5017008"/>
            <a:ext cx="1292225" cy="304800"/>
          </a:xfrm>
          <a:prstGeom prst="rect">
            <a:avLst/>
          </a:prstGeom>
          <a:solidFill>
            <a:srgbClr val="000000"/>
          </a:solidFill>
        </p:spPr>
        <p:txBody>
          <a:bodyPr vert="horz" wrap="square" lIns="0" tIns="45719" rIns="0" bIns="0" rtlCol="0">
            <a:spAutoFit/>
          </a:bodyPr>
          <a:lstStyle/>
          <a:p>
            <a:pPr marL="53975" marR="0" lvl="0" indent="0" algn="l" defTabSz="914400" rtl="0" eaLnBrk="1" fontAlgn="auto" latinLnBrk="0" hangingPunct="1">
              <a:lnSpc>
                <a:spcPts val="2039"/>
              </a:lnSpc>
              <a:spcBef>
                <a:spcPts val="359"/>
              </a:spcBef>
              <a:spcAft>
                <a:spcPts val="0"/>
              </a:spcAft>
              <a:buClrTx/>
              <a:buSzTx/>
              <a:buFontTx/>
              <a:buNone/>
              <a:tabLst/>
              <a:defRPr/>
            </a:pPr>
            <a:r>
              <a:rPr kumimoji="0" sz="1800" b="0" i="1" u="none" strike="noStrike" kern="1200" cap="none" spc="0" normalizeH="0" baseline="0" noProof="0" dirty="0">
                <a:ln>
                  <a:noFill/>
                </a:ln>
                <a:solidFill>
                  <a:srgbClr val="FFFFFF"/>
                </a:solidFill>
                <a:effectLst/>
                <a:uLnTx/>
                <a:uFillTx/>
                <a:latin typeface="Calibri"/>
                <a:ea typeface="+mn-ea"/>
                <a:cs typeface="Calibri"/>
              </a:rPr>
              <a:t>N=</a:t>
            </a:r>
            <a:r>
              <a:rPr kumimoji="0" sz="1800" b="0" i="1" u="none" strike="noStrike" kern="1200" cap="none" spc="-5" normalizeH="0" baseline="0" noProof="0" dirty="0">
                <a:ln>
                  <a:noFill/>
                </a:ln>
                <a:solidFill>
                  <a:srgbClr val="FFFFFF"/>
                </a:solidFill>
                <a:effectLst/>
                <a:uLnTx/>
                <a:uFillTx/>
                <a:latin typeface="Calibri"/>
                <a:ea typeface="+mn-ea"/>
                <a:cs typeface="Calibri"/>
              </a:rPr>
              <a:t> </a:t>
            </a:r>
            <a:r>
              <a:rPr kumimoji="0" sz="1800" b="0" i="1" u="none" strike="noStrike" kern="1200" cap="none" spc="0" normalizeH="0" baseline="0" noProof="0" dirty="0">
                <a:ln>
                  <a:noFill/>
                </a:ln>
                <a:solidFill>
                  <a:srgbClr val="FFFFFF"/>
                </a:solidFill>
                <a:effectLst/>
                <a:uLnTx/>
                <a:uFillTx/>
                <a:latin typeface="Calibri"/>
                <a:ea typeface="+mn-ea"/>
                <a:cs typeface="Calibri"/>
              </a:rPr>
              <a:t>9</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8" name="object 48"/>
          <p:cNvSpPr txBox="1"/>
          <p:nvPr/>
        </p:nvSpPr>
        <p:spPr>
          <a:xfrm>
            <a:off x="7231380" y="4128515"/>
            <a:ext cx="3763010" cy="306705"/>
          </a:xfrm>
          <a:prstGeom prst="rect">
            <a:avLst/>
          </a:prstGeom>
          <a:solidFill>
            <a:srgbClr val="000000"/>
          </a:solidFill>
        </p:spPr>
        <p:txBody>
          <a:bodyPr vert="horz" wrap="square" lIns="0" tIns="61594" rIns="0" bIns="0" rtlCol="0">
            <a:spAutoFit/>
          </a:bodyPr>
          <a:lstStyle/>
          <a:p>
            <a:pPr marL="147955" marR="0" lvl="0" indent="0" algn="l" defTabSz="914400" rtl="0" eaLnBrk="1" fontAlgn="auto" latinLnBrk="0" hangingPunct="1">
              <a:lnSpc>
                <a:spcPts val="1925"/>
              </a:lnSpc>
              <a:spcBef>
                <a:spcPts val="484"/>
              </a:spcBef>
              <a:spcAft>
                <a:spcPts val="0"/>
              </a:spcAft>
              <a:buClrTx/>
              <a:buSzTx/>
              <a:buFontTx/>
              <a:buNone/>
              <a:tabLst/>
              <a:defRPr/>
            </a:pPr>
            <a:r>
              <a:rPr kumimoji="0" sz="1800" b="0" i="1" u="none" strike="noStrike" kern="1200" cap="none" spc="0" normalizeH="0" baseline="0" noProof="0" dirty="0">
                <a:ln>
                  <a:noFill/>
                </a:ln>
                <a:solidFill>
                  <a:srgbClr val="FFFFFF"/>
                </a:solidFill>
                <a:effectLst/>
                <a:uLnTx/>
                <a:uFillTx/>
                <a:latin typeface="Calibri"/>
                <a:ea typeface="+mn-ea"/>
                <a:cs typeface="Calibri"/>
              </a:rPr>
              <a:t>N= </a:t>
            </a:r>
            <a:r>
              <a:rPr kumimoji="0" sz="1800" b="0" i="1" u="none" strike="noStrike" kern="1200" cap="none" spc="-5" normalizeH="0" baseline="0" noProof="0" dirty="0">
                <a:ln>
                  <a:noFill/>
                </a:ln>
                <a:solidFill>
                  <a:srgbClr val="FFFFFF"/>
                </a:solidFill>
                <a:effectLst/>
                <a:uLnTx/>
                <a:uFillTx/>
                <a:latin typeface="Calibri"/>
                <a:ea typeface="+mn-ea"/>
                <a:cs typeface="Calibri"/>
              </a:rPr>
              <a:t>26</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9" name="object 49"/>
          <p:cNvSpPr txBox="1"/>
          <p:nvPr/>
        </p:nvSpPr>
        <p:spPr>
          <a:xfrm>
            <a:off x="7236142" y="3240023"/>
            <a:ext cx="429895" cy="306705"/>
          </a:xfrm>
          <a:prstGeom prst="rect">
            <a:avLst/>
          </a:prstGeom>
          <a:solidFill>
            <a:srgbClr val="000000"/>
          </a:solidFill>
        </p:spPr>
        <p:txBody>
          <a:bodyPr vert="horz" wrap="square" lIns="0" tIns="34290" rIns="0" bIns="0" rtlCol="0">
            <a:spAutoFit/>
          </a:bodyPr>
          <a:lstStyle/>
          <a:p>
            <a:pPr marL="41910" marR="0" lvl="0" indent="0" algn="l" defTabSz="914400" rtl="0" eaLnBrk="1" fontAlgn="auto" latinLnBrk="0" hangingPunct="1">
              <a:lnSpc>
                <a:spcPts val="2140"/>
              </a:lnSpc>
              <a:spcBef>
                <a:spcPts val="270"/>
              </a:spcBef>
              <a:spcAft>
                <a:spcPts val="0"/>
              </a:spcAft>
              <a:buClrTx/>
              <a:buSzTx/>
              <a:buFontTx/>
              <a:buNone/>
              <a:tabLst/>
              <a:defRPr/>
            </a:pPr>
            <a:r>
              <a:rPr kumimoji="0" sz="1800" b="0" i="1" u="none" strike="noStrike" kern="1200" cap="none" spc="0" normalizeH="0" baseline="0" noProof="0" dirty="0">
                <a:ln>
                  <a:noFill/>
                </a:ln>
                <a:solidFill>
                  <a:srgbClr val="FFFFFF"/>
                </a:solidFill>
                <a:effectLst/>
                <a:uLnTx/>
                <a:uFillTx/>
                <a:latin typeface="Calibri"/>
                <a:ea typeface="+mn-ea"/>
                <a:cs typeface="Calibri"/>
              </a:rPr>
              <a:t>N=3</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50" name="object 50"/>
          <p:cNvSpPr txBox="1"/>
          <p:nvPr/>
        </p:nvSpPr>
        <p:spPr>
          <a:xfrm>
            <a:off x="7236142" y="2068983"/>
            <a:ext cx="1499870" cy="573405"/>
          </a:xfrm>
          <a:prstGeom prst="rect">
            <a:avLst/>
          </a:prstGeom>
        </p:spPr>
        <p:txBody>
          <a:bodyPr vert="horz" wrap="square" lIns="0" tIns="12700" rIns="0" bIns="0" rtlCol="0">
            <a:spAutoFit/>
          </a:bodyPr>
          <a:lstStyle/>
          <a:p>
            <a:pPr marL="738505" marR="0" lvl="0" indent="0" algn="l" defTabSz="914400" rtl="0" eaLnBrk="1" fontAlgn="auto" latinLnBrk="0" hangingPunct="1">
              <a:lnSpc>
                <a:spcPts val="2155"/>
              </a:lnSpc>
              <a:spcBef>
                <a:spcPts val="100"/>
              </a:spcBef>
              <a:spcAft>
                <a:spcPts val="0"/>
              </a:spcAft>
              <a:buClrTx/>
              <a:buSzTx/>
              <a:buFontTx/>
              <a:buNone/>
              <a:tabLst/>
              <a:defRPr/>
            </a:pPr>
            <a:r>
              <a:rPr kumimoji="0" sz="1800" b="0" i="1" u="none" strike="noStrike" kern="1200" cap="none" spc="-5" normalizeH="0" baseline="0" noProof="0" dirty="0">
                <a:ln>
                  <a:noFill/>
                </a:ln>
                <a:solidFill>
                  <a:prstClr val="black"/>
                </a:solidFill>
                <a:effectLst/>
                <a:uLnTx/>
                <a:uFillTx/>
                <a:latin typeface="Calibri"/>
                <a:ea typeface="+mn-ea"/>
                <a:cs typeface="Calibri"/>
              </a:rPr>
              <a:t>(N=160)</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217170" marR="0" lvl="0" indent="0" algn="l" defTabSz="914400" rtl="0" eaLnBrk="1" fontAlgn="auto" latinLnBrk="0" hangingPunct="1">
              <a:lnSpc>
                <a:spcPts val="2155"/>
              </a:lnSpc>
              <a:spcBef>
                <a:spcPts val="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2.60%</a:t>
            </a:r>
            <a:r>
              <a:rPr kumimoji="0" sz="1800" b="0" i="0" u="none" strike="noStrike" kern="1200" cap="none" spc="204" normalizeH="0" baseline="0" noProof="0" dirty="0">
                <a:ln>
                  <a:noFill/>
                </a:ln>
                <a:solidFill>
                  <a:srgbClr val="3E3E3E"/>
                </a:solidFill>
                <a:effectLst/>
                <a:uLnTx/>
                <a:uFillTx/>
                <a:latin typeface="Calibri"/>
                <a:ea typeface="+mn-ea"/>
                <a:cs typeface="Calibri"/>
              </a:rPr>
              <a:t> </a:t>
            </a:r>
            <a:r>
              <a:rPr kumimoji="0" sz="1800" b="0" i="1" u="none" strike="noStrike" kern="1200" cap="none" spc="-5" normalizeH="0" baseline="0" noProof="0" dirty="0">
                <a:ln>
                  <a:noFill/>
                </a:ln>
                <a:solidFill>
                  <a:prstClr val="black"/>
                </a:solidFill>
                <a:effectLst/>
                <a:uLnTx/>
                <a:uFillTx/>
                <a:latin typeface="Calibri"/>
                <a:ea typeface="+mn-ea"/>
                <a:cs typeface="Calibri"/>
              </a:rPr>
              <a:t>(N=1)</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51" name="object 51"/>
          <p:cNvSpPr txBox="1"/>
          <p:nvPr/>
        </p:nvSpPr>
        <p:spPr>
          <a:xfrm>
            <a:off x="7236142" y="4710684"/>
            <a:ext cx="1292225" cy="306705"/>
          </a:xfrm>
          <a:prstGeom prst="rect">
            <a:avLst/>
          </a:prstGeom>
          <a:solidFill>
            <a:srgbClr val="FFD966"/>
          </a:solidFill>
        </p:spPr>
        <p:txBody>
          <a:bodyPr vert="horz" wrap="square" lIns="0" tIns="33655" rIns="0" bIns="0" rtlCol="0">
            <a:spAutoFit/>
          </a:bodyPr>
          <a:lstStyle/>
          <a:p>
            <a:pPr marL="27305" marR="0" lvl="0" indent="0" algn="l" defTabSz="914400" rtl="0" eaLnBrk="1" fontAlgn="auto" latinLnBrk="0" hangingPunct="1">
              <a:lnSpc>
                <a:spcPts val="2145"/>
              </a:lnSpc>
              <a:spcBef>
                <a:spcPts val="265"/>
              </a:spcBef>
              <a:spcAft>
                <a:spcPts val="0"/>
              </a:spcAft>
              <a:buClrTx/>
              <a:buSzTx/>
              <a:buFontTx/>
              <a:buNone/>
              <a:tabLst/>
              <a:defRPr/>
            </a:pPr>
            <a:r>
              <a:rPr kumimoji="0" sz="1800" b="0" i="1" u="none" strike="noStrike" kern="1200" cap="none" spc="0" normalizeH="0" baseline="0" noProof="0" dirty="0">
                <a:ln>
                  <a:noFill/>
                </a:ln>
                <a:solidFill>
                  <a:prstClr val="black"/>
                </a:solidFill>
                <a:effectLst/>
                <a:uLnTx/>
                <a:uFillTx/>
                <a:latin typeface="Calibri"/>
                <a:ea typeface="+mn-ea"/>
                <a:cs typeface="Calibri"/>
              </a:rPr>
              <a:t>N=</a:t>
            </a:r>
            <a:r>
              <a:rPr kumimoji="0" sz="1800" b="0" i="1" u="none" strike="noStrike" kern="1200" cap="none" spc="-5" normalizeH="0" baseline="0" noProof="0" dirty="0">
                <a:ln>
                  <a:noFill/>
                </a:ln>
                <a:solidFill>
                  <a:prstClr val="black"/>
                </a:solidFill>
                <a:effectLst/>
                <a:uLnTx/>
                <a:uFillTx/>
                <a:latin typeface="Calibri"/>
                <a:ea typeface="+mn-ea"/>
                <a:cs typeface="Calibri"/>
              </a:rPr>
              <a:t> 1,927</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52" name="object 52"/>
          <p:cNvSpPr txBox="1"/>
          <p:nvPr/>
        </p:nvSpPr>
        <p:spPr>
          <a:xfrm>
            <a:off x="7236142" y="3822191"/>
            <a:ext cx="3267710" cy="306705"/>
          </a:xfrm>
          <a:prstGeom prst="rect">
            <a:avLst/>
          </a:prstGeom>
          <a:solidFill>
            <a:srgbClr val="7030A0"/>
          </a:solidFill>
        </p:spPr>
        <p:txBody>
          <a:bodyPr vert="horz" wrap="square" lIns="0" tIns="23495" rIns="0" bIns="0" rtlCol="0">
            <a:spAutoFit/>
          </a:bodyPr>
          <a:lstStyle/>
          <a:p>
            <a:pPr marL="142875" marR="0" lvl="0" indent="0" algn="l" defTabSz="914400" rtl="0" eaLnBrk="1" fontAlgn="auto" latinLnBrk="0" hangingPunct="1">
              <a:lnSpc>
                <a:spcPct val="100000"/>
              </a:lnSpc>
              <a:spcBef>
                <a:spcPts val="185"/>
              </a:spcBef>
              <a:spcAft>
                <a:spcPts val="0"/>
              </a:spcAft>
              <a:buClrTx/>
              <a:buSzTx/>
              <a:buFontTx/>
              <a:buNone/>
              <a:tabLst/>
              <a:defRPr/>
            </a:pPr>
            <a:r>
              <a:rPr kumimoji="0" sz="1800" b="0" i="1" u="none" strike="noStrike" kern="1200" cap="none" spc="0" normalizeH="0" baseline="0" noProof="0" dirty="0">
                <a:ln>
                  <a:noFill/>
                </a:ln>
                <a:solidFill>
                  <a:srgbClr val="FFFFFF"/>
                </a:solidFill>
                <a:effectLst/>
                <a:uLnTx/>
                <a:uFillTx/>
                <a:latin typeface="Calibri"/>
                <a:ea typeface="+mn-ea"/>
                <a:cs typeface="Calibri"/>
              </a:rPr>
              <a:t>N= </a:t>
            </a:r>
            <a:r>
              <a:rPr kumimoji="0" sz="1800" b="0" i="1" u="none" strike="noStrike" kern="1200" cap="none" spc="-5" normalizeH="0" baseline="0" noProof="0" dirty="0">
                <a:ln>
                  <a:noFill/>
                </a:ln>
                <a:solidFill>
                  <a:srgbClr val="FFFFFF"/>
                </a:solidFill>
                <a:effectLst/>
                <a:uLnTx/>
                <a:uFillTx/>
                <a:latin typeface="Calibri"/>
                <a:ea typeface="+mn-ea"/>
                <a:cs typeface="Calibri"/>
              </a:rPr>
              <a:t>4,875</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53" name="object 53"/>
          <p:cNvSpPr txBox="1"/>
          <p:nvPr/>
        </p:nvSpPr>
        <p:spPr>
          <a:xfrm>
            <a:off x="7236142" y="2933700"/>
            <a:ext cx="954405" cy="306705"/>
          </a:xfrm>
          <a:prstGeom prst="rect">
            <a:avLst/>
          </a:prstGeom>
          <a:solidFill>
            <a:srgbClr val="C55A11"/>
          </a:solidFill>
        </p:spPr>
        <p:txBody>
          <a:bodyPr vert="horz" wrap="square" lIns="0" tIns="0" rIns="0" bIns="0" rtlCol="0">
            <a:spAutoFit/>
          </a:bodyPr>
          <a:lstStyle/>
          <a:p>
            <a:pPr marL="0" marR="0" lvl="0" indent="0" algn="l" defTabSz="914400" rtl="0" eaLnBrk="1" fontAlgn="auto" latinLnBrk="0" hangingPunct="1">
              <a:lnSpc>
                <a:spcPts val="1755"/>
              </a:lnSpc>
              <a:spcBef>
                <a:spcPts val="0"/>
              </a:spcBef>
              <a:spcAft>
                <a:spcPts val="0"/>
              </a:spcAft>
              <a:buClrTx/>
              <a:buSzTx/>
              <a:buFontTx/>
              <a:buNone/>
              <a:tabLst/>
              <a:defRPr/>
            </a:pPr>
            <a:r>
              <a:rPr kumimoji="0" sz="1800" b="0" i="1" u="none" strike="noStrike" kern="1200" cap="none" spc="-5" normalizeH="0" baseline="0" noProof="0" dirty="0">
                <a:ln>
                  <a:noFill/>
                </a:ln>
                <a:solidFill>
                  <a:srgbClr val="FFFFFF"/>
                </a:solidFill>
                <a:effectLst/>
                <a:uLnTx/>
                <a:uFillTx/>
                <a:latin typeface="Calibri"/>
                <a:ea typeface="+mn-ea"/>
                <a:cs typeface="Calibri"/>
              </a:rPr>
              <a:t>N=1,455</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54" name="object 54"/>
          <p:cNvSpPr txBox="1"/>
          <p:nvPr/>
        </p:nvSpPr>
        <p:spPr>
          <a:xfrm>
            <a:off x="4157667" y="1388540"/>
            <a:ext cx="730885"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1" u="none" strike="noStrike" kern="1200" cap="none" spc="0" normalizeH="0" baseline="0" noProof="0" dirty="0">
                <a:ln>
                  <a:noFill/>
                </a:ln>
                <a:solidFill>
                  <a:prstClr val="black"/>
                </a:solidFill>
                <a:effectLst/>
                <a:uLnTx/>
                <a:uFillTx/>
                <a:latin typeface="Calibri"/>
                <a:ea typeface="+mn-ea"/>
                <a:cs typeface="Calibri"/>
              </a:rPr>
              <a:t>(N</a:t>
            </a:r>
            <a:r>
              <a:rPr kumimoji="0" sz="2000" b="0" i="1" u="none" strike="noStrike" kern="1200" cap="none" spc="-5" normalizeH="0" baseline="0" noProof="0" dirty="0">
                <a:ln>
                  <a:noFill/>
                </a:ln>
                <a:solidFill>
                  <a:prstClr val="black"/>
                </a:solidFill>
                <a:effectLst/>
                <a:uLnTx/>
                <a:uFillTx/>
                <a:latin typeface="Calibri"/>
                <a:ea typeface="+mn-ea"/>
                <a:cs typeface="Calibri"/>
              </a:rPr>
              <a:t>=</a:t>
            </a:r>
            <a:r>
              <a:rPr kumimoji="0" sz="2000" b="0" i="1" u="none" strike="noStrike" kern="1200" cap="none" spc="0" normalizeH="0" baseline="0" noProof="0" dirty="0">
                <a:ln>
                  <a:noFill/>
                </a:ln>
                <a:solidFill>
                  <a:prstClr val="black"/>
                </a:solidFill>
                <a:effectLst/>
                <a:uLnTx/>
                <a:uFillTx/>
                <a:latin typeface="Calibri"/>
                <a:ea typeface="+mn-ea"/>
                <a:cs typeface="Calibri"/>
              </a:rPr>
              <a:t>39)</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55" name="object 55"/>
          <p:cNvSpPr txBox="1"/>
          <p:nvPr/>
        </p:nvSpPr>
        <p:spPr>
          <a:xfrm>
            <a:off x="7962351" y="6110123"/>
            <a:ext cx="222186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5" normalizeH="0" baseline="0" noProof="0" dirty="0">
                <a:ln>
                  <a:noFill/>
                </a:ln>
                <a:solidFill>
                  <a:srgbClr val="FFFFFF"/>
                </a:solidFill>
                <a:effectLst/>
                <a:uLnTx/>
                <a:uFillTx/>
                <a:latin typeface="Calibri"/>
                <a:ea typeface="+mn-ea"/>
                <a:cs typeface="Calibri"/>
              </a:rPr>
              <a:t>Total </a:t>
            </a:r>
            <a:r>
              <a:rPr kumimoji="0" sz="2400" b="0" i="1" u="none" strike="noStrike" kern="1200" cap="none" spc="-5" normalizeH="0" baseline="0" noProof="0" dirty="0">
                <a:ln>
                  <a:noFill/>
                </a:ln>
                <a:solidFill>
                  <a:srgbClr val="FFFFFF"/>
                </a:solidFill>
                <a:effectLst/>
                <a:uLnTx/>
                <a:uFillTx/>
                <a:latin typeface="Calibri"/>
                <a:ea typeface="+mn-ea"/>
                <a:cs typeface="Calibri"/>
              </a:rPr>
              <a:t>PWH</a:t>
            </a:r>
            <a:r>
              <a:rPr kumimoji="0" sz="2400" b="0" i="0" u="none" strike="noStrike" kern="1200" cap="none" spc="-5" normalizeH="0" baseline="0" noProof="0" dirty="0">
                <a:ln>
                  <a:noFill/>
                </a:ln>
                <a:solidFill>
                  <a:srgbClr val="FFFFFF"/>
                </a:solidFill>
                <a:effectLst/>
                <a:uLnTx/>
                <a:uFillTx/>
                <a:latin typeface="Calibri"/>
                <a:ea typeface="+mn-ea"/>
                <a:cs typeface="Calibri"/>
              </a:rPr>
              <a:t>=</a:t>
            </a:r>
            <a:r>
              <a:rPr kumimoji="0" sz="2400" b="0" i="0" u="none" strike="noStrike" kern="1200" cap="none" spc="-10" normalizeH="0" baseline="0" noProof="0" dirty="0">
                <a:ln>
                  <a:noFill/>
                </a:ln>
                <a:solidFill>
                  <a:srgbClr val="FFFFFF"/>
                </a:solidFill>
                <a:effectLst/>
                <a:uLnTx/>
                <a:uFillTx/>
                <a:latin typeface="Calibri"/>
                <a:ea typeface="+mn-ea"/>
                <a:cs typeface="Calibri"/>
              </a:rPr>
              <a:t> </a:t>
            </a:r>
            <a:r>
              <a:rPr kumimoji="0" sz="2400" b="0" i="0" u="none" strike="noStrike" kern="1200" cap="none" spc="-5" normalizeH="0" baseline="0" noProof="0" dirty="0">
                <a:ln>
                  <a:noFill/>
                </a:ln>
                <a:solidFill>
                  <a:srgbClr val="FFFFFF"/>
                </a:solidFill>
                <a:effectLst/>
                <a:uLnTx/>
                <a:uFillTx/>
                <a:latin typeface="Calibri"/>
                <a:ea typeface="+mn-ea"/>
                <a:cs typeface="Calibri"/>
              </a:rPr>
              <a:t>8,417</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2066106548"/>
      </p:ext>
    </p:extLst>
  </p:cSld>
  <p:clrMapOvr>
    <a:masterClrMapping/>
  </p:clrMapOvr>
  <p:timing>
    <p:tnLst>
      <p:par>
        <p:cTn id="1" dur="indefinite" restart="never" nodeType="tmRoot"/>
      </p:par>
    </p:tn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2067608" y="4493105"/>
            <a:ext cx="8825230" cy="0"/>
          </a:xfrm>
          <a:custGeom>
            <a:avLst/>
            <a:gdLst/>
            <a:ahLst/>
            <a:cxnLst/>
            <a:rect l="l" t="t" r="r" b="b"/>
            <a:pathLst>
              <a:path w="8825230">
                <a:moveTo>
                  <a:pt x="0" y="0"/>
                </a:moveTo>
                <a:lnTo>
                  <a:pt x="8824717" y="0"/>
                </a:lnTo>
              </a:path>
            </a:pathLst>
          </a:custGeom>
          <a:ln w="6119">
            <a:solidFill>
              <a:srgbClr val="DEDED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p:nvPr/>
        </p:nvSpPr>
        <p:spPr>
          <a:xfrm>
            <a:off x="2067608" y="4052527"/>
            <a:ext cx="8825230" cy="0"/>
          </a:xfrm>
          <a:custGeom>
            <a:avLst/>
            <a:gdLst/>
            <a:ahLst/>
            <a:cxnLst/>
            <a:rect l="l" t="t" r="r" b="b"/>
            <a:pathLst>
              <a:path w="8825230">
                <a:moveTo>
                  <a:pt x="0" y="0"/>
                </a:moveTo>
                <a:lnTo>
                  <a:pt x="8824717" y="0"/>
                </a:lnTo>
              </a:path>
            </a:pathLst>
          </a:custGeom>
          <a:ln w="6119">
            <a:solidFill>
              <a:srgbClr val="DEDED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2067608" y="3611950"/>
            <a:ext cx="8825230" cy="0"/>
          </a:xfrm>
          <a:custGeom>
            <a:avLst/>
            <a:gdLst/>
            <a:ahLst/>
            <a:cxnLst/>
            <a:rect l="l" t="t" r="r" b="b"/>
            <a:pathLst>
              <a:path w="8825230">
                <a:moveTo>
                  <a:pt x="0" y="0"/>
                </a:moveTo>
                <a:lnTo>
                  <a:pt x="8824717" y="0"/>
                </a:lnTo>
              </a:path>
            </a:pathLst>
          </a:custGeom>
          <a:ln w="6119">
            <a:solidFill>
              <a:srgbClr val="DEDED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2067608" y="3172841"/>
            <a:ext cx="8825230" cy="0"/>
          </a:xfrm>
          <a:custGeom>
            <a:avLst/>
            <a:gdLst/>
            <a:ahLst/>
            <a:cxnLst/>
            <a:rect l="l" t="t" r="r" b="b"/>
            <a:pathLst>
              <a:path w="8825230">
                <a:moveTo>
                  <a:pt x="0" y="0"/>
                </a:moveTo>
                <a:lnTo>
                  <a:pt x="8824717" y="0"/>
                </a:lnTo>
              </a:path>
            </a:pathLst>
          </a:custGeom>
          <a:ln w="6119">
            <a:solidFill>
              <a:srgbClr val="DEDED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2067608" y="2732263"/>
            <a:ext cx="8825230" cy="0"/>
          </a:xfrm>
          <a:custGeom>
            <a:avLst/>
            <a:gdLst/>
            <a:ahLst/>
            <a:cxnLst/>
            <a:rect l="l" t="t" r="r" b="b"/>
            <a:pathLst>
              <a:path w="8825230">
                <a:moveTo>
                  <a:pt x="0" y="0"/>
                </a:moveTo>
                <a:lnTo>
                  <a:pt x="8824717" y="0"/>
                </a:lnTo>
              </a:path>
            </a:pathLst>
          </a:custGeom>
          <a:ln w="6119">
            <a:solidFill>
              <a:srgbClr val="DEDED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2067608" y="2293154"/>
            <a:ext cx="8825230" cy="0"/>
          </a:xfrm>
          <a:custGeom>
            <a:avLst/>
            <a:gdLst/>
            <a:ahLst/>
            <a:cxnLst/>
            <a:rect l="l" t="t" r="r" b="b"/>
            <a:pathLst>
              <a:path w="8825230">
                <a:moveTo>
                  <a:pt x="0" y="0"/>
                </a:moveTo>
                <a:lnTo>
                  <a:pt x="8824717" y="0"/>
                </a:lnTo>
              </a:path>
            </a:pathLst>
          </a:custGeom>
          <a:ln w="6119">
            <a:solidFill>
              <a:srgbClr val="DEDED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2067608" y="2293156"/>
            <a:ext cx="0" cy="2639060"/>
          </a:xfrm>
          <a:custGeom>
            <a:avLst/>
            <a:gdLst/>
            <a:ahLst/>
            <a:cxnLst/>
            <a:rect l="l" t="t" r="r" b="b"/>
            <a:pathLst>
              <a:path h="2639060">
                <a:moveTo>
                  <a:pt x="0" y="2639059"/>
                </a:moveTo>
                <a:lnTo>
                  <a:pt x="0" y="0"/>
                </a:lnTo>
              </a:path>
            </a:pathLst>
          </a:custGeom>
          <a:ln w="612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1979478" y="4932213"/>
            <a:ext cx="88265" cy="0"/>
          </a:xfrm>
          <a:custGeom>
            <a:avLst/>
            <a:gdLst/>
            <a:ahLst/>
            <a:cxnLst/>
            <a:rect l="l" t="t" r="r" b="b"/>
            <a:pathLst>
              <a:path w="88264">
                <a:moveTo>
                  <a:pt x="0" y="0"/>
                </a:moveTo>
                <a:lnTo>
                  <a:pt x="88129" y="0"/>
                </a:lnTo>
              </a:path>
            </a:pathLst>
          </a:custGeom>
          <a:ln w="6119">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1979478" y="4493104"/>
            <a:ext cx="88265" cy="0"/>
          </a:xfrm>
          <a:custGeom>
            <a:avLst/>
            <a:gdLst/>
            <a:ahLst/>
            <a:cxnLst/>
            <a:rect l="l" t="t" r="r" b="b"/>
            <a:pathLst>
              <a:path w="88264">
                <a:moveTo>
                  <a:pt x="0" y="0"/>
                </a:moveTo>
                <a:lnTo>
                  <a:pt x="88129" y="0"/>
                </a:lnTo>
              </a:path>
            </a:pathLst>
          </a:custGeom>
          <a:ln w="6119">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1979478" y="4052526"/>
            <a:ext cx="88265" cy="0"/>
          </a:xfrm>
          <a:custGeom>
            <a:avLst/>
            <a:gdLst/>
            <a:ahLst/>
            <a:cxnLst/>
            <a:rect l="l" t="t" r="r" b="b"/>
            <a:pathLst>
              <a:path w="88264">
                <a:moveTo>
                  <a:pt x="0" y="0"/>
                </a:moveTo>
                <a:lnTo>
                  <a:pt x="88129" y="0"/>
                </a:lnTo>
              </a:path>
            </a:pathLst>
          </a:custGeom>
          <a:ln w="6119">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1979478" y="3611949"/>
            <a:ext cx="88265" cy="0"/>
          </a:xfrm>
          <a:custGeom>
            <a:avLst/>
            <a:gdLst/>
            <a:ahLst/>
            <a:cxnLst/>
            <a:rect l="l" t="t" r="r" b="b"/>
            <a:pathLst>
              <a:path w="88264">
                <a:moveTo>
                  <a:pt x="0" y="0"/>
                </a:moveTo>
                <a:lnTo>
                  <a:pt x="88129" y="0"/>
                </a:lnTo>
              </a:path>
            </a:pathLst>
          </a:custGeom>
          <a:ln w="6119">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1979478" y="3172840"/>
            <a:ext cx="88265" cy="0"/>
          </a:xfrm>
          <a:custGeom>
            <a:avLst/>
            <a:gdLst/>
            <a:ahLst/>
            <a:cxnLst/>
            <a:rect l="l" t="t" r="r" b="b"/>
            <a:pathLst>
              <a:path w="88264">
                <a:moveTo>
                  <a:pt x="0" y="0"/>
                </a:moveTo>
                <a:lnTo>
                  <a:pt x="88129" y="0"/>
                </a:lnTo>
              </a:path>
            </a:pathLst>
          </a:custGeom>
          <a:ln w="6119">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1979478" y="2732263"/>
            <a:ext cx="88265" cy="0"/>
          </a:xfrm>
          <a:custGeom>
            <a:avLst/>
            <a:gdLst/>
            <a:ahLst/>
            <a:cxnLst/>
            <a:rect l="l" t="t" r="r" b="b"/>
            <a:pathLst>
              <a:path w="88264">
                <a:moveTo>
                  <a:pt x="0" y="0"/>
                </a:moveTo>
                <a:lnTo>
                  <a:pt x="88129" y="0"/>
                </a:lnTo>
              </a:path>
            </a:pathLst>
          </a:custGeom>
          <a:ln w="6119">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1979478" y="2293154"/>
            <a:ext cx="88265" cy="0"/>
          </a:xfrm>
          <a:custGeom>
            <a:avLst/>
            <a:gdLst/>
            <a:ahLst/>
            <a:cxnLst/>
            <a:rect l="l" t="t" r="r" b="b"/>
            <a:pathLst>
              <a:path w="88264">
                <a:moveTo>
                  <a:pt x="0" y="0"/>
                </a:moveTo>
                <a:lnTo>
                  <a:pt x="88129" y="0"/>
                </a:lnTo>
              </a:path>
            </a:pathLst>
          </a:custGeom>
          <a:ln w="6119">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2067608" y="4932215"/>
            <a:ext cx="8825230" cy="0"/>
          </a:xfrm>
          <a:custGeom>
            <a:avLst/>
            <a:gdLst/>
            <a:ahLst/>
            <a:cxnLst/>
            <a:rect l="l" t="t" r="r" b="b"/>
            <a:pathLst>
              <a:path w="8825230">
                <a:moveTo>
                  <a:pt x="0" y="0"/>
                </a:moveTo>
                <a:lnTo>
                  <a:pt x="8824724" y="1"/>
                </a:lnTo>
              </a:path>
            </a:pathLst>
          </a:custGeom>
          <a:ln w="6119">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2067608" y="4932215"/>
            <a:ext cx="0" cy="88265"/>
          </a:xfrm>
          <a:custGeom>
            <a:avLst/>
            <a:gdLst/>
            <a:ahLst/>
            <a:cxnLst/>
            <a:rect l="l" t="t" r="r" b="b"/>
            <a:pathLst>
              <a:path h="88264">
                <a:moveTo>
                  <a:pt x="0" y="0"/>
                </a:moveTo>
                <a:lnTo>
                  <a:pt x="0" y="88115"/>
                </a:lnTo>
              </a:path>
            </a:pathLst>
          </a:custGeom>
          <a:ln w="612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3048786" y="4932215"/>
            <a:ext cx="0" cy="88265"/>
          </a:xfrm>
          <a:custGeom>
            <a:avLst/>
            <a:gdLst/>
            <a:ahLst/>
            <a:cxnLst/>
            <a:rect l="l" t="t" r="r" b="b"/>
            <a:pathLst>
              <a:path h="88264">
                <a:moveTo>
                  <a:pt x="0" y="0"/>
                </a:moveTo>
                <a:lnTo>
                  <a:pt x="0" y="88115"/>
                </a:lnTo>
              </a:path>
            </a:pathLst>
          </a:custGeom>
          <a:ln w="612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4028494" y="4932215"/>
            <a:ext cx="0" cy="88265"/>
          </a:xfrm>
          <a:custGeom>
            <a:avLst/>
            <a:gdLst/>
            <a:ahLst/>
            <a:cxnLst/>
            <a:rect l="l" t="t" r="r" b="b"/>
            <a:pathLst>
              <a:path h="88264">
                <a:moveTo>
                  <a:pt x="0" y="0"/>
                </a:moveTo>
                <a:lnTo>
                  <a:pt x="0" y="88115"/>
                </a:lnTo>
              </a:path>
            </a:pathLst>
          </a:custGeom>
          <a:ln w="612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5009672" y="4932215"/>
            <a:ext cx="0" cy="88265"/>
          </a:xfrm>
          <a:custGeom>
            <a:avLst/>
            <a:gdLst/>
            <a:ahLst/>
            <a:cxnLst/>
            <a:rect l="l" t="t" r="r" b="b"/>
            <a:pathLst>
              <a:path h="88264">
                <a:moveTo>
                  <a:pt x="0" y="0"/>
                </a:moveTo>
                <a:lnTo>
                  <a:pt x="0" y="88115"/>
                </a:lnTo>
              </a:path>
            </a:pathLst>
          </a:custGeom>
          <a:ln w="612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5989381" y="4932215"/>
            <a:ext cx="0" cy="88265"/>
          </a:xfrm>
          <a:custGeom>
            <a:avLst/>
            <a:gdLst/>
            <a:ahLst/>
            <a:cxnLst/>
            <a:rect l="l" t="t" r="r" b="b"/>
            <a:pathLst>
              <a:path h="88264">
                <a:moveTo>
                  <a:pt x="0" y="0"/>
                </a:moveTo>
                <a:lnTo>
                  <a:pt x="0" y="88115"/>
                </a:lnTo>
              </a:path>
            </a:pathLst>
          </a:custGeom>
          <a:ln w="612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6970559" y="4932215"/>
            <a:ext cx="0" cy="88265"/>
          </a:xfrm>
          <a:custGeom>
            <a:avLst/>
            <a:gdLst/>
            <a:ahLst/>
            <a:cxnLst/>
            <a:rect l="l" t="t" r="r" b="b"/>
            <a:pathLst>
              <a:path h="88264">
                <a:moveTo>
                  <a:pt x="0" y="0"/>
                </a:moveTo>
                <a:lnTo>
                  <a:pt x="0" y="88115"/>
                </a:lnTo>
              </a:path>
            </a:pathLst>
          </a:custGeom>
          <a:ln w="612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7951737" y="4932215"/>
            <a:ext cx="0" cy="88265"/>
          </a:xfrm>
          <a:custGeom>
            <a:avLst/>
            <a:gdLst/>
            <a:ahLst/>
            <a:cxnLst/>
            <a:rect l="l" t="t" r="r" b="b"/>
            <a:pathLst>
              <a:path h="88264">
                <a:moveTo>
                  <a:pt x="0" y="0"/>
                </a:moveTo>
                <a:lnTo>
                  <a:pt x="0" y="88115"/>
                </a:lnTo>
              </a:path>
            </a:pathLst>
          </a:custGeom>
          <a:ln w="612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8931445" y="4932215"/>
            <a:ext cx="0" cy="88265"/>
          </a:xfrm>
          <a:custGeom>
            <a:avLst/>
            <a:gdLst/>
            <a:ahLst/>
            <a:cxnLst/>
            <a:rect l="l" t="t" r="r" b="b"/>
            <a:pathLst>
              <a:path h="88264">
                <a:moveTo>
                  <a:pt x="0" y="0"/>
                </a:moveTo>
                <a:lnTo>
                  <a:pt x="0" y="88115"/>
                </a:lnTo>
              </a:path>
            </a:pathLst>
          </a:custGeom>
          <a:ln w="612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9912623" y="4932215"/>
            <a:ext cx="0" cy="88265"/>
          </a:xfrm>
          <a:custGeom>
            <a:avLst/>
            <a:gdLst/>
            <a:ahLst/>
            <a:cxnLst/>
            <a:rect l="l" t="t" r="r" b="b"/>
            <a:pathLst>
              <a:path h="88264">
                <a:moveTo>
                  <a:pt x="0" y="0"/>
                </a:moveTo>
                <a:lnTo>
                  <a:pt x="0" y="88115"/>
                </a:lnTo>
              </a:path>
            </a:pathLst>
          </a:custGeom>
          <a:ln w="612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10892332" y="4932215"/>
            <a:ext cx="0" cy="88265"/>
          </a:xfrm>
          <a:custGeom>
            <a:avLst/>
            <a:gdLst/>
            <a:ahLst/>
            <a:cxnLst/>
            <a:rect l="l" t="t" r="r" b="b"/>
            <a:pathLst>
              <a:path h="88264">
                <a:moveTo>
                  <a:pt x="0" y="0"/>
                </a:moveTo>
                <a:lnTo>
                  <a:pt x="0" y="88115"/>
                </a:lnTo>
              </a:path>
            </a:pathLst>
          </a:custGeom>
          <a:ln w="612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2068342" y="4687695"/>
            <a:ext cx="8825230" cy="73660"/>
          </a:xfrm>
          <a:custGeom>
            <a:avLst/>
            <a:gdLst/>
            <a:ahLst/>
            <a:cxnLst/>
            <a:rect l="l" t="t" r="r" b="b"/>
            <a:pathLst>
              <a:path w="8825230" h="73660">
                <a:moveTo>
                  <a:pt x="0" y="57275"/>
                </a:moveTo>
                <a:lnTo>
                  <a:pt x="979708" y="1468"/>
                </a:lnTo>
                <a:lnTo>
                  <a:pt x="1960886" y="0"/>
                </a:lnTo>
                <a:lnTo>
                  <a:pt x="2940595" y="22028"/>
                </a:lnTo>
                <a:lnTo>
                  <a:pt x="3921773" y="42588"/>
                </a:lnTo>
                <a:lnTo>
                  <a:pt x="4901481" y="36714"/>
                </a:lnTo>
                <a:lnTo>
                  <a:pt x="5882659" y="27903"/>
                </a:lnTo>
                <a:lnTo>
                  <a:pt x="6863837" y="70492"/>
                </a:lnTo>
                <a:lnTo>
                  <a:pt x="7843546" y="73429"/>
                </a:lnTo>
                <a:lnTo>
                  <a:pt x="8824724" y="64617"/>
                </a:lnTo>
              </a:path>
            </a:pathLst>
          </a:custGeom>
          <a:ln w="30595">
            <a:solidFill>
              <a:srgbClr val="00A2B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2068342" y="2791741"/>
            <a:ext cx="8825230" cy="1107440"/>
          </a:xfrm>
          <a:custGeom>
            <a:avLst/>
            <a:gdLst/>
            <a:ahLst/>
            <a:cxnLst/>
            <a:rect l="l" t="t" r="r" b="b"/>
            <a:pathLst>
              <a:path w="8825230" h="1107439">
                <a:moveTo>
                  <a:pt x="0" y="245254"/>
                </a:moveTo>
                <a:lnTo>
                  <a:pt x="979709" y="0"/>
                </a:lnTo>
                <a:lnTo>
                  <a:pt x="1960888" y="267283"/>
                </a:lnTo>
                <a:lnTo>
                  <a:pt x="2940598" y="524286"/>
                </a:lnTo>
                <a:lnTo>
                  <a:pt x="3921776" y="365679"/>
                </a:lnTo>
                <a:lnTo>
                  <a:pt x="4901486" y="450857"/>
                </a:lnTo>
                <a:lnTo>
                  <a:pt x="5882665" y="574218"/>
                </a:lnTo>
                <a:lnTo>
                  <a:pt x="6863844" y="932554"/>
                </a:lnTo>
                <a:lnTo>
                  <a:pt x="7843553" y="1107317"/>
                </a:lnTo>
                <a:lnTo>
                  <a:pt x="8824732" y="521349"/>
                </a:lnTo>
              </a:path>
            </a:pathLst>
          </a:custGeom>
          <a:ln w="30595">
            <a:solidFill>
              <a:srgbClr val="BC5E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2068342" y="4263271"/>
            <a:ext cx="8825230" cy="304165"/>
          </a:xfrm>
          <a:custGeom>
            <a:avLst/>
            <a:gdLst/>
            <a:ahLst/>
            <a:cxnLst/>
            <a:rect l="l" t="t" r="r" b="b"/>
            <a:pathLst>
              <a:path w="8825230" h="304164">
                <a:moveTo>
                  <a:pt x="0" y="224694"/>
                </a:moveTo>
                <a:lnTo>
                  <a:pt x="979708" y="96927"/>
                </a:lnTo>
                <a:lnTo>
                  <a:pt x="1960886" y="39651"/>
                </a:lnTo>
                <a:lnTo>
                  <a:pt x="2940595" y="157139"/>
                </a:lnTo>
                <a:lnTo>
                  <a:pt x="3921773" y="135110"/>
                </a:lnTo>
                <a:lnTo>
                  <a:pt x="4901481" y="107207"/>
                </a:lnTo>
                <a:lnTo>
                  <a:pt x="5882659" y="176231"/>
                </a:lnTo>
                <a:lnTo>
                  <a:pt x="6863837" y="163013"/>
                </a:lnTo>
                <a:lnTo>
                  <a:pt x="7843546" y="303998"/>
                </a:lnTo>
                <a:lnTo>
                  <a:pt x="8824724" y="0"/>
                </a:lnTo>
              </a:path>
            </a:pathLst>
          </a:custGeom>
          <a:ln w="30595">
            <a:solidFill>
              <a:srgbClr val="7030A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2068342" y="4438034"/>
            <a:ext cx="8825230" cy="384810"/>
          </a:xfrm>
          <a:custGeom>
            <a:avLst/>
            <a:gdLst/>
            <a:ahLst/>
            <a:cxnLst/>
            <a:rect l="l" t="t" r="r" b="b"/>
            <a:pathLst>
              <a:path w="8825230" h="384810">
                <a:moveTo>
                  <a:pt x="0" y="384771"/>
                </a:moveTo>
                <a:lnTo>
                  <a:pt x="979708" y="281970"/>
                </a:lnTo>
                <a:lnTo>
                  <a:pt x="1960886" y="83709"/>
                </a:lnTo>
                <a:lnTo>
                  <a:pt x="2940595" y="0"/>
                </a:lnTo>
                <a:lnTo>
                  <a:pt x="3921773" y="160076"/>
                </a:lnTo>
                <a:lnTo>
                  <a:pt x="4901481" y="170357"/>
                </a:lnTo>
                <a:lnTo>
                  <a:pt x="5882659" y="230569"/>
                </a:lnTo>
                <a:lnTo>
                  <a:pt x="6863837" y="324559"/>
                </a:lnTo>
                <a:lnTo>
                  <a:pt x="7843546" y="245255"/>
                </a:lnTo>
                <a:lnTo>
                  <a:pt x="8824724" y="170357"/>
                </a:lnTo>
              </a:path>
            </a:pathLst>
          </a:custGeom>
          <a:ln w="3059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txBox="1"/>
          <p:nvPr/>
        </p:nvSpPr>
        <p:spPr>
          <a:xfrm>
            <a:off x="1312232" y="1992293"/>
            <a:ext cx="516890" cy="3105150"/>
          </a:xfrm>
          <a:prstGeom prst="rect">
            <a:avLst/>
          </a:prstGeom>
        </p:spPr>
        <p:txBody>
          <a:bodyPr vert="horz" wrap="square" lIns="0" tIns="101600" rIns="0" bIns="0" rtlCol="0">
            <a:spAutoFit/>
          </a:bodyPr>
          <a:lstStyle/>
          <a:p>
            <a:pPr marL="0" marR="5080" lvl="0" indent="0" algn="r" defTabSz="914400" rtl="0" eaLnBrk="1" fontAlgn="auto" latinLnBrk="0" hangingPunct="1">
              <a:lnSpc>
                <a:spcPct val="100000"/>
              </a:lnSpc>
              <a:spcBef>
                <a:spcPts val="800"/>
              </a:spcBef>
              <a:spcAft>
                <a:spcPts val="0"/>
              </a:spcAft>
              <a:buClrTx/>
              <a:buSzTx/>
              <a:buFontTx/>
              <a:buNone/>
              <a:tabLst/>
              <a:defRPr/>
            </a:pPr>
            <a:r>
              <a:rPr kumimoji="0" sz="2300" b="0" i="0" u="none" strike="noStrike" kern="1200" cap="none" spc="0" normalizeH="0" baseline="0" noProof="0" dirty="0">
                <a:ln>
                  <a:noFill/>
                </a:ln>
                <a:solidFill>
                  <a:prstClr val="black"/>
                </a:solidFill>
                <a:effectLst/>
                <a:uLnTx/>
                <a:uFillTx/>
                <a:latin typeface="Arial"/>
                <a:ea typeface="+mn-ea"/>
                <a:cs typeface="Arial"/>
              </a:rPr>
              <a:t>1</a:t>
            </a:r>
            <a:r>
              <a:rPr kumimoji="0" sz="2300" b="0" i="0" u="none" strike="noStrike" kern="1200" cap="none" spc="10" normalizeH="0" baseline="0" noProof="0" dirty="0">
                <a:ln>
                  <a:noFill/>
                </a:ln>
                <a:solidFill>
                  <a:prstClr val="black"/>
                </a:solidFill>
                <a:effectLst/>
                <a:uLnTx/>
                <a:uFillTx/>
                <a:latin typeface="Arial"/>
                <a:ea typeface="+mn-ea"/>
                <a:cs typeface="Arial"/>
              </a:rPr>
              <a:t>2</a:t>
            </a:r>
            <a:r>
              <a:rPr kumimoji="0" sz="2300" b="0" i="0" u="none" strike="noStrike" kern="1200" cap="none" spc="5" normalizeH="0" baseline="0" noProof="0" dirty="0">
                <a:ln>
                  <a:noFill/>
                </a:ln>
                <a:solidFill>
                  <a:prstClr val="black"/>
                </a:solidFill>
                <a:effectLst/>
                <a:uLnTx/>
                <a:uFillTx/>
                <a:latin typeface="Arial"/>
                <a:ea typeface="+mn-ea"/>
                <a:cs typeface="Arial"/>
              </a:rPr>
              <a:t>0</a:t>
            </a:r>
            <a:endParaRPr kumimoji="0" sz="2300" b="0" i="0" u="none" strike="noStrike" kern="1200" cap="none" spc="0" normalizeH="0" baseline="0" noProof="0">
              <a:ln>
                <a:noFill/>
              </a:ln>
              <a:solidFill>
                <a:prstClr val="black"/>
              </a:solidFill>
              <a:effectLst/>
              <a:uLnTx/>
              <a:uFillTx/>
              <a:latin typeface="Arial"/>
              <a:ea typeface="+mn-ea"/>
              <a:cs typeface="Arial"/>
            </a:endParaRPr>
          </a:p>
          <a:p>
            <a:pPr marL="0" marR="5080" lvl="0" indent="0" algn="r" defTabSz="914400" rtl="0" eaLnBrk="1" fontAlgn="auto" latinLnBrk="0" hangingPunct="1">
              <a:lnSpc>
                <a:spcPct val="100000"/>
              </a:lnSpc>
              <a:spcBef>
                <a:spcPts val="705"/>
              </a:spcBef>
              <a:spcAft>
                <a:spcPts val="0"/>
              </a:spcAft>
              <a:buClrTx/>
              <a:buSzTx/>
              <a:buFontTx/>
              <a:buNone/>
              <a:tabLst/>
              <a:defRPr/>
            </a:pPr>
            <a:r>
              <a:rPr kumimoji="0" sz="2300" b="0" i="0" u="none" strike="noStrike" kern="1200" cap="none" spc="0" normalizeH="0" baseline="0" noProof="0" dirty="0">
                <a:ln>
                  <a:noFill/>
                </a:ln>
                <a:solidFill>
                  <a:prstClr val="black"/>
                </a:solidFill>
                <a:effectLst/>
                <a:uLnTx/>
                <a:uFillTx/>
                <a:latin typeface="Arial"/>
                <a:ea typeface="+mn-ea"/>
                <a:cs typeface="Arial"/>
              </a:rPr>
              <a:t>1</a:t>
            </a:r>
            <a:r>
              <a:rPr kumimoji="0" sz="2300" b="0" i="0" u="none" strike="noStrike" kern="1200" cap="none" spc="10" normalizeH="0" baseline="0" noProof="0" dirty="0">
                <a:ln>
                  <a:noFill/>
                </a:ln>
                <a:solidFill>
                  <a:prstClr val="black"/>
                </a:solidFill>
                <a:effectLst/>
                <a:uLnTx/>
                <a:uFillTx/>
                <a:latin typeface="Arial"/>
                <a:ea typeface="+mn-ea"/>
                <a:cs typeface="Arial"/>
              </a:rPr>
              <a:t>0</a:t>
            </a:r>
            <a:r>
              <a:rPr kumimoji="0" sz="2300" b="0" i="0" u="none" strike="noStrike" kern="1200" cap="none" spc="5" normalizeH="0" baseline="0" noProof="0" dirty="0">
                <a:ln>
                  <a:noFill/>
                </a:ln>
                <a:solidFill>
                  <a:prstClr val="black"/>
                </a:solidFill>
                <a:effectLst/>
                <a:uLnTx/>
                <a:uFillTx/>
                <a:latin typeface="Arial"/>
                <a:ea typeface="+mn-ea"/>
                <a:cs typeface="Arial"/>
              </a:rPr>
              <a:t>0</a:t>
            </a:r>
            <a:endParaRPr kumimoji="0" sz="2300" b="0" i="0" u="none" strike="noStrike" kern="1200" cap="none" spc="0" normalizeH="0" baseline="0" noProof="0">
              <a:ln>
                <a:noFill/>
              </a:ln>
              <a:solidFill>
                <a:prstClr val="black"/>
              </a:solidFill>
              <a:effectLst/>
              <a:uLnTx/>
              <a:uFillTx/>
              <a:latin typeface="Arial"/>
              <a:ea typeface="+mn-ea"/>
              <a:cs typeface="Arial"/>
            </a:endParaRPr>
          </a:p>
          <a:p>
            <a:pPr marL="0" marR="6350" lvl="0" indent="0" algn="r" defTabSz="914400" rtl="0" eaLnBrk="1" fontAlgn="auto" latinLnBrk="0" hangingPunct="1">
              <a:lnSpc>
                <a:spcPct val="100000"/>
              </a:lnSpc>
              <a:spcBef>
                <a:spcPts val="700"/>
              </a:spcBef>
              <a:spcAft>
                <a:spcPts val="0"/>
              </a:spcAft>
              <a:buClrTx/>
              <a:buSzTx/>
              <a:buFontTx/>
              <a:buNone/>
              <a:tabLst/>
              <a:defRPr/>
            </a:pPr>
            <a:r>
              <a:rPr kumimoji="0" sz="2300" b="0" i="0" u="none" strike="noStrike" kern="1200" cap="none" spc="0" normalizeH="0" baseline="0" noProof="0" dirty="0">
                <a:ln>
                  <a:noFill/>
                </a:ln>
                <a:solidFill>
                  <a:prstClr val="black"/>
                </a:solidFill>
                <a:effectLst/>
                <a:uLnTx/>
                <a:uFillTx/>
                <a:latin typeface="Arial"/>
                <a:ea typeface="+mn-ea"/>
                <a:cs typeface="Arial"/>
              </a:rPr>
              <a:t>80</a:t>
            </a:r>
            <a:endParaRPr kumimoji="0" sz="2300" b="0" i="0" u="none" strike="noStrike" kern="1200" cap="none" spc="0" normalizeH="0" baseline="0" noProof="0">
              <a:ln>
                <a:noFill/>
              </a:ln>
              <a:solidFill>
                <a:prstClr val="black"/>
              </a:solidFill>
              <a:effectLst/>
              <a:uLnTx/>
              <a:uFillTx/>
              <a:latin typeface="Arial"/>
              <a:ea typeface="+mn-ea"/>
              <a:cs typeface="Arial"/>
            </a:endParaRPr>
          </a:p>
          <a:p>
            <a:pPr marL="0" marR="6350" lvl="0" indent="0" algn="r" defTabSz="914400" rtl="0" eaLnBrk="1" fontAlgn="auto" latinLnBrk="0" hangingPunct="1">
              <a:lnSpc>
                <a:spcPct val="100000"/>
              </a:lnSpc>
              <a:spcBef>
                <a:spcPts val="705"/>
              </a:spcBef>
              <a:spcAft>
                <a:spcPts val="0"/>
              </a:spcAft>
              <a:buClrTx/>
              <a:buSzTx/>
              <a:buFontTx/>
              <a:buNone/>
              <a:tabLst/>
              <a:defRPr/>
            </a:pPr>
            <a:r>
              <a:rPr kumimoji="0" sz="2300" b="0" i="0" u="none" strike="noStrike" kern="1200" cap="none" spc="0" normalizeH="0" baseline="0" noProof="0" dirty="0">
                <a:ln>
                  <a:noFill/>
                </a:ln>
                <a:solidFill>
                  <a:prstClr val="black"/>
                </a:solidFill>
                <a:effectLst/>
                <a:uLnTx/>
                <a:uFillTx/>
                <a:latin typeface="Arial"/>
                <a:ea typeface="+mn-ea"/>
                <a:cs typeface="Arial"/>
              </a:rPr>
              <a:t>60</a:t>
            </a:r>
            <a:endParaRPr kumimoji="0" sz="2300" b="0" i="0" u="none" strike="noStrike" kern="1200" cap="none" spc="0" normalizeH="0" baseline="0" noProof="0">
              <a:ln>
                <a:noFill/>
              </a:ln>
              <a:solidFill>
                <a:prstClr val="black"/>
              </a:solidFill>
              <a:effectLst/>
              <a:uLnTx/>
              <a:uFillTx/>
              <a:latin typeface="Arial"/>
              <a:ea typeface="+mn-ea"/>
              <a:cs typeface="Arial"/>
            </a:endParaRPr>
          </a:p>
          <a:p>
            <a:pPr marL="0" marR="6350" lvl="0" indent="0" algn="r" defTabSz="914400" rtl="0" eaLnBrk="1" fontAlgn="auto" latinLnBrk="0" hangingPunct="1">
              <a:lnSpc>
                <a:spcPct val="100000"/>
              </a:lnSpc>
              <a:spcBef>
                <a:spcPts val="705"/>
              </a:spcBef>
              <a:spcAft>
                <a:spcPts val="0"/>
              </a:spcAft>
              <a:buClrTx/>
              <a:buSzTx/>
              <a:buFontTx/>
              <a:buNone/>
              <a:tabLst/>
              <a:defRPr/>
            </a:pPr>
            <a:r>
              <a:rPr kumimoji="0" sz="2300" b="0" i="0" u="none" strike="noStrike" kern="1200" cap="none" spc="0" normalizeH="0" baseline="0" noProof="0" dirty="0">
                <a:ln>
                  <a:noFill/>
                </a:ln>
                <a:solidFill>
                  <a:prstClr val="black"/>
                </a:solidFill>
                <a:effectLst/>
                <a:uLnTx/>
                <a:uFillTx/>
                <a:latin typeface="Arial"/>
                <a:ea typeface="+mn-ea"/>
                <a:cs typeface="Arial"/>
              </a:rPr>
              <a:t>40</a:t>
            </a:r>
            <a:endParaRPr kumimoji="0" sz="2300" b="0" i="0" u="none" strike="noStrike" kern="1200" cap="none" spc="0" normalizeH="0" baseline="0" noProof="0">
              <a:ln>
                <a:noFill/>
              </a:ln>
              <a:solidFill>
                <a:prstClr val="black"/>
              </a:solidFill>
              <a:effectLst/>
              <a:uLnTx/>
              <a:uFillTx/>
              <a:latin typeface="Arial"/>
              <a:ea typeface="+mn-ea"/>
              <a:cs typeface="Arial"/>
            </a:endParaRPr>
          </a:p>
          <a:p>
            <a:pPr marL="0" marR="6350" lvl="0" indent="0" algn="r" defTabSz="914400" rtl="0" eaLnBrk="1" fontAlgn="auto" latinLnBrk="0" hangingPunct="1">
              <a:lnSpc>
                <a:spcPct val="100000"/>
              </a:lnSpc>
              <a:spcBef>
                <a:spcPts val="705"/>
              </a:spcBef>
              <a:spcAft>
                <a:spcPts val="0"/>
              </a:spcAft>
              <a:buClrTx/>
              <a:buSzTx/>
              <a:buFontTx/>
              <a:buNone/>
              <a:tabLst/>
              <a:defRPr/>
            </a:pPr>
            <a:r>
              <a:rPr kumimoji="0" sz="2300" b="0" i="0" u="none" strike="noStrike" kern="1200" cap="none" spc="0" normalizeH="0" baseline="0" noProof="0" dirty="0">
                <a:ln>
                  <a:noFill/>
                </a:ln>
                <a:solidFill>
                  <a:prstClr val="black"/>
                </a:solidFill>
                <a:effectLst/>
                <a:uLnTx/>
                <a:uFillTx/>
                <a:latin typeface="Arial"/>
                <a:ea typeface="+mn-ea"/>
                <a:cs typeface="Arial"/>
              </a:rPr>
              <a:t>20</a:t>
            </a:r>
            <a:endParaRPr kumimoji="0" sz="2300" b="0" i="0" u="none" strike="noStrike" kern="1200" cap="none" spc="0" normalizeH="0" baseline="0" noProof="0">
              <a:ln>
                <a:noFill/>
              </a:ln>
              <a:solidFill>
                <a:prstClr val="black"/>
              </a:solidFill>
              <a:effectLst/>
              <a:uLnTx/>
              <a:uFillTx/>
              <a:latin typeface="Arial"/>
              <a:ea typeface="+mn-ea"/>
              <a:cs typeface="Arial"/>
            </a:endParaRPr>
          </a:p>
          <a:p>
            <a:pPr marL="0" marR="5715" lvl="0" indent="0" algn="r" defTabSz="914400" rtl="0" eaLnBrk="1" fontAlgn="auto" latinLnBrk="0" hangingPunct="1">
              <a:lnSpc>
                <a:spcPct val="100000"/>
              </a:lnSpc>
              <a:spcBef>
                <a:spcPts val="700"/>
              </a:spcBef>
              <a:spcAft>
                <a:spcPts val="0"/>
              </a:spcAft>
              <a:buClrTx/>
              <a:buSzTx/>
              <a:buFontTx/>
              <a:buNone/>
              <a:tabLst/>
              <a:defRPr/>
            </a:pPr>
            <a:r>
              <a:rPr kumimoji="0" sz="2300" b="0" i="0" u="none" strike="noStrike" kern="1200" cap="none" spc="5" normalizeH="0" baseline="0" noProof="0" dirty="0">
                <a:ln>
                  <a:noFill/>
                </a:ln>
                <a:solidFill>
                  <a:prstClr val="black"/>
                </a:solidFill>
                <a:effectLst/>
                <a:uLnTx/>
                <a:uFillTx/>
                <a:latin typeface="Arial"/>
                <a:ea typeface="+mn-ea"/>
                <a:cs typeface="Arial"/>
              </a:rPr>
              <a:t>0</a:t>
            </a:r>
            <a:endParaRPr kumimoji="0" sz="2300" b="0" i="0" u="none" strike="noStrike" kern="1200" cap="none" spc="0" normalizeH="0" baseline="0" noProof="0">
              <a:ln>
                <a:noFill/>
              </a:ln>
              <a:solidFill>
                <a:prstClr val="black"/>
              </a:solidFill>
              <a:effectLst/>
              <a:uLnTx/>
              <a:uFillTx/>
              <a:latin typeface="Arial"/>
              <a:ea typeface="+mn-ea"/>
              <a:cs typeface="Arial"/>
            </a:endParaRPr>
          </a:p>
        </p:txBody>
      </p:sp>
      <p:sp>
        <p:nvSpPr>
          <p:cNvPr id="32" name="object 32"/>
          <p:cNvSpPr txBox="1"/>
          <p:nvPr/>
        </p:nvSpPr>
        <p:spPr>
          <a:xfrm>
            <a:off x="988163" y="2319538"/>
            <a:ext cx="313055" cy="3423920"/>
          </a:xfrm>
          <a:prstGeom prst="rect">
            <a:avLst/>
          </a:prstGeom>
        </p:spPr>
        <p:txBody>
          <a:bodyPr vert="vert270" wrap="square" lIns="0" tIns="0" rIns="0" bIns="0" rtlCol="0">
            <a:spAutoFit/>
          </a:bodyPr>
          <a:lstStyle/>
          <a:p>
            <a:pPr marL="12700" marR="0" lvl="0" indent="0" algn="l" defTabSz="914400" rtl="0" eaLnBrk="1" fontAlgn="auto" latinLnBrk="0" hangingPunct="1">
              <a:lnSpc>
                <a:spcPts val="2330"/>
              </a:lnSpc>
              <a:spcBef>
                <a:spcPts val="0"/>
              </a:spcBef>
              <a:spcAft>
                <a:spcPts val="0"/>
              </a:spcAft>
              <a:buClrTx/>
              <a:buSzTx/>
              <a:buFontTx/>
              <a:buNone/>
              <a:tabLst/>
              <a:defRPr/>
            </a:pPr>
            <a:r>
              <a:rPr kumimoji="0" sz="2000" b="0" i="0" u="none" strike="noStrike" kern="1200" cap="none" spc="5" normalizeH="0" baseline="0" noProof="0" dirty="0">
                <a:ln>
                  <a:noFill/>
                </a:ln>
                <a:solidFill>
                  <a:prstClr val="black"/>
                </a:solidFill>
                <a:effectLst/>
                <a:uLnTx/>
                <a:uFillTx/>
                <a:latin typeface="Arial"/>
                <a:ea typeface="+mn-ea"/>
                <a:cs typeface="Arial"/>
              </a:rPr>
              <a:t>Rates per 100,000</a:t>
            </a:r>
            <a:r>
              <a:rPr kumimoji="0" sz="2000" b="0" i="0" u="none" strike="noStrike" kern="1200" cap="none" spc="20" normalizeH="0" baseline="0" noProof="0" dirty="0">
                <a:ln>
                  <a:noFill/>
                </a:ln>
                <a:solidFill>
                  <a:prstClr val="black"/>
                </a:solidFill>
                <a:effectLst/>
                <a:uLnTx/>
                <a:uFillTx/>
                <a:latin typeface="Arial"/>
                <a:ea typeface="+mn-ea"/>
                <a:cs typeface="Arial"/>
              </a:rPr>
              <a:t> </a:t>
            </a:r>
            <a:r>
              <a:rPr kumimoji="0" sz="2000" b="0" i="0" u="none" strike="noStrike" kern="1200" cap="none" spc="5" normalizeH="0" baseline="0" noProof="0" dirty="0">
                <a:ln>
                  <a:noFill/>
                </a:ln>
                <a:solidFill>
                  <a:prstClr val="black"/>
                </a:solidFill>
                <a:effectLst/>
                <a:uLnTx/>
                <a:uFillTx/>
                <a:latin typeface="Arial"/>
                <a:ea typeface="+mn-ea"/>
                <a:cs typeface="Arial"/>
              </a:rPr>
              <a:t>Population</a:t>
            </a:r>
            <a:endParaRPr kumimoji="0" sz="2000" b="0" i="0" u="none" strike="noStrike" kern="1200" cap="none" spc="0" normalizeH="0" baseline="0" noProof="0">
              <a:ln>
                <a:noFill/>
              </a:ln>
              <a:solidFill>
                <a:prstClr val="black"/>
              </a:solidFill>
              <a:effectLst/>
              <a:uLnTx/>
              <a:uFillTx/>
              <a:latin typeface="Arial"/>
              <a:ea typeface="+mn-ea"/>
              <a:cs typeface="Arial"/>
            </a:endParaRPr>
          </a:p>
        </p:txBody>
      </p:sp>
      <p:sp>
        <p:nvSpPr>
          <p:cNvPr id="33" name="object 33"/>
          <p:cNvSpPr txBox="1"/>
          <p:nvPr/>
        </p:nvSpPr>
        <p:spPr>
          <a:xfrm>
            <a:off x="1728360" y="5046362"/>
            <a:ext cx="10045700" cy="1594026"/>
          </a:xfrm>
          <a:prstGeom prst="rect">
            <a:avLst/>
          </a:prstGeom>
        </p:spPr>
        <p:txBody>
          <a:bodyPr vert="horz" wrap="square" lIns="0" tIns="36830" rIns="0" bIns="0" rtlCol="0">
            <a:spAutoFit/>
          </a:bodyPr>
          <a:lstStyle/>
          <a:p>
            <a:pPr marL="0" marR="534035" lvl="0" indent="0" algn="ctr" defTabSz="914400" rtl="0" eaLnBrk="1" fontAlgn="auto" latinLnBrk="0" hangingPunct="1">
              <a:lnSpc>
                <a:spcPct val="100000"/>
              </a:lnSpc>
              <a:spcBef>
                <a:spcPts val="290"/>
              </a:spcBef>
              <a:spcAft>
                <a:spcPts val="0"/>
              </a:spcAft>
              <a:buClrTx/>
              <a:buSzTx/>
              <a:buFontTx/>
              <a:buNone/>
              <a:tabLst>
                <a:tab pos="980440" algn="l"/>
                <a:tab pos="1960880" algn="l"/>
                <a:tab pos="2941320" algn="l"/>
                <a:tab pos="3921760" algn="l"/>
                <a:tab pos="4902200" algn="l"/>
                <a:tab pos="5882640" algn="l"/>
                <a:tab pos="6863080" algn="l"/>
                <a:tab pos="7843520" algn="l"/>
                <a:tab pos="8824595" algn="l"/>
              </a:tabLst>
              <a:defRPr/>
            </a:pPr>
            <a:r>
              <a:rPr kumimoji="0" sz="2300" b="0" i="0" u="none" strike="noStrike" kern="1200" cap="none" spc="0" normalizeH="0" baseline="0" noProof="0" dirty="0">
                <a:ln>
                  <a:noFill/>
                </a:ln>
                <a:solidFill>
                  <a:prstClr val="black"/>
                </a:solidFill>
                <a:effectLst/>
                <a:uLnTx/>
                <a:uFillTx/>
                <a:latin typeface="Arial"/>
                <a:ea typeface="+mn-ea"/>
                <a:cs typeface="Arial"/>
              </a:rPr>
              <a:t>2</a:t>
            </a:r>
            <a:r>
              <a:rPr kumimoji="0" sz="2300" b="0" i="0" u="none" strike="noStrike" kern="1200" cap="none" spc="10"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1</a:t>
            </a:r>
            <a:r>
              <a:rPr kumimoji="0" sz="2300" b="0" i="0" u="none" strike="noStrike" kern="1200" cap="none" spc="5" normalizeH="0" baseline="0" noProof="0" dirty="0">
                <a:ln>
                  <a:noFill/>
                </a:ln>
                <a:solidFill>
                  <a:prstClr val="black"/>
                </a:solidFill>
                <a:effectLst/>
                <a:uLnTx/>
                <a:uFillTx/>
                <a:latin typeface="Arial"/>
                <a:ea typeface="+mn-ea"/>
                <a:cs typeface="Arial"/>
              </a:rPr>
              <a:t>2</a:t>
            </a:r>
            <a:r>
              <a:rPr kumimoji="0" sz="2300" b="0" i="0" u="none" strike="noStrike" kern="1200" cap="none" spc="0" normalizeH="0" baseline="0" noProof="0" dirty="0">
                <a:ln>
                  <a:noFill/>
                </a:ln>
                <a:solidFill>
                  <a:prstClr val="black"/>
                </a:solidFill>
                <a:effectLst/>
                <a:uLnTx/>
                <a:uFillTx/>
                <a:latin typeface="Arial"/>
                <a:ea typeface="+mn-ea"/>
                <a:cs typeface="Arial"/>
              </a:rPr>
              <a:t>	2</a:t>
            </a:r>
            <a:r>
              <a:rPr kumimoji="0" sz="2300" b="0" i="0" u="none" strike="noStrike" kern="1200" cap="none" spc="10"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1</a:t>
            </a:r>
            <a:r>
              <a:rPr kumimoji="0" sz="2300" b="0" i="0" u="none" strike="noStrike" kern="1200" cap="none" spc="5" normalizeH="0" baseline="0" noProof="0" dirty="0">
                <a:ln>
                  <a:noFill/>
                </a:ln>
                <a:solidFill>
                  <a:prstClr val="black"/>
                </a:solidFill>
                <a:effectLst/>
                <a:uLnTx/>
                <a:uFillTx/>
                <a:latin typeface="Arial"/>
                <a:ea typeface="+mn-ea"/>
                <a:cs typeface="Arial"/>
              </a:rPr>
              <a:t>3</a:t>
            </a:r>
            <a:r>
              <a:rPr kumimoji="0" sz="2300" b="0" i="0" u="none" strike="noStrike" kern="1200" cap="none" spc="0" normalizeH="0" baseline="0" noProof="0" dirty="0">
                <a:ln>
                  <a:noFill/>
                </a:ln>
                <a:solidFill>
                  <a:prstClr val="black"/>
                </a:solidFill>
                <a:effectLst/>
                <a:uLnTx/>
                <a:uFillTx/>
                <a:latin typeface="Arial"/>
                <a:ea typeface="+mn-ea"/>
                <a:cs typeface="Arial"/>
              </a:rPr>
              <a:t>	2</a:t>
            </a:r>
            <a:r>
              <a:rPr kumimoji="0" sz="2300" b="0" i="0" u="none" strike="noStrike" kern="1200" cap="none" spc="10"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1</a:t>
            </a:r>
            <a:r>
              <a:rPr kumimoji="0" sz="2300" b="0" i="0" u="none" strike="noStrike" kern="1200" cap="none" spc="5" normalizeH="0" baseline="0" noProof="0" dirty="0">
                <a:ln>
                  <a:noFill/>
                </a:ln>
                <a:solidFill>
                  <a:prstClr val="black"/>
                </a:solidFill>
                <a:effectLst/>
                <a:uLnTx/>
                <a:uFillTx/>
                <a:latin typeface="Arial"/>
                <a:ea typeface="+mn-ea"/>
                <a:cs typeface="Arial"/>
              </a:rPr>
              <a:t>4</a:t>
            </a:r>
            <a:r>
              <a:rPr kumimoji="0" sz="2300" b="0" i="0" u="none" strike="noStrike" kern="1200" cap="none" spc="0" normalizeH="0" baseline="0" noProof="0" dirty="0">
                <a:ln>
                  <a:noFill/>
                </a:ln>
                <a:solidFill>
                  <a:prstClr val="black"/>
                </a:solidFill>
                <a:effectLst/>
                <a:uLnTx/>
                <a:uFillTx/>
                <a:latin typeface="Arial"/>
                <a:ea typeface="+mn-ea"/>
                <a:cs typeface="Arial"/>
              </a:rPr>
              <a:t>	2</a:t>
            </a:r>
            <a:r>
              <a:rPr kumimoji="0" sz="2300" b="0" i="0" u="none" strike="noStrike" kern="1200" cap="none" spc="10"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1</a:t>
            </a:r>
            <a:r>
              <a:rPr kumimoji="0" sz="2300" b="0" i="0" u="none" strike="noStrike" kern="1200" cap="none" spc="5" normalizeH="0" baseline="0" noProof="0" dirty="0">
                <a:ln>
                  <a:noFill/>
                </a:ln>
                <a:solidFill>
                  <a:prstClr val="black"/>
                </a:solidFill>
                <a:effectLst/>
                <a:uLnTx/>
                <a:uFillTx/>
                <a:latin typeface="Arial"/>
                <a:ea typeface="+mn-ea"/>
                <a:cs typeface="Arial"/>
              </a:rPr>
              <a:t>5</a:t>
            </a:r>
            <a:r>
              <a:rPr kumimoji="0" sz="2300" b="0" i="0" u="none" strike="noStrike" kern="1200" cap="none" spc="0" normalizeH="0" baseline="0" noProof="0" dirty="0">
                <a:ln>
                  <a:noFill/>
                </a:ln>
                <a:solidFill>
                  <a:prstClr val="black"/>
                </a:solidFill>
                <a:effectLst/>
                <a:uLnTx/>
                <a:uFillTx/>
                <a:latin typeface="Arial"/>
                <a:ea typeface="+mn-ea"/>
                <a:cs typeface="Arial"/>
              </a:rPr>
              <a:t>	2</a:t>
            </a:r>
            <a:r>
              <a:rPr kumimoji="0" sz="2300" b="0" i="0" u="none" strike="noStrike" kern="1200" cap="none" spc="10"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1</a:t>
            </a:r>
            <a:r>
              <a:rPr kumimoji="0" sz="2300" b="0" i="0" u="none" strike="noStrike" kern="1200" cap="none" spc="5" normalizeH="0" baseline="0" noProof="0" dirty="0">
                <a:ln>
                  <a:noFill/>
                </a:ln>
                <a:solidFill>
                  <a:prstClr val="black"/>
                </a:solidFill>
                <a:effectLst/>
                <a:uLnTx/>
                <a:uFillTx/>
                <a:latin typeface="Arial"/>
                <a:ea typeface="+mn-ea"/>
                <a:cs typeface="Arial"/>
              </a:rPr>
              <a:t>6</a:t>
            </a:r>
            <a:r>
              <a:rPr kumimoji="0" sz="2300" b="0" i="0" u="none" strike="noStrike" kern="1200" cap="none" spc="0" normalizeH="0" baseline="0" noProof="0" dirty="0">
                <a:ln>
                  <a:noFill/>
                </a:ln>
                <a:solidFill>
                  <a:prstClr val="black"/>
                </a:solidFill>
                <a:effectLst/>
                <a:uLnTx/>
                <a:uFillTx/>
                <a:latin typeface="Arial"/>
                <a:ea typeface="+mn-ea"/>
                <a:cs typeface="Arial"/>
              </a:rPr>
              <a:t>	2</a:t>
            </a:r>
            <a:r>
              <a:rPr kumimoji="0" sz="2300" b="0" i="0" u="none" strike="noStrike" kern="1200" cap="none" spc="10"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1</a:t>
            </a:r>
            <a:r>
              <a:rPr kumimoji="0" sz="2300" b="0" i="0" u="none" strike="noStrike" kern="1200" cap="none" spc="5" normalizeH="0" baseline="0" noProof="0" dirty="0">
                <a:ln>
                  <a:noFill/>
                </a:ln>
                <a:solidFill>
                  <a:prstClr val="black"/>
                </a:solidFill>
                <a:effectLst/>
                <a:uLnTx/>
                <a:uFillTx/>
                <a:latin typeface="Arial"/>
                <a:ea typeface="+mn-ea"/>
                <a:cs typeface="Arial"/>
              </a:rPr>
              <a:t>7</a:t>
            </a:r>
            <a:r>
              <a:rPr kumimoji="0" sz="2300" b="0" i="0" u="none" strike="noStrike" kern="1200" cap="none" spc="0" normalizeH="0" baseline="0" noProof="0" dirty="0">
                <a:ln>
                  <a:noFill/>
                </a:ln>
                <a:solidFill>
                  <a:prstClr val="black"/>
                </a:solidFill>
                <a:effectLst/>
                <a:uLnTx/>
                <a:uFillTx/>
                <a:latin typeface="Arial"/>
                <a:ea typeface="+mn-ea"/>
                <a:cs typeface="Arial"/>
              </a:rPr>
              <a:t>	2</a:t>
            </a:r>
            <a:r>
              <a:rPr kumimoji="0" sz="2300" b="0" i="0" u="none" strike="noStrike" kern="1200" cap="none" spc="10"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1</a:t>
            </a:r>
            <a:r>
              <a:rPr kumimoji="0" sz="2300" b="0" i="0" u="none" strike="noStrike" kern="1200" cap="none" spc="5" normalizeH="0" baseline="0" noProof="0" dirty="0">
                <a:ln>
                  <a:noFill/>
                </a:ln>
                <a:solidFill>
                  <a:prstClr val="black"/>
                </a:solidFill>
                <a:effectLst/>
                <a:uLnTx/>
                <a:uFillTx/>
                <a:latin typeface="Arial"/>
                <a:ea typeface="+mn-ea"/>
                <a:cs typeface="Arial"/>
              </a:rPr>
              <a:t>8</a:t>
            </a:r>
            <a:r>
              <a:rPr kumimoji="0" sz="2300" b="0" i="0" u="none" strike="noStrike" kern="1200" cap="none" spc="0" normalizeH="0" baseline="0" noProof="0" dirty="0">
                <a:ln>
                  <a:noFill/>
                </a:ln>
                <a:solidFill>
                  <a:prstClr val="black"/>
                </a:solidFill>
                <a:effectLst/>
                <a:uLnTx/>
                <a:uFillTx/>
                <a:latin typeface="Arial"/>
                <a:ea typeface="+mn-ea"/>
                <a:cs typeface="Arial"/>
              </a:rPr>
              <a:t>	2</a:t>
            </a:r>
            <a:r>
              <a:rPr kumimoji="0" sz="2300" b="0" i="0" u="none" strike="noStrike" kern="1200" cap="none" spc="10"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1</a:t>
            </a:r>
            <a:r>
              <a:rPr kumimoji="0" sz="2300" b="0" i="0" u="none" strike="noStrike" kern="1200" cap="none" spc="5" normalizeH="0" baseline="0" noProof="0" dirty="0">
                <a:ln>
                  <a:noFill/>
                </a:ln>
                <a:solidFill>
                  <a:prstClr val="black"/>
                </a:solidFill>
                <a:effectLst/>
                <a:uLnTx/>
                <a:uFillTx/>
                <a:latin typeface="Arial"/>
                <a:ea typeface="+mn-ea"/>
                <a:cs typeface="Arial"/>
              </a:rPr>
              <a:t>9</a:t>
            </a:r>
            <a:r>
              <a:rPr kumimoji="0" sz="2300" b="0" i="0" u="none" strike="noStrike" kern="1200" cap="none" spc="0" normalizeH="0" baseline="0" noProof="0" dirty="0">
                <a:ln>
                  <a:noFill/>
                </a:ln>
                <a:solidFill>
                  <a:prstClr val="black"/>
                </a:solidFill>
                <a:effectLst/>
                <a:uLnTx/>
                <a:uFillTx/>
                <a:latin typeface="Arial"/>
                <a:ea typeface="+mn-ea"/>
                <a:cs typeface="Arial"/>
              </a:rPr>
              <a:t>	2</a:t>
            </a:r>
            <a:r>
              <a:rPr kumimoji="0" sz="2300" b="0" i="0" u="none" strike="noStrike" kern="1200" cap="none" spc="10"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2</a:t>
            </a:r>
            <a:r>
              <a:rPr kumimoji="0" sz="2300" b="0" i="0" u="none" strike="noStrike" kern="1200" cap="none" spc="5"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	2</a:t>
            </a:r>
            <a:r>
              <a:rPr kumimoji="0" sz="2300" b="0" i="0" u="none" strike="noStrike" kern="1200" cap="none" spc="10"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21</a:t>
            </a:r>
          </a:p>
          <a:p>
            <a:pPr marL="0" marR="534670" lvl="0" indent="0" algn="ctr" defTabSz="914400" rtl="0" eaLnBrk="1" fontAlgn="auto" latinLnBrk="0" hangingPunct="1">
              <a:lnSpc>
                <a:spcPct val="100000"/>
              </a:lnSpc>
              <a:spcBef>
                <a:spcPts val="195"/>
              </a:spcBef>
              <a:spcAft>
                <a:spcPts val="0"/>
              </a:spcAft>
              <a:buClrTx/>
              <a:buSzTx/>
              <a:buFontTx/>
              <a:buNone/>
              <a:tabLst/>
              <a:defRPr/>
            </a:pPr>
            <a:r>
              <a:rPr kumimoji="0" sz="2300" b="0" i="0" u="none" strike="noStrike" kern="1200" cap="none" spc="-50" normalizeH="0" baseline="0" noProof="0" dirty="0">
                <a:ln>
                  <a:noFill/>
                </a:ln>
                <a:solidFill>
                  <a:prstClr val="black"/>
                </a:solidFill>
                <a:effectLst/>
                <a:uLnTx/>
                <a:uFillTx/>
                <a:latin typeface="Arial"/>
                <a:ea typeface="+mn-ea"/>
                <a:cs typeface="Arial"/>
              </a:rPr>
              <a:t>Year </a:t>
            </a:r>
            <a:r>
              <a:rPr kumimoji="0" sz="2300" b="0" i="0" u="none" strike="noStrike" kern="1200" cap="none" spc="0" normalizeH="0" baseline="0" noProof="0" dirty="0">
                <a:ln>
                  <a:noFill/>
                </a:ln>
                <a:solidFill>
                  <a:prstClr val="black"/>
                </a:solidFill>
                <a:effectLst/>
                <a:uLnTx/>
                <a:uFillTx/>
                <a:latin typeface="Arial"/>
                <a:ea typeface="+mn-ea"/>
                <a:cs typeface="Arial"/>
              </a:rPr>
              <a:t>of</a:t>
            </a:r>
            <a:r>
              <a:rPr kumimoji="0" sz="2300" b="0" i="0" u="none" strike="noStrike" kern="1200" cap="none" spc="55" normalizeH="0" baseline="0" noProof="0" dirty="0">
                <a:ln>
                  <a:noFill/>
                </a:ln>
                <a:solidFill>
                  <a:prstClr val="black"/>
                </a:solidFill>
                <a:effectLst/>
                <a:uLnTx/>
                <a:uFillTx/>
                <a:latin typeface="Arial"/>
                <a:ea typeface="+mn-ea"/>
                <a:cs typeface="Arial"/>
              </a:rPr>
              <a:t> </a:t>
            </a:r>
            <a:r>
              <a:rPr kumimoji="0" sz="2300" b="0" i="0" u="none" strike="noStrike" kern="1200" cap="none" spc="0" normalizeH="0" baseline="0" noProof="0" dirty="0">
                <a:ln>
                  <a:noFill/>
                </a:ln>
                <a:solidFill>
                  <a:prstClr val="black"/>
                </a:solidFill>
                <a:effectLst/>
                <a:uLnTx/>
                <a:uFillTx/>
                <a:latin typeface="Arial"/>
                <a:ea typeface="+mn-ea"/>
                <a:cs typeface="Arial"/>
              </a:rPr>
              <a:t>Diagnosis</a:t>
            </a:r>
          </a:p>
          <a:p>
            <a:pPr marL="0" marR="0" lvl="0" indent="0" algn="l" defTabSz="914400" rtl="0" eaLnBrk="1" fontAlgn="auto" latinLnBrk="0" hangingPunct="1">
              <a:lnSpc>
                <a:spcPct val="100000"/>
              </a:lnSpc>
              <a:spcBef>
                <a:spcPts val="5"/>
              </a:spcBef>
              <a:spcAft>
                <a:spcPts val="0"/>
              </a:spcAft>
              <a:buClrTx/>
              <a:buSzTx/>
              <a:buFontTx/>
              <a:buNone/>
              <a:tabLst/>
              <a:defRPr/>
            </a:pPr>
            <a:endParaRPr kumimoji="0" sz="2150" b="0" i="0" u="none" strike="noStrike" kern="1200" cap="none" spc="0" normalizeH="0" baseline="0" noProof="0" dirty="0">
              <a:ln>
                <a:noFill/>
              </a:ln>
              <a:solidFill>
                <a:prstClr val="black"/>
              </a:solidFill>
              <a:effectLst/>
              <a:uLnTx/>
              <a:uFillTx/>
              <a:latin typeface="Arial"/>
              <a:ea typeface="+mn-ea"/>
              <a:cs typeface="Arial"/>
            </a:endParaRPr>
          </a:p>
          <a:p>
            <a:pPr marL="0" marR="5080" lvl="0" indent="0" algn="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10" normalizeH="0" baseline="0" noProof="0" dirty="0" smtClean="0">
                <a:ln>
                  <a:noFill/>
                </a:ln>
                <a:solidFill>
                  <a:srgbClr val="FFFFFF"/>
                </a:solidFill>
                <a:effectLst/>
                <a:uLnTx/>
                <a:uFillTx/>
                <a:latin typeface="Arial"/>
                <a:ea typeface="+mn-ea"/>
                <a:cs typeface="Arial"/>
              </a:rPr>
              <a:t>311</a:t>
            </a:r>
            <a:endParaRPr kumimoji="0" sz="3200" b="0" i="0" u="none" strike="noStrike" kern="1200" cap="none" spc="0" normalizeH="0" baseline="0" noProof="0" dirty="0">
              <a:ln>
                <a:noFill/>
              </a:ln>
              <a:solidFill>
                <a:prstClr val="black"/>
              </a:solidFill>
              <a:effectLst/>
              <a:uLnTx/>
              <a:uFillTx/>
              <a:latin typeface="Arial"/>
              <a:ea typeface="+mn-ea"/>
              <a:cs typeface="Arial"/>
            </a:endParaRPr>
          </a:p>
        </p:txBody>
      </p:sp>
      <p:sp>
        <p:nvSpPr>
          <p:cNvPr id="34" name="object 34"/>
          <p:cNvSpPr/>
          <p:nvPr/>
        </p:nvSpPr>
        <p:spPr>
          <a:xfrm>
            <a:off x="3118554" y="1867996"/>
            <a:ext cx="235585" cy="0"/>
          </a:xfrm>
          <a:custGeom>
            <a:avLst/>
            <a:gdLst/>
            <a:ahLst/>
            <a:cxnLst/>
            <a:rect l="l" t="t" r="r" b="b"/>
            <a:pathLst>
              <a:path w="235585">
                <a:moveTo>
                  <a:pt x="0" y="0"/>
                </a:moveTo>
                <a:lnTo>
                  <a:pt x="235006" y="0"/>
                </a:lnTo>
              </a:path>
            </a:pathLst>
          </a:custGeom>
          <a:ln w="30594">
            <a:solidFill>
              <a:srgbClr val="00A2B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4378808" y="1867996"/>
            <a:ext cx="235585" cy="0"/>
          </a:xfrm>
          <a:custGeom>
            <a:avLst/>
            <a:gdLst/>
            <a:ahLst/>
            <a:cxnLst/>
            <a:rect l="l" t="t" r="r" b="b"/>
            <a:pathLst>
              <a:path w="235585">
                <a:moveTo>
                  <a:pt x="0" y="0"/>
                </a:moveTo>
                <a:lnTo>
                  <a:pt x="235006" y="0"/>
                </a:lnTo>
              </a:path>
            </a:pathLst>
          </a:custGeom>
          <a:ln w="30594">
            <a:solidFill>
              <a:srgbClr val="BC5E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5606748" y="1867996"/>
            <a:ext cx="235585" cy="0"/>
          </a:xfrm>
          <a:custGeom>
            <a:avLst/>
            <a:gdLst/>
            <a:ahLst/>
            <a:cxnLst/>
            <a:rect l="l" t="t" r="r" b="b"/>
            <a:pathLst>
              <a:path w="235585">
                <a:moveTo>
                  <a:pt x="0" y="0"/>
                </a:moveTo>
                <a:lnTo>
                  <a:pt x="235006" y="0"/>
                </a:lnTo>
              </a:path>
            </a:pathLst>
          </a:custGeom>
          <a:ln w="30594">
            <a:solidFill>
              <a:srgbClr val="7030A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p:nvPr/>
        </p:nvSpPr>
        <p:spPr>
          <a:xfrm>
            <a:off x="8124318" y="1867996"/>
            <a:ext cx="235585" cy="0"/>
          </a:xfrm>
          <a:custGeom>
            <a:avLst/>
            <a:gdLst/>
            <a:ahLst/>
            <a:cxnLst/>
            <a:rect l="l" t="t" r="r" b="b"/>
            <a:pathLst>
              <a:path w="235584">
                <a:moveTo>
                  <a:pt x="0" y="0"/>
                </a:moveTo>
                <a:lnTo>
                  <a:pt x="235006" y="0"/>
                </a:lnTo>
              </a:path>
            </a:pathLst>
          </a:custGeom>
          <a:ln w="30594">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8" name="object 38"/>
          <p:cNvSpPr txBox="1"/>
          <p:nvPr/>
        </p:nvSpPr>
        <p:spPr>
          <a:xfrm>
            <a:off x="3365275" y="1655351"/>
            <a:ext cx="5767070" cy="378460"/>
          </a:xfrm>
          <a:prstGeom prst="rect">
            <a:avLst/>
          </a:prstGeom>
        </p:spPr>
        <p:txBody>
          <a:bodyPr vert="horz" wrap="square" lIns="0" tIns="13970" rIns="0" bIns="0" rtlCol="0">
            <a:spAutoFit/>
          </a:bodyPr>
          <a:lstStyle/>
          <a:p>
            <a:pPr marL="12700" marR="0" lvl="0" indent="0" algn="l" defTabSz="914400" rtl="0" eaLnBrk="1" fontAlgn="auto" latinLnBrk="0" hangingPunct="1">
              <a:lnSpc>
                <a:spcPct val="100000"/>
              </a:lnSpc>
              <a:spcBef>
                <a:spcPts val="110"/>
              </a:spcBef>
              <a:spcAft>
                <a:spcPts val="0"/>
              </a:spcAft>
              <a:buClrTx/>
              <a:buSzTx/>
              <a:buFontTx/>
              <a:buNone/>
              <a:tabLst>
                <a:tab pos="1272540" algn="l"/>
                <a:tab pos="2499995" algn="l"/>
                <a:tab pos="5018405" algn="l"/>
              </a:tabLst>
              <a:defRPr/>
            </a:pPr>
            <a:r>
              <a:rPr kumimoji="0" sz="2300" b="0" i="0" u="none" strike="noStrike" kern="1200" cap="none" spc="0" normalizeH="0" baseline="0" noProof="0" dirty="0">
                <a:ln>
                  <a:noFill/>
                </a:ln>
                <a:solidFill>
                  <a:prstClr val="black"/>
                </a:solidFill>
                <a:effectLst/>
                <a:uLnTx/>
                <a:uFillTx/>
                <a:latin typeface="Arial"/>
                <a:ea typeface="+mn-ea"/>
                <a:cs typeface="Arial"/>
              </a:rPr>
              <a:t>White	</a:t>
            </a:r>
            <a:r>
              <a:rPr kumimoji="0" sz="2300" b="0" i="0" u="none" strike="noStrike" kern="1200" cap="none" spc="5" normalizeH="0" baseline="0" noProof="0" dirty="0">
                <a:ln>
                  <a:noFill/>
                </a:ln>
                <a:solidFill>
                  <a:prstClr val="black"/>
                </a:solidFill>
                <a:effectLst/>
                <a:uLnTx/>
                <a:uFillTx/>
                <a:latin typeface="Arial"/>
                <a:ea typeface="+mn-ea"/>
                <a:cs typeface="Arial"/>
              </a:rPr>
              <a:t>Black	</a:t>
            </a:r>
            <a:r>
              <a:rPr kumimoji="0" sz="2300" b="0" i="0" u="none" strike="noStrike" kern="1200" cap="none" spc="0" normalizeH="0" baseline="0" noProof="0" dirty="0">
                <a:ln>
                  <a:noFill/>
                </a:ln>
                <a:solidFill>
                  <a:prstClr val="black"/>
                </a:solidFill>
                <a:effectLst/>
                <a:uLnTx/>
                <a:uFillTx/>
                <a:latin typeface="Arial"/>
                <a:ea typeface="+mn-ea"/>
                <a:cs typeface="Arial"/>
              </a:rPr>
              <a:t>Hispanic/Latino	Other</a:t>
            </a:r>
            <a:endParaRPr kumimoji="0" sz="2300" b="0" i="0" u="none" strike="noStrike" kern="1200" cap="none" spc="0" normalizeH="0" baseline="0" noProof="0">
              <a:ln>
                <a:noFill/>
              </a:ln>
              <a:solidFill>
                <a:prstClr val="black"/>
              </a:solidFill>
              <a:effectLst/>
              <a:uLnTx/>
              <a:uFillTx/>
              <a:latin typeface="Arial"/>
              <a:ea typeface="+mn-ea"/>
              <a:cs typeface="Arial"/>
            </a:endParaRPr>
          </a:p>
        </p:txBody>
      </p:sp>
      <p:sp>
        <p:nvSpPr>
          <p:cNvPr id="39" name="object 39"/>
          <p:cNvSpPr txBox="1">
            <a:spLocks noGrp="1"/>
          </p:cNvSpPr>
          <p:nvPr>
            <p:ph type="title"/>
          </p:nvPr>
        </p:nvSpPr>
        <p:spPr>
          <a:prstGeom prst="rect">
            <a:avLst/>
          </a:prstGeom>
        </p:spPr>
        <p:txBody>
          <a:bodyPr vert="horz" wrap="square" lIns="0" tIns="234123" rIns="0" bIns="0" rtlCol="0">
            <a:spAutoFit/>
          </a:bodyPr>
          <a:lstStyle/>
          <a:p>
            <a:pPr marL="3629660" marR="5080" indent="-1818639">
              <a:lnSpc>
                <a:spcPts val="3890"/>
              </a:lnSpc>
              <a:spcBef>
                <a:spcPts val="780"/>
              </a:spcBef>
            </a:pPr>
            <a:r>
              <a:rPr sz="3800" i="1" spc="-145" dirty="0">
                <a:latin typeface="Calibri Light"/>
                <a:cs typeface="Calibri Light"/>
              </a:rPr>
              <a:t>10-Year </a:t>
            </a:r>
            <a:r>
              <a:rPr sz="3800" i="1" spc="-135" dirty="0">
                <a:latin typeface="Calibri Light"/>
                <a:cs typeface="Calibri Light"/>
              </a:rPr>
              <a:t>TREND </a:t>
            </a:r>
            <a:r>
              <a:rPr dirty="0"/>
              <a:t>: </a:t>
            </a:r>
            <a:r>
              <a:rPr spc="-10" dirty="0"/>
              <a:t>HIV </a:t>
            </a:r>
            <a:r>
              <a:rPr spc="-25" dirty="0">
                <a:solidFill>
                  <a:srgbClr val="000000"/>
                </a:solidFill>
              </a:rPr>
              <a:t>Death </a:t>
            </a:r>
            <a:r>
              <a:rPr spc="-35" dirty="0">
                <a:solidFill>
                  <a:srgbClr val="000000"/>
                </a:solidFill>
              </a:rPr>
              <a:t>Rates </a:t>
            </a:r>
            <a:r>
              <a:rPr dirty="0">
                <a:solidFill>
                  <a:srgbClr val="000000"/>
                </a:solidFill>
              </a:rPr>
              <a:t>- </a:t>
            </a:r>
            <a:r>
              <a:rPr spc="-30" dirty="0">
                <a:solidFill>
                  <a:srgbClr val="000000"/>
                </a:solidFill>
              </a:rPr>
              <a:t>By</a:t>
            </a:r>
            <a:r>
              <a:rPr spc="-375" dirty="0">
                <a:solidFill>
                  <a:srgbClr val="000000"/>
                </a:solidFill>
              </a:rPr>
              <a:t> </a:t>
            </a:r>
            <a:r>
              <a:rPr spc="-30" dirty="0">
                <a:solidFill>
                  <a:srgbClr val="000000"/>
                </a:solidFill>
              </a:rPr>
              <a:t>RACE</a:t>
            </a:r>
            <a:r>
              <a:rPr spc="-30" dirty="0"/>
              <a:t>,  2017–2021 </a:t>
            </a:r>
            <a:r>
              <a:rPr spc="-35" dirty="0"/>
              <a:t>Palm</a:t>
            </a:r>
            <a:r>
              <a:rPr spc="-175" dirty="0"/>
              <a:t> </a:t>
            </a:r>
            <a:r>
              <a:rPr spc="-25" dirty="0"/>
              <a:t>Beach</a:t>
            </a:r>
            <a:endParaRPr sz="3800">
              <a:latin typeface="Calibri Light"/>
              <a:cs typeface="Calibri Light"/>
            </a:endParaRPr>
          </a:p>
        </p:txBody>
      </p:sp>
      <p:sp>
        <p:nvSpPr>
          <p:cNvPr id="40" name="object 40"/>
          <p:cNvSpPr txBox="1"/>
          <p:nvPr/>
        </p:nvSpPr>
        <p:spPr>
          <a:xfrm>
            <a:off x="10956069" y="3151504"/>
            <a:ext cx="52832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5" normalizeH="0" baseline="0" noProof="0" dirty="0">
                <a:ln>
                  <a:noFill/>
                </a:ln>
                <a:solidFill>
                  <a:prstClr val="black"/>
                </a:solidFill>
                <a:effectLst/>
                <a:uLnTx/>
                <a:uFillTx/>
                <a:latin typeface="Calibri"/>
                <a:ea typeface="+mn-ea"/>
                <a:cs typeface="Calibri"/>
              </a:rPr>
              <a:t>B</a:t>
            </a:r>
            <a:r>
              <a:rPr kumimoji="0" sz="1800" b="1" i="0" u="none" strike="noStrike" kern="1200" cap="none" spc="0" normalizeH="0" baseline="0" noProof="0" dirty="0">
                <a:ln>
                  <a:noFill/>
                </a:ln>
                <a:solidFill>
                  <a:prstClr val="black"/>
                </a:solidFill>
                <a:effectLst/>
                <a:uLnTx/>
                <a:uFillTx/>
                <a:latin typeface="Calibri"/>
                <a:ea typeface="+mn-ea"/>
                <a:cs typeface="Calibri"/>
              </a:rPr>
              <a:t>l</a:t>
            </a:r>
            <a:r>
              <a:rPr kumimoji="0" sz="1800" b="1" i="0" u="none" strike="noStrike" kern="1200" cap="none" spc="-5" normalizeH="0" baseline="0" noProof="0" dirty="0">
                <a:ln>
                  <a:noFill/>
                </a:ln>
                <a:solidFill>
                  <a:prstClr val="black"/>
                </a:solidFill>
                <a:effectLst/>
                <a:uLnTx/>
                <a:uFillTx/>
                <a:latin typeface="Calibri"/>
                <a:ea typeface="+mn-ea"/>
                <a:cs typeface="Calibri"/>
              </a:rPr>
              <a:t>a</a:t>
            </a:r>
            <a:r>
              <a:rPr kumimoji="0" sz="1800" b="1" i="0" u="none" strike="noStrike" kern="1200" cap="none" spc="0" normalizeH="0" baseline="0" noProof="0" dirty="0">
                <a:ln>
                  <a:noFill/>
                </a:ln>
                <a:solidFill>
                  <a:prstClr val="black"/>
                </a:solidFill>
                <a:effectLst/>
                <a:uLnTx/>
                <a:uFillTx/>
                <a:latin typeface="Calibri"/>
                <a:ea typeface="+mn-ea"/>
                <a:cs typeface="Calibri"/>
              </a:rPr>
              <a:t>ck</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1" name="object 41"/>
          <p:cNvSpPr txBox="1"/>
          <p:nvPr/>
        </p:nvSpPr>
        <p:spPr>
          <a:xfrm>
            <a:off x="10918121" y="4691126"/>
            <a:ext cx="60388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0" normalizeH="0" baseline="0" noProof="0" dirty="0">
                <a:ln>
                  <a:noFill/>
                </a:ln>
                <a:solidFill>
                  <a:prstClr val="black"/>
                </a:solidFill>
                <a:effectLst/>
                <a:uLnTx/>
                <a:uFillTx/>
                <a:latin typeface="Calibri"/>
                <a:ea typeface="+mn-ea"/>
                <a:cs typeface="Calibri"/>
              </a:rPr>
              <a:t>W</a:t>
            </a:r>
            <a:r>
              <a:rPr kumimoji="0" sz="1800" b="1" i="0" u="none" strike="noStrike" kern="1200" cap="none" spc="5" normalizeH="0" baseline="0" noProof="0" dirty="0">
                <a:ln>
                  <a:noFill/>
                </a:ln>
                <a:solidFill>
                  <a:prstClr val="black"/>
                </a:solidFill>
                <a:effectLst/>
                <a:uLnTx/>
                <a:uFillTx/>
                <a:latin typeface="Calibri"/>
                <a:ea typeface="+mn-ea"/>
                <a:cs typeface="Calibri"/>
              </a:rPr>
              <a:t>h</a:t>
            </a:r>
            <a:r>
              <a:rPr kumimoji="0" sz="1800" b="1" i="0" u="none" strike="noStrike" kern="1200" cap="none" spc="0" normalizeH="0" baseline="0" noProof="0" dirty="0">
                <a:ln>
                  <a:noFill/>
                </a:ln>
                <a:solidFill>
                  <a:prstClr val="black"/>
                </a:solidFill>
                <a:effectLst/>
                <a:uLnTx/>
                <a:uFillTx/>
                <a:latin typeface="Calibri"/>
                <a:ea typeface="+mn-ea"/>
                <a:cs typeface="Calibri"/>
              </a:rPr>
              <a:t>i</a:t>
            </a:r>
            <a:r>
              <a:rPr kumimoji="0" sz="1800" b="1" i="0" u="none" strike="noStrike" kern="1200" cap="none" spc="-25" normalizeH="0" baseline="0" noProof="0" dirty="0">
                <a:ln>
                  <a:noFill/>
                </a:ln>
                <a:solidFill>
                  <a:prstClr val="black"/>
                </a:solidFill>
                <a:effectLst/>
                <a:uLnTx/>
                <a:uFillTx/>
                <a:latin typeface="Calibri"/>
                <a:ea typeface="+mn-ea"/>
                <a:cs typeface="Calibri"/>
              </a:rPr>
              <a:t>t</a:t>
            </a:r>
            <a:r>
              <a:rPr kumimoji="0" sz="1800" b="1" i="0" u="none" strike="noStrike" kern="1200" cap="none" spc="0" normalizeH="0" baseline="0" noProof="0" dirty="0">
                <a:ln>
                  <a:noFill/>
                </a:ln>
                <a:solidFill>
                  <a:prstClr val="black"/>
                </a:solidFill>
                <a:effectLst/>
                <a:uLnTx/>
                <a:uFillTx/>
                <a:latin typeface="Calibri"/>
                <a:ea typeface="+mn-ea"/>
                <a:cs typeface="Calibri"/>
              </a:rPr>
              <a:t>e</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2" name="object 42"/>
          <p:cNvSpPr txBox="1"/>
          <p:nvPr/>
        </p:nvSpPr>
        <p:spPr>
          <a:xfrm>
            <a:off x="10817766" y="3950461"/>
            <a:ext cx="828675" cy="671195"/>
          </a:xfrm>
          <a:prstGeom prst="rect">
            <a:avLst/>
          </a:prstGeom>
        </p:spPr>
        <p:txBody>
          <a:bodyPr vert="horz" wrap="square" lIns="0" tIns="12700" rIns="0" bIns="0" rtlCol="0">
            <a:spAutoFit/>
          </a:bodyPr>
          <a:lstStyle/>
          <a:p>
            <a:pPr marL="12700" marR="5080" lvl="0" indent="0" algn="l" defTabSz="914400" rtl="0" eaLnBrk="1" fontAlgn="auto" latinLnBrk="0" hangingPunct="1">
              <a:lnSpc>
                <a:spcPct val="117700"/>
              </a:lnSpc>
              <a:spcBef>
                <a:spcPts val="100"/>
              </a:spcBef>
              <a:spcAft>
                <a:spcPts val="0"/>
              </a:spcAft>
              <a:buClrTx/>
              <a:buSzTx/>
              <a:buFontTx/>
              <a:buNone/>
              <a:tabLst/>
              <a:defRPr/>
            </a:pPr>
            <a:r>
              <a:rPr kumimoji="0" sz="1800" b="1" i="0" u="none" strike="noStrike" kern="1200" cap="none" spc="0" normalizeH="0" baseline="0" noProof="0" dirty="0">
                <a:ln>
                  <a:noFill/>
                </a:ln>
                <a:solidFill>
                  <a:prstClr val="black"/>
                </a:solidFill>
                <a:effectLst/>
                <a:uLnTx/>
                <a:uFillTx/>
                <a:latin typeface="Calibri"/>
                <a:ea typeface="+mn-ea"/>
                <a:cs typeface="Calibri"/>
              </a:rPr>
              <a:t>His</a:t>
            </a:r>
            <a:r>
              <a:rPr kumimoji="0" sz="1800" b="1" i="0" u="none" strike="noStrike" kern="1200" cap="none" spc="5" normalizeH="0" baseline="0" noProof="0" dirty="0">
                <a:ln>
                  <a:noFill/>
                </a:ln>
                <a:solidFill>
                  <a:prstClr val="black"/>
                </a:solidFill>
                <a:effectLst/>
                <a:uLnTx/>
                <a:uFillTx/>
                <a:latin typeface="Calibri"/>
                <a:ea typeface="+mn-ea"/>
                <a:cs typeface="Calibri"/>
              </a:rPr>
              <a:t>p</a:t>
            </a:r>
            <a:r>
              <a:rPr kumimoji="0" sz="1800" b="1" i="0" u="none" strike="noStrike" kern="1200" cap="none" spc="-5" normalizeH="0" baseline="0" noProof="0" dirty="0">
                <a:ln>
                  <a:noFill/>
                </a:ln>
                <a:solidFill>
                  <a:prstClr val="black"/>
                </a:solidFill>
                <a:effectLst/>
                <a:uLnTx/>
                <a:uFillTx/>
                <a:latin typeface="Calibri"/>
                <a:ea typeface="+mn-ea"/>
                <a:cs typeface="Calibri"/>
              </a:rPr>
              <a:t>a</a:t>
            </a:r>
            <a:r>
              <a:rPr kumimoji="0" sz="1800" b="1" i="0" u="none" strike="noStrike" kern="1200" cap="none" spc="5" normalizeH="0" baseline="0" noProof="0" dirty="0">
                <a:ln>
                  <a:noFill/>
                </a:ln>
                <a:solidFill>
                  <a:prstClr val="black"/>
                </a:solidFill>
                <a:effectLst/>
                <a:uLnTx/>
                <a:uFillTx/>
                <a:latin typeface="Calibri"/>
                <a:ea typeface="+mn-ea"/>
                <a:cs typeface="Calibri"/>
              </a:rPr>
              <a:t>n</a:t>
            </a:r>
            <a:r>
              <a:rPr kumimoji="0" sz="1800" b="1" i="0" u="none" strike="noStrike" kern="1200" cap="none" spc="-15" normalizeH="0" baseline="0" noProof="0" dirty="0">
                <a:ln>
                  <a:noFill/>
                </a:ln>
                <a:solidFill>
                  <a:prstClr val="black"/>
                </a:solidFill>
                <a:effectLst/>
                <a:uLnTx/>
                <a:uFillTx/>
                <a:latin typeface="Calibri"/>
                <a:ea typeface="+mn-ea"/>
                <a:cs typeface="Calibri"/>
              </a:rPr>
              <a:t>i</a:t>
            </a:r>
            <a:r>
              <a:rPr kumimoji="0" sz="1800" b="1" i="0" u="none" strike="noStrike" kern="1200" cap="none" spc="0" normalizeH="0" baseline="0" noProof="0" dirty="0">
                <a:ln>
                  <a:noFill/>
                </a:ln>
                <a:solidFill>
                  <a:prstClr val="black"/>
                </a:solidFill>
                <a:effectLst/>
                <a:uLnTx/>
                <a:uFillTx/>
                <a:latin typeface="Calibri"/>
                <a:ea typeface="+mn-ea"/>
                <a:cs typeface="Calibri"/>
              </a:rPr>
              <a:t>c  Other</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2446795362"/>
      </p:ext>
    </p:extLst>
  </p:cSld>
  <p:clrMapOvr>
    <a:masterClrMapping/>
  </p:clrMapOvr>
  <p:timing>
    <p:tnLst>
      <p:par>
        <p:cTn id="1" dur="indefinite" restart="never" nodeType="tmRoot"/>
      </p:par>
    </p:tn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1036300" y="6110546"/>
            <a:ext cx="737661" cy="505267"/>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US" sz="3200" b="0" i="0" u="none" strike="noStrike" kern="1200" cap="none" spc="-10" normalizeH="0" baseline="0" noProof="0" dirty="0" smtClean="0">
                <a:ln>
                  <a:noFill/>
                </a:ln>
                <a:solidFill>
                  <a:srgbClr val="FFFFFF"/>
                </a:solidFill>
                <a:effectLst/>
                <a:uLnTx/>
                <a:uFillTx/>
                <a:latin typeface="Arial"/>
                <a:ea typeface="+mn-ea"/>
                <a:cs typeface="Arial"/>
              </a:rPr>
              <a:t>312</a:t>
            </a:r>
            <a:endParaRPr kumimoji="0" sz="3200" b="0" i="0" u="none" strike="noStrike" kern="1200" cap="none" spc="0" normalizeH="0" baseline="0" noProof="0" dirty="0">
              <a:ln>
                <a:noFill/>
              </a:ln>
              <a:solidFill>
                <a:prstClr val="black"/>
              </a:solidFill>
              <a:effectLst/>
              <a:uLnTx/>
              <a:uFillTx/>
              <a:latin typeface="Arial"/>
              <a:ea typeface="+mn-ea"/>
              <a:cs typeface="Arial"/>
            </a:endParaRPr>
          </a:p>
        </p:txBody>
      </p:sp>
      <p:sp>
        <p:nvSpPr>
          <p:cNvPr id="3" name="object 3"/>
          <p:cNvSpPr txBox="1">
            <a:spLocks noGrp="1"/>
          </p:cNvSpPr>
          <p:nvPr>
            <p:ph type="title"/>
          </p:nvPr>
        </p:nvSpPr>
        <p:spPr>
          <a:xfrm>
            <a:off x="992808" y="333763"/>
            <a:ext cx="10266680" cy="733425"/>
          </a:xfrm>
          <a:prstGeom prst="rect">
            <a:avLst/>
          </a:prstGeom>
        </p:spPr>
        <p:txBody>
          <a:bodyPr vert="horz" wrap="square" lIns="0" tIns="11430" rIns="0" bIns="0" rtlCol="0">
            <a:spAutoFit/>
          </a:bodyPr>
          <a:lstStyle/>
          <a:p>
            <a:pPr marL="12700">
              <a:lnSpc>
                <a:spcPct val="100000"/>
              </a:lnSpc>
              <a:spcBef>
                <a:spcPts val="90"/>
              </a:spcBef>
              <a:tabLst>
                <a:tab pos="4377055" algn="l"/>
              </a:tabLst>
            </a:pPr>
            <a:r>
              <a:rPr sz="4400" spc="-20" dirty="0">
                <a:solidFill>
                  <a:srgbClr val="000000"/>
                </a:solidFill>
              </a:rPr>
              <a:t>HIV </a:t>
            </a:r>
            <a:r>
              <a:rPr sz="4400" spc="-35" dirty="0">
                <a:solidFill>
                  <a:srgbClr val="000000"/>
                </a:solidFill>
              </a:rPr>
              <a:t>Deaths</a:t>
            </a:r>
            <a:r>
              <a:rPr sz="4400" spc="-150" dirty="0">
                <a:solidFill>
                  <a:srgbClr val="000000"/>
                </a:solidFill>
              </a:rPr>
              <a:t> </a:t>
            </a:r>
            <a:r>
              <a:rPr sz="4400" spc="-30" dirty="0"/>
              <a:t>by</a:t>
            </a:r>
            <a:r>
              <a:rPr sz="4400" spc="-80" dirty="0"/>
              <a:t> </a:t>
            </a:r>
            <a:r>
              <a:rPr sz="4650" i="1" spc="-200" dirty="0">
                <a:solidFill>
                  <a:srgbClr val="000000"/>
                </a:solidFill>
                <a:latin typeface="Calibri Light"/>
                <a:cs typeface="Calibri Light"/>
              </a:rPr>
              <a:t>AGE	</a:t>
            </a:r>
            <a:r>
              <a:rPr sz="4650" i="1" spc="-155" dirty="0">
                <a:solidFill>
                  <a:srgbClr val="000000"/>
                </a:solidFill>
                <a:latin typeface="Calibri Light"/>
                <a:cs typeface="Calibri Light"/>
              </a:rPr>
              <a:t>Groups </a:t>
            </a:r>
            <a:r>
              <a:rPr sz="4400" dirty="0"/>
              <a:t>– </a:t>
            </a:r>
            <a:r>
              <a:rPr sz="4400" spc="-45" dirty="0"/>
              <a:t>Palm </a:t>
            </a:r>
            <a:r>
              <a:rPr sz="4400" spc="-25" dirty="0"/>
              <a:t>Beach</a:t>
            </a:r>
            <a:r>
              <a:rPr sz="4400" spc="-300" dirty="0"/>
              <a:t> </a:t>
            </a:r>
            <a:r>
              <a:rPr sz="4400" spc="-35" dirty="0"/>
              <a:t>2021</a:t>
            </a:r>
            <a:endParaRPr sz="4400">
              <a:latin typeface="Calibri Light"/>
              <a:cs typeface="Calibri Light"/>
            </a:endParaRPr>
          </a:p>
        </p:txBody>
      </p:sp>
      <p:sp>
        <p:nvSpPr>
          <p:cNvPr id="4" name="object 4"/>
          <p:cNvSpPr/>
          <p:nvPr/>
        </p:nvSpPr>
        <p:spPr>
          <a:xfrm>
            <a:off x="5558028" y="1699260"/>
            <a:ext cx="0" cy="56515"/>
          </a:xfrm>
          <a:custGeom>
            <a:avLst/>
            <a:gdLst/>
            <a:ahLst/>
            <a:cxnLst/>
            <a:rect l="l" t="t" r="r" b="b"/>
            <a:pathLst>
              <a:path h="56514">
                <a:moveTo>
                  <a:pt x="0" y="0"/>
                </a:moveTo>
                <a:lnTo>
                  <a:pt x="0" y="56387"/>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5558028" y="2045207"/>
            <a:ext cx="0" cy="114300"/>
          </a:xfrm>
          <a:custGeom>
            <a:avLst/>
            <a:gdLst/>
            <a:ahLst/>
            <a:cxnLst/>
            <a:rect l="l" t="t" r="r" b="b"/>
            <a:pathLst>
              <a:path h="114300">
                <a:moveTo>
                  <a:pt x="0" y="0"/>
                </a:moveTo>
                <a:lnTo>
                  <a:pt x="0" y="11430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5558028" y="2449067"/>
            <a:ext cx="0" cy="114935"/>
          </a:xfrm>
          <a:custGeom>
            <a:avLst/>
            <a:gdLst/>
            <a:ahLst/>
            <a:cxnLst/>
            <a:rect l="l" t="t" r="r" b="b"/>
            <a:pathLst>
              <a:path h="114935">
                <a:moveTo>
                  <a:pt x="0" y="0"/>
                </a:moveTo>
                <a:lnTo>
                  <a:pt x="0" y="11431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5558028" y="2851404"/>
            <a:ext cx="0" cy="260985"/>
          </a:xfrm>
          <a:custGeom>
            <a:avLst/>
            <a:gdLst/>
            <a:ahLst/>
            <a:cxnLst/>
            <a:rect l="l" t="t" r="r" b="b"/>
            <a:pathLst>
              <a:path h="260985">
                <a:moveTo>
                  <a:pt x="0" y="0"/>
                </a:moveTo>
                <a:lnTo>
                  <a:pt x="0" y="26060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5558028" y="3255264"/>
            <a:ext cx="0" cy="260985"/>
          </a:xfrm>
          <a:custGeom>
            <a:avLst/>
            <a:gdLst/>
            <a:ahLst/>
            <a:cxnLst/>
            <a:rect l="l" t="t" r="r" b="b"/>
            <a:pathLst>
              <a:path h="260985">
                <a:moveTo>
                  <a:pt x="0" y="0"/>
                </a:moveTo>
                <a:lnTo>
                  <a:pt x="0" y="26060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5558028" y="3659123"/>
            <a:ext cx="0" cy="2479675"/>
          </a:xfrm>
          <a:custGeom>
            <a:avLst/>
            <a:gdLst/>
            <a:ahLst/>
            <a:cxnLst/>
            <a:rect l="l" t="t" r="r" b="b"/>
            <a:pathLst>
              <a:path h="2479675">
                <a:moveTo>
                  <a:pt x="0" y="0"/>
                </a:moveTo>
                <a:lnTo>
                  <a:pt x="0" y="24795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6836664" y="1699260"/>
            <a:ext cx="0" cy="56515"/>
          </a:xfrm>
          <a:custGeom>
            <a:avLst/>
            <a:gdLst/>
            <a:ahLst/>
            <a:cxnLst/>
            <a:rect l="l" t="t" r="r" b="b"/>
            <a:pathLst>
              <a:path h="56514">
                <a:moveTo>
                  <a:pt x="0" y="0"/>
                </a:moveTo>
                <a:lnTo>
                  <a:pt x="0" y="56387"/>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6836664" y="2045207"/>
            <a:ext cx="0" cy="4093845"/>
          </a:xfrm>
          <a:custGeom>
            <a:avLst/>
            <a:gdLst/>
            <a:ahLst/>
            <a:cxnLst/>
            <a:rect l="l" t="t" r="r" b="b"/>
            <a:pathLst>
              <a:path h="4093845">
                <a:moveTo>
                  <a:pt x="0" y="0"/>
                </a:moveTo>
                <a:lnTo>
                  <a:pt x="0" y="409346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8116823" y="1699260"/>
            <a:ext cx="0" cy="56515"/>
          </a:xfrm>
          <a:custGeom>
            <a:avLst/>
            <a:gdLst/>
            <a:ahLst/>
            <a:cxnLst/>
            <a:rect l="l" t="t" r="r" b="b"/>
            <a:pathLst>
              <a:path h="56514">
                <a:moveTo>
                  <a:pt x="0" y="0"/>
                </a:moveTo>
                <a:lnTo>
                  <a:pt x="0" y="56387"/>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8116823" y="2045207"/>
            <a:ext cx="0" cy="4093845"/>
          </a:xfrm>
          <a:custGeom>
            <a:avLst/>
            <a:gdLst/>
            <a:ahLst/>
            <a:cxnLst/>
            <a:rect l="l" t="t" r="r" b="b"/>
            <a:pathLst>
              <a:path h="4093845">
                <a:moveTo>
                  <a:pt x="0" y="0"/>
                </a:moveTo>
                <a:lnTo>
                  <a:pt x="0" y="409346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9395459" y="1699260"/>
            <a:ext cx="0" cy="201295"/>
          </a:xfrm>
          <a:custGeom>
            <a:avLst/>
            <a:gdLst/>
            <a:ahLst/>
            <a:cxnLst/>
            <a:rect l="l" t="t" r="r" b="b"/>
            <a:pathLst>
              <a:path h="201294">
                <a:moveTo>
                  <a:pt x="0" y="0"/>
                </a:moveTo>
                <a:lnTo>
                  <a:pt x="0" y="20118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9395459" y="2045207"/>
            <a:ext cx="0" cy="4093845"/>
          </a:xfrm>
          <a:custGeom>
            <a:avLst/>
            <a:gdLst/>
            <a:ahLst/>
            <a:cxnLst/>
            <a:rect l="l" t="t" r="r" b="b"/>
            <a:pathLst>
              <a:path h="4093845">
                <a:moveTo>
                  <a:pt x="0" y="0"/>
                </a:moveTo>
                <a:lnTo>
                  <a:pt x="0" y="409346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10674095" y="1699260"/>
            <a:ext cx="0" cy="201295"/>
          </a:xfrm>
          <a:custGeom>
            <a:avLst/>
            <a:gdLst/>
            <a:ahLst/>
            <a:cxnLst/>
            <a:rect l="l" t="t" r="r" b="b"/>
            <a:pathLst>
              <a:path h="201294">
                <a:moveTo>
                  <a:pt x="0" y="0"/>
                </a:moveTo>
                <a:lnTo>
                  <a:pt x="0" y="20118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10674095" y="2045207"/>
            <a:ext cx="0" cy="4093845"/>
          </a:xfrm>
          <a:custGeom>
            <a:avLst/>
            <a:gdLst/>
            <a:ahLst/>
            <a:cxnLst/>
            <a:rect l="l" t="t" r="r" b="b"/>
            <a:pathLst>
              <a:path h="4093845">
                <a:moveTo>
                  <a:pt x="0" y="0"/>
                </a:moveTo>
                <a:lnTo>
                  <a:pt x="0" y="409346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11954256" y="1699260"/>
            <a:ext cx="0" cy="4439920"/>
          </a:xfrm>
          <a:custGeom>
            <a:avLst/>
            <a:gdLst/>
            <a:ahLst/>
            <a:cxnLst/>
            <a:rect l="l" t="t" r="r" b="b"/>
            <a:pathLst>
              <a:path h="4439920">
                <a:moveTo>
                  <a:pt x="0" y="0"/>
                </a:moveTo>
                <a:lnTo>
                  <a:pt x="0" y="443941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4279391" y="1900440"/>
            <a:ext cx="6560820" cy="144780"/>
          </a:xfrm>
          <a:custGeom>
            <a:avLst/>
            <a:gdLst/>
            <a:ahLst/>
            <a:cxnLst/>
            <a:rect l="l" t="t" r="r" b="b"/>
            <a:pathLst>
              <a:path w="6560820" h="144780">
                <a:moveTo>
                  <a:pt x="6560819" y="0"/>
                </a:moveTo>
                <a:lnTo>
                  <a:pt x="0" y="0"/>
                </a:lnTo>
                <a:lnTo>
                  <a:pt x="0" y="144767"/>
                </a:lnTo>
                <a:lnTo>
                  <a:pt x="6560819" y="144767"/>
                </a:lnTo>
                <a:lnTo>
                  <a:pt x="6560819"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4279391" y="2304288"/>
            <a:ext cx="1316990" cy="144780"/>
          </a:xfrm>
          <a:custGeom>
            <a:avLst/>
            <a:gdLst/>
            <a:ahLst/>
            <a:cxnLst/>
            <a:rect l="l" t="t" r="r" b="b"/>
            <a:pathLst>
              <a:path w="1316989" h="144780">
                <a:moveTo>
                  <a:pt x="1316736" y="0"/>
                </a:moveTo>
                <a:lnTo>
                  <a:pt x="0" y="0"/>
                </a:lnTo>
                <a:lnTo>
                  <a:pt x="0" y="144779"/>
                </a:lnTo>
                <a:lnTo>
                  <a:pt x="1316736" y="144779"/>
                </a:lnTo>
                <a:lnTo>
                  <a:pt x="1316736"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4279391" y="2708135"/>
            <a:ext cx="1316990" cy="143510"/>
          </a:xfrm>
          <a:custGeom>
            <a:avLst/>
            <a:gdLst/>
            <a:ahLst/>
            <a:cxnLst/>
            <a:rect l="l" t="t" r="r" b="b"/>
            <a:pathLst>
              <a:path w="1316989" h="143510">
                <a:moveTo>
                  <a:pt x="1316736" y="0"/>
                </a:moveTo>
                <a:lnTo>
                  <a:pt x="0" y="0"/>
                </a:lnTo>
                <a:lnTo>
                  <a:pt x="0" y="143268"/>
                </a:lnTo>
                <a:lnTo>
                  <a:pt x="1316736" y="143268"/>
                </a:lnTo>
                <a:lnTo>
                  <a:pt x="1316736"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4279391" y="3112007"/>
            <a:ext cx="1316990" cy="143510"/>
          </a:xfrm>
          <a:custGeom>
            <a:avLst/>
            <a:gdLst/>
            <a:ahLst/>
            <a:cxnLst/>
            <a:rect l="l" t="t" r="r" b="b"/>
            <a:pathLst>
              <a:path w="1316989" h="143510">
                <a:moveTo>
                  <a:pt x="1316736" y="0"/>
                </a:moveTo>
                <a:lnTo>
                  <a:pt x="0" y="0"/>
                </a:lnTo>
                <a:lnTo>
                  <a:pt x="0" y="143255"/>
                </a:lnTo>
                <a:lnTo>
                  <a:pt x="1316736" y="143255"/>
                </a:lnTo>
                <a:lnTo>
                  <a:pt x="1316736"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4279391" y="3515867"/>
            <a:ext cx="1316990" cy="143510"/>
          </a:xfrm>
          <a:custGeom>
            <a:avLst/>
            <a:gdLst/>
            <a:ahLst/>
            <a:cxnLst/>
            <a:rect l="l" t="t" r="r" b="b"/>
            <a:pathLst>
              <a:path w="1316989" h="143510">
                <a:moveTo>
                  <a:pt x="1316736" y="0"/>
                </a:moveTo>
                <a:lnTo>
                  <a:pt x="0" y="0"/>
                </a:lnTo>
                <a:lnTo>
                  <a:pt x="0" y="143255"/>
                </a:lnTo>
                <a:lnTo>
                  <a:pt x="1316736" y="143255"/>
                </a:lnTo>
                <a:lnTo>
                  <a:pt x="1316736"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4279391" y="3918203"/>
            <a:ext cx="984885" cy="144780"/>
          </a:xfrm>
          <a:custGeom>
            <a:avLst/>
            <a:gdLst/>
            <a:ahLst/>
            <a:cxnLst/>
            <a:rect l="l" t="t" r="r" b="b"/>
            <a:pathLst>
              <a:path w="984885" h="144779">
                <a:moveTo>
                  <a:pt x="984503" y="0"/>
                </a:moveTo>
                <a:lnTo>
                  <a:pt x="0" y="0"/>
                </a:lnTo>
                <a:lnTo>
                  <a:pt x="0" y="144780"/>
                </a:lnTo>
                <a:lnTo>
                  <a:pt x="984503" y="144780"/>
                </a:lnTo>
                <a:lnTo>
                  <a:pt x="984503"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4279391" y="4322064"/>
            <a:ext cx="984885" cy="144780"/>
          </a:xfrm>
          <a:custGeom>
            <a:avLst/>
            <a:gdLst/>
            <a:ahLst/>
            <a:cxnLst/>
            <a:rect l="l" t="t" r="r" b="b"/>
            <a:pathLst>
              <a:path w="984885" h="144779">
                <a:moveTo>
                  <a:pt x="984503" y="0"/>
                </a:moveTo>
                <a:lnTo>
                  <a:pt x="0" y="0"/>
                </a:lnTo>
                <a:lnTo>
                  <a:pt x="0" y="144780"/>
                </a:lnTo>
                <a:lnTo>
                  <a:pt x="984503" y="144780"/>
                </a:lnTo>
                <a:lnTo>
                  <a:pt x="984503"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4279391" y="4725936"/>
            <a:ext cx="332740" cy="144780"/>
          </a:xfrm>
          <a:custGeom>
            <a:avLst/>
            <a:gdLst/>
            <a:ahLst/>
            <a:cxnLst/>
            <a:rect l="l" t="t" r="r" b="b"/>
            <a:pathLst>
              <a:path w="332739" h="144779">
                <a:moveTo>
                  <a:pt x="332232" y="0"/>
                </a:moveTo>
                <a:lnTo>
                  <a:pt x="0" y="0"/>
                </a:lnTo>
                <a:lnTo>
                  <a:pt x="0" y="144767"/>
                </a:lnTo>
                <a:lnTo>
                  <a:pt x="332232" y="144767"/>
                </a:lnTo>
                <a:lnTo>
                  <a:pt x="332232"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4279391" y="5129784"/>
            <a:ext cx="332740" cy="144780"/>
          </a:xfrm>
          <a:custGeom>
            <a:avLst/>
            <a:gdLst/>
            <a:ahLst/>
            <a:cxnLst/>
            <a:rect l="l" t="t" r="r" b="b"/>
            <a:pathLst>
              <a:path w="332739" h="144779">
                <a:moveTo>
                  <a:pt x="332232" y="0"/>
                </a:moveTo>
                <a:lnTo>
                  <a:pt x="0" y="0"/>
                </a:lnTo>
                <a:lnTo>
                  <a:pt x="0" y="144780"/>
                </a:lnTo>
                <a:lnTo>
                  <a:pt x="332232" y="144780"/>
                </a:lnTo>
                <a:lnTo>
                  <a:pt x="332232"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4279391" y="5533631"/>
            <a:ext cx="652780" cy="143510"/>
          </a:xfrm>
          <a:custGeom>
            <a:avLst/>
            <a:gdLst/>
            <a:ahLst/>
            <a:cxnLst/>
            <a:rect l="l" t="t" r="r" b="b"/>
            <a:pathLst>
              <a:path w="652779" h="143510">
                <a:moveTo>
                  <a:pt x="652272" y="0"/>
                </a:moveTo>
                <a:lnTo>
                  <a:pt x="0" y="0"/>
                </a:lnTo>
                <a:lnTo>
                  <a:pt x="0" y="143268"/>
                </a:lnTo>
                <a:lnTo>
                  <a:pt x="652272" y="143268"/>
                </a:lnTo>
                <a:lnTo>
                  <a:pt x="652272"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4279391" y="1755648"/>
            <a:ext cx="4067810" cy="144780"/>
          </a:xfrm>
          <a:custGeom>
            <a:avLst/>
            <a:gdLst/>
            <a:ahLst/>
            <a:cxnLst/>
            <a:rect l="l" t="t" r="r" b="b"/>
            <a:pathLst>
              <a:path w="4067809" h="144780">
                <a:moveTo>
                  <a:pt x="4067556" y="0"/>
                </a:moveTo>
                <a:lnTo>
                  <a:pt x="0" y="0"/>
                </a:lnTo>
                <a:lnTo>
                  <a:pt x="0" y="144779"/>
                </a:lnTo>
                <a:lnTo>
                  <a:pt x="4067556" y="144779"/>
                </a:lnTo>
                <a:lnTo>
                  <a:pt x="4067556" y="0"/>
                </a:lnTo>
                <a:close/>
              </a:path>
            </a:pathLst>
          </a:custGeom>
          <a:solidFill>
            <a:srgbClr val="BF9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4279391" y="2159507"/>
            <a:ext cx="2009139" cy="144780"/>
          </a:xfrm>
          <a:custGeom>
            <a:avLst/>
            <a:gdLst/>
            <a:ahLst/>
            <a:cxnLst/>
            <a:rect l="l" t="t" r="r" b="b"/>
            <a:pathLst>
              <a:path w="2009139" h="144780">
                <a:moveTo>
                  <a:pt x="2008632" y="0"/>
                </a:moveTo>
                <a:lnTo>
                  <a:pt x="0" y="0"/>
                </a:lnTo>
                <a:lnTo>
                  <a:pt x="0" y="144779"/>
                </a:lnTo>
                <a:lnTo>
                  <a:pt x="2008632" y="144779"/>
                </a:lnTo>
                <a:lnTo>
                  <a:pt x="2008632" y="0"/>
                </a:lnTo>
                <a:close/>
              </a:path>
            </a:pathLst>
          </a:custGeom>
          <a:solidFill>
            <a:srgbClr val="BF9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4279391" y="2563380"/>
            <a:ext cx="1689100" cy="144780"/>
          </a:xfrm>
          <a:custGeom>
            <a:avLst/>
            <a:gdLst/>
            <a:ahLst/>
            <a:cxnLst/>
            <a:rect l="l" t="t" r="r" b="b"/>
            <a:pathLst>
              <a:path w="1689100" h="144780">
                <a:moveTo>
                  <a:pt x="1688591" y="0"/>
                </a:moveTo>
                <a:lnTo>
                  <a:pt x="0" y="0"/>
                </a:lnTo>
                <a:lnTo>
                  <a:pt x="0" y="144767"/>
                </a:lnTo>
                <a:lnTo>
                  <a:pt x="1688591" y="144767"/>
                </a:lnTo>
                <a:lnTo>
                  <a:pt x="1688591" y="0"/>
                </a:lnTo>
                <a:close/>
              </a:path>
            </a:pathLst>
          </a:custGeom>
          <a:solidFill>
            <a:srgbClr val="BF9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4279391" y="2967227"/>
            <a:ext cx="1240790" cy="144780"/>
          </a:xfrm>
          <a:custGeom>
            <a:avLst/>
            <a:gdLst/>
            <a:ahLst/>
            <a:cxnLst/>
            <a:rect l="l" t="t" r="r" b="b"/>
            <a:pathLst>
              <a:path w="1240789" h="144780">
                <a:moveTo>
                  <a:pt x="1240536" y="0"/>
                </a:moveTo>
                <a:lnTo>
                  <a:pt x="0" y="0"/>
                </a:lnTo>
                <a:lnTo>
                  <a:pt x="0" y="144779"/>
                </a:lnTo>
                <a:lnTo>
                  <a:pt x="1240536" y="144779"/>
                </a:lnTo>
                <a:lnTo>
                  <a:pt x="1240536" y="0"/>
                </a:lnTo>
                <a:close/>
              </a:path>
            </a:pathLst>
          </a:custGeom>
          <a:solidFill>
            <a:srgbClr val="BF9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4279391" y="3371088"/>
            <a:ext cx="1150620" cy="144780"/>
          </a:xfrm>
          <a:custGeom>
            <a:avLst/>
            <a:gdLst/>
            <a:ahLst/>
            <a:cxnLst/>
            <a:rect l="l" t="t" r="r" b="b"/>
            <a:pathLst>
              <a:path w="1150620" h="144779">
                <a:moveTo>
                  <a:pt x="1150619" y="0"/>
                </a:moveTo>
                <a:lnTo>
                  <a:pt x="0" y="0"/>
                </a:lnTo>
                <a:lnTo>
                  <a:pt x="0" y="144779"/>
                </a:lnTo>
                <a:lnTo>
                  <a:pt x="1150619" y="144779"/>
                </a:lnTo>
                <a:lnTo>
                  <a:pt x="1150619" y="0"/>
                </a:lnTo>
                <a:close/>
              </a:path>
            </a:pathLst>
          </a:custGeom>
          <a:solidFill>
            <a:srgbClr val="BF9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4279391" y="3774947"/>
            <a:ext cx="946785" cy="143510"/>
          </a:xfrm>
          <a:custGeom>
            <a:avLst/>
            <a:gdLst/>
            <a:ahLst/>
            <a:cxnLst/>
            <a:rect l="l" t="t" r="r" b="b"/>
            <a:pathLst>
              <a:path w="946785" h="143510">
                <a:moveTo>
                  <a:pt x="946403" y="0"/>
                </a:moveTo>
                <a:lnTo>
                  <a:pt x="0" y="0"/>
                </a:lnTo>
                <a:lnTo>
                  <a:pt x="0" y="143256"/>
                </a:lnTo>
                <a:lnTo>
                  <a:pt x="946403" y="143256"/>
                </a:lnTo>
                <a:lnTo>
                  <a:pt x="946403" y="0"/>
                </a:lnTo>
                <a:close/>
              </a:path>
            </a:pathLst>
          </a:custGeom>
          <a:solidFill>
            <a:srgbClr val="BF9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4279391" y="4178808"/>
            <a:ext cx="894715" cy="143510"/>
          </a:xfrm>
          <a:custGeom>
            <a:avLst/>
            <a:gdLst/>
            <a:ahLst/>
            <a:cxnLst/>
            <a:rect l="l" t="t" r="r" b="b"/>
            <a:pathLst>
              <a:path w="894714" h="143510">
                <a:moveTo>
                  <a:pt x="894588" y="0"/>
                </a:moveTo>
                <a:lnTo>
                  <a:pt x="0" y="0"/>
                </a:lnTo>
                <a:lnTo>
                  <a:pt x="0" y="143256"/>
                </a:lnTo>
                <a:lnTo>
                  <a:pt x="894588" y="143256"/>
                </a:lnTo>
                <a:lnTo>
                  <a:pt x="894588" y="0"/>
                </a:lnTo>
                <a:close/>
              </a:path>
            </a:pathLst>
          </a:custGeom>
          <a:solidFill>
            <a:srgbClr val="BF9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4279391" y="4582655"/>
            <a:ext cx="536575" cy="143510"/>
          </a:xfrm>
          <a:custGeom>
            <a:avLst/>
            <a:gdLst/>
            <a:ahLst/>
            <a:cxnLst/>
            <a:rect l="l" t="t" r="r" b="b"/>
            <a:pathLst>
              <a:path w="536575" h="143510">
                <a:moveTo>
                  <a:pt x="536448" y="0"/>
                </a:moveTo>
                <a:lnTo>
                  <a:pt x="0" y="0"/>
                </a:lnTo>
                <a:lnTo>
                  <a:pt x="0" y="143268"/>
                </a:lnTo>
                <a:lnTo>
                  <a:pt x="536448" y="143268"/>
                </a:lnTo>
                <a:lnTo>
                  <a:pt x="536448" y="0"/>
                </a:lnTo>
                <a:close/>
              </a:path>
            </a:pathLst>
          </a:custGeom>
          <a:solidFill>
            <a:srgbClr val="BF9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p:nvPr/>
        </p:nvSpPr>
        <p:spPr>
          <a:xfrm>
            <a:off x="4279391" y="4985003"/>
            <a:ext cx="204470" cy="144780"/>
          </a:xfrm>
          <a:custGeom>
            <a:avLst/>
            <a:gdLst/>
            <a:ahLst/>
            <a:cxnLst/>
            <a:rect l="l" t="t" r="r" b="b"/>
            <a:pathLst>
              <a:path w="204470" h="144779">
                <a:moveTo>
                  <a:pt x="204215" y="0"/>
                </a:moveTo>
                <a:lnTo>
                  <a:pt x="0" y="0"/>
                </a:lnTo>
                <a:lnTo>
                  <a:pt x="0" y="144780"/>
                </a:lnTo>
                <a:lnTo>
                  <a:pt x="204215" y="144780"/>
                </a:lnTo>
                <a:lnTo>
                  <a:pt x="204215" y="0"/>
                </a:lnTo>
                <a:close/>
              </a:path>
            </a:pathLst>
          </a:custGeom>
          <a:solidFill>
            <a:srgbClr val="BF9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8" name="object 38"/>
          <p:cNvSpPr/>
          <p:nvPr/>
        </p:nvSpPr>
        <p:spPr>
          <a:xfrm>
            <a:off x="4298441" y="5388876"/>
            <a:ext cx="0" cy="144780"/>
          </a:xfrm>
          <a:custGeom>
            <a:avLst/>
            <a:gdLst/>
            <a:ahLst/>
            <a:cxnLst/>
            <a:rect l="l" t="t" r="r" b="b"/>
            <a:pathLst>
              <a:path h="144779">
                <a:moveTo>
                  <a:pt x="0" y="0"/>
                </a:moveTo>
                <a:lnTo>
                  <a:pt x="0" y="144767"/>
                </a:lnTo>
              </a:path>
            </a:pathLst>
          </a:custGeom>
          <a:ln w="38100">
            <a:solidFill>
              <a:srgbClr val="BF9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9" name="object 39"/>
          <p:cNvSpPr/>
          <p:nvPr/>
        </p:nvSpPr>
        <p:spPr>
          <a:xfrm>
            <a:off x="4285488" y="5792723"/>
            <a:ext cx="0" cy="144780"/>
          </a:xfrm>
          <a:custGeom>
            <a:avLst/>
            <a:gdLst/>
            <a:ahLst/>
            <a:cxnLst/>
            <a:rect l="l" t="t" r="r" b="b"/>
            <a:pathLst>
              <a:path h="144779">
                <a:moveTo>
                  <a:pt x="0" y="0"/>
                </a:moveTo>
                <a:lnTo>
                  <a:pt x="0" y="144779"/>
                </a:lnTo>
              </a:path>
            </a:pathLst>
          </a:custGeom>
          <a:ln w="12191">
            <a:solidFill>
              <a:srgbClr val="BF9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0" name="object 40"/>
          <p:cNvSpPr/>
          <p:nvPr/>
        </p:nvSpPr>
        <p:spPr>
          <a:xfrm>
            <a:off x="4279391" y="1699260"/>
            <a:ext cx="0" cy="4439920"/>
          </a:xfrm>
          <a:custGeom>
            <a:avLst/>
            <a:gdLst/>
            <a:ahLst/>
            <a:cxnLst/>
            <a:rect l="l" t="t" r="r" b="b"/>
            <a:pathLst>
              <a:path h="4439920">
                <a:moveTo>
                  <a:pt x="0" y="4439412"/>
                </a:moveTo>
                <a:lnTo>
                  <a:pt x="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1" name="object 41"/>
          <p:cNvSpPr txBox="1"/>
          <p:nvPr/>
        </p:nvSpPr>
        <p:spPr>
          <a:xfrm>
            <a:off x="4994702" y="5492127"/>
            <a:ext cx="21272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dirty="0">
                <a:ln>
                  <a:noFill/>
                </a:ln>
                <a:solidFill>
                  <a:srgbClr val="3E3E3E"/>
                </a:solidFill>
                <a:effectLst/>
                <a:uLnTx/>
                <a:uFillTx/>
                <a:latin typeface="Calibri"/>
                <a:ea typeface="+mn-ea"/>
                <a:cs typeface="Calibri"/>
              </a:rPr>
              <a:t>5%</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42" name="object 42"/>
          <p:cNvSpPr txBox="1"/>
          <p:nvPr/>
        </p:nvSpPr>
        <p:spPr>
          <a:xfrm>
            <a:off x="4675425" y="5088420"/>
            <a:ext cx="406400"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dirty="0">
                <a:ln>
                  <a:noFill/>
                </a:ln>
                <a:solidFill>
                  <a:srgbClr val="3E3E3E"/>
                </a:solidFill>
                <a:effectLst/>
                <a:uLnTx/>
                <a:uFillTx/>
                <a:latin typeface="Calibri"/>
                <a:ea typeface="+mn-ea"/>
                <a:cs typeface="Calibri"/>
              </a:rPr>
              <a:t>2</a:t>
            </a:r>
            <a:r>
              <a:rPr kumimoji="0" sz="1200" b="0" i="0" u="none" strike="noStrike" kern="1200" cap="none" spc="-5" normalizeH="0" baseline="0" noProof="0" dirty="0">
                <a:ln>
                  <a:noFill/>
                </a:ln>
                <a:solidFill>
                  <a:srgbClr val="3E3E3E"/>
                </a:solidFill>
                <a:effectLst/>
                <a:uLnTx/>
                <a:uFillTx/>
                <a:latin typeface="Calibri"/>
                <a:ea typeface="+mn-ea"/>
                <a:cs typeface="Calibri"/>
              </a:rPr>
              <a:t>.</a:t>
            </a:r>
            <a:r>
              <a:rPr kumimoji="0" sz="1200" b="0" i="0" u="none" strike="noStrike" kern="1200" cap="none" spc="0" normalizeH="0" baseline="0" noProof="0" dirty="0">
                <a:ln>
                  <a:noFill/>
                </a:ln>
                <a:solidFill>
                  <a:srgbClr val="3E3E3E"/>
                </a:solidFill>
                <a:effectLst/>
                <a:uLnTx/>
                <a:uFillTx/>
                <a:latin typeface="Calibri"/>
                <a:ea typeface="+mn-ea"/>
                <a:cs typeface="Calibri"/>
              </a:rPr>
              <a:t>60%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43" name="object 43"/>
          <p:cNvSpPr txBox="1"/>
          <p:nvPr/>
        </p:nvSpPr>
        <p:spPr>
          <a:xfrm>
            <a:off x="4675425" y="4684712"/>
            <a:ext cx="406400"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dirty="0">
                <a:ln>
                  <a:noFill/>
                </a:ln>
                <a:solidFill>
                  <a:srgbClr val="3E3E3E"/>
                </a:solidFill>
                <a:effectLst/>
                <a:uLnTx/>
                <a:uFillTx/>
                <a:latin typeface="Calibri"/>
                <a:ea typeface="+mn-ea"/>
                <a:cs typeface="Calibri"/>
              </a:rPr>
              <a:t>2</a:t>
            </a:r>
            <a:r>
              <a:rPr kumimoji="0" sz="1200" b="0" i="0" u="none" strike="noStrike" kern="1200" cap="none" spc="-5" normalizeH="0" baseline="0" noProof="0" dirty="0">
                <a:ln>
                  <a:noFill/>
                </a:ln>
                <a:solidFill>
                  <a:srgbClr val="3E3E3E"/>
                </a:solidFill>
                <a:effectLst/>
                <a:uLnTx/>
                <a:uFillTx/>
                <a:latin typeface="Calibri"/>
                <a:ea typeface="+mn-ea"/>
                <a:cs typeface="Calibri"/>
              </a:rPr>
              <a:t>.</a:t>
            </a:r>
            <a:r>
              <a:rPr kumimoji="0" sz="1200" b="0" i="0" u="none" strike="noStrike" kern="1200" cap="none" spc="0" normalizeH="0" baseline="0" noProof="0" dirty="0">
                <a:ln>
                  <a:noFill/>
                </a:ln>
                <a:solidFill>
                  <a:srgbClr val="3E3E3E"/>
                </a:solidFill>
                <a:effectLst/>
                <a:uLnTx/>
                <a:uFillTx/>
                <a:latin typeface="Calibri"/>
                <a:ea typeface="+mn-ea"/>
                <a:cs typeface="Calibri"/>
              </a:rPr>
              <a:t>60%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44" name="object 44"/>
          <p:cNvSpPr txBox="1"/>
          <p:nvPr/>
        </p:nvSpPr>
        <p:spPr>
          <a:xfrm>
            <a:off x="5327696" y="4281004"/>
            <a:ext cx="406400"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dirty="0">
                <a:ln>
                  <a:noFill/>
                </a:ln>
                <a:solidFill>
                  <a:srgbClr val="3E3E3E"/>
                </a:solidFill>
                <a:effectLst/>
                <a:uLnTx/>
                <a:uFillTx/>
                <a:latin typeface="Calibri"/>
                <a:ea typeface="+mn-ea"/>
                <a:cs typeface="Calibri"/>
              </a:rPr>
              <a:t>7</a:t>
            </a:r>
            <a:r>
              <a:rPr kumimoji="0" sz="1200" b="0" i="0" u="none" strike="noStrike" kern="1200" cap="none" spc="-5" normalizeH="0" baseline="0" noProof="0" dirty="0">
                <a:ln>
                  <a:noFill/>
                </a:ln>
                <a:solidFill>
                  <a:srgbClr val="3E3E3E"/>
                </a:solidFill>
                <a:effectLst/>
                <a:uLnTx/>
                <a:uFillTx/>
                <a:latin typeface="Calibri"/>
                <a:ea typeface="+mn-ea"/>
                <a:cs typeface="Calibri"/>
              </a:rPr>
              <a:t>.</a:t>
            </a:r>
            <a:r>
              <a:rPr kumimoji="0" sz="1200" b="0" i="0" u="none" strike="noStrike" kern="1200" cap="none" spc="0" normalizeH="0" baseline="0" noProof="0" dirty="0">
                <a:ln>
                  <a:noFill/>
                </a:ln>
                <a:solidFill>
                  <a:srgbClr val="3E3E3E"/>
                </a:solidFill>
                <a:effectLst/>
                <a:uLnTx/>
                <a:uFillTx/>
                <a:latin typeface="Calibri"/>
                <a:ea typeface="+mn-ea"/>
                <a:cs typeface="Calibri"/>
              </a:rPr>
              <a:t>70%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45" name="object 45"/>
          <p:cNvSpPr txBox="1"/>
          <p:nvPr/>
        </p:nvSpPr>
        <p:spPr>
          <a:xfrm>
            <a:off x="5327696" y="3877297"/>
            <a:ext cx="406400"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dirty="0">
                <a:ln>
                  <a:noFill/>
                </a:ln>
                <a:solidFill>
                  <a:srgbClr val="3E3E3E"/>
                </a:solidFill>
                <a:effectLst/>
                <a:uLnTx/>
                <a:uFillTx/>
                <a:latin typeface="Calibri"/>
                <a:ea typeface="+mn-ea"/>
                <a:cs typeface="Calibri"/>
              </a:rPr>
              <a:t>7</a:t>
            </a:r>
            <a:r>
              <a:rPr kumimoji="0" sz="1200" b="0" i="0" u="none" strike="noStrike" kern="1200" cap="none" spc="-5" normalizeH="0" baseline="0" noProof="0" dirty="0">
                <a:ln>
                  <a:noFill/>
                </a:ln>
                <a:solidFill>
                  <a:srgbClr val="3E3E3E"/>
                </a:solidFill>
                <a:effectLst/>
                <a:uLnTx/>
                <a:uFillTx/>
                <a:latin typeface="Calibri"/>
                <a:ea typeface="+mn-ea"/>
                <a:cs typeface="Calibri"/>
              </a:rPr>
              <a:t>.</a:t>
            </a:r>
            <a:r>
              <a:rPr kumimoji="0" sz="1200" b="0" i="0" u="none" strike="noStrike" kern="1200" cap="none" spc="0" normalizeH="0" baseline="0" noProof="0" dirty="0">
                <a:ln>
                  <a:noFill/>
                </a:ln>
                <a:solidFill>
                  <a:srgbClr val="3E3E3E"/>
                </a:solidFill>
                <a:effectLst/>
                <a:uLnTx/>
                <a:uFillTx/>
                <a:latin typeface="Calibri"/>
                <a:ea typeface="+mn-ea"/>
                <a:cs typeface="Calibri"/>
              </a:rPr>
              <a:t>70%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46" name="object 46"/>
          <p:cNvSpPr txBox="1"/>
          <p:nvPr/>
        </p:nvSpPr>
        <p:spPr>
          <a:xfrm>
            <a:off x="5659166" y="3473589"/>
            <a:ext cx="48450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5" normalizeH="0" baseline="0" noProof="0" dirty="0">
                <a:ln>
                  <a:noFill/>
                </a:ln>
                <a:solidFill>
                  <a:srgbClr val="3E3E3E"/>
                </a:solidFill>
                <a:effectLst/>
                <a:uLnTx/>
                <a:uFillTx/>
                <a:latin typeface="Calibri"/>
                <a:ea typeface="+mn-ea"/>
                <a:cs typeface="Calibri"/>
              </a:rPr>
              <a:t>10.30%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47" name="object 47"/>
          <p:cNvSpPr txBox="1"/>
          <p:nvPr/>
        </p:nvSpPr>
        <p:spPr>
          <a:xfrm>
            <a:off x="5659166" y="3069881"/>
            <a:ext cx="48450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5" normalizeH="0" baseline="0" noProof="0" dirty="0">
                <a:ln>
                  <a:noFill/>
                </a:ln>
                <a:solidFill>
                  <a:srgbClr val="3E3E3E"/>
                </a:solidFill>
                <a:effectLst/>
                <a:uLnTx/>
                <a:uFillTx/>
                <a:latin typeface="Calibri"/>
                <a:ea typeface="+mn-ea"/>
                <a:cs typeface="Calibri"/>
              </a:rPr>
              <a:t>10.30%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48" name="object 48"/>
          <p:cNvSpPr txBox="1"/>
          <p:nvPr/>
        </p:nvSpPr>
        <p:spPr>
          <a:xfrm>
            <a:off x="5659166" y="2666174"/>
            <a:ext cx="48450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5" normalizeH="0" baseline="0" noProof="0" dirty="0">
                <a:ln>
                  <a:noFill/>
                </a:ln>
                <a:solidFill>
                  <a:srgbClr val="3E3E3E"/>
                </a:solidFill>
                <a:effectLst/>
                <a:uLnTx/>
                <a:uFillTx/>
                <a:latin typeface="Calibri"/>
                <a:ea typeface="+mn-ea"/>
                <a:cs typeface="Calibri"/>
              </a:rPr>
              <a:t>10.30%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49" name="object 49"/>
          <p:cNvSpPr txBox="1"/>
          <p:nvPr/>
        </p:nvSpPr>
        <p:spPr>
          <a:xfrm>
            <a:off x="5659166" y="2262466"/>
            <a:ext cx="48450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5" normalizeH="0" baseline="0" noProof="0" dirty="0">
                <a:ln>
                  <a:noFill/>
                </a:ln>
                <a:solidFill>
                  <a:srgbClr val="3E3E3E"/>
                </a:solidFill>
                <a:effectLst/>
                <a:uLnTx/>
                <a:uFillTx/>
                <a:latin typeface="Calibri"/>
                <a:ea typeface="+mn-ea"/>
                <a:cs typeface="Calibri"/>
              </a:rPr>
              <a:t>10.30%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50" name="object 50"/>
          <p:cNvSpPr txBox="1"/>
          <p:nvPr/>
        </p:nvSpPr>
        <p:spPr>
          <a:xfrm>
            <a:off x="10903250" y="1858759"/>
            <a:ext cx="48450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5" normalizeH="0" baseline="0" noProof="0" dirty="0">
                <a:ln>
                  <a:noFill/>
                </a:ln>
                <a:solidFill>
                  <a:srgbClr val="3E3E3E"/>
                </a:solidFill>
                <a:effectLst/>
                <a:uLnTx/>
                <a:uFillTx/>
                <a:latin typeface="Calibri"/>
                <a:ea typeface="+mn-ea"/>
                <a:cs typeface="Calibri"/>
              </a:rPr>
              <a:t>51.30%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51" name="object 51"/>
          <p:cNvSpPr txBox="1"/>
          <p:nvPr/>
        </p:nvSpPr>
        <p:spPr>
          <a:xfrm>
            <a:off x="4342431" y="5751207"/>
            <a:ext cx="419734" cy="353060"/>
          </a:xfrm>
          <a:prstGeom prst="rect">
            <a:avLst/>
          </a:prstGeom>
        </p:spPr>
        <p:txBody>
          <a:bodyPr vert="horz" wrap="square" lIns="0" tIns="12700" rIns="0" bIns="0" rtlCol="0">
            <a:spAutoFit/>
          </a:bodyPr>
          <a:lstStyle/>
          <a:p>
            <a:pPr marL="25400" marR="0" lvl="0" indent="0" algn="l" defTabSz="914400" rtl="0" eaLnBrk="1" fontAlgn="auto" latinLnBrk="0" hangingPunct="1">
              <a:lnSpc>
                <a:spcPts val="1290"/>
              </a:lnSpc>
              <a:spcBef>
                <a:spcPts val="100"/>
              </a:spcBef>
              <a:spcAft>
                <a:spcPts val="0"/>
              </a:spcAft>
              <a:buClrTx/>
              <a:buSzTx/>
              <a:buFontTx/>
              <a:buNone/>
              <a:tabLst/>
              <a:defRPr/>
            </a:pPr>
            <a:r>
              <a:rPr kumimoji="0" sz="1200" b="0" i="0" u="none" strike="noStrike" kern="1200" cap="none" spc="-5" normalizeH="0" baseline="0" noProof="0" dirty="0">
                <a:ln>
                  <a:noFill/>
                </a:ln>
                <a:solidFill>
                  <a:srgbClr val="3E3E3E"/>
                </a:solidFill>
                <a:effectLst/>
                <a:uLnTx/>
                <a:uFillTx/>
                <a:latin typeface="Calibri"/>
                <a:ea typeface="+mn-ea"/>
                <a:cs typeface="Calibri"/>
              </a:rPr>
              <a:t>0.10%</a:t>
            </a:r>
            <a:endParaRPr kumimoji="0" sz="12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ts val="1290"/>
              </a:lnSpc>
              <a:spcBef>
                <a:spcPts val="0"/>
              </a:spcBef>
              <a:spcAft>
                <a:spcPts val="0"/>
              </a:spcAft>
              <a:buClrTx/>
              <a:buSzTx/>
              <a:buFontTx/>
              <a:buNone/>
              <a:tabLst/>
              <a:defRPr/>
            </a:pPr>
            <a:r>
              <a:rPr kumimoji="0" sz="1200" b="0" i="0" u="none" strike="noStrike" kern="1200" cap="none" spc="0" normalizeH="0" baseline="0" noProof="0" dirty="0">
                <a:ln>
                  <a:noFill/>
                </a:ln>
                <a:solidFill>
                  <a:srgbClr val="3E3E3E"/>
                </a:solidFill>
                <a:effectLst/>
                <a:uLnTx/>
                <a:uFillTx/>
                <a:latin typeface="Calibri"/>
                <a:ea typeface="+mn-ea"/>
                <a:cs typeface="Calibri"/>
              </a:rPr>
              <a:t>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52" name="object 52"/>
          <p:cNvSpPr txBox="1"/>
          <p:nvPr/>
        </p:nvSpPr>
        <p:spPr>
          <a:xfrm>
            <a:off x="4381140" y="5347499"/>
            <a:ext cx="406400"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dirty="0">
                <a:ln>
                  <a:noFill/>
                </a:ln>
                <a:solidFill>
                  <a:srgbClr val="3E3E3E"/>
                </a:solidFill>
                <a:effectLst/>
                <a:uLnTx/>
                <a:uFillTx/>
                <a:latin typeface="Calibri"/>
                <a:ea typeface="+mn-ea"/>
                <a:cs typeface="Calibri"/>
              </a:rPr>
              <a:t>0</a:t>
            </a:r>
            <a:r>
              <a:rPr kumimoji="0" sz="1200" b="0" i="0" u="none" strike="noStrike" kern="1200" cap="none" spc="-5" normalizeH="0" baseline="0" noProof="0" dirty="0">
                <a:ln>
                  <a:noFill/>
                </a:ln>
                <a:solidFill>
                  <a:srgbClr val="3E3E3E"/>
                </a:solidFill>
                <a:effectLst/>
                <a:uLnTx/>
                <a:uFillTx/>
                <a:latin typeface="Calibri"/>
                <a:ea typeface="+mn-ea"/>
                <a:cs typeface="Calibri"/>
              </a:rPr>
              <a:t>.</a:t>
            </a:r>
            <a:r>
              <a:rPr kumimoji="0" sz="1200" b="0" i="0" u="none" strike="noStrike" kern="1200" cap="none" spc="0" normalizeH="0" baseline="0" noProof="0" dirty="0">
                <a:ln>
                  <a:noFill/>
                </a:ln>
                <a:solidFill>
                  <a:srgbClr val="3E3E3E"/>
                </a:solidFill>
                <a:effectLst/>
                <a:uLnTx/>
                <a:uFillTx/>
                <a:latin typeface="Calibri"/>
                <a:ea typeface="+mn-ea"/>
                <a:cs typeface="Calibri"/>
              </a:rPr>
              <a:t>30%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53" name="object 53"/>
          <p:cNvSpPr txBox="1"/>
          <p:nvPr/>
        </p:nvSpPr>
        <p:spPr>
          <a:xfrm>
            <a:off x="4547408" y="4943792"/>
            <a:ext cx="406400"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dirty="0">
                <a:ln>
                  <a:noFill/>
                </a:ln>
                <a:solidFill>
                  <a:srgbClr val="3E3E3E"/>
                </a:solidFill>
                <a:effectLst/>
                <a:uLnTx/>
                <a:uFillTx/>
                <a:latin typeface="Calibri"/>
                <a:ea typeface="+mn-ea"/>
                <a:cs typeface="Calibri"/>
              </a:rPr>
              <a:t>1</a:t>
            </a:r>
            <a:r>
              <a:rPr kumimoji="0" sz="1200" b="0" i="0" u="none" strike="noStrike" kern="1200" cap="none" spc="-5" normalizeH="0" baseline="0" noProof="0" dirty="0">
                <a:ln>
                  <a:noFill/>
                </a:ln>
                <a:solidFill>
                  <a:srgbClr val="3E3E3E"/>
                </a:solidFill>
                <a:effectLst/>
                <a:uLnTx/>
                <a:uFillTx/>
                <a:latin typeface="Calibri"/>
                <a:ea typeface="+mn-ea"/>
                <a:cs typeface="Calibri"/>
              </a:rPr>
              <a:t>.</a:t>
            </a:r>
            <a:r>
              <a:rPr kumimoji="0" sz="1200" b="0" i="0" u="none" strike="noStrike" kern="1200" cap="none" spc="0" normalizeH="0" baseline="0" noProof="0" dirty="0">
                <a:ln>
                  <a:noFill/>
                </a:ln>
                <a:solidFill>
                  <a:srgbClr val="3E3E3E"/>
                </a:solidFill>
                <a:effectLst/>
                <a:uLnTx/>
                <a:uFillTx/>
                <a:latin typeface="Calibri"/>
                <a:ea typeface="+mn-ea"/>
                <a:cs typeface="Calibri"/>
              </a:rPr>
              <a:t>60%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54" name="object 54"/>
          <p:cNvSpPr txBox="1"/>
          <p:nvPr/>
        </p:nvSpPr>
        <p:spPr>
          <a:xfrm>
            <a:off x="4879945" y="4540084"/>
            <a:ext cx="406400"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dirty="0">
                <a:ln>
                  <a:noFill/>
                </a:ln>
                <a:solidFill>
                  <a:srgbClr val="3E3E3E"/>
                </a:solidFill>
                <a:effectLst/>
                <a:uLnTx/>
                <a:uFillTx/>
                <a:latin typeface="Calibri"/>
                <a:ea typeface="+mn-ea"/>
                <a:cs typeface="Calibri"/>
              </a:rPr>
              <a:t>4</a:t>
            </a:r>
            <a:r>
              <a:rPr kumimoji="0" sz="1200" b="0" i="0" u="none" strike="noStrike" kern="1200" cap="none" spc="-5" normalizeH="0" baseline="0" noProof="0" dirty="0">
                <a:ln>
                  <a:noFill/>
                </a:ln>
                <a:solidFill>
                  <a:srgbClr val="3E3E3E"/>
                </a:solidFill>
                <a:effectLst/>
                <a:uLnTx/>
                <a:uFillTx/>
                <a:latin typeface="Calibri"/>
                <a:ea typeface="+mn-ea"/>
                <a:cs typeface="Calibri"/>
              </a:rPr>
              <a:t>.</a:t>
            </a:r>
            <a:r>
              <a:rPr kumimoji="0" sz="1200" b="0" i="0" u="none" strike="noStrike" kern="1200" cap="none" spc="0" normalizeH="0" baseline="0" noProof="0" dirty="0">
                <a:ln>
                  <a:noFill/>
                </a:ln>
                <a:solidFill>
                  <a:srgbClr val="3E3E3E"/>
                </a:solidFill>
                <a:effectLst/>
                <a:uLnTx/>
                <a:uFillTx/>
                <a:latin typeface="Calibri"/>
                <a:ea typeface="+mn-ea"/>
                <a:cs typeface="Calibri"/>
              </a:rPr>
              <a:t>20%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55" name="object 55"/>
          <p:cNvSpPr txBox="1"/>
          <p:nvPr/>
        </p:nvSpPr>
        <p:spPr>
          <a:xfrm>
            <a:off x="5237628" y="4136377"/>
            <a:ext cx="21272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dirty="0">
                <a:ln>
                  <a:noFill/>
                </a:ln>
                <a:solidFill>
                  <a:srgbClr val="3E3E3E"/>
                </a:solidFill>
                <a:effectLst/>
                <a:uLnTx/>
                <a:uFillTx/>
                <a:latin typeface="Calibri"/>
                <a:ea typeface="+mn-ea"/>
                <a:cs typeface="Calibri"/>
              </a:rPr>
              <a:t>7%</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56" name="object 56"/>
          <p:cNvSpPr txBox="1"/>
          <p:nvPr/>
        </p:nvSpPr>
        <p:spPr>
          <a:xfrm>
            <a:off x="5289292" y="3732669"/>
            <a:ext cx="406400"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dirty="0">
                <a:ln>
                  <a:noFill/>
                </a:ln>
                <a:solidFill>
                  <a:srgbClr val="3E3E3E"/>
                </a:solidFill>
                <a:effectLst/>
                <a:uLnTx/>
                <a:uFillTx/>
                <a:latin typeface="Calibri"/>
                <a:ea typeface="+mn-ea"/>
                <a:cs typeface="Calibri"/>
              </a:rPr>
              <a:t>7</a:t>
            </a:r>
            <a:r>
              <a:rPr kumimoji="0" sz="1200" b="0" i="0" u="none" strike="noStrike" kern="1200" cap="none" spc="-5" normalizeH="0" baseline="0" noProof="0" dirty="0">
                <a:ln>
                  <a:noFill/>
                </a:ln>
                <a:solidFill>
                  <a:srgbClr val="3E3E3E"/>
                </a:solidFill>
                <a:effectLst/>
                <a:uLnTx/>
                <a:uFillTx/>
                <a:latin typeface="Calibri"/>
                <a:ea typeface="+mn-ea"/>
                <a:cs typeface="Calibri"/>
              </a:rPr>
              <a:t>.</a:t>
            </a:r>
            <a:r>
              <a:rPr kumimoji="0" sz="1200" b="0" i="0" u="none" strike="noStrike" kern="1200" cap="none" spc="0" normalizeH="0" baseline="0" noProof="0" dirty="0">
                <a:ln>
                  <a:noFill/>
                </a:ln>
                <a:solidFill>
                  <a:srgbClr val="3E3E3E"/>
                </a:solidFill>
                <a:effectLst/>
                <a:uLnTx/>
                <a:uFillTx/>
                <a:latin typeface="Calibri"/>
                <a:ea typeface="+mn-ea"/>
                <a:cs typeface="Calibri"/>
              </a:rPr>
              <a:t>40%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57" name="object 57"/>
          <p:cNvSpPr txBox="1"/>
          <p:nvPr/>
        </p:nvSpPr>
        <p:spPr>
          <a:xfrm>
            <a:off x="5493508" y="3328961"/>
            <a:ext cx="21272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dirty="0">
                <a:ln>
                  <a:noFill/>
                </a:ln>
                <a:solidFill>
                  <a:srgbClr val="3E3E3E"/>
                </a:solidFill>
                <a:effectLst/>
                <a:uLnTx/>
                <a:uFillTx/>
                <a:latin typeface="Calibri"/>
                <a:ea typeface="+mn-ea"/>
                <a:cs typeface="Calibri"/>
              </a:rPr>
              <a:t>9%</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58" name="object 58"/>
          <p:cNvSpPr txBox="1"/>
          <p:nvPr/>
        </p:nvSpPr>
        <p:spPr>
          <a:xfrm>
            <a:off x="5583424" y="2925254"/>
            <a:ext cx="406400"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dirty="0">
                <a:ln>
                  <a:noFill/>
                </a:ln>
                <a:solidFill>
                  <a:srgbClr val="3E3E3E"/>
                </a:solidFill>
                <a:effectLst/>
                <a:uLnTx/>
                <a:uFillTx/>
                <a:latin typeface="Calibri"/>
                <a:ea typeface="+mn-ea"/>
                <a:cs typeface="Calibri"/>
              </a:rPr>
              <a:t>9</a:t>
            </a:r>
            <a:r>
              <a:rPr kumimoji="0" sz="1200" b="0" i="0" u="none" strike="noStrike" kern="1200" cap="none" spc="-5" normalizeH="0" baseline="0" noProof="0" dirty="0">
                <a:ln>
                  <a:noFill/>
                </a:ln>
                <a:solidFill>
                  <a:srgbClr val="3E3E3E"/>
                </a:solidFill>
                <a:effectLst/>
                <a:uLnTx/>
                <a:uFillTx/>
                <a:latin typeface="Calibri"/>
                <a:ea typeface="+mn-ea"/>
                <a:cs typeface="Calibri"/>
              </a:rPr>
              <a:t>.</a:t>
            </a:r>
            <a:r>
              <a:rPr kumimoji="0" sz="1200" b="0" i="0" u="none" strike="noStrike" kern="1200" cap="none" spc="0" normalizeH="0" baseline="0" noProof="0" dirty="0">
                <a:ln>
                  <a:noFill/>
                </a:ln>
                <a:solidFill>
                  <a:srgbClr val="3E3E3E"/>
                </a:solidFill>
                <a:effectLst/>
                <a:uLnTx/>
                <a:uFillTx/>
                <a:latin typeface="Calibri"/>
                <a:ea typeface="+mn-ea"/>
                <a:cs typeface="Calibri"/>
              </a:rPr>
              <a:t>70%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59" name="object 59"/>
          <p:cNvSpPr txBox="1"/>
          <p:nvPr/>
        </p:nvSpPr>
        <p:spPr>
          <a:xfrm>
            <a:off x="6030108" y="2521546"/>
            <a:ext cx="48450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5" normalizeH="0" baseline="0" noProof="0" dirty="0">
                <a:ln>
                  <a:noFill/>
                </a:ln>
                <a:solidFill>
                  <a:srgbClr val="3E3E3E"/>
                </a:solidFill>
                <a:effectLst/>
                <a:uLnTx/>
                <a:uFillTx/>
                <a:latin typeface="Calibri"/>
                <a:ea typeface="+mn-ea"/>
                <a:cs typeface="Calibri"/>
              </a:rPr>
              <a:t>13.20%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60" name="object 60"/>
          <p:cNvSpPr txBox="1"/>
          <p:nvPr/>
        </p:nvSpPr>
        <p:spPr>
          <a:xfrm>
            <a:off x="6349843" y="2117839"/>
            <a:ext cx="48450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5" normalizeH="0" baseline="0" noProof="0" dirty="0">
                <a:ln>
                  <a:noFill/>
                </a:ln>
                <a:solidFill>
                  <a:srgbClr val="3E3E3E"/>
                </a:solidFill>
                <a:effectLst/>
                <a:uLnTx/>
                <a:uFillTx/>
                <a:latin typeface="Calibri"/>
                <a:ea typeface="+mn-ea"/>
                <a:cs typeface="Calibri"/>
              </a:rPr>
              <a:t>15.70%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61" name="object 61"/>
          <p:cNvSpPr txBox="1"/>
          <p:nvPr/>
        </p:nvSpPr>
        <p:spPr>
          <a:xfrm>
            <a:off x="8409072" y="1714131"/>
            <a:ext cx="48450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5" normalizeH="0" baseline="0" noProof="0" dirty="0">
                <a:ln>
                  <a:noFill/>
                </a:ln>
                <a:solidFill>
                  <a:srgbClr val="3E3E3E"/>
                </a:solidFill>
                <a:effectLst/>
                <a:uLnTx/>
                <a:uFillTx/>
                <a:latin typeface="Calibri"/>
                <a:ea typeface="+mn-ea"/>
                <a:cs typeface="Calibri"/>
              </a:rPr>
              <a:t>31.80%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62" name="object 62"/>
          <p:cNvSpPr txBox="1"/>
          <p:nvPr/>
        </p:nvSpPr>
        <p:spPr>
          <a:xfrm>
            <a:off x="4196665" y="6192691"/>
            <a:ext cx="16510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63" name="object 63"/>
          <p:cNvSpPr txBox="1"/>
          <p:nvPr/>
        </p:nvSpPr>
        <p:spPr>
          <a:xfrm>
            <a:off x="5446764" y="6192691"/>
            <a:ext cx="22352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10%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64" name="object 64"/>
          <p:cNvSpPr txBox="1"/>
          <p:nvPr/>
        </p:nvSpPr>
        <p:spPr>
          <a:xfrm>
            <a:off x="6725781" y="6192691"/>
            <a:ext cx="22352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20%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65" name="object 65"/>
          <p:cNvSpPr txBox="1"/>
          <p:nvPr/>
        </p:nvSpPr>
        <p:spPr>
          <a:xfrm>
            <a:off x="8004798" y="6192691"/>
            <a:ext cx="22352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30%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66" name="object 66"/>
          <p:cNvSpPr txBox="1"/>
          <p:nvPr/>
        </p:nvSpPr>
        <p:spPr>
          <a:xfrm>
            <a:off x="9283815" y="6192691"/>
            <a:ext cx="22352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40%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67" name="object 67"/>
          <p:cNvSpPr txBox="1"/>
          <p:nvPr/>
        </p:nvSpPr>
        <p:spPr>
          <a:xfrm>
            <a:off x="10562832" y="6192691"/>
            <a:ext cx="22352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50%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68" name="object 68"/>
          <p:cNvSpPr txBox="1"/>
          <p:nvPr/>
        </p:nvSpPr>
        <p:spPr>
          <a:xfrm>
            <a:off x="11841849" y="6192691"/>
            <a:ext cx="22352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60%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69" name="object 69"/>
          <p:cNvSpPr txBox="1"/>
          <p:nvPr/>
        </p:nvSpPr>
        <p:spPr>
          <a:xfrm>
            <a:off x="3482022" y="5796925"/>
            <a:ext cx="645160"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1" i="1" u="none" strike="noStrike" kern="1200" cap="none" spc="-5" normalizeH="0" baseline="0" noProof="0" dirty="0">
                <a:ln>
                  <a:noFill/>
                </a:ln>
                <a:solidFill>
                  <a:srgbClr val="595958"/>
                </a:solidFill>
                <a:effectLst/>
                <a:uLnTx/>
                <a:uFillTx/>
                <a:latin typeface="Calibri"/>
                <a:ea typeface="+mn-ea"/>
                <a:cs typeface="Calibri"/>
              </a:rPr>
              <a:t>3-12</a:t>
            </a:r>
            <a:r>
              <a:rPr kumimoji="0" sz="1400" b="1" i="1" u="none" strike="noStrike" kern="1200" cap="none" spc="-70" normalizeH="0" baseline="0" noProof="0" dirty="0">
                <a:ln>
                  <a:noFill/>
                </a:ln>
                <a:solidFill>
                  <a:srgbClr val="595958"/>
                </a:solidFill>
                <a:effectLst/>
                <a:uLnTx/>
                <a:uFillTx/>
                <a:latin typeface="Calibri"/>
                <a:ea typeface="+mn-ea"/>
                <a:cs typeface="Calibri"/>
              </a:rPr>
              <a:t> </a:t>
            </a:r>
            <a:r>
              <a:rPr kumimoji="0" sz="1400" b="1" i="1" u="none" strike="noStrike" kern="1200" cap="none" spc="0" normalizeH="0" baseline="0" noProof="0" dirty="0">
                <a:ln>
                  <a:noFill/>
                </a:ln>
                <a:solidFill>
                  <a:srgbClr val="595958"/>
                </a:solidFill>
                <a:effectLst/>
                <a:uLnTx/>
                <a:uFillTx/>
                <a:latin typeface="Calibri"/>
                <a:ea typeface="+mn-ea"/>
                <a:cs typeface="Calibri"/>
              </a:rPr>
              <a:t>y/o</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70" name="object 70"/>
          <p:cNvSpPr txBox="1"/>
          <p:nvPr/>
        </p:nvSpPr>
        <p:spPr>
          <a:xfrm>
            <a:off x="3391977" y="5393235"/>
            <a:ext cx="735330"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1" i="1" u="none" strike="noStrike" kern="1200" cap="none" spc="-5" normalizeH="0" baseline="0" noProof="0" dirty="0">
                <a:ln>
                  <a:noFill/>
                </a:ln>
                <a:solidFill>
                  <a:srgbClr val="595958"/>
                </a:solidFill>
                <a:effectLst/>
                <a:uLnTx/>
                <a:uFillTx/>
                <a:latin typeface="Calibri"/>
                <a:ea typeface="+mn-ea"/>
                <a:cs typeface="Calibri"/>
              </a:rPr>
              <a:t>13-19</a:t>
            </a:r>
            <a:r>
              <a:rPr kumimoji="0" sz="1400" b="1" i="1" u="none" strike="noStrike" kern="1200" cap="none" spc="-55" normalizeH="0" baseline="0" noProof="0" dirty="0">
                <a:ln>
                  <a:noFill/>
                </a:ln>
                <a:solidFill>
                  <a:srgbClr val="595958"/>
                </a:solidFill>
                <a:effectLst/>
                <a:uLnTx/>
                <a:uFillTx/>
                <a:latin typeface="Calibri"/>
                <a:ea typeface="+mn-ea"/>
                <a:cs typeface="Calibri"/>
              </a:rPr>
              <a:t> </a:t>
            </a:r>
            <a:r>
              <a:rPr kumimoji="0" sz="1400" b="1" i="1" u="none" strike="noStrike" kern="1200" cap="none" spc="-5" normalizeH="0" baseline="0" noProof="0" dirty="0">
                <a:ln>
                  <a:noFill/>
                </a:ln>
                <a:solidFill>
                  <a:srgbClr val="595958"/>
                </a:solidFill>
                <a:effectLst/>
                <a:uLnTx/>
                <a:uFillTx/>
                <a:latin typeface="Calibri"/>
                <a:ea typeface="+mn-ea"/>
                <a:cs typeface="Calibri"/>
              </a:rPr>
              <a:t>y/o</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71" name="object 71"/>
          <p:cNvSpPr txBox="1"/>
          <p:nvPr/>
        </p:nvSpPr>
        <p:spPr>
          <a:xfrm>
            <a:off x="3391977" y="4989546"/>
            <a:ext cx="735330"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1" i="1" u="none" strike="noStrike" kern="1200" cap="none" spc="-5" normalizeH="0" baseline="0" noProof="0" dirty="0">
                <a:ln>
                  <a:noFill/>
                </a:ln>
                <a:solidFill>
                  <a:srgbClr val="595958"/>
                </a:solidFill>
                <a:effectLst/>
                <a:uLnTx/>
                <a:uFillTx/>
                <a:latin typeface="Calibri"/>
                <a:ea typeface="+mn-ea"/>
                <a:cs typeface="Calibri"/>
              </a:rPr>
              <a:t>20-24</a:t>
            </a:r>
            <a:r>
              <a:rPr kumimoji="0" sz="1400" b="1" i="1" u="none" strike="noStrike" kern="1200" cap="none" spc="-55" normalizeH="0" baseline="0" noProof="0" dirty="0">
                <a:ln>
                  <a:noFill/>
                </a:ln>
                <a:solidFill>
                  <a:srgbClr val="595958"/>
                </a:solidFill>
                <a:effectLst/>
                <a:uLnTx/>
                <a:uFillTx/>
                <a:latin typeface="Calibri"/>
                <a:ea typeface="+mn-ea"/>
                <a:cs typeface="Calibri"/>
              </a:rPr>
              <a:t> </a:t>
            </a:r>
            <a:r>
              <a:rPr kumimoji="0" sz="1400" b="1" i="1" u="none" strike="noStrike" kern="1200" cap="none" spc="-5" normalizeH="0" baseline="0" noProof="0" dirty="0">
                <a:ln>
                  <a:noFill/>
                </a:ln>
                <a:solidFill>
                  <a:srgbClr val="595958"/>
                </a:solidFill>
                <a:effectLst/>
                <a:uLnTx/>
                <a:uFillTx/>
                <a:latin typeface="Calibri"/>
                <a:ea typeface="+mn-ea"/>
                <a:cs typeface="Calibri"/>
              </a:rPr>
              <a:t>y/o</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72" name="object 72"/>
          <p:cNvSpPr txBox="1"/>
          <p:nvPr/>
        </p:nvSpPr>
        <p:spPr>
          <a:xfrm>
            <a:off x="3391977" y="4585857"/>
            <a:ext cx="735330"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1" i="1" u="none" strike="noStrike" kern="1200" cap="none" spc="-5" normalizeH="0" baseline="0" noProof="0" dirty="0">
                <a:ln>
                  <a:noFill/>
                </a:ln>
                <a:solidFill>
                  <a:srgbClr val="595958"/>
                </a:solidFill>
                <a:effectLst/>
                <a:uLnTx/>
                <a:uFillTx/>
                <a:latin typeface="Calibri"/>
                <a:ea typeface="+mn-ea"/>
                <a:cs typeface="Calibri"/>
              </a:rPr>
              <a:t>25-29</a:t>
            </a:r>
            <a:r>
              <a:rPr kumimoji="0" sz="1400" b="1" i="1" u="none" strike="noStrike" kern="1200" cap="none" spc="-55" normalizeH="0" baseline="0" noProof="0" dirty="0">
                <a:ln>
                  <a:noFill/>
                </a:ln>
                <a:solidFill>
                  <a:srgbClr val="595958"/>
                </a:solidFill>
                <a:effectLst/>
                <a:uLnTx/>
                <a:uFillTx/>
                <a:latin typeface="Calibri"/>
                <a:ea typeface="+mn-ea"/>
                <a:cs typeface="Calibri"/>
              </a:rPr>
              <a:t> </a:t>
            </a:r>
            <a:r>
              <a:rPr kumimoji="0" sz="1400" b="1" i="1" u="none" strike="noStrike" kern="1200" cap="none" spc="-5" normalizeH="0" baseline="0" noProof="0" dirty="0">
                <a:ln>
                  <a:noFill/>
                </a:ln>
                <a:solidFill>
                  <a:srgbClr val="595958"/>
                </a:solidFill>
                <a:effectLst/>
                <a:uLnTx/>
                <a:uFillTx/>
                <a:latin typeface="Calibri"/>
                <a:ea typeface="+mn-ea"/>
                <a:cs typeface="Calibri"/>
              </a:rPr>
              <a:t>y/o</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73" name="object 73"/>
          <p:cNvSpPr txBox="1"/>
          <p:nvPr/>
        </p:nvSpPr>
        <p:spPr>
          <a:xfrm>
            <a:off x="3391977" y="4182167"/>
            <a:ext cx="735330"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1" i="1" u="none" strike="noStrike" kern="1200" cap="none" spc="-5" normalizeH="0" baseline="0" noProof="0" dirty="0">
                <a:ln>
                  <a:noFill/>
                </a:ln>
                <a:solidFill>
                  <a:srgbClr val="595958"/>
                </a:solidFill>
                <a:effectLst/>
                <a:uLnTx/>
                <a:uFillTx/>
                <a:latin typeface="Calibri"/>
                <a:ea typeface="+mn-ea"/>
                <a:cs typeface="Calibri"/>
              </a:rPr>
              <a:t>30-34</a:t>
            </a:r>
            <a:r>
              <a:rPr kumimoji="0" sz="1400" b="1" i="1" u="none" strike="noStrike" kern="1200" cap="none" spc="-55" normalizeH="0" baseline="0" noProof="0" dirty="0">
                <a:ln>
                  <a:noFill/>
                </a:ln>
                <a:solidFill>
                  <a:srgbClr val="595958"/>
                </a:solidFill>
                <a:effectLst/>
                <a:uLnTx/>
                <a:uFillTx/>
                <a:latin typeface="Calibri"/>
                <a:ea typeface="+mn-ea"/>
                <a:cs typeface="Calibri"/>
              </a:rPr>
              <a:t> </a:t>
            </a:r>
            <a:r>
              <a:rPr kumimoji="0" sz="1400" b="1" i="1" u="none" strike="noStrike" kern="1200" cap="none" spc="-5" normalizeH="0" baseline="0" noProof="0" dirty="0">
                <a:ln>
                  <a:noFill/>
                </a:ln>
                <a:solidFill>
                  <a:srgbClr val="595958"/>
                </a:solidFill>
                <a:effectLst/>
                <a:uLnTx/>
                <a:uFillTx/>
                <a:latin typeface="Calibri"/>
                <a:ea typeface="+mn-ea"/>
                <a:cs typeface="Calibri"/>
              </a:rPr>
              <a:t>y/o</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74" name="object 74"/>
          <p:cNvSpPr txBox="1"/>
          <p:nvPr/>
        </p:nvSpPr>
        <p:spPr>
          <a:xfrm>
            <a:off x="3391977" y="3778478"/>
            <a:ext cx="735330"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1" i="1" u="none" strike="noStrike" kern="1200" cap="none" spc="-5" normalizeH="0" baseline="0" noProof="0" dirty="0">
                <a:ln>
                  <a:noFill/>
                </a:ln>
                <a:solidFill>
                  <a:srgbClr val="595958"/>
                </a:solidFill>
                <a:effectLst/>
                <a:uLnTx/>
                <a:uFillTx/>
                <a:latin typeface="Calibri"/>
                <a:ea typeface="+mn-ea"/>
                <a:cs typeface="Calibri"/>
              </a:rPr>
              <a:t>35-39</a:t>
            </a:r>
            <a:r>
              <a:rPr kumimoji="0" sz="1400" b="1" i="1" u="none" strike="noStrike" kern="1200" cap="none" spc="-55" normalizeH="0" baseline="0" noProof="0" dirty="0">
                <a:ln>
                  <a:noFill/>
                </a:ln>
                <a:solidFill>
                  <a:srgbClr val="595958"/>
                </a:solidFill>
                <a:effectLst/>
                <a:uLnTx/>
                <a:uFillTx/>
                <a:latin typeface="Calibri"/>
                <a:ea typeface="+mn-ea"/>
                <a:cs typeface="Calibri"/>
              </a:rPr>
              <a:t> </a:t>
            </a:r>
            <a:r>
              <a:rPr kumimoji="0" sz="1400" b="1" i="1" u="none" strike="noStrike" kern="1200" cap="none" spc="-5" normalizeH="0" baseline="0" noProof="0" dirty="0">
                <a:ln>
                  <a:noFill/>
                </a:ln>
                <a:solidFill>
                  <a:srgbClr val="595958"/>
                </a:solidFill>
                <a:effectLst/>
                <a:uLnTx/>
                <a:uFillTx/>
                <a:latin typeface="Calibri"/>
                <a:ea typeface="+mn-ea"/>
                <a:cs typeface="Calibri"/>
              </a:rPr>
              <a:t>y/o</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75" name="object 75"/>
          <p:cNvSpPr txBox="1"/>
          <p:nvPr/>
        </p:nvSpPr>
        <p:spPr>
          <a:xfrm>
            <a:off x="3391977" y="3374789"/>
            <a:ext cx="735330"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1" i="1" u="none" strike="noStrike" kern="1200" cap="none" spc="-5" normalizeH="0" baseline="0" noProof="0" dirty="0">
                <a:ln>
                  <a:noFill/>
                </a:ln>
                <a:solidFill>
                  <a:srgbClr val="595958"/>
                </a:solidFill>
                <a:effectLst/>
                <a:uLnTx/>
                <a:uFillTx/>
                <a:latin typeface="Calibri"/>
                <a:ea typeface="+mn-ea"/>
                <a:cs typeface="Calibri"/>
              </a:rPr>
              <a:t>40-44</a:t>
            </a:r>
            <a:r>
              <a:rPr kumimoji="0" sz="1400" b="1" i="1" u="none" strike="noStrike" kern="1200" cap="none" spc="-55" normalizeH="0" baseline="0" noProof="0" dirty="0">
                <a:ln>
                  <a:noFill/>
                </a:ln>
                <a:solidFill>
                  <a:srgbClr val="595958"/>
                </a:solidFill>
                <a:effectLst/>
                <a:uLnTx/>
                <a:uFillTx/>
                <a:latin typeface="Calibri"/>
                <a:ea typeface="+mn-ea"/>
                <a:cs typeface="Calibri"/>
              </a:rPr>
              <a:t> </a:t>
            </a:r>
            <a:r>
              <a:rPr kumimoji="0" sz="1400" b="1" i="1" u="none" strike="noStrike" kern="1200" cap="none" spc="-5" normalizeH="0" baseline="0" noProof="0" dirty="0">
                <a:ln>
                  <a:noFill/>
                </a:ln>
                <a:solidFill>
                  <a:srgbClr val="595958"/>
                </a:solidFill>
                <a:effectLst/>
                <a:uLnTx/>
                <a:uFillTx/>
                <a:latin typeface="Calibri"/>
                <a:ea typeface="+mn-ea"/>
                <a:cs typeface="Calibri"/>
              </a:rPr>
              <a:t>y/o</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76" name="object 76"/>
          <p:cNvSpPr txBox="1"/>
          <p:nvPr/>
        </p:nvSpPr>
        <p:spPr>
          <a:xfrm>
            <a:off x="3391977" y="2971100"/>
            <a:ext cx="735330"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1" i="1" u="none" strike="noStrike" kern="1200" cap="none" spc="-5" normalizeH="0" baseline="0" noProof="0" dirty="0">
                <a:ln>
                  <a:noFill/>
                </a:ln>
                <a:solidFill>
                  <a:srgbClr val="595958"/>
                </a:solidFill>
                <a:effectLst/>
                <a:uLnTx/>
                <a:uFillTx/>
                <a:latin typeface="Calibri"/>
                <a:ea typeface="+mn-ea"/>
                <a:cs typeface="Calibri"/>
              </a:rPr>
              <a:t>45-49</a:t>
            </a:r>
            <a:r>
              <a:rPr kumimoji="0" sz="1400" b="1" i="1" u="none" strike="noStrike" kern="1200" cap="none" spc="-55" normalizeH="0" baseline="0" noProof="0" dirty="0">
                <a:ln>
                  <a:noFill/>
                </a:ln>
                <a:solidFill>
                  <a:srgbClr val="595958"/>
                </a:solidFill>
                <a:effectLst/>
                <a:uLnTx/>
                <a:uFillTx/>
                <a:latin typeface="Calibri"/>
                <a:ea typeface="+mn-ea"/>
                <a:cs typeface="Calibri"/>
              </a:rPr>
              <a:t> </a:t>
            </a:r>
            <a:r>
              <a:rPr kumimoji="0" sz="1400" b="1" i="1" u="none" strike="noStrike" kern="1200" cap="none" spc="-5" normalizeH="0" baseline="0" noProof="0" dirty="0">
                <a:ln>
                  <a:noFill/>
                </a:ln>
                <a:solidFill>
                  <a:srgbClr val="595958"/>
                </a:solidFill>
                <a:effectLst/>
                <a:uLnTx/>
                <a:uFillTx/>
                <a:latin typeface="Calibri"/>
                <a:ea typeface="+mn-ea"/>
                <a:cs typeface="Calibri"/>
              </a:rPr>
              <a:t>y/o</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77" name="object 77"/>
          <p:cNvSpPr txBox="1"/>
          <p:nvPr/>
        </p:nvSpPr>
        <p:spPr>
          <a:xfrm>
            <a:off x="3391977" y="2567410"/>
            <a:ext cx="735330"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1" i="1" u="none" strike="noStrike" kern="1200" cap="none" spc="-5" normalizeH="0" baseline="0" noProof="0" dirty="0">
                <a:ln>
                  <a:noFill/>
                </a:ln>
                <a:solidFill>
                  <a:srgbClr val="595958"/>
                </a:solidFill>
                <a:effectLst/>
                <a:uLnTx/>
                <a:uFillTx/>
                <a:latin typeface="Calibri"/>
                <a:ea typeface="+mn-ea"/>
                <a:cs typeface="Calibri"/>
              </a:rPr>
              <a:t>50-54</a:t>
            </a:r>
            <a:r>
              <a:rPr kumimoji="0" sz="1400" b="1" i="1" u="none" strike="noStrike" kern="1200" cap="none" spc="-55" normalizeH="0" baseline="0" noProof="0" dirty="0">
                <a:ln>
                  <a:noFill/>
                </a:ln>
                <a:solidFill>
                  <a:srgbClr val="595958"/>
                </a:solidFill>
                <a:effectLst/>
                <a:uLnTx/>
                <a:uFillTx/>
                <a:latin typeface="Calibri"/>
                <a:ea typeface="+mn-ea"/>
                <a:cs typeface="Calibri"/>
              </a:rPr>
              <a:t> </a:t>
            </a:r>
            <a:r>
              <a:rPr kumimoji="0" sz="1400" b="1" i="1" u="none" strike="noStrike" kern="1200" cap="none" spc="-5" normalizeH="0" baseline="0" noProof="0" dirty="0">
                <a:ln>
                  <a:noFill/>
                </a:ln>
                <a:solidFill>
                  <a:srgbClr val="595958"/>
                </a:solidFill>
                <a:effectLst/>
                <a:uLnTx/>
                <a:uFillTx/>
                <a:latin typeface="Calibri"/>
                <a:ea typeface="+mn-ea"/>
                <a:cs typeface="Calibri"/>
              </a:rPr>
              <a:t>y/o</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78" name="object 78"/>
          <p:cNvSpPr txBox="1"/>
          <p:nvPr/>
        </p:nvSpPr>
        <p:spPr>
          <a:xfrm>
            <a:off x="3391977" y="2163721"/>
            <a:ext cx="735330"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1" i="1" u="none" strike="noStrike" kern="1200" cap="none" spc="-5" normalizeH="0" baseline="0" noProof="0" dirty="0">
                <a:ln>
                  <a:noFill/>
                </a:ln>
                <a:solidFill>
                  <a:srgbClr val="595958"/>
                </a:solidFill>
                <a:effectLst/>
                <a:uLnTx/>
                <a:uFillTx/>
                <a:latin typeface="Calibri"/>
                <a:ea typeface="+mn-ea"/>
                <a:cs typeface="Calibri"/>
              </a:rPr>
              <a:t>55-59</a:t>
            </a:r>
            <a:r>
              <a:rPr kumimoji="0" sz="1400" b="1" i="1" u="none" strike="noStrike" kern="1200" cap="none" spc="-55" normalizeH="0" baseline="0" noProof="0" dirty="0">
                <a:ln>
                  <a:noFill/>
                </a:ln>
                <a:solidFill>
                  <a:srgbClr val="595958"/>
                </a:solidFill>
                <a:effectLst/>
                <a:uLnTx/>
                <a:uFillTx/>
                <a:latin typeface="Calibri"/>
                <a:ea typeface="+mn-ea"/>
                <a:cs typeface="Calibri"/>
              </a:rPr>
              <a:t> </a:t>
            </a:r>
            <a:r>
              <a:rPr kumimoji="0" sz="1400" b="1" i="1" u="none" strike="noStrike" kern="1200" cap="none" spc="-5" normalizeH="0" baseline="0" noProof="0" dirty="0">
                <a:ln>
                  <a:noFill/>
                </a:ln>
                <a:solidFill>
                  <a:srgbClr val="595958"/>
                </a:solidFill>
                <a:effectLst/>
                <a:uLnTx/>
                <a:uFillTx/>
                <a:latin typeface="Calibri"/>
                <a:ea typeface="+mn-ea"/>
                <a:cs typeface="Calibri"/>
              </a:rPr>
              <a:t>y/o</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79" name="object 79"/>
          <p:cNvSpPr txBox="1"/>
          <p:nvPr/>
        </p:nvSpPr>
        <p:spPr>
          <a:xfrm>
            <a:off x="3538011" y="1760032"/>
            <a:ext cx="589280"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1" i="1" u="none" strike="noStrike" kern="1200" cap="none" spc="-5" normalizeH="0" baseline="0" noProof="0" dirty="0">
                <a:ln>
                  <a:noFill/>
                </a:ln>
                <a:solidFill>
                  <a:srgbClr val="595958"/>
                </a:solidFill>
                <a:effectLst/>
                <a:uLnTx/>
                <a:uFillTx/>
                <a:latin typeface="Calibri"/>
                <a:ea typeface="+mn-ea"/>
                <a:cs typeface="Calibri"/>
              </a:rPr>
              <a:t>60+</a:t>
            </a:r>
            <a:r>
              <a:rPr kumimoji="0" sz="1400" b="1" i="1" u="none" strike="noStrike" kern="1200" cap="none" spc="-65" normalizeH="0" baseline="0" noProof="0" dirty="0">
                <a:ln>
                  <a:noFill/>
                </a:ln>
                <a:solidFill>
                  <a:srgbClr val="595958"/>
                </a:solidFill>
                <a:effectLst/>
                <a:uLnTx/>
                <a:uFillTx/>
                <a:latin typeface="Calibri"/>
                <a:ea typeface="+mn-ea"/>
                <a:cs typeface="Calibri"/>
              </a:rPr>
              <a:t> </a:t>
            </a:r>
            <a:r>
              <a:rPr kumimoji="0" sz="1400" b="1" i="1" u="none" strike="noStrike" kern="1200" cap="none" spc="-5" normalizeH="0" baseline="0" noProof="0" dirty="0">
                <a:ln>
                  <a:noFill/>
                </a:ln>
                <a:solidFill>
                  <a:srgbClr val="595958"/>
                </a:solidFill>
                <a:effectLst/>
                <a:uLnTx/>
                <a:uFillTx/>
                <a:latin typeface="Calibri"/>
                <a:ea typeface="+mn-ea"/>
                <a:cs typeface="Calibri"/>
              </a:rPr>
              <a:t>y/o</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80" name="object 80"/>
          <p:cNvSpPr txBox="1"/>
          <p:nvPr/>
        </p:nvSpPr>
        <p:spPr>
          <a:xfrm>
            <a:off x="5407785" y="1351781"/>
            <a:ext cx="471106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0" normalizeH="0" baseline="0" noProof="0" dirty="0">
                <a:ln>
                  <a:noFill/>
                </a:ln>
                <a:solidFill>
                  <a:srgbClr val="595958"/>
                </a:solidFill>
                <a:effectLst/>
                <a:uLnTx/>
                <a:uFillTx/>
                <a:latin typeface="Calibri"/>
                <a:ea typeface="+mn-ea"/>
                <a:cs typeface="Calibri"/>
              </a:rPr>
              <a:t>HIV </a:t>
            </a:r>
            <a:r>
              <a:rPr kumimoji="0" sz="1800" b="1" i="0" u="none" strike="noStrike" kern="1200" cap="none" spc="-5" normalizeH="0" baseline="0" noProof="0" dirty="0">
                <a:ln>
                  <a:noFill/>
                </a:ln>
                <a:solidFill>
                  <a:srgbClr val="595958"/>
                </a:solidFill>
                <a:effectLst/>
                <a:uLnTx/>
                <a:uFillTx/>
                <a:latin typeface="Calibri"/>
                <a:ea typeface="+mn-ea"/>
                <a:cs typeface="Calibri"/>
              </a:rPr>
              <a:t>Deaths by </a:t>
            </a:r>
            <a:r>
              <a:rPr kumimoji="0" sz="1800" b="1" i="0" u="none" strike="noStrike" kern="1200" cap="none" spc="-10" normalizeH="0" baseline="0" noProof="0" dirty="0">
                <a:ln>
                  <a:noFill/>
                </a:ln>
                <a:solidFill>
                  <a:srgbClr val="595958"/>
                </a:solidFill>
                <a:effectLst/>
                <a:uLnTx/>
                <a:uFillTx/>
                <a:latin typeface="Calibri"/>
                <a:ea typeface="+mn-ea"/>
                <a:cs typeface="Calibri"/>
              </a:rPr>
              <a:t>Age groups </a:t>
            </a:r>
            <a:r>
              <a:rPr kumimoji="0" sz="1800" b="1" i="0" u="none" strike="noStrike" kern="1200" cap="none" spc="0" normalizeH="0" baseline="0" noProof="0" dirty="0">
                <a:ln>
                  <a:noFill/>
                </a:ln>
                <a:solidFill>
                  <a:srgbClr val="595958"/>
                </a:solidFill>
                <a:effectLst/>
                <a:uLnTx/>
                <a:uFillTx/>
                <a:latin typeface="Calibri"/>
                <a:ea typeface="+mn-ea"/>
                <a:cs typeface="Calibri"/>
              </a:rPr>
              <a:t>vs. </a:t>
            </a:r>
            <a:r>
              <a:rPr kumimoji="0" sz="1800" b="1" i="1" u="none" strike="noStrike" kern="1200" cap="none" spc="-5" normalizeH="0" baseline="0" noProof="0" dirty="0">
                <a:ln>
                  <a:noFill/>
                </a:ln>
                <a:solidFill>
                  <a:srgbClr val="595958"/>
                </a:solidFill>
                <a:effectLst/>
                <a:uLnTx/>
                <a:uFillTx/>
                <a:latin typeface="Calibri"/>
                <a:ea typeface="+mn-ea"/>
                <a:cs typeface="Calibri"/>
              </a:rPr>
              <a:t>PWH </a:t>
            </a:r>
            <a:r>
              <a:rPr kumimoji="0" sz="1800" b="1" i="1" u="none" strike="noStrike" kern="1200" cap="none" spc="-10" normalizeH="0" baseline="0" noProof="0" dirty="0">
                <a:ln>
                  <a:noFill/>
                </a:ln>
                <a:solidFill>
                  <a:srgbClr val="595958"/>
                </a:solidFill>
                <a:effectLst/>
                <a:uLnTx/>
                <a:uFillTx/>
                <a:latin typeface="Calibri"/>
                <a:ea typeface="+mn-ea"/>
                <a:cs typeface="Calibri"/>
              </a:rPr>
              <a:t>by </a:t>
            </a:r>
            <a:r>
              <a:rPr kumimoji="0" sz="1800" b="1" i="1" u="none" strike="noStrike" kern="1200" cap="none" spc="-5" normalizeH="0" baseline="0" noProof="0" dirty="0">
                <a:ln>
                  <a:noFill/>
                </a:ln>
                <a:solidFill>
                  <a:srgbClr val="595958"/>
                </a:solidFill>
                <a:effectLst/>
                <a:uLnTx/>
                <a:uFillTx/>
                <a:latin typeface="Calibri"/>
                <a:ea typeface="+mn-ea"/>
                <a:cs typeface="Calibri"/>
              </a:rPr>
              <a:t>Age</a:t>
            </a:r>
            <a:r>
              <a:rPr kumimoji="0" sz="1800" b="1" i="1" u="none" strike="noStrike" kern="1200" cap="none" spc="-45" normalizeH="0" baseline="0" noProof="0" dirty="0">
                <a:ln>
                  <a:noFill/>
                </a:ln>
                <a:solidFill>
                  <a:srgbClr val="595958"/>
                </a:solidFill>
                <a:effectLst/>
                <a:uLnTx/>
                <a:uFillTx/>
                <a:latin typeface="Calibri"/>
                <a:ea typeface="+mn-ea"/>
                <a:cs typeface="Calibri"/>
              </a:rPr>
              <a:t> </a:t>
            </a:r>
            <a:r>
              <a:rPr kumimoji="0" sz="1800" b="1" i="1" u="none" strike="noStrike" kern="1200" cap="none" spc="-5" normalizeH="0" baseline="0" noProof="0" dirty="0">
                <a:ln>
                  <a:noFill/>
                </a:ln>
                <a:solidFill>
                  <a:srgbClr val="595958"/>
                </a:solidFill>
                <a:effectLst/>
                <a:uLnTx/>
                <a:uFillTx/>
                <a:latin typeface="Calibri"/>
                <a:ea typeface="+mn-ea"/>
                <a:cs typeface="Calibri"/>
              </a:rPr>
              <a:t>groups</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81" name="object 81"/>
          <p:cNvSpPr/>
          <p:nvPr/>
        </p:nvSpPr>
        <p:spPr>
          <a:xfrm>
            <a:off x="7645907" y="4613147"/>
            <a:ext cx="127000" cy="127000"/>
          </a:xfrm>
          <a:custGeom>
            <a:avLst/>
            <a:gdLst/>
            <a:ahLst/>
            <a:cxnLst/>
            <a:rect l="l" t="t" r="r" b="b"/>
            <a:pathLst>
              <a:path w="127000" h="127000">
                <a:moveTo>
                  <a:pt x="0" y="0"/>
                </a:moveTo>
                <a:lnTo>
                  <a:pt x="126492" y="0"/>
                </a:lnTo>
                <a:lnTo>
                  <a:pt x="126492" y="126492"/>
                </a:lnTo>
                <a:lnTo>
                  <a:pt x="0" y="126492"/>
                </a:lnTo>
                <a:lnTo>
                  <a:pt x="0" y="0"/>
                </a:lnTo>
                <a:close/>
              </a:path>
            </a:pathLst>
          </a:custGeom>
          <a:solidFill>
            <a:srgbClr val="BF9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2" name="object 82"/>
          <p:cNvSpPr txBox="1"/>
          <p:nvPr/>
        </p:nvSpPr>
        <p:spPr>
          <a:xfrm>
            <a:off x="7817384" y="4501050"/>
            <a:ext cx="71691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1" u="none" strike="noStrike" kern="1200" cap="none" spc="-5" normalizeH="0" baseline="0" noProof="0" dirty="0">
                <a:ln>
                  <a:noFill/>
                </a:ln>
                <a:solidFill>
                  <a:srgbClr val="595958"/>
                </a:solidFill>
                <a:effectLst/>
                <a:uLnTx/>
                <a:uFillTx/>
                <a:latin typeface="Calibri"/>
                <a:ea typeface="+mn-ea"/>
                <a:cs typeface="Calibri"/>
              </a:rPr>
              <a:t>PWH</a:t>
            </a:r>
            <a:r>
              <a:rPr kumimoji="0" sz="1800" b="1" i="1" u="none" strike="noStrike" kern="1200" cap="none" spc="-80" normalizeH="0" baseline="0" noProof="0" dirty="0">
                <a:ln>
                  <a:noFill/>
                </a:ln>
                <a:solidFill>
                  <a:srgbClr val="595958"/>
                </a:solidFill>
                <a:effectLst/>
                <a:uLnTx/>
                <a:uFillTx/>
                <a:latin typeface="Calibri"/>
                <a:ea typeface="+mn-ea"/>
                <a:cs typeface="Calibri"/>
              </a:rPr>
              <a:t> </a:t>
            </a:r>
            <a:r>
              <a:rPr kumimoji="0" sz="1800" b="1" i="1" u="none" strike="noStrike" kern="1200" cap="none" spc="0" normalizeH="0" baseline="0" noProof="0" dirty="0">
                <a:ln>
                  <a:noFill/>
                </a:ln>
                <a:solidFill>
                  <a:srgbClr val="595958"/>
                </a:solidFill>
                <a:effectLst/>
                <a:uLnTx/>
                <a:uFillTx/>
                <a:latin typeface="Calibri"/>
                <a:ea typeface="+mn-ea"/>
                <a:cs typeface="Calibri"/>
              </a:rPr>
              <a:t>%</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83" name="object 83"/>
          <p:cNvSpPr/>
          <p:nvPr/>
        </p:nvSpPr>
        <p:spPr>
          <a:xfrm>
            <a:off x="8673083" y="4613147"/>
            <a:ext cx="125095" cy="127000"/>
          </a:xfrm>
          <a:custGeom>
            <a:avLst/>
            <a:gdLst/>
            <a:ahLst/>
            <a:cxnLst/>
            <a:rect l="l" t="t" r="r" b="b"/>
            <a:pathLst>
              <a:path w="125095" h="127000">
                <a:moveTo>
                  <a:pt x="0" y="0"/>
                </a:moveTo>
                <a:lnTo>
                  <a:pt x="124968" y="0"/>
                </a:lnTo>
                <a:lnTo>
                  <a:pt x="124968" y="126492"/>
                </a:lnTo>
                <a:lnTo>
                  <a:pt x="0" y="126492"/>
                </a:lnTo>
                <a:lnTo>
                  <a:pt x="0"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graphicFrame>
        <p:nvGraphicFramePr>
          <p:cNvPr id="84" name="object 84"/>
          <p:cNvGraphicFramePr>
            <a:graphicFrameLocks noGrp="1"/>
          </p:cNvGraphicFramePr>
          <p:nvPr/>
        </p:nvGraphicFramePr>
        <p:xfrm>
          <a:off x="3175" y="1337817"/>
          <a:ext cx="1828800" cy="2286000"/>
        </p:xfrm>
        <a:graphic>
          <a:graphicData uri="http://schemas.openxmlformats.org/drawingml/2006/table">
            <a:tbl>
              <a:tblPr firstRow="1" bandRow="1">
                <a:tableStyleId>{2D5ABB26-0587-4C30-8999-92F81FD0307C}</a:tableStyleId>
              </a:tblPr>
              <a:tblGrid>
                <a:gridCol w="609600">
                  <a:extLst>
                    <a:ext uri="{9D8B030D-6E8A-4147-A177-3AD203B41FA5}">
                      <a16:colId xmlns:a16="http://schemas.microsoft.com/office/drawing/2014/main" val="20000"/>
                    </a:ext>
                  </a:extLst>
                </a:gridCol>
                <a:gridCol w="609600">
                  <a:extLst>
                    <a:ext uri="{9D8B030D-6E8A-4147-A177-3AD203B41FA5}">
                      <a16:colId xmlns:a16="http://schemas.microsoft.com/office/drawing/2014/main" val="20001"/>
                    </a:ext>
                  </a:extLst>
                </a:gridCol>
                <a:gridCol w="609600">
                  <a:extLst>
                    <a:ext uri="{9D8B030D-6E8A-4147-A177-3AD203B41FA5}">
                      <a16:colId xmlns:a16="http://schemas.microsoft.com/office/drawing/2014/main" val="20002"/>
                    </a:ext>
                  </a:extLst>
                </a:gridCol>
              </a:tblGrid>
              <a:tr h="190500">
                <a:tc>
                  <a:txBody>
                    <a:bodyPr/>
                    <a:lstStyle/>
                    <a:p>
                      <a:pPr marL="9525">
                        <a:lnSpc>
                          <a:spcPts val="1290"/>
                        </a:lnSpc>
                        <a:spcBef>
                          <a:spcPts val="110"/>
                        </a:spcBef>
                      </a:pPr>
                      <a:r>
                        <a:rPr sz="1100" b="1" i="1" dirty="0">
                          <a:latin typeface="Calibri"/>
                          <a:cs typeface="Calibri"/>
                        </a:rPr>
                        <a:t>AGE</a:t>
                      </a:r>
                      <a:r>
                        <a:rPr sz="1100" b="1" i="1" spc="-45" dirty="0">
                          <a:latin typeface="Calibri"/>
                          <a:cs typeface="Calibri"/>
                        </a:rPr>
                        <a:t> </a:t>
                      </a:r>
                      <a:r>
                        <a:rPr sz="1100" b="1" i="1" dirty="0">
                          <a:latin typeface="Calibri"/>
                          <a:cs typeface="Calibri"/>
                        </a:rPr>
                        <a:t>grps</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9525">
                        <a:lnSpc>
                          <a:spcPts val="1290"/>
                        </a:lnSpc>
                        <a:spcBef>
                          <a:spcPts val="110"/>
                        </a:spcBef>
                      </a:pPr>
                      <a:r>
                        <a:rPr sz="1100" b="1" i="1" dirty="0">
                          <a:latin typeface="Calibri"/>
                          <a:cs typeface="Calibri"/>
                        </a:rPr>
                        <a:t>Death</a:t>
                      </a:r>
                      <a:r>
                        <a:rPr sz="1100" b="1" i="1" spc="-60" dirty="0">
                          <a:latin typeface="Calibri"/>
                          <a:cs typeface="Calibri"/>
                        </a:rPr>
                        <a:t> </a:t>
                      </a:r>
                      <a:r>
                        <a:rPr sz="1100" b="1" i="1" dirty="0">
                          <a:latin typeface="Calibri"/>
                          <a:cs typeface="Calibri"/>
                        </a:rPr>
                        <a:t>Ct.</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9525">
                        <a:lnSpc>
                          <a:spcPts val="1290"/>
                        </a:lnSpc>
                        <a:spcBef>
                          <a:spcPts val="110"/>
                        </a:spcBef>
                      </a:pPr>
                      <a:r>
                        <a:rPr sz="1100" b="1" i="1" dirty="0">
                          <a:latin typeface="Calibri"/>
                          <a:cs typeface="Calibri"/>
                        </a:rPr>
                        <a:t>PWH</a:t>
                      </a:r>
                      <a:r>
                        <a:rPr sz="1100" b="1" i="1" spc="-20" dirty="0">
                          <a:latin typeface="Calibri"/>
                          <a:cs typeface="Calibri"/>
                        </a:rPr>
                        <a:t> </a:t>
                      </a:r>
                      <a:r>
                        <a:rPr sz="1100" b="1" i="1" dirty="0">
                          <a:latin typeface="Calibri"/>
                          <a:cs typeface="Calibri"/>
                        </a:rPr>
                        <a:t>Ct.</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0"/>
                  </a:ext>
                </a:extLst>
              </a:tr>
              <a:tr h="190500">
                <a:tc>
                  <a:txBody>
                    <a:bodyPr/>
                    <a:lstStyle/>
                    <a:p>
                      <a:pPr marL="9525">
                        <a:lnSpc>
                          <a:spcPts val="1290"/>
                        </a:lnSpc>
                        <a:spcBef>
                          <a:spcPts val="110"/>
                        </a:spcBef>
                      </a:pPr>
                      <a:r>
                        <a:rPr sz="1100" i="1" dirty="0">
                          <a:latin typeface="Calibri"/>
                          <a:cs typeface="Calibri"/>
                        </a:rPr>
                        <a:t>3-12</a:t>
                      </a:r>
                      <a:r>
                        <a:rPr sz="1100" i="1" spc="-20" dirty="0">
                          <a:latin typeface="Calibri"/>
                          <a:cs typeface="Calibri"/>
                        </a:rPr>
                        <a:t> </a:t>
                      </a:r>
                      <a:r>
                        <a:rPr sz="1100" i="1" dirty="0">
                          <a:latin typeface="Calibri"/>
                          <a:cs typeface="Calibri"/>
                        </a:rPr>
                        <a:t>y/o</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1270" algn="r">
                        <a:lnSpc>
                          <a:spcPts val="1290"/>
                        </a:lnSpc>
                        <a:spcBef>
                          <a:spcPts val="110"/>
                        </a:spcBef>
                      </a:pPr>
                      <a:r>
                        <a:rPr sz="1100" dirty="0">
                          <a:latin typeface="Calibri"/>
                          <a:cs typeface="Calibri"/>
                        </a:rPr>
                        <a:t>0</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1270" algn="r">
                        <a:lnSpc>
                          <a:spcPts val="1290"/>
                        </a:lnSpc>
                        <a:spcBef>
                          <a:spcPts val="110"/>
                        </a:spcBef>
                      </a:pPr>
                      <a:r>
                        <a:rPr sz="1100" dirty="0">
                          <a:latin typeface="Calibri"/>
                          <a:cs typeface="Calibri"/>
                        </a:rPr>
                        <a:t>6</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1"/>
                  </a:ext>
                </a:extLst>
              </a:tr>
              <a:tr h="190500">
                <a:tc>
                  <a:txBody>
                    <a:bodyPr/>
                    <a:lstStyle/>
                    <a:p>
                      <a:pPr marL="9525">
                        <a:lnSpc>
                          <a:spcPts val="1290"/>
                        </a:lnSpc>
                        <a:spcBef>
                          <a:spcPts val="110"/>
                        </a:spcBef>
                      </a:pPr>
                      <a:r>
                        <a:rPr sz="1100" i="1" dirty="0">
                          <a:latin typeface="Calibri"/>
                          <a:cs typeface="Calibri"/>
                        </a:rPr>
                        <a:t>13-19</a:t>
                      </a:r>
                      <a:r>
                        <a:rPr sz="1100" i="1" spc="-40" dirty="0">
                          <a:latin typeface="Calibri"/>
                          <a:cs typeface="Calibri"/>
                        </a:rPr>
                        <a:t> </a:t>
                      </a:r>
                      <a:r>
                        <a:rPr sz="1100" i="1" dirty="0">
                          <a:latin typeface="Calibri"/>
                          <a:cs typeface="Calibri"/>
                        </a:rPr>
                        <a:t>y/o</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1270" algn="r">
                        <a:lnSpc>
                          <a:spcPts val="1290"/>
                        </a:lnSpc>
                        <a:spcBef>
                          <a:spcPts val="110"/>
                        </a:spcBef>
                      </a:pPr>
                      <a:r>
                        <a:rPr sz="1100" dirty="0">
                          <a:latin typeface="Calibri"/>
                          <a:cs typeface="Calibri"/>
                        </a:rPr>
                        <a:t>0</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635" algn="r">
                        <a:lnSpc>
                          <a:spcPts val="1290"/>
                        </a:lnSpc>
                        <a:spcBef>
                          <a:spcPts val="110"/>
                        </a:spcBef>
                      </a:pPr>
                      <a:r>
                        <a:rPr sz="1100" dirty="0">
                          <a:latin typeface="Calibri"/>
                          <a:cs typeface="Calibri"/>
                        </a:rPr>
                        <a:t>27</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2"/>
                  </a:ext>
                </a:extLst>
              </a:tr>
              <a:tr h="190500">
                <a:tc>
                  <a:txBody>
                    <a:bodyPr/>
                    <a:lstStyle/>
                    <a:p>
                      <a:pPr marL="9525">
                        <a:lnSpc>
                          <a:spcPts val="1290"/>
                        </a:lnSpc>
                        <a:spcBef>
                          <a:spcPts val="110"/>
                        </a:spcBef>
                      </a:pPr>
                      <a:r>
                        <a:rPr sz="1100" i="1" dirty="0">
                          <a:latin typeface="Calibri"/>
                          <a:cs typeface="Calibri"/>
                        </a:rPr>
                        <a:t>20-24</a:t>
                      </a:r>
                      <a:r>
                        <a:rPr sz="1100" i="1" spc="-40" dirty="0">
                          <a:latin typeface="Calibri"/>
                          <a:cs typeface="Calibri"/>
                        </a:rPr>
                        <a:t> </a:t>
                      </a:r>
                      <a:r>
                        <a:rPr sz="1100" i="1" dirty="0">
                          <a:latin typeface="Calibri"/>
                          <a:cs typeface="Calibri"/>
                        </a:rPr>
                        <a:t>y/o</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1270" algn="r">
                        <a:lnSpc>
                          <a:spcPts val="1290"/>
                        </a:lnSpc>
                        <a:spcBef>
                          <a:spcPts val="110"/>
                        </a:spcBef>
                      </a:pPr>
                      <a:r>
                        <a:rPr sz="1100" dirty="0">
                          <a:latin typeface="Calibri"/>
                          <a:cs typeface="Calibri"/>
                        </a:rPr>
                        <a:t>1</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635" algn="r">
                        <a:lnSpc>
                          <a:spcPts val="1290"/>
                        </a:lnSpc>
                        <a:spcBef>
                          <a:spcPts val="110"/>
                        </a:spcBef>
                      </a:pPr>
                      <a:r>
                        <a:rPr sz="1100" dirty="0">
                          <a:latin typeface="Calibri"/>
                          <a:cs typeface="Calibri"/>
                        </a:rPr>
                        <a:t>137</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3"/>
                  </a:ext>
                </a:extLst>
              </a:tr>
              <a:tr h="190500">
                <a:tc>
                  <a:txBody>
                    <a:bodyPr/>
                    <a:lstStyle/>
                    <a:p>
                      <a:pPr marL="9525">
                        <a:lnSpc>
                          <a:spcPts val="1290"/>
                        </a:lnSpc>
                        <a:spcBef>
                          <a:spcPts val="110"/>
                        </a:spcBef>
                      </a:pPr>
                      <a:r>
                        <a:rPr sz="1100" i="1" dirty="0">
                          <a:latin typeface="Calibri"/>
                          <a:cs typeface="Calibri"/>
                        </a:rPr>
                        <a:t>25-29</a:t>
                      </a:r>
                      <a:r>
                        <a:rPr sz="1100" i="1" spc="-40" dirty="0">
                          <a:latin typeface="Calibri"/>
                          <a:cs typeface="Calibri"/>
                        </a:rPr>
                        <a:t> </a:t>
                      </a:r>
                      <a:r>
                        <a:rPr sz="1100" i="1" dirty="0">
                          <a:latin typeface="Calibri"/>
                          <a:cs typeface="Calibri"/>
                        </a:rPr>
                        <a:t>y/o</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1270" algn="r">
                        <a:lnSpc>
                          <a:spcPts val="1290"/>
                        </a:lnSpc>
                        <a:spcBef>
                          <a:spcPts val="110"/>
                        </a:spcBef>
                      </a:pPr>
                      <a:r>
                        <a:rPr sz="1100" dirty="0">
                          <a:latin typeface="Calibri"/>
                          <a:cs typeface="Calibri"/>
                        </a:rPr>
                        <a:t>2</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635" algn="r">
                        <a:lnSpc>
                          <a:spcPts val="1290"/>
                        </a:lnSpc>
                        <a:spcBef>
                          <a:spcPts val="110"/>
                        </a:spcBef>
                      </a:pPr>
                      <a:r>
                        <a:rPr sz="1100" dirty="0">
                          <a:latin typeface="Calibri"/>
                          <a:cs typeface="Calibri"/>
                        </a:rPr>
                        <a:t>355</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4"/>
                  </a:ext>
                </a:extLst>
              </a:tr>
              <a:tr h="190500">
                <a:tc>
                  <a:txBody>
                    <a:bodyPr/>
                    <a:lstStyle/>
                    <a:p>
                      <a:pPr marL="9525">
                        <a:lnSpc>
                          <a:spcPts val="1290"/>
                        </a:lnSpc>
                        <a:spcBef>
                          <a:spcPts val="110"/>
                        </a:spcBef>
                      </a:pPr>
                      <a:r>
                        <a:rPr sz="1100" i="1" dirty="0">
                          <a:latin typeface="Calibri"/>
                          <a:cs typeface="Calibri"/>
                        </a:rPr>
                        <a:t>30-34</a:t>
                      </a:r>
                      <a:r>
                        <a:rPr sz="1100" i="1" spc="-40" dirty="0">
                          <a:latin typeface="Calibri"/>
                          <a:cs typeface="Calibri"/>
                        </a:rPr>
                        <a:t> </a:t>
                      </a:r>
                      <a:r>
                        <a:rPr sz="1100" i="1" dirty="0">
                          <a:latin typeface="Calibri"/>
                          <a:cs typeface="Calibri"/>
                        </a:rPr>
                        <a:t>y/o</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1270" algn="r">
                        <a:lnSpc>
                          <a:spcPts val="1290"/>
                        </a:lnSpc>
                        <a:spcBef>
                          <a:spcPts val="110"/>
                        </a:spcBef>
                      </a:pPr>
                      <a:r>
                        <a:rPr sz="1100" dirty="0">
                          <a:latin typeface="Calibri"/>
                          <a:cs typeface="Calibri"/>
                        </a:rPr>
                        <a:t>1</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635" algn="r">
                        <a:lnSpc>
                          <a:spcPts val="1290"/>
                        </a:lnSpc>
                        <a:spcBef>
                          <a:spcPts val="110"/>
                        </a:spcBef>
                      </a:pPr>
                      <a:r>
                        <a:rPr sz="1100" dirty="0">
                          <a:latin typeface="Calibri"/>
                          <a:cs typeface="Calibri"/>
                        </a:rPr>
                        <a:t>589</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5"/>
                  </a:ext>
                </a:extLst>
              </a:tr>
              <a:tr h="190500">
                <a:tc>
                  <a:txBody>
                    <a:bodyPr/>
                    <a:lstStyle/>
                    <a:p>
                      <a:pPr marL="9525">
                        <a:lnSpc>
                          <a:spcPts val="1290"/>
                        </a:lnSpc>
                        <a:spcBef>
                          <a:spcPts val="110"/>
                        </a:spcBef>
                      </a:pPr>
                      <a:r>
                        <a:rPr sz="1100" i="1" dirty="0">
                          <a:latin typeface="Calibri"/>
                          <a:cs typeface="Calibri"/>
                        </a:rPr>
                        <a:t>35-39</a:t>
                      </a:r>
                      <a:r>
                        <a:rPr sz="1100" i="1" spc="-40" dirty="0">
                          <a:latin typeface="Calibri"/>
                          <a:cs typeface="Calibri"/>
                        </a:rPr>
                        <a:t> </a:t>
                      </a:r>
                      <a:r>
                        <a:rPr sz="1100" i="1" dirty="0">
                          <a:latin typeface="Calibri"/>
                          <a:cs typeface="Calibri"/>
                        </a:rPr>
                        <a:t>y/o</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1270" algn="r">
                        <a:lnSpc>
                          <a:spcPts val="1290"/>
                        </a:lnSpc>
                        <a:spcBef>
                          <a:spcPts val="110"/>
                        </a:spcBef>
                      </a:pPr>
                      <a:r>
                        <a:rPr sz="1100" dirty="0">
                          <a:latin typeface="Calibri"/>
                          <a:cs typeface="Calibri"/>
                        </a:rPr>
                        <a:t>1</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635" algn="r">
                        <a:lnSpc>
                          <a:spcPts val="1290"/>
                        </a:lnSpc>
                        <a:spcBef>
                          <a:spcPts val="110"/>
                        </a:spcBef>
                      </a:pPr>
                      <a:r>
                        <a:rPr sz="1100" dirty="0">
                          <a:latin typeface="Calibri"/>
                          <a:cs typeface="Calibri"/>
                        </a:rPr>
                        <a:t>622</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6"/>
                  </a:ext>
                </a:extLst>
              </a:tr>
              <a:tr h="190500">
                <a:tc>
                  <a:txBody>
                    <a:bodyPr/>
                    <a:lstStyle/>
                    <a:p>
                      <a:pPr marL="9525">
                        <a:lnSpc>
                          <a:spcPts val="1290"/>
                        </a:lnSpc>
                        <a:spcBef>
                          <a:spcPts val="110"/>
                        </a:spcBef>
                      </a:pPr>
                      <a:r>
                        <a:rPr sz="1100" i="1" dirty="0">
                          <a:latin typeface="Calibri"/>
                          <a:cs typeface="Calibri"/>
                        </a:rPr>
                        <a:t>40-44</a:t>
                      </a:r>
                      <a:r>
                        <a:rPr sz="1100" i="1" spc="-40" dirty="0">
                          <a:latin typeface="Calibri"/>
                          <a:cs typeface="Calibri"/>
                        </a:rPr>
                        <a:t> </a:t>
                      </a:r>
                      <a:r>
                        <a:rPr sz="1100" i="1" dirty="0">
                          <a:latin typeface="Calibri"/>
                          <a:cs typeface="Calibri"/>
                        </a:rPr>
                        <a:t>y/o</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1270" algn="r">
                        <a:lnSpc>
                          <a:spcPts val="1290"/>
                        </a:lnSpc>
                        <a:spcBef>
                          <a:spcPts val="110"/>
                        </a:spcBef>
                      </a:pPr>
                      <a:r>
                        <a:rPr sz="1100" dirty="0">
                          <a:latin typeface="Calibri"/>
                          <a:cs typeface="Calibri"/>
                        </a:rPr>
                        <a:t>3</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635" algn="r">
                        <a:lnSpc>
                          <a:spcPts val="1290"/>
                        </a:lnSpc>
                        <a:spcBef>
                          <a:spcPts val="110"/>
                        </a:spcBef>
                      </a:pPr>
                      <a:r>
                        <a:rPr sz="1100" dirty="0">
                          <a:latin typeface="Calibri"/>
                          <a:cs typeface="Calibri"/>
                        </a:rPr>
                        <a:t>760</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7"/>
                  </a:ext>
                </a:extLst>
              </a:tr>
              <a:tr h="190500">
                <a:tc>
                  <a:txBody>
                    <a:bodyPr/>
                    <a:lstStyle/>
                    <a:p>
                      <a:pPr marL="9525">
                        <a:lnSpc>
                          <a:spcPts val="1290"/>
                        </a:lnSpc>
                        <a:spcBef>
                          <a:spcPts val="110"/>
                        </a:spcBef>
                      </a:pPr>
                      <a:r>
                        <a:rPr sz="1100" i="1" dirty="0">
                          <a:latin typeface="Calibri"/>
                          <a:cs typeface="Calibri"/>
                        </a:rPr>
                        <a:t>45-49</a:t>
                      </a:r>
                      <a:r>
                        <a:rPr sz="1100" i="1" spc="-40" dirty="0">
                          <a:latin typeface="Calibri"/>
                          <a:cs typeface="Calibri"/>
                        </a:rPr>
                        <a:t> </a:t>
                      </a:r>
                      <a:r>
                        <a:rPr sz="1100" i="1" dirty="0">
                          <a:latin typeface="Calibri"/>
                          <a:cs typeface="Calibri"/>
                        </a:rPr>
                        <a:t>y/o</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1270" algn="r">
                        <a:lnSpc>
                          <a:spcPts val="1290"/>
                        </a:lnSpc>
                        <a:spcBef>
                          <a:spcPts val="110"/>
                        </a:spcBef>
                      </a:pPr>
                      <a:r>
                        <a:rPr sz="1100" dirty="0">
                          <a:latin typeface="Calibri"/>
                          <a:cs typeface="Calibri"/>
                        </a:rPr>
                        <a:t>3</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635" algn="r">
                        <a:lnSpc>
                          <a:spcPts val="1290"/>
                        </a:lnSpc>
                        <a:spcBef>
                          <a:spcPts val="110"/>
                        </a:spcBef>
                      </a:pPr>
                      <a:r>
                        <a:rPr sz="1100" dirty="0">
                          <a:latin typeface="Calibri"/>
                          <a:cs typeface="Calibri"/>
                        </a:rPr>
                        <a:t>818</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8"/>
                  </a:ext>
                </a:extLst>
              </a:tr>
              <a:tr h="190500">
                <a:tc>
                  <a:txBody>
                    <a:bodyPr/>
                    <a:lstStyle/>
                    <a:p>
                      <a:pPr marL="9525">
                        <a:lnSpc>
                          <a:spcPts val="1290"/>
                        </a:lnSpc>
                        <a:spcBef>
                          <a:spcPts val="110"/>
                        </a:spcBef>
                      </a:pPr>
                      <a:r>
                        <a:rPr sz="1100" i="1" dirty="0">
                          <a:latin typeface="Calibri"/>
                          <a:cs typeface="Calibri"/>
                        </a:rPr>
                        <a:t>50-54</a:t>
                      </a:r>
                      <a:r>
                        <a:rPr sz="1100" i="1" spc="-40" dirty="0">
                          <a:latin typeface="Calibri"/>
                          <a:cs typeface="Calibri"/>
                        </a:rPr>
                        <a:t> </a:t>
                      </a:r>
                      <a:r>
                        <a:rPr sz="1100" i="1" dirty="0">
                          <a:latin typeface="Calibri"/>
                          <a:cs typeface="Calibri"/>
                        </a:rPr>
                        <a:t>y/o</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1270" algn="r">
                        <a:lnSpc>
                          <a:spcPts val="1290"/>
                        </a:lnSpc>
                        <a:spcBef>
                          <a:spcPts val="110"/>
                        </a:spcBef>
                      </a:pPr>
                      <a:r>
                        <a:rPr sz="1100" dirty="0">
                          <a:latin typeface="Calibri"/>
                          <a:cs typeface="Calibri"/>
                        </a:rPr>
                        <a:t>4</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635" algn="r">
                        <a:lnSpc>
                          <a:spcPts val="1290"/>
                        </a:lnSpc>
                        <a:spcBef>
                          <a:spcPts val="110"/>
                        </a:spcBef>
                      </a:pPr>
                      <a:r>
                        <a:rPr sz="1100" dirty="0">
                          <a:latin typeface="Calibri"/>
                          <a:cs typeface="Calibri"/>
                        </a:rPr>
                        <a:t>1108</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9"/>
                  </a:ext>
                </a:extLst>
              </a:tr>
              <a:tr h="190500">
                <a:tc>
                  <a:txBody>
                    <a:bodyPr/>
                    <a:lstStyle/>
                    <a:p>
                      <a:pPr marL="9525">
                        <a:lnSpc>
                          <a:spcPts val="1290"/>
                        </a:lnSpc>
                        <a:spcBef>
                          <a:spcPts val="110"/>
                        </a:spcBef>
                      </a:pPr>
                      <a:r>
                        <a:rPr sz="1100" i="1" dirty="0">
                          <a:latin typeface="Calibri"/>
                          <a:cs typeface="Calibri"/>
                        </a:rPr>
                        <a:t>55-59</a:t>
                      </a:r>
                      <a:r>
                        <a:rPr sz="1100" i="1" spc="-40" dirty="0">
                          <a:latin typeface="Calibri"/>
                          <a:cs typeface="Calibri"/>
                        </a:rPr>
                        <a:t> </a:t>
                      </a:r>
                      <a:r>
                        <a:rPr sz="1100" i="1" dirty="0">
                          <a:latin typeface="Calibri"/>
                          <a:cs typeface="Calibri"/>
                        </a:rPr>
                        <a:t>y/o</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1270" algn="r">
                        <a:lnSpc>
                          <a:spcPts val="1290"/>
                        </a:lnSpc>
                        <a:spcBef>
                          <a:spcPts val="110"/>
                        </a:spcBef>
                      </a:pPr>
                      <a:r>
                        <a:rPr sz="1100" dirty="0">
                          <a:latin typeface="Calibri"/>
                          <a:cs typeface="Calibri"/>
                        </a:rPr>
                        <a:t>4</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635" algn="r">
                        <a:lnSpc>
                          <a:spcPts val="1290"/>
                        </a:lnSpc>
                        <a:spcBef>
                          <a:spcPts val="110"/>
                        </a:spcBef>
                      </a:pPr>
                      <a:r>
                        <a:rPr sz="1100" dirty="0">
                          <a:latin typeface="Calibri"/>
                          <a:cs typeface="Calibri"/>
                        </a:rPr>
                        <a:t>1321</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10"/>
                  </a:ext>
                </a:extLst>
              </a:tr>
              <a:tr h="190500">
                <a:tc>
                  <a:txBody>
                    <a:bodyPr/>
                    <a:lstStyle/>
                    <a:p>
                      <a:pPr marL="9525">
                        <a:lnSpc>
                          <a:spcPts val="1290"/>
                        </a:lnSpc>
                        <a:spcBef>
                          <a:spcPts val="110"/>
                        </a:spcBef>
                      </a:pPr>
                      <a:r>
                        <a:rPr sz="1100" i="1" dirty="0">
                          <a:latin typeface="Calibri"/>
                          <a:cs typeface="Calibri"/>
                        </a:rPr>
                        <a:t>60+</a:t>
                      </a:r>
                      <a:r>
                        <a:rPr sz="1100" i="1" spc="-25" dirty="0">
                          <a:latin typeface="Calibri"/>
                          <a:cs typeface="Calibri"/>
                        </a:rPr>
                        <a:t> </a:t>
                      </a:r>
                      <a:r>
                        <a:rPr sz="1100" i="1" dirty="0">
                          <a:latin typeface="Calibri"/>
                          <a:cs typeface="Calibri"/>
                        </a:rPr>
                        <a:t>y/o</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635" algn="r">
                        <a:lnSpc>
                          <a:spcPts val="1290"/>
                        </a:lnSpc>
                        <a:spcBef>
                          <a:spcPts val="110"/>
                        </a:spcBef>
                      </a:pPr>
                      <a:r>
                        <a:rPr sz="1100" dirty="0">
                          <a:latin typeface="Calibri"/>
                          <a:cs typeface="Calibri"/>
                        </a:rPr>
                        <a:t>20</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635" algn="r">
                        <a:lnSpc>
                          <a:spcPts val="1290"/>
                        </a:lnSpc>
                        <a:spcBef>
                          <a:spcPts val="110"/>
                        </a:spcBef>
                      </a:pPr>
                      <a:r>
                        <a:rPr sz="1100" dirty="0">
                          <a:latin typeface="Calibri"/>
                          <a:cs typeface="Calibri"/>
                        </a:rPr>
                        <a:t>2673</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11"/>
                  </a:ext>
                </a:extLst>
              </a:tr>
            </a:tbl>
          </a:graphicData>
        </a:graphic>
      </p:graphicFrame>
      <p:sp>
        <p:nvSpPr>
          <p:cNvPr id="85" name="object 85"/>
          <p:cNvSpPr txBox="1"/>
          <p:nvPr/>
        </p:nvSpPr>
        <p:spPr>
          <a:xfrm>
            <a:off x="7622540" y="4768951"/>
            <a:ext cx="99885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1" u="none" strike="noStrike" kern="1200" cap="none" spc="-5" normalizeH="0" baseline="0" noProof="0" dirty="0">
                <a:ln>
                  <a:noFill/>
                </a:ln>
                <a:solidFill>
                  <a:prstClr val="black"/>
                </a:solidFill>
                <a:effectLst/>
                <a:uLnTx/>
                <a:uFillTx/>
                <a:latin typeface="Calibri"/>
                <a:ea typeface="+mn-ea"/>
                <a:cs typeface="Calibri"/>
              </a:rPr>
              <a:t>(N</a:t>
            </a:r>
            <a:r>
              <a:rPr kumimoji="0" sz="1800" b="0" i="0" u="none" strike="noStrike" kern="1200" cap="none" spc="-5" normalizeH="0" baseline="0" noProof="0" dirty="0">
                <a:ln>
                  <a:noFill/>
                </a:ln>
                <a:solidFill>
                  <a:prstClr val="black"/>
                </a:solidFill>
                <a:effectLst/>
                <a:uLnTx/>
                <a:uFillTx/>
                <a:latin typeface="Calibri"/>
                <a:ea typeface="+mn-ea"/>
                <a:cs typeface="Calibri"/>
              </a:rPr>
              <a:t>=</a:t>
            </a:r>
            <a:r>
              <a:rPr kumimoji="0" sz="1800" b="0" i="0" u="none" strike="noStrike" kern="1200" cap="none" spc="-45" normalizeH="0" baseline="0" noProof="0" dirty="0">
                <a:ln>
                  <a:noFill/>
                </a:ln>
                <a:solidFill>
                  <a:prstClr val="black"/>
                </a:solidFill>
                <a:effectLst/>
                <a:uLnTx/>
                <a:uFillTx/>
                <a:latin typeface="Calibri"/>
                <a:ea typeface="+mn-ea"/>
                <a:cs typeface="Calibri"/>
              </a:rPr>
              <a:t> </a:t>
            </a:r>
            <a:r>
              <a:rPr kumimoji="0" sz="1800" b="0" i="0" u="none" strike="noStrike" kern="1200" cap="none" spc="-5" normalizeH="0" baseline="0" noProof="0" dirty="0">
                <a:ln>
                  <a:noFill/>
                </a:ln>
                <a:solidFill>
                  <a:prstClr val="black"/>
                </a:solidFill>
                <a:effectLst/>
                <a:uLnTx/>
                <a:uFillTx/>
                <a:latin typeface="Calibri"/>
                <a:ea typeface="+mn-ea"/>
                <a:cs typeface="Calibri"/>
              </a:rPr>
              <a:t>8,417)</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86" name="object 86"/>
          <p:cNvSpPr txBox="1"/>
          <p:nvPr/>
        </p:nvSpPr>
        <p:spPr>
          <a:xfrm>
            <a:off x="8844028" y="4501050"/>
            <a:ext cx="820419" cy="567690"/>
          </a:xfrm>
          <a:prstGeom prst="rect">
            <a:avLst/>
          </a:prstGeom>
        </p:spPr>
        <p:txBody>
          <a:bodyPr vert="horz" wrap="square" lIns="0" tIns="12700" rIns="0" bIns="0" rtlCol="0">
            <a:spAutoFit/>
          </a:bodyPr>
          <a:lstStyle/>
          <a:p>
            <a:pPr marL="12700" marR="0" lvl="0" indent="0" algn="l" defTabSz="914400" rtl="0" eaLnBrk="1" fontAlgn="auto" latinLnBrk="0" hangingPunct="1">
              <a:lnSpc>
                <a:spcPts val="2135"/>
              </a:lnSpc>
              <a:spcBef>
                <a:spcPts val="100"/>
              </a:spcBef>
              <a:spcAft>
                <a:spcPts val="0"/>
              </a:spcAft>
              <a:buClrTx/>
              <a:buSzTx/>
              <a:buFontTx/>
              <a:buNone/>
              <a:tabLst/>
              <a:defRPr/>
            </a:pPr>
            <a:r>
              <a:rPr kumimoji="0" sz="1800" b="1" i="1" u="none" strike="noStrike" kern="1200" cap="none" spc="-5" normalizeH="0" baseline="0" noProof="0" dirty="0">
                <a:ln>
                  <a:noFill/>
                </a:ln>
                <a:solidFill>
                  <a:srgbClr val="595958"/>
                </a:solidFill>
                <a:effectLst/>
                <a:uLnTx/>
                <a:uFillTx/>
                <a:latin typeface="Calibri"/>
                <a:ea typeface="+mn-ea"/>
                <a:cs typeface="Calibri"/>
              </a:rPr>
              <a:t>Death</a:t>
            </a:r>
            <a:r>
              <a:rPr kumimoji="0" sz="1800" b="1" i="1" u="none" strike="noStrike" kern="1200" cap="none" spc="-75" normalizeH="0" baseline="0" noProof="0" dirty="0">
                <a:ln>
                  <a:noFill/>
                </a:ln>
                <a:solidFill>
                  <a:srgbClr val="595958"/>
                </a:solidFill>
                <a:effectLst/>
                <a:uLnTx/>
                <a:uFillTx/>
                <a:latin typeface="Calibri"/>
                <a:ea typeface="+mn-ea"/>
                <a:cs typeface="Calibri"/>
              </a:rPr>
              <a:t> </a:t>
            </a:r>
            <a:r>
              <a:rPr kumimoji="0" sz="1800" b="1" i="1" u="none" strike="noStrike" kern="1200" cap="none" spc="0" normalizeH="0" baseline="0" noProof="0" dirty="0">
                <a:ln>
                  <a:noFill/>
                </a:ln>
                <a:solidFill>
                  <a:srgbClr val="595958"/>
                </a:solidFill>
                <a:effectLst/>
                <a:uLnTx/>
                <a:uFillTx/>
                <a:latin typeface="Calibri"/>
                <a:ea typeface="+mn-ea"/>
                <a:cs typeface="Calibri"/>
              </a:rPr>
              <a:t>%</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80645" marR="0" lvl="0" indent="0" algn="l" defTabSz="914400" rtl="0" eaLnBrk="1" fontAlgn="auto" latinLnBrk="0" hangingPunct="1">
              <a:lnSpc>
                <a:spcPts val="2135"/>
              </a:lnSpc>
              <a:spcBef>
                <a:spcPts val="0"/>
              </a:spcBef>
              <a:spcAft>
                <a:spcPts val="0"/>
              </a:spcAft>
              <a:buClrTx/>
              <a:buSzTx/>
              <a:buFontTx/>
              <a:buNone/>
              <a:tabLst/>
              <a:defRPr/>
            </a:pPr>
            <a:r>
              <a:rPr kumimoji="0" sz="1800" b="0" i="0" u="none" strike="noStrike" kern="1200" cap="none" spc="-5" normalizeH="0" baseline="0" noProof="0" dirty="0">
                <a:ln>
                  <a:noFill/>
                </a:ln>
                <a:solidFill>
                  <a:prstClr val="black"/>
                </a:solidFill>
                <a:effectLst/>
                <a:uLnTx/>
                <a:uFillTx/>
                <a:latin typeface="Calibri"/>
                <a:ea typeface="+mn-ea"/>
                <a:cs typeface="Calibri"/>
              </a:rPr>
              <a:t>(</a:t>
            </a:r>
            <a:r>
              <a:rPr kumimoji="0" sz="1800" b="0" i="1" u="none" strike="noStrike" kern="1200" cap="none" spc="-5" normalizeH="0" baseline="0" noProof="0" dirty="0">
                <a:ln>
                  <a:noFill/>
                </a:ln>
                <a:solidFill>
                  <a:prstClr val="black"/>
                </a:solidFill>
                <a:effectLst/>
                <a:uLnTx/>
                <a:uFillTx/>
                <a:latin typeface="Calibri"/>
                <a:ea typeface="+mn-ea"/>
                <a:cs typeface="Calibri"/>
              </a:rPr>
              <a:t>N</a:t>
            </a:r>
            <a:r>
              <a:rPr kumimoji="0" sz="1800" b="0" i="0" u="none" strike="noStrike" kern="1200" cap="none" spc="-5" normalizeH="0" baseline="0" noProof="0" dirty="0">
                <a:ln>
                  <a:noFill/>
                </a:ln>
                <a:solidFill>
                  <a:prstClr val="black"/>
                </a:solidFill>
                <a:effectLst/>
                <a:uLnTx/>
                <a:uFillTx/>
                <a:latin typeface="Calibri"/>
                <a:ea typeface="+mn-ea"/>
                <a:cs typeface="Calibri"/>
              </a:rPr>
              <a:t>=</a:t>
            </a:r>
            <a:r>
              <a:rPr kumimoji="0" sz="1800" b="0" i="0" u="none" strike="noStrike" kern="1200" cap="none" spc="-35" normalizeH="0" baseline="0" noProof="0" dirty="0">
                <a:ln>
                  <a:noFill/>
                </a:ln>
                <a:solidFill>
                  <a:prstClr val="black"/>
                </a:solidFill>
                <a:effectLst/>
                <a:uLnTx/>
                <a:uFillTx/>
                <a:latin typeface="Calibri"/>
                <a:ea typeface="+mn-ea"/>
                <a:cs typeface="Calibri"/>
              </a:rPr>
              <a:t> </a:t>
            </a:r>
            <a:r>
              <a:rPr kumimoji="0" sz="1800" b="0" i="0" u="none" strike="noStrike" kern="1200" cap="none" spc="0" normalizeH="0" baseline="0" noProof="0" dirty="0">
                <a:ln>
                  <a:noFill/>
                </a:ln>
                <a:solidFill>
                  <a:prstClr val="black"/>
                </a:solidFill>
                <a:effectLst/>
                <a:uLnTx/>
                <a:uFillTx/>
                <a:latin typeface="Calibri"/>
                <a:ea typeface="+mn-ea"/>
                <a:cs typeface="Calibri"/>
              </a:rPr>
              <a:t>39)</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3805467472"/>
      </p:ext>
    </p:extLst>
  </p:cSld>
  <p:clrMapOvr>
    <a:masterClrMapping/>
  </p:clrMapOvr>
  <p:timing>
    <p:tnLst>
      <p:par>
        <p:cTn id="1" dur="indefinite" restart="never" nodeType="tmRoot"/>
      </p:par>
    </p:tn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1010900" y="6110546"/>
            <a:ext cx="763061" cy="505267"/>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US" sz="3200" b="0" i="0" u="none" strike="noStrike" kern="1200" cap="none" spc="-10" normalizeH="0" baseline="0" noProof="0" dirty="0" smtClean="0">
                <a:ln>
                  <a:noFill/>
                </a:ln>
                <a:solidFill>
                  <a:srgbClr val="FFFFFF"/>
                </a:solidFill>
                <a:effectLst/>
                <a:uLnTx/>
                <a:uFillTx/>
                <a:latin typeface="Arial"/>
                <a:ea typeface="+mn-ea"/>
                <a:cs typeface="Arial"/>
              </a:rPr>
              <a:t>313</a:t>
            </a:r>
            <a:endParaRPr kumimoji="0" sz="3200" b="0" i="0" u="none" strike="noStrike" kern="1200" cap="none" spc="0" normalizeH="0" baseline="0" noProof="0" dirty="0">
              <a:ln>
                <a:noFill/>
              </a:ln>
              <a:solidFill>
                <a:prstClr val="black"/>
              </a:solidFill>
              <a:effectLst/>
              <a:uLnTx/>
              <a:uFillTx/>
              <a:latin typeface="Arial"/>
              <a:ea typeface="+mn-ea"/>
              <a:cs typeface="Arial"/>
            </a:endParaRPr>
          </a:p>
        </p:txBody>
      </p:sp>
      <p:sp>
        <p:nvSpPr>
          <p:cNvPr id="3" name="object 3"/>
          <p:cNvSpPr txBox="1">
            <a:spLocks noGrp="1"/>
          </p:cNvSpPr>
          <p:nvPr>
            <p:ph type="title"/>
          </p:nvPr>
        </p:nvSpPr>
        <p:spPr>
          <a:xfrm>
            <a:off x="1003444" y="333763"/>
            <a:ext cx="10245090" cy="733425"/>
          </a:xfrm>
          <a:prstGeom prst="rect">
            <a:avLst/>
          </a:prstGeom>
        </p:spPr>
        <p:txBody>
          <a:bodyPr vert="horz" wrap="square" lIns="0" tIns="11430" rIns="0" bIns="0" rtlCol="0">
            <a:spAutoFit/>
          </a:bodyPr>
          <a:lstStyle/>
          <a:p>
            <a:pPr marL="12700">
              <a:lnSpc>
                <a:spcPct val="100000"/>
              </a:lnSpc>
              <a:spcBef>
                <a:spcPts val="90"/>
              </a:spcBef>
              <a:tabLst>
                <a:tab pos="6052185" algn="l"/>
              </a:tabLst>
            </a:pPr>
            <a:r>
              <a:rPr sz="4400" spc="-20" dirty="0">
                <a:solidFill>
                  <a:srgbClr val="000000"/>
                </a:solidFill>
              </a:rPr>
              <a:t>HIV </a:t>
            </a:r>
            <a:r>
              <a:rPr sz="4400" spc="-35" dirty="0">
                <a:solidFill>
                  <a:srgbClr val="000000"/>
                </a:solidFill>
              </a:rPr>
              <a:t>Deaths </a:t>
            </a:r>
            <a:r>
              <a:rPr sz="4400" spc="-30" dirty="0"/>
              <a:t>by</a:t>
            </a:r>
            <a:r>
              <a:rPr sz="4400" spc="-185" dirty="0"/>
              <a:t> </a:t>
            </a:r>
            <a:r>
              <a:rPr sz="4650" i="1" spc="-130" dirty="0">
                <a:solidFill>
                  <a:srgbClr val="000000"/>
                </a:solidFill>
                <a:latin typeface="Calibri Light"/>
                <a:cs typeface="Calibri Light"/>
              </a:rPr>
              <a:t>RISK</a:t>
            </a:r>
            <a:r>
              <a:rPr sz="4650" i="1" spc="-150" dirty="0">
                <a:solidFill>
                  <a:srgbClr val="000000"/>
                </a:solidFill>
                <a:latin typeface="Calibri Light"/>
                <a:cs typeface="Calibri Light"/>
              </a:rPr>
              <a:t> </a:t>
            </a:r>
            <a:r>
              <a:rPr sz="4650" i="1" spc="-140" dirty="0">
                <a:solidFill>
                  <a:srgbClr val="000000"/>
                </a:solidFill>
                <a:latin typeface="Calibri Light"/>
                <a:cs typeface="Calibri Light"/>
              </a:rPr>
              <a:t>factors	</a:t>
            </a:r>
            <a:r>
              <a:rPr sz="4400" dirty="0"/>
              <a:t>– </a:t>
            </a:r>
            <a:r>
              <a:rPr sz="4400" spc="-45" dirty="0"/>
              <a:t>Palm </a:t>
            </a:r>
            <a:r>
              <a:rPr sz="4400" spc="-25" dirty="0"/>
              <a:t>Beach</a:t>
            </a:r>
            <a:r>
              <a:rPr sz="4400" spc="-330" dirty="0"/>
              <a:t> </a:t>
            </a:r>
            <a:r>
              <a:rPr sz="4400" spc="-35" dirty="0"/>
              <a:t>2021</a:t>
            </a:r>
            <a:endParaRPr sz="4400">
              <a:latin typeface="Calibri Light"/>
              <a:cs typeface="Calibri Light"/>
            </a:endParaRPr>
          </a:p>
        </p:txBody>
      </p:sp>
      <p:sp>
        <p:nvSpPr>
          <p:cNvPr id="4" name="object 4"/>
          <p:cNvSpPr/>
          <p:nvPr/>
        </p:nvSpPr>
        <p:spPr>
          <a:xfrm>
            <a:off x="3861815" y="5079491"/>
            <a:ext cx="1428115" cy="0"/>
          </a:xfrm>
          <a:custGeom>
            <a:avLst/>
            <a:gdLst/>
            <a:ahLst/>
            <a:cxnLst/>
            <a:rect l="l" t="t" r="r" b="b"/>
            <a:pathLst>
              <a:path w="1428114">
                <a:moveTo>
                  <a:pt x="0" y="0"/>
                </a:moveTo>
                <a:lnTo>
                  <a:pt x="142798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1607819" y="5079491"/>
            <a:ext cx="1729739" cy="0"/>
          </a:xfrm>
          <a:custGeom>
            <a:avLst/>
            <a:gdLst/>
            <a:ahLst/>
            <a:cxnLst/>
            <a:rect l="l" t="t" r="r" b="b"/>
            <a:pathLst>
              <a:path w="1729739">
                <a:moveTo>
                  <a:pt x="0" y="0"/>
                </a:moveTo>
                <a:lnTo>
                  <a:pt x="17297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783336" y="5079491"/>
            <a:ext cx="300355" cy="0"/>
          </a:xfrm>
          <a:custGeom>
            <a:avLst/>
            <a:gdLst/>
            <a:ahLst/>
            <a:cxnLst/>
            <a:rect l="l" t="t" r="r" b="b"/>
            <a:pathLst>
              <a:path w="300355">
                <a:moveTo>
                  <a:pt x="0" y="0"/>
                </a:moveTo>
                <a:lnTo>
                  <a:pt x="30022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3861815" y="4553711"/>
            <a:ext cx="1428115" cy="0"/>
          </a:xfrm>
          <a:custGeom>
            <a:avLst/>
            <a:gdLst/>
            <a:ahLst/>
            <a:cxnLst/>
            <a:rect l="l" t="t" r="r" b="b"/>
            <a:pathLst>
              <a:path w="1428114">
                <a:moveTo>
                  <a:pt x="0" y="0"/>
                </a:moveTo>
                <a:lnTo>
                  <a:pt x="142798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1607819" y="4553711"/>
            <a:ext cx="1729739" cy="0"/>
          </a:xfrm>
          <a:custGeom>
            <a:avLst/>
            <a:gdLst/>
            <a:ahLst/>
            <a:cxnLst/>
            <a:rect l="l" t="t" r="r" b="b"/>
            <a:pathLst>
              <a:path w="1729739">
                <a:moveTo>
                  <a:pt x="0" y="0"/>
                </a:moveTo>
                <a:lnTo>
                  <a:pt x="17297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783336" y="4553711"/>
            <a:ext cx="300355" cy="0"/>
          </a:xfrm>
          <a:custGeom>
            <a:avLst/>
            <a:gdLst/>
            <a:ahLst/>
            <a:cxnLst/>
            <a:rect l="l" t="t" r="r" b="b"/>
            <a:pathLst>
              <a:path w="300355">
                <a:moveTo>
                  <a:pt x="0" y="0"/>
                </a:moveTo>
                <a:lnTo>
                  <a:pt x="30022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3861815" y="4027932"/>
            <a:ext cx="1428115" cy="0"/>
          </a:xfrm>
          <a:custGeom>
            <a:avLst/>
            <a:gdLst/>
            <a:ahLst/>
            <a:cxnLst/>
            <a:rect l="l" t="t" r="r" b="b"/>
            <a:pathLst>
              <a:path w="1428114">
                <a:moveTo>
                  <a:pt x="0" y="0"/>
                </a:moveTo>
                <a:lnTo>
                  <a:pt x="142798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783336" y="4027932"/>
            <a:ext cx="2554605" cy="0"/>
          </a:xfrm>
          <a:custGeom>
            <a:avLst/>
            <a:gdLst/>
            <a:ahLst/>
            <a:cxnLst/>
            <a:rect l="l" t="t" r="r" b="b"/>
            <a:pathLst>
              <a:path w="2554604">
                <a:moveTo>
                  <a:pt x="0" y="0"/>
                </a:moveTo>
                <a:lnTo>
                  <a:pt x="25542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3861815" y="3502152"/>
            <a:ext cx="1428115" cy="0"/>
          </a:xfrm>
          <a:custGeom>
            <a:avLst/>
            <a:gdLst/>
            <a:ahLst/>
            <a:cxnLst/>
            <a:rect l="l" t="t" r="r" b="b"/>
            <a:pathLst>
              <a:path w="1428114">
                <a:moveTo>
                  <a:pt x="0" y="0"/>
                </a:moveTo>
                <a:lnTo>
                  <a:pt x="142798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783336" y="3502152"/>
            <a:ext cx="2554605" cy="0"/>
          </a:xfrm>
          <a:custGeom>
            <a:avLst/>
            <a:gdLst/>
            <a:ahLst/>
            <a:cxnLst/>
            <a:rect l="l" t="t" r="r" b="b"/>
            <a:pathLst>
              <a:path w="2554604">
                <a:moveTo>
                  <a:pt x="0" y="0"/>
                </a:moveTo>
                <a:lnTo>
                  <a:pt x="25542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3861815" y="2976372"/>
            <a:ext cx="1428115" cy="0"/>
          </a:xfrm>
          <a:custGeom>
            <a:avLst/>
            <a:gdLst/>
            <a:ahLst/>
            <a:cxnLst/>
            <a:rect l="l" t="t" r="r" b="b"/>
            <a:pathLst>
              <a:path w="1428114">
                <a:moveTo>
                  <a:pt x="0" y="0"/>
                </a:moveTo>
                <a:lnTo>
                  <a:pt x="142798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783336" y="2976372"/>
            <a:ext cx="2554605" cy="0"/>
          </a:xfrm>
          <a:custGeom>
            <a:avLst/>
            <a:gdLst/>
            <a:ahLst/>
            <a:cxnLst/>
            <a:rect l="l" t="t" r="r" b="b"/>
            <a:pathLst>
              <a:path w="2554604">
                <a:moveTo>
                  <a:pt x="0" y="0"/>
                </a:moveTo>
                <a:lnTo>
                  <a:pt x="25542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3861815" y="2450592"/>
            <a:ext cx="1428115" cy="0"/>
          </a:xfrm>
          <a:custGeom>
            <a:avLst/>
            <a:gdLst/>
            <a:ahLst/>
            <a:cxnLst/>
            <a:rect l="l" t="t" r="r" b="b"/>
            <a:pathLst>
              <a:path w="1428114">
                <a:moveTo>
                  <a:pt x="0" y="0"/>
                </a:moveTo>
                <a:lnTo>
                  <a:pt x="142798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783336" y="2450592"/>
            <a:ext cx="2554605" cy="0"/>
          </a:xfrm>
          <a:custGeom>
            <a:avLst/>
            <a:gdLst/>
            <a:ahLst/>
            <a:cxnLst/>
            <a:rect l="l" t="t" r="r" b="b"/>
            <a:pathLst>
              <a:path w="2554604">
                <a:moveTo>
                  <a:pt x="0" y="0"/>
                </a:moveTo>
                <a:lnTo>
                  <a:pt x="25542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783336" y="1924811"/>
            <a:ext cx="4506595" cy="0"/>
          </a:xfrm>
          <a:custGeom>
            <a:avLst/>
            <a:gdLst/>
            <a:ahLst/>
            <a:cxnLst/>
            <a:rect l="l" t="t" r="r" b="b"/>
            <a:pathLst>
              <a:path w="4506595">
                <a:moveTo>
                  <a:pt x="0" y="0"/>
                </a:moveTo>
                <a:lnTo>
                  <a:pt x="45064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1083563" y="4259579"/>
            <a:ext cx="524510" cy="1346200"/>
          </a:xfrm>
          <a:custGeom>
            <a:avLst/>
            <a:gdLst/>
            <a:ahLst/>
            <a:cxnLst/>
            <a:rect l="l" t="t" r="r" b="b"/>
            <a:pathLst>
              <a:path w="524510" h="1346200">
                <a:moveTo>
                  <a:pt x="0" y="0"/>
                </a:moveTo>
                <a:lnTo>
                  <a:pt x="524256" y="0"/>
                </a:lnTo>
                <a:lnTo>
                  <a:pt x="524256" y="1345692"/>
                </a:lnTo>
                <a:lnTo>
                  <a:pt x="0" y="1345692"/>
                </a:lnTo>
                <a:lnTo>
                  <a:pt x="0" y="0"/>
                </a:lnTo>
                <a:close/>
              </a:path>
            </a:pathLst>
          </a:custGeom>
          <a:solidFill>
            <a:srgbClr val="2E75B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2211323" y="5199888"/>
            <a:ext cx="524510" cy="405765"/>
          </a:xfrm>
          <a:custGeom>
            <a:avLst/>
            <a:gdLst/>
            <a:ahLst/>
            <a:cxnLst/>
            <a:rect l="l" t="t" r="r" b="b"/>
            <a:pathLst>
              <a:path w="524510" h="405764">
                <a:moveTo>
                  <a:pt x="0" y="0"/>
                </a:moveTo>
                <a:lnTo>
                  <a:pt x="524256" y="0"/>
                </a:lnTo>
                <a:lnTo>
                  <a:pt x="524256" y="405384"/>
                </a:lnTo>
                <a:lnTo>
                  <a:pt x="0" y="405384"/>
                </a:lnTo>
                <a:lnTo>
                  <a:pt x="0" y="0"/>
                </a:lnTo>
                <a:close/>
              </a:path>
            </a:pathLst>
          </a:custGeom>
          <a:solidFill>
            <a:srgbClr val="C55A1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3337559" y="2371344"/>
            <a:ext cx="524510" cy="3234055"/>
          </a:xfrm>
          <a:custGeom>
            <a:avLst/>
            <a:gdLst/>
            <a:ahLst/>
            <a:cxnLst/>
            <a:rect l="l" t="t" r="r" b="b"/>
            <a:pathLst>
              <a:path w="524510" h="3234054">
                <a:moveTo>
                  <a:pt x="0" y="0"/>
                </a:moveTo>
                <a:lnTo>
                  <a:pt x="524256" y="0"/>
                </a:lnTo>
                <a:lnTo>
                  <a:pt x="524256" y="3233928"/>
                </a:lnTo>
                <a:lnTo>
                  <a:pt x="0" y="3233928"/>
                </a:lnTo>
                <a:lnTo>
                  <a:pt x="0" y="0"/>
                </a:lnTo>
                <a:close/>
              </a:path>
            </a:pathLst>
          </a:custGeom>
          <a:solidFill>
            <a:srgbClr val="CC3399"/>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4463796" y="5337047"/>
            <a:ext cx="524510" cy="268605"/>
          </a:xfrm>
          <a:custGeom>
            <a:avLst/>
            <a:gdLst/>
            <a:ahLst/>
            <a:cxnLst/>
            <a:rect l="l" t="t" r="r" b="b"/>
            <a:pathLst>
              <a:path w="524510" h="268604">
                <a:moveTo>
                  <a:pt x="0" y="0"/>
                </a:moveTo>
                <a:lnTo>
                  <a:pt x="524255" y="0"/>
                </a:lnTo>
                <a:lnTo>
                  <a:pt x="524255" y="268223"/>
                </a:lnTo>
                <a:lnTo>
                  <a:pt x="0" y="268223"/>
                </a:lnTo>
                <a:lnTo>
                  <a:pt x="0" y="0"/>
                </a:lnTo>
                <a:close/>
              </a:path>
            </a:pathLst>
          </a:custGeom>
          <a:solidFill>
            <a:srgbClr val="54823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783336" y="5605271"/>
            <a:ext cx="4506595" cy="0"/>
          </a:xfrm>
          <a:custGeom>
            <a:avLst/>
            <a:gdLst/>
            <a:ahLst/>
            <a:cxnLst/>
            <a:rect l="l" t="t" r="r" b="b"/>
            <a:pathLst>
              <a:path w="4506595">
                <a:moveTo>
                  <a:pt x="0" y="0"/>
                </a:moveTo>
                <a:lnTo>
                  <a:pt x="45064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txBox="1"/>
          <p:nvPr/>
        </p:nvSpPr>
        <p:spPr>
          <a:xfrm>
            <a:off x="991415" y="3899780"/>
            <a:ext cx="71056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25.60%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5" name="object 25"/>
          <p:cNvSpPr txBox="1"/>
          <p:nvPr/>
        </p:nvSpPr>
        <p:spPr>
          <a:xfrm>
            <a:off x="2176020" y="4840926"/>
            <a:ext cx="59499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7.70%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6" name="object 26"/>
          <p:cNvSpPr txBox="1"/>
          <p:nvPr/>
        </p:nvSpPr>
        <p:spPr>
          <a:xfrm>
            <a:off x="3244725" y="2012458"/>
            <a:ext cx="71056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61.50%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7" name="object 27"/>
          <p:cNvSpPr txBox="1"/>
          <p:nvPr/>
        </p:nvSpPr>
        <p:spPr>
          <a:xfrm>
            <a:off x="4429330" y="4977629"/>
            <a:ext cx="59499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5.10%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8" name="object 28"/>
          <p:cNvSpPr txBox="1"/>
          <p:nvPr/>
        </p:nvSpPr>
        <p:spPr>
          <a:xfrm>
            <a:off x="249736" y="5483529"/>
            <a:ext cx="40449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dirty="0">
                <a:ln>
                  <a:noFill/>
                </a:ln>
                <a:solidFill>
                  <a:srgbClr val="595958"/>
                </a:solidFill>
                <a:effectLst/>
                <a:uLnTx/>
                <a:uFillTx/>
                <a:latin typeface="Calibri"/>
                <a:ea typeface="+mn-ea"/>
                <a:cs typeface="Calibri"/>
              </a:rPr>
              <a:t>0</a:t>
            </a:r>
            <a:r>
              <a:rPr kumimoji="0" sz="1200" b="0" i="0" u="none" strike="noStrike" kern="1200" cap="none" spc="-5" normalizeH="0" baseline="0" noProof="0" dirty="0">
                <a:ln>
                  <a:noFill/>
                </a:ln>
                <a:solidFill>
                  <a:srgbClr val="595958"/>
                </a:solidFill>
                <a:effectLst/>
                <a:uLnTx/>
                <a:uFillTx/>
                <a:latin typeface="Calibri"/>
                <a:ea typeface="+mn-ea"/>
                <a:cs typeface="Calibri"/>
              </a:rPr>
              <a:t>.</a:t>
            </a:r>
            <a:r>
              <a:rPr kumimoji="0" sz="1200" b="0" i="0" u="none" strike="noStrike" kern="1200" cap="none" spc="0" normalizeH="0" baseline="0" noProof="0" dirty="0">
                <a:ln>
                  <a:noFill/>
                </a:ln>
                <a:solidFill>
                  <a:srgbClr val="595958"/>
                </a:solidFill>
                <a:effectLst/>
                <a:uLnTx/>
                <a:uFillTx/>
                <a:latin typeface="Calibri"/>
                <a:ea typeface="+mn-ea"/>
                <a:cs typeface="Calibri"/>
              </a:rPr>
              <a:t>0</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0" normalizeH="0" baseline="0" noProof="0" dirty="0">
                <a:ln>
                  <a:noFill/>
                </a:ln>
                <a:solidFill>
                  <a:srgbClr val="595958"/>
                </a:solidFill>
                <a:effectLst/>
                <a:uLnTx/>
                <a:uFillTx/>
                <a:latin typeface="Calibri"/>
                <a:ea typeface="+mn-ea"/>
                <a:cs typeface="Calibri"/>
              </a:rPr>
              <a:t>%</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29" name="object 29"/>
          <p:cNvSpPr txBox="1"/>
          <p:nvPr/>
        </p:nvSpPr>
        <p:spPr>
          <a:xfrm>
            <a:off x="172469" y="4957749"/>
            <a:ext cx="48196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dirty="0">
                <a:ln>
                  <a:noFill/>
                </a:ln>
                <a:solidFill>
                  <a:srgbClr val="595958"/>
                </a:solidFill>
                <a:effectLst/>
                <a:uLnTx/>
                <a:uFillTx/>
                <a:latin typeface="Calibri"/>
                <a:ea typeface="+mn-ea"/>
                <a:cs typeface="Calibri"/>
              </a:rPr>
              <a:t>1</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5" normalizeH="0" baseline="0" noProof="0" dirty="0">
                <a:ln>
                  <a:noFill/>
                </a:ln>
                <a:solidFill>
                  <a:srgbClr val="595958"/>
                </a:solidFill>
                <a:effectLst/>
                <a:uLnTx/>
                <a:uFillTx/>
                <a:latin typeface="Calibri"/>
                <a:ea typeface="+mn-ea"/>
                <a:cs typeface="Calibri"/>
              </a:rPr>
              <a:t>.</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0" normalizeH="0" baseline="0" noProof="0" dirty="0">
                <a:ln>
                  <a:noFill/>
                </a:ln>
                <a:solidFill>
                  <a:srgbClr val="595958"/>
                </a:solidFill>
                <a:effectLst/>
                <a:uLnTx/>
                <a:uFillTx/>
                <a:latin typeface="Calibri"/>
                <a:ea typeface="+mn-ea"/>
                <a:cs typeface="Calibri"/>
              </a:rPr>
              <a:t>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30" name="object 30"/>
          <p:cNvSpPr txBox="1"/>
          <p:nvPr/>
        </p:nvSpPr>
        <p:spPr>
          <a:xfrm>
            <a:off x="172469" y="4431969"/>
            <a:ext cx="48196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dirty="0">
                <a:ln>
                  <a:noFill/>
                </a:ln>
                <a:solidFill>
                  <a:srgbClr val="595958"/>
                </a:solidFill>
                <a:effectLst/>
                <a:uLnTx/>
                <a:uFillTx/>
                <a:latin typeface="Calibri"/>
                <a:ea typeface="+mn-ea"/>
                <a:cs typeface="Calibri"/>
              </a:rPr>
              <a:t>2</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5" normalizeH="0" baseline="0" noProof="0" dirty="0">
                <a:ln>
                  <a:noFill/>
                </a:ln>
                <a:solidFill>
                  <a:srgbClr val="595958"/>
                </a:solidFill>
                <a:effectLst/>
                <a:uLnTx/>
                <a:uFillTx/>
                <a:latin typeface="Calibri"/>
                <a:ea typeface="+mn-ea"/>
                <a:cs typeface="Calibri"/>
              </a:rPr>
              <a:t>.</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0" normalizeH="0" baseline="0" noProof="0" dirty="0">
                <a:ln>
                  <a:noFill/>
                </a:ln>
                <a:solidFill>
                  <a:srgbClr val="595958"/>
                </a:solidFill>
                <a:effectLst/>
                <a:uLnTx/>
                <a:uFillTx/>
                <a:latin typeface="Calibri"/>
                <a:ea typeface="+mn-ea"/>
                <a:cs typeface="Calibri"/>
              </a:rPr>
              <a:t>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31" name="object 31"/>
          <p:cNvSpPr txBox="1"/>
          <p:nvPr/>
        </p:nvSpPr>
        <p:spPr>
          <a:xfrm>
            <a:off x="172469" y="3906189"/>
            <a:ext cx="48196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dirty="0">
                <a:ln>
                  <a:noFill/>
                </a:ln>
                <a:solidFill>
                  <a:srgbClr val="595958"/>
                </a:solidFill>
                <a:effectLst/>
                <a:uLnTx/>
                <a:uFillTx/>
                <a:latin typeface="Calibri"/>
                <a:ea typeface="+mn-ea"/>
                <a:cs typeface="Calibri"/>
              </a:rPr>
              <a:t>3</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5" normalizeH="0" baseline="0" noProof="0" dirty="0">
                <a:ln>
                  <a:noFill/>
                </a:ln>
                <a:solidFill>
                  <a:srgbClr val="595958"/>
                </a:solidFill>
                <a:effectLst/>
                <a:uLnTx/>
                <a:uFillTx/>
                <a:latin typeface="Calibri"/>
                <a:ea typeface="+mn-ea"/>
                <a:cs typeface="Calibri"/>
              </a:rPr>
              <a:t>.</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0" normalizeH="0" baseline="0" noProof="0" dirty="0">
                <a:ln>
                  <a:noFill/>
                </a:ln>
                <a:solidFill>
                  <a:srgbClr val="595958"/>
                </a:solidFill>
                <a:effectLst/>
                <a:uLnTx/>
                <a:uFillTx/>
                <a:latin typeface="Calibri"/>
                <a:ea typeface="+mn-ea"/>
                <a:cs typeface="Calibri"/>
              </a:rPr>
              <a:t>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32" name="object 32"/>
          <p:cNvSpPr txBox="1"/>
          <p:nvPr/>
        </p:nvSpPr>
        <p:spPr>
          <a:xfrm>
            <a:off x="172469" y="3380409"/>
            <a:ext cx="48196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dirty="0">
                <a:ln>
                  <a:noFill/>
                </a:ln>
                <a:solidFill>
                  <a:srgbClr val="595958"/>
                </a:solidFill>
                <a:effectLst/>
                <a:uLnTx/>
                <a:uFillTx/>
                <a:latin typeface="Calibri"/>
                <a:ea typeface="+mn-ea"/>
                <a:cs typeface="Calibri"/>
              </a:rPr>
              <a:t>4</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5" normalizeH="0" baseline="0" noProof="0" dirty="0">
                <a:ln>
                  <a:noFill/>
                </a:ln>
                <a:solidFill>
                  <a:srgbClr val="595958"/>
                </a:solidFill>
                <a:effectLst/>
                <a:uLnTx/>
                <a:uFillTx/>
                <a:latin typeface="Calibri"/>
                <a:ea typeface="+mn-ea"/>
                <a:cs typeface="Calibri"/>
              </a:rPr>
              <a:t>.</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0" normalizeH="0" baseline="0" noProof="0" dirty="0">
                <a:ln>
                  <a:noFill/>
                </a:ln>
                <a:solidFill>
                  <a:srgbClr val="595958"/>
                </a:solidFill>
                <a:effectLst/>
                <a:uLnTx/>
                <a:uFillTx/>
                <a:latin typeface="Calibri"/>
                <a:ea typeface="+mn-ea"/>
                <a:cs typeface="Calibri"/>
              </a:rPr>
              <a:t>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33" name="object 33"/>
          <p:cNvSpPr txBox="1"/>
          <p:nvPr/>
        </p:nvSpPr>
        <p:spPr>
          <a:xfrm>
            <a:off x="172469" y="2854629"/>
            <a:ext cx="48196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dirty="0">
                <a:ln>
                  <a:noFill/>
                </a:ln>
                <a:solidFill>
                  <a:srgbClr val="595958"/>
                </a:solidFill>
                <a:effectLst/>
                <a:uLnTx/>
                <a:uFillTx/>
                <a:latin typeface="Calibri"/>
                <a:ea typeface="+mn-ea"/>
                <a:cs typeface="Calibri"/>
              </a:rPr>
              <a:t>5</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5" normalizeH="0" baseline="0" noProof="0" dirty="0">
                <a:ln>
                  <a:noFill/>
                </a:ln>
                <a:solidFill>
                  <a:srgbClr val="595958"/>
                </a:solidFill>
                <a:effectLst/>
                <a:uLnTx/>
                <a:uFillTx/>
                <a:latin typeface="Calibri"/>
                <a:ea typeface="+mn-ea"/>
                <a:cs typeface="Calibri"/>
              </a:rPr>
              <a:t>.</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0" normalizeH="0" baseline="0" noProof="0" dirty="0">
                <a:ln>
                  <a:noFill/>
                </a:ln>
                <a:solidFill>
                  <a:srgbClr val="595958"/>
                </a:solidFill>
                <a:effectLst/>
                <a:uLnTx/>
                <a:uFillTx/>
                <a:latin typeface="Calibri"/>
                <a:ea typeface="+mn-ea"/>
                <a:cs typeface="Calibri"/>
              </a:rPr>
              <a:t>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34" name="object 34"/>
          <p:cNvSpPr txBox="1"/>
          <p:nvPr/>
        </p:nvSpPr>
        <p:spPr>
          <a:xfrm>
            <a:off x="172469" y="2328849"/>
            <a:ext cx="48196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dirty="0">
                <a:ln>
                  <a:noFill/>
                </a:ln>
                <a:solidFill>
                  <a:srgbClr val="595958"/>
                </a:solidFill>
                <a:effectLst/>
                <a:uLnTx/>
                <a:uFillTx/>
                <a:latin typeface="Calibri"/>
                <a:ea typeface="+mn-ea"/>
                <a:cs typeface="Calibri"/>
              </a:rPr>
              <a:t>6</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5" normalizeH="0" baseline="0" noProof="0" dirty="0">
                <a:ln>
                  <a:noFill/>
                </a:ln>
                <a:solidFill>
                  <a:srgbClr val="595958"/>
                </a:solidFill>
                <a:effectLst/>
                <a:uLnTx/>
                <a:uFillTx/>
                <a:latin typeface="Calibri"/>
                <a:ea typeface="+mn-ea"/>
                <a:cs typeface="Calibri"/>
              </a:rPr>
              <a:t>.</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0" normalizeH="0" baseline="0" noProof="0" dirty="0">
                <a:ln>
                  <a:noFill/>
                </a:ln>
                <a:solidFill>
                  <a:srgbClr val="595958"/>
                </a:solidFill>
                <a:effectLst/>
                <a:uLnTx/>
                <a:uFillTx/>
                <a:latin typeface="Calibri"/>
                <a:ea typeface="+mn-ea"/>
                <a:cs typeface="Calibri"/>
              </a:rPr>
              <a:t>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35" name="object 35"/>
          <p:cNvSpPr txBox="1"/>
          <p:nvPr/>
        </p:nvSpPr>
        <p:spPr>
          <a:xfrm>
            <a:off x="172469" y="1803069"/>
            <a:ext cx="48196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dirty="0">
                <a:ln>
                  <a:noFill/>
                </a:ln>
                <a:solidFill>
                  <a:srgbClr val="595958"/>
                </a:solidFill>
                <a:effectLst/>
                <a:uLnTx/>
                <a:uFillTx/>
                <a:latin typeface="Calibri"/>
                <a:ea typeface="+mn-ea"/>
                <a:cs typeface="Calibri"/>
              </a:rPr>
              <a:t>7</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5" normalizeH="0" baseline="0" noProof="0" dirty="0">
                <a:ln>
                  <a:noFill/>
                </a:ln>
                <a:solidFill>
                  <a:srgbClr val="595958"/>
                </a:solidFill>
                <a:effectLst/>
                <a:uLnTx/>
                <a:uFillTx/>
                <a:latin typeface="Calibri"/>
                <a:ea typeface="+mn-ea"/>
                <a:cs typeface="Calibri"/>
              </a:rPr>
              <a:t>.</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0" normalizeH="0" baseline="0" noProof="0" dirty="0">
                <a:ln>
                  <a:noFill/>
                </a:ln>
                <a:solidFill>
                  <a:srgbClr val="595958"/>
                </a:solidFill>
                <a:effectLst/>
                <a:uLnTx/>
                <a:uFillTx/>
                <a:latin typeface="Calibri"/>
                <a:ea typeface="+mn-ea"/>
                <a:cs typeface="Calibri"/>
              </a:rPr>
              <a:t>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36" name="object 36"/>
          <p:cNvSpPr txBox="1"/>
          <p:nvPr/>
        </p:nvSpPr>
        <p:spPr>
          <a:xfrm>
            <a:off x="1080602" y="5727040"/>
            <a:ext cx="53213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1" u="none" strike="noStrike" kern="1200" cap="none" spc="-5" normalizeH="0" baseline="0" noProof="0" dirty="0">
                <a:ln>
                  <a:noFill/>
                </a:ln>
                <a:solidFill>
                  <a:srgbClr val="595958"/>
                </a:solidFill>
                <a:effectLst/>
                <a:uLnTx/>
                <a:uFillTx/>
                <a:latin typeface="Calibri"/>
                <a:ea typeface="+mn-ea"/>
                <a:cs typeface="Calibri"/>
              </a:rPr>
              <a:t>M</a:t>
            </a:r>
            <a:r>
              <a:rPr kumimoji="0" sz="1800" b="1" i="1" u="none" strike="noStrike" kern="1200" cap="none" spc="0" normalizeH="0" baseline="0" noProof="0" dirty="0">
                <a:ln>
                  <a:noFill/>
                </a:ln>
                <a:solidFill>
                  <a:srgbClr val="595958"/>
                </a:solidFill>
                <a:effectLst/>
                <a:uLnTx/>
                <a:uFillTx/>
                <a:latin typeface="Calibri"/>
                <a:ea typeface="+mn-ea"/>
                <a:cs typeface="Calibri"/>
              </a:rPr>
              <a:t>SM</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7" name="object 37"/>
          <p:cNvSpPr txBox="1"/>
          <p:nvPr/>
        </p:nvSpPr>
        <p:spPr>
          <a:xfrm>
            <a:off x="2283038" y="5727040"/>
            <a:ext cx="38100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1" u="none" strike="noStrike" kern="1200" cap="none" spc="0" normalizeH="0" baseline="0" noProof="0" dirty="0">
                <a:ln>
                  <a:noFill/>
                </a:ln>
                <a:solidFill>
                  <a:srgbClr val="595958"/>
                </a:solidFill>
                <a:effectLst/>
                <a:uLnTx/>
                <a:uFillTx/>
                <a:latin typeface="Calibri"/>
                <a:ea typeface="+mn-ea"/>
                <a:cs typeface="Calibri"/>
              </a:rPr>
              <a:t>I</a:t>
            </a:r>
            <a:r>
              <a:rPr kumimoji="0" sz="1800" b="1" i="1" u="none" strike="noStrike" kern="1200" cap="none" spc="5" normalizeH="0" baseline="0" noProof="0" dirty="0">
                <a:ln>
                  <a:noFill/>
                </a:ln>
                <a:solidFill>
                  <a:srgbClr val="595958"/>
                </a:solidFill>
                <a:effectLst/>
                <a:uLnTx/>
                <a:uFillTx/>
                <a:latin typeface="Calibri"/>
                <a:ea typeface="+mn-ea"/>
                <a:cs typeface="Calibri"/>
              </a:rPr>
              <a:t>D</a:t>
            </a:r>
            <a:r>
              <a:rPr kumimoji="0" sz="1800" b="1" i="1" u="none" strike="noStrike" kern="1200" cap="none" spc="0" normalizeH="0" baseline="0" noProof="0" dirty="0">
                <a:ln>
                  <a:noFill/>
                </a:ln>
                <a:solidFill>
                  <a:srgbClr val="595958"/>
                </a:solidFill>
                <a:effectLst/>
                <a:uLnTx/>
                <a:uFillTx/>
                <a:latin typeface="Calibri"/>
                <a:ea typeface="+mn-ea"/>
                <a:cs typeface="Calibri"/>
              </a:rPr>
              <a:t>U</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8" name="object 38"/>
          <p:cNvSpPr txBox="1"/>
          <p:nvPr/>
        </p:nvSpPr>
        <p:spPr>
          <a:xfrm>
            <a:off x="3108741" y="5727040"/>
            <a:ext cx="982344"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1" u="none" strike="noStrike" kern="1200" cap="none" spc="-5" normalizeH="0" baseline="0" noProof="0" dirty="0">
                <a:ln>
                  <a:noFill/>
                </a:ln>
                <a:solidFill>
                  <a:srgbClr val="595958"/>
                </a:solidFill>
                <a:effectLst/>
                <a:uLnTx/>
                <a:uFillTx/>
                <a:latin typeface="Calibri"/>
                <a:ea typeface="+mn-ea"/>
                <a:cs typeface="Calibri"/>
              </a:rPr>
              <a:t>Heterosex</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9" name="object 39"/>
          <p:cNvSpPr txBox="1"/>
          <p:nvPr/>
        </p:nvSpPr>
        <p:spPr>
          <a:xfrm>
            <a:off x="4279630" y="5727040"/>
            <a:ext cx="89408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1" u="none" strike="noStrike" kern="1200" cap="none" spc="-5" normalizeH="0" baseline="0" noProof="0" dirty="0">
                <a:ln>
                  <a:noFill/>
                </a:ln>
                <a:solidFill>
                  <a:srgbClr val="595958"/>
                </a:solidFill>
                <a:effectLst/>
                <a:uLnTx/>
                <a:uFillTx/>
                <a:latin typeface="Calibri"/>
                <a:ea typeface="+mn-ea"/>
                <a:cs typeface="Calibri"/>
              </a:rPr>
              <a:t>Perinatal</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0" name="object 40"/>
          <p:cNvSpPr txBox="1"/>
          <p:nvPr/>
        </p:nvSpPr>
        <p:spPr>
          <a:xfrm>
            <a:off x="948811" y="1414526"/>
            <a:ext cx="3632835"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1" i="0" u="none" strike="noStrike" kern="1200" cap="none" spc="0" normalizeH="0" baseline="0" noProof="0" dirty="0">
                <a:ln>
                  <a:noFill/>
                </a:ln>
                <a:solidFill>
                  <a:srgbClr val="595958"/>
                </a:solidFill>
                <a:effectLst/>
                <a:uLnTx/>
                <a:uFillTx/>
                <a:latin typeface="Calibri"/>
                <a:ea typeface="+mn-ea"/>
                <a:cs typeface="Calibri"/>
              </a:rPr>
              <a:t>HIV </a:t>
            </a:r>
            <a:r>
              <a:rPr kumimoji="0" sz="2000" b="1" i="0" u="none" strike="noStrike" kern="1200" cap="none" spc="-5" normalizeH="0" baseline="0" noProof="0" dirty="0">
                <a:ln>
                  <a:noFill/>
                </a:ln>
                <a:solidFill>
                  <a:srgbClr val="595958"/>
                </a:solidFill>
                <a:effectLst/>
                <a:uLnTx/>
                <a:uFillTx/>
                <a:latin typeface="Calibri"/>
                <a:ea typeface="+mn-ea"/>
                <a:cs typeface="Calibri"/>
              </a:rPr>
              <a:t>Deaths by </a:t>
            </a:r>
            <a:r>
              <a:rPr kumimoji="0" sz="2000" b="1" i="0" u="none" strike="noStrike" kern="1200" cap="none" spc="0" normalizeH="0" baseline="0" noProof="0" dirty="0">
                <a:ln>
                  <a:noFill/>
                </a:ln>
                <a:solidFill>
                  <a:srgbClr val="595958"/>
                </a:solidFill>
                <a:effectLst/>
                <a:uLnTx/>
                <a:uFillTx/>
                <a:latin typeface="Calibri"/>
                <a:ea typeface="+mn-ea"/>
                <a:cs typeface="Calibri"/>
              </a:rPr>
              <a:t>RISK </a:t>
            </a:r>
            <a:r>
              <a:rPr kumimoji="0" sz="2000" b="1" i="0" u="none" strike="noStrike" kern="1200" cap="none" spc="-15" normalizeH="0" baseline="0" noProof="0" dirty="0">
                <a:ln>
                  <a:noFill/>
                </a:ln>
                <a:solidFill>
                  <a:srgbClr val="595958"/>
                </a:solidFill>
                <a:effectLst/>
                <a:uLnTx/>
                <a:uFillTx/>
                <a:latin typeface="Calibri"/>
                <a:ea typeface="+mn-ea"/>
                <a:cs typeface="Calibri"/>
              </a:rPr>
              <a:t>factors </a:t>
            </a:r>
            <a:r>
              <a:rPr kumimoji="0" sz="2000" b="0" i="1" u="none" strike="noStrike" kern="1200" cap="none" spc="0" normalizeH="0" baseline="0" noProof="0" dirty="0">
                <a:ln>
                  <a:noFill/>
                </a:ln>
                <a:solidFill>
                  <a:srgbClr val="595958"/>
                </a:solidFill>
                <a:effectLst/>
                <a:uLnTx/>
                <a:uFillTx/>
                <a:latin typeface="Calibri"/>
                <a:ea typeface="+mn-ea"/>
                <a:cs typeface="Calibri"/>
              </a:rPr>
              <a:t>(N=</a:t>
            </a:r>
            <a:r>
              <a:rPr kumimoji="0" sz="2000" b="0" i="1" u="none" strike="noStrike" kern="1200" cap="none" spc="-85" normalizeH="0" baseline="0" noProof="0" dirty="0">
                <a:ln>
                  <a:noFill/>
                </a:ln>
                <a:solidFill>
                  <a:srgbClr val="595958"/>
                </a:solidFill>
                <a:effectLst/>
                <a:uLnTx/>
                <a:uFillTx/>
                <a:latin typeface="Calibri"/>
                <a:ea typeface="+mn-ea"/>
                <a:cs typeface="Calibri"/>
              </a:rPr>
              <a:t> </a:t>
            </a:r>
            <a:r>
              <a:rPr kumimoji="0" sz="2000" b="0" i="1" u="none" strike="noStrike" kern="1200" cap="none" spc="0" normalizeH="0" baseline="0" noProof="0" dirty="0">
                <a:ln>
                  <a:noFill/>
                </a:ln>
                <a:solidFill>
                  <a:srgbClr val="595958"/>
                </a:solidFill>
                <a:effectLst/>
                <a:uLnTx/>
                <a:uFillTx/>
                <a:latin typeface="Calibri"/>
                <a:ea typeface="+mn-ea"/>
                <a:cs typeface="Calibri"/>
              </a:rPr>
              <a:t>39)</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41" name="object 41"/>
          <p:cNvSpPr/>
          <p:nvPr/>
        </p:nvSpPr>
        <p:spPr>
          <a:xfrm>
            <a:off x="8013192" y="2231135"/>
            <a:ext cx="0" cy="1493520"/>
          </a:xfrm>
          <a:custGeom>
            <a:avLst/>
            <a:gdLst/>
            <a:ahLst/>
            <a:cxnLst/>
            <a:rect l="l" t="t" r="r" b="b"/>
            <a:pathLst>
              <a:path h="1493520">
                <a:moveTo>
                  <a:pt x="0" y="0"/>
                </a:moveTo>
                <a:lnTo>
                  <a:pt x="0" y="149352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2" name="object 42"/>
          <p:cNvSpPr/>
          <p:nvPr/>
        </p:nvSpPr>
        <p:spPr>
          <a:xfrm>
            <a:off x="8013192" y="4203191"/>
            <a:ext cx="0" cy="908685"/>
          </a:xfrm>
          <a:custGeom>
            <a:avLst/>
            <a:gdLst/>
            <a:ahLst/>
            <a:cxnLst/>
            <a:rect l="l" t="t" r="r" b="b"/>
            <a:pathLst>
              <a:path h="908685">
                <a:moveTo>
                  <a:pt x="0" y="0"/>
                </a:moveTo>
                <a:lnTo>
                  <a:pt x="0" y="908303"/>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3" name="object 43"/>
          <p:cNvSpPr/>
          <p:nvPr/>
        </p:nvSpPr>
        <p:spPr>
          <a:xfrm>
            <a:off x="8013192" y="5588508"/>
            <a:ext cx="0" cy="108585"/>
          </a:xfrm>
          <a:custGeom>
            <a:avLst/>
            <a:gdLst/>
            <a:ahLst/>
            <a:cxnLst/>
            <a:rect l="l" t="t" r="r" b="b"/>
            <a:pathLst>
              <a:path h="108585">
                <a:moveTo>
                  <a:pt x="0" y="0"/>
                </a:moveTo>
                <a:lnTo>
                  <a:pt x="0" y="108203"/>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4" name="object 44"/>
          <p:cNvSpPr/>
          <p:nvPr/>
        </p:nvSpPr>
        <p:spPr>
          <a:xfrm>
            <a:off x="8631935" y="2231135"/>
            <a:ext cx="0" cy="1493520"/>
          </a:xfrm>
          <a:custGeom>
            <a:avLst/>
            <a:gdLst/>
            <a:ahLst/>
            <a:cxnLst/>
            <a:rect l="l" t="t" r="r" b="b"/>
            <a:pathLst>
              <a:path h="1493520">
                <a:moveTo>
                  <a:pt x="0" y="0"/>
                </a:moveTo>
                <a:lnTo>
                  <a:pt x="0" y="149352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5" name="object 45"/>
          <p:cNvSpPr/>
          <p:nvPr/>
        </p:nvSpPr>
        <p:spPr>
          <a:xfrm>
            <a:off x="8631935" y="4203191"/>
            <a:ext cx="0" cy="908685"/>
          </a:xfrm>
          <a:custGeom>
            <a:avLst/>
            <a:gdLst/>
            <a:ahLst/>
            <a:cxnLst/>
            <a:rect l="l" t="t" r="r" b="b"/>
            <a:pathLst>
              <a:path h="908685">
                <a:moveTo>
                  <a:pt x="0" y="0"/>
                </a:moveTo>
                <a:lnTo>
                  <a:pt x="0" y="908303"/>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6" name="object 46"/>
          <p:cNvSpPr/>
          <p:nvPr/>
        </p:nvSpPr>
        <p:spPr>
          <a:xfrm>
            <a:off x="8631935" y="5588508"/>
            <a:ext cx="0" cy="108585"/>
          </a:xfrm>
          <a:custGeom>
            <a:avLst/>
            <a:gdLst/>
            <a:ahLst/>
            <a:cxnLst/>
            <a:rect l="l" t="t" r="r" b="b"/>
            <a:pathLst>
              <a:path h="108585">
                <a:moveTo>
                  <a:pt x="0" y="0"/>
                </a:moveTo>
                <a:lnTo>
                  <a:pt x="0" y="108203"/>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7" name="object 47"/>
          <p:cNvSpPr/>
          <p:nvPr/>
        </p:nvSpPr>
        <p:spPr>
          <a:xfrm>
            <a:off x="9249156" y="2231135"/>
            <a:ext cx="0" cy="1493520"/>
          </a:xfrm>
          <a:custGeom>
            <a:avLst/>
            <a:gdLst/>
            <a:ahLst/>
            <a:cxnLst/>
            <a:rect l="l" t="t" r="r" b="b"/>
            <a:pathLst>
              <a:path h="1493520">
                <a:moveTo>
                  <a:pt x="0" y="0"/>
                </a:moveTo>
                <a:lnTo>
                  <a:pt x="0" y="149352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8" name="object 48"/>
          <p:cNvSpPr/>
          <p:nvPr/>
        </p:nvSpPr>
        <p:spPr>
          <a:xfrm>
            <a:off x="9249156" y="4203191"/>
            <a:ext cx="0" cy="908685"/>
          </a:xfrm>
          <a:custGeom>
            <a:avLst/>
            <a:gdLst/>
            <a:ahLst/>
            <a:cxnLst/>
            <a:rect l="l" t="t" r="r" b="b"/>
            <a:pathLst>
              <a:path h="908685">
                <a:moveTo>
                  <a:pt x="0" y="0"/>
                </a:moveTo>
                <a:lnTo>
                  <a:pt x="0" y="908303"/>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9" name="object 49"/>
          <p:cNvSpPr/>
          <p:nvPr/>
        </p:nvSpPr>
        <p:spPr>
          <a:xfrm>
            <a:off x="9249156" y="5349240"/>
            <a:ext cx="0" cy="347980"/>
          </a:xfrm>
          <a:custGeom>
            <a:avLst/>
            <a:gdLst/>
            <a:ahLst/>
            <a:cxnLst/>
            <a:rect l="l" t="t" r="r" b="b"/>
            <a:pathLst>
              <a:path h="347979">
                <a:moveTo>
                  <a:pt x="0" y="0"/>
                </a:moveTo>
                <a:lnTo>
                  <a:pt x="0" y="3474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0" name="object 50"/>
          <p:cNvSpPr/>
          <p:nvPr/>
        </p:nvSpPr>
        <p:spPr>
          <a:xfrm>
            <a:off x="9867900" y="2231135"/>
            <a:ext cx="0" cy="1493520"/>
          </a:xfrm>
          <a:custGeom>
            <a:avLst/>
            <a:gdLst/>
            <a:ahLst/>
            <a:cxnLst/>
            <a:rect l="l" t="t" r="r" b="b"/>
            <a:pathLst>
              <a:path h="1493520">
                <a:moveTo>
                  <a:pt x="0" y="0"/>
                </a:moveTo>
                <a:lnTo>
                  <a:pt x="0" y="149352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1" name="object 51"/>
          <p:cNvSpPr/>
          <p:nvPr/>
        </p:nvSpPr>
        <p:spPr>
          <a:xfrm>
            <a:off x="9867900" y="4203191"/>
            <a:ext cx="0" cy="1493520"/>
          </a:xfrm>
          <a:custGeom>
            <a:avLst/>
            <a:gdLst/>
            <a:ahLst/>
            <a:cxnLst/>
            <a:rect l="l" t="t" r="r" b="b"/>
            <a:pathLst>
              <a:path h="1493520">
                <a:moveTo>
                  <a:pt x="0" y="0"/>
                </a:moveTo>
                <a:lnTo>
                  <a:pt x="0" y="149351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2" name="object 52"/>
          <p:cNvSpPr/>
          <p:nvPr/>
        </p:nvSpPr>
        <p:spPr>
          <a:xfrm>
            <a:off x="10485119" y="2231135"/>
            <a:ext cx="0" cy="1493520"/>
          </a:xfrm>
          <a:custGeom>
            <a:avLst/>
            <a:gdLst/>
            <a:ahLst/>
            <a:cxnLst/>
            <a:rect l="l" t="t" r="r" b="b"/>
            <a:pathLst>
              <a:path h="1493520">
                <a:moveTo>
                  <a:pt x="0" y="0"/>
                </a:moveTo>
                <a:lnTo>
                  <a:pt x="0" y="149352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3" name="object 53"/>
          <p:cNvSpPr/>
          <p:nvPr/>
        </p:nvSpPr>
        <p:spPr>
          <a:xfrm>
            <a:off x="10485119" y="4203191"/>
            <a:ext cx="0" cy="1493520"/>
          </a:xfrm>
          <a:custGeom>
            <a:avLst/>
            <a:gdLst/>
            <a:ahLst/>
            <a:cxnLst/>
            <a:rect l="l" t="t" r="r" b="b"/>
            <a:pathLst>
              <a:path h="1493520">
                <a:moveTo>
                  <a:pt x="0" y="0"/>
                </a:moveTo>
                <a:lnTo>
                  <a:pt x="0" y="149351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4" name="object 54"/>
          <p:cNvSpPr/>
          <p:nvPr/>
        </p:nvSpPr>
        <p:spPr>
          <a:xfrm>
            <a:off x="11103864" y="2231135"/>
            <a:ext cx="0" cy="1732914"/>
          </a:xfrm>
          <a:custGeom>
            <a:avLst/>
            <a:gdLst/>
            <a:ahLst/>
            <a:cxnLst/>
            <a:rect l="l" t="t" r="r" b="b"/>
            <a:pathLst>
              <a:path h="1732914">
                <a:moveTo>
                  <a:pt x="0" y="0"/>
                </a:moveTo>
                <a:lnTo>
                  <a:pt x="0" y="173278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5" name="object 55"/>
          <p:cNvSpPr/>
          <p:nvPr/>
        </p:nvSpPr>
        <p:spPr>
          <a:xfrm>
            <a:off x="11103864" y="4203191"/>
            <a:ext cx="0" cy="1493520"/>
          </a:xfrm>
          <a:custGeom>
            <a:avLst/>
            <a:gdLst/>
            <a:ahLst/>
            <a:cxnLst/>
            <a:rect l="l" t="t" r="r" b="b"/>
            <a:pathLst>
              <a:path h="1493520">
                <a:moveTo>
                  <a:pt x="0" y="0"/>
                </a:moveTo>
                <a:lnTo>
                  <a:pt x="0" y="149351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6" name="object 56"/>
          <p:cNvSpPr/>
          <p:nvPr/>
        </p:nvSpPr>
        <p:spPr>
          <a:xfrm>
            <a:off x="11721083" y="2231135"/>
            <a:ext cx="0" cy="3465829"/>
          </a:xfrm>
          <a:custGeom>
            <a:avLst/>
            <a:gdLst/>
            <a:ahLst/>
            <a:cxnLst/>
            <a:rect l="l" t="t" r="r" b="b"/>
            <a:pathLst>
              <a:path h="3465829">
                <a:moveTo>
                  <a:pt x="0" y="0"/>
                </a:moveTo>
                <a:lnTo>
                  <a:pt x="0" y="346557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7" name="object 57"/>
          <p:cNvSpPr/>
          <p:nvPr/>
        </p:nvSpPr>
        <p:spPr>
          <a:xfrm>
            <a:off x="7395971" y="3270491"/>
            <a:ext cx="315595" cy="239395"/>
          </a:xfrm>
          <a:custGeom>
            <a:avLst/>
            <a:gdLst/>
            <a:ahLst/>
            <a:cxnLst/>
            <a:rect l="l" t="t" r="r" b="b"/>
            <a:pathLst>
              <a:path w="315595" h="239395">
                <a:moveTo>
                  <a:pt x="315468" y="0"/>
                </a:moveTo>
                <a:lnTo>
                  <a:pt x="0" y="0"/>
                </a:lnTo>
                <a:lnTo>
                  <a:pt x="0" y="239280"/>
                </a:lnTo>
                <a:lnTo>
                  <a:pt x="315468" y="239280"/>
                </a:lnTo>
                <a:lnTo>
                  <a:pt x="315468"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8" name="object 58"/>
          <p:cNvSpPr/>
          <p:nvPr/>
        </p:nvSpPr>
        <p:spPr>
          <a:xfrm>
            <a:off x="7395971" y="3031235"/>
            <a:ext cx="105410" cy="239395"/>
          </a:xfrm>
          <a:custGeom>
            <a:avLst/>
            <a:gdLst/>
            <a:ahLst/>
            <a:cxnLst/>
            <a:rect l="l" t="t" r="r" b="b"/>
            <a:pathLst>
              <a:path w="105409" h="239395">
                <a:moveTo>
                  <a:pt x="0" y="239267"/>
                </a:moveTo>
                <a:lnTo>
                  <a:pt x="105155" y="239267"/>
                </a:lnTo>
                <a:lnTo>
                  <a:pt x="105155" y="0"/>
                </a:lnTo>
                <a:lnTo>
                  <a:pt x="0" y="0"/>
                </a:lnTo>
                <a:lnTo>
                  <a:pt x="0" y="239267"/>
                </a:lnTo>
                <a:close/>
              </a:path>
            </a:pathLst>
          </a:custGeom>
          <a:solidFill>
            <a:srgbClr val="54823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9" name="object 59"/>
          <p:cNvSpPr/>
          <p:nvPr/>
        </p:nvSpPr>
        <p:spPr>
          <a:xfrm>
            <a:off x="7402061" y="2337803"/>
            <a:ext cx="0" cy="239395"/>
          </a:xfrm>
          <a:custGeom>
            <a:avLst/>
            <a:gdLst/>
            <a:ahLst/>
            <a:cxnLst/>
            <a:rect l="l" t="t" r="r" b="b"/>
            <a:pathLst>
              <a:path h="239394">
                <a:moveTo>
                  <a:pt x="0" y="0"/>
                </a:moveTo>
                <a:lnTo>
                  <a:pt x="0" y="239280"/>
                </a:lnTo>
              </a:path>
            </a:pathLst>
          </a:custGeom>
          <a:ln w="12179">
            <a:solidFill>
              <a:srgbClr val="ED7D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0" name="object 60"/>
          <p:cNvSpPr/>
          <p:nvPr/>
        </p:nvSpPr>
        <p:spPr>
          <a:xfrm>
            <a:off x="7395971" y="4418063"/>
            <a:ext cx="520065" cy="239395"/>
          </a:xfrm>
          <a:custGeom>
            <a:avLst/>
            <a:gdLst/>
            <a:ahLst/>
            <a:cxnLst/>
            <a:rect l="l" t="t" r="r" b="b"/>
            <a:pathLst>
              <a:path w="520065" h="239395">
                <a:moveTo>
                  <a:pt x="519671" y="0"/>
                </a:moveTo>
                <a:lnTo>
                  <a:pt x="0" y="0"/>
                </a:lnTo>
                <a:lnTo>
                  <a:pt x="0" y="239280"/>
                </a:lnTo>
                <a:lnTo>
                  <a:pt x="519671" y="239280"/>
                </a:lnTo>
                <a:lnTo>
                  <a:pt x="519671"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1" name="object 61"/>
          <p:cNvSpPr/>
          <p:nvPr/>
        </p:nvSpPr>
        <p:spPr>
          <a:xfrm>
            <a:off x="7395971" y="2231135"/>
            <a:ext cx="0" cy="3465829"/>
          </a:xfrm>
          <a:custGeom>
            <a:avLst/>
            <a:gdLst/>
            <a:ahLst/>
            <a:cxnLst/>
            <a:rect l="l" t="t" r="r" b="b"/>
            <a:pathLst>
              <a:path h="3465829">
                <a:moveTo>
                  <a:pt x="0" y="3465576"/>
                </a:moveTo>
                <a:lnTo>
                  <a:pt x="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2" name="object 62"/>
          <p:cNvSpPr txBox="1"/>
          <p:nvPr/>
        </p:nvSpPr>
        <p:spPr>
          <a:xfrm>
            <a:off x="9042732" y="5323565"/>
            <a:ext cx="63055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25</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10" normalizeH="0" baseline="0" noProof="0" dirty="0">
                <a:ln>
                  <a:noFill/>
                </a:ln>
                <a:solidFill>
                  <a:srgbClr val="3E3E3E"/>
                </a:solidFill>
                <a:effectLst/>
                <a:uLnTx/>
                <a:uFillTx/>
                <a:latin typeface="Calibri"/>
                <a:ea typeface="+mn-ea"/>
                <a:cs typeface="Calibri"/>
              </a:rPr>
              <a:t>60%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3" name="object 63"/>
          <p:cNvSpPr txBox="1"/>
          <p:nvPr/>
        </p:nvSpPr>
        <p:spPr>
          <a:xfrm>
            <a:off x="11260994" y="3937557"/>
            <a:ext cx="63055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61</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10" normalizeH="0" baseline="0" noProof="0" dirty="0">
                <a:ln>
                  <a:noFill/>
                </a:ln>
                <a:solidFill>
                  <a:srgbClr val="3E3E3E"/>
                </a:solidFill>
                <a:effectLst/>
                <a:uLnTx/>
                <a:uFillTx/>
                <a:latin typeface="Calibri"/>
                <a:ea typeface="+mn-ea"/>
                <a:cs typeface="Calibri"/>
              </a:rPr>
              <a:t>50%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4" name="object 64"/>
          <p:cNvSpPr txBox="1"/>
          <p:nvPr/>
        </p:nvSpPr>
        <p:spPr>
          <a:xfrm>
            <a:off x="9796341" y="5084996"/>
            <a:ext cx="63055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37</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10" normalizeH="0" baseline="0" noProof="0" dirty="0">
                <a:ln>
                  <a:noFill/>
                </a:ln>
                <a:solidFill>
                  <a:srgbClr val="3E3E3E"/>
                </a:solidFill>
                <a:effectLst/>
                <a:uLnTx/>
                <a:uFillTx/>
                <a:latin typeface="Calibri"/>
                <a:ea typeface="+mn-ea"/>
                <a:cs typeface="Calibri"/>
              </a:rPr>
              <a:t>80%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5" name="object 65"/>
          <p:cNvSpPr txBox="1"/>
          <p:nvPr/>
        </p:nvSpPr>
        <p:spPr>
          <a:xfrm>
            <a:off x="10661633" y="3698989"/>
            <a:ext cx="63055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51</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10" normalizeH="0" baseline="0" noProof="0" dirty="0">
                <a:ln>
                  <a:noFill/>
                </a:ln>
                <a:solidFill>
                  <a:srgbClr val="3E3E3E"/>
                </a:solidFill>
                <a:effectLst/>
                <a:uLnTx/>
                <a:uFillTx/>
                <a:latin typeface="Calibri"/>
                <a:ea typeface="+mn-ea"/>
                <a:cs typeface="Calibri"/>
              </a:rPr>
              <a:t>80%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6" name="object 66"/>
          <p:cNvSpPr txBox="1"/>
          <p:nvPr/>
        </p:nvSpPr>
        <p:spPr>
          <a:xfrm>
            <a:off x="7400734" y="3005985"/>
            <a:ext cx="903605" cy="507365"/>
          </a:xfrm>
          <a:prstGeom prst="rect">
            <a:avLst/>
          </a:prstGeom>
        </p:spPr>
        <p:txBody>
          <a:bodyPr vert="horz" wrap="square" lIns="0" tIns="12065" rIns="0" bIns="0" rtlCol="0">
            <a:spAutoFit/>
          </a:bodyPr>
          <a:lstStyle/>
          <a:p>
            <a:pPr marL="177800" marR="0" lvl="0" indent="0" algn="l" defTabSz="914400" rtl="0" eaLnBrk="1" fontAlgn="auto" latinLnBrk="0" hangingPunct="1">
              <a:lnSpc>
                <a:spcPts val="1900"/>
              </a:lnSpc>
              <a:spcBef>
                <a:spcPts val="95"/>
              </a:spcBef>
              <a:spcAft>
                <a:spcPts val="0"/>
              </a:spcAft>
              <a:buClrTx/>
              <a:buSzTx/>
              <a:buFontTx/>
              <a:buNone/>
              <a:tabLst/>
              <a:defRPr/>
            </a:pPr>
            <a:r>
              <a:rPr kumimoji="0" sz="1600" b="0" i="0" u="none" strike="noStrike" kern="1200" cap="none" spc="-5" normalizeH="0" baseline="0" noProof="0" dirty="0">
                <a:ln>
                  <a:noFill/>
                </a:ln>
                <a:solidFill>
                  <a:srgbClr val="3E3E3E"/>
                </a:solidFill>
                <a:effectLst/>
                <a:uLnTx/>
                <a:uFillTx/>
                <a:latin typeface="Calibri"/>
                <a:ea typeface="+mn-ea"/>
                <a:cs typeface="Calibri"/>
              </a:rPr>
              <a:t>1.70%</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387985" marR="0" lvl="0" indent="0" algn="l" defTabSz="914400" rtl="0" eaLnBrk="1" fontAlgn="auto" latinLnBrk="0" hangingPunct="1">
              <a:lnSpc>
                <a:spcPts val="1900"/>
              </a:lnSpc>
              <a:spcBef>
                <a:spcPts val="0"/>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5</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10" normalizeH="0" baseline="0" noProof="0" dirty="0">
                <a:ln>
                  <a:noFill/>
                </a:ln>
                <a:solidFill>
                  <a:srgbClr val="3E3E3E"/>
                </a:solidFill>
                <a:effectLst/>
                <a:uLnTx/>
                <a:uFillTx/>
                <a:latin typeface="Calibri"/>
                <a:ea typeface="+mn-ea"/>
                <a:cs typeface="Calibri"/>
              </a:rPr>
              <a:t>10%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7" name="object 67"/>
          <p:cNvSpPr txBox="1"/>
          <p:nvPr/>
        </p:nvSpPr>
        <p:spPr>
          <a:xfrm>
            <a:off x="6665214" y="5174396"/>
            <a:ext cx="53213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1" u="none" strike="noStrike" kern="1200" cap="none" spc="-5" normalizeH="0" baseline="0" noProof="0" dirty="0">
                <a:ln>
                  <a:noFill/>
                </a:ln>
                <a:solidFill>
                  <a:srgbClr val="595958"/>
                </a:solidFill>
                <a:effectLst/>
                <a:uLnTx/>
                <a:uFillTx/>
                <a:latin typeface="Calibri"/>
                <a:ea typeface="+mn-ea"/>
                <a:cs typeface="Calibri"/>
              </a:rPr>
              <a:t>M</a:t>
            </a:r>
            <a:r>
              <a:rPr kumimoji="0" sz="1800" b="1" i="1" u="none" strike="noStrike" kern="1200" cap="none" spc="0" normalizeH="0" baseline="0" noProof="0" dirty="0">
                <a:ln>
                  <a:noFill/>
                </a:ln>
                <a:solidFill>
                  <a:srgbClr val="595958"/>
                </a:solidFill>
                <a:effectLst/>
                <a:uLnTx/>
                <a:uFillTx/>
                <a:latin typeface="Calibri"/>
                <a:ea typeface="+mn-ea"/>
                <a:cs typeface="Calibri"/>
              </a:rPr>
              <a:t>SM</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68" name="object 68"/>
          <p:cNvSpPr txBox="1"/>
          <p:nvPr/>
        </p:nvSpPr>
        <p:spPr>
          <a:xfrm>
            <a:off x="6816776" y="4481281"/>
            <a:ext cx="38100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1" u="none" strike="noStrike" kern="1200" cap="none" spc="0" normalizeH="0" baseline="0" noProof="0" dirty="0">
                <a:ln>
                  <a:noFill/>
                </a:ln>
                <a:solidFill>
                  <a:srgbClr val="595958"/>
                </a:solidFill>
                <a:effectLst/>
                <a:uLnTx/>
                <a:uFillTx/>
                <a:latin typeface="Calibri"/>
                <a:ea typeface="+mn-ea"/>
                <a:cs typeface="Calibri"/>
              </a:rPr>
              <a:t>I</a:t>
            </a:r>
            <a:r>
              <a:rPr kumimoji="0" sz="1800" b="1" i="1" u="none" strike="noStrike" kern="1200" cap="none" spc="5" normalizeH="0" baseline="0" noProof="0" dirty="0">
                <a:ln>
                  <a:noFill/>
                </a:ln>
                <a:solidFill>
                  <a:srgbClr val="595958"/>
                </a:solidFill>
                <a:effectLst/>
                <a:uLnTx/>
                <a:uFillTx/>
                <a:latin typeface="Calibri"/>
                <a:ea typeface="+mn-ea"/>
                <a:cs typeface="Calibri"/>
              </a:rPr>
              <a:t>D</a:t>
            </a:r>
            <a:r>
              <a:rPr kumimoji="0" sz="1800" b="1" i="1" u="none" strike="noStrike" kern="1200" cap="none" spc="0" normalizeH="0" baseline="0" noProof="0" dirty="0">
                <a:ln>
                  <a:noFill/>
                </a:ln>
                <a:solidFill>
                  <a:srgbClr val="595958"/>
                </a:solidFill>
                <a:effectLst/>
                <a:uLnTx/>
                <a:uFillTx/>
                <a:latin typeface="Calibri"/>
                <a:ea typeface="+mn-ea"/>
                <a:cs typeface="Calibri"/>
              </a:rPr>
              <a:t>U</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69" name="object 69"/>
          <p:cNvSpPr txBox="1"/>
          <p:nvPr/>
        </p:nvSpPr>
        <p:spPr>
          <a:xfrm>
            <a:off x="6214643" y="3788166"/>
            <a:ext cx="982344"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1" u="none" strike="noStrike" kern="1200" cap="none" spc="-5" normalizeH="0" baseline="0" noProof="0" dirty="0">
                <a:ln>
                  <a:noFill/>
                </a:ln>
                <a:solidFill>
                  <a:srgbClr val="595958"/>
                </a:solidFill>
                <a:effectLst/>
                <a:uLnTx/>
                <a:uFillTx/>
                <a:latin typeface="Calibri"/>
                <a:ea typeface="+mn-ea"/>
                <a:cs typeface="Calibri"/>
              </a:rPr>
              <a:t>Heterosex</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70" name="object 70"/>
          <p:cNvSpPr txBox="1"/>
          <p:nvPr/>
        </p:nvSpPr>
        <p:spPr>
          <a:xfrm>
            <a:off x="6303340" y="3095051"/>
            <a:ext cx="89408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1" u="none" strike="noStrike" kern="1200" cap="none" spc="-5" normalizeH="0" baseline="0" noProof="0" dirty="0">
                <a:ln>
                  <a:noFill/>
                </a:ln>
                <a:solidFill>
                  <a:srgbClr val="595958"/>
                </a:solidFill>
                <a:effectLst/>
                <a:uLnTx/>
                <a:uFillTx/>
                <a:latin typeface="Calibri"/>
                <a:ea typeface="+mn-ea"/>
                <a:cs typeface="Calibri"/>
              </a:rPr>
              <a:t>Perinatal</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71" name="object 71"/>
          <p:cNvSpPr txBox="1"/>
          <p:nvPr/>
        </p:nvSpPr>
        <p:spPr>
          <a:xfrm>
            <a:off x="6203899" y="2401935"/>
            <a:ext cx="99314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1" u="none" strike="noStrike" kern="1200" cap="none" spc="-5" normalizeH="0" baseline="0" noProof="0" dirty="0">
                <a:ln>
                  <a:noFill/>
                </a:ln>
                <a:solidFill>
                  <a:srgbClr val="595958"/>
                </a:solidFill>
                <a:effectLst/>
                <a:uLnTx/>
                <a:uFillTx/>
                <a:latin typeface="Calibri"/>
                <a:ea typeface="+mn-ea"/>
                <a:cs typeface="Calibri"/>
              </a:rPr>
              <a:t>Transgndr</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72" name="object 72"/>
          <p:cNvSpPr txBox="1"/>
          <p:nvPr/>
        </p:nvSpPr>
        <p:spPr>
          <a:xfrm>
            <a:off x="7909945" y="1338326"/>
            <a:ext cx="3271520" cy="640715"/>
          </a:xfrm>
          <a:prstGeom prst="rect">
            <a:avLst/>
          </a:prstGeom>
        </p:spPr>
        <p:txBody>
          <a:bodyPr vert="horz" wrap="square" lIns="0" tIns="13335" rIns="0" bIns="0" rtlCol="0">
            <a:spAutoFit/>
          </a:bodyPr>
          <a:lstStyle/>
          <a:p>
            <a:pPr marL="86995" marR="0" lvl="0" indent="0" algn="l" defTabSz="914400" rtl="0" eaLnBrk="1" fontAlgn="auto" latinLnBrk="0" hangingPunct="1">
              <a:lnSpc>
                <a:spcPct val="100000"/>
              </a:lnSpc>
              <a:spcBef>
                <a:spcPts val="105"/>
              </a:spcBef>
              <a:spcAft>
                <a:spcPts val="0"/>
              </a:spcAft>
              <a:buClrTx/>
              <a:buSzTx/>
              <a:buFontTx/>
              <a:buNone/>
              <a:tabLst/>
              <a:defRPr/>
            </a:pPr>
            <a:r>
              <a:rPr kumimoji="0" sz="2000" b="1" i="0" u="none" strike="noStrike" kern="1200" cap="none" spc="0" normalizeH="0" baseline="0" noProof="0" dirty="0">
                <a:ln>
                  <a:noFill/>
                </a:ln>
                <a:solidFill>
                  <a:srgbClr val="595958"/>
                </a:solidFill>
                <a:effectLst/>
                <a:uLnTx/>
                <a:uFillTx/>
                <a:latin typeface="Calibri"/>
                <a:ea typeface="+mn-ea"/>
                <a:cs typeface="Calibri"/>
              </a:rPr>
              <a:t>HIV </a:t>
            </a:r>
            <a:r>
              <a:rPr kumimoji="0" sz="2000" b="1" i="0" u="none" strike="noStrike" kern="1200" cap="none" spc="-5" normalizeH="0" baseline="0" noProof="0" dirty="0">
                <a:ln>
                  <a:noFill/>
                </a:ln>
                <a:solidFill>
                  <a:srgbClr val="595958"/>
                </a:solidFill>
                <a:effectLst/>
                <a:uLnTx/>
                <a:uFillTx/>
                <a:latin typeface="Calibri"/>
                <a:ea typeface="+mn-ea"/>
                <a:cs typeface="Calibri"/>
              </a:rPr>
              <a:t>Deaths by Risk </a:t>
            </a:r>
            <a:r>
              <a:rPr kumimoji="0" sz="2000" b="1" i="0" u="none" strike="noStrike" kern="1200" cap="none" spc="-15" normalizeH="0" baseline="0" noProof="0" dirty="0">
                <a:ln>
                  <a:noFill/>
                </a:ln>
                <a:solidFill>
                  <a:srgbClr val="595958"/>
                </a:solidFill>
                <a:effectLst/>
                <a:uLnTx/>
                <a:uFillTx/>
                <a:latin typeface="Calibri"/>
                <a:ea typeface="+mn-ea"/>
                <a:cs typeface="Calibri"/>
              </a:rPr>
              <a:t>factors</a:t>
            </a:r>
            <a:r>
              <a:rPr kumimoji="0" sz="2000" b="1" i="0" u="none" strike="noStrike" kern="1200" cap="none" spc="-50" normalizeH="0" baseline="0" noProof="0" dirty="0">
                <a:ln>
                  <a:noFill/>
                </a:ln>
                <a:solidFill>
                  <a:srgbClr val="595958"/>
                </a:solidFill>
                <a:effectLst/>
                <a:uLnTx/>
                <a:uFillTx/>
                <a:latin typeface="Calibri"/>
                <a:ea typeface="+mn-ea"/>
                <a:cs typeface="Calibri"/>
              </a:rPr>
              <a:t> </a:t>
            </a:r>
            <a:r>
              <a:rPr kumimoji="0" sz="2000" b="1" i="0" u="none" strike="noStrike" kern="1200" cap="none" spc="-5" normalizeH="0" baseline="0" noProof="0" dirty="0">
                <a:ln>
                  <a:noFill/>
                </a:ln>
                <a:solidFill>
                  <a:srgbClr val="595958"/>
                </a:solidFill>
                <a:effectLst/>
                <a:uLnTx/>
                <a:uFillTx/>
                <a:latin typeface="Calibri"/>
                <a:ea typeface="+mn-ea"/>
                <a:cs typeface="Calibri"/>
              </a:rPr>
              <a:t>vs.</a:t>
            </a:r>
            <a:endParaRPr kumimoji="0" sz="20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35"/>
              </a:spcBef>
              <a:spcAft>
                <a:spcPts val="0"/>
              </a:spcAft>
              <a:buClrTx/>
              <a:buSzTx/>
              <a:buFontTx/>
              <a:buNone/>
              <a:tabLst/>
              <a:defRPr/>
            </a:pPr>
            <a:r>
              <a:rPr kumimoji="0" sz="2000" b="1" i="1" u="none" strike="noStrike" kern="1200" cap="none" spc="-5" normalizeH="0" baseline="0" noProof="0" dirty="0">
                <a:ln>
                  <a:noFill/>
                </a:ln>
                <a:solidFill>
                  <a:srgbClr val="595958"/>
                </a:solidFill>
                <a:effectLst/>
                <a:uLnTx/>
                <a:uFillTx/>
                <a:latin typeface="Calibri"/>
                <a:ea typeface="+mn-ea"/>
                <a:cs typeface="Calibri"/>
              </a:rPr>
              <a:t>PWH </a:t>
            </a:r>
            <a:r>
              <a:rPr kumimoji="0" sz="2000" b="1" i="1" u="none" strike="noStrike" kern="1200" cap="none" spc="-10" normalizeH="0" baseline="0" noProof="0" dirty="0">
                <a:ln>
                  <a:noFill/>
                </a:ln>
                <a:solidFill>
                  <a:srgbClr val="595958"/>
                </a:solidFill>
                <a:effectLst/>
                <a:uLnTx/>
                <a:uFillTx/>
                <a:latin typeface="Calibri"/>
                <a:ea typeface="+mn-ea"/>
                <a:cs typeface="Calibri"/>
              </a:rPr>
              <a:t>by </a:t>
            </a:r>
            <a:r>
              <a:rPr kumimoji="0" sz="2000" b="1" i="1" u="none" strike="noStrike" kern="1200" cap="none" spc="-5" normalizeH="0" baseline="0" noProof="0" dirty="0">
                <a:ln>
                  <a:noFill/>
                </a:ln>
                <a:solidFill>
                  <a:srgbClr val="595958"/>
                </a:solidFill>
                <a:effectLst/>
                <a:uLnTx/>
                <a:uFillTx/>
                <a:latin typeface="Calibri"/>
                <a:ea typeface="+mn-ea"/>
                <a:cs typeface="Calibri"/>
              </a:rPr>
              <a:t>Risk factors</a:t>
            </a:r>
            <a:r>
              <a:rPr kumimoji="0" sz="2000" b="1" i="1" u="none" strike="noStrike" kern="1200" cap="none" spc="375" normalizeH="0" baseline="0" noProof="0" dirty="0">
                <a:ln>
                  <a:noFill/>
                </a:ln>
                <a:solidFill>
                  <a:srgbClr val="595958"/>
                </a:solidFill>
                <a:effectLst/>
                <a:uLnTx/>
                <a:uFillTx/>
                <a:latin typeface="Calibri"/>
                <a:ea typeface="+mn-ea"/>
                <a:cs typeface="Calibri"/>
              </a:rPr>
              <a:t> </a:t>
            </a:r>
            <a:r>
              <a:rPr kumimoji="0" sz="2000" b="0" i="1" u="none" strike="noStrike" kern="1200" cap="none" spc="0" normalizeH="0" baseline="0" noProof="0" dirty="0">
                <a:ln>
                  <a:noFill/>
                </a:ln>
                <a:solidFill>
                  <a:srgbClr val="595958"/>
                </a:solidFill>
                <a:effectLst/>
                <a:uLnTx/>
                <a:uFillTx/>
                <a:latin typeface="Calibri"/>
                <a:ea typeface="+mn-ea"/>
                <a:cs typeface="Calibri"/>
              </a:rPr>
              <a:t>(N=8,417)</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73" name="object 73"/>
          <p:cNvSpPr/>
          <p:nvPr/>
        </p:nvSpPr>
        <p:spPr>
          <a:xfrm>
            <a:off x="7834883" y="6309359"/>
            <a:ext cx="127000" cy="125095"/>
          </a:xfrm>
          <a:custGeom>
            <a:avLst/>
            <a:gdLst/>
            <a:ahLst/>
            <a:cxnLst/>
            <a:rect l="l" t="t" r="r" b="b"/>
            <a:pathLst>
              <a:path w="127000" h="125095">
                <a:moveTo>
                  <a:pt x="0" y="0"/>
                </a:moveTo>
                <a:lnTo>
                  <a:pt x="126492" y="0"/>
                </a:lnTo>
                <a:lnTo>
                  <a:pt x="126492" y="124967"/>
                </a:lnTo>
                <a:lnTo>
                  <a:pt x="0" y="124967"/>
                </a:lnTo>
                <a:lnTo>
                  <a:pt x="0"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4" name="object 74"/>
          <p:cNvSpPr txBox="1"/>
          <p:nvPr/>
        </p:nvSpPr>
        <p:spPr>
          <a:xfrm>
            <a:off x="7193670" y="5772885"/>
            <a:ext cx="1679575" cy="72390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tab pos="591820" algn="l"/>
                <a:tab pos="1209675" algn="l"/>
              </a:tabLst>
              <a:defRPr/>
            </a:pPr>
            <a:r>
              <a:rPr kumimoji="0" sz="1200" b="0" i="0" u="none" strike="noStrike" kern="1200" cap="none" spc="0" normalizeH="0" baseline="0" noProof="0" dirty="0">
                <a:ln>
                  <a:noFill/>
                </a:ln>
                <a:solidFill>
                  <a:srgbClr val="595958"/>
                </a:solidFill>
                <a:effectLst/>
                <a:uLnTx/>
                <a:uFillTx/>
                <a:latin typeface="Calibri"/>
                <a:ea typeface="+mn-ea"/>
                <a:cs typeface="Calibri"/>
              </a:rPr>
              <a:t>0</a:t>
            </a:r>
            <a:r>
              <a:rPr kumimoji="0" sz="1200" b="0" i="0" u="none" strike="noStrike" kern="1200" cap="none" spc="-5" normalizeH="0" baseline="0" noProof="0" dirty="0">
                <a:ln>
                  <a:noFill/>
                </a:ln>
                <a:solidFill>
                  <a:srgbClr val="595958"/>
                </a:solidFill>
                <a:effectLst/>
                <a:uLnTx/>
                <a:uFillTx/>
                <a:latin typeface="Calibri"/>
                <a:ea typeface="+mn-ea"/>
                <a:cs typeface="Calibri"/>
              </a:rPr>
              <a:t>.</a:t>
            </a:r>
            <a:r>
              <a:rPr kumimoji="0" sz="1200" b="0" i="0" u="none" strike="noStrike" kern="1200" cap="none" spc="0" normalizeH="0" baseline="0" noProof="0" dirty="0">
                <a:ln>
                  <a:noFill/>
                </a:ln>
                <a:solidFill>
                  <a:srgbClr val="595958"/>
                </a:solidFill>
                <a:effectLst/>
                <a:uLnTx/>
                <a:uFillTx/>
                <a:latin typeface="Calibri"/>
                <a:ea typeface="+mn-ea"/>
                <a:cs typeface="Calibri"/>
              </a:rPr>
              <a:t>0</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0" normalizeH="0" baseline="0" noProof="0" dirty="0">
                <a:ln>
                  <a:noFill/>
                </a:ln>
                <a:solidFill>
                  <a:srgbClr val="595958"/>
                </a:solidFill>
                <a:effectLst/>
                <a:uLnTx/>
                <a:uFillTx/>
                <a:latin typeface="Calibri"/>
                <a:ea typeface="+mn-ea"/>
                <a:cs typeface="Calibri"/>
              </a:rPr>
              <a:t>%	1</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5" normalizeH="0" baseline="0" noProof="0" dirty="0">
                <a:ln>
                  <a:noFill/>
                </a:ln>
                <a:solidFill>
                  <a:srgbClr val="595958"/>
                </a:solidFill>
                <a:effectLst/>
                <a:uLnTx/>
                <a:uFillTx/>
                <a:latin typeface="Calibri"/>
                <a:ea typeface="+mn-ea"/>
                <a:cs typeface="Calibri"/>
              </a:rPr>
              <a:t>.</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0" normalizeH="0" baseline="0" noProof="0" dirty="0">
                <a:ln>
                  <a:noFill/>
                </a:ln>
                <a:solidFill>
                  <a:srgbClr val="595958"/>
                </a:solidFill>
                <a:effectLst/>
                <a:uLnTx/>
                <a:uFillTx/>
                <a:latin typeface="Calibri"/>
                <a:ea typeface="+mn-ea"/>
                <a:cs typeface="Calibri"/>
              </a:rPr>
              <a:t>0%	2</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5" normalizeH="0" baseline="0" noProof="0" dirty="0">
                <a:ln>
                  <a:noFill/>
                </a:ln>
                <a:solidFill>
                  <a:srgbClr val="595958"/>
                </a:solidFill>
                <a:effectLst/>
                <a:uLnTx/>
                <a:uFillTx/>
                <a:latin typeface="Calibri"/>
                <a:ea typeface="+mn-ea"/>
                <a:cs typeface="Calibri"/>
              </a:rPr>
              <a:t>.</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0" normalizeH="0" baseline="0" noProof="0" dirty="0">
                <a:ln>
                  <a:noFill/>
                </a:ln>
                <a:solidFill>
                  <a:srgbClr val="595958"/>
                </a:solidFill>
                <a:effectLst/>
                <a:uLnTx/>
                <a:uFillTx/>
                <a:latin typeface="Calibri"/>
                <a:ea typeface="+mn-ea"/>
                <a:cs typeface="Calibri"/>
              </a:rPr>
              <a:t>0%</a:t>
            </a:r>
            <a:endParaRPr kumimoji="0" sz="12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sz="1550" b="0" i="0" u="none" strike="noStrike" kern="1200" cap="none" spc="0" normalizeH="0" baseline="0" noProof="0">
              <a:ln>
                <a:noFill/>
              </a:ln>
              <a:solidFill>
                <a:prstClr val="black"/>
              </a:solidFill>
              <a:effectLst/>
              <a:uLnTx/>
              <a:uFillTx/>
              <a:latin typeface="Calibri"/>
              <a:ea typeface="+mn-ea"/>
              <a:cs typeface="Calibri"/>
            </a:endParaRPr>
          </a:p>
          <a:p>
            <a:pPr marL="824865" marR="0" lvl="0" indent="0" algn="l" defTabSz="914400" rtl="0" eaLnBrk="1" fontAlgn="auto" latinLnBrk="0" hangingPunct="1">
              <a:lnSpc>
                <a:spcPct val="100000"/>
              </a:lnSpc>
              <a:spcBef>
                <a:spcPts val="5"/>
              </a:spcBef>
              <a:spcAft>
                <a:spcPts val="0"/>
              </a:spcAft>
              <a:buClrTx/>
              <a:buSzTx/>
              <a:buFontTx/>
              <a:buNone/>
              <a:tabLst/>
              <a:defRPr/>
            </a:pPr>
            <a:r>
              <a:rPr kumimoji="0" sz="1800" b="1" i="1" u="none" strike="noStrike" kern="1200" cap="none" spc="-5" normalizeH="0" baseline="0" noProof="0" dirty="0">
                <a:ln>
                  <a:noFill/>
                </a:ln>
                <a:solidFill>
                  <a:srgbClr val="FFFFFF"/>
                </a:solidFill>
                <a:effectLst/>
                <a:uLnTx/>
                <a:uFillTx/>
                <a:latin typeface="Calibri"/>
                <a:ea typeface="+mn-ea"/>
                <a:cs typeface="Calibri"/>
              </a:rPr>
              <a:t>PWH</a:t>
            </a:r>
            <a:r>
              <a:rPr kumimoji="0" sz="1800" b="1" i="1" u="none" strike="noStrike" kern="1200" cap="none" spc="-30" normalizeH="0" baseline="0" noProof="0" dirty="0">
                <a:ln>
                  <a:noFill/>
                </a:ln>
                <a:solidFill>
                  <a:srgbClr val="FFFFFF"/>
                </a:solidFill>
                <a:effectLst/>
                <a:uLnTx/>
                <a:uFillTx/>
                <a:latin typeface="Calibri"/>
                <a:ea typeface="+mn-ea"/>
                <a:cs typeface="Calibri"/>
              </a:rPr>
              <a:t> </a:t>
            </a:r>
            <a:r>
              <a:rPr kumimoji="0" sz="1800" b="1" i="1" u="none" strike="noStrike" kern="1200" cap="none" spc="0" normalizeH="0" baseline="0" noProof="0" dirty="0">
                <a:ln>
                  <a:noFill/>
                </a:ln>
                <a:solidFill>
                  <a:srgbClr val="FFFFFF"/>
                </a:solidFill>
                <a:effectLst/>
                <a:uLnTx/>
                <a:uFillTx/>
                <a:latin typeface="Calibri"/>
                <a:ea typeface="+mn-ea"/>
                <a:cs typeface="Calibri"/>
              </a:rPr>
              <a:t>%</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75" name="object 75"/>
          <p:cNvSpPr/>
          <p:nvPr/>
        </p:nvSpPr>
        <p:spPr>
          <a:xfrm>
            <a:off x="9061704" y="6309359"/>
            <a:ext cx="125095" cy="125095"/>
          </a:xfrm>
          <a:custGeom>
            <a:avLst/>
            <a:gdLst/>
            <a:ahLst/>
            <a:cxnLst/>
            <a:rect l="l" t="t" r="r" b="b"/>
            <a:pathLst>
              <a:path w="125095" h="125095">
                <a:moveTo>
                  <a:pt x="0" y="0"/>
                </a:moveTo>
                <a:lnTo>
                  <a:pt x="124968" y="0"/>
                </a:lnTo>
                <a:lnTo>
                  <a:pt x="124968" y="124967"/>
                </a:lnTo>
                <a:lnTo>
                  <a:pt x="0" y="124967"/>
                </a:lnTo>
                <a:lnTo>
                  <a:pt x="0"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6" name="object 76"/>
          <p:cNvSpPr txBox="1"/>
          <p:nvPr/>
        </p:nvSpPr>
        <p:spPr>
          <a:xfrm>
            <a:off x="9008907" y="5772885"/>
            <a:ext cx="2954020" cy="72390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tab pos="630555" algn="l"/>
                <a:tab pos="1248410" algn="l"/>
                <a:tab pos="1866264" algn="l"/>
                <a:tab pos="2484120" algn="l"/>
              </a:tabLst>
              <a:defRPr/>
            </a:pPr>
            <a:r>
              <a:rPr kumimoji="0" sz="1200" b="0" i="0" u="none" strike="noStrike" kern="1200" cap="none" spc="0" normalizeH="0" baseline="0" noProof="0" dirty="0">
                <a:ln>
                  <a:noFill/>
                </a:ln>
                <a:solidFill>
                  <a:srgbClr val="595958"/>
                </a:solidFill>
                <a:effectLst/>
                <a:uLnTx/>
                <a:uFillTx/>
                <a:latin typeface="Calibri"/>
                <a:ea typeface="+mn-ea"/>
                <a:cs typeface="Calibri"/>
              </a:rPr>
              <a:t>3</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5" normalizeH="0" baseline="0" noProof="0" dirty="0">
                <a:ln>
                  <a:noFill/>
                </a:ln>
                <a:solidFill>
                  <a:srgbClr val="595958"/>
                </a:solidFill>
                <a:effectLst/>
                <a:uLnTx/>
                <a:uFillTx/>
                <a:latin typeface="Calibri"/>
                <a:ea typeface="+mn-ea"/>
                <a:cs typeface="Calibri"/>
              </a:rPr>
              <a:t>.</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0" normalizeH="0" baseline="0" noProof="0" dirty="0">
                <a:ln>
                  <a:noFill/>
                </a:ln>
                <a:solidFill>
                  <a:srgbClr val="595958"/>
                </a:solidFill>
                <a:effectLst/>
                <a:uLnTx/>
                <a:uFillTx/>
                <a:latin typeface="Calibri"/>
                <a:ea typeface="+mn-ea"/>
                <a:cs typeface="Calibri"/>
              </a:rPr>
              <a:t>0%	4</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5" normalizeH="0" baseline="0" noProof="0" dirty="0">
                <a:ln>
                  <a:noFill/>
                </a:ln>
                <a:solidFill>
                  <a:srgbClr val="595958"/>
                </a:solidFill>
                <a:effectLst/>
                <a:uLnTx/>
                <a:uFillTx/>
                <a:latin typeface="Calibri"/>
                <a:ea typeface="+mn-ea"/>
                <a:cs typeface="Calibri"/>
              </a:rPr>
              <a:t>.</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0" normalizeH="0" baseline="0" noProof="0" dirty="0">
                <a:ln>
                  <a:noFill/>
                </a:ln>
                <a:solidFill>
                  <a:srgbClr val="595958"/>
                </a:solidFill>
                <a:effectLst/>
                <a:uLnTx/>
                <a:uFillTx/>
                <a:latin typeface="Calibri"/>
                <a:ea typeface="+mn-ea"/>
                <a:cs typeface="Calibri"/>
              </a:rPr>
              <a:t>0%	5</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5" normalizeH="0" baseline="0" noProof="0" dirty="0">
                <a:ln>
                  <a:noFill/>
                </a:ln>
                <a:solidFill>
                  <a:srgbClr val="595958"/>
                </a:solidFill>
                <a:effectLst/>
                <a:uLnTx/>
                <a:uFillTx/>
                <a:latin typeface="Calibri"/>
                <a:ea typeface="+mn-ea"/>
                <a:cs typeface="Calibri"/>
              </a:rPr>
              <a:t>.</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0" normalizeH="0" baseline="0" noProof="0" dirty="0">
                <a:ln>
                  <a:noFill/>
                </a:ln>
                <a:solidFill>
                  <a:srgbClr val="595958"/>
                </a:solidFill>
                <a:effectLst/>
                <a:uLnTx/>
                <a:uFillTx/>
                <a:latin typeface="Calibri"/>
                <a:ea typeface="+mn-ea"/>
                <a:cs typeface="Calibri"/>
              </a:rPr>
              <a:t>0%	6</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5" normalizeH="0" baseline="0" noProof="0" dirty="0">
                <a:ln>
                  <a:noFill/>
                </a:ln>
                <a:solidFill>
                  <a:srgbClr val="595958"/>
                </a:solidFill>
                <a:effectLst/>
                <a:uLnTx/>
                <a:uFillTx/>
                <a:latin typeface="Calibri"/>
                <a:ea typeface="+mn-ea"/>
                <a:cs typeface="Calibri"/>
              </a:rPr>
              <a:t>.</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0" normalizeH="0" baseline="0" noProof="0" dirty="0">
                <a:ln>
                  <a:noFill/>
                </a:ln>
                <a:solidFill>
                  <a:srgbClr val="595958"/>
                </a:solidFill>
                <a:effectLst/>
                <a:uLnTx/>
                <a:uFillTx/>
                <a:latin typeface="Calibri"/>
                <a:ea typeface="+mn-ea"/>
                <a:cs typeface="Calibri"/>
              </a:rPr>
              <a:t>0%	7</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5" normalizeH="0" baseline="0" noProof="0" dirty="0">
                <a:ln>
                  <a:noFill/>
                </a:ln>
                <a:solidFill>
                  <a:srgbClr val="595958"/>
                </a:solidFill>
                <a:effectLst/>
                <a:uLnTx/>
                <a:uFillTx/>
                <a:latin typeface="Calibri"/>
                <a:ea typeface="+mn-ea"/>
                <a:cs typeface="Calibri"/>
              </a:rPr>
              <a:t>.</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0" normalizeH="0" baseline="0" noProof="0" dirty="0">
                <a:ln>
                  <a:noFill/>
                </a:ln>
                <a:solidFill>
                  <a:srgbClr val="595958"/>
                </a:solidFill>
                <a:effectLst/>
                <a:uLnTx/>
                <a:uFillTx/>
                <a:latin typeface="Calibri"/>
                <a:ea typeface="+mn-ea"/>
                <a:cs typeface="Calibri"/>
              </a:rPr>
              <a:t>0%</a:t>
            </a:r>
            <a:endParaRPr kumimoji="0" sz="1200" b="0" i="0" u="none" strike="noStrike" kern="1200" cap="none" spc="0" normalizeH="0" baseline="0" noProof="0" dirty="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sz="1550" b="0" i="0" u="none" strike="noStrike" kern="1200" cap="none" spc="0" normalizeH="0" baseline="0" noProof="0" dirty="0">
              <a:ln>
                <a:noFill/>
              </a:ln>
              <a:solidFill>
                <a:prstClr val="black"/>
              </a:solidFill>
              <a:effectLst/>
              <a:uLnTx/>
              <a:uFillTx/>
              <a:latin typeface="Calibri"/>
              <a:ea typeface="+mn-ea"/>
              <a:cs typeface="Calibri"/>
            </a:endParaRPr>
          </a:p>
          <a:p>
            <a:pPr marL="235585" marR="0" lvl="0" indent="0" algn="l" defTabSz="914400" rtl="0" eaLnBrk="1" fontAlgn="auto" latinLnBrk="0" hangingPunct="1">
              <a:lnSpc>
                <a:spcPct val="100000"/>
              </a:lnSpc>
              <a:spcBef>
                <a:spcPts val="5"/>
              </a:spcBef>
              <a:spcAft>
                <a:spcPts val="0"/>
              </a:spcAft>
              <a:buClrTx/>
              <a:buSzTx/>
              <a:buFontTx/>
              <a:buNone/>
              <a:tabLst/>
              <a:defRPr/>
            </a:pPr>
            <a:r>
              <a:rPr kumimoji="0" sz="1800" b="1" i="1" u="none" strike="noStrike" kern="1200" cap="none" spc="-5" normalizeH="0" baseline="0" noProof="0" dirty="0">
                <a:ln>
                  <a:noFill/>
                </a:ln>
                <a:solidFill>
                  <a:srgbClr val="FFFFFF"/>
                </a:solidFill>
                <a:effectLst/>
                <a:uLnTx/>
                <a:uFillTx/>
                <a:latin typeface="Calibri"/>
                <a:ea typeface="+mn-ea"/>
                <a:cs typeface="Calibri"/>
              </a:rPr>
              <a:t>Death </a:t>
            </a:r>
            <a:r>
              <a:rPr kumimoji="0" sz="1800" b="1" i="1" u="none" strike="noStrike" kern="1200" cap="none" spc="0" normalizeH="0" baseline="0" noProof="0" dirty="0" smtClean="0">
                <a:ln>
                  <a:noFill/>
                </a:ln>
                <a:solidFill>
                  <a:srgbClr val="FFFFFF"/>
                </a:solidFill>
                <a:effectLst/>
                <a:uLnTx/>
                <a:uFillTx/>
                <a:latin typeface="Calibri"/>
                <a:ea typeface="+mn-ea"/>
                <a:cs typeface="Calibri"/>
              </a:rPr>
              <a:t>%</a:t>
            </a:r>
            <a:endParaRPr kumimoji="0" sz="1800" b="0" i="0" u="none" strike="noStrike" kern="1200" cap="none" spc="0" normalizeH="0" baseline="0" noProof="0" dirty="0">
              <a:ln>
                <a:noFill/>
              </a:ln>
              <a:solidFill>
                <a:prstClr val="black"/>
              </a:solidFill>
              <a:effectLst/>
              <a:uLnTx/>
              <a:uFillTx/>
              <a:latin typeface="Calibri"/>
              <a:ea typeface="+mn-ea"/>
              <a:cs typeface="Calibri"/>
            </a:endParaRPr>
          </a:p>
        </p:txBody>
      </p:sp>
      <p:sp>
        <p:nvSpPr>
          <p:cNvPr id="77" name="object 77"/>
          <p:cNvSpPr txBox="1"/>
          <p:nvPr/>
        </p:nvSpPr>
        <p:spPr>
          <a:xfrm>
            <a:off x="7400734" y="5111496"/>
            <a:ext cx="2331720" cy="238125"/>
          </a:xfrm>
          <a:prstGeom prst="rect">
            <a:avLst/>
          </a:prstGeom>
          <a:solidFill>
            <a:srgbClr val="2E75B6"/>
          </a:solidFill>
        </p:spPr>
        <p:txBody>
          <a:bodyPr vert="horz" wrap="square" lIns="0" tIns="0" rIns="0" bIns="0" rtlCol="0">
            <a:spAutoFit/>
          </a:bodyPr>
          <a:lstStyle/>
          <a:p>
            <a:pPr marL="67310" marR="0" lvl="0" indent="0" algn="l" defTabSz="914400" rtl="0" eaLnBrk="1" fontAlgn="auto" latinLnBrk="0" hangingPunct="1">
              <a:lnSpc>
                <a:spcPts val="1750"/>
              </a:lnSpc>
              <a:spcBef>
                <a:spcPts val="0"/>
              </a:spcBef>
              <a:spcAft>
                <a:spcPts val="0"/>
              </a:spcAft>
              <a:buClrTx/>
              <a:buSzTx/>
              <a:buFontTx/>
              <a:buNone/>
              <a:tabLst/>
              <a:defRPr/>
            </a:pPr>
            <a:r>
              <a:rPr kumimoji="0" sz="1600" b="0" i="1" u="none" strike="noStrike" kern="1200" cap="none" spc="-5" normalizeH="0" baseline="0" noProof="0" dirty="0">
                <a:ln>
                  <a:noFill/>
                </a:ln>
                <a:solidFill>
                  <a:srgbClr val="FFFFFF"/>
                </a:solidFill>
                <a:effectLst/>
                <a:uLnTx/>
                <a:uFillTx/>
                <a:latin typeface="Calibri"/>
                <a:ea typeface="+mn-ea"/>
                <a:cs typeface="Calibri"/>
              </a:rPr>
              <a:t>N=</a:t>
            </a:r>
            <a:r>
              <a:rPr kumimoji="0" sz="1600" b="0" i="1" u="none" strike="noStrike" kern="1200" cap="none" spc="0" normalizeH="0" baseline="0" noProof="0" dirty="0">
                <a:ln>
                  <a:noFill/>
                </a:ln>
                <a:solidFill>
                  <a:srgbClr val="FFFFFF"/>
                </a:solidFill>
                <a:effectLst/>
                <a:uLnTx/>
                <a:uFillTx/>
                <a:latin typeface="Calibri"/>
                <a:ea typeface="+mn-ea"/>
                <a:cs typeface="Calibri"/>
              </a:rPr>
              <a:t> </a:t>
            </a:r>
            <a:r>
              <a:rPr kumimoji="0" sz="1600" b="0" i="1" u="none" strike="noStrike" kern="1200" cap="none" spc="-10" normalizeH="0" baseline="0" noProof="0" dirty="0">
                <a:ln>
                  <a:noFill/>
                </a:ln>
                <a:solidFill>
                  <a:srgbClr val="FFFFFF"/>
                </a:solidFill>
                <a:effectLst/>
                <a:uLnTx/>
                <a:uFillTx/>
                <a:latin typeface="Calibri"/>
                <a:ea typeface="+mn-ea"/>
                <a:cs typeface="Calibri"/>
              </a:rPr>
              <a:t>3,155</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8" name="object 78"/>
          <p:cNvSpPr txBox="1"/>
          <p:nvPr/>
        </p:nvSpPr>
        <p:spPr>
          <a:xfrm>
            <a:off x="7400734" y="3724655"/>
            <a:ext cx="3195955" cy="239395"/>
          </a:xfrm>
          <a:prstGeom prst="rect">
            <a:avLst/>
          </a:prstGeom>
          <a:solidFill>
            <a:srgbClr val="CC3399"/>
          </a:solidFill>
        </p:spPr>
        <p:txBody>
          <a:bodyPr vert="horz" wrap="square" lIns="0" tIns="0" rIns="0" bIns="0" rtlCol="0">
            <a:spAutoFit/>
          </a:bodyPr>
          <a:lstStyle/>
          <a:p>
            <a:pPr marL="92075" marR="0" lvl="0" indent="0" algn="l" defTabSz="914400" rtl="0" eaLnBrk="1" fontAlgn="auto" latinLnBrk="0" hangingPunct="1">
              <a:lnSpc>
                <a:spcPts val="1625"/>
              </a:lnSpc>
              <a:spcBef>
                <a:spcPts val="0"/>
              </a:spcBef>
              <a:spcAft>
                <a:spcPts val="0"/>
              </a:spcAft>
              <a:buClrTx/>
              <a:buSzTx/>
              <a:buFontTx/>
              <a:buNone/>
              <a:tabLst/>
              <a:defRPr/>
            </a:pPr>
            <a:r>
              <a:rPr kumimoji="0" sz="1600" b="0" i="1" u="none" strike="noStrike" kern="1200" cap="none" spc="-10" normalizeH="0" baseline="0" noProof="0" dirty="0">
                <a:ln>
                  <a:noFill/>
                </a:ln>
                <a:solidFill>
                  <a:srgbClr val="FFFFFF"/>
                </a:solidFill>
                <a:effectLst/>
                <a:uLnTx/>
                <a:uFillTx/>
                <a:latin typeface="Calibri"/>
                <a:ea typeface="+mn-ea"/>
                <a:cs typeface="Calibri"/>
              </a:rPr>
              <a:t>N=4,357</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9" name="object 79"/>
          <p:cNvSpPr txBox="1"/>
          <p:nvPr/>
        </p:nvSpPr>
        <p:spPr>
          <a:xfrm>
            <a:off x="8419496" y="2992747"/>
            <a:ext cx="734695" cy="491490"/>
          </a:xfrm>
          <a:prstGeom prst="rect">
            <a:avLst/>
          </a:prstGeom>
        </p:spPr>
        <p:txBody>
          <a:bodyPr vert="horz" wrap="square" lIns="0" tIns="37465" rIns="0" bIns="0" rtlCol="0">
            <a:spAutoFit/>
          </a:bodyPr>
          <a:lstStyle/>
          <a:p>
            <a:pPr marL="24765" marR="5080" lvl="0" indent="-12700" algn="l" defTabSz="914400" rtl="0" eaLnBrk="1" fontAlgn="auto" latinLnBrk="0" hangingPunct="1">
              <a:lnSpc>
                <a:spcPts val="1750"/>
              </a:lnSpc>
              <a:spcBef>
                <a:spcPts val="295"/>
              </a:spcBef>
              <a:spcAft>
                <a:spcPts val="0"/>
              </a:spcAft>
              <a:buClrTx/>
              <a:buSzTx/>
              <a:buFontTx/>
              <a:buNone/>
              <a:tabLst/>
              <a:defRPr/>
            </a:pPr>
            <a:r>
              <a:rPr kumimoji="0" sz="1600" b="0" i="1" u="none" strike="noStrike" kern="1200" cap="none" spc="-5" normalizeH="0" baseline="0" noProof="0" dirty="0">
                <a:ln>
                  <a:noFill/>
                </a:ln>
                <a:solidFill>
                  <a:prstClr val="black"/>
                </a:solidFill>
                <a:effectLst/>
                <a:uLnTx/>
                <a:uFillTx/>
                <a:latin typeface="Calibri"/>
                <a:ea typeface="+mn-ea"/>
                <a:cs typeface="Calibri"/>
              </a:rPr>
              <a:t>(N=</a:t>
            </a:r>
            <a:r>
              <a:rPr kumimoji="0" sz="1600" b="0" i="1" u="none" strike="noStrike" kern="1200" cap="none" spc="-60" normalizeH="0" baseline="0" noProof="0" dirty="0">
                <a:ln>
                  <a:noFill/>
                </a:ln>
                <a:solidFill>
                  <a:prstClr val="black"/>
                </a:solidFill>
                <a:effectLst/>
                <a:uLnTx/>
                <a:uFillTx/>
                <a:latin typeface="Calibri"/>
                <a:ea typeface="+mn-ea"/>
                <a:cs typeface="Calibri"/>
              </a:rPr>
              <a:t> </a:t>
            </a:r>
            <a:r>
              <a:rPr kumimoji="0" sz="1600" b="0" i="1" u="none" strike="noStrike" kern="1200" cap="none" spc="-10" normalizeH="0" baseline="0" noProof="0" dirty="0">
                <a:ln>
                  <a:noFill/>
                </a:ln>
                <a:solidFill>
                  <a:prstClr val="black"/>
                </a:solidFill>
                <a:effectLst/>
                <a:uLnTx/>
                <a:uFillTx/>
                <a:latin typeface="Calibri"/>
                <a:ea typeface="+mn-ea"/>
                <a:cs typeface="Calibri"/>
              </a:rPr>
              <a:t>141)  (N=2)</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80" name="object 80"/>
          <p:cNvSpPr txBox="1"/>
          <p:nvPr/>
        </p:nvSpPr>
        <p:spPr>
          <a:xfrm>
            <a:off x="7448091" y="2257583"/>
            <a:ext cx="1240790" cy="269240"/>
          </a:xfrm>
          <a:prstGeom prst="rect">
            <a:avLst/>
          </a:prstGeom>
        </p:spPr>
        <p:txBody>
          <a:bodyPr vert="horz" wrap="square" lIns="0" tIns="12065" rIns="0" bIns="0" rtlCol="0">
            <a:spAutoFit/>
          </a:bodyPr>
          <a:lstStyle/>
          <a:p>
            <a:pPr marL="38100" marR="0" lvl="0" indent="0" algn="l" defTabSz="914400" rtl="0" eaLnBrk="1" fontAlgn="auto" latinLnBrk="0" hangingPunct="1">
              <a:lnSpc>
                <a:spcPct val="100000"/>
              </a:lnSpc>
              <a:spcBef>
                <a:spcPts val="95"/>
              </a:spcBef>
              <a:spcAft>
                <a:spcPts val="0"/>
              </a:spcAft>
              <a:buClrTx/>
              <a:buSzTx/>
              <a:buFontTx/>
              <a:buNone/>
              <a:tabLst/>
              <a:defRPr/>
            </a:pPr>
            <a:r>
              <a:rPr kumimoji="0" sz="2400" b="0" i="0" u="none" strike="noStrike" kern="1200" cap="none" spc="-7" normalizeH="0" baseline="-15625" noProof="0" dirty="0">
                <a:ln>
                  <a:noFill/>
                </a:ln>
                <a:solidFill>
                  <a:srgbClr val="3E3E3E"/>
                </a:solidFill>
                <a:effectLst/>
                <a:uLnTx/>
                <a:uFillTx/>
                <a:latin typeface="Calibri"/>
                <a:ea typeface="+mn-ea"/>
                <a:cs typeface="Calibri"/>
              </a:rPr>
              <a:t>0.20%</a:t>
            </a:r>
            <a:r>
              <a:rPr kumimoji="0" sz="2400" b="0" i="0" u="none" strike="noStrike" kern="1200" cap="none" spc="52" normalizeH="0" baseline="-15625" noProof="0" dirty="0">
                <a:ln>
                  <a:noFill/>
                </a:ln>
                <a:solidFill>
                  <a:srgbClr val="3E3E3E"/>
                </a:solidFill>
                <a:effectLst/>
                <a:uLnTx/>
                <a:uFillTx/>
                <a:latin typeface="Calibri"/>
                <a:ea typeface="+mn-ea"/>
                <a:cs typeface="Calibri"/>
              </a:rPr>
              <a:t> </a:t>
            </a:r>
            <a:r>
              <a:rPr kumimoji="0" sz="1600" b="0" i="1" u="none" strike="noStrike" kern="1200" cap="none" spc="-10" normalizeH="0" baseline="0" noProof="0" dirty="0">
                <a:ln>
                  <a:noFill/>
                </a:ln>
                <a:solidFill>
                  <a:prstClr val="black"/>
                </a:solidFill>
                <a:effectLst/>
                <a:uLnTx/>
                <a:uFillTx/>
                <a:latin typeface="Calibri"/>
                <a:ea typeface="+mn-ea"/>
                <a:cs typeface="Calibri"/>
              </a:rPr>
              <a:t>(N=17)</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81" name="object 81"/>
          <p:cNvSpPr txBox="1"/>
          <p:nvPr/>
        </p:nvSpPr>
        <p:spPr>
          <a:xfrm>
            <a:off x="7460924" y="2535676"/>
            <a:ext cx="109410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400" b="0" i="0" u="none" strike="noStrike" kern="1200" cap="none" spc="-7" normalizeH="0" baseline="-3472" noProof="0" dirty="0">
                <a:ln>
                  <a:noFill/>
                </a:ln>
                <a:solidFill>
                  <a:srgbClr val="3E3E3E"/>
                </a:solidFill>
                <a:effectLst/>
                <a:uLnTx/>
                <a:uFillTx/>
                <a:latin typeface="Calibri"/>
                <a:ea typeface="+mn-ea"/>
                <a:cs typeface="Calibri"/>
              </a:rPr>
              <a:t>0.00%</a:t>
            </a:r>
            <a:r>
              <a:rPr kumimoji="0" sz="2400" b="0" i="0" u="none" strike="noStrike" kern="1200" cap="none" spc="104" normalizeH="0" baseline="-3472" noProof="0" dirty="0">
                <a:ln>
                  <a:noFill/>
                </a:ln>
                <a:solidFill>
                  <a:srgbClr val="3E3E3E"/>
                </a:solidFill>
                <a:effectLst/>
                <a:uLnTx/>
                <a:uFillTx/>
                <a:latin typeface="Calibri"/>
                <a:ea typeface="+mn-ea"/>
                <a:cs typeface="Calibri"/>
              </a:rPr>
              <a:t> </a:t>
            </a:r>
            <a:r>
              <a:rPr kumimoji="0" sz="1600" b="0" i="1" u="none" strike="noStrike" kern="1200" cap="none" spc="-10" normalizeH="0" baseline="0" noProof="0" dirty="0">
                <a:ln>
                  <a:noFill/>
                </a:ln>
                <a:solidFill>
                  <a:prstClr val="black"/>
                </a:solidFill>
                <a:effectLst/>
                <a:uLnTx/>
                <a:uFillTx/>
                <a:latin typeface="Calibri"/>
                <a:ea typeface="+mn-ea"/>
                <a:cs typeface="Calibri"/>
              </a:rPr>
              <a:t>(N=0)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82" name="object 82"/>
          <p:cNvSpPr txBox="1"/>
          <p:nvPr/>
        </p:nvSpPr>
        <p:spPr>
          <a:xfrm>
            <a:off x="7400734" y="3963923"/>
            <a:ext cx="3796665" cy="239395"/>
          </a:xfrm>
          <a:prstGeom prst="rect">
            <a:avLst/>
          </a:prstGeom>
          <a:solidFill>
            <a:srgbClr val="000000"/>
          </a:solidFill>
        </p:spPr>
        <p:txBody>
          <a:bodyPr vert="horz" wrap="square" lIns="0" tIns="0" rIns="0" bIns="0" rtlCol="0">
            <a:spAutoFit/>
          </a:bodyPr>
          <a:lstStyle/>
          <a:p>
            <a:pPr marL="110489" marR="0" lvl="0" indent="0" algn="l" defTabSz="914400" rtl="0" eaLnBrk="1" fontAlgn="auto" latinLnBrk="0" hangingPunct="1">
              <a:lnSpc>
                <a:spcPts val="1764"/>
              </a:lnSpc>
              <a:spcBef>
                <a:spcPts val="0"/>
              </a:spcBef>
              <a:spcAft>
                <a:spcPts val="0"/>
              </a:spcAft>
              <a:buClrTx/>
              <a:buSzTx/>
              <a:buFontTx/>
              <a:buNone/>
              <a:tabLst/>
              <a:defRPr/>
            </a:pPr>
            <a:r>
              <a:rPr kumimoji="0" sz="1600" b="0" i="1" u="none" strike="noStrike" kern="1200" cap="none" spc="-5" normalizeH="0" baseline="0" noProof="0" dirty="0">
                <a:ln>
                  <a:noFill/>
                </a:ln>
                <a:solidFill>
                  <a:srgbClr val="FFFFFF"/>
                </a:solidFill>
                <a:effectLst/>
                <a:uLnTx/>
                <a:uFillTx/>
                <a:latin typeface="Calibri"/>
                <a:ea typeface="+mn-ea"/>
                <a:cs typeface="Calibri"/>
              </a:rPr>
              <a:t>N=</a:t>
            </a:r>
            <a:r>
              <a:rPr kumimoji="0" sz="1600" b="0" i="1" u="none" strike="noStrike" kern="1200" cap="none" spc="0" normalizeH="0" baseline="0" noProof="0" dirty="0">
                <a:ln>
                  <a:noFill/>
                </a:ln>
                <a:solidFill>
                  <a:srgbClr val="FFFFFF"/>
                </a:solidFill>
                <a:effectLst/>
                <a:uLnTx/>
                <a:uFillTx/>
                <a:latin typeface="Calibri"/>
                <a:ea typeface="+mn-ea"/>
                <a:cs typeface="Calibri"/>
              </a:rPr>
              <a:t> </a:t>
            </a:r>
            <a:r>
              <a:rPr kumimoji="0" sz="1600" b="0" i="1" u="none" strike="noStrike" kern="1200" cap="none" spc="-10" normalizeH="0" baseline="0" noProof="0" dirty="0">
                <a:ln>
                  <a:noFill/>
                </a:ln>
                <a:solidFill>
                  <a:srgbClr val="FFFFFF"/>
                </a:solidFill>
                <a:effectLst/>
                <a:uLnTx/>
                <a:uFillTx/>
                <a:latin typeface="Calibri"/>
                <a:ea typeface="+mn-ea"/>
                <a:cs typeface="Calibri"/>
              </a:rPr>
              <a:t>24</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83" name="object 83"/>
          <p:cNvSpPr txBox="1"/>
          <p:nvPr/>
        </p:nvSpPr>
        <p:spPr>
          <a:xfrm>
            <a:off x="7356985" y="4401254"/>
            <a:ext cx="1151255" cy="498475"/>
          </a:xfrm>
          <a:prstGeom prst="rect">
            <a:avLst/>
          </a:prstGeom>
        </p:spPr>
        <p:txBody>
          <a:bodyPr vert="horz" wrap="square" lIns="0" tIns="12065" rIns="0" bIns="0" rtlCol="0">
            <a:spAutoFit/>
          </a:bodyPr>
          <a:lstStyle/>
          <a:p>
            <a:pPr marL="12700" marR="0" lvl="0" indent="0" algn="l" defTabSz="914400" rtl="0" eaLnBrk="1" fontAlgn="auto" latinLnBrk="0" hangingPunct="1">
              <a:lnSpc>
                <a:spcPts val="1864"/>
              </a:lnSpc>
              <a:spcBef>
                <a:spcPts val="95"/>
              </a:spcBef>
              <a:spcAft>
                <a:spcPts val="0"/>
              </a:spcAft>
              <a:buClrTx/>
              <a:buSzTx/>
              <a:buFontTx/>
              <a:buNone/>
              <a:tabLst/>
              <a:defRPr/>
            </a:pPr>
            <a:r>
              <a:rPr kumimoji="0" sz="1600" b="0" i="1" u="none" strike="noStrike" kern="1200" cap="none" spc="-10" normalizeH="0" baseline="0" noProof="0" dirty="0">
                <a:ln>
                  <a:noFill/>
                </a:ln>
                <a:solidFill>
                  <a:srgbClr val="FFFFFF"/>
                </a:solidFill>
                <a:effectLst/>
                <a:uLnTx/>
                <a:uFillTx/>
                <a:latin typeface="Calibri"/>
                <a:ea typeface="+mn-ea"/>
                <a:cs typeface="Calibri"/>
              </a:rPr>
              <a:t>N=503</a:t>
            </a:r>
            <a:r>
              <a:rPr kumimoji="0" sz="1600" b="0" i="1" u="none" strike="noStrike" kern="1200" cap="none" spc="235" normalizeH="0" baseline="0" noProof="0" dirty="0">
                <a:ln>
                  <a:noFill/>
                </a:ln>
                <a:solidFill>
                  <a:srgbClr val="FFFFFF"/>
                </a:solidFill>
                <a:effectLst/>
                <a:uLnTx/>
                <a:uFillTx/>
                <a:latin typeface="Calibri"/>
                <a:ea typeface="+mn-ea"/>
                <a:cs typeface="Calibri"/>
              </a:rPr>
              <a:t> </a:t>
            </a:r>
            <a:r>
              <a:rPr kumimoji="0" sz="2400" b="0" i="0" u="none" strike="noStrike" kern="1200" cap="none" spc="-7" normalizeH="0" baseline="1736" noProof="0" dirty="0">
                <a:ln>
                  <a:noFill/>
                </a:ln>
                <a:solidFill>
                  <a:srgbClr val="3E3E3E"/>
                </a:solidFill>
                <a:effectLst/>
                <a:uLnTx/>
                <a:uFillTx/>
                <a:latin typeface="Calibri"/>
                <a:ea typeface="+mn-ea"/>
                <a:cs typeface="Calibri"/>
              </a:rPr>
              <a:t>8.40%</a:t>
            </a:r>
            <a:endParaRPr kumimoji="0" sz="2400" b="0" i="0" u="none" strike="noStrike" kern="1200" cap="none" spc="0" normalizeH="0" baseline="1736" noProof="0">
              <a:ln>
                <a:noFill/>
              </a:ln>
              <a:solidFill>
                <a:prstClr val="black"/>
              </a:solidFill>
              <a:effectLst/>
              <a:uLnTx/>
              <a:uFillTx/>
              <a:latin typeface="Calibri"/>
              <a:ea typeface="+mn-ea"/>
              <a:cs typeface="Calibri"/>
            </a:endParaRPr>
          </a:p>
          <a:p>
            <a:pPr marL="86360" marR="0" lvl="0" indent="0" algn="l" defTabSz="914400" rtl="0" eaLnBrk="1" fontAlgn="auto" latinLnBrk="0" hangingPunct="1">
              <a:lnSpc>
                <a:spcPts val="1864"/>
              </a:lnSpc>
              <a:spcBef>
                <a:spcPts val="0"/>
              </a:spcBef>
              <a:spcAft>
                <a:spcPts val="0"/>
              </a:spcAft>
              <a:buClrTx/>
              <a:buSzTx/>
              <a:buFontTx/>
              <a:buNone/>
              <a:tabLst/>
              <a:defRPr/>
            </a:pPr>
            <a:r>
              <a:rPr kumimoji="0" sz="2400" b="0" i="1" u="none" strike="noStrike" kern="1200" cap="none" spc="-7" normalizeH="0" baseline="3472" noProof="0" dirty="0">
                <a:ln>
                  <a:noFill/>
                </a:ln>
                <a:solidFill>
                  <a:srgbClr val="FFFFFF"/>
                </a:solidFill>
                <a:effectLst/>
                <a:uLnTx/>
                <a:uFillTx/>
                <a:latin typeface="Calibri"/>
                <a:ea typeface="+mn-ea"/>
                <a:cs typeface="Calibri"/>
              </a:rPr>
              <a:t>N= 3</a:t>
            </a:r>
            <a:r>
              <a:rPr kumimoji="0" sz="2400" b="0" i="1" u="none" strike="noStrike" kern="1200" cap="none" spc="300" normalizeH="0" baseline="3472" noProof="0" dirty="0">
                <a:ln>
                  <a:noFill/>
                </a:ln>
                <a:solidFill>
                  <a:srgbClr val="FFFFFF"/>
                </a:solidFill>
                <a:effectLst/>
                <a:uLnTx/>
                <a:uFillTx/>
                <a:latin typeface="Calibri"/>
                <a:ea typeface="+mn-ea"/>
                <a:cs typeface="Calibri"/>
              </a:rPr>
              <a:t> </a:t>
            </a:r>
            <a:r>
              <a:rPr kumimoji="0" sz="1600" b="0" i="0" u="none" strike="noStrike" kern="1200" cap="none" spc="-5" normalizeH="0" baseline="0" noProof="0" dirty="0">
                <a:ln>
                  <a:noFill/>
                </a:ln>
                <a:solidFill>
                  <a:srgbClr val="3E3E3E"/>
                </a:solidFill>
                <a:effectLst/>
                <a:uLnTx/>
                <a:uFillTx/>
                <a:latin typeface="Calibri"/>
                <a:ea typeface="+mn-ea"/>
                <a:cs typeface="Calibri"/>
              </a:rPr>
              <a:t>7.70%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84" name="object 84"/>
          <p:cNvSpPr txBox="1"/>
          <p:nvPr/>
        </p:nvSpPr>
        <p:spPr>
          <a:xfrm>
            <a:off x="7400734" y="5349240"/>
            <a:ext cx="1577340" cy="239395"/>
          </a:xfrm>
          <a:prstGeom prst="rect">
            <a:avLst/>
          </a:prstGeom>
          <a:solidFill>
            <a:srgbClr val="000000"/>
          </a:solidFill>
        </p:spPr>
        <p:txBody>
          <a:bodyPr vert="horz" wrap="square" lIns="0" tIns="28575" rIns="0" bIns="0" rtlCol="0">
            <a:spAutoFit/>
          </a:bodyPr>
          <a:lstStyle/>
          <a:p>
            <a:pPr marL="73660" marR="0" lvl="0" indent="0" algn="l" defTabSz="914400" rtl="0" eaLnBrk="1" fontAlgn="auto" latinLnBrk="0" hangingPunct="1">
              <a:lnSpc>
                <a:spcPts val="1660"/>
              </a:lnSpc>
              <a:spcBef>
                <a:spcPts val="225"/>
              </a:spcBef>
              <a:spcAft>
                <a:spcPts val="0"/>
              </a:spcAft>
              <a:buClrTx/>
              <a:buSzTx/>
              <a:buFontTx/>
              <a:buNone/>
              <a:tabLst/>
              <a:defRPr/>
            </a:pPr>
            <a:r>
              <a:rPr kumimoji="0" sz="1600" b="0" i="1" u="none" strike="noStrike" kern="1200" cap="none" spc="-5" normalizeH="0" baseline="0" noProof="0" dirty="0">
                <a:ln>
                  <a:noFill/>
                </a:ln>
                <a:solidFill>
                  <a:srgbClr val="FFFFFF"/>
                </a:solidFill>
                <a:effectLst/>
                <a:uLnTx/>
                <a:uFillTx/>
                <a:latin typeface="Calibri"/>
                <a:ea typeface="+mn-ea"/>
                <a:cs typeface="Calibri"/>
              </a:rPr>
              <a:t>N=</a:t>
            </a:r>
            <a:r>
              <a:rPr kumimoji="0" sz="1600" b="0" i="1" u="none" strike="noStrike" kern="1200" cap="none" spc="0" normalizeH="0" baseline="0" noProof="0" dirty="0">
                <a:ln>
                  <a:noFill/>
                </a:ln>
                <a:solidFill>
                  <a:srgbClr val="FFFFFF"/>
                </a:solidFill>
                <a:effectLst/>
                <a:uLnTx/>
                <a:uFillTx/>
                <a:latin typeface="Calibri"/>
                <a:ea typeface="+mn-ea"/>
                <a:cs typeface="Calibri"/>
              </a:rPr>
              <a:t> </a:t>
            </a:r>
            <a:r>
              <a:rPr kumimoji="0" sz="1600" b="0" i="1" u="none" strike="noStrike" kern="1200" cap="none" spc="-10" normalizeH="0" baseline="0" noProof="0" dirty="0">
                <a:ln>
                  <a:noFill/>
                </a:ln>
                <a:solidFill>
                  <a:srgbClr val="FFFFFF"/>
                </a:solidFill>
                <a:effectLst/>
                <a:uLnTx/>
                <a:uFillTx/>
                <a:latin typeface="Calibri"/>
                <a:ea typeface="+mn-ea"/>
                <a:cs typeface="Calibri"/>
              </a:rPr>
              <a:t>10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3874912674"/>
      </p:ext>
    </p:extLst>
  </p:cSld>
  <p:clrMapOvr>
    <a:masterClrMapping/>
  </p:clrMapOvr>
  <p:timing>
    <p:tnLst>
      <p:par>
        <p:cTn id="1" dur="indefinite" restart="never" nodeType="tmRoot"/>
      </p:par>
    </p:tn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559960" y="333763"/>
            <a:ext cx="11132185" cy="733425"/>
          </a:xfrm>
          <a:prstGeom prst="rect">
            <a:avLst/>
          </a:prstGeom>
        </p:spPr>
        <p:txBody>
          <a:bodyPr vert="horz" wrap="square" lIns="0" tIns="11430" rIns="0" bIns="0" rtlCol="0">
            <a:spAutoFit/>
          </a:bodyPr>
          <a:lstStyle/>
          <a:p>
            <a:pPr marL="12700">
              <a:lnSpc>
                <a:spcPct val="100000"/>
              </a:lnSpc>
              <a:spcBef>
                <a:spcPts val="90"/>
              </a:spcBef>
              <a:tabLst>
                <a:tab pos="6938645" algn="l"/>
              </a:tabLst>
            </a:pPr>
            <a:r>
              <a:rPr sz="4400" spc="-20" dirty="0">
                <a:solidFill>
                  <a:srgbClr val="000000"/>
                </a:solidFill>
              </a:rPr>
              <a:t>HIV </a:t>
            </a:r>
            <a:r>
              <a:rPr sz="4400" spc="-35" dirty="0">
                <a:solidFill>
                  <a:srgbClr val="000000"/>
                </a:solidFill>
              </a:rPr>
              <a:t>Deaths </a:t>
            </a:r>
            <a:r>
              <a:rPr sz="4400" spc="-30" dirty="0"/>
              <a:t>by </a:t>
            </a:r>
            <a:r>
              <a:rPr sz="4650" i="1" spc="-140" dirty="0">
                <a:solidFill>
                  <a:srgbClr val="000000"/>
                </a:solidFill>
                <a:latin typeface="Calibri Light"/>
                <a:cs typeface="Calibri Light"/>
              </a:rPr>
              <a:t>Country</a:t>
            </a:r>
            <a:r>
              <a:rPr sz="4650" i="1" spc="-330" dirty="0">
                <a:solidFill>
                  <a:srgbClr val="000000"/>
                </a:solidFill>
                <a:latin typeface="Calibri Light"/>
                <a:cs typeface="Calibri Light"/>
              </a:rPr>
              <a:t> </a:t>
            </a:r>
            <a:r>
              <a:rPr sz="4650" i="1" spc="-120" dirty="0">
                <a:solidFill>
                  <a:srgbClr val="000000"/>
                </a:solidFill>
                <a:latin typeface="Calibri Light"/>
                <a:cs typeface="Calibri Light"/>
              </a:rPr>
              <a:t>of</a:t>
            </a:r>
            <a:r>
              <a:rPr sz="4650" i="1" spc="-110" dirty="0">
                <a:solidFill>
                  <a:srgbClr val="000000"/>
                </a:solidFill>
                <a:latin typeface="Calibri Light"/>
                <a:cs typeface="Calibri Light"/>
              </a:rPr>
              <a:t> </a:t>
            </a:r>
            <a:r>
              <a:rPr sz="4650" i="1" spc="-105" dirty="0">
                <a:solidFill>
                  <a:srgbClr val="000000"/>
                </a:solidFill>
                <a:latin typeface="Calibri Light"/>
                <a:cs typeface="Calibri Light"/>
              </a:rPr>
              <a:t>Birth	</a:t>
            </a:r>
            <a:r>
              <a:rPr sz="4400" dirty="0"/>
              <a:t>– </a:t>
            </a:r>
            <a:r>
              <a:rPr sz="4400" spc="-45" dirty="0"/>
              <a:t>Palm </a:t>
            </a:r>
            <a:r>
              <a:rPr sz="4400" spc="-25" dirty="0"/>
              <a:t>Beach</a:t>
            </a:r>
            <a:r>
              <a:rPr sz="4400" spc="-330" dirty="0"/>
              <a:t> </a:t>
            </a:r>
            <a:r>
              <a:rPr sz="4400" spc="-35" dirty="0"/>
              <a:t>2021</a:t>
            </a:r>
            <a:endParaRPr sz="4400">
              <a:latin typeface="Calibri Light"/>
              <a:cs typeface="Calibri Light"/>
            </a:endParaRPr>
          </a:p>
        </p:txBody>
      </p:sp>
      <p:sp>
        <p:nvSpPr>
          <p:cNvPr id="3" name="object 3"/>
          <p:cNvSpPr/>
          <p:nvPr/>
        </p:nvSpPr>
        <p:spPr>
          <a:xfrm>
            <a:off x="1887729" y="2372964"/>
            <a:ext cx="2670810" cy="3215640"/>
          </a:xfrm>
          <a:custGeom>
            <a:avLst/>
            <a:gdLst/>
            <a:ahLst/>
            <a:cxnLst/>
            <a:rect l="l" t="t" r="r" b="b"/>
            <a:pathLst>
              <a:path w="2670810" h="3215640">
                <a:moveTo>
                  <a:pt x="1063066" y="0"/>
                </a:moveTo>
                <a:lnTo>
                  <a:pt x="1063066" y="1607515"/>
                </a:lnTo>
                <a:lnTo>
                  <a:pt x="0" y="2813316"/>
                </a:lnTo>
                <a:lnTo>
                  <a:pt x="38771" y="2846422"/>
                </a:lnTo>
                <a:lnTo>
                  <a:pt x="78464" y="2878199"/>
                </a:lnTo>
                <a:lnTo>
                  <a:pt x="119045" y="2908633"/>
                </a:lnTo>
                <a:lnTo>
                  <a:pt x="160478" y="2937711"/>
                </a:lnTo>
                <a:lnTo>
                  <a:pt x="202728" y="2965420"/>
                </a:lnTo>
                <a:lnTo>
                  <a:pt x="245759" y="2991747"/>
                </a:lnTo>
                <a:lnTo>
                  <a:pt x="289538" y="3016678"/>
                </a:lnTo>
                <a:lnTo>
                  <a:pt x="334030" y="3040201"/>
                </a:lnTo>
                <a:lnTo>
                  <a:pt x="379198" y="3062301"/>
                </a:lnTo>
                <a:lnTo>
                  <a:pt x="425008" y="3082967"/>
                </a:lnTo>
                <a:lnTo>
                  <a:pt x="471426" y="3102184"/>
                </a:lnTo>
                <a:lnTo>
                  <a:pt x="518416" y="3119940"/>
                </a:lnTo>
                <a:lnTo>
                  <a:pt x="565943" y="3136221"/>
                </a:lnTo>
                <a:lnTo>
                  <a:pt x="613973" y="3151014"/>
                </a:lnTo>
                <a:lnTo>
                  <a:pt x="662469" y="3164306"/>
                </a:lnTo>
                <a:lnTo>
                  <a:pt x="711398" y="3176084"/>
                </a:lnTo>
                <a:lnTo>
                  <a:pt x="760724" y="3186334"/>
                </a:lnTo>
                <a:lnTo>
                  <a:pt x="810413" y="3195043"/>
                </a:lnTo>
                <a:lnTo>
                  <a:pt x="860429" y="3202199"/>
                </a:lnTo>
                <a:lnTo>
                  <a:pt x="910737" y="3207787"/>
                </a:lnTo>
                <a:lnTo>
                  <a:pt x="961303" y="3211795"/>
                </a:lnTo>
                <a:lnTo>
                  <a:pt x="1012090" y="3214209"/>
                </a:lnTo>
                <a:lnTo>
                  <a:pt x="1063066" y="3215017"/>
                </a:lnTo>
                <a:lnTo>
                  <a:pt x="1111321" y="3214307"/>
                </a:lnTo>
                <a:lnTo>
                  <a:pt x="1159224" y="3212189"/>
                </a:lnTo>
                <a:lnTo>
                  <a:pt x="1206753" y="3208683"/>
                </a:lnTo>
                <a:lnTo>
                  <a:pt x="1253889" y="3203809"/>
                </a:lnTo>
                <a:lnTo>
                  <a:pt x="1300613" y="3197588"/>
                </a:lnTo>
                <a:lnTo>
                  <a:pt x="1346903" y="3190038"/>
                </a:lnTo>
                <a:lnTo>
                  <a:pt x="1392740" y="3181180"/>
                </a:lnTo>
                <a:lnTo>
                  <a:pt x="1438105" y="3171034"/>
                </a:lnTo>
                <a:lnTo>
                  <a:pt x="1482978" y="3159620"/>
                </a:lnTo>
                <a:lnTo>
                  <a:pt x="1527337" y="3146957"/>
                </a:lnTo>
                <a:lnTo>
                  <a:pt x="1571165" y="3133065"/>
                </a:lnTo>
                <a:lnTo>
                  <a:pt x="1614440" y="3117965"/>
                </a:lnTo>
                <a:lnTo>
                  <a:pt x="1657143" y="3101676"/>
                </a:lnTo>
                <a:lnTo>
                  <a:pt x="1699254" y="3084218"/>
                </a:lnTo>
                <a:lnTo>
                  <a:pt x="1740754" y="3065611"/>
                </a:lnTo>
                <a:lnTo>
                  <a:pt x="1781621" y="3045875"/>
                </a:lnTo>
                <a:lnTo>
                  <a:pt x="1821837" y="3025030"/>
                </a:lnTo>
                <a:lnTo>
                  <a:pt x="1861381" y="3003095"/>
                </a:lnTo>
                <a:lnTo>
                  <a:pt x="1900233" y="2980091"/>
                </a:lnTo>
                <a:lnTo>
                  <a:pt x="1938375" y="2956037"/>
                </a:lnTo>
                <a:lnTo>
                  <a:pt x="1975785" y="2930954"/>
                </a:lnTo>
                <a:lnTo>
                  <a:pt x="2012443" y="2904861"/>
                </a:lnTo>
                <a:lnTo>
                  <a:pt x="2048331" y="2877778"/>
                </a:lnTo>
                <a:lnTo>
                  <a:pt x="2083428" y="2849725"/>
                </a:lnTo>
                <a:lnTo>
                  <a:pt x="2117714" y="2820722"/>
                </a:lnTo>
                <a:lnTo>
                  <a:pt x="2151169" y="2790789"/>
                </a:lnTo>
                <a:lnTo>
                  <a:pt x="2183774" y="2759945"/>
                </a:lnTo>
                <a:lnTo>
                  <a:pt x="2215508" y="2728212"/>
                </a:lnTo>
                <a:lnTo>
                  <a:pt x="2246351" y="2695607"/>
                </a:lnTo>
                <a:lnTo>
                  <a:pt x="2276285" y="2662152"/>
                </a:lnTo>
                <a:lnTo>
                  <a:pt x="2305288" y="2627866"/>
                </a:lnTo>
                <a:lnTo>
                  <a:pt x="2333341" y="2592770"/>
                </a:lnTo>
                <a:lnTo>
                  <a:pt x="2360424" y="2556882"/>
                </a:lnTo>
                <a:lnTo>
                  <a:pt x="2386517" y="2520224"/>
                </a:lnTo>
                <a:lnTo>
                  <a:pt x="2411600" y="2482814"/>
                </a:lnTo>
                <a:lnTo>
                  <a:pt x="2435654" y="2444673"/>
                </a:lnTo>
                <a:lnTo>
                  <a:pt x="2458658" y="2405821"/>
                </a:lnTo>
                <a:lnTo>
                  <a:pt x="2480593" y="2366277"/>
                </a:lnTo>
                <a:lnTo>
                  <a:pt x="2501438" y="2326062"/>
                </a:lnTo>
                <a:lnTo>
                  <a:pt x="2521174" y="2285195"/>
                </a:lnTo>
                <a:lnTo>
                  <a:pt x="2539781" y="2243696"/>
                </a:lnTo>
                <a:lnTo>
                  <a:pt x="2557239" y="2201585"/>
                </a:lnTo>
                <a:lnTo>
                  <a:pt x="2573528" y="2158882"/>
                </a:lnTo>
                <a:lnTo>
                  <a:pt x="2588629" y="2115608"/>
                </a:lnTo>
                <a:lnTo>
                  <a:pt x="2602520" y="2071781"/>
                </a:lnTo>
                <a:lnTo>
                  <a:pt x="2615183" y="2027421"/>
                </a:lnTo>
                <a:lnTo>
                  <a:pt x="2626598" y="1982549"/>
                </a:lnTo>
                <a:lnTo>
                  <a:pt x="2636744" y="1937185"/>
                </a:lnTo>
                <a:lnTo>
                  <a:pt x="2645602" y="1891348"/>
                </a:lnTo>
                <a:lnTo>
                  <a:pt x="2653151" y="1845058"/>
                </a:lnTo>
                <a:lnTo>
                  <a:pt x="2659373" y="1798336"/>
                </a:lnTo>
                <a:lnTo>
                  <a:pt x="2664247" y="1751200"/>
                </a:lnTo>
                <a:lnTo>
                  <a:pt x="2667752" y="1703672"/>
                </a:lnTo>
                <a:lnTo>
                  <a:pt x="2669870" y="1655770"/>
                </a:lnTo>
                <a:lnTo>
                  <a:pt x="2670581" y="1607515"/>
                </a:lnTo>
                <a:lnTo>
                  <a:pt x="2669870" y="1559259"/>
                </a:lnTo>
                <a:lnTo>
                  <a:pt x="2667752" y="1511356"/>
                </a:lnTo>
                <a:lnTo>
                  <a:pt x="2664247" y="1463827"/>
                </a:lnTo>
                <a:lnTo>
                  <a:pt x="2659373" y="1416691"/>
                </a:lnTo>
                <a:lnTo>
                  <a:pt x="2653151" y="1369968"/>
                </a:lnTo>
                <a:lnTo>
                  <a:pt x="2645602" y="1323678"/>
                </a:lnTo>
                <a:lnTo>
                  <a:pt x="2636744" y="1277840"/>
                </a:lnTo>
                <a:lnTo>
                  <a:pt x="2626598" y="1232475"/>
                </a:lnTo>
                <a:lnTo>
                  <a:pt x="2615183" y="1187603"/>
                </a:lnTo>
                <a:lnTo>
                  <a:pt x="2602520" y="1143243"/>
                </a:lnTo>
                <a:lnTo>
                  <a:pt x="2588629" y="1099416"/>
                </a:lnTo>
                <a:lnTo>
                  <a:pt x="2573528" y="1056140"/>
                </a:lnTo>
                <a:lnTo>
                  <a:pt x="2557239" y="1013437"/>
                </a:lnTo>
                <a:lnTo>
                  <a:pt x="2539781" y="971326"/>
                </a:lnTo>
                <a:lnTo>
                  <a:pt x="2521174" y="929827"/>
                </a:lnTo>
                <a:lnTo>
                  <a:pt x="2501438" y="888959"/>
                </a:lnTo>
                <a:lnTo>
                  <a:pt x="2480593" y="848744"/>
                </a:lnTo>
                <a:lnTo>
                  <a:pt x="2458658" y="809200"/>
                </a:lnTo>
                <a:lnTo>
                  <a:pt x="2435654" y="770347"/>
                </a:lnTo>
                <a:lnTo>
                  <a:pt x="2411600" y="732206"/>
                </a:lnTo>
                <a:lnTo>
                  <a:pt x="2386517" y="694796"/>
                </a:lnTo>
                <a:lnTo>
                  <a:pt x="2360424" y="658137"/>
                </a:lnTo>
                <a:lnTo>
                  <a:pt x="2333341" y="622249"/>
                </a:lnTo>
                <a:lnTo>
                  <a:pt x="2305288" y="587153"/>
                </a:lnTo>
                <a:lnTo>
                  <a:pt x="2276285" y="552867"/>
                </a:lnTo>
                <a:lnTo>
                  <a:pt x="2246351" y="519411"/>
                </a:lnTo>
                <a:lnTo>
                  <a:pt x="2215508" y="486807"/>
                </a:lnTo>
                <a:lnTo>
                  <a:pt x="2183774" y="455073"/>
                </a:lnTo>
                <a:lnTo>
                  <a:pt x="2151169" y="424229"/>
                </a:lnTo>
                <a:lnTo>
                  <a:pt x="2117714" y="394296"/>
                </a:lnTo>
                <a:lnTo>
                  <a:pt x="2083428" y="365293"/>
                </a:lnTo>
                <a:lnTo>
                  <a:pt x="2048331" y="337240"/>
                </a:lnTo>
                <a:lnTo>
                  <a:pt x="2012443" y="310157"/>
                </a:lnTo>
                <a:lnTo>
                  <a:pt x="1975785" y="284064"/>
                </a:lnTo>
                <a:lnTo>
                  <a:pt x="1938375" y="258980"/>
                </a:lnTo>
                <a:lnTo>
                  <a:pt x="1900233" y="234926"/>
                </a:lnTo>
                <a:lnTo>
                  <a:pt x="1861381" y="211922"/>
                </a:lnTo>
                <a:lnTo>
                  <a:pt x="1821837" y="189988"/>
                </a:lnTo>
                <a:lnTo>
                  <a:pt x="1781621" y="169142"/>
                </a:lnTo>
                <a:lnTo>
                  <a:pt x="1740754" y="149406"/>
                </a:lnTo>
                <a:lnTo>
                  <a:pt x="1699254" y="130799"/>
                </a:lnTo>
                <a:lnTo>
                  <a:pt x="1657143" y="113341"/>
                </a:lnTo>
                <a:lnTo>
                  <a:pt x="1614440" y="97052"/>
                </a:lnTo>
                <a:lnTo>
                  <a:pt x="1571165" y="81952"/>
                </a:lnTo>
                <a:lnTo>
                  <a:pt x="1527337" y="68060"/>
                </a:lnTo>
                <a:lnTo>
                  <a:pt x="1482978" y="55397"/>
                </a:lnTo>
                <a:lnTo>
                  <a:pt x="1438105" y="43983"/>
                </a:lnTo>
                <a:lnTo>
                  <a:pt x="1392740" y="33837"/>
                </a:lnTo>
                <a:lnTo>
                  <a:pt x="1346903" y="24979"/>
                </a:lnTo>
                <a:lnTo>
                  <a:pt x="1300613" y="17429"/>
                </a:lnTo>
                <a:lnTo>
                  <a:pt x="1253889" y="11207"/>
                </a:lnTo>
                <a:lnTo>
                  <a:pt x="1206753" y="6334"/>
                </a:lnTo>
                <a:lnTo>
                  <a:pt x="1159224" y="2828"/>
                </a:lnTo>
                <a:lnTo>
                  <a:pt x="1111321" y="710"/>
                </a:lnTo>
                <a:lnTo>
                  <a:pt x="1063066"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1343300" y="3068589"/>
            <a:ext cx="1607820" cy="2117725"/>
          </a:xfrm>
          <a:custGeom>
            <a:avLst/>
            <a:gdLst/>
            <a:ahLst/>
            <a:cxnLst/>
            <a:rect l="l" t="t" r="r" b="b"/>
            <a:pathLst>
              <a:path w="1607820" h="2117725">
                <a:moveTo>
                  <a:pt x="283658" y="0"/>
                </a:moveTo>
                <a:lnTo>
                  <a:pt x="256648" y="40491"/>
                </a:lnTo>
                <a:lnTo>
                  <a:pt x="231012" y="81527"/>
                </a:lnTo>
                <a:lnTo>
                  <a:pt x="206745" y="123079"/>
                </a:lnTo>
                <a:lnTo>
                  <a:pt x="183844" y="165117"/>
                </a:lnTo>
                <a:lnTo>
                  <a:pt x="162305" y="207612"/>
                </a:lnTo>
                <a:lnTo>
                  <a:pt x="142125" y="250535"/>
                </a:lnTo>
                <a:lnTo>
                  <a:pt x="123300" y="293856"/>
                </a:lnTo>
                <a:lnTo>
                  <a:pt x="105826" y="337546"/>
                </a:lnTo>
                <a:lnTo>
                  <a:pt x="89699" y="381576"/>
                </a:lnTo>
                <a:lnTo>
                  <a:pt x="74918" y="425917"/>
                </a:lnTo>
                <a:lnTo>
                  <a:pt x="61476" y="470538"/>
                </a:lnTo>
                <a:lnTo>
                  <a:pt x="49372" y="515412"/>
                </a:lnTo>
                <a:lnTo>
                  <a:pt x="38601" y="560508"/>
                </a:lnTo>
                <a:lnTo>
                  <a:pt x="29159" y="605797"/>
                </a:lnTo>
                <a:lnTo>
                  <a:pt x="21044" y="651250"/>
                </a:lnTo>
                <a:lnTo>
                  <a:pt x="14251" y="696838"/>
                </a:lnTo>
                <a:lnTo>
                  <a:pt x="8778" y="742531"/>
                </a:lnTo>
                <a:lnTo>
                  <a:pt x="4619" y="788300"/>
                </a:lnTo>
                <a:lnTo>
                  <a:pt x="1772" y="834116"/>
                </a:lnTo>
                <a:lnTo>
                  <a:pt x="234" y="879949"/>
                </a:lnTo>
                <a:lnTo>
                  <a:pt x="0" y="925770"/>
                </a:lnTo>
                <a:lnTo>
                  <a:pt x="1066" y="971550"/>
                </a:lnTo>
                <a:lnTo>
                  <a:pt x="3430" y="1017260"/>
                </a:lnTo>
                <a:lnTo>
                  <a:pt x="7088" y="1062870"/>
                </a:lnTo>
                <a:lnTo>
                  <a:pt x="12035" y="1108351"/>
                </a:lnTo>
                <a:lnTo>
                  <a:pt x="18269" y="1153673"/>
                </a:lnTo>
                <a:lnTo>
                  <a:pt x="25786" y="1198808"/>
                </a:lnTo>
                <a:lnTo>
                  <a:pt x="34582" y="1243725"/>
                </a:lnTo>
                <a:lnTo>
                  <a:pt x="44653" y="1288397"/>
                </a:lnTo>
                <a:lnTo>
                  <a:pt x="55997" y="1332792"/>
                </a:lnTo>
                <a:lnTo>
                  <a:pt x="68609" y="1376883"/>
                </a:lnTo>
                <a:lnTo>
                  <a:pt x="82486" y="1420640"/>
                </a:lnTo>
                <a:lnTo>
                  <a:pt x="97624" y="1464033"/>
                </a:lnTo>
                <a:lnTo>
                  <a:pt x="114019" y="1507033"/>
                </a:lnTo>
                <a:lnTo>
                  <a:pt x="131668" y="1549611"/>
                </a:lnTo>
                <a:lnTo>
                  <a:pt x="150568" y="1591738"/>
                </a:lnTo>
                <a:lnTo>
                  <a:pt x="170714" y="1633383"/>
                </a:lnTo>
                <a:lnTo>
                  <a:pt x="192104" y="1674519"/>
                </a:lnTo>
                <a:lnTo>
                  <a:pt x="214733" y="1715116"/>
                </a:lnTo>
                <a:lnTo>
                  <a:pt x="238598" y="1755144"/>
                </a:lnTo>
                <a:lnTo>
                  <a:pt x="263695" y="1794573"/>
                </a:lnTo>
                <a:lnTo>
                  <a:pt x="290021" y="1833376"/>
                </a:lnTo>
                <a:lnTo>
                  <a:pt x="317572" y="1871522"/>
                </a:lnTo>
                <a:lnTo>
                  <a:pt x="346344" y="1908982"/>
                </a:lnTo>
                <a:lnTo>
                  <a:pt x="376335" y="1945727"/>
                </a:lnTo>
                <a:lnTo>
                  <a:pt x="407539" y="1981728"/>
                </a:lnTo>
                <a:lnTo>
                  <a:pt x="439954" y="2016955"/>
                </a:lnTo>
                <a:lnTo>
                  <a:pt x="473576" y="2051378"/>
                </a:lnTo>
                <a:lnTo>
                  <a:pt x="508402" y="2084970"/>
                </a:lnTo>
                <a:lnTo>
                  <a:pt x="544427" y="2117699"/>
                </a:lnTo>
                <a:lnTo>
                  <a:pt x="1607493" y="911885"/>
                </a:lnTo>
                <a:lnTo>
                  <a:pt x="283658" y="0"/>
                </a:lnTo>
                <a:close/>
              </a:path>
            </a:pathLst>
          </a:custGeom>
          <a:solidFill>
            <a:srgbClr val="54823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1343300" y="3068589"/>
            <a:ext cx="1607820" cy="2117725"/>
          </a:xfrm>
          <a:custGeom>
            <a:avLst/>
            <a:gdLst/>
            <a:ahLst/>
            <a:cxnLst/>
            <a:rect l="l" t="t" r="r" b="b"/>
            <a:pathLst>
              <a:path w="1607820" h="2117725">
                <a:moveTo>
                  <a:pt x="544427" y="2117699"/>
                </a:moveTo>
                <a:lnTo>
                  <a:pt x="508402" y="2084970"/>
                </a:lnTo>
                <a:lnTo>
                  <a:pt x="473576" y="2051378"/>
                </a:lnTo>
                <a:lnTo>
                  <a:pt x="439954" y="2016955"/>
                </a:lnTo>
                <a:lnTo>
                  <a:pt x="407539" y="1981728"/>
                </a:lnTo>
                <a:lnTo>
                  <a:pt x="376335" y="1945727"/>
                </a:lnTo>
                <a:lnTo>
                  <a:pt x="346344" y="1908982"/>
                </a:lnTo>
                <a:lnTo>
                  <a:pt x="317572" y="1871522"/>
                </a:lnTo>
                <a:lnTo>
                  <a:pt x="290021" y="1833376"/>
                </a:lnTo>
                <a:lnTo>
                  <a:pt x="263695" y="1794573"/>
                </a:lnTo>
                <a:lnTo>
                  <a:pt x="238598" y="1755144"/>
                </a:lnTo>
                <a:lnTo>
                  <a:pt x="214733" y="1715116"/>
                </a:lnTo>
                <a:lnTo>
                  <a:pt x="192104" y="1674519"/>
                </a:lnTo>
                <a:lnTo>
                  <a:pt x="170714" y="1633383"/>
                </a:lnTo>
                <a:lnTo>
                  <a:pt x="150568" y="1591738"/>
                </a:lnTo>
                <a:lnTo>
                  <a:pt x="131668" y="1549611"/>
                </a:lnTo>
                <a:lnTo>
                  <a:pt x="114019" y="1507033"/>
                </a:lnTo>
                <a:lnTo>
                  <a:pt x="97624" y="1464033"/>
                </a:lnTo>
                <a:lnTo>
                  <a:pt x="82486" y="1420640"/>
                </a:lnTo>
                <a:lnTo>
                  <a:pt x="68609" y="1376883"/>
                </a:lnTo>
                <a:lnTo>
                  <a:pt x="55997" y="1332792"/>
                </a:lnTo>
                <a:lnTo>
                  <a:pt x="44653" y="1288397"/>
                </a:lnTo>
                <a:lnTo>
                  <a:pt x="34582" y="1243725"/>
                </a:lnTo>
                <a:lnTo>
                  <a:pt x="25786" y="1198808"/>
                </a:lnTo>
                <a:lnTo>
                  <a:pt x="18269" y="1153673"/>
                </a:lnTo>
                <a:lnTo>
                  <a:pt x="12035" y="1108351"/>
                </a:lnTo>
                <a:lnTo>
                  <a:pt x="7088" y="1062870"/>
                </a:lnTo>
                <a:lnTo>
                  <a:pt x="3430" y="1017260"/>
                </a:lnTo>
                <a:lnTo>
                  <a:pt x="1066" y="971550"/>
                </a:lnTo>
                <a:lnTo>
                  <a:pt x="0" y="925770"/>
                </a:lnTo>
                <a:lnTo>
                  <a:pt x="234" y="879949"/>
                </a:lnTo>
                <a:lnTo>
                  <a:pt x="1772" y="834116"/>
                </a:lnTo>
                <a:lnTo>
                  <a:pt x="4619" y="788300"/>
                </a:lnTo>
                <a:lnTo>
                  <a:pt x="8778" y="742531"/>
                </a:lnTo>
                <a:lnTo>
                  <a:pt x="14251" y="696838"/>
                </a:lnTo>
                <a:lnTo>
                  <a:pt x="21044" y="651250"/>
                </a:lnTo>
                <a:lnTo>
                  <a:pt x="29159" y="605797"/>
                </a:lnTo>
                <a:lnTo>
                  <a:pt x="38601" y="560508"/>
                </a:lnTo>
                <a:lnTo>
                  <a:pt x="49372" y="515412"/>
                </a:lnTo>
                <a:lnTo>
                  <a:pt x="61476" y="470538"/>
                </a:lnTo>
                <a:lnTo>
                  <a:pt x="74918" y="425917"/>
                </a:lnTo>
                <a:lnTo>
                  <a:pt x="89699" y="381576"/>
                </a:lnTo>
                <a:lnTo>
                  <a:pt x="105826" y="337546"/>
                </a:lnTo>
                <a:lnTo>
                  <a:pt x="123300" y="293856"/>
                </a:lnTo>
                <a:lnTo>
                  <a:pt x="142125" y="250535"/>
                </a:lnTo>
                <a:lnTo>
                  <a:pt x="162305" y="207612"/>
                </a:lnTo>
                <a:lnTo>
                  <a:pt x="183844" y="165117"/>
                </a:lnTo>
                <a:lnTo>
                  <a:pt x="206745" y="123079"/>
                </a:lnTo>
                <a:lnTo>
                  <a:pt x="231012" y="81527"/>
                </a:lnTo>
                <a:lnTo>
                  <a:pt x="256648" y="40491"/>
                </a:lnTo>
                <a:lnTo>
                  <a:pt x="283658" y="0"/>
                </a:lnTo>
                <a:lnTo>
                  <a:pt x="1607493" y="911885"/>
                </a:lnTo>
                <a:lnTo>
                  <a:pt x="544427" y="2117699"/>
                </a:lnTo>
                <a:close/>
              </a:path>
            </a:pathLst>
          </a:custGeom>
          <a:ln w="19049">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1626957" y="2372968"/>
            <a:ext cx="1323975" cy="1607820"/>
          </a:xfrm>
          <a:custGeom>
            <a:avLst/>
            <a:gdLst/>
            <a:ahLst/>
            <a:cxnLst/>
            <a:rect l="l" t="t" r="r" b="b"/>
            <a:pathLst>
              <a:path w="1323975" h="1607820">
                <a:moveTo>
                  <a:pt x="1323835" y="0"/>
                </a:moveTo>
                <a:lnTo>
                  <a:pt x="1274360" y="759"/>
                </a:lnTo>
                <a:lnTo>
                  <a:pt x="1225113" y="3027"/>
                </a:lnTo>
                <a:lnTo>
                  <a:pt x="1176124" y="6788"/>
                </a:lnTo>
                <a:lnTo>
                  <a:pt x="1127421" y="12027"/>
                </a:lnTo>
                <a:lnTo>
                  <a:pt x="1079034" y="18727"/>
                </a:lnTo>
                <a:lnTo>
                  <a:pt x="1030994" y="26874"/>
                </a:lnTo>
                <a:lnTo>
                  <a:pt x="983329" y="36453"/>
                </a:lnTo>
                <a:lnTo>
                  <a:pt x="936068" y="47446"/>
                </a:lnTo>
                <a:lnTo>
                  <a:pt x="889242" y="59840"/>
                </a:lnTo>
                <a:lnTo>
                  <a:pt x="842880" y="73618"/>
                </a:lnTo>
                <a:lnTo>
                  <a:pt x="797012" y="88765"/>
                </a:lnTo>
                <a:lnTo>
                  <a:pt x="751666" y="105266"/>
                </a:lnTo>
                <a:lnTo>
                  <a:pt x="706872" y="123104"/>
                </a:lnTo>
                <a:lnTo>
                  <a:pt x="662661" y="142265"/>
                </a:lnTo>
                <a:lnTo>
                  <a:pt x="619061" y="162733"/>
                </a:lnTo>
                <a:lnTo>
                  <a:pt x="576102" y="184492"/>
                </a:lnTo>
                <a:lnTo>
                  <a:pt x="533813" y="207528"/>
                </a:lnTo>
                <a:lnTo>
                  <a:pt x="492224" y="231823"/>
                </a:lnTo>
                <a:lnTo>
                  <a:pt x="451365" y="257364"/>
                </a:lnTo>
                <a:lnTo>
                  <a:pt x="411265" y="284133"/>
                </a:lnTo>
                <a:lnTo>
                  <a:pt x="371953" y="312117"/>
                </a:lnTo>
                <a:lnTo>
                  <a:pt x="333459" y="341299"/>
                </a:lnTo>
                <a:lnTo>
                  <a:pt x="295812" y="371664"/>
                </a:lnTo>
                <a:lnTo>
                  <a:pt x="259043" y="403196"/>
                </a:lnTo>
                <a:lnTo>
                  <a:pt x="223180" y="435880"/>
                </a:lnTo>
                <a:lnTo>
                  <a:pt x="188253" y="469701"/>
                </a:lnTo>
                <a:lnTo>
                  <a:pt x="154291" y="504642"/>
                </a:lnTo>
                <a:lnTo>
                  <a:pt x="121325" y="540688"/>
                </a:lnTo>
                <a:lnTo>
                  <a:pt x="89383" y="577824"/>
                </a:lnTo>
                <a:lnTo>
                  <a:pt x="58495" y="616035"/>
                </a:lnTo>
                <a:lnTo>
                  <a:pt x="28691" y="655304"/>
                </a:lnTo>
                <a:lnTo>
                  <a:pt x="0" y="695617"/>
                </a:lnTo>
                <a:lnTo>
                  <a:pt x="1323835" y="1607502"/>
                </a:lnTo>
                <a:lnTo>
                  <a:pt x="1323835" y="0"/>
                </a:lnTo>
                <a:close/>
              </a:path>
            </a:pathLst>
          </a:custGeom>
          <a:solidFill>
            <a:srgbClr val="A6A6A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1626957" y="2372968"/>
            <a:ext cx="1323975" cy="1607820"/>
          </a:xfrm>
          <a:custGeom>
            <a:avLst/>
            <a:gdLst/>
            <a:ahLst/>
            <a:cxnLst/>
            <a:rect l="l" t="t" r="r" b="b"/>
            <a:pathLst>
              <a:path w="1323975" h="1607820">
                <a:moveTo>
                  <a:pt x="0" y="695617"/>
                </a:moveTo>
                <a:lnTo>
                  <a:pt x="28691" y="655304"/>
                </a:lnTo>
                <a:lnTo>
                  <a:pt x="58495" y="616035"/>
                </a:lnTo>
                <a:lnTo>
                  <a:pt x="89383" y="577824"/>
                </a:lnTo>
                <a:lnTo>
                  <a:pt x="121325" y="540688"/>
                </a:lnTo>
                <a:lnTo>
                  <a:pt x="154291" y="504642"/>
                </a:lnTo>
                <a:lnTo>
                  <a:pt x="188253" y="469701"/>
                </a:lnTo>
                <a:lnTo>
                  <a:pt x="223180" y="435880"/>
                </a:lnTo>
                <a:lnTo>
                  <a:pt x="259043" y="403196"/>
                </a:lnTo>
                <a:lnTo>
                  <a:pt x="295812" y="371664"/>
                </a:lnTo>
                <a:lnTo>
                  <a:pt x="333459" y="341299"/>
                </a:lnTo>
                <a:lnTo>
                  <a:pt x="371953" y="312117"/>
                </a:lnTo>
                <a:lnTo>
                  <a:pt x="411265" y="284133"/>
                </a:lnTo>
                <a:lnTo>
                  <a:pt x="451365" y="257364"/>
                </a:lnTo>
                <a:lnTo>
                  <a:pt x="492224" y="231823"/>
                </a:lnTo>
                <a:lnTo>
                  <a:pt x="533813" y="207528"/>
                </a:lnTo>
                <a:lnTo>
                  <a:pt x="576102" y="184492"/>
                </a:lnTo>
                <a:lnTo>
                  <a:pt x="619061" y="162733"/>
                </a:lnTo>
                <a:lnTo>
                  <a:pt x="662661" y="142265"/>
                </a:lnTo>
                <a:lnTo>
                  <a:pt x="706872" y="123104"/>
                </a:lnTo>
                <a:lnTo>
                  <a:pt x="751666" y="105266"/>
                </a:lnTo>
                <a:lnTo>
                  <a:pt x="797012" y="88765"/>
                </a:lnTo>
                <a:lnTo>
                  <a:pt x="842880" y="73618"/>
                </a:lnTo>
                <a:lnTo>
                  <a:pt x="889242" y="59840"/>
                </a:lnTo>
                <a:lnTo>
                  <a:pt x="936068" y="47446"/>
                </a:lnTo>
                <a:lnTo>
                  <a:pt x="983329" y="36453"/>
                </a:lnTo>
                <a:lnTo>
                  <a:pt x="1030994" y="26874"/>
                </a:lnTo>
                <a:lnTo>
                  <a:pt x="1079034" y="18727"/>
                </a:lnTo>
                <a:lnTo>
                  <a:pt x="1127421" y="12027"/>
                </a:lnTo>
                <a:lnTo>
                  <a:pt x="1176124" y="6788"/>
                </a:lnTo>
                <a:lnTo>
                  <a:pt x="1225113" y="3027"/>
                </a:lnTo>
                <a:lnTo>
                  <a:pt x="1274360" y="759"/>
                </a:lnTo>
                <a:lnTo>
                  <a:pt x="1323835" y="0"/>
                </a:lnTo>
                <a:lnTo>
                  <a:pt x="1323835" y="1607502"/>
                </a:lnTo>
                <a:lnTo>
                  <a:pt x="0" y="695617"/>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txBox="1"/>
          <p:nvPr/>
        </p:nvSpPr>
        <p:spPr>
          <a:xfrm>
            <a:off x="3581670" y="3746709"/>
            <a:ext cx="71691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0" normalizeH="0" baseline="0" noProof="0" dirty="0">
                <a:ln>
                  <a:noFill/>
                </a:ln>
                <a:solidFill>
                  <a:srgbClr val="FFFFFF"/>
                </a:solidFill>
                <a:effectLst/>
                <a:uLnTx/>
                <a:uFillTx/>
                <a:latin typeface="Calibri"/>
                <a:ea typeface="+mn-ea"/>
                <a:cs typeface="Calibri"/>
              </a:rPr>
              <a:t>61.50%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9" name="object 9"/>
          <p:cNvSpPr txBox="1"/>
          <p:nvPr/>
        </p:nvSpPr>
        <p:spPr>
          <a:xfrm>
            <a:off x="1393054" y="3936219"/>
            <a:ext cx="71691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0" normalizeH="0" baseline="0" noProof="0" dirty="0">
                <a:ln>
                  <a:noFill/>
                </a:ln>
                <a:solidFill>
                  <a:srgbClr val="FFFFFF"/>
                </a:solidFill>
                <a:effectLst/>
                <a:uLnTx/>
                <a:uFillTx/>
                <a:latin typeface="Calibri"/>
                <a:ea typeface="+mn-ea"/>
                <a:cs typeface="Calibri"/>
              </a:rPr>
              <a:t>23.10%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0" name="object 10"/>
          <p:cNvSpPr txBox="1"/>
          <p:nvPr/>
        </p:nvSpPr>
        <p:spPr>
          <a:xfrm>
            <a:off x="1993129" y="2726467"/>
            <a:ext cx="71691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0" normalizeH="0" baseline="0" noProof="0" dirty="0">
                <a:ln>
                  <a:noFill/>
                </a:ln>
                <a:solidFill>
                  <a:prstClr val="black"/>
                </a:solidFill>
                <a:effectLst/>
                <a:uLnTx/>
                <a:uFillTx/>
                <a:latin typeface="Calibri"/>
                <a:ea typeface="+mn-ea"/>
                <a:cs typeface="Calibri"/>
              </a:rPr>
              <a:t>15.40%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1" name="object 11"/>
          <p:cNvSpPr txBox="1"/>
          <p:nvPr/>
        </p:nvSpPr>
        <p:spPr>
          <a:xfrm>
            <a:off x="947432" y="1629649"/>
            <a:ext cx="4006215"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1" i="0" u="none" strike="noStrike" kern="1200" cap="none" spc="0" normalizeH="0" baseline="0" noProof="0" dirty="0">
                <a:ln>
                  <a:noFill/>
                </a:ln>
                <a:solidFill>
                  <a:prstClr val="black"/>
                </a:solidFill>
                <a:effectLst/>
                <a:uLnTx/>
                <a:uFillTx/>
                <a:latin typeface="Calibri"/>
                <a:ea typeface="+mn-ea"/>
                <a:cs typeface="Calibri"/>
              </a:rPr>
              <a:t>HIV </a:t>
            </a:r>
            <a:r>
              <a:rPr kumimoji="0" sz="2000" b="1" i="0" u="none" strike="noStrike" kern="1200" cap="none" spc="-5" normalizeH="0" baseline="0" noProof="0" dirty="0">
                <a:ln>
                  <a:noFill/>
                </a:ln>
                <a:solidFill>
                  <a:prstClr val="black"/>
                </a:solidFill>
                <a:effectLst/>
                <a:uLnTx/>
                <a:uFillTx/>
                <a:latin typeface="Calibri"/>
                <a:ea typeface="+mn-ea"/>
                <a:cs typeface="Calibri"/>
              </a:rPr>
              <a:t>Deaths by </a:t>
            </a:r>
            <a:r>
              <a:rPr kumimoji="0" sz="2000" b="1" i="1" u="none" strike="noStrike" kern="1200" cap="none" spc="-5" normalizeH="0" baseline="0" noProof="0" dirty="0">
                <a:ln>
                  <a:noFill/>
                </a:ln>
                <a:solidFill>
                  <a:prstClr val="black"/>
                </a:solidFill>
                <a:effectLst/>
                <a:uLnTx/>
                <a:uFillTx/>
                <a:latin typeface="Calibri"/>
                <a:ea typeface="+mn-ea"/>
                <a:cs typeface="Calibri"/>
              </a:rPr>
              <a:t>Country of </a:t>
            </a:r>
            <a:r>
              <a:rPr kumimoji="0" sz="2000" b="1" i="1" u="none" strike="noStrike" kern="1200" cap="none" spc="0" normalizeH="0" baseline="0" noProof="0" dirty="0">
                <a:ln>
                  <a:noFill/>
                </a:ln>
                <a:solidFill>
                  <a:prstClr val="black"/>
                </a:solidFill>
                <a:effectLst/>
                <a:uLnTx/>
                <a:uFillTx/>
                <a:latin typeface="Calibri"/>
                <a:ea typeface="+mn-ea"/>
                <a:cs typeface="Calibri"/>
              </a:rPr>
              <a:t>Birth</a:t>
            </a:r>
            <a:r>
              <a:rPr kumimoji="0" sz="2000" b="1" i="1" u="none" strike="noStrike" kern="1200" cap="none" spc="-85" normalizeH="0" baseline="0" noProof="0" dirty="0">
                <a:ln>
                  <a:noFill/>
                </a:ln>
                <a:solidFill>
                  <a:prstClr val="black"/>
                </a:solidFill>
                <a:effectLst/>
                <a:uLnTx/>
                <a:uFillTx/>
                <a:latin typeface="Calibri"/>
                <a:ea typeface="+mn-ea"/>
                <a:cs typeface="Calibri"/>
              </a:rPr>
              <a:t> </a:t>
            </a:r>
            <a:r>
              <a:rPr kumimoji="0" sz="2000" b="0" i="1" u="none" strike="noStrike" kern="1200" cap="none" spc="0" normalizeH="0" baseline="0" noProof="0" dirty="0">
                <a:ln>
                  <a:noFill/>
                </a:ln>
                <a:solidFill>
                  <a:prstClr val="black"/>
                </a:solidFill>
                <a:effectLst/>
                <a:uLnTx/>
                <a:uFillTx/>
                <a:latin typeface="Calibri"/>
                <a:ea typeface="+mn-ea"/>
                <a:cs typeface="Calibri"/>
              </a:rPr>
              <a:t>(N=39)</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12" name="object 12"/>
          <p:cNvSpPr txBox="1"/>
          <p:nvPr/>
        </p:nvSpPr>
        <p:spPr>
          <a:xfrm>
            <a:off x="4593005" y="3702617"/>
            <a:ext cx="44894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0" u="none" strike="noStrike" kern="1200" cap="none" spc="0" normalizeH="0" baseline="0" noProof="0" dirty="0">
                <a:ln>
                  <a:noFill/>
                </a:ln>
                <a:solidFill>
                  <a:prstClr val="black"/>
                </a:solidFill>
                <a:effectLst/>
                <a:uLnTx/>
                <a:uFillTx/>
                <a:latin typeface="Calibri"/>
                <a:ea typeface="+mn-ea"/>
                <a:cs typeface="Calibri"/>
              </a:rPr>
              <a:t>U</a:t>
            </a:r>
            <a:r>
              <a:rPr kumimoji="0" sz="2000" b="1" i="0" u="none" strike="noStrike" kern="1200" cap="none" spc="5" normalizeH="0" baseline="0" noProof="0" dirty="0">
                <a:ln>
                  <a:noFill/>
                </a:ln>
                <a:solidFill>
                  <a:prstClr val="black"/>
                </a:solidFill>
                <a:effectLst/>
                <a:uLnTx/>
                <a:uFillTx/>
                <a:latin typeface="Calibri"/>
                <a:ea typeface="+mn-ea"/>
                <a:cs typeface="Calibri"/>
              </a:rPr>
              <a:t>.</a:t>
            </a:r>
            <a:r>
              <a:rPr kumimoji="0" sz="2000" b="1" i="0" u="none" strike="noStrike" kern="1200" cap="none" spc="0" normalizeH="0" baseline="0" noProof="0" dirty="0">
                <a:ln>
                  <a:noFill/>
                </a:ln>
                <a:solidFill>
                  <a:prstClr val="black"/>
                </a:solidFill>
                <a:effectLst/>
                <a:uLnTx/>
                <a:uFillTx/>
                <a:latin typeface="Calibri"/>
                <a:ea typeface="+mn-ea"/>
                <a:cs typeface="Calibri"/>
              </a:rPr>
              <a:t>S.</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13" name="object 13"/>
          <p:cNvSpPr txBox="1"/>
          <p:nvPr/>
        </p:nvSpPr>
        <p:spPr>
          <a:xfrm>
            <a:off x="1166309" y="2480215"/>
            <a:ext cx="742950"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1" i="0" u="none" strike="noStrike" kern="1200" cap="none" spc="0" normalizeH="0" baseline="0" noProof="0" dirty="0">
                <a:ln>
                  <a:noFill/>
                </a:ln>
                <a:solidFill>
                  <a:prstClr val="black"/>
                </a:solidFill>
                <a:effectLst/>
                <a:uLnTx/>
                <a:uFillTx/>
                <a:latin typeface="Calibri"/>
                <a:ea typeface="+mn-ea"/>
                <a:cs typeface="Calibri"/>
              </a:rPr>
              <a:t>Oth</a:t>
            </a:r>
            <a:r>
              <a:rPr kumimoji="0" sz="2000" b="1" i="0" u="none" strike="noStrike" kern="1200" cap="none" spc="-5" normalizeH="0" baseline="0" noProof="0" dirty="0">
                <a:ln>
                  <a:noFill/>
                </a:ln>
                <a:solidFill>
                  <a:prstClr val="black"/>
                </a:solidFill>
                <a:effectLst/>
                <a:uLnTx/>
                <a:uFillTx/>
                <a:latin typeface="Calibri"/>
                <a:ea typeface="+mn-ea"/>
                <a:cs typeface="Calibri"/>
              </a:rPr>
              <a:t>er</a:t>
            </a:r>
            <a:r>
              <a:rPr kumimoji="0" sz="2000" b="1" i="0" u="none" strike="noStrike" kern="1200" cap="none" spc="0" normalizeH="0" baseline="0" noProof="0" dirty="0">
                <a:ln>
                  <a:noFill/>
                </a:ln>
                <a:solidFill>
                  <a:prstClr val="black"/>
                </a:solidFill>
                <a:effectLst/>
                <a:uLnTx/>
                <a:uFillTx/>
                <a:latin typeface="Calibri"/>
                <a:ea typeface="+mn-ea"/>
                <a:cs typeface="Calibri"/>
              </a:rPr>
              <a:t>s</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14" name="object 14"/>
          <p:cNvSpPr txBox="1"/>
          <p:nvPr/>
        </p:nvSpPr>
        <p:spPr>
          <a:xfrm>
            <a:off x="742808" y="3904696"/>
            <a:ext cx="52387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0" u="none" strike="noStrike" kern="1200" cap="none" spc="-5" normalizeH="0" baseline="0" noProof="0" dirty="0">
                <a:ln>
                  <a:noFill/>
                </a:ln>
                <a:solidFill>
                  <a:prstClr val="black"/>
                </a:solidFill>
                <a:effectLst/>
                <a:uLnTx/>
                <a:uFillTx/>
                <a:latin typeface="Calibri"/>
                <a:ea typeface="+mn-ea"/>
                <a:cs typeface="Calibri"/>
              </a:rPr>
              <a:t>H</a:t>
            </a:r>
            <a:r>
              <a:rPr kumimoji="0" sz="2000" b="1" i="0" u="none" strike="noStrike" kern="1200" cap="none" spc="-10" normalizeH="0" baseline="0" noProof="0" dirty="0">
                <a:ln>
                  <a:noFill/>
                </a:ln>
                <a:solidFill>
                  <a:prstClr val="black"/>
                </a:solidFill>
                <a:effectLst/>
                <a:uLnTx/>
                <a:uFillTx/>
                <a:latin typeface="Calibri"/>
                <a:ea typeface="+mn-ea"/>
                <a:cs typeface="Calibri"/>
              </a:rPr>
              <a:t>a</a:t>
            </a:r>
            <a:r>
              <a:rPr kumimoji="0" sz="2000" b="1" i="0" u="none" strike="noStrike" kern="1200" cap="none" spc="-5" normalizeH="0" baseline="0" noProof="0" dirty="0">
                <a:ln>
                  <a:noFill/>
                </a:ln>
                <a:solidFill>
                  <a:prstClr val="black"/>
                </a:solidFill>
                <a:effectLst/>
                <a:uLnTx/>
                <a:uFillTx/>
                <a:latin typeface="Calibri"/>
                <a:ea typeface="+mn-ea"/>
                <a:cs typeface="Calibri"/>
              </a:rPr>
              <a:t>i</a:t>
            </a:r>
            <a:r>
              <a:rPr kumimoji="0" sz="2000" b="1" i="0" u="none" strike="noStrike" kern="1200" cap="none" spc="0" normalizeH="0" baseline="0" noProof="0" dirty="0">
                <a:ln>
                  <a:noFill/>
                </a:ln>
                <a:solidFill>
                  <a:prstClr val="black"/>
                </a:solidFill>
                <a:effectLst/>
                <a:uLnTx/>
                <a:uFillTx/>
                <a:latin typeface="Calibri"/>
                <a:ea typeface="+mn-ea"/>
                <a:cs typeface="Calibri"/>
              </a:rPr>
              <a:t>ti</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15" name="object 15"/>
          <p:cNvSpPr/>
          <p:nvPr/>
        </p:nvSpPr>
        <p:spPr>
          <a:xfrm>
            <a:off x="7168895" y="2218944"/>
            <a:ext cx="0" cy="220979"/>
          </a:xfrm>
          <a:custGeom>
            <a:avLst/>
            <a:gdLst/>
            <a:ahLst/>
            <a:cxnLst/>
            <a:rect l="l" t="t" r="r" b="b"/>
            <a:pathLst>
              <a:path h="220980">
                <a:moveTo>
                  <a:pt x="0" y="0"/>
                </a:moveTo>
                <a:lnTo>
                  <a:pt x="0" y="22097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7168895" y="3032760"/>
            <a:ext cx="0" cy="443865"/>
          </a:xfrm>
          <a:custGeom>
            <a:avLst/>
            <a:gdLst/>
            <a:ahLst/>
            <a:cxnLst/>
            <a:rect l="l" t="t" r="r" b="b"/>
            <a:pathLst>
              <a:path h="443864">
                <a:moveTo>
                  <a:pt x="0" y="0"/>
                </a:moveTo>
                <a:lnTo>
                  <a:pt x="0" y="44348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7168895" y="4069079"/>
            <a:ext cx="0" cy="443865"/>
          </a:xfrm>
          <a:custGeom>
            <a:avLst/>
            <a:gdLst/>
            <a:ahLst/>
            <a:cxnLst/>
            <a:rect l="l" t="t" r="r" b="b"/>
            <a:pathLst>
              <a:path h="443864">
                <a:moveTo>
                  <a:pt x="0" y="0"/>
                </a:moveTo>
                <a:lnTo>
                  <a:pt x="0" y="44348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7168895" y="5105400"/>
            <a:ext cx="0" cy="222885"/>
          </a:xfrm>
          <a:custGeom>
            <a:avLst/>
            <a:gdLst/>
            <a:ahLst/>
            <a:cxnLst/>
            <a:rect l="l" t="t" r="r" b="b"/>
            <a:pathLst>
              <a:path h="222885">
                <a:moveTo>
                  <a:pt x="0" y="0"/>
                </a:moveTo>
                <a:lnTo>
                  <a:pt x="0" y="22250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7882128" y="2218944"/>
            <a:ext cx="0" cy="1554480"/>
          </a:xfrm>
          <a:custGeom>
            <a:avLst/>
            <a:gdLst/>
            <a:ahLst/>
            <a:cxnLst/>
            <a:rect l="l" t="t" r="r" b="b"/>
            <a:pathLst>
              <a:path h="1554479">
                <a:moveTo>
                  <a:pt x="0" y="0"/>
                </a:moveTo>
                <a:lnTo>
                  <a:pt x="0" y="155447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7882128" y="4069079"/>
            <a:ext cx="0" cy="443865"/>
          </a:xfrm>
          <a:custGeom>
            <a:avLst/>
            <a:gdLst/>
            <a:ahLst/>
            <a:cxnLst/>
            <a:rect l="l" t="t" r="r" b="b"/>
            <a:pathLst>
              <a:path h="443864">
                <a:moveTo>
                  <a:pt x="0" y="0"/>
                </a:moveTo>
                <a:lnTo>
                  <a:pt x="0" y="44348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7882128" y="5105400"/>
            <a:ext cx="0" cy="222885"/>
          </a:xfrm>
          <a:custGeom>
            <a:avLst/>
            <a:gdLst/>
            <a:ahLst/>
            <a:cxnLst/>
            <a:rect l="l" t="t" r="r" b="b"/>
            <a:pathLst>
              <a:path h="222885">
                <a:moveTo>
                  <a:pt x="0" y="0"/>
                </a:moveTo>
                <a:lnTo>
                  <a:pt x="0" y="22250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8593835" y="2218944"/>
            <a:ext cx="0" cy="2293620"/>
          </a:xfrm>
          <a:custGeom>
            <a:avLst/>
            <a:gdLst/>
            <a:ahLst/>
            <a:cxnLst/>
            <a:rect l="l" t="t" r="r" b="b"/>
            <a:pathLst>
              <a:path h="2293620">
                <a:moveTo>
                  <a:pt x="0" y="0"/>
                </a:moveTo>
                <a:lnTo>
                  <a:pt x="0" y="229361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8593835" y="5105400"/>
            <a:ext cx="0" cy="222885"/>
          </a:xfrm>
          <a:custGeom>
            <a:avLst/>
            <a:gdLst/>
            <a:ahLst/>
            <a:cxnLst/>
            <a:rect l="l" t="t" r="r" b="b"/>
            <a:pathLst>
              <a:path h="222885">
                <a:moveTo>
                  <a:pt x="0" y="0"/>
                </a:moveTo>
                <a:lnTo>
                  <a:pt x="0" y="22250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9307068" y="2218944"/>
            <a:ext cx="0" cy="2293620"/>
          </a:xfrm>
          <a:custGeom>
            <a:avLst/>
            <a:gdLst/>
            <a:ahLst/>
            <a:cxnLst/>
            <a:rect l="l" t="t" r="r" b="b"/>
            <a:pathLst>
              <a:path h="2293620">
                <a:moveTo>
                  <a:pt x="0" y="0"/>
                </a:moveTo>
                <a:lnTo>
                  <a:pt x="0" y="229361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9307068" y="5105400"/>
            <a:ext cx="0" cy="222885"/>
          </a:xfrm>
          <a:custGeom>
            <a:avLst/>
            <a:gdLst/>
            <a:ahLst/>
            <a:cxnLst/>
            <a:rect l="l" t="t" r="r" b="b"/>
            <a:pathLst>
              <a:path h="222885">
                <a:moveTo>
                  <a:pt x="0" y="0"/>
                </a:moveTo>
                <a:lnTo>
                  <a:pt x="0" y="22250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10020300" y="2218944"/>
            <a:ext cx="0" cy="2293620"/>
          </a:xfrm>
          <a:custGeom>
            <a:avLst/>
            <a:gdLst/>
            <a:ahLst/>
            <a:cxnLst/>
            <a:rect l="l" t="t" r="r" b="b"/>
            <a:pathLst>
              <a:path h="2293620">
                <a:moveTo>
                  <a:pt x="0" y="0"/>
                </a:moveTo>
                <a:lnTo>
                  <a:pt x="0" y="229361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10020300" y="5105400"/>
            <a:ext cx="0" cy="222885"/>
          </a:xfrm>
          <a:custGeom>
            <a:avLst/>
            <a:gdLst/>
            <a:ahLst/>
            <a:cxnLst/>
            <a:rect l="l" t="t" r="r" b="b"/>
            <a:pathLst>
              <a:path h="222885">
                <a:moveTo>
                  <a:pt x="0" y="0"/>
                </a:moveTo>
                <a:lnTo>
                  <a:pt x="0" y="22250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10733531" y="2218944"/>
            <a:ext cx="0" cy="2293620"/>
          </a:xfrm>
          <a:custGeom>
            <a:avLst/>
            <a:gdLst/>
            <a:ahLst/>
            <a:cxnLst/>
            <a:rect l="l" t="t" r="r" b="b"/>
            <a:pathLst>
              <a:path h="2293620">
                <a:moveTo>
                  <a:pt x="0" y="0"/>
                </a:moveTo>
                <a:lnTo>
                  <a:pt x="0" y="229361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10733531" y="5105400"/>
            <a:ext cx="0" cy="222885"/>
          </a:xfrm>
          <a:custGeom>
            <a:avLst/>
            <a:gdLst/>
            <a:ahLst/>
            <a:cxnLst/>
            <a:rect l="l" t="t" r="r" b="b"/>
            <a:pathLst>
              <a:path h="222885">
                <a:moveTo>
                  <a:pt x="0" y="0"/>
                </a:moveTo>
                <a:lnTo>
                  <a:pt x="0" y="22250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11446764" y="2218944"/>
            <a:ext cx="0" cy="3108960"/>
          </a:xfrm>
          <a:custGeom>
            <a:avLst/>
            <a:gdLst/>
            <a:ahLst/>
            <a:cxnLst/>
            <a:rect l="l" t="t" r="r" b="b"/>
            <a:pathLst>
              <a:path h="3108960">
                <a:moveTo>
                  <a:pt x="0" y="0"/>
                </a:moveTo>
                <a:lnTo>
                  <a:pt x="0" y="310896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6455664" y="2218944"/>
            <a:ext cx="0" cy="3108960"/>
          </a:xfrm>
          <a:custGeom>
            <a:avLst/>
            <a:gdLst/>
            <a:ahLst/>
            <a:cxnLst/>
            <a:rect l="l" t="t" r="r" b="b"/>
            <a:pathLst>
              <a:path h="3108960">
                <a:moveTo>
                  <a:pt x="0" y="3108960"/>
                </a:moveTo>
                <a:lnTo>
                  <a:pt x="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txBox="1"/>
          <p:nvPr/>
        </p:nvSpPr>
        <p:spPr>
          <a:xfrm>
            <a:off x="8165672" y="3758097"/>
            <a:ext cx="71056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23.10%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3" name="object 33"/>
          <p:cNvSpPr txBox="1"/>
          <p:nvPr/>
        </p:nvSpPr>
        <p:spPr>
          <a:xfrm>
            <a:off x="7616574" y="2721625"/>
            <a:ext cx="71056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15.40%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4" name="object 34"/>
          <p:cNvSpPr txBox="1"/>
          <p:nvPr/>
        </p:nvSpPr>
        <p:spPr>
          <a:xfrm>
            <a:off x="10847378" y="4476358"/>
            <a:ext cx="767715" cy="618490"/>
          </a:xfrm>
          <a:prstGeom prst="rect">
            <a:avLst/>
          </a:prstGeom>
        </p:spPr>
        <p:txBody>
          <a:bodyPr vert="horz" wrap="square" lIns="0" tIns="34290" rIns="0" bIns="0" rtlCol="0">
            <a:spAutoFit/>
          </a:bodyPr>
          <a:lstStyle/>
          <a:p>
            <a:pPr marL="12700" marR="0" lvl="0" indent="0" algn="l" defTabSz="914400" rtl="0" eaLnBrk="1" fontAlgn="auto" latinLnBrk="0" hangingPunct="1">
              <a:lnSpc>
                <a:spcPct val="100000"/>
              </a:lnSpc>
              <a:spcBef>
                <a:spcPts val="27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60.70%</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69850" marR="0" lvl="0" indent="0" algn="l" defTabSz="914400" rtl="0" eaLnBrk="1" fontAlgn="auto" latinLnBrk="0" hangingPunct="1">
              <a:lnSpc>
                <a:spcPct val="100000"/>
              </a:lnSpc>
              <a:spcBef>
                <a:spcPts val="175"/>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61.50%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5" name="object 35"/>
          <p:cNvSpPr txBox="1"/>
          <p:nvPr/>
        </p:nvSpPr>
        <p:spPr>
          <a:xfrm>
            <a:off x="7908954" y="3461832"/>
            <a:ext cx="71056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19.50%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6" name="object 36"/>
          <p:cNvSpPr txBox="1"/>
          <p:nvPr/>
        </p:nvSpPr>
        <p:spPr>
          <a:xfrm>
            <a:off x="7930442" y="2425359"/>
            <a:ext cx="71056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19.80%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7" name="object 37"/>
          <p:cNvSpPr txBox="1"/>
          <p:nvPr/>
        </p:nvSpPr>
        <p:spPr>
          <a:xfrm>
            <a:off x="6252686" y="5404049"/>
            <a:ext cx="40449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dirty="0">
                <a:ln>
                  <a:noFill/>
                </a:ln>
                <a:solidFill>
                  <a:srgbClr val="595958"/>
                </a:solidFill>
                <a:effectLst/>
                <a:uLnTx/>
                <a:uFillTx/>
                <a:latin typeface="Calibri"/>
                <a:ea typeface="+mn-ea"/>
                <a:cs typeface="Calibri"/>
              </a:rPr>
              <a:t>0</a:t>
            </a:r>
            <a:r>
              <a:rPr kumimoji="0" sz="1200" b="0" i="0" u="none" strike="noStrike" kern="1200" cap="none" spc="-5" normalizeH="0" baseline="0" noProof="0" dirty="0">
                <a:ln>
                  <a:noFill/>
                </a:ln>
                <a:solidFill>
                  <a:srgbClr val="595958"/>
                </a:solidFill>
                <a:effectLst/>
                <a:uLnTx/>
                <a:uFillTx/>
                <a:latin typeface="Calibri"/>
                <a:ea typeface="+mn-ea"/>
                <a:cs typeface="Calibri"/>
              </a:rPr>
              <a:t>.</a:t>
            </a:r>
            <a:r>
              <a:rPr kumimoji="0" sz="1200" b="0" i="0" u="none" strike="noStrike" kern="1200" cap="none" spc="0" normalizeH="0" baseline="0" noProof="0" dirty="0">
                <a:ln>
                  <a:noFill/>
                </a:ln>
                <a:solidFill>
                  <a:srgbClr val="595958"/>
                </a:solidFill>
                <a:effectLst/>
                <a:uLnTx/>
                <a:uFillTx/>
                <a:latin typeface="Calibri"/>
                <a:ea typeface="+mn-ea"/>
                <a:cs typeface="Calibri"/>
              </a:rPr>
              <a:t>0</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0" normalizeH="0" baseline="0" noProof="0" dirty="0">
                <a:ln>
                  <a:noFill/>
                </a:ln>
                <a:solidFill>
                  <a:srgbClr val="595958"/>
                </a:solidFill>
                <a:effectLst/>
                <a:uLnTx/>
                <a:uFillTx/>
                <a:latin typeface="Calibri"/>
                <a:ea typeface="+mn-ea"/>
                <a:cs typeface="Calibri"/>
              </a:rPr>
              <a:t>%</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38" name="object 38"/>
          <p:cNvSpPr txBox="1"/>
          <p:nvPr/>
        </p:nvSpPr>
        <p:spPr>
          <a:xfrm>
            <a:off x="6927360" y="5404049"/>
            <a:ext cx="48196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dirty="0">
                <a:ln>
                  <a:noFill/>
                </a:ln>
                <a:solidFill>
                  <a:srgbClr val="595958"/>
                </a:solidFill>
                <a:effectLst/>
                <a:uLnTx/>
                <a:uFillTx/>
                <a:latin typeface="Calibri"/>
                <a:ea typeface="+mn-ea"/>
                <a:cs typeface="Calibri"/>
              </a:rPr>
              <a:t>1</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5" normalizeH="0" baseline="0" noProof="0" dirty="0">
                <a:ln>
                  <a:noFill/>
                </a:ln>
                <a:solidFill>
                  <a:srgbClr val="595958"/>
                </a:solidFill>
                <a:effectLst/>
                <a:uLnTx/>
                <a:uFillTx/>
                <a:latin typeface="Calibri"/>
                <a:ea typeface="+mn-ea"/>
                <a:cs typeface="Calibri"/>
              </a:rPr>
              <a:t>.</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0" normalizeH="0" baseline="0" noProof="0" dirty="0">
                <a:ln>
                  <a:noFill/>
                </a:ln>
                <a:solidFill>
                  <a:srgbClr val="595958"/>
                </a:solidFill>
                <a:effectLst/>
                <a:uLnTx/>
                <a:uFillTx/>
                <a:latin typeface="Calibri"/>
                <a:ea typeface="+mn-ea"/>
                <a:cs typeface="Calibri"/>
              </a:rPr>
              <a:t>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39" name="object 39"/>
          <p:cNvSpPr txBox="1"/>
          <p:nvPr/>
        </p:nvSpPr>
        <p:spPr>
          <a:xfrm>
            <a:off x="7640593" y="5404049"/>
            <a:ext cx="48196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dirty="0">
                <a:ln>
                  <a:noFill/>
                </a:ln>
                <a:solidFill>
                  <a:srgbClr val="595958"/>
                </a:solidFill>
                <a:effectLst/>
                <a:uLnTx/>
                <a:uFillTx/>
                <a:latin typeface="Calibri"/>
                <a:ea typeface="+mn-ea"/>
                <a:cs typeface="Calibri"/>
              </a:rPr>
              <a:t>2</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5" normalizeH="0" baseline="0" noProof="0" dirty="0">
                <a:ln>
                  <a:noFill/>
                </a:ln>
                <a:solidFill>
                  <a:srgbClr val="595958"/>
                </a:solidFill>
                <a:effectLst/>
                <a:uLnTx/>
                <a:uFillTx/>
                <a:latin typeface="Calibri"/>
                <a:ea typeface="+mn-ea"/>
                <a:cs typeface="Calibri"/>
              </a:rPr>
              <a:t>.</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0" normalizeH="0" baseline="0" noProof="0" dirty="0">
                <a:ln>
                  <a:noFill/>
                </a:ln>
                <a:solidFill>
                  <a:srgbClr val="595958"/>
                </a:solidFill>
                <a:effectLst/>
                <a:uLnTx/>
                <a:uFillTx/>
                <a:latin typeface="Calibri"/>
                <a:ea typeface="+mn-ea"/>
                <a:cs typeface="Calibri"/>
              </a:rPr>
              <a:t>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40" name="object 40"/>
          <p:cNvSpPr txBox="1"/>
          <p:nvPr/>
        </p:nvSpPr>
        <p:spPr>
          <a:xfrm>
            <a:off x="8353824" y="5404049"/>
            <a:ext cx="48196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dirty="0">
                <a:ln>
                  <a:noFill/>
                </a:ln>
                <a:solidFill>
                  <a:srgbClr val="595958"/>
                </a:solidFill>
                <a:effectLst/>
                <a:uLnTx/>
                <a:uFillTx/>
                <a:latin typeface="Calibri"/>
                <a:ea typeface="+mn-ea"/>
                <a:cs typeface="Calibri"/>
              </a:rPr>
              <a:t>3</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5" normalizeH="0" baseline="0" noProof="0" dirty="0">
                <a:ln>
                  <a:noFill/>
                </a:ln>
                <a:solidFill>
                  <a:srgbClr val="595958"/>
                </a:solidFill>
                <a:effectLst/>
                <a:uLnTx/>
                <a:uFillTx/>
                <a:latin typeface="Calibri"/>
                <a:ea typeface="+mn-ea"/>
                <a:cs typeface="Calibri"/>
              </a:rPr>
              <a:t>.</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0" normalizeH="0" baseline="0" noProof="0" dirty="0">
                <a:ln>
                  <a:noFill/>
                </a:ln>
                <a:solidFill>
                  <a:srgbClr val="595958"/>
                </a:solidFill>
                <a:effectLst/>
                <a:uLnTx/>
                <a:uFillTx/>
                <a:latin typeface="Calibri"/>
                <a:ea typeface="+mn-ea"/>
                <a:cs typeface="Calibri"/>
              </a:rPr>
              <a:t>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41" name="object 41"/>
          <p:cNvSpPr txBox="1"/>
          <p:nvPr/>
        </p:nvSpPr>
        <p:spPr>
          <a:xfrm>
            <a:off x="9067057" y="5404049"/>
            <a:ext cx="48196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dirty="0">
                <a:ln>
                  <a:noFill/>
                </a:ln>
                <a:solidFill>
                  <a:srgbClr val="595958"/>
                </a:solidFill>
                <a:effectLst/>
                <a:uLnTx/>
                <a:uFillTx/>
                <a:latin typeface="Calibri"/>
                <a:ea typeface="+mn-ea"/>
                <a:cs typeface="Calibri"/>
              </a:rPr>
              <a:t>4</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5" normalizeH="0" baseline="0" noProof="0" dirty="0">
                <a:ln>
                  <a:noFill/>
                </a:ln>
                <a:solidFill>
                  <a:srgbClr val="595958"/>
                </a:solidFill>
                <a:effectLst/>
                <a:uLnTx/>
                <a:uFillTx/>
                <a:latin typeface="Calibri"/>
                <a:ea typeface="+mn-ea"/>
                <a:cs typeface="Calibri"/>
              </a:rPr>
              <a:t>.</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0" normalizeH="0" baseline="0" noProof="0" dirty="0">
                <a:ln>
                  <a:noFill/>
                </a:ln>
                <a:solidFill>
                  <a:srgbClr val="595958"/>
                </a:solidFill>
                <a:effectLst/>
                <a:uLnTx/>
                <a:uFillTx/>
                <a:latin typeface="Calibri"/>
                <a:ea typeface="+mn-ea"/>
                <a:cs typeface="Calibri"/>
              </a:rPr>
              <a:t>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42" name="object 42"/>
          <p:cNvSpPr txBox="1"/>
          <p:nvPr/>
        </p:nvSpPr>
        <p:spPr>
          <a:xfrm>
            <a:off x="9780289" y="5404049"/>
            <a:ext cx="48196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dirty="0">
                <a:ln>
                  <a:noFill/>
                </a:ln>
                <a:solidFill>
                  <a:srgbClr val="595958"/>
                </a:solidFill>
                <a:effectLst/>
                <a:uLnTx/>
                <a:uFillTx/>
                <a:latin typeface="Calibri"/>
                <a:ea typeface="+mn-ea"/>
                <a:cs typeface="Calibri"/>
              </a:rPr>
              <a:t>5</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5" normalizeH="0" baseline="0" noProof="0" dirty="0">
                <a:ln>
                  <a:noFill/>
                </a:ln>
                <a:solidFill>
                  <a:srgbClr val="595958"/>
                </a:solidFill>
                <a:effectLst/>
                <a:uLnTx/>
                <a:uFillTx/>
                <a:latin typeface="Calibri"/>
                <a:ea typeface="+mn-ea"/>
                <a:cs typeface="Calibri"/>
              </a:rPr>
              <a:t>.</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0" normalizeH="0" baseline="0" noProof="0" dirty="0">
                <a:ln>
                  <a:noFill/>
                </a:ln>
                <a:solidFill>
                  <a:srgbClr val="595958"/>
                </a:solidFill>
                <a:effectLst/>
                <a:uLnTx/>
                <a:uFillTx/>
                <a:latin typeface="Calibri"/>
                <a:ea typeface="+mn-ea"/>
                <a:cs typeface="Calibri"/>
              </a:rPr>
              <a:t>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43" name="object 43"/>
          <p:cNvSpPr txBox="1"/>
          <p:nvPr/>
        </p:nvSpPr>
        <p:spPr>
          <a:xfrm>
            <a:off x="10493520" y="5404049"/>
            <a:ext cx="48196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dirty="0">
                <a:ln>
                  <a:noFill/>
                </a:ln>
                <a:solidFill>
                  <a:srgbClr val="595958"/>
                </a:solidFill>
                <a:effectLst/>
                <a:uLnTx/>
                <a:uFillTx/>
                <a:latin typeface="Calibri"/>
                <a:ea typeface="+mn-ea"/>
                <a:cs typeface="Calibri"/>
              </a:rPr>
              <a:t>6</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5" normalizeH="0" baseline="0" noProof="0" dirty="0">
                <a:ln>
                  <a:noFill/>
                </a:ln>
                <a:solidFill>
                  <a:srgbClr val="595958"/>
                </a:solidFill>
                <a:effectLst/>
                <a:uLnTx/>
                <a:uFillTx/>
                <a:latin typeface="Calibri"/>
                <a:ea typeface="+mn-ea"/>
                <a:cs typeface="Calibri"/>
              </a:rPr>
              <a:t>.</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0" normalizeH="0" baseline="0" noProof="0" dirty="0">
                <a:ln>
                  <a:noFill/>
                </a:ln>
                <a:solidFill>
                  <a:srgbClr val="595958"/>
                </a:solidFill>
                <a:effectLst/>
                <a:uLnTx/>
                <a:uFillTx/>
                <a:latin typeface="Calibri"/>
                <a:ea typeface="+mn-ea"/>
                <a:cs typeface="Calibri"/>
              </a:rPr>
              <a:t>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44" name="object 44"/>
          <p:cNvSpPr txBox="1"/>
          <p:nvPr/>
        </p:nvSpPr>
        <p:spPr>
          <a:xfrm>
            <a:off x="11206753" y="5404049"/>
            <a:ext cx="48196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dirty="0">
                <a:ln>
                  <a:noFill/>
                </a:ln>
                <a:solidFill>
                  <a:srgbClr val="595958"/>
                </a:solidFill>
                <a:effectLst/>
                <a:uLnTx/>
                <a:uFillTx/>
                <a:latin typeface="Calibri"/>
                <a:ea typeface="+mn-ea"/>
                <a:cs typeface="Calibri"/>
              </a:rPr>
              <a:t>7</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5" normalizeH="0" baseline="0" noProof="0" dirty="0">
                <a:ln>
                  <a:noFill/>
                </a:ln>
                <a:solidFill>
                  <a:srgbClr val="595958"/>
                </a:solidFill>
                <a:effectLst/>
                <a:uLnTx/>
                <a:uFillTx/>
                <a:latin typeface="Calibri"/>
                <a:ea typeface="+mn-ea"/>
                <a:cs typeface="Calibri"/>
              </a:rPr>
              <a:t>.</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0" normalizeH="0" baseline="0" noProof="0" dirty="0">
                <a:ln>
                  <a:noFill/>
                </a:ln>
                <a:solidFill>
                  <a:srgbClr val="595958"/>
                </a:solidFill>
                <a:effectLst/>
                <a:uLnTx/>
                <a:uFillTx/>
                <a:latin typeface="Calibri"/>
                <a:ea typeface="+mn-ea"/>
                <a:cs typeface="Calibri"/>
              </a:rPr>
              <a:t>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45" name="object 45"/>
          <p:cNvSpPr txBox="1"/>
          <p:nvPr/>
        </p:nvSpPr>
        <p:spPr>
          <a:xfrm>
            <a:off x="5852370" y="4633885"/>
            <a:ext cx="40386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1" u="none" strike="noStrike" kern="1200" cap="none" spc="0" normalizeH="0" baseline="0" noProof="0" dirty="0">
                <a:ln>
                  <a:noFill/>
                </a:ln>
                <a:solidFill>
                  <a:srgbClr val="595958"/>
                </a:solidFill>
                <a:effectLst/>
                <a:uLnTx/>
                <a:uFillTx/>
                <a:latin typeface="Calibri"/>
                <a:ea typeface="+mn-ea"/>
                <a:cs typeface="Calibri"/>
              </a:rPr>
              <a:t>U</a:t>
            </a:r>
            <a:r>
              <a:rPr kumimoji="0" sz="1800" b="1" i="1" u="none" strike="noStrike" kern="1200" cap="none" spc="-5" normalizeH="0" baseline="0" noProof="0" dirty="0">
                <a:ln>
                  <a:noFill/>
                </a:ln>
                <a:solidFill>
                  <a:srgbClr val="595958"/>
                </a:solidFill>
                <a:effectLst/>
                <a:uLnTx/>
                <a:uFillTx/>
                <a:latin typeface="Calibri"/>
                <a:ea typeface="+mn-ea"/>
                <a:cs typeface="Calibri"/>
              </a:rPr>
              <a:t>.</a:t>
            </a:r>
            <a:r>
              <a:rPr kumimoji="0" sz="1800" b="1" i="1" u="none" strike="noStrike" kern="1200" cap="none" spc="0" normalizeH="0" baseline="0" noProof="0" dirty="0">
                <a:ln>
                  <a:noFill/>
                </a:ln>
                <a:solidFill>
                  <a:srgbClr val="595958"/>
                </a:solidFill>
                <a:effectLst/>
                <a:uLnTx/>
                <a:uFillTx/>
                <a:latin typeface="Calibri"/>
                <a:ea typeface="+mn-ea"/>
                <a:cs typeface="Calibri"/>
              </a:rPr>
              <a:t>S.</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6" name="object 46"/>
          <p:cNvSpPr txBox="1"/>
          <p:nvPr/>
        </p:nvSpPr>
        <p:spPr>
          <a:xfrm>
            <a:off x="5773732" y="3597413"/>
            <a:ext cx="48260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1" u="none" strike="noStrike" kern="1200" cap="none" spc="0" normalizeH="0" baseline="0" noProof="0" dirty="0">
                <a:ln>
                  <a:noFill/>
                </a:ln>
                <a:solidFill>
                  <a:srgbClr val="595958"/>
                </a:solidFill>
                <a:effectLst/>
                <a:uLnTx/>
                <a:uFillTx/>
                <a:latin typeface="Calibri"/>
                <a:ea typeface="+mn-ea"/>
                <a:cs typeface="Calibri"/>
              </a:rPr>
              <a:t>H</a:t>
            </a:r>
            <a:r>
              <a:rPr kumimoji="0" sz="1800" b="1" i="1" u="none" strike="noStrike" kern="1200" cap="none" spc="-5" normalizeH="0" baseline="0" noProof="0" dirty="0">
                <a:ln>
                  <a:noFill/>
                </a:ln>
                <a:solidFill>
                  <a:srgbClr val="595958"/>
                </a:solidFill>
                <a:effectLst/>
                <a:uLnTx/>
                <a:uFillTx/>
                <a:latin typeface="Calibri"/>
                <a:ea typeface="+mn-ea"/>
                <a:cs typeface="Calibri"/>
              </a:rPr>
              <a:t>a</a:t>
            </a:r>
            <a:r>
              <a:rPr kumimoji="0" sz="1800" b="1" i="1" u="none" strike="noStrike" kern="1200" cap="none" spc="0" normalizeH="0" baseline="0" noProof="0" dirty="0">
                <a:ln>
                  <a:noFill/>
                </a:ln>
                <a:solidFill>
                  <a:srgbClr val="595958"/>
                </a:solidFill>
                <a:effectLst/>
                <a:uLnTx/>
                <a:uFillTx/>
                <a:latin typeface="Calibri"/>
                <a:ea typeface="+mn-ea"/>
                <a:cs typeface="Calibri"/>
              </a:rPr>
              <a:t>iti</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7" name="object 47"/>
          <p:cNvSpPr txBox="1"/>
          <p:nvPr/>
        </p:nvSpPr>
        <p:spPr>
          <a:xfrm>
            <a:off x="5594738" y="2560940"/>
            <a:ext cx="66167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1" u="none" strike="noStrike" kern="1200" cap="none" spc="-5" normalizeH="0" baseline="0" noProof="0" dirty="0">
                <a:ln>
                  <a:noFill/>
                </a:ln>
                <a:solidFill>
                  <a:srgbClr val="595958"/>
                </a:solidFill>
                <a:effectLst/>
                <a:uLnTx/>
                <a:uFillTx/>
                <a:latin typeface="Calibri"/>
                <a:ea typeface="+mn-ea"/>
                <a:cs typeface="Calibri"/>
              </a:rPr>
              <a:t>Oth</a:t>
            </a:r>
            <a:r>
              <a:rPr kumimoji="0" sz="1800" b="1" i="1" u="none" strike="noStrike" kern="1200" cap="none" spc="0" normalizeH="0" baseline="0" noProof="0" dirty="0">
                <a:ln>
                  <a:noFill/>
                </a:ln>
                <a:solidFill>
                  <a:srgbClr val="595958"/>
                </a:solidFill>
                <a:effectLst/>
                <a:uLnTx/>
                <a:uFillTx/>
                <a:latin typeface="Calibri"/>
                <a:ea typeface="+mn-ea"/>
                <a:cs typeface="Calibri"/>
              </a:rPr>
              <a:t>ers</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8" name="object 48"/>
          <p:cNvSpPr txBox="1"/>
          <p:nvPr/>
        </p:nvSpPr>
        <p:spPr>
          <a:xfrm>
            <a:off x="6831585" y="1414526"/>
            <a:ext cx="3678554" cy="640715"/>
          </a:xfrm>
          <a:prstGeom prst="rect">
            <a:avLst/>
          </a:prstGeom>
        </p:spPr>
        <p:txBody>
          <a:bodyPr vert="horz" wrap="square" lIns="0" tIns="13335" rIns="0" bIns="0" rtlCol="0">
            <a:spAutoFit/>
          </a:bodyPr>
          <a:lstStyle/>
          <a:p>
            <a:pPr marL="45720" marR="0" lvl="0" indent="0" algn="l" defTabSz="914400" rtl="0" eaLnBrk="1" fontAlgn="auto" latinLnBrk="0" hangingPunct="1">
              <a:lnSpc>
                <a:spcPct val="100000"/>
              </a:lnSpc>
              <a:spcBef>
                <a:spcPts val="105"/>
              </a:spcBef>
              <a:spcAft>
                <a:spcPts val="0"/>
              </a:spcAft>
              <a:buClrTx/>
              <a:buSzTx/>
              <a:buFontTx/>
              <a:buNone/>
              <a:tabLst/>
              <a:defRPr/>
            </a:pPr>
            <a:r>
              <a:rPr kumimoji="0" sz="2000" b="1" i="0" u="none" strike="noStrike" kern="1200" cap="none" spc="0" normalizeH="0" baseline="0" noProof="0" dirty="0">
                <a:ln>
                  <a:noFill/>
                </a:ln>
                <a:solidFill>
                  <a:prstClr val="black"/>
                </a:solidFill>
                <a:effectLst/>
                <a:uLnTx/>
                <a:uFillTx/>
                <a:latin typeface="Calibri"/>
                <a:ea typeface="+mn-ea"/>
                <a:cs typeface="Calibri"/>
              </a:rPr>
              <a:t>HIV </a:t>
            </a:r>
            <a:r>
              <a:rPr kumimoji="0" sz="2000" b="1" i="0" u="none" strike="noStrike" kern="1200" cap="none" spc="-5" normalizeH="0" baseline="0" noProof="0" dirty="0">
                <a:ln>
                  <a:noFill/>
                </a:ln>
                <a:solidFill>
                  <a:prstClr val="black"/>
                </a:solidFill>
                <a:effectLst/>
                <a:uLnTx/>
                <a:uFillTx/>
                <a:latin typeface="Calibri"/>
                <a:ea typeface="+mn-ea"/>
                <a:cs typeface="Calibri"/>
              </a:rPr>
              <a:t>Deaths by Country </a:t>
            </a:r>
            <a:r>
              <a:rPr kumimoji="0" sz="2000" b="1" i="0" u="none" strike="noStrike" kern="1200" cap="none" spc="0" normalizeH="0" baseline="0" noProof="0" dirty="0">
                <a:ln>
                  <a:noFill/>
                </a:ln>
                <a:solidFill>
                  <a:prstClr val="black"/>
                </a:solidFill>
                <a:effectLst/>
                <a:uLnTx/>
                <a:uFillTx/>
                <a:latin typeface="Calibri"/>
                <a:ea typeface="+mn-ea"/>
                <a:cs typeface="Calibri"/>
              </a:rPr>
              <a:t>of </a:t>
            </a:r>
            <a:r>
              <a:rPr kumimoji="0" sz="2000" b="1" i="0" u="none" strike="noStrike" kern="1200" cap="none" spc="-5" normalizeH="0" baseline="0" noProof="0" dirty="0">
                <a:ln>
                  <a:noFill/>
                </a:ln>
                <a:solidFill>
                  <a:prstClr val="black"/>
                </a:solidFill>
                <a:effectLst/>
                <a:uLnTx/>
                <a:uFillTx/>
                <a:latin typeface="Calibri"/>
                <a:ea typeface="+mn-ea"/>
                <a:cs typeface="Calibri"/>
              </a:rPr>
              <a:t>Birth</a:t>
            </a:r>
            <a:r>
              <a:rPr kumimoji="0" sz="2000" b="1" i="0" u="none" strike="noStrike" kern="1200" cap="none" spc="-55" normalizeH="0" baseline="0" noProof="0" dirty="0">
                <a:ln>
                  <a:noFill/>
                </a:ln>
                <a:solidFill>
                  <a:prstClr val="black"/>
                </a:solidFill>
                <a:effectLst/>
                <a:uLnTx/>
                <a:uFillTx/>
                <a:latin typeface="Calibri"/>
                <a:ea typeface="+mn-ea"/>
                <a:cs typeface="Calibri"/>
              </a:rPr>
              <a:t> </a:t>
            </a:r>
            <a:r>
              <a:rPr kumimoji="0" sz="2000" b="1" i="0" u="none" strike="noStrike" kern="1200" cap="none" spc="-5" normalizeH="0" baseline="0" noProof="0" dirty="0">
                <a:ln>
                  <a:noFill/>
                </a:ln>
                <a:solidFill>
                  <a:prstClr val="black"/>
                </a:solidFill>
                <a:effectLst/>
                <a:uLnTx/>
                <a:uFillTx/>
                <a:latin typeface="Calibri"/>
                <a:ea typeface="+mn-ea"/>
                <a:cs typeface="Calibri"/>
              </a:rPr>
              <a:t>vs.</a:t>
            </a:r>
            <a:endParaRPr kumimoji="0" sz="20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35"/>
              </a:spcBef>
              <a:spcAft>
                <a:spcPts val="0"/>
              </a:spcAft>
              <a:buClrTx/>
              <a:buSzTx/>
              <a:buFontTx/>
              <a:buNone/>
              <a:tabLst/>
              <a:defRPr/>
            </a:pPr>
            <a:r>
              <a:rPr kumimoji="0" sz="2000" b="1" i="1" u="none" strike="noStrike" kern="1200" cap="none" spc="-5" normalizeH="0" baseline="0" noProof="0" dirty="0">
                <a:ln>
                  <a:noFill/>
                </a:ln>
                <a:solidFill>
                  <a:prstClr val="black"/>
                </a:solidFill>
                <a:effectLst/>
                <a:uLnTx/>
                <a:uFillTx/>
                <a:latin typeface="Calibri"/>
                <a:ea typeface="+mn-ea"/>
                <a:cs typeface="Calibri"/>
              </a:rPr>
              <a:t>PWH </a:t>
            </a:r>
            <a:r>
              <a:rPr kumimoji="0" sz="2000" b="1" i="1" u="none" strike="noStrike" kern="1200" cap="none" spc="-10" normalizeH="0" baseline="0" noProof="0" dirty="0">
                <a:ln>
                  <a:noFill/>
                </a:ln>
                <a:solidFill>
                  <a:prstClr val="black"/>
                </a:solidFill>
                <a:effectLst/>
                <a:uLnTx/>
                <a:uFillTx/>
                <a:latin typeface="Calibri"/>
                <a:ea typeface="+mn-ea"/>
                <a:cs typeface="Calibri"/>
              </a:rPr>
              <a:t>by </a:t>
            </a:r>
            <a:r>
              <a:rPr kumimoji="0" sz="2000" b="1" i="1" u="none" strike="noStrike" kern="1200" cap="none" spc="-5" normalizeH="0" baseline="0" noProof="0" dirty="0">
                <a:ln>
                  <a:noFill/>
                </a:ln>
                <a:solidFill>
                  <a:prstClr val="black"/>
                </a:solidFill>
                <a:effectLst/>
                <a:uLnTx/>
                <a:uFillTx/>
                <a:latin typeface="Calibri"/>
                <a:ea typeface="+mn-ea"/>
                <a:cs typeface="Calibri"/>
              </a:rPr>
              <a:t>Country of </a:t>
            </a:r>
            <a:r>
              <a:rPr kumimoji="0" sz="2000" b="1" i="1" u="none" strike="noStrike" kern="1200" cap="none" spc="0" normalizeH="0" baseline="0" noProof="0" dirty="0">
                <a:ln>
                  <a:noFill/>
                </a:ln>
                <a:solidFill>
                  <a:prstClr val="black"/>
                </a:solidFill>
                <a:effectLst/>
                <a:uLnTx/>
                <a:uFillTx/>
                <a:latin typeface="Calibri"/>
                <a:ea typeface="+mn-ea"/>
                <a:cs typeface="Calibri"/>
              </a:rPr>
              <a:t>Birth</a:t>
            </a:r>
            <a:r>
              <a:rPr kumimoji="0" sz="2000" b="1" i="1" u="none" strike="noStrike" kern="1200" cap="none" spc="-65" normalizeH="0" baseline="0" noProof="0" dirty="0">
                <a:ln>
                  <a:noFill/>
                </a:ln>
                <a:solidFill>
                  <a:prstClr val="black"/>
                </a:solidFill>
                <a:effectLst/>
                <a:uLnTx/>
                <a:uFillTx/>
                <a:latin typeface="Calibri"/>
                <a:ea typeface="+mn-ea"/>
                <a:cs typeface="Calibri"/>
              </a:rPr>
              <a:t> </a:t>
            </a:r>
            <a:r>
              <a:rPr kumimoji="0" sz="2000" b="0" i="1" u="none" strike="noStrike" kern="1200" cap="none" spc="0" normalizeH="0" baseline="0" noProof="0" dirty="0">
                <a:ln>
                  <a:noFill/>
                </a:ln>
                <a:solidFill>
                  <a:prstClr val="black"/>
                </a:solidFill>
                <a:effectLst/>
                <a:uLnTx/>
                <a:uFillTx/>
                <a:latin typeface="Calibri"/>
                <a:ea typeface="+mn-ea"/>
                <a:cs typeface="Calibri"/>
              </a:rPr>
              <a:t>(N=8,417)</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49" name="object 49"/>
          <p:cNvSpPr/>
          <p:nvPr/>
        </p:nvSpPr>
        <p:spPr>
          <a:xfrm>
            <a:off x="9366504" y="3240023"/>
            <a:ext cx="125095" cy="127000"/>
          </a:xfrm>
          <a:custGeom>
            <a:avLst/>
            <a:gdLst/>
            <a:ahLst/>
            <a:cxnLst/>
            <a:rect l="l" t="t" r="r" b="b"/>
            <a:pathLst>
              <a:path w="125095" h="127000">
                <a:moveTo>
                  <a:pt x="0" y="0"/>
                </a:moveTo>
                <a:lnTo>
                  <a:pt x="124968" y="0"/>
                </a:lnTo>
                <a:lnTo>
                  <a:pt x="124968" y="126491"/>
                </a:lnTo>
                <a:lnTo>
                  <a:pt x="0" y="126491"/>
                </a:lnTo>
                <a:lnTo>
                  <a:pt x="0"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0" name="object 50"/>
          <p:cNvSpPr txBox="1"/>
          <p:nvPr/>
        </p:nvSpPr>
        <p:spPr>
          <a:xfrm>
            <a:off x="9537413" y="3127811"/>
            <a:ext cx="71691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1" u="none" strike="noStrike" kern="1200" cap="none" spc="-5" normalizeH="0" baseline="0" noProof="0" dirty="0">
                <a:ln>
                  <a:noFill/>
                </a:ln>
                <a:solidFill>
                  <a:srgbClr val="595958"/>
                </a:solidFill>
                <a:effectLst/>
                <a:uLnTx/>
                <a:uFillTx/>
                <a:latin typeface="Calibri"/>
                <a:ea typeface="+mn-ea"/>
                <a:cs typeface="Calibri"/>
              </a:rPr>
              <a:t>PWH</a:t>
            </a:r>
            <a:r>
              <a:rPr kumimoji="0" sz="1800" b="1" i="1" u="none" strike="noStrike" kern="1200" cap="none" spc="-80" normalizeH="0" baseline="0" noProof="0" dirty="0">
                <a:ln>
                  <a:noFill/>
                </a:ln>
                <a:solidFill>
                  <a:srgbClr val="595958"/>
                </a:solidFill>
                <a:effectLst/>
                <a:uLnTx/>
                <a:uFillTx/>
                <a:latin typeface="Calibri"/>
                <a:ea typeface="+mn-ea"/>
                <a:cs typeface="Calibri"/>
              </a:rPr>
              <a:t> </a:t>
            </a:r>
            <a:r>
              <a:rPr kumimoji="0" sz="1800" b="1" i="1" u="none" strike="noStrike" kern="1200" cap="none" spc="0" normalizeH="0" baseline="0" noProof="0" dirty="0">
                <a:ln>
                  <a:noFill/>
                </a:ln>
                <a:solidFill>
                  <a:srgbClr val="595958"/>
                </a:solidFill>
                <a:effectLst/>
                <a:uLnTx/>
                <a:uFillTx/>
                <a:latin typeface="Calibri"/>
                <a:ea typeface="+mn-ea"/>
                <a:cs typeface="Calibri"/>
              </a:rPr>
              <a:t>%</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51" name="object 51"/>
          <p:cNvSpPr/>
          <p:nvPr/>
        </p:nvSpPr>
        <p:spPr>
          <a:xfrm>
            <a:off x="10520171" y="3240023"/>
            <a:ext cx="125095" cy="127000"/>
          </a:xfrm>
          <a:custGeom>
            <a:avLst/>
            <a:gdLst/>
            <a:ahLst/>
            <a:cxnLst/>
            <a:rect l="l" t="t" r="r" b="b"/>
            <a:pathLst>
              <a:path w="125095" h="127000">
                <a:moveTo>
                  <a:pt x="0" y="0"/>
                </a:moveTo>
                <a:lnTo>
                  <a:pt x="124968" y="0"/>
                </a:lnTo>
                <a:lnTo>
                  <a:pt x="124968" y="126491"/>
                </a:lnTo>
                <a:lnTo>
                  <a:pt x="0" y="126491"/>
                </a:lnTo>
                <a:lnTo>
                  <a:pt x="0"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2" name="object 52"/>
          <p:cNvSpPr txBox="1"/>
          <p:nvPr/>
        </p:nvSpPr>
        <p:spPr>
          <a:xfrm>
            <a:off x="10691059" y="3127811"/>
            <a:ext cx="820419"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1" u="none" strike="noStrike" kern="1200" cap="none" spc="-5" normalizeH="0" baseline="0" noProof="0" dirty="0">
                <a:ln>
                  <a:noFill/>
                </a:ln>
                <a:solidFill>
                  <a:srgbClr val="595958"/>
                </a:solidFill>
                <a:effectLst/>
                <a:uLnTx/>
                <a:uFillTx/>
                <a:latin typeface="Calibri"/>
                <a:ea typeface="+mn-ea"/>
                <a:cs typeface="Calibri"/>
              </a:rPr>
              <a:t>Death</a:t>
            </a:r>
            <a:r>
              <a:rPr kumimoji="0" sz="1800" b="1" i="1" u="none" strike="noStrike" kern="1200" cap="none" spc="-75" normalizeH="0" baseline="0" noProof="0" dirty="0">
                <a:ln>
                  <a:noFill/>
                </a:ln>
                <a:solidFill>
                  <a:srgbClr val="595958"/>
                </a:solidFill>
                <a:effectLst/>
                <a:uLnTx/>
                <a:uFillTx/>
                <a:latin typeface="Calibri"/>
                <a:ea typeface="+mn-ea"/>
                <a:cs typeface="Calibri"/>
              </a:rPr>
              <a:t> </a:t>
            </a:r>
            <a:r>
              <a:rPr kumimoji="0" sz="1800" b="1" i="1" u="none" strike="noStrike" kern="1200" cap="none" spc="0" normalizeH="0" baseline="0" noProof="0" dirty="0">
                <a:ln>
                  <a:noFill/>
                </a:ln>
                <a:solidFill>
                  <a:srgbClr val="595958"/>
                </a:solidFill>
                <a:effectLst/>
                <a:uLnTx/>
                <a:uFillTx/>
                <a:latin typeface="Calibri"/>
                <a:ea typeface="+mn-ea"/>
                <a:cs typeface="Calibri"/>
              </a:rPr>
              <a:t>%</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59" name="object 59"/>
          <p:cNvSpPr txBox="1"/>
          <p:nvPr/>
        </p:nvSpPr>
        <p:spPr>
          <a:xfrm>
            <a:off x="11159535" y="6149091"/>
            <a:ext cx="752475"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srgbClr val="FFFFFF"/>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314</a:t>
            </a:fld>
            <a:endParaRPr kumimoji="0" sz="3200" b="0" i="0" u="none" strike="noStrike" kern="1200" cap="none" spc="0" normalizeH="0" baseline="0" noProof="0">
              <a:ln>
                <a:noFill/>
              </a:ln>
              <a:solidFill>
                <a:prstClr val="black"/>
              </a:solidFill>
              <a:effectLst/>
              <a:uLnTx/>
              <a:uFillTx/>
              <a:latin typeface="Arial"/>
              <a:ea typeface="+mn-ea"/>
              <a:cs typeface="Arial"/>
            </a:endParaRPr>
          </a:p>
        </p:txBody>
      </p:sp>
      <p:sp>
        <p:nvSpPr>
          <p:cNvPr id="53" name="object 53"/>
          <p:cNvSpPr txBox="1"/>
          <p:nvPr/>
        </p:nvSpPr>
        <p:spPr>
          <a:xfrm>
            <a:off x="6460426" y="4512564"/>
            <a:ext cx="4290060" cy="297180"/>
          </a:xfrm>
          <a:prstGeom prst="rect">
            <a:avLst/>
          </a:prstGeom>
          <a:solidFill>
            <a:srgbClr val="2E75B6"/>
          </a:solidFill>
        </p:spPr>
        <p:txBody>
          <a:bodyPr vert="horz" wrap="square" lIns="0" tIns="5715" rIns="0" bIns="0" rtlCol="0">
            <a:spAutoFit/>
          </a:bodyPr>
          <a:lstStyle/>
          <a:p>
            <a:pPr marL="80645" marR="0" lvl="0" indent="0" algn="l" defTabSz="914400" rtl="0" eaLnBrk="1" fontAlgn="auto" latinLnBrk="0" hangingPunct="1">
              <a:lnSpc>
                <a:spcPct val="100000"/>
              </a:lnSpc>
              <a:spcBef>
                <a:spcPts val="45"/>
              </a:spcBef>
              <a:spcAft>
                <a:spcPts val="0"/>
              </a:spcAft>
              <a:buClrTx/>
              <a:buSzTx/>
              <a:buFontTx/>
              <a:buNone/>
              <a:tabLst/>
              <a:defRPr/>
            </a:pPr>
            <a:r>
              <a:rPr kumimoji="0" sz="1600" b="0" i="1" u="none" strike="noStrike" kern="1200" cap="none" spc="-5" normalizeH="0" baseline="0" noProof="0" dirty="0">
                <a:ln>
                  <a:noFill/>
                </a:ln>
                <a:solidFill>
                  <a:srgbClr val="FFFFFF"/>
                </a:solidFill>
                <a:effectLst/>
                <a:uLnTx/>
                <a:uFillTx/>
                <a:latin typeface="Calibri"/>
                <a:ea typeface="+mn-ea"/>
                <a:cs typeface="Calibri"/>
              </a:rPr>
              <a:t>N=</a:t>
            </a:r>
            <a:r>
              <a:rPr kumimoji="0" sz="1600" b="0" i="1" u="none" strike="noStrike" kern="1200" cap="none" spc="0" normalizeH="0" baseline="0" noProof="0" dirty="0">
                <a:ln>
                  <a:noFill/>
                </a:ln>
                <a:solidFill>
                  <a:srgbClr val="FFFFFF"/>
                </a:solidFill>
                <a:effectLst/>
                <a:uLnTx/>
                <a:uFillTx/>
                <a:latin typeface="Calibri"/>
                <a:ea typeface="+mn-ea"/>
                <a:cs typeface="Calibri"/>
              </a:rPr>
              <a:t> </a:t>
            </a:r>
            <a:r>
              <a:rPr kumimoji="0" sz="1600" b="0" i="1" u="none" strike="noStrike" kern="1200" cap="none" spc="-10" normalizeH="0" baseline="0" noProof="0" dirty="0">
                <a:ln>
                  <a:noFill/>
                </a:ln>
                <a:solidFill>
                  <a:srgbClr val="FFFFFF"/>
                </a:solidFill>
                <a:effectLst/>
                <a:uLnTx/>
                <a:uFillTx/>
                <a:latin typeface="Calibri"/>
                <a:ea typeface="+mn-ea"/>
                <a:cs typeface="Calibri"/>
              </a:rPr>
              <a:t>5,106</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4" name="object 54"/>
          <p:cNvSpPr txBox="1"/>
          <p:nvPr/>
        </p:nvSpPr>
        <p:spPr>
          <a:xfrm>
            <a:off x="6460426" y="3476244"/>
            <a:ext cx="1417320" cy="297180"/>
          </a:xfrm>
          <a:prstGeom prst="rect">
            <a:avLst/>
          </a:prstGeom>
          <a:solidFill>
            <a:srgbClr val="548235"/>
          </a:solidFill>
        </p:spPr>
        <p:txBody>
          <a:bodyPr vert="horz" wrap="square" lIns="0" tIns="0" rIns="0" bIns="0" rtlCol="0">
            <a:spAutoFit/>
          </a:bodyPr>
          <a:lstStyle/>
          <a:p>
            <a:pPr marL="19050" marR="0" lvl="0" indent="0" algn="l" defTabSz="914400" rtl="0" eaLnBrk="1" fontAlgn="auto" latinLnBrk="0" hangingPunct="1">
              <a:lnSpc>
                <a:spcPts val="1900"/>
              </a:lnSpc>
              <a:spcBef>
                <a:spcPts val="0"/>
              </a:spcBef>
              <a:spcAft>
                <a:spcPts val="0"/>
              </a:spcAft>
              <a:buClrTx/>
              <a:buSzTx/>
              <a:buFontTx/>
              <a:buNone/>
              <a:tabLst/>
              <a:defRPr/>
            </a:pPr>
            <a:r>
              <a:rPr kumimoji="0" sz="1600" b="0" i="1" u="none" strike="noStrike" kern="1200" cap="none" spc="-5" normalizeH="0" baseline="0" noProof="0" dirty="0">
                <a:ln>
                  <a:noFill/>
                </a:ln>
                <a:solidFill>
                  <a:srgbClr val="FFFFFF"/>
                </a:solidFill>
                <a:effectLst/>
                <a:uLnTx/>
                <a:uFillTx/>
                <a:latin typeface="Calibri"/>
                <a:ea typeface="+mn-ea"/>
                <a:cs typeface="Calibri"/>
              </a:rPr>
              <a:t>N= </a:t>
            </a:r>
            <a:r>
              <a:rPr kumimoji="0" sz="1600" b="0" i="1" u="none" strike="noStrike" kern="1200" cap="none" spc="-10" normalizeH="0" baseline="0" noProof="0" dirty="0">
                <a:ln>
                  <a:noFill/>
                </a:ln>
                <a:solidFill>
                  <a:srgbClr val="FFFFFF"/>
                </a:solidFill>
                <a:effectLst/>
                <a:uLnTx/>
                <a:uFillTx/>
                <a:latin typeface="Calibri"/>
                <a:ea typeface="+mn-ea"/>
                <a:cs typeface="Calibri"/>
              </a:rPr>
              <a:t>1,643</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5" name="object 55"/>
          <p:cNvSpPr txBox="1"/>
          <p:nvPr/>
        </p:nvSpPr>
        <p:spPr>
          <a:xfrm>
            <a:off x="6460426" y="2439923"/>
            <a:ext cx="1417320" cy="297815"/>
          </a:xfrm>
          <a:prstGeom prst="rect">
            <a:avLst/>
          </a:prstGeom>
          <a:solidFill>
            <a:srgbClr val="AFABAB"/>
          </a:solidFill>
        </p:spPr>
        <p:txBody>
          <a:bodyPr vert="horz" wrap="square" lIns="0" tIns="0" rIns="0" bIns="0" rtlCol="0">
            <a:spAutoFit/>
          </a:bodyPr>
          <a:lstStyle/>
          <a:p>
            <a:pPr marL="19050" marR="0" lvl="0" indent="0" algn="l" defTabSz="914400" rtl="0" eaLnBrk="1" fontAlgn="auto" latinLnBrk="0" hangingPunct="1">
              <a:lnSpc>
                <a:spcPct val="100000"/>
              </a:lnSpc>
              <a:spcBef>
                <a:spcPts val="0"/>
              </a:spcBef>
              <a:spcAft>
                <a:spcPts val="0"/>
              </a:spcAft>
              <a:buClrTx/>
              <a:buSzTx/>
              <a:buFontTx/>
              <a:buNone/>
              <a:tabLst/>
              <a:defRPr/>
            </a:pPr>
            <a:r>
              <a:rPr kumimoji="0" sz="1600" b="0" i="1" u="none" strike="noStrike" kern="1200" cap="none" spc="-5" normalizeH="0" baseline="0" noProof="0" dirty="0">
                <a:ln>
                  <a:noFill/>
                </a:ln>
                <a:solidFill>
                  <a:prstClr val="black"/>
                </a:solidFill>
                <a:effectLst/>
                <a:uLnTx/>
                <a:uFillTx/>
                <a:latin typeface="Calibri"/>
                <a:ea typeface="+mn-ea"/>
                <a:cs typeface="Calibri"/>
              </a:rPr>
              <a:t>N= </a:t>
            </a:r>
            <a:r>
              <a:rPr kumimoji="0" sz="1600" b="0" i="1" u="none" strike="noStrike" kern="1200" cap="none" spc="-10" normalizeH="0" baseline="0" noProof="0" dirty="0">
                <a:ln>
                  <a:noFill/>
                </a:ln>
                <a:solidFill>
                  <a:prstClr val="black"/>
                </a:solidFill>
                <a:effectLst/>
                <a:uLnTx/>
                <a:uFillTx/>
                <a:latin typeface="Calibri"/>
                <a:ea typeface="+mn-ea"/>
                <a:cs typeface="Calibri"/>
              </a:rPr>
              <a:t>1,668</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6" name="object 56"/>
          <p:cNvSpPr txBox="1"/>
          <p:nvPr/>
        </p:nvSpPr>
        <p:spPr>
          <a:xfrm>
            <a:off x="6460426" y="4809744"/>
            <a:ext cx="4381500" cy="295910"/>
          </a:xfrm>
          <a:prstGeom prst="rect">
            <a:avLst/>
          </a:prstGeom>
          <a:solidFill>
            <a:srgbClr val="000000"/>
          </a:solidFill>
        </p:spPr>
        <p:txBody>
          <a:bodyPr vert="horz" wrap="square" lIns="0" tIns="73025" rIns="0" bIns="0" rtlCol="0">
            <a:spAutoFit/>
          </a:bodyPr>
          <a:lstStyle/>
          <a:p>
            <a:pPr marL="80645" marR="0" lvl="0" indent="0" algn="l" defTabSz="914400" rtl="0" eaLnBrk="1" fontAlgn="auto" latinLnBrk="0" hangingPunct="1">
              <a:lnSpc>
                <a:spcPts val="1750"/>
              </a:lnSpc>
              <a:spcBef>
                <a:spcPts val="575"/>
              </a:spcBef>
              <a:spcAft>
                <a:spcPts val="0"/>
              </a:spcAft>
              <a:buClrTx/>
              <a:buSzTx/>
              <a:buFontTx/>
              <a:buNone/>
              <a:tabLst/>
              <a:defRPr/>
            </a:pPr>
            <a:r>
              <a:rPr kumimoji="0" sz="1600" b="0" i="1" u="none" strike="noStrike" kern="1200" cap="none" spc="-5" normalizeH="0" baseline="0" noProof="0" dirty="0">
                <a:ln>
                  <a:noFill/>
                </a:ln>
                <a:solidFill>
                  <a:srgbClr val="FFFFFF"/>
                </a:solidFill>
                <a:effectLst/>
                <a:uLnTx/>
                <a:uFillTx/>
                <a:latin typeface="Calibri"/>
                <a:ea typeface="+mn-ea"/>
                <a:cs typeface="Calibri"/>
              </a:rPr>
              <a:t>N=</a:t>
            </a:r>
            <a:r>
              <a:rPr kumimoji="0" sz="1600" b="0" i="1" u="none" strike="noStrike" kern="1200" cap="none" spc="0" normalizeH="0" baseline="0" noProof="0" dirty="0">
                <a:ln>
                  <a:noFill/>
                </a:ln>
                <a:solidFill>
                  <a:srgbClr val="FFFFFF"/>
                </a:solidFill>
                <a:effectLst/>
                <a:uLnTx/>
                <a:uFillTx/>
                <a:latin typeface="Calibri"/>
                <a:ea typeface="+mn-ea"/>
                <a:cs typeface="Calibri"/>
              </a:rPr>
              <a:t> </a:t>
            </a:r>
            <a:r>
              <a:rPr kumimoji="0" sz="1600" b="0" i="1" u="none" strike="noStrike" kern="1200" cap="none" spc="-10" normalizeH="0" baseline="0" noProof="0" dirty="0">
                <a:ln>
                  <a:noFill/>
                </a:ln>
                <a:solidFill>
                  <a:srgbClr val="FFFFFF"/>
                </a:solidFill>
                <a:effectLst/>
                <a:uLnTx/>
                <a:uFillTx/>
                <a:latin typeface="Calibri"/>
                <a:ea typeface="+mn-ea"/>
                <a:cs typeface="Calibri"/>
              </a:rPr>
              <a:t>24</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7" name="object 57"/>
          <p:cNvSpPr txBox="1"/>
          <p:nvPr/>
        </p:nvSpPr>
        <p:spPr>
          <a:xfrm>
            <a:off x="6460426" y="3773423"/>
            <a:ext cx="1642745" cy="295910"/>
          </a:xfrm>
          <a:prstGeom prst="rect">
            <a:avLst/>
          </a:prstGeom>
          <a:solidFill>
            <a:srgbClr val="000000"/>
          </a:solidFill>
        </p:spPr>
        <p:txBody>
          <a:bodyPr vert="horz" wrap="square" lIns="0" tIns="66040" rIns="0" bIns="0" rtlCol="0">
            <a:spAutoFit/>
          </a:bodyPr>
          <a:lstStyle/>
          <a:p>
            <a:pPr marL="19050" marR="0" lvl="0" indent="0" algn="l" defTabSz="914400" rtl="0" eaLnBrk="1" fontAlgn="auto" latinLnBrk="0" hangingPunct="1">
              <a:lnSpc>
                <a:spcPts val="1805"/>
              </a:lnSpc>
              <a:spcBef>
                <a:spcPts val="520"/>
              </a:spcBef>
              <a:spcAft>
                <a:spcPts val="0"/>
              </a:spcAft>
              <a:buClrTx/>
              <a:buSzTx/>
              <a:buFontTx/>
              <a:buNone/>
              <a:tabLst/>
              <a:defRPr/>
            </a:pPr>
            <a:r>
              <a:rPr kumimoji="0" sz="1600" b="0" i="1" u="none" strike="noStrike" kern="1200" cap="none" spc="-5" normalizeH="0" baseline="0" noProof="0" dirty="0">
                <a:ln>
                  <a:noFill/>
                </a:ln>
                <a:solidFill>
                  <a:srgbClr val="FFFFFF"/>
                </a:solidFill>
                <a:effectLst/>
                <a:uLnTx/>
                <a:uFillTx/>
                <a:latin typeface="Calibri"/>
                <a:ea typeface="+mn-ea"/>
                <a:cs typeface="Calibri"/>
              </a:rPr>
              <a:t>N=</a:t>
            </a:r>
            <a:r>
              <a:rPr kumimoji="0" sz="1600" b="0" i="1" u="none" strike="noStrike" kern="1200" cap="none" spc="0" normalizeH="0" baseline="0" noProof="0" dirty="0">
                <a:ln>
                  <a:noFill/>
                </a:ln>
                <a:solidFill>
                  <a:srgbClr val="FFFFFF"/>
                </a:solidFill>
                <a:effectLst/>
                <a:uLnTx/>
                <a:uFillTx/>
                <a:latin typeface="Calibri"/>
                <a:ea typeface="+mn-ea"/>
                <a:cs typeface="Calibri"/>
              </a:rPr>
              <a:t> </a:t>
            </a:r>
            <a:r>
              <a:rPr kumimoji="0" sz="1600" b="0" i="1" u="none" strike="noStrike" kern="1200" cap="none" spc="-5" normalizeH="0" baseline="0" noProof="0" dirty="0">
                <a:ln>
                  <a:noFill/>
                </a:ln>
                <a:solidFill>
                  <a:srgbClr val="FFFFFF"/>
                </a:solidFill>
                <a:effectLst/>
                <a:uLnTx/>
                <a:uFillTx/>
                <a:latin typeface="Calibri"/>
                <a:ea typeface="+mn-ea"/>
                <a:cs typeface="Calibri"/>
              </a:rPr>
              <a:t>9</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8" name="object 58"/>
          <p:cNvSpPr txBox="1"/>
          <p:nvPr/>
        </p:nvSpPr>
        <p:spPr>
          <a:xfrm>
            <a:off x="6460426" y="2737116"/>
            <a:ext cx="1092835" cy="295910"/>
          </a:xfrm>
          <a:prstGeom prst="rect">
            <a:avLst/>
          </a:prstGeom>
          <a:solidFill>
            <a:srgbClr val="000000"/>
          </a:solidFill>
        </p:spPr>
        <p:txBody>
          <a:bodyPr vert="horz" wrap="square" lIns="0" tIns="57785" rIns="0" bIns="0" rtlCol="0">
            <a:spAutoFit/>
          </a:bodyPr>
          <a:lstStyle/>
          <a:p>
            <a:pPr marL="60325" marR="0" lvl="0" indent="0" algn="l" defTabSz="914400" rtl="0" eaLnBrk="1" fontAlgn="auto" latinLnBrk="0" hangingPunct="1">
              <a:lnSpc>
                <a:spcPts val="1870"/>
              </a:lnSpc>
              <a:spcBef>
                <a:spcPts val="455"/>
              </a:spcBef>
              <a:spcAft>
                <a:spcPts val="0"/>
              </a:spcAft>
              <a:buClrTx/>
              <a:buSzTx/>
              <a:buFontTx/>
              <a:buNone/>
              <a:tabLst/>
              <a:defRPr/>
            </a:pPr>
            <a:r>
              <a:rPr kumimoji="0" sz="1600" b="0" i="1" u="none" strike="noStrike" kern="1200" cap="none" spc="-5" normalizeH="0" baseline="0" noProof="0" dirty="0">
                <a:ln>
                  <a:noFill/>
                </a:ln>
                <a:solidFill>
                  <a:srgbClr val="FFFFFF"/>
                </a:solidFill>
                <a:effectLst/>
                <a:uLnTx/>
                <a:uFillTx/>
                <a:latin typeface="Calibri"/>
                <a:ea typeface="+mn-ea"/>
                <a:cs typeface="Calibri"/>
              </a:rPr>
              <a:t>N= 6</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3809156105"/>
      </p:ext>
    </p:extLst>
  </p:cSld>
  <p:clrMapOvr>
    <a:masterClrMapping/>
  </p:clrMapOvr>
  <p:timing>
    <p:tnLst>
      <p:par>
        <p:cTn id="1" dur="indefinite" restart="never" nodeType="tmRoot"/>
      </p:par>
    </p:tn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626266" y="2322715"/>
            <a:ext cx="8937625" cy="1619885"/>
          </a:xfrm>
          <a:prstGeom prst="rect">
            <a:avLst/>
          </a:prstGeom>
        </p:spPr>
        <p:txBody>
          <a:bodyPr vert="horz" wrap="square" lIns="0" tIns="139065" rIns="0" bIns="0" rtlCol="0">
            <a:spAutoFit/>
          </a:bodyPr>
          <a:lstStyle/>
          <a:p>
            <a:pPr marL="0" marR="0" lvl="0" indent="0" algn="ctr" defTabSz="914400" rtl="0" eaLnBrk="1" fontAlgn="auto" latinLnBrk="0" hangingPunct="1">
              <a:lnSpc>
                <a:spcPct val="100000"/>
              </a:lnSpc>
              <a:spcBef>
                <a:spcPts val="1095"/>
              </a:spcBef>
              <a:spcAft>
                <a:spcPts val="0"/>
              </a:spcAft>
              <a:buClrTx/>
              <a:buSzTx/>
              <a:buFontTx/>
              <a:buNone/>
              <a:tabLst/>
              <a:defRPr/>
            </a:pPr>
            <a:r>
              <a:rPr kumimoji="0" sz="4400" b="1" i="0" u="none" strike="noStrike" kern="1200" cap="none" spc="-10" normalizeH="0" baseline="0" noProof="0" dirty="0">
                <a:ln>
                  <a:noFill/>
                </a:ln>
                <a:solidFill>
                  <a:prstClr val="black"/>
                </a:solidFill>
                <a:effectLst/>
                <a:uLnTx/>
                <a:uFillTx/>
                <a:latin typeface="Calibri"/>
                <a:ea typeface="+mn-ea"/>
                <a:cs typeface="Calibri"/>
              </a:rPr>
              <a:t>Notable changes </a:t>
            </a:r>
            <a:r>
              <a:rPr kumimoji="0" sz="4400" b="1" i="0" u="none" strike="noStrike" kern="1200" cap="none" spc="-5" normalizeH="0" baseline="0" noProof="0" dirty="0">
                <a:ln>
                  <a:noFill/>
                </a:ln>
                <a:solidFill>
                  <a:prstClr val="black"/>
                </a:solidFill>
                <a:effectLst/>
                <a:uLnTx/>
                <a:uFillTx/>
                <a:latin typeface="Calibri"/>
                <a:ea typeface="+mn-ea"/>
                <a:cs typeface="Calibri"/>
              </a:rPr>
              <a:t>in </a:t>
            </a:r>
            <a:r>
              <a:rPr kumimoji="0" sz="4400" b="1" i="1" u="none" strike="noStrike" kern="1200" cap="none" spc="-15" normalizeH="0" baseline="0" noProof="0" dirty="0">
                <a:ln>
                  <a:noFill/>
                </a:ln>
                <a:solidFill>
                  <a:srgbClr val="C55A11"/>
                </a:solidFill>
                <a:effectLst/>
                <a:uLnTx/>
                <a:uFillTx/>
                <a:latin typeface="Calibri"/>
                <a:ea typeface="+mn-ea"/>
                <a:cs typeface="Calibri"/>
              </a:rPr>
              <a:t>New </a:t>
            </a:r>
            <a:r>
              <a:rPr kumimoji="0" sz="4400" b="1" i="1" u="none" strike="noStrike" kern="1200" cap="none" spc="0" normalizeH="0" baseline="0" noProof="0" dirty="0">
                <a:ln>
                  <a:noFill/>
                </a:ln>
                <a:solidFill>
                  <a:srgbClr val="C55A11"/>
                </a:solidFill>
                <a:effectLst/>
                <a:uLnTx/>
                <a:uFillTx/>
                <a:latin typeface="Calibri"/>
                <a:ea typeface="+mn-ea"/>
                <a:cs typeface="Calibri"/>
              </a:rPr>
              <a:t>HIV </a:t>
            </a:r>
            <a:r>
              <a:rPr kumimoji="0" sz="4400" b="1" i="1" u="none" strike="noStrike" kern="1200" cap="none" spc="-5" normalizeH="0" baseline="0" noProof="0" dirty="0">
                <a:ln>
                  <a:noFill/>
                </a:ln>
                <a:solidFill>
                  <a:srgbClr val="C55A11"/>
                </a:solidFill>
                <a:effectLst/>
                <a:uLnTx/>
                <a:uFillTx/>
                <a:latin typeface="Calibri"/>
                <a:ea typeface="+mn-ea"/>
                <a:cs typeface="Calibri"/>
              </a:rPr>
              <a:t>Dx </a:t>
            </a:r>
            <a:r>
              <a:rPr kumimoji="0" sz="4400" b="1" i="0" u="none" strike="noStrike" kern="1200" cap="none" spc="-30" normalizeH="0" baseline="0" noProof="0" dirty="0">
                <a:ln>
                  <a:noFill/>
                </a:ln>
                <a:solidFill>
                  <a:prstClr val="black"/>
                </a:solidFill>
                <a:effectLst/>
                <a:uLnTx/>
                <a:uFillTx/>
                <a:latin typeface="Calibri"/>
                <a:ea typeface="+mn-ea"/>
                <a:cs typeface="Calibri"/>
              </a:rPr>
              <a:t>stats</a:t>
            </a:r>
            <a:r>
              <a:rPr kumimoji="0" sz="4400" b="1" i="0" u="none" strike="noStrike" kern="1200" cap="none" spc="0" normalizeH="0" baseline="0" noProof="0" dirty="0">
                <a:ln>
                  <a:noFill/>
                </a:ln>
                <a:solidFill>
                  <a:prstClr val="black"/>
                </a:solidFill>
                <a:effectLst/>
                <a:uLnTx/>
                <a:uFillTx/>
                <a:latin typeface="Calibri"/>
                <a:ea typeface="+mn-ea"/>
                <a:cs typeface="Calibri"/>
              </a:rPr>
              <a:t> –</a:t>
            </a:r>
            <a:endParaRPr kumimoji="0" sz="4400" b="0" i="0" u="none" strike="noStrike" kern="1200" cap="none" spc="0" normalizeH="0" baseline="0" noProof="0">
              <a:ln>
                <a:noFill/>
              </a:ln>
              <a:solidFill>
                <a:prstClr val="black"/>
              </a:solidFill>
              <a:effectLst/>
              <a:uLnTx/>
              <a:uFillTx/>
              <a:latin typeface="Calibri"/>
              <a:ea typeface="+mn-ea"/>
              <a:cs typeface="Calibri"/>
            </a:endParaRPr>
          </a:p>
          <a:p>
            <a:pPr marL="3810" marR="0" lvl="0" indent="0" algn="ctr" defTabSz="914400" rtl="0" eaLnBrk="1" fontAlgn="auto" latinLnBrk="0" hangingPunct="1">
              <a:lnSpc>
                <a:spcPct val="100000"/>
              </a:lnSpc>
              <a:spcBef>
                <a:spcPts val="994"/>
              </a:spcBef>
              <a:spcAft>
                <a:spcPts val="0"/>
              </a:spcAft>
              <a:buClrTx/>
              <a:buSzTx/>
              <a:buFontTx/>
              <a:buNone/>
              <a:tabLst>
                <a:tab pos="5168900" algn="l"/>
              </a:tabLst>
              <a:defRPr/>
            </a:pPr>
            <a:r>
              <a:rPr kumimoji="0" sz="4400" b="1" i="1" u="none" strike="noStrike" kern="1200" cap="none" spc="-20" normalizeH="0" baseline="0" noProof="0" dirty="0">
                <a:ln>
                  <a:noFill/>
                </a:ln>
                <a:solidFill>
                  <a:prstClr val="black"/>
                </a:solidFill>
                <a:effectLst/>
                <a:uLnTx/>
                <a:uFillTx/>
                <a:latin typeface="Calibri"/>
                <a:ea typeface="+mn-ea"/>
                <a:cs typeface="Calibri"/>
              </a:rPr>
              <a:t>Palm </a:t>
            </a:r>
            <a:r>
              <a:rPr kumimoji="0" sz="4400" b="1" i="1" u="none" strike="noStrike" kern="1200" cap="none" spc="0" normalizeH="0" baseline="0" noProof="0" dirty="0">
                <a:ln>
                  <a:noFill/>
                </a:ln>
                <a:solidFill>
                  <a:prstClr val="black"/>
                </a:solidFill>
                <a:effectLst/>
                <a:uLnTx/>
                <a:uFillTx/>
                <a:latin typeface="Calibri"/>
                <a:ea typeface="+mn-ea"/>
                <a:cs typeface="Calibri"/>
              </a:rPr>
              <a:t>Beach</a:t>
            </a:r>
            <a:r>
              <a:rPr kumimoji="0" sz="4400" b="1" i="1" u="none" strike="noStrike" kern="1200" cap="none" spc="25" normalizeH="0" baseline="0" noProof="0" dirty="0">
                <a:ln>
                  <a:noFill/>
                </a:ln>
                <a:solidFill>
                  <a:prstClr val="black"/>
                </a:solidFill>
                <a:effectLst/>
                <a:uLnTx/>
                <a:uFillTx/>
                <a:latin typeface="Calibri"/>
                <a:ea typeface="+mn-ea"/>
                <a:cs typeface="Calibri"/>
              </a:rPr>
              <a:t> </a:t>
            </a:r>
            <a:r>
              <a:rPr kumimoji="0" sz="4400" b="1" i="1" u="none" strike="noStrike" kern="1200" cap="none" spc="-5" normalizeH="0" baseline="0" noProof="0" dirty="0">
                <a:ln>
                  <a:noFill/>
                </a:ln>
                <a:solidFill>
                  <a:prstClr val="black"/>
                </a:solidFill>
                <a:effectLst/>
                <a:uLnTx/>
                <a:uFillTx/>
                <a:latin typeface="Calibri"/>
                <a:ea typeface="+mn-ea"/>
                <a:cs typeface="Calibri"/>
              </a:rPr>
              <a:t>vs.</a:t>
            </a:r>
            <a:r>
              <a:rPr kumimoji="0" sz="4400" b="1" i="1" u="none" strike="noStrike" kern="1200" cap="none" spc="0" normalizeH="0" baseline="0" noProof="0" dirty="0">
                <a:ln>
                  <a:noFill/>
                </a:ln>
                <a:solidFill>
                  <a:prstClr val="black"/>
                </a:solidFill>
                <a:effectLst/>
                <a:uLnTx/>
                <a:uFillTx/>
                <a:latin typeface="Calibri"/>
                <a:ea typeface="+mn-ea"/>
                <a:cs typeface="Calibri"/>
              </a:rPr>
              <a:t> EMAs	(2017 </a:t>
            </a:r>
            <a:r>
              <a:rPr kumimoji="0" sz="4400" b="1" i="1" u="none" strike="noStrike" kern="1200" cap="none" spc="-30" normalizeH="0" baseline="0" noProof="0" dirty="0">
                <a:ln>
                  <a:noFill/>
                </a:ln>
                <a:solidFill>
                  <a:prstClr val="black"/>
                </a:solidFill>
                <a:effectLst/>
                <a:uLnTx/>
                <a:uFillTx/>
                <a:latin typeface="Calibri"/>
                <a:ea typeface="+mn-ea"/>
                <a:cs typeface="Calibri"/>
              </a:rPr>
              <a:t>to</a:t>
            </a:r>
            <a:r>
              <a:rPr kumimoji="0" sz="4400" b="1" i="1" u="none" strike="noStrike" kern="1200" cap="none" spc="-55" normalizeH="0" baseline="0" noProof="0" dirty="0">
                <a:ln>
                  <a:noFill/>
                </a:ln>
                <a:solidFill>
                  <a:prstClr val="black"/>
                </a:solidFill>
                <a:effectLst/>
                <a:uLnTx/>
                <a:uFillTx/>
                <a:latin typeface="Calibri"/>
                <a:ea typeface="+mn-ea"/>
                <a:cs typeface="Calibri"/>
              </a:rPr>
              <a:t> </a:t>
            </a:r>
            <a:r>
              <a:rPr kumimoji="0" sz="4400" b="1" i="1" u="none" strike="noStrike" kern="1200" cap="none" spc="0" normalizeH="0" baseline="0" noProof="0" dirty="0">
                <a:ln>
                  <a:noFill/>
                </a:ln>
                <a:solidFill>
                  <a:prstClr val="black"/>
                </a:solidFill>
                <a:effectLst/>
                <a:uLnTx/>
                <a:uFillTx/>
                <a:latin typeface="Calibri"/>
                <a:ea typeface="+mn-ea"/>
                <a:cs typeface="Calibri"/>
              </a:rPr>
              <a:t>2021)</a:t>
            </a:r>
            <a:endParaRPr kumimoji="0" sz="4400" b="0" i="0" u="none" strike="noStrike" kern="1200" cap="none" spc="0" normalizeH="0" baseline="0" noProof="0">
              <a:ln>
                <a:noFill/>
              </a:ln>
              <a:solidFill>
                <a:prstClr val="black"/>
              </a:solidFill>
              <a:effectLst/>
              <a:uLnTx/>
              <a:uFillTx/>
              <a:latin typeface="Calibri"/>
              <a:ea typeface="+mn-ea"/>
              <a:cs typeface="Calibri"/>
            </a:endParaRPr>
          </a:p>
        </p:txBody>
      </p:sp>
      <p:sp>
        <p:nvSpPr>
          <p:cNvPr id="4" name="object 4"/>
          <p:cNvSpPr txBox="1"/>
          <p:nvPr/>
        </p:nvSpPr>
        <p:spPr>
          <a:xfrm>
            <a:off x="11159535" y="6149091"/>
            <a:ext cx="752475"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srgbClr val="FFFFFF"/>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315</a:t>
            </a:fld>
            <a:endParaRPr kumimoji="0" sz="3200" b="0" i="0" u="none" strike="noStrike" kern="1200" cap="none" spc="0" normalizeH="0" baseline="0" noProof="0">
              <a:ln>
                <a:noFill/>
              </a:ln>
              <a:solidFill>
                <a:prstClr val="black"/>
              </a:solidFill>
              <a:effectLst/>
              <a:uLnTx/>
              <a:uFillTx/>
              <a:latin typeface="Arial"/>
              <a:ea typeface="+mn-ea"/>
              <a:cs typeface="Arial"/>
            </a:endParaRPr>
          </a:p>
        </p:txBody>
      </p:sp>
      <p:sp>
        <p:nvSpPr>
          <p:cNvPr id="3" name="object 3"/>
          <p:cNvSpPr txBox="1">
            <a:spLocks noGrp="1"/>
          </p:cNvSpPr>
          <p:nvPr>
            <p:ph type="title"/>
          </p:nvPr>
        </p:nvSpPr>
        <p:spPr>
          <a:xfrm>
            <a:off x="131236" y="352273"/>
            <a:ext cx="11928475" cy="696595"/>
          </a:xfrm>
          <a:prstGeom prst="rect">
            <a:avLst/>
          </a:prstGeom>
        </p:spPr>
        <p:txBody>
          <a:bodyPr vert="horz" wrap="square" lIns="0" tIns="12700" rIns="0" bIns="0" rtlCol="0">
            <a:spAutoFit/>
          </a:bodyPr>
          <a:lstStyle/>
          <a:p>
            <a:pPr marL="12700">
              <a:lnSpc>
                <a:spcPct val="100000"/>
              </a:lnSpc>
              <a:spcBef>
                <a:spcPts val="100"/>
              </a:spcBef>
            </a:pPr>
            <a:r>
              <a:rPr sz="4400" b="0" dirty="0">
                <a:latin typeface="Arial"/>
                <a:cs typeface="Arial"/>
              </a:rPr>
              <a:t>HIV </a:t>
            </a:r>
            <a:r>
              <a:rPr sz="4400" b="0" spc="-5" dirty="0">
                <a:latin typeface="Arial"/>
                <a:cs typeface="Arial"/>
              </a:rPr>
              <a:t>Epi Profile </a:t>
            </a:r>
            <a:r>
              <a:rPr sz="4400" b="0" dirty="0">
                <a:latin typeface="Arial"/>
                <a:cs typeface="Arial"/>
              </a:rPr>
              <a:t>&amp; </a:t>
            </a:r>
            <a:r>
              <a:rPr sz="4400" b="0" i="1" dirty="0">
                <a:latin typeface="Arial"/>
                <a:cs typeface="Arial"/>
              </a:rPr>
              <a:t>Care Continuum </a:t>
            </a:r>
            <a:r>
              <a:rPr sz="4400" b="0" dirty="0">
                <a:latin typeface="Arial"/>
                <a:cs typeface="Arial"/>
              </a:rPr>
              <a:t>- Palm</a:t>
            </a:r>
            <a:r>
              <a:rPr sz="4400" b="0" spc="-50" dirty="0">
                <a:latin typeface="Arial"/>
                <a:cs typeface="Arial"/>
              </a:rPr>
              <a:t> </a:t>
            </a:r>
            <a:r>
              <a:rPr sz="4400" b="0" spc="-5" dirty="0">
                <a:latin typeface="Arial"/>
                <a:cs typeface="Arial"/>
              </a:rPr>
              <a:t>Beach</a:t>
            </a:r>
            <a:endParaRPr sz="4400">
              <a:latin typeface="Arial"/>
              <a:cs typeface="Arial"/>
            </a:endParaRPr>
          </a:p>
        </p:txBody>
      </p:sp>
    </p:spTree>
    <p:extLst>
      <p:ext uri="{BB962C8B-B14F-4D97-AF65-F5344CB8AC3E}">
        <p14:creationId xmlns:p14="http://schemas.microsoft.com/office/powerpoint/2010/main" val="753441077"/>
      </p:ext>
    </p:extLst>
  </p:cSld>
  <p:clrMapOvr>
    <a:masterClrMapping/>
  </p:clrMapOvr>
  <p:timing>
    <p:tnLst>
      <p:par>
        <p:cTn id="1" dur="indefinite" restart="never" nodeType="tmRoot"/>
      </p:par>
    </p:tn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468025" y="317636"/>
            <a:ext cx="11256010" cy="733425"/>
          </a:xfrm>
          <a:prstGeom prst="rect">
            <a:avLst/>
          </a:prstGeom>
        </p:spPr>
        <p:txBody>
          <a:bodyPr vert="horz" wrap="square" lIns="0" tIns="11430" rIns="0" bIns="0" rtlCol="0">
            <a:spAutoFit/>
          </a:bodyPr>
          <a:lstStyle/>
          <a:p>
            <a:pPr marL="12700" marR="0" lvl="0" indent="0" algn="l" defTabSz="914400" rtl="0" eaLnBrk="1" fontAlgn="auto" latinLnBrk="0" hangingPunct="1">
              <a:lnSpc>
                <a:spcPct val="100000"/>
              </a:lnSpc>
              <a:spcBef>
                <a:spcPts val="90"/>
              </a:spcBef>
              <a:spcAft>
                <a:spcPts val="0"/>
              </a:spcAft>
              <a:buClrTx/>
              <a:buSzTx/>
              <a:buFontTx/>
              <a:buNone/>
              <a:tabLst>
                <a:tab pos="6606540" algn="l"/>
              </a:tabLst>
              <a:defRPr/>
            </a:pPr>
            <a:r>
              <a:rPr kumimoji="0" sz="4400" b="0" i="0" u="none" strike="noStrike" kern="1200" cap="none" spc="-25" normalizeH="0" baseline="0" noProof="0" dirty="0">
                <a:ln>
                  <a:noFill/>
                </a:ln>
                <a:solidFill>
                  <a:srgbClr val="FFFFFF"/>
                </a:solidFill>
                <a:effectLst/>
                <a:uLnTx/>
                <a:uFillTx/>
                <a:latin typeface="Calibri Light"/>
                <a:ea typeface="+mn-ea"/>
                <a:cs typeface="Calibri Light"/>
              </a:rPr>
              <a:t>2017 </a:t>
            </a:r>
            <a:r>
              <a:rPr kumimoji="0" sz="4400" b="0" i="0" u="none" strike="noStrike" kern="1200" cap="none" spc="-30" normalizeH="0" baseline="0" noProof="0" dirty="0">
                <a:ln>
                  <a:noFill/>
                </a:ln>
                <a:solidFill>
                  <a:srgbClr val="FFFFFF"/>
                </a:solidFill>
                <a:effectLst/>
                <a:uLnTx/>
                <a:uFillTx/>
                <a:latin typeface="Calibri Light"/>
                <a:ea typeface="+mn-ea"/>
                <a:cs typeface="Calibri Light"/>
              </a:rPr>
              <a:t>vs. </a:t>
            </a:r>
            <a:r>
              <a:rPr kumimoji="0" sz="4400" b="0" i="0" u="none" strike="noStrike" kern="1200" cap="none" spc="-25" normalizeH="0" baseline="0" noProof="0" dirty="0">
                <a:ln>
                  <a:noFill/>
                </a:ln>
                <a:solidFill>
                  <a:srgbClr val="FFFFFF"/>
                </a:solidFill>
                <a:effectLst/>
                <a:uLnTx/>
                <a:uFillTx/>
                <a:latin typeface="Calibri Light"/>
                <a:ea typeface="+mn-ea"/>
                <a:cs typeface="Calibri Light"/>
              </a:rPr>
              <a:t>2021 </a:t>
            </a:r>
            <a:r>
              <a:rPr kumimoji="0" sz="4400" b="0" i="0" u="none" strike="noStrike" kern="1200" cap="none" spc="0" normalizeH="0" baseline="0" noProof="0" dirty="0">
                <a:ln>
                  <a:noFill/>
                </a:ln>
                <a:solidFill>
                  <a:srgbClr val="FFFFFF"/>
                </a:solidFill>
                <a:effectLst/>
                <a:uLnTx/>
                <a:uFillTx/>
                <a:latin typeface="Calibri Light"/>
                <a:ea typeface="+mn-ea"/>
                <a:cs typeface="Calibri Light"/>
              </a:rPr>
              <a:t>: </a:t>
            </a:r>
            <a:r>
              <a:rPr kumimoji="0" sz="4650" b="0" i="1" u="none" strike="noStrike" kern="1200" cap="none" spc="-70" normalizeH="0" baseline="0" noProof="0" dirty="0">
                <a:ln>
                  <a:noFill/>
                </a:ln>
                <a:solidFill>
                  <a:prstClr val="black"/>
                </a:solidFill>
                <a:effectLst/>
                <a:uLnTx/>
                <a:uFillTx/>
                <a:latin typeface="Calibri Light"/>
                <a:ea typeface="+mn-ea"/>
                <a:cs typeface="Calibri Light"/>
              </a:rPr>
              <a:t>In </a:t>
            </a:r>
            <a:r>
              <a:rPr kumimoji="0" sz="4650" b="0" i="1" u="none" strike="noStrike" kern="1200" cap="none" spc="-114" normalizeH="0" baseline="0" noProof="0" dirty="0">
                <a:ln>
                  <a:noFill/>
                </a:ln>
                <a:solidFill>
                  <a:prstClr val="black"/>
                </a:solidFill>
                <a:effectLst/>
                <a:uLnTx/>
                <a:uFillTx/>
                <a:latin typeface="Calibri Light"/>
                <a:ea typeface="+mn-ea"/>
                <a:cs typeface="Calibri Light"/>
              </a:rPr>
              <a:t>Care</a:t>
            </a:r>
            <a:r>
              <a:rPr kumimoji="0" sz="4650" b="0" i="1" u="none" strike="noStrike" kern="1200" cap="none" spc="-560" normalizeH="0" baseline="0" noProof="0" dirty="0">
                <a:ln>
                  <a:noFill/>
                </a:ln>
                <a:solidFill>
                  <a:prstClr val="black"/>
                </a:solidFill>
                <a:effectLst/>
                <a:uLnTx/>
                <a:uFillTx/>
                <a:latin typeface="Calibri Light"/>
                <a:ea typeface="+mn-ea"/>
                <a:cs typeface="Calibri Light"/>
              </a:rPr>
              <a:t> </a:t>
            </a:r>
            <a:r>
              <a:rPr kumimoji="0" sz="4650" b="0" i="1" u="none" strike="noStrike" kern="1200" cap="none" spc="-135" normalizeH="0" baseline="0" noProof="0" dirty="0">
                <a:ln>
                  <a:noFill/>
                </a:ln>
                <a:solidFill>
                  <a:prstClr val="black"/>
                </a:solidFill>
                <a:effectLst/>
                <a:uLnTx/>
                <a:uFillTx/>
                <a:latin typeface="Calibri Light"/>
                <a:ea typeface="+mn-ea"/>
                <a:cs typeface="Calibri Light"/>
              </a:rPr>
              <a:t>30d</a:t>
            </a:r>
            <a:r>
              <a:rPr kumimoji="0" sz="4650" b="0" i="1" u="none" strike="noStrike" kern="1200" cap="none" spc="-195" normalizeH="0" baseline="0" noProof="0" dirty="0">
                <a:ln>
                  <a:noFill/>
                </a:ln>
                <a:solidFill>
                  <a:prstClr val="black"/>
                </a:solidFill>
                <a:effectLst/>
                <a:uLnTx/>
                <a:uFillTx/>
                <a:latin typeface="Calibri Light"/>
                <a:ea typeface="+mn-ea"/>
                <a:cs typeface="Calibri Light"/>
              </a:rPr>
              <a:t> </a:t>
            </a:r>
            <a:r>
              <a:rPr kumimoji="0" sz="4400" b="0" i="0" u="none" strike="noStrike" kern="1200" cap="none" spc="0" normalizeH="0" baseline="0" noProof="0" dirty="0">
                <a:ln>
                  <a:noFill/>
                </a:ln>
                <a:solidFill>
                  <a:srgbClr val="FFFFFF"/>
                </a:solidFill>
                <a:effectLst/>
                <a:uLnTx/>
                <a:uFillTx/>
                <a:latin typeface="Calibri Light"/>
                <a:ea typeface="+mn-ea"/>
                <a:cs typeface="Calibri Light"/>
              </a:rPr>
              <a:t>–	</a:t>
            </a:r>
            <a:r>
              <a:rPr kumimoji="0" sz="4400" b="0" i="0" u="none" strike="noStrike" kern="1200" cap="none" spc="-35" normalizeH="0" baseline="0" noProof="0" dirty="0">
                <a:ln>
                  <a:noFill/>
                </a:ln>
                <a:solidFill>
                  <a:srgbClr val="FFFFFF"/>
                </a:solidFill>
                <a:effectLst/>
                <a:uLnTx/>
                <a:uFillTx/>
                <a:latin typeface="Calibri Light"/>
                <a:ea typeface="+mn-ea"/>
                <a:cs typeface="Calibri Light"/>
              </a:rPr>
              <a:t>EMAs </a:t>
            </a:r>
            <a:r>
              <a:rPr kumimoji="0" sz="4400" b="0" i="0" u="none" strike="noStrike" kern="1200" cap="none" spc="-30" normalizeH="0" baseline="0" noProof="0" dirty="0">
                <a:ln>
                  <a:noFill/>
                </a:ln>
                <a:solidFill>
                  <a:srgbClr val="FFFFFF"/>
                </a:solidFill>
                <a:effectLst/>
                <a:uLnTx/>
                <a:uFillTx/>
                <a:latin typeface="Calibri Light"/>
                <a:ea typeface="+mn-ea"/>
                <a:cs typeface="Calibri Light"/>
              </a:rPr>
              <a:t>vs. </a:t>
            </a:r>
            <a:r>
              <a:rPr kumimoji="0" sz="4400" b="0" i="0" u="none" strike="noStrike" kern="1200" cap="none" spc="-45" normalizeH="0" baseline="0" noProof="0" dirty="0">
                <a:ln>
                  <a:noFill/>
                </a:ln>
                <a:solidFill>
                  <a:srgbClr val="FFFFFF"/>
                </a:solidFill>
                <a:effectLst/>
                <a:uLnTx/>
                <a:uFillTx/>
                <a:latin typeface="Calibri Light"/>
                <a:ea typeface="+mn-ea"/>
                <a:cs typeface="Calibri Light"/>
              </a:rPr>
              <a:t>Palm</a:t>
            </a:r>
            <a:r>
              <a:rPr kumimoji="0" sz="4400" b="0" i="0" u="none" strike="noStrike" kern="1200" cap="none" spc="-240" normalizeH="0" baseline="0" noProof="0" dirty="0">
                <a:ln>
                  <a:noFill/>
                </a:ln>
                <a:solidFill>
                  <a:srgbClr val="FFFFFF"/>
                </a:solidFill>
                <a:effectLst/>
                <a:uLnTx/>
                <a:uFillTx/>
                <a:latin typeface="Calibri Light"/>
                <a:ea typeface="+mn-ea"/>
                <a:cs typeface="Calibri Light"/>
              </a:rPr>
              <a:t> </a:t>
            </a:r>
            <a:r>
              <a:rPr kumimoji="0" sz="4400" b="0" i="0" u="none" strike="noStrike" kern="1200" cap="none" spc="-35" normalizeH="0" baseline="0" noProof="0" dirty="0">
                <a:ln>
                  <a:noFill/>
                </a:ln>
                <a:solidFill>
                  <a:srgbClr val="FFFFFF"/>
                </a:solidFill>
                <a:effectLst/>
                <a:uLnTx/>
                <a:uFillTx/>
                <a:latin typeface="Calibri Light"/>
                <a:ea typeface="+mn-ea"/>
                <a:cs typeface="Calibri Light"/>
              </a:rPr>
              <a:t>Beach</a:t>
            </a:r>
            <a:endParaRPr kumimoji="0" sz="4400" b="0" i="0" u="none" strike="noStrike" kern="1200" cap="none" spc="0" normalizeH="0" baseline="0" noProof="0">
              <a:ln>
                <a:noFill/>
              </a:ln>
              <a:solidFill>
                <a:prstClr val="black"/>
              </a:solidFill>
              <a:effectLst/>
              <a:uLnTx/>
              <a:uFillTx/>
              <a:latin typeface="Calibri Light"/>
              <a:ea typeface="+mn-ea"/>
              <a:cs typeface="Calibri Light"/>
            </a:endParaRPr>
          </a:p>
        </p:txBody>
      </p:sp>
      <p:sp>
        <p:nvSpPr>
          <p:cNvPr id="3" name="object 3"/>
          <p:cNvSpPr/>
          <p:nvPr/>
        </p:nvSpPr>
        <p:spPr>
          <a:xfrm>
            <a:off x="6522719" y="1344167"/>
            <a:ext cx="5536691" cy="4872227"/>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195071" y="1344167"/>
            <a:ext cx="5420855" cy="4805171"/>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txBox="1"/>
          <p:nvPr/>
        </p:nvSpPr>
        <p:spPr>
          <a:xfrm>
            <a:off x="2478272" y="1197074"/>
            <a:ext cx="745363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tab pos="6824345" algn="l"/>
              </a:tabLst>
              <a:defRPr/>
            </a:pPr>
            <a:r>
              <a:rPr kumimoji="0" sz="2400" b="1" i="0" u="none" strike="noStrike" kern="1200" cap="none" spc="-5" normalizeH="0" baseline="0" noProof="0" dirty="0">
                <a:ln>
                  <a:noFill/>
                </a:ln>
                <a:solidFill>
                  <a:prstClr val="black"/>
                </a:solidFill>
                <a:effectLst/>
                <a:uLnTx/>
                <a:uFillTx/>
                <a:latin typeface="Calibri"/>
                <a:ea typeface="+mn-ea"/>
                <a:cs typeface="Calibri"/>
              </a:rPr>
              <a:t>201</a:t>
            </a:r>
            <a:r>
              <a:rPr kumimoji="0" sz="2400" b="1" i="0" u="none" strike="noStrike" kern="1200" cap="none" spc="0" normalizeH="0" baseline="0" noProof="0" dirty="0">
                <a:ln>
                  <a:noFill/>
                </a:ln>
                <a:solidFill>
                  <a:prstClr val="black"/>
                </a:solidFill>
                <a:effectLst/>
                <a:uLnTx/>
                <a:uFillTx/>
                <a:latin typeface="Calibri"/>
                <a:ea typeface="+mn-ea"/>
                <a:cs typeface="Calibri"/>
              </a:rPr>
              <a:t>7	</a:t>
            </a:r>
            <a:r>
              <a:rPr kumimoji="0" sz="2400" b="1" i="0" u="none" strike="noStrike" kern="1200" cap="none" spc="-5" normalizeH="0" baseline="0" noProof="0" dirty="0">
                <a:ln>
                  <a:noFill/>
                </a:ln>
                <a:solidFill>
                  <a:prstClr val="black"/>
                </a:solidFill>
                <a:effectLst/>
                <a:uLnTx/>
                <a:uFillTx/>
                <a:latin typeface="Calibri"/>
                <a:ea typeface="+mn-ea"/>
                <a:cs typeface="Calibri"/>
              </a:rPr>
              <a:t>2021</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6" name="object 6"/>
          <p:cNvSpPr txBox="1"/>
          <p:nvPr/>
        </p:nvSpPr>
        <p:spPr>
          <a:xfrm>
            <a:off x="11159535" y="6149091"/>
            <a:ext cx="752475"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srgbClr val="FFFFFF"/>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316</a:t>
            </a:fld>
            <a:endParaRPr kumimoji="0" sz="3200" b="0" i="0" u="none" strike="noStrike" kern="1200" cap="none" spc="0" normalizeH="0" baseline="0" noProof="0">
              <a:ln>
                <a:noFill/>
              </a:ln>
              <a:solidFill>
                <a:prstClr val="black"/>
              </a:solidFill>
              <a:effectLst/>
              <a:uLnTx/>
              <a:uFillTx/>
              <a:latin typeface="Arial"/>
              <a:ea typeface="+mn-ea"/>
              <a:cs typeface="Arial"/>
            </a:endParaRPr>
          </a:p>
        </p:txBody>
      </p:sp>
    </p:spTree>
    <p:extLst>
      <p:ext uri="{BB962C8B-B14F-4D97-AF65-F5344CB8AC3E}">
        <p14:creationId xmlns:p14="http://schemas.microsoft.com/office/powerpoint/2010/main" val="3991850536"/>
      </p:ext>
    </p:extLst>
  </p:cSld>
  <p:clrMapOvr>
    <a:masterClrMapping/>
  </p:clrMapOvr>
  <p:timing>
    <p:tnLst>
      <p:par>
        <p:cTn id="1" dur="indefinite" restart="never" nodeType="tmRoot"/>
      </p:par>
    </p:tn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99186" y="317636"/>
            <a:ext cx="11997690" cy="733425"/>
          </a:xfrm>
          <a:prstGeom prst="rect">
            <a:avLst/>
          </a:prstGeom>
        </p:spPr>
        <p:txBody>
          <a:bodyPr vert="horz" wrap="square" lIns="0" tIns="11430" rIns="0" bIns="0" rtlCol="0">
            <a:spAutoFit/>
          </a:bodyPr>
          <a:lstStyle/>
          <a:p>
            <a:pPr marL="12700" marR="0" lvl="0" indent="0" algn="l" defTabSz="914400" rtl="0" eaLnBrk="1" fontAlgn="auto" latinLnBrk="0" hangingPunct="1">
              <a:lnSpc>
                <a:spcPct val="100000"/>
              </a:lnSpc>
              <a:spcBef>
                <a:spcPts val="90"/>
              </a:spcBef>
              <a:spcAft>
                <a:spcPts val="0"/>
              </a:spcAft>
              <a:buClrTx/>
              <a:buSzTx/>
              <a:buFontTx/>
              <a:buNone/>
              <a:tabLst/>
              <a:defRPr/>
            </a:pPr>
            <a:r>
              <a:rPr kumimoji="0" sz="4400" b="0" i="0" u="none" strike="noStrike" kern="1200" cap="none" spc="-25" normalizeH="0" baseline="0" noProof="0" dirty="0">
                <a:ln>
                  <a:noFill/>
                </a:ln>
                <a:solidFill>
                  <a:srgbClr val="FFFFFF"/>
                </a:solidFill>
                <a:effectLst/>
                <a:uLnTx/>
                <a:uFillTx/>
                <a:latin typeface="Calibri Light"/>
                <a:ea typeface="+mn-ea"/>
                <a:cs typeface="Calibri Light"/>
              </a:rPr>
              <a:t>2017 </a:t>
            </a:r>
            <a:r>
              <a:rPr kumimoji="0" sz="4400" b="0" i="0" u="none" strike="noStrike" kern="1200" cap="none" spc="-30" normalizeH="0" baseline="0" noProof="0" dirty="0">
                <a:ln>
                  <a:noFill/>
                </a:ln>
                <a:solidFill>
                  <a:srgbClr val="FFFFFF"/>
                </a:solidFill>
                <a:effectLst/>
                <a:uLnTx/>
                <a:uFillTx/>
                <a:latin typeface="Calibri Light"/>
                <a:ea typeface="+mn-ea"/>
                <a:cs typeface="Calibri Light"/>
              </a:rPr>
              <a:t>vs. </a:t>
            </a:r>
            <a:r>
              <a:rPr kumimoji="0" sz="4400" b="0" i="0" u="none" strike="noStrike" kern="1200" cap="none" spc="-25" normalizeH="0" baseline="0" noProof="0" dirty="0">
                <a:ln>
                  <a:noFill/>
                </a:ln>
                <a:solidFill>
                  <a:srgbClr val="FFFFFF"/>
                </a:solidFill>
                <a:effectLst/>
                <a:uLnTx/>
                <a:uFillTx/>
                <a:latin typeface="Calibri Light"/>
                <a:ea typeface="+mn-ea"/>
                <a:cs typeface="Calibri Light"/>
              </a:rPr>
              <a:t>2021 </a:t>
            </a:r>
            <a:r>
              <a:rPr kumimoji="0" sz="4400" b="0" i="0" u="none" strike="noStrike" kern="1200" cap="none" spc="0" normalizeH="0" baseline="0" noProof="0" dirty="0">
                <a:ln>
                  <a:noFill/>
                </a:ln>
                <a:solidFill>
                  <a:srgbClr val="FFFFFF"/>
                </a:solidFill>
                <a:effectLst/>
                <a:uLnTx/>
                <a:uFillTx/>
                <a:latin typeface="Calibri Light"/>
                <a:ea typeface="+mn-ea"/>
                <a:cs typeface="Calibri Light"/>
              </a:rPr>
              <a:t>: </a:t>
            </a:r>
            <a:r>
              <a:rPr kumimoji="0" sz="4650" b="0" i="1" u="none" strike="noStrike" kern="1200" cap="none" spc="-140" normalizeH="0" baseline="0" noProof="0" dirty="0">
                <a:ln>
                  <a:noFill/>
                </a:ln>
                <a:solidFill>
                  <a:prstClr val="black"/>
                </a:solidFill>
                <a:effectLst/>
                <a:uLnTx/>
                <a:uFillTx/>
                <a:latin typeface="Calibri Light"/>
                <a:ea typeface="+mn-ea"/>
                <a:cs typeface="Calibri Light"/>
              </a:rPr>
              <a:t>HIV *Death </a:t>
            </a:r>
            <a:r>
              <a:rPr kumimoji="0" sz="4650" b="0" i="1" u="none" strike="noStrike" kern="1200" cap="none" spc="-90" normalizeH="0" baseline="0" noProof="0" dirty="0">
                <a:ln>
                  <a:noFill/>
                </a:ln>
                <a:solidFill>
                  <a:prstClr val="black"/>
                </a:solidFill>
                <a:effectLst/>
                <a:uLnTx/>
                <a:uFillTx/>
                <a:latin typeface="Calibri Light"/>
                <a:ea typeface="+mn-ea"/>
                <a:cs typeface="Calibri Light"/>
              </a:rPr>
              <a:t>rates</a:t>
            </a:r>
            <a:r>
              <a:rPr kumimoji="0" sz="4400" b="0" i="0" u="none" strike="noStrike" kern="1200" cap="none" spc="-90" normalizeH="0" baseline="0" noProof="0" dirty="0">
                <a:ln>
                  <a:noFill/>
                </a:ln>
                <a:solidFill>
                  <a:srgbClr val="FFFFFF"/>
                </a:solidFill>
                <a:effectLst/>
                <a:uLnTx/>
                <a:uFillTx/>
                <a:latin typeface="Calibri Light"/>
                <a:ea typeface="+mn-ea"/>
                <a:cs typeface="Calibri Light"/>
              </a:rPr>
              <a:t>–EMAs </a:t>
            </a:r>
            <a:r>
              <a:rPr kumimoji="0" sz="4400" b="0" i="0" u="none" strike="noStrike" kern="1200" cap="none" spc="-40" normalizeH="0" baseline="0" noProof="0" dirty="0">
                <a:ln>
                  <a:noFill/>
                </a:ln>
                <a:solidFill>
                  <a:srgbClr val="FFFFFF"/>
                </a:solidFill>
                <a:effectLst/>
                <a:uLnTx/>
                <a:uFillTx/>
                <a:latin typeface="Calibri Light"/>
                <a:ea typeface="+mn-ea"/>
                <a:cs typeface="Calibri Light"/>
              </a:rPr>
              <a:t>vs.Palm</a:t>
            </a:r>
            <a:r>
              <a:rPr kumimoji="0" sz="4400" b="0" i="0" u="none" strike="noStrike" kern="1200" cap="none" spc="-465" normalizeH="0" baseline="0" noProof="0" dirty="0">
                <a:ln>
                  <a:noFill/>
                </a:ln>
                <a:solidFill>
                  <a:srgbClr val="FFFFFF"/>
                </a:solidFill>
                <a:effectLst/>
                <a:uLnTx/>
                <a:uFillTx/>
                <a:latin typeface="Calibri Light"/>
                <a:ea typeface="+mn-ea"/>
                <a:cs typeface="Calibri Light"/>
              </a:rPr>
              <a:t> </a:t>
            </a:r>
            <a:r>
              <a:rPr kumimoji="0" sz="4400" b="0" i="0" u="none" strike="noStrike" kern="1200" cap="none" spc="-25" normalizeH="0" baseline="0" noProof="0" dirty="0">
                <a:ln>
                  <a:noFill/>
                </a:ln>
                <a:solidFill>
                  <a:srgbClr val="FFFFFF"/>
                </a:solidFill>
                <a:effectLst/>
                <a:uLnTx/>
                <a:uFillTx/>
                <a:latin typeface="Calibri Light"/>
                <a:ea typeface="+mn-ea"/>
                <a:cs typeface="Calibri Light"/>
              </a:rPr>
              <a:t>Beach</a:t>
            </a:r>
            <a:endParaRPr kumimoji="0" sz="4400" b="0" i="0" u="none" strike="noStrike" kern="1200" cap="none" spc="0" normalizeH="0" baseline="0" noProof="0">
              <a:ln>
                <a:noFill/>
              </a:ln>
              <a:solidFill>
                <a:prstClr val="black"/>
              </a:solidFill>
              <a:effectLst/>
              <a:uLnTx/>
              <a:uFillTx/>
              <a:latin typeface="Calibri Light"/>
              <a:ea typeface="+mn-ea"/>
              <a:cs typeface="Calibri Light"/>
            </a:endParaRPr>
          </a:p>
        </p:txBody>
      </p:sp>
      <p:sp>
        <p:nvSpPr>
          <p:cNvPr id="3" name="object 3"/>
          <p:cNvSpPr/>
          <p:nvPr/>
        </p:nvSpPr>
        <p:spPr>
          <a:xfrm>
            <a:off x="0" y="1344167"/>
            <a:ext cx="5462015" cy="4872227"/>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6729983" y="1344167"/>
            <a:ext cx="5462015" cy="4872227"/>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txBox="1"/>
          <p:nvPr/>
        </p:nvSpPr>
        <p:spPr>
          <a:xfrm>
            <a:off x="2294166" y="1393455"/>
            <a:ext cx="770509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tab pos="7075805" algn="l"/>
              </a:tabLst>
              <a:defRPr/>
            </a:pPr>
            <a:r>
              <a:rPr kumimoji="0" sz="2400" b="1" i="0" u="none" strike="noStrike" kern="1200" cap="none" spc="-5" normalizeH="0" baseline="0" noProof="0" dirty="0">
                <a:ln>
                  <a:noFill/>
                </a:ln>
                <a:solidFill>
                  <a:prstClr val="black"/>
                </a:solidFill>
                <a:effectLst/>
                <a:uLnTx/>
                <a:uFillTx/>
                <a:latin typeface="Calibri"/>
                <a:ea typeface="+mn-ea"/>
                <a:cs typeface="Calibri"/>
              </a:rPr>
              <a:t>201</a:t>
            </a:r>
            <a:r>
              <a:rPr kumimoji="0" sz="2400" b="1" i="0" u="none" strike="noStrike" kern="1200" cap="none" spc="0" normalizeH="0" baseline="0" noProof="0" dirty="0">
                <a:ln>
                  <a:noFill/>
                </a:ln>
                <a:solidFill>
                  <a:prstClr val="black"/>
                </a:solidFill>
                <a:effectLst/>
                <a:uLnTx/>
                <a:uFillTx/>
                <a:latin typeface="Calibri"/>
                <a:ea typeface="+mn-ea"/>
                <a:cs typeface="Calibri"/>
              </a:rPr>
              <a:t>7	</a:t>
            </a:r>
            <a:r>
              <a:rPr kumimoji="0" sz="2400" b="1" i="0" u="none" strike="noStrike" kern="1200" cap="none" spc="-5" normalizeH="0" baseline="0" noProof="0" dirty="0">
                <a:ln>
                  <a:noFill/>
                </a:ln>
                <a:solidFill>
                  <a:prstClr val="black"/>
                </a:solidFill>
                <a:effectLst/>
                <a:uLnTx/>
                <a:uFillTx/>
                <a:latin typeface="Calibri"/>
                <a:ea typeface="+mn-ea"/>
                <a:cs typeface="Calibri"/>
              </a:rPr>
              <a:t>2021</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6" name="object 6"/>
          <p:cNvSpPr txBox="1"/>
          <p:nvPr/>
        </p:nvSpPr>
        <p:spPr>
          <a:xfrm>
            <a:off x="11159535" y="6149091"/>
            <a:ext cx="752475"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srgbClr val="FFFFFF"/>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317</a:t>
            </a:fld>
            <a:endParaRPr kumimoji="0" sz="3200" b="0" i="0" u="none" strike="noStrike" kern="1200" cap="none" spc="0" normalizeH="0" baseline="0" noProof="0">
              <a:ln>
                <a:noFill/>
              </a:ln>
              <a:solidFill>
                <a:prstClr val="black"/>
              </a:solidFill>
              <a:effectLst/>
              <a:uLnTx/>
              <a:uFillTx/>
              <a:latin typeface="Arial"/>
              <a:ea typeface="+mn-ea"/>
              <a:cs typeface="Arial"/>
            </a:endParaRPr>
          </a:p>
        </p:txBody>
      </p:sp>
      <p:sp>
        <p:nvSpPr>
          <p:cNvPr id="7" name="object 7"/>
          <p:cNvSpPr txBox="1"/>
          <p:nvPr/>
        </p:nvSpPr>
        <p:spPr>
          <a:xfrm>
            <a:off x="4627331" y="6339716"/>
            <a:ext cx="2700655" cy="254000"/>
          </a:xfrm>
          <a:prstGeom prst="rect">
            <a:avLst/>
          </a:prstGeom>
        </p:spPr>
        <p:txBody>
          <a:bodyPr vert="horz" wrap="square" lIns="0" tIns="0" rIns="0" bIns="0" rtlCol="0">
            <a:spAutoFit/>
          </a:bodyPr>
          <a:lstStyle/>
          <a:p>
            <a:pPr marL="12700" marR="0" lvl="0" indent="0" algn="l" defTabSz="914400" rtl="0" eaLnBrk="1" fontAlgn="auto" latinLnBrk="0" hangingPunct="1">
              <a:lnSpc>
                <a:spcPts val="1810"/>
              </a:lnSpc>
              <a:spcBef>
                <a:spcPts val="0"/>
              </a:spcBef>
              <a:spcAft>
                <a:spcPts val="0"/>
              </a:spcAft>
              <a:buClrTx/>
              <a:buSzTx/>
              <a:buFontTx/>
              <a:buNone/>
              <a:tabLst/>
              <a:defRPr/>
            </a:pPr>
            <a:r>
              <a:rPr kumimoji="0" sz="1800" b="1" i="0" u="none" strike="noStrike" kern="1200" cap="none" spc="0" normalizeH="0" baseline="0" noProof="0" dirty="0">
                <a:ln>
                  <a:noFill/>
                </a:ln>
                <a:solidFill>
                  <a:srgbClr val="FFFFFF"/>
                </a:solidFill>
                <a:effectLst/>
                <a:uLnTx/>
                <a:uFillTx/>
                <a:latin typeface="Calibri"/>
                <a:ea typeface="+mn-ea"/>
                <a:cs typeface="Calibri"/>
              </a:rPr>
              <a:t>*-- </a:t>
            </a:r>
            <a:r>
              <a:rPr kumimoji="0" sz="1800" b="1" i="1" u="none" strike="noStrike" kern="1200" cap="none" spc="-5" normalizeH="0" baseline="0" noProof="0" dirty="0">
                <a:ln>
                  <a:noFill/>
                </a:ln>
                <a:solidFill>
                  <a:srgbClr val="FFFFFF"/>
                </a:solidFill>
                <a:effectLst/>
                <a:uLnTx/>
                <a:uFillTx/>
                <a:latin typeface="Calibri"/>
                <a:ea typeface="+mn-ea"/>
                <a:cs typeface="Calibri"/>
              </a:rPr>
              <a:t>Age </a:t>
            </a:r>
            <a:r>
              <a:rPr kumimoji="0" sz="1800" b="1" i="1" u="none" strike="noStrike" kern="1200" cap="none" spc="-10" normalizeH="0" baseline="0" noProof="0" dirty="0">
                <a:ln>
                  <a:noFill/>
                </a:ln>
                <a:solidFill>
                  <a:srgbClr val="FFFFFF"/>
                </a:solidFill>
                <a:effectLst/>
                <a:uLnTx/>
                <a:uFillTx/>
                <a:latin typeface="Calibri"/>
                <a:ea typeface="+mn-ea"/>
                <a:cs typeface="Calibri"/>
              </a:rPr>
              <a:t>adjusted </a:t>
            </a:r>
            <a:r>
              <a:rPr kumimoji="0" sz="1800" b="1" i="0" u="none" strike="noStrike" kern="1200" cap="none" spc="-5" normalizeH="0" baseline="0" noProof="0" dirty="0">
                <a:ln>
                  <a:noFill/>
                </a:ln>
                <a:solidFill>
                  <a:srgbClr val="FFFFFF"/>
                </a:solidFill>
                <a:effectLst/>
                <a:uLnTx/>
                <a:uFillTx/>
                <a:latin typeface="Calibri"/>
                <a:ea typeface="+mn-ea"/>
                <a:cs typeface="Calibri"/>
              </a:rPr>
              <a:t>death</a:t>
            </a:r>
            <a:r>
              <a:rPr kumimoji="0" sz="1800" b="1" i="0" u="none" strike="noStrike" kern="1200" cap="none" spc="-40" normalizeH="0" baseline="0" noProof="0" dirty="0">
                <a:ln>
                  <a:noFill/>
                </a:ln>
                <a:solidFill>
                  <a:srgbClr val="FFFFFF"/>
                </a:solidFill>
                <a:effectLst/>
                <a:uLnTx/>
                <a:uFillTx/>
                <a:latin typeface="Calibri"/>
                <a:ea typeface="+mn-ea"/>
                <a:cs typeface="Calibri"/>
              </a:rPr>
              <a:t> </a:t>
            </a:r>
            <a:r>
              <a:rPr kumimoji="0" sz="1800" b="1" i="0" u="none" strike="noStrike" kern="1200" cap="none" spc="-15" normalizeH="0" baseline="0" noProof="0" dirty="0">
                <a:ln>
                  <a:noFill/>
                </a:ln>
                <a:solidFill>
                  <a:srgbClr val="FFFFFF"/>
                </a:solidFill>
                <a:effectLst/>
                <a:uLnTx/>
                <a:uFillTx/>
                <a:latin typeface="Calibri"/>
                <a:ea typeface="+mn-ea"/>
                <a:cs typeface="Calibri"/>
              </a:rPr>
              <a:t>rates</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852150280"/>
      </p:ext>
    </p:extLst>
  </p:cSld>
  <p:clrMapOvr>
    <a:masterClrMapping/>
  </p:clrMapOvr>
  <p:timing>
    <p:tnLst>
      <p:par>
        <p:cTn id="1" dur="indefinite" restart="never" nodeType="tmRoot"/>
      </p:par>
    </p:tn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174415" y="317636"/>
            <a:ext cx="11898630" cy="733425"/>
          </a:xfrm>
          <a:prstGeom prst="rect">
            <a:avLst/>
          </a:prstGeom>
        </p:spPr>
        <p:txBody>
          <a:bodyPr vert="horz" wrap="square" lIns="0" tIns="11430" rIns="0" bIns="0" rtlCol="0">
            <a:spAutoFit/>
          </a:bodyPr>
          <a:lstStyle/>
          <a:p>
            <a:pPr marL="12700">
              <a:lnSpc>
                <a:spcPct val="100000"/>
              </a:lnSpc>
              <a:spcBef>
                <a:spcPts val="90"/>
              </a:spcBef>
              <a:tabLst>
                <a:tab pos="7245350" algn="l"/>
              </a:tabLst>
            </a:pPr>
            <a:r>
              <a:rPr sz="4400" spc="-25" dirty="0"/>
              <a:t>2017 </a:t>
            </a:r>
            <a:r>
              <a:rPr sz="4400" spc="-30" dirty="0"/>
              <a:t>vs. </a:t>
            </a:r>
            <a:r>
              <a:rPr sz="4400" spc="-25" dirty="0"/>
              <a:t>2021 </a:t>
            </a:r>
            <a:r>
              <a:rPr sz="4400" dirty="0"/>
              <a:t>: </a:t>
            </a:r>
            <a:r>
              <a:rPr sz="4650" i="1" spc="-140" dirty="0">
                <a:solidFill>
                  <a:srgbClr val="000000"/>
                </a:solidFill>
                <a:latin typeface="Calibri Light"/>
                <a:cs typeface="Calibri Light"/>
              </a:rPr>
              <a:t>Suppressed</a:t>
            </a:r>
            <a:r>
              <a:rPr sz="4650" i="1" spc="-405" dirty="0">
                <a:solidFill>
                  <a:srgbClr val="000000"/>
                </a:solidFill>
                <a:latin typeface="Calibri Light"/>
                <a:cs typeface="Calibri Light"/>
              </a:rPr>
              <a:t> </a:t>
            </a:r>
            <a:r>
              <a:rPr sz="4650" i="1" spc="-135" dirty="0">
                <a:solidFill>
                  <a:srgbClr val="000000"/>
                </a:solidFill>
                <a:latin typeface="Calibri Light"/>
                <a:cs typeface="Calibri Light"/>
              </a:rPr>
              <a:t>VL</a:t>
            </a:r>
            <a:r>
              <a:rPr sz="4650" i="1" spc="-140" dirty="0">
                <a:solidFill>
                  <a:srgbClr val="000000"/>
                </a:solidFill>
                <a:latin typeface="Calibri Light"/>
                <a:cs typeface="Calibri Light"/>
              </a:rPr>
              <a:t> </a:t>
            </a:r>
            <a:r>
              <a:rPr sz="4400" dirty="0"/>
              <a:t>–	</a:t>
            </a:r>
            <a:r>
              <a:rPr sz="4400" spc="-35" dirty="0"/>
              <a:t>EMAs </a:t>
            </a:r>
            <a:r>
              <a:rPr sz="4400" spc="-30" dirty="0"/>
              <a:t>vs. </a:t>
            </a:r>
            <a:r>
              <a:rPr sz="4400" spc="-45" dirty="0"/>
              <a:t>Palm</a:t>
            </a:r>
            <a:r>
              <a:rPr sz="4400" spc="-254" dirty="0"/>
              <a:t> </a:t>
            </a:r>
            <a:r>
              <a:rPr sz="4400" spc="-25" dirty="0"/>
              <a:t>Beach</a:t>
            </a:r>
            <a:endParaRPr sz="4400">
              <a:latin typeface="Calibri Light"/>
              <a:cs typeface="Calibri Light"/>
            </a:endParaRPr>
          </a:p>
        </p:txBody>
      </p:sp>
      <p:sp>
        <p:nvSpPr>
          <p:cNvPr id="3" name="object 3"/>
          <p:cNvSpPr/>
          <p:nvPr/>
        </p:nvSpPr>
        <p:spPr>
          <a:xfrm>
            <a:off x="0" y="1344167"/>
            <a:ext cx="5597651" cy="4872227"/>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6594347" y="1293876"/>
            <a:ext cx="5597651" cy="4922519"/>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txBox="1"/>
          <p:nvPr/>
        </p:nvSpPr>
        <p:spPr>
          <a:xfrm>
            <a:off x="2473855" y="1252863"/>
            <a:ext cx="64135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0" u="none" strike="noStrike" kern="1200" cap="none" spc="-5" normalizeH="0" baseline="0" noProof="0" dirty="0">
                <a:ln>
                  <a:noFill/>
                </a:ln>
                <a:solidFill>
                  <a:prstClr val="black"/>
                </a:solidFill>
                <a:effectLst/>
                <a:uLnTx/>
                <a:uFillTx/>
                <a:latin typeface="Calibri"/>
                <a:ea typeface="+mn-ea"/>
                <a:cs typeface="Calibri"/>
              </a:rPr>
              <a:t>2017</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7" name="object 7"/>
          <p:cNvSpPr txBox="1"/>
          <p:nvPr/>
        </p:nvSpPr>
        <p:spPr>
          <a:xfrm>
            <a:off x="11159535" y="6149091"/>
            <a:ext cx="752475"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srgbClr val="FFFFFF"/>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318</a:t>
            </a:fld>
            <a:endParaRPr kumimoji="0" sz="3200" b="0" i="0" u="none" strike="noStrike" kern="1200" cap="none" spc="0" normalizeH="0" baseline="0" noProof="0">
              <a:ln>
                <a:noFill/>
              </a:ln>
              <a:solidFill>
                <a:prstClr val="black"/>
              </a:solidFill>
              <a:effectLst/>
              <a:uLnTx/>
              <a:uFillTx/>
              <a:latin typeface="Arial"/>
              <a:ea typeface="+mn-ea"/>
              <a:cs typeface="Arial"/>
            </a:endParaRPr>
          </a:p>
        </p:txBody>
      </p:sp>
      <p:sp>
        <p:nvSpPr>
          <p:cNvPr id="6" name="object 6"/>
          <p:cNvSpPr txBox="1"/>
          <p:nvPr/>
        </p:nvSpPr>
        <p:spPr>
          <a:xfrm>
            <a:off x="9212374" y="1234575"/>
            <a:ext cx="64135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0" u="none" strike="noStrike" kern="1200" cap="none" spc="-5" normalizeH="0" baseline="0" noProof="0" dirty="0">
                <a:ln>
                  <a:noFill/>
                </a:ln>
                <a:solidFill>
                  <a:prstClr val="black"/>
                </a:solidFill>
                <a:effectLst/>
                <a:uLnTx/>
                <a:uFillTx/>
                <a:latin typeface="Calibri"/>
                <a:ea typeface="+mn-ea"/>
                <a:cs typeface="Calibri"/>
              </a:rPr>
              <a:t>2021</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2594652577"/>
      </p:ext>
    </p:extLst>
  </p:cSld>
  <p:clrMapOvr>
    <a:masterClrMapping/>
  </p:clrMapOvr>
  <p:timing>
    <p:tnLst>
      <p:par>
        <p:cTn id="1" dur="indefinite" restart="never" nodeType="tmRoot"/>
      </p:par>
    </p:tn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ctrTitle"/>
          </p:nvPr>
        </p:nvSpPr>
        <p:spPr>
          <a:prstGeom prst="rect">
            <a:avLst/>
          </a:prstGeom>
        </p:spPr>
        <p:txBody>
          <a:bodyPr vert="horz" wrap="square" lIns="0" tIns="11430" rIns="0" bIns="0" rtlCol="0">
            <a:spAutoFit/>
          </a:bodyPr>
          <a:lstStyle/>
          <a:p>
            <a:pPr marL="16510">
              <a:lnSpc>
                <a:spcPct val="100000"/>
              </a:lnSpc>
              <a:spcBef>
                <a:spcPts val="90"/>
              </a:spcBef>
              <a:tabLst>
                <a:tab pos="6717030" algn="l"/>
              </a:tabLst>
            </a:pPr>
            <a:r>
              <a:rPr spc="-25" dirty="0"/>
              <a:t>2017 </a:t>
            </a:r>
            <a:r>
              <a:rPr spc="-30" dirty="0"/>
              <a:t>vs. </a:t>
            </a:r>
            <a:r>
              <a:rPr spc="-25" dirty="0"/>
              <a:t>2021 </a:t>
            </a:r>
            <a:r>
              <a:rPr dirty="0"/>
              <a:t>: </a:t>
            </a:r>
            <a:r>
              <a:rPr sz="4650" i="1" spc="-225" dirty="0">
                <a:solidFill>
                  <a:srgbClr val="000000"/>
                </a:solidFill>
                <a:latin typeface="Calibri Light"/>
                <a:cs typeface="Calibri Light"/>
              </a:rPr>
              <a:t>NOT </a:t>
            </a:r>
            <a:r>
              <a:rPr sz="4650" i="1" spc="-70" dirty="0">
                <a:solidFill>
                  <a:srgbClr val="000000"/>
                </a:solidFill>
                <a:latin typeface="Calibri Light"/>
                <a:cs typeface="Calibri Light"/>
              </a:rPr>
              <a:t>in</a:t>
            </a:r>
            <a:r>
              <a:rPr sz="4650" i="1" spc="-310" dirty="0">
                <a:solidFill>
                  <a:srgbClr val="000000"/>
                </a:solidFill>
                <a:latin typeface="Calibri Light"/>
                <a:cs typeface="Calibri Light"/>
              </a:rPr>
              <a:t> </a:t>
            </a:r>
            <a:r>
              <a:rPr sz="4650" i="1" spc="-110" dirty="0">
                <a:solidFill>
                  <a:srgbClr val="000000"/>
                </a:solidFill>
                <a:latin typeface="Calibri Light"/>
                <a:cs typeface="Calibri Light"/>
              </a:rPr>
              <a:t>Care</a:t>
            </a:r>
            <a:r>
              <a:rPr sz="4650" i="1" spc="-260" dirty="0">
                <a:solidFill>
                  <a:srgbClr val="000000"/>
                </a:solidFill>
                <a:latin typeface="Calibri Light"/>
                <a:cs typeface="Calibri Light"/>
              </a:rPr>
              <a:t> </a:t>
            </a:r>
            <a:r>
              <a:rPr dirty="0"/>
              <a:t>–	</a:t>
            </a:r>
            <a:r>
              <a:rPr spc="-35" dirty="0"/>
              <a:t>EMAs </a:t>
            </a:r>
            <a:r>
              <a:rPr spc="-30" dirty="0"/>
              <a:t>vs. </a:t>
            </a:r>
            <a:r>
              <a:rPr spc="-45" dirty="0"/>
              <a:t>Palm</a:t>
            </a:r>
            <a:r>
              <a:rPr spc="-250" dirty="0"/>
              <a:t> </a:t>
            </a:r>
            <a:r>
              <a:rPr spc="-25" dirty="0"/>
              <a:t>Beach</a:t>
            </a:r>
            <a:endParaRPr sz="4650">
              <a:latin typeface="Calibri Light"/>
              <a:cs typeface="Calibri Light"/>
            </a:endParaRPr>
          </a:p>
        </p:txBody>
      </p:sp>
      <p:sp>
        <p:nvSpPr>
          <p:cNvPr id="3" name="object 3"/>
          <p:cNvSpPr/>
          <p:nvPr/>
        </p:nvSpPr>
        <p:spPr>
          <a:xfrm>
            <a:off x="0" y="1344167"/>
            <a:ext cx="5579363" cy="4872227"/>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6612635" y="2400300"/>
            <a:ext cx="5579363" cy="3816095"/>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txBox="1"/>
          <p:nvPr/>
        </p:nvSpPr>
        <p:spPr>
          <a:xfrm>
            <a:off x="2508957" y="1336262"/>
            <a:ext cx="723836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tab pos="6609715" algn="l"/>
              </a:tabLst>
              <a:defRPr/>
            </a:pPr>
            <a:r>
              <a:rPr kumimoji="0" sz="3600" b="1" i="0" u="none" strike="noStrike" kern="1200" cap="none" spc="-7" normalizeH="0" baseline="2314" noProof="0" dirty="0">
                <a:ln>
                  <a:noFill/>
                </a:ln>
                <a:solidFill>
                  <a:prstClr val="black"/>
                </a:solidFill>
                <a:effectLst/>
                <a:uLnTx/>
                <a:uFillTx/>
                <a:latin typeface="Calibri"/>
                <a:ea typeface="+mn-ea"/>
                <a:cs typeface="Calibri"/>
              </a:rPr>
              <a:t>201</a:t>
            </a:r>
            <a:r>
              <a:rPr kumimoji="0" sz="3600" b="1" i="0" u="none" strike="noStrike" kern="1200" cap="none" spc="0" normalizeH="0" baseline="2314" noProof="0" dirty="0">
                <a:ln>
                  <a:noFill/>
                </a:ln>
                <a:solidFill>
                  <a:prstClr val="black"/>
                </a:solidFill>
                <a:effectLst/>
                <a:uLnTx/>
                <a:uFillTx/>
                <a:latin typeface="Calibri"/>
                <a:ea typeface="+mn-ea"/>
                <a:cs typeface="Calibri"/>
              </a:rPr>
              <a:t>7	</a:t>
            </a:r>
            <a:r>
              <a:rPr kumimoji="0" sz="2400" b="1" i="0" u="none" strike="noStrike" kern="1200" cap="none" spc="-5" normalizeH="0" baseline="0" noProof="0" dirty="0">
                <a:ln>
                  <a:noFill/>
                </a:ln>
                <a:solidFill>
                  <a:prstClr val="black"/>
                </a:solidFill>
                <a:effectLst/>
                <a:uLnTx/>
                <a:uFillTx/>
                <a:latin typeface="Calibri"/>
                <a:ea typeface="+mn-ea"/>
                <a:cs typeface="Calibri"/>
              </a:rPr>
              <a:t>2021</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6" name="object 6"/>
          <p:cNvSpPr txBox="1"/>
          <p:nvPr/>
        </p:nvSpPr>
        <p:spPr>
          <a:xfrm>
            <a:off x="11159535" y="6149091"/>
            <a:ext cx="752475"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srgbClr val="FFFFFF"/>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319</a:t>
            </a:fld>
            <a:endParaRPr kumimoji="0" sz="3200" b="0" i="0" u="none" strike="noStrike" kern="1200" cap="none" spc="0" normalizeH="0" baseline="0" noProof="0">
              <a:ln>
                <a:noFill/>
              </a:ln>
              <a:solidFill>
                <a:prstClr val="black"/>
              </a:solidFill>
              <a:effectLst/>
              <a:uLnTx/>
              <a:uFillTx/>
              <a:latin typeface="Arial"/>
              <a:ea typeface="+mn-ea"/>
              <a:cs typeface="Arial"/>
            </a:endParaRPr>
          </a:p>
        </p:txBody>
      </p:sp>
    </p:spTree>
    <p:extLst>
      <p:ext uri="{BB962C8B-B14F-4D97-AF65-F5344CB8AC3E}">
        <p14:creationId xmlns:p14="http://schemas.microsoft.com/office/powerpoint/2010/main" val="2601206435"/>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GY22 Award &amp; Expenditure Summary</a:t>
            </a:r>
            <a:endParaRPr lang="en-US" dirty="0"/>
          </a:p>
        </p:txBody>
      </p:sp>
      <p:graphicFrame>
        <p:nvGraphicFramePr>
          <p:cNvPr id="4" name="Content Placeholder 3"/>
          <p:cNvGraphicFramePr>
            <a:graphicFrameLocks noGrp="1"/>
          </p:cNvGraphicFramePr>
          <p:nvPr>
            <p:ph idx="1"/>
            <p:extLst/>
          </p:nvPr>
        </p:nvGraphicFramePr>
        <p:xfrm>
          <a:off x="1484313" y="1833563"/>
          <a:ext cx="10018712" cy="1742440"/>
        </p:xfrm>
        <a:graphic>
          <a:graphicData uri="http://schemas.openxmlformats.org/drawingml/2006/table">
            <a:tbl>
              <a:tblPr firstRow="1" bandRow="1">
                <a:tableStyleId>{5C22544A-7EE6-4342-B048-85BDC9FD1C3A}</a:tableStyleId>
              </a:tblPr>
              <a:tblGrid>
                <a:gridCol w="2504678">
                  <a:extLst>
                    <a:ext uri="{9D8B030D-6E8A-4147-A177-3AD203B41FA5}">
                      <a16:colId xmlns:a16="http://schemas.microsoft.com/office/drawing/2014/main" val="3302914765"/>
                    </a:ext>
                  </a:extLst>
                </a:gridCol>
                <a:gridCol w="2504678">
                  <a:extLst>
                    <a:ext uri="{9D8B030D-6E8A-4147-A177-3AD203B41FA5}">
                      <a16:colId xmlns:a16="http://schemas.microsoft.com/office/drawing/2014/main" val="2348207810"/>
                    </a:ext>
                  </a:extLst>
                </a:gridCol>
                <a:gridCol w="2504678">
                  <a:extLst>
                    <a:ext uri="{9D8B030D-6E8A-4147-A177-3AD203B41FA5}">
                      <a16:colId xmlns:a16="http://schemas.microsoft.com/office/drawing/2014/main" val="2573365448"/>
                    </a:ext>
                  </a:extLst>
                </a:gridCol>
                <a:gridCol w="2504678">
                  <a:extLst>
                    <a:ext uri="{9D8B030D-6E8A-4147-A177-3AD203B41FA5}">
                      <a16:colId xmlns:a16="http://schemas.microsoft.com/office/drawing/2014/main" val="2929270484"/>
                    </a:ext>
                  </a:extLst>
                </a:gridCol>
              </a:tblGrid>
              <a:tr h="370840">
                <a:tc>
                  <a:txBody>
                    <a:bodyPr/>
                    <a:lstStyle/>
                    <a:p>
                      <a:r>
                        <a:rPr lang="en-US" dirty="0" smtClean="0"/>
                        <a:t>Award Category</a:t>
                      </a:r>
                      <a:endParaRPr lang="en-US" dirty="0"/>
                    </a:p>
                  </a:txBody>
                  <a:tcPr/>
                </a:tc>
                <a:tc>
                  <a:txBody>
                    <a:bodyPr/>
                    <a:lstStyle/>
                    <a:p>
                      <a:pPr algn="ctr"/>
                      <a:r>
                        <a:rPr lang="en-US" dirty="0" smtClean="0"/>
                        <a:t>Award</a:t>
                      </a:r>
                      <a:endParaRPr lang="en-US" dirty="0"/>
                    </a:p>
                  </a:txBody>
                  <a:tcPr/>
                </a:tc>
                <a:tc>
                  <a:txBody>
                    <a:bodyPr/>
                    <a:lstStyle/>
                    <a:p>
                      <a:pPr algn="ctr"/>
                      <a:r>
                        <a:rPr lang="en-US" dirty="0" smtClean="0"/>
                        <a:t>Expenditure</a:t>
                      </a:r>
                      <a:endParaRPr lang="en-US" dirty="0"/>
                    </a:p>
                  </a:txBody>
                  <a:tcPr/>
                </a:tc>
                <a:tc>
                  <a:txBody>
                    <a:bodyPr/>
                    <a:lstStyle/>
                    <a:p>
                      <a:pPr algn="ctr"/>
                      <a:r>
                        <a:rPr lang="en-US" dirty="0" smtClean="0"/>
                        <a:t>Balance</a:t>
                      </a:r>
                      <a:endParaRPr lang="en-US" dirty="0"/>
                    </a:p>
                  </a:txBody>
                  <a:tcPr/>
                </a:tc>
                <a:extLst>
                  <a:ext uri="{0D108BD9-81ED-4DB2-BD59-A6C34878D82A}">
                    <a16:rowId xmlns:a16="http://schemas.microsoft.com/office/drawing/2014/main" val="927981812"/>
                  </a:ext>
                </a:extLst>
              </a:tr>
              <a:tr h="457200">
                <a:tc>
                  <a:txBody>
                    <a:bodyPr/>
                    <a:lstStyle/>
                    <a:p>
                      <a:r>
                        <a:rPr lang="en-US" b="1" dirty="0" smtClean="0"/>
                        <a:t>Part A</a:t>
                      </a:r>
                      <a:endParaRPr lang="en-US" b="1" dirty="0"/>
                    </a:p>
                  </a:txBody>
                  <a:tcPr/>
                </a:tc>
                <a:tc>
                  <a:txBody>
                    <a:bodyPr/>
                    <a:lstStyle/>
                    <a:p>
                      <a:pPr algn="ctr"/>
                      <a:r>
                        <a:rPr lang="en-US" dirty="0" smtClean="0"/>
                        <a:t>$7,427,212</a:t>
                      </a:r>
                      <a:endParaRPr lang="en-US" dirty="0"/>
                    </a:p>
                  </a:txBody>
                  <a:tcPr/>
                </a:tc>
                <a:tc>
                  <a:txBody>
                    <a:bodyPr/>
                    <a:lstStyle/>
                    <a:p>
                      <a:pPr algn="ctr"/>
                      <a:r>
                        <a:rPr lang="en-US" dirty="0" smtClean="0"/>
                        <a:t>$7,106,657</a:t>
                      </a:r>
                      <a:endParaRPr lang="en-US" dirty="0"/>
                    </a:p>
                  </a:txBody>
                  <a:tcPr/>
                </a:tc>
                <a:tc>
                  <a:txBody>
                    <a:bodyPr/>
                    <a:lstStyle/>
                    <a:p>
                      <a:pPr algn="ctr"/>
                      <a:r>
                        <a:rPr lang="en-US" dirty="0" smtClean="0"/>
                        <a:t>$320,555</a:t>
                      </a:r>
                    </a:p>
                  </a:txBody>
                  <a:tcPr/>
                </a:tc>
                <a:extLst>
                  <a:ext uri="{0D108BD9-81ED-4DB2-BD59-A6C34878D82A}">
                    <a16:rowId xmlns:a16="http://schemas.microsoft.com/office/drawing/2014/main" val="1739809265"/>
                  </a:ext>
                </a:extLst>
              </a:tr>
              <a:tr h="457200">
                <a:tc>
                  <a:txBody>
                    <a:bodyPr/>
                    <a:lstStyle/>
                    <a:p>
                      <a:r>
                        <a:rPr lang="en-US" b="1" dirty="0" smtClean="0"/>
                        <a:t>MAI</a:t>
                      </a:r>
                      <a:endParaRPr lang="en-US" b="1" dirty="0"/>
                    </a:p>
                  </a:txBody>
                  <a:tcPr/>
                </a:tc>
                <a:tc>
                  <a:txBody>
                    <a:bodyPr/>
                    <a:lstStyle/>
                    <a:p>
                      <a:pPr algn="ctr"/>
                      <a:r>
                        <a:rPr lang="en-US" dirty="0" smtClean="0"/>
                        <a:t>$753,835</a:t>
                      </a:r>
                      <a:endParaRPr lang="en-US" dirty="0"/>
                    </a:p>
                  </a:txBody>
                  <a:tcPr/>
                </a:tc>
                <a:tc>
                  <a:txBody>
                    <a:bodyPr/>
                    <a:lstStyle/>
                    <a:p>
                      <a:pPr algn="ctr"/>
                      <a:r>
                        <a:rPr lang="en-US" dirty="0" smtClean="0"/>
                        <a:t>$653,968</a:t>
                      </a:r>
                      <a:endParaRPr lang="en-US" dirty="0"/>
                    </a:p>
                  </a:txBody>
                  <a:tcPr/>
                </a:tc>
                <a:tc>
                  <a:txBody>
                    <a:bodyPr/>
                    <a:lstStyle/>
                    <a:p>
                      <a:pPr algn="ctr"/>
                      <a:r>
                        <a:rPr lang="en-US" dirty="0" smtClean="0"/>
                        <a:t>$99,867</a:t>
                      </a:r>
                      <a:endParaRPr lang="en-US" dirty="0"/>
                    </a:p>
                  </a:txBody>
                  <a:tcPr/>
                </a:tc>
                <a:extLst>
                  <a:ext uri="{0D108BD9-81ED-4DB2-BD59-A6C34878D82A}">
                    <a16:rowId xmlns:a16="http://schemas.microsoft.com/office/drawing/2014/main" val="32541614"/>
                  </a:ext>
                </a:extLst>
              </a:tr>
              <a:tr h="457200">
                <a:tc>
                  <a:txBody>
                    <a:bodyPr/>
                    <a:lstStyle/>
                    <a:p>
                      <a:r>
                        <a:rPr lang="en-US" b="1" dirty="0" smtClean="0"/>
                        <a:t>Total</a:t>
                      </a:r>
                      <a:endParaRPr lang="en-US" b="1" dirty="0"/>
                    </a:p>
                  </a:txBody>
                  <a:tcPr/>
                </a:tc>
                <a:tc>
                  <a:txBody>
                    <a:bodyPr/>
                    <a:lstStyle/>
                    <a:p>
                      <a:pPr algn="ctr"/>
                      <a:r>
                        <a:rPr lang="en-US" dirty="0" smtClean="0"/>
                        <a:t>$8,181,047</a:t>
                      </a:r>
                      <a:endParaRPr lang="en-US" dirty="0"/>
                    </a:p>
                  </a:txBody>
                  <a:tcPr/>
                </a:tc>
                <a:tc>
                  <a:txBody>
                    <a:bodyPr/>
                    <a:lstStyle/>
                    <a:p>
                      <a:pPr algn="ctr"/>
                      <a:r>
                        <a:rPr lang="en-US" dirty="0" smtClean="0"/>
                        <a:t>$7,760,625</a:t>
                      </a:r>
                      <a:endParaRPr lang="en-US" dirty="0"/>
                    </a:p>
                  </a:txBody>
                  <a:tcPr/>
                </a:tc>
                <a:tc>
                  <a:txBody>
                    <a:bodyPr/>
                    <a:lstStyle/>
                    <a:p>
                      <a:pPr algn="ctr"/>
                      <a:r>
                        <a:rPr lang="en-US" dirty="0" smtClean="0"/>
                        <a:t>$420,422</a:t>
                      </a:r>
                      <a:endParaRPr lang="en-US" dirty="0"/>
                    </a:p>
                  </a:txBody>
                  <a:tcPr/>
                </a:tc>
                <a:extLst>
                  <a:ext uri="{0D108BD9-81ED-4DB2-BD59-A6C34878D82A}">
                    <a16:rowId xmlns:a16="http://schemas.microsoft.com/office/drawing/2014/main" val="236307975"/>
                  </a:ext>
                </a:extLst>
              </a:tr>
            </a:tbl>
          </a:graphicData>
        </a:graphic>
      </p:graphicFrame>
    </p:spTree>
    <p:extLst>
      <p:ext uri="{BB962C8B-B14F-4D97-AF65-F5344CB8AC3E}">
        <p14:creationId xmlns:p14="http://schemas.microsoft.com/office/powerpoint/2010/main" val="2769652445"/>
      </p:ext>
    </p:extLst>
  </p:cSld>
  <p:clrMapOvr>
    <a:masterClrMapping/>
  </p:clrMapOvr>
  <p:timing>
    <p:tnLst>
      <p:par>
        <p:cTn id="1" dur="indefinite" restart="never" nodeType="tmRoot"/>
      </p:par>
    </p:tn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3167396" y="328965"/>
            <a:ext cx="5913755" cy="836294"/>
          </a:xfrm>
          <a:prstGeom prst="rect">
            <a:avLst/>
          </a:prstGeom>
        </p:spPr>
        <p:txBody>
          <a:bodyPr vert="horz" wrap="square" lIns="0" tIns="59690" rIns="0" bIns="0" rtlCol="0">
            <a:spAutoFit/>
          </a:bodyPr>
          <a:lstStyle/>
          <a:p>
            <a:pPr marL="574675" marR="5080" indent="-562610">
              <a:lnSpc>
                <a:spcPts val="3030"/>
              </a:lnSpc>
              <a:spcBef>
                <a:spcPts val="470"/>
              </a:spcBef>
            </a:pPr>
            <a:r>
              <a:rPr sz="2800" b="1" spc="-5" dirty="0">
                <a:latin typeface="Arial"/>
                <a:cs typeface="Arial"/>
              </a:rPr>
              <a:t>Florida HIV/AIDS Surveillance Data  Palm Beach County</a:t>
            </a:r>
            <a:r>
              <a:rPr sz="2800" b="1" spc="25" dirty="0">
                <a:latin typeface="Arial"/>
                <a:cs typeface="Arial"/>
              </a:rPr>
              <a:t> </a:t>
            </a:r>
            <a:r>
              <a:rPr sz="2800" b="1" spc="-5" dirty="0">
                <a:latin typeface="Arial"/>
                <a:cs typeface="Arial"/>
              </a:rPr>
              <a:t>Contact</a:t>
            </a:r>
            <a:endParaRPr sz="2800">
              <a:latin typeface="Arial"/>
              <a:cs typeface="Arial"/>
            </a:endParaRPr>
          </a:p>
        </p:txBody>
      </p:sp>
      <p:sp>
        <p:nvSpPr>
          <p:cNvPr id="3" name="object 3"/>
          <p:cNvSpPr txBox="1">
            <a:spLocks noGrp="1"/>
          </p:cNvSpPr>
          <p:nvPr>
            <p:ph type="body" idx="1"/>
          </p:nvPr>
        </p:nvSpPr>
        <p:spPr>
          <a:prstGeom prst="rect">
            <a:avLst/>
          </a:prstGeom>
        </p:spPr>
        <p:txBody>
          <a:bodyPr vert="horz" wrap="square" lIns="0" tIns="12065" rIns="0" bIns="0" rtlCol="0">
            <a:spAutoFit/>
          </a:bodyPr>
          <a:lstStyle/>
          <a:p>
            <a:pPr marL="4580255">
              <a:lnSpc>
                <a:spcPct val="100000"/>
              </a:lnSpc>
              <a:spcBef>
                <a:spcPts val="95"/>
              </a:spcBef>
            </a:pPr>
            <a:r>
              <a:rPr spc="-5" dirty="0"/>
              <a:t>Irma</a:t>
            </a:r>
            <a:r>
              <a:rPr spc="-10" dirty="0"/>
              <a:t> </a:t>
            </a:r>
            <a:r>
              <a:rPr spc="-5" dirty="0"/>
              <a:t>Shute</a:t>
            </a:r>
          </a:p>
          <a:p>
            <a:pPr marL="3775710" marR="3015615" indent="-753110">
              <a:lnSpc>
                <a:spcPct val="100000"/>
              </a:lnSpc>
            </a:pPr>
            <a:r>
              <a:rPr b="0" spc="-5" dirty="0">
                <a:latin typeface="Arial"/>
                <a:cs typeface="Arial"/>
              </a:rPr>
              <a:t>Florida Department </a:t>
            </a:r>
            <a:r>
              <a:rPr b="0" dirty="0">
                <a:latin typeface="Arial"/>
                <a:cs typeface="Arial"/>
              </a:rPr>
              <a:t>of </a:t>
            </a:r>
            <a:r>
              <a:rPr b="0" spc="-5" dirty="0">
                <a:latin typeface="Arial"/>
                <a:cs typeface="Arial"/>
              </a:rPr>
              <a:t>Health in  Palm Beach County  </a:t>
            </a:r>
            <a:r>
              <a:rPr b="0" dirty="0">
                <a:latin typeface="Arial"/>
                <a:cs typeface="Arial"/>
              </a:rPr>
              <a:t>Phone:</a:t>
            </a:r>
            <a:r>
              <a:rPr b="0" spc="-5" dirty="0">
                <a:latin typeface="Arial"/>
                <a:cs typeface="Arial"/>
              </a:rPr>
              <a:t> </a:t>
            </a:r>
            <a:r>
              <a:rPr b="0" dirty="0">
                <a:latin typeface="Arial"/>
                <a:cs typeface="Arial"/>
              </a:rPr>
              <a:t>561-804-7948</a:t>
            </a:r>
          </a:p>
          <a:p>
            <a:pPr marL="2992755">
              <a:lnSpc>
                <a:spcPct val="100000"/>
              </a:lnSpc>
              <a:spcBef>
                <a:spcPts val="5"/>
              </a:spcBef>
            </a:pPr>
            <a:r>
              <a:rPr b="0" spc="-5" dirty="0">
                <a:latin typeface="Arial"/>
                <a:cs typeface="Arial"/>
              </a:rPr>
              <a:t>Email:</a:t>
            </a:r>
            <a:r>
              <a:rPr b="0" spc="5" dirty="0">
                <a:latin typeface="Arial"/>
                <a:cs typeface="Arial"/>
              </a:rPr>
              <a:t> </a:t>
            </a:r>
            <a:r>
              <a:rPr b="0" u="heavy" dirty="0">
                <a:solidFill>
                  <a:srgbClr val="0563C1"/>
                </a:solidFill>
                <a:uFill>
                  <a:solidFill>
                    <a:srgbClr val="0563C1"/>
                  </a:solidFill>
                </a:uFill>
                <a:latin typeface="Arial"/>
                <a:cs typeface="Arial"/>
                <a:hlinkClick r:id="rId2"/>
              </a:rPr>
              <a:t>Irma.Shute@flhealth.gov</a:t>
            </a:r>
          </a:p>
          <a:p>
            <a:pPr marL="56515">
              <a:lnSpc>
                <a:spcPct val="100000"/>
              </a:lnSpc>
              <a:spcBef>
                <a:spcPts val="35"/>
              </a:spcBef>
            </a:pPr>
            <a:endParaRPr sz="3250">
              <a:latin typeface="Arial"/>
              <a:cs typeface="Arial"/>
            </a:endParaRPr>
          </a:p>
          <a:p>
            <a:pPr marL="69215" marR="5080" algn="ctr">
              <a:lnSpc>
                <a:spcPct val="100800"/>
              </a:lnSpc>
            </a:pPr>
            <a:r>
              <a:rPr sz="2400" b="0" spc="-5" dirty="0">
                <a:latin typeface="Arial"/>
                <a:cs typeface="Arial"/>
              </a:rPr>
              <a:t>HIV/AIDS surveillance data are frozen on June 30 for the previous calendar </a:t>
            </a:r>
            <a:r>
              <a:rPr sz="2400" b="0" spc="-30" dirty="0">
                <a:latin typeface="Arial"/>
                <a:cs typeface="Arial"/>
              </a:rPr>
              <a:t>year.  </a:t>
            </a:r>
            <a:r>
              <a:rPr sz="2400" b="0" spc="-5" dirty="0">
                <a:latin typeface="Arial"/>
                <a:cs typeface="Arial"/>
              </a:rPr>
              <a:t>These are the same data used for </a:t>
            </a:r>
            <a:r>
              <a:rPr sz="2400" b="0" i="1" spc="-10" dirty="0">
                <a:latin typeface="Arial"/>
                <a:cs typeface="Arial"/>
              </a:rPr>
              <a:t>FLHealthCHARTS </a:t>
            </a:r>
            <a:r>
              <a:rPr sz="2400" b="0" spc="-5" dirty="0">
                <a:latin typeface="Arial"/>
                <a:cs typeface="Arial"/>
              </a:rPr>
              <a:t>and all grant-related data.  </a:t>
            </a:r>
            <a:r>
              <a:rPr sz="2400" b="0" u="heavy" spc="-5" dirty="0">
                <a:solidFill>
                  <a:srgbClr val="0563C1"/>
                </a:solidFill>
                <a:uFill>
                  <a:solidFill>
                    <a:srgbClr val="0563C1"/>
                  </a:solidFill>
                </a:uFill>
                <a:latin typeface="Arial"/>
                <a:cs typeface="Arial"/>
                <a:hlinkClick r:id="rId3"/>
              </a:rPr>
              <a:t>flhealthcharts.com/charts/CommunicableDiseases/default.aspx</a:t>
            </a:r>
            <a:endParaRPr sz="2400">
              <a:latin typeface="Arial"/>
              <a:cs typeface="Arial"/>
            </a:endParaRPr>
          </a:p>
        </p:txBody>
      </p:sp>
      <p:sp>
        <p:nvSpPr>
          <p:cNvPr id="4" name="object 4"/>
          <p:cNvSpPr txBox="1"/>
          <p:nvPr/>
        </p:nvSpPr>
        <p:spPr>
          <a:xfrm>
            <a:off x="1547972" y="6019594"/>
            <a:ext cx="10364470" cy="513715"/>
          </a:xfrm>
          <a:prstGeom prst="rect">
            <a:avLst/>
          </a:prstGeom>
        </p:spPr>
        <p:txBody>
          <a:bodyPr vert="horz" wrap="square" lIns="0" tIns="12700" rIns="0" bIns="0" rtlCol="0">
            <a:spAutoFit/>
          </a:bodyPr>
          <a:lstStyle/>
          <a:p>
            <a:pPr marL="381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85" normalizeH="0" baseline="0" noProof="0" dirty="0">
                <a:ln>
                  <a:noFill/>
                </a:ln>
                <a:solidFill>
                  <a:srgbClr val="FFFFFF"/>
                </a:solidFill>
                <a:effectLst/>
                <a:uLnTx/>
                <a:uFillTx/>
                <a:latin typeface="Arial"/>
                <a:ea typeface="+mn-ea"/>
                <a:cs typeface="Arial"/>
              </a:rPr>
              <a:t>To </a:t>
            </a:r>
            <a:r>
              <a:rPr kumimoji="0" sz="1400" b="0" i="0" u="none" strike="noStrike" kern="1200" cap="none" spc="-5" normalizeH="0" baseline="0" noProof="0" dirty="0">
                <a:ln>
                  <a:noFill/>
                </a:ln>
                <a:solidFill>
                  <a:srgbClr val="FFFFFF"/>
                </a:solidFill>
                <a:effectLst/>
                <a:uLnTx/>
                <a:uFillTx/>
                <a:latin typeface="Arial"/>
                <a:ea typeface="+mn-ea"/>
                <a:cs typeface="Arial"/>
              </a:rPr>
              <a:t>protect, promote and improve </a:t>
            </a:r>
            <a:r>
              <a:rPr kumimoji="0" sz="1400" b="0" i="0" u="none" strike="noStrike" kern="1200" cap="none" spc="0" normalizeH="0" baseline="0" noProof="0" dirty="0">
                <a:ln>
                  <a:noFill/>
                </a:ln>
                <a:solidFill>
                  <a:srgbClr val="FFFFFF"/>
                </a:solidFill>
                <a:effectLst/>
                <a:uLnTx/>
                <a:uFillTx/>
                <a:latin typeface="Arial"/>
                <a:ea typeface="+mn-ea"/>
                <a:cs typeface="Arial"/>
              </a:rPr>
              <a:t>the health </a:t>
            </a:r>
            <a:r>
              <a:rPr kumimoji="0" sz="1400" b="0" i="0" u="none" strike="noStrike" kern="1200" cap="none" spc="-5" normalizeH="0" baseline="0" noProof="0" dirty="0">
                <a:ln>
                  <a:noFill/>
                </a:ln>
                <a:solidFill>
                  <a:srgbClr val="FFFFFF"/>
                </a:solidFill>
                <a:effectLst/>
                <a:uLnTx/>
                <a:uFillTx/>
                <a:latin typeface="Arial"/>
                <a:ea typeface="+mn-ea"/>
                <a:cs typeface="Arial"/>
              </a:rPr>
              <a:t>of all people </a:t>
            </a:r>
            <a:r>
              <a:rPr kumimoji="0" sz="1400" b="0" i="0" u="none" strike="noStrike" kern="1200" cap="none" spc="0" normalizeH="0" baseline="0" noProof="0" dirty="0">
                <a:ln>
                  <a:noFill/>
                </a:ln>
                <a:solidFill>
                  <a:srgbClr val="FFFFFF"/>
                </a:solidFill>
                <a:effectLst/>
                <a:uLnTx/>
                <a:uFillTx/>
                <a:latin typeface="Arial"/>
                <a:ea typeface="+mn-ea"/>
                <a:cs typeface="Arial"/>
              </a:rPr>
              <a:t>in </a:t>
            </a:r>
            <a:r>
              <a:rPr kumimoji="0" sz="1400" b="0" i="0" u="none" strike="noStrike" kern="1200" cap="none" spc="-5" normalizeH="0" baseline="0" noProof="0" dirty="0">
                <a:ln>
                  <a:noFill/>
                </a:ln>
                <a:solidFill>
                  <a:srgbClr val="FFFFFF"/>
                </a:solidFill>
                <a:effectLst/>
                <a:uLnTx/>
                <a:uFillTx/>
                <a:latin typeface="Arial"/>
                <a:ea typeface="+mn-ea"/>
                <a:cs typeface="Arial"/>
              </a:rPr>
              <a:t>Florida through integrated </a:t>
            </a:r>
            <a:r>
              <a:rPr kumimoji="0" sz="1400" b="0" i="0" u="none" strike="noStrike" kern="1200" cap="none" spc="0" normalizeH="0" baseline="0" noProof="0" dirty="0">
                <a:ln>
                  <a:noFill/>
                </a:ln>
                <a:solidFill>
                  <a:srgbClr val="FFFFFF"/>
                </a:solidFill>
                <a:effectLst/>
                <a:uLnTx/>
                <a:uFillTx/>
                <a:latin typeface="Arial"/>
                <a:ea typeface="+mn-ea"/>
                <a:cs typeface="Arial"/>
              </a:rPr>
              <a:t>state, county </a:t>
            </a:r>
            <a:r>
              <a:rPr kumimoji="0" sz="1400" b="0" i="0" u="none" strike="noStrike" kern="1200" cap="none" spc="-5" normalizeH="0" baseline="0" noProof="0" dirty="0">
                <a:ln>
                  <a:noFill/>
                </a:ln>
                <a:solidFill>
                  <a:srgbClr val="FFFFFF"/>
                </a:solidFill>
                <a:effectLst/>
                <a:uLnTx/>
                <a:uFillTx/>
                <a:latin typeface="Arial"/>
                <a:ea typeface="+mn-ea"/>
                <a:cs typeface="Arial"/>
              </a:rPr>
              <a:t>and community efforts.</a:t>
            </a:r>
            <a:r>
              <a:rPr kumimoji="0" sz="1400" b="0" i="0" u="none" strike="noStrike" kern="1200" cap="none" spc="35" normalizeH="0" baseline="0" noProof="0" dirty="0">
                <a:ln>
                  <a:noFill/>
                </a:ln>
                <a:solidFill>
                  <a:srgbClr val="FFFFFF"/>
                </a:solidFill>
                <a:effectLst/>
                <a:uLnTx/>
                <a:uFillTx/>
                <a:latin typeface="Arial"/>
                <a:ea typeface="+mn-ea"/>
                <a:cs typeface="Arial"/>
              </a:rPr>
              <a:t> </a:t>
            </a:r>
            <a:r>
              <a:rPr kumimoji="0" lang="en-US" sz="4800" b="0" i="0" u="none" strike="noStrike" kern="1200" cap="none" spc="-15" normalizeH="0" baseline="-12152" noProof="0" dirty="0" smtClean="0">
                <a:ln>
                  <a:noFill/>
                </a:ln>
                <a:solidFill>
                  <a:srgbClr val="FFFFFF"/>
                </a:solidFill>
                <a:effectLst/>
                <a:uLnTx/>
                <a:uFillTx/>
                <a:latin typeface="Arial"/>
                <a:ea typeface="+mn-ea"/>
                <a:cs typeface="Arial"/>
              </a:rPr>
              <a:t>320</a:t>
            </a:r>
            <a:endParaRPr kumimoji="0" sz="4800" b="0" i="0" u="none" strike="noStrike" kern="1200" cap="none" spc="0" normalizeH="0" baseline="-12152" noProof="0" dirty="0">
              <a:ln>
                <a:noFill/>
              </a:ln>
              <a:solidFill>
                <a:prstClr val="black"/>
              </a:solidFill>
              <a:effectLst/>
              <a:uLnTx/>
              <a:uFillTx/>
              <a:latin typeface="Arial"/>
              <a:ea typeface="+mn-ea"/>
              <a:cs typeface="Arial"/>
            </a:endParaRPr>
          </a:p>
        </p:txBody>
      </p:sp>
    </p:spTree>
    <p:extLst>
      <p:ext uri="{BB962C8B-B14F-4D97-AF65-F5344CB8AC3E}">
        <p14:creationId xmlns:p14="http://schemas.microsoft.com/office/powerpoint/2010/main" val="3783590036"/>
      </p:ext>
    </p:extLst>
  </p:cSld>
  <p:clrMapOvr>
    <a:masterClrMapping/>
  </p:clrMapOvr>
  <p:timing>
    <p:tnLst>
      <p:par>
        <p:cTn id="1" dur="indefinite" restart="never" nodeType="tmRoot"/>
      </p:par>
    </p:tnLst>
  </p:timing>
</p:sld>
</file>

<file path=ppt/slides/slide3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6126479"/>
            <a:ext cx="11966236" cy="568451"/>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txBox="1"/>
          <p:nvPr/>
        </p:nvSpPr>
        <p:spPr>
          <a:xfrm>
            <a:off x="11352460" y="6237908"/>
            <a:ext cx="452913" cy="320601"/>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US" sz="2000" b="0" i="0" u="none" strike="noStrike" kern="1200" cap="none" spc="0" normalizeH="0" baseline="0" noProof="0" dirty="0" smtClean="0">
                <a:ln>
                  <a:noFill/>
                </a:ln>
                <a:solidFill>
                  <a:srgbClr val="FFFFFF"/>
                </a:solidFill>
                <a:effectLst/>
                <a:uLnTx/>
                <a:uFillTx/>
                <a:latin typeface="Arial"/>
                <a:ea typeface="+mn-ea"/>
                <a:cs typeface="Arial"/>
              </a:rPr>
              <a:t>32</a:t>
            </a:r>
            <a:r>
              <a:rPr kumimoji="0" sz="2000" b="0" i="0" u="none" strike="noStrike" kern="1200" cap="none" spc="0" normalizeH="0" baseline="0" noProof="0" dirty="0" smtClean="0">
                <a:ln>
                  <a:noFill/>
                </a:ln>
                <a:solidFill>
                  <a:srgbClr val="FFFFFF"/>
                </a:solidFill>
                <a:effectLst/>
                <a:uLnTx/>
                <a:uFillTx/>
                <a:latin typeface="Arial"/>
                <a:ea typeface="+mn-ea"/>
                <a:cs typeface="Arial"/>
              </a:rPr>
              <a:t>1</a:t>
            </a:r>
            <a:endParaRPr kumimoji="0" sz="2000" b="0" i="0" u="none" strike="noStrike" kern="1200" cap="none" spc="0" normalizeH="0" baseline="0" noProof="0" dirty="0">
              <a:ln>
                <a:noFill/>
              </a:ln>
              <a:solidFill>
                <a:prstClr val="black"/>
              </a:solidFill>
              <a:effectLst/>
              <a:uLnTx/>
              <a:uFillTx/>
              <a:latin typeface="Arial"/>
              <a:ea typeface="+mn-ea"/>
              <a:cs typeface="Arial"/>
            </a:endParaRPr>
          </a:p>
        </p:txBody>
      </p:sp>
      <p:sp>
        <p:nvSpPr>
          <p:cNvPr id="4" name="object 4"/>
          <p:cNvSpPr/>
          <p:nvPr/>
        </p:nvSpPr>
        <p:spPr>
          <a:xfrm>
            <a:off x="679707" y="6253309"/>
            <a:ext cx="90805" cy="0"/>
          </a:xfrm>
          <a:custGeom>
            <a:avLst/>
            <a:gdLst/>
            <a:ahLst/>
            <a:cxnLst/>
            <a:rect l="l" t="t" r="r" b="b"/>
            <a:pathLst>
              <a:path w="90804">
                <a:moveTo>
                  <a:pt x="0" y="0"/>
                </a:moveTo>
                <a:lnTo>
                  <a:pt x="90427" y="0"/>
                </a:lnTo>
              </a:path>
            </a:pathLst>
          </a:custGeom>
          <a:ln w="33081">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679707" y="6269850"/>
            <a:ext cx="35560" cy="41275"/>
          </a:xfrm>
          <a:custGeom>
            <a:avLst/>
            <a:gdLst/>
            <a:ahLst/>
            <a:cxnLst/>
            <a:rect l="l" t="t" r="r" b="b"/>
            <a:pathLst>
              <a:path w="35559" h="41275">
                <a:moveTo>
                  <a:pt x="0" y="0"/>
                </a:moveTo>
                <a:lnTo>
                  <a:pt x="35249" y="0"/>
                </a:lnTo>
                <a:lnTo>
                  <a:pt x="35249" y="40715"/>
                </a:lnTo>
                <a:lnTo>
                  <a:pt x="0" y="40715"/>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679707" y="6326470"/>
            <a:ext cx="87630" cy="0"/>
          </a:xfrm>
          <a:custGeom>
            <a:avLst/>
            <a:gdLst/>
            <a:ahLst/>
            <a:cxnLst/>
            <a:rect l="l" t="t" r="r" b="b"/>
            <a:pathLst>
              <a:path w="87629">
                <a:moveTo>
                  <a:pt x="0" y="0"/>
                </a:moveTo>
                <a:lnTo>
                  <a:pt x="87362" y="0"/>
                </a:lnTo>
              </a:path>
            </a:pathLst>
          </a:custGeom>
          <a:ln w="31809">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679707" y="6342375"/>
            <a:ext cx="35560" cy="76835"/>
          </a:xfrm>
          <a:custGeom>
            <a:avLst/>
            <a:gdLst/>
            <a:ahLst/>
            <a:cxnLst/>
            <a:rect l="l" t="t" r="r" b="b"/>
            <a:pathLst>
              <a:path w="35559" h="76835">
                <a:moveTo>
                  <a:pt x="0" y="0"/>
                </a:moveTo>
                <a:lnTo>
                  <a:pt x="35249" y="0"/>
                </a:lnTo>
                <a:lnTo>
                  <a:pt x="35249" y="76341"/>
                </a:lnTo>
                <a:lnTo>
                  <a:pt x="0" y="76341"/>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801173" y="6214867"/>
            <a:ext cx="0" cy="204470"/>
          </a:xfrm>
          <a:custGeom>
            <a:avLst/>
            <a:gdLst/>
            <a:ahLst/>
            <a:cxnLst/>
            <a:rect l="l" t="t" r="r" b="b"/>
            <a:pathLst>
              <a:path h="204470">
                <a:moveTo>
                  <a:pt x="0" y="0"/>
                </a:moveTo>
                <a:lnTo>
                  <a:pt x="0" y="203849"/>
                </a:lnTo>
              </a:path>
            </a:pathLst>
          </a:custGeom>
          <a:ln w="34486">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835276" y="6275640"/>
            <a:ext cx="132080" cy="147955"/>
          </a:xfrm>
          <a:custGeom>
            <a:avLst/>
            <a:gdLst/>
            <a:ahLst/>
            <a:cxnLst/>
            <a:rect l="l" t="t" r="r" b="b"/>
            <a:pathLst>
              <a:path w="132080" h="147954">
                <a:moveTo>
                  <a:pt x="65907" y="147692"/>
                </a:moveTo>
                <a:lnTo>
                  <a:pt x="39120" y="141670"/>
                </a:lnTo>
                <a:lnTo>
                  <a:pt x="18297" y="125480"/>
                </a:lnTo>
                <a:lnTo>
                  <a:pt x="4801" y="101935"/>
                </a:lnTo>
                <a:lnTo>
                  <a:pt x="0" y="73846"/>
                </a:lnTo>
                <a:lnTo>
                  <a:pt x="4801" y="45757"/>
                </a:lnTo>
                <a:lnTo>
                  <a:pt x="18297" y="22211"/>
                </a:lnTo>
                <a:lnTo>
                  <a:pt x="39120" y="6021"/>
                </a:lnTo>
                <a:lnTo>
                  <a:pt x="65907" y="0"/>
                </a:lnTo>
                <a:lnTo>
                  <a:pt x="92694" y="6021"/>
                </a:lnTo>
                <a:lnTo>
                  <a:pt x="113518" y="22211"/>
                </a:lnTo>
                <a:lnTo>
                  <a:pt x="118864" y="31538"/>
                </a:lnTo>
                <a:lnTo>
                  <a:pt x="65907" y="31538"/>
                </a:lnTo>
                <a:lnTo>
                  <a:pt x="52711" y="35228"/>
                </a:lnTo>
                <a:lnTo>
                  <a:pt x="43108" y="44903"/>
                </a:lnTo>
                <a:lnTo>
                  <a:pt x="37240" y="58473"/>
                </a:lnTo>
                <a:lnTo>
                  <a:pt x="35253" y="73846"/>
                </a:lnTo>
                <a:lnTo>
                  <a:pt x="37240" y="88773"/>
                </a:lnTo>
                <a:lnTo>
                  <a:pt x="43108" y="102115"/>
                </a:lnTo>
                <a:lnTo>
                  <a:pt x="52711" y="111706"/>
                </a:lnTo>
                <a:lnTo>
                  <a:pt x="65907" y="115384"/>
                </a:lnTo>
                <a:lnTo>
                  <a:pt x="119305" y="115384"/>
                </a:lnTo>
                <a:lnTo>
                  <a:pt x="113518" y="125480"/>
                </a:lnTo>
                <a:lnTo>
                  <a:pt x="92694" y="141670"/>
                </a:lnTo>
                <a:lnTo>
                  <a:pt x="65907" y="147692"/>
                </a:lnTo>
                <a:close/>
              </a:path>
              <a:path w="132080" h="147954">
                <a:moveTo>
                  <a:pt x="119305" y="115384"/>
                </a:moveTo>
                <a:lnTo>
                  <a:pt x="65907" y="115384"/>
                </a:lnTo>
                <a:lnTo>
                  <a:pt x="79427" y="111706"/>
                </a:lnTo>
                <a:lnTo>
                  <a:pt x="88994" y="102115"/>
                </a:lnTo>
                <a:lnTo>
                  <a:pt x="94682" y="88773"/>
                </a:lnTo>
                <a:lnTo>
                  <a:pt x="96562" y="73846"/>
                </a:lnTo>
                <a:lnTo>
                  <a:pt x="94682" y="58473"/>
                </a:lnTo>
                <a:lnTo>
                  <a:pt x="88994" y="44903"/>
                </a:lnTo>
                <a:lnTo>
                  <a:pt x="79427" y="35228"/>
                </a:lnTo>
                <a:lnTo>
                  <a:pt x="65907" y="31538"/>
                </a:lnTo>
                <a:lnTo>
                  <a:pt x="118864" y="31538"/>
                </a:lnTo>
                <a:lnTo>
                  <a:pt x="127013" y="45757"/>
                </a:lnTo>
                <a:lnTo>
                  <a:pt x="131815" y="73846"/>
                </a:lnTo>
                <a:lnTo>
                  <a:pt x="127013" y="101935"/>
                </a:lnTo>
                <a:lnTo>
                  <a:pt x="119305" y="115384"/>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964792" y="6274871"/>
            <a:ext cx="97790" cy="144145"/>
          </a:xfrm>
          <a:custGeom>
            <a:avLst/>
            <a:gdLst/>
            <a:ahLst/>
            <a:cxnLst/>
            <a:rect l="l" t="t" r="r" b="b"/>
            <a:pathLst>
              <a:path w="97790" h="144145">
                <a:moveTo>
                  <a:pt x="57477" y="143846"/>
                </a:moveTo>
                <a:lnTo>
                  <a:pt x="22991" y="143846"/>
                </a:lnTo>
                <a:lnTo>
                  <a:pt x="22991" y="64615"/>
                </a:lnTo>
                <a:lnTo>
                  <a:pt x="21661" y="50264"/>
                </a:lnTo>
                <a:lnTo>
                  <a:pt x="17530" y="38076"/>
                </a:lnTo>
                <a:lnTo>
                  <a:pt x="10381" y="27620"/>
                </a:lnTo>
                <a:lnTo>
                  <a:pt x="0" y="18461"/>
                </a:lnTo>
                <a:lnTo>
                  <a:pt x="29122" y="0"/>
                </a:lnTo>
                <a:lnTo>
                  <a:pt x="35001" y="5432"/>
                </a:lnTo>
                <a:lnTo>
                  <a:pt x="39947" y="11153"/>
                </a:lnTo>
                <a:lnTo>
                  <a:pt x="43886" y="16874"/>
                </a:lnTo>
                <a:lnTo>
                  <a:pt x="46748" y="22307"/>
                </a:lnTo>
                <a:lnTo>
                  <a:pt x="94723" y="22307"/>
                </a:lnTo>
                <a:lnTo>
                  <a:pt x="97329" y="35384"/>
                </a:lnTo>
                <a:lnTo>
                  <a:pt x="82157" y="38461"/>
                </a:lnTo>
                <a:lnTo>
                  <a:pt x="70218" y="45576"/>
                </a:lnTo>
                <a:lnTo>
                  <a:pt x="61872" y="53557"/>
                </a:lnTo>
                <a:lnTo>
                  <a:pt x="57477" y="59230"/>
                </a:lnTo>
                <a:lnTo>
                  <a:pt x="57477" y="143846"/>
                </a:lnTo>
                <a:close/>
              </a:path>
              <a:path w="97790" h="144145">
                <a:moveTo>
                  <a:pt x="94723" y="22307"/>
                </a:moveTo>
                <a:lnTo>
                  <a:pt x="46748" y="22307"/>
                </a:lnTo>
                <a:lnTo>
                  <a:pt x="52173" y="17536"/>
                </a:lnTo>
                <a:lnTo>
                  <a:pt x="61980" y="10096"/>
                </a:lnTo>
                <a:lnTo>
                  <a:pt x="75092" y="3377"/>
                </a:lnTo>
                <a:lnTo>
                  <a:pt x="90431" y="769"/>
                </a:lnTo>
                <a:lnTo>
                  <a:pt x="94723" y="22307"/>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1072084" y="6216411"/>
            <a:ext cx="41910" cy="202565"/>
          </a:xfrm>
          <a:custGeom>
            <a:avLst/>
            <a:gdLst/>
            <a:ahLst/>
            <a:cxnLst/>
            <a:rect l="l" t="t" r="r" b="b"/>
            <a:pathLst>
              <a:path w="41909" h="202564">
                <a:moveTo>
                  <a:pt x="37552" y="202307"/>
                </a:moveTo>
                <a:lnTo>
                  <a:pt x="3065" y="202307"/>
                </a:lnTo>
                <a:lnTo>
                  <a:pt x="3065" y="63076"/>
                </a:lnTo>
                <a:lnTo>
                  <a:pt x="37552" y="63076"/>
                </a:lnTo>
                <a:lnTo>
                  <a:pt x="37552" y="202307"/>
                </a:lnTo>
                <a:close/>
              </a:path>
              <a:path w="41909" h="202564">
                <a:moveTo>
                  <a:pt x="20691" y="40769"/>
                </a:moveTo>
                <a:lnTo>
                  <a:pt x="12609" y="39146"/>
                </a:lnTo>
                <a:lnTo>
                  <a:pt x="6035" y="34711"/>
                </a:lnTo>
                <a:lnTo>
                  <a:pt x="1616" y="28112"/>
                </a:lnTo>
                <a:lnTo>
                  <a:pt x="0" y="19999"/>
                </a:lnTo>
                <a:lnTo>
                  <a:pt x="1616" y="12007"/>
                </a:lnTo>
                <a:lnTo>
                  <a:pt x="6035" y="5673"/>
                </a:lnTo>
                <a:lnTo>
                  <a:pt x="12609" y="1502"/>
                </a:lnTo>
                <a:lnTo>
                  <a:pt x="20691" y="0"/>
                </a:lnTo>
                <a:lnTo>
                  <a:pt x="28451" y="1502"/>
                </a:lnTo>
                <a:lnTo>
                  <a:pt x="35061" y="5673"/>
                </a:lnTo>
                <a:lnTo>
                  <a:pt x="39659" y="12007"/>
                </a:lnTo>
                <a:lnTo>
                  <a:pt x="41383" y="19999"/>
                </a:lnTo>
                <a:lnTo>
                  <a:pt x="39659" y="28112"/>
                </a:lnTo>
                <a:lnTo>
                  <a:pt x="35061" y="34711"/>
                </a:lnTo>
                <a:lnTo>
                  <a:pt x="28451" y="39146"/>
                </a:lnTo>
                <a:lnTo>
                  <a:pt x="20691" y="40769"/>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1130328" y="6214871"/>
            <a:ext cx="154940" cy="208915"/>
          </a:xfrm>
          <a:custGeom>
            <a:avLst/>
            <a:gdLst/>
            <a:ahLst/>
            <a:cxnLst/>
            <a:rect l="l" t="t" r="r" b="b"/>
            <a:pathLst>
              <a:path w="154940" h="208914">
                <a:moveTo>
                  <a:pt x="131815" y="74615"/>
                </a:moveTo>
                <a:lnTo>
                  <a:pt x="97329" y="74615"/>
                </a:lnTo>
                <a:lnTo>
                  <a:pt x="97329" y="0"/>
                </a:lnTo>
                <a:lnTo>
                  <a:pt x="131815" y="0"/>
                </a:lnTo>
                <a:lnTo>
                  <a:pt x="131815" y="74615"/>
                </a:lnTo>
                <a:close/>
              </a:path>
              <a:path w="154940" h="208914">
                <a:moveTo>
                  <a:pt x="63608" y="208461"/>
                </a:moveTo>
                <a:lnTo>
                  <a:pt x="36857" y="202440"/>
                </a:lnTo>
                <a:lnTo>
                  <a:pt x="16860" y="186250"/>
                </a:lnTo>
                <a:lnTo>
                  <a:pt x="4334" y="162704"/>
                </a:lnTo>
                <a:lnTo>
                  <a:pt x="0" y="134615"/>
                </a:lnTo>
                <a:lnTo>
                  <a:pt x="4334" y="106526"/>
                </a:lnTo>
                <a:lnTo>
                  <a:pt x="16860" y="82981"/>
                </a:lnTo>
                <a:lnTo>
                  <a:pt x="36857" y="66791"/>
                </a:lnTo>
                <a:lnTo>
                  <a:pt x="63608" y="60769"/>
                </a:lnTo>
                <a:lnTo>
                  <a:pt x="75774" y="62500"/>
                </a:lnTo>
                <a:lnTo>
                  <a:pt x="85641" y="66539"/>
                </a:lnTo>
                <a:lnTo>
                  <a:pt x="92922" y="71154"/>
                </a:lnTo>
                <a:lnTo>
                  <a:pt x="97329" y="74615"/>
                </a:lnTo>
                <a:lnTo>
                  <a:pt x="131815" y="74615"/>
                </a:lnTo>
                <a:lnTo>
                  <a:pt x="131815" y="92308"/>
                </a:lnTo>
                <a:lnTo>
                  <a:pt x="65907" y="92308"/>
                </a:lnTo>
                <a:lnTo>
                  <a:pt x="52711" y="95998"/>
                </a:lnTo>
                <a:lnTo>
                  <a:pt x="43108" y="105673"/>
                </a:lnTo>
                <a:lnTo>
                  <a:pt x="37240" y="119243"/>
                </a:lnTo>
                <a:lnTo>
                  <a:pt x="35253" y="134615"/>
                </a:lnTo>
                <a:lnTo>
                  <a:pt x="37240" y="149543"/>
                </a:lnTo>
                <a:lnTo>
                  <a:pt x="43108" y="162884"/>
                </a:lnTo>
                <a:lnTo>
                  <a:pt x="52711" y="172476"/>
                </a:lnTo>
                <a:lnTo>
                  <a:pt x="65907" y="176154"/>
                </a:lnTo>
                <a:lnTo>
                  <a:pt x="141036" y="176154"/>
                </a:lnTo>
                <a:lnTo>
                  <a:pt x="144424" y="181178"/>
                </a:lnTo>
                <a:lnTo>
                  <a:pt x="150643" y="186923"/>
                </a:lnTo>
                <a:lnTo>
                  <a:pt x="108058" y="186923"/>
                </a:lnTo>
                <a:lnTo>
                  <a:pt x="102298" y="193858"/>
                </a:lnTo>
                <a:lnTo>
                  <a:pt x="93018" y="200865"/>
                </a:lnTo>
                <a:lnTo>
                  <a:pt x="80145" y="206286"/>
                </a:lnTo>
                <a:lnTo>
                  <a:pt x="63608" y="208461"/>
                </a:lnTo>
                <a:close/>
              </a:path>
              <a:path w="154940" h="208914">
                <a:moveTo>
                  <a:pt x="141036" y="176154"/>
                </a:moveTo>
                <a:lnTo>
                  <a:pt x="65907" y="176154"/>
                </a:lnTo>
                <a:lnTo>
                  <a:pt x="79546" y="172476"/>
                </a:lnTo>
                <a:lnTo>
                  <a:pt x="89377" y="162884"/>
                </a:lnTo>
                <a:lnTo>
                  <a:pt x="95329" y="149543"/>
                </a:lnTo>
                <a:lnTo>
                  <a:pt x="97329" y="134615"/>
                </a:lnTo>
                <a:lnTo>
                  <a:pt x="95329" y="119243"/>
                </a:lnTo>
                <a:lnTo>
                  <a:pt x="89377" y="105673"/>
                </a:lnTo>
                <a:lnTo>
                  <a:pt x="79546" y="95998"/>
                </a:lnTo>
                <a:lnTo>
                  <a:pt x="65907" y="92308"/>
                </a:lnTo>
                <a:lnTo>
                  <a:pt x="131815" y="92308"/>
                </a:lnTo>
                <a:lnTo>
                  <a:pt x="131815" y="144615"/>
                </a:lnTo>
                <a:lnTo>
                  <a:pt x="133144" y="158534"/>
                </a:lnTo>
                <a:lnTo>
                  <a:pt x="137276" y="170577"/>
                </a:lnTo>
                <a:lnTo>
                  <a:pt x="141036" y="176154"/>
                </a:lnTo>
                <a:close/>
              </a:path>
              <a:path w="154940" h="208914">
                <a:moveTo>
                  <a:pt x="125684" y="208461"/>
                </a:moveTo>
                <a:lnTo>
                  <a:pt x="120882" y="204122"/>
                </a:lnTo>
                <a:lnTo>
                  <a:pt x="116009" y="198557"/>
                </a:lnTo>
                <a:lnTo>
                  <a:pt x="111566" y="192560"/>
                </a:lnTo>
                <a:lnTo>
                  <a:pt x="108058" y="186923"/>
                </a:lnTo>
                <a:lnTo>
                  <a:pt x="150643" y="186923"/>
                </a:lnTo>
                <a:lnTo>
                  <a:pt x="154806" y="190769"/>
                </a:lnTo>
                <a:lnTo>
                  <a:pt x="125684" y="208461"/>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1286668" y="6275641"/>
            <a:ext cx="134620" cy="147955"/>
          </a:xfrm>
          <a:custGeom>
            <a:avLst/>
            <a:gdLst/>
            <a:ahLst/>
            <a:cxnLst/>
            <a:rect l="l" t="t" r="r" b="b"/>
            <a:pathLst>
              <a:path w="134619" h="147954">
                <a:moveTo>
                  <a:pt x="29122" y="36922"/>
                </a:moveTo>
                <a:lnTo>
                  <a:pt x="15327" y="12307"/>
                </a:lnTo>
                <a:lnTo>
                  <a:pt x="21482" y="8761"/>
                </a:lnTo>
                <a:lnTo>
                  <a:pt x="31229" y="4711"/>
                </a:lnTo>
                <a:lnTo>
                  <a:pt x="43563" y="1382"/>
                </a:lnTo>
                <a:lnTo>
                  <a:pt x="57477" y="0"/>
                </a:lnTo>
                <a:lnTo>
                  <a:pt x="81378" y="4086"/>
                </a:lnTo>
                <a:lnTo>
                  <a:pt x="98095" y="15384"/>
                </a:lnTo>
                <a:lnTo>
                  <a:pt x="106061" y="29230"/>
                </a:lnTo>
                <a:lnTo>
                  <a:pt x="55945" y="29230"/>
                </a:lnTo>
                <a:lnTo>
                  <a:pt x="47550" y="29999"/>
                </a:lnTo>
                <a:lnTo>
                  <a:pt x="39947" y="31922"/>
                </a:lnTo>
                <a:lnTo>
                  <a:pt x="33636" y="34422"/>
                </a:lnTo>
                <a:lnTo>
                  <a:pt x="29122" y="36922"/>
                </a:lnTo>
                <a:close/>
              </a:path>
              <a:path w="134619" h="147954">
                <a:moveTo>
                  <a:pt x="49047" y="147691"/>
                </a:moveTo>
                <a:lnTo>
                  <a:pt x="29098" y="144374"/>
                </a:lnTo>
                <a:lnTo>
                  <a:pt x="13603" y="134999"/>
                </a:lnTo>
                <a:lnTo>
                  <a:pt x="3563" y="120408"/>
                </a:lnTo>
                <a:lnTo>
                  <a:pt x="0" y="101538"/>
                </a:lnTo>
                <a:lnTo>
                  <a:pt x="4526" y="81670"/>
                </a:lnTo>
                <a:lnTo>
                  <a:pt x="17243" y="67211"/>
                </a:lnTo>
                <a:lnTo>
                  <a:pt x="36857" y="58377"/>
                </a:lnTo>
                <a:lnTo>
                  <a:pt x="62075" y="55384"/>
                </a:lnTo>
                <a:lnTo>
                  <a:pt x="76637" y="55384"/>
                </a:lnTo>
                <a:lnTo>
                  <a:pt x="75343" y="44483"/>
                </a:lnTo>
                <a:lnTo>
                  <a:pt x="71464" y="36249"/>
                </a:lnTo>
                <a:lnTo>
                  <a:pt x="64997" y="31045"/>
                </a:lnTo>
                <a:lnTo>
                  <a:pt x="55945" y="29230"/>
                </a:lnTo>
                <a:lnTo>
                  <a:pt x="106061" y="29230"/>
                </a:lnTo>
                <a:lnTo>
                  <a:pt x="107914" y="32451"/>
                </a:lnTo>
                <a:lnTo>
                  <a:pt x="111123" y="53846"/>
                </a:lnTo>
                <a:lnTo>
                  <a:pt x="111123" y="79230"/>
                </a:lnTo>
                <a:lnTo>
                  <a:pt x="62075" y="79230"/>
                </a:lnTo>
                <a:lnTo>
                  <a:pt x="50125" y="80973"/>
                </a:lnTo>
                <a:lnTo>
                  <a:pt x="41767" y="85672"/>
                </a:lnTo>
                <a:lnTo>
                  <a:pt x="36857" y="92535"/>
                </a:lnTo>
                <a:lnTo>
                  <a:pt x="35253" y="100768"/>
                </a:lnTo>
                <a:lnTo>
                  <a:pt x="36941" y="109735"/>
                </a:lnTo>
                <a:lnTo>
                  <a:pt x="41288" y="115961"/>
                </a:lnTo>
                <a:lnTo>
                  <a:pt x="47215" y="119591"/>
                </a:lnTo>
                <a:lnTo>
                  <a:pt x="53645" y="120768"/>
                </a:lnTo>
                <a:lnTo>
                  <a:pt x="124434" y="120768"/>
                </a:lnTo>
                <a:lnTo>
                  <a:pt x="134114" y="129999"/>
                </a:lnTo>
                <a:lnTo>
                  <a:pt x="89665" y="129999"/>
                </a:lnTo>
                <a:lnTo>
                  <a:pt x="85150" y="134711"/>
                </a:lnTo>
                <a:lnTo>
                  <a:pt x="76541" y="140576"/>
                </a:lnTo>
                <a:lnTo>
                  <a:pt x="64339" y="145576"/>
                </a:lnTo>
                <a:lnTo>
                  <a:pt x="49047" y="147691"/>
                </a:lnTo>
                <a:close/>
              </a:path>
              <a:path w="134619" h="147954">
                <a:moveTo>
                  <a:pt x="124434" y="120768"/>
                </a:moveTo>
                <a:lnTo>
                  <a:pt x="53645" y="120768"/>
                </a:lnTo>
                <a:lnTo>
                  <a:pt x="64387" y="118365"/>
                </a:lnTo>
                <a:lnTo>
                  <a:pt x="72326" y="113076"/>
                </a:lnTo>
                <a:lnTo>
                  <a:pt x="77247" y="107788"/>
                </a:lnTo>
                <a:lnTo>
                  <a:pt x="78936" y="105384"/>
                </a:lnTo>
                <a:lnTo>
                  <a:pt x="78169" y="101538"/>
                </a:lnTo>
                <a:lnTo>
                  <a:pt x="77403" y="93845"/>
                </a:lnTo>
                <a:lnTo>
                  <a:pt x="77334" y="85672"/>
                </a:lnTo>
                <a:lnTo>
                  <a:pt x="76666" y="80973"/>
                </a:lnTo>
                <a:lnTo>
                  <a:pt x="76637" y="79230"/>
                </a:lnTo>
                <a:lnTo>
                  <a:pt x="111123" y="79230"/>
                </a:lnTo>
                <a:lnTo>
                  <a:pt x="111123" y="83845"/>
                </a:lnTo>
                <a:lnTo>
                  <a:pt x="112560" y="97764"/>
                </a:lnTo>
                <a:lnTo>
                  <a:pt x="116871" y="109807"/>
                </a:lnTo>
                <a:lnTo>
                  <a:pt x="124081" y="120432"/>
                </a:lnTo>
                <a:lnTo>
                  <a:pt x="124434" y="120768"/>
                </a:lnTo>
                <a:close/>
              </a:path>
              <a:path w="134619" h="147954">
                <a:moveTo>
                  <a:pt x="104992" y="147691"/>
                </a:moveTo>
                <a:lnTo>
                  <a:pt x="103459" y="146153"/>
                </a:lnTo>
                <a:lnTo>
                  <a:pt x="93497" y="135384"/>
                </a:lnTo>
                <a:lnTo>
                  <a:pt x="89665" y="129999"/>
                </a:lnTo>
                <a:lnTo>
                  <a:pt x="134114" y="129999"/>
                </a:lnTo>
                <a:lnTo>
                  <a:pt x="104992" y="147691"/>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679703" y="6436237"/>
            <a:ext cx="34925" cy="73025"/>
          </a:xfrm>
          <a:custGeom>
            <a:avLst/>
            <a:gdLst/>
            <a:ahLst/>
            <a:cxnLst/>
            <a:rect l="l" t="t" r="r" b="b"/>
            <a:pathLst>
              <a:path w="34925" h="73025">
                <a:moveTo>
                  <a:pt x="0" y="0"/>
                </a:moveTo>
                <a:lnTo>
                  <a:pt x="34486" y="0"/>
                </a:lnTo>
                <a:lnTo>
                  <a:pt x="34486" y="72524"/>
                </a:lnTo>
                <a:lnTo>
                  <a:pt x="0" y="72524"/>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679703" y="6524666"/>
            <a:ext cx="127635" cy="0"/>
          </a:xfrm>
          <a:custGeom>
            <a:avLst/>
            <a:gdLst/>
            <a:ahLst/>
            <a:cxnLst/>
            <a:rect l="l" t="t" r="r" b="b"/>
            <a:pathLst>
              <a:path w="127634">
                <a:moveTo>
                  <a:pt x="0" y="0"/>
                </a:moveTo>
                <a:lnTo>
                  <a:pt x="127217" y="0"/>
                </a:lnTo>
              </a:path>
            </a:pathLst>
          </a:custGeom>
          <a:ln w="31809">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679703" y="6540571"/>
            <a:ext cx="34925" cy="75565"/>
          </a:xfrm>
          <a:custGeom>
            <a:avLst/>
            <a:gdLst/>
            <a:ahLst/>
            <a:cxnLst/>
            <a:rect l="l" t="t" r="r" b="b"/>
            <a:pathLst>
              <a:path w="34925" h="75565">
                <a:moveTo>
                  <a:pt x="0" y="0"/>
                </a:moveTo>
                <a:lnTo>
                  <a:pt x="34486" y="0"/>
                </a:lnTo>
                <a:lnTo>
                  <a:pt x="34486" y="75069"/>
                </a:lnTo>
                <a:lnTo>
                  <a:pt x="0" y="75069"/>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771667" y="6436410"/>
            <a:ext cx="35560" cy="72390"/>
          </a:xfrm>
          <a:custGeom>
            <a:avLst/>
            <a:gdLst/>
            <a:ahLst/>
            <a:cxnLst/>
            <a:rect l="l" t="t" r="r" b="b"/>
            <a:pathLst>
              <a:path w="35559" h="72390">
                <a:moveTo>
                  <a:pt x="35253" y="72307"/>
                </a:moveTo>
                <a:lnTo>
                  <a:pt x="0" y="72307"/>
                </a:lnTo>
                <a:lnTo>
                  <a:pt x="0" y="0"/>
                </a:lnTo>
                <a:lnTo>
                  <a:pt x="35253" y="0"/>
                </a:lnTo>
                <a:lnTo>
                  <a:pt x="35253" y="72307"/>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771667" y="6540256"/>
            <a:ext cx="35560" cy="75565"/>
          </a:xfrm>
          <a:custGeom>
            <a:avLst/>
            <a:gdLst/>
            <a:ahLst/>
            <a:cxnLst/>
            <a:rect l="l" t="t" r="r" b="b"/>
            <a:pathLst>
              <a:path w="35559" h="75565">
                <a:moveTo>
                  <a:pt x="35253" y="75384"/>
                </a:moveTo>
                <a:lnTo>
                  <a:pt x="0" y="75384"/>
                </a:lnTo>
                <a:lnTo>
                  <a:pt x="0" y="0"/>
                </a:lnTo>
                <a:lnTo>
                  <a:pt x="35253" y="0"/>
                </a:lnTo>
                <a:lnTo>
                  <a:pt x="35253" y="75384"/>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825313" y="6452778"/>
            <a:ext cx="95250" cy="0"/>
          </a:xfrm>
          <a:custGeom>
            <a:avLst/>
            <a:gdLst/>
            <a:ahLst/>
            <a:cxnLst/>
            <a:rect l="l" t="t" r="r" b="b"/>
            <a:pathLst>
              <a:path w="95250">
                <a:moveTo>
                  <a:pt x="0" y="0"/>
                </a:moveTo>
                <a:lnTo>
                  <a:pt x="95029" y="0"/>
                </a:lnTo>
              </a:path>
            </a:pathLst>
          </a:custGeom>
          <a:ln w="33081">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825313" y="6469319"/>
            <a:ext cx="35560" cy="37465"/>
          </a:xfrm>
          <a:custGeom>
            <a:avLst/>
            <a:gdLst/>
            <a:ahLst/>
            <a:cxnLst/>
            <a:rect l="l" t="t" r="r" b="b"/>
            <a:pathLst>
              <a:path w="35559" h="37465">
                <a:moveTo>
                  <a:pt x="0" y="0"/>
                </a:moveTo>
                <a:lnTo>
                  <a:pt x="35253" y="0"/>
                </a:lnTo>
                <a:lnTo>
                  <a:pt x="35253" y="36898"/>
                </a:lnTo>
                <a:lnTo>
                  <a:pt x="0" y="36898"/>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825313" y="6521486"/>
            <a:ext cx="86360" cy="0"/>
          </a:xfrm>
          <a:custGeom>
            <a:avLst/>
            <a:gdLst/>
            <a:ahLst/>
            <a:cxnLst/>
            <a:rect l="l" t="t" r="r" b="b"/>
            <a:pathLst>
              <a:path w="86359">
                <a:moveTo>
                  <a:pt x="0" y="0"/>
                </a:moveTo>
                <a:lnTo>
                  <a:pt x="85833" y="0"/>
                </a:lnTo>
              </a:path>
            </a:pathLst>
          </a:custGeom>
          <a:ln w="30536">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825313" y="6536754"/>
            <a:ext cx="35560" cy="47625"/>
          </a:xfrm>
          <a:custGeom>
            <a:avLst/>
            <a:gdLst/>
            <a:ahLst/>
            <a:cxnLst/>
            <a:rect l="l" t="t" r="r" b="b"/>
            <a:pathLst>
              <a:path w="35559" h="47625">
                <a:moveTo>
                  <a:pt x="0" y="0"/>
                </a:moveTo>
                <a:lnTo>
                  <a:pt x="35253" y="0"/>
                </a:lnTo>
                <a:lnTo>
                  <a:pt x="35253" y="47077"/>
                </a:lnTo>
                <a:lnTo>
                  <a:pt x="0" y="47077"/>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825313" y="6599736"/>
            <a:ext cx="98425" cy="0"/>
          </a:xfrm>
          <a:custGeom>
            <a:avLst/>
            <a:gdLst/>
            <a:ahLst/>
            <a:cxnLst/>
            <a:rect l="l" t="t" r="r" b="b"/>
            <a:pathLst>
              <a:path w="98425">
                <a:moveTo>
                  <a:pt x="0" y="0"/>
                </a:moveTo>
                <a:lnTo>
                  <a:pt x="98095" y="0"/>
                </a:lnTo>
              </a:path>
            </a:pathLst>
          </a:custGeom>
          <a:ln w="31809">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924941" y="6436411"/>
            <a:ext cx="156845" cy="184150"/>
          </a:xfrm>
          <a:custGeom>
            <a:avLst/>
            <a:gdLst/>
            <a:ahLst/>
            <a:cxnLst/>
            <a:rect l="l" t="t" r="r" b="b"/>
            <a:pathLst>
              <a:path w="156844" h="184150">
                <a:moveTo>
                  <a:pt x="35253" y="183845"/>
                </a:moveTo>
                <a:lnTo>
                  <a:pt x="0" y="174614"/>
                </a:lnTo>
                <a:lnTo>
                  <a:pt x="63608" y="0"/>
                </a:lnTo>
                <a:lnTo>
                  <a:pt x="91964" y="0"/>
                </a:lnTo>
                <a:lnTo>
                  <a:pt x="110114" y="49230"/>
                </a:lnTo>
                <a:lnTo>
                  <a:pt x="78169" y="49230"/>
                </a:lnTo>
                <a:lnTo>
                  <a:pt x="56711" y="115384"/>
                </a:lnTo>
                <a:lnTo>
                  <a:pt x="134503" y="115384"/>
                </a:lnTo>
                <a:lnTo>
                  <a:pt x="145846" y="146153"/>
                </a:lnTo>
                <a:lnTo>
                  <a:pt x="47514" y="146153"/>
                </a:lnTo>
                <a:lnTo>
                  <a:pt x="35253" y="183845"/>
                </a:lnTo>
                <a:close/>
              </a:path>
              <a:path w="156844" h="184150">
                <a:moveTo>
                  <a:pt x="134503" y="115384"/>
                </a:moveTo>
                <a:lnTo>
                  <a:pt x="98861" y="115384"/>
                </a:lnTo>
                <a:lnTo>
                  <a:pt x="78169" y="49230"/>
                </a:lnTo>
                <a:lnTo>
                  <a:pt x="110114" y="49230"/>
                </a:lnTo>
                <a:lnTo>
                  <a:pt x="134503" y="115384"/>
                </a:lnTo>
                <a:close/>
              </a:path>
              <a:path w="156844" h="184150">
                <a:moveTo>
                  <a:pt x="121086" y="183845"/>
                </a:moveTo>
                <a:lnTo>
                  <a:pt x="108824" y="146153"/>
                </a:lnTo>
                <a:lnTo>
                  <a:pt x="145846" y="146153"/>
                </a:lnTo>
                <a:lnTo>
                  <a:pt x="156339" y="174614"/>
                </a:lnTo>
                <a:lnTo>
                  <a:pt x="121086" y="183845"/>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1101206" y="6436237"/>
            <a:ext cx="0" cy="147955"/>
          </a:xfrm>
          <a:custGeom>
            <a:avLst/>
            <a:gdLst/>
            <a:ahLst/>
            <a:cxnLst/>
            <a:rect l="l" t="t" r="r" b="b"/>
            <a:pathLst>
              <a:path h="147954">
                <a:moveTo>
                  <a:pt x="0" y="0"/>
                </a:moveTo>
                <a:lnTo>
                  <a:pt x="0" y="147594"/>
                </a:lnTo>
              </a:path>
            </a:pathLst>
          </a:custGeom>
          <a:ln w="35253">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1083579" y="6599736"/>
            <a:ext cx="97155" cy="0"/>
          </a:xfrm>
          <a:custGeom>
            <a:avLst/>
            <a:gdLst/>
            <a:ahLst/>
            <a:cxnLst/>
            <a:rect l="l" t="t" r="r" b="b"/>
            <a:pathLst>
              <a:path w="97155">
                <a:moveTo>
                  <a:pt x="0" y="0"/>
                </a:moveTo>
                <a:lnTo>
                  <a:pt x="96562" y="0"/>
                </a:lnTo>
              </a:path>
            </a:pathLst>
          </a:custGeom>
          <a:ln w="31809">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1152553" y="6452564"/>
            <a:ext cx="124460" cy="0"/>
          </a:xfrm>
          <a:custGeom>
            <a:avLst/>
            <a:gdLst/>
            <a:ahLst/>
            <a:cxnLst/>
            <a:rect l="l" t="t" r="r" b="b"/>
            <a:pathLst>
              <a:path w="124459">
                <a:moveTo>
                  <a:pt x="0" y="0"/>
                </a:moveTo>
                <a:lnTo>
                  <a:pt x="124151" y="0"/>
                </a:lnTo>
              </a:path>
            </a:pathLst>
          </a:custGeom>
          <a:ln w="32307">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1215012" y="6468718"/>
            <a:ext cx="0" cy="147320"/>
          </a:xfrm>
          <a:custGeom>
            <a:avLst/>
            <a:gdLst/>
            <a:ahLst/>
            <a:cxnLst/>
            <a:rect l="l" t="t" r="r" b="b"/>
            <a:pathLst>
              <a:path h="147320">
                <a:moveTo>
                  <a:pt x="0" y="0"/>
                </a:moveTo>
                <a:lnTo>
                  <a:pt x="0" y="146922"/>
                </a:lnTo>
              </a:path>
            </a:pathLst>
          </a:custGeom>
          <a:ln w="34486">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1282069" y="6436237"/>
            <a:ext cx="35560" cy="73025"/>
          </a:xfrm>
          <a:custGeom>
            <a:avLst/>
            <a:gdLst/>
            <a:ahLst/>
            <a:cxnLst/>
            <a:rect l="l" t="t" r="r" b="b"/>
            <a:pathLst>
              <a:path w="35559" h="73025">
                <a:moveTo>
                  <a:pt x="0" y="0"/>
                </a:moveTo>
                <a:lnTo>
                  <a:pt x="35253" y="0"/>
                </a:lnTo>
                <a:lnTo>
                  <a:pt x="35253" y="72524"/>
                </a:lnTo>
                <a:lnTo>
                  <a:pt x="0" y="72524"/>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1282069" y="6524667"/>
            <a:ext cx="127635" cy="0"/>
          </a:xfrm>
          <a:custGeom>
            <a:avLst/>
            <a:gdLst/>
            <a:ahLst/>
            <a:cxnLst/>
            <a:rect l="l" t="t" r="r" b="b"/>
            <a:pathLst>
              <a:path w="127634">
                <a:moveTo>
                  <a:pt x="0" y="0"/>
                </a:moveTo>
                <a:lnTo>
                  <a:pt x="127217" y="0"/>
                </a:lnTo>
              </a:path>
            </a:pathLst>
          </a:custGeom>
          <a:ln w="31809">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1282069" y="6540572"/>
            <a:ext cx="35560" cy="75565"/>
          </a:xfrm>
          <a:custGeom>
            <a:avLst/>
            <a:gdLst/>
            <a:ahLst/>
            <a:cxnLst/>
            <a:rect l="l" t="t" r="r" b="b"/>
            <a:pathLst>
              <a:path w="35559" h="75565">
                <a:moveTo>
                  <a:pt x="0" y="0"/>
                </a:moveTo>
                <a:lnTo>
                  <a:pt x="35253" y="0"/>
                </a:lnTo>
                <a:lnTo>
                  <a:pt x="35253" y="75069"/>
                </a:lnTo>
                <a:lnTo>
                  <a:pt x="0" y="75069"/>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1374800" y="6436411"/>
            <a:ext cx="34925" cy="72390"/>
          </a:xfrm>
          <a:custGeom>
            <a:avLst/>
            <a:gdLst/>
            <a:ahLst/>
            <a:cxnLst/>
            <a:rect l="l" t="t" r="r" b="b"/>
            <a:pathLst>
              <a:path w="34925" h="72390">
                <a:moveTo>
                  <a:pt x="34486" y="72307"/>
                </a:moveTo>
                <a:lnTo>
                  <a:pt x="0" y="72307"/>
                </a:lnTo>
                <a:lnTo>
                  <a:pt x="0" y="0"/>
                </a:lnTo>
                <a:lnTo>
                  <a:pt x="34486" y="0"/>
                </a:lnTo>
                <a:lnTo>
                  <a:pt x="34486" y="72307"/>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1374800" y="6540256"/>
            <a:ext cx="34925" cy="75565"/>
          </a:xfrm>
          <a:custGeom>
            <a:avLst/>
            <a:gdLst/>
            <a:ahLst/>
            <a:cxnLst/>
            <a:rect l="l" t="t" r="r" b="b"/>
            <a:pathLst>
              <a:path w="34925" h="75565">
                <a:moveTo>
                  <a:pt x="34486" y="75384"/>
                </a:moveTo>
                <a:lnTo>
                  <a:pt x="0" y="75384"/>
                </a:lnTo>
                <a:lnTo>
                  <a:pt x="0" y="0"/>
                </a:lnTo>
                <a:lnTo>
                  <a:pt x="34486" y="0"/>
                </a:lnTo>
                <a:lnTo>
                  <a:pt x="34486" y="75384"/>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8192833" y="845626"/>
            <a:ext cx="3159627" cy="2697863"/>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10398252" y="1100327"/>
            <a:ext cx="551687" cy="1318259"/>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txBox="1">
            <a:spLocks noGrp="1"/>
          </p:cNvSpPr>
          <p:nvPr>
            <p:ph type="title"/>
          </p:nvPr>
        </p:nvSpPr>
        <p:spPr>
          <a:xfrm>
            <a:off x="371933" y="2110231"/>
            <a:ext cx="9733280" cy="1270000"/>
          </a:xfrm>
          <a:prstGeom prst="rect">
            <a:avLst/>
          </a:prstGeom>
        </p:spPr>
        <p:txBody>
          <a:bodyPr vert="horz" wrap="square" lIns="0" tIns="12065" rIns="0" bIns="0" rtlCol="0">
            <a:spAutoFit/>
          </a:bodyPr>
          <a:lstStyle/>
          <a:p>
            <a:pPr marL="12700">
              <a:lnSpc>
                <a:spcPts val="4900"/>
              </a:lnSpc>
              <a:spcBef>
                <a:spcPts val="95"/>
              </a:spcBef>
            </a:pPr>
            <a:r>
              <a:rPr sz="4300" b="1" spc="-5" dirty="0">
                <a:solidFill>
                  <a:srgbClr val="C00000"/>
                </a:solidFill>
                <a:latin typeface="Arial"/>
                <a:cs typeface="Arial"/>
              </a:rPr>
              <a:t>2021-2022 Ryan White Part B</a:t>
            </a:r>
            <a:r>
              <a:rPr sz="4300" b="1" spc="35" dirty="0">
                <a:solidFill>
                  <a:srgbClr val="C00000"/>
                </a:solidFill>
                <a:latin typeface="Arial"/>
                <a:cs typeface="Arial"/>
              </a:rPr>
              <a:t> </a:t>
            </a:r>
            <a:r>
              <a:rPr sz="4300" b="1" spc="-10" dirty="0">
                <a:solidFill>
                  <a:srgbClr val="C00000"/>
                </a:solidFill>
                <a:latin typeface="Arial"/>
                <a:cs typeface="Arial"/>
              </a:rPr>
              <a:t>–DOH</a:t>
            </a:r>
            <a:endParaRPr sz="4300">
              <a:latin typeface="Arial"/>
              <a:cs typeface="Arial"/>
            </a:endParaRPr>
          </a:p>
          <a:p>
            <a:pPr marL="12700">
              <a:lnSpc>
                <a:spcPts val="4900"/>
              </a:lnSpc>
            </a:pPr>
            <a:r>
              <a:rPr sz="4300" b="1" i="1" spc="-10" dirty="0">
                <a:solidFill>
                  <a:srgbClr val="C00000"/>
                </a:solidFill>
                <a:latin typeface="Arial"/>
                <a:cs typeface="Arial"/>
              </a:rPr>
              <a:t>Care </a:t>
            </a:r>
            <a:r>
              <a:rPr sz="4300" b="1" i="1" spc="-5" dirty="0">
                <a:solidFill>
                  <a:srgbClr val="C00000"/>
                </a:solidFill>
                <a:latin typeface="Arial"/>
                <a:cs typeface="Arial"/>
              </a:rPr>
              <a:t>Continuum </a:t>
            </a:r>
            <a:r>
              <a:rPr sz="4300" b="1" spc="-10" dirty="0">
                <a:solidFill>
                  <a:srgbClr val="C00000"/>
                </a:solidFill>
                <a:latin typeface="Arial"/>
                <a:cs typeface="Arial"/>
              </a:rPr>
              <a:t>-Palm Beach</a:t>
            </a:r>
            <a:r>
              <a:rPr sz="4300" b="1" spc="20" dirty="0">
                <a:solidFill>
                  <a:srgbClr val="C00000"/>
                </a:solidFill>
                <a:latin typeface="Arial"/>
                <a:cs typeface="Arial"/>
              </a:rPr>
              <a:t> </a:t>
            </a:r>
            <a:r>
              <a:rPr sz="4300" b="1" spc="-5" dirty="0">
                <a:solidFill>
                  <a:srgbClr val="C00000"/>
                </a:solidFill>
                <a:latin typeface="Arial"/>
                <a:cs typeface="Arial"/>
              </a:rPr>
              <a:t>County</a:t>
            </a:r>
            <a:endParaRPr sz="4300">
              <a:latin typeface="Arial"/>
              <a:cs typeface="Arial"/>
            </a:endParaRPr>
          </a:p>
        </p:txBody>
      </p:sp>
      <p:sp>
        <p:nvSpPr>
          <p:cNvPr id="37" name="object 37"/>
          <p:cNvSpPr txBox="1"/>
          <p:nvPr/>
        </p:nvSpPr>
        <p:spPr>
          <a:xfrm>
            <a:off x="3783884" y="3585353"/>
            <a:ext cx="4875530" cy="2219960"/>
          </a:xfrm>
          <a:prstGeom prst="rect">
            <a:avLst/>
          </a:prstGeom>
        </p:spPr>
        <p:txBody>
          <a:bodyPr vert="horz" wrap="square" lIns="0" tIns="12065" rIns="0" bIns="0" rtlCol="0">
            <a:spAutoFit/>
          </a:bodyPr>
          <a:lstStyle/>
          <a:p>
            <a:pPr marL="0" marR="0" lvl="0" indent="0" algn="ctr" defTabSz="914400" rtl="0" eaLnBrk="1" fontAlgn="auto" latinLnBrk="0" hangingPunct="1">
              <a:lnSpc>
                <a:spcPct val="100000"/>
              </a:lnSpc>
              <a:spcBef>
                <a:spcPts val="95"/>
              </a:spcBef>
              <a:spcAft>
                <a:spcPts val="0"/>
              </a:spcAft>
              <a:buClrTx/>
              <a:buSzTx/>
              <a:buFontTx/>
              <a:buNone/>
              <a:tabLst/>
              <a:defRPr/>
            </a:pPr>
            <a:r>
              <a:rPr kumimoji="0" sz="2800" b="0" i="1" u="none" strike="noStrike" kern="1200" cap="none" spc="-10" normalizeH="0" baseline="0" noProof="0" dirty="0">
                <a:ln>
                  <a:noFill/>
                </a:ln>
                <a:solidFill>
                  <a:srgbClr val="548235"/>
                </a:solidFill>
                <a:effectLst/>
                <a:uLnTx/>
                <a:uFillTx/>
                <a:latin typeface="Calibri"/>
                <a:ea typeface="+mn-ea"/>
                <a:cs typeface="Calibri"/>
              </a:rPr>
              <a:t>Grant </a:t>
            </a:r>
            <a:r>
              <a:rPr kumimoji="0" sz="2800" b="0" i="1" u="none" strike="noStrike" kern="1200" cap="none" spc="-55" normalizeH="0" baseline="0" noProof="0" dirty="0">
                <a:ln>
                  <a:noFill/>
                </a:ln>
                <a:solidFill>
                  <a:srgbClr val="548235"/>
                </a:solidFill>
                <a:effectLst/>
                <a:uLnTx/>
                <a:uFillTx/>
                <a:latin typeface="Calibri"/>
                <a:ea typeface="+mn-ea"/>
                <a:cs typeface="Calibri"/>
              </a:rPr>
              <a:t>Year </a:t>
            </a:r>
            <a:r>
              <a:rPr kumimoji="0" sz="2800" b="0" i="1" u="none" strike="noStrike" kern="1200" cap="none" spc="-5" normalizeH="0" baseline="0" noProof="0" dirty="0">
                <a:ln>
                  <a:noFill/>
                </a:ln>
                <a:solidFill>
                  <a:srgbClr val="548235"/>
                </a:solidFill>
                <a:effectLst/>
                <a:uLnTx/>
                <a:uFillTx/>
                <a:latin typeface="Calibri"/>
                <a:ea typeface="+mn-ea"/>
                <a:cs typeface="Calibri"/>
              </a:rPr>
              <a:t>7/1/2021 –</a:t>
            </a:r>
            <a:r>
              <a:rPr kumimoji="0" sz="2800" b="0" i="1" u="none" strike="noStrike" kern="1200" cap="none" spc="95" normalizeH="0" baseline="0" noProof="0" dirty="0">
                <a:ln>
                  <a:noFill/>
                </a:ln>
                <a:solidFill>
                  <a:srgbClr val="548235"/>
                </a:solidFill>
                <a:effectLst/>
                <a:uLnTx/>
                <a:uFillTx/>
                <a:latin typeface="Calibri"/>
                <a:ea typeface="+mn-ea"/>
                <a:cs typeface="Calibri"/>
              </a:rPr>
              <a:t> </a:t>
            </a:r>
            <a:r>
              <a:rPr kumimoji="0" sz="2800" b="0" i="1" u="none" strike="noStrike" kern="1200" cap="none" spc="-5" normalizeH="0" baseline="0" noProof="0" dirty="0">
                <a:ln>
                  <a:noFill/>
                </a:ln>
                <a:solidFill>
                  <a:srgbClr val="548235"/>
                </a:solidFill>
                <a:effectLst/>
                <a:uLnTx/>
                <a:uFillTx/>
                <a:latin typeface="Calibri"/>
                <a:ea typeface="+mn-ea"/>
                <a:cs typeface="Calibri"/>
              </a:rPr>
              <a:t>6/30/2022</a:t>
            </a:r>
            <a:endParaRPr kumimoji="0" sz="28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45"/>
              </a:spcBef>
              <a:spcAft>
                <a:spcPts val="0"/>
              </a:spcAft>
              <a:buClrTx/>
              <a:buSzTx/>
              <a:buFontTx/>
              <a:buNone/>
              <a:tabLst/>
              <a:defRPr/>
            </a:pPr>
            <a:endParaRPr kumimoji="0" sz="2700" b="0" i="0" u="none" strike="noStrike" kern="1200" cap="none" spc="0" normalizeH="0" baseline="0" noProof="0">
              <a:ln>
                <a:noFill/>
              </a:ln>
              <a:solidFill>
                <a:prstClr val="black"/>
              </a:solidFill>
              <a:effectLst/>
              <a:uLnTx/>
              <a:uFillTx/>
              <a:latin typeface="Calibri"/>
              <a:ea typeface="+mn-ea"/>
              <a:cs typeface="Calibri"/>
            </a:endParaRPr>
          </a:p>
          <a:p>
            <a:pPr marL="3175" marR="0" lvl="0" indent="0" algn="ctr" defTabSz="914400" rtl="0" eaLnBrk="1" fontAlgn="auto" latinLnBrk="0" hangingPunct="1">
              <a:lnSpc>
                <a:spcPct val="100000"/>
              </a:lnSpc>
              <a:spcBef>
                <a:spcPts val="5"/>
              </a:spcBef>
              <a:spcAft>
                <a:spcPts val="0"/>
              </a:spcAft>
              <a:buClrTx/>
              <a:buSzTx/>
              <a:buFontTx/>
              <a:buNone/>
              <a:tabLst/>
              <a:defRPr/>
            </a:pPr>
            <a:r>
              <a:rPr kumimoji="0" sz="3200" b="1" i="0" u="none" strike="noStrike" kern="1200" cap="none" spc="-5" normalizeH="0" baseline="0" noProof="0" dirty="0">
                <a:ln>
                  <a:noFill/>
                </a:ln>
                <a:solidFill>
                  <a:prstClr val="black"/>
                </a:solidFill>
                <a:effectLst/>
                <a:uLnTx/>
                <a:uFillTx/>
                <a:latin typeface="Calibri"/>
                <a:ea typeface="+mn-ea"/>
                <a:cs typeface="Calibri"/>
              </a:rPr>
              <a:t>IRMA SHUTE </a:t>
            </a:r>
            <a:r>
              <a:rPr kumimoji="0" sz="3200" b="1" i="0" u="none" strike="noStrike" kern="1200" cap="none" spc="0" normalizeH="0" baseline="0" noProof="0" dirty="0">
                <a:ln>
                  <a:noFill/>
                </a:ln>
                <a:solidFill>
                  <a:prstClr val="black"/>
                </a:solidFill>
                <a:effectLst/>
                <a:uLnTx/>
                <a:uFillTx/>
                <a:latin typeface="Calibri"/>
                <a:ea typeface="+mn-ea"/>
                <a:cs typeface="Calibri"/>
              </a:rPr>
              <a:t>( </a:t>
            </a:r>
            <a:r>
              <a:rPr kumimoji="0" sz="3200" b="1" i="0" u="none" strike="noStrike" kern="1200" cap="none" spc="-10" normalizeH="0" baseline="0" noProof="0" dirty="0">
                <a:ln>
                  <a:noFill/>
                </a:ln>
                <a:solidFill>
                  <a:prstClr val="black"/>
                </a:solidFill>
                <a:effectLst/>
                <a:uLnTx/>
                <a:uFillTx/>
                <a:latin typeface="Calibri"/>
                <a:ea typeface="+mn-ea"/>
                <a:cs typeface="Calibri"/>
              </a:rPr>
              <a:t>AREA </a:t>
            </a:r>
            <a:r>
              <a:rPr kumimoji="0" sz="3200" b="1" i="0" u="none" strike="noStrike" kern="1200" cap="none" spc="0" normalizeH="0" baseline="0" noProof="0" dirty="0">
                <a:ln>
                  <a:noFill/>
                </a:ln>
                <a:solidFill>
                  <a:prstClr val="black"/>
                </a:solidFill>
                <a:effectLst/>
                <a:uLnTx/>
                <a:uFillTx/>
                <a:latin typeface="Calibri"/>
                <a:ea typeface="+mn-ea"/>
                <a:cs typeface="Calibri"/>
              </a:rPr>
              <a:t>9</a:t>
            </a:r>
            <a:r>
              <a:rPr kumimoji="0" sz="3200" b="1" i="0" u="none" strike="noStrike" kern="1200" cap="none" spc="5" normalizeH="0" baseline="0" noProof="0" dirty="0">
                <a:ln>
                  <a:noFill/>
                </a:ln>
                <a:solidFill>
                  <a:prstClr val="black"/>
                </a:solidFill>
                <a:effectLst/>
                <a:uLnTx/>
                <a:uFillTx/>
                <a:latin typeface="Calibri"/>
                <a:ea typeface="+mn-ea"/>
                <a:cs typeface="Calibri"/>
              </a:rPr>
              <a:t> </a:t>
            </a:r>
            <a:r>
              <a:rPr kumimoji="0" sz="3200" b="1" i="0" u="none" strike="noStrike" kern="1200" cap="none" spc="0" normalizeH="0" baseline="0" noProof="0" dirty="0">
                <a:ln>
                  <a:noFill/>
                </a:ln>
                <a:solidFill>
                  <a:prstClr val="black"/>
                </a:solidFill>
                <a:effectLst/>
                <a:uLnTx/>
                <a:uFillTx/>
                <a:latin typeface="Calibri"/>
                <a:ea typeface="+mn-ea"/>
                <a:cs typeface="Calibri"/>
              </a:rPr>
              <a:t>)</a:t>
            </a:r>
            <a:endParaRPr kumimoji="0" sz="3200" b="0" i="0" u="none" strike="noStrike" kern="1200" cap="none" spc="0" normalizeH="0" baseline="0" noProof="0">
              <a:ln>
                <a:noFill/>
              </a:ln>
              <a:solidFill>
                <a:prstClr val="black"/>
              </a:solidFill>
              <a:effectLst/>
              <a:uLnTx/>
              <a:uFillTx/>
              <a:latin typeface="Calibri"/>
              <a:ea typeface="+mn-ea"/>
              <a:cs typeface="Calibri"/>
            </a:endParaRPr>
          </a:p>
          <a:p>
            <a:pPr marL="315595" marR="304800" lvl="0" indent="607695" algn="l" defTabSz="914400" rtl="0" eaLnBrk="1" fontAlgn="auto" latinLnBrk="0" hangingPunct="1">
              <a:lnSpc>
                <a:spcPct val="100000"/>
              </a:lnSpc>
              <a:spcBef>
                <a:spcPts val="15"/>
              </a:spcBef>
              <a:spcAft>
                <a:spcPts val="0"/>
              </a:spcAft>
              <a:buClrTx/>
              <a:buSzTx/>
              <a:buFontTx/>
              <a:buNone/>
              <a:tabLst/>
              <a:defRPr/>
            </a:pPr>
            <a:r>
              <a:rPr kumimoji="0" sz="2800" b="0" i="0" u="none" strike="noStrike" kern="1200" cap="none" spc="-5" normalizeH="0" baseline="0" noProof="0" dirty="0">
                <a:ln>
                  <a:noFill/>
                </a:ln>
                <a:solidFill>
                  <a:prstClr val="black"/>
                </a:solidFill>
                <a:effectLst/>
                <a:uLnTx/>
                <a:uFillTx/>
                <a:latin typeface="Calibri"/>
                <a:ea typeface="+mn-ea"/>
                <a:cs typeface="Calibri"/>
              </a:rPr>
              <a:t>HIV </a:t>
            </a:r>
            <a:r>
              <a:rPr kumimoji="0" sz="2800" b="0" i="0" u="none" strike="noStrike" kern="1200" cap="none" spc="-10" normalizeH="0" baseline="0" noProof="0" dirty="0">
                <a:ln>
                  <a:noFill/>
                </a:ln>
                <a:solidFill>
                  <a:prstClr val="black"/>
                </a:solidFill>
                <a:effectLst/>
                <a:uLnTx/>
                <a:uFillTx/>
                <a:latin typeface="Calibri"/>
                <a:ea typeface="+mn-ea"/>
                <a:cs typeface="Calibri"/>
              </a:rPr>
              <a:t>Surveillance Unit  Florida Department </a:t>
            </a:r>
            <a:r>
              <a:rPr kumimoji="0" sz="2800" b="0" i="0" u="none" strike="noStrike" kern="1200" cap="none" spc="-5" normalizeH="0" baseline="0" noProof="0" dirty="0">
                <a:ln>
                  <a:noFill/>
                </a:ln>
                <a:solidFill>
                  <a:prstClr val="black"/>
                </a:solidFill>
                <a:effectLst/>
                <a:uLnTx/>
                <a:uFillTx/>
                <a:latin typeface="Calibri"/>
                <a:ea typeface="+mn-ea"/>
                <a:cs typeface="Calibri"/>
              </a:rPr>
              <a:t>of</a:t>
            </a:r>
            <a:r>
              <a:rPr kumimoji="0" sz="2800" b="0" i="0" u="none" strike="noStrike" kern="1200" cap="none" spc="30" normalizeH="0" baseline="0" noProof="0" dirty="0">
                <a:ln>
                  <a:noFill/>
                </a:ln>
                <a:solidFill>
                  <a:prstClr val="black"/>
                </a:solidFill>
                <a:effectLst/>
                <a:uLnTx/>
                <a:uFillTx/>
                <a:latin typeface="Calibri"/>
                <a:ea typeface="+mn-ea"/>
                <a:cs typeface="Calibri"/>
              </a:rPr>
              <a:t> </a:t>
            </a:r>
            <a:r>
              <a:rPr kumimoji="0" sz="2800" b="0" i="0" u="none" strike="noStrike" kern="1200" cap="none" spc="-5" normalizeH="0" baseline="0" noProof="0" dirty="0">
                <a:ln>
                  <a:noFill/>
                </a:ln>
                <a:solidFill>
                  <a:prstClr val="black"/>
                </a:solidFill>
                <a:effectLst/>
                <a:uLnTx/>
                <a:uFillTx/>
                <a:latin typeface="Calibri"/>
                <a:ea typeface="+mn-ea"/>
                <a:cs typeface="Calibri"/>
              </a:rPr>
              <a:t>Health</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1809445677"/>
      </p:ext>
    </p:extLst>
  </p:cSld>
  <p:clrMapOvr>
    <a:masterClrMapping/>
  </p:clrMapOvr>
  <p:timing>
    <p:tnLst>
      <p:par>
        <p:cTn id="1" dur="indefinite" restart="never" nodeType="tmRoot"/>
      </p:par>
    </p:tn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1600358" y="397545"/>
            <a:ext cx="8996045" cy="635000"/>
          </a:xfrm>
          <a:prstGeom prst="rect">
            <a:avLst/>
          </a:prstGeom>
        </p:spPr>
        <p:txBody>
          <a:bodyPr vert="horz" wrap="square" lIns="0" tIns="12065" rIns="0" bIns="0" rtlCol="0">
            <a:spAutoFit/>
          </a:bodyPr>
          <a:lstStyle/>
          <a:p>
            <a:pPr marL="12700">
              <a:lnSpc>
                <a:spcPct val="100000"/>
              </a:lnSpc>
              <a:spcBef>
                <a:spcPts val="95"/>
              </a:spcBef>
            </a:pPr>
            <a:r>
              <a:rPr sz="4000" spc="-60" dirty="0"/>
              <a:t>Ryan </a:t>
            </a:r>
            <a:r>
              <a:rPr sz="4000" spc="-35" dirty="0"/>
              <a:t>White </a:t>
            </a:r>
            <a:r>
              <a:rPr sz="4000" spc="-40" dirty="0"/>
              <a:t>Part </a:t>
            </a:r>
            <a:r>
              <a:rPr sz="4000" spc="-5" dirty="0"/>
              <a:t>B – </a:t>
            </a:r>
            <a:r>
              <a:rPr sz="4000" spc="-30" dirty="0"/>
              <a:t>DOH </a:t>
            </a:r>
            <a:r>
              <a:rPr sz="4000" spc="-40" dirty="0"/>
              <a:t>Palm </a:t>
            </a:r>
            <a:r>
              <a:rPr sz="4000" spc="-25" dirty="0"/>
              <a:t>Beach</a:t>
            </a:r>
            <a:r>
              <a:rPr sz="4000" spc="-490" dirty="0"/>
              <a:t> </a:t>
            </a:r>
            <a:r>
              <a:rPr sz="4000" spc="-35" dirty="0"/>
              <a:t>County</a:t>
            </a:r>
            <a:endParaRPr sz="4000"/>
          </a:p>
        </p:txBody>
      </p:sp>
      <p:sp>
        <p:nvSpPr>
          <p:cNvPr id="4" name="object 4"/>
          <p:cNvSpPr txBox="1"/>
          <p:nvPr/>
        </p:nvSpPr>
        <p:spPr>
          <a:xfrm>
            <a:off x="10883900" y="6149091"/>
            <a:ext cx="804083"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srgbClr val="FFFFFF"/>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322</a:t>
            </a:fld>
            <a:endParaRPr kumimoji="0" sz="3200" b="0" i="0" u="none" strike="noStrike" kern="1200" cap="none" spc="0" normalizeH="0" baseline="0" noProof="0" dirty="0">
              <a:ln>
                <a:noFill/>
              </a:ln>
              <a:solidFill>
                <a:prstClr val="black"/>
              </a:solidFill>
              <a:effectLst/>
              <a:uLnTx/>
              <a:uFillTx/>
              <a:latin typeface="Arial"/>
              <a:ea typeface="+mn-ea"/>
              <a:cs typeface="Arial"/>
            </a:endParaRPr>
          </a:p>
        </p:txBody>
      </p:sp>
      <p:sp>
        <p:nvSpPr>
          <p:cNvPr id="3" name="object 3"/>
          <p:cNvSpPr txBox="1"/>
          <p:nvPr/>
        </p:nvSpPr>
        <p:spPr>
          <a:xfrm>
            <a:off x="78715" y="1341874"/>
            <a:ext cx="11807825" cy="455803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200" b="1" i="0" u="none" strike="noStrike" kern="1200" cap="none" spc="-25" normalizeH="0" baseline="0" noProof="0" dirty="0">
                <a:ln>
                  <a:noFill/>
                </a:ln>
                <a:solidFill>
                  <a:prstClr val="black"/>
                </a:solidFill>
                <a:effectLst/>
                <a:uLnTx/>
                <a:uFillTx/>
                <a:latin typeface="Times New Roman"/>
                <a:ea typeface="+mn-ea"/>
                <a:cs typeface="Times New Roman"/>
              </a:rPr>
              <a:t>RWHAP </a:t>
            </a:r>
            <a:r>
              <a:rPr kumimoji="0" sz="2200" b="1" i="0" u="none" strike="noStrike" kern="1200" cap="none" spc="-5" normalizeH="0" baseline="0" noProof="0" dirty="0">
                <a:ln>
                  <a:noFill/>
                </a:ln>
                <a:solidFill>
                  <a:prstClr val="black"/>
                </a:solidFill>
                <a:effectLst/>
                <a:uLnTx/>
                <a:uFillTx/>
                <a:latin typeface="Times New Roman"/>
                <a:ea typeface="+mn-ea"/>
                <a:cs typeface="Times New Roman"/>
              </a:rPr>
              <a:t>Part B – </a:t>
            </a:r>
            <a:r>
              <a:rPr kumimoji="0" sz="2200" b="0" i="0" u="none" strike="noStrike" kern="1200" cap="none" spc="-10" normalizeH="0" baseline="0" noProof="0" dirty="0">
                <a:ln>
                  <a:noFill/>
                </a:ln>
                <a:solidFill>
                  <a:prstClr val="black"/>
                </a:solidFill>
                <a:effectLst/>
                <a:uLnTx/>
                <a:uFillTx/>
                <a:latin typeface="Times New Roman"/>
                <a:ea typeface="+mn-ea"/>
                <a:cs typeface="Times New Roman"/>
              </a:rPr>
              <a:t>HRSA HAB </a:t>
            </a:r>
            <a:r>
              <a:rPr kumimoji="0" sz="2200" b="0" i="0" u="none" strike="noStrike" kern="1200" cap="none" spc="-5" normalizeH="0" baseline="0" noProof="0" dirty="0">
                <a:ln>
                  <a:noFill/>
                </a:ln>
                <a:solidFill>
                  <a:prstClr val="black"/>
                </a:solidFill>
                <a:effectLst/>
                <a:uLnTx/>
                <a:uFillTx/>
                <a:latin typeface="Times New Roman"/>
                <a:ea typeface="+mn-ea"/>
                <a:cs typeface="Times New Roman"/>
              </a:rPr>
              <a:t>awards </a:t>
            </a:r>
            <a:r>
              <a:rPr kumimoji="0" sz="2200" b="0" i="0" u="none" strike="noStrike" kern="1200" cap="none" spc="0" normalizeH="0" baseline="0" noProof="0" dirty="0">
                <a:ln>
                  <a:noFill/>
                </a:ln>
                <a:solidFill>
                  <a:prstClr val="black"/>
                </a:solidFill>
                <a:effectLst/>
                <a:uLnTx/>
                <a:uFillTx/>
                <a:latin typeface="Times New Roman"/>
                <a:ea typeface="+mn-ea"/>
                <a:cs typeface="Times New Roman"/>
              </a:rPr>
              <a:t>the </a:t>
            </a:r>
            <a:r>
              <a:rPr kumimoji="0" sz="2200" b="0" i="0" u="none" strike="noStrike" kern="1200" cap="none" spc="-5" normalizeH="0" baseline="0" noProof="0" dirty="0">
                <a:ln>
                  <a:noFill/>
                </a:ln>
                <a:solidFill>
                  <a:prstClr val="black"/>
                </a:solidFill>
                <a:effectLst/>
                <a:uLnTx/>
                <a:uFillTx/>
                <a:latin typeface="Times New Roman"/>
                <a:ea typeface="+mn-ea"/>
                <a:cs typeface="Times New Roman"/>
              </a:rPr>
              <a:t>following grants to</a:t>
            </a:r>
            <a:r>
              <a:rPr kumimoji="0" sz="2200" b="0" i="0" u="none" strike="noStrike" kern="1200" cap="none" spc="-130" normalizeH="0" baseline="0" noProof="0" dirty="0">
                <a:ln>
                  <a:noFill/>
                </a:ln>
                <a:solidFill>
                  <a:prstClr val="black"/>
                </a:solidFill>
                <a:effectLst/>
                <a:uLnTx/>
                <a:uFillTx/>
                <a:latin typeface="Times New Roman"/>
                <a:ea typeface="+mn-ea"/>
                <a:cs typeface="Times New Roman"/>
              </a:rPr>
              <a:t> </a:t>
            </a:r>
            <a:r>
              <a:rPr kumimoji="0" sz="2200" b="1" i="0" u="none" strike="noStrike" kern="1200" cap="none" spc="-5" normalizeH="0" baseline="0" noProof="0" dirty="0">
                <a:ln>
                  <a:noFill/>
                </a:ln>
                <a:solidFill>
                  <a:prstClr val="black"/>
                </a:solidFill>
                <a:effectLst/>
                <a:uLnTx/>
                <a:uFillTx/>
                <a:latin typeface="Times New Roman"/>
                <a:ea typeface="+mn-ea"/>
                <a:cs typeface="Times New Roman"/>
              </a:rPr>
              <a:t>s</a:t>
            </a:r>
            <a:r>
              <a:rPr kumimoji="0" sz="2200" b="0" i="0" u="none" strike="noStrike" kern="1200" cap="none" spc="-5" normalizeH="0" baseline="0" noProof="0" dirty="0">
                <a:ln>
                  <a:noFill/>
                </a:ln>
                <a:solidFill>
                  <a:prstClr val="black"/>
                </a:solidFill>
                <a:effectLst/>
                <a:uLnTx/>
                <a:uFillTx/>
                <a:latin typeface="Times New Roman"/>
                <a:ea typeface="+mn-ea"/>
                <a:cs typeface="Times New Roman"/>
              </a:rPr>
              <a:t>tates/territories:</a:t>
            </a:r>
            <a:endParaRPr kumimoji="0" sz="2200" b="0" i="0" u="none" strike="noStrike" kern="1200" cap="none" spc="0" normalizeH="0" baseline="0" noProof="0">
              <a:ln>
                <a:noFill/>
              </a:ln>
              <a:solidFill>
                <a:prstClr val="black"/>
              </a:solidFill>
              <a:effectLst/>
              <a:uLnTx/>
              <a:uFillTx/>
              <a:latin typeface="Times New Roman"/>
              <a:ea typeface="+mn-ea"/>
              <a:cs typeface="Times New Roman"/>
            </a:endParaRPr>
          </a:p>
          <a:p>
            <a:pPr marL="0" marR="0" lvl="0" indent="0" algn="l" defTabSz="914400" rtl="0" eaLnBrk="1" fontAlgn="auto" latinLnBrk="0" hangingPunct="1">
              <a:lnSpc>
                <a:spcPct val="100000"/>
              </a:lnSpc>
              <a:spcBef>
                <a:spcPts val="15"/>
              </a:spcBef>
              <a:spcAft>
                <a:spcPts val="0"/>
              </a:spcAft>
              <a:buClrTx/>
              <a:buSzTx/>
              <a:buFontTx/>
              <a:buNone/>
              <a:tabLst/>
              <a:defRPr/>
            </a:pPr>
            <a:endParaRPr kumimoji="0" sz="2750" b="0" i="0" u="none" strike="noStrike" kern="1200" cap="none" spc="0" normalizeH="0" baseline="0" noProof="0">
              <a:ln>
                <a:noFill/>
              </a:ln>
              <a:solidFill>
                <a:prstClr val="black"/>
              </a:solidFill>
              <a:effectLst/>
              <a:uLnTx/>
              <a:uFillTx/>
              <a:latin typeface="Times New Roman"/>
              <a:ea typeface="+mn-ea"/>
              <a:cs typeface="Times New Roman"/>
            </a:endParaRPr>
          </a:p>
          <a:p>
            <a:pPr marL="169545" marR="0" lvl="0" indent="-157480" algn="l" defTabSz="914400" rtl="0" eaLnBrk="1" fontAlgn="auto" latinLnBrk="0" hangingPunct="1">
              <a:lnSpc>
                <a:spcPct val="100000"/>
              </a:lnSpc>
              <a:spcBef>
                <a:spcPts val="0"/>
              </a:spcBef>
              <a:spcAft>
                <a:spcPts val="0"/>
              </a:spcAft>
              <a:buClrTx/>
              <a:buSzPct val="89473"/>
              <a:buFont typeface="Calibri"/>
              <a:buChar char="•"/>
              <a:tabLst>
                <a:tab pos="170180" algn="l"/>
              </a:tabLst>
              <a:defRPr/>
            </a:pPr>
            <a:r>
              <a:rPr kumimoji="0" sz="1900" b="1" i="1" u="none" strike="noStrike" kern="1200" cap="none" spc="-15" normalizeH="0" baseline="0" noProof="0" dirty="0">
                <a:ln>
                  <a:noFill/>
                </a:ln>
                <a:solidFill>
                  <a:prstClr val="black"/>
                </a:solidFill>
                <a:effectLst/>
                <a:uLnTx/>
                <a:uFillTx/>
                <a:latin typeface="Times New Roman"/>
                <a:ea typeface="+mn-ea"/>
                <a:cs typeface="Times New Roman"/>
              </a:rPr>
              <a:t>RWHAP </a:t>
            </a:r>
            <a:r>
              <a:rPr kumimoji="0" sz="1900" b="1" i="1" u="none" strike="noStrike" kern="1200" cap="none" spc="-5" normalizeH="0" baseline="0" noProof="0" dirty="0">
                <a:ln>
                  <a:noFill/>
                </a:ln>
                <a:solidFill>
                  <a:prstClr val="black"/>
                </a:solidFill>
                <a:effectLst/>
                <a:uLnTx/>
                <a:uFillTx/>
                <a:latin typeface="Times New Roman"/>
                <a:ea typeface="+mn-ea"/>
                <a:cs typeface="Times New Roman"/>
              </a:rPr>
              <a:t>Part B </a:t>
            </a:r>
            <a:r>
              <a:rPr kumimoji="0" sz="1900" b="1" i="1" u="none" strike="noStrike" kern="1200" cap="none" spc="-10" normalizeH="0" baseline="0" noProof="0" dirty="0">
                <a:ln>
                  <a:noFill/>
                </a:ln>
                <a:solidFill>
                  <a:prstClr val="black"/>
                </a:solidFill>
                <a:effectLst/>
                <a:uLnTx/>
                <a:uFillTx/>
                <a:latin typeface="Times New Roman"/>
                <a:ea typeface="+mn-ea"/>
                <a:cs typeface="Times New Roman"/>
              </a:rPr>
              <a:t>HIV Care Grant </a:t>
            </a:r>
            <a:r>
              <a:rPr kumimoji="0" sz="1900" b="1" i="1" u="none" strike="noStrike" kern="1200" cap="none" spc="-5" normalizeH="0" baseline="0" noProof="0" dirty="0">
                <a:ln>
                  <a:noFill/>
                </a:ln>
                <a:solidFill>
                  <a:prstClr val="black"/>
                </a:solidFill>
                <a:effectLst/>
                <a:uLnTx/>
                <a:uFillTx/>
                <a:latin typeface="Times New Roman"/>
                <a:ea typeface="+mn-ea"/>
                <a:cs typeface="Times New Roman"/>
              </a:rPr>
              <a:t>Program </a:t>
            </a:r>
            <a:r>
              <a:rPr kumimoji="0" sz="1900" b="0" i="0" u="none" strike="noStrike" kern="1200" cap="none" spc="-5" normalizeH="0" baseline="0" noProof="0" dirty="0">
                <a:ln>
                  <a:noFill/>
                </a:ln>
                <a:solidFill>
                  <a:prstClr val="black"/>
                </a:solidFill>
                <a:effectLst/>
                <a:uLnTx/>
                <a:uFillTx/>
                <a:latin typeface="Times New Roman"/>
                <a:ea typeface="+mn-ea"/>
                <a:cs typeface="Times New Roman"/>
              </a:rPr>
              <a:t>(Activity Code X07),</a:t>
            </a:r>
            <a:r>
              <a:rPr kumimoji="0" sz="1900" b="0" i="0" u="none" strike="noStrike" kern="1200" cap="none" spc="20" normalizeH="0" baseline="0" noProof="0" dirty="0">
                <a:ln>
                  <a:noFill/>
                </a:ln>
                <a:solidFill>
                  <a:prstClr val="black"/>
                </a:solidFill>
                <a:effectLst/>
                <a:uLnTx/>
                <a:uFillTx/>
                <a:latin typeface="Times New Roman"/>
                <a:ea typeface="+mn-ea"/>
                <a:cs typeface="Times New Roman"/>
              </a:rPr>
              <a:t> </a:t>
            </a:r>
            <a:r>
              <a:rPr kumimoji="0" sz="1900" b="0" i="0" u="none" strike="noStrike" kern="1200" cap="none" spc="-5" normalizeH="0" baseline="0" noProof="0" dirty="0">
                <a:ln>
                  <a:noFill/>
                </a:ln>
                <a:solidFill>
                  <a:prstClr val="black"/>
                </a:solidFill>
                <a:effectLst/>
                <a:uLnTx/>
                <a:uFillTx/>
                <a:latin typeface="Times New Roman"/>
                <a:ea typeface="+mn-ea"/>
                <a:cs typeface="Times New Roman"/>
              </a:rPr>
              <a:t>including:</a:t>
            </a:r>
            <a:endParaRPr kumimoji="0" sz="1900" b="0" i="0" u="none" strike="noStrike" kern="1200" cap="none" spc="0" normalizeH="0" baseline="0" noProof="0">
              <a:ln>
                <a:noFill/>
              </a:ln>
              <a:solidFill>
                <a:prstClr val="black"/>
              </a:solidFill>
              <a:effectLst/>
              <a:uLnTx/>
              <a:uFillTx/>
              <a:latin typeface="Times New Roman"/>
              <a:ea typeface="+mn-ea"/>
              <a:cs typeface="Times New Roman"/>
            </a:endParaRPr>
          </a:p>
          <a:p>
            <a:pPr marL="302260" marR="0" lvl="0" indent="-290195" algn="l" defTabSz="914400" rtl="0" eaLnBrk="1" fontAlgn="auto" latinLnBrk="0" hangingPunct="1">
              <a:lnSpc>
                <a:spcPct val="100000"/>
              </a:lnSpc>
              <a:spcBef>
                <a:spcPts val="160"/>
              </a:spcBef>
              <a:spcAft>
                <a:spcPts val="0"/>
              </a:spcAft>
              <a:buClrTx/>
              <a:buSzTx/>
              <a:buFont typeface="Courier New"/>
              <a:buChar char="o"/>
              <a:tabLst>
                <a:tab pos="302895" algn="l"/>
              </a:tabLst>
              <a:defRPr/>
            </a:pPr>
            <a:r>
              <a:rPr kumimoji="0" sz="1900" b="1" i="0" u="none" strike="noStrike" kern="1200" cap="none" spc="-20" normalizeH="0" baseline="0" noProof="0" dirty="0">
                <a:ln>
                  <a:noFill/>
                </a:ln>
                <a:solidFill>
                  <a:prstClr val="black"/>
                </a:solidFill>
                <a:effectLst/>
                <a:uLnTx/>
                <a:uFillTx/>
                <a:latin typeface="Times New Roman"/>
                <a:ea typeface="+mn-ea"/>
                <a:cs typeface="Times New Roman"/>
              </a:rPr>
              <a:t>RWHAP </a:t>
            </a:r>
            <a:r>
              <a:rPr kumimoji="0" sz="1900" b="1" i="0" u="none" strike="noStrike" kern="1200" cap="none" spc="-5" normalizeH="0" baseline="0" noProof="0" dirty="0">
                <a:ln>
                  <a:noFill/>
                </a:ln>
                <a:solidFill>
                  <a:prstClr val="black"/>
                </a:solidFill>
                <a:effectLst/>
                <a:uLnTx/>
                <a:uFillTx/>
                <a:latin typeface="Times New Roman"/>
                <a:ea typeface="+mn-ea"/>
                <a:cs typeface="Times New Roman"/>
              </a:rPr>
              <a:t>Part B </a:t>
            </a:r>
            <a:r>
              <a:rPr kumimoji="0" sz="1900" b="1" i="0" u="none" strike="noStrike" kern="1200" cap="none" spc="-10" normalizeH="0" baseline="0" noProof="0" dirty="0">
                <a:ln>
                  <a:noFill/>
                </a:ln>
                <a:solidFill>
                  <a:prstClr val="black"/>
                </a:solidFill>
                <a:effectLst/>
                <a:uLnTx/>
                <a:uFillTx/>
                <a:latin typeface="Times New Roman"/>
                <a:ea typeface="+mn-ea"/>
                <a:cs typeface="Times New Roman"/>
              </a:rPr>
              <a:t>Base </a:t>
            </a:r>
            <a:r>
              <a:rPr kumimoji="0" sz="1900" b="0" i="0" u="none" strike="noStrike" kern="1200" cap="none" spc="-5" normalizeH="0" baseline="0" noProof="0" dirty="0">
                <a:ln>
                  <a:noFill/>
                </a:ln>
                <a:solidFill>
                  <a:prstClr val="black"/>
                </a:solidFill>
                <a:effectLst/>
                <a:uLnTx/>
                <a:uFillTx/>
                <a:latin typeface="Times New Roman"/>
                <a:ea typeface="+mn-ea"/>
                <a:cs typeface="Times New Roman"/>
              </a:rPr>
              <a:t>funds to provide core </a:t>
            </a:r>
            <a:r>
              <a:rPr kumimoji="0" sz="1900" b="0" i="0" u="none" strike="noStrike" kern="1200" cap="none" spc="-10" normalizeH="0" baseline="0" noProof="0" dirty="0">
                <a:ln>
                  <a:noFill/>
                </a:ln>
                <a:solidFill>
                  <a:prstClr val="black"/>
                </a:solidFill>
                <a:effectLst/>
                <a:uLnTx/>
                <a:uFillTx/>
                <a:latin typeface="Times New Roman"/>
                <a:ea typeface="+mn-ea"/>
                <a:cs typeface="Times New Roman"/>
              </a:rPr>
              <a:t>medical </a:t>
            </a:r>
            <a:r>
              <a:rPr kumimoji="0" sz="1900" b="0" i="0" u="none" strike="noStrike" kern="1200" cap="none" spc="-5" normalizeH="0" baseline="0" noProof="0" dirty="0">
                <a:ln>
                  <a:noFill/>
                </a:ln>
                <a:solidFill>
                  <a:prstClr val="black"/>
                </a:solidFill>
                <a:effectLst/>
                <a:uLnTx/>
                <a:uFillTx/>
                <a:latin typeface="Times New Roman"/>
                <a:ea typeface="+mn-ea"/>
                <a:cs typeface="Times New Roman"/>
              </a:rPr>
              <a:t>and support</a:t>
            </a:r>
            <a:r>
              <a:rPr kumimoji="0" sz="1900" b="0" i="0" u="none" strike="noStrike" kern="1200" cap="none" spc="5" normalizeH="0" baseline="0" noProof="0" dirty="0">
                <a:ln>
                  <a:noFill/>
                </a:ln>
                <a:solidFill>
                  <a:prstClr val="black"/>
                </a:solidFill>
                <a:effectLst/>
                <a:uLnTx/>
                <a:uFillTx/>
                <a:latin typeface="Times New Roman"/>
                <a:ea typeface="+mn-ea"/>
                <a:cs typeface="Times New Roman"/>
              </a:rPr>
              <a:t> </a:t>
            </a:r>
            <a:r>
              <a:rPr kumimoji="0" sz="1900" b="0" i="0" u="none" strike="noStrike" kern="1200" cap="none" spc="-10" normalizeH="0" baseline="0" noProof="0" dirty="0">
                <a:ln>
                  <a:noFill/>
                </a:ln>
                <a:solidFill>
                  <a:prstClr val="black"/>
                </a:solidFill>
                <a:effectLst/>
                <a:uLnTx/>
                <a:uFillTx/>
                <a:latin typeface="Times New Roman"/>
                <a:ea typeface="+mn-ea"/>
                <a:cs typeface="Times New Roman"/>
              </a:rPr>
              <a:t>services;</a:t>
            </a:r>
            <a:endParaRPr kumimoji="0" sz="1900" b="0" i="0" u="none" strike="noStrike" kern="1200" cap="none" spc="0" normalizeH="0" baseline="0" noProof="0">
              <a:ln>
                <a:noFill/>
              </a:ln>
              <a:solidFill>
                <a:prstClr val="black"/>
              </a:solidFill>
              <a:effectLst/>
              <a:uLnTx/>
              <a:uFillTx/>
              <a:latin typeface="Times New Roman"/>
              <a:ea typeface="+mn-ea"/>
              <a:cs typeface="Times New Roman"/>
            </a:endParaRPr>
          </a:p>
          <a:p>
            <a:pPr marL="302260" marR="0" lvl="0" indent="-290195" algn="l" defTabSz="914400" rtl="0" eaLnBrk="1" fontAlgn="auto" latinLnBrk="0" hangingPunct="1">
              <a:lnSpc>
                <a:spcPct val="100000"/>
              </a:lnSpc>
              <a:spcBef>
                <a:spcPts val="155"/>
              </a:spcBef>
              <a:spcAft>
                <a:spcPts val="0"/>
              </a:spcAft>
              <a:buClrTx/>
              <a:buSzTx/>
              <a:buFont typeface="Courier New"/>
              <a:buChar char="o"/>
              <a:tabLst>
                <a:tab pos="302895" algn="l"/>
              </a:tabLst>
              <a:defRPr/>
            </a:pPr>
            <a:r>
              <a:rPr kumimoji="0" sz="1900" b="1" i="0" u="none" strike="noStrike" kern="1200" cap="none" spc="-20" normalizeH="0" baseline="0" noProof="0" dirty="0">
                <a:ln>
                  <a:noFill/>
                </a:ln>
                <a:solidFill>
                  <a:prstClr val="black"/>
                </a:solidFill>
                <a:effectLst/>
                <a:uLnTx/>
                <a:uFillTx/>
                <a:latin typeface="Times New Roman"/>
                <a:ea typeface="+mn-ea"/>
                <a:cs typeface="Times New Roman"/>
              </a:rPr>
              <a:t>RWHAP </a:t>
            </a:r>
            <a:r>
              <a:rPr kumimoji="0" sz="1900" b="1" i="0" u="none" strike="noStrike" kern="1200" cap="none" spc="-10" normalizeH="0" baseline="0" noProof="0" dirty="0">
                <a:ln>
                  <a:noFill/>
                </a:ln>
                <a:solidFill>
                  <a:prstClr val="black"/>
                </a:solidFill>
                <a:effectLst/>
                <a:uLnTx/>
                <a:uFillTx/>
                <a:latin typeface="Times New Roman"/>
                <a:ea typeface="+mn-ea"/>
                <a:cs typeface="Times New Roman"/>
              </a:rPr>
              <a:t>ADAP Base </a:t>
            </a:r>
            <a:r>
              <a:rPr kumimoji="0" sz="1900" b="0" i="0" u="none" strike="noStrike" kern="1200" cap="none" spc="-5" normalizeH="0" baseline="0" noProof="0" dirty="0">
                <a:ln>
                  <a:noFill/>
                </a:ln>
                <a:solidFill>
                  <a:prstClr val="black"/>
                </a:solidFill>
                <a:effectLst/>
                <a:uLnTx/>
                <a:uFillTx/>
                <a:latin typeface="Times New Roman"/>
                <a:ea typeface="+mn-ea"/>
                <a:cs typeface="Times New Roman"/>
              </a:rPr>
              <a:t>funds for FDA-approved Rx and purchase of health care coverage for low-income HIV</a:t>
            </a:r>
            <a:r>
              <a:rPr kumimoji="0" sz="1900" b="0" i="0" u="none" strike="noStrike" kern="1200" cap="none" spc="-85" normalizeH="0" baseline="0" noProof="0" dirty="0">
                <a:ln>
                  <a:noFill/>
                </a:ln>
                <a:solidFill>
                  <a:prstClr val="black"/>
                </a:solidFill>
                <a:effectLst/>
                <a:uLnTx/>
                <a:uFillTx/>
                <a:latin typeface="Times New Roman"/>
                <a:ea typeface="+mn-ea"/>
                <a:cs typeface="Times New Roman"/>
              </a:rPr>
              <a:t> </a:t>
            </a:r>
            <a:r>
              <a:rPr kumimoji="0" sz="1900" b="0" i="0" u="none" strike="noStrike" kern="1200" cap="none" spc="-5" normalizeH="0" baseline="0" noProof="0" dirty="0">
                <a:ln>
                  <a:noFill/>
                </a:ln>
                <a:solidFill>
                  <a:prstClr val="black"/>
                </a:solidFill>
                <a:effectLst/>
                <a:uLnTx/>
                <a:uFillTx/>
                <a:latin typeface="Times New Roman"/>
                <a:ea typeface="+mn-ea"/>
                <a:cs typeface="Times New Roman"/>
              </a:rPr>
              <a:t>patients;</a:t>
            </a:r>
            <a:endParaRPr kumimoji="0" sz="1900" b="0" i="0" u="none" strike="noStrike" kern="1200" cap="none" spc="0" normalizeH="0" baseline="0" noProof="0">
              <a:ln>
                <a:noFill/>
              </a:ln>
              <a:solidFill>
                <a:prstClr val="black"/>
              </a:solidFill>
              <a:effectLst/>
              <a:uLnTx/>
              <a:uFillTx/>
              <a:latin typeface="Times New Roman"/>
              <a:ea typeface="+mn-ea"/>
              <a:cs typeface="Times New Roman"/>
            </a:endParaRPr>
          </a:p>
          <a:p>
            <a:pPr marL="302260" marR="0" lvl="0" indent="-290195" algn="l" defTabSz="914400" rtl="0" eaLnBrk="1" fontAlgn="auto" latinLnBrk="0" hangingPunct="1">
              <a:lnSpc>
                <a:spcPct val="100000"/>
              </a:lnSpc>
              <a:spcBef>
                <a:spcPts val="155"/>
              </a:spcBef>
              <a:spcAft>
                <a:spcPts val="0"/>
              </a:spcAft>
              <a:buClrTx/>
              <a:buSzTx/>
              <a:buFont typeface="Courier New"/>
              <a:buChar char="o"/>
              <a:tabLst>
                <a:tab pos="302895" algn="l"/>
              </a:tabLst>
              <a:defRPr/>
            </a:pPr>
            <a:r>
              <a:rPr kumimoji="0" sz="1900" b="1" i="0" u="none" strike="noStrike" kern="1200" cap="none" spc="-20" normalizeH="0" baseline="0" noProof="0" dirty="0">
                <a:ln>
                  <a:noFill/>
                </a:ln>
                <a:solidFill>
                  <a:prstClr val="black"/>
                </a:solidFill>
                <a:effectLst/>
                <a:uLnTx/>
                <a:uFillTx/>
                <a:latin typeface="Times New Roman"/>
                <a:ea typeface="+mn-ea"/>
                <a:cs typeface="Times New Roman"/>
              </a:rPr>
              <a:t>RWHAP </a:t>
            </a:r>
            <a:r>
              <a:rPr kumimoji="0" sz="1900" b="1" i="0" u="none" strike="noStrike" kern="1200" cap="none" spc="-10" normalizeH="0" baseline="0" noProof="0" dirty="0">
                <a:ln>
                  <a:noFill/>
                </a:ln>
                <a:solidFill>
                  <a:prstClr val="black"/>
                </a:solidFill>
                <a:effectLst/>
                <a:uLnTx/>
                <a:uFillTx/>
                <a:latin typeface="Times New Roman"/>
                <a:ea typeface="+mn-ea"/>
                <a:cs typeface="Times New Roman"/>
              </a:rPr>
              <a:t>ADAP </a:t>
            </a:r>
            <a:r>
              <a:rPr kumimoji="0" sz="1900" b="1" i="0" u="none" strike="noStrike" kern="1200" cap="none" spc="-5" normalizeH="0" baseline="0" noProof="0" dirty="0">
                <a:ln>
                  <a:noFill/>
                </a:ln>
                <a:solidFill>
                  <a:prstClr val="black"/>
                </a:solidFill>
                <a:effectLst/>
                <a:uLnTx/>
                <a:uFillTx/>
                <a:latin typeface="Times New Roman"/>
                <a:ea typeface="+mn-ea"/>
                <a:cs typeface="Times New Roman"/>
              </a:rPr>
              <a:t>Supplemental </a:t>
            </a:r>
            <a:r>
              <a:rPr kumimoji="0" sz="1900" b="0" i="0" u="none" strike="noStrike" kern="1200" cap="none" spc="-5" normalizeH="0" baseline="0" noProof="0" dirty="0">
                <a:ln>
                  <a:noFill/>
                </a:ln>
                <a:solidFill>
                  <a:prstClr val="black"/>
                </a:solidFill>
                <a:effectLst/>
                <a:uLnTx/>
                <a:uFillTx/>
                <a:latin typeface="Times New Roman"/>
                <a:ea typeface="+mn-ea"/>
                <a:cs typeface="Times New Roman"/>
              </a:rPr>
              <a:t>funds for applicants in </a:t>
            </a:r>
            <a:r>
              <a:rPr kumimoji="0" sz="1900" b="0" i="0" u="none" strike="noStrike" kern="1200" cap="none" spc="-10" normalizeH="0" baseline="0" noProof="0" dirty="0">
                <a:ln>
                  <a:noFill/>
                </a:ln>
                <a:solidFill>
                  <a:prstClr val="black"/>
                </a:solidFill>
                <a:effectLst/>
                <a:uLnTx/>
                <a:uFillTx/>
                <a:latin typeface="Times New Roman"/>
                <a:ea typeface="+mn-ea"/>
                <a:cs typeface="Times New Roman"/>
              </a:rPr>
              <a:t>severe </a:t>
            </a:r>
            <a:r>
              <a:rPr kumimoji="0" sz="1900" b="0" i="0" u="none" strike="noStrike" kern="1200" cap="none" spc="-5" normalizeH="0" baseline="0" noProof="0" dirty="0">
                <a:ln>
                  <a:noFill/>
                </a:ln>
                <a:solidFill>
                  <a:prstClr val="black"/>
                </a:solidFill>
                <a:effectLst/>
                <a:uLnTx/>
                <a:uFillTx/>
                <a:latin typeface="Times New Roman"/>
                <a:ea typeface="+mn-ea"/>
                <a:cs typeface="Times New Roman"/>
              </a:rPr>
              <a:t>need for</a:t>
            </a:r>
            <a:r>
              <a:rPr kumimoji="0" sz="1900" b="0" i="0" u="none" strike="noStrike" kern="1200" cap="none" spc="-180" normalizeH="0" baseline="0" noProof="0" dirty="0">
                <a:ln>
                  <a:noFill/>
                </a:ln>
                <a:solidFill>
                  <a:prstClr val="black"/>
                </a:solidFill>
                <a:effectLst/>
                <a:uLnTx/>
                <a:uFillTx/>
                <a:latin typeface="Times New Roman"/>
                <a:ea typeface="+mn-ea"/>
                <a:cs typeface="Times New Roman"/>
              </a:rPr>
              <a:t> </a:t>
            </a:r>
            <a:r>
              <a:rPr kumimoji="0" sz="1900" b="0" i="0" u="none" strike="noStrike" kern="1200" cap="none" spc="-10" normalizeH="0" baseline="0" noProof="0" dirty="0">
                <a:ln>
                  <a:noFill/>
                </a:ln>
                <a:solidFill>
                  <a:prstClr val="black"/>
                </a:solidFill>
                <a:effectLst/>
                <a:uLnTx/>
                <a:uFillTx/>
                <a:latin typeface="Times New Roman"/>
                <a:ea typeface="+mn-ea"/>
                <a:cs typeface="Times New Roman"/>
              </a:rPr>
              <a:t>medication;</a:t>
            </a:r>
            <a:endParaRPr kumimoji="0" sz="1900" b="0" i="0" u="none" strike="noStrike" kern="1200" cap="none" spc="0" normalizeH="0" baseline="0" noProof="0">
              <a:ln>
                <a:noFill/>
              </a:ln>
              <a:solidFill>
                <a:prstClr val="black"/>
              </a:solidFill>
              <a:effectLst/>
              <a:uLnTx/>
              <a:uFillTx/>
              <a:latin typeface="Times New Roman"/>
              <a:ea typeface="+mn-ea"/>
              <a:cs typeface="Times New Roman"/>
            </a:endParaRPr>
          </a:p>
          <a:p>
            <a:pPr marL="302260" marR="0" lvl="0" indent="-290195" algn="l" defTabSz="914400" rtl="0" eaLnBrk="1" fontAlgn="auto" latinLnBrk="0" hangingPunct="1">
              <a:lnSpc>
                <a:spcPct val="100000"/>
              </a:lnSpc>
              <a:spcBef>
                <a:spcPts val="170"/>
              </a:spcBef>
              <a:spcAft>
                <a:spcPts val="0"/>
              </a:spcAft>
              <a:buClrTx/>
              <a:buSzTx/>
              <a:buFont typeface="Courier New"/>
              <a:buChar char="o"/>
              <a:tabLst>
                <a:tab pos="302895" algn="l"/>
              </a:tabLst>
              <a:defRPr/>
            </a:pPr>
            <a:r>
              <a:rPr kumimoji="0" sz="1900" b="1" i="0" u="none" strike="noStrike" kern="1200" cap="none" spc="-5" normalizeH="0" baseline="0" noProof="0" dirty="0">
                <a:ln>
                  <a:noFill/>
                </a:ln>
                <a:solidFill>
                  <a:prstClr val="black"/>
                </a:solidFill>
                <a:effectLst/>
                <a:uLnTx/>
                <a:uFillTx/>
                <a:latin typeface="Times New Roman"/>
                <a:ea typeface="+mn-ea"/>
                <a:cs typeface="Times New Roman"/>
              </a:rPr>
              <a:t>Emerging Communities (EC) supplemental </a:t>
            </a:r>
            <a:r>
              <a:rPr kumimoji="0" sz="1900" b="0" i="0" u="none" strike="noStrike" kern="1200" cap="none" spc="-5" normalizeH="0" baseline="0" noProof="0" dirty="0">
                <a:ln>
                  <a:noFill/>
                </a:ln>
                <a:solidFill>
                  <a:prstClr val="black"/>
                </a:solidFill>
                <a:effectLst/>
                <a:uLnTx/>
                <a:uFillTx/>
                <a:latin typeface="Times New Roman"/>
                <a:ea typeface="+mn-ea"/>
                <a:cs typeface="Times New Roman"/>
              </a:rPr>
              <a:t>funds for </a:t>
            </a:r>
            <a:r>
              <a:rPr kumimoji="0" sz="1900" b="0" i="0" u="none" strike="noStrike" kern="1200" cap="none" spc="-10" normalizeH="0" baseline="0" noProof="0" dirty="0">
                <a:ln>
                  <a:noFill/>
                </a:ln>
                <a:solidFill>
                  <a:prstClr val="black"/>
                </a:solidFill>
                <a:effectLst/>
                <a:uLnTx/>
                <a:uFillTx/>
                <a:latin typeface="Times New Roman"/>
                <a:ea typeface="+mn-ea"/>
                <a:cs typeface="Times New Roman"/>
              </a:rPr>
              <a:t>metro </a:t>
            </a:r>
            <a:r>
              <a:rPr kumimoji="0" sz="1900" b="0" i="0" u="none" strike="noStrike" kern="1200" cap="none" spc="-5" normalizeH="0" baseline="0" noProof="0" dirty="0">
                <a:ln>
                  <a:noFill/>
                </a:ln>
                <a:solidFill>
                  <a:prstClr val="black"/>
                </a:solidFill>
                <a:effectLst/>
                <a:uLnTx/>
                <a:uFillTx/>
                <a:latin typeface="Times New Roman"/>
                <a:ea typeface="+mn-ea"/>
                <a:cs typeface="Times New Roman"/>
              </a:rPr>
              <a:t>areas </a:t>
            </a:r>
            <a:r>
              <a:rPr kumimoji="0" sz="1900" b="0" i="0" u="none" strike="noStrike" kern="1200" cap="none" spc="-10" normalizeH="0" baseline="0" noProof="0" dirty="0">
                <a:ln>
                  <a:noFill/>
                </a:ln>
                <a:solidFill>
                  <a:prstClr val="black"/>
                </a:solidFill>
                <a:effectLst/>
                <a:uLnTx/>
                <a:uFillTx/>
                <a:latin typeface="Times New Roman"/>
                <a:ea typeface="+mn-ea"/>
                <a:cs typeface="Times New Roman"/>
              </a:rPr>
              <a:t>(MSAs) </a:t>
            </a:r>
            <a:r>
              <a:rPr kumimoji="0" sz="1900" b="0" i="0" u="none" strike="noStrike" kern="1200" cap="none" spc="-5" normalizeH="0" baseline="0" noProof="0" dirty="0">
                <a:ln>
                  <a:noFill/>
                </a:ln>
                <a:solidFill>
                  <a:prstClr val="black"/>
                </a:solidFill>
                <a:effectLst/>
                <a:uLnTx/>
                <a:uFillTx/>
                <a:latin typeface="Times New Roman"/>
                <a:ea typeface="+mn-ea"/>
                <a:cs typeface="Times New Roman"/>
              </a:rPr>
              <a:t>with 500 to 9999 </a:t>
            </a:r>
            <a:r>
              <a:rPr kumimoji="0" sz="1900" b="0" i="0" u="none" strike="noStrike" kern="1200" cap="none" spc="-10" normalizeH="0" baseline="0" noProof="0" dirty="0">
                <a:ln>
                  <a:noFill/>
                </a:ln>
                <a:solidFill>
                  <a:prstClr val="black"/>
                </a:solidFill>
                <a:effectLst/>
                <a:uLnTx/>
                <a:uFillTx/>
                <a:latin typeface="Times New Roman"/>
                <a:ea typeface="+mn-ea"/>
                <a:cs typeface="Times New Roman"/>
              </a:rPr>
              <a:t>cases </a:t>
            </a:r>
            <a:r>
              <a:rPr kumimoji="0" sz="1900" b="0" i="0" u="none" strike="noStrike" kern="1200" cap="none" spc="-5" normalizeH="0" baseline="0" noProof="0" dirty="0">
                <a:ln>
                  <a:noFill/>
                </a:ln>
                <a:solidFill>
                  <a:prstClr val="black"/>
                </a:solidFill>
                <a:effectLst/>
                <a:uLnTx/>
                <a:uFillTx/>
                <a:latin typeface="Times New Roman"/>
                <a:ea typeface="+mn-ea"/>
                <a:cs typeface="Times New Roman"/>
              </a:rPr>
              <a:t>in </a:t>
            </a:r>
            <a:r>
              <a:rPr kumimoji="0" sz="1900" b="0" i="0" u="none" strike="noStrike" kern="1200" cap="none" spc="-10" normalizeH="0" baseline="0" noProof="0" dirty="0">
                <a:ln>
                  <a:noFill/>
                </a:ln>
                <a:solidFill>
                  <a:prstClr val="black"/>
                </a:solidFill>
                <a:effectLst/>
                <a:uLnTx/>
                <a:uFillTx/>
                <a:latin typeface="Times New Roman"/>
                <a:ea typeface="+mn-ea"/>
                <a:cs typeface="Times New Roman"/>
              </a:rPr>
              <a:t>last </a:t>
            </a:r>
            <a:r>
              <a:rPr kumimoji="0" sz="1900" b="0" i="0" u="none" strike="noStrike" kern="1200" cap="none" spc="-5" normalizeH="0" baseline="0" noProof="0" dirty="0">
                <a:ln>
                  <a:noFill/>
                </a:ln>
                <a:solidFill>
                  <a:prstClr val="black"/>
                </a:solidFill>
                <a:effectLst/>
                <a:uLnTx/>
                <a:uFillTx/>
                <a:latin typeface="Times New Roman"/>
                <a:ea typeface="+mn-ea"/>
                <a:cs typeface="Times New Roman"/>
              </a:rPr>
              <a:t>5</a:t>
            </a:r>
            <a:r>
              <a:rPr kumimoji="0" sz="1900" b="0" i="0" u="none" strike="noStrike" kern="1200" cap="none" spc="265" normalizeH="0" baseline="0" noProof="0" dirty="0">
                <a:ln>
                  <a:noFill/>
                </a:ln>
                <a:solidFill>
                  <a:prstClr val="black"/>
                </a:solidFill>
                <a:effectLst/>
                <a:uLnTx/>
                <a:uFillTx/>
                <a:latin typeface="Times New Roman"/>
                <a:ea typeface="+mn-ea"/>
                <a:cs typeface="Times New Roman"/>
              </a:rPr>
              <a:t> </a:t>
            </a:r>
            <a:r>
              <a:rPr kumimoji="0" sz="1900" b="0" i="0" u="none" strike="noStrike" kern="1200" cap="none" spc="-5" normalizeH="0" baseline="0" noProof="0" dirty="0">
                <a:ln>
                  <a:noFill/>
                </a:ln>
                <a:solidFill>
                  <a:prstClr val="black"/>
                </a:solidFill>
                <a:effectLst/>
                <a:uLnTx/>
                <a:uFillTx/>
                <a:latin typeface="Times New Roman"/>
                <a:ea typeface="+mn-ea"/>
                <a:cs typeface="Times New Roman"/>
              </a:rPr>
              <a:t>years</a:t>
            </a:r>
            <a:endParaRPr kumimoji="0" sz="1900" b="0" i="0" u="none" strike="noStrike" kern="1200" cap="none" spc="0" normalizeH="0" baseline="0" noProof="0">
              <a:ln>
                <a:noFill/>
              </a:ln>
              <a:solidFill>
                <a:prstClr val="black"/>
              </a:solidFill>
              <a:effectLst/>
              <a:uLnTx/>
              <a:uFillTx/>
              <a:latin typeface="Times New Roman"/>
              <a:ea typeface="+mn-ea"/>
              <a:cs typeface="Times New Roman"/>
            </a:endParaRPr>
          </a:p>
          <a:p>
            <a:pPr marL="302260" marR="0" lvl="0" indent="-290195" algn="l" defTabSz="914400" rtl="0" eaLnBrk="1" fontAlgn="auto" latinLnBrk="0" hangingPunct="1">
              <a:lnSpc>
                <a:spcPct val="100000"/>
              </a:lnSpc>
              <a:spcBef>
                <a:spcPts val="960"/>
              </a:spcBef>
              <a:spcAft>
                <a:spcPts val="0"/>
              </a:spcAft>
              <a:buClrTx/>
              <a:buSzTx/>
              <a:buFont typeface="Courier New"/>
              <a:buChar char="o"/>
              <a:tabLst>
                <a:tab pos="302895" algn="l"/>
              </a:tabLst>
              <a:defRPr/>
            </a:pPr>
            <a:r>
              <a:rPr kumimoji="0" sz="1900" b="1" i="0" u="none" strike="noStrike" kern="1200" cap="none" spc="-5" normalizeH="0" baseline="0" noProof="0" dirty="0">
                <a:ln>
                  <a:noFill/>
                </a:ln>
                <a:solidFill>
                  <a:prstClr val="black"/>
                </a:solidFill>
                <a:effectLst/>
                <a:uLnTx/>
                <a:uFillTx/>
                <a:latin typeface="Times New Roman"/>
                <a:ea typeface="+mn-ea"/>
                <a:cs typeface="Times New Roman"/>
              </a:rPr>
              <a:t>Minority </a:t>
            </a:r>
            <a:r>
              <a:rPr kumimoji="0" sz="1900" b="1" i="0" u="none" strike="noStrike" kern="1200" cap="none" spc="-10" normalizeH="0" baseline="0" noProof="0" dirty="0">
                <a:ln>
                  <a:noFill/>
                </a:ln>
                <a:solidFill>
                  <a:prstClr val="black"/>
                </a:solidFill>
                <a:effectLst/>
                <a:uLnTx/>
                <a:uFillTx/>
                <a:latin typeface="Times New Roman"/>
                <a:ea typeface="+mn-ea"/>
                <a:cs typeface="Times New Roman"/>
              </a:rPr>
              <a:t>AIDS </a:t>
            </a:r>
            <a:r>
              <a:rPr kumimoji="0" sz="1900" b="1" i="0" u="none" strike="noStrike" kern="1200" cap="none" spc="-5" normalizeH="0" baseline="0" noProof="0" dirty="0">
                <a:ln>
                  <a:noFill/>
                </a:ln>
                <a:solidFill>
                  <a:prstClr val="black"/>
                </a:solidFill>
                <a:effectLst/>
                <a:uLnTx/>
                <a:uFillTx/>
                <a:latin typeface="Times New Roman"/>
                <a:ea typeface="+mn-ea"/>
                <a:cs typeface="Times New Roman"/>
              </a:rPr>
              <a:t>Initiative </a:t>
            </a:r>
            <a:r>
              <a:rPr kumimoji="0" sz="1900" b="1" i="0" u="none" strike="noStrike" kern="1200" cap="none" spc="-10" normalizeH="0" baseline="0" noProof="0" dirty="0">
                <a:ln>
                  <a:noFill/>
                </a:ln>
                <a:solidFill>
                  <a:prstClr val="black"/>
                </a:solidFill>
                <a:effectLst/>
                <a:uLnTx/>
                <a:uFillTx/>
                <a:latin typeface="Times New Roman"/>
                <a:ea typeface="+mn-ea"/>
                <a:cs typeface="Times New Roman"/>
              </a:rPr>
              <a:t>(MAI) </a:t>
            </a:r>
            <a:r>
              <a:rPr kumimoji="0" sz="1900" b="0" i="0" u="none" strike="noStrike" kern="1200" cap="none" spc="-5" normalizeH="0" baseline="0" noProof="0" dirty="0">
                <a:ln>
                  <a:noFill/>
                </a:ln>
                <a:solidFill>
                  <a:prstClr val="black"/>
                </a:solidFill>
                <a:effectLst/>
                <a:uLnTx/>
                <a:uFillTx/>
                <a:latin typeface="Times New Roman"/>
                <a:ea typeface="+mn-ea"/>
                <a:cs typeface="Times New Roman"/>
              </a:rPr>
              <a:t>funds to </a:t>
            </a:r>
            <a:r>
              <a:rPr kumimoji="0" sz="1900" b="0" i="0" u="none" strike="noStrike" kern="1200" cap="none" spc="-10" normalizeH="0" baseline="0" noProof="0" dirty="0">
                <a:ln>
                  <a:noFill/>
                </a:ln>
                <a:solidFill>
                  <a:prstClr val="black"/>
                </a:solidFill>
                <a:effectLst/>
                <a:uLnTx/>
                <a:uFillTx/>
                <a:latin typeface="Times New Roman"/>
                <a:ea typeface="+mn-ea"/>
                <a:cs typeface="Times New Roman"/>
              </a:rPr>
              <a:t>improve </a:t>
            </a:r>
            <a:r>
              <a:rPr kumimoji="0" sz="1900" b="0" i="0" u="none" strike="noStrike" kern="1200" cap="none" spc="-5" normalizeH="0" baseline="0" noProof="0" dirty="0">
                <a:ln>
                  <a:noFill/>
                </a:ln>
                <a:solidFill>
                  <a:prstClr val="black"/>
                </a:solidFill>
                <a:effectLst/>
                <a:uLnTx/>
                <a:uFillTx/>
                <a:latin typeface="Times New Roman"/>
                <a:ea typeface="+mn-ea"/>
                <a:cs typeface="Times New Roman"/>
              </a:rPr>
              <a:t>minority </a:t>
            </a:r>
            <a:r>
              <a:rPr kumimoji="0" sz="1900" b="0" i="0" u="none" strike="noStrike" kern="1200" cap="none" spc="-10" normalizeH="0" baseline="0" noProof="0" dirty="0">
                <a:ln>
                  <a:noFill/>
                </a:ln>
                <a:solidFill>
                  <a:prstClr val="black"/>
                </a:solidFill>
                <a:effectLst/>
                <a:uLnTx/>
                <a:uFillTx/>
                <a:latin typeface="Times New Roman"/>
                <a:ea typeface="+mn-ea"/>
                <a:cs typeface="Times New Roman"/>
              </a:rPr>
              <a:t>access </a:t>
            </a:r>
            <a:r>
              <a:rPr kumimoji="0" sz="1900" b="0" i="0" u="none" strike="noStrike" kern="1200" cap="none" spc="-5" normalizeH="0" baseline="0" noProof="0" dirty="0">
                <a:ln>
                  <a:noFill/>
                </a:ln>
                <a:solidFill>
                  <a:prstClr val="black"/>
                </a:solidFill>
                <a:effectLst/>
                <a:uLnTx/>
                <a:uFillTx/>
                <a:latin typeface="Times New Roman"/>
                <a:ea typeface="+mn-ea"/>
                <a:cs typeface="Times New Roman"/>
              </a:rPr>
              <a:t>to HIV </a:t>
            </a:r>
            <a:r>
              <a:rPr kumimoji="0" sz="1900" b="0" i="0" u="none" strike="noStrike" kern="1200" cap="none" spc="-10" normalizeH="0" baseline="0" noProof="0" dirty="0">
                <a:ln>
                  <a:noFill/>
                </a:ln>
                <a:solidFill>
                  <a:prstClr val="black"/>
                </a:solidFill>
                <a:effectLst/>
                <a:uLnTx/>
                <a:uFillTx/>
                <a:latin typeface="Times New Roman"/>
                <a:ea typeface="+mn-ea"/>
                <a:cs typeface="Times New Roman"/>
              </a:rPr>
              <a:t>medication</a:t>
            </a:r>
            <a:r>
              <a:rPr kumimoji="0" sz="1900" b="0" i="0" u="none" strike="noStrike" kern="1200" cap="none" spc="70" normalizeH="0" baseline="0" noProof="0" dirty="0">
                <a:ln>
                  <a:noFill/>
                </a:ln>
                <a:solidFill>
                  <a:prstClr val="black"/>
                </a:solidFill>
                <a:effectLst/>
                <a:uLnTx/>
                <a:uFillTx/>
                <a:latin typeface="Times New Roman"/>
                <a:ea typeface="+mn-ea"/>
                <a:cs typeface="Times New Roman"/>
              </a:rPr>
              <a:t> </a:t>
            </a:r>
            <a:r>
              <a:rPr kumimoji="0" sz="1900" b="0" i="0" u="none" strike="noStrike" kern="1200" cap="none" spc="-10" normalizeH="0" baseline="0" noProof="0" dirty="0">
                <a:ln>
                  <a:noFill/>
                </a:ln>
                <a:solidFill>
                  <a:prstClr val="black"/>
                </a:solidFill>
                <a:effectLst/>
                <a:uLnTx/>
                <a:uFillTx/>
                <a:latin typeface="Times New Roman"/>
                <a:ea typeface="+mn-ea"/>
                <a:cs typeface="Times New Roman"/>
              </a:rPr>
              <a:t>assistance</a:t>
            </a:r>
            <a:endParaRPr kumimoji="0" sz="1900" b="0" i="0" u="none" strike="noStrike" kern="1200" cap="none" spc="0" normalizeH="0" baseline="0" noProof="0">
              <a:ln>
                <a:noFill/>
              </a:ln>
              <a:solidFill>
                <a:prstClr val="black"/>
              </a:solidFill>
              <a:effectLst/>
              <a:uLnTx/>
              <a:uFillTx/>
              <a:latin typeface="Times New Roman"/>
              <a:ea typeface="+mn-ea"/>
              <a:cs typeface="Times New Roman"/>
            </a:endParaRPr>
          </a:p>
          <a:p>
            <a:pPr marL="0" marR="0" lvl="0" indent="0" algn="l" defTabSz="914400" rtl="0" eaLnBrk="1" fontAlgn="auto" latinLnBrk="0" hangingPunct="1">
              <a:lnSpc>
                <a:spcPct val="100000"/>
              </a:lnSpc>
              <a:spcBef>
                <a:spcPts val="5"/>
              </a:spcBef>
              <a:spcAft>
                <a:spcPts val="0"/>
              </a:spcAft>
              <a:buClrTx/>
              <a:buSzTx/>
              <a:buFontTx/>
              <a:buNone/>
              <a:tabLst/>
              <a:defRPr/>
            </a:pPr>
            <a:endParaRPr kumimoji="0" sz="2950" b="0" i="0" u="none" strike="noStrike" kern="1200" cap="none" spc="0" normalizeH="0" baseline="0" noProof="0">
              <a:ln>
                <a:noFill/>
              </a:ln>
              <a:solidFill>
                <a:prstClr val="black"/>
              </a:solidFill>
              <a:effectLst/>
              <a:uLnTx/>
              <a:uFillTx/>
              <a:latin typeface="Times New Roman"/>
              <a:ea typeface="+mn-ea"/>
              <a:cs typeface="Times New Roman"/>
            </a:endParaRPr>
          </a:p>
          <a:p>
            <a:pPr marL="188595" marR="0" lvl="0" indent="-175895" algn="l" defTabSz="914400" rtl="0" eaLnBrk="1" fontAlgn="auto" latinLnBrk="0" hangingPunct="1">
              <a:lnSpc>
                <a:spcPct val="100000"/>
              </a:lnSpc>
              <a:spcBef>
                <a:spcPts val="0"/>
              </a:spcBef>
              <a:spcAft>
                <a:spcPts val="0"/>
              </a:spcAft>
              <a:buClrTx/>
              <a:buSzTx/>
              <a:buFont typeface="Calibri"/>
              <a:buChar char="•"/>
              <a:tabLst>
                <a:tab pos="189230" algn="l"/>
              </a:tabLst>
              <a:defRPr/>
            </a:pPr>
            <a:r>
              <a:rPr kumimoji="0" sz="1900" b="1" i="1" u="none" strike="noStrike" kern="1200" cap="none" spc="-15" normalizeH="0" baseline="0" noProof="0" dirty="0">
                <a:ln>
                  <a:noFill/>
                </a:ln>
                <a:solidFill>
                  <a:prstClr val="black"/>
                </a:solidFill>
                <a:effectLst/>
                <a:uLnTx/>
                <a:uFillTx/>
                <a:latin typeface="Times New Roman"/>
                <a:ea typeface="+mn-ea"/>
                <a:cs typeface="Times New Roman"/>
              </a:rPr>
              <a:t>RWHAP </a:t>
            </a:r>
            <a:r>
              <a:rPr kumimoji="0" sz="1900" b="1" i="1" u="none" strike="noStrike" kern="1200" cap="none" spc="-5" normalizeH="0" baseline="0" noProof="0" dirty="0">
                <a:ln>
                  <a:noFill/>
                </a:ln>
                <a:solidFill>
                  <a:prstClr val="black"/>
                </a:solidFill>
                <a:effectLst/>
                <a:uLnTx/>
                <a:uFillTx/>
                <a:latin typeface="Times New Roman"/>
                <a:ea typeface="+mn-ea"/>
                <a:cs typeface="Times New Roman"/>
              </a:rPr>
              <a:t>Part B Supplemental </a:t>
            </a:r>
            <a:r>
              <a:rPr kumimoji="0" sz="1900" b="1" i="1" u="none" strike="noStrike" kern="1200" cap="none" spc="-10" normalizeH="0" baseline="0" noProof="0" dirty="0">
                <a:ln>
                  <a:noFill/>
                </a:ln>
                <a:solidFill>
                  <a:prstClr val="black"/>
                </a:solidFill>
                <a:effectLst/>
                <a:uLnTx/>
                <a:uFillTx/>
                <a:latin typeface="Times New Roman"/>
                <a:ea typeface="+mn-ea"/>
                <a:cs typeface="Times New Roman"/>
              </a:rPr>
              <a:t>Grant </a:t>
            </a:r>
            <a:r>
              <a:rPr kumimoji="0" sz="1900" b="1" i="1" u="none" strike="noStrike" kern="1200" cap="none" spc="-5" normalizeH="0" baseline="0" noProof="0" dirty="0">
                <a:ln>
                  <a:noFill/>
                </a:ln>
                <a:solidFill>
                  <a:prstClr val="black"/>
                </a:solidFill>
                <a:effectLst/>
                <a:uLnTx/>
                <a:uFillTx/>
                <a:latin typeface="Times New Roman"/>
                <a:ea typeface="+mn-ea"/>
                <a:cs typeface="Times New Roman"/>
              </a:rPr>
              <a:t>Program </a:t>
            </a:r>
            <a:r>
              <a:rPr kumimoji="0" sz="1900" b="0" i="0" u="none" strike="noStrike" kern="1200" cap="none" spc="-5" normalizeH="0" baseline="0" noProof="0" dirty="0">
                <a:ln>
                  <a:noFill/>
                </a:ln>
                <a:solidFill>
                  <a:prstClr val="black"/>
                </a:solidFill>
                <a:effectLst/>
                <a:uLnTx/>
                <a:uFillTx/>
                <a:latin typeface="Times New Roman"/>
                <a:ea typeface="+mn-ea"/>
                <a:cs typeface="Times New Roman"/>
              </a:rPr>
              <a:t>(Activity Code X08), including</a:t>
            </a:r>
            <a:r>
              <a:rPr kumimoji="0" sz="1900" b="0" i="0" u="none" strike="noStrike" kern="1200" cap="none" spc="-20" normalizeH="0" baseline="0" noProof="0" dirty="0">
                <a:ln>
                  <a:noFill/>
                </a:ln>
                <a:solidFill>
                  <a:prstClr val="black"/>
                </a:solidFill>
                <a:effectLst/>
                <a:uLnTx/>
                <a:uFillTx/>
                <a:latin typeface="Times New Roman"/>
                <a:ea typeface="+mn-ea"/>
                <a:cs typeface="Times New Roman"/>
              </a:rPr>
              <a:t> </a:t>
            </a:r>
            <a:r>
              <a:rPr kumimoji="0" sz="1900" b="0" i="0" u="none" strike="noStrike" kern="1200" cap="none" spc="-50" normalizeH="0" baseline="0" noProof="0" dirty="0">
                <a:ln>
                  <a:noFill/>
                </a:ln>
                <a:solidFill>
                  <a:prstClr val="black"/>
                </a:solidFill>
                <a:effectLst/>
                <a:uLnTx/>
                <a:uFillTx/>
                <a:latin typeface="Times New Roman"/>
                <a:ea typeface="+mn-ea"/>
                <a:cs typeface="Times New Roman"/>
              </a:rPr>
              <a:t>ADAP.</a:t>
            </a:r>
            <a:endParaRPr kumimoji="0" sz="1900" b="0" i="0" u="none" strike="noStrike" kern="1200" cap="none" spc="0" normalizeH="0" baseline="0" noProof="0">
              <a:ln>
                <a:noFill/>
              </a:ln>
              <a:solidFill>
                <a:prstClr val="black"/>
              </a:solidFill>
              <a:effectLst/>
              <a:uLnTx/>
              <a:uFillTx/>
              <a:latin typeface="Times New Roman"/>
              <a:ea typeface="+mn-ea"/>
              <a:cs typeface="Times New Roman"/>
            </a:endParaRPr>
          </a:p>
          <a:p>
            <a:pPr marL="0" marR="0" lvl="0" indent="0" algn="l" defTabSz="914400" rtl="0" eaLnBrk="1" fontAlgn="auto" latinLnBrk="0" hangingPunct="1">
              <a:lnSpc>
                <a:spcPct val="100000"/>
              </a:lnSpc>
              <a:spcBef>
                <a:spcPts val="0"/>
              </a:spcBef>
              <a:spcAft>
                <a:spcPts val="0"/>
              </a:spcAft>
              <a:buClrTx/>
              <a:buSzTx/>
              <a:buFont typeface="Calibri"/>
              <a:buChar char="•"/>
              <a:tabLst/>
              <a:defRPr/>
            </a:pPr>
            <a:endParaRPr kumimoji="0" sz="2950" b="0" i="0" u="none" strike="noStrike" kern="1200" cap="none" spc="0" normalizeH="0" baseline="0" noProof="0">
              <a:ln>
                <a:noFill/>
              </a:ln>
              <a:solidFill>
                <a:prstClr val="black"/>
              </a:solidFill>
              <a:effectLst/>
              <a:uLnTx/>
              <a:uFillTx/>
              <a:latin typeface="Times New Roman"/>
              <a:ea typeface="+mn-ea"/>
              <a:cs typeface="Times New Roman"/>
            </a:endParaRPr>
          </a:p>
          <a:p>
            <a:pPr marL="188595" marR="0" lvl="0" indent="-175895" algn="l" defTabSz="914400" rtl="0" eaLnBrk="1" fontAlgn="auto" latinLnBrk="0" hangingPunct="1">
              <a:lnSpc>
                <a:spcPct val="100000"/>
              </a:lnSpc>
              <a:spcBef>
                <a:spcPts val="5"/>
              </a:spcBef>
              <a:spcAft>
                <a:spcPts val="0"/>
              </a:spcAft>
              <a:buClrTx/>
              <a:buSzTx/>
              <a:buFont typeface="Calibri"/>
              <a:buChar char="•"/>
              <a:tabLst>
                <a:tab pos="189230" algn="l"/>
              </a:tabLst>
              <a:defRPr/>
            </a:pPr>
            <a:r>
              <a:rPr kumimoji="0" sz="1900" b="1" i="1" u="none" strike="noStrike" kern="1200" cap="none" spc="-10" normalizeH="0" baseline="0" noProof="0" dirty="0">
                <a:ln>
                  <a:noFill/>
                </a:ln>
                <a:solidFill>
                  <a:prstClr val="black"/>
                </a:solidFill>
                <a:effectLst/>
                <a:uLnTx/>
                <a:uFillTx/>
                <a:latin typeface="Times New Roman"/>
                <a:ea typeface="+mn-ea"/>
                <a:cs typeface="Times New Roman"/>
              </a:rPr>
              <a:t>ADAP Emergency </a:t>
            </a:r>
            <a:r>
              <a:rPr kumimoji="0" sz="1900" b="1" i="1" u="none" strike="noStrike" kern="1200" cap="none" spc="-5" normalizeH="0" baseline="0" noProof="0" dirty="0">
                <a:ln>
                  <a:noFill/>
                </a:ln>
                <a:solidFill>
                  <a:prstClr val="black"/>
                </a:solidFill>
                <a:effectLst/>
                <a:uLnTx/>
                <a:uFillTx/>
                <a:latin typeface="Times New Roman"/>
                <a:ea typeface="+mn-ea"/>
                <a:cs typeface="Times New Roman"/>
              </a:rPr>
              <a:t>Relief Funds </a:t>
            </a:r>
            <a:r>
              <a:rPr kumimoji="0" sz="1900" b="1" i="1" u="none" strike="noStrike" kern="1200" cap="none" spc="-10" normalizeH="0" baseline="0" noProof="0" dirty="0">
                <a:ln>
                  <a:noFill/>
                </a:ln>
                <a:solidFill>
                  <a:prstClr val="black"/>
                </a:solidFill>
                <a:effectLst/>
                <a:uLnTx/>
                <a:uFillTx/>
                <a:latin typeface="Times New Roman"/>
                <a:ea typeface="+mn-ea"/>
                <a:cs typeface="Times New Roman"/>
              </a:rPr>
              <a:t>(ERF) </a:t>
            </a:r>
            <a:r>
              <a:rPr kumimoji="0" sz="1900" b="0" i="0" u="none" strike="noStrike" kern="1200" cap="none" spc="-5" normalizeH="0" baseline="0" noProof="0" dirty="0">
                <a:ln>
                  <a:noFill/>
                </a:ln>
                <a:solidFill>
                  <a:prstClr val="black"/>
                </a:solidFill>
                <a:effectLst/>
                <a:uLnTx/>
                <a:uFillTx/>
                <a:latin typeface="Times New Roman"/>
                <a:ea typeface="+mn-ea"/>
                <a:cs typeface="Times New Roman"/>
              </a:rPr>
              <a:t>(Activity Code X09) to reduce </a:t>
            </a:r>
            <a:r>
              <a:rPr kumimoji="0" sz="1900" b="0" i="0" u="none" strike="noStrike" kern="1200" cap="none" spc="-10" normalizeH="0" baseline="0" noProof="0" dirty="0">
                <a:ln>
                  <a:noFill/>
                </a:ln>
                <a:solidFill>
                  <a:prstClr val="black"/>
                </a:solidFill>
                <a:effectLst/>
                <a:uLnTx/>
                <a:uFillTx/>
                <a:latin typeface="Times New Roman"/>
                <a:ea typeface="+mn-ea"/>
                <a:cs typeface="Times New Roman"/>
              </a:rPr>
              <a:t>ADAP</a:t>
            </a:r>
            <a:r>
              <a:rPr kumimoji="0" sz="1900" b="0" i="0" u="none" strike="noStrike" kern="1200" cap="none" spc="-75" normalizeH="0" baseline="0" noProof="0" dirty="0">
                <a:ln>
                  <a:noFill/>
                </a:ln>
                <a:solidFill>
                  <a:prstClr val="black"/>
                </a:solidFill>
                <a:effectLst/>
                <a:uLnTx/>
                <a:uFillTx/>
                <a:latin typeface="Times New Roman"/>
                <a:ea typeface="+mn-ea"/>
                <a:cs typeface="Times New Roman"/>
              </a:rPr>
              <a:t> </a:t>
            </a:r>
            <a:r>
              <a:rPr kumimoji="0" sz="1900" b="0" i="0" u="none" strike="noStrike" kern="1200" cap="none" spc="-5" normalizeH="0" baseline="0" noProof="0" dirty="0">
                <a:ln>
                  <a:noFill/>
                </a:ln>
                <a:solidFill>
                  <a:prstClr val="black"/>
                </a:solidFill>
                <a:effectLst/>
                <a:uLnTx/>
                <a:uFillTx/>
                <a:latin typeface="Times New Roman"/>
                <a:ea typeface="+mn-ea"/>
                <a:cs typeface="Times New Roman"/>
              </a:rPr>
              <a:t>waitlists</a:t>
            </a:r>
            <a:endParaRPr kumimoji="0" sz="1900" b="0" i="0" u="none" strike="noStrike" kern="1200" cap="none" spc="0" normalizeH="0" baseline="0" noProof="0">
              <a:ln>
                <a:noFill/>
              </a:ln>
              <a:solidFill>
                <a:prstClr val="black"/>
              </a:solidFill>
              <a:effectLst/>
              <a:uLnTx/>
              <a:uFillTx/>
              <a:latin typeface="Times New Roman"/>
              <a:ea typeface="+mn-ea"/>
              <a:cs typeface="Times New Roman"/>
            </a:endParaRPr>
          </a:p>
          <a:p>
            <a:pPr marL="188595" marR="0" lvl="0" indent="-175895" algn="l" defTabSz="914400" rtl="0" eaLnBrk="1" fontAlgn="auto" latinLnBrk="0" hangingPunct="1">
              <a:lnSpc>
                <a:spcPct val="100000"/>
              </a:lnSpc>
              <a:spcBef>
                <a:spcPts val="960"/>
              </a:spcBef>
              <a:spcAft>
                <a:spcPts val="0"/>
              </a:spcAft>
              <a:buClrTx/>
              <a:buSzTx/>
              <a:buFont typeface="Calibri"/>
              <a:buChar char="•"/>
              <a:tabLst>
                <a:tab pos="189230" algn="l"/>
              </a:tabLst>
              <a:defRPr/>
            </a:pPr>
            <a:r>
              <a:rPr kumimoji="0" sz="1900" b="1" i="1" u="none" strike="noStrike" kern="1200" cap="none" spc="-5" normalizeH="0" baseline="0" noProof="0" dirty="0">
                <a:ln>
                  <a:noFill/>
                </a:ln>
                <a:solidFill>
                  <a:prstClr val="black"/>
                </a:solidFill>
                <a:effectLst/>
                <a:uLnTx/>
                <a:uFillTx/>
                <a:latin typeface="Times New Roman"/>
                <a:ea typeface="+mn-ea"/>
                <a:cs typeface="Times New Roman"/>
              </a:rPr>
              <a:t>Ending the </a:t>
            </a:r>
            <a:r>
              <a:rPr kumimoji="0" sz="1900" b="1" i="1" u="none" strike="noStrike" kern="1200" cap="none" spc="-10" normalizeH="0" baseline="0" noProof="0" dirty="0">
                <a:ln>
                  <a:noFill/>
                </a:ln>
                <a:solidFill>
                  <a:prstClr val="black"/>
                </a:solidFill>
                <a:effectLst/>
                <a:uLnTx/>
                <a:uFillTx/>
                <a:latin typeface="Times New Roman"/>
                <a:ea typeface="+mn-ea"/>
                <a:cs typeface="Times New Roman"/>
              </a:rPr>
              <a:t>HIV </a:t>
            </a:r>
            <a:r>
              <a:rPr kumimoji="0" sz="1900" b="1" i="1" u="none" strike="noStrike" kern="1200" cap="none" spc="-5" normalizeH="0" baseline="0" noProof="0" dirty="0">
                <a:ln>
                  <a:noFill/>
                </a:ln>
                <a:solidFill>
                  <a:prstClr val="black"/>
                </a:solidFill>
                <a:effectLst/>
                <a:uLnTx/>
                <a:uFillTx/>
                <a:latin typeface="Times New Roman"/>
                <a:ea typeface="+mn-ea"/>
                <a:cs typeface="Times New Roman"/>
              </a:rPr>
              <a:t>Epidemic (EHE) Initiative </a:t>
            </a:r>
            <a:r>
              <a:rPr kumimoji="0" sz="1900" b="0" i="0" u="none" strike="noStrike" kern="1200" cap="none" spc="-5" normalizeH="0" baseline="0" noProof="0" dirty="0">
                <a:ln>
                  <a:noFill/>
                </a:ln>
                <a:solidFill>
                  <a:prstClr val="black"/>
                </a:solidFill>
                <a:effectLst/>
                <a:uLnTx/>
                <a:uFillTx/>
                <a:latin typeface="Times New Roman"/>
                <a:ea typeface="+mn-ea"/>
                <a:cs typeface="Times New Roman"/>
              </a:rPr>
              <a:t>–to reduce new HIV infections in the</a:t>
            </a:r>
            <a:r>
              <a:rPr kumimoji="0" sz="1900" b="0" i="0" u="none" strike="noStrike" kern="1200" cap="none" spc="-10" normalizeH="0" baseline="0" noProof="0" dirty="0">
                <a:ln>
                  <a:noFill/>
                </a:ln>
                <a:solidFill>
                  <a:prstClr val="black"/>
                </a:solidFill>
                <a:effectLst/>
                <a:uLnTx/>
                <a:uFillTx/>
                <a:latin typeface="Times New Roman"/>
                <a:ea typeface="+mn-ea"/>
                <a:cs typeface="Times New Roman"/>
              </a:rPr>
              <a:t> </a:t>
            </a:r>
            <a:r>
              <a:rPr kumimoji="0" sz="1900" b="0" i="0" u="none" strike="noStrike" kern="1200" cap="none" spc="-5" normalizeH="0" baseline="0" noProof="0" dirty="0">
                <a:ln>
                  <a:noFill/>
                </a:ln>
                <a:solidFill>
                  <a:prstClr val="black"/>
                </a:solidFill>
                <a:effectLst/>
                <a:uLnTx/>
                <a:uFillTx/>
                <a:latin typeface="Times New Roman"/>
                <a:ea typeface="+mn-ea"/>
                <a:cs typeface="Times New Roman"/>
              </a:rPr>
              <a:t>U.S.7</a:t>
            </a:r>
            <a:endParaRPr kumimoji="0" sz="1900" b="0" i="0" u="none" strike="noStrike" kern="1200" cap="none" spc="0" normalizeH="0" baseline="0" noProof="0">
              <a:ln>
                <a:noFill/>
              </a:ln>
              <a:solidFill>
                <a:prstClr val="black"/>
              </a:solidFill>
              <a:effectLst/>
              <a:uLnTx/>
              <a:uFillTx/>
              <a:latin typeface="Times New Roman"/>
              <a:ea typeface="+mn-ea"/>
              <a:cs typeface="Times New Roman"/>
            </a:endParaRPr>
          </a:p>
        </p:txBody>
      </p:sp>
    </p:spTree>
    <p:extLst>
      <p:ext uri="{BB962C8B-B14F-4D97-AF65-F5344CB8AC3E}">
        <p14:creationId xmlns:p14="http://schemas.microsoft.com/office/powerpoint/2010/main" val="2456451149"/>
      </p:ext>
    </p:extLst>
  </p:cSld>
  <p:clrMapOvr>
    <a:masterClrMapping/>
  </p:clrMapOvr>
  <p:timing>
    <p:tnLst>
      <p:par>
        <p:cTn id="1" dur="indefinite" restart="never" nodeType="tmRoot"/>
      </p:par>
    </p:tn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1214755" y="370093"/>
            <a:ext cx="9765665" cy="667385"/>
          </a:xfrm>
          <a:prstGeom prst="rect">
            <a:avLst/>
          </a:prstGeom>
        </p:spPr>
        <p:txBody>
          <a:bodyPr vert="horz" wrap="square" lIns="0" tIns="13970" rIns="0" bIns="0" rtlCol="0">
            <a:spAutoFit/>
          </a:bodyPr>
          <a:lstStyle/>
          <a:p>
            <a:pPr marL="12700">
              <a:lnSpc>
                <a:spcPct val="100000"/>
              </a:lnSpc>
              <a:spcBef>
                <a:spcPts val="110"/>
              </a:spcBef>
            </a:pPr>
            <a:r>
              <a:rPr sz="4000" spc="-60" dirty="0"/>
              <a:t>Ryan </a:t>
            </a:r>
            <a:r>
              <a:rPr sz="4000" spc="-35" dirty="0"/>
              <a:t>White </a:t>
            </a:r>
            <a:r>
              <a:rPr sz="4000" spc="-40" dirty="0"/>
              <a:t>Part </a:t>
            </a:r>
            <a:r>
              <a:rPr sz="4000" spc="-5" dirty="0"/>
              <a:t>B – </a:t>
            </a:r>
            <a:r>
              <a:rPr sz="4000" spc="-20" dirty="0"/>
              <a:t>HIV </a:t>
            </a:r>
            <a:r>
              <a:rPr sz="4200" i="1" spc="-90" dirty="0">
                <a:latin typeface="Calibri Light"/>
                <a:cs typeface="Calibri Light"/>
              </a:rPr>
              <a:t>Care </a:t>
            </a:r>
            <a:r>
              <a:rPr sz="4200" i="1" spc="-130" dirty="0">
                <a:latin typeface="Calibri Light"/>
                <a:cs typeface="Calibri Light"/>
              </a:rPr>
              <a:t>Continuum</a:t>
            </a:r>
            <a:r>
              <a:rPr sz="4200" i="1" spc="-620" dirty="0">
                <a:latin typeface="Calibri Light"/>
                <a:cs typeface="Calibri Light"/>
              </a:rPr>
              <a:t> </a:t>
            </a:r>
            <a:r>
              <a:rPr sz="4000" spc="-35" dirty="0"/>
              <a:t>defined</a:t>
            </a:r>
            <a:endParaRPr sz="4000">
              <a:latin typeface="Calibri Light"/>
              <a:cs typeface="Calibri Light"/>
            </a:endParaRPr>
          </a:p>
        </p:txBody>
      </p:sp>
      <p:sp>
        <p:nvSpPr>
          <p:cNvPr id="3" name="object 3"/>
          <p:cNvSpPr txBox="1"/>
          <p:nvPr/>
        </p:nvSpPr>
        <p:spPr>
          <a:xfrm>
            <a:off x="78738" y="1355021"/>
            <a:ext cx="11939905" cy="940435"/>
          </a:xfrm>
          <a:prstGeom prst="rect">
            <a:avLst/>
          </a:prstGeom>
        </p:spPr>
        <p:txBody>
          <a:bodyPr vert="horz" wrap="square" lIns="0" tIns="132715" rIns="0" bIns="0" rtlCol="0">
            <a:spAutoFit/>
          </a:bodyPr>
          <a:lstStyle/>
          <a:p>
            <a:pPr marL="12700" marR="0" lvl="0" indent="0" algn="l" defTabSz="914400" rtl="0" eaLnBrk="1" fontAlgn="auto" latinLnBrk="0" hangingPunct="1">
              <a:lnSpc>
                <a:spcPct val="100000"/>
              </a:lnSpc>
              <a:spcBef>
                <a:spcPts val="1045"/>
              </a:spcBef>
              <a:spcAft>
                <a:spcPts val="0"/>
              </a:spcAft>
              <a:buClrTx/>
              <a:buSzTx/>
              <a:buFontTx/>
              <a:buNone/>
              <a:tabLst/>
              <a:defRPr/>
            </a:pPr>
            <a:r>
              <a:rPr kumimoji="0" sz="2600" b="1" i="1" u="none" strike="noStrike" kern="1200" cap="none" spc="0" normalizeH="0" baseline="0" noProof="0" dirty="0">
                <a:ln>
                  <a:noFill/>
                </a:ln>
                <a:solidFill>
                  <a:prstClr val="black"/>
                </a:solidFill>
                <a:effectLst/>
                <a:uLnTx/>
                <a:uFillTx/>
                <a:latin typeface="Times New Roman"/>
                <a:ea typeface="+mn-ea"/>
                <a:cs typeface="Times New Roman"/>
              </a:rPr>
              <a:t>HIV Care</a:t>
            </a:r>
            <a:r>
              <a:rPr kumimoji="0" sz="2600" b="1" i="1" u="none" strike="noStrike" kern="1200" cap="none" spc="-65" normalizeH="0" baseline="0" noProof="0" dirty="0">
                <a:ln>
                  <a:noFill/>
                </a:ln>
                <a:solidFill>
                  <a:prstClr val="black"/>
                </a:solidFill>
                <a:effectLst/>
                <a:uLnTx/>
                <a:uFillTx/>
                <a:latin typeface="Times New Roman"/>
                <a:ea typeface="+mn-ea"/>
                <a:cs typeface="Times New Roman"/>
              </a:rPr>
              <a:t> </a:t>
            </a:r>
            <a:r>
              <a:rPr kumimoji="0" sz="2600" b="1" i="1" u="none" strike="noStrike" kern="1200" cap="none" spc="0" normalizeH="0" baseline="0" noProof="0" dirty="0">
                <a:ln>
                  <a:noFill/>
                </a:ln>
                <a:solidFill>
                  <a:prstClr val="black"/>
                </a:solidFill>
                <a:effectLst/>
                <a:uLnTx/>
                <a:uFillTx/>
                <a:latin typeface="Times New Roman"/>
                <a:ea typeface="+mn-ea"/>
                <a:cs typeface="Times New Roman"/>
              </a:rPr>
              <a:t>Continuum</a:t>
            </a:r>
            <a:endParaRPr kumimoji="0" sz="2600" b="0" i="0" u="none" strike="noStrike" kern="1200" cap="none" spc="0" normalizeH="0" baseline="0" noProof="0">
              <a:ln>
                <a:noFill/>
              </a:ln>
              <a:solidFill>
                <a:prstClr val="black"/>
              </a:solidFill>
              <a:effectLst/>
              <a:uLnTx/>
              <a:uFillTx/>
              <a:latin typeface="Times New Roman"/>
              <a:ea typeface="+mn-ea"/>
              <a:cs typeface="Times New Roman"/>
            </a:endParaRPr>
          </a:p>
          <a:p>
            <a:pPr marL="241300" marR="0" lvl="0" indent="-228600" algn="l" defTabSz="914400" rtl="0" eaLnBrk="1" fontAlgn="auto" latinLnBrk="0" hangingPunct="1">
              <a:lnSpc>
                <a:spcPct val="100000"/>
              </a:lnSpc>
              <a:spcBef>
                <a:spcPts val="735"/>
              </a:spcBef>
              <a:spcAft>
                <a:spcPts val="0"/>
              </a:spcAft>
              <a:buClrTx/>
              <a:buSzTx/>
              <a:buFont typeface="Arial"/>
              <a:buChar char="•"/>
              <a:tabLst>
                <a:tab pos="240665" algn="l"/>
                <a:tab pos="241300" algn="l"/>
              </a:tabLst>
              <a:defRPr/>
            </a:pPr>
            <a:r>
              <a:rPr kumimoji="0" sz="2000" b="0" i="0" u="none" strike="noStrike" kern="1200" cap="none" spc="0" normalizeH="0" baseline="0" noProof="0" dirty="0">
                <a:ln>
                  <a:noFill/>
                </a:ln>
                <a:solidFill>
                  <a:prstClr val="black"/>
                </a:solidFill>
                <a:effectLst/>
                <a:uLnTx/>
                <a:uFillTx/>
                <a:latin typeface="Times New Roman"/>
                <a:ea typeface="+mn-ea"/>
                <a:cs typeface="Times New Roman"/>
              </a:rPr>
              <a:t>HIV </a:t>
            </a:r>
            <a:r>
              <a:rPr kumimoji="0" sz="2000" b="0" i="0" u="none" strike="noStrike" kern="1200" cap="none" spc="-5" normalizeH="0" baseline="0" noProof="0" dirty="0">
                <a:ln>
                  <a:noFill/>
                </a:ln>
                <a:solidFill>
                  <a:prstClr val="black"/>
                </a:solidFill>
                <a:effectLst/>
                <a:uLnTx/>
                <a:uFillTx/>
                <a:latin typeface="Times New Roman"/>
                <a:ea typeface="+mn-ea"/>
                <a:cs typeface="Times New Roman"/>
              </a:rPr>
              <a:t>care </a:t>
            </a:r>
            <a:r>
              <a:rPr kumimoji="0" sz="2000" b="0" i="0" u="none" strike="noStrike" kern="1200" cap="none" spc="0" normalizeH="0" baseline="0" noProof="0" dirty="0">
                <a:ln>
                  <a:noFill/>
                </a:ln>
                <a:solidFill>
                  <a:prstClr val="black"/>
                </a:solidFill>
                <a:effectLst/>
                <a:uLnTx/>
                <a:uFillTx/>
                <a:latin typeface="Times New Roman"/>
                <a:ea typeface="+mn-ea"/>
                <a:cs typeface="Times New Roman"/>
              </a:rPr>
              <a:t>continuum </a:t>
            </a:r>
            <a:r>
              <a:rPr kumimoji="0" sz="2000" b="1" i="0" u="none" strike="noStrike" kern="1200" cap="none" spc="0" normalizeH="0" baseline="0" noProof="0" dirty="0">
                <a:ln>
                  <a:noFill/>
                </a:ln>
                <a:solidFill>
                  <a:srgbClr val="FF0000"/>
                </a:solidFill>
                <a:effectLst/>
                <a:uLnTx/>
                <a:uFillTx/>
                <a:latin typeface="Times New Roman"/>
                <a:ea typeface="+mn-ea"/>
                <a:cs typeface="Times New Roman"/>
              </a:rPr>
              <a:t>has 5 stages </a:t>
            </a:r>
            <a:r>
              <a:rPr kumimoji="0" sz="2000" b="0" i="0" u="none" strike="noStrike" kern="1200" cap="none" spc="0" normalizeH="0" baseline="0" noProof="0" dirty="0">
                <a:ln>
                  <a:noFill/>
                </a:ln>
                <a:solidFill>
                  <a:prstClr val="black"/>
                </a:solidFill>
                <a:effectLst/>
                <a:uLnTx/>
                <a:uFillTx/>
                <a:latin typeface="Times New Roman"/>
                <a:ea typeface="+mn-ea"/>
                <a:cs typeface="Times New Roman"/>
              </a:rPr>
              <a:t>: HIV </a:t>
            </a:r>
            <a:r>
              <a:rPr kumimoji="0" sz="2000" b="0" i="0" u="none" strike="noStrike" kern="1200" cap="none" spc="5" normalizeH="0" baseline="0" noProof="0" dirty="0">
                <a:ln>
                  <a:noFill/>
                </a:ln>
                <a:solidFill>
                  <a:prstClr val="black"/>
                </a:solidFill>
                <a:effectLst/>
                <a:uLnTx/>
                <a:uFillTx/>
                <a:latin typeface="Times New Roman"/>
                <a:ea typeface="+mn-ea"/>
                <a:cs typeface="Times New Roman"/>
              </a:rPr>
              <a:t>Dx, </a:t>
            </a:r>
            <a:r>
              <a:rPr kumimoji="0" sz="2000" b="0" i="0" u="none" strike="noStrike" kern="1200" cap="none" spc="0" normalizeH="0" baseline="0" noProof="0" dirty="0">
                <a:ln>
                  <a:noFill/>
                </a:ln>
                <a:solidFill>
                  <a:prstClr val="black"/>
                </a:solidFill>
                <a:effectLst/>
                <a:uLnTx/>
                <a:uFillTx/>
                <a:latin typeface="Times New Roman"/>
                <a:ea typeface="+mn-ea"/>
                <a:cs typeface="Times New Roman"/>
              </a:rPr>
              <a:t>linked </a:t>
            </a:r>
            <a:r>
              <a:rPr kumimoji="0" sz="2000" b="0" i="0" u="none" strike="noStrike" kern="1200" cap="none" spc="-5" normalizeH="0" baseline="0" noProof="0" dirty="0">
                <a:ln>
                  <a:noFill/>
                </a:ln>
                <a:solidFill>
                  <a:prstClr val="black"/>
                </a:solidFill>
                <a:effectLst/>
                <a:uLnTx/>
                <a:uFillTx/>
                <a:latin typeface="Times New Roman"/>
                <a:ea typeface="+mn-ea"/>
                <a:cs typeface="Times New Roman"/>
              </a:rPr>
              <a:t>to care, retained in care, prescribed </a:t>
            </a:r>
            <a:r>
              <a:rPr kumimoji="0" sz="2000" b="0" i="0" u="none" strike="noStrike" kern="1200" cap="none" spc="-65" normalizeH="0" baseline="0" noProof="0" dirty="0">
                <a:ln>
                  <a:noFill/>
                </a:ln>
                <a:solidFill>
                  <a:prstClr val="black"/>
                </a:solidFill>
                <a:effectLst/>
                <a:uLnTx/>
                <a:uFillTx/>
                <a:latin typeface="Times New Roman"/>
                <a:ea typeface="+mn-ea"/>
                <a:cs typeface="Times New Roman"/>
              </a:rPr>
              <a:t>ART, </a:t>
            </a:r>
            <a:r>
              <a:rPr kumimoji="0" sz="2000" b="0" i="0" u="none" strike="noStrike" kern="1200" cap="none" spc="0" normalizeH="0" baseline="0" noProof="0" dirty="0">
                <a:ln>
                  <a:noFill/>
                </a:ln>
                <a:solidFill>
                  <a:prstClr val="black"/>
                </a:solidFill>
                <a:effectLst/>
                <a:uLnTx/>
                <a:uFillTx/>
                <a:latin typeface="Times New Roman"/>
                <a:ea typeface="+mn-ea"/>
                <a:cs typeface="Times New Roman"/>
              </a:rPr>
              <a:t>and viral</a:t>
            </a:r>
            <a:r>
              <a:rPr kumimoji="0" sz="2000" b="0" i="0" u="none" strike="noStrike" kern="1200" cap="none" spc="-315" normalizeH="0" baseline="0" noProof="0" dirty="0">
                <a:ln>
                  <a:noFill/>
                </a:ln>
                <a:solidFill>
                  <a:prstClr val="black"/>
                </a:solidFill>
                <a:effectLst/>
                <a:uLnTx/>
                <a:uFillTx/>
                <a:latin typeface="Times New Roman"/>
                <a:ea typeface="+mn-ea"/>
                <a:cs typeface="Times New Roman"/>
              </a:rPr>
              <a:t> </a:t>
            </a:r>
            <a:r>
              <a:rPr kumimoji="0" sz="2000" b="0" i="0" u="none" strike="noStrike" kern="1200" cap="none" spc="0" normalizeH="0" baseline="0" noProof="0" dirty="0">
                <a:ln>
                  <a:noFill/>
                </a:ln>
                <a:solidFill>
                  <a:prstClr val="black"/>
                </a:solidFill>
                <a:effectLst/>
                <a:uLnTx/>
                <a:uFillTx/>
                <a:latin typeface="Times New Roman"/>
                <a:ea typeface="+mn-ea"/>
                <a:cs typeface="Times New Roman"/>
              </a:rPr>
              <a:t>suppression.</a:t>
            </a:r>
            <a:endParaRPr kumimoji="0" sz="2000" b="0" i="0" u="none" strike="noStrike" kern="1200" cap="none" spc="0" normalizeH="0" baseline="0" noProof="0">
              <a:ln>
                <a:noFill/>
              </a:ln>
              <a:solidFill>
                <a:prstClr val="black"/>
              </a:solidFill>
              <a:effectLst/>
              <a:uLnTx/>
              <a:uFillTx/>
              <a:latin typeface="Times New Roman"/>
              <a:ea typeface="+mn-ea"/>
              <a:cs typeface="Times New Roman"/>
            </a:endParaRPr>
          </a:p>
        </p:txBody>
      </p:sp>
      <p:sp>
        <p:nvSpPr>
          <p:cNvPr id="4" name="object 4"/>
          <p:cNvSpPr txBox="1"/>
          <p:nvPr/>
        </p:nvSpPr>
        <p:spPr>
          <a:xfrm>
            <a:off x="78738" y="5359702"/>
            <a:ext cx="11660505" cy="599440"/>
          </a:xfrm>
          <a:prstGeom prst="rect">
            <a:avLst/>
          </a:prstGeom>
        </p:spPr>
        <p:txBody>
          <a:bodyPr vert="horz" wrap="square" lIns="0" tIns="52705" rIns="0" bIns="0" rtlCol="0">
            <a:spAutoFit/>
          </a:bodyPr>
          <a:lstStyle/>
          <a:p>
            <a:pPr marL="241300" marR="5080" lvl="0" indent="-228600" algn="l" defTabSz="914400" rtl="0" eaLnBrk="1" fontAlgn="auto" latinLnBrk="0" hangingPunct="1">
              <a:lnSpc>
                <a:spcPts val="2110"/>
              </a:lnSpc>
              <a:spcBef>
                <a:spcPts val="415"/>
              </a:spcBef>
              <a:spcAft>
                <a:spcPts val="0"/>
              </a:spcAft>
              <a:buClrTx/>
              <a:buSzTx/>
              <a:buFont typeface="Arial"/>
              <a:buChar char="•"/>
              <a:tabLst>
                <a:tab pos="240665" algn="l"/>
                <a:tab pos="241300" algn="l"/>
              </a:tabLst>
              <a:defRPr/>
            </a:pPr>
            <a:r>
              <a:rPr kumimoji="0" sz="2000" b="0" i="0" u="none" strike="noStrike" kern="1200" cap="none" spc="0" normalizeH="0" baseline="0" noProof="0" dirty="0">
                <a:ln>
                  <a:noFill/>
                </a:ln>
                <a:solidFill>
                  <a:prstClr val="black"/>
                </a:solidFill>
                <a:effectLst/>
                <a:uLnTx/>
                <a:uFillTx/>
                <a:latin typeface="Times New Roman"/>
                <a:ea typeface="+mn-ea"/>
                <a:cs typeface="Times New Roman"/>
              </a:rPr>
              <a:t>The HIV </a:t>
            </a:r>
            <a:r>
              <a:rPr kumimoji="0" sz="2000" b="0" i="0" u="none" strike="noStrike" kern="1200" cap="none" spc="-5" normalizeH="0" baseline="0" noProof="0" dirty="0">
                <a:ln>
                  <a:noFill/>
                </a:ln>
                <a:solidFill>
                  <a:prstClr val="black"/>
                </a:solidFill>
                <a:effectLst/>
                <a:uLnTx/>
                <a:uFillTx/>
                <a:latin typeface="Times New Roman"/>
                <a:ea typeface="+mn-ea"/>
                <a:cs typeface="Times New Roman"/>
              </a:rPr>
              <a:t>care </a:t>
            </a:r>
            <a:r>
              <a:rPr kumimoji="0" sz="2000" b="0" i="0" u="none" strike="noStrike" kern="1200" cap="none" spc="0" normalizeH="0" baseline="0" noProof="0" dirty="0">
                <a:ln>
                  <a:noFill/>
                </a:ln>
                <a:solidFill>
                  <a:prstClr val="black"/>
                </a:solidFill>
                <a:effectLst/>
                <a:uLnTx/>
                <a:uFillTx/>
                <a:latin typeface="Times New Roman"/>
                <a:ea typeface="+mn-ea"/>
                <a:cs typeface="Times New Roman"/>
              </a:rPr>
              <a:t>continuum allows </a:t>
            </a:r>
            <a:r>
              <a:rPr kumimoji="0" sz="2000" b="0" i="0" u="none" strike="noStrike" kern="1200" cap="none" spc="-5" normalizeH="0" baseline="0" noProof="0" dirty="0">
                <a:ln>
                  <a:noFill/>
                </a:ln>
                <a:solidFill>
                  <a:prstClr val="black"/>
                </a:solidFill>
                <a:effectLst/>
                <a:uLnTx/>
                <a:uFillTx/>
                <a:latin typeface="Times New Roman"/>
                <a:ea typeface="+mn-ea"/>
                <a:cs typeface="Times New Roman"/>
              </a:rPr>
              <a:t>recipients </a:t>
            </a:r>
            <a:r>
              <a:rPr kumimoji="0" sz="2000" b="0" i="0" u="none" strike="noStrike" kern="1200" cap="none" spc="0" normalizeH="0" baseline="0" noProof="0" dirty="0">
                <a:ln>
                  <a:noFill/>
                </a:ln>
                <a:solidFill>
                  <a:prstClr val="black"/>
                </a:solidFill>
                <a:effectLst/>
                <a:uLnTx/>
                <a:uFillTx/>
                <a:latin typeface="Times New Roman"/>
                <a:ea typeface="+mn-ea"/>
                <a:cs typeface="Times New Roman"/>
              </a:rPr>
              <a:t>and planning </a:t>
            </a:r>
            <a:r>
              <a:rPr kumimoji="0" sz="2000" b="0" i="0" u="none" strike="noStrike" kern="1200" cap="none" spc="5" normalizeH="0" baseline="0" noProof="0" dirty="0">
                <a:ln>
                  <a:noFill/>
                </a:ln>
                <a:solidFill>
                  <a:prstClr val="black"/>
                </a:solidFill>
                <a:effectLst/>
                <a:uLnTx/>
                <a:uFillTx/>
                <a:latin typeface="Times New Roman"/>
                <a:ea typeface="+mn-ea"/>
                <a:cs typeface="Times New Roman"/>
              </a:rPr>
              <a:t>groups </a:t>
            </a:r>
            <a:r>
              <a:rPr kumimoji="0" sz="2000" b="0" i="0" u="none" strike="noStrike" kern="1200" cap="none" spc="-5" normalizeH="0" baseline="0" noProof="0" dirty="0">
                <a:ln>
                  <a:noFill/>
                </a:ln>
                <a:solidFill>
                  <a:prstClr val="black"/>
                </a:solidFill>
                <a:effectLst/>
                <a:uLnTx/>
                <a:uFillTx/>
                <a:latin typeface="Times New Roman"/>
                <a:ea typeface="+mn-ea"/>
                <a:cs typeface="Times New Roman"/>
              </a:rPr>
              <a:t>to measure </a:t>
            </a:r>
            <a:r>
              <a:rPr kumimoji="0" sz="2000" b="0" i="0" u="none" strike="noStrike" kern="1200" cap="none" spc="0" normalizeH="0" baseline="0" noProof="0" dirty="0">
                <a:ln>
                  <a:noFill/>
                </a:ln>
                <a:solidFill>
                  <a:prstClr val="black"/>
                </a:solidFill>
                <a:effectLst/>
                <a:uLnTx/>
                <a:uFillTx/>
                <a:latin typeface="Times New Roman"/>
                <a:ea typeface="+mn-ea"/>
                <a:cs typeface="Times New Roman"/>
              </a:rPr>
              <a:t>progress and </a:t>
            </a:r>
            <a:r>
              <a:rPr kumimoji="0" sz="2000" b="0" i="0" u="none" strike="noStrike" kern="1200" cap="none" spc="-5" normalizeH="0" baseline="0" noProof="0" dirty="0">
                <a:ln>
                  <a:noFill/>
                </a:ln>
                <a:solidFill>
                  <a:prstClr val="black"/>
                </a:solidFill>
                <a:effectLst/>
                <a:uLnTx/>
                <a:uFillTx/>
                <a:latin typeface="Times New Roman"/>
                <a:ea typeface="+mn-ea"/>
                <a:cs typeface="Times New Roman"/>
              </a:rPr>
              <a:t>to direct </a:t>
            </a:r>
            <a:r>
              <a:rPr kumimoji="0" sz="2000" b="0" i="0" u="none" strike="noStrike" kern="1200" cap="none" spc="0" normalizeH="0" baseline="0" noProof="0" dirty="0">
                <a:ln>
                  <a:noFill/>
                </a:ln>
                <a:solidFill>
                  <a:prstClr val="black"/>
                </a:solidFill>
                <a:effectLst/>
                <a:uLnTx/>
                <a:uFillTx/>
                <a:latin typeface="Times New Roman"/>
                <a:ea typeface="+mn-ea"/>
                <a:cs typeface="Times New Roman"/>
              </a:rPr>
              <a:t>HIV</a:t>
            </a:r>
            <a:r>
              <a:rPr kumimoji="0" sz="2000" b="0" i="0" u="none" strike="noStrike" kern="1200" cap="none" spc="-320" normalizeH="0" baseline="0" noProof="0" dirty="0">
                <a:ln>
                  <a:noFill/>
                </a:ln>
                <a:solidFill>
                  <a:prstClr val="black"/>
                </a:solidFill>
                <a:effectLst/>
                <a:uLnTx/>
                <a:uFillTx/>
                <a:latin typeface="Times New Roman"/>
                <a:ea typeface="+mn-ea"/>
                <a:cs typeface="Times New Roman"/>
              </a:rPr>
              <a:t> </a:t>
            </a:r>
            <a:r>
              <a:rPr kumimoji="0" sz="2000" b="0" i="0" u="none" strike="noStrike" kern="1200" cap="none" spc="0" normalizeH="0" baseline="0" noProof="0" dirty="0">
                <a:ln>
                  <a:noFill/>
                </a:ln>
                <a:solidFill>
                  <a:prstClr val="black"/>
                </a:solidFill>
                <a:effectLst/>
                <a:uLnTx/>
                <a:uFillTx/>
                <a:latin typeface="Times New Roman"/>
                <a:ea typeface="+mn-ea"/>
                <a:cs typeface="Times New Roman"/>
              </a:rPr>
              <a:t>resources  </a:t>
            </a:r>
            <a:r>
              <a:rPr kumimoji="0" sz="2000" b="0" i="0" u="none" strike="noStrike" kern="1200" cap="none" spc="-20" normalizeH="0" baseline="0" noProof="0" dirty="0">
                <a:ln>
                  <a:noFill/>
                </a:ln>
                <a:solidFill>
                  <a:prstClr val="black"/>
                </a:solidFill>
                <a:effectLst/>
                <a:uLnTx/>
                <a:uFillTx/>
                <a:latin typeface="Times New Roman"/>
                <a:ea typeface="+mn-ea"/>
                <a:cs typeface="Times New Roman"/>
              </a:rPr>
              <a:t>effectively. RWHAP </a:t>
            </a:r>
            <a:r>
              <a:rPr kumimoji="0" sz="2000" b="0" i="0" u="none" strike="noStrike" kern="1200" cap="none" spc="-5" normalizeH="0" baseline="0" noProof="0" dirty="0">
                <a:ln>
                  <a:noFill/>
                </a:ln>
                <a:solidFill>
                  <a:prstClr val="black"/>
                </a:solidFill>
                <a:effectLst/>
                <a:uLnTx/>
                <a:uFillTx/>
                <a:latin typeface="Times New Roman"/>
                <a:ea typeface="+mn-ea"/>
                <a:cs typeface="Times New Roman"/>
              </a:rPr>
              <a:t>recipients </a:t>
            </a:r>
            <a:r>
              <a:rPr kumimoji="0" sz="2000" b="0" i="0" u="none" strike="noStrike" kern="1200" cap="none" spc="0" normalizeH="0" baseline="0" noProof="0" dirty="0">
                <a:ln>
                  <a:noFill/>
                </a:ln>
                <a:solidFill>
                  <a:prstClr val="black"/>
                </a:solidFill>
                <a:effectLst/>
                <a:uLnTx/>
                <a:uFillTx/>
                <a:latin typeface="Times New Roman"/>
                <a:ea typeface="+mn-ea"/>
                <a:cs typeface="Times New Roman"/>
              </a:rPr>
              <a:t>need </a:t>
            </a:r>
            <a:r>
              <a:rPr kumimoji="0" sz="2000" b="0" i="0" u="none" strike="noStrike" kern="1200" cap="none" spc="-5" normalizeH="0" baseline="0" noProof="0" dirty="0">
                <a:ln>
                  <a:noFill/>
                </a:ln>
                <a:solidFill>
                  <a:prstClr val="black"/>
                </a:solidFill>
                <a:effectLst/>
                <a:uLnTx/>
                <a:uFillTx/>
                <a:latin typeface="Times New Roman"/>
                <a:ea typeface="+mn-ea"/>
                <a:cs typeface="Times New Roman"/>
              </a:rPr>
              <a:t>to assess </a:t>
            </a:r>
            <a:r>
              <a:rPr kumimoji="0" sz="2000" b="0" i="0" u="none" strike="noStrike" kern="1200" cap="none" spc="0" normalizeH="0" baseline="0" noProof="0" dirty="0">
                <a:ln>
                  <a:noFill/>
                </a:ln>
                <a:solidFill>
                  <a:prstClr val="black"/>
                </a:solidFill>
                <a:effectLst/>
                <a:uLnTx/>
                <a:uFillTx/>
                <a:latin typeface="Times New Roman"/>
                <a:ea typeface="+mn-ea"/>
                <a:cs typeface="Times New Roman"/>
              </a:rPr>
              <a:t>the </a:t>
            </a:r>
            <a:r>
              <a:rPr kumimoji="0" sz="2000" b="0" i="0" u="none" strike="noStrike" kern="1200" cap="none" spc="-5" normalizeH="0" baseline="0" noProof="0" dirty="0">
                <a:ln>
                  <a:noFill/>
                </a:ln>
                <a:solidFill>
                  <a:prstClr val="black"/>
                </a:solidFill>
                <a:effectLst/>
                <a:uLnTx/>
                <a:uFillTx/>
                <a:latin typeface="Times New Roman"/>
                <a:ea typeface="+mn-ea"/>
                <a:cs typeface="Times New Roman"/>
              </a:rPr>
              <a:t>outcomes </a:t>
            </a:r>
            <a:r>
              <a:rPr kumimoji="0" sz="2000" b="0" i="0" u="none" strike="noStrike" kern="1200" cap="none" spc="0" normalizeH="0" baseline="0" noProof="0" dirty="0">
                <a:ln>
                  <a:noFill/>
                </a:ln>
                <a:solidFill>
                  <a:prstClr val="black"/>
                </a:solidFill>
                <a:effectLst/>
                <a:uLnTx/>
                <a:uFillTx/>
                <a:latin typeface="Times New Roman"/>
                <a:ea typeface="+mn-ea"/>
                <a:cs typeface="Times New Roman"/>
              </a:rPr>
              <a:t>of </a:t>
            </a:r>
            <a:r>
              <a:rPr kumimoji="0" sz="2000" b="0" i="0" u="none" strike="noStrike" kern="1200" cap="none" spc="-5" normalizeH="0" baseline="0" noProof="0" dirty="0">
                <a:ln>
                  <a:noFill/>
                </a:ln>
                <a:solidFill>
                  <a:prstClr val="black"/>
                </a:solidFill>
                <a:effectLst/>
                <a:uLnTx/>
                <a:uFillTx/>
                <a:latin typeface="Times New Roman"/>
                <a:ea typeface="+mn-ea"/>
                <a:cs typeface="Times New Roman"/>
              </a:rPr>
              <a:t>their programs </a:t>
            </a:r>
            <a:r>
              <a:rPr kumimoji="0" sz="2000" b="0" i="0" u="none" strike="noStrike" kern="1200" cap="none" spc="0" normalizeH="0" baseline="0" noProof="0" dirty="0">
                <a:ln>
                  <a:noFill/>
                </a:ln>
                <a:solidFill>
                  <a:prstClr val="black"/>
                </a:solidFill>
                <a:effectLst/>
                <a:uLnTx/>
                <a:uFillTx/>
                <a:latin typeface="Times New Roman"/>
                <a:ea typeface="+mn-ea"/>
                <a:cs typeface="Times New Roman"/>
              </a:rPr>
              <a:t>along this continuum of</a:t>
            </a:r>
            <a:r>
              <a:rPr kumimoji="0" sz="2000" b="0" i="0" u="none" strike="noStrike" kern="1200" cap="none" spc="-220" normalizeH="0" baseline="0" noProof="0" dirty="0">
                <a:ln>
                  <a:noFill/>
                </a:ln>
                <a:solidFill>
                  <a:prstClr val="black"/>
                </a:solidFill>
                <a:effectLst/>
                <a:uLnTx/>
                <a:uFillTx/>
                <a:latin typeface="Times New Roman"/>
                <a:ea typeface="+mn-ea"/>
                <a:cs typeface="Times New Roman"/>
              </a:rPr>
              <a:t> </a:t>
            </a:r>
            <a:r>
              <a:rPr kumimoji="0" sz="2000" b="0" i="0" u="none" strike="noStrike" kern="1200" cap="none" spc="-5" normalizeH="0" baseline="0" noProof="0" dirty="0">
                <a:ln>
                  <a:noFill/>
                </a:ln>
                <a:solidFill>
                  <a:prstClr val="black"/>
                </a:solidFill>
                <a:effectLst/>
                <a:uLnTx/>
                <a:uFillTx/>
                <a:latin typeface="Times New Roman"/>
                <a:ea typeface="+mn-ea"/>
                <a:cs typeface="Times New Roman"/>
              </a:rPr>
              <a:t>care.</a:t>
            </a:r>
            <a:endParaRPr kumimoji="0" sz="2000" b="0" i="0" u="none" strike="noStrike" kern="1200" cap="none" spc="0" normalizeH="0" baseline="0" noProof="0">
              <a:ln>
                <a:noFill/>
              </a:ln>
              <a:solidFill>
                <a:prstClr val="black"/>
              </a:solidFill>
              <a:effectLst/>
              <a:uLnTx/>
              <a:uFillTx/>
              <a:latin typeface="Times New Roman"/>
              <a:ea typeface="+mn-ea"/>
              <a:cs typeface="Times New Roman"/>
            </a:endParaRPr>
          </a:p>
        </p:txBody>
      </p:sp>
      <p:sp>
        <p:nvSpPr>
          <p:cNvPr id="5" name="object 5"/>
          <p:cNvSpPr/>
          <p:nvPr/>
        </p:nvSpPr>
        <p:spPr>
          <a:xfrm>
            <a:off x="1705355" y="2436876"/>
            <a:ext cx="8292083" cy="2650235"/>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txBox="1"/>
          <p:nvPr/>
        </p:nvSpPr>
        <p:spPr>
          <a:xfrm>
            <a:off x="10883900" y="6149091"/>
            <a:ext cx="804083"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srgbClr val="FFFFFF"/>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323</a:t>
            </a:fld>
            <a:endParaRPr kumimoji="0" sz="3200" b="0" i="0" u="none" strike="noStrike" kern="1200" cap="none" spc="0" normalizeH="0" baseline="0" noProof="0">
              <a:ln>
                <a:noFill/>
              </a:ln>
              <a:solidFill>
                <a:prstClr val="black"/>
              </a:solidFill>
              <a:effectLst/>
              <a:uLnTx/>
              <a:uFillTx/>
              <a:latin typeface="Arial"/>
              <a:ea typeface="+mn-ea"/>
              <a:cs typeface="Arial"/>
            </a:endParaRPr>
          </a:p>
        </p:txBody>
      </p:sp>
    </p:spTree>
    <p:extLst>
      <p:ext uri="{BB962C8B-B14F-4D97-AF65-F5344CB8AC3E}">
        <p14:creationId xmlns:p14="http://schemas.microsoft.com/office/powerpoint/2010/main" val="1697542414"/>
      </p:ext>
    </p:extLst>
  </p:cSld>
  <p:clrMapOvr>
    <a:masterClrMapping/>
  </p:clrMapOvr>
  <p:timing>
    <p:tnLst>
      <p:par>
        <p:cTn id="1" dur="indefinite" restart="never" nodeType="tmRoot"/>
      </p:par>
    </p:tn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78739" y="483890"/>
            <a:ext cx="12003405" cy="4442460"/>
          </a:xfrm>
          <a:prstGeom prst="rect">
            <a:avLst/>
          </a:prstGeom>
        </p:spPr>
        <p:txBody>
          <a:bodyPr vert="horz" wrap="square" lIns="0" tIns="13335" rIns="0" bIns="0" rtlCol="0">
            <a:spAutoFit/>
          </a:bodyPr>
          <a:lstStyle/>
          <a:p>
            <a:pPr marL="86360" marR="0" lvl="0" indent="0" algn="ctr" defTabSz="914400" rtl="0" eaLnBrk="1" fontAlgn="auto" latinLnBrk="0" hangingPunct="1">
              <a:lnSpc>
                <a:spcPct val="100000"/>
              </a:lnSpc>
              <a:spcBef>
                <a:spcPts val="105"/>
              </a:spcBef>
              <a:spcAft>
                <a:spcPts val="0"/>
              </a:spcAft>
              <a:buClrTx/>
              <a:buSzTx/>
              <a:buFontTx/>
              <a:buNone/>
              <a:tabLst/>
              <a:defRPr/>
            </a:pPr>
            <a:r>
              <a:rPr kumimoji="0" sz="3200" b="1" i="0" u="none" strike="noStrike" kern="1200" cap="none" spc="0" normalizeH="0" baseline="0" noProof="0" dirty="0">
                <a:ln>
                  <a:noFill/>
                </a:ln>
                <a:solidFill>
                  <a:srgbClr val="FFFFFF"/>
                </a:solidFill>
                <a:effectLst/>
                <a:uLnTx/>
                <a:uFillTx/>
                <a:latin typeface="Arial"/>
                <a:ea typeface="+mn-ea"/>
                <a:cs typeface="Arial"/>
              </a:rPr>
              <a:t>HIV </a:t>
            </a:r>
            <a:r>
              <a:rPr kumimoji="0" sz="3200" b="1" i="1" u="none" strike="noStrike" kern="1200" cap="none" spc="-5" normalizeH="0" baseline="0" noProof="0" dirty="0">
                <a:ln>
                  <a:noFill/>
                </a:ln>
                <a:solidFill>
                  <a:srgbClr val="FFFFFF"/>
                </a:solidFill>
                <a:effectLst/>
                <a:uLnTx/>
                <a:uFillTx/>
                <a:latin typeface="Arial"/>
                <a:ea typeface="+mn-ea"/>
                <a:cs typeface="Arial"/>
              </a:rPr>
              <a:t>Care Continuum</a:t>
            </a:r>
            <a:r>
              <a:rPr kumimoji="0" sz="3200" b="1" i="1" u="none" strike="noStrike" kern="1200" cap="none" spc="-55" normalizeH="0" baseline="0" noProof="0" dirty="0">
                <a:ln>
                  <a:noFill/>
                </a:ln>
                <a:solidFill>
                  <a:srgbClr val="FFFFFF"/>
                </a:solidFill>
                <a:effectLst/>
                <a:uLnTx/>
                <a:uFillTx/>
                <a:latin typeface="Arial"/>
                <a:ea typeface="+mn-ea"/>
                <a:cs typeface="Arial"/>
              </a:rPr>
              <a:t> </a:t>
            </a:r>
            <a:r>
              <a:rPr kumimoji="0" sz="3200" b="1" i="0" u="none" strike="noStrike" kern="1200" cap="none" spc="-5" normalizeH="0" baseline="0" noProof="0" dirty="0">
                <a:ln>
                  <a:noFill/>
                </a:ln>
                <a:solidFill>
                  <a:srgbClr val="FFFFFF"/>
                </a:solidFill>
                <a:effectLst/>
                <a:uLnTx/>
                <a:uFillTx/>
                <a:latin typeface="Arial"/>
                <a:ea typeface="+mn-ea"/>
                <a:cs typeface="Arial"/>
              </a:rPr>
              <a:t>Definitions</a:t>
            </a:r>
            <a:endParaRPr kumimoji="0" sz="3200" b="0" i="0" u="none" strike="noStrike" kern="1200" cap="none" spc="0" normalizeH="0" baseline="0" noProof="0">
              <a:ln>
                <a:noFill/>
              </a:ln>
              <a:solidFill>
                <a:prstClr val="black"/>
              </a:solidFill>
              <a:effectLst/>
              <a:uLnTx/>
              <a:uFillTx/>
              <a:latin typeface="Arial"/>
              <a:ea typeface="+mn-ea"/>
              <a:cs typeface="Arial"/>
            </a:endParaRPr>
          </a:p>
          <a:p>
            <a:pPr marL="0" marR="0" lvl="0" indent="0" algn="ctr" defTabSz="914400" rtl="0" eaLnBrk="1" fontAlgn="auto" latinLnBrk="0" hangingPunct="1">
              <a:lnSpc>
                <a:spcPct val="100000"/>
              </a:lnSpc>
              <a:spcBef>
                <a:spcPts val="3095"/>
              </a:spcBef>
              <a:spcAft>
                <a:spcPts val="0"/>
              </a:spcAft>
              <a:buClrTx/>
              <a:buSzTx/>
              <a:buFontTx/>
              <a:buNone/>
              <a:tabLst/>
              <a:defRPr/>
            </a:pPr>
            <a:r>
              <a:rPr kumimoji="0" sz="3200" b="0" i="0" u="none" strike="noStrike" kern="1200" cap="none" spc="0" normalizeH="0" baseline="0" noProof="0" dirty="0">
                <a:ln>
                  <a:noFill/>
                </a:ln>
                <a:solidFill>
                  <a:srgbClr val="FF7800"/>
                </a:solidFill>
                <a:effectLst/>
                <a:uLnTx/>
                <a:uFillTx/>
                <a:latin typeface="Webdings"/>
                <a:ea typeface="+mn-ea"/>
                <a:cs typeface="Webdings"/>
              </a:rPr>
              <a:t></a:t>
            </a:r>
            <a:r>
              <a:rPr kumimoji="0" sz="3200" b="1" i="1" u="none" strike="noStrike" kern="1200" cap="none" spc="0" normalizeH="0" baseline="0" noProof="0" dirty="0">
                <a:ln>
                  <a:noFill/>
                </a:ln>
                <a:solidFill>
                  <a:prstClr val="black"/>
                </a:solidFill>
                <a:effectLst/>
                <a:uLnTx/>
                <a:uFillTx/>
                <a:latin typeface="Arial"/>
                <a:ea typeface="+mn-ea"/>
                <a:cs typeface="Arial"/>
              </a:rPr>
              <a:t>PWH</a:t>
            </a:r>
            <a:r>
              <a:rPr kumimoji="0" sz="3200" b="1" i="0" u="none" strike="noStrike" kern="1200" cap="none" spc="0" normalizeH="0" baseline="0" noProof="0" dirty="0">
                <a:ln>
                  <a:noFill/>
                </a:ln>
                <a:solidFill>
                  <a:prstClr val="black"/>
                </a:solidFill>
                <a:effectLst/>
                <a:uLnTx/>
                <a:uFillTx/>
                <a:latin typeface="Arial"/>
                <a:ea typeface="+mn-ea"/>
                <a:cs typeface="Arial"/>
              </a:rPr>
              <a:t>: </a:t>
            </a:r>
            <a:r>
              <a:rPr kumimoji="0" sz="3200" b="0" i="0" u="none" strike="noStrike" kern="1200" cap="none" spc="-5" normalizeH="0" baseline="0" noProof="0" dirty="0">
                <a:ln>
                  <a:noFill/>
                </a:ln>
                <a:solidFill>
                  <a:prstClr val="black"/>
                </a:solidFill>
                <a:effectLst/>
                <a:uLnTx/>
                <a:uFillTx/>
                <a:latin typeface="Arial"/>
                <a:ea typeface="+mn-ea"/>
                <a:cs typeface="Arial"/>
              </a:rPr>
              <a:t>Persons with </a:t>
            </a:r>
            <a:r>
              <a:rPr kumimoji="0" sz="3200" b="0" i="0" u="none" strike="noStrike" kern="1200" cap="none" spc="0" normalizeH="0" baseline="0" noProof="0" dirty="0">
                <a:ln>
                  <a:noFill/>
                </a:ln>
                <a:solidFill>
                  <a:prstClr val="black"/>
                </a:solidFill>
                <a:effectLst/>
                <a:uLnTx/>
                <a:uFillTx/>
                <a:latin typeface="Arial"/>
                <a:ea typeface="+mn-ea"/>
                <a:cs typeface="Arial"/>
              </a:rPr>
              <a:t>HIV </a:t>
            </a:r>
            <a:r>
              <a:rPr kumimoji="0" sz="3200" b="0" i="0" u="none" strike="noStrike" kern="1200" cap="none" spc="-5" normalizeH="0" baseline="0" noProof="0" dirty="0">
                <a:ln>
                  <a:noFill/>
                </a:ln>
                <a:solidFill>
                  <a:prstClr val="black"/>
                </a:solidFill>
                <a:effectLst/>
                <a:uLnTx/>
                <a:uFillTx/>
                <a:latin typeface="Arial"/>
                <a:ea typeface="+mn-ea"/>
                <a:cs typeface="Arial"/>
              </a:rPr>
              <a:t>living in Palm Beach at the end of</a:t>
            </a:r>
            <a:r>
              <a:rPr kumimoji="0" sz="3200" b="0" i="0" u="none" strike="noStrike" kern="1200" cap="none" spc="-70" normalizeH="0" baseline="0" noProof="0" dirty="0">
                <a:ln>
                  <a:noFill/>
                </a:ln>
                <a:solidFill>
                  <a:prstClr val="black"/>
                </a:solidFill>
                <a:effectLst/>
                <a:uLnTx/>
                <a:uFillTx/>
                <a:latin typeface="Arial"/>
                <a:ea typeface="+mn-ea"/>
                <a:cs typeface="Arial"/>
              </a:rPr>
              <a:t> </a:t>
            </a:r>
            <a:r>
              <a:rPr kumimoji="0" sz="3200" b="0" i="0" u="none" strike="noStrike" kern="1200" cap="none" spc="-10" normalizeH="0" baseline="0" noProof="0" dirty="0">
                <a:ln>
                  <a:noFill/>
                </a:ln>
                <a:solidFill>
                  <a:prstClr val="black"/>
                </a:solidFill>
                <a:effectLst/>
                <a:uLnTx/>
                <a:uFillTx/>
                <a:latin typeface="Arial"/>
                <a:ea typeface="+mn-ea"/>
                <a:cs typeface="Arial"/>
              </a:rPr>
              <a:t>2021.</a:t>
            </a:r>
            <a:endParaRPr kumimoji="0" sz="3200" b="0" i="0" u="none" strike="noStrike" kern="1200" cap="none" spc="0" normalizeH="0" baseline="0" noProof="0">
              <a:ln>
                <a:noFill/>
              </a:ln>
              <a:solidFill>
                <a:prstClr val="black"/>
              </a:solidFill>
              <a:effectLst/>
              <a:uLnTx/>
              <a:uFillTx/>
              <a:latin typeface="Arial"/>
              <a:ea typeface="+mn-ea"/>
              <a:cs typeface="Arial"/>
            </a:endParaRPr>
          </a:p>
          <a:p>
            <a:pPr marL="240665" marR="619760" lvl="0" indent="-228600" algn="just" defTabSz="914400" rtl="0" eaLnBrk="1" fontAlgn="auto" latinLnBrk="0" hangingPunct="1">
              <a:lnSpc>
                <a:spcPct val="100000"/>
              </a:lnSpc>
              <a:spcBef>
                <a:spcPts val="2400"/>
              </a:spcBef>
              <a:spcAft>
                <a:spcPts val="0"/>
              </a:spcAft>
              <a:buClrTx/>
              <a:buSzTx/>
              <a:buFontTx/>
              <a:buNone/>
              <a:tabLst/>
              <a:defRPr/>
            </a:pPr>
            <a:r>
              <a:rPr kumimoji="0" sz="3200" b="0" i="0" u="none" strike="noStrike" kern="1200" cap="none" spc="0" normalizeH="0" baseline="0" noProof="0" dirty="0">
                <a:ln>
                  <a:noFill/>
                </a:ln>
                <a:solidFill>
                  <a:srgbClr val="FF7800"/>
                </a:solidFill>
                <a:effectLst/>
                <a:uLnTx/>
                <a:uFillTx/>
                <a:latin typeface="Webdings"/>
                <a:ea typeface="+mn-ea"/>
                <a:cs typeface="Webdings"/>
              </a:rPr>
              <a:t></a:t>
            </a:r>
            <a:r>
              <a:rPr kumimoji="0" sz="3200" b="1" i="1" u="none" strike="noStrike" kern="1200" cap="none" spc="0" normalizeH="0" baseline="0" noProof="0" dirty="0">
                <a:ln>
                  <a:noFill/>
                </a:ln>
                <a:solidFill>
                  <a:prstClr val="black"/>
                </a:solidFill>
                <a:effectLst/>
                <a:uLnTx/>
                <a:uFillTx/>
                <a:latin typeface="Arial"/>
                <a:ea typeface="+mn-ea"/>
                <a:cs typeface="Arial"/>
              </a:rPr>
              <a:t>In </a:t>
            </a:r>
            <a:r>
              <a:rPr kumimoji="0" sz="3200" b="1" i="1" u="none" strike="noStrike" kern="1200" cap="none" spc="-5" normalizeH="0" baseline="0" noProof="0" dirty="0">
                <a:ln>
                  <a:noFill/>
                </a:ln>
                <a:solidFill>
                  <a:prstClr val="black"/>
                </a:solidFill>
                <a:effectLst/>
                <a:uLnTx/>
                <a:uFillTx/>
                <a:latin typeface="Arial"/>
                <a:ea typeface="+mn-ea"/>
                <a:cs typeface="Arial"/>
              </a:rPr>
              <a:t>Care</a:t>
            </a:r>
            <a:r>
              <a:rPr kumimoji="0" sz="3200" b="1" i="0" u="none" strike="noStrike" kern="1200" cap="none" spc="-5" normalizeH="0" baseline="0" noProof="0" dirty="0">
                <a:ln>
                  <a:noFill/>
                </a:ln>
                <a:solidFill>
                  <a:prstClr val="black"/>
                </a:solidFill>
                <a:effectLst/>
                <a:uLnTx/>
                <a:uFillTx/>
                <a:latin typeface="Arial"/>
                <a:ea typeface="+mn-ea"/>
                <a:cs typeface="Arial"/>
              </a:rPr>
              <a:t>: </a:t>
            </a:r>
            <a:r>
              <a:rPr kumimoji="0" sz="3200" b="0" i="0" u="none" strike="noStrike" kern="1200" cap="none" spc="-5" normalizeH="0" baseline="0" noProof="0" dirty="0">
                <a:ln>
                  <a:noFill/>
                </a:ln>
                <a:solidFill>
                  <a:prstClr val="black"/>
                </a:solidFill>
                <a:effectLst/>
                <a:uLnTx/>
                <a:uFillTx/>
                <a:latin typeface="Arial"/>
                <a:ea typeface="+mn-ea"/>
                <a:cs typeface="Arial"/>
              </a:rPr>
              <a:t>PWH with at least one </a:t>
            </a:r>
            <a:r>
              <a:rPr kumimoji="0" sz="3200" b="0" i="0" u="none" strike="noStrike" kern="1200" cap="none" spc="-10" normalizeH="0" baseline="0" noProof="0" dirty="0">
                <a:ln>
                  <a:noFill/>
                </a:ln>
                <a:solidFill>
                  <a:prstClr val="black"/>
                </a:solidFill>
                <a:effectLst/>
                <a:uLnTx/>
                <a:uFillTx/>
                <a:latin typeface="Arial"/>
                <a:ea typeface="+mn-ea"/>
                <a:cs typeface="Arial"/>
              </a:rPr>
              <a:t>documented </a:t>
            </a:r>
            <a:r>
              <a:rPr kumimoji="0" sz="3200" b="0" i="0" u="none" strike="noStrike" kern="1200" cap="none" spc="-5" normalizeH="0" baseline="0" noProof="0" dirty="0">
                <a:ln>
                  <a:noFill/>
                </a:ln>
                <a:solidFill>
                  <a:prstClr val="black"/>
                </a:solidFill>
                <a:effectLst/>
                <a:uLnTx/>
                <a:uFillTx/>
                <a:latin typeface="Arial"/>
                <a:ea typeface="+mn-ea"/>
                <a:cs typeface="Arial"/>
              </a:rPr>
              <a:t>VL or </a:t>
            </a:r>
            <a:r>
              <a:rPr kumimoji="0" sz="3200" b="0" i="0" u="none" strike="noStrike" kern="1200" cap="none" spc="0" normalizeH="0" baseline="0" noProof="0" dirty="0">
                <a:ln>
                  <a:noFill/>
                </a:ln>
                <a:solidFill>
                  <a:prstClr val="black"/>
                </a:solidFill>
                <a:effectLst/>
                <a:uLnTx/>
                <a:uFillTx/>
                <a:latin typeface="Arial"/>
                <a:ea typeface="+mn-ea"/>
                <a:cs typeface="Arial"/>
              </a:rPr>
              <a:t>CD4 </a:t>
            </a:r>
            <a:r>
              <a:rPr kumimoji="0" sz="3200" b="0" i="0" u="none" strike="noStrike" kern="1200" cap="none" spc="-10" normalizeH="0" baseline="0" noProof="0" dirty="0">
                <a:ln>
                  <a:noFill/>
                </a:ln>
                <a:solidFill>
                  <a:prstClr val="black"/>
                </a:solidFill>
                <a:effectLst/>
                <a:uLnTx/>
                <a:uFillTx/>
                <a:latin typeface="Arial"/>
                <a:ea typeface="+mn-ea"/>
                <a:cs typeface="Arial"/>
              </a:rPr>
              <a:t>lab,  </a:t>
            </a:r>
            <a:r>
              <a:rPr kumimoji="0" sz="3200" b="0" i="0" u="none" strike="noStrike" kern="1200" cap="none" spc="-5" normalizeH="0" baseline="0" noProof="0" dirty="0">
                <a:ln>
                  <a:noFill/>
                </a:ln>
                <a:solidFill>
                  <a:prstClr val="black"/>
                </a:solidFill>
                <a:effectLst/>
                <a:uLnTx/>
                <a:uFillTx/>
                <a:latin typeface="Arial"/>
                <a:ea typeface="+mn-ea"/>
                <a:cs typeface="Arial"/>
              </a:rPr>
              <a:t>medical </a:t>
            </a:r>
            <a:r>
              <a:rPr kumimoji="0" sz="3200" b="0" i="0" u="none" strike="noStrike" kern="1200" cap="none" spc="0" normalizeH="0" baseline="0" noProof="0" dirty="0">
                <a:ln>
                  <a:noFill/>
                </a:ln>
                <a:solidFill>
                  <a:prstClr val="black"/>
                </a:solidFill>
                <a:effectLst/>
                <a:uLnTx/>
                <a:uFillTx/>
                <a:latin typeface="Arial"/>
                <a:ea typeface="+mn-ea"/>
                <a:cs typeface="Arial"/>
              </a:rPr>
              <a:t>visit, </a:t>
            </a:r>
            <a:r>
              <a:rPr kumimoji="0" sz="3200" b="0" i="0" u="none" strike="noStrike" kern="1200" cap="none" spc="-5" normalizeH="0" baseline="0" noProof="0" dirty="0">
                <a:ln>
                  <a:noFill/>
                </a:ln>
                <a:solidFill>
                  <a:prstClr val="black"/>
                </a:solidFill>
                <a:effectLst/>
                <a:uLnTx/>
                <a:uFillTx/>
                <a:latin typeface="Arial"/>
                <a:ea typeface="+mn-ea"/>
                <a:cs typeface="Arial"/>
              </a:rPr>
              <a:t>or prescription from </a:t>
            </a:r>
            <a:r>
              <a:rPr kumimoji="0" sz="3200" b="0" i="0" u="none" strike="noStrike" kern="1200" cap="none" spc="-10" normalizeH="0" baseline="0" noProof="0" dirty="0">
                <a:ln>
                  <a:noFill/>
                </a:ln>
                <a:solidFill>
                  <a:prstClr val="black"/>
                </a:solidFill>
                <a:effectLst/>
                <a:uLnTx/>
                <a:uFillTx/>
                <a:latin typeface="Arial"/>
                <a:ea typeface="+mn-ea"/>
                <a:cs typeface="Arial"/>
              </a:rPr>
              <a:t>1/1/2021 </a:t>
            </a:r>
            <a:r>
              <a:rPr kumimoji="0" sz="3200" b="0" i="0" u="none" strike="noStrike" kern="1200" cap="none" spc="-5" normalizeH="0" baseline="0" noProof="0" dirty="0">
                <a:ln>
                  <a:noFill/>
                </a:ln>
                <a:solidFill>
                  <a:prstClr val="black"/>
                </a:solidFill>
                <a:effectLst/>
                <a:uLnTx/>
                <a:uFillTx/>
                <a:latin typeface="Arial"/>
                <a:ea typeface="+mn-ea"/>
                <a:cs typeface="Arial"/>
              </a:rPr>
              <a:t>through</a:t>
            </a:r>
            <a:r>
              <a:rPr kumimoji="0" sz="3200" b="0" i="0" u="none" strike="noStrike" kern="1200" cap="none" spc="-75" normalizeH="0" baseline="0" noProof="0" dirty="0">
                <a:ln>
                  <a:noFill/>
                </a:ln>
                <a:solidFill>
                  <a:prstClr val="black"/>
                </a:solidFill>
                <a:effectLst/>
                <a:uLnTx/>
                <a:uFillTx/>
                <a:latin typeface="Arial"/>
                <a:ea typeface="+mn-ea"/>
                <a:cs typeface="Arial"/>
              </a:rPr>
              <a:t> </a:t>
            </a:r>
            <a:r>
              <a:rPr kumimoji="0" sz="3200" b="0" i="0" u="none" strike="noStrike" kern="1200" cap="none" spc="-10" normalizeH="0" baseline="0" noProof="0" dirty="0">
                <a:ln>
                  <a:noFill/>
                </a:ln>
                <a:solidFill>
                  <a:prstClr val="black"/>
                </a:solidFill>
                <a:effectLst/>
                <a:uLnTx/>
                <a:uFillTx/>
                <a:latin typeface="Arial"/>
                <a:ea typeface="+mn-ea"/>
                <a:cs typeface="Arial"/>
              </a:rPr>
              <a:t>3/31/2022.</a:t>
            </a:r>
            <a:endParaRPr kumimoji="0" sz="3200" b="0" i="0" u="none" strike="noStrike" kern="1200" cap="none" spc="0" normalizeH="0" baseline="0" noProof="0">
              <a:ln>
                <a:noFill/>
              </a:ln>
              <a:solidFill>
                <a:prstClr val="black"/>
              </a:solidFill>
              <a:effectLst/>
              <a:uLnTx/>
              <a:uFillTx/>
              <a:latin typeface="Arial"/>
              <a:ea typeface="+mn-ea"/>
              <a:cs typeface="Arial"/>
            </a:endParaRPr>
          </a:p>
          <a:p>
            <a:pPr marL="240665" marR="661035" lvl="0" indent="-228600" algn="just" defTabSz="914400" rtl="0" eaLnBrk="1" fontAlgn="auto" latinLnBrk="0" hangingPunct="1">
              <a:lnSpc>
                <a:spcPct val="100000"/>
              </a:lnSpc>
              <a:spcBef>
                <a:spcPts val="2400"/>
              </a:spcBef>
              <a:spcAft>
                <a:spcPts val="0"/>
              </a:spcAft>
              <a:buClrTx/>
              <a:buSzTx/>
              <a:buFontTx/>
              <a:buNone/>
              <a:tabLst/>
              <a:defRPr/>
            </a:pPr>
            <a:r>
              <a:rPr kumimoji="0" sz="3200" b="0" i="0" u="none" strike="noStrike" kern="1200" cap="none" spc="-5" normalizeH="0" baseline="0" noProof="0" dirty="0">
                <a:ln>
                  <a:noFill/>
                </a:ln>
                <a:solidFill>
                  <a:srgbClr val="FF7800"/>
                </a:solidFill>
                <a:effectLst/>
                <a:uLnTx/>
                <a:uFillTx/>
                <a:latin typeface="Webdings"/>
                <a:ea typeface="+mn-ea"/>
                <a:cs typeface="Webdings"/>
              </a:rPr>
              <a:t></a:t>
            </a:r>
            <a:r>
              <a:rPr kumimoji="0" sz="3200" b="1" i="1" u="none" strike="noStrike" kern="1200" cap="none" spc="-5" normalizeH="0" baseline="0" noProof="0" dirty="0">
                <a:ln>
                  <a:noFill/>
                </a:ln>
                <a:solidFill>
                  <a:prstClr val="black"/>
                </a:solidFill>
                <a:effectLst/>
                <a:uLnTx/>
                <a:uFillTx/>
                <a:latin typeface="Arial"/>
                <a:ea typeface="+mn-ea"/>
                <a:cs typeface="Arial"/>
              </a:rPr>
              <a:t>Retained in Care</a:t>
            </a:r>
            <a:r>
              <a:rPr kumimoji="0" sz="3200" b="1" i="0" u="none" strike="noStrike" kern="1200" cap="none" spc="-5" normalizeH="0" baseline="0" noProof="0" dirty="0">
                <a:ln>
                  <a:noFill/>
                </a:ln>
                <a:solidFill>
                  <a:prstClr val="black"/>
                </a:solidFill>
                <a:effectLst/>
                <a:uLnTx/>
                <a:uFillTx/>
                <a:latin typeface="Arial"/>
                <a:ea typeface="+mn-ea"/>
                <a:cs typeface="Arial"/>
              </a:rPr>
              <a:t>: </a:t>
            </a:r>
            <a:r>
              <a:rPr kumimoji="0" sz="3200" b="0" i="0" u="none" strike="noStrike" kern="1200" cap="none" spc="-5" normalizeH="0" baseline="0" noProof="0" dirty="0">
                <a:ln>
                  <a:noFill/>
                </a:ln>
                <a:solidFill>
                  <a:prstClr val="black"/>
                </a:solidFill>
                <a:effectLst/>
                <a:uLnTx/>
                <a:uFillTx/>
                <a:latin typeface="Arial"/>
                <a:ea typeface="+mn-ea"/>
                <a:cs typeface="Arial"/>
              </a:rPr>
              <a:t>PWH with </a:t>
            </a:r>
            <a:r>
              <a:rPr kumimoji="0" sz="3200" b="0" i="0" u="none" strike="noStrike" kern="1200" cap="none" spc="0" normalizeH="0" baseline="0" noProof="0" dirty="0">
                <a:ln>
                  <a:noFill/>
                </a:ln>
                <a:solidFill>
                  <a:prstClr val="black"/>
                </a:solidFill>
                <a:effectLst/>
                <a:uLnTx/>
                <a:uFillTx/>
                <a:latin typeface="Arial"/>
                <a:ea typeface="+mn-ea"/>
                <a:cs typeface="Arial"/>
              </a:rPr>
              <a:t>two </a:t>
            </a:r>
            <a:r>
              <a:rPr kumimoji="0" sz="3200" b="0" i="0" u="none" strike="noStrike" kern="1200" cap="none" spc="-5" normalizeH="0" baseline="0" noProof="0" dirty="0">
                <a:ln>
                  <a:noFill/>
                </a:ln>
                <a:solidFill>
                  <a:prstClr val="black"/>
                </a:solidFill>
                <a:effectLst/>
                <a:uLnTx/>
                <a:uFillTx/>
                <a:latin typeface="Arial"/>
                <a:ea typeface="+mn-ea"/>
                <a:cs typeface="Arial"/>
              </a:rPr>
              <a:t>or more </a:t>
            </a:r>
            <a:r>
              <a:rPr kumimoji="0" sz="3200" b="0" i="0" u="none" strike="noStrike" kern="1200" cap="none" spc="-10" normalizeH="0" baseline="0" noProof="0" dirty="0">
                <a:ln>
                  <a:noFill/>
                </a:ln>
                <a:solidFill>
                  <a:prstClr val="black"/>
                </a:solidFill>
                <a:effectLst/>
                <a:uLnTx/>
                <a:uFillTx/>
                <a:latin typeface="Arial"/>
                <a:ea typeface="+mn-ea"/>
                <a:cs typeface="Arial"/>
              </a:rPr>
              <a:t>documented </a:t>
            </a:r>
            <a:r>
              <a:rPr kumimoji="0" sz="3200" b="0" i="0" u="none" strike="noStrike" kern="1200" cap="none" spc="-5" normalizeH="0" baseline="0" noProof="0" dirty="0">
                <a:ln>
                  <a:noFill/>
                </a:ln>
                <a:solidFill>
                  <a:prstClr val="black"/>
                </a:solidFill>
                <a:effectLst/>
                <a:uLnTx/>
                <a:uFillTx/>
                <a:latin typeface="Arial"/>
                <a:ea typeface="+mn-ea"/>
                <a:cs typeface="Arial"/>
              </a:rPr>
              <a:t>VL </a:t>
            </a:r>
            <a:r>
              <a:rPr kumimoji="0" sz="3200" b="0" i="0" u="none" strike="noStrike" kern="1200" cap="none" spc="-10" normalizeH="0" baseline="0" noProof="0" dirty="0">
                <a:ln>
                  <a:noFill/>
                </a:ln>
                <a:solidFill>
                  <a:prstClr val="black"/>
                </a:solidFill>
                <a:effectLst/>
                <a:uLnTx/>
                <a:uFillTx/>
                <a:latin typeface="Arial"/>
                <a:ea typeface="+mn-ea"/>
                <a:cs typeface="Arial"/>
              </a:rPr>
              <a:t>or  </a:t>
            </a:r>
            <a:r>
              <a:rPr kumimoji="0" sz="3200" b="0" i="0" u="none" strike="noStrike" kern="1200" cap="none" spc="0" normalizeH="0" baseline="0" noProof="0" dirty="0">
                <a:ln>
                  <a:noFill/>
                </a:ln>
                <a:solidFill>
                  <a:prstClr val="black"/>
                </a:solidFill>
                <a:effectLst/>
                <a:uLnTx/>
                <a:uFillTx/>
                <a:latin typeface="Arial"/>
                <a:ea typeface="+mn-ea"/>
                <a:cs typeface="Arial"/>
              </a:rPr>
              <a:t>CD4 </a:t>
            </a:r>
            <a:r>
              <a:rPr kumimoji="0" sz="3200" b="0" i="0" u="none" strike="noStrike" kern="1200" cap="none" spc="-5" normalizeH="0" baseline="0" noProof="0" dirty="0">
                <a:ln>
                  <a:noFill/>
                </a:ln>
                <a:solidFill>
                  <a:prstClr val="black"/>
                </a:solidFill>
                <a:effectLst/>
                <a:uLnTx/>
                <a:uFillTx/>
                <a:latin typeface="Arial"/>
                <a:ea typeface="+mn-ea"/>
                <a:cs typeface="Arial"/>
              </a:rPr>
              <a:t>labs, medical </a:t>
            </a:r>
            <a:r>
              <a:rPr kumimoji="0" sz="3200" b="0" i="0" u="none" strike="noStrike" kern="1200" cap="none" spc="0" normalizeH="0" baseline="0" noProof="0" dirty="0">
                <a:ln>
                  <a:noFill/>
                </a:ln>
                <a:solidFill>
                  <a:prstClr val="black"/>
                </a:solidFill>
                <a:effectLst/>
                <a:uLnTx/>
                <a:uFillTx/>
                <a:latin typeface="Arial"/>
                <a:ea typeface="+mn-ea"/>
                <a:cs typeface="Arial"/>
              </a:rPr>
              <a:t>visits </a:t>
            </a:r>
            <a:r>
              <a:rPr kumimoji="0" sz="3200" b="0" i="0" u="none" strike="noStrike" kern="1200" cap="none" spc="-5" normalizeH="0" baseline="0" noProof="0" dirty="0">
                <a:ln>
                  <a:noFill/>
                </a:ln>
                <a:solidFill>
                  <a:prstClr val="black"/>
                </a:solidFill>
                <a:effectLst/>
                <a:uLnTx/>
                <a:uFillTx/>
                <a:latin typeface="Arial"/>
                <a:ea typeface="+mn-ea"/>
                <a:cs typeface="Arial"/>
              </a:rPr>
              <a:t>or prescriptions at least three </a:t>
            </a:r>
            <a:r>
              <a:rPr kumimoji="0" sz="3200" b="0" i="0" u="none" strike="noStrike" kern="1200" cap="none" spc="-10" normalizeH="0" baseline="0" noProof="0" dirty="0">
                <a:ln>
                  <a:noFill/>
                </a:ln>
                <a:solidFill>
                  <a:prstClr val="black"/>
                </a:solidFill>
                <a:effectLst/>
                <a:uLnTx/>
                <a:uFillTx/>
                <a:latin typeface="Arial"/>
                <a:ea typeface="+mn-ea"/>
                <a:cs typeface="Arial"/>
              </a:rPr>
              <a:t>months  </a:t>
            </a:r>
            <a:r>
              <a:rPr kumimoji="0" sz="3200" b="0" i="0" u="none" strike="noStrike" kern="1200" cap="none" spc="-5" normalizeH="0" baseline="0" noProof="0" dirty="0">
                <a:ln>
                  <a:noFill/>
                </a:ln>
                <a:solidFill>
                  <a:prstClr val="black"/>
                </a:solidFill>
                <a:effectLst/>
                <a:uLnTx/>
                <a:uFillTx/>
                <a:latin typeface="Arial"/>
                <a:ea typeface="+mn-ea"/>
                <a:cs typeface="Arial"/>
              </a:rPr>
              <a:t>apart from </a:t>
            </a:r>
            <a:r>
              <a:rPr kumimoji="0" sz="3200" b="0" i="0" u="none" strike="noStrike" kern="1200" cap="none" spc="-10" normalizeH="0" baseline="0" noProof="0" dirty="0">
                <a:ln>
                  <a:noFill/>
                </a:ln>
                <a:solidFill>
                  <a:prstClr val="black"/>
                </a:solidFill>
                <a:effectLst/>
                <a:uLnTx/>
                <a:uFillTx/>
                <a:latin typeface="Arial"/>
                <a:ea typeface="+mn-ea"/>
                <a:cs typeface="Arial"/>
              </a:rPr>
              <a:t>1/1/2021 </a:t>
            </a:r>
            <a:r>
              <a:rPr kumimoji="0" sz="3200" b="0" i="0" u="none" strike="noStrike" kern="1200" cap="none" spc="-5" normalizeH="0" baseline="0" noProof="0" dirty="0">
                <a:ln>
                  <a:noFill/>
                </a:ln>
                <a:solidFill>
                  <a:prstClr val="black"/>
                </a:solidFill>
                <a:effectLst/>
                <a:uLnTx/>
                <a:uFillTx/>
                <a:latin typeface="Arial"/>
                <a:ea typeface="+mn-ea"/>
                <a:cs typeface="Arial"/>
              </a:rPr>
              <a:t>through</a:t>
            </a:r>
            <a:r>
              <a:rPr kumimoji="0" sz="3200" b="0" i="0" u="none" strike="noStrike" kern="1200" cap="none" spc="-55" normalizeH="0" baseline="0" noProof="0" dirty="0">
                <a:ln>
                  <a:noFill/>
                </a:ln>
                <a:solidFill>
                  <a:prstClr val="black"/>
                </a:solidFill>
                <a:effectLst/>
                <a:uLnTx/>
                <a:uFillTx/>
                <a:latin typeface="Arial"/>
                <a:ea typeface="+mn-ea"/>
                <a:cs typeface="Arial"/>
              </a:rPr>
              <a:t> </a:t>
            </a:r>
            <a:r>
              <a:rPr kumimoji="0" sz="3200" b="0" i="0" u="none" strike="noStrike" kern="1200" cap="none" spc="-10" normalizeH="0" baseline="0" noProof="0" dirty="0">
                <a:ln>
                  <a:noFill/>
                </a:ln>
                <a:solidFill>
                  <a:prstClr val="black"/>
                </a:solidFill>
                <a:effectLst/>
                <a:uLnTx/>
                <a:uFillTx/>
                <a:latin typeface="Arial"/>
                <a:ea typeface="+mn-ea"/>
                <a:cs typeface="Arial"/>
              </a:rPr>
              <a:t>6/30/2022.</a:t>
            </a:r>
            <a:endParaRPr kumimoji="0" sz="3200" b="0" i="0" u="none" strike="noStrike" kern="1200" cap="none" spc="0" normalizeH="0" baseline="0" noProof="0">
              <a:ln>
                <a:noFill/>
              </a:ln>
              <a:solidFill>
                <a:prstClr val="black"/>
              </a:solidFill>
              <a:effectLst/>
              <a:uLnTx/>
              <a:uFillTx/>
              <a:latin typeface="Arial"/>
              <a:ea typeface="+mn-ea"/>
              <a:cs typeface="Arial"/>
            </a:endParaRPr>
          </a:p>
        </p:txBody>
      </p:sp>
      <p:sp>
        <p:nvSpPr>
          <p:cNvPr id="3" name="object 3"/>
          <p:cNvSpPr txBox="1"/>
          <p:nvPr/>
        </p:nvSpPr>
        <p:spPr>
          <a:xfrm>
            <a:off x="10871200" y="6149091"/>
            <a:ext cx="816783"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srgbClr val="FFFFFF"/>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324</a:t>
            </a:fld>
            <a:endParaRPr kumimoji="0" sz="3200" b="0" i="0" u="none" strike="noStrike" kern="1200" cap="none" spc="0" normalizeH="0" baseline="0" noProof="0" dirty="0">
              <a:ln>
                <a:noFill/>
              </a:ln>
              <a:solidFill>
                <a:prstClr val="black"/>
              </a:solidFill>
              <a:effectLst/>
              <a:uLnTx/>
              <a:uFillTx/>
              <a:latin typeface="Arial"/>
              <a:ea typeface="+mn-ea"/>
              <a:cs typeface="Arial"/>
            </a:endParaRPr>
          </a:p>
        </p:txBody>
      </p:sp>
    </p:spTree>
    <p:extLst>
      <p:ext uri="{BB962C8B-B14F-4D97-AF65-F5344CB8AC3E}">
        <p14:creationId xmlns:p14="http://schemas.microsoft.com/office/powerpoint/2010/main" val="3832702465"/>
      </p:ext>
    </p:extLst>
  </p:cSld>
  <p:clrMapOvr>
    <a:masterClrMapping/>
  </p:clrMapOvr>
  <p:timing>
    <p:tnLst>
      <p:par>
        <p:cTn id="1" dur="indefinite" restart="never" nodeType="tmRoot"/>
      </p:par>
    </p:tn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78741" y="483967"/>
            <a:ext cx="11824335" cy="4904105"/>
          </a:xfrm>
          <a:prstGeom prst="rect">
            <a:avLst/>
          </a:prstGeom>
        </p:spPr>
        <p:txBody>
          <a:bodyPr vert="horz" wrap="square" lIns="0" tIns="13335" rIns="0" bIns="0" rtlCol="0">
            <a:spAutoFit/>
          </a:bodyPr>
          <a:lstStyle/>
          <a:p>
            <a:pPr marL="265430" marR="0" lvl="0" indent="0" algn="ctr" defTabSz="914400" rtl="0" eaLnBrk="1" fontAlgn="auto" latinLnBrk="0" hangingPunct="1">
              <a:lnSpc>
                <a:spcPct val="100000"/>
              </a:lnSpc>
              <a:spcBef>
                <a:spcPts val="105"/>
              </a:spcBef>
              <a:spcAft>
                <a:spcPts val="0"/>
              </a:spcAft>
              <a:buClrTx/>
              <a:buSzTx/>
              <a:buFontTx/>
              <a:buNone/>
              <a:tabLst/>
              <a:defRPr/>
            </a:pPr>
            <a:r>
              <a:rPr kumimoji="0" sz="3200" b="1" i="0" u="none" strike="noStrike" kern="1200" cap="none" spc="0" normalizeH="0" baseline="0" noProof="0" dirty="0">
                <a:ln>
                  <a:noFill/>
                </a:ln>
                <a:solidFill>
                  <a:srgbClr val="FFFFFF"/>
                </a:solidFill>
                <a:effectLst/>
                <a:uLnTx/>
                <a:uFillTx/>
                <a:latin typeface="Arial"/>
                <a:ea typeface="+mn-ea"/>
                <a:cs typeface="Arial"/>
              </a:rPr>
              <a:t>HIV </a:t>
            </a:r>
            <a:r>
              <a:rPr kumimoji="0" sz="3200" b="1" i="1" u="none" strike="noStrike" kern="1200" cap="none" spc="-5" normalizeH="0" baseline="0" noProof="0" dirty="0">
                <a:ln>
                  <a:noFill/>
                </a:ln>
                <a:solidFill>
                  <a:srgbClr val="FFFFFF"/>
                </a:solidFill>
                <a:effectLst/>
                <a:uLnTx/>
                <a:uFillTx/>
                <a:latin typeface="Arial"/>
                <a:ea typeface="+mn-ea"/>
                <a:cs typeface="Arial"/>
              </a:rPr>
              <a:t>Care Continuum </a:t>
            </a:r>
            <a:r>
              <a:rPr kumimoji="0" sz="3200" b="1" i="0" u="none" strike="noStrike" kern="1200" cap="none" spc="-5" normalizeH="0" baseline="0" noProof="0" dirty="0">
                <a:ln>
                  <a:noFill/>
                </a:ln>
                <a:solidFill>
                  <a:srgbClr val="FFFFFF"/>
                </a:solidFill>
                <a:effectLst/>
                <a:uLnTx/>
                <a:uFillTx/>
                <a:latin typeface="Arial"/>
                <a:ea typeface="+mn-ea"/>
                <a:cs typeface="Arial"/>
              </a:rPr>
              <a:t>Definitions,</a:t>
            </a:r>
            <a:r>
              <a:rPr kumimoji="0" sz="3200" b="1" i="0" u="none" strike="noStrike" kern="1200" cap="none" spc="-85" normalizeH="0" baseline="0" noProof="0" dirty="0">
                <a:ln>
                  <a:noFill/>
                </a:ln>
                <a:solidFill>
                  <a:srgbClr val="FFFFFF"/>
                </a:solidFill>
                <a:effectLst/>
                <a:uLnTx/>
                <a:uFillTx/>
                <a:latin typeface="Arial"/>
                <a:ea typeface="+mn-ea"/>
                <a:cs typeface="Arial"/>
              </a:rPr>
              <a:t> </a:t>
            </a:r>
            <a:r>
              <a:rPr kumimoji="0" sz="3200" b="1" i="0" u="none" strike="noStrike" kern="1200" cap="none" spc="-5" normalizeH="0" baseline="0" noProof="0" dirty="0">
                <a:ln>
                  <a:noFill/>
                </a:ln>
                <a:solidFill>
                  <a:srgbClr val="FFFFFF"/>
                </a:solidFill>
                <a:effectLst/>
                <a:uLnTx/>
                <a:uFillTx/>
                <a:latin typeface="Arial"/>
                <a:ea typeface="+mn-ea"/>
                <a:cs typeface="Arial"/>
              </a:rPr>
              <a:t>cont.</a:t>
            </a:r>
            <a:endParaRPr kumimoji="0" sz="3200" b="0" i="0" u="none" strike="noStrike" kern="1200" cap="none" spc="0" normalizeH="0" baseline="0" noProof="0">
              <a:ln>
                <a:noFill/>
              </a:ln>
              <a:solidFill>
                <a:prstClr val="black"/>
              </a:solidFill>
              <a:effectLst/>
              <a:uLnTx/>
              <a:uFillTx/>
              <a:latin typeface="Arial"/>
              <a:ea typeface="+mn-ea"/>
              <a:cs typeface="Arial"/>
            </a:endParaRPr>
          </a:p>
          <a:p>
            <a:pPr marL="241300" marR="5080" lvl="0" indent="-229235" algn="l" defTabSz="914400" rtl="0" eaLnBrk="1" fontAlgn="auto" latinLnBrk="0" hangingPunct="1">
              <a:lnSpc>
                <a:spcPct val="100000"/>
              </a:lnSpc>
              <a:spcBef>
                <a:spcPts val="2890"/>
              </a:spcBef>
              <a:spcAft>
                <a:spcPts val="0"/>
              </a:spcAft>
              <a:buClrTx/>
              <a:buSzTx/>
              <a:buFontTx/>
              <a:buNone/>
              <a:tabLst/>
              <a:defRPr/>
            </a:pPr>
            <a:r>
              <a:rPr kumimoji="0" sz="3200" b="0" i="0" u="none" strike="noStrike" kern="1200" cap="none" spc="-5" normalizeH="0" baseline="0" noProof="0" dirty="0">
                <a:ln>
                  <a:noFill/>
                </a:ln>
                <a:solidFill>
                  <a:srgbClr val="FF7800"/>
                </a:solidFill>
                <a:effectLst/>
                <a:uLnTx/>
                <a:uFillTx/>
                <a:latin typeface="Webdings"/>
                <a:ea typeface="+mn-ea"/>
                <a:cs typeface="Webdings"/>
              </a:rPr>
              <a:t></a:t>
            </a:r>
            <a:r>
              <a:rPr kumimoji="0" sz="3200" b="1" i="1" u="none" strike="noStrike" kern="1200" cap="none" spc="-5" normalizeH="0" baseline="0" noProof="0" dirty="0">
                <a:ln>
                  <a:noFill/>
                </a:ln>
                <a:solidFill>
                  <a:prstClr val="black"/>
                </a:solidFill>
                <a:effectLst/>
                <a:uLnTx/>
                <a:uFillTx/>
                <a:latin typeface="Arial"/>
                <a:ea typeface="+mn-ea"/>
                <a:cs typeface="Arial"/>
              </a:rPr>
              <a:t>Suppressed </a:t>
            </a:r>
            <a:r>
              <a:rPr kumimoji="0" sz="3200" b="1" i="1" u="none" strike="noStrike" kern="1200" cap="none" spc="-30" normalizeH="0" baseline="0" noProof="0" dirty="0">
                <a:ln>
                  <a:noFill/>
                </a:ln>
                <a:solidFill>
                  <a:prstClr val="black"/>
                </a:solidFill>
                <a:effectLst/>
                <a:uLnTx/>
                <a:uFillTx/>
                <a:latin typeface="Arial"/>
                <a:ea typeface="+mn-ea"/>
                <a:cs typeface="Arial"/>
              </a:rPr>
              <a:t>Viral </a:t>
            </a:r>
            <a:r>
              <a:rPr kumimoji="0" sz="3200" b="1" i="1" u="none" strike="noStrike" kern="1200" cap="none" spc="-5" normalizeH="0" baseline="0" noProof="0" dirty="0">
                <a:ln>
                  <a:noFill/>
                </a:ln>
                <a:solidFill>
                  <a:prstClr val="black"/>
                </a:solidFill>
                <a:effectLst/>
                <a:uLnTx/>
                <a:uFillTx/>
                <a:latin typeface="Arial"/>
                <a:ea typeface="+mn-ea"/>
                <a:cs typeface="Arial"/>
              </a:rPr>
              <a:t>Load</a:t>
            </a:r>
            <a:r>
              <a:rPr kumimoji="0" sz="3200" b="0" i="0" u="none" strike="noStrike" kern="1200" cap="none" spc="-5" normalizeH="0" baseline="0" noProof="0" dirty="0">
                <a:ln>
                  <a:noFill/>
                </a:ln>
                <a:solidFill>
                  <a:prstClr val="black"/>
                </a:solidFill>
                <a:effectLst/>
                <a:uLnTx/>
                <a:uFillTx/>
                <a:latin typeface="Arial"/>
                <a:ea typeface="+mn-ea"/>
                <a:cs typeface="Arial"/>
              </a:rPr>
              <a:t>: PWH with </a:t>
            </a:r>
            <a:r>
              <a:rPr kumimoji="0" sz="3200" b="0" i="0" u="none" strike="noStrike" kern="1200" cap="none" spc="0" normalizeH="0" baseline="0" noProof="0" dirty="0">
                <a:ln>
                  <a:noFill/>
                </a:ln>
                <a:solidFill>
                  <a:prstClr val="black"/>
                </a:solidFill>
                <a:effectLst/>
                <a:uLnTx/>
                <a:uFillTx/>
                <a:latin typeface="Arial"/>
                <a:ea typeface="+mn-ea"/>
                <a:cs typeface="Arial"/>
              </a:rPr>
              <a:t>a </a:t>
            </a:r>
            <a:r>
              <a:rPr kumimoji="0" sz="3200" b="0" i="0" u="none" strike="noStrike" kern="1200" cap="none" spc="-5" normalizeH="0" baseline="0" noProof="0" dirty="0">
                <a:ln>
                  <a:noFill/>
                </a:ln>
                <a:solidFill>
                  <a:prstClr val="black"/>
                </a:solidFill>
                <a:effectLst/>
                <a:uLnTx/>
                <a:uFillTx/>
                <a:latin typeface="Arial"/>
                <a:ea typeface="+mn-ea"/>
                <a:cs typeface="Arial"/>
              </a:rPr>
              <a:t>suppressed VL (&lt;200  copies/mL) on their last VL lab from </a:t>
            </a:r>
            <a:r>
              <a:rPr kumimoji="0" sz="3200" b="0" i="0" u="none" strike="noStrike" kern="1200" cap="none" spc="-10" normalizeH="0" baseline="0" noProof="0" dirty="0">
                <a:ln>
                  <a:noFill/>
                </a:ln>
                <a:solidFill>
                  <a:prstClr val="black"/>
                </a:solidFill>
                <a:effectLst/>
                <a:uLnTx/>
                <a:uFillTx/>
                <a:latin typeface="Arial"/>
                <a:ea typeface="+mn-ea"/>
                <a:cs typeface="Arial"/>
              </a:rPr>
              <a:t>1/1/2021 </a:t>
            </a:r>
            <a:r>
              <a:rPr kumimoji="0" sz="3200" b="0" i="0" u="none" strike="noStrike" kern="1200" cap="none" spc="-5" normalizeH="0" baseline="0" noProof="0" dirty="0">
                <a:ln>
                  <a:noFill/>
                </a:ln>
                <a:solidFill>
                  <a:prstClr val="black"/>
                </a:solidFill>
                <a:effectLst/>
                <a:uLnTx/>
                <a:uFillTx/>
                <a:latin typeface="Arial"/>
                <a:ea typeface="+mn-ea"/>
                <a:cs typeface="Arial"/>
              </a:rPr>
              <a:t>through</a:t>
            </a:r>
            <a:r>
              <a:rPr kumimoji="0" sz="3200" b="0" i="0" u="none" strike="noStrike" kern="1200" cap="none" spc="-180" normalizeH="0" baseline="0" noProof="0" dirty="0">
                <a:ln>
                  <a:noFill/>
                </a:ln>
                <a:solidFill>
                  <a:prstClr val="black"/>
                </a:solidFill>
                <a:effectLst/>
                <a:uLnTx/>
                <a:uFillTx/>
                <a:latin typeface="Arial"/>
                <a:ea typeface="+mn-ea"/>
                <a:cs typeface="Arial"/>
              </a:rPr>
              <a:t> </a:t>
            </a:r>
            <a:r>
              <a:rPr kumimoji="0" sz="3200" b="0" i="0" u="none" strike="noStrike" kern="1200" cap="none" spc="-10" normalizeH="0" baseline="0" noProof="0" dirty="0">
                <a:ln>
                  <a:noFill/>
                </a:ln>
                <a:solidFill>
                  <a:prstClr val="black"/>
                </a:solidFill>
                <a:effectLst/>
                <a:uLnTx/>
                <a:uFillTx/>
                <a:latin typeface="Arial"/>
                <a:ea typeface="+mn-ea"/>
                <a:cs typeface="Arial"/>
              </a:rPr>
              <a:t>3/31/2022.</a:t>
            </a:r>
            <a:endParaRPr kumimoji="0" sz="3200" b="0" i="0" u="none" strike="noStrike" kern="1200" cap="none" spc="0" normalizeH="0" baseline="0" noProof="0">
              <a:ln>
                <a:noFill/>
              </a:ln>
              <a:solidFill>
                <a:prstClr val="black"/>
              </a:solidFill>
              <a:effectLst/>
              <a:uLnTx/>
              <a:uFillTx/>
              <a:latin typeface="Arial"/>
              <a:ea typeface="+mn-ea"/>
              <a:cs typeface="Arial"/>
            </a:endParaRPr>
          </a:p>
          <a:p>
            <a:pPr marL="241300" marR="22860" lvl="0" indent="-229235" algn="l" defTabSz="914400" rtl="0" eaLnBrk="1" fontAlgn="auto" latinLnBrk="0" hangingPunct="1">
              <a:lnSpc>
                <a:spcPct val="100000"/>
              </a:lnSpc>
              <a:spcBef>
                <a:spcPts val="2400"/>
              </a:spcBef>
              <a:spcAft>
                <a:spcPts val="0"/>
              </a:spcAft>
              <a:buClrTx/>
              <a:buSzTx/>
              <a:buFontTx/>
              <a:buNone/>
              <a:tabLst/>
              <a:defRPr/>
            </a:pPr>
            <a:r>
              <a:rPr kumimoji="0" sz="3200" b="0" i="0" u="none" strike="noStrike" kern="1200" cap="none" spc="0" normalizeH="0" baseline="0" noProof="0" dirty="0">
                <a:ln>
                  <a:noFill/>
                </a:ln>
                <a:solidFill>
                  <a:srgbClr val="FF7800"/>
                </a:solidFill>
                <a:effectLst/>
                <a:uLnTx/>
                <a:uFillTx/>
                <a:latin typeface="Webdings"/>
                <a:ea typeface="+mn-ea"/>
                <a:cs typeface="Webdings"/>
              </a:rPr>
              <a:t></a:t>
            </a:r>
            <a:r>
              <a:rPr kumimoji="0" sz="3200" b="1" i="1" u="none" strike="noStrike" kern="1200" cap="none" spc="0" normalizeH="0" baseline="0" noProof="0" dirty="0">
                <a:ln>
                  <a:noFill/>
                </a:ln>
                <a:solidFill>
                  <a:prstClr val="black"/>
                </a:solidFill>
                <a:effectLst/>
                <a:uLnTx/>
                <a:uFillTx/>
                <a:latin typeface="Arial"/>
                <a:ea typeface="+mn-ea"/>
                <a:cs typeface="Arial"/>
              </a:rPr>
              <a:t>Not </a:t>
            </a:r>
            <a:r>
              <a:rPr kumimoji="0" sz="3200" b="1" i="1" u="none" strike="noStrike" kern="1200" cap="none" spc="-5" normalizeH="0" baseline="0" noProof="0" dirty="0">
                <a:ln>
                  <a:noFill/>
                </a:ln>
                <a:solidFill>
                  <a:prstClr val="black"/>
                </a:solidFill>
                <a:effectLst/>
                <a:uLnTx/>
                <a:uFillTx/>
                <a:latin typeface="Arial"/>
                <a:ea typeface="+mn-ea"/>
                <a:cs typeface="Arial"/>
              </a:rPr>
              <a:t>in Care</a:t>
            </a:r>
            <a:r>
              <a:rPr kumimoji="0" sz="3200" b="1" i="0" u="none" strike="noStrike" kern="1200" cap="none" spc="-5" normalizeH="0" baseline="0" noProof="0" dirty="0">
                <a:ln>
                  <a:noFill/>
                </a:ln>
                <a:solidFill>
                  <a:prstClr val="black"/>
                </a:solidFill>
                <a:effectLst/>
                <a:uLnTx/>
                <a:uFillTx/>
                <a:latin typeface="Arial"/>
                <a:ea typeface="+mn-ea"/>
                <a:cs typeface="Arial"/>
              </a:rPr>
              <a:t>: </a:t>
            </a:r>
            <a:r>
              <a:rPr kumimoji="0" sz="3200" b="0" i="0" u="none" strike="noStrike" kern="1200" cap="none" spc="-5" normalizeH="0" baseline="0" noProof="0" dirty="0">
                <a:ln>
                  <a:noFill/>
                </a:ln>
                <a:solidFill>
                  <a:prstClr val="black"/>
                </a:solidFill>
                <a:effectLst/>
                <a:uLnTx/>
                <a:uFillTx/>
                <a:latin typeface="Arial"/>
                <a:ea typeface="+mn-ea"/>
                <a:cs typeface="Arial"/>
              </a:rPr>
              <a:t>PWH with no </a:t>
            </a:r>
            <a:r>
              <a:rPr kumimoji="0" sz="3200" b="0" i="0" u="none" strike="noStrike" kern="1200" cap="none" spc="-10" normalizeH="0" baseline="0" noProof="0" dirty="0">
                <a:ln>
                  <a:noFill/>
                </a:ln>
                <a:solidFill>
                  <a:prstClr val="black"/>
                </a:solidFill>
                <a:effectLst/>
                <a:uLnTx/>
                <a:uFillTx/>
                <a:latin typeface="Arial"/>
                <a:ea typeface="+mn-ea"/>
                <a:cs typeface="Arial"/>
              </a:rPr>
              <a:t>documented </a:t>
            </a:r>
            <a:r>
              <a:rPr kumimoji="0" sz="3200" b="0" i="0" u="none" strike="noStrike" kern="1200" cap="none" spc="-5" normalizeH="0" baseline="0" noProof="0" dirty="0">
                <a:ln>
                  <a:noFill/>
                </a:ln>
                <a:solidFill>
                  <a:prstClr val="black"/>
                </a:solidFill>
                <a:effectLst/>
                <a:uLnTx/>
                <a:uFillTx/>
                <a:latin typeface="Arial"/>
                <a:ea typeface="+mn-ea"/>
                <a:cs typeface="Arial"/>
              </a:rPr>
              <a:t>VL or </a:t>
            </a:r>
            <a:r>
              <a:rPr kumimoji="0" sz="3200" b="0" i="0" u="none" strike="noStrike" kern="1200" cap="none" spc="0" normalizeH="0" baseline="0" noProof="0" dirty="0">
                <a:ln>
                  <a:noFill/>
                </a:ln>
                <a:solidFill>
                  <a:prstClr val="black"/>
                </a:solidFill>
                <a:effectLst/>
                <a:uLnTx/>
                <a:uFillTx/>
                <a:latin typeface="Arial"/>
                <a:ea typeface="+mn-ea"/>
                <a:cs typeface="Arial"/>
              </a:rPr>
              <a:t>CD4 </a:t>
            </a:r>
            <a:r>
              <a:rPr kumimoji="0" sz="3200" b="0" i="0" u="none" strike="noStrike" kern="1200" cap="none" spc="-5" normalizeH="0" baseline="0" noProof="0" dirty="0">
                <a:ln>
                  <a:noFill/>
                </a:ln>
                <a:solidFill>
                  <a:prstClr val="black"/>
                </a:solidFill>
                <a:effectLst/>
                <a:uLnTx/>
                <a:uFillTx/>
                <a:latin typeface="Arial"/>
                <a:ea typeface="+mn-ea"/>
                <a:cs typeface="Arial"/>
              </a:rPr>
              <a:t>lab,</a:t>
            </a:r>
            <a:r>
              <a:rPr kumimoji="0" sz="3200" b="0" i="0" u="none" strike="noStrike" kern="1200" cap="none" spc="-145" normalizeH="0" baseline="0" noProof="0" dirty="0">
                <a:ln>
                  <a:noFill/>
                </a:ln>
                <a:solidFill>
                  <a:prstClr val="black"/>
                </a:solidFill>
                <a:effectLst/>
                <a:uLnTx/>
                <a:uFillTx/>
                <a:latin typeface="Arial"/>
                <a:ea typeface="+mn-ea"/>
                <a:cs typeface="Arial"/>
              </a:rPr>
              <a:t> </a:t>
            </a:r>
            <a:r>
              <a:rPr kumimoji="0" sz="3200" b="0" i="0" u="none" strike="noStrike" kern="1200" cap="none" spc="-10" normalizeH="0" baseline="0" noProof="0" dirty="0">
                <a:ln>
                  <a:noFill/>
                </a:ln>
                <a:solidFill>
                  <a:prstClr val="black"/>
                </a:solidFill>
                <a:effectLst/>
                <a:uLnTx/>
                <a:uFillTx/>
                <a:latin typeface="Arial"/>
                <a:ea typeface="+mn-ea"/>
                <a:cs typeface="Arial"/>
              </a:rPr>
              <a:t>medical  </a:t>
            </a:r>
            <a:r>
              <a:rPr kumimoji="0" sz="3200" b="0" i="0" u="none" strike="noStrike" kern="1200" cap="none" spc="0" normalizeH="0" baseline="0" noProof="0" dirty="0">
                <a:ln>
                  <a:noFill/>
                </a:ln>
                <a:solidFill>
                  <a:prstClr val="black"/>
                </a:solidFill>
                <a:effectLst/>
                <a:uLnTx/>
                <a:uFillTx/>
                <a:latin typeface="Arial"/>
                <a:ea typeface="+mn-ea"/>
                <a:cs typeface="Arial"/>
              </a:rPr>
              <a:t>visit </a:t>
            </a:r>
            <a:r>
              <a:rPr kumimoji="0" sz="3200" b="0" i="0" u="none" strike="noStrike" kern="1200" cap="none" spc="-5" normalizeH="0" baseline="0" noProof="0" dirty="0">
                <a:ln>
                  <a:noFill/>
                </a:ln>
                <a:solidFill>
                  <a:prstClr val="black"/>
                </a:solidFill>
                <a:effectLst/>
                <a:uLnTx/>
                <a:uFillTx/>
                <a:latin typeface="Arial"/>
                <a:ea typeface="+mn-ea"/>
                <a:cs typeface="Arial"/>
              </a:rPr>
              <a:t>or prescription from </a:t>
            </a:r>
            <a:r>
              <a:rPr kumimoji="0" sz="3200" b="0" i="0" u="none" strike="noStrike" kern="1200" cap="none" spc="-10" normalizeH="0" baseline="0" noProof="0" dirty="0">
                <a:ln>
                  <a:noFill/>
                </a:ln>
                <a:solidFill>
                  <a:prstClr val="black"/>
                </a:solidFill>
                <a:effectLst/>
                <a:uLnTx/>
                <a:uFillTx/>
                <a:latin typeface="Arial"/>
                <a:ea typeface="+mn-ea"/>
                <a:cs typeface="Arial"/>
              </a:rPr>
              <a:t>1/1/2021 </a:t>
            </a:r>
            <a:r>
              <a:rPr kumimoji="0" sz="3200" b="0" i="0" u="none" strike="noStrike" kern="1200" cap="none" spc="-5" normalizeH="0" baseline="0" noProof="0" dirty="0">
                <a:ln>
                  <a:noFill/>
                </a:ln>
                <a:solidFill>
                  <a:prstClr val="black"/>
                </a:solidFill>
                <a:effectLst/>
                <a:uLnTx/>
                <a:uFillTx/>
                <a:latin typeface="Arial"/>
                <a:ea typeface="+mn-ea"/>
                <a:cs typeface="Arial"/>
              </a:rPr>
              <a:t>through</a:t>
            </a:r>
            <a:r>
              <a:rPr kumimoji="0" sz="3200" b="0" i="0" u="none" strike="noStrike" kern="1200" cap="none" spc="-95" normalizeH="0" baseline="0" noProof="0" dirty="0">
                <a:ln>
                  <a:noFill/>
                </a:ln>
                <a:solidFill>
                  <a:prstClr val="black"/>
                </a:solidFill>
                <a:effectLst/>
                <a:uLnTx/>
                <a:uFillTx/>
                <a:latin typeface="Arial"/>
                <a:ea typeface="+mn-ea"/>
                <a:cs typeface="Arial"/>
              </a:rPr>
              <a:t> </a:t>
            </a:r>
            <a:r>
              <a:rPr kumimoji="0" sz="3200" b="0" i="0" u="none" strike="noStrike" kern="1200" cap="none" spc="-10" normalizeH="0" baseline="0" noProof="0" dirty="0">
                <a:ln>
                  <a:noFill/>
                </a:ln>
                <a:solidFill>
                  <a:prstClr val="black"/>
                </a:solidFill>
                <a:effectLst/>
                <a:uLnTx/>
                <a:uFillTx/>
                <a:latin typeface="Arial"/>
                <a:ea typeface="+mn-ea"/>
                <a:cs typeface="Arial"/>
              </a:rPr>
              <a:t>3/31/2022.</a:t>
            </a:r>
            <a:endParaRPr kumimoji="0" sz="3200" b="0" i="0" u="none" strike="noStrike" kern="1200" cap="none" spc="0" normalizeH="0" baseline="0" noProof="0">
              <a:ln>
                <a:noFill/>
              </a:ln>
              <a:solidFill>
                <a:prstClr val="black"/>
              </a:solidFill>
              <a:effectLst/>
              <a:uLnTx/>
              <a:uFillTx/>
              <a:latin typeface="Arial"/>
              <a:ea typeface="+mn-ea"/>
              <a:cs typeface="Arial"/>
            </a:endParaRPr>
          </a:p>
          <a:p>
            <a:pPr marL="241300" marR="21590" lvl="0" indent="-229235" algn="l" defTabSz="914400" rtl="0" eaLnBrk="1" fontAlgn="auto" latinLnBrk="0" hangingPunct="1">
              <a:lnSpc>
                <a:spcPct val="100000"/>
              </a:lnSpc>
              <a:spcBef>
                <a:spcPts val="2400"/>
              </a:spcBef>
              <a:spcAft>
                <a:spcPts val="0"/>
              </a:spcAft>
              <a:buClrTx/>
              <a:buSzTx/>
              <a:buFontTx/>
              <a:buNone/>
              <a:tabLst/>
              <a:defRPr/>
            </a:pPr>
            <a:r>
              <a:rPr kumimoji="0" sz="3200" b="0" i="0" u="none" strike="noStrike" kern="1200" cap="none" spc="-5" normalizeH="0" baseline="0" noProof="0" dirty="0">
                <a:ln>
                  <a:noFill/>
                </a:ln>
                <a:solidFill>
                  <a:srgbClr val="FF7800"/>
                </a:solidFill>
                <a:effectLst/>
                <a:uLnTx/>
                <a:uFillTx/>
                <a:latin typeface="Webdings"/>
                <a:ea typeface="+mn-ea"/>
                <a:cs typeface="Webdings"/>
              </a:rPr>
              <a:t></a:t>
            </a:r>
            <a:r>
              <a:rPr kumimoji="0" sz="3200" b="1" i="1" u="none" strike="noStrike" kern="1200" cap="none" spc="-5" normalizeH="0" baseline="0" noProof="0" dirty="0">
                <a:ln>
                  <a:noFill/>
                </a:ln>
                <a:solidFill>
                  <a:prstClr val="black"/>
                </a:solidFill>
                <a:effectLst/>
                <a:uLnTx/>
                <a:uFillTx/>
                <a:latin typeface="Arial"/>
                <a:ea typeface="+mn-ea"/>
                <a:cs typeface="Arial"/>
              </a:rPr>
              <a:t>Linked </a:t>
            </a:r>
            <a:r>
              <a:rPr kumimoji="0" sz="3200" b="1" i="1" u="none" strike="noStrike" kern="1200" cap="none" spc="0" normalizeH="0" baseline="0" noProof="0" dirty="0">
                <a:ln>
                  <a:noFill/>
                </a:ln>
                <a:solidFill>
                  <a:prstClr val="black"/>
                </a:solidFill>
                <a:effectLst/>
                <a:uLnTx/>
                <a:uFillTx/>
                <a:latin typeface="Arial"/>
                <a:ea typeface="+mn-ea"/>
                <a:cs typeface="Arial"/>
              </a:rPr>
              <a:t>to </a:t>
            </a:r>
            <a:r>
              <a:rPr kumimoji="0" sz="3200" b="1" i="1" u="none" strike="noStrike" kern="1200" cap="none" spc="-5" normalizeH="0" baseline="0" noProof="0" dirty="0">
                <a:ln>
                  <a:noFill/>
                </a:ln>
                <a:solidFill>
                  <a:prstClr val="black"/>
                </a:solidFill>
                <a:effectLst/>
                <a:uLnTx/>
                <a:uFillTx/>
                <a:latin typeface="Arial"/>
                <a:ea typeface="+mn-ea"/>
                <a:cs typeface="Arial"/>
              </a:rPr>
              <a:t>Care</a:t>
            </a:r>
            <a:r>
              <a:rPr kumimoji="0" sz="3200" b="0" i="0" u="none" strike="noStrike" kern="1200" cap="none" spc="-5" normalizeH="0" baseline="0" noProof="0" dirty="0">
                <a:ln>
                  <a:noFill/>
                </a:ln>
                <a:solidFill>
                  <a:prstClr val="black"/>
                </a:solidFill>
                <a:effectLst/>
                <a:uLnTx/>
                <a:uFillTx/>
                <a:latin typeface="Arial"/>
                <a:ea typeface="+mn-ea"/>
                <a:cs typeface="Arial"/>
              </a:rPr>
              <a:t>: PWH with at least one </a:t>
            </a:r>
            <a:r>
              <a:rPr kumimoji="0" sz="3200" b="0" i="0" u="none" strike="noStrike" kern="1200" cap="none" spc="-10" normalizeH="0" baseline="0" noProof="0" dirty="0">
                <a:ln>
                  <a:noFill/>
                </a:ln>
                <a:solidFill>
                  <a:prstClr val="black"/>
                </a:solidFill>
                <a:effectLst/>
                <a:uLnTx/>
                <a:uFillTx/>
                <a:latin typeface="Arial"/>
                <a:ea typeface="+mn-ea"/>
                <a:cs typeface="Arial"/>
              </a:rPr>
              <a:t>documented </a:t>
            </a:r>
            <a:r>
              <a:rPr kumimoji="0" sz="3200" b="0" i="0" u="none" strike="noStrike" kern="1200" cap="none" spc="-5" normalizeH="0" baseline="0" noProof="0" dirty="0">
                <a:ln>
                  <a:noFill/>
                </a:ln>
                <a:solidFill>
                  <a:prstClr val="black"/>
                </a:solidFill>
                <a:effectLst/>
                <a:uLnTx/>
                <a:uFillTx/>
                <a:latin typeface="Arial"/>
                <a:ea typeface="+mn-ea"/>
                <a:cs typeface="Arial"/>
              </a:rPr>
              <a:t>VL or</a:t>
            </a:r>
            <a:r>
              <a:rPr kumimoji="0" sz="3200" b="0" i="0" u="none" strike="noStrike" kern="1200" cap="none" spc="-165" normalizeH="0" baseline="0" noProof="0" dirty="0">
                <a:ln>
                  <a:noFill/>
                </a:ln>
                <a:solidFill>
                  <a:prstClr val="black"/>
                </a:solidFill>
                <a:effectLst/>
                <a:uLnTx/>
                <a:uFillTx/>
                <a:latin typeface="Arial"/>
                <a:ea typeface="+mn-ea"/>
                <a:cs typeface="Arial"/>
              </a:rPr>
              <a:t> </a:t>
            </a:r>
            <a:r>
              <a:rPr kumimoji="0" sz="3200" b="0" i="0" u="none" strike="noStrike" kern="1200" cap="none" spc="0" normalizeH="0" baseline="0" noProof="0" dirty="0">
                <a:ln>
                  <a:noFill/>
                </a:ln>
                <a:solidFill>
                  <a:prstClr val="black"/>
                </a:solidFill>
                <a:effectLst/>
                <a:uLnTx/>
                <a:uFillTx/>
                <a:latin typeface="Arial"/>
                <a:ea typeface="+mn-ea"/>
                <a:cs typeface="Arial"/>
              </a:rPr>
              <a:t>CD4  </a:t>
            </a:r>
            <a:r>
              <a:rPr kumimoji="0" sz="3200" b="0" i="0" u="none" strike="noStrike" kern="1200" cap="none" spc="-5" normalizeH="0" baseline="0" noProof="0" dirty="0">
                <a:ln>
                  <a:noFill/>
                </a:ln>
                <a:solidFill>
                  <a:prstClr val="black"/>
                </a:solidFill>
                <a:effectLst/>
                <a:uLnTx/>
                <a:uFillTx/>
                <a:latin typeface="Arial"/>
                <a:ea typeface="+mn-ea"/>
                <a:cs typeface="Arial"/>
              </a:rPr>
              <a:t>lab, medical </a:t>
            </a:r>
            <a:r>
              <a:rPr kumimoji="0" sz="3200" b="0" i="0" u="none" strike="noStrike" kern="1200" cap="none" spc="0" normalizeH="0" baseline="0" noProof="0" dirty="0">
                <a:ln>
                  <a:noFill/>
                </a:ln>
                <a:solidFill>
                  <a:prstClr val="black"/>
                </a:solidFill>
                <a:effectLst/>
                <a:uLnTx/>
                <a:uFillTx/>
                <a:latin typeface="Arial"/>
                <a:ea typeface="+mn-ea"/>
                <a:cs typeface="Arial"/>
              </a:rPr>
              <a:t>visit, </a:t>
            </a:r>
            <a:r>
              <a:rPr kumimoji="0" sz="3200" b="0" i="0" u="none" strike="noStrike" kern="1200" cap="none" spc="-5" normalizeH="0" baseline="0" noProof="0" dirty="0">
                <a:ln>
                  <a:noFill/>
                </a:ln>
                <a:solidFill>
                  <a:prstClr val="black"/>
                </a:solidFill>
                <a:effectLst/>
                <a:uLnTx/>
                <a:uFillTx/>
                <a:latin typeface="Arial"/>
                <a:ea typeface="+mn-ea"/>
                <a:cs typeface="Arial"/>
              </a:rPr>
              <a:t>or prescription following their </a:t>
            </a:r>
            <a:r>
              <a:rPr kumimoji="0" sz="3200" b="0" i="0" u="none" strike="noStrike" kern="1200" cap="none" spc="0" normalizeH="0" baseline="0" noProof="0" dirty="0">
                <a:ln>
                  <a:noFill/>
                </a:ln>
                <a:solidFill>
                  <a:prstClr val="black"/>
                </a:solidFill>
                <a:effectLst/>
                <a:uLnTx/>
                <a:uFillTx/>
                <a:latin typeface="Arial"/>
                <a:ea typeface="+mn-ea"/>
                <a:cs typeface="Arial"/>
              </a:rPr>
              <a:t>first </a:t>
            </a:r>
            <a:r>
              <a:rPr kumimoji="0" sz="3200" b="0" i="0" u="none" strike="noStrike" kern="1200" cap="none" spc="-5" normalizeH="0" baseline="0" noProof="0" dirty="0">
                <a:ln>
                  <a:noFill/>
                </a:ln>
                <a:solidFill>
                  <a:prstClr val="black"/>
                </a:solidFill>
                <a:effectLst/>
                <a:uLnTx/>
                <a:uFillTx/>
                <a:latin typeface="Arial"/>
                <a:ea typeface="+mn-ea"/>
                <a:cs typeface="Arial"/>
              </a:rPr>
              <a:t>HIV  diagnosis</a:t>
            </a:r>
            <a:r>
              <a:rPr kumimoji="0" sz="3200" b="0" i="0" u="none" strike="noStrike" kern="1200" cap="none" spc="-15" normalizeH="0" baseline="0" noProof="0" dirty="0">
                <a:ln>
                  <a:noFill/>
                </a:ln>
                <a:solidFill>
                  <a:prstClr val="black"/>
                </a:solidFill>
                <a:effectLst/>
                <a:uLnTx/>
                <a:uFillTx/>
                <a:latin typeface="Arial"/>
                <a:ea typeface="+mn-ea"/>
                <a:cs typeface="Arial"/>
              </a:rPr>
              <a:t> </a:t>
            </a:r>
            <a:r>
              <a:rPr kumimoji="0" sz="3200" b="0" i="0" u="none" strike="noStrike" kern="1200" cap="none" spc="-10" normalizeH="0" baseline="0" noProof="0" dirty="0">
                <a:ln>
                  <a:noFill/>
                </a:ln>
                <a:solidFill>
                  <a:prstClr val="black"/>
                </a:solidFill>
                <a:effectLst/>
                <a:uLnTx/>
                <a:uFillTx/>
                <a:latin typeface="Arial"/>
                <a:ea typeface="+mn-ea"/>
                <a:cs typeface="Arial"/>
              </a:rPr>
              <a:t>date.</a:t>
            </a:r>
            <a:endParaRPr kumimoji="0" sz="3200" b="0" i="0" u="none" strike="noStrike" kern="1200" cap="none" spc="0" normalizeH="0" baseline="0" noProof="0">
              <a:ln>
                <a:noFill/>
              </a:ln>
              <a:solidFill>
                <a:prstClr val="black"/>
              </a:solidFill>
              <a:effectLst/>
              <a:uLnTx/>
              <a:uFillTx/>
              <a:latin typeface="Arial"/>
              <a:ea typeface="+mn-ea"/>
              <a:cs typeface="Arial"/>
            </a:endParaRPr>
          </a:p>
        </p:txBody>
      </p:sp>
      <p:sp>
        <p:nvSpPr>
          <p:cNvPr id="3" name="object 3"/>
          <p:cNvSpPr txBox="1"/>
          <p:nvPr/>
        </p:nvSpPr>
        <p:spPr>
          <a:xfrm>
            <a:off x="10947400" y="6149091"/>
            <a:ext cx="740583"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srgbClr val="FFFFFF"/>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325</a:t>
            </a:fld>
            <a:endParaRPr kumimoji="0" sz="3200" b="0" i="0" u="none" strike="noStrike" kern="1200" cap="none" spc="0" normalizeH="0" baseline="0" noProof="0" dirty="0">
              <a:ln>
                <a:noFill/>
              </a:ln>
              <a:solidFill>
                <a:prstClr val="black"/>
              </a:solidFill>
              <a:effectLst/>
              <a:uLnTx/>
              <a:uFillTx/>
              <a:latin typeface="Arial"/>
              <a:ea typeface="+mn-ea"/>
              <a:cs typeface="Arial"/>
            </a:endParaRPr>
          </a:p>
        </p:txBody>
      </p:sp>
    </p:spTree>
    <p:extLst>
      <p:ext uri="{BB962C8B-B14F-4D97-AF65-F5344CB8AC3E}">
        <p14:creationId xmlns:p14="http://schemas.microsoft.com/office/powerpoint/2010/main" val="867927042"/>
      </p:ext>
    </p:extLst>
  </p:cSld>
  <p:clrMapOvr>
    <a:masterClrMapping/>
  </p:clrMapOvr>
  <p:timing>
    <p:tnLst>
      <p:par>
        <p:cTn id="1" dur="indefinite" restart="never" nodeType="tmRoot"/>
      </p:par>
    </p:tn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285115" y="370093"/>
            <a:ext cx="11624310" cy="667385"/>
          </a:xfrm>
          <a:prstGeom prst="rect">
            <a:avLst/>
          </a:prstGeom>
        </p:spPr>
        <p:txBody>
          <a:bodyPr vert="horz" wrap="square" lIns="0" tIns="13970" rIns="0" bIns="0" rtlCol="0">
            <a:spAutoFit/>
          </a:bodyPr>
          <a:lstStyle/>
          <a:p>
            <a:pPr marL="12700">
              <a:lnSpc>
                <a:spcPct val="100000"/>
              </a:lnSpc>
              <a:spcBef>
                <a:spcPts val="110"/>
              </a:spcBef>
            </a:pPr>
            <a:r>
              <a:rPr sz="4200" i="1" spc="-90" dirty="0">
                <a:latin typeface="Calibri Light"/>
                <a:cs typeface="Calibri Light"/>
              </a:rPr>
              <a:t>Care</a:t>
            </a:r>
            <a:r>
              <a:rPr sz="4200" i="1" spc="-229" dirty="0">
                <a:latin typeface="Calibri Light"/>
                <a:cs typeface="Calibri Light"/>
              </a:rPr>
              <a:t> </a:t>
            </a:r>
            <a:r>
              <a:rPr sz="4200" i="1" spc="-130" dirty="0">
                <a:latin typeface="Calibri Light"/>
                <a:cs typeface="Calibri Light"/>
              </a:rPr>
              <a:t>Continuum</a:t>
            </a:r>
            <a:r>
              <a:rPr sz="4200" i="1" spc="-190" dirty="0">
                <a:latin typeface="Calibri Light"/>
                <a:cs typeface="Calibri Light"/>
              </a:rPr>
              <a:t> </a:t>
            </a:r>
            <a:r>
              <a:rPr sz="4200" i="1" spc="-55" dirty="0">
                <a:latin typeface="Calibri Light"/>
                <a:cs typeface="Calibri Light"/>
              </a:rPr>
              <a:t>:</a:t>
            </a:r>
            <a:r>
              <a:rPr sz="4200" i="1" spc="-75" dirty="0">
                <a:latin typeface="Calibri Light"/>
                <a:cs typeface="Calibri Light"/>
              </a:rPr>
              <a:t> </a:t>
            </a:r>
            <a:r>
              <a:rPr sz="4000" spc="-35" dirty="0">
                <a:solidFill>
                  <a:srgbClr val="000000"/>
                </a:solidFill>
              </a:rPr>
              <a:t>PWH</a:t>
            </a:r>
            <a:r>
              <a:rPr sz="4000" spc="-80" dirty="0">
                <a:solidFill>
                  <a:srgbClr val="000000"/>
                </a:solidFill>
              </a:rPr>
              <a:t> </a:t>
            </a:r>
            <a:r>
              <a:rPr sz="4000" spc="-25" dirty="0">
                <a:solidFill>
                  <a:srgbClr val="000000"/>
                </a:solidFill>
              </a:rPr>
              <a:t>vs.</a:t>
            </a:r>
            <a:r>
              <a:rPr sz="4000" spc="-50" dirty="0">
                <a:solidFill>
                  <a:srgbClr val="000000"/>
                </a:solidFill>
              </a:rPr>
              <a:t> </a:t>
            </a:r>
            <a:r>
              <a:rPr sz="4000" spc="-30" dirty="0">
                <a:solidFill>
                  <a:srgbClr val="000000"/>
                </a:solidFill>
              </a:rPr>
              <a:t>New</a:t>
            </a:r>
            <a:r>
              <a:rPr sz="4000" spc="-114" dirty="0">
                <a:solidFill>
                  <a:srgbClr val="000000"/>
                </a:solidFill>
              </a:rPr>
              <a:t> </a:t>
            </a:r>
            <a:r>
              <a:rPr sz="4000" spc="-20" dirty="0">
                <a:solidFill>
                  <a:srgbClr val="000000"/>
                </a:solidFill>
              </a:rPr>
              <a:t>HIV</a:t>
            </a:r>
            <a:r>
              <a:rPr sz="4000" spc="-75" dirty="0">
                <a:solidFill>
                  <a:srgbClr val="000000"/>
                </a:solidFill>
              </a:rPr>
              <a:t> </a:t>
            </a:r>
            <a:r>
              <a:rPr sz="4000" spc="-25" dirty="0">
                <a:solidFill>
                  <a:srgbClr val="000000"/>
                </a:solidFill>
              </a:rPr>
              <a:t>Dx</a:t>
            </a:r>
            <a:r>
              <a:rPr sz="4000" spc="-65" dirty="0">
                <a:solidFill>
                  <a:srgbClr val="000000"/>
                </a:solidFill>
              </a:rPr>
              <a:t> </a:t>
            </a:r>
            <a:r>
              <a:rPr sz="4000" spc="-5" dirty="0"/>
              <a:t>–</a:t>
            </a:r>
            <a:r>
              <a:rPr sz="4000" spc="-55" dirty="0"/>
              <a:t> </a:t>
            </a:r>
            <a:r>
              <a:rPr sz="4000" spc="-25" dirty="0"/>
              <a:t>2021</a:t>
            </a:r>
            <a:r>
              <a:rPr sz="4000" spc="-100" dirty="0"/>
              <a:t> </a:t>
            </a:r>
            <a:r>
              <a:rPr sz="4000" spc="-40" dirty="0"/>
              <a:t>Palm</a:t>
            </a:r>
            <a:r>
              <a:rPr sz="4000" spc="-114" dirty="0"/>
              <a:t> </a:t>
            </a:r>
            <a:r>
              <a:rPr sz="4000" spc="-25" dirty="0"/>
              <a:t>Beach</a:t>
            </a:r>
            <a:endParaRPr sz="4000">
              <a:latin typeface="Calibri Light"/>
              <a:cs typeface="Calibri Light"/>
            </a:endParaRPr>
          </a:p>
        </p:txBody>
      </p:sp>
      <p:sp>
        <p:nvSpPr>
          <p:cNvPr id="3" name="object 3"/>
          <p:cNvSpPr/>
          <p:nvPr/>
        </p:nvSpPr>
        <p:spPr>
          <a:xfrm>
            <a:off x="6096000" y="1318260"/>
            <a:ext cx="6095999" cy="4870703"/>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0" y="1318260"/>
            <a:ext cx="6158483" cy="4870703"/>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txBox="1"/>
          <p:nvPr/>
        </p:nvSpPr>
        <p:spPr>
          <a:xfrm>
            <a:off x="3717290" y="1363267"/>
            <a:ext cx="74866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0" u="none" strike="noStrike" kern="1200" cap="none" spc="-5" normalizeH="0" baseline="0" noProof="0" dirty="0">
                <a:ln>
                  <a:noFill/>
                </a:ln>
                <a:solidFill>
                  <a:prstClr val="black"/>
                </a:solidFill>
                <a:effectLst/>
                <a:uLnTx/>
                <a:uFillTx/>
                <a:latin typeface="Calibri"/>
                <a:ea typeface="+mn-ea"/>
                <a:cs typeface="Calibri"/>
              </a:rPr>
              <a:t>-</a:t>
            </a:r>
            <a:r>
              <a:rPr kumimoji="0" sz="2400" b="1" i="0" u="none" strike="noStrike" kern="1200" cap="none" spc="-10" normalizeH="0" baseline="0" noProof="0" dirty="0">
                <a:ln>
                  <a:noFill/>
                </a:ln>
                <a:solidFill>
                  <a:srgbClr val="FF0000"/>
                </a:solidFill>
                <a:effectLst/>
                <a:uLnTx/>
                <a:uFillTx/>
                <a:latin typeface="Calibri"/>
                <a:ea typeface="+mn-ea"/>
                <a:cs typeface="Calibri"/>
              </a:rPr>
              <a:t>P</a:t>
            </a:r>
            <a:r>
              <a:rPr kumimoji="0" sz="2400" b="1" i="0" u="none" strike="noStrike" kern="1200" cap="none" spc="-5" normalizeH="0" baseline="0" noProof="0" dirty="0">
                <a:ln>
                  <a:noFill/>
                </a:ln>
                <a:solidFill>
                  <a:srgbClr val="FF0000"/>
                </a:solidFill>
                <a:effectLst/>
                <a:uLnTx/>
                <a:uFillTx/>
                <a:latin typeface="Calibri"/>
                <a:ea typeface="+mn-ea"/>
                <a:cs typeface="Calibri"/>
              </a:rPr>
              <a:t>W</a:t>
            </a:r>
            <a:r>
              <a:rPr kumimoji="0" sz="2400" b="1" i="0" u="none" strike="noStrike" kern="1200" cap="none" spc="0" normalizeH="0" baseline="0" noProof="0" dirty="0">
                <a:ln>
                  <a:noFill/>
                </a:ln>
                <a:solidFill>
                  <a:srgbClr val="FF0000"/>
                </a:solidFill>
                <a:effectLst/>
                <a:uLnTx/>
                <a:uFillTx/>
                <a:latin typeface="Calibri"/>
                <a:ea typeface="+mn-ea"/>
                <a:cs typeface="Calibri"/>
              </a:rPr>
              <a:t>H</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7" name="object 7"/>
          <p:cNvSpPr txBox="1"/>
          <p:nvPr/>
        </p:nvSpPr>
        <p:spPr>
          <a:xfrm>
            <a:off x="10934700" y="6149091"/>
            <a:ext cx="753283"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srgbClr val="FFFFFF"/>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326</a:t>
            </a:fld>
            <a:endParaRPr kumimoji="0" sz="3200" b="0" i="0" u="none" strike="noStrike" kern="1200" cap="none" spc="0" normalizeH="0" baseline="0" noProof="0" dirty="0">
              <a:ln>
                <a:noFill/>
              </a:ln>
              <a:solidFill>
                <a:prstClr val="black"/>
              </a:solidFill>
              <a:effectLst/>
              <a:uLnTx/>
              <a:uFillTx/>
              <a:latin typeface="Arial"/>
              <a:ea typeface="+mn-ea"/>
              <a:cs typeface="Arial"/>
            </a:endParaRPr>
          </a:p>
        </p:txBody>
      </p:sp>
      <p:sp>
        <p:nvSpPr>
          <p:cNvPr id="6" name="object 6"/>
          <p:cNvSpPr txBox="1"/>
          <p:nvPr/>
        </p:nvSpPr>
        <p:spPr>
          <a:xfrm>
            <a:off x="9575165" y="1594098"/>
            <a:ext cx="159829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5" normalizeH="0" baseline="0" noProof="0" dirty="0">
                <a:ln>
                  <a:noFill/>
                </a:ln>
                <a:solidFill>
                  <a:prstClr val="black"/>
                </a:solidFill>
                <a:effectLst/>
                <a:uLnTx/>
                <a:uFillTx/>
                <a:latin typeface="Calibri"/>
                <a:ea typeface="+mn-ea"/>
                <a:cs typeface="Calibri"/>
              </a:rPr>
              <a:t>-</a:t>
            </a:r>
            <a:r>
              <a:rPr kumimoji="0" sz="2400" b="1" i="0" u="none" strike="noStrike" kern="1200" cap="none" spc="-5" normalizeH="0" baseline="0" noProof="0" dirty="0">
                <a:ln>
                  <a:noFill/>
                </a:ln>
                <a:solidFill>
                  <a:srgbClr val="FF0000"/>
                </a:solidFill>
                <a:effectLst/>
                <a:uLnTx/>
                <a:uFillTx/>
                <a:latin typeface="Calibri"/>
                <a:ea typeface="+mn-ea"/>
                <a:cs typeface="Calibri"/>
              </a:rPr>
              <a:t>New HIV</a:t>
            </a:r>
            <a:r>
              <a:rPr kumimoji="0" sz="2400" b="1" i="0" u="none" strike="noStrike" kern="1200" cap="none" spc="-80" normalizeH="0" baseline="0" noProof="0" dirty="0">
                <a:ln>
                  <a:noFill/>
                </a:ln>
                <a:solidFill>
                  <a:srgbClr val="FF0000"/>
                </a:solidFill>
                <a:effectLst/>
                <a:uLnTx/>
                <a:uFillTx/>
                <a:latin typeface="Calibri"/>
                <a:ea typeface="+mn-ea"/>
                <a:cs typeface="Calibri"/>
              </a:rPr>
              <a:t> </a:t>
            </a:r>
            <a:r>
              <a:rPr kumimoji="0" sz="2400" b="1" i="0" u="none" strike="noStrike" kern="1200" cap="none" spc="-5" normalizeH="0" baseline="0" noProof="0" dirty="0">
                <a:ln>
                  <a:noFill/>
                </a:ln>
                <a:solidFill>
                  <a:srgbClr val="FF0000"/>
                </a:solidFill>
                <a:effectLst/>
                <a:uLnTx/>
                <a:uFillTx/>
                <a:latin typeface="Calibri"/>
                <a:ea typeface="+mn-ea"/>
                <a:cs typeface="Calibri"/>
              </a:rPr>
              <a:t>Dx</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1381429369"/>
      </p:ext>
    </p:extLst>
  </p:cSld>
  <p:clrMapOvr>
    <a:masterClrMapping/>
  </p:clrMapOvr>
  <p:timing>
    <p:tnLst>
      <p:par>
        <p:cTn id="1" dur="indefinite" restart="never" nodeType="tmRoot"/>
      </p:par>
    </p:tnLst>
  </p:timing>
</p:sld>
</file>

<file path=ppt/slides/slide32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2" name="object 2"/>
          <p:cNvGraphicFramePr>
            <a:graphicFrameLocks noGrp="1"/>
          </p:cNvGraphicFramePr>
          <p:nvPr/>
        </p:nvGraphicFramePr>
        <p:xfrm>
          <a:off x="0" y="0"/>
          <a:ext cx="12185648" cy="6854819"/>
        </p:xfrm>
        <a:graphic>
          <a:graphicData uri="http://schemas.openxmlformats.org/drawingml/2006/table">
            <a:tbl>
              <a:tblPr firstRow="1" bandRow="1">
                <a:tableStyleId>{2D5ABB26-0587-4C30-8999-92F81FD0307C}</a:tableStyleId>
              </a:tblPr>
              <a:tblGrid>
                <a:gridCol w="4332605">
                  <a:extLst>
                    <a:ext uri="{9D8B030D-6E8A-4147-A177-3AD203B41FA5}">
                      <a16:colId xmlns:a16="http://schemas.microsoft.com/office/drawing/2014/main" val="20000"/>
                    </a:ext>
                  </a:extLst>
                </a:gridCol>
                <a:gridCol w="3958589">
                  <a:extLst>
                    <a:ext uri="{9D8B030D-6E8A-4147-A177-3AD203B41FA5}">
                      <a16:colId xmlns:a16="http://schemas.microsoft.com/office/drawing/2014/main" val="20001"/>
                    </a:ext>
                  </a:extLst>
                </a:gridCol>
                <a:gridCol w="3894454">
                  <a:extLst>
                    <a:ext uri="{9D8B030D-6E8A-4147-A177-3AD203B41FA5}">
                      <a16:colId xmlns:a16="http://schemas.microsoft.com/office/drawing/2014/main" val="20002"/>
                    </a:ext>
                  </a:extLst>
                </a:gridCol>
              </a:tblGrid>
              <a:tr h="1014496">
                <a:tc>
                  <a:txBody>
                    <a:bodyPr/>
                    <a:lstStyle/>
                    <a:p>
                      <a:pPr marL="65405">
                        <a:lnSpc>
                          <a:spcPts val="3700"/>
                        </a:lnSpc>
                      </a:pPr>
                      <a:r>
                        <a:rPr sz="3200" b="1" spc="-5" dirty="0">
                          <a:solidFill>
                            <a:srgbClr val="FFFF00"/>
                          </a:solidFill>
                          <a:latin typeface="Calibri"/>
                          <a:cs typeface="Calibri"/>
                        </a:rPr>
                        <a:t>2021 HIV</a:t>
                      </a:r>
                      <a:r>
                        <a:rPr sz="3200" b="1" dirty="0">
                          <a:solidFill>
                            <a:srgbClr val="FFFF00"/>
                          </a:solidFill>
                          <a:latin typeface="Calibri"/>
                          <a:cs typeface="Calibri"/>
                        </a:rPr>
                        <a:t> Epidemiology</a:t>
                      </a:r>
                      <a:endParaRPr sz="3200">
                        <a:latin typeface="Calibri"/>
                        <a:cs typeface="Calibri"/>
                      </a:endParaRPr>
                    </a:p>
                  </a:txBody>
                  <a:tcPr marL="0" marR="0" marT="0" marB="0">
                    <a:lnL w="6350">
                      <a:solidFill>
                        <a:srgbClr val="FFFFFF"/>
                      </a:solidFill>
                      <a:prstDash val="solid"/>
                    </a:lnL>
                    <a:lnR w="12700">
                      <a:solidFill>
                        <a:srgbClr val="FFFFFF"/>
                      </a:solidFill>
                      <a:prstDash val="solid"/>
                    </a:lnR>
                    <a:lnT w="6350">
                      <a:solidFill>
                        <a:srgbClr val="FFFFFF"/>
                      </a:solidFill>
                      <a:prstDash val="solid"/>
                    </a:lnT>
                    <a:solidFill>
                      <a:srgbClr val="4472C4"/>
                    </a:solidFill>
                  </a:tcPr>
                </a:tc>
                <a:tc>
                  <a:txBody>
                    <a:bodyPr/>
                    <a:lstStyle/>
                    <a:p>
                      <a:pPr algn="ctr">
                        <a:lnSpc>
                          <a:spcPts val="3235"/>
                        </a:lnSpc>
                      </a:pPr>
                      <a:r>
                        <a:rPr sz="2800" b="1" spc="-15" dirty="0">
                          <a:solidFill>
                            <a:srgbClr val="FFFF00"/>
                          </a:solidFill>
                          <a:latin typeface="Calibri"/>
                          <a:cs typeface="Calibri"/>
                        </a:rPr>
                        <a:t>AREA </a:t>
                      </a:r>
                      <a:r>
                        <a:rPr sz="2800" b="1" spc="-5" dirty="0">
                          <a:solidFill>
                            <a:srgbClr val="FFFF00"/>
                          </a:solidFill>
                          <a:latin typeface="Calibri"/>
                          <a:cs typeface="Calibri"/>
                        </a:rPr>
                        <a:t>9 </a:t>
                      </a:r>
                      <a:r>
                        <a:rPr sz="2800" b="1" spc="-5" dirty="0">
                          <a:solidFill>
                            <a:srgbClr val="FFFFFF"/>
                          </a:solidFill>
                          <a:latin typeface="Calibri"/>
                          <a:cs typeface="Calibri"/>
                        </a:rPr>
                        <a:t>= </a:t>
                      </a:r>
                      <a:r>
                        <a:rPr sz="2800" b="1" spc="-20" dirty="0">
                          <a:solidFill>
                            <a:srgbClr val="FFFFFF"/>
                          </a:solidFill>
                          <a:latin typeface="Calibri"/>
                          <a:cs typeface="Calibri"/>
                        </a:rPr>
                        <a:t>Palm</a:t>
                      </a:r>
                      <a:r>
                        <a:rPr sz="2800" b="1" spc="45" dirty="0">
                          <a:solidFill>
                            <a:srgbClr val="FFFFFF"/>
                          </a:solidFill>
                          <a:latin typeface="Calibri"/>
                          <a:cs typeface="Calibri"/>
                        </a:rPr>
                        <a:t> </a:t>
                      </a:r>
                      <a:r>
                        <a:rPr sz="2800" b="1" spc="-5" dirty="0">
                          <a:solidFill>
                            <a:srgbClr val="FFFFFF"/>
                          </a:solidFill>
                          <a:latin typeface="Calibri"/>
                          <a:cs typeface="Calibri"/>
                        </a:rPr>
                        <a:t>Beach</a:t>
                      </a:r>
                      <a:endParaRPr sz="2800">
                        <a:latin typeface="Calibri"/>
                        <a:cs typeface="Calibri"/>
                      </a:endParaRPr>
                    </a:p>
                    <a:p>
                      <a:pPr algn="ctr">
                        <a:lnSpc>
                          <a:spcPct val="100000"/>
                        </a:lnSpc>
                        <a:spcBef>
                          <a:spcPts val="225"/>
                        </a:spcBef>
                      </a:pPr>
                      <a:r>
                        <a:rPr sz="2800" b="1" spc="-5" dirty="0">
                          <a:solidFill>
                            <a:srgbClr val="FFFFFF"/>
                          </a:solidFill>
                          <a:latin typeface="Calibri"/>
                          <a:cs typeface="Calibri"/>
                        </a:rPr>
                        <a:t>(2021 </a:t>
                      </a:r>
                      <a:r>
                        <a:rPr sz="2800" b="1" spc="-25" dirty="0">
                          <a:solidFill>
                            <a:srgbClr val="FFFFFF"/>
                          </a:solidFill>
                          <a:latin typeface="Calibri"/>
                          <a:cs typeface="Calibri"/>
                        </a:rPr>
                        <a:t>Pop’n=</a:t>
                      </a:r>
                      <a:r>
                        <a:rPr sz="2800" b="1" spc="30" dirty="0">
                          <a:solidFill>
                            <a:srgbClr val="FFFFFF"/>
                          </a:solidFill>
                          <a:latin typeface="Calibri"/>
                          <a:cs typeface="Calibri"/>
                        </a:rPr>
                        <a:t> </a:t>
                      </a:r>
                      <a:r>
                        <a:rPr sz="2800" b="1" spc="-5" dirty="0">
                          <a:solidFill>
                            <a:srgbClr val="FFFFFF"/>
                          </a:solidFill>
                          <a:latin typeface="Calibri"/>
                          <a:cs typeface="Calibri"/>
                        </a:rPr>
                        <a:t>1,487,272)</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6350">
                      <a:solidFill>
                        <a:srgbClr val="FFFFFF"/>
                      </a:solidFill>
                      <a:prstDash val="solid"/>
                    </a:lnT>
                    <a:solidFill>
                      <a:srgbClr val="4472C4"/>
                    </a:solidFill>
                  </a:tcPr>
                </a:tc>
                <a:tc>
                  <a:txBody>
                    <a:bodyPr/>
                    <a:lstStyle/>
                    <a:p>
                      <a:pPr marL="635" algn="ctr">
                        <a:lnSpc>
                          <a:spcPts val="3235"/>
                        </a:lnSpc>
                      </a:pPr>
                      <a:r>
                        <a:rPr sz="2800" b="1" spc="-20" dirty="0">
                          <a:solidFill>
                            <a:srgbClr val="FFFF00"/>
                          </a:solidFill>
                          <a:latin typeface="Calibri"/>
                          <a:cs typeface="Calibri"/>
                        </a:rPr>
                        <a:t>FLORIDA</a:t>
                      </a:r>
                      <a:endParaRPr sz="2800">
                        <a:latin typeface="Calibri"/>
                        <a:cs typeface="Calibri"/>
                      </a:endParaRPr>
                    </a:p>
                    <a:p>
                      <a:pPr marL="67945">
                        <a:lnSpc>
                          <a:spcPct val="100000"/>
                        </a:lnSpc>
                        <a:spcBef>
                          <a:spcPts val="244"/>
                        </a:spcBef>
                      </a:pPr>
                      <a:r>
                        <a:rPr sz="2400" b="1" dirty="0">
                          <a:solidFill>
                            <a:srgbClr val="FFFFFF"/>
                          </a:solidFill>
                          <a:latin typeface="Calibri"/>
                          <a:cs typeface="Calibri"/>
                        </a:rPr>
                        <a:t>( </a:t>
                      </a:r>
                      <a:r>
                        <a:rPr sz="2400" b="1" spc="-5" dirty="0">
                          <a:solidFill>
                            <a:srgbClr val="FFFFFF"/>
                          </a:solidFill>
                          <a:latin typeface="Calibri"/>
                          <a:cs typeface="Calibri"/>
                        </a:rPr>
                        <a:t>2021 </a:t>
                      </a:r>
                      <a:r>
                        <a:rPr sz="2400" b="1" spc="-20" dirty="0">
                          <a:solidFill>
                            <a:srgbClr val="FFFFFF"/>
                          </a:solidFill>
                          <a:latin typeface="Calibri"/>
                          <a:cs typeface="Calibri"/>
                        </a:rPr>
                        <a:t>Pop’n </a:t>
                      </a:r>
                      <a:r>
                        <a:rPr sz="2400" b="1" dirty="0">
                          <a:solidFill>
                            <a:srgbClr val="FFFFFF"/>
                          </a:solidFill>
                          <a:latin typeface="Calibri"/>
                          <a:cs typeface="Calibri"/>
                        </a:rPr>
                        <a:t>= </a:t>
                      </a:r>
                      <a:r>
                        <a:rPr sz="2400" b="1" spc="-5" dirty="0">
                          <a:solidFill>
                            <a:srgbClr val="FFFFFF"/>
                          </a:solidFill>
                          <a:latin typeface="Calibri"/>
                          <a:cs typeface="Calibri"/>
                        </a:rPr>
                        <a:t>22,005,587</a:t>
                      </a:r>
                      <a:r>
                        <a:rPr sz="2400" b="1" spc="-35" dirty="0">
                          <a:solidFill>
                            <a:srgbClr val="FFFFFF"/>
                          </a:solidFill>
                          <a:latin typeface="Calibri"/>
                          <a:cs typeface="Calibri"/>
                        </a:rPr>
                        <a:t> </a:t>
                      </a:r>
                      <a:r>
                        <a:rPr sz="2400" b="1" dirty="0">
                          <a:solidFill>
                            <a:srgbClr val="FFFFFF"/>
                          </a:solidFill>
                          <a:latin typeface="Calibri"/>
                          <a:cs typeface="Calibri"/>
                        </a:rPr>
                        <a:t>)</a:t>
                      </a:r>
                      <a:endParaRPr sz="2400">
                        <a:latin typeface="Calibri"/>
                        <a:cs typeface="Calibri"/>
                      </a:endParaRPr>
                    </a:p>
                  </a:txBody>
                  <a:tcPr marL="0" marR="0" marT="0" marB="0">
                    <a:lnL w="12700">
                      <a:solidFill>
                        <a:srgbClr val="FFFFFF"/>
                      </a:solidFill>
                      <a:prstDash val="solid"/>
                    </a:lnL>
                    <a:lnR w="6350">
                      <a:solidFill>
                        <a:srgbClr val="FFFFFF"/>
                      </a:solidFill>
                      <a:prstDash val="solid"/>
                    </a:lnR>
                    <a:lnT w="6350">
                      <a:solidFill>
                        <a:srgbClr val="FFFFFF"/>
                      </a:solidFill>
                      <a:prstDash val="solid"/>
                    </a:lnT>
                    <a:solidFill>
                      <a:srgbClr val="4472C4"/>
                    </a:solidFill>
                  </a:tcPr>
                </a:tc>
                <a:extLst>
                  <a:ext uri="{0D108BD9-81ED-4DB2-BD59-A6C34878D82A}">
                    <a16:rowId xmlns:a16="http://schemas.microsoft.com/office/drawing/2014/main" val="10000"/>
                  </a:ext>
                </a:extLst>
              </a:tr>
              <a:tr h="602268">
                <a:tc>
                  <a:txBody>
                    <a:bodyPr/>
                    <a:lstStyle/>
                    <a:p>
                      <a:pPr marL="64769">
                        <a:lnSpc>
                          <a:spcPts val="2645"/>
                        </a:lnSpc>
                      </a:pPr>
                      <a:r>
                        <a:rPr sz="2400" b="1" spc="-5" dirty="0">
                          <a:solidFill>
                            <a:srgbClr val="FFFFFF"/>
                          </a:solidFill>
                          <a:latin typeface="Calibri"/>
                          <a:cs typeface="Calibri"/>
                        </a:rPr>
                        <a:t>Incidence (New) </a:t>
                      </a:r>
                      <a:r>
                        <a:rPr sz="2400" b="1" dirty="0">
                          <a:solidFill>
                            <a:srgbClr val="FFFFFF"/>
                          </a:solidFill>
                          <a:latin typeface="Calibri"/>
                          <a:cs typeface="Calibri"/>
                        </a:rPr>
                        <a:t>=</a:t>
                      </a:r>
                      <a:r>
                        <a:rPr sz="2400" b="1" spc="-20" dirty="0">
                          <a:solidFill>
                            <a:srgbClr val="FFFFFF"/>
                          </a:solidFill>
                          <a:latin typeface="Calibri"/>
                          <a:cs typeface="Calibri"/>
                        </a:rPr>
                        <a:t> </a:t>
                      </a:r>
                      <a:r>
                        <a:rPr sz="2400" b="1" spc="-5" dirty="0">
                          <a:solidFill>
                            <a:srgbClr val="FFFFFF"/>
                          </a:solidFill>
                          <a:latin typeface="Calibri"/>
                          <a:cs typeface="Calibri"/>
                        </a:rPr>
                        <a:t>HIV</a:t>
                      </a:r>
                      <a:endParaRPr sz="2400">
                        <a:latin typeface="Calibri"/>
                        <a:cs typeface="Calibri"/>
                      </a:endParaRPr>
                    </a:p>
                  </a:txBody>
                  <a:tcPr marL="0" marR="0" marT="0" marB="0">
                    <a:lnL w="6350">
                      <a:solidFill>
                        <a:srgbClr val="FFFFFF"/>
                      </a:solidFill>
                      <a:prstDash val="solid"/>
                    </a:lnL>
                    <a:lnR w="12700">
                      <a:solidFill>
                        <a:srgbClr val="FFFFFF"/>
                      </a:solidFill>
                      <a:prstDash val="solid"/>
                    </a:lnR>
                    <a:lnB w="12700">
                      <a:solidFill>
                        <a:srgbClr val="FFFFFF"/>
                      </a:solidFill>
                      <a:prstDash val="solid"/>
                    </a:lnB>
                    <a:solidFill>
                      <a:srgbClr val="4472C4"/>
                    </a:solidFill>
                  </a:tcPr>
                </a:tc>
                <a:tc>
                  <a:txBody>
                    <a:bodyPr/>
                    <a:lstStyle/>
                    <a:p>
                      <a:pPr marL="68580">
                        <a:lnSpc>
                          <a:spcPts val="4040"/>
                        </a:lnSpc>
                      </a:pPr>
                      <a:r>
                        <a:rPr sz="3600" dirty="0">
                          <a:latin typeface="Calibri"/>
                          <a:cs typeface="Calibri"/>
                        </a:rPr>
                        <a:t>322</a:t>
                      </a:r>
                      <a:endParaRPr sz="3600">
                        <a:latin typeface="Calibri"/>
                        <a:cs typeface="Calibri"/>
                      </a:endParaRPr>
                    </a:p>
                  </a:txBody>
                  <a:tcPr marL="0" marR="0" marT="0" marB="0">
                    <a:lnL w="12700">
                      <a:solidFill>
                        <a:srgbClr val="FFFFFF"/>
                      </a:solidFill>
                      <a:prstDash val="solid"/>
                    </a:lnL>
                    <a:lnR w="12700">
                      <a:solidFill>
                        <a:srgbClr val="FFFFFF"/>
                      </a:solidFill>
                      <a:prstDash val="solid"/>
                    </a:lnR>
                    <a:lnB w="12700">
                      <a:solidFill>
                        <a:srgbClr val="FFFFFF"/>
                      </a:solidFill>
                      <a:prstDash val="solid"/>
                    </a:lnB>
                    <a:solidFill>
                      <a:srgbClr val="CFD5EA"/>
                    </a:solidFill>
                  </a:tcPr>
                </a:tc>
                <a:tc>
                  <a:txBody>
                    <a:bodyPr/>
                    <a:lstStyle/>
                    <a:p>
                      <a:pPr marL="67945">
                        <a:lnSpc>
                          <a:spcPts val="4040"/>
                        </a:lnSpc>
                      </a:pPr>
                      <a:r>
                        <a:rPr sz="3600" dirty="0">
                          <a:latin typeface="Calibri"/>
                          <a:cs typeface="Calibri"/>
                        </a:rPr>
                        <a:t>4,708</a:t>
                      </a:r>
                      <a:endParaRPr sz="3600">
                        <a:latin typeface="Calibri"/>
                        <a:cs typeface="Calibri"/>
                      </a:endParaRPr>
                    </a:p>
                  </a:txBody>
                  <a:tcPr marL="0" marR="0" marT="0" marB="0">
                    <a:lnL w="12700">
                      <a:solidFill>
                        <a:srgbClr val="FFFFFF"/>
                      </a:solidFill>
                      <a:prstDash val="solid"/>
                    </a:lnL>
                    <a:lnR w="6350">
                      <a:solidFill>
                        <a:srgbClr val="FFFFFF"/>
                      </a:solidFill>
                      <a:prstDash val="solid"/>
                    </a:lnR>
                    <a:lnB w="12700">
                      <a:solidFill>
                        <a:srgbClr val="FFFFFF"/>
                      </a:solidFill>
                      <a:prstDash val="solid"/>
                    </a:lnB>
                    <a:solidFill>
                      <a:srgbClr val="CFD5EA"/>
                    </a:solidFill>
                  </a:tcPr>
                </a:tc>
                <a:extLst>
                  <a:ext uri="{0D108BD9-81ED-4DB2-BD59-A6C34878D82A}">
                    <a16:rowId xmlns:a16="http://schemas.microsoft.com/office/drawing/2014/main" val="10001"/>
                  </a:ext>
                </a:extLst>
              </a:tr>
              <a:tr h="576473">
                <a:tc>
                  <a:txBody>
                    <a:bodyPr/>
                    <a:lstStyle/>
                    <a:p>
                      <a:pPr marL="52069" algn="ctr">
                        <a:lnSpc>
                          <a:spcPts val="2795"/>
                        </a:lnSpc>
                      </a:pPr>
                      <a:r>
                        <a:rPr sz="2400" b="1" spc="-5" dirty="0">
                          <a:solidFill>
                            <a:srgbClr val="FFFFFF"/>
                          </a:solidFill>
                          <a:latin typeface="Calibri"/>
                          <a:cs typeface="Calibri"/>
                        </a:rPr>
                        <a:t>(New) </a:t>
                      </a:r>
                      <a:r>
                        <a:rPr sz="2400" b="1" dirty="0">
                          <a:solidFill>
                            <a:srgbClr val="FFFFFF"/>
                          </a:solidFill>
                          <a:latin typeface="Calibri"/>
                          <a:cs typeface="Calibri"/>
                        </a:rPr>
                        <a:t>=</a:t>
                      </a:r>
                      <a:r>
                        <a:rPr sz="2400" b="1" spc="-15" dirty="0">
                          <a:solidFill>
                            <a:srgbClr val="FFFFFF"/>
                          </a:solidFill>
                          <a:latin typeface="Calibri"/>
                          <a:cs typeface="Calibri"/>
                        </a:rPr>
                        <a:t> </a:t>
                      </a:r>
                      <a:r>
                        <a:rPr sz="2400" b="1" spc="-5" dirty="0">
                          <a:solidFill>
                            <a:srgbClr val="FFFFFF"/>
                          </a:solidFill>
                          <a:latin typeface="Calibri"/>
                          <a:cs typeface="Calibri"/>
                        </a:rPr>
                        <a:t>AIDS</a:t>
                      </a:r>
                      <a:endParaRPr sz="2400">
                        <a:latin typeface="Calibri"/>
                        <a:cs typeface="Calibri"/>
                      </a:endParaRPr>
                    </a:p>
                  </a:txBody>
                  <a:tcPr marL="0" marR="0" marT="0" marB="0">
                    <a:lnL w="635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L="68580">
                        <a:lnSpc>
                          <a:spcPts val="4190"/>
                        </a:lnSpc>
                      </a:pPr>
                      <a:r>
                        <a:rPr sz="3600" dirty="0">
                          <a:latin typeface="Calibri"/>
                          <a:cs typeface="Calibri"/>
                        </a:rPr>
                        <a:t>113</a:t>
                      </a:r>
                      <a:endParaRPr sz="3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67945">
                        <a:lnSpc>
                          <a:spcPts val="4190"/>
                        </a:lnSpc>
                      </a:pPr>
                      <a:r>
                        <a:rPr sz="3600" dirty="0">
                          <a:latin typeface="Calibri"/>
                          <a:cs typeface="Calibri"/>
                        </a:rPr>
                        <a:t>1,860</a:t>
                      </a:r>
                      <a:endParaRPr sz="3600">
                        <a:latin typeface="Calibri"/>
                        <a:cs typeface="Calibri"/>
                      </a:endParaRPr>
                    </a:p>
                  </a:txBody>
                  <a:tcPr marL="0" marR="0" marT="0" marB="0">
                    <a:lnL w="12700">
                      <a:solidFill>
                        <a:srgbClr val="FFFFFF"/>
                      </a:solidFill>
                      <a:prstDash val="solid"/>
                    </a:lnL>
                    <a:lnR w="635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2"/>
                  </a:ext>
                </a:extLst>
              </a:tr>
              <a:tr h="576474">
                <a:tc>
                  <a:txBody>
                    <a:bodyPr/>
                    <a:lstStyle/>
                    <a:p>
                      <a:pPr marL="202565">
                        <a:lnSpc>
                          <a:spcPts val="2795"/>
                        </a:lnSpc>
                      </a:pPr>
                      <a:r>
                        <a:rPr sz="2400" b="1" spc="-50" dirty="0">
                          <a:solidFill>
                            <a:srgbClr val="FFFFFF"/>
                          </a:solidFill>
                          <a:latin typeface="Calibri"/>
                          <a:cs typeface="Calibri"/>
                        </a:rPr>
                        <a:t>Total </a:t>
                      </a:r>
                      <a:r>
                        <a:rPr sz="2400" b="1" spc="-5" dirty="0">
                          <a:solidFill>
                            <a:srgbClr val="FFFFFF"/>
                          </a:solidFill>
                          <a:latin typeface="Calibri"/>
                          <a:cs typeface="Calibri"/>
                        </a:rPr>
                        <a:t>New </a:t>
                      </a:r>
                      <a:r>
                        <a:rPr sz="2400" b="1" dirty="0">
                          <a:solidFill>
                            <a:srgbClr val="FFFFFF"/>
                          </a:solidFill>
                          <a:latin typeface="Calibri"/>
                          <a:cs typeface="Calibri"/>
                        </a:rPr>
                        <a:t>( H + A</a:t>
                      </a:r>
                      <a:r>
                        <a:rPr sz="2400" b="1" spc="-15" dirty="0">
                          <a:solidFill>
                            <a:srgbClr val="FFFFFF"/>
                          </a:solidFill>
                          <a:latin typeface="Calibri"/>
                          <a:cs typeface="Calibri"/>
                        </a:rPr>
                        <a:t> </a:t>
                      </a:r>
                      <a:r>
                        <a:rPr sz="2400" b="1" dirty="0">
                          <a:solidFill>
                            <a:srgbClr val="FFFFFF"/>
                          </a:solidFill>
                          <a:latin typeface="Calibri"/>
                          <a:cs typeface="Calibri"/>
                        </a:rPr>
                        <a:t>)</a:t>
                      </a:r>
                      <a:endParaRPr sz="2400">
                        <a:latin typeface="Calibri"/>
                        <a:cs typeface="Calibri"/>
                      </a:endParaRPr>
                    </a:p>
                  </a:txBody>
                  <a:tcPr marL="0" marR="0" marT="0" marB="0">
                    <a:lnL w="635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L="68580">
                        <a:lnSpc>
                          <a:spcPts val="4190"/>
                        </a:lnSpc>
                      </a:pPr>
                      <a:r>
                        <a:rPr sz="3600" dirty="0">
                          <a:latin typeface="Calibri"/>
                          <a:cs typeface="Calibri"/>
                        </a:rPr>
                        <a:t>435</a:t>
                      </a:r>
                      <a:endParaRPr sz="3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L="67945">
                        <a:lnSpc>
                          <a:spcPts val="4190"/>
                        </a:lnSpc>
                      </a:pPr>
                      <a:r>
                        <a:rPr sz="3600" dirty="0">
                          <a:latin typeface="Calibri"/>
                          <a:cs typeface="Calibri"/>
                        </a:rPr>
                        <a:t>6,568</a:t>
                      </a:r>
                      <a:endParaRPr sz="3600">
                        <a:latin typeface="Calibri"/>
                        <a:cs typeface="Calibri"/>
                      </a:endParaRPr>
                    </a:p>
                  </a:txBody>
                  <a:tcPr marL="0" marR="0" marT="0" marB="0">
                    <a:lnL w="12700">
                      <a:solidFill>
                        <a:srgbClr val="FFFFFF"/>
                      </a:solidFill>
                      <a:prstDash val="solid"/>
                    </a:lnL>
                    <a:lnR w="635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3"/>
                  </a:ext>
                </a:extLst>
              </a:tr>
              <a:tr h="661870">
                <a:tc>
                  <a:txBody>
                    <a:bodyPr/>
                    <a:lstStyle/>
                    <a:p>
                      <a:pPr marL="65405">
                        <a:lnSpc>
                          <a:spcPts val="3260"/>
                        </a:lnSpc>
                      </a:pPr>
                      <a:r>
                        <a:rPr sz="2800" b="1" spc="-10" dirty="0">
                          <a:solidFill>
                            <a:srgbClr val="FFFFFF"/>
                          </a:solidFill>
                          <a:latin typeface="Calibri"/>
                          <a:cs typeface="Calibri"/>
                        </a:rPr>
                        <a:t>INCIDENCE </a:t>
                      </a:r>
                      <a:r>
                        <a:rPr sz="2800" b="1" spc="-20" dirty="0">
                          <a:solidFill>
                            <a:srgbClr val="FFFFFF"/>
                          </a:solidFill>
                          <a:latin typeface="Calibri"/>
                          <a:cs typeface="Calibri"/>
                        </a:rPr>
                        <a:t>Rate </a:t>
                      </a:r>
                      <a:r>
                        <a:rPr sz="2400" b="1" dirty="0">
                          <a:solidFill>
                            <a:srgbClr val="FFFFFF"/>
                          </a:solidFill>
                          <a:latin typeface="Calibri"/>
                          <a:cs typeface="Calibri"/>
                        </a:rPr>
                        <a:t>=</a:t>
                      </a:r>
                      <a:r>
                        <a:rPr sz="2400" b="1" spc="90" dirty="0">
                          <a:solidFill>
                            <a:srgbClr val="FFFFFF"/>
                          </a:solidFill>
                          <a:latin typeface="Calibri"/>
                          <a:cs typeface="Calibri"/>
                        </a:rPr>
                        <a:t> </a:t>
                      </a:r>
                      <a:r>
                        <a:rPr sz="2400" b="1" spc="-5" dirty="0">
                          <a:solidFill>
                            <a:srgbClr val="FFFFFF"/>
                          </a:solidFill>
                          <a:latin typeface="Calibri"/>
                          <a:cs typeface="Calibri"/>
                        </a:rPr>
                        <a:t>HIV</a:t>
                      </a:r>
                      <a:endParaRPr sz="2400">
                        <a:latin typeface="Calibri"/>
                        <a:cs typeface="Calibri"/>
                      </a:endParaRPr>
                    </a:p>
                  </a:txBody>
                  <a:tcPr marL="0" marR="0" marT="0" marB="0">
                    <a:lnL w="635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L="68580">
                        <a:lnSpc>
                          <a:spcPts val="4190"/>
                        </a:lnSpc>
                      </a:pPr>
                      <a:r>
                        <a:rPr sz="3600" dirty="0">
                          <a:latin typeface="Calibri"/>
                          <a:cs typeface="Calibri"/>
                        </a:rPr>
                        <a:t>21.7</a:t>
                      </a:r>
                      <a:r>
                        <a:rPr sz="3600" spc="-10" dirty="0">
                          <a:latin typeface="Calibri"/>
                          <a:cs typeface="Calibri"/>
                        </a:rPr>
                        <a:t> </a:t>
                      </a:r>
                      <a:r>
                        <a:rPr sz="3600" spc="-5" dirty="0">
                          <a:latin typeface="Calibri"/>
                          <a:cs typeface="Calibri"/>
                        </a:rPr>
                        <a:t>/</a:t>
                      </a:r>
                      <a:r>
                        <a:rPr sz="2400" spc="-5" dirty="0">
                          <a:latin typeface="Calibri"/>
                          <a:cs typeface="Calibri"/>
                        </a:rPr>
                        <a:t>100,000</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67945">
                        <a:lnSpc>
                          <a:spcPts val="4190"/>
                        </a:lnSpc>
                      </a:pPr>
                      <a:r>
                        <a:rPr sz="3600" dirty="0">
                          <a:latin typeface="Calibri"/>
                          <a:cs typeface="Calibri"/>
                        </a:rPr>
                        <a:t>21.4</a:t>
                      </a:r>
                      <a:r>
                        <a:rPr sz="3600" spc="-10" dirty="0">
                          <a:latin typeface="Calibri"/>
                          <a:cs typeface="Calibri"/>
                        </a:rPr>
                        <a:t> </a:t>
                      </a:r>
                      <a:r>
                        <a:rPr sz="3600" spc="-5" dirty="0">
                          <a:latin typeface="Calibri"/>
                          <a:cs typeface="Calibri"/>
                        </a:rPr>
                        <a:t>/</a:t>
                      </a:r>
                      <a:r>
                        <a:rPr sz="2400" spc="-5" dirty="0">
                          <a:latin typeface="Calibri"/>
                          <a:cs typeface="Calibri"/>
                        </a:rPr>
                        <a:t>100,000</a:t>
                      </a:r>
                      <a:endParaRPr sz="2400">
                        <a:latin typeface="Calibri"/>
                        <a:cs typeface="Calibri"/>
                      </a:endParaRPr>
                    </a:p>
                  </a:txBody>
                  <a:tcPr marL="0" marR="0" marT="0" marB="0">
                    <a:lnL w="12700">
                      <a:solidFill>
                        <a:srgbClr val="FFFFFF"/>
                      </a:solidFill>
                      <a:prstDash val="solid"/>
                    </a:lnL>
                    <a:lnR w="635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4"/>
                  </a:ext>
                </a:extLst>
              </a:tr>
              <a:tr h="661870">
                <a:tc>
                  <a:txBody>
                    <a:bodyPr/>
                    <a:lstStyle/>
                    <a:p>
                      <a:pPr marL="2523490">
                        <a:lnSpc>
                          <a:spcPts val="2795"/>
                        </a:lnSpc>
                      </a:pPr>
                      <a:r>
                        <a:rPr sz="2400" b="1" dirty="0">
                          <a:solidFill>
                            <a:srgbClr val="FFFFFF"/>
                          </a:solidFill>
                          <a:latin typeface="Calibri"/>
                          <a:cs typeface="Calibri"/>
                        </a:rPr>
                        <a:t>=</a:t>
                      </a:r>
                      <a:r>
                        <a:rPr sz="2400" b="1" spc="-20" dirty="0">
                          <a:solidFill>
                            <a:srgbClr val="FFFFFF"/>
                          </a:solidFill>
                          <a:latin typeface="Calibri"/>
                          <a:cs typeface="Calibri"/>
                        </a:rPr>
                        <a:t> </a:t>
                      </a:r>
                      <a:r>
                        <a:rPr sz="2400" b="1" spc="-5" dirty="0">
                          <a:solidFill>
                            <a:srgbClr val="FFFFFF"/>
                          </a:solidFill>
                          <a:latin typeface="Calibri"/>
                          <a:cs typeface="Calibri"/>
                        </a:rPr>
                        <a:t>AIDS</a:t>
                      </a:r>
                      <a:endParaRPr sz="2400">
                        <a:latin typeface="Calibri"/>
                        <a:cs typeface="Calibri"/>
                      </a:endParaRPr>
                    </a:p>
                  </a:txBody>
                  <a:tcPr marL="0" marR="0" marT="0" marB="0">
                    <a:lnL w="635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L="68580">
                        <a:lnSpc>
                          <a:spcPts val="4190"/>
                        </a:lnSpc>
                      </a:pPr>
                      <a:r>
                        <a:rPr sz="3600" dirty="0">
                          <a:latin typeface="Calibri"/>
                          <a:cs typeface="Calibri"/>
                        </a:rPr>
                        <a:t>7.6</a:t>
                      </a:r>
                      <a:r>
                        <a:rPr sz="3600" spc="-5" dirty="0">
                          <a:latin typeface="Calibri"/>
                          <a:cs typeface="Calibri"/>
                        </a:rPr>
                        <a:t> /</a:t>
                      </a:r>
                      <a:r>
                        <a:rPr sz="2400" spc="-5" dirty="0">
                          <a:latin typeface="Calibri"/>
                          <a:cs typeface="Calibri"/>
                        </a:rPr>
                        <a:t>100,000</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L="67945">
                        <a:lnSpc>
                          <a:spcPts val="4190"/>
                        </a:lnSpc>
                      </a:pPr>
                      <a:r>
                        <a:rPr sz="3600" dirty="0">
                          <a:latin typeface="Calibri"/>
                          <a:cs typeface="Calibri"/>
                        </a:rPr>
                        <a:t>8.5</a:t>
                      </a:r>
                      <a:r>
                        <a:rPr sz="3600" spc="-5" dirty="0">
                          <a:latin typeface="Calibri"/>
                          <a:cs typeface="Calibri"/>
                        </a:rPr>
                        <a:t> /</a:t>
                      </a:r>
                      <a:r>
                        <a:rPr sz="2400" spc="-5" dirty="0">
                          <a:latin typeface="Calibri"/>
                          <a:cs typeface="Calibri"/>
                        </a:rPr>
                        <a:t>100,000</a:t>
                      </a:r>
                      <a:endParaRPr sz="2400">
                        <a:latin typeface="Calibri"/>
                        <a:cs typeface="Calibri"/>
                      </a:endParaRPr>
                    </a:p>
                  </a:txBody>
                  <a:tcPr marL="0" marR="0" marT="0" marB="0">
                    <a:lnL w="12700">
                      <a:solidFill>
                        <a:srgbClr val="FFFFFF"/>
                      </a:solidFill>
                      <a:prstDash val="solid"/>
                    </a:lnL>
                    <a:lnR w="635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5"/>
                  </a:ext>
                </a:extLst>
              </a:tr>
              <a:tr h="624466">
                <a:tc>
                  <a:txBody>
                    <a:bodyPr/>
                    <a:lstStyle/>
                    <a:p>
                      <a:pPr marL="65405">
                        <a:lnSpc>
                          <a:spcPct val="100000"/>
                        </a:lnSpc>
                        <a:spcBef>
                          <a:spcPts val="1305"/>
                        </a:spcBef>
                      </a:pPr>
                      <a:r>
                        <a:rPr sz="2800" b="1" i="1" spc="-15" dirty="0">
                          <a:solidFill>
                            <a:srgbClr val="FFFFFF"/>
                          </a:solidFill>
                          <a:latin typeface="Calibri"/>
                          <a:cs typeface="Calibri"/>
                        </a:rPr>
                        <a:t>DIAGNOSIS </a:t>
                      </a:r>
                      <a:r>
                        <a:rPr sz="2800" b="1" i="1" spc="-65" dirty="0">
                          <a:solidFill>
                            <a:srgbClr val="FFFFFF"/>
                          </a:solidFill>
                          <a:latin typeface="Calibri"/>
                          <a:cs typeface="Calibri"/>
                        </a:rPr>
                        <a:t>RATE </a:t>
                      </a:r>
                      <a:r>
                        <a:rPr sz="2800" b="1" spc="-5" dirty="0">
                          <a:solidFill>
                            <a:srgbClr val="FFFFFF"/>
                          </a:solidFill>
                          <a:latin typeface="Calibri"/>
                          <a:cs typeface="Calibri"/>
                        </a:rPr>
                        <a:t>= </a:t>
                      </a:r>
                      <a:r>
                        <a:rPr sz="2400" b="1" spc="-5" dirty="0">
                          <a:solidFill>
                            <a:srgbClr val="FFFFFF"/>
                          </a:solidFill>
                          <a:latin typeface="Calibri"/>
                          <a:cs typeface="Calibri"/>
                        </a:rPr>
                        <a:t>HIV </a:t>
                      </a:r>
                      <a:r>
                        <a:rPr sz="2400" b="1" dirty="0">
                          <a:solidFill>
                            <a:srgbClr val="FFFFFF"/>
                          </a:solidFill>
                          <a:latin typeface="Calibri"/>
                          <a:cs typeface="Calibri"/>
                        </a:rPr>
                        <a:t>+</a:t>
                      </a:r>
                      <a:r>
                        <a:rPr sz="2400" b="1" spc="110" dirty="0">
                          <a:solidFill>
                            <a:srgbClr val="FFFFFF"/>
                          </a:solidFill>
                          <a:latin typeface="Calibri"/>
                          <a:cs typeface="Calibri"/>
                        </a:rPr>
                        <a:t> </a:t>
                      </a:r>
                      <a:r>
                        <a:rPr sz="2400" b="1" spc="-5" dirty="0">
                          <a:solidFill>
                            <a:srgbClr val="FFFFFF"/>
                          </a:solidFill>
                          <a:latin typeface="Calibri"/>
                          <a:cs typeface="Calibri"/>
                        </a:rPr>
                        <a:t>AIDS</a:t>
                      </a:r>
                      <a:endParaRPr sz="2400">
                        <a:latin typeface="Calibri"/>
                        <a:cs typeface="Calibri"/>
                      </a:endParaRPr>
                    </a:p>
                  </a:txBody>
                  <a:tcPr marL="0" marR="0" marT="165735" marB="0">
                    <a:lnL w="635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L="172085">
                        <a:lnSpc>
                          <a:spcPts val="4190"/>
                        </a:lnSpc>
                      </a:pPr>
                      <a:r>
                        <a:rPr sz="3600" dirty="0">
                          <a:latin typeface="Calibri"/>
                          <a:cs typeface="Calibri"/>
                        </a:rPr>
                        <a:t>29</a:t>
                      </a:r>
                      <a:r>
                        <a:rPr sz="3600" spc="-5" dirty="0">
                          <a:latin typeface="Calibri"/>
                          <a:cs typeface="Calibri"/>
                        </a:rPr>
                        <a:t> /</a:t>
                      </a:r>
                      <a:r>
                        <a:rPr sz="2400" spc="-5" dirty="0">
                          <a:latin typeface="Calibri"/>
                          <a:cs typeface="Calibri"/>
                        </a:rPr>
                        <a:t>100,000</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172085">
                        <a:lnSpc>
                          <a:spcPts val="4190"/>
                        </a:lnSpc>
                      </a:pPr>
                      <a:r>
                        <a:rPr sz="3600" dirty="0">
                          <a:latin typeface="Calibri"/>
                          <a:cs typeface="Calibri"/>
                        </a:rPr>
                        <a:t>30</a:t>
                      </a:r>
                      <a:r>
                        <a:rPr sz="3600" spc="-5" dirty="0">
                          <a:latin typeface="Calibri"/>
                          <a:cs typeface="Calibri"/>
                        </a:rPr>
                        <a:t> /</a:t>
                      </a:r>
                      <a:r>
                        <a:rPr sz="2400" spc="-5" dirty="0">
                          <a:latin typeface="Calibri"/>
                          <a:cs typeface="Calibri"/>
                        </a:rPr>
                        <a:t>100,000</a:t>
                      </a:r>
                      <a:endParaRPr sz="2400">
                        <a:latin typeface="Calibri"/>
                        <a:cs typeface="Calibri"/>
                      </a:endParaRPr>
                    </a:p>
                  </a:txBody>
                  <a:tcPr marL="0" marR="0" marT="0" marB="0">
                    <a:lnL w="12700">
                      <a:solidFill>
                        <a:srgbClr val="FFFFFF"/>
                      </a:solidFill>
                      <a:prstDash val="solid"/>
                    </a:lnL>
                    <a:lnR w="635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6"/>
                  </a:ext>
                </a:extLst>
              </a:tr>
              <a:tr h="830579">
                <a:tc>
                  <a:txBody>
                    <a:bodyPr/>
                    <a:lstStyle/>
                    <a:p>
                      <a:pPr marL="65405">
                        <a:lnSpc>
                          <a:spcPts val="3260"/>
                        </a:lnSpc>
                      </a:pPr>
                      <a:r>
                        <a:rPr sz="2800" b="1" spc="-15" dirty="0">
                          <a:solidFill>
                            <a:srgbClr val="FFFFFF"/>
                          </a:solidFill>
                          <a:latin typeface="Calibri"/>
                          <a:cs typeface="Calibri"/>
                        </a:rPr>
                        <a:t>Prevalence </a:t>
                      </a:r>
                      <a:r>
                        <a:rPr sz="2800" b="1" spc="-5" dirty="0">
                          <a:solidFill>
                            <a:srgbClr val="FFFFFF"/>
                          </a:solidFill>
                          <a:latin typeface="Calibri"/>
                          <a:cs typeface="Calibri"/>
                        </a:rPr>
                        <a:t>(PWH =</a:t>
                      </a:r>
                      <a:r>
                        <a:rPr sz="2800" b="1" spc="55" dirty="0">
                          <a:solidFill>
                            <a:srgbClr val="FFFFFF"/>
                          </a:solidFill>
                          <a:latin typeface="Calibri"/>
                          <a:cs typeface="Calibri"/>
                        </a:rPr>
                        <a:t> </a:t>
                      </a:r>
                      <a:r>
                        <a:rPr sz="2800" b="1" spc="-5" dirty="0">
                          <a:solidFill>
                            <a:srgbClr val="FFFFFF"/>
                          </a:solidFill>
                          <a:latin typeface="Calibri"/>
                          <a:cs typeface="Calibri"/>
                        </a:rPr>
                        <a:t>H+A)</a:t>
                      </a:r>
                      <a:endParaRPr sz="2800">
                        <a:latin typeface="Calibri"/>
                        <a:cs typeface="Calibri"/>
                      </a:endParaRPr>
                    </a:p>
                    <a:p>
                      <a:pPr marL="1499235">
                        <a:lnSpc>
                          <a:spcPct val="100000"/>
                        </a:lnSpc>
                        <a:spcBef>
                          <a:spcPts val="244"/>
                        </a:spcBef>
                      </a:pPr>
                      <a:r>
                        <a:rPr sz="2400" b="1" spc="-5" dirty="0">
                          <a:solidFill>
                            <a:srgbClr val="FFFFFF"/>
                          </a:solidFill>
                          <a:latin typeface="Calibri"/>
                          <a:cs typeface="Calibri"/>
                        </a:rPr>
                        <a:t>(new </a:t>
                      </a:r>
                      <a:r>
                        <a:rPr sz="2400" b="1" dirty="0">
                          <a:solidFill>
                            <a:srgbClr val="FFFFFF"/>
                          </a:solidFill>
                          <a:latin typeface="Calibri"/>
                          <a:cs typeface="Calibri"/>
                        </a:rPr>
                        <a:t>+</a:t>
                      </a:r>
                      <a:r>
                        <a:rPr sz="2400" b="1" spc="-15" dirty="0">
                          <a:solidFill>
                            <a:srgbClr val="FFFFFF"/>
                          </a:solidFill>
                          <a:latin typeface="Calibri"/>
                          <a:cs typeface="Calibri"/>
                        </a:rPr>
                        <a:t> </a:t>
                      </a:r>
                      <a:r>
                        <a:rPr sz="2400" b="1" spc="-5" dirty="0">
                          <a:solidFill>
                            <a:srgbClr val="FFFFFF"/>
                          </a:solidFill>
                          <a:latin typeface="Calibri"/>
                          <a:cs typeface="Calibri"/>
                        </a:rPr>
                        <a:t>ongoing)</a:t>
                      </a:r>
                      <a:endParaRPr sz="2400">
                        <a:latin typeface="Calibri"/>
                        <a:cs typeface="Calibri"/>
                      </a:endParaRPr>
                    </a:p>
                  </a:txBody>
                  <a:tcPr marL="0" marR="0" marT="0" marB="0">
                    <a:lnL w="635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L="68580">
                        <a:lnSpc>
                          <a:spcPts val="4190"/>
                        </a:lnSpc>
                      </a:pPr>
                      <a:r>
                        <a:rPr sz="3600" dirty="0">
                          <a:latin typeface="Calibri"/>
                          <a:cs typeface="Calibri"/>
                        </a:rPr>
                        <a:t>8,417</a:t>
                      </a:r>
                      <a:endParaRPr sz="3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L="67945">
                        <a:lnSpc>
                          <a:spcPts val="4650"/>
                        </a:lnSpc>
                      </a:pPr>
                      <a:r>
                        <a:rPr sz="4000" spc="-5" dirty="0">
                          <a:latin typeface="Calibri"/>
                          <a:cs typeface="Calibri"/>
                        </a:rPr>
                        <a:t>120,502</a:t>
                      </a:r>
                      <a:endParaRPr sz="4000">
                        <a:latin typeface="Calibri"/>
                        <a:cs typeface="Calibri"/>
                      </a:endParaRPr>
                    </a:p>
                  </a:txBody>
                  <a:tcPr marL="0" marR="0" marT="0" marB="0">
                    <a:lnL w="12700">
                      <a:solidFill>
                        <a:srgbClr val="FFFFFF"/>
                      </a:solidFill>
                      <a:prstDash val="solid"/>
                    </a:lnL>
                    <a:lnR w="635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7"/>
                  </a:ext>
                </a:extLst>
              </a:tr>
              <a:tr h="571491">
                <a:tc>
                  <a:txBody>
                    <a:bodyPr/>
                    <a:lstStyle/>
                    <a:p>
                      <a:pPr marL="65405">
                        <a:lnSpc>
                          <a:spcPts val="3260"/>
                        </a:lnSpc>
                        <a:tabLst>
                          <a:tab pos="2868295" algn="l"/>
                        </a:tabLst>
                      </a:pPr>
                      <a:r>
                        <a:rPr sz="2800" b="1" spc="-20" dirty="0">
                          <a:solidFill>
                            <a:srgbClr val="FFFFFF"/>
                          </a:solidFill>
                          <a:latin typeface="Calibri"/>
                          <a:cs typeface="Calibri"/>
                        </a:rPr>
                        <a:t>PREVALENCE</a:t>
                      </a:r>
                      <a:r>
                        <a:rPr sz="2800" b="1" spc="15" dirty="0">
                          <a:solidFill>
                            <a:srgbClr val="FFFFFF"/>
                          </a:solidFill>
                          <a:latin typeface="Calibri"/>
                          <a:cs typeface="Calibri"/>
                        </a:rPr>
                        <a:t> </a:t>
                      </a:r>
                      <a:r>
                        <a:rPr sz="2800" b="1" spc="-20" dirty="0">
                          <a:solidFill>
                            <a:srgbClr val="FFFFFF"/>
                          </a:solidFill>
                          <a:latin typeface="Calibri"/>
                          <a:cs typeface="Calibri"/>
                        </a:rPr>
                        <a:t>Rate	</a:t>
                      </a:r>
                      <a:r>
                        <a:rPr sz="2800" b="1" spc="-5" dirty="0">
                          <a:solidFill>
                            <a:srgbClr val="FFFFFF"/>
                          </a:solidFill>
                          <a:latin typeface="Calibri"/>
                          <a:cs typeface="Calibri"/>
                        </a:rPr>
                        <a:t>(PWH)</a:t>
                      </a:r>
                      <a:endParaRPr sz="2800">
                        <a:latin typeface="Calibri"/>
                        <a:cs typeface="Calibri"/>
                      </a:endParaRPr>
                    </a:p>
                  </a:txBody>
                  <a:tcPr marL="0" marR="0" marT="0" marB="0">
                    <a:lnL w="635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L="68580">
                        <a:lnSpc>
                          <a:spcPts val="4190"/>
                        </a:lnSpc>
                      </a:pPr>
                      <a:r>
                        <a:rPr sz="3600" spc="-5" dirty="0">
                          <a:latin typeface="Calibri"/>
                          <a:cs typeface="Calibri"/>
                        </a:rPr>
                        <a:t>566/</a:t>
                      </a:r>
                      <a:r>
                        <a:rPr sz="2400" spc="-5" dirty="0">
                          <a:latin typeface="Calibri"/>
                          <a:cs typeface="Calibri"/>
                        </a:rPr>
                        <a:t>100,000</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67945">
                        <a:lnSpc>
                          <a:spcPts val="4190"/>
                        </a:lnSpc>
                      </a:pPr>
                      <a:r>
                        <a:rPr sz="3600" spc="-5" dirty="0">
                          <a:latin typeface="Calibri"/>
                          <a:cs typeface="Calibri"/>
                        </a:rPr>
                        <a:t>548/</a:t>
                      </a:r>
                      <a:r>
                        <a:rPr sz="2400" spc="-5" dirty="0">
                          <a:latin typeface="Calibri"/>
                          <a:cs typeface="Calibri"/>
                        </a:rPr>
                        <a:t>100,000</a:t>
                      </a:r>
                      <a:endParaRPr sz="2400">
                        <a:latin typeface="Calibri"/>
                        <a:cs typeface="Calibri"/>
                      </a:endParaRPr>
                    </a:p>
                  </a:txBody>
                  <a:tcPr marL="0" marR="0" marT="0" marB="0">
                    <a:lnL w="12700">
                      <a:solidFill>
                        <a:srgbClr val="FFFFFF"/>
                      </a:solidFill>
                      <a:prstDash val="solid"/>
                    </a:lnL>
                    <a:lnR w="635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8"/>
                  </a:ext>
                </a:extLst>
              </a:tr>
              <a:tr h="604871">
                <a:tc>
                  <a:txBody>
                    <a:bodyPr/>
                    <a:lstStyle/>
                    <a:p>
                      <a:pPr marL="65405">
                        <a:lnSpc>
                          <a:spcPts val="3260"/>
                        </a:lnSpc>
                      </a:pPr>
                      <a:r>
                        <a:rPr sz="2800" b="1" spc="-5" dirty="0">
                          <a:solidFill>
                            <a:srgbClr val="FFFFFF"/>
                          </a:solidFill>
                          <a:latin typeface="Calibri"/>
                          <a:cs typeface="Calibri"/>
                        </a:rPr>
                        <a:t>HIV </a:t>
                      </a:r>
                      <a:r>
                        <a:rPr sz="2800" b="1" spc="-10" dirty="0">
                          <a:solidFill>
                            <a:srgbClr val="FFFFFF"/>
                          </a:solidFill>
                          <a:latin typeface="Calibri"/>
                          <a:cs typeface="Calibri"/>
                        </a:rPr>
                        <a:t>Deaths</a:t>
                      </a:r>
                      <a:endParaRPr sz="2800">
                        <a:latin typeface="Calibri"/>
                        <a:cs typeface="Calibri"/>
                      </a:endParaRPr>
                    </a:p>
                  </a:txBody>
                  <a:tcPr marL="0" marR="0" marT="0" marB="0">
                    <a:lnL w="635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L="68580">
                        <a:lnSpc>
                          <a:spcPts val="4190"/>
                        </a:lnSpc>
                      </a:pPr>
                      <a:r>
                        <a:rPr sz="3600" dirty="0">
                          <a:latin typeface="Calibri"/>
                          <a:cs typeface="Calibri"/>
                        </a:rPr>
                        <a:t>39</a:t>
                      </a:r>
                      <a:endParaRPr sz="3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L="67945">
                        <a:lnSpc>
                          <a:spcPts val="4190"/>
                        </a:lnSpc>
                      </a:pPr>
                      <a:r>
                        <a:rPr sz="3600" dirty="0">
                          <a:latin typeface="Calibri"/>
                          <a:cs typeface="Calibri"/>
                        </a:rPr>
                        <a:t>629</a:t>
                      </a:r>
                      <a:endParaRPr sz="3600">
                        <a:latin typeface="Calibri"/>
                        <a:cs typeface="Calibri"/>
                      </a:endParaRPr>
                    </a:p>
                  </a:txBody>
                  <a:tcPr marL="0" marR="0" marT="0" marB="0">
                    <a:lnL w="12700">
                      <a:solidFill>
                        <a:srgbClr val="FFFFFF"/>
                      </a:solidFill>
                      <a:prstDash val="solid"/>
                    </a:lnL>
                    <a:lnR w="635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9"/>
                  </a:ext>
                </a:extLst>
              </a:tr>
              <a:tr h="129961">
                <a:tc>
                  <a:txBody>
                    <a:bodyPr/>
                    <a:lstStyle/>
                    <a:p>
                      <a:pPr>
                        <a:lnSpc>
                          <a:spcPct val="100000"/>
                        </a:lnSpc>
                      </a:pPr>
                      <a:endParaRPr sz="700">
                        <a:latin typeface="Times New Roman"/>
                        <a:cs typeface="Times New Roman"/>
                      </a:endParaRPr>
                    </a:p>
                  </a:txBody>
                  <a:tcPr marL="0" marR="0" marT="0" marB="0">
                    <a:lnL w="6350">
                      <a:solidFill>
                        <a:srgbClr val="FFFFFF"/>
                      </a:solidFill>
                      <a:prstDash val="solid"/>
                    </a:lnL>
                    <a:lnR w="12700">
                      <a:solidFill>
                        <a:srgbClr val="FFFFFF"/>
                      </a:solidFill>
                      <a:prstDash val="solid"/>
                    </a:lnR>
                    <a:lnT w="12700">
                      <a:solidFill>
                        <a:srgbClr val="FFFFFF"/>
                      </a:solidFill>
                      <a:prstDash val="solid"/>
                    </a:lnT>
                    <a:solidFill>
                      <a:srgbClr val="4472C4"/>
                    </a:solidFill>
                  </a:tcPr>
                </a:tc>
                <a:tc>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solidFill>
                      <a:srgbClr val="E9EBF5"/>
                    </a:solidFill>
                  </a:tcPr>
                </a:tc>
                <a:tc>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R w="6350">
                      <a:solidFill>
                        <a:srgbClr val="FFFFFF"/>
                      </a:solidFill>
                      <a:prstDash val="solid"/>
                    </a:lnR>
                    <a:lnT w="12700">
                      <a:solidFill>
                        <a:srgbClr val="FFFFFF"/>
                      </a:solidFill>
                      <a:prstDash val="solid"/>
                    </a:lnT>
                    <a:solidFill>
                      <a:srgbClr val="E9EBF5"/>
                    </a:solidFill>
                  </a:tcPr>
                </a:tc>
                <a:extLst>
                  <a:ext uri="{0D108BD9-81ED-4DB2-BD59-A6C34878D82A}">
                    <a16:rowId xmlns:a16="http://schemas.microsoft.com/office/drawing/2014/main" val="10010"/>
                  </a:ext>
                </a:extLst>
              </a:tr>
            </a:tbl>
          </a:graphicData>
        </a:graphic>
      </p:graphicFrame>
    </p:spTree>
    <p:extLst>
      <p:ext uri="{BB962C8B-B14F-4D97-AF65-F5344CB8AC3E}">
        <p14:creationId xmlns:p14="http://schemas.microsoft.com/office/powerpoint/2010/main" val="1701035994"/>
      </p:ext>
    </p:extLst>
  </p:cSld>
  <p:clrMapOvr>
    <a:masterClrMapping/>
  </p:clrMapOvr>
  <p:timing>
    <p:tnLst>
      <p:par>
        <p:cTn id="1" dur="indefinite" restart="never" nodeType="tmRoot"/>
      </p:par>
    </p:tn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518062" y="397545"/>
            <a:ext cx="9152255" cy="63500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4000" b="0" i="0" u="none" strike="noStrike" kern="1200" cap="none" spc="-40" normalizeH="0" baseline="0" noProof="0" dirty="0">
                <a:ln>
                  <a:noFill/>
                </a:ln>
                <a:solidFill>
                  <a:srgbClr val="FFFFFF"/>
                </a:solidFill>
                <a:effectLst/>
                <a:uLnTx/>
                <a:uFillTx/>
                <a:latin typeface="Calibri Light"/>
                <a:ea typeface="+mn-ea"/>
                <a:cs typeface="Calibri Light"/>
              </a:rPr>
              <a:t>Ryan </a:t>
            </a:r>
            <a:r>
              <a:rPr kumimoji="0" sz="4000" b="0" i="0" u="none" strike="noStrike" kern="1200" cap="none" spc="-15" normalizeH="0" baseline="0" noProof="0" dirty="0">
                <a:ln>
                  <a:noFill/>
                </a:ln>
                <a:solidFill>
                  <a:srgbClr val="FFFFFF"/>
                </a:solidFill>
                <a:effectLst/>
                <a:uLnTx/>
                <a:uFillTx/>
                <a:latin typeface="Calibri Light"/>
                <a:ea typeface="+mn-ea"/>
                <a:cs typeface="Calibri Light"/>
              </a:rPr>
              <a:t>White </a:t>
            </a:r>
            <a:r>
              <a:rPr kumimoji="0" sz="4000" b="0" i="0" u="none" strike="noStrike" kern="1200" cap="none" spc="-25" normalizeH="0" baseline="0" noProof="0" dirty="0">
                <a:ln>
                  <a:noFill/>
                </a:ln>
                <a:solidFill>
                  <a:srgbClr val="FFFFFF"/>
                </a:solidFill>
                <a:effectLst/>
                <a:uLnTx/>
                <a:uFillTx/>
                <a:latin typeface="Calibri Light"/>
                <a:ea typeface="+mn-ea"/>
                <a:cs typeface="Calibri Light"/>
              </a:rPr>
              <a:t>Part </a:t>
            </a:r>
            <a:r>
              <a:rPr kumimoji="0" sz="4000" b="0" i="0" u="none" strike="noStrike" kern="1200" cap="none" spc="-5" normalizeH="0" baseline="0" noProof="0" dirty="0">
                <a:ln>
                  <a:noFill/>
                </a:ln>
                <a:solidFill>
                  <a:srgbClr val="FFFFFF"/>
                </a:solidFill>
                <a:effectLst/>
                <a:uLnTx/>
                <a:uFillTx/>
                <a:latin typeface="Calibri Light"/>
                <a:ea typeface="+mn-ea"/>
                <a:cs typeface="Calibri Light"/>
              </a:rPr>
              <a:t>B – DOH </a:t>
            </a:r>
            <a:r>
              <a:rPr kumimoji="0" sz="4000" b="0" i="0" u="none" strike="noStrike" kern="1200" cap="none" spc="-25" normalizeH="0" baseline="0" noProof="0" dirty="0">
                <a:ln>
                  <a:noFill/>
                </a:ln>
                <a:solidFill>
                  <a:srgbClr val="FFFFFF"/>
                </a:solidFill>
                <a:effectLst/>
                <a:uLnTx/>
                <a:uFillTx/>
                <a:latin typeface="Calibri Light"/>
                <a:ea typeface="+mn-ea"/>
                <a:cs typeface="Calibri Light"/>
              </a:rPr>
              <a:t>Palm </a:t>
            </a:r>
            <a:r>
              <a:rPr kumimoji="0" sz="4000" b="0" i="0" u="none" strike="noStrike" kern="1200" cap="none" spc="-5" normalizeH="0" baseline="0" noProof="0" dirty="0">
                <a:ln>
                  <a:noFill/>
                </a:ln>
                <a:solidFill>
                  <a:srgbClr val="FFFFFF"/>
                </a:solidFill>
                <a:effectLst/>
                <a:uLnTx/>
                <a:uFillTx/>
                <a:latin typeface="Calibri Light"/>
                <a:ea typeface="+mn-ea"/>
                <a:cs typeface="Calibri Light"/>
              </a:rPr>
              <a:t>Beach</a:t>
            </a:r>
            <a:r>
              <a:rPr kumimoji="0" sz="4000" b="0" i="0" u="none" strike="noStrike" kern="1200" cap="none" spc="50" normalizeH="0" baseline="0" noProof="0" dirty="0">
                <a:ln>
                  <a:noFill/>
                </a:ln>
                <a:solidFill>
                  <a:srgbClr val="FFFFFF"/>
                </a:solidFill>
                <a:effectLst/>
                <a:uLnTx/>
                <a:uFillTx/>
                <a:latin typeface="Calibri Light"/>
                <a:ea typeface="+mn-ea"/>
                <a:cs typeface="Calibri Light"/>
              </a:rPr>
              <a:t> </a:t>
            </a:r>
            <a:r>
              <a:rPr kumimoji="0" sz="4000" b="0" i="0" u="none" strike="noStrike" kern="1200" cap="none" spc="-15" normalizeH="0" baseline="0" noProof="0" dirty="0">
                <a:ln>
                  <a:noFill/>
                </a:ln>
                <a:solidFill>
                  <a:srgbClr val="FFFFFF"/>
                </a:solidFill>
                <a:effectLst/>
                <a:uLnTx/>
                <a:uFillTx/>
                <a:latin typeface="Calibri Light"/>
                <a:ea typeface="+mn-ea"/>
                <a:cs typeface="Calibri Light"/>
              </a:rPr>
              <a:t>County</a:t>
            </a:r>
            <a:endParaRPr kumimoji="0" sz="4000" b="0" i="0" u="none" strike="noStrike" kern="1200" cap="none" spc="0" normalizeH="0" baseline="0" noProof="0">
              <a:ln>
                <a:noFill/>
              </a:ln>
              <a:solidFill>
                <a:prstClr val="black"/>
              </a:solidFill>
              <a:effectLst/>
              <a:uLnTx/>
              <a:uFillTx/>
              <a:latin typeface="Calibri Light"/>
              <a:ea typeface="+mn-ea"/>
              <a:cs typeface="Calibri Light"/>
            </a:endParaRPr>
          </a:p>
        </p:txBody>
      </p:sp>
      <p:sp>
        <p:nvSpPr>
          <p:cNvPr id="4" name="object 4"/>
          <p:cNvSpPr txBox="1"/>
          <p:nvPr/>
        </p:nvSpPr>
        <p:spPr>
          <a:xfrm>
            <a:off x="10960100" y="6149091"/>
            <a:ext cx="727883"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srgbClr val="FFFFFF"/>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328</a:t>
            </a:fld>
            <a:endParaRPr kumimoji="0" sz="3200" b="0" i="0" u="none" strike="noStrike" kern="1200" cap="none" spc="0" normalizeH="0" baseline="0" noProof="0" dirty="0">
              <a:ln>
                <a:noFill/>
              </a:ln>
              <a:solidFill>
                <a:prstClr val="black"/>
              </a:solidFill>
              <a:effectLst/>
              <a:uLnTx/>
              <a:uFillTx/>
              <a:latin typeface="Arial"/>
              <a:ea typeface="+mn-ea"/>
              <a:cs typeface="Arial"/>
            </a:endParaRPr>
          </a:p>
        </p:txBody>
      </p:sp>
      <p:sp>
        <p:nvSpPr>
          <p:cNvPr id="3" name="object 3"/>
          <p:cNvSpPr txBox="1"/>
          <p:nvPr/>
        </p:nvSpPr>
        <p:spPr>
          <a:xfrm>
            <a:off x="1138966" y="2102718"/>
            <a:ext cx="9955530" cy="1500505"/>
          </a:xfrm>
          <a:prstGeom prst="rect">
            <a:avLst/>
          </a:prstGeom>
        </p:spPr>
        <p:txBody>
          <a:bodyPr vert="horz" wrap="square" lIns="0" tIns="12065" rIns="0" bIns="0" rtlCol="0">
            <a:spAutoFit/>
          </a:bodyPr>
          <a:lstStyle/>
          <a:p>
            <a:pPr marL="998219" marR="5080" lvl="0" indent="-986155" algn="l" defTabSz="914400" rtl="0" eaLnBrk="1" fontAlgn="auto" latinLnBrk="0" hangingPunct="1">
              <a:lnSpc>
                <a:spcPct val="121000"/>
              </a:lnSpc>
              <a:spcBef>
                <a:spcPts val="95"/>
              </a:spcBef>
              <a:spcAft>
                <a:spcPts val="0"/>
              </a:spcAft>
              <a:buClrTx/>
              <a:buSzTx/>
              <a:buFontTx/>
              <a:buNone/>
              <a:tabLst/>
              <a:defRPr/>
            </a:pPr>
            <a:r>
              <a:rPr kumimoji="0" sz="4000" b="1" i="0" u="none" strike="noStrike" kern="1200" cap="none" spc="-25" normalizeH="0" baseline="0" noProof="0" dirty="0">
                <a:ln>
                  <a:noFill/>
                </a:ln>
                <a:solidFill>
                  <a:srgbClr val="548235"/>
                </a:solidFill>
                <a:effectLst/>
                <a:uLnTx/>
                <a:uFillTx/>
                <a:latin typeface="Calibri"/>
                <a:ea typeface="+mn-ea"/>
                <a:cs typeface="Calibri"/>
              </a:rPr>
              <a:t>Retention </a:t>
            </a:r>
            <a:r>
              <a:rPr kumimoji="0" sz="4000" b="1" i="0" u="none" strike="noStrike" kern="1200" cap="none" spc="-5" normalizeH="0" baseline="0" noProof="0" dirty="0">
                <a:ln>
                  <a:noFill/>
                </a:ln>
                <a:solidFill>
                  <a:srgbClr val="548235"/>
                </a:solidFill>
                <a:effectLst/>
                <a:uLnTx/>
                <a:uFillTx/>
                <a:latin typeface="Calibri"/>
                <a:ea typeface="+mn-ea"/>
                <a:cs typeface="Calibri"/>
              </a:rPr>
              <a:t>in </a:t>
            </a:r>
            <a:r>
              <a:rPr kumimoji="0" sz="4000" b="1" i="0" u="none" strike="noStrike" kern="1200" cap="none" spc="-15" normalizeH="0" baseline="0" noProof="0" dirty="0">
                <a:ln>
                  <a:noFill/>
                </a:ln>
                <a:solidFill>
                  <a:srgbClr val="548235"/>
                </a:solidFill>
                <a:effectLst/>
                <a:uLnTx/>
                <a:uFillTx/>
                <a:latin typeface="Calibri"/>
                <a:ea typeface="+mn-ea"/>
                <a:cs typeface="Calibri"/>
              </a:rPr>
              <a:t>Care: </a:t>
            </a:r>
            <a:r>
              <a:rPr kumimoji="0" sz="4000" b="1" i="1" u="none" strike="noStrike" kern="1200" cap="none" spc="-20" normalizeH="0" baseline="0" noProof="0" dirty="0">
                <a:ln>
                  <a:noFill/>
                </a:ln>
                <a:solidFill>
                  <a:prstClr val="black"/>
                </a:solidFill>
                <a:effectLst/>
                <a:uLnTx/>
                <a:uFillTx/>
                <a:latin typeface="Calibri"/>
                <a:ea typeface="+mn-ea"/>
                <a:cs typeface="Calibri"/>
              </a:rPr>
              <a:t>RW-Part </a:t>
            </a:r>
            <a:r>
              <a:rPr kumimoji="0" sz="4000" b="1" i="1" u="none" strike="noStrike" kern="1200" cap="none" spc="-5" normalizeH="0" baseline="0" noProof="0" dirty="0">
                <a:ln>
                  <a:noFill/>
                </a:ln>
                <a:solidFill>
                  <a:prstClr val="black"/>
                </a:solidFill>
                <a:effectLst/>
                <a:uLnTx/>
                <a:uFillTx/>
                <a:latin typeface="Calibri"/>
                <a:ea typeface="+mn-ea"/>
                <a:cs typeface="Calibri"/>
              </a:rPr>
              <a:t>B </a:t>
            </a:r>
            <a:r>
              <a:rPr kumimoji="0" sz="4000" b="1" i="0" u="none" strike="noStrike" kern="1200" cap="none" spc="-10" normalizeH="0" baseline="0" noProof="0" dirty="0">
                <a:ln>
                  <a:noFill/>
                </a:ln>
                <a:solidFill>
                  <a:prstClr val="black"/>
                </a:solidFill>
                <a:effectLst/>
                <a:uLnTx/>
                <a:uFillTx/>
                <a:latin typeface="Calibri"/>
                <a:ea typeface="+mn-ea"/>
                <a:cs typeface="Calibri"/>
              </a:rPr>
              <a:t>clients </a:t>
            </a:r>
            <a:r>
              <a:rPr kumimoji="0" sz="4000" b="1" i="0" u="none" strike="noStrike" kern="1200" cap="none" spc="-5" normalizeH="0" baseline="0" noProof="0" dirty="0">
                <a:ln>
                  <a:noFill/>
                </a:ln>
                <a:solidFill>
                  <a:prstClr val="black"/>
                </a:solidFill>
                <a:effectLst/>
                <a:uLnTx/>
                <a:uFillTx/>
                <a:latin typeface="Calibri"/>
                <a:ea typeface="+mn-ea"/>
                <a:cs typeface="Calibri"/>
              </a:rPr>
              <a:t>vs. </a:t>
            </a:r>
            <a:r>
              <a:rPr kumimoji="0" sz="4000" b="1" i="1" u="none" strike="noStrike" kern="1200" cap="none" spc="-5" normalizeH="0" baseline="0" noProof="0" dirty="0">
                <a:ln>
                  <a:noFill/>
                </a:ln>
                <a:solidFill>
                  <a:prstClr val="black"/>
                </a:solidFill>
                <a:effectLst/>
                <a:uLnTx/>
                <a:uFillTx/>
                <a:latin typeface="Calibri"/>
                <a:ea typeface="+mn-ea"/>
                <a:cs typeface="Calibri"/>
              </a:rPr>
              <a:t>PWH in  </a:t>
            </a:r>
            <a:r>
              <a:rPr kumimoji="0" sz="4000" b="1" i="1" u="none" strike="noStrike" kern="1200" cap="none" spc="-20" normalizeH="0" baseline="0" noProof="0" dirty="0">
                <a:ln>
                  <a:noFill/>
                </a:ln>
                <a:solidFill>
                  <a:prstClr val="black"/>
                </a:solidFill>
                <a:effectLst/>
                <a:uLnTx/>
                <a:uFillTx/>
                <a:latin typeface="Calibri"/>
                <a:ea typeface="+mn-ea"/>
                <a:cs typeface="Calibri"/>
              </a:rPr>
              <a:t>Palm </a:t>
            </a:r>
            <a:r>
              <a:rPr kumimoji="0" sz="4000" b="1" i="1" u="none" strike="noStrike" kern="1200" cap="none" spc="-5" normalizeH="0" baseline="0" noProof="0" dirty="0">
                <a:ln>
                  <a:noFill/>
                </a:ln>
                <a:solidFill>
                  <a:prstClr val="black"/>
                </a:solidFill>
                <a:effectLst/>
                <a:uLnTx/>
                <a:uFillTx/>
                <a:latin typeface="Calibri"/>
                <a:ea typeface="+mn-ea"/>
                <a:cs typeface="Calibri"/>
              </a:rPr>
              <a:t>Beach </a:t>
            </a:r>
            <a:r>
              <a:rPr kumimoji="0" sz="4000" b="1" i="1" u="none" strike="noStrike" kern="1200" cap="none" spc="-10" normalizeH="0" baseline="0" noProof="0" dirty="0">
                <a:ln>
                  <a:noFill/>
                </a:ln>
                <a:solidFill>
                  <a:prstClr val="black"/>
                </a:solidFill>
                <a:effectLst/>
                <a:uLnTx/>
                <a:uFillTx/>
                <a:latin typeface="Calibri"/>
                <a:ea typeface="+mn-ea"/>
                <a:cs typeface="Calibri"/>
              </a:rPr>
              <a:t>County </a:t>
            </a:r>
            <a:r>
              <a:rPr kumimoji="0" sz="4000" b="1" i="0" u="none" strike="noStrike" kern="1200" cap="none" spc="-5" normalizeH="0" baseline="0" noProof="0" dirty="0">
                <a:ln>
                  <a:noFill/>
                </a:ln>
                <a:solidFill>
                  <a:prstClr val="black"/>
                </a:solidFill>
                <a:effectLst/>
                <a:uLnTx/>
                <a:uFillTx/>
                <a:latin typeface="Calibri"/>
                <a:ea typeface="+mn-ea"/>
                <a:cs typeface="Calibri"/>
              </a:rPr>
              <a:t>– </a:t>
            </a:r>
            <a:r>
              <a:rPr kumimoji="0" sz="4000" b="1" i="0" u="none" strike="noStrike" kern="1200" cap="none" spc="-35" normalizeH="0" baseline="0" noProof="0" dirty="0">
                <a:ln>
                  <a:noFill/>
                </a:ln>
                <a:solidFill>
                  <a:prstClr val="black"/>
                </a:solidFill>
                <a:effectLst/>
                <a:uLnTx/>
                <a:uFillTx/>
                <a:latin typeface="Calibri"/>
                <a:ea typeface="+mn-ea"/>
                <a:cs typeface="Calibri"/>
              </a:rPr>
              <a:t>GY </a:t>
            </a:r>
            <a:r>
              <a:rPr kumimoji="0" sz="4000" b="1" i="0" u="none" strike="noStrike" kern="1200" cap="none" spc="-5" normalizeH="0" baseline="0" noProof="0" dirty="0">
                <a:ln>
                  <a:noFill/>
                </a:ln>
                <a:solidFill>
                  <a:prstClr val="black"/>
                </a:solidFill>
                <a:effectLst/>
                <a:uLnTx/>
                <a:uFillTx/>
                <a:latin typeface="Calibri"/>
                <a:ea typeface="+mn-ea"/>
                <a:cs typeface="Calibri"/>
              </a:rPr>
              <a:t>2021 </a:t>
            </a:r>
            <a:r>
              <a:rPr kumimoji="0" sz="4000" b="1" i="0" u="none" strike="noStrike" kern="1200" cap="none" spc="-25" normalizeH="0" baseline="0" noProof="0" dirty="0">
                <a:ln>
                  <a:noFill/>
                </a:ln>
                <a:solidFill>
                  <a:prstClr val="black"/>
                </a:solidFill>
                <a:effectLst/>
                <a:uLnTx/>
                <a:uFillTx/>
                <a:latin typeface="Calibri"/>
                <a:ea typeface="+mn-ea"/>
                <a:cs typeface="Calibri"/>
              </a:rPr>
              <a:t>to</a:t>
            </a:r>
            <a:r>
              <a:rPr kumimoji="0" sz="4000" b="1" i="0" u="none" strike="noStrike" kern="1200" cap="none" spc="25" normalizeH="0" baseline="0" noProof="0" dirty="0">
                <a:ln>
                  <a:noFill/>
                </a:ln>
                <a:solidFill>
                  <a:prstClr val="black"/>
                </a:solidFill>
                <a:effectLst/>
                <a:uLnTx/>
                <a:uFillTx/>
                <a:latin typeface="Calibri"/>
                <a:ea typeface="+mn-ea"/>
                <a:cs typeface="Calibri"/>
              </a:rPr>
              <a:t> </a:t>
            </a:r>
            <a:r>
              <a:rPr kumimoji="0" sz="4000" b="1" i="0" u="none" strike="noStrike" kern="1200" cap="none" spc="-5" normalizeH="0" baseline="0" noProof="0" dirty="0">
                <a:ln>
                  <a:noFill/>
                </a:ln>
                <a:solidFill>
                  <a:prstClr val="black"/>
                </a:solidFill>
                <a:effectLst/>
                <a:uLnTx/>
                <a:uFillTx/>
                <a:latin typeface="Calibri"/>
                <a:ea typeface="+mn-ea"/>
                <a:cs typeface="Calibri"/>
              </a:rPr>
              <a:t>2022</a:t>
            </a:r>
            <a:endParaRPr kumimoji="0" sz="40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3945137201"/>
      </p:ext>
    </p:extLst>
  </p:cSld>
  <p:clrMapOvr>
    <a:masterClrMapping/>
  </p:clrMapOvr>
  <p:timing>
    <p:tnLst>
      <p:par>
        <p:cTn id="1" dur="indefinite" restart="never" nodeType="tmRoot"/>
      </p:par>
    </p:tn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307975" y="400593"/>
            <a:ext cx="11574145" cy="635000"/>
          </a:xfrm>
          <a:prstGeom prst="rect">
            <a:avLst/>
          </a:prstGeom>
        </p:spPr>
        <p:txBody>
          <a:bodyPr vert="horz" wrap="square" lIns="0" tIns="12065" rIns="0" bIns="0" rtlCol="0">
            <a:spAutoFit/>
          </a:bodyPr>
          <a:lstStyle/>
          <a:p>
            <a:pPr marL="12700">
              <a:lnSpc>
                <a:spcPct val="100000"/>
              </a:lnSpc>
              <a:spcBef>
                <a:spcPts val="95"/>
              </a:spcBef>
            </a:pPr>
            <a:r>
              <a:rPr sz="4000" b="1" spc="-110" dirty="0">
                <a:solidFill>
                  <a:srgbClr val="000000"/>
                </a:solidFill>
                <a:latin typeface="Trebuchet MS"/>
                <a:cs typeface="Trebuchet MS"/>
              </a:rPr>
              <a:t>Total </a:t>
            </a:r>
            <a:r>
              <a:rPr sz="4000" b="1" i="1" spc="-5" dirty="0">
                <a:solidFill>
                  <a:srgbClr val="000000"/>
                </a:solidFill>
                <a:latin typeface="Trebuchet MS"/>
                <a:cs typeface="Trebuchet MS"/>
              </a:rPr>
              <a:t>N: </a:t>
            </a:r>
            <a:r>
              <a:rPr sz="4000" b="1" spc="-55" dirty="0">
                <a:latin typeface="Trebuchet MS"/>
                <a:cs typeface="Trebuchet MS"/>
              </a:rPr>
              <a:t>RW-B </a:t>
            </a:r>
            <a:r>
              <a:rPr sz="4000" b="1" spc="-10" dirty="0">
                <a:latin typeface="Trebuchet MS"/>
                <a:cs typeface="Trebuchet MS"/>
              </a:rPr>
              <a:t>clients </a:t>
            </a:r>
            <a:r>
              <a:rPr sz="4000" b="1" spc="-5" dirty="0">
                <a:latin typeface="Trebuchet MS"/>
                <a:cs typeface="Trebuchet MS"/>
              </a:rPr>
              <a:t>vs. </a:t>
            </a:r>
            <a:r>
              <a:rPr sz="4000" b="1" spc="-10" dirty="0">
                <a:latin typeface="Trebuchet MS"/>
                <a:cs typeface="Trebuchet MS"/>
              </a:rPr>
              <a:t>PWH </a:t>
            </a:r>
            <a:r>
              <a:rPr sz="4000" b="1" i="1" spc="-5" dirty="0">
                <a:latin typeface="Trebuchet MS"/>
                <a:cs typeface="Trebuchet MS"/>
              </a:rPr>
              <a:t>- </a:t>
            </a:r>
            <a:r>
              <a:rPr sz="4000" b="1" spc="-60" dirty="0">
                <a:latin typeface="Trebuchet MS"/>
                <a:cs typeface="Trebuchet MS"/>
              </a:rPr>
              <a:t>Palm </a:t>
            </a:r>
            <a:r>
              <a:rPr sz="4000" b="1" spc="-10" dirty="0">
                <a:latin typeface="Trebuchet MS"/>
                <a:cs typeface="Trebuchet MS"/>
              </a:rPr>
              <a:t>Beach</a:t>
            </a:r>
            <a:r>
              <a:rPr sz="4000" b="1" spc="365" dirty="0">
                <a:latin typeface="Trebuchet MS"/>
                <a:cs typeface="Trebuchet MS"/>
              </a:rPr>
              <a:t> </a:t>
            </a:r>
            <a:r>
              <a:rPr sz="4000" b="1" spc="-10" dirty="0">
                <a:latin typeface="Trebuchet MS"/>
                <a:cs typeface="Trebuchet MS"/>
              </a:rPr>
              <a:t>2021</a:t>
            </a:r>
            <a:endParaRPr sz="4000">
              <a:latin typeface="Trebuchet MS"/>
              <a:cs typeface="Trebuchet MS"/>
            </a:endParaRPr>
          </a:p>
        </p:txBody>
      </p:sp>
      <p:sp>
        <p:nvSpPr>
          <p:cNvPr id="3" name="object 3"/>
          <p:cNvSpPr/>
          <p:nvPr/>
        </p:nvSpPr>
        <p:spPr>
          <a:xfrm>
            <a:off x="9070847" y="4809744"/>
            <a:ext cx="762000" cy="0"/>
          </a:xfrm>
          <a:custGeom>
            <a:avLst/>
            <a:gdLst/>
            <a:ahLst/>
            <a:cxnLst/>
            <a:rect l="l" t="t" r="r" b="b"/>
            <a:pathLst>
              <a:path w="762000">
                <a:moveTo>
                  <a:pt x="0" y="0"/>
                </a:moveTo>
                <a:lnTo>
                  <a:pt x="76200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3985259" y="4809744"/>
            <a:ext cx="4067810" cy="0"/>
          </a:xfrm>
          <a:custGeom>
            <a:avLst/>
            <a:gdLst/>
            <a:ahLst/>
            <a:cxnLst/>
            <a:rect l="l" t="t" r="r" b="b"/>
            <a:pathLst>
              <a:path w="4067809">
                <a:moveTo>
                  <a:pt x="0" y="0"/>
                </a:moveTo>
                <a:lnTo>
                  <a:pt x="406755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2205227" y="4809744"/>
            <a:ext cx="763905" cy="0"/>
          </a:xfrm>
          <a:custGeom>
            <a:avLst/>
            <a:gdLst/>
            <a:ahLst/>
            <a:cxnLst/>
            <a:rect l="l" t="t" r="r" b="b"/>
            <a:pathLst>
              <a:path w="763905">
                <a:moveTo>
                  <a:pt x="0" y="0"/>
                </a:moveTo>
                <a:lnTo>
                  <a:pt x="7635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9070847" y="4165091"/>
            <a:ext cx="762000" cy="0"/>
          </a:xfrm>
          <a:custGeom>
            <a:avLst/>
            <a:gdLst/>
            <a:ahLst/>
            <a:cxnLst/>
            <a:rect l="l" t="t" r="r" b="b"/>
            <a:pathLst>
              <a:path w="762000">
                <a:moveTo>
                  <a:pt x="0" y="0"/>
                </a:moveTo>
                <a:lnTo>
                  <a:pt x="76200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3985259" y="4165091"/>
            <a:ext cx="4067810" cy="0"/>
          </a:xfrm>
          <a:custGeom>
            <a:avLst/>
            <a:gdLst/>
            <a:ahLst/>
            <a:cxnLst/>
            <a:rect l="l" t="t" r="r" b="b"/>
            <a:pathLst>
              <a:path w="4067809">
                <a:moveTo>
                  <a:pt x="0" y="0"/>
                </a:moveTo>
                <a:lnTo>
                  <a:pt x="406755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2205227" y="4165091"/>
            <a:ext cx="763905" cy="0"/>
          </a:xfrm>
          <a:custGeom>
            <a:avLst/>
            <a:gdLst/>
            <a:ahLst/>
            <a:cxnLst/>
            <a:rect l="l" t="t" r="r" b="b"/>
            <a:pathLst>
              <a:path w="763905">
                <a:moveTo>
                  <a:pt x="0" y="0"/>
                </a:moveTo>
                <a:lnTo>
                  <a:pt x="7635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9070847" y="3520440"/>
            <a:ext cx="762000" cy="0"/>
          </a:xfrm>
          <a:custGeom>
            <a:avLst/>
            <a:gdLst/>
            <a:ahLst/>
            <a:cxnLst/>
            <a:rect l="l" t="t" r="r" b="b"/>
            <a:pathLst>
              <a:path w="762000">
                <a:moveTo>
                  <a:pt x="0" y="0"/>
                </a:moveTo>
                <a:lnTo>
                  <a:pt x="76200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3985259" y="3520440"/>
            <a:ext cx="4067810" cy="0"/>
          </a:xfrm>
          <a:custGeom>
            <a:avLst/>
            <a:gdLst/>
            <a:ahLst/>
            <a:cxnLst/>
            <a:rect l="l" t="t" r="r" b="b"/>
            <a:pathLst>
              <a:path w="4067809">
                <a:moveTo>
                  <a:pt x="0" y="0"/>
                </a:moveTo>
                <a:lnTo>
                  <a:pt x="406755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2205227" y="3520440"/>
            <a:ext cx="763905" cy="0"/>
          </a:xfrm>
          <a:custGeom>
            <a:avLst/>
            <a:gdLst/>
            <a:ahLst/>
            <a:cxnLst/>
            <a:rect l="l" t="t" r="r" b="b"/>
            <a:pathLst>
              <a:path w="763905">
                <a:moveTo>
                  <a:pt x="0" y="0"/>
                </a:moveTo>
                <a:lnTo>
                  <a:pt x="7635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9070847" y="2875788"/>
            <a:ext cx="762000" cy="0"/>
          </a:xfrm>
          <a:custGeom>
            <a:avLst/>
            <a:gdLst/>
            <a:ahLst/>
            <a:cxnLst/>
            <a:rect l="l" t="t" r="r" b="b"/>
            <a:pathLst>
              <a:path w="762000">
                <a:moveTo>
                  <a:pt x="0" y="0"/>
                </a:moveTo>
                <a:lnTo>
                  <a:pt x="76200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3985259" y="2875788"/>
            <a:ext cx="4067810" cy="0"/>
          </a:xfrm>
          <a:custGeom>
            <a:avLst/>
            <a:gdLst/>
            <a:ahLst/>
            <a:cxnLst/>
            <a:rect l="l" t="t" r="r" b="b"/>
            <a:pathLst>
              <a:path w="4067809">
                <a:moveTo>
                  <a:pt x="0" y="0"/>
                </a:moveTo>
                <a:lnTo>
                  <a:pt x="406755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2205227" y="2875788"/>
            <a:ext cx="763905" cy="0"/>
          </a:xfrm>
          <a:custGeom>
            <a:avLst/>
            <a:gdLst/>
            <a:ahLst/>
            <a:cxnLst/>
            <a:rect l="l" t="t" r="r" b="b"/>
            <a:pathLst>
              <a:path w="763905">
                <a:moveTo>
                  <a:pt x="0" y="0"/>
                </a:moveTo>
                <a:lnTo>
                  <a:pt x="7635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6581775" y="2231135"/>
            <a:ext cx="3251200" cy="0"/>
          </a:xfrm>
          <a:custGeom>
            <a:avLst/>
            <a:gdLst/>
            <a:ahLst/>
            <a:cxnLst/>
            <a:rect l="l" t="t" r="r" b="b"/>
            <a:pathLst>
              <a:path w="3251200">
                <a:moveTo>
                  <a:pt x="0" y="0"/>
                </a:moveTo>
                <a:lnTo>
                  <a:pt x="325107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2205227" y="2231135"/>
            <a:ext cx="3134995" cy="0"/>
          </a:xfrm>
          <a:custGeom>
            <a:avLst/>
            <a:gdLst/>
            <a:ahLst/>
            <a:cxnLst/>
            <a:rect l="l" t="t" r="r" b="b"/>
            <a:pathLst>
              <a:path w="3134995">
                <a:moveTo>
                  <a:pt x="0" y="0"/>
                </a:moveTo>
                <a:lnTo>
                  <a:pt x="313448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2205227" y="1586483"/>
            <a:ext cx="7627620" cy="0"/>
          </a:xfrm>
          <a:custGeom>
            <a:avLst/>
            <a:gdLst/>
            <a:ahLst/>
            <a:cxnLst/>
            <a:rect l="l" t="t" r="r" b="b"/>
            <a:pathLst>
              <a:path w="7627620">
                <a:moveTo>
                  <a:pt x="0" y="0"/>
                </a:moveTo>
                <a:lnTo>
                  <a:pt x="762762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2968751" y="2456688"/>
            <a:ext cx="1016635" cy="2996565"/>
          </a:xfrm>
          <a:custGeom>
            <a:avLst/>
            <a:gdLst/>
            <a:ahLst/>
            <a:cxnLst/>
            <a:rect l="l" t="t" r="r" b="b"/>
            <a:pathLst>
              <a:path w="1016635" h="2996565">
                <a:moveTo>
                  <a:pt x="0" y="0"/>
                </a:moveTo>
                <a:lnTo>
                  <a:pt x="1016508" y="0"/>
                </a:lnTo>
                <a:lnTo>
                  <a:pt x="1016508" y="2996184"/>
                </a:lnTo>
                <a:lnTo>
                  <a:pt x="0" y="2996184"/>
                </a:lnTo>
                <a:lnTo>
                  <a:pt x="0" y="0"/>
                </a:lnTo>
                <a:close/>
              </a:path>
            </a:pathLst>
          </a:custGeom>
          <a:ln w="9524">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8052816" y="2395727"/>
            <a:ext cx="1018540" cy="3057525"/>
          </a:xfrm>
          <a:custGeom>
            <a:avLst/>
            <a:gdLst/>
            <a:ahLst/>
            <a:cxnLst/>
            <a:rect l="l" t="t" r="r" b="b"/>
            <a:pathLst>
              <a:path w="1018540" h="3057525">
                <a:moveTo>
                  <a:pt x="0" y="0"/>
                </a:moveTo>
                <a:lnTo>
                  <a:pt x="1018031" y="0"/>
                </a:lnTo>
                <a:lnTo>
                  <a:pt x="1018031" y="3057144"/>
                </a:lnTo>
                <a:lnTo>
                  <a:pt x="0" y="3057144"/>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2205227" y="5452871"/>
            <a:ext cx="7627620" cy="0"/>
          </a:xfrm>
          <a:custGeom>
            <a:avLst/>
            <a:gdLst/>
            <a:ahLst/>
            <a:cxnLst/>
            <a:rect l="l" t="t" r="r" b="b"/>
            <a:pathLst>
              <a:path w="7627620">
                <a:moveTo>
                  <a:pt x="0" y="0"/>
                </a:moveTo>
                <a:lnTo>
                  <a:pt x="762762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txBox="1"/>
          <p:nvPr/>
        </p:nvSpPr>
        <p:spPr>
          <a:xfrm>
            <a:off x="1810706" y="5313287"/>
            <a:ext cx="242570"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7" name="object 37"/>
          <p:cNvSpPr txBox="1"/>
          <p:nvPr/>
        </p:nvSpPr>
        <p:spPr>
          <a:xfrm>
            <a:off x="10947400" y="6149091"/>
            <a:ext cx="740583"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srgbClr val="FFFFFF"/>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329</a:t>
            </a:fld>
            <a:endParaRPr kumimoji="0" sz="3200" b="0" i="0" u="none" strike="noStrike" kern="1200" cap="none" spc="0" normalizeH="0" baseline="0" noProof="0" dirty="0">
              <a:ln>
                <a:noFill/>
              </a:ln>
              <a:solidFill>
                <a:prstClr val="black"/>
              </a:solidFill>
              <a:effectLst/>
              <a:uLnTx/>
              <a:uFillTx/>
              <a:latin typeface="Arial"/>
              <a:ea typeface="+mn-ea"/>
              <a:cs typeface="Arial"/>
            </a:endParaRPr>
          </a:p>
        </p:txBody>
      </p:sp>
      <p:sp>
        <p:nvSpPr>
          <p:cNvPr id="22" name="object 22"/>
          <p:cNvSpPr txBox="1"/>
          <p:nvPr/>
        </p:nvSpPr>
        <p:spPr>
          <a:xfrm>
            <a:off x="1720660" y="4668882"/>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20%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3" name="object 23"/>
          <p:cNvSpPr txBox="1"/>
          <p:nvPr/>
        </p:nvSpPr>
        <p:spPr>
          <a:xfrm>
            <a:off x="1720660" y="4024477"/>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40%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4" name="object 24"/>
          <p:cNvSpPr txBox="1"/>
          <p:nvPr/>
        </p:nvSpPr>
        <p:spPr>
          <a:xfrm>
            <a:off x="1720660" y="3380071"/>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60%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5" name="object 25"/>
          <p:cNvSpPr txBox="1"/>
          <p:nvPr/>
        </p:nvSpPr>
        <p:spPr>
          <a:xfrm>
            <a:off x="1720660" y="2735667"/>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80%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6" name="object 26"/>
          <p:cNvSpPr txBox="1"/>
          <p:nvPr/>
        </p:nvSpPr>
        <p:spPr>
          <a:xfrm>
            <a:off x="1630615" y="2091262"/>
            <a:ext cx="42227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100%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7" name="object 27"/>
          <p:cNvSpPr txBox="1"/>
          <p:nvPr/>
        </p:nvSpPr>
        <p:spPr>
          <a:xfrm>
            <a:off x="1630615" y="1446856"/>
            <a:ext cx="42227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120%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8" name="object 28"/>
          <p:cNvSpPr txBox="1"/>
          <p:nvPr/>
        </p:nvSpPr>
        <p:spPr>
          <a:xfrm>
            <a:off x="3048852" y="5649719"/>
            <a:ext cx="855344"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800" b="1" i="0" u="none" strike="noStrike" kern="1200" cap="none" spc="-10" normalizeH="0" baseline="0" noProof="0" dirty="0">
                <a:ln>
                  <a:noFill/>
                </a:ln>
                <a:solidFill>
                  <a:srgbClr val="595958"/>
                </a:solidFill>
                <a:effectLst/>
                <a:uLnTx/>
                <a:uFillTx/>
                <a:latin typeface="Calibri"/>
                <a:ea typeface="+mn-ea"/>
                <a:cs typeface="Calibri"/>
              </a:rPr>
              <a:t>R</a:t>
            </a:r>
            <a:r>
              <a:rPr kumimoji="0" sz="2800" b="1" i="0" u="none" strike="noStrike" kern="1200" cap="none" spc="5" normalizeH="0" baseline="0" noProof="0" dirty="0">
                <a:ln>
                  <a:noFill/>
                </a:ln>
                <a:solidFill>
                  <a:srgbClr val="595958"/>
                </a:solidFill>
                <a:effectLst/>
                <a:uLnTx/>
                <a:uFillTx/>
                <a:latin typeface="Calibri"/>
                <a:ea typeface="+mn-ea"/>
                <a:cs typeface="Calibri"/>
              </a:rPr>
              <a:t>W</a:t>
            </a:r>
            <a:r>
              <a:rPr kumimoji="0" sz="2800" b="1" i="0" u="none" strike="noStrike" kern="1200" cap="none" spc="-10" normalizeH="0" baseline="0" noProof="0" dirty="0">
                <a:ln>
                  <a:noFill/>
                </a:ln>
                <a:solidFill>
                  <a:srgbClr val="595958"/>
                </a:solidFill>
                <a:effectLst/>
                <a:uLnTx/>
                <a:uFillTx/>
                <a:latin typeface="Calibri"/>
                <a:ea typeface="+mn-ea"/>
                <a:cs typeface="Calibri"/>
              </a:rPr>
              <a:t>-B</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
        <p:nvSpPr>
          <p:cNvPr id="29" name="object 29"/>
          <p:cNvSpPr txBox="1"/>
          <p:nvPr/>
        </p:nvSpPr>
        <p:spPr>
          <a:xfrm>
            <a:off x="8181351" y="5649719"/>
            <a:ext cx="762000"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800" b="1" i="0" u="none" strike="noStrike" kern="1200" cap="none" spc="-10" normalizeH="0" baseline="0" noProof="0" dirty="0">
                <a:ln>
                  <a:noFill/>
                </a:ln>
                <a:solidFill>
                  <a:srgbClr val="595958"/>
                </a:solidFill>
                <a:effectLst/>
                <a:uLnTx/>
                <a:uFillTx/>
                <a:latin typeface="Calibri"/>
                <a:ea typeface="+mn-ea"/>
                <a:cs typeface="Calibri"/>
              </a:rPr>
              <a:t>P</a:t>
            </a:r>
            <a:r>
              <a:rPr kumimoji="0" sz="2800" b="1" i="0" u="none" strike="noStrike" kern="1200" cap="none" spc="5" normalizeH="0" baseline="0" noProof="0" dirty="0">
                <a:ln>
                  <a:noFill/>
                </a:ln>
                <a:solidFill>
                  <a:srgbClr val="595958"/>
                </a:solidFill>
                <a:effectLst/>
                <a:uLnTx/>
                <a:uFillTx/>
                <a:latin typeface="Calibri"/>
                <a:ea typeface="+mn-ea"/>
                <a:cs typeface="Calibri"/>
              </a:rPr>
              <a:t>W</a:t>
            </a:r>
            <a:r>
              <a:rPr kumimoji="0" sz="2800" b="1" i="0" u="none" strike="noStrike" kern="1200" cap="none" spc="-5" normalizeH="0" baseline="0" noProof="0" dirty="0">
                <a:ln>
                  <a:noFill/>
                </a:ln>
                <a:solidFill>
                  <a:srgbClr val="595958"/>
                </a:solidFill>
                <a:effectLst/>
                <a:uLnTx/>
                <a:uFillTx/>
                <a:latin typeface="Calibri"/>
                <a:ea typeface="+mn-ea"/>
                <a:cs typeface="Calibri"/>
              </a:rPr>
              <a:t>H</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
        <p:nvSpPr>
          <p:cNvPr id="30" name="object 30"/>
          <p:cNvSpPr txBox="1"/>
          <p:nvPr/>
        </p:nvSpPr>
        <p:spPr>
          <a:xfrm>
            <a:off x="6731348" y="1439518"/>
            <a:ext cx="311340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1" u="none" strike="noStrike" kern="1200" cap="none" spc="-10" normalizeH="0" baseline="0" noProof="0" dirty="0">
                <a:ln>
                  <a:noFill/>
                </a:ln>
                <a:solidFill>
                  <a:srgbClr val="FF0000"/>
                </a:solidFill>
                <a:effectLst/>
                <a:uLnTx/>
                <a:uFillTx/>
                <a:latin typeface="Calibri"/>
                <a:ea typeface="+mn-ea"/>
                <a:cs typeface="Calibri"/>
              </a:rPr>
              <a:t>PWH </a:t>
            </a:r>
            <a:r>
              <a:rPr kumimoji="0" sz="2400" b="1" i="1" u="none" strike="noStrike" kern="1200" cap="none" spc="-15" normalizeH="0" baseline="0" noProof="0" dirty="0">
                <a:ln>
                  <a:noFill/>
                </a:ln>
                <a:solidFill>
                  <a:srgbClr val="FF0000"/>
                </a:solidFill>
                <a:effectLst/>
                <a:uLnTx/>
                <a:uFillTx/>
                <a:latin typeface="Calibri"/>
                <a:ea typeface="+mn-ea"/>
                <a:cs typeface="Calibri"/>
              </a:rPr>
              <a:t>Palm </a:t>
            </a:r>
            <a:r>
              <a:rPr kumimoji="0" sz="2400" b="1" i="1" u="none" strike="noStrike" kern="1200" cap="none" spc="-5" normalizeH="0" baseline="0" noProof="0" dirty="0">
                <a:ln>
                  <a:noFill/>
                </a:ln>
                <a:solidFill>
                  <a:srgbClr val="FF0000"/>
                </a:solidFill>
                <a:effectLst/>
                <a:uLnTx/>
                <a:uFillTx/>
                <a:latin typeface="Calibri"/>
                <a:ea typeface="+mn-ea"/>
                <a:cs typeface="Calibri"/>
              </a:rPr>
              <a:t>Beach=</a:t>
            </a:r>
            <a:r>
              <a:rPr kumimoji="0" sz="2400" b="1" i="1" u="none" strike="noStrike" kern="1200" cap="none" spc="-35" normalizeH="0" baseline="0" noProof="0" dirty="0">
                <a:ln>
                  <a:noFill/>
                </a:ln>
                <a:solidFill>
                  <a:srgbClr val="FF0000"/>
                </a:solidFill>
                <a:effectLst/>
                <a:uLnTx/>
                <a:uFillTx/>
                <a:latin typeface="Calibri"/>
                <a:ea typeface="+mn-ea"/>
                <a:cs typeface="Calibri"/>
              </a:rPr>
              <a:t> </a:t>
            </a:r>
            <a:r>
              <a:rPr kumimoji="0" sz="2400" b="1" i="1" u="none" strike="noStrike" kern="1200" cap="none" spc="-5" normalizeH="0" baseline="0" noProof="0" dirty="0">
                <a:ln>
                  <a:noFill/>
                </a:ln>
                <a:solidFill>
                  <a:srgbClr val="FF0000"/>
                </a:solidFill>
                <a:effectLst/>
                <a:uLnTx/>
                <a:uFillTx/>
                <a:latin typeface="Calibri"/>
                <a:ea typeface="+mn-ea"/>
                <a:cs typeface="Calibri"/>
              </a:rPr>
              <a:t>8,417</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31" name="object 31"/>
          <p:cNvSpPr txBox="1"/>
          <p:nvPr/>
        </p:nvSpPr>
        <p:spPr>
          <a:xfrm>
            <a:off x="2298032" y="1486762"/>
            <a:ext cx="260667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1" u="none" strike="noStrike" kern="1200" cap="none" spc="-10" normalizeH="0" baseline="0" noProof="0" dirty="0">
                <a:ln>
                  <a:noFill/>
                </a:ln>
                <a:solidFill>
                  <a:srgbClr val="FF0000"/>
                </a:solidFill>
                <a:effectLst/>
                <a:uLnTx/>
                <a:uFillTx/>
                <a:latin typeface="Calibri"/>
                <a:ea typeface="+mn-ea"/>
                <a:cs typeface="Calibri"/>
              </a:rPr>
              <a:t>RW-B </a:t>
            </a:r>
            <a:r>
              <a:rPr kumimoji="0" sz="2400" b="1" i="1" u="none" strike="noStrike" kern="1200" cap="none" spc="-5" normalizeH="0" baseline="0" noProof="0" dirty="0">
                <a:ln>
                  <a:noFill/>
                </a:ln>
                <a:solidFill>
                  <a:srgbClr val="FF0000"/>
                </a:solidFill>
                <a:effectLst/>
                <a:uLnTx/>
                <a:uFillTx/>
                <a:latin typeface="Calibri"/>
                <a:ea typeface="+mn-ea"/>
                <a:cs typeface="Calibri"/>
              </a:rPr>
              <a:t>In Care=</a:t>
            </a:r>
            <a:r>
              <a:rPr kumimoji="0" sz="2400" b="1" i="1" u="none" strike="noStrike" kern="1200" cap="none" spc="-45" normalizeH="0" baseline="0" noProof="0" dirty="0">
                <a:ln>
                  <a:noFill/>
                </a:ln>
                <a:solidFill>
                  <a:srgbClr val="FF0000"/>
                </a:solidFill>
                <a:effectLst/>
                <a:uLnTx/>
                <a:uFillTx/>
                <a:latin typeface="Calibri"/>
                <a:ea typeface="+mn-ea"/>
                <a:cs typeface="Calibri"/>
              </a:rPr>
              <a:t> </a:t>
            </a:r>
            <a:r>
              <a:rPr kumimoji="0" sz="2400" b="1" i="1" u="none" strike="noStrike" kern="1200" cap="none" spc="-5" normalizeH="0" baseline="0" noProof="0" dirty="0">
                <a:ln>
                  <a:noFill/>
                </a:ln>
                <a:solidFill>
                  <a:srgbClr val="FF0000"/>
                </a:solidFill>
                <a:effectLst/>
                <a:uLnTx/>
                <a:uFillTx/>
                <a:latin typeface="Calibri"/>
                <a:ea typeface="+mn-ea"/>
                <a:cs typeface="Calibri"/>
              </a:rPr>
              <a:t>1,002</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32" name="object 32"/>
          <p:cNvSpPr txBox="1"/>
          <p:nvPr/>
        </p:nvSpPr>
        <p:spPr>
          <a:xfrm>
            <a:off x="8057578" y="2400490"/>
            <a:ext cx="1009015" cy="3048000"/>
          </a:xfrm>
          <a:prstGeom prst="rect">
            <a:avLst/>
          </a:prstGeom>
          <a:solidFill>
            <a:srgbClr val="4472C4"/>
          </a:solidFill>
        </p:spPr>
        <p:txBody>
          <a:bodyPr vert="horz"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000" b="0" i="0" u="none" strike="noStrike" kern="1200" cap="none" spc="0" normalizeH="0" baseline="0" noProof="0">
              <a:ln>
                <a:noFill/>
              </a:ln>
              <a:solidFill>
                <a:prstClr val="black"/>
              </a:solidFill>
              <a:effectLst/>
              <a:uLnTx/>
              <a:uFillTx/>
              <a:latin typeface="Times New Roman"/>
              <a:ea typeface="+mn-ea"/>
              <a:cs typeface="Times New Roman"/>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sz="2000" b="0" i="0" u="none" strike="noStrike" kern="1200" cap="none" spc="0" normalizeH="0" baseline="0" noProof="0">
              <a:ln>
                <a:noFill/>
              </a:ln>
              <a:solidFill>
                <a:prstClr val="black"/>
              </a:solidFill>
              <a:effectLst/>
              <a:uLnTx/>
              <a:uFillTx/>
              <a:latin typeface="Times New Roman"/>
              <a:ea typeface="+mn-ea"/>
              <a:cs typeface="Times New Roman"/>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sz="2000" b="0" i="0" u="none" strike="noStrike" kern="1200" cap="none" spc="0" normalizeH="0" baseline="0" noProof="0">
              <a:ln>
                <a:noFill/>
              </a:ln>
              <a:solidFill>
                <a:prstClr val="black"/>
              </a:solidFill>
              <a:effectLst/>
              <a:uLnTx/>
              <a:uFillTx/>
              <a:latin typeface="Times New Roman"/>
              <a:ea typeface="+mn-ea"/>
              <a:cs typeface="Times New Roman"/>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sz="2000" b="0" i="0" u="none" strike="noStrike" kern="1200" cap="none" spc="0" normalizeH="0" baseline="0" noProof="0">
              <a:ln>
                <a:noFill/>
              </a:ln>
              <a:solidFill>
                <a:prstClr val="black"/>
              </a:solidFill>
              <a:effectLst/>
              <a:uLnTx/>
              <a:uFillTx/>
              <a:latin typeface="Times New Roman"/>
              <a:ea typeface="+mn-ea"/>
              <a:cs typeface="Times New Roman"/>
            </a:endParaRPr>
          </a:p>
          <a:p>
            <a:pPr marL="117475" marR="0" lvl="0" indent="0" algn="l" defTabSz="914400" rtl="0" eaLnBrk="1" fontAlgn="auto" latinLnBrk="0" hangingPunct="1">
              <a:lnSpc>
                <a:spcPts val="2315"/>
              </a:lnSpc>
              <a:spcBef>
                <a:spcPts val="1485"/>
              </a:spcBef>
              <a:spcAft>
                <a:spcPts val="0"/>
              </a:spcAft>
              <a:buClrTx/>
              <a:buSzTx/>
              <a:buFontTx/>
              <a:buNone/>
              <a:tabLst/>
              <a:defRPr/>
            </a:pPr>
            <a:r>
              <a:rPr kumimoji="0" sz="2000" b="1" i="0" u="none" strike="noStrike" kern="1200" cap="none" spc="0" normalizeH="0" baseline="0" noProof="0" dirty="0">
                <a:ln>
                  <a:noFill/>
                </a:ln>
                <a:solidFill>
                  <a:srgbClr val="FFFFFF"/>
                </a:solidFill>
                <a:effectLst/>
                <a:uLnTx/>
                <a:uFillTx/>
                <a:latin typeface="Calibri"/>
                <a:ea typeface="+mn-ea"/>
                <a:cs typeface="Calibri"/>
              </a:rPr>
              <a:t>94.90%</a:t>
            </a:r>
            <a:endParaRPr kumimoji="0" sz="2000" b="0" i="0" u="none" strike="noStrike" kern="1200" cap="none" spc="0" normalizeH="0" baseline="0" noProof="0">
              <a:ln>
                <a:noFill/>
              </a:ln>
              <a:solidFill>
                <a:prstClr val="black"/>
              </a:solidFill>
              <a:effectLst/>
              <a:uLnTx/>
              <a:uFillTx/>
              <a:latin typeface="Calibri"/>
              <a:ea typeface="+mn-ea"/>
              <a:cs typeface="Calibri"/>
            </a:endParaRPr>
          </a:p>
          <a:p>
            <a:pPr marL="158115" marR="0" lvl="0" indent="0" algn="l" defTabSz="914400" rtl="0" eaLnBrk="1" fontAlgn="auto" latinLnBrk="0" hangingPunct="1">
              <a:lnSpc>
                <a:spcPts val="2075"/>
              </a:lnSpc>
              <a:spcBef>
                <a:spcPts val="0"/>
              </a:spcBef>
              <a:spcAft>
                <a:spcPts val="0"/>
              </a:spcAft>
              <a:buClrTx/>
              <a:buSzTx/>
              <a:buFontTx/>
              <a:buNone/>
              <a:tabLst/>
              <a:defRPr/>
            </a:pPr>
            <a:r>
              <a:rPr kumimoji="0" sz="1800" b="1" i="0" u="none" strike="noStrike" kern="1200" cap="none" spc="0" normalizeH="0" baseline="0" noProof="0" dirty="0">
                <a:ln>
                  <a:noFill/>
                </a:ln>
                <a:solidFill>
                  <a:prstClr val="black"/>
                </a:solidFill>
                <a:effectLst/>
                <a:uLnTx/>
                <a:uFillTx/>
                <a:latin typeface="Calibri"/>
                <a:ea typeface="+mn-ea"/>
                <a:cs typeface="Calibri"/>
              </a:rPr>
              <a:t>=7,982</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3" name="object 33"/>
          <p:cNvSpPr txBox="1"/>
          <p:nvPr/>
        </p:nvSpPr>
        <p:spPr>
          <a:xfrm>
            <a:off x="5339715" y="2173223"/>
            <a:ext cx="1242060" cy="280670"/>
          </a:xfrm>
          <a:prstGeom prst="rect">
            <a:avLst/>
          </a:prstGeom>
          <a:solidFill>
            <a:srgbClr val="FFFF00"/>
          </a:solidFill>
        </p:spPr>
        <p:txBody>
          <a:bodyPr vert="horz" wrap="square" lIns="0" tIns="0" rIns="0" bIns="0" rtlCol="0">
            <a:spAutoFit/>
          </a:bodyPr>
          <a:lstStyle/>
          <a:p>
            <a:pPr marL="0" marR="0" lvl="0" indent="0" algn="l" defTabSz="914400" rtl="0" eaLnBrk="1" fontAlgn="auto" latinLnBrk="0" hangingPunct="1">
              <a:lnSpc>
                <a:spcPts val="2090"/>
              </a:lnSpc>
              <a:spcBef>
                <a:spcPts val="0"/>
              </a:spcBef>
              <a:spcAft>
                <a:spcPts val="0"/>
              </a:spcAft>
              <a:buClrTx/>
              <a:buSzTx/>
              <a:buFontTx/>
              <a:buNone/>
              <a:tabLst/>
              <a:defRPr/>
            </a:pPr>
            <a:r>
              <a:rPr kumimoji="0" sz="1800" b="1" i="0" u="none" strike="noStrike" kern="1200" cap="none" spc="-5" normalizeH="0" baseline="0" noProof="0" dirty="0">
                <a:ln>
                  <a:noFill/>
                </a:ln>
                <a:solidFill>
                  <a:prstClr val="black"/>
                </a:solidFill>
                <a:effectLst/>
                <a:uLnTx/>
                <a:uFillTx/>
                <a:latin typeface="Calibri"/>
                <a:ea typeface="+mn-ea"/>
                <a:cs typeface="Calibri"/>
              </a:rPr>
              <a:t>*New HIV</a:t>
            </a:r>
            <a:r>
              <a:rPr kumimoji="0" sz="1800" b="1" i="0" u="none" strike="noStrike" kern="1200" cap="none" spc="-90" normalizeH="0" baseline="0" noProof="0" dirty="0">
                <a:ln>
                  <a:noFill/>
                </a:ln>
                <a:solidFill>
                  <a:prstClr val="black"/>
                </a:solidFill>
                <a:effectLst/>
                <a:uLnTx/>
                <a:uFillTx/>
                <a:latin typeface="Calibri"/>
                <a:ea typeface="+mn-ea"/>
                <a:cs typeface="Calibri"/>
              </a:rPr>
              <a:t> </a:t>
            </a:r>
            <a:r>
              <a:rPr kumimoji="0" sz="1800" b="1" i="0" u="none" strike="noStrike" kern="1200" cap="none" spc="0" normalizeH="0" baseline="0" noProof="0" dirty="0">
                <a:ln>
                  <a:noFill/>
                </a:ln>
                <a:solidFill>
                  <a:prstClr val="black"/>
                </a:solidFill>
                <a:effectLst/>
                <a:uLnTx/>
                <a:uFillTx/>
                <a:latin typeface="Calibri"/>
                <a:ea typeface="+mn-ea"/>
                <a:cs typeface="Calibri"/>
              </a:rPr>
              <a:t>Dx</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4" name="object 34"/>
          <p:cNvSpPr txBox="1"/>
          <p:nvPr/>
        </p:nvSpPr>
        <p:spPr>
          <a:xfrm>
            <a:off x="2973514" y="2461450"/>
            <a:ext cx="1007110" cy="2987040"/>
          </a:xfrm>
          <a:prstGeom prst="rect">
            <a:avLst/>
          </a:prstGeom>
          <a:solidFill>
            <a:srgbClr val="4472C4"/>
          </a:solidFill>
        </p:spPr>
        <p:txBody>
          <a:bodyPr vert="horz"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000" b="0" i="0" u="none" strike="noStrike" kern="1200" cap="none" spc="0" normalizeH="0" baseline="0" noProof="0">
              <a:ln>
                <a:noFill/>
              </a:ln>
              <a:solidFill>
                <a:prstClr val="black"/>
              </a:solidFill>
              <a:effectLst/>
              <a:uLnTx/>
              <a:uFillTx/>
              <a:latin typeface="Times New Roman"/>
              <a:ea typeface="+mn-ea"/>
              <a:cs typeface="Times New Roman"/>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sz="2000" b="0" i="0" u="none" strike="noStrike" kern="1200" cap="none" spc="0" normalizeH="0" baseline="0" noProof="0">
              <a:ln>
                <a:noFill/>
              </a:ln>
              <a:solidFill>
                <a:prstClr val="black"/>
              </a:solidFill>
              <a:effectLst/>
              <a:uLnTx/>
              <a:uFillTx/>
              <a:latin typeface="Times New Roman"/>
              <a:ea typeface="+mn-ea"/>
              <a:cs typeface="Times New Roman"/>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sz="2000" b="0" i="0" u="none" strike="noStrike" kern="1200" cap="none" spc="0" normalizeH="0" baseline="0" noProof="0">
              <a:ln>
                <a:noFill/>
              </a:ln>
              <a:solidFill>
                <a:prstClr val="black"/>
              </a:solidFill>
              <a:effectLst/>
              <a:uLnTx/>
              <a:uFillTx/>
              <a:latin typeface="Times New Roman"/>
              <a:ea typeface="+mn-ea"/>
              <a:cs typeface="Times New Roman"/>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sz="2000" b="0" i="0" u="none" strike="noStrike" kern="1200" cap="none" spc="0" normalizeH="0" baseline="0" noProof="0">
              <a:ln>
                <a:noFill/>
              </a:ln>
              <a:solidFill>
                <a:prstClr val="black"/>
              </a:solidFill>
              <a:effectLst/>
              <a:uLnTx/>
              <a:uFillTx/>
              <a:latin typeface="Times New Roman"/>
              <a:ea typeface="+mn-ea"/>
              <a:cs typeface="Times New Roman"/>
            </a:endParaRPr>
          </a:p>
          <a:p>
            <a:pPr marL="280670" marR="0" lvl="0" indent="0" algn="l" defTabSz="914400" rtl="0" eaLnBrk="1" fontAlgn="auto" latinLnBrk="0" hangingPunct="1">
              <a:lnSpc>
                <a:spcPts val="2195"/>
              </a:lnSpc>
              <a:spcBef>
                <a:spcPts val="1245"/>
              </a:spcBef>
              <a:spcAft>
                <a:spcPts val="0"/>
              </a:spcAft>
              <a:buClrTx/>
              <a:buSzTx/>
              <a:buFontTx/>
              <a:buNone/>
              <a:tabLst/>
              <a:defRPr/>
            </a:pPr>
            <a:r>
              <a:rPr kumimoji="0" sz="2000" b="1" i="0" u="none" strike="noStrike" kern="1200" cap="none" spc="0" normalizeH="0" baseline="0" noProof="0" dirty="0">
                <a:ln>
                  <a:noFill/>
                </a:ln>
                <a:solidFill>
                  <a:srgbClr val="FFFFFF"/>
                </a:solidFill>
                <a:effectLst/>
                <a:uLnTx/>
                <a:uFillTx/>
                <a:latin typeface="Calibri"/>
                <a:ea typeface="+mn-ea"/>
                <a:cs typeface="Calibri"/>
              </a:rPr>
              <a:t>93%</a:t>
            </a:r>
            <a:endParaRPr kumimoji="0" sz="2000" b="0" i="0" u="none" strike="noStrike" kern="1200" cap="none" spc="0" normalizeH="0" baseline="0" noProof="0">
              <a:ln>
                <a:noFill/>
              </a:ln>
              <a:solidFill>
                <a:prstClr val="black"/>
              </a:solidFill>
              <a:effectLst/>
              <a:uLnTx/>
              <a:uFillTx/>
              <a:latin typeface="Calibri"/>
              <a:ea typeface="+mn-ea"/>
              <a:cs typeface="Calibri"/>
            </a:endParaRPr>
          </a:p>
          <a:p>
            <a:pPr marL="232410" marR="0" lvl="0" indent="0" algn="l" defTabSz="914400" rtl="0" eaLnBrk="1" fontAlgn="auto" latinLnBrk="0" hangingPunct="1">
              <a:lnSpc>
                <a:spcPts val="1955"/>
              </a:lnSpc>
              <a:spcBef>
                <a:spcPts val="0"/>
              </a:spcBef>
              <a:spcAft>
                <a:spcPts val="0"/>
              </a:spcAft>
              <a:buClrTx/>
              <a:buSzTx/>
              <a:buFontTx/>
              <a:buNone/>
              <a:tabLst/>
              <a:defRPr/>
            </a:pPr>
            <a:r>
              <a:rPr kumimoji="0" sz="1800" b="1" i="0" u="none" strike="noStrike" kern="1200" cap="none" spc="0" normalizeH="0" baseline="0" noProof="0" dirty="0">
                <a:ln>
                  <a:noFill/>
                </a:ln>
                <a:solidFill>
                  <a:prstClr val="black"/>
                </a:solidFill>
                <a:effectLst/>
                <a:uLnTx/>
                <a:uFillTx/>
                <a:latin typeface="Calibri"/>
                <a:ea typeface="+mn-ea"/>
                <a:cs typeface="Calibri"/>
              </a:rPr>
              <a:t>=934</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5" name="object 35"/>
          <p:cNvSpPr txBox="1"/>
          <p:nvPr/>
        </p:nvSpPr>
        <p:spPr>
          <a:xfrm>
            <a:off x="2968751" y="2231135"/>
            <a:ext cx="1016635" cy="226060"/>
          </a:xfrm>
          <a:prstGeom prst="rect">
            <a:avLst/>
          </a:prstGeom>
          <a:solidFill>
            <a:srgbClr val="FFFF00"/>
          </a:solidFill>
          <a:ln w="9525">
            <a:solidFill>
              <a:srgbClr val="000000"/>
            </a:solidFill>
          </a:ln>
        </p:spPr>
        <p:txBody>
          <a:bodyPr vert="horz" wrap="square" lIns="0" tIns="0" rIns="0" bIns="0" rtlCol="0">
            <a:spAutoFit/>
          </a:bodyPr>
          <a:lstStyle/>
          <a:p>
            <a:pPr marL="96520" marR="0" lvl="0" indent="0" algn="l" defTabSz="914400" rtl="0" eaLnBrk="1" fontAlgn="auto" latinLnBrk="0" hangingPunct="1">
              <a:lnSpc>
                <a:spcPts val="1770"/>
              </a:lnSpc>
              <a:spcBef>
                <a:spcPts val="0"/>
              </a:spcBef>
              <a:spcAft>
                <a:spcPts val="0"/>
              </a:spcAft>
              <a:buClrTx/>
              <a:buSzTx/>
              <a:buFontTx/>
              <a:buNone/>
              <a:tabLst/>
              <a:defRPr/>
            </a:pPr>
            <a:r>
              <a:rPr kumimoji="0" sz="1800" b="1" i="0" u="none" strike="noStrike" kern="1200" cap="none" spc="-5" normalizeH="0" baseline="0" noProof="0" dirty="0">
                <a:ln>
                  <a:noFill/>
                </a:ln>
                <a:solidFill>
                  <a:prstClr val="black"/>
                </a:solidFill>
                <a:effectLst/>
                <a:uLnTx/>
                <a:uFillTx/>
                <a:latin typeface="Calibri"/>
                <a:ea typeface="+mn-ea"/>
                <a:cs typeface="Calibri"/>
              </a:rPr>
              <a:t>*7%=68</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6" name="object 36"/>
          <p:cNvSpPr txBox="1"/>
          <p:nvPr/>
        </p:nvSpPr>
        <p:spPr>
          <a:xfrm>
            <a:off x="8052816" y="2231135"/>
            <a:ext cx="1018540" cy="165100"/>
          </a:xfrm>
          <a:prstGeom prst="rect">
            <a:avLst/>
          </a:prstGeom>
          <a:solidFill>
            <a:srgbClr val="FFFF00"/>
          </a:solidFill>
          <a:ln w="9525">
            <a:solidFill>
              <a:srgbClr val="000000"/>
            </a:solidFill>
          </a:ln>
        </p:spPr>
        <p:txBody>
          <a:bodyPr vert="horz" wrap="square" lIns="0" tIns="0" rIns="0" bIns="0" rtlCol="0">
            <a:spAutoFit/>
          </a:bodyPr>
          <a:lstStyle/>
          <a:p>
            <a:pPr marL="52705" marR="0" lvl="0" indent="0" algn="l" defTabSz="914400" rtl="0" eaLnBrk="1" fontAlgn="auto" latinLnBrk="0" hangingPunct="1">
              <a:lnSpc>
                <a:spcPts val="1295"/>
              </a:lnSpc>
              <a:spcBef>
                <a:spcPts val="0"/>
              </a:spcBef>
              <a:spcAft>
                <a:spcPts val="0"/>
              </a:spcAft>
              <a:buClrTx/>
              <a:buSzTx/>
              <a:buFontTx/>
              <a:buNone/>
              <a:tabLst/>
              <a:defRPr/>
            </a:pPr>
            <a:r>
              <a:rPr kumimoji="0" sz="1800" b="1" i="0" u="none" strike="noStrike" kern="1200" cap="none" spc="-5" normalizeH="0" baseline="0" noProof="0" dirty="0">
                <a:ln>
                  <a:noFill/>
                </a:ln>
                <a:solidFill>
                  <a:prstClr val="black"/>
                </a:solidFill>
                <a:effectLst/>
                <a:uLnTx/>
                <a:uFillTx/>
                <a:latin typeface="Calibri"/>
                <a:ea typeface="+mn-ea"/>
                <a:cs typeface="Calibri"/>
              </a:rPr>
              <a:t>*5%=435</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346528365"/>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GY22 </a:t>
            </a:r>
            <a:r>
              <a:rPr lang="en-US" dirty="0"/>
              <a:t>Core Medical Services Expenditures by </a:t>
            </a:r>
            <a:r>
              <a:rPr lang="en-US" dirty="0" smtClean="0"/>
              <a:t>Service Category</a:t>
            </a:r>
            <a:endParaRPr lang="en-US" dirty="0"/>
          </a:p>
        </p:txBody>
      </p:sp>
      <p:graphicFrame>
        <p:nvGraphicFramePr>
          <p:cNvPr id="4" name="Content Placeholder 3"/>
          <p:cNvGraphicFramePr>
            <a:graphicFrameLocks noGrp="1"/>
          </p:cNvGraphicFramePr>
          <p:nvPr>
            <p:ph idx="1"/>
            <p:extLst/>
          </p:nvPr>
        </p:nvGraphicFramePr>
        <p:xfrm>
          <a:off x="1484313" y="1833563"/>
          <a:ext cx="10018713" cy="2656840"/>
        </p:xfrm>
        <a:graphic>
          <a:graphicData uri="http://schemas.openxmlformats.org/drawingml/2006/table">
            <a:tbl>
              <a:tblPr firstRow="1" bandRow="1">
                <a:tableStyleId>{5C22544A-7EE6-4342-B048-85BDC9FD1C3A}</a:tableStyleId>
              </a:tblPr>
              <a:tblGrid>
                <a:gridCol w="5609214">
                  <a:extLst>
                    <a:ext uri="{9D8B030D-6E8A-4147-A177-3AD203B41FA5}">
                      <a16:colId xmlns:a16="http://schemas.microsoft.com/office/drawing/2014/main" val="2423979394"/>
                    </a:ext>
                  </a:extLst>
                </a:gridCol>
                <a:gridCol w="2216728">
                  <a:extLst>
                    <a:ext uri="{9D8B030D-6E8A-4147-A177-3AD203B41FA5}">
                      <a16:colId xmlns:a16="http://schemas.microsoft.com/office/drawing/2014/main" val="3275893239"/>
                    </a:ext>
                  </a:extLst>
                </a:gridCol>
                <a:gridCol w="2192771">
                  <a:extLst>
                    <a:ext uri="{9D8B030D-6E8A-4147-A177-3AD203B41FA5}">
                      <a16:colId xmlns:a16="http://schemas.microsoft.com/office/drawing/2014/main" val="1669313342"/>
                    </a:ext>
                  </a:extLst>
                </a:gridCol>
              </a:tblGrid>
              <a:tr h="370840">
                <a:tc>
                  <a:txBody>
                    <a:bodyPr/>
                    <a:lstStyle/>
                    <a:p>
                      <a:pPr algn="ctr"/>
                      <a:r>
                        <a:rPr lang="en-US" dirty="0" smtClean="0"/>
                        <a:t>Core Medical Service Category</a:t>
                      </a:r>
                      <a:endParaRPr lang="en-US" dirty="0"/>
                    </a:p>
                  </a:txBody>
                  <a:tcPr/>
                </a:tc>
                <a:tc>
                  <a:txBody>
                    <a:bodyPr/>
                    <a:lstStyle/>
                    <a:p>
                      <a:pPr algn="ctr"/>
                      <a:r>
                        <a:rPr lang="en-US" dirty="0" smtClean="0"/>
                        <a:t>Amount</a:t>
                      </a:r>
                      <a:endParaRPr lang="en-US" dirty="0"/>
                    </a:p>
                  </a:txBody>
                  <a:tcPr/>
                </a:tc>
                <a:tc>
                  <a:txBody>
                    <a:bodyPr/>
                    <a:lstStyle/>
                    <a:p>
                      <a:pPr algn="ctr"/>
                      <a:r>
                        <a:rPr lang="en-US" dirty="0" smtClean="0"/>
                        <a:t>Percent</a:t>
                      </a:r>
                      <a:endParaRPr lang="en-US" dirty="0"/>
                    </a:p>
                  </a:txBody>
                  <a:tcPr/>
                </a:tc>
                <a:extLst>
                  <a:ext uri="{0D108BD9-81ED-4DB2-BD59-A6C34878D82A}">
                    <a16:rowId xmlns:a16="http://schemas.microsoft.com/office/drawing/2014/main" val="3460268972"/>
                  </a:ext>
                </a:extLst>
              </a:tr>
              <a:tr h="457200">
                <a:tc>
                  <a:txBody>
                    <a:bodyPr/>
                    <a:lstStyle/>
                    <a:p>
                      <a:r>
                        <a:rPr lang="en-US" b="1" dirty="0" smtClean="0"/>
                        <a:t>AIDS Pharmaceutical Assistance</a:t>
                      </a:r>
                      <a:r>
                        <a:rPr lang="en-US" b="1" baseline="0" dirty="0" smtClean="0"/>
                        <a:t> (LPAP)</a:t>
                      </a:r>
                      <a:endParaRPr lang="en-US" b="1" dirty="0"/>
                    </a:p>
                  </a:txBody>
                  <a:tcPr/>
                </a:tc>
                <a:tc>
                  <a:txBody>
                    <a:bodyPr/>
                    <a:lstStyle/>
                    <a:p>
                      <a:pPr algn="ctr"/>
                      <a:r>
                        <a:rPr lang="en-US" dirty="0" smtClean="0"/>
                        <a:t>$3,500</a:t>
                      </a:r>
                      <a:endParaRPr lang="en-US" dirty="0"/>
                    </a:p>
                  </a:txBody>
                  <a:tcPr/>
                </a:tc>
                <a:tc>
                  <a:txBody>
                    <a:bodyPr/>
                    <a:lstStyle/>
                    <a:p>
                      <a:pPr algn="ctr"/>
                      <a:r>
                        <a:rPr lang="en-US" dirty="0" smtClean="0"/>
                        <a:t>0.05%</a:t>
                      </a:r>
                      <a:endParaRPr lang="en-US" dirty="0"/>
                    </a:p>
                  </a:txBody>
                  <a:tcPr/>
                </a:tc>
                <a:extLst>
                  <a:ext uri="{0D108BD9-81ED-4DB2-BD59-A6C34878D82A}">
                    <a16:rowId xmlns:a16="http://schemas.microsoft.com/office/drawing/2014/main" val="4277370816"/>
                  </a:ext>
                </a:extLst>
              </a:tr>
              <a:tr h="457200">
                <a:tc>
                  <a:txBody>
                    <a:bodyPr/>
                    <a:lstStyle/>
                    <a:p>
                      <a:r>
                        <a:rPr lang="en-US" b="1" dirty="0" smtClean="0"/>
                        <a:t>Early Intervention Services-Part A</a:t>
                      </a:r>
                      <a:endParaRPr lang="en-US" b="1" dirty="0"/>
                    </a:p>
                  </a:txBody>
                  <a:tcPr/>
                </a:tc>
                <a:tc>
                  <a:txBody>
                    <a:bodyPr/>
                    <a:lstStyle/>
                    <a:p>
                      <a:pPr algn="ctr"/>
                      <a:r>
                        <a:rPr lang="en-US" dirty="0" smtClean="0"/>
                        <a:t>$579,102</a:t>
                      </a:r>
                      <a:endParaRPr lang="en-US" dirty="0"/>
                    </a:p>
                  </a:txBody>
                  <a:tcPr/>
                </a:tc>
                <a:tc>
                  <a:txBody>
                    <a:bodyPr/>
                    <a:lstStyle/>
                    <a:p>
                      <a:pPr algn="ctr"/>
                      <a:r>
                        <a:rPr lang="en-US" dirty="0" smtClean="0"/>
                        <a:t>7.46%</a:t>
                      </a:r>
                      <a:endParaRPr lang="en-US" dirty="0"/>
                    </a:p>
                  </a:txBody>
                  <a:tcPr/>
                </a:tc>
                <a:extLst>
                  <a:ext uri="{0D108BD9-81ED-4DB2-BD59-A6C34878D82A}">
                    <a16:rowId xmlns:a16="http://schemas.microsoft.com/office/drawing/2014/main" val="2647913737"/>
                  </a:ext>
                </a:extLst>
              </a:tr>
              <a:tr h="457200">
                <a:tc>
                  <a:txBody>
                    <a:bodyPr/>
                    <a:lstStyle/>
                    <a:p>
                      <a:r>
                        <a:rPr lang="en-US" b="1" dirty="0" smtClean="0"/>
                        <a:t>Early Intervention Services-MAI</a:t>
                      </a:r>
                      <a:endParaRPr lang="en-US" b="1" dirty="0"/>
                    </a:p>
                  </a:txBody>
                  <a:tcPr/>
                </a:tc>
                <a:tc>
                  <a:txBody>
                    <a:bodyPr/>
                    <a:lstStyle/>
                    <a:p>
                      <a:pPr algn="ctr"/>
                      <a:r>
                        <a:rPr lang="en-US" dirty="0" smtClean="0"/>
                        <a:t>$231,833</a:t>
                      </a:r>
                      <a:endParaRPr lang="en-US" dirty="0"/>
                    </a:p>
                  </a:txBody>
                  <a:tcPr/>
                </a:tc>
                <a:tc>
                  <a:txBody>
                    <a:bodyPr/>
                    <a:lstStyle/>
                    <a:p>
                      <a:pPr algn="ctr"/>
                      <a:r>
                        <a:rPr lang="en-US" dirty="0" smtClean="0"/>
                        <a:t>2.99%</a:t>
                      </a:r>
                      <a:endParaRPr lang="en-US" dirty="0"/>
                    </a:p>
                  </a:txBody>
                  <a:tcPr/>
                </a:tc>
                <a:extLst>
                  <a:ext uri="{0D108BD9-81ED-4DB2-BD59-A6C34878D82A}">
                    <a16:rowId xmlns:a16="http://schemas.microsoft.com/office/drawing/2014/main" val="3140427656"/>
                  </a:ext>
                </a:extLst>
              </a:tr>
              <a:tr h="4572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smtClean="0"/>
                        <a:t>Health Insurance Premium &amp; Cost Sharing Assistance</a:t>
                      </a:r>
                      <a:endParaRPr lang="en-US" b="1" dirty="0"/>
                    </a:p>
                  </a:txBody>
                  <a:tcPr/>
                </a:tc>
                <a:tc>
                  <a:txBody>
                    <a:bodyPr/>
                    <a:lstStyle/>
                    <a:p>
                      <a:pPr algn="ctr"/>
                      <a:r>
                        <a:rPr lang="en-US" dirty="0" smtClean="0"/>
                        <a:t>$2,220,978</a:t>
                      </a:r>
                      <a:endParaRPr lang="en-US" dirty="0"/>
                    </a:p>
                  </a:txBody>
                  <a:tcPr/>
                </a:tc>
                <a:tc>
                  <a:txBody>
                    <a:bodyPr/>
                    <a:lstStyle/>
                    <a:p>
                      <a:pPr algn="ctr"/>
                      <a:r>
                        <a:rPr lang="en-US" dirty="0" smtClean="0"/>
                        <a:t>28.62%</a:t>
                      </a:r>
                      <a:endParaRPr lang="en-US" dirty="0"/>
                    </a:p>
                  </a:txBody>
                  <a:tcPr/>
                </a:tc>
                <a:extLst>
                  <a:ext uri="{0D108BD9-81ED-4DB2-BD59-A6C34878D82A}">
                    <a16:rowId xmlns:a16="http://schemas.microsoft.com/office/drawing/2014/main" val="1165110532"/>
                  </a:ext>
                </a:extLst>
              </a:tr>
              <a:tr h="457200">
                <a:tc>
                  <a:txBody>
                    <a:bodyPr/>
                    <a:lstStyle/>
                    <a:p>
                      <a:r>
                        <a:rPr lang="en-US" b="1" dirty="0" smtClean="0"/>
                        <a:t>Laboratory Diagnostic Testing</a:t>
                      </a:r>
                      <a:endParaRPr lang="en-US" b="1" dirty="0"/>
                    </a:p>
                  </a:txBody>
                  <a:tcPr/>
                </a:tc>
                <a:tc>
                  <a:txBody>
                    <a:bodyPr/>
                    <a:lstStyle/>
                    <a:p>
                      <a:pPr algn="ctr"/>
                      <a:r>
                        <a:rPr lang="en-US" dirty="0" smtClean="0"/>
                        <a:t>$125,430</a:t>
                      </a:r>
                      <a:endParaRPr lang="en-US" dirty="0"/>
                    </a:p>
                  </a:txBody>
                  <a:tcPr/>
                </a:tc>
                <a:tc>
                  <a:txBody>
                    <a:bodyPr/>
                    <a:lstStyle/>
                    <a:p>
                      <a:pPr algn="ctr"/>
                      <a:r>
                        <a:rPr lang="en-US" dirty="0" smtClean="0"/>
                        <a:t>1.62%</a:t>
                      </a:r>
                      <a:endParaRPr lang="en-US" dirty="0"/>
                    </a:p>
                  </a:txBody>
                  <a:tcPr/>
                </a:tc>
                <a:extLst>
                  <a:ext uri="{0D108BD9-81ED-4DB2-BD59-A6C34878D82A}">
                    <a16:rowId xmlns:a16="http://schemas.microsoft.com/office/drawing/2014/main" val="3343771530"/>
                  </a:ext>
                </a:extLst>
              </a:tr>
            </a:tbl>
          </a:graphicData>
        </a:graphic>
      </p:graphicFrame>
    </p:spTree>
    <p:extLst>
      <p:ext uri="{BB962C8B-B14F-4D97-AF65-F5344CB8AC3E}">
        <p14:creationId xmlns:p14="http://schemas.microsoft.com/office/powerpoint/2010/main" val="2715138341"/>
      </p:ext>
    </p:extLst>
  </p:cSld>
  <p:clrMapOvr>
    <a:masterClrMapping/>
  </p:clrMapOvr>
  <p:timing>
    <p:tnLst>
      <p:par>
        <p:cTn id="1" dur="indefinite" restart="never" nodeType="tmRoot"/>
      </p:par>
    </p:tn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1084672" y="6110546"/>
            <a:ext cx="689290" cy="505267"/>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US" sz="3200" b="0" i="0" u="none" strike="noStrike" kern="1200" cap="none" spc="-10" normalizeH="0" baseline="0" noProof="0" dirty="0" smtClean="0">
                <a:ln>
                  <a:noFill/>
                </a:ln>
                <a:solidFill>
                  <a:srgbClr val="FFFFFF"/>
                </a:solidFill>
                <a:effectLst/>
                <a:uLnTx/>
                <a:uFillTx/>
                <a:latin typeface="Arial"/>
                <a:ea typeface="+mn-ea"/>
                <a:cs typeface="Arial"/>
              </a:rPr>
              <a:t>330</a:t>
            </a:r>
            <a:endParaRPr kumimoji="0" sz="3200" b="0" i="0" u="none" strike="noStrike" kern="1200" cap="none" spc="0" normalizeH="0" baseline="0" noProof="0" dirty="0">
              <a:ln>
                <a:noFill/>
              </a:ln>
              <a:solidFill>
                <a:prstClr val="black"/>
              </a:solidFill>
              <a:effectLst/>
              <a:uLnTx/>
              <a:uFillTx/>
              <a:latin typeface="Arial"/>
              <a:ea typeface="+mn-ea"/>
              <a:cs typeface="Arial"/>
            </a:endParaRPr>
          </a:p>
        </p:txBody>
      </p:sp>
      <p:sp>
        <p:nvSpPr>
          <p:cNvPr id="3" name="object 3"/>
          <p:cNvSpPr txBox="1">
            <a:spLocks noGrp="1"/>
          </p:cNvSpPr>
          <p:nvPr>
            <p:ph type="title"/>
          </p:nvPr>
        </p:nvSpPr>
        <p:spPr>
          <a:xfrm>
            <a:off x="120554" y="370093"/>
            <a:ext cx="11953875" cy="667385"/>
          </a:xfrm>
          <a:prstGeom prst="rect">
            <a:avLst/>
          </a:prstGeom>
        </p:spPr>
        <p:txBody>
          <a:bodyPr vert="horz" wrap="square" lIns="0" tIns="13970" rIns="0" bIns="0" rtlCol="0">
            <a:spAutoFit/>
          </a:bodyPr>
          <a:lstStyle/>
          <a:p>
            <a:pPr marL="12700">
              <a:lnSpc>
                <a:spcPct val="100000"/>
              </a:lnSpc>
              <a:spcBef>
                <a:spcPts val="110"/>
              </a:spcBef>
            </a:pPr>
            <a:r>
              <a:rPr sz="4000" spc="-35" dirty="0"/>
              <a:t>PWH </a:t>
            </a:r>
            <a:r>
              <a:rPr sz="4000" spc="-10" dirty="0"/>
              <a:t>in </a:t>
            </a:r>
            <a:r>
              <a:rPr sz="4200" i="1" spc="-90" dirty="0">
                <a:latin typeface="Calibri Light"/>
                <a:cs typeface="Calibri Light"/>
              </a:rPr>
              <a:t>Care </a:t>
            </a:r>
            <a:r>
              <a:rPr sz="4200" i="1" spc="-130" dirty="0">
                <a:latin typeface="Calibri Light"/>
                <a:cs typeface="Calibri Light"/>
              </a:rPr>
              <a:t>Continuum: </a:t>
            </a:r>
            <a:r>
              <a:rPr sz="4000" spc="-35" dirty="0"/>
              <a:t>RW-B </a:t>
            </a:r>
            <a:r>
              <a:rPr sz="4000" spc="-30" dirty="0"/>
              <a:t>clients </a:t>
            </a:r>
            <a:r>
              <a:rPr sz="4000" spc="-25" dirty="0"/>
              <a:t>vs. </a:t>
            </a:r>
            <a:r>
              <a:rPr sz="4000" spc="-45" dirty="0"/>
              <a:t>Palm </a:t>
            </a:r>
            <a:r>
              <a:rPr sz="4000" spc="-25" dirty="0"/>
              <a:t>Beach</a:t>
            </a:r>
            <a:r>
              <a:rPr sz="4000" spc="-505" dirty="0"/>
              <a:t> </a:t>
            </a:r>
            <a:r>
              <a:rPr sz="4000" spc="-25" dirty="0"/>
              <a:t>-2021</a:t>
            </a:r>
            <a:endParaRPr sz="4000">
              <a:latin typeface="Calibri Light"/>
              <a:cs typeface="Calibri Light"/>
            </a:endParaRPr>
          </a:p>
        </p:txBody>
      </p:sp>
      <p:sp>
        <p:nvSpPr>
          <p:cNvPr id="4" name="object 4"/>
          <p:cNvSpPr/>
          <p:nvPr/>
        </p:nvSpPr>
        <p:spPr>
          <a:xfrm>
            <a:off x="6096000" y="1318260"/>
            <a:ext cx="5827775" cy="4722504"/>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5586984" y="4927091"/>
            <a:ext cx="368935" cy="0"/>
          </a:xfrm>
          <a:custGeom>
            <a:avLst/>
            <a:gdLst/>
            <a:ahLst/>
            <a:cxnLst/>
            <a:rect l="l" t="t" r="r" b="b"/>
            <a:pathLst>
              <a:path w="368935">
                <a:moveTo>
                  <a:pt x="0" y="0"/>
                </a:moveTo>
                <a:lnTo>
                  <a:pt x="36880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4259579" y="4927091"/>
            <a:ext cx="737870" cy="0"/>
          </a:xfrm>
          <a:custGeom>
            <a:avLst/>
            <a:gdLst/>
            <a:ahLst/>
            <a:cxnLst/>
            <a:rect l="l" t="t" r="r" b="b"/>
            <a:pathLst>
              <a:path w="737870">
                <a:moveTo>
                  <a:pt x="0" y="0"/>
                </a:moveTo>
                <a:lnTo>
                  <a:pt x="7376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2932176" y="4927091"/>
            <a:ext cx="737870" cy="0"/>
          </a:xfrm>
          <a:custGeom>
            <a:avLst/>
            <a:gdLst/>
            <a:ahLst/>
            <a:cxnLst/>
            <a:rect l="l" t="t" r="r" b="b"/>
            <a:pathLst>
              <a:path w="737870">
                <a:moveTo>
                  <a:pt x="0" y="0"/>
                </a:moveTo>
                <a:lnTo>
                  <a:pt x="7376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1603247" y="4927091"/>
            <a:ext cx="739140" cy="0"/>
          </a:xfrm>
          <a:custGeom>
            <a:avLst/>
            <a:gdLst/>
            <a:ahLst/>
            <a:cxnLst/>
            <a:rect l="l" t="t" r="r" b="b"/>
            <a:pathLst>
              <a:path w="739139">
                <a:moveTo>
                  <a:pt x="0" y="0"/>
                </a:moveTo>
                <a:lnTo>
                  <a:pt x="7391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644651" y="4927091"/>
            <a:ext cx="368935" cy="0"/>
          </a:xfrm>
          <a:custGeom>
            <a:avLst/>
            <a:gdLst/>
            <a:ahLst/>
            <a:cxnLst/>
            <a:rect l="l" t="t" r="r" b="b"/>
            <a:pathLst>
              <a:path w="368934">
                <a:moveTo>
                  <a:pt x="0" y="0"/>
                </a:moveTo>
                <a:lnTo>
                  <a:pt x="3688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5586984" y="4323588"/>
            <a:ext cx="368935" cy="0"/>
          </a:xfrm>
          <a:custGeom>
            <a:avLst/>
            <a:gdLst/>
            <a:ahLst/>
            <a:cxnLst/>
            <a:rect l="l" t="t" r="r" b="b"/>
            <a:pathLst>
              <a:path w="368935">
                <a:moveTo>
                  <a:pt x="0" y="0"/>
                </a:moveTo>
                <a:lnTo>
                  <a:pt x="36880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4259579" y="4323588"/>
            <a:ext cx="737870" cy="0"/>
          </a:xfrm>
          <a:custGeom>
            <a:avLst/>
            <a:gdLst/>
            <a:ahLst/>
            <a:cxnLst/>
            <a:rect l="l" t="t" r="r" b="b"/>
            <a:pathLst>
              <a:path w="737870">
                <a:moveTo>
                  <a:pt x="0" y="0"/>
                </a:moveTo>
                <a:lnTo>
                  <a:pt x="7376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2932176" y="4323588"/>
            <a:ext cx="737870" cy="0"/>
          </a:xfrm>
          <a:custGeom>
            <a:avLst/>
            <a:gdLst/>
            <a:ahLst/>
            <a:cxnLst/>
            <a:rect l="l" t="t" r="r" b="b"/>
            <a:pathLst>
              <a:path w="737870">
                <a:moveTo>
                  <a:pt x="0" y="0"/>
                </a:moveTo>
                <a:lnTo>
                  <a:pt x="7376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1603247" y="4323588"/>
            <a:ext cx="739140" cy="0"/>
          </a:xfrm>
          <a:custGeom>
            <a:avLst/>
            <a:gdLst/>
            <a:ahLst/>
            <a:cxnLst/>
            <a:rect l="l" t="t" r="r" b="b"/>
            <a:pathLst>
              <a:path w="739139">
                <a:moveTo>
                  <a:pt x="0" y="0"/>
                </a:moveTo>
                <a:lnTo>
                  <a:pt x="7391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644651" y="4323588"/>
            <a:ext cx="368935" cy="0"/>
          </a:xfrm>
          <a:custGeom>
            <a:avLst/>
            <a:gdLst/>
            <a:ahLst/>
            <a:cxnLst/>
            <a:rect l="l" t="t" r="r" b="b"/>
            <a:pathLst>
              <a:path w="368934">
                <a:moveTo>
                  <a:pt x="0" y="0"/>
                </a:moveTo>
                <a:lnTo>
                  <a:pt x="3688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5586984" y="3721608"/>
            <a:ext cx="368935" cy="0"/>
          </a:xfrm>
          <a:custGeom>
            <a:avLst/>
            <a:gdLst/>
            <a:ahLst/>
            <a:cxnLst/>
            <a:rect l="l" t="t" r="r" b="b"/>
            <a:pathLst>
              <a:path w="368935">
                <a:moveTo>
                  <a:pt x="0" y="0"/>
                </a:moveTo>
                <a:lnTo>
                  <a:pt x="36880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4259579" y="3721608"/>
            <a:ext cx="737870" cy="0"/>
          </a:xfrm>
          <a:custGeom>
            <a:avLst/>
            <a:gdLst/>
            <a:ahLst/>
            <a:cxnLst/>
            <a:rect l="l" t="t" r="r" b="b"/>
            <a:pathLst>
              <a:path w="737870">
                <a:moveTo>
                  <a:pt x="0" y="0"/>
                </a:moveTo>
                <a:lnTo>
                  <a:pt x="7376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2932176" y="3721608"/>
            <a:ext cx="737870" cy="0"/>
          </a:xfrm>
          <a:custGeom>
            <a:avLst/>
            <a:gdLst/>
            <a:ahLst/>
            <a:cxnLst/>
            <a:rect l="l" t="t" r="r" b="b"/>
            <a:pathLst>
              <a:path w="737870">
                <a:moveTo>
                  <a:pt x="0" y="0"/>
                </a:moveTo>
                <a:lnTo>
                  <a:pt x="7376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1603247" y="3721608"/>
            <a:ext cx="739140" cy="0"/>
          </a:xfrm>
          <a:custGeom>
            <a:avLst/>
            <a:gdLst/>
            <a:ahLst/>
            <a:cxnLst/>
            <a:rect l="l" t="t" r="r" b="b"/>
            <a:pathLst>
              <a:path w="739139">
                <a:moveTo>
                  <a:pt x="0" y="0"/>
                </a:moveTo>
                <a:lnTo>
                  <a:pt x="7391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644651" y="3721608"/>
            <a:ext cx="368935" cy="0"/>
          </a:xfrm>
          <a:custGeom>
            <a:avLst/>
            <a:gdLst/>
            <a:ahLst/>
            <a:cxnLst/>
            <a:rect l="l" t="t" r="r" b="b"/>
            <a:pathLst>
              <a:path w="368934">
                <a:moveTo>
                  <a:pt x="0" y="0"/>
                </a:moveTo>
                <a:lnTo>
                  <a:pt x="3688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5586984" y="3119627"/>
            <a:ext cx="368935" cy="0"/>
          </a:xfrm>
          <a:custGeom>
            <a:avLst/>
            <a:gdLst/>
            <a:ahLst/>
            <a:cxnLst/>
            <a:rect l="l" t="t" r="r" b="b"/>
            <a:pathLst>
              <a:path w="368935">
                <a:moveTo>
                  <a:pt x="0" y="0"/>
                </a:moveTo>
                <a:lnTo>
                  <a:pt x="36880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4259579" y="3119627"/>
            <a:ext cx="737870" cy="0"/>
          </a:xfrm>
          <a:custGeom>
            <a:avLst/>
            <a:gdLst/>
            <a:ahLst/>
            <a:cxnLst/>
            <a:rect l="l" t="t" r="r" b="b"/>
            <a:pathLst>
              <a:path w="737870">
                <a:moveTo>
                  <a:pt x="0" y="0"/>
                </a:moveTo>
                <a:lnTo>
                  <a:pt x="7376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1603247" y="3119627"/>
            <a:ext cx="2066925" cy="0"/>
          </a:xfrm>
          <a:custGeom>
            <a:avLst/>
            <a:gdLst/>
            <a:ahLst/>
            <a:cxnLst/>
            <a:rect l="l" t="t" r="r" b="b"/>
            <a:pathLst>
              <a:path w="2066925">
                <a:moveTo>
                  <a:pt x="0" y="0"/>
                </a:moveTo>
                <a:lnTo>
                  <a:pt x="206654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644651" y="3119627"/>
            <a:ext cx="368935" cy="0"/>
          </a:xfrm>
          <a:custGeom>
            <a:avLst/>
            <a:gdLst/>
            <a:ahLst/>
            <a:cxnLst/>
            <a:rect l="l" t="t" r="r" b="b"/>
            <a:pathLst>
              <a:path w="368934">
                <a:moveTo>
                  <a:pt x="0" y="0"/>
                </a:moveTo>
                <a:lnTo>
                  <a:pt x="3688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644651" y="2516123"/>
            <a:ext cx="5311140" cy="0"/>
          </a:xfrm>
          <a:custGeom>
            <a:avLst/>
            <a:gdLst/>
            <a:ahLst/>
            <a:cxnLst/>
            <a:rect l="l" t="t" r="r" b="b"/>
            <a:pathLst>
              <a:path w="5311140">
                <a:moveTo>
                  <a:pt x="0" y="0"/>
                </a:moveTo>
                <a:lnTo>
                  <a:pt x="53111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644651" y="1914144"/>
            <a:ext cx="5311140" cy="0"/>
          </a:xfrm>
          <a:custGeom>
            <a:avLst/>
            <a:gdLst/>
            <a:ahLst/>
            <a:cxnLst/>
            <a:rect l="l" t="t" r="r" b="b"/>
            <a:pathLst>
              <a:path w="5311140">
                <a:moveTo>
                  <a:pt x="0" y="0"/>
                </a:moveTo>
                <a:lnTo>
                  <a:pt x="53111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1013460" y="2516123"/>
            <a:ext cx="589915" cy="3013075"/>
          </a:xfrm>
          <a:custGeom>
            <a:avLst/>
            <a:gdLst/>
            <a:ahLst/>
            <a:cxnLst/>
            <a:rect l="l" t="t" r="r" b="b"/>
            <a:pathLst>
              <a:path w="589915" h="3013075">
                <a:moveTo>
                  <a:pt x="0" y="0"/>
                </a:moveTo>
                <a:lnTo>
                  <a:pt x="589788" y="0"/>
                </a:lnTo>
                <a:lnTo>
                  <a:pt x="589788" y="3012948"/>
                </a:lnTo>
                <a:lnTo>
                  <a:pt x="0" y="3012948"/>
                </a:lnTo>
                <a:lnTo>
                  <a:pt x="0" y="0"/>
                </a:lnTo>
                <a:close/>
              </a:path>
            </a:pathLst>
          </a:custGeom>
          <a:solidFill>
            <a:srgbClr val="FF99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1013460" y="2516123"/>
            <a:ext cx="589915" cy="3013075"/>
          </a:xfrm>
          <a:custGeom>
            <a:avLst/>
            <a:gdLst/>
            <a:ahLst/>
            <a:cxnLst/>
            <a:rect l="l" t="t" r="r" b="b"/>
            <a:pathLst>
              <a:path w="589915" h="3013075">
                <a:moveTo>
                  <a:pt x="0" y="0"/>
                </a:moveTo>
                <a:lnTo>
                  <a:pt x="589788" y="0"/>
                </a:lnTo>
                <a:lnTo>
                  <a:pt x="589788" y="3012948"/>
                </a:lnTo>
                <a:lnTo>
                  <a:pt x="0" y="3012948"/>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2342388" y="3299459"/>
            <a:ext cx="589915" cy="2230120"/>
          </a:xfrm>
          <a:custGeom>
            <a:avLst/>
            <a:gdLst/>
            <a:ahLst/>
            <a:cxnLst/>
            <a:rect l="l" t="t" r="r" b="b"/>
            <a:pathLst>
              <a:path w="589914" h="2230120">
                <a:moveTo>
                  <a:pt x="0" y="0"/>
                </a:moveTo>
                <a:lnTo>
                  <a:pt x="589788" y="0"/>
                </a:lnTo>
                <a:lnTo>
                  <a:pt x="589788" y="2229612"/>
                </a:lnTo>
                <a:lnTo>
                  <a:pt x="0" y="2229612"/>
                </a:lnTo>
                <a:lnTo>
                  <a:pt x="0" y="0"/>
                </a:lnTo>
                <a:close/>
              </a:path>
            </a:pathLst>
          </a:custGeom>
          <a:ln w="9524">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3669791" y="2968751"/>
            <a:ext cx="589915" cy="2560320"/>
          </a:xfrm>
          <a:custGeom>
            <a:avLst/>
            <a:gdLst/>
            <a:ahLst/>
            <a:cxnLst/>
            <a:rect l="l" t="t" r="r" b="b"/>
            <a:pathLst>
              <a:path w="589914" h="2560320">
                <a:moveTo>
                  <a:pt x="0" y="0"/>
                </a:moveTo>
                <a:lnTo>
                  <a:pt x="589788" y="0"/>
                </a:lnTo>
                <a:lnTo>
                  <a:pt x="589788" y="2560320"/>
                </a:lnTo>
                <a:lnTo>
                  <a:pt x="0" y="2560320"/>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4997196" y="2895600"/>
            <a:ext cx="589915" cy="2633980"/>
          </a:xfrm>
          <a:custGeom>
            <a:avLst/>
            <a:gdLst/>
            <a:ahLst/>
            <a:cxnLst/>
            <a:rect l="l" t="t" r="r" b="b"/>
            <a:pathLst>
              <a:path w="589914" h="2633979">
                <a:moveTo>
                  <a:pt x="0" y="0"/>
                </a:moveTo>
                <a:lnTo>
                  <a:pt x="589788" y="0"/>
                </a:lnTo>
                <a:lnTo>
                  <a:pt x="589788" y="2633472"/>
                </a:lnTo>
                <a:lnTo>
                  <a:pt x="0" y="2633472"/>
                </a:lnTo>
                <a:lnTo>
                  <a:pt x="0" y="0"/>
                </a:lnTo>
                <a:close/>
              </a:path>
            </a:pathLst>
          </a:custGeom>
          <a:ln w="9524">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644651" y="5529071"/>
            <a:ext cx="5311140" cy="0"/>
          </a:xfrm>
          <a:custGeom>
            <a:avLst/>
            <a:gdLst/>
            <a:ahLst/>
            <a:cxnLst/>
            <a:rect l="l" t="t" r="r" b="b"/>
            <a:pathLst>
              <a:path w="5311140">
                <a:moveTo>
                  <a:pt x="0" y="0"/>
                </a:moveTo>
                <a:lnTo>
                  <a:pt x="53111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txBox="1"/>
          <p:nvPr/>
        </p:nvSpPr>
        <p:spPr>
          <a:xfrm>
            <a:off x="1608010" y="3003644"/>
            <a:ext cx="2057400" cy="239395"/>
          </a:xfrm>
          <a:prstGeom prst="rect">
            <a:avLst/>
          </a:prstGeom>
        </p:spPr>
        <p:txBody>
          <a:bodyPr vert="horz" wrap="square" lIns="0" tIns="13335" rIns="0" bIns="0" rtlCol="0">
            <a:spAutoFit/>
          </a:bodyPr>
          <a:lstStyle/>
          <a:p>
            <a:pPr marL="0" marR="0" lvl="0" indent="0" algn="ctr"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74%</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3" name="object 33"/>
          <p:cNvSpPr txBox="1"/>
          <p:nvPr/>
        </p:nvSpPr>
        <p:spPr>
          <a:xfrm>
            <a:off x="3797920" y="2672169"/>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85%</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4" name="object 34"/>
          <p:cNvSpPr txBox="1"/>
          <p:nvPr/>
        </p:nvSpPr>
        <p:spPr>
          <a:xfrm>
            <a:off x="5125780" y="2599776"/>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87%</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5" name="object 35"/>
          <p:cNvSpPr txBox="1"/>
          <p:nvPr/>
        </p:nvSpPr>
        <p:spPr>
          <a:xfrm>
            <a:off x="250126" y="5389048"/>
            <a:ext cx="242570"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595958"/>
                </a:solidFill>
                <a:effectLst/>
                <a:uLnTx/>
                <a:uFillTx/>
                <a:latin typeface="Calibri"/>
                <a:ea typeface="+mn-ea"/>
                <a:cs typeface="Calibri"/>
              </a:rPr>
              <a:t>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6" name="object 36"/>
          <p:cNvSpPr txBox="1"/>
          <p:nvPr/>
        </p:nvSpPr>
        <p:spPr>
          <a:xfrm>
            <a:off x="160081" y="4786367"/>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595958"/>
                </a:solidFill>
                <a:effectLst/>
                <a:uLnTx/>
                <a:uFillTx/>
                <a:latin typeface="Calibri"/>
                <a:ea typeface="+mn-ea"/>
                <a:cs typeface="Calibri"/>
              </a:rPr>
              <a:t>20%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7" name="object 37"/>
          <p:cNvSpPr txBox="1"/>
          <p:nvPr/>
        </p:nvSpPr>
        <p:spPr>
          <a:xfrm>
            <a:off x="160081" y="4183686"/>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595958"/>
                </a:solidFill>
                <a:effectLst/>
                <a:uLnTx/>
                <a:uFillTx/>
                <a:latin typeface="Calibri"/>
                <a:ea typeface="+mn-ea"/>
                <a:cs typeface="Calibri"/>
              </a:rPr>
              <a:t>40%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8" name="object 38"/>
          <p:cNvSpPr txBox="1"/>
          <p:nvPr/>
        </p:nvSpPr>
        <p:spPr>
          <a:xfrm>
            <a:off x="160081" y="3581005"/>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595958"/>
                </a:solidFill>
                <a:effectLst/>
                <a:uLnTx/>
                <a:uFillTx/>
                <a:latin typeface="Calibri"/>
                <a:ea typeface="+mn-ea"/>
                <a:cs typeface="Calibri"/>
              </a:rPr>
              <a:t>60%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9" name="object 39"/>
          <p:cNvSpPr txBox="1"/>
          <p:nvPr/>
        </p:nvSpPr>
        <p:spPr>
          <a:xfrm>
            <a:off x="160081" y="2978324"/>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595958"/>
                </a:solidFill>
                <a:effectLst/>
                <a:uLnTx/>
                <a:uFillTx/>
                <a:latin typeface="Calibri"/>
                <a:ea typeface="+mn-ea"/>
                <a:cs typeface="Calibri"/>
              </a:rPr>
              <a:t>80%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40" name="object 40"/>
          <p:cNvSpPr txBox="1"/>
          <p:nvPr/>
        </p:nvSpPr>
        <p:spPr>
          <a:xfrm>
            <a:off x="70035" y="1772962"/>
            <a:ext cx="1449070" cy="842644"/>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595958"/>
                </a:solidFill>
                <a:effectLst/>
                <a:uLnTx/>
                <a:uFillTx/>
                <a:latin typeface="Calibri"/>
                <a:ea typeface="+mn-ea"/>
                <a:cs typeface="Calibri"/>
              </a:rPr>
              <a:t>120%</a:t>
            </a:r>
            <a:endParaRPr kumimoji="0" sz="14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10"/>
              </a:spcBef>
              <a:spcAft>
                <a:spcPts val="0"/>
              </a:spcAft>
              <a:buClrTx/>
              <a:buSzTx/>
              <a:buFontTx/>
              <a:buNone/>
              <a:tabLst/>
              <a:defRPr/>
            </a:pPr>
            <a:endParaRPr kumimoji="0" sz="1500" b="0" i="0" u="none" strike="noStrike" kern="1200" cap="none" spc="0" normalizeH="0" baseline="0" noProof="0">
              <a:ln>
                <a:noFill/>
              </a:ln>
              <a:solidFill>
                <a:prstClr val="black"/>
              </a:solidFill>
              <a:effectLst/>
              <a:uLnTx/>
              <a:uFillTx/>
              <a:latin typeface="Calibri"/>
              <a:ea typeface="+mn-ea"/>
              <a:cs typeface="Calibri"/>
            </a:endParaRPr>
          </a:p>
          <a:p>
            <a:pPr marL="1038860" marR="0" lvl="0" indent="0" algn="l" defTabSz="914400" rtl="0" eaLnBrk="1" fontAlgn="auto" latinLnBrk="0" hangingPunct="1">
              <a:lnSpc>
                <a:spcPts val="1450"/>
              </a:lnSpc>
              <a:spcBef>
                <a:spcPts val="0"/>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100%</a:t>
            </a:r>
            <a:endParaRPr kumimoji="0" sz="14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ts val="1450"/>
              </a:lnSpc>
              <a:spcBef>
                <a:spcPts val="0"/>
              </a:spcBef>
              <a:spcAft>
                <a:spcPts val="0"/>
              </a:spcAft>
              <a:buClrTx/>
              <a:buSzTx/>
              <a:buFontTx/>
              <a:buNone/>
              <a:tabLst/>
              <a:defRPr/>
            </a:pPr>
            <a:r>
              <a:rPr kumimoji="0" sz="1400" b="0" i="0" u="none" strike="noStrike" kern="1200" cap="none" spc="-5" normalizeH="0" baseline="0" noProof="0" dirty="0">
                <a:ln>
                  <a:noFill/>
                </a:ln>
                <a:solidFill>
                  <a:srgbClr val="595958"/>
                </a:solidFill>
                <a:effectLst/>
                <a:uLnTx/>
                <a:uFillTx/>
                <a:latin typeface="Calibri"/>
                <a:ea typeface="+mn-ea"/>
                <a:cs typeface="Calibri"/>
              </a:rPr>
              <a:t>100%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41" name="object 41"/>
          <p:cNvSpPr txBox="1"/>
          <p:nvPr/>
        </p:nvSpPr>
        <p:spPr>
          <a:xfrm>
            <a:off x="1038452" y="5665787"/>
            <a:ext cx="54102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0" u="none" strike="noStrike" kern="1200" cap="none" spc="-5" normalizeH="0" baseline="0" noProof="0" dirty="0">
                <a:ln>
                  <a:noFill/>
                </a:ln>
                <a:solidFill>
                  <a:srgbClr val="595958"/>
                </a:solidFill>
                <a:effectLst/>
                <a:uLnTx/>
                <a:uFillTx/>
                <a:latin typeface="Calibri"/>
                <a:ea typeface="+mn-ea"/>
                <a:cs typeface="Calibri"/>
              </a:rPr>
              <a:t>P</a:t>
            </a:r>
            <a:r>
              <a:rPr kumimoji="0" sz="2000" b="0" i="0" u="none" strike="noStrike" kern="1200" cap="none" spc="-10" normalizeH="0" baseline="0" noProof="0" dirty="0">
                <a:ln>
                  <a:noFill/>
                </a:ln>
                <a:solidFill>
                  <a:srgbClr val="595958"/>
                </a:solidFill>
                <a:effectLst/>
                <a:uLnTx/>
                <a:uFillTx/>
                <a:latin typeface="Calibri"/>
                <a:ea typeface="+mn-ea"/>
                <a:cs typeface="Calibri"/>
              </a:rPr>
              <a:t>W</a:t>
            </a:r>
            <a:r>
              <a:rPr kumimoji="0" sz="2000" b="0" i="0" u="none" strike="noStrike" kern="1200" cap="none" spc="0" normalizeH="0" baseline="0" noProof="0" dirty="0">
                <a:ln>
                  <a:noFill/>
                </a:ln>
                <a:solidFill>
                  <a:srgbClr val="595958"/>
                </a:solidFill>
                <a:effectLst/>
                <a:uLnTx/>
                <a:uFillTx/>
                <a:latin typeface="Calibri"/>
                <a:ea typeface="+mn-ea"/>
                <a:cs typeface="Calibri"/>
              </a:rPr>
              <a:t>H</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42" name="object 42"/>
          <p:cNvSpPr txBox="1"/>
          <p:nvPr/>
        </p:nvSpPr>
        <p:spPr>
          <a:xfrm>
            <a:off x="2325499" y="1438409"/>
            <a:ext cx="1385570"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RW-B</a:t>
            </a:r>
            <a:r>
              <a:rPr kumimoji="0" sz="2000" b="1" i="0" u="none" strike="noStrike" kern="1200" cap="none" spc="-80" normalizeH="0" baseline="0" noProof="0" dirty="0">
                <a:ln>
                  <a:noFill/>
                </a:ln>
                <a:solidFill>
                  <a:srgbClr val="595958"/>
                </a:solidFill>
                <a:effectLst/>
                <a:uLnTx/>
                <a:uFillTx/>
                <a:latin typeface="Calibri"/>
                <a:ea typeface="+mn-ea"/>
                <a:cs typeface="Calibri"/>
              </a:rPr>
              <a:t> </a:t>
            </a:r>
            <a:r>
              <a:rPr kumimoji="0" sz="2000" b="1" i="0" u="none" strike="noStrike" kern="1200" cap="none" spc="-5" normalizeH="0" baseline="0" noProof="0" dirty="0">
                <a:ln>
                  <a:noFill/>
                </a:ln>
                <a:solidFill>
                  <a:srgbClr val="595958"/>
                </a:solidFill>
                <a:effectLst/>
                <a:uLnTx/>
                <a:uFillTx/>
                <a:latin typeface="Calibri"/>
                <a:ea typeface="+mn-ea"/>
                <a:cs typeface="Calibri"/>
              </a:rPr>
              <a:t>Clients</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43" name="object 43"/>
          <p:cNvSpPr txBox="1"/>
          <p:nvPr/>
        </p:nvSpPr>
        <p:spPr>
          <a:xfrm>
            <a:off x="876538" y="5265886"/>
            <a:ext cx="80772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5" normalizeH="0" baseline="0" noProof="0" dirty="0">
                <a:ln>
                  <a:noFill/>
                </a:ln>
                <a:solidFill>
                  <a:prstClr val="black"/>
                </a:solidFill>
                <a:effectLst/>
                <a:uLnTx/>
                <a:uFillTx/>
                <a:latin typeface="Calibri"/>
                <a:ea typeface="+mn-ea"/>
                <a:cs typeface="Calibri"/>
              </a:rPr>
              <a:t>N=1,350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4" name="object 44"/>
          <p:cNvSpPr txBox="1"/>
          <p:nvPr/>
        </p:nvSpPr>
        <p:spPr>
          <a:xfrm>
            <a:off x="2202317" y="5265886"/>
            <a:ext cx="163830" cy="299720"/>
          </a:xfrm>
          <a:prstGeom prst="rect">
            <a:avLst/>
          </a:prstGeom>
        </p:spPr>
        <p:txBody>
          <a:bodyPr vert="horz" wrap="square" lIns="0" tIns="12700" rIns="0" bIns="0" rtlCol="0">
            <a:spAutoFit/>
          </a:bodyPr>
          <a:lstStyle/>
          <a:p>
            <a:pPr marL="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0" normalizeH="0" baseline="0" noProof="0" dirty="0">
                <a:ln>
                  <a:noFill/>
                </a:ln>
                <a:solidFill>
                  <a:prstClr val="black"/>
                </a:solidFill>
                <a:effectLst/>
                <a:uLnTx/>
                <a:uFillTx/>
                <a:latin typeface="Calibri"/>
                <a:ea typeface="+mn-ea"/>
                <a:cs typeface="Calibri"/>
              </a:rPr>
              <a:t>N</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5" name="object 45"/>
          <p:cNvSpPr txBox="1"/>
          <p:nvPr/>
        </p:nvSpPr>
        <p:spPr>
          <a:xfrm>
            <a:off x="2347150" y="3304222"/>
            <a:ext cx="656590" cy="2220595"/>
          </a:xfrm>
          <a:prstGeom prst="rect">
            <a:avLst/>
          </a:prstGeom>
          <a:solidFill>
            <a:srgbClr val="9DC3E6"/>
          </a:solidFill>
        </p:spPr>
        <p:txBody>
          <a:bodyPr vert="horz" wrap="square" lIns="0" tIns="0" rIns="0" bIns="0" rtlCol="0">
            <a:spAutoFit/>
          </a:bodyPr>
          <a:lstStyle/>
          <a:p>
            <a:pPr marL="0" marR="57785"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Times New Roman"/>
            </a:endParaRPr>
          </a:p>
          <a:p>
            <a:pPr marL="0" marR="57785"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Times New Roman"/>
            </a:endParaRPr>
          </a:p>
          <a:p>
            <a:pPr marL="0" marR="57785"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Times New Roman"/>
            </a:endParaRPr>
          </a:p>
          <a:p>
            <a:pPr marL="0" marR="57785"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Times New Roman"/>
            </a:endParaRPr>
          </a:p>
          <a:p>
            <a:pPr marL="0" marR="57785"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Times New Roman"/>
            </a:endParaRPr>
          </a:p>
          <a:p>
            <a:pPr marL="0" marR="57785"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Times New Roman"/>
            </a:endParaRPr>
          </a:p>
          <a:p>
            <a:pPr marL="0" marR="57785"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Times New Roman"/>
            </a:endParaRPr>
          </a:p>
          <a:p>
            <a:pPr marL="5715" marR="0" lvl="0" indent="0" algn="l" defTabSz="914400" rtl="0" eaLnBrk="1" fontAlgn="auto" latinLnBrk="0" hangingPunct="1">
              <a:lnSpc>
                <a:spcPts val="1935"/>
              </a:lnSpc>
              <a:spcBef>
                <a:spcPts val="1055"/>
              </a:spcBef>
              <a:spcAft>
                <a:spcPts val="0"/>
              </a:spcAft>
              <a:buClrTx/>
              <a:buSzTx/>
              <a:buFontTx/>
              <a:buNone/>
              <a:tabLst/>
              <a:defRPr/>
            </a:pPr>
            <a:r>
              <a:rPr kumimoji="0" sz="1800" b="1" i="0" u="none" strike="noStrike" kern="1200" cap="none" spc="0" normalizeH="0" baseline="0" noProof="0" dirty="0">
                <a:ln>
                  <a:noFill/>
                </a:ln>
                <a:solidFill>
                  <a:prstClr val="black"/>
                </a:solidFill>
                <a:effectLst/>
                <a:uLnTx/>
                <a:uFillTx/>
                <a:latin typeface="Calibri"/>
                <a:ea typeface="+mn-ea"/>
                <a:cs typeface="Calibri"/>
              </a:rPr>
              <a:t>=1,002</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6" name="object 46"/>
          <p:cNvSpPr txBox="1"/>
          <p:nvPr/>
        </p:nvSpPr>
        <p:spPr>
          <a:xfrm>
            <a:off x="3674554" y="2973514"/>
            <a:ext cx="618490" cy="2550795"/>
          </a:xfrm>
          <a:prstGeom prst="rect">
            <a:avLst/>
          </a:prstGeom>
          <a:solidFill>
            <a:srgbClr val="767171"/>
          </a:solidFill>
        </p:spPr>
        <p:txBody>
          <a:bodyPr vert="horz" wrap="square" lIns="0" tIns="0" rIns="0" bIns="0" rtlCol="0">
            <a:spAutoFit/>
          </a:bodyPr>
          <a:lstStyle/>
          <a:p>
            <a:pPr marL="0" marR="2159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Times New Roman"/>
            </a:endParaRPr>
          </a:p>
          <a:p>
            <a:pPr marL="0" marR="2159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Times New Roman"/>
            </a:endParaRPr>
          </a:p>
          <a:p>
            <a:pPr marL="0" marR="2159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Times New Roman"/>
            </a:endParaRPr>
          </a:p>
          <a:p>
            <a:pPr marL="0" marR="2159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Times New Roman"/>
            </a:endParaRPr>
          </a:p>
          <a:p>
            <a:pPr marL="0" marR="2159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Times New Roman"/>
            </a:endParaRPr>
          </a:p>
          <a:p>
            <a:pPr marL="0" marR="2159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Times New Roman"/>
            </a:endParaRPr>
          </a:p>
          <a:p>
            <a:pPr marL="0" marR="2159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Times New Roman"/>
            </a:endParaRPr>
          </a:p>
          <a:p>
            <a:pPr marL="0" marR="2159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Times New Roman"/>
            </a:endParaRPr>
          </a:p>
          <a:p>
            <a:pPr marL="0" marR="0" lvl="0" indent="0" algn="l" defTabSz="914400" rtl="0" eaLnBrk="1" fontAlgn="auto" latinLnBrk="0" hangingPunct="1">
              <a:lnSpc>
                <a:spcPts val="2115"/>
              </a:lnSpc>
              <a:spcBef>
                <a:spcPts val="1410"/>
              </a:spcBef>
              <a:spcAft>
                <a:spcPts val="0"/>
              </a:spcAft>
              <a:buClrTx/>
              <a:buSzTx/>
              <a:buFontTx/>
              <a:buNone/>
              <a:tabLst/>
              <a:defRPr/>
            </a:pPr>
            <a:r>
              <a:rPr kumimoji="0" sz="1800" b="1" i="0" u="none" strike="noStrike" kern="1200" cap="none" spc="0" normalizeH="0" baseline="0" noProof="0" dirty="0">
                <a:ln>
                  <a:noFill/>
                </a:ln>
                <a:solidFill>
                  <a:prstClr val="black"/>
                </a:solidFill>
                <a:effectLst/>
                <a:uLnTx/>
                <a:uFillTx/>
                <a:latin typeface="Calibri"/>
                <a:ea typeface="+mn-ea"/>
                <a:cs typeface="Calibri"/>
              </a:rPr>
              <a:t>N=845</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7" name="object 47"/>
          <p:cNvSpPr txBox="1"/>
          <p:nvPr/>
        </p:nvSpPr>
        <p:spPr>
          <a:xfrm>
            <a:off x="4264342" y="5253770"/>
            <a:ext cx="1322070" cy="299720"/>
          </a:xfrm>
          <a:prstGeom prst="rect">
            <a:avLst/>
          </a:prstGeom>
        </p:spPr>
        <p:txBody>
          <a:bodyPr vert="horz" wrap="square" lIns="0" tIns="12700" rIns="0" bIns="0" rtlCol="0">
            <a:spAutoFit/>
          </a:bodyPr>
          <a:lstStyle/>
          <a:p>
            <a:pPr marL="479425"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prstClr val="black"/>
                </a:solidFill>
                <a:effectLst/>
                <a:uLnTx/>
                <a:uFillTx/>
                <a:latin typeface="Calibri"/>
                <a:ea typeface="+mn-ea"/>
                <a:cs typeface="Calibri"/>
              </a:rPr>
              <a:t>**</a:t>
            </a:r>
            <a:r>
              <a:rPr kumimoji="0" sz="1800" b="1" i="0" u="none" strike="noStrike" kern="1200" cap="none" spc="0" normalizeH="0" baseline="0" noProof="0" dirty="0">
                <a:ln>
                  <a:noFill/>
                </a:ln>
                <a:solidFill>
                  <a:prstClr val="black"/>
                </a:solidFill>
                <a:effectLst/>
                <a:uLnTx/>
                <a:uFillTx/>
                <a:latin typeface="Calibri"/>
                <a:ea typeface="+mn-ea"/>
                <a:cs typeface="Calibri"/>
              </a:rPr>
              <a:t>N=874</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8" name="object 48"/>
          <p:cNvSpPr txBox="1"/>
          <p:nvPr/>
        </p:nvSpPr>
        <p:spPr>
          <a:xfrm>
            <a:off x="1740646" y="5665787"/>
            <a:ext cx="9344025" cy="903605"/>
          </a:xfrm>
          <a:prstGeom prst="rect">
            <a:avLst/>
          </a:prstGeom>
        </p:spPr>
        <p:txBody>
          <a:bodyPr vert="horz" wrap="square" lIns="0" tIns="12700" rIns="0" bIns="0" rtlCol="0">
            <a:spAutoFit/>
          </a:bodyPr>
          <a:lstStyle/>
          <a:p>
            <a:pPr marL="532130" marR="0" lvl="0" indent="0" algn="l" defTabSz="914400" rtl="0" eaLnBrk="1" fontAlgn="auto" latinLnBrk="0" hangingPunct="1">
              <a:lnSpc>
                <a:spcPct val="100000"/>
              </a:lnSpc>
              <a:spcBef>
                <a:spcPts val="100"/>
              </a:spcBef>
              <a:spcAft>
                <a:spcPts val="0"/>
              </a:spcAft>
              <a:buClrTx/>
              <a:buSzTx/>
              <a:buFontTx/>
              <a:buNone/>
              <a:tabLst>
                <a:tab pos="1751964" algn="l"/>
                <a:tab pos="3135630" algn="l"/>
              </a:tabLst>
              <a:defRPr/>
            </a:pPr>
            <a:r>
              <a:rPr kumimoji="0" sz="2000" b="0" i="0" u="none" strike="noStrike" kern="1200" cap="none" spc="-5" normalizeH="0" baseline="0" noProof="0" dirty="0">
                <a:ln>
                  <a:noFill/>
                </a:ln>
                <a:solidFill>
                  <a:srgbClr val="595958"/>
                </a:solidFill>
                <a:effectLst/>
                <a:uLnTx/>
                <a:uFillTx/>
                <a:latin typeface="Calibri"/>
                <a:ea typeface="+mn-ea"/>
                <a:cs typeface="Calibri"/>
              </a:rPr>
              <a:t>In</a:t>
            </a:r>
            <a:r>
              <a:rPr kumimoji="0" sz="2000" b="0" i="0" u="none" strike="noStrike" kern="1200" cap="none" spc="0" normalizeH="0" baseline="0" noProof="0" dirty="0">
                <a:ln>
                  <a:noFill/>
                </a:ln>
                <a:solidFill>
                  <a:srgbClr val="595958"/>
                </a:solidFill>
                <a:effectLst/>
                <a:uLnTx/>
                <a:uFillTx/>
                <a:latin typeface="Calibri"/>
                <a:ea typeface="+mn-ea"/>
                <a:cs typeface="Calibri"/>
              </a:rPr>
              <a:t> </a:t>
            </a:r>
            <a:r>
              <a:rPr kumimoji="0" sz="2000" b="0" i="0" u="none" strike="noStrike" kern="1200" cap="none" spc="-5" normalizeH="0" baseline="0" noProof="0" dirty="0">
                <a:ln>
                  <a:noFill/>
                </a:ln>
                <a:solidFill>
                  <a:srgbClr val="595958"/>
                </a:solidFill>
                <a:effectLst/>
                <a:uLnTx/>
                <a:uFillTx/>
                <a:latin typeface="Calibri"/>
                <a:ea typeface="+mn-ea"/>
                <a:cs typeface="Calibri"/>
              </a:rPr>
              <a:t>Care	Ret.</a:t>
            </a:r>
            <a:r>
              <a:rPr kumimoji="0" sz="2000" b="0" i="0" u="none" strike="noStrike" kern="1200" cap="none" spc="5" normalizeH="0" baseline="0" noProof="0" dirty="0">
                <a:ln>
                  <a:noFill/>
                </a:ln>
                <a:solidFill>
                  <a:srgbClr val="595958"/>
                </a:solidFill>
                <a:effectLst/>
                <a:uLnTx/>
                <a:uFillTx/>
                <a:latin typeface="Calibri"/>
                <a:ea typeface="+mn-ea"/>
                <a:cs typeface="Calibri"/>
              </a:rPr>
              <a:t> </a:t>
            </a:r>
            <a:r>
              <a:rPr kumimoji="0" sz="2000" b="0" i="0" u="none" strike="noStrike" kern="1200" cap="none" spc="-5" normalizeH="0" baseline="0" noProof="0" dirty="0">
                <a:ln>
                  <a:noFill/>
                </a:ln>
                <a:solidFill>
                  <a:srgbClr val="595958"/>
                </a:solidFill>
                <a:effectLst/>
                <a:uLnTx/>
                <a:uFillTx/>
                <a:latin typeface="Calibri"/>
                <a:ea typeface="+mn-ea"/>
                <a:cs typeface="Calibri"/>
              </a:rPr>
              <a:t>Care	Supp.VL</a:t>
            </a:r>
            <a:endParaRPr kumimoji="0" sz="20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30"/>
              </a:spcBef>
              <a:spcAft>
                <a:spcPts val="0"/>
              </a:spcAft>
              <a:buClrTx/>
              <a:buSzTx/>
              <a:buFontTx/>
              <a:buNone/>
              <a:tabLst/>
              <a:defRPr/>
            </a:pPr>
            <a:endParaRPr kumimoji="0" sz="19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0"/>
              </a:spcBef>
              <a:spcAft>
                <a:spcPts val="0"/>
              </a:spcAft>
              <a:buClrTx/>
              <a:buSzTx/>
              <a:buFontTx/>
              <a:buNone/>
              <a:tabLst/>
              <a:defRPr/>
            </a:pPr>
            <a:r>
              <a:rPr kumimoji="0" sz="1800" b="0" i="0" u="none" strike="noStrike" kern="1200" cap="none" spc="0" normalizeH="0" baseline="0" noProof="0" dirty="0">
                <a:ln>
                  <a:noFill/>
                </a:ln>
                <a:solidFill>
                  <a:srgbClr val="FFFFFF"/>
                </a:solidFill>
                <a:effectLst/>
                <a:uLnTx/>
                <a:uFillTx/>
                <a:latin typeface="Calibri"/>
                <a:ea typeface="+mn-ea"/>
                <a:cs typeface="Calibri"/>
              </a:rPr>
              <a:t>**= # </a:t>
            </a:r>
            <a:r>
              <a:rPr kumimoji="0" sz="1800" b="0" i="1" u="none" strike="noStrike" kern="1200" cap="none" spc="-20" normalizeH="0" baseline="0" noProof="0" dirty="0">
                <a:ln>
                  <a:noFill/>
                </a:ln>
                <a:solidFill>
                  <a:srgbClr val="FFFFFF"/>
                </a:solidFill>
                <a:effectLst/>
                <a:uLnTx/>
                <a:uFillTx/>
                <a:latin typeface="Calibri"/>
                <a:ea typeface="+mn-ea"/>
                <a:cs typeface="Calibri"/>
              </a:rPr>
              <a:t>Supp.VL </a:t>
            </a:r>
            <a:r>
              <a:rPr kumimoji="0" sz="1800" b="0" i="0" u="none" strike="noStrike" kern="1200" cap="none" spc="0" normalizeH="0" baseline="0" noProof="0" dirty="0">
                <a:ln>
                  <a:noFill/>
                </a:ln>
                <a:solidFill>
                  <a:srgbClr val="FFFFFF"/>
                </a:solidFill>
                <a:effectLst/>
                <a:uLnTx/>
                <a:uFillTx/>
                <a:latin typeface="Calibri"/>
                <a:ea typeface="+mn-ea"/>
                <a:cs typeface="Calibri"/>
              </a:rPr>
              <a:t>&gt; # </a:t>
            </a:r>
            <a:r>
              <a:rPr kumimoji="0" sz="1800" b="0" i="1" u="none" strike="noStrike" kern="1200" cap="none" spc="-15" normalizeH="0" baseline="0" noProof="0" dirty="0">
                <a:ln>
                  <a:noFill/>
                </a:ln>
                <a:solidFill>
                  <a:srgbClr val="FFFFFF"/>
                </a:solidFill>
                <a:effectLst/>
                <a:uLnTx/>
                <a:uFillTx/>
                <a:latin typeface="Calibri"/>
                <a:ea typeface="+mn-ea"/>
                <a:cs typeface="Calibri"/>
              </a:rPr>
              <a:t>Ret. </a:t>
            </a:r>
            <a:r>
              <a:rPr kumimoji="0" sz="1800" b="0" i="1" u="none" strike="noStrike" kern="1200" cap="none" spc="-5" normalizeH="0" baseline="0" noProof="0" dirty="0">
                <a:ln>
                  <a:noFill/>
                </a:ln>
                <a:solidFill>
                  <a:srgbClr val="FFFFFF"/>
                </a:solidFill>
                <a:effectLst/>
                <a:uLnTx/>
                <a:uFillTx/>
                <a:latin typeface="Calibri"/>
                <a:ea typeface="+mn-ea"/>
                <a:cs typeface="Calibri"/>
              </a:rPr>
              <a:t>Care </a:t>
            </a:r>
            <a:r>
              <a:rPr kumimoji="0" sz="1800" b="0" i="0" u="none" strike="noStrike" kern="1200" cap="none" spc="-5" normalizeH="0" baseline="0" noProof="0" dirty="0">
                <a:ln>
                  <a:noFill/>
                </a:ln>
                <a:solidFill>
                  <a:srgbClr val="FFFFFF"/>
                </a:solidFill>
                <a:effectLst/>
                <a:uLnTx/>
                <a:uFillTx/>
                <a:latin typeface="Calibri"/>
                <a:ea typeface="+mn-ea"/>
                <a:cs typeface="Calibri"/>
              </a:rPr>
              <a:t>because 29 </a:t>
            </a:r>
            <a:r>
              <a:rPr kumimoji="0" sz="1800" b="0" i="1" u="none" strike="noStrike" kern="1200" cap="none" spc="-20" normalizeH="0" baseline="0" noProof="0" dirty="0">
                <a:ln>
                  <a:noFill/>
                </a:ln>
                <a:solidFill>
                  <a:srgbClr val="FFFFFF"/>
                </a:solidFill>
                <a:effectLst/>
                <a:uLnTx/>
                <a:uFillTx/>
                <a:latin typeface="Calibri"/>
                <a:ea typeface="+mn-ea"/>
                <a:cs typeface="Calibri"/>
              </a:rPr>
              <a:t>Supp.VL </a:t>
            </a:r>
            <a:r>
              <a:rPr kumimoji="0" sz="1800" b="0" i="0" u="none" strike="noStrike" kern="1200" cap="none" spc="-5" normalizeH="0" baseline="0" noProof="0" dirty="0">
                <a:ln>
                  <a:noFill/>
                </a:ln>
                <a:solidFill>
                  <a:srgbClr val="FFFFFF"/>
                </a:solidFill>
                <a:effectLst/>
                <a:uLnTx/>
                <a:uFillTx/>
                <a:latin typeface="Calibri"/>
                <a:ea typeface="+mn-ea"/>
                <a:cs typeface="Calibri"/>
              </a:rPr>
              <a:t>clients </a:t>
            </a:r>
            <a:r>
              <a:rPr kumimoji="0" sz="1800" b="0" i="0" u="none" strike="noStrike" kern="1200" cap="none" spc="0" normalizeH="0" baseline="0" noProof="0" dirty="0">
                <a:ln>
                  <a:noFill/>
                </a:ln>
                <a:solidFill>
                  <a:srgbClr val="FFFFFF"/>
                </a:solidFill>
                <a:effectLst/>
                <a:uLnTx/>
                <a:uFillTx/>
                <a:latin typeface="Calibri"/>
                <a:ea typeface="+mn-ea"/>
                <a:cs typeface="Calibri"/>
              </a:rPr>
              <a:t>had </a:t>
            </a:r>
            <a:r>
              <a:rPr kumimoji="0" sz="1800" b="0" i="0" u="none" strike="noStrike" kern="1200" cap="none" spc="-5" normalizeH="0" baseline="0" noProof="0" dirty="0">
                <a:ln>
                  <a:noFill/>
                </a:ln>
                <a:solidFill>
                  <a:srgbClr val="FFFFFF"/>
                </a:solidFill>
                <a:effectLst/>
                <a:uLnTx/>
                <a:uFillTx/>
                <a:latin typeface="Calibri"/>
                <a:ea typeface="+mn-ea"/>
                <a:cs typeface="Calibri"/>
              </a:rPr>
              <a:t>only </a:t>
            </a:r>
            <a:r>
              <a:rPr kumimoji="0" sz="1800" b="0" i="0" u="none" strike="noStrike" kern="1200" cap="none" spc="0" normalizeH="0" baseline="0" noProof="0" dirty="0">
                <a:ln>
                  <a:noFill/>
                </a:ln>
                <a:solidFill>
                  <a:srgbClr val="FFFFFF"/>
                </a:solidFill>
                <a:effectLst/>
                <a:uLnTx/>
                <a:uFillTx/>
                <a:latin typeface="Calibri"/>
                <a:ea typeface="+mn-ea"/>
                <a:cs typeface="Calibri"/>
              </a:rPr>
              <a:t>1 </a:t>
            </a:r>
            <a:r>
              <a:rPr kumimoji="0" sz="1800" b="0" i="0" u="none" strike="noStrike" kern="1200" cap="none" spc="-5" normalizeH="0" baseline="0" noProof="0" dirty="0">
                <a:ln>
                  <a:noFill/>
                </a:ln>
                <a:solidFill>
                  <a:srgbClr val="FFFFFF"/>
                </a:solidFill>
                <a:effectLst/>
                <a:uLnTx/>
                <a:uFillTx/>
                <a:latin typeface="Calibri"/>
                <a:ea typeface="+mn-ea"/>
                <a:cs typeface="Calibri"/>
              </a:rPr>
              <a:t>clinic visit (not </a:t>
            </a:r>
            <a:r>
              <a:rPr kumimoji="0" sz="1800" b="0" i="0" u="none" strike="noStrike" kern="1200" cap="none" spc="-15" normalizeH="0" baseline="0" noProof="0" dirty="0">
                <a:ln>
                  <a:noFill/>
                </a:ln>
                <a:solidFill>
                  <a:srgbClr val="FFFFFF"/>
                </a:solidFill>
                <a:effectLst/>
                <a:uLnTx/>
                <a:uFillTx/>
                <a:latin typeface="Calibri"/>
                <a:ea typeface="+mn-ea"/>
                <a:cs typeface="Calibri"/>
              </a:rPr>
              <a:t>‘</a:t>
            </a:r>
            <a:r>
              <a:rPr kumimoji="0" sz="1800" b="0" i="1" u="none" strike="noStrike" kern="1200" cap="none" spc="-15" normalizeH="0" baseline="0" noProof="0" dirty="0">
                <a:ln>
                  <a:noFill/>
                </a:ln>
                <a:solidFill>
                  <a:srgbClr val="FFFFFF"/>
                </a:solidFill>
                <a:effectLst/>
                <a:uLnTx/>
                <a:uFillTx/>
                <a:latin typeface="Calibri"/>
                <a:ea typeface="+mn-ea"/>
                <a:cs typeface="Calibri"/>
              </a:rPr>
              <a:t>Retained </a:t>
            </a:r>
            <a:r>
              <a:rPr kumimoji="0" sz="1800" b="0" i="1" u="none" strike="noStrike" kern="1200" cap="none" spc="-5" normalizeH="0" baseline="0" noProof="0" dirty="0">
                <a:ln>
                  <a:noFill/>
                </a:ln>
                <a:solidFill>
                  <a:srgbClr val="FFFFFF"/>
                </a:solidFill>
                <a:effectLst/>
                <a:uLnTx/>
                <a:uFillTx/>
                <a:latin typeface="Calibri"/>
                <a:ea typeface="+mn-ea"/>
                <a:cs typeface="Calibri"/>
              </a:rPr>
              <a:t>Care</a:t>
            </a:r>
            <a:r>
              <a:rPr kumimoji="0" sz="1800" b="0" i="0" u="none" strike="noStrike" kern="1200" cap="none" spc="-5" normalizeH="0" baseline="0" noProof="0" dirty="0">
                <a:ln>
                  <a:noFill/>
                </a:ln>
                <a:solidFill>
                  <a:srgbClr val="FFFFFF"/>
                </a:solidFill>
                <a:effectLst/>
                <a:uLnTx/>
                <a:uFillTx/>
                <a:latin typeface="Calibri"/>
                <a:ea typeface="+mn-ea"/>
                <a:cs typeface="Calibri"/>
              </a:rPr>
              <a:t>’</a:t>
            </a:r>
            <a:r>
              <a:rPr kumimoji="0" sz="1800" b="0" i="0" u="none" strike="noStrike" kern="1200" cap="none" spc="275" normalizeH="0" baseline="0" noProof="0" dirty="0">
                <a:ln>
                  <a:noFill/>
                </a:ln>
                <a:solidFill>
                  <a:srgbClr val="FFFFFF"/>
                </a:solidFill>
                <a:effectLst/>
                <a:uLnTx/>
                <a:uFillTx/>
                <a:latin typeface="Calibri"/>
                <a:ea typeface="+mn-ea"/>
                <a:cs typeface="Calibri"/>
              </a:rPr>
              <a:t> </a:t>
            </a:r>
            <a:r>
              <a:rPr kumimoji="0" sz="1800" b="0" i="0" u="none" strike="noStrike" kern="1200" cap="none" spc="-10" normalizeH="0" baseline="0" noProof="0" dirty="0">
                <a:ln>
                  <a:noFill/>
                </a:ln>
                <a:solidFill>
                  <a:srgbClr val="FFFFFF"/>
                </a:solidFill>
                <a:effectLst/>
                <a:uLnTx/>
                <a:uFillTx/>
                <a:latin typeface="Calibri"/>
                <a:ea typeface="+mn-ea"/>
                <a:cs typeface="Calibri"/>
              </a:rPr>
              <a:t>yet)</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9" name="object 49"/>
          <p:cNvSpPr txBox="1"/>
          <p:nvPr/>
        </p:nvSpPr>
        <p:spPr>
          <a:xfrm>
            <a:off x="7003932" y="5119124"/>
            <a:ext cx="80772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5" normalizeH="0" baseline="0" noProof="0" dirty="0">
                <a:ln>
                  <a:noFill/>
                </a:ln>
                <a:solidFill>
                  <a:prstClr val="black"/>
                </a:solidFill>
                <a:effectLst/>
                <a:uLnTx/>
                <a:uFillTx/>
                <a:latin typeface="Calibri"/>
                <a:ea typeface="+mn-ea"/>
                <a:cs typeface="Calibri"/>
              </a:rPr>
              <a:t>N=8,417</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50" name="object 50"/>
          <p:cNvSpPr txBox="1"/>
          <p:nvPr/>
        </p:nvSpPr>
        <p:spPr>
          <a:xfrm>
            <a:off x="8285464" y="5165987"/>
            <a:ext cx="80772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5" normalizeH="0" baseline="0" noProof="0" dirty="0">
                <a:ln>
                  <a:noFill/>
                </a:ln>
                <a:solidFill>
                  <a:prstClr val="black"/>
                </a:solidFill>
                <a:effectLst/>
                <a:uLnTx/>
                <a:uFillTx/>
                <a:latin typeface="Calibri"/>
                <a:ea typeface="+mn-ea"/>
                <a:cs typeface="Calibri"/>
              </a:rPr>
              <a:t>N=6,348</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51" name="object 51"/>
          <p:cNvSpPr txBox="1"/>
          <p:nvPr/>
        </p:nvSpPr>
        <p:spPr>
          <a:xfrm>
            <a:off x="9534992" y="5119124"/>
            <a:ext cx="80772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5" normalizeH="0" baseline="0" noProof="0" dirty="0">
                <a:ln>
                  <a:noFill/>
                </a:ln>
                <a:solidFill>
                  <a:prstClr val="black"/>
                </a:solidFill>
                <a:effectLst/>
                <a:uLnTx/>
                <a:uFillTx/>
                <a:latin typeface="Calibri"/>
                <a:ea typeface="+mn-ea"/>
                <a:cs typeface="Calibri"/>
              </a:rPr>
              <a:t>N=5,764</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52" name="object 52"/>
          <p:cNvSpPr txBox="1"/>
          <p:nvPr/>
        </p:nvSpPr>
        <p:spPr>
          <a:xfrm>
            <a:off x="10725084" y="5093292"/>
            <a:ext cx="80772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5" normalizeH="0" baseline="0" noProof="0" dirty="0">
                <a:ln>
                  <a:noFill/>
                </a:ln>
                <a:solidFill>
                  <a:prstClr val="black"/>
                </a:solidFill>
                <a:effectLst/>
                <a:uLnTx/>
                <a:uFillTx/>
                <a:latin typeface="Calibri"/>
                <a:ea typeface="+mn-ea"/>
                <a:cs typeface="Calibri"/>
              </a:rPr>
              <a:t>N=5,480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547036348"/>
      </p:ext>
    </p:extLst>
  </p:cSld>
  <p:clrMapOvr>
    <a:masterClrMapping/>
  </p:clrMapOvr>
  <p:timing>
    <p:tnLst>
      <p:par>
        <p:cTn id="1" dur="indefinite" restart="never" nodeType="tmRoot"/>
      </p:par>
    </p:tnLst>
  </p:timing>
</p:sld>
</file>

<file path=ppt/slides/slide33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0"/>
            <a:ext cx="12169952" cy="6858000"/>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txBox="1"/>
          <p:nvPr/>
        </p:nvSpPr>
        <p:spPr>
          <a:xfrm>
            <a:off x="2301556" y="3760473"/>
            <a:ext cx="574040" cy="14795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1" i="0" u="none" strike="noStrike" kern="1200" cap="none" spc="0" normalizeH="0" baseline="0" noProof="0" dirty="0">
                <a:ln>
                  <a:noFill/>
                </a:ln>
                <a:solidFill>
                  <a:srgbClr val="FF0000"/>
                </a:solidFill>
                <a:effectLst/>
                <a:uLnTx/>
                <a:uFillTx/>
                <a:latin typeface="Calibri"/>
                <a:ea typeface="+mn-ea"/>
                <a:cs typeface="Calibri"/>
              </a:rPr>
              <a:t>BELLE</a:t>
            </a:r>
            <a:r>
              <a:rPr kumimoji="0" sz="800" b="1" i="0" u="none" strike="noStrike" kern="1200" cap="none" spc="-80" normalizeH="0" baseline="0" noProof="0" dirty="0">
                <a:ln>
                  <a:noFill/>
                </a:ln>
                <a:solidFill>
                  <a:srgbClr val="FF0000"/>
                </a:solidFill>
                <a:effectLst/>
                <a:uLnTx/>
                <a:uFillTx/>
                <a:latin typeface="Calibri"/>
                <a:ea typeface="+mn-ea"/>
                <a:cs typeface="Calibri"/>
              </a:rPr>
              <a:t> </a:t>
            </a:r>
            <a:r>
              <a:rPr kumimoji="0" sz="800" b="1" i="0" u="none" strike="noStrike" kern="1200" cap="none" spc="0" normalizeH="0" baseline="0" noProof="0" dirty="0">
                <a:ln>
                  <a:noFill/>
                </a:ln>
                <a:solidFill>
                  <a:srgbClr val="FF0000"/>
                </a:solidFill>
                <a:effectLst/>
                <a:uLnTx/>
                <a:uFillTx/>
                <a:latin typeface="Calibri"/>
                <a:ea typeface="+mn-ea"/>
                <a:cs typeface="Calibri"/>
              </a:rPr>
              <a:t>GLADE</a:t>
            </a:r>
            <a:endParaRPr kumimoji="0" sz="800" b="0" i="0" u="none" strike="noStrike" kern="1200" cap="none" spc="0" normalizeH="0" baseline="0" noProof="0">
              <a:ln>
                <a:noFill/>
              </a:ln>
              <a:solidFill>
                <a:prstClr val="black"/>
              </a:solidFill>
              <a:effectLst/>
              <a:uLnTx/>
              <a:uFillTx/>
              <a:latin typeface="Calibri"/>
              <a:ea typeface="+mn-ea"/>
              <a:cs typeface="Calibri"/>
            </a:endParaRPr>
          </a:p>
        </p:txBody>
      </p:sp>
      <p:sp>
        <p:nvSpPr>
          <p:cNvPr id="4" name="object 4"/>
          <p:cNvSpPr txBox="1"/>
          <p:nvPr/>
        </p:nvSpPr>
        <p:spPr>
          <a:xfrm>
            <a:off x="8676975" y="3893826"/>
            <a:ext cx="591820" cy="14795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1" i="0" u="none" strike="noStrike" kern="1200" cap="none" spc="0" normalizeH="0" baseline="0" noProof="0" dirty="0">
                <a:ln>
                  <a:noFill/>
                </a:ln>
                <a:solidFill>
                  <a:srgbClr val="FF0000"/>
                </a:solidFill>
                <a:effectLst/>
                <a:uLnTx/>
                <a:uFillTx/>
                <a:latin typeface="Calibri"/>
                <a:ea typeface="+mn-ea"/>
                <a:cs typeface="Calibri"/>
              </a:rPr>
              <a:t>LAKE</a:t>
            </a:r>
            <a:r>
              <a:rPr kumimoji="0" sz="800" b="1" i="0" u="none" strike="noStrike" kern="1200" cap="none" spc="-80" normalizeH="0" baseline="0" noProof="0" dirty="0">
                <a:ln>
                  <a:noFill/>
                </a:ln>
                <a:solidFill>
                  <a:srgbClr val="FF0000"/>
                </a:solidFill>
                <a:effectLst/>
                <a:uLnTx/>
                <a:uFillTx/>
                <a:latin typeface="Calibri"/>
                <a:ea typeface="+mn-ea"/>
                <a:cs typeface="Calibri"/>
              </a:rPr>
              <a:t> </a:t>
            </a:r>
            <a:r>
              <a:rPr kumimoji="0" sz="800" b="1" i="0" u="none" strike="noStrike" kern="1200" cap="none" spc="0" normalizeH="0" baseline="0" noProof="0" dirty="0">
                <a:ln>
                  <a:noFill/>
                </a:ln>
                <a:solidFill>
                  <a:srgbClr val="FF0000"/>
                </a:solidFill>
                <a:effectLst/>
                <a:uLnTx/>
                <a:uFillTx/>
                <a:latin typeface="Calibri"/>
                <a:ea typeface="+mn-ea"/>
                <a:cs typeface="Calibri"/>
              </a:rPr>
              <a:t>WORTH</a:t>
            </a:r>
            <a:endParaRPr kumimoji="0" sz="800" b="0" i="0" u="none" strike="noStrike" kern="1200" cap="none" spc="0" normalizeH="0" baseline="0" noProof="0">
              <a:ln>
                <a:noFill/>
              </a:ln>
              <a:solidFill>
                <a:prstClr val="black"/>
              </a:solidFill>
              <a:effectLst/>
              <a:uLnTx/>
              <a:uFillTx/>
              <a:latin typeface="Calibri"/>
              <a:ea typeface="+mn-ea"/>
              <a:cs typeface="Calibri"/>
            </a:endParaRPr>
          </a:p>
        </p:txBody>
      </p:sp>
      <p:sp>
        <p:nvSpPr>
          <p:cNvPr id="5" name="object 5"/>
          <p:cNvSpPr txBox="1"/>
          <p:nvPr/>
        </p:nvSpPr>
        <p:spPr>
          <a:xfrm>
            <a:off x="7159139" y="2553863"/>
            <a:ext cx="2235200" cy="1136650"/>
          </a:xfrm>
          <a:prstGeom prst="rect">
            <a:avLst/>
          </a:prstGeom>
        </p:spPr>
        <p:txBody>
          <a:bodyPr vert="horz" wrap="square" lIns="0" tIns="76835" rIns="0" bIns="0" rtlCol="0">
            <a:spAutoFit/>
          </a:bodyPr>
          <a:lstStyle/>
          <a:p>
            <a:pPr marL="0" marR="860425" lvl="0" indent="0" algn="r" defTabSz="914400" rtl="0" eaLnBrk="1" fontAlgn="auto" latinLnBrk="0" hangingPunct="1">
              <a:lnSpc>
                <a:spcPct val="100000"/>
              </a:lnSpc>
              <a:spcBef>
                <a:spcPts val="605"/>
              </a:spcBef>
              <a:spcAft>
                <a:spcPts val="0"/>
              </a:spcAft>
              <a:buClrTx/>
              <a:buSzTx/>
              <a:buFontTx/>
              <a:buNone/>
              <a:tabLst/>
              <a:defRPr/>
            </a:pPr>
            <a:r>
              <a:rPr kumimoji="0" sz="800" b="0" i="0" u="none" strike="noStrike" kern="1200" cap="none" spc="0" normalizeH="0" baseline="0" noProof="0" dirty="0">
                <a:ln>
                  <a:noFill/>
                </a:ln>
                <a:solidFill>
                  <a:srgbClr val="FF0000"/>
                </a:solidFill>
                <a:effectLst/>
                <a:uLnTx/>
                <a:uFillTx/>
                <a:latin typeface="Calibri"/>
                <a:ea typeface="+mn-ea"/>
                <a:cs typeface="Calibri"/>
              </a:rPr>
              <a:t>H</a:t>
            </a:r>
            <a:r>
              <a:rPr kumimoji="0" sz="800" b="0" i="0" u="none" strike="noStrike" kern="1200" cap="none" spc="-5" normalizeH="0" baseline="0" noProof="0" dirty="0">
                <a:ln>
                  <a:noFill/>
                </a:ln>
                <a:solidFill>
                  <a:srgbClr val="FF0000"/>
                </a:solidFill>
                <a:effectLst/>
                <a:uLnTx/>
                <a:uFillTx/>
                <a:latin typeface="Calibri"/>
                <a:ea typeface="+mn-ea"/>
                <a:cs typeface="Calibri"/>
              </a:rPr>
              <a:t>averhil</a:t>
            </a:r>
            <a:r>
              <a:rPr kumimoji="0" sz="800" b="0" i="0" u="none" strike="noStrike" kern="1200" cap="none" spc="0" normalizeH="0" baseline="0" noProof="0" dirty="0">
                <a:ln>
                  <a:noFill/>
                </a:ln>
                <a:solidFill>
                  <a:srgbClr val="FF0000"/>
                </a:solidFill>
                <a:effectLst/>
                <a:uLnTx/>
                <a:uFillTx/>
                <a:latin typeface="Calibri"/>
                <a:ea typeface="+mn-ea"/>
                <a:cs typeface="Calibri"/>
              </a:rPr>
              <a:t>l</a:t>
            </a:r>
            <a:endParaRPr kumimoji="0" sz="800" b="0" i="0" u="none" strike="noStrike" kern="1200" cap="none" spc="0" normalizeH="0" baseline="0" noProof="0">
              <a:ln>
                <a:noFill/>
              </a:ln>
              <a:solidFill>
                <a:prstClr val="black"/>
              </a:solidFill>
              <a:effectLst/>
              <a:uLnTx/>
              <a:uFillTx/>
              <a:latin typeface="Calibri"/>
              <a:ea typeface="+mn-ea"/>
              <a:cs typeface="Calibri"/>
            </a:endParaRPr>
          </a:p>
          <a:p>
            <a:pPr marL="1441450" marR="0" lvl="0" indent="0" algn="l" defTabSz="914400" rtl="0" eaLnBrk="1" fontAlgn="auto" latinLnBrk="0" hangingPunct="1">
              <a:lnSpc>
                <a:spcPts val="825"/>
              </a:lnSpc>
              <a:spcBef>
                <a:spcPts val="509"/>
              </a:spcBef>
              <a:spcAft>
                <a:spcPts val="0"/>
              </a:spcAft>
              <a:buClrTx/>
              <a:buSzTx/>
              <a:buFontTx/>
              <a:buNone/>
              <a:tabLst/>
              <a:defRPr/>
            </a:pPr>
            <a:r>
              <a:rPr kumimoji="0" sz="800" b="0" i="0" u="none" strike="noStrike" kern="1200" cap="none" spc="-5" normalizeH="0" baseline="0" noProof="0" dirty="0">
                <a:ln>
                  <a:noFill/>
                </a:ln>
                <a:solidFill>
                  <a:srgbClr val="FF0000"/>
                </a:solidFill>
                <a:effectLst/>
                <a:uLnTx/>
                <a:uFillTx/>
                <a:latin typeface="Calibri"/>
                <a:ea typeface="+mn-ea"/>
                <a:cs typeface="Calibri"/>
              </a:rPr>
              <a:t>WPB,Westgate</a:t>
            </a:r>
            <a:endParaRPr kumimoji="0" sz="8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ts val="825"/>
              </a:lnSpc>
              <a:spcBef>
                <a:spcPts val="0"/>
              </a:spcBef>
              <a:spcAft>
                <a:spcPts val="0"/>
              </a:spcAft>
              <a:buClrTx/>
              <a:buSzTx/>
              <a:buFontTx/>
              <a:buNone/>
              <a:tabLst/>
              <a:defRPr/>
            </a:pPr>
            <a:r>
              <a:rPr kumimoji="0" sz="800" b="0" i="0" u="none" strike="noStrike" kern="1200" cap="none" spc="-5" normalizeH="0" baseline="0" noProof="0" dirty="0">
                <a:ln>
                  <a:noFill/>
                </a:ln>
                <a:solidFill>
                  <a:srgbClr val="FF0000"/>
                </a:solidFill>
                <a:effectLst/>
                <a:uLnTx/>
                <a:uFillTx/>
                <a:latin typeface="Calibri"/>
                <a:ea typeface="+mn-ea"/>
                <a:cs typeface="Calibri"/>
              </a:rPr>
              <a:t>Westlake, Wellington</a:t>
            </a:r>
            <a:endParaRPr kumimoji="0" sz="8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50"/>
              </a:spcBef>
              <a:spcAft>
                <a:spcPts val="0"/>
              </a:spcAft>
              <a:buClrTx/>
              <a:buSzTx/>
              <a:buFontTx/>
              <a:buNone/>
              <a:tabLst/>
              <a:defRPr/>
            </a:pPr>
            <a:endParaRPr kumimoji="0" sz="1050" b="0" i="0" u="none" strike="noStrike" kern="1200" cap="none" spc="0" normalizeH="0" baseline="0" noProof="0">
              <a:ln>
                <a:noFill/>
              </a:ln>
              <a:solidFill>
                <a:prstClr val="black"/>
              </a:solidFill>
              <a:effectLst/>
              <a:uLnTx/>
              <a:uFillTx/>
              <a:latin typeface="Calibri"/>
              <a:ea typeface="+mn-ea"/>
              <a:cs typeface="Calibri"/>
            </a:endParaRPr>
          </a:p>
          <a:p>
            <a:pPr marL="0" marR="911860" lvl="0" indent="0" algn="r" defTabSz="914400" rtl="0" eaLnBrk="1" fontAlgn="auto" latinLnBrk="0" hangingPunct="1">
              <a:lnSpc>
                <a:spcPct val="100000"/>
              </a:lnSpc>
              <a:spcBef>
                <a:spcPts val="0"/>
              </a:spcBef>
              <a:spcAft>
                <a:spcPts val="0"/>
              </a:spcAft>
              <a:buClrTx/>
              <a:buSzTx/>
              <a:buFontTx/>
              <a:buNone/>
              <a:tabLst/>
              <a:defRPr/>
            </a:pPr>
            <a:r>
              <a:rPr kumimoji="0" sz="800" b="0" i="0" u="none" strike="noStrike" kern="1200" cap="none" spc="-5" normalizeH="0" baseline="0" noProof="0" dirty="0">
                <a:ln>
                  <a:noFill/>
                </a:ln>
                <a:solidFill>
                  <a:srgbClr val="FF0000"/>
                </a:solidFill>
                <a:effectLst/>
                <a:uLnTx/>
                <a:uFillTx/>
                <a:latin typeface="Calibri"/>
                <a:ea typeface="+mn-ea"/>
                <a:cs typeface="Calibri"/>
              </a:rPr>
              <a:t>Royal</a:t>
            </a:r>
            <a:r>
              <a:rPr kumimoji="0" sz="800" b="0" i="0" u="none" strike="noStrike" kern="1200" cap="none" spc="-55" normalizeH="0" baseline="0" noProof="0" dirty="0">
                <a:ln>
                  <a:noFill/>
                </a:ln>
                <a:solidFill>
                  <a:srgbClr val="FF0000"/>
                </a:solidFill>
                <a:effectLst/>
                <a:uLnTx/>
                <a:uFillTx/>
                <a:latin typeface="Calibri"/>
                <a:ea typeface="+mn-ea"/>
                <a:cs typeface="Calibri"/>
              </a:rPr>
              <a:t> </a:t>
            </a:r>
            <a:r>
              <a:rPr kumimoji="0" sz="800" b="0" i="0" u="none" strike="noStrike" kern="1200" cap="none" spc="-5" normalizeH="0" baseline="0" noProof="0" dirty="0">
                <a:ln>
                  <a:noFill/>
                </a:ln>
                <a:solidFill>
                  <a:srgbClr val="FF0000"/>
                </a:solidFill>
                <a:effectLst/>
                <a:uLnTx/>
                <a:uFillTx/>
                <a:latin typeface="Calibri"/>
                <a:ea typeface="+mn-ea"/>
                <a:cs typeface="Calibri"/>
              </a:rPr>
              <a:t>Palm</a:t>
            </a:r>
            <a:endParaRPr kumimoji="0" sz="8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sz="700" b="0" i="0" u="none" strike="noStrike" kern="1200" cap="none" spc="0" normalizeH="0" baseline="0" noProof="0">
              <a:ln>
                <a:noFill/>
              </a:ln>
              <a:solidFill>
                <a:prstClr val="black"/>
              </a:solidFill>
              <a:effectLst/>
              <a:uLnTx/>
              <a:uFillTx/>
              <a:latin typeface="Calibri"/>
              <a:ea typeface="+mn-ea"/>
              <a:cs typeface="Calibri"/>
            </a:endParaRPr>
          </a:p>
          <a:p>
            <a:pPr marL="1488440" marR="0" lvl="0" indent="0" algn="l" defTabSz="914400" rtl="0" eaLnBrk="1" fontAlgn="auto" latinLnBrk="0" hangingPunct="1">
              <a:lnSpc>
                <a:spcPct val="100000"/>
              </a:lnSpc>
              <a:spcBef>
                <a:spcPts val="0"/>
              </a:spcBef>
              <a:spcAft>
                <a:spcPts val="0"/>
              </a:spcAft>
              <a:buClrTx/>
              <a:buSzTx/>
              <a:buFontTx/>
              <a:buNone/>
              <a:tabLst/>
              <a:defRPr/>
            </a:pPr>
            <a:r>
              <a:rPr kumimoji="0" sz="800" b="0" i="0" u="none" strike="noStrike" kern="1200" cap="none" spc="-5" normalizeH="0" baseline="0" noProof="0" dirty="0">
                <a:ln>
                  <a:noFill/>
                </a:ln>
                <a:solidFill>
                  <a:srgbClr val="FF0000"/>
                </a:solidFill>
                <a:effectLst/>
                <a:uLnTx/>
                <a:uFillTx/>
                <a:latin typeface="Calibri"/>
                <a:ea typeface="+mn-ea"/>
                <a:cs typeface="Calibri"/>
              </a:rPr>
              <a:t>WPB,PalmSprings</a:t>
            </a:r>
            <a:endParaRPr kumimoji="0" sz="800" b="0" i="0" u="none" strike="noStrike" kern="1200" cap="none" spc="0" normalizeH="0" baseline="0" noProof="0">
              <a:ln>
                <a:noFill/>
              </a:ln>
              <a:solidFill>
                <a:prstClr val="black"/>
              </a:solidFill>
              <a:effectLst/>
              <a:uLnTx/>
              <a:uFillTx/>
              <a:latin typeface="Calibri"/>
              <a:ea typeface="+mn-ea"/>
              <a:cs typeface="Calibri"/>
            </a:endParaRPr>
          </a:p>
          <a:p>
            <a:pPr marL="0" marR="31750" lvl="0" indent="0" algn="ctr" defTabSz="914400" rtl="0" eaLnBrk="1" fontAlgn="auto" latinLnBrk="0" hangingPunct="1">
              <a:lnSpc>
                <a:spcPct val="100000"/>
              </a:lnSpc>
              <a:spcBef>
                <a:spcPts val="55"/>
              </a:spcBef>
              <a:spcAft>
                <a:spcPts val="0"/>
              </a:spcAft>
              <a:buClrTx/>
              <a:buSzTx/>
              <a:buFontTx/>
              <a:buNone/>
              <a:tabLst/>
              <a:defRPr/>
            </a:pPr>
            <a:r>
              <a:rPr kumimoji="0" sz="800" b="0" i="0" u="none" strike="noStrike" kern="1200" cap="none" spc="-5" normalizeH="0" baseline="0" noProof="0" dirty="0">
                <a:ln>
                  <a:noFill/>
                </a:ln>
                <a:solidFill>
                  <a:srgbClr val="FF0000"/>
                </a:solidFill>
                <a:effectLst/>
                <a:uLnTx/>
                <a:uFillTx/>
                <a:latin typeface="Calibri"/>
                <a:ea typeface="+mn-ea"/>
                <a:cs typeface="Calibri"/>
              </a:rPr>
              <a:t>Kenwood</a:t>
            </a:r>
            <a:endParaRPr kumimoji="0" sz="800" b="0" i="0" u="none" strike="noStrike" kern="1200" cap="none" spc="0" normalizeH="0" baseline="0" noProof="0">
              <a:ln>
                <a:noFill/>
              </a:ln>
              <a:solidFill>
                <a:prstClr val="black"/>
              </a:solidFill>
              <a:effectLst/>
              <a:uLnTx/>
              <a:uFillTx/>
              <a:latin typeface="Calibri"/>
              <a:ea typeface="+mn-ea"/>
              <a:cs typeface="Calibri"/>
            </a:endParaRPr>
          </a:p>
        </p:txBody>
      </p:sp>
      <p:sp>
        <p:nvSpPr>
          <p:cNvPr id="6" name="object 6"/>
          <p:cNvSpPr txBox="1"/>
          <p:nvPr/>
        </p:nvSpPr>
        <p:spPr>
          <a:xfrm>
            <a:off x="4246100" y="3752509"/>
            <a:ext cx="639445" cy="14795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 normalizeH="0" baseline="0" noProof="0" dirty="0">
                <a:ln>
                  <a:noFill/>
                </a:ln>
                <a:solidFill>
                  <a:srgbClr val="FF0000"/>
                </a:solidFill>
                <a:effectLst/>
                <a:uLnTx/>
                <a:uFillTx/>
                <a:latin typeface="Calibri"/>
                <a:ea typeface="+mn-ea"/>
                <a:cs typeface="Calibri"/>
              </a:rPr>
              <a:t>LO</a:t>
            </a:r>
            <a:r>
              <a:rPr kumimoji="0" sz="800" b="0" i="0" u="none" strike="noStrike" kern="1200" cap="none" spc="0" normalizeH="0" baseline="0" noProof="0" dirty="0">
                <a:ln>
                  <a:noFill/>
                </a:ln>
                <a:solidFill>
                  <a:srgbClr val="FF0000"/>
                </a:solidFill>
                <a:effectLst/>
                <a:uLnTx/>
                <a:uFillTx/>
                <a:latin typeface="Calibri"/>
                <a:ea typeface="+mn-ea"/>
                <a:cs typeface="Calibri"/>
              </a:rPr>
              <a:t>XAHATC</a:t>
            </a:r>
            <a:r>
              <a:rPr kumimoji="0" sz="800" b="0" i="0" u="none" strike="noStrike" kern="1200" cap="none" spc="-10" normalizeH="0" baseline="0" noProof="0" dirty="0">
                <a:ln>
                  <a:noFill/>
                </a:ln>
                <a:solidFill>
                  <a:srgbClr val="FF0000"/>
                </a:solidFill>
                <a:effectLst/>
                <a:uLnTx/>
                <a:uFillTx/>
                <a:latin typeface="Calibri"/>
                <a:ea typeface="+mn-ea"/>
                <a:cs typeface="Calibri"/>
              </a:rPr>
              <a:t>H</a:t>
            </a:r>
            <a:r>
              <a:rPr kumimoji="0" sz="800" b="0" i="0" u="none" strike="noStrike" kern="1200" cap="none" spc="0" normalizeH="0" baseline="0" noProof="0" dirty="0">
                <a:ln>
                  <a:noFill/>
                </a:ln>
                <a:solidFill>
                  <a:srgbClr val="FF0000"/>
                </a:solidFill>
                <a:effectLst/>
                <a:uLnTx/>
                <a:uFillTx/>
                <a:latin typeface="Calibri"/>
                <a:ea typeface="+mn-ea"/>
                <a:cs typeface="Calibri"/>
              </a:rPr>
              <a:t>EE</a:t>
            </a:r>
            <a:endParaRPr kumimoji="0" sz="800" b="0" i="0" u="none" strike="noStrike" kern="1200" cap="none" spc="0" normalizeH="0" baseline="0" noProof="0">
              <a:ln>
                <a:noFill/>
              </a:ln>
              <a:solidFill>
                <a:prstClr val="black"/>
              </a:solidFill>
              <a:effectLst/>
              <a:uLnTx/>
              <a:uFillTx/>
              <a:latin typeface="Calibri"/>
              <a:ea typeface="+mn-ea"/>
              <a:cs typeface="Calibri"/>
            </a:endParaRPr>
          </a:p>
        </p:txBody>
      </p:sp>
      <p:sp>
        <p:nvSpPr>
          <p:cNvPr id="7" name="object 7"/>
          <p:cNvSpPr txBox="1"/>
          <p:nvPr/>
        </p:nvSpPr>
        <p:spPr>
          <a:xfrm>
            <a:off x="1907623" y="1524002"/>
            <a:ext cx="423545" cy="14795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800" b="0" i="0" u="none" strike="noStrike" kern="1200" cap="none" spc="0" normalizeH="0" baseline="0" noProof="0" dirty="0">
                <a:ln>
                  <a:noFill/>
                </a:ln>
                <a:solidFill>
                  <a:srgbClr val="FF0000"/>
                </a:solidFill>
                <a:effectLst/>
                <a:uLnTx/>
                <a:uFillTx/>
                <a:latin typeface="Calibri"/>
                <a:ea typeface="+mn-ea"/>
                <a:cs typeface="Calibri"/>
              </a:rPr>
              <a:t>PAH</a:t>
            </a:r>
            <a:r>
              <a:rPr kumimoji="0" sz="800" b="0" i="0" u="none" strike="noStrike" kern="1200" cap="none" spc="-5" normalizeH="0" baseline="0" noProof="0" dirty="0">
                <a:ln>
                  <a:noFill/>
                </a:ln>
                <a:solidFill>
                  <a:srgbClr val="FF0000"/>
                </a:solidFill>
                <a:effectLst/>
                <a:uLnTx/>
                <a:uFillTx/>
                <a:latin typeface="Calibri"/>
                <a:ea typeface="+mn-ea"/>
                <a:cs typeface="Calibri"/>
              </a:rPr>
              <a:t>O</a:t>
            </a:r>
            <a:r>
              <a:rPr kumimoji="0" sz="800" b="0" i="0" u="none" strike="noStrike" kern="1200" cap="none" spc="0" normalizeH="0" baseline="0" noProof="0" dirty="0">
                <a:ln>
                  <a:noFill/>
                </a:ln>
                <a:solidFill>
                  <a:srgbClr val="FF0000"/>
                </a:solidFill>
                <a:effectLst/>
                <a:uLnTx/>
                <a:uFillTx/>
                <a:latin typeface="Calibri"/>
                <a:ea typeface="+mn-ea"/>
                <a:cs typeface="Calibri"/>
              </a:rPr>
              <a:t>KEE</a:t>
            </a:r>
            <a:endParaRPr kumimoji="0" sz="800" b="0" i="0" u="none" strike="noStrike" kern="1200" cap="none" spc="0" normalizeH="0" baseline="0" noProof="0">
              <a:ln>
                <a:noFill/>
              </a:ln>
              <a:solidFill>
                <a:prstClr val="black"/>
              </a:solidFill>
              <a:effectLst/>
              <a:uLnTx/>
              <a:uFillTx/>
              <a:latin typeface="Calibri"/>
              <a:ea typeface="+mn-ea"/>
              <a:cs typeface="Calibri"/>
            </a:endParaRPr>
          </a:p>
        </p:txBody>
      </p:sp>
      <p:sp>
        <p:nvSpPr>
          <p:cNvPr id="8" name="object 8"/>
          <p:cNvSpPr txBox="1"/>
          <p:nvPr/>
        </p:nvSpPr>
        <p:spPr>
          <a:xfrm>
            <a:off x="1085245" y="3671537"/>
            <a:ext cx="955040" cy="14795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 normalizeH="0" baseline="0" noProof="0" dirty="0">
                <a:ln>
                  <a:noFill/>
                </a:ln>
                <a:solidFill>
                  <a:srgbClr val="FF0000"/>
                </a:solidFill>
                <a:effectLst/>
                <a:uLnTx/>
                <a:uFillTx/>
                <a:latin typeface="Calibri"/>
                <a:ea typeface="+mn-ea"/>
                <a:cs typeface="Calibri"/>
              </a:rPr>
              <a:t>Belle Glade, South</a:t>
            </a:r>
            <a:r>
              <a:rPr kumimoji="0" sz="800" b="0" i="0" u="none" strike="noStrike" kern="1200" cap="none" spc="-30" normalizeH="0" baseline="0" noProof="0" dirty="0">
                <a:ln>
                  <a:noFill/>
                </a:ln>
                <a:solidFill>
                  <a:srgbClr val="FF0000"/>
                </a:solidFill>
                <a:effectLst/>
                <a:uLnTx/>
                <a:uFillTx/>
                <a:latin typeface="Calibri"/>
                <a:ea typeface="+mn-ea"/>
                <a:cs typeface="Calibri"/>
              </a:rPr>
              <a:t> </a:t>
            </a:r>
            <a:r>
              <a:rPr kumimoji="0" sz="800" b="0" i="0" u="none" strike="noStrike" kern="1200" cap="none" spc="-5" normalizeH="0" baseline="0" noProof="0" dirty="0">
                <a:ln>
                  <a:noFill/>
                </a:ln>
                <a:solidFill>
                  <a:srgbClr val="FF0000"/>
                </a:solidFill>
                <a:effectLst/>
                <a:uLnTx/>
                <a:uFillTx/>
                <a:latin typeface="Calibri"/>
                <a:ea typeface="+mn-ea"/>
                <a:cs typeface="Calibri"/>
              </a:rPr>
              <a:t>Bay</a:t>
            </a:r>
            <a:endParaRPr kumimoji="0" sz="800" b="0" i="0" u="none" strike="noStrike" kern="1200" cap="none" spc="0" normalizeH="0" baseline="0" noProof="0">
              <a:ln>
                <a:noFill/>
              </a:ln>
              <a:solidFill>
                <a:prstClr val="black"/>
              </a:solidFill>
              <a:effectLst/>
              <a:uLnTx/>
              <a:uFillTx/>
              <a:latin typeface="Calibri"/>
              <a:ea typeface="+mn-ea"/>
              <a:cs typeface="Calibri"/>
            </a:endParaRPr>
          </a:p>
        </p:txBody>
      </p:sp>
      <p:sp>
        <p:nvSpPr>
          <p:cNvPr id="9" name="object 9"/>
          <p:cNvSpPr txBox="1"/>
          <p:nvPr/>
        </p:nvSpPr>
        <p:spPr>
          <a:xfrm>
            <a:off x="7984785" y="5040703"/>
            <a:ext cx="427990" cy="14795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 normalizeH="0" baseline="0" noProof="0" dirty="0">
                <a:ln>
                  <a:noFill/>
                </a:ln>
                <a:solidFill>
                  <a:srgbClr val="FF0000"/>
                </a:solidFill>
                <a:effectLst/>
                <a:uLnTx/>
                <a:uFillTx/>
                <a:latin typeface="Calibri"/>
                <a:ea typeface="+mn-ea"/>
                <a:cs typeface="Calibri"/>
              </a:rPr>
              <a:t>SunValley</a:t>
            </a:r>
            <a:endParaRPr kumimoji="0" sz="800" b="0" i="0" u="none" strike="noStrike" kern="1200" cap="none" spc="0" normalizeH="0" baseline="0" noProof="0">
              <a:ln>
                <a:noFill/>
              </a:ln>
              <a:solidFill>
                <a:prstClr val="black"/>
              </a:solidFill>
              <a:effectLst/>
              <a:uLnTx/>
              <a:uFillTx/>
              <a:latin typeface="Calibri"/>
              <a:ea typeface="+mn-ea"/>
              <a:cs typeface="Calibri"/>
            </a:endParaRPr>
          </a:p>
        </p:txBody>
      </p:sp>
      <p:sp>
        <p:nvSpPr>
          <p:cNvPr id="10" name="object 10"/>
          <p:cNvSpPr txBox="1"/>
          <p:nvPr/>
        </p:nvSpPr>
        <p:spPr>
          <a:xfrm>
            <a:off x="6746521" y="1410049"/>
            <a:ext cx="995680" cy="14795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800" b="0" i="0" u="none" strike="noStrike" kern="1200" cap="none" spc="0" normalizeH="0" baseline="0" noProof="0" dirty="0">
                <a:ln>
                  <a:noFill/>
                </a:ln>
                <a:solidFill>
                  <a:srgbClr val="FF0000"/>
                </a:solidFill>
                <a:effectLst/>
                <a:uLnTx/>
                <a:uFillTx/>
                <a:latin typeface="Calibri"/>
                <a:ea typeface="+mn-ea"/>
                <a:cs typeface="Calibri"/>
              </a:rPr>
              <a:t>PALM BEACH</a:t>
            </a:r>
            <a:r>
              <a:rPr kumimoji="0" sz="800" b="0" i="0" u="none" strike="noStrike" kern="1200" cap="none" spc="-90" normalizeH="0" baseline="0" noProof="0" dirty="0">
                <a:ln>
                  <a:noFill/>
                </a:ln>
                <a:solidFill>
                  <a:srgbClr val="FF0000"/>
                </a:solidFill>
                <a:effectLst/>
                <a:uLnTx/>
                <a:uFillTx/>
                <a:latin typeface="Calibri"/>
                <a:ea typeface="+mn-ea"/>
                <a:cs typeface="Calibri"/>
              </a:rPr>
              <a:t> </a:t>
            </a:r>
            <a:r>
              <a:rPr kumimoji="0" sz="800" b="0" i="0" u="none" strike="noStrike" kern="1200" cap="none" spc="-5" normalizeH="0" baseline="0" noProof="0" dirty="0">
                <a:ln>
                  <a:noFill/>
                </a:ln>
                <a:solidFill>
                  <a:srgbClr val="FF0000"/>
                </a:solidFill>
                <a:effectLst/>
                <a:uLnTx/>
                <a:uFillTx/>
                <a:latin typeface="Calibri"/>
                <a:ea typeface="+mn-ea"/>
                <a:cs typeface="Calibri"/>
              </a:rPr>
              <a:t>GARDENS</a:t>
            </a:r>
            <a:endParaRPr kumimoji="0" sz="800" b="0" i="0" u="none" strike="noStrike" kern="1200" cap="none" spc="0" normalizeH="0" baseline="0" noProof="0">
              <a:ln>
                <a:noFill/>
              </a:ln>
              <a:solidFill>
                <a:prstClr val="black"/>
              </a:solidFill>
              <a:effectLst/>
              <a:uLnTx/>
              <a:uFillTx/>
              <a:latin typeface="Calibri"/>
              <a:ea typeface="+mn-ea"/>
              <a:cs typeface="Calibri"/>
            </a:endParaRPr>
          </a:p>
        </p:txBody>
      </p:sp>
      <p:sp>
        <p:nvSpPr>
          <p:cNvPr id="11" name="object 11"/>
          <p:cNvSpPr txBox="1"/>
          <p:nvPr/>
        </p:nvSpPr>
        <p:spPr>
          <a:xfrm>
            <a:off x="2834662" y="836100"/>
            <a:ext cx="1061720" cy="14795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800" b="0" i="0" u="none" strike="noStrike" kern="1200" cap="none" spc="-5" normalizeH="0" baseline="0" noProof="0" dirty="0">
                <a:ln>
                  <a:noFill/>
                </a:ln>
                <a:solidFill>
                  <a:srgbClr val="FF0000"/>
                </a:solidFill>
                <a:effectLst/>
                <a:uLnTx/>
                <a:uFillTx/>
                <a:latin typeface="Calibri"/>
                <a:ea typeface="+mn-ea"/>
                <a:cs typeface="Calibri"/>
              </a:rPr>
              <a:t>Canal Point, Port</a:t>
            </a:r>
            <a:r>
              <a:rPr kumimoji="0" sz="800" b="0" i="0" u="none" strike="noStrike" kern="1200" cap="none" spc="-35" normalizeH="0" baseline="0" noProof="0" dirty="0">
                <a:ln>
                  <a:noFill/>
                </a:ln>
                <a:solidFill>
                  <a:srgbClr val="FF0000"/>
                </a:solidFill>
                <a:effectLst/>
                <a:uLnTx/>
                <a:uFillTx/>
                <a:latin typeface="Calibri"/>
                <a:ea typeface="+mn-ea"/>
                <a:cs typeface="Calibri"/>
              </a:rPr>
              <a:t> </a:t>
            </a:r>
            <a:r>
              <a:rPr kumimoji="0" sz="800" b="0" i="0" u="none" strike="noStrike" kern="1200" cap="none" spc="-5" normalizeH="0" baseline="0" noProof="0" dirty="0">
                <a:ln>
                  <a:noFill/>
                </a:ln>
                <a:solidFill>
                  <a:srgbClr val="FF0000"/>
                </a:solidFill>
                <a:effectLst/>
                <a:uLnTx/>
                <a:uFillTx/>
                <a:latin typeface="Calibri"/>
                <a:ea typeface="+mn-ea"/>
                <a:cs typeface="Calibri"/>
              </a:rPr>
              <a:t>Mayaca</a:t>
            </a:r>
            <a:endParaRPr kumimoji="0" sz="800" b="0" i="0" u="none" strike="noStrike" kern="1200" cap="none" spc="0" normalizeH="0" baseline="0" noProof="0">
              <a:ln>
                <a:noFill/>
              </a:ln>
              <a:solidFill>
                <a:prstClr val="black"/>
              </a:solidFill>
              <a:effectLst/>
              <a:uLnTx/>
              <a:uFillTx/>
              <a:latin typeface="Calibri"/>
              <a:ea typeface="+mn-ea"/>
              <a:cs typeface="Calibri"/>
            </a:endParaRPr>
          </a:p>
        </p:txBody>
      </p:sp>
      <p:sp>
        <p:nvSpPr>
          <p:cNvPr id="12" name="object 12"/>
          <p:cNvSpPr txBox="1"/>
          <p:nvPr/>
        </p:nvSpPr>
        <p:spPr>
          <a:xfrm>
            <a:off x="6877424" y="3821227"/>
            <a:ext cx="591820" cy="14795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 normalizeH="0" baseline="0" noProof="0" dirty="0">
                <a:ln>
                  <a:noFill/>
                </a:ln>
                <a:solidFill>
                  <a:srgbClr val="FF0000"/>
                </a:solidFill>
                <a:effectLst/>
                <a:uLnTx/>
                <a:uFillTx/>
                <a:latin typeface="Calibri"/>
                <a:ea typeface="+mn-ea"/>
                <a:cs typeface="Calibri"/>
              </a:rPr>
              <a:t>WELLINGTON</a:t>
            </a:r>
            <a:endParaRPr kumimoji="0" sz="800" b="0" i="0" u="none" strike="noStrike" kern="1200" cap="none" spc="0" normalizeH="0" baseline="0" noProof="0">
              <a:ln>
                <a:noFill/>
              </a:ln>
              <a:solidFill>
                <a:prstClr val="black"/>
              </a:solidFill>
              <a:effectLst/>
              <a:uLnTx/>
              <a:uFillTx/>
              <a:latin typeface="Calibri"/>
              <a:ea typeface="+mn-ea"/>
              <a:cs typeface="Calibri"/>
            </a:endParaRPr>
          </a:p>
        </p:txBody>
      </p:sp>
      <p:sp>
        <p:nvSpPr>
          <p:cNvPr id="13" name="object 13"/>
          <p:cNvSpPr txBox="1"/>
          <p:nvPr/>
        </p:nvSpPr>
        <p:spPr>
          <a:xfrm>
            <a:off x="7566652" y="4125203"/>
            <a:ext cx="1805939" cy="933450"/>
          </a:xfrm>
          <a:prstGeom prst="rect">
            <a:avLst/>
          </a:prstGeom>
        </p:spPr>
        <p:txBody>
          <a:bodyPr vert="horz" wrap="square" lIns="0" tIns="12700" rIns="0" bIns="0" rtlCol="0">
            <a:spAutoFit/>
          </a:bodyPr>
          <a:lstStyle/>
          <a:p>
            <a:pPr marL="370205" marR="0" lvl="0" indent="0" algn="l" defTabSz="914400" rtl="0" eaLnBrk="1" fontAlgn="auto" latinLnBrk="0" hangingPunct="1">
              <a:lnSpc>
                <a:spcPct val="100000"/>
              </a:lnSpc>
              <a:spcBef>
                <a:spcPts val="100"/>
              </a:spcBef>
              <a:spcAft>
                <a:spcPts val="0"/>
              </a:spcAft>
              <a:buClrTx/>
              <a:buSzTx/>
              <a:buFontTx/>
              <a:buNone/>
              <a:tabLst/>
              <a:defRPr/>
            </a:pPr>
            <a:r>
              <a:rPr kumimoji="0" sz="800" b="1" i="0" u="none" strike="noStrike" kern="1200" cap="none" spc="-5" normalizeH="0" baseline="0" noProof="0" dirty="0">
                <a:ln>
                  <a:noFill/>
                </a:ln>
                <a:solidFill>
                  <a:srgbClr val="FF0000"/>
                </a:solidFill>
                <a:effectLst/>
                <a:uLnTx/>
                <a:uFillTx/>
                <a:latin typeface="Calibri"/>
                <a:ea typeface="+mn-ea"/>
                <a:cs typeface="Calibri"/>
              </a:rPr>
              <a:t>GREENACRES</a:t>
            </a:r>
            <a:endParaRPr kumimoji="0" sz="8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30"/>
              </a:spcBef>
              <a:spcAft>
                <a:spcPts val="0"/>
              </a:spcAft>
              <a:buClrTx/>
              <a:buSzTx/>
              <a:buFontTx/>
              <a:buNone/>
              <a:tabLst/>
              <a:defRPr/>
            </a:pPr>
            <a:endParaRPr kumimoji="0" sz="900" b="0" i="0" u="none" strike="noStrike" kern="1200" cap="none" spc="0" normalizeH="0" baseline="0" noProof="0">
              <a:ln>
                <a:noFill/>
              </a:ln>
              <a:solidFill>
                <a:prstClr val="black"/>
              </a:solidFill>
              <a:effectLst/>
              <a:uLnTx/>
              <a:uFillTx/>
              <a:latin typeface="Calibri"/>
              <a:ea typeface="+mn-ea"/>
              <a:cs typeface="Calibri"/>
            </a:endParaRPr>
          </a:p>
          <a:p>
            <a:pPr marL="1047750" marR="0" lvl="0" indent="0" algn="l" defTabSz="914400" rtl="0" eaLnBrk="1" fontAlgn="auto" latinLnBrk="0" hangingPunct="1">
              <a:lnSpc>
                <a:spcPts val="905"/>
              </a:lnSpc>
              <a:spcBef>
                <a:spcPts val="0"/>
              </a:spcBef>
              <a:spcAft>
                <a:spcPts val="0"/>
              </a:spcAft>
              <a:buClrTx/>
              <a:buSzTx/>
              <a:buFontTx/>
              <a:buNone/>
              <a:tabLst/>
              <a:defRPr/>
            </a:pPr>
            <a:r>
              <a:rPr kumimoji="0" sz="800" b="0" i="0" u="none" strike="noStrike" kern="1200" cap="none" spc="-5" normalizeH="0" baseline="0" noProof="0" dirty="0">
                <a:ln>
                  <a:noFill/>
                </a:ln>
                <a:solidFill>
                  <a:srgbClr val="FF0000"/>
                </a:solidFill>
                <a:effectLst/>
                <a:uLnTx/>
                <a:uFillTx/>
                <a:latin typeface="Calibri"/>
                <a:ea typeface="+mn-ea"/>
                <a:cs typeface="Calibri"/>
              </a:rPr>
              <a:t>Hypoluxo,Lantana</a:t>
            </a:r>
            <a:endParaRPr kumimoji="0" sz="8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ts val="905"/>
              </a:lnSpc>
              <a:spcBef>
                <a:spcPts val="0"/>
              </a:spcBef>
              <a:spcAft>
                <a:spcPts val="0"/>
              </a:spcAft>
              <a:buClrTx/>
              <a:buSzTx/>
              <a:buFontTx/>
              <a:buNone/>
              <a:tabLst/>
              <a:defRPr/>
            </a:pPr>
            <a:r>
              <a:rPr kumimoji="0" sz="800" b="0" i="0" u="none" strike="noStrike" kern="1200" cap="none" spc="-5" normalizeH="0" baseline="0" noProof="0" dirty="0">
                <a:ln>
                  <a:noFill/>
                </a:ln>
                <a:solidFill>
                  <a:srgbClr val="FF0000"/>
                </a:solidFill>
                <a:effectLst/>
                <a:uLnTx/>
                <a:uFillTx/>
                <a:latin typeface="Calibri"/>
                <a:ea typeface="+mn-ea"/>
                <a:cs typeface="Calibri"/>
              </a:rPr>
              <a:t>Aberdeen</a:t>
            </a:r>
            <a:endParaRPr kumimoji="0" sz="8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25"/>
              </a:spcBef>
              <a:spcAft>
                <a:spcPts val="0"/>
              </a:spcAft>
              <a:buClrTx/>
              <a:buSzTx/>
              <a:buFontTx/>
              <a:buNone/>
              <a:tabLst/>
              <a:defRPr/>
            </a:pPr>
            <a:endParaRPr kumimoji="0" sz="1050" b="0" i="0" u="none" strike="noStrike" kern="1200" cap="none" spc="0" normalizeH="0" baseline="0" noProof="0">
              <a:ln>
                <a:noFill/>
              </a:ln>
              <a:solidFill>
                <a:prstClr val="black"/>
              </a:solidFill>
              <a:effectLst/>
              <a:uLnTx/>
              <a:uFillTx/>
              <a:latin typeface="Calibri"/>
              <a:ea typeface="+mn-ea"/>
              <a:cs typeface="Calibri"/>
            </a:endParaRPr>
          </a:p>
          <a:p>
            <a:pPr marL="977265" marR="0" lvl="0" indent="0" algn="l" defTabSz="914400" rtl="0" eaLnBrk="1" fontAlgn="auto" latinLnBrk="0" hangingPunct="1">
              <a:lnSpc>
                <a:spcPct val="100000"/>
              </a:lnSpc>
              <a:spcBef>
                <a:spcPts val="0"/>
              </a:spcBef>
              <a:spcAft>
                <a:spcPts val="0"/>
              </a:spcAft>
              <a:buClrTx/>
              <a:buSzTx/>
              <a:buFontTx/>
              <a:buNone/>
              <a:tabLst/>
              <a:defRPr/>
            </a:pPr>
            <a:r>
              <a:rPr kumimoji="0" sz="800" b="1" i="0" u="none" strike="noStrike" kern="1200" cap="none" spc="0" normalizeH="0" baseline="0" noProof="0" dirty="0">
                <a:ln>
                  <a:noFill/>
                </a:ln>
                <a:solidFill>
                  <a:srgbClr val="FF0000"/>
                </a:solidFill>
                <a:effectLst/>
                <a:uLnTx/>
                <a:uFillTx/>
                <a:latin typeface="Calibri"/>
                <a:ea typeface="+mn-ea"/>
                <a:cs typeface="Calibri"/>
              </a:rPr>
              <a:t>BOYNTON</a:t>
            </a:r>
            <a:r>
              <a:rPr kumimoji="0" sz="800" b="1" i="0" u="none" strike="noStrike" kern="1200" cap="none" spc="-40" normalizeH="0" baseline="0" noProof="0" dirty="0">
                <a:ln>
                  <a:noFill/>
                </a:ln>
                <a:solidFill>
                  <a:srgbClr val="FF0000"/>
                </a:solidFill>
                <a:effectLst/>
                <a:uLnTx/>
                <a:uFillTx/>
                <a:latin typeface="Calibri"/>
                <a:ea typeface="+mn-ea"/>
                <a:cs typeface="Calibri"/>
              </a:rPr>
              <a:t> </a:t>
            </a:r>
            <a:r>
              <a:rPr kumimoji="0" sz="800" b="1" i="0" u="none" strike="noStrike" kern="1200" cap="none" spc="0" normalizeH="0" baseline="0" noProof="0" dirty="0">
                <a:ln>
                  <a:noFill/>
                </a:ln>
                <a:solidFill>
                  <a:srgbClr val="FF0000"/>
                </a:solidFill>
                <a:effectLst/>
                <a:uLnTx/>
                <a:uFillTx/>
                <a:latin typeface="Calibri"/>
                <a:ea typeface="+mn-ea"/>
                <a:cs typeface="Calibri"/>
              </a:rPr>
              <a:t>Bch</a:t>
            </a:r>
            <a:endParaRPr kumimoji="0" sz="800" b="0" i="0" u="none" strike="noStrike" kern="1200" cap="none" spc="0" normalizeH="0" baseline="0" noProof="0">
              <a:ln>
                <a:noFill/>
              </a:ln>
              <a:solidFill>
                <a:prstClr val="black"/>
              </a:solidFill>
              <a:effectLst/>
              <a:uLnTx/>
              <a:uFillTx/>
              <a:latin typeface="Calibri"/>
              <a:ea typeface="+mn-ea"/>
              <a:cs typeface="Calibri"/>
            </a:endParaRPr>
          </a:p>
        </p:txBody>
      </p:sp>
      <p:sp>
        <p:nvSpPr>
          <p:cNvPr id="14" name="object 14"/>
          <p:cNvSpPr txBox="1"/>
          <p:nvPr/>
        </p:nvSpPr>
        <p:spPr>
          <a:xfrm>
            <a:off x="8182057" y="6446220"/>
            <a:ext cx="581025" cy="14795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 normalizeH="0" baseline="0" noProof="0" dirty="0">
                <a:ln>
                  <a:noFill/>
                </a:ln>
                <a:solidFill>
                  <a:srgbClr val="FF0000"/>
                </a:solidFill>
                <a:effectLst/>
                <a:uLnTx/>
                <a:uFillTx/>
                <a:latin typeface="Calibri"/>
                <a:ea typeface="+mn-ea"/>
                <a:cs typeface="Calibri"/>
              </a:rPr>
              <a:t>BOCA</a:t>
            </a:r>
            <a:r>
              <a:rPr kumimoji="0" sz="800" b="0" i="0" u="none" strike="noStrike" kern="1200" cap="none" spc="-65" normalizeH="0" baseline="0" noProof="0" dirty="0">
                <a:ln>
                  <a:noFill/>
                </a:ln>
                <a:solidFill>
                  <a:srgbClr val="FF0000"/>
                </a:solidFill>
                <a:effectLst/>
                <a:uLnTx/>
                <a:uFillTx/>
                <a:latin typeface="Calibri"/>
                <a:ea typeface="+mn-ea"/>
                <a:cs typeface="Calibri"/>
              </a:rPr>
              <a:t> </a:t>
            </a:r>
            <a:r>
              <a:rPr kumimoji="0" sz="800" b="0" i="0" u="none" strike="noStrike" kern="1200" cap="none" spc="0" normalizeH="0" baseline="0" noProof="0" dirty="0">
                <a:ln>
                  <a:noFill/>
                </a:ln>
                <a:solidFill>
                  <a:srgbClr val="FF0000"/>
                </a:solidFill>
                <a:effectLst/>
                <a:uLnTx/>
                <a:uFillTx/>
                <a:latin typeface="Calibri"/>
                <a:ea typeface="+mn-ea"/>
                <a:cs typeface="Calibri"/>
              </a:rPr>
              <a:t>RATON</a:t>
            </a:r>
            <a:endParaRPr kumimoji="0" sz="800" b="0" i="0" u="none" strike="noStrike" kern="1200" cap="none" spc="0" normalizeH="0" baseline="0" noProof="0">
              <a:ln>
                <a:noFill/>
              </a:ln>
              <a:solidFill>
                <a:prstClr val="black"/>
              </a:solidFill>
              <a:effectLst/>
              <a:uLnTx/>
              <a:uFillTx/>
              <a:latin typeface="Calibri"/>
              <a:ea typeface="+mn-ea"/>
              <a:cs typeface="Calibri"/>
            </a:endParaRPr>
          </a:p>
        </p:txBody>
      </p:sp>
      <p:sp>
        <p:nvSpPr>
          <p:cNvPr id="15" name="object 15"/>
          <p:cNvSpPr txBox="1"/>
          <p:nvPr/>
        </p:nvSpPr>
        <p:spPr>
          <a:xfrm>
            <a:off x="6712723" y="6435703"/>
            <a:ext cx="990600" cy="14795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 normalizeH="0" baseline="0" noProof="0" dirty="0">
                <a:ln>
                  <a:noFill/>
                </a:ln>
                <a:solidFill>
                  <a:srgbClr val="FF0000"/>
                </a:solidFill>
                <a:effectLst/>
                <a:uLnTx/>
                <a:uFillTx/>
                <a:latin typeface="Calibri"/>
                <a:ea typeface="+mn-ea"/>
                <a:cs typeface="Calibri"/>
              </a:rPr>
              <a:t>Sandalfoot,</a:t>
            </a:r>
            <a:r>
              <a:rPr kumimoji="0" sz="800" b="0" i="0" u="none" strike="noStrike" kern="1200" cap="none" spc="-10" normalizeH="0" baseline="0" noProof="0" dirty="0">
                <a:ln>
                  <a:noFill/>
                </a:ln>
                <a:solidFill>
                  <a:srgbClr val="FF0000"/>
                </a:solidFill>
                <a:effectLst/>
                <a:uLnTx/>
                <a:uFillTx/>
                <a:latin typeface="Calibri"/>
                <a:ea typeface="+mn-ea"/>
                <a:cs typeface="Calibri"/>
              </a:rPr>
              <a:t> </a:t>
            </a:r>
            <a:r>
              <a:rPr kumimoji="0" sz="800" b="0" i="0" u="none" strike="noStrike" kern="1200" cap="none" spc="-5" normalizeH="0" baseline="0" noProof="0" dirty="0">
                <a:ln>
                  <a:noFill/>
                </a:ln>
                <a:solidFill>
                  <a:srgbClr val="FF0000"/>
                </a:solidFill>
                <a:effectLst/>
                <a:uLnTx/>
                <a:uFillTx/>
                <a:latin typeface="Calibri"/>
                <a:ea typeface="+mn-ea"/>
                <a:cs typeface="Calibri"/>
              </a:rPr>
              <a:t>MissionBay</a:t>
            </a:r>
            <a:endParaRPr kumimoji="0" sz="800" b="0" i="0" u="none" strike="noStrike" kern="1200" cap="none" spc="0" normalizeH="0" baseline="0" noProof="0">
              <a:ln>
                <a:noFill/>
              </a:ln>
              <a:solidFill>
                <a:prstClr val="black"/>
              </a:solidFill>
              <a:effectLst/>
              <a:uLnTx/>
              <a:uFillTx/>
              <a:latin typeface="Calibri"/>
              <a:ea typeface="+mn-ea"/>
              <a:cs typeface="Calibri"/>
            </a:endParaRPr>
          </a:p>
        </p:txBody>
      </p:sp>
      <p:sp>
        <p:nvSpPr>
          <p:cNvPr id="16" name="object 16"/>
          <p:cNvSpPr txBox="1"/>
          <p:nvPr/>
        </p:nvSpPr>
        <p:spPr>
          <a:xfrm>
            <a:off x="7571452" y="5426672"/>
            <a:ext cx="1337310" cy="765175"/>
          </a:xfrm>
          <a:prstGeom prst="rect">
            <a:avLst/>
          </a:prstGeom>
        </p:spPr>
        <p:txBody>
          <a:bodyPr vert="horz" wrap="square" lIns="0" tIns="59690" rIns="0" bIns="0" rtlCol="0">
            <a:spAutoFit/>
          </a:bodyPr>
          <a:lstStyle/>
          <a:p>
            <a:pPr marL="800100" marR="0" lvl="0" indent="0" algn="l" defTabSz="914400" rtl="0" eaLnBrk="1" fontAlgn="auto" latinLnBrk="0" hangingPunct="1">
              <a:lnSpc>
                <a:spcPct val="100000"/>
              </a:lnSpc>
              <a:spcBef>
                <a:spcPts val="470"/>
              </a:spcBef>
              <a:spcAft>
                <a:spcPts val="0"/>
              </a:spcAft>
              <a:buClrTx/>
              <a:buSzTx/>
              <a:buFontTx/>
              <a:buNone/>
              <a:tabLst/>
              <a:defRPr/>
            </a:pPr>
            <a:r>
              <a:rPr kumimoji="0" sz="800" b="1" i="0" u="none" strike="noStrike" kern="1200" cap="none" spc="0" normalizeH="0" baseline="0" noProof="0" dirty="0">
                <a:ln>
                  <a:noFill/>
                </a:ln>
                <a:solidFill>
                  <a:srgbClr val="FF0000"/>
                </a:solidFill>
                <a:effectLst/>
                <a:uLnTx/>
                <a:uFillTx/>
                <a:latin typeface="Calibri"/>
                <a:ea typeface="+mn-ea"/>
                <a:cs typeface="Calibri"/>
              </a:rPr>
              <a:t>DELRAY</a:t>
            </a:r>
            <a:r>
              <a:rPr kumimoji="0" sz="800" b="1" i="0" u="none" strike="noStrike" kern="1200" cap="none" spc="-85" normalizeH="0" baseline="0" noProof="0" dirty="0">
                <a:ln>
                  <a:noFill/>
                </a:ln>
                <a:solidFill>
                  <a:srgbClr val="FF0000"/>
                </a:solidFill>
                <a:effectLst/>
                <a:uLnTx/>
                <a:uFillTx/>
                <a:latin typeface="Calibri"/>
                <a:ea typeface="+mn-ea"/>
                <a:cs typeface="Calibri"/>
              </a:rPr>
              <a:t> </a:t>
            </a:r>
            <a:r>
              <a:rPr kumimoji="0" sz="800" b="1" i="0" u="none" strike="noStrike" kern="1200" cap="none" spc="-5" normalizeH="0" baseline="0" noProof="0" dirty="0">
                <a:ln>
                  <a:noFill/>
                </a:ln>
                <a:solidFill>
                  <a:srgbClr val="FF0000"/>
                </a:solidFill>
                <a:effectLst/>
                <a:uLnTx/>
                <a:uFillTx/>
                <a:latin typeface="Calibri"/>
                <a:ea typeface="+mn-ea"/>
                <a:cs typeface="Calibri"/>
              </a:rPr>
              <a:t>BCH</a:t>
            </a:r>
            <a:endParaRPr kumimoji="0" sz="8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375"/>
              </a:spcBef>
              <a:spcAft>
                <a:spcPts val="0"/>
              </a:spcAft>
              <a:buClrTx/>
              <a:buSzTx/>
              <a:buFontTx/>
              <a:buNone/>
              <a:tabLst/>
              <a:defRPr/>
            </a:pPr>
            <a:r>
              <a:rPr kumimoji="0" sz="800" b="0" i="0" u="none" strike="noStrike" kern="1200" cap="none" spc="0" normalizeH="0" baseline="0" noProof="0" dirty="0">
                <a:ln>
                  <a:noFill/>
                </a:ln>
                <a:solidFill>
                  <a:srgbClr val="FF0000"/>
                </a:solidFill>
                <a:effectLst/>
                <a:uLnTx/>
                <a:uFillTx/>
                <a:latin typeface="Calibri"/>
                <a:ea typeface="+mn-ea"/>
                <a:cs typeface="Calibri"/>
              </a:rPr>
              <a:t>Kings</a:t>
            </a:r>
            <a:r>
              <a:rPr kumimoji="0" sz="800" b="0" i="0" u="none" strike="noStrike" kern="1200" cap="none" spc="-25" normalizeH="0" baseline="0" noProof="0" dirty="0">
                <a:ln>
                  <a:noFill/>
                </a:ln>
                <a:solidFill>
                  <a:srgbClr val="FF0000"/>
                </a:solidFill>
                <a:effectLst/>
                <a:uLnTx/>
                <a:uFillTx/>
                <a:latin typeface="Calibri"/>
                <a:ea typeface="+mn-ea"/>
                <a:cs typeface="Calibri"/>
              </a:rPr>
              <a:t> </a:t>
            </a:r>
            <a:r>
              <a:rPr kumimoji="0" sz="800" b="0" i="0" u="none" strike="noStrike" kern="1200" cap="none" spc="-5" normalizeH="0" baseline="0" noProof="0" dirty="0">
                <a:ln>
                  <a:noFill/>
                </a:ln>
                <a:solidFill>
                  <a:srgbClr val="FF0000"/>
                </a:solidFill>
                <a:effectLst/>
                <a:uLnTx/>
                <a:uFillTx/>
                <a:latin typeface="Calibri"/>
                <a:ea typeface="+mn-ea"/>
                <a:cs typeface="Calibri"/>
              </a:rPr>
              <a:t>Point</a:t>
            </a:r>
            <a:endParaRPr kumimoji="0" sz="8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55"/>
              </a:spcBef>
              <a:spcAft>
                <a:spcPts val="0"/>
              </a:spcAft>
              <a:buClrTx/>
              <a:buSzTx/>
              <a:buFontTx/>
              <a:buNone/>
              <a:tabLst/>
              <a:defRPr/>
            </a:pPr>
            <a:endParaRPr kumimoji="0" sz="950" b="0" i="0" u="none" strike="noStrike" kern="1200" cap="none" spc="0" normalizeH="0" baseline="0" noProof="0">
              <a:ln>
                <a:noFill/>
              </a:ln>
              <a:solidFill>
                <a:prstClr val="black"/>
              </a:solidFill>
              <a:effectLst/>
              <a:uLnTx/>
              <a:uFillTx/>
              <a:latin typeface="Calibri"/>
              <a:ea typeface="+mn-ea"/>
              <a:cs typeface="Calibri"/>
            </a:endParaRPr>
          </a:p>
          <a:p>
            <a:pPr marL="627380" marR="0" lvl="0" indent="0" algn="l" defTabSz="914400" rtl="0" eaLnBrk="1" fontAlgn="auto" latinLnBrk="0" hangingPunct="1">
              <a:lnSpc>
                <a:spcPct val="100000"/>
              </a:lnSpc>
              <a:spcBef>
                <a:spcPts val="0"/>
              </a:spcBef>
              <a:spcAft>
                <a:spcPts val="0"/>
              </a:spcAft>
              <a:buClrTx/>
              <a:buSzTx/>
              <a:buFontTx/>
              <a:buNone/>
              <a:tabLst/>
              <a:defRPr/>
            </a:pPr>
            <a:r>
              <a:rPr kumimoji="0" sz="800" b="0" i="0" u="none" strike="noStrike" kern="1200" cap="none" spc="-5" normalizeH="0" baseline="0" noProof="0" dirty="0">
                <a:ln>
                  <a:noFill/>
                </a:ln>
                <a:solidFill>
                  <a:srgbClr val="FF0000"/>
                </a:solidFill>
                <a:effectLst/>
                <a:uLnTx/>
                <a:uFillTx/>
                <a:latin typeface="Calibri"/>
                <a:ea typeface="+mn-ea"/>
                <a:cs typeface="Calibri"/>
              </a:rPr>
              <a:t>Boca Raton</a:t>
            </a:r>
            <a:endParaRPr kumimoji="0" sz="800" b="0" i="0" u="none" strike="noStrike" kern="1200" cap="none" spc="0" normalizeH="0" baseline="0" noProof="0">
              <a:ln>
                <a:noFill/>
              </a:ln>
              <a:solidFill>
                <a:prstClr val="black"/>
              </a:solidFill>
              <a:effectLst/>
              <a:uLnTx/>
              <a:uFillTx/>
              <a:latin typeface="Calibri"/>
              <a:ea typeface="+mn-ea"/>
              <a:cs typeface="Calibri"/>
            </a:endParaRPr>
          </a:p>
        </p:txBody>
      </p:sp>
      <p:sp>
        <p:nvSpPr>
          <p:cNvPr id="17" name="object 17"/>
          <p:cNvSpPr txBox="1"/>
          <p:nvPr/>
        </p:nvSpPr>
        <p:spPr>
          <a:xfrm>
            <a:off x="7825541" y="545299"/>
            <a:ext cx="435609" cy="17780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000" b="0" i="0" u="none" strike="noStrike" kern="1200" cap="none" spc="-15" normalizeH="0" baseline="0" noProof="0" dirty="0">
                <a:ln>
                  <a:noFill/>
                </a:ln>
                <a:solidFill>
                  <a:srgbClr val="FF0000"/>
                </a:solidFill>
                <a:effectLst/>
                <a:uLnTx/>
                <a:uFillTx/>
                <a:latin typeface="Calibri"/>
                <a:ea typeface="+mn-ea"/>
                <a:cs typeface="Calibri"/>
              </a:rPr>
              <a:t>J</a:t>
            </a:r>
            <a:r>
              <a:rPr kumimoji="0" sz="1000" b="0" i="0" u="none" strike="noStrike" kern="1200" cap="none" spc="-10" normalizeH="0" baseline="0" noProof="0" dirty="0">
                <a:ln>
                  <a:noFill/>
                </a:ln>
                <a:solidFill>
                  <a:srgbClr val="FF0000"/>
                </a:solidFill>
                <a:effectLst/>
                <a:uLnTx/>
                <a:uFillTx/>
                <a:latin typeface="Calibri"/>
                <a:ea typeface="+mn-ea"/>
                <a:cs typeface="Calibri"/>
              </a:rPr>
              <a:t>U</a:t>
            </a:r>
            <a:r>
              <a:rPr kumimoji="0" sz="1000" b="0" i="0" u="none" strike="noStrike" kern="1200" cap="none" spc="-5" normalizeH="0" baseline="0" noProof="0" dirty="0">
                <a:ln>
                  <a:noFill/>
                </a:ln>
                <a:solidFill>
                  <a:srgbClr val="FF0000"/>
                </a:solidFill>
                <a:effectLst/>
                <a:uLnTx/>
                <a:uFillTx/>
                <a:latin typeface="Calibri"/>
                <a:ea typeface="+mn-ea"/>
                <a:cs typeface="Calibri"/>
              </a:rPr>
              <a:t>PI</a:t>
            </a:r>
            <a:r>
              <a:rPr kumimoji="0" sz="1000" b="0" i="0" u="none" strike="noStrike" kern="1200" cap="none" spc="-15" normalizeH="0" baseline="0" noProof="0" dirty="0">
                <a:ln>
                  <a:noFill/>
                </a:ln>
                <a:solidFill>
                  <a:srgbClr val="FF0000"/>
                </a:solidFill>
                <a:effectLst/>
                <a:uLnTx/>
                <a:uFillTx/>
                <a:latin typeface="Calibri"/>
                <a:ea typeface="+mn-ea"/>
                <a:cs typeface="Calibri"/>
              </a:rPr>
              <a:t>T</a:t>
            </a:r>
            <a:r>
              <a:rPr kumimoji="0" sz="1000" b="0" i="0" u="none" strike="noStrike" kern="1200" cap="none" spc="0" normalizeH="0" baseline="0" noProof="0" dirty="0">
                <a:ln>
                  <a:noFill/>
                </a:ln>
                <a:solidFill>
                  <a:srgbClr val="FF0000"/>
                </a:solidFill>
                <a:effectLst/>
                <a:uLnTx/>
                <a:uFillTx/>
                <a:latin typeface="Calibri"/>
                <a:ea typeface="+mn-ea"/>
                <a:cs typeface="Calibri"/>
              </a:rPr>
              <a:t>E</a:t>
            </a:r>
            <a:r>
              <a:rPr kumimoji="0" sz="1000" b="0" i="0" u="none" strike="noStrike" kern="1200" cap="none" spc="-5" normalizeH="0" baseline="0" noProof="0" dirty="0">
                <a:ln>
                  <a:noFill/>
                </a:ln>
                <a:solidFill>
                  <a:srgbClr val="FF0000"/>
                </a:solidFill>
                <a:effectLst/>
                <a:uLnTx/>
                <a:uFillTx/>
                <a:latin typeface="Calibri"/>
                <a:ea typeface="+mn-ea"/>
                <a:cs typeface="Calibri"/>
              </a:rPr>
              <a:t>R</a:t>
            </a:r>
            <a:endParaRPr kumimoji="0" sz="1000" b="0" i="0" u="none" strike="noStrike" kern="1200" cap="none" spc="0" normalizeH="0" baseline="0" noProof="0">
              <a:ln>
                <a:noFill/>
              </a:ln>
              <a:solidFill>
                <a:prstClr val="black"/>
              </a:solidFill>
              <a:effectLst/>
              <a:uLnTx/>
              <a:uFillTx/>
              <a:latin typeface="Calibri"/>
              <a:ea typeface="+mn-ea"/>
              <a:cs typeface="Calibri"/>
            </a:endParaRPr>
          </a:p>
        </p:txBody>
      </p:sp>
      <p:graphicFrame>
        <p:nvGraphicFramePr>
          <p:cNvPr id="18" name="object 18"/>
          <p:cNvGraphicFramePr>
            <a:graphicFrameLocks noGrp="1"/>
          </p:cNvGraphicFramePr>
          <p:nvPr/>
        </p:nvGraphicFramePr>
        <p:xfrm>
          <a:off x="9571554" y="1585744"/>
          <a:ext cx="2606038" cy="4369071"/>
        </p:xfrm>
        <a:graphic>
          <a:graphicData uri="http://schemas.openxmlformats.org/drawingml/2006/table">
            <a:tbl>
              <a:tblPr firstRow="1" bandRow="1">
                <a:tableStyleId>{2D5ABB26-0587-4C30-8999-92F81FD0307C}</a:tableStyleId>
              </a:tblPr>
              <a:tblGrid>
                <a:gridCol w="671195">
                  <a:extLst>
                    <a:ext uri="{9D8B030D-6E8A-4147-A177-3AD203B41FA5}">
                      <a16:colId xmlns:a16="http://schemas.microsoft.com/office/drawing/2014/main" val="20000"/>
                    </a:ext>
                  </a:extLst>
                </a:gridCol>
                <a:gridCol w="71120">
                  <a:extLst>
                    <a:ext uri="{9D8B030D-6E8A-4147-A177-3AD203B41FA5}">
                      <a16:colId xmlns:a16="http://schemas.microsoft.com/office/drawing/2014/main" val="20001"/>
                    </a:ext>
                  </a:extLst>
                </a:gridCol>
                <a:gridCol w="187959">
                  <a:extLst>
                    <a:ext uri="{9D8B030D-6E8A-4147-A177-3AD203B41FA5}">
                      <a16:colId xmlns:a16="http://schemas.microsoft.com/office/drawing/2014/main" val="20002"/>
                    </a:ext>
                  </a:extLst>
                </a:gridCol>
                <a:gridCol w="326390">
                  <a:extLst>
                    <a:ext uri="{9D8B030D-6E8A-4147-A177-3AD203B41FA5}">
                      <a16:colId xmlns:a16="http://schemas.microsoft.com/office/drawing/2014/main" val="20003"/>
                    </a:ext>
                  </a:extLst>
                </a:gridCol>
                <a:gridCol w="100965">
                  <a:extLst>
                    <a:ext uri="{9D8B030D-6E8A-4147-A177-3AD203B41FA5}">
                      <a16:colId xmlns:a16="http://schemas.microsoft.com/office/drawing/2014/main" val="20004"/>
                    </a:ext>
                  </a:extLst>
                </a:gridCol>
                <a:gridCol w="468630">
                  <a:extLst>
                    <a:ext uri="{9D8B030D-6E8A-4147-A177-3AD203B41FA5}">
                      <a16:colId xmlns:a16="http://schemas.microsoft.com/office/drawing/2014/main" val="20005"/>
                    </a:ext>
                  </a:extLst>
                </a:gridCol>
                <a:gridCol w="120014">
                  <a:extLst>
                    <a:ext uri="{9D8B030D-6E8A-4147-A177-3AD203B41FA5}">
                      <a16:colId xmlns:a16="http://schemas.microsoft.com/office/drawing/2014/main" val="20006"/>
                    </a:ext>
                  </a:extLst>
                </a:gridCol>
                <a:gridCol w="209550">
                  <a:extLst>
                    <a:ext uri="{9D8B030D-6E8A-4147-A177-3AD203B41FA5}">
                      <a16:colId xmlns:a16="http://schemas.microsoft.com/office/drawing/2014/main" val="20007"/>
                    </a:ext>
                  </a:extLst>
                </a:gridCol>
                <a:gridCol w="309880">
                  <a:extLst>
                    <a:ext uri="{9D8B030D-6E8A-4147-A177-3AD203B41FA5}">
                      <a16:colId xmlns:a16="http://schemas.microsoft.com/office/drawing/2014/main" val="20008"/>
                    </a:ext>
                  </a:extLst>
                </a:gridCol>
                <a:gridCol w="140335">
                  <a:extLst>
                    <a:ext uri="{9D8B030D-6E8A-4147-A177-3AD203B41FA5}">
                      <a16:colId xmlns:a16="http://schemas.microsoft.com/office/drawing/2014/main" val="20009"/>
                    </a:ext>
                  </a:extLst>
                </a:gridCol>
              </a:tblGrid>
              <a:tr h="159143">
                <a:tc gridSpan="8">
                  <a:txBody>
                    <a:bodyPr/>
                    <a:lstStyle/>
                    <a:p>
                      <a:pPr marL="10795">
                        <a:lnSpc>
                          <a:spcPts val="1155"/>
                        </a:lnSpc>
                      </a:pPr>
                      <a:r>
                        <a:rPr sz="1000" b="1" spc="-10" dirty="0">
                          <a:solidFill>
                            <a:srgbClr val="FF0000"/>
                          </a:solidFill>
                          <a:latin typeface="Calibri"/>
                          <a:cs typeface="Calibri"/>
                        </a:rPr>
                        <a:t>PWH 2021 </a:t>
                      </a:r>
                      <a:r>
                        <a:rPr sz="1000" b="1" spc="-5" dirty="0">
                          <a:solidFill>
                            <a:srgbClr val="FF0000"/>
                          </a:solidFill>
                          <a:latin typeface="Calibri"/>
                          <a:cs typeface="Calibri"/>
                        </a:rPr>
                        <a:t>– </a:t>
                      </a:r>
                      <a:r>
                        <a:rPr sz="1000" b="1" dirty="0">
                          <a:solidFill>
                            <a:srgbClr val="FF0000"/>
                          </a:solidFill>
                          <a:latin typeface="Calibri"/>
                          <a:cs typeface="Calibri"/>
                        </a:rPr>
                        <a:t>by </a:t>
                      </a:r>
                      <a:r>
                        <a:rPr sz="1000" b="1" spc="-5" dirty="0">
                          <a:solidFill>
                            <a:srgbClr val="FF0000"/>
                          </a:solidFill>
                          <a:latin typeface="Calibri"/>
                          <a:cs typeface="Calibri"/>
                        </a:rPr>
                        <a:t>Zip Codes </a:t>
                      </a:r>
                      <a:r>
                        <a:rPr sz="1000" b="1" spc="-10" dirty="0">
                          <a:solidFill>
                            <a:srgbClr val="FF0000"/>
                          </a:solidFill>
                          <a:latin typeface="Calibri"/>
                          <a:cs typeface="Calibri"/>
                        </a:rPr>
                        <a:t>--Palm</a:t>
                      </a:r>
                      <a:r>
                        <a:rPr sz="1000" b="1" spc="80" dirty="0">
                          <a:solidFill>
                            <a:srgbClr val="FF0000"/>
                          </a:solidFill>
                          <a:latin typeface="Calibri"/>
                          <a:cs typeface="Calibri"/>
                        </a:rPr>
                        <a:t> </a:t>
                      </a:r>
                      <a:r>
                        <a:rPr sz="1000" b="1" spc="-5" dirty="0">
                          <a:solidFill>
                            <a:srgbClr val="FF0000"/>
                          </a:solidFill>
                          <a:latin typeface="Calibri"/>
                          <a:cs typeface="Calibri"/>
                        </a:rPr>
                        <a:t>Beach</a:t>
                      </a:r>
                      <a:endParaRPr sz="1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marL="283845">
                        <a:lnSpc>
                          <a:spcPts val="1155"/>
                        </a:lnSpc>
                      </a:pPr>
                      <a:r>
                        <a:rPr sz="1000" spc="-5" dirty="0">
                          <a:solidFill>
                            <a:srgbClr val="FF0000"/>
                          </a:solidFill>
                          <a:latin typeface="Calibri"/>
                          <a:cs typeface="Calibri"/>
                        </a:rPr>
                        <a:t>(</a:t>
                      </a:r>
                      <a:r>
                        <a:rPr sz="1000" dirty="0">
                          <a:solidFill>
                            <a:srgbClr val="FF0000"/>
                          </a:solidFill>
                          <a:latin typeface="Calibri"/>
                          <a:cs typeface="Calibri"/>
                        </a:rPr>
                        <a:t>N)</a:t>
                      </a:r>
                      <a:endParaRPr sz="1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extLst>
                  <a:ext uri="{0D108BD9-81ED-4DB2-BD59-A6C34878D82A}">
                    <a16:rowId xmlns:a16="http://schemas.microsoft.com/office/drawing/2014/main" val="10000"/>
                  </a:ext>
                </a:extLst>
              </a:tr>
              <a:tr h="148095">
                <a:tc gridSpan="3">
                  <a:txBody>
                    <a:bodyPr/>
                    <a:lstStyle/>
                    <a:p>
                      <a:pPr marL="6350">
                        <a:lnSpc>
                          <a:spcPct val="100000"/>
                        </a:lnSpc>
                        <a:spcBef>
                          <a:spcPts val="135"/>
                        </a:spcBef>
                      </a:pPr>
                      <a:r>
                        <a:rPr sz="700" spc="-10" dirty="0">
                          <a:latin typeface="Calibri"/>
                          <a:cs typeface="Calibri"/>
                        </a:rPr>
                        <a:t>33401 </a:t>
                      </a:r>
                      <a:r>
                        <a:rPr sz="700" spc="-5" dirty="0">
                          <a:latin typeface="Calibri"/>
                          <a:cs typeface="Calibri"/>
                        </a:rPr>
                        <a:t>West Palm</a:t>
                      </a:r>
                      <a:r>
                        <a:rPr sz="700" spc="5" dirty="0">
                          <a:latin typeface="Calibri"/>
                          <a:cs typeface="Calibri"/>
                        </a:rPr>
                        <a:t> </a:t>
                      </a:r>
                      <a:r>
                        <a:rPr sz="700" dirty="0">
                          <a:latin typeface="Calibri"/>
                          <a:cs typeface="Calibri"/>
                        </a:rPr>
                        <a:t>Beach</a:t>
                      </a:r>
                      <a:endParaRPr sz="700">
                        <a:latin typeface="Calibri"/>
                        <a:cs typeface="Calibri"/>
                      </a:endParaRPr>
                    </a:p>
                  </a:txBody>
                  <a:tcPr marL="0" marR="0" marT="17145" marB="0">
                    <a:lnL w="12700">
                      <a:solidFill>
                        <a:srgbClr val="FFFFFF"/>
                      </a:solidFill>
                      <a:prstDash val="solid"/>
                    </a:lnL>
                    <a:lnT w="12700">
                      <a:solidFill>
                        <a:srgbClr val="FFFFFF"/>
                      </a:solidFill>
                      <a:prstDash val="solid"/>
                    </a:lnT>
                    <a:lnB w="12700">
                      <a:solidFill>
                        <a:srgbClr val="FFFFFF"/>
                      </a:solidFill>
                      <a:prstDash val="solid"/>
                    </a:lnB>
                    <a:solidFill>
                      <a:srgbClr val="00FFFF"/>
                    </a:solidFill>
                  </a:tcPr>
                </a:tc>
                <a:tc hMerge="1">
                  <a:txBody>
                    <a:bodyPr/>
                    <a:lstStyle/>
                    <a:p>
                      <a:endParaRPr/>
                    </a:p>
                  </a:txBody>
                  <a:tcPr marL="0" marR="0" marT="0" marB="0"/>
                </a:tc>
                <a:tc hMerge="1">
                  <a:txBody>
                    <a:bodyPr/>
                    <a:lstStyle/>
                    <a:p>
                      <a:endParaRPr/>
                    </a:p>
                  </a:txBody>
                  <a:tcPr marL="0" marR="0" marT="0" marB="0"/>
                </a:tc>
                <a:tc gridSpan="5">
                  <a:txBody>
                    <a:bodyPr/>
                    <a:lstStyle/>
                    <a:p>
                      <a:pPr>
                        <a:lnSpc>
                          <a:spcPct val="100000"/>
                        </a:lnSpc>
                      </a:pPr>
                      <a:endParaRPr sz="7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35"/>
                        </a:spcBef>
                      </a:pPr>
                      <a:r>
                        <a:rPr sz="700" spc="-5" dirty="0">
                          <a:latin typeface="Calibri"/>
                          <a:cs typeface="Calibri"/>
                        </a:rPr>
                        <a:t>433</a:t>
                      </a:r>
                      <a:endParaRPr sz="700">
                        <a:latin typeface="Calibri"/>
                        <a:cs typeface="Calibri"/>
                      </a:endParaRPr>
                    </a:p>
                  </a:txBody>
                  <a:tcPr marL="0" marR="0" marT="17145" marB="0">
                    <a:lnR w="12700">
                      <a:solidFill>
                        <a:srgbClr val="FFFFFF"/>
                      </a:solidFill>
                      <a:prstDash val="solid"/>
                    </a:lnR>
                    <a:lnT w="12700">
                      <a:solidFill>
                        <a:srgbClr val="FFFFFF"/>
                      </a:solidFill>
                      <a:prstDash val="solid"/>
                    </a:lnT>
                    <a:lnB w="12700">
                      <a:solidFill>
                        <a:srgbClr val="FFFFFF"/>
                      </a:solidFill>
                      <a:prstDash val="solid"/>
                    </a:lnB>
                    <a:solidFill>
                      <a:srgbClr val="00FFFF"/>
                    </a:solidFill>
                  </a:tcPr>
                </a:tc>
                <a:extLst>
                  <a:ext uri="{0D108BD9-81ED-4DB2-BD59-A6C34878D82A}">
                    <a16:rowId xmlns:a16="http://schemas.microsoft.com/office/drawing/2014/main" val="10001"/>
                  </a:ext>
                </a:extLst>
              </a:tr>
              <a:tr h="148094">
                <a:tc gridSpan="8">
                  <a:txBody>
                    <a:bodyPr/>
                    <a:lstStyle/>
                    <a:p>
                      <a:pPr marL="6350">
                        <a:lnSpc>
                          <a:spcPct val="100000"/>
                        </a:lnSpc>
                        <a:spcBef>
                          <a:spcPts val="135"/>
                        </a:spcBef>
                      </a:pPr>
                      <a:r>
                        <a:rPr sz="700" spc="-10" dirty="0">
                          <a:latin typeface="Calibri"/>
                          <a:cs typeface="Calibri"/>
                        </a:rPr>
                        <a:t>33403 </a:t>
                      </a:r>
                      <a:r>
                        <a:rPr sz="700" spc="-5" dirty="0">
                          <a:latin typeface="Calibri"/>
                          <a:cs typeface="Calibri"/>
                        </a:rPr>
                        <a:t>Riviera</a:t>
                      </a:r>
                      <a:r>
                        <a:rPr sz="700" spc="25" dirty="0">
                          <a:latin typeface="Calibri"/>
                          <a:cs typeface="Calibri"/>
                        </a:rPr>
                        <a:t> </a:t>
                      </a:r>
                      <a:r>
                        <a:rPr sz="700" dirty="0">
                          <a:latin typeface="Calibri"/>
                          <a:cs typeface="Calibri"/>
                        </a:rPr>
                        <a:t>Beach</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gn="r">
                        <a:lnSpc>
                          <a:spcPct val="100000"/>
                        </a:lnSpc>
                        <a:spcBef>
                          <a:spcPts val="135"/>
                        </a:spcBef>
                      </a:pPr>
                      <a:r>
                        <a:rPr sz="700" spc="-5" dirty="0">
                          <a:latin typeface="Calibri"/>
                          <a:cs typeface="Calibri"/>
                        </a:rPr>
                        <a:t>126</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extLst>
                  <a:ext uri="{0D108BD9-81ED-4DB2-BD59-A6C34878D82A}">
                    <a16:rowId xmlns:a16="http://schemas.microsoft.com/office/drawing/2014/main" val="10002"/>
                  </a:ext>
                </a:extLst>
              </a:tr>
              <a:tr h="148095">
                <a:tc gridSpan="6">
                  <a:txBody>
                    <a:bodyPr/>
                    <a:lstStyle/>
                    <a:p>
                      <a:pPr marL="6350">
                        <a:lnSpc>
                          <a:spcPct val="100000"/>
                        </a:lnSpc>
                        <a:spcBef>
                          <a:spcPts val="135"/>
                        </a:spcBef>
                      </a:pPr>
                      <a:r>
                        <a:rPr sz="700" spc="-10" dirty="0">
                          <a:latin typeface="Calibri"/>
                          <a:cs typeface="Calibri"/>
                        </a:rPr>
                        <a:t>33404 </a:t>
                      </a:r>
                      <a:r>
                        <a:rPr sz="700" spc="-5" dirty="0">
                          <a:latin typeface="Calibri"/>
                          <a:cs typeface="Calibri"/>
                        </a:rPr>
                        <a:t>Riviera </a:t>
                      </a:r>
                      <a:r>
                        <a:rPr sz="700" dirty="0">
                          <a:latin typeface="Calibri"/>
                          <a:cs typeface="Calibri"/>
                        </a:rPr>
                        <a:t>Bch </a:t>
                      </a:r>
                      <a:r>
                        <a:rPr sz="700" spc="-5" dirty="0">
                          <a:latin typeface="Calibri"/>
                          <a:cs typeface="Calibri"/>
                        </a:rPr>
                        <a:t>/ Lake Park/ North Palm</a:t>
                      </a:r>
                      <a:r>
                        <a:rPr sz="700" spc="110" dirty="0">
                          <a:latin typeface="Calibri"/>
                          <a:cs typeface="Calibri"/>
                        </a:rPr>
                        <a:t> </a:t>
                      </a:r>
                      <a:r>
                        <a:rPr sz="700" dirty="0">
                          <a:latin typeface="Calibri"/>
                          <a:cs typeface="Calibri"/>
                        </a:rPr>
                        <a:t>Beach</a:t>
                      </a:r>
                      <a:endParaRPr sz="700">
                        <a:latin typeface="Calibri"/>
                        <a:cs typeface="Calibri"/>
                      </a:endParaRPr>
                    </a:p>
                  </a:txBody>
                  <a:tcPr marL="0" marR="0" marT="17145" marB="0">
                    <a:lnL w="12700">
                      <a:solidFill>
                        <a:srgbClr val="FFFFFF"/>
                      </a:solidFill>
                      <a:prstDash val="solid"/>
                    </a:lnL>
                    <a:lnT w="12700">
                      <a:solidFill>
                        <a:srgbClr val="FFFFFF"/>
                      </a:solidFill>
                      <a:prstDash val="solid"/>
                    </a:lnT>
                    <a:lnB w="12700">
                      <a:solidFill>
                        <a:srgbClr val="FFFFFF"/>
                      </a:solidFill>
                      <a:prstDash val="solid"/>
                    </a:lnB>
                    <a:solidFill>
                      <a:srgbClr val="00FFFF"/>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nSpc>
                          <a:spcPct val="100000"/>
                        </a:lnSpc>
                      </a:pPr>
                      <a:endParaRPr sz="7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35"/>
                        </a:spcBef>
                      </a:pPr>
                      <a:r>
                        <a:rPr sz="700" spc="-5" dirty="0">
                          <a:latin typeface="Calibri"/>
                          <a:cs typeface="Calibri"/>
                        </a:rPr>
                        <a:t>543</a:t>
                      </a:r>
                      <a:endParaRPr sz="700">
                        <a:latin typeface="Calibri"/>
                        <a:cs typeface="Calibri"/>
                      </a:endParaRPr>
                    </a:p>
                  </a:txBody>
                  <a:tcPr marL="0" marR="0" marT="17145" marB="0">
                    <a:lnR w="12700">
                      <a:solidFill>
                        <a:srgbClr val="FFFFFF"/>
                      </a:solidFill>
                      <a:prstDash val="solid"/>
                    </a:lnR>
                    <a:lnT w="12700">
                      <a:solidFill>
                        <a:srgbClr val="FFFFFF"/>
                      </a:solidFill>
                      <a:prstDash val="solid"/>
                    </a:lnT>
                    <a:lnB w="12700">
                      <a:solidFill>
                        <a:srgbClr val="FFFFFF"/>
                      </a:solidFill>
                      <a:prstDash val="solid"/>
                    </a:lnB>
                    <a:solidFill>
                      <a:srgbClr val="00FFFF"/>
                    </a:solidFill>
                  </a:tcPr>
                </a:tc>
                <a:extLst>
                  <a:ext uri="{0D108BD9-81ED-4DB2-BD59-A6C34878D82A}">
                    <a16:rowId xmlns:a16="http://schemas.microsoft.com/office/drawing/2014/main" val="10003"/>
                  </a:ext>
                </a:extLst>
              </a:tr>
              <a:tr h="148095">
                <a:tc gridSpan="8">
                  <a:txBody>
                    <a:bodyPr/>
                    <a:lstStyle/>
                    <a:p>
                      <a:pPr marL="6350">
                        <a:lnSpc>
                          <a:spcPct val="100000"/>
                        </a:lnSpc>
                        <a:spcBef>
                          <a:spcPts val="135"/>
                        </a:spcBef>
                      </a:pPr>
                      <a:r>
                        <a:rPr sz="700" spc="-10" dirty="0">
                          <a:latin typeface="Calibri"/>
                          <a:cs typeface="Calibri"/>
                        </a:rPr>
                        <a:t>33405 </a:t>
                      </a:r>
                      <a:r>
                        <a:rPr sz="700" spc="-5" dirty="0">
                          <a:latin typeface="Calibri"/>
                          <a:cs typeface="Calibri"/>
                        </a:rPr>
                        <a:t>West Palm</a:t>
                      </a:r>
                      <a:r>
                        <a:rPr sz="700" spc="45" dirty="0">
                          <a:latin typeface="Calibri"/>
                          <a:cs typeface="Calibri"/>
                        </a:rPr>
                        <a:t> </a:t>
                      </a:r>
                      <a:r>
                        <a:rPr sz="700" dirty="0">
                          <a:latin typeface="Calibri"/>
                          <a:cs typeface="Calibri"/>
                        </a:rPr>
                        <a:t>Beach</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gn="r">
                        <a:lnSpc>
                          <a:spcPct val="100000"/>
                        </a:lnSpc>
                        <a:spcBef>
                          <a:spcPts val="135"/>
                        </a:spcBef>
                      </a:pPr>
                      <a:r>
                        <a:rPr sz="700" spc="-5" dirty="0">
                          <a:latin typeface="Calibri"/>
                          <a:cs typeface="Calibri"/>
                        </a:rPr>
                        <a:t>146</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extLst>
                  <a:ext uri="{0D108BD9-81ED-4DB2-BD59-A6C34878D82A}">
                    <a16:rowId xmlns:a16="http://schemas.microsoft.com/office/drawing/2014/main" val="10004"/>
                  </a:ext>
                </a:extLst>
              </a:tr>
              <a:tr h="148095">
                <a:tc gridSpan="8">
                  <a:txBody>
                    <a:bodyPr/>
                    <a:lstStyle/>
                    <a:p>
                      <a:pPr marL="6350">
                        <a:lnSpc>
                          <a:spcPct val="100000"/>
                        </a:lnSpc>
                        <a:spcBef>
                          <a:spcPts val="135"/>
                        </a:spcBef>
                      </a:pPr>
                      <a:r>
                        <a:rPr sz="700" spc="-10" dirty="0">
                          <a:latin typeface="Calibri"/>
                          <a:cs typeface="Calibri"/>
                        </a:rPr>
                        <a:t>33406 </a:t>
                      </a:r>
                      <a:r>
                        <a:rPr sz="700" spc="-5" dirty="0">
                          <a:latin typeface="Calibri"/>
                          <a:cs typeface="Calibri"/>
                        </a:rPr>
                        <a:t>CloudLake/ GlenRidge/ </a:t>
                      </a:r>
                      <a:r>
                        <a:rPr sz="700" spc="-10" dirty="0">
                          <a:latin typeface="Calibri"/>
                          <a:cs typeface="Calibri"/>
                        </a:rPr>
                        <a:t>PalmSprings/ Pine</a:t>
                      </a:r>
                      <a:r>
                        <a:rPr sz="700" spc="5" dirty="0">
                          <a:latin typeface="Calibri"/>
                          <a:cs typeface="Calibri"/>
                        </a:rPr>
                        <a:t> </a:t>
                      </a:r>
                      <a:r>
                        <a:rPr sz="700" spc="-5" dirty="0">
                          <a:latin typeface="Calibri"/>
                          <a:cs typeface="Calibri"/>
                        </a:rPr>
                        <a:t>Air</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gn="r">
                        <a:lnSpc>
                          <a:spcPct val="100000"/>
                        </a:lnSpc>
                        <a:spcBef>
                          <a:spcPts val="135"/>
                        </a:spcBef>
                      </a:pPr>
                      <a:r>
                        <a:rPr sz="700" spc="-5" dirty="0">
                          <a:latin typeface="Calibri"/>
                          <a:cs typeface="Calibri"/>
                        </a:rPr>
                        <a:t>188</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extLst>
                  <a:ext uri="{0D108BD9-81ED-4DB2-BD59-A6C34878D82A}">
                    <a16:rowId xmlns:a16="http://schemas.microsoft.com/office/drawing/2014/main" val="10005"/>
                  </a:ext>
                </a:extLst>
              </a:tr>
              <a:tr h="148094">
                <a:tc gridSpan="7">
                  <a:txBody>
                    <a:bodyPr/>
                    <a:lstStyle/>
                    <a:p>
                      <a:pPr marL="6350">
                        <a:lnSpc>
                          <a:spcPct val="100000"/>
                        </a:lnSpc>
                        <a:spcBef>
                          <a:spcPts val="135"/>
                        </a:spcBef>
                      </a:pPr>
                      <a:r>
                        <a:rPr sz="700" spc="-10" dirty="0">
                          <a:latin typeface="Calibri"/>
                          <a:cs typeface="Calibri"/>
                        </a:rPr>
                        <a:t>33407 </a:t>
                      </a:r>
                      <a:r>
                        <a:rPr sz="700" spc="-5" dirty="0">
                          <a:latin typeface="Calibri"/>
                          <a:cs typeface="Calibri"/>
                        </a:rPr>
                        <a:t>Riviera </a:t>
                      </a:r>
                      <a:r>
                        <a:rPr sz="700" dirty="0">
                          <a:latin typeface="Calibri"/>
                          <a:cs typeface="Calibri"/>
                        </a:rPr>
                        <a:t>Bch </a:t>
                      </a:r>
                      <a:r>
                        <a:rPr sz="700" spc="-5" dirty="0">
                          <a:latin typeface="Calibri"/>
                          <a:cs typeface="Calibri"/>
                        </a:rPr>
                        <a:t>/ </a:t>
                      </a:r>
                      <a:r>
                        <a:rPr sz="700" spc="-10" dirty="0">
                          <a:latin typeface="Calibri"/>
                          <a:cs typeface="Calibri"/>
                        </a:rPr>
                        <a:t>Mangonia </a:t>
                      </a:r>
                      <a:r>
                        <a:rPr sz="700" spc="-5" dirty="0">
                          <a:latin typeface="Calibri"/>
                          <a:cs typeface="Calibri"/>
                        </a:rPr>
                        <a:t>Park / Wes tPalm</a:t>
                      </a:r>
                      <a:r>
                        <a:rPr sz="700" spc="5" dirty="0">
                          <a:latin typeface="Calibri"/>
                          <a:cs typeface="Calibri"/>
                        </a:rPr>
                        <a:t> </a:t>
                      </a:r>
                      <a:r>
                        <a:rPr sz="700" dirty="0">
                          <a:latin typeface="Calibri"/>
                          <a:cs typeface="Calibri"/>
                        </a:rPr>
                        <a:t>Bch</a:t>
                      </a:r>
                      <a:endParaRPr sz="700">
                        <a:latin typeface="Calibri"/>
                        <a:cs typeface="Calibri"/>
                      </a:endParaRPr>
                    </a:p>
                  </a:txBody>
                  <a:tcPr marL="0" marR="0" marT="17145" marB="0">
                    <a:lnL w="12700">
                      <a:solidFill>
                        <a:srgbClr val="FFFFFF"/>
                      </a:solidFill>
                      <a:prstDash val="solid"/>
                    </a:lnL>
                    <a:lnT w="12700">
                      <a:solidFill>
                        <a:srgbClr val="FFFFFF"/>
                      </a:solidFill>
                      <a:prstDash val="solid"/>
                    </a:lnT>
                    <a:lnB w="12700">
                      <a:solidFill>
                        <a:srgbClr val="FFFFFF"/>
                      </a:solidFill>
                      <a:prstDash val="solid"/>
                    </a:lnB>
                    <a:solidFill>
                      <a:srgbClr val="00FFFF"/>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nSpc>
                          <a:spcPct val="100000"/>
                        </a:lnSpc>
                      </a:pPr>
                      <a:endParaRPr sz="7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35"/>
                        </a:spcBef>
                      </a:pPr>
                      <a:r>
                        <a:rPr sz="700" spc="-5" dirty="0">
                          <a:latin typeface="Calibri"/>
                          <a:cs typeface="Calibri"/>
                        </a:rPr>
                        <a:t>676</a:t>
                      </a:r>
                      <a:endParaRPr sz="700">
                        <a:latin typeface="Calibri"/>
                        <a:cs typeface="Calibri"/>
                      </a:endParaRPr>
                    </a:p>
                  </a:txBody>
                  <a:tcPr marL="0" marR="0" marT="17145" marB="0">
                    <a:lnR w="12700">
                      <a:solidFill>
                        <a:srgbClr val="FFFFFF"/>
                      </a:solidFill>
                      <a:prstDash val="solid"/>
                    </a:lnR>
                    <a:lnT w="12700">
                      <a:solidFill>
                        <a:srgbClr val="FFFFFF"/>
                      </a:solidFill>
                      <a:prstDash val="solid"/>
                    </a:lnT>
                    <a:lnB w="12700">
                      <a:solidFill>
                        <a:srgbClr val="FFFFFF"/>
                      </a:solidFill>
                      <a:prstDash val="solid"/>
                    </a:lnB>
                    <a:solidFill>
                      <a:srgbClr val="00FFFF"/>
                    </a:solidFill>
                  </a:tcPr>
                </a:tc>
                <a:extLst>
                  <a:ext uri="{0D108BD9-81ED-4DB2-BD59-A6C34878D82A}">
                    <a16:rowId xmlns:a16="http://schemas.microsoft.com/office/drawing/2014/main" val="10006"/>
                  </a:ext>
                </a:extLst>
              </a:tr>
              <a:tr h="148095">
                <a:tc gridSpan="5">
                  <a:txBody>
                    <a:bodyPr/>
                    <a:lstStyle/>
                    <a:p>
                      <a:pPr marL="6350">
                        <a:lnSpc>
                          <a:spcPct val="100000"/>
                        </a:lnSpc>
                        <a:spcBef>
                          <a:spcPts val="135"/>
                        </a:spcBef>
                      </a:pPr>
                      <a:r>
                        <a:rPr sz="700" spc="-10" dirty="0">
                          <a:latin typeface="Calibri"/>
                          <a:cs typeface="Calibri"/>
                        </a:rPr>
                        <a:t>33409 </a:t>
                      </a:r>
                      <a:r>
                        <a:rPr sz="700" spc="-5" dirty="0">
                          <a:latin typeface="Calibri"/>
                          <a:cs typeface="Calibri"/>
                        </a:rPr>
                        <a:t>WestGate / West Palm</a:t>
                      </a:r>
                      <a:r>
                        <a:rPr sz="700" spc="45" dirty="0">
                          <a:latin typeface="Calibri"/>
                          <a:cs typeface="Calibri"/>
                        </a:rPr>
                        <a:t> </a:t>
                      </a:r>
                      <a:r>
                        <a:rPr sz="700" dirty="0">
                          <a:latin typeface="Calibri"/>
                          <a:cs typeface="Calibri"/>
                        </a:rPr>
                        <a:t>Beach</a:t>
                      </a:r>
                      <a:endParaRPr sz="700">
                        <a:latin typeface="Calibri"/>
                        <a:cs typeface="Calibri"/>
                      </a:endParaRPr>
                    </a:p>
                  </a:txBody>
                  <a:tcPr marL="0" marR="0" marT="17145" marB="0">
                    <a:lnL w="12700">
                      <a:solidFill>
                        <a:srgbClr val="FFFFFF"/>
                      </a:solidFill>
                      <a:prstDash val="solid"/>
                    </a:lnL>
                    <a:lnT w="12700">
                      <a:solidFill>
                        <a:srgbClr val="FFFFFF"/>
                      </a:solidFill>
                      <a:prstDash val="solid"/>
                    </a:lnT>
                    <a:lnB w="12700">
                      <a:solidFill>
                        <a:srgbClr val="FFFFFF"/>
                      </a:solidFill>
                      <a:prstDash val="solid"/>
                    </a:lnB>
                    <a:solidFill>
                      <a:srgbClr val="00FFFF"/>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3">
                  <a:txBody>
                    <a:bodyPr/>
                    <a:lstStyle/>
                    <a:p>
                      <a:pPr>
                        <a:lnSpc>
                          <a:spcPct val="100000"/>
                        </a:lnSpc>
                      </a:pPr>
                      <a:endParaRPr sz="7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35"/>
                        </a:spcBef>
                      </a:pPr>
                      <a:r>
                        <a:rPr sz="700" spc="-5" dirty="0">
                          <a:latin typeface="Calibri"/>
                          <a:cs typeface="Calibri"/>
                        </a:rPr>
                        <a:t>274</a:t>
                      </a:r>
                      <a:endParaRPr sz="700">
                        <a:latin typeface="Calibri"/>
                        <a:cs typeface="Calibri"/>
                      </a:endParaRPr>
                    </a:p>
                  </a:txBody>
                  <a:tcPr marL="0" marR="0" marT="17145" marB="0">
                    <a:lnR w="12700">
                      <a:solidFill>
                        <a:srgbClr val="FFFFFF"/>
                      </a:solidFill>
                      <a:prstDash val="solid"/>
                    </a:lnR>
                    <a:lnT w="12700">
                      <a:solidFill>
                        <a:srgbClr val="FFFFFF"/>
                      </a:solidFill>
                      <a:prstDash val="solid"/>
                    </a:lnT>
                    <a:lnB w="12700">
                      <a:solidFill>
                        <a:srgbClr val="FFFFFF"/>
                      </a:solidFill>
                      <a:prstDash val="solid"/>
                    </a:lnB>
                    <a:solidFill>
                      <a:srgbClr val="00FFFF"/>
                    </a:solidFill>
                  </a:tcPr>
                </a:tc>
                <a:extLst>
                  <a:ext uri="{0D108BD9-81ED-4DB2-BD59-A6C34878D82A}">
                    <a16:rowId xmlns:a16="http://schemas.microsoft.com/office/drawing/2014/main" val="10007"/>
                  </a:ext>
                </a:extLst>
              </a:tr>
              <a:tr h="148095">
                <a:tc gridSpan="6">
                  <a:txBody>
                    <a:bodyPr/>
                    <a:lstStyle/>
                    <a:p>
                      <a:pPr marL="6350" marR="3175">
                        <a:lnSpc>
                          <a:spcPct val="100000"/>
                        </a:lnSpc>
                        <a:spcBef>
                          <a:spcPts val="135"/>
                        </a:spcBef>
                      </a:pPr>
                      <a:r>
                        <a:rPr sz="700" spc="-10" dirty="0">
                          <a:latin typeface="Calibri"/>
                          <a:cs typeface="Calibri"/>
                        </a:rPr>
                        <a:t>33411 </a:t>
                      </a:r>
                      <a:r>
                        <a:rPr sz="700" spc="-5" dirty="0">
                          <a:latin typeface="Calibri"/>
                          <a:cs typeface="Calibri"/>
                        </a:rPr>
                        <a:t>Westlake/Royal Palm Beach/Golden</a:t>
                      </a:r>
                      <a:r>
                        <a:rPr sz="700" spc="80" dirty="0">
                          <a:latin typeface="Calibri"/>
                          <a:cs typeface="Calibri"/>
                        </a:rPr>
                        <a:t> </a:t>
                      </a:r>
                      <a:r>
                        <a:rPr sz="700" spc="-5" dirty="0">
                          <a:latin typeface="Calibri"/>
                          <a:cs typeface="Calibri"/>
                        </a:rPr>
                        <a:t>Lakes</a:t>
                      </a:r>
                      <a:endParaRPr sz="700">
                        <a:latin typeface="Calibri"/>
                        <a:cs typeface="Calibri"/>
                      </a:endParaRPr>
                    </a:p>
                  </a:txBody>
                  <a:tcPr marL="0" marR="0" marT="17145" marB="0">
                    <a:lnL w="12700">
                      <a:solidFill>
                        <a:srgbClr val="FFFFFF"/>
                      </a:solidFill>
                      <a:prstDash val="solid"/>
                    </a:lnL>
                    <a:lnT w="12700">
                      <a:solidFill>
                        <a:srgbClr val="FFFFFF"/>
                      </a:solidFill>
                      <a:prstDash val="solid"/>
                    </a:lnT>
                    <a:lnB w="12700">
                      <a:solidFill>
                        <a:srgbClr val="FFFFFF"/>
                      </a:solidFill>
                      <a:prstDash val="solid"/>
                    </a:lnB>
                    <a:solidFill>
                      <a:srgbClr val="00FFFF"/>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nSpc>
                          <a:spcPct val="100000"/>
                        </a:lnSpc>
                      </a:pPr>
                      <a:endParaRPr sz="7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35"/>
                        </a:spcBef>
                      </a:pPr>
                      <a:r>
                        <a:rPr sz="700" spc="-5" dirty="0">
                          <a:latin typeface="Calibri"/>
                          <a:cs typeface="Calibri"/>
                        </a:rPr>
                        <a:t>274</a:t>
                      </a:r>
                      <a:endParaRPr sz="700">
                        <a:latin typeface="Calibri"/>
                        <a:cs typeface="Calibri"/>
                      </a:endParaRPr>
                    </a:p>
                  </a:txBody>
                  <a:tcPr marL="0" marR="0" marT="17145" marB="0">
                    <a:lnR w="12700">
                      <a:solidFill>
                        <a:srgbClr val="FFFFFF"/>
                      </a:solidFill>
                      <a:prstDash val="solid"/>
                    </a:lnR>
                    <a:lnT w="12700">
                      <a:solidFill>
                        <a:srgbClr val="FFFFFF"/>
                      </a:solidFill>
                      <a:prstDash val="solid"/>
                    </a:lnT>
                    <a:lnB w="12700">
                      <a:solidFill>
                        <a:srgbClr val="FFFFFF"/>
                      </a:solidFill>
                      <a:prstDash val="solid"/>
                    </a:lnB>
                    <a:solidFill>
                      <a:srgbClr val="00FFFF"/>
                    </a:solidFill>
                  </a:tcPr>
                </a:tc>
                <a:extLst>
                  <a:ext uri="{0D108BD9-81ED-4DB2-BD59-A6C34878D82A}">
                    <a16:rowId xmlns:a16="http://schemas.microsoft.com/office/drawing/2014/main" val="10008"/>
                  </a:ext>
                </a:extLst>
              </a:tr>
              <a:tr h="148094">
                <a:tc gridSpan="8">
                  <a:txBody>
                    <a:bodyPr/>
                    <a:lstStyle/>
                    <a:p>
                      <a:pPr marL="6350">
                        <a:lnSpc>
                          <a:spcPct val="100000"/>
                        </a:lnSpc>
                        <a:spcBef>
                          <a:spcPts val="135"/>
                        </a:spcBef>
                      </a:pPr>
                      <a:r>
                        <a:rPr sz="700" spc="-10" dirty="0">
                          <a:latin typeface="Calibri"/>
                          <a:cs typeface="Calibri"/>
                        </a:rPr>
                        <a:t>33414 </a:t>
                      </a:r>
                      <a:r>
                        <a:rPr sz="700" spc="-5" dirty="0">
                          <a:latin typeface="Calibri"/>
                          <a:cs typeface="Calibri"/>
                        </a:rPr>
                        <a:t>Wellington / Royal Palm</a:t>
                      </a:r>
                      <a:r>
                        <a:rPr sz="700" spc="95" dirty="0">
                          <a:latin typeface="Calibri"/>
                          <a:cs typeface="Calibri"/>
                        </a:rPr>
                        <a:t> </a:t>
                      </a:r>
                      <a:r>
                        <a:rPr sz="700" dirty="0">
                          <a:latin typeface="Calibri"/>
                          <a:cs typeface="Calibri"/>
                        </a:rPr>
                        <a:t>Beach</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gn="r">
                        <a:lnSpc>
                          <a:spcPct val="100000"/>
                        </a:lnSpc>
                        <a:spcBef>
                          <a:spcPts val="135"/>
                        </a:spcBef>
                      </a:pPr>
                      <a:r>
                        <a:rPr sz="700" spc="-5" dirty="0">
                          <a:latin typeface="Calibri"/>
                          <a:cs typeface="Calibri"/>
                        </a:rPr>
                        <a:t>128</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extLst>
                  <a:ext uri="{0D108BD9-81ED-4DB2-BD59-A6C34878D82A}">
                    <a16:rowId xmlns:a16="http://schemas.microsoft.com/office/drawing/2014/main" val="10009"/>
                  </a:ext>
                </a:extLst>
              </a:tr>
              <a:tr h="52687">
                <a:tc gridSpan="8">
                  <a:txBody>
                    <a:bodyPr/>
                    <a:lstStyle/>
                    <a:p>
                      <a:pPr>
                        <a:lnSpc>
                          <a:spcPct val="100000"/>
                        </a:lnSpc>
                      </a:pPr>
                      <a:endParaRPr sz="1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solidFill>
                      <a:srgbClr val="00FFFF"/>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nSpc>
                          <a:spcPct val="100000"/>
                        </a:lnSpc>
                      </a:pPr>
                      <a:endParaRPr sz="100">
                        <a:latin typeface="Times New Roman"/>
                        <a:cs typeface="Times New Roman"/>
                      </a:endParaRPr>
                    </a:p>
                  </a:txBody>
                  <a:tcPr marL="0" marR="0" marT="0" marB="0">
                    <a:lnL w="12700">
                      <a:solidFill>
                        <a:srgbClr val="FFFFFF"/>
                      </a:solidFill>
                      <a:prstDash val="solid"/>
                    </a:lnL>
                    <a:lnT w="12700">
                      <a:solidFill>
                        <a:srgbClr val="FFFFFF"/>
                      </a:solidFill>
                      <a:prstDash val="solid"/>
                    </a:lnT>
                    <a:solidFill>
                      <a:srgbClr val="E9EBF5"/>
                    </a:solidFill>
                  </a:tcPr>
                </a:tc>
                <a:tc>
                  <a:txBody>
                    <a:bodyPr/>
                    <a:lstStyle/>
                    <a:p>
                      <a:pPr>
                        <a:lnSpc>
                          <a:spcPct val="100000"/>
                        </a:lnSpc>
                      </a:pPr>
                      <a:endParaRPr sz="100">
                        <a:latin typeface="Times New Roman"/>
                        <a:cs typeface="Times New Roman"/>
                      </a:endParaRPr>
                    </a:p>
                  </a:txBody>
                  <a:tcPr marL="0" marR="0" marT="0" marB="0">
                    <a:lnR w="12700">
                      <a:solidFill>
                        <a:srgbClr val="FFFFFF"/>
                      </a:solidFill>
                      <a:prstDash val="solid"/>
                    </a:lnR>
                    <a:lnT w="12700">
                      <a:solidFill>
                        <a:srgbClr val="FFFFFF"/>
                      </a:solidFill>
                      <a:prstDash val="solid"/>
                    </a:lnT>
                    <a:solidFill>
                      <a:srgbClr val="00FFFF"/>
                    </a:solidFill>
                  </a:tcPr>
                </a:tc>
                <a:extLst>
                  <a:ext uri="{0D108BD9-81ED-4DB2-BD59-A6C34878D82A}">
                    <a16:rowId xmlns:a16="http://schemas.microsoft.com/office/drawing/2014/main" val="10010"/>
                  </a:ext>
                </a:extLst>
              </a:tr>
              <a:tr h="109727">
                <a:tc gridSpan="7">
                  <a:txBody>
                    <a:bodyPr/>
                    <a:lstStyle/>
                    <a:p>
                      <a:pPr marL="6350" marR="12065">
                        <a:lnSpc>
                          <a:spcPts val="765"/>
                        </a:lnSpc>
                      </a:pPr>
                      <a:r>
                        <a:rPr sz="700" spc="-10" dirty="0">
                          <a:latin typeface="Calibri"/>
                          <a:cs typeface="Calibri"/>
                        </a:rPr>
                        <a:t>33415 </a:t>
                      </a:r>
                      <a:r>
                        <a:rPr sz="700" spc="-5" dirty="0">
                          <a:latin typeface="Calibri"/>
                          <a:cs typeface="Calibri"/>
                        </a:rPr>
                        <a:t>RoyalPalm/ AcaciaVillas/ </a:t>
                      </a:r>
                      <a:r>
                        <a:rPr sz="700" spc="-10" dirty="0">
                          <a:latin typeface="Calibri"/>
                          <a:cs typeface="Calibri"/>
                        </a:rPr>
                        <a:t>Haverhill </a:t>
                      </a:r>
                      <a:r>
                        <a:rPr sz="700" spc="-5" dirty="0">
                          <a:latin typeface="Calibri"/>
                          <a:cs typeface="Calibri"/>
                        </a:rPr>
                        <a:t>/Kenwood</a:t>
                      </a:r>
                      <a:endParaRPr sz="700">
                        <a:latin typeface="Calibri"/>
                        <a:cs typeface="Calibri"/>
                      </a:endParaRPr>
                    </a:p>
                  </a:txBody>
                  <a:tcPr marL="0" marR="0" marT="0" marB="0">
                    <a:lnL w="12700">
                      <a:solidFill>
                        <a:srgbClr val="FFFFFF"/>
                      </a:solidFill>
                      <a:prstDash val="solid"/>
                    </a:lnL>
                    <a:solidFill>
                      <a:srgbClr val="00FFFF"/>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nSpc>
                          <a:spcPct val="100000"/>
                        </a:lnSpc>
                      </a:pPr>
                      <a:endParaRPr sz="500">
                        <a:latin typeface="Times New Roman"/>
                        <a:cs typeface="Times New Roman"/>
                      </a:endParaRPr>
                    </a:p>
                  </a:txBody>
                  <a:tcPr marL="0" marR="0" marT="0" marB="0">
                    <a:lnR w="12700">
                      <a:solidFill>
                        <a:srgbClr val="FFFFFF"/>
                      </a:solidFill>
                      <a:prstDash val="solid"/>
                    </a:lnR>
                    <a:solidFill>
                      <a:srgbClr val="E9EBF5"/>
                    </a:solidFill>
                  </a:tcPr>
                </a:tc>
                <a:tc rowSpan="2">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B w="12700">
                      <a:solidFill>
                        <a:srgbClr val="FFFFFF"/>
                      </a:solidFill>
                      <a:prstDash val="solid"/>
                    </a:lnB>
                    <a:solidFill>
                      <a:srgbClr val="E9EBF5"/>
                    </a:solidFill>
                  </a:tcPr>
                </a:tc>
                <a:tc rowSpan="2">
                  <a:txBody>
                    <a:bodyPr/>
                    <a:lstStyle/>
                    <a:p>
                      <a:pPr>
                        <a:lnSpc>
                          <a:spcPts val="810"/>
                        </a:lnSpc>
                      </a:pPr>
                      <a:r>
                        <a:rPr sz="700" spc="-5" dirty="0">
                          <a:latin typeface="Calibri"/>
                          <a:cs typeface="Calibri"/>
                        </a:rPr>
                        <a:t>270</a:t>
                      </a:r>
                      <a:endParaRPr sz="700">
                        <a:latin typeface="Calibri"/>
                        <a:cs typeface="Calibri"/>
                      </a:endParaRPr>
                    </a:p>
                  </a:txBody>
                  <a:tcPr marL="0" marR="0" marT="0" marB="0">
                    <a:lnR w="12700">
                      <a:solidFill>
                        <a:srgbClr val="FFFFFF"/>
                      </a:solidFill>
                      <a:prstDash val="solid"/>
                    </a:lnR>
                    <a:lnB w="12700">
                      <a:solidFill>
                        <a:srgbClr val="FFFFFF"/>
                      </a:solidFill>
                      <a:prstDash val="solid"/>
                    </a:lnB>
                    <a:solidFill>
                      <a:srgbClr val="00FFFF"/>
                    </a:solidFill>
                  </a:tcPr>
                </a:tc>
                <a:extLst>
                  <a:ext uri="{0D108BD9-81ED-4DB2-BD59-A6C34878D82A}">
                    <a16:rowId xmlns:a16="http://schemas.microsoft.com/office/drawing/2014/main" val="10011"/>
                  </a:ext>
                </a:extLst>
              </a:tr>
              <a:tr h="48958">
                <a:tc gridSpan="8">
                  <a:txBody>
                    <a:bodyPr/>
                    <a:lstStyle/>
                    <a:p>
                      <a:pPr>
                        <a:lnSpc>
                          <a:spcPct val="100000"/>
                        </a:lnSpc>
                      </a:pPr>
                      <a:endParaRPr sz="100">
                        <a:latin typeface="Times New Roman"/>
                        <a:cs typeface="Times New Roman"/>
                      </a:endParaRPr>
                    </a:p>
                  </a:txBody>
                  <a:tcPr marL="0" marR="0" marT="0" marB="0">
                    <a:lnL w="12700">
                      <a:solidFill>
                        <a:srgbClr val="FFFFFF"/>
                      </a:solidFill>
                      <a:prstDash val="solid"/>
                    </a:lnL>
                    <a:lnR w="12700">
                      <a:solidFill>
                        <a:srgbClr val="FFFFFF"/>
                      </a:solidFill>
                      <a:prstDash val="solid"/>
                    </a:lnR>
                    <a:lnB w="12700">
                      <a:solidFill>
                        <a:srgbClr val="FFFFFF"/>
                      </a:solidFill>
                      <a:prstDash val="solid"/>
                    </a:lnB>
                    <a:solidFill>
                      <a:srgbClr val="00FFFF"/>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vMerge="1">
                  <a:txBody>
                    <a:bodyPr/>
                    <a:lstStyle/>
                    <a:p>
                      <a:endParaRPr/>
                    </a:p>
                  </a:txBody>
                  <a:tcPr marL="0" marR="0" marT="0" marB="0">
                    <a:lnL w="12700">
                      <a:solidFill>
                        <a:srgbClr val="FFFFFF"/>
                      </a:solidFill>
                      <a:prstDash val="solid"/>
                    </a:lnL>
                    <a:lnB w="12700">
                      <a:solidFill>
                        <a:srgbClr val="FFFFFF"/>
                      </a:solidFill>
                      <a:prstDash val="solid"/>
                    </a:lnB>
                    <a:solidFill>
                      <a:srgbClr val="E9EBF5"/>
                    </a:solidFill>
                  </a:tcPr>
                </a:tc>
                <a:tc vMerge="1">
                  <a:txBody>
                    <a:bodyPr/>
                    <a:lstStyle/>
                    <a:p>
                      <a:endParaRPr/>
                    </a:p>
                  </a:txBody>
                  <a:tcPr marL="0" marR="0" marT="0" marB="0">
                    <a:lnR w="12700">
                      <a:solidFill>
                        <a:srgbClr val="FFFFFF"/>
                      </a:solidFill>
                      <a:prstDash val="solid"/>
                    </a:lnR>
                    <a:lnB w="12700">
                      <a:solidFill>
                        <a:srgbClr val="FFFFFF"/>
                      </a:solidFill>
                      <a:prstDash val="solid"/>
                    </a:lnB>
                    <a:solidFill>
                      <a:srgbClr val="00FFFF"/>
                    </a:solidFill>
                  </a:tcPr>
                </a:tc>
                <a:extLst>
                  <a:ext uri="{0D108BD9-81ED-4DB2-BD59-A6C34878D82A}">
                    <a16:rowId xmlns:a16="http://schemas.microsoft.com/office/drawing/2014/main" val="10012"/>
                  </a:ext>
                </a:extLst>
              </a:tr>
              <a:tr h="148095">
                <a:tc gridSpan="8">
                  <a:txBody>
                    <a:bodyPr/>
                    <a:lstStyle/>
                    <a:p>
                      <a:pPr marL="6350">
                        <a:lnSpc>
                          <a:spcPct val="100000"/>
                        </a:lnSpc>
                        <a:spcBef>
                          <a:spcPts val="135"/>
                        </a:spcBef>
                      </a:pPr>
                      <a:r>
                        <a:rPr sz="700" spc="-10" dirty="0">
                          <a:latin typeface="Calibri"/>
                          <a:cs typeface="Calibri"/>
                        </a:rPr>
                        <a:t>33417 Haverhill </a:t>
                      </a:r>
                      <a:r>
                        <a:rPr sz="700" spc="-5" dirty="0">
                          <a:latin typeface="Calibri"/>
                          <a:cs typeface="Calibri"/>
                        </a:rPr>
                        <a:t>/ Lakeside Green / Cypresss</a:t>
                      </a:r>
                      <a:r>
                        <a:rPr sz="700" spc="10" dirty="0">
                          <a:latin typeface="Calibri"/>
                          <a:cs typeface="Calibri"/>
                        </a:rPr>
                        <a:t> </a:t>
                      </a:r>
                      <a:r>
                        <a:rPr sz="700" spc="-10" dirty="0">
                          <a:latin typeface="Calibri"/>
                          <a:cs typeface="Calibri"/>
                        </a:rPr>
                        <a:t>Lake</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gn="r">
                        <a:lnSpc>
                          <a:spcPct val="100000"/>
                        </a:lnSpc>
                        <a:spcBef>
                          <a:spcPts val="135"/>
                        </a:spcBef>
                      </a:pPr>
                      <a:r>
                        <a:rPr sz="700" spc="-5" dirty="0">
                          <a:latin typeface="Calibri"/>
                          <a:cs typeface="Calibri"/>
                        </a:rPr>
                        <a:t>214</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extLst>
                  <a:ext uri="{0D108BD9-81ED-4DB2-BD59-A6C34878D82A}">
                    <a16:rowId xmlns:a16="http://schemas.microsoft.com/office/drawing/2014/main" val="10013"/>
                  </a:ext>
                </a:extLst>
              </a:tr>
              <a:tr h="148095">
                <a:tc gridSpan="8">
                  <a:txBody>
                    <a:bodyPr/>
                    <a:lstStyle/>
                    <a:p>
                      <a:pPr marL="6350">
                        <a:lnSpc>
                          <a:spcPct val="100000"/>
                        </a:lnSpc>
                        <a:spcBef>
                          <a:spcPts val="135"/>
                        </a:spcBef>
                      </a:pPr>
                      <a:r>
                        <a:rPr sz="700" spc="-10" dirty="0">
                          <a:latin typeface="Calibri"/>
                          <a:cs typeface="Calibri"/>
                        </a:rPr>
                        <a:t>33426 </a:t>
                      </a:r>
                      <a:r>
                        <a:rPr sz="700" spc="-5" dirty="0">
                          <a:latin typeface="Calibri"/>
                          <a:cs typeface="Calibri"/>
                        </a:rPr>
                        <a:t>Boynton</a:t>
                      </a:r>
                      <a:r>
                        <a:rPr sz="700" spc="20" dirty="0">
                          <a:latin typeface="Calibri"/>
                          <a:cs typeface="Calibri"/>
                        </a:rPr>
                        <a:t> </a:t>
                      </a:r>
                      <a:r>
                        <a:rPr sz="700" dirty="0">
                          <a:latin typeface="Calibri"/>
                          <a:cs typeface="Calibri"/>
                        </a:rPr>
                        <a:t>Beach</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gn="r">
                        <a:lnSpc>
                          <a:spcPct val="100000"/>
                        </a:lnSpc>
                        <a:spcBef>
                          <a:spcPts val="135"/>
                        </a:spcBef>
                      </a:pPr>
                      <a:r>
                        <a:rPr sz="700" spc="-5" dirty="0">
                          <a:latin typeface="Calibri"/>
                          <a:cs typeface="Calibri"/>
                        </a:rPr>
                        <a:t>164</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extLst>
                  <a:ext uri="{0D108BD9-81ED-4DB2-BD59-A6C34878D82A}">
                    <a16:rowId xmlns:a16="http://schemas.microsoft.com/office/drawing/2014/main" val="10014"/>
                  </a:ext>
                </a:extLst>
              </a:tr>
              <a:tr h="148094">
                <a:tc gridSpan="8">
                  <a:txBody>
                    <a:bodyPr/>
                    <a:lstStyle/>
                    <a:p>
                      <a:pPr marL="6350">
                        <a:lnSpc>
                          <a:spcPct val="100000"/>
                        </a:lnSpc>
                        <a:spcBef>
                          <a:spcPts val="135"/>
                        </a:spcBef>
                      </a:pPr>
                      <a:r>
                        <a:rPr sz="700" spc="-10" dirty="0">
                          <a:latin typeface="Calibri"/>
                          <a:cs typeface="Calibri"/>
                        </a:rPr>
                        <a:t>33428 </a:t>
                      </a:r>
                      <a:r>
                        <a:rPr sz="700" spc="-5" dirty="0">
                          <a:latin typeface="Calibri"/>
                          <a:cs typeface="Calibri"/>
                        </a:rPr>
                        <a:t>Sandalfoot Cove / Mission</a:t>
                      </a:r>
                      <a:r>
                        <a:rPr sz="700" spc="85" dirty="0">
                          <a:latin typeface="Calibri"/>
                          <a:cs typeface="Calibri"/>
                        </a:rPr>
                        <a:t> </a:t>
                      </a:r>
                      <a:r>
                        <a:rPr sz="700" spc="-5" dirty="0">
                          <a:latin typeface="Calibri"/>
                          <a:cs typeface="Calibri"/>
                        </a:rPr>
                        <a:t>Bay</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gn="r">
                        <a:lnSpc>
                          <a:spcPct val="100000"/>
                        </a:lnSpc>
                        <a:spcBef>
                          <a:spcPts val="135"/>
                        </a:spcBef>
                      </a:pPr>
                      <a:r>
                        <a:rPr sz="700" spc="-5" dirty="0">
                          <a:latin typeface="Calibri"/>
                          <a:cs typeface="Calibri"/>
                        </a:rPr>
                        <a:t>107</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extLst>
                  <a:ext uri="{0D108BD9-81ED-4DB2-BD59-A6C34878D82A}">
                    <a16:rowId xmlns:a16="http://schemas.microsoft.com/office/drawing/2014/main" val="10015"/>
                  </a:ext>
                </a:extLst>
              </a:tr>
              <a:tr h="148095">
                <a:tc>
                  <a:txBody>
                    <a:bodyPr/>
                    <a:lstStyle/>
                    <a:p>
                      <a:pPr marL="6350" marR="3175">
                        <a:lnSpc>
                          <a:spcPct val="100000"/>
                        </a:lnSpc>
                        <a:spcBef>
                          <a:spcPts val="135"/>
                        </a:spcBef>
                      </a:pPr>
                      <a:r>
                        <a:rPr sz="700" spc="-10" dirty="0">
                          <a:latin typeface="Calibri"/>
                          <a:cs typeface="Calibri"/>
                        </a:rPr>
                        <a:t>33430 </a:t>
                      </a:r>
                      <a:r>
                        <a:rPr sz="700" spc="-5" dirty="0">
                          <a:latin typeface="Calibri"/>
                          <a:cs typeface="Calibri"/>
                        </a:rPr>
                        <a:t>Belle</a:t>
                      </a:r>
                      <a:r>
                        <a:rPr sz="700" spc="-25" dirty="0">
                          <a:latin typeface="Calibri"/>
                          <a:cs typeface="Calibri"/>
                        </a:rPr>
                        <a:t> </a:t>
                      </a:r>
                      <a:r>
                        <a:rPr sz="700" spc="-5" dirty="0">
                          <a:latin typeface="Calibri"/>
                          <a:cs typeface="Calibri"/>
                        </a:rPr>
                        <a:t>Glade</a:t>
                      </a:r>
                      <a:endParaRPr sz="700">
                        <a:latin typeface="Calibri"/>
                        <a:cs typeface="Calibri"/>
                      </a:endParaRPr>
                    </a:p>
                  </a:txBody>
                  <a:tcPr marL="0" marR="0" marT="17145" marB="0">
                    <a:lnL w="12700">
                      <a:solidFill>
                        <a:srgbClr val="FFFFFF"/>
                      </a:solidFill>
                      <a:prstDash val="solid"/>
                    </a:lnL>
                    <a:lnT w="12700">
                      <a:solidFill>
                        <a:srgbClr val="FFFFFF"/>
                      </a:solidFill>
                      <a:prstDash val="solid"/>
                    </a:lnT>
                    <a:lnB w="12700">
                      <a:solidFill>
                        <a:srgbClr val="FFFFFF"/>
                      </a:solidFill>
                      <a:prstDash val="solid"/>
                    </a:lnB>
                    <a:solidFill>
                      <a:srgbClr val="00FFFF"/>
                    </a:solidFill>
                  </a:tcPr>
                </a:tc>
                <a:tc gridSpan="7">
                  <a:txBody>
                    <a:bodyPr/>
                    <a:lstStyle/>
                    <a:p>
                      <a:pPr>
                        <a:lnSpc>
                          <a:spcPct val="100000"/>
                        </a:lnSpc>
                      </a:pPr>
                      <a:endParaRPr sz="7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35"/>
                        </a:spcBef>
                      </a:pPr>
                      <a:r>
                        <a:rPr sz="700" spc="-5" dirty="0">
                          <a:latin typeface="Calibri"/>
                          <a:cs typeface="Calibri"/>
                        </a:rPr>
                        <a:t>446</a:t>
                      </a:r>
                      <a:endParaRPr sz="700">
                        <a:latin typeface="Calibri"/>
                        <a:cs typeface="Calibri"/>
                      </a:endParaRPr>
                    </a:p>
                  </a:txBody>
                  <a:tcPr marL="0" marR="0" marT="17145" marB="0">
                    <a:lnR w="12700">
                      <a:solidFill>
                        <a:srgbClr val="FFFFFF"/>
                      </a:solidFill>
                      <a:prstDash val="solid"/>
                    </a:lnR>
                    <a:lnT w="12700">
                      <a:solidFill>
                        <a:srgbClr val="FFFFFF"/>
                      </a:solidFill>
                      <a:prstDash val="solid"/>
                    </a:lnT>
                    <a:lnB w="12700">
                      <a:solidFill>
                        <a:srgbClr val="FFFFFF"/>
                      </a:solidFill>
                      <a:prstDash val="solid"/>
                    </a:lnB>
                    <a:solidFill>
                      <a:srgbClr val="00FFFF"/>
                    </a:solidFill>
                  </a:tcPr>
                </a:tc>
                <a:extLst>
                  <a:ext uri="{0D108BD9-81ED-4DB2-BD59-A6C34878D82A}">
                    <a16:rowId xmlns:a16="http://schemas.microsoft.com/office/drawing/2014/main" val="10016"/>
                  </a:ext>
                </a:extLst>
              </a:tr>
              <a:tr h="148095">
                <a:tc gridSpan="8">
                  <a:txBody>
                    <a:bodyPr/>
                    <a:lstStyle/>
                    <a:p>
                      <a:pPr marL="6350">
                        <a:lnSpc>
                          <a:spcPct val="100000"/>
                        </a:lnSpc>
                        <a:spcBef>
                          <a:spcPts val="135"/>
                        </a:spcBef>
                      </a:pPr>
                      <a:r>
                        <a:rPr sz="700" spc="-10" dirty="0">
                          <a:latin typeface="Calibri"/>
                          <a:cs typeface="Calibri"/>
                        </a:rPr>
                        <a:t>33431 33432 33434 </a:t>
                      </a:r>
                      <a:r>
                        <a:rPr sz="700" dirty="0">
                          <a:latin typeface="Calibri"/>
                          <a:cs typeface="Calibri"/>
                        </a:rPr>
                        <a:t>Boca</a:t>
                      </a:r>
                      <a:r>
                        <a:rPr sz="700" spc="60" dirty="0">
                          <a:latin typeface="Calibri"/>
                          <a:cs typeface="Calibri"/>
                        </a:rPr>
                        <a:t> </a:t>
                      </a:r>
                      <a:r>
                        <a:rPr sz="700" spc="-5" dirty="0">
                          <a:latin typeface="Calibri"/>
                          <a:cs typeface="Calibri"/>
                        </a:rPr>
                        <a:t>Raton</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gn="r">
                        <a:lnSpc>
                          <a:spcPct val="100000"/>
                        </a:lnSpc>
                        <a:spcBef>
                          <a:spcPts val="135"/>
                        </a:spcBef>
                      </a:pPr>
                      <a:r>
                        <a:rPr sz="700" spc="-5" dirty="0">
                          <a:latin typeface="Calibri"/>
                          <a:cs typeface="Calibri"/>
                        </a:rPr>
                        <a:t>169</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extLst>
                  <a:ext uri="{0D108BD9-81ED-4DB2-BD59-A6C34878D82A}">
                    <a16:rowId xmlns:a16="http://schemas.microsoft.com/office/drawing/2014/main" val="10017"/>
                  </a:ext>
                </a:extLst>
              </a:tr>
              <a:tr h="148095">
                <a:tc gridSpan="8">
                  <a:txBody>
                    <a:bodyPr/>
                    <a:lstStyle/>
                    <a:p>
                      <a:pPr marL="6350">
                        <a:lnSpc>
                          <a:spcPct val="100000"/>
                        </a:lnSpc>
                        <a:spcBef>
                          <a:spcPts val="135"/>
                        </a:spcBef>
                      </a:pPr>
                      <a:r>
                        <a:rPr sz="700" spc="-10" dirty="0">
                          <a:latin typeface="Calibri"/>
                          <a:cs typeface="Calibri"/>
                        </a:rPr>
                        <a:t>33433 </a:t>
                      </a:r>
                      <a:r>
                        <a:rPr sz="700" dirty="0">
                          <a:latin typeface="Calibri"/>
                          <a:cs typeface="Calibri"/>
                        </a:rPr>
                        <a:t>Boca </a:t>
                      </a:r>
                      <a:r>
                        <a:rPr sz="700" spc="-5" dirty="0">
                          <a:latin typeface="Calibri"/>
                          <a:cs typeface="Calibri"/>
                        </a:rPr>
                        <a:t>Pointe / </a:t>
                      </a:r>
                      <a:r>
                        <a:rPr sz="700" dirty="0">
                          <a:latin typeface="Calibri"/>
                          <a:cs typeface="Calibri"/>
                        </a:rPr>
                        <a:t>Boca </a:t>
                      </a:r>
                      <a:r>
                        <a:rPr sz="700" spc="-5" dirty="0">
                          <a:latin typeface="Calibri"/>
                          <a:cs typeface="Calibri"/>
                        </a:rPr>
                        <a:t>Del Mar /</a:t>
                      </a:r>
                      <a:r>
                        <a:rPr sz="700" spc="80" dirty="0">
                          <a:latin typeface="Calibri"/>
                          <a:cs typeface="Calibri"/>
                        </a:rPr>
                        <a:t> </a:t>
                      </a:r>
                      <a:r>
                        <a:rPr sz="700" spc="-5" dirty="0">
                          <a:latin typeface="Calibri"/>
                          <a:cs typeface="Calibri"/>
                        </a:rPr>
                        <a:t>Sandalfoot</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gn="r">
                        <a:lnSpc>
                          <a:spcPct val="100000"/>
                        </a:lnSpc>
                        <a:spcBef>
                          <a:spcPts val="135"/>
                        </a:spcBef>
                      </a:pPr>
                      <a:r>
                        <a:rPr sz="700" spc="-5" dirty="0">
                          <a:latin typeface="Calibri"/>
                          <a:cs typeface="Calibri"/>
                        </a:rPr>
                        <a:t>96</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extLst>
                  <a:ext uri="{0D108BD9-81ED-4DB2-BD59-A6C34878D82A}">
                    <a16:rowId xmlns:a16="http://schemas.microsoft.com/office/drawing/2014/main" val="10018"/>
                  </a:ext>
                </a:extLst>
              </a:tr>
              <a:tr h="148094">
                <a:tc gridSpan="6">
                  <a:txBody>
                    <a:bodyPr/>
                    <a:lstStyle/>
                    <a:p>
                      <a:pPr marL="6350" marR="3175">
                        <a:lnSpc>
                          <a:spcPct val="100000"/>
                        </a:lnSpc>
                        <a:spcBef>
                          <a:spcPts val="135"/>
                        </a:spcBef>
                      </a:pPr>
                      <a:r>
                        <a:rPr sz="700" spc="-10" dirty="0">
                          <a:latin typeface="Calibri"/>
                          <a:cs typeface="Calibri"/>
                        </a:rPr>
                        <a:t>33435 </a:t>
                      </a:r>
                      <a:r>
                        <a:rPr sz="700" spc="-5" dirty="0">
                          <a:latin typeface="Calibri"/>
                          <a:cs typeface="Calibri"/>
                        </a:rPr>
                        <a:t>Briny Breezes / Boynton </a:t>
                      </a:r>
                      <a:r>
                        <a:rPr sz="700" dirty="0">
                          <a:latin typeface="Calibri"/>
                          <a:cs typeface="Calibri"/>
                        </a:rPr>
                        <a:t>Bch </a:t>
                      </a:r>
                      <a:r>
                        <a:rPr sz="700" spc="-5" dirty="0">
                          <a:latin typeface="Calibri"/>
                          <a:cs typeface="Calibri"/>
                        </a:rPr>
                        <a:t>/Ocean</a:t>
                      </a:r>
                      <a:r>
                        <a:rPr sz="700" spc="55" dirty="0">
                          <a:latin typeface="Calibri"/>
                          <a:cs typeface="Calibri"/>
                        </a:rPr>
                        <a:t> </a:t>
                      </a:r>
                      <a:r>
                        <a:rPr sz="700" spc="-5" dirty="0">
                          <a:latin typeface="Calibri"/>
                          <a:cs typeface="Calibri"/>
                        </a:rPr>
                        <a:t>Ridge</a:t>
                      </a:r>
                      <a:endParaRPr sz="700">
                        <a:latin typeface="Calibri"/>
                        <a:cs typeface="Calibri"/>
                      </a:endParaRPr>
                    </a:p>
                  </a:txBody>
                  <a:tcPr marL="0" marR="0" marT="17145" marB="0">
                    <a:lnL w="12700">
                      <a:solidFill>
                        <a:srgbClr val="FFFFFF"/>
                      </a:solidFill>
                      <a:prstDash val="solid"/>
                    </a:lnL>
                    <a:lnT w="12700">
                      <a:solidFill>
                        <a:srgbClr val="FFFFFF"/>
                      </a:solidFill>
                      <a:prstDash val="solid"/>
                    </a:lnT>
                    <a:lnB w="12700">
                      <a:solidFill>
                        <a:srgbClr val="FFFFFF"/>
                      </a:solidFill>
                      <a:prstDash val="solid"/>
                    </a:lnB>
                    <a:solidFill>
                      <a:srgbClr val="00FFFF"/>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nSpc>
                          <a:spcPct val="100000"/>
                        </a:lnSpc>
                      </a:pPr>
                      <a:endParaRPr sz="7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35"/>
                        </a:spcBef>
                      </a:pPr>
                      <a:r>
                        <a:rPr sz="700" spc="-5" dirty="0">
                          <a:latin typeface="Calibri"/>
                          <a:cs typeface="Calibri"/>
                        </a:rPr>
                        <a:t>480</a:t>
                      </a:r>
                      <a:endParaRPr sz="700">
                        <a:latin typeface="Calibri"/>
                        <a:cs typeface="Calibri"/>
                      </a:endParaRPr>
                    </a:p>
                  </a:txBody>
                  <a:tcPr marL="0" marR="0" marT="17145" marB="0">
                    <a:lnR w="12700">
                      <a:solidFill>
                        <a:srgbClr val="FFFFFF"/>
                      </a:solidFill>
                      <a:prstDash val="solid"/>
                    </a:lnR>
                    <a:lnT w="12700">
                      <a:solidFill>
                        <a:srgbClr val="FFFFFF"/>
                      </a:solidFill>
                      <a:prstDash val="solid"/>
                    </a:lnT>
                    <a:lnB w="12700">
                      <a:solidFill>
                        <a:srgbClr val="FFFFFF"/>
                      </a:solidFill>
                      <a:prstDash val="solid"/>
                    </a:lnB>
                    <a:solidFill>
                      <a:srgbClr val="00FFFF"/>
                    </a:solidFill>
                  </a:tcPr>
                </a:tc>
                <a:extLst>
                  <a:ext uri="{0D108BD9-81ED-4DB2-BD59-A6C34878D82A}">
                    <a16:rowId xmlns:a16="http://schemas.microsoft.com/office/drawing/2014/main" val="10019"/>
                  </a:ext>
                </a:extLst>
              </a:tr>
              <a:tr h="148095">
                <a:tc gridSpan="8">
                  <a:txBody>
                    <a:bodyPr/>
                    <a:lstStyle/>
                    <a:p>
                      <a:pPr marL="6350">
                        <a:lnSpc>
                          <a:spcPct val="100000"/>
                        </a:lnSpc>
                        <a:spcBef>
                          <a:spcPts val="135"/>
                        </a:spcBef>
                      </a:pPr>
                      <a:r>
                        <a:rPr sz="700" spc="-10" dirty="0">
                          <a:latin typeface="Calibri"/>
                          <a:cs typeface="Calibri"/>
                        </a:rPr>
                        <a:t>33436 Dunes </a:t>
                      </a:r>
                      <a:r>
                        <a:rPr sz="700" dirty="0">
                          <a:latin typeface="Calibri"/>
                          <a:cs typeface="Calibri"/>
                        </a:rPr>
                        <a:t>Road </a:t>
                      </a:r>
                      <a:r>
                        <a:rPr sz="700" spc="-5" dirty="0">
                          <a:latin typeface="Calibri"/>
                          <a:cs typeface="Calibri"/>
                        </a:rPr>
                        <a:t>/ Boynton </a:t>
                      </a:r>
                      <a:r>
                        <a:rPr sz="700" dirty="0">
                          <a:latin typeface="Calibri"/>
                          <a:cs typeface="Calibri"/>
                        </a:rPr>
                        <a:t>Beach </a:t>
                      </a:r>
                      <a:r>
                        <a:rPr sz="700" spc="-5" dirty="0">
                          <a:latin typeface="Calibri"/>
                          <a:cs typeface="Calibri"/>
                        </a:rPr>
                        <a:t>/</a:t>
                      </a:r>
                      <a:r>
                        <a:rPr sz="700" spc="45" dirty="0">
                          <a:latin typeface="Calibri"/>
                          <a:cs typeface="Calibri"/>
                        </a:rPr>
                        <a:t> </a:t>
                      </a:r>
                      <a:r>
                        <a:rPr sz="700" spc="-5" dirty="0">
                          <a:latin typeface="Calibri"/>
                          <a:cs typeface="Calibri"/>
                        </a:rPr>
                        <a:t>Golf</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gn="r">
                        <a:lnSpc>
                          <a:spcPct val="100000"/>
                        </a:lnSpc>
                        <a:spcBef>
                          <a:spcPts val="135"/>
                        </a:spcBef>
                      </a:pPr>
                      <a:r>
                        <a:rPr sz="700" spc="-5" dirty="0">
                          <a:latin typeface="Calibri"/>
                          <a:cs typeface="Calibri"/>
                        </a:rPr>
                        <a:t>196</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extLst>
                  <a:ext uri="{0D108BD9-81ED-4DB2-BD59-A6C34878D82A}">
                    <a16:rowId xmlns:a16="http://schemas.microsoft.com/office/drawing/2014/main" val="10020"/>
                  </a:ext>
                </a:extLst>
              </a:tr>
              <a:tr h="148095">
                <a:tc gridSpan="8">
                  <a:txBody>
                    <a:bodyPr/>
                    <a:lstStyle/>
                    <a:p>
                      <a:pPr marL="6350">
                        <a:lnSpc>
                          <a:spcPct val="100000"/>
                        </a:lnSpc>
                        <a:spcBef>
                          <a:spcPts val="135"/>
                        </a:spcBef>
                      </a:pPr>
                      <a:r>
                        <a:rPr sz="700" spc="-10" dirty="0">
                          <a:latin typeface="Calibri"/>
                          <a:cs typeface="Calibri"/>
                        </a:rPr>
                        <a:t>33437 Sun</a:t>
                      </a:r>
                      <a:r>
                        <a:rPr sz="700" spc="5" dirty="0">
                          <a:latin typeface="Calibri"/>
                          <a:cs typeface="Calibri"/>
                        </a:rPr>
                        <a:t> </a:t>
                      </a:r>
                      <a:r>
                        <a:rPr sz="700" spc="-5" dirty="0">
                          <a:latin typeface="Calibri"/>
                          <a:cs typeface="Calibri"/>
                        </a:rPr>
                        <a:t>Valley</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gn="r">
                        <a:lnSpc>
                          <a:spcPct val="100000"/>
                        </a:lnSpc>
                        <a:spcBef>
                          <a:spcPts val="135"/>
                        </a:spcBef>
                      </a:pPr>
                      <a:r>
                        <a:rPr sz="700" spc="-5" dirty="0">
                          <a:latin typeface="Calibri"/>
                          <a:cs typeface="Calibri"/>
                        </a:rPr>
                        <a:t>116</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extLst>
                  <a:ext uri="{0D108BD9-81ED-4DB2-BD59-A6C34878D82A}">
                    <a16:rowId xmlns:a16="http://schemas.microsoft.com/office/drawing/2014/main" val="10021"/>
                  </a:ext>
                </a:extLst>
              </a:tr>
              <a:tr h="148094">
                <a:tc gridSpan="2">
                  <a:txBody>
                    <a:bodyPr/>
                    <a:lstStyle/>
                    <a:p>
                      <a:pPr marL="6350">
                        <a:lnSpc>
                          <a:spcPct val="100000"/>
                        </a:lnSpc>
                        <a:spcBef>
                          <a:spcPts val="135"/>
                        </a:spcBef>
                      </a:pPr>
                      <a:r>
                        <a:rPr sz="700" spc="-10" dirty="0">
                          <a:latin typeface="Calibri"/>
                          <a:cs typeface="Calibri"/>
                        </a:rPr>
                        <a:t>33444 </a:t>
                      </a:r>
                      <a:r>
                        <a:rPr sz="700" spc="-5" dirty="0">
                          <a:latin typeface="Calibri"/>
                          <a:cs typeface="Calibri"/>
                        </a:rPr>
                        <a:t>Delray</a:t>
                      </a:r>
                      <a:r>
                        <a:rPr sz="700" spc="-30" dirty="0">
                          <a:latin typeface="Calibri"/>
                          <a:cs typeface="Calibri"/>
                        </a:rPr>
                        <a:t> </a:t>
                      </a:r>
                      <a:r>
                        <a:rPr sz="700" dirty="0">
                          <a:latin typeface="Calibri"/>
                          <a:cs typeface="Calibri"/>
                        </a:rPr>
                        <a:t>Beach</a:t>
                      </a:r>
                      <a:endParaRPr sz="700">
                        <a:latin typeface="Calibri"/>
                        <a:cs typeface="Calibri"/>
                      </a:endParaRPr>
                    </a:p>
                  </a:txBody>
                  <a:tcPr marL="0" marR="0" marT="17145" marB="0">
                    <a:lnL w="12700">
                      <a:solidFill>
                        <a:srgbClr val="FFFFFF"/>
                      </a:solidFill>
                      <a:prstDash val="solid"/>
                    </a:lnL>
                    <a:lnT w="12700">
                      <a:solidFill>
                        <a:srgbClr val="FFFFFF"/>
                      </a:solidFill>
                      <a:prstDash val="solid"/>
                    </a:lnT>
                    <a:lnB w="12700">
                      <a:solidFill>
                        <a:srgbClr val="FFFFFF"/>
                      </a:solidFill>
                      <a:prstDash val="solid"/>
                    </a:lnB>
                    <a:solidFill>
                      <a:srgbClr val="00FFFF"/>
                    </a:solidFill>
                  </a:tcPr>
                </a:tc>
                <a:tc hMerge="1">
                  <a:txBody>
                    <a:bodyPr/>
                    <a:lstStyle/>
                    <a:p>
                      <a:endParaRPr/>
                    </a:p>
                  </a:txBody>
                  <a:tcPr marL="0" marR="0" marT="0" marB="0"/>
                </a:tc>
                <a:tc gridSpan="6">
                  <a:txBody>
                    <a:bodyPr/>
                    <a:lstStyle/>
                    <a:p>
                      <a:pPr>
                        <a:lnSpc>
                          <a:spcPct val="100000"/>
                        </a:lnSpc>
                      </a:pPr>
                      <a:endParaRPr sz="7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35"/>
                        </a:spcBef>
                      </a:pPr>
                      <a:r>
                        <a:rPr sz="700" spc="-5" dirty="0">
                          <a:latin typeface="Calibri"/>
                          <a:cs typeface="Calibri"/>
                        </a:rPr>
                        <a:t>479</a:t>
                      </a:r>
                      <a:endParaRPr sz="700">
                        <a:latin typeface="Calibri"/>
                        <a:cs typeface="Calibri"/>
                      </a:endParaRPr>
                    </a:p>
                  </a:txBody>
                  <a:tcPr marL="0" marR="0" marT="17145" marB="0">
                    <a:lnR w="12700">
                      <a:solidFill>
                        <a:srgbClr val="FFFFFF"/>
                      </a:solidFill>
                      <a:prstDash val="solid"/>
                    </a:lnR>
                    <a:lnT w="12700">
                      <a:solidFill>
                        <a:srgbClr val="FFFFFF"/>
                      </a:solidFill>
                      <a:prstDash val="solid"/>
                    </a:lnT>
                    <a:lnB w="12700">
                      <a:solidFill>
                        <a:srgbClr val="FFFFFF"/>
                      </a:solidFill>
                      <a:prstDash val="solid"/>
                    </a:lnB>
                    <a:solidFill>
                      <a:srgbClr val="00FFFF"/>
                    </a:solidFill>
                  </a:tcPr>
                </a:tc>
                <a:extLst>
                  <a:ext uri="{0D108BD9-81ED-4DB2-BD59-A6C34878D82A}">
                    <a16:rowId xmlns:a16="http://schemas.microsoft.com/office/drawing/2014/main" val="10022"/>
                  </a:ext>
                </a:extLst>
              </a:tr>
              <a:tr h="148095">
                <a:tc gridSpan="2">
                  <a:txBody>
                    <a:bodyPr/>
                    <a:lstStyle/>
                    <a:p>
                      <a:pPr marL="6350">
                        <a:lnSpc>
                          <a:spcPct val="100000"/>
                        </a:lnSpc>
                        <a:spcBef>
                          <a:spcPts val="135"/>
                        </a:spcBef>
                      </a:pPr>
                      <a:r>
                        <a:rPr sz="700" spc="-10" dirty="0">
                          <a:latin typeface="Calibri"/>
                          <a:cs typeface="Calibri"/>
                        </a:rPr>
                        <a:t>33445 </a:t>
                      </a:r>
                      <a:r>
                        <a:rPr sz="700" spc="-5" dirty="0">
                          <a:latin typeface="Calibri"/>
                          <a:cs typeface="Calibri"/>
                        </a:rPr>
                        <a:t>Delray</a:t>
                      </a:r>
                      <a:r>
                        <a:rPr sz="700" spc="-30" dirty="0">
                          <a:latin typeface="Calibri"/>
                          <a:cs typeface="Calibri"/>
                        </a:rPr>
                        <a:t> </a:t>
                      </a:r>
                      <a:r>
                        <a:rPr sz="700" dirty="0">
                          <a:latin typeface="Calibri"/>
                          <a:cs typeface="Calibri"/>
                        </a:rPr>
                        <a:t>Beach</a:t>
                      </a:r>
                      <a:endParaRPr sz="700">
                        <a:latin typeface="Calibri"/>
                        <a:cs typeface="Calibri"/>
                      </a:endParaRPr>
                    </a:p>
                  </a:txBody>
                  <a:tcPr marL="0" marR="0" marT="17145" marB="0">
                    <a:lnL w="12700">
                      <a:solidFill>
                        <a:srgbClr val="FFFFFF"/>
                      </a:solidFill>
                      <a:prstDash val="solid"/>
                    </a:lnL>
                    <a:lnT w="12700">
                      <a:solidFill>
                        <a:srgbClr val="FFFFFF"/>
                      </a:solidFill>
                      <a:prstDash val="solid"/>
                    </a:lnT>
                    <a:lnB w="12700">
                      <a:solidFill>
                        <a:srgbClr val="FFFFFF"/>
                      </a:solidFill>
                      <a:prstDash val="solid"/>
                    </a:lnB>
                    <a:solidFill>
                      <a:srgbClr val="00FFFF"/>
                    </a:solidFill>
                  </a:tcPr>
                </a:tc>
                <a:tc hMerge="1">
                  <a:txBody>
                    <a:bodyPr/>
                    <a:lstStyle/>
                    <a:p>
                      <a:endParaRPr/>
                    </a:p>
                  </a:txBody>
                  <a:tcPr marL="0" marR="0" marT="0" marB="0"/>
                </a:tc>
                <a:tc gridSpan="6">
                  <a:txBody>
                    <a:bodyPr/>
                    <a:lstStyle/>
                    <a:p>
                      <a:pPr>
                        <a:lnSpc>
                          <a:spcPct val="100000"/>
                        </a:lnSpc>
                      </a:pPr>
                      <a:endParaRPr sz="7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35"/>
                        </a:spcBef>
                      </a:pPr>
                      <a:r>
                        <a:rPr sz="700" spc="-5" dirty="0">
                          <a:latin typeface="Calibri"/>
                          <a:cs typeface="Calibri"/>
                        </a:rPr>
                        <a:t>238</a:t>
                      </a:r>
                      <a:endParaRPr sz="700">
                        <a:latin typeface="Calibri"/>
                        <a:cs typeface="Calibri"/>
                      </a:endParaRPr>
                    </a:p>
                  </a:txBody>
                  <a:tcPr marL="0" marR="0" marT="17145" marB="0">
                    <a:lnR w="12700">
                      <a:solidFill>
                        <a:srgbClr val="FFFFFF"/>
                      </a:solidFill>
                      <a:prstDash val="solid"/>
                    </a:lnR>
                    <a:lnT w="12700">
                      <a:solidFill>
                        <a:srgbClr val="FFFFFF"/>
                      </a:solidFill>
                      <a:prstDash val="solid"/>
                    </a:lnT>
                    <a:lnB w="12700">
                      <a:solidFill>
                        <a:srgbClr val="FFFFFF"/>
                      </a:solidFill>
                      <a:prstDash val="solid"/>
                    </a:lnB>
                    <a:solidFill>
                      <a:srgbClr val="00FFFF"/>
                    </a:solidFill>
                  </a:tcPr>
                </a:tc>
                <a:extLst>
                  <a:ext uri="{0D108BD9-81ED-4DB2-BD59-A6C34878D82A}">
                    <a16:rowId xmlns:a16="http://schemas.microsoft.com/office/drawing/2014/main" val="10023"/>
                  </a:ext>
                </a:extLst>
              </a:tr>
              <a:tr h="148095">
                <a:tc gridSpan="8">
                  <a:txBody>
                    <a:bodyPr/>
                    <a:lstStyle/>
                    <a:p>
                      <a:pPr marL="6350">
                        <a:lnSpc>
                          <a:spcPct val="100000"/>
                        </a:lnSpc>
                        <a:spcBef>
                          <a:spcPts val="135"/>
                        </a:spcBef>
                      </a:pPr>
                      <a:r>
                        <a:rPr sz="700" spc="-10" dirty="0">
                          <a:latin typeface="Calibri"/>
                          <a:cs typeface="Calibri"/>
                        </a:rPr>
                        <a:t>33458 </a:t>
                      </a:r>
                      <a:r>
                        <a:rPr sz="700" spc="-5" dirty="0">
                          <a:latin typeface="Calibri"/>
                          <a:cs typeface="Calibri"/>
                        </a:rPr>
                        <a:t>Limestone Creek /</a:t>
                      </a:r>
                      <a:r>
                        <a:rPr sz="700" spc="-70" dirty="0">
                          <a:latin typeface="Calibri"/>
                          <a:cs typeface="Calibri"/>
                        </a:rPr>
                        <a:t> </a:t>
                      </a:r>
                      <a:r>
                        <a:rPr sz="700" spc="-10" dirty="0">
                          <a:latin typeface="Calibri"/>
                          <a:cs typeface="Calibri"/>
                        </a:rPr>
                        <a:t>Jupiter</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gn="r">
                        <a:lnSpc>
                          <a:spcPct val="100000"/>
                        </a:lnSpc>
                        <a:spcBef>
                          <a:spcPts val="135"/>
                        </a:spcBef>
                      </a:pPr>
                      <a:r>
                        <a:rPr sz="700" spc="-5" dirty="0">
                          <a:latin typeface="Calibri"/>
                          <a:cs typeface="Calibri"/>
                        </a:rPr>
                        <a:t>88</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extLst>
                  <a:ext uri="{0D108BD9-81ED-4DB2-BD59-A6C34878D82A}">
                    <a16:rowId xmlns:a16="http://schemas.microsoft.com/office/drawing/2014/main" val="10024"/>
                  </a:ext>
                </a:extLst>
              </a:tr>
              <a:tr h="148095">
                <a:tc>
                  <a:txBody>
                    <a:bodyPr/>
                    <a:lstStyle/>
                    <a:p>
                      <a:pPr marL="6350">
                        <a:lnSpc>
                          <a:spcPct val="100000"/>
                        </a:lnSpc>
                        <a:spcBef>
                          <a:spcPts val="135"/>
                        </a:spcBef>
                      </a:pPr>
                      <a:r>
                        <a:rPr sz="700" spc="-10" dirty="0">
                          <a:latin typeface="Calibri"/>
                          <a:cs typeface="Calibri"/>
                        </a:rPr>
                        <a:t>33460 </a:t>
                      </a:r>
                      <a:r>
                        <a:rPr sz="700" spc="-5" dirty="0">
                          <a:latin typeface="Calibri"/>
                          <a:cs typeface="Calibri"/>
                        </a:rPr>
                        <a:t>Lake</a:t>
                      </a:r>
                      <a:r>
                        <a:rPr sz="700" spc="-35" dirty="0">
                          <a:latin typeface="Calibri"/>
                          <a:cs typeface="Calibri"/>
                        </a:rPr>
                        <a:t> </a:t>
                      </a:r>
                      <a:r>
                        <a:rPr sz="700" spc="-5" dirty="0">
                          <a:latin typeface="Calibri"/>
                          <a:cs typeface="Calibri"/>
                        </a:rPr>
                        <a:t>Worth</a:t>
                      </a:r>
                      <a:endParaRPr sz="700">
                        <a:latin typeface="Calibri"/>
                        <a:cs typeface="Calibri"/>
                      </a:endParaRPr>
                    </a:p>
                  </a:txBody>
                  <a:tcPr marL="0" marR="0" marT="17145" marB="0">
                    <a:lnL w="12700">
                      <a:solidFill>
                        <a:srgbClr val="FFFFFF"/>
                      </a:solidFill>
                      <a:prstDash val="solid"/>
                    </a:lnL>
                    <a:lnT w="12700">
                      <a:solidFill>
                        <a:srgbClr val="FFFFFF"/>
                      </a:solidFill>
                      <a:prstDash val="solid"/>
                    </a:lnT>
                    <a:lnB w="12700">
                      <a:solidFill>
                        <a:srgbClr val="FFFFFF"/>
                      </a:solidFill>
                      <a:prstDash val="solid"/>
                    </a:lnB>
                    <a:solidFill>
                      <a:srgbClr val="00FFFF"/>
                    </a:solidFill>
                  </a:tcPr>
                </a:tc>
                <a:tc gridSpan="7">
                  <a:txBody>
                    <a:bodyPr/>
                    <a:lstStyle/>
                    <a:p>
                      <a:pPr>
                        <a:lnSpc>
                          <a:spcPct val="100000"/>
                        </a:lnSpc>
                      </a:pPr>
                      <a:endParaRPr sz="7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35"/>
                        </a:spcBef>
                      </a:pPr>
                      <a:r>
                        <a:rPr sz="700" spc="-5" dirty="0">
                          <a:latin typeface="Calibri"/>
                          <a:cs typeface="Calibri"/>
                        </a:rPr>
                        <a:t>441</a:t>
                      </a:r>
                      <a:endParaRPr sz="700">
                        <a:latin typeface="Calibri"/>
                        <a:cs typeface="Calibri"/>
                      </a:endParaRPr>
                    </a:p>
                  </a:txBody>
                  <a:tcPr marL="0" marR="0" marT="17145" marB="0">
                    <a:lnR w="12700">
                      <a:solidFill>
                        <a:srgbClr val="FFFFFF"/>
                      </a:solidFill>
                      <a:prstDash val="solid"/>
                    </a:lnR>
                    <a:lnT w="12700">
                      <a:solidFill>
                        <a:srgbClr val="FFFFFF"/>
                      </a:solidFill>
                      <a:prstDash val="solid"/>
                    </a:lnT>
                    <a:lnB w="12700">
                      <a:solidFill>
                        <a:srgbClr val="FFFFFF"/>
                      </a:solidFill>
                      <a:prstDash val="solid"/>
                    </a:lnB>
                    <a:solidFill>
                      <a:srgbClr val="00FFFF"/>
                    </a:solidFill>
                  </a:tcPr>
                </a:tc>
                <a:extLst>
                  <a:ext uri="{0D108BD9-81ED-4DB2-BD59-A6C34878D82A}">
                    <a16:rowId xmlns:a16="http://schemas.microsoft.com/office/drawing/2014/main" val="10025"/>
                  </a:ext>
                </a:extLst>
              </a:tr>
              <a:tr h="148094">
                <a:tc gridSpan="4">
                  <a:txBody>
                    <a:bodyPr/>
                    <a:lstStyle/>
                    <a:p>
                      <a:pPr marL="6350">
                        <a:lnSpc>
                          <a:spcPct val="100000"/>
                        </a:lnSpc>
                        <a:spcBef>
                          <a:spcPts val="135"/>
                        </a:spcBef>
                      </a:pPr>
                      <a:r>
                        <a:rPr sz="700" spc="-10" dirty="0">
                          <a:latin typeface="Calibri"/>
                          <a:cs typeface="Calibri"/>
                        </a:rPr>
                        <a:t>33461 </a:t>
                      </a:r>
                      <a:r>
                        <a:rPr sz="700" spc="-5" dirty="0">
                          <a:latin typeface="Calibri"/>
                          <a:cs typeface="Calibri"/>
                        </a:rPr>
                        <a:t>Lake Worth / Palm</a:t>
                      </a:r>
                      <a:r>
                        <a:rPr sz="700" spc="70" dirty="0">
                          <a:latin typeface="Calibri"/>
                          <a:cs typeface="Calibri"/>
                        </a:rPr>
                        <a:t> </a:t>
                      </a:r>
                      <a:r>
                        <a:rPr sz="700" spc="-10" dirty="0">
                          <a:latin typeface="Calibri"/>
                          <a:cs typeface="Calibri"/>
                        </a:rPr>
                        <a:t>Springs</a:t>
                      </a:r>
                      <a:endParaRPr sz="700">
                        <a:latin typeface="Calibri"/>
                        <a:cs typeface="Calibri"/>
                      </a:endParaRPr>
                    </a:p>
                  </a:txBody>
                  <a:tcPr marL="0" marR="0" marT="17145" marB="0">
                    <a:lnL w="12700">
                      <a:solidFill>
                        <a:srgbClr val="FFFFFF"/>
                      </a:solidFill>
                      <a:prstDash val="solid"/>
                    </a:lnL>
                    <a:lnT w="12700">
                      <a:solidFill>
                        <a:srgbClr val="FFFFFF"/>
                      </a:solidFill>
                      <a:prstDash val="solid"/>
                    </a:lnT>
                    <a:lnB w="12700">
                      <a:solidFill>
                        <a:srgbClr val="FFFFFF"/>
                      </a:solidFill>
                      <a:prstDash val="solid"/>
                    </a:lnB>
                    <a:solidFill>
                      <a:srgbClr val="00FFFF"/>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4">
                  <a:txBody>
                    <a:bodyPr/>
                    <a:lstStyle/>
                    <a:p>
                      <a:pPr>
                        <a:lnSpc>
                          <a:spcPct val="100000"/>
                        </a:lnSpc>
                      </a:pPr>
                      <a:endParaRPr sz="7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35"/>
                        </a:spcBef>
                      </a:pPr>
                      <a:r>
                        <a:rPr sz="700" spc="-5" dirty="0">
                          <a:latin typeface="Calibri"/>
                          <a:cs typeface="Calibri"/>
                        </a:rPr>
                        <a:t>296</a:t>
                      </a:r>
                      <a:endParaRPr sz="700">
                        <a:latin typeface="Calibri"/>
                        <a:cs typeface="Calibri"/>
                      </a:endParaRPr>
                    </a:p>
                  </a:txBody>
                  <a:tcPr marL="0" marR="0" marT="17145" marB="0">
                    <a:lnR w="12700">
                      <a:solidFill>
                        <a:srgbClr val="FFFFFF"/>
                      </a:solidFill>
                      <a:prstDash val="solid"/>
                    </a:lnR>
                    <a:lnT w="12700">
                      <a:solidFill>
                        <a:srgbClr val="FFFFFF"/>
                      </a:solidFill>
                      <a:prstDash val="solid"/>
                    </a:lnT>
                    <a:lnB w="12700">
                      <a:solidFill>
                        <a:srgbClr val="FFFFFF"/>
                      </a:solidFill>
                      <a:prstDash val="solid"/>
                    </a:lnB>
                    <a:solidFill>
                      <a:srgbClr val="00FFFF"/>
                    </a:solidFill>
                  </a:tcPr>
                </a:tc>
                <a:extLst>
                  <a:ext uri="{0D108BD9-81ED-4DB2-BD59-A6C34878D82A}">
                    <a16:rowId xmlns:a16="http://schemas.microsoft.com/office/drawing/2014/main" val="10026"/>
                  </a:ext>
                </a:extLst>
              </a:tr>
              <a:tr h="148095">
                <a:tc gridSpan="7">
                  <a:txBody>
                    <a:bodyPr/>
                    <a:lstStyle/>
                    <a:p>
                      <a:pPr marL="6350" marR="21590">
                        <a:lnSpc>
                          <a:spcPct val="100000"/>
                        </a:lnSpc>
                        <a:spcBef>
                          <a:spcPts val="135"/>
                        </a:spcBef>
                      </a:pPr>
                      <a:r>
                        <a:rPr sz="700" spc="-10" dirty="0">
                          <a:latin typeface="Calibri"/>
                          <a:cs typeface="Calibri"/>
                        </a:rPr>
                        <a:t>33462 Hypoluxo/ </a:t>
                      </a:r>
                      <a:r>
                        <a:rPr sz="700" spc="-5" dirty="0">
                          <a:latin typeface="Calibri"/>
                          <a:cs typeface="Calibri"/>
                        </a:rPr>
                        <a:t>San Castle/ </a:t>
                      </a:r>
                      <a:r>
                        <a:rPr sz="700" spc="-10" dirty="0">
                          <a:latin typeface="Calibri"/>
                          <a:cs typeface="Calibri"/>
                        </a:rPr>
                        <a:t>Lantana </a:t>
                      </a:r>
                      <a:r>
                        <a:rPr sz="700" spc="-5" dirty="0">
                          <a:latin typeface="Calibri"/>
                          <a:cs typeface="Calibri"/>
                        </a:rPr>
                        <a:t>/</a:t>
                      </a:r>
                      <a:r>
                        <a:rPr sz="700" spc="15" dirty="0">
                          <a:latin typeface="Calibri"/>
                          <a:cs typeface="Calibri"/>
                        </a:rPr>
                        <a:t> </a:t>
                      </a:r>
                      <a:r>
                        <a:rPr sz="700" spc="-5" dirty="0">
                          <a:latin typeface="Calibri"/>
                          <a:cs typeface="Calibri"/>
                        </a:rPr>
                        <a:t>Manalapan</a:t>
                      </a:r>
                      <a:endParaRPr sz="700">
                        <a:latin typeface="Calibri"/>
                        <a:cs typeface="Calibri"/>
                      </a:endParaRPr>
                    </a:p>
                  </a:txBody>
                  <a:tcPr marL="0" marR="0" marT="17145" marB="0">
                    <a:lnL w="12700">
                      <a:solidFill>
                        <a:srgbClr val="FFFFFF"/>
                      </a:solidFill>
                      <a:prstDash val="solid"/>
                    </a:lnL>
                    <a:lnT w="12700">
                      <a:solidFill>
                        <a:srgbClr val="FFFFFF"/>
                      </a:solidFill>
                      <a:prstDash val="solid"/>
                    </a:lnT>
                    <a:lnB w="12700">
                      <a:solidFill>
                        <a:srgbClr val="FFFFFF"/>
                      </a:solidFill>
                      <a:prstDash val="solid"/>
                    </a:lnB>
                    <a:solidFill>
                      <a:srgbClr val="00FFFF"/>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nSpc>
                          <a:spcPct val="100000"/>
                        </a:lnSpc>
                      </a:pPr>
                      <a:endParaRPr sz="7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35"/>
                        </a:spcBef>
                      </a:pPr>
                      <a:r>
                        <a:rPr sz="700" spc="-5" dirty="0">
                          <a:latin typeface="Calibri"/>
                          <a:cs typeface="Calibri"/>
                        </a:rPr>
                        <a:t>229</a:t>
                      </a:r>
                      <a:endParaRPr sz="700">
                        <a:latin typeface="Calibri"/>
                        <a:cs typeface="Calibri"/>
                      </a:endParaRPr>
                    </a:p>
                  </a:txBody>
                  <a:tcPr marL="0" marR="0" marT="17145" marB="0">
                    <a:lnR w="12700">
                      <a:solidFill>
                        <a:srgbClr val="FFFFFF"/>
                      </a:solidFill>
                      <a:prstDash val="solid"/>
                    </a:lnR>
                    <a:lnT w="12700">
                      <a:solidFill>
                        <a:srgbClr val="FFFFFF"/>
                      </a:solidFill>
                      <a:prstDash val="solid"/>
                    </a:lnT>
                    <a:lnB w="12700">
                      <a:solidFill>
                        <a:srgbClr val="FFFFFF"/>
                      </a:solidFill>
                      <a:prstDash val="solid"/>
                    </a:lnB>
                    <a:solidFill>
                      <a:srgbClr val="00FFFF"/>
                    </a:solidFill>
                  </a:tcPr>
                </a:tc>
                <a:extLst>
                  <a:ext uri="{0D108BD9-81ED-4DB2-BD59-A6C34878D82A}">
                    <a16:rowId xmlns:a16="http://schemas.microsoft.com/office/drawing/2014/main" val="10027"/>
                  </a:ext>
                </a:extLst>
              </a:tr>
              <a:tr h="148095">
                <a:tc>
                  <a:txBody>
                    <a:bodyPr/>
                    <a:lstStyle/>
                    <a:p>
                      <a:pPr marL="6350" marR="3175">
                        <a:lnSpc>
                          <a:spcPct val="100000"/>
                        </a:lnSpc>
                        <a:spcBef>
                          <a:spcPts val="135"/>
                        </a:spcBef>
                      </a:pPr>
                      <a:r>
                        <a:rPr sz="700" spc="-10" dirty="0">
                          <a:latin typeface="Calibri"/>
                          <a:cs typeface="Calibri"/>
                        </a:rPr>
                        <a:t>33463</a:t>
                      </a:r>
                      <a:r>
                        <a:rPr sz="700" spc="-50" dirty="0">
                          <a:latin typeface="Calibri"/>
                          <a:cs typeface="Calibri"/>
                        </a:rPr>
                        <a:t> </a:t>
                      </a:r>
                      <a:r>
                        <a:rPr sz="700" spc="-5" dirty="0">
                          <a:latin typeface="Calibri"/>
                          <a:cs typeface="Calibri"/>
                        </a:rPr>
                        <a:t>Greenacres</a:t>
                      </a:r>
                      <a:endParaRPr sz="700">
                        <a:latin typeface="Calibri"/>
                        <a:cs typeface="Calibri"/>
                      </a:endParaRPr>
                    </a:p>
                  </a:txBody>
                  <a:tcPr marL="0" marR="0" marT="17145" marB="0">
                    <a:lnL w="12700">
                      <a:solidFill>
                        <a:srgbClr val="FFFFFF"/>
                      </a:solidFill>
                      <a:prstDash val="solid"/>
                    </a:lnL>
                    <a:lnT w="12700">
                      <a:solidFill>
                        <a:srgbClr val="FFFFFF"/>
                      </a:solidFill>
                      <a:prstDash val="solid"/>
                    </a:lnT>
                    <a:lnB w="12700">
                      <a:solidFill>
                        <a:srgbClr val="FFFFFF"/>
                      </a:solidFill>
                      <a:prstDash val="solid"/>
                    </a:lnB>
                    <a:solidFill>
                      <a:srgbClr val="00FFFF"/>
                    </a:solidFill>
                  </a:tcPr>
                </a:tc>
                <a:tc gridSpan="7">
                  <a:txBody>
                    <a:bodyPr/>
                    <a:lstStyle/>
                    <a:p>
                      <a:pPr>
                        <a:lnSpc>
                          <a:spcPct val="100000"/>
                        </a:lnSpc>
                      </a:pPr>
                      <a:endParaRPr sz="7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35"/>
                        </a:spcBef>
                      </a:pPr>
                      <a:r>
                        <a:rPr sz="700" spc="-5" dirty="0">
                          <a:latin typeface="Calibri"/>
                          <a:cs typeface="Calibri"/>
                        </a:rPr>
                        <a:t>328</a:t>
                      </a:r>
                      <a:endParaRPr sz="700">
                        <a:latin typeface="Calibri"/>
                        <a:cs typeface="Calibri"/>
                      </a:endParaRPr>
                    </a:p>
                  </a:txBody>
                  <a:tcPr marL="0" marR="0" marT="17145" marB="0">
                    <a:lnR w="12700">
                      <a:solidFill>
                        <a:srgbClr val="FFFFFF"/>
                      </a:solidFill>
                      <a:prstDash val="solid"/>
                    </a:lnR>
                    <a:lnT w="12700">
                      <a:solidFill>
                        <a:srgbClr val="FFFFFF"/>
                      </a:solidFill>
                      <a:prstDash val="solid"/>
                    </a:lnT>
                    <a:lnB w="12700">
                      <a:solidFill>
                        <a:srgbClr val="FFFFFF"/>
                      </a:solidFill>
                      <a:prstDash val="solid"/>
                    </a:lnB>
                    <a:solidFill>
                      <a:srgbClr val="00FFFF"/>
                    </a:solidFill>
                  </a:tcPr>
                </a:tc>
                <a:extLst>
                  <a:ext uri="{0D108BD9-81ED-4DB2-BD59-A6C34878D82A}">
                    <a16:rowId xmlns:a16="http://schemas.microsoft.com/office/drawing/2014/main" val="10028"/>
                  </a:ext>
                </a:extLst>
              </a:tr>
              <a:tr h="148094">
                <a:tc gridSpan="8">
                  <a:txBody>
                    <a:bodyPr/>
                    <a:lstStyle/>
                    <a:p>
                      <a:pPr marL="6350">
                        <a:lnSpc>
                          <a:spcPct val="100000"/>
                        </a:lnSpc>
                        <a:spcBef>
                          <a:spcPts val="135"/>
                        </a:spcBef>
                      </a:pPr>
                      <a:r>
                        <a:rPr sz="700" spc="-10" dirty="0">
                          <a:latin typeface="Calibri"/>
                          <a:cs typeface="Calibri"/>
                        </a:rPr>
                        <a:t>33467</a:t>
                      </a:r>
                      <a:r>
                        <a:rPr sz="700" spc="15" dirty="0">
                          <a:latin typeface="Calibri"/>
                          <a:cs typeface="Calibri"/>
                        </a:rPr>
                        <a:t> </a:t>
                      </a:r>
                      <a:r>
                        <a:rPr sz="700" spc="-5" dirty="0">
                          <a:latin typeface="Calibri"/>
                          <a:cs typeface="Calibri"/>
                        </a:rPr>
                        <a:t>Greenacres</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gn="r">
                        <a:lnSpc>
                          <a:spcPct val="100000"/>
                        </a:lnSpc>
                        <a:spcBef>
                          <a:spcPts val="135"/>
                        </a:spcBef>
                      </a:pPr>
                      <a:r>
                        <a:rPr sz="700" spc="-5" dirty="0">
                          <a:latin typeface="Calibri"/>
                          <a:cs typeface="Calibri"/>
                        </a:rPr>
                        <a:t>136</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extLst>
                  <a:ext uri="{0D108BD9-81ED-4DB2-BD59-A6C34878D82A}">
                    <a16:rowId xmlns:a16="http://schemas.microsoft.com/office/drawing/2014/main" val="10029"/>
                  </a:ext>
                </a:extLst>
              </a:tr>
              <a:tr h="148094">
                <a:tc gridSpan="8">
                  <a:txBody>
                    <a:bodyPr/>
                    <a:lstStyle/>
                    <a:p>
                      <a:pPr marL="6350">
                        <a:lnSpc>
                          <a:spcPct val="100000"/>
                        </a:lnSpc>
                        <a:spcBef>
                          <a:spcPts val="135"/>
                        </a:spcBef>
                      </a:pPr>
                      <a:r>
                        <a:rPr sz="700" spc="-10" dirty="0">
                          <a:latin typeface="Calibri"/>
                          <a:cs typeface="Calibri"/>
                        </a:rPr>
                        <a:t>33476</a:t>
                      </a:r>
                      <a:r>
                        <a:rPr sz="700" spc="15" dirty="0">
                          <a:latin typeface="Calibri"/>
                          <a:cs typeface="Calibri"/>
                        </a:rPr>
                        <a:t> </a:t>
                      </a:r>
                      <a:r>
                        <a:rPr sz="700" spc="-5" dirty="0">
                          <a:latin typeface="Calibri"/>
                          <a:cs typeface="Calibri"/>
                        </a:rPr>
                        <a:t>Pahokee</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gn="r">
                        <a:lnSpc>
                          <a:spcPct val="100000"/>
                        </a:lnSpc>
                        <a:spcBef>
                          <a:spcPts val="85"/>
                        </a:spcBef>
                      </a:pPr>
                      <a:r>
                        <a:rPr sz="800" dirty="0">
                          <a:latin typeface="Calibri"/>
                          <a:cs typeface="Calibri"/>
                        </a:rPr>
                        <a:t>92</a:t>
                      </a:r>
                      <a:endParaRPr sz="800">
                        <a:latin typeface="Calibri"/>
                        <a:cs typeface="Calibri"/>
                      </a:endParaRPr>
                    </a:p>
                  </a:txBody>
                  <a:tcPr marL="0" marR="0" marT="1079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extLst>
                  <a:ext uri="{0D108BD9-81ED-4DB2-BD59-A6C34878D82A}">
                    <a16:rowId xmlns:a16="http://schemas.microsoft.com/office/drawing/2014/main" val="10030"/>
                  </a:ext>
                </a:extLst>
              </a:tr>
            </a:tbl>
          </a:graphicData>
        </a:graphic>
      </p:graphicFrame>
      <p:sp>
        <p:nvSpPr>
          <p:cNvPr id="19" name="object 19"/>
          <p:cNvSpPr txBox="1">
            <a:spLocks noGrp="1"/>
          </p:cNvSpPr>
          <p:nvPr>
            <p:ph type="title"/>
          </p:nvPr>
        </p:nvSpPr>
        <p:spPr>
          <a:xfrm>
            <a:off x="9254444" y="341406"/>
            <a:ext cx="2842260" cy="695325"/>
          </a:xfrm>
          <a:prstGeom prst="rect">
            <a:avLst/>
          </a:prstGeom>
        </p:spPr>
        <p:txBody>
          <a:bodyPr vert="horz" wrap="square" lIns="0" tIns="12065" rIns="0" bIns="0" rtlCol="0">
            <a:spAutoFit/>
          </a:bodyPr>
          <a:lstStyle/>
          <a:p>
            <a:pPr algn="ctr">
              <a:lnSpc>
                <a:spcPct val="100000"/>
              </a:lnSpc>
              <a:spcBef>
                <a:spcPts val="95"/>
              </a:spcBef>
            </a:pPr>
            <a:r>
              <a:rPr sz="2200" b="0" spc="-5" dirty="0">
                <a:solidFill>
                  <a:srgbClr val="000000"/>
                </a:solidFill>
                <a:latin typeface="Calibri"/>
                <a:cs typeface="Calibri"/>
              </a:rPr>
              <a:t>PWH </a:t>
            </a:r>
            <a:r>
              <a:rPr sz="2200" b="0" spc="-10" dirty="0">
                <a:solidFill>
                  <a:srgbClr val="000000"/>
                </a:solidFill>
                <a:latin typeface="Calibri"/>
                <a:cs typeface="Calibri"/>
              </a:rPr>
              <a:t>by </a:t>
            </a:r>
            <a:r>
              <a:rPr sz="2200" b="0" spc="-5" dirty="0">
                <a:solidFill>
                  <a:srgbClr val="000000"/>
                </a:solidFill>
                <a:latin typeface="Calibri"/>
                <a:cs typeface="Calibri"/>
              </a:rPr>
              <a:t>Zip Codes-</a:t>
            </a:r>
            <a:r>
              <a:rPr sz="2200" b="0" spc="-20" dirty="0">
                <a:solidFill>
                  <a:srgbClr val="000000"/>
                </a:solidFill>
                <a:latin typeface="Calibri"/>
                <a:cs typeface="Calibri"/>
              </a:rPr>
              <a:t> </a:t>
            </a:r>
            <a:r>
              <a:rPr sz="2200" b="1" i="1" spc="-5" dirty="0">
                <a:solidFill>
                  <a:srgbClr val="000000"/>
                </a:solidFill>
                <a:latin typeface="Calibri"/>
                <a:cs typeface="Calibri"/>
              </a:rPr>
              <a:t>2021</a:t>
            </a:r>
            <a:endParaRPr sz="2200">
              <a:latin typeface="Calibri"/>
              <a:cs typeface="Calibri"/>
            </a:endParaRPr>
          </a:p>
          <a:p>
            <a:pPr algn="ctr">
              <a:lnSpc>
                <a:spcPct val="100000"/>
              </a:lnSpc>
            </a:pPr>
            <a:r>
              <a:rPr sz="2200" b="0" spc="-20" dirty="0">
                <a:solidFill>
                  <a:srgbClr val="000000"/>
                </a:solidFill>
                <a:latin typeface="Calibri"/>
                <a:cs typeface="Calibri"/>
              </a:rPr>
              <a:t>Palm </a:t>
            </a:r>
            <a:r>
              <a:rPr sz="2200" b="0" spc="-5" dirty="0">
                <a:solidFill>
                  <a:srgbClr val="000000"/>
                </a:solidFill>
                <a:latin typeface="Calibri"/>
                <a:cs typeface="Calibri"/>
              </a:rPr>
              <a:t>Beach</a:t>
            </a:r>
            <a:r>
              <a:rPr sz="2200" b="0" spc="40" dirty="0">
                <a:solidFill>
                  <a:srgbClr val="000000"/>
                </a:solidFill>
                <a:latin typeface="Calibri"/>
                <a:cs typeface="Calibri"/>
              </a:rPr>
              <a:t> </a:t>
            </a:r>
            <a:r>
              <a:rPr sz="2200" b="0" spc="-15" dirty="0">
                <a:solidFill>
                  <a:srgbClr val="000000"/>
                </a:solidFill>
                <a:latin typeface="Calibri"/>
                <a:cs typeface="Calibri"/>
              </a:rPr>
              <a:t>County</a:t>
            </a:r>
            <a:endParaRPr sz="2200">
              <a:latin typeface="Calibri"/>
              <a:cs typeface="Calibri"/>
            </a:endParaRPr>
          </a:p>
        </p:txBody>
      </p:sp>
      <p:sp>
        <p:nvSpPr>
          <p:cNvPr id="20" name="object 20"/>
          <p:cNvSpPr txBox="1"/>
          <p:nvPr/>
        </p:nvSpPr>
        <p:spPr>
          <a:xfrm>
            <a:off x="5619460" y="5120558"/>
            <a:ext cx="735965" cy="17780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000" b="1" i="0" u="none" strike="noStrike" kern="1200" cap="none" spc="-5" normalizeH="0" baseline="0" noProof="0" dirty="0">
                <a:ln>
                  <a:noFill/>
                </a:ln>
                <a:solidFill>
                  <a:prstClr val="black"/>
                </a:solidFill>
                <a:effectLst/>
                <a:uLnTx/>
                <a:uFillTx/>
                <a:latin typeface="Calibri"/>
                <a:ea typeface="+mn-ea"/>
                <a:cs typeface="Calibri"/>
              </a:rPr>
              <a:t>MISSION</a:t>
            </a:r>
            <a:r>
              <a:rPr kumimoji="0" sz="1000" b="1" i="0" u="none" strike="noStrike" kern="1200" cap="none" spc="-50" normalizeH="0" baseline="0" noProof="0" dirty="0">
                <a:ln>
                  <a:noFill/>
                </a:ln>
                <a:solidFill>
                  <a:prstClr val="black"/>
                </a:solidFill>
                <a:effectLst/>
                <a:uLnTx/>
                <a:uFillTx/>
                <a:latin typeface="Calibri"/>
                <a:ea typeface="+mn-ea"/>
                <a:cs typeface="Calibri"/>
              </a:rPr>
              <a:t> </a:t>
            </a:r>
            <a:r>
              <a:rPr kumimoji="0" sz="1000" b="1" i="0" u="none" strike="noStrike" kern="1200" cap="none" spc="-5" normalizeH="0" baseline="0" noProof="0" dirty="0">
                <a:ln>
                  <a:noFill/>
                </a:ln>
                <a:solidFill>
                  <a:prstClr val="black"/>
                </a:solidFill>
                <a:effectLst/>
                <a:uLnTx/>
                <a:uFillTx/>
                <a:latin typeface="Calibri"/>
                <a:ea typeface="+mn-ea"/>
                <a:cs typeface="Calibri"/>
              </a:rPr>
              <a:t>BAY</a:t>
            </a:r>
            <a:endParaRPr kumimoji="0" sz="1000" b="0" i="0" u="none" strike="noStrike" kern="1200" cap="none" spc="0" normalizeH="0" baseline="0" noProof="0">
              <a:ln>
                <a:noFill/>
              </a:ln>
              <a:solidFill>
                <a:prstClr val="black"/>
              </a:solidFill>
              <a:effectLst/>
              <a:uLnTx/>
              <a:uFillTx/>
              <a:latin typeface="Calibri"/>
              <a:ea typeface="+mn-ea"/>
              <a:cs typeface="Calibri"/>
            </a:endParaRPr>
          </a:p>
        </p:txBody>
      </p:sp>
      <p:sp>
        <p:nvSpPr>
          <p:cNvPr id="21" name="object 21"/>
          <p:cNvSpPr txBox="1"/>
          <p:nvPr/>
        </p:nvSpPr>
        <p:spPr>
          <a:xfrm>
            <a:off x="8638888" y="1948980"/>
            <a:ext cx="573405" cy="382270"/>
          </a:xfrm>
          <a:prstGeom prst="rect">
            <a:avLst/>
          </a:prstGeom>
        </p:spPr>
        <p:txBody>
          <a:bodyPr vert="horz" wrap="square" lIns="0" tIns="13335" rIns="0" bIns="0" rtlCol="0">
            <a:spAutoFit/>
          </a:bodyPr>
          <a:lstStyle/>
          <a:p>
            <a:pPr marL="265430" marR="0" lvl="0" indent="0" algn="l" defTabSz="914400" rtl="0" eaLnBrk="1" fontAlgn="auto" latinLnBrk="0" hangingPunct="1">
              <a:lnSpc>
                <a:spcPct val="100000"/>
              </a:lnSpc>
              <a:spcBef>
                <a:spcPts val="105"/>
              </a:spcBef>
              <a:spcAft>
                <a:spcPts val="0"/>
              </a:spcAft>
              <a:buClrTx/>
              <a:buSzTx/>
              <a:buFontTx/>
              <a:buNone/>
              <a:tabLst/>
              <a:defRPr/>
            </a:pPr>
            <a:r>
              <a:rPr kumimoji="0" sz="800" b="0" i="0" u="none" strike="noStrike" kern="1200" cap="none" spc="0" normalizeH="0" baseline="0" noProof="0" dirty="0">
                <a:ln>
                  <a:noFill/>
                </a:ln>
                <a:solidFill>
                  <a:srgbClr val="FF0000"/>
                </a:solidFill>
                <a:effectLst/>
                <a:uLnTx/>
                <a:uFillTx/>
                <a:latin typeface="Calibri"/>
                <a:ea typeface="+mn-ea"/>
                <a:cs typeface="Calibri"/>
              </a:rPr>
              <a:t>WPB</a:t>
            </a:r>
            <a:endParaRPr kumimoji="0" sz="8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25"/>
              </a:spcBef>
              <a:spcAft>
                <a:spcPts val="0"/>
              </a:spcAft>
              <a:buClrTx/>
              <a:buSzTx/>
              <a:buFontTx/>
              <a:buNone/>
              <a:tabLst/>
              <a:defRPr/>
            </a:pPr>
            <a:endParaRPr kumimoji="0" sz="7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0"/>
              </a:spcBef>
              <a:spcAft>
                <a:spcPts val="0"/>
              </a:spcAft>
              <a:buClrTx/>
              <a:buSzTx/>
              <a:buFontTx/>
              <a:buNone/>
              <a:tabLst/>
              <a:defRPr/>
            </a:pPr>
            <a:r>
              <a:rPr kumimoji="0" sz="800" b="1" i="0" u="none" strike="noStrike" kern="1200" cap="none" spc="0" normalizeH="0" baseline="0" noProof="0" dirty="0">
                <a:ln>
                  <a:noFill/>
                </a:ln>
                <a:solidFill>
                  <a:srgbClr val="FF0000"/>
                </a:solidFill>
                <a:effectLst/>
                <a:uLnTx/>
                <a:uFillTx/>
                <a:latin typeface="Calibri"/>
                <a:ea typeface="+mn-ea"/>
                <a:cs typeface="Calibri"/>
              </a:rPr>
              <a:t>WPB</a:t>
            </a:r>
            <a:r>
              <a:rPr kumimoji="0" sz="800" b="1" i="0" u="none" strike="noStrike" kern="1200" cap="none" spc="0" normalizeH="0" baseline="0" noProof="0" dirty="0">
                <a:ln>
                  <a:noFill/>
                </a:ln>
                <a:solidFill>
                  <a:srgbClr val="FFFFFF"/>
                </a:solidFill>
                <a:effectLst/>
                <a:uLnTx/>
                <a:uFillTx/>
                <a:latin typeface="Calibri"/>
                <a:ea typeface="+mn-ea"/>
                <a:cs typeface="Calibri"/>
              </a:rPr>
              <a:t>,</a:t>
            </a:r>
            <a:r>
              <a:rPr kumimoji="0" sz="800" b="1" i="0" u="none" strike="noStrike" kern="1200" cap="none" spc="-55" normalizeH="0" baseline="0" noProof="0" dirty="0">
                <a:ln>
                  <a:noFill/>
                </a:ln>
                <a:solidFill>
                  <a:srgbClr val="FFFFFF"/>
                </a:solidFill>
                <a:effectLst/>
                <a:uLnTx/>
                <a:uFillTx/>
                <a:latin typeface="Calibri"/>
                <a:ea typeface="+mn-ea"/>
                <a:cs typeface="Calibri"/>
              </a:rPr>
              <a:t> </a:t>
            </a:r>
            <a:r>
              <a:rPr kumimoji="0" sz="800" b="1" i="0" u="none" strike="noStrike" kern="1200" cap="none" spc="-5" normalizeH="0" baseline="0" noProof="0" dirty="0">
                <a:ln>
                  <a:noFill/>
                </a:ln>
                <a:solidFill>
                  <a:srgbClr val="FF0000"/>
                </a:solidFill>
                <a:effectLst/>
                <a:uLnTx/>
                <a:uFillTx/>
                <a:latin typeface="Calibri"/>
                <a:ea typeface="+mn-ea"/>
                <a:cs typeface="Calibri"/>
              </a:rPr>
              <a:t>Riviera</a:t>
            </a:r>
            <a:endParaRPr kumimoji="0" sz="800" b="0" i="0" u="none" strike="noStrike" kern="1200" cap="none" spc="0" normalizeH="0" baseline="0" noProof="0">
              <a:ln>
                <a:noFill/>
              </a:ln>
              <a:solidFill>
                <a:prstClr val="black"/>
              </a:solidFill>
              <a:effectLst/>
              <a:uLnTx/>
              <a:uFillTx/>
              <a:latin typeface="Calibri"/>
              <a:ea typeface="+mn-ea"/>
              <a:cs typeface="Calibri"/>
            </a:endParaRPr>
          </a:p>
        </p:txBody>
      </p:sp>
      <p:sp>
        <p:nvSpPr>
          <p:cNvPr id="22" name="object 22"/>
          <p:cNvSpPr txBox="1"/>
          <p:nvPr/>
        </p:nvSpPr>
        <p:spPr>
          <a:xfrm>
            <a:off x="496081" y="709410"/>
            <a:ext cx="1017905" cy="17780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000" b="1" i="0" u="none" strike="noStrike" kern="1200" cap="none" spc="-10" normalizeH="0" baseline="0" noProof="0" dirty="0">
                <a:ln>
                  <a:noFill/>
                </a:ln>
                <a:solidFill>
                  <a:prstClr val="black"/>
                </a:solidFill>
                <a:effectLst/>
                <a:uLnTx/>
                <a:uFillTx/>
                <a:latin typeface="Calibri"/>
                <a:ea typeface="+mn-ea"/>
                <a:cs typeface="Calibri"/>
              </a:rPr>
              <a:t>LAKE</a:t>
            </a:r>
            <a:r>
              <a:rPr kumimoji="0" sz="1000" b="1" i="0" u="none" strike="noStrike" kern="1200" cap="none" spc="-20" normalizeH="0" baseline="0" noProof="0" dirty="0">
                <a:ln>
                  <a:noFill/>
                </a:ln>
                <a:solidFill>
                  <a:prstClr val="black"/>
                </a:solidFill>
                <a:effectLst/>
                <a:uLnTx/>
                <a:uFillTx/>
                <a:latin typeface="Calibri"/>
                <a:ea typeface="+mn-ea"/>
                <a:cs typeface="Calibri"/>
              </a:rPr>
              <a:t> </a:t>
            </a:r>
            <a:r>
              <a:rPr kumimoji="0" sz="1000" b="1" i="0" u="none" strike="noStrike" kern="1200" cap="none" spc="-10" normalizeH="0" baseline="0" noProof="0" dirty="0">
                <a:ln>
                  <a:noFill/>
                </a:ln>
                <a:solidFill>
                  <a:prstClr val="black"/>
                </a:solidFill>
                <a:effectLst/>
                <a:uLnTx/>
                <a:uFillTx/>
                <a:latin typeface="Calibri"/>
                <a:ea typeface="+mn-ea"/>
                <a:cs typeface="Calibri"/>
              </a:rPr>
              <a:t>OKEECHOBEE</a:t>
            </a:r>
            <a:endParaRPr kumimoji="0" sz="1000" b="0" i="0" u="none" strike="noStrike" kern="1200" cap="none" spc="0" normalizeH="0" baseline="0" noProof="0">
              <a:ln>
                <a:noFill/>
              </a:ln>
              <a:solidFill>
                <a:prstClr val="black"/>
              </a:solidFill>
              <a:effectLst/>
              <a:uLnTx/>
              <a:uFillTx/>
              <a:latin typeface="Calibri"/>
              <a:ea typeface="+mn-ea"/>
              <a:cs typeface="Calibri"/>
            </a:endParaRPr>
          </a:p>
        </p:txBody>
      </p:sp>
      <p:sp>
        <p:nvSpPr>
          <p:cNvPr id="23" name="object 23"/>
          <p:cNvSpPr txBox="1"/>
          <p:nvPr/>
        </p:nvSpPr>
        <p:spPr>
          <a:xfrm>
            <a:off x="8644159" y="1297455"/>
            <a:ext cx="500380" cy="14795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800" b="0" i="0" u="none" strike="noStrike" kern="1200" cap="none" spc="0" normalizeH="0" baseline="0" noProof="0" dirty="0">
                <a:ln>
                  <a:noFill/>
                </a:ln>
                <a:solidFill>
                  <a:srgbClr val="FF0000"/>
                </a:solidFill>
                <a:effectLst/>
                <a:uLnTx/>
                <a:uFillTx/>
                <a:latin typeface="Calibri"/>
                <a:ea typeface="+mn-ea"/>
                <a:cs typeface="Calibri"/>
              </a:rPr>
              <a:t>PB</a:t>
            </a:r>
            <a:r>
              <a:rPr kumimoji="0" sz="800" b="0" i="0" u="none" strike="noStrike" kern="1200" cap="none" spc="-65" normalizeH="0" baseline="0" noProof="0" dirty="0">
                <a:ln>
                  <a:noFill/>
                </a:ln>
                <a:solidFill>
                  <a:srgbClr val="FF0000"/>
                </a:solidFill>
                <a:effectLst/>
                <a:uLnTx/>
                <a:uFillTx/>
                <a:latin typeface="Calibri"/>
                <a:ea typeface="+mn-ea"/>
                <a:cs typeface="Calibri"/>
              </a:rPr>
              <a:t> </a:t>
            </a:r>
            <a:r>
              <a:rPr kumimoji="0" sz="800" b="0" i="0" u="none" strike="noStrike" kern="1200" cap="none" spc="-5" normalizeH="0" baseline="0" noProof="0" dirty="0">
                <a:ln>
                  <a:noFill/>
                </a:ln>
                <a:solidFill>
                  <a:srgbClr val="FF0000"/>
                </a:solidFill>
                <a:effectLst/>
                <a:uLnTx/>
                <a:uFillTx/>
                <a:latin typeface="Calibri"/>
                <a:ea typeface="+mn-ea"/>
                <a:cs typeface="Calibri"/>
              </a:rPr>
              <a:t>Gardens</a:t>
            </a:r>
            <a:endParaRPr kumimoji="0" sz="8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966714037"/>
      </p:ext>
    </p:extLst>
  </p:cSld>
  <p:clrMapOvr>
    <a:masterClrMapping/>
  </p:clrMapOvr>
  <p:timing>
    <p:tnLst>
      <p:par>
        <p:cTn id="1" dur="indefinite" restart="never" nodeType="tmRoot"/>
      </p:par>
    </p:tn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85502" y="437170"/>
            <a:ext cx="12019915" cy="574040"/>
          </a:xfrm>
          <a:prstGeom prst="rect">
            <a:avLst/>
          </a:prstGeom>
        </p:spPr>
        <p:txBody>
          <a:bodyPr vert="horz" wrap="square" lIns="0" tIns="12700" rIns="0" bIns="0" rtlCol="0">
            <a:spAutoFit/>
          </a:bodyPr>
          <a:lstStyle/>
          <a:p>
            <a:pPr marL="12700">
              <a:lnSpc>
                <a:spcPct val="100000"/>
              </a:lnSpc>
              <a:spcBef>
                <a:spcPts val="100"/>
              </a:spcBef>
            </a:pPr>
            <a:r>
              <a:rPr sz="3600" b="1" spc="-45" dirty="0">
                <a:latin typeface="Trebuchet MS"/>
                <a:cs typeface="Trebuchet MS"/>
              </a:rPr>
              <a:t>RW-B </a:t>
            </a:r>
            <a:r>
              <a:rPr sz="3600" b="1" spc="-5" dirty="0">
                <a:latin typeface="Trebuchet MS"/>
                <a:cs typeface="Trebuchet MS"/>
              </a:rPr>
              <a:t>/PBC </a:t>
            </a:r>
            <a:r>
              <a:rPr sz="3600" b="1" dirty="0">
                <a:latin typeface="Trebuchet MS"/>
                <a:cs typeface="Trebuchet MS"/>
              </a:rPr>
              <a:t>/Miami </a:t>
            </a:r>
            <a:r>
              <a:rPr sz="3600" b="1" spc="-5" dirty="0">
                <a:latin typeface="Trebuchet MS"/>
                <a:cs typeface="Trebuchet MS"/>
              </a:rPr>
              <a:t>/FL :</a:t>
            </a:r>
            <a:r>
              <a:rPr sz="3600" b="0" i="1" spc="-5" dirty="0">
                <a:solidFill>
                  <a:srgbClr val="000000"/>
                </a:solidFill>
                <a:latin typeface="Trebuchet MS"/>
                <a:cs typeface="Trebuchet MS"/>
              </a:rPr>
              <a:t>In Care,Suppressed VL</a:t>
            </a:r>
            <a:r>
              <a:rPr sz="3600" b="1" i="1" spc="-5" dirty="0">
                <a:latin typeface="Trebuchet MS"/>
                <a:cs typeface="Trebuchet MS"/>
              </a:rPr>
              <a:t>- </a:t>
            </a:r>
            <a:r>
              <a:rPr sz="3600" b="1" spc="-5" dirty="0">
                <a:solidFill>
                  <a:srgbClr val="000000"/>
                </a:solidFill>
                <a:latin typeface="Trebuchet MS"/>
                <a:cs typeface="Trebuchet MS"/>
              </a:rPr>
              <a:t>PWH</a:t>
            </a:r>
            <a:r>
              <a:rPr sz="3600" b="1" spc="-35" dirty="0">
                <a:solidFill>
                  <a:srgbClr val="000000"/>
                </a:solidFill>
                <a:latin typeface="Trebuchet MS"/>
                <a:cs typeface="Trebuchet MS"/>
              </a:rPr>
              <a:t> </a:t>
            </a:r>
            <a:r>
              <a:rPr sz="3600" b="1" dirty="0">
                <a:latin typeface="Trebuchet MS"/>
                <a:cs typeface="Trebuchet MS"/>
              </a:rPr>
              <a:t>2021</a:t>
            </a:r>
            <a:endParaRPr sz="3600">
              <a:latin typeface="Trebuchet MS"/>
              <a:cs typeface="Trebuchet MS"/>
            </a:endParaRPr>
          </a:p>
        </p:txBody>
      </p:sp>
      <p:sp>
        <p:nvSpPr>
          <p:cNvPr id="3" name="object 3"/>
          <p:cNvSpPr/>
          <p:nvPr/>
        </p:nvSpPr>
        <p:spPr>
          <a:xfrm>
            <a:off x="838200" y="5454396"/>
            <a:ext cx="4982210" cy="0"/>
          </a:xfrm>
          <a:custGeom>
            <a:avLst/>
            <a:gdLst/>
            <a:ahLst/>
            <a:cxnLst/>
            <a:rect l="l" t="t" r="r" b="b"/>
            <a:pathLst>
              <a:path w="4982210">
                <a:moveTo>
                  <a:pt x="0" y="0"/>
                </a:moveTo>
                <a:lnTo>
                  <a:pt x="498195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5039867" y="4957571"/>
            <a:ext cx="780415" cy="0"/>
          </a:xfrm>
          <a:custGeom>
            <a:avLst/>
            <a:gdLst/>
            <a:ahLst/>
            <a:cxnLst/>
            <a:rect l="l" t="t" r="r" b="b"/>
            <a:pathLst>
              <a:path w="780414">
                <a:moveTo>
                  <a:pt x="0" y="0"/>
                </a:moveTo>
                <a:lnTo>
                  <a:pt x="78028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4136135" y="4957571"/>
            <a:ext cx="192405" cy="0"/>
          </a:xfrm>
          <a:custGeom>
            <a:avLst/>
            <a:gdLst/>
            <a:ahLst/>
            <a:cxnLst/>
            <a:rect l="l" t="t" r="r" b="b"/>
            <a:pathLst>
              <a:path w="192404">
                <a:moveTo>
                  <a:pt x="0" y="0"/>
                </a:moveTo>
                <a:lnTo>
                  <a:pt x="1920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3232404" y="4957571"/>
            <a:ext cx="192405" cy="0"/>
          </a:xfrm>
          <a:custGeom>
            <a:avLst/>
            <a:gdLst/>
            <a:ahLst/>
            <a:cxnLst/>
            <a:rect l="l" t="t" r="r" b="b"/>
            <a:pathLst>
              <a:path w="192404">
                <a:moveTo>
                  <a:pt x="0" y="0"/>
                </a:moveTo>
                <a:lnTo>
                  <a:pt x="1920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2328672" y="4957571"/>
            <a:ext cx="192405" cy="0"/>
          </a:xfrm>
          <a:custGeom>
            <a:avLst/>
            <a:gdLst/>
            <a:ahLst/>
            <a:cxnLst/>
            <a:rect l="l" t="t" r="r" b="b"/>
            <a:pathLst>
              <a:path w="192405">
                <a:moveTo>
                  <a:pt x="0" y="0"/>
                </a:moveTo>
                <a:lnTo>
                  <a:pt x="1920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838200" y="4957571"/>
            <a:ext cx="779145" cy="0"/>
          </a:xfrm>
          <a:custGeom>
            <a:avLst/>
            <a:gdLst/>
            <a:ahLst/>
            <a:cxnLst/>
            <a:rect l="l" t="t" r="r" b="b"/>
            <a:pathLst>
              <a:path w="779144">
                <a:moveTo>
                  <a:pt x="0" y="0"/>
                </a:moveTo>
                <a:lnTo>
                  <a:pt x="77876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5039867" y="4460747"/>
            <a:ext cx="780415" cy="0"/>
          </a:xfrm>
          <a:custGeom>
            <a:avLst/>
            <a:gdLst/>
            <a:ahLst/>
            <a:cxnLst/>
            <a:rect l="l" t="t" r="r" b="b"/>
            <a:pathLst>
              <a:path w="780414">
                <a:moveTo>
                  <a:pt x="0" y="0"/>
                </a:moveTo>
                <a:lnTo>
                  <a:pt x="78028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4136135" y="4460747"/>
            <a:ext cx="192405" cy="0"/>
          </a:xfrm>
          <a:custGeom>
            <a:avLst/>
            <a:gdLst/>
            <a:ahLst/>
            <a:cxnLst/>
            <a:rect l="l" t="t" r="r" b="b"/>
            <a:pathLst>
              <a:path w="192404">
                <a:moveTo>
                  <a:pt x="0" y="0"/>
                </a:moveTo>
                <a:lnTo>
                  <a:pt x="1920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3232404" y="4460747"/>
            <a:ext cx="192405" cy="0"/>
          </a:xfrm>
          <a:custGeom>
            <a:avLst/>
            <a:gdLst/>
            <a:ahLst/>
            <a:cxnLst/>
            <a:rect l="l" t="t" r="r" b="b"/>
            <a:pathLst>
              <a:path w="192404">
                <a:moveTo>
                  <a:pt x="0" y="0"/>
                </a:moveTo>
                <a:lnTo>
                  <a:pt x="1920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2328672" y="4460747"/>
            <a:ext cx="192405" cy="0"/>
          </a:xfrm>
          <a:custGeom>
            <a:avLst/>
            <a:gdLst/>
            <a:ahLst/>
            <a:cxnLst/>
            <a:rect l="l" t="t" r="r" b="b"/>
            <a:pathLst>
              <a:path w="192405">
                <a:moveTo>
                  <a:pt x="0" y="0"/>
                </a:moveTo>
                <a:lnTo>
                  <a:pt x="1920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838200" y="4460747"/>
            <a:ext cx="779145" cy="0"/>
          </a:xfrm>
          <a:custGeom>
            <a:avLst/>
            <a:gdLst/>
            <a:ahLst/>
            <a:cxnLst/>
            <a:rect l="l" t="t" r="r" b="b"/>
            <a:pathLst>
              <a:path w="779144">
                <a:moveTo>
                  <a:pt x="0" y="0"/>
                </a:moveTo>
                <a:lnTo>
                  <a:pt x="77876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5039867" y="3963923"/>
            <a:ext cx="780415" cy="0"/>
          </a:xfrm>
          <a:custGeom>
            <a:avLst/>
            <a:gdLst/>
            <a:ahLst/>
            <a:cxnLst/>
            <a:rect l="l" t="t" r="r" b="b"/>
            <a:pathLst>
              <a:path w="780414">
                <a:moveTo>
                  <a:pt x="0" y="0"/>
                </a:moveTo>
                <a:lnTo>
                  <a:pt x="78028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3232404" y="3963923"/>
            <a:ext cx="1096010" cy="0"/>
          </a:xfrm>
          <a:custGeom>
            <a:avLst/>
            <a:gdLst/>
            <a:ahLst/>
            <a:cxnLst/>
            <a:rect l="l" t="t" r="r" b="b"/>
            <a:pathLst>
              <a:path w="1096010">
                <a:moveTo>
                  <a:pt x="0" y="0"/>
                </a:moveTo>
                <a:lnTo>
                  <a:pt x="109575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838200" y="3963923"/>
            <a:ext cx="1682750" cy="0"/>
          </a:xfrm>
          <a:custGeom>
            <a:avLst/>
            <a:gdLst/>
            <a:ahLst/>
            <a:cxnLst/>
            <a:rect l="l" t="t" r="r" b="b"/>
            <a:pathLst>
              <a:path w="1682750">
                <a:moveTo>
                  <a:pt x="0" y="0"/>
                </a:moveTo>
                <a:lnTo>
                  <a:pt x="168249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5039867" y="3467100"/>
            <a:ext cx="780415" cy="0"/>
          </a:xfrm>
          <a:custGeom>
            <a:avLst/>
            <a:gdLst/>
            <a:ahLst/>
            <a:cxnLst/>
            <a:rect l="l" t="t" r="r" b="b"/>
            <a:pathLst>
              <a:path w="780414">
                <a:moveTo>
                  <a:pt x="0" y="0"/>
                </a:moveTo>
                <a:lnTo>
                  <a:pt x="78028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838200" y="3467100"/>
            <a:ext cx="3489960" cy="0"/>
          </a:xfrm>
          <a:custGeom>
            <a:avLst/>
            <a:gdLst/>
            <a:ahLst/>
            <a:cxnLst/>
            <a:rect l="l" t="t" r="r" b="b"/>
            <a:pathLst>
              <a:path w="3489960">
                <a:moveTo>
                  <a:pt x="0" y="0"/>
                </a:moveTo>
                <a:lnTo>
                  <a:pt x="348996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5039867" y="2970276"/>
            <a:ext cx="780415" cy="0"/>
          </a:xfrm>
          <a:custGeom>
            <a:avLst/>
            <a:gdLst/>
            <a:ahLst/>
            <a:cxnLst/>
            <a:rect l="l" t="t" r="r" b="b"/>
            <a:pathLst>
              <a:path w="780414">
                <a:moveTo>
                  <a:pt x="0" y="0"/>
                </a:moveTo>
                <a:lnTo>
                  <a:pt x="78028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838200" y="2970276"/>
            <a:ext cx="3489960" cy="0"/>
          </a:xfrm>
          <a:custGeom>
            <a:avLst/>
            <a:gdLst/>
            <a:ahLst/>
            <a:cxnLst/>
            <a:rect l="l" t="t" r="r" b="b"/>
            <a:pathLst>
              <a:path w="3489960">
                <a:moveTo>
                  <a:pt x="0" y="0"/>
                </a:moveTo>
                <a:lnTo>
                  <a:pt x="348996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838200" y="2474976"/>
            <a:ext cx="4982210" cy="0"/>
          </a:xfrm>
          <a:custGeom>
            <a:avLst/>
            <a:gdLst/>
            <a:ahLst/>
            <a:cxnLst/>
            <a:rect l="l" t="t" r="r" b="b"/>
            <a:pathLst>
              <a:path w="4982210">
                <a:moveTo>
                  <a:pt x="0" y="0"/>
                </a:moveTo>
                <a:lnTo>
                  <a:pt x="498195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838200" y="1978151"/>
            <a:ext cx="4982210" cy="0"/>
          </a:xfrm>
          <a:custGeom>
            <a:avLst/>
            <a:gdLst/>
            <a:ahLst/>
            <a:cxnLst/>
            <a:rect l="l" t="t" r="r" b="b"/>
            <a:pathLst>
              <a:path w="4982210">
                <a:moveTo>
                  <a:pt x="0" y="0"/>
                </a:moveTo>
                <a:lnTo>
                  <a:pt x="498195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1616963" y="4212335"/>
            <a:ext cx="711835" cy="1242060"/>
          </a:xfrm>
          <a:custGeom>
            <a:avLst/>
            <a:gdLst/>
            <a:ahLst/>
            <a:cxnLst/>
            <a:rect l="l" t="t" r="r" b="b"/>
            <a:pathLst>
              <a:path w="711835" h="1242060">
                <a:moveTo>
                  <a:pt x="0" y="0"/>
                </a:moveTo>
                <a:lnTo>
                  <a:pt x="711707" y="0"/>
                </a:lnTo>
                <a:lnTo>
                  <a:pt x="711707" y="1242060"/>
                </a:lnTo>
                <a:lnTo>
                  <a:pt x="0" y="1242060"/>
                </a:lnTo>
                <a:lnTo>
                  <a:pt x="0"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2520695" y="3715511"/>
            <a:ext cx="711835" cy="1739264"/>
          </a:xfrm>
          <a:custGeom>
            <a:avLst/>
            <a:gdLst/>
            <a:ahLst/>
            <a:cxnLst/>
            <a:rect l="l" t="t" r="r" b="b"/>
            <a:pathLst>
              <a:path w="711835" h="1739264">
                <a:moveTo>
                  <a:pt x="0" y="0"/>
                </a:moveTo>
                <a:lnTo>
                  <a:pt x="711707" y="0"/>
                </a:lnTo>
                <a:lnTo>
                  <a:pt x="711707" y="1738883"/>
                </a:lnTo>
                <a:lnTo>
                  <a:pt x="0" y="1738883"/>
                </a:lnTo>
                <a:lnTo>
                  <a:pt x="0"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3424428" y="3963923"/>
            <a:ext cx="711835" cy="1490980"/>
          </a:xfrm>
          <a:custGeom>
            <a:avLst/>
            <a:gdLst/>
            <a:ahLst/>
            <a:cxnLst/>
            <a:rect l="l" t="t" r="r" b="b"/>
            <a:pathLst>
              <a:path w="711835" h="1490979">
                <a:moveTo>
                  <a:pt x="0" y="0"/>
                </a:moveTo>
                <a:lnTo>
                  <a:pt x="711708" y="0"/>
                </a:lnTo>
                <a:lnTo>
                  <a:pt x="711708" y="1490472"/>
                </a:lnTo>
                <a:lnTo>
                  <a:pt x="0" y="1490472"/>
                </a:lnTo>
                <a:lnTo>
                  <a:pt x="0" y="0"/>
                </a:lnTo>
                <a:close/>
              </a:path>
            </a:pathLst>
          </a:custGeom>
          <a:solidFill>
            <a:srgbClr val="A6A6A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4328159" y="2474976"/>
            <a:ext cx="711835" cy="2979420"/>
          </a:xfrm>
          <a:custGeom>
            <a:avLst/>
            <a:gdLst/>
            <a:ahLst/>
            <a:cxnLst/>
            <a:rect l="l" t="t" r="r" b="b"/>
            <a:pathLst>
              <a:path w="711835" h="2979420">
                <a:moveTo>
                  <a:pt x="0" y="0"/>
                </a:moveTo>
                <a:lnTo>
                  <a:pt x="711708" y="0"/>
                </a:lnTo>
                <a:lnTo>
                  <a:pt x="711708" y="2979420"/>
                </a:lnTo>
                <a:lnTo>
                  <a:pt x="0" y="2979420"/>
                </a:lnTo>
                <a:lnTo>
                  <a:pt x="0" y="0"/>
                </a:lnTo>
                <a:close/>
              </a:path>
            </a:pathLst>
          </a:custGeom>
          <a:solidFill>
            <a:srgbClr val="FFC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txBox="1"/>
          <p:nvPr/>
        </p:nvSpPr>
        <p:spPr>
          <a:xfrm>
            <a:off x="1762747" y="3852721"/>
            <a:ext cx="4210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73%</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8" name="object 28"/>
          <p:cNvSpPr txBox="1"/>
          <p:nvPr/>
        </p:nvSpPr>
        <p:spPr>
          <a:xfrm>
            <a:off x="2666631" y="3356202"/>
            <a:ext cx="4210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75%</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9" name="object 29"/>
          <p:cNvSpPr txBox="1"/>
          <p:nvPr/>
        </p:nvSpPr>
        <p:spPr>
          <a:xfrm>
            <a:off x="3570516" y="3604462"/>
            <a:ext cx="4210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74%</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0" name="object 30"/>
          <p:cNvSpPr txBox="1"/>
          <p:nvPr/>
        </p:nvSpPr>
        <p:spPr>
          <a:xfrm>
            <a:off x="4474400" y="2114675"/>
            <a:ext cx="4210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80%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1" name="object 31"/>
          <p:cNvSpPr txBox="1"/>
          <p:nvPr/>
        </p:nvSpPr>
        <p:spPr>
          <a:xfrm>
            <a:off x="352573" y="5313635"/>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68%</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2" name="object 32"/>
          <p:cNvSpPr txBox="1"/>
          <p:nvPr/>
        </p:nvSpPr>
        <p:spPr>
          <a:xfrm>
            <a:off x="352573" y="4817047"/>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70%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3" name="object 33"/>
          <p:cNvSpPr txBox="1"/>
          <p:nvPr/>
        </p:nvSpPr>
        <p:spPr>
          <a:xfrm>
            <a:off x="352573" y="4320459"/>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72%</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4" name="object 34"/>
          <p:cNvSpPr txBox="1"/>
          <p:nvPr/>
        </p:nvSpPr>
        <p:spPr>
          <a:xfrm>
            <a:off x="352573" y="3823872"/>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74%</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5" name="object 35"/>
          <p:cNvSpPr txBox="1"/>
          <p:nvPr/>
        </p:nvSpPr>
        <p:spPr>
          <a:xfrm>
            <a:off x="352573" y="3327284"/>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76%</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6" name="object 36"/>
          <p:cNvSpPr txBox="1"/>
          <p:nvPr/>
        </p:nvSpPr>
        <p:spPr>
          <a:xfrm>
            <a:off x="352573" y="2830696"/>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78%</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7" name="object 37"/>
          <p:cNvSpPr txBox="1"/>
          <p:nvPr/>
        </p:nvSpPr>
        <p:spPr>
          <a:xfrm>
            <a:off x="352573" y="2334108"/>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80%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8" name="object 38"/>
          <p:cNvSpPr txBox="1"/>
          <p:nvPr/>
        </p:nvSpPr>
        <p:spPr>
          <a:xfrm>
            <a:off x="352573" y="1837521"/>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82%</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9" name="object 39"/>
          <p:cNvSpPr txBox="1"/>
          <p:nvPr/>
        </p:nvSpPr>
        <p:spPr>
          <a:xfrm>
            <a:off x="1754621" y="1424682"/>
            <a:ext cx="270637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0" u="none" strike="noStrike" kern="1200" cap="none" spc="-5" normalizeH="0" baseline="0" noProof="0" dirty="0">
                <a:ln>
                  <a:noFill/>
                </a:ln>
                <a:solidFill>
                  <a:srgbClr val="595958"/>
                </a:solidFill>
                <a:effectLst/>
                <a:uLnTx/>
                <a:uFillTx/>
                <a:latin typeface="Calibri"/>
                <a:ea typeface="+mn-ea"/>
                <a:cs typeface="Calibri"/>
              </a:rPr>
              <a:t>Comparisons: </a:t>
            </a:r>
            <a:r>
              <a:rPr kumimoji="0" sz="2400" b="1" i="1" u="none" strike="noStrike" kern="1200" cap="none" spc="-5" normalizeH="0" baseline="0" noProof="0" dirty="0">
                <a:ln>
                  <a:noFill/>
                </a:ln>
                <a:solidFill>
                  <a:srgbClr val="00B0F0"/>
                </a:solidFill>
                <a:effectLst/>
                <a:uLnTx/>
                <a:uFillTx/>
                <a:latin typeface="Calibri"/>
                <a:ea typeface="+mn-ea"/>
                <a:cs typeface="Calibri"/>
              </a:rPr>
              <a:t>In</a:t>
            </a:r>
            <a:r>
              <a:rPr kumimoji="0" sz="2400" b="1" i="1" u="none" strike="noStrike" kern="1200" cap="none" spc="-40" normalizeH="0" baseline="0" noProof="0" dirty="0">
                <a:ln>
                  <a:noFill/>
                </a:ln>
                <a:solidFill>
                  <a:srgbClr val="00B0F0"/>
                </a:solidFill>
                <a:effectLst/>
                <a:uLnTx/>
                <a:uFillTx/>
                <a:latin typeface="Calibri"/>
                <a:ea typeface="+mn-ea"/>
                <a:cs typeface="Calibri"/>
              </a:rPr>
              <a:t> </a:t>
            </a:r>
            <a:r>
              <a:rPr kumimoji="0" sz="2400" b="1" i="1" u="none" strike="noStrike" kern="1200" cap="none" spc="-5" normalizeH="0" baseline="0" noProof="0" dirty="0">
                <a:ln>
                  <a:noFill/>
                </a:ln>
                <a:solidFill>
                  <a:srgbClr val="00B0F0"/>
                </a:solidFill>
                <a:effectLst/>
                <a:uLnTx/>
                <a:uFillTx/>
                <a:latin typeface="Calibri"/>
                <a:ea typeface="+mn-ea"/>
                <a:cs typeface="Calibri"/>
              </a:rPr>
              <a:t>Care</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40" name="object 40"/>
          <p:cNvSpPr/>
          <p:nvPr/>
        </p:nvSpPr>
        <p:spPr>
          <a:xfrm>
            <a:off x="932688" y="5785103"/>
            <a:ext cx="140335" cy="140335"/>
          </a:xfrm>
          <a:custGeom>
            <a:avLst/>
            <a:gdLst/>
            <a:ahLst/>
            <a:cxnLst/>
            <a:rect l="l" t="t" r="r" b="b"/>
            <a:pathLst>
              <a:path w="140334" h="140335">
                <a:moveTo>
                  <a:pt x="0" y="0"/>
                </a:moveTo>
                <a:lnTo>
                  <a:pt x="140207" y="0"/>
                </a:lnTo>
                <a:lnTo>
                  <a:pt x="140207" y="140208"/>
                </a:lnTo>
                <a:lnTo>
                  <a:pt x="0" y="140208"/>
                </a:lnTo>
                <a:lnTo>
                  <a:pt x="0"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1" name="object 41"/>
          <p:cNvSpPr txBox="1"/>
          <p:nvPr/>
        </p:nvSpPr>
        <p:spPr>
          <a:xfrm>
            <a:off x="1124686" y="5661573"/>
            <a:ext cx="69088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1" u="none" strike="noStrike" kern="1200" cap="none" spc="0" normalizeH="0" baseline="0" noProof="0" dirty="0">
                <a:ln>
                  <a:noFill/>
                </a:ln>
                <a:solidFill>
                  <a:srgbClr val="595958"/>
                </a:solidFill>
                <a:effectLst/>
                <a:uLnTx/>
                <a:uFillTx/>
                <a:latin typeface="Calibri"/>
                <a:ea typeface="+mn-ea"/>
                <a:cs typeface="Calibri"/>
              </a:rPr>
              <a:t>M</a:t>
            </a:r>
            <a:r>
              <a:rPr kumimoji="0" sz="2000" b="0" i="1" u="none" strike="noStrike" kern="1200" cap="none" spc="-5" normalizeH="0" baseline="0" noProof="0" dirty="0">
                <a:ln>
                  <a:noFill/>
                </a:ln>
                <a:solidFill>
                  <a:srgbClr val="595958"/>
                </a:solidFill>
                <a:effectLst/>
                <a:uLnTx/>
                <a:uFillTx/>
                <a:latin typeface="Calibri"/>
                <a:ea typeface="+mn-ea"/>
                <a:cs typeface="Calibri"/>
              </a:rPr>
              <a:t>i</a:t>
            </a:r>
            <a:r>
              <a:rPr kumimoji="0" sz="2000" b="0" i="1" u="none" strike="noStrike" kern="1200" cap="none" spc="-15" normalizeH="0" baseline="0" noProof="0" dirty="0">
                <a:ln>
                  <a:noFill/>
                </a:ln>
                <a:solidFill>
                  <a:srgbClr val="595958"/>
                </a:solidFill>
                <a:effectLst/>
                <a:uLnTx/>
                <a:uFillTx/>
                <a:latin typeface="Calibri"/>
                <a:ea typeface="+mn-ea"/>
                <a:cs typeface="Calibri"/>
              </a:rPr>
              <a:t>a</a:t>
            </a:r>
            <a:r>
              <a:rPr kumimoji="0" sz="2000" b="0" i="1" u="none" strike="noStrike" kern="1200" cap="none" spc="-5" normalizeH="0" baseline="0" noProof="0" dirty="0">
                <a:ln>
                  <a:noFill/>
                </a:ln>
                <a:solidFill>
                  <a:srgbClr val="595958"/>
                </a:solidFill>
                <a:effectLst/>
                <a:uLnTx/>
                <a:uFillTx/>
                <a:latin typeface="Calibri"/>
                <a:ea typeface="+mn-ea"/>
                <a:cs typeface="Calibri"/>
              </a:rPr>
              <a:t>m</a:t>
            </a:r>
            <a:r>
              <a:rPr kumimoji="0" sz="2000" b="0" i="1" u="none" strike="noStrike" kern="1200" cap="none" spc="0" normalizeH="0" baseline="0" noProof="0" dirty="0">
                <a:ln>
                  <a:noFill/>
                </a:ln>
                <a:solidFill>
                  <a:srgbClr val="595958"/>
                </a:solidFill>
                <a:effectLst/>
                <a:uLnTx/>
                <a:uFillTx/>
                <a:latin typeface="Calibri"/>
                <a:ea typeface="+mn-ea"/>
                <a:cs typeface="Calibri"/>
              </a:rPr>
              <a:t>i</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42" name="object 42"/>
          <p:cNvSpPr/>
          <p:nvPr/>
        </p:nvSpPr>
        <p:spPr>
          <a:xfrm>
            <a:off x="2037588" y="5785103"/>
            <a:ext cx="140335" cy="140335"/>
          </a:xfrm>
          <a:custGeom>
            <a:avLst/>
            <a:gdLst/>
            <a:ahLst/>
            <a:cxnLst/>
            <a:rect l="l" t="t" r="r" b="b"/>
            <a:pathLst>
              <a:path w="140335" h="140335">
                <a:moveTo>
                  <a:pt x="0" y="0"/>
                </a:moveTo>
                <a:lnTo>
                  <a:pt x="140207" y="0"/>
                </a:lnTo>
                <a:lnTo>
                  <a:pt x="140207" y="140208"/>
                </a:lnTo>
                <a:lnTo>
                  <a:pt x="0" y="140208"/>
                </a:lnTo>
                <a:lnTo>
                  <a:pt x="0"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3" name="object 43"/>
          <p:cNvSpPr txBox="1"/>
          <p:nvPr/>
        </p:nvSpPr>
        <p:spPr>
          <a:xfrm>
            <a:off x="2230094" y="5661573"/>
            <a:ext cx="97980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1" u="none" strike="noStrike" kern="1200" cap="none" spc="-5" normalizeH="0" baseline="0" noProof="0" dirty="0">
                <a:ln>
                  <a:noFill/>
                </a:ln>
                <a:solidFill>
                  <a:srgbClr val="595958"/>
                </a:solidFill>
                <a:effectLst/>
                <a:uLnTx/>
                <a:uFillTx/>
                <a:latin typeface="Calibri"/>
                <a:ea typeface="+mn-ea"/>
                <a:cs typeface="Calibri"/>
              </a:rPr>
              <a:t>Palm</a:t>
            </a:r>
            <a:r>
              <a:rPr kumimoji="0" sz="2000" b="0" i="1" u="none" strike="noStrike" kern="1200" cap="none" spc="-60" normalizeH="0" baseline="0" noProof="0" dirty="0">
                <a:ln>
                  <a:noFill/>
                </a:ln>
                <a:solidFill>
                  <a:srgbClr val="595958"/>
                </a:solidFill>
                <a:effectLst/>
                <a:uLnTx/>
                <a:uFillTx/>
                <a:latin typeface="Calibri"/>
                <a:ea typeface="+mn-ea"/>
                <a:cs typeface="Calibri"/>
              </a:rPr>
              <a:t> </a:t>
            </a:r>
            <a:r>
              <a:rPr kumimoji="0" sz="2000" b="0" i="1" u="none" strike="noStrike" kern="1200" cap="none" spc="-5" normalizeH="0" baseline="0" noProof="0" dirty="0">
                <a:ln>
                  <a:noFill/>
                </a:ln>
                <a:solidFill>
                  <a:srgbClr val="595958"/>
                </a:solidFill>
                <a:effectLst/>
                <a:uLnTx/>
                <a:uFillTx/>
                <a:latin typeface="Calibri"/>
                <a:ea typeface="+mn-ea"/>
                <a:cs typeface="Calibri"/>
              </a:rPr>
              <a:t>Bch</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44" name="object 44"/>
          <p:cNvSpPr/>
          <p:nvPr/>
        </p:nvSpPr>
        <p:spPr>
          <a:xfrm>
            <a:off x="3430523" y="5785103"/>
            <a:ext cx="140335" cy="140335"/>
          </a:xfrm>
          <a:custGeom>
            <a:avLst/>
            <a:gdLst/>
            <a:ahLst/>
            <a:cxnLst/>
            <a:rect l="l" t="t" r="r" b="b"/>
            <a:pathLst>
              <a:path w="140335" h="140335">
                <a:moveTo>
                  <a:pt x="0" y="0"/>
                </a:moveTo>
                <a:lnTo>
                  <a:pt x="140208" y="0"/>
                </a:lnTo>
                <a:lnTo>
                  <a:pt x="140208" y="140208"/>
                </a:lnTo>
                <a:lnTo>
                  <a:pt x="0" y="140208"/>
                </a:lnTo>
                <a:lnTo>
                  <a:pt x="0" y="0"/>
                </a:lnTo>
                <a:close/>
              </a:path>
            </a:pathLst>
          </a:custGeom>
          <a:solidFill>
            <a:srgbClr val="A6A6A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5" name="object 45"/>
          <p:cNvSpPr txBox="1"/>
          <p:nvPr/>
        </p:nvSpPr>
        <p:spPr>
          <a:xfrm>
            <a:off x="3623092" y="5661573"/>
            <a:ext cx="60579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1" u="none" strike="noStrike" kern="1200" cap="none" spc="0" normalizeH="0" baseline="0" noProof="0" dirty="0">
                <a:ln>
                  <a:noFill/>
                </a:ln>
                <a:solidFill>
                  <a:srgbClr val="595958"/>
                </a:solidFill>
                <a:effectLst/>
                <a:uLnTx/>
                <a:uFillTx/>
                <a:latin typeface="Calibri"/>
                <a:ea typeface="+mn-ea"/>
                <a:cs typeface="Calibri"/>
              </a:rPr>
              <a:t>R</a:t>
            </a:r>
            <a:r>
              <a:rPr kumimoji="0" sz="2000" b="0" i="1" u="none" strike="noStrike" kern="1200" cap="none" spc="-10" normalizeH="0" baseline="0" noProof="0" dirty="0">
                <a:ln>
                  <a:noFill/>
                </a:ln>
                <a:solidFill>
                  <a:srgbClr val="595958"/>
                </a:solidFill>
                <a:effectLst/>
                <a:uLnTx/>
                <a:uFillTx/>
                <a:latin typeface="Calibri"/>
                <a:ea typeface="+mn-ea"/>
                <a:cs typeface="Calibri"/>
              </a:rPr>
              <a:t>W</a:t>
            </a:r>
            <a:r>
              <a:rPr kumimoji="0" sz="2000" b="0" i="1" u="none" strike="noStrike" kern="1200" cap="none" spc="-5" normalizeH="0" baseline="0" noProof="0" dirty="0">
                <a:ln>
                  <a:noFill/>
                </a:ln>
                <a:solidFill>
                  <a:srgbClr val="595958"/>
                </a:solidFill>
                <a:effectLst/>
                <a:uLnTx/>
                <a:uFillTx/>
                <a:latin typeface="Calibri"/>
                <a:ea typeface="+mn-ea"/>
                <a:cs typeface="Calibri"/>
              </a:rPr>
              <a:t>-</a:t>
            </a:r>
            <a:r>
              <a:rPr kumimoji="0" sz="2000" b="0" i="1" u="none" strike="noStrike" kern="1200" cap="none" spc="0" normalizeH="0" baseline="0" noProof="0" dirty="0">
                <a:ln>
                  <a:noFill/>
                </a:ln>
                <a:solidFill>
                  <a:srgbClr val="595958"/>
                </a:solidFill>
                <a:effectLst/>
                <a:uLnTx/>
                <a:uFillTx/>
                <a:latin typeface="Calibri"/>
                <a:ea typeface="+mn-ea"/>
                <a:cs typeface="Calibri"/>
              </a:rPr>
              <a:t>B</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46" name="object 46"/>
          <p:cNvSpPr/>
          <p:nvPr/>
        </p:nvSpPr>
        <p:spPr>
          <a:xfrm>
            <a:off x="4451603" y="5785103"/>
            <a:ext cx="139065" cy="140335"/>
          </a:xfrm>
          <a:custGeom>
            <a:avLst/>
            <a:gdLst/>
            <a:ahLst/>
            <a:cxnLst/>
            <a:rect l="l" t="t" r="r" b="b"/>
            <a:pathLst>
              <a:path w="139064" h="140335">
                <a:moveTo>
                  <a:pt x="0" y="0"/>
                </a:moveTo>
                <a:lnTo>
                  <a:pt x="138684" y="0"/>
                </a:lnTo>
                <a:lnTo>
                  <a:pt x="138684" y="140208"/>
                </a:lnTo>
                <a:lnTo>
                  <a:pt x="0" y="140208"/>
                </a:lnTo>
                <a:lnTo>
                  <a:pt x="0" y="0"/>
                </a:lnTo>
                <a:close/>
              </a:path>
            </a:pathLst>
          </a:custGeom>
          <a:solidFill>
            <a:srgbClr val="FFC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7" name="object 47"/>
          <p:cNvSpPr txBox="1"/>
          <p:nvPr/>
        </p:nvSpPr>
        <p:spPr>
          <a:xfrm>
            <a:off x="4643220" y="5661573"/>
            <a:ext cx="73660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1" u="none" strike="noStrike" kern="1200" cap="none" spc="0" normalizeH="0" baseline="0" noProof="0" dirty="0">
                <a:ln>
                  <a:noFill/>
                </a:ln>
                <a:solidFill>
                  <a:srgbClr val="595958"/>
                </a:solidFill>
                <a:effectLst/>
                <a:uLnTx/>
                <a:uFillTx/>
                <a:latin typeface="Calibri"/>
                <a:ea typeface="+mn-ea"/>
                <a:cs typeface="Calibri"/>
              </a:rPr>
              <a:t>F</a:t>
            </a:r>
            <a:r>
              <a:rPr kumimoji="0" sz="2000" b="0" i="1" u="none" strike="noStrike" kern="1200" cap="none" spc="-5" normalizeH="0" baseline="0" noProof="0" dirty="0">
                <a:ln>
                  <a:noFill/>
                </a:ln>
                <a:solidFill>
                  <a:srgbClr val="595958"/>
                </a:solidFill>
                <a:effectLst/>
                <a:uLnTx/>
                <a:uFillTx/>
                <a:latin typeface="Calibri"/>
                <a:ea typeface="+mn-ea"/>
                <a:cs typeface="Calibri"/>
              </a:rPr>
              <a:t>l</a:t>
            </a:r>
            <a:r>
              <a:rPr kumimoji="0" sz="2000" b="0" i="1" u="none" strike="noStrike" kern="1200" cap="none" spc="-10" normalizeH="0" baseline="0" noProof="0" dirty="0">
                <a:ln>
                  <a:noFill/>
                </a:ln>
                <a:solidFill>
                  <a:srgbClr val="595958"/>
                </a:solidFill>
                <a:effectLst/>
                <a:uLnTx/>
                <a:uFillTx/>
                <a:latin typeface="Calibri"/>
                <a:ea typeface="+mn-ea"/>
                <a:cs typeface="Calibri"/>
              </a:rPr>
              <a:t>o</a:t>
            </a:r>
            <a:r>
              <a:rPr kumimoji="0" sz="2000" b="0" i="1" u="none" strike="noStrike" kern="1200" cap="none" spc="5" normalizeH="0" baseline="0" noProof="0" dirty="0">
                <a:ln>
                  <a:noFill/>
                </a:ln>
                <a:solidFill>
                  <a:srgbClr val="595958"/>
                </a:solidFill>
                <a:effectLst/>
                <a:uLnTx/>
                <a:uFillTx/>
                <a:latin typeface="Calibri"/>
                <a:ea typeface="+mn-ea"/>
                <a:cs typeface="Calibri"/>
              </a:rPr>
              <a:t>r</a:t>
            </a:r>
            <a:r>
              <a:rPr kumimoji="0" sz="2000" b="0" i="1" u="none" strike="noStrike" kern="1200" cap="none" spc="-5" normalizeH="0" baseline="0" noProof="0" dirty="0">
                <a:ln>
                  <a:noFill/>
                </a:ln>
                <a:solidFill>
                  <a:srgbClr val="595958"/>
                </a:solidFill>
                <a:effectLst/>
                <a:uLnTx/>
                <a:uFillTx/>
                <a:latin typeface="Calibri"/>
                <a:ea typeface="+mn-ea"/>
                <a:cs typeface="Calibri"/>
              </a:rPr>
              <a:t>i</a:t>
            </a:r>
            <a:r>
              <a:rPr kumimoji="0" sz="2000" b="0" i="1" u="none" strike="noStrike" kern="1200" cap="none" spc="-15" normalizeH="0" baseline="0" noProof="0" dirty="0">
                <a:ln>
                  <a:noFill/>
                </a:ln>
                <a:solidFill>
                  <a:srgbClr val="595958"/>
                </a:solidFill>
                <a:effectLst/>
                <a:uLnTx/>
                <a:uFillTx/>
                <a:latin typeface="Calibri"/>
                <a:ea typeface="+mn-ea"/>
                <a:cs typeface="Calibri"/>
              </a:rPr>
              <a:t>d</a:t>
            </a:r>
            <a:r>
              <a:rPr kumimoji="0" sz="2000" b="0" i="1" u="none" strike="noStrike" kern="1200" cap="none" spc="0" normalizeH="0" baseline="0" noProof="0" dirty="0">
                <a:ln>
                  <a:noFill/>
                </a:ln>
                <a:solidFill>
                  <a:srgbClr val="595958"/>
                </a:solidFill>
                <a:effectLst/>
                <a:uLnTx/>
                <a:uFillTx/>
                <a:latin typeface="Calibri"/>
                <a:ea typeface="+mn-ea"/>
                <a:cs typeface="Calibri"/>
              </a:rPr>
              <a:t>a</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48" name="object 48"/>
          <p:cNvSpPr/>
          <p:nvPr/>
        </p:nvSpPr>
        <p:spPr>
          <a:xfrm>
            <a:off x="6786371" y="5530596"/>
            <a:ext cx="4996180" cy="0"/>
          </a:xfrm>
          <a:custGeom>
            <a:avLst/>
            <a:gdLst/>
            <a:ahLst/>
            <a:cxnLst/>
            <a:rect l="l" t="t" r="r" b="b"/>
            <a:pathLst>
              <a:path w="4996180">
                <a:moveTo>
                  <a:pt x="0" y="0"/>
                </a:moveTo>
                <a:lnTo>
                  <a:pt x="4995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9" name="object 49"/>
          <p:cNvSpPr/>
          <p:nvPr/>
        </p:nvSpPr>
        <p:spPr>
          <a:xfrm>
            <a:off x="11000231" y="5152644"/>
            <a:ext cx="782320" cy="0"/>
          </a:xfrm>
          <a:custGeom>
            <a:avLst/>
            <a:gdLst/>
            <a:ahLst/>
            <a:cxnLst/>
            <a:rect l="l" t="t" r="r" b="b"/>
            <a:pathLst>
              <a:path w="782320">
                <a:moveTo>
                  <a:pt x="0" y="0"/>
                </a:moveTo>
                <a:lnTo>
                  <a:pt x="78181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0" name="object 50"/>
          <p:cNvSpPr/>
          <p:nvPr/>
        </p:nvSpPr>
        <p:spPr>
          <a:xfrm>
            <a:off x="10094976" y="5152644"/>
            <a:ext cx="192405" cy="0"/>
          </a:xfrm>
          <a:custGeom>
            <a:avLst/>
            <a:gdLst/>
            <a:ahLst/>
            <a:cxnLst/>
            <a:rect l="l" t="t" r="r" b="b"/>
            <a:pathLst>
              <a:path w="192404">
                <a:moveTo>
                  <a:pt x="0" y="0"/>
                </a:moveTo>
                <a:lnTo>
                  <a:pt x="1920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1" name="object 51"/>
          <p:cNvSpPr/>
          <p:nvPr/>
        </p:nvSpPr>
        <p:spPr>
          <a:xfrm>
            <a:off x="9188195" y="5152644"/>
            <a:ext cx="192405" cy="0"/>
          </a:xfrm>
          <a:custGeom>
            <a:avLst/>
            <a:gdLst/>
            <a:ahLst/>
            <a:cxnLst/>
            <a:rect l="l" t="t" r="r" b="b"/>
            <a:pathLst>
              <a:path w="192404">
                <a:moveTo>
                  <a:pt x="0" y="0"/>
                </a:moveTo>
                <a:lnTo>
                  <a:pt x="1920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2" name="object 52"/>
          <p:cNvSpPr/>
          <p:nvPr/>
        </p:nvSpPr>
        <p:spPr>
          <a:xfrm>
            <a:off x="8281416" y="5152644"/>
            <a:ext cx="192405" cy="0"/>
          </a:xfrm>
          <a:custGeom>
            <a:avLst/>
            <a:gdLst/>
            <a:ahLst/>
            <a:cxnLst/>
            <a:rect l="l" t="t" r="r" b="b"/>
            <a:pathLst>
              <a:path w="192404">
                <a:moveTo>
                  <a:pt x="0" y="0"/>
                </a:moveTo>
                <a:lnTo>
                  <a:pt x="1920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3" name="object 53"/>
          <p:cNvSpPr/>
          <p:nvPr/>
        </p:nvSpPr>
        <p:spPr>
          <a:xfrm>
            <a:off x="6786371" y="5152644"/>
            <a:ext cx="782320" cy="0"/>
          </a:xfrm>
          <a:custGeom>
            <a:avLst/>
            <a:gdLst/>
            <a:ahLst/>
            <a:cxnLst/>
            <a:rect l="l" t="t" r="r" b="b"/>
            <a:pathLst>
              <a:path w="782320">
                <a:moveTo>
                  <a:pt x="0" y="0"/>
                </a:moveTo>
                <a:lnTo>
                  <a:pt x="78181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4" name="object 54"/>
          <p:cNvSpPr/>
          <p:nvPr/>
        </p:nvSpPr>
        <p:spPr>
          <a:xfrm>
            <a:off x="11000231" y="4774691"/>
            <a:ext cx="782320" cy="0"/>
          </a:xfrm>
          <a:custGeom>
            <a:avLst/>
            <a:gdLst/>
            <a:ahLst/>
            <a:cxnLst/>
            <a:rect l="l" t="t" r="r" b="b"/>
            <a:pathLst>
              <a:path w="782320">
                <a:moveTo>
                  <a:pt x="0" y="0"/>
                </a:moveTo>
                <a:lnTo>
                  <a:pt x="78181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5" name="object 55"/>
          <p:cNvSpPr/>
          <p:nvPr/>
        </p:nvSpPr>
        <p:spPr>
          <a:xfrm>
            <a:off x="10094976" y="4774691"/>
            <a:ext cx="192405" cy="0"/>
          </a:xfrm>
          <a:custGeom>
            <a:avLst/>
            <a:gdLst/>
            <a:ahLst/>
            <a:cxnLst/>
            <a:rect l="l" t="t" r="r" b="b"/>
            <a:pathLst>
              <a:path w="192404">
                <a:moveTo>
                  <a:pt x="0" y="0"/>
                </a:moveTo>
                <a:lnTo>
                  <a:pt x="1920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6" name="object 56"/>
          <p:cNvSpPr/>
          <p:nvPr/>
        </p:nvSpPr>
        <p:spPr>
          <a:xfrm>
            <a:off x="9188195" y="4774691"/>
            <a:ext cx="192405" cy="0"/>
          </a:xfrm>
          <a:custGeom>
            <a:avLst/>
            <a:gdLst/>
            <a:ahLst/>
            <a:cxnLst/>
            <a:rect l="l" t="t" r="r" b="b"/>
            <a:pathLst>
              <a:path w="192404">
                <a:moveTo>
                  <a:pt x="0" y="0"/>
                </a:moveTo>
                <a:lnTo>
                  <a:pt x="1920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7" name="object 57"/>
          <p:cNvSpPr/>
          <p:nvPr/>
        </p:nvSpPr>
        <p:spPr>
          <a:xfrm>
            <a:off x="8281416" y="4774691"/>
            <a:ext cx="192405" cy="0"/>
          </a:xfrm>
          <a:custGeom>
            <a:avLst/>
            <a:gdLst/>
            <a:ahLst/>
            <a:cxnLst/>
            <a:rect l="l" t="t" r="r" b="b"/>
            <a:pathLst>
              <a:path w="192404">
                <a:moveTo>
                  <a:pt x="0" y="0"/>
                </a:moveTo>
                <a:lnTo>
                  <a:pt x="1920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8" name="object 58"/>
          <p:cNvSpPr/>
          <p:nvPr/>
        </p:nvSpPr>
        <p:spPr>
          <a:xfrm>
            <a:off x="6786371" y="4774691"/>
            <a:ext cx="782320" cy="0"/>
          </a:xfrm>
          <a:custGeom>
            <a:avLst/>
            <a:gdLst/>
            <a:ahLst/>
            <a:cxnLst/>
            <a:rect l="l" t="t" r="r" b="b"/>
            <a:pathLst>
              <a:path w="782320">
                <a:moveTo>
                  <a:pt x="0" y="0"/>
                </a:moveTo>
                <a:lnTo>
                  <a:pt x="78181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9" name="object 59"/>
          <p:cNvSpPr/>
          <p:nvPr/>
        </p:nvSpPr>
        <p:spPr>
          <a:xfrm>
            <a:off x="11000231" y="4396740"/>
            <a:ext cx="782320" cy="0"/>
          </a:xfrm>
          <a:custGeom>
            <a:avLst/>
            <a:gdLst/>
            <a:ahLst/>
            <a:cxnLst/>
            <a:rect l="l" t="t" r="r" b="b"/>
            <a:pathLst>
              <a:path w="782320">
                <a:moveTo>
                  <a:pt x="0" y="0"/>
                </a:moveTo>
                <a:lnTo>
                  <a:pt x="78181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0" name="object 60"/>
          <p:cNvSpPr/>
          <p:nvPr/>
        </p:nvSpPr>
        <p:spPr>
          <a:xfrm>
            <a:off x="10094976" y="4396740"/>
            <a:ext cx="192405" cy="0"/>
          </a:xfrm>
          <a:custGeom>
            <a:avLst/>
            <a:gdLst/>
            <a:ahLst/>
            <a:cxnLst/>
            <a:rect l="l" t="t" r="r" b="b"/>
            <a:pathLst>
              <a:path w="192404">
                <a:moveTo>
                  <a:pt x="0" y="0"/>
                </a:moveTo>
                <a:lnTo>
                  <a:pt x="1920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1" name="object 61"/>
          <p:cNvSpPr/>
          <p:nvPr/>
        </p:nvSpPr>
        <p:spPr>
          <a:xfrm>
            <a:off x="9188195" y="4396740"/>
            <a:ext cx="192405" cy="0"/>
          </a:xfrm>
          <a:custGeom>
            <a:avLst/>
            <a:gdLst/>
            <a:ahLst/>
            <a:cxnLst/>
            <a:rect l="l" t="t" r="r" b="b"/>
            <a:pathLst>
              <a:path w="192404">
                <a:moveTo>
                  <a:pt x="0" y="0"/>
                </a:moveTo>
                <a:lnTo>
                  <a:pt x="1920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2" name="object 62"/>
          <p:cNvSpPr/>
          <p:nvPr/>
        </p:nvSpPr>
        <p:spPr>
          <a:xfrm>
            <a:off x="8281416" y="4396740"/>
            <a:ext cx="192405" cy="0"/>
          </a:xfrm>
          <a:custGeom>
            <a:avLst/>
            <a:gdLst/>
            <a:ahLst/>
            <a:cxnLst/>
            <a:rect l="l" t="t" r="r" b="b"/>
            <a:pathLst>
              <a:path w="192404">
                <a:moveTo>
                  <a:pt x="0" y="0"/>
                </a:moveTo>
                <a:lnTo>
                  <a:pt x="1920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3" name="object 63"/>
          <p:cNvSpPr/>
          <p:nvPr/>
        </p:nvSpPr>
        <p:spPr>
          <a:xfrm>
            <a:off x="6786371" y="4396740"/>
            <a:ext cx="782320" cy="0"/>
          </a:xfrm>
          <a:custGeom>
            <a:avLst/>
            <a:gdLst/>
            <a:ahLst/>
            <a:cxnLst/>
            <a:rect l="l" t="t" r="r" b="b"/>
            <a:pathLst>
              <a:path w="782320">
                <a:moveTo>
                  <a:pt x="0" y="0"/>
                </a:moveTo>
                <a:lnTo>
                  <a:pt x="78181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4" name="object 64"/>
          <p:cNvSpPr/>
          <p:nvPr/>
        </p:nvSpPr>
        <p:spPr>
          <a:xfrm>
            <a:off x="11000231" y="4017264"/>
            <a:ext cx="782320" cy="0"/>
          </a:xfrm>
          <a:custGeom>
            <a:avLst/>
            <a:gdLst/>
            <a:ahLst/>
            <a:cxnLst/>
            <a:rect l="l" t="t" r="r" b="b"/>
            <a:pathLst>
              <a:path w="782320">
                <a:moveTo>
                  <a:pt x="0" y="0"/>
                </a:moveTo>
                <a:lnTo>
                  <a:pt x="78181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5" name="object 65"/>
          <p:cNvSpPr/>
          <p:nvPr/>
        </p:nvSpPr>
        <p:spPr>
          <a:xfrm>
            <a:off x="10094976" y="4017264"/>
            <a:ext cx="192405" cy="0"/>
          </a:xfrm>
          <a:custGeom>
            <a:avLst/>
            <a:gdLst/>
            <a:ahLst/>
            <a:cxnLst/>
            <a:rect l="l" t="t" r="r" b="b"/>
            <a:pathLst>
              <a:path w="192404">
                <a:moveTo>
                  <a:pt x="0" y="0"/>
                </a:moveTo>
                <a:lnTo>
                  <a:pt x="1920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6" name="object 66"/>
          <p:cNvSpPr/>
          <p:nvPr/>
        </p:nvSpPr>
        <p:spPr>
          <a:xfrm>
            <a:off x="9188195" y="4017264"/>
            <a:ext cx="192405" cy="0"/>
          </a:xfrm>
          <a:custGeom>
            <a:avLst/>
            <a:gdLst/>
            <a:ahLst/>
            <a:cxnLst/>
            <a:rect l="l" t="t" r="r" b="b"/>
            <a:pathLst>
              <a:path w="192404">
                <a:moveTo>
                  <a:pt x="0" y="0"/>
                </a:moveTo>
                <a:lnTo>
                  <a:pt x="1920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7" name="object 67"/>
          <p:cNvSpPr/>
          <p:nvPr/>
        </p:nvSpPr>
        <p:spPr>
          <a:xfrm>
            <a:off x="8281416" y="4017264"/>
            <a:ext cx="192405" cy="0"/>
          </a:xfrm>
          <a:custGeom>
            <a:avLst/>
            <a:gdLst/>
            <a:ahLst/>
            <a:cxnLst/>
            <a:rect l="l" t="t" r="r" b="b"/>
            <a:pathLst>
              <a:path w="192404">
                <a:moveTo>
                  <a:pt x="0" y="0"/>
                </a:moveTo>
                <a:lnTo>
                  <a:pt x="1920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8" name="object 68"/>
          <p:cNvSpPr/>
          <p:nvPr/>
        </p:nvSpPr>
        <p:spPr>
          <a:xfrm>
            <a:off x="6786371" y="4017264"/>
            <a:ext cx="782320" cy="0"/>
          </a:xfrm>
          <a:custGeom>
            <a:avLst/>
            <a:gdLst/>
            <a:ahLst/>
            <a:cxnLst/>
            <a:rect l="l" t="t" r="r" b="b"/>
            <a:pathLst>
              <a:path w="782320">
                <a:moveTo>
                  <a:pt x="0" y="0"/>
                </a:moveTo>
                <a:lnTo>
                  <a:pt x="78181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9" name="object 69"/>
          <p:cNvSpPr/>
          <p:nvPr/>
        </p:nvSpPr>
        <p:spPr>
          <a:xfrm>
            <a:off x="11000231" y="3639311"/>
            <a:ext cx="782320" cy="0"/>
          </a:xfrm>
          <a:custGeom>
            <a:avLst/>
            <a:gdLst/>
            <a:ahLst/>
            <a:cxnLst/>
            <a:rect l="l" t="t" r="r" b="b"/>
            <a:pathLst>
              <a:path w="782320">
                <a:moveTo>
                  <a:pt x="0" y="0"/>
                </a:moveTo>
                <a:lnTo>
                  <a:pt x="78181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0" name="object 70"/>
          <p:cNvSpPr/>
          <p:nvPr/>
        </p:nvSpPr>
        <p:spPr>
          <a:xfrm>
            <a:off x="10094976" y="3639311"/>
            <a:ext cx="192405" cy="0"/>
          </a:xfrm>
          <a:custGeom>
            <a:avLst/>
            <a:gdLst/>
            <a:ahLst/>
            <a:cxnLst/>
            <a:rect l="l" t="t" r="r" b="b"/>
            <a:pathLst>
              <a:path w="192404">
                <a:moveTo>
                  <a:pt x="0" y="0"/>
                </a:moveTo>
                <a:lnTo>
                  <a:pt x="1920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1" name="object 71"/>
          <p:cNvSpPr/>
          <p:nvPr/>
        </p:nvSpPr>
        <p:spPr>
          <a:xfrm>
            <a:off x="9188195" y="3639311"/>
            <a:ext cx="192405" cy="0"/>
          </a:xfrm>
          <a:custGeom>
            <a:avLst/>
            <a:gdLst/>
            <a:ahLst/>
            <a:cxnLst/>
            <a:rect l="l" t="t" r="r" b="b"/>
            <a:pathLst>
              <a:path w="192404">
                <a:moveTo>
                  <a:pt x="0" y="0"/>
                </a:moveTo>
                <a:lnTo>
                  <a:pt x="1920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2" name="object 72"/>
          <p:cNvSpPr/>
          <p:nvPr/>
        </p:nvSpPr>
        <p:spPr>
          <a:xfrm>
            <a:off x="8281416" y="3639311"/>
            <a:ext cx="192405" cy="0"/>
          </a:xfrm>
          <a:custGeom>
            <a:avLst/>
            <a:gdLst/>
            <a:ahLst/>
            <a:cxnLst/>
            <a:rect l="l" t="t" r="r" b="b"/>
            <a:pathLst>
              <a:path w="192404">
                <a:moveTo>
                  <a:pt x="0" y="0"/>
                </a:moveTo>
                <a:lnTo>
                  <a:pt x="1920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3" name="object 73"/>
          <p:cNvSpPr/>
          <p:nvPr/>
        </p:nvSpPr>
        <p:spPr>
          <a:xfrm>
            <a:off x="6786371" y="3639311"/>
            <a:ext cx="782320" cy="0"/>
          </a:xfrm>
          <a:custGeom>
            <a:avLst/>
            <a:gdLst/>
            <a:ahLst/>
            <a:cxnLst/>
            <a:rect l="l" t="t" r="r" b="b"/>
            <a:pathLst>
              <a:path w="782320">
                <a:moveTo>
                  <a:pt x="0" y="0"/>
                </a:moveTo>
                <a:lnTo>
                  <a:pt x="78181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4" name="object 74"/>
          <p:cNvSpPr/>
          <p:nvPr/>
        </p:nvSpPr>
        <p:spPr>
          <a:xfrm>
            <a:off x="11000231" y="3261359"/>
            <a:ext cx="782320" cy="0"/>
          </a:xfrm>
          <a:custGeom>
            <a:avLst/>
            <a:gdLst/>
            <a:ahLst/>
            <a:cxnLst/>
            <a:rect l="l" t="t" r="r" b="b"/>
            <a:pathLst>
              <a:path w="782320">
                <a:moveTo>
                  <a:pt x="0" y="0"/>
                </a:moveTo>
                <a:lnTo>
                  <a:pt x="78181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5" name="object 75"/>
          <p:cNvSpPr/>
          <p:nvPr/>
        </p:nvSpPr>
        <p:spPr>
          <a:xfrm>
            <a:off x="10094976" y="3261359"/>
            <a:ext cx="192405" cy="0"/>
          </a:xfrm>
          <a:custGeom>
            <a:avLst/>
            <a:gdLst/>
            <a:ahLst/>
            <a:cxnLst/>
            <a:rect l="l" t="t" r="r" b="b"/>
            <a:pathLst>
              <a:path w="192404">
                <a:moveTo>
                  <a:pt x="0" y="0"/>
                </a:moveTo>
                <a:lnTo>
                  <a:pt x="1920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6" name="object 76"/>
          <p:cNvSpPr/>
          <p:nvPr/>
        </p:nvSpPr>
        <p:spPr>
          <a:xfrm>
            <a:off x="9188195" y="3261359"/>
            <a:ext cx="192405" cy="0"/>
          </a:xfrm>
          <a:custGeom>
            <a:avLst/>
            <a:gdLst/>
            <a:ahLst/>
            <a:cxnLst/>
            <a:rect l="l" t="t" r="r" b="b"/>
            <a:pathLst>
              <a:path w="192404">
                <a:moveTo>
                  <a:pt x="0" y="0"/>
                </a:moveTo>
                <a:lnTo>
                  <a:pt x="1920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7" name="object 77"/>
          <p:cNvSpPr/>
          <p:nvPr/>
        </p:nvSpPr>
        <p:spPr>
          <a:xfrm>
            <a:off x="8281416" y="3261359"/>
            <a:ext cx="192405" cy="0"/>
          </a:xfrm>
          <a:custGeom>
            <a:avLst/>
            <a:gdLst/>
            <a:ahLst/>
            <a:cxnLst/>
            <a:rect l="l" t="t" r="r" b="b"/>
            <a:pathLst>
              <a:path w="192404">
                <a:moveTo>
                  <a:pt x="0" y="0"/>
                </a:moveTo>
                <a:lnTo>
                  <a:pt x="1920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8" name="object 78"/>
          <p:cNvSpPr/>
          <p:nvPr/>
        </p:nvSpPr>
        <p:spPr>
          <a:xfrm>
            <a:off x="6786371" y="3261359"/>
            <a:ext cx="782320" cy="0"/>
          </a:xfrm>
          <a:custGeom>
            <a:avLst/>
            <a:gdLst/>
            <a:ahLst/>
            <a:cxnLst/>
            <a:rect l="l" t="t" r="r" b="b"/>
            <a:pathLst>
              <a:path w="782320">
                <a:moveTo>
                  <a:pt x="0" y="0"/>
                </a:moveTo>
                <a:lnTo>
                  <a:pt x="78181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9" name="object 79"/>
          <p:cNvSpPr/>
          <p:nvPr/>
        </p:nvSpPr>
        <p:spPr>
          <a:xfrm>
            <a:off x="10094976" y="2883407"/>
            <a:ext cx="1687195" cy="0"/>
          </a:xfrm>
          <a:custGeom>
            <a:avLst/>
            <a:gdLst/>
            <a:ahLst/>
            <a:cxnLst/>
            <a:rect l="l" t="t" r="r" b="b"/>
            <a:pathLst>
              <a:path w="1687195">
                <a:moveTo>
                  <a:pt x="0" y="0"/>
                </a:moveTo>
                <a:lnTo>
                  <a:pt x="16870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0" name="object 80"/>
          <p:cNvSpPr/>
          <p:nvPr/>
        </p:nvSpPr>
        <p:spPr>
          <a:xfrm>
            <a:off x="6786371" y="2883407"/>
            <a:ext cx="2593975" cy="0"/>
          </a:xfrm>
          <a:custGeom>
            <a:avLst/>
            <a:gdLst/>
            <a:ahLst/>
            <a:cxnLst/>
            <a:rect l="l" t="t" r="r" b="b"/>
            <a:pathLst>
              <a:path w="2593975">
                <a:moveTo>
                  <a:pt x="0" y="0"/>
                </a:moveTo>
                <a:lnTo>
                  <a:pt x="259384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1" name="object 81"/>
          <p:cNvSpPr/>
          <p:nvPr/>
        </p:nvSpPr>
        <p:spPr>
          <a:xfrm>
            <a:off x="10094976" y="2503932"/>
            <a:ext cx="1687195" cy="0"/>
          </a:xfrm>
          <a:custGeom>
            <a:avLst/>
            <a:gdLst/>
            <a:ahLst/>
            <a:cxnLst/>
            <a:rect l="l" t="t" r="r" b="b"/>
            <a:pathLst>
              <a:path w="1687195">
                <a:moveTo>
                  <a:pt x="0" y="0"/>
                </a:moveTo>
                <a:lnTo>
                  <a:pt x="16870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2" name="object 82"/>
          <p:cNvSpPr/>
          <p:nvPr/>
        </p:nvSpPr>
        <p:spPr>
          <a:xfrm>
            <a:off x="6786371" y="2503932"/>
            <a:ext cx="2593975" cy="0"/>
          </a:xfrm>
          <a:custGeom>
            <a:avLst/>
            <a:gdLst/>
            <a:ahLst/>
            <a:cxnLst/>
            <a:rect l="l" t="t" r="r" b="b"/>
            <a:pathLst>
              <a:path w="2593975">
                <a:moveTo>
                  <a:pt x="0" y="0"/>
                </a:moveTo>
                <a:lnTo>
                  <a:pt x="259384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3" name="object 83"/>
          <p:cNvSpPr/>
          <p:nvPr/>
        </p:nvSpPr>
        <p:spPr>
          <a:xfrm>
            <a:off x="7568183" y="3147060"/>
            <a:ext cx="713740" cy="2383790"/>
          </a:xfrm>
          <a:custGeom>
            <a:avLst/>
            <a:gdLst/>
            <a:ahLst/>
            <a:cxnLst/>
            <a:rect l="l" t="t" r="r" b="b"/>
            <a:pathLst>
              <a:path w="713740" h="2383790">
                <a:moveTo>
                  <a:pt x="0" y="0"/>
                </a:moveTo>
                <a:lnTo>
                  <a:pt x="713231" y="0"/>
                </a:lnTo>
                <a:lnTo>
                  <a:pt x="713231" y="2383536"/>
                </a:lnTo>
                <a:lnTo>
                  <a:pt x="0" y="2383536"/>
                </a:lnTo>
                <a:lnTo>
                  <a:pt x="0" y="0"/>
                </a:lnTo>
                <a:close/>
              </a:path>
            </a:pathLst>
          </a:custGeom>
          <a:solidFill>
            <a:srgbClr val="66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4" name="object 84"/>
          <p:cNvSpPr/>
          <p:nvPr/>
        </p:nvSpPr>
        <p:spPr>
          <a:xfrm>
            <a:off x="8473440" y="3072383"/>
            <a:ext cx="715010" cy="2458720"/>
          </a:xfrm>
          <a:custGeom>
            <a:avLst/>
            <a:gdLst/>
            <a:ahLst/>
            <a:cxnLst/>
            <a:rect l="l" t="t" r="r" b="b"/>
            <a:pathLst>
              <a:path w="715009" h="2458720">
                <a:moveTo>
                  <a:pt x="0" y="0"/>
                </a:moveTo>
                <a:lnTo>
                  <a:pt x="714755" y="0"/>
                </a:lnTo>
                <a:lnTo>
                  <a:pt x="714755" y="2458212"/>
                </a:lnTo>
                <a:lnTo>
                  <a:pt x="0" y="2458212"/>
                </a:lnTo>
                <a:lnTo>
                  <a:pt x="0" y="0"/>
                </a:lnTo>
                <a:close/>
              </a:path>
            </a:pathLst>
          </a:custGeom>
          <a:solidFill>
            <a:srgbClr val="FF99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5" name="object 85"/>
          <p:cNvSpPr/>
          <p:nvPr/>
        </p:nvSpPr>
        <p:spPr>
          <a:xfrm>
            <a:off x="9380219" y="2240279"/>
            <a:ext cx="715010" cy="3290570"/>
          </a:xfrm>
          <a:custGeom>
            <a:avLst/>
            <a:gdLst/>
            <a:ahLst/>
            <a:cxnLst/>
            <a:rect l="l" t="t" r="r" b="b"/>
            <a:pathLst>
              <a:path w="715009" h="3290570">
                <a:moveTo>
                  <a:pt x="0" y="0"/>
                </a:moveTo>
                <a:lnTo>
                  <a:pt x="714755" y="0"/>
                </a:lnTo>
                <a:lnTo>
                  <a:pt x="714755" y="3290316"/>
                </a:lnTo>
                <a:lnTo>
                  <a:pt x="0" y="3290316"/>
                </a:lnTo>
                <a:lnTo>
                  <a:pt x="0" y="0"/>
                </a:lnTo>
                <a:close/>
              </a:path>
            </a:pathLst>
          </a:custGeom>
          <a:solidFill>
            <a:srgbClr val="7F6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6" name="object 86"/>
          <p:cNvSpPr/>
          <p:nvPr/>
        </p:nvSpPr>
        <p:spPr>
          <a:xfrm>
            <a:off x="10287000" y="2919983"/>
            <a:ext cx="713740" cy="2611120"/>
          </a:xfrm>
          <a:custGeom>
            <a:avLst/>
            <a:gdLst/>
            <a:ahLst/>
            <a:cxnLst/>
            <a:rect l="l" t="t" r="r" b="b"/>
            <a:pathLst>
              <a:path w="713740" h="2611120">
                <a:moveTo>
                  <a:pt x="0" y="0"/>
                </a:moveTo>
                <a:lnTo>
                  <a:pt x="713231" y="0"/>
                </a:lnTo>
                <a:lnTo>
                  <a:pt x="713231" y="2610612"/>
                </a:lnTo>
                <a:lnTo>
                  <a:pt x="0" y="2610612"/>
                </a:lnTo>
                <a:lnTo>
                  <a:pt x="0"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7" name="object 87"/>
          <p:cNvSpPr txBox="1"/>
          <p:nvPr/>
        </p:nvSpPr>
        <p:spPr>
          <a:xfrm>
            <a:off x="7714707" y="2788068"/>
            <a:ext cx="4210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63%</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88" name="object 88"/>
          <p:cNvSpPr txBox="1"/>
          <p:nvPr/>
        </p:nvSpPr>
        <p:spPr>
          <a:xfrm>
            <a:off x="8621106" y="2712402"/>
            <a:ext cx="4210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65%</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89" name="object 89"/>
          <p:cNvSpPr txBox="1"/>
          <p:nvPr/>
        </p:nvSpPr>
        <p:spPr>
          <a:xfrm>
            <a:off x="10433904" y="2561069"/>
            <a:ext cx="4210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69%</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90" name="object 90"/>
          <p:cNvSpPr txBox="1"/>
          <p:nvPr/>
        </p:nvSpPr>
        <p:spPr>
          <a:xfrm>
            <a:off x="6391170" y="5391108"/>
            <a:ext cx="242570"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91" name="object 91"/>
          <p:cNvSpPr txBox="1"/>
          <p:nvPr/>
        </p:nvSpPr>
        <p:spPr>
          <a:xfrm>
            <a:off x="6301125" y="5012738"/>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10%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92" name="object 92"/>
          <p:cNvSpPr txBox="1"/>
          <p:nvPr/>
        </p:nvSpPr>
        <p:spPr>
          <a:xfrm>
            <a:off x="6301125" y="4634369"/>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20%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93" name="object 93"/>
          <p:cNvSpPr txBox="1"/>
          <p:nvPr/>
        </p:nvSpPr>
        <p:spPr>
          <a:xfrm>
            <a:off x="6301125" y="4255999"/>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30%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94" name="object 94"/>
          <p:cNvSpPr txBox="1"/>
          <p:nvPr/>
        </p:nvSpPr>
        <p:spPr>
          <a:xfrm>
            <a:off x="6301125" y="3877629"/>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40%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95" name="object 95"/>
          <p:cNvSpPr txBox="1"/>
          <p:nvPr/>
        </p:nvSpPr>
        <p:spPr>
          <a:xfrm>
            <a:off x="6301125" y="3499260"/>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50%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96" name="object 96"/>
          <p:cNvSpPr txBox="1"/>
          <p:nvPr/>
        </p:nvSpPr>
        <p:spPr>
          <a:xfrm>
            <a:off x="6301125" y="3120890"/>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60%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97" name="object 97"/>
          <p:cNvSpPr txBox="1"/>
          <p:nvPr/>
        </p:nvSpPr>
        <p:spPr>
          <a:xfrm>
            <a:off x="6301125" y="2742521"/>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70%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98" name="object 98"/>
          <p:cNvSpPr txBox="1"/>
          <p:nvPr/>
        </p:nvSpPr>
        <p:spPr>
          <a:xfrm>
            <a:off x="6301125" y="2364151"/>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80%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99" name="object 99"/>
          <p:cNvSpPr txBox="1"/>
          <p:nvPr/>
        </p:nvSpPr>
        <p:spPr>
          <a:xfrm>
            <a:off x="6301125" y="1985782"/>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90%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00" name="object 100"/>
          <p:cNvSpPr txBox="1"/>
          <p:nvPr/>
        </p:nvSpPr>
        <p:spPr>
          <a:xfrm>
            <a:off x="6211079" y="1607412"/>
            <a:ext cx="42227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100%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01" name="object 101"/>
          <p:cNvSpPr/>
          <p:nvPr/>
        </p:nvSpPr>
        <p:spPr>
          <a:xfrm>
            <a:off x="6856476" y="5824728"/>
            <a:ext cx="139065" cy="140335"/>
          </a:xfrm>
          <a:custGeom>
            <a:avLst/>
            <a:gdLst/>
            <a:ahLst/>
            <a:cxnLst/>
            <a:rect l="l" t="t" r="r" b="b"/>
            <a:pathLst>
              <a:path w="139065" h="140335">
                <a:moveTo>
                  <a:pt x="0" y="0"/>
                </a:moveTo>
                <a:lnTo>
                  <a:pt x="138683" y="0"/>
                </a:lnTo>
                <a:lnTo>
                  <a:pt x="138683" y="140208"/>
                </a:lnTo>
                <a:lnTo>
                  <a:pt x="0" y="140208"/>
                </a:lnTo>
                <a:lnTo>
                  <a:pt x="0" y="0"/>
                </a:lnTo>
                <a:close/>
              </a:path>
            </a:pathLst>
          </a:custGeom>
          <a:solidFill>
            <a:srgbClr val="66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2" name="object 102"/>
          <p:cNvSpPr txBox="1"/>
          <p:nvPr/>
        </p:nvSpPr>
        <p:spPr>
          <a:xfrm>
            <a:off x="6773671" y="1213309"/>
            <a:ext cx="5021580" cy="967105"/>
          </a:xfrm>
          <a:prstGeom prst="rect">
            <a:avLst/>
          </a:prstGeom>
        </p:spPr>
        <p:txBody>
          <a:bodyPr vert="horz" wrap="square" lIns="0" tIns="184785" rIns="0" bIns="0" rtlCol="0">
            <a:spAutoFit/>
          </a:bodyPr>
          <a:lstStyle/>
          <a:p>
            <a:pPr marL="12700" marR="0" lvl="0" indent="0" algn="l" defTabSz="914400" rtl="0" eaLnBrk="1" fontAlgn="auto" latinLnBrk="0" hangingPunct="1">
              <a:lnSpc>
                <a:spcPct val="100000"/>
              </a:lnSpc>
              <a:spcBef>
                <a:spcPts val="1455"/>
              </a:spcBef>
              <a:spcAft>
                <a:spcPts val="0"/>
              </a:spcAft>
              <a:buClrTx/>
              <a:buSzTx/>
              <a:buFontTx/>
              <a:buNone/>
              <a:tabLst>
                <a:tab pos="455930" algn="l"/>
                <a:tab pos="5008245" algn="l"/>
              </a:tabLst>
              <a:defRPr/>
            </a:pPr>
            <a:r>
              <a:rPr kumimoji="0" sz="2400" b="1" i="0" u="sng" strike="noStrike" kern="1200" cap="none" spc="0" normalizeH="0" baseline="0" noProof="0" dirty="0">
                <a:ln>
                  <a:noFill/>
                </a:ln>
                <a:solidFill>
                  <a:srgbClr val="595958"/>
                </a:solidFill>
                <a:effectLst/>
                <a:uLnTx/>
                <a:uFill>
                  <a:solidFill>
                    <a:srgbClr val="DADADA"/>
                  </a:solidFill>
                </a:uFill>
                <a:latin typeface="Calibri"/>
                <a:ea typeface="+mn-ea"/>
                <a:cs typeface="Calibri"/>
              </a:rPr>
              <a:t> 	</a:t>
            </a:r>
            <a:r>
              <a:rPr kumimoji="0" sz="2400" b="1" i="0" u="sng" strike="noStrike" kern="1200" cap="none" spc="-5" normalizeH="0" baseline="0" noProof="0" dirty="0">
                <a:ln>
                  <a:noFill/>
                </a:ln>
                <a:solidFill>
                  <a:srgbClr val="595958"/>
                </a:solidFill>
                <a:effectLst/>
                <a:uLnTx/>
                <a:uFill>
                  <a:solidFill>
                    <a:srgbClr val="DADADA"/>
                  </a:solidFill>
                </a:uFill>
                <a:latin typeface="Calibri"/>
                <a:ea typeface="+mn-ea"/>
                <a:cs typeface="Calibri"/>
              </a:rPr>
              <a:t>Comparisons: </a:t>
            </a:r>
            <a:r>
              <a:rPr kumimoji="0" sz="2400" b="1" i="1" u="sng" strike="noStrike" kern="1200" cap="none" spc="-5" normalizeH="0" baseline="0" noProof="0" dirty="0">
                <a:ln>
                  <a:noFill/>
                </a:ln>
                <a:solidFill>
                  <a:srgbClr val="00B0F0"/>
                </a:solidFill>
                <a:effectLst/>
                <a:uLnTx/>
                <a:uFill>
                  <a:solidFill>
                    <a:srgbClr val="DADADA"/>
                  </a:solidFill>
                </a:uFill>
                <a:latin typeface="Calibri"/>
                <a:ea typeface="+mn-ea"/>
                <a:cs typeface="Calibri"/>
              </a:rPr>
              <a:t>Suppressed</a:t>
            </a:r>
            <a:r>
              <a:rPr kumimoji="0" sz="2400" b="1" i="1" u="sng" strike="noStrike" kern="1200" cap="none" spc="-30" normalizeH="0" baseline="0" noProof="0" dirty="0">
                <a:ln>
                  <a:noFill/>
                </a:ln>
                <a:solidFill>
                  <a:srgbClr val="00B0F0"/>
                </a:solidFill>
                <a:effectLst/>
                <a:uLnTx/>
                <a:uFill>
                  <a:solidFill>
                    <a:srgbClr val="DADADA"/>
                  </a:solidFill>
                </a:uFill>
                <a:latin typeface="Calibri"/>
                <a:ea typeface="+mn-ea"/>
                <a:cs typeface="Calibri"/>
              </a:rPr>
              <a:t> </a:t>
            </a:r>
            <a:r>
              <a:rPr kumimoji="0" sz="2400" b="1" i="1" u="sng" strike="noStrike" kern="1200" cap="none" spc="-5" normalizeH="0" baseline="0" noProof="0" dirty="0">
                <a:ln>
                  <a:noFill/>
                </a:ln>
                <a:solidFill>
                  <a:srgbClr val="00B0F0"/>
                </a:solidFill>
                <a:effectLst/>
                <a:uLnTx/>
                <a:uFill>
                  <a:solidFill>
                    <a:srgbClr val="DADADA"/>
                  </a:solidFill>
                </a:uFill>
                <a:latin typeface="Calibri"/>
                <a:ea typeface="+mn-ea"/>
                <a:cs typeface="Calibri"/>
              </a:rPr>
              <a:t>VL	</a:t>
            </a:r>
            <a:endParaRPr kumimoji="0" sz="24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1015"/>
              </a:spcBef>
              <a:spcAft>
                <a:spcPts val="0"/>
              </a:spcAft>
              <a:buClrTx/>
              <a:buSzTx/>
              <a:buFontTx/>
              <a:buNone/>
              <a:tabLst>
                <a:tab pos="2766060" algn="l"/>
                <a:tab pos="5008245" algn="l"/>
              </a:tabLst>
              <a:defRPr/>
            </a:pPr>
            <a:r>
              <a:rPr kumimoji="0" sz="1800" b="0" i="0" u="sng" strike="noStrike" kern="1200" cap="none" spc="0" normalizeH="0" baseline="0" noProof="0" dirty="0">
                <a:ln>
                  <a:noFill/>
                </a:ln>
                <a:solidFill>
                  <a:srgbClr val="3E3E3E"/>
                </a:solidFill>
                <a:effectLst/>
                <a:uLnTx/>
                <a:uFill>
                  <a:solidFill>
                    <a:srgbClr val="DADADA"/>
                  </a:solidFill>
                </a:uFill>
                <a:latin typeface="Calibri"/>
                <a:ea typeface="+mn-ea"/>
                <a:cs typeface="Calibri"/>
              </a:rPr>
              <a:t> 	87%	</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03" name="object 103"/>
          <p:cNvSpPr/>
          <p:nvPr/>
        </p:nvSpPr>
        <p:spPr>
          <a:xfrm>
            <a:off x="7961376" y="5824728"/>
            <a:ext cx="140335" cy="140335"/>
          </a:xfrm>
          <a:custGeom>
            <a:avLst/>
            <a:gdLst/>
            <a:ahLst/>
            <a:cxnLst/>
            <a:rect l="l" t="t" r="r" b="b"/>
            <a:pathLst>
              <a:path w="140334" h="140335">
                <a:moveTo>
                  <a:pt x="0" y="0"/>
                </a:moveTo>
                <a:lnTo>
                  <a:pt x="140207" y="0"/>
                </a:lnTo>
                <a:lnTo>
                  <a:pt x="140207" y="140208"/>
                </a:lnTo>
                <a:lnTo>
                  <a:pt x="0" y="140208"/>
                </a:lnTo>
                <a:lnTo>
                  <a:pt x="0" y="0"/>
                </a:lnTo>
                <a:close/>
              </a:path>
            </a:pathLst>
          </a:custGeom>
          <a:solidFill>
            <a:srgbClr val="FF99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4" name="object 104"/>
          <p:cNvSpPr/>
          <p:nvPr/>
        </p:nvSpPr>
        <p:spPr>
          <a:xfrm>
            <a:off x="9354311" y="5824728"/>
            <a:ext cx="140335" cy="140335"/>
          </a:xfrm>
          <a:custGeom>
            <a:avLst/>
            <a:gdLst/>
            <a:ahLst/>
            <a:cxnLst/>
            <a:rect l="l" t="t" r="r" b="b"/>
            <a:pathLst>
              <a:path w="140334" h="140335">
                <a:moveTo>
                  <a:pt x="0" y="0"/>
                </a:moveTo>
                <a:lnTo>
                  <a:pt x="140207" y="0"/>
                </a:lnTo>
                <a:lnTo>
                  <a:pt x="140207" y="140208"/>
                </a:lnTo>
                <a:lnTo>
                  <a:pt x="0" y="140208"/>
                </a:lnTo>
                <a:lnTo>
                  <a:pt x="0" y="0"/>
                </a:lnTo>
                <a:close/>
              </a:path>
            </a:pathLst>
          </a:custGeom>
          <a:solidFill>
            <a:srgbClr val="7F6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5" name="object 105"/>
          <p:cNvSpPr/>
          <p:nvPr/>
        </p:nvSpPr>
        <p:spPr>
          <a:xfrm>
            <a:off x="10373868" y="5824728"/>
            <a:ext cx="140335" cy="140335"/>
          </a:xfrm>
          <a:custGeom>
            <a:avLst/>
            <a:gdLst/>
            <a:ahLst/>
            <a:cxnLst/>
            <a:rect l="l" t="t" r="r" b="b"/>
            <a:pathLst>
              <a:path w="140334" h="140335">
                <a:moveTo>
                  <a:pt x="0" y="0"/>
                </a:moveTo>
                <a:lnTo>
                  <a:pt x="140207" y="0"/>
                </a:lnTo>
                <a:lnTo>
                  <a:pt x="140207" y="140208"/>
                </a:lnTo>
                <a:lnTo>
                  <a:pt x="0" y="140208"/>
                </a:lnTo>
                <a:lnTo>
                  <a:pt x="0" y="0"/>
                </a:lnTo>
                <a:close/>
              </a:path>
            </a:pathLst>
          </a:custGeom>
          <a:solidFill>
            <a:srgbClr val="FFC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6" name="object 106"/>
          <p:cNvSpPr txBox="1"/>
          <p:nvPr/>
        </p:nvSpPr>
        <p:spPr>
          <a:xfrm>
            <a:off x="3403997" y="5373113"/>
            <a:ext cx="80772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5" normalizeH="0" baseline="0" noProof="0" dirty="0">
                <a:ln>
                  <a:noFill/>
                </a:ln>
                <a:solidFill>
                  <a:srgbClr val="FF0000"/>
                </a:solidFill>
                <a:effectLst/>
                <a:uLnTx/>
                <a:uFillTx/>
                <a:latin typeface="Calibri"/>
                <a:ea typeface="+mn-ea"/>
                <a:cs typeface="Calibri"/>
              </a:rPr>
              <a:t>N=1,002</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09" name="object 109"/>
          <p:cNvSpPr txBox="1">
            <a:spLocks noGrp="1"/>
          </p:cNvSpPr>
          <p:nvPr>
            <p:ph type="sldNum" sz="quarter" idx="7"/>
          </p:nvPr>
        </p:nvSpPr>
        <p:spPr>
          <a:xfrm>
            <a:off x="11000231" y="6149091"/>
            <a:ext cx="799130"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332</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
        <p:nvSpPr>
          <p:cNvPr id="107" name="object 107"/>
          <p:cNvSpPr txBox="1"/>
          <p:nvPr/>
        </p:nvSpPr>
        <p:spPr>
          <a:xfrm>
            <a:off x="7047881" y="5456552"/>
            <a:ext cx="4255135" cy="575310"/>
          </a:xfrm>
          <a:prstGeom prst="rect">
            <a:avLst/>
          </a:prstGeom>
        </p:spPr>
        <p:txBody>
          <a:bodyPr vert="horz" wrap="square" lIns="0" tIns="12700" rIns="0" bIns="0" rtlCol="0">
            <a:spAutoFit/>
          </a:bodyPr>
          <a:lstStyle/>
          <a:p>
            <a:pPr marL="154940" marR="0" lvl="0" indent="0" algn="ctr" defTabSz="914400" rtl="0" eaLnBrk="1" fontAlgn="auto" latinLnBrk="0" hangingPunct="1">
              <a:lnSpc>
                <a:spcPts val="2045"/>
              </a:lnSpc>
              <a:spcBef>
                <a:spcPts val="100"/>
              </a:spcBef>
              <a:spcAft>
                <a:spcPts val="0"/>
              </a:spcAft>
              <a:buClrTx/>
              <a:buSzTx/>
              <a:buFontTx/>
              <a:buNone/>
              <a:tabLst>
                <a:tab pos="1129665" algn="l"/>
              </a:tabLst>
              <a:defRPr/>
            </a:pPr>
            <a:r>
              <a:rPr kumimoji="0" sz="1800" b="0" i="0" u="none" strike="noStrike" kern="1200" cap="none" spc="-5" normalizeH="0" baseline="0" noProof="0" dirty="0">
                <a:ln>
                  <a:noFill/>
                </a:ln>
                <a:solidFill>
                  <a:prstClr val="black"/>
                </a:solidFill>
                <a:effectLst/>
                <a:uLnTx/>
                <a:uFillTx/>
                <a:latin typeface="Calibri"/>
                <a:ea typeface="+mn-ea"/>
                <a:cs typeface="Calibri"/>
              </a:rPr>
              <a:t>N=5,480	</a:t>
            </a:r>
            <a:r>
              <a:rPr kumimoji="0" sz="1800" b="0" i="0" u="none" strike="noStrike" kern="1200" cap="none" spc="0" normalizeH="0" baseline="0" noProof="0" dirty="0">
                <a:ln>
                  <a:noFill/>
                </a:ln>
                <a:solidFill>
                  <a:srgbClr val="FF0000"/>
                </a:solidFill>
                <a:effectLst/>
                <a:uLnTx/>
                <a:uFillTx/>
                <a:latin typeface="Calibri"/>
                <a:ea typeface="+mn-ea"/>
                <a:cs typeface="Calibri"/>
              </a:rPr>
              <a:t>N=874</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ts val="2285"/>
              </a:lnSpc>
              <a:spcBef>
                <a:spcPts val="0"/>
              </a:spcBef>
              <a:spcAft>
                <a:spcPts val="0"/>
              </a:spcAft>
              <a:buClrTx/>
              <a:buSzTx/>
              <a:buFontTx/>
              <a:buNone/>
              <a:tabLst>
                <a:tab pos="1117600" algn="l"/>
                <a:tab pos="2510790" algn="l"/>
                <a:tab pos="3530600" algn="l"/>
              </a:tabLst>
              <a:defRPr/>
            </a:pPr>
            <a:r>
              <a:rPr kumimoji="0" sz="2000" b="0" i="1" u="none" strike="noStrike" kern="1200" cap="none" spc="0" normalizeH="0" baseline="0" noProof="0" dirty="0">
                <a:ln>
                  <a:noFill/>
                </a:ln>
                <a:solidFill>
                  <a:srgbClr val="595958"/>
                </a:solidFill>
                <a:effectLst/>
                <a:uLnTx/>
                <a:uFillTx/>
                <a:latin typeface="Calibri"/>
                <a:ea typeface="+mn-ea"/>
                <a:cs typeface="Calibri"/>
              </a:rPr>
              <a:t>M</a:t>
            </a:r>
            <a:r>
              <a:rPr kumimoji="0" sz="2000" b="0" i="1" u="none" strike="noStrike" kern="1200" cap="none" spc="-5" normalizeH="0" baseline="0" noProof="0" dirty="0">
                <a:ln>
                  <a:noFill/>
                </a:ln>
                <a:solidFill>
                  <a:srgbClr val="595958"/>
                </a:solidFill>
                <a:effectLst/>
                <a:uLnTx/>
                <a:uFillTx/>
                <a:latin typeface="Calibri"/>
                <a:ea typeface="+mn-ea"/>
                <a:cs typeface="Calibri"/>
              </a:rPr>
              <a:t>i</a:t>
            </a:r>
            <a:r>
              <a:rPr kumimoji="0" sz="2000" b="0" i="1" u="none" strike="noStrike" kern="1200" cap="none" spc="-15" normalizeH="0" baseline="0" noProof="0" dirty="0">
                <a:ln>
                  <a:noFill/>
                </a:ln>
                <a:solidFill>
                  <a:srgbClr val="595958"/>
                </a:solidFill>
                <a:effectLst/>
                <a:uLnTx/>
                <a:uFillTx/>
                <a:latin typeface="Calibri"/>
                <a:ea typeface="+mn-ea"/>
                <a:cs typeface="Calibri"/>
              </a:rPr>
              <a:t>a</a:t>
            </a:r>
            <a:r>
              <a:rPr kumimoji="0" sz="2000" b="0" i="1" u="none" strike="noStrike" kern="1200" cap="none" spc="-5" normalizeH="0" baseline="0" noProof="0" dirty="0">
                <a:ln>
                  <a:noFill/>
                </a:ln>
                <a:solidFill>
                  <a:srgbClr val="595958"/>
                </a:solidFill>
                <a:effectLst/>
                <a:uLnTx/>
                <a:uFillTx/>
                <a:latin typeface="Calibri"/>
                <a:ea typeface="+mn-ea"/>
                <a:cs typeface="Calibri"/>
              </a:rPr>
              <a:t>m</a:t>
            </a:r>
            <a:r>
              <a:rPr kumimoji="0" sz="2000" b="0" i="1" u="none" strike="noStrike" kern="1200" cap="none" spc="0" normalizeH="0" baseline="0" noProof="0" dirty="0">
                <a:ln>
                  <a:noFill/>
                </a:ln>
                <a:solidFill>
                  <a:srgbClr val="595958"/>
                </a:solidFill>
                <a:effectLst/>
                <a:uLnTx/>
                <a:uFillTx/>
                <a:latin typeface="Calibri"/>
                <a:ea typeface="+mn-ea"/>
                <a:cs typeface="Calibri"/>
              </a:rPr>
              <a:t>i	</a:t>
            </a:r>
            <a:r>
              <a:rPr kumimoji="0" sz="2000" b="0" i="1" u="none" strike="noStrike" kern="1200" cap="none" spc="-5" normalizeH="0" baseline="0" noProof="0" dirty="0">
                <a:ln>
                  <a:noFill/>
                </a:ln>
                <a:solidFill>
                  <a:srgbClr val="595958"/>
                </a:solidFill>
                <a:effectLst/>
                <a:uLnTx/>
                <a:uFillTx/>
                <a:latin typeface="Calibri"/>
                <a:ea typeface="+mn-ea"/>
                <a:cs typeface="Calibri"/>
              </a:rPr>
              <a:t>P</a:t>
            </a:r>
            <a:r>
              <a:rPr kumimoji="0" sz="2000" b="0" i="1" u="none" strike="noStrike" kern="1200" cap="none" spc="0" normalizeH="0" baseline="0" noProof="0" dirty="0">
                <a:ln>
                  <a:noFill/>
                </a:ln>
                <a:solidFill>
                  <a:srgbClr val="595958"/>
                </a:solidFill>
                <a:effectLst/>
                <a:uLnTx/>
                <a:uFillTx/>
                <a:latin typeface="Calibri"/>
                <a:ea typeface="+mn-ea"/>
                <a:cs typeface="Calibri"/>
              </a:rPr>
              <a:t>a</a:t>
            </a:r>
            <a:r>
              <a:rPr kumimoji="0" sz="2000" b="0" i="1" u="none" strike="noStrike" kern="1200" cap="none" spc="-5" normalizeH="0" baseline="0" noProof="0" dirty="0">
                <a:ln>
                  <a:noFill/>
                </a:ln>
                <a:solidFill>
                  <a:srgbClr val="595958"/>
                </a:solidFill>
                <a:effectLst/>
                <a:uLnTx/>
                <a:uFillTx/>
                <a:latin typeface="Calibri"/>
                <a:ea typeface="+mn-ea"/>
                <a:cs typeface="Calibri"/>
              </a:rPr>
              <a:t>l</a:t>
            </a:r>
            <a:r>
              <a:rPr kumimoji="0" sz="2000" b="0" i="1" u="none" strike="noStrike" kern="1200" cap="none" spc="0" normalizeH="0" baseline="0" noProof="0" dirty="0">
                <a:ln>
                  <a:noFill/>
                </a:ln>
                <a:solidFill>
                  <a:srgbClr val="595958"/>
                </a:solidFill>
                <a:effectLst/>
                <a:uLnTx/>
                <a:uFillTx/>
                <a:latin typeface="Calibri"/>
                <a:ea typeface="+mn-ea"/>
                <a:cs typeface="Calibri"/>
              </a:rPr>
              <a:t>m </a:t>
            </a:r>
            <a:r>
              <a:rPr kumimoji="0" sz="2000" b="0" i="1" u="none" strike="noStrike" kern="1200" cap="none" spc="-15" normalizeH="0" baseline="0" noProof="0" dirty="0">
                <a:ln>
                  <a:noFill/>
                </a:ln>
                <a:solidFill>
                  <a:srgbClr val="595958"/>
                </a:solidFill>
                <a:effectLst/>
                <a:uLnTx/>
                <a:uFillTx/>
                <a:latin typeface="Calibri"/>
                <a:ea typeface="+mn-ea"/>
                <a:cs typeface="Calibri"/>
              </a:rPr>
              <a:t>B</a:t>
            </a:r>
            <a:r>
              <a:rPr kumimoji="0" sz="2000" b="0" i="1" u="none" strike="noStrike" kern="1200" cap="none" spc="5" normalizeH="0" baseline="0" noProof="0" dirty="0">
                <a:ln>
                  <a:noFill/>
                </a:ln>
                <a:solidFill>
                  <a:srgbClr val="595958"/>
                </a:solidFill>
                <a:effectLst/>
                <a:uLnTx/>
                <a:uFillTx/>
                <a:latin typeface="Calibri"/>
                <a:ea typeface="+mn-ea"/>
                <a:cs typeface="Calibri"/>
              </a:rPr>
              <a:t>c</a:t>
            </a:r>
            <a:r>
              <a:rPr kumimoji="0" sz="2000" b="0" i="1" u="none" strike="noStrike" kern="1200" cap="none" spc="0" normalizeH="0" baseline="0" noProof="0" dirty="0">
                <a:ln>
                  <a:noFill/>
                </a:ln>
                <a:solidFill>
                  <a:srgbClr val="595958"/>
                </a:solidFill>
                <a:effectLst/>
                <a:uLnTx/>
                <a:uFillTx/>
                <a:latin typeface="Calibri"/>
                <a:ea typeface="+mn-ea"/>
                <a:cs typeface="Calibri"/>
              </a:rPr>
              <a:t>h	R</a:t>
            </a:r>
            <a:r>
              <a:rPr kumimoji="0" sz="2000" b="0" i="1" u="none" strike="noStrike" kern="1200" cap="none" spc="-10" normalizeH="0" baseline="0" noProof="0" dirty="0">
                <a:ln>
                  <a:noFill/>
                </a:ln>
                <a:solidFill>
                  <a:srgbClr val="595958"/>
                </a:solidFill>
                <a:effectLst/>
                <a:uLnTx/>
                <a:uFillTx/>
                <a:latin typeface="Calibri"/>
                <a:ea typeface="+mn-ea"/>
                <a:cs typeface="Calibri"/>
              </a:rPr>
              <a:t>W</a:t>
            </a:r>
            <a:r>
              <a:rPr kumimoji="0" sz="2000" b="0" i="1" u="none" strike="noStrike" kern="1200" cap="none" spc="-5" normalizeH="0" baseline="0" noProof="0" dirty="0">
                <a:ln>
                  <a:noFill/>
                </a:ln>
                <a:solidFill>
                  <a:srgbClr val="595958"/>
                </a:solidFill>
                <a:effectLst/>
                <a:uLnTx/>
                <a:uFillTx/>
                <a:latin typeface="Calibri"/>
                <a:ea typeface="+mn-ea"/>
                <a:cs typeface="Calibri"/>
              </a:rPr>
              <a:t>-</a:t>
            </a:r>
            <a:r>
              <a:rPr kumimoji="0" sz="2000" b="0" i="1" u="none" strike="noStrike" kern="1200" cap="none" spc="0" normalizeH="0" baseline="0" noProof="0" dirty="0">
                <a:ln>
                  <a:noFill/>
                </a:ln>
                <a:solidFill>
                  <a:srgbClr val="595958"/>
                </a:solidFill>
                <a:effectLst/>
                <a:uLnTx/>
                <a:uFillTx/>
                <a:latin typeface="Calibri"/>
                <a:ea typeface="+mn-ea"/>
                <a:cs typeface="Calibri"/>
              </a:rPr>
              <a:t>B	F</a:t>
            </a:r>
            <a:r>
              <a:rPr kumimoji="0" sz="2000" b="0" i="1" u="none" strike="noStrike" kern="1200" cap="none" spc="-5" normalizeH="0" baseline="0" noProof="0" dirty="0">
                <a:ln>
                  <a:noFill/>
                </a:ln>
                <a:solidFill>
                  <a:srgbClr val="595958"/>
                </a:solidFill>
                <a:effectLst/>
                <a:uLnTx/>
                <a:uFillTx/>
                <a:latin typeface="Calibri"/>
                <a:ea typeface="+mn-ea"/>
                <a:cs typeface="Calibri"/>
              </a:rPr>
              <a:t>l</a:t>
            </a:r>
            <a:r>
              <a:rPr kumimoji="0" sz="2000" b="0" i="1" u="none" strike="noStrike" kern="1200" cap="none" spc="-10" normalizeH="0" baseline="0" noProof="0" dirty="0">
                <a:ln>
                  <a:noFill/>
                </a:ln>
                <a:solidFill>
                  <a:srgbClr val="595958"/>
                </a:solidFill>
                <a:effectLst/>
                <a:uLnTx/>
                <a:uFillTx/>
                <a:latin typeface="Calibri"/>
                <a:ea typeface="+mn-ea"/>
                <a:cs typeface="Calibri"/>
              </a:rPr>
              <a:t>o</a:t>
            </a:r>
            <a:r>
              <a:rPr kumimoji="0" sz="2000" b="0" i="1" u="none" strike="noStrike" kern="1200" cap="none" spc="5" normalizeH="0" baseline="0" noProof="0" dirty="0">
                <a:ln>
                  <a:noFill/>
                </a:ln>
                <a:solidFill>
                  <a:srgbClr val="595958"/>
                </a:solidFill>
                <a:effectLst/>
                <a:uLnTx/>
                <a:uFillTx/>
                <a:latin typeface="Calibri"/>
                <a:ea typeface="+mn-ea"/>
                <a:cs typeface="Calibri"/>
              </a:rPr>
              <a:t>r</a:t>
            </a:r>
            <a:r>
              <a:rPr kumimoji="0" sz="2000" b="0" i="1" u="none" strike="noStrike" kern="1200" cap="none" spc="-5" normalizeH="0" baseline="0" noProof="0" dirty="0">
                <a:ln>
                  <a:noFill/>
                </a:ln>
                <a:solidFill>
                  <a:srgbClr val="595958"/>
                </a:solidFill>
                <a:effectLst/>
                <a:uLnTx/>
                <a:uFillTx/>
                <a:latin typeface="Calibri"/>
                <a:ea typeface="+mn-ea"/>
                <a:cs typeface="Calibri"/>
              </a:rPr>
              <a:t>i</a:t>
            </a:r>
            <a:r>
              <a:rPr kumimoji="0" sz="2000" b="0" i="1" u="none" strike="noStrike" kern="1200" cap="none" spc="-15" normalizeH="0" baseline="0" noProof="0" dirty="0">
                <a:ln>
                  <a:noFill/>
                </a:ln>
                <a:solidFill>
                  <a:srgbClr val="595958"/>
                </a:solidFill>
                <a:effectLst/>
                <a:uLnTx/>
                <a:uFillTx/>
                <a:latin typeface="Calibri"/>
                <a:ea typeface="+mn-ea"/>
                <a:cs typeface="Calibri"/>
              </a:rPr>
              <a:t>d</a:t>
            </a:r>
            <a:r>
              <a:rPr kumimoji="0" sz="2000" b="0" i="1" u="none" strike="noStrike" kern="1200" cap="none" spc="0" normalizeH="0" baseline="0" noProof="0" dirty="0">
                <a:ln>
                  <a:noFill/>
                </a:ln>
                <a:solidFill>
                  <a:srgbClr val="595958"/>
                </a:solidFill>
                <a:effectLst/>
                <a:uLnTx/>
                <a:uFillTx/>
                <a:latin typeface="Calibri"/>
                <a:ea typeface="+mn-ea"/>
                <a:cs typeface="Calibri"/>
              </a:rPr>
              <a:t>a</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108" name="object 108"/>
          <p:cNvSpPr txBox="1"/>
          <p:nvPr/>
        </p:nvSpPr>
        <p:spPr>
          <a:xfrm>
            <a:off x="2439305" y="5373113"/>
            <a:ext cx="80772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5" normalizeH="0" baseline="0" noProof="0" dirty="0">
                <a:ln>
                  <a:noFill/>
                </a:ln>
                <a:solidFill>
                  <a:prstClr val="black"/>
                </a:solidFill>
                <a:effectLst/>
                <a:uLnTx/>
                <a:uFillTx/>
                <a:latin typeface="Calibri"/>
                <a:ea typeface="+mn-ea"/>
                <a:cs typeface="Calibri"/>
              </a:rPr>
              <a:t>N=6,348</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1076776655"/>
      </p:ext>
    </p:extLst>
  </p:cSld>
  <p:clrMapOvr>
    <a:masterClrMapping/>
  </p:clrMapOvr>
  <p:timing>
    <p:tnLst>
      <p:par>
        <p:cTn id="1" dur="indefinite" restart="never" nodeType="tmRoot"/>
      </p:par>
    </p:tn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100710" y="437170"/>
            <a:ext cx="11991340" cy="574040"/>
          </a:xfrm>
          <a:prstGeom prst="rect">
            <a:avLst/>
          </a:prstGeom>
        </p:spPr>
        <p:txBody>
          <a:bodyPr vert="horz" wrap="square" lIns="0" tIns="12700" rIns="0" bIns="0" rtlCol="0">
            <a:spAutoFit/>
          </a:bodyPr>
          <a:lstStyle/>
          <a:p>
            <a:pPr marL="12700">
              <a:lnSpc>
                <a:spcPct val="100000"/>
              </a:lnSpc>
              <a:spcBef>
                <a:spcPts val="100"/>
              </a:spcBef>
            </a:pPr>
            <a:r>
              <a:rPr sz="3600" b="1" spc="-45" dirty="0">
                <a:latin typeface="Trebuchet MS"/>
                <a:cs typeface="Trebuchet MS"/>
              </a:rPr>
              <a:t>RW-B </a:t>
            </a:r>
            <a:r>
              <a:rPr sz="3600" b="1" i="1" spc="-5" dirty="0">
                <a:latin typeface="Trebuchet MS"/>
                <a:cs typeface="Trebuchet MS"/>
              </a:rPr>
              <a:t>vs. </a:t>
            </a:r>
            <a:r>
              <a:rPr sz="3600" b="1" spc="-5" dirty="0">
                <a:latin typeface="Trebuchet MS"/>
                <a:cs typeface="Trebuchet MS"/>
              </a:rPr>
              <a:t>PBC </a:t>
            </a:r>
            <a:r>
              <a:rPr sz="3600" b="1" i="1" spc="-5" dirty="0">
                <a:latin typeface="Trebuchet MS"/>
                <a:cs typeface="Trebuchet MS"/>
              </a:rPr>
              <a:t>vs. </a:t>
            </a:r>
            <a:r>
              <a:rPr sz="3600" b="1" dirty="0">
                <a:latin typeface="Trebuchet MS"/>
                <a:cs typeface="Trebuchet MS"/>
              </a:rPr>
              <a:t>Miami </a:t>
            </a:r>
            <a:r>
              <a:rPr sz="3600" b="1" spc="-5" dirty="0">
                <a:latin typeface="Trebuchet MS"/>
                <a:cs typeface="Trebuchet MS"/>
              </a:rPr>
              <a:t>vs. FL </a:t>
            </a:r>
            <a:r>
              <a:rPr sz="3600" b="0" i="1" dirty="0">
                <a:solidFill>
                  <a:srgbClr val="000000"/>
                </a:solidFill>
                <a:latin typeface="Trebuchet MS"/>
                <a:cs typeface="Trebuchet MS"/>
              </a:rPr>
              <a:t>Retained </a:t>
            </a:r>
            <a:r>
              <a:rPr sz="3600" b="0" i="1" spc="-5" dirty="0">
                <a:solidFill>
                  <a:srgbClr val="000000"/>
                </a:solidFill>
                <a:latin typeface="Trebuchet MS"/>
                <a:cs typeface="Trebuchet MS"/>
              </a:rPr>
              <a:t>Care</a:t>
            </a:r>
            <a:r>
              <a:rPr sz="3600" b="1" i="1" spc="-5" dirty="0">
                <a:latin typeface="Trebuchet MS"/>
                <a:cs typeface="Trebuchet MS"/>
              </a:rPr>
              <a:t>--</a:t>
            </a:r>
            <a:r>
              <a:rPr sz="3600" b="1" spc="-5" dirty="0">
                <a:solidFill>
                  <a:srgbClr val="000000"/>
                </a:solidFill>
                <a:latin typeface="Trebuchet MS"/>
                <a:cs typeface="Trebuchet MS"/>
              </a:rPr>
              <a:t>PWH</a:t>
            </a:r>
            <a:r>
              <a:rPr sz="3600" b="1" spc="-65" dirty="0">
                <a:solidFill>
                  <a:srgbClr val="000000"/>
                </a:solidFill>
                <a:latin typeface="Trebuchet MS"/>
                <a:cs typeface="Trebuchet MS"/>
              </a:rPr>
              <a:t> </a:t>
            </a:r>
            <a:r>
              <a:rPr sz="3600" b="1" dirty="0">
                <a:latin typeface="Trebuchet MS"/>
                <a:cs typeface="Trebuchet MS"/>
              </a:rPr>
              <a:t>2021</a:t>
            </a:r>
            <a:endParaRPr sz="3600">
              <a:latin typeface="Trebuchet MS"/>
              <a:cs typeface="Trebuchet MS"/>
            </a:endParaRPr>
          </a:p>
        </p:txBody>
      </p:sp>
      <p:sp>
        <p:nvSpPr>
          <p:cNvPr id="3" name="object 3"/>
          <p:cNvSpPr/>
          <p:nvPr/>
        </p:nvSpPr>
        <p:spPr>
          <a:xfrm>
            <a:off x="3331464" y="1944623"/>
            <a:ext cx="0" cy="163195"/>
          </a:xfrm>
          <a:custGeom>
            <a:avLst/>
            <a:gdLst/>
            <a:ahLst/>
            <a:cxnLst/>
            <a:rect l="l" t="t" r="r" b="b"/>
            <a:pathLst>
              <a:path h="163194">
                <a:moveTo>
                  <a:pt x="0" y="0"/>
                </a:moveTo>
                <a:lnTo>
                  <a:pt x="0" y="163067"/>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3331464" y="2610611"/>
            <a:ext cx="0" cy="326390"/>
          </a:xfrm>
          <a:custGeom>
            <a:avLst/>
            <a:gdLst/>
            <a:ahLst/>
            <a:cxnLst/>
            <a:rect l="l" t="t" r="r" b="b"/>
            <a:pathLst>
              <a:path h="326389">
                <a:moveTo>
                  <a:pt x="0" y="0"/>
                </a:moveTo>
                <a:lnTo>
                  <a:pt x="0" y="32613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3331464" y="3439667"/>
            <a:ext cx="0" cy="327660"/>
          </a:xfrm>
          <a:custGeom>
            <a:avLst/>
            <a:gdLst/>
            <a:ahLst/>
            <a:cxnLst/>
            <a:rect l="l" t="t" r="r" b="b"/>
            <a:pathLst>
              <a:path h="327660">
                <a:moveTo>
                  <a:pt x="0" y="0"/>
                </a:moveTo>
                <a:lnTo>
                  <a:pt x="0" y="32766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3331464" y="4270247"/>
            <a:ext cx="0" cy="326390"/>
          </a:xfrm>
          <a:custGeom>
            <a:avLst/>
            <a:gdLst/>
            <a:ahLst/>
            <a:cxnLst/>
            <a:rect l="l" t="t" r="r" b="b"/>
            <a:pathLst>
              <a:path h="326389">
                <a:moveTo>
                  <a:pt x="0" y="0"/>
                </a:moveTo>
                <a:lnTo>
                  <a:pt x="0" y="32613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3331464" y="5099303"/>
            <a:ext cx="0" cy="163195"/>
          </a:xfrm>
          <a:custGeom>
            <a:avLst/>
            <a:gdLst/>
            <a:ahLst/>
            <a:cxnLst/>
            <a:rect l="l" t="t" r="r" b="b"/>
            <a:pathLst>
              <a:path h="163195">
                <a:moveTo>
                  <a:pt x="0" y="0"/>
                </a:moveTo>
                <a:lnTo>
                  <a:pt x="0" y="16306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4206240" y="1944623"/>
            <a:ext cx="0" cy="163195"/>
          </a:xfrm>
          <a:custGeom>
            <a:avLst/>
            <a:gdLst/>
            <a:ahLst/>
            <a:cxnLst/>
            <a:rect l="l" t="t" r="r" b="b"/>
            <a:pathLst>
              <a:path h="163194">
                <a:moveTo>
                  <a:pt x="0" y="0"/>
                </a:moveTo>
                <a:lnTo>
                  <a:pt x="0" y="163067"/>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4206240" y="2610611"/>
            <a:ext cx="0" cy="326390"/>
          </a:xfrm>
          <a:custGeom>
            <a:avLst/>
            <a:gdLst/>
            <a:ahLst/>
            <a:cxnLst/>
            <a:rect l="l" t="t" r="r" b="b"/>
            <a:pathLst>
              <a:path h="326389">
                <a:moveTo>
                  <a:pt x="0" y="0"/>
                </a:moveTo>
                <a:lnTo>
                  <a:pt x="0" y="32613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4206240" y="3439667"/>
            <a:ext cx="0" cy="327660"/>
          </a:xfrm>
          <a:custGeom>
            <a:avLst/>
            <a:gdLst/>
            <a:ahLst/>
            <a:cxnLst/>
            <a:rect l="l" t="t" r="r" b="b"/>
            <a:pathLst>
              <a:path h="327660">
                <a:moveTo>
                  <a:pt x="0" y="0"/>
                </a:moveTo>
                <a:lnTo>
                  <a:pt x="0" y="32766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4206240" y="4270247"/>
            <a:ext cx="0" cy="326390"/>
          </a:xfrm>
          <a:custGeom>
            <a:avLst/>
            <a:gdLst/>
            <a:ahLst/>
            <a:cxnLst/>
            <a:rect l="l" t="t" r="r" b="b"/>
            <a:pathLst>
              <a:path h="326389">
                <a:moveTo>
                  <a:pt x="0" y="0"/>
                </a:moveTo>
                <a:lnTo>
                  <a:pt x="0" y="32613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4206240" y="5099303"/>
            <a:ext cx="0" cy="163195"/>
          </a:xfrm>
          <a:custGeom>
            <a:avLst/>
            <a:gdLst/>
            <a:ahLst/>
            <a:cxnLst/>
            <a:rect l="l" t="t" r="r" b="b"/>
            <a:pathLst>
              <a:path h="163195">
                <a:moveTo>
                  <a:pt x="0" y="0"/>
                </a:moveTo>
                <a:lnTo>
                  <a:pt x="0" y="16306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5081015" y="1944623"/>
            <a:ext cx="0" cy="163195"/>
          </a:xfrm>
          <a:custGeom>
            <a:avLst/>
            <a:gdLst/>
            <a:ahLst/>
            <a:cxnLst/>
            <a:rect l="l" t="t" r="r" b="b"/>
            <a:pathLst>
              <a:path h="163194">
                <a:moveTo>
                  <a:pt x="0" y="0"/>
                </a:moveTo>
                <a:lnTo>
                  <a:pt x="0" y="163067"/>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5081015" y="2610611"/>
            <a:ext cx="0" cy="577850"/>
          </a:xfrm>
          <a:custGeom>
            <a:avLst/>
            <a:gdLst/>
            <a:ahLst/>
            <a:cxnLst/>
            <a:rect l="l" t="t" r="r" b="b"/>
            <a:pathLst>
              <a:path h="577850">
                <a:moveTo>
                  <a:pt x="0" y="0"/>
                </a:moveTo>
                <a:lnTo>
                  <a:pt x="0" y="57759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5081015" y="3439667"/>
            <a:ext cx="0" cy="327660"/>
          </a:xfrm>
          <a:custGeom>
            <a:avLst/>
            <a:gdLst/>
            <a:ahLst/>
            <a:cxnLst/>
            <a:rect l="l" t="t" r="r" b="b"/>
            <a:pathLst>
              <a:path h="327660">
                <a:moveTo>
                  <a:pt x="0" y="0"/>
                </a:moveTo>
                <a:lnTo>
                  <a:pt x="0" y="32766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5081015" y="4270247"/>
            <a:ext cx="0" cy="577850"/>
          </a:xfrm>
          <a:custGeom>
            <a:avLst/>
            <a:gdLst/>
            <a:ahLst/>
            <a:cxnLst/>
            <a:rect l="l" t="t" r="r" b="b"/>
            <a:pathLst>
              <a:path h="577850">
                <a:moveTo>
                  <a:pt x="0" y="0"/>
                </a:moveTo>
                <a:lnTo>
                  <a:pt x="0" y="57759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5081015" y="5099303"/>
            <a:ext cx="0" cy="163195"/>
          </a:xfrm>
          <a:custGeom>
            <a:avLst/>
            <a:gdLst/>
            <a:ahLst/>
            <a:cxnLst/>
            <a:rect l="l" t="t" r="r" b="b"/>
            <a:pathLst>
              <a:path h="163195">
                <a:moveTo>
                  <a:pt x="0" y="0"/>
                </a:moveTo>
                <a:lnTo>
                  <a:pt x="0" y="16306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5955791" y="1944623"/>
            <a:ext cx="0" cy="414655"/>
          </a:xfrm>
          <a:custGeom>
            <a:avLst/>
            <a:gdLst/>
            <a:ahLst/>
            <a:cxnLst/>
            <a:rect l="l" t="t" r="r" b="b"/>
            <a:pathLst>
              <a:path h="414655">
                <a:moveTo>
                  <a:pt x="0" y="0"/>
                </a:moveTo>
                <a:lnTo>
                  <a:pt x="0" y="414527"/>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5955791" y="2610611"/>
            <a:ext cx="0" cy="577850"/>
          </a:xfrm>
          <a:custGeom>
            <a:avLst/>
            <a:gdLst/>
            <a:ahLst/>
            <a:cxnLst/>
            <a:rect l="l" t="t" r="r" b="b"/>
            <a:pathLst>
              <a:path h="577850">
                <a:moveTo>
                  <a:pt x="0" y="0"/>
                </a:moveTo>
                <a:lnTo>
                  <a:pt x="0" y="57759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5955791" y="3439667"/>
            <a:ext cx="0" cy="579120"/>
          </a:xfrm>
          <a:custGeom>
            <a:avLst/>
            <a:gdLst/>
            <a:ahLst/>
            <a:cxnLst/>
            <a:rect l="l" t="t" r="r" b="b"/>
            <a:pathLst>
              <a:path h="579120">
                <a:moveTo>
                  <a:pt x="0" y="0"/>
                </a:moveTo>
                <a:lnTo>
                  <a:pt x="0" y="57912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5955791" y="4270247"/>
            <a:ext cx="0" cy="577850"/>
          </a:xfrm>
          <a:custGeom>
            <a:avLst/>
            <a:gdLst/>
            <a:ahLst/>
            <a:cxnLst/>
            <a:rect l="l" t="t" r="r" b="b"/>
            <a:pathLst>
              <a:path h="577850">
                <a:moveTo>
                  <a:pt x="0" y="0"/>
                </a:moveTo>
                <a:lnTo>
                  <a:pt x="0" y="57759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5955791" y="5099303"/>
            <a:ext cx="0" cy="163195"/>
          </a:xfrm>
          <a:custGeom>
            <a:avLst/>
            <a:gdLst/>
            <a:ahLst/>
            <a:cxnLst/>
            <a:rect l="l" t="t" r="r" b="b"/>
            <a:pathLst>
              <a:path h="163195">
                <a:moveTo>
                  <a:pt x="0" y="0"/>
                </a:moveTo>
                <a:lnTo>
                  <a:pt x="0" y="16306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6830568" y="1944623"/>
            <a:ext cx="0" cy="414655"/>
          </a:xfrm>
          <a:custGeom>
            <a:avLst/>
            <a:gdLst/>
            <a:ahLst/>
            <a:cxnLst/>
            <a:rect l="l" t="t" r="r" b="b"/>
            <a:pathLst>
              <a:path h="414655">
                <a:moveTo>
                  <a:pt x="0" y="0"/>
                </a:moveTo>
                <a:lnTo>
                  <a:pt x="0" y="414527"/>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6830568" y="2610611"/>
            <a:ext cx="0" cy="577850"/>
          </a:xfrm>
          <a:custGeom>
            <a:avLst/>
            <a:gdLst/>
            <a:ahLst/>
            <a:cxnLst/>
            <a:rect l="l" t="t" r="r" b="b"/>
            <a:pathLst>
              <a:path h="577850">
                <a:moveTo>
                  <a:pt x="0" y="0"/>
                </a:moveTo>
                <a:lnTo>
                  <a:pt x="0" y="57759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6830568" y="3439667"/>
            <a:ext cx="0" cy="579120"/>
          </a:xfrm>
          <a:custGeom>
            <a:avLst/>
            <a:gdLst/>
            <a:ahLst/>
            <a:cxnLst/>
            <a:rect l="l" t="t" r="r" b="b"/>
            <a:pathLst>
              <a:path h="579120">
                <a:moveTo>
                  <a:pt x="0" y="0"/>
                </a:moveTo>
                <a:lnTo>
                  <a:pt x="0" y="57912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6830568" y="4270247"/>
            <a:ext cx="0" cy="577850"/>
          </a:xfrm>
          <a:custGeom>
            <a:avLst/>
            <a:gdLst/>
            <a:ahLst/>
            <a:cxnLst/>
            <a:rect l="l" t="t" r="r" b="b"/>
            <a:pathLst>
              <a:path h="577850">
                <a:moveTo>
                  <a:pt x="0" y="0"/>
                </a:moveTo>
                <a:lnTo>
                  <a:pt x="0" y="57759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6830568" y="5099303"/>
            <a:ext cx="0" cy="163195"/>
          </a:xfrm>
          <a:custGeom>
            <a:avLst/>
            <a:gdLst/>
            <a:ahLst/>
            <a:cxnLst/>
            <a:rect l="l" t="t" r="r" b="b"/>
            <a:pathLst>
              <a:path h="163195">
                <a:moveTo>
                  <a:pt x="0" y="0"/>
                </a:moveTo>
                <a:lnTo>
                  <a:pt x="0" y="16306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7705343" y="1944623"/>
            <a:ext cx="0" cy="414655"/>
          </a:xfrm>
          <a:custGeom>
            <a:avLst/>
            <a:gdLst/>
            <a:ahLst/>
            <a:cxnLst/>
            <a:rect l="l" t="t" r="r" b="b"/>
            <a:pathLst>
              <a:path h="414655">
                <a:moveTo>
                  <a:pt x="0" y="0"/>
                </a:moveTo>
                <a:lnTo>
                  <a:pt x="0" y="414527"/>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7705343" y="2610611"/>
            <a:ext cx="0" cy="577850"/>
          </a:xfrm>
          <a:custGeom>
            <a:avLst/>
            <a:gdLst/>
            <a:ahLst/>
            <a:cxnLst/>
            <a:rect l="l" t="t" r="r" b="b"/>
            <a:pathLst>
              <a:path h="577850">
                <a:moveTo>
                  <a:pt x="0" y="0"/>
                </a:moveTo>
                <a:lnTo>
                  <a:pt x="0" y="57759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7705343" y="3439667"/>
            <a:ext cx="0" cy="579120"/>
          </a:xfrm>
          <a:custGeom>
            <a:avLst/>
            <a:gdLst/>
            <a:ahLst/>
            <a:cxnLst/>
            <a:rect l="l" t="t" r="r" b="b"/>
            <a:pathLst>
              <a:path h="579120">
                <a:moveTo>
                  <a:pt x="0" y="0"/>
                </a:moveTo>
                <a:lnTo>
                  <a:pt x="0" y="57912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7705343" y="4270247"/>
            <a:ext cx="0" cy="577850"/>
          </a:xfrm>
          <a:custGeom>
            <a:avLst/>
            <a:gdLst/>
            <a:ahLst/>
            <a:cxnLst/>
            <a:rect l="l" t="t" r="r" b="b"/>
            <a:pathLst>
              <a:path h="577850">
                <a:moveTo>
                  <a:pt x="0" y="0"/>
                </a:moveTo>
                <a:lnTo>
                  <a:pt x="0" y="57759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7705343" y="5099303"/>
            <a:ext cx="0" cy="163195"/>
          </a:xfrm>
          <a:custGeom>
            <a:avLst/>
            <a:gdLst/>
            <a:ahLst/>
            <a:cxnLst/>
            <a:rect l="l" t="t" r="r" b="b"/>
            <a:pathLst>
              <a:path h="163195">
                <a:moveTo>
                  <a:pt x="0" y="0"/>
                </a:moveTo>
                <a:lnTo>
                  <a:pt x="0" y="16306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8580119" y="1944623"/>
            <a:ext cx="0" cy="1243965"/>
          </a:xfrm>
          <a:custGeom>
            <a:avLst/>
            <a:gdLst/>
            <a:ahLst/>
            <a:cxnLst/>
            <a:rect l="l" t="t" r="r" b="b"/>
            <a:pathLst>
              <a:path h="1243964">
                <a:moveTo>
                  <a:pt x="0" y="0"/>
                </a:moveTo>
                <a:lnTo>
                  <a:pt x="0" y="1243583"/>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8580119" y="3439667"/>
            <a:ext cx="0" cy="1408430"/>
          </a:xfrm>
          <a:custGeom>
            <a:avLst/>
            <a:gdLst/>
            <a:ahLst/>
            <a:cxnLst/>
            <a:rect l="l" t="t" r="r" b="b"/>
            <a:pathLst>
              <a:path h="1408429">
                <a:moveTo>
                  <a:pt x="0" y="0"/>
                </a:moveTo>
                <a:lnTo>
                  <a:pt x="0" y="140817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8580119" y="5099303"/>
            <a:ext cx="0" cy="163195"/>
          </a:xfrm>
          <a:custGeom>
            <a:avLst/>
            <a:gdLst/>
            <a:ahLst/>
            <a:cxnLst/>
            <a:rect l="l" t="t" r="r" b="b"/>
            <a:pathLst>
              <a:path h="163195">
                <a:moveTo>
                  <a:pt x="0" y="0"/>
                </a:moveTo>
                <a:lnTo>
                  <a:pt x="0" y="16306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9454895" y="1944623"/>
            <a:ext cx="0" cy="2903220"/>
          </a:xfrm>
          <a:custGeom>
            <a:avLst/>
            <a:gdLst/>
            <a:ahLst/>
            <a:cxnLst/>
            <a:rect l="l" t="t" r="r" b="b"/>
            <a:pathLst>
              <a:path h="2903220">
                <a:moveTo>
                  <a:pt x="0" y="0"/>
                </a:moveTo>
                <a:lnTo>
                  <a:pt x="0" y="290322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p:nvPr/>
        </p:nvSpPr>
        <p:spPr>
          <a:xfrm>
            <a:off x="9454895" y="5099303"/>
            <a:ext cx="0" cy="163195"/>
          </a:xfrm>
          <a:custGeom>
            <a:avLst/>
            <a:gdLst/>
            <a:ahLst/>
            <a:cxnLst/>
            <a:rect l="l" t="t" r="r" b="b"/>
            <a:pathLst>
              <a:path h="163195">
                <a:moveTo>
                  <a:pt x="0" y="0"/>
                </a:moveTo>
                <a:lnTo>
                  <a:pt x="0" y="16306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8" name="object 38"/>
          <p:cNvSpPr/>
          <p:nvPr/>
        </p:nvSpPr>
        <p:spPr>
          <a:xfrm>
            <a:off x="10329671" y="1944623"/>
            <a:ext cx="0" cy="3317875"/>
          </a:xfrm>
          <a:custGeom>
            <a:avLst/>
            <a:gdLst/>
            <a:ahLst/>
            <a:cxnLst/>
            <a:rect l="l" t="t" r="r" b="b"/>
            <a:pathLst>
              <a:path h="3317875">
                <a:moveTo>
                  <a:pt x="0" y="0"/>
                </a:moveTo>
                <a:lnTo>
                  <a:pt x="0" y="33177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9" name="object 39"/>
          <p:cNvSpPr/>
          <p:nvPr/>
        </p:nvSpPr>
        <p:spPr>
          <a:xfrm>
            <a:off x="2456688" y="2359151"/>
            <a:ext cx="5861685" cy="251460"/>
          </a:xfrm>
          <a:custGeom>
            <a:avLst/>
            <a:gdLst/>
            <a:ahLst/>
            <a:cxnLst/>
            <a:rect l="l" t="t" r="r" b="b"/>
            <a:pathLst>
              <a:path w="5861684" h="251460">
                <a:moveTo>
                  <a:pt x="5861304" y="0"/>
                </a:moveTo>
                <a:lnTo>
                  <a:pt x="0" y="0"/>
                </a:lnTo>
                <a:lnTo>
                  <a:pt x="0" y="251460"/>
                </a:lnTo>
                <a:lnTo>
                  <a:pt x="5861304" y="251460"/>
                </a:lnTo>
                <a:lnTo>
                  <a:pt x="5861304" y="0"/>
                </a:lnTo>
                <a:close/>
              </a:path>
            </a:pathLst>
          </a:custGeom>
          <a:solidFill>
            <a:srgbClr val="54823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0" name="object 40"/>
          <p:cNvSpPr/>
          <p:nvPr/>
        </p:nvSpPr>
        <p:spPr>
          <a:xfrm>
            <a:off x="2456688" y="3188207"/>
            <a:ext cx="6385560" cy="251460"/>
          </a:xfrm>
          <a:custGeom>
            <a:avLst/>
            <a:gdLst/>
            <a:ahLst/>
            <a:cxnLst/>
            <a:rect l="l" t="t" r="r" b="b"/>
            <a:pathLst>
              <a:path w="6385559" h="251460">
                <a:moveTo>
                  <a:pt x="6385560" y="0"/>
                </a:moveTo>
                <a:lnTo>
                  <a:pt x="0" y="0"/>
                </a:lnTo>
                <a:lnTo>
                  <a:pt x="0" y="251460"/>
                </a:lnTo>
                <a:lnTo>
                  <a:pt x="6385560" y="251460"/>
                </a:lnTo>
                <a:lnTo>
                  <a:pt x="6385560" y="0"/>
                </a:lnTo>
                <a:close/>
              </a:path>
            </a:pathLst>
          </a:custGeom>
          <a:solidFill>
            <a:srgbClr val="54823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1" name="object 41"/>
          <p:cNvSpPr/>
          <p:nvPr/>
        </p:nvSpPr>
        <p:spPr>
          <a:xfrm>
            <a:off x="2456688" y="4018788"/>
            <a:ext cx="5948680" cy="251460"/>
          </a:xfrm>
          <a:custGeom>
            <a:avLst/>
            <a:gdLst/>
            <a:ahLst/>
            <a:cxnLst/>
            <a:rect l="l" t="t" r="r" b="b"/>
            <a:pathLst>
              <a:path w="5948680" h="251460">
                <a:moveTo>
                  <a:pt x="5948171" y="0"/>
                </a:moveTo>
                <a:lnTo>
                  <a:pt x="0" y="0"/>
                </a:lnTo>
                <a:lnTo>
                  <a:pt x="0" y="251460"/>
                </a:lnTo>
                <a:lnTo>
                  <a:pt x="5948171" y="251460"/>
                </a:lnTo>
                <a:lnTo>
                  <a:pt x="5948171" y="0"/>
                </a:lnTo>
                <a:close/>
              </a:path>
            </a:pathLst>
          </a:custGeom>
          <a:solidFill>
            <a:srgbClr val="54823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2" name="object 42"/>
          <p:cNvSpPr/>
          <p:nvPr/>
        </p:nvSpPr>
        <p:spPr>
          <a:xfrm>
            <a:off x="2456688" y="4847844"/>
            <a:ext cx="7391400" cy="251460"/>
          </a:xfrm>
          <a:custGeom>
            <a:avLst/>
            <a:gdLst/>
            <a:ahLst/>
            <a:cxnLst/>
            <a:rect l="l" t="t" r="r" b="b"/>
            <a:pathLst>
              <a:path w="7391400" h="251460">
                <a:moveTo>
                  <a:pt x="7391400" y="0"/>
                </a:moveTo>
                <a:lnTo>
                  <a:pt x="0" y="0"/>
                </a:lnTo>
                <a:lnTo>
                  <a:pt x="0" y="251459"/>
                </a:lnTo>
                <a:lnTo>
                  <a:pt x="7391400" y="251459"/>
                </a:lnTo>
                <a:lnTo>
                  <a:pt x="7391400" y="0"/>
                </a:lnTo>
                <a:close/>
              </a:path>
            </a:pathLst>
          </a:custGeom>
          <a:solidFill>
            <a:srgbClr val="54823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3" name="object 43"/>
          <p:cNvSpPr/>
          <p:nvPr/>
        </p:nvSpPr>
        <p:spPr>
          <a:xfrm>
            <a:off x="2456688" y="2107692"/>
            <a:ext cx="2886710" cy="251460"/>
          </a:xfrm>
          <a:custGeom>
            <a:avLst/>
            <a:gdLst/>
            <a:ahLst/>
            <a:cxnLst/>
            <a:rect l="l" t="t" r="r" b="b"/>
            <a:pathLst>
              <a:path w="2886710" h="251460">
                <a:moveTo>
                  <a:pt x="2886468" y="0"/>
                </a:moveTo>
                <a:lnTo>
                  <a:pt x="0" y="0"/>
                </a:lnTo>
                <a:lnTo>
                  <a:pt x="0" y="251460"/>
                </a:lnTo>
                <a:lnTo>
                  <a:pt x="2886468" y="251460"/>
                </a:lnTo>
                <a:lnTo>
                  <a:pt x="2886468"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4" name="object 44"/>
          <p:cNvSpPr/>
          <p:nvPr/>
        </p:nvSpPr>
        <p:spPr>
          <a:xfrm>
            <a:off x="2456688" y="2936748"/>
            <a:ext cx="2362200" cy="251460"/>
          </a:xfrm>
          <a:custGeom>
            <a:avLst/>
            <a:gdLst/>
            <a:ahLst/>
            <a:cxnLst/>
            <a:rect l="l" t="t" r="r" b="b"/>
            <a:pathLst>
              <a:path w="2362200" h="251460">
                <a:moveTo>
                  <a:pt x="2362200" y="0"/>
                </a:moveTo>
                <a:lnTo>
                  <a:pt x="0" y="0"/>
                </a:lnTo>
                <a:lnTo>
                  <a:pt x="0" y="251460"/>
                </a:lnTo>
                <a:lnTo>
                  <a:pt x="2362200" y="251460"/>
                </a:lnTo>
                <a:lnTo>
                  <a:pt x="2362200"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5" name="object 45"/>
          <p:cNvSpPr/>
          <p:nvPr/>
        </p:nvSpPr>
        <p:spPr>
          <a:xfrm>
            <a:off x="2456688" y="3767328"/>
            <a:ext cx="2799715" cy="251460"/>
          </a:xfrm>
          <a:custGeom>
            <a:avLst/>
            <a:gdLst/>
            <a:ahLst/>
            <a:cxnLst/>
            <a:rect l="l" t="t" r="r" b="b"/>
            <a:pathLst>
              <a:path w="2799715" h="251460">
                <a:moveTo>
                  <a:pt x="2799600" y="0"/>
                </a:moveTo>
                <a:lnTo>
                  <a:pt x="0" y="0"/>
                </a:lnTo>
                <a:lnTo>
                  <a:pt x="0" y="251460"/>
                </a:lnTo>
                <a:lnTo>
                  <a:pt x="2799600" y="251460"/>
                </a:lnTo>
                <a:lnTo>
                  <a:pt x="2799600"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6" name="object 46"/>
          <p:cNvSpPr/>
          <p:nvPr/>
        </p:nvSpPr>
        <p:spPr>
          <a:xfrm>
            <a:off x="2456688" y="4596384"/>
            <a:ext cx="2449195" cy="251460"/>
          </a:xfrm>
          <a:custGeom>
            <a:avLst/>
            <a:gdLst/>
            <a:ahLst/>
            <a:cxnLst/>
            <a:rect l="l" t="t" r="r" b="b"/>
            <a:pathLst>
              <a:path w="2449195" h="251460">
                <a:moveTo>
                  <a:pt x="2449067" y="0"/>
                </a:moveTo>
                <a:lnTo>
                  <a:pt x="0" y="0"/>
                </a:lnTo>
                <a:lnTo>
                  <a:pt x="0" y="251460"/>
                </a:lnTo>
                <a:lnTo>
                  <a:pt x="2449067" y="251460"/>
                </a:lnTo>
                <a:lnTo>
                  <a:pt x="2449067"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7" name="object 47"/>
          <p:cNvSpPr/>
          <p:nvPr/>
        </p:nvSpPr>
        <p:spPr>
          <a:xfrm>
            <a:off x="2456688" y="1944623"/>
            <a:ext cx="0" cy="3317875"/>
          </a:xfrm>
          <a:custGeom>
            <a:avLst/>
            <a:gdLst/>
            <a:ahLst/>
            <a:cxnLst/>
            <a:rect l="l" t="t" r="r" b="b"/>
            <a:pathLst>
              <a:path h="3317875">
                <a:moveTo>
                  <a:pt x="0" y="3317748"/>
                </a:moveTo>
                <a:lnTo>
                  <a:pt x="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8" name="object 48"/>
          <p:cNvSpPr txBox="1"/>
          <p:nvPr/>
        </p:nvSpPr>
        <p:spPr>
          <a:xfrm>
            <a:off x="9924224" y="4833873"/>
            <a:ext cx="400685" cy="279400"/>
          </a:xfrm>
          <a:prstGeom prst="rect">
            <a:avLst/>
          </a:prstGeom>
          <a:solidFill>
            <a:srgbClr val="FFFF00"/>
          </a:solidFill>
        </p:spPr>
        <p:txBody>
          <a:bodyPr vert="horz" wrap="square" lIns="0" tIns="0" rIns="0" bIns="0" rtlCol="0">
            <a:spAutoFit/>
          </a:bodyPr>
          <a:lstStyle/>
          <a:p>
            <a:pPr marL="0" marR="0" lvl="0" indent="0" algn="l" defTabSz="914400" rtl="0" eaLnBrk="1" fontAlgn="auto" latinLnBrk="0" hangingPunct="1">
              <a:lnSpc>
                <a:spcPts val="2075"/>
              </a:lnSpc>
              <a:spcBef>
                <a:spcPts val="0"/>
              </a:spcBef>
              <a:spcAft>
                <a:spcPts val="0"/>
              </a:spcAft>
              <a:buClrTx/>
              <a:buSzTx/>
              <a:buFontTx/>
              <a:buNone/>
              <a:tabLst/>
              <a:defRPr/>
            </a:pPr>
            <a:r>
              <a:rPr kumimoji="0" sz="1800" b="1" i="0" u="none" strike="noStrike" kern="1200" cap="none" spc="0" normalizeH="0" baseline="0" noProof="0" dirty="0">
                <a:ln>
                  <a:noFill/>
                </a:ln>
                <a:solidFill>
                  <a:prstClr val="black"/>
                </a:solidFill>
                <a:effectLst/>
                <a:uLnTx/>
                <a:uFillTx/>
                <a:latin typeface="Calibri"/>
                <a:ea typeface="+mn-ea"/>
                <a:cs typeface="Calibri"/>
              </a:rPr>
              <a:t>85%</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9" name="object 49"/>
          <p:cNvSpPr txBox="1"/>
          <p:nvPr/>
        </p:nvSpPr>
        <p:spPr>
          <a:xfrm>
            <a:off x="8468150" y="3980920"/>
            <a:ext cx="982344"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0" normalizeH="0" baseline="0" noProof="0" dirty="0">
                <a:ln>
                  <a:noFill/>
                </a:ln>
                <a:solidFill>
                  <a:srgbClr val="385723"/>
                </a:solidFill>
                <a:effectLst/>
                <a:uLnTx/>
                <a:uFillTx/>
                <a:latin typeface="Calibri"/>
                <a:ea typeface="+mn-ea"/>
                <a:cs typeface="Calibri"/>
              </a:rPr>
              <a:t>68.00%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50" name="object 50"/>
          <p:cNvSpPr txBox="1"/>
          <p:nvPr/>
        </p:nvSpPr>
        <p:spPr>
          <a:xfrm>
            <a:off x="8905462" y="3151330"/>
            <a:ext cx="42418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0" normalizeH="0" baseline="0" noProof="0" dirty="0">
                <a:ln>
                  <a:noFill/>
                </a:ln>
                <a:solidFill>
                  <a:srgbClr val="385723"/>
                </a:solidFill>
                <a:effectLst/>
                <a:uLnTx/>
                <a:uFillTx/>
                <a:latin typeface="Calibri"/>
                <a:ea typeface="+mn-ea"/>
                <a:cs typeface="Calibri"/>
              </a:rPr>
              <a:t>73%</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51" name="object 51"/>
          <p:cNvSpPr txBox="1"/>
          <p:nvPr/>
        </p:nvSpPr>
        <p:spPr>
          <a:xfrm>
            <a:off x="8380596" y="2321741"/>
            <a:ext cx="42418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0" normalizeH="0" baseline="0" noProof="0" dirty="0">
                <a:ln>
                  <a:noFill/>
                </a:ln>
                <a:solidFill>
                  <a:srgbClr val="385723"/>
                </a:solidFill>
                <a:effectLst/>
                <a:uLnTx/>
                <a:uFillTx/>
                <a:latin typeface="Calibri"/>
                <a:ea typeface="+mn-ea"/>
                <a:cs typeface="Calibri"/>
              </a:rPr>
              <a:t>67%</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52" name="object 52"/>
          <p:cNvSpPr txBox="1"/>
          <p:nvPr/>
        </p:nvSpPr>
        <p:spPr>
          <a:xfrm>
            <a:off x="4968513" y="4559278"/>
            <a:ext cx="98298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FF0000"/>
                </a:solidFill>
                <a:effectLst/>
                <a:uLnTx/>
                <a:uFillTx/>
                <a:latin typeface="Calibri"/>
                <a:ea typeface="+mn-ea"/>
                <a:cs typeface="Calibri"/>
              </a:rPr>
              <a:t>28%</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53" name="object 53"/>
          <p:cNvSpPr txBox="1"/>
          <p:nvPr/>
        </p:nvSpPr>
        <p:spPr>
          <a:xfrm>
            <a:off x="5318499" y="3729689"/>
            <a:ext cx="150749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FF0000"/>
                </a:solidFill>
                <a:effectLst/>
                <a:uLnTx/>
                <a:uFillTx/>
                <a:latin typeface="Calibri"/>
                <a:ea typeface="+mn-ea"/>
                <a:cs typeface="Calibri"/>
              </a:rPr>
              <a:t>32.00%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54" name="object 54"/>
          <p:cNvSpPr txBox="1"/>
          <p:nvPr/>
        </p:nvSpPr>
        <p:spPr>
          <a:xfrm>
            <a:off x="4881187" y="2900099"/>
            <a:ext cx="106997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FF0000"/>
                </a:solidFill>
                <a:effectLst/>
                <a:uLnTx/>
                <a:uFillTx/>
                <a:latin typeface="Calibri"/>
                <a:ea typeface="+mn-ea"/>
                <a:cs typeface="Calibri"/>
              </a:rPr>
              <a:t>27%</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55" name="object 55"/>
          <p:cNvSpPr txBox="1"/>
          <p:nvPr/>
        </p:nvSpPr>
        <p:spPr>
          <a:xfrm>
            <a:off x="5406053" y="2070510"/>
            <a:ext cx="4210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FF0000"/>
                </a:solidFill>
                <a:effectLst/>
                <a:uLnTx/>
                <a:uFillTx/>
                <a:latin typeface="Calibri"/>
                <a:ea typeface="+mn-ea"/>
                <a:cs typeface="Calibri"/>
              </a:rPr>
              <a:t>33%</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56" name="object 56"/>
          <p:cNvSpPr txBox="1"/>
          <p:nvPr/>
        </p:nvSpPr>
        <p:spPr>
          <a:xfrm>
            <a:off x="2334853" y="5353545"/>
            <a:ext cx="242570"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57" name="object 57"/>
          <p:cNvSpPr txBox="1"/>
          <p:nvPr/>
        </p:nvSpPr>
        <p:spPr>
          <a:xfrm>
            <a:off x="3164698" y="5353545"/>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10%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58" name="object 58"/>
          <p:cNvSpPr txBox="1"/>
          <p:nvPr/>
        </p:nvSpPr>
        <p:spPr>
          <a:xfrm>
            <a:off x="4039477" y="5353545"/>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20%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59" name="object 59"/>
          <p:cNvSpPr txBox="1"/>
          <p:nvPr/>
        </p:nvSpPr>
        <p:spPr>
          <a:xfrm>
            <a:off x="4914256" y="5353545"/>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30%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60" name="object 60"/>
          <p:cNvSpPr txBox="1"/>
          <p:nvPr/>
        </p:nvSpPr>
        <p:spPr>
          <a:xfrm>
            <a:off x="7538950" y="5353545"/>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60%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61" name="object 61"/>
          <p:cNvSpPr txBox="1"/>
          <p:nvPr/>
        </p:nvSpPr>
        <p:spPr>
          <a:xfrm>
            <a:off x="8413729" y="5353545"/>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70%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62" name="object 62"/>
          <p:cNvSpPr txBox="1"/>
          <p:nvPr/>
        </p:nvSpPr>
        <p:spPr>
          <a:xfrm>
            <a:off x="9288508" y="5353545"/>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80%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63" name="object 63"/>
          <p:cNvSpPr txBox="1"/>
          <p:nvPr/>
        </p:nvSpPr>
        <p:spPr>
          <a:xfrm>
            <a:off x="10163287" y="5353545"/>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90%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64" name="object 64"/>
          <p:cNvSpPr txBox="1"/>
          <p:nvPr/>
        </p:nvSpPr>
        <p:spPr>
          <a:xfrm>
            <a:off x="1464946" y="4616943"/>
            <a:ext cx="72136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0" normalizeH="0" baseline="0" noProof="0" dirty="0">
                <a:ln>
                  <a:noFill/>
                </a:ln>
                <a:solidFill>
                  <a:srgbClr val="595958"/>
                </a:solidFill>
                <a:effectLst/>
                <a:uLnTx/>
                <a:uFillTx/>
                <a:latin typeface="Calibri"/>
                <a:ea typeface="+mn-ea"/>
                <a:cs typeface="Calibri"/>
              </a:rPr>
              <a:t>RW</a:t>
            </a:r>
            <a:r>
              <a:rPr kumimoji="0" sz="2400" b="0" i="0" u="none" strike="noStrike" kern="1200" cap="none" spc="-5" normalizeH="0" baseline="0" noProof="0" dirty="0">
                <a:ln>
                  <a:noFill/>
                </a:ln>
                <a:solidFill>
                  <a:srgbClr val="595958"/>
                </a:solidFill>
                <a:effectLst/>
                <a:uLnTx/>
                <a:uFillTx/>
                <a:latin typeface="Calibri"/>
                <a:ea typeface="+mn-ea"/>
                <a:cs typeface="Calibri"/>
              </a:rPr>
              <a:t>-B</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65" name="object 65"/>
          <p:cNvSpPr txBox="1"/>
          <p:nvPr/>
        </p:nvSpPr>
        <p:spPr>
          <a:xfrm>
            <a:off x="1088823" y="3787278"/>
            <a:ext cx="109728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 normalizeH="0" baseline="0" noProof="0" dirty="0">
                <a:ln>
                  <a:noFill/>
                </a:ln>
                <a:solidFill>
                  <a:srgbClr val="595958"/>
                </a:solidFill>
                <a:effectLst/>
                <a:uLnTx/>
                <a:uFillTx/>
                <a:latin typeface="Calibri"/>
                <a:ea typeface="+mn-ea"/>
                <a:cs typeface="Calibri"/>
              </a:rPr>
              <a:t>P</a:t>
            </a:r>
            <a:r>
              <a:rPr kumimoji="0" sz="2400" b="0" i="0" u="none" strike="noStrike" kern="1200" cap="none" spc="0" normalizeH="0" baseline="0" noProof="0" dirty="0">
                <a:ln>
                  <a:noFill/>
                </a:ln>
                <a:solidFill>
                  <a:srgbClr val="595958"/>
                </a:solidFill>
                <a:effectLst/>
                <a:uLnTx/>
                <a:uFillTx/>
                <a:latin typeface="Calibri"/>
                <a:ea typeface="+mn-ea"/>
                <a:cs typeface="Calibri"/>
              </a:rPr>
              <a:t>almB</a:t>
            </a:r>
            <a:r>
              <a:rPr kumimoji="0" sz="2400" b="0" i="0" u="none" strike="noStrike" kern="1200" cap="none" spc="-10" normalizeH="0" baseline="0" noProof="0" dirty="0">
                <a:ln>
                  <a:noFill/>
                </a:ln>
                <a:solidFill>
                  <a:srgbClr val="595958"/>
                </a:solidFill>
                <a:effectLst/>
                <a:uLnTx/>
                <a:uFillTx/>
                <a:latin typeface="Calibri"/>
                <a:ea typeface="+mn-ea"/>
                <a:cs typeface="Calibri"/>
              </a:rPr>
              <a:t>c</a:t>
            </a:r>
            <a:r>
              <a:rPr kumimoji="0" sz="2400" b="0" i="0" u="none" strike="noStrike" kern="1200" cap="none" spc="0" normalizeH="0" baseline="0" noProof="0" dirty="0">
                <a:ln>
                  <a:noFill/>
                </a:ln>
                <a:solidFill>
                  <a:srgbClr val="595958"/>
                </a:solidFill>
                <a:effectLst/>
                <a:uLnTx/>
                <a:uFillTx/>
                <a:latin typeface="Calibri"/>
                <a:ea typeface="+mn-ea"/>
                <a:cs typeface="Calibri"/>
              </a:rPr>
              <a:t>h</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66" name="object 66"/>
          <p:cNvSpPr txBox="1"/>
          <p:nvPr/>
        </p:nvSpPr>
        <p:spPr>
          <a:xfrm>
            <a:off x="1716101" y="2957612"/>
            <a:ext cx="46990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0" normalizeH="0" baseline="0" noProof="0" dirty="0">
                <a:ln>
                  <a:noFill/>
                </a:ln>
                <a:solidFill>
                  <a:srgbClr val="595958"/>
                </a:solidFill>
                <a:effectLst/>
                <a:uLnTx/>
                <a:uFillTx/>
                <a:latin typeface="Calibri"/>
                <a:ea typeface="+mn-ea"/>
                <a:cs typeface="Calibri"/>
              </a:rPr>
              <a:t>F</a:t>
            </a:r>
            <a:r>
              <a:rPr kumimoji="0" sz="2400" b="0" i="0" u="none" strike="noStrike" kern="1200" cap="none" spc="-5" normalizeH="0" baseline="0" noProof="0" dirty="0">
                <a:ln>
                  <a:noFill/>
                </a:ln>
                <a:solidFill>
                  <a:srgbClr val="595958"/>
                </a:solidFill>
                <a:effectLst/>
                <a:uLnTx/>
                <a:uFillTx/>
                <a:latin typeface="Calibri"/>
                <a:ea typeface="+mn-ea"/>
                <a:cs typeface="Calibri"/>
              </a:rPr>
              <a:t>LA</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67" name="object 67"/>
          <p:cNvSpPr txBox="1"/>
          <p:nvPr/>
        </p:nvSpPr>
        <p:spPr>
          <a:xfrm>
            <a:off x="1370458" y="2127947"/>
            <a:ext cx="81470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0" normalizeH="0" baseline="0" noProof="0" dirty="0">
                <a:ln>
                  <a:noFill/>
                </a:ln>
                <a:solidFill>
                  <a:srgbClr val="595958"/>
                </a:solidFill>
                <a:effectLst/>
                <a:uLnTx/>
                <a:uFillTx/>
                <a:latin typeface="Calibri"/>
                <a:ea typeface="+mn-ea"/>
                <a:cs typeface="Calibri"/>
              </a:rPr>
              <a:t>Mia</a:t>
            </a:r>
            <a:r>
              <a:rPr kumimoji="0" sz="2400" b="0" i="0" u="none" strike="noStrike" kern="1200" cap="none" spc="-15" normalizeH="0" baseline="0" noProof="0" dirty="0">
                <a:ln>
                  <a:noFill/>
                </a:ln>
                <a:solidFill>
                  <a:srgbClr val="595958"/>
                </a:solidFill>
                <a:effectLst/>
                <a:uLnTx/>
                <a:uFillTx/>
                <a:latin typeface="Calibri"/>
                <a:ea typeface="+mn-ea"/>
                <a:cs typeface="Calibri"/>
              </a:rPr>
              <a:t>m</a:t>
            </a:r>
            <a:r>
              <a:rPr kumimoji="0" sz="2400" b="0" i="0" u="none" strike="noStrike" kern="1200" cap="none" spc="0" normalizeH="0" baseline="0" noProof="0" dirty="0">
                <a:ln>
                  <a:noFill/>
                </a:ln>
                <a:solidFill>
                  <a:srgbClr val="595958"/>
                </a:solidFill>
                <a:effectLst/>
                <a:uLnTx/>
                <a:uFillTx/>
                <a:latin typeface="Calibri"/>
                <a:ea typeface="+mn-ea"/>
                <a:cs typeface="Calibri"/>
              </a:rPr>
              <a:t>i</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68" name="object 68"/>
          <p:cNvSpPr txBox="1"/>
          <p:nvPr/>
        </p:nvSpPr>
        <p:spPr>
          <a:xfrm>
            <a:off x="3263794" y="1385309"/>
            <a:ext cx="503809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0" u="none" strike="noStrike" kern="1200" cap="none" spc="0" normalizeH="0" baseline="0" noProof="0" dirty="0">
                <a:ln>
                  <a:noFill/>
                </a:ln>
                <a:solidFill>
                  <a:srgbClr val="595958"/>
                </a:solidFill>
                <a:effectLst/>
                <a:uLnTx/>
                <a:uFillTx/>
                <a:latin typeface="Calibri"/>
                <a:ea typeface="+mn-ea"/>
                <a:cs typeface="Calibri"/>
              </a:rPr>
              <a:t>% </a:t>
            </a:r>
            <a:r>
              <a:rPr kumimoji="0" sz="2400" b="1" i="0" u="none" strike="noStrike" kern="1200" cap="none" spc="-5" normalizeH="0" baseline="0" noProof="0" dirty="0">
                <a:ln>
                  <a:noFill/>
                </a:ln>
                <a:solidFill>
                  <a:srgbClr val="595958"/>
                </a:solidFill>
                <a:effectLst/>
                <a:uLnTx/>
                <a:uFillTx/>
                <a:latin typeface="Calibri"/>
                <a:ea typeface="+mn-ea"/>
                <a:cs typeface="Calibri"/>
              </a:rPr>
              <a:t>PWH who </a:t>
            </a:r>
            <a:r>
              <a:rPr kumimoji="0" sz="2400" b="1" i="0" u="none" strike="noStrike" kern="1200" cap="none" spc="-10" normalizeH="0" baseline="0" noProof="0" dirty="0">
                <a:ln>
                  <a:noFill/>
                </a:ln>
                <a:solidFill>
                  <a:srgbClr val="595958"/>
                </a:solidFill>
                <a:effectLst/>
                <a:uLnTx/>
                <a:uFillTx/>
                <a:latin typeface="Calibri"/>
                <a:ea typeface="+mn-ea"/>
                <a:cs typeface="Calibri"/>
              </a:rPr>
              <a:t>are </a:t>
            </a:r>
            <a:r>
              <a:rPr kumimoji="0" sz="2400" b="1" i="1" u="none" strike="noStrike" kern="1200" cap="none" spc="-15" normalizeH="0" baseline="0" noProof="0" dirty="0">
                <a:ln>
                  <a:noFill/>
                </a:ln>
                <a:solidFill>
                  <a:srgbClr val="385723"/>
                </a:solidFill>
                <a:effectLst/>
                <a:uLnTx/>
                <a:uFillTx/>
                <a:latin typeface="Calibri"/>
                <a:ea typeface="+mn-ea"/>
                <a:cs typeface="Calibri"/>
              </a:rPr>
              <a:t>Retained </a:t>
            </a:r>
            <a:r>
              <a:rPr kumimoji="0" sz="2400" b="1" i="1" u="none" strike="noStrike" kern="1200" cap="none" spc="-5" normalizeH="0" baseline="0" noProof="0" dirty="0">
                <a:ln>
                  <a:noFill/>
                </a:ln>
                <a:solidFill>
                  <a:srgbClr val="385723"/>
                </a:solidFill>
                <a:effectLst/>
                <a:uLnTx/>
                <a:uFillTx/>
                <a:latin typeface="Calibri"/>
                <a:ea typeface="+mn-ea"/>
                <a:cs typeface="Calibri"/>
              </a:rPr>
              <a:t>in </a:t>
            </a:r>
            <a:r>
              <a:rPr kumimoji="0" sz="2400" b="1" i="1" u="none" strike="noStrike" kern="1200" cap="none" spc="0" normalizeH="0" baseline="0" noProof="0" dirty="0">
                <a:ln>
                  <a:noFill/>
                </a:ln>
                <a:solidFill>
                  <a:srgbClr val="385723"/>
                </a:solidFill>
                <a:effectLst/>
                <a:uLnTx/>
                <a:uFillTx/>
                <a:latin typeface="Calibri"/>
                <a:ea typeface="+mn-ea"/>
                <a:cs typeface="Calibri"/>
              </a:rPr>
              <a:t>Care </a:t>
            </a:r>
            <a:r>
              <a:rPr kumimoji="0" sz="2400" b="1" i="0" u="none" strike="noStrike" kern="1200" cap="none" spc="0" normalizeH="0" baseline="0" noProof="0" dirty="0">
                <a:ln>
                  <a:noFill/>
                </a:ln>
                <a:solidFill>
                  <a:srgbClr val="595958"/>
                </a:solidFill>
                <a:effectLst/>
                <a:uLnTx/>
                <a:uFillTx/>
                <a:latin typeface="Calibri"/>
                <a:ea typeface="+mn-ea"/>
                <a:cs typeface="Calibri"/>
              </a:rPr>
              <a:t>-</a:t>
            </a:r>
            <a:r>
              <a:rPr kumimoji="0" sz="2400" b="1" i="0" u="none" strike="noStrike" kern="1200" cap="none" spc="-35" normalizeH="0" baseline="0" noProof="0" dirty="0">
                <a:ln>
                  <a:noFill/>
                </a:ln>
                <a:solidFill>
                  <a:srgbClr val="595958"/>
                </a:solidFill>
                <a:effectLst/>
                <a:uLnTx/>
                <a:uFillTx/>
                <a:latin typeface="Calibri"/>
                <a:ea typeface="+mn-ea"/>
                <a:cs typeface="Calibri"/>
              </a:rPr>
              <a:t> </a:t>
            </a:r>
            <a:r>
              <a:rPr kumimoji="0" sz="2400" b="1" i="0" u="none" strike="noStrike" kern="1200" cap="none" spc="-5" normalizeH="0" baseline="0" noProof="0" dirty="0">
                <a:ln>
                  <a:noFill/>
                </a:ln>
                <a:solidFill>
                  <a:srgbClr val="595958"/>
                </a:solidFill>
                <a:effectLst/>
                <a:uLnTx/>
                <a:uFillTx/>
                <a:latin typeface="Calibri"/>
                <a:ea typeface="+mn-ea"/>
                <a:cs typeface="Calibri"/>
              </a:rPr>
              <a:t>2021</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69" name="object 69"/>
          <p:cNvSpPr/>
          <p:nvPr/>
        </p:nvSpPr>
        <p:spPr>
          <a:xfrm>
            <a:off x="4840223" y="5797296"/>
            <a:ext cx="140335" cy="139065"/>
          </a:xfrm>
          <a:custGeom>
            <a:avLst/>
            <a:gdLst/>
            <a:ahLst/>
            <a:cxnLst/>
            <a:rect l="l" t="t" r="r" b="b"/>
            <a:pathLst>
              <a:path w="140335" h="139064">
                <a:moveTo>
                  <a:pt x="0" y="0"/>
                </a:moveTo>
                <a:lnTo>
                  <a:pt x="140208" y="0"/>
                </a:lnTo>
                <a:lnTo>
                  <a:pt x="140208" y="138683"/>
                </a:lnTo>
                <a:lnTo>
                  <a:pt x="0" y="138683"/>
                </a:lnTo>
                <a:lnTo>
                  <a:pt x="0"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0" name="object 70"/>
          <p:cNvSpPr/>
          <p:nvPr/>
        </p:nvSpPr>
        <p:spPr>
          <a:xfrm>
            <a:off x="5719571" y="5797296"/>
            <a:ext cx="139065" cy="139065"/>
          </a:xfrm>
          <a:custGeom>
            <a:avLst/>
            <a:gdLst/>
            <a:ahLst/>
            <a:cxnLst/>
            <a:rect l="l" t="t" r="r" b="b"/>
            <a:pathLst>
              <a:path w="139064" h="139064">
                <a:moveTo>
                  <a:pt x="0" y="0"/>
                </a:moveTo>
                <a:lnTo>
                  <a:pt x="138684" y="0"/>
                </a:lnTo>
                <a:lnTo>
                  <a:pt x="138684" y="138683"/>
                </a:lnTo>
                <a:lnTo>
                  <a:pt x="0" y="138683"/>
                </a:lnTo>
                <a:lnTo>
                  <a:pt x="0" y="0"/>
                </a:lnTo>
                <a:close/>
              </a:path>
            </a:pathLst>
          </a:custGeom>
          <a:solidFill>
            <a:srgbClr val="54823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1" name="object 71"/>
          <p:cNvSpPr txBox="1"/>
          <p:nvPr/>
        </p:nvSpPr>
        <p:spPr>
          <a:xfrm>
            <a:off x="5032682" y="5279906"/>
            <a:ext cx="1963420" cy="723900"/>
          </a:xfrm>
          <a:prstGeom prst="rect">
            <a:avLst/>
          </a:prstGeom>
        </p:spPr>
        <p:txBody>
          <a:bodyPr vert="horz" wrap="square" lIns="0" tIns="86360" rIns="0" bIns="0" rtlCol="0">
            <a:spAutoFit/>
          </a:bodyPr>
          <a:lstStyle/>
          <a:p>
            <a:pPr marL="768985" marR="0" lvl="0" indent="0" algn="l" defTabSz="914400" rtl="0" eaLnBrk="1" fontAlgn="auto" latinLnBrk="0" hangingPunct="1">
              <a:lnSpc>
                <a:spcPct val="100000"/>
              </a:lnSpc>
              <a:spcBef>
                <a:spcPts val="680"/>
              </a:spcBef>
              <a:spcAft>
                <a:spcPts val="0"/>
              </a:spcAft>
              <a:buClrTx/>
              <a:buSzTx/>
              <a:buFontTx/>
              <a:buNone/>
              <a:tabLst>
                <a:tab pos="1643380" algn="l"/>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40</a:t>
            </a:r>
            <a:r>
              <a:rPr kumimoji="0" sz="1400" b="0" i="1" u="none" strike="noStrike" kern="1200" cap="none" spc="0" normalizeH="0" baseline="0" noProof="0" dirty="0">
                <a:ln>
                  <a:noFill/>
                </a:ln>
                <a:solidFill>
                  <a:srgbClr val="595958"/>
                </a:solidFill>
                <a:effectLst/>
                <a:uLnTx/>
                <a:uFillTx/>
                <a:latin typeface="Calibri"/>
                <a:ea typeface="+mn-ea"/>
                <a:cs typeface="Calibri"/>
              </a:rPr>
              <a:t>%	</a:t>
            </a:r>
            <a:r>
              <a:rPr kumimoji="0" sz="1400" b="0" i="1" u="none" strike="noStrike" kern="1200" cap="none" spc="-5" normalizeH="0" baseline="0" noProof="0" dirty="0">
                <a:ln>
                  <a:noFill/>
                </a:ln>
                <a:solidFill>
                  <a:srgbClr val="595958"/>
                </a:solidFill>
                <a:effectLst/>
                <a:uLnTx/>
                <a:uFillTx/>
                <a:latin typeface="Calibri"/>
                <a:ea typeface="+mn-ea"/>
                <a:cs typeface="Calibri"/>
              </a:rPr>
              <a:t>50%</a:t>
            </a:r>
            <a:endParaRPr kumimoji="0" sz="14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835"/>
              </a:spcBef>
              <a:spcAft>
                <a:spcPts val="0"/>
              </a:spcAft>
              <a:buClrTx/>
              <a:buSzTx/>
              <a:buFontTx/>
              <a:buNone/>
              <a:tabLst>
                <a:tab pos="890905" algn="l"/>
              </a:tabLst>
              <a:defRPr/>
            </a:pPr>
            <a:r>
              <a:rPr kumimoji="0" sz="2000" b="0" i="0" u="none" strike="noStrike" kern="1200" cap="none" spc="0" normalizeH="0" baseline="0" noProof="0" dirty="0">
                <a:ln>
                  <a:noFill/>
                </a:ln>
                <a:solidFill>
                  <a:srgbClr val="595958"/>
                </a:solidFill>
                <a:effectLst/>
                <a:uLnTx/>
                <a:uFillTx/>
                <a:latin typeface="Calibri"/>
                <a:ea typeface="+mn-ea"/>
                <a:cs typeface="Calibri"/>
              </a:rPr>
              <a:t>OOC	</a:t>
            </a:r>
            <a:r>
              <a:rPr kumimoji="0" sz="2000" b="0" i="0" u="none" strike="noStrike" kern="1200" cap="none" spc="-5" normalizeH="0" baseline="0" noProof="0" dirty="0">
                <a:ln>
                  <a:noFill/>
                </a:ln>
                <a:solidFill>
                  <a:srgbClr val="595958"/>
                </a:solidFill>
                <a:effectLst/>
                <a:uLnTx/>
                <a:uFillTx/>
                <a:latin typeface="Calibri"/>
                <a:ea typeface="+mn-ea"/>
                <a:cs typeface="Calibri"/>
              </a:rPr>
              <a:t>Ret.Care</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73" name="object 73"/>
          <p:cNvSpPr txBox="1">
            <a:spLocks noGrp="1"/>
          </p:cNvSpPr>
          <p:nvPr>
            <p:ph type="sldNum" sz="quarter" idx="7"/>
          </p:nvPr>
        </p:nvSpPr>
        <p:spPr>
          <a:xfrm>
            <a:off x="11061700" y="6149091"/>
            <a:ext cx="7376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333</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
        <p:nvSpPr>
          <p:cNvPr id="72" name="object 72"/>
          <p:cNvSpPr txBox="1"/>
          <p:nvPr/>
        </p:nvSpPr>
        <p:spPr>
          <a:xfrm>
            <a:off x="9520980" y="4467564"/>
            <a:ext cx="833119"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1" u="none" strike="noStrike" kern="1200" cap="none" spc="-5" normalizeH="0" baseline="0" noProof="0" dirty="0">
                <a:ln>
                  <a:noFill/>
                </a:ln>
                <a:solidFill>
                  <a:prstClr val="black"/>
                </a:solidFill>
                <a:effectLst/>
                <a:uLnTx/>
                <a:uFillTx/>
                <a:latin typeface="Calibri"/>
                <a:ea typeface="+mn-ea"/>
                <a:cs typeface="Calibri"/>
              </a:rPr>
              <a:t>(N=</a:t>
            </a:r>
            <a:r>
              <a:rPr kumimoji="0" sz="1800" b="1" i="1" u="none" strike="noStrike" kern="1200" cap="none" spc="-65" normalizeH="0" baseline="0" noProof="0" dirty="0">
                <a:ln>
                  <a:noFill/>
                </a:ln>
                <a:solidFill>
                  <a:prstClr val="black"/>
                </a:solidFill>
                <a:effectLst/>
                <a:uLnTx/>
                <a:uFillTx/>
                <a:latin typeface="Calibri"/>
                <a:ea typeface="+mn-ea"/>
                <a:cs typeface="Calibri"/>
              </a:rPr>
              <a:t> </a:t>
            </a:r>
            <a:r>
              <a:rPr kumimoji="0" sz="1800" b="1" i="1" u="none" strike="noStrike" kern="1200" cap="none" spc="0" normalizeH="0" baseline="0" noProof="0" dirty="0">
                <a:ln>
                  <a:noFill/>
                </a:ln>
                <a:solidFill>
                  <a:prstClr val="black"/>
                </a:solidFill>
                <a:effectLst/>
                <a:uLnTx/>
                <a:uFillTx/>
                <a:latin typeface="Calibri"/>
                <a:ea typeface="+mn-ea"/>
                <a:cs typeface="Calibri"/>
              </a:rPr>
              <a:t>845)</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312513399"/>
      </p:ext>
    </p:extLst>
  </p:cSld>
  <p:clrMapOvr>
    <a:masterClrMapping/>
  </p:clrMapOvr>
  <p:timing>
    <p:tnLst>
      <p:par>
        <p:cTn id="1" dur="indefinite" restart="never" nodeType="tmRoot"/>
      </p:par>
    </p:tn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689006" y="370093"/>
            <a:ext cx="10930890" cy="667385"/>
          </a:xfrm>
          <a:prstGeom prst="rect">
            <a:avLst/>
          </a:prstGeom>
        </p:spPr>
        <p:txBody>
          <a:bodyPr vert="horz" wrap="square" lIns="0" tIns="13970" rIns="0" bIns="0" rtlCol="0">
            <a:spAutoFit/>
          </a:bodyPr>
          <a:lstStyle/>
          <a:p>
            <a:pPr marL="12700">
              <a:lnSpc>
                <a:spcPct val="100000"/>
              </a:lnSpc>
              <a:spcBef>
                <a:spcPts val="110"/>
              </a:spcBef>
            </a:pPr>
            <a:r>
              <a:rPr sz="4000" spc="-35" dirty="0">
                <a:solidFill>
                  <a:srgbClr val="000000"/>
                </a:solidFill>
              </a:rPr>
              <a:t>PWH </a:t>
            </a:r>
            <a:r>
              <a:rPr sz="4000" spc="-10" dirty="0"/>
              <a:t>in </a:t>
            </a:r>
            <a:r>
              <a:rPr sz="4200" i="1" spc="-90" dirty="0">
                <a:latin typeface="Calibri Light"/>
                <a:cs typeface="Calibri Light"/>
              </a:rPr>
              <a:t>Care </a:t>
            </a:r>
            <a:r>
              <a:rPr sz="4200" i="1" spc="-130" dirty="0">
                <a:latin typeface="Calibri Light"/>
                <a:cs typeface="Calibri Light"/>
              </a:rPr>
              <a:t>Continuum </a:t>
            </a:r>
            <a:r>
              <a:rPr sz="4000" spc="-5" dirty="0"/>
              <a:t>– </a:t>
            </a:r>
            <a:r>
              <a:rPr sz="4000" spc="-35" dirty="0"/>
              <a:t>Miami </a:t>
            </a:r>
            <a:r>
              <a:rPr sz="4000" spc="-25" dirty="0"/>
              <a:t>vs. </a:t>
            </a:r>
            <a:r>
              <a:rPr sz="4000" spc="-40" dirty="0"/>
              <a:t>Palm </a:t>
            </a:r>
            <a:r>
              <a:rPr sz="4000" spc="-25" dirty="0"/>
              <a:t>Beach</a:t>
            </a:r>
            <a:r>
              <a:rPr sz="4000" spc="-595" dirty="0"/>
              <a:t> </a:t>
            </a:r>
            <a:r>
              <a:rPr sz="4000" spc="-25" dirty="0"/>
              <a:t>-2021</a:t>
            </a:r>
            <a:endParaRPr sz="4000">
              <a:latin typeface="Calibri Light"/>
              <a:cs typeface="Calibri Light"/>
            </a:endParaRPr>
          </a:p>
        </p:txBody>
      </p:sp>
      <p:sp>
        <p:nvSpPr>
          <p:cNvPr id="3" name="object 3"/>
          <p:cNvSpPr/>
          <p:nvPr/>
        </p:nvSpPr>
        <p:spPr>
          <a:xfrm>
            <a:off x="356615" y="1318260"/>
            <a:ext cx="11573255" cy="4745735"/>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txBox="1">
            <a:spLocks noGrp="1"/>
          </p:cNvSpPr>
          <p:nvPr>
            <p:ph type="sldNum" sz="quarter" idx="7"/>
          </p:nvPr>
        </p:nvSpPr>
        <p:spPr>
          <a:xfrm>
            <a:off x="11074400" y="6149091"/>
            <a:ext cx="7249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334</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Tree>
    <p:extLst>
      <p:ext uri="{BB962C8B-B14F-4D97-AF65-F5344CB8AC3E}">
        <p14:creationId xmlns:p14="http://schemas.microsoft.com/office/powerpoint/2010/main" val="1349239343"/>
      </p:ext>
    </p:extLst>
  </p:cSld>
  <p:clrMapOvr>
    <a:masterClrMapping/>
  </p:clrMapOvr>
  <p:timing>
    <p:tnLst>
      <p:par>
        <p:cTn id="1" dur="indefinite" restart="never" nodeType="tmRoot"/>
      </p:par>
    </p:tn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1066958" y="449361"/>
            <a:ext cx="10058400" cy="574040"/>
          </a:xfrm>
          <a:prstGeom prst="rect">
            <a:avLst/>
          </a:prstGeom>
        </p:spPr>
        <p:txBody>
          <a:bodyPr vert="horz" wrap="square" lIns="0" tIns="12700" rIns="0" bIns="0" rtlCol="0">
            <a:spAutoFit/>
          </a:bodyPr>
          <a:lstStyle/>
          <a:p>
            <a:pPr marL="12700">
              <a:lnSpc>
                <a:spcPct val="100000"/>
              </a:lnSpc>
              <a:spcBef>
                <a:spcPts val="100"/>
              </a:spcBef>
            </a:pPr>
            <a:r>
              <a:rPr sz="3600" b="1" spc="-45" dirty="0">
                <a:latin typeface="Trebuchet MS"/>
                <a:cs typeface="Trebuchet MS"/>
              </a:rPr>
              <a:t>RW-B </a:t>
            </a:r>
            <a:r>
              <a:rPr sz="3600" b="1" spc="-5" dirty="0">
                <a:latin typeface="Trebuchet MS"/>
                <a:cs typeface="Trebuchet MS"/>
              </a:rPr>
              <a:t>clients vs. PWH </a:t>
            </a:r>
            <a:r>
              <a:rPr sz="3600" b="1" i="1" spc="-5" dirty="0">
                <a:solidFill>
                  <a:srgbClr val="000000"/>
                </a:solidFill>
                <a:latin typeface="Trebuchet MS"/>
                <a:cs typeface="Trebuchet MS"/>
              </a:rPr>
              <a:t>by Sex </a:t>
            </a:r>
            <a:r>
              <a:rPr sz="3600" b="1" i="1" spc="-40" dirty="0">
                <a:latin typeface="Trebuchet MS"/>
                <a:cs typeface="Trebuchet MS"/>
              </a:rPr>
              <a:t>-</a:t>
            </a:r>
            <a:r>
              <a:rPr sz="3600" b="1" spc="-40" dirty="0">
                <a:latin typeface="Trebuchet MS"/>
                <a:cs typeface="Trebuchet MS"/>
              </a:rPr>
              <a:t>Palm </a:t>
            </a:r>
            <a:r>
              <a:rPr sz="3600" b="1" spc="-5" dirty="0">
                <a:latin typeface="Trebuchet MS"/>
                <a:cs typeface="Trebuchet MS"/>
              </a:rPr>
              <a:t>Beach</a:t>
            </a:r>
            <a:r>
              <a:rPr sz="3600" b="1" spc="145" dirty="0">
                <a:latin typeface="Trebuchet MS"/>
                <a:cs typeface="Trebuchet MS"/>
              </a:rPr>
              <a:t> </a:t>
            </a:r>
            <a:r>
              <a:rPr sz="3600" b="1" dirty="0">
                <a:latin typeface="Trebuchet MS"/>
                <a:cs typeface="Trebuchet MS"/>
              </a:rPr>
              <a:t>2021</a:t>
            </a:r>
            <a:endParaRPr sz="3600">
              <a:latin typeface="Trebuchet MS"/>
              <a:cs typeface="Trebuchet MS"/>
            </a:endParaRPr>
          </a:p>
        </p:txBody>
      </p:sp>
      <p:sp>
        <p:nvSpPr>
          <p:cNvPr id="3" name="object 3"/>
          <p:cNvSpPr/>
          <p:nvPr/>
        </p:nvSpPr>
        <p:spPr>
          <a:xfrm>
            <a:off x="1990013" y="2289643"/>
            <a:ext cx="2680335" cy="3027680"/>
          </a:xfrm>
          <a:custGeom>
            <a:avLst/>
            <a:gdLst/>
            <a:ahLst/>
            <a:cxnLst/>
            <a:rect l="l" t="t" r="r" b="b"/>
            <a:pathLst>
              <a:path w="2680335" h="3027679">
                <a:moveTo>
                  <a:pt x="1166215" y="0"/>
                </a:moveTo>
                <a:lnTo>
                  <a:pt x="1166215" y="1513560"/>
                </a:lnTo>
                <a:lnTo>
                  <a:pt x="0" y="2478341"/>
                </a:lnTo>
                <a:lnTo>
                  <a:pt x="32519" y="2516355"/>
                </a:lnTo>
                <a:lnTo>
                  <a:pt x="66155" y="2553148"/>
                </a:lnTo>
                <a:lnTo>
                  <a:pt x="100873" y="2588703"/>
                </a:lnTo>
                <a:lnTo>
                  <a:pt x="136637" y="2623002"/>
                </a:lnTo>
                <a:lnTo>
                  <a:pt x="173412" y="2656031"/>
                </a:lnTo>
                <a:lnTo>
                  <a:pt x="211162" y="2687771"/>
                </a:lnTo>
                <a:lnTo>
                  <a:pt x="249851" y="2718206"/>
                </a:lnTo>
                <a:lnTo>
                  <a:pt x="289444" y="2747319"/>
                </a:lnTo>
                <a:lnTo>
                  <a:pt x="329905" y="2775094"/>
                </a:lnTo>
                <a:lnTo>
                  <a:pt x="371199" y="2801514"/>
                </a:lnTo>
                <a:lnTo>
                  <a:pt x="413291" y="2826562"/>
                </a:lnTo>
                <a:lnTo>
                  <a:pt x="456145" y="2850222"/>
                </a:lnTo>
                <a:lnTo>
                  <a:pt x="499725" y="2872476"/>
                </a:lnTo>
                <a:lnTo>
                  <a:pt x="543995" y="2893308"/>
                </a:lnTo>
                <a:lnTo>
                  <a:pt x="588921" y="2912702"/>
                </a:lnTo>
                <a:lnTo>
                  <a:pt x="634467" y="2930640"/>
                </a:lnTo>
                <a:lnTo>
                  <a:pt x="680597" y="2947106"/>
                </a:lnTo>
                <a:lnTo>
                  <a:pt x="727276" y="2962083"/>
                </a:lnTo>
                <a:lnTo>
                  <a:pt x="774468" y="2975555"/>
                </a:lnTo>
                <a:lnTo>
                  <a:pt x="822137" y="2987504"/>
                </a:lnTo>
                <a:lnTo>
                  <a:pt x="870249" y="2997914"/>
                </a:lnTo>
                <a:lnTo>
                  <a:pt x="918767" y="3006769"/>
                </a:lnTo>
                <a:lnTo>
                  <a:pt x="967657" y="3014051"/>
                </a:lnTo>
                <a:lnTo>
                  <a:pt x="1016882" y="3019744"/>
                </a:lnTo>
                <a:lnTo>
                  <a:pt x="1066407" y="3023831"/>
                </a:lnTo>
                <a:lnTo>
                  <a:pt x="1116197" y="3026295"/>
                </a:lnTo>
                <a:lnTo>
                  <a:pt x="1166215" y="3027121"/>
                </a:lnTo>
                <a:lnTo>
                  <a:pt x="1214262" y="3026373"/>
                </a:lnTo>
                <a:lnTo>
                  <a:pt x="1261935" y="3024143"/>
                </a:lnTo>
                <a:lnTo>
                  <a:pt x="1309212" y="3020454"/>
                </a:lnTo>
                <a:lnTo>
                  <a:pt x="1356072" y="3015328"/>
                </a:lnTo>
                <a:lnTo>
                  <a:pt x="1402493" y="3008787"/>
                </a:lnTo>
                <a:lnTo>
                  <a:pt x="1448451" y="3000853"/>
                </a:lnTo>
                <a:lnTo>
                  <a:pt x="1493925" y="2991548"/>
                </a:lnTo>
                <a:lnTo>
                  <a:pt x="1538892" y="2980895"/>
                </a:lnTo>
                <a:lnTo>
                  <a:pt x="1583332" y="2968916"/>
                </a:lnTo>
                <a:lnTo>
                  <a:pt x="1627220" y="2955632"/>
                </a:lnTo>
                <a:lnTo>
                  <a:pt x="1670536" y="2941066"/>
                </a:lnTo>
                <a:lnTo>
                  <a:pt x="1713257" y="2925241"/>
                </a:lnTo>
                <a:lnTo>
                  <a:pt x="1755360" y="2908177"/>
                </a:lnTo>
                <a:lnTo>
                  <a:pt x="1796824" y="2889898"/>
                </a:lnTo>
                <a:lnTo>
                  <a:pt x="1837627" y="2870426"/>
                </a:lnTo>
                <a:lnTo>
                  <a:pt x="1877746" y="2849783"/>
                </a:lnTo>
                <a:lnTo>
                  <a:pt x="1917160" y="2827990"/>
                </a:lnTo>
                <a:lnTo>
                  <a:pt x="1955845" y="2805071"/>
                </a:lnTo>
                <a:lnTo>
                  <a:pt x="1993781" y="2781047"/>
                </a:lnTo>
                <a:lnTo>
                  <a:pt x="2030944" y="2755940"/>
                </a:lnTo>
                <a:lnTo>
                  <a:pt x="2067312" y="2729773"/>
                </a:lnTo>
                <a:lnTo>
                  <a:pt x="2102864" y="2702568"/>
                </a:lnTo>
                <a:lnTo>
                  <a:pt x="2137578" y="2674347"/>
                </a:lnTo>
                <a:lnTo>
                  <a:pt x="2171430" y="2645132"/>
                </a:lnTo>
                <a:lnTo>
                  <a:pt x="2204399" y="2614945"/>
                </a:lnTo>
                <a:lnTo>
                  <a:pt x="2236463" y="2583808"/>
                </a:lnTo>
                <a:lnTo>
                  <a:pt x="2267600" y="2551744"/>
                </a:lnTo>
                <a:lnTo>
                  <a:pt x="2297787" y="2518775"/>
                </a:lnTo>
                <a:lnTo>
                  <a:pt x="2327002" y="2484923"/>
                </a:lnTo>
                <a:lnTo>
                  <a:pt x="2355223" y="2450209"/>
                </a:lnTo>
                <a:lnTo>
                  <a:pt x="2382428" y="2414657"/>
                </a:lnTo>
                <a:lnTo>
                  <a:pt x="2408595" y="2378289"/>
                </a:lnTo>
                <a:lnTo>
                  <a:pt x="2433702" y="2341126"/>
                </a:lnTo>
                <a:lnTo>
                  <a:pt x="2457726" y="2303190"/>
                </a:lnTo>
                <a:lnTo>
                  <a:pt x="2480645" y="2264505"/>
                </a:lnTo>
                <a:lnTo>
                  <a:pt x="2502438" y="2225091"/>
                </a:lnTo>
                <a:lnTo>
                  <a:pt x="2523081" y="2184972"/>
                </a:lnTo>
                <a:lnTo>
                  <a:pt x="2542553" y="2144169"/>
                </a:lnTo>
                <a:lnTo>
                  <a:pt x="2560832" y="2102705"/>
                </a:lnTo>
                <a:lnTo>
                  <a:pt x="2577896" y="2060602"/>
                </a:lnTo>
                <a:lnTo>
                  <a:pt x="2593721" y="2017881"/>
                </a:lnTo>
                <a:lnTo>
                  <a:pt x="2608287" y="1974565"/>
                </a:lnTo>
                <a:lnTo>
                  <a:pt x="2621571" y="1930677"/>
                </a:lnTo>
                <a:lnTo>
                  <a:pt x="2633550" y="1886237"/>
                </a:lnTo>
                <a:lnTo>
                  <a:pt x="2644203" y="1841270"/>
                </a:lnTo>
                <a:lnTo>
                  <a:pt x="2653508" y="1795796"/>
                </a:lnTo>
                <a:lnTo>
                  <a:pt x="2661442" y="1749838"/>
                </a:lnTo>
                <a:lnTo>
                  <a:pt x="2667983" y="1703417"/>
                </a:lnTo>
                <a:lnTo>
                  <a:pt x="2673109" y="1656557"/>
                </a:lnTo>
                <a:lnTo>
                  <a:pt x="2676798" y="1609280"/>
                </a:lnTo>
                <a:lnTo>
                  <a:pt x="2679028" y="1561607"/>
                </a:lnTo>
                <a:lnTo>
                  <a:pt x="2679776" y="1513560"/>
                </a:lnTo>
                <a:lnTo>
                  <a:pt x="2679028" y="1465514"/>
                </a:lnTo>
                <a:lnTo>
                  <a:pt x="2676798" y="1417840"/>
                </a:lnTo>
                <a:lnTo>
                  <a:pt x="2673109" y="1370563"/>
                </a:lnTo>
                <a:lnTo>
                  <a:pt x="2667983" y="1323703"/>
                </a:lnTo>
                <a:lnTo>
                  <a:pt x="2661442" y="1277283"/>
                </a:lnTo>
                <a:lnTo>
                  <a:pt x="2653508" y="1231324"/>
                </a:lnTo>
                <a:lnTo>
                  <a:pt x="2644203" y="1185850"/>
                </a:lnTo>
                <a:lnTo>
                  <a:pt x="2633550" y="1140883"/>
                </a:lnTo>
                <a:lnTo>
                  <a:pt x="2621571" y="1096444"/>
                </a:lnTo>
                <a:lnTo>
                  <a:pt x="2608287" y="1052555"/>
                </a:lnTo>
                <a:lnTo>
                  <a:pt x="2593721" y="1009239"/>
                </a:lnTo>
                <a:lnTo>
                  <a:pt x="2577896" y="966519"/>
                </a:lnTo>
                <a:lnTo>
                  <a:pt x="2560832" y="924415"/>
                </a:lnTo>
                <a:lnTo>
                  <a:pt x="2542553" y="882951"/>
                </a:lnTo>
                <a:lnTo>
                  <a:pt x="2523081" y="842148"/>
                </a:lnTo>
                <a:lnTo>
                  <a:pt x="2502438" y="802029"/>
                </a:lnTo>
                <a:lnTo>
                  <a:pt x="2480645" y="762615"/>
                </a:lnTo>
                <a:lnTo>
                  <a:pt x="2457726" y="723930"/>
                </a:lnTo>
                <a:lnTo>
                  <a:pt x="2433702" y="685994"/>
                </a:lnTo>
                <a:lnTo>
                  <a:pt x="2408595" y="648831"/>
                </a:lnTo>
                <a:lnTo>
                  <a:pt x="2382428" y="612463"/>
                </a:lnTo>
                <a:lnTo>
                  <a:pt x="2355223" y="576911"/>
                </a:lnTo>
                <a:lnTo>
                  <a:pt x="2327002" y="542198"/>
                </a:lnTo>
                <a:lnTo>
                  <a:pt x="2297787" y="508345"/>
                </a:lnTo>
                <a:lnTo>
                  <a:pt x="2267600" y="475376"/>
                </a:lnTo>
                <a:lnTo>
                  <a:pt x="2236463" y="443312"/>
                </a:lnTo>
                <a:lnTo>
                  <a:pt x="2204399" y="412176"/>
                </a:lnTo>
                <a:lnTo>
                  <a:pt x="2171430" y="381989"/>
                </a:lnTo>
                <a:lnTo>
                  <a:pt x="2137578" y="352773"/>
                </a:lnTo>
                <a:lnTo>
                  <a:pt x="2102864" y="324552"/>
                </a:lnTo>
                <a:lnTo>
                  <a:pt x="2067312" y="297347"/>
                </a:lnTo>
                <a:lnTo>
                  <a:pt x="2030944" y="271180"/>
                </a:lnTo>
                <a:lnTo>
                  <a:pt x="1993781" y="246073"/>
                </a:lnTo>
                <a:lnTo>
                  <a:pt x="1955845" y="222049"/>
                </a:lnTo>
                <a:lnTo>
                  <a:pt x="1917160" y="199130"/>
                </a:lnTo>
                <a:lnTo>
                  <a:pt x="1877746" y="177337"/>
                </a:lnTo>
                <a:lnTo>
                  <a:pt x="1837627" y="156694"/>
                </a:lnTo>
                <a:lnTo>
                  <a:pt x="1796824" y="137222"/>
                </a:lnTo>
                <a:lnTo>
                  <a:pt x="1755360" y="118943"/>
                </a:lnTo>
                <a:lnTo>
                  <a:pt x="1713257" y="101880"/>
                </a:lnTo>
                <a:lnTo>
                  <a:pt x="1670536" y="86054"/>
                </a:lnTo>
                <a:lnTo>
                  <a:pt x="1627220" y="71488"/>
                </a:lnTo>
                <a:lnTo>
                  <a:pt x="1583332" y="58205"/>
                </a:lnTo>
                <a:lnTo>
                  <a:pt x="1538892" y="46225"/>
                </a:lnTo>
                <a:lnTo>
                  <a:pt x="1493925" y="35572"/>
                </a:lnTo>
                <a:lnTo>
                  <a:pt x="1448451" y="26267"/>
                </a:lnTo>
                <a:lnTo>
                  <a:pt x="1402493" y="18333"/>
                </a:lnTo>
                <a:lnTo>
                  <a:pt x="1356072" y="11792"/>
                </a:lnTo>
                <a:lnTo>
                  <a:pt x="1309212" y="6666"/>
                </a:lnTo>
                <a:lnTo>
                  <a:pt x="1261935" y="2977"/>
                </a:lnTo>
                <a:lnTo>
                  <a:pt x="1214262" y="748"/>
                </a:lnTo>
                <a:lnTo>
                  <a:pt x="1166215" y="0"/>
                </a:lnTo>
                <a:close/>
              </a:path>
            </a:pathLst>
          </a:custGeom>
          <a:solidFill>
            <a:srgbClr val="66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1990013" y="2289643"/>
            <a:ext cx="2680335" cy="3027680"/>
          </a:xfrm>
          <a:custGeom>
            <a:avLst/>
            <a:gdLst/>
            <a:ahLst/>
            <a:cxnLst/>
            <a:rect l="l" t="t" r="r" b="b"/>
            <a:pathLst>
              <a:path w="2680335" h="3027679">
                <a:moveTo>
                  <a:pt x="1166215" y="0"/>
                </a:moveTo>
                <a:lnTo>
                  <a:pt x="1214262" y="748"/>
                </a:lnTo>
                <a:lnTo>
                  <a:pt x="1261935" y="2977"/>
                </a:lnTo>
                <a:lnTo>
                  <a:pt x="1309212" y="6666"/>
                </a:lnTo>
                <a:lnTo>
                  <a:pt x="1356072" y="11792"/>
                </a:lnTo>
                <a:lnTo>
                  <a:pt x="1402493" y="18333"/>
                </a:lnTo>
                <a:lnTo>
                  <a:pt x="1448451" y="26267"/>
                </a:lnTo>
                <a:lnTo>
                  <a:pt x="1493925" y="35572"/>
                </a:lnTo>
                <a:lnTo>
                  <a:pt x="1538892" y="46225"/>
                </a:lnTo>
                <a:lnTo>
                  <a:pt x="1583332" y="58205"/>
                </a:lnTo>
                <a:lnTo>
                  <a:pt x="1627220" y="71488"/>
                </a:lnTo>
                <a:lnTo>
                  <a:pt x="1670536" y="86054"/>
                </a:lnTo>
                <a:lnTo>
                  <a:pt x="1713257" y="101880"/>
                </a:lnTo>
                <a:lnTo>
                  <a:pt x="1755360" y="118943"/>
                </a:lnTo>
                <a:lnTo>
                  <a:pt x="1796824" y="137222"/>
                </a:lnTo>
                <a:lnTo>
                  <a:pt x="1837627" y="156694"/>
                </a:lnTo>
                <a:lnTo>
                  <a:pt x="1877746" y="177337"/>
                </a:lnTo>
                <a:lnTo>
                  <a:pt x="1917160" y="199130"/>
                </a:lnTo>
                <a:lnTo>
                  <a:pt x="1955845" y="222049"/>
                </a:lnTo>
                <a:lnTo>
                  <a:pt x="1993781" y="246073"/>
                </a:lnTo>
                <a:lnTo>
                  <a:pt x="2030944" y="271180"/>
                </a:lnTo>
                <a:lnTo>
                  <a:pt x="2067312" y="297347"/>
                </a:lnTo>
                <a:lnTo>
                  <a:pt x="2102864" y="324552"/>
                </a:lnTo>
                <a:lnTo>
                  <a:pt x="2137578" y="352773"/>
                </a:lnTo>
                <a:lnTo>
                  <a:pt x="2171430" y="381989"/>
                </a:lnTo>
                <a:lnTo>
                  <a:pt x="2204399" y="412176"/>
                </a:lnTo>
                <a:lnTo>
                  <a:pt x="2236463" y="443312"/>
                </a:lnTo>
                <a:lnTo>
                  <a:pt x="2267600" y="475376"/>
                </a:lnTo>
                <a:lnTo>
                  <a:pt x="2297787" y="508345"/>
                </a:lnTo>
                <a:lnTo>
                  <a:pt x="2327002" y="542198"/>
                </a:lnTo>
                <a:lnTo>
                  <a:pt x="2355223" y="576911"/>
                </a:lnTo>
                <a:lnTo>
                  <a:pt x="2382428" y="612463"/>
                </a:lnTo>
                <a:lnTo>
                  <a:pt x="2408595" y="648831"/>
                </a:lnTo>
                <a:lnTo>
                  <a:pt x="2433702" y="685994"/>
                </a:lnTo>
                <a:lnTo>
                  <a:pt x="2457726" y="723930"/>
                </a:lnTo>
                <a:lnTo>
                  <a:pt x="2480645" y="762615"/>
                </a:lnTo>
                <a:lnTo>
                  <a:pt x="2502438" y="802029"/>
                </a:lnTo>
                <a:lnTo>
                  <a:pt x="2523081" y="842148"/>
                </a:lnTo>
                <a:lnTo>
                  <a:pt x="2542553" y="882951"/>
                </a:lnTo>
                <a:lnTo>
                  <a:pt x="2560832" y="924415"/>
                </a:lnTo>
                <a:lnTo>
                  <a:pt x="2577896" y="966519"/>
                </a:lnTo>
                <a:lnTo>
                  <a:pt x="2593721" y="1009239"/>
                </a:lnTo>
                <a:lnTo>
                  <a:pt x="2608287" y="1052555"/>
                </a:lnTo>
                <a:lnTo>
                  <a:pt x="2621571" y="1096444"/>
                </a:lnTo>
                <a:lnTo>
                  <a:pt x="2633550" y="1140883"/>
                </a:lnTo>
                <a:lnTo>
                  <a:pt x="2644203" y="1185850"/>
                </a:lnTo>
                <a:lnTo>
                  <a:pt x="2653508" y="1231324"/>
                </a:lnTo>
                <a:lnTo>
                  <a:pt x="2661442" y="1277283"/>
                </a:lnTo>
                <a:lnTo>
                  <a:pt x="2667983" y="1323703"/>
                </a:lnTo>
                <a:lnTo>
                  <a:pt x="2673109" y="1370563"/>
                </a:lnTo>
                <a:lnTo>
                  <a:pt x="2676798" y="1417840"/>
                </a:lnTo>
                <a:lnTo>
                  <a:pt x="2679028" y="1465514"/>
                </a:lnTo>
                <a:lnTo>
                  <a:pt x="2679776" y="1513560"/>
                </a:lnTo>
                <a:lnTo>
                  <a:pt x="2679028" y="1561607"/>
                </a:lnTo>
                <a:lnTo>
                  <a:pt x="2676798" y="1609280"/>
                </a:lnTo>
                <a:lnTo>
                  <a:pt x="2673109" y="1656557"/>
                </a:lnTo>
                <a:lnTo>
                  <a:pt x="2667983" y="1703417"/>
                </a:lnTo>
                <a:lnTo>
                  <a:pt x="2661442" y="1749838"/>
                </a:lnTo>
                <a:lnTo>
                  <a:pt x="2653508" y="1795796"/>
                </a:lnTo>
                <a:lnTo>
                  <a:pt x="2644203" y="1841270"/>
                </a:lnTo>
                <a:lnTo>
                  <a:pt x="2633550" y="1886237"/>
                </a:lnTo>
                <a:lnTo>
                  <a:pt x="2621571" y="1930677"/>
                </a:lnTo>
                <a:lnTo>
                  <a:pt x="2608287" y="1974565"/>
                </a:lnTo>
                <a:lnTo>
                  <a:pt x="2593721" y="2017881"/>
                </a:lnTo>
                <a:lnTo>
                  <a:pt x="2577896" y="2060602"/>
                </a:lnTo>
                <a:lnTo>
                  <a:pt x="2560832" y="2102705"/>
                </a:lnTo>
                <a:lnTo>
                  <a:pt x="2542553" y="2144169"/>
                </a:lnTo>
                <a:lnTo>
                  <a:pt x="2523081" y="2184972"/>
                </a:lnTo>
                <a:lnTo>
                  <a:pt x="2502438" y="2225091"/>
                </a:lnTo>
                <a:lnTo>
                  <a:pt x="2480645" y="2264505"/>
                </a:lnTo>
                <a:lnTo>
                  <a:pt x="2457726" y="2303190"/>
                </a:lnTo>
                <a:lnTo>
                  <a:pt x="2433702" y="2341126"/>
                </a:lnTo>
                <a:lnTo>
                  <a:pt x="2408595" y="2378289"/>
                </a:lnTo>
                <a:lnTo>
                  <a:pt x="2382428" y="2414657"/>
                </a:lnTo>
                <a:lnTo>
                  <a:pt x="2355223" y="2450209"/>
                </a:lnTo>
                <a:lnTo>
                  <a:pt x="2327002" y="2484923"/>
                </a:lnTo>
                <a:lnTo>
                  <a:pt x="2297787" y="2518775"/>
                </a:lnTo>
                <a:lnTo>
                  <a:pt x="2267600" y="2551744"/>
                </a:lnTo>
                <a:lnTo>
                  <a:pt x="2236463" y="2583808"/>
                </a:lnTo>
                <a:lnTo>
                  <a:pt x="2204399" y="2614945"/>
                </a:lnTo>
                <a:lnTo>
                  <a:pt x="2171430" y="2645132"/>
                </a:lnTo>
                <a:lnTo>
                  <a:pt x="2137578" y="2674347"/>
                </a:lnTo>
                <a:lnTo>
                  <a:pt x="2102864" y="2702568"/>
                </a:lnTo>
                <a:lnTo>
                  <a:pt x="2067312" y="2729773"/>
                </a:lnTo>
                <a:lnTo>
                  <a:pt x="2030944" y="2755940"/>
                </a:lnTo>
                <a:lnTo>
                  <a:pt x="1993781" y="2781047"/>
                </a:lnTo>
                <a:lnTo>
                  <a:pt x="1955845" y="2805071"/>
                </a:lnTo>
                <a:lnTo>
                  <a:pt x="1917160" y="2827990"/>
                </a:lnTo>
                <a:lnTo>
                  <a:pt x="1877746" y="2849783"/>
                </a:lnTo>
                <a:lnTo>
                  <a:pt x="1837627" y="2870426"/>
                </a:lnTo>
                <a:lnTo>
                  <a:pt x="1796824" y="2889898"/>
                </a:lnTo>
                <a:lnTo>
                  <a:pt x="1755360" y="2908177"/>
                </a:lnTo>
                <a:lnTo>
                  <a:pt x="1713257" y="2925241"/>
                </a:lnTo>
                <a:lnTo>
                  <a:pt x="1670536" y="2941066"/>
                </a:lnTo>
                <a:lnTo>
                  <a:pt x="1627220" y="2955632"/>
                </a:lnTo>
                <a:lnTo>
                  <a:pt x="1583332" y="2968916"/>
                </a:lnTo>
                <a:lnTo>
                  <a:pt x="1538892" y="2980895"/>
                </a:lnTo>
                <a:lnTo>
                  <a:pt x="1493925" y="2991548"/>
                </a:lnTo>
                <a:lnTo>
                  <a:pt x="1448451" y="3000853"/>
                </a:lnTo>
                <a:lnTo>
                  <a:pt x="1402493" y="3008787"/>
                </a:lnTo>
                <a:lnTo>
                  <a:pt x="1356072" y="3015328"/>
                </a:lnTo>
                <a:lnTo>
                  <a:pt x="1309212" y="3020454"/>
                </a:lnTo>
                <a:lnTo>
                  <a:pt x="1261935" y="3024143"/>
                </a:lnTo>
                <a:lnTo>
                  <a:pt x="1214262" y="3026373"/>
                </a:lnTo>
                <a:lnTo>
                  <a:pt x="1166215" y="3027121"/>
                </a:lnTo>
                <a:lnTo>
                  <a:pt x="1116197" y="3026295"/>
                </a:lnTo>
                <a:lnTo>
                  <a:pt x="1066407" y="3023831"/>
                </a:lnTo>
                <a:lnTo>
                  <a:pt x="1016882" y="3019744"/>
                </a:lnTo>
                <a:lnTo>
                  <a:pt x="967657" y="3014051"/>
                </a:lnTo>
                <a:lnTo>
                  <a:pt x="918767" y="3006769"/>
                </a:lnTo>
                <a:lnTo>
                  <a:pt x="870249" y="2997914"/>
                </a:lnTo>
                <a:lnTo>
                  <a:pt x="822137" y="2987504"/>
                </a:lnTo>
                <a:lnTo>
                  <a:pt x="774468" y="2975555"/>
                </a:lnTo>
                <a:lnTo>
                  <a:pt x="727276" y="2962083"/>
                </a:lnTo>
                <a:lnTo>
                  <a:pt x="680597" y="2947106"/>
                </a:lnTo>
                <a:lnTo>
                  <a:pt x="634467" y="2930640"/>
                </a:lnTo>
                <a:lnTo>
                  <a:pt x="588921" y="2912702"/>
                </a:lnTo>
                <a:lnTo>
                  <a:pt x="543995" y="2893308"/>
                </a:lnTo>
                <a:lnTo>
                  <a:pt x="499725" y="2872476"/>
                </a:lnTo>
                <a:lnTo>
                  <a:pt x="456145" y="2850222"/>
                </a:lnTo>
                <a:lnTo>
                  <a:pt x="413291" y="2826562"/>
                </a:lnTo>
                <a:lnTo>
                  <a:pt x="371199" y="2801514"/>
                </a:lnTo>
                <a:lnTo>
                  <a:pt x="329905" y="2775094"/>
                </a:lnTo>
                <a:lnTo>
                  <a:pt x="289444" y="2747319"/>
                </a:lnTo>
                <a:lnTo>
                  <a:pt x="249851" y="2718206"/>
                </a:lnTo>
                <a:lnTo>
                  <a:pt x="211162" y="2687771"/>
                </a:lnTo>
                <a:lnTo>
                  <a:pt x="173412" y="2656031"/>
                </a:lnTo>
                <a:lnTo>
                  <a:pt x="136637" y="2623002"/>
                </a:lnTo>
                <a:lnTo>
                  <a:pt x="100873" y="2588703"/>
                </a:lnTo>
                <a:lnTo>
                  <a:pt x="66155" y="2553148"/>
                </a:lnTo>
                <a:lnTo>
                  <a:pt x="32519" y="2516355"/>
                </a:lnTo>
                <a:lnTo>
                  <a:pt x="0" y="2478341"/>
                </a:lnTo>
                <a:lnTo>
                  <a:pt x="1166215" y="1513560"/>
                </a:lnTo>
                <a:lnTo>
                  <a:pt x="1166215" y="0"/>
                </a:lnTo>
                <a:close/>
              </a:path>
            </a:pathLst>
          </a:custGeom>
          <a:ln w="1905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1642658" y="2289641"/>
            <a:ext cx="1513840" cy="2478405"/>
          </a:xfrm>
          <a:custGeom>
            <a:avLst/>
            <a:gdLst/>
            <a:ahLst/>
            <a:cxnLst/>
            <a:rect l="l" t="t" r="r" b="b"/>
            <a:pathLst>
              <a:path w="1513839" h="2478404">
                <a:moveTo>
                  <a:pt x="1513568" y="0"/>
                </a:moveTo>
                <a:lnTo>
                  <a:pt x="1463333" y="833"/>
                </a:lnTo>
                <a:lnTo>
                  <a:pt x="1413287" y="3324"/>
                </a:lnTo>
                <a:lnTo>
                  <a:pt x="1363467" y="7458"/>
                </a:lnTo>
                <a:lnTo>
                  <a:pt x="1313911" y="13223"/>
                </a:lnTo>
                <a:lnTo>
                  <a:pt x="1264658" y="20604"/>
                </a:lnTo>
                <a:lnTo>
                  <a:pt x="1215745" y="29588"/>
                </a:lnTo>
                <a:lnTo>
                  <a:pt x="1167210" y="40161"/>
                </a:lnTo>
                <a:lnTo>
                  <a:pt x="1119092" y="52309"/>
                </a:lnTo>
                <a:lnTo>
                  <a:pt x="1071428" y="66018"/>
                </a:lnTo>
                <a:lnTo>
                  <a:pt x="1024257" y="81276"/>
                </a:lnTo>
                <a:lnTo>
                  <a:pt x="977617" y="98067"/>
                </a:lnTo>
                <a:lnTo>
                  <a:pt x="931546" y="116379"/>
                </a:lnTo>
                <a:lnTo>
                  <a:pt x="886082" y="136198"/>
                </a:lnTo>
                <a:lnTo>
                  <a:pt x="841263" y="157510"/>
                </a:lnTo>
                <a:lnTo>
                  <a:pt x="797126" y="180301"/>
                </a:lnTo>
                <a:lnTo>
                  <a:pt x="753711" y="204557"/>
                </a:lnTo>
                <a:lnTo>
                  <a:pt x="711056" y="230266"/>
                </a:lnTo>
                <a:lnTo>
                  <a:pt x="669197" y="257412"/>
                </a:lnTo>
                <a:lnTo>
                  <a:pt x="628174" y="285984"/>
                </a:lnTo>
                <a:lnTo>
                  <a:pt x="588025" y="315966"/>
                </a:lnTo>
                <a:lnTo>
                  <a:pt x="548787" y="347345"/>
                </a:lnTo>
                <a:lnTo>
                  <a:pt x="512243" y="378547"/>
                </a:lnTo>
                <a:lnTo>
                  <a:pt x="476932" y="410653"/>
                </a:lnTo>
                <a:lnTo>
                  <a:pt x="442855" y="443631"/>
                </a:lnTo>
                <a:lnTo>
                  <a:pt x="410017" y="477450"/>
                </a:lnTo>
                <a:lnTo>
                  <a:pt x="378419" y="512079"/>
                </a:lnTo>
                <a:lnTo>
                  <a:pt x="348065" y="547487"/>
                </a:lnTo>
                <a:lnTo>
                  <a:pt x="318958" y="583643"/>
                </a:lnTo>
                <a:lnTo>
                  <a:pt x="291100" y="620514"/>
                </a:lnTo>
                <a:lnTo>
                  <a:pt x="264496" y="658071"/>
                </a:lnTo>
                <a:lnTo>
                  <a:pt x="239146" y="696282"/>
                </a:lnTo>
                <a:lnTo>
                  <a:pt x="215056" y="735116"/>
                </a:lnTo>
                <a:lnTo>
                  <a:pt x="192227" y="774541"/>
                </a:lnTo>
                <a:lnTo>
                  <a:pt x="170662" y="814526"/>
                </a:lnTo>
                <a:lnTo>
                  <a:pt x="150365" y="855040"/>
                </a:lnTo>
                <a:lnTo>
                  <a:pt x="131338" y="896053"/>
                </a:lnTo>
                <a:lnTo>
                  <a:pt x="113584" y="937531"/>
                </a:lnTo>
                <a:lnTo>
                  <a:pt x="97107" y="979446"/>
                </a:lnTo>
                <a:lnTo>
                  <a:pt x="81909" y="1021765"/>
                </a:lnTo>
                <a:lnTo>
                  <a:pt x="67993" y="1064456"/>
                </a:lnTo>
                <a:lnTo>
                  <a:pt x="55362" y="1107490"/>
                </a:lnTo>
                <a:lnTo>
                  <a:pt x="44019" y="1150834"/>
                </a:lnTo>
                <a:lnTo>
                  <a:pt x="33967" y="1194458"/>
                </a:lnTo>
                <a:lnTo>
                  <a:pt x="25209" y="1238330"/>
                </a:lnTo>
                <a:lnTo>
                  <a:pt x="17748" y="1282419"/>
                </a:lnTo>
                <a:lnTo>
                  <a:pt x="11587" y="1326694"/>
                </a:lnTo>
                <a:lnTo>
                  <a:pt x="6728" y="1371123"/>
                </a:lnTo>
                <a:lnTo>
                  <a:pt x="3176" y="1415676"/>
                </a:lnTo>
                <a:lnTo>
                  <a:pt x="932" y="1460321"/>
                </a:lnTo>
                <a:lnTo>
                  <a:pt x="0" y="1505027"/>
                </a:lnTo>
                <a:lnTo>
                  <a:pt x="382" y="1549763"/>
                </a:lnTo>
                <a:lnTo>
                  <a:pt x="2082" y="1594498"/>
                </a:lnTo>
                <a:lnTo>
                  <a:pt x="5102" y="1639200"/>
                </a:lnTo>
                <a:lnTo>
                  <a:pt x="9446" y="1683838"/>
                </a:lnTo>
                <a:lnTo>
                  <a:pt x="15116" y="1728381"/>
                </a:lnTo>
                <a:lnTo>
                  <a:pt x="22115" y="1772798"/>
                </a:lnTo>
                <a:lnTo>
                  <a:pt x="30447" y="1817058"/>
                </a:lnTo>
                <a:lnTo>
                  <a:pt x="40114" y="1861129"/>
                </a:lnTo>
                <a:lnTo>
                  <a:pt x="51119" y="1904980"/>
                </a:lnTo>
                <a:lnTo>
                  <a:pt x="63465" y="1948580"/>
                </a:lnTo>
                <a:lnTo>
                  <a:pt x="77156" y="1991898"/>
                </a:lnTo>
                <a:lnTo>
                  <a:pt x="92193" y="2034903"/>
                </a:lnTo>
                <a:lnTo>
                  <a:pt x="108580" y="2077563"/>
                </a:lnTo>
                <a:lnTo>
                  <a:pt x="126321" y="2119847"/>
                </a:lnTo>
                <a:lnTo>
                  <a:pt x="145417" y="2161724"/>
                </a:lnTo>
                <a:lnTo>
                  <a:pt x="165872" y="2203162"/>
                </a:lnTo>
                <a:lnTo>
                  <a:pt x="187689" y="2244131"/>
                </a:lnTo>
                <a:lnTo>
                  <a:pt x="210870" y="2284600"/>
                </a:lnTo>
                <a:lnTo>
                  <a:pt x="235419" y="2324537"/>
                </a:lnTo>
                <a:lnTo>
                  <a:pt x="261339" y="2363910"/>
                </a:lnTo>
                <a:lnTo>
                  <a:pt x="288633" y="2402690"/>
                </a:lnTo>
                <a:lnTo>
                  <a:pt x="317303" y="2440844"/>
                </a:lnTo>
                <a:lnTo>
                  <a:pt x="347352" y="2478341"/>
                </a:lnTo>
                <a:lnTo>
                  <a:pt x="1513568" y="1513560"/>
                </a:lnTo>
                <a:lnTo>
                  <a:pt x="1513568" y="0"/>
                </a:lnTo>
                <a:close/>
              </a:path>
            </a:pathLst>
          </a:custGeom>
          <a:solidFill>
            <a:srgbClr val="FF99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1642658" y="2289641"/>
            <a:ext cx="1513840" cy="2478405"/>
          </a:xfrm>
          <a:custGeom>
            <a:avLst/>
            <a:gdLst/>
            <a:ahLst/>
            <a:cxnLst/>
            <a:rect l="l" t="t" r="r" b="b"/>
            <a:pathLst>
              <a:path w="1513839" h="2478404">
                <a:moveTo>
                  <a:pt x="347352" y="2478341"/>
                </a:moveTo>
                <a:lnTo>
                  <a:pt x="317303" y="2440844"/>
                </a:lnTo>
                <a:lnTo>
                  <a:pt x="288633" y="2402690"/>
                </a:lnTo>
                <a:lnTo>
                  <a:pt x="261339" y="2363910"/>
                </a:lnTo>
                <a:lnTo>
                  <a:pt x="235419" y="2324537"/>
                </a:lnTo>
                <a:lnTo>
                  <a:pt x="210870" y="2284600"/>
                </a:lnTo>
                <a:lnTo>
                  <a:pt x="187689" y="2244131"/>
                </a:lnTo>
                <a:lnTo>
                  <a:pt x="165872" y="2203162"/>
                </a:lnTo>
                <a:lnTo>
                  <a:pt x="145417" y="2161724"/>
                </a:lnTo>
                <a:lnTo>
                  <a:pt x="126321" y="2119847"/>
                </a:lnTo>
                <a:lnTo>
                  <a:pt x="108580" y="2077563"/>
                </a:lnTo>
                <a:lnTo>
                  <a:pt x="92193" y="2034903"/>
                </a:lnTo>
                <a:lnTo>
                  <a:pt x="77156" y="1991898"/>
                </a:lnTo>
                <a:lnTo>
                  <a:pt x="63465" y="1948580"/>
                </a:lnTo>
                <a:lnTo>
                  <a:pt x="51119" y="1904980"/>
                </a:lnTo>
                <a:lnTo>
                  <a:pt x="40114" y="1861129"/>
                </a:lnTo>
                <a:lnTo>
                  <a:pt x="30447" y="1817058"/>
                </a:lnTo>
                <a:lnTo>
                  <a:pt x="22115" y="1772798"/>
                </a:lnTo>
                <a:lnTo>
                  <a:pt x="15116" y="1728381"/>
                </a:lnTo>
                <a:lnTo>
                  <a:pt x="9446" y="1683838"/>
                </a:lnTo>
                <a:lnTo>
                  <a:pt x="5102" y="1639200"/>
                </a:lnTo>
                <a:lnTo>
                  <a:pt x="2082" y="1594498"/>
                </a:lnTo>
                <a:lnTo>
                  <a:pt x="382" y="1549763"/>
                </a:lnTo>
                <a:lnTo>
                  <a:pt x="0" y="1505027"/>
                </a:lnTo>
                <a:lnTo>
                  <a:pt x="932" y="1460321"/>
                </a:lnTo>
                <a:lnTo>
                  <a:pt x="3176" y="1415676"/>
                </a:lnTo>
                <a:lnTo>
                  <a:pt x="6728" y="1371123"/>
                </a:lnTo>
                <a:lnTo>
                  <a:pt x="11587" y="1326694"/>
                </a:lnTo>
                <a:lnTo>
                  <a:pt x="17748" y="1282419"/>
                </a:lnTo>
                <a:lnTo>
                  <a:pt x="25209" y="1238330"/>
                </a:lnTo>
                <a:lnTo>
                  <a:pt x="33967" y="1194458"/>
                </a:lnTo>
                <a:lnTo>
                  <a:pt x="44019" y="1150834"/>
                </a:lnTo>
                <a:lnTo>
                  <a:pt x="55362" y="1107490"/>
                </a:lnTo>
                <a:lnTo>
                  <a:pt x="67993" y="1064456"/>
                </a:lnTo>
                <a:lnTo>
                  <a:pt x="81909" y="1021765"/>
                </a:lnTo>
                <a:lnTo>
                  <a:pt x="97107" y="979446"/>
                </a:lnTo>
                <a:lnTo>
                  <a:pt x="113584" y="937531"/>
                </a:lnTo>
                <a:lnTo>
                  <a:pt x="131338" y="896053"/>
                </a:lnTo>
                <a:lnTo>
                  <a:pt x="150365" y="855040"/>
                </a:lnTo>
                <a:lnTo>
                  <a:pt x="170662" y="814526"/>
                </a:lnTo>
                <a:lnTo>
                  <a:pt x="192227" y="774541"/>
                </a:lnTo>
                <a:lnTo>
                  <a:pt x="215056" y="735116"/>
                </a:lnTo>
                <a:lnTo>
                  <a:pt x="239146" y="696282"/>
                </a:lnTo>
                <a:lnTo>
                  <a:pt x="264496" y="658071"/>
                </a:lnTo>
                <a:lnTo>
                  <a:pt x="291100" y="620514"/>
                </a:lnTo>
                <a:lnTo>
                  <a:pt x="318958" y="583643"/>
                </a:lnTo>
                <a:lnTo>
                  <a:pt x="348065" y="547487"/>
                </a:lnTo>
                <a:lnTo>
                  <a:pt x="378419" y="512079"/>
                </a:lnTo>
                <a:lnTo>
                  <a:pt x="410017" y="477450"/>
                </a:lnTo>
                <a:lnTo>
                  <a:pt x="442855" y="443631"/>
                </a:lnTo>
                <a:lnTo>
                  <a:pt x="476932" y="410653"/>
                </a:lnTo>
                <a:lnTo>
                  <a:pt x="512243" y="378547"/>
                </a:lnTo>
                <a:lnTo>
                  <a:pt x="548787" y="347345"/>
                </a:lnTo>
                <a:lnTo>
                  <a:pt x="588025" y="315966"/>
                </a:lnTo>
                <a:lnTo>
                  <a:pt x="628174" y="285984"/>
                </a:lnTo>
                <a:lnTo>
                  <a:pt x="669197" y="257412"/>
                </a:lnTo>
                <a:lnTo>
                  <a:pt x="711056" y="230266"/>
                </a:lnTo>
                <a:lnTo>
                  <a:pt x="753711" y="204557"/>
                </a:lnTo>
                <a:lnTo>
                  <a:pt x="797126" y="180301"/>
                </a:lnTo>
                <a:lnTo>
                  <a:pt x="841263" y="157510"/>
                </a:lnTo>
                <a:lnTo>
                  <a:pt x="886082" y="136198"/>
                </a:lnTo>
                <a:lnTo>
                  <a:pt x="931546" y="116379"/>
                </a:lnTo>
                <a:lnTo>
                  <a:pt x="977617" y="98067"/>
                </a:lnTo>
                <a:lnTo>
                  <a:pt x="1024257" y="81276"/>
                </a:lnTo>
                <a:lnTo>
                  <a:pt x="1071428" y="66018"/>
                </a:lnTo>
                <a:lnTo>
                  <a:pt x="1119092" y="52309"/>
                </a:lnTo>
                <a:lnTo>
                  <a:pt x="1167210" y="40161"/>
                </a:lnTo>
                <a:lnTo>
                  <a:pt x="1215745" y="29588"/>
                </a:lnTo>
                <a:lnTo>
                  <a:pt x="1264658" y="20604"/>
                </a:lnTo>
                <a:lnTo>
                  <a:pt x="1313911" y="13223"/>
                </a:lnTo>
                <a:lnTo>
                  <a:pt x="1363467" y="7458"/>
                </a:lnTo>
                <a:lnTo>
                  <a:pt x="1413287" y="3324"/>
                </a:lnTo>
                <a:lnTo>
                  <a:pt x="1463333" y="833"/>
                </a:lnTo>
                <a:lnTo>
                  <a:pt x="1513568" y="0"/>
                </a:lnTo>
                <a:lnTo>
                  <a:pt x="1513568" y="1513560"/>
                </a:lnTo>
                <a:lnTo>
                  <a:pt x="347352" y="2478341"/>
                </a:lnTo>
                <a:close/>
              </a:path>
            </a:pathLst>
          </a:custGeom>
          <a:ln w="1905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txBox="1"/>
          <p:nvPr/>
        </p:nvSpPr>
        <p:spPr>
          <a:xfrm>
            <a:off x="3875755" y="4124200"/>
            <a:ext cx="55499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0" u="none" strike="noStrike" kern="1200" cap="none" spc="-5" normalizeH="0" baseline="0" noProof="0" dirty="0">
                <a:ln>
                  <a:noFill/>
                </a:ln>
                <a:solidFill>
                  <a:prstClr val="black"/>
                </a:solidFill>
                <a:effectLst/>
                <a:uLnTx/>
                <a:uFillTx/>
                <a:latin typeface="Calibri"/>
                <a:ea typeface="+mn-ea"/>
                <a:cs typeface="Calibri"/>
              </a:rPr>
              <a:t>64%</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8" name="object 8"/>
          <p:cNvSpPr txBox="1"/>
          <p:nvPr/>
        </p:nvSpPr>
        <p:spPr>
          <a:xfrm>
            <a:off x="1865904" y="3057400"/>
            <a:ext cx="55499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0" u="none" strike="noStrike" kern="1200" cap="none" spc="-5" normalizeH="0" baseline="0" noProof="0" dirty="0">
                <a:ln>
                  <a:noFill/>
                </a:ln>
                <a:solidFill>
                  <a:prstClr val="black"/>
                </a:solidFill>
                <a:effectLst/>
                <a:uLnTx/>
                <a:uFillTx/>
                <a:latin typeface="Calibri"/>
                <a:ea typeface="+mn-ea"/>
                <a:cs typeface="Calibri"/>
              </a:rPr>
              <a:t>36%</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9" name="object 9"/>
          <p:cNvSpPr txBox="1"/>
          <p:nvPr/>
        </p:nvSpPr>
        <p:spPr>
          <a:xfrm>
            <a:off x="4620111" y="4463195"/>
            <a:ext cx="756285" cy="657225"/>
          </a:xfrm>
          <a:prstGeom prst="rect">
            <a:avLst/>
          </a:prstGeom>
        </p:spPr>
        <p:txBody>
          <a:bodyPr vert="horz" wrap="square" lIns="0" tIns="12065" rIns="0" bIns="0" rtlCol="0">
            <a:spAutoFit/>
          </a:bodyPr>
          <a:lstStyle/>
          <a:p>
            <a:pPr marL="12700" marR="0" lvl="0" indent="0" algn="l" defTabSz="914400" rtl="0" eaLnBrk="1" fontAlgn="auto" latinLnBrk="0" hangingPunct="1">
              <a:lnSpc>
                <a:spcPts val="3090"/>
              </a:lnSpc>
              <a:spcBef>
                <a:spcPts val="95"/>
              </a:spcBef>
              <a:spcAft>
                <a:spcPts val="0"/>
              </a:spcAft>
              <a:buClrTx/>
              <a:buSzTx/>
              <a:buFontTx/>
              <a:buNone/>
              <a:tabLst/>
              <a:defRPr/>
            </a:pPr>
            <a:r>
              <a:rPr kumimoji="0" sz="2800" b="0" i="0" u="none" strike="noStrike" kern="1200" cap="none" spc="-10" normalizeH="0" baseline="0" noProof="0" dirty="0">
                <a:ln>
                  <a:noFill/>
                </a:ln>
                <a:solidFill>
                  <a:prstClr val="black"/>
                </a:solidFill>
                <a:effectLst/>
                <a:uLnTx/>
                <a:uFillTx/>
                <a:latin typeface="Calibri"/>
                <a:ea typeface="+mn-ea"/>
                <a:cs typeface="Calibri"/>
              </a:rPr>
              <a:t>M</a:t>
            </a:r>
            <a:r>
              <a:rPr kumimoji="0" sz="2800" b="0" i="0" u="none" strike="noStrike" kern="1200" cap="none" spc="-5" normalizeH="0" baseline="0" noProof="0" dirty="0">
                <a:ln>
                  <a:noFill/>
                </a:ln>
                <a:solidFill>
                  <a:prstClr val="black"/>
                </a:solidFill>
                <a:effectLst/>
                <a:uLnTx/>
                <a:uFillTx/>
                <a:latin typeface="Calibri"/>
                <a:ea typeface="+mn-ea"/>
                <a:cs typeface="Calibri"/>
              </a:rPr>
              <a:t>a</a:t>
            </a:r>
            <a:r>
              <a:rPr kumimoji="0" sz="2800" b="0" i="0" u="none" strike="noStrike" kern="1200" cap="none" spc="-15" normalizeH="0" baseline="0" noProof="0" dirty="0">
                <a:ln>
                  <a:noFill/>
                </a:ln>
                <a:solidFill>
                  <a:prstClr val="black"/>
                </a:solidFill>
                <a:effectLst/>
                <a:uLnTx/>
                <a:uFillTx/>
                <a:latin typeface="Calibri"/>
                <a:ea typeface="+mn-ea"/>
                <a:cs typeface="Calibri"/>
              </a:rPr>
              <a:t>le</a:t>
            </a:r>
            <a:endParaRPr kumimoji="0" sz="2800" b="0" i="0" u="none" strike="noStrike" kern="1200" cap="none" spc="0" normalizeH="0" baseline="0" noProof="0">
              <a:ln>
                <a:noFill/>
              </a:ln>
              <a:solidFill>
                <a:prstClr val="black"/>
              </a:solidFill>
              <a:effectLst/>
              <a:uLnTx/>
              <a:uFillTx/>
              <a:latin typeface="Calibri"/>
              <a:ea typeface="+mn-ea"/>
              <a:cs typeface="Calibri"/>
            </a:endParaRPr>
          </a:p>
          <a:p>
            <a:pPr marL="65405" marR="0" lvl="0" indent="0" algn="l" defTabSz="914400" rtl="0" eaLnBrk="1" fontAlgn="auto" latinLnBrk="0" hangingPunct="1">
              <a:lnSpc>
                <a:spcPts val="1889"/>
              </a:lnSpc>
              <a:spcBef>
                <a:spcPts val="0"/>
              </a:spcBef>
              <a:spcAft>
                <a:spcPts val="0"/>
              </a:spcAft>
              <a:buClrTx/>
              <a:buSzTx/>
              <a:buFontTx/>
              <a:buNone/>
              <a:tabLst/>
              <a:defRPr/>
            </a:pPr>
            <a:r>
              <a:rPr kumimoji="0" sz="1800" b="0" i="1" u="none" strike="noStrike" kern="1200" cap="none" spc="0" normalizeH="0" baseline="0" noProof="0" dirty="0">
                <a:ln>
                  <a:noFill/>
                </a:ln>
                <a:solidFill>
                  <a:srgbClr val="FF0000"/>
                </a:solidFill>
                <a:effectLst/>
                <a:uLnTx/>
                <a:uFillTx/>
                <a:latin typeface="Calibri"/>
                <a:ea typeface="+mn-ea"/>
                <a:cs typeface="Calibri"/>
              </a:rPr>
              <a:t>N=618</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0" name="object 10"/>
          <p:cNvSpPr/>
          <p:nvPr/>
        </p:nvSpPr>
        <p:spPr>
          <a:xfrm>
            <a:off x="7952628" y="2325016"/>
            <a:ext cx="2703830" cy="2988945"/>
          </a:xfrm>
          <a:custGeom>
            <a:avLst/>
            <a:gdLst/>
            <a:ahLst/>
            <a:cxnLst/>
            <a:rect l="l" t="t" r="r" b="b"/>
            <a:pathLst>
              <a:path w="2703829" h="2988945">
                <a:moveTo>
                  <a:pt x="1209052" y="0"/>
                </a:moveTo>
                <a:lnTo>
                  <a:pt x="1209052" y="1494472"/>
                </a:lnTo>
                <a:lnTo>
                  <a:pt x="0" y="2372906"/>
                </a:lnTo>
                <a:lnTo>
                  <a:pt x="29683" y="2412376"/>
                </a:lnTo>
                <a:lnTo>
                  <a:pt x="60532" y="2450701"/>
                </a:lnTo>
                <a:lnTo>
                  <a:pt x="92514" y="2487864"/>
                </a:lnTo>
                <a:lnTo>
                  <a:pt x="125594" y="2523847"/>
                </a:lnTo>
                <a:lnTo>
                  <a:pt x="159736" y="2558634"/>
                </a:lnTo>
                <a:lnTo>
                  <a:pt x="194908" y="2592206"/>
                </a:lnTo>
                <a:lnTo>
                  <a:pt x="231075" y="2624545"/>
                </a:lnTo>
                <a:lnTo>
                  <a:pt x="268203" y="2655635"/>
                </a:lnTo>
                <a:lnTo>
                  <a:pt x="306257" y="2685459"/>
                </a:lnTo>
                <a:lnTo>
                  <a:pt x="345203" y="2713997"/>
                </a:lnTo>
                <a:lnTo>
                  <a:pt x="385006" y="2741234"/>
                </a:lnTo>
                <a:lnTo>
                  <a:pt x="425633" y="2767151"/>
                </a:lnTo>
                <a:lnTo>
                  <a:pt x="467050" y="2791732"/>
                </a:lnTo>
                <a:lnTo>
                  <a:pt x="509221" y="2814958"/>
                </a:lnTo>
                <a:lnTo>
                  <a:pt x="552112" y="2836812"/>
                </a:lnTo>
                <a:lnTo>
                  <a:pt x="595690" y="2857277"/>
                </a:lnTo>
                <a:lnTo>
                  <a:pt x="639920" y="2876335"/>
                </a:lnTo>
                <a:lnTo>
                  <a:pt x="684768" y="2893969"/>
                </a:lnTo>
                <a:lnTo>
                  <a:pt x="730199" y="2910161"/>
                </a:lnTo>
                <a:lnTo>
                  <a:pt x="776179" y="2924894"/>
                </a:lnTo>
                <a:lnTo>
                  <a:pt x="822674" y="2938150"/>
                </a:lnTo>
                <a:lnTo>
                  <a:pt x="869649" y="2949913"/>
                </a:lnTo>
                <a:lnTo>
                  <a:pt x="917071" y="2960163"/>
                </a:lnTo>
                <a:lnTo>
                  <a:pt x="964905" y="2968885"/>
                </a:lnTo>
                <a:lnTo>
                  <a:pt x="1013116" y="2976060"/>
                </a:lnTo>
                <a:lnTo>
                  <a:pt x="1061671" y="2981671"/>
                </a:lnTo>
                <a:lnTo>
                  <a:pt x="1110534" y="2985700"/>
                </a:lnTo>
                <a:lnTo>
                  <a:pt x="1159673" y="2988130"/>
                </a:lnTo>
                <a:lnTo>
                  <a:pt x="1209052" y="2988945"/>
                </a:lnTo>
                <a:lnTo>
                  <a:pt x="1257419" y="2988177"/>
                </a:lnTo>
                <a:lnTo>
                  <a:pt x="1305403" y="2985888"/>
                </a:lnTo>
                <a:lnTo>
                  <a:pt x="1352980" y="2982103"/>
                </a:lnTo>
                <a:lnTo>
                  <a:pt x="1400126" y="2976844"/>
                </a:lnTo>
                <a:lnTo>
                  <a:pt x="1446820" y="2970134"/>
                </a:lnTo>
                <a:lnTo>
                  <a:pt x="1493036" y="2961997"/>
                </a:lnTo>
                <a:lnTo>
                  <a:pt x="1538754" y="2952455"/>
                </a:lnTo>
                <a:lnTo>
                  <a:pt x="1583948" y="2941532"/>
                </a:lnTo>
                <a:lnTo>
                  <a:pt x="1628596" y="2929252"/>
                </a:lnTo>
                <a:lnTo>
                  <a:pt x="1672675" y="2915636"/>
                </a:lnTo>
                <a:lnTo>
                  <a:pt x="1716162" y="2900709"/>
                </a:lnTo>
                <a:lnTo>
                  <a:pt x="1759033" y="2884494"/>
                </a:lnTo>
                <a:lnTo>
                  <a:pt x="1801265" y="2867014"/>
                </a:lnTo>
                <a:lnTo>
                  <a:pt x="1842835" y="2848291"/>
                </a:lnTo>
                <a:lnTo>
                  <a:pt x="1883719" y="2828350"/>
                </a:lnTo>
                <a:lnTo>
                  <a:pt x="1923896" y="2807214"/>
                </a:lnTo>
                <a:lnTo>
                  <a:pt x="1963340" y="2784905"/>
                </a:lnTo>
                <a:lnTo>
                  <a:pt x="2002030" y="2761447"/>
                </a:lnTo>
                <a:lnTo>
                  <a:pt x="2039942" y="2736863"/>
                </a:lnTo>
                <a:lnTo>
                  <a:pt x="2077053" y="2711176"/>
                </a:lnTo>
                <a:lnTo>
                  <a:pt x="2113339" y="2684410"/>
                </a:lnTo>
                <a:lnTo>
                  <a:pt x="2148778" y="2656587"/>
                </a:lnTo>
                <a:lnTo>
                  <a:pt x="2183346" y="2627731"/>
                </a:lnTo>
                <a:lnTo>
                  <a:pt x="2217020" y="2597865"/>
                </a:lnTo>
                <a:lnTo>
                  <a:pt x="2249776" y="2567012"/>
                </a:lnTo>
                <a:lnTo>
                  <a:pt x="2281592" y="2535196"/>
                </a:lnTo>
                <a:lnTo>
                  <a:pt x="2312445" y="2502439"/>
                </a:lnTo>
                <a:lnTo>
                  <a:pt x="2342311" y="2468765"/>
                </a:lnTo>
                <a:lnTo>
                  <a:pt x="2371167" y="2434198"/>
                </a:lnTo>
                <a:lnTo>
                  <a:pt x="2398990" y="2398759"/>
                </a:lnTo>
                <a:lnTo>
                  <a:pt x="2425756" y="2362473"/>
                </a:lnTo>
                <a:lnTo>
                  <a:pt x="2451443" y="2325362"/>
                </a:lnTo>
                <a:lnTo>
                  <a:pt x="2476027" y="2287450"/>
                </a:lnTo>
                <a:lnTo>
                  <a:pt x="2499485" y="2248760"/>
                </a:lnTo>
                <a:lnTo>
                  <a:pt x="2521794" y="2209316"/>
                </a:lnTo>
                <a:lnTo>
                  <a:pt x="2542931" y="2169139"/>
                </a:lnTo>
                <a:lnTo>
                  <a:pt x="2562872" y="2128254"/>
                </a:lnTo>
                <a:lnTo>
                  <a:pt x="2581594" y="2086684"/>
                </a:lnTo>
                <a:lnTo>
                  <a:pt x="2599074" y="2044452"/>
                </a:lnTo>
                <a:lnTo>
                  <a:pt x="2615290" y="2001581"/>
                </a:lnTo>
                <a:lnTo>
                  <a:pt x="2630217" y="1958095"/>
                </a:lnTo>
                <a:lnTo>
                  <a:pt x="2643832" y="1914016"/>
                </a:lnTo>
                <a:lnTo>
                  <a:pt x="2656113" y="1869368"/>
                </a:lnTo>
                <a:lnTo>
                  <a:pt x="2667035" y="1824173"/>
                </a:lnTo>
                <a:lnTo>
                  <a:pt x="2676577" y="1778456"/>
                </a:lnTo>
                <a:lnTo>
                  <a:pt x="2684714" y="1732239"/>
                </a:lnTo>
                <a:lnTo>
                  <a:pt x="2691424" y="1685546"/>
                </a:lnTo>
                <a:lnTo>
                  <a:pt x="2696683" y="1638399"/>
                </a:lnTo>
                <a:lnTo>
                  <a:pt x="2700469" y="1590823"/>
                </a:lnTo>
                <a:lnTo>
                  <a:pt x="2702757" y="1542839"/>
                </a:lnTo>
                <a:lnTo>
                  <a:pt x="2703525" y="1494472"/>
                </a:lnTo>
                <a:lnTo>
                  <a:pt x="2702757" y="1446105"/>
                </a:lnTo>
                <a:lnTo>
                  <a:pt x="2700469" y="1398121"/>
                </a:lnTo>
                <a:lnTo>
                  <a:pt x="2696683" y="1350545"/>
                </a:lnTo>
                <a:lnTo>
                  <a:pt x="2691424" y="1303398"/>
                </a:lnTo>
                <a:lnTo>
                  <a:pt x="2684714" y="1256705"/>
                </a:lnTo>
                <a:lnTo>
                  <a:pt x="2676577" y="1210488"/>
                </a:lnTo>
                <a:lnTo>
                  <a:pt x="2667035" y="1164771"/>
                </a:lnTo>
                <a:lnTo>
                  <a:pt x="2656113" y="1119576"/>
                </a:lnTo>
                <a:lnTo>
                  <a:pt x="2643832" y="1074928"/>
                </a:lnTo>
                <a:lnTo>
                  <a:pt x="2630217" y="1030849"/>
                </a:lnTo>
                <a:lnTo>
                  <a:pt x="2615290" y="987363"/>
                </a:lnTo>
                <a:lnTo>
                  <a:pt x="2599074" y="944492"/>
                </a:lnTo>
                <a:lnTo>
                  <a:pt x="2581594" y="902260"/>
                </a:lnTo>
                <a:lnTo>
                  <a:pt x="2562872" y="860690"/>
                </a:lnTo>
                <a:lnTo>
                  <a:pt x="2542931" y="819805"/>
                </a:lnTo>
                <a:lnTo>
                  <a:pt x="2521794" y="779628"/>
                </a:lnTo>
                <a:lnTo>
                  <a:pt x="2499485" y="740184"/>
                </a:lnTo>
                <a:lnTo>
                  <a:pt x="2476027" y="701494"/>
                </a:lnTo>
                <a:lnTo>
                  <a:pt x="2451443" y="663582"/>
                </a:lnTo>
                <a:lnTo>
                  <a:pt x="2425756" y="626471"/>
                </a:lnTo>
                <a:lnTo>
                  <a:pt x="2398990" y="590185"/>
                </a:lnTo>
                <a:lnTo>
                  <a:pt x="2371167" y="554746"/>
                </a:lnTo>
                <a:lnTo>
                  <a:pt x="2342311" y="520179"/>
                </a:lnTo>
                <a:lnTo>
                  <a:pt x="2312445" y="486505"/>
                </a:lnTo>
                <a:lnTo>
                  <a:pt x="2281592" y="453748"/>
                </a:lnTo>
                <a:lnTo>
                  <a:pt x="2249776" y="421932"/>
                </a:lnTo>
                <a:lnTo>
                  <a:pt x="2217020" y="391079"/>
                </a:lnTo>
                <a:lnTo>
                  <a:pt x="2183346" y="361213"/>
                </a:lnTo>
                <a:lnTo>
                  <a:pt x="2148778" y="332357"/>
                </a:lnTo>
                <a:lnTo>
                  <a:pt x="2113339" y="304534"/>
                </a:lnTo>
                <a:lnTo>
                  <a:pt x="2077053" y="277768"/>
                </a:lnTo>
                <a:lnTo>
                  <a:pt x="2039942" y="252081"/>
                </a:lnTo>
                <a:lnTo>
                  <a:pt x="2002030" y="227497"/>
                </a:lnTo>
                <a:lnTo>
                  <a:pt x="1963340" y="204039"/>
                </a:lnTo>
                <a:lnTo>
                  <a:pt x="1923896" y="181730"/>
                </a:lnTo>
                <a:lnTo>
                  <a:pt x="1883719" y="160594"/>
                </a:lnTo>
                <a:lnTo>
                  <a:pt x="1842835" y="140653"/>
                </a:lnTo>
                <a:lnTo>
                  <a:pt x="1801265" y="121930"/>
                </a:lnTo>
                <a:lnTo>
                  <a:pt x="1759033" y="104450"/>
                </a:lnTo>
                <a:lnTo>
                  <a:pt x="1716162" y="88235"/>
                </a:lnTo>
                <a:lnTo>
                  <a:pt x="1672675" y="73308"/>
                </a:lnTo>
                <a:lnTo>
                  <a:pt x="1628596" y="59692"/>
                </a:lnTo>
                <a:lnTo>
                  <a:pt x="1583948" y="47412"/>
                </a:lnTo>
                <a:lnTo>
                  <a:pt x="1538754" y="36489"/>
                </a:lnTo>
                <a:lnTo>
                  <a:pt x="1493036" y="26947"/>
                </a:lnTo>
                <a:lnTo>
                  <a:pt x="1446820" y="18810"/>
                </a:lnTo>
                <a:lnTo>
                  <a:pt x="1400126" y="12100"/>
                </a:lnTo>
                <a:lnTo>
                  <a:pt x="1352980" y="6841"/>
                </a:lnTo>
                <a:lnTo>
                  <a:pt x="1305403" y="3056"/>
                </a:lnTo>
                <a:lnTo>
                  <a:pt x="1257419" y="767"/>
                </a:lnTo>
                <a:lnTo>
                  <a:pt x="1209052" y="0"/>
                </a:lnTo>
                <a:close/>
              </a:path>
            </a:pathLst>
          </a:custGeom>
          <a:solidFill>
            <a:srgbClr val="33CC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7952628" y="2325016"/>
            <a:ext cx="2703830" cy="2988945"/>
          </a:xfrm>
          <a:custGeom>
            <a:avLst/>
            <a:gdLst/>
            <a:ahLst/>
            <a:cxnLst/>
            <a:rect l="l" t="t" r="r" b="b"/>
            <a:pathLst>
              <a:path w="2703829" h="2988945">
                <a:moveTo>
                  <a:pt x="1209052" y="0"/>
                </a:moveTo>
                <a:lnTo>
                  <a:pt x="1257419" y="767"/>
                </a:lnTo>
                <a:lnTo>
                  <a:pt x="1305403" y="3056"/>
                </a:lnTo>
                <a:lnTo>
                  <a:pt x="1352980" y="6841"/>
                </a:lnTo>
                <a:lnTo>
                  <a:pt x="1400126" y="12100"/>
                </a:lnTo>
                <a:lnTo>
                  <a:pt x="1446820" y="18810"/>
                </a:lnTo>
                <a:lnTo>
                  <a:pt x="1493036" y="26947"/>
                </a:lnTo>
                <a:lnTo>
                  <a:pt x="1538754" y="36489"/>
                </a:lnTo>
                <a:lnTo>
                  <a:pt x="1583948" y="47412"/>
                </a:lnTo>
                <a:lnTo>
                  <a:pt x="1628596" y="59692"/>
                </a:lnTo>
                <a:lnTo>
                  <a:pt x="1672675" y="73308"/>
                </a:lnTo>
                <a:lnTo>
                  <a:pt x="1716162" y="88235"/>
                </a:lnTo>
                <a:lnTo>
                  <a:pt x="1759033" y="104450"/>
                </a:lnTo>
                <a:lnTo>
                  <a:pt x="1801265" y="121930"/>
                </a:lnTo>
                <a:lnTo>
                  <a:pt x="1842835" y="140653"/>
                </a:lnTo>
                <a:lnTo>
                  <a:pt x="1883719" y="160594"/>
                </a:lnTo>
                <a:lnTo>
                  <a:pt x="1923896" y="181730"/>
                </a:lnTo>
                <a:lnTo>
                  <a:pt x="1963340" y="204039"/>
                </a:lnTo>
                <a:lnTo>
                  <a:pt x="2002030" y="227497"/>
                </a:lnTo>
                <a:lnTo>
                  <a:pt x="2039942" y="252081"/>
                </a:lnTo>
                <a:lnTo>
                  <a:pt x="2077053" y="277768"/>
                </a:lnTo>
                <a:lnTo>
                  <a:pt x="2113339" y="304534"/>
                </a:lnTo>
                <a:lnTo>
                  <a:pt x="2148778" y="332357"/>
                </a:lnTo>
                <a:lnTo>
                  <a:pt x="2183346" y="361213"/>
                </a:lnTo>
                <a:lnTo>
                  <a:pt x="2217020" y="391079"/>
                </a:lnTo>
                <a:lnTo>
                  <a:pt x="2249776" y="421932"/>
                </a:lnTo>
                <a:lnTo>
                  <a:pt x="2281592" y="453748"/>
                </a:lnTo>
                <a:lnTo>
                  <a:pt x="2312445" y="486505"/>
                </a:lnTo>
                <a:lnTo>
                  <a:pt x="2342311" y="520179"/>
                </a:lnTo>
                <a:lnTo>
                  <a:pt x="2371167" y="554746"/>
                </a:lnTo>
                <a:lnTo>
                  <a:pt x="2398990" y="590185"/>
                </a:lnTo>
                <a:lnTo>
                  <a:pt x="2425756" y="626471"/>
                </a:lnTo>
                <a:lnTo>
                  <a:pt x="2451443" y="663582"/>
                </a:lnTo>
                <a:lnTo>
                  <a:pt x="2476027" y="701494"/>
                </a:lnTo>
                <a:lnTo>
                  <a:pt x="2499485" y="740184"/>
                </a:lnTo>
                <a:lnTo>
                  <a:pt x="2521794" y="779628"/>
                </a:lnTo>
                <a:lnTo>
                  <a:pt x="2542931" y="819805"/>
                </a:lnTo>
                <a:lnTo>
                  <a:pt x="2562872" y="860690"/>
                </a:lnTo>
                <a:lnTo>
                  <a:pt x="2581594" y="902260"/>
                </a:lnTo>
                <a:lnTo>
                  <a:pt x="2599074" y="944492"/>
                </a:lnTo>
                <a:lnTo>
                  <a:pt x="2615290" y="987363"/>
                </a:lnTo>
                <a:lnTo>
                  <a:pt x="2630217" y="1030849"/>
                </a:lnTo>
                <a:lnTo>
                  <a:pt x="2643832" y="1074928"/>
                </a:lnTo>
                <a:lnTo>
                  <a:pt x="2656113" y="1119576"/>
                </a:lnTo>
                <a:lnTo>
                  <a:pt x="2667035" y="1164771"/>
                </a:lnTo>
                <a:lnTo>
                  <a:pt x="2676577" y="1210488"/>
                </a:lnTo>
                <a:lnTo>
                  <a:pt x="2684714" y="1256705"/>
                </a:lnTo>
                <a:lnTo>
                  <a:pt x="2691424" y="1303398"/>
                </a:lnTo>
                <a:lnTo>
                  <a:pt x="2696683" y="1350545"/>
                </a:lnTo>
                <a:lnTo>
                  <a:pt x="2700469" y="1398121"/>
                </a:lnTo>
                <a:lnTo>
                  <a:pt x="2702757" y="1446105"/>
                </a:lnTo>
                <a:lnTo>
                  <a:pt x="2703525" y="1494472"/>
                </a:lnTo>
                <a:lnTo>
                  <a:pt x="2702757" y="1542839"/>
                </a:lnTo>
                <a:lnTo>
                  <a:pt x="2700469" y="1590823"/>
                </a:lnTo>
                <a:lnTo>
                  <a:pt x="2696683" y="1638399"/>
                </a:lnTo>
                <a:lnTo>
                  <a:pt x="2691424" y="1685546"/>
                </a:lnTo>
                <a:lnTo>
                  <a:pt x="2684714" y="1732239"/>
                </a:lnTo>
                <a:lnTo>
                  <a:pt x="2676577" y="1778456"/>
                </a:lnTo>
                <a:lnTo>
                  <a:pt x="2667035" y="1824173"/>
                </a:lnTo>
                <a:lnTo>
                  <a:pt x="2656113" y="1869368"/>
                </a:lnTo>
                <a:lnTo>
                  <a:pt x="2643832" y="1914016"/>
                </a:lnTo>
                <a:lnTo>
                  <a:pt x="2630217" y="1958095"/>
                </a:lnTo>
                <a:lnTo>
                  <a:pt x="2615290" y="2001581"/>
                </a:lnTo>
                <a:lnTo>
                  <a:pt x="2599074" y="2044452"/>
                </a:lnTo>
                <a:lnTo>
                  <a:pt x="2581594" y="2086684"/>
                </a:lnTo>
                <a:lnTo>
                  <a:pt x="2562872" y="2128254"/>
                </a:lnTo>
                <a:lnTo>
                  <a:pt x="2542931" y="2169139"/>
                </a:lnTo>
                <a:lnTo>
                  <a:pt x="2521794" y="2209316"/>
                </a:lnTo>
                <a:lnTo>
                  <a:pt x="2499485" y="2248760"/>
                </a:lnTo>
                <a:lnTo>
                  <a:pt x="2476027" y="2287450"/>
                </a:lnTo>
                <a:lnTo>
                  <a:pt x="2451443" y="2325362"/>
                </a:lnTo>
                <a:lnTo>
                  <a:pt x="2425756" y="2362473"/>
                </a:lnTo>
                <a:lnTo>
                  <a:pt x="2398990" y="2398759"/>
                </a:lnTo>
                <a:lnTo>
                  <a:pt x="2371167" y="2434198"/>
                </a:lnTo>
                <a:lnTo>
                  <a:pt x="2342311" y="2468765"/>
                </a:lnTo>
                <a:lnTo>
                  <a:pt x="2312445" y="2502439"/>
                </a:lnTo>
                <a:lnTo>
                  <a:pt x="2281592" y="2535196"/>
                </a:lnTo>
                <a:lnTo>
                  <a:pt x="2249776" y="2567012"/>
                </a:lnTo>
                <a:lnTo>
                  <a:pt x="2217020" y="2597865"/>
                </a:lnTo>
                <a:lnTo>
                  <a:pt x="2183346" y="2627731"/>
                </a:lnTo>
                <a:lnTo>
                  <a:pt x="2148778" y="2656587"/>
                </a:lnTo>
                <a:lnTo>
                  <a:pt x="2113339" y="2684410"/>
                </a:lnTo>
                <a:lnTo>
                  <a:pt x="2077053" y="2711176"/>
                </a:lnTo>
                <a:lnTo>
                  <a:pt x="2039942" y="2736863"/>
                </a:lnTo>
                <a:lnTo>
                  <a:pt x="2002030" y="2761447"/>
                </a:lnTo>
                <a:lnTo>
                  <a:pt x="1963340" y="2784905"/>
                </a:lnTo>
                <a:lnTo>
                  <a:pt x="1923896" y="2807214"/>
                </a:lnTo>
                <a:lnTo>
                  <a:pt x="1883719" y="2828350"/>
                </a:lnTo>
                <a:lnTo>
                  <a:pt x="1842835" y="2848291"/>
                </a:lnTo>
                <a:lnTo>
                  <a:pt x="1801265" y="2867014"/>
                </a:lnTo>
                <a:lnTo>
                  <a:pt x="1759033" y="2884494"/>
                </a:lnTo>
                <a:lnTo>
                  <a:pt x="1716162" y="2900709"/>
                </a:lnTo>
                <a:lnTo>
                  <a:pt x="1672675" y="2915636"/>
                </a:lnTo>
                <a:lnTo>
                  <a:pt x="1628596" y="2929252"/>
                </a:lnTo>
                <a:lnTo>
                  <a:pt x="1583948" y="2941532"/>
                </a:lnTo>
                <a:lnTo>
                  <a:pt x="1538754" y="2952455"/>
                </a:lnTo>
                <a:lnTo>
                  <a:pt x="1493036" y="2961997"/>
                </a:lnTo>
                <a:lnTo>
                  <a:pt x="1446820" y="2970134"/>
                </a:lnTo>
                <a:lnTo>
                  <a:pt x="1400126" y="2976844"/>
                </a:lnTo>
                <a:lnTo>
                  <a:pt x="1352980" y="2982103"/>
                </a:lnTo>
                <a:lnTo>
                  <a:pt x="1305403" y="2985888"/>
                </a:lnTo>
                <a:lnTo>
                  <a:pt x="1257419" y="2988177"/>
                </a:lnTo>
                <a:lnTo>
                  <a:pt x="1209052" y="2988945"/>
                </a:lnTo>
                <a:lnTo>
                  <a:pt x="1159673" y="2988130"/>
                </a:lnTo>
                <a:lnTo>
                  <a:pt x="1110534" y="2985700"/>
                </a:lnTo>
                <a:lnTo>
                  <a:pt x="1061671" y="2981671"/>
                </a:lnTo>
                <a:lnTo>
                  <a:pt x="1013116" y="2976060"/>
                </a:lnTo>
                <a:lnTo>
                  <a:pt x="964905" y="2968885"/>
                </a:lnTo>
                <a:lnTo>
                  <a:pt x="917071" y="2960163"/>
                </a:lnTo>
                <a:lnTo>
                  <a:pt x="869649" y="2949913"/>
                </a:lnTo>
                <a:lnTo>
                  <a:pt x="822674" y="2938150"/>
                </a:lnTo>
                <a:lnTo>
                  <a:pt x="776179" y="2924894"/>
                </a:lnTo>
                <a:lnTo>
                  <a:pt x="730199" y="2910161"/>
                </a:lnTo>
                <a:lnTo>
                  <a:pt x="684768" y="2893969"/>
                </a:lnTo>
                <a:lnTo>
                  <a:pt x="639920" y="2876335"/>
                </a:lnTo>
                <a:lnTo>
                  <a:pt x="595690" y="2857277"/>
                </a:lnTo>
                <a:lnTo>
                  <a:pt x="552112" y="2836812"/>
                </a:lnTo>
                <a:lnTo>
                  <a:pt x="509221" y="2814958"/>
                </a:lnTo>
                <a:lnTo>
                  <a:pt x="467050" y="2791732"/>
                </a:lnTo>
                <a:lnTo>
                  <a:pt x="425633" y="2767151"/>
                </a:lnTo>
                <a:lnTo>
                  <a:pt x="385006" y="2741234"/>
                </a:lnTo>
                <a:lnTo>
                  <a:pt x="345203" y="2713997"/>
                </a:lnTo>
                <a:lnTo>
                  <a:pt x="306257" y="2685459"/>
                </a:lnTo>
                <a:lnTo>
                  <a:pt x="268203" y="2655635"/>
                </a:lnTo>
                <a:lnTo>
                  <a:pt x="231075" y="2624545"/>
                </a:lnTo>
                <a:lnTo>
                  <a:pt x="194908" y="2592206"/>
                </a:lnTo>
                <a:lnTo>
                  <a:pt x="159736" y="2558634"/>
                </a:lnTo>
                <a:lnTo>
                  <a:pt x="125594" y="2523847"/>
                </a:lnTo>
                <a:lnTo>
                  <a:pt x="92514" y="2487864"/>
                </a:lnTo>
                <a:lnTo>
                  <a:pt x="60532" y="2450701"/>
                </a:lnTo>
                <a:lnTo>
                  <a:pt x="29683" y="2412376"/>
                </a:lnTo>
                <a:lnTo>
                  <a:pt x="0" y="2372906"/>
                </a:lnTo>
                <a:lnTo>
                  <a:pt x="1209052" y="1494472"/>
                </a:lnTo>
                <a:lnTo>
                  <a:pt x="1209052" y="0"/>
                </a:lnTo>
                <a:close/>
              </a:path>
            </a:pathLst>
          </a:custGeom>
          <a:ln w="1905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7667145" y="2325014"/>
            <a:ext cx="1494790" cy="2372995"/>
          </a:xfrm>
          <a:custGeom>
            <a:avLst/>
            <a:gdLst/>
            <a:ahLst/>
            <a:cxnLst/>
            <a:rect l="l" t="t" r="r" b="b"/>
            <a:pathLst>
              <a:path w="1494790" h="2372995">
                <a:moveTo>
                  <a:pt x="1494532" y="0"/>
                </a:moveTo>
                <a:lnTo>
                  <a:pt x="1444775" y="828"/>
                </a:lnTo>
                <a:lnTo>
                  <a:pt x="1395190" y="3304"/>
                </a:lnTo>
                <a:lnTo>
                  <a:pt x="1345818" y="7416"/>
                </a:lnTo>
                <a:lnTo>
                  <a:pt x="1296696" y="13151"/>
                </a:lnTo>
                <a:lnTo>
                  <a:pt x="1247862" y="20496"/>
                </a:lnTo>
                <a:lnTo>
                  <a:pt x="1199355" y="29439"/>
                </a:lnTo>
                <a:lnTo>
                  <a:pt x="1151215" y="39968"/>
                </a:lnTo>
                <a:lnTo>
                  <a:pt x="1103479" y="52069"/>
                </a:lnTo>
                <a:lnTo>
                  <a:pt x="1056185" y="65731"/>
                </a:lnTo>
                <a:lnTo>
                  <a:pt x="1009374" y="80941"/>
                </a:lnTo>
                <a:lnTo>
                  <a:pt x="963082" y="97686"/>
                </a:lnTo>
                <a:lnTo>
                  <a:pt x="917349" y="115955"/>
                </a:lnTo>
                <a:lnTo>
                  <a:pt x="872213" y="135733"/>
                </a:lnTo>
                <a:lnTo>
                  <a:pt x="827713" y="157009"/>
                </a:lnTo>
                <a:lnTo>
                  <a:pt x="783887" y="179771"/>
                </a:lnTo>
                <a:lnTo>
                  <a:pt x="740774" y="204005"/>
                </a:lnTo>
                <a:lnTo>
                  <a:pt x="698413" y="229700"/>
                </a:lnTo>
                <a:lnTo>
                  <a:pt x="656841" y="256842"/>
                </a:lnTo>
                <a:lnTo>
                  <a:pt x="616098" y="285419"/>
                </a:lnTo>
                <a:lnTo>
                  <a:pt x="577420" y="314470"/>
                </a:lnTo>
                <a:lnTo>
                  <a:pt x="539945" y="344525"/>
                </a:lnTo>
                <a:lnTo>
                  <a:pt x="503680" y="375552"/>
                </a:lnTo>
                <a:lnTo>
                  <a:pt x="468629" y="407519"/>
                </a:lnTo>
                <a:lnTo>
                  <a:pt x="434797" y="440393"/>
                </a:lnTo>
                <a:lnTo>
                  <a:pt x="402190" y="474142"/>
                </a:lnTo>
                <a:lnTo>
                  <a:pt x="370812" y="508733"/>
                </a:lnTo>
                <a:lnTo>
                  <a:pt x="340670" y="544134"/>
                </a:lnTo>
                <a:lnTo>
                  <a:pt x="311767" y="580313"/>
                </a:lnTo>
                <a:lnTo>
                  <a:pt x="284110" y="617237"/>
                </a:lnTo>
                <a:lnTo>
                  <a:pt x="257702" y="654874"/>
                </a:lnTo>
                <a:lnTo>
                  <a:pt x="232550" y="693191"/>
                </a:lnTo>
                <a:lnTo>
                  <a:pt x="208659" y="732157"/>
                </a:lnTo>
                <a:lnTo>
                  <a:pt x="186033" y="771738"/>
                </a:lnTo>
                <a:lnTo>
                  <a:pt x="164677" y="811902"/>
                </a:lnTo>
                <a:lnTo>
                  <a:pt x="144598" y="852617"/>
                </a:lnTo>
                <a:lnTo>
                  <a:pt x="125800" y="893850"/>
                </a:lnTo>
                <a:lnTo>
                  <a:pt x="108287" y="935570"/>
                </a:lnTo>
                <a:lnTo>
                  <a:pt x="92066" y="977743"/>
                </a:lnTo>
                <a:lnTo>
                  <a:pt x="77142" y="1020337"/>
                </a:lnTo>
                <a:lnTo>
                  <a:pt x="63519" y="1063320"/>
                </a:lnTo>
                <a:lnTo>
                  <a:pt x="51202" y="1106660"/>
                </a:lnTo>
                <a:lnTo>
                  <a:pt x="40197" y="1150323"/>
                </a:lnTo>
                <a:lnTo>
                  <a:pt x="30510" y="1194279"/>
                </a:lnTo>
                <a:lnTo>
                  <a:pt x="22144" y="1238493"/>
                </a:lnTo>
                <a:lnTo>
                  <a:pt x="15105" y="1282934"/>
                </a:lnTo>
                <a:lnTo>
                  <a:pt x="9399" y="1327570"/>
                </a:lnTo>
                <a:lnTo>
                  <a:pt x="5030" y="1372367"/>
                </a:lnTo>
                <a:lnTo>
                  <a:pt x="2004" y="1417295"/>
                </a:lnTo>
                <a:lnTo>
                  <a:pt x="325" y="1462319"/>
                </a:lnTo>
                <a:lnTo>
                  <a:pt x="0" y="1507408"/>
                </a:lnTo>
                <a:lnTo>
                  <a:pt x="1032" y="1552530"/>
                </a:lnTo>
                <a:lnTo>
                  <a:pt x="3427" y="1597651"/>
                </a:lnTo>
                <a:lnTo>
                  <a:pt x="7190" y="1642741"/>
                </a:lnTo>
                <a:lnTo>
                  <a:pt x="12327" y="1687765"/>
                </a:lnTo>
                <a:lnTo>
                  <a:pt x="18843" y="1732692"/>
                </a:lnTo>
                <a:lnTo>
                  <a:pt x="26742" y="1777490"/>
                </a:lnTo>
                <a:lnTo>
                  <a:pt x="36029" y="1822126"/>
                </a:lnTo>
                <a:lnTo>
                  <a:pt x="46711" y="1866567"/>
                </a:lnTo>
                <a:lnTo>
                  <a:pt x="58791" y="1910782"/>
                </a:lnTo>
                <a:lnTo>
                  <a:pt x="72276" y="1954737"/>
                </a:lnTo>
                <a:lnTo>
                  <a:pt x="87170" y="1998401"/>
                </a:lnTo>
                <a:lnTo>
                  <a:pt x="103478" y="2041740"/>
                </a:lnTo>
                <a:lnTo>
                  <a:pt x="121206" y="2084723"/>
                </a:lnTo>
                <a:lnTo>
                  <a:pt x="140359" y="2127318"/>
                </a:lnTo>
                <a:lnTo>
                  <a:pt x="160941" y="2169491"/>
                </a:lnTo>
                <a:lnTo>
                  <a:pt x="182958" y="2211211"/>
                </a:lnTo>
                <a:lnTo>
                  <a:pt x="206416" y="2252445"/>
                </a:lnTo>
                <a:lnTo>
                  <a:pt x="231318" y="2293160"/>
                </a:lnTo>
                <a:lnTo>
                  <a:pt x="257671" y="2333324"/>
                </a:lnTo>
                <a:lnTo>
                  <a:pt x="285479" y="2372906"/>
                </a:lnTo>
                <a:lnTo>
                  <a:pt x="1494532" y="1494472"/>
                </a:lnTo>
                <a:lnTo>
                  <a:pt x="1494532" y="0"/>
                </a:lnTo>
                <a:close/>
              </a:path>
            </a:pathLst>
          </a:custGeom>
          <a:solidFill>
            <a:srgbClr val="FF99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7667145" y="2325014"/>
            <a:ext cx="1494790" cy="2372995"/>
          </a:xfrm>
          <a:custGeom>
            <a:avLst/>
            <a:gdLst/>
            <a:ahLst/>
            <a:cxnLst/>
            <a:rect l="l" t="t" r="r" b="b"/>
            <a:pathLst>
              <a:path w="1494790" h="2372995">
                <a:moveTo>
                  <a:pt x="285479" y="2372906"/>
                </a:moveTo>
                <a:lnTo>
                  <a:pt x="257671" y="2333324"/>
                </a:lnTo>
                <a:lnTo>
                  <a:pt x="231318" y="2293160"/>
                </a:lnTo>
                <a:lnTo>
                  <a:pt x="206416" y="2252445"/>
                </a:lnTo>
                <a:lnTo>
                  <a:pt x="182958" y="2211211"/>
                </a:lnTo>
                <a:lnTo>
                  <a:pt x="160941" y="2169491"/>
                </a:lnTo>
                <a:lnTo>
                  <a:pt x="140359" y="2127318"/>
                </a:lnTo>
                <a:lnTo>
                  <a:pt x="121206" y="2084723"/>
                </a:lnTo>
                <a:lnTo>
                  <a:pt x="103478" y="2041740"/>
                </a:lnTo>
                <a:lnTo>
                  <a:pt x="87170" y="1998401"/>
                </a:lnTo>
                <a:lnTo>
                  <a:pt x="72276" y="1954737"/>
                </a:lnTo>
                <a:lnTo>
                  <a:pt x="58791" y="1910782"/>
                </a:lnTo>
                <a:lnTo>
                  <a:pt x="46711" y="1866567"/>
                </a:lnTo>
                <a:lnTo>
                  <a:pt x="36029" y="1822126"/>
                </a:lnTo>
                <a:lnTo>
                  <a:pt x="26742" y="1777490"/>
                </a:lnTo>
                <a:lnTo>
                  <a:pt x="18843" y="1732692"/>
                </a:lnTo>
                <a:lnTo>
                  <a:pt x="12327" y="1687765"/>
                </a:lnTo>
                <a:lnTo>
                  <a:pt x="7190" y="1642741"/>
                </a:lnTo>
                <a:lnTo>
                  <a:pt x="3427" y="1597651"/>
                </a:lnTo>
                <a:lnTo>
                  <a:pt x="1032" y="1552530"/>
                </a:lnTo>
                <a:lnTo>
                  <a:pt x="0" y="1507408"/>
                </a:lnTo>
                <a:lnTo>
                  <a:pt x="325" y="1462319"/>
                </a:lnTo>
                <a:lnTo>
                  <a:pt x="2004" y="1417295"/>
                </a:lnTo>
                <a:lnTo>
                  <a:pt x="5030" y="1372367"/>
                </a:lnTo>
                <a:lnTo>
                  <a:pt x="9399" y="1327570"/>
                </a:lnTo>
                <a:lnTo>
                  <a:pt x="15105" y="1282934"/>
                </a:lnTo>
                <a:lnTo>
                  <a:pt x="22144" y="1238493"/>
                </a:lnTo>
                <a:lnTo>
                  <a:pt x="30510" y="1194279"/>
                </a:lnTo>
                <a:lnTo>
                  <a:pt x="40197" y="1150323"/>
                </a:lnTo>
                <a:lnTo>
                  <a:pt x="51202" y="1106660"/>
                </a:lnTo>
                <a:lnTo>
                  <a:pt x="63519" y="1063320"/>
                </a:lnTo>
                <a:lnTo>
                  <a:pt x="77142" y="1020337"/>
                </a:lnTo>
                <a:lnTo>
                  <a:pt x="92066" y="977743"/>
                </a:lnTo>
                <a:lnTo>
                  <a:pt x="108287" y="935570"/>
                </a:lnTo>
                <a:lnTo>
                  <a:pt x="125800" y="893850"/>
                </a:lnTo>
                <a:lnTo>
                  <a:pt x="144598" y="852617"/>
                </a:lnTo>
                <a:lnTo>
                  <a:pt x="164677" y="811902"/>
                </a:lnTo>
                <a:lnTo>
                  <a:pt x="186033" y="771738"/>
                </a:lnTo>
                <a:lnTo>
                  <a:pt x="208659" y="732157"/>
                </a:lnTo>
                <a:lnTo>
                  <a:pt x="232550" y="693191"/>
                </a:lnTo>
                <a:lnTo>
                  <a:pt x="257702" y="654874"/>
                </a:lnTo>
                <a:lnTo>
                  <a:pt x="284110" y="617237"/>
                </a:lnTo>
                <a:lnTo>
                  <a:pt x="311767" y="580313"/>
                </a:lnTo>
                <a:lnTo>
                  <a:pt x="340670" y="544134"/>
                </a:lnTo>
                <a:lnTo>
                  <a:pt x="370812" y="508733"/>
                </a:lnTo>
                <a:lnTo>
                  <a:pt x="402190" y="474142"/>
                </a:lnTo>
                <a:lnTo>
                  <a:pt x="434797" y="440393"/>
                </a:lnTo>
                <a:lnTo>
                  <a:pt x="468629" y="407519"/>
                </a:lnTo>
                <a:lnTo>
                  <a:pt x="503680" y="375552"/>
                </a:lnTo>
                <a:lnTo>
                  <a:pt x="539945" y="344525"/>
                </a:lnTo>
                <a:lnTo>
                  <a:pt x="577420" y="314470"/>
                </a:lnTo>
                <a:lnTo>
                  <a:pt x="616098" y="285419"/>
                </a:lnTo>
                <a:lnTo>
                  <a:pt x="656841" y="256842"/>
                </a:lnTo>
                <a:lnTo>
                  <a:pt x="698413" y="229700"/>
                </a:lnTo>
                <a:lnTo>
                  <a:pt x="740774" y="204005"/>
                </a:lnTo>
                <a:lnTo>
                  <a:pt x="783887" y="179771"/>
                </a:lnTo>
                <a:lnTo>
                  <a:pt x="827713" y="157009"/>
                </a:lnTo>
                <a:lnTo>
                  <a:pt x="872213" y="135733"/>
                </a:lnTo>
                <a:lnTo>
                  <a:pt x="917349" y="115955"/>
                </a:lnTo>
                <a:lnTo>
                  <a:pt x="963082" y="97686"/>
                </a:lnTo>
                <a:lnTo>
                  <a:pt x="1009374" y="80941"/>
                </a:lnTo>
                <a:lnTo>
                  <a:pt x="1056185" y="65731"/>
                </a:lnTo>
                <a:lnTo>
                  <a:pt x="1103479" y="52069"/>
                </a:lnTo>
                <a:lnTo>
                  <a:pt x="1151215" y="39968"/>
                </a:lnTo>
                <a:lnTo>
                  <a:pt x="1199355" y="29439"/>
                </a:lnTo>
                <a:lnTo>
                  <a:pt x="1247862" y="20496"/>
                </a:lnTo>
                <a:lnTo>
                  <a:pt x="1296696" y="13151"/>
                </a:lnTo>
                <a:lnTo>
                  <a:pt x="1345818" y="7416"/>
                </a:lnTo>
                <a:lnTo>
                  <a:pt x="1395190" y="3304"/>
                </a:lnTo>
                <a:lnTo>
                  <a:pt x="1444775" y="828"/>
                </a:lnTo>
                <a:lnTo>
                  <a:pt x="1494532" y="0"/>
                </a:lnTo>
                <a:lnTo>
                  <a:pt x="1494532" y="1494472"/>
                </a:lnTo>
                <a:lnTo>
                  <a:pt x="285479" y="2372906"/>
                </a:lnTo>
                <a:close/>
              </a:path>
            </a:pathLst>
          </a:custGeom>
          <a:ln w="190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txBox="1"/>
          <p:nvPr/>
        </p:nvSpPr>
        <p:spPr>
          <a:xfrm>
            <a:off x="9853765" y="4152774"/>
            <a:ext cx="55499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0" u="none" strike="noStrike" kern="1200" cap="none" spc="-5" normalizeH="0" baseline="0" noProof="0" dirty="0">
                <a:ln>
                  <a:noFill/>
                </a:ln>
                <a:solidFill>
                  <a:prstClr val="black"/>
                </a:solidFill>
                <a:effectLst/>
                <a:uLnTx/>
                <a:uFillTx/>
                <a:latin typeface="Calibri"/>
                <a:ea typeface="+mn-ea"/>
                <a:cs typeface="Calibri"/>
              </a:rPr>
              <a:t>65%</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24" name="object 24"/>
          <p:cNvSpPr txBox="1">
            <a:spLocks noGrp="1"/>
          </p:cNvSpPr>
          <p:nvPr>
            <p:ph type="sldNum" sz="quarter" idx="7"/>
          </p:nvPr>
        </p:nvSpPr>
        <p:spPr>
          <a:xfrm>
            <a:off x="10985500" y="6149091"/>
            <a:ext cx="8138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335</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
        <p:nvSpPr>
          <p:cNvPr id="15" name="object 15"/>
          <p:cNvSpPr txBox="1"/>
          <p:nvPr/>
        </p:nvSpPr>
        <p:spPr>
          <a:xfrm>
            <a:off x="7901216" y="3057323"/>
            <a:ext cx="55499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0" u="none" strike="noStrike" kern="1200" cap="none" spc="-5" normalizeH="0" baseline="0" noProof="0" dirty="0">
                <a:ln>
                  <a:noFill/>
                </a:ln>
                <a:solidFill>
                  <a:prstClr val="black"/>
                </a:solidFill>
                <a:effectLst/>
                <a:uLnTx/>
                <a:uFillTx/>
                <a:latin typeface="Calibri"/>
                <a:ea typeface="+mn-ea"/>
                <a:cs typeface="Calibri"/>
              </a:rPr>
              <a:t>35%</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16" name="object 16"/>
          <p:cNvSpPr txBox="1"/>
          <p:nvPr/>
        </p:nvSpPr>
        <p:spPr>
          <a:xfrm>
            <a:off x="10605372" y="4513900"/>
            <a:ext cx="807720" cy="734695"/>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800" b="0" i="0" u="none" strike="noStrike" kern="1200" cap="none" spc="-10" normalizeH="0" baseline="0" noProof="0" dirty="0">
                <a:ln>
                  <a:noFill/>
                </a:ln>
                <a:solidFill>
                  <a:prstClr val="black"/>
                </a:solidFill>
                <a:effectLst/>
                <a:uLnTx/>
                <a:uFillTx/>
                <a:latin typeface="Calibri"/>
                <a:ea typeface="+mn-ea"/>
                <a:cs typeface="Calibri"/>
              </a:rPr>
              <a:t>Male</a:t>
            </a:r>
            <a:endParaRPr kumimoji="0" sz="28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65"/>
              </a:spcBef>
              <a:spcAft>
                <a:spcPts val="0"/>
              </a:spcAft>
              <a:buClrTx/>
              <a:buSzTx/>
              <a:buFontTx/>
              <a:buNone/>
              <a:tabLst/>
              <a:defRPr/>
            </a:pPr>
            <a:r>
              <a:rPr kumimoji="0" sz="1800" b="0" i="1" u="none" strike="noStrike" kern="1200" cap="none" spc="-5" normalizeH="0" baseline="0" noProof="0" dirty="0">
                <a:ln>
                  <a:noFill/>
                </a:ln>
                <a:solidFill>
                  <a:srgbClr val="FF0000"/>
                </a:solidFill>
                <a:effectLst/>
                <a:uLnTx/>
                <a:uFillTx/>
                <a:latin typeface="Calibri"/>
                <a:ea typeface="+mn-ea"/>
                <a:cs typeface="Calibri"/>
              </a:rPr>
              <a:t>N=5,491</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7" name="object 17"/>
          <p:cNvSpPr txBox="1"/>
          <p:nvPr/>
        </p:nvSpPr>
        <p:spPr>
          <a:xfrm>
            <a:off x="841222" y="2460476"/>
            <a:ext cx="1076325" cy="704850"/>
          </a:xfrm>
          <a:prstGeom prst="rect">
            <a:avLst/>
          </a:prstGeom>
        </p:spPr>
        <p:txBody>
          <a:bodyPr vert="horz" wrap="square" lIns="0" tIns="12065" rIns="0" bIns="0" rtlCol="0">
            <a:spAutoFit/>
          </a:bodyPr>
          <a:lstStyle/>
          <a:p>
            <a:pPr marL="12700" marR="0" lvl="0" indent="0" algn="l" defTabSz="914400" rtl="0" eaLnBrk="1" fontAlgn="auto" latinLnBrk="0" hangingPunct="1">
              <a:lnSpc>
                <a:spcPts val="3275"/>
              </a:lnSpc>
              <a:spcBef>
                <a:spcPts val="95"/>
              </a:spcBef>
              <a:spcAft>
                <a:spcPts val="0"/>
              </a:spcAft>
              <a:buClrTx/>
              <a:buSzTx/>
              <a:buFontTx/>
              <a:buNone/>
              <a:tabLst/>
              <a:defRPr/>
            </a:pPr>
            <a:r>
              <a:rPr kumimoji="0" sz="2800" b="0" i="0" u="none" strike="noStrike" kern="1200" cap="none" spc="-10" normalizeH="0" baseline="0" noProof="0" dirty="0">
                <a:ln>
                  <a:noFill/>
                </a:ln>
                <a:solidFill>
                  <a:prstClr val="black"/>
                </a:solidFill>
                <a:effectLst/>
                <a:uLnTx/>
                <a:uFillTx/>
                <a:latin typeface="Calibri"/>
                <a:ea typeface="+mn-ea"/>
                <a:cs typeface="Calibri"/>
              </a:rPr>
              <a:t>Female</a:t>
            </a:r>
            <a:endParaRPr kumimoji="0" sz="2800" b="0" i="0" u="none" strike="noStrike" kern="1200" cap="none" spc="0" normalizeH="0" baseline="0" noProof="0">
              <a:ln>
                <a:noFill/>
              </a:ln>
              <a:solidFill>
                <a:prstClr val="black"/>
              </a:solidFill>
              <a:effectLst/>
              <a:uLnTx/>
              <a:uFillTx/>
              <a:latin typeface="Calibri"/>
              <a:ea typeface="+mn-ea"/>
              <a:cs typeface="Calibri"/>
            </a:endParaRPr>
          </a:p>
          <a:p>
            <a:pPr marL="156845" marR="0" lvl="0" indent="0" algn="l" defTabSz="914400" rtl="0" eaLnBrk="1" fontAlgn="auto" latinLnBrk="0" hangingPunct="1">
              <a:lnSpc>
                <a:spcPts val="2075"/>
              </a:lnSpc>
              <a:spcBef>
                <a:spcPts val="0"/>
              </a:spcBef>
              <a:spcAft>
                <a:spcPts val="0"/>
              </a:spcAft>
              <a:buClrTx/>
              <a:buSzTx/>
              <a:buFontTx/>
              <a:buNone/>
              <a:tabLst/>
              <a:defRPr/>
            </a:pPr>
            <a:r>
              <a:rPr kumimoji="0" sz="1800" b="0" i="1" u="none" strike="noStrike" kern="1200" cap="none" spc="0" normalizeH="0" baseline="0" noProof="0" dirty="0">
                <a:ln>
                  <a:noFill/>
                </a:ln>
                <a:solidFill>
                  <a:srgbClr val="FF0000"/>
                </a:solidFill>
                <a:effectLst/>
                <a:uLnTx/>
                <a:uFillTx/>
                <a:latin typeface="Calibri"/>
                <a:ea typeface="+mn-ea"/>
                <a:cs typeface="Calibri"/>
              </a:rPr>
              <a:t>N=384</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8" name="object 18"/>
          <p:cNvSpPr txBox="1"/>
          <p:nvPr/>
        </p:nvSpPr>
        <p:spPr>
          <a:xfrm>
            <a:off x="2104669" y="5570868"/>
            <a:ext cx="2178050"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800" b="0" i="0" u="none" strike="noStrike" kern="1200" cap="none" spc="-60" normalizeH="0" baseline="0" noProof="0" dirty="0">
                <a:ln>
                  <a:noFill/>
                </a:ln>
                <a:solidFill>
                  <a:prstClr val="black"/>
                </a:solidFill>
                <a:effectLst/>
                <a:uLnTx/>
                <a:uFillTx/>
                <a:latin typeface="Calibri"/>
                <a:ea typeface="+mn-ea"/>
                <a:cs typeface="Calibri"/>
              </a:rPr>
              <a:t>Total </a:t>
            </a:r>
            <a:r>
              <a:rPr kumimoji="0" sz="2800" b="0" i="1" u="none" strike="noStrike" kern="1200" cap="none" spc="-5" normalizeH="0" baseline="0" noProof="0" dirty="0">
                <a:ln>
                  <a:noFill/>
                </a:ln>
                <a:solidFill>
                  <a:prstClr val="black"/>
                </a:solidFill>
                <a:effectLst/>
                <a:uLnTx/>
                <a:uFillTx/>
                <a:latin typeface="Calibri"/>
                <a:ea typeface="+mn-ea"/>
                <a:cs typeface="Calibri"/>
              </a:rPr>
              <a:t>N </a:t>
            </a:r>
            <a:r>
              <a:rPr kumimoji="0" sz="2800" b="0" i="0" u="none" strike="noStrike" kern="1200" cap="none" spc="-5" normalizeH="0" baseline="0" noProof="0" dirty="0">
                <a:ln>
                  <a:noFill/>
                </a:ln>
                <a:solidFill>
                  <a:prstClr val="black"/>
                </a:solidFill>
                <a:effectLst/>
                <a:uLnTx/>
                <a:uFillTx/>
                <a:latin typeface="Calibri"/>
                <a:ea typeface="+mn-ea"/>
                <a:cs typeface="Calibri"/>
              </a:rPr>
              <a:t>=</a:t>
            </a:r>
            <a:r>
              <a:rPr kumimoji="0" sz="2800" b="0" i="0" u="none" strike="noStrike" kern="1200" cap="none" spc="5" normalizeH="0" baseline="0" noProof="0" dirty="0">
                <a:ln>
                  <a:noFill/>
                </a:ln>
                <a:solidFill>
                  <a:prstClr val="black"/>
                </a:solidFill>
                <a:effectLst/>
                <a:uLnTx/>
                <a:uFillTx/>
                <a:latin typeface="Calibri"/>
                <a:ea typeface="+mn-ea"/>
                <a:cs typeface="Calibri"/>
              </a:rPr>
              <a:t> </a:t>
            </a:r>
            <a:r>
              <a:rPr kumimoji="0" sz="2800" b="0" i="0" u="none" strike="noStrike" kern="1200" cap="none" spc="-10" normalizeH="0" baseline="0" noProof="0" dirty="0">
                <a:ln>
                  <a:noFill/>
                </a:ln>
                <a:solidFill>
                  <a:prstClr val="black"/>
                </a:solidFill>
                <a:effectLst/>
                <a:uLnTx/>
                <a:uFillTx/>
                <a:latin typeface="Calibri"/>
                <a:ea typeface="+mn-ea"/>
                <a:cs typeface="Calibri"/>
              </a:rPr>
              <a:t>1,002</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
        <p:nvSpPr>
          <p:cNvPr id="19" name="object 19"/>
          <p:cNvSpPr txBox="1"/>
          <p:nvPr/>
        </p:nvSpPr>
        <p:spPr>
          <a:xfrm>
            <a:off x="8166799" y="5507662"/>
            <a:ext cx="2178050"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800" b="0" i="0" u="none" strike="noStrike" kern="1200" cap="none" spc="-60" normalizeH="0" baseline="0" noProof="0" dirty="0">
                <a:ln>
                  <a:noFill/>
                </a:ln>
                <a:solidFill>
                  <a:prstClr val="black"/>
                </a:solidFill>
                <a:effectLst/>
                <a:uLnTx/>
                <a:uFillTx/>
                <a:latin typeface="Calibri"/>
                <a:ea typeface="+mn-ea"/>
                <a:cs typeface="Calibri"/>
              </a:rPr>
              <a:t>Total </a:t>
            </a:r>
            <a:r>
              <a:rPr kumimoji="0" sz="2800" b="0" i="1" u="none" strike="noStrike" kern="1200" cap="none" spc="-5" normalizeH="0" baseline="0" noProof="0" dirty="0">
                <a:ln>
                  <a:noFill/>
                </a:ln>
                <a:solidFill>
                  <a:prstClr val="black"/>
                </a:solidFill>
                <a:effectLst/>
                <a:uLnTx/>
                <a:uFillTx/>
                <a:latin typeface="Calibri"/>
                <a:ea typeface="+mn-ea"/>
                <a:cs typeface="Calibri"/>
              </a:rPr>
              <a:t>N </a:t>
            </a:r>
            <a:r>
              <a:rPr kumimoji="0" sz="2800" b="0" i="0" u="none" strike="noStrike" kern="1200" cap="none" spc="-5" normalizeH="0" baseline="0" noProof="0" dirty="0">
                <a:ln>
                  <a:noFill/>
                </a:ln>
                <a:solidFill>
                  <a:prstClr val="black"/>
                </a:solidFill>
                <a:effectLst/>
                <a:uLnTx/>
                <a:uFillTx/>
                <a:latin typeface="Calibri"/>
                <a:ea typeface="+mn-ea"/>
                <a:cs typeface="Calibri"/>
              </a:rPr>
              <a:t>=</a:t>
            </a:r>
            <a:r>
              <a:rPr kumimoji="0" sz="2800" b="0" i="0" u="none" strike="noStrike" kern="1200" cap="none" spc="5" normalizeH="0" baseline="0" noProof="0" dirty="0">
                <a:ln>
                  <a:noFill/>
                </a:ln>
                <a:solidFill>
                  <a:prstClr val="black"/>
                </a:solidFill>
                <a:effectLst/>
                <a:uLnTx/>
                <a:uFillTx/>
                <a:latin typeface="Calibri"/>
                <a:ea typeface="+mn-ea"/>
                <a:cs typeface="Calibri"/>
              </a:rPr>
              <a:t> </a:t>
            </a:r>
            <a:r>
              <a:rPr kumimoji="0" sz="2800" b="0" i="0" u="none" strike="noStrike" kern="1200" cap="none" spc="-10" normalizeH="0" baseline="0" noProof="0" dirty="0">
                <a:ln>
                  <a:noFill/>
                </a:ln>
                <a:solidFill>
                  <a:prstClr val="black"/>
                </a:solidFill>
                <a:effectLst/>
                <a:uLnTx/>
                <a:uFillTx/>
                <a:latin typeface="Calibri"/>
                <a:ea typeface="+mn-ea"/>
                <a:cs typeface="Calibri"/>
              </a:rPr>
              <a:t>8,417</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
        <p:nvSpPr>
          <p:cNvPr id="20" name="object 20"/>
          <p:cNvSpPr txBox="1"/>
          <p:nvPr/>
        </p:nvSpPr>
        <p:spPr>
          <a:xfrm>
            <a:off x="2280151" y="1361187"/>
            <a:ext cx="1757680" cy="51371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3200" b="1" i="0" u="none" strike="noStrike" kern="1200" cap="none" spc="-15" normalizeH="0" baseline="0" noProof="0" dirty="0">
                <a:ln>
                  <a:noFill/>
                </a:ln>
                <a:solidFill>
                  <a:prstClr val="black"/>
                </a:solidFill>
                <a:effectLst/>
                <a:uLnTx/>
                <a:uFillTx/>
                <a:latin typeface="Calibri"/>
                <a:ea typeface="+mn-ea"/>
                <a:cs typeface="Calibri"/>
              </a:rPr>
              <a:t>RW-Part</a:t>
            </a:r>
            <a:r>
              <a:rPr kumimoji="0" sz="3200" b="1" i="0" u="none" strike="noStrike" kern="1200" cap="none" spc="-90" normalizeH="0" baseline="0" noProof="0" dirty="0">
                <a:ln>
                  <a:noFill/>
                </a:ln>
                <a:solidFill>
                  <a:prstClr val="black"/>
                </a:solidFill>
                <a:effectLst/>
                <a:uLnTx/>
                <a:uFillTx/>
                <a:latin typeface="Calibri"/>
                <a:ea typeface="+mn-ea"/>
                <a:cs typeface="Calibri"/>
              </a:rPr>
              <a:t> </a:t>
            </a:r>
            <a:r>
              <a:rPr kumimoji="0" sz="3200" b="1" i="0" u="none" strike="noStrike" kern="1200" cap="none" spc="0" normalizeH="0" baseline="0" noProof="0" dirty="0">
                <a:ln>
                  <a:noFill/>
                </a:ln>
                <a:solidFill>
                  <a:prstClr val="black"/>
                </a:solidFill>
                <a:effectLst/>
                <a:uLnTx/>
                <a:uFillTx/>
                <a:latin typeface="Calibri"/>
                <a:ea typeface="+mn-ea"/>
                <a:cs typeface="Calibri"/>
              </a:rPr>
              <a:t>B</a:t>
            </a:r>
            <a:endParaRPr kumimoji="0" sz="3200" b="0" i="0" u="none" strike="noStrike" kern="1200" cap="none" spc="0" normalizeH="0" baseline="0" noProof="0">
              <a:ln>
                <a:noFill/>
              </a:ln>
              <a:solidFill>
                <a:prstClr val="black"/>
              </a:solidFill>
              <a:effectLst/>
              <a:uLnTx/>
              <a:uFillTx/>
              <a:latin typeface="Calibri"/>
              <a:ea typeface="+mn-ea"/>
              <a:cs typeface="Calibri"/>
            </a:endParaRPr>
          </a:p>
        </p:txBody>
      </p:sp>
      <p:sp>
        <p:nvSpPr>
          <p:cNvPr id="21" name="object 21"/>
          <p:cNvSpPr txBox="1"/>
          <p:nvPr/>
        </p:nvSpPr>
        <p:spPr>
          <a:xfrm>
            <a:off x="7908096" y="1374208"/>
            <a:ext cx="2540000" cy="51371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3200" b="1" i="0" u="none" strike="noStrike" kern="1200" cap="none" spc="-10" normalizeH="0" baseline="0" noProof="0" dirty="0">
                <a:ln>
                  <a:noFill/>
                </a:ln>
                <a:solidFill>
                  <a:prstClr val="black"/>
                </a:solidFill>
                <a:effectLst/>
                <a:uLnTx/>
                <a:uFillTx/>
                <a:latin typeface="Calibri"/>
                <a:ea typeface="+mn-ea"/>
                <a:cs typeface="Calibri"/>
              </a:rPr>
              <a:t>PWH-Palm</a:t>
            </a:r>
            <a:r>
              <a:rPr kumimoji="0" sz="3200" b="1" i="0" u="none" strike="noStrike" kern="1200" cap="none" spc="-100" normalizeH="0" baseline="0" noProof="0" dirty="0">
                <a:ln>
                  <a:noFill/>
                </a:ln>
                <a:solidFill>
                  <a:prstClr val="black"/>
                </a:solidFill>
                <a:effectLst/>
                <a:uLnTx/>
                <a:uFillTx/>
                <a:latin typeface="Calibri"/>
                <a:ea typeface="+mn-ea"/>
                <a:cs typeface="Calibri"/>
              </a:rPr>
              <a:t> </a:t>
            </a:r>
            <a:r>
              <a:rPr kumimoji="0" sz="3200" b="1" i="0" u="none" strike="noStrike" kern="1200" cap="none" spc="0" normalizeH="0" baseline="0" noProof="0" dirty="0">
                <a:ln>
                  <a:noFill/>
                </a:ln>
                <a:solidFill>
                  <a:prstClr val="black"/>
                </a:solidFill>
                <a:effectLst/>
                <a:uLnTx/>
                <a:uFillTx/>
                <a:latin typeface="Calibri"/>
                <a:ea typeface="+mn-ea"/>
                <a:cs typeface="Calibri"/>
              </a:rPr>
              <a:t>Bch</a:t>
            </a:r>
            <a:endParaRPr kumimoji="0" sz="3200" b="0" i="0" u="none" strike="noStrike" kern="1200" cap="none" spc="0" normalizeH="0" baseline="0" noProof="0">
              <a:ln>
                <a:noFill/>
              </a:ln>
              <a:solidFill>
                <a:prstClr val="black"/>
              </a:solidFill>
              <a:effectLst/>
              <a:uLnTx/>
              <a:uFillTx/>
              <a:latin typeface="Calibri"/>
              <a:ea typeface="+mn-ea"/>
              <a:cs typeface="Calibri"/>
            </a:endParaRPr>
          </a:p>
        </p:txBody>
      </p:sp>
      <p:sp>
        <p:nvSpPr>
          <p:cNvPr id="22" name="object 22"/>
          <p:cNvSpPr txBox="1"/>
          <p:nvPr/>
        </p:nvSpPr>
        <p:spPr>
          <a:xfrm>
            <a:off x="406955" y="3176456"/>
            <a:ext cx="128079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1" u="none" strike="noStrike" kern="1200" cap="none" spc="-15" normalizeH="0" baseline="0" noProof="0" dirty="0">
                <a:ln>
                  <a:noFill/>
                </a:ln>
                <a:solidFill>
                  <a:prstClr val="black"/>
                </a:solidFill>
                <a:effectLst/>
                <a:uLnTx/>
                <a:uFillTx/>
                <a:latin typeface="Calibri"/>
                <a:ea typeface="+mn-ea"/>
                <a:cs typeface="Calibri"/>
              </a:rPr>
              <a:t>(Transgndr-1)</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3" name="object 23"/>
          <p:cNvSpPr txBox="1"/>
          <p:nvPr/>
        </p:nvSpPr>
        <p:spPr>
          <a:xfrm>
            <a:off x="6279917" y="2511181"/>
            <a:ext cx="1617980" cy="965200"/>
          </a:xfrm>
          <a:prstGeom prst="rect">
            <a:avLst/>
          </a:prstGeom>
        </p:spPr>
        <p:txBody>
          <a:bodyPr vert="horz" wrap="square" lIns="0" tIns="12065" rIns="0" bIns="0" rtlCol="0">
            <a:spAutoFit/>
          </a:bodyPr>
          <a:lstStyle/>
          <a:p>
            <a:pPr marL="553720" marR="0" lvl="0" indent="0" algn="l" defTabSz="914400" rtl="0" eaLnBrk="1" fontAlgn="auto" latinLnBrk="0" hangingPunct="1">
              <a:lnSpc>
                <a:spcPts val="3125"/>
              </a:lnSpc>
              <a:spcBef>
                <a:spcPts val="95"/>
              </a:spcBef>
              <a:spcAft>
                <a:spcPts val="0"/>
              </a:spcAft>
              <a:buClrTx/>
              <a:buSzTx/>
              <a:buFontTx/>
              <a:buNone/>
              <a:tabLst/>
              <a:defRPr/>
            </a:pPr>
            <a:r>
              <a:rPr kumimoji="0" sz="2800" b="0" i="0" u="none" strike="noStrike" kern="1200" cap="none" spc="-10" normalizeH="0" baseline="0" noProof="0" dirty="0">
                <a:ln>
                  <a:noFill/>
                </a:ln>
                <a:solidFill>
                  <a:prstClr val="black"/>
                </a:solidFill>
                <a:effectLst/>
                <a:uLnTx/>
                <a:uFillTx/>
                <a:latin typeface="Calibri"/>
                <a:ea typeface="+mn-ea"/>
                <a:cs typeface="Calibri"/>
              </a:rPr>
              <a:t>Female</a:t>
            </a:r>
            <a:endParaRPr kumimoji="0" sz="2800" b="0" i="0" u="none" strike="noStrike" kern="1200" cap="none" spc="0" normalizeH="0" baseline="0" noProof="0">
              <a:ln>
                <a:noFill/>
              </a:ln>
              <a:solidFill>
                <a:prstClr val="black"/>
              </a:solidFill>
              <a:effectLst/>
              <a:uLnTx/>
              <a:uFillTx/>
              <a:latin typeface="Calibri"/>
              <a:ea typeface="+mn-ea"/>
              <a:cs typeface="Calibri"/>
            </a:endParaRPr>
          </a:p>
          <a:p>
            <a:pPr marL="665480" marR="0" lvl="0" indent="0" algn="l" defTabSz="914400" rtl="0" eaLnBrk="1" fontAlgn="auto" latinLnBrk="0" hangingPunct="1">
              <a:lnSpc>
                <a:spcPts val="1925"/>
              </a:lnSpc>
              <a:spcBef>
                <a:spcPts val="0"/>
              </a:spcBef>
              <a:spcAft>
                <a:spcPts val="0"/>
              </a:spcAft>
              <a:buClrTx/>
              <a:buSzTx/>
              <a:buFontTx/>
              <a:buNone/>
              <a:tabLst/>
              <a:defRPr/>
            </a:pPr>
            <a:r>
              <a:rPr kumimoji="0" sz="1800" b="0" i="1" u="none" strike="noStrike" kern="1200" cap="none" spc="-5" normalizeH="0" baseline="0" noProof="0" dirty="0">
                <a:ln>
                  <a:noFill/>
                </a:ln>
                <a:solidFill>
                  <a:srgbClr val="FF0000"/>
                </a:solidFill>
                <a:effectLst/>
                <a:uLnTx/>
                <a:uFillTx/>
                <a:latin typeface="Calibri"/>
                <a:ea typeface="+mn-ea"/>
                <a:cs typeface="Calibri"/>
              </a:rPr>
              <a:t>N=2,926</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190"/>
              </a:spcBef>
              <a:spcAft>
                <a:spcPts val="0"/>
              </a:spcAft>
              <a:buClrTx/>
              <a:buSzTx/>
              <a:buFontTx/>
              <a:buNone/>
              <a:tabLst/>
              <a:defRPr/>
            </a:pPr>
            <a:r>
              <a:rPr kumimoji="0" sz="1800" b="0" i="1" u="none" strike="noStrike" kern="1200" cap="none" spc="-10" normalizeH="0" baseline="0" noProof="0" dirty="0">
                <a:ln>
                  <a:noFill/>
                </a:ln>
                <a:solidFill>
                  <a:prstClr val="black"/>
                </a:solidFill>
                <a:effectLst/>
                <a:uLnTx/>
                <a:uFillTx/>
                <a:latin typeface="Calibri"/>
                <a:ea typeface="+mn-ea"/>
                <a:cs typeface="Calibri"/>
              </a:rPr>
              <a:t>(Transgndr-16)</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1623720680"/>
      </p:ext>
    </p:extLst>
  </p:cSld>
  <p:clrMapOvr>
    <a:masterClrMapping/>
  </p:clrMapOvr>
  <p:timing>
    <p:tnLst>
      <p:par>
        <p:cTn id="1" dur="indefinite" restart="never" nodeType="tmRoot"/>
      </p:par>
    </p:tn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574706" y="437170"/>
            <a:ext cx="11043285" cy="574040"/>
          </a:xfrm>
          <a:prstGeom prst="rect">
            <a:avLst/>
          </a:prstGeom>
        </p:spPr>
        <p:txBody>
          <a:bodyPr vert="horz" wrap="square" lIns="0" tIns="12700" rIns="0" bIns="0" rtlCol="0">
            <a:spAutoFit/>
          </a:bodyPr>
          <a:lstStyle/>
          <a:p>
            <a:pPr marL="12700">
              <a:lnSpc>
                <a:spcPct val="100000"/>
              </a:lnSpc>
              <a:spcBef>
                <a:spcPts val="100"/>
              </a:spcBef>
            </a:pPr>
            <a:r>
              <a:rPr sz="3600" b="1" spc="-45" dirty="0">
                <a:latin typeface="Trebuchet MS"/>
                <a:cs typeface="Trebuchet MS"/>
              </a:rPr>
              <a:t>RW-B </a:t>
            </a:r>
            <a:r>
              <a:rPr sz="3600" b="1" spc="-5" dirty="0">
                <a:latin typeface="Trebuchet MS"/>
                <a:cs typeface="Trebuchet MS"/>
              </a:rPr>
              <a:t>vs. PWH </a:t>
            </a:r>
            <a:r>
              <a:rPr sz="3600" b="0" i="1" dirty="0">
                <a:solidFill>
                  <a:srgbClr val="000000"/>
                </a:solidFill>
                <a:latin typeface="Trebuchet MS"/>
                <a:cs typeface="Trebuchet MS"/>
              </a:rPr>
              <a:t>Retained </a:t>
            </a:r>
            <a:r>
              <a:rPr sz="3600" b="0" i="1" spc="-5" dirty="0">
                <a:solidFill>
                  <a:srgbClr val="000000"/>
                </a:solidFill>
                <a:latin typeface="Trebuchet MS"/>
                <a:cs typeface="Trebuchet MS"/>
              </a:rPr>
              <a:t>Care </a:t>
            </a:r>
            <a:r>
              <a:rPr sz="3600" b="1" spc="-5" dirty="0">
                <a:latin typeface="Trebuchet MS"/>
                <a:cs typeface="Trebuchet MS"/>
              </a:rPr>
              <a:t>by </a:t>
            </a:r>
            <a:r>
              <a:rPr sz="3600" b="1" spc="-10" dirty="0">
                <a:solidFill>
                  <a:srgbClr val="000000"/>
                </a:solidFill>
                <a:latin typeface="Trebuchet MS"/>
                <a:cs typeface="Trebuchet MS"/>
              </a:rPr>
              <a:t>Sex </a:t>
            </a:r>
            <a:r>
              <a:rPr sz="3600" b="1" i="1" spc="-40" dirty="0">
                <a:latin typeface="Trebuchet MS"/>
                <a:cs typeface="Trebuchet MS"/>
              </a:rPr>
              <a:t>–</a:t>
            </a:r>
            <a:r>
              <a:rPr sz="3600" b="1" spc="-40" dirty="0">
                <a:latin typeface="Trebuchet MS"/>
                <a:cs typeface="Trebuchet MS"/>
              </a:rPr>
              <a:t>Palm </a:t>
            </a:r>
            <a:r>
              <a:rPr sz="3600" b="1" dirty="0">
                <a:latin typeface="Trebuchet MS"/>
                <a:cs typeface="Trebuchet MS"/>
              </a:rPr>
              <a:t>Bch</a:t>
            </a:r>
            <a:r>
              <a:rPr sz="3600" b="1" spc="125" dirty="0">
                <a:latin typeface="Trebuchet MS"/>
                <a:cs typeface="Trebuchet MS"/>
              </a:rPr>
              <a:t> </a:t>
            </a:r>
            <a:r>
              <a:rPr sz="3600" b="1" dirty="0">
                <a:latin typeface="Trebuchet MS"/>
                <a:cs typeface="Trebuchet MS"/>
              </a:rPr>
              <a:t>2021</a:t>
            </a:r>
            <a:endParaRPr sz="3600">
              <a:latin typeface="Trebuchet MS"/>
              <a:cs typeface="Trebuchet MS"/>
            </a:endParaRPr>
          </a:p>
        </p:txBody>
      </p:sp>
      <p:sp>
        <p:nvSpPr>
          <p:cNvPr id="3" name="object 3"/>
          <p:cNvSpPr/>
          <p:nvPr/>
        </p:nvSpPr>
        <p:spPr>
          <a:xfrm>
            <a:off x="10828019" y="4847844"/>
            <a:ext cx="513715" cy="0"/>
          </a:xfrm>
          <a:custGeom>
            <a:avLst/>
            <a:gdLst/>
            <a:ahLst/>
            <a:cxnLst/>
            <a:rect l="l" t="t" r="r" b="b"/>
            <a:pathLst>
              <a:path w="513715">
                <a:moveTo>
                  <a:pt x="0" y="0"/>
                </a:moveTo>
                <a:lnTo>
                  <a:pt x="51358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10233659" y="4847844"/>
            <a:ext cx="127000" cy="0"/>
          </a:xfrm>
          <a:custGeom>
            <a:avLst/>
            <a:gdLst/>
            <a:ahLst/>
            <a:cxnLst/>
            <a:rect l="l" t="t" r="r" b="b"/>
            <a:pathLst>
              <a:path w="127000">
                <a:moveTo>
                  <a:pt x="0" y="0"/>
                </a:moveTo>
                <a:lnTo>
                  <a:pt x="12649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9637776" y="4847844"/>
            <a:ext cx="127000" cy="0"/>
          </a:xfrm>
          <a:custGeom>
            <a:avLst/>
            <a:gdLst/>
            <a:ahLst/>
            <a:cxnLst/>
            <a:rect l="l" t="t" r="r" b="b"/>
            <a:pathLst>
              <a:path w="127000">
                <a:moveTo>
                  <a:pt x="0" y="0"/>
                </a:moveTo>
                <a:lnTo>
                  <a:pt x="1264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9043416" y="4847844"/>
            <a:ext cx="127000" cy="0"/>
          </a:xfrm>
          <a:custGeom>
            <a:avLst/>
            <a:gdLst/>
            <a:ahLst/>
            <a:cxnLst/>
            <a:rect l="l" t="t" r="r" b="b"/>
            <a:pathLst>
              <a:path w="127000">
                <a:moveTo>
                  <a:pt x="0" y="0"/>
                </a:moveTo>
                <a:lnTo>
                  <a:pt x="12649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4267200" y="4847844"/>
            <a:ext cx="4307205" cy="0"/>
          </a:xfrm>
          <a:custGeom>
            <a:avLst/>
            <a:gdLst/>
            <a:ahLst/>
            <a:cxnLst/>
            <a:rect l="l" t="t" r="r" b="b"/>
            <a:pathLst>
              <a:path w="4307205">
                <a:moveTo>
                  <a:pt x="0" y="0"/>
                </a:moveTo>
                <a:lnTo>
                  <a:pt x="43068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3672840" y="4847844"/>
            <a:ext cx="127000" cy="0"/>
          </a:xfrm>
          <a:custGeom>
            <a:avLst/>
            <a:gdLst/>
            <a:ahLst/>
            <a:cxnLst/>
            <a:rect l="l" t="t" r="r" b="b"/>
            <a:pathLst>
              <a:path w="127000">
                <a:moveTo>
                  <a:pt x="0" y="0"/>
                </a:moveTo>
                <a:lnTo>
                  <a:pt x="1264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3076955" y="4847844"/>
            <a:ext cx="127000" cy="0"/>
          </a:xfrm>
          <a:custGeom>
            <a:avLst/>
            <a:gdLst/>
            <a:ahLst/>
            <a:cxnLst/>
            <a:rect l="l" t="t" r="r" b="b"/>
            <a:pathLst>
              <a:path w="127000">
                <a:moveTo>
                  <a:pt x="0" y="0"/>
                </a:moveTo>
                <a:lnTo>
                  <a:pt x="1264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2482595" y="4847844"/>
            <a:ext cx="127000" cy="0"/>
          </a:xfrm>
          <a:custGeom>
            <a:avLst/>
            <a:gdLst/>
            <a:ahLst/>
            <a:cxnLst/>
            <a:rect l="l" t="t" r="r" b="b"/>
            <a:pathLst>
              <a:path w="127000">
                <a:moveTo>
                  <a:pt x="0" y="0"/>
                </a:moveTo>
                <a:lnTo>
                  <a:pt x="12649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1499616" y="4847844"/>
            <a:ext cx="513715" cy="0"/>
          </a:xfrm>
          <a:custGeom>
            <a:avLst/>
            <a:gdLst/>
            <a:ahLst/>
            <a:cxnLst/>
            <a:rect l="l" t="t" r="r" b="b"/>
            <a:pathLst>
              <a:path w="513714">
                <a:moveTo>
                  <a:pt x="0" y="0"/>
                </a:moveTo>
                <a:lnTo>
                  <a:pt x="51358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10828019" y="4195571"/>
            <a:ext cx="513715" cy="0"/>
          </a:xfrm>
          <a:custGeom>
            <a:avLst/>
            <a:gdLst/>
            <a:ahLst/>
            <a:cxnLst/>
            <a:rect l="l" t="t" r="r" b="b"/>
            <a:pathLst>
              <a:path w="513715">
                <a:moveTo>
                  <a:pt x="0" y="0"/>
                </a:moveTo>
                <a:lnTo>
                  <a:pt x="51358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10233659" y="4195571"/>
            <a:ext cx="127000" cy="0"/>
          </a:xfrm>
          <a:custGeom>
            <a:avLst/>
            <a:gdLst/>
            <a:ahLst/>
            <a:cxnLst/>
            <a:rect l="l" t="t" r="r" b="b"/>
            <a:pathLst>
              <a:path w="127000">
                <a:moveTo>
                  <a:pt x="0" y="0"/>
                </a:moveTo>
                <a:lnTo>
                  <a:pt x="12649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9637776" y="4195571"/>
            <a:ext cx="127000" cy="0"/>
          </a:xfrm>
          <a:custGeom>
            <a:avLst/>
            <a:gdLst/>
            <a:ahLst/>
            <a:cxnLst/>
            <a:rect l="l" t="t" r="r" b="b"/>
            <a:pathLst>
              <a:path w="127000">
                <a:moveTo>
                  <a:pt x="0" y="0"/>
                </a:moveTo>
                <a:lnTo>
                  <a:pt x="1264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9043416" y="4195571"/>
            <a:ext cx="127000" cy="0"/>
          </a:xfrm>
          <a:custGeom>
            <a:avLst/>
            <a:gdLst/>
            <a:ahLst/>
            <a:cxnLst/>
            <a:rect l="l" t="t" r="r" b="b"/>
            <a:pathLst>
              <a:path w="127000">
                <a:moveTo>
                  <a:pt x="0" y="0"/>
                </a:moveTo>
                <a:lnTo>
                  <a:pt x="12649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4267200" y="4195571"/>
            <a:ext cx="4307205" cy="0"/>
          </a:xfrm>
          <a:custGeom>
            <a:avLst/>
            <a:gdLst/>
            <a:ahLst/>
            <a:cxnLst/>
            <a:rect l="l" t="t" r="r" b="b"/>
            <a:pathLst>
              <a:path w="4307205">
                <a:moveTo>
                  <a:pt x="0" y="0"/>
                </a:moveTo>
                <a:lnTo>
                  <a:pt x="43068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3672840" y="4195571"/>
            <a:ext cx="127000" cy="0"/>
          </a:xfrm>
          <a:custGeom>
            <a:avLst/>
            <a:gdLst/>
            <a:ahLst/>
            <a:cxnLst/>
            <a:rect l="l" t="t" r="r" b="b"/>
            <a:pathLst>
              <a:path w="127000">
                <a:moveTo>
                  <a:pt x="0" y="0"/>
                </a:moveTo>
                <a:lnTo>
                  <a:pt x="1264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3076955" y="4195571"/>
            <a:ext cx="127000" cy="0"/>
          </a:xfrm>
          <a:custGeom>
            <a:avLst/>
            <a:gdLst/>
            <a:ahLst/>
            <a:cxnLst/>
            <a:rect l="l" t="t" r="r" b="b"/>
            <a:pathLst>
              <a:path w="127000">
                <a:moveTo>
                  <a:pt x="0" y="0"/>
                </a:moveTo>
                <a:lnTo>
                  <a:pt x="1264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2482595" y="4195571"/>
            <a:ext cx="127000" cy="0"/>
          </a:xfrm>
          <a:custGeom>
            <a:avLst/>
            <a:gdLst/>
            <a:ahLst/>
            <a:cxnLst/>
            <a:rect l="l" t="t" r="r" b="b"/>
            <a:pathLst>
              <a:path w="127000">
                <a:moveTo>
                  <a:pt x="0" y="0"/>
                </a:moveTo>
                <a:lnTo>
                  <a:pt x="12649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1499616" y="4195571"/>
            <a:ext cx="513715" cy="0"/>
          </a:xfrm>
          <a:custGeom>
            <a:avLst/>
            <a:gdLst/>
            <a:ahLst/>
            <a:cxnLst/>
            <a:rect l="l" t="t" r="r" b="b"/>
            <a:pathLst>
              <a:path w="513714">
                <a:moveTo>
                  <a:pt x="0" y="0"/>
                </a:moveTo>
                <a:lnTo>
                  <a:pt x="51358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10828019" y="3544823"/>
            <a:ext cx="513715" cy="0"/>
          </a:xfrm>
          <a:custGeom>
            <a:avLst/>
            <a:gdLst/>
            <a:ahLst/>
            <a:cxnLst/>
            <a:rect l="l" t="t" r="r" b="b"/>
            <a:pathLst>
              <a:path w="513715">
                <a:moveTo>
                  <a:pt x="0" y="0"/>
                </a:moveTo>
                <a:lnTo>
                  <a:pt x="51358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10233659" y="3544823"/>
            <a:ext cx="127000" cy="0"/>
          </a:xfrm>
          <a:custGeom>
            <a:avLst/>
            <a:gdLst/>
            <a:ahLst/>
            <a:cxnLst/>
            <a:rect l="l" t="t" r="r" b="b"/>
            <a:pathLst>
              <a:path w="127000">
                <a:moveTo>
                  <a:pt x="0" y="0"/>
                </a:moveTo>
                <a:lnTo>
                  <a:pt x="12649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9637776" y="3544823"/>
            <a:ext cx="127000" cy="0"/>
          </a:xfrm>
          <a:custGeom>
            <a:avLst/>
            <a:gdLst/>
            <a:ahLst/>
            <a:cxnLst/>
            <a:rect l="l" t="t" r="r" b="b"/>
            <a:pathLst>
              <a:path w="127000">
                <a:moveTo>
                  <a:pt x="0" y="0"/>
                </a:moveTo>
                <a:lnTo>
                  <a:pt x="1264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9043416" y="3544823"/>
            <a:ext cx="127000" cy="0"/>
          </a:xfrm>
          <a:custGeom>
            <a:avLst/>
            <a:gdLst/>
            <a:ahLst/>
            <a:cxnLst/>
            <a:rect l="l" t="t" r="r" b="b"/>
            <a:pathLst>
              <a:path w="127000">
                <a:moveTo>
                  <a:pt x="0" y="0"/>
                </a:moveTo>
                <a:lnTo>
                  <a:pt x="12649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4267200" y="3544823"/>
            <a:ext cx="4307205" cy="0"/>
          </a:xfrm>
          <a:custGeom>
            <a:avLst/>
            <a:gdLst/>
            <a:ahLst/>
            <a:cxnLst/>
            <a:rect l="l" t="t" r="r" b="b"/>
            <a:pathLst>
              <a:path w="4307205">
                <a:moveTo>
                  <a:pt x="0" y="0"/>
                </a:moveTo>
                <a:lnTo>
                  <a:pt x="43068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3672840" y="3544823"/>
            <a:ext cx="127000" cy="0"/>
          </a:xfrm>
          <a:custGeom>
            <a:avLst/>
            <a:gdLst/>
            <a:ahLst/>
            <a:cxnLst/>
            <a:rect l="l" t="t" r="r" b="b"/>
            <a:pathLst>
              <a:path w="127000">
                <a:moveTo>
                  <a:pt x="0" y="0"/>
                </a:moveTo>
                <a:lnTo>
                  <a:pt x="1264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3076955" y="3544823"/>
            <a:ext cx="127000" cy="0"/>
          </a:xfrm>
          <a:custGeom>
            <a:avLst/>
            <a:gdLst/>
            <a:ahLst/>
            <a:cxnLst/>
            <a:rect l="l" t="t" r="r" b="b"/>
            <a:pathLst>
              <a:path w="127000">
                <a:moveTo>
                  <a:pt x="0" y="0"/>
                </a:moveTo>
                <a:lnTo>
                  <a:pt x="1264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2482595" y="3544823"/>
            <a:ext cx="127000" cy="0"/>
          </a:xfrm>
          <a:custGeom>
            <a:avLst/>
            <a:gdLst/>
            <a:ahLst/>
            <a:cxnLst/>
            <a:rect l="l" t="t" r="r" b="b"/>
            <a:pathLst>
              <a:path w="127000">
                <a:moveTo>
                  <a:pt x="0" y="0"/>
                </a:moveTo>
                <a:lnTo>
                  <a:pt x="12649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1499616" y="3544823"/>
            <a:ext cx="513715" cy="0"/>
          </a:xfrm>
          <a:custGeom>
            <a:avLst/>
            <a:gdLst/>
            <a:ahLst/>
            <a:cxnLst/>
            <a:rect l="l" t="t" r="r" b="b"/>
            <a:pathLst>
              <a:path w="513714">
                <a:moveTo>
                  <a:pt x="0" y="0"/>
                </a:moveTo>
                <a:lnTo>
                  <a:pt x="51358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10233659" y="2892551"/>
            <a:ext cx="1108075" cy="0"/>
          </a:xfrm>
          <a:custGeom>
            <a:avLst/>
            <a:gdLst/>
            <a:ahLst/>
            <a:cxnLst/>
            <a:rect l="l" t="t" r="r" b="b"/>
            <a:pathLst>
              <a:path w="1108075">
                <a:moveTo>
                  <a:pt x="0" y="0"/>
                </a:moveTo>
                <a:lnTo>
                  <a:pt x="110794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9043416" y="2892551"/>
            <a:ext cx="721360" cy="0"/>
          </a:xfrm>
          <a:custGeom>
            <a:avLst/>
            <a:gdLst/>
            <a:ahLst/>
            <a:cxnLst/>
            <a:rect l="l" t="t" r="r" b="b"/>
            <a:pathLst>
              <a:path w="721359">
                <a:moveTo>
                  <a:pt x="0" y="0"/>
                </a:moveTo>
                <a:lnTo>
                  <a:pt x="72085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4267200" y="2892551"/>
            <a:ext cx="4307205" cy="0"/>
          </a:xfrm>
          <a:custGeom>
            <a:avLst/>
            <a:gdLst/>
            <a:ahLst/>
            <a:cxnLst/>
            <a:rect l="l" t="t" r="r" b="b"/>
            <a:pathLst>
              <a:path w="4307205">
                <a:moveTo>
                  <a:pt x="0" y="0"/>
                </a:moveTo>
                <a:lnTo>
                  <a:pt x="43068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3672840" y="2892551"/>
            <a:ext cx="127000" cy="0"/>
          </a:xfrm>
          <a:custGeom>
            <a:avLst/>
            <a:gdLst/>
            <a:ahLst/>
            <a:cxnLst/>
            <a:rect l="l" t="t" r="r" b="b"/>
            <a:pathLst>
              <a:path w="127000">
                <a:moveTo>
                  <a:pt x="0" y="0"/>
                </a:moveTo>
                <a:lnTo>
                  <a:pt x="1264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3076955" y="2892551"/>
            <a:ext cx="127000" cy="0"/>
          </a:xfrm>
          <a:custGeom>
            <a:avLst/>
            <a:gdLst/>
            <a:ahLst/>
            <a:cxnLst/>
            <a:rect l="l" t="t" r="r" b="b"/>
            <a:pathLst>
              <a:path w="127000">
                <a:moveTo>
                  <a:pt x="0" y="0"/>
                </a:moveTo>
                <a:lnTo>
                  <a:pt x="1264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2482595" y="2892551"/>
            <a:ext cx="127000" cy="0"/>
          </a:xfrm>
          <a:custGeom>
            <a:avLst/>
            <a:gdLst/>
            <a:ahLst/>
            <a:cxnLst/>
            <a:rect l="l" t="t" r="r" b="b"/>
            <a:pathLst>
              <a:path w="127000">
                <a:moveTo>
                  <a:pt x="0" y="0"/>
                </a:moveTo>
                <a:lnTo>
                  <a:pt x="12649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1499616" y="2892551"/>
            <a:ext cx="513715" cy="0"/>
          </a:xfrm>
          <a:custGeom>
            <a:avLst/>
            <a:gdLst/>
            <a:ahLst/>
            <a:cxnLst/>
            <a:rect l="l" t="t" r="r" b="b"/>
            <a:pathLst>
              <a:path w="513714">
                <a:moveTo>
                  <a:pt x="0" y="0"/>
                </a:moveTo>
                <a:lnTo>
                  <a:pt x="51358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p:nvPr/>
        </p:nvSpPr>
        <p:spPr>
          <a:xfrm>
            <a:off x="1499616" y="2241804"/>
            <a:ext cx="9842500" cy="0"/>
          </a:xfrm>
          <a:custGeom>
            <a:avLst/>
            <a:gdLst/>
            <a:ahLst/>
            <a:cxnLst/>
            <a:rect l="l" t="t" r="r" b="b"/>
            <a:pathLst>
              <a:path w="9842500">
                <a:moveTo>
                  <a:pt x="0" y="0"/>
                </a:moveTo>
                <a:lnTo>
                  <a:pt x="98419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8" name="object 38"/>
          <p:cNvSpPr/>
          <p:nvPr/>
        </p:nvSpPr>
        <p:spPr>
          <a:xfrm>
            <a:off x="1499616" y="1591055"/>
            <a:ext cx="9842500" cy="0"/>
          </a:xfrm>
          <a:custGeom>
            <a:avLst/>
            <a:gdLst/>
            <a:ahLst/>
            <a:cxnLst/>
            <a:rect l="l" t="t" r="r" b="b"/>
            <a:pathLst>
              <a:path w="9842500">
                <a:moveTo>
                  <a:pt x="0" y="0"/>
                </a:moveTo>
                <a:lnTo>
                  <a:pt x="98419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9" name="object 39"/>
          <p:cNvSpPr/>
          <p:nvPr/>
        </p:nvSpPr>
        <p:spPr>
          <a:xfrm>
            <a:off x="2013204" y="2241804"/>
            <a:ext cx="469900" cy="3256915"/>
          </a:xfrm>
          <a:custGeom>
            <a:avLst/>
            <a:gdLst/>
            <a:ahLst/>
            <a:cxnLst/>
            <a:rect l="l" t="t" r="r" b="b"/>
            <a:pathLst>
              <a:path w="469900" h="3256915">
                <a:moveTo>
                  <a:pt x="469392" y="0"/>
                </a:moveTo>
                <a:lnTo>
                  <a:pt x="0" y="0"/>
                </a:lnTo>
                <a:lnTo>
                  <a:pt x="0" y="3256788"/>
                </a:lnTo>
                <a:lnTo>
                  <a:pt x="469392" y="3256788"/>
                </a:lnTo>
                <a:lnTo>
                  <a:pt x="469392" y="0"/>
                </a:lnTo>
                <a:close/>
              </a:path>
            </a:pathLst>
          </a:custGeom>
          <a:solidFill>
            <a:srgbClr val="7D7D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0" name="object 40"/>
          <p:cNvSpPr/>
          <p:nvPr/>
        </p:nvSpPr>
        <p:spPr>
          <a:xfrm>
            <a:off x="8574023" y="2241804"/>
            <a:ext cx="469900" cy="3256915"/>
          </a:xfrm>
          <a:custGeom>
            <a:avLst/>
            <a:gdLst/>
            <a:ahLst/>
            <a:cxnLst/>
            <a:rect l="l" t="t" r="r" b="b"/>
            <a:pathLst>
              <a:path w="469900" h="3256915">
                <a:moveTo>
                  <a:pt x="469392" y="0"/>
                </a:moveTo>
                <a:lnTo>
                  <a:pt x="0" y="0"/>
                </a:lnTo>
                <a:lnTo>
                  <a:pt x="0" y="3256788"/>
                </a:lnTo>
                <a:lnTo>
                  <a:pt x="469392" y="3256788"/>
                </a:lnTo>
                <a:lnTo>
                  <a:pt x="469392" y="0"/>
                </a:lnTo>
                <a:close/>
              </a:path>
            </a:pathLst>
          </a:custGeom>
          <a:solidFill>
            <a:srgbClr val="7D7D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1" name="object 41"/>
          <p:cNvSpPr/>
          <p:nvPr/>
        </p:nvSpPr>
        <p:spPr>
          <a:xfrm>
            <a:off x="2609088" y="2665476"/>
            <a:ext cx="467995" cy="2833370"/>
          </a:xfrm>
          <a:custGeom>
            <a:avLst/>
            <a:gdLst/>
            <a:ahLst/>
            <a:cxnLst/>
            <a:rect l="l" t="t" r="r" b="b"/>
            <a:pathLst>
              <a:path w="467994" h="2833370">
                <a:moveTo>
                  <a:pt x="0" y="0"/>
                </a:moveTo>
                <a:lnTo>
                  <a:pt x="467868" y="0"/>
                </a:lnTo>
                <a:lnTo>
                  <a:pt x="467868" y="2833116"/>
                </a:lnTo>
                <a:lnTo>
                  <a:pt x="0" y="2833116"/>
                </a:lnTo>
                <a:lnTo>
                  <a:pt x="0" y="0"/>
                </a:lnTo>
                <a:close/>
              </a:path>
            </a:pathLst>
          </a:custGeom>
          <a:solidFill>
            <a:srgbClr val="FF99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2" name="object 42"/>
          <p:cNvSpPr/>
          <p:nvPr/>
        </p:nvSpPr>
        <p:spPr>
          <a:xfrm>
            <a:off x="2609088" y="2665476"/>
            <a:ext cx="467995" cy="2833370"/>
          </a:xfrm>
          <a:custGeom>
            <a:avLst/>
            <a:gdLst/>
            <a:ahLst/>
            <a:cxnLst/>
            <a:rect l="l" t="t" r="r" b="b"/>
            <a:pathLst>
              <a:path w="467994" h="2833370">
                <a:moveTo>
                  <a:pt x="0" y="0"/>
                </a:moveTo>
                <a:lnTo>
                  <a:pt x="467868" y="0"/>
                </a:lnTo>
                <a:lnTo>
                  <a:pt x="467868" y="2833116"/>
                </a:lnTo>
                <a:lnTo>
                  <a:pt x="0" y="2833116"/>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3" name="object 43"/>
          <p:cNvSpPr/>
          <p:nvPr/>
        </p:nvSpPr>
        <p:spPr>
          <a:xfrm>
            <a:off x="9169907" y="3186683"/>
            <a:ext cx="467995" cy="2312035"/>
          </a:xfrm>
          <a:custGeom>
            <a:avLst/>
            <a:gdLst/>
            <a:ahLst/>
            <a:cxnLst/>
            <a:rect l="l" t="t" r="r" b="b"/>
            <a:pathLst>
              <a:path w="467995" h="2312035">
                <a:moveTo>
                  <a:pt x="0" y="0"/>
                </a:moveTo>
                <a:lnTo>
                  <a:pt x="467868" y="0"/>
                </a:lnTo>
                <a:lnTo>
                  <a:pt x="467868" y="2311908"/>
                </a:lnTo>
                <a:lnTo>
                  <a:pt x="0" y="2311908"/>
                </a:lnTo>
                <a:lnTo>
                  <a:pt x="0" y="0"/>
                </a:lnTo>
                <a:close/>
              </a:path>
            </a:pathLst>
          </a:custGeom>
          <a:solidFill>
            <a:srgbClr val="FF99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4" name="object 44"/>
          <p:cNvSpPr/>
          <p:nvPr/>
        </p:nvSpPr>
        <p:spPr>
          <a:xfrm>
            <a:off x="9169907" y="3186683"/>
            <a:ext cx="467995" cy="2312035"/>
          </a:xfrm>
          <a:custGeom>
            <a:avLst/>
            <a:gdLst/>
            <a:ahLst/>
            <a:cxnLst/>
            <a:rect l="l" t="t" r="r" b="b"/>
            <a:pathLst>
              <a:path w="467995" h="2312035">
                <a:moveTo>
                  <a:pt x="0" y="0"/>
                </a:moveTo>
                <a:lnTo>
                  <a:pt x="467868" y="0"/>
                </a:lnTo>
                <a:lnTo>
                  <a:pt x="467868" y="2311908"/>
                </a:lnTo>
                <a:lnTo>
                  <a:pt x="0" y="2311908"/>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5" name="object 45"/>
          <p:cNvSpPr/>
          <p:nvPr/>
        </p:nvSpPr>
        <p:spPr>
          <a:xfrm>
            <a:off x="3203448" y="2241804"/>
            <a:ext cx="469900" cy="3256915"/>
          </a:xfrm>
          <a:custGeom>
            <a:avLst/>
            <a:gdLst/>
            <a:ahLst/>
            <a:cxnLst/>
            <a:rect l="l" t="t" r="r" b="b"/>
            <a:pathLst>
              <a:path w="469900" h="3256915">
                <a:moveTo>
                  <a:pt x="469391" y="0"/>
                </a:moveTo>
                <a:lnTo>
                  <a:pt x="0" y="0"/>
                </a:lnTo>
                <a:lnTo>
                  <a:pt x="0" y="3256788"/>
                </a:lnTo>
                <a:lnTo>
                  <a:pt x="469391" y="3256788"/>
                </a:lnTo>
                <a:lnTo>
                  <a:pt x="469391" y="0"/>
                </a:lnTo>
                <a:close/>
              </a:path>
            </a:pathLst>
          </a:custGeom>
          <a:solidFill>
            <a:srgbClr val="7D7D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6" name="object 46"/>
          <p:cNvSpPr/>
          <p:nvPr/>
        </p:nvSpPr>
        <p:spPr>
          <a:xfrm>
            <a:off x="9764268" y="2241804"/>
            <a:ext cx="469900" cy="3256915"/>
          </a:xfrm>
          <a:custGeom>
            <a:avLst/>
            <a:gdLst/>
            <a:ahLst/>
            <a:cxnLst/>
            <a:rect l="l" t="t" r="r" b="b"/>
            <a:pathLst>
              <a:path w="469900" h="3256915">
                <a:moveTo>
                  <a:pt x="469392" y="0"/>
                </a:moveTo>
                <a:lnTo>
                  <a:pt x="0" y="0"/>
                </a:lnTo>
                <a:lnTo>
                  <a:pt x="0" y="3256788"/>
                </a:lnTo>
                <a:lnTo>
                  <a:pt x="469392" y="3256788"/>
                </a:lnTo>
                <a:lnTo>
                  <a:pt x="469392" y="0"/>
                </a:lnTo>
                <a:close/>
              </a:path>
            </a:pathLst>
          </a:custGeom>
          <a:solidFill>
            <a:srgbClr val="7D7D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7" name="object 47"/>
          <p:cNvSpPr/>
          <p:nvPr/>
        </p:nvSpPr>
        <p:spPr>
          <a:xfrm>
            <a:off x="3799332" y="2795016"/>
            <a:ext cx="467995" cy="2703830"/>
          </a:xfrm>
          <a:custGeom>
            <a:avLst/>
            <a:gdLst/>
            <a:ahLst/>
            <a:cxnLst/>
            <a:rect l="l" t="t" r="r" b="b"/>
            <a:pathLst>
              <a:path w="467995" h="2703829">
                <a:moveTo>
                  <a:pt x="467867" y="0"/>
                </a:moveTo>
                <a:lnTo>
                  <a:pt x="0" y="0"/>
                </a:lnTo>
                <a:lnTo>
                  <a:pt x="0" y="2703576"/>
                </a:lnTo>
                <a:lnTo>
                  <a:pt x="467867" y="2703576"/>
                </a:lnTo>
                <a:lnTo>
                  <a:pt x="467867" y="0"/>
                </a:lnTo>
                <a:close/>
              </a:path>
            </a:pathLst>
          </a:custGeom>
          <a:solidFill>
            <a:srgbClr val="81DE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8" name="object 48"/>
          <p:cNvSpPr/>
          <p:nvPr/>
        </p:nvSpPr>
        <p:spPr>
          <a:xfrm>
            <a:off x="10360152" y="3316223"/>
            <a:ext cx="467995" cy="2182495"/>
          </a:xfrm>
          <a:custGeom>
            <a:avLst/>
            <a:gdLst/>
            <a:ahLst/>
            <a:cxnLst/>
            <a:rect l="l" t="t" r="r" b="b"/>
            <a:pathLst>
              <a:path w="467995" h="2182495">
                <a:moveTo>
                  <a:pt x="467868" y="0"/>
                </a:moveTo>
                <a:lnTo>
                  <a:pt x="0" y="0"/>
                </a:lnTo>
                <a:lnTo>
                  <a:pt x="0" y="2182368"/>
                </a:lnTo>
                <a:lnTo>
                  <a:pt x="467868" y="2182368"/>
                </a:lnTo>
                <a:lnTo>
                  <a:pt x="467868" y="0"/>
                </a:lnTo>
                <a:close/>
              </a:path>
            </a:pathLst>
          </a:custGeom>
          <a:solidFill>
            <a:srgbClr val="81DE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9" name="object 49"/>
          <p:cNvSpPr/>
          <p:nvPr/>
        </p:nvSpPr>
        <p:spPr>
          <a:xfrm>
            <a:off x="3799332" y="2795016"/>
            <a:ext cx="467995" cy="2703830"/>
          </a:xfrm>
          <a:custGeom>
            <a:avLst/>
            <a:gdLst/>
            <a:ahLst/>
            <a:cxnLst/>
            <a:rect l="l" t="t" r="r" b="b"/>
            <a:pathLst>
              <a:path w="467995" h="2703829">
                <a:moveTo>
                  <a:pt x="0" y="0"/>
                </a:moveTo>
                <a:lnTo>
                  <a:pt x="467867" y="0"/>
                </a:lnTo>
                <a:lnTo>
                  <a:pt x="467867" y="2703576"/>
                </a:lnTo>
                <a:lnTo>
                  <a:pt x="0" y="2703576"/>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0" name="object 50"/>
          <p:cNvSpPr/>
          <p:nvPr/>
        </p:nvSpPr>
        <p:spPr>
          <a:xfrm>
            <a:off x="10360152" y="3316223"/>
            <a:ext cx="467995" cy="2182495"/>
          </a:xfrm>
          <a:custGeom>
            <a:avLst/>
            <a:gdLst/>
            <a:ahLst/>
            <a:cxnLst/>
            <a:rect l="l" t="t" r="r" b="b"/>
            <a:pathLst>
              <a:path w="467995" h="2182495">
                <a:moveTo>
                  <a:pt x="0" y="0"/>
                </a:moveTo>
                <a:lnTo>
                  <a:pt x="467868" y="0"/>
                </a:lnTo>
                <a:lnTo>
                  <a:pt x="467868" y="2182368"/>
                </a:lnTo>
                <a:lnTo>
                  <a:pt x="0" y="2182368"/>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1" name="object 51"/>
          <p:cNvSpPr/>
          <p:nvPr/>
        </p:nvSpPr>
        <p:spPr>
          <a:xfrm>
            <a:off x="1499616" y="5498591"/>
            <a:ext cx="9842500" cy="0"/>
          </a:xfrm>
          <a:custGeom>
            <a:avLst/>
            <a:gdLst/>
            <a:ahLst/>
            <a:cxnLst/>
            <a:rect l="l" t="t" r="r" b="b"/>
            <a:pathLst>
              <a:path w="9842500">
                <a:moveTo>
                  <a:pt x="0" y="0"/>
                </a:moveTo>
                <a:lnTo>
                  <a:pt x="98419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2" name="object 52"/>
          <p:cNvSpPr txBox="1"/>
          <p:nvPr/>
        </p:nvSpPr>
        <p:spPr>
          <a:xfrm>
            <a:off x="2665971" y="2360079"/>
            <a:ext cx="352425" cy="248920"/>
          </a:xfrm>
          <a:prstGeom prst="rect">
            <a:avLst/>
          </a:prstGeom>
          <a:solidFill>
            <a:srgbClr val="FFFF00"/>
          </a:solidFill>
        </p:spPr>
        <p:txBody>
          <a:bodyPr vert="horz" wrap="square" lIns="0" tIns="0" rIns="0" bIns="0" rtlCol="0">
            <a:spAutoFit/>
          </a:bodyPr>
          <a:lstStyle/>
          <a:p>
            <a:pPr marL="0" marR="0" lvl="0" indent="0" algn="l" defTabSz="914400" rtl="0" eaLnBrk="1" fontAlgn="auto" latinLnBrk="0" hangingPunct="1">
              <a:lnSpc>
                <a:spcPts val="1845"/>
              </a:lnSpc>
              <a:spcBef>
                <a:spcPts val="0"/>
              </a:spcBef>
              <a:spcAft>
                <a:spcPts val="0"/>
              </a:spcAft>
              <a:buClrTx/>
              <a:buSzTx/>
              <a:buFontTx/>
              <a:buNone/>
              <a:tabLst/>
              <a:defRPr/>
            </a:pPr>
            <a:r>
              <a:rPr kumimoji="0" sz="1600" b="1" i="0" u="none" strike="noStrike" kern="1200" cap="none" spc="-10" normalizeH="0" baseline="0" noProof="0" dirty="0">
                <a:ln>
                  <a:noFill/>
                </a:ln>
                <a:solidFill>
                  <a:srgbClr val="3E3E3E"/>
                </a:solidFill>
                <a:effectLst/>
                <a:uLnTx/>
                <a:uFillTx/>
                <a:latin typeface="Calibri"/>
                <a:ea typeface="+mn-ea"/>
                <a:cs typeface="Calibri"/>
              </a:rPr>
              <a:t>87%</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3" name="object 53"/>
          <p:cNvSpPr txBox="1"/>
          <p:nvPr/>
        </p:nvSpPr>
        <p:spPr>
          <a:xfrm>
            <a:off x="9043416" y="2859353"/>
            <a:ext cx="721360" cy="269240"/>
          </a:xfrm>
          <a:prstGeom prst="rect">
            <a:avLst/>
          </a:prstGeom>
        </p:spPr>
        <p:txBody>
          <a:bodyPr vert="horz" wrap="square" lIns="0" tIns="12065" rIns="0" bIns="0" rtlCol="0">
            <a:spAutoFit/>
          </a:bodyPr>
          <a:lstStyle/>
          <a:p>
            <a:pPr marL="183515" marR="0" lvl="0" indent="0" algn="l" defTabSz="914400" rtl="0" eaLnBrk="1" fontAlgn="auto" latinLnBrk="0" hangingPunct="1">
              <a:lnSpc>
                <a:spcPct val="100000"/>
              </a:lnSpc>
              <a:spcBef>
                <a:spcPts val="95"/>
              </a:spcBef>
              <a:spcAft>
                <a:spcPts val="0"/>
              </a:spcAft>
              <a:buClrTx/>
              <a:buSzTx/>
              <a:buFontTx/>
              <a:buNone/>
              <a:tabLst/>
              <a:defRPr/>
            </a:pPr>
            <a:r>
              <a:rPr kumimoji="0" sz="1600" b="1" i="0" u="none" strike="noStrike" kern="1200" cap="none" spc="-10" normalizeH="0" baseline="0" noProof="0" dirty="0">
                <a:ln>
                  <a:noFill/>
                </a:ln>
                <a:solidFill>
                  <a:srgbClr val="3E3E3E"/>
                </a:solidFill>
                <a:effectLst/>
                <a:uLnTx/>
                <a:uFillTx/>
                <a:latin typeface="Calibri"/>
                <a:ea typeface="+mn-ea"/>
                <a:cs typeface="Calibri"/>
              </a:rPr>
              <a:t>71%</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4" name="object 54"/>
          <p:cNvSpPr txBox="1"/>
          <p:nvPr/>
        </p:nvSpPr>
        <p:spPr>
          <a:xfrm>
            <a:off x="3856329" y="2490368"/>
            <a:ext cx="352425" cy="248920"/>
          </a:xfrm>
          <a:prstGeom prst="rect">
            <a:avLst/>
          </a:prstGeom>
          <a:solidFill>
            <a:srgbClr val="FFFF00"/>
          </a:solidFill>
        </p:spPr>
        <p:txBody>
          <a:bodyPr vert="horz" wrap="square" lIns="0" tIns="0" rIns="0" bIns="0" rtlCol="0">
            <a:spAutoFit/>
          </a:bodyPr>
          <a:lstStyle/>
          <a:p>
            <a:pPr marL="0" marR="0" lvl="0" indent="0" algn="l" defTabSz="914400" rtl="0" eaLnBrk="1" fontAlgn="auto" latinLnBrk="0" hangingPunct="1">
              <a:lnSpc>
                <a:spcPts val="1845"/>
              </a:lnSpc>
              <a:spcBef>
                <a:spcPts val="0"/>
              </a:spcBef>
              <a:spcAft>
                <a:spcPts val="0"/>
              </a:spcAft>
              <a:buClrTx/>
              <a:buSzTx/>
              <a:buFontTx/>
              <a:buNone/>
              <a:tabLst/>
              <a:defRPr/>
            </a:pPr>
            <a:r>
              <a:rPr kumimoji="0" sz="1600" b="1" i="0" u="none" strike="noStrike" kern="1200" cap="none" spc="-10" normalizeH="0" baseline="0" noProof="0" dirty="0">
                <a:ln>
                  <a:noFill/>
                </a:ln>
                <a:solidFill>
                  <a:srgbClr val="3E3E3E"/>
                </a:solidFill>
                <a:effectLst/>
                <a:uLnTx/>
                <a:uFillTx/>
                <a:latin typeface="Calibri"/>
                <a:ea typeface="+mn-ea"/>
                <a:cs typeface="Calibri"/>
              </a:rPr>
              <a:t>83%</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5" name="object 55"/>
          <p:cNvSpPr txBox="1"/>
          <p:nvPr/>
        </p:nvSpPr>
        <p:spPr>
          <a:xfrm>
            <a:off x="10404771" y="2989641"/>
            <a:ext cx="37719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1" i="0" u="none" strike="noStrike" kern="1200" cap="none" spc="-10" normalizeH="0" baseline="0" noProof="0" dirty="0">
                <a:ln>
                  <a:noFill/>
                </a:ln>
                <a:solidFill>
                  <a:srgbClr val="3E3E3E"/>
                </a:solidFill>
                <a:effectLst/>
                <a:uLnTx/>
                <a:uFillTx/>
                <a:latin typeface="Calibri"/>
                <a:ea typeface="+mn-ea"/>
                <a:cs typeface="Calibri"/>
              </a:rPr>
              <a:t>67%</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6" name="object 56"/>
          <p:cNvSpPr txBox="1"/>
          <p:nvPr/>
        </p:nvSpPr>
        <p:spPr>
          <a:xfrm>
            <a:off x="1050536" y="5341882"/>
            <a:ext cx="27495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7" name="object 57"/>
          <p:cNvSpPr txBox="1"/>
          <p:nvPr/>
        </p:nvSpPr>
        <p:spPr>
          <a:xfrm>
            <a:off x="947568" y="4690430"/>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2</a:t>
            </a:r>
            <a:r>
              <a:rPr kumimoji="0" sz="1600" b="0" i="0"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8" name="object 58"/>
          <p:cNvSpPr txBox="1"/>
          <p:nvPr/>
        </p:nvSpPr>
        <p:spPr>
          <a:xfrm>
            <a:off x="947568" y="4038978"/>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4</a:t>
            </a:r>
            <a:r>
              <a:rPr kumimoji="0" sz="1600" b="0" i="0"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9" name="object 59"/>
          <p:cNvSpPr txBox="1"/>
          <p:nvPr/>
        </p:nvSpPr>
        <p:spPr>
          <a:xfrm>
            <a:off x="947568" y="3387526"/>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6</a:t>
            </a:r>
            <a:r>
              <a:rPr kumimoji="0" sz="1600" b="0" i="0"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0" name="object 60"/>
          <p:cNvSpPr txBox="1"/>
          <p:nvPr/>
        </p:nvSpPr>
        <p:spPr>
          <a:xfrm>
            <a:off x="947568" y="2736073"/>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8</a:t>
            </a:r>
            <a:r>
              <a:rPr kumimoji="0" sz="1600" b="0" i="0"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1" name="object 61"/>
          <p:cNvSpPr txBox="1"/>
          <p:nvPr/>
        </p:nvSpPr>
        <p:spPr>
          <a:xfrm>
            <a:off x="844601" y="2084621"/>
            <a:ext cx="48069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1</a:t>
            </a:r>
            <a:r>
              <a:rPr kumimoji="0" sz="1600" b="0" i="0" u="none" strike="noStrike" kern="1200" cap="none" spc="-10" normalizeH="0" baseline="0" noProof="0" dirty="0">
                <a:ln>
                  <a:noFill/>
                </a:ln>
                <a:solidFill>
                  <a:srgbClr val="595958"/>
                </a:solidFill>
                <a:effectLst/>
                <a:uLnTx/>
                <a:uFillTx/>
                <a:latin typeface="Calibri"/>
                <a:ea typeface="+mn-ea"/>
                <a:cs typeface="Calibri"/>
              </a:rPr>
              <a:t>0</a:t>
            </a:r>
            <a:r>
              <a:rPr kumimoji="0" sz="1600" b="0" i="0" u="none" strike="noStrike" kern="1200" cap="none" spc="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2" name="object 62"/>
          <p:cNvSpPr txBox="1"/>
          <p:nvPr/>
        </p:nvSpPr>
        <p:spPr>
          <a:xfrm>
            <a:off x="844601" y="1433169"/>
            <a:ext cx="48069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1</a:t>
            </a:r>
            <a:r>
              <a:rPr kumimoji="0" sz="1600" b="0" i="0" u="none" strike="noStrike" kern="1200" cap="none" spc="-10" normalizeH="0" baseline="0" noProof="0" dirty="0">
                <a:ln>
                  <a:noFill/>
                </a:ln>
                <a:solidFill>
                  <a:srgbClr val="595958"/>
                </a:solidFill>
                <a:effectLst/>
                <a:uLnTx/>
                <a:uFillTx/>
                <a:latin typeface="Calibri"/>
                <a:ea typeface="+mn-ea"/>
                <a:cs typeface="Calibri"/>
              </a:rPr>
              <a:t>2</a:t>
            </a:r>
            <a:r>
              <a:rPr kumimoji="0" sz="1600" b="0" i="0" u="none" strike="noStrike" kern="1200" cap="none" spc="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3" name="object 63"/>
          <p:cNvSpPr/>
          <p:nvPr/>
        </p:nvSpPr>
        <p:spPr>
          <a:xfrm>
            <a:off x="4764023" y="5907023"/>
            <a:ext cx="140335" cy="139065"/>
          </a:xfrm>
          <a:custGeom>
            <a:avLst/>
            <a:gdLst/>
            <a:ahLst/>
            <a:cxnLst/>
            <a:rect l="l" t="t" r="r" b="b"/>
            <a:pathLst>
              <a:path w="140335" h="139064">
                <a:moveTo>
                  <a:pt x="0" y="0"/>
                </a:moveTo>
                <a:lnTo>
                  <a:pt x="140208" y="0"/>
                </a:lnTo>
                <a:lnTo>
                  <a:pt x="140208" y="138684"/>
                </a:lnTo>
                <a:lnTo>
                  <a:pt x="0" y="138684"/>
                </a:lnTo>
                <a:lnTo>
                  <a:pt x="0" y="0"/>
                </a:lnTo>
                <a:close/>
              </a:path>
            </a:pathLst>
          </a:custGeom>
          <a:solidFill>
            <a:srgbClr val="7D7D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4" name="object 64"/>
          <p:cNvSpPr txBox="1"/>
          <p:nvPr/>
        </p:nvSpPr>
        <p:spPr>
          <a:xfrm>
            <a:off x="4956409" y="5782158"/>
            <a:ext cx="77533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1" u="none" strike="noStrike" kern="1200" cap="none" spc="-5" normalizeH="0" baseline="0" noProof="0" dirty="0">
                <a:ln>
                  <a:noFill/>
                </a:ln>
                <a:solidFill>
                  <a:srgbClr val="595958"/>
                </a:solidFill>
                <a:effectLst/>
                <a:uLnTx/>
                <a:uFillTx/>
                <a:latin typeface="Calibri"/>
                <a:ea typeface="+mn-ea"/>
                <a:cs typeface="Calibri"/>
              </a:rPr>
              <a:t>Total</a:t>
            </a:r>
            <a:r>
              <a:rPr kumimoji="0" sz="2000" b="0" i="1" u="none" strike="noStrike" kern="1200" cap="none" spc="-70" normalizeH="0" baseline="0" noProof="0" dirty="0">
                <a:ln>
                  <a:noFill/>
                </a:ln>
                <a:solidFill>
                  <a:srgbClr val="595958"/>
                </a:solidFill>
                <a:effectLst/>
                <a:uLnTx/>
                <a:uFillTx/>
                <a:latin typeface="Calibri"/>
                <a:ea typeface="+mn-ea"/>
                <a:cs typeface="Calibri"/>
              </a:rPr>
              <a:t> </a:t>
            </a:r>
            <a:r>
              <a:rPr kumimoji="0" sz="2000" b="0" i="1" u="none" strike="noStrike" kern="1200" cap="none" spc="0" normalizeH="0" baseline="0" noProof="0" dirty="0">
                <a:ln>
                  <a:noFill/>
                </a:ln>
                <a:solidFill>
                  <a:srgbClr val="595958"/>
                </a:solidFill>
                <a:effectLst/>
                <a:uLnTx/>
                <a:uFillTx/>
                <a:latin typeface="Calibri"/>
                <a:ea typeface="+mn-ea"/>
                <a:cs typeface="Calibri"/>
              </a:rPr>
              <a:t>N</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65" name="object 65"/>
          <p:cNvSpPr/>
          <p:nvPr/>
        </p:nvSpPr>
        <p:spPr>
          <a:xfrm>
            <a:off x="5882640" y="5907023"/>
            <a:ext cx="140335" cy="139065"/>
          </a:xfrm>
          <a:custGeom>
            <a:avLst/>
            <a:gdLst/>
            <a:ahLst/>
            <a:cxnLst/>
            <a:rect l="l" t="t" r="r" b="b"/>
            <a:pathLst>
              <a:path w="140335" h="139064">
                <a:moveTo>
                  <a:pt x="0" y="0"/>
                </a:moveTo>
                <a:lnTo>
                  <a:pt x="140208" y="0"/>
                </a:lnTo>
                <a:lnTo>
                  <a:pt x="140208" y="138684"/>
                </a:lnTo>
                <a:lnTo>
                  <a:pt x="0" y="138684"/>
                </a:lnTo>
                <a:lnTo>
                  <a:pt x="0" y="0"/>
                </a:lnTo>
                <a:close/>
              </a:path>
            </a:pathLst>
          </a:custGeom>
          <a:solidFill>
            <a:srgbClr val="FF99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6" name="object 66"/>
          <p:cNvSpPr txBox="1"/>
          <p:nvPr/>
        </p:nvSpPr>
        <p:spPr>
          <a:xfrm>
            <a:off x="6075126" y="5782158"/>
            <a:ext cx="874394"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1" u="none" strike="noStrike" kern="1200" cap="none" spc="-5" normalizeH="0" baseline="0" noProof="0" dirty="0">
                <a:ln>
                  <a:noFill/>
                </a:ln>
                <a:solidFill>
                  <a:srgbClr val="595958"/>
                </a:solidFill>
                <a:effectLst/>
                <a:uLnTx/>
                <a:uFillTx/>
                <a:latin typeface="Calibri"/>
                <a:ea typeface="+mn-ea"/>
                <a:cs typeface="Calibri"/>
              </a:rPr>
              <a:t>Females</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67" name="object 67"/>
          <p:cNvSpPr/>
          <p:nvPr/>
        </p:nvSpPr>
        <p:spPr>
          <a:xfrm>
            <a:off x="7100316" y="5907023"/>
            <a:ext cx="140335" cy="139065"/>
          </a:xfrm>
          <a:custGeom>
            <a:avLst/>
            <a:gdLst/>
            <a:ahLst/>
            <a:cxnLst/>
            <a:rect l="l" t="t" r="r" b="b"/>
            <a:pathLst>
              <a:path w="140334" h="139064">
                <a:moveTo>
                  <a:pt x="0" y="0"/>
                </a:moveTo>
                <a:lnTo>
                  <a:pt x="140207" y="0"/>
                </a:lnTo>
                <a:lnTo>
                  <a:pt x="140207" y="138684"/>
                </a:lnTo>
                <a:lnTo>
                  <a:pt x="0" y="138684"/>
                </a:lnTo>
                <a:lnTo>
                  <a:pt x="0" y="0"/>
                </a:lnTo>
                <a:close/>
              </a:path>
            </a:pathLst>
          </a:custGeom>
          <a:solidFill>
            <a:srgbClr val="81DE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8" name="object 68"/>
          <p:cNvSpPr/>
          <p:nvPr/>
        </p:nvSpPr>
        <p:spPr>
          <a:xfrm>
            <a:off x="7100316" y="5907023"/>
            <a:ext cx="140335" cy="139065"/>
          </a:xfrm>
          <a:custGeom>
            <a:avLst/>
            <a:gdLst/>
            <a:ahLst/>
            <a:cxnLst/>
            <a:rect l="l" t="t" r="r" b="b"/>
            <a:pathLst>
              <a:path w="140334" h="139064">
                <a:moveTo>
                  <a:pt x="0" y="0"/>
                </a:moveTo>
                <a:lnTo>
                  <a:pt x="140207" y="0"/>
                </a:lnTo>
                <a:lnTo>
                  <a:pt x="140207" y="138684"/>
                </a:lnTo>
                <a:lnTo>
                  <a:pt x="0" y="138684"/>
                </a:lnTo>
                <a:lnTo>
                  <a:pt x="0" y="0"/>
                </a:lnTo>
                <a:close/>
              </a:path>
            </a:pathLst>
          </a:custGeom>
          <a:ln w="9524">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9" name="object 69"/>
          <p:cNvSpPr txBox="1"/>
          <p:nvPr/>
        </p:nvSpPr>
        <p:spPr>
          <a:xfrm>
            <a:off x="7292586" y="5782158"/>
            <a:ext cx="65214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1" u="none" strike="noStrike" kern="1200" cap="none" spc="0" normalizeH="0" baseline="0" noProof="0" dirty="0">
                <a:ln>
                  <a:noFill/>
                </a:ln>
                <a:solidFill>
                  <a:srgbClr val="595958"/>
                </a:solidFill>
                <a:effectLst/>
                <a:uLnTx/>
                <a:uFillTx/>
                <a:latin typeface="Calibri"/>
                <a:ea typeface="+mn-ea"/>
                <a:cs typeface="Calibri"/>
              </a:rPr>
              <a:t>M</a:t>
            </a:r>
            <a:r>
              <a:rPr kumimoji="0" sz="2000" b="0" i="1" u="none" strike="noStrike" kern="1200" cap="none" spc="-15" normalizeH="0" baseline="0" noProof="0" dirty="0">
                <a:ln>
                  <a:noFill/>
                </a:ln>
                <a:solidFill>
                  <a:srgbClr val="595958"/>
                </a:solidFill>
                <a:effectLst/>
                <a:uLnTx/>
                <a:uFillTx/>
                <a:latin typeface="Calibri"/>
                <a:ea typeface="+mn-ea"/>
                <a:cs typeface="Calibri"/>
              </a:rPr>
              <a:t>a</a:t>
            </a:r>
            <a:r>
              <a:rPr kumimoji="0" sz="2000" b="0" i="1" u="none" strike="noStrike" kern="1200" cap="none" spc="-5" normalizeH="0" baseline="0" noProof="0" dirty="0">
                <a:ln>
                  <a:noFill/>
                </a:ln>
                <a:solidFill>
                  <a:srgbClr val="595958"/>
                </a:solidFill>
                <a:effectLst/>
                <a:uLnTx/>
                <a:uFillTx/>
                <a:latin typeface="Calibri"/>
                <a:ea typeface="+mn-ea"/>
                <a:cs typeface="Calibri"/>
              </a:rPr>
              <a:t>l</a:t>
            </a:r>
            <a:r>
              <a:rPr kumimoji="0" sz="2000" b="0" i="1" u="none" strike="noStrike" kern="1200" cap="none" spc="0" normalizeH="0" baseline="0" noProof="0" dirty="0">
                <a:ln>
                  <a:noFill/>
                </a:ln>
                <a:solidFill>
                  <a:srgbClr val="595958"/>
                </a:solidFill>
                <a:effectLst/>
                <a:uLnTx/>
                <a:uFillTx/>
                <a:latin typeface="Calibri"/>
                <a:ea typeface="+mn-ea"/>
                <a:cs typeface="Calibri"/>
              </a:rPr>
              <a:t>es</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74" name="object 74"/>
          <p:cNvSpPr txBox="1">
            <a:spLocks noGrp="1"/>
          </p:cNvSpPr>
          <p:nvPr>
            <p:ph type="sldNum" sz="quarter" idx="7"/>
          </p:nvPr>
        </p:nvSpPr>
        <p:spPr>
          <a:xfrm>
            <a:off x="10982452" y="6149091"/>
            <a:ext cx="816909"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336</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
        <p:nvSpPr>
          <p:cNvPr id="70" name="object 70"/>
          <p:cNvSpPr txBox="1"/>
          <p:nvPr/>
        </p:nvSpPr>
        <p:spPr>
          <a:xfrm>
            <a:off x="6393779" y="1253660"/>
            <a:ext cx="4803140" cy="930275"/>
          </a:xfrm>
          <a:prstGeom prst="rect">
            <a:avLst/>
          </a:prstGeom>
        </p:spPr>
        <p:txBody>
          <a:bodyPr vert="horz" wrap="square" lIns="0" tIns="189865" rIns="0" bIns="0" rtlCol="0">
            <a:spAutoFit/>
          </a:bodyPr>
          <a:lstStyle/>
          <a:p>
            <a:pPr marL="12700" marR="0" lvl="0" indent="0" algn="l" defTabSz="914400" rtl="0" eaLnBrk="1" fontAlgn="auto" latinLnBrk="0" hangingPunct="1">
              <a:lnSpc>
                <a:spcPct val="100000"/>
              </a:lnSpc>
              <a:spcBef>
                <a:spcPts val="1495"/>
              </a:spcBef>
              <a:spcAft>
                <a:spcPts val="0"/>
              </a:spcAft>
              <a:buClrTx/>
              <a:buSzTx/>
              <a:buFontTx/>
              <a:buNone/>
              <a:tabLst/>
              <a:defRPr/>
            </a:pPr>
            <a:r>
              <a:rPr kumimoji="0" sz="2400" b="1" i="0" u="none" strike="noStrike" kern="1200" cap="none" spc="-5" normalizeH="0" baseline="0" noProof="0" dirty="0">
                <a:ln>
                  <a:noFill/>
                </a:ln>
                <a:solidFill>
                  <a:srgbClr val="FF0000"/>
                </a:solidFill>
                <a:effectLst/>
                <a:uLnTx/>
                <a:uFillTx/>
                <a:latin typeface="Calibri"/>
                <a:ea typeface="+mn-ea"/>
                <a:cs typeface="Calibri"/>
              </a:rPr>
              <a:t>PWH </a:t>
            </a:r>
            <a:r>
              <a:rPr kumimoji="0" sz="2400" b="1" i="0" u="none" strike="noStrike" kern="1200" cap="none" spc="-10" normalizeH="0" baseline="0" noProof="0" dirty="0">
                <a:ln>
                  <a:noFill/>
                </a:ln>
                <a:solidFill>
                  <a:srgbClr val="FF0000"/>
                </a:solidFill>
                <a:effectLst/>
                <a:uLnTx/>
                <a:uFillTx/>
                <a:latin typeface="Calibri"/>
                <a:ea typeface="+mn-ea"/>
                <a:cs typeface="Calibri"/>
              </a:rPr>
              <a:t>PalmBch </a:t>
            </a:r>
            <a:r>
              <a:rPr kumimoji="0" sz="2400" b="1" i="1" u="none" strike="noStrike" kern="1200" cap="none" spc="-15" normalizeH="0" baseline="0" noProof="0" dirty="0">
                <a:ln>
                  <a:noFill/>
                </a:ln>
                <a:solidFill>
                  <a:prstClr val="black"/>
                </a:solidFill>
                <a:effectLst/>
                <a:uLnTx/>
                <a:uFillTx/>
                <a:latin typeface="Calibri"/>
                <a:ea typeface="+mn-ea"/>
                <a:cs typeface="Calibri"/>
              </a:rPr>
              <a:t>Ret.Care</a:t>
            </a:r>
            <a:r>
              <a:rPr kumimoji="0" sz="2400" b="1" i="0" u="none" strike="noStrike" kern="1200" cap="none" spc="-15" normalizeH="0" baseline="0" noProof="0" dirty="0">
                <a:ln>
                  <a:noFill/>
                </a:ln>
                <a:solidFill>
                  <a:prstClr val="black"/>
                </a:solidFill>
                <a:effectLst/>
                <a:uLnTx/>
                <a:uFillTx/>
                <a:latin typeface="Calibri"/>
                <a:ea typeface="+mn-ea"/>
                <a:cs typeface="Calibri"/>
              </a:rPr>
              <a:t>:</a:t>
            </a:r>
            <a:r>
              <a:rPr kumimoji="0" sz="2400" b="1" i="0" u="none" strike="noStrike" kern="1200" cap="none" spc="-50" normalizeH="0" baseline="0" noProof="0" dirty="0">
                <a:ln>
                  <a:noFill/>
                </a:ln>
                <a:solidFill>
                  <a:prstClr val="black"/>
                </a:solidFill>
                <a:effectLst/>
                <a:uLnTx/>
                <a:uFillTx/>
                <a:latin typeface="Calibri"/>
                <a:ea typeface="+mn-ea"/>
                <a:cs typeface="Calibri"/>
              </a:rPr>
              <a:t> </a:t>
            </a:r>
            <a:r>
              <a:rPr kumimoji="0" sz="2400" b="1" i="0" u="none" strike="noStrike" kern="1200" cap="none" spc="-5" normalizeH="0" baseline="0" noProof="0" dirty="0">
                <a:ln>
                  <a:noFill/>
                </a:ln>
                <a:solidFill>
                  <a:prstClr val="black"/>
                </a:solidFill>
                <a:effectLst/>
                <a:uLnTx/>
                <a:uFillTx/>
                <a:latin typeface="Calibri"/>
                <a:ea typeface="+mn-ea"/>
                <a:cs typeface="Calibri"/>
              </a:rPr>
              <a:t>Male/Female</a:t>
            </a:r>
            <a:endParaRPr kumimoji="0" sz="2400" b="0" i="0" u="none" strike="noStrike" kern="1200" cap="none" spc="0" normalizeH="0" baseline="0" noProof="0">
              <a:ln>
                <a:noFill/>
              </a:ln>
              <a:solidFill>
                <a:prstClr val="black"/>
              </a:solidFill>
              <a:effectLst/>
              <a:uLnTx/>
              <a:uFillTx/>
              <a:latin typeface="Calibri"/>
              <a:ea typeface="+mn-ea"/>
              <a:cs typeface="Calibri"/>
            </a:endParaRPr>
          </a:p>
          <a:p>
            <a:pPr marL="2188845" marR="0" lvl="0" indent="0" algn="l" defTabSz="914400" rtl="0" eaLnBrk="1" fontAlgn="auto" latinLnBrk="0" hangingPunct="1">
              <a:lnSpc>
                <a:spcPct val="100000"/>
              </a:lnSpc>
              <a:spcBef>
                <a:spcPts val="925"/>
              </a:spcBef>
              <a:spcAft>
                <a:spcPts val="0"/>
              </a:spcAft>
              <a:buClrTx/>
              <a:buSzTx/>
              <a:buFontTx/>
              <a:buNone/>
              <a:tabLst>
                <a:tab pos="3379470" algn="l"/>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100%	100%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1" name="object 71"/>
          <p:cNvSpPr txBox="1"/>
          <p:nvPr/>
        </p:nvSpPr>
        <p:spPr>
          <a:xfrm>
            <a:off x="2542641" y="5440818"/>
            <a:ext cx="1819275" cy="525780"/>
          </a:xfrm>
          <a:prstGeom prst="rect">
            <a:avLst/>
          </a:prstGeom>
        </p:spPr>
        <p:txBody>
          <a:bodyPr vert="horz" wrap="square" lIns="0" tIns="12700" rIns="0" bIns="0" rtlCol="0">
            <a:spAutoFit/>
          </a:bodyPr>
          <a:lstStyle/>
          <a:p>
            <a:pPr marL="12700" marR="0" lvl="0" indent="0" algn="l" defTabSz="914400" rtl="0" eaLnBrk="1" fontAlgn="auto" latinLnBrk="0" hangingPunct="1">
              <a:lnSpc>
                <a:spcPts val="1850"/>
              </a:lnSpc>
              <a:spcBef>
                <a:spcPts val="100"/>
              </a:spcBef>
              <a:spcAft>
                <a:spcPts val="0"/>
              </a:spcAft>
              <a:buClrTx/>
              <a:buSzTx/>
              <a:buFontTx/>
              <a:buNone/>
              <a:tabLst>
                <a:tab pos="1192530" algn="l"/>
              </a:tabLst>
              <a:defRPr/>
            </a:pPr>
            <a:r>
              <a:rPr kumimoji="0" sz="2700" b="1" i="0" u="none" strike="noStrike" kern="1200" cap="none" spc="0" normalizeH="0" baseline="3086" noProof="0" dirty="0">
                <a:ln>
                  <a:noFill/>
                </a:ln>
                <a:solidFill>
                  <a:prstClr val="black"/>
                </a:solidFill>
                <a:effectLst/>
                <a:uLnTx/>
                <a:uFillTx/>
                <a:latin typeface="Calibri"/>
                <a:ea typeface="+mn-ea"/>
                <a:cs typeface="Calibri"/>
              </a:rPr>
              <a:t>N=334	</a:t>
            </a:r>
            <a:r>
              <a:rPr kumimoji="0" sz="1800" b="1" i="0" u="none" strike="noStrike" kern="1200" cap="none" spc="0" normalizeH="0" baseline="0" noProof="0" dirty="0">
                <a:ln>
                  <a:noFill/>
                </a:ln>
                <a:solidFill>
                  <a:prstClr val="black"/>
                </a:solidFill>
                <a:effectLst/>
                <a:uLnTx/>
                <a:uFillTx/>
                <a:latin typeface="Calibri"/>
                <a:ea typeface="+mn-ea"/>
                <a:cs typeface="Calibri"/>
              </a:rPr>
              <a:t>N=511</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300990" marR="0" lvl="0" indent="0" algn="l" defTabSz="914400" rtl="0" eaLnBrk="1" fontAlgn="auto" latinLnBrk="0" hangingPunct="1">
              <a:lnSpc>
                <a:spcPts val="2090"/>
              </a:lnSpc>
              <a:spcBef>
                <a:spcPts val="0"/>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RW-B </a:t>
            </a:r>
            <a:r>
              <a:rPr kumimoji="0" sz="1800" b="0" i="0" u="none" strike="noStrike" kern="1200" cap="none" spc="-5" normalizeH="0" baseline="0" noProof="0" dirty="0">
                <a:ln>
                  <a:noFill/>
                </a:ln>
                <a:solidFill>
                  <a:srgbClr val="FF0000"/>
                </a:solidFill>
                <a:effectLst/>
                <a:uLnTx/>
                <a:uFillTx/>
                <a:latin typeface="Calibri"/>
                <a:ea typeface="+mn-ea"/>
                <a:cs typeface="Calibri"/>
              </a:rPr>
              <a:t>(</a:t>
            </a:r>
            <a:r>
              <a:rPr kumimoji="0" sz="1800" b="0" i="1" u="none" strike="noStrike" kern="1200" cap="none" spc="-5" normalizeH="0" baseline="0" noProof="0" dirty="0">
                <a:ln>
                  <a:noFill/>
                </a:ln>
                <a:solidFill>
                  <a:srgbClr val="FF0000"/>
                </a:solidFill>
                <a:effectLst/>
                <a:uLnTx/>
                <a:uFillTx/>
                <a:latin typeface="Calibri"/>
                <a:ea typeface="+mn-ea"/>
                <a:cs typeface="Calibri"/>
              </a:rPr>
              <a:t>N=</a:t>
            </a:r>
            <a:r>
              <a:rPr kumimoji="0" sz="1800" b="0" i="1" u="none" strike="noStrike" kern="1200" cap="none" spc="-15" normalizeH="0" baseline="0" noProof="0" dirty="0">
                <a:ln>
                  <a:noFill/>
                </a:ln>
                <a:solidFill>
                  <a:srgbClr val="FF0000"/>
                </a:solidFill>
                <a:effectLst/>
                <a:uLnTx/>
                <a:uFillTx/>
                <a:latin typeface="Calibri"/>
                <a:ea typeface="+mn-ea"/>
                <a:cs typeface="Calibri"/>
              </a:rPr>
              <a:t> </a:t>
            </a:r>
            <a:r>
              <a:rPr kumimoji="0" sz="1800" b="0" i="1" u="none" strike="noStrike" kern="1200" cap="none" spc="0" normalizeH="0" baseline="0" noProof="0" dirty="0">
                <a:ln>
                  <a:noFill/>
                </a:ln>
                <a:solidFill>
                  <a:srgbClr val="FF0000"/>
                </a:solidFill>
                <a:effectLst/>
                <a:uLnTx/>
                <a:uFillTx/>
                <a:latin typeface="Calibri"/>
                <a:ea typeface="+mn-ea"/>
                <a:cs typeface="Calibri"/>
              </a:rPr>
              <a:t>845</a:t>
            </a:r>
            <a:r>
              <a:rPr kumimoji="0" sz="1800" b="0" i="0" u="none" strike="noStrike" kern="1200" cap="none" spc="0" normalizeH="0" baseline="0" noProof="0" dirty="0">
                <a:ln>
                  <a:noFill/>
                </a:ln>
                <a:solidFill>
                  <a:srgbClr val="FF0000"/>
                </a:solidFill>
                <a:effectLst/>
                <a:uLnTx/>
                <a:uFillTx/>
                <a:latin typeface="Calibri"/>
                <a:ea typeface="+mn-ea"/>
                <a:cs typeface="Calibri"/>
              </a:rPr>
              <a:t>)</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72" name="object 72"/>
          <p:cNvSpPr txBox="1"/>
          <p:nvPr/>
        </p:nvSpPr>
        <p:spPr>
          <a:xfrm>
            <a:off x="8889492" y="5437160"/>
            <a:ext cx="2092960" cy="529590"/>
          </a:xfrm>
          <a:prstGeom prst="rect">
            <a:avLst/>
          </a:prstGeom>
        </p:spPr>
        <p:txBody>
          <a:bodyPr vert="horz" wrap="square" lIns="0" tIns="12700" rIns="0" bIns="0" rtlCol="0">
            <a:spAutoFit/>
          </a:bodyPr>
          <a:lstStyle/>
          <a:p>
            <a:pPr marL="12700" marR="0" lvl="0" indent="0" algn="l" defTabSz="914400" rtl="0" eaLnBrk="1" fontAlgn="auto" latinLnBrk="0" hangingPunct="1">
              <a:lnSpc>
                <a:spcPts val="1860"/>
              </a:lnSpc>
              <a:spcBef>
                <a:spcPts val="100"/>
              </a:spcBef>
              <a:spcAft>
                <a:spcPts val="0"/>
              </a:spcAft>
              <a:buClrTx/>
              <a:buSzTx/>
              <a:buFontTx/>
              <a:buNone/>
              <a:tabLst>
                <a:tab pos="1203325" algn="l"/>
              </a:tabLst>
              <a:defRPr/>
            </a:pPr>
            <a:r>
              <a:rPr kumimoji="0" sz="1800" b="0" i="0" u="none" strike="noStrike" kern="1200" cap="none" spc="0" normalizeH="0" baseline="0" noProof="0" dirty="0">
                <a:ln>
                  <a:noFill/>
                </a:ln>
                <a:solidFill>
                  <a:prstClr val="black"/>
                </a:solidFill>
                <a:effectLst/>
                <a:uLnTx/>
                <a:uFillTx/>
                <a:latin typeface="Calibri"/>
                <a:ea typeface="+mn-ea"/>
                <a:cs typeface="Calibri"/>
              </a:rPr>
              <a:t>N=2079	</a:t>
            </a:r>
            <a:r>
              <a:rPr kumimoji="0" sz="1800" b="0" i="0" u="none" strike="noStrike" kern="1200" cap="none" spc="-5" normalizeH="0" baseline="0" noProof="0" dirty="0">
                <a:ln>
                  <a:noFill/>
                </a:ln>
                <a:solidFill>
                  <a:prstClr val="black"/>
                </a:solidFill>
                <a:effectLst/>
                <a:uLnTx/>
                <a:uFillTx/>
                <a:latin typeface="Calibri"/>
                <a:ea typeface="+mn-ea"/>
                <a:cs typeface="Calibri"/>
              </a:rPr>
              <a:t>N=3,685</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548640" marR="0" lvl="0" indent="0" algn="l" defTabSz="914400" rtl="0" eaLnBrk="1" fontAlgn="auto" latinLnBrk="0" hangingPunct="1">
              <a:lnSpc>
                <a:spcPts val="2100"/>
              </a:lnSpc>
              <a:spcBef>
                <a:spcPts val="0"/>
              </a:spcBef>
              <a:spcAft>
                <a:spcPts val="0"/>
              </a:spcAft>
              <a:buClrTx/>
              <a:buSzTx/>
              <a:buFontTx/>
              <a:buNone/>
              <a:tabLst/>
              <a:defRPr/>
            </a:pPr>
            <a:r>
              <a:rPr kumimoji="0" sz="2000" b="1" i="0" u="none" strike="noStrike" kern="1200" cap="none" spc="0" normalizeH="0" baseline="0" noProof="0" dirty="0">
                <a:ln>
                  <a:noFill/>
                </a:ln>
                <a:solidFill>
                  <a:srgbClr val="595958"/>
                </a:solidFill>
                <a:effectLst/>
                <a:uLnTx/>
                <a:uFillTx/>
                <a:latin typeface="Calibri"/>
                <a:ea typeface="+mn-ea"/>
                <a:cs typeface="Calibri"/>
              </a:rPr>
              <a:t>PWH </a:t>
            </a:r>
            <a:r>
              <a:rPr kumimoji="0" sz="2700" b="0" i="0" u="none" strike="noStrike" kern="1200" cap="none" spc="-7" normalizeH="0" baseline="1543" noProof="0" dirty="0">
                <a:ln>
                  <a:noFill/>
                </a:ln>
                <a:solidFill>
                  <a:srgbClr val="FF0000"/>
                </a:solidFill>
                <a:effectLst/>
                <a:uLnTx/>
                <a:uFillTx/>
                <a:latin typeface="Calibri"/>
                <a:ea typeface="+mn-ea"/>
                <a:cs typeface="Calibri"/>
              </a:rPr>
              <a:t>(</a:t>
            </a:r>
            <a:r>
              <a:rPr kumimoji="0" sz="2700" b="0" i="1" u="none" strike="noStrike" kern="1200" cap="none" spc="-7" normalizeH="0" baseline="1543" noProof="0" dirty="0">
                <a:ln>
                  <a:noFill/>
                </a:ln>
                <a:solidFill>
                  <a:srgbClr val="FF0000"/>
                </a:solidFill>
                <a:effectLst/>
                <a:uLnTx/>
                <a:uFillTx/>
                <a:latin typeface="Calibri"/>
                <a:ea typeface="+mn-ea"/>
                <a:cs typeface="Calibri"/>
              </a:rPr>
              <a:t>N=</a:t>
            </a:r>
            <a:r>
              <a:rPr kumimoji="0" sz="2700" b="0" i="1" u="none" strike="noStrike" kern="1200" cap="none" spc="-390" normalizeH="0" baseline="1543" noProof="0" dirty="0">
                <a:ln>
                  <a:noFill/>
                </a:ln>
                <a:solidFill>
                  <a:srgbClr val="FF0000"/>
                </a:solidFill>
                <a:effectLst/>
                <a:uLnTx/>
                <a:uFillTx/>
                <a:latin typeface="Calibri"/>
                <a:ea typeface="+mn-ea"/>
                <a:cs typeface="Calibri"/>
              </a:rPr>
              <a:t> </a:t>
            </a:r>
            <a:r>
              <a:rPr kumimoji="0" sz="2700" b="0" i="1" u="none" strike="noStrike" kern="1200" cap="none" spc="-7" normalizeH="0" baseline="1543" noProof="0" dirty="0">
                <a:ln>
                  <a:noFill/>
                </a:ln>
                <a:solidFill>
                  <a:srgbClr val="FF0000"/>
                </a:solidFill>
                <a:effectLst/>
                <a:uLnTx/>
                <a:uFillTx/>
                <a:latin typeface="Calibri"/>
                <a:ea typeface="+mn-ea"/>
                <a:cs typeface="Calibri"/>
              </a:rPr>
              <a:t>5,764</a:t>
            </a:r>
            <a:r>
              <a:rPr kumimoji="0" sz="2700" b="0" i="0" u="none" strike="noStrike" kern="1200" cap="none" spc="-7" normalizeH="0" baseline="1543" noProof="0" dirty="0">
                <a:ln>
                  <a:noFill/>
                </a:ln>
                <a:solidFill>
                  <a:srgbClr val="FF0000"/>
                </a:solidFill>
                <a:effectLst/>
                <a:uLnTx/>
                <a:uFillTx/>
                <a:latin typeface="Calibri"/>
                <a:ea typeface="+mn-ea"/>
                <a:cs typeface="Calibri"/>
              </a:rPr>
              <a:t>)</a:t>
            </a:r>
            <a:endParaRPr kumimoji="0" sz="2700" b="0" i="0" u="none" strike="noStrike" kern="1200" cap="none" spc="0" normalizeH="0" baseline="1543" noProof="0">
              <a:ln>
                <a:noFill/>
              </a:ln>
              <a:solidFill>
                <a:prstClr val="black"/>
              </a:solidFill>
              <a:effectLst/>
              <a:uLnTx/>
              <a:uFillTx/>
              <a:latin typeface="Calibri"/>
              <a:ea typeface="+mn-ea"/>
              <a:cs typeface="Calibri"/>
            </a:endParaRPr>
          </a:p>
        </p:txBody>
      </p:sp>
      <p:sp>
        <p:nvSpPr>
          <p:cNvPr id="73" name="object 73"/>
          <p:cNvSpPr txBox="1"/>
          <p:nvPr/>
        </p:nvSpPr>
        <p:spPr>
          <a:xfrm>
            <a:off x="1556312" y="1396474"/>
            <a:ext cx="3724275" cy="78740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0" u="none" strike="noStrike" kern="1200" cap="none" spc="-5" normalizeH="0" baseline="0" noProof="0" dirty="0">
                <a:ln>
                  <a:noFill/>
                </a:ln>
                <a:solidFill>
                  <a:srgbClr val="FF0000"/>
                </a:solidFill>
                <a:effectLst/>
                <a:uLnTx/>
                <a:uFillTx/>
                <a:latin typeface="Calibri"/>
                <a:ea typeface="+mn-ea"/>
                <a:cs typeface="Calibri"/>
              </a:rPr>
              <a:t>RW-B </a:t>
            </a:r>
            <a:r>
              <a:rPr kumimoji="0" sz="2400" b="1" i="1" u="none" strike="noStrike" kern="1200" cap="none" spc="-15" normalizeH="0" baseline="0" noProof="0" dirty="0">
                <a:ln>
                  <a:noFill/>
                </a:ln>
                <a:solidFill>
                  <a:prstClr val="black"/>
                </a:solidFill>
                <a:effectLst/>
                <a:uLnTx/>
                <a:uFillTx/>
                <a:latin typeface="Calibri"/>
                <a:ea typeface="+mn-ea"/>
                <a:cs typeface="Calibri"/>
              </a:rPr>
              <a:t>Ret.Care</a:t>
            </a:r>
            <a:r>
              <a:rPr kumimoji="0" sz="2400" b="1" i="0" u="none" strike="noStrike" kern="1200" cap="none" spc="-15" normalizeH="0" baseline="0" noProof="0" dirty="0">
                <a:ln>
                  <a:noFill/>
                </a:ln>
                <a:solidFill>
                  <a:prstClr val="black"/>
                </a:solidFill>
                <a:effectLst/>
                <a:uLnTx/>
                <a:uFillTx/>
                <a:latin typeface="Calibri"/>
                <a:ea typeface="+mn-ea"/>
                <a:cs typeface="Calibri"/>
              </a:rPr>
              <a:t>:</a:t>
            </a:r>
            <a:r>
              <a:rPr kumimoji="0" sz="2400" b="1" i="0" u="none" strike="noStrike" kern="1200" cap="none" spc="-55" normalizeH="0" baseline="0" noProof="0" dirty="0">
                <a:ln>
                  <a:noFill/>
                </a:ln>
                <a:solidFill>
                  <a:prstClr val="black"/>
                </a:solidFill>
                <a:effectLst/>
                <a:uLnTx/>
                <a:uFillTx/>
                <a:latin typeface="Calibri"/>
                <a:ea typeface="+mn-ea"/>
                <a:cs typeface="Calibri"/>
              </a:rPr>
              <a:t> </a:t>
            </a:r>
            <a:r>
              <a:rPr kumimoji="0" sz="2400" b="1" i="0" u="none" strike="noStrike" kern="1200" cap="none" spc="-5" normalizeH="0" baseline="0" noProof="0" dirty="0">
                <a:ln>
                  <a:noFill/>
                </a:ln>
                <a:solidFill>
                  <a:prstClr val="black"/>
                </a:solidFill>
                <a:effectLst/>
                <a:uLnTx/>
                <a:uFillTx/>
                <a:latin typeface="Calibri"/>
                <a:ea typeface="+mn-ea"/>
                <a:cs typeface="Calibri"/>
              </a:rPr>
              <a:t>Male/Female</a:t>
            </a:r>
            <a:endParaRPr kumimoji="0" sz="2400" b="0" i="0" u="none" strike="noStrike" kern="1200" cap="none" spc="0" normalizeH="0" baseline="0" noProof="0">
              <a:ln>
                <a:noFill/>
              </a:ln>
              <a:solidFill>
                <a:prstClr val="black"/>
              </a:solidFill>
              <a:effectLst/>
              <a:uLnTx/>
              <a:uFillTx/>
              <a:latin typeface="Calibri"/>
              <a:ea typeface="+mn-ea"/>
              <a:cs typeface="Calibri"/>
            </a:endParaRPr>
          </a:p>
          <a:p>
            <a:pPr marL="465455" marR="0" lvl="0" indent="0" algn="l" defTabSz="914400" rtl="0" eaLnBrk="1" fontAlgn="auto" latinLnBrk="0" hangingPunct="1">
              <a:lnSpc>
                <a:spcPct val="100000"/>
              </a:lnSpc>
              <a:spcBef>
                <a:spcPts val="1195"/>
              </a:spcBef>
              <a:spcAft>
                <a:spcPts val="0"/>
              </a:spcAft>
              <a:buClrTx/>
              <a:buSzTx/>
              <a:buFontTx/>
              <a:buNone/>
              <a:tabLst>
                <a:tab pos="1655445" algn="l"/>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100%	100%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3203254246"/>
      </p:ext>
    </p:extLst>
  </p:cSld>
  <p:clrMapOvr>
    <a:masterClrMapping/>
  </p:clrMapOvr>
  <p:timing>
    <p:tnLst>
      <p:par>
        <p:cTn id="1" dur="indefinite" restart="never" nodeType="tmRoot"/>
      </p:par>
    </p:tn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391795" y="409390"/>
            <a:ext cx="11409045" cy="603885"/>
          </a:xfrm>
          <a:prstGeom prst="rect">
            <a:avLst/>
          </a:prstGeom>
        </p:spPr>
        <p:txBody>
          <a:bodyPr vert="horz" wrap="square" lIns="0" tIns="12065" rIns="0" bIns="0" rtlCol="0">
            <a:spAutoFit/>
          </a:bodyPr>
          <a:lstStyle/>
          <a:p>
            <a:pPr marL="12700">
              <a:lnSpc>
                <a:spcPct val="100000"/>
              </a:lnSpc>
              <a:spcBef>
                <a:spcPts val="95"/>
              </a:spcBef>
            </a:pPr>
            <a:r>
              <a:rPr sz="3600" spc="-20" dirty="0"/>
              <a:t>PWH</a:t>
            </a:r>
            <a:r>
              <a:rPr sz="3600" spc="-100" dirty="0"/>
              <a:t> </a:t>
            </a:r>
            <a:r>
              <a:rPr sz="3800" i="1" spc="-130" dirty="0">
                <a:solidFill>
                  <a:srgbClr val="000000"/>
                </a:solidFill>
                <a:latin typeface="Calibri Light"/>
                <a:cs typeface="Calibri Light"/>
              </a:rPr>
              <a:t>Females </a:t>
            </a:r>
            <a:r>
              <a:rPr sz="3600" spc="-5" dirty="0"/>
              <a:t>in</a:t>
            </a:r>
            <a:r>
              <a:rPr sz="3600" spc="-65" dirty="0"/>
              <a:t> </a:t>
            </a:r>
            <a:r>
              <a:rPr sz="3800" i="1" spc="-90" dirty="0">
                <a:latin typeface="Calibri Light"/>
                <a:cs typeface="Calibri Light"/>
              </a:rPr>
              <a:t>Care</a:t>
            </a:r>
            <a:r>
              <a:rPr sz="3800" i="1" spc="-220" dirty="0">
                <a:latin typeface="Calibri Light"/>
                <a:cs typeface="Calibri Light"/>
              </a:rPr>
              <a:t> </a:t>
            </a:r>
            <a:r>
              <a:rPr sz="3800" i="1" spc="-125" dirty="0">
                <a:latin typeface="Calibri Light"/>
                <a:cs typeface="Calibri Light"/>
              </a:rPr>
              <a:t>Continuum</a:t>
            </a:r>
            <a:r>
              <a:rPr sz="3800" i="1" spc="-170" dirty="0">
                <a:latin typeface="Calibri Light"/>
                <a:cs typeface="Calibri Light"/>
              </a:rPr>
              <a:t> </a:t>
            </a:r>
            <a:r>
              <a:rPr sz="3600" dirty="0"/>
              <a:t>–</a:t>
            </a:r>
            <a:r>
              <a:rPr sz="3600" spc="-60" dirty="0"/>
              <a:t> </a:t>
            </a:r>
            <a:r>
              <a:rPr sz="3600" spc="-30" dirty="0"/>
              <a:t>Miami</a:t>
            </a:r>
            <a:r>
              <a:rPr sz="3600" spc="-65" dirty="0"/>
              <a:t> </a:t>
            </a:r>
            <a:r>
              <a:rPr sz="3600" spc="-20" dirty="0"/>
              <a:t>vs.</a:t>
            </a:r>
            <a:r>
              <a:rPr sz="3600" spc="-70" dirty="0"/>
              <a:t> </a:t>
            </a:r>
            <a:r>
              <a:rPr sz="3600" spc="-35" dirty="0"/>
              <a:t>Palm</a:t>
            </a:r>
            <a:r>
              <a:rPr sz="3600" spc="-114" dirty="0"/>
              <a:t> </a:t>
            </a:r>
            <a:r>
              <a:rPr sz="3600" spc="-20" dirty="0"/>
              <a:t>Beach</a:t>
            </a:r>
            <a:r>
              <a:rPr sz="3600" spc="-90" dirty="0"/>
              <a:t> </a:t>
            </a:r>
            <a:r>
              <a:rPr sz="3600" spc="-30" dirty="0"/>
              <a:t>-2021</a:t>
            </a:r>
            <a:endParaRPr sz="3600">
              <a:latin typeface="Calibri Light"/>
              <a:cs typeface="Calibri Light"/>
            </a:endParaRPr>
          </a:p>
        </p:txBody>
      </p:sp>
      <p:sp>
        <p:nvSpPr>
          <p:cNvPr id="3" name="object 3"/>
          <p:cNvSpPr/>
          <p:nvPr/>
        </p:nvSpPr>
        <p:spPr>
          <a:xfrm>
            <a:off x="435863" y="1540764"/>
            <a:ext cx="11451334" cy="4608575"/>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txBox="1">
            <a:spLocks noGrp="1"/>
          </p:cNvSpPr>
          <p:nvPr>
            <p:ph type="sldNum" sz="quarter" idx="7"/>
          </p:nvPr>
        </p:nvSpPr>
        <p:spPr>
          <a:xfrm>
            <a:off x="11061700" y="6149091"/>
            <a:ext cx="7376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337</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Tree>
    <p:extLst>
      <p:ext uri="{BB962C8B-B14F-4D97-AF65-F5344CB8AC3E}">
        <p14:creationId xmlns:p14="http://schemas.microsoft.com/office/powerpoint/2010/main" val="4071466751"/>
      </p:ext>
    </p:extLst>
  </p:cSld>
  <p:clrMapOvr>
    <a:masterClrMapping/>
  </p:clrMapOvr>
  <p:timing>
    <p:tnLst>
      <p:par>
        <p:cTn id="1" dur="indefinite" restart="never" nodeType="tmRoot"/>
      </p:par>
    </p:tn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669036" y="2258567"/>
            <a:ext cx="4956047" cy="3349751"/>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p:nvPr/>
        </p:nvSpPr>
        <p:spPr>
          <a:xfrm>
            <a:off x="6428232" y="2179332"/>
            <a:ext cx="5094731" cy="3409174"/>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graphicFrame>
        <p:nvGraphicFramePr>
          <p:cNvPr id="4" name="object 4"/>
          <p:cNvGraphicFramePr>
            <a:graphicFrameLocks noGrp="1"/>
          </p:cNvGraphicFramePr>
          <p:nvPr/>
        </p:nvGraphicFramePr>
        <p:xfrm>
          <a:off x="-6350" y="227088"/>
          <a:ext cx="12191999" cy="2031422"/>
        </p:xfrm>
        <a:graphic>
          <a:graphicData uri="http://schemas.openxmlformats.org/drawingml/2006/table">
            <a:tbl>
              <a:tblPr firstRow="1" bandRow="1">
                <a:tableStyleId>{2D5ABB26-0587-4C30-8999-92F81FD0307C}</a:tableStyleId>
              </a:tblPr>
              <a:tblGrid>
                <a:gridCol w="586105">
                  <a:extLst>
                    <a:ext uri="{9D8B030D-6E8A-4147-A177-3AD203B41FA5}">
                      <a16:colId xmlns:a16="http://schemas.microsoft.com/office/drawing/2014/main" val="20000"/>
                    </a:ext>
                  </a:extLst>
                </a:gridCol>
                <a:gridCol w="586105">
                  <a:extLst>
                    <a:ext uri="{9D8B030D-6E8A-4147-A177-3AD203B41FA5}">
                      <a16:colId xmlns:a16="http://schemas.microsoft.com/office/drawing/2014/main" val="20001"/>
                    </a:ext>
                  </a:extLst>
                </a:gridCol>
                <a:gridCol w="586104">
                  <a:extLst>
                    <a:ext uri="{9D8B030D-6E8A-4147-A177-3AD203B41FA5}">
                      <a16:colId xmlns:a16="http://schemas.microsoft.com/office/drawing/2014/main" val="20002"/>
                    </a:ext>
                  </a:extLst>
                </a:gridCol>
                <a:gridCol w="8804910">
                  <a:extLst>
                    <a:ext uri="{9D8B030D-6E8A-4147-A177-3AD203B41FA5}">
                      <a16:colId xmlns:a16="http://schemas.microsoft.com/office/drawing/2014/main" val="20003"/>
                    </a:ext>
                  </a:extLst>
                </a:gridCol>
                <a:gridCol w="542925">
                  <a:extLst>
                    <a:ext uri="{9D8B030D-6E8A-4147-A177-3AD203B41FA5}">
                      <a16:colId xmlns:a16="http://schemas.microsoft.com/office/drawing/2014/main" val="20004"/>
                    </a:ext>
                  </a:extLst>
                </a:gridCol>
                <a:gridCol w="542925">
                  <a:extLst>
                    <a:ext uri="{9D8B030D-6E8A-4147-A177-3AD203B41FA5}">
                      <a16:colId xmlns:a16="http://schemas.microsoft.com/office/drawing/2014/main" val="20005"/>
                    </a:ext>
                  </a:extLst>
                </a:gridCol>
                <a:gridCol w="542925">
                  <a:extLst>
                    <a:ext uri="{9D8B030D-6E8A-4147-A177-3AD203B41FA5}">
                      <a16:colId xmlns:a16="http://schemas.microsoft.com/office/drawing/2014/main" val="20006"/>
                    </a:ext>
                  </a:extLst>
                </a:gridCol>
              </a:tblGrid>
              <a:tr h="1097142">
                <a:tc gridSpan="7">
                  <a:txBody>
                    <a:bodyPr/>
                    <a:lstStyle/>
                    <a:p>
                      <a:pPr marL="873760">
                        <a:lnSpc>
                          <a:spcPct val="100000"/>
                        </a:lnSpc>
                        <a:spcBef>
                          <a:spcPts val="1325"/>
                        </a:spcBef>
                      </a:pPr>
                      <a:r>
                        <a:rPr sz="3600" b="1" spc="-45" dirty="0">
                          <a:solidFill>
                            <a:srgbClr val="FFFFFF"/>
                          </a:solidFill>
                          <a:latin typeface="Trebuchet MS"/>
                          <a:cs typeface="Trebuchet MS"/>
                        </a:rPr>
                        <a:t>RW-B </a:t>
                      </a:r>
                      <a:r>
                        <a:rPr sz="3600" b="1" spc="-5" dirty="0">
                          <a:solidFill>
                            <a:srgbClr val="FFFFFF"/>
                          </a:solidFill>
                          <a:latin typeface="Trebuchet MS"/>
                          <a:cs typeface="Trebuchet MS"/>
                        </a:rPr>
                        <a:t>clients vs. PWH </a:t>
                      </a:r>
                      <a:r>
                        <a:rPr sz="3600" b="1" spc="-5" dirty="0">
                          <a:latin typeface="Trebuchet MS"/>
                          <a:cs typeface="Trebuchet MS"/>
                        </a:rPr>
                        <a:t>by </a:t>
                      </a:r>
                      <a:r>
                        <a:rPr sz="3600" b="1" i="1" spc="-5" dirty="0">
                          <a:latin typeface="Trebuchet MS"/>
                          <a:cs typeface="Trebuchet MS"/>
                        </a:rPr>
                        <a:t>Race </a:t>
                      </a:r>
                      <a:r>
                        <a:rPr sz="3600" b="1" i="1" spc="-5" dirty="0">
                          <a:solidFill>
                            <a:srgbClr val="FFFFFF"/>
                          </a:solidFill>
                          <a:latin typeface="Trebuchet MS"/>
                          <a:cs typeface="Trebuchet MS"/>
                        </a:rPr>
                        <a:t>- </a:t>
                      </a:r>
                      <a:r>
                        <a:rPr sz="3600" b="1" spc="-50" dirty="0">
                          <a:solidFill>
                            <a:srgbClr val="FFFFFF"/>
                          </a:solidFill>
                          <a:latin typeface="Trebuchet MS"/>
                          <a:cs typeface="Trebuchet MS"/>
                        </a:rPr>
                        <a:t>Palm </a:t>
                      </a:r>
                      <a:r>
                        <a:rPr sz="3600" b="1" spc="-5" dirty="0">
                          <a:solidFill>
                            <a:srgbClr val="FFFFFF"/>
                          </a:solidFill>
                          <a:latin typeface="Trebuchet MS"/>
                          <a:cs typeface="Trebuchet MS"/>
                        </a:rPr>
                        <a:t>Beach</a:t>
                      </a:r>
                      <a:r>
                        <a:rPr sz="3600" b="1" spc="185" dirty="0">
                          <a:solidFill>
                            <a:srgbClr val="FFFFFF"/>
                          </a:solidFill>
                          <a:latin typeface="Trebuchet MS"/>
                          <a:cs typeface="Trebuchet MS"/>
                        </a:rPr>
                        <a:t> </a:t>
                      </a:r>
                      <a:r>
                        <a:rPr sz="3600" b="1" dirty="0">
                          <a:solidFill>
                            <a:srgbClr val="FFFFFF"/>
                          </a:solidFill>
                          <a:latin typeface="Trebuchet MS"/>
                          <a:cs typeface="Trebuchet MS"/>
                        </a:rPr>
                        <a:t>2021</a:t>
                      </a:r>
                      <a:endParaRPr sz="3600">
                        <a:latin typeface="Trebuchet MS"/>
                        <a:cs typeface="Trebuchet MS"/>
                      </a:endParaRPr>
                    </a:p>
                  </a:txBody>
                  <a:tcPr marL="0" marR="0" marT="168275" marB="0">
                    <a:lnB w="19050">
                      <a:solidFill>
                        <a:srgbClr val="FFFFFF"/>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219156">
                <a:tc>
                  <a:txBody>
                    <a:bodyPr/>
                    <a:lstStyle/>
                    <a:p>
                      <a:pPr marR="78105" algn="r">
                        <a:lnSpc>
                          <a:spcPts val="1625"/>
                        </a:lnSpc>
                      </a:pPr>
                      <a:r>
                        <a:rPr sz="1400" b="1" spc="-10" dirty="0">
                          <a:latin typeface="Calibri"/>
                          <a:cs typeface="Calibri"/>
                        </a:rPr>
                        <a:t>R</a:t>
                      </a:r>
                      <a:r>
                        <a:rPr sz="1400" b="1" spc="-5" dirty="0">
                          <a:latin typeface="Calibri"/>
                          <a:cs typeface="Calibri"/>
                        </a:rPr>
                        <a:t>W</a:t>
                      </a:r>
                      <a:r>
                        <a:rPr sz="1400" b="1" dirty="0">
                          <a:latin typeface="Calibri"/>
                          <a:cs typeface="Calibri"/>
                        </a:rPr>
                        <a:t>-B</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9050" cap="flat" cmpd="sng" algn="ctr">
                      <a:solidFill>
                        <a:srgbClr val="FFFFFF"/>
                      </a:solidFill>
                      <a:prstDash val="solid"/>
                      <a:round/>
                      <a:headEnd type="none" w="med" len="med"/>
                      <a:tailEnd type="none" w="med" len="med"/>
                    </a:lnT>
                    <a:lnB w="12700">
                      <a:solidFill>
                        <a:srgbClr val="FFFFFF"/>
                      </a:solidFill>
                      <a:prstDash val="solid"/>
                    </a:lnB>
                    <a:solidFill>
                      <a:srgbClr val="E9EBF5"/>
                    </a:solidFill>
                  </a:tcPr>
                </a:tc>
                <a:tc>
                  <a:txBody>
                    <a:bodyPr/>
                    <a:lstStyle/>
                    <a:p>
                      <a:pPr>
                        <a:lnSpc>
                          <a:spcPct val="100000"/>
                        </a:lnSpc>
                      </a:pPr>
                      <a:endParaRPr sz="13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410"/>
                        </a:lnSpc>
                        <a:spcBef>
                          <a:spcPts val="215"/>
                        </a:spcBef>
                      </a:pPr>
                      <a:r>
                        <a:rPr sz="1200" b="1" spc="-5" dirty="0">
                          <a:latin typeface="Calibri"/>
                          <a:cs typeface="Calibri"/>
                        </a:rPr>
                        <a:t>Count</a:t>
                      </a:r>
                      <a:endParaRPr sz="1200">
                        <a:latin typeface="Calibri"/>
                        <a:cs typeface="Calibri"/>
                      </a:endParaRPr>
                    </a:p>
                  </a:txBody>
                  <a:tcPr marL="0" marR="0" marT="2730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rowSpan="5">
                  <a:txBody>
                    <a:bodyPr/>
                    <a:lstStyle/>
                    <a:p>
                      <a:pPr marL="534670">
                        <a:lnSpc>
                          <a:spcPct val="100000"/>
                        </a:lnSpc>
                        <a:spcBef>
                          <a:spcPts val="495"/>
                        </a:spcBef>
                        <a:tabLst>
                          <a:tab pos="5553075" algn="l"/>
                        </a:tabLst>
                      </a:pPr>
                      <a:r>
                        <a:rPr sz="4800" b="1" spc="-22" baseline="1736" dirty="0">
                          <a:latin typeface="Calibri"/>
                          <a:cs typeface="Calibri"/>
                        </a:rPr>
                        <a:t>RW-Part</a:t>
                      </a:r>
                      <a:r>
                        <a:rPr sz="4800" b="1" spc="-30" baseline="1736" dirty="0">
                          <a:latin typeface="Calibri"/>
                          <a:cs typeface="Calibri"/>
                        </a:rPr>
                        <a:t> </a:t>
                      </a:r>
                      <a:r>
                        <a:rPr sz="4800" b="1" baseline="1736" dirty="0">
                          <a:latin typeface="Calibri"/>
                          <a:cs typeface="Calibri"/>
                        </a:rPr>
                        <a:t>B	</a:t>
                      </a:r>
                      <a:r>
                        <a:rPr sz="3200" b="1" spc="-5" dirty="0">
                          <a:latin typeface="Calibri"/>
                          <a:cs typeface="Calibri"/>
                        </a:rPr>
                        <a:t>PWH</a:t>
                      </a:r>
                      <a:r>
                        <a:rPr sz="3200" b="1" spc="-15" dirty="0">
                          <a:latin typeface="Calibri"/>
                          <a:cs typeface="Calibri"/>
                        </a:rPr>
                        <a:t> </a:t>
                      </a:r>
                      <a:r>
                        <a:rPr sz="3200" b="1" spc="-10" dirty="0">
                          <a:latin typeface="Calibri"/>
                          <a:cs typeface="Calibri"/>
                        </a:rPr>
                        <a:t>PalmBch</a:t>
                      </a:r>
                      <a:endParaRPr sz="3200">
                        <a:latin typeface="Calibri"/>
                        <a:cs typeface="Calibri"/>
                      </a:endParaRPr>
                    </a:p>
                  </a:txBody>
                  <a:tcPr marL="0" marR="0" marT="62865" marB="0">
                    <a:lnL w="12700">
                      <a:solidFill>
                        <a:srgbClr val="FFFFFF"/>
                      </a:solidFill>
                      <a:prstDash val="solid"/>
                    </a:lnL>
                    <a:lnR w="12700">
                      <a:solidFill>
                        <a:srgbClr val="FFFFFF"/>
                      </a:solidFill>
                      <a:prstDash val="solid"/>
                    </a:lnR>
                  </a:tcPr>
                </a:tc>
                <a:tc>
                  <a:txBody>
                    <a:bodyPr/>
                    <a:lstStyle/>
                    <a:p>
                      <a:pPr algn="ctr">
                        <a:lnSpc>
                          <a:spcPts val="1625"/>
                        </a:lnSpc>
                      </a:pPr>
                      <a:r>
                        <a:rPr sz="1400" b="1" spc="-5" dirty="0">
                          <a:latin typeface="Calibri"/>
                          <a:cs typeface="Calibri"/>
                        </a:rPr>
                        <a:t>PWH</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pPr>
                      <a:endParaRPr sz="13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415"/>
                        </a:lnSpc>
                        <a:spcBef>
                          <a:spcPts val="209"/>
                        </a:spcBef>
                      </a:pPr>
                      <a:r>
                        <a:rPr sz="1200" b="1" spc="-5" dirty="0">
                          <a:latin typeface="Calibri"/>
                          <a:cs typeface="Calibri"/>
                        </a:rPr>
                        <a:t>Count</a:t>
                      </a:r>
                      <a:endParaRPr sz="1200">
                        <a:latin typeface="Calibri"/>
                        <a:cs typeface="Calibri"/>
                      </a:endParaRPr>
                    </a:p>
                  </a:txBody>
                  <a:tcPr marL="0" marR="0" marT="26669"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1"/>
                  </a:ext>
                </a:extLst>
              </a:tr>
              <a:tr h="178781">
                <a:tc>
                  <a:txBody>
                    <a:bodyPr/>
                    <a:lstStyle/>
                    <a:p>
                      <a:pPr marL="120650">
                        <a:lnSpc>
                          <a:spcPts val="1245"/>
                        </a:lnSpc>
                        <a:spcBef>
                          <a:spcPts val="60"/>
                        </a:spcBef>
                      </a:pPr>
                      <a:r>
                        <a:rPr sz="1100" i="1" dirty="0">
                          <a:latin typeface="Calibri"/>
                          <a:cs typeface="Calibri"/>
                        </a:rPr>
                        <a:t>White</a:t>
                      </a:r>
                      <a:endParaRPr sz="1100">
                        <a:latin typeface="Calibri"/>
                        <a:cs typeface="Calibri"/>
                      </a:endParaRPr>
                    </a:p>
                  </a:txBody>
                  <a:tcPr marL="0" marR="0" marT="762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45"/>
                        </a:lnSpc>
                        <a:spcBef>
                          <a:spcPts val="60"/>
                        </a:spcBef>
                      </a:pPr>
                      <a:r>
                        <a:rPr sz="1100" dirty="0">
                          <a:latin typeface="Calibri"/>
                          <a:cs typeface="Calibri"/>
                        </a:rPr>
                        <a:t>21%</a:t>
                      </a:r>
                      <a:endParaRPr sz="1100">
                        <a:latin typeface="Calibri"/>
                        <a:cs typeface="Calibri"/>
                      </a:endParaRPr>
                    </a:p>
                  </a:txBody>
                  <a:tcPr marL="0" marR="0" marT="762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45"/>
                        </a:lnSpc>
                        <a:spcBef>
                          <a:spcPts val="60"/>
                        </a:spcBef>
                      </a:pPr>
                      <a:r>
                        <a:rPr sz="1100" dirty="0">
                          <a:latin typeface="Calibri"/>
                          <a:cs typeface="Calibri"/>
                        </a:rPr>
                        <a:t>212</a:t>
                      </a:r>
                      <a:endParaRPr sz="1100">
                        <a:latin typeface="Calibri"/>
                        <a:cs typeface="Calibri"/>
                      </a:endParaRPr>
                    </a:p>
                  </a:txBody>
                  <a:tcPr marL="0" marR="0" marT="762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62865" marB="0">
                    <a:lnL w="12700">
                      <a:solidFill>
                        <a:srgbClr val="FFFFFF"/>
                      </a:solidFill>
                      <a:prstDash val="solid"/>
                    </a:lnL>
                    <a:lnR w="12700">
                      <a:solidFill>
                        <a:srgbClr val="FFFFFF"/>
                      </a:solidFill>
                      <a:prstDash val="solid"/>
                    </a:lnR>
                  </a:tcPr>
                </a:tc>
                <a:tc>
                  <a:txBody>
                    <a:bodyPr/>
                    <a:lstStyle/>
                    <a:p>
                      <a:pPr algn="ctr">
                        <a:lnSpc>
                          <a:spcPts val="1300"/>
                        </a:lnSpc>
                      </a:pPr>
                      <a:r>
                        <a:rPr sz="1100" i="1" dirty="0">
                          <a:latin typeface="Calibri"/>
                          <a:cs typeface="Calibri"/>
                        </a:rPr>
                        <a:t>White</a:t>
                      </a:r>
                      <a:endParaRPr sz="11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300"/>
                        </a:lnSpc>
                      </a:pPr>
                      <a:r>
                        <a:rPr sz="1100" dirty="0">
                          <a:latin typeface="Calibri"/>
                          <a:cs typeface="Calibri"/>
                        </a:rPr>
                        <a:t>23%</a:t>
                      </a:r>
                      <a:endParaRPr sz="11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300"/>
                        </a:lnSpc>
                      </a:pPr>
                      <a:r>
                        <a:rPr sz="1100" dirty="0">
                          <a:latin typeface="Calibri"/>
                          <a:cs typeface="Calibri"/>
                        </a:rPr>
                        <a:t>1,926</a:t>
                      </a:r>
                      <a:endParaRPr sz="11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2"/>
                  </a:ext>
                </a:extLst>
              </a:tr>
              <a:tr h="178781">
                <a:tc>
                  <a:txBody>
                    <a:bodyPr/>
                    <a:lstStyle/>
                    <a:p>
                      <a:pPr marL="141605">
                        <a:lnSpc>
                          <a:spcPts val="1210"/>
                        </a:lnSpc>
                        <a:spcBef>
                          <a:spcPts val="100"/>
                        </a:spcBef>
                      </a:pPr>
                      <a:r>
                        <a:rPr sz="1100" i="1" spc="-5" dirty="0">
                          <a:latin typeface="Calibri"/>
                          <a:cs typeface="Calibri"/>
                        </a:rPr>
                        <a:t>Black</a:t>
                      </a:r>
                      <a:endParaRPr sz="1100">
                        <a:latin typeface="Calibri"/>
                        <a:cs typeface="Calibri"/>
                      </a:endParaRPr>
                    </a:p>
                  </a:txBody>
                  <a:tcPr marL="0" marR="0" marT="1270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10"/>
                        </a:lnSpc>
                        <a:spcBef>
                          <a:spcPts val="100"/>
                        </a:spcBef>
                      </a:pPr>
                      <a:r>
                        <a:rPr sz="1100" dirty="0">
                          <a:latin typeface="Calibri"/>
                          <a:cs typeface="Calibri"/>
                        </a:rPr>
                        <a:t>60%</a:t>
                      </a:r>
                      <a:endParaRPr sz="1100">
                        <a:latin typeface="Calibri"/>
                        <a:cs typeface="Calibri"/>
                      </a:endParaRPr>
                    </a:p>
                  </a:txBody>
                  <a:tcPr marL="0" marR="0" marT="1270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10"/>
                        </a:lnSpc>
                        <a:spcBef>
                          <a:spcPts val="100"/>
                        </a:spcBef>
                      </a:pPr>
                      <a:r>
                        <a:rPr sz="1100" dirty="0">
                          <a:latin typeface="Calibri"/>
                          <a:cs typeface="Calibri"/>
                        </a:rPr>
                        <a:t>601</a:t>
                      </a:r>
                      <a:endParaRPr sz="1100">
                        <a:latin typeface="Calibri"/>
                        <a:cs typeface="Calibri"/>
                      </a:endParaRPr>
                    </a:p>
                  </a:txBody>
                  <a:tcPr marL="0" marR="0" marT="1270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62865" marB="0">
                    <a:lnL w="12700">
                      <a:solidFill>
                        <a:srgbClr val="FFFFFF"/>
                      </a:solidFill>
                      <a:prstDash val="solid"/>
                    </a:lnL>
                    <a:lnR w="12700">
                      <a:solidFill>
                        <a:srgbClr val="FFFFFF"/>
                      </a:solidFill>
                      <a:prstDash val="solid"/>
                    </a:lnR>
                  </a:tcPr>
                </a:tc>
                <a:tc>
                  <a:txBody>
                    <a:bodyPr/>
                    <a:lstStyle/>
                    <a:p>
                      <a:pPr algn="ctr">
                        <a:lnSpc>
                          <a:spcPts val="1260"/>
                        </a:lnSpc>
                      </a:pPr>
                      <a:r>
                        <a:rPr sz="1100" i="1" spc="-5" dirty="0">
                          <a:latin typeface="Calibri"/>
                          <a:cs typeface="Calibri"/>
                        </a:rPr>
                        <a:t>Black</a:t>
                      </a:r>
                      <a:endParaRPr sz="11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60"/>
                        </a:lnSpc>
                      </a:pPr>
                      <a:r>
                        <a:rPr sz="1100" dirty="0">
                          <a:latin typeface="Calibri"/>
                          <a:cs typeface="Calibri"/>
                        </a:rPr>
                        <a:t>58%</a:t>
                      </a:r>
                      <a:endParaRPr sz="11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60"/>
                        </a:lnSpc>
                      </a:pPr>
                      <a:r>
                        <a:rPr sz="1100" dirty="0">
                          <a:latin typeface="Calibri"/>
                          <a:cs typeface="Calibri"/>
                        </a:rPr>
                        <a:t>4,869</a:t>
                      </a:r>
                      <a:endParaRPr sz="11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3"/>
                  </a:ext>
                </a:extLst>
              </a:tr>
              <a:tr h="178781">
                <a:tc>
                  <a:txBody>
                    <a:bodyPr/>
                    <a:lstStyle/>
                    <a:p>
                      <a:pPr marR="45085" algn="r">
                        <a:lnSpc>
                          <a:spcPts val="1170"/>
                        </a:lnSpc>
                        <a:spcBef>
                          <a:spcPts val="135"/>
                        </a:spcBef>
                      </a:pPr>
                      <a:r>
                        <a:rPr sz="1100" i="1" spc="-5" dirty="0">
                          <a:latin typeface="Calibri"/>
                          <a:cs typeface="Calibri"/>
                        </a:rPr>
                        <a:t>Hi</a:t>
                      </a:r>
                      <a:r>
                        <a:rPr sz="1100" i="1" dirty="0">
                          <a:latin typeface="Calibri"/>
                          <a:cs typeface="Calibri"/>
                        </a:rPr>
                        <a:t>s</a:t>
                      </a:r>
                      <a:r>
                        <a:rPr sz="1100" i="1" spc="-5" dirty="0">
                          <a:latin typeface="Calibri"/>
                          <a:cs typeface="Calibri"/>
                        </a:rPr>
                        <a:t>pani</a:t>
                      </a:r>
                      <a:r>
                        <a:rPr sz="1100" i="1" dirty="0">
                          <a:latin typeface="Calibri"/>
                          <a:cs typeface="Calibri"/>
                        </a:rPr>
                        <a:t>c</a:t>
                      </a:r>
                      <a:endParaRPr sz="11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635" algn="ctr">
                        <a:lnSpc>
                          <a:spcPts val="1170"/>
                        </a:lnSpc>
                        <a:spcBef>
                          <a:spcPts val="135"/>
                        </a:spcBef>
                      </a:pPr>
                      <a:r>
                        <a:rPr sz="1100" dirty="0">
                          <a:latin typeface="Calibri"/>
                          <a:cs typeface="Calibri"/>
                        </a:rPr>
                        <a:t>15%</a:t>
                      </a:r>
                      <a:endParaRPr sz="11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170"/>
                        </a:lnSpc>
                        <a:spcBef>
                          <a:spcPts val="135"/>
                        </a:spcBef>
                      </a:pPr>
                      <a:r>
                        <a:rPr sz="1100" dirty="0">
                          <a:latin typeface="Calibri"/>
                          <a:cs typeface="Calibri"/>
                        </a:rPr>
                        <a:t>150</a:t>
                      </a:r>
                      <a:endParaRPr sz="11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62865" marB="0">
                    <a:lnL w="12700">
                      <a:solidFill>
                        <a:srgbClr val="FFFFFF"/>
                      </a:solidFill>
                      <a:prstDash val="solid"/>
                    </a:lnL>
                    <a:lnR w="12700">
                      <a:solidFill>
                        <a:srgbClr val="FFFFFF"/>
                      </a:solidFill>
                      <a:prstDash val="solid"/>
                    </a:lnR>
                  </a:tcPr>
                </a:tc>
                <a:tc>
                  <a:txBody>
                    <a:bodyPr/>
                    <a:lstStyle/>
                    <a:p>
                      <a:pPr algn="ctr">
                        <a:lnSpc>
                          <a:spcPts val="1220"/>
                        </a:lnSpc>
                      </a:pPr>
                      <a:r>
                        <a:rPr sz="1100" i="1" spc="-5" dirty="0">
                          <a:latin typeface="Calibri"/>
                          <a:cs typeface="Calibri"/>
                        </a:rPr>
                        <a:t>Hispanic</a:t>
                      </a:r>
                      <a:endParaRPr sz="11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20"/>
                        </a:lnSpc>
                      </a:pPr>
                      <a:r>
                        <a:rPr sz="1100" dirty="0">
                          <a:latin typeface="Calibri"/>
                          <a:cs typeface="Calibri"/>
                        </a:rPr>
                        <a:t>17%</a:t>
                      </a:r>
                      <a:endParaRPr sz="11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20"/>
                        </a:lnSpc>
                      </a:pPr>
                      <a:r>
                        <a:rPr sz="1100" dirty="0">
                          <a:latin typeface="Calibri"/>
                          <a:cs typeface="Calibri"/>
                        </a:rPr>
                        <a:t>1,455</a:t>
                      </a:r>
                      <a:endParaRPr sz="11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4"/>
                  </a:ext>
                </a:extLst>
              </a:tr>
              <a:tr h="178781">
                <a:tc>
                  <a:txBody>
                    <a:bodyPr/>
                    <a:lstStyle/>
                    <a:p>
                      <a:pPr marR="94615" algn="r">
                        <a:lnSpc>
                          <a:spcPts val="1135"/>
                        </a:lnSpc>
                        <a:spcBef>
                          <a:spcPts val="175"/>
                        </a:spcBef>
                      </a:pPr>
                      <a:r>
                        <a:rPr sz="1100" i="1" spc="-5" dirty="0">
                          <a:latin typeface="Calibri"/>
                          <a:cs typeface="Calibri"/>
                        </a:rPr>
                        <a:t>O</a:t>
                      </a:r>
                      <a:r>
                        <a:rPr sz="1100" i="1" dirty="0">
                          <a:latin typeface="Calibri"/>
                          <a:cs typeface="Calibri"/>
                        </a:rPr>
                        <a:t>t</a:t>
                      </a:r>
                      <a:r>
                        <a:rPr sz="1100" i="1" spc="-5" dirty="0">
                          <a:latin typeface="Calibri"/>
                          <a:cs typeface="Calibri"/>
                        </a:rPr>
                        <a:t>h</a:t>
                      </a:r>
                      <a:r>
                        <a:rPr sz="1100" i="1" dirty="0">
                          <a:latin typeface="Calibri"/>
                          <a:cs typeface="Calibri"/>
                        </a:rPr>
                        <a:t>e</a:t>
                      </a:r>
                      <a:r>
                        <a:rPr sz="1100" i="1" spc="5" dirty="0">
                          <a:latin typeface="Calibri"/>
                          <a:cs typeface="Calibri"/>
                        </a:rPr>
                        <a:t>r</a:t>
                      </a:r>
                      <a:r>
                        <a:rPr sz="1100" i="1" dirty="0">
                          <a:latin typeface="Calibri"/>
                          <a:cs typeface="Calibri"/>
                        </a:rPr>
                        <a:t>s</a:t>
                      </a:r>
                      <a:endParaRPr sz="1100">
                        <a:latin typeface="Calibri"/>
                        <a:cs typeface="Calibri"/>
                      </a:endParaRPr>
                    </a:p>
                  </a:txBody>
                  <a:tcPr marL="0" marR="0" marT="2222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135"/>
                        </a:lnSpc>
                        <a:spcBef>
                          <a:spcPts val="175"/>
                        </a:spcBef>
                      </a:pPr>
                      <a:r>
                        <a:rPr sz="1100" dirty="0">
                          <a:latin typeface="Calibri"/>
                          <a:cs typeface="Calibri"/>
                        </a:rPr>
                        <a:t>4%</a:t>
                      </a:r>
                      <a:endParaRPr sz="1100">
                        <a:latin typeface="Calibri"/>
                        <a:cs typeface="Calibri"/>
                      </a:endParaRPr>
                    </a:p>
                  </a:txBody>
                  <a:tcPr marL="0" marR="0" marT="2222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635" algn="ctr">
                        <a:lnSpc>
                          <a:spcPts val="1135"/>
                        </a:lnSpc>
                        <a:spcBef>
                          <a:spcPts val="175"/>
                        </a:spcBef>
                      </a:pPr>
                      <a:r>
                        <a:rPr sz="1100" dirty="0">
                          <a:latin typeface="Calibri"/>
                          <a:cs typeface="Calibri"/>
                        </a:rPr>
                        <a:t>39</a:t>
                      </a:r>
                      <a:endParaRPr sz="1100">
                        <a:latin typeface="Calibri"/>
                        <a:cs typeface="Calibri"/>
                      </a:endParaRPr>
                    </a:p>
                  </a:txBody>
                  <a:tcPr marL="0" marR="0" marT="2222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62865" marB="0">
                    <a:lnL w="12700">
                      <a:solidFill>
                        <a:srgbClr val="FFFFFF"/>
                      </a:solidFill>
                      <a:prstDash val="solid"/>
                    </a:lnL>
                    <a:lnR w="12700">
                      <a:solidFill>
                        <a:srgbClr val="FFFFFF"/>
                      </a:solidFill>
                      <a:prstDash val="solid"/>
                    </a:lnR>
                  </a:tcPr>
                </a:tc>
                <a:tc>
                  <a:txBody>
                    <a:bodyPr/>
                    <a:lstStyle/>
                    <a:p>
                      <a:pPr algn="ctr">
                        <a:lnSpc>
                          <a:spcPts val="1185"/>
                        </a:lnSpc>
                      </a:pPr>
                      <a:r>
                        <a:rPr sz="1100" i="1" dirty="0">
                          <a:latin typeface="Calibri"/>
                          <a:cs typeface="Calibri"/>
                        </a:rPr>
                        <a:t>Others</a:t>
                      </a:r>
                      <a:endParaRPr sz="11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185"/>
                        </a:lnSpc>
                      </a:pPr>
                      <a:r>
                        <a:rPr sz="1100" dirty="0">
                          <a:latin typeface="Calibri"/>
                          <a:cs typeface="Calibri"/>
                        </a:rPr>
                        <a:t>2%</a:t>
                      </a:r>
                      <a:endParaRPr sz="11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185"/>
                        </a:lnSpc>
                      </a:pPr>
                      <a:r>
                        <a:rPr sz="1100" dirty="0">
                          <a:latin typeface="Calibri"/>
                          <a:cs typeface="Calibri"/>
                        </a:rPr>
                        <a:t>160</a:t>
                      </a:r>
                      <a:endParaRPr sz="11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5"/>
                  </a:ext>
                </a:extLst>
              </a:tr>
            </a:tbl>
          </a:graphicData>
        </a:graphic>
      </p:graphicFrame>
      <p:sp>
        <p:nvSpPr>
          <p:cNvPr id="15" name="object 15"/>
          <p:cNvSpPr txBox="1">
            <a:spLocks noGrp="1"/>
          </p:cNvSpPr>
          <p:nvPr>
            <p:ph type="sldNum" sz="quarter" idx="7"/>
          </p:nvPr>
        </p:nvSpPr>
        <p:spPr>
          <a:xfrm>
            <a:off x="11010900" y="6149091"/>
            <a:ext cx="7884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338</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
        <p:nvSpPr>
          <p:cNvPr id="5" name="object 5"/>
          <p:cNvSpPr txBox="1"/>
          <p:nvPr/>
        </p:nvSpPr>
        <p:spPr>
          <a:xfrm>
            <a:off x="1614030" y="5145790"/>
            <a:ext cx="42418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1" u="none" strike="noStrike" kern="1200" cap="none" spc="0" normalizeH="0" baseline="0" noProof="0" dirty="0">
                <a:ln>
                  <a:noFill/>
                </a:ln>
                <a:solidFill>
                  <a:prstClr val="black"/>
                </a:solidFill>
                <a:effectLst/>
                <a:uLnTx/>
                <a:uFillTx/>
                <a:latin typeface="Calibri"/>
                <a:ea typeface="+mn-ea"/>
                <a:cs typeface="Calibri"/>
              </a:rPr>
              <a:t>60%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6" name="object 6"/>
          <p:cNvSpPr txBox="1"/>
          <p:nvPr/>
        </p:nvSpPr>
        <p:spPr>
          <a:xfrm>
            <a:off x="4588116" y="5197226"/>
            <a:ext cx="42418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1" u="none" strike="noStrike" kern="1200" cap="none" spc="0" normalizeH="0" baseline="0" noProof="0" dirty="0">
                <a:ln>
                  <a:noFill/>
                </a:ln>
                <a:solidFill>
                  <a:prstClr val="black"/>
                </a:solidFill>
                <a:effectLst/>
                <a:uLnTx/>
                <a:uFillTx/>
                <a:latin typeface="Calibri"/>
                <a:ea typeface="+mn-ea"/>
                <a:cs typeface="Calibri"/>
              </a:rPr>
              <a:t>15%</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7" name="object 7"/>
          <p:cNvSpPr txBox="1"/>
          <p:nvPr/>
        </p:nvSpPr>
        <p:spPr>
          <a:xfrm>
            <a:off x="5185998" y="4998657"/>
            <a:ext cx="651510" cy="537845"/>
          </a:xfrm>
          <a:prstGeom prst="rect">
            <a:avLst/>
          </a:prstGeom>
        </p:spPr>
        <p:txBody>
          <a:bodyPr vert="horz" wrap="square" lIns="0" tIns="12700" rIns="0" bIns="0" rtlCol="0">
            <a:spAutoFit/>
          </a:bodyPr>
          <a:lstStyle/>
          <a:p>
            <a:pPr marL="12700" marR="0" lvl="0" indent="0" algn="l" defTabSz="914400" rtl="0" eaLnBrk="1" fontAlgn="auto" latinLnBrk="0" hangingPunct="1">
              <a:lnSpc>
                <a:spcPts val="2014"/>
              </a:lnSpc>
              <a:spcBef>
                <a:spcPts val="100"/>
              </a:spcBef>
              <a:spcAft>
                <a:spcPts val="0"/>
              </a:spcAft>
              <a:buClrTx/>
              <a:buSzTx/>
              <a:buFontTx/>
              <a:buNone/>
              <a:tabLst/>
              <a:defRPr/>
            </a:pPr>
            <a:r>
              <a:rPr kumimoji="0" sz="1800" b="0" i="0" u="none" strike="noStrike" kern="1200" cap="none" spc="-5" normalizeH="0" baseline="0" noProof="0" dirty="0">
                <a:ln>
                  <a:noFill/>
                </a:ln>
                <a:solidFill>
                  <a:prstClr val="black"/>
                </a:solidFill>
                <a:effectLst/>
                <a:uLnTx/>
                <a:uFillTx/>
                <a:latin typeface="Calibri"/>
                <a:ea typeface="+mn-ea"/>
                <a:cs typeface="Calibri"/>
              </a:rPr>
              <a:t>Ot</a:t>
            </a:r>
            <a:r>
              <a:rPr kumimoji="0" sz="1800" b="0" i="0" u="none" strike="noStrike" kern="1200" cap="none" spc="0" normalizeH="0" baseline="0" noProof="0" dirty="0">
                <a:ln>
                  <a:noFill/>
                </a:ln>
                <a:solidFill>
                  <a:prstClr val="black"/>
                </a:solidFill>
                <a:effectLst/>
                <a:uLnTx/>
                <a:uFillTx/>
                <a:latin typeface="Calibri"/>
                <a:ea typeface="+mn-ea"/>
                <a:cs typeface="Calibri"/>
              </a:rPr>
              <a:t>he</a:t>
            </a:r>
            <a:r>
              <a:rPr kumimoji="0" sz="1800" b="0" i="0" u="none" strike="noStrike" kern="1200" cap="none" spc="-40" normalizeH="0" baseline="0" noProof="0" dirty="0">
                <a:ln>
                  <a:noFill/>
                </a:ln>
                <a:solidFill>
                  <a:prstClr val="black"/>
                </a:solidFill>
                <a:effectLst/>
                <a:uLnTx/>
                <a:uFillTx/>
                <a:latin typeface="Calibri"/>
                <a:ea typeface="+mn-ea"/>
                <a:cs typeface="Calibri"/>
              </a:rPr>
              <a:t>r</a:t>
            </a:r>
            <a:r>
              <a:rPr kumimoji="0" sz="1800" b="0" i="0" u="none" strike="noStrike" kern="1200" cap="none" spc="0" normalizeH="0" baseline="0" noProof="0" dirty="0">
                <a:ln>
                  <a:noFill/>
                </a:ln>
                <a:solidFill>
                  <a:prstClr val="black"/>
                </a:solidFill>
                <a:effectLst/>
                <a:uLnTx/>
                <a:uFillTx/>
                <a:latin typeface="Calibri"/>
                <a:ea typeface="+mn-ea"/>
                <a:cs typeface="Calibri"/>
              </a:rPr>
              <a:t>s</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40970" marR="0" lvl="0" indent="0" algn="l" defTabSz="914400" rtl="0" eaLnBrk="1" fontAlgn="auto" latinLnBrk="0" hangingPunct="1">
              <a:lnSpc>
                <a:spcPts val="2014"/>
              </a:lnSpc>
              <a:spcBef>
                <a:spcPts val="0"/>
              </a:spcBef>
              <a:spcAft>
                <a:spcPts val="0"/>
              </a:spcAft>
              <a:buClrTx/>
              <a:buSzTx/>
              <a:buFontTx/>
              <a:buNone/>
              <a:tabLst/>
              <a:defRPr/>
            </a:pPr>
            <a:r>
              <a:rPr kumimoji="0" sz="1800" b="1" i="1" u="none" strike="noStrike" kern="1200" cap="none" spc="0" normalizeH="0" baseline="0" noProof="0" dirty="0">
                <a:ln>
                  <a:noFill/>
                </a:ln>
                <a:solidFill>
                  <a:prstClr val="black"/>
                </a:solidFill>
                <a:effectLst/>
                <a:uLnTx/>
                <a:uFillTx/>
                <a:latin typeface="Calibri"/>
                <a:ea typeface="+mn-ea"/>
                <a:cs typeface="Calibri"/>
              </a:rPr>
              <a:t>4%</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8" name="object 8"/>
          <p:cNvSpPr txBox="1"/>
          <p:nvPr/>
        </p:nvSpPr>
        <p:spPr>
          <a:xfrm>
            <a:off x="4588116" y="3621943"/>
            <a:ext cx="42418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1" u="none" strike="noStrike" kern="1200" cap="none" spc="0" normalizeH="0" baseline="0" noProof="0" dirty="0">
                <a:ln>
                  <a:noFill/>
                </a:ln>
                <a:solidFill>
                  <a:prstClr val="black"/>
                </a:solidFill>
                <a:effectLst/>
                <a:uLnTx/>
                <a:uFillTx/>
                <a:latin typeface="Calibri"/>
                <a:ea typeface="+mn-ea"/>
                <a:cs typeface="Calibri"/>
              </a:rPr>
              <a:t>21%</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9" name="object 9"/>
          <p:cNvSpPr txBox="1"/>
          <p:nvPr/>
        </p:nvSpPr>
        <p:spPr>
          <a:xfrm>
            <a:off x="10336948" y="3621943"/>
            <a:ext cx="42418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1" u="none" strike="noStrike" kern="1200" cap="none" spc="0" normalizeH="0" baseline="0" noProof="0" dirty="0">
                <a:ln>
                  <a:noFill/>
                </a:ln>
                <a:solidFill>
                  <a:prstClr val="black"/>
                </a:solidFill>
                <a:effectLst/>
                <a:uLnTx/>
                <a:uFillTx/>
                <a:latin typeface="Calibri"/>
                <a:ea typeface="+mn-ea"/>
                <a:cs typeface="Calibri"/>
              </a:rPr>
              <a:t>23%</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0" name="object 10"/>
          <p:cNvSpPr txBox="1"/>
          <p:nvPr/>
        </p:nvSpPr>
        <p:spPr>
          <a:xfrm>
            <a:off x="7449502" y="5168651"/>
            <a:ext cx="42418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1" u="none" strike="noStrike" kern="1200" cap="none" spc="0" normalizeH="0" baseline="0" noProof="0" dirty="0">
                <a:ln>
                  <a:noFill/>
                </a:ln>
                <a:solidFill>
                  <a:prstClr val="black"/>
                </a:solidFill>
                <a:effectLst/>
                <a:uLnTx/>
                <a:uFillTx/>
                <a:latin typeface="Calibri"/>
                <a:ea typeface="+mn-ea"/>
                <a:cs typeface="Calibri"/>
              </a:rPr>
              <a:t>58%</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1" name="object 11"/>
          <p:cNvSpPr txBox="1"/>
          <p:nvPr/>
        </p:nvSpPr>
        <p:spPr>
          <a:xfrm>
            <a:off x="10419701" y="5168651"/>
            <a:ext cx="42418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1" u="none" strike="noStrike" kern="1200" cap="none" spc="0" normalizeH="0" baseline="0" noProof="0" dirty="0">
                <a:ln>
                  <a:noFill/>
                </a:ln>
                <a:solidFill>
                  <a:prstClr val="black"/>
                </a:solidFill>
                <a:effectLst/>
                <a:uLnTx/>
                <a:uFillTx/>
                <a:latin typeface="Calibri"/>
                <a:ea typeface="+mn-ea"/>
                <a:cs typeface="Calibri"/>
              </a:rPr>
              <a:t>17%</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2" name="object 12"/>
          <p:cNvSpPr txBox="1"/>
          <p:nvPr/>
        </p:nvSpPr>
        <p:spPr>
          <a:xfrm>
            <a:off x="11281159" y="4983942"/>
            <a:ext cx="651510" cy="499745"/>
          </a:xfrm>
          <a:prstGeom prst="rect">
            <a:avLst/>
          </a:prstGeom>
        </p:spPr>
        <p:txBody>
          <a:bodyPr vert="horz" wrap="square" lIns="0" tIns="12700" rIns="0" bIns="0" rtlCol="0">
            <a:spAutoFit/>
          </a:bodyPr>
          <a:lstStyle/>
          <a:p>
            <a:pPr marL="45085" marR="0" lvl="0" indent="0" algn="ctr" defTabSz="914400" rtl="0" eaLnBrk="1" fontAlgn="auto" latinLnBrk="0" hangingPunct="1">
              <a:lnSpc>
                <a:spcPts val="1864"/>
              </a:lnSpc>
              <a:spcBef>
                <a:spcPts val="100"/>
              </a:spcBef>
              <a:spcAft>
                <a:spcPts val="0"/>
              </a:spcAft>
              <a:buClrTx/>
              <a:buSzTx/>
              <a:buFontTx/>
              <a:buNone/>
              <a:tabLst/>
              <a:defRPr/>
            </a:pPr>
            <a:r>
              <a:rPr kumimoji="0" sz="1800" b="1" i="1" u="none" strike="noStrike" kern="1200" cap="none" spc="0" normalizeH="0" baseline="0" noProof="0" dirty="0">
                <a:ln>
                  <a:noFill/>
                </a:ln>
                <a:solidFill>
                  <a:prstClr val="black"/>
                </a:solidFill>
                <a:effectLst/>
                <a:uLnTx/>
                <a:uFillTx/>
                <a:latin typeface="Calibri"/>
                <a:ea typeface="+mn-ea"/>
                <a:cs typeface="Calibri"/>
              </a:rPr>
              <a:t>2%</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0" marR="0" lvl="0" indent="0" algn="ctr" defTabSz="914400" rtl="0" eaLnBrk="1" fontAlgn="auto" latinLnBrk="0" hangingPunct="1">
              <a:lnSpc>
                <a:spcPts val="1864"/>
              </a:lnSpc>
              <a:spcBef>
                <a:spcPts val="0"/>
              </a:spcBef>
              <a:spcAft>
                <a:spcPts val="0"/>
              </a:spcAft>
              <a:buClrTx/>
              <a:buSzTx/>
              <a:buFontTx/>
              <a:buNone/>
              <a:tabLst/>
              <a:defRPr/>
            </a:pPr>
            <a:r>
              <a:rPr kumimoji="0" sz="1800" b="0" i="0" u="none" strike="noStrike" kern="1200" cap="none" spc="-5" normalizeH="0" baseline="0" noProof="0" dirty="0">
                <a:ln>
                  <a:noFill/>
                </a:ln>
                <a:solidFill>
                  <a:prstClr val="black"/>
                </a:solidFill>
                <a:effectLst/>
                <a:uLnTx/>
                <a:uFillTx/>
                <a:latin typeface="Calibri"/>
                <a:ea typeface="+mn-ea"/>
                <a:cs typeface="Calibri"/>
              </a:rPr>
              <a:t>Ot</a:t>
            </a:r>
            <a:r>
              <a:rPr kumimoji="0" sz="1800" b="0" i="0" u="none" strike="noStrike" kern="1200" cap="none" spc="0" normalizeH="0" baseline="0" noProof="0" dirty="0">
                <a:ln>
                  <a:noFill/>
                </a:ln>
                <a:solidFill>
                  <a:prstClr val="black"/>
                </a:solidFill>
                <a:effectLst/>
                <a:uLnTx/>
                <a:uFillTx/>
                <a:latin typeface="Calibri"/>
                <a:ea typeface="+mn-ea"/>
                <a:cs typeface="Calibri"/>
              </a:rPr>
              <a:t>he</a:t>
            </a:r>
            <a:r>
              <a:rPr kumimoji="0" sz="1800" b="0" i="0" u="none" strike="noStrike" kern="1200" cap="none" spc="-40" normalizeH="0" baseline="0" noProof="0" dirty="0">
                <a:ln>
                  <a:noFill/>
                </a:ln>
                <a:solidFill>
                  <a:prstClr val="black"/>
                </a:solidFill>
                <a:effectLst/>
                <a:uLnTx/>
                <a:uFillTx/>
                <a:latin typeface="Calibri"/>
                <a:ea typeface="+mn-ea"/>
                <a:cs typeface="Calibri"/>
              </a:rPr>
              <a:t>r</a:t>
            </a:r>
            <a:r>
              <a:rPr kumimoji="0" sz="1800" b="0" i="0" u="none" strike="noStrike" kern="1200" cap="none" spc="0" normalizeH="0" baseline="0" noProof="0" dirty="0">
                <a:ln>
                  <a:noFill/>
                </a:ln>
                <a:solidFill>
                  <a:prstClr val="black"/>
                </a:solidFill>
                <a:effectLst/>
                <a:uLnTx/>
                <a:uFillTx/>
                <a:latin typeface="Calibri"/>
                <a:ea typeface="+mn-ea"/>
                <a:cs typeface="Calibri"/>
              </a:rPr>
              <a:t>s</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3" name="object 13"/>
          <p:cNvSpPr txBox="1"/>
          <p:nvPr/>
        </p:nvSpPr>
        <p:spPr>
          <a:xfrm>
            <a:off x="1967260" y="5570868"/>
            <a:ext cx="2178050"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800" b="0" i="0" u="none" strike="noStrike" kern="1200" cap="none" spc="-60" normalizeH="0" baseline="0" noProof="0" dirty="0">
                <a:ln>
                  <a:noFill/>
                </a:ln>
                <a:solidFill>
                  <a:prstClr val="black"/>
                </a:solidFill>
                <a:effectLst/>
                <a:uLnTx/>
                <a:uFillTx/>
                <a:latin typeface="Calibri"/>
                <a:ea typeface="+mn-ea"/>
                <a:cs typeface="Calibri"/>
              </a:rPr>
              <a:t>Total </a:t>
            </a:r>
            <a:r>
              <a:rPr kumimoji="0" sz="2800" b="0" i="1" u="none" strike="noStrike" kern="1200" cap="none" spc="-5" normalizeH="0" baseline="0" noProof="0" dirty="0">
                <a:ln>
                  <a:noFill/>
                </a:ln>
                <a:solidFill>
                  <a:prstClr val="black"/>
                </a:solidFill>
                <a:effectLst/>
                <a:uLnTx/>
                <a:uFillTx/>
                <a:latin typeface="Calibri"/>
                <a:ea typeface="+mn-ea"/>
                <a:cs typeface="Calibri"/>
              </a:rPr>
              <a:t>N </a:t>
            </a:r>
            <a:r>
              <a:rPr kumimoji="0" sz="2800" b="0" i="0" u="none" strike="noStrike" kern="1200" cap="none" spc="-5" normalizeH="0" baseline="0" noProof="0" dirty="0">
                <a:ln>
                  <a:noFill/>
                </a:ln>
                <a:solidFill>
                  <a:prstClr val="black"/>
                </a:solidFill>
                <a:effectLst/>
                <a:uLnTx/>
                <a:uFillTx/>
                <a:latin typeface="Calibri"/>
                <a:ea typeface="+mn-ea"/>
                <a:cs typeface="Calibri"/>
              </a:rPr>
              <a:t>=</a:t>
            </a:r>
            <a:r>
              <a:rPr kumimoji="0" sz="2800" b="0" i="0" u="none" strike="noStrike" kern="1200" cap="none" spc="5" normalizeH="0" baseline="0" noProof="0" dirty="0">
                <a:ln>
                  <a:noFill/>
                </a:ln>
                <a:solidFill>
                  <a:prstClr val="black"/>
                </a:solidFill>
                <a:effectLst/>
                <a:uLnTx/>
                <a:uFillTx/>
                <a:latin typeface="Calibri"/>
                <a:ea typeface="+mn-ea"/>
                <a:cs typeface="Calibri"/>
              </a:rPr>
              <a:t> </a:t>
            </a:r>
            <a:r>
              <a:rPr kumimoji="0" sz="2800" b="0" i="0" u="none" strike="noStrike" kern="1200" cap="none" spc="-10" normalizeH="0" baseline="0" noProof="0" dirty="0">
                <a:ln>
                  <a:noFill/>
                </a:ln>
                <a:solidFill>
                  <a:prstClr val="black"/>
                </a:solidFill>
                <a:effectLst/>
                <a:uLnTx/>
                <a:uFillTx/>
                <a:latin typeface="Calibri"/>
                <a:ea typeface="+mn-ea"/>
                <a:cs typeface="Calibri"/>
              </a:rPr>
              <a:t>1,002</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
        <p:nvSpPr>
          <p:cNvPr id="14" name="object 14"/>
          <p:cNvSpPr txBox="1"/>
          <p:nvPr/>
        </p:nvSpPr>
        <p:spPr>
          <a:xfrm>
            <a:off x="8166811" y="5507662"/>
            <a:ext cx="2178050"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800" b="0" i="0" u="none" strike="noStrike" kern="1200" cap="none" spc="-60" normalizeH="0" baseline="0" noProof="0" dirty="0">
                <a:ln>
                  <a:noFill/>
                </a:ln>
                <a:solidFill>
                  <a:prstClr val="black"/>
                </a:solidFill>
                <a:effectLst/>
                <a:uLnTx/>
                <a:uFillTx/>
                <a:latin typeface="Calibri"/>
                <a:ea typeface="+mn-ea"/>
                <a:cs typeface="Calibri"/>
              </a:rPr>
              <a:t>Total </a:t>
            </a:r>
            <a:r>
              <a:rPr kumimoji="0" sz="2800" b="0" i="1" u="none" strike="noStrike" kern="1200" cap="none" spc="-5" normalizeH="0" baseline="0" noProof="0" dirty="0">
                <a:ln>
                  <a:noFill/>
                </a:ln>
                <a:solidFill>
                  <a:prstClr val="black"/>
                </a:solidFill>
                <a:effectLst/>
                <a:uLnTx/>
                <a:uFillTx/>
                <a:latin typeface="Calibri"/>
                <a:ea typeface="+mn-ea"/>
                <a:cs typeface="Calibri"/>
              </a:rPr>
              <a:t>N </a:t>
            </a:r>
            <a:r>
              <a:rPr kumimoji="0" sz="2800" b="0" i="0" u="none" strike="noStrike" kern="1200" cap="none" spc="-5" normalizeH="0" baseline="0" noProof="0" dirty="0">
                <a:ln>
                  <a:noFill/>
                </a:ln>
                <a:solidFill>
                  <a:prstClr val="black"/>
                </a:solidFill>
                <a:effectLst/>
                <a:uLnTx/>
                <a:uFillTx/>
                <a:latin typeface="Calibri"/>
                <a:ea typeface="+mn-ea"/>
                <a:cs typeface="Calibri"/>
              </a:rPr>
              <a:t>=</a:t>
            </a:r>
            <a:r>
              <a:rPr kumimoji="0" sz="2800" b="0" i="0" u="none" strike="noStrike" kern="1200" cap="none" spc="5" normalizeH="0" baseline="0" noProof="0" dirty="0">
                <a:ln>
                  <a:noFill/>
                </a:ln>
                <a:solidFill>
                  <a:prstClr val="black"/>
                </a:solidFill>
                <a:effectLst/>
                <a:uLnTx/>
                <a:uFillTx/>
                <a:latin typeface="Calibri"/>
                <a:ea typeface="+mn-ea"/>
                <a:cs typeface="Calibri"/>
              </a:rPr>
              <a:t> </a:t>
            </a:r>
            <a:r>
              <a:rPr kumimoji="0" sz="2800" b="0" i="0" u="none" strike="noStrike" kern="1200" cap="none" spc="-10" normalizeH="0" baseline="0" noProof="0" dirty="0">
                <a:ln>
                  <a:noFill/>
                </a:ln>
                <a:solidFill>
                  <a:prstClr val="black"/>
                </a:solidFill>
                <a:effectLst/>
                <a:uLnTx/>
                <a:uFillTx/>
                <a:latin typeface="Calibri"/>
                <a:ea typeface="+mn-ea"/>
                <a:cs typeface="Calibri"/>
              </a:rPr>
              <a:t>8,417</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1324462187"/>
      </p:ext>
    </p:extLst>
  </p:cSld>
  <p:clrMapOvr>
    <a:masterClrMapping/>
  </p:clrMapOvr>
  <p:timing>
    <p:tnLst>
      <p:par>
        <p:cTn id="1" dur="indefinite" restart="never" nodeType="tmRoot"/>
      </p:par>
    </p:tn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439070" y="437170"/>
            <a:ext cx="11313160" cy="574040"/>
          </a:xfrm>
          <a:prstGeom prst="rect">
            <a:avLst/>
          </a:prstGeom>
        </p:spPr>
        <p:txBody>
          <a:bodyPr vert="horz" wrap="square" lIns="0" tIns="12700" rIns="0" bIns="0" rtlCol="0">
            <a:spAutoFit/>
          </a:bodyPr>
          <a:lstStyle/>
          <a:p>
            <a:pPr marL="12700">
              <a:lnSpc>
                <a:spcPct val="100000"/>
              </a:lnSpc>
              <a:spcBef>
                <a:spcPts val="100"/>
              </a:spcBef>
            </a:pPr>
            <a:r>
              <a:rPr sz="3600" b="1" spc="-45" dirty="0">
                <a:latin typeface="Trebuchet MS"/>
                <a:cs typeface="Trebuchet MS"/>
              </a:rPr>
              <a:t>RW-B </a:t>
            </a:r>
            <a:r>
              <a:rPr sz="3600" b="1" spc="-5" dirty="0">
                <a:latin typeface="Trebuchet MS"/>
                <a:cs typeface="Trebuchet MS"/>
              </a:rPr>
              <a:t>vs. PWH </a:t>
            </a:r>
            <a:r>
              <a:rPr sz="3600" b="0" i="1" dirty="0">
                <a:solidFill>
                  <a:srgbClr val="000000"/>
                </a:solidFill>
                <a:latin typeface="Trebuchet MS"/>
                <a:cs typeface="Trebuchet MS"/>
              </a:rPr>
              <a:t>Retained </a:t>
            </a:r>
            <a:r>
              <a:rPr sz="3600" b="0" i="1" spc="-5" dirty="0">
                <a:solidFill>
                  <a:srgbClr val="000000"/>
                </a:solidFill>
                <a:latin typeface="Trebuchet MS"/>
                <a:cs typeface="Trebuchet MS"/>
              </a:rPr>
              <a:t>Care </a:t>
            </a:r>
            <a:r>
              <a:rPr sz="3600" b="1" spc="-5" dirty="0">
                <a:latin typeface="Trebuchet MS"/>
                <a:cs typeface="Trebuchet MS"/>
              </a:rPr>
              <a:t>by </a:t>
            </a:r>
            <a:r>
              <a:rPr sz="3600" b="1" dirty="0">
                <a:solidFill>
                  <a:srgbClr val="000000"/>
                </a:solidFill>
                <a:latin typeface="Trebuchet MS"/>
                <a:cs typeface="Trebuchet MS"/>
              </a:rPr>
              <a:t>Race </a:t>
            </a:r>
            <a:r>
              <a:rPr sz="3600" b="1" i="1" spc="-40" dirty="0">
                <a:latin typeface="Trebuchet MS"/>
                <a:cs typeface="Trebuchet MS"/>
              </a:rPr>
              <a:t>–</a:t>
            </a:r>
            <a:r>
              <a:rPr sz="3600" b="1" spc="-40" dirty="0">
                <a:latin typeface="Trebuchet MS"/>
                <a:cs typeface="Trebuchet MS"/>
              </a:rPr>
              <a:t>Palm </a:t>
            </a:r>
            <a:r>
              <a:rPr sz="3600" b="1" dirty="0">
                <a:latin typeface="Trebuchet MS"/>
                <a:cs typeface="Trebuchet MS"/>
              </a:rPr>
              <a:t>Bch</a:t>
            </a:r>
            <a:r>
              <a:rPr sz="3600" b="1" spc="80" dirty="0">
                <a:latin typeface="Trebuchet MS"/>
                <a:cs typeface="Trebuchet MS"/>
              </a:rPr>
              <a:t> </a:t>
            </a:r>
            <a:r>
              <a:rPr sz="3600" b="1" dirty="0">
                <a:latin typeface="Trebuchet MS"/>
                <a:cs typeface="Trebuchet MS"/>
              </a:rPr>
              <a:t>2021</a:t>
            </a:r>
            <a:endParaRPr sz="3600">
              <a:latin typeface="Trebuchet MS"/>
              <a:cs typeface="Trebuchet MS"/>
            </a:endParaRPr>
          </a:p>
        </p:txBody>
      </p:sp>
      <p:sp>
        <p:nvSpPr>
          <p:cNvPr id="3" name="object 3"/>
          <p:cNvSpPr/>
          <p:nvPr/>
        </p:nvSpPr>
        <p:spPr>
          <a:xfrm>
            <a:off x="496823" y="1840992"/>
            <a:ext cx="0" cy="3840479"/>
          </a:xfrm>
          <a:custGeom>
            <a:avLst/>
            <a:gdLst/>
            <a:ahLst/>
            <a:cxnLst/>
            <a:rect l="l" t="t" r="r" b="b"/>
            <a:pathLst>
              <a:path h="3840479">
                <a:moveTo>
                  <a:pt x="0" y="0"/>
                </a:moveTo>
                <a:lnTo>
                  <a:pt x="0" y="384047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txBox="1"/>
          <p:nvPr/>
        </p:nvSpPr>
        <p:spPr>
          <a:xfrm>
            <a:off x="790707" y="2158630"/>
            <a:ext cx="4210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88%</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5" name="object 5"/>
          <p:cNvSpPr txBox="1"/>
          <p:nvPr/>
        </p:nvSpPr>
        <p:spPr>
          <a:xfrm>
            <a:off x="8086762" y="5788464"/>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7</a:t>
            </a:r>
            <a:r>
              <a:rPr kumimoji="0" sz="1600" b="0" i="1" u="none" strike="noStrike" kern="1200" cap="none" spc="-10" normalizeH="0" baseline="0" noProof="0" dirty="0">
                <a:ln>
                  <a:noFill/>
                </a:ln>
                <a:solidFill>
                  <a:srgbClr val="595958"/>
                </a:solidFill>
                <a:effectLst/>
                <a:uLnTx/>
                <a:uFillTx/>
                <a:latin typeface="Calibri"/>
                <a:ea typeface="+mn-ea"/>
                <a:cs typeface="Calibri"/>
              </a:rPr>
              <a:t>9%</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 name="object 6"/>
          <p:cNvSpPr txBox="1"/>
          <p:nvPr/>
        </p:nvSpPr>
        <p:spPr>
          <a:xfrm>
            <a:off x="7308829" y="5788464"/>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8</a:t>
            </a:r>
            <a:r>
              <a:rPr kumimoji="0" sz="1600" b="0" i="1"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 name="object 7"/>
          <p:cNvSpPr txBox="1"/>
          <p:nvPr/>
        </p:nvSpPr>
        <p:spPr>
          <a:xfrm>
            <a:off x="6530898" y="5788464"/>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8</a:t>
            </a:r>
            <a:r>
              <a:rPr kumimoji="0" sz="1600" b="0" i="1" u="none" strike="noStrike" kern="1200" cap="none" spc="-10" normalizeH="0" baseline="0" noProof="0" dirty="0">
                <a:ln>
                  <a:noFill/>
                </a:ln>
                <a:solidFill>
                  <a:srgbClr val="595958"/>
                </a:solidFill>
                <a:effectLst/>
                <a:uLnTx/>
                <a:uFillTx/>
                <a:latin typeface="Calibri"/>
                <a:ea typeface="+mn-ea"/>
                <a:cs typeface="Calibri"/>
              </a:rPr>
              <a:t>1%</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8" name="object 8"/>
          <p:cNvSpPr txBox="1"/>
          <p:nvPr/>
        </p:nvSpPr>
        <p:spPr>
          <a:xfrm>
            <a:off x="5752966" y="5788464"/>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8</a:t>
            </a:r>
            <a:r>
              <a:rPr kumimoji="0" sz="1600" b="0" i="1" u="none" strike="noStrike" kern="1200" cap="none" spc="-10" normalizeH="0" baseline="0" noProof="0" dirty="0">
                <a:ln>
                  <a:noFill/>
                </a:ln>
                <a:solidFill>
                  <a:srgbClr val="595958"/>
                </a:solidFill>
                <a:effectLst/>
                <a:uLnTx/>
                <a:uFillTx/>
                <a:latin typeface="Calibri"/>
                <a:ea typeface="+mn-ea"/>
                <a:cs typeface="Calibri"/>
              </a:rPr>
              <a:t>2%</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9" name="object 9"/>
          <p:cNvSpPr txBox="1"/>
          <p:nvPr/>
        </p:nvSpPr>
        <p:spPr>
          <a:xfrm>
            <a:off x="4975034" y="5788464"/>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8</a:t>
            </a:r>
            <a:r>
              <a:rPr kumimoji="0" sz="1600" b="0" i="1" u="none" strike="noStrike" kern="1200" cap="none" spc="-10" normalizeH="0" baseline="0" noProof="0" dirty="0">
                <a:ln>
                  <a:noFill/>
                </a:ln>
                <a:solidFill>
                  <a:srgbClr val="595958"/>
                </a:solidFill>
                <a:effectLst/>
                <a:uLnTx/>
                <a:uFillTx/>
                <a:latin typeface="Calibri"/>
                <a:ea typeface="+mn-ea"/>
                <a:cs typeface="Calibri"/>
              </a:rPr>
              <a:t>3%</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0" name="object 10"/>
          <p:cNvSpPr txBox="1"/>
          <p:nvPr/>
        </p:nvSpPr>
        <p:spPr>
          <a:xfrm>
            <a:off x="4197102" y="5788464"/>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8</a:t>
            </a:r>
            <a:r>
              <a:rPr kumimoji="0" sz="1600" b="0" i="1" u="none" strike="noStrike" kern="1200" cap="none" spc="-10" normalizeH="0" baseline="0" noProof="0" dirty="0">
                <a:ln>
                  <a:noFill/>
                </a:ln>
                <a:solidFill>
                  <a:srgbClr val="595958"/>
                </a:solidFill>
                <a:effectLst/>
                <a:uLnTx/>
                <a:uFillTx/>
                <a:latin typeface="Calibri"/>
                <a:ea typeface="+mn-ea"/>
                <a:cs typeface="Calibri"/>
              </a:rPr>
              <a:t>4%</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1" name="object 11"/>
          <p:cNvSpPr txBox="1"/>
          <p:nvPr/>
        </p:nvSpPr>
        <p:spPr>
          <a:xfrm>
            <a:off x="3419170" y="5788464"/>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8</a:t>
            </a:r>
            <a:r>
              <a:rPr kumimoji="0" sz="1600" b="0" i="1" u="none" strike="noStrike" kern="1200" cap="none" spc="-10" normalizeH="0" baseline="0" noProof="0" dirty="0">
                <a:ln>
                  <a:noFill/>
                </a:ln>
                <a:solidFill>
                  <a:srgbClr val="595958"/>
                </a:solidFill>
                <a:effectLst/>
                <a:uLnTx/>
                <a:uFillTx/>
                <a:latin typeface="Calibri"/>
                <a:ea typeface="+mn-ea"/>
                <a:cs typeface="Calibri"/>
              </a:rPr>
              <a:t>5%</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2" name="object 12"/>
          <p:cNvSpPr txBox="1"/>
          <p:nvPr/>
        </p:nvSpPr>
        <p:spPr>
          <a:xfrm>
            <a:off x="2641238" y="5788464"/>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8</a:t>
            </a:r>
            <a:r>
              <a:rPr kumimoji="0" sz="1600" b="0" i="1" u="none" strike="noStrike" kern="1200" cap="none" spc="-10" normalizeH="0" baseline="0" noProof="0" dirty="0">
                <a:ln>
                  <a:noFill/>
                </a:ln>
                <a:solidFill>
                  <a:srgbClr val="595958"/>
                </a:solidFill>
                <a:effectLst/>
                <a:uLnTx/>
                <a:uFillTx/>
                <a:latin typeface="Calibri"/>
                <a:ea typeface="+mn-ea"/>
                <a:cs typeface="Calibri"/>
              </a:rPr>
              <a:t>6%</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3" name="object 13"/>
          <p:cNvSpPr txBox="1"/>
          <p:nvPr/>
        </p:nvSpPr>
        <p:spPr>
          <a:xfrm>
            <a:off x="1863306" y="5788464"/>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8</a:t>
            </a:r>
            <a:r>
              <a:rPr kumimoji="0" sz="1600" b="0" i="1" u="none" strike="noStrike" kern="1200" cap="none" spc="-10" normalizeH="0" baseline="0" noProof="0" dirty="0">
                <a:ln>
                  <a:noFill/>
                </a:ln>
                <a:solidFill>
                  <a:srgbClr val="595958"/>
                </a:solidFill>
                <a:effectLst/>
                <a:uLnTx/>
                <a:uFillTx/>
                <a:latin typeface="Calibri"/>
                <a:ea typeface="+mn-ea"/>
                <a:cs typeface="Calibri"/>
              </a:rPr>
              <a:t>7%</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4" name="object 14"/>
          <p:cNvSpPr txBox="1"/>
          <p:nvPr/>
        </p:nvSpPr>
        <p:spPr>
          <a:xfrm>
            <a:off x="1085374" y="5788464"/>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8</a:t>
            </a:r>
            <a:r>
              <a:rPr kumimoji="0" sz="1600" b="0" i="1" u="none" strike="noStrike" kern="1200" cap="none" spc="-10" normalizeH="0" baseline="0" noProof="0" dirty="0">
                <a:ln>
                  <a:noFill/>
                </a:ln>
                <a:solidFill>
                  <a:srgbClr val="595958"/>
                </a:solidFill>
                <a:effectLst/>
                <a:uLnTx/>
                <a:uFillTx/>
                <a:latin typeface="Calibri"/>
                <a:ea typeface="+mn-ea"/>
                <a:cs typeface="Calibri"/>
              </a:rPr>
              <a:t>8%</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5" name="object 15"/>
          <p:cNvSpPr txBox="1"/>
          <p:nvPr/>
        </p:nvSpPr>
        <p:spPr>
          <a:xfrm>
            <a:off x="307442" y="5788464"/>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8</a:t>
            </a:r>
            <a:r>
              <a:rPr kumimoji="0" sz="1600" b="0" i="1" u="none" strike="noStrike" kern="1200" cap="none" spc="-10" normalizeH="0" baseline="0" noProof="0" dirty="0">
                <a:ln>
                  <a:noFill/>
                </a:ln>
                <a:solidFill>
                  <a:srgbClr val="595958"/>
                </a:solidFill>
                <a:effectLst/>
                <a:uLnTx/>
                <a:uFillTx/>
                <a:latin typeface="Calibri"/>
                <a:ea typeface="+mn-ea"/>
                <a:cs typeface="Calibri"/>
              </a:rPr>
              <a:t>9%</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6" name="object 16"/>
          <p:cNvSpPr txBox="1"/>
          <p:nvPr/>
        </p:nvSpPr>
        <p:spPr>
          <a:xfrm>
            <a:off x="1383657" y="1398338"/>
            <a:ext cx="3356610"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3600" b="0" i="1" u="none" strike="noStrike" kern="1200" cap="none" spc="0" normalizeH="0" baseline="1157" noProof="0" dirty="0">
                <a:ln>
                  <a:noFill/>
                </a:ln>
                <a:solidFill>
                  <a:srgbClr val="FF0000"/>
                </a:solidFill>
                <a:effectLst/>
                <a:uLnTx/>
                <a:uFillTx/>
                <a:latin typeface="Calibri"/>
                <a:ea typeface="+mn-ea"/>
                <a:cs typeface="Calibri"/>
              </a:rPr>
              <a:t>(N= </a:t>
            </a:r>
            <a:r>
              <a:rPr kumimoji="0" sz="3600" b="0" i="1" u="none" strike="noStrike" kern="1200" cap="none" spc="-7" normalizeH="0" baseline="1157" noProof="0" dirty="0">
                <a:ln>
                  <a:noFill/>
                </a:ln>
                <a:solidFill>
                  <a:srgbClr val="FF0000"/>
                </a:solidFill>
                <a:effectLst/>
                <a:uLnTx/>
                <a:uFillTx/>
                <a:latin typeface="Calibri"/>
                <a:ea typeface="+mn-ea"/>
                <a:cs typeface="Calibri"/>
              </a:rPr>
              <a:t>845) </a:t>
            </a:r>
            <a:r>
              <a:rPr kumimoji="0" sz="2800" b="1" i="0" u="none" strike="noStrike" kern="1200" cap="none" spc="-25" normalizeH="0" baseline="0" noProof="0" dirty="0">
                <a:ln>
                  <a:noFill/>
                </a:ln>
                <a:solidFill>
                  <a:prstClr val="black"/>
                </a:solidFill>
                <a:effectLst/>
                <a:uLnTx/>
                <a:uFillTx/>
                <a:latin typeface="Calibri"/>
                <a:ea typeface="+mn-ea"/>
                <a:cs typeface="Calibri"/>
              </a:rPr>
              <a:t>Ret.Care</a:t>
            </a:r>
            <a:r>
              <a:rPr kumimoji="0" sz="2800" b="1" i="0" u="none" strike="noStrike" kern="1200" cap="none" spc="300" normalizeH="0" baseline="0" noProof="0" dirty="0">
                <a:ln>
                  <a:noFill/>
                </a:ln>
                <a:solidFill>
                  <a:prstClr val="black"/>
                </a:solidFill>
                <a:effectLst/>
                <a:uLnTx/>
                <a:uFillTx/>
                <a:latin typeface="Calibri"/>
                <a:ea typeface="+mn-ea"/>
                <a:cs typeface="Calibri"/>
              </a:rPr>
              <a:t> </a:t>
            </a:r>
            <a:r>
              <a:rPr kumimoji="0" sz="4200" b="1" i="0" u="none" strike="noStrike" kern="1200" cap="none" spc="-22" normalizeH="0" baseline="1984" noProof="0" dirty="0">
                <a:ln>
                  <a:noFill/>
                </a:ln>
                <a:solidFill>
                  <a:prstClr val="black"/>
                </a:solidFill>
                <a:effectLst/>
                <a:uLnTx/>
                <a:uFillTx/>
                <a:latin typeface="Calibri"/>
                <a:ea typeface="+mn-ea"/>
                <a:cs typeface="Calibri"/>
              </a:rPr>
              <a:t>RW-B</a:t>
            </a:r>
            <a:endParaRPr kumimoji="0" sz="4200" b="0" i="0" u="none" strike="noStrike" kern="1200" cap="none" spc="0" normalizeH="0" baseline="1984" noProof="0">
              <a:ln>
                <a:noFill/>
              </a:ln>
              <a:solidFill>
                <a:prstClr val="black"/>
              </a:solidFill>
              <a:effectLst/>
              <a:uLnTx/>
              <a:uFillTx/>
              <a:latin typeface="Calibri"/>
              <a:ea typeface="+mn-ea"/>
              <a:cs typeface="Calibri"/>
            </a:endParaRPr>
          </a:p>
        </p:txBody>
      </p:sp>
      <p:sp>
        <p:nvSpPr>
          <p:cNvPr id="17" name="object 17"/>
          <p:cNvSpPr/>
          <p:nvPr/>
        </p:nvSpPr>
        <p:spPr>
          <a:xfrm>
            <a:off x="10248900" y="3605784"/>
            <a:ext cx="0" cy="365760"/>
          </a:xfrm>
          <a:custGeom>
            <a:avLst/>
            <a:gdLst/>
            <a:ahLst/>
            <a:cxnLst/>
            <a:rect l="l" t="t" r="r" b="b"/>
            <a:pathLst>
              <a:path h="365760">
                <a:moveTo>
                  <a:pt x="0" y="0"/>
                </a:moveTo>
                <a:lnTo>
                  <a:pt x="0" y="36575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10248900" y="4497323"/>
            <a:ext cx="0" cy="366395"/>
          </a:xfrm>
          <a:custGeom>
            <a:avLst/>
            <a:gdLst/>
            <a:ahLst/>
            <a:cxnLst/>
            <a:rect l="l" t="t" r="r" b="b"/>
            <a:pathLst>
              <a:path h="366395">
                <a:moveTo>
                  <a:pt x="0" y="0"/>
                </a:moveTo>
                <a:lnTo>
                  <a:pt x="0" y="365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10248900" y="5387340"/>
            <a:ext cx="0" cy="184785"/>
          </a:xfrm>
          <a:custGeom>
            <a:avLst/>
            <a:gdLst/>
            <a:ahLst/>
            <a:cxnLst/>
            <a:rect l="l" t="t" r="r" b="b"/>
            <a:pathLst>
              <a:path h="184785">
                <a:moveTo>
                  <a:pt x="0" y="0"/>
                </a:moveTo>
                <a:lnTo>
                  <a:pt x="0" y="18440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11006328" y="5387340"/>
            <a:ext cx="0" cy="184785"/>
          </a:xfrm>
          <a:custGeom>
            <a:avLst/>
            <a:gdLst/>
            <a:ahLst/>
            <a:cxnLst/>
            <a:rect l="l" t="t" r="r" b="b"/>
            <a:pathLst>
              <a:path h="184785">
                <a:moveTo>
                  <a:pt x="0" y="0"/>
                </a:moveTo>
                <a:lnTo>
                  <a:pt x="0" y="18440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11765280" y="2005583"/>
            <a:ext cx="0" cy="3566160"/>
          </a:xfrm>
          <a:custGeom>
            <a:avLst/>
            <a:gdLst/>
            <a:ahLst/>
            <a:cxnLst/>
            <a:rect l="l" t="t" r="r" b="b"/>
            <a:pathLst>
              <a:path h="3566160">
                <a:moveTo>
                  <a:pt x="0" y="0"/>
                </a:moveTo>
                <a:lnTo>
                  <a:pt x="0" y="356616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9489947" y="4863096"/>
            <a:ext cx="1972310" cy="524510"/>
          </a:xfrm>
          <a:custGeom>
            <a:avLst/>
            <a:gdLst/>
            <a:ahLst/>
            <a:cxnLst/>
            <a:rect l="l" t="t" r="r" b="b"/>
            <a:pathLst>
              <a:path w="1972309" h="524510">
                <a:moveTo>
                  <a:pt x="0" y="524243"/>
                </a:moveTo>
                <a:lnTo>
                  <a:pt x="1972055" y="524243"/>
                </a:lnTo>
                <a:lnTo>
                  <a:pt x="1972055" y="0"/>
                </a:lnTo>
                <a:lnTo>
                  <a:pt x="0" y="0"/>
                </a:lnTo>
                <a:lnTo>
                  <a:pt x="0" y="524243"/>
                </a:lnTo>
                <a:close/>
              </a:path>
            </a:pathLst>
          </a:custGeom>
          <a:solidFill>
            <a:srgbClr val="FFD96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9489947" y="3971544"/>
            <a:ext cx="1213485" cy="525780"/>
          </a:xfrm>
          <a:custGeom>
            <a:avLst/>
            <a:gdLst/>
            <a:ahLst/>
            <a:cxnLst/>
            <a:rect l="l" t="t" r="r" b="b"/>
            <a:pathLst>
              <a:path w="1213484" h="525779">
                <a:moveTo>
                  <a:pt x="0" y="525779"/>
                </a:moveTo>
                <a:lnTo>
                  <a:pt x="1213103" y="525779"/>
                </a:lnTo>
                <a:lnTo>
                  <a:pt x="1213103" y="0"/>
                </a:lnTo>
                <a:lnTo>
                  <a:pt x="0" y="0"/>
                </a:lnTo>
                <a:lnTo>
                  <a:pt x="0" y="525779"/>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9489947" y="3081527"/>
            <a:ext cx="1062355" cy="524510"/>
          </a:xfrm>
          <a:custGeom>
            <a:avLst/>
            <a:gdLst/>
            <a:ahLst/>
            <a:cxnLst/>
            <a:rect l="l" t="t" r="r" b="b"/>
            <a:pathLst>
              <a:path w="1062354" h="524510">
                <a:moveTo>
                  <a:pt x="0" y="524256"/>
                </a:moveTo>
                <a:lnTo>
                  <a:pt x="1062227" y="524256"/>
                </a:lnTo>
                <a:lnTo>
                  <a:pt x="1062227" y="0"/>
                </a:lnTo>
                <a:lnTo>
                  <a:pt x="0" y="0"/>
                </a:lnTo>
                <a:lnTo>
                  <a:pt x="0" y="524256"/>
                </a:lnTo>
                <a:close/>
              </a:path>
            </a:pathLst>
          </a:custGeom>
          <a:solidFill>
            <a:srgbClr val="9900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graphicFrame>
        <p:nvGraphicFramePr>
          <p:cNvPr id="25" name="object 25"/>
          <p:cNvGraphicFramePr>
            <a:graphicFrameLocks noGrp="1"/>
          </p:cNvGraphicFramePr>
          <p:nvPr/>
        </p:nvGraphicFramePr>
        <p:xfrm>
          <a:off x="1269301" y="1836229"/>
          <a:ext cx="7009760" cy="3840474"/>
        </p:xfrm>
        <a:graphic>
          <a:graphicData uri="http://schemas.openxmlformats.org/drawingml/2006/table">
            <a:tbl>
              <a:tblPr firstRow="1" bandRow="1">
                <a:tableStyleId>{2D5ABB26-0587-4C30-8999-92F81FD0307C}</a:tableStyleId>
              </a:tblPr>
              <a:tblGrid>
                <a:gridCol w="778510">
                  <a:extLst>
                    <a:ext uri="{9D8B030D-6E8A-4147-A177-3AD203B41FA5}">
                      <a16:colId xmlns:a16="http://schemas.microsoft.com/office/drawing/2014/main" val="20000"/>
                    </a:ext>
                  </a:extLst>
                </a:gridCol>
                <a:gridCol w="777240">
                  <a:extLst>
                    <a:ext uri="{9D8B030D-6E8A-4147-A177-3AD203B41FA5}">
                      <a16:colId xmlns:a16="http://schemas.microsoft.com/office/drawing/2014/main" val="20001"/>
                    </a:ext>
                  </a:extLst>
                </a:gridCol>
                <a:gridCol w="786764">
                  <a:extLst>
                    <a:ext uri="{9D8B030D-6E8A-4147-A177-3AD203B41FA5}">
                      <a16:colId xmlns:a16="http://schemas.microsoft.com/office/drawing/2014/main" val="20002"/>
                    </a:ext>
                  </a:extLst>
                </a:gridCol>
                <a:gridCol w="778510">
                  <a:extLst>
                    <a:ext uri="{9D8B030D-6E8A-4147-A177-3AD203B41FA5}">
                      <a16:colId xmlns:a16="http://schemas.microsoft.com/office/drawing/2014/main" val="20003"/>
                    </a:ext>
                  </a:extLst>
                </a:gridCol>
                <a:gridCol w="777239">
                  <a:extLst>
                    <a:ext uri="{9D8B030D-6E8A-4147-A177-3AD203B41FA5}">
                      <a16:colId xmlns:a16="http://schemas.microsoft.com/office/drawing/2014/main" val="20004"/>
                    </a:ext>
                  </a:extLst>
                </a:gridCol>
                <a:gridCol w="778510">
                  <a:extLst>
                    <a:ext uri="{9D8B030D-6E8A-4147-A177-3AD203B41FA5}">
                      <a16:colId xmlns:a16="http://schemas.microsoft.com/office/drawing/2014/main" val="20005"/>
                    </a:ext>
                  </a:extLst>
                </a:gridCol>
                <a:gridCol w="777239">
                  <a:extLst>
                    <a:ext uri="{9D8B030D-6E8A-4147-A177-3AD203B41FA5}">
                      <a16:colId xmlns:a16="http://schemas.microsoft.com/office/drawing/2014/main" val="20006"/>
                    </a:ext>
                  </a:extLst>
                </a:gridCol>
                <a:gridCol w="777239">
                  <a:extLst>
                    <a:ext uri="{9D8B030D-6E8A-4147-A177-3AD203B41FA5}">
                      <a16:colId xmlns:a16="http://schemas.microsoft.com/office/drawing/2014/main" val="20007"/>
                    </a:ext>
                  </a:extLst>
                </a:gridCol>
                <a:gridCol w="778509">
                  <a:extLst>
                    <a:ext uri="{9D8B030D-6E8A-4147-A177-3AD203B41FA5}">
                      <a16:colId xmlns:a16="http://schemas.microsoft.com/office/drawing/2014/main" val="20008"/>
                    </a:ext>
                  </a:extLst>
                </a:gridCol>
              </a:tblGrid>
              <a:tr h="205739">
                <a:tc>
                  <a:txBody>
                    <a:bodyPr/>
                    <a:lstStyle/>
                    <a:p>
                      <a:pPr>
                        <a:lnSpc>
                          <a:spcPct val="100000"/>
                        </a:lnSpc>
                      </a:pPr>
                      <a:endParaRPr sz="12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12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a:txBody>
                    <a:bodyPr/>
                    <a:lstStyle/>
                    <a:p>
                      <a:pPr marR="3175">
                        <a:lnSpc>
                          <a:spcPct val="100000"/>
                        </a:lnSpc>
                      </a:pPr>
                      <a:endParaRPr sz="12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12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12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12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12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12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1200">
                        <a:latin typeface="Times New Roman"/>
                        <a:cs typeface="Times New Roman"/>
                      </a:endParaRPr>
                    </a:p>
                  </a:txBody>
                  <a:tcPr marL="0" marR="0" marT="0" marB="0">
                    <a:lnL w="9525">
                      <a:solidFill>
                        <a:srgbClr val="DADADA"/>
                      </a:solidFill>
                      <a:prstDash val="solid"/>
                    </a:lnL>
                    <a:lnR w="9525">
                      <a:solidFill>
                        <a:srgbClr val="DADADA"/>
                      </a:solidFill>
                      <a:prstDash val="solid"/>
                    </a:lnR>
                  </a:tcPr>
                </a:tc>
                <a:extLst>
                  <a:ext uri="{0D108BD9-81ED-4DB2-BD59-A6C34878D82A}">
                    <a16:rowId xmlns:a16="http://schemas.microsoft.com/office/drawing/2014/main" val="10000"/>
                  </a:ext>
                </a:extLst>
              </a:tr>
              <a:tr h="548640">
                <a:tc gridSpan="9">
                  <a:txBody>
                    <a:bodyPr/>
                    <a:lstStyle/>
                    <a:p>
                      <a:pPr marL="1417320">
                        <a:lnSpc>
                          <a:spcPct val="100000"/>
                        </a:lnSpc>
                        <a:spcBef>
                          <a:spcPts val="1120"/>
                        </a:spcBef>
                      </a:pPr>
                      <a:r>
                        <a:rPr sz="1800" i="1" dirty="0">
                          <a:latin typeface="Calibri"/>
                          <a:cs typeface="Calibri"/>
                        </a:rPr>
                        <a:t>N= </a:t>
                      </a:r>
                      <a:r>
                        <a:rPr sz="1800" i="1" spc="-5" dirty="0">
                          <a:latin typeface="Calibri"/>
                          <a:cs typeface="Calibri"/>
                        </a:rPr>
                        <a:t>34</a:t>
                      </a:r>
                      <a:endParaRPr sz="1800">
                        <a:latin typeface="Calibri"/>
                        <a:cs typeface="Calibri"/>
                      </a:endParaRPr>
                    </a:p>
                  </a:txBody>
                  <a:tcPr marL="0" marR="0" marT="142240" marB="0">
                    <a:lnL w="9525">
                      <a:solidFill>
                        <a:srgbClr val="DADADA"/>
                      </a:solidFill>
                      <a:prstDash val="solid"/>
                    </a:lnL>
                    <a:lnR w="9525">
                      <a:solidFill>
                        <a:srgbClr val="DADADA"/>
                      </a:solidFill>
                      <a:prstDash val="solid"/>
                    </a:lnR>
                    <a:solidFill>
                      <a:srgbClr val="92D050"/>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1"/>
                  </a:ext>
                </a:extLst>
              </a:tr>
              <a:tr h="411479">
                <a:tc rowSpan="7">
                  <a:txBody>
                    <a:bodyPr/>
                    <a:lstStyle/>
                    <a:p>
                      <a:pPr>
                        <a:lnSpc>
                          <a:spcPct val="100000"/>
                        </a:lnSpc>
                      </a:pPr>
                      <a:endParaRPr sz="22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rowSpan="7">
                  <a:txBody>
                    <a:bodyPr/>
                    <a:lstStyle/>
                    <a:p>
                      <a:pPr>
                        <a:lnSpc>
                          <a:spcPct val="100000"/>
                        </a:lnSpc>
                      </a:pPr>
                      <a:endParaRPr sz="22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rowSpan="7">
                  <a:txBody>
                    <a:bodyPr/>
                    <a:lstStyle/>
                    <a:p>
                      <a:pPr marR="3175">
                        <a:lnSpc>
                          <a:spcPct val="100000"/>
                        </a:lnSpc>
                      </a:pPr>
                      <a:endParaRPr sz="2400">
                        <a:latin typeface="Times New Roman"/>
                        <a:cs typeface="Times New Roman"/>
                      </a:endParaRPr>
                    </a:p>
                    <a:p>
                      <a:pPr marL="306705">
                        <a:lnSpc>
                          <a:spcPct val="100000"/>
                        </a:lnSpc>
                        <a:spcBef>
                          <a:spcPts val="1460"/>
                        </a:spcBef>
                      </a:pPr>
                      <a:r>
                        <a:rPr sz="1800" dirty="0">
                          <a:solidFill>
                            <a:srgbClr val="3E3E3E"/>
                          </a:solidFill>
                          <a:latin typeface="Calibri"/>
                          <a:cs typeface="Calibri"/>
                        </a:rPr>
                        <a:t>85</a:t>
                      </a:r>
                      <a:r>
                        <a:rPr sz="1800" spc="-1205" dirty="0">
                          <a:solidFill>
                            <a:srgbClr val="3E3E3E"/>
                          </a:solidFill>
                          <a:latin typeface="Calibri"/>
                          <a:cs typeface="Calibri"/>
                        </a:rPr>
                        <a:t>%</a:t>
                      </a:r>
                      <a:r>
                        <a:rPr sz="2700" b="1" i="1" spc="-7" baseline="-18518" dirty="0">
                          <a:solidFill>
                            <a:srgbClr val="FFFFFF"/>
                          </a:solidFill>
                          <a:latin typeface="Calibri"/>
                          <a:cs typeface="Calibri"/>
                        </a:rPr>
                        <a:t>4</a:t>
                      </a:r>
                      <a:r>
                        <a:rPr sz="2700" b="1" i="1" baseline="-18518" dirty="0">
                          <a:solidFill>
                            <a:srgbClr val="FFFFFF"/>
                          </a:solidFill>
                          <a:latin typeface="Calibri"/>
                          <a:cs typeface="Calibri"/>
                        </a:rPr>
                        <a:t>9</a:t>
                      </a:r>
                      <a:endParaRPr sz="2700" baseline="-18518">
                        <a:latin typeface="Calibri"/>
                        <a:cs typeface="Calibri"/>
                      </a:endParaRPr>
                    </a:p>
                    <a:p>
                      <a:pPr marR="3175">
                        <a:lnSpc>
                          <a:spcPct val="100000"/>
                        </a:lnSpc>
                      </a:pPr>
                      <a:endParaRPr sz="2400">
                        <a:latin typeface="Times New Roman"/>
                        <a:cs typeface="Times New Roman"/>
                      </a:endParaRPr>
                    </a:p>
                    <a:p>
                      <a:pPr marR="3175">
                        <a:lnSpc>
                          <a:spcPct val="100000"/>
                        </a:lnSpc>
                        <a:spcBef>
                          <a:spcPts val="50"/>
                        </a:spcBef>
                      </a:pPr>
                      <a:endParaRPr sz="2250">
                        <a:latin typeface="Times New Roman"/>
                        <a:cs typeface="Times New Roman"/>
                      </a:endParaRPr>
                    </a:p>
                    <a:p>
                      <a:pPr marL="306705" marR="3175">
                        <a:lnSpc>
                          <a:spcPct val="100000"/>
                        </a:lnSpc>
                      </a:pPr>
                      <a:r>
                        <a:rPr sz="1800" dirty="0">
                          <a:solidFill>
                            <a:srgbClr val="3E3E3E"/>
                          </a:solidFill>
                          <a:latin typeface="Calibri"/>
                          <a:cs typeface="Calibri"/>
                        </a:rPr>
                        <a:t>85%</a:t>
                      </a:r>
                      <a:endParaRPr sz="1800">
                        <a:latin typeface="Calibri"/>
                        <a:cs typeface="Calibri"/>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22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22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22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22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22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2200">
                        <a:latin typeface="Times New Roman"/>
                        <a:cs typeface="Times New Roman"/>
                      </a:endParaRPr>
                    </a:p>
                  </a:txBody>
                  <a:tcPr marL="0" marR="0" marT="0" marB="0">
                    <a:lnL w="9525">
                      <a:solidFill>
                        <a:srgbClr val="DADADA"/>
                      </a:solidFill>
                      <a:prstDash val="solid"/>
                    </a:lnL>
                    <a:lnR w="9525">
                      <a:solidFill>
                        <a:srgbClr val="DADADA"/>
                      </a:solidFill>
                      <a:prstDash val="solid"/>
                    </a:lnR>
                  </a:tcPr>
                </a:tc>
                <a:extLst>
                  <a:ext uri="{0D108BD9-81ED-4DB2-BD59-A6C34878D82A}">
                    <a16:rowId xmlns:a16="http://schemas.microsoft.com/office/drawing/2014/main" val="10002"/>
                  </a:ext>
                </a:extLst>
              </a:tr>
              <a:tr h="548640">
                <a:tc vMerge="1">
                  <a:txBody>
                    <a:bodyPr/>
                    <a:lstStyle/>
                    <a:p>
                      <a:endParaRPr/>
                    </a:p>
                  </a:txBody>
                  <a:tcPr marL="0" marR="0" marT="0" marB="0">
                    <a:lnL w="9525">
                      <a:solidFill>
                        <a:srgbClr val="DADADA"/>
                      </a:solidFill>
                      <a:prstDash val="solid"/>
                    </a:lnL>
                    <a:lnR w="9525">
                      <a:solidFill>
                        <a:srgbClr val="DADADA"/>
                      </a:solidFill>
                      <a:prstDash val="solid"/>
                    </a:lnR>
                  </a:tcPr>
                </a:tc>
                <a:tc vMerge="1">
                  <a:txBody>
                    <a:bodyPr/>
                    <a:lstStyle/>
                    <a:p>
                      <a:endParaRPr/>
                    </a:p>
                  </a:txBody>
                  <a:tcPr marL="0" marR="0" marT="0" marB="0">
                    <a:lnL w="9525">
                      <a:solidFill>
                        <a:srgbClr val="DADADA"/>
                      </a:solidFill>
                      <a:prstDash val="solid"/>
                    </a:lnL>
                    <a:lnR w="9525">
                      <a:solidFill>
                        <a:srgbClr val="DADADA"/>
                      </a:solidFill>
                      <a:prstDash val="solid"/>
                    </a:lnR>
                  </a:tcPr>
                </a:tc>
                <a:tc vMerge="1">
                  <a:txBody>
                    <a:bodyPr/>
                    <a:lstStyle/>
                    <a:p>
                      <a:endParaRPr/>
                    </a:p>
                  </a:txBody>
                  <a:tcPr marL="0" marR="0" marT="0" marB="0">
                    <a:lnL w="9525">
                      <a:solidFill>
                        <a:srgbClr val="DADADA"/>
                      </a:solidFill>
                      <a:prstDash val="solid"/>
                    </a:lnL>
                    <a:lnR w="9525">
                      <a:solidFill>
                        <a:srgbClr val="DADADA"/>
                      </a:solidFill>
                      <a:prstDash val="solid"/>
                    </a:lnR>
                  </a:tcPr>
                </a:tc>
                <a:tc gridSpan="6">
                  <a:txBody>
                    <a:bodyPr/>
                    <a:lstStyle/>
                    <a:p>
                      <a:pPr marL="908050">
                        <a:lnSpc>
                          <a:spcPct val="100000"/>
                        </a:lnSpc>
                        <a:spcBef>
                          <a:spcPts val="895"/>
                        </a:spcBef>
                      </a:pPr>
                      <a:r>
                        <a:rPr sz="1800" i="1" dirty="0">
                          <a:solidFill>
                            <a:srgbClr val="FFFFFF"/>
                          </a:solidFill>
                          <a:latin typeface="Calibri"/>
                          <a:cs typeface="Calibri"/>
                        </a:rPr>
                        <a:t>N=510</a:t>
                      </a:r>
                      <a:endParaRPr sz="1800">
                        <a:latin typeface="Calibri"/>
                        <a:cs typeface="Calibri"/>
                      </a:endParaRPr>
                    </a:p>
                  </a:txBody>
                  <a:tcPr marL="0" marR="0" marT="113665" marB="0">
                    <a:lnL w="9525">
                      <a:solidFill>
                        <a:srgbClr val="DADADA"/>
                      </a:solidFill>
                      <a:prstDash val="solid"/>
                    </a:lnL>
                    <a:lnR w="9525">
                      <a:solidFill>
                        <a:srgbClr val="DADADA"/>
                      </a:solidFill>
                      <a:prstDash val="solid"/>
                    </a:lnR>
                    <a:solidFill>
                      <a:srgbClr val="9900CC"/>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3"/>
                  </a:ext>
                </a:extLst>
              </a:tr>
              <a:tr h="411479">
                <a:tc vMerge="1">
                  <a:txBody>
                    <a:bodyPr/>
                    <a:lstStyle/>
                    <a:p>
                      <a:endParaRPr/>
                    </a:p>
                  </a:txBody>
                  <a:tcPr marL="0" marR="0" marT="0" marB="0">
                    <a:lnL w="9525">
                      <a:solidFill>
                        <a:srgbClr val="DADADA"/>
                      </a:solidFill>
                      <a:prstDash val="solid"/>
                    </a:lnL>
                    <a:lnR w="9525">
                      <a:solidFill>
                        <a:srgbClr val="DADADA"/>
                      </a:solidFill>
                      <a:prstDash val="solid"/>
                    </a:lnR>
                  </a:tcPr>
                </a:tc>
                <a:tc vMerge="1">
                  <a:txBody>
                    <a:bodyPr/>
                    <a:lstStyle/>
                    <a:p>
                      <a:endParaRPr/>
                    </a:p>
                  </a:txBody>
                  <a:tcPr marL="0" marR="0" marT="0" marB="0">
                    <a:lnL w="9525">
                      <a:solidFill>
                        <a:srgbClr val="DADADA"/>
                      </a:solidFill>
                      <a:prstDash val="solid"/>
                    </a:lnL>
                    <a:lnR w="9525">
                      <a:solidFill>
                        <a:srgbClr val="DADADA"/>
                      </a:solidFill>
                      <a:prstDash val="solid"/>
                    </a:lnR>
                  </a:tcPr>
                </a:tc>
                <a:tc vMerge="1">
                  <a:txBody>
                    <a:bodyPr/>
                    <a:lstStyle/>
                    <a:p>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22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22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22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22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22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2200">
                        <a:latin typeface="Times New Roman"/>
                        <a:cs typeface="Times New Roman"/>
                      </a:endParaRPr>
                    </a:p>
                  </a:txBody>
                  <a:tcPr marL="0" marR="0" marT="0" marB="0">
                    <a:lnL w="9525">
                      <a:solidFill>
                        <a:srgbClr val="DADADA"/>
                      </a:solidFill>
                      <a:prstDash val="solid"/>
                    </a:lnL>
                    <a:lnR w="9525">
                      <a:solidFill>
                        <a:srgbClr val="DADADA"/>
                      </a:solidFill>
                      <a:prstDash val="solid"/>
                    </a:lnR>
                  </a:tcPr>
                </a:tc>
                <a:extLst>
                  <a:ext uri="{0D108BD9-81ED-4DB2-BD59-A6C34878D82A}">
                    <a16:rowId xmlns:a16="http://schemas.microsoft.com/office/drawing/2014/main" val="10004"/>
                  </a:ext>
                </a:extLst>
              </a:tr>
              <a:tr h="548639">
                <a:tc vMerge="1">
                  <a:txBody>
                    <a:bodyPr/>
                    <a:lstStyle/>
                    <a:p>
                      <a:endParaRPr/>
                    </a:p>
                  </a:txBody>
                  <a:tcPr marL="0" marR="0" marT="0" marB="0">
                    <a:lnL w="9525">
                      <a:solidFill>
                        <a:srgbClr val="DADADA"/>
                      </a:solidFill>
                      <a:prstDash val="solid"/>
                    </a:lnL>
                    <a:lnR w="9525">
                      <a:solidFill>
                        <a:srgbClr val="DADADA"/>
                      </a:solidFill>
                      <a:prstDash val="solid"/>
                    </a:lnR>
                  </a:tcPr>
                </a:tc>
                <a:tc vMerge="1">
                  <a:txBody>
                    <a:bodyPr/>
                    <a:lstStyle/>
                    <a:p>
                      <a:endParaRPr/>
                    </a:p>
                  </a:txBody>
                  <a:tcPr marL="0" marR="0" marT="0" marB="0">
                    <a:lnL w="9525">
                      <a:solidFill>
                        <a:srgbClr val="DADADA"/>
                      </a:solidFill>
                      <a:prstDash val="solid"/>
                    </a:lnL>
                    <a:lnR w="9525">
                      <a:solidFill>
                        <a:srgbClr val="DADADA"/>
                      </a:solidFill>
                      <a:prstDash val="solid"/>
                    </a:lnR>
                  </a:tcPr>
                </a:tc>
                <a:tc vMerge="1">
                  <a:txBody>
                    <a:bodyPr/>
                    <a:lstStyle/>
                    <a:p>
                      <a:endParaRPr/>
                    </a:p>
                  </a:txBody>
                  <a:tcPr marL="0" marR="0" marT="0" marB="0">
                    <a:lnL w="9525">
                      <a:solidFill>
                        <a:srgbClr val="DADADA"/>
                      </a:solidFill>
                      <a:prstDash val="solid"/>
                    </a:lnL>
                    <a:lnR w="9525">
                      <a:solidFill>
                        <a:srgbClr val="DADADA"/>
                      </a:solidFill>
                      <a:prstDash val="solid"/>
                    </a:lnR>
                  </a:tcPr>
                </a:tc>
                <a:tc gridSpan="6">
                  <a:txBody>
                    <a:bodyPr/>
                    <a:lstStyle/>
                    <a:p>
                      <a:pPr marL="908050">
                        <a:lnSpc>
                          <a:spcPct val="100000"/>
                        </a:lnSpc>
                        <a:spcBef>
                          <a:spcPts val="869"/>
                        </a:spcBef>
                      </a:pPr>
                      <a:r>
                        <a:rPr sz="1800" i="1" dirty="0">
                          <a:solidFill>
                            <a:srgbClr val="FFFFFF"/>
                          </a:solidFill>
                          <a:latin typeface="Calibri"/>
                          <a:cs typeface="Calibri"/>
                        </a:rPr>
                        <a:t>N= 127</a:t>
                      </a:r>
                      <a:endParaRPr sz="1800">
                        <a:latin typeface="Calibri"/>
                        <a:cs typeface="Calibri"/>
                      </a:endParaRPr>
                    </a:p>
                  </a:txBody>
                  <a:tcPr marL="0" marR="0" marT="110489" marB="0">
                    <a:lnL w="9525">
                      <a:solidFill>
                        <a:srgbClr val="DADADA"/>
                      </a:solidFill>
                      <a:prstDash val="solid"/>
                    </a:lnL>
                    <a:lnR w="9525">
                      <a:solidFill>
                        <a:srgbClr val="DADADA"/>
                      </a:solidFill>
                      <a:prstDash val="solid"/>
                    </a:lnR>
                    <a:solidFill>
                      <a:srgbClr val="ED7D31"/>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5"/>
                  </a:ext>
                </a:extLst>
              </a:tr>
              <a:tr h="411480">
                <a:tc vMerge="1">
                  <a:txBody>
                    <a:bodyPr/>
                    <a:lstStyle/>
                    <a:p>
                      <a:endParaRPr/>
                    </a:p>
                  </a:txBody>
                  <a:tcPr marL="0" marR="0" marT="0" marB="0">
                    <a:lnL w="9525">
                      <a:solidFill>
                        <a:srgbClr val="DADADA"/>
                      </a:solidFill>
                      <a:prstDash val="solid"/>
                    </a:lnL>
                    <a:lnR w="9525">
                      <a:solidFill>
                        <a:srgbClr val="DADADA"/>
                      </a:solidFill>
                      <a:prstDash val="solid"/>
                    </a:lnR>
                  </a:tcPr>
                </a:tc>
                <a:tc vMerge="1">
                  <a:txBody>
                    <a:bodyPr/>
                    <a:lstStyle/>
                    <a:p>
                      <a:endParaRPr/>
                    </a:p>
                  </a:txBody>
                  <a:tcPr marL="0" marR="0" marT="0" marB="0">
                    <a:lnL w="9525">
                      <a:solidFill>
                        <a:srgbClr val="DADADA"/>
                      </a:solidFill>
                      <a:prstDash val="solid"/>
                    </a:lnL>
                    <a:lnR w="9525">
                      <a:solidFill>
                        <a:srgbClr val="DADADA"/>
                      </a:solidFill>
                      <a:prstDash val="solid"/>
                    </a:lnR>
                  </a:tcPr>
                </a:tc>
                <a:tc vMerge="1">
                  <a:txBody>
                    <a:bodyPr/>
                    <a:lstStyle/>
                    <a:p>
                      <a:endParaRPr/>
                    </a:p>
                  </a:txBody>
                  <a:tcPr marL="0" marR="0" marT="0" marB="0">
                    <a:lnL w="9525">
                      <a:solidFill>
                        <a:srgbClr val="DADADA"/>
                      </a:solidFill>
                      <a:prstDash val="solid"/>
                    </a:lnL>
                    <a:lnR w="9525">
                      <a:solidFill>
                        <a:srgbClr val="DADADA"/>
                      </a:solidFill>
                      <a:prstDash val="solid"/>
                    </a:lnR>
                  </a:tcPr>
                </a:tc>
                <a:tc rowSpan="3">
                  <a:txBody>
                    <a:bodyPr/>
                    <a:lstStyle/>
                    <a:p>
                      <a:pPr>
                        <a:lnSpc>
                          <a:spcPct val="100000"/>
                        </a:lnSpc>
                      </a:pPr>
                      <a:endParaRPr sz="22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rowSpan="3">
                  <a:txBody>
                    <a:bodyPr/>
                    <a:lstStyle/>
                    <a:p>
                      <a:pPr>
                        <a:lnSpc>
                          <a:spcPct val="100000"/>
                        </a:lnSpc>
                      </a:pPr>
                      <a:endParaRPr sz="22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rowSpan="3">
                  <a:txBody>
                    <a:bodyPr/>
                    <a:lstStyle/>
                    <a:p>
                      <a:pPr>
                        <a:lnSpc>
                          <a:spcPct val="100000"/>
                        </a:lnSpc>
                      </a:pPr>
                      <a:endParaRPr sz="1800">
                        <a:latin typeface="Times New Roman"/>
                        <a:cs typeface="Times New Roman"/>
                      </a:endParaRPr>
                    </a:p>
                    <a:p>
                      <a:pPr>
                        <a:lnSpc>
                          <a:spcPct val="100000"/>
                        </a:lnSpc>
                      </a:pPr>
                      <a:endParaRPr sz="1950">
                        <a:latin typeface="Times New Roman"/>
                        <a:cs typeface="Times New Roman"/>
                      </a:endParaRPr>
                    </a:p>
                    <a:p>
                      <a:pPr marL="325755">
                        <a:lnSpc>
                          <a:spcPct val="100000"/>
                        </a:lnSpc>
                        <a:spcBef>
                          <a:spcPts val="5"/>
                        </a:spcBef>
                      </a:pPr>
                      <a:r>
                        <a:rPr sz="1800" dirty="0">
                          <a:solidFill>
                            <a:srgbClr val="3E3E3E"/>
                          </a:solidFill>
                          <a:latin typeface="Calibri"/>
                          <a:cs typeface="Calibri"/>
                        </a:rPr>
                        <a:t>82%</a:t>
                      </a:r>
                      <a:endParaRPr sz="1800">
                        <a:latin typeface="Calibri"/>
                        <a:cs typeface="Calibri"/>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22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22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2200">
                        <a:latin typeface="Times New Roman"/>
                        <a:cs typeface="Times New Roman"/>
                      </a:endParaRPr>
                    </a:p>
                  </a:txBody>
                  <a:tcPr marL="0" marR="0" marT="0" marB="0">
                    <a:lnL w="9525">
                      <a:solidFill>
                        <a:srgbClr val="DADADA"/>
                      </a:solidFill>
                      <a:prstDash val="solid"/>
                    </a:lnL>
                    <a:lnR w="9525">
                      <a:solidFill>
                        <a:srgbClr val="DADADA"/>
                      </a:solidFill>
                      <a:prstDash val="solid"/>
                    </a:lnR>
                  </a:tcPr>
                </a:tc>
                <a:extLst>
                  <a:ext uri="{0D108BD9-81ED-4DB2-BD59-A6C34878D82A}">
                    <a16:rowId xmlns:a16="http://schemas.microsoft.com/office/drawing/2014/main" val="10006"/>
                  </a:ext>
                </a:extLst>
              </a:tr>
              <a:tr h="548639">
                <a:tc vMerge="1">
                  <a:txBody>
                    <a:bodyPr/>
                    <a:lstStyle/>
                    <a:p>
                      <a:endParaRPr/>
                    </a:p>
                  </a:txBody>
                  <a:tcPr marL="0" marR="0" marT="0" marB="0">
                    <a:lnL w="9525">
                      <a:solidFill>
                        <a:srgbClr val="DADADA"/>
                      </a:solidFill>
                      <a:prstDash val="solid"/>
                    </a:lnL>
                    <a:lnR w="9525">
                      <a:solidFill>
                        <a:srgbClr val="DADADA"/>
                      </a:solidFill>
                      <a:prstDash val="solid"/>
                    </a:lnR>
                  </a:tcPr>
                </a:tc>
                <a:tc vMerge="1">
                  <a:txBody>
                    <a:bodyPr/>
                    <a:lstStyle/>
                    <a:p>
                      <a:endParaRPr/>
                    </a:p>
                  </a:txBody>
                  <a:tcPr marL="0" marR="0" marT="0" marB="0">
                    <a:lnL w="9525">
                      <a:solidFill>
                        <a:srgbClr val="DADADA"/>
                      </a:solidFill>
                      <a:prstDash val="solid"/>
                    </a:lnL>
                    <a:lnR w="9525">
                      <a:solidFill>
                        <a:srgbClr val="DADADA"/>
                      </a:solidFill>
                      <a:prstDash val="solid"/>
                    </a:lnR>
                  </a:tcPr>
                </a:tc>
                <a:tc vMerge="1">
                  <a:txBody>
                    <a:bodyPr/>
                    <a:lstStyle/>
                    <a:p>
                      <a:endParaRPr/>
                    </a:p>
                  </a:txBody>
                  <a:tcPr marL="0" marR="0" marT="0" marB="0">
                    <a:lnL w="9525">
                      <a:solidFill>
                        <a:srgbClr val="DADADA"/>
                      </a:solidFill>
                      <a:prstDash val="solid"/>
                    </a:lnL>
                    <a:lnR w="9525">
                      <a:solidFill>
                        <a:srgbClr val="DADADA"/>
                      </a:solidFill>
                      <a:prstDash val="solid"/>
                    </a:lnR>
                  </a:tcPr>
                </a:tc>
                <a:tc vMerge="1">
                  <a:txBody>
                    <a:bodyPr/>
                    <a:lstStyle/>
                    <a:p>
                      <a:endParaRPr/>
                    </a:p>
                  </a:txBody>
                  <a:tcPr marL="0" marR="0" marT="0" marB="0">
                    <a:lnL w="9525">
                      <a:solidFill>
                        <a:srgbClr val="DADADA"/>
                      </a:solidFill>
                      <a:prstDash val="solid"/>
                    </a:lnL>
                    <a:lnR w="9525">
                      <a:solidFill>
                        <a:srgbClr val="DADADA"/>
                      </a:solidFill>
                      <a:prstDash val="solid"/>
                    </a:lnR>
                  </a:tcPr>
                </a:tc>
                <a:tc vMerge="1">
                  <a:txBody>
                    <a:bodyPr/>
                    <a:lstStyle/>
                    <a:p>
                      <a:endParaRPr/>
                    </a:p>
                  </a:txBody>
                  <a:tcPr marL="0" marR="0" marT="0" marB="0">
                    <a:lnL w="9525">
                      <a:solidFill>
                        <a:srgbClr val="DADADA"/>
                      </a:solidFill>
                      <a:prstDash val="solid"/>
                    </a:lnL>
                    <a:lnR w="9525">
                      <a:solidFill>
                        <a:srgbClr val="DADADA"/>
                      </a:solidFill>
                      <a:prstDash val="solid"/>
                    </a:lnR>
                  </a:tcPr>
                </a:tc>
                <a:tc vMerge="1">
                  <a:txBody>
                    <a:bodyPr/>
                    <a:lstStyle/>
                    <a:p>
                      <a:endParaRPr/>
                    </a:p>
                  </a:txBody>
                  <a:tcPr marL="0" marR="0" marT="0" marB="0">
                    <a:lnL w="9525">
                      <a:solidFill>
                        <a:srgbClr val="DADADA"/>
                      </a:solidFill>
                      <a:prstDash val="solid"/>
                    </a:lnL>
                    <a:lnR w="9525">
                      <a:solidFill>
                        <a:srgbClr val="DADADA"/>
                      </a:solidFill>
                      <a:prstDash val="solid"/>
                    </a:lnR>
                  </a:tcPr>
                </a:tc>
                <a:tc gridSpan="3">
                  <a:txBody>
                    <a:bodyPr/>
                    <a:lstStyle/>
                    <a:p>
                      <a:pPr marL="186690">
                        <a:lnSpc>
                          <a:spcPct val="100000"/>
                        </a:lnSpc>
                        <a:spcBef>
                          <a:spcPts val="665"/>
                        </a:spcBef>
                      </a:pPr>
                      <a:r>
                        <a:rPr sz="1800" i="1" dirty="0">
                          <a:latin typeface="Calibri"/>
                          <a:cs typeface="Calibri"/>
                        </a:rPr>
                        <a:t>N= 174</a:t>
                      </a:r>
                      <a:endParaRPr sz="1800">
                        <a:latin typeface="Calibri"/>
                        <a:cs typeface="Calibri"/>
                      </a:endParaRPr>
                    </a:p>
                  </a:txBody>
                  <a:tcPr marL="0" marR="0" marT="84455" marB="0">
                    <a:lnL w="9525">
                      <a:solidFill>
                        <a:srgbClr val="DADADA"/>
                      </a:solidFill>
                      <a:prstDash val="solid"/>
                    </a:lnL>
                    <a:lnR w="9525">
                      <a:solidFill>
                        <a:srgbClr val="DADADA"/>
                      </a:solidFill>
                      <a:prstDash val="solid"/>
                    </a:lnR>
                    <a:solidFill>
                      <a:srgbClr val="FFD966"/>
                    </a:solidFill>
                  </a:tcPr>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7"/>
                  </a:ext>
                </a:extLst>
              </a:tr>
              <a:tr h="205739">
                <a:tc vMerge="1">
                  <a:txBody>
                    <a:bodyPr/>
                    <a:lstStyle/>
                    <a:p>
                      <a:endParaRPr/>
                    </a:p>
                  </a:txBody>
                  <a:tcPr marL="0" marR="0" marT="0" marB="0">
                    <a:lnL w="9525">
                      <a:solidFill>
                        <a:srgbClr val="DADADA"/>
                      </a:solidFill>
                      <a:prstDash val="solid"/>
                    </a:lnL>
                    <a:lnR w="9525">
                      <a:solidFill>
                        <a:srgbClr val="DADADA"/>
                      </a:solidFill>
                      <a:prstDash val="solid"/>
                    </a:lnR>
                  </a:tcPr>
                </a:tc>
                <a:tc vMerge="1">
                  <a:txBody>
                    <a:bodyPr/>
                    <a:lstStyle/>
                    <a:p>
                      <a:endParaRPr/>
                    </a:p>
                  </a:txBody>
                  <a:tcPr marL="0" marR="0" marT="0" marB="0">
                    <a:lnL w="9525">
                      <a:solidFill>
                        <a:srgbClr val="DADADA"/>
                      </a:solidFill>
                      <a:prstDash val="solid"/>
                    </a:lnL>
                    <a:lnR w="9525">
                      <a:solidFill>
                        <a:srgbClr val="DADADA"/>
                      </a:solidFill>
                      <a:prstDash val="solid"/>
                    </a:lnR>
                  </a:tcPr>
                </a:tc>
                <a:tc vMerge="1">
                  <a:txBody>
                    <a:bodyPr/>
                    <a:lstStyle/>
                    <a:p>
                      <a:endParaRPr/>
                    </a:p>
                  </a:txBody>
                  <a:tcPr marL="0" marR="0" marT="0" marB="0">
                    <a:lnL w="9525">
                      <a:solidFill>
                        <a:srgbClr val="DADADA"/>
                      </a:solidFill>
                      <a:prstDash val="solid"/>
                    </a:lnL>
                    <a:lnR w="9525">
                      <a:solidFill>
                        <a:srgbClr val="DADADA"/>
                      </a:solidFill>
                      <a:prstDash val="solid"/>
                    </a:lnR>
                  </a:tcPr>
                </a:tc>
                <a:tc vMerge="1">
                  <a:txBody>
                    <a:bodyPr/>
                    <a:lstStyle/>
                    <a:p>
                      <a:endParaRPr/>
                    </a:p>
                  </a:txBody>
                  <a:tcPr marL="0" marR="0" marT="0" marB="0">
                    <a:lnL w="9525">
                      <a:solidFill>
                        <a:srgbClr val="DADADA"/>
                      </a:solidFill>
                      <a:prstDash val="solid"/>
                    </a:lnL>
                    <a:lnR w="9525">
                      <a:solidFill>
                        <a:srgbClr val="DADADA"/>
                      </a:solidFill>
                      <a:prstDash val="solid"/>
                    </a:lnR>
                  </a:tcPr>
                </a:tc>
                <a:tc vMerge="1">
                  <a:txBody>
                    <a:bodyPr/>
                    <a:lstStyle/>
                    <a:p>
                      <a:endParaRPr/>
                    </a:p>
                  </a:txBody>
                  <a:tcPr marL="0" marR="0" marT="0" marB="0">
                    <a:lnL w="9525">
                      <a:solidFill>
                        <a:srgbClr val="DADADA"/>
                      </a:solidFill>
                      <a:prstDash val="solid"/>
                    </a:lnL>
                    <a:lnR w="9525">
                      <a:solidFill>
                        <a:srgbClr val="DADADA"/>
                      </a:solidFill>
                      <a:prstDash val="solid"/>
                    </a:lnR>
                  </a:tcPr>
                </a:tc>
                <a:tc vMerge="1">
                  <a:txBody>
                    <a:bodyPr/>
                    <a:lstStyle/>
                    <a:p>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12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12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1200">
                        <a:latin typeface="Times New Roman"/>
                        <a:cs typeface="Times New Roman"/>
                      </a:endParaRPr>
                    </a:p>
                  </a:txBody>
                  <a:tcPr marL="0" marR="0" marT="0" marB="0">
                    <a:lnL w="9525">
                      <a:solidFill>
                        <a:srgbClr val="DADADA"/>
                      </a:solidFill>
                      <a:prstDash val="solid"/>
                    </a:lnL>
                    <a:lnR w="9525">
                      <a:solidFill>
                        <a:srgbClr val="DADADA"/>
                      </a:solidFill>
                      <a:prstDash val="solid"/>
                    </a:lnR>
                  </a:tcPr>
                </a:tc>
                <a:extLst>
                  <a:ext uri="{0D108BD9-81ED-4DB2-BD59-A6C34878D82A}">
                    <a16:rowId xmlns:a16="http://schemas.microsoft.com/office/drawing/2014/main" val="10008"/>
                  </a:ext>
                </a:extLst>
              </a:tr>
            </a:tbl>
          </a:graphicData>
        </a:graphic>
      </p:graphicFrame>
      <p:sp>
        <p:nvSpPr>
          <p:cNvPr id="37" name="object 37"/>
          <p:cNvSpPr txBox="1">
            <a:spLocks noGrp="1"/>
          </p:cNvSpPr>
          <p:nvPr>
            <p:ph type="sldNum" sz="quarter" idx="7"/>
          </p:nvPr>
        </p:nvSpPr>
        <p:spPr>
          <a:xfrm>
            <a:off x="11006328" y="6149091"/>
            <a:ext cx="793033"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339</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graphicFrame>
        <p:nvGraphicFramePr>
          <p:cNvPr id="26" name="object 26"/>
          <p:cNvGraphicFramePr>
            <a:graphicFrameLocks noGrp="1"/>
          </p:cNvGraphicFramePr>
          <p:nvPr/>
        </p:nvGraphicFramePr>
        <p:xfrm>
          <a:off x="9485185" y="2000821"/>
          <a:ext cx="1690370" cy="3566157"/>
        </p:xfrm>
        <a:graphic>
          <a:graphicData uri="http://schemas.openxmlformats.org/drawingml/2006/table">
            <a:tbl>
              <a:tblPr firstRow="1" bandRow="1">
                <a:tableStyleId>{2D5ABB26-0587-4C30-8999-92F81FD0307C}</a:tableStyleId>
              </a:tblPr>
              <a:tblGrid>
                <a:gridCol w="758825">
                  <a:extLst>
                    <a:ext uri="{9D8B030D-6E8A-4147-A177-3AD203B41FA5}">
                      <a16:colId xmlns:a16="http://schemas.microsoft.com/office/drawing/2014/main" val="20000"/>
                    </a:ext>
                  </a:extLst>
                </a:gridCol>
                <a:gridCol w="931545">
                  <a:extLst>
                    <a:ext uri="{9D8B030D-6E8A-4147-A177-3AD203B41FA5}">
                      <a16:colId xmlns:a16="http://schemas.microsoft.com/office/drawing/2014/main" val="20001"/>
                    </a:ext>
                  </a:extLst>
                </a:gridCol>
              </a:tblGrid>
              <a:tr h="184404">
                <a:tc>
                  <a:txBody>
                    <a:bodyPr/>
                    <a:lstStyle/>
                    <a:p>
                      <a:pPr>
                        <a:lnSpc>
                          <a:spcPct val="100000"/>
                        </a:lnSpc>
                      </a:pPr>
                      <a:endParaRPr sz="10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a:txBody>
                    <a:bodyPr/>
                    <a:lstStyle/>
                    <a:p>
                      <a:pPr marR="167640">
                        <a:lnSpc>
                          <a:spcPct val="100000"/>
                        </a:lnSpc>
                      </a:pPr>
                      <a:endParaRPr sz="1000">
                        <a:latin typeface="Times New Roman"/>
                        <a:cs typeface="Times New Roman"/>
                      </a:endParaRPr>
                    </a:p>
                  </a:txBody>
                  <a:tcPr marL="0" marR="0" marT="0" marB="0">
                    <a:lnL w="9525">
                      <a:solidFill>
                        <a:srgbClr val="DADADA"/>
                      </a:solidFill>
                      <a:prstDash val="solid"/>
                    </a:lnL>
                    <a:lnR w="9525">
                      <a:solidFill>
                        <a:srgbClr val="DADADA"/>
                      </a:solidFill>
                      <a:prstDash val="solid"/>
                    </a:lnR>
                  </a:tcPr>
                </a:tc>
                <a:extLst>
                  <a:ext uri="{0D108BD9-81ED-4DB2-BD59-A6C34878D82A}">
                    <a16:rowId xmlns:a16="http://schemas.microsoft.com/office/drawing/2014/main" val="10000"/>
                  </a:ext>
                </a:extLst>
              </a:tr>
              <a:tr h="524255">
                <a:tc gridSpan="2">
                  <a:txBody>
                    <a:bodyPr/>
                    <a:lstStyle/>
                    <a:p>
                      <a:pPr marL="368935" marR="167640">
                        <a:lnSpc>
                          <a:spcPct val="100000"/>
                        </a:lnSpc>
                        <a:spcBef>
                          <a:spcPts val="1210"/>
                        </a:spcBef>
                      </a:pPr>
                      <a:r>
                        <a:rPr sz="1800" i="1" dirty="0">
                          <a:latin typeface="Calibri"/>
                          <a:cs typeface="Calibri"/>
                        </a:rPr>
                        <a:t>N=</a:t>
                      </a:r>
                      <a:r>
                        <a:rPr sz="1800" i="1" spc="-5" dirty="0">
                          <a:latin typeface="Calibri"/>
                          <a:cs typeface="Calibri"/>
                        </a:rPr>
                        <a:t> </a:t>
                      </a:r>
                      <a:r>
                        <a:rPr sz="1800" i="1" dirty="0">
                          <a:latin typeface="Calibri"/>
                          <a:cs typeface="Calibri"/>
                        </a:rPr>
                        <a:t>112</a:t>
                      </a:r>
                      <a:endParaRPr sz="1800">
                        <a:latin typeface="Calibri"/>
                        <a:cs typeface="Calibri"/>
                      </a:endParaRPr>
                    </a:p>
                  </a:txBody>
                  <a:tcPr marL="0" marR="0" marT="153670" marB="0">
                    <a:lnL w="9525">
                      <a:solidFill>
                        <a:srgbClr val="DADADA"/>
                      </a:solidFill>
                      <a:prstDash val="solid"/>
                    </a:lnL>
                    <a:lnR w="9525">
                      <a:solidFill>
                        <a:srgbClr val="DADADA"/>
                      </a:solidFill>
                      <a:prstDash val="solid"/>
                    </a:lnR>
                    <a:solidFill>
                      <a:srgbClr val="92D050"/>
                    </a:solidFill>
                  </a:tcPr>
                </a:tc>
                <a:tc hMerge="1">
                  <a:txBody>
                    <a:bodyPr/>
                    <a:lstStyle/>
                    <a:p>
                      <a:endParaRPr/>
                    </a:p>
                  </a:txBody>
                  <a:tcPr marL="0" marR="0" marT="0" marB="0"/>
                </a:tc>
                <a:extLst>
                  <a:ext uri="{0D108BD9-81ED-4DB2-BD59-A6C34878D82A}">
                    <a16:rowId xmlns:a16="http://schemas.microsoft.com/office/drawing/2014/main" val="10001"/>
                  </a:ext>
                </a:extLst>
              </a:tr>
              <a:tr h="367283">
                <a:tc>
                  <a:txBody>
                    <a:bodyPr/>
                    <a:lstStyle/>
                    <a:p>
                      <a:pPr>
                        <a:lnSpc>
                          <a:spcPct val="100000"/>
                        </a:lnSpc>
                      </a:pPr>
                      <a:endParaRPr sz="22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a:txBody>
                    <a:bodyPr/>
                    <a:lstStyle/>
                    <a:p>
                      <a:pPr marR="167640">
                        <a:lnSpc>
                          <a:spcPct val="100000"/>
                        </a:lnSpc>
                      </a:pPr>
                      <a:endParaRPr sz="2200">
                        <a:latin typeface="Times New Roman"/>
                        <a:cs typeface="Times New Roman"/>
                      </a:endParaRPr>
                    </a:p>
                  </a:txBody>
                  <a:tcPr marL="0" marR="0" marT="0" marB="0">
                    <a:lnL w="9525">
                      <a:solidFill>
                        <a:srgbClr val="DADADA"/>
                      </a:solidFill>
                      <a:prstDash val="solid"/>
                    </a:lnL>
                    <a:lnR w="9525">
                      <a:solidFill>
                        <a:srgbClr val="DADADA"/>
                      </a:solidFill>
                      <a:prstDash val="solid"/>
                    </a:lnR>
                  </a:tcPr>
                </a:tc>
                <a:extLst>
                  <a:ext uri="{0D108BD9-81ED-4DB2-BD59-A6C34878D82A}">
                    <a16:rowId xmlns:a16="http://schemas.microsoft.com/office/drawing/2014/main" val="10002"/>
                  </a:ext>
                </a:extLst>
              </a:tr>
              <a:tr h="1781568">
                <a:tc gridSpan="2">
                  <a:txBody>
                    <a:bodyPr/>
                    <a:lstStyle/>
                    <a:p>
                      <a:pPr marL="98425" marR="149225">
                        <a:lnSpc>
                          <a:spcPct val="100000"/>
                        </a:lnSpc>
                        <a:spcBef>
                          <a:spcPts val="915"/>
                        </a:spcBef>
                        <a:tabLst>
                          <a:tab pos="1138555" algn="l"/>
                        </a:tabLst>
                      </a:pPr>
                      <a:r>
                        <a:rPr sz="1800" i="1" dirty="0">
                          <a:solidFill>
                            <a:srgbClr val="FFFFFF"/>
                          </a:solidFill>
                          <a:latin typeface="Calibri"/>
                          <a:cs typeface="Calibri"/>
                        </a:rPr>
                        <a:t>N=3</a:t>
                      </a:r>
                      <a:r>
                        <a:rPr sz="1800" i="1" spc="-10" dirty="0">
                          <a:solidFill>
                            <a:srgbClr val="FFFFFF"/>
                          </a:solidFill>
                          <a:latin typeface="Calibri"/>
                          <a:cs typeface="Calibri"/>
                        </a:rPr>
                        <a:t>,</a:t>
                      </a:r>
                      <a:r>
                        <a:rPr sz="1800" i="1" dirty="0">
                          <a:solidFill>
                            <a:srgbClr val="FFFFFF"/>
                          </a:solidFill>
                          <a:latin typeface="Calibri"/>
                          <a:cs typeface="Calibri"/>
                        </a:rPr>
                        <a:t>262	</a:t>
                      </a:r>
                      <a:r>
                        <a:rPr sz="2700" baseline="1543" dirty="0">
                          <a:solidFill>
                            <a:srgbClr val="3E3E3E"/>
                          </a:solidFill>
                          <a:latin typeface="Calibri"/>
                          <a:cs typeface="Calibri"/>
                        </a:rPr>
                        <a:t>67%</a:t>
                      </a:r>
                      <a:endParaRPr sz="2700" baseline="1543">
                        <a:latin typeface="Calibri"/>
                        <a:cs typeface="Calibri"/>
                      </a:endParaRPr>
                    </a:p>
                    <a:p>
                      <a:pPr marR="167640">
                        <a:lnSpc>
                          <a:spcPct val="100000"/>
                        </a:lnSpc>
                      </a:pPr>
                      <a:endParaRPr sz="1800">
                        <a:latin typeface="Times New Roman"/>
                        <a:cs typeface="Times New Roman"/>
                      </a:endParaRPr>
                    </a:p>
                    <a:p>
                      <a:pPr marR="167640">
                        <a:lnSpc>
                          <a:spcPct val="100000"/>
                        </a:lnSpc>
                      </a:pPr>
                      <a:endParaRPr sz="1800">
                        <a:latin typeface="Times New Roman"/>
                        <a:cs typeface="Times New Roman"/>
                      </a:endParaRPr>
                    </a:p>
                    <a:p>
                      <a:pPr marL="305435">
                        <a:lnSpc>
                          <a:spcPct val="100000"/>
                        </a:lnSpc>
                        <a:spcBef>
                          <a:spcPts val="1035"/>
                        </a:spcBef>
                        <a:tabLst>
                          <a:tab pos="1289685" algn="l"/>
                        </a:tabLst>
                      </a:pPr>
                      <a:r>
                        <a:rPr sz="1800" i="1" dirty="0">
                          <a:solidFill>
                            <a:srgbClr val="FFFFFF"/>
                          </a:solidFill>
                          <a:latin typeface="Calibri"/>
                          <a:cs typeface="Calibri"/>
                        </a:rPr>
                        <a:t>N=980	</a:t>
                      </a:r>
                      <a:r>
                        <a:rPr sz="2700" baseline="10802" dirty="0">
                          <a:solidFill>
                            <a:srgbClr val="3E3E3E"/>
                          </a:solidFill>
                          <a:latin typeface="Calibri"/>
                          <a:cs typeface="Calibri"/>
                        </a:rPr>
                        <a:t>68%</a:t>
                      </a:r>
                      <a:endParaRPr sz="2700" baseline="10802">
                        <a:latin typeface="Calibri"/>
                        <a:cs typeface="Calibri"/>
                      </a:endParaRPr>
                    </a:p>
                  </a:txBody>
                  <a:tcPr marL="0" marR="0" marT="116205" marB="0">
                    <a:lnL w="9525">
                      <a:solidFill>
                        <a:srgbClr val="DADADA"/>
                      </a:solidFill>
                      <a:prstDash val="solid"/>
                    </a:lnL>
                    <a:lnR w="9525">
                      <a:solidFill>
                        <a:srgbClr val="DADADA"/>
                      </a:solidFill>
                      <a:prstDash val="solid"/>
                    </a:lnR>
                  </a:tcPr>
                </a:tc>
                <a:tc hMerge="1">
                  <a:txBody>
                    <a:bodyPr/>
                    <a:lstStyle/>
                    <a:p>
                      <a:endParaRPr/>
                    </a:p>
                  </a:txBody>
                  <a:tcPr marL="0" marR="0" marT="0" marB="0"/>
                </a:tc>
                <a:extLst>
                  <a:ext uri="{0D108BD9-81ED-4DB2-BD59-A6C34878D82A}">
                    <a16:rowId xmlns:a16="http://schemas.microsoft.com/office/drawing/2014/main" val="10003"/>
                  </a:ext>
                </a:extLst>
              </a:tr>
              <a:tr h="708647">
                <a:tc gridSpan="2">
                  <a:txBody>
                    <a:bodyPr/>
                    <a:lstStyle/>
                    <a:p>
                      <a:pPr marL="368935" marR="167640">
                        <a:lnSpc>
                          <a:spcPct val="100000"/>
                        </a:lnSpc>
                        <a:spcBef>
                          <a:spcPts val="810"/>
                        </a:spcBef>
                      </a:pPr>
                      <a:r>
                        <a:rPr sz="1800" i="1" spc="-5" dirty="0">
                          <a:latin typeface="Calibri"/>
                          <a:cs typeface="Calibri"/>
                        </a:rPr>
                        <a:t>N=1,410</a:t>
                      </a:r>
                      <a:endParaRPr sz="1800">
                        <a:latin typeface="Calibri"/>
                        <a:cs typeface="Calibri"/>
                      </a:endParaRPr>
                    </a:p>
                  </a:txBody>
                  <a:tcPr marL="0" marR="0" marT="102870" marB="0">
                    <a:lnL w="9525">
                      <a:solidFill>
                        <a:srgbClr val="DADADA"/>
                      </a:solidFill>
                      <a:prstDash val="solid"/>
                    </a:lnL>
                  </a:tcPr>
                </a:tc>
                <a:tc hMerge="1">
                  <a:txBody>
                    <a:bodyPr/>
                    <a:lstStyle/>
                    <a:p>
                      <a:endParaRPr/>
                    </a:p>
                  </a:txBody>
                  <a:tcPr marL="0" marR="0" marT="0" marB="0"/>
                </a:tc>
                <a:extLst>
                  <a:ext uri="{0D108BD9-81ED-4DB2-BD59-A6C34878D82A}">
                    <a16:rowId xmlns:a16="http://schemas.microsoft.com/office/drawing/2014/main" val="10004"/>
                  </a:ext>
                </a:extLst>
              </a:tr>
            </a:tbl>
          </a:graphicData>
        </a:graphic>
      </p:graphicFrame>
      <p:sp>
        <p:nvSpPr>
          <p:cNvPr id="27" name="object 27"/>
          <p:cNvSpPr txBox="1"/>
          <p:nvPr/>
        </p:nvSpPr>
        <p:spPr>
          <a:xfrm>
            <a:off x="11525596" y="4962845"/>
            <a:ext cx="4210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73%</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8" name="object 28"/>
          <p:cNvSpPr txBox="1"/>
          <p:nvPr/>
        </p:nvSpPr>
        <p:spPr>
          <a:xfrm>
            <a:off x="11070911" y="2288910"/>
            <a:ext cx="4210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70%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9" name="object 29"/>
          <p:cNvSpPr txBox="1"/>
          <p:nvPr/>
        </p:nvSpPr>
        <p:spPr>
          <a:xfrm>
            <a:off x="9301933" y="5678567"/>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6</a:t>
            </a:r>
            <a:r>
              <a:rPr kumimoji="0" sz="1600" b="0" i="1"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30" name="object 30"/>
          <p:cNvSpPr txBox="1"/>
          <p:nvPr/>
        </p:nvSpPr>
        <p:spPr>
          <a:xfrm>
            <a:off x="10060001" y="5678567"/>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6</a:t>
            </a:r>
            <a:r>
              <a:rPr kumimoji="0" sz="1600" b="0" i="1" u="none" strike="noStrike" kern="1200" cap="none" spc="-10" normalizeH="0" baseline="0" noProof="0" dirty="0">
                <a:ln>
                  <a:noFill/>
                </a:ln>
                <a:solidFill>
                  <a:srgbClr val="595958"/>
                </a:solidFill>
                <a:effectLst/>
                <a:uLnTx/>
                <a:uFillTx/>
                <a:latin typeface="Calibri"/>
                <a:ea typeface="+mn-ea"/>
                <a:cs typeface="Calibri"/>
              </a:rPr>
              <a:t>5%</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31" name="object 31"/>
          <p:cNvSpPr txBox="1"/>
          <p:nvPr/>
        </p:nvSpPr>
        <p:spPr>
          <a:xfrm>
            <a:off x="10818069" y="5678567"/>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7</a:t>
            </a:r>
            <a:r>
              <a:rPr kumimoji="0" sz="1600" b="0" i="1"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32" name="object 32"/>
          <p:cNvSpPr txBox="1"/>
          <p:nvPr/>
        </p:nvSpPr>
        <p:spPr>
          <a:xfrm>
            <a:off x="11576137" y="5678567"/>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7</a:t>
            </a:r>
            <a:r>
              <a:rPr kumimoji="0" sz="1600" b="0" i="1" u="none" strike="noStrike" kern="1200" cap="none" spc="-10" normalizeH="0" baseline="0" noProof="0" dirty="0">
                <a:ln>
                  <a:noFill/>
                </a:ln>
                <a:solidFill>
                  <a:srgbClr val="595958"/>
                </a:solidFill>
                <a:effectLst/>
                <a:uLnTx/>
                <a:uFillTx/>
                <a:latin typeface="Calibri"/>
                <a:ea typeface="+mn-ea"/>
                <a:cs typeface="Calibri"/>
              </a:rPr>
              <a:t>5%</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33" name="object 33"/>
          <p:cNvSpPr txBox="1"/>
          <p:nvPr/>
        </p:nvSpPr>
        <p:spPr>
          <a:xfrm>
            <a:off x="8597135" y="4931810"/>
            <a:ext cx="67056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W</a:t>
            </a:r>
            <a:r>
              <a:rPr kumimoji="0" sz="2000" b="1" i="0" u="none" strike="noStrike" kern="1200" cap="none" spc="-10" normalizeH="0" baseline="0" noProof="0" dirty="0">
                <a:ln>
                  <a:noFill/>
                </a:ln>
                <a:solidFill>
                  <a:srgbClr val="595958"/>
                </a:solidFill>
                <a:effectLst/>
                <a:uLnTx/>
                <a:uFillTx/>
                <a:latin typeface="Calibri"/>
                <a:ea typeface="+mn-ea"/>
                <a:cs typeface="Calibri"/>
              </a:rPr>
              <a:t>h</a:t>
            </a:r>
            <a:r>
              <a:rPr kumimoji="0" sz="2000" b="1" i="0" u="none" strike="noStrike" kern="1200" cap="none" spc="-5" normalizeH="0" baseline="0" noProof="0" dirty="0">
                <a:ln>
                  <a:noFill/>
                </a:ln>
                <a:solidFill>
                  <a:srgbClr val="595958"/>
                </a:solidFill>
                <a:effectLst/>
                <a:uLnTx/>
                <a:uFillTx/>
                <a:latin typeface="Calibri"/>
                <a:ea typeface="+mn-ea"/>
                <a:cs typeface="Calibri"/>
              </a:rPr>
              <a:t>i</a:t>
            </a:r>
            <a:r>
              <a:rPr kumimoji="0" sz="2000" b="1" i="0" u="none" strike="noStrike" kern="1200" cap="none" spc="0" normalizeH="0" baseline="0" noProof="0" dirty="0">
                <a:ln>
                  <a:noFill/>
                </a:ln>
                <a:solidFill>
                  <a:srgbClr val="595958"/>
                </a:solidFill>
                <a:effectLst/>
                <a:uLnTx/>
                <a:uFillTx/>
                <a:latin typeface="Calibri"/>
                <a:ea typeface="+mn-ea"/>
                <a:cs typeface="Calibri"/>
              </a:rPr>
              <a:t>te</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34" name="object 34"/>
          <p:cNvSpPr txBox="1"/>
          <p:nvPr/>
        </p:nvSpPr>
        <p:spPr>
          <a:xfrm>
            <a:off x="8351280" y="3149236"/>
            <a:ext cx="916940" cy="1222375"/>
          </a:xfrm>
          <a:prstGeom prst="rect">
            <a:avLst/>
          </a:prstGeom>
        </p:spPr>
        <p:txBody>
          <a:bodyPr vert="horz" wrap="square" lIns="0" tIns="13335" rIns="0" bIns="0" rtlCol="0">
            <a:spAutoFit/>
          </a:bodyPr>
          <a:lstStyle/>
          <a:p>
            <a:pPr marL="0" marR="7620" lvl="0" indent="0" algn="r" defTabSz="914400" rtl="0" eaLnBrk="1" fontAlgn="auto" latinLnBrk="0" hangingPunct="1">
              <a:lnSpc>
                <a:spcPct val="100000"/>
              </a:lnSpc>
              <a:spcBef>
                <a:spcPts val="105"/>
              </a:spcBef>
              <a:spcAft>
                <a:spcPts val="0"/>
              </a:spcAft>
              <a:buClrTx/>
              <a:buSzTx/>
              <a:buFontTx/>
              <a:buNone/>
              <a:tabLst/>
              <a:defRPr/>
            </a:pPr>
            <a:r>
              <a:rPr kumimoji="0" sz="2000" b="1" i="0" u="none" strike="noStrike" kern="1200" cap="none" spc="-10" normalizeH="0" baseline="0" noProof="0" dirty="0">
                <a:ln>
                  <a:noFill/>
                </a:ln>
                <a:solidFill>
                  <a:srgbClr val="595958"/>
                </a:solidFill>
                <a:effectLst/>
                <a:uLnTx/>
                <a:uFillTx/>
                <a:latin typeface="Calibri"/>
                <a:ea typeface="+mn-ea"/>
                <a:cs typeface="Calibri"/>
              </a:rPr>
              <a:t>B</a:t>
            </a:r>
            <a:r>
              <a:rPr kumimoji="0" sz="2000" b="1" i="0" u="none" strike="noStrike" kern="1200" cap="none" spc="-5" normalizeH="0" baseline="0" noProof="0" dirty="0">
                <a:ln>
                  <a:noFill/>
                </a:ln>
                <a:solidFill>
                  <a:srgbClr val="595958"/>
                </a:solidFill>
                <a:effectLst/>
                <a:uLnTx/>
                <a:uFillTx/>
                <a:latin typeface="Calibri"/>
                <a:ea typeface="+mn-ea"/>
                <a:cs typeface="Calibri"/>
              </a:rPr>
              <a:t>l</a:t>
            </a:r>
            <a:r>
              <a:rPr kumimoji="0" sz="2000" b="1" i="0" u="none" strike="noStrike" kern="1200" cap="none" spc="5" normalizeH="0" baseline="0" noProof="0" dirty="0">
                <a:ln>
                  <a:noFill/>
                </a:ln>
                <a:solidFill>
                  <a:srgbClr val="595958"/>
                </a:solidFill>
                <a:effectLst/>
                <a:uLnTx/>
                <a:uFillTx/>
                <a:latin typeface="Calibri"/>
                <a:ea typeface="+mn-ea"/>
                <a:cs typeface="Calibri"/>
              </a:rPr>
              <a:t>a</a:t>
            </a:r>
            <a:r>
              <a:rPr kumimoji="0" sz="2000" b="1" i="0" u="none" strike="noStrike" kern="1200" cap="none" spc="-15" normalizeH="0" baseline="0" noProof="0" dirty="0">
                <a:ln>
                  <a:noFill/>
                </a:ln>
                <a:solidFill>
                  <a:srgbClr val="595958"/>
                </a:solidFill>
                <a:effectLst/>
                <a:uLnTx/>
                <a:uFillTx/>
                <a:latin typeface="Calibri"/>
                <a:ea typeface="+mn-ea"/>
                <a:cs typeface="Calibri"/>
              </a:rPr>
              <a:t>ck</a:t>
            </a:r>
            <a:endParaRPr kumimoji="0" sz="20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sz="20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35"/>
              </a:spcBef>
              <a:spcAft>
                <a:spcPts val="0"/>
              </a:spcAft>
              <a:buClrTx/>
              <a:buSzTx/>
              <a:buFontTx/>
              <a:buNone/>
              <a:tabLst/>
              <a:defRPr/>
            </a:pPr>
            <a:endParaRPr kumimoji="0" sz="175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5"/>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Hi</a:t>
            </a:r>
            <a:r>
              <a:rPr kumimoji="0" sz="2000" b="1" i="0" u="none" strike="noStrike" kern="1200" cap="none" spc="0" normalizeH="0" baseline="0" noProof="0" dirty="0">
                <a:ln>
                  <a:noFill/>
                </a:ln>
                <a:solidFill>
                  <a:srgbClr val="595958"/>
                </a:solidFill>
                <a:effectLst/>
                <a:uLnTx/>
                <a:uFillTx/>
                <a:latin typeface="Calibri"/>
                <a:ea typeface="+mn-ea"/>
                <a:cs typeface="Calibri"/>
              </a:rPr>
              <a:t>s</a:t>
            </a:r>
            <a:r>
              <a:rPr kumimoji="0" sz="2000" b="1" i="0" u="none" strike="noStrike" kern="1200" cap="none" spc="-10" normalizeH="0" baseline="0" noProof="0" dirty="0">
                <a:ln>
                  <a:noFill/>
                </a:ln>
                <a:solidFill>
                  <a:srgbClr val="595958"/>
                </a:solidFill>
                <a:effectLst/>
                <a:uLnTx/>
                <a:uFillTx/>
                <a:latin typeface="Calibri"/>
                <a:ea typeface="+mn-ea"/>
                <a:cs typeface="Calibri"/>
              </a:rPr>
              <a:t>pa</a:t>
            </a:r>
            <a:r>
              <a:rPr kumimoji="0" sz="2000" b="1" i="0" u="none" strike="noStrike" kern="1200" cap="none" spc="0" normalizeH="0" baseline="0" noProof="0" dirty="0">
                <a:ln>
                  <a:noFill/>
                </a:ln>
                <a:solidFill>
                  <a:srgbClr val="595958"/>
                </a:solidFill>
                <a:effectLst/>
                <a:uLnTx/>
                <a:uFillTx/>
                <a:latin typeface="Calibri"/>
                <a:ea typeface="+mn-ea"/>
                <a:cs typeface="Calibri"/>
              </a:rPr>
              <a:t>n</a:t>
            </a:r>
            <a:r>
              <a:rPr kumimoji="0" sz="2000" b="1" i="0" u="none" strike="noStrike" kern="1200" cap="none" spc="-5" normalizeH="0" baseline="0" noProof="0" dirty="0">
                <a:ln>
                  <a:noFill/>
                </a:ln>
                <a:solidFill>
                  <a:srgbClr val="595958"/>
                </a:solidFill>
                <a:effectLst/>
                <a:uLnTx/>
                <a:uFillTx/>
                <a:latin typeface="Calibri"/>
                <a:ea typeface="+mn-ea"/>
                <a:cs typeface="Calibri"/>
              </a:rPr>
              <a:t>i</a:t>
            </a:r>
            <a:r>
              <a:rPr kumimoji="0" sz="2000" b="1" i="0" u="none" strike="noStrike" kern="1200" cap="none" spc="0" normalizeH="0" baseline="0" noProof="0" dirty="0">
                <a:ln>
                  <a:noFill/>
                </a:ln>
                <a:solidFill>
                  <a:srgbClr val="595958"/>
                </a:solidFill>
                <a:effectLst/>
                <a:uLnTx/>
                <a:uFillTx/>
                <a:latin typeface="Calibri"/>
                <a:ea typeface="+mn-ea"/>
                <a:cs typeface="Calibri"/>
              </a:rPr>
              <a:t>c</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35" name="object 35"/>
          <p:cNvSpPr txBox="1"/>
          <p:nvPr/>
        </p:nvSpPr>
        <p:spPr>
          <a:xfrm>
            <a:off x="8526127" y="2257949"/>
            <a:ext cx="741045"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1" i="0" u="none" strike="noStrike" kern="1200" cap="none" spc="0" normalizeH="0" baseline="0" noProof="0" dirty="0">
                <a:ln>
                  <a:noFill/>
                </a:ln>
                <a:solidFill>
                  <a:srgbClr val="595958"/>
                </a:solidFill>
                <a:effectLst/>
                <a:uLnTx/>
                <a:uFillTx/>
                <a:latin typeface="Calibri"/>
                <a:ea typeface="+mn-ea"/>
                <a:cs typeface="Calibri"/>
              </a:rPr>
              <a:t>Ot</a:t>
            </a:r>
            <a:r>
              <a:rPr kumimoji="0" sz="2000" b="1" i="0" u="none" strike="noStrike" kern="1200" cap="none" spc="-10" normalizeH="0" baseline="0" noProof="0" dirty="0">
                <a:ln>
                  <a:noFill/>
                </a:ln>
                <a:solidFill>
                  <a:srgbClr val="595958"/>
                </a:solidFill>
                <a:effectLst/>
                <a:uLnTx/>
                <a:uFillTx/>
                <a:latin typeface="Calibri"/>
                <a:ea typeface="+mn-ea"/>
                <a:cs typeface="Calibri"/>
              </a:rPr>
              <a:t>h</a:t>
            </a:r>
            <a:r>
              <a:rPr kumimoji="0" sz="2000" b="1" i="0" u="none" strike="noStrike" kern="1200" cap="none" spc="-5" normalizeH="0" baseline="0" noProof="0" dirty="0">
                <a:ln>
                  <a:noFill/>
                </a:ln>
                <a:solidFill>
                  <a:srgbClr val="595958"/>
                </a:solidFill>
                <a:effectLst/>
                <a:uLnTx/>
                <a:uFillTx/>
                <a:latin typeface="Calibri"/>
                <a:ea typeface="+mn-ea"/>
                <a:cs typeface="Calibri"/>
              </a:rPr>
              <a:t>er</a:t>
            </a:r>
            <a:r>
              <a:rPr kumimoji="0" sz="2000" b="1" i="0" u="none" strike="noStrike" kern="1200" cap="none" spc="0" normalizeH="0" baseline="0" noProof="0" dirty="0">
                <a:ln>
                  <a:noFill/>
                </a:ln>
                <a:solidFill>
                  <a:srgbClr val="595958"/>
                </a:solidFill>
                <a:effectLst/>
                <a:uLnTx/>
                <a:uFillTx/>
                <a:latin typeface="Calibri"/>
                <a:ea typeface="+mn-ea"/>
                <a:cs typeface="Calibri"/>
              </a:rPr>
              <a:t>s</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36" name="object 36"/>
          <p:cNvSpPr txBox="1"/>
          <p:nvPr/>
        </p:nvSpPr>
        <p:spPr>
          <a:xfrm>
            <a:off x="7184390" y="1369829"/>
            <a:ext cx="4772660"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400" b="0" i="1" u="none" strike="noStrike" kern="1200" cap="none" spc="-5" normalizeH="0" baseline="0" noProof="0" dirty="0">
                <a:ln>
                  <a:noFill/>
                </a:ln>
                <a:solidFill>
                  <a:srgbClr val="FF0000"/>
                </a:solidFill>
                <a:effectLst/>
                <a:uLnTx/>
                <a:uFillTx/>
                <a:latin typeface="Calibri"/>
                <a:ea typeface="+mn-ea"/>
                <a:cs typeface="Calibri"/>
              </a:rPr>
              <a:t>(N=5,764) </a:t>
            </a:r>
            <a:r>
              <a:rPr kumimoji="0" sz="2800" b="1" i="0" u="none" strike="noStrike" kern="1200" cap="none" spc="-25" normalizeH="0" baseline="0" noProof="0" dirty="0">
                <a:ln>
                  <a:noFill/>
                </a:ln>
                <a:solidFill>
                  <a:prstClr val="black"/>
                </a:solidFill>
                <a:effectLst/>
                <a:uLnTx/>
                <a:uFillTx/>
                <a:latin typeface="Calibri"/>
                <a:ea typeface="+mn-ea"/>
                <a:cs typeface="Calibri"/>
              </a:rPr>
              <a:t>Ret.Care</a:t>
            </a:r>
            <a:r>
              <a:rPr kumimoji="0" sz="2800" b="1" i="0" u="none" strike="noStrike" kern="1200" cap="none" spc="-80" normalizeH="0" baseline="0" noProof="0" dirty="0">
                <a:ln>
                  <a:noFill/>
                </a:ln>
                <a:solidFill>
                  <a:prstClr val="black"/>
                </a:solidFill>
                <a:effectLst/>
                <a:uLnTx/>
                <a:uFillTx/>
                <a:latin typeface="Calibri"/>
                <a:ea typeface="+mn-ea"/>
                <a:cs typeface="Calibri"/>
              </a:rPr>
              <a:t> </a:t>
            </a:r>
            <a:r>
              <a:rPr kumimoji="0" sz="4200" b="1" i="0" u="none" strike="noStrike" kern="1200" cap="none" spc="0" normalizeH="0" baseline="-1984" noProof="0" dirty="0">
                <a:ln>
                  <a:noFill/>
                </a:ln>
                <a:solidFill>
                  <a:srgbClr val="595958"/>
                </a:solidFill>
                <a:effectLst/>
                <a:uLnTx/>
                <a:uFillTx/>
                <a:latin typeface="Calibri"/>
                <a:ea typeface="+mn-ea"/>
                <a:cs typeface="Calibri"/>
              </a:rPr>
              <a:t>PWH</a:t>
            </a:r>
            <a:r>
              <a:rPr kumimoji="0" sz="2800" b="1" i="0" u="none" strike="noStrike" kern="1200" cap="none" spc="0" normalizeH="0" baseline="0" noProof="0" dirty="0">
                <a:ln>
                  <a:noFill/>
                </a:ln>
                <a:solidFill>
                  <a:prstClr val="black"/>
                </a:solidFill>
                <a:effectLst/>
                <a:uLnTx/>
                <a:uFillTx/>
                <a:latin typeface="Calibri"/>
                <a:ea typeface="+mn-ea"/>
                <a:cs typeface="Calibri"/>
              </a:rPr>
              <a:t>-PalmBch</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3708182499"/>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GY22 Core Medical Services Expenditures by Service Category…cont.</a:t>
            </a:r>
            <a:endParaRPr lang="en-US" dirty="0"/>
          </a:p>
        </p:txBody>
      </p:sp>
      <p:graphicFrame>
        <p:nvGraphicFramePr>
          <p:cNvPr id="4" name="Content Placeholder 3"/>
          <p:cNvGraphicFramePr>
            <a:graphicFrameLocks noGrp="1"/>
          </p:cNvGraphicFramePr>
          <p:nvPr>
            <p:ph idx="1"/>
            <p:extLst/>
          </p:nvPr>
        </p:nvGraphicFramePr>
        <p:xfrm>
          <a:off x="1484313" y="1833563"/>
          <a:ext cx="10018713" cy="3188263"/>
        </p:xfrm>
        <a:graphic>
          <a:graphicData uri="http://schemas.openxmlformats.org/drawingml/2006/table">
            <a:tbl>
              <a:tblPr firstRow="1" bandRow="1">
                <a:tableStyleId>{5C22544A-7EE6-4342-B048-85BDC9FD1C3A}</a:tableStyleId>
              </a:tblPr>
              <a:tblGrid>
                <a:gridCol w="5156632">
                  <a:extLst>
                    <a:ext uri="{9D8B030D-6E8A-4147-A177-3AD203B41FA5}">
                      <a16:colId xmlns:a16="http://schemas.microsoft.com/office/drawing/2014/main" val="680398887"/>
                    </a:ext>
                  </a:extLst>
                </a:gridCol>
                <a:gridCol w="2456873">
                  <a:extLst>
                    <a:ext uri="{9D8B030D-6E8A-4147-A177-3AD203B41FA5}">
                      <a16:colId xmlns:a16="http://schemas.microsoft.com/office/drawing/2014/main" val="2783356741"/>
                    </a:ext>
                  </a:extLst>
                </a:gridCol>
                <a:gridCol w="2405208">
                  <a:extLst>
                    <a:ext uri="{9D8B030D-6E8A-4147-A177-3AD203B41FA5}">
                      <a16:colId xmlns:a16="http://schemas.microsoft.com/office/drawing/2014/main" val="1755886708"/>
                    </a:ext>
                  </a:extLst>
                </a:gridCol>
              </a:tblGrid>
              <a:tr h="445063">
                <a:tc>
                  <a:txBody>
                    <a:bodyPr/>
                    <a:lstStyle/>
                    <a:p>
                      <a:pPr algn="ctr"/>
                      <a:r>
                        <a:rPr lang="en-US" dirty="0" smtClean="0"/>
                        <a:t>Core Medical Service Category</a:t>
                      </a:r>
                      <a:endParaRPr lang="en-US" dirty="0"/>
                    </a:p>
                  </a:txBody>
                  <a:tcPr/>
                </a:tc>
                <a:tc>
                  <a:txBody>
                    <a:bodyPr/>
                    <a:lstStyle/>
                    <a:p>
                      <a:pPr algn="ctr"/>
                      <a:r>
                        <a:rPr lang="en-US" dirty="0" smtClean="0"/>
                        <a:t>Amount</a:t>
                      </a:r>
                      <a:endParaRPr lang="en-US" dirty="0"/>
                    </a:p>
                  </a:txBody>
                  <a:tcPr/>
                </a:tc>
                <a:tc>
                  <a:txBody>
                    <a:bodyPr/>
                    <a:lstStyle/>
                    <a:p>
                      <a:pPr algn="ctr"/>
                      <a:r>
                        <a:rPr lang="en-US" dirty="0" smtClean="0"/>
                        <a:t>Percent</a:t>
                      </a:r>
                      <a:endParaRPr lang="en-US" dirty="0"/>
                    </a:p>
                  </a:txBody>
                  <a:tcPr/>
                </a:tc>
                <a:extLst>
                  <a:ext uri="{0D108BD9-81ED-4DB2-BD59-A6C34878D82A}">
                    <a16:rowId xmlns:a16="http://schemas.microsoft.com/office/drawing/2014/main" val="77684903"/>
                  </a:ext>
                </a:extLst>
              </a:tr>
              <a:tr h="457200">
                <a:tc>
                  <a:txBody>
                    <a:bodyPr/>
                    <a:lstStyle/>
                    <a:p>
                      <a:pPr algn="l" fontAlgn="b"/>
                      <a:r>
                        <a:rPr lang="en-US" sz="1700" b="0" i="0" u="none" strike="noStrike" dirty="0">
                          <a:solidFill>
                            <a:srgbClr val="000000"/>
                          </a:solidFill>
                          <a:effectLst/>
                          <a:latin typeface="Calibri" panose="020F0502020204030204" pitchFamily="34" charset="0"/>
                        </a:rPr>
                        <a:t>Medical Case Management</a:t>
                      </a:r>
                    </a:p>
                  </a:txBody>
                  <a:tcPr marL="0" marR="0" marT="0" marB="0" anchor="b"/>
                </a:tc>
                <a:tc>
                  <a:txBody>
                    <a:bodyPr/>
                    <a:lstStyle/>
                    <a:p>
                      <a:pPr algn="ctr" fontAlgn="b"/>
                      <a:r>
                        <a:rPr lang="en-US" sz="1700" b="0" i="0" u="none" strike="noStrike" dirty="0" smtClean="0">
                          <a:solidFill>
                            <a:srgbClr val="000000"/>
                          </a:solidFill>
                          <a:effectLst/>
                          <a:latin typeface="Calibri" panose="020F0502020204030204" pitchFamily="34" charset="0"/>
                        </a:rPr>
                        <a:t>$1,024,910</a:t>
                      </a:r>
                      <a:endParaRPr lang="en-US" sz="1700" b="0" i="0" u="none" strike="noStrike" dirty="0">
                        <a:solidFill>
                          <a:srgbClr val="000000"/>
                        </a:solidFill>
                        <a:effectLst/>
                        <a:latin typeface="Calibri" panose="020F0502020204030204" pitchFamily="34" charset="0"/>
                      </a:endParaRPr>
                    </a:p>
                  </a:txBody>
                  <a:tcPr marL="0" marR="0" marT="0" marB="0" anchor="b"/>
                </a:tc>
                <a:tc>
                  <a:txBody>
                    <a:bodyPr/>
                    <a:lstStyle/>
                    <a:p>
                      <a:pPr algn="ctr" fontAlgn="b"/>
                      <a:r>
                        <a:rPr lang="en-US" sz="1700" b="0" i="0" u="none" strike="noStrike" dirty="0">
                          <a:solidFill>
                            <a:srgbClr val="000000"/>
                          </a:solidFill>
                          <a:effectLst/>
                          <a:latin typeface="Calibri" panose="020F0502020204030204" pitchFamily="34" charset="0"/>
                        </a:rPr>
                        <a:t>13.21%</a:t>
                      </a:r>
                    </a:p>
                  </a:txBody>
                  <a:tcPr marL="0" marR="0" marT="0" marB="0" anchor="b"/>
                </a:tc>
                <a:extLst>
                  <a:ext uri="{0D108BD9-81ED-4DB2-BD59-A6C34878D82A}">
                    <a16:rowId xmlns:a16="http://schemas.microsoft.com/office/drawing/2014/main" val="2872647359"/>
                  </a:ext>
                </a:extLst>
              </a:tr>
              <a:tr h="457200">
                <a:tc>
                  <a:txBody>
                    <a:bodyPr/>
                    <a:lstStyle/>
                    <a:p>
                      <a:pPr algn="l" fontAlgn="b"/>
                      <a:r>
                        <a:rPr lang="en-US" sz="1700" b="0" i="0" u="none" strike="noStrike">
                          <a:solidFill>
                            <a:srgbClr val="000000"/>
                          </a:solidFill>
                          <a:effectLst/>
                          <a:latin typeface="Calibri" panose="020F0502020204030204" pitchFamily="34" charset="0"/>
                        </a:rPr>
                        <a:t>Medical Case Management - MAI</a:t>
                      </a:r>
                    </a:p>
                  </a:txBody>
                  <a:tcPr marL="0" marR="0" marT="0" marB="0" anchor="b"/>
                </a:tc>
                <a:tc>
                  <a:txBody>
                    <a:bodyPr/>
                    <a:lstStyle/>
                    <a:p>
                      <a:pPr algn="ctr" fontAlgn="b"/>
                      <a:r>
                        <a:rPr lang="en-US" sz="1700" b="0" i="0" u="none" strike="noStrike" dirty="0" smtClean="0">
                          <a:solidFill>
                            <a:srgbClr val="000000"/>
                          </a:solidFill>
                          <a:effectLst/>
                          <a:latin typeface="Calibri" panose="020F0502020204030204" pitchFamily="34" charset="0"/>
                        </a:rPr>
                        <a:t>$177,745</a:t>
                      </a:r>
                      <a:endParaRPr lang="en-US" sz="1700" b="0" i="0" u="none" strike="noStrike" dirty="0">
                        <a:solidFill>
                          <a:srgbClr val="000000"/>
                        </a:solidFill>
                        <a:effectLst/>
                        <a:latin typeface="Calibri" panose="020F0502020204030204" pitchFamily="34" charset="0"/>
                      </a:endParaRPr>
                    </a:p>
                  </a:txBody>
                  <a:tcPr marL="0" marR="0" marT="0" marB="0" anchor="b"/>
                </a:tc>
                <a:tc>
                  <a:txBody>
                    <a:bodyPr/>
                    <a:lstStyle/>
                    <a:p>
                      <a:pPr algn="ctr" fontAlgn="b"/>
                      <a:r>
                        <a:rPr lang="en-US" sz="1700" b="0" i="0" u="none" strike="noStrike">
                          <a:solidFill>
                            <a:srgbClr val="000000"/>
                          </a:solidFill>
                          <a:effectLst/>
                          <a:latin typeface="Calibri" panose="020F0502020204030204" pitchFamily="34" charset="0"/>
                        </a:rPr>
                        <a:t>2.29%</a:t>
                      </a:r>
                    </a:p>
                  </a:txBody>
                  <a:tcPr marL="0" marR="0" marT="0" marB="0" anchor="b"/>
                </a:tc>
                <a:extLst>
                  <a:ext uri="{0D108BD9-81ED-4DB2-BD59-A6C34878D82A}">
                    <a16:rowId xmlns:a16="http://schemas.microsoft.com/office/drawing/2014/main" val="3814749179"/>
                  </a:ext>
                </a:extLst>
              </a:tr>
              <a:tr h="457200">
                <a:tc>
                  <a:txBody>
                    <a:bodyPr/>
                    <a:lstStyle/>
                    <a:p>
                      <a:pPr algn="l" fontAlgn="b"/>
                      <a:r>
                        <a:rPr lang="en-US" sz="1700" b="0" i="0" u="none" strike="noStrike">
                          <a:solidFill>
                            <a:srgbClr val="000000"/>
                          </a:solidFill>
                          <a:effectLst/>
                          <a:latin typeface="Calibri" panose="020F0502020204030204" pitchFamily="34" charset="0"/>
                        </a:rPr>
                        <a:t>Mental Health Services</a:t>
                      </a:r>
                    </a:p>
                  </a:txBody>
                  <a:tcPr marL="0" marR="0" marT="0" marB="0" anchor="b"/>
                </a:tc>
                <a:tc>
                  <a:txBody>
                    <a:bodyPr/>
                    <a:lstStyle/>
                    <a:p>
                      <a:pPr algn="ctr" fontAlgn="b"/>
                      <a:r>
                        <a:rPr lang="en-US" sz="1700" b="0" i="0" u="none" strike="noStrike" dirty="0" smtClean="0">
                          <a:solidFill>
                            <a:srgbClr val="000000"/>
                          </a:solidFill>
                          <a:effectLst/>
                          <a:latin typeface="Calibri" panose="020F0502020204030204" pitchFamily="34" charset="0"/>
                        </a:rPr>
                        <a:t>$127,588</a:t>
                      </a:r>
                      <a:endParaRPr lang="en-US" sz="1700" b="0" i="0" u="none" strike="noStrike" dirty="0">
                        <a:solidFill>
                          <a:srgbClr val="000000"/>
                        </a:solidFill>
                        <a:effectLst/>
                        <a:latin typeface="Calibri" panose="020F0502020204030204" pitchFamily="34" charset="0"/>
                      </a:endParaRPr>
                    </a:p>
                  </a:txBody>
                  <a:tcPr marL="0" marR="0" marT="0" marB="0" anchor="b"/>
                </a:tc>
                <a:tc>
                  <a:txBody>
                    <a:bodyPr/>
                    <a:lstStyle/>
                    <a:p>
                      <a:pPr algn="ctr" fontAlgn="b"/>
                      <a:r>
                        <a:rPr lang="en-US" sz="1700" b="0" i="0" u="none" strike="noStrike">
                          <a:solidFill>
                            <a:srgbClr val="000000"/>
                          </a:solidFill>
                          <a:effectLst/>
                          <a:latin typeface="Calibri" panose="020F0502020204030204" pitchFamily="34" charset="0"/>
                        </a:rPr>
                        <a:t>1.64%</a:t>
                      </a:r>
                    </a:p>
                  </a:txBody>
                  <a:tcPr marL="0" marR="0" marT="0" marB="0" anchor="b"/>
                </a:tc>
                <a:extLst>
                  <a:ext uri="{0D108BD9-81ED-4DB2-BD59-A6C34878D82A}">
                    <a16:rowId xmlns:a16="http://schemas.microsoft.com/office/drawing/2014/main" val="2732896761"/>
                  </a:ext>
                </a:extLst>
              </a:tr>
              <a:tr h="457200">
                <a:tc>
                  <a:txBody>
                    <a:bodyPr/>
                    <a:lstStyle/>
                    <a:p>
                      <a:pPr algn="l" fontAlgn="b"/>
                      <a:r>
                        <a:rPr lang="en-US" sz="1700" b="0" i="0" u="none" strike="noStrike">
                          <a:solidFill>
                            <a:srgbClr val="000000"/>
                          </a:solidFill>
                          <a:effectLst/>
                          <a:latin typeface="Calibri" panose="020F0502020204030204" pitchFamily="34" charset="0"/>
                        </a:rPr>
                        <a:t>Oral Health Care</a:t>
                      </a:r>
                    </a:p>
                  </a:txBody>
                  <a:tcPr marL="0" marR="0" marT="0" marB="0" anchor="b"/>
                </a:tc>
                <a:tc>
                  <a:txBody>
                    <a:bodyPr/>
                    <a:lstStyle/>
                    <a:p>
                      <a:pPr algn="ctr" fontAlgn="b"/>
                      <a:r>
                        <a:rPr lang="en-US" sz="1700" b="0" i="0" u="none" strike="noStrike" dirty="0" smtClean="0">
                          <a:solidFill>
                            <a:srgbClr val="000000"/>
                          </a:solidFill>
                          <a:effectLst/>
                          <a:latin typeface="Calibri" panose="020F0502020204030204" pitchFamily="34" charset="0"/>
                        </a:rPr>
                        <a:t>$315,615</a:t>
                      </a:r>
                      <a:endParaRPr lang="en-US" sz="1700" b="0" i="0" u="none" strike="noStrike" dirty="0">
                        <a:solidFill>
                          <a:srgbClr val="000000"/>
                        </a:solidFill>
                        <a:effectLst/>
                        <a:latin typeface="Calibri" panose="020F0502020204030204" pitchFamily="34" charset="0"/>
                      </a:endParaRPr>
                    </a:p>
                  </a:txBody>
                  <a:tcPr marL="0" marR="0" marT="0" marB="0" anchor="b"/>
                </a:tc>
                <a:tc>
                  <a:txBody>
                    <a:bodyPr/>
                    <a:lstStyle/>
                    <a:p>
                      <a:pPr algn="ctr" fontAlgn="b"/>
                      <a:r>
                        <a:rPr lang="en-US" sz="1700" b="0" i="0" u="none" strike="noStrike">
                          <a:solidFill>
                            <a:srgbClr val="000000"/>
                          </a:solidFill>
                          <a:effectLst/>
                          <a:latin typeface="Calibri" panose="020F0502020204030204" pitchFamily="34" charset="0"/>
                        </a:rPr>
                        <a:t>4.07%</a:t>
                      </a:r>
                    </a:p>
                  </a:txBody>
                  <a:tcPr marL="0" marR="0" marT="0" marB="0" anchor="b"/>
                </a:tc>
                <a:extLst>
                  <a:ext uri="{0D108BD9-81ED-4DB2-BD59-A6C34878D82A}">
                    <a16:rowId xmlns:a16="http://schemas.microsoft.com/office/drawing/2014/main" val="1706045475"/>
                  </a:ext>
                </a:extLst>
              </a:tr>
              <a:tr h="457200">
                <a:tc>
                  <a:txBody>
                    <a:bodyPr/>
                    <a:lstStyle/>
                    <a:p>
                      <a:pPr algn="l" fontAlgn="b"/>
                      <a:r>
                        <a:rPr lang="en-US" sz="1700" b="0" i="0" u="none" strike="noStrike">
                          <a:solidFill>
                            <a:srgbClr val="000000"/>
                          </a:solidFill>
                          <a:effectLst/>
                          <a:latin typeface="Calibri" panose="020F0502020204030204" pitchFamily="34" charset="0"/>
                        </a:rPr>
                        <a:t>Outpatient/Ambulatory Medical Care</a:t>
                      </a:r>
                    </a:p>
                  </a:txBody>
                  <a:tcPr marL="0" marR="0" marT="0" marB="0" anchor="b"/>
                </a:tc>
                <a:tc>
                  <a:txBody>
                    <a:bodyPr/>
                    <a:lstStyle/>
                    <a:p>
                      <a:pPr algn="ctr" fontAlgn="b"/>
                      <a:r>
                        <a:rPr lang="en-US" sz="1700" b="0" i="0" u="none" strike="noStrike" dirty="0" smtClean="0">
                          <a:solidFill>
                            <a:srgbClr val="000000"/>
                          </a:solidFill>
                          <a:effectLst/>
                          <a:latin typeface="Calibri" panose="020F0502020204030204" pitchFamily="34" charset="0"/>
                        </a:rPr>
                        <a:t>$197,086</a:t>
                      </a:r>
                      <a:endParaRPr lang="en-US" sz="1700" b="0" i="0" u="none" strike="noStrike" dirty="0">
                        <a:solidFill>
                          <a:srgbClr val="000000"/>
                        </a:solidFill>
                        <a:effectLst/>
                        <a:latin typeface="Calibri" panose="020F0502020204030204" pitchFamily="34" charset="0"/>
                      </a:endParaRPr>
                    </a:p>
                  </a:txBody>
                  <a:tcPr marL="0" marR="0" marT="0" marB="0" anchor="b"/>
                </a:tc>
                <a:tc>
                  <a:txBody>
                    <a:bodyPr/>
                    <a:lstStyle/>
                    <a:p>
                      <a:pPr algn="ctr" fontAlgn="b"/>
                      <a:r>
                        <a:rPr lang="en-US" sz="1700" b="0" i="0" u="none" strike="noStrike">
                          <a:solidFill>
                            <a:srgbClr val="000000"/>
                          </a:solidFill>
                          <a:effectLst/>
                          <a:latin typeface="Calibri" panose="020F0502020204030204" pitchFamily="34" charset="0"/>
                        </a:rPr>
                        <a:t>2.54%</a:t>
                      </a:r>
                    </a:p>
                  </a:txBody>
                  <a:tcPr marL="0" marR="0" marT="0" marB="0" anchor="b"/>
                </a:tc>
                <a:extLst>
                  <a:ext uri="{0D108BD9-81ED-4DB2-BD59-A6C34878D82A}">
                    <a16:rowId xmlns:a16="http://schemas.microsoft.com/office/drawing/2014/main" val="1440522886"/>
                  </a:ext>
                </a:extLst>
              </a:tr>
              <a:tr h="457200">
                <a:tc>
                  <a:txBody>
                    <a:bodyPr/>
                    <a:lstStyle/>
                    <a:p>
                      <a:pPr algn="l" fontAlgn="b"/>
                      <a:r>
                        <a:rPr lang="en-US" sz="1700" b="0" i="0" u="none" strike="noStrike" dirty="0">
                          <a:solidFill>
                            <a:srgbClr val="000000"/>
                          </a:solidFill>
                          <a:effectLst/>
                          <a:latin typeface="Calibri" panose="020F0502020204030204" pitchFamily="34" charset="0"/>
                        </a:rPr>
                        <a:t>Specialty Outpatient Medical Care</a:t>
                      </a:r>
                    </a:p>
                  </a:txBody>
                  <a:tcPr marL="0" marR="0" marT="0" marB="0" anchor="b"/>
                </a:tc>
                <a:tc>
                  <a:txBody>
                    <a:bodyPr/>
                    <a:lstStyle/>
                    <a:p>
                      <a:pPr algn="ctr" fontAlgn="b"/>
                      <a:r>
                        <a:rPr lang="en-US" sz="1700" b="0" i="0" u="none" strike="noStrike" dirty="0" smtClean="0">
                          <a:solidFill>
                            <a:srgbClr val="000000"/>
                          </a:solidFill>
                          <a:effectLst/>
                          <a:latin typeface="Calibri" panose="020F0502020204030204" pitchFamily="34" charset="0"/>
                        </a:rPr>
                        <a:t>$287,318</a:t>
                      </a:r>
                      <a:endParaRPr lang="en-US" sz="1700" b="0" i="0" u="none" strike="noStrike" dirty="0">
                        <a:solidFill>
                          <a:srgbClr val="000000"/>
                        </a:solidFill>
                        <a:effectLst/>
                        <a:latin typeface="Calibri" panose="020F0502020204030204" pitchFamily="34" charset="0"/>
                      </a:endParaRPr>
                    </a:p>
                  </a:txBody>
                  <a:tcPr marL="0" marR="0" marT="0" marB="0" anchor="b"/>
                </a:tc>
                <a:tc>
                  <a:txBody>
                    <a:bodyPr/>
                    <a:lstStyle/>
                    <a:p>
                      <a:pPr algn="ctr" fontAlgn="b"/>
                      <a:r>
                        <a:rPr lang="en-US" sz="1700" b="0" i="0" u="none" strike="noStrike" dirty="0">
                          <a:solidFill>
                            <a:srgbClr val="000000"/>
                          </a:solidFill>
                          <a:effectLst/>
                          <a:latin typeface="Calibri" panose="020F0502020204030204" pitchFamily="34" charset="0"/>
                        </a:rPr>
                        <a:t>3.70%</a:t>
                      </a:r>
                    </a:p>
                  </a:txBody>
                  <a:tcPr marL="0" marR="0" marT="0" marB="0" anchor="b"/>
                </a:tc>
                <a:extLst>
                  <a:ext uri="{0D108BD9-81ED-4DB2-BD59-A6C34878D82A}">
                    <a16:rowId xmlns:a16="http://schemas.microsoft.com/office/drawing/2014/main" val="4184226754"/>
                  </a:ext>
                </a:extLst>
              </a:tr>
            </a:tbl>
          </a:graphicData>
        </a:graphic>
      </p:graphicFrame>
    </p:spTree>
    <p:extLst>
      <p:ext uri="{BB962C8B-B14F-4D97-AF65-F5344CB8AC3E}">
        <p14:creationId xmlns:p14="http://schemas.microsoft.com/office/powerpoint/2010/main" val="934500046"/>
      </p:ext>
    </p:extLst>
  </p:cSld>
  <p:clrMapOvr>
    <a:masterClrMapping/>
  </p:clrMapOvr>
  <p:timing>
    <p:tnLst>
      <p:par>
        <p:cTn id="1" dur="indefinite" restart="never" nodeType="tmRoot"/>
      </p:par>
    </p:tn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508708" y="409390"/>
            <a:ext cx="11059795" cy="603885"/>
          </a:xfrm>
          <a:prstGeom prst="rect">
            <a:avLst/>
          </a:prstGeom>
        </p:spPr>
        <p:txBody>
          <a:bodyPr vert="horz" wrap="square" lIns="0" tIns="12065" rIns="0" bIns="0" rtlCol="0">
            <a:spAutoFit/>
          </a:bodyPr>
          <a:lstStyle/>
          <a:p>
            <a:pPr marL="12700">
              <a:lnSpc>
                <a:spcPct val="100000"/>
              </a:lnSpc>
              <a:spcBef>
                <a:spcPts val="95"/>
              </a:spcBef>
            </a:pPr>
            <a:r>
              <a:rPr sz="3600" spc="-20" dirty="0"/>
              <a:t>PWH</a:t>
            </a:r>
            <a:r>
              <a:rPr sz="3600" spc="-100" dirty="0"/>
              <a:t> </a:t>
            </a:r>
            <a:r>
              <a:rPr sz="3800" i="1" spc="-114" dirty="0">
                <a:solidFill>
                  <a:srgbClr val="000000"/>
                </a:solidFill>
                <a:latin typeface="Calibri Light"/>
                <a:cs typeface="Calibri Light"/>
              </a:rPr>
              <a:t>Blacks </a:t>
            </a:r>
            <a:r>
              <a:rPr sz="3600" spc="-5" dirty="0"/>
              <a:t>in</a:t>
            </a:r>
            <a:r>
              <a:rPr sz="3600" spc="-70" dirty="0"/>
              <a:t> </a:t>
            </a:r>
            <a:r>
              <a:rPr sz="3800" i="1" spc="-90" dirty="0">
                <a:latin typeface="Calibri Light"/>
                <a:cs typeface="Calibri Light"/>
              </a:rPr>
              <a:t>Care</a:t>
            </a:r>
            <a:r>
              <a:rPr sz="3800" i="1" spc="-215" dirty="0">
                <a:latin typeface="Calibri Light"/>
                <a:cs typeface="Calibri Light"/>
              </a:rPr>
              <a:t> </a:t>
            </a:r>
            <a:r>
              <a:rPr sz="3800" i="1" spc="-125" dirty="0">
                <a:latin typeface="Calibri Light"/>
                <a:cs typeface="Calibri Light"/>
              </a:rPr>
              <a:t>Continuum</a:t>
            </a:r>
            <a:r>
              <a:rPr sz="3800" i="1" spc="-175" dirty="0">
                <a:latin typeface="Calibri Light"/>
                <a:cs typeface="Calibri Light"/>
              </a:rPr>
              <a:t> </a:t>
            </a:r>
            <a:r>
              <a:rPr sz="3600" dirty="0"/>
              <a:t>–</a:t>
            </a:r>
            <a:r>
              <a:rPr sz="3600" spc="-55" dirty="0"/>
              <a:t> </a:t>
            </a:r>
            <a:r>
              <a:rPr sz="3600" spc="-30" dirty="0"/>
              <a:t>Miami</a:t>
            </a:r>
            <a:r>
              <a:rPr sz="3600" spc="-80" dirty="0"/>
              <a:t> </a:t>
            </a:r>
            <a:r>
              <a:rPr sz="3600" spc="-20" dirty="0"/>
              <a:t>vs.</a:t>
            </a:r>
            <a:r>
              <a:rPr sz="3600" spc="-65" dirty="0"/>
              <a:t> </a:t>
            </a:r>
            <a:r>
              <a:rPr sz="3600" spc="-35" dirty="0"/>
              <a:t>Palm</a:t>
            </a:r>
            <a:r>
              <a:rPr sz="3600" spc="-114" dirty="0"/>
              <a:t> </a:t>
            </a:r>
            <a:r>
              <a:rPr sz="3600" spc="-20" dirty="0"/>
              <a:t>Beach</a:t>
            </a:r>
            <a:r>
              <a:rPr sz="3600" spc="-75" dirty="0"/>
              <a:t> </a:t>
            </a:r>
            <a:r>
              <a:rPr sz="3600" spc="-25" dirty="0"/>
              <a:t>-2021</a:t>
            </a:r>
            <a:endParaRPr sz="3600">
              <a:latin typeface="Calibri Light"/>
              <a:cs typeface="Calibri Light"/>
            </a:endParaRPr>
          </a:p>
        </p:txBody>
      </p:sp>
      <p:sp>
        <p:nvSpPr>
          <p:cNvPr id="3" name="object 3"/>
          <p:cNvSpPr/>
          <p:nvPr/>
        </p:nvSpPr>
        <p:spPr>
          <a:xfrm>
            <a:off x="435864" y="1318260"/>
            <a:ext cx="11390375" cy="4707635"/>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txBox="1">
            <a:spLocks noGrp="1"/>
          </p:cNvSpPr>
          <p:nvPr>
            <p:ph type="sldNum" sz="quarter" idx="7"/>
          </p:nvPr>
        </p:nvSpPr>
        <p:spPr>
          <a:xfrm>
            <a:off x="11074400" y="6149091"/>
            <a:ext cx="7249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340</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Tree>
    <p:extLst>
      <p:ext uri="{BB962C8B-B14F-4D97-AF65-F5344CB8AC3E}">
        <p14:creationId xmlns:p14="http://schemas.microsoft.com/office/powerpoint/2010/main" val="1771511058"/>
      </p:ext>
    </p:extLst>
  </p:cSld>
  <p:clrMapOvr>
    <a:masterClrMapping/>
  </p:clrMapOvr>
  <p:timing>
    <p:tnLst>
      <p:par>
        <p:cTn id="1" dur="indefinite" restart="never" nodeType="tmRoot"/>
      </p:par>
    </p:tn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2"/>
          <p:cNvGraphicFramePr>
            <a:graphicFrameLocks noGrp="1"/>
          </p:cNvGraphicFramePr>
          <p:nvPr/>
        </p:nvGraphicFramePr>
        <p:xfrm>
          <a:off x="-6350" y="227088"/>
          <a:ext cx="12192000" cy="2043409"/>
        </p:xfrm>
        <a:graphic>
          <a:graphicData uri="http://schemas.openxmlformats.org/drawingml/2006/table">
            <a:tbl>
              <a:tblPr firstRow="1" bandRow="1">
                <a:tableStyleId>{2D5ABB26-0587-4C30-8999-92F81FD0307C}</a:tableStyleId>
              </a:tblPr>
              <a:tblGrid>
                <a:gridCol w="609600">
                  <a:extLst>
                    <a:ext uri="{9D8B030D-6E8A-4147-A177-3AD203B41FA5}">
                      <a16:colId xmlns:a16="http://schemas.microsoft.com/office/drawing/2014/main" val="20000"/>
                    </a:ext>
                  </a:extLst>
                </a:gridCol>
                <a:gridCol w="609600">
                  <a:extLst>
                    <a:ext uri="{9D8B030D-6E8A-4147-A177-3AD203B41FA5}">
                      <a16:colId xmlns:a16="http://schemas.microsoft.com/office/drawing/2014/main" val="20001"/>
                    </a:ext>
                  </a:extLst>
                </a:gridCol>
                <a:gridCol w="609600">
                  <a:extLst>
                    <a:ext uri="{9D8B030D-6E8A-4147-A177-3AD203B41FA5}">
                      <a16:colId xmlns:a16="http://schemas.microsoft.com/office/drawing/2014/main" val="20002"/>
                    </a:ext>
                  </a:extLst>
                </a:gridCol>
                <a:gridCol w="8534400">
                  <a:extLst>
                    <a:ext uri="{9D8B030D-6E8A-4147-A177-3AD203B41FA5}">
                      <a16:colId xmlns:a16="http://schemas.microsoft.com/office/drawing/2014/main" val="20003"/>
                    </a:ext>
                  </a:extLst>
                </a:gridCol>
                <a:gridCol w="609600">
                  <a:extLst>
                    <a:ext uri="{9D8B030D-6E8A-4147-A177-3AD203B41FA5}">
                      <a16:colId xmlns:a16="http://schemas.microsoft.com/office/drawing/2014/main" val="20004"/>
                    </a:ext>
                  </a:extLst>
                </a:gridCol>
                <a:gridCol w="609600">
                  <a:extLst>
                    <a:ext uri="{9D8B030D-6E8A-4147-A177-3AD203B41FA5}">
                      <a16:colId xmlns:a16="http://schemas.microsoft.com/office/drawing/2014/main" val="20005"/>
                    </a:ext>
                  </a:extLst>
                </a:gridCol>
                <a:gridCol w="609600">
                  <a:extLst>
                    <a:ext uri="{9D8B030D-6E8A-4147-A177-3AD203B41FA5}">
                      <a16:colId xmlns:a16="http://schemas.microsoft.com/office/drawing/2014/main" val="20006"/>
                    </a:ext>
                  </a:extLst>
                </a:gridCol>
              </a:tblGrid>
              <a:tr h="1090909">
                <a:tc gridSpan="7">
                  <a:txBody>
                    <a:bodyPr/>
                    <a:lstStyle/>
                    <a:p>
                      <a:pPr marL="279400">
                        <a:lnSpc>
                          <a:spcPct val="100000"/>
                        </a:lnSpc>
                        <a:spcBef>
                          <a:spcPts val="1755"/>
                        </a:spcBef>
                      </a:pPr>
                      <a:r>
                        <a:rPr sz="3600" b="1" spc="-45" dirty="0">
                          <a:solidFill>
                            <a:srgbClr val="FFFFFF"/>
                          </a:solidFill>
                          <a:latin typeface="Trebuchet MS"/>
                          <a:cs typeface="Trebuchet MS"/>
                        </a:rPr>
                        <a:t>RW-B </a:t>
                      </a:r>
                      <a:r>
                        <a:rPr sz="3600" b="1" spc="-5" dirty="0">
                          <a:solidFill>
                            <a:srgbClr val="FFFFFF"/>
                          </a:solidFill>
                          <a:latin typeface="Trebuchet MS"/>
                          <a:cs typeface="Trebuchet MS"/>
                        </a:rPr>
                        <a:t>clients vs. PWH by </a:t>
                      </a:r>
                      <a:r>
                        <a:rPr sz="3600" b="1" i="1" spc="-5" dirty="0">
                          <a:latin typeface="Trebuchet MS"/>
                          <a:cs typeface="Trebuchet MS"/>
                        </a:rPr>
                        <a:t>Age </a:t>
                      </a:r>
                      <a:r>
                        <a:rPr sz="3600" b="1" i="1" dirty="0">
                          <a:latin typeface="Trebuchet MS"/>
                          <a:cs typeface="Trebuchet MS"/>
                        </a:rPr>
                        <a:t>groups </a:t>
                      </a:r>
                      <a:r>
                        <a:rPr sz="3600" b="1" i="1" spc="-40" dirty="0">
                          <a:solidFill>
                            <a:srgbClr val="FFFFFF"/>
                          </a:solidFill>
                          <a:latin typeface="Trebuchet MS"/>
                          <a:cs typeface="Trebuchet MS"/>
                        </a:rPr>
                        <a:t>-</a:t>
                      </a:r>
                      <a:r>
                        <a:rPr sz="3600" b="1" spc="-40" dirty="0">
                          <a:solidFill>
                            <a:srgbClr val="FFFFFF"/>
                          </a:solidFill>
                          <a:latin typeface="Trebuchet MS"/>
                          <a:cs typeface="Trebuchet MS"/>
                        </a:rPr>
                        <a:t>Palm </a:t>
                      </a:r>
                      <a:r>
                        <a:rPr sz="3600" b="1" spc="-5" dirty="0">
                          <a:solidFill>
                            <a:srgbClr val="FFFFFF"/>
                          </a:solidFill>
                          <a:latin typeface="Trebuchet MS"/>
                          <a:cs typeface="Trebuchet MS"/>
                        </a:rPr>
                        <a:t>Beach</a:t>
                      </a:r>
                      <a:r>
                        <a:rPr sz="3600" b="1" spc="130" dirty="0">
                          <a:solidFill>
                            <a:srgbClr val="FFFFFF"/>
                          </a:solidFill>
                          <a:latin typeface="Trebuchet MS"/>
                          <a:cs typeface="Trebuchet MS"/>
                        </a:rPr>
                        <a:t> </a:t>
                      </a:r>
                      <a:r>
                        <a:rPr sz="3600" b="1" dirty="0">
                          <a:solidFill>
                            <a:srgbClr val="FFFFFF"/>
                          </a:solidFill>
                          <a:latin typeface="Trebuchet MS"/>
                          <a:cs typeface="Trebuchet MS"/>
                        </a:rPr>
                        <a:t>2021</a:t>
                      </a:r>
                      <a:endParaRPr sz="3600">
                        <a:latin typeface="Trebuchet MS"/>
                        <a:cs typeface="Trebuchet MS"/>
                      </a:endParaRPr>
                    </a:p>
                  </a:txBody>
                  <a:tcPr marL="0" marR="0" marT="222885" marB="0">
                    <a:lnB w="12700">
                      <a:solidFill>
                        <a:srgbClr val="FFFFFF"/>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90500">
                <a:tc>
                  <a:txBody>
                    <a:bodyPr/>
                    <a:lstStyle/>
                    <a:p>
                      <a:pPr marL="1270" algn="ctr">
                        <a:lnSpc>
                          <a:spcPts val="1290"/>
                        </a:lnSpc>
                        <a:spcBef>
                          <a:spcPts val="110"/>
                        </a:spcBef>
                      </a:pPr>
                      <a:r>
                        <a:rPr sz="1100" b="1" dirty="0">
                          <a:latin typeface="Calibri"/>
                          <a:cs typeface="Calibri"/>
                        </a:rPr>
                        <a:t>Age</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90"/>
                        </a:lnSpc>
                        <a:spcBef>
                          <a:spcPts val="110"/>
                        </a:spcBef>
                      </a:pPr>
                      <a:r>
                        <a:rPr sz="1100" b="1" spc="-5" dirty="0">
                          <a:latin typeface="Calibri"/>
                          <a:cs typeface="Calibri"/>
                        </a:rPr>
                        <a:t>RW-B</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90"/>
                        </a:lnSpc>
                        <a:spcBef>
                          <a:spcPts val="110"/>
                        </a:spcBef>
                      </a:pPr>
                      <a:r>
                        <a:rPr sz="1100" b="1" spc="-5" dirty="0">
                          <a:latin typeface="Calibri"/>
                          <a:cs typeface="Calibri"/>
                        </a:rPr>
                        <a:t>Count</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rowSpan="5">
                  <a:txBody>
                    <a:bodyPr/>
                    <a:lstStyle/>
                    <a:p>
                      <a:pPr>
                        <a:lnSpc>
                          <a:spcPct val="100000"/>
                        </a:lnSpc>
                      </a:pPr>
                      <a:endParaRPr sz="1500">
                        <a:latin typeface="Times New Roman"/>
                        <a:cs typeface="Times New Roman"/>
                      </a:endParaRPr>
                    </a:p>
                  </a:txBody>
                  <a:tcPr marL="0" marR="0" marT="0" marB="0">
                    <a:lnL w="12700">
                      <a:solidFill>
                        <a:srgbClr val="FFFFFF"/>
                      </a:solidFill>
                      <a:prstDash val="solid"/>
                    </a:lnL>
                    <a:lnR w="12700">
                      <a:solidFill>
                        <a:srgbClr val="FFFFFF"/>
                      </a:solidFill>
                      <a:prstDash val="solid"/>
                    </a:lnR>
                  </a:tcPr>
                </a:tc>
                <a:tc>
                  <a:txBody>
                    <a:bodyPr/>
                    <a:lstStyle/>
                    <a:p>
                      <a:pPr marL="1270" algn="ctr">
                        <a:lnSpc>
                          <a:spcPts val="1290"/>
                        </a:lnSpc>
                        <a:spcBef>
                          <a:spcPts val="110"/>
                        </a:spcBef>
                      </a:pPr>
                      <a:r>
                        <a:rPr sz="1100" b="1" dirty="0">
                          <a:latin typeface="Calibri"/>
                          <a:cs typeface="Calibri"/>
                        </a:rPr>
                        <a:t>Age</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90"/>
                        </a:lnSpc>
                        <a:spcBef>
                          <a:spcPts val="110"/>
                        </a:spcBef>
                      </a:pPr>
                      <a:r>
                        <a:rPr sz="1100" b="1" spc="-5" dirty="0">
                          <a:latin typeface="Calibri"/>
                          <a:cs typeface="Calibri"/>
                        </a:rPr>
                        <a:t>PWH</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90"/>
                        </a:lnSpc>
                        <a:spcBef>
                          <a:spcPts val="110"/>
                        </a:spcBef>
                      </a:pPr>
                      <a:r>
                        <a:rPr sz="1100" b="1" spc="-5" dirty="0">
                          <a:latin typeface="Calibri"/>
                          <a:cs typeface="Calibri"/>
                        </a:rPr>
                        <a:t>Count</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1"/>
                  </a:ext>
                </a:extLst>
              </a:tr>
              <a:tr h="190500">
                <a:tc>
                  <a:txBody>
                    <a:bodyPr/>
                    <a:lstStyle/>
                    <a:p>
                      <a:pPr marL="635" algn="ctr">
                        <a:lnSpc>
                          <a:spcPts val="1290"/>
                        </a:lnSpc>
                        <a:spcBef>
                          <a:spcPts val="110"/>
                        </a:spcBef>
                      </a:pPr>
                      <a:r>
                        <a:rPr sz="1100" i="1" dirty="0">
                          <a:latin typeface="Calibri"/>
                          <a:cs typeface="Calibri"/>
                        </a:rPr>
                        <a:t>13-24</a:t>
                      </a:r>
                      <a:r>
                        <a:rPr sz="1100" i="1" spc="-55" dirty="0">
                          <a:latin typeface="Calibri"/>
                          <a:cs typeface="Calibri"/>
                        </a:rPr>
                        <a:t> </a:t>
                      </a:r>
                      <a:r>
                        <a:rPr sz="1100" i="1" dirty="0">
                          <a:latin typeface="Calibri"/>
                          <a:cs typeface="Calibri"/>
                        </a:rPr>
                        <a:t>y/o</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635" algn="ctr">
                        <a:lnSpc>
                          <a:spcPts val="1290"/>
                        </a:lnSpc>
                        <a:spcBef>
                          <a:spcPts val="110"/>
                        </a:spcBef>
                      </a:pPr>
                      <a:r>
                        <a:rPr sz="1100" dirty="0">
                          <a:latin typeface="Calibri"/>
                          <a:cs typeface="Calibri"/>
                        </a:rPr>
                        <a:t>2.00%</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90"/>
                        </a:lnSpc>
                        <a:spcBef>
                          <a:spcPts val="110"/>
                        </a:spcBef>
                      </a:pPr>
                      <a:r>
                        <a:rPr sz="1100" dirty="0">
                          <a:latin typeface="Calibri"/>
                          <a:cs typeface="Calibri"/>
                        </a:rPr>
                        <a:t>22</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0" marB="0">
                    <a:lnL w="12700">
                      <a:solidFill>
                        <a:srgbClr val="FFFFFF"/>
                      </a:solidFill>
                      <a:prstDash val="solid"/>
                    </a:lnL>
                    <a:lnR w="12700">
                      <a:solidFill>
                        <a:srgbClr val="FFFFFF"/>
                      </a:solidFill>
                      <a:prstDash val="solid"/>
                    </a:lnR>
                  </a:tcPr>
                </a:tc>
                <a:tc>
                  <a:txBody>
                    <a:bodyPr/>
                    <a:lstStyle/>
                    <a:p>
                      <a:pPr marL="635" algn="ctr">
                        <a:lnSpc>
                          <a:spcPts val="1290"/>
                        </a:lnSpc>
                        <a:spcBef>
                          <a:spcPts val="110"/>
                        </a:spcBef>
                      </a:pPr>
                      <a:r>
                        <a:rPr sz="1100" i="1" dirty="0">
                          <a:latin typeface="Calibri"/>
                          <a:cs typeface="Calibri"/>
                        </a:rPr>
                        <a:t>13-24</a:t>
                      </a:r>
                      <a:r>
                        <a:rPr sz="1100" i="1" spc="-55" dirty="0">
                          <a:latin typeface="Calibri"/>
                          <a:cs typeface="Calibri"/>
                        </a:rPr>
                        <a:t> </a:t>
                      </a:r>
                      <a:r>
                        <a:rPr sz="1100" i="1" dirty="0">
                          <a:latin typeface="Calibri"/>
                          <a:cs typeface="Calibri"/>
                        </a:rPr>
                        <a:t>y/o</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635" algn="ctr">
                        <a:lnSpc>
                          <a:spcPts val="1290"/>
                        </a:lnSpc>
                        <a:spcBef>
                          <a:spcPts val="110"/>
                        </a:spcBef>
                      </a:pPr>
                      <a:r>
                        <a:rPr sz="1100" dirty="0">
                          <a:latin typeface="Calibri"/>
                          <a:cs typeface="Calibri"/>
                        </a:rPr>
                        <a:t>2.00%</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90"/>
                        </a:lnSpc>
                        <a:spcBef>
                          <a:spcPts val="110"/>
                        </a:spcBef>
                      </a:pPr>
                      <a:r>
                        <a:rPr sz="1100" dirty="0">
                          <a:latin typeface="Calibri"/>
                          <a:cs typeface="Calibri"/>
                        </a:rPr>
                        <a:t>164</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2"/>
                  </a:ext>
                </a:extLst>
              </a:tr>
              <a:tr h="190500">
                <a:tc>
                  <a:txBody>
                    <a:bodyPr/>
                    <a:lstStyle/>
                    <a:p>
                      <a:pPr marR="33655" algn="ctr">
                        <a:lnSpc>
                          <a:spcPts val="1290"/>
                        </a:lnSpc>
                        <a:spcBef>
                          <a:spcPts val="110"/>
                        </a:spcBef>
                      </a:pPr>
                      <a:r>
                        <a:rPr sz="1100" i="1" dirty="0">
                          <a:latin typeface="Calibri"/>
                          <a:cs typeface="Calibri"/>
                        </a:rPr>
                        <a:t>25-44</a:t>
                      </a:r>
                      <a:r>
                        <a:rPr sz="1100" i="1" spc="-75" dirty="0">
                          <a:latin typeface="Calibri"/>
                          <a:cs typeface="Calibri"/>
                        </a:rPr>
                        <a:t> </a:t>
                      </a:r>
                      <a:r>
                        <a:rPr sz="1100" i="1" dirty="0">
                          <a:latin typeface="Calibri"/>
                          <a:cs typeface="Calibri"/>
                        </a:rPr>
                        <a:t>y/o</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635" algn="ctr">
                        <a:lnSpc>
                          <a:spcPts val="1290"/>
                        </a:lnSpc>
                        <a:spcBef>
                          <a:spcPts val="110"/>
                        </a:spcBef>
                      </a:pPr>
                      <a:r>
                        <a:rPr sz="1100" dirty="0">
                          <a:latin typeface="Calibri"/>
                          <a:cs typeface="Calibri"/>
                        </a:rPr>
                        <a:t>30%</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90"/>
                        </a:lnSpc>
                        <a:spcBef>
                          <a:spcPts val="110"/>
                        </a:spcBef>
                      </a:pPr>
                      <a:r>
                        <a:rPr sz="1100" dirty="0">
                          <a:latin typeface="Calibri"/>
                          <a:cs typeface="Calibri"/>
                        </a:rPr>
                        <a:t>297</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0" marB="0">
                    <a:lnL w="12700">
                      <a:solidFill>
                        <a:srgbClr val="FFFFFF"/>
                      </a:solidFill>
                      <a:prstDash val="solid"/>
                    </a:lnL>
                    <a:lnR w="12700">
                      <a:solidFill>
                        <a:srgbClr val="FFFFFF"/>
                      </a:solidFill>
                      <a:prstDash val="solid"/>
                    </a:lnR>
                  </a:tcPr>
                </a:tc>
                <a:tc>
                  <a:txBody>
                    <a:bodyPr/>
                    <a:lstStyle/>
                    <a:p>
                      <a:pPr marR="33655" algn="ctr">
                        <a:lnSpc>
                          <a:spcPts val="1290"/>
                        </a:lnSpc>
                        <a:spcBef>
                          <a:spcPts val="110"/>
                        </a:spcBef>
                      </a:pPr>
                      <a:r>
                        <a:rPr sz="1100" i="1" dirty="0">
                          <a:latin typeface="Calibri"/>
                          <a:cs typeface="Calibri"/>
                        </a:rPr>
                        <a:t>25-44</a:t>
                      </a:r>
                      <a:r>
                        <a:rPr sz="1100" i="1" spc="-75" dirty="0">
                          <a:latin typeface="Calibri"/>
                          <a:cs typeface="Calibri"/>
                        </a:rPr>
                        <a:t> </a:t>
                      </a:r>
                      <a:r>
                        <a:rPr sz="1100" i="1" dirty="0">
                          <a:latin typeface="Calibri"/>
                          <a:cs typeface="Calibri"/>
                        </a:rPr>
                        <a:t>y/o</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90"/>
                        </a:lnSpc>
                        <a:spcBef>
                          <a:spcPts val="110"/>
                        </a:spcBef>
                      </a:pPr>
                      <a:r>
                        <a:rPr sz="1100" dirty="0">
                          <a:latin typeface="Calibri"/>
                          <a:cs typeface="Calibri"/>
                        </a:rPr>
                        <a:t>27.60%</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635" algn="ctr">
                        <a:lnSpc>
                          <a:spcPts val="1290"/>
                        </a:lnSpc>
                        <a:spcBef>
                          <a:spcPts val="110"/>
                        </a:spcBef>
                      </a:pPr>
                      <a:r>
                        <a:rPr sz="1100" dirty="0">
                          <a:latin typeface="Calibri"/>
                          <a:cs typeface="Calibri"/>
                        </a:rPr>
                        <a:t>2326</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3"/>
                  </a:ext>
                </a:extLst>
              </a:tr>
              <a:tr h="190500">
                <a:tc>
                  <a:txBody>
                    <a:bodyPr/>
                    <a:lstStyle/>
                    <a:p>
                      <a:pPr marL="1270" algn="ctr">
                        <a:lnSpc>
                          <a:spcPts val="1290"/>
                        </a:lnSpc>
                        <a:spcBef>
                          <a:spcPts val="110"/>
                        </a:spcBef>
                      </a:pPr>
                      <a:r>
                        <a:rPr sz="1100" i="1" dirty="0">
                          <a:latin typeface="Calibri"/>
                          <a:cs typeface="Calibri"/>
                        </a:rPr>
                        <a:t>45-59</a:t>
                      </a:r>
                      <a:r>
                        <a:rPr sz="1100" i="1" spc="-55" dirty="0">
                          <a:latin typeface="Calibri"/>
                          <a:cs typeface="Calibri"/>
                        </a:rPr>
                        <a:t> </a:t>
                      </a:r>
                      <a:r>
                        <a:rPr sz="1100" i="1" dirty="0">
                          <a:latin typeface="Calibri"/>
                          <a:cs typeface="Calibri"/>
                        </a:rPr>
                        <a:t>y/o</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90"/>
                        </a:lnSpc>
                        <a:spcBef>
                          <a:spcPts val="110"/>
                        </a:spcBef>
                      </a:pPr>
                      <a:r>
                        <a:rPr sz="1100" dirty="0">
                          <a:latin typeface="Calibri"/>
                          <a:cs typeface="Calibri"/>
                        </a:rPr>
                        <a:t>49.00%</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90"/>
                        </a:lnSpc>
                        <a:spcBef>
                          <a:spcPts val="110"/>
                        </a:spcBef>
                      </a:pPr>
                      <a:r>
                        <a:rPr sz="1100" dirty="0">
                          <a:latin typeface="Calibri"/>
                          <a:cs typeface="Calibri"/>
                        </a:rPr>
                        <a:t>489</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0" marB="0">
                    <a:lnL w="12700">
                      <a:solidFill>
                        <a:srgbClr val="FFFFFF"/>
                      </a:solidFill>
                      <a:prstDash val="solid"/>
                    </a:lnL>
                    <a:lnR w="12700">
                      <a:solidFill>
                        <a:srgbClr val="FFFFFF"/>
                      </a:solidFill>
                      <a:prstDash val="solid"/>
                    </a:lnR>
                  </a:tcPr>
                </a:tc>
                <a:tc>
                  <a:txBody>
                    <a:bodyPr/>
                    <a:lstStyle/>
                    <a:p>
                      <a:pPr marL="1270" algn="ctr">
                        <a:lnSpc>
                          <a:spcPts val="1290"/>
                        </a:lnSpc>
                        <a:spcBef>
                          <a:spcPts val="110"/>
                        </a:spcBef>
                      </a:pPr>
                      <a:r>
                        <a:rPr sz="1100" i="1" dirty="0">
                          <a:latin typeface="Calibri"/>
                          <a:cs typeface="Calibri"/>
                        </a:rPr>
                        <a:t>45-59</a:t>
                      </a:r>
                      <a:r>
                        <a:rPr sz="1100" i="1" spc="-55" dirty="0">
                          <a:latin typeface="Calibri"/>
                          <a:cs typeface="Calibri"/>
                        </a:rPr>
                        <a:t> </a:t>
                      </a:r>
                      <a:r>
                        <a:rPr sz="1100" i="1" dirty="0">
                          <a:latin typeface="Calibri"/>
                          <a:cs typeface="Calibri"/>
                        </a:rPr>
                        <a:t>y/o</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90"/>
                        </a:lnSpc>
                        <a:spcBef>
                          <a:spcPts val="110"/>
                        </a:spcBef>
                      </a:pPr>
                      <a:r>
                        <a:rPr sz="1100" dirty="0">
                          <a:latin typeface="Calibri"/>
                          <a:cs typeface="Calibri"/>
                        </a:rPr>
                        <a:t>38.60%</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90"/>
                        </a:lnSpc>
                        <a:spcBef>
                          <a:spcPts val="110"/>
                        </a:spcBef>
                      </a:pPr>
                      <a:r>
                        <a:rPr sz="1100" dirty="0">
                          <a:latin typeface="Calibri"/>
                          <a:cs typeface="Calibri"/>
                        </a:rPr>
                        <a:t>3,254</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4"/>
                  </a:ext>
                </a:extLst>
              </a:tr>
              <a:tr h="190500">
                <a:tc>
                  <a:txBody>
                    <a:bodyPr/>
                    <a:lstStyle/>
                    <a:p>
                      <a:pPr marL="635" algn="ctr">
                        <a:lnSpc>
                          <a:spcPts val="1285"/>
                        </a:lnSpc>
                        <a:spcBef>
                          <a:spcPts val="110"/>
                        </a:spcBef>
                      </a:pPr>
                      <a:r>
                        <a:rPr sz="1100" i="1" dirty="0">
                          <a:latin typeface="Calibri"/>
                          <a:cs typeface="Calibri"/>
                        </a:rPr>
                        <a:t>60+</a:t>
                      </a:r>
                      <a:r>
                        <a:rPr sz="1100" i="1" spc="-35" dirty="0">
                          <a:latin typeface="Calibri"/>
                          <a:cs typeface="Calibri"/>
                        </a:rPr>
                        <a:t> </a:t>
                      </a:r>
                      <a:r>
                        <a:rPr sz="1100" i="1" dirty="0">
                          <a:latin typeface="Calibri"/>
                          <a:cs typeface="Calibri"/>
                        </a:rPr>
                        <a:t>y/o</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85"/>
                        </a:lnSpc>
                        <a:spcBef>
                          <a:spcPts val="110"/>
                        </a:spcBef>
                      </a:pPr>
                      <a:r>
                        <a:rPr sz="1100" dirty="0">
                          <a:latin typeface="Calibri"/>
                          <a:cs typeface="Calibri"/>
                        </a:rPr>
                        <a:t>19.00%</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85"/>
                        </a:lnSpc>
                        <a:spcBef>
                          <a:spcPts val="110"/>
                        </a:spcBef>
                      </a:pPr>
                      <a:r>
                        <a:rPr sz="1100" dirty="0">
                          <a:latin typeface="Calibri"/>
                          <a:cs typeface="Calibri"/>
                        </a:rPr>
                        <a:t>194</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0" marB="0">
                    <a:lnL w="12700">
                      <a:solidFill>
                        <a:srgbClr val="FFFFFF"/>
                      </a:solidFill>
                      <a:prstDash val="solid"/>
                    </a:lnL>
                    <a:lnR w="12700">
                      <a:solidFill>
                        <a:srgbClr val="FFFFFF"/>
                      </a:solidFill>
                      <a:prstDash val="solid"/>
                    </a:lnR>
                  </a:tcPr>
                </a:tc>
                <a:tc>
                  <a:txBody>
                    <a:bodyPr/>
                    <a:lstStyle/>
                    <a:p>
                      <a:pPr marL="635" algn="ctr">
                        <a:lnSpc>
                          <a:spcPts val="1285"/>
                        </a:lnSpc>
                        <a:spcBef>
                          <a:spcPts val="110"/>
                        </a:spcBef>
                      </a:pPr>
                      <a:r>
                        <a:rPr sz="1100" i="1" dirty="0">
                          <a:latin typeface="Calibri"/>
                          <a:cs typeface="Calibri"/>
                        </a:rPr>
                        <a:t>60+</a:t>
                      </a:r>
                      <a:r>
                        <a:rPr sz="1100" i="1" spc="-35" dirty="0">
                          <a:latin typeface="Calibri"/>
                          <a:cs typeface="Calibri"/>
                        </a:rPr>
                        <a:t> </a:t>
                      </a:r>
                      <a:r>
                        <a:rPr sz="1100" i="1" dirty="0">
                          <a:latin typeface="Calibri"/>
                          <a:cs typeface="Calibri"/>
                        </a:rPr>
                        <a:t>y/o</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85"/>
                        </a:lnSpc>
                        <a:spcBef>
                          <a:spcPts val="110"/>
                        </a:spcBef>
                      </a:pPr>
                      <a:r>
                        <a:rPr sz="1100" dirty="0">
                          <a:latin typeface="Calibri"/>
                          <a:cs typeface="Calibri"/>
                        </a:rPr>
                        <a:t>31.80%</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85"/>
                        </a:lnSpc>
                        <a:spcBef>
                          <a:spcPts val="110"/>
                        </a:spcBef>
                      </a:pPr>
                      <a:r>
                        <a:rPr sz="1100" dirty="0">
                          <a:latin typeface="Calibri"/>
                          <a:cs typeface="Calibri"/>
                        </a:rPr>
                        <a:t>2,673</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5"/>
                  </a:ext>
                </a:extLst>
              </a:tr>
            </a:tbl>
          </a:graphicData>
        </a:graphic>
      </p:graphicFrame>
      <p:sp>
        <p:nvSpPr>
          <p:cNvPr id="3" name="object 3"/>
          <p:cNvSpPr/>
          <p:nvPr/>
        </p:nvSpPr>
        <p:spPr>
          <a:xfrm>
            <a:off x="5814059" y="3392423"/>
            <a:ext cx="0" cy="2390140"/>
          </a:xfrm>
          <a:custGeom>
            <a:avLst/>
            <a:gdLst/>
            <a:ahLst/>
            <a:cxnLst/>
            <a:rect l="l" t="t" r="r" b="b"/>
            <a:pathLst>
              <a:path h="2390140">
                <a:moveTo>
                  <a:pt x="0" y="0"/>
                </a:moveTo>
                <a:lnTo>
                  <a:pt x="0" y="238963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4974335" y="3392423"/>
            <a:ext cx="0" cy="149860"/>
          </a:xfrm>
          <a:custGeom>
            <a:avLst/>
            <a:gdLst/>
            <a:ahLst/>
            <a:cxnLst/>
            <a:rect l="l" t="t" r="r" b="b"/>
            <a:pathLst>
              <a:path h="149860">
                <a:moveTo>
                  <a:pt x="0" y="0"/>
                </a:moveTo>
                <a:lnTo>
                  <a:pt x="0" y="14935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4974335" y="3840479"/>
            <a:ext cx="0" cy="299085"/>
          </a:xfrm>
          <a:custGeom>
            <a:avLst/>
            <a:gdLst/>
            <a:ahLst/>
            <a:cxnLst/>
            <a:rect l="l" t="t" r="r" b="b"/>
            <a:pathLst>
              <a:path h="299085">
                <a:moveTo>
                  <a:pt x="0" y="0"/>
                </a:moveTo>
                <a:lnTo>
                  <a:pt x="0" y="29870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4974335" y="4437888"/>
            <a:ext cx="0" cy="299085"/>
          </a:xfrm>
          <a:custGeom>
            <a:avLst/>
            <a:gdLst/>
            <a:ahLst/>
            <a:cxnLst/>
            <a:rect l="l" t="t" r="r" b="b"/>
            <a:pathLst>
              <a:path h="299085">
                <a:moveTo>
                  <a:pt x="0" y="0"/>
                </a:moveTo>
                <a:lnTo>
                  <a:pt x="0" y="29870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4974335" y="5035296"/>
            <a:ext cx="0" cy="746760"/>
          </a:xfrm>
          <a:custGeom>
            <a:avLst/>
            <a:gdLst/>
            <a:ahLst/>
            <a:cxnLst/>
            <a:rect l="l" t="t" r="r" b="b"/>
            <a:pathLst>
              <a:path h="746760">
                <a:moveTo>
                  <a:pt x="0" y="0"/>
                </a:moveTo>
                <a:lnTo>
                  <a:pt x="0" y="74675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4134611" y="3392423"/>
            <a:ext cx="0" cy="746760"/>
          </a:xfrm>
          <a:custGeom>
            <a:avLst/>
            <a:gdLst/>
            <a:ahLst/>
            <a:cxnLst/>
            <a:rect l="l" t="t" r="r" b="b"/>
            <a:pathLst>
              <a:path h="746760">
                <a:moveTo>
                  <a:pt x="0" y="0"/>
                </a:moveTo>
                <a:lnTo>
                  <a:pt x="0" y="74675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4134611" y="4437888"/>
            <a:ext cx="0" cy="299085"/>
          </a:xfrm>
          <a:custGeom>
            <a:avLst/>
            <a:gdLst/>
            <a:ahLst/>
            <a:cxnLst/>
            <a:rect l="l" t="t" r="r" b="b"/>
            <a:pathLst>
              <a:path h="299085">
                <a:moveTo>
                  <a:pt x="0" y="0"/>
                </a:moveTo>
                <a:lnTo>
                  <a:pt x="0" y="29870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4134611" y="5035296"/>
            <a:ext cx="0" cy="746760"/>
          </a:xfrm>
          <a:custGeom>
            <a:avLst/>
            <a:gdLst/>
            <a:ahLst/>
            <a:cxnLst/>
            <a:rect l="l" t="t" r="r" b="b"/>
            <a:pathLst>
              <a:path h="746760">
                <a:moveTo>
                  <a:pt x="0" y="0"/>
                </a:moveTo>
                <a:lnTo>
                  <a:pt x="0" y="74675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3296411" y="3392423"/>
            <a:ext cx="0" cy="746760"/>
          </a:xfrm>
          <a:custGeom>
            <a:avLst/>
            <a:gdLst/>
            <a:ahLst/>
            <a:cxnLst/>
            <a:rect l="l" t="t" r="r" b="b"/>
            <a:pathLst>
              <a:path h="746760">
                <a:moveTo>
                  <a:pt x="0" y="0"/>
                </a:moveTo>
                <a:lnTo>
                  <a:pt x="0" y="74675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3296411" y="4437888"/>
            <a:ext cx="0" cy="1344295"/>
          </a:xfrm>
          <a:custGeom>
            <a:avLst/>
            <a:gdLst/>
            <a:ahLst/>
            <a:cxnLst/>
            <a:rect l="l" t="t" r="r" b="b"/>
            <a:pathLst>
              <a:path h="1344295">
                <a:moveTo>
                  <a:pt x="0" y="0"/>
                </a:moveTo>
                <a:lnTo>
                  <a:pt x="0" y="134416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2456688" y="3392423"/>
            <a:ext cx="0" cy="746760"/>
          </a:xfrm>
          <a:custGeom>
            <a:avLst/>
            <a:gdLst/>
            <a:ahLst/>
            <a:cxnLst/>
            <a:rect l="l" t="t" r="r" b="b"/>
            <a:pathLst>
              <a:path h="746760">
                <a:moveTo>
                  <a:pt x="0" y="0"/>
                </a:moveTo>
                <a:lnTo>
                  <a:pt x="0" y="74675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2456688" y="4437888"/>
            <a:ext cx="0" cy="1344295"/>
          </a:xfrm>
          <a:custGeom>
            <a:avLst/>
            <a:gdLst/>
            <a:ahLst/>
            <a:cxnLst/>
            <a:rect l="l" t="t" r="r" b="b"/>
            <a:pathLst>
              <a:path h="1344295">
                <a:moveTo>
                  <a:pt x="0" y="0"/>
                </a:moveTo>
                <a:lnTo>
                  <a:pt x="0" y="134416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1616963" y="3392423"/>
            <a:ext cx="0" cy="2390140"/>
          </a:xfrm>
          <a:custGeom>
            <a:avLst/>
            <a:gdLst/>
            <a:ahLst/>
            <a:cxnLst/>
            <a:rect l="l" t="t" r="r" b="b"/>
            <a:pathLst>
              <a:path h="2390140">
                <a:moveTo>
                  <a:pt x="0" y="0"/>
                </a:moveTo>
                <a:lnTo>
                  <a:pt x="0" y="238963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777240" y="3392423"/>
            <a:ext cx="0" cy="2390140"/>
          </a:xfrm>
          <a:custGeom>
            <a:avLst/>
            <a:gdLst/>
            <a:ahLst/>
            <a:cxnLst/>
            <a:rect l="l" t="t" r="r" b="b"/>
            <a:pathLst>
              <a:path h="2390140">
                <a:moveTo>
                  <a:pt x="0" y="0"/>
                </a:moveTo>
                <a:lnTo>
                  <a:pt x="0" y="238963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5646420" y="5334000"/>
            <a:ext cx="167640" cy="299085"/>
          </a:xfrm>
          <a:custGeom>
            <a:avLst/>
            <a:gdLst/>
            <a:ahLst/>
            <a:cxnLst/>
            <a:rect l="l" t="t" r="r" b="b"/>
            <a:pathLst>
              <a:path w="167639" h="299085">
                <a:moveTo>
                  <a:pt x="0" y="0"/>
                </a:moveTo>
                <a:lnTo>
                  <a:pt x="167639" y="0"/>
                </a:lnTo>
                <a:lnTo>
                  <a:pt x="167639" y="298703"/>
                </a:lnTo>
                <a:lnTo>
                  <a:pt x="0" y="298703"/>
                </a:lnTo>
                <a:lnTo>
                  <a:pt x="0" y="0"/>
                </a:lnTo>
                <a:close/>
              </a:path>
            </a:pathLst>
          </a:custGeom>
          <a:solidFill>
            <a:srgbClr val="FFD96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3296411" y="4736591"/>
            <a:ext cx="2517775" cy="299085"/>
          </a:xfrm>
          <a:custGeom>
            <a:avLst/>
            <a:gdLst/>
            <a:ahLst/>
            <a:cxnLst/>
            <a:rect l="l" t="t" r="r" b="b"/>
            <a:pathLst>
              <a:path w="2517775" h="299085">
                <a:moveTo>
                  <a:pt x="0" y="0"/>
                </a:moveTo>
                <a:lnTo>
                  <a:pt x="2517648" y="0"/>
                </a:lnTo>
                <a:lnTo>
                  <a:pt x="2517648" y="298703"/>
                </a:lnTo>
                <a:lnTo>
                  <a:pt x="0" y="298703"/>
                </a:lnTo>
                <a:lnTo>
                  <a:pt x="0" y="0"/>
                </a:lnTo>
                <a:close/>
              </a:path>
            </a:pathLst>
          </a:custGeom>
          <a:solidFill>
            <a:srgbClr val="FFC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1700783" y="4139184"/>
            <a:ext cx="4113529" cy="299085"/>
          </a:xfrm>
          <a:custGeom>
            <a:avLst/>
            <a:gdLst/>
            <a:ahLst/>
            <a:cxnLst/>
            <a:rect l="l" t="t" r="r" b="b"/>
            <a:pathLst>
              <a:path w="4113529" h="299085">
                <a:moveTo>
                  <a:pt x="0" y="0"/>
                </a:moveTo>
                <a:lnTo>
                  <a:pt x="4113276" y="0"/>
                </a:lnTo>
                <a:lnTo>
                  <a:pt x="4113276" y="298704"/>
                </a:lnTo>
                <a:lnTo>
                  <a:pt x="0" y="298704"/>
                </a:lnTo>
                <a:lnTo>
                  <a:pt x="0" y="0"/>
                </a:lnTo>
                <a:close/>
              </a:path>
            </a:pathLst>
          </a:custGeom>
          <a:solidFill>
            <a:srgbClr val="BF9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4219955" y="3541776"/>
            <a:ext cx="1594485" cy="299085"/>
          </a:xfrm>
          <a:custGeom>
            <a:avLst/>
            <a:gdLst/>
            <a:ahLst/>
            <a:cxnLst/>
            <a:rect l="l" t="t" r="r" b="b"/>
            <a:pathLst>
              <a:path w="1594485" h="299085">
                <a:moveTo>
                  <a:pt x="0" y="0"/>
                </a:moveTo>
                <a:lnTo>
                  <a:pt x="1594103" y="0"/>
                </a:lnTo>
                <a:lnTo>
                  <a:pt x="1594103" y="298704"/>
                </a:lnTo>
                <a:lnTo>
                  <a:pt x="0" y="298704"/>
                </a:lnTo>
                <a:lnTo>
                  <a:pt x="0" y="0"/>
                </a:lnTo>
                <a:close/>
              </a:path>
            </a:pathLst>
          </a:custGeom>
          <a:solidFill>
            <a:srgbClr val="7F6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txBox="1"/>
          <p:nvPr/>
        </p:nvSpPr>
        <p:spPr>
          <a:xfrm>
            <a:off x="5052541" y="5337764"/>
            <a:ext cx="5283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2</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10" normalizeH="0" baseline="0" noProof="0" dirty="0">
                <a:ln>
                  <a:noFill/>
                </a:ln>
                <a:solidFill>
                  <a:srgbClr val="3E3E3E"/>
                </a:solidFill>
                <a:effectLst/>
                <a:uLnTx/>
                <a:uFillTx/>
                <a:latin typeface="Calibri"/>
                <a:ea typeface="+mn-ea"/>
                <a:cs typeface="Calibri"/>
              </a:rPr>
              <a:t>00%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22" name="object 22"/>
          <p:cNvSpPr txBox="1"/>
          <p:nvPr/>
        </p:nvSpPr>
        <p:spPr>
          <a:xfrm>
            <a:off x="2856981" y="4740430"/>
            <a:ext cx="37465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30%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23" name="object 23"/>
          <p:cNvSpPr txBox="1"/>
          <p:nvPr/>
        </p:nvSpPr>
        <p:spPr>
          <a:xfrm>
            <a:off x="1005390" y="4143097"/>
            <a:ext cx="63055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49</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10" normalizeH="0" baseline="0" noProof="0" dirty="0">
                <a:ln>
                  <a:noFill/>
                </a:ln>
                <a:solidFill>
                  <a:srgbClr val="3E3E3E"/>
                </a:solidFill>
                <a:effectLst/>
                <a:uLnTx/>
                <a:uFillTx/>
                <a:latin typeface="Calibri"/>
                <a:ea typeface="+mn-ea"/>
                <a:cs typeface="Calibri"/>
              </a:rPr>
              <a:t>00%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24" name="object 24"/>
          <p:cNvSpPr txBox="1"/>
          <p:nvPr/>
        </p:nvSpPr>
        <p:spPr>
          <a:xfrm>
            <a:off x="3523635" y="3545764"/>
            <a:ext cx="63055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19</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10" normalizeH="0" baseline="0" noProof="0" dirty="0">
                <a:ln>
                  <a:noFill/>
                </a:ln>
                <a:solidFill>
                  <a:srgbClr val="3E3E3E"/>
                </a:solidFill>
                <a:effectLst/>
                <a:uLnTx/>
                <a:uFillTx/>
                <a:latin typeface="Calibri"/>
                <a:ea typeface="+mn-ea"/>
                <a:cs typeface="Calibri"/>
              </a:rPr>
              <a:t>00%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25" name="object 25"/>
          <p:cNvSpPr txBox="1"/>
          <p:nvPr/>
        </p:nvSpPr>
        <p:spPr>
          <a:xfrm>
            <a:off x="5659309" y="5836093"/>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0.00%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26" name="object 26"/>
          <p:cNvSpPr txBox="1"/>
          <p:nvPr/>
        </p:nvSpPr>
        <p:spPr>
          <a:xfrm>
            <a:off x="4790972" y="5836093"/>
            <a:ext cx="36830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10.00%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27" name="object 27"/>
          <p:cNvSpPr txBox="1"/>
          <p:nvPr/>
        </p:nvSpPr>
        <p:spPr>
          <a:xfrm>
            <a:off x="3951552" y="5836093"/>
            <a:ext cx="36830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20.00%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28" name="object 28"/>
          <p:cNvSpPr txBox="1"/>
          <p:nvPr/>
        </p:nvSpPr>
        <p:spPr>
          <a:xfrm>
            <a:off x="3112133" y="5836093"/>
            <a:ext cx="36830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30.00%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29" name="object 29"/>
          <p:cNvSpPr txBox="1"/>
          <p:nvPr/>
        </p:nvSpPr>
        <p:spPr>
          <a:xfrm>
            <a:off x="2272714" y="5836093"/>
            <a:ext cx="36830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40.00%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30" name="object 30"/>
          <p:cNvSpPr txBox="1"/>
          <p:nvPr/>
        </p:nvSpPr>
        <p:spPr>
          <a:xfrm>
            <a:off x="1433295" y="5836093"/>
            <a:ext cx="36830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50.00%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31" name="object 31"/>
          <p:cNvSpPr txBox="1"/>
          <p:nvPr/>
        </p:nvSpPr>
        <p:spPr>
          <a:xfrm>
            <a:off x="593876" y="5836093"/>
            <a:ext cx="36830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60.00%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32" name="object 32"/>
          <p:cNvSpPr txBox="1"/>
          <p:nvPr/>
        </p:nvSpPr>
        <p:spPr>
          <a:xfrm>
            <a:off x="2513683" y="2336284"/>
            <a:ext cx="1535430" cy="885825"/>
          </a:xfrm>
          <a:prstGeom prst="rect">
            <a:avLst/>
          </a:prstGeom>
        </p:spPr>
        <p:txBody>
          <a:bodyPr vert="horz" wrap="square" lIns="0" tIns="12065" rIns="0" bIns="0" rtlCol="0">
            <a:spAutoFit/>
          </a:bodyPr>
          <a:lstStyle/>
          <a:p>
            <a:pPr marL="0" marR="0" lvl="0" indent="0" algn="ctr" defTabSz="914400" rtl="0" eaLnBrk="1" fontAlgn="auto" latinLnBrk="0" hangingPunct="1">
              <a:lnSpc>
                <a:spcPct val="100000"/>
              </a:lnSpc>
              <a:spcBef>
                <a:spcPts val="95"/>
              </a:spcBef>
              <a:spcAft>
                <a:spcPts val="0"/>
              </a:spcAft>
              <a:buClrTx/>
              <a:buSzTx/>
              <a:buFontTx/>
              <a:buNone/>
              <a:tabLst/>
              <a:defRPr/>
            </a:pPr>
            <a:r>
              <a:rPr kumimoji="0" sz="2800" b="1" i="0" u="none" strike="noStrike" kern="1200" cap="none" spc="-15" normalizeH="0" baseline="0" noProof="0" dirty="0">
                <a:ln>
                  <a:noFill/>
                </a:ln>
                <a:solidFill>
                  <a:srgbClr val="595958"/>
                </a:solidFill>
                <a:effectLst/>
                <a:uLnTx/>
                <a:uFillTx/>
                <a:latin typeface="Calibri"/>
                <a:ea typeface="+mn-ea"/>
                <a:cs typeface="Calibri"/>
              </a:rPr>
              <a:t>RW-B</a:t>
            </a:r>
            <a:endParaRPr kumimoji="0" sz="2800" b="0" i="0" u="none" strike="noStrike" kern="1200" cap="none" spc="0" normalizeH="0" baseline="0" noProof="0">
              <a:ln>
                <a:noFill/>
              </a:ln>
              <a:solidFill>
                <a:prstClr val="black"/>
              </a:solidFill>
              <a:effectLst/>
              <a:uLnTx/>
              <a:uFillTx/>
              <a:latin typeface="Calibri"/>
              <a:ea typeface="+mn-ea"/>
              <a:cs typeface="Calibri"/>
            </a:endParaRPr>
          </a:p>
          <a:p>
            <a:pPr marL="0" marR="0" lvl="0" indent="0" algn="ctr" defTabSz="914400" rtl="0" eaLnBrk="1" fontAlgn="auto" latinLnBrk="0" hangingPunct="1">
              <a:lnSpc>
                <a:spcPct val="100000"/>
              </a:lnSpc>
              <a:spcBef>
                <a:spcPts val="60"/>
              </a:spcBef>
              <a:spcAft>
                <a:spcPts val="0"/>
              </a:spcAft>
              <a:buClrTx/>
              <a:buSzTx/>
              <a:buFontTx/>
              <a:buNone/>
              <a:tabLst/>
              <a:defRPr/>
            </a:pPr>
            <a:r>
              <a:rPr kumimoji="0" sz="2800" b="0" i="1" u="none" strike="noStrike" kern="1200" cap="none" spc="-5" normalizeH="0" baseline="0" noProof="0" dirty="0">
                <a:ln>
                  <a:noFill/>
                </a:ln>
                <a:solidFill>
                  <a:srgbClr val="595958"/>
                </a:solidFill>
                <a:effectLst/>
                <a:uLnTx/>
                <a:uFillTx/>
                <a:latin typeface="Calibri"/>
                <a:ea typeface="+mn-ea"/>
                <a:cs typeface="Calibri"/>
              </a:rPr>
              <a:t>(N=</a:t>
            </a:r>
            <a:r>
              <a:rPr kumimoji="0" sz="2800" b="0" i="1" u="none" strike="noStrike" kern="1200" cap="none" spc="-65" normalizeH="0" baseline="0" noProof="0" dirty="0">
                <a:ln>
                  <a:noFill/>
                </a:ln>
                <a:solidFill>
                  <a:srgbClr val="595958"/>
                </a:solidFill>
                <a:effectLst/>
                <a:uLnTx/>
                <a:uFillTx/>
                <a:latin typeface="Calibri"/>
                <a:ea typeface="+mn-ea"/>
                <a:cs typeface="Calibri"/>
              </a:rPr>
              <a:t> </a:t>
            </a:r>
            <a:r>
              <a:rPr kumimoji="0" sz="2800" b="0" i="1" u="none" strike="noStrike" kern="1200" cap="none" spc="-10" normalizeH="0" baseline="0" noProof="0" dirty="0">
                <a:ln>
                  <a:noFill/>
                </a:ln>
                <a:solidFill>
                  <a:srgbClr val="595958"/>
                </a:solidFill>
                <a:effectLst/>
                <a:uLnTx/>
                <a:uFillTx/>
                <a:latin typeface="Calibri"/>
                <a:ea typeface="+mn-ea"/>
                <a:cs typeface="Calibri"/>
              </a:rPr>
              <a:t>1,002)</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
        <p:nvSpPr>
          <p:cNvPr id="33" name="object 33"/>
          <p:cNvSpPr/>
          <p:nvPr/>
        </p:nvSpPr>
        <p:spPr>
          <a:xfrm>
            <a:off x="7776971" y="3358896"/>
            <a:ext cx="0" cy="151130"/>
          </a:xfrm>
          <a:custGeom>
            <a:avLst/>
            <a:gdLst/>
            <a:ahLst/>
            <a:cxnLst/>
            <a:rect l="l" t="t" r="r" b="b"/>
            <a:pathLst>
              <a:path h="151129">
                <a:moveTo>
                  <a:pt x="0" y="0"/>
                </a:moveTo>
                <a:lnTo>
                  <a:pt x="0" y="15087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7776971" y="3813047"/>
            <a:ext cx="0" cy="303530"/>
          </a:xfrm>
          <a:custGeom>
            <a:avLst/>
            <a:gdLst/>
            <a:ahLst/>
            <a:cxnLst/>
            <a:rect l="l" t="t" r="r" b="b"/>
            <a:pathLst>
              <a:path h="303529">
                <a:moveTo>
                  <a:pt x="0" y="0"/>
                </a:moveTo>
                <a:lnTo>
                  <a:pt x="0" y="303263"/>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7776971" y="4419600"/>
            <a:ext cx="0" cy="302260"/>
          </a:xfrm>
          <a:custGeom>
            <a:avLst/>
            <a:gdLst/>
            <a:ahLst/>
            <a:cxnLst/>
            <a:rect l="l" t="t" r="r" b="b"/>
            <a:pathLst>
              <a:path h="302260">
                <a:moveTo>
                  <a:pt x="0" y="0"/>
                </a:moveTo>
                <a:lnTo>
                  <a:pt x="0" y="30175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7776971" y="5024628"/>
            <a:ext cx="0" cy="757555"/>
          </a:xfrm>
          <a:custGeom>
            <a:avLst/>
            <a:gdLst/>
            <a:ahLst/>
            <a:cxnLst/>
            <a:rect l="l" t="t" r="r" b="b"/>
            <a:pathLst>
              <a:path h="757554">
                <a:moveTo>
                  <a:pt x="0" y="0"/>
                </a:moveTo>
                <a:lnTo>
                  <a:pt x="0" y="75742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p:nvPr/>
        </p:nvSpPr>
        <p:spPr>
          <a:xfrm>
            <a:off x="8127492" y="3358896"/>
            <a:ext cx="0" cy="151130"/>
          </a:xfrm>
          <a:custGeom>
            <a:avLst/>
            <a:gdLst/>
            <a:ahLst/>
            <a:cxnLst/>
            <a:rect l="l" t="t" r="r" b="b"/>
            <a:pathLst>
              <a:path h="151129">
                <a:moveTo>
                  <a:pt x="0" y="0"/>
                </a:moveTo>
                <a:lnTo>
                  <a:pt x="0" y="15087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8" name="object 38"/>
          <p:cNvSpPr/>
          <p:nvPr/>
        </p:nvSpPr>
        <p:spPr>
          <a:xfrm>
            <a:off x="8127492" y="3813047"/>
            <a:ext cx="0" cy="303530"/>
          </a:xfrm>
          <a:custGeom>
            <a:avLst/>
            <a:gdLst/>
            <a:ahLst/>
            <a:cxnLst/>
            <a:rect l="l" t="t" r="r" b="b"/>
            <a:pathLst>
              <a:path h="303529">
                <a:moveTo>
                  <a:pt x="0" y="0"/>
                </a:moveTo>
                <a:lnTo>
                  <a:pt x="0" y="303263"/>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9" name="object 39"/>
          <p:cNvSpPr/>
          <p:nvPr/>
        </p:nvSpPr>
        <p:spPr>
          <a:xfrm>
            <a:off x="8127492" y="4419600"/>
            <a:ext cx="0" cy="302260"/>
          </a:xfrm>
          <a:custGeom>
            <a:avLst/>
            <a:gdLst/>
            <a:ahLst/>
            <a:cxnLst/>
            <a:rect l="l" t="t" r="r" b="b"/>
            <a:pathLst>
              <a:path h="302260">
                <a:moveTo>
                  <a:pt x="0" y="0"/>
                </a:moveTo>
                <a:lnTo>
                  <a:pt x="0" y="30175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0" name="object 40"/>
          <p:cNvSpPr/>
          <p:nvPr/>
        </p:nvSpPr>
        <p:spPr>
          <a:xfrm>
            <a:off x="8127492" y="5024628"/>
            <a:ext cx="0" cy="757555"/>
          </a:xfrm>
          <a:custGeom>
            <a:avLst/>
            <a:gdLst/>
            <a:ahLst/>
            <a:cxnLst/>
            <a:rect l="l" t="t" r="r" b="b"/>
            <a:pathLst>
              <a:path h="757554">
                <a:moveTo>
                  <a:pt x="0" y="0"/>
                </a:moveTo>
                <a:lnTo>
                  <a:pt x="0" y="75742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1" name="object 41"/>
          <p:cNvSpPr/>
          <p:nvPr/>
        </p:nvSpPr>
        <p:spPr>
          <a:xfrm>
            <a:off x="8478011" y="3358896"/>
            <a:ext cx="0" cy="151130"/>
          </a:xfrm>
          <a:custGeom>
            <a:avLst/>
            <a:gdLst/>
            <a:ahLst/>
            <a:cxnLst/>
            <a:rect l="l" t="t" r="r" b="b"/>
            <a:pathLst>
              <a:path h="151129">
                <a:moveTo>
                  <a:pt x="0" y="0"/>
                </a:moveTo>
                <a:lnTo>
                  <a:pt x="0" y="15087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2" name="object 42"/>
          <p:cNvSpPr/>
          <p:nvPr/>
        </p:nvSpPr>
        <p:spPr>
          <a:xfrm>
            <a:off x="8478011" y="3813047"/>
            <a:ext cx="0" cy="303530"/>
          </a:xfrm>
          <a:custGeom>
            <a:avLst/>
            <a:gdLst/>
            <a:ahLst/>
            <a:cxnLst/>
            <a:rect l="l" t="t" r="r" b="b"/>
            <a:pathLst>
              <a:path h="303529">
                <a:moveTo>
                  <a:pt x="0" y="0"/>
                </a:moveTo>
                <a:lnTo>
                  <a:pt x="0" y="303263"/>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3" name="object 43"/>
          <p:cNvSpPr/>
          <p:nvPr/>
        </p:nvSpPr>
        <p:spPr>
          <a:xfrm>
            <a:off x="8478011" y="4419600"/>
            <a:ext cx="0" cy="302260"/>
          </a:xfrm>
          <a:custGeom>
            <a:avLst/>
            <a:gdLst/>
            <a:ahLst/>
            <a:cxnLst/>
            <a:rect l="l" t="t" r="r" b="b"/>
            <a:pathLst>
              <a:path h="302260">
                <a:moveTo>
                  <a:pt x="0" y="0"/>
                </a:moveTo>
                <a:lnTo>
                  <a:pt x="0" y="30175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4" name="object 44"/>
          <p:cNvSpPr/>
          <p:nvPr/>
        </p:nvSpPr>
        <p:spPr>
          <a:xfrm>
            <a:off x="8478011" y="5024628"/>
            <a:ext cx="0" cy="757555"/>
          </a:xfrm>
          <a:custGeom>
            <a:avLst/>
            <a:gdLst/>
            <a:ahLst/>
            <a:cxnLst/>
            <a:rect l="l" t="t" r="r" b="b"/>
            <a:pathLst>
              <a:path h="757554">
                <a:moveTo>
                  <a:pt x="0" y="0"/>
                </a:moveTo>
                <a:lnTo>
                  <a:pt x="0" y="75742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5" name="object 45"/>
          <p:cNvSpPr/>
          <p:nvPr/>
        </p:nvSpPr>
        <p:spPr>
          <a:xfrm>
            <a:off x="8827007" y="3358896"/>
            <a:ext cx="0" cy="151130"/>
          </a:xfrm>
          <a:custGeom>
            <a:avLst/>
            <a:gdLst/>
            <a:ahLst/>
            <a:cxnLst/>
            <a:rect l="l" t="t" r="r" b="b"/>
            <a:pathLst>
              <a:path h="151129">
                <a:moveTo>
                  <a:pt x="0" y="0"/>
                </a:moveTo>
                <a:lnTo>
                  <a:pt x="0" y="15087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6" name="object 46"/>
          <p:cNvSpPr/>
          <p:nvPr/>
        </p:nvSpPr>
        <p:spPr>
          <a:xfrm>
            <a:off x="8827007" y="3813047"/>
            <a:ext cx="0" cy="303530"/>
          </a:xfrm>
          <a:custGeom>
            <a:avLst/>
            <a:gdLst/>
            <a:ahLst/>
            <a:cxnLst/>
            <a:rect l="l" t="t" r="r" b="b"/>
            <a:pathLst>
              <a:path h="303529">
                <a:moveTo>
                  <a:pt x="0" y="0"/>
                </a:moveTo>
                <a:lnTo>
                  <a:pt x="0" y="303263"/>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7" name="object 47"/>
          <p:cNvSpPr/>
          <p:nvPr/>
        </p:nvSpPr>
        <p:spPr>
          <a:xfrm>
            <a:off x="8827007" y="4419600"/>
            <a:ext cx="0" cy="302260"/>
          </a:xfrm>
          <a:custGeom>
            <a:avLst/>
            <a:gdLst/>
            <a:ahLst/>
            <a:cxnLst/>
            <a:rect l="l" t="t" r="r" b="b"/>
            <a:pathLst>
              <a:path h="302260">
                <a:moveTo>
                  <a:pt x="0" y="0"/>
                </a:moveTo>
                <a:lnTo>
                  <a:pt x="0" y="30175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8" name="object 48"/>
          <p:cNvSpPr/>
          <p:nvPr/>
        </p:nvSpPr>
        <p:spPr>
          <a:xfrm>
            <a:off x="8827007" y="5024628"/>
            <a:ext cx="0" cy="757555"/>
          </a:xfrm>
          <a:custGeom>
            <a:avLst/>
            <a:gdLst/>
            <a:ahLst/>
            <a:cxnLst/>
            <a:rect l="l" t="t" r="r" b="b"/>
            <a:pathLst>
              <a:path h="757554">
                <a:moveTo>
                  <a:pt x="0" y="0"/>
                </a:moveTo>
                <a:lnTo>
                  <a:pt x="0" y="75742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9" name="object 49"/>
          <p:cNvSpPr/>
          <p:nvPr/>
        </p:nvSpPr>
        <p:spPr>
          <a:xfrm>
            <a:off x="9177528" y="3358896"/>
            <a:ext cx="0" cy="151130"/>
          </a:xfrm>
          <a:custGeom>
            <a:avLst/>
            <a:gdLst/>
            <a:ahLst/>
            <a:cxnLst/>
            <a:rect l="l" t="t" r="r" b="b"/>
            <a:pathLst>
              <a:path h="151129">
                <a:moveTo>
                  <a:pt x="0" y="0"/>
                </a:moveTo>
                <a:lnTo>
                  <a:pt x="0" y="15087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0" name="object 50"/>
          <p:cNvSpPr/>
          <p:nvPr/>
        </p:nvSpPr>
        <p:spPr>
          <a:xfrm>
            <a:off x="9177528" y="3813047"/>
            <a:ext cx="0" cy="303530"/>
          </a:xfrm>
          <a:custGeom>
            <a:avLst/>
            <a:gdLst/>
            <a:ahLst/>
            <a:cxnLst/>
            <a:rect l="l" t="t" r="r" b="b"/>
            <a:pathLst>
              <a:path h="303529">
                <a:moveTo>
                  <a:pt x="0" y="0"/>
                </a:moveTo>
                <a:lnTo>
                  <a:pt x="0" y="303263"/>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1" name="object 51"/>
          <p:cNvSpPr/>
          <p:nvPr/>
        </p:nvSpPr>
        <p:spPr>
          <a:xfrm>
            <a:off x="9177528" y="4419600"/>
            <a:ext cx="0" cy="302260"/>
          </a:xfrm>
          <a:custGeom>
            <a:avLst/>
            <a:gdLst/>
            <a:ahLst/>
            <a:cxnLst/>
            <a:rect l="l" t="t" r="r" b="b"/>
            <a:pathLst>
              <a:path h="302260">
                <a:moveTo>
                  <a:pt x="0" y="0"/>
                </a:moveTo>
                <a:lnTo>
                  <a:pt x="0" y="30175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2" name="object 52"/>
          <p:cNvSpPr/>
          <p:nvPr/>
        </p:nvSpPr>
        <p:spPr>
          <a:xfrm>
            <a:off x="9177528" y="5024628"/>
            <a:ext cx="0" cy="757555"/>
          </a:xfrm>
          <a:custGeom>
            <a:avLst/>
            <a:gdLst/>
            <a:ahLst/>
            <a:cxnLst/>
            <a:rect l="l" t="t" r="r" b="b"/>
            <a:pathLst>
              <a:path h="757554">
                <a:moveTo>
                  <a:pt x="0" y="0"/>
                </a:moveTo>
                <a:lnTo>
                  <a:pt x="0" y="75742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3" name="object 53"/>
          <p:cNvSpPr/>
          <p:nvPr/>
        </p:nvSpPr>
        <p:spPr>
          <a:xfrm>
            <a:off x="9526523" y="3358896"/>
            <a:ext cx="0" cy="151130"/>
          </a:xfrm>
          <a:custGeom>
            <a:avLst/>
            <a:gdLst/>
            <a:ahLst/>
            <a:cxnLst/>
            <a:rect l="l" t="t" r="r" b="b"/>
            <a:pathLst>
              <a:path h="151129">
                <a:moveTo>
                  <a:pt x="0" y="0"/>
                </a:moveTo>
                <a:lnTo>
                  <a:pt x="0" y="15087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4" name="object 54"/>
          <p:cNvSpPr/>
          <p:nvPr/>
        </p:nvSpPr>
        <p:spPr>
          <a:xfrm>
            <a:off x="9526523" y="3813047"/>
            <a:ext cx="0" cy="303530"/>
          </a:xfrm>
          <a:custGeom>
            <a:avLst/>
            <a:gdLst/>
            <a:ahLst/>
            <a:cxnLst/>
            <a:rect l="l" t="t" r="r" b="b"/>
            <a:pathLst>
              <a:path h="303529">
                <a:moveTo>
                  <a:pt x="0" y="0"/>
                </a:moveTo>
                <a:lnTo>
                  <a:pt x="0" y="303263"/>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5" name="object 55"/>
          <p:cNvSpPr/>
          <p:nvPr/>
        </p:nvSpPr>
        <p:spPr>
          <a:xfrm>
            <a:off x="9526523" y="4419600"/>
            <a:ext cx="0" cy="1362710"/>
          </a:xfrm>
          <a:custGeom>
            <a:avLst/>
            <a:gdLst/>
            <a:ahLst/>
            <a:cxnLst/>
            <a:rect l="l" t="t" r="r" b="b"/>
            <a:pathLst>
              <a:path h="1362710">
                <a:moveTo>
                  <a:pt x="0" y="0"/>
                </a:moveTo>
                <a:lnTo>
                  <a:pt x="0" y="136245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6" name="object 56"/>
          <p:cNvSpPr/>
          <p:nvPr/>
        </p:nvSpPr>
        <p:spPr>
          <a:xfrm>
            <a:off x="9877043" y="3358896"/>
            <a:ext cx="0" cy="757555"/>
          </a:xfrm>
          <a:custGeom>
            <a:avLst/>
            <a:gdLst/>
            <a:ahLst/>
            <a:cxnLst/>
            <a:rect l="l" t="t" r="r" b="b"/>
            <a:pathLst>
              <a:path h="757554">
                <a:moveTo>
                  <a:pt x="0" y="0"/>
                </a:moveTo>
                <a:lnTo>
                  <a:pt x="0" y="75741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7" name="object 57"/>
          <p:cNvSpPr/>
          <p:nvPr/>
        </p:nvSpPr>
        <p:spPr>
          <a:xfrm>
            <a:off x="9877043" y="4419600"/>
            <a:ext cx="0" cy="1362710"/>
          </a:xfrm>
          <a:custGeom>
            <a:avLst/>
            <a:gdLst/>
            <a:ahLst/>
            <a:cxnLst/>
            <a:rect l="l" t="t" r="r" b="b"/>
            <a:pathLst>
              <a:path h="1362710">
                <a:moveTo>
                  <a:pt x="0" y="0"/>
                </a:moveTo>
                <a:lnTo>
                  <a:pt x="0" y="136245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8" name="object 58"/>
          <p:cNvSpPr/>
          <p:nvPr/>
        </p:nvSpPr>
        <p:spPr>
          <a:xfrm>
            <a:off x="10226040" y="3358896"/>
            <a:ext cx="0" cy="2423160"/>
          </a:xfrm>
          <a:custGeom>
            <a:avLst/>
            <a:gdLst/>
            <a:ahLst/>
            <a:cxnLst/>
            <a:rect l="l" t="t" r="r" b="b"/>
            <a:pathLst>
              <a:path h="2423160">
                <a:moveTo>
                  <a:pt x="0" y="0"/>
                </a:moveTo>
                <a:lnTo>
                  <a:pt x="0" y="242316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9" name="object 59"/>
          <p:cNvSpPr/>
          <p:nvPr/>
        </p:nvSpPr>
        <p:spPr>
          <a:xfrm>
            <a:off x="10576559" y="3358896"/>
            <a:ext cx="0" cy="2423160"/>
          </a:xfrm>
          <a:custGeom>
            <a:avLst/>
            <a:gdLst/>
            <a:ahLst/>
            <a:cxnLst/>
            <a:rect l="l" t="t" r="r" b="b"/>
            <a:pathLst>
              <a:path h="2423160">
                <a:moveTo>
                  <a:pt x="0" y="0"/>
                </a:moveTo>
                <a:lnTo>
                  <a:pt x="0" y="242316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0" name="object 60"/>
          <p:cNvSpPr/>
          <p:nvPr/>
        </p:nvSpPr>
        <p:spPr>
          <a:xfrm>
            <a:off x="7427976" y="5327891"/>
            <a:ext cx="140335" cy="303530"/>
          </a:xfrm>
          <a:custGeom>
            <a:avLst/>
            <a:gdLst/>
            <a:ahLst/>
            <a:cxnLst/>
            <a:rect l="l" t="t" r="r" b="b"/>
            <a:pathLst>
              <a:path w="140334" h="303529">
                <a:moveTo>
                  <a:pt x="0" y="303288"/>
                </a:moveTo>
                <a:lnTo>
                  <a:pt x="140195" y="303288"/>
                </a:lnTo>
                <a:lnTo>
                  <a:pt x="140195" y="0"/>
                </a:lnTo>
                <a:lnTo>
                  <a:pt x="0" y="0"/>
                </a:lnTo>
                <a:lnTo>
                  <a:pt x="0" y="303288"/>
                </a:lnTo>
                <a:close/>
              </a:path>
            </a:pathLst>
          </a:custGeom>
          <a:solidFill>
            <a:srgbClr val="9DC3E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1" name="object 61"/>
          <p:cNvSpPr/>
          <p:nvPr/>
        </p:nvSpPr>
        <p:spPr>
          <a:xfrm>
            <a:off x="7427976" y="4721352"/>
            <a:ext cx="1931035" cy="303530"/>
          </a:xfrm>
          <a:custGeom>
            <a:avLst/>
            <a:gdLst/>
            <a:ahLst/>
            <a:cxnLst/>
            <a:rect l="l" t="t" r="r" b="b"/>
            <a:pathLst>
              <a:path w="1931034" h="303529">
                <a:moveTo>
                  <a:pt x="0" y="303275"/>
                </a:moveTo>
                <a:lnTo>
                  <a:pt x="1930907" y="303275"/>
                </a:lnTo>
                <a:lnTo>
                  <a:pt x="1930907" y="0"/>
                </a:lnTo>
                <a:lnTo>
                  <a:pt x="0" y="0"/>
                </a:lnTo>
                <a:lnTo>
                  <a:pt x="0" y="303275"/>
                </a:lnTo>
                <a:close/>
              </a:path>
            </a:pathLst>
          </a:custGeom>
          <a:solidFill>
            <a:srgbClr val="5B9BD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2" name="object 62"/>
          <p:cNvSpPr/>
          <p:nvPr/>
        </p:nvSpPr>
        <p:spPr>
          <a:xfrm>
            <a:off x="7427976" y="4116311"/>
            <a:ext cx="2700655" cy="303530"/>
          </a:xfrm>
          <a:custGeom>
            <a:avLst/>
            <a:gdLst/>
            <a:ahLst/>
            <a:cxnLst/>
            <a:rect l="l" t="t" r="r" b="b"/>
            <a:pathLst>
              <a:path w="2700654" h="303529">
                <a:moveTo>
                  <a:pt x="0" y="303288"/>
                </a:moveTo>
                <a:lnTo>
                  <a:pt x="2700515" y="303288"/>
                </a:lnTo>
                <a:lnTo>
                  <a:pt x="2700515" y="0"/>
                </a:lnTo>
                <a:lnTo>
                  <a:pt x="0" y="0"/>
                </a:lnTo>
                <a:lnTo>
                  <a:pt x="0" y="303288"/>
                </a:lnTo>
                <a:close/>
              </a:path>
            </a:pathLst>
          </a:custGeom>
          <a:solidFill>
            <a:srgbClr val="2E75B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3" name="object 63"/>
          <p:cNvSpPr/>
          <p:nvPr/>
        </p:nvSpPr>
        <p:spPr>
          <a:xfrm>
            <a:off x="7427976" y="3509771"/>
            <a:ext cx="2225040" cy="303530"/>
          </a:xfrm>
          <a:custGeom>
            <a:avLst/>
            <a:gdLst/>
            <a:ahLst/>
            <a:cxnLst/>
            <a:rect l="l" t="t" r="r" b="b"/>
            <a:pathLst>
              <a:path w="2225040" h="303529">
                <a:moveTo>
                  <a:pt x="0" y="303275"/>
                </a:moveTo>
                <a:lnTo>
                  <a:pt x="2225027" y="303275"/>
                </a:lnTo>
                <a:lnTo>
                  <a:pt x="2225027" y="0"/>
                </a:lnTo>
                <a:lnTo>
                  <a:pt x="0" y="0"/>
                </a:lnTo>
                <a:lnTo>
                  <a:pt x="0" y="303275"/>
                </a:lnTo>
                <a:close/>
              </a:path>
            </a:pathLst>
          </a:custGeom>
          <a:solidFill>
            <a:srgbClr val="00206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4" name="object 64"/>
          <p:cNvSpPr/>
          <p:nvPr/>
        </p:nvSpPr>
        <p:spPr>
          <a:xfrm>
            <a:off x="7427976" y="3358896"/>
            <a:ext cx="0" cy="2423160"/>
          </a:xfrm>
          <a:custGeom>
            <a:avLst/>
            <a:gdLst/>
            <a:ahLst/>
            <a:cxnLst/>
            <a:rect l="l" t="t" r="r" b="b"/>
            <a:pathLst>
              <a:path h="2423160">
                <a:moveTo>
                  <a:pt x="0" y="2423160"/>
                </a:moveTo>
                <a:lnTo>
                  <a:pt x="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5" name="object 65"/>
          <p:cNvSpPr txBox="1"/>
          <p:nvPr/>
        </p:nvSpPr>
        <p:spPr>
          <a:xfrm>
            <a:off x="7632053" y="5333494"/>
            <a:ext cx="5283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2</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10" normalizeH="0" baseline="0" noProof="0" dirty="0">
                <a:ln>
                  <a:noFill/>
                </a:ln>
                <a:solidFill>
                  <a:srgbClr val="3E3E3E"/>
                </a:solidFill>
                <a:effectLst/>
                <a:uLnTx/>
                <a:uFillTx/>
                <a:latin typeface="Calibri"/>
                <a:ea typeface="+mn-ea"/>
                <a:cs typeface="Calibri"/>
              </a:rPr>
              <a:t>00%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5" name="object 75"/>
          <p:cNvSpPr txBox="1">
            <a:spLocks noGrp="1"/>
          </p:cNvSpPr>
          <p:nvPr>
            <p:ph type="sldNum" sz="quarter" idx="7"/>
          </p:nvPr>
        </p:nvSpPr>
        <p:spPr>
          <a:xfrm>
            <a:off x="11061700" y="6149091"/>
            <a:ext cx="7376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341</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
        <p:nvSpPr>
          <p:cNvPr id="66" name="object 66"/>
          <p:cNvSpPr txBox="1"/>
          <p:nvPr/>
        </p:nvSpPr>
        <p:spPr>
          <a:xfrm>
            <a:off x="9424256" y="4727445"/>
            <a:ext cx="63055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27</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10" normalizeH="0" baseline="0" noProof="0" dirty="0">
                <a:ln>
                  <a:noFill/>
                </a:ln>
                <a:solidFill>
                  <a:srgbClr val="3E3E3E"/>
                </a:solidFill>
                <a:effectLst/>
                <a:uLnTx/>
                <a:uFillTx/>
                <a:latin typeface="Calibri"/>
                <a:ea typeface="+mn-ea"/>
                <a:cs typeface="Calibri"/>
              </a:rPr>
              <a:t>60%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7" name="object 67"/>
          <p:cNvSpPr txBox="1"/>
          <p:nvPr/>
        </p:nvSpPr>
        <p:spPr>
          <a:xfrm>
            <a:off x="10193877" y="4121396"/>
            <a:ext cx="63055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38</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10" normalizeH="0" baseline="0" noProof="0" dirty="0">
                <a:ln>
                  <a:noFill/>
                </a:ln>
                <a:solidFill>
                  <a:srgbClr val="3E3E3E"/>
                </a:solidFill>
                <a:effectLst/>
                <a:uLnTx/>
                <a:uFillTx/>
                <a:latin typeface="Calibri"/>
                <a:ea typeface="+mn-ea"/>
                <a:cs typeface="Calibri"/>
              </a:rPr>
              <a:t>60%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8" name="object 68"/>
          <p:cNvSpPr txBox="1"/>
          <p:nvPr/>
        </p:nvSpPr>
        <p:spPr>
          <a:xfrm>
            <a:off x="9718159" y="3515347"/>
            <a:ext cx="63055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31</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10" normalizeH="0" baseline="0" noProof="0" dirty="0">
                <a:ln>
                  <a:noFill/>
                </a:ln>
                <a:solidFill>
                  <a:srgbClr val="3E3E3E"/>
                </a:solidFill>
                <a:effectLst/>
                <a:uLnTx/>
                <a:uFillTx/>
                <a:latin typeface="Calibri"/>
                <a:ea typeface="+mn-ea"/>
                <a:cs typeface="Calibri"/>
              </a:rPr>
              <a:t>80%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9" name="object 69"/>
          <p:cNvSpPr txBox="1"/>
          <p:nvPr/>
        </p:nvSpPr>
        <p:spPr>
          <a:xfrm>
            <a:off x="7273018" y="5836093"/>
            <a:ext cx="3488054"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0.00% 5.00%</a:t>
            </a:r>
            <a:r>
              <a:rPr kumimoji="0" sz="900" b="0" i="0" u="none" strike="noStrike" kern="1200" cap="none" spc="15" normalizeH="0" baseline="0" noProof="0" dirty="0">
                <a:ln>
                  <a:noFill/>
                </a:ln>
                <a:solidFill>
                  <a:srgbClr val="595958"/>
                </a:solidFill>
                <a:effectLst/>
                <a:uLnTx/>
                <a:uFillTx/>
                <a:latin typeface="Calibri"/>
                <a:ea typeface="+mn-ea"/>
                <a:cs typeface="Calibri"/>
              </a:rPr>
              <a:t> </a:t>
            </a:r>
            <a:r>
              <a:rPr kumimoji="0" sz="900" b="0" i="0" u="none" strike="noStrike" kern="1200" cap="none" spc="5" normalizeH="0" baseline="0" noProof="0" dirty="0">
                <a:ln>
                  <a:noFill/>
                </a:ln>
                <a:solidFill>
                  <a:srgbClr val="595958"/>
                </a:solidFill>
                <a:effectLst/>
                <a:uLnTx/>
                <a:uFillTx/>
                <a:latin typeface="Calibri"/>
                <a:ea typeface="+mn-ea"/>
                <a:cs typeface="Calibri"/>
              </a:rPr>
              <a:t>10.00%15.00%20.00%25.00%30.00%35.00%40.00%45.00%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70" name="object 70"/>
          <p:cNvSpPr txBox="1"/>
          <p:nvPr/>
        </p:nvSpPr>
        <p:spPr>
          <a:xfrm>
            <a:off x="6165850" y="5285408"/>
            <a:ext cx="1039494"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1" u="none" strike="noStrike" kern="1200" cap="none" spc="-5" normalizeH="0" baseline="0" noProof="0" dirty="0">
                <a:ln>
                  <a:noFill/>
                </a:ln>
                <a:solidFill>
                  <a:srgbClr val="595958"/>
                </a:solidFill>
                <a:effectLst/>
                <a:uLnTx/>
                <a:uFillTx/>
                <a:latin typeface="Calibri"/>
                <a:ea typeface="+mn-ea"/>
                <a:cs typeface="Calibri"/>
              </a:rPr>
              <a:t>13-24</a:t>
            </a:r>
            <a:r>
              <a:rPr kumimoji="0" sz="2000" b="1" i="1" u="none" strike="noStrike" kern="1200" cap="none" spc="-70" normalizeH="0" baseline="0" noProof="0" dirty="0">
                <a:ln>
                  <a:noFill/>
                </a:ln>
                <a:solidFill>
                  <a:srgbClr val="595958"/>
                </a:solidFill>
                <a:effectLst/>
                <a:uLnTx/>
                <a:uFillTx/>
                <a:latin typeface="Calibri"/>
                <a:ea typeface="+mn-ea"/>
                <a:cs typeface="Calibri"/>
              </a:rPr>
              <a:t> </a:t>
            </a:r>
            <a:r>
              <a:rPr kumimoji="0" sz="2000" b="1" i="1" u="none" strike="noStrike" kern="1200" cap="none" spc="-5" normalizeH="0" baseline="0" noProof="0" dirty="0">
                <a:ln>
                  <a:noFill/>
                </a:ln>
                <a:solidFill>
                  <a:srgbClr val="595958"/>
                </a:solidFill>
                <a:effectLst/>
                <a:uLnTx/>
                <a:uFillTx/>
                <a:latin typeface="Calibri"/>
                <a:ea typeface="+mn-ea"/>
                <a:cs typeface="Calibri"/>
              </a:rPr>
              <a:t>y/o</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71" name="object 71"/>
          <p:cNvSpPr txBox="1"/>
          <p:nvPr/>
        </p:nvSpPr>
        <p:spPr>
          <a:xfrm>
            <a:off x="6165850" y="4679424"/>
            <a:ext cx="1039494"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1" u="none" strike="noStrike" kern="1200" cap="none" spc="-5" normalizeH="0" baseline="0" noProof="0" dirty="0">
                <a:ln>
                  <a:noFill/>
                </a:ln>
                <a:solidFill>
                  <a:srgbClr val="595958"/>
                </a:solidFill>
                <a:effectLst/>
                <a:uLnTx/>
                <a:uFillTx/>
                <a:latin typeface="Calibri"/>
                <a:ea typeface="+mn-ea"/>
                <a:cs typeface="Calibri"/>
              </a:rPr>
              <a:t>25-44</a:t>
            </a:r>
            <a:r>
              <a:rPr kumimoji="0" sz="2000" b="1" i="1" u="none" strike="noStrike" kern="1200" cap="none" spc="-70" normalizeH="0" baseline="0" noProof="0" dirty="0">
                <a:ln>
                  <a:noFill/>
                </a:ln>
                <a:solidFill>
                  <a:srgbClr val="595958"/>
                </a:solidFill>
                <a:effectLst/>
                <a:uLnTx/>
                <a:uFillTx/>
                <a:latin typeface="Calibri"/>
                <a:ea typeface="+mn-ea"/>
                <a:cs typeface="Calibri"/>
              </a:rPr>
              <a:t> </a:t>
            </a:r>
            <a:r>
              <a:rPr kumimoji="0" sz="2000" b="1" i="1" u="none" strike="noStrike" kern="1200" cap="none" spc="-5" normalizeH="0" baseline="0" noProof="0" dirty="0">
                <a:ln>
                  <a:noFill/>
                </a:ln>
                <a:solidFill>
                  <a:srgbClr val="595958"/>
                </a:solidFill>
                <a:effectLst/>
                <a:uLnTx/>
                <a:uFillTx/>
                <a:latin typeface="Calibri"/>
                <a:ea typeface="+mn-ea"/>
                <a:cs typeface="Calibri"/>
              </a:rPr>
              <a:t>y/o</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72" name="object 72"/>
          <p:cNvSpPr txBox="1"/>
          <p:nvPr/>
        </p:nvSpPr>
        <p:spPr>
          <a:xfrm>
            <a:off x="6165850" y="4073441"/>
            <a:ext cx="1039494"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1" u="none" strike="noStrike" kern="1200" cap="none" spc="-5" normalizeH="0" baseline="0" noProof="0" dirty="0">
                <a:ln>
                  <a:noFill/>
                </a:ln>
                <a:solidFill>
                  <a:srgbClr val="595958"/>
                </a:solidFill>
                <a:effectLst/>
                <a:uLnTx/>
                <a:uFillTx/>
                <a:latin typeface="Calibri"/>
                <a:ea typeface="+mn-ea"/>
                <a:cs typeface="Calibri"/>
              </a:rPr>
              <a:t>45-59</a:t>
            </a:r>
            <a:r>
              <a:rPr kumimoji="0" sz="2000" b="1" i="1" u="none" strike="noStrike" kern="1200" cap="none" spc="-70" normalizeH="0" baseline="0" noProof="0" dirty="0">
                <a:ln>
                  <a:noFill/>
                </a:ln>
                <a:solidFill>
                  <a:srgbClr val="595958"/>
                </a:solidFill>
                <a:effectLst/>
                <a:uLnTx/>
                <a:uFillTx/>
                <a:latin typeface="Calibri"/>
                <a:ea typeface="+mn-ea"/>
                <a:cs typeface="Calibri"/>
              </a:rPr>
              <a:t> </a:t>
            </a:r>
            <a:r>
              <a:rPr kumimoji="0" sz="2000" b="1" i="1" u="none" strike="noStrike" kern="1200" cap="none" spc="-5" normalizeH="0" baseline="0" noProof="0" dirty="0">
                <a:ln>
                  <a:noFill/>
                </a:ln>
                <a:solidFill>
                  <a:srgbClr val="595958"/>
                </a:solidFill>
                <a:effectLst/>
                <a:uLnTx/>
                <a:uFillTx/>
                <a:latin typeface="Calibri"/>
                <a:ea typeface="+mn-ea"/>
                <a:cs typeface="Calibri"/>
              </a:rPr>
              <a:t>y/o</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73" name="object 73"/>
          <p:cNvSpPr txBox="1"/>
          <p:nvPr/>
        </p:nvSpPr>
        <p:spPr>
          <a:xfrm>
            <a:off x="6374546" y="3467457"/>
            <a:ext cx="829310"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1" i="1" u="none" strike="noStrike" kern="1200" cap="none" spc="-5" normalizeH="0" baseline="0" noProof="0" dirty="0">
                <a:ln>
                  <a:noFill/>
                </a:ln>
                <a:solidFill>
                  <a:srgbClr val="595958"/>
                </a:solidFill>
                <a:effectLst/>
                <a:uLnTx/>
                <a:uFillTx/>
                <a:latin typeface="Calibri"/>
                <a:ea typeface="+mn-ea"/>
                <a:cs typeface="Calibri"/>
              </a:rPr>
              <a:t>60+</a:t>
            </a:r>
            <a:r>
              <a:rPr kumimoji="0" sz="2000" b="1" i="1" u="none" strike="noStrike" kern="1200" cap="none" spc="-70" normalizeH="0" baseline="0" noProof="0" dirty="0">
                <a:ln>
                  <a:noFill/>
                </a:ln>
                <a:solidFill>
                  <a:srgbClr val="595958"/>
                </a:solidFill>
                <a:effectLst/>
                <a:uLnTx/>
                <a:uFillTx/>
                <a:latin typeface="Calibri"/>
                <a:ea typeface="+mn-ea"/>
                <a:cs typeface="Calibri"/>
              </a:rPr>
              <a:t> </a:t>
            </a:r>
            <a:r>
              <a:rPr kumimoji="0" sz="2000" b="1" i="1" u="none" strike="noStrike" kern="1200" cap="none" spc="-10" normalizeH="0" baseline="0" noProof="0" dirty="0">
                <a:ln>
                  <a:noFill/>
                </a:ln>
                <a:solidFill>
                  <a:srgbClr val="595958"/>
                </a:solidFill>
                <a:effectLst/>
                <a:uLnTx/>
                <a:uFillTx/>
                <a:latin typeface="Calibri"/>
                <a:ea typeface="+mn-ea"/>
                <a:cs typeface="Calibri"/>
              </a:rPr>
              <a:t>y/o</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74" name="object 74"/>
          <p:cNvSpPr txBox="1">
            <a:spLocks noGrp="1"/>
          </p:cNvSpPr>
          <p:nvPr>
            <p:ph type="title"/>
          </p:nvPr>
        </p:nvSpPr>
        <p:spPr>
          <a:xfrm>
            <a:off x="7420418" y="2085086"/>
            <a:ext cx="2140585" cy="885825"/>
          </a:xfrm>
          <a:prstGeom prst="rect">
            <a:avLst/>
          </a:prstGeom>
        </p:spPr>
        <p:txBody>
          <a:bodyPr vert="horz" wrap="square" lIns="0" tIns="12065" rIns="0" bIns="0" rtlCol="0">
            <a:spAutoFit/>
          </a:bodyPr>
          <a:lstStyle/>
          <a:p>
            <a:pPr algn="ctr">
              <a:lnSpc>
                <a:spcPct val="100000"/>
              </a:lnSpc>
              <a:spcBef>
                <a:spcPts val="95"/>
              </a:spcBef>
            </a:pPr>
            <a:r>
              <a:rPr sz="2800" b="1" spc="-10" dirty="0">
                <a:solidFill>
                  <a:srgbClr val="595958"/>
                </a:solidFill>
                <a:latin typeface="Calibri"/>
                <a:cs typeface="Calibri"/>
              </a:rPr>
              <a:t>PW</a:t>
            </a:r>
            <a:r>
              <a:rPr sz="2800" b="1" spc="-5" dirty="0">
                <a:solidFill>
                  <a:srgbClr val="595958"/>
                </a:solidFill>
                <a:latin typeface="Calibri"/>
                <a:cs typeface="Calibri"/>
              </a:rPr>
              <a:t>H</a:t>
            </a:r>
            <a:r>
              <a:rPr sz="2800" b="1" spc="-10" dirty="0">
                <a:solidFill>
                  <a:srgbClr val="595958"/>
                </a:solidFill>
                <a:latin typeface="Calibri"/>
                <a:cs typeface="Calibri"/>
              </a:rPr>
              <a:t>-</a:t>
            </a:r>
            <a:r>
              <a:rPr sz="2800" b="1" spc="-70" dirty="0">
                <a:solidFill>
                  <a:srgbClr val="595958"/>
                </a:solidFill>
                <a:latin typeface="Calibri"/>
                <a:cs typeface="Calibri"/>
              </a:rPr>
              <a:t>P</a:t>
            </a:r>
            <a:r>
              <a:rPr sz="2800" b="1" spc="-10" dirty="0">
                <a:solidFill>
                  <a:srgbClr val="595958"/>
                </a:solidFill>
                <a:latin typeface="Calibri"/>
                <a:cs typeface="Calibri"/>
              </a:rPr>
              <a:t>al</a:t>
            </a:r>
            <a:r>
              <a:rPr sz="2800" b="1" spc="-5" dirty="0">
                <a:solidFill>
                  <a:srgbClr val="595958"/>
                </a:solidFill>
                <a:latin typeface="Calibri"/>
                <a:cs typeface="Calibri"/>
              </a:rPr>
              <a:t>mB</a:t>
            </a:r>
            <a:r>
              <a:rPr sz="2800" b="1" dirty="0">
                <a:solidFill>
                  <a:srgbClr val="595958"/>
                </a:solidFill>
                <a:latin typeface="Calibri"/>
                <a:cs typeface="Calibri"/>
              </a:rPr>
              <a:t>c</a:t>
            </a:r>
            <a:r>
              <a:rPr sz="2800" b="1" spc="-5" dirty="0">
                <a:solidFill>
                  <a:srgbClr val="595958"/>
                </a:solidFill>
                <a:latin typeface="Calibri"/>
                <a:cs typeface="Calibri"/>
              </a:rPr>
              <a:t>h</a:t>
            </a:r>
            <a:endParaRPr sz="2800">
              <a:latin typeface="Calibri"/>
              <a:cs typeface="Calibri"/>
            </a:endParaRPr>
          </a:p>
          <a:p>
            <a:pPr marL="1905" algn="ctr">
              <a:lnSpc>
                <a:spcPct val="100000"/>
              </a:lnSpc>
              <a:spcBef>
                <a:spcPts val="60"/>
              </a:spcBef>
            </a:pPr>
            <a:r>
              <a:rPr sz="2800" b="0" spc="-5" dirty="0">
                <a:solidFill>
                  <a:srgbClr val="595958"/>
                </a:solidFill>
                <a:latin typeface="Calibri"/>
                <a:cs typeface="Calibri"/>
              </a:rPr>
              <a:t>(</a:t>
            </a:r>
            <a:r>
              <a:rPr sz="2800" b="0" i="1" spc="-5" dirty="0">
                <a:solidFill>
                  <a:srgbClr val="595958"/>
                </a:solidFill>
                <a:latin typeface="Calibri"/>
                <a:cs typeface="Calibri"/>
              </a:rPr>
              <a:t>N</a:t>
            </a:r>
            <a:r>
              <a:rPr sz="2800" b="0" spc="-5" dirty="0">
                <a:solidFill>
                  <a:srgbClr val="595958"/>
                </a:solidFill>
                <a:latin typeface="Calibri"/>
                <a:cs typeface="Calibri"/>
              </a:rPr>
              <a:t>=</a:t>
            </a:r>
            <a:r>
              <a:rPr sz="2800" b="0" spc="-15" dirty="0">
                <a:solidFill>
                  <a:srgbClr val="595958"/>
                </a:solidFill>
                <a:latin typeface="Calibri"/>
                <a:cs typeface="Calibri"/>
              </a:rPr>
              <a:t> </a:t>
            </a:r>
            <a:r>
              <a:rPr sz="2800" b="0" i="1" spc="-10" dirty="0">
                <a:solidFill>
                  <a:srgbClr val="595958"/>
                </a:solidFill>
                <a:latin typeface="Calibri"/>
                <a:cs typeface="Calibri"/>
              </a:rPr>
              <a:t>8,417</a:t>
            </a:r>
            <a:r>
              <a:rPr sz="2800" b="0" spc="-10" dirty="0">
                <a:solidFill>
                  <a:srgbClr val="595958"/>
                </a:solidFill>
                <a:latin typeface="Calibri"/>
                <a:cs typeface="Calibri"/>
              </a:rPr>
              <a:t>)</a:t>
            </a:r>
            <a:endParaRPr sz="2800">
              <a:latin typeface="Calibri"/>
              <a:cs typeface="Calibri"/>
            </a:endParaRPr>
          </a:p>
        </p:txBody>
      </p:sp>
    </p:spTree>
    <p:extLst>
      <p:ext uri="{BB962C8B-B14F-4D97-AF65-F5344CB8AC3E}">
        <p14:creationId xmlns:p14="http://schemas.microsoft.com/office/powerpoint/2010/main" val="602896163"/>
      </p:ext>
    </p:extLst>
  </p:cSld>
  <p:clrMapOvr>
    <a:masterClrMapping/>
  </p:clrMapOvr>
  <p:timing>
    <p:tnLst>
      <p:par>
        <p:cTn id="1" dur="indefinite" restart="never" nodeType="tmRoot"/>
      </p:par>
    </p:tn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066800" y="2171700"/>
            <a:ext cx="5029199" cy="3698747"/>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p:nvPr/>
        </p:nvSpPr>
        <p:spPr>
          <a:xfrm>
            <a:off x="6096000" y="2171700"/>
            <a:ext cx="4952999" cy="3657599"/>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graphicFrame>
        <p:nvGraphicFramePr>
          <p:cNvPr id="4" name="object 4"/>
          <p:cNvGraphicFramePr>
            <a:graphicFrameLocks noGrp="1"/>
          </p:cNvGraphicFramePr>
          <p:nvPr/>
        </p:nvGraphicFramePr>
        <p:xfrm>
          <a:off x="2025" y="227088"/>
          <a:ext cx="12176756" cy="2185337"/>
        </p:xfrm>
        <a:graphic>
          <a:graphicData uri="http://schemas.openxmlformats.org/drawingml/2006/table">
            <a:tbl>
              <a:tblPr firstRow="1" bandRow="1">
                <a:tableStyleId>{2D5ABB26-0587-4C30-8999-92F81FD0307C}</a:tableStyleId>
              </a:tblPr>
              <a:tblGrid>
                <a:gridCol w="572135">
                  <a:extLst>
                    <a:ext uri="{9D8B030D-6E8A-4147-A177-3AD203B41FA5}">
                      <a16:colId xmlns:a16="http://schemas.microsoft.com/office/drawing/2014/main" val="20000"/>
                    </a:ext>
                  </a:extLst>
                </a:gridCol>
                <a:gridCol w="572135">
                  <a:extLst>
                    <a:ext uri="{9D8B030D-6E8A-4147-A177-3AD203B41FA5}">
                      <a16:colId xmlns:a16="http://schemas.microsoft.com/office/drawing/2014/main" val="20001"/>
                    </a:ext>
                  </a:extLst>
                </a:gridCol>
                <a:gridCol w="572134">
                  <a:extLst>
                    <a:ext uri="{9D8B030D-6E8A-4147-A177-3AD203B41FA5}">
                      <a16:colId xmlns:a16="http://schemas.microsoft.com/office/drawing/2014/main" val="20002"/>
                    </a:ext>
                  </a:extLst>
                </a:gridCol>
                <a:gridCol w="8743950">
                  <a:extLst>
                    <a:ext uri="{9D8B030D-6E8A-4147-A177-3AD203B41FA5}">
                      <a16:colId xmlns:a16="http://schemas.microsoft.com/office/drawing/2014/main" val="20003"/>
                    </a:ext>
                  </a:extLst>
                </a:gridCol>
                <a:gridCol w="572134">
                  <a:extLst>
                    <a:ext uri="{9D8B030D-6E8A-4147-A177-3AD203B41FA5}">
                      <a16:colId xmlns:a16="http://schemas.microsoft.com/office/drawing/2014/main" val="20004"/>
                    </a:ext>
                  </a:extLst>
                </a:gridCol>
                <a:gridCol w="572134">
                  <a:extLst>
                    <a:ext uri="{9D8B030D-6E8A-4147-A177-3AD203B41FA5}">
                      <a16:colId xmlns:a16="http://schemas.microsoft.com/office/drawing/2014/main" val="20005"/>
                    </a:ext>
                  </a:extLst>
                </a:gridCol>
                <a:gridCol w="572134">
                  <a:extLst>
                    <a:ext uri="{9D8B030D-6E8A-4147-A177-3AD203B41FA5}">
                      <a16:colId xmlns:a16="http://schemas.microsoft.com/office/drawing/2014/main" val="20006"/>
                    </a:ext>
                  </a:extLst>
                </a:gridCol>
              </a:tblGrid>
              <a:tr h="1090909">
                <a:tc gridSpan="7">
                  <a:txBody>
                    <a:bodyPr/>
                    <a:lstStyle/>
                    <a:p>
                      <a:pPr marL="574040">
                        <a:lnSpc>
                          <a:spcPct val="100000"/>
                        </a:lnSpc>
                        <a:spcBef>
                          <a:spcPts val="1755"/>
                        </a:spcBef>
                      </a:pPr>
                      <a:r>
                        <a:rPr sz="3600" b="1" spc="-45" dirty="0">
                          <a:solidFill>
                            <a:srgbClr val="FFFFFF"/>
                          </a:solidFill>
                          <a:latin typeface="Trebuchet MS"/>
                          <a:cs typeface="Trebuchet MS"/>
                        </a:rPr>
                        <a:t>RW-B </a:t>
                      </a:r>
                      <a:r>
                        <a:rPr sz="3600" b="1" spc="-5" dirty="0">
                          <a:solidFill>
                            <a:srgbClr val="FFFFFF"/>
                          </a:solidFill>
                          <a:latin typeface="Trebuchet MS"/>
                          <a:cs typeface="Trebuchet MS"/>
                        </a:rPr>
                        <a:t>vs. PWH </a:t>
                      </a:r>
                      <a:r>
                        <a:rPr sz="3600" i="1" dirty="0">
                          <a:latin typeface="Trebuchet MS"/>
                          <a:cs typeface="Trebuchet MS"/>
                        </a:rPr>
                        <a:t>Retained </a:t>
                      </a:r>
                      <a:r>
                        <a:rPr sz="3600" i="1" spc="-5" dirty="0">
                          <a:latin typeface="Trebuchet MS"/>
                          <a:cs typeface="Trebuchet MS"/>
                        </a:rPr>
                        <a:t>Care </a:t>
                      </a:r>
                      <a:r>
                        <a:rPr sz="3600" b="1" spc="-5" dirty="0">
                          <a:solidFill>
                            <a:srgbClr val="FFFFFF"/>
                          </a:solidFill>
                          <a:latin typeface="Trebuchet MS"/>
                          <a:cs typeface="Trebuchet MS"/>
                        </a:rPr>
                        <a:t>by </a:t>
                      </a:r>
                      <a:r>
                        <a:rPr sz="3600" b="1" dirty="0">
                          <a:latin typeface="Trebuchet MS"/>
                          <a:cs typeface="Trebuchet MS"/>
                        </a:rPr>
                        <a:t>Age </a:t>
                      </a:r>
                      <a:r>
                        <a:rPr sz="3600" b="1" i="1" spc="-40" dirty="0">
                          <a:solidFill>
                            <a:srgbClr val="FFFFFF"/>
                          </a:solidFill>
                          <a:latin typeface="Trebuchet MS"/>
                          <a:cs typeface="Trebuchet MS"/>
                        </a:rPr>
                        <a:t>–</a:t>
                      </a:r>
                      <a:r>
                        <a:rPr sz="3600" b="1" spc="-40" dirty="0">
                          <a:solidFill>
                            <a:srgbClr val="FFFFFF"/>
                          </a:solidFill>
                          <a:latin typeface="Trebuchet MS"/>
                          <a:cs typeface="Trebuchet MS"/>
                        </a:rPr>
                        <a:t>Palm </a:t>
                      </a:r>
                      <a:r>
                        <a:rPr sz="3600" b="1" dirty="0">
                          <a:solidFill>
                            <a:srgbClr val="FFFFFF"/>
                          </a:solidFill>
                          <a:latin typeface="Trebuchet MS"/>
                          <a:cs typeface="Trebuchet MS"/>
                        </a:rPr>
                        <a:t>Bch</a:t>
                      </a:r>
                      <a:r>
                        <a:rPr sz="3600" b="1" spc="-100" dirty="0">
                          <a:solidFill>
                            <a:srgbClr val="FFFFFF"/>
                          </a:solidFill>
                          <a:latin typeface="Trebuchet MS"/>
                          <a:cs typeface="Trebuchet MS"/>
                        </a:rPr>
                        <a:t> </a:t>
                      </a:r>
                      <a:r>
                        <a:rPr sz="3600" b="1" dirty="0">
                          <a:solidFill>
                            <a:srgbClr val="FFFFFF"/>
                          </a:solidFill>
                          <a:latin typeface="Trebuchet MS"/>
                          <a:cs typeface="Trebuchet MS"/>
                        </a:rPr>
                        <a:t>2021</a:t>
                      </a:r>
                      <a:endParaRPr sz="3600">
                        <a:latin typeface="Trebuchet MS"/>
                        <a:cs typeface="Trebuchet MS"/>
                      </a:endParaRPr>
                    </a:p>
                  </a:txBody>
                  <a:tcPr marL="0" marR="0" marT="222885" marB="0">
                    <a:lnB w="12700">
                      <a:solidFill>
                        <a:srgbClr val="FFFFFF"/>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77166">
                <a:tc>
                  <a:txBody>
                    <a:bodyPr/>
                    <a:lstStyle/>
                    <a:p>
                      <a:pPr algn="ctr">
                        <a:lnSpc>
                          <a:spcPts val="1290"/>
                        </a:lnSpc>
                        <a:spcBef>
                          <a:spcPts val="5"/>
                        </a:spcBef>
                      </a:pPr>
                      <a:r>
                        <a:rPr sz="1100" b="1" dirty="0">
                          <a:latin typeface="Calibri"/>
                          <a:cs typeface="Calibri"/>
                        </a:rPr>
                        <a:t>Age</a:t>
                      </a:r>
                      <a:endParaRPr sz="1100">
                        <a:latin typeface="Calibri"/>
                        <a:cs typeface="Calibri"/>
                      </a:endParaRPr>
                    </a:p>
                  </a:txBody>
                  <a:tcPr marL="0" marR="0" marT="63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90"/>
                        </a:lnSpc>
                        <a:spcBef>
                          <a:spcPts val="5"/>
                        </a:spcBef>
                      </a:pPr>
                      <a:r>
                        <a:rPr sz="1100" b="1" spc="-5" dirty="0">
                          <a:latin typeface="Calibri"/>
                          <a:cs typeface="Calibri"/>
                        </a:rPr>
                        <a:t>RW-B</a:t>
                      </a:r>
                      <a:endParaRPr sz="1100">
                        <a:latin typeface="Calibri"/>
                        <a:cs typeface="Calibri"/>
                      </a:endParaRPr>
                    </a:p>
                  </a:txBody>
                  <a:tcPr marL="0" marR="0" marT="63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90"/>
                        </a:lnSpc>
                        <a:spcBef>
                          <a:spcPts val="5"/>
                        </a:spcBef>
                      </a:pPr>
                      <a:r>
                        <a:rPr sz="1100" b="1" dirty="0">
                          <a:latin typeface="Calibri"/>
                          <a:cs typeface="Calibri"/>
                        </a:rPr>
                        <a:t>N=</a:t>
                      </a:r>
                      <a:r>
                        <a:rPr sz="1100" b="1" spc="-35" dirty="0">
                          <a:latin typeface="Calibri"/>
                          <a:cs typeface="Calibri"/>
                        </a:rPr>
                        <a:t> </a:t>
                      </a:r>
                      <a:r>
                        <a:rPr sz="1100" b="1" dirty="0">
                          <a:latin typeface="Calibri"/>
                          <a:cs typeface="Calibri"/>
                        </a:rPr>
                        <a:t>845</a:t>
                      </a:r>
                      <a:endParaRPr sz="1100">
                        <a:latin typeface="Calibri"/>
                        <a:cs typeface="Calibri"/>
                      </a:endParaRPr>
                    </a:p>
                  </a:txBody>
                  <a:tcPr marL="0" marR="0" marT="63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rowSpan="5">
                  <a:txBody>
                    <a:bodyPr/>
                    <a:lstStyle/>
                    <a:p>
                      <a:pPr>
                        <a:lnSpc>
                          <a:spcPct val="100000"/>
                        </a:lnSpc>
                      </a:pPr>
                      <a:endParaRPr sz="1600">
                        <a:latin typeface="Times New Roman"/>
                        <a:cs typeface="Times New Roman"/>
                      </a:endParaRPr>
                    </a:p>
                  </a:txBody>
                  <a:tcPr marL="0" marR="0" marT="0" marB="0">
                    <a:lnL w="12700">
                      <a:solidFill>
                        <a:srgbClr val="FFFFFF"/>
                      </a:solidFill>
                      <a:prstDash val="solid"/>
                    </a:lnL>
                    <a:lnR w="12700">
                      <a:solidFill>
                        <a:srgbClr val="FFFFFF"/>
                      </a:solidFill>
                      <a:prstDash val="solid"/>
                    </a:lnR>
                  </a:tcPr>
                </a:tc>
                <a:tc>
                  <a:txBody>
                    <a:bodyPr/>
                    <a:lstStyle/>
                    <a:p>
                      <a:pPr algn="ctr">
                        <a:lnSpc>
                          <a:spcPts val="1290"/>
                        </a:lnSpc>
                        <a:spcBef>
                          <a:spcPts val="5"/>
                        </a:spcBef>
                      </a:pPr>
                      <a:r>
                        <a:rPr sz="1100" b="1" dirty="0">
                          <a:latin typeface="Calibri"/>
                          <a:cs typeface="Calibri"/>
                        </a:rPr>
                        <a:t>Age</a:t>
                      </a:r>
                      <a:endParaRPr sz="1100">
                        <a:latin typeface="Calibri"/>
                        <a:cs typeface="Calibri"/>
                      </a:endParaRPr>
                    </a:p>
                  </a:txBody>
                  <a:tcPr marL="0" marR="0" marT="63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90"/>
                        </a:lnSpc>
                        <a:spcBef>
                          <a:spcPts val="5"/>
                        </a:spcBef>
                      </a:pPr>
                      <a:r>
                        <a:rPr sz="1100" b="1" spc="-5" dirty="0">
                          <a:latin typeface="Calibri"/>
                          <a:cs typeface="Calibri"/>
                        </a:rPr>
                        <a:t>PWH</a:t>
                      </a:r>
                      <a:endParaRPr sz="1100">
                        <a:latin typeface="Calibri"/>
                        <a:cs typeface="Calibri"/>
                      </a:endParaRPr>
                    </a:p>
                  </a:txBody>
                  <a:tcPr marL="0" marR="0" marT="63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90"/>
                        </a:lnSpc>
                        <a:spcBef>
                          <a:spcPts val="5"/>
                        </a:spcBef>
                      </a:pPr>
                      <a:r>
                        <a:rPr sz="1100" b="1" spc="-5" dirty="0">
                          <a:latin typeface="Calibri"/>
                          <a:cs typeface="Calibri"/>
                        </a:rPr>
                        <a:t>Count</a:t>
                      </a:r>
                      <a:endParaRPr sz="1100">
                        <a:latin typeface="Calibri"/>
                        <a:cs typeface="Calibri"/>
                      </a:endParaRPr>
                    </a:p>
                  </a:txBody>
                  <a:tcPr marL="0" marR="0" marT="63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1"/>
                  </a:ext>
                </a:extLst>
              </a:tr>
              <a:tr h="248662">
                <a:tc>
                  <a:txBody>
                    <a:bodyPr/>
                    <a:lstStyle/>
                    <a:p>
                      <a:pPr algn="ctr">
                        <a:lnSpc>
                          <a:spcPts val="1300"/>
                        </a:lnSpc>
                        <a:spcBef>
                          <a:spcPts val="560"/>
                        </a:spcBef>
                      </a:pPr>
                      <a:r>
                        <a:rPr sz="1100" i="1" dirty="0">
                          <a:latin typeface="Calibri"/>
                          <a:cs typeface="Calibri"/>
                        </a:rPr>
                        <a:t>13-24</a:t>
                      </a:r>
                      <a:r>
                        <a:rPr sz="1100" i="1" spc="-75" dirty="0">
                          <a:latin typeface="Calibri"/>
                          <a:cs typeface="Calibri"/>
                        </a:rPr>
                        <a:t> </a:t>
                      </a:r>
                      <a:r>
                        <a:rPr sz="1100" i="1" dirty="0">
                          <a:latin typeface="Calibri"/>
                          <a:cs typeface="Calibri"/>
                        </a:rPr>
                        <a:t>y/o</a:t>
                      </a:r>
                      <a:endParaRPr sz="1100">
                        <a:latin typeface="Calibri"/>
                        <a:cs typeface="Calibri"/>
                      </a:endParaRPr>
                    </a:p>
                  </a:txBody>
                  <a:tcPr marL="0" marR="0" marT="7112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635" algn="ctr">
                        <a:lnSpc>
                          <a:spcPts val="1300"/>
                        </a:lnSpc>
                        <a:spcBef>
                          <a:spcPts val="560"/>
                        </a:spcBef>
                      </a:pPr>
                      <a:r>
                        <a:rPr sz="1100" dirty="0">
                          <a:latin typeface="Calibri"/>
                          <a:cs typeface="Calibri"/>
                        </a:rPr>
                        <a:t>63.00%</a:t>
                      </a:r>
                      <a:endParaRPr sz="1100">
                        <a:latin typeface="Calibri"/>
                        <a:cs typeface="Calibri"/>
                      </a:endParaRPr>
                    </a:p>
                  </a:txBody>
                  <a:tcPr marL="0" marR="0" marT="7112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300"/>
                        </a:lnSpc>
                        <a:spcBef>
                          <a:spcPts val="560"/>
                        </a:spcBef>
                      </a:pPr>
                      <a:r>
                        <a:rPr sz="1100" dirty="0">
                          <a:latin typeface="Calibri"/>
                          <a:cs typeface="Calibri"/>
                        </a:rPr>
                        <a:t>14</a:t>
                      </a:r>
                      <a:endParaRPr sz="1100">
                        <a:latin typeface="Calibri"/>
                        <a:cs typeface="Calibri"/>
                      </a:endParaRPr>
                    </a:p>
                  </a:txBody>
                  <a:tcPr marL="0" marR="0" marT="7112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0" marB="0">
                    <a:lnL w="12700">
                      <a:solidFill>
                        <a:srgbClr val="FFFFFF"/>
                      </a:solidFill>
                      <a:prstDash val="solid"/>
                    </a:lnL>
                    <a:lnR w="12700">
                      <a:solidFill>
                        <a:srgbClr val="FFFFFF"/>
                      </a:solidFill>
                      <a:prstDash val="solid"/>
                    </a:lnR>
                  </a:tcPr>
                </a:tc>
                <a:tc>
                  <a:txBody>
                    <a:bodyPr/>
                    <a:lstStyle/>
                    <a:p>
                      <a:pPr algn="ctr">
                        <a:lnSpc>
                          <a:spcPts val="1280"/>
                        </a:lnSpc>
                        <a:spcBef>
                          <a:spcPts val="580"/>
                        </a:spcBef>
                      </a:pPr>
                      <a:r>
                        <a:rPr sz="1100" i="1" dirty="0">
                          <a:latin typeface="Calibri"/>
                          <a:cs typeface="Calibri"/>
                        </a:rPr>
                        <a:t>13-24</a:t>
                      </a:r>
                      <a:r>
                        <a:rPr sz="1100" i="1" spc="-75" dirty="0">
                          <a:latin typeface="Calibri"/>
                          <a:cs typeface="Calibri"/>
                        </a:rPr>
                        <a:t> </a:t>
                      </a:r>
                      <a:r>
                        <a:rPr sz="1100" i="1" dirty="0">
                          <a:latin typeface="Calibri"/>
                          <a:cs typeface="Calibri"/>
                        </a:rPr>
                        <a:t>y/o</a:t>
                      </a:r>
                      <a:endParaRPr sz="1100">
                        <a:latin typeface="Calibri"/>
                        <a:cs typeface="Calibri"/>
                      </a:endParaRPr>
                    </a:p>
                  </a:txBody>
                  <a:tcPr marL="0" marR="0" marT="7366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635" algn="ctr">
                        <a:lnSpc>
                          <a:spcPts val="1280"/>
                        </a:lnSpc>
                        <a:spcBef>
                          <a:spcPts val="580"/>
                        </a:spcBef>
                      </a:pPr>
                      <a:r>
                        <a:rPr sz="1100" dirty="0">
                          <a:latin typeface="Calibri"/>
                          <a:cs typeface="Calibri"/>
                        </a:rPr>
                        <a:t>71.00%</a:t>
                      </a:r>
                      <a:endParaRPr sz="1100">
                        <a:latin typeface="Calibri"/>
                        <a:cs typeface="Calibri"/>
                      </a:endParaRPr>
                    </a:p>
                  </a:txBody>
                  <a:tcPr marL="0" marR="0" marT="7366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635" algn="ctr">
                        <a:lnSpc>
                          <a:spcPts val="1280"/>
                        </a:lnSpc>
                        <a:spcBef>
                          <a:spcPts val="580"/>
                        </a:spcBef>
                      </a:pPr>
                      <a:r>
                        <a:rPr sz="1100" dirty="0">
                          <a:latin typeface="Calibri"/>
                          <a:cs typeface="Calibri"/>
                        </a:rPr>
                        <a:t>117</a:t>
                      </a:r>
                      <a:endParaRPr sz="1100">
                        <a:latin typeface="Calibri"/>
                        <a:cs typeface="Calibri"/>
                      </a:endParaRPr>
                    </a:p>
                  </a:txBody>
                  <a:tcPr marL="0" marR="0" marT="7366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2"/>
                  </a:ext>
                </a:extLst>
              </a:tr>
              <a:tr h="245718">
                <a:tc>
                  <a:txBody>
                    <a:bodyPr/>
                    <a:lstStyle/>
                    <a:p>
                      <a:pPr algn="ctr">
                        <a:lnSpc>
                          <a:spcPct val="100000"/>
                        </a:lnSpc>
                        <a:spcBef>
                          <a:spcPts val="500"/>
                        </a:spcBef>
                      </a:pPr>
                      <a:r>
                        <a:rPr sz="1100" i="1" dirty="0">
                          <a:latin typeface="Calibri"/>
                          <a:cs typeface="Calibri"/>
                        </a:rPr>
                        <a:t>25-44</a:t>
                      </a:r>
                      <a:r>
                        <a:rPr sz="1100" i="1" spc="-75" dirty="0">
                          <a:latin typeface="Calibri"/>
                          <a:cs typeface="Calibri"/>
                        </a:rPr>
                        <a:t> </a:t>
                      </a:r>
                      <a:r>
                        <a:rPr sz="1100" i="1" dirty="0">
                          <a:latin typeface="Calibri"/>
                          <a:cs typeface="Calibri"/>
                        </a:rPr>
                        <a:t>y/o</a:t>
                      </a:r>
                      <a:endParaRPr sz="1100">
                        <a:latin typeface="Calibri"/>
                        <a:cs typeface="Calibri"/>
                      </a:endParaRPr>
                    </a:p>
                  </a:txBody>
                  <a:tcPr marL="0" marR="0" marT="6350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500"/>
                        </a:spcBef>
                      </a:pPr>
                      <a:r>
                        <a:rPr sz="1100" dirty="0">
                          <a:latin typeface="Calibri"/>
                          <a:cs typeface="Calibri"/>
                        </a:rPr>
                        <a:t>80%</a:t>
                      </a:r>
                      <a:endParaRPr sz="1100">
                        <a:latin typeface="Calibri"/>
                        <a:cs typeface="Calibri"/>
                      </a:endParaRPr>
                    </a:p>
                  </a:txBody>
                  <a:tcPr marL="0" marR="0" marT="6350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500"/>
                        </a:spcBef>
                      </a:pPr>
                      <a:r>
                        <a:rPr sz="1100" dirty="0">
                          <a:latin typeface="Calibri"/>
                          <a:cs typeface="Calibri"/>
                        </a:rPr>
                        <a:t>239</a:t>
                      </a:r>
                      <a:endParaRPr sz="1100">
                        <a:latin typeface="Calibri"/>
                        <a:cs typeface="Calibri"/>
                      </a:endParaRPr>
                    </a:p>
                  </a:txBody>
                  <a:tcPr marL="0" marR="0" marT="6350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0" marB="0">
                    <a:lnL w="12700">
                      <a:solidFill>
                        <a:srgbClr val="FFFFFF"/>
                      </a:solidFill>
                      <a:prstDash val="solid"/>
                    </a:lnL>
                    <a:lnR w="12700">
                      <a:solidFill>
                        <a:srgbClr val="FFFFFF"/>
                      </a:solidFill>
                      <a:prstDash val="solid"/>
                    </a:lnR>
                  </a:tcPr>
                </a:tc>
                <a:tc>
                  <a:txBody>
                    <a:bodyPr/>
                    <a:lstStyle/>
                    <a:p>
                      <a:pPr algn="ctr">
                        <a:lnSpc>
                          <a:spcPts val="1245"/>
                        </a:lnSpc>
                        <a:spcBef>
                          <a:spcPts val="590"/>
                        </a:spcBef>
                      </a:pPr>
                      <a:r>
                        <a:rPr sz="1100" i="1" dirty="0">
                          <a:latin typeface="Calibri"/>
                          <a:cs typeface="Calibri"/>
                        </a:rPr>
                        <a:t>25-44</a:t>
                      </a:r>
                      <a:r>
                        <a:rPr sz="1100" i="1" spc="-75" dirty="0">
                          <a:latin typeface="Calibri"/>
                          <a:cs typeface="Calibri"/>
                        </a:rPr>
                        <a:t> </a:t>
                      </a:r>
                      <a:r>
                        <a:rPr sz="1100" i="1" dirty="0">
                          <a:latin typeface="Calibri"/>
                          <a:cs typeface="Calibri"/>
                        </a:rPr>
                        <a:t>y/o</a:t>
                      </a:r>
                      <a:endParaRPr sz="1100">
                        <a:latin typeface="Calibri"/>
                        <a:cs typeface="Calibri"/>
                      </a:endParaRPr>
                    </a:p>
                  </a:txBody>
                  <a:tcPr marL="0" marR="0" marT="7493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635" algn="ctr">
                        <a:lnSpc>
                          <a:spcPts val="1245"/>
                        </a:lnSpc>
                        <a:spcBef>
                          <a:spcPts val="590"/>
                        </a:spcBef>
                      </a:pPr>
                      <a:r>
                        <a:rPr sz="1100" dirty="0">
                          <a:latin typeface="Calibri"/>
                          <a:cs typeface="Calibri"/>
                        </a:rPr>
                        <a:t>68.00%</a:t>
                      </a:r>
                      <a:endParaRPr sz="1100">
                        <a:latin typeface="Calibri"/>
                        <a:cs typeface="Calibri"/>
                      </a:endParaRPr>
                    </a:p>
                  </a:txBody>
                  <a:tcPr marL="0" marR="0" marT="7493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45"/>
                        </a:lnSpc>
                        <a:spcBef>
                          <a:spcPts val="590"/>
                        </a:spcBef>
                      </a:pPr>
                      <a:r>
                        <a:rPr sz="1100" dirty="0">
                          <a:latin typeface="Calibri"/>
                          <a:cs typeface="Calibri"/>
                        </a:rPr>
                        <a:t>1576</a:t>
                      </a:r>
                      <a:endParaRPr sz="1100">
                        <a:latin typeface="Calibri"/>
                        <a:cs typeface="Calibri"/>
                      </a:endParaRPr>
                    </a:p>
                  </a:txBody>
                  <a:tcPr marL="0" marR="0" marT="7493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3"/>
                  </a:ext>
                </a:extLst>
              </a:tr>
              <a:tr h="245718">
                <a:tc>
                  <a:txBody>
                    <a:bodyPr/>
                    <a:lstStyle/>
                    <a:p>
                      <a:pPr algn="ctr">
                        <a:lnSpc>
                          <a:spcPct val="100000"/>
                        </a:lnSpc>
                        <a:spcBef>
                          <a:spcPts val="465"/>
                        </a:spcBef>
                      </a:pPr>
                      <a:r>
                        <a:rPr sz="1100" i="1" dirty="0">
                          <a:latin typeface="Calibri"/>
                          <a:cs typeface="Calibri"/>
                        </a:rPr>
                        <a:t>45-59</a:t>
                      </a:r>
                      <a:r>
                        <a:rPr sz="1100" i="1" spc="-75" dirty="0">
                          <a:latin typeface="Calibri"/>
                          <a:cs typeface="Calibri"/>
                        </a:rPr>
                        <a:t> </a:t>
                      </a:r>
                      <a:r>
                        <a:rPr sz="1100" i="1" dirty="0">
                          <a:latin typeface="Calibri"/>
                          <a:cs typeface="Calibri"/>
                        </a:rPr>
                        <a:t>y/o</a:t>
                      </a:r>
                      <a:endParaRPr sz="1100">
                        <a:latin typeface="Calibri"/>
                        <a:cs typeface="Calibri"/>
                      </a:endParaRPr>
                    </a:p>
                  </a:txBody>
                  <a:tcPr marL="0" marR="0" marT="5905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635" algn="ctr">
                        <a:lnSpc>
                          <a:spcPct val="100000"/>
                        </a:lnSpc>
                        <a:spcBef>
                          <a:spcPts val="465"/>
                        </a:spcBef>
                      </a:pPr>
                      <a:r>
                        <a:rPr sz="1100" dirty="0">
                          <a:latin typeface="Calibri"/>
                          <a:cs typeface="Calibri"/>
                        </a:rPr>
                        <a:t>86.00%</a:t>
                      </a:r>
                      <a:endParaRPr sz="1100">
                        <a:latin typeface="Calibri"/>
                        <a:cs typeface="Calibri"/>
                      </a:endParaRPr>
                    </a:p>
                  </a:txBody>
                  <a:tcPr marL="0" marR="0" marT="5905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465"/>
                        </a:spcBef>
                      </a:pPr>
                      <a:r>
                        <a:rPr sz="1100" dirty="0">
                          <a:latin typeface="Calibri"/>
                          <a:cs typeface="Calibri"/>
                        </a:rPr>
                        <a:t>421</a:t>
                      </a:r>
                      <a:endParaRPr sz="1100">
                        <a:latin typeface="Calibri"/>
                        <a:cs typeface="Calibri"/>
                      </a:endParaRPr>
                    </a:p>
                  </a:txBody>
                  <a:tcPr marL="0" marR="0" marT="5905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0" marB="0">
                    <a:lnL w="12700">
                      <a:solidFill>
                        <a:srgbClr val="FFFFFF"/>
                      </a:solidFill>
                      <a:prstDash val="solid"/>
                    </a:lnL>
                    <a:lnR w="12700">
                      <a:solidFill>
                        <a:srgbClr val="FFFFFF"/>
                      </a:solidFill>
                      <a:prstDash val="solid"/>
                    </a:lnR>
                  </a:tcPr>
                </a:tc>
                <a:tc>
                  <a:txBody>
                    <a:bodyPr/>
                    <a:lstStyle/>
                    <a:p>
                      <a:pPr algn="ctr">
                        <a:lnSpc>
                          <a:spcPts val="1210"/>
                        </a:lnSpc>
                        <a:spcBef>
                          <a:spcPts val="625"/>
                        </a:spcBef>
                      </a:pPr>
                      <a:r>
                        <a:rPr sz="1100" i="1" dirty="0">
                          <a:latin typeface="Calibri"/>
                          <a:cs typeface="Calibri"/>
                        </a:rPr>
                        <a:t>45-59</a:t>
                      </a:r>
                      <a:r>
                        <a:rPr sz="1100" i="1" spc="-75" dirty="0">
                          <a:latin typeface="Calibri"/>
                          <a:cs typeface="Calibri"/>
                        </a:rPr>
                        <a:t> </a:t>
                      </a:r>
                      <a:r>
                        <a:rPr sz="1100" i="1" dirty="0">
                          <a:latin typeface="Calibri"/>
                          <a:cs typeface="Calibri"/>
                        </a:rPr>
                        <a:t>y/o</a:t>
                      </a:r>
                      <a:endParaRPr sz="1100">
                        <a:latin typeface="Calibri"/>
                        <a:cs typeface="Calibri"/>
                      </a:endParaRPr>
                    </a:p>
                  </a:txBody>
                  <a:tcPr marL="0" marR="0" marT="7937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635" algn="ctr">
                        <a:lnSpc>
                          <a:spcPts val="1210"/>
                        </a:lnSpc>
                        <a:spcBef>
                          <a:spcPts val="625"/>
                        </a:spcBef>
                      </a:pPr>
                      <a:r>
                        <a:rPr sz="1100" dirty="0">
                          <a:latin typeface="Calibri"/>
                          <a:cs typeface="Calibri"/>
                        </a:rPr>
                        <a:t>70.00%</a:t>
                      </a:r>
                      <a:endParaRPr sz="1100">
                        <a:latin typeface="Calibri"/>
                        <a:cs typeface="Calibri"/>
                      </a:endParaRPr>
                    </a:p>
                  </a:txBody>
                  <a:tcPr marL="0" marR="0" marT="7937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10"/>
                        </a:lnSpc>
                        <a:spcBef>
                          <a:spcPts val="625"/>
                        </a:spcBef>
                      </a:pPr>
                      <a:r>
                        <a:rPr sz="1100" dirty="0">
                          <a:latin typeface="Calibri"/>
                          <a:cs typeface="Calibri"/>
                        </a:rPr>
                        <a:t>3,080</a:t>
                      </a:r>
                      <a:endParaRPr sz="1100">
                        <a:latin typeface="Calibri"/>
                        <a:cs typeface="Calibri"/>
                      </a:endParaRPr>
                    </a:p>
                  </a:txBody>
                  <a:tcPr marL="0" marR="0" marT="7937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4"/>
                  </a:ext>
                </a:extLst>
              </a:tr>
              <a:tr h="177164">
                <a:tc>
                  <a:txBody>
                    <a:bodyPr/>
                    <a:lstStyle/>
                    <a:p>
                      <a:pPr algn="ctr">
                        <a:lnSpc>
                          <a:spcPts val="1250"/>
                        </a:lnSpc>
                      </a:pPr>
                      <a:r>
                        <a:rPr sz="1100" i="1" dirty="0">
                          <a:latin typeface="Calibri"/>
                          <a:cs typeface="Calibri"/>
                        </a:rPr>
                        <a:t>60+</a:t>
                      </a:r>
                      <a:r>
                        <a:rPr sz="1100" i="1" spc="-40" dirty="0">
                          <a:latin typeface="Calibri"/>
                          <a:cs typeface="Calibri"/>
                        </a:rPr>
                        <a:t> </a:t>
                      </a:r>
                      <a:r>
                        <a:rPr sz="1100" i="1" dirty="0">
                          <a:latin typeface="Calibri"/>
                          <a:cs typeface="Calibri"/>
                        </a:rPr>
                        <a:t>y/o</a:t>
                      </a:r>
                      <a:endParaRPr sz="11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635" algn="ctr">
                        <a:lnSpc>
                          <a:spcPts val="1250"/>
                        </a:lnSpc>
                      </a:pPr>
                      <a:r>
                        <a:rPr sz="1100" dirty="0">
                          <a:latin typeface="Calibri"/>
                          <a:cs typeface="Calibri"/>
                        </a:rPr>
                        <a:t>88.00%</a:t>
                      </a:r>
                      <a:endParaRPr sz="11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635" algn="ctr">
                        <a:lnSpc>
                          <a:spcPts val="1250"/>
                        </a:lnSpc>
                      </a:pPr>
                      <a:r>
                        <a:rPr sz="1100" dirty="0">
                          <a:latin typeface="Calibri"/>
                          <a:cs typeface="Calibri"/>
                        </a:rPr>
                        <a:t>171</a:t>
                      </a:r>
                      <a:endParaRPr sz="11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0" marB="0">
                    <a:lnL w="12700">
                      <a:solidFill>
                        <a:srgbClr val="FFFFFF"/>
                      </a:solidFill>
                      <a:prstDash val="solid"/>
                    </a:lnL>
                    <a:lnR w="12700">
                      <a:solidFill>
                        <a:srgbClr val="FFFFFF"/>
                      </a:solidFill>
                      <a:prstDash val="solid"/>
                    </a:lnR>
                  </a:tcPr>
                </a:tc>
                <a:tc>
                  <a:txBody>
                    <a:bodyPr/>
                    <a:lstStyle/>
                    <a:p>
                      <a:pPr algn="ctr">
                        <a:lnSpc>
                          <a:spcPts val="1210"/>
                        </a:lnSpc>
                        <a:spcBef>
                          <a:spcPts val="85"/>
                        </a:spcBef>
                      </a:pPr>
                      <a:r>
                        <a:rPr sz="1100" i="1" dirty="0">
                          <a:latin typeface="Calibri"/>
                          <a:cs typeface="Calibri"/>
                        </a:rPr>
                        <a:t>60+</a:t>
                      </a:r>
                      <a:r>
                        <a:rPr sz="1100" i="1" spc="-40" dirty="0">
                          <a:latin typeface="Calibri"/>
                          <a:cs typeface="Calibri"/>
                        </a:rPr>
                        <a:t> </a:t>
                      </a:r>
                      <a:r>
                        <a:rPr sz="1100" i="1" dirty="0">
                          <a:latin typeface="Calibri"/>
                          <a:cs typeface="Calibri"/>
                        </a:rPr>
                        <a:t>y/o</a:t>
                      </a:r>
                      <a:endParaRPr sz="1100">
                        <a:latin typeface="Calibri"/>
                        <a:cs typeface="Calibri"/>
                      </a:endParaRPr>
                    </a:p>
                  </a:txBody>
                  <a:tcPr marL="0" marR="0" marT="1079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635" algn="ctr">
                        <a:lnSpc>
                          <a:spcPts val="1210"/>
                        </a:lnSpc>
                        <a:spcBef>
                          <a:spcPts val="85"/>
                        </a:spcBef>
                      </a:pPr>
                      <a:r>
                        <a:rPr sz="1100" dirty="0">
                          <a:latin typeface="Calibri"/>
                          <a:cs typeface="Calibri"/>
                        </a:rPr>
                        <a:t>64.00%</a:t>
                      </a:r>
                      <a:endParaRPr sz="1100">
                        <a:latin typeface="Calibri"/>
                        <a:cs typeface="Calibri"/>
                      </a:endParaRPr>
                    </a:p>
                  </a:txBody>
                  <a:tcPr marL="0" marR="0" marT="1079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635" algn="ctr">
                        <a:lnSpc>
                          <a:spcPts val="1210"/>
                        </a:lnSpc>
                        <a:spcBef>
                          <a:spcPts val="85"/>
                        </a:spcBef>
                      </a:pPr>
                      <a:r>
                        <a:rPr sz="1100" dirty="0">
                          <a:latin typeface="Calibri"/>
                          <a:cs typeface="Calibri"/>
                        </a:rPr>
                        <a:t>985</a:t>
                      </a:r>
                      <a:endParaRPr sz="1100">
                        <a:latin typeface="Calibri"/>
                        <a:cs typeface="Calibri"/>
                      </a:endParaRPr>
                    </a:p>
                  </a:txBody>
                  <a:tcPr marL="0" marR="0" marT="1079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5"/>
                  </a:ext>
                </a:extLst>
              </a:tr>
            </a:tbl>
          </a:graphicData>
        </a:graphic>
      </p:graphicFrame>
      <p:sp>
        <p:nvSpPr>
          <p:cNvPr id="7" name="object 7"/>
          <p:cNvSpPr txBox="1">
            <a:spLocks noGrp="1"/>
          </p:cNvSpPr>
          <p:nvPr>
            <p:ph type="sldNum" sz="quarter" idx="7"/>
          </p:nvPr>
        </p:nvSpPr>
        <p:spPr>
          <a:xfrm>
            <a:off x="11048999" y="6149091"/>
            <a:ext cx="750362"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342</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
        <p:nvSpPr>
          <p:cNvPr id="5" name="object 5"/>
          <p:cNvSpPr txBox="1"/>
          <p:nvPr/>
        </p:nvSpPr>
        <p:spPr>
          <a:xfrm>
            <a:off x="7848856" y="5746488"/>
            <a:ext cx="248666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0" u="none" strike="noStrike" kern="1200" cap="none" spc="0" normalizeH="0" baseline="0" noProof="0" dirty="0">
                <a:ln>
                  <a:noFill/>
                </a:ln>
                <a:solidFill>
                  <a:prstClr val="black"/>
                </a:solidFill>
                <a:effectLst/>
                <a:uLnTx/>
                <a:uFillTx/>
                <a:latin typeface="Calibri"/>
                <a:ea typeface="+mn-ea"/>
                <a:cs typeface="Calibri"/>
              </a:rPr>
              <a:t>PWH </a:t>
            </a:r>
            <a:r>
              <a:rPr kumimoji="0" sz="2000" b="1" i="0" u="none" strike="noStrike" kern="1200" cap="none" spc="-10" normalizeH="0" baseline="0" noProof="0" dirty="0">
                <a:ln>
                  <a:noFill/>
                </a:ln>
                <a:solidFill>
                  <a:prstClr val="black"/>
                </a:solidFill>
                <a:effectLst/>
                <a:uLnTx/>
                <a:uFillTx/>
                <a:latin typeface="Calibri"/>
                <a:ea typeface="+mn-ea"/>
                <a:cs typeface="Calibri"/>
              </a:rPr>
              <a:t>(Ret. Care</a:t>
            </a:r>
            <a:r>
              <a:rPr kumimoji="0" sz="2000" b="0" i="0" u="none" strike="noStrike" kern="1200" cap="none" spc="-10" normalizeH="0" baseline="0" noProof="0" dirty="0">
                <a:ln>
                  <a:noFill/>
                </a:ln>
                <a:solidFill>
                  <a:prstClr val="black"/>
                </a:solidFill>
                <a:effectLst/>
                <a:uLnTx/>
                <a:uFillTx/>
                <a:latin typeface="Calibri"/>
                <a:ea typeface="+mn-ea"/>
                <a:cs typeface="Calibri"/>
              </a:rPr>
              <a:t>)=</a:t>
            </a:r>
            <a:r>
              <a:rPr kumimoji="0" sz="2000" b="0" i="0" u="none" strike="noStrike" kern="1200" cap="none" spc="-45" normalizeH="0" baseline="0" noProof="0" dirty="0">
                <a:ln>
                  <a:noFill/>
                </a:ln>
                <a:solidFill>
                  <a:prstClr val="black"/>
                </a:solidFill>
                <a:effectLst/>
                <a:uLnTx/>
                <a:uFillTx/>
                <a:latin typeface="Calibri"/>
                <a:ea typeface="+mn-ea"/>
                <a:cs typeface="Calibri"/>
              </a:rPr>
              <a:t> </a:t>
            </a:r>
            <a:r>
              <a:rPr kumimoji="0" sz="2000" b="0" i="1" u="none" strike="noStrike" kern="1200" cap="none" spc="0" normalizeH="0" baseline="0" noProof="0" dirty="0">
                <a:ln>
                  <a:noFill/>
                </a:ln>
                <a:solidFill>
                  <a:srgbClr val="FF0000"/>
                </a:solidFill>
                <a:effectLst/>
                <a:uLnTx/>
                <a:uFillTx/>
                <a:latin typeface="Calibri"/>
                <a:ea typeface="+mn-ea"/>
                <a:cs typeface="Calibri"/>
              </a:rPr>
              <a:t>5,764</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6" name="object 6"/>
          <p:cNvSpPr txBox="1"/>
          <p:nvPr/>
        </p:nvSpPr>
        <p:spPr>
          <a:xfrm>
            <a:off x="2421727" y="5792808"/>
            <a:ext cx="236029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0" u="none" strike="noStrike" kern="1200" cap="none" spc="-5" normalizeH="0" baseline="0" noProof="0" dirty="0">
                <a:ln>
                  <a:noFill/>
                </a:ln>
                <a:solidFill>
                  <a:prstClr val="black"/>
                </a:solidFill>
                <a:effectLst/>
                <a:uLnTx/>
                <a:uFillTx/>
                <a:latin typeface="Calibri"/>
                <a:ea typeface="+mn-ea"/>
                <a:cs typeface="Calibri"/>
              </a:rPr>
              <a:t>RW-B </a:t>
            </a:r>
            <a:r>
              <a:rPr kumimoji="0" sz="2000" b="1" i="0" u="none" strike="noStrike" kern="1200" cap="none" spc="-10" normalizeH="0" baseline="0" noProof="0" dirty="0">
                <a:ln>
                  <a:noFill/>
                </a:ln>
                <a:solidFill>
                  <a:prstClr val="black"/>
                </a:solidFill>
                <a:effectLst/>
                <a:uLnTx/>
                <a:uFillTx/>
                <a:latin typeface="Calibri"/>
                <a:ea typeface="+mn-ea"/>
                <a:cs typeface="Calibri"/>
              </a:rPr>
              <a:t>(Ret. Care</a:t>
            </a:r>
            <a:r>
              <a:rPr kumimoji="0" sz="2000" b="0" i="0" u="none" strike="noStrike" kern="1200" cap="none" spc="-10" normalizeH="0" baseline="0" noProof="0" dirty="0">
                <a:ln>
                  <a:noFill/>
                </a:ln>
                <a:solidFill>
                  <a:prstClr val="black"/>
                </a:solidFill>
                <a:effectLst/>
                <a:uLnTx/>
                <a:uFillTx/>
                <a:latin typeface="Calibri"/>
                <a:ea typeface="+mn-ea"/>
                <a:cs typeface="Calibri"/>
              </a:rPr>
              <a:t>)=</a:t>
            </a:r>
            <a:r>
              <a:rPr kumimoji="0" sz="2000" b="0" i="0" u="none" strike="noStrike" kern="1200" cap="none" spc="-40" normalizeH="0" baseline="0" noProof="0" dirty="0">
                <a:ln>
                  <a:noFill/>
                </a:ln>
                <a:solidFill>
                  <a:prstClr val="black"/>
                </a:solidFill>
                <a:effectLst/>
                <a:uLnTx/>
                <a:uFillTx/>
                <a:latin typeface="Calibri"/>
                <a:ea typeface="+mn-ea"/>
                <a:cs typeface="Calibri"/>
              </a:rPr>
              <a:t> </a:t>
            </a:r>
            <a:r>
              <a:rPr kumimoji="0" sz="2000" b="0" i="1" u="none" strike="noStrike" kern="1200" cap="none" spc="0" normalizeH="0" baseline="0" noProof="0" dirty="0">
                <a:ln>
                  <a:noFill/>
                </a:ln>
                <a:solidFill>
                  <a:srgbClr val="FF0000"/>
                </a:solidFill>
                <a:effectLst/>
                <a:uLnTx/>
                <a:uFillTx/>
                <a:latin typeface="Calibri"/>
                <a:ea typeface="+mn-ea"/>
                <a:cs typeface="Calibri"/>
              </a:rPr>
              <a:t>845</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193581403"/>
      </p:ext>
    </p:extLst>
  </p:cSld>
  <p:clrMapOvr>
    <a:masterClrMapping/>
  </p:clrMapOvr>
  <p:timing>
    <p:tnLst>
      <p:par>
        <p:cTn id="1" dur="indefinite" restart="never" nodeType="tmRoot"/>
      </p:par>
    </p:tnLst>
  </p:timing>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470576" y="409390"/>
            <a:ext cx="11131550" cy="603885"/>
          </a:xfrm>
          <a:prstGeom prst="rect">
            <a:avLst/>
          </a:prstGeom>
        </p:spPr>
        <p:txBody>
          <a:bodyPr vert="horz" wrap="square" lIns="0" tIns="12065" rIns="0" bIns="0" rtlCol="0">
            <a:spAutoFit/>
          </a:bodyPr>
          <a:lstStyle/>
          <a:p>
            <a:pPr marL="12700">
              <a:lnSpc>
                <a:spcPct val="100000"/>
              </a:lnSpc>
              <a:spcBef>
                <a:spcPts val="95"/>
              </a:spcBef>
            </a:pPr>
            <a:r>
              <a:rPr sz="3600" spc="-20" dirty="0"/>
              <a:t>PWH </a:t>
            </a:r>
            <a:r>
              <a:rPr sz="3800" i="1" spc="-114" dirty="0">
                <a:solidFill>
                  <a:srgbClr val="000000"/>
                </a:solidFill>
                <a:latin typeface="Calibri Light"/>
                <a:cs typeface="Calibri Light"/>
              </a:rPr>
              <a:t>50+ </a:t>
            </a:r>
            <a:r>
              <a:rPr sz="3800" i="1" spc="-130" dirty="0">
                <a:solidFill>
                  <a:srgbClr val="000000"/>
                </a:solidFill>
                <a:latin typeface="Calibri Light"/>
                <a:cs typeface="Calibri Light"/>
              </a:rPr>
              <a:t>y.o. </a:t>
            </a:r>
            <a:r>
              <a:rPr sz="3600" spc="-5" dirty="0"/>
              <a:t>in </a:t>
            </a:r>
            <a:r>
              <a:rPr sz="3800" i="1" spc="-90" dirty="0">
                <a:latin typeface="Calibri Light"/>
                <a:cs typeface="Calibri Light"/>
              </a:rPr>
              <a:t>Care </a:t>
            </a:r>
            <a:r>
              <a:rPr sz="3800" i="1" spc="-95" dirty="0">
                <a:latin typeface="Calibri Light"/>
                <a:cs typeface="Calibri Light"/>
              </a:rPr>
              <a:t>Continuum</a:t>
            </a:r>
            <a:r>
              <a:rPr sz="3600" spc="-95" dirty="0"/>
              <a:t>–Miami </a:t>
            </a:r>
            <a:r>
              <a:rPr sz="3600" spc="-20" dirty="0"/>
              <a:t>vs. </a:t>
            </a:r>
            <a:r>
              <a:rPr sz="3600" spc="-35" dirty="0"/>
              <a:t>Palm </a:t>
            </a:r>
            <a:r>
              <a:rPr sz="3600" spc="-20" dirty="0"/>
              <a:t>Beach</a:t>
            </a:r>
            <a:r>
              <a:rPr sz="3600" spc="-475" dirty="0"/>
              <a:t> </a:t>
            </a:r>
            <a:r>
              <a:rPr sz="3600" spc="-30" dirty="0"/>
              <a:t>-2021</a:t>
            </a:r>
            <a:endParaRPr sz="3600">
              <a:latin typeface="Calibri Light"/>
              <a:cs typeface="Calibri Light"/>
            </a:endParaRPr>
          </a:p>
        </p:txBody>
      </p:sp>
      <p:sp>
        <p:nvSpPr>
          <p:cNvPr id="3" name="object 3"/>
          <p:cNvSpPr/>
          <p:nvPr/>
        </p:nvSpPr>
        <p:spPr>
          <a:xfrm>
            <a:off x="356615" y="1318260"/>
            <a:ext cx="11426951" cy="4824983"/>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txBox="1">
            <a:spLocks noGrp="1"/>
          </p:cNvSpPr>
          <p:nvPr>
            <p:ph type="sldNum" sz="quarter" idx="7"/>
          </p:nvPr>
        </p:nvSpPr>
        <p:spPr>
          <a:xfrm>
            <a:off x="11049000" y="6149091"/>
            <a:ext cx="7503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343</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Tree>
    <p:extLst>
      <p:ext uri="{BB962C8B-B14F-4D97-AF65-F5344CB8AC3E}">
        <p14:creationId xmlns:p14="http://schemas.microsoft.com/office/powerpoint/2010/main" val="3493514181"/>
      </p:ext>
    </p:extLst>
  </p:cSld>
  <p:clrMapOvr>
    <a:masterClrMapping/>
  </p:clrMapOvr>
  <p:timing>
    <p:tnLst>
      <p:par>
        <p:cTn id="1" dur="indefinite" restart="never" nodeType="tmRoot"/>
      </p:par>
    </p:tnLst>
  </p:timing>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1031"/>
            <a:ext cx="12192000" cy="6880061"/>
          </a:xfrm>
          <a:prstGeom prst="rect">
            <a:avLst/>
          </a:prstGeom>
        </p:spPr>
      </p:pic>
    </p:spTree>
    <p:extLst>
      <p:ext uri="{BB962C8B-B14F-4D97-AF65-F5344CB8AC3E}">
        <p14:creationId xmlns:p14="http://schemas.microsoft.com/office/powerpoint/2010/main" val="572311214"/>
      </p:ext>
    </p:extLst>
  </p:cSld>
  <p:clrMapOvr>
    <a:masterClrMapping/>
  </p:clrMapOvr>
  <p:timing>
    <p:tnLst>
      <p:par>
        <p:cTn id="1" dur="indefinite" restart="never" nodeType="tmRoot"/>
      </p:par>
    </p:tn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
            <a:ext cx="12192000" cy="7083523"/>
          </a:xfrm>
          <a:prstGeom prst="rect">
            <a:avLst/>
          </a:prstGeom>
        </p:spPr>
      </p:pic>
    </p:spTree>
    <p:extLst>
      <p:ext uri="{BB962C8B-B14F-4D97-AF65-F5344CB8AC3E}">
        <p14:creationId xmlns:p14="http://schemas.microsoft.com/office/powerpoint/2010/main" val="3456107292"/>
      </p:ext>
    </p:extLst>
  </p:cSld>
  <p:clrMapOvr>
    <a:masterClrMapping/>
  </p:clrMapOvr>
  <p:timing>
    <p:tnLst>
      <p:par>
        <p:cTn id="1" dur="indefinite" restart="never" nodeType="tmRoot"/>
      </p:par>
    </p:tn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537664" y="409390"/>
            <a:ext cx="11000105" cy="603885"/>
          </a:xfrm>
          <a:prstGeom prst="rect">
            <a:avLst/>
          </a:prstGeom>
        </p:spPr>
        <p:txBody>
          <a:bodyPr vert="horz" wrap="square" lIns="0" tIns="12065" rIns="0" bIns="0" rtlCol="0">
            <a:spAutoFit/>
          </a:bodyPr>
          <a:lstStyle/>
          <a:p>
            <a:pPr marL="12700">
              <a:lnSpc>
                <a:spcPct val="100000"/>
              </a:lnSpc>
              <a:spcBef>
                <a:spcPts val="95"/>
              </a:spcBef>
              <a:tabLst>
                <a:tab pos="2179320" algn="l"/>
              </a:tabLst>
            </a:pPr>
            <a:r>
              <a:rPr sz="3600" spc="-20" dirty="0"/>
              <a:t>PWH</a:t>
            </a:r>
            <a:r>
              <a:rPr sz="3600" spc="-95" dirty="0"/>
              <a:t> </a:t>
            </a:r>
            <a:r>
              <a:rPr sz="3800" i="1" spc="-170" dirty="0">
                <a:solidFill>
                  <a:srgbClr val="000000"/>
                </a:solidFill>
                <a:latin typeface="Calibri Light"/>
                <a:cs typeface="Calibri Light"/>
              </a:rPr>
              <a:t>MSM	</a:t>
            </a:r>
            <a:r>
              <a:rPr sz="3600" spc="-5" dirty="0"/>
              <a:t>in </a:t>
            </a:r>
            <a:r>
              <a:rPr sz="3800" i="1" spc="-90" dirty="0">
                <a:latin typeface="Calibri Light"/>
                <a:cs typeface="Calibri Light"/>
              </a:rPr>
              <a:t>Care </a:t>
            </a:r>
            <a:r>
              <a:rPr sz="3800" i="1" spc="-130" dirty="0">
                <a:latin typeface="Calibri Light"/>
                <a:cs typeface="Calibri Light"/>
              </a:rPr>
              <a:t>Continuum </a:t>
            </a:r>
            <a:r>
              <a:rPr sz="3600" dirty="0"/>
              <a:t>– </a:t>
            </a:r>
            <a:r>
              <a:rPr sz="3600" spc="-30" dirty="0"/>
              <a:t>Miami </a:t>
            </a:r>
            <a:r>
              <a:rPr sz="3600" spc="-20" dirty="0"/>
              <a:t>vs. </a:t>
            </a:r>
            <a:r>
              <a:rPr sz="3600" spc="-35" dirty="0"/>
              <a:t>Palm </a:t>
            </a:r>
            <a:r>
              <a:rPr sz="3600" spc="-20" dirty="0"/>
              <a:t>Beach</a:t>
            </a:r>
            <a:r>
              <a:rPr sz="3600" spc="-535" dirty="0"/>
              <a:t> </a:t>
            </a:r>
            <a:r>
              <a:rPr sz="3600" spc="-25" dirty="0"/>
              <a:t>-2021</a:t>
            </a:r>
            <a:endParaRPr sz="3600">
              <a:latin typeface="Calibri Light"/>
              <a:cs typeface="Calibri Light"/>
            </a:endParaRPr>
          </a:p>
        </p:txBody>
      </p:sp>
      <p:sp>
        <p:nvSpPr>
          <p:cNvPr id="3" name="object 3"/>
          <p:cNvSpPr/>
          <p:nvPr/>
        </p:nvSpPr>
        <p:spPr>
          <a:xfrm>
            <a:off x="405384" y="1386840"/>
            <a:ext cx="11390375" cy="4762499"/>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txBox="1">
            <a:spLocks noGrp="1"/>
          </p:cNvSpPr>
          <p:nvPr>
            <p:ph type="sldNum" sz="quarter" idx="7"/>
          </p:nvPr>
        </p:nvSpPr>
        <p:spPr>
          <a:xfrm>
            <a:off x="10998200" y="6149091"/>
            <a:ext cx="8011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346</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Tree>
    <p:extLst>
      <p:ext uri="{BB962C8B-B14F-4D97-AF65-F5344CB8AC3E}">
        <p14:creationId xmlns:p14="http://schemas.microsoft.com/office/powerpoint/2010/main" val="1506011451"/>
      </p:ext>
    </p:extLst>
  </p:cSld>
  <p:clrMapOvr>
    <a:masterClrMapping/>
  </p:clrMapOvr>
  <p:timing>
    <p:tnLst>
      <p:par>
        <p:cTn id="1" dur="indefinite" restart="never" nodeType="tmRoot"/>
      </p:par>
    </p:tnLst>
  </p:timing>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prstGeom prst="rect">
            <a:avLst/>
          </a:prstGeom>
        </p:spPr>
        <p:txBody>
          <a:bodyPr vert="horz" wrap="square" lIns="0" tIns="13335" rIns="0" bIns="0" rtlCol="0">
            <a:spAutoFit/>
          </a:bodyPr>
          <a:lstStyle/>
          <a:p>
            <a:pPr marL="15240">
              <a:lnSpc>
                <a:spcPct val="100000"/>
              </a:lnSpc>
              <a:spcBef>
                <a:spcPts val="105"/>
              </a:spcBef>
            </a:pPr>
            <a:r>
              <a:rPr spc="-60" dirty="0"/>
              <a:t>Ryan </a:t>
            </a:r>
            <a:r>
              <a:rPr spc="-40" dirty="0"/>
              <a:t>White </a:t>
            </a:r>
            <a:r>
              <a:rPr spc="-45" dirty="0"/>
              <a:t>Part </a:t>
            </a:r>
            <a:r>
              <a:rPr dirty="0"/>
              <a:t>B – </a:t>
            </a:r>
            <a:r>
              <a:rPr spc="-25" dirty="0"/>
              <a:t>DOH </a:t>
            </a:r>
            <a:r>
              <a:rPr spc="-45" dirty="0"/>
              <a:t>Palm </a:t>
            </a:r>
            <a:r>
              <a:rPr spc="-25" dirty="0"/>
              <a:t>Beach</a:t>
            </a:r>
            <a:r>
              <a:rPr spc="-575" dirty="0"/>
              <a:t> </a:t>
            </a:r>
            <a:r>
              <a:rPr spc="-40" dirty="0"/>
              <a:t>County</a:t>
            </a:r>
          </a:p>
        </p:txBody>
      </p:sp>
      <p:sp>
        <p:nvSpPr>
          <p:cNvPr id="4" name="object 4"/>
          <p:cNvSpPr txBox="1">
            <a:spLocks noGrp="1"/>
          </p:cNvSpPr>
          <p:nvPr>
            <p:ph type="sldNum" sz="quarter" idx="7"/>
          </p:nvPr>
        </p:nvSpPr>
        <p:spPr>
          <a:xfrm>
            <a:off x="11044046" y="6149091"/>
            <a:ext cx="755315"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347</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
        <p:nvSpPr>
          <p:cNvPr id="3" name="object 3"/>
          <p:cNvSpPr txBox="1">
            <a:spLocks noGrp="1"/>
          </p:cNvSpPr>
          <p:nvPr>
            <p:ph type="body" idx="1"/>
          </p:nvPr>
        </p:nvSpPr>
        <p:spPr>
          <a:prstGeom prst="rect">
            <a:avLst/>
          </a:prstGeom>
        </p:spPr>
        <p:txBody>
          <a:bodyPr vert="horz" wrap="square" lIns="0" tIns="258820" rIns="0" bIns="0" rtlCol="0">
            <a:spAutoFit/>
          </a:bodyPr>
          <a:lstStyle/>
          <a:p>
            <a:pPr marL="39370" algn="ctr">
              <a:lnSpc>
                <a:spcPct val="100000"/>
              </a:lnSpc>
              <a:spcBef>
                <a:spcPts val="1105"/>
              </a:spcBef>
            </a:pPr>
            <a:r>
              <a:rPr sz="4000" i="1" spc="-20" dirty="0">
                <a:latin typeface="Calibri"/>
                <a:cs typeface="Calibri"/>
              </a:rPr>
              <a:t>RW-B </a:t>
            </a:r>
            <a:r>
              <a:rPr sz="4000" spc="-10" dirty="0">
                <a:latin typeface="Calibri"/>
                <a:cs typeface="Calibri"/>
              </a:rPr>
              <a:t>clients: </a:t>
            </a:r>
            <a:r>
              <a:rPr sz="4000" spc="-25" dirty="0">
                <a:solidFill>
                  <a:srgbClr val="548235"/>
                </a:solidFill>
                <a:latin typeface="Calibri"/>
                <a:cs typeface="Calibri"/>
              </a:rPr>
              <a:t>Retention </a:t>
            </a:r>
            <a:r>
              <a:rPr sz="4000" spc="-5" dirty="0">
                <a:solidFill>
                  <a:srgbClr val="548235"/>
                </a:solidFill>
                <a:latin typeface="Calibri"/>
                <a:cs typeface="Calibri"/>
              </a:rPr>
              <a:t>in </a:t>
            </a:r>
            <a:r>
              <a:rPr sz="4000" spc="-20" dirty="0">
                <a:solidFill>
                  <a:srgbClr val="548235"/>
                </a:solidFill>
                <a:latin typeface="Calibri"/>
                <a:cs typeface="Calibri"/>
              </a:rPr>
              <a:t>Care </a:t>
            </a:r>
            <a:r>
              <a:rPr sz="4000" spc="-15" dirty="0">
                <a:solidFill>
                  <a:srgbClr val="548235"/>
                </a:solidFill>
                <a:latin typeface="Calibri"/>
                <a:cs typeface="Calibri"/>
              </a:rPr>
              <a:t>by</a:t>
            </a:r>
            <a:r>
              <a:rPr sz="4000" spc="130" dirty="0">
                <a:solidFill>
                  <a:srgbClr val="548235"/>
                </a:solidFill>
                <a:latin typeface="Calibri"/>
                <a:cs typeface="Calibri"/>
              </a:rPr>
              <a:t> </a:t>
            </a:r>
            <a:r>
              <a:rPr sz="4000" spc="-15" dirty="0">
                <a:solidFill>
                  <a:srgbClr val="548235"/>
                </a:solidFill>
                <a:latin typeface="Calibri"/>
                <a:cs typeface="Calibri"/>
              </a:rPr>
              <a:t>Sub-groups</a:t>
            </a:r>
            <a:endParaRPr sz="4000">
              <a:latin typeface="Calibri"/>
              <a:cs typeface="Calibri"/>
            </a:endParaRPr>
          </a:p>
          <a:p>
            <a:pPr marL="40640" algn="ctr">
              <a:lnSpc>
                <a:spcPct val="100000"/>
              </a:lnSpc>
              <a:spcBef>
                <a:spcPts val="1005"/>
              </a:spcBef>
            </a:pPr>
            <a:r>
              <a:rPr sz="4000" i="1" spc="-20" dirty="0">
                <a:latin typeface="Calibri"/>
                <a:cs typeface="Calibri"/>
              </a:rPr>
              <a:t>Palm </a:t>
            </a:r>
            <a:r>
              <a:rPr sz="4000" i="1" spc="-5" dirty="0">
                <a:latin typeface="Calibri"/>
                <a:cs typeface="Calibri"/>
              </a:rPr>
              <a:t>Beach </a:t>
            </a:r>
            <a:r>
              <a:rPr sz="4000" i="1" spc="-10" dirty="0">
                <a:latin typeface="Calibri"/>
                <a:cs typeface="Calibri"/>
              </a:rPr>
              <a:t>County </a:t>
            </a:r>
            <a:r>
              <a:rPr sz="4000" spc="-5" dirty="0">
                <a:latin typeface="Calibri"/>
                <a:cs typeface="Calibri"/>
              </a:rPr>
              <a:t>– </a:t>
            </a:r>
            <a:r>
              <a:rPr sz="4000" spc="-35" dirty="0">
                <a:latin typeface="Calibri"/>
                <a:cs typeface="Calibri"/>
              </a:rPr>
              <a:t>GY </a:t>
            </a:r>
            <a:r>
              <a:rPr sz="4000" spc="-5" dirty="0">
                <a:latin typeface="Calibri"/>
                <a:cs typeface="Calibri"/>
              </a:rPr>
              <a:t>2017 </a:t>
            </a:r>
            <a:r>
              <a:rPr sz="4000" spc="-25" dirty="0">
                <a:latin typeface="Calibri"/>
                <a:cs typeface="Calibri"/>
              </a:rPr>
              <a:t>to</a:t>
            </a:r>
            <a:r>
              <a:rPr sz="4000" spc="25" dirty="0">
                <a:latin typeface="Calibri"/>
                <a:cs typeface="Calibri"/>
              </a:rPr>
              <a:t> </a:t>
            </a:r>
            <a:r>
              <a:rPr sz="4000" spc="-5" dirty="0">
                <a:latin typeface="Calibri"/>
                <a:cs typeface="Calibri"/>
              </a:rPr>
              <a:t>2022</a:t>
            </a:r>
            <a:endParaRPr sz="4000">
              <a:latin typeface="Calibri"/>
              <a:cs typeface="Calibri"/>
            </a:endParaRPr>
          </a:p>
        </p:txBody>
      </p:sp>
    </p:spTree>
    <p:extLst>
      <p:ext uri="{BB962C8B-B14F-4D97-AF65-F5344CB8AC3E}">
        <p14:creationId xmlns:p14="http://schemas.microsoft.com/office/powerpoint/2010/main" val="1199136713"/>
      </p:ext>
    </p:extLst>
  </p:cSld>
  <p:clrMapOvr>
    <a:masterClrMapping/>
  </p:clrMapOvr>
  <p:timing>
    <p:tnLst>
      <p:par>
        <p:cTn id="1" dur="indefinite" restart="never" nodeType="tmRoot"/>
      </p:par>
    </p:tnLst>
  </p:timing>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0513"/>
            <a:ext cx="12192000" cy="6879026"/>
          </a:xfrm>
          <a:prstGeom prst="rect">
            <a:avLst/>
          </a:prstGeom>
        </p:spPr>
      </p:pic>
    </p:spTree>
    <p:extLst>
      <p:ext uri="{BB962C8B-B14F-4D97-AF65-F5344CB8AC3E}">
        <p14:creationId xmlns:p14="http://schemas.microsoft.com/office/powerpoint/2010/main" val="1205492097"/>
      </p:ext>
    </p:extLst>
  </p:cSld>
  <p:clrMapOvr>
    <a:masterClrMapping/>
  </p:clrMapOvr>
  <p:timing>
    <p:tnLst>
      <p:par>
        <p:cTn id="1" dur="indefinite" restart="never" nodeType="tmRoot"/>
      </p:par>
    </p:tnLst>
  </p:timing>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80898" y="437170"/>
            <a:ext cx="12029440" cy="574040"/>
          </a:xfrm>
          <a:prstGeom prst="rect">
            <a:avLst/>
          </a:prstGeom>
        </p:spPr>
        <p:txBody>
          <a:bodyPr vert="horz" wrap="square" lIns="0" tIns="12700" rIns="0" bIns="0" rtlCol="0">
            <a:spAutoFit/>
          </a:bodyPr>
          <a:lstStyle/>
          <a:p>
            <a:pPr marL="12700">
              <a:lnSpc>
                <a:spcPct val="100000"/>
              </a:lnSpc>
              <a:spcBef>
                <a:spcPts val="100"/>
              </a:spcBef>
            </a:pPr>
            <a:r>
              <a:rPr sz="3600" b="1" spc="-45" dirty="0">
                <a:latin typeface="Trebuchet MS"/>
                <a:cs typeface="Trebuchet MS"/>
              </a:rPr>
              <a:t>RW-B </a:t>
            </a:r>
            <a:r>
              <a:rPr sz="3600" b="0" spc="-20" dirty="0">
                <a:solidFill>
                  <a:srgbClr val="000000"/>
                </a:solidFill>
                <a:latin typeface="Trebuchet MS"/>
                <a:cs typeface="Trebuchet MS"/>
              </a:rPr>
              <a:t>Retained </a:t>
            </a:r>
            <a:r>
              <a:rPr sz="3600" b="0" dirty="0">
                <a:latin typeface="Trebuchet MS"/>
                <a:cs typeface="Trebuchet MS"/>
              </a:rPr>
              <a:t>in </a:t>
            </a:r>
            <a:r>
              <a:rPr sz="3600" b="0" spc="-5" dirty="0">
                <a:latin typeface="Trebuchet MS"/>
                <a:cs typeface="Trebuchet MS"/>
              </a:rPr>
              <a:t>Care </a:t>
            </a:r>
            <a:r>
              <a:rPr sz="3600" b="0" i="1" dirty="0">
                <a:solidFill>
                  <a:srgbClr val="000000"/>
                </a:solidFill>
                <a:latin typeface="Trebuchet MS"/>
                <a:cs typeface="Trebuchet MS"/>
              </a:rPr>
              <a:t>Black </a:t>
            </a:r>
            <a:r>
              <a:rPr sz="3600" b="0" i="1" spc="-15" dirty="0">
                <a:solidFill>
                  <a:srgbClr val="000000"/>
                </a:solidFill>
                <a:latin typeface="Trebuchet MS"/>
                <a:cs typeface="Trebuchet MS"/>
              </a:rPr>
              <a:t>male/female</a:t>
            </a:r>
            <a:r>
              <a:rPr sz="3600" b="1" i="1" spc="-15" dirty="0">
                <a:latin typeface="Trebuchet MS"/>
                <a:cs typeface="Trebuchet MS"/>
              </a:rPr>
              <a:t>–</a:t>
            </a:r>
            <a:r>
              <a:rPr sz="3600" b="1" spc="-15" dirty="0">
                <a:latin typeface="Trebuchet MS"/>
                <a:cs typeface="Trebuchet MS"/>
              </a:rPr>
              <a:t>Palm </a:t>
            </a:r>
            <a:r>
              <a:rPr sz="3600" b="1" dirty="0">
                <a:latin typeface="Trebuchet MS"/>
                <a:cs typeface="Trebuchet MS"/>
              </a:rPr>
              <a:t>Bch</a:t>
            </a:r>
            <a:r>
              <a:rPr sz="3600" b="1" spc="25" dirty="0">
                <a:latin typeface="Trebuchet MS"/>
                <a:cs typeface="Trebuchet MS"/>
              </a:rPr>
              <a:t> </a:t>
            </a:r>
            <a:r>
              <a:rPr sz="3600" b="1" dirty="0">
                <a:latin typeface="Trebuchet MS"/>
                <a:cs typeface="Trebuchet MS"/>
              </a:rPr>
              <a:t>2021</a:t>
            </a:r>
            <a:endParaRPr sz="3600">
              <a:latin typeface="Trebuchet MS"/>
              <a:cs typeface="Trebuchet MS"/>
            </a:endParaRPr>
          </a:p>
        </p:txBody>
      </p:sp>
      <p:sp>
        <p:nvSpPr>
          <p:cNvPr id="3" name="object 3"/>
          <p:cNvSpPr/>
          <p:nvPr/>
        </p:nvSpPr>
        <p:spPr>
          <a:xfrm>
            <a:off x="2503641" y="2390964"/>
            <a:ext cx="1960880" cy="2995295"/>
          </a:xfrm>
          <a:custGeom>
            <a:avLst/>
            <a:gdLst/>
            <a:ahLst/>
            <a:cxnLst/>
            <a:rect l="l" t="t" r="r" b="b"/>
            <a:pathLst>
              <a:path w="1960879" h="2995295">
                <a:moveTo>
                  <a:pt x="462775" y="0"/>
                </a:moveTo>
                <a:lnTo>
                  <a:pt x="462775" y="1497596"/>
                </a:lnTo>
                <a:lnTo>
                  <a:pt x="0" y="2921889"/>
                </a:lnTo>
                <a:lnTo>
                  <a:pt x="50058" y="2937189"/>
                </a:lnTo>
                <a:lnTo>
                  <a:pt x="100568" y="2950719"/>
                </a:lnTo>
                <a:lnTo>
                  <a:pt x="151480" y="2962469"/>
                </a:lnTo>
                <a:lnTo>
                  <a:pt x="202748" y="2972432"/>
                </a:lnTo>
                <a:lnTo>
                  <a:pt x="254325" y="2980601"/>
                </a:lnTo>
                <a:lnTo>
                  <a:pt x="306164" y="2986968"/>
                </a:lnTo>
                <a:lnTo>
                  <a:pt x="358216" y="2991525"/>
                </a:lnTo>
                <a:lnTo>
                  <a:pt x="410436" y="2994265"/>
                </a:lnTo>
                <a:lnTo>
                  <a:pt x="462775" y="2995180"/>
                </a:lnTo>
                <a:lnTo>
                  <a:pt x="511243" y="2994411"/>
                </a:lnTo>
                <a:lnTo>
                  <a:pt x="559327" y="2992118"/>
                </a:lnTo>
                <a:lnTo>
                  <a:pt x="607003" y="2988325"/>
                </a:lnTo>
                <a:lnTo>
                  <a:pt x="654249" y="2983055"/>
                </a:lnTo>
                <a:lnTo>
                  <a:pt x="701040" y="2976331"/>
                </a:lnTo>
                <a:lnTo>
                  <a:pt x="747353" y="2968176"/>
                </a:lnTo>
                <a:lnTo>
                  <a:pt x="793166" y="2958615"/>
                </a:lnTo>
                <a:lnTo>
                  <a:pt x="838455" y="2947669"/>
                </a:lnTo>
                <a:lnTo>
                  <a:pt x="883196" y="2935363"/>
                </a:lnTo>
                <a:lnTo>
                  <a:pt x="927368" y="2921719"/>
                </a:lnTo>
                <a:lnTo>
                  <a:pt x="970945" y="2906761"/>
                </a:lnTo>
                <a:lnTo>
                  <a:pt x="1013906" y="2890512"/>
                </a:lnTo>
                <a:lnTo>
                  <a:pt x="1056226" y="2872995"/>
                </a:lnTo>
                <a:lnTo>
                  <a:pt x="1097883" y="2854234"/>
                </a:lnTo>
                <a:lnTo>
                  <a:pt x="1138853" y="2834251"/>
                </a:lnTo>
                <a:lnTo>
                  <a:pt x="1179114" y="2813070"/>
                </a:lnTo>
                <a:lnTo>
                  <a:pt x="1218641" y="2790715"/>
                </a:lnTo>
                <a:lnTo>
                  <a:pt x="1257411" y="2767208"/>
                </a:lnTo>
                <a:lnTo>
                  <a:pt x="1295403" y="2742573"/>
                </a:lnTo>
                <a:lnTo>
                  <a:pt x="1332591" y="2716832"/>
                </a:lnTo>
                <a:lnTo>
                  <a:pt x="1368953" y="2690010"/>
                </a:lnTo>
                <a:lnTo>
                  <a:pt x="1404466" y="2662129"/>
                </a:lnTo>
                <a:lnTo>
                  <a:pt x="1439106" y="2633213"/>
                </a:lnTo>
                <a:lnTo>
                  <a:pt x="1472850" y="2603285"/>
                </a:lnTo>
                <a:lnTo>
                  <a:pt x="1505675" y="2572368"/>
                </a:lnTo>
                <a:lnTo>
                  <a:pt x="1537558" y="2540485"/>
                </a:lnTo>
                <a:lnTo>
                  <a:pt x="1568475" y="2507661"/>
                </a:lnTo>
                <a:lnTo>
                  <a:pt x="1598403" y="2473917"/>
                </a:lnTo>
                <a:lnTo>
                  <a:pt x="1627320" y="2439277"/>
                </a:lnTo>
                <a:lnTo>
                  <a:pt x="1655200" y="2403764"/>
                </a:lnTo>
                <a:lnTo>
                  <a:pt x="1682023" y="2367402"/>
                </a:lnTo>
                <a:lnTo>
                  <a:pt x="1707763" y="2330214"/>
                </a:lnTo>
                <a:lnTo>
                  <a:pt x="1732399" y="2292224"/>
                </a:lnTo>
                <a:lnTo>
                  <a:pt x="1755906" y="2253453"/>
                </a:lnTo>
                <a:lnTo>
                  <a:pt x="1778261" y="2213926"/>
                </a:lnTo>
                <a:lnTo>
                  <a:pt x="1799442" y="2173666"/>
                </a:lnTo>
                <a:lnTo>
                  <a:pt x="1819425" y="2132696"/>
                </a:lnTo>
                <a:lnTo>
                  <a:pt x="1838186" y="2091040"/>
                </a:lnTo>
                <a:lnTo>
                  <a:pt x="1855703" y="2048720"/>
                </a:lnTo>
                <a:lnTo>
                  <a:pt x="1871952" y="2005760"/>
                </a:lnTo>
                <a:lnTo>
                  <a:pt x="1886910" y="1962183"/>
                </a:lnTo>
                <a:lnTo>
                  <a:pt x="1900554" y="1918012"/>
                </a:lnTo>
                <a:lnTo>
                  <a:pt x="1912860" y="1873271"/>
                </a:lnTo>
                <a:lnTo>
                  <a:pt x="1923806" y="1827983"/>
                </a:lnTo>
                <a:lnTo>
                  <a:pt x="1933368" y="1782171"/>
                </a:lnTo>
                <a:lnTo>
                  <a:pt x="1941522" y="1735858"/>
                </a:lnTo>
                <a:lnTo>
                  <a:pt x="1948246" y="1689067"/>
                </a:lnTo>
                <a:lnTo>
                  <a:pt x="1953516" y="1641823"/>
                </a:lnTo>
                <a:lnTo>
                  <a:pt x="1957309" y="1594147"/>
                </a:lnTo>
                <a:lnTo>
                  <a:pt x="1959602" y="1546064"/>
                </a:lnTo>
                <a:lnTo>
                  <a:pt x="1960372" y="1497596"/>
                </a:lnTo>
                <a:lnTo>
                  <a:pt x="1959602" y="1449128"/>
                </a:lnTo>
                <a:lnTo>
                  <a:pt x="1957309" y="1401044"/>
                </a:lnTo>
                <a:lnTo>
                  <a:pt x="1953516" y="1353368"/>
                </a:lnTo>
                <a:lnTo>
                  <a:pt x="1948246" y="1306122"/>
                </a:lnTo>
                <a:lnTo>
                  <a:pt x="1941522" y="1259331"/>
                </a:lnTo>
                <a:lnTo>
                  <a:pt x="1933368" y="1213018"/>
                </a:lnTo>
                <a:lnTo>
                  <a:pt x="1923806" y="1167205"/>
                </a:lnTo>
                <a:lnTo>
                  <a:pt x="1912860" y="1121916"/>
                </a:lnTo>
                <a:lnTo>
                  <a:pt x="1900554" y="1077175"/>
                </a:lnTo>
                <a:lnTo>
                  <a:pt x="1886910" y="1033003"/>
                </a:lnTo>
                <a:lnTo>
                  <a:pt x="1871952" y="989426"/>
                </a:lnTo>
                <a:lnTo>
                  <a:pt x="1855703" y="946465"/>
                </a:lnTo>
                <a:lnTo>
                  <a:pt x="1838186" y="904145"/>
                </a:lnTo>
                <a:lnTo>
                  <a:pt x="1819425" y="862488"/>
                </a:lnTo>
                <a:lnTo>
                  <a:pt x="1799442" y="821518"/>
                </a:lnTo>
                <a:lnTo>
                  <a:pt x="1778261" y="781257"/>
                </a:lnTo>
                <a:lnTo>
                  <a:pt x="1755906" y="741730"/>
                </a:lnTo>
                <a:lnTo>
                  <a:pt x="1732399" y="702960"/>
                </a:lnTo>
                <a:lnTo>
                  <a:pt x="1707763" y="664968"/>
                </a:lnTo>
                <a:lnTo>
                  <a:pt x="1682023" y="627780"/>
                </a:lnTo>
                <a:lnTo>
                  <a:pt x="1655200" y="591418"/>
                </a:lnTo>
                <a:lnTo>
                  <a:pt x="1627320" y="555905"/>
                </a:lnTo>
                <a:lnTo>
                  <a:pt x="1598403" y="521265"/>
                </a:lnTo>
                <a:lnTo>
                  <a:pt x="1568475" y="487521"/>
                </a:lnTo>
                <a:lnTo>
                  <a:pt x="1537558" y="454696"/>
                </a:lnTo>
                <a:lnTo>
                  <a:pt x="1505675" y="422813"/>
                </a:lnTo>
                <a:lnTo>
                  <a:pt x="1472850" y="391896"/>
                </a:lnTo>
                <a:lnTo>
                  <a:pt x="1439106" y="361968"/>
                </a:lnTo>
                <a:lnTo>
                  <a:pt x="1404466" y="333051"/>
                </a:lnTo>
                <a:lnTo>
                  <a:pt x="1368953" y="305171"/>
                </a:lnTo>
                <a:lnTo>
                  <a:pt x="1332591" y="278348"/>
                </a:lnTo>
                <a:lnTo>
                  <a:pt x="1295403" y="252608"/>
                </a:lnTo>
                <a:lnTo>
                  <a:pt x="1257411" y="227972"/>
                </a:lnTo>
                <a:lnTo>
                  <a:pt x="1218641" y="204465"/>
                </a:lnTo>
                <a:lnTo>
                  <a:pt x="1179114" y="182110"/>
                </a:lnTo>
                <a:lnTo>
                  <a:pt x="1138853" y="160929"/>
                </a:lnTo>
                <a:lnTo>
                  <a:pt x="1097883" y="140946"/>
                </a:lnTo>
                <a:lnTo>
                  <a:pt x="1056226" y="122185"/>
                </a:lnTo>
                <a:lnTo>
                  <a:pt x="1013906" y="104668"/>
                </a:lnTo>
                <a:lnTo>
                  <a:pt x="970945" y="88419"/>
                </a:lnTo>
                <a:lnTo>
                  <a:pt x="927368" y="73461"/>
                </a:lnTo>
                <a:lnTo>
                  <a:pt x="883196" y="59817"/>
                </a:lnTo>
                <a:lnTo>
                  <a:pt x="838455" y="47511"/>
                </a:lnTo>
                <a:lnTo>
                  <a:pt x="793166" y="36565"/>
                </a:lnTo>
                <a:lnTo>
                  <a:pt x="747353" y="27003"/>
                </a:lnTo>
                <a:lnTo>
                  <a:pt x="701040" y="18849"/>
                </a:lnTo>
                <a:lnTo>
                  <a:pt x="654249" y="12125"/>
                </a:lnTo>
                <a:lnTo>
                  <a:pt x="607003" y="6855"/>
                </a:lnTo>
                <a:lnTo>
                  <a:pt x="559327" y="3062"/>
                </a:lnTo>
                <a:lnTo>
                  <a:pt x="511243" y="769"/>
                </a:lnTo>
                <a:lnTo>
                  <a:pt x="462775"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2503641" y="2390964"/>
            <a:ext cx="1960880" cy="2995295"/>
          </a:xfrm>
          <a:custGeom>
            <a:avLst/>
            <a:gdLst/>
            <a:ahLst/>
            <a:cxnLst/>
            <a:rect l="l" t="t" r="r" b="b"/>
            <a:pathLst>
              <a:path w="1960879" h="2995295">
                <a:moveTo>
                  <a:pt x="462775" y="0"/>
                </a:moveTo>
                <a:lnTo>
                  <a:pt x="511243" y="769"/>
                </a:lnTo>
                <a:lnTo>
                  <a:pt x="559327" y="3062"/>
                </a:lnTo>
                <a:lnTo>
                  <a:pt x="607003" y="6855"/>
                </a:lnTo>
                <a:lnTo>
                  <a:pt x="654249" y="12125"/>
                </a:lnTo>
                <a:lnTo>
                  <a:pt x="701040" y="18849"/>
                </a:lnTo>
                <a:lnTo>
                  <a:pt x="747353" y="27003"/>
                </a:lnTo>
                <a:lnTo>
                  <a:pt x="793166" y="36565"/>
                </a:lnTo>
                <a:lnTo>
                  <a:pt x="838455" y="47511"/>
                </a:lnTo>
                <a:lnTo>
                  <a:pt x="883196" y="59817"/>
                </a:lnTo>
                <a:lnTo>
                  <a:pt x="927368" y="73461"/>
                </a:lnTo>
                <a:lnTo>
                  <a:pt x="970945" y="88419"/>
                </a:lnTo>
                <a:lnTo>
                  <a:pt x="1013906" y="104668"/>
                </a:lnTo>
                <a:lnTo>
                  <a:pt x="1056226" y="122185"/>
                </a:lnTo>
                <a:lnTo>
                  <a:pt x="1097883" y="140946"/>
                </a:lnTo>
                <a:lnTo>
                  <a:pt x="1138853" y="160929"/>
                </a:lnTo>
                <a:lnTo>
                  <a:pt x="1179114" y="182110"/>
                </a:lnTo>
                <a:lnTo>
                  <a:pt x="1218641" y="204465"/>
                </a:lnTo>
                <a:lnTo>
                  <a:pt x="1257411" y="227972"/>
                </a:lnTo>
                <a:lnTo>
                  <a:pt x="1295403" y="252608"/>
                </a:lnTo>
                <a:lnTo>
                  <a:pt x="1332591" y="278348"/>
                </a:lnTo>
                <a:lnTo>
                  <a:pt x="1368953" y="305171"/>
                </a:lnTo>
                <a:lnTo>
                  <a:pt x="1404466" y="333051"/>
                </a:lnTo>
                <a:lnTo>
                  <a:pt x="1439106" y="361968"/>
                </a:lnTo>
                <a:lnTo>
                  <a:pt x="1472850" y="391896"/>
                </a:lnTo>
                <a:lnTo>
                  <a:pt x="1505675" y="422813"/>
                </a:lnTo>
                <a:lnTo>
                  <a:pt x="1537558" y="454696"/>
                </a:lnTo>
                <a:lnTo>
                  <a:pt x="1568475" y="487521"/>
                </a:lnTo>
                <a:lnTo>
                  <a:pt x="1598403" y="521265"/>
                </a:lnTo>
                <a:lnTo>
                  <a:pt x="1627320" y="555905"/>
                </a:lnTo>
                <a:lnTo>
                  <a:pt x="1655200" y="591418"/>
                </a:lnTo>
                <a:lnTo>
                  <a:pt x="1682023" y="627780"/>
                </a:lnTo>
                <a:lnTo>
                  <a:pt x="1707763" y="664968"/>
                </a:lnTo>
                <a:lnTo>
                  <a:pt x="1732399" y="702960"/>
                </a:lnTo>
                <a:lnTo>
                  <a:pt x="1755906" y="741730"/>
                </a:lnTo>
                <a:lnTo>
                  <a:pt x="1778261" y="781257"/>
                </a:lnTo>
                <a:lnTo>
                  <a:pt x="1799442" y="821518"/>
                </a:lnTo>
                <a:lnTo>
                  <a:pt x="1819425" y="862488"/>
                </a:lnTo>
                <a:lnTo>
                  <a:pt x="1838186" y="904145"/>
                </a:lnTo>
                <a:lnTo>
                  <a:pt x="1855703" y="946465"/>
                </a:lnTo>
                <a:lnTo>
                  <a:pt x="1871952" y="989426"/>
                </a:lnTo>
                <a:lnTo>
                  <a:pt x="1886910" y="1033003"/>
                </a:lnTo>
                <a:lnTo>
                  <a:pt x="1900554" y="1077175"/>
                </a:lnTo>
                <a:lnTo>
                  <a:pt x="1912860" y="1121916"/>
                </a:lnTo>
                <a:lnTo>
                  <a:pt x="1923806" y="1167205"/>
                </a:lnTo>
                <a:lnTo>
                  <a:pt x="1933368" y="1213018"/>
                </a:lnTo>
                <a:lnTo>
                  <a:pt x="1941522" y="1259331"/>
                </a:lnTo>
                <a:lnTo>
                  <a:pt x="1948246" y="1306122"/>
                </a:lnTo>
                <a:lnTo>
                  <a:pt x="1953516" y="1353368"/>
                </a:lnTo>
                <a:lnTo>
                  <a:pt x="1957309" y="1401044"/>
                </a:lnTo>
                <a:lnTo>
                  <a:pt x="1959602" y="1449128"/>
                </a:lnTo>
                <a:lnTo>
                  <a:pt x="1960372" y="1497596"/>
                </a:lnTo>
                <a:lnTo>
                  <a:pt x="1959602" y="1546064"/>
                </a:lnTo>
                <a:lnTo>
                  <a:pt x="1957309" y="1594147"/>
                </a:lnTo>
                <a:lnTo>
                  <a:pt x="1953516" y="1641823"/>
                </a:lnTo>
                <a:lnTo>
                  <a:pt x="1948246" y="1689067"/>
                </a:lnTo>
                <a:lnTo>
                  <a:pt x="1941522" y="1735858"/>
                </a:lnTo>
                <a:lnTo>
                  <a:pt x="1933368" y="1782171"/>
                </a:lnTo>
                <a:lnTo>
                  <a:pt x="1923806" y="1827983"/>
                </a:lnTo>
                <a:lnTo>
                  <a:pt x="1912860" y="1873271"/>
                </a:lnTo>
                <a:lnTo>
                  <a:pt x="1900554" y="1918012"/>
                </a:lnTo>
                <a:lnTo>
                  <a:pt x="1886910" y="1962183"/>
                </a:lnTo>
                <a:lnTo>
                  <a:pt x="1871952" y="2005760"/>
                </a:lnTo>
                <a:lnTo>
                  <a:pt x="1855703" y="2048720"/>
                </a:lnTo>
                <a:lnTo>
                  <a:pt x="1838186" y="2091040"/>
                </a:lnTo>
                <a:lnTo>
                  <a:pt x="1819425" y="2132696"/>
                </a:lnTo>
                <a:lnTo>
                  <a:pt x="1799442" y="2173666"/>
                </a:lnTo>
                <a:lnTo>
                  <a:pt x="1778261" y="2213926"/>
                </a:lnTo>
                <a:lnTo>
                  <a:pt x="1755906" y="2253453"/>
                </a:lnTo>
                <a:lnTo>
                  <a:pt x="1732399" y="2292224"/>
                </a:lnTo>
                <a:lnTo>
                  <a:pt x="1707763" y="2330214"/>
                </a:lnTo>
                <a:lnTo>
                  <a:pt x="1682023" y="2367402"/>
                </a:lnTo>
                <a:lnTo>
                  <a:pt x="1655200" y="2403764"/>
                </a:lnTo>
                <a:lnTo>
                  <a:pt x="1627320" y="2439277"/>
                </a:lnTo>
                <a:lnTo>
                  <a:pt x="1598403" y="2473917"/>
                </a:lnTo>
                <a:lnTo>
                  <a:pt x="1568475" y="2507661"/>
                </a:lnTo>
                <a:lnTo>
                  <a:pt x="1537558" y="2540485"/>
                </a:lnTo>
                <a:lnTo>
                  <a:pt x="1505675" y="2572368"/>
                </a:lnTo>
                <a:lnTo>
                  <a:pt x="1472850" y="2603285"/>
                </a:lnTo>
                <a:lnTo>
                  <a:pt x="1439106" y="2633213"/>
                </a:lnTo>
                <a:lnTo>
                  <a:pt x="1404466" y="2662129"/>
                </a:lnTo>
                <a:lnTo>
                  <a:pt x="1368953" y="2690010"/>
                </a:lnTo>
                <a:lnTo>
                  <a:pt x="1332591" y="2716832"/>
                </a:lnTo>
                <a:lnTo>
                  <a:pt x="1295403" y="2742573"/>
                </a:lnTo>
                <a:lnTo>
                  <a:pt x="1257411" y="2767208"/>
                </a:lnTo>
                <a:lnTo>
                  <a:pt x="1218641" y="2790715"/>
                </a:lnTo>
                <a:lnTo>
                  <a:pt x="1179114" y="2813070"/>
                </a:lnTo>
                <a:lnTo>
                  <a:pt x="1138853" y="2834251"/>
                </a:lnTo>
                <a:lnTo>
                  <a:pt x="1097883" y="2854234"/>
                </a:lnTo>
                <a:lnTo>
                  <a:pt x="1056226" y="2872995"/>
                </a:lnTo>
                <a:lnTo>
                  <a:pt x="1013906" y="2890512"/>
                </a:lnTo>
                <a:lnTo>
                  <a:pt x="970945" y="2906761"/>
                </a:lnTo>
                <a:lnTo>
                  <a:pt x="927368" y="2921719"/>
                </a:lnTo>
                <a:lnTo>
                  <a:pt x="883196" y="2935363"/>
                </a:lnTo>
                <a:lnTo>
                  <a:pt x="838455" y="2947669"/>
                </a:lnTo>
                <a:lnTo>
                  <a:pt x="793166" y="2958615"/>
                </a:lnTo>
                <a:lnTo>
                  <a:pt x="747353" y="2968176"/>
                </a:lnTo>
                <a:lnTo>
                  <a:pt x="701040" y="2976331"/>
                </a:lnTo>
                <a:lnTo>
                  <a:pt x="654249" y="2983055"/>
                </a:lnTo>
                <a:lnTo>
                  <a:pt x="607003" y="2988325"/>
                </a:lnTo>
                <a:lnTo>
                  <a:pt x="559327" y="2992118"/>
                </a:lnTo>
                <a:lnTo>
                  <a:pt x="511243" y="2994411"/>
                </a:lnTo>
                <a:lnTo>
                  <a:pt x="462775" y="2995180"/>
                </a:lnTo>
                <a:lnTo>
                  <a:pt x="410436" y="2994265"/>
                </a:lnTo>
                <a:lnTo>
                  <a:pt x="358216" y="2991525"/>
                </a:lnTo>
                <a:lnTo>
                  <a:pt x="306164" y="2986968"/>
                </a:lnTo>
                <a:lnTo>
                  <a:pt x="254325" y="2980601"/>
                </a:lnTo>
                <a:lnTo>
                  <a:pt x="202748" y="2972432"/>
                </a:lnTo>
                <a:lnTo>
                  <a:pt x="151480" y="2962469"/>
                </a:lnTo>
                <a:lnTo>
                  <a:pt x="100568" y="2950719"/>
                </a:lnTo>
                <a:lnTo>
                  <a:pt x="50058" y="2937189"/>
                </a:lnTo>
                <a:lnTo>
                  <a:pt x="0" y="2921889"/>
                </a:lnTo>
                <a:lnTo>
                  <a:pt x="462775" y="1497596"/>
                </a:lnTo>
                <a:lnTo>
                  <a:pt x="462775" y="0"/>
                </a:lnTo>
                <a:close/>
              </a:path>
            </a:pathLst>
          </a:custGeom>
          <a:ln w="190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1468417" y="2390959"/>
            <a:ext cx="1498600" cy="2922270"/>
          </a:xfrm>
          <a:custGeom>
            <a:avLst/>
            <a:gdLst/>
            <a:ahLst/>
            <a:cxnLst/>
            <a:rect l="l" t="t" r="r" b="b"/>
            <a:pathLst>
              <a:path w="1498600" h="2922270">
                <a:moveTo>
                  <a:pt x="1497992" y="0"/>
                </a:moveTo>
                <a:lnTo>
                  <a:pt x="1449476" y="779"/>
                </a:lnTo>
                <a:lnTo>
                  <a:pt x="1401264" y="3105"/>
                </a:lnTo>
                <a:lnTo>
                  <a:pt x="1353386" y="6957"/>
                </a:lnTo>
                <a:lnTo>
                  <a:pt x="1305869" y="12314"/>
                </a:lnTo>
                <a:lnTo>
                  <a:pt x="1258741" y="19156"/>
                </a:lnTo>
                <a:lnTo>
                  <a:pt x="1212031" y="27461"/>
                </a:lnTo>
                <a:lnTo>
                  <a:pt x="1165767" y="37211"/>
                </a:lnTo>
                <a:lnTo>
                  <a:pt x="1119977" y="48384"/>
                </a:lnTo>
                <a:lnTo>
                  <a:pt x="1074689" y="60959"/>
                </a:lnTo>
                <a:lnTo>
                  <a:pt x="1029932" y="74917"/>
                </a:lnTo>
                <a:lnTo>
                  <a:pt x="985733" y="90236"/>
                </a:lnTo>
                <a:lnTo>
                  <a:pt x="942121" y="106897"/>
                </a:lnTo>
                <a:lnTo>
                  <a:pt x="899124" y="124879"/>
                </a:lnTo>
                <a:lnTo>
                  <a:pt x="856771" y="144161"/>
                </a:lnTo>
                <a:lnTo>
                  <a:pt x="815088" y="164723"/>
                </a:lnTo>
                <a:lnTo>
                  <a:pt x="774106" y="186544"/>
                </a:lnTo>
                <a:lnTo>
                  <a:pt x="733851" y="209604"/>
                </a:lnTo>
                <a:lnTo>
                  <a:pt x="694352" y="233883"/>
                </a:lnTo>
                <a:lnTo>
                  <a:pt x="655637" y="259359"/>
                </a:lnTo>
                <a:lnTo>
                  <a:pt x="617735" y="286013"/>
                </a:lnTo>
                <a:lnTo>
                  <a:pt x="580673" y="313824"/>
                </a:lnTo>
                <a:lnTo>
                  <a:pt x="544480" y="342771"/>
                </a:lnTo>
                <a:lnTo>
                  <a:pt x="509183" y="372834"/>
                </a:lnTo>
                <a:lnTo>
                  <a:pt x="474812" y="403993"/>
                </a:lnTo>
                <a:lnTo>
                  <a:pt x="441395" y="436227"/>
                </a:lnTo>
                <a:lnTo>
                  <a:pt x="408959" y="469516"/>
                </a:lnTo>
                <a:lnTo>
                  <a:pt x="377532" y="503838"/>
                </a:lnTo>
                <a:lnTo>
                  <a:pt x="347144" y="539174"/>
                </a:lnTo>
                <a:lnTo>
                  <a:pt x="317821" y="575503"/>
                </a:lnTo>
                <a:lnTo>
                  <a:pt x="289593" y="612805"/>
                </a:lnTo>
                <a:lnTo>
                  <a:pt x="262487" y="651058"/>
                </a:lnTo>
                <a:lnTo>
                  <a:pt x="236532" y="690244"/>
                </a:lnTo>
                <a:lnTo>
                  <a:pt x="211756" y="730340"/>
                </a:lnTo>
                <a:lnTo>
                  <a:pt x="188187" y="771328"/>
                </a:lnTo>
                <a:lnTo>
                  <a:pt x="165853" y="813185"/>
                </a:lnTo>
                <a:lnTo>
                  <a:pt x="144783" y="855892"/>
                </a:lnTo>
                <a:lnTo>
                  <a:pt x="125004" y="899429"/>
                </a:lnTo>
                <a:lnTo>
                  <a:pt x="106545" y="943774"/>
                </a:lnTo>
                <a:lnTo>
                  <a:pt x="89435" y="988907"/>
                </a:lnTo>
                <a:lnTo>
                  <a:pt x="73700" y="1034808"/>
                </a:lnTo>
                <a:lnTo>
                  <a:pt x="59454" y="1081143"/>
                </a:lnTo>
                <a:lnTo>
                  <a:pt x="46776" y="1127582"/>
                </a:lnTo>
                <a:lnTo>
                  <a:pt x="35651" y="1174097"/>
                </a:lnTo>
                <a:lnTo>
                  <a:pt x="26064" y="1220659"/>
                </a:lnTo>
                <a:lnTo>
                  <a:pt x="17999" y="1267238"/>
                </a:lnTo>
                <a:lnTo>
                  <a:pt x="11443" y="1313805"/>
                </a:lnTo>
                <a:lnTo>
                  <a:pt x="6380" y="1360330"/>
                </a:lnTo>
                <a:lnTo>
                  <a:pt x="2795" y="1406785"/>
                </a:lnTo>
                <a:lnTo>
                  <a:pt x="673" y="1453140"/>
                </a:lnTo>
                <a:lnTo>
                  <a:pt x="0" y="1499365"/>
                </a:lnTo>
                <a:lnTo>
                  <a:pt x="759" y="1545432"/>
                </a:lnTo>
                <a:lnTo>
                  <a:pt x="2938" y="1591312"/>
                </a:lnTo>
                <a:lnTo>
                  <a:pt x="6520" y="1636974"/>
                </a:lnTo>
                <a:lnTo>
                  <a:pt x="11490" y="1682389"/>
                </a:lnTo>
                <a:lnTo>
                  <a:pt x="17835" y="1727529"/>
                </a:lnTo>
                <a:lnTo>
                  <a:pt x="25538" y="1772364"/>
                </a:lnTo>
                <a:lnTo>
                  <a:pt x="34585" y="1816865"/>
                </a:lnTo>
                <a:lnTo>
                  <a:pt x="44961" y="1861003"/>
                </a:lnTo>
                <a:lnTo>
                  <a:pt x="56651" y="1904747"/>
                </a:lnTo>
                <a:lnTo>
                  <a:pt x="69640" y="1948069"/>
                </a:lnTo>
                <a:lnTo>
                  <a:pt x="83913" y="1990940"/>
                </a:lnTo>
                <a:lnTo>
                  <a:pt x="99455" y="2033330"/>
                </a:lnTo>
                <a:lnTo>
                  <a:pt x="116252" y="2075210"/>
                </a:lnTo>
                <a:lnTo>
                  <a:pt x="134288" y="2116551"/>
                </a:lnTo>
                <a:lnTo>
                  <a:pt x="153549" y="2157324"/>
                </a:lnTo>
                <a:lnTo>
                  <a:pt x="174019" y="2197498"/>
                </a:lnTo>
                <a:lnTo>
                  <a:pt x="195683" y="2237046"/>
                </a:lnTo>
                <a:lnTo>
                  <a:pt x="218528" y="2275936"/>
                </a:lnTo>
                <a:lnTo>
                  <a:pt x="242537" y="2314142"/>
                </a:lnTo>
                <a:lnTo>
                  <a:pt x="267696" y="2351632"/>
                </a:lnTo>
                <a:lnTo>
                  <a:pt x="293990" y="2388378"/>
                </a:lnTo>
                <a:lnTo>
                  <a:pt x="321404" y="2424350"/>
                </a:lnTo>
                <a:lnTo>
                  <a:pt x="349923" y="2459519"/>
                </a:lnTo>
                <a:lnTo>
                  <a:pt x="379532" y="2493857"/>
                </a:lnTo>
                <a:lnTo>
                  <a:pt x="410216" y="2527332"/>
                </a:lnTo>
                <a:lnTo>
                  <a:pt x="441961" y="2559917"/>
                </a:lnTo>
                <a:lnTo>
                  <a:pt x="474751" y="2591583"/>
                </a:lnTo>
                <a:lnTo>
                  <a:pt x="508571" y="2622298"/>
                </a:lnTo>
                <a:lnTo>
                  <a:pt x="543407" y="2652035"/>
                </a:lnTo>
                <a:lnTo>
                  <a:pt x="579244" y="2680765"/>
                </a:lnTo>
                <a:lnTo>
                  <a:pt x="616066" y="2708457"/>
                </a:lnTo>
                <a:lnTo>
                  <a:pt x="653859" y="2735082"/>
                </a:lnTo>
                <a:lnTo>
                  <a:pt x="692608" y="2760612"/>
                </a:lnTo>
                <a:lnTo>
                  <a:pt x="732298" y="2785017"/>
                </a:lnTo>
                <a:lnTo>
                  <a:pt x="772913" y="2808267"/>
                </a:lnTo>
                <a:lnTo>
                  <a:pt x="814440" y="2830334"/>
                </a:lnTo>
                <a:lnTo>
                  <a:pt x="856863" y="2851188"/>
                </a:lnTo>
                <a:lnTo>
                  <a:pt x="900167" y="2870800"/>
                </a:lnTo>
                <a:lnTo>
                  <a:pt x="944337" y="2889140"/>
                </a:lnTo>
                <a:lnTo>
                  <a:pt x="989359" y="2906179"/>
                </a:lnTo>
                <a:lnTo>
                  <a:pt x="1035217" y="2921889"/>
                </a:lnTo>
                <a:lnTo>
                  <a:pt x="1498005" y="1497596"/>
                </a:lnTo>
                <a:lnTo>
                  <a:pt x="1497992" y="0"/>
                </a:lnTo>
                <a:close/>
              </a:path>
            </a:pathLst>
          </a:custGeom>
          <a:solidFill>
            <a:srgbClr val="CC99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1468417" y="2390960"/>
            <a:ext cx="1498600" cy="2922270"/>
          </a:xfrm>
          <a:custGeom>
            <a:avLst/>
            <a:gdLst/>
            <a:ahLst/>
            <a:cxnLst/>
            <a:rect l="l" t="t" r="r" b="b"/>
            <a:pathLst>
              <a:path w="1498600" h="2922270">
                <a:moveTo>
                  <a:pt x="1035217" y="2921889"/>
                </a:moveTo>
                <a:lnTo>
                  <a:pt x="989359" y="2906179"/>
                </a:lnTo>
                <a:lnTo>
                  <a:pt x="944337" y="2889140"/>
                </a:lnTo>
                <a:lnTo>
                  <a:pt x="900167" y="2870800"/>
                </a:lnTo>
                <a:lnTo>
                  <a:pt x="856863" y="2851188"/>
                </a:lnTo>
                <a:lnTo>
                  <a:pt x="814440" y="2830334"/>
                </a:lnTo>
                <a:lnTo>
                  <a:pt x="772913" y="2808267"/>
                </a:lnTo>
                <a:lnTo>
                  <a:pt x="732298" y="2785017"/>
                </a:lnTo>
                <a:lnTo>
                  <a:pt x="692608" y="2760612"/>
                </a:lnTo>
                <a:lnTo>
                  <a:pt x="653859" y="2735082"/>
                </a:lnTo>
                <a:lnTo>
                  <a:pt x="616066" y="2708457"/>
                </a:lnTo>
                <a:lnTo>
                  <a:pt x="579244" y="2680765"/>
                </a:lnTo>
                <a:lnTo>
                  <a:pt x="543407" y="2652035"/>
                </a:lnTo>
                <a:lnTo>
                  <a:pt x="508571" y="2622298"/>
                </a:lnTo>
                <a:lnTo>
                  <a:pt x="474751" y="2591583"/>
                </a:lnTo>
                <a:lnTo>
                  <a:pt x="441961" y="2559917"/>
                </a:lnTo>
                <a:lnTo>
                  <a:pt x="410216" y="2527332"/>
                </a:lnTo>
                <a:lnTo>
                  <a:pt x="379532" y="2493857"/>
                </a:lnTo>
                <a:lnTo>
                  <a:pt x="349923" y="2459519"/>
                </a:lnTo>
                <a:lnTo>
                  <a:pt x="321404" y="2424350"/>
                </a:lnTo>
                <a:lnTo>
                  <a:pt x="293990" y="2388378"/>
                </a:lnTo>
                <a:lnTo>
                  <a:pt x="267696" y="2351632"/>
                </a:lnTo>
                <a:lnTo>
                  <a:pt x="242537" y="2314142"/>
                </a:lnTo>
                <a:lnTo>
                  <a:pt x="218528" y="2275936"/>
                </a:lnTo>
                <a:lnTo>
                  <a:pt x="195683" y="2237046"/>
                </a:lnTo>
                <a:lnTo>
                  <a:pt x="174019" y="2197498"/>
                </a:lnTo>
                <a:lnTo>
                  <a:pt x="153549" y="2157324"/>
                </a:lnTo>
                <a:lnTo>
                  <a:pt x="134288" y="2116551"/>
                </a:lnTo>
                <a:lnTo>
                  <a:pt x="116252" y="2075210"/>
                </a:lnTo>
                <a:lnTo>
                  <a:pt x="99455" y="2033330"/>
                </a:lnTo>
                <a:lnTo>
                  <a:pt x="83913" y="1990940"/>
                </a:lnTo>
                <a:lnTo>
                  <a:pt x="69640" y="1948069"/>
                </a:lnTo>
                <a:lnTo>
                  <a:pt x="56651" y="1904747"/>
                </a:lnTo>
                <a:lnTo>
                  <a:pt x="44961" y="1861003"/>
                </a:lnTo>
                <a:lnTo>
                  <a:pt x="34585" y="1816865"/>
                </a:lnTo>
                <a:lnTo>
                  <a:pt x="25538" y="1772364"/>
                </a:lnTo>
                <a:lnTo>
                  <a:pt x="17835" y="1727529"/>
                </a:lnTo>
                <a:lnTo>
                  <a:pt x="11490" y="1682389"/>
                </a:lnTo>
                <a:lnTo>
                  <a:pt x="6520" y="1636974"/>
                </a:lnTo>
                <a:lnTo>
                  <a:pt x="2938" y="1591312"/>
                </a:lnTo>
                <a:lnTo>
                  <a:pt x="759" y="1545432"/>
                </a:lnTo>
                <a:lnTo>
                  <a:pt x="0" y="1499365"/>
                </a:lnTo>
                <a:lnTo>
                  <a:pt x="673" y="1453140"/>
                </a:lnTo>
                <a:lnTo>
                  <a:pt x="2795" y="1406785"/>
                </a:lnTo>
                <a:lnTo>
                  <a:pt x="6380" y="1360330"/>
                </a:lnTo>
                <a:lnTo>
                  <a:pt x="11443" y="1313805"/>
                </a:lnTo>
                <a:lnTo>
                  <a:pt x="17999" y="1267238"/>
                </a:lnTo>
                <a:lnTo>
                  <a:pt x="26064" y="1220659"/>
                </a:lnTo>
                <a:lnTo>
                  <a:pt x="35651" y="1174097"/>
                </a:lnTo>
                <a:lnTo>
                  <a:pt x="46776" y="1127582"/>
                </a:lnTo>
                <a:lnTo>
                  <a:pt x="59454" y="1081143"/>
                </a:lnTo>
                <a:lnTo>
                  <a:pt x="73700" y="1034808"/>
                </a:lnTo>
                <a:lnTo>
                  <a:pt x="89435" y="988907"/>
                </a:lnTo>
                <a:lnTo>
                  <a:pt x="106545" y="943774"/>
                </a:lnTo>
                <a:lnTo>
                  <a:pt x="125004" y="899429"/>
                </a:lnTo>
                <a:lnTo>
                  <a:pt x="144783" y="855892"/>
                </a:lnTo>
                <a:lnTo>
                  <a:pt x="165853" y="813185"/>
                </a:lnTo>
                <a:lnTo>
                  <a:pt x="188187" y="771328"/>
                </a:lnTo>
                <a:lnTo>
                  <a:pt x="211756" y="730340"/>
                </a:lnTo>
                <a:lnTo>
                  <a:pt x="236532" y="690244"/>
                </a:lnTo>
                <a:lnTo>
                  <a:pt x="262487" y="651058"/>
                </a:lnTo>
                <a:lnTo>
                  <a:pt x="289593" y="612805"/>
                </a:lnTo>
                <a:lnTo>
                  <a:pt x="317821" y="575503"/>
                </a:lnTo>
                <a:lnTo>
                  <a:pt x="347144" y="539174"/>
                </a:lnTo>
                <a:lnTo>
                  <a:pt x="377532" y="503838"/>
                </a:lnTo>
                <a:lnTo>
                  <a:pt x="408959" y="469516"/>
                </a:lnTo>
                <a:lnTo>
                  <a:pt x="441395" y="436227"/>
                </a:lnTo>
                <a:lnTo>
                  <a:pt x="474812" y="403993"/>
                </a:lnTo>
                <a:lnTo>
                  <a:pt x="509183" y="372834"/>
                </a:lnTo>
                <a:lnTo>
                  <a:pt x="544480" y="342771"/>
                </a:lnTo>
                <a:lnTo>
                  <a:pt x="580673" y="313824"/>
                </a:lnTo>
                <a:lnTo>
                  <a:pt x="617735" y="286013"/>
                </a:lnTo>
                <a:lnTo>
                  <a:pt x="655637" y="259359"/>
                </a:lnTo>
                <a:lnTo>
                  <a:pt x="694352" y="233883"/>
                </a:lnTo>
                <a:lnTo>
                  <a:pt x="733851" y="209604"/>
                </a:lnTo>
                <a:lnTo>
                  <a:pt x="774106" y="186544"/>
                </a:lnTo>
                <a:lnTo>
                  <a:pt x="815088" y="164723"/>
                </a:lnTo>
                <a:lnTo>
                  <a:pt x="856771" y="144161"/>
                </a:lnTo>
                <a:lnTo>
                  <a:pt x="899124" y="124879"/>
                </a:lnTo>
                <a:lnTo>
                  <a:pt x="942121" y="106897"/>
                </a:lnTo>
                <a:lnTo>
                  <a:pt x="985733" y="90236"/>
                </a:lnTo>
                <a:lnTo>
                  <a:pt x="1029932" y="74917"/>
                </a:lnTo>
                <a:lnTo>
                  <a:pt x="1074689" y="60959"/>
                </a:lnTo>
                <a:lnTo>
                  <a:pt x="1119977" y="48384"/>
                </a:lnTo>
                <a:lnTo>
                  <a:pt x="1165767" y="37211"/>
                </a:lnTo>
                <a:lnTo>
                  <a:pt x="1212031" y="27461"/>
                </a:lnTo>
                <a:lnTo>
                  <a:pt x="1258741" y="19156"/>
                </a:lnTo>
                <a:lnTo>
                  <a:pt x="1305869" y="12314"/>
                </a:lnTo>
                <a:lnTo>
                  <a:pt x="1353386" y="6957"/>
                </a:lnTo>
                <a:lnTo>
                  <a:pt x="1401264" y="3105"/>
                </a:lnTo>
                <a:lnTo>
                  <a:pt x="1449476" y="779"/>
                </a:lnTo>
                <a:lnTo>
                  <a:pt x="1497992" y="0"/>
                </a:lnTo>
                <a:lnTo>
                  <a:pt x="1498005" y="1497596"/>
                </a:lnTo>
                <a:lnTo>
                  <a:pt x="1035217" y="2921889"/>
                </a:lnTo>
                <a:close/>
              </a:path>
            </a:pathLst>
          </a:custGeom>
          <a:ln w="1905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txBox="1"/>
          <p:nvPr/>
        </p:nvSpPr>
        <p:spPr>
          <a:xfrm>
            <a:off x="6346064" y="4374047"/>
            <a:ext cx="242570"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8" name="object 8"/>
          <p:cNvSpPr txBox="1"/>
          <p:nvPr/>
        </p:nvSpPr>
        <p:spPr>
          <a:xfrm>
            <a:off x="6256018" y="3992468"/>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20%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9" name="object 9"/>
          <p:cNvSpPr txBox="1"/>
          <p:nvPr/>
        </p:nvSpPr>
        <p:spPr>
          <a:xfrm>
            <a:off x="6256018" y="3610889"/>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40%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0" name="object 10"/>
          <p:cNvSpPr txBox="1"/>
          <p:nvPr/>
        </p:nvSpPr>
        <p:spPr>
          <a:xfrm>
            <a:off x="6256018" y="3229310"/>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60%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1" name="object 11"/>
          <p:cNvSpPr txBox="1"/>
          <p:nvPr/>
        </p:nvSpPr>
        <p:spPr>
          <a:xfrm>
            <a:off x="6165973" y="2466151"/>
            <a:ext cx="422275" cy="621030"/>
          </a:xfrm>
          <a:prstGeom prst="rect">
            <a:avLst/>
          </a:prstGeom>
        </p:spPr>
        <p:txBody>
          <a:bodyPr vert="horz" wrap="square" lIns="0" tIns="13335" rIns="0" bIns="0" rtlCol="0">
            <a:spAutoFit/>
          </a:bodyPr>
          <a:lstStyle/>
          <a:p>
            <a:pPr marL="0" marR="5080" lvl="0" indent="0" algn="r" defTabSz="914400" rtl="0" eaLnBrk="1" fontAlgn="auto" latinLnBrk="0" hangingPunct="1">
              <a:lnSpc>
                <a:spcPct val="100000"/>
              </a:lnSpc>
              <a:spcBef>
                <a:spcPts val="105"/>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100%</a:t>
            </a:r>
            <a:endParaRPr kumimoji="0" sz="14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40"/>
              </a:spcBef>
              <a:spcAft>
                <a:spcPts val="0"/>
              </a:spcAft>
              <a:buClrTx/>
              <a:buSzTx/>
              <a:buFontTx/>
              <a:buNone/>
              <a:tabLst/>
              <a:defRPr/>
            </a:pPr>
            <a:endParaRPr kumimoji="0" sz="105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80%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2" name="object 12"/>
          <p:cNvSpPr txBox="1"/>
          <p:nvPr/>
        </p:nvSpPr>
        <p:spPr>
          <a:xfrm>
            <a:off x="7461698" y="1989655"/>
            <a:ext cx="275717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0" u="none" strike="noStrike" kern="1200" cap="none" spc="-10" normalizeH="0" baseline="0" noProof="0" dirty="0">
                <a:ln>
                  <a:noFill/>
                </a:ln>
                <a:solidFill>
                  <a:prstClr val="black"/>
                </a:solidFill>
                <a:effectLst/>
                <a:uLnTx/>
                <a:uFillTx/>
                <a:latin typeface="Calibri"/>
                <a:ea typeface="+mn-ea"/>
                <a:cs typeface="Calibri"/>
              </a:rPr>
              <a:t>BLACK: </a:t>
            </a:r>
            <a:r>
              <a:rPr kumimoji="0" sz="2400" b="1" i="1" u="none" strike="noStrike" kern="1200" cap="none" spc="-15" normalizeH="0" baseline="0" noProof="0" dirty="0">
                <a:ln>
                  <a:noFill/>
                </a:ln>
                <a:solidFill>
                  <a:prstClr val="black"/>
                </a:solidFill>
                <a:effectLst/>
                <a:uLnTx/>
                <a:uFillTx/>
                <a:latin typeface="Calibri"/>
                <a:ea typeface="+mn-ea"/>
                <a:cs typeface="Calibri"/>
              </a:rPr>
              <a:t>Retained</a:t>
            </a:r>
            <a:r>
              <a:rPr kumimoji="0" sz="2400" b="1" i="1" u="none" strike="noStrike" kern="1200" cap="none" spc="-45" normalizeH="0" baseline="0" noProof="0" dirty="0">
                <a:ln>
                  <a:noFill/>
                </a:ln>
                <a:solidFill>
                  <a:prstClr val="black"/>
                </a:solidFill>
                <a:effectLst/>
                <a:uLnTx/>
                <a:uFillTx/>
                <a:latin typeface="Calibri"/>
                <a:ea typeface="+mn-ea"/>
                <a:cs typeface="Calibri"/>
              </a:rPr>
              <a:t> </a:t>
            </a:r>
            <a:r>
              <a:rPr kumimoji="0" sz="2400" b="1" i="1" u="none" strike="noStrike" kern="1200" cap="none" spc="0" normalizeH="0" baseline="0" noProof="0" dirty="0">
                <a:ln>
                  <a:noFill/>
                </a:ln>
                <a:solidFill>
                  <a:prstClr val="black"/>
                </a:solidFill>
                <a:effectLst/>
                <a:uLnTx/>
                <a:uFillTx/>
                <a:latin typeface="Calibri"/>
                <a:ea typeface="+mn-ea"/>
                <a:cs typeface="Calibri"/>
              </a:rPr>
              <a:t>Care</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13" name="object 13"/>
          <p:cNvSpPr/>
          <p:nvPr/>
        </p:nvSpPr>
        <p:spPr>
          <a:xfrm>
            <a:off x="7682483" y="5143500"/>
            <a:ext cx="139065" cy="139065"/>
          </a:xfrm>
          <a:custGeom>
            <a:avLst/>
            <a:gdLst/>
            <a:ahLst/>
            <a:cxnLst/>
            <a:rect l="l" t="t" r="r" b="b"/>
            <a:pathLst>
              <a:path w="139065" h="139064">
                <a:moveTo>
                  <a:pt x="0" y="0"/>
                </a:moveTo>
                <a:lnTo>
                  <a:pt x="138683" y="0"/>
                </a:lnTo>
                <a:lnTo>
                  <a:pt x="138683" y="138684"/>
                </a:lnTo>
                <a:lnTo>
                  <a:pt x="0" y="138684"/>
                </a:lnTo>
                <a:lnTo>
                  <a:pt x="0"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8968740" y="5143500"/>
            <a:ext cx="139065" cy="139065"/>
          </a:xfrm>
          <a:custGeom>
            <a:avLst/>
            <a:gdLst/>
            <a:ahLst/>
            <a:cxnLst/>
            <a:rect l="l" t="t" r="r" b="b"/>
            <a:pathLst>
              <a:path w="139065" h="139064">
                <a:moveTo>
                  <a:pt x="0" y="0"/>
                </a:moveTo>
                <a:lnTo>
                  <a:pt x="138683" y="0"/>
                </a:lnTo>
                <a:lnTo>
                  <a:pt x="138683" y="138684"/>
                </a:lnTo>
                <a:lnTo>
                  <a:pt x="0" y="138684"/>
                </a:lnTo>
                <a:lnTo>
                  <a:pt x="0"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graphicFrame>
        <p:nvGraphicFramePr>
          <p:cNvPr id="15" name="object 15"/>
          <p:cNvGraphicFramePr>
            <a:graphicFrameLocks noGrp="1"/>
          </p:cNvGraphicFramePr>
          <p:nvPr/>
        </p:nvGraphicFramePr>
        <p:xfrm>
          <a:off x="6735889" y="2601277"/>
          <a:ext cx="4260848" cy="1908048"/>
        </p:xfrm>
        <a:graphic>
          <a:graphicData uri="http://schemas.openxmlformats.org/drawingml/2006/table">
            <a:tbl>
              <a:tblPr firstRow="1" bandRow="1">
                <a:tableStyleId>{2D5ABB26-0587-4C30-8999-92F81FD0307C}</a:tableStyleId>
              </a:tblPr>
              <a:tblGrid>
                <a:gridCol w="638810">
                  <a:extLst>
                    <a:ext uri="{9D8B030D-6E8A-4147-A177-3AD203B41FA5}">
                      <a16:colId xmlns:a16="http://schemas.microsoft.com/office/drawing/2014/main" val="20000"/>
                    </a:ext>
                  </a:extLst>
                </a:gridCol>
                <a:gridCol w="852169">
                  <a:extLst>
                    <a:ext uri="{9D8B030D-6E8A-4147-A177-3AD203B41FA5}">
                      <a16:colId xmlns:a16="http://schemas.microsoft.com/office/drawing/2014/main" val="20001"/>
                    </a:ext>
                  </a:extLst>
                </a:gridCol>
                <a:gridCol w="1278890">
                  <a:extLst>
                    <a:ext uri="{9D8B030D-6E8A-4147-A177-3AD203B41FA5}">
                      <a16:colId xmlns:a16="http://schemas.microsoft.com/office/drawing/2014/main" val="20002"/>
                    </a:ext>
                  </a:extLst>
                </a:gridCol>
                <a:gridCol w="852169">
                  <a:extLst>
                    <a:ext uri="{9D8B030D-6E8A-4147-A177-3AD203B41FA5}">
                      <a16:colId xmlns:a16="http://schemas.microsoft.com/office/drawing/2014/main" val="20003"/>
                    </a:ext>
                  </a:extLst>
                </a:gridCol>
                <a:gridCol w="638810">
                  <a:extLst>
                    <a:ext uri="{9D8B030D-6E8A-4147-A177-3AD203B41FA5}">
                      <a16:colId xmlns:a16="http://schemas.microsoft.com/office/drawing/2014/main" val="20004"/>
                    </a:ext>
                  </a:extLst>
                </a:gridCol>
              </a:tblGrid>
              <a:tr h="285750">
                <a:tc rowSpan="2">
                  <a:txBody>
                    <a:bodyPr/>
                    <a:lstStyle/>
                    <a:p>
                      <a:pPr>
                        <a:lnSpc>
                          <a:spcPct val="100000"/>
                        </a:lnSpc>
                      </a:pPr>
                      <a:endParaRPr sz="23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a:txBody>
                    <a:bodyPr/>
                    <a:lstStyle/>
                    <a:p>
                      <a:pPr marL="249554">
                        <a:lnSpc>
                          <a:spcPts val="2110"/>
                        </a:lnSpc>
                      </a:pPr>
                      <a:r>
                        <a:rPr sz="1600" b="1" spc="-10" dirty="0">
                          <a:solidFill>
                            <a:srgbClr val="FFFFFF"/>
                          </a:solidFill>
                          <a:latin typeface="Calibri"/>
                          <a:cs typeface="Calibri"/>
                        </a:rPr>
                        <a:t>16%</a:t>
                      </a:r>
                      <a:r>
                        <a:rPr sz="1600" b="1" spc="125" dirty="0">
                          <a:solidFill>
                            <a:srgbClr val="FFFFFF"/>
                          </a:solidFill>
                          <a:latin typeface="Calibri"/>
                          <a:cs typeface="Calibri"/>
                        </a:rPr>
                        <a:t> </a:t>
                      </a:r>
                      <a:r>
                        <a:rPr sz="2700" i="1" baseline="3086" dirty="0">
                          <a:latin typeface="Calibri"/>
                          <a:cs typeface="Calibri"/>
                        </a:rPr>
                        <a:t>(</a:t>
                      </a:r>
                      <a:endParaRPr sz="2700" baseline="3086">
                        <a:latin typeface="Calibri"/>
                        <a:cs typeface="Calibri"/>
                      </a:endParaRPr>
                    </a:p>
                  </a:txBody>
                  <a:tcPr marL="0" marR="0" marT="0" marB="0">
                    <a:lnT w="9525">
                      <a:solidFill>
                        <a:srgbClr val="DADADA"/>
                      </a:solidFill>
                      <a:prstDash val="solid"/>
                    </a:lnT>
                    <a:solidFill>
                      <a:srgbClr val="ED7D31"/>
                    </a:solidFill>
                  </a:tcPr>
                </a:tc>
                <a:tc rowSpan="2">
                  <a:txBody>
                    <a:bodyPr/>
                    <a:lstStyle/>
                    <a:p>
                      <a:pPr>
                        <a:lnSpc>
                          <a:spcPts val="1995"/>
                        </a:lnSpc>
                      </a:pPr>
                      <a:r>
                        <a:rPr sz="1800" i="1" dirty="0">
                          <a:latin typeface="Calibri"/>
                          <a:cs typeface="Calibri"/>
                        </a:rPr>
                        <a:t>N=53)</a:t>
                      </a:r>
                      <a:endParaRPr sz="1800">
                        <a:latin typeface="Calibri"/>
                        <a:cs typeface="Calibri"/>
                      </a:endParaRPr>
                    </a:p>
                  </a:txBody>
                  <a:tcPr marL="0" marR="0" marT="0" marB="0">
                    <a:lnT w="9525">
                      <a:solidFill>
                        <a:srgbClr val="DADADA"/>
                      </a:solidFill>
                      <a:prstDash val="solid"/>
                    </a:lnT>
                    <a:lnB w="9525">
                      <a:solidFill>
                        <a:srgbClr val="DADADA"/>
                      </a:solidFill>
                      <a:prstDash val="solid"/>
                    </a:lnB>
                  </a:tcPr>
                </a:tc>
                <a:tc>
                  <a:txBody>
                    <a:bodyPr/>
                    <a:lstStyle/>
                    <a:p>
                      <a:pPr marL="248920">
                        <a:lnSpc>
                          <a:spcPts val="1995"/>
                        </a:lnSpc>
                      </a:pPr>
                      <a:r>
                        <a:rPr sz="2400" b="1" spc="-15" baseline="1736" dirty="0">
                          <a:solidFill>
                            <a:srgbClr val="FFFFFF"/>
                          </a:solidFill>
                          <a:latin typeface="Calibri"/>
                          <a:cs typeface="Calibri"/>
                        </a:rPr>
                        <a:t>14%</a:t>
                      </a:r>
                      <a:r>
                        <a:rPr sz="2400" b="1" spc="419" baseline="1736" dirty="0">
                          <a:solidFill>
                            <a:srgbClr val="FFFFFF"/>
                          </a:solidFill>
                          <a:latin typeface="Calibri"/>
                          <a:cs typeface="Calibri"/>
                        </a:rPr>
                        <a:t> </a:t>
                      </a:r>
                      <a:r>
                        <a:rPr sz="1800" i="1" dirty="0">
                          <a:latin typeface="Calibri"/>
                          <a:cs typeface="Calibri"/>
                        </a:rPr>
                        <a:t>(</a:t>
                      </a:r>
                      <a:endParaRPr sz="1800">
                        <a:latin typeface="Calibri"/>
                        <a:cs typeface="Calibri"/>
                      </a:endParaRPr>
                    </a:p>
                  </a:txBody>
                  <a:tcPr marL="0" marR="0" marT="0" marB="0">
                    <a:lnT w="9525">
                      <a:solidFill>
                        <a:srgbClr val="DADADA"/>
                      </a:solidFill>
                      <a:prstDash val="solid"/>
                    </a:lnT>
                    <a:solidFill>
                      <a:srgbClr val="ED7D31"/>
                    </a:solidFill>
                  </a:tcPr>
                </a:tc>
                <a:tc rowSpan="2">
                  <a:txBody>
                    <a:bodyPr/>
                    <a:lstStyle/>
                    <a:p>
                      <a:pPr>
                        <a:lnSpc>
                          <a:spcPts val="1995"/>
                        </a:lnSpc>
                      </a:pPr>
                      <a:r>
                        <a:rPr sz="1800" i="1" dirty="0">
                          <a:latin typeface="Calibri"/>
                          <a:cs typeface="Calibri"/>
                        </a:rPr>
                        <a:t>N=38)</a:t>
                      </a:r>
                      <a:endParaRPr sz="1800">
                        <a:latin typeface="Calibri"/>
                        <a:cs typeface="Calibri"/>
                      </a:endParaRPr>
                    </a:p>
                  </a:txBody>
                  <a:tcPr marL="0" marR="0" marT="0" marB="0">
                    <a:lnT w="9525">
                      <a:solidFill>
                        <a:srgbClr val="DADADA"/>
                      </a:solidFill>
                      <a:prstDash val="solid"/>
                    </a:lnT>
                    <a:lnB w="9525">
                      <a:solidFill>
                        <a:srgbClr val="DADADA"/>
                      </a:solidFill>
                      <a:prstDash val="solid"/>
                    </a:lnB>
                  </a:tcPr>
                </a:tc>
                <a:extLst>
                  <a:ext uri="{0D108BD9-81ED-4DB2-BD59-A6C34878D82A}">
                    <a16:rowId xmlns:a16="http://schemas.microsoft.com/office/drawing/2014/main" val="10000"/>
                  </a:ext>
                </a:extLst>
              </a:tr>
              <a:tr h="95250">
                <a:tc vMerge="1">
                  <a:txBody>
                    <a:bodyPr/>
                    <a:lstStyle/>
                    <a:p>
                      <a:endParaRPr/>
                    </a:p>
                  </a:txBody>
                  <a:tcPr marL="0" marR="0" marT="0" marB="0">
                    <a:lnT w="9525">
                      <a:solidFill>
                        <a:srgbClr val="DADADA"/>
                      </a:solidFill>
                      <a:prstDash val="solid"/>
                    </a:lnT>
                    <a:lnB w="9525">
                      <a:solidFill>
                        <a:srgbClr val="DADADA"/>
                      </a:solidFill>
                      <a:prstDash val="solid"/>
                    </a:lnB>
                  </a:tcPr>
                </a:tc>
                <a:tc rowSpan="5">
                  <a:txBody>
                    <a:bodyPr/>
                    <a:lstStyle/>
                    <a:p>
                      <a:pPr>
                        <a:lnSpc>
                          <a:spcPct val="100000"/>
                        </a:lnSpc>
                      </a:pPr>
                      <a:endParaRPr sz="1800">
                        <a:latin typeface="Times New Roman"/>
                        <a:cs typeface="Times New Roman"/>
                      </a:endParaRPr>
                    </a:p>
                    <a:p>
                      <a:pPr>
                        <a:lnSpc>
                          <a:spcPct val="100000"/>
                        </a:lnSpc>
                      </a:pPr>
                      <a:endParaRPr sz="1800">
                        <a:latin typeface="Times New Roman"/>
                        <a:cs typeface="Times New Roman"/>
                      </a:endParaRPr>
                    </a:p>
                    <a:p>
                      <a:pPr marL="249554">
                        <a:lnSpc>
                          <a:spcPct val="100000"/>
                        </a:lnSpc>
                        <a:spcBef>
                          <a:spcPts val="1105"/>
                        </a:spcBef>
                      </a:pPr>
                      <a:r>
                        <a:rPr sz="2400" b="1" spc="-15" baseline="1736" dirty="0">
                          <a:solidFill>
                            <a:srgbClr val="FFFFFF"/>
                          </a:solidFill>
                          <a:latin typeface="Calibri"/>
                          <a:cs typeface="Calibri"/>
                        </a:rPr>
                        <a:t>84%</a:t>
                      </a:r>
                      <a:r>
                        <a:rPr sz="2400" b="1" spc="419" baseline="1736" dirty="0">
                          <a:solidFill>
                            <a:srgbClr val="FFFFFF"/>
                          </a:solidFill>
                          <a:latin typeface="Calibri"/>
                          <a:cs typeface="Calibri"/>
                        </a:rPr>
                        <a:t> </a:t>
                      </a:r>
                      <a:r>
                        <a:rPr sz="1800" i="1" dirty="0">
                          <a:latin typeface="Calibri"/>
                          <a:cs typeface="Calibri"/>
                        </a:rPr>
                        <a:t>(</a:t>
                      </a:r>
                      <a:endParaRPr sz="1800">
                        <a:latin typeface="Calibri"/>
                        <a:cs typeface="Calibri"/>
                      </a:endParaRPr>
                    </a:p>
                  </a:txBody>
                  <a:tcPr marL="0" marR="0" marT="0" marB="0">
                    <a:lnB w="9525">
                      <a:solidFill>
                        <a:srgbClr val="DADADA"/>
                      </a:solidFill>
                      <a:prstDash val="solid"/>
                    </a:lnB>
                    <a:solidFill>
                      <a:srgbClr val="4472C4"/>
                    </a:solidFill>
                  </a:tcPr>
                </a:tc>
                <a:tc vMerge="1">
                  <a:txBody>
                    <a:bodyPr/>
                    <a:lstStyle/>
                    <a:p>
                      <a:endParaRPr/>
                    </a:p>
                  </a:txBody>
                  <a:tcPr marL="0" marR="0" marT="0" marB="0">
                    <a:lnT w="9525">
                      <a:solidFill>
                        <a:srgbClr val="DADADA"/>
                      </a:solidFill>
                      <a:prstDash val="solid"/>
                    </a:lnT>
                    <a:lnB w="9525">
                      <a:solidFill>
                        <a:srgbClr val="DADADA"/>
                      </a:solidFill>
                      <a:prstDash val="solid"/>
                    </a:lnB>
                  </a:tcPr>
                </a:tc>
                <a:tc rowSpan="5">
                  <a:txBody>
                    <a:bodyPr/>
                    <a:lstStyle/>
                    <a:p>
                      <a:pPr>
                        <a:lnSpc>
                          <a:spcPct val="100000"/>
                        </a:lnSpc>
                      </a:pPr>
                      <a:endParaRPr sz="1800">
                        <a:latin typeface="Times New Roman"/>
                        <a:cs typeface="Times New Roman"/>
                      </a:endParaRPr>
                    </a:p>
                    <a:p>
                      <a:pPr>
                        <a:lnSpc>
                          <a:spcPct val="100000"/>
                        </a:lnSpc>
                      </a:pPr>
                      <a:endParaRPr sz="2600">
                        <a:latin typeface="Times New Roman"/>
                        <a:cs typeface="Times New Roman"/>
                      </a:endParaRPr>
                    </a:p>
                    <a:p>
                      <a:pPr marL="248920">
                        <a:lnSpc>
                          <a:spcPct val="100000"/>
                        </a:lnSpc>
                      </a:pPr>
                      <a:r>
                        <a:rPr sz="1600" b="1" spc="-10" dirty="0">
                          <a:latin typeface="Calibri"/>
                          <a:cs typeface="Calibri"/>
                        </a:rPr>
                        <a:t>86%</a:t>
                      </a:r>
                      <a:r>
                        <a:rPr sz="1600" b="1" spc="-204" dirty="0">
                          <a:latin typeface="Calibri"/>
                          <a:cs typeface="Calibri"/>
                        </a:rPr>
                        <a:t> </a:t>
                      </a:r>
                      <a:r>
                        <a:rPr sz="2700" i="1" spc="-7" baseline="-6172" dirty="0">
                          <a:latin typeface="Calibri"/>
                          <a:cs typeface="Calibri"/>
                        </a:rPr>
                        <a:t>(N</a:t>
                      </a:r>
                      <a:endParaRPr sz="2700" baseline="-6172">
                        <a:latin typeface="Calibri"/>
                        <a:cs typeface="Calibri"/>
                      </a:endParaRPr>
                    </a:p>
                  </a:txBody>
                  <a:tcPr marL="0" marR="0" marT="0" marB="0">
                    <a:lnB w="9525">
                      <a:solidFill>
                        <a:srgbClr val="DADADA"/>
                      </a:solidFill>
                      <a:prstDash val="solid"/>
                    </a:lnB>
                    <a:solidFill>
                      <a:srgbClr val="CC99FF"/>
                    </a:solidFill>
                  </a:tcPr>
                </a:tc>
                <a:tc vMerge="1">
                  <a:txBody>
                    <a:bodyPr/>
                    <a:lstStyle/>
                    <a:p>
                      <a:endParaRPr/>
                    </a:p>
                  </a:txBody>
                  <a:tcPr marL="0" marR="0" marT="0" marB="0">
                    <a:lnT w="9525">
                      <a:solidFill>
                        <a:srgbClr val="DADADA"/>
                      </a:solidFill>
                      <a:prstDash val="solid"/>
                    </a:lnT>
                    <a:lnB w="9525">
                      <a:solidFill>
                        <a:srgbClr val="DADADA"/>
                      </a:solidFill>
                      <a:prstDash val="solid"/>
                    </a:lnB>
                  </a:tcPr>
                </a:tc>
                <a:extLst>
                  <a:ext uri="{0D108BD9-81ED-4DB2-BD59-A6C34878D82A}">
                    <a16:rowId xmlns:a16="http://schemas.microsoft.com/office/drawing/2014/main" val="10001"/>
                  </a:ext>
                </a:extLst>
              </a:tr>
              <a:tr h="382524">
                <a:tc>
                  <a:txBody>
                    <a:bodyPr/>
                    <a:lstStyle/>
                    <a:p>
                      <a:pPr>
                        <a:lnSpc>
                          <a:spcPct val="100000"/>
                        </a:lnSpc>
                      </a:pPr>
                      <a:endParaRPr sz="23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B w="9525">
                      <a:solidFill>
                        <a:srgbClr val="DADADA"/>
                      </a:solidFill>
                      <a:prstDash val="solid"/>
                    </a:lnB>
                    <a:solidFill>
                      <a:srgbClr val="4472C4"/>
                    </a:solidFill>
                  </a:tcPr>
                </a:tc>
                <a:tc>
                  <a:txBody>
                    <a:bodyPr/>
                    <a:lstStyle/>
                    <a:p>
                      <a:pPr>
                        <a:lnSpc>
                          <a:spcPct val="100000"/>
                        </a:lnSpc>
                      </a:pPr>
                      <a:endParaRPr sz="23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B w="9525">
                      <a:solidFill>
                        <a:srgbClr val="DADADA"/>
                      </a:solidFill>
                      <a:prstDash val="solid"/>
                    </a:lnB>
                    <a:solidFill>
                      <a:srgbClr val="CC99FF"/>
                    </a:solidFill>
                  </a:tcPr>
                </a:tc>
                <a:tc>
                  <a:txBody>
                    <a:bodyPr/>
                    <a:lstStyle/>
                    <a:p>
                      <a:pPr>
                        <a:lnSpc>
                          <a:spcPct val="100000"/>
                        </a:lnSpc>
                      </a:pPr>
                      <a:endParaRPr sz="2300">
                        <a:latin typeface="Times New Roman"/>
                        <a:cs typeface="Times New Roman"/>
                      </a:endParaRPr>
                    </a:p>
                  </a:txBody>
                  <a:tcPr marL="0" marR="0" marT="0" marB="0">
                    <a:lnT w="9525">
                      <a:solidFill>
                        <a:srgbClr val="DADADA"/>
                      </a:solidFill>
                      <a:prstDash val="solid"/>
                    </a:lnT>
                    <a:lnB w="9525">
                      <a:solidFill>
                        <a:srgbClr val="DADADA"/>
                      </a:solidFill>
                      <a:prstDash val="solid"/>
                    </a:lnB>
                  </a:tcPr>
                </a:tc>
                <a:extLst>
                  <a:ext uri="{0D108BD9-81ED-4DB2-BD59-A6C34878D82A}">
                    <a16:rowId xmlns:a16="http://schemas.microsoft.com/office/drawing/2014/main" val="10002"/>
                  </a:ext>
                </a:extLst>
              </a:tr>
              <a:tr h="381000">
                <a:tc>
                  <a:txBody>
                    <a:bodyPr/>
                    <a:lstStyle/>
                    <a:p>
                      <a:pPr>
                        <a:lnSpc>
                          <a:spcPct val="100000"/>
                        </a:lnSpc>
                      </a:pPr>
                      <a:endParaRPr sz="23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B w="9525">
                      <a:solidFill>
                        <a:srgbClr val="DADADA"/>
                      </a:solidFill>
                      <a:prstDash val="solid"/>
                    </a:lnB>
                    <a:solidFill>
                      <a:srgbClr val="4472C4"/>
                    </a:solidFill>
                  </a:tcPr>
                </a:tc>
                <a:tc>
                  <a:txBody>
                    <a:bodyPr/>
                    <a:lstStyle/>
                    <a:p>
                      <a:pPr>
                        <a:lnSpc>
                          <a:spcPts val="1415"/>
                        </a:lnSpc>
                        <a:spcBef>
                          <a:spcPts val="1485"/>
                        </a:spcBef>
                      </a:pPr>
                      <a:r>
                        <a:rPr sz="1800" i="1" dirty="0">
                          <a:latin typeface="Calibri"/>
                          <a:cs typeface="Calibri"/>
                        </a:rPr>
                        <a:t>N=278)</a:t>
                      </a:r>
                      <a:endParaRPr sz="1800">
                        <a:latin typeface="Calibri"/>
                        <a:cs typeface="Calibri"/>
                      </a:endParaRPr>
                    </a:p>
                  </a:txBody>
                  <a:tcPr marL="0" marR="0" marT="188595" marB="0">
                    <a:lnT w="9525">
                      <a:solidFill>
                        <a:srgbClr val="DADADA"/>
                      </a:solidFill>
                      <a:prstDash val="solid"/>
                    </a:lnT>
                    <a:lnB w="9525">
                      <a:solidFill>
                        <a:srgbClr val="DADADA"/>
                      </a:solidFill>
                      <a:prstDash val="solid"/>
                    </a:lnB>
                  </a:tcPr>
                </a:tc>
                <a:tc vMerge="1">
                  <a:txBody>
                    <a:bodyPr/>
                    <a:lstStyle/>
                    <a:p>
                      <a:endParaRPr/>
                    </a:p>
                  </a:txBody>
                  <a:tcPr marL="0" marR="0" marT="0" marB="0">
                    <a:lnB w="9525">
                      <a:solidFill>
                        <a:srgbClr val="DADADA"/>
                      </a:solidFill>
                      <a:prstDash val="solid"/>
                    </a:lnB>
                    <a:solidFill>
                      <a:srgbClr val="CC99FF"/>
                    </a:solidFill>
                  </a:tcPr>
                </a:tc>
                <a:tc>
                  <a:txBody>
                    <a:bodyPr/>
                    <a:lstStyle/>
                    <a:p>
                      <a:pPr>
                        <a:lnSpc>
                          <a:spcPts val="1415"/>
                        </a:lnSpc>
                        <a:spcBef>
                          <a:spcPts val="1485"/>
                        </a:spcBef>
                      </a:pPr>
                      <a:r>
                        <a:rPr sz="1800" i="1" dirty="0">
                          <a:latin typeface="Calibri"/>
                          <a:cs typeface="Calibri"/>
                        </a:rPr>
                        <a:t>=232)</a:t>
                      </a:r>
                      <a:endParaRPr sz="1800">
                        <a:latin typeface="Calibri"/>
                        <a:cs typeface="Calibri"/>
                      </a:endParaRPr>
                    </a:p>
                  </a:txBody>
                  <a:tcPr marL="0" marR="0" marT="188595" marB="0">
                    <a:lnT w="9525">
                      <a:solidFill>
                        <a:srgbClr val="DADADA"/>
                      </a:solidFill>
                      <a:prstDash val="solid"/>
                    </a:lnT>
                    <a:lnB w="9525">
                      <a:solidFill>
                        <a:srgbClr val="DADADA"/>
                      </a:solidFill>
                      <a:prstDash val="solid"/>
                    </a:lnB>
                  </a:tcPr>
                </a:tc>
                <a:extLst>
                  <a:ext uri="{0D108BD9-81ED-4DB2-BD59-A6C34878D82A}">
                    <a16:rowId xmlns:a16="http://schemas.microsoft.com/office/drawing/2014/main" val="10003"/>
                  </a:ext>
                </a:extLst>
              </a:tr>
              <a:tr h="382524">
                <a:tc>
                  <a:txBody>
                    <a:bodyPr/>
                    <a:lstStyle/>
                    <a:p>
                      <a:pPr>
                        <a:lnSpc>
                          <a:spcPct val="100000"/>
                        </a:lnSpc>
                      </a:pPr>
                      <a:endParaRPr sz="23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B w="9525">
                      <a:solidFill>
                        <a:srgbClr val="DADADA"/>
                      </a:solidFill>
                      <a:prstDash val="solid"/>
                    </a:lnB>
                    <a:solidFill>
                      <a:srgbClr val="4472C4"/>
                    </a:solidFill>
                  </a:tcPr>
                </a:tc>
                <a:tc>
                  <a:txBody>
                    <a:bodyPr/>
                    <a:lstStyle/>
                    <a:p>
                      <a:pPr>
                        <a:lnSpc>
                          <a:spcPct val="100000"/>
                        </a:lnSpc>
                      </a:pPr>
                      <a:endParaRPr sz="23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B w="9525">
                      <a:solidFill>
                        <a:srgbClr val="DADADA"/>
                      </a:solidFill>
                      <a:prstDash val="solid"/>
                    </a:lnB>
                    <a:solidFill>
                      <a:srgbClr val="CC99FF"/>
                    </a:solidFill>
                  </a:tcPr>
                </a:tc>
                <a:tc>
                  <a:txBody>
                    <a:bodyPr/>
                    <a:lstStyle/>
                    <a:p>
                      <a:pPr>
                        <a:lnSpc>
                          <a:spcPct val="100000"/>
                        </a:lnSpc>
                      </a:pPr>
                      <a:endParaRPr sz="2300">
                        <a:latin typeface="Times New Roman"/>
                        <a:cs typeface="Times New Roman"/>
                      </a:endParaRPr>
                    </a:p>
                  </a:txBody>
                  <a:tcPr marL="0" marR="0" marT="0" marB="0">
                    <a:lnT w="9525">
                      <a:solidFill>
                        <a:srgbClr val="DADADA"/>
                      </a:solidFill>
                      <a:prstDash val="solid"/>
                    </a:lnT>
                    <a:lnB w="9525">
                      <a:solidFill>
                        <a:srgbClr val="DADADA"/>
                      </a:solidFill>
                      <a:prstDash val="solid"/>
                    </a:lnB>
                  </a:tcPr>
                </a:tc>
                <a:extLst>
                  <a:ext uri="{0D108BD9-81ED-4DB2-BD59-A6C34878D82A}">
                    <a16:rowId xmlns:a16="http://schemas.microsoft.com/office/drawing/2014/main" val="10004"/>
                  </a:ext>
                </a:extLst>
              </a:tr>
              <a:tr h="381000">
                <a:tc>
                  <a:txBody>
                    <a:bodyPr/>
                    <a:lstStyle/>
                    <a:p>
                      <a:pPr>
                        <a:lnSpc>
                          <a:spcPct val="100000"/>
                        </a:lnSpc>
                      </a:pPr>
                      <a:endParaRPr sz="23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B w="9525">
                      <a:solidFill>
                        <a:srgbClr val="DADADA"/>
                      </a:solidFill>
                      <a:prstDash val="solid"/>
                    </a:lnB>
                    <a:solidFill>
                      <a:srgbClr val="4472C4"/>
                    </a:solidFill>
                  </a:tcPr>
                </a:tc>
                <a:tc>
                  <a:txBody>
                    <a:bodyPr/>
                    <a:lstStyle/>
                    <a:p>
                      <a:pPr>
                        <a:lnSpc>
                          <a:spcPct val="100000"/>
                        </a:lnSpc>
                      </a:pPr>
                      <a:endParaRPr sz="23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B w="9525">
                      <a:solidFill>
                        <a:srgbClr val="DADADA"/>
                      </a:solidFill>
                      <a:prstDash val="solid"/>
                    </a:lnB>
                    <a:solidFill>
                      <a:srgbClr val="CC99FF"/>
                    </a:solidFill>
                  </a:tcPr>
                </a:tc>
                <a:tc>
                  <a:txBody>
                    <a:bodyPr/>
                    <a:lstStyle/>
                    <a:p>
                      <a:pPr>
                        <a:lnSpc>
                          <a:spcPct val="100000"/>
                        </a:lnSpc>
                      </a:pPr>
                      <a:endParaRPr sz="2300">
                        <a:latin typeface="Times New Roman"/>
                        <a:cs typeface="Times New Roman"/>
                      </a:endParaRPr>
                    </a:p>
                  </a:txBody>
                  <a:tcPr marL="0" marR="0" marT="0" marB="0">
                    <a:lnT w="9525">
                      <a:solidFill>
                        <a:srgbClr val="DADADA"/>
                      </a:solidFill>
                      <a:prstDash val="solid"/>
                    </a:lnT>
                    <a:lnB w="9525">
                      <a:solidFill>
                        <a:srgbClr val="DADADA"/>
                      </a:solidFill>
                      <a:prstDash val="solid"/>
                    </a:lnB>
                  </a:tcPr>
                </a:tc>
                <a:extLst>
                  <a:ext uri="{0D108BD9-81ED-4DB2-BD59-A6C34878D82A}">
                    <a16:rowId xmlns:a16="http://schemas.microsoft.com/office/drawing/2014/main" val="10005"/>
                  </a:ext>
                </a:extLst>
              </a:tr>
            </a:tbl>
          </a:graphicData>
        </a:graphic>
      </p:graphicFrame>
      <p:sp>
        <p:nvSpPr>
          <p:cNvPr id="21" name="object 21"/>
          <p:cNvSpPr txBox="1">
            <a:spLocks noGrp="1"/>
          </p:cNvSpPr>
          <p:nvPr>
            <p:ph type="sldNum" sz="quarter" idx="7"/>
          </p:nvPr>
        </p:nvSpPr>
        <p:spPr>
          <a:xfrm>
            <a:off x="10996737" y="6149091"/>
            <a:ext cx="802624"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349</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
        <p:nvSpPr>
          <p:cNvPr id="16" name="object 16"/>
          <p:cNvSpPr txBox="1"/>
          <p:nvPr/>
        </p:nvSpPr>
        <p:spPr>
          <a:xfrm>
            <a:off x="1484478" y="1480751"/>
            <a:ext cx="2879090"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800" b="1" i="0" u="none" strike="noStrike" kern="1200" cap="none" spc="-5" normalizeH="0" baseline="0" noProof="0" dirty="0">
                <a:ln>
                  <a:noFill/>
                </a:ln>
                <a:solidFill>
                  <a:prstClr val="black"/>
                </a:solidFill>
                <a:effectLst/>
                <a:uLnTx/>
                <a:uFillTx/>
                <a:latin typeface="Calibri"/>
                <a:ea typeface="+mn-ea"/>
                <a:cs typeface="Calibri"/>
              </a:rPr>
              <a:t>Black</a:t>
            </a:r>
            <a:r>
              <a:rPr kumimoji="0" sz="2800" b="0" i="0" u="none" strike="noStrike" kern="1200" cap="none" spc="-5" normalizeH="0" baseline="0" noProof="0" dirty="0">
                <a:ln>
                  <a:noFill/>
                </a:ln>
                <a:solidFill>
                  <a:prstClr val="black"/>
                </a:solidFill>
                <a:effectLst/>
                <a:uLnTx/>
                <a:uFillTx/>
                <a:latin typeface="Calibri"/>
                <a:ea typeface="+mn-ea"/>
                <a:cs typeface="Calibri"/>
              </a:rPr>
              <a:t>: </a:t>
            </a:r>
            <a:r>
              <a:rPr kumimoji="0" sz="2800" b="0" i="1" u="none" strike="noStrike" kern="1200" cap="none" spc="-5" normalizeH="0" baseline="0" noProof="0" dirty="0">
                <a:ln>
                  <a:noFill/>
                </a:ln>
                <a:solidFill>
                  <a:prstClr val="black"/>
                </a:solidFill>
                <a:effectLst/>
                <a:uLnTx/>
                <a:uFillTx/>
                <a:latin typeface="Calibri"/>
                <a:ea typeface="+mn-ea"/>
                <a:cs typeface="Calibri"/>
              </a:rPr>
              <a:t>In Care =</a:t>
            </a:r>
            <a:r>
              <a:rPr kumimoji="0" sz="2800" b="0" i="1" u="none" strike="noStrike" kern="1200" cap="none" spc="0" normalizeH="0" baseline="0" noProof="0" dirty="0">
                <a:ln>
                  <a:noFill/>
                </a:ln>
                <a:solidFill>
                  <a:prstClr val="black"/>
                </a:solidFill>
                <a:effectLst/>
                <a:uLnTx/>
                <a:uFillTx/>
                <a:latin typeface="Calibri"/>
                <a:ea typeface="+mn-ea"/>
                <a:cs typeface="Calibri"/>
              </a:rPr>
              <a:t> </a:t>
            </a:r>
            <a:r>
              <a:rPr kumimoji="0" sz="2800" b="0" i="0" u="none" strike="noStrike" kern="1200" cap="none" spc="-10" normalizeH="0" baseline="0" noProof="0" dirty="0">
                <a:ln>
                  <a:noFill/>
                </a:ln>
                <a:solidFill>
                  <a:prstClr val="black"/>
                </a:solidFill>
                <a:effectLst/>
                <a:uLnTx/>
                <a:uFillTx/>
                <a:latin typeface="Calibri"/>
                <a:ea typeface="+mn-ea"/>
                <a:cs typeface="Calibri"/>
              </a:rPr>
              <a:t>601</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
        <p:nvSpPr>
          <p:cNvPr id="17" name="object 17"/>
          <p:cNvSpPr txBox="1"/>
          <p:nvPr/>
        </p:nvSpPr>
        <p:spPr>
          <a:xfrm>
            <a:off x="3580691" y="3666765"/>
            <a:ext cx="773430" cy="915035"/>
          </a:xfrm>
          <a:prstGeom prst="rect">
            <a:avLst/>
          </a:prstGeom>
        </p:spPr>
        <p:txBody>
          <a:bodyPr vert="horz" wrap="square" lIns="0" tIns="46990" rIns="0" bIns="0" rtlCol="0">
            <a:spAutoFit/>
          </a:bodyPr>
          <a:lstStyle/>
          <a:p>
            <a:pPr marL="153035" marR="0" lvl="0" indent="0" algn="l" defTabSz="914400" rtl="0" eaLnBrk="1" fontAlgn="auto" latinLnBrk="0" hangingPunct="1">
              <a:lnSpc>
                <a:spcPct val="100000"/>
              </a:lnSpc>
              <a:spcBef>
                <a:spcPts val="370"/>
              </a:spcBef>
              <a:spcAft>
                <a:spcPts val="0"/>
              </a:spcAft>
              <a:buClrTx/>
              <a:buSzTx/>
              <a:buFontTx/>
              <a:buNone/>
              <a:tabLst/>
              <a:defRPr/>
            </a:pPr>
            <a:r>
              <a:rPr kumimoji="0" sz="1800" b="0" i="0" u="none" strike="noStrike" kern="1200" cap="none" spc="-5" normalizeH="0" baseline="0" noProof="0" dirty="0">
                <a:ln>
                  <a:noFill/>
                </a:ln>
                <a:solidFill>
                  <a:srgbClr val="FFFFFF"/>
                </a:solidFill>
                <a:effectLst/>
                <a:uLnTx/>
                <a:uFillTx/>
                <a:latin typeface="Calibri"/>
                <a:ea typeface="+mn-ea"/>
                <a:cs typeface="Calibri"/>
              </a:rPr>
              <a:t>Male</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0" marR="35560" lvl="0" indent="0" algn="r" defTabSz="914400" rtl="0" eaLnBrk="1" fontAlgn="auto" latinLnBrk="0" hangingPunct="1">
              <a:lnSpc>
                <a:spcPts val="2150"/>
              </a:lnSpc>
              <a:spcBef>
                <a:spcPts val="270"/>
              </a:spcBef>
              <a:spcAft>
                <a:spcPts val="0"/>
              </a:spcAft>
              <a:buClrTx/>
              <a:buSzTx/>
              <a:buFontTx/>
              <a:buNone/>
              <a:tabLst/>
              <a:defRPr/>
            </a:pPr>
            <a:r>
              <a:rPr kumimoji="0" sz="1800" b="1" i="0" u="none" strike="noStrike" kern="1200" cap="none" spc="0" normalizeH="0" baseline="0" noProof="0" dirty="0">
                <a:ln>
                  <a:noFill/>
                </a:ln>
                <a:solidFill>
                  <a:srgbClr val="FFFFFF"/>
                </a:solidFill>
                <a:effectLst/>
                <a:uLnTx/>
                <a:uFillTx/>
                <a:latin typeface="Calibri"/>
                <a:ea typeface="+mn-ea"/>
                <a:cs typeface="Calibri"/>
              </a:rPr>
              <a:t>55%</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ts val="2150"/>
              </a:lnSpc>
              <a:spcBef>
                <a:spcPts val="0"/>
              </a:spcBef>
              <a:spcAft>
                <a:spcPts val="0"/>
              </a:spcAft>
              <a:buClrTx/>
              <a:buSzTx/>
              <a:buFontTx/>
              <a:buNone/>
              <a:tabLst/>
              <a:defRPr/>
            </a:pPr>
            <a:r>
              <a:rPr kumimoji="0" sz="1800" b="0" i="1" u="none" strike="noStrike" kern="1200" cap="none" spc="-10" normalizeH="0" baseline="0" noProof="0" dirty="0">
                <a:ln>
                  <a:noFill/>
                </a:ln>
                <a:solidFill>
                  <a:srgbClr val="FFFFFF"/>
                </a:solidFill>
                <a:effectLst/>
                <a:uLnTx/>
                <a:uFillTx/>
                <a:latin typeface="Calibri"/>
                <a:ea typeface="+mn-ea"/>
                <a:cs typeface="Calibri"/>
              </a:rPr>
              <a:t>(</a:t>
            </a:r>
            <a:r>
              <a:rPr kumimoji="0" sz="1800" b="0" i="1" u="none" strike="noStrike" kern="1200" cap="none" spc="0" normalizeH="0" baseline="0" noProof="0" dirty="0">
                <a:ln>
                  <a:noFill/>
                </a:ln>
                <a:solidFill>
                  <a:srgbClr val="FFFFFF"/>
                </a:solidFill>
                <a:effectLst/>
                <a:uLnTx/>
                <a:uFillTx/>
                <a:latin typeface="Calibri"/>
                <a:ea typeface="+mn-ea"/>
                <a:cs typeface="Calibri"/>
              </a:rPr>
              <a:t>N=331</a:t>
            </a:r>
            <a:r>
              <a:rPr kumimoji="0" sz="1800" b="0" i="0" u="none" strike="noStrike" kern="1200" cap="none" spc="0" normalizeH="0" baseline="0" noProof="0" dirty="0">
                <a:ln>
                  <a:noFill/>
                </a:ln>
                <a:solidFill>
                  <a:srgbClr val="FFFFFF"/>
                </a:solidFill>
                <a:effectLst/>
                <a:uLnTx/>
                <a:uFillTx/>
                <a:latin typeface="Calibri"/>
                <a:ea typeface="+mn-ea"/>
                <a:cs typeface="Calibri"/>
              </a:rPr>
              <a:t>)</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8" name="object 18"/>
          <p:cNvSpPr txBox="1"/>
          <p:nvPr/>
        </p:nvSpPr>
        <p:spPr>
          <a:xfrm>
            <a:off x="1594448" y="3101666"/>
            <a:ext cx="873760" cy="930275"/>
          </a:xfrm>
          <a:prstGeom prst="rect">
            <a:avLst/>
          </a:prstGeom>
        </p:spPr>
        <p:txBody>
          <a:bodyPr vert="horz" wrap="square" lIns="0" tIns="11430" rIns="0" bIns="0" rtlCol="0">
            <a:spAutoFit/>
          </a:bodyPr>
          <a:lstStyle/>
          <a:p>
            <a:pPr marL="12700" marR="5080" lvl="0" indent="100330" algn="l" defTabSz="914400" rtl="0" eaLnBrk="1" fontAlgn="auto" latinLnBrk="0" hangingPunct="1">
              <a:lnSpc>
                <a:spcPct val="110000"/>
              </a:lnSpc>
              <a:spcBef>
                <a:spcPts val="90"/>
              </a:spcBef>
              <a:spcAft>
                <a:spcPts val="0"/>
              </a:spcAft>
              <a:buClrTx/>
              <a:buSzTx/>
              <a:buFontTx/>
              <a:buNone/>
              <a:tabLst/>
              <a:defRPr/>
            </a:pPr>
            <a:r>
              <a:rPr kumimoji="0" sz="1800" b="0" i="0" u="none" strike="noStrike" kern="1200" cap="none" spc="-5" normalizeH="0" baseline="0" noProof="0" dirty="0">
                <a:ln>
                  <a:noFill/>
                </a:ln>
                <a:solidFill>
                  <a:prstClr val="black"/>
                </a:solidFill>
                <a:effectLst/>
                <a:uLnTx/>
                <a:uFillTx/>
                <a:latin typeface="Calibri"/>
                <a:ea typeface="+mn-ea"/>
                <a:cs typeface="Calibri"/>
              </a:rPr>
              <a:t>Female  </a:t>
            </a:r>
            <a:r>
              <a:rPr kumimoji="0" sz="1800" b="1" i="0" u="none" strike="noStrike" kern="1200" cap="none" spc="0" normalizeH="0" baseline="0" noProof="0" dirty="0">
                <a:ln>
                  <a:noFill/>
                </a:ln>
                <a:solidFill>
                  <a:prstClr val="black"/>
                </a:solidFill>
                <a:effectLst/>
                <a:uLnTx/>
                <a:uFillTx/>
                <a:latin typeface="Calibri"/>
                <a:ea typeface="+mn-ea"/>
                <a:cs typeface="Calibri"/>
              </a:rPr>
              <a:t>45%  </a:t>
            </a:r>
            <a:r>
              <a:rPr kumimoji="0" sz="1800" b="0" i="1" u="none" strike="noStrike" kern="1200" cap="none" spc="-5" normalizeH="0" baseline="0" noProof="0" dirty="0">
                <a:ln>
                  <a:noFill/>
                </a:ln>
                <a:solidFill>
                  <a:prstClr val="black"/>
                </a:solidFill>
                <a:effectLst/>
                <a:uLnTx/>
                <a:uFillTx/>
                <a:latin typeface="Calibri"/>
                <a:ea typeface="+mn-ea"/>
                <a:cs typeface="Calibri"/>
              </a:rPr>
              <a:t>(N=270)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9" name="object 19"/>
          <p:cNvSpPr txBox="1"/>
          <p:nvPr/>
        </p:nvSpPr>
        <p:spPr>
          <a:xfrm>
            <a:off x="7525800" y="4462636"/>
            <a:ext cx="1279525" cy="887094"/>
          </a:xfrm>
          <a:prstGeom prst="rect">
            <a:avLst/>
          </a:prstGeom>
        </p:spPr>
        <p:txBody>
          <a:bodyPr vert="horz" wrap="square" lIns="0" tIns="146050" rIns="0" bIns="0" rtlCol="0">
            <a:spAutoFit/>
          </a:bodyPr>
          <a:lstStyle/>
          <a:p>
            <a:pPr marL="38100" marR="0" lvl="0" indent="0" algn="l" defTabSz="914400" rtl="0" eaLnBrk="1" fontAlgn="auto" latinLnBrk="0" hangingPunct="1">
              <a:lnSpc>
                <a:spcPct val="100000"/>
              </a:lnSpc>
              <a:spcBef>
                <a:spcPts val="1150"/>
              </a:spcBef>
              <a:spcAft>
                <a:spcPts val="0"/>
              </a:spcAft>
              <a:buClrTx/>
              <a:buSzTx/>
              <a:buFontTx/>
              <a:buNone/>
              <a:tabLst/>
              <a:defRPr/>
            </a:pPr>
            <a:r>
              <a:rPr kumimoji="0" sz="2700" b="1" i="0" u="none" strike="noStrike" kern="1200" cap="none" spc="-7" normalizeH="0" baseline="-9259" noProof="0" dirty="0">
                <a:ln>
                  <a:noFill/>
                </a:ln>
                <a:solidFill>
                  <a:srgbClr val="595958"/>
                </a:solidFill>
                <a:effectLst/>
                <a:uLnTx/>
                <a:uFillTx/>
                <a:latin typeface="Calibri"/>
                <a:ea typeface="+mn-ea"/>
                <a:cs typeface="Calibri"/>
              </a:rPr>
              <a:t>Male</a:t>
            </a:r>
            <a:r>
              <a:rPr kumimoji="0" sz="2700" b="1" i="0" u="none" strike="noStrike" kern="1200" cap="none" spc="-225" normalizeH="0" baseline="-9259" noProof="0" dirty="0">
                <a:ln>
                  <a:noFill/>
                </a:ln>
                <a:solidFill>
                  <a:srgbClr val="595958"/>
                </a:solidFill>
                <a:effectLst/>
                <a:uLnTx/>
                <a:uFillTx/>
                <a:latin typeface="Calibri"/>
                <a:ea typeface="+mn-ea"/>
                <a:cs typeface="Calibri"/>
              </a:rPr>
              <a:t> </a:t>
            </a:r>
            <a:r>
              <a:rPr kumimoji="0" sz="1800" b="0" i="0" u="none" strike="noStrike" kern="1200" cap="none" spc="-5" normalizeH="0" baseline="0" noProof="0" dirty="0">
                <a:ln>
                  <a:noFill/>
                </a:ln>
                <a:solidFill>
                  <a:prstClr val="black"/>
                </a:solidFill>
                <a:effectLst/>
                <a:uLnTx/>
                <a:uFillTx/>
                <a:latin typeface="Calibri"/>
                <a:ea typeface="+mn-ea"/>
                <a:cs typeface="Calibri"/>
              </a:rPr>
              <a:t>(278)</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360680" marR="0" lvl="0" indent="0" algn="l" defTabSz="914400" rtl="0" eaLnBrk="1" fontAlgn="auto" latinLnBrk="0" hangingPunct="1">
              <a:lnSpc>
                <a:spcPct val="100000"/>
              </a:lnSpc>
              <a:spcBef>
                <a:spcPts val="1170"/>
              </a:spcBef>
              <a:spcAft>
                <a:spcPts val="0"/>
              </a:spcAft>
              <a:buClrTx/>
              <a:buSzTx/>
              <a:buFontTx/>
              <a:buNone/>
              <a:tabLst/>
              <a:defRPr/>
            </a:pPr>
            <a:r>
              <a:rPr kumimoji="0" sz="2000" b="0" i="1" u="none" strike="noStrike" kern="1200" cap="none" spc="-5" normalizeH="0" baseline="0" noProof="0" dirty="0">
                <a:ln>
                  <a:noFill/>
                </a:ln>
                <a:solidFill>
                  <a:srgbClr val="595958"/>
                </a:solidFill>
                <a:effectLst/>
                <a:uLnTx/>
                <a:uFillTx/>
                <a:latin typeface="Calibri"/>
                <a:ea typeface="+mn-ea"/>
                <a:cs typeface="Calibri"/>
              </a:rPr>
              <a:t>Ret.Care</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20" name="object 20"/>
          <p:cNvSpPr txBox="1"/>
          <p:nvPr/>
        </p:nvSpPr>
        <p:spPr>
          <a:xfrm>
            <a:off x="9134719" y="4538679"/>
            <a:ext cx="1712595" cy="810895"/>
          </a:xfrm>
          <a:prstGeom prst="rect">
            <a:avLst/>
          </a:prstGeom>
        </p:spPr>
        <p:txBody>
          <a:bodyPr vert="horz" wrap="square" lIns="0" tIns="109855" rIns="0" bIns="0" rtlCol="0">
            <a:spAutoFit/>
          </a:bodyPr>
          <a:lstStyle/>
          <a:p>
            <a:pPr marL="455295" marR="0" lvl="0" indent="0" algn="l" defTabSz="914400" rtl="0" eaLnBrk="1" fontAlgn="auto" latinLnBrk="0" hangingPunct="1">
              <a:lnSpc>
                <a:spcPct val="100000"/>
              </a:lnSpc>
              <a:spcBef>
                <a:spcPts val="865"/>
              </a:spcBef>
              <a:spcAft>
                <a:spcPts val="0"/>
              </a:spcAft>
              <a:buClrTx/>
              <a:buSzTx/>
              <a:buFontTx/>
              <a:buNone/>
              <a:tabLst/>
              <a:defRPr/>
            </a:pPr>
            <a:r>
              <a:rPr kumimoji="0" sz="1800" b="1" i="0" u="none" strike="noStrike" kern="1200" cap="none" spc="-5" normalizeH="0" baseline="0" noProof="0" dirty="0">
                <a:ln>
                  <a:noFill/>
                </a:ln>
                <a:solidFill>
                  <a:srgbClr val="595958"/>
                </a:solidFill>
                <a:effectLst/>
                <a:uLnTx/>
                <a:uFillTx/>
                <a:latin typeface="Calibri"/>
                <a:ea typeface="+mn-ea"/>
                <a:cs typeface="Calibri"/>
              </a:rPr>
              <a:t>Female</a:t>
            </a:r>
            <a:r>
              <a:rPr kumimoji="0" sz="1800" b="1" i="0" u="none" strike="noStrike" kern="1200" cap="none" spc="-110" normalizeH="0" baseline="0" noProof="0" dirty="0">
                <a:ln>
                  <a:noFill/>
                </a:ln>
                <a:solidFill>
                  <a:srgbClr val="595958"/>
                </a:solidFill>
                <a:effectLst/>
                <a:uLnTx/>
                <a:uFillTx/>
                <a:latin typeface="Calibri"/>
                <a:ea typeface="+mn-ea"/>
                <a:cs typeface="Calibri"/>
              </a:rPr>
              <a:t> </a:t>
            </a:r>
            <a:r>
              <a:rPr kumimoji="0" sz="2700" b="0" i="0" u="none" strike="noStrike" kern="1200" cap="none" spc="-7" normalizeH="0" baseline="9259" noProof="0" dirty="0">
                <a:ln>
                  <a:noFill/>
                </a:ln>
                <a:solidFill>
                  <a:prstClr val="black"/>
                </a:solidFill>
                <a:effectLst/>
                <a:uLnTx/>
                <a:uFillTx/>
                <a:latin typeface="Calibri"/>
                <a:ea typeface="+mn-ea"/>
                <a:cs typeface="Calibri"/>
              </a:rPr>
              <a:t>(232)</a:t>
            </a:r>
            <a:endParaRPr kumimoji="0" sz="2700" b="0" i="0" u="none" strike="noStrike" kern="1200" cap="none" spc="0" normalizeH="0" baseline="9259" noProof="0">
              <a:ln>
                <a:noFill/>
              </a:ln>
              <a:solidFill>
                <a:prstClr val="black"/>
              </a:solidFill>
              <a:effectLst/>
              <a:uLnTx/>
              <a:uFillTx/>
              <a:latin typeface="Calibri"/>
              <a:ea typeface="+mn-ea"/>
              <a:cs typeface="Calibri"/>
            </a:endParaRPr>
          </a:p>
          <a:p>
            <a:pPr marL="38100" marR="0" lvl="0" indent="0" algn="l" defTabSz="914400" rtl="0" eaLnBrk="1" fontAlgn="auto" latinLnBrk="0" hangingPunct="1">
              <a:lnSpc>
                <a:spcPct val="100000"/>
              </a:lnSpc>
              <a:spcBef>
                <a:spcPts val="855"/>
              </a:spcBef>
              <a:spcAft>
                <a:spcPts val="0"/>
              </a:spcAft>
              <a:buClrTx/>
              <a:buSzTx/>
              <a:buFontTx/>
              <a:buNone/>
              <a:tabLst/>
              <a:defRPr/>
            </a:pPr>
            <a:r>
              <a:rPr kumimoji="0" sz="2000" b="0" i="1" u="none" strike="noStrike" kern="1200" cap="none" spc="-5" normalizeH="0" baseline="0" noProof="0" dirty="0">
                <a:ln>
                  <a:noFill/>
                </a:ln>
                <a:solidFill>
                  <a:srgbClr val="595958"/>
                </a:solidFill>
                <a:effectLst/>
                <a:uLnTx/>
                <a:uFillTx/>
                <a:latin typeface="Calibri"/>
                <a:ea typeface="+mn-ea"/>
                <a:cs typeface="Calibri"/>
              </a:rPr>
              <a:t>OOC</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1028776442"/>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GY22 Support Services Expenditures by Service </a:t>
            </a:r>
            <a:r>
              <a:rPr lang="en-US" dirty="0"/>
              <a:t>C</a:t>
            </a:r>
            <a:r>
              <a:rPr lang="en-US" dirty="0" smtClean="0"/>
              <a:t>ategory</a:t>
            </a:r>
            <a:endParaRPr lang="en-US" dirty="0"/>
          </a:p>
        </p:txBody>
      </p:sp>
      <p:graphicFrame>
        <p:nvGraphicFramePr>
          <p:cNvPr id="4" name="Content Placeholder 3"/>
          <p:cNvGraphicFramePr>
            <a:graphicFrameLocks noGrp="1"/>
          </p:cNvGraphicFramePr>
          <p:nvPr>
            <p:ph idx="1"/>
            <p:extLst/>
          </p:nvPr>
        </p:nvGraphicFramePr>
        <p:xfrm>
          <a:off x="1484313" y="1833563"/>
          <a:ext cx="10018713" cy="3114040"/>
        </p:xfrm>
        <a:graphic>
          <a:graphicData uri="http://schemas.openxmlformats.org/drawingml/2006/table">
            <a:tbl>
              <a:tblPr firstRow="1" bandRow="1">
                <a:tableStyleId>{5C22544A-7EE6-4342-B048-85BDC9FD1C3A}</a:tableStyleId>
              </a:tblPr>
              <a:tblGrid>
                <a:gridCol w="5747760">
                  <a:extLst>
                    <a:ext uri="{9D8B030D-6E8A-4147-A177-3AD203B41FA5}">
                      <a16:colId xmlns:a16="http://schemas.microsoft.com/office/drawing/2014/main" val="1778101943"/>
                    </a:ext>
                  </a:extLst>
                </a:gridCol>
                <a:gridCol w="1911927">
                  <a:extLst>
                    <a:ext uri="{9D8B030D-6E8A-4147-A177-3AD203B41FA5}">
                      <a16:colId xmlns:a16="http://schemas.microsoft.com/office/drawing/2014/main" val="2160094322"/>
                    </a:ext>
                  </a:extLst>
                </a:gridCol>
                <a:gridCol w="2359026">
                  <a:extLst>
                    <a:ext uri="{9D8B030D-6E8A-4147-A177-3AD203B41FA5}">
                      <a16:colId xmlns:a16="http://schemas.microsoft.com/office/drawing/2014/main" val="1073742755"/>
                    </a:ext>
                  </a:extLst>
                </a:gridCol>
              </a:tblGrid>
              <a:tr h="370840">
                <a:tc>
                  <a:txBody>
                    <a:bodyPr/>
                    <a:lstStyle/>
                    <a:p>
                      <a:pPr algn="ctr"/>
                      <a:r>
                        <a:rPr lang="en-US" dirty="0" smtClean="0"/>
                        <a:t>Support Service Category</a:t>
                      </a:r>
                      <a:endParaRPr lang="en-US" dirty="0"/>
                    </a:p>
                  </a:txBody>
                  <a:tcPr/>
                </a:tc>
                <a:tc>
                  <a:txBody>
                    <a:bodyPr/>
                    <a:lstStyle/>
                    <a:p>
                      <a:pPr algn="ctr"/>
                      <a:r>
                        <a:rPr lang="en-US" dirty="0" smtClean="0"/>
                        <a:t>Amount</a:t>
                      </a:r>
                      <a:endParaRPr lang="en-US" dirty="0"/>
                    </a:p>
                  </a:txBody>
                  <a:tcPr/>
                </a:tc>
                <a:tc>
                  <a:txBody>
                    <a:bodyPr/>
                    <a:lstStyle/>
                    <a:p>
                      <a:pPr algn="ctr"/>
                      <a:r>
                        <a:rPr lang="en-US" dirty="0" smtClean="0"/>
                        <a:t>Percent</a:t>
                      </a:r>
                      <a:endParaRPr lang="en-US" dirty="0"/>
                    </a:p>
                  </a:txBody>
                  <a:tcPr/>
                </a:tc>
                <a:extLst>
                  <a:ext uri="{0D108BD9-81ED-4DB2-BD59-A6C34878D82A}">
                    <a16:rowId xmlns:a16="http://schemas.microsoft.com/office/drawing/2014/main" val="1294521782"/>
                  </a:ext>
                </a:extLst>
              </a:tr>
              <a:tr h="457200">
                <a:tc>
                  <a:txBody>
                    <a:bodyPr/>
                    <a:lstStyle/>
                    <a:p>
                      <a:pPr algn="l" fontAlgn="b"/>
                      <a:r>
                        <a:rPr lang="en-US" sz="1700" b="0" i="0" u="none" strike="noStrike" dirty="0">
                          <a:solidFill>
                            <a:srgbClr val="000000"/>
                          </a:solidFill>
                          <a:effectLst/>
                          <a:latin typeface="Calibri" panose="020F0502020204030204" pitchFamily="34" charset="0"/>
                        </a:rPr>
                        <a:t>EFA-Prior Authorizations</a:t>
                      </a:r>
                    </a:p>
                  </a:txBody>
                  <a:tcPr marL="0" marR="0" marT="0" marB="0" anchor="b"/>
                </a:tc>
                <a:tc>
                  <a:txBody>
                    <a:bodyPr/>
                    <a:lstStyle/>
                    <a:p>
                      <a:pPr algn="ctr" fontAlgn="b"/>
                      <a:r>
                        <a:rPr lang="en-US" sz="1700" b="0" i="0" u="none" strike="noStrike" dirty="0" smtClean="0">
                          <a:solidFill>
                            <a:srgbClr val="000000"/>
                          </a:solidFill>
                          <a:effectLst/>
                          <a:latin typeface="Calibri" panose="020F0502020204030204" pitchFamily="34" charset="0"/>
                        </a:rPr>
                        <a:t>$4,742</a:t>
                      </a:r>
                      <a:endParaRPr lang="en-US" sz="1700" b="0" i="0" u="none" strike="noStrike" dirty="0">
                        <a:solidFill>
                          <a:srgbClr val="000000"/>
                        </a:solidFill>
                        <a:effectLst/>
                        <a:latin typeface="Calibri" panose="020F0502020204030204" pitchFamily="34" charset="0"/>
                      </a:endParaRPr>
                    </a:p>
                  </a:txBody>
                  <a:tcPr marL="0" marR="0" marT="0" marB="0" anchor="b"/>
                </a:tc>
                <a:tc>
                  <a:txBody>
                    <a:bodyPr/>
                    <a:lstStyle/>
                    <a:p>
                      <a:pPr algn="ctr" fontAlgn="b"/>
                      <a:r>
                        <a:rPr lang="en-US" sz="1700" b="0" i="0" u="none" strike="noStrike">
                          <a:solidFill>
                            <a:srgbClr val="000000"/>
                          </a:solidFill>
                          <a:effectLst/>
                          <a:latin typeface="Calibri" panose="020F0502020204030204" pitchFamily="34" charset="0"/>
                        </a:rPr>
                        <a:t>0.06%</a:t>
                      </a:r>
                    </a:p>
                  </a:txBody>
                  <a:tcPr marL="0" marR="0" marT="0" marB="0" anchor="b"/>
                </a:tc>
                <a:extLst>
                  <a:ext uri="{0D108BD9-81ED-4DB2-BD59-A6C34878D82A}">
                    <a16:rowId xmlns:a16="http://schemas.microsoft.com/office/drawing/2014/main" val="2997418694"/>
                  </a:ext>
                </a:extLst>
              </a:tr>
              <a:tr h="457200">
                <a:tc>
                  <a:txBody>
                    <a:bodyPr/>
                    <a:lstStyle/>
                    <a:p>
                      <a:pPr algn="l" fontAlgn="b"/>
                      <a:r>
                        <a:rPr lang="en-US" sz="1700" b="0" i="0" u="none" strike="noStrike">
                          <a:solidFill>
                            <a:srgbClr val="000000"/>
                          </a:solidFill>
                          <a:effectLst/>
                          <a:latin typeface="Calibri" panose="020F0502020204030204" pitchFamily="34" charset="0"/>
                        </a:rPr>
                        <a:t>Emergency Financial Assistance</a:t>
                      </a:r>
                    </a:p>
                  </a:txBody>
                  <a:tcPr marL="0" marR="0" marT="0" marB="0" anchor="b"/>
                </a:tc>
                <a:tc>
                  <a:txBody>
                    <a:bodyPr/>
                    <a:lstStyle/>
                    <a:p>
                      <a:pPr algn="ctr" fontAlgn="b"/>
                      <a:r>
                        <a:rPr lang="en-US" sz="1700" b="0" i="0" u="none" strike="noStrike" dirty="0" smtClean="0">
                          <a:solidFill>
                            <a:srgbClr val="000000"/>
                          </a:solidFill>
                          <a:effectLst/>
                          <a:latin typeface="Calibri" panose="020F0502020204030204" pitchFamily="34" charset="0"/>
                        </a:rPr>
                        <a:t>$21,897</a:t>
                      </a:r>
                      <a:endParaRPr lang="en-US" sz="1700" b="0" i="0" u="none" strike="noStrike" dirty="0">
                        <a:solidFill>
                          <a:srgbClr val="000000"/>
                        </a:solidFill>
                        <a:effectLst/>
                        <a:latin typeface="Calibri" panose="020F0502020204030204" pitchFamily="34" charset="0"/>
                      </a:endParaRPr>
                    </a:p>
                  </a:txBody>
                  <a:tcPr marL="0" marR="0" marT="0" marB="0" anchor="b"/>
                </a:tc>
                <a:tc>
                  <a:txBody>
                    <a:bodyPr/>
                    <a:lstStyle/>
                    <a:p>
                      <a:pPr algn="ctr" fontAlgn="b"/>
                      <a:r>
                        <a:rPr lang="en-US" sz="1700" b="0" i="0" u="none" strike="noStrike">
                          <a:solidFill>
                            <a:srgbClr val="000000"/>
                          </a:solidFill>
                          <a:effectLst/>
                          <a:latin typeface="Calibri" panose="020F0502020204030204" pitchFamily="34" charset="0"/>
                        </a:rPr>
                        <a:t>0.28%</a:t>
                      </a:r>
                    </a:p>
                  </a:txBody>
                  <a:tcPr marL="0" marR="0" marT="0" marB="0" anchor="b"/>
                </a:tc>
                <a:extLst>
                  <a:ext uri="{0D108BD9-81ED-4DB2-BD59-A6C34878D82A}">
                    <a16:rowId xmlns:a16="http://schemas.microsoft.com/office/drawing/2014/main" val="2099199314"/>
                  </a:ext>
                </a:extLst>
              </a:tr>
              <a:tr h="457200">
                <a:tc>
                  <a:txBody>
                    <a:bodyPr/>
                    <a:lstStyle/>
                    <a:p>
                      <a:pPr algn="l" fontAlgn="b"/>
                      <a:r>
                        <a:rPr lang="en-US" sz="1700" b="0" i="0" u="none" strike="noStrike">
                          <a:solidFill>
                            <a:srgbClr val="000000"/>
                          </a:solidFill>
                          <a:effectLst/>
                          <a:latin typeface="Calibri" panose="020F0502020204030204" pitchFamily="34" charset="0"/>
                        </a:rPr>
                        <a:t>Emergency Housing Services</a:t>
                      </a:r>
                    </a:p>
                  </a:txBody>
                  <a:tcPr marL="0" marR="0" marT="0" marB="0" anchor="b"/>
                </a:tc>
                <a:tc>
                  <a:txBody>
                    <a:bodyPr/>
                    <a:lstStyle/>
                    <a:p>
                      <a:pPr algn="ctr" fontAlgn="b"/>
                      <a:r>
                        <a:rPr lang="en-US" sz="1700" b="0" i="0" u="none" strike="noStrike" dirty="0" smtClean="0">
                          <a:solidFill>
                            <a:srgbClr val="000000"/>
                          </a:solidFill>
                          <a:effectLst/>
                          <a:latin typeface="Calibri" panose="020F0502020204030204" pitchFamily="34" charset="0"/>
                        </a:rPr>
                        <a:t>$214,286</a:t>
                      </a:r>
                      <a:endParaRPr lang="en-US" sz="1700" b="0" i="0" u="none" strike="noStrike" dirty="0">
                        <a:solidFill>
                          <a:srgbClr val="000000"/>
                        </a:solidFill>
                        <a:effectLst/>
                        <a:latin typeface="Calibri" panose="020F0502020204030204" pitchFamily="34" charset="0"/>
                      </a:endParaRPr>
                    </a:p>
                  </a:txBody>
                  <a:tcPr marL="0" marR="0" marT="0" marB="0" anchor="b"/>
                </a:tc>
                <a:tc>
                  <a:txBody>
                    <a:bodyPr/>
                    <a:lstStyle/>
                    <a:p>
                      <a:pPr algn="ctr" fontAlgn="b"/>
                      <a:r>
                        <a:rPr lang="en-US" sz="1700" b="0" i="0" u="none" strike="noStrike">
                          <a:solidFill>
                            <a:srgbClr val="000000"/>
                          </a:solidFill>
                          <a:effectLst/>
                          <a:latin typeface="Calibri" panose="020F0502020204030204" pitchFamily="34" charset="0"/>
                        </a:rPr>
                        <a:t>2.76%</a:t>
                      </a:r>
                    </a:p>
                  </a:txBody>
                  <a:tcPr marL="0" marR="0" marT="0" marB="0" anchor="b"/>
                </a:tc>
                <a:extLst>
                  <a:ext uri="{0D108BD9-81ED-4DB2-BD59-A6C34878D82A}">
                    <a16:rowId xmlns:a16="http://schemas.microsoft.com/office/drawing/2014/main" val="4019394009"/>
                  </a:ext>
                </a:extLst>
              </a:tr>
              <a:tr h="457200">
                <a:tc>
                  <a:txBody>
                    <a:bodyPr/>
                    <a:lstStyle/>
                    <a:p>
                      <a:pPr algn="l" fontAlgn="b"/>
                      <a:r>
                        <a:rPr lang="en-US" sz="1700" b="0" i="0" u="none" strike="noStrike">
                          <a:solidFill>
                            <a:srgbClr val="000000"/>
                          </a:solidFill>
                          <a:effectLst/>
                          <a:latin typeface="Calibri" panose="020F0502020204030204" pitchFamily="34" charset="0"/>
                        </a:rPr>
                        <a:t>Food Bank/Home Delivered Meals</a:t>
                      </a:r>
                    </a:p>
                  </a:txBody>
                  <a:tcPr marL="0" marR="0" marT="0" marB="0" anchor="b"/>
                </a:tc>
                <a:tc>
                  <a:txBody>
                    <a:bodyPr/>
                    <a:lstStyle/>
                    <a:p>
                      <a:pPr algn="ctr" fontAlgn="b"/>
                      <a:r>
                        <a:rPr lang="en-US" sz="1700" b="0" i="0" u="none" strike="noStrike" dirty="0" smtClean="0">
                          <a:solidFill>
                            <a:srgbClr val="000000"/>
                          </a:solidFill>
                          <a:effectLst/>
                          <a:latin typeface="Calibri" panose="020F0502020204030204" pitchFamily="34" charset="0"/>
                        </a:rPr>
                        <a:t>$250,022</a:t>
                      </a:r>
                      <a:endParaRPr lang="en-US" sz="1700" b="0" i="0" u="none" strike="noStrike" dirty="0">
                        <a:solidFill>
                          <a:srgbClr val="000000"/>
                        </a:solidFill>
                        <a:effectLst/>
                        <a:latin typeface="Calibri" panose="020F0502020204030204" pitchFamily="34" charset="0"/>
                      </a:endParaRPr>
                    </a:p>
                  </a:txBody>
                  <a:tcPr marL="0" marR="0" marT="0" marB="0" anchor="b"/>
                </a:tc>
                <a:tc>
                  <a:txBody>
                    <a:bodyPr/>
                    <a:lstStyle/>
                    <a:p>
                      <a:pPr algn="ctr" fontAlgn="b"/>
                      <a:r>
                        <a:rPr lang="en-US" sz="1700" b="0" i="0" u="none" strike="noStrike">
                          <a:solidFill>
                            <a:srgbClr val="000000"/>
                          </a:solidFill>
                          <a:effectLst/>
                          <a:latin typeface="Calibri" panose="020F0502020204030204" pitchFamily="34" charset="0"/>
                        </a:rPr>
                        <a:t>3.22%</a:t>
                      </a:r>
                    </a:p>
                  </a:txBody>
                  <a:tcPr marL="0" marR="0" marT="0" marB="0" anchor="b"/>
                </a:tc>
                <a:extLst>
                  <a:ext uri="{0D108BD9-81ED-4DB2-BD59-A6C34878D82A}">
                    <a16:rowId xmlns:a16="http://schemas.microsoft.com/office/drawing/2014/main" val="532182406"/>
                  </a:ext>
                </a:extLst>
              </a:tr>
              <a:tr h="457200">
                <a:tc>
                  <a:txBody>
                    <a:bodyPr/>
                    <a:lstStyle/>
                    <a:p>
                      <a:pPr algn="l" fontAlgn="b"/>
                      <a:r>
                        <a:rPr lang="en-US" sz="1700" b="0" i="0" u="none" strike="noStrike">
                          <a:solidFill>
                            <a:srgbClr val="000000"/>
                          </a:solidFill>
                          <a:effectLst/>
                          <a:latin typeface="Calibri" panose="020F0502020204030204" pitchFamily="34" charset="0"/>
                        </a:rPr>
                        <a:t>Food Bank/Nutritional Supplements</a:t>
                      </a:r>
                    </a:p>
                  </a:txBody>
                  <a:tcPr marL="0" marR="0" marT="0" marB="0" anchor="b"/>
                </a:tc>
                <a:tc>
                  <a:txBody>
                    <a:bodyPr/>
                    <a:lstStyle/>
                    <a:p>
                      <a:pPr algn="ctr" fontAlgn="b"/>
                      <a:r>
                        <a:rPr lang="en-US" sz="1700" b="0" i="0" u="none" strike="noStrike" dirty="0" smtClean="0">
                          <a:solidFill>
                            <a:srgbClr val="000000"/>
                          </a:solidFill>
                          <a:effectLst/>
                          <a:latin typeface="Calibri" panose="020F0502020204030204" pitchFamily="34" charset="0"/>
                        </a:rPr>
                        <a:t>$2,309</a:t>
                      </a:r>
                      <a:endParaRPr lang="en-US" sz="1700" b="0" i="0" u="none" strike="noStrike" dirty="0">
                        <a:solidFill>
                          <a:srgbClr val="000000"/>
                        </a:solidFill>
                        <a:effectLst/>
                        <a:latin typeface="Calibri" panose="020F0502020204030204" pitchFamily="34" charset="0"/>
                      </a:endParaRPr>
                    </a:p>
                  </a:txBody>
                  <a:tcPr marL="0" marR="0" marT="0" marB="0" anchor="b"/>
                </a:tc>
                <a:tc>
                  <a:txBody>
                    <a:bodyPr/>
                    <a:lstStyle/>
                    <a:p>
                      <a:pPr algn="ctr" fontAlgn="b"/>
                      <a:r>
                        <a:rPr lang="en-US" sz="1700" b="0" i="0" u="none" strike="noStrike">
                          <a:solidFill>
                            <a:srgbClr val="000000"/>
                          </a:solidFill>
                          <a:effectLst/>
                          <a:latin typeface="Calibri" panose="020F0502020204030204" pitchFamily="34" charset="0"/>
                        </a:rPr>
                        <a:t>0.03%</a:t>
                      </a:r>
                    </a:p>
                  </a:txBody>
                  <a:tcPr marL="0" marR="0" marT="0" marB="0" anchor="b"/>
                </a:tc>
                <a:extLst>
                  <a:ext uri="{0D108BD9-81ED-4DB2-BD59-A6C34878D82A}">
                    <a16:rowId xmlns:a16="http://schemas.microsoft.com/office/drawing/2014/main" val="730522365"/>
                  </a:ext>
                </a:extLst>
              </a:tr>
              <a:tr h="457200">
                <a:tc>
                  <a:txBody>
                    <a:bodyPr/>
                    <a:lstStyle/>
                    <a:p>
                      <a:pPr algn="l" fontAlgn="b"/>
                      <a:r>
                        <a:rPr lang="en-US" sz="1700" b="0" i="0" u="none" strike="noStrike" dirty="0">
                          <a:solidFill>
                            <a:srgbClr val="000000"/>
                          </a:solidFill>
                          <a:effectLst/>
                          <a:latin typeface="Calibri" panose="020F0502020204030204" pitchFamily="34" charset="0"/>
                        </a:rPr>
                        <a:t>Legal Services</a:t>
                      </a:r>
                    </a:p>
                  </a:txBody>
                  <a:tcPr marL="0" marR="0" marT="0" marB="0" anchor="b"/>
                </a:tc>
                <a:tc>
                  <a:txBody>
                    <a:bodyPr/>
                    <a:lstStyle/>
                    <a:p>
                      <a:pPr algn="ctr" fontAlgn="b"/>
                      <a:r>
                        <a:rPr lang="en-US" sz="1700" b="0" i="0" u="none" strike="noStrike" dirty="0" smtClean="0">
                          <a:solidFill>
                            <a:srgbClr val="000000"/>
                          </a:solidFill>
                          <a:effectLst/>
                          <a:latin typeface="Calibri" panose="020F0502020204030204" pitchFamily="34" charset="0"/>
                        </a:rPr>
                        <a:t>$280,009</a:t>
                      </a:r>
                      <a:endParaRPr lang="en-US" sz="1700" b="0" i="0" u="none" strike="noStrike" dirty="0">
                        <a:solidFill>
                          <a:srgbClr val="000000"/>
                        </a:solidFill>
                        <a:effectLst/>
                        <a:latin typeface="Calibri" panose="020F0502020204030204" pitchFamily="34" charset="0"/>
                      </a:endParaRPr>
                    </a:p>
                  </a:txBody>
                  <a:tcPr marL="0" marR="0" marT="0" marB="0" anchor="b"/>
                </a:tc>
                <a:tc>
                  <a:txBody>
                    <a:bodyPr/>
                    <a:lstStyle/>
                    <a:p>
                      <a:pPr algn="ctr" fontAlgn="b"/>
                      <a:r>
                        <a:rPr lang="en-US" sz="1700" b="0" i="0" u="none" strike="noStrike" dirty="0">
                          <a:solidFill>
                            <a:srgbClr val="000000"/>
                          </a:solidFill>
                          <a:effectLst/>
                          <a:latin typeface="Calibri" panose="020F0502020204030204" pitchFamily="34" charset="0"/>
                        </a:rPr>
                        <a:t>3.61%</a:t>
                      </a:r>
                    </a:p>
                  </a:txBody>
                  <a:tcPr marL="0" marR="0" marT="0" marB="0" anchor="b"/>
                </a:tc>
                <a:extLst>
                  <a:ext uri="{0D108BD9-81ED-4DB2-BD59-A6C34878D82A}">
                    <a16:rowId xmlns:a16="http://schemas.microsoft.com/office/drawing/2014/main" val="3717809261"/>
                  </a:ext>
                </a:extLst>
              </a:tr>
            </a:tbl>
          </a:graphicData>
        </a:graphic>
      </p:graphicFrame>
    </p:spTree>
    <p:extLst>
      <p:ext uri="{BB962C8B-B14F-4D97-AF65-F5344CB8AC3E}">
        <p14:creationId xmlns:p14="http://schemas.microsoft.com/office/powerpoint/2010/main" val="1834223382"/>
      </p:ext>
    </p:extLst>
  </p:cSld>
  <p:clrMapOvr>
    <a:masterClrMapping/>
  </p:clrMapOvr>
  <p:timing>
    <p:tnLst>
      <p:par>
        <p:cTn id="1" dur="indefinite" restart="never" nodeType="tmRoot"/>
      </p:par>
    </p:tn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143414" y="437170"/>
            <a:ext cx="11904980" cy="574040"/>
          </a:xfrm>
          <a:prstGeom prst="rect">
            <a:avLst/>
          </a:prstGeom>
        </p:spPr>
        <p:txBody>
          <a:bodyPr vert="horz" wrap="square" lIns="0" tIns="12700" rIns="0" bIns="0" rtlCol="0">
            <a:spAutoFit/>
          </a:bodyPr>
          <a:lstStyle/>
          <a:p>
            <a:pPr marL="12700">
              <a:lnSpc>
                <a:spcPct val="100000"/>
              </a:lnSpc>
              <a:spcBef>
                <a:spcPts val="100"/>
              </a:spcBef>
            </a:pPr>
            <a:r>
              <a:rPr sz="3600" b="0" spc="-60" dirty="0">
                <a:latin typeface="Trebuchet MS"/>
                <a:cs typeface="Trebuchet MS"/>
              </a:rPr>
              <a:t>RW-B </a:t>
            </a:r>
            <a:r>
              <a:rPr sz="3600" b="0" spc="-20" dirty="0">
                <a:solidFill>
                  <a:srgbClr val="000000"/>
                </a:solidFill>
                <a:latin typeface="Trebuchet MS"/>
                <a:cs typeface="Trebuchet MS"/>
              </a:rPr>
              <a:t>Retained </a:t>
            </a:r>
            <a:r>
              <a:rPr sz="3600" b="0" spc="-5" dirty="0">
                <a:latin typeface="Trebuchet MS"/>
                <a:cs typeface="Trebuchet MS"/>
              </a:rPr>
              <a:t>Care </a:t>
            </a:r>
            <a:r>
              <a:rPr sz="3600" b="0" i="1" spc="-5" dirty="0">
                <a:solidFill>
                  <a:srgbClr val="000000"/>
                </a:solidFill>
                <a:latin typeface="Trebuchet MS"/>
                <a:cs typeface="Trebuchet MS"/>
              </a:rPr>
              <a:t>Hispanic </a:t>
            </a:r>
            <a:r>
              <a:rPr sz="3600" b="0" i="1" spc="-15" dirty="0">
                <a:solidFill>
                  <a:srgbClr val="000000"/>
                </a:solidFill>
                <a:latin typeface="Trebuchet MS"/>
                <a:cs typeface="Trebuchet MS"/>
              </a:rPr>
              <a:t>male/female</a:t>
            </a:r>
            <a:r>
              <a:rPr sz="3600" b="1" i="1" spc="-15" dirty="0">
                <a:latin typeface="Trebuchet MS"/>
                <a:cs typeface="Trebuchet MS"/>
              </a:rPr>
              <a:t>–</a:t>
            </a:r>
            <a:r>
              <a:rPr sz="3600" b="0" spc="-15" dirty="0">
                <a:latin typeface="Trebuchet MS"/>
                <a:cs typeface="Trebuchet MS"/>
              </a:rPr>
              <a:t>Palm </a:t>
            </a:r>
            <a:r>
              <a:rPr sz="3600" b="0" dirty="0">
                <a:latin typeface="Trebuchet MS"/>
                <a:cs typeface="Trebuchet MS"/>
              </a:rPr>
              <a:t>Bch</a:t>
            </a:r>
            <a:r>
              <a:rPr sz="3600" b="0" spc="80" dirty="0">
                <a:latin typeface="Trebuchet MS"/>
                <a:cs typeface="Trebuchet MS"/>
              </a:rPr>
              <a:t> </a:t>
            </a:r>
            <a:r>
              <a:rPr sz="3600" b="0" spc="-10" dirty="0">
                <a:latin typeface="Trebuchet MS"/>
                <a:cs typeface="Trebuchet MS"/>
              </a:rPr>
              <a:t>2021</a:t>
            </a:r>
            <a:endParaRPr sz="3600">
              <a:latin typeface="Trebuchet MS"/>
              <a:cs typeface="Trebuchet MS"/>
            </a:endParaRPr>
          </a:p>
        </p:txBody>
      </p:sp>
      <p:sp>
        <p:nvSpPr>
          <p:cNvPr id="3" name="object 3"/>
          <p:cNvSpPr/>
          <p:nvPr/>
        </p:nvSpPr>
        <p:spPr>
          <a:xfrm>
            <a:off x="1508563" y="2599024"/>
            <a:ext cx="2883535" cy="2883535"/>
          </a:xfrm>
          <a:custGeom>
            <a:avLst/>
            <a:gdLst/>
            <a:ahLst/>
            <a:cxnLst/>
            <a:rect l="l" t="t" r="r" b="b"/>
            <a:pathLst>
              <a:path w="2883535" h="2883535">
                <a:moveTo>
                  <a:pt x="2844" y="1351178"/>
                </a:moveTo>
                <a:lnTo>
                  <a:pt x="1601" y="1373790"/>
                </a:lnTo>
                <a:lnTo>
                  <a:pt x="712" y="1396417"/>
                </a:lnTo>
                <a:lnTo>
                  <a:pt x="178" y="1419056"/>
                </a:lnTo>
                <a:lnTo>
                  <a:pt x="0" y="1441704"/>
                </a:lnTo>
                <a:lnTo>
                  <a:pt x="802" y="1490260"/>
                </a:lnTo>
                <a:lnTo>
                  <a:pt x="3192" y="1538415"/>
                </a:lnTo>
                <a:lnTo>
                  <a:pt x="7145" y="1586142"/>
                </a:lnTo>
                <a:lnTo>
                  <a:pt x="12635" y="1633418"/>
                </a:lnTo>
                <a:lnTo>
                  <a:pt x="19637" y="1680215"/>
                </a:lnTo>
                <a:lnTo>
                  <a:pt x="28126" y="1726509"/>
                </a:lnTo>
                <a:lnTo>
                  <a:pt x="38076" y="1772276"/>
                </a:lnTo>
                <a:lnTo>
                  <a:pt x="49463" y="1817488"/>
                </a:lnTo>
                <a:lnTo>
                  <a:pt x="62261" y="1862123"/>
                </a:lnTo>
                <a:lnTo>
                  <a:pt x="76445" y="1906153"/>
                </a:lnTo>
                <a:lnTo>
                  <a:pt x="91990" y="1949555"/>
                </a:lnTo>
                <a:lnTo>
                  <a:pt x="108871" y="1992302"/>
                </a:lnTo>
                <a:lnTo>
                  <a:pt x="127061" y="2034369"/>
                </a:lnTo>
                <a:lnTo>
                  <a:pt x="146537" y="2075732"/>
                </a:lnTo>
                <a:lnTo>
                  <a:pt x="167272" y="2116365"/>
                </a:lnTo>
                <a:lnTo>
                  <a:pt x="189242" y="2156242"/>
                </a:lnTo>
                <a:lnTo>
                  <a:pt x="212421" y="2195340"/>
                </a:lnTo>
                <a:lnTo>
                  <a:pt x="236785" y="2233631"/>
                </a:lnTo>
                <a:lnTo>
                  <a:pt x="262307" y="2271092"/>
                </a:lnTo>
                <a:lnTo>
                  <a:pt x="288963" y="2307696"/>
                </a:lnTo>
                <a:lnTo>
                  <a:pt x="316727" y="2343419"/>
                </a:lnTo>
                <a:lnTo>
                  <a:pt x="345575" y="2378236"/>
                </a:lnTo>
                <a:lnTo>
                  <a:pt x="375480" y="2412120"/>
                </a:lnTo>
                <a:lnTo>
                  <a:pt x="406418" y="2445048"/>
                </a:lnTo>
                <a:lnTo>
                  <a:pt x="438364" y="2476994"/>
                </a:lnTo>
                <a:lnTo>
                  <a:pt x="471292" y="2507931"/>
                </a:lnTo>
                <a:lnTo>
                  <a:pt x="505176" y="2537837"/>
                </a:lnTo>
                <a:lnTo>
                  <a:pt x="539993" y="2566684"/>
                </a:lnTo>
                <a:lnTo>
                  <a:pt x="575716" y="2594448"/>
                </a:lnTo>
                <a:lnTo>
                  <a:pt x="612321" y="2621104"/>
                </a:lnTo>
                <a:lnTo>
                  <a:pt x="649782" y="2646626"/>
                </a:lnTo>
                <a:lnTo>
                  <a:pt x="688073" y="2670989"/>
                </a:lnTo>
                <a:lnTo>
                  <a:pt x="727170" y="2694168"/>
                </a:lnTo>
                <a:lnTo>
                  <a:pt x="767048" y="2716137"/>
                </a:lnTo>
                <a:lnTo>
                  <a:pt x="807681" y="2736872"/>
                </a:lnTo>
                <a:lnTo>
                  <a:pt x="849043" y="2756348"/>
                </a:lnTo>
                <a:lnTo>
                  <a:pt x="891111" y="2774538"/>
                </a:lnTo>
                <a:lnTo>
                  <a:pt x="933858" y="2791418"/>
                </a:lnTo>
                <a:lnTo>
                  <a:pt x="977259" y="2806963"/>
                </a:lnTo>
                <a:lnTo>
                  <a:pt x="1021289" y="2821147"/>
                </a:lnTo>
                <a:lnTo>
                  <a:pt x="1065923" y="2833945"/>
                </a:lnTo>
                <a:lnTo>
                  <a:pt x="1111135" y="2845331"/>
                </a:lnTo>
                <a:lnTo>
                  <a:pt x="1156901" y="2855282"/>
                </a:lnTo>
                <a:lnTo>
                  <a:pt x="1203195" y="2863771"/>
                </a:lnTo>
                <a:lnTo>
                  <a:pt x="1249992" y="2870773"/>
                </a:lnTo>
                <a:lnTo>
                  <a:pt x="1297267" y="2876263"/>
                </a:lnTo>
                <a:lnTo>
                  <a:pt x="1344993" y="2880215"/>
                </a:lnTo>
                <a:lnTo>
                  <a:pt x="1393148" y="2882605"/>
                </a:lnTo>
                <a:lnTo>
                  <a:pt x="1441704" y="2883408"/>
                </a:lnTo>
                <a:lnTo>
                  <a:pt x="1490259" y="2882605"/>
                </a:lnTo>
                <a:lnTo>
                  <a:pt x="1538414" y="2880215"/>
                </a:lnTo>
                <a:lnTo>
                  <a:pt x="1586140" y="2876263"/>
                </a:lnTo>
                <a:lnTo>
                  <a:pt x="1633415" y="2870773"/>
                </a:lnTo>
                <a:lnTo>
                  <a:pt x="1680212" y="2863771"/>
                </a:lnTo>
                <a:lnTo>
                  <a:pt x="1726506" y="2855282"/>
                </a:lnTo>
                <a:lnTo>
                  <a:pt x="1772272" y="2845331"/>
                </a:lnTo>
                <a:lnTo>
                  <a:pt x="1817484" y="2833945"/>
                </a:lnTo>
                <a:lnTo>
                  <a:pt x="1862118" y="2821147"/>
                </a:lnTo>
                <a:lnTo>
                  <a:pt x="1906148" y="2806963"/>
                </a:lnTo>
                <a:lnTo>
                  <a:pt x="1949549" y="2791418"/>
                </a:lnTo>
                <a:lnTo>
                  <a:pt x="1992296" y="2774538"/>
                </a:lnTo>
                <a:lnTo>
                  <a:pt x="2034364" y="2756348"/>
                </a:lnTo>
                <a:lnTo>
                  <a:pt x="2075726" y="2736872"/>
                </a:lnTo>
                <a:lnTo>
                  <a:pt x="2116359" y="2716137"/>
                </a:lnTo>
                <a:lnTo>
                  <a:pt x="2156237" y="2694168"/>
                </a:lnTo>
                <a:lnTo>
                  <a:pt x="2195334" y="2670989"/>
                </a:lnTo>
                <a:lnTo>
                  <a:pt x="2233625" y="2646626"/>
                </a:lnTo>
                <a:lnTo>
                  <a:pt x="2271086" y="2621104"/>
                </a:lnTo>
                <a:lnTo>
                  <a:pt x="2307691" y="2594448"/>
                </a:lnTo>
                <a:lnTo>
                  <a:pt x="2343414" y="2566684"/>
                </a:lnTo>
                <a:lnTo>
                  <a:pt x="2378231" y="2537837"/>
                </a:lnTo>
                <a:lnTo>
                  <a:pt x="2412115" y="2507931"/>
                </a:lnTo>
                <a:lnTo>
                  <a:pt x="2445043" y="2476994"/>
                </a:lnTo>
                <a:lnTo>
                  <a:pt x="2476989" y="2445048"/>
                </a:lnTo>
                <a:lnTo>
                  <a:pt x="2507927" y="2412120"/>
                </a:lnTo>
                <a:lnTo>
                  <a:pt x="2537832" y="2378236"/>
                </a:lnTo>
                <a:lnTo>
                  <a:pt x="2566680" y="2343419"/>
                </a:lnTo>
                <a:lnTo>
                  <a:pt x="2594444" y="2307696"/>
                </a:lnTo>
                <a:lnTo>
                  <a:pt x="2621100" y="2271092"/>
                </a:lnTo>
                <a:lnTo>
                  <a:pt x="2646622" y="2233631"/>
                </a:lnTo>
                <a:lnTo>
                  <a:pt x="2670986" y="2195340"/>
                </a:lnTo>
                <a:lnTo>
                  <a:pt x="2694165" y="2156242"/>
                </a:lnTo>
                <a:lnTo>
                  <a:pt x="2716135" y="2116365"/>
                </a:lnTo>
                <a:lnTo>
                  <a:pt x="2736870" y="2075732"/>
                </a:lnTo>
                <a:lnTo>
                  <a:pt x="2756346" y="2034369"/>
                </a:lnTo>
                <a:lnTo>
                  <a:pt x="2774536" y="1992302"/>
                </a:lnTo>
                <a:lnTo>
                  <a:pt x="2791417" y="1949555"/>
                </a:lnTo>
                <a:lnTo>
                  <a:pt x="2806962" y="1906153"/>
                </a:lnTo>
                <a:lnTo>
                  <a:pt x="2821146" y="1862123"/>
                </a:lnTo>
                <a:lnTo>
                  <a:pt x="2833944" y="1817488"/>
                </a:lnTo>
                <a:lnTo>
                  <a:pt x="2845331" y="1772276"/>
                </a:lnTo>
                <a:lnTo>
                  <a:pt x="2855281" y="1726509"/>
                </a:lnTo>
                <a:lnTo>
                  <a:pt x="2863770" y="1680215"/>
                </a:lnTo>
                <a:lnTo>
                  <a:pt x="2870772" y="1633418"/>
                </a:lnTo>
                <a:lnTo>
                  <a:pt x="2876262" y="1586142"/>
                </a:lnTo>
                <a:lnTo>
                  <a:pt x="2880215" y="1538415"/>
                </a:lnTo>
                <a:lnTo>
                  <a:pt x="2882605" y="1490260"/>
                </a:lnTo>
                <a:lnTo>
                  <a:pt x="2883408" y="1441704"/>
                </a:lnTo>
                <a:lnTo>
                  <a:pt x="1441704" y="1441704"/>
                </a:lnTo>
                <a:lnTo>
                  <a:pt x="2844" y="1351178"/>
                </a:lnTo>
                <a:close/>
              </a:path>
              <a:path w="2883535" h="2883535">
                <a:moveTo>
                  <a:pt x="1441704" y="0"/>
                </a:moveTo>
                <a:lnTo>
                  <a:pt x="1441704" y="1441704"/>
                </a:lnTo>
                <a:lnTo>
                  <a:pt x="2883408" y="1441704"/>
                </a:lnTo>
                <a:lnTo>
                  <a:pt x="2882605" y="1393148"/>
                </a:lnTo>
                <a:lnTo>
                  <a:pt x="2880215" y="1344993"/>
                </a:lnTo>
                <a:lnTo>
                  <a:pt x="2876262" y="1297267"/>
                </a:lnTo>
                <a:lnTo>
                  <a:pt x="2870772" y="1249992"/>
                </a:lnTo>
                <a:lnTo>
                  <a:pt x="2863770" y="1203195"/>
                </a:lnTo>
                <a:lnTo>
                  <a:pt x="2855281" y="1156901"/>
                </a:lnTo>
                <a:lnTo>
                  <a:pt x="2845331" y="1111135"/>
                </a:lnTo>
                <a:lnTo>
                  <a:pt x="2833944" y="1065923"/>
                </a:lnTo>
                <a:lnTo>
                  <a:pt x="2821146" y="1021289"/>
                </a:lnTo>
                <a:lnTo>
                  <a:pt x="2806962" y="977259"/>
                </a:lnTo>
                <a:lnTo>
                  <a:pt x="2791417" y="933858"/>
                </a:lnTo>
                <a:lnTo>
                  <a:pt x="2774536" y="891111"/>
                </a:lnTo>
                <a:lnTo>
                  <a:pt x="2756346" y="849043"/>
                </a:lnTo>
                <a:lnTo>
                  <a:pt x="2736870" y="807681"/>
                </a:lnTo>
                <a:lnTo>
                  <a:pt x="2716135" y="767048"/>
                </a:lnTo>
                <a:lnTo>
                  <a:pt x="2694165" y="727170"/>
                </a:lnTo>
                <a:lnTo>
                  <a:pt x="2670986" y="688073"/>
                </a:lnTo>
                <a:lnTo>
                  <a:pt x="2646622" y="649782"/>
                </a:lnTo>
                <a:lnTo>
                  <a:pt x="2621100" y="612321"/>
                </a:lnTo>
                <a:lnTo>
                  <a:pt x="2594444" y="575716"/>
                </a:lnTo>
                <a:lnTo>
                  <a:pt x="2566680" y="539993"/>
                </a:lnTo>
                <a:lnTo>
                  <a:pt x="2537832" y="505176"/>
                </a:lnTo>
                <a:lnTo>
                  <a:pt x="2507927" y="471292"/>
                </a:lnTo>
                <a:lnTo>
                  <a:pt x="2476989" y="438364"/>
                </a:lnTo>
                <a:lnTo>
                  <a:pt x="2445043" y="406418"/>
                </a:lnTo>
                <a:lnTo>
                  <a:pt x="2412115" y="375480"/>
                </a:lnTo>
                <a:lnTo>
                  <a:pt x="2378231" y="345575"/>
                </a:lnTo>
                <a:lnTo>
                  <a:pt x="2343414" y="316727"/>
                </a:lnTo>
                <a:lnTo>
                  <a:pt x="2307691" y="288963"/>
                </a:lnTo>
                <a:lnTo>
                  <a:pt x="2271086" y="262307"/>
                </a:lnTo>
                <a:lnTo>
                  <a:pt x="2233625" y="236785"/>
                </a:lnTo>
                <a:lnTo>
                  <a:pt x="2195334" y="212421"/>
                </a:lnTo>
                <a:lnTo>
                  <a:pt x="2156237" y="189242"/>
                </a:lnTo>
                <a:lnTo>
                  <a:pt x="2116359" y="167272"/>
                </a:lnTo>
                <a:lnTo>
                  <a:pt x="2075726" y="146537"/>
                </a:lnTo>
                <a:lnTo>
                  <a:pt x="2034364" y="127061"/>
                </a:lnTo>
                <a:lnTo>
                  <a:pt x="1992296" y="108871"/>
                </a:lnTo>
                <a:lnTo>
                  <a:pt x="1949549" y="91990"/>
                </a:lnTo>
                <a:lnTo>
                  <a:pt x="1906148" y="76445"/>
                </a:lnTo>
                <a:lnTo>
                  <a:pt x="1862118" y="62261"/>
                </a:lnTo>
                <a:lnTo>
                  <a:pt x="1817484" y="49463"/>
                </a:lnTo>
                <a:lnTo>
                  <a:pt x="1772272" y="38076"/>
                </a:lnTo>
                <a:lnTo>
                  <a:pt x="1726506" y="28126"/>
                </a:lnTo>
                <a:lnTo>
                  <a:pt x="1680212" y="19637"/>
                </a:lnTo>
                <a:lnTo>
                  <a:pt x="1633415" y="12635"/>
                </a:lnTo>
                <a:lnTo>
                  <a:pt x="1586140" y="7145"/>
                </a:lnTo>
                <a:lnTo>
                  <a:pt x="1538414" y="3192"/>
                </a:lnTo>
                <a:lnTo>
                  <a:pt x="1490259" y="802"/>
                </a:lnTo>
                <a:lnTo>
                  <a:pt x="1441704" y="0"/>
                </a:lnTo>
                <a:close/>
              </a:path>
            </a:pathLst>
          </a:custGeom>
          <a:solidFill>
            <a:srgbClr val="33CC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1508563" y="2599024"/>
            <a:ext cx="2883535" cy="2883535"/>
          </a:xfrm>
          <a:custGeom>
            <a:avLst/>
            <a:gdLst/>
            <a:ahLst/>
            <a:cxnLst/>
            <a:rect l="l" t="t" r="r" b="b"/>
            <a:pathLst>
              <a:path w="2883535" h="2883535">
                <a:moveTo>
                  <a:pt x="1441704" y="0"/>
                </a:moveTo>
                <a:lnTo>
                  <a:pt x="1490259" y="802"/>
                </a:lnTo>
                <a:lnTo>
                  <a:pt x="1538414" y="3192"/>
                </a:lnTo>
                <a:lnTo>
                  <a:pt x="1586140" y="7145"/>
                </a:lnTo>
                <a:lnTo>
                  <a:pt x="1633415" y="12635"/>
                </a:lnTo>
                <a:lnTo>
                  <a:pt x="1680212" y="19637"/>
                </a:lnTo>
                <a:lnTo>
                  <a:pt x="1726506" y="28126"/>
                </a:lnTo>
                <a:lnTo>
                  <a:pt x="1772272" y="38076"/>
                </a:lnTo>
                <a:lnTo>
                  <a:pt x="1817484" y="49463"/>
                </a:lnTo>
                <a:lnTo>
                  <a:pt x="1862118" y="62261"/>
                </a:lnTo>
                <a:lnTo>
                  <a:pt x="1906148" y="76445"/>
                </a:lnTo>
                <a:lnTo>
                  <a:pt x="1949549" y="91990"/>
                </a:lnTo>
                <a:lnTo>
                  <a:pt x="1992296" y="108871"/>
                </a:lnTo>
                <a:lnTo>
                  <a:pt x="2034364" y="127061"/>
                </a:lnTo>
                <a:lnTo>
                  <a:pt x="2075726" y="146537"/>
                </a:lnTo>
                <a:lnTo>
                  <a:pt x="2116359" y="167272"/>
                </a:lnTo>
                <a:lnTo>
                  <a:pt x="2156237" y="189242"/>
                </a:lnTo>
                <a:lnTo>
                  <a:pt x="2195334" y="212421"/>
                </a:lnTo>
                <a:lnTo>
                  <a:pt x="2233625" y="236785"/>
                </a:lnTo>
                <a:lnTo>
                  <a:pt x="2271086" y="262307"/>
                </a:lnTo>
                <a:lnTo>
                  <a:pt x="2307691" y="288963"/>
                </a:lnTo>
                <a:lnTo>
                  <a:pt x="2343414" y="316727"/>
                </a:lnTo>
                <a:lnTo>
                  <a:pt x="2378231" y="345575"/>
                </a:lnTo>
                <a:lnTo>
                  <a:pt x="2412115" y="375480"/>
                </a:lnTo>
                <a:lnTo>
                  <a:pt x="2445043" y="406418"/>
                </a:lnTo>
                <a:lnTo>
                  <a:pt x="2476989" y="438364"/>
                </a:lnTo>
                <a:lnTo>
                  <a:pt x="2507927" y="471292"/>
                </a:lnTo>
                <a:lnTo>
                  <a:pt x="2537832" y="505176"/>
                </a:lnTo>
                <a:lnTo>
                  <a:pt x="2566680" y="539993"/>
                </a:lnTo>
                <a:lnTo>
                  <a:pt x="2594444" y="575716"/>
                </a:lnTo>
                <a:lnTo>
                  <a:pt x="2621100" y="612321"/>
                </a:lnTo>
                <a:lnTo>
                  <a:pt x="2646622" y="649782"/>
                </a:lnTo>
                <a:lnTo>
                  <a:pt x="2670986" y="688073"/>
                </a:lnTo>
                <a:lnTo>
                  <a:pt x="2694165" y="727170"/>
                </a:lnTo>
                <a:lnTo>
                  <a:pt x="2716135" y="767048"/>
                </a:lnTo>
                <a:lnTo>
                  <a:pt x="2736870" y="807681"/>
                </a:lnTo>
                <a:lnTo>
                  <a:pt x="2756346" y="849043"/>
                </a:lnTo>
                <a:lnTo>
                  <a:pt x="2774536" y="891111"/>
                </a:lnTo>
                <a:lnTo>
                  <a:pt x="2791417" y="933858"/>
                </a:lnTo>
                <a:lnTo>
                  <a:pt x="2806962" y="977259"/>
                </a:lnTo>
                <a:lnTo>
                  <a:pt x="2821146" y="1021289"/>
                </a:lnTo>
                <a:lnTo>
                  <a:pt x="2833944" y="1065923"/>
                </a:lnTo>
                <a:lnTo>
                  <a:pt x="2845331" y="1111135"/>
                </a:lnTo>
                <a:lnTo>
                  <a:pt x="2855281" y="1156901"/>
                </a:lnTo>
                <a:lnTo>
                  <a:pt x="2863770" y="1203195"/>
                </a:lnTo>
                <a:lnTo>
                  <a:pt x="2870772" y="1249992"/>
                </a:lnTo>
                <a:lnTo>
                  <a:pt x="2876262" y="1297267"/>
                </a:lnTo>
                <a:lnTo>
                  <a:pt x="2880215" y="1344993"/>
                </a:lnTo>
                <a:lnTo>
                  <a:pt x="2882605" y="1393148"/>
                </a:lnTo>
                <a:lnTo>
                  <a:pt x="2883408" y="1441704"/>
                </a:lnTo>
                <a:lnTo>
                  <a:pt x="2882605" y="1490260"/>
                </a:lnTo>
                <a:lnTo>
                  <a:pt x="2880215" y="1538415"/>
                </a:lnTo>
                <a:lnTo>
                  <a:pt x="2876262" y="1586142"/>
                </a:lnTo>
                <a:lnTo>
                  <a:pt x="2870772" y="1633418"/>
                </a:lnTo>
                <a:lnTo>
                  <a:pt x="2863770" y="1680215"/>
                </a:lnTo>
                <a:lnTo>
                  <a:pt x="2855281" y="1726509"/>
                </a:lnTo>
                <a:lnTo>
                  <a:pt x="2845331" y="1772276"/>
                </a:lnTo>
                <a:lnTo>
                  <a:pt x="2833944" y="1817488"/>
                </a:lnTo>
                <a:lnTo>
                  <a:pt x="2821146" y="1862123"/>
                </a:lnTo>
                <a:lnTo>
                  <a:pt x="2806962" y="1906153"/>
                </a:lnTo>
                <a:lnTo>
                  <a:pt x="2791417" y="1949555"/>
                </a:lnTo>
                <a:lnTo>
                  <a:pt x="2774536" y="1992302"/>
                </a:lnTo>
                <a:lnTo>
                  <a:pt x="2756346" y="2034369"/>
                </a:lnTo>
                <a:lnTo>
                  <a:pt x="2736870" y="2075732"/>
                </a:lnTo>
                <a:lnTo>
                  <a:pt x="2716135" y="2116365"/>
                </a:lnTo>
                <a:lnTo>
                  <a:pt x="2694165" y="2156242"/>
                </a:lnTo>
                <a:lnTo>
                  <a:pt x="2670986" y="2195340"/>
                </a:lnTo>
                <a:lnTo>
                  <a:pt x="2646622" y="2233631"/>
                </a:lnTo>
                <a:lnTo>
                  <a:pt x="2621100" y="2271092"/>
                </a:lnTo>
                <a:lnTo>
                  <a:pt x="2594444" y="2307696"/>
                </a:lnTo>
                <a:lnTo>
                  <a:pt x="2566680" y="2343419"/>
                </a:lnTo>
                <a:lnTo>
                  <a:pt x="2537832" y="2378236"/>
                </a:lnTo>
                <a:lnTo>
                  <a:pt x="2507927" y="2412120"/>
                </a:lnTo>
                <a:lnTo>
                  <a:pt x="2476989" y="2445048"/>
                </a:lnTo>
                <a:lnTo>
                  <a:pt x="2445043" y="2476994"/>
                </a:lnTo>
                <a:lnTo>
                  <a:pt x="2412115" y="2507931"/>
                </a:lnTo>
                <a:lnTo>
                  <a:pt x="2378231" y="2537837"/>
                </a:lnTo>
                <a:lnTo>
                  <a:pt x="2343414" y="2566684"/>
                </a:lnTo>
                <a:lnTo>
                  <a:pt x="2307691" y="2594448"/>
                </a:lnTo>
                <a:lnTo>
                  <a:pt x="2271086" y="2621104"/>
                </a:lnTo>
                <a:lnTo>
                  <a:pt x="2233625" y="2646626"/>
                </a:lnTo>
                <a:lnTo>
                  <a:pt x="2195334" y="2670989"/>
                </a:lnTo>
                <a:lnTo>
                  <a:pt x="2156237" y="2694168"/>
                </a:lnTo>
                <a:lnTo>
                  <a:pt x="2116359" y="2716137"/>
                </a:lnTo>
                <a:lnTo>
                  <a:pt x="2075726" y="2736872"/>
                </a:lnTo>
                <a:lnTo>
                  <a:pt x="2034364" y="2756348"/>
                </a:lnTo>
                <a:lnTo>
                  <a:pt x="1992296" y="2774538"/>
                </a:lnTo>
                <a:lnTo>
                  <a:pt x="1949549" y="2791418"/>
                </a:lnTo>
                <a:lnTo>
                  <a:pt x="1906148" y="2806963"/>
                </a:lnTo>
                <a:lnTo>
                  <a:pt x="1862118" y="2821147"/>
                </a:lnTo>
                <a:lnTo>
                  <a:pt x="1817484" y="2833945"/>
                </a:lnTo>
                <a:lnTo>
                  <a:pt x="1772272" y="2845331"/>
                </a:lnTo>
                <a:lnTo>
                  <a:pt x="1726506" y="2855282"/>
                </a:lnTo>
                <a:lnTo>
                  <a:pt x="1680212" y="2863771"/>
                </a:lnTo>
                <a:lnTo>
                  <a:pt x="1633415" y="2870773"/>
                </a:lnTo>
                <a:lnTo>
                  <a:pt x="1586140" y="2876263"/>
                </a:lnTo>
                <a:lnTo>
                  <a:pt x="1538414" y="2880215"/>
                </a:lnTo>
                <a:lnTo>
                  <a:pt x="1490259" y="2882605"/>
                </a:lnTo>
                <a:lnTo>
                  <a:pt x="1441704" y="2883408"/>
                </a:lnTo>
                <a:lnTo>
                  <a:pt x="1393148" y="2882605"/>
                </a:lnTo>
                <a:lnTo>
                  <a:pt x="1344993" y="2880215"/>
                </a:lnTo>
                <a:lnTo>
                  <a:pt x="1297267" y="2876263"/>
                </a:lnTo>
                <a:lnTo>
                  <a:pt x="1249992" y="2870773"/>
                </a:lnTo>
                <a:lnTo>
                  <a:pt x="1203195" y="2863771"/>
                </a:lnTo>
                <a:lnTo>
                  <a:pt x="1156901" y="2855282"/>
                </a:lnTo>
                <a:lnTo>
                  <a:pt x="1111135" y="2845331"/>
                </a:lnTo>
                <a:lnTo>
                  <a:pt x="1065923" y="2833945"/>
                </a:lnTo>
                <a:lnTo>
                  <a:pt x="1021289" y="2821147"/>
                </a:lnTo>
                <a:lnTo>
                  <a:pt x="977259" y="2806963"/>
                </a:lnTo>
                <a:lnTo>
                  <a:pt x="933858" y="2791418"/>
                </a:lnTo>
                <a:lnTo>
                  <a:pt x="891111" y="2774538"/>
                </a:lnTo>
                <a:lnTo>
                  <a:pt x="849043" y="2756348"/>
                </a:lnTo>
                <a:lnTo>
                  <a:pt x="807681" y="2736872"/>
                </a:lnTo>
                <a:lnTo>
                  <a:pt x="767048" y="2716137"/>
                </a:lnTo>
                <a:lnTo>
                  <a:pt x="727170" y="2694168"/>
                </a:lnTo>
                <a:lnTo>
                  <a:pt x="688073" y="2670989"/>
                </a:lnTo>
                <a:lnTo>
                  <a:pt x="649782" y="2646626"/>
                </a:lnTo>
                <a:lnTo>
                  <a:pt x="612321" y="2621104"/>
                </a:lnTo>
                <a:lnTo>
                  <a:pt x="575716" y="2594448"/>
                </a:lnTo>
                <a:lnTo>
                  <a:pt x="539993" y="2566684"/>
                </a:lnTo>
                <a:lnTo>
                  <a:pt x="505176" y="2537837"/>
                </a:lnTo>
                <a:lnTo>
                  <a:pt x="471292" y="2507931"/>
                </a:lnTo>
                <a:lnTo>
                  <a:pt x="438364" y="2476994"/>
                </a:lnTo>
                <a:lnTo>
                  <a:pt x="406418" y="2445048"/>
                </a:lnTo>
                <a:lnTo>
                  <a:pt x="375480" y="2412120"/>
                </a:lnTo>
                <a:lnTo>
                  <a:pt x="345575" y="2378236"/>
                </a:lnTo>
                <a:lnTo>
                  <a:pt x="316727" y="2343419"/>
                </a:lnTo>
                <a:lnTo>
                  <a:pt x="288963" y="2307696"/>
                </a:lnTo>
                <a:lnTo>
                  <a:pt x="262307" y="2271092"/>
                </a:lnTo>
                <a:lnTo>
                  <a:pt x="236785" y="2233631"/>
                </a:lnTo>
                <a:lnTo>
                  <a:pt x="212421" y="2195340"/>
                </a:lnTo>
                <a:lnTo>
                  <a:pt x="189242" y="2156242"/>
                </a:lnTo>
                <a:lnTo>
                  <a:pt x="167272" y="2116365"/>
                </a:lnTo>
                <a:lnTo>
                  <a:pt x="146537" y="2075732"/>
                </a:lnTo>
                <a:lnTo>
                  <a:pt x="127061" y="2034369"/>
                </a:lnTo>
                <a:lnTo>
                  <a:pt x="108871" y="1992302"/>
                </a:lnTo>
                <a:lnTo>
                  <a:pt x="91990" y="1949555"/>
                </a:lnTo>
                <a:lnTo>
                  <a:pt x="76445" y="1906153"/>
                </a:lnTo>
                <a:lnTo>
                  <a:pt x="62261" y="1862123"/>
                </a:lnTo>
                <a:lnTo>
                  <a:pt x="49463" y="1817488"/>
                </a:lnTo>
                <a:lnTo>
                  <a:pt x="38076" y="1772276"/>
                </a:lnTo>
                <a:lnTo>
                  <a:pt x="28126" y="1726509"/>
                </a:lnTo>
                <a:lnTo>
                  <a:pt x="19637" y="1680215"/>
                </a:lnTo>
                <a:lnTo>
                  <a:pt x="12635" y="1633418"/>
                </a:lnTo>
                <a:lnTo>
                  <a:pt x="7145" y="1586142"/>
                </a:lnTo>
                <a:lnTo>
                  <a:pt x="3192" y="1538415"/>
                </a:lnTo>
                <a:lnTo>
                  <a:pt x="802" y="1490260"/>
                </a:lnTo>
                <a:lnTo>
                  <a:pt x="0" y="1441704"/>
                </a:lnTo>
                <a:lnTo>
                  <a:pt x="178" y="1419056"/>
                </a:lnTo>
                <a:lnTo>
                  <a:pt x="712" y="1396417"/>
                </a:lnTo>
                <a:lnTo>
                  <a:pt x="1601" y="1373790"/>
                </a:lnTo>
                <a:lnTo>
                  <a:pt x="2844" y="1351178"/>
                </a:lnTo>
                <a:lnTo>
                  <a:pt x="1441704" y="1441704"/>
                </a:lnTo>
                <a:lnTo>
                  <a:pt x="1441704" y="0"/>
                </a:lnTo>
                <a:close/>
              </a:path>
            </a:pathLst>
          </a:custGeom>
          <a:ln w="1905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1511405" y="2599027"/>
            <a:ext cx="1438910" cy="1442085"/>
          </a:xfrm>
          <a:custGeom>
            <a:avLst/>
            <a:gdLst/>
            <a:ahLst/>
            <a:cxnLst/>
            <a:rect l="l" t="t" r="r" b="b"/>
            <a:pathLst>
              <a:path w="1438910" h="1442085">
                <a:moveTo>
                  <a:pt x="1438859" y="0"/>
                </a:moveTo>
                <a:lnTo>
                  <a:pt x="1390461" y="799"/>
                </a:lnTo>
                <a:lnTo>
                  <a:pt x="1342446" y="3181"/>
                </a:lnTo>
                <a:lnTo>
                  <a:pt x="1294839" y="7120"/>
                </a:lnTo>
                <a:lnTo>
                  <a:pt x="1247666" y="12593"/>
                </a:lnTo>
                <a:lnTo>
                  <a:pt x="1200953" y="19576"/>
                </a:lnTo>
                <a:lnTo>
                  <a:pt x="1154727" y="28042"/>
                </a:lnTo>
                <a:lnTo>
                  <a:pt x="1109014" y="37969"/>
                </a:lnTo>
                <a:lnTo>
                  <a:pt x="1063839" y="49331"/>
                </a:lnTo>
                <a:lnTo>
                  <a:pt x="1019229" y="62104"/>
                </a:lnTo>
                <a:lnTo>
                  <a:pt x="975209" y="76264"/>
                </a:lnTo>
                <a:lnTo>
                  <a:pt x="931806" y="91786"/>
                </a:lnTo>
                <a:lnTo>
                  <a:pt x="889046" y="108645"/>
                </a:lnTo>
                <a:lnTo>
                  <a:pt x="846955" y="126817"/>
                </a:lnTo>
                <a:lnTo>
                  <a:pt x="805559" y="146278"/>
                </a:lnTo>
                <a:lnTo>
                  <a:pt x="764884" y="167004"/>
                </a:lnTo>
                <a:lnTo>
                  <a:pt x="724956" y="188969"/>
                </a:lnTo>
                <a:lnTo>
                  <a:pt x="685802" y="212149"/>
                </a:lnTo>
                <a:lnTo>
                  <a:pt x="647446" y="236519"/>
                </a:lnTo>
                <a:lnTo>
                  <a:pt x="609916" y="262056"/>
                </a:lnTo>
                <a:lnTo>
                  <a:pt x="573237" y="288735"/>
                </a:lnTo>
                <a:lnTo>
                  <a:pt x="537436" y="316531"/>
                </a:lnTo>
                <a:lnTo>
                  <a:pt x="502539" y="345420"/>
                </a:lnTo>
                <a:lnTo>
                  <a:pt x="468571" y="375377"/>
                </a:lnTo>
                <a:lnTo>
                  <a:pt x="435558" y="406378"/>
                </a:lnTo>
                <a:lnTo>
                  <a:pt x="403528" y="438398"/>
                </a:lnTo>
                <a:lnTo>
                  <a:pt x="372505" y="471413"/>
                </a:lnTo>
                <a:lnTo>
                  <a:pt x="342516" y="505398"/>
                </a:lnTo>
                <a:lnTo>
                  <a:pt x="313587" y="540329"/>
                </a:lnTo>
                <a:lnTo>
                  <a:pt x="285744" y="576182"/>
                </a:lnTo>
                <a:lnTo>
                  <a:pt x="259013" y="612932"/>
                </a:lnTo>
                <a:lnTo>
                  <a:pt x="233420" y="650554"/>
                </a:lnTo>
                <a:lnTo>
                  <a:pt x="208992" y="689023"/>
                </a:lnTo>
                <a:lnTo>
                  <a:pt x="185754" y="728317"/>
                </a:lnTo>
                <a:lnTo>
                  <a:pt x="163732" y="768409"/>
                </a:lnTo>
                <a:lnTo>
                  <a:pt x="142953" y="809276"/>
                </a:lnTo>
                <a:lnTo>
                  <a:pt x="123442" y="850893"/>
                </a:lnTo>
                <a:lnTo>
                  <a:pt x="105226" y="893235"/>
                </a:lnTo>
                <a:lnTo>
                  <a:pt x="88330" y="936279"/>
                </a:lnTo>
                <a:lnTo>
                  <a:pt x="72781" y="979999"/>
                </a:lnTo>
                <a:lnTo>
                  <a:pt x="58605" y="1024371"/>
                </a:lnTo>
                <a:lnTo>
                  <a:pt x="45828" y="1069371"/>
                </a:lnTo>
                <a:lnTo>
                  <a:pt x="34475" y="1114974"/>
                </a:lnTo>
                <a:lnTo>
                  <a:pt x="24574" y="1161155"/>
                </a:lnTo>
                <a:lnTo>
                  <a:pt x="16149" y="1207891"/>
                </a:lnTo>
                <a:lnTo>
                  <a:pt x="9228" y="1255156"/>
                </a:lnTo>
                <a:lnTo>
                  <a:pt x="3836" y="1302927"/>
                </a:lnTo>
                <a:lnTo>
                  <a:pt x="0" y="1351178"/>
                </a:lnTo>
                <a:lnTo>
                  <a:pt x="1438859" y="1441704"/>
                </a:lnTo>
                <a:lnTo>
                  <a:pt x="1438859" y="0"/>
                </a:lnTo>
                <a:close/>
              </a:path>
            </a:pathLst>
          </a:custGeom>
          <a:solidFill>
            <a:srgbClr val="FF99C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1511405" y="2599027"/>
            <a:ext cx="1438910" cy="1442085"/>
          </a:xfrm>
          <a:custGeom>
            <a:avLst/>
            <a:gdLst/>
            <a:ahLst/>
            <a:cxnLst/>
            <a:rect l="l" t="t" r="r" b="b"/>
            <a:pathLst>
              <a:path w="1438910" h="1442085">
                <a:moveTo>
                  <a:pt x="0" y="1351178"/>
                </a:moveTo>
                <a:lnTo>
                  <a:pt x="3836" y="1302927"/>
                </a:lnTo>
                <a:lnTo>
                  <a:pt x="9228" y="1255156"/>
                </a:lnTo>
                <a:lnTo>
                  <a:pt x="16149" y="1207891"/>
                </a:lnTo>
                <a:lnTo>
                  <a:pt x="24574" y="1161155"/>
                </a:lnTo>
                <a:lnTo>
                  <a:pt x="34475" y="1114974"/>
                </a:lnTo>
                <a:lnTo>
                  <a:pt x="45828" y="1069371"/>
                </a:lnTo>
                <a:lnTo>
                  <a:pt x="58605" y="1024371"/>
                </a:lnTo>
                <a:lnTo>
                  <a:pt x="72781" y="979999"/>
                </a:lnTo>
                <a:lnTo>
                  <a:pt x="88330" y="936279"/>
                </a:lnTo>
                <a:lnTo>
                  <a:pt x="105226" y="893235"/>
                </a:lnTo>
                <a:lnTo>
                  <a:pt x="123442" y="850893"/>
                </a:lnTo>
                <a:lnTo>
                  <a:pt x="142953" y="809276"/>
                </a:lnTo>
                <a:lnTo>
                  <a:pt x="163732" y="768409"/>
                </a:lnTo>
                <a:lnTo>
                  <a:pt x="185754" y="728317"/>
                </a:lnTo>
                <a:lnTo>
                  <a:pt x="208992" y="689023"/>
                </a:lnTo>
                <a:lnTo>
                  <a:pt x="233420" y="650554"/>
                </a:lnTo>
                <a:lnTo>
                  <a:pt x="259013" y="612932"/>
                </a:lnTo>
                <a:lnTo>
                  <a:pt x="285744" y="576182"/>
                </a:lnTo>
                <a:lnTo>
                  <a:pt x="313587" y="540329"/>
                </a:lnTo>
                <a:lnTo>
                  <a:pt x="342516" y="505398"/>
                </a:lnTo>
                <a:lnTo>
                  <a:pt x="372505" y="471413"/>
                </a:lnTo>
                <a:lnTo>
                  <a:pt x="403528" y="438398"/>
                </a:lnTo>
                <a:lnTo>
                  <a:pt x="435558" y="406378"/>
                </a:lnTo>
                <a:lnTo>
                  <a:pt x="468571" y="375377"/>
                </a:lnTo>
                <a:lnTo>
                  <a:pt x="502539" y="345420"/>
                </a:lnTo>
                <a:lnTo>
                  <a:pt x="537436" y="316531"/>
                </a:lnTo>
                <a:lnTo>
                  <a:pt x="573237" y="288735"/>
                </a:lnTo>
                <a:lnTo>
                  <a:pt x="609916" y="262056"/>
                </a:lnTo>
                <a:lnTo>
                  <a:pt x="647446" y="236519"/>
                </a:lnTo>
                <a:lnTo>
                  <a:pt x="685802" y="212149"/>
                </a:lnTo>
                <a:lnTo>
                  <a:pt x="724956" y="188969"/>
                </a:lnTo>
                <a:lnTo>
                  <a:pt x="764884" y="167004"/>
                </a:lnTo>
                <a:lnTo>
                  <a:pt x="805559" y="146278"/>
                </a:lnTo>
                <a:lnTo>
                  <a:pt x="846955" y="126817"/>
                </a:lnTo>
                <a:lnTo>
                  <a:pt x="889046" y="108645"/>
                </a:lnTo>
                <a:lnTo>
                  <a:pt x="931806" y="91786"/>
                </a:lnTo>
                <a:lnTo>
                  <a:pt x="975209" y="76264"/>
                </a:lnTo>
                <a:lnTo>
                  <a:pt x="1019229" y="62104"/>
                </a:lnTo>
                <a:lnTo>
                  <a:pt x="1063839" y="49331"/>
                </a:lnTo>
                <a:lnTo>
                  <a:pt x="1109014" y="37969"/>
                </a:lnTo>
                <a:lnTo>
                  <a:pt x="1154727" y="28042"/>
                </a:lnTo>
                <a:lnTo>
                  <a:pt x="1200953" y="19576"/>
                </a:lnTo>
                <a:lnTo>
                  <a:pt x="1247666" y="12593"/>
                </a:lnTo>
                <a:lnTo>
                  <a:pt x="1294839" y="7120"/>
                </a:lnTo>
                <a:lnTo>
                  <a:pt x="1342446" y="3181"/>
                </a:lnTo>
                <a:lnTo>
                  <a:pt x="1390461" y="799"/>
                </a:lnTo>
                <a:lnTo>
                  <a:pt x="1438859" y="0"/>
                </a:lnTo>
                <a:lnTo>
                  <a:pt x="1438859" y="1441704"/>
                </a:lnTo>
                <a:lnTo>
                  <a:pt x="0" y="1351178"/>
                </a:lnTo>
                <a:close/>
              </a:path>
            </a:pathLst>
          </a:custGeom>
          <a:ln w="1905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txBox="1"/>
          <p:nvPr/>
        </p:nvSpPr>
        <p:spPr>
          <a:xfrm>
            <a:off x="3085777" y="4448619"/>
            <a:ext cx="944244" cy="784860"/>
          </a:xfrm>
          <a:prstGeom prst="rect">
            <a:avLst/>
          </a:prstGeom>
        </p:spPr>
        <p:txBody>
          <a:bodyPr vert="horz" wrap="square" lIns="0" tIns="12700" rIns="0" bIns="0" rtlCol="0">
            <a:spAutoFit/>
          </a:bodyPr>
          <a:lstStyle/>
          <a:p>
            <a:pPr marL="460375" marR="0" lvl="0" indent="0" algn="l" defTabSz="914400" rtl="0" eaLnBrk="1" fontAlgn="auto" latinLnBrk="0" hangingPunct="1">
              <a:lnSpc>
                <a:spcPts val="1989"/>
              </a:lnSpc>
              <a:spcBef>
                <a:spcPts val="100"/>
              </a:spcBef>
              <a:spcAft>
                <a:spcPts val="0"/>
              </a:spcAft>
              <a:buClrTx/>
              <a:buSzTx/>
              <a:buFontTx/>
              <a:buNone/>
              <a:tabLst/>
              <a:defRPr/>
            </a:pPr>
            <a:r>
              <a:rPr kumimoji="0" sz="1800" b="0" i="0" u="none" strike="noStrike" kern="1200" cap="none" spc="-5" normalizeH="0" baseline="0" noProof="0" dirty="0">
                <a:ln>
                  <a:noFill/>
                </a:ln>
                <a:solidFill>
                  <a:prstClr val="black"/>
                </a:solidFill>
                <a:effectLst/>
                <a:uLnTx/>
                <a:uFillTx/>
                <a:latin typeface="Calibri"/>
                <a:ea typeface="+mn-ea"/>
                <a:cs typeface="Calibri"/>
              </a:rPr>
              <a:t>M</a:t>
            </a:r>
            <a:r>
              <a:rPr kumimoji="0" sz="1800" b="0" i="0" u="none" strike="noStrike" kern="1200" cap="none" spc="0" normalizeH="0" baseline="0" noProof="0" dirty="0">
                <a:ln>
                  <a:noFill/>
                </a:ln>
                <a:solidFill>
                  <a:prstClr val="black"/>
                </a:solidFill>
                <a:effectLst/>
                <a:uLnTx/>
                <a:uFillTx/>
                <a:latin typeface="Calibri"/>
                <a:ea typeface="+mn-ea"/>
                <a:cs typeface="Calibri"/>
              </a:rPr>
              <a:t>a</a:t>
            </a:r>
            <a:r>
              <a:rPr kumimoji="0" sz="1800" b="0" i="0" u="none" strike="noStrike" kern="1200" cap="none" spc="-5" normalizeH="0" baseline="0" noProof="0" dirty="0">
                <a:ln>
                  <a:noFill/>
                </a:ln>
                <a:solidFill>
                  <a:prstClr val="black"/>
                </a:solidFill>
                <a:effectLst/>
                <a:uLnTx/>
                <a:uFillTx/>
                <a:latin typeface="Calibri"/>
                <a:ea typeface="+mn-ea"/>
                <a:cs typeface="Calibri"/>
              </a:rPr>
              <a:t>l</a:t>
            </a:r>
            <a:r>
              <a:rPr kumimoji="0" sz="1800" b="0" i="0" u="none" strike="noStrike" kern="1200" cap="none" spc="0" normalizeH="0" baseline="0" noProof="0" dirty="0">
                <a:ln>
                  <a:noFill/>
                </a:ln>
                <a:solidFill>
                  <a:prstClr val="black"/>
                </a:solidFill>
                <a:effectLst/>
                <a:uLnTx/>
                <a:uFillTx/>
                <a:latin typeface="Calibri"/>
                <a:ea typeface="+mn-ea"/>
                <a:cs typeface="Calibri"/>
              </a:rPr>
              <a:t>e</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485140" marR="0" lvl="0" indent="0" algn="l" defTabSz="914400" rtl="0" eaLnBrk="1" fontAlgn="auto" latinLnBrk="0" hangingPunct="1">
              <a:lnSpc>
                <a:spcPts val="1910"/>
              </a:lnSpc>
              <a:spcBef>
                <a:spcPts val="0"/>
              </a:spcBef>
              <a:spcAft>
                <a:spcPts val="0"/>
              </a:spcAft>
              <a:buClrTx/>
              <a:buSzTx/>
              <a:buFontTx/>
              <a:buNone/>
              <a:tabLst/>
              <a:defRPr/>
            </a:pPr>
            <a:r>
              <a:rPr kumimoji="0" sz="1800" b="1" i="0" u="none" strike="noStrike" kern="1200" cap="none" spc="0" normalizeH="0" baseline="0" noProof="0" dirty="0">
                <a:ln>
                  <a:noFill/>
                </a:ln>
                <a:solidFill>
                  <a:srgbClr val="FFFFFF"/>
                </a:solidFill>
                <a:effectLst/>
                <a:uLnTx/>
                <a:uFillTx/>
                <a:latin typeface="Calibri"/>
                <a:ea typeface="+mn-ea"/>
                <a:cs typeface="Calibri"/>
              </a:rPr>
              <a:t>76%</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ts val="2075"/>
              </a:lnSpc>
              <a:spcBef>
                <a:spcPts val="0"/>
              </a:spcBef>
              <a:spcAft>
                <a:spcPts val="0"/>
              </a:spcAft>
              <a:buClrTx/>
              <a:buSzTx/>
              <a:buFontTx/>
              <a:buNone/>
              <a:tabLst/>
              <a:defRPr/>
            </a:pPr>
            <a:r>
              <a:rPr kumimoji="0" sz="1800" b="0" i="1" u="none" strike="noStrike" kern="1200" cap="none" spc="-5" normalizeH="0" baseline="0" noProof="0" dirty="0">
                <a:ln>
                  <a:noFill/>
                </a:ln>
                <a:solidFill>
                  <a:prstClr val="black"/>
                </a:solidFill>
                <a:effectLst/>
                <a:uLnTx/>
                <a:uFillTx/>
                <a:latin typeface="Calibri"/>
                <a:ea typeface="+mn-ea"/>
                <a:cs typeface="Calibri"/>
              </a:rPr>
              <a:t>(N=114)</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8" name="object 8"/>
          <p:cNvSpPr txBox="1"/>
          <p:nvPr/>
        </p:nvSpPr>
        <p:spPr>
          <a:xfrm>
            <a:off x="1692688" y="3061017"/>
            <a:ext cx="715645" cy="761365"/>
          </a:xfrm>
          <a:prstGeom prst="rect">
            <a:avLst/>
          </a:prstGeom>
        </p:spPr>
        <p:txBody>
          <a:bodyPr vert="horz" wrap="square" lIns="0" tIns="12700" rIns="0" bIns="0" rtlCol="0">
            <a:spAutoFit/>
          </a:bodyPr>
          <a:lstStyle/>
          <a:p>
            <a:pPr marL="239395" marR="0" lvl="0" indent="0" algn="l" defTabSz="914400" rtl="0" eaLnBrk="1" fontAlgn="auto" latinLnBrk="0" hangingPunct="1">
              <a:lnSpc>
                <a:spcPts val="1905"/>
              </a:lnSpc>
              <a:spcBef>
                <a:spcPts val="100"/>
              </a:spcBef>
              <a:spcAft>
                <a:spcPts val="0"/>
              </a:spcAft>
              <a:buClrTx/>
              <a:buSzTx/>
              <a:buFontTx/>
              <a:buNone/>
              <a:tabLst/>
              <a:defRPr/>
            </a:pPr>
            <a:r>
              <a:rPr kumimoji="0" sz="1800" b="1" i="0" u="none" strike="noStrike" kern="1200" cap="none" spc="0" normalizeH="0" baseline="0" noProof="0" dirty="0">
                <a:ln>
                  <a:noFill/>
                </a:ln>
                <a:solidFill>
                  <a:srgbClr val="FFFFFF"/>
                </a:solidFill>
                <a:effectLst/>
                <a:uLnTx/>
                <a:uFillTx/>
                <a:latin typeface="Calibri"/>
                <a:ea typeface="+mn-ea"/>
                <a:cs typeface="Calibri"/>
              </a:rPr>
              <a:t>24%</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24765" marR="0" lvl="0" indent="0" algn="l" defTabSz="914400" rtl="0" eaLnBrk="1" fontAlgn="auto" latinLnBrk="0" hangingPunct="1">
              <a:lnSpc>
                <a:spcPts val="1814"/>
              </a:lnSpc>
              <a:spcBef>
                <a:spcPts val="0"/>
              </a:spcBef>
              <a:spcAft>
                <a:spcPts val="0"/>
              </a:spcAft>
              <a:buClrTx/>
              <a:buSzTx/>
              <a:buFontTx/>
              <a:buNone/>
              <a:tabLst/>
              <a:defRPr/>
            </a:pPr>
            <a:r>
              <a:rPr kumimoji="0" sz="1800" b="0" i="0" u="none" strike="noStrike" kern="1200" cap="none" spc="-5" normalizeH="0" baseline="0" noProof="0" dirty="0">
                <a:ln>
                  <a:noFill/>
                </a:ln>
                <a:solidFill>
                  <a:prstClr val="black"/>
                </a:solidFill>
                <a:effectLst/>
                <a:uLnTx/>
                <a:uFillTx/>
                <a:latin typeface="Calibri"/>
                <a:ea typeface="+mn-ea"/>
                <a:cs typeface="Calibri"/>
              </a:rPr>
              <a:t>Female</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ts val="2070"/>
              </a:lnSpc>
              <a:spcBef>
                <a:spcPts val="0"/>
              </a:spcBef>
              <a:spcAft>
                <a:spcPts val="0"/>
              </a:spcAft>
              <a:buClrTx/>
              <a:buSzTx/>
              <a:buFontTx/>
              <a:buNone/>
              <a:tabLst/>
              <a:defRPr/>
            </a:pPr>
            <a:r>
              <a:rPr kumimoji="0" sz="1800" b="0" i="1" u="none" strike="noStrike" kern="1200" cap="none" spc="-5" normalizeH="0" baseline="0" noProof="0" dirty="0">
                <a:ln>
                  <a:noFill/>
                </a:ln>
                <a:solidFill>
                  <a:prstClr val="black"/>
                </a:solidFill>
                <a:effectLst/>
                <a:uLnTx/>
                <a:uFillTx/>
                <a:latin typeface="Calibri"/>
                <a:ea typeface="+mn-ea"/>
                <a:cs typeface="Calibri"/>
              </a:rPr>
              <a:t>(N=36)</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9" name="object 9"/>
          <p:cNvSpPr/>
          <p:nvPr/>
        </p:nvSpPr>
        <p:spPr>
          <a:xfrm>
            <a:off x="6754368" y="2516123"/>
            <a:ext cx="4322445" cy="0"/>
          </a:xfrm>
          <a:custGeom>
            <a:avLst/>
            <a:gdLst/>
            <a:ahLst/>
            <a:cxnLst/>
            <a:rect l="l" t="t" r="r" b="b"/>
            <a:pathLst>
              <a:path w="4322445">
                <a:moveTo>
                  <a:pt x="0" y="0"/>
                </a:moveTo>
                <a:lnTo>
                  <a:pt x="432206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txBox="1"/>
          <p:nvPr/>
        </p:nvSpPr>
        <p:spPr>
          <a:xfrm>
            <a:off x="6358763" y="4519382"/>
            <a:ext cx="242570"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1" name="object 11"/>
          <p:cNvSpPr txBox="1"/>
          <p:nvPr/>
        </p:nvSpPr>
        <p:spPr>
          <a:xfrm>
            <a:off x="6268717" y="4162053"/>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20%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2" name="object 12"/>
          <p:cNvSpPr txBox="1"/>
          <p:nvPr/>
        </p:nvSpPr>
        <p:spPr>
          <a:xfrm>
            <a:off x="6268717" y="3804723"/>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40%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3" name="object 13"/>
          <p:cNvSpPr txBox="1"/>
          <p:nvPr/>
        </p:nvSpPr>
        <p:spPr>
          <a:xfrm>
            <a:off x="6268717" y="3447395"/>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60%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4" name="object 14"/>
          <p:cNvSpPr txBox="1"/>
          <p:nvPr/>
        </p:nvSpPr>
        <p:spPr>
          <a:xfrm>
            <a:off x="6268717" y="3090065"/>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80%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5" name="object 15"/>
          <p:cNvSpPr txBox="1"/>
          <p:nvPr/>
        </p:nvSpPr>
        <p:spPr>
          <a:xfrm>
            <a:off x="6178672" y="2375407"/>
            <a:ext cx="422275" cy="596900"/>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120%</a:t>
            </a:r>
            <a:endParaRPr kumimoji="0" sz="14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113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100%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6" name="object 16"/>
          <p:cNvSpPr txBox="1"/>
          <p:nvPr/>
        </p:nvSpPr>
        <p:spPr>
          <a:xfrm>
            <a:off x="7284965" y="1899474"/>
            <a:ext cx="313499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0" u="none" strike="noStrike" kern="1200" cap="none" spc="-25" normalizeH="0" baseline="0" noProof="0" dirty="0">
                <a:ln>
                  <a:noFill/>
                </a:ln>
                <a:solidFill>
                  <a:prstClr val="black"/>
                </a:solidFill>
                <a:effectLst/>
                <a:uLnTx/>
                <a:uFillTx/>
                <a:latin typeface="Calibri"/>
                <a:ea typeface="+mn-ea"/>
                <a:cs typeface="Calibri"/>
              </a:rPr>
              <a:t>HISPANIC: </a:t>
            </a:r>
            <a:r>
              <a:rPr kumimoji="0" sz="2400" b="1" i="1" u="none" strike="noStrike" kern="1200" cap="none" spc="-15" normalizeH="0" baseline="0" noProof="0" dirty="0">
                <a:ln>
                  <a:noFill/>
                </a:ln>
                <a:solidFill>
                  <a:prstClr val="black"/>
                </a:solidFill>
                <a:effectLst/>
                <a:uLnTx/>
                <a:uFillTx/>
                <a:latin typeface="Calibri"/>
                <a:ea typeface="+mn-ea"/>
                <a:cs typeface="Calibri"/>
              </a:rPr>
              <a:t>Retained</a:t>
            </a:r>
            <a:r>
              <a:rPr kumimoji="0" sz="2400" b="1" i="1" u="none" strike="noStrike" kern="1200" cap="none" spc="-10" normalizeH="0" baseline="0" noProof="0" dirty="0">
                <a:ln>
                  <a:noFill/>
                </a:ln>
                <a:solidFill>
                  <a:prstClr val="black"/>
                </a:solidFill>
                <a:effectLst/>
                <a:uLnTx/>
                <a:uFillTx/>
                <a:latin typeface="Calibri"/>
                <a:ea typeface="+mn-ea"/>
                <a:cs typeface="Calibri"/>
              </a:rPr>
              <a:t> </a:t>
            </a:r>
            <a:r>
              <a:rPr kumimoji="0" sz="2400" b="1" i="1" u="none" strike="noStrike" kern="1200" cap="none" spc="0" normalizeH="0" baseline="0" noProof="0" dirty="0">
                <a:ln>
                  <a:noFill/>
                </a:ln>
                <a:solidFill>
                  <a:prstClr val="black"/>
                </a:solidFill>
                <a:effectLst/>
                <a:uLnTx/>
                <a:uFillTx/>
                <a:latin typeface="Calibri"/>
                <a:ea typeface="+mn-ea"/>
                <a:cs typeface="Calibri"/>
              </a:rPr>
              <a:t>Care</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17" name="object 17"/>
          <p:cNvSpPr/>
          <p:nvPr/>
        </p:nvSpPr>
        <p:spPr>
          <a:xfrm>
            <a:off x="7714488" y="5288279"/>
            <a:ext cx="139065" cy="139065"/>
          </a:xfrm>
          <a:custGeom>
            <a:avLst/>
            <a:gdLst/>
            <a:ahLst/>
            <a:cxnLst/>
            <a:rect l="l" t="t" r="r" b="b"/>
            <a:pathLst>
              <a:path w="139065" h="139064">
                <a:moveTo>
                  <a:pt x="0" y="0"/>
                </a:moveTo>
                <a:lnTo>
                  <a:pt x="138683" y="0"/>
                </a:lnTo>
                <a:lnTo>
                  <a:pt x="138683" y="138684"/>
                </a:lnTo>
                <a:lnTo>
                  <a:pt x="0" y="138684"/>
                </a:lnTo>
                <a:lnTo>
                  <a:pt x="0"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9000743" y="5288279"/>
            <a:ext cx="139065" cy="139065"/>
          </a:xfrm>
          <a:custGeom>
            <a:avLst/>
            <a:gdLst/>
            <a:ahLst/>
            <a:cxnLst/>
            <a:rect l="l" t="t" r="r" b="b"/>
            <a:pathLst>
              <a:path w="139065" h="139064">
                <a:moveTo>
                  <a:pt x="0" y="0"/>
                </a:moveTo>
                <a:lnTo>
                  <a:pt x="138683" y="0"/>
                </a:lnTo>
                <a:lnTo>
                  <a:pt x="138683" y="138684"/>
                </a:lnTo>
                <a:lnTo>
                  <a:pt x="0" y="138684"/>
                </a:lnTo>
                <a:lnTo>
                  <a:pt x="0"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graphicFrame>
        <p:nvGraphicFramePr>
          <p:cNvPr id="19" name="object 19"/>
          <p:cNvGraphicFramePr>
            <a:graphicFrameLocks noGrp="1"/>
          </p:cNvGraphicFramePr>
          <p:nvPr/>
        </p:nvGraphicFramePr>
        <p:xfrm>
          <a:off x="6749605" y="2867977"/>
          <a:ext cx="4451984" cy="1786124"/>
        </p:xfrm>
        <a:graphic>
          <a:graphicData uri="http://schemas.openxmlformats.org/drawingml/2006/table">
            <a:tbl>
              <a:tblPr firstRow="1" bandRow="1">
                <a:tableStyleId>{2D5ABB26-0587-4C30-8999-92F81FD0307C}</a:tableStyleId>
              </a:tblPr>
              <a:tblGrid>
                <a:gridCol w="647700">
                  <a:extLst>
                    <a:ext uri="{9D8B030D-6E8A-4147-A177-3AD203B41FA5}">
                      <a16:colId xmlns:a16="http://schemas.microsoft.com/office/drawing/2014/main" val="20000"/>
                    </a:ext>
                  </a:extLst>
                </a:gridCol>
                <a:gridCol w="864235">
                  <a:extLst>
                    <a:ext uri="{9D8B030D-6E8A-4147-A177-3AD203B41FA5}">
                      <a16:colId xmlns:a16="http://schemas.microsoft.com/office/drawing/2014/main" val="20001"/>
                    </a:ext>
                  </a:extLst>
                </a:gridCol>
                <a:gridCol w="1297305">
                  <a:extLst>
                    <a:ext uri="{9D8B030D-6E8A-4147-A177-3AD203B41FA5}">
                      <a16:colId xmlns:a16="http://schemas.microsoft.com/office/drawing/2014/main" val="20002"/>
                    </a:ext>
                  </a:extLst>
                </a:gridCol>
                <a:gridCol w="994409">
                  <a:extLst>
                    <a:ext uri="{9D8B030D-6E8A-4147-A177-3AD203B41FA5}">
                      <a16:colId xmlns:a16="http://schemas.microsoft.com/office/drawing/2014/main" val="20003"/>
                    </a:ext>
                  </a:extLst>
                </a:gridCol>
                <a:gridCol w="648335">
                  <a:extLst>
                    <a:ext uri="{9D8B030D-6E8A-4147-A177-3AD203B41FA5}">
                      <a16:colId xmlns:a16="http://schemas.microsoft.com/office/drawing/2014/main" val="20004"/>
                    </a:ext>
                  </a:extLst>
                </a:gridCol>
              </a:tblGrid>
              <a:tr h="214884">
                <a:tc rowSpan="3">
                  <a:txBody>
                    <a:bodyPr/>
                    <a:lstStyle/>
                    <a:p>
                      <a:pPr>
                        <a:lnSpc>
                          <a:spcPct val="100000"/>
                        </a:lnSpc>
                      </a:pPr>
                      <a:endParaRPr sz="22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rowSpan="2">
                  <a:txBody>
                    <a:bodyPr/>
                    <a:lstStyle/>
                    <a:p>
                      <a:pPr marL="255270">
                        <a:lnSpc>
                          <a:spcPts val="2110"/>
                        </a:lnSpc>
                      </a:pPr>
                      <a:r>
                        <a:rPr sz="1600" b="1" spc="-10" dirty="0">
                          <a:solidFill>
                            <a:srgbClr val="FFFFFF"/>
                          </a:solidFill>
                          <a:latin typeface="Calibri"/>
                          <a:cs typeface="Calibri"/>
                        </a:rPr>
                        <a:t>17%</a:t>
                      </a:r>
                      <a:r>
                        <a:rPr sz="1600" b="1" spc="-235" dirty="0">
                          <a:solidFill>
                            <a:srgbClr val="FFFFFF"/>
                          </a:solidFill>
                          <a:latin typeface="Calibri"/>
                          <a:cs typeface="Calibri"/>
                        </a:rPr>
                        <a:t> </a:t>
                      </a:r>
                      <a:r>
                        <a:rPr sz="2700" i="1" spc="-7" baseline="-6172" dirty="0">
                          <a:latin typeface="Calibri"/>
                          <a:cs typeface="Calibri"/>
                        </a:rPr>
                        <a:t>(N</a:t>
                      </a:r>
                      <a:endParaRPr sz="2700" baseline="-6172">
                        <a:latin typeface="Calibri"/>
                        <a:cs typeface="Calibri"/>
                      </a:endParaRPr>
                    </a:p>
                  </a:txBody>
                  <a:tcPr marL="0" marR="0" marT="0" marB="0">
                    <a:lnT w="9525">
                      <a:solidFill>
                        <a:srgbClr val="DADADA"/>
                      </a:solidFill>
                      <a:prstDash val="solid"/>
                    </a:lnT>
                    <a:solidFill>
                      <a:srgbClr val="ED7D31"/>
                    </a:solidFill>
                  </a:tcPr>
                </a:tc>
                <a:tc rowSpan="3">
                  <a:txBody>
                    <a:bodyPr/>
                    <a:lstStyle/>
                    <a:p>
                      <a:pPr>
                        <a:lnSpc>
                          <a:spcPct val="100000"/>
                        </a:lnSpc>
                        <a:spcBef>
                          <a:spcPts val="135"/>
                        </a:spcBef>
                      </a:pPr>
                      <a:r>
                        <a:rPr sz="1800" i="1" dirty="0">
                          <a:latin typeface="Calibri"/>
                          <a:cs typeface="Calibri"/>
                        </a:rPr>
                        <a:t>=19)</a:t>
                      </a:r>
                      <a:endParaRPr sz="1800">
                        <a:latin typeface="Calibri"/>
                        <a:cs typeface="Calibri"/>
                      </a:endParaRPr>
                    </a:p>
                  </a:txBody>
                  <a:tcPr marL="0" marR="0" marT="17145" marB="0">
                    <a:lnT w="9525">
                      <a:solidFill>
                        <a:srgbClr val="DADADA"/>
                      </a:solidFill>
                      <a:prstDash val="solid"/>
                    </a:lnT>
                    <a:lnB w="9525">
                      <a:solidFill>
                        <a:srgbClr val="DADADA"/>
                      </a:solidFill>
                      <a:prstDash val="solid"/>
                    </a:lnB>
                  </a:tcPr>
                </a:tc>
                <a:tc>
                  <a:txBody>
                    <a:bodyPr/>
                    <a:lstStyle/>
                    <a:p>
                      <a:pPr marL="255904">
                        <a:lnSpc>
                          <a:spcPts val="1590"/>
                        </a:lnSpc>
                      </a:pPr>
                      <a:r>
                        <a:rPr sz="1600" b="1" spc="-10" dirty="0">
                          <a:solidFill>
                            <a:srgbClr val="FFFFFF"/>
                          </a:solidFill>
                          <a:latin typeface="Calibri"/>
                          <a:cs typeface="Calibri"/>
                        </a:rPr>
                        <a:t>12%</a:t>
                      </a:r>
                      <a:r>
                        <a:rPr sz="1600" b="1" spc="-70" dirty="0">
                          <a:solidFill>
                            <a:srgbClr val="FFFFFF"/>
                          </a:solidFill>
                          <a:latin typeface="Calibri"/>
                          <a:cs typeface="Calibri"/>
                        </a:rPr>
                        <a:t> </a:t>
                      </a:r>
                      <a:r>
                        <a:rPr sz="2700" i="1" spc="-7" baseline="1543" dirty="0">
                          <a:latin typeface="Calibri"/>
                          <a:cs typeface="Calibri"/>
                        </a:rPr>
                        <a:t>(N=</a:t>
                      </a:r>
                      <a:endParaRPr sz="2700" baseline="1543">
                        <a:latin typeface="Calibri"/>
                        <a:cs typeface="Calibri"/>
                      </a:endParaRPr>
                    </a:p>
                  </a:txBody>
                  <a:tcPr marL="0" marR="0" marT="0" marB="0">
                    <a:lnT w="9525">
                      <a:solidFill>
                        <a:srgbClr val="DADADA"/>
                      </a:solidFill>
                      <a:prstDash val="solid"/>
                    </a:lnT>
                    <a:solidFill>
                      <a:srgbClr val="ED7D31"/>
                    </a:solidFill>
                  </a:tcPr>
                </a:tc>
                <a:tc rowSpan="3">
                  <a:txBody>
                    <a:bodyPr/>
                    <a:lstStyle/>
                    <a:p>
                      <a:pPr marL="119380">
                        <a:lnSpc>
                          <a:spcPts val="1720"/>
                        </a:lnSpc>
                      </a:pPr>
                      <a:r>
                        <a:rPr sz="1800" i="1" dirty="0">
                          <a:latin typeface="Calibri"/>
                          <a:cs typeface="Calibri"/>
                        </a:rPr>
                        <a:t>4)</a:t>
                      </a:r>
                      <a:endParaRPr sz="1800">
                        <a:latin typeface="Calibri"/>
                        <a:cs typeface="Calibri"/>
                      </a:endParaRPr>
                    </a:p>
                  </a:txBody>
                  <a:tcPr marL="0" marR="0" marT="0" marB="0">
                    <a:lnT w="9525">
                      <a:solidFill>
                        <a:srgbClr val="DADADA"/>
                      </a:solidFill>
                      <a:prstDash val="solid"/>
                    </a:lnT>
                    <a:lnB w="9525">
                      <a:solidFill>
                        <a:srgbClr val="DADADA"/>
                      </a:solidFill>
                      <a:prstDash val="solid"/>
                    </a:lnB>
                  </a:tcPr>
                </a:tc>
                <a:extLst>
                  <a:ext uri="{0D108BD9-81ED-4DB2-BD59-A6C34878D82A}">
                    <a16:rowId xmlns:a16="http://schemas.microsoft.com/office/drawing/2014/main" val="10000"/>
                  </a:ext>
                </a:extLst>
              </a:tr>
              <a:tr h="89915">
                <a:tc vMerge="1">
                  <a:txBody>
                    <a:bodyPr/>
                    <a:lstStyle/>
                    <a:p>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T w="9525">
                      <a:solidFill>
                        <a:srgbClr val="DADADA"/>
                      </a:solidFill>
                      <a:prstDash val="solid"/>
                    </a:lnT>
                    <a:solidFill>
                      <a:srgbClr val="ED7D31"/>
                    </a:solidFill>
                  </a:tcPr>
                </a:tc>
                <a:tc vMerge="1">
                  <a:txBody>
                    <a:bodyPr/>
                    <a:lstStyle/>
                    <a:p>
                      <a:endParaRPr/>
                    </a:p>
                  </a:txBody>
                  <a:tcPr marL="0" marR="0" marT="17145" marB="0">
                    <a:lnT w="9525">
                      <a:solidFill>
                        <a:srgbClr val="DADADA"/>
                      </a:solidFill>
                      <a:prstDash val="solid"/>
                    </a:lnT>
                    <a:lnB w="9525">
                      <a:solidFill>
                        <a:srgbClr val="DADADA"/>
                      </a:solidFill>
                      <a:prstDash val="solid"/>
                    </a:lnB>
                  </a:tcPr>
                </a:tc>
                <a:tc rowSpan="6">
                  <a:txBody>
                    <a:bodyPr/>
                    <a:lstStyle/>
                    <a:p>
                      <a:pPr marR="121920">
                        <a:lnSpc>
                          <a:spcPct val="100000"/>
                        </a:lnSpc>
                      </a:pPr>
                      <a:endParaRPr sz="2100">
                        <a:latin typeface="Times New Roman"/>
                        <a:cs typeface="Times New Roman"/>
                      </a:endParaRPr>
                    </a:p>
                    <a:p>
                      <a:pPr marR="121920">
                        <a:lnSpc>
                          <a:spcPct val="100000"/>
                        </a:lnSpc>
                        <a:spcBef>
                          <a:spcPts val="45"/>
                        </a:spcBef>
                      </a:pPr>
                      <a:endParaRPr sz="2150">
                        <a:latin typeface="Times New Roman"/>
                        <a:cs typeface="Times New Roman"/>
                      </a:endParaRPr>
                    </a:p>
                    <a:p>
                      <a:pPr marL="255904" marR="103505">
                        <a:lnSpc>
                          <a:spcPct val="100000"/>
                        </a:lnSpc>
                        <a:spcBef>
                          <a:spcPts val="5"/>
                        </a:spcBef>
                      </a:pPr>
                      <a:r>
                        <a:rPr sz="1600" b="1" spc="-10" dirty="0">
                          <a:latin typeface="Calibri"/>
                          <a:cs typeface="Calibri"/>
                        </a:rPr>
                        <a:t>88%</a:t>
                      </a:r>
                      <a:r>
                        <a:rPr sz="1600" b="1" spc="10" dirty="0">
                          <a:latin typeface="Calibri"/>
                          <a:cs typeface="Calibri"/>
                        </a:rPr>
                        <a:t> </a:t>
                      </a:r>
                      <a:r>
                        <a:rPr sz="2700" i="1" spc="-7" baseline="-13888" dirty="0">
                          <a:latin typeface="Calibri"/>
                          <a:cs typeface="Calibri"/>
                        </a:rPr>
                        <a:t>(N</a:t>
                      </a:r>
                      <a:endParaRPr sz="2700" baseline="-13888">
                        <a:latin typeface="Calibri"/>
                        <a:cs typeface="Calibri"/>
                      </a:endParaRPr>
                    </a:p>
                  </a:txBody>
                  <a:tcPr marL="0" marR="0" marT="0" marB="0">
                    <a:lnB w="9525">
                      <a:solidFill>
                        <a:srgbClr val="DADADA"/>
                      </a:solidFill>
                      <a:prstDash val="solid"/>
                    </a:lnB>
                    <a:solidFill>
                      <a:srgbClr val="FF99CC"/>
                    </a:solidFill>
                  </a:tcPr>
                </a:tc>
                <a:tc vMerge="1">
                  <a:txBody>
                    <a:bodyPr/>
                    <a:lstStyle/>
                    <a:p>
                      <a:endParaRPr/>
                    </a:p>
                  </a:txBody>
                  <a:tcPr marL="0" marR="0" marT="0" marB="0">
                    <a:lnT w="9525">
                      <a:solidFill>
                        <a:srgbClr val="DADADA"/>
                      </a:solidFill>
                      <a:prstDash val="solid"/>
                    </a:lnT>
                    <a:lnB w="9525">
                      <a:solidFill>
                        <a:srgbClr val="DADADA"/>
                      </a:solidFill>
                      <a:prstDash val="solid"/>
                    </a:lnB>
                  </a:tcPr>
                </a:tc>
                <a:extLst>
                  <a:ext uri="{0D108BD9-81ED-4DB2-BD59-A6C34878D82A}">
                    <a16:rowId xmlns:a16="http://schemas.microsoft.com/office/drawing/2014/main" val="10001"/>
                  </a:ext>
                </a:extLst>
              </a:tr>
              <a:tr h="53339">
                <a:tc vMerge="1">
                  <a:txBody>
                    <a:bodyPr/>
                    <a:lstStyle/>
                    <a:p>
                      <a:endParaRPr/>
                    </a:p>
                  </a:txBody>
                  <a:tcPr marL="0" marR="0" marT="0" marB="0">
                    <a:lnT w="9525">
                      <a:solidFill>
                        <a:srgbClr val="DADADA"/>
                      </a:solidFill>
                      <a:prstDash val="solid"/>
                    </a:lnT>
                    <a:lnB w="9525">
                      <a:solidFill>
                        <a:srgbClr val="DADADA"/>
                      </a:solidFill>
                      <a:prstDash val="solid"/>
                    </a:lnB>
                  </a:tcPr>
                </a:tc>
                <a:tc rowSpan="5">
                  <a:txBody>
                    <a:bodyPr/>
                    <a:lstStyle/>
                    <a:p>
                      <a:pPr>
                        <a:lnSpc>
                          <a:spcPct val="100000"/>
                        </a:lnSpc>
                      </a:pPr>
                      <a:endParaRPr sz="1800">
                        <a:latin typeface="Times New Roman"/>
                        <a:cs typeface="Times New Roman"/>
                      </a:endParaRPr>
                    </a:p>
                    <a:p>
                      <a:pPr>
                        <a:lnSpc>
                          <a:spcPct val="100000"/>
                        </a:lnSpc>
                        <a:spcBef>
                          <a:spcPts val="35"/>
                        </a:spcBef>
                      </a:pPr>
                      <a:endParaRPr sz="2150">
                        <a:latin typeface="Times New Roman"/>
                        <a:cs typeface="Times New Roman"/>
                      </a:endParaRPr>
                    </a:p>
                    <a:p>
                      <a:pPr marL="255270">
                        <a:lnSpc>
                          <a:spcPct val="100000"/>
                        </a:lnSpc>
                      </a:pPr>
                      <a:r>
                        <a:rPr sz="1600" b="1" spc="-10" dirty="0">
                          <a:latin typeface="Calibri"/>
                          <a:cs typeface="Calibri"/>
                        </a:rPr>
                        <a:t>83%</a:t>
                      </a:r>
                      <a:r>
                        <a:rPr sz="1600" b="1" spc="-235" dirty="0">
                          <a:latin typeface="Calibri"/>
                          <a:cs typeface="Calibri"/>
                        </a:rPr>
                        <a:t> </a:t>
                      </a:r>
                      <a:r>
                        <a:rPr sz="2700" i="1" spc="-7" baseline="-3086" dirty="0">
                          <a:latin typeface="Calibri"/>
                          <a:cs typeface="Calibri"/>
                        </a:rPr>
                        <a:t>(N</a:t>
                      </a:r>
                      <a:endParaRPr sz="2700" baseline="-3086">
                        <a:latin typeface="Calibri"/>
                        <a:cs typeface="Calibri"/>
                      </a:endParaRPr>
                    </a:p>
                  </a:txBody>
                  <a:tcPr marL="0" marR="0" marT="0" marB="0">
                    <a:lnB w="9525">
                      <a:solidFill>
                        <a:srgbClr val="DADADA"/>
                      </a:solidFill>
                      <a:prstDash val="solid"/>
                    </a:lnB>
                    <a:solidFill>
                      <a:srgbClr val="33CCFF"/>
                    </a:solidFill>
                  </a:tcPr>
                </a:tc>
                <a:tc vMerge="1">
                  <a:txBody>
                    <a:bodyPr/>
                    <a:lstStyle/>
                    <a:p>
                      <a:endParaRPr/>
                    </a:p>
                  </a:txBody>
                  <a:tcPr marL="0" marR="0" marT="17145" marB="0">
                    <a:lnT w="9525">
                      <a:solidFill>
                        <a:srgbClr val="DADADA"/>
                      </a:solidFill>
                      <a:prstDash val="solid"/>
                    </a:lnT>
                    <a:lnB w="9525">
                      <a:solidFill>
                        <a:srgbClr val="DADADA"/>
                      </a:solidFill>
                      <a:prstDash val="solid"/>
                    </a:lnB>
                  </a:tcPr>
                </a:tc>
                <a:tc vMerge="1">
                  <a:txBody>
                    <a:bodyPr/>
                    <a:lstStyle/>
                    <a:p>
                      <a:endParaRPr/>
                    </a:p>
                  </a:txBody>
                  <a:tcPr marL="0" marR="0" marT="0" marB="0">
                    <a:lnB w="9525">
                      <a:solidFill>
                        <a:srgbClr val="DADADA"/>
                      </a:solidFill>
                      <a:prstDash val="solid"/>
                    </a:lnB>
                    <a:solidFill>
                      <a:srgbClr val="FF99CC"/>
                    </a:solidFill>
                  </a:tcPr>
                </a:tc>
                <a:tc vMerge="1">
                  <a:txBody>
                    <a:bodyPr/>
                    <a:lstStyle/>
                    <a:p>
                      <a:endParaRPr/>
                    </a:p>
                  </a:txBody>
                  <a:tcPr marL="0" marR="0" marT="0" marB="0">
                    <a:lnT w="9525">
                      <a:solidFill>
                        <a:srgbClr val="DADADA"/>
                      </a:solidFill>
                      <a:prstDash val="solid"/>
                    </a:lnT>
                    <a:lnB w="9525">
                      <a:solidFill>
                        <a:srgbClr val="DADADA"/>
                      </a:solidFill>
                      <a:prstDash val="solid"/>
                    </a:lnB>
                  </a:tcPr>
                </a:tc>
                <a:extLst>
                  <a:ext uri="{0D108BD9-81ED-4DB2-BD59-A6C34878D82A}">
                    <a16:rowId xmlns:a16="http://schemas.microsoft.com/office/drawing/2014/main" val="10002"/>
                  </a:ext>
                </a:extLst>
              </a:tr>
              <a:tr h="356616">
                <a:tc>
                  <a:txBody>
                    <a:bodyPr/>
                    <a:lstStyle/>
                    <a:p>
                      <a:pPr>
                        <a:lnSpc>
                          <a:spcPct val="100000"/>
                        </a:lnSpc>
                      </a:pPr>
                      <a:endParaRPr sz="22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B w="9525">
                      <a:solidFill>
                        <a:srgbClr val="DADADA"/>
                      </a:solidFill>
                      <a:prstDash val="solid"/>
                    </a:lnB>
                    <a:solidFill>
                      <a:srgbClr val="33CCFF"/>
                    </a:solidFill>
                  </a:tcPr>
                </a:tc>
                <a:tc>
                  <a:txBody>
                    <a:bodyPr/>
                    <a:lstStyle/>
                    <a:p>
                      <a:pPr>
                        <a:lnSpc>
                          <a:spcPct val="100000"/>
                        </a:lnSpc>
                      </a:pPr>
                      <a:endParaRPr sz="22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B w="9525">
                      <a:solidFill>
                        <a:srgbClr val="DADADA"/>
                      </a:solidFill>
                      <a:prstDash val="solid"/>
                    </a:lnB>
                    <a:solidFill>
                      <a:srgbClr val="FF99CC"/>
                    </a:solidFill>
                  </a:tcPr>
                </a:tc>
                <a:tc>
                  <a:txBody>
                    <a:bodyPr/>
                    <a:lstStyle/>
                    <a:p>
                      <a:pPr>
                        <a:lnSpc>
                          <a:spcPct val="100000"/>
                        </a:lnSpc>
                      </a:pPr>
                      <a:endParaRPr sz="2200">
                        <a:latin typeface="Times New Roman"/>
                        <a:cs typeface="Times New Roman"/>
                      </a:endParaRPr>
                    </a:p>
                  </a:txBody>
                  <a:tcPr marL="0" marR="0" marT="0" marB="0">
                    <a:lnT w="9525">
                      <a:solidFill>
                        <a:srgbClr val="DADADA"/>
                      </a:solidFill>
                      <a:prstDash val="solid"/>
                    </a:lnT>
                    <a:lnB w="9525">
                      <a:solidFill>
                        <a:srgbClr val="DADADA"/>
                      </a:solidFill>
                      <a:prstDash val="solid"/>
                    </a:lnB>
                  </a:tcPr>
                </a:tc>
                <a:extLst>
                  <a:ext uri="{0D108BD9-81ED-4DB2-BD59-A6C34878D82A}">
                    <a16:rowId xmlns:a16="http://schemas.microsoft.com/office/drawing/2014/main" val="10003"/>
                  </a:ext>
                </a:extLst>
              </a:tr>
              <a:tr h="358139">
                <a:tc>
                  <a:txBody>
                    <a:bodyPr/>
                    <a:lstStyle/>
                    <a:p>
                      <a:pPr>
                        <a:lnSpc>
                          <a:spcPct val="100000"/>
                        </a:lnSpc>
                      </a:pPr>
                      <a:endParaRPr sz="22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B w="9525">
                      <a:solidFill>
                        <a:srgbClr val="DADADA"/>
                      </a:solidFill>
                      <a:prstDash val="solid"/>
                    </a:lnB>
                    <a:solidFill>
                      <a:srgbClr val="33CCFF"/>
                    </a:solidFill>
                  </a:tcPr>
                </a:tc>
                <a:tc>
                  <a:txBody>
                    <a:bodyPr/>
                    <a:lstStyle/>
                    <a:p>
                      <a:pPr>
                        <a:lnSpc>
                          <a:spcPct val="100000"/>
                        </a:lnSpc>
                      </a:pPr>
                      <a:endParaRPr sz="22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B w="9525">
                      <a:solidFill>
                        <a:srgbClr val="DADADA"/>
                      </a:solidFill>
                      <a:prstDash val="solid"/>
                    </a:lnB>
                    <a:solidFill>
                      <a:srgbClr val="FF99CC"/>
                    </a:solidFill>
                  </a:tcPr>
                </a:tc>
                <a:tc>
                  <a:txBody>
                    <a:bodyPr/>
                    <a:lstStyle/>
                    <a:p>
                      <a:pPr>
                        <a:lnSpc>
                          <a:spcPct val="100000"/>
                        </a:lnSpc>
                      </a:pPr>
                      <a:endParaRPr sz="2200">
                        <a:latin typeface="Times New Roman"/>
                        <a:cs typeface="Times New Roman"/>
                      </a:endParaRPr>
                    </a:p>
                  </a:txBody>
                  <a:tcPr marL="0" marR="0" marT="0" marB="0">
                    <a:lnT w="9525">
                      <a:solidFill>
                        <a:srgbClr val="DADADA"/>
                      </a:solidFill>
                      <a:prstDash val="solid"/>
                    </a:lnT>
                    <a:lnB w="9525">
                      <a:solidFill>
                        <a:srgbClr val="DADADA"/>
                      </a:solidFill>
                      <a:prstDash val="solid"/>
                    </a:lnB>
                  </a:tcPr>
                </a:tc>
                <a:extLst>
                  <a:ext uri="{0D108BD9-81ED-4DB2-BD59-A6C34878D82A}">
                    <a16:rowId xmlns:a16="http://schemas.microsoft.com/office/drawing/2014/main" val="10004"/>
                  </a:ext>
                </a:extLst>
              </a:tr>
              <a:tr h="356615">
                <a:tc>
                  <a:txBody>
                    <a:bodyPr/>
                    <a:lstStyle/>
                    <a:p>
                      <a:pPr>
                        <a:lnSpc>
                          <a:spcPct val="100000"/>
                        </a:lnSpc>
                      </a:pPr>
                      <a:endParaRPr sz="22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B w="9525">
                      <a:solidFill>
                        <a:srgbClr val="DADADA"/>
                      </a:solidFill>
                      <a:prstDash val="solid"/>
                    </a:lnB>
                    <a:solidFill>
                      <a:srgbClr val="33CCFF"/>
                    </a:solidFill>
                  </a:tcPr>
                </a:tc>
                <a:tc>
                  <a:txBody>
                    <a:bodyPr/>
                    <a:lstStyle/>
                    <a:p>
                      <a:pPr>
                        <a:lnSpc>
                          <a:spcPct val="100000"/>
                        </a:lnSpc>
                      </a:pPr>
                      <a:endParaRPr sz="22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B w="9525">
                      <a:solidFill>
                        <a:srgbClr val="DADADA"/>
                      </a:solidFill>
                      <a:prstDash val="solid"/>
                    </a:lnB>
                    <a:solidFill>
                      <a:srgbClr val="FF99CC"/>
                    </a:solidFill>
                  </a:tcPr>
                </a:tc>
                <a:tc>
                  <a:txBody>
                    <a:bodyPr/>
                    <a:lstStyle/>
                    <a:p>
                      <a:pPr>
                        <a:lnSpc>
                          <a:spcPct val="100000"/>
                        </a:lnSpc>
                      </a:pPr>
                      <a:endParaRPr sz="2200">
                        <a:latin typeface="Times New Roman"/>
                        <a:cs typeface="Times New Roman"/>
                      </a:endParaRPr>
                    </a:p>
                  </a:txBody>
                  <a:tcPr marL="0" marR="0" marT="0" marB="0">
                    <a:lnT w="9525">
                      <a:solidFill>
                        <a:srgbClr val="DADADA"/>
                      </a:solidFill>
                      <a:prstDash val="solid"/>
                    </a:lnT>
                    <a:lnB w="9525">
                      <a:solidFill>
                        <a:srgbClr val="DADADA"/>
                      </a:solidFill>
                      <a:prstDash val="solid"/>
                    </a:lnB>
                  </a:tcPr>
                </a:tc>
                <a:extLst>
                  <a:ext uri="{0D108BD9-81ED-4DB2-BD59-A6C34878D82A}">
                    <a16:rowId xmlns:a16="http://schemas.microsoft.com/office/drawing/2014/main" val="10005"/>
                  </a:ext>
                </a:extLst>
              </a:tr>
              <a:tr h="356616">
                <a:tc>
                  <a:txBody>
                    <a:bodyPr/>
                    <a:lstStyle/>
                    <a:p>
                      <a:pPr>
                        <a:lnSpc>
                          <a:spcPct val="100000"/>
                        </a:lnSpc>
                      </a:pPr>
                      <a:endParaRPr sz="22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B w="9525">
                      <a:solidFill>
                        <a:srgbClr val="DADADA"/>
                      </a:solidFill>
                      <a:prstDash val="solid"/>
                    </a:lnB>
                    <a:solidFill>
                      <a:srgbClr val="33CCFF"/>
                    </a:solidFill>
                  </a:tcPr>
                </a:tc>
                <a:tc>
                  <a:txBody>
                    <a:bodyPr/>
                    <a:lstStyle/>
                    <a:p>
                      <a:pPr>
                        <a:lnSpc>
                          <a:spcPct val="100000"/>
                        </a:lnSpc>
                      </a:pPr>
                      <a:endParaRPr sz="22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B w="9525">
                      <a:solidFill>
                        <a:srgbClr val="DADADA"/>
                      </a:solidFill>
                      <a:prstDash val="solid"/>
                    </a:lnB>
                    <a:solidFill>
                      <a:srgbClr val="FF99CC"/>
                    </a:solidFill>
                  </a:tcPr>
                </a:tc>
                <a:tc>
                  <a:txBody>
                    <a:bodyPr/>
                    <a:lstStyle/>
                    <a:p>
                      <a:pPr>
                        <a:lnSpc>
                          <a:spcPct val="100000"/>
                        </a:lnSpc>
                      </a:pPr>
                      <a:endParaRPr sz="2200">
                        <a:latin typeface="Times New Roman"/>
                        <a:cs typeface="Times New Roman"/>
                      </a:endParaRPr>
                    </a:p>
                  </a:txBody>
                  <a:tcPr marL="0" marR="0" marT="0" marB="0">
                    <a:lnT w="9525">
                      <a:solidFill>
                        <a:srgbClr val="DADADA"/>
                      </a:solidFill>
                      <a:prstDash val="solid"/>
                    </a:lnT>
                    <a:lnB w="9525">
                      <a:solidFill>
                        <a:srgbClr val="DADADA"/>
                      </a:solidFill>
                      <a:prstDash val="solid"/>
                    </a:lnB>
                  </a:tcPr>
                </a:tc>
                <a:extLst>
                  <a:ext uri="{0D108BD9-81ED-4DB2-BD59-A6C34878D82A}">
                    <a16:rowId xmlns:a16="http://schemas.microsoft.com/office/drawing/2014/main" val="10006"/>
                  </a:ext>
                </a:extLst>
              </a:tr>
            </a:tbl>
          </a:graphicData>
        </a:graphic>
      </p:graphicFrame>
      <p:sp>
        <p:nvSpPr>
          <p:cNvPr id="25" name="object 25"/>
          <p:cNvSpPr txBox="1">
            <a:spLocks noGrp="1"/>
          </p:cNvSpPr>
          <p:nvPr>
            <p:ph type="sldNum" sz="quarter" idx="7"/>
          </p:nvPr>
        </p:nvSpPr>
        <p:spPr>
          <a:xfrm>
            <a:off x="11076813" y="6149091"/>
            <a:ext cx="722548"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350</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
        <p:nvSpPr>
          <p:cNvPr id="20" name="object 20"/>
          <p:cNvSpPr txBox="1"/>
          <p:nvPr/>
        </p:nvSpPr>
        <p:spPr>
          <a:xfrm>
            <a:off x="10433310" y="3759400"/>
            <a:ext cx="44132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1" u="none" strike="noStrike" kern="1200" cap="none" spc="0" normalizeH="0" baseline="0" noProof="0" dirty="0">
                <a:ln>
                  <a:noFill/>
                </a:ln>
                <a:solidFill>
                  <a:prstClr val="black"/>
                </a:solidFill>
                <a:effectLst/>
                <a:uLnTx/>
                <a:uFillTx/>
                <a:latin typeface="Calibri"/>
                <a:ea typeface="+mn-ea"/>
                <a:cs typeface="Calibri"/>
              </a:rPr>
              <a:t>=32)</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1" name="object 21"/>
          <p:cNvSpPr txBox="1"/>
          <p:nvPr/>
        </p:nvSpPr>
        <p:spPr>
          <a:xfrm>
            <a:off x="1484478" y="1480751"/>
            <a:ext cx="3340100"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800" b="1" i="0" u="none" strike="noStrike" kern="1200" cap="none" spc="-5" normalizeH="0" baseline="0" noProof="0" dirty="0">
                <a:ln>
                  <a:noFill/>
                </a:ln>
                <a:solidFill>
                  <a:prstClr val="black"/>
                </a:solidFill>
                <a:effectLst/>
                <a:uLnTx/>
                <a:uFillTx/>
                <a:latin typeface="Calibri"/>
                <a:ea typeface="+mn-ea"/>
                <a:cs typeface="Calibri"/>
              </a:rPr>
              <a:t>Hispanic</a:t>
            </a:r>
            <a:r>
              <a:rPr kumimoji="0" sz="2800" b="0" i="0" u="none" strike="noStrike" kern="1200" cap="none" spc="-5" normalizeH="0" baseline="0" noProof="0" dirty="0">
                <a:ln>
                  <a:noFill/>
                </a:ln>
                <a:solidFill>
                  <a:prstClr val="black"/>
                </a:solidFill>
                <a:effectLst/>
                <a:uLnTx/>
                <a:uFillTx/>
                <a:latin typeface="Calibri"/>
                <a:ea typeface="+mn-ea"/>
                <a:cs typeface="Calibri"/>
              </a:rPr>
              <a:t>: </a:t>
            </a:r>
            <a:r>
              <a:rPr kumimoji="0" sz="2800" b="0" i="1" u="none" strike="noStrike" kern="1200" cap="none" spc="-5" normalizeH="0" baseline="0" noProof="0" dirty="0">
                <a:ln>
                  <a:noFill/>
                </a:ln>
                <a:solidFill>
                  <a:prstClr val="black"/>
                </a:solidFill>
                <a:effectLst/>
                <a:uLnTx/>
                <a:uFillTx/>
                <a:latin typeface="Calibri"/>
                <a:ea typeface="+mn-ea"/>
                <a:cs typeface="Calibri"/>
              </a:rPr>
              <a:t>In Care =</a:t>
            </a:r>
            <a:r>
              <a:rPr kumimoji="0" sz="2800" b="0" i="1" u="none" strike="noStrike" kern="1200" cap="none" spc="-20" normalizeH="0" baseline="0" noProof="0" dirty="0">
                <a:ln>
                  <a:noFill/>
                </a:ln>
                <a:solidFill>
                  <a:prstClr val="black"/>
                </a:solidFill>
                <a:effectLst/>
                <a:uLnTx/>
                <a:uFillTx/>
                <a:latin typeface="Calibri"/>
                <a:ea typeface="+mn-ea"/>
                <a:cs typeface="Calibri"/>
              </a:rPr>
              <a:t> </a:t>
            </a:r>
            <a:r>
              <a:rPr kumimoji="0" sz="2800" b="0" i="0" u="none" strike="noStrike" kern="1200" cap="none" spc="-10" normalizeH="0" baseline="0" noProof="0" dirty="0">
                <a:ln>
                  <a:noFill/>
                </a:ln>
                <a:solidFill>
                  <a:prstClr val="black"/>
                </a:solidFill>
                <a:effectLst/>
                <a:uLnTx/>
                <a:uFillTx/>
                <a:latin typeface="Calibri"/>
                <a:ea typeface="+mn-ea"/>
                <a:cs typeface="Calibri"/>
              </a:rPr>
              <a:t>150</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
        <p:nvSpPr>
          <p:cNvPr id="22" name="object 22"/>
          <p:cNvSpPr txBox="1"/>
          <p:nvPr/>
        </p:nvSpPr>
        <p:spPr>
          <a:xfrm>
            <a:off x="8236320" y="3759400"/>
            <a:ext cx="44132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1" u="none" strike="noStrike" kern="1200" cap="none" spc="0" normalizeH="0" baseline="0" noProof="0" dirty="0">
                <a:ln>
                  <a:noFill/>
                </a:ln>
                <a:solidFill>
                  <a:prstClr val="black"/>
                </a:solidFill>
                <a:effectLst/>
                <a:uLnTx/>
                <a:uFillTx/>
                <a:latin typeface="Calibri"/>
                <a:ea typeface="+mn-ea"/>
                <a:cs typeface="Calibri"/>
              </a:rPr>
              <a:t>=95)</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3" name="object 23"/>
          <p:cNvSpPr txBox="1"/>
          <p:nvPr/>
        </p:nvSpPr>
        <p:spPr>
          <a:xfrm>
            <a:off x="7579865" y="4684013"/>
            <a:ext cx="1231900" cy="810895"/>
          </a:xfrm>
          <a:prstGeom prst="rect">
            <a:avLst/>
          </a:prstGeom>
        </p:spPr>
        <p:txBody>
          <a:bodyPr vert="horz" wrap="square" lIns="0" tIns="109855" rIns="0" bIns="0" rtlCol="0">
            <a:spAutoFit/>
          </a:bodyPr>
          <a:lstStyle/>
          <a:p>
            <a:pPr marL="12700" marR="0" lvl="0" indent="0" algn="l" defTabSz="914400" rtl="0" eaLnBrk="1" fontAlgn="auto" latinLnBrk="0" hangingPunct="1">
              <a:lnSpc>
                <a:spcPct val="100000"/>
              </a:lnSpc>
              <a:spcBef>
                <a:spcPts val="865"/>
              </a:spcBef>
              <a:spcAft>
                <a:spcPts val="0"/>
              </a:spcAft>
              <a:buClrTx/>
              <a:buSzTx/>
              <a:buFontTx/>
              <a:buNone/>
              <a:tabLst/>
              <a:defRPr/>
            </a:pPr>
            <a:r>
              <a:rPr kumimoji="0" sz="1800" b="1" i="0" u="none" strike="noStrike" kern="1200" cap="none" spc="-5" normalizeH="0" baseline="0" noProof="0" dirty="0">
                <a:ln>
                  <a:noFill/>
                </a:ln>
                <a:solidFill>
                  <a:srgbClr val="595958"/>
                </a:solidFill>
                <a:effectLst/>
                <a:uLnTx/>
                <a:uFillTx/>
                <a:latin typeface="Calibri"/>
                <a:ea typeface="+mn-ea"/>
                <a:cs typeface="Calibri"/>
              </a:rPr>
              <a:t>Male</a:t>
            </a:r>
            <a:r>
              <a:rPr kumimoji="0" sz="1800" b="1" i="0" u="none" strike="noStrike" kern="1200" cap="none" spc="60" normalizeH="0" baseline="0" noProof="0" dirty="0">
                <a:ln>
                  <a:noFill/>
                </a:ln>
                <a:solidFill>
                  <a:srgbClr val="595958"/>
                </a:solidFill>
                <a:effectLst/>
                <a:uLnTx/>
                <a:uFillTx/>
                <a:latin typeface="Calibri"/>
                <a:ea typeface="+mn-ea"/>
                <a:cs typeface="Calibri"/>
              </a:rPr>
              <a:t> </a:t>
            </a:r>
            <a:r>
              <a:rPr kumimoji="0" sz="2700" b="0" i="0" u="none" strike="noStrike" kern="1200" cap="none" spc="-7" normalizeH="0" baseline="1543" noProof="0" dirty="0">
                <a:ln>
                  <a:noFill/>
                </a:ln>
                <a:solidFill>
                  <a:prstClr val="black"/>
                </a:solidFill>
                <a:effectLst/>
                <a:uLnTx/>
                <a:uFillTx/>
                <a:latin typeface="Calibri"/>
                <a:ea typeface="+mn-ea"/>
                <a:cs typeface="Calibri"/>
              </a:rPr>
              <a:t>(95)</a:t>
            </a:r>
            <a:endParaRPr kumimoji="0" sz="2700" b="0" i="0" u="none" strike="noStrike" kern="1200" cap="none" spc="0" normalizeH="0" baseline="1543" noProof="0">
              <a:ln>
                <a:noFill/>
              </a:ln>
              <a:solidFill>
                <a:prstClr val="black"/>
              </a:solidFill>
              <a:effectLst/>
              <a:uLnTx/>
              <a:uFillTx/>
              <a:latin typeface="Calibri"/>
              <a:ea typeface="+mn-ea"/>
              <a:cs typeface="Calibri"/>
            </a:endParaRPr>
          </a:p>
          <a:p>
            <a:pPr marL="338455" marR="0" lvl="0" indent="0" algn="l" defTabSz="914400" rtl="0" eaLnBrk="1" fontAlgn="auto" latinLnBrk="0" hangingPunct="1">
              <a:lnSpc>
                <a:spcPct val="100000"/>
              </a:lnSpc>
              <a:spcBef>
                <a:spcPts val="855"/>
              </a:spcBef>
              <a:spcAft>
                <a:spcPts val="0"/>
              </a:spcAft>
              <a:buClrTx/>
              <a:buSzTx/>
              <a:buFontTx/>
              <a:buNone/>
              <a:tabLst/>
              <a:defRPr/>
            </a:pPr>
            <a:r>
              <a:rPr kumimoji="0" sz="2000" b="0" i="1" u="none" strike="noStrike" kern="1200" cap="none" spc="-5" normalizeH="0" baseline="0" noProof="0" dirty="0">
                <a:ln>
                  <a:noFill/>
                </a:ln>
                <a:solidFill>
                  <a:srgbClr val="595958"/>
                </a:solidFill>
                <a:effectLst/>
                <a:uLnTx/>
                <a:uFillTx/>
                <a:latin typeface="Calibri"/>
                <a:ea typeface="+mn-ea"/>
                <a:cs typeface="Calibri"/>
              </a:rPr>
              <a:t>Ret.Care</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24" name="object 24"/>
          <p:cNvSpPr txBox="1"/>
          <p:nvPr/>
        </p:nvSpPr>
        <p:spPr>
          <a:xfrm>
            <a:off x="9192045" y="4684013"/>
            <a:ext cx="1558925" cy="810895"/>
          </a:xfrm>
          <a:prstGeom prst="rect">
            <a:avLst/>
          </a:prstGeom>
        </p:spPr>
        <p:txBody>
          <a:bodyPr vert="horz" wrap="square" lIns="0" tIns="109855" rIns="0" bIns="0" rtlCol="0">
            <a:spAutoFit/>
          </a:bodyPr>
          <a:lstStyle/>
          <a:p>
            <a:pPr marL="458470" marR="0" lvl="0" indent="0" algn="l" defTabSz="914400" rtl="0" eaLnBrk="1" fontAlgn="auto" latinLnBrk="0" hangingPunct="1">
              <a:lnSpc>
                <a:spcPct val="100000"/>
              </a:lnSpc>
              <a:spcBef>
                <a:spcPts val="865"/>
              </a:spcBef>
              <a:spcAft>
                <a:spcPts val="0"/>
              </a:spcAft>
              <a:buClrTx/>
              <a:buSzTx/>
              <a:buFontTx/>
              <a:buNone/>
              <a:tabLst/>
              <a:defRPr/>
            </a:pPr>
            <a:r>
              <a:rPr kumimoji="0" sz="1800" b="1" i="0" u="none" strike="noStrike" kern="1200" cap="none" spc="-5" normalizeH="0" baseline="0" noProof="0" dirty="0">
                <a:ln>
                  <a:noFill/>
                </a:ln>
                <a:solidFill>
                  <a:srgbClr val="595958"/>
                </a:solidFill>
                <a:effectLst/>
                <a:uLnTx/>
                <a:uFillTx/>
                <a:latin typeface="Calibri"/>
                <a:ea typeface="+mn-ea"/>
                <a:cs typeface="Calibri"/>
              </a:rPr>
              <a:t>Female</a:t>
            </a:r>
            <a:r>
              <a:rPr kumimoji="0" sz="1800" b="1" i="0" u="none" strike="noStrike" kern="1200" cap="none" spc="-245" normalizeH="0" baseline="0" noProof="0" dirty="0">
                <a:ln>
                  <a:noFill/>
                </a:ln>
                <a:solidFill>
                  <a:srgbClr val="595958"/>
                </a:solidFill>
                <a:effectLst/>
                <a:uLnTx/>
                <a:uFillTx/>
                <a:latin typeface="Calibri"/>
                <a:ea typeface="+mn-ea"/>
                <a:cs typeface="Calibri"/>
              </a:rPr>
              <a:t> </a:t>
            </a:r>
            <a:r>
              <a:rPr kumimoji="0" sz="2700" b="0" i="0" u="none" strike="noStrike" kern="1200" cap="none" spc="-7" normalizeH="0" baseline="1543" noProof="0" dirty="0">
                <a:ln>
                  <a:noFill/>
                </a:ln>
                <a:solidFill>
                  <a:prstClr val="black"/>
                </a:solidFill>
                <a:effectLst/>
                <a:uLnTx/>
                <a:uFillTx/>
                <a:latin typeface="Calibri"/>
                <a:ea typeface="+mn-ea"/>
                <a:cs typeface="Calibri"/>
              </a:rPr>
              <a:t>(32)</a:t>
            </a:r>
            <a:endParaRPr kumimoji="0" sz="2700" b="0" i="0" u="none" strike="noStrike" kern="1200" cap="none" spc="0" normalizeH="0" baseline="1543"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855"/>
              </a:spcBef>
              <a:spcAft>
                <a:spcPts val="0"/>
              </a:spcAft>
              <a:buClrTx/>
              <a:buSzTx/>
              <a:buFontTx/>
              <a:buNone/>
              <a:tabLst/>
              <a:defRPr/>
            </a:pPr>
            <a:r>
              <a:rPr kumimoji="0" sz="2000" b="0" i="1" u="none" strike="noStrike" kern="1200" cap="none" spc="-5" normalizeH="0" baseline="0" noProof="0" dirty="0">
                <a:ln>
                  <a:noFill/>
                </a:ln>
                <a:solidFill>
                  <a:srgbClr val="595958"/>
                </a:solidFill>
                <a:effectLst/>
                <a:uLnTx/>
                <a:uFillTx/>
                <a:latin typeface="Calibri"/>
                <a:ea typeface="+mn-ea"/>
                <a:cs typeface="Calibri"/>
              </a:rPr>
              <a:t>OOC</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1535014631"/>
      </p:ext>
    </p:extLst>
  </p:cSld>
  <p:clrMapOvr>
    <a:masterClrMapping/>
  </p:clrMapOvr>
  <p:timing>
    <p:tnLst>
      <p:par>
        <p:cTn id="1" dur="indefinite" restart="never" nodeType="tmRoot"/>
      </p:par>
    </p:tn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291242" y="437170"/>
            <a:ext cx="11610340" cy="574040"/>
          </a:xfrm>
          <a:prstGeom prst="rect">
            <a:avLst/>
          </a:prstGeom>
        </p:spPr>
        <p:txBody>
          <a:bodyPr vert="horz" wrap="square" lIns="0" tIns="12700" rIns="0" bIns="0" rtlCol="0">
            <a:spAutoFit/>
          </a:bodyPr>
          <a:lstStyle/>
          <a:p>
            <a:pPr marL="12700">
              <a:lnSpc>
                <a:spcPct val="100000"/>
              </a:lnSpc>
              <a:spcBef>
                <a:spcPts val="100"/>
              </a:spcBef>
            </a:pPr>
            <a:r>
              <a:rPr sz="3600" b="1" spc="-45" dirty="0">
                <a:latin typeface="Trebuchet MS"/>
                <a:cs typeface="Trebuchet MS"/>
              </a:rPr>
              <a:t>RW-B </a:t>
            </a:r>
            <a:r>
              <a:rPr sz="3600" b="1" spc="-5" dirty="0">
                <a:latin typeface="Trebuchet MS"/>
                <a:cs typeface="Trebuchet MS"/>
              </a:rPr>
              <a:t>clients </a:t>
            </a:r>
            <a:r>
              <a:rPr sz="3600" b="0" i="1" dirty="0">
                <a:solidFill>
                  <a:srgbClr val="000000"/>
                </a:solidFill>
                <a:latin typeface="Trebuchet MS"/>
                <a:cs typeface="Trebuchet MS"/>
              </a:rPr>
              <a:t>Retained </a:t>
            </a:r>
            <a:r>
              <a:rPr sz="3600" b="0" i="1" spc="-5" dirty="0">
                <a:solidFill>
                  <a:srgbClr val="000000"/>
                </a:solidFill>
                <a:latin typeface="Trebuchet MS"/>
                <a:cs typeface="Trebuchet MS"/>
              </a:rPr>
              <a:t>in Care </a:t>
            </a:r>
            <a:r>
              <a:rPr sz="3600" b="1" spc="-5" dirty="0">
                <a:latin typeface="Trebuchet MS"/>
                <a:cs typeface="Trebuchet MS"/>
              </a:rPr>
              <a:t>by </a:t>
            </a:r>
            <a:r>
              <a:rPr sz="3600" b="1" dirty="0">
                <a:solidFill>
                  <a:srgbClr val="000000"/>
                </a:solidFill>
                <a:latin typeface="Trebuchet MS"/>
                <a:cs typeface="Trebuchet MS"/>
              </a:rPr>
              <a:t>Race </a:t>
            </a:r>
            <a:r>
              <a:rPr sz="3600" b="1" spc="-5" dirty="0">
                <a:solidFill>
                  <a:srgbClr val="000000"/>
                </a:solidFill>
                <a:latin typeface="Trebuchet MS"/>
                <a:cs typeface="Trebuchet MS"/>
              </a:rPr>
              <a:t>/ Gender </a:t>
            </a:r>
            <a:r>
              <a:rPr sz="3600" b="1" i="1" spc="-5" dirty="0">
                <a:latin typeface="Trebuchet MS"/>
                <a:cs typeface="Trebuchet MS"/>
              </a:rPr>
              <a:t>–</a:t>
            </a:r>
            <a:r>
              <a:rPr sz="3600" b="1" i="1" spc="55" dirty="0">
                <a:latin typeface="Trebuchet MS"/>
                <a:cs typeface="Trebuchet MS"/>
              </a:rPr>
              <a:t> </a:t>
            </a:r>
            <a:r>
              <a:rPr sz="3600" b="1" dirty="0">
                <a:latin typeface="Trebuchet MS"/>
                <a:cs typeface="Trebuchet MS"/>
              </a:rPr>
              <a:t>2021</a:t>
            </a:r>
            <a:endParaRPr sz="3600">
              <a:latin typeface="Trebuchet MS"/>
              <a:cs typeface="Trebuchet MS"/>
            </a:endParaRPr>
          </a:p>
        </p:txBody>
      </p:sp>
      <p:sp>
        <p:nvSpPr>
          <p:cNvPr id="3" name="object 3"/>
          <p:cNvSpPr/>
          <p:nvPr/>
        </p:nvSpPr>
        <p:spPr>
          <a:xfrm>
            <a:off x="11495531" y="2005583"/>
            <a:ext cx="0" cy="3618229"/>
          </a:xfrm>
          <a:custGeom>
            <a:avLst/>
            <a:gdLst/>
            <a:ahLst/>
            <a:cxnLst/>
            <a:rect l="l" t="t" r="r" b="b"/>
            <a:pathLst>
              <a:path h="3618229">
                <a:moveTo>
                  <a:pt x="0" y="0"/>
                </a:moveTo>
                <a:lnTo>
                  <a:pt x="0" y="361797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txBox="1"/>
          <p:nvPr/>
        </p:nvSpPr>
        <p:spPr>
          <a:xfrm>
            <a:off x="10443178" y="2429142"/>
            <a:ext cx="467359"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88%</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5" name="object 5"/>
          <p:cNvSpPr txBox="1"/>
          <p:nvPr/>
        </p:nvSpPr>
        <p:spPr>
          <a:xfrm>
            <a:off x="5736084" y="5730873"/>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8</a:t>
            </a:r>
            <a:r>
              <a:rPr kumimoji="0" sz="1600" b="0" i="1"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 name="object 6"/>
          <p:cNvSpPr txBox="1"/>
          <p:nvPr/>
        </p:nvSpPr>
        <p:spPr>
          <a:xfrm>
            <a:off x="6850282" y="5730873"/>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8</a:t>
            </a:r>
            <a:r>
              <a:rPr kumimoji="0" sz="1600" b="0" i="1" u="none" strike="noStrike" kern="1200" cap="none" spc="-10" normalizeH="0" baseline="0" noProof="0" dirty="0">
                <a:ln>
                  <a:noFill/>
                </a:ln>
                <a:solidFill>
                  <a:srgbClr val="595958"/>
                </a:solidFill>
                <a:effectLst/>
                <a:uLnTx/>
                <a:uFillTx/>
                <a:latin typeface="Calibri"/>
                <a:ea typeface="+mn-ea"/>
                <a:cs typeface="Calibri"/>
              </a:rPr>
              <a:t>2%</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 name="object 7"/>
          <p:cNvSpPr txBox="1"/>
          <p:nvPr/>
        </p:nvSpPr>
        <p:spPr>
          <a:xfrm>
            <a:off x="7964480" y="5730873"/>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8</a:t>
            </a:r>
            <a:r>
              <a:rPr kumimoji="0" sz="1600" b="0" i="1" u="none" strike="noStrike" kern="1200" cap="none" spc="-10" normalizeH="0" baseline="0" noProof="0" dirty="0">
                <a:ln>
                  <a:noFill/>
                </a:ln>
                <a:solidFill>
                  <a:srgbClr val="595958"/>
                </a:solidFill>
                <a:effectLst/>
                <a:uLnTx/>
                <a:uFillTx/>
                <a:latin typeface="Calibri"/>
                <a:ea typeface="+mn-ea"/>
                <a:cs typeface="Calibri"/>
              </a:rPr>
              <a:t>4%</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8" name="object 8"/>
          <p:cNvSpPr txBox="1"/>
          <p:nvPr/>
        </p:nvSpPr>
        <p:spPr>
          <a:xfrm>
            <a:off x="9078678" y="5730873"/>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8</a:t>
            </a:r>
            <a:r>
              <a:rPr kumimoji="0" sz="1600" b="0" i="1" u="none" strike="noStrike" kern="1200" cap="none" spc="-10" normalizeH="0" baseline="0" noProof="0" dirty="0">
                <a:ln>
                  <a:noFill/>
                </a:ln>
                <a:solidFill>
                  <a:srgbClr val="595958"/>
                </a:solidFill>
                <a:effectLst/>
                <a:uLnTx/>
                <a:uFillTx/>
                <a:latin typeface="Calibri"/>
                <a:ea typeface="+mn-ea"/>
                <a:cs typeface="Calibri"/>
              </a:rPr>
              <a:t>6%</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9" name="object 9"/>
          <p:cNvSpPr txBox="1"/>
          <p:nvPr/>
        </p:nvSpPr>
        <p:spPr>
          <a:xfrm>
            <a:off x="10192876" y="5730873"/>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8</a:t>
            </a:r>
            <a:r>
              <a:rPr kumimoji="0" sz="1600" b="0" i="1" u="none" strike="noStrike" kern="1200" cap="none" spc="-10" normalizeH="0" baseline="0" noProof="0" dirty="0">
                <a:ln>
                  <a:noFill/>
                </a:ln>
                <a:solidFill>
                  <a:srgbClr val="595958"/>
                </a:solidFill>
                <a:effectLst/>
                <a:uLnTx/>
                <a:uFillTx/>
                <a:latin typeface="Calibri"/>
                <a:ea typeface="+mn-ea"/>
                <a:cs typeface="Calibri"/>
              </a:rPr>
              <a:t>8%</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0" name="object 10"/>
          <p:cNvSpPr txBox="1"/>
          <p:nvPr/>
        </p:nvSpPr>
        <p:spPr>
          <a:xfrm>
            <a:off x="11307074" y="5730873"/>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9</a:t>
            </a:r>
            <a:r>
              <a:rPr kumimoji="0" sz="1600" b="0" i="1"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1" name="object 11"/>
          <p:cNvSpPr txBox="1"/>
          <p:nvPr/>
        </p:nvSpPr>
        <p:spPr>
          <a:xfrm>
            <a:off x="6791665" y="1392306"/>
            <a:ext cx="3590290"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800" b="1" i="0" u="none" strike="noStrike" kern="1200" cap="none" spc="-15" normalizeH="0" baseline="0" noProof="0" dirty="0">
                <a:ln>
                  <a:noFill/>
                </a:ln>
                <a:solidFill>
                  <a:srgbClr val="595958"/>
                </a:solidFill>
                <a:effectLst/>
                <a:uLnTx/>
                <a:uFillTx/>
                <a:latin typeface="Calibri"/>
                <a:ea typeface="+mn-ea"/>
                <a:cs typeface="Calibri"/>
              </a:rPr>
              <a:t>RW-B </a:t>
            </a:r>
            <a:r>
              <a:rPr kumimoji="0" sz="2800" b="1" i="0" u="none" strike="noStrike" kern="1200" cap="none" spc="-5" normalizeH="0" baseline="0" noProof="0" dirty="0">
                <a:ln>
                  <a:noFill/>
                </a:ln>
                <a:solidFill>
                  <a:srgbClr val="595958"/>
                </a:solidFill>
                <a:effectLst/>
                <a:uLnTx/>
                <a:uFillTx/>
                <a:latin typeface="Calibri"/>
                <a:ea typeface="+mn-ea"/>
                <a:cs typeface="Calibri"/>
              </a:rPr>
              <a:t>FEMALES</a:t>
            </a:r>
            <a:r>
              <a:rPr kumimoji="0" sz="2800" b="1" i="0" u="none" strike="noStrike" kern="1200" cap="none" spc="-229" normalizeH="0" baseline="0" noProof="0" dirty="0">
                <a:ln>
                  <a:noFill/>
                </a:ln>
                <a:solidFill>
                  <a:srgbClr val="595958"/>
                </a:solidFill>
                <a:effectLst/>
                <a:uLnTx/>
                <a:uFillTx/>
                <a:latin typeface="Calibri"/>
                <a:ea typeface="+mn-ea"/>
                <a:cs typeface="Calibri"/>
              </a:rPr>
              <a:t> </a:t>
            </a:r>
            <a:r>
              <a:rPr kumimoji="0" sz="2800" b="1" i="1" u="none" strike="noStrike" kern="1200" cap="none" spc="-20" normalizeH="0" baseline="0" noProof="0" dirty="0">
                <a:ln>
                  <a:noFill/>
                </a:ln>
                <a:solidFill>
                  <a:prstClr val="black"/>
                </a:solidFill>
                <a:effectLst/>
                <a:uLnTx/>
                <a:uFillTx/>
                <a:latin typeface="Calibri"/>
                <a:ea typeface="+mn-ea"/>
                <a:cs typeface="Calibri"/>
              </a:rPr>
              <a:t>Ret.Care</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
        <p:nvSpPr>
          <p:cNvPr id="12" name="object 12"/>
          <p:cNvSpPr/>
          <p:nvPr/>
        </p:nvSpPr>
        <p:spPr>
          <a:xfrm>
            <a:off x="454151" y="1955292"/>
            <a:ext cx="0" cy="3785870"/>
          </a:xfrm>
          <a:custGeom>
            <a:avLst/>
            <a:gdLst/>
            <a:ahLst/>
            <a:cxnLst/>
            <a:rect l="l" t="t" r="r" b="b"/>
            <a:pathLst>
              <a:path h="3785870">
                <a:moveTo>
                  <a:pt x="0" y="0"/>
                </a:moveTo>
                <a:lnTo>
                  <a:pt x="0" y="378561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graphicFrame>
        <p:nvGraphicFramePr>
          <p:cNvPr id="13" name="object 13"/>
          <p:cNvGraphicFramePr>
            <a:graphicFrameLocks noGrp="1"/>
          </p:cNvGraphicFramePr>
          <p:nvPr/>
        </p:nvGraphicFramePr>
        <p:xfrm>
          <a:off x="1359217" y="1950529"/>
          <a:ext cx="2731135" cy="3785612"/>
        </p:xfrm>
        <a:graphic>
          <a:graphicData uri="http://schemas.openxmlformats.org/drawingml/2006/table">
            <a:tbl>
              <a:tblPr firstRow="1" bandRow="1">
                <a:tableStyleId>{2D5ABB26-0587-4C30-8999-92F81FD0307C}</a:tableStyleId>
              </a:tblPr>
              <a:tblGrid>
                <a:gridCol w="909955">
                  <a:extLst>
                    <a:ext uri="{9D8B030D-6E8A-4147-A177-3AD203B41FA5}">
                      <a16:colId xmlns:a16="http://schemas.microsoft.com/office/drawing/2014/main" val="20000"/>
                    </a:ext>
                  </a:extLst>
                </a:gridCol>
                <a:gridCol w="911225">
                  <a:extLst>
                    <a:ext uri="{9D8B030D-6E8A-4147-A177-3AD203B41FA5}">
                      <a16:colId xmlns:a16="http://schemas.microsoft.com/office/drawing/2014/main" val="20001"/>
                    </a:ext>
                  </a:extLst>
                </a:gridCol>
                <a:gridCol w="909955">
                  <a:extLst>
                    <a:ext uri="{9D8B030D-6E8A-4147-A177-3AD203B41FA5}">
                      <a16:colId xmlns:a16="http://schemas.microsoft.com/office/drawing/2014/main" val="20002"/>
                    </a:ext>
                  </a:extLst>
                </a:gridCol>
              </a:tblGrid>
              <a:tr h="406908">
                <a:tc rowSpan="3">
                  <a:txBody>
                    <a:bodyPr/>
                    <a:lstStyle/>
                    <a:p>
                      <a:pPr>
                        <a:lnSpc>
                          <a:spcPct val="100000"/>
                        </a:lnSpc>
                      </a:pPr>
                      <a:endParaRPr sz="2000">
                        <a:latin typeface="Times New Roman"/>
                        <a:cs typeface="Times New Roman"/>
                      </a:endParaRPr>
                    </a:p>
                    <a:p>
                      <a:pPr marL="394335">
                        <a:lnSpc>
                          <a:spcPct val="100000"/>
                        </a:lnSpc>
                        <a:spcBef>
                          <a:spcPts val="1350"/>
                        </a:spcBef>
                      </a:pPr>
                      <a:r>
                        <a:rPr sz="2000" dirty="0">
                          <a:solidFill>
                            <a:srgbClr val="3E3E3E"/>
                          </a:solidFill>
                          <a:latin typeface="Calibri"/>
                          <a:cs typeface="Calibri"/>
                        </a:rPr>
                        <a:t>83%</a:t>
                      </a:r>
                      <a:endParaRPr sz="2000">
                        <a:latin typeface="Calibri"/>
                        <a:cs typeface="Calibri"/>
                      </a:endParaRPr>
                    </a:p>
                  </a:txBody>
                  <a:tcPr marL="0" marR="0" marT="0" marB="0">
                    <a:lnL w="9525">
                      <a:solidFill>
                        <a:srgbClr val="DADADA"/>
                      </a:solidFill>
                      <a:prstDash val="solid"/>
                    </a:lnL>
                    <a:lnR w="12700">
                      <a:solidFill>
                        <a:srgbClr val="000000"/>
                      </a:solidFill>
                      <a:prstDash val="solid"/>
                    </a:lnR>
                    <a:lnB w="9525">
                      <a:solidFill>
                        <a:srgbClr val="000000"/>
                      </a:solidFill>
                      <a:prstDash val="solid"/>
                    </a:lnB>
                  </a:tcPr>
                </a:tc>
                <a:tc>
                  <a:txBody>
                    <a:bodyPr/>
                    <a:lstStyle/>
                    <a:p>
                      <a:pPr>
                        <a:lnSpc>
                          <a:spcPct val="100000"/>
                        </a:lnSpc>
                      </a:pPr>
                      <a:endParaRPr sz="2500">
                        <a:latin typeface="Times New Roman"/>
                        <a:cs typeface="Times New Roman"/>
                      </a:endParaRPr>
                    </a:p>
                  </a:txBody>
                  <a:tcPr marL="0" marR="0" marT="0" marB="0">
                    <a:lnL w="12700" cap="flat" cmpd="sng" algn="ctr">
                      <a:solidFill>
                        <a:srgbClr val="000000"/>
                      </a:solidFill>
                      <a:prstDash val="solid"/>
                      <a:round/>
                      <a:headEnd type="none" w="med" len="med"/>
                      <a:tailEnd type="none" w="med" len="med"/>
                    </a:lnL>
                    <a:lnR w="9525">
                      <a:solidFill>
                        <a:srgbClr val="DADADA"/>
                      </a:solidFill>
                      <a:prstDash val="solid"/>
                    </a:lnR>
                    <a:lnB w="9525">
                      <a:solidFill>
                        <a:srgbClr val="000000"/>
                      </a:solidFill>
                      <a:prstDash val="solid"/>
                    </a:lnB>
                  </a:tcPr>
                </a:tc>
                <a:tc>
                  <a:txBody>
                    <a:bodyPr/>
                    <a:lstStyle/>
                    <a:p>
                      <a:pPr>
                        <a:lnSpc>
                          <a:spcPct val="100000"/>
                        </a:lnSpc>
                      </a:pPr>
                      <a:endParaRPr sz="2500">
                        <a:latin typeface="Times New Roman"/>
                        <a:cs typeface="Times New Roman"/>
                      </a:endParaRPr>
                    </a:p>
                  </a:txBody>
                  <a:tcPr marL="0" marR="0" marT="0" marB="0">
                    <a:lnL w="9525">
                      <a:solidFill>
                        <a:srgbClr val="DADADA"/>
                      </a:solidFill>
                      <a:prstDash val="solid"/>
                    </a:lnL>
                    <a:lnR w="9525">
                      <a:solidFill>
                        <a:srgbClr val="DADADA"/>
                      </a:solidFill>
                      <a:prstDash val="solid"/>
                    </a:lnR>
                    <a:lnB w="9525">
                      <a:solidFill>
                        <a:srgbClr val="000000"/>
                      </a:solidFill>
                      <a:prstDash val="solid"/>
                    </a:lnB>
                  </a:tcPr>
                </a:tc>
                <a:extLst>
                  <a:ext uri="{0D108BD9-81ED-4DB2-BD59-A6C34878D82A}">
                    <a16:rowId xmlns:a16="http://schemas.microsoft.com/office/drawing/2014/main" val="10000"/>
                  </a:ext>
                </a:extLst>
              </a:tr>
              <a:tr h="446531">
                <a:tc vMerge="1">
                  <a:txBody>
                    <a:bodyPr/>
                    <a:lstStyle/>
                    <a:p>
                      <a:endParaRPr/>
                    </a:p>
                  </a:txBody>
                  <a:tcPr marL="0" marR="0" marT="0" marB="0">
                    <a:lnL w="9525">
                      <a:solidFill>
                        <a:srgbClr val="DADADA"/>
                      </a:solidFill>
                      <a:prstDash val="solid"/>
                    </a:lnL>
                    <a:lnR w="12700">
                      <a:solidFill>
                        <a:srgbClr val="000000"/>
                      </a:solidFill>
                      <a:prstDash val="solid"/>
                    </a:lnR>
                    <a:lnB w="9525">
                      <a:solidFill>
                        <a:srgbClr val="000000"/>
                      </a:solidFill>
                      <a:prstDash val="solid"/>
                    </a:lnB>
                  </a:tcPr>
                </a:tc>
                <a:tc gridSpan="2">
                  <a:txBody>
                    <a:bodyPr/>
                    <a:lstStyle/>
                    <a:p>
                      <a:pPr marR="253365" algn="r">
                        <a:lnSpc>
                          <a:spcPct val="100000"/>
                        </a:lnSpc>
                        <a:spcBef>
                          <a:spcPts val="385"/>
                        </a:spcBef>
                      </a:pPr>
                      <a:r>
                        <a:rPr sz="1800" i="1" dirty="0">
                          <a:latin typeface="Calibri"/>
                          <a:cs typeface="Calibri"/>
                        </a:rPr>
                        <a:t>95</a:t>
                      </a:r>
                      <a:endParaRPr sz="1800">
                        <a:latin typeface="Calibri"/>
                        <a:cs typeface="Calibri"/>
                      </a:endParaRPr>
                    </a:p>
                  </a:txBody>
                  <a:tcPr marL="0" marR="0" marT="48895" marB="0">
                    <a:lnL w="12700">
                      <a:solidFill>
                        <a:srgbClr val="000000"/>
                      </a:solidFill>
                      <a:prstDash val="solid"/>
                    </a:lnL>
                    <a:lnR w="9525">
                      <a:solidFill>
                        <a:srgbClr val="DADADA"/>
                      </a:solidFill>
                      <a:prstDash val="solid"/>
                    </a:lnR>
                    <a:lnT w="9525">
                      <a:solidFill>
                        <a:srgbClr val="000000"/>
                      </a:solidFill>
                      <a:prstDash val="solid"/>
                    </a:lnT>
                    <a:lnB w="9525">
                      <a:solidFill>
                        <a:srgbClr val="000000"/>
                      </a:solidFill>
                      <a:prstDash val="solid"/>
                    </a:lnB>
                    <a:solidFill>
                      <a:srgbClr val="81DEFF"/>
                    </a:solidFill>
                  </a:tcPr>
                </a:tc>
                <a:tc hMerge="1">
                  <a:txBody>
                    <a:bodyPr/>
                    <a:lstStyle/>
                    <a:p>
                      <a:endParaRPr/>
                    </a:p>
                  </a:txBody>
                  <a:tcPr marL="0" marR="0" marT="0" marB="0"/>
                </a:tc>
                <a:extLst>
                  <a:ext uri="{0D108BD9-81ED-4DB2-BD59-A6C34878D82A}">
                    <a16:rowId xmlns:a16="http://schemas.microsoft.com/office/drawing/2014/main" val="10001"/>
                  </a:ext>
                </a:extLst>
              </a:tr>
              <a:tr h="815340">
                <a:tc vMerge="1">
                  <a:txBody>
                    <a:bodyPr/>
                    <a:lstStyle/>
                    <a:p>
                      <a:endParaRPr/>
                    </a:p>
                  </a:txBody>
                  <a:tcPr marL="0" marR="0" marT="0" marB="0">
                    <a:lnL w="9525">
                      <a:solidFill>
                        <a:srgbClr val="DADADA"/>
                      </a:solidFill>
                      <a:prstDash val="solid"/>
                    </a:lnL>
                    <a:lnR w="12700">
                      <a:solidFill>
                        <a:srgbClr val="000000"/>
                      </a:solidFill>
                      <a:prstDash val="solid"/>
                    </a:lnR>
                    <a:lnB w="9525">
                      <a:solidFill>
                        <a:srgbClr val="000000"/>
                      </a:solidFill>
                      <a:prstDash val="solid"/>
                    </a:lnB>
                  </a:tcPr>
                </a:tc>
                <a:tc>
                  <a:txBody>
                    <a:bodyPr/>
                    <a:lstStyle/>
                    <a:p>
                      <a:pPr>
                        <a:lnSpc>
                          <a:spcPct val="100000"/>
                        </a:lnSpc>
                      </a:pPr>
                      <a:endParaRPr sz="2500">
                        <a:latin typeface="Times New Roman"/>
                        <a:cs typeface="Times New Roman"/>
                      </a:endParaRPr>
                    </a:p>
                  </a:txBody>
                  <a:tcPr marL="0" marR="0" marT="0" marB="0">
                    <a:lnL w="9525">
                      <a:solidFill>
                        <a:srgbClr val="DADADA"/>
                      </a:solidFill>
                      <a:prstDash val="solid"/>
                    </a:lnL>
                    <a:lnR w="9525">
                      <a:solidFill>
                        <a:srgbClr val="DADADA"/>
                      </a:solidFill>
                      <a:prstDash val="solid"/>
                    </a:lnR>
                    <a:lnT w="9525">
                      <a:solidFill>
                        <a:srgbClr val="000000"/>
                      </a:solidFill>
                      <a:prstDash val="solid"/>
                    </a:lnT>
                    <a:lnB w="9525">
                      <a:solidFill>
                        <a:srgbClr val="000000"/>
                      </a:solidFill>
                      <a:prstDash val="solid"/>
                    </a:lnB>
                  </a:tcPr>
                </a:tc>
                <a:tc>
                  <a:txBody>
                    <a:bodyPr/>
                    <a:lstStyle/>
                    <a:p>
                      <a:pPr>
                        <a:lnSpc>
                          <a:spcPct val="100000"/>
                        </a:lnSpc>
                      </a:pPr>
                      <a:endParaRPr sz="2500">
                        <a:latin typeface="Times New Roman"/>
                        <a:cs typeface="Times New Roman"/>
                      </a:endParaRPr>
                    </a:p>
                  </a:txBody>
                  <a:tcPr marL="0" marR="0" marT="0" marB="0">
                    <a:lnL w="9525">
                      <a:solidFill>
                        <a:srgbClr val="DADADA"/>
                      </a:solidFill>
                      <a:prstDash val="solid"/>
                    </a:lnL>
                    <a:lnR w="9525">
                      <a:solidFill>
                        <a:srgbClr val="DADADA"/>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10002"/>
                  </a:ext>
                </a:extLst>
              </a:tr>
              <a:tr h="446531">
                <a:tc gridSpan="3">
                  <a:txBody>
                    <a:bodyPr/>
                    <a:lstStyle/>
                    <a:p>
                      <a:pPr marR="254635" algn="r">
                        <a:lnSpc>
                          <a:spcPct val="100000"/>
                        </a:lnSpc>
                        <a:spcBef>
                          <a:spcPts val="645"/>
                        </a:spcBef>
                      </a:pPr>
                      <a:r>
                        <a:rPr sz="1800" i="1" dirty="0">
                          <a:solidFill>
                            <a:srgbClr val="FFFFFF"/>
                          </a:solidFill>
                          <a:latin typeface="Calibri"/>
                          <a:cs typeface="Calibri"/>
                        </a:rPr>
                        <a:t>278</a:t>
                      </a:r>
                      <a:endParaRPr sz="1800">
                        <a:latin typeface="Calibri"/>
                        <a:cs typeface="Calibri"/>
                      </a:endParaRPr>
                    </a:p>
                  </a:txBody>
                  <a:tcPr marL="0" marR="0" marT="81915" marB="0">
                    <a:lnL w="9525">
                      <a:solidFill>
                        <a:srgbClr val="000000"/>
                      </a:solidFill>
                      <a:prstDash val="solid"/>
                    </a:lnL>
                    <a:lnR w="9525">
                      <a:solidFill>
                        <a:srgbClr val="DADADA"/>
                      </a:solidFill>
                      <a:prstDash val="solid"/>
                    </a:lnR>
                    <a:lnT w="9525">
                      <a:solidFill>
                        <a:srgbClr val="000000"/>
                      </a:solidFill>
                      <a:prstDash val="solid"/>
                    </a:lnT>
                    <a:lnB w="9525">
                      <a:solidFill>
                        <a:srgbClr val="000000"/>
                      </a:solidFill>
                      <a:prstDash val="solid"/>
                    </a:lnB>
                    <a:solidFill>
                      <a:srgbClr val="4472C4"/>
                    </a:solidFill>
                  </a:tcPr>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3"/>
                  </a:ext>
                </a:extLst>
              </a:tr>
              <a:tr h="815339">
                <a:tc rowSpan="3">
                  <a:txBody>
                    <a:bodyPr/>
                    <a:lstStyle/>
                    <a:p>
                      <a:pPr>
                        <a:lnSpc>
                          <a:spcPct val="100000"/>
                        </a:lnSpc>
                      </a:pPr>
                      <a:endParaRPr sz="2500">
                        <a:latin typeface="Times New Roman"/>
                        <a:cs typeface="Times New Roman"/>
                      </a:endParaRPr>
                    </a:p>
                  </a:txBody>
                  <a:tcPr marL="0" marR="0" marT="0" marB="0">
                    <a:lnL w="9525">
                      <a:solidFill>
                        <a:srgbClr val="DADADA"/>
                      </a:solidFill>
                      <a:prstDash val="solid"/>
                    </a:lnL>
                    <a:lnR w="9525">
                      <a:solidFill>
                        <a:srgbClr val="DADADA"/>
                      </a:solidFill>
                      <a:prstDash val="solid"/>
                    </a:lnR>
                    <a:lnT w="9525">
                      <a:solidFill>
                        <a:srgbClr val="000000"/>
                      </a:solidFill>
                      <a:prstDash val="solid"/>
                    </a:lnT>
                  </a:tcPr>
                </a:tc>
                <a:tc rowSpan="3">
                  <a:txBody>
                    <a:bodyPr/>
                    <a:lstStyle/>
                    <a:p>
                      <a:pPr>
                        <a:lnSpc>
                          <a:spcPct val="100000"/>
                        </a:lnSpc>
                      </a:pPr>
                      <a:endParaRPr sz="2000">
                        <a:latin typeface="Times New Roman"/>
                        <a:cs typeface="Times New Roman"/>
                      </a:endParaRPr>
                    </a:p>
                    <a:p>
                      <a:pPr>
                        <a:lnSpc>
                          <a:spcPct val="100000"/>
                        </a:lnSpc>
                      </a:pPr>
                      <a:endParaRPr sz="2000">
                        <a:latin typeface="Times New Roman"/>
                        <a:cs typeface="Times New Roman"/>
                      </a:endParaRPr>
                    </a:p>
                    <a:p>
                      <a:pPr>
                        <a:lnSpc>
                          <a:spcPct val="100000"/>
                        </a:lnSpc>
                        <a:spcBef>
                          <a:spcPts val="25"/>
                        </a:spcBef>
                      </a:pPr>
                      <a:endParaRPr sz="1950">
                        <a:latin typeface="Times New Roman"/>
                        <a:cs typeface="Times New Roman"/>
                      </a:endParaRPr>
                    </a:p>
                    <a:p>
                      <a:pPr marL="394335">
                        <a:lnSpc>
                          <a:spcPct val="100000"/>
                        </a:lnSpc>
                      </a:pPr>
                      <a:r>
                        <a:rPr sz="2000" dirty="0">
                          <a:solidFill>
                            <a:srgbClr val="3E3E3E"/>
                          </a:solidFill>
                          <a:latin typeface="Calibri"/>
                          <a:cs typeface="Calibri"/>
                        </a:rPr>
                        <a:t>82%</a:t>
                      </a:r>
                      <a:endParaRPr sz="2000">
                        <a:latin typeface="Calibri"/>
                        <a:cs typeface="Calibri"/>
                      </a:endParaRPr>
                    </a:p>
                  </a:txBody>
                  <a:tcPr marL="0" marR="0" marT="0" marB="0">
                    <a:lnL w="9525">
                      <a:solidFill>
                        <a:srgbClr val="DADADA"/>
                      </a:solidFill>
                      <a:prstDash val="solid"/>
                    </a:lnL>
                    <a:lnR w="9525">
                      <a:solidFill>
                        <a:srgbClr val="000000"/>
                      </a:solidFill>
                      <a:prstDash val="solid"/>
                    </a:lnR>
                    <a:lnT w="9525">
                      <a:solidFill>
                        <a:srgbClr val="000000"/>
                      </a:solidFill>
                      <a:prstDash val="solid"/>
                    </a:lnT>
                  </a:tcPr>
                </a:tc>
                <a:tc>
                  <a:txBody>
                    <a:bodyPr/>
                    <a:lstStyle/>
                    <a:p>
                      <a:pPr>
                        <a:lnSpc>
                          <a:spcPct val="100000"/>
                        </a:lnSpc>
                      </a:pPr>
                      <a:endParaRPr sz="2500">
                        <a:latin typeface="Times New Roman"/>
                        <a:cs typeface="Times New Roman"/>
                      </a:endParaRPr>
                    </a:p>
                  </a:txBody>
                  <a:tcPr marL="0" marR="0" marT="0" marB="0">
                    <a:lnL w="9525" cap="flat" cmpd="sng" algn="ctr">
                      <a:solidFill>
                        <a:srgbClr val="000000"/>
                      </a:solidFill>
                      <a:prstDash val="solid"/>
                      <a:round/>
                      <a:headEnd type="none" w="med" len="med"/>
                      <a:tailEnd type="none" w="med" len="med"/>
                    </a:lnL>
                    <a:lnR w="9525">
                      <a:solidFill>
                        <a:srgbClr val="DADADA"/>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10004"/>
                  </a:ext>
                </a:extLst>
              </a:tr>
              <a:tr h="446531">
                <a:tc vMerge="1">
                  <a:txBody>
                    <a:bodyPr/>
                    <a:lstStyle/>
                    <a:p>
                      <a:endParaRPr/>
                    </a:p>
                  </a:txBody>
                  <a:tcPr marL="0" marR="0" marT="0" marB="0">
                    <a:lnL w="9525">
                      <a:solidFill>
                        <a:srgbClr val="DADADA"/>
                      </a:solidFill>
                      <a:prstDash val="solid"/>
                    </a:lnL>
                    <a:lnR w="9525">
                      <a:solidFill>
                        <a:srgbClr val="DADADA"/>
                      </a:solidFill>
                      <a:prstDash val="solid"/>
                    </a:lnR>
                    <a:lnT w="9525">
                      <a:solidFill>
                        <a:srgbClr val="000000"/>
                      </a:solidFill>
                      <a:prstDash val="solid"/>
                    </a:lnT>
                  </a:tcPr>
                </a:tc>
                <a:tc vMerge="1">
                  <a:txBody>
                    <a:bodyPr/>
                    <a:lstStyle/>
                    <a:p>
                      <a:endParaRPr/>
                    </a:p>
                  </a:txBody>
                  <a:tcPr marL="0" marR="0" marT="0" marB="0">
                    <a:lnL w="9525">
                      <a:solidFill>
                        <a:srgbClr val="DADADA"/>
                      </a:solidFill>
                      <a:prstDash val="solid"/>
                    </a:lnL>
                    <a:lnR w="9525">
                      <a:solidFill>
                        <a:srgbClr val="000000"/>
                      </a:solidFill>
                      <a:prstDash val="solid"/>
                    </a:lnR>
                    <a:lnT w="9525">
                      <a:solidFill>
                        <a:srgbClr val="000000"/>
                      </a:solidFill>
                      <a:prstDash val="solid"/>
                    </a:lnT>
                  </a:tcPr>
                </a:tc>
                <a:tc>
                  <a:txBody>
                    <a:bodyPr/>
                    <a:lstStyle/>
                    <a:p>
                      <a:pPr marL="416559">
                        <a:lnSpc>
                          <a:spcPct val="100000"/>
                        </a:lnSpc>
                        <a:spcBef>
                          <a:spcPts val="395"/>
                        </a:spcBef>
                      </a:pPr>
                      <a:r>
                        <a:rPr sz="1800" i="1" dirty="0">
                          <a:latin typeface="Calibri"/>
                          <a:cs typeface="Calibri"/>
                        </a:rPr>
                        <a:t>125</a:t>
                      </a:r>
                      <a:endParaRPr sz="1800">
                        <a:latin typeface="Calibri"/>
                        <a:cs typeface="Calibri"/>
                      </a:endParaRPr>
                    </a:p>
                  </a:txBody>
                  <a:tcPr marL="0" marR="0" marT="50165" marB="0">
                    <a:lnL w="9525">
                      <a:solidFill>
                        <a:srgbClr val="000000"/>
                      </a:solidFill>
                      <a:prstDash val="solid"/>
                    </a:lnL>
                    <a:lnR w="9525">
                      <a:solidFill>
                        <a:srgbClr val="DADADA"/>
                      </a:solidFill>
                      <a:prstDash val="solid"/>
                    </a:lnR>
                    <a:lnT w="9525">
                      <a:solidFill>
                        <a:srgbClr val="000000"/>
                      </a:solidFill>
                      <a:prstDash val="solid"/>
                    </a:lnT>
                    <a:lnB w="9525">
                      <a:solidFill>
                        <a:srgbClr val="000000"/>
                      </a:solidFill>
                      <a:prstDash val="solid"/>
                    </a:lnB>
                    <a:solidFill>
                      <a:srgbClr val="00FFFF"/>
                    </a:solidFill>
                  </a:tcPr>
                </a:tc>
                <a:extLst>
                  <a:ext uri="{0D108BD9-81ED-4DB2-BD59-A6C34878D82A}">
                    <a16:rowId xmlns:a16="http://schemas.microsoft.com/office/drawing/2014/main" val="10005"/>
                  </a:ext>
                </a:extLst>
              </a:tr>
              <a:tr h="408432">
                <a:tc vMerge="1">
                  <a:txBody>
                    <a:bodyPr/>
                    <a:lstStyle/>
                    <a:p>
                      <a:endParaRPr/>
                    </a:p>
                  </a:txBody>
                  <a:tcPr marL="0" marR="0" marT="0" marB="0">
                    <a:lnL w="9525">
                      <a:solidFill>
                        <a:srgbClr val="DADADA"/>
                      </a:solidFill>
                      <a:prstDash val="solid"/>
                    </a:lnL>
                    <a:lnR w="9525">
                      <a:solidFill>
                        <a:srgbClr val="DADADA"/>
                      </a:solidFill>
                      <a:prstDash val="solid"/>
                    </a:lnR>
                    <a:lnT w="9525">
                      <a:solidFill>
                        <a:srgbClr val="000000"/>
                      </a:solidFill>
                      <a:prstDash val="solid"/>
                    </a:lnT>
                  </a:tcPr>
                </a:tc>
                <a:tc vMerge="1">
                  <a:txBody>
                    <a:bodyPr/>
                    <a:lstStyle/>
                    <a:p>
                      <a:endParaRPr/>
                    </a:p>
                  </a:txBody>
                  <a:tcPr marL="0" marR="0" marT="0" marB="0">
                    <a:lnL w="9525">
                      <a:solidFill>
                        <a:srgbClr val="DADADA"/>
                      </a:solidFill>
                      <a:prstDash val="solid"/>
                    </a:lnL>
                    <a:lnR w="9525">
                      <a:solidFill>
                        <a:srgbClr val="000000"/>
                      </a:solidFill>
                      <a:prstDash val="solid"/>
                    </a:lnR>
                    <a:lnT w="9525">
                      <a:solidFill>
                        <a:srgbClr val="000000"/>
                      </a:solidFill>
                      <a:prstDash val="solid"/>
                    </a:lnT>
                  </a:tcPr>
                </a:tc>
                <a:tc>
                  <a:txBody>
                    <a:bodyPr/>
                    <a:lstStyle/>
                    <a:p>
                      <a:pPr>
                        <a:lnSpc>
                          <a:spcPct val="100000"/>
                        </a:lnSpc>
                      </a:pPr>
                      <a:endParaRPr sz="2500">
                        <a:latin typeface="Times New Roman"/>
                        <a:cs typeface="Times New Roman"/>
                      </a:endParaRPr>
                    </a:p>
                  </a:txBody>
                  <a:tcPr marL="0" marR="0" marT="0" marB="0">
                    <a:lnL w="9525">
                      <a:solidFill>
                        <a:srgbClr val="DADADA"/>
                      </a:solidFill>
                      <a:prstDash val="solid"/>
                    </a:lnL>
                    <a:lnR w="9525">
                      <a:solidFill>
                        <a:srgbClr val="DADADA"/>
                      </a:solidFill>
                      <a:prstDash val="solid"/>
                    </a:lnR>
                    <a:lnT w="9525">
                      <a:solidFill>
                        <a:srgbClr val="000000"/>
                      </a:solidFill>
                      <a:prstDash val="solid"/>
                    </a:lnT>
                  </a:tcPr>
                </a:tc>
                <a:extLst>
                  <a:ext uri="{0D108BD9-81ED-4DB2-BD59-A6C34878D82A}">
                    <a16:rowId xmlns:a16="http://schemas.microsoft.com/office/drawing/2014/main" val="10006"/>
                  </a:ext>
                </a:extLst>
              </a:tr>
            </a:tbl>
          </a:graphicData>
        </a:graphic>
      </p:graphicFrame>
      <p:sp>
        <p:nvSpPr>
          <p:cNvPr id="25" name="object 25"/>
          <p:cNvSpPr txBox="1">
            <a:spLocks noGrp="1"/>
          </p:cNvSpPr>
          <p:nvPr>
            <p:ph type="sldNum" sz="quarter" idx="7"/>
          </p:nvPr>
        </p:nvSpPr>
        <p:spPr>
          <a:xfrm>
            <a:off x="11074400" y="6149091"/>
            <a:ext cx="7249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351</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graphicFrame>
        <p:nvGraphicFramePr>
          <p:cNvPr id="14" name="object 14"/>
          <p:cNvGraphicFramePr>
            <a:graphicFrameLocks noGrp="1"/>
          </p:cNvGraphicFramePr>
          <p:nvPr/>
        </p:nvGraphicFramePr>
        <p:xfrm>
          <a:off x="5919025" y="2000821"/>
          <a:ext cx="4457063" cy="3617973"/>
        </p:xfrm>
        <a:graphic>
          <a:graphicData uri="http://schemas.openxmlformats.org/drawingml/2006/table">
            <a:tbl>
              <a:tblPr firstRow="1" bandRow="1">
                <a:tableStyleId>{2D5ABB26-0587-4C30-8999-92F81FD0307C}</a:tableStyleId>
              </a:tblPr>
              <a:tblGrid>
                <a:gridCol w="1115695">
                  <a:extLst>
                    <a:ext uri="{9D8B030D-6E8A-4147-A177-3AD203B41FA5}">
                      <a16:colId xmlns:a16="http://schemas.microsoft.com/office/drawing/2014/main" val="20000"/>
                    </a:ext>
                  </a:extLst>
                </a:gridCol>
                <a:gridCol w="556259">
                  <a:extLst>
                    <a:ext uri="{9D8B030D-6E8A-4147-A177-3AD203B41FA5}">
                      <a16:colId xmlns:a16="http://schemas.microsoft.com/office/drawing/2014/main" val="20001"/>
                    </a:ext>
                  </a:extLst>
                </a:gridCol>
                <a:gridCol w="557530">
                  <a:extLst>
                    <a:ext uri="{9D8B030D-6E8A-4147-A177-3AD203B41FA5}">
                      <a16:colId xmlns:a16="http://schemas.microsoft.com/office/drawing/2014/main" val="20002"/>
                    </a:ext>
                  </a:extLst>
                </a:gridCol>
                <a:gridCol w="1113790">
                  <a:extLst>
                    <a:ext uri="{9D8B030D-6E8A-4147-A177-3AD203B41FA5}">
                      <a16:colId xmlns:a16="http://schemas.microsoft.com/office/drawing/2014/main" val="20003"/>
                    </a:ext>
                  </a:extLst>
                </a:gridCol>
                <a:gridCol w="1113789">
                  <a:extLst>
                    <a:ext uri="{9D8B030D-6E8A-4147-A177-3AD203B41FA5}">
                      <a16:colId xmlns:a16="http://schemas.microsoft.com/office/drawing/2014/main" val="20004"/>
                    </a:ext>
                  </a:extLst>
                </a:gridCol>
              </a:tblGrid>
              <a:tr h="390143">
                <a:tc>
                  <a:txBody>
                    <a:bodyPr/>
                    <a:lstStyle/>
                    <a:p>
                      <a:pPr>
                        <a:lnSpc>
                          <a:spcPct val="100000"/>
                        </a:lnSpc>
                      </a:pPr>
                      <a:endParaRPr sz="2400">
                        <a:latin typeface="Times New Roman"/>
                        <a:cs typeface="Times New Roman"/>
                      </a:endParaRPr>
                    </a:p>
                  </a:txBody>
                  <a:tcPr marL="0" marR="0" marT="0" marB="0">
                    <a:lnL w="9525">
                      <a:solidFill>
                        <a:srgbClr val="DADADA"/>
                      </a:solidFill>
                      <a:prstDash val="solid"/>
                    </a:lnL>
                    <a:lnR w="9525">
                      <a:solidFill>
                        <a:srgbClr val="DADADA"/>
                      </a:solidFill>
                      <a:prstDash val="solid"/>
                    </a:lnR>
                    <a:lnB w="9525">
                      <a:solidFill>
                        <a:srgbClr val="000000"/>
                      </a:solidFill>
                      <a:prstDash val="solid"/>
                    </a:lnB>
                  </a:tcPr>
                </a:tc>
                <a:tc gridSpan="2">
                  <a:txBody>
                    <a:bodyPr/>
                    <a:lstStyle/>
                    <a:p>
                      <a:pPr>
                        <a:lnSpc>
                          <a:spcPct val="100000"/>
                        </a:lnSpc>
                      </a:pPr>
                      <a:endParaRPr sz="2400">
                        <a:latin typeface="Times New Roman"/>
                        <a:cs typeface="Times New Roman"/>
                      </a:endParaRPr>
                    </a:p>
                  </a:txBody>
                  <a:tcPr marL="0" marR="0" marT="0" marB="0">
                    <a:lnL w="9525">
                      <a:solidFill>
                        <a:srgbClr val="DADADA"/>
                      </a:solidFill>
                      <a:prstDash val="solid"/>
                    </a:lnL>
                    <a:lnR w="9525">
                      <a:solidFill>
                        <a:srgbClr val="DADADA"/>
                      </a:solidFill>
                      <a:prstDash val="solid"/>
                    </a:lnR>
                    <a:lnB w="9525">
                      <a:solidFill>
                        <a:srgbClr val="000000"/>
                      </a:solidFill>
                      <a:prstDash val="solid"/>
                    </a:lnB>
                  </a:tcPr>
                </a:tc>
                <a:tc hMerge="1">
                  <a:txBody>
                    <a:bodyPr/>
                    <a:lstStyle/>
                    <a:p>
                      <a:endParaRPr/>
                    </a:p>
                  </a:txBody>
                  <a:tcPr marL="0" marR="0" marT="0" marB="0"/>
                </a:tc>
                <a:tc>
                  <a:txBody>
                    <a:bodyPr/>
                    <a:lstStyle/>
                    <a:p>
                      <a:pPr>
                        <a:lnSpc>
                          <a:spcPct val="100000"/>
                        </a:lnSpc>
                      </a:pPr>
                      <a:endParaRPr sz="2400">
                        <a:latin typeface="Times New Roman"/>
                        <a:cs typeface="Times New Roman"/>
                      </a:endParaRPr>
                    </a:p>
                  </a:txBody>
                  <a:tcPr marL="0" marR="0" marT="0" marB="0">
                    <a:lnL w="9525">
                      <a:solidFill>
                        <a:srgbClr val="DADADA"/>
                      </a:solidFill>
                      <a:prstDash val="solid"/>
                    </a:lnL>
                    <a:lnR w="9525">
                      <a:solidFill>
                        <a:srgbClr val="DADADA"/>
                      </a:solidFill>
                      <a:prstDash val="solid"/>
                    </a:lnR>
                    <a:lnB w="9525">
                      <a:solidFill>
                        <a:srgbClr val="000000"/>
                      </a:solidFill>
                      <a:prstDash val="solid"/>
                    </a:lnB>
                  </a:tcPr>
                </a:tc>
                <a:tc>
                  <a:txBody>
                    <a:bodyPr/>
                    <a:lstStyle/>
                    <a:p>
                      <a:pPr>
                        <a:lnSpc>
                          <a:spcPct val="100000"/>
                        </a:lnSpc>
                      </a:pPr>
                      <a:endParaRPr sz="2400">
                        <a:latin typeface="Times New Roman"/>
                        <a:cs typeface="Times New Roman"/>
                      </a:endParaRPr>
                    </a:p>
                  </a:txBody>
                  <a:tcPr marL="0" marR="0" marT="0" marB="0">
                    <a:lnL w="9525">
                      <a:solidFill>
                        <a:srgbClr val="DADADA"/>
                      </a:solidFill>
                      <a:prstDash val="solid"/>
                    </a:lnL>
                    <a:lnR w="9525">
                      <a:solidFill>
                        <a:srgbClr val="DADADA"/>
                      </a:solidFill>
                      <a:prstDash val="solid"/>
                    </a:lnR>
                    <a:lnB w="9525">
                      <a:solidFill>
                        <a:srgbClr val="000000"/>
                      </a:solidFill>
                      <a:prstDash val="solid"/>
                    </a:lnB>
                  </a:tcPr>
                </a:tc>
                <a:extLst>
                  <a:ext uri="{0D108BD9-81ED-4DB2-BD59-A6C34878D82A}">
                    <a16:rowId xmlns:a16="http://schemas.microsoft.com/office/drawing/2014/main" val="10000"/>
                  </a:ext>
                </a:extLst>
              </a:tr>
              <a:tr h="426720">
                <a:tc gridSpan="5">
                  <a:txBody>
                    <a:bodyPr/>
                    <a:lstStyle/>
                    <a:p>
                      <a:pPr marL="283210">
                        <a:lnSpc>
                          <a:spcPct val="100000"/>
                        </a:lnSpc>
                        <a:spcBef>
                          <a:spcPts val="265"/>
                        </a:spcBef>
                      </a:pPr>
                      <a:r>
                        <a:rPr sz="1800" i="1" dirty="0">
                          <a:latin typeface="Calibri"/>
                          <a:cs typeface="Calibri"/>
                        </a:rPr>
                        <a:t>32</a:t>
                      </a:r>
                      <a:endParaRPr sz="1800">
                        <a:latin typeface="Calibri"/>
                        <a:cs typeface="Calibri"/>
                      </a:endParaRPr>
                    </a:p>
                  </a:txBody>
                  <a:tcPr marL="0" marR="0" marT="3365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99CC"/>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1"/>
                  </a:ext>
                </a:extLst>
              </a:tr>
              <a:tr h="778763">
                <a:tc>
                  <a:txBody>
                    <a:bodyPr/>
                    <a:lstStyle/>
                    <a:p>
                      <a:pPr>
                        <a:lnSpc>
                          <a:spcPct val="100000"/>
                        </a:lnSpc>
                      </a:pPr>
                      <a:endParaRPr sz="2500">
                        <a:latin typeface="Times New Roman"/>
                        <a:cs typeface="Times New Roman"/>
                      </a:endParaRPr>
                    </a:p>
                  </a:txBody>
                  <a:tcPr marL="0" marR="0" marT="0" marB="0">
                    <a:lnL w="9525">
                      <a:solidFill>
                        <a:srgbClr val="DADADA"/>
                      </a:solidFill>
                      <a:prstDash val="solid"/>
                    </a:lnL>
                    <a:lnR w="9525">
                      <a:solidFill>
                        <a:srgbClr val="DADADA"/>
                      </a:solidFill>
                      <a:prstDash val="solid"/>
                    </a:lnR>
                    <a:lnT w="9525">
                      <a:solidFill>
                        <a:srgbClr val="000000"/>
                      </a:solidFill>
                      <a:prstDash val="solid"/>
                    </a:lnT>
                    <a:lnB w="9525">
                      <a:solidFill>
                        <a:srgbClr val="000000"/>
                      </a:solidFill>
                      <a:prstDash val="solid"/>
                    </a:lnB>
                  </a:tcPr>
                </a:tc>
                <a:tc gridSpan="2">
                  <a:txBody>
                    <a:bodyPr/>
                    <a:lstStyle/>
                    <a:p>
                      <a:pPr>
                        <a:lnSpc>
                          <a:spcPct val="100000"/>
                        </a:lnSpc>
                      </a:pPr>
                      <a:endParaRPr sz="2500">
                        <a:latin typeface="Times New Roman"/>
                        <a:cs typeface="Times New Roman"/>
                      </a:endParaRPr>
                    </a:p>
                  </a:txBody>
                  <a:tcPr marL="0" marR="0" marT="0" marB="0">
                    <a:lnL w="9525">
                      <a:solidFill>
                        <a:srgbClr val="DADADA"/>
                      </a:solidFill>
                      <a:prstDash val="solid"/>
                    </a:lnL>
                    <a:lnR w="9525">
                      <a:solidFill>
                        <a:srgbClr val="DADADA"/>
                      </a:solidFill>
                      <a:prstDash val="solid"/>
                    </a:lnR>
                    <a:lnT w="9525">
                      <a:solidFill>
                        <a:srgbClr val="000000"/>
                      </a:solidFill>
                      <a:prstDash val="solid"/>
                    </a:lnT>
                    <a:lnB w="9525">
                      <a:solidFill>
                        <a:srgbClr val="000000"/>
                      </a:solidFill>
                      <a:prstDash val="solid"/>
                    </a:lnB>
                  </a:tcPr>
                </a:tc>
                <a:tc hMerge="1">
                  <a:txBody>
                    <a:bodyPr/>
                    <a:lstStyle/>
                    <a:p>
                      <a:endParaRPr/>
                    </a:p>
                  </a:txBody>
                  <a:tcPr marL="0" marR="0" marT="0" marB="0"/>
                </a:tc>
                <a:tc>
                  <a:txBody>
                    <a:bodyPr/>
                    <a:lstStyle/>
                    <a:p>
                      <a:pPr>
                        <a:lnSpc>
                          <a:spcPct val="100000"/>
                        </a:lnSpc>
                      </a:pPr>
                      <a:endParaRPr sz="2500">
                        <a:latin typeface="Times New Roman"/>
                        <a:cs typeface="Times New Roman"/>
                      </a:endParaRPr>
                    </a:p>
                  </a:txBody>
                  <a:tcPr marL="0" marR="0" marT="0" marB="0">
                    <a:lnL w="9525">
                      <a:solidFill>
                        <a:srgbClr val="DADADA"/>
                      </a:solidFill>
                      <a:prstDash val="solid"/>
                    </a:lnL>
                    <a:lnR w="9525">
                      <a:solidFill>
                        <a:srgbClr val="DADADA"/>
                      </a:solidFill>
                      <a:prstDash val="solid"/>
                    </a:lnR>
                    <a:lnT w="9525">
                      <a:solidFill>
                        <a:srgbClr val="000000"/>
                      </a:solidFill>
                      <a:prstDash val="solid"/>
                    </a:lnT>
                    <a:lnB w="9525">
                      <a:solidFill>
                        <a:srgbClr val="000000"/>
                      </a:solidFill>
                      <a:prstDash val="solid"/>
                    </a:lnB>
                  </a:tcPr>
                </a:tc>
                <a:tc rowSpan="5">
                  <a:txBody>
                    <a:bodyPr/>
                    <a:lstStyle/>
                    <a:p>
                      <a:pPr>
                        <a:lnSpc>
                          <a:spcPct val="100000"/>
                        </a:lnSpc>
                      </a:pPr>
                      <a:endParaRPr sz="2000">
                        <a:latin typeface="Times New Roman"/>
                        <a:cs typeface="Times New Roman"/>
                      </a:endParaRPr>
                    </a:p>
                    <a:p>
                      <a:pPr>
                        <a:lnSpc>
                          <a:spcPct val="100000"/>
                        </a:lnSpc>
                      </a:pPr>
                      <a:endParaRPr sz="2000">
                        <a:latin typeface="Times New Roman"/>
                        <a:cs typeface="Times New Roman"/>
                      </a:endParaRPr>
                    </a:p>
                    <a:p>
                      <a:pPr>
                        <a:lnSpc>
                          <a:spcPct val="100000"/>
                        </a:lnSpc>
                        <a:spcBef>
                          <a:spcPts val="5"/>
                        </a:spcBef>
                      </a:pPr>
                      <a:endParaRPr sz="1650">
                        <a:latin typeface="Times New Roman"/>
                        <a:cs typeface="Times New Roman"/>
                      </a:endParaRPr>
                    </a:p>
                    <a:p>
                      <a:pPr marL="73660">
                        <a:lnSpc>
                          <a:spcPct val="100000"/>
                        </a:lnSpc>
                      </a:pPr>
                      <a:r>
                        <a:rPr sz="2000" dirty="0">
                          <a:solidFill>
                            <a:srgbClr val="3E3E3E"/>
                          </a:solidFill>
                          <a:latin typeface="Calibri"/>
                          <a:cs typeface="Calibri"/>
                        </a:rPr>
                        <a:t>86%</a:t>
                      </a:r>
                      <a:endParaRPr sz="2000">
                        <a:latin typeface="Calibri"/>
                        <a:cs typeface="Calibri"/>
                      </a:endParaRPr>
                    </a:p>
                  </a:txBody>
                  <a:tcPr marL="0" marR="0" marT="0" marB="0">
                    <a:lnL w="9525" cap="flat" cmpd="sng" algn="ctr">
                      <a:solidFill>
                        <a:srgbClr val="DADADA"/>
                      </a:solidFill>
                      <a:prstDash val="solid"/>
                      <a:round/>
                      <a:headEnd type="none" w="med" len="med"/>
                      <a:tailEnd type="none" w="med" len="med"/>
                    </a:lnL>
                    <a:lnR w="9525">
                      <a:solidFill>
                        <a:srgbClr val="DADADA"/>
                      </a:solidFill>
                      <a:prstDash val="solid"/>
                    </a:lnR>
                    <a:lnT w="9525">
                      <a:solidFill>
                        <a:srgbClr val="000000"/>
                      </a:solidFill>
                      <a:prstDash val="solid"/>
                    </a:lnT>
                  </a:tcPr>
                </a:tc>
                <a:extLst>
                  <a:ext uri="{0D108BD9-81ED-4DB2-BD59-A6C34878D82A}">
                    <a16:rowId xmlns:a16="http://schemas.microsoft.com/office/drawing/2014/main" val="10002"/>
                  </a:ext>
                </a:extLst>
              </a:tr>
              <a:tr h="428244">
                <a:tc gridSpan="4">
                  <a:txBody>
                    <a:bodyPr/>
                    <a:lstStyle/>
                    <a:p>
                      <a:pPr marL="283210">
                        <a:lnSpc>
                          <a:spcPct val="100000"/>
                        </a:lnSpc>
                        <a:spcBef>
                          <a:spcPts val="395"/>
                        </a:spcBef>
                      </a:pPr>
                      <a:r>
                        <a:rPr sz="1800" i="1" dirty="0">
                          <a:latin typeface="Calibri"/>
                          <a:cs typeface="Calibri"/>
                        </a:rPr>
                        <a:t>232</a:t>
                      </a:r>
                      <a:endParaRPr sz="1800">
                        <a:latin typeface="Calibri"/>
                        <a:cs typeface="Calibri"/>
                      </a:endParaRPr>
                    </a:p>
                  </a:txBody>
                  <a:tcPr marL="0" marR="0" marT="5016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CC99FF"/>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vMerge="1">
                  <a:txBody>
                    <a:bodyPr/>
                    <a:lstStyle/>
                    <a:p>
                      <a:endParaRPr/>
                    </a:p>
                  </a:txBody>
                  <a:tcPr marL="0" marR="0" marT="0" marB="0">
                    <a:lnL w="9525">
                      <a:solidFill>
                        <a:srgbClr val="000000"/>
                      </a:solidFill>
                      <a:prstDash val="solid"/>
                    </a:lnL>
                    <a:lnR w="9525">
                      <a:solidFill>
                        <a:srgbClr val="DADADA"/>
                      </a:solidFill>
                      <a:prstDash val="solid"/>
                    </a:lnR>
                    <a:lnT w="9525">
                      <a:solidFill>
                        <a:srgbClr val="000000"/>
                      </a:solidFill>
                      <a:prstDash val="solid"/>
                    </a:lnT>
                  </a:tcPr>
                </a:tc>
                <a:extLst>
                  <a:ext uri="{0D108BD9-81ED-4DB2-BD59-A6C34878D82A}">
                    <a16:rowId xmlns:a16="http://schemas.microsoft.com/office/drawing/2014/main" val="10003"/>
                  </a:ext>
                </a:extLst>
              </a:tr>
              <a:tr h="777239">
                <a:tc>
                  <a:txBody>
                    <a:bodyPr/>
                    <a:lstStyle/>
                    <a:p>
                      <a:pPr>
                        <a:lnSpc>
                          <a:spcPct val="100000"/>
                        </a:lnSpc>
                      </a:pPr>
                      <a:endParaRPr sz="2500">
                        <a:latin typeface="Times New Roman"/>
                        <a:cs typeface="Times New Roman"/>
                      </a:endParaRPr>
                    </a:p>
                  </a:txBody>
                  <a:tcPr marL="0" marR="0" marT="0" marB="0">
                    <a:lnL w="9525">
                      <a:solidFill>
                        <a:srgbClr val="DADADA"/>
                      </a:solidFill>
                      <a:prstDash val="solid"/>
                    </a:lnL>
                    <a:lnR w="9525">
                      <a:solidFill>
                        <a:srgbClr val="DADADA"/>
                      </a:solidFill>
                      <a:prstDash val="solid"/>
                    </a:lnR>
                    <a:lnT w="9525">
                      <a:solidFill>
                        <a:srgbClr val="000000"/>
                      </a:solidFill>
                      <a:prstDash val="solid"/>
                    </a:lnT>
                    <a:lnB w="9525">
                      <a:solidFill>
                        <a:srgbClr val="000000"/>
                      </a:solidFill>
                      <a:prstDash val="solid"/>
                    </a:lnB>
                  </a:tcPr>
                </a:tc>
                <a:tc gridSpan="2">
                  <a:txBody>
                    <a:bodyPr/>
                    <a:lstStyle/>
                    <a:p>
                      <a:pPr>
                        <a:lnSpc>
                          <a:spcPct val="100000"/>
                        </a:lnSpc>
                      </a:pPr>
                      <a:endParaRPr sz="2500">
                        <a:latin typeface="Times New Roman"/>
                        <a:cs typeface="Times New Roman"/>
                      </a:endParaRPr>
                    </a:p>
                  </a:txBody>
                  <a:tcPr marL="0" marR="0" marT="0" marB="0">
                    <a:lnL w="9525">
                      <a:solidFill>
                        <a:srgbClr val="DADADA"/>
                      </a:solidFill>
                      <a:prstDash val="solid"/>
                    </a:lnL>
                    <a:lnR w="9525">
                      <a:solidFill>
                        <a:srgbClr val="DADADA"/>
                      </a:solidFill>
                      <a:prstDash val="solid"/>
                    </a:lnR>
                    <a:lnT w="9525">
                      <a:solidFill>
                        <a:srgbClr val="000000"/>
                      </a:solidFill>
                      <a:prstDash val="solid"/>
                    </a:lnT>
                  </a:tcPr>
                </a:tc>
                <a:tc hMerge="1">
                  <a:txBody>
                    <a:bodyPr/>
                    <a:lstStyle/>
                    <a:p>
                      <a:endParaRPr/>
                    </a:p>
                  </a:txBody>
                  <a:tcPr marL="0" marR="0" marT="0" marB="0"/>
                </a:tc>
                <a:tc rowSpan="3">
                  <a:txBody>
                    <a:bodyPr/>
                    <a:lstStyle/>
                    <a:p>
                      <a:pPr>
                        <a:lnSpc>
                          <a:spcPct val="100000"/>
                        </a:lnSpc>
                      </a:pPr>
                      <a:endParaRPr sz="2500">
                        <a:latin typeface="Times New Roman"/>
                        <a:cs typeface="Times New Roman"/>
                      </a:endParaRPr>
                    </a:p>
                  </a:txBody>
                  <a:tcPr marL="0" marR="0" marT="0" marB="0">
                    <a:lnL w="9525">
                      <a:solidFill>
                        <a:srgbClr val="DADADA"/>
                      </a:solidFill>
                      <a:prstDash val="solid"/>
                    </a:lnL>
                    <a:lnR w="9525">
                      <a:solidFill>
                        <a:srgbClr val="DADADA"/>
                      </a:solidFill>
                      <a:prstDash val="solid"/>
                    </a:lnR>
                    <a:lnT w="9525">
                      <a:solidFill>
                        <a:srgbClr val="000000"/>
                      </a:solidFill>
                      <a:prstDash val="solid"/>
                    </a:lnT>
                  </a:tcPr>
                </a:tc>
                <a:tc vMerge="1">
                  <a:txBody>
                    <a:bodyPr/>
                    <a:lstStyle/>
                    <a:p>
                      <a:endParaRPr/>
                    </a:p>
                  </a:txBody>
                  <a:tcPr marL="0" marR="0" marT="0" marB="0">
                    <a:lnL w="9525">
                      <a:solidFill>
                        <a:srgbClr val="000000"/>
                      </a:solidFill>
                      <a:prstDash val="solid"/>
                    </a:lnL>
                    <a:lnR w="9525">
                      <a:solidFill>
                        <a:srgbClr val="DADADA"/>
                      </a:solidFill>
                      <a:prstDash val="solid"/>
                    </a:lnR>
                    <a:lnT w="9525">
                      <a:solidFill>
                        <a:srgbClr val="000000"/>
                      </a:solidFill>
                      <a:prstDash val="solid"/>
                    </a:lnT>
                  </a:tcPr>
                </a:tc>
                <a:extLst>
                  <a:ext uri="{0D108BD9-81ED-4DB2-BD59-A6C34878D82A}">
                    <a16:rowId xmlns:a16="http://schemas.microsoft.com/office/drawing/2014/main" val="10004"/>
                  </a:ext>
                </a:extLst>
              </a:tr>
              <a:tr h="428244">
                <a:tc gridSpan="2">
                  <a:txBody>
                    <a:bodyPr/>
                    <a:lstStyle/>
                    <a:p>
                      <a:pPr marL="132080">
                        <a:lnSpc>
                          <a:spcPct val="100000"/>
                        </a:lnSpc>
                        <a:spcBef>
                          <a:spcPts val="280"/>
                        </a:spcBef>
                      </a:pPr>
                      <a:r>
                        <a:rPr sz="1800" i="1" dirty="0">
                          <a:latin typeface="Calibri"/>
                          <a:cs typeface="Calibri"/>
                        </a:rPr>
                        <a:t>49</a:t>
                      </a:r>
                      <a:endParaRPr sz="1800">
                        <a:latin typeface="Calibri"/>
                        <a:cs typeface="Calibri"/>
                      </a:endParaRPr>
                    </a:p>
                  </a:txBody>
                  <a:tcPr marL="0" marR="0" marT="3556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66"/>
                    </a:solidFill>
                  </a:tcPr>
                </a:tc>
                <a:tc hMerge="1">
                  <a:txBody>
                    <a:bodyPr/>
                    <a:lstStyle/>
                    <a:p>
                      <a:endParaRPr/>
                    </a:p>
                  </a:txBody>
                  <a:tcPr marL="0" marR="0" marT="0" marB="0"/>
                </a:tc>
                <a:tc>
                  <a:txBody>
                    <a:bodyPr/>
                    <a:lstStyle/>
                    <a:p>
                      <a:pPr marL="74295">
                        <a:lnSpc>
                          <a:spcPct val="100000"/>
                        </a:lnSpc>
                        <a:spcBef>
                          <a:spcPts val="370"/>
                        </a:spcBef>
                      </a:pPr>
                      <a:r>
                        <a:rPr sz="2000" dirty="0">
                          <a:solidFill>
                            <a:srgbClr val="3E3E3E"/>
                          </a:solidFill>
                          <a:latin typeface="Calibri"/>
                          <a:cs typeface="Calibri"/>
                        </a:rPr>
                        <a:t>83%</a:t>
                      </a:r>
                      <a:endParaRPr sz="2000">
                        <a:latin typeface="Calibri"/>
                        <a:cs typeface="Calibri"/>
                      </a:endParaRPr>
                    </a:p>
                  </a:txBody>
                  <a:tcPr marL="0" marR="0" marT="46990" marB="0">
                    <a:lnL w="9525">
                      <a:solidFill>
                        <a:srgbClr val="000000"/>
                      </a:solidFill>
                      <a:prstDash val="solid"/>
                    </a:lnL>
                    <a:lnR w="9525">
                      <a:solidFill>
                        <a:srgbClr val="DADADA"/>
                      </a:solidFill>
                      <a:prstDash val="solid"/>
                    </a:lnR>
                  </a:tcPr>
                </a:tc>
                <a:tc vMerge="1">
                  <a:txBody>
                    <a:bodyPr/>
                    <a:lstStyle/>
                    <a:p>
                      <a:endParaRPr/>
                    </a:p>
                  </a:txBody>
                  <a:tcPr marL="0" marR="0" marT="0" marB="0">
                    <a:lnL w="9525">
                      <a:solidFill>
                        <a:srgbClr val="DADADA"/>
                      </a:solidFill>
                      <a:prstDash val="solid"/>
                    </a:lnL>
                    <a:lnR w="9525">
                      <a:solidFill>
                        <a:srgbClr val="DADADA"/>
                      </a:solidFill>
                      <a:prstDash val="solid"/>
                    </a:lnR>
                    <a:lnT w="9525">
                      <a:solidFill>
                        <a:srgbClr val="000000"/>
                      </a:solidFill>
                      <a:prstDash val="solid"/>
                    </a:lnT>
                  </a:tcPr>
                </a:tc>
                <a:tc vMerge="1">
                  <a:txBody>
                    <a:bodyPr/>
                    <a:lstStyle/>
                    <a:p>
                      <a:endParaRPr/>
                    </a:p>
                  </a:txBody>
                  <a:tcPr marL="0" marR="0" marT="0" marB="0">
                    <a:lnL w="9525">
                      <a:solidFill>
                        <a:srgbClr val="000000"/>
                      </a:solidFill>
                      <a:prstDash val="solid"/>
                    </a:lnL>
                    <a:lnR w="9525">
                      <a:solidFill>
                        <a:srgbClr val="DADADA"/>
                      </a:solidFill>
                      <a:prstDash val="solid"/>
                    </a:lnR>
                    <a:lnT w="9525">
                      <a:solidFill>
                        <a:srgbClr val="000000"/>
                      </a:solidFill>
                      <a:prstDash val="solid"/>
                    </a:lnT>
                  </a:tcPr>
                </a:tc>
                <a:extLst>
                  <a:ext uri="{0D108BD9-81ED-4DB2-BD59-A6C34878D82A}">
                    <a16:rowId xmlns:a16="http://schemas.microsoft.com/office/drawing/2014/main" val="10005"/>
                  </a:ext>
                </a:extLst>
              </a:tr>
              <a:tr h="388620">
                <a:tc>
                  <a:txBody>
                    <a:bodyPr/>
                    <a:lstStyle/>
                    <a:p>
                      <a:pPr>
                        <a:lnSpc>
                          <a:spcPct val="100000"/>
                        </a:lnSpc>
                      </a:pPr>
                      <a:endParaRPr sz="2400">
                        <a:latin typeface="Times New Roman"/>
                        <a:cs typeface="Times New Roman"/>
                      </a:endParaRPr>
                    </a:p>
                  </a:txBody>
                  <a:tcPr marL="0" marR="0" marT="0" marB="0">
                    <a:lnL w="9525">
                      <a:solidFill>
                        <a:srgbClr val="DADADA"/>
                      </a:solidFill>
                      <a:prstDash val="solid"/>
                    </a:lnL>
                    <a:lnR w="9525">
                      <a:solidFill>
                        <a:srgbClr val="DADADA"/>
                      </a:solidFill>
                      <a:prstDash val="solid"/>
                    </a:lnR>
                    <a:lnT w="9525">
                      <a:solidFill>
                        <a:srgbClr val="000000"/>
                      </a:solidFill>
                      <a:prstDash val="solid"/>
                    </a:lnT>
                  </a:tcPr>
                </a:tc>
                <a:tc gridSpan="2">
                  <a:txBody>
                    <a:bodyPr/>
                    <a:lstStyle/>
                    <a:p>
                      <a:pPr>
                        <a:lnSpc>
                          <a:spcPct val="100000"/>
                        </a:lnSpc>
                      </a:pPr>
                      <a:endParaRPr sz="24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hMerge="1">
                  <a:txBody>
                    <a:bodyPr/>
                    <a:lstStyle/>
                    <a:p>
                      <a:endParaRPr/>
                    </a:p>
                  </a:txBody>
                  <a:tcPr marL="0" marR="0" marT="0" marB="0"/>
                </a:tc>
                <a:tc vMerge="1">
                  <a:txBody>
                    <a:bodyPr/>
                    <a:lstStyle/>
                    <a:p>
                      <a:endParaRPr/>
                    </a:p>
                  </a:txBody>
                  <a:tcPr marL="0" marR="0" marT="0" marB="0">
                    <a:lnL w="9525">
                      <a:solidFill>
                        <a:srgbClr val="DADADA"/>
                      </a:solidFill>
                      <a:prstDash val="solid"/>
                    </a:lnL>
                    <a:lnR w="9525">
                      <a:solidFill>
                        <a:srgbClr val="DADADA"/>
                      </a:solidFill>
                      <a:prstDash val="solid"/>
                    </a:lnR>
                    <a:lnT w="9525">
                      <a:solidFill>
                        <a:srgbClr val="000000"/>
                      </a:solidFill>
                      <a:prstDash val="solid"/>
                    </a:lnT>
                  </a:tcPr>
                </a:tc>
                <a:tc vMerge="1">
                  <a:txBody>
                    <a:bodyPr/>
                    <a:lstStyle/>
                    <a:p>
                      <a:endParaRPr/>
                    </a:p>
                  </a:txBody>
                  <a:tcPr marL="0" marR="0" marT="0" marB="0">
                    <a:lnL w="9525">
                      <a:solidFill>
                        <a:srgbClr val="000000"/>
                      </a:solidFill>
                      <a:prstDash val="solid"/>
                    </a:lnL>
                    <a:lnR w="9525">
                      <a:solidFill>
                        <a:srgbClr val="DADADA"/>
                      </a:solidFill>
                      <a:prstDash val="solid"/>
                    </a:lnR>
                    <a:lnT w="9525">
                      <a:solidFill>
                        <a:srgbClr val="000000"/>
                      </a:solidFill>
                      <a:prstDash val="solid"/>
                    </a:lnT>
                  </a:tcPr>
                </a:tc>
                <a:extLst>
                  <a:ext uri="{0D108BD9-81ED-4DB2-BD59-A6C34878D82A}">
                    <a16:rowId xmlns:a16="http://schemas.microsoft.com/office/drawing/2014/main" val="10006"/>
                  </a:ext>
                </a:extLst>
              </a:tr>
            </a:tbl>
          </a:graphicData>
        </a:graphic>
      </p:graphicFrame>
      <p:sp>
        <p:nvSpPr>
          <p:cNvPr id="15" name="object 15"/>
          <p:cNvSpPr txBox="1"/>
          <p:nvPr/>
        </p:nvSpPr>
        <p:spPr>
          <a:xfrm>
            <a:off x="835273" y="3667668"/>
            <a:ext cx="467359"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84%</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16" name="object 16"/>
          <p:cNvSpPr txBox="1"/>
          <p:nvPr/>
        </p:nvSpPr>
        <p:spPr>
          <a:xfrm>
            <a:off x="3907065" y="5847560"/>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8</a:t>
            </a:r>
            <a:r>
              <a:rPr kumimoji="0" sz="1600" b="0" i="1" u="none" strike="noStrike" kern="1200" cap="none" spc="-10" normalizeH="0" baseline="0" noProof="0" dirty="0">
                <a:ln>
                  <a:noFill/>
                </a:ln>
                <a:solidFill>
                  <a:srgbClr val="595958"/>
                </a:solidFill>
                <a:effectLst/>
                <a:uLnTx/>
                <a:uFillTx/>
                <a:latin typeface="Calibri"/>
                <a:ea typeface="+mn-ea"/>
                <a:cs typeface="Calibri"/>
              </a:rPr>
              <a:t>1%</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7" name="object 17"/>
          <p:cNvSpPr txBox="1"/>
          <p:nvPr/>
        </p:nvSpPr>
        <p:spPr>
          <a:xfrm>
            <a:off x="2996572" y="5847560"/>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8</a:t>
            </a:r>
            <a:r>
              <a:rPr kumimoji="0" sz="1600" b="0" i="1" u="none" strike="noStrike" kern="1200" cap="none" spc="-10" normalizeH="0" baseline="0" noProof="0" dirty="0">
                <a:ln>
                  <a:noFill/>
                </a:ln>
                <a:solidFill>
                  <a:srgbClr val="595958"/>
                </a:solidFill>
                <a:effectLst/>
                <a:uLnTx/>
                <a:uFillTx/>
                <a:latin typeface="Calibri"/>
                <a:ea typeface="+mn-ea"/>
                <a:cs typeface="Calibri"/>
              </a:rPr>
              <a:t>2%</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8" name="object 18"/>
          <p:cNvSpPr txBox="1"/>
          <p:nvPr/>
        </p:nvSpPr>
        <p:spPr>
          <a:xfrm>
            <a:off x="2086079" y="5847560"/>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8</a:t>
            </a:r>
            <a:r>
              <a:rPr kumimoji="0" sz="1600" b="0" i="1" u="none" strike="noStrike" kern="1200" cap="none" spc="-10" normalizeH="0" baseline="0" noProof="0" dirty="0">
                <a:ln>
                  <a:noFill/>
                </a:ln>
                <a:solidFill>
                  <a:srgbClr val="595958"/>
                </a:solidFill>
                <a:effectLst/>
                <a:uLnTx/>
                <a:uFillTx/>
                <a:latin typeface="Calibri"/>
                <a:ea typeface="+mn-ea"/>
                <a:cs typeface="Calibri"/>
              </a:rPr>
              <a:t>3%</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9" name="object 19"/>
          <p:cNvSpPr txBox="1"/>
          <p:nvPr/>
        </p:nvSpPr>
        <p:spPr>
          <a:xfrm>
            <a:off x="1175587" y="5847560"/>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8</a:t>
            </a:r>
            <a:r>
              <a:rPr kumimoji="0" sz="1600" b="0" i="1" u="none" strike="noStrike" kern="1200" cap="none" spc="-10" normalizeH="0" baseline="0" noProof="0" dirty="0">
                <a:ln>
                  <a:noFill/>
                </a:ln>
                <a:solidFill>
                  <a:srgbClr val="595958"/>
                </a:solidFill>
                <a:effectLst/>
                <a:uLnTx/>
                <a:uFillTx/>
                <a:latin typeface="Calibri"/>
                <a:ea typeface="+mn-ea"/>
                <a:cs typeface="Calibri"/>
              </a:rPr>
              <a:t>4%</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20" name="object 20"/>
          <p:cNvSpPr txBox="1"/>
          <p:nvPr/>
        </p:nvSpPr>
        <p:spPr>
          <a:xfrm>
            <a:off x="265094" y="5847560"/>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8</a:t>
            </a:r>
            <a:r>
              <a:rPr kumimoji="0" sz="1600" b="0" i="1" u="none" strike="noStrike" kern="1200" cap="none" spc="-10" normalizeH="0" baseline="0" noProof="0" dirty="0">
                <a:ln>
                  <a:noFill/>
                </a:ln>
                <a:solidFill>
                  <a:srgbClr val="595958"/>
                </a:solidFill>
                <a:effectLst/>
                <a:uLnTx/>
                <a:uFillTx/>
                <a:latin typeface="Calibri"/>
                <a:ea typeface="+mn-ea"/>
                <a:cs typeface="Calibri"/>
              </a:rPr>
              <a:t>5%</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21" name="object 21"/>
          <p:cNvSpPr txBox="1"/>
          <p:nvPr/>
        </p:nvSpPr>
        <p:spPr>
          <a:xfrm>
            <a:off x="4365459" y="4878671"/>
            <a:ext cx="79946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0" u="none" strike="noStrike" kern="1200" cap="none" spc="-5" normalizeH="0" baseline="0" noProof="0" dirty="0">
                <a:ln>
                  <a:noFill/>
                </a:ln>
                <a:solidFill>
                  <a:srgbClr val="595958"/>
                </a:solidFill>
                <a:effectLst/>
                <a:uLnTx/>
                <a:uFillTx/>
                <a:latin typeface="Calibri"/>
                <a:ea typeface="+mn-ea"/>
                <a:cs typeface="Calibri"/>
              </a:rPr>
              <a:t>W</a:t>
            </a:r>
            <a:r>
              <a:rPr kumimoji="0" sz="2400" b="1" i="0" u="none" strike="noStrike" kern="1200" cap="none" spc="5" normalizeH="0" baseline="0" noProof="0" dirty="0">
                <a:ln>
                  <a:noFill/>
                </a:ln>
                <a:solidFill>
                  <a:srgbClr val="595958"/>
                </a:solidFill>
                <a:effectLst/>
                <a:uLnTx/>
                <a:uFillTx/>
                <a:latin typeface="Calibri"/>
                <a:ea typeface="+mn-ea"/>
                <a:cs typeface="Calibri"/>
              </a:rPr>
              <a:t>h</a:t>
            </a:r>
            <a:r>
              <a:rPr kumimoji="0" sz="2400" b="1" i="0" u="none" strike="noStrike" kern="1200" cap="none" spc="-5" normalizeH="0" baseline="0" noProof="0" dirty="0">
                <a:ln>
                  <a:noFill/>
                </a:ln>
                <a:solidFill>
                  <a:srgbClr val="595958"/>
                </a:solidFill>
                <a:effectLst/>
                <a:uLnTx/>
                <a:uFillTx/>
                <a:latin typeface="Calibri"/>
                <a:ea typeface="+mn-ea"/>
                <a:cs typeface="Calibri"/>
              </a:rPr>
              <a:t>it</a:t>
            </a:r>
            <a:r>
              <a:rPr kumimoji="0" sz="2400" b="1" i="0" u="none" strike="noStrike" kern="1200" cap="none" spc="0" normalizeH="0" baseline="0" noProof="0" dirty="0">
                <a:ln>
                  <a:noFill/>
                </a:ln>
                <a:solidFill>
                  <a:srgbClr val="595958"/>
                </a:solidFill>
                <a:effectLst/>
                <a:uLnTx/>
                <a:uFillTx/>
                <a:latin typeface="Calibri"/>
                <a:ea typeface="+mn-ea"/>
                <a:cs typeface="Calibri"/>
              </a:rPr>
              <a:t>e</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22" name="object 22"/>
          <p:cNvSpPr txBox="1"/>
          <p:nvPr/>
        </p:nvSpPr>
        <p:spPr>
          <a:xfrm>
            <a:off x="4365459" y="3616800"/>
            <a:ext cx="69659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0" u="none" strike="noStrike" kern="1200" cap="none" spc="-5" normalizeH="0" baseline="0" noProof="0" dirty="0">
                <a:ln>
                  <a:noFill/>
                </a:ln>
                <a:solidFill>
                  <a:srgbClr val="595958"/>
                </a:solidFill>
                <a:effectLst/>
                <a:uLnTx/>
                <a:uFillTx/>
                <a:latin typeface="Calibri"/>
                <a:ea typeface="+mn-ea"/>
                <a:cs typeface="Calibri"/>
              </a:rPr>
              <a:t>Bl</a:t>
            </a:r>
            <a:r>
              <a:rPr kumimoji="0" sz="2400" b="1" i="0" u="none" strike="noStrike" kern="1200" cap="none" spc="0" normalizeH="0" baseline="0" noProof="0" dirty="0">
                <a:ln>
                  <a:noFill/>
                </a:ln>
                <a:solidFill>
                  <a:srgbClr val="595958"/>
                </a:solidFill>
                <a:effectLst/>
                <a:uLnTx/>
                <a:uFillTx/>
                <a:latin typeface="Calibri"/>
                <a:ea typeface="+mn-ea"/>
                <a:cs typeface="Calibri"/>
              </a:rPr>
              <a:t>ack</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23" name="object 23"/>
          <p:cNvSpPr txBox="1"/>
          <p:nvPr/>
        </p:nvSpPr>
        <p:spPr>
          <a:xfrm>
            <a:off x="4365459" y="2354927"/>
            <a:ext cx="109474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0" u="none" strike="noStrike" kern="1200" cap="none" spc="-5" normalizeH="0" baseline="0" noProof="0" dirty="0">
                <a:ln>
                  <a:noFill/>
                </a:ln>
                <a:solidFill>
                  <a:srgbClr val="595958"/>
                </a:solidFill>
                <a:effectLst/>
                <a:uLnTx/>
                <a:uFillTx/>
                <a:latin typeface="Calibri"/>
                <a:ea typeface="+mn-ea"/>
                <a:cs typeface="Calibri"/>
              </a:rPr>
              <a:t>Hispanic</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24" name="object 24"/>
          <p:cNvSpPr txBox="1"/>
          <p:nvPr/>
        </p:nvSpPr>
        <p:spPr>
          <a:xfrm>
            <a:off x="1615718" y="1620315"/>
            <a:ext cx="3248025"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800" b="1" i="0" u="none" strike="noStrike" kern="1200" cap="none" spc="-15" normalizeH="0" baseline="0" noProof="0" dirty="0">
                <a:ln>
                  <a:noFill/>
                </a:ln>
                <a:solidFill>
                  <a:srgbClr val="595958"/>
                </a:solidFill>
                <a:effectLst/>
                <a:uLnTx/>
                <a:uFillTx/>
                <a:latin typeface="Calibri"/>
                <a:ea typeface="+mn-ea"/>
                <a:cs typeface="Calibri"/>
              </a:rPr>
              <a:t>RW-B </a:t>
            </a:r>
            <a:r>
              <a:rPr kumimoji="0" sz="2800" b="1" i="0" u="none" strike="noStrike" kern="1200" cap="none" spc="-10" normalizeH="0" baseline="0" noProof="0" dirty="0">
                <a:ln>
                  <a:noFill/>
                </a:ln>
                <a:solidFill>
                  <a:srgbClr val="595958"/>
                </a:solidFill>
                <a:effectLst/>
                <a:uLnTx/>
                <a:uFillTx/>
                <a:latin typeface="Calibri"/>
                <a:ea typeface="+mn-ea"/>
                <a:cs typeface="Calibri"/>
              </a:rPr>
              <a:t>MALES</a:t>
            </a:r>
            <a:r>
              <a:rPr kumimoji="0" sz="2800" b="1" i="0" u="none" strike="noStrike" kern="1200" cap="none" spc="-254" normalizeH="0" baseline="0" noProof="0" dirty="0">
                <a:ln>
                  <a:noFill/>
                </a:ln>
                <a:solidFill>
                  <a:srgbClr val="595958"/>
                </a:solidFill>
                <a:effectLst/>
                <a:uLnTx/>
                <a:uFillTx/>
                <a:latin typeface="Calibri"/>
                <a:ea typeface="+mn-ea"/>
                <a:cs typeface="Calibri"/>
              </a:rPr>
              <a:t> </a:t>
            </a:r>
            <a:r>
              <a:rPr kumimoji="0" sz="4200" b="1" i="1" u="none" strike="noStrike" kern="1200" cap="none" spc="-30" normalizeH="0" baseline="-4960" noProof="0" dirty="0">
                <a:ln>
                  <a:noFill/>
                </a:ln>
                <a:solidFill>
                  <a:prstClr val="black"/>
                </a:solidFill>
                <a:effectLst/>
                <a:uLnTx/>
                <a:uFillTx/>
                <a:latin typeface="Calibri"/>
                <a:ea typeface="+mn-ea"/>
                <a:cs typeface="Calibri"/>
              </a:rPr>
              <a:t>Ret.Care</a:t>
            </a:r>
            <a:endParaRPr kumimoji="0" sz="4200" b="0" i="0" u="none" strike="noStrike" kern="1200" cap="none" spc="0" normalizeH="0" baseline="-496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899213883"/>
      </p:ext>
    </p:extLst>
  </p:cSld>
  <p:clrMapOvr>
    <a:masterClrMapping/>
  </p:clrMapOvr>
  <p:timing>
    <p:tnLst>
      <p:par>
        <p:cTn id="1" dur="indefinite" restart="never" nodeType="tmRoot"/>
      </p:par>
    </p:tn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001515" y="1752092"/>
            <a:ext cx="10263505" cy="3501390"/>
          </a:xfrm>
          <a:prstGeom prst="rect">
            <a:avLst/>
          </a:prstGeom>
        </p:spPr>
        <p:txBody>
          <a:bodyPr vert="horz" wrap="square" lIns="0" tIns="12065" rIns="0" bIns="0" rtlCol="0">
            <a:spAutoFit/>
          </a:bodyPr>
          <a:lstStyle/>
          <a:p>
            <a:pPr marL="469900" marR="87630" lvl="0" indent="-457200" algn="l" defTabSz="914400" rtl="0" eaLnBrk="1" fontAlgn="auto" latinLnBrk="0" hangingPunct="1">
              <a:lnSpc>
                <a:spcPct val="100000"/>
              </a:lnSpc>
              <a:spcBef>
                <a:spcPts val="95"/>
              </a:spcBef>
              <a:spcAft>
                <a:spcPts val="0"/>
              </a:spcAft>
              <a:buClrTx/>
              <a:buSzTx/>
              <a:buFontTx/>
              <a:buNone/>
              <a:tabLst/>
              <a:defRPr/>
            </a:pPr>
            <a:r>
              <a:rPr kumimoji="0" sz="2800" b="0" i="0" u="none" strike="noStrike" kern="1200" cap="none" spc="-5" normalizeH="0" baseline="0" noProof="0" dirty="0">
                <a:ln>
                  <a:noFill/>
                </a:ln>
                <a:solidFill>
                  <a:srgbClr val="FF7800"/>
                </a:solidFill>
                <a:effectLst/>
                <a:uLnTx/>
                <a:uFillTx/>
                <a:latin typeface="Webdings"/>
                <a:ea typeface="+mn-ea"/>
                <a:cs typeface="Webdings"/>
              </a:rPr>
              <a:t></a:t>
            </a:r>
            <a:r>
              <a:rPr kumimoji="0" sz="2800" b="0" i="0" u="none" strike="noStrike" kern="1200" cap="none" spc="-5" normalizeH="0" baseline="0" noProof="0" dirty="0">
                <a:ln>
                  <a:noFill/>
                </a:ln>
                <a:solidFill>
                  <a:srgbClr val="FF7800"/>
                </a:solidFill>
                <a:effectLst/>
                <a:uLnTx/>
                <a:uFillTx/>
                <a:latin typeface="Times New Roman"/>
                <a:ea typeface="+mn-ea"/>
                <a:cs typeface="Times New Roman"/>
              </a:rPr>
              <a:t> </a:t>
            </a:r>
            <a:r>
              <a:rPr kumimoji="0" sz="2800" b="0" i="0" u="none" strike="noStrike" kern="1200" cap="none" spc="-5" normalizeH="0" baseline="0" noProof="0" dirty="0">
                <a:ln>
                  <a:noFill/>
                </a:ln>
                <a:solidFill>
                  <a:prstClr val="black"/>
                </a:solidFill>
                <a:effectLst/>
                <a:uLnTx/>
                <a:uFillTx/>
                <a:latin typeface="Arial"/>
                <a:ea typeface="+mn-ea"/>
                <a:cs typeface="Arial"/>
              </a:rPr>
              <a:t>The following </a:t>
            </a:r>
            <a:r>
              <a:rPr kumimoji="0" sz="2800" b="0" i="0" u="none" strike="noStrike" kern="1200" cap="none" spc="0" normalizeH="0" baseline="0" noProof="0" dirty="0">
                <a:ln>
                  <a:noFill/>
                </a:ln>
                <a:solidFill>
                  <a:prstClr val="black"/>
                </a:solidFill>
                <a:effectLst/>
                <a:uLnTx/>
                <a:uFillTx/>
                <a:latin typeface="Arial"/>
                <a:ea typeface="+mn-ea"/>
                <a:cs typeface="Arial"/>
              </a:rPr>
              <a:t>data </a:t>
            </a:r>
            <a:r>
              <a:rPr kumimoji="0" sz="2800" b="0" i="0" u="none" strike="noStrike" kern="1200" cap="none" spc="-5" normalizeH="0" baseline="0" noProof="0" dirty="0">
                <a:ln>
                  <a:noFill/>
                </a:ln>
                <a:solidFill>
                  <a:prstClr val="black"/>
                </a:solidFill>
                <a:effectLst/>
                <a:uLnTx/>
                <a:uFillTx/>
                <a:latin typeface="Arial"/>
                <a:ea typeface="+mn-ea"/>
                <a:cs typeface="Arial"/>
              </a:rPr>
              <a:t>were </a:t>
            </a:r>
            <a:r>
              <a:rPr kumimoji="0" sz="2800" b="0" i="0" u="none" strike="noStrike" kern="1200" cap="none" spc="0" normalizeH="0" baseline="0" noProof="0" dirty="0">
                <a:ln>
                  <a:noFill/>
                </a:ln>
                <a:solidFill>
                  <a:prstClr val="black"/>
                </a:solidFill>
                <a:effectLst/>
                <a:uLnTx/>
                <a:uFillTx/>
                <a:latin typeface="Arial"/>
                <a:ea typeface="+mn-ea"/>
                <a:cs typeface="Arial"/>
              </a:rPr>
              <a:t>calculated from </a:t>
            </a:r>
            <a:r>
              <a:rPr kumimoji="0" sz="2800" b="1" i="1" u="none" strike="noStrike" kern="1200" cap="none" spc="-5" normalizeH="0" baseline="0" noProof="0" dirty="0">
                <a:ln>
                  <a:noFill/>
                </a:ln>
                <a:solidFill>
                  <a:prstClr val="black"/>
                </a:solidFill>
                <a:effectLst/>
                <a:uLnTx/>
                <a:uFillTx/>
                <a:latin typeface="Arial"/>
                <a:ea typeface="+mn-ea"/>
                <a:cs typeface="Arial"/>
              </a:rPr>
              <a:t>PWH living in Palm  Beach </a:t>
            </a:r>
            <a:r>
              <a:rPr kumimoji="0" sz="2800" b="0" i="0" u="none" strike="noStrike" kern="1200" cap="none" spc="0" normalizeH="0" baseline="0" noProof="0" dirty="0">
                <a:ln>
                  <a:noFill/>
                </a:ln>
                <a:solidFill>
                  <a:prstClr val="black"/>
                </a:solidFill>
                <a:effectLst/>
                <a:uLnTx/>
                <a:uFillTx/>
                <a:latin typeface="Arial"/>
                <a:ea typeface="+mn-ea"/>
                <a:cs typeface="Arial"/>
              </a:rPr>
              <a:t>at year-end 2020 and </a:t>
            </a:r>
            <a:r>
              <a:rPr kumimoji="0" sz="2800" b="0" i="0" u="none" strike="noStrike" kern="1200" cap="none" spc="-5" normalizeH="0" baseline="0" noProof="0" dirty="0">
                <a:ln>
                  <a:noFill/>
                </a:ln>
                <a:solidFill>
                  <a:prstClr val="black"/>
                </a:solidFill>
                <a:effectLst/>
                <a:uLnTx/>
                <a:uFillTx/>
                <a:latin typeface="Arial"/>
                <a:ea typeface="+mn-ea"/>
                <a:cs typeface="Arial"/>
              </a:rPr>
              <a:t>shows the </a:t>
            </a:r>
            <a:r>
              <a:rPr kumimoji="0" sz="2800" b="0" i="0" u="none" strike="noStrike" kern="1200" cap="none" spc="0" normalizeH="0" baseline="0" noProof="0" dirty="0">
                <a:ln>
                  <a:noFill/>
                </a:ln>
                <a:solidFill>
                  <a:prstClr val="black"/>
                </a:solidFill>
                <a:effectLst/>
                <a:uLnTx/>
                <a:uFillTx/>
                <a:latin typeface="Arial"/>
                <a:ea typeface="+mn-ea"/>
                <a:cs typeface="Arial"/>
              </a:rPr>
              <a:t>proportion of each  </a:t>
            </a:r>
            <a:r>
              <a:rPr kumimoji="0" sz="2800" b="0" i="0" u="none" strike="noStrike" kern="1200" cap="none" spc="0" normalizeH="0" baseline="0" noProof="0" dirty="0">
                <a:ln>
                  <a:noFill/>
                </a:ln>
                <a:solidFill>
                  <a:srgbClr val="FF0000"/>
                </a:solidFill>
                <a:effectLst/>
                <a:uLnTx/>
                <a:uFillTx/>
                <a:latin typeface="Arial"/>
                <a:ea typeface="+mn-ea"/>
                <a:cs typeface="Arial"/>
              </a:rPr>
              <a:t>race </a:t>
            </a:r>
            <a:r>
              <a:rPr kumimoji="0" sz="2800" b="0" i="0" u="none" strike="noStrike" kern="1200" cap="none" spc="0" normalizeH="0" baseline="0" noProof="0" dirty="0">
                <a:ln>
                  <a:noFill/>
                </a:ln>
                <a:solidFill>
                  <a:prstClr val="black"/>
                </a:solidFill>
                <a:effectLst/>
                <a:uLnTx/>
                <a:uFillTx/>
                <a:latin typeface="Arial"/>
                <a:ea typeface="+mn-ea"/>
                <a:cs typeface="Arial"/>
              </a:rPr>
              <a:t>or </a:t>
            </a:r>
            <a:r>
              <a:rPr kumimoji="0" sz="2800" b="0" i="0" u="none" strike="noStrike" kern="1200" cap="none" spc="-5" normalizeH="0" baseline="0" noProof="0" dirty="0">
                <a:ln>
                  <a:noFill/>
                </a:ln>
                <a:solidFill>
                  <a:srgbClr val="FF0000"/>
                </a:solidFill>
                <a:effectLst/>
                <a:uLnTx/>
                <a:uFillTx/>
                <a:latin typeface="Arial"/>
                <a:ea typeface="+mn-ea"/>
                <a:cs typeface="Arial"/>
              </a:rPr>
              <a:t>mode </a:t>
            </a:r>
            <a:r>
              <a:rPr kumimoji="0" sz="2800" b="0" i="0" u="none" strike="noStrike" kern="1200" cap="none" spc="0" normalizeH="0" baseline="0" noProof="0" dirty="0">
                <a:ln>
                  <a:noFill/>
                </a:ln>
                <a:solidFill>
                  <a:srgbClr val="FF0000"/>
                </a:solidFill>
                <a:effectLst/>
                <a:uLnTx/>
                <a:uFillTx/>
                <a:latin typeface="Arial"/>
                <a:ea typeface="+mn-ea"/>
                <a:cs typeface="Arial"/>
              </a:rPr>
              <a:t>of exposure (risk factor) </a:t>
            </a:r>
            <a:r>
              <a:rPr kumimoji="0" sz="2800" b="0" i="0" u="none" strike="noStrike" kern="1200" cap="none" spc="-5" normalizeH="0" baseline="0" noProof="0" dirty="0">
                <a:ln>
                  <a:noFill/>
                </a:ln>
                <a:solidFill>
                  <a:prstClr val="black"/>
                </a:solidFill>
                <a:effectLst/>
                <a:uLnTx/>
                <a:uFillTx/>
                <a:latin typeface="Arial"/>
                <a:ea typeface="+mn-ea"/>
                <a:cs typeface="Arial"/>
              </a:rPr>
              <a:t>to the </a:t>
            </a:r>
            <a:r>
              <a:rPr kumimoji="0" sz="2800" b="0" i="0" u="none" strike="noStrike" kern="1200" cap="none" spc="0" normalizeH="0" baseline="0" noProof="0" dirty="0">
                <a:ln>
                  <a:noFill/>
                </a:ln>
                <a:solidFill>
                  <a:prstClr val="black"/>
                </a:solidFill>
                <a:effectLst/>
                <a:uLnTx/>
                <a:uFillTx/>
                <a:latin typeface="Arial"/>
                <a:ea typeface="+mn-ea"/>
                <a:cs typeface="Arial"/>
              </a:rPr>
              <a:t>total </a:t>
            </a:r>
            <a:r>
              <a:rPr kumimoji="0" sz="2800" b="0" i="0" u="none" strike="noStrike" kern="1200" cap="none" spc="-5" normalizeH="0" baseline="0" noProof="0" dirty="0">
                <a:ln>
                  <a:noFill/>
                </a:ln>
                <a:solidFill>
                  <a:prstClr val="black"/>
                </a:solidFill>
                <a:effectLst/>
                <a:uLnTx/>
                <a:uFillTx/>
                <a:latin typeface="Arial"/>
                <a:ea typeface="+mn-ea"/>
                <a:cs typeface="Arial"/>
              </a:rPr>
              <a:t>PWH</a:t>
            </a:r>
            <a:r>
              <a:rPr kumimoji="0" sz="2800" b="0" i="0" u="none" strike="noStrike" kern="1200" cap="none" spc="5" normalizeH="0" baseline="0" noProof="0" dirty="0">
                <a:ln>
                  <a:noFill/>
                </a:ln>
                <a:solidFill>
                  <a:prstClr val="black"/>
                </a:solidFill>
                <a:effectLst/>
                <a:uLnTx/>
                <a:uFillTx/>
                <a:latin typeface="Arial"/>
                <a:ea typeface="+mn-ea"/>
                <a:cs typeface="Arial"/>
              </a:rPr>
              <a:t> </a:t>
            </a:r>
            <a:r>
              <a:rPr kumimoji="0" sz="2800" b="0" i="0" u="none" strike="noStrike" kern="1200" cap="none" spc="0" normalizeH="0" baseline="0" noProof="0" dirty="0">
                <a:ln>
                  <a:noFill/>
                </a:ln>
                <a:solidFill>
                  <a:prstClr val="black"/>
                </a:solidFill>
                <a:effectLst/>
                <a:uLnTx/>
                <a:uFillTx/>
                <a:latin typeface="Arial"/>
                <a:ea typeface="+mn-ea"/>
                <a:cs typeface="Arial"/>
              </a:rPr>
              <a:t>count.</a:t>
            </a:r>
            <a:endParaRPr kumimoji="0" sz="2800" b="0" i="0" u="none" strike="noStrike" kern="1200" cap="none" spc="0" normalizeH="0" baseline="0" noProof="0">
              <a:ln>
                <a:noFill/>
              </a:ln>
              <a:solidFill>
                <a:prstClr val="black"/>
              </a:solidFill>
              <a:effectLst/>
              <a:uLnTx/>
              <a:uFillTx/>
              <a:latin typeface="Arial"/>
              <a:ea typeface="+mn-ea"/>
              <a:cs typeface="Aria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sz="3350" b="0" i="0" u="none" strike="noStrike" kern="1200" cap="none" spc="0" normalizeH="0" baseline="0" noProof="0">
              <a:ln>
                <a:noFill/>
              </a:ln>
              <a:solidFill>
                <a:prstClr val="black"/>
              </a:solidFill>
              <a:effectLst/>
              <a:uLnTx/>
              <a:uFillTx/>
              <a:latin typeface="Arial"/>
              <a:ea typeface="+mn-ea"/>
              <a:cs typeface="Arial"/>
            </a:endParaRPr>
          </a:p>
          <a:p>
            <a:pPr marL="469900" marR="5080" lvl="0" indent="-457200" algn="l" defTabSz="914400" rtl="0" eaLnBrk="1" fontAlgn="auto" latinLnBrk="0" hangingPunct="1">
              <a:lnSpc>
                <a:spcPct val="100000"/>
              </a:lnSpc>
              <a:spcBef>
                <a:spcPts val="0"/>
              </a:spcBef>
              <a:spcAft>
                <a:spcPts val="0"/>
              </a:spcAft>
              <a:buClrTx/>
              <a:buSzTx/>
              <a:buFontTx/>
              <a:buNone/>
              <a:tabLst/>
              <a:defRPr/>
            </a:pPr>
            <a:r>
              <a:rPr kumimoji="0" sz="2800" b="0" i="0" u="none" strike="noStrike" kern="1200" cap="none" spc="-5" normalizeH="0" baseline="0" noProof="0" dirty="0">
                <a:ln>
                  <a:noFill/>
                </a:ln>
                <a:solidFill>
                  <a:srgbClr val="FF7800"/>
                </a:solidFill>
                <a:effectLst/>
                <a:uLnTx/>
                <a:uFillTx/>
                <a:latin typeface="Webdings"/>
                <a:ea typeface="+mn-ea"/>
                <a:cs typeface="Webdings"/>
              </a:rPr>
              <a:t></a:t>
            </a:r>
            <a:r>
              <a:rPr kumimoji="0" sz="2800" b="0" i="0" u="none" strike="noStrike" kern="1200" cap="none" spc="-5" normalizeH="0" baseline="0" noProof="0" dirty="0">
                <a:ln>
                  <a:noFill/>
                </a:ln>
                <a:solidFill>
                  <a:srgbClr val="FF7800"/>
                </a:solidFill>
                <a:effectLst/>
                <a:uLnTx/>
                <a:uFillTx/>
                <a:latin typeface="Times New Roman"/>
                <a:ea typeface="+mn-ea"/>
                <a:cs typeface="Times New Roman"/>
              </a:rPr>
              <a:t> </a:t>
            </a:r>
            <a:r>
              <a:rPr kumimoji="0" sz="2800" b="0" i="0" u="none" strike="noStrike" kern="1200" cap="none" spc="-5" normalizeH="0" baseline="0" noProof="0" dirty="0">
                <a:ln>
                  <a:noFill/>
                </a:ln>
                <a:solidFill>
                  <a:prstClr val="black"/>
                </a:solidFill>
                <a:effectLst/>
                <a:uLnTx/>
                <a:uFillTx/>
                <a:latin typeface="Arial"/>
                <a:ea typeface="+mn-ea"/>
                <a:cs typeface="Arial"/>
              </a:rPr>
              <a:t>These </a:t>
            </a:r>
            <a:r>
              <a:rPr kumimoji="0" sz="2800" b="0" i="0" u="none" strike="noStrike" kern="1200" cap="none" spc="0" normalizeH="0" baseline="0" noProof="0" dirty="0">
                <a:ln>
                  <a:noFill/>
                </a:ln>
                <a:solidFill>
                  <a:prstClr val="black"/>
                </a:solidFill>
                <a:effectLst/>
                <a:uLnTx/>
                <a:uFillTx/>
                <a:latin typeface="Arial"/>
                <a:ea typeface="+mn-ea"/>
                <a:cs typeface="Arial"/>
              </a:rPr>
              <a:t>data are used </a:t>
            </a:r>
            <a:r>
              <a:rPr kumimoji="0" sz="2800" b="0" i="0" u="none" strike="noStrike" kern="1200" cap="none" spc="-5" normalizeH="0" baseline="0" noProof="0" dirty="0">
                <a:ln>
                  <a:noFill/>
                </a:ln>
                <a:solidFill>
                  <a:prstClr val="black"/>
                </a:solidFill>
                <a:effectLst/>
                <a:uLnTx/>
                <a:uFillTx/>
                <a:latin typeface="Arial"/>
                <a:ea typeface="+mn-ea"/>
                <a:cs typeface="Arial"/>
              </a:rPr>
              <a:t>to </a:t>
            </a:r>
            <a:r>
              <a:rPr kumimoji="0" sz="2800" b="0" i="0" u="none" strike="noStrike" kern="1200" cap="none" spc="0" normalizeH="0" baseline="0" noProof="0" dirty="0">
                <a:ln>
                  <a:noFill/>
                </a:ln>
                <a:solidFill>
                  <a:prstClr val="black"/>
                </a:solidFill>
                <a:effectLst/>
                <a:uLnTx/>
                <a:uFillTx/>
                <a:latin typeface="Arial"/>
                <a:ea typeface="+mn-ea"/>
                <a:cs typeface="Arial"/>
              </a:rPr>
              <a:t>prevent further transmission of </a:t>
            </a:r>
            <a:r>
              <a:rPr kumimoji="0" sz="2800" b="0" i="0" u="none" strike="noStrike" kern="1200" cap="none" spc="-5" normalizeH="0" baseline="0" noProof="0" dirty="0">
                <a:ln>
                  <a:noFill/>
                </a:ln>
                <a:solidFill>
                  <a:prstClr val="black"/>
                </a:solidFill>
                <a:effectLst/>
                <a:uLnTx/>
                <a:uFillTx/>
                <a:latin typeface="Arial"/>
                <a:ea typeface="+mn-ea"/>
                <a:cs typeface="Arial"/>
              </a:rPr>
              <a:t>HIV </a:t>
            </a:r>
            <a:r>
              <a:rPr kumimoji="0" sz="2800" b="0" i="0" u="none" strike="noStrike" kern="1200" cap="none" spc="0" normalizeH="0" baseline="0" noProof="0" dirty="0">
                <a:ln>
                  <a:noFill/>
                </a:ln>
                <a:solidFill>
                  <a:prstClr val="black"/>
                </a:solidFill>
                <a:effectLst/>
                <a:uLnTx/>
                <a:uFillTx/>
                <a:latin typeface="Arial"/>
                <a:ea typeface="+mn-ea"/>
                <a:cs typeface="Arial"/>
              </a:rPr>
              <a:t>for  those already diagnosed </a:t>
            </a:r>
            <a:r>
              <a:rPr kumimoji="0" sz="2800" b="0" i="0" u="none" strike="noStrike" kern="1200" cap="none" spc="-5" normalizeH="0" baseline="0" noProof="0" dirty="0">
                <a:ln>
                  <a:noFill/>
                </a:ln>
                <a:solidFill>
                  <a:prstClr val="black"/>
                </a:solidFill>
                <a:effectLst/>
                <a:uLnTx/>
                <a:uFillTx/>
                <a:latin typeface="Arial"/>
                <a:ea typeface="+mn-ea"/>
                <a:cs typeface="Arial"/>
              </a:rPr>
              <a:t>with HIV </a:t>
            </a:r>
            <a:r>
              <a:rPr kumimoji="0" sz="2800" b="0" i="0" u="none" strike="noStrike" kern="1200" cap="none" spc="0" normalizeH="0" baseline="0" noProof="0" dirty="0">
                <a:ln>
                  <a:noFill/>
                </a:ln>
                <a:solidFill>
                  <a:prstClr val="black"/>
                </a:solidFill>
                <a:effectLst/>
                <a:uLnTx/>
                <a:uFillTx/>
                <a:latin typeface="Arial"/>
                <a:ea typeface="+mn-ea"/>
                <a:cs typeface="Arial"/>
              </a:rPr>
              <a:t>by providing </a:t>
            </a:r>
            <a:r>
              <a:rPr kumimoji="0" sz="2800" b="0" i="0" u="none" strike="noStrike" kern="1200" cap="none" spc="0" normalizeH="0" baseline="0" noProof="0" dirty="0">
                <a:ln>
                  <a:noFill/>
                </a:ln>
                <a:solidFill>
                  <a:srgbClr val="FF0000"/>
                </a:solidFill>
                <a:effectLst/>
                <a:uLnTx/>
                <a:uFillTx/>
                <a:latin typeface="Arial"/>
                <a:ea typeface="+mn-ea"/>
                <a:cs typeface="Arial"/>
              </a:rPr>
              <a:t>linkage </a:t>
            </a:r>
            <a:r>
              <a:rPr kumimoji="0" sz="2800" b="0" i="0" u="none" strike="noStrike" kern="1200" cap="none" spc="-5" normalizeH="0" baseline="0" noProof="0" dirty="0">
                <a:ln>
                  <a:noFill/>
                </a:ln>
                <a:solidFill>
                  <a:srgbClr val="FF0000"/>
                </a:solidFill>
                <a:effectLst/>
                <a:uLnTx/>
                <a:uFillTx/>
                <a:latin typeface="Arial"/>
                <a:ea typeface="+mn-ea"/>
                <a:cs typeface="Arial"/>
              </a:rPr>
              <a:t>to </a:t>
            </a:r>
            <a:r>
              <a:rPr kumimoji="0" sz="2800" b="0" i="0" u="none" strike="noStrike" kern="1200" cap="none" spc="0" normalizeH="0" baseline="0" noProof="0" dirty="0">
                <a:ln>
                  <a:noFill/>
                </a:ln>
                <a:solidFill>
                  <a:srgbClr val="FF0000"/>
                </a:solidFill>
                <a:effectLst/>
                <a:uLnTx/>
                <a:uFillTx/>
                <a:latin typeface="Arial"/>
                <a:ea typeface="+mn-ea"/>
                <a:cs typeface="Arial"/>
              </a:rPr>
              <a:t>care  </a:t>
            </a:r>
            <a:r>
              <a:rPr kumimoji="0" sz="2800" b="0" i="0" u="none" strike="noStrike" kern="1200" cap="none" spc="0" normalizeH="0" baseline="0" noProof="0" dirty="0">
                <a:ln>
                  <a:noFill/>
                </a:ln>
                <a:solidFill>
                  <a:prstClr val="black"/>
                </a:solidFill>
                <a:effectLst/>
                <a:uLnTx/>
                <a:uFillTx/>
                <a:latin typeface="Arial"/>
                <a:ea typeface="+mn-ea"/>
                <a:cs typeface="Arial"/>
              </a:rPr>
              <a:t>and other services </a:t>
            </a:r>
            <a:r>
              <a:rPr kumimoji="0" sz="2800" b="0" i="0" u="none" strike="noStrike" kern="1200" cap="none" spc="-5" normalizeH="0" baseline="0" noProof="0" dirty="0">
                <a:ln>
                  <a:noFill/>
                </a:ln>
                <a:solidFill>
                  <a:prstClr val="black"/>
                </a:solidFill>
                <a:effectLst/>
                <a:uLnTx/>
                <a:uFillTx/>
                <a:latin typeface="Arial"/>
                <a:ea typeface="+mn-ea"/>
                <a:cs typeface="Arial"/>
              </a:rPr>
              <a:t>to improve </a:t>
            </a:r>
            <a:r>
              <a:rPr kumimoji="0" sz="2800" b="0" i="0" u="none" strike="noStrike" kern="1200" cap="none" spc="0" normalizeH="0" baseline="0" noProof="0" dirty="0">
                <a:ln>
                  <a:noFill/>
                </a:ln>
                <a:solidFill>
                  <a:prstClr val="black"/>
                </a:solidFill>
                <a:effectLst/>
                <a:uLnTx/>
                <a:uFillTx/>
                <a:latin typeface="Arial"/>
                <a:ea typeface="+mn-ea"/>
                <a:cs typeface="Arial"/>
              </a:rPr>
              <a:t>health outcomes and </a:t>
            </a:r>
            <a:r>
              <a:rPr kumimoji="0" sz="2800" b="0" i="0" u="none" strike="noStrike" kern="1200" cap="none" spc="-5" normalizeH="0" baseline="0" noProof="0" dirty="0">
                <a:ln>
                  <a:noFill/>
                </a:ln>
                <a:solidFill>
                  <a:prstClr val="black"/>
                </a:solidFill>
                <a:effectLst/>
                <a:uLnTx/>
                <a:uFillTx/>
                <a:latin typeface="Arial"/>
                <a:ea typeface="+mn-ea"/>
                <a:cs typeface="Arial"/>
              </a:rPr>
              <a:t>promote  </a:t>
            </a:r>
            <a:r>
              <a:rPr kumimoji="0" sz="2800" b="0" i="0" u="none" strike="noStrike" kern="1200" cap="none" spc="0" normalizeH="0" baseline="0" noProof="0" dirty="0">
                <a:ln>
                  <a:noFill/>
                </a:ln>
                <a:solidFill>
                  <a:srgbClr val="FF0000"/>
                </a:solidFill>
                <a:effectLst/>
                <a:uLnTx/>
                <a:uFillTx/>
                <a:latin typeface="Arial"/>
                <a:ea typeface="+mn-ea"/>
                <a:cs typeface="Arial"/>
              </a:rPr>
              <a:t>viral suppression </a:t>
            </a:r>
            <a:r>
              <a:rPr kumimoji="0" sz="2800" b="0" i="0" u="none" strike="noStrike" kern="1200" cap="none" spc="-5" normalizeH="0" baseline="0" noProof="0" dirty="0">
                <a:ln>
                  <a:noFill/>
                </a:ln>
                <a:solidFill>
                  <a:prstClr val="black"/>
                </a:solidFill>
                <a:effectLst/>
                <a:uLnTx/>
                <a:uFillTx/>
                <a:latin typeface="Arial"/>
                <a:ea typeface="+mn-ea"/>
                <a:cs typeface="Arial"/>
              </a:rPr>
              <a:t>to </a:t>
            </a:r>
            <a:r>
              <a:rPr kumimoji="0" sz="2800" b="0" i="0" u="none" strike="noStrike" kern="1200" cap="none" spc="0" normalizeH="0" baseline="0" noProof="0" dirty="0">
                <a:ln>
                  <a:noFill/>
                </a:ln>
                <a:solidFill>
                  <a:prstClr val="black"/>
                </a:solidFill>
                <a:effectLst/>
                <a:uLnTx/>
                <a:uFillTx/>
                <a:latin typeface="Arial"/>
                <a:ea typeface="+mn-ea"/>
                <a:cs typeface="Arial"/>
              </a:rPr>
              <a:t>those </a:t>
            </a:r>
            <a:r>
              <a:rPr kumimoji="0" sz="2800" b="0" i="0" u="none" strike="noStrike" kern="1200" cap="none" spc="-5" normalizeH="0" baseline="0" noProof="0" dirty="0">
                <a:ln>
                  <a:noFill/>
                </a:ln>
                <a:solidFill>
                  <a:prstClr val="black"/>
                </a:solidFill>
                <a:effectLst/>
                <a:uLnTx/>
                <a:uFillTx/>
                <a:latin typeface="Arial"/>
                <a:ea typeface="+mn-ea"/>
                <a:cs typeface="Arial"/>
              </a:rPr>
              <a:t>who </a:t>
            </a:r>
            <a:r>
              <a:rPr kumimoji="0" sz="2800" b="0" i="0" u="none" strike="noStrike" kern="1200" cap="none" spc="0" normalizeH="0" baseline="0" noProof="0" dirty="0">
                <a:ln>
                  <a:noFill/>
                </a:ln>
                <a:solidFill>
                  <a:prstClr val="black"/>
                </a:solidFill>
                <a:effectLst/>
                <a:uLnTx/>
                <a:uFillTx/>
                <a:latin typeface="Arial"/>
                <a:ea typeface="+mn-ea"/>
                <a:cs typeface="Arial"/>
              </a:rPr>
              <a:t>need</a:t>
            </a:r>
            <a:r>
              <a:rPr kumimoji="0" sz="2800" b="0" i="0" u="none" strike="noStrike" kern="1200" cap="none" spc="30" normalizeH="0" baseline="0" noProof="0" dirty="0">
                <a:ln>
                  <a:noFill/>
                </a:ln>
                <a:solidFill>
                  <a:prstClr val="black"/>
                </a:solidFill>
                <a:effectLst/>
                <a:uLnTx/>
                <a:uFillTx/>
                <a:latin typeface="Arial"/>
                <a:ea typeface="+mn-ea"/>
                <a:cs typeface="Arial"/>
              </a:rPr>
              <a:t> </a:t>
            </a:r>
            <a:r>
              <a:rPr kumimoji="0" sz="2800" b="0" i="0" u="none" strike="noStrike" kern="1200" cap="none" spc="-5" normalizeH="0" baseline="0" noProof="0" dirty="0">
                <a:ln>
                  <a:noFill/>
                </a:ln>
                <a:solidFill>
                  <a:prstClr val="black"/>
                </a:solidFill>
                <a:effectLst/>
                <a:uLnTx/>
                <a:uFillTx/>
                <a:latin typeface="Arial"/>
                <a:ea typeface="+mn-ea"/>
                <a:cs typeface="Arial"/>
              </a:rPr>
              <a:t>it.</a:t>
            </a:r>
            <a:endParaRPr kumimoji="0" sz="2800" b="0" i="0" u="none" strike="noStrike" kern="1200" cap="none" spc="0" normalizeH="0" baseline="0" noProof="0">
              <a:ln>
                <a:noFill/>
              </a:ln>
              <a:solidFill>
                <a:prstClr val="black"/>
              </a:solidFill>
              <a:effectLst/>
              <a:uLnTx/>
              <a:uFillTx/>
              <a:latin typeface="Arial"/>
              <a:ea typeface="+mn-ea"/>
              <a:cs typeface="Arial"/>
            </a:endParaRPr>
          </a:p>
        </p:txBody>
      </p:sp>
      <p:sp>
        <p:nvSpPr>
          <p:cNvPr id="4" name="object 4"/>
          <p:cNvSpPr txBox="1">
            <a:spLocks noGrp="1"/>
          </p:cNvSpPr>
          <p:nvPr>
            <p:ph type="sldNum" sz="quarter" idx="7"/>
          </p:nvPr>
        </p:nvSpPr>
        <p:spPr>
          <a:xfrm>
            <a:off x="11074400" y="6149091"/>
            <a:ext cx="7249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352</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
        <p:nvSpPr>
          <p:cNvPr id="3" name="object 3"/>
          <p:cNvSpPr txBox="1">
            <a:spLocks noGrp="1"/>
          </p:cNvSpPr>
          <p:nvPr>
            <p:ph type="title"/>
          </p:nvPr>
        </p:nvSpPr>
        <p:spPr>
          <a:xfrm>
            <a:off x="251618" y="484413"/>
            <a:ext cx="11689080" cy="513715"/>
          </a:xfrm>
          <a:prstGeom prst="rect">
            <a:avLst/>
          </a:prstGeom>
        </p:spPr>
        <p:txBody>
          <a:bodyPr vert="horz" wrap="square" lIns="0" tIns="13335" rIns="0" bIns="0" rtlCol="0">
            <a:spAutoFit/>
          </a:bodyPr>
          <a:lstStyle/>
          <a:p>
            <a:pPr marL="12700">
              <a:lnSpc>
                <a:spcPct val="100000"/>
              </a:lnSpc>
              <a:spcBef>
                <a:spcPts val="105"/>
              </a:spcBef>
            </a:pPr>
            <a:r>
              <a:rPr sz="3200" b="1" dirty="0">
                <a:latin typeface="Arial"/>
                <a:cs typeface="Arial"/>
              </a:rPr>
              <a:t>PBC </a:t>
            </a:r>
            <a:r>
              <a:rPr sz="3200" b="0" spc="-5" dirty="0">
                <a:solidFill>
                  <a:srgbClr val="000000"/>
                </a:solidFill>
                <a:latin typeface="Arial"/>
                <a:cs typeface="Arial"/>
              </a:rPr>
              <a:t>Priority Populations </a:t>
            </a:r>
            <a:r>
              <a:rPr sz="3200" b="1" dirty="0">
                <a:latin typeface="Arial"/>
                <a:cs typeface="Arial"/>
              </a:rPr>
              <a:t>to </a:t>
            </a:r>
            <a:r>
              <a:rPr sz="3200" b="0" spc="-5" dirty="0">
                <a:solidFill>
                  <a:srgbClr val="000000"/>
                </a:solidFill>
                <a:latin typeface="Arial"/>
                <a:cs typeface="Arial"/>
              </a:rPr>
              <a:t>Prevent </a:t>
            </a:r>
            <a:r>
              <a:rPr sz="3200" b="1" dirty="0">
                <a:solidFill>
                  <a:srgbClr val="000000"/>
                </a:solidFill>
                <a:latin typeface="Arial"/>
                <a:cs typeface="Arial"/>
              </a:rPr>
              <a:t>HIV </a:t>
            </a:r>
            <a:r>
              <a:rPr sz="3200" b="0" spc="-5" dirty="0">
                <a:solidFill>
                  <a:srgbClr val="000000"/>
                </a:solidFill>
                <a:latin typeface="Arial"/>
                <a:cs typeface="Arial"/>
              </a:rPr>
              <a:t>spread </a:t>
            </a:r>
            <a:r>
              <a:rPr sz="3200" b="1" spc="-5" dirty="0">
                <a:latin typeface="Arial"/>
                <a:cs typeface="Arial"/>
              </a:rPr>
              <a:t>among</a:t>
            </a:r>
            <a:r>
              <a:rPr sz="3200" b="1" spc="-95" dirty="0">
                <a:latin typeface="Arial"/>
                <a:cs typeface="Arial"/>
              </a:rPr>
              <a:t> </a:t>
            </a:r>
            <a:r>
              <a:rPr sz="3200" b="1" i="1" dirty="0">
                <a:solidFill>
                  <a:srgbClr val="000000"/>
                </a:solidFill>
                <a:latin typeface="Arial"/>
                <a:cs typeface="Arial"/>
              </a:rPr>
              <a:t>PWH</a:t>
            </a:r>
            <a:endParaRPr sz="3200">
              <a:latin typeface="Arial"/>
              <a:cs typeface="Arial"/>
            </a:endParaRPr>
          </a:p>
        </p:txBody>
      </p:sp>
    </p:spTree>
    <p:extLst>
      <p:ext uri="{BB962C8B-B14F-4D97-AF65-F5344CB8AC3E}">
        <p14:creationId xmlns:p14="http://schemas.microsoft.com/office/powerpoint/2010/main" val="1891533062"/>
      </p:ext>
    </p:extLst>
  </p:cSld>
  <p:clrMapOvr>
    <a:masterClrMapping/>
  </p:clrMapOvr>
  <p:timing>
    <p:tnLst>
      <p:par>
        <p:cTn id="1" dur="indefinite" restart="never" nodeType="tmRoot"/>
      </p:par>
    </p:tn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1003662" y="6110546"/>
            <a:ext cx="770300" cy="505267"/>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3200" b="0" i="0" u="none" strike="noStrike" kern="1200" cap="none" spc="-10" normalizeH="0" baseline="0" noProof="0" dirty="0" smtClean="0">
                <a:ln>
                  <a:noFill/>
                </a:ln>
                <a:solidFill>
                  <a:srgbClr val="FFFFFF"/>
                </a:solidFill>
                <a:effectLst/>
                <a:uLnTx/>
                <a:uFillTx/>
                <a:latin typeface="Arial"/>
                <a:ea typeface="+mn-ea"/>
                <a:cs typeface="Arial"/>
              </a:rPr>
              <a:t>3</a:t>
            </a:r>
            <a:r>
              <a:rPr kumimoji="0" lang="en-US" sz="3200" b="0" i="0" u="none" strike="noStrike" kern="1200" cap="none" spc="-10" normalizeH="0" baseline="0" noProof="0" dirty="0" smtClean="0">
                <a:ln>
                  <a:noFill/>
                </a:ln>
                <a:solidFill>
                  <a:srgbClr val="FFFFFF"/>
                </a:solidFill>
                <a:effectLst/>
                <a:uLnTx/>
                <a:uFillTx/>
                <a:latin typeface="Arial"/>
                <a:ea typeface="+mn-ea"/>
                <a:cs typeface="Arial"/>
              </a:rPr>
              <a:t>5</a:t>
            </a:r>
            <a:r>
              <a:rPr kumimoji="0" sz="3200" b="0" i="0" u="none" strike="noStrike" kern="1200" cap="none" spc="-10" normalizeH="0" baseline="0" noProof="0" dirty="0" smtClean="0">
                <a:ln>
                  <a:noFill/>
                </a:ln>
                <a:solidFill>
                  <a:srgbClr val="FFFFFF"/>
                </a:solidFill>
                <a:effectLst/>
                <a:uLnTx/>
                <a:uFillTx/>
                <a:latin typeface="Arial"/>
                <a:ea typeface="+mn-ea"/>
                <a:cs typeface="Arial"/>
              </a:rPr>
              <a:t>3</a:t>
            </a:r>
            <a:endParaRPr kumimoji="0" sz="3200" b="0" i="0" u="none" strike="noStrike" kern="1200" cap="none" spc="0" normalizeH="0" baseline="0" noProof="0" dirty="0">
              <a:ln>
                <a:noFill/>
              </a:ln>
              <a:solidFill>
                <a:prstClr val="black"/>
              </a:solidFill>
              <a:effectLst/>
              <a:uLnTx/>
              <a:uFillTx/>
              <a:latin typeface="Arial"/>
              <a:ea typeface="+mn-ea"/>
              <a:cs typeface="Arial"/>
            </a:endParaRPr>
          </a:p>
        </p:txBody>
      </p:sp>
      <p:sp>
        <p:nvSpPr>
          <p:cNvPr id="3" name="object 3"/>
          <p:cNvSpPr txBox="1"/>
          <p:nvPr/>
        </p:nvSpPr>
        <p:spPr>
          <a:xfrm>
            <a:off x="3197541" y="6131844"/>
            <a:ext cx="5795010" cy="540385"/>
          </a:xfrm>
          <a:prstGeom prst="rect">
            <a:avLst/>
          </a:prstGeom>
        </p:spPr>
        <p:txBody>
          <a:bodyPr vert="horz" wrap="square" lIns="0" tIns="41275" rIns="0" bIns="0" rtlCol="0">
            <a:spAutoFit/>
          </a:bodyPr>
          <a:lstStyle/>
          <a:p>
            <a:pPr marL="12700" marR="5080" lvl="0" indent="0" algn="ctr" defTabSz="914400" rtl="0" eaLnBrk="1" fontAlgn="auto" latinLnBrk="0" hangingPunct="1">
              <a:lnSpc>
                <a:spcPts val="1220"/>
              </a:lnSpc>
              <a:spcBef>
                <a:spcPts val="325"/>
              </a:spcBef>
              <a:spcAft>
                <a:spcPts val="0"/>
              </a:spcAft>
              <a:buClrTx/>
              <a:buSzTx/>
              <a:buFontTx/>
              <a:buNone/>
              <a:tabLst/>
              <a:defRPr/>
            </a:pPr>
            <a:r>
              <a:rPr kumimoji="0" sz="1200" b="0" i="0" u="none" strike="noStrike" kern="1200" cap="none" spc="-5" normalizeH="0" baseline="0" noProof="0" dirty="0">
                <a:ln>
                  <a:noFill/>
                </a:ln>
                <a:solidFill>
                  <a:srgbClr val="FFFFFF"/>
                </a:solidFill>
                <a:effectLst/>
                <a:uLnTx/>
                <a:uFillTx/>
                <a:latin typeface="Arial"/>
                <a:ea typeface="+mn-ea"/>
                <a:cs typeface="Arial"/>
              </a:rPr>
              <a:t>MSM=MMSC and MMSC/IDU diagnoses, and </a:t>
            </a:r>
            <a:r>
              <a:rPr kumimoji="0" sz="1200" b="0" i="0" u="none" strike="noStrike" kern="1200" cap="none" spc="0" normalizeH="0" baseline="0" noProof="0" dirty="0">
                <a:ln>
                  <a:noFill/>
                </a:ln>
                <a:solidFill>
                  <a:srgbClr val="FFFFFF"/>
                </a:solidFill>
                <a:effectLst/>
                <a:uLnTx/>
                <a:uFillTx/>
                <a:latin typeface="Arial"/>
                <a:ea typeface="+mn-ea"/>
                <a:cs typeface="Arial"/>
              </a:rPr>
              <a:t>PWID=IDU </a:t>
            </a:r>
            <a:r>
              <a:rPr kumimoji="0" sz="1200" b="0" i="0" u="none" strike="noStrike" kern="1200" cap="none" spc="-5" normalizeH="0" baseline="0" noProof="0" dirty="0">
                <a:ln>
                  <a:noFill/>
                </a:ln>
                <a:solidFill>
                  <a:srgbClr val="FFFFFF"/>
                </a:solidFill>
                <a:effectLst/>
                <a:uLnTx/>
                <a:uFillTx/>
                <a:latin typeface="Arial"/>
                <a:ea typeface="+mn-ea"/>
                <a:cs typeface="Arial"/>
              </a:rPr>
              <a:t>and MMSC/IDU diagnoses;  </a:t>
            </a:r>
            <a:r>
              <a:rPr kumimoji="0" sz="1200" b="0" i="0" u="none" strike="noStrike" kern="1200" cap="none" spc="0" normalizeH="0" baseline="0" noProof="0" dirty="0">
                <a:ln>
                  <a:noFill/>
                </a:ln>
                <a:solidFill>
                  <a:srgbClr val="FFFFFF"/>
                </a:solidFill>
                <a:effectLst/>
                <a:uLnTx/>
                <a:uFillTx/>
                <a:latin typeface="Arial"/>
                <a:ea typeface="+mn-ea"/>
                <a:cs typeface="Arial"/>
              </a:rPr>
              <a:t>thus, </a:t>
            </a:r>
            <a:r>
              <a:rPr kumimoji="0" sz="1200" b="0" i="0" u="none" strike="noStrike" kern="1200" cap="none" spc="-5" normalizeH="0" baseline="0" noProof="0" dirty="0">
                <a:ln>
                  <a:noFill/>
                </a:ln>
                <a:solidFill>
                  <a:srgbClr val="FFFFFF"/>
                </a:solidFill>
                <a:effectLst/>
                <a:uLnTx/>
                <a:uFillTx/>
                <a:latin typeface="Arial"/>
                <a:ea typeface="+mn-ea"/>
                <a:cs typeface="Arial"/>
              </a:rPr>
              <a:t>the </a:t>
            </a:r>
            <a:r>
              <a:rPr kumimoji="0" sz="1200" b="0" i="0" u="none" strike="noStrike" kern="1200" cap="none" spc="0" normalizeH="0" baseline="0" noProof="0" dirty="0">
                <a:ln>
                  <a:noFill/>
                </a:ln>
                <a:solidFill>
                  <a:srgbClr val="FFFFFF"/>
                </a:solidFill>
                <a:effectLst/>
                <a:uLnTx/>
                <a:uFillTx/>
                <a:latin typeface="Arial"/>
                <a:ea typeface="+mn-ea"/>
                <a:cs typeface="Arial"/>
              </a:rPr>
              <a:t>data </a:t>
            </a:r>
            <a:r>
              <a:rPr kumimoji="0" sz="1200" b="0" i="0" u="none" strike="noStrike" kern="1200" cap="none" spc="-5" normalizeH="0" baseline="0" noProof="0" dirty="0">
                <a:ln>
                  <a:noFill/>
                </a:ln>
                <a:solidFill>
                  <a:srgbClr val="FFFFFF"/>
                </a:solidFill>
                <a:effectLst/>
                <a:uLnTx/>
                <a:uFillTx/>
                <a:latin typeface="Arial"/>
                <a:ea typeface="+mn-ea"/>
                <a:cs typeface="Arial"/>
              </a:rPr>
              <a:t>are </a:t>
            </a:r>
            <a:r>
              <a:rPr kumimoji="0" sz="1200" b="0" i="0" u="none" strike="noStrike" kern="1200" cap="none" spc="0" normalizeH="0" baseline="0" noProof="0" dirty="0">
                <a:ln>
                  <a:noFill/>
                </a:ln>
                <a:solidFill>
                  <a:srgbClr val="FFFFFF"/>
                </a:solidFill>
                <a:effectLst/>
                <a:uLnTx/>
                <a:uFillTx/>
                <a:latin typeface="Arial"/>
                <a:ea typeface="+mn-ea"/>
                <a:cs typeface="Arial"/>
              </a:rPr>
              <a:t>not </a:t>
            </a:r>
            <a:r>
              <a:rPr kumimoji="0" sz="1200" b="0" i="0" u="none" strike="noStrike" kern="1200" cap="none" spc="-5" normalizeH="0" baseline="0" noProof="0" dirty="0">
                <a:ln>
                  <a:noFill/>
                </a:ln>
                <a:solidFill>
                  <a:srgbClr val="FFFFFF"/>
                </a:solidFill>
                <a:effectLst/>
                <a:uLnTx/>
                <a:uFillTx/>
                <a:latin typeface="Arial"/>
                <a:ea typeface="+mn-ea"/>
                <a:cs typeface="Arial"/>
              </a:rPr>
              <a:t>mutually</a:t>
            </a:r>
            <a:r>
              <a:rPr kumimoji="0" sz="1200" b="0" i="0" u="none" strike="noStrike" kern="1200" cap="none" spc="-95" normalizeH="0" baseline="0" noProof="0" dirty="0">
                <a:ln>
                  <a:noFill/>
                </a:ln>
                <a:solidFill>
                  <a:srgbClr val="FFFFFF"/>
                </a:solidFill>
                <a:effectLst/>
                <a:uLnTx/>
                <a:uFillTx/>
                <a:latin typeface="Arial"/>
                <a:ea typeface="+mn-ea"/>
                <a:cs typeface="Arial"/>
              </a:rPr>
              <a:t> </a:t>
            </a:r>
            <a:r>
              <a:rPr kumimoji="0" sz="1200" b="0" i="0" u="none" strike="noStrike" kern="1200" cap="none" spc="-5" normalizeH="0" baseline="0" noProof="0" dirty="0">
                <a:ln>
                  <a:noFill/>
                </a:ln>
                <a:solidFill>
                  <a:srgbClr val="FFFFFF"/>
                </a:solidFill>
                <a:effectLst/>
                <a:uLnTx/>
                <a:uFillTx/>
                <a:latin typeface="Arial"/>
                <a:ea typeface="+mn-ea"/>
                <a:cs typeface="Arial"/>
              </a:rPr>
              <a:t>exclusive.</a:t>
            </a:r>
            <a:endParaRPr kumimoji="0" sz="1200" b="0" i="0" u="none" strike="noStrike" kern="1200" cap="none" spc="0" normalizeH="0" baseline="0" noProof="0">
              <a:ln>
                <a:noFill/>
              </a:ln>
              <a:solidFill>
                <a:prstClr val="black"/>
              </a:solidFill>
              <a:effectLst/>
              <a:uLnTx/>
              <a:uFillTx/>
              <a:latin typeface="Arial"/>
              <a:ea typeface="+mn-ea"/>
              <a:cs typeface="Arial"/>
            </a:endParaRPr>
          </a:p>
          <a:p>
            <a:pPr marL="2540" marR="0" lvl="0" indent="0" algn="ctr" defTabSz="914400" rtl="0" eaLnBrk="1" fontAlgn="auto" latinLnBrk="0" hangingPunct="1">
              <a:lnSpc>
                <a:spcPts val="1390"/>
              </a:lnSpc>
              <a:spcBef>
                <a:spcPts val="0"/>
              </a:spcBef>
              <a:spcAft>
                <a:spcPts val="0"/>
              </a:spcAft>
              <a:buClrTx/>
              <a:buSzTx/>
              <a:buFontTx/>
              <a:buNone/>
              <a:tabLst/>
              <a:defRPr/>
            </a:pPr>
            <a:r>
              <a:rPr kumimoji="0" sz="1200" b="0" i="0" u="none" strike="noStrike" kern="1200" cap="none" spc="-5" normalizeH="0" baseline="0" noProof="0" dirty="0">
                <a:ln>
                  <a:noFill/>
                </a:ln>
                <a:solidFill>
                  <a:srgbClr val="FFFFFF"/>
                </a:solidFill>
                <a:effectLst/>
                <a:uLnTx/>
                <a:uFillTx/>
                <a:latin typeface="Arial"/>
                <a:ea typeface="+mn-ea"/>
                <a:cs typeface="Arial"/>
              </a:rPr>
              <a:t>Rounding </a:t>
            </a:r>
            <a:r>
              <a:rPr kumimoji="0" sz="1200" b="0" i="0" u="none" strike="noStrike" kern="1200" cap="none" spc="0" normalizeH="0" baseline="0" noProof="0" dirty="0">
                <a:ln>
                  <a:noFill/>
                </a:ln>
                <a:solidFill>
                  <a:srgbClr val="FFFFFF"/>
                </a:solidFill>
                <a:effectLst/>
                <a:uLnTx/>
                <a:uFillTx/>
                <a:latin typeface="Arial"/>
                <a:ea typeface="+mn-ea"/>
                <a:cs typeface="Arial"/>
              </a:rPr>
              <a:t>may </a:t>
            </a:r>
            <a:r>
              <a:rPr kumimoji="0" sz="1200" b="0" i="0" u="none" strike="noStrike" kern="1200" cap="none" spc="-5" normalizeH="0" baseline="0" noProof="0" dirty="0">
                <a:ln>
                  <a:noFill/>
                </a:ln>
                <a:solidFill>
                  <a:srgbClr val="FFFFFF"/>
                </a:solidFill>
                <a:effectLst/>
                <a:uLnTx/>
                <a:uFillTx/>
                <a:latin typeface="Arial"/>
                <a:ea typeface="+mn-ea"/>
                <a:cs typeface="Arial"/>
              </a:rPr>
              <a:t>cause percentages </a:t>
            </a:r>
            <a:r>
              <a:rPr kumimoji="0" sz="1200" b="0" i="0" u="none" strike="noStrike" kern="1200" cap="none" spc="0" normalizeH="0" baseline="0" noProof="0" dirty="0">
                <a:ln>
                  <a:noFill/>
                </a:ln>
                <a:solidFill>
                  <a:srgbClr val="FFFFFF"/>
                </a:solidFill>
                <a:effectLst/>
                <a:uLnTx/>
                <a:uFillTx/>
                <a:latin typeface="Arial"/>
                <a:ea typeface="+mn-ea"/>
                <a:cs typeface="Arial"/>
              </a:rPr>
              <a:t>to total </a:t>
            </a:r>
            <a:r>
              <a:rPr kumimoji="0" sz="1200" b="0" i="0" u="none" strike="noStrike" kern="1200" cap="none" spc="-5" normalizeH="0" baseline="0" noProof="0" dirty="0">
                <a:ln>
                  <a:noFill/>
                </a:ln>
                <a:solidFill>
                  <a:srgbClr val="FFFFFF"/>
                </a:solidFill>
                <a:effectLst/>
                <a:uLnTx/>
                <a:uFillTx/>
                <a:latin typeface="Arial"/>
                <a:ea typeface="+mn-ea"/>
                <a:cs typeface="Arial"/>
              </a:rPr>
              <a:t>more or less than</a:t>
            </a:r>
            <a:r>
              <a:rPr kumimoji="0" sz="1200" b="0" i="0" u="none" strike="noStrike" kern="1200" cap="none" spc="-130" normalizeH="0" baseline="0" noProof="0" dirty="0">
                <a:ln>
                  <a:noFill/>
                </a:ln>
                <a:solidFill>
                  <a:srgbClr val="FFFFFF"/>
                </a:solidFill>
                <a:effectLst/>
                <a:uLnTx/>
                <a:uFillTx/>
                <a:latin typeface="Arial"/>
                <a:ea typeface="+mn-ea"/>
                <a:cs typeface="Arial"/>
              </a:rPr>
              <a:t> </a:t>
            </a:r>
            <a:r>
              <a:rPr kumimoji="0" sz="1200" b="0" i="0" u="none" strike="noStrike" kern="1200" cap="none" spc="-5" normalizeH="0" baseline="0" noProof="0" dirty="0">
                <a:ln>
                  <a:noFill/>
                </a:ln>
                <a:solidFill>
                  <a:srgbClr val="FFFFFF"/>
                </a:solidFill>
                <a:effectLst/>
                <a:uLnTx/>
                <a:uFillTx/>
                <a:latin typeface="Arial"/>
                <a:ea typeface="+mn-ea"/>
                <a:cs typeface="Arial"/>
              </a:rPr>
              <a:t>100.</a:t>
            </a:r>
            <a:endParaRPr kumimoji="0" sz="1200" b="0" i="0" u="none" strike="noStrike" kern="1200" cap="none" spc="0" normalizeH="0" baseline="0" noProof="0">
              <a:ln>
                <a:noFill/>
              </a:ln>
              <a:solidFill>
                <a:prstClr val="black"/>
              </a:solidFill>
              <a:effectLst/>
              <a:uLnTx/>
              <a:uFillTx/>
              <a:latin typeface="Arial"/>
              <a:ea typeface="+mn-ea"/>
              <a:cs typeface="Arial"/>
            </a:endParaRPr>
          </a:p>
        </p:txBody>
      </p:sp>
      <p:sp>
        <p:nvSpPr>
          <p:cNvPr id="4" name="object 4"/>
          <p:cNvSpPr txBox="1">
            <a:spLocks noGrp="1"/>
          </p:cNvSpPr>
          <p:nvPr>
            <p:ph type="title"/>
          </p:nvPr>
        </p:nvSpPr>
        <p:spPr>
          <a:xfrm>
            <a:off x="429894" y="520541"/>
            <a:ext cx="11332845" cy="452120"/>
          </a:xfrm>
          <a:prstGeom prst="rect">
            <a:avLst/>
          </a:prstGeom>
        </p:spPr>
        <p:txBody>
          <a:bodyPr vert="horz" wrap="square" lIns="0" tIns="12065" rIns="0" bIns="0" rtlCol="0">
            <a:spAutoFit/>
          </a:bodyPr>
          <a:lstStyle/>
          <a:p>
            <a:pPr marL="12700">
              <a:lnSpc>
                <a:spcPct val="100000"/>
              </a:lnSpc>
              <a:spcBef>
                <a:spcPts val="95"/>
              </a:spcBef>
            </a:pPr>
            <a:r>
              <a:rPr sz="2800" b="1" spc="-5" dirty="0">
                <a:latin typeface="Arial"/>
                <a:cs typeface="Arial"/>
              </a:rPr>
              <a:t>Priority Populations to Prevent HIV spread among </a:t>
            </a:r>
            <a:r>
              <a:rPr sz="2800" b="1" i="1" spc="-10" dirty="0">
                <a:latin typeface="Arial"/>
                <a:cs typeface="Arial"/>
              </a:rPr>
              <a:t>PWH </a:t>
            </a:r>
            <a:r>
              <a:rPr sz="2800" b="1" dirty="0">
                <a:latin typeface="Arial"/>
                <a:cs typeface="Arial"/>
              </a:rPr>
              <a:t>–2021</a:t>
            </a:r>
            <a:r>
              <a:rPr sz="2800" b="1" spc="160" dirty="0">
                <a:latin typeface="Arial"/>
                <a:cs typeface="Arial"/>
              </a:rPr>
              <a:t> </a:t>
            </a:r>
            <a:r>
              <a:rPr sz="2800" b="1" spc="-10" dirty="0">
                <a:latin typeface="Arial"/>
                <a:cs typeface="Arial"/>
              </a:rPr>
              <a:t>PBC</a:t>
            </a:r>
            <a:endParaRPr sz="2800">
              <a:latin typeface="Arial"/>
              <a:cs typeface="Arial"/>
            </a:endParaRPr>
          </a:p>
        </p:txBody>
      </p:sp>
      <p:sp>
        <p:nvSpPr>
          <p:cNvPr id="5" name="object 5"/>
          <p:cNvSpPr/>
          <p:nvPr/>
        </p:nvSpPr>
        <p:spPr>
          <a:xfrm>
            <a:off x="4768596" y="3521951"/>
            <a:ext cx="949960" cy="180340"/>
          </a:xfrm>
          <a:custGeom>
            <a:avLst/>
            <a:gdLst/>
            <a:ahLst/>
            <a:cxnLst/>
            <a:rect l="l" t="t" r="r" b="b"/>
            <a:pathLst>
              <a:path w="949960" h="180339">
                <a:moveTo>
                  <a:pt x="0" y="179844"/>
                </a:moveTo>
                <a:lnTo>
                  <a:pt x="949451" y="179844"/>
                </a:lnTo>
                <a:lnTo>
                  <a:pt x="949451" y="0"/>
                </a:lnTo>
                <a:lnTo>
                  <a:pt x="0" y="0"/>
                </a:lnTo>
                <a:lnTo>
                  <a:pt x="0" y="179844"/>
                </a:lnTo>
                <a:close/>
              </a:path>
            </a:pathLst>
          </a:custGeom>
          <a:solidFill>
            <a:srgbClr val="03A3B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4768596" y="3521964"/>
            <a:ext cx="949960" cy="180340"/>
          </a:xfrm>
          <a:custGeom>
            <a:avLst/>
            <a:gdLst/>
            <a:ahLst/>
            <a:cxnLst/>
            <a:rect l="l" t="t" r="r" b="b"/>
            <a:pathLst>
              <a:path w="949960" h="180339">
                <a:moveTo>
                  <a:pt x="0" y="0"/>
                </a:moveTo>
                <a:lnTo>
                  <a:pt x="949451" y="0"/>
                </a:lnTo>
                <a:lnTo>
                  <a:pt x="949451" y="179831"/>
                </a:lnTo>
                <a:lnTo>
                  <a:pt x="0" y="179831"/>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4768596" y="4535423"/>
            <a:ext cx="573405" cy="180340"/>
          </a:xfrm>
          <a:custGeom>
            <a:avLst/>
            <a:gdLst/>
            <a:ahLst/>
            <a:cxnLst/>
            <a:rect l="l" t="t" r="r" b="b"/>
            <a:pathLst>
              <a:path w="573404" h="180339">
                <a:moveTo>
                  <a:pt x="0" y="179831"/>
                </a:moveTo>
                <a:lnTo>
                  <a:pt x="573024" y="179831"/>
                </a:lnTo>
                <a:lnTo>
                  <a:pt x="573024" y="0"/>
                </a:lnTo>
                <a:lnTo>
                  <a:pt x="0" y="0"/>
                </a:lnTo>
                <a:lnTo>
                  <a:pt x="0" y="179831"/>
                </a:lnTo>
                <a:close/>
              </a:path>
            </a:pathLst>
          </a:custGeom>
          <a:solidFill>
            <a:srgbClr val="03A3B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4768596" y="4535423"/>
            <a:ext cx="573405" cy="180340"/>
          </a:xfrm>
          <a:custGeom>
            <a:avLst/>
            <a:gdLst/>
            <a:ahLst/>
            <a:cxnLst/>
            <a:rect l="l" t="t" r="r" b="b"/>
            <a:pathLst>
              <a:path w="573404" h="180339">
                <a:moveTo>
                  <a:pt x="0" y="0"/>
                </a:moveTo>
                <a:lnTo>
                  <a:pt x="573024" y="0"/>
                </a:lnTo>
                <a:lnTo>
                  <a:pt x="573024" y="179831"/>
                </a:lnTo>
                <a:lnTo>
                  <a:pt x="0" y="179831"/>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4768596" y="1495044"/>
            <a:ext cx="6235065" cy="180340"/>
          </a:xfrm>
          <a:custGeom>
            <a:avLst/>
            <a:gdLst/>
            <a:ahLst/>
            <a:cxnLst/>
            <a:rect l="l" t="t" r="r" b="b"/>
            <a:pathLst>
              <a:path w="6235065" h="180339">
                <a:moveTo>
                  <a:pt x="6234684" y="0"/>
                </a:moveTo>
                <a:lnTo>
                  <a:pt x="0" y="0"/>
                </a:lnTo>
                <a:lnTo>
                  <a:pt x="0" y="179832"/>
                </a:lnTo>
                <a:lnTo>
                  <a:pt x="6234684" y="179832"/>
                </a:lnTo>
                <a:lnTo>
                  <a:pt x="6234684" y="0"/>
                </a:lnTo>
                <a:close/>
              </a:path>
            </a:pathLst>
          </a:custGeom>
          <a:solidFill>
            <a:srgbClr val="03A3B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4768596" y="2002535"/>
            <a:ext cx="2540635" cy="178435"/>
          </a:xfrm>
          <a:custGeom>
            <a:avLst/>
            <a:gdLst/>
            <a:ahLst/>
            <a:cxnLst/>
            <a:rect l="l" t="t" r="r" b="b"/>
            <a:pathLst>
              <a:path w="2540634" h="178435">
                <a:moveTo>
                  <a:pt x="2540507" y="0"/>
                </a:moveTo>
                <a:lnTo>
                  <a:pt x="0" y="0"/>
                </a:lnTo>
                <a:lnTo>
                  <a:pt x="0" y="178308"/>
                </a:lnTo>
                <a:lnTo>
                  <a:pt x="2540507" y="178308"/>
                </a:lnTo>
                <a:lnTo>
                  <a:pt x="2540507" y="0"/>
                </a:lnTo>
                <a:close/>
              </a:path>
            </a:pathLst>
          </a:custGeom>
          <a:solidFill>
            <a:srgbClr val="03A3B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4768596" y="2508504"/>
            <a:ext cx="1971039" cy="180340"/>
          </a:xfrm>
          <a:custGeom>
            <a:avLst/>
            <a:gdLst/>
            <a:ahLst/>
            <a:cxnLst/>
            <a:rect l="l" t="t" r="r" b="b"/>
            <a:pathLst>
              <a:path w="1971040" h="180339">
                <a:moveTo>
                  <a:pt x="1970531" y="0"/>
                </a:moveTo>
                <a:lnTo>
                  <a:pt x="0" y="0"/>
                </a:lnTo>
                <a:lnTo>
                  <a:pt x="0" y="179832"/>
                </a:lnTo>
                <a:lnTo>
                  <a:pt x="1970531" y="179832"/>
                </a:lnTo>
                <a:lnTo>
                  <a:pt x="1970531" y="0"/>
                </a:lnTo>
                <a:close/>
              </a:path>
            </a:pathLst>
          </a:custGeom>
          <a:solidFill>
            <a:srgbClr val="03A3B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4768596" y="3015995"/>
            <a:ext cx="1516380" cy="178435"/>
          </a:xfrm>
          <a:custGeom>
            <a:avLst/>
            <a:gdLst/>
            <a:ahLst/>
            <a:cxnLst/>
            <a:rect l="l" t="t" r="r" b="b"/>
            <a:pathLst>
              <a:path w="1516379" h="178435">
                <a:moveTo>
                  <a:pt x="1516379" y="0"/>
                </a:moveTo>
                <a:lnTo>
                  <a:pt x="0" y="0"/>
                </a:lnTo>
                <a:lnTo>
                  <a:pt x="0" y="178308"/>
                </a:lnTo>
                <a:lnTo>
                  <a:pt x="1516379" y="178308"/>
                </a:lnTo>
                <a:lnTo>
                  <a:pt x="1516379" y="0"/>
                </a:lnTo>
                <a:close/>
              </a:path>
            </a:pathLst>
          </a:custGeom>
          <a:solidFill>
            <a:srgbClr val="03A3B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4768596" y="4027932"/>
            <a:ext cx="626745" cy="180340"/>
          </a:xfrm>
          <a:custGeom>
            <a:avLst/>
            <a:gdLst/>
            <a:ahLst/>
            <a:cxnLst/>
            <a:rect l="l" t="t" r="r" b="b"/>
            <a:pathLst>
              <a:path w="626745" h="180339">
                <a:moveTo>
                  <a:pt x="626363" y="0"/>
                </a:moveTo>
                <a:lnTo>
                  <a:pt x="0" y="0"/>
                </a:lnTo>
                <a:lnTo>
                  <a:pt x="0" y="179832"/>
                </a:lnTo>
                <a:lnTo>
                  <a:pt x="626363" y="179832"/>
                </a:lnTo>
                <a:lnTo>
                  <a:pt x="626363" y="0"/>
                </a:lnTo>
                <a:close/>
              </a:path>
            </a:pathLst>
          </a:custGeom>
          <a:solidFill>
            <a:srgbClr val="03A3B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4768596" y="5041391"/>
            <a:ext cx="454659" cy="180340"/>
          </a:xfrm>
          <a:custGeom>
            <a:avLst/>
            <a:gdLst/>
            <a:ahLst/>
            <a:cxnLst/>
            <a:rect l="l" t="t" r="r" b="b"/>
            <a:pathLst>
              <a:path w="454660" h="180339">
                <a:moveTo>
                  <a:pt x="454151" y="0"/>
                </a:moveTo>
                <a:lnTo>
                  <a:pt x="0" y="0"/>
                </a:lnTo>
                <a:lnTo>
                  <a:pt x="0" y="179831"/>
                </a:lnTo>
                <a:lnTo>
                  <a:pt x="454151" y="179831"/>
                </a:lnTo>
                <a:lnTo>
                  <a:pt x="454151" y="0"/>
                </a:lnTo>
                <a:close/>
              </a:path>
            </a:pathLst>
          </a:custGeom>
          <a:solidFill>
            <a:srgbClr val="03A3B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4768596" y="5548884"/>
            <a:ext cx="216535" cy="180340"/>
          </a:xfrm>
          <a:custGeom>
            <a:avLst/>
            <a:gdLst/>
            <a:ahLst/>
            <a:cxnLst/>
            <a:rect l="l" t="t" r="r" b="b"/>
            <a:pathLst>
              <a:path w="216535" h="180339">
                <a:moveTo>
                  <a:pt x="216408" y="0"/>
                </a:moveTo>
                <a:lnTo>
                  <a:pt x="0" y="0"/>
                </a:lnTo>
                <a:lnTo>
                  <a:pt x="0" y="179831"/>
                </a:lnTo>
                <a:lnTo>
                  <a:pt x="216408" y="179831"/>
                </a:lnTo>
                <a:lnTo>
                  <a:pt x="216408" y="0"/>
                </a:lnTo>
                <a:close/>
              </a:path>
            </a:pathLst>
          </a:custGeom>
          <a:solidFill>
            <a:srgbClr val="03A3B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4768596" y="1495044"/>
            <a:ext cx="6235065" cy="180340"/>
          </a:xfrm>
          <a:custGeom>
            <a:avLst/>
            <a:gdLst/>
            <a:ahLst/>
            <a:cxnLst/>
            <a:rect l="l" t="t" r="r" b="b"/>
            <a:pathLst>
              <a:path w="6235065" h="180339">
                <a:moveTo>
                  <a:pt x="6234684" y="0"/>
                </a:moveTo>
                <a:lnTo>
                  <a:pt x="0" y="0"/>
                </a:lnTo>
                <a:lnTo>
                  <a:pt x="0" y="179832"/>
                </a:lnTo>
                <a:lnTo>
                  <a:pt x="6234684" y="179832"/>
                </a:lnTo>
                <a:lnTo>
                  <a:pt x="6234684"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4768596" y="2002535"/>
            <a:ext cx="2540635" cy="178435"/>
          </a:xfrm>
          <a:custGeom>
            <a:avLst/>
            <a:gdLst/>
            <a:ahLst/>
            <a:cxnLst/>
            <a:rect l="l" t="t" r="r" b="b"/>
            <a:pathLst>
              <a:path w="2540634" h="178435">
                <a:moveTo>
                  <a:pt x="2540507" y="0"/>
                </a:moveTo>
                <a:lnTo>
                  <a:pt x="0" y="0"/>
                </a:lnTo>
                <a:lnTo>
                  <a:pt x="0" y="178308"/>
                </a:lnTo>
                <a:lnTo>
                  <a:pt x="2540507" y="178308"/>
                </a:lnTo>
                <a:lnTo>
                  <a:pt x="2540507"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4768596" y="2508504"/>
            <a:ext cx="1971039" cy="180340"/>
          </a:xfrm>
          <a:custGeom>
            <a:avLst/>
            <a:gdLst/>
            <a:ahLst/>
            <a:cxnLst/>
            <a:rect l="l" t="t" r="r" b="b"/>
            <a:pathLst>
              <a:path w="1971040" h="180339">
                <a:moveTo>
                  <a:pt x="1970531" y="0"/>
                </a:moveTo>
                <a:lnTo>
                  <a:pt x="0" y="0"/>
                </a:lnTo>
                <a:lnTo>
                  <a:pt x="0" y="179832"/>
                </a:lnTo>
                <a:lnTo>
                  <a:pt x="1970531" y="179832"/>
                </a:lnTo>
                <a:lnTo>
                  <a:pt x="1970531"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4768596" y="3015995"/>
            <a:ext cx="1516380" cy="178435"/>
          </a:xfrm>
          <a:custGeom>
            <a:avLst/>
            <a:gdLst/>
            <a:ahLst/>
            <a:cxnLst/>
            <a:rect l="l" t="t" r="r" b="b"/>
            <a:pathLst>
              <a:path w="1516379" h="178435">
                <a:moveTo>
                  <a:pt x="1516379" y="0"/>
                </a:moveTo>
                <a:lnTo>
                  <a:pt x="0" y="0"/>
                </a:lnTo>
                <a:lnTo>
                  <a:pt x="0" y="178308"/>
                </a:lnTo>
                <a:lnTo>
                  <a:pt x="1516379" y="178308"/>
                </a:lnTo>
                <a:lnTo>
                  <a:pt x="1516379"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4768596" y="4027932"/>
            <a:ext cx="626745" cy="180340"/>
          </a:xfrm>
          <a:custGeom>
            <a:avLst/>
            <a:gdLst/>
            <a:ahLst/>
            <a:cxnLst/>
            <a:rect l="l" t="t" r="r" b="b"/>
            <a:pathLst>
              <a:path w="626745" h="180339">
                <a:moveTo>
                  <a:pt x="626363" y="0"/>
                </a:moveTo>
                <a:lnTo>
                  <a:pt x="0" y="0"/>
                </a:lnTo>
                <a:lnTo>
                  <a:pt x="0" y="179832"/>
                </a:lnTo>
                <a:lnTo>
                  <a:pt x="626363" y="179832"/>
                </a:lnTo>
                <a:lnTo>
                  <a:pt x="626363"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4768596" y="5041391"/>
            <a:ext cx="454659" cy="180340"/>
          </a:xfrm>
          <a:custGeom>
            <a:avLst/>
            <a:gdLst/>
            <a:ahLst/>
            <a:cxnLst/>
            <a:rect l="l" t="t" r="r" b="b"/>
            <a:pathLst>
              <a:path w="454660" h="180339">
                <a:moveTo>
                  <a:pt x="454151" y="0"/>
                </a:moveTo>
                <a:lnTo>
                  <a:pt x="0" y="0"/>
                </a:lnTo>
                <a:lnTo>
                  <a:pt x="0" y="179831"/>
                </a:lnTo>
                <a:lnTo>
                  <a:pt x="454151" y="179831"/>
                </a:lnTo>
                <a:lnTo>
                  <a:pt x="454151"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4768596" y="5548884"/>
            <a:ext cx="216535" cy="180340"/>
          </a:xfrm>
          <a:custGeom>
            <a:avLst/>
            <a:gdLst/>
            <a:ahLst/>
            <a:cxnLst/>
            <a:rect l="l" t="t" r="r" b="b"/>
            <a:pathLst>
              <a:path w="216535" h="180339">
                <a:moveTo>
                  <a:pt x="216408" y="0"/>
                </a:moveTo>
                <a:lnTo>
                  <a:pt x="0" y="0"/>
                </a:lnTo>
                <a:lnTo>
                  <a:pt x="0" y="179831"/>
                </a:lnTo>
                <a:lnTo>
                  <a:pt x="216408" y="179831"/>
                </a:lnTo>
                <a:lnTo>
                  <a:pt x="216408"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4768596" y="1331975"/>
            <a:ext cx="0" cy="4559935"/>
          </a:xfrm>
          <a:custGeom>
            <a:avLst/>
            <a:gdLst/>
            <a:ahLst/>
            <a:cxnLst/>
            <a:rect l="l" t="t" r="r" b="b"/>
            <a:pathLst>
              <a:path h="4559935">
                <a:moveTo>
                  <a:pt x="0" y="0"/>
                </a:moveTo>
                <a:lnTo>
                  <a:pt x="0" y="455980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txBox="1"/>
          <p:nvPr/>
        </p:nvSpPr>
        <p:spPr>
          <a:xfrm>
            <a:off x="11066406" y="1378861"/>
            <a:ext cx="63500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41%</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5" name="object 25"/>
          <p:cNvSpPr txBox="1"/>
          <p:nvPr/>
        </p:nvSpPr>
        <p:spPr>
          <a:xfrm>
            <a:off x="7372535" y="1885439"/>
            <a:ext cx="63500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17%</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6" name="object 26"/>
          <p:cNvSpPr txBox="1"/>
          <p:nvPr/>
        </p:nvSpPr>
        <p:spPr>
          <a:xfrm>
            <a:off x="6801339" y="2392017"/>
            <a:ext cx="63500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13%</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7" name="object 27"/>
          <p:cNvSpPr txBox="1"/>
          <p:nvPr/>
        </p:nvSpPr>
        <p:spPr>
          <a:xfrm>
            <a:off x="6348102" y="2898594"/>
            <a:ext cx="63500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10%</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8" name="object 28"/>
          <p:cNvSpPr txBox="1"/>
          <p:nvPr/>
        </p:nvSpPr>
        <p:spPr>
          <a:xfrm>
            <a:off x="5780564" y="3405171"/>
            <a:ext cx="46545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6%</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9" name="object 29"/>
          <p:cNvSpPr txBox="1"/>
          <p:nvPr/>
        </p:nvSpPr>
        <p:spPr>
          <a:xfrm>
            <a:off x="5458086" y="3911749"/>
            <a:ext cx="46545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4%</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30" name="object 30"/>
          <p:cNvSpPr txBox="1"/>
          <p:nvPr/>
        </p:nvSpPr>
        <p:spPr>
          <a:xfrm>
            <a:off x="5405051" y="4418327"/>
            <a:ext cx="46545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4%</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31" name="object 31"/>
          <p:cNvSpPr txBox="1"/>
          <p:nvPr/>
        </p:nvSpPr>
        <p:spPr>
          <a:xfrm>
            <a:off x="5286788" y="4924905"/>
            <a:ext cx="46545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3%</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32" name="object 32"/>
          <p:cNvSpPr txBox="1"/>
          <p:nvPr/>
        </p:nvSpPr>
        <p:spPr>
          <a:xfrm>
            <a:off x="5048435" y="5431482"/>
            <a:ext cx="46545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1%</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33" name="object 33"/>
          <p:cNvSpPr txBox="1"/>
          <p:nvPr/>
        </p:nvSpPr>
        <p:spPr>
          <a:xfrm>
            <a:off x="528861" y="1222499"/>
            <a:ext cx="3991610" cy="4584700"/>
          </a:xfrm>
          <a:prstGeom prst="rect">
            <a:avLst/>
          </a:prstGeom>
        </p:spPr>
        <p:txBody>
          <a:bodyPr vert="horz" wrap="square" lIns="0" tIns="153035" rIns="0" bIns="0" rtlCol="0">
            <a:spAutoFit/>
          </a:bodyPr>
          <a:lstStyle/>
          <a:p>
            <a:pPr marL="0" marR="5715" lvl="0" indent="0" algn="r" defTabSz="914400" rtl="0" eaLnBrk="1" fontAlgn="auto" latinLnBrk="0" hangingPunct="1">
              <a:lnSpc>
                <a:spcPct val="100000"/>
              </a:lnSpc>
              <a:spcBef>
                <a:spcPts val="1205"/>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Black</a:t>
            </a:r>
            <a:r>
              <a:rPr kumimoji="0" sz="2400" b="0" i="0" u="none" strike="noStrike" kern="1200" cap="none" spc="-45" normalizeH="0" baseline="0" noProof="0" dirty="0">
                <a:ln>
                  <a:noFill/>
                </a:ln>
                <a:solidFill>
                  <a:prstClr val="black"/>
                </a:solidFill>
                <a:effectLst/>
                <a:uLnTx/>
                <a:uFillTx/>
                <a:latin typeface="Arial"/>
                <a:ea typeface="+mn-ea"/>
                <a:cs typeface="Arial"/>
              </a:rPr>
              <a:t> </a:t>
            </a:r>
            <a:r>
              <a:rPr kumimoji="0" sz="2400" b="0" i="0" u="none" strike="noStrike" kern="1200" cap="none" spc="-5" normalizeH="0" baseline="0" noProof="0" dirty="0">
                <a:ln>
                  <a:noFill/>
                </a:ln>
                <a:solidFill>
                  <a:prstClr val="black"/>
                </a:solidFill>
                <a:effectLst/>
                <a:uLnTx/>
                <a:uFillTx/>
                <a:latin typeface="Arial"/>
                <a:ea typeface="+mn-ea"/>
                <a:cs typeface="Arial"/>
              </a:rPr>
              <a:t>Heterosexual</a:t>
            </a:r>
            <a:endParaRPr kumimoji="0" sz="2400" b="0" i="0" u="none" strike="noStrike" kern="1200" cap="none" spc="0" normalizeH="0" baseline="0" noProof="0">
              <a:ln>
                <a:noFill/>
              </a:ln>
              <a:solidFill>
                <a:prstClr val="black"/>
              </a:solidFill>
              <a:effectLst/>
              <a:uLnTx/>
              <a:uFillTx/>
              <a:latin typeface="Arial"/>
              <a:ea typeface="+mn-ea"/>
              <a:cs typeface="Arial"/>
            </a:endParaRPr>
          </a:p>
          <a:p>
            <a:pPr marL="1097280" marR="5080" lvl="0" indent="1304290" algn="r" defTabSz="914400" rtl="0" eaLnBrk="1" fontAlgn="auto" latinLnBrk="0" hangingPunct="1">
              <a:lnSpc>
                <a:spcPct val="138500"/>
              </a:lnSpc>
              <a:spcBef>
                <a:spcPts val="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White</a:t>
            </a:r>
            <a:r>
              <a:rPr kumimoji="0" sz="2400" b="0" i="0" u="none" strike="noStrike" kern="1200" cap="none" spc="-80" normalizeH="0" baseline="0" noProof="0" dirty="0">
                <a:ln>
                  <a:noFill/>
                </a:ln>
                <a:solidFill>
                  <a:prstClr val="black"/>
                </a:solidFill>
                <a:effectLst/>
                <a:uLnTx/>
                <a:uFillTx/>
                <a:latin typeface="Arial"/>
                <a:ea typeface="+mn-ea"/>
                <a:cs typeface="Arial"/>
              </a:rPr>
              <a:t> </a:t>
            </a:r>
            <a:r>
              <a:rPr kumimoji="0" sz="2400" b="0" i="0" u="none" strike="noStrike" kern="1200" cap="none" spc="-5" normalizeH="0" baseline="0" noProof="0" dirty="0">
                <a:ln>
                  <a:noFill/>
                </a:ln>
                <a:solidFill>
                  <a:prstClr val="black"/>
                </a:solidFill>
                <a:effectLst/>
                <a:uLnTx/>
                <a:uFillTx/>
                <a:latin typeface="Arial"/>
                <a:ea typeface="+mn-ea"/>
                <a:cs typeface="Arial"/>
              </a:rPr>
              <a:t>MSM </a:t>
            </a:r>
            <a:r>
              <a:rPr kumimoji="0" sz="2400" b="0" i="0" u="none" strike="noStrike" kern="1200" cap="none" spc="0" normalizeH="0" baseline="0" noProof="0" dirty="0">
                <a:ln>
                  <a:noFill/>
                </a:ln>
                <a:solidFill>
                  <a:prstClr val="black"/>
                </a:solidFill>
                <a:effectLst/>
                <a:uLnTx/>
                <a:uFillTx/>
                <a:latin typeface="Arial"/>
                <a:ea typeface="+mn-ea"/>
                <a:cs typeface="Arial"/>
              </a:rPr>
              <a:t> </a:t>
            </a:r>
            <a:r>
              <a:rPr kumimoji="0" sz="2400" b="0" i="0" u="none" strike="noStrike" kern="1200" cap="none" spc="-5" normalizeH="0" baseline="0" noProof="0" dirty="0">
                <a:ln>
                  <a:noFill/>
                </a:ln>
                <a:solidFill>
                  <a:prstClr val="black"/>
                </a:solidFill>
                <a:effectLst/>
                <a:uLnTx/>
                <a:uFillTx/>
                <a:latin typeface="Arial"/>
                <a:ea typeface="+mn-ea"/>
                <a:cs typeface="Arial"/>
              </a:rPr>
              <a:t>Black</a:t>
            </a:r>
            <a:r>
              <a:rPr kumimoji="0" sz="2400" b="0" i="0" u="none" strike="noStrike" kern="1200" cap="none" spc="-70" normalizeH="0" baseline="0" noProof="0" dirty="0">
                <a:ln>
                  <a:noFill/>
                </a:ln>
                <a:solidFill>
                  <a:prstClr val="black"/>
                </a:solidFill>
                <a:effectLst/>
                <a:uLnTx/>
                <a:uFillTx/>
                <a:latin typeface="Arial"/>
                <a:ea typeface="+mn-ea"/>
                <a:cs typeface="Arial"/>
              </a:rPr>
              <a:t> </a:t>
            </a:r>
            <a:r>
              <a:rPr kumimoji="0" sz="2400" b="0" i="0" u="none" strike="noStrike" kern="1200" cap="none" spc="-5" normalizeH="0" baseline="0" noProof="0" dirty="0">
                <a:ln>
                  <a:noFill/>
                </a:ln>
                <a:solidFill>
                  <a:prstClr val="black"/>
                </a:solidFill>
                <a:effectLst/>
                <a:uLnTx/>
                <a:uFillTx/>
                <a:latin typeface="Arial"/>
                <a:ea typeface="+mn-ea"/>
                <a:cs typeface="Arial"/>
              </a:rPr>
              <a:t>MSM </a:t>
            </a:r>
            <a:r>
              <a:rPr kumimoji="0" sz="2400" b="0" i="0" u="none" strike="noStrike" kern="1200" cap="none" spc="0" normalizeH="0" baseline="0" noProof="0" dirty="0">
                <a:ln>
                  <a:noFill/>
                </a:ln>
                <a:solidFill>
                  <a:prstClr val="black"/>
                </a:solidFill>
                <a:effectLst/>
                <a:uLnTx/>
                <a:uFillTx/>
                <a:latin typeface="Arial"/>
                <a:ea typeface="+mn-ea"/>
                <a:cs typeface="Arial"/>
              </a:rPr>
              <a:t> </a:t>
            </a:r>
            <a:r>
              <a:rPr kumimoji="0" sz="2400" b="0" i="0" u="none" strike="noStrike" kern="1200" cap="none" spc="-5" normalizeH="0" baseline="0" noProof="0" dirty="0">
                <a:ln>
                  <a:noFill/>
                </a:ln>
                <a:solidFill>
                  <a:prstClr val="black"/>
                </a:solidFill>
                <a:effectLst/>
                <a:uLnTx/>
                <a:uFillTx/>
                <a:latin typeface="Arial"/>
                <a:ea typeface="+mn-ea"/>
                <a:cs typeface="Arial"/>
              </a:rPr>
              <a:t>Hispanic/Latino</a:t>
            </a:r>
            <a:r>
              <a:rPr kumimoji="0" sz="2400" b="0" i="0" u="none" strike="noStrike" kern="1200" cap="none" spc="-50" normalizeH="0" baseline="0" noProof="0" dirty="0">
                <a:ln>
                  <a:noFill/>
                </a:ln>
                <a:solidFill>
                  <a:prstClr val="black"/>
                </a:solidFill>
                <a:effectLst/>
                <a:uLnTx/>
                <a:uFillTx/>
                <a:latin typeface="Arial"/>
                <a:ea typeface="+mn-ea"/>
                <a:cs typeface="Arial"/>
              </a:rPr>
              <a:t> </a:t>
            </a:r>
            <a:r>
              <a:rPr kumimoji="0" sz="2400" b="0" i="0" u="none" strike="noStrike" kern="1200" cap="none" spc="-5" normalizeH="0" baseline="0" noProof="0" dirty="0">
                <a:ln>
                  <a:noFill/>
                </a:ln>
                <a:solidFill>
                  <a:prstClr val="black"/>
                </a:solidFill>
                <a:effectLst/>
                <a:uLnTx/>
                <a:uFillTx/>
                <a:latin typeface="Arial"/>
                <a:ea typeface="+mn-ea"/>
                <a:cs typeface="Arial"/>
              </a:rPr>
              <a:t>MSM</a:t>
            </a:r>
            <a:endParaRPr kumimoji="0" sz="2400" b="0" i="0" u="none" strike="noStrike" kern="1200" cap="none" spc="0" normalizeH="0" baseline="0" noProof="0">
              <a:ln>
                <a:noFill/>
              </a:ln>
              <a:solidFill>
                <a:prstClr val="black"/>
              </a:solidFill>
              <a:effectLst/>
              <a:uLnTx/>
              <a:uFillTx/>
              <a:latin typeface="Arial"/>
              <a:ea typeface="+mn-ea"/>
              <a:cs typeface="Arial"/>
            </a:endParaRPr>
          </a:p>
          <a:p>
            <a:pPr marL="0" marR="6350" lvl="0" indent="0" algn="r" defTabSz="914400" rtl="0" eaLnBrk="1" fontAlgn="auto" latinLnBrk="0" hangingPunct="1">
              <a:lnSpc>
                <a:spcPct val="100000"/>
              </a:lnSpc>
              <a:spcBef>
                <a:spcPts val="111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Hispanic/Latino</a:t>
            </a:r>
            <a:r>
              <a:rPr kumimoji="0" sz="2400" b="0" i="0" u="none" strike="noStrike" kern="1200" cap="none" spc="-35" normalizeH="0" baseline="0" noProof="0" dirty="0">
                <a:ln>
                  <a:noFill/>
                </a:ln>
                <a:solidFill>
                  <a:prstClr val="black"/>
                </a:solidFill>
                <a:effectLst/>
                <a:uLnTx/>
                <a:uFillTx/>
                <a:latin typeface="Arial"/>
                <a:ea typeface="+mn-ea"/>
                <a:cs typeface="Arial"/>
              </a:rPr>
              <a:t> </a:t>
            </a:r>
            <a:r>
              <a:rPr kumimoji="0" sz="2400" b="0" i="0" u="none" strike="noStrike" kern="1200" cap="none" spc="-5" normalizeH="0" baseline="0" noProof="0" dirty="0">
                <a:ln>
                  <a:noFill/>
                </a:ln>
                <a:solidFill>
                  <a:prstClr val="black"/>
                </a:solidFill>
                <a:effectLst/>
                <a:uLnTx/>
                <a:uFillTx/>
                <a:latin typeface="Arial"/>
                <a:ea typeface="+mn-ea"/>
                <a:cs typeface="Arial"/>
              </a:rPr>
              <a:t>Heterosexual</a:t>
            </a:r>
            <a:endParaRPr kumimoji="0" sz="2400" b="0" i="0" u="none" strike="noStrike" kern="1200" cap="none" spc="0" normalizeH="0" baseline="0" noProof="0">
              <a:ln>
                <a:noFill/>
              </a:ln>
              <a:solidFill>
                <a:prstClr val="black"/>
              </a:solidFill>
              <a:effectLst/>
              <a:uLnTx/>
              <a:uFillTx/>
              <a:latin typeface="Arial"/>
              <a:ea typeface="+mn-ea"/>
              <a:cs typeface="Arial"/>
            </a:endParaRPr>
          </a:p>
          <a:p>
            <a:pPr marL="0" marR="5715" lvl="0" indent="0" algn="r" defTabSz="914400" rtl="0" eaLnBrk="1" fontAlgn="auto" latinLnBrk="0" hangingPunct="1">
              <a:lnSpc>
                <a:spcPct val="100000"/>
              </a:lnSpc>
              <a:spcBef>
                <a:spcPts val="111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White</a:t>
            </a:r>
            <a:r>
              <a:rPr kumimoji="0" sz="2400" b="0" i="0" u="none" strike="noStrike" kern="1200" cap="none" spc="-60" normalizeH="0" baseline="0" noProof="0" dirty="0">
                <a:ln>
                  <a:noFill/>
                </a:ln>
                <a:solidFill>
                  <a:prstClr val="black"/>
                </a:solidFill>
                <a:effectLst/>
                <a:uLnTx/>
                <a:uFillTx/>
                <a:latin typeface="Arial"/>
                <a:ea typeface="+mn-ea"/>
                <a:cs typeface="Arial"/>
              </a:rPr>
              <a:t> </a:t>
            </a:r>
            <a:r>
              <a:rPr kumimoji="0" sz="2400" b="0" i="0" u="none" strike="noStrike" kern="1200" cap="none" spc="-5" normalizeH="0" baseline="0" noProof="0" dirty="0">
                <a:ln>
                  <a:noFill/>
                </a:ln>
                <a:solidFill>
                  <a:prstClr val="black"/>
                </a:solidFill>
                <a:effectLst/>
                <a:uLnTx/>
                <a:uFillTx/>
                <a:latin typeface="Arial"/>
                <a:ea typeface="+mn-ea"/>
                <a:cs typeface="Arial"/>
              </a:rPr>
              <a:t>Heterosexual</a:t>
            </a:r>
            <a:endParaRPr kumimoji="0" sz="2400" b="0" i="0" u="none" strike="noStrike" kern="1200" cap="none" spc="0" normalizeH="0" baseline="0" noProof="0">
              <a:ln>
                <a:noFill/>
              </a:ln>
              <a:solidFill>
                <a:prstClr val="black"/>
              </a:solidFill>
              <a:effectLst/>
              <a:uLnTx/>
              <a:uFillTx/>
              <a:latin typeface="Arial"/>
              <a:ea typeface="+mn-ea"/>
              <a:cs typeface="Arial"/>
            </a:endParaRPr>
          </a:p>
          <a:p>
            <a:pPr marL="1012825" marR="5080" lvl="0" indent="1338580" algn="r" defTabSz="914400" rtl="0" eaLnBrk="1" fontAlgn="auto" latinLnBrk="0" hangingPunct="1">
              <a:lnSpc>
                <a:spcPct val="138500"/>
              </a:lnSpc>
              <a:spcBef>
                <a:spcPts val="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Black</a:t>
            </a:r>
            <a:r>
              <a:rPr kumimoji="0" sz="2400" b="0" i="0" u="none" strike="noStrike" kern="1200" cap="none" spc="-75" normalizeH="0" baseline="0" noProof="0" dirty="0">
                <a:ln>
                  <a:noFill/>
                </a:ln>
                <a:solidFill>
                  <a:prstClr val="black"/>
                </a:solidFill>
                <a:effectLst/>
                <a:uLnTx/>
                <a:uFillTx/>
                <a:latin typeface="Arial"/>
                <a:ea typeface="+mn-ea"/>
                <a:cs typeface="Arial"/>
              </a:rPr>
              <a:t> </a:t>
            </a:r>
            <a:r>
              <a:rPr kumimoji="0" sz="2400" b="0" i="0" u="none" strike="noStrike" kern="1200" cap="none" spc="-5" normalizeH="0" baseline="0" noProof="0" dirty="0">
                <a:ln>
                  <a:noFill/>
                </a:ln>
                <a:solidFill>
                  <a:prstClr val="black"/>
                </a:solidFill>
                <a:effectLst/>
                <a:uLnTx/>
                <a:uFillTx/>
                <a:latin typeface="Arial"/>
                <a:ea typeface="+mn-ea"/>
                <a:cs typeface="Arial"/>
              </a:rPr>
              <a:t>PWID  White</a:t>
            </a:r>
            <a:r>
              <a:rPr kumimoji="0" sz="2400" b="0" i="0" u="none" strike="noStrike" kern="1200" cap="none" spc="-75" normalizeH="0" baseline="0" noProof="0" dirty="0">
                <a:ln>
                  <a:noFill/>
                </a:ln>
                <a:solidFill>
                  <a:prstClr val="black"/>
                </a:solidFill>
                <a:effectLst/>
                <a:uLnTx/>
                <a:uFillTx/>
                <a:latin typeface="Arial"/>
                <a:ea typeface="+mn-ea"/>
                <a:cs typeface="Arial"/>
              </a:rPr>
              <a:t> </a:t>
            </a:r>
            <a:r>
              <a:rPr kumimoji="0" sz="2400" b="0" i="0" u="none" strike="noStrike" kern="1200" cap="none" spc="-5" normalizeH="0" baseline="0" noProof="0" dirty="0">
                <a:ln>
                  <a:noFill/>
                </a:ln>
                <a:solidFill>
                  <a:prstClr val="black"/>
                </a:solidFill>
                <a:effectLst/>
                <a:uLnTx/>
                <a:uFillTx/>
                <a:latin typeface="Arial"/>
                <a:ea typeface="+mn-ea"/>
                <a:cs typeface="Arial"/>
              </a:rPr>
              <a:t>PWID  Hispanic/Latino</a:t>
            </a:r>
            <a:r>
              <a:rPr kumimoji="0" sz="2400" b="0" i="0" u="none" strike="noStrike" kern="1200" cap="none" spc="-45" normalizeH="0" baseline="0" noProof="0" dirty="0">
                <a:ln>
                  <a:noFill/>
                </a:ln>
                <a:solidFill>
                  <a:prstClr val="black"/>
                </a:solidFill>
                <a:effectLst/>
                <a:uLnTx/>
                <a:uFillTx/>
                <a:latin typeface="Arial"/>
                <a:ea typeface="+mn-ea"/>
                <a:cs typeface="Arial"/>
              </a:rPr>
              <a:t> </a:t>
            </a:r>
            <a:r>
              <a:rPr kumimoji="0" sz="2400" b="0" i="0" u="none" strike="noStrike" kern="1200" cap="none" spc="-5" normalizeH="0" baseline="0" noProof="0" dirty="0">
                <a:ln>
                  <a:noFill/>
                </a:ln>
                <a:solidFill>
                  <a:prstClr val="black"/>
                </a:solidFill>
                <a:effectLst/>
                <a:uLnTx/>
                <a:uFillTx/>
                <a:latin typeface="Arial"/>
                <a:ea typeface="+mn-ea"/>
                <a:cs typeface="Arial"/>
              </a:rPr>
              <a:t>PWID</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Tree>
    <p:extLst>
      <p:ext uri="{BB962C8B-B14F-4D97-AF65-F5344CB8AC3E}">
        <p14:creationId xmlns:p14="http://schemas.microsoft.com/office/powerpoint/2010/main" val="2823400051"/>
      </p:ext>
    </p:extLst>
  </p:cSld>
  <p:clrMapOvr>
    <a:masterClrMapping/>
  </p:clrMapOvr>
  <p:timing>
    <p:tnLst>
      <p:par>
        <p:cTn id="1" dur="indefinite" restart="never" nodeType="tmRoot"/>
      </p:par>
    </p:tn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prstGeom prst="rect">
            <a:avLst/>
          </a:prstGeom>
        </p:spPr>
        <p:txBody>
          <a:bodyPr vert="horz" wrap="square" lIns="0" tIns="13335" rIns="0" bIns="0" rtlCol="0">
            <a:spAutoFit/>
          </a:bodyPr>
          <a:lstStyle/>
          <a:p>
            <a:pPr marL="15240">
              <a:lnSpc>
                <a:spcPct val="100000"/>
              </a:lnSpc>
              <a:spcBef>
                <a:spcPts val="105"/>
              </a:spcBef>
            </a:pPr>
            <a:r>
              <a:rPr spc="-60" dirty="0"/>
              <a:t>Ryan </a:t>
            </a:r>
            <a:r>
              <a:rPr spc="-40" dirty="0"/>
              <a:t>White </a:t>
            </a:r>
            <a:r>
              <a:rPr spc="-45" dirty="0"/>
              <a:t>Part </a:t>
            </a:r>
            <a:r>
              <a:rPr dirty="0"/>
              <a:t>B – </a:t>
            </a:r>
            <a:r>
              <a:rPr spc="-25" dirty="0"/>
              <a:t>DOH </a:t>
            </a:r>
            <a:r>
              <a:rPr spc="-45" dirty="0"/>
              <a:t>Palm </a:t>
            </a:r>
            <a:r>
              <a:rPr spc="-25" dirty="0"/>
              <a:t>Beach</a:t>
            </a:r>
            <a:r>
              <a:rPr spc="-575" dirty="0"/>
              <a:t> </a:t>
            </a:r>
            <a:r>
              <a:rPr spc="-40" dirty="0"/>
              <a:t>County</a:t>
            </a:r>
          </a:p>
        </p:txBody>
      </p:sp>
      <p:sp>
        <p:nvSpPr>
          <p:cNvPr id="4" name="object 4"/>
          <p:cNvSpPr txBox="1">
            <a:spLocks noGrp="1"/>
          </p:cNvSpPr>
          <p:nvPr>
            <p:ph type="sldNum" sz="quarter" idx="7"/>
          </p:nvPr>
        </p:nvSpPr>
        <p:spPr>
          <a:xfrm>
            <a:off x="11044046" y="6149091"/>
            <a:ext cx="755315" cy="461665"/>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r>
              <a:rPr kumimoji="0" lang="en-US" sz="3200" b="0" i="0" u="none" strike="noStrike" kern="1200" cap="none" spc="0" normalizeH="0" baseline="0" noProof="0" dirty="0" smtClean="0">
                <a:ln>
                  <a:noFill/>
                </a:ln>
                <a:solidFill>
                  <a:prstClr val="white"/>
                </a:solidFill>
                <a:effectLst/>
                <a:uLnTx/>
                <a:uFillTx/>
                <a:latin typeface="Arial"/>
                <a:ea typeface="+mn-ea"/>
                <a:cs typeface="Arial"/>
              </a:rPr>
              <a:t>354</a:t>
            </a:r>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
        <p:nvSpPr>
          <p:cNvPr id="3" name="object 3"/>
          <p:cNvSpPr txBox="1"/>
          <p:nvPr/>
        </p:nvSpPr>
        <p:spPr>
          <a:xfrm>
            <a:off x="2124602" y="2102535"/>
            <a:ext cx="7983855" cy="1500505"/>
          </a:xfrm>
          <a:prstGeom prst="rect">
            <a:avLst/>
          </a:prstGeom>
        </p:spPr>
        <p:txBody>
          <a:bodyPr vert="horz" wrap="square" lIns="0" tIns="140335" rIns="0" bIns="0" rtlCol="0">
            <a:spAutoFit/>
          </a:bodyPr>
          <a:lstStyle/>
          <a:p>
            <a:pPr marL="635" marR="0" lvl="0" indent="0" algn="ctr" defTabSz="914400" rtl="0" eaLnBrk="1" fontAlgn="auto" latinLnBrk="0" hangingPunct="1">
              <a:lnSpc>
                <a:spcPct val="100000"/>
              </a:lnSpc>
              <a:spcBef>
                <a:spcPts val="1105"/>
              </a:spcBef>
              <a:spcAft>
                <a:spcPts val="0"/>
              </a:spcAft>
              <a:buClrTx/>
              <a:buSzTx/>
              <a:buFontTx/>
              <a:buNone/>
              <a:tabLst>
                <a:tab pos="2411095" algn="l"/>
              </a:tabLst>
              <a:defRPr/>
            </a:pPr>
            <a:r>
              <a:rPr kumimoji="0" sz="4000" b="1" i="1" u="none" strike="noStrike" kern="1200" cap="none" spc="-20" normalizeH="0" baseline="0" noProof="0" dirty="0">
                <a:ln>
                  <a:noFill/>
                </a:ln>
                <a:solidFill>
                  <a:prstClr val="black"/>
                </a:solidFill>
                <a:effectLst/>
                <a:uLnTx/>
                <a:uFillTx/>
                <a:latin typeface="Calibri"/>
                <a:ea typeface="+mn-ea"/>
                <a:cs typeface="Calibri"/>
              </a:rPr>
              <a:t>RW-Part</a:t>
            </a:r>
            <a:r>
              <a:rPr kumimoji="0" sz="4000" b="1" i="1" u="none" strike="noStrike" kern="1200" cap="none" spc="10" normalizeH="0" baseline="0" noProof="0" dirty="0">
                <a:ln>
                  <a:noFill/>
                </a:ln>
                <a:solidFill>
                  <a:prstClr val="black"/>
                </a:solidFill>
                <a:effectLst/>
                <a:uLnTx/>
                <a:uFillTx/>
                <a:latin typeface="Calibri"/>
                <a:ea typeface="+mn-ea"/>
                <a:cs typeface="Calibri"/>
              </a:rPr>
              <a:t> </a:t>
            </a:r>
            <a:r>
              <a:rPr kumimoji="0" sz="4000" b="1" i="1" u="none" strike="noStrike" kern="1200" cap="none" spc="-5" normalizeH="0" baseline="0" noProof="0" dirty="0">
                <a:ln>
                  <a:noFill/>
                </a:ln>
                <a:solidFill>
                  <a:prstClr val="black"/>
                </a:solidFill>
                <a:effectLst/>
                <a:uLnTx/>
                <a:uFillTx/>
                <a:latin typeface="Calibri"/>
                <a:ea typeface="+mn-ea"/>
                <a:cs typeface="Calibri"/>
              </a:rPr>
              <a:t>B	</a:t>
            </a:r>
            <a:r>
              <a:rPr kumimoji="0" sz="4000" b="1" i="0" u="none" strike="noStrike" kern="1200" cap="none" spc="-10" normalizeH="0" baseline="0" noProof="0" dirty="0">
                <a:ln>
                  <a:noFill/>
                </a:ln>
                <a:solidFill>
                  <a:srgbClr val="548235"/>
                </a:solidFill>
                <a:effectLst/>
                <a:uLnTx/>
                <a:uFillTx/>
                <a:latin typeface="Calibri"/>
                <a:ea typeface="+mn-ea"/>
                <a:cs typeface="Calibri"/>
              </a:rPr>
              <a:t>CARE </a:t>
            </a:r>
            <a:r>
              <a:rPr kumimoji="0" sz="4000" b="1" i="0" u="none" strike="noStrike" kern="1200" cap="none" spc="-20" normalizeH="0" baseline="0" noProof="0" dirty="0">
                <a:ln>
                  <a:noFill/>
                </a:ln>
                <a:solidFill>
                  <a:srgbClr val="548235"/>
                </a:solidFill>
                <a:effectLst/>
                <a:uLnTx/>
                <a:uFillTx/>
                <a:latin typeface="Calibri"/>
                <a:ea typeface="+mn-ea"/>
                <a:cs typeface="Calibri"/>
              </a:rPr>
              <a:t>SERVICES </a:t>
            </a:r>
            <a:r>
              <a:rPr kumimoji="0" sz="4000" b="1" i="0" u="none" strike="noStrike" kern="1200" cap="none" spc="-10" normalizeH="0" baseline="0" noProof="0" dirty="0">
                <a:ln>
                  <a:noFill/>
                </a:ln>
                <a:solidFill>
                  <a:srgbClr val="548235"/>
                </a:solidFill>
                <a:effectLst/>
                <a:uLnTx/>
                <a:uFillTx/>
                <a:latin typeface="Calibri"/>
                <a:ea typeface="+mn-ea"/>
                <a:cs typeface="Calibri"/>
              </a:rPr>
              <a:t>given</a:t>
            </a:r>
            <a:r>
              <a:rPr kumimoji="0" sz="4000" b="1" i="0" u="none" strike="noStrike" kern="1200" cap="none" spc="10" normalizeH="0" baseline="0" noProof="0" dirty="0">
                <a:ln>
                  <a:noFill/>
                </a:ln>
                <a:solidFill>
                  <a:srgbClr val="548235"/>
                </a:solidFill>
                <a:effectLst/>
                <a:uLnTx/>
                <a:uFillTx/>
                <a:latin typeface="Calibri"/>
                <a:ea typeface="+mn-ea"/>
                <a:cs typeface="Calibri"/>
              </a:rPr>
              <a:t> </a:t>
            </a:r>
            <a:r>
              <a:rPr kumimoji="0" sz="4000" b="1" i="0" u="none" strike="noStrike" kern="1200" cap="none" spc="-5" normalizeH="0" baseline="0" noProof="0" dirty="0">
                <a:ln>
                  <a:noFill/>
                </a:ln>
                <a:solidFill>
                  <a:prstClr val="black"/>
                </a:solidFill>
                <a:effectLst/>
                <a:uLnTx/>
                <a:uFillTx/>
                <a:latin typeface="Calibri"/>
                <a:ea typeface="+mn-ea"/>
                <a:cs typeface="Calibri"/>
              </a:rPr>
              <a:t>-</a:t>
            </a:r>
            <a:endParaRPr kumimoji="0" sz="4000" b="0" i="0" u="none" strike="noStrike" kern="1200" cap="none" spc="0" normalizeH="0" baseline="0" noProof="0">
              <a:ln>
                <a:noFill/>
              </a:ln>
              <a:solidFill>
                <a:prstClr val="black"/>
              </a:solidFill>
              <a:effectLst/>
              <a:uLnTx/>
              <a:uFillTx/>
              <a:latin typeface="Calibri"/>
              <a:ea typeface="+mn-ea"/>
              <a:cs typeface="Calibri"/>
            </a:endParaRPr>
          </a:p>
          <a:p>
            <a:pPr marL="0" marR="0" lvl="0" indent="0" algn="ctr" defTabSz="914400" rtl="0" eaLnBrk="1" fontAlgn="auto" latinLnBrk="0" hangingPunct="1">
              <a:lnSpc>
                <a:spcPct val="100000"/>
              </a:lnSpc>
              <a:spcBef>
                <a:spcPts val="1005"/>
              </a:spcBef>
              <a:spcAft>
                <a:spcPts val="0"/>
              </a:spcAft>
              <a:buClrTx/>
              <a:buSzTx/>
              <a:buFontTx/>
              <a:buNone/>
              <a:tabLst/>
              <a:defRPr/>
            </a:pPr>
            <a:r>
              <a:rPr kumimoji="0" sz="4000" b="1" i="1" u="none" strike="noStrike" kern="1200" cap="none" spc="-20" normalizeH="0" baseline="0" noProof="0" dirty="0">
                <a:ln>
                  <a:noFill/>
                </a:ln>
                <a:solidFill>
                  <a:prstClr val="black"/>
                </a:solidFill>
                <a:effectLst/>
                <a:uLnTx/>
                <a:uFillTx/>
                <a:latin typeface="Calibri"/>
                <a:ea typeface="+mn-ea"/>
                <a:cs typeface="Calibri"/>
              </a:rPr>
              <a:t>Palm </a:t>
            </a:r>
            <a:r>
              <a:rPr kumimoji="0" sz="4000" b="1" i="1" u="none" strike="noStrike" kern="1200" cap="none" spc="-5" normalizeH="0" baseline="0" noProof="0" dirty="0">
                <a:ln>
                  <a:noFill/>
                </a:ln>
                <a:solidFill>
                  <a:prstClr val="black"/>
                </a:solidFill>
                <a:effectLst/>
                <a:uLnTx/>
                <a:uFillTx/>
                <a:latin typeface="Calibri"/>
                <a:ea typeface="+mn-ea"/>
                <a:cs typeface="Calibri"/>
              </a:rPr>
              <a:t>Beach </a:t>
            </a:r>
            <a:r>
              <a:rPr kumimoji="0" sz="4000" b="1" i="1" u="none" strike="noStrike" kern="1200" cap="none" spc="-10" normalizeH="0" baseline="0" noProof="0" dirty="0">
                <a:ln>
                  <a:noFill/>
                </a:ln>
                <a:solidFill>
                  <a:prstClr val="black"/>
                </a:solidFill>
                <a:effectLst/>
                <a:uLnTx/>
                <a:uFillTx/>
                <a:latin typeface="Calibri"/>
                <a:ea typeface="+mn-ea"/>
                <a:cs typeface="Calibri"/>
              </a:rPr>
              <a:t>County </a:t>
            </a:r>
            <a:r>
              <a:rPr kumimoji="0" sz="4000" b="1" i="0" u="none" strike="noStrike" kern="1200" cap="none" spc="-5" normalizeH="0" baseline="0" noProof="0" dirty="0">
                <a:ln>
                  <a:noFill/>
                </a:ln>
                <a:solidFill>
                  <a:prstClr val="black"/>
                </a:solidFill>
                <a:effectLst/>
                <a:uLnTx/>
                <a:uFillTx/>
                <a:latin typeface="Calibri"/>
                <a:ea typeface="+mn-ea"/>
                <a:cs typeface="Calibri"/>
              </a:rPr>
              <a:t>– </a:t>
            </a:r>
            <a:r>
              <a:rPr kumimoji="0" sz="4000" b="1" i="0" u="none" strike="noStrike" kern="1200" cap="none" spc="-35" normalizeH="0" baseline="0" noProof="0" dirty="0">
                <a:ln>
                  <a:noFill/>
                </a:ln>
                <a:solidFill>
                  <a:prstClr val="black"/>
                </a:solidFill>
                <a:effectLst/>
                <a:uLnTx/>
                <a:uFillTx/>
                <a:latin typeface="Calibri"/>
                <a:ea typeface="+mn-ea"/>
                <a:cs typeface="Calibri"/>
              </a:rPr>
              <a:t>GY </a:t>
            </a:r>
            <a:r>
              <a:rPr kumimoji="0" sz="4000" b="1" i="0" u="none" strike="noStrike" kern="1200" cap="none" spc="-5" normalizeH="0" baseline="0" noProof="0" dirty="0">
                <a:ln>
                  <a:noFill/>
                </a:ln>
                <a:solidFill>
                  <a:prstClr val="black"/>
                </a:solidFill>
                <a:effectLst/>
                <a:uLnTx/>
                <a:uFillTx/>
                <a:latin typeface="Calibri"/>
                <a:ea typeface="+mn-ea"/>
                <a:cs typeface="Calibri"/>
              </a:rPr>
              <a:t>2021 </a:t>
            </a:r>
            <a:r>
              <a:rPr kumimoji="0" sz="4000" b="1" i="0" u="none" strike="noStrike" kern="1200" cap="none" spc="-25" normalizeH="0" baseline="0" noProof="0" dirty="0">
                <a:ln>
                  <a:noFill/>
                </a:ln>
                <a:solidFill>
                  <a:prstClr val="black"/>
                </a:solidFill>
                <a:effectLst/>
                <a:uLnTx/>
                <a:uFillTx/>
                <a:latin typeface="Calibri"/>
                <a:ea typeface="+mn-ea"/>
                <a:cs typeface="Calibri"/>
              </a:rPr>
              <a:t>to</a:t>
            </a:r>
            <a:r>
              <a:rPr kumimoji="0" sz="4000" b="1" i="0" u="none" strike="noStrike" kern="1200" cap="none" spc="5" normalizeH="0" baseline="0" noProof="0" dirty="0">
                <a:ln>
                  <a:noFill/>
                </a:ln>
                <a:solidFill>
                  <a:prstClr val="black"/>
                </a:solidFill>
                <a:effectLst/>
                <a:uLnTx/>
                <a:uFillTx/>
                <a:latin typeface="Calibri"/>
                <a:ea typeface="+mn-ea"/>
                <a:cs typeface="Calibri"/>
              </a:rPr>
              <a:t> </a:t>
            </a:r>
            <a:r>
              <a:rPr kumimoji="0" sz="4000" b="1" i="0" u="none" strike="noStrike" kern="1200" cap="none" spc="-5" normalizeH="0" baseline="0" noProof="0" dirty="0">
                <a:ln>
                  <a:noFill/>
                </a:ln>
                <a:solidFill>
                  <a:prstClr val="black"/>
                </a:solidFill>
                <a:effectLst/>
                <a:uLnTx/>
                <a:uFillTx/>
                <a:latin typeface="Calibri"/>
                <a:ea typeface="+mn-ea"/>
                <a:cs typeface="Calibri"/>
              </a:rPr>
              <a:t>2022</a:t>
            </a:r>
            <a:endParaRPr kumimoji="0" sz="40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3292704166"/>
      </p:ext>
    </p:extLst>
  </p:cSld>
  <p:clrMapOvr>
    <a:masterClrMapping/>
  </p:clrMapOvr>
  <p:timing>
    <p:tnLst>
      <p:par>
        <p:cTn id="1" dur="indefinite" restart="never" nodeType="tmRoot"/>
      </p:par>
    </p:tn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prstGeom prst="rect">
            <a:avLst/>
          </a:prstGeom>
        </p:spPr>
        <p:txBody>
          <a:bodyPr vert="horz" wrap="square" lIns="0" tIns="13335" rIns="0" bIns="0" rtlCol="0">
            <a:spAutoFit/>
          </a:bodyPr>
          <a:lstStyle/>
          <a:p>
            <a:pPr marL="15240">
              <a:lnSpc>
                <a:spcPct val="100000"/>
              </a:lnSpc>
              <a:spcBef>
                <a:spcPts val="105"/>
              </a:spcBef>
            </a:pPr>
            <a:r>
              <a:rPr spc="-60" dirty="0">
                <a:solidFill>
                  <a:srgbClr val="000000"/>
                </a:solidFill>
              </a:rPr>
              <a:t>Ryan </a:t>
            </a:r>
            <a:r>
              <a:rPr spc="-40" dirty="0">
                <a:solidFill>
                  <a:srgbClr val="000000"/>
                </a:solidFill>
              </a:rPr>
              <a:t>White </a:t>
            </a:r>
            <a:r>
              <a:rPr spc="-45" dirty="0">
                <a:solidFill>
                  <a:srgbClr val="000000"/>
                </a:solidFill>
              </a:rPr>
              <a:t>Part </a:t>
            </a:r>
            <a:r>
              <a:rPr dirty="0">
                <a:solidFill>
                  <a:srgbClr val="000000"/>
                </a:solidFill>
              </a:rPr>
              <a:t>B </a:t>
            </a:r>
            <a:r>
              <a:rPr dirty="0"/>
              <a:t>– </a:t>
            </a:r>
            <a:r>
              <a:rPr spc="-25" dirty="0"/>
              <a:t>DOH </a:t>
            </a:r>
            <a:r>
              <a:rPr spc="-45" dirty="0"/>
              <a:t>Palm </a:t>
            </a:r>
            <a:r>
              <a:rPr spc="-25" dirty="0"/>
              <a:t>Beach</a:t>
            </a:r>
            <a:r>
              <a:rPr spc="-575" dirty="0"/>
              <a:t> </a:t>
            </a:r>
            <a:r>
              <a:rPr spc="-40" dirty="0"/>
              <a:t>County</a:t>
            </a:r>
          </a:p>
        </p:txBody>
      </p:sp>
      <p:sp>
        <p:nvSpPr>
          <p:cNvPr id="4" name="object 4"/>
          <p:cNvSpPr txBox="1">
            <a:spLocks noGrp="1"/>
          </p:cNvSpPr>
          <p:nvPr>
            <p:ph type="sldNum" sz="quarter" idx="7"/>
          </p:nvPr>
        </p:nvSpPr>
        <p:spPr>
          <a:xfrm>
            <a:off x="11044046" y="6149091"/>
            <a:ext cx="755315"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355</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
        <p:nvSpPr>
          <p:cNvPr id="3" name="object 3"/>
          <p:cNvSpPr txBox="1"/>
          <p:nvPr/>
        </p:nvSpPr>
        <p:spPr>
          <a:xfrm>
            <a:off x="140108" y="1435402"/>
            <a:ext cx="11798300" cy="4749800"/>
          </a:xfrm>
          <a:prstGeom prst="rect">
            <a:avLst/>
          </a:prstGeom>
        </p:spPr>
        <p:txBody>
          <a:bodyPr vert="horz" wrap="square" lIns="0" tIns="93980" rIns="0" bIns="0" rtlCol="0">
            <a:spAutoFit/>
          </a:bodyPr>
          <a:lstStyle/>
          <a:p>
            <a:pPr marL="12700" marR="5080" lvl="0" indent="0" algn="l" defTabSz="914400" rtl="0" eaLnBrk="1" fontAlgn="auto" latinLnBrk="0" hangingPunct="1">
              <a:lnSpc>
                <a:spcPct val="79600"/>
              </a:lnSpc>
              <a:spcBef>
                <a:spcPts val="740"/>
              </a:spcBef>
              <a:spcAft>
                <a:spcPts val="0"/>
              </a:spcAft>
              <a:buClrTx/>
              <a:buSzTx/>
              <a:buFontTx/>
              <a:buNone/>
              <a:tabLst/>
              <a:defRPr/>
            </a:pPr>
            <a:r>
              <a:rPr kumimoji="0" sz="2600" b="0" i="0" u="none" strike="noStrike" kern="1200" cap="none" spc="-5" normalizeH="0" baseline="0" noProof="0" dirty="0">
                <a:ln>
                  <a:noFill/>
                </a:ln>
                <a:solidFill>
                  <a:prstClr val="black"/>
                </a:solidFill>
                <a:effectLst/>
                <a:uLnTx/>
                <a:uFillTx/>
                <a:latin typeface="Times New Roman"/>
                <a:ea typeface="+mn-ea"/>
                <a:cs typeface="Times New Roman"/>
              </a:rPr>
              <a:t>Eligibility </a:t>
            </a:r>
            <a:r>
              <a:rPr kumimoji="0" sz="2600" b="0" i="0" u="none" strike="noStrike" kern="1200" cap="none" spc="0" normalizeH="0" baseline="0" noProof="0" dirty="0">
                <a:ln>
                  <a:noFill/>
                </a:ln>
                <a:solidFill>
                  <a:prstClr val="black"/>
                </a:solidFill>
                <a:effectLst/>
                <a:uLnTx/>
                <a:uFillTx/>
                <a:latin typeface="Times New Roman"/>
                <a:ea typeface="+mn-ea"/>
                <a:cs typeface="Times New Roman"/>
              </a:rPr>
              <a:t>for </a:t>
            </a:r>
            <a:r>
              <a:rPr kumimoji="0" sz="2600" b="0" i="0" u="none" strike="noStrike" kern="1200" cap="none" spc="-30" normalizeH="0" baseline="0" noProof="0" dirty="0">
                <a:ln>
                  <a:noFill/>
                </a:ln>
                <a:solidFill>
                  <a:prstClr val="black"/>
                </a:solidFill>
                <a:effectLst/>
                <a:uLnTx/>
                <a:uFillTx/>
                <a:latin typeface="Times New Roman"/>
                <a:ea typeface="+mn-ea"/>
                <a:cs typeface="Times New Roman"/>
              </a:rPr>
              <a:t>RWHAP </a:t>
            </a:r>
            <a:r>
              <a:rPr kumimoji="0" sz="2600" b="0" i="0" u="none" strike="noStrike" kern="1200" cap="none" spc="-5" normalizeH="0" baseline="0" noProof="0" dirty="0">
                <a:ln>
                  <a:noFill/>
                </a:ln>
                <a:solidFill>
                  <a:prstClr val="black"/>
                </a:solidFill>
                <a:effectLst/>
                <a:uLnTx/>
                <a:uFillTx/>
                <a:latin typeface="Times New Roman"/>
                <a:ea typeface="+mn-ea"/>
                <a:cs typeface="Times New Roman"/>
              </a:rPr>
              <a:t>services is based </a:t>
            </a:r>
            <a:r>
              <a:rPr kumimoji="0" sz="2600" b="0" i="0" u="none" strike="noStrike" kern="1200" cap="none" spc="0" normalizeH="0" baseline="0" noProof="0" dirty="0">
                <a:ln>
                  <a:noFill/>
                </a:ln>
                <a:solidFill>
                  <a:prstClr val="black"/>
                </a:solidFill>
                <a:effectLst/>
                <a:uLnTx/>
                <a:uFillTx/>
                <a:latin typeface="Times New Roman"/>
                <a:ea typeface="+mn-ea"/>
                <a:cs typeface="Times New Roman"/>
              </a:rPr>
              <a:t>on HIV </a:t>
            </a:r>
            <a:r>
              <a:rPr kumimoji="0" sz="2600" b="0" i="0" u="none" strike="noStrike" kern="1200" cap="none" spc="-5" normalizeH="0" baseline="0" noProof="0" dirty="0">
                <a:ln>
                  <a:noFill/>
                </a:ln>
                <a:solidFill>
                  <a:prstClr val="black"/>
                </a:solidFill>
                <a:effectLst/>
                <a:uLnTx/>
                <a:uFillTx/>
                <a:latin typeface="Times New Roman"/>
                <a:ea typeface="+mn-ea"/>
                <a:cs typeface="Times New Roman"/>
              </a:rPr>
              <a:t>status, </a:t>
            </a:r>
            <a:r>
              <a:rPr kumimoji="0" sz="2600" b="0" i="0" u="none" strike="noStrike" kern="1200" cap="none" spc="0" normalizeH="0" baseline="0" noProof="0" dirty="0">
                <a:ln>
                  <a:noFill/>
                </a:ln>
                <a:solidFill>
                  <a:prstClr val="black"/>
                </a:solidFill>
                <a:effectLst/>
                <a:uLnTx/>
                <a:uFillTx/>
                <a:latin typeface="Times New Roman"/>
                <a:ea typeface="+mn-ea"/>
                <a:cs typeface="Times New Roman"/>
              </a:rPr>
              <a:t>low-income </a:t>
            </a:r>
            <a:r>
              <a:rPr kumimoji="0" sz="2600" b="0" i="0" u="none" strike="noStrike" kern="1200" cap="none" spc="-5" normalizeH="0" baseline="0" noProof="0" dirty="0">
                <a:ln>
                  <a:noFill/>
                </a:ln>
                <a:solidFill>
                  <a:prstClr val="black"/>
                </a:solidFill>
                <a:effectLst/>
                <a:uLnTx/>
                <a:uFillTx/>
                <a:latin typeface="Times New Roman"/>
                <a:ea typeface="+mn-ea"/>
                <a:cs typeface="Times New Roman"/>
              </a:rPr>
              <a:t>status (as </a:t>
            </a:r>
            <a:r>
              <a:rPr kumimoji="0" sz="2600" b="0" i="0" u="none" strike="noStrike" kern="1200" cap="none" spc="0" normalizeH="0" baseline="0" noProof="0" dirty="0">
                <a:ln>
                  <a:noFill/>
                </a:ln>
                <a:solidFill>
                  <a:prstClr val="black"/>
                </a:solidFill>
                <a:effectLst/>
                <a:uLnTx/>
                <a:uFillTx/>
                <a:latin typeface="Times New Roman"/>
                <a:ea typeface="+mn-ea"/>
                <a:cs typeface="Times New Roman"/>
              </a:rPr>
              <a:t>defined by  the </a:t>
            </a:r>
            <a:r>
              <a:rPr kumimoji="0" sz="2600" b="0" i="0" u="none" strike="noStrike" kern="1200" cap="none" spc="-5" normalizeH="0" baseline="0" noProof="0" dirty="0">
                <a:ln>
                  <a:noFill/>
                </a:ln>
                <a:solidFill>
                  <a:prstClr val="black"/>
                </a:solidFill>
                <a:effectLst/>
                <a:uLnTx/>
                <a:uFillTx/>
                <a:latin typeface="Times New Roman"/>
                <a:ea typeface="+mn-ea"/>
                <a:cs typeface="Times New Roman"/>
              </a:rPr>
              <a:t>recipient), </a:t>
            </a:r>
            <a:r>
              <a:rPr kumimoji="0" sz="2600" b="0" i="0" u="none" strike="noStrike" kern="1200" cap="none" spc="0" normalizeH="0" baseline="0" noProof="0" dirty="0">
                <a:ln>
                  <a:noFill/>
                </a:ln>
                <a:solidFill>
                  <a:prstClr val="black"/>
                </a:solidFill>
                <a:effectLst/>
                <a:uLnTx/>
                <a:uFillTx/>
                <a:latin typeface="Times New Roman"/>
                <a:ea typeface="+mn-ea"/>
                <a:cs typeface="Times New Roman"/>
              </a:rPr>
              <a:t>and </a:t>
            </a:r>
            <a:r>
              <a:rPr kumimoji="0" sz="2600" b="0" i="0" u="none" strike="noStrike" kern="1200" cap="none" spc="-5" normalizeH="0" baseline="0" noProof="0" dirty="0">
                <a:ln>
                  <a:noFill/>
                </a:ln>
                <a:solidFill>
                  <a:prstClr val="black"/>
                </a:solidFill>
                <a:effectLst/>
                <a:uLnTx/>
                <a:uFillTx/>
                <a:latin typeface="Times New Roman"/>
                <a:ea typeface="+mn-ea"/>
                <a:cs typeface="Times New Roman"/>
              </a:rPr>
              <a:t>residency (as </a:t>
            </a:r>
            <a:r>
              <a:rPr kumimoji="0" sz="2600" b="0" i="0" u="none" strike="noStrike" kern="1200" cap="none" spc="0" normalizeH="0" baseline="0" noProof="0" dirty="0">
                <a:ln>
                  <a:noFill/>
                </a:ln>
                <a:solidFill>
                  <a:prstClr val="black"/>
                </a:solidFill>
                <a:effectLst/>
                <a:uLnTx/>
                <a:uFillTx/>
                <a:latin typeface="Times New Roman"/>
                <a:ea typeface="+mn-ea"/>
                <a:cs typeface="Times New Roman"/>
              </a:rPr>
              <a:t>defined by the </a:t>
            </a:r>
            <a:r>
              <a:rPr kumimoji="0" sz="2600" b="0" i="0" u="none" strike="noStrike" kern="1200" cap="none" spc="-5" normalizeH="0" baseline="0" noProof="0" dirty="0">
                <a:ln>
                  <a:noFill/>
                </a:ln>
                <a:solidFill>
                  <a:prstClr val="black"/>
                </a:solidFill>
                <a:effectLst/>
                <a:uLnTx/>
                <a:uFillTx/>
                <a:latin typeface="Times New Roman"/>
                <a:ea typeface="+mn-ea"/>
                <a:cs typeface="Times New Roman"/>
              </a:rPr>
              <a:t>recipient). </a:t>
            </a:r>
            <a:r>
              <a:rPr kumimoji="0" sz="2600" b="0" i="1" u="heavy" strike="noStrike" kern="1200" cap="none" spc="-25" normalizeH="0" baseline="0" noProof="0" dirty="0">
                <a:ln>
                  <a:noFill/>
                </a:ln>
                <a:solidFill>
                  <a:prstClr val="black"/>
                </a:solidFill>
                <a:effectLst/>
                <a:uLnTx/>
                <a:uFill>
                  <a:solidFill>
                    <a:srgbClr val="000000"/>
                  </a:solidFill>
                </a:uFill>
                <a:latin typeface="Times New Roman"/>
                <a:ea typeface="+mn-ea"/>
                <a:cs typeface="Times New Roman"/>
              </a:rPr>
              <a:t>Core </a:t>
            </a:r>
            <a:r>
              <a:rPr kumimoji="0" sz="2600" b="0" i="1" u="heavy" strike="noStrike" kern="1200" cap="none" spc="0" normalizeH="0" baseline="0" noProof="0" dirty="0">
                <a:ln>
                  <a:noFill/>
                </a:ln>
                <a:solidFill>
                  <a:prstClr val="black"/>
                </a:solidFill>
                <a:effectLst/>
                <a:uLnTx/>
                <a:uFill>
                  <a:solidFill>
                    <a:srgbClr val="000000"/>
                  </a:solidFill>
                </a:uFill>
                <a:latin typeface="Times New Roman"/>
                <a:ea typeface="+mn-ea"/>
                <a:cs typeface="Times New Roman"/>
              </a:rPr>
              <a:t>Medical </a:t>
            </a:r>
            <a:r>
              <a:rPr kumimoji="0" sz="2600" b="0" i="1" u="heavy" strike="noStrike" kern="1200" cap="none" spc="-5" normalizeH="0" baseline="0" noProof="0" dirty="0">
                <a:ln>
                  <a:noFill/>
                </a:ln>
                <a:solidFill>
                  <a:prstClr val="black"/>
                </a:solidFill>
                <a:effectLst/>
                <a:uLnTx/>
                <a:uFill>
                  <a:solidFill>
                    <a:srgbClr val="000000"/>
                  </a:solidFill>
                </a:uFill>
                <a:latin typeface="Times New Roman"/>
                <a:ea typeface="+mn-ea"/>
                <a:cs typeface="Times New Roman"/>
              </a:rPr>
              <a:t>Services</a:t>
            </a:r>
            <a:r>
              <a:rPr kumimoji="0" sz="2600" b="0" i="1" u="heavy" strike="noStrike" kern="1200" cap="none" spc="-70" normalizeH="0" baseline="0" noProof="0" dirty="0">
                <a:ln>
                  <a:noFill/>
                </a:ln>
                <a:solidFill>
                  <a:prstClr val="black"/>
                </a:solidFill>
                <a:effectLst/>
                <a:uLnTx/>
                <a:uFill>
                  <a:solidFill>
                    <a:srgbClr val="000000"/>
                  </a:solidFill>
                </a:uFill>
                <a:latin typeface="Times New Roman"/>
                <a:ea typeface="+mn-ea"/>
                <a:cs typeface="Times New Roman"/>
              </a:rPr>
              <a:t> </a:t>
            </a:r>
            <a:r>
              <a:rPr kumimoji="0" sz="2600" b="1" i="0" u="none" strike="noStrike" kern="1200" cap="none" spc="0" normalizeH="0" baseline="0" noProof="0" dirty="0">
                <a:ln>
                  <a:noFill/>
                </a:ln>
                <a:solidFill>
                  <a:prstClr val="black"/>
                </a:solidFill>
                <a:effectLst/>
                <a:uLnTx/>
                <a:uFillTx/>
                <a:latin typeface="Times New Roman"/>
                <a:ea typeface="+mn-ea"/>
                <a:cs typeface="Times New Roman"/>
              </a:rPr>
              <a:t>:</a:t>
            </a:r>
            <a:endParaRPr kumimoji="0" sz="2600" b="0" i="0" u="none" strike="noStrike" kern="1200" cap="none" spc="0" normalizeH="0" baseline="0" noProof="0">
              <a:ln>
                <a:noFill/>
              </a:ln>
              <a:solidFill>
                <a:prstClr val="black"/>
              </a:solidFill>
              <a:effectLst/>
              <a:uLnTx/>
              <a:uFillTx/>
              <a:latin typeface="Times New Roman"/>
              <a:ea typeface="+mn-ea"/>
              <a:cs typeface="Times New Roman"/>
            </a:endParaRPr>
          </a:p>
          <a:p>
            <a:pPr marL="233679" marR="0" lvl="0" indent="-220979" algn="l" defTabSz="914400" rtl="0" eaLnBrk="1" fontAlgn="auto" latinLnBrk="0" hangingPunct="1">
              <a:lnSpc>
                <a:spcPts val="2590"/>
              </a:lnSpc>
              <a:spcBef>
                <a:spcPts val="1065"/>
              </a:spcBef>
              <a:spcAft>
                <a:spcPts val="0"/>
              </a:spcAft>
              <a:buClrTx/>
              <a:buSzTx/>
              <a:buFont typeface="Calibri"/>
              <a:buChar char="•"/>
              <a:tabLst>
                <a:tab pos="233679" algn="l"/>
              </a:tabLst>
              <a:defRPr/>
            </a:pP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AIDS Drug Assistance Program</a:t>
            </a:r>
            <a:r>
              <a:rPr kumimoji="0" sz="2400" b="0" i="0" u="none" strike="noStrike" kern="1200" cap="none" spc="-180" normalizeH="0" baseline="0" noProof="0" dirty="0">
                <a:ln>
                  <a:noFill/>
                </a:ln>
                <a:solidFill>
                  <a:prstClr val="black"/>
                </a:solidFill>
                <a:effectLst/>
                <a:uLnTx/>
                <a:uFillTx/>
                <a:latin typeface="Times New Roman"/>
                <a:ea typeface="+mn-ea"/>
                <a:cs typeface="Times New Roman"/>
              </a:rPr>
              <a:t> </a:t>
            </a:r>
            <a:r>
              <a:rPr kumimoji="0" sz="2400" b="0" i="0" u="none" strike="noStrike" kern="1200" cap="none" spc="-15" normalizeH="0" baseline="0" noProof="0" dirty="0">
                <a:ln>
                  <a:noFill/>
                </a:ln>
                <a:solidFill>
                  <a:prstClr val="black"/>
                </a:solidFill>
                <a:effectLst/>
                <a:uLnTx/>
                <a:uFillTx/>
                <a:latin typeface="Times New Roman"/>
                <a:ea typeface="+mn-ea"/>
                <a:cs typeface="Times New Roman"/>
              </a:rPr>
              <a:t>Treatments</a:t>
            </a:r>
            <a:endParaRPr kumimoji="0" sz="2400" b="0" i="0" u="none" strike="noStrike" kern="1200" cap="none" spc="0" normalizeH="0" baseline="0" noProof="0">
              <a:ln>
                <a:noFill/>
              </a:ln>
              <a:solidFill>
                <a:prstClr val="black"/>
              </a:solidFill>
              <a:effectLst/>
              <a:uLnTx/>
              <a:uFillTx/>
              <a:latin typeface="Times New Roman"/>
              <a:ea typeface="+mn-ea"/>
              <a:cs typeface="Times New Roman"/>
            </a:endParaRPr>
          </a:p>
          <a:p>
            <a:pPr marL="233679" marR="0" lvl="0" indent="-220979" algn="l" defTabSz="914400" rtl="0" eaLnBrk="1" fontAlgn="auto" latinLnBrk="0" hangingPunct="1">
              <a:lnSpc>
                <a:spcPts val="2305"/>
              </a:lnSpc>
              <a:spcBef>
                <a:spcPts val="0"/>
              </a:spcBef>
              <a:spcAft>
                <a:spcPts val="0"/>
              </a:spcAft>
              <a:buClrTx/>
              <a:buSzTx/>
              <a:buFont typeface="Calibri"/>
              <a:buChar char="•"/>
              <a:tabLst>
                <a:tab pos="233679" algn="l"/>
              </a:tabLst>
              <a:defRPr/>
            </a:pP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AIDS Pharmaceutical</a:t>
            </a:r>
            <a:r>
              <a:rPr kumimoji="0" sz="2400" b="0" i="0" u="none" strike="noStrike" kern="1200" cap="none" spc="-155" normalizeH="0" baseline="0" noProof="0" dirty="0">
                <a:ln>
                  <a:noFill/>
                </a:ln>
                <a:solidFill>
                  <a:prstClr val="black"/>
                </a:solidFill>
                <a:effectLst/>
                <a:uLnTx/>
                <a:uFillTx/>
                <a:latin typeface="Times New Roman"/>
                <a:ea typeface="+mn-ea"/>
                <a:cs typeface="Times New Roman"/>
              </a:rPr>
              <a:t>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Assistance</a:t>
            </a:r>
            <a:endParaRPr kumimoji="0" sz="2400" b="0" i="0" u="none" strike="noStrike" kern="1200" cap="none" spc="0" normalizeH="0" baseline="0" noProof="0">
              <a:ln>
                <a:noFill/>
              </a:ln>
              <a:solidFill>
                <a:prstClr val="black"/>
              </a:solidFill>
              <a:effectLst/>
              <a:uLnTx/>
              <a:uFillTx/>
              <a:latin typeface="Times New Roman"/>
              <a:ea typeface="+mn-ea"/>
              <a:cs typeface="Times New Roman"/>
            </a:endParaRPr>
          </a:p>
          <a:p>
            <a:pPr marL="233679" marR="0" lvl="0" indent="-220979" algn="l" defTabSz="914400" rtl="0" eaLnBrk="1" fontAlgn="auto" latinLnBrk="0" hangingPunct="1">
              <a:lnSpc>
                <a:spcPts val="2305"/>
              </a:lnSpc>
              <a:spcBef>
                <a:spcPts val="0"/>
              </a:spcBef>
              <a:spcAft>
                <a:spcPts val="0"/>
              </a:spcAft>
              <a:buClrTx/>
              <a:buSzTx/>
              <a:buFont typeface="Calibri"/>
              <a:buChar char="•"/>
              <a:tabLst>
                <a:tab pos="233679" algn="l"/>
              </a:tabLst>
              <a:defRPr/>
            </a:pP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EIS</a:t>
            </a:r>
            <a:endParaRPr kumimoji="0" sz="2400" b="0" i="0" u="none" strike="noStrike" kern="1200" cap="none" spc="0" normalizeH="0" baseline="0" noProof="0">
              <a:ln>
                <a:noFill/>
              </a:ln>
              <a:solidFill>
                <a:prstClr val="black"/>
              </a:solidFill>
              <a:effectLst/>
              <a:uLnTx/>
              <a:uFillTx/>
              <a:latin typeface="Times New Roman"/>
              <a:ea typeface="+mn-ea"/>
              <a:cs typeface="Times New Roman"/>
            </a:endParaRPr>
          </a:p>
          <a:p>
            <a:pPr marL="233679" marR="0" lvl="0" indent="-220979" algn="l" defTabSz="914400" rtl="0" eaLnBrk="1" fontAlgn="auto" latinLnBrk="0" hangingPunct="1">
              <a:lnSpc>
                <a:spcPts val="2305"/>
              </a:lnSpc>
              <a:spcBef>
                <a:spcPts val="0"/>
              </a:spcBef>
              <a:spcAft>
                <a:spcPts val="0"/>
              </a:spcAft>
              <a:buClrTx/>
              <a:buSzTx/>
              <a:buFont typeface="Calibri"/>
              <a:buChar char="•"/>
              <a:tabLst>
                <a:tab pos="233679" algn="l"/>
              </a:tabLst>
              <a:defRPr/>
            </a:pP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Health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Insurance Premium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and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Cost Sharing Assistance for</a:t>
            </a:r>
            <a:r>
              <a:rPr kumimoji="0" sz="2400" b="0" i="0" u="none" strike="noStrike" kern="1200" cap="none" spc="-195" normalizeH="0" baseline="0" noProof="0" dirty="0">
                <a:ln>
                  <a:noFill/>
                </a:ln>
                <a:solidFill>
                  <a:prstClr val="black"/>
                </a:solidFill>
                <a:effectLst/>
                <a:uLnTx/>
                <a:uFillTx/>
                <a:latin typeface="Times New Roman"/>
                <a:ea typeface="+mn-ea"/>
                <a:cs typeface="Times New Roman"/>
              </a:rPr>
              <a:t>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Low-Income</a:t>
            </a:r>
            <a:endParaRPr kumimoji="0" sz="2400" b="0" i="0" u="none" strike="noStrike" kern="1200" cap="none" spc="0" normalizeH="0" baseline="0" noProof="0">
              <a:ln>
                <a:noFill/>
              </a:ln>
              <a:solidFill>
                <a:prstClr val="black"/>
              </a:solidFill>
              <a:effectLst/>
              <a:uLnTx/>
              <a:uFillTx/>
              <a:latin typeface="Times New Roman"/>
              <a:ea typeface="+mn-ea"/>
              <a:cs typeface="Times New Roman"/>
            </a:endParaRPr>
          </a:p>
          <a:p>
            <a:pPr marL="233679" marR="0" lvl="0" indent="-220979" algn="l" defTabSz="914400" rtl="0" eaLnBrk="1" fontAlgn="auto" latinLnBrk="0" hangingPunct="1">
              <a:lnSpc>
                <a:spcPts val="2305"/>
              </a:lnSpc>
              <a:spcBef>
                <a:spcPts val="0"/>
              </a:spcBef>
              <a:spcAft>
                <a:spcPts val="0"/>
              </a:spcAft>
              <a:buClrTx/>
              <a:buSzTx/>
              <a:buFont typeface="Calibri"/>
              <a:buChar char="•"/>
              <a:tabLst>
                <a:tab pos="233679" algn="l"/>
              </a:tabLst>
              <a:defRPr/>
            </a:pPr>
            <a:r>
              <a:rPr kumimoji="0" sz="2400" b="0" i="0" u="none" strike="noStrike" kern="1200" cap="none" spc="-10" normalizeH="0" baseline="0" noProof="0" dirty="0">
                <a:ln>
                  <a:noFill/>
                </a:ln>
                <a:solidFill>
                  <a:prstClr val="black"/>
                </a:solidFill>
                <a:effectLst/>
                <a:uLnTx/>
                <a:uFillTx/>
                <a:latin typeface="Times New Roman"/>
                <a:ea typeface="+mn-ea"/>
                <a:cs typeface="Times New Roman"/>
              </a:rPr>
              <a:t>Home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and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Community-Based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Health</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Services</a:t>
            </a:r>
            <a:endParaRPr kumimoji="0" sz="2400" b="0" i="0" u="none" strike="noStrike" kern="1200" cap="none" spc="0" normalizeH="0" baseline="0" noProof="0">
              <a:ln>
                <a:noFill/>
              </a:ln>
              <a:solidFill>
                <a:prstClr val="black"/>
              </a:solidFill>
              <a:effectLst/>
              <a:uLnTx/>
              <a:uFillTx/>
              <a:latin typeface="Times New Roman"/>
              <a:ea typeface="+mn-ea"/>
              <a:cs typeface="Times New Roman"/>
            </a:endParaRPr>
          </a:p>
          <a:p>
            <a:pPr marL="233679" marR="0" lvl="0" indent="-220979" algn="l" defTabSz="914400" rtl="0" eaLnBrk="1" fontAlgn="auto" latinLnBrk="0" hangingPunct="1">
              <a:lnSpc>
                <a:spcPts val="2305"/>
              </a:lnSpc>
              <a:spcBef>
                <a:spcPts val="0"/>
              </a:spcBef>
              <a:spcAft>
                <a:spcPts val="0"/>
              </a:spcAft>
              <a:buClrTx/>
              <a:buSzTx/>
              <a:buFont typeface="Calibri"/>
              <a:buChar char="•"/>
              <a:tabLst>
                <a:tab pos="233679" algn="l"/>
              </a:tabLst>
              <a:defRPr/>
            </a:pPr>
            <a:r>
              <a:rPr kumimoji="0" sz="2400" b="0" i="0" u="none" strike="noStrike" kern="1200" cap="none" spc="-10" normalizeH="0" baseline="0" noProof="0" dirty="0">
                <a:ln>
                  <a:noFill/>
                </a:ln>
                <a:solidFill>
                  <a:prstClr val="black"/>
                </a:solidFill>
                <a:effectLst/>
                <a:uLnTx/>
                <a:uFillTx/>
                <a:latin typeface="Times New Roman"/>
                <a:ea typeface="+mn-ea"/>
                <a:cs typeface="Times New Roman"/>
              </a:rPr>
              <a:t>Home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Health Care</a:t>
            </a:r>
            <a:endParaRPr kumimoji="0" sz="2400" b="0" i="0" u="none" strike="noStrike" kern="1200" cap="none" spc="0" normalizeH="0" baseline="0" noProof="0">
              <a:ln>
                <a:noFill/>
              </a:ln>
              <a:solidFill>
                <a:prstClr val="black"/>
              </a:solidFill>
              <a:effectLst/>
              <a:uLnTx/>
              <a:uFillTx/>
              <a:latin typeface="Times New Roman"/>
              <a:ea typeface="+mn-ea"/>
              <a:cs typeface="Times New Roman"/>
            </a:endParaRPr>
          </a:p>
          <a:p>
            <a:pPr marL="233679" marR="0" lvl="0" indent="-220979" algn="l" defTabSz="914400" rtl="0" eaLnBrk="1" fontAlgn="auto" latinLnBrk="0" hangingPunct="1">
              <a:lnSpc>
                <a:spcPts val="2305"/>
              </a:lnSpc>
              <a:spcBef>
                <a:spcPts val="0"/>
              </a:spcBef>
              <a:spcAft>
                <a:spcPts val="0"/>
              </a:spcAft>
              <a:buClrTx/>
              <a:buSzTx/>
              <a:buFont typeface="Calibri"/>
              <a:buChar char="•"/>
              <a:tabLst>
                <a:tab pos="233679" algn="l"/>
              </a:tabLst>
              <a:defRPr/>
            </a:pP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Hospice</a:t>
            </a:r>
            <a:endParaRPr kumimoji="0" sz="2400" b="0" i="0" u="none" strike="noStrike" kern="1200" cap="none" spc="0" normalizeH="0" baseline="0" noProof="0">
              <a:ln>
                <a:noFill/>
              </a:ln>
              <a:solidFill>
                <a:prstClr val="black"/>
              </a:solidFill>
              <a:effectLst/>
              <a:uLnTx/>
              <a:uFillTx/>
              <a:latin typeface="Times New Roman"/>
              <a:ea typeface="+mn-ea"/>
              <a:cs typeface="Times New Roman"/>
            </a:endParaRPr>
          </a:p>
          <a:p>
            <a:pPr marL="233679" marR="0" lvl="0" indent="-220979" algn="l" defTabSz="914400" rtl="0" eaLnBrk="1" fontAlgn="auto" latinLnBrk="0" hangingPunct="1">
              <a:lnSpc>
                <a:spcPts val="2305"/>
              </a:lnSpc>
              <a:spcBef>
                <a:spcPts val="0"/>
              </a:spcBef>
              <a:spcAft>
                <a:spcPts val="0"/>
              </a:spcAft>
              <a:buClrTx/>
              <a:buSzTx/>
              <a:buFont typeface="Calibri"/>
              <a:buChar char="•"/>
              <a:tabLst>
                <a:tab pos="233679" algn="l"/>
              </a:tabLst>
              <a:defRPr/>
            </a:pP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Medical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Case Management,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including </a:t>
            </a:r>
            <a:r>
              <a:rPr kumimoji="0" sz="2400" b="0" i="0" u="none" strike="noStrike" kern="1200" cap="none" spc="-15" normalizeH="0" baseline="0" noProof="0" dirty="0">
                <a:ln>
                  <a:noFill/>
                </a:ln>
                <a:solidFill>
                  <a:prstClr val="black"/>
                </a:solidFill>
                <a:effectLst/>
                <a:uLnTx/>
                <a:uFillTx/>
                <a:latin typeface="Times New Roman"/>
                <a:ea typeface="+mn-ea"/>
                <a:cs typeface="Times New Roman"/>
              </a:rPr>
              <a:t>Treatment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Adherence</a:t>
            </a:r>
            <a:r>
              <a:rPr kumimoji="0" sz="2400" b="0" i="0" u="none" strike="noStrike" kern="1200" cap="none" spc="-280" normalizeH="0" baseline="0" noProof="0" dirty="0">
                <a:ln>
                  <a:noFill/>
                </a:ln>
                <a:solidFill>
                  <a:prstClr val="black"/>
                </a:solidFill>
                <a:effectLst/>
                <a:uLnTx/>
                <a:uFillTx/>
                <a:latin typeface="Times New Roman"/>
                <a:ea typeface="+mn-ea"/>
                <a:cs typeface="Times New Roman"/>
              </a:rPr>
              <a:t>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Services</a:t>
            </a:r>
            <a:endParaRPr kumimoji="0" sz="2400" b="0" i="0" u="none" strike="noStrike" kern="1200" cap="none" spc="0" normalizeH="0" baseline="0" noProof="0">
              <a:ln>
                <a:noFill/>
              </a:ln>
              <a:solidFill>
                <a:prstClr val="black"/>
              </a:solidFill>
              <a:effectLst/>
              <a:uLnTx/>
              <a:uFillTx/>
              <a:latin typeface="Times New Roman"/>
              <a:ea typeface="+mn-ea"/>
              <a:cs typeface="Times New Roman"/>
            </a:endParaRPr>
          </a:p>
          <a:p>
            <a:pPr marL="233679" marR="0" lvl="0" indent="-220979" algn="l" defTabSz="914400" rtl="0" eaLnBrk="1" fontAlgn="auto" latinLnBrk="0" hangingPunct="1">
              <a:lnSpc>
                <a:spcPts val="2305"/>
              </a:lnSpc>
              <a:spcBef>
                <a:spcPts val="0"/>
              </a:spcBef>
              <a:spcAft>
                <a:spcPts val="0"/>
              </a:spcAft>
              <a:buClrTx/>
              <a:buSzTx/>
              <a:buFont typeface="Calibri"/>
              <a:buChar char="•"/>
              <a:tabLst>
                <a:tab pos="233679" algn="l"/>
              </a:tabLst>
              <a:defRPr/>
            </a:pP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Medical Nutrition</a:t>
            </a:r>
            <a:r>
              <a:rPr kumimoji="0" sz="2400" b="0" i="0" u="none" strike="noStrike" kern="1200" cap="none" spc="-114" normalizeH="0" baseline="0" noProof="0" dirty="0">
                <a:ln>
                  <a:noFill/>
                </a:ln>
                <a:solidFill>
                  <a:prstClr val="black"/>
                </a:solidFill>
                <a:effectLst/>
                <a:uLnTx/>
                <a:uFillTx/>
                <a:latin typeface="Times New Roman"/>
                <a:ea typeface="+mn-ea"/>
                <a:cs typeface="Times New Roman"/>
              </a:rPr>
              <a:t>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Therapy</a:t>
            </a:r>
            <a:endParaRPr kumimoji="0" sz="2400" b="0" i="0" u="none" strike="noStrike" kern="1200" cap="none" spc="0" normalizeH="0" baseline="0" noProof="0">
              <a:ln>
                <a:noFill/>
              </a:ln>
              <a:solidFill>
                <a:prstClr val="black"/>
              </a:solidFill>
              <a:effectLst/>
              <a:uLnTx/>
              <a:uFillTx/>
              <a:latin typeface="Times New Roman"/>
              <a:ea typeface="+mn-ea"/>
              <a:cs typeface="Times New Roman"/>
            </a:endParaRPr>
          </a:p>
          <a:p>
            <a:pPr marL="233679" marR="0" lvl="0" indent="-220979" algn="l" defTabSz="914400" rtl="0" eaLnBrk="1" fontAlgn="auto" latinLnBrk="0" hangingPunct="1">
              <a:lnSpc>
                <a:spcPts val="2305"/>
              </a:lnSpc>
              <a:spcBef>
                <a:spcPts val="0"/>
              </a:spcBef>
              <a:spcAft>
                <a:spcPts val="0"/>
              </a:spcAft>
              <a:buClrTx/>
              <a:buSzTx/>
              <a:buFont typeface="Calibri"/>
              <a:buChar char="•"/>
              <a:tabLst>
                <a:tab pos="233679" algn="l"/>
              </a:tabLst>
              <a:defRPr/>
            </a:pP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Mental Health</a:t>
            </a:r>
            <a:r>
              <a:rPr kumimoji="0" sz="2400" b="0" i="0" u="none" strike="noStrike" kern="1200" cap="none" spc="-55" normalizeH="0" baseline="0" noProof="0" dirty="0">
                <a:ln>
                  <a:noFill/>
                </a:ln>
                <a:solidFill>
                  <a:prstClr val="black"/>
                </a:solidFill>
                <a:effectLst/>
                <a:uLnTx/>
                <a:uFillTx/>
                <a:latin typeface="Times New Roman"/>
                <a:ea typeface="+mn-ea"/>
                <a:cs typeface="Times New Roman"/>
              </a:rPr>
              <a:t>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Services</a:t>
            </a:r>
            <a:endParaRPr kumimoji="0" sz="2400" b="0" i="0" u="none" strike="noStrike" kern="1200" cap="none" spc="0" normalizeH="0" baseline="0" noProof="0">
              <a:ln>
                <a:noFill/>
              </a:ln>
              <a:solidFill>
                <a:prstClr val="black"/>
              </a:solidFill>
              <a:effectLst/>
              <a:uLnTx/>
              <a:uFillTx/>
              <a:latin typeface="Times New Roman"/>
              <a:ea typeface="+mn-ea"/>
              <a:cs typeface="Times New Roman"/>
            </a:endParaRPr>
          </a:p>
          <a:p>
            <a:pPr marL="233679" marR="0" lvl="0" indent="-220979" algn="l" defTabSz="914400" rtl="0" eaLnBrk="1" fontAlgn="auto" latinLnBrk="0" hangingPunct="1">
              <a:lnSpc>
                <a:spcPts val="2305"/>
              </a:lnSpc>
              <a:spcBef>
                <a:spcPts val="0"/>
              </a:spcBef>
              <a:spcAft>
                <a:spcPts val="0"/>
              </a:spcAft>
              <a:buClrTx/>
              <a:buSzTx/>
              <a:buFont typeface="Calibri"/>
              <a:buChar char="•"/>
              <a:tabLst>
                <a:tab pos="233679" algn="l"/>
              </a:tabLst>
              <a:defRPr/>
            </a:pP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Oral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Health</a:t>
            </a:r>
            <a:r>
              <a:rPr kumimoji="0" sz="2400" b="0" i="0" u="none" strike="noStrike" kern="1200" cap="none" spc="-35" normalizeH="0" baseline="0" noProof="0" dirty="0">
                <a:ln>
                  <a:noFill/>
                </a:ln>
                <a:solidFill>
                  <a:prstClr val="black"/>
                </a:solidFill>
                <a:effectLst/>
                <a:uLnTx/>
                <a:uFillTx/>
                <a:latin typeface="Times New Roman"/>
                <a:ea typeface="+mn-ea"/>
                <a:cs typeface="Times New Roman"/>
              </a:rPr>
              <a:t>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Care</a:t>
            </a:r>
            <a:endParaRPr kumimoji="0" sz="2400" b="0" i="0" u="none" strike="noStrike" kern="1200" cap="none" spc="0" normalizeH="0" baseline="0" noProof="0">
              <a:ln>
                <a:noFill/>
              </a:ln>
              <a:solidFill>
                <a:prstClr val="black"/>
              </a:solidFill>
              <a:effectLst/>
              <a:uLnTx/>
              <a:uFillTx/>
              <a:latin typeface="Times New Roman"/>
              <a:ea typeface="+mn-ea"/>
              <a:cs typeface="Times New Roman"/>
            </a:endParaRPr>
          </a:p>
          <a:p>
            <a:pPr marL="233679" marR="0" lvl="0" indent="-220979" algn="l" defTabSz="914400" rtl="0" eaLnBrk="1" fontAlgn="auto" latinLnBrk="0" hangingPunct="1">
              <a:lnSpc>
                <a:spcPts val="2305"/>
              </a:lnSpc>
              <a:spcBef>
                <a:spcPts val="0"/>
              </a:spcBef>
              <a:spcAft>
                <a:spcPts val="0"/>
              </a:spcAft>
              <a:buClrTx/>
              <a:buSzTx/>
              <a:buFont typeface="Calibri"/>
              <a:buChar char="•"/>
              <a:tabLst>
                <a:tab pos="233679" algn="l"/>
              </a:tabLst>
              <a:defRPr/>
            </a:pP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Outpatient/Ambulatory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Health</a:t>
            </a:r>
            <a:r>
              <a:rPr kumimoji="0" sz="2400" b="0" i="0" u="none" strike="noStrike" kern="1200" cap="none" spc="-50" normalizeH="0" baseline="0" noProof="0" dirty="0">
                <a:ln>
                  <a:noFill/>
                </a:ln>
                <a:solidFill>
                  <a:prstClr val="black"/>
                </a:solidFill>
                <a:effectLst/>
                <a:uLnTx/>
                <a:uFillTx/>
                <a:latin typeface="Times New Roman"/>
                <a:ea typeface="+mn-ea"/>
                <a:cs typeface="Times New Roman"/>
              </a:rPr>
              <a:t>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Services</a:t>
            </a:r>
            <a:endParaRPr kumimoji="0" sz="2400" b="0" i="0" u="none" strike="noStrike" kern="1200" cap="none" spc="0" normalizeH="0" baseline="0" noProof="0">
              <a:ln>
                <a:noFill/>
              </a:ln>
              <a:solidFill>
                <a:prstClr val="black"/>
              </a:solidFill>
              <a:effectLst/>
              <a:uLnTx/>
              <a:uFillTx/>
              <a:latin typeface="Times New Roman"/>
              <a:ea typeface="+mn-ea"/>
              <a:cs typeface="Times New Roman"/>
            </a:endParaRPr>
          </a:p>
          <a:p>
            <a:pPr marL="233679" marR="0" lvl="0" indent="-220979" algn="l" defTabSz="914400" rtl="0" eaLnBrk="1" fontAlgn="auto" latinLnBrk="0" hangingPunct="1">
              <a:lnSpc>
                <a:spcPts val="2590"/>
              </a:lnSpc>
              <a:spcBef>
                <a:spcPts val="0"/>
              </a:spcBef>
              <a:spcAft>
                <a:spcPts val="0"/>
              </a:spcAft>
              <a:buClrTx/>
              <a:buSzTx/>
              <a:buFont typeface="Calibri"/>
              <a:buChar char="•"/>
              <a:tabLst>
                <a:tab pos="233679" algn="l"/>
              </a:tabLst>
              <a:defRPr/>
            </a:pP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Substance Use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Outpatient</a:t>
            </a:r>
            <a:r>
              <a:rPr kumimoji="0" sz="2400" b="0" i="0" u="none" strike="noStrike" kern="1200" cap="none" spc="-55" normalizeH="0" baseline="0" noProof="0" dirty="0">
                <a:ln>
                  <a:noFill/>
                </a:ln>
                <a:solidFill>
                  <a:prstClr val="black"/>
                </a:solidFill>
                <a:effectLst/>
                <a:uLnTx/>
                <a:uFillTx/>
                <a:latin typeface="Times New Roman"/>
                <a:ea typeface="+mn-ea"/>
                <a:cs typeface="Times New Roman"/>
              </a:rPr>
              <a:t>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Care</a:t>
            </a:r>
            <a:endParaRPr kumimoji="0" sz="2400" b="0" i="0" u="none" strike="noStrike" kern="1200" cap="none" spc="0" normalizeH="0" baseline="0" noProof="0">
              <a:ln>
                <a:noFill/>
              </a:ln>
              <a:solidFill>
                <a:prstClr val="black"/>
              </a:solidFill>
              <a:effectLst/>
              <a:uLnTx/>
              <a:uFillTx/>
              <a:latin typeface="Times New Roman"/>
              <a:ea typeface="+mn-ea"/>
              <a:cs typeface="Times New Roman"/>
            </a:endParaRPr>
          </a:p>
        </p:txBody>
      </p:sp>
    </p:spTree>
    <p:extLst>
      <p:ext uri="{BB962C8B-B14F-4D97-AF65-F5344CB8AC3E}">
        <p14:creationId xmlns:p14="http://schemas.microsoft.com/office/powerpoint/2010/main" val="3747778887"/>
      </p:ext>
    </p:extLst>
  </p:cSld>
  <p:clrMapOvr>
    <a:masterClrMapping/>
  </p:clrMapOvr>
  <p:timing>
    <p:tnLst>
      <p:par>
        <p:cTn id="1" dur="indefinite" restart="never" nodeType="tmRoot"/>
      </p:par>
    </p:tn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266858" y="437170"/>
            <a:ext cx="11658600" cy="574040"/>
          </a:xfrm>
          <a:prstGeom prst="rect">
            <a:avLst/>
          </a:prstGeom>
        </p:spPr>
        <p:txBody>
          <a:bodyPr vert="horz" wrap="square" lIns="0" tIns="12700" rIns="0" bIns="0" rtlCol="0">
            <a:spAutoFit/>
          </a:bodyPr>
          <a:lstStyle/>
          <a:p>
            <a:pPr marL="12700">
              <a:lnSpc>
                <a:spcPct val="100000"/>
              </a:lnSpc>
              <a:spcBef>
                <a:spcPts val="100"/>
              </a:spcBef>
              <a:tabLst>
                <a:tab pos="6175375" algn="l"/>
              </a:tabLst>
            </a:pPr>
            <a:r>
              <a:rPr sz="3600" b="1" spc="-45" dirty="0">
                <a:latin typeface="Trebuchet MS"/>
                <a:cs typeface="Trebuchet MS"/>
              </a:rPr>
              <a:t>RW-B </a:t>
            </a:r>
            <a:r>
              <a:rPr sz="3600" b="1" spc="-5" dirty="0">
                <a:latin typeface="Trebuchet MS"/>
                <a:cs typeface="Trebuchet MS"/>
              </a:rPr>
              <a:t>clients by</a:t>
            </a:r>
            <a:r>
              <a:rPr sz="3600" b="1" spc="100" dirty="0">
                <a:latin typeface="Trebuchet MS"/>
                <a:cs typeface="Trebuchet MS"/>
              </a:rPr>
              <a:t> </a:t>
            </a:r>
            <a:r>
              <a:rPr sz="3600" b="1" i="1" spc="-5" dirty="0">
                <a:solidFill>
                  <a:srgbClr val="000000"/>
                </a:solidFill>
                <a:latin typeface="Trebuchet MS"/>
                <a:cs typeface="Trebuchet MS"/>
              </a:rPr>
              <a:t>Health</a:t>
            </a:r>
            <a:r>
              <a:rPr sz="3600" b="1" i="1" spc="5" dirty="0">
                <a:solidFill>
                  <a:srgbClr val="000000"/>
                </a:solidFill>
                <a:latin typeface="Trebuchet MS"/>
                <a:cs typeface="Trebuchet MS"/>
              </a:rPr>
              <a:t> </a:t>
            </a:r>
            <a:r>
              <a:rPr sz="3600" b="1" i="1" spc="-5" dirty="0">
                <a:solidFill>
                  <a:srgbClr val="000000"/>
                </a:solidFill>
                <a:latin typeface="Trebuchet MS"/>
                <a:cs typeface="Trebuchet MS"/>
              </a:rPr>
              <a:t>Care	Coverage </a:t>
            </a:r>
            <a:r>
              <a:rPr sz="3600" b="1" i="1" spc="-40" dirty="0">
                <a:latin typeface="Trebuchet MS"/>
                <a:cs typeface="Trebuchet MS"/>
              </a:rPr>
              <a:t>-</a:t>
            </a:r>
            <a:r>
              <a:rPr sz="3600" b="1" spc="-40" dirty="0">
                <a:latin typeface="Trebuchet MS"/>
                <a:cs typeface="Trebuchet MS"/>
              </a:rPr>
              <a:t>Palm </a:t>
            </a:r>
            <a:r>
              <a:rPr sz="3600" b="1" dirty="0">
                <a:latin typeface="Trebuchet MS"/>
                <a:cs typeface="Trebuchet MS"/>
              </a:rPr>
              <a:t>Bch</a:t>
            </a:r>
            <a:r>
              <a:rPr sz="3600" b="1" spc="10" dirty="0">
                <a:latin typeface="Trebuchet MS"/>
                <a:cs typeface="Trebuchet MS"/>
              </a:rPr>
              <a:t> </a:t>
            </a:r>
            <a:r>
              <a:rPr sz="3600" b="1" dirty="0">
                <a:latin typeface="Trebuchet MS"/>
                <a:cs typeface="Trebuchet MS"/>
              </a:rPr>
              <a:t>2021</a:t>
            </a:r>
            <a:endParaRPr sz="3600">
              <a:latin typeface="Trebuchet MS"/>
              <a:cs typeface="Trebuchet MS"/>
            </a:endParaRPr>
          </a:p>
        </p:txBody>
      </p:sp>
      <p:sp>
        <p:nvSpPr>
          <p:cNvPr id="3" name="object 3"/>
          <p:cNvSpPr/>
          <p:nvPr/>
        </p:nvSpPr>
        <p:spPr>
          <a:xfrm>
            <a:off x="11402568" y="4482084"/>
            <a:ext cx="332740" cy="0"/>
          </a:xfrm>
          <a:custGeom>
            <a:avLst/>
            <a:gdLst/>
            <a:ahLst/>
            <a:cxnLst/>
            <a:rect l="l" t="t" r="r" b="b"/>
            <a:pathLst>
              <a:path w="332740">
                <a:moveTo>
                  <a:pt x="0" y="0"/>
                </a:moveTo>
                <a:lnTo>
                  <a:pt x="33223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10433304" y="4482084"/>
            <a:ext cx="666115" cy="0"/>
          </a:xfrm>
          <a:custGeom>
            <a:avLst/>
            <a:gdLst/>
            <a:ahLst/>
            <a:cxnLst/>
            <a:rect l="l" t="t" r="r" b="b"/>
            <a:pathLst>
              <a:path w="666115">
                <a:moveTo>
                  <a:pt x="0" y="0"/>
                </a:moveTo>
                <a:lnTo>
                  <a:pt x="66598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9464040" y="4482084"/>
            <a:ext cx="666115" cy="0"/>
          </a:xfrm>
          <a:custGeom>
            <a:avLst/>
            <a:gdLst/>
            <a:ahLst/>
            <a:cxnLst/>
            <a:rect l="l" t="t" r="r" b="b"/>
            <a:pathLst>
              <a:path w="666115">
                <a:moveTo>
                  <a:pt x="0" y="0"/>
                </a:moveTo>
                <a:lnTo>
                  <a:pt x="66598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7525511" y="4482084"/>
            <a:ext cx="1635760" cy="0"/>
          </a:xfrm>
          <a:custGeom>
            <a:avLst/>
            <a:gdLst/>
            <a:ahLst/>
            <a:cxnLst/>
            <a:rect l="l" t="t" r="r" b="b"/>
            <a:pathLst>
              <a:path w="1635759">
                <a:moveTo>
                  <a:pt x="0" y="0"/>
                </a:moveTo>
                <a:lnTo>
                  <a:pt x="163525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6557771" y="4482084"/>
            <a:ext cx="664845" cy="0"/>
          </a:xfrm>
          <a:custGeom>
            <a:avLst/>
            <a:gdLst/>
            <a:ahLst/>
            <a:cxnLst/>
            <a:rect l="l" t="t" r="r" b="b"/>
            <a:pathLst>
              <a:path w="664845">
                <a:moveTo>
                  <a:pt x="0" y="0"/>
                </a:moveTo>
                <a:lnTo>
                  <a:pt x="66446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5588508" y="4482084"/>
            <a:ext cx="664845" cy="0"/>
          </a:xfrm>
          <a:custGeom>
            <a:avLst/>
            <a:gdLst/>
            <a:ahLst/>
            <a:cxnLst/>
            <a:rect l="l" t="t" r="r" b="b"/>
            <a:pathLst>
              <a:path w="664845">
                <a:moveTo>
                  <a:pt x="0" y="0"/>
                </a:moveTo>
                <a:lnTo>
                  <a:pt x="66446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3982211" y="4482084"/>
            <a:ext cx="1301750" cy="0"/>
          </a:xfrm>
          <a:custGeom>
            <a:avLst/>
            <a:gdLst/>
            <a:ahLst/>
            <a:cxnLst/>
            <a:rect l="l" t="t" r="r" b="b"/>
            <a:pathLst>
              <a:path w="1301750">
                <a:moveTo>
                  <a:pt x="0" y="0"/>
                </a:moveTo>
                <a:lnTo>
                  <a:pt x="13014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11402568" y="4055364"/>
            <a:ext cx="332740" cy="0"/>
          </a:xfrm>
          <a:custGeom>
            <a:avLst/>
            <a:gdLst/>
            <a:ahLst/>
            <a:cxnLst/>
            <a:rect l="l" t="t" r="r" b="b"/>
            <a:pathLst>
              <a:path w="332740">
                <a:moveTo>
                  <a:pt x="0" y="0"/>
                </a:moveTo>
                <a:lnTo>
                  <a:pt x="33223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10433304" y="4055364"/>
            <a:ext cx="666115" cy="0"/>
          </a:xfrm>
          <a:custGeom>
            <a:avLst/>
            <a:gdLst/>
            <a:ahLst/>
            <a:cxnLst/>
            <a:rect l="l" t="t" r="r" b="b"/>
            <a:pathLst>
              <a:path w="666115">
                <a:moveTo>
                  <a:pt x="0" y="0"/>
                </a:moveTo>
                <a:lnTo>
                  <a:pt x="66598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6557771" y="4055364"/>
            <a:ext cx="3572510" cy="0"/>
          </a:xfrm>
          <a:custGeom>
            <a:avLst/>
            <a:gdLst/>
            <a:ahLst/>
            <a:cxnLst/>
            <a:rect l="l" t="t" r="r" b="b"/>
            <a:pathLst>
              <a:path w="3572509">
                <a:moveTo>
                  <a:pt x="0" y="0"/>
                </a:moveTo>
                <a:lnTo>
                  <a:pt x="357225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5588508" y="4055364"/>
            <a:ext cx="664845" cy="0"/>
          </a:xfrm>
          <a:custGeom>
            <a:avLst/>
            <a:gdLst/>
            <a:ahLst/>
            <a:cxnLst/>
            <a:rect l="l" t="t" r="r" b="b"/>
            <a:pathLst>
              <a:path w="664845">
                <a:moveTo>
                  <a:pt x="0" y="0"/>
                </a:moveTo>
                <a:lnTo>
                  <a:pt x="66446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3982211" y="4055364"/>
            <a:ext cx="1301750" cy="0"/>
          </a:xfrm>
          <a:custGeom>
            <a:avLst/>
            <a:gdLst/>
            <a:ahLst/>
            <a:cxnLst/>
            <a:rect l="l" t="t" r="r" b="b"/>
            <a:pathLst>
              <a:path w="1301750">
                <a:moveTo>
                  <a:pt x="0" y="0"/>
                </a:moveTo>
                <a:lnTo>
                  <a:pt x="13014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11402568" y="3627120"/>
            <a:ext cx="332740" cy="0"/>
          </a:xfrm>
          <a:custGeom>
            <a:avLst/>
            <a:gdLst/>
            <a:ahLst/>
            <a:cxnLst/>
            <a:rect l="l" t="t" r="r" b="b"/>
            <a:pathLst>
              <a:path w="332740">
                <a:moveTo>
                  <a:pt x="0" y="0"/>
                </a:moveTo>
                <a:lnTo>
                  <a:pt x="33223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10433304" y="3627120"/>
            <a:ext cx="666115" cy="0"/>
          </a:xfrm>
          <a:custGeom>
            <a:avLst/>
            <a:gdLst/>
            <a:ahLst/>
            <a:cxnLst/>
            <a:rect l="l" t="t" r="r" b="b"/>
            <a:pathLst>
              <a:path w="666115">
                <a:moveTo>
                  <a:pt x="0" y="0"/>
                </a:moveTo>
                <a:lnTo>
                  <a:pt x="66598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5588508" y="3627120"/>
            <a:ext cx="4541520" cy="0"/>
          </a:xfrm>
          <a:custGeom>
            <a:avLst/>
            <a:gdLst/>
            <a:ahLst/>
            <a:cxnLst/>
            <a:rect l="l" t="t" r="r" b="b"/>
            <a:pathLst>
              <a:path w="4541520">
                <a:moveTo>
                  <a:pt x="0" y="0"/>
                </a:moveTo>
                <a:lnTo>
                  <a:pt x="454152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3982211" y="3627120"/>
            <a:ext cx="1301750" cy="0"/>
          </a:xfrm>
          <a:custGeom>
            <a:avLst/>
            <a:gdLst/>
            <a:ahLst/>
            <a:cxnLst/>
            <a:rect l="l" t="t" r="r" b="b"/>
            <a:pathLst>
              <a:path w="1301750">
                <a:moveTo>
                  <a:pt x="0" y="0"/>
                </a:moveTo>
                <a:lnTo>
                  <a:pt x="13014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11402568" y="3200400"/>
            <a:ext cx="332740" cy="0"/>
          </a:xfrm>
          <a:custGeom>
            <a:avLst/>
            <a:gdLst/>
            <a:ahLst/>
            <a:cxnLst/>
            <a:rect l="l" t="t" r="r" b="b"/>
            <a:pathLst>
              <a:path w="332740">
                <a:moveTo>
                  <a:pt x="0" y="0"/>
                </a:moveTo>
                <a:lnTo>
                  <a:pt x="33223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3982211" y="3200400"/>
            <a:ext cx="7117080" cy="0"/>
          </a:xfrm>
          <a:custGeom>
            <a:avLst/>
            <a:gdLst/>
            <a:ahLst/>
            <a:cxnLst/>
            <a:rect l="l" t="t" r="r" b="b"/>
            <a:pathLst>
              <a:path w="7117080">
                <a:moveTo>
                  <a:pt x="0" y="0"/>
                </a:moveTo>
                <a:lnTo>
                  <a:pt x="71170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11402568" y="2772155"/>
            <a:ext cx="332740" cy="0"/>
          </a:xfrm>
          <a:custGeom>
            <a:avLst/>
            <a:gdLst/>
            <a:ahLst/>
            <a:cxnLst/>
            <a:rect l="l" t="t" r="r" b="b"/>
            <a:pathLst>
              <a:path w="332740">
                <a:moveTo>
                  <a:pt x="0" y="0"/>
                </a:moveTo>
                <a:lnTo>
                  <a:pt x="33223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3982211" y="2772155"/>
            <a:ext cx="7117080" cy="0"/>
          </a:xfrm>
          <a:custGeom>
            <a:avLst/>
            <a:gdLst/>
            <a:ahLst/>
            <a:cxnLst/>
            <a:rect l="l" t="t" r="r" b="b"/>
            <a:pathLst>
              <a:path w="7117080">
                <a:moveTo>
                  <a:pt x="0" y="0"/>
                </a:moveTo>
                <a:lnTo>
                  <a:pt x="71170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11402568" y="2345435"/>
            <a:ext cx="332740" cy="0"/>
          </a:xfrm>
          <a:custGeom>
            <a:avLst/>
            <a:gdLst/>
            <a:ahLst/>
            <a:cxnLst/>
            <a:rect l="l" t="t" r="r" b="b"/>
            <a:pathLst>
              <a:path w="332740">
                <a:moveTo>
                  <a:pt x="0" y="0"/>
                </a:moveTo>
                <a:lnTo>
                  <a:pt x="33223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3982211" y="2345435"/>
            <a:ext cx="7117080" cy="0"/>
          </a:xfrm>
          <a:custGeom>
            <a:avLst/>
            <a:gdLst/>
            <a:ahLst/>
            <a:cxnLst/>
            <a:rect l="l" t="t" r="r" b="b"/>
            <a:pathLst>
              <a:path w="7117080">
                <a:moveTo>
                  <a:pt x="0" y="0"/>
                </a:moveTo>
                <a:lnTo>
                  <a:pt x="71170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11402568" y="1917192"/>
            <a:ext cx="332740" cy="0"/>
          </a:xfrm>
          <a:custGeom>
            <a:avLst/>
            <a:gdLst/>
            <a:ahLst/>
            <a:cxnLst/>
            <a:rect l="l" t="t" r="r" b="b"/>
            <a:pathLst>
              <a:path w="332740">
                <a:moveTo>
                  <a:pt x="0" y="0"/>
                </a:moveTo>
                <a:lnTo>
                  <a:pt x="33223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3982211" y="1917192"/>
            <a:ext cx="7117080" cy="0"/>
          </a:xfrm>
          <a:custGeom>
            <a:avLst/>
            <a:gdLst/>
            <a:ahLst/>
            <a:cxnLst/>
            <a:rect l="l" t="t" r="r" b="b"/>
            <a:pathLst>
              <a:path w="7117080">
                <a:moveTo>
                  <a:pt x="0" y="0"/>
                </a:moveTo>
                <a:lnTo>
                  <a:pt x="71170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3982211" y="1490472"/>
            <a:ext cx="7752715" cy="0"/>
          </a:xfrm>
          <a:custGeom>
            <a:avLst/>
            <a:gdLst/>
            <a:ahLst/>
            <a:cxnLst/>
            <a:rect l="l" t="t" r="r" b="b"/>
            <a:pathLst>
              <a:path w="7752715">
                <a:moveTo>
                  <a:pt x="0" y="0"/>
                </a:moveTo>
                <a:lnTo>
                  <a:pt x="775258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4314444" y="4654296"/>
            <a:ext cx="304800" cy="256540"/>
          </a:xfrm>
          <a:custGeom>
            <a:avLst/>
            <a:gdLst/>
            <a:ahLst/>
            <a:cxnLst/>
            <a:rect l="l" t="t" r="r" b="b"/>
            <a:pathLst>
              <a:path w="304800" h="256539">
                <a:moveTo>
                  <a:pt x="304800" y="0"/>
                </a:moveTo>
                <a:lnTo>
                  <a:pt x="0" y="0"/>
                </a:lnTo>
                <a:lnTo>
                  <a:pt x="0" y="256031"/>
                </a:lnTo>
                <a:lnTo>
                  <a:pt x="304800" y="256031"/>
                </a:lnTo>
                <a:lnTo>
                  <a:pt x="304800" y="0"/>
                </a:lnTo>
                <a:close/>
              </a:path>
            </a:pathLst>
          </a:custGeom>
          <a:solidFill>
            <a:srgbClr val="00B0F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5283708" y="3576828"/>
            <a:ext cx="304800" cy="1333500"/>
          </a:xfrm>
          <a:custGeom>
            <a:avLst/>
            <a:gdLst/>
            <a:ahLst/>
            <a:cxnLst/>
            <a:rect l="l" t="t" r="r" b="b"/>
            <a:pathLst>
              <a:path w="304800" h="1333500">
                <a:moveTo>
                  <a:pt x="304800" y="0"/>
                </a:moveTo>
                <a:lnTo>
                  <a:pt x="0" y="0"/>
                </a:lnTo>
                <a:lnTo>
                  <a:pt x="0" y="1333500"/>
                </a:lnTo>
                <a:lnTo>
                  <a:pt x="304800" y="1333500"/>
                </a:lnTo>
                <a:lnTo>
                  <a:pt x="304800" y="0"/>
                </a:lnTo>
                <a:close/>
              </a:path>
            </a:pathLst>
          </a:custGeom>
          <a:solidFill>
            <a:srgbClr val="00B0F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6252971" y="3721608"/>
            <a:ext cx="304800" cy="1188720"/>
          </a:xfrm>
          <a:custGeom>
            <a:avLst/>
            <a:gdLst/>
            <a:ahLst/>
            <a:cxnLst/>
            <a:rect l="l" t="t" r="r" b="b"/>
            <a:pathLst>
              <a:path w="304800" h="1188720">
                <a:moveTo>
                  <a:pt x="304800" y="0"/>
                </a:moveTo>
                <a:lnTo>
                  <a:pt x="0" y="0"/>
                </a:lnTo>
                <a:lnTo>
                  <a:pt x="0" y="1188720"/>
                </a:lnTo>
                <a:lnTo>
                  <a:pt x="304800" y="1188720"/>
                </a:lnTo>
                <a:lnTo>
                  <a:pt x="304800" y="0"/>
                </a:lnTo>
                <a:close/>
              </a:path>
            </a:pathLst>
          </a:custGeom>
          <a:solidFill>
            <a:srgbClr val="00B0F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7222235" y="4166615"/>
            <a:ext cx="303530" cy="744220"/>
          </a:xfrm>
          <a:custGeom>
            <a:avLst/>
            <a:gdLst/>
            <a:ahLst/>
            <a:cxnLst/>
            <a:rect l="l" t="t" r="r" b="b"/>
            <a:pathLst>
              <a:path w="303529" h="744220">
                <a:moveTo>
                  <a:pt x="303275" y="0"/>
                </a:moveTo>
                <a:lnTo>
                  <a:pt x="0" y="0"/>
                </a:lnTo>
                <a:lnTo>
                  <a:pt x="0" y="743711"/>
                </a:lnTo>
                <a:lnTo>
                  <a:pt x="303275" y="743711"/>
                </a:lnTo>
                <a:lnTo>
                  <a:pt x="303275" y="0"/>
                </a:lnTo>
                <a:close/>
              </a:path>
            </a:pathLst>
          </a:custGeom>
          <a:solidFill>
            <a:srgbClr val="00B0F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8191500" y="4901946"/>
            <a:ext cx="303530" cy="0"/>
          </a:xfrm>
          <a:custGeom>
            <a:avLst/>
            <a:gdLst/>
            <a:ahLst/>
            <a:cxnLst/>
            <a:rect l="l" t="t" r="r" b="b"/>
            <a:pathLst>
              <a:path w="303529">
                <a:moveTo>
                  <a:pt x="0" y="0"/>
                </a:moveTo>
                <a:lnTo>
                  <a:pt x="303275" y="0"/>
                </a:lnTo>
              </a:path>
            </a:pathLst>
          </a:custGeom>
          <a:ln w="16763">
            <a:solidFill>
              <a:srgbClr val="00B0F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9160764" y="4431791"/>
            <a:ext cx="303530" cy="478790"/>
          </a:xfrm>
          <a:custGeom>
            <a:avLst/>
            <a:gdLst/>
            <a:ahLst/>
            <a:cxnLst/>
            <a:rect l="l" t="t" r="r" b="b"/>
            <a:pathLst>
              <a:path w="303529" h="478789">
                <a:moveTo>
                  <a:pt x="303275" y="0"/>
                </a:moveTo>
                <a:lnTo>
                  <a:pt x="0" y="0"/>
                </a:lnTo>
                <a:lnTo>
                  <a:pt x="0" y="478535"/>
                </a:lnTo>
                <a:lnTo>
                  <a:pt x="303275" y="478535"/>
                </a:lnTo>
                <a:lnTo>
                  <a:pt x="303275" y="0"/>
                </a:lnTo>
                <a:close/>
              </a:path>
            </a:pathLst>
          </a:custGeom>
          <a:solidFill>
            <a:srgbClr val="00B0F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10130028" y="3593591"/>
            <a:ext cx="303530" cy="1316990"/>
          </a:xfrm>
          <a:custGeom>
            <a:avLst/>
            <a:gdLst/>
            <a:ahLst/>
            <a:cxnLst/>
            <a:rect l="l" t="t" r="r" b="b"/>
            <a:pathLst>
              <a:path w="303529" h="1316989">
                <a:moveTo>
                  <a:pt x="303275" y="0"/>
                </a:moveTo>
                <a:lnTo>
                  <a:pt x="0" y="0"/>
                </a:lnTo>
                <a:lnTo>
                  <a:pt x="0" y="1316736"/>
                </a:lnTo>
                <a:lnTo>
                  <a:pt x="303275" y="1316736"/>
                </a:lnTo>
                <a:lnTo>
                  <a:pt x="303275" y="0"/>
                </a:lnTo>
                <a:close/>
              </a:path>
            </a:pathLst>
          </a:custGeom>
          <a:solidFill>
            <a:srgbClr val="00B0F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11099292" y="1866900"/>
            <a:ext cx="303530" cy="3043555"/>
          </a:xfrm>
          <a:custGeom>
            <a:avLst/>
            <a:gdLst/>
            <a:ahLst/>
            <a:cxnLst/>
            <a:rect l="l" t="t" r="r" b="b"/>
            <a:pathLst>
              <a:path w="303529" h="3043554">
                <a:moveTo>
                  <a:pt x="303275" y="0"/>
                </a:moveTo>
                <a:lnTo>
                  <a:pt x="0" y="0"/>
                </a:lnTo>
                <a:lnTo>
                  <a:pt x="0" y="3043428"/>
                </a:lnTo>
                <a:lnTo>
                  <a:pt x="303275" y="3043428"/>
                </a:lnTo>
                <a:lnTo>
                  <a:pt x="303275" y="0"/>
                </a:lnTo>
                <a:close/>
              </a:path>
            </a:pathLst>
          </a:custGeom>
          <a:solidFill>
            <a:srgbClr val="00B0F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3982211" y="4910328"/>
            <a:ext cx="7752715" cy="0"/>
          </a:xfrm>
          <a:custGeom>
            <a:avLst/>
            <a:gdLst/>
            <a:ahLst/>
            <a:cxnLst/>
            <a:rect l="l" t="t" r="r" b="b"/>
            <a:pathLst>
              <a:path w="7752715">
                <a:moveTo>
                  <a:pt x="0" y="0"/>
                </a:moveTo>
                <a:lnTo>
                  <a:pt x="775258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txBox="1"/>
          <p:nvPr/>
        </p:nvSpPr>
        <p:spPr>
          <a:xfrm>
            <a:off x="4328749" y="4326695"/>
            <a:ext cx="27495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1" i="0" u="none" strike="noStrike" kern="1200" cap="none" spc="-10" normalizeH="0" baseline="0" noProof="0" dirty="0">
                <a:ln>
                  <a:noFill/>
                </a:ln>
                <a:solidFill>
                  <a:srgbClr val="3E3E3E"/>
                </a:solidFill>
                <a:effectLst/>
                <a:uLnTx/>
                <a:uFillTx/>
                <a:latin typeface="Calibri"/>
                <a:ea typeface="+mn-ea"/>
                <a:cs typeface="Calibri"/>
              </a:rPr>
              <a:t>3%</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38" name="object 38"/>
          <p:cNvSpPr txBox="1"/>
          <p:nvPr/>
        </p:nvSpPr>
        <p:spPr>
          <a:xfrm>
            <a:off x="5118031" y="3249387"/>
            <a:ext cx="63627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1" i="0" u="none" strike="noStrike" kern="1200" cap="none" spc="-10" normalizeH="0" baseline="0" noProof="0" dirty="0">
                <a:ln>
                  <a:noFill/>
                </a:ln>
                <a:solidFill>
                  <a:srgbClr val="3E3E3E"/>
                </a:solidFill>
                <a:effectLst/>
                <a:uLnTx/>
                <a:uFillTx/>
                <a:latin typeface="Calibri"/>
                <a:ea typeface="+mn-ea"/>
                <a:cs typeface="Calibri"/>
              </a:rPr>
              <a:t>15</a:t>
            </a:r>
            <a:r>
              <a:rPr kumimoji="0" sz="1600" b="1" i="0" u="none" strike="noStrike" kern="1200" cap="none" spc="0" normalizeH="0" baseline="0" noProof="0" dirty="0">
                <a:ln>
                  <a:noFill/>
                </a:ln>
                <a:solidFill>
                  <a:srgbClr val="3E3E3E"/>
                </a:solidFill>
                <a:effectLst/>
                <a:uLnTx/>
                <a:uFillTx/>
                <a:latin typeface="Calibri"/>
                <a:ea typeface="+mn-ea"/>
                <a:cs typeface="Calibri"/>
              </a:rPr>
              <a:t>.</a:t>
            </a:r>
            <a:r>
              <a:rPr kumimoji="0" sz="1600" b="1" i="0" u="none" strike="noStrike" kern="1200" cap="none" spc="-10" normalizeH="0" baseline="0" noProof="0" dirty="0">
                <a:ln>
                  <a:noFill/>
                </a:ln>
                <a:solidFill>
                  <a:srgbClr val="3E3E3E"/>
                </a:solidFill>
                <a:effectLst/>
                <a:uLnTx/>
                <a:uFillTx/>
                <a:latin typeface="Calibri"/>
                <a:ea typeface="+mn-ea"/>
                <a:cs typeface="Calibri"/>
              </a:rPr>
              <a:t>60%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39" name="object 39"/>
          <p:cNvSpPr txBox="1"/>
          <p:nvPr/>
        </p:nvSpPr>
        <p:spPr>
          <a:xfrm>
            <a:off x="6087102" y="3394717"/>
            <a:ext cx="63627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1" i="0" u="none" strike="noStrike" kern="1200" cap="none" spc="-10" normalizeH="0" baseline="0" noProof="0" dirty="0">
                <a:ln>
                  <a:noFill/>
                </a:ln>
                <a:solidFill>
                  <a:srgbClr val="3E3E3E"/>
                </a:solidFill>
                <a:effectLst/>
                <a:uLnTx/>
                <a:uFillTx/>
                <a:latin typeface="Calibri"/>
                <a:ea typeface="+mn-ea"/>
                <a:cs typeface="Calibri"/>
              </a:rPr>
              <a:t>13</a:t>
            </a:r>
            <a:r>
              <a:rPr kumimoji="0" sz="1600" b="1" i="0" u="none" strike="noStrike" kern="1200" cap="none" spc="0" normalizeH="0" baseline="0" noProof="0" dirty="0">
                <a:ln>
                  <a:noFill/>
                </a:ln>
                <a:solidFill>
                  <a:srgbClr val="3E3E3E"/>
                </a:solidFill>
                <a:effectLst/>
                <a:uLnTx/>
                <a:uFillTx/>
                <a:latin typeface="Calibri"/>
                <a:ea typeface="+mn-ea"/>
                <a:cs typeface="Calibri"/>
              </a:rPr>
              <a:t>.</a:t>
            </a:r>
            <a:r>
              <a:rPr kumimoji="0" sz="1600" b="1" i="0" u="none" strike="noStrike" kern="1200" cap="none" spc="-10" normalizeH="0" baseline="0" noProof="0" dirty="0">
                <a:ln>
                  <a:noFill/>
                </a:ln>
                <a:solidFill>
                  <a:srgbClr val="3E3E3E"/>
                </a:solidFill>
                <a:effectLst/>
                <a:uLnTx/>
                <a:uFillTx/>
                <a:latin typeface="Calibri"/>
                <a:ea typeface="+mn-ea"/>
                <a:cs typeface="Calibri"/>
              </a:rPr>
              <a:t>90%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40" name="object 40"/>
          <p:cNvSpPr txBox="1"/>
          <p:nvPr/>
        </p:nvSpPr>
        <p:spPr>
          <a:xfrm>
            <a:off x="7106440" y="3839424"/>
            <a:ext cx="53403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1" i="0" u="none" strike="noStrike" kern="1200" cap="none" spc="-10" normalizeH="0" baseline="0" noProof="0" dirty="0">
                <a:ln>
                  <a:noFill/>
                </a:ln>
                <a:solidFill>
                  <a:srgbClr val="3E3E3E"/>
                </a:solidFill>
                <a:effectLst/>
                <a:uLnTx/>
                <a:uFillTx/>
                <a:latin typeface="Calibri"/>
                <a:ea typeface="+mn-ea"/>
                <a:cs typeface="Calibri"/>
              </a:rPr>
              <a:t>8</a:t>
            </a:r>
            <a:r>
              <a:rPr kumimoji="0" sz="1600" b="1" i="0" u="none" strike="noStrike" kern="1200" cap="none" spc="0" normalizeH="0" baseline="0" noProof="0" dirty="0">
                <a:ln>
                  <a:noFill/>
                </a:ln>
                <a:solidFill>
                  <a:srgbClr val="3E3E3E"/>
                </a:solidFill>
                <a:effectLst/>
                <a:uLnTx/>
                <a:uFillTx/>
                <a:latin typeface="Calibri"/>
                <a:ea typeface="+mn-ea"/>
                <a:cs typeface="Calibri"/>
              </a:rPr>
              <a:t>.</a:t>
            </a:r>
            <a:r>
              <a:rPr kumimoji="0" sz="1600" b="1" i="0" u="none" strike="noStrike" kern="1200" cap="none" spc="-10" normalizeH="0" baseline="0" noProof="0" dirty="0">
                <a:ln>
                  <a:noFill/>
                </a:ln>
                <a:solidFill>
                  <a:srgbClr val="3E3E3E"/>
                </a:solidFill>
                <a:effectLst/>
                <a:uLnTx/>
                <a:uFillTx/>
                <a:latin typeface="Calibri"/>
                <a:ea typeface="+mn-ea"/>
                <a:cs typeface="Calibri"/>
              </a:rPr>
              <a:t>70%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41" name="object 41"/>
          <p:cNvSpPr txBox="1"/>
          <p:nvPr/>
        </p:nvSpPr>
        <p:spPr>
          <a:xfrm>
            <a:off x="8075510" y="4566277"/>
            <a:ext cx="53403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1" i="0" u="none" strike="noStrike" kern="1200" cap="none" spc="-10" normalizeH="0" baseline="0" noProof="0" dirty="0">
                <a:ln>
                  <a:noFill/>
                </a:ln>
                <a:solidFill>
                  <a:srgbClr val="3E3E3E"/>
                </a:solidFill>
                <a:effectLst/>
                <a:uLnTx/>
                <a:uFillTx/>
                <a:latin typeface="Calibri"/>
                <a:ea typeface="+mn-ea"/>
                <a:cs typeface="Calibri"/>
              </a:rPr>
              <a:t>0</a:t>
            </a:r>
            <a:r>
              <a:rPr kumimoji="0" sz="1600" b="1" i="0" u="none" strike="noStrike" kern="1200" cap="none" spc="0" normalizeH="0" baseline="0" noProof="0" dirty="0">
                <a:ln>
                  <a:noFill/>
                </a:ln>
                <a:solidFill>
                  <a:srgbClr val="3E3E3E"/>
                </a:solidFill>
                <a:effectLst/>
                <a:uLnTx/>
                <a:uFillTx/>
                <a:latin typeface="Calibri"/>
                <a:ea typeface="+mn-ea"/>
                <a:cs typeface="Calibri"/>
              </a:rPr>
              <a:t>.</a:t>
            </a:r>
            <a:r>
              <a:rPr kumimoji="0" sz="1600" b="1" i="0" u="none" strike="noStrike" kern="1200" cap="none" spc="-10" normalizeH="0" baseline="0" noProof="0" dirty="0">
                <a:ln>
                  <a:noFill/>
                </a:ln>
                <a:solidFill>
                  <a:srgbClr val="3E3E3E"/>
                </a:solidFill>
                <a:effectLst/>
                <a:uLnTx/>
                <a:uFillTx/>
                <a:latin typeface="Calibri"/>
                <a:ea typeface="+mn-ea"/>
                <a:cs typeface="Calibri"/>
              </a:rPr>
              <a:t>20%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42" name="object 42"/>
          <p:cNvSpPr txBox="1"/>
          <p:nvPr/>
        </p:nvSpPr>
        <p:spPr>
          <a:xfrm>
            <a:off x="9044581" y="4104545"/>
            <a:ext cx="53403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1" i="0" u="none" strike="noStrike" kern="1200" cap="none" spc="-10" normalizeH="0" baseline="0" noProof="0" dirty="0">
                <a:ln>
                  <a:noFill/>
                </a:ln>
                <a:solidFill>
                  <a:srgbClr val="3E3E3E"/>
                </a:solidFill>
                <a:effectLst/>
                <a:uLnTx/>
                <a:uFillTx/>
                <a:latin typeface="Calibri"/>
                <a:ea typeface="+mn-ea"/>
                <a:cs typeface="Calibri"/>
              </a:rPr>
              <a:t>5</a:t>
            </a:r>
            <a:r>
              <a:rPr kumimoji="0" sz="1600" b="1" i="0" u="none" strike="noStrike" kern="1200" cap="none" spc="0" normalizeH="0" baseline="0" noProof="0" dirty="0">
                <a:ln>
                  <a:noFill/>
                </a:ln>
                <a:solidFill>
                  <a:srgbClr val="3E3E3E"/>
                </a:solidFill>
                <a:effectLst/>
                <a:uLnTx/>
                <a:uFillTx/>
                <a:latin typeface="Calibri"/>
                <a:ea typeface="+mn-ea"/>
                <a:cs typeface="Calibri"/>
              </a:rPr>
              <a:t>.</a:t>
            </a:r>
            <a:r>
              <a:rPr kumimoji="0" sz="1600" b="1" i="0" u="none" strike="noStrike" kern="1200" cap="none" spc="-10" normalizeH="0" baseline="0" noProof="0" dirty="0">
                <a:ln>
                  <a:noFill/>
                </a:ln>
                <a:solidFill>
                  <a:srgbClr val="3E3E3E"/>
                </a:solidFill>
                <a:effectLst/>
                <a:uLnTx/>
                <a:uFillTx/>
                <a:latin typeface="Calibri"/>
                <a:ea typeface="+mn-ea"/>
                <a:cs typeface="Calibri"/>
              </a:rPr>
              <a:t>60%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43" name="object 43"/>
          <p:cNvSpPr txBox="1"/>
          <p:nvPr/>
        </p:nvSpPr>
        <p:spPr>
          <a:xfrm>
            <a:off x="9963384" y="3266616"/>
            <a:ext cx="63627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1" i="0" u="none" strike="noStrike" kern="1200" cap="none" spc="-10" normalizeH="0" baseline="0" noProof="0" dirty="0">
                <a:ln>
                  <a:noFill/>
                </a:ln>
                <a:solidFill>
                  <a:srgbClr val="3E3E3E"/>
                </a:solidFill>
                <a:effectLst/>
                <a:uLnTx/>
                <a:uFillTx/>
                <a:latin typeface="Calibri"/>
                <a:ea typeface="+mn-ea"/>
                <a:cs typeface="Calibri"/>
              </a:rPr>
              <a:t>15</a:t>
            </a:r>
            <a:r>
              <a:rPr kumimoji="0" sz="1600" b="1" i="0" u="none" strike="noStrike" kern="1200" cap="none" spc="0" normalizeH="0" baseline="0" noProof="0" dirty="0">
                <a:ln>
                  <a:noFill/>
                </a:ln>
                <a:solidFill>
                  <a:srgbClr val="3E3E3E"/>
                </a:solidFill>
                <a:effectLst/>
                <a:uLnTx/>
                <a:uFillTx/>
                <a:latin typeface="Calibri"/>
                <a:ea typeface="+mn-ea"/>
                <a:cs typeface="Calibri"/>
              </a:rPr>
              <a:t>.</a:t>
            </a:r>
            <a:r>
              <a:rPr kumimoji="0" sz="1600" b="1" i="0" u="none" strike="noStrike" kern="1200" cap="none" spc="-10" normalizeH="0" baseline="0" noProof="0" dirty="0">
                <a:ln>
                  <a:noFill/>
                </a:ln>
                <a:solidFill>
                  <a:srgbClr val="3E3E3E"/>
                </a:solidFill>
                <a:effectLst/>
                <a:uLnTx/>
                <a:uFillTx/>
                <a:latin typeface="Calibri"/>
                <a:ea typeface="+mn-ea"/>
                <a:cs typeface="Calibri"/>
              </a:rPr>
              <a:t>40%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44" name="object 44"/>
          <p:cNvSpPr txBox="1"/>
          <p:nvPr/>
        </p:nvSpPr>
        <p:spPr>
          <a:xfrm>
            <a:off x="10932454" y="1539478"/>
            <a:ext cx="63627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1" i="0" u="none" strike="noStrike" kern="1200" cap="none" spc="-10" normalizeH="0" baseline="0" noProof="0" dirty="0">
                <a:ln>
                  <a:noFill/>
                </a:ln>
                <a:solidFill>
                  <a:srgbClr val="3E3E3E"/>
                </a:solidFill>
                <a:effectLst/>
                <a:uLnTx/>
                <a:uFillTx/>
                <a:latin typeface="Calibri"/>
                <a:ea typeface="+mn-ea"/>
                <a:cs typeface="Calibri"/>
              </a:rPr>
              <a:t>35</a:t>
            </a:r>
            <a:r>
              <a:rPr kumimoji="0" sz="1600" b="1" i="0" u="none" strike="noStrike" kern="1200" cap="none" spc="0" normalizeH="0" baseline="0" noProof="0" dirty="0">
                <a:ln>
                  <a:noFill/>
                </a:ln>
                <a:solidFill>
                  <a:srgbClr val="3E3E3E"/>
                </a:solidFill>
                <a:effectLst/>
                <a:uLnTx/>
                <a:uFillTx/>
                <a:latin typeface="Calibri"/>
                <a:ea typeface="+mn-ea"/>
                <a:cs typeface="Calibri"/>
              </a:rPr>
              <a:t>.</a:t>
            </a:r>
            <a:r>
              <a:rPr kumimoji="0" sz="1600" b="1" i="0" u="none" strike="noStrike" kern="1200" cap="none" spc="-10" normalizeH="0" baseline="0" noProof="0" dirty="0">
                <a:ln>
                  <a:noFill/>
                </a:ln>
                <a:solidFill>
                  <a:srgbClr val="3E3E3E"/>
                </a:solidFill>
                <a:effectLst/>
                <a:uLnTx/>
                <a:uFillTx/>
                <a:latin typeface="Calibri"/>
                <a:ea typeface="+mn-ea"/>
                <a:cs typeface="Calibri"/>
              </a:rPr>
              <a:t>60%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45" name="object 45"/>
          <p:cNvSpPr txBox="1"/>
          <p:nvPr/>
        </p:nvSpPr>
        <p:spPr>
          <a:xfrm>
            <a:off x="3587441" y="4770060"/>
            <a:ext cx="242570"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46" name="object 46"/>
          <p:cNvSpPr txBox="1"/>
          <p:nvPr/>
        </p:nvSpPr>
        <p:spPr>
          <a:xfrm>
            <a:off x="3587441" y="4342477"/>
            <a:ext cx="242570"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5%</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47" name="object 47"/>
          <p:cNvSpPr txBox="1"/>
          <p:nvPr/>
        </p:nvSpPr>
        <p:spPr>
          <a:xfrm>
            <a:off x="3497395" y="3914895"/>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10%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48" name="object 48"/>
          <p:cNvSpPr txBox="1"/>
          <p:nvPr/>
        </p:nvSpPr>
        <p:spPr>
          <a:xfrm>
            <a:off x="3497395" y="3487312"/>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15%</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49" name="object 49"/>
          <p:cNvSpPr txBox="1"/>
          <p:nvPr/>
        </p:nvSpPr>
        <p:spPr>
          <a:xfrm>
            <a:off x="3497395" y="1776982"/>
            <a:ext cx="332105" cy="1522730"/>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35%</a:t>
            </a:r>
            <a:endParaRPr kumimoji="0" sz="14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35"/>
              </a:spcBef>
              <a:spcAft>
                <a:spcPts val="0"/>
              </a:spcAft>
              <a:buClrTx/>
              <a:buSzTx/>
              <a:buFontTx/>
              <a:buNone/>
              <a:tabLst/>
              <a:defRPr/>
            </a:pPr>
            <a:endParaRPr kumimoji="0" sz="135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30%</a:t>
            </a:r>
            <a:endParaRPr kumimoji="0" sz="14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40"/>
              </a:spcBef>
              <a:spcAft>
                <a:spcPts val="0"/>
              </a:spcAft>
              <a:buClrTx/>
              <a:buSzTx/>
              <a:buFontTx/>
              <a:buNone/>
              <a:tabLst/>
              <a:defRPr/>
            </a:pPr>
            <a:endParaRPr kumimoji="0" sz="135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25%</a:t>
            </a:r>
            <a:endParaRPr kumimoji="0" sz="14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40"/>
              </a:spcBef>
              <a:spcAft>
                <a:spcPts val="0"/>
              </a:spcAft>
              <a:buClrTx/>
              <a:buSzTx/>
              <a:buFontTx/>
              <a:buNone/>
              <a:tabLst/>
              <a:defRPr/>
            </a:pPr>
            <a:endParaRPr kumimoji="0" sz="135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20%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50" name="object 50"/>
          <p:cNvSpPr txBox="1"/>
          <p:nvPr/>
        </p:nvSpPr>
        <p:spPr>
          <a:xfrm>
            <a:off x="3497395" y="1349399"/>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40%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51" name="object 51"/>
          <p:cNvSpPr/>
          <p:nvPr/>
        </p:nvSpPr>
        <p:spPr>
          <a:xfrm>
            <a:off x="3652974" y="5114392"/>
            <a:ext cx="834389" cy="835660"/>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2" name="object 52"/>
          <p:cNvSpPr/>
          <p:nvPr/>
        </p:nvSpPr>
        <p:spPr>
          <a:xfrm>
            <a:off x="4607200" y="5091201"/>
            <a:ext cx="866724" cy="873760"/>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3" name="object 53"/>
          <p:cNvSpPr/>
          <p:nvPr/>
        </p:nvSpPr>
        <p:spPr>
          <a:xfrm>
            <a:off x="5824480" y="5108176"/>
            <a:ext cx="1547792" cy="940523"/>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4" name="object 54"/>
          <p:cNvSpPr/>
          <p:nvPr/>
        </p:nvSpPr>
        <p:spPr>
          <a:xfrm>
            <a:off x="7668056" y="5130256"/>
            <a:ext cx="709802" cy="648868"/>
          </a:xfrm>
          <a:prstGeom prst="rect">
            <a:avLst/>
          </a:prstGeom>
          <a:blipFill>
            <a:blip r:embed="rId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5" name="object 55"/>
          <p:cNvSpPr/>
          <p:nvPr/>
        </p:nvSpPr>
        <p:spPr>
          <a:xfrm>
            <a:off x="9648359" y="5092365"/>
            <a:ext cx="670509" cy="660400"/>
          </a:xfrm>
          <a:prstGeom prst="rect">
            <a:avLst/>
          </a:prstGeom>
          <a:blipFill>
            <a:blip r:embed="rId6"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6" name="object 56"/>
          <p:cNvSpPr/>
          <p:nvPr/>
        </p:nvSpPr>
        <p:spPr>
          <a:xfrm>
            <a:off x="8673815" y="5132285"/>
            <a:ext cx="675868" cy="642873"/>
          </a:xfrm>
          <a:prstGeom prst="rect">
            <a:avLst/>
          </a:prstGeom>
          <a:blipFill>
            <a:blip r:embed="rId7"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7" name="object 57"/>
          <p:cNvSpPr/>
          <p:nvPr/>
        </p:nvSpPr>
        <p:spPr>
          <a:xfrm>
            <a:off x="10659879" y="5131259"/>
            <a:ext cx="628650" cy="579120"/>
          </a:xfrm>
          <a:custGeom>
            <a:avLst/>
            <a:gdLst/>
            <a:ahLst/>
            <a:cxnLst/>
            <a:rect l="l" t="t" r="r" b="b"/>
            <a:pathLst>
              <a:path w="628650" h="579120">
                <a:moveTo>
                  <a:pt x="12382" y="495299"/>
                </a:moveTo>
                <a:lnTo>
                  <a:pt x="8521" y="495299"/>
                </a:lnTo>
                <a:lnTo>
                  <a:pt x="6705" y="496569"/>
                </a:lnTo>
                <a:lnTo>
                  <a:pt x="5689" y="497839"/>
                </a:lnTo>
                <a:lnTo>
                  <a:pt x="3352" y="500379"/>
                </a:lnTo>
                <a:lnTo>
                  <a:pt x="2438" y="501649"/>
                </a:lnTo>
                <a:lnTo>
                  <a:pt x="1168" y="502919"/>
                </a:lnTo>
                <a:lnTo>
                  <a:pt x="711" y="504189"/>
                </a:lnTo>
                <a:lnTo>
                  <a:pt x="101" y="505459"/>
                </a:lnTo>
                <a:lnTo>
                  <a:pt x="177" y="506729"/>
                </a:lnTo>
                <a:lnTo>
                  <a:pt x="419" y="506729"/>
                </a:lnTo>
                <a:lnTo>
                  <a:pt x="62534" y="568959"/>
                </a:lnTo>
                <a:lnTo>
                  <a:pt x="68224" y="572769"/>
                </a:lnTo>
                <a:lnTo>
                  <a:pt x="79895" y="577849"/>
                </a:lnTo>
                <a:lnTo>
                  <a:pt x="85686" y="579119"/>
                </a:lnTo>
                <a:lnTo>
                  <a:pt x="97218" y="579119"/>
                </a:lnTo>
                <a:lnTo>
                  <a:pt x="102870" y="577849"/>
                </a:lnTo>
                <a:lnTo>
                  <a:pt x="113969" y="572769"/>
                </a:lnTo>
                <a:lnTo>
                  <a:pt x="119240" y="568959"/>
                </a:lnTo>
                <a:lnTo>
                  <a:pt x="125772" y="562609"/>
                </a:lnTo>
                <a:lnTo>
                  <a:pt x="88239" y="562609"/>
                </a:lnTo>
                <a:lnTo>
                  <a:pt x="84162" y="561339"/>
                </a:lnTo>
                <a:lnTo>
                  <a:pt x="75857" y="557529"/>
                </a:lnTo>
                <a:lnTo>
                  <a:pt x="71678" y="553719"/>
                </a:lnTo>
                <a:lnTo>
                  <a:pt x="12382" y="495299"/>
                </a:lnTo>
                <a:close/>
              </a:path>
              <a:path w="628650" h="579120">
                <a:moveTo>
                  <a:pt x="68643" y="438149"/>
                </a:moveTo>
                <a:lnTo>
                  <a:pt x="66687" y="438149"/>
                </a:lnTo>
                <a:lnTo>
                  <a:pt x="65481" y="439419"/>
                </a:lnTo>
                <a:lnTo>
                  <a:pt x="64731" y="439419"/>
                </a:lnTo>
                <a:lnTo>
                  <a:pt x="62953" y="440689"/>
                </a:lnTo>
                <a:lnTo>
                  <a:pt x="61950" y="441959"/>
                </a:lnTo>
                <a:lnTo>
                  <a:pt x="59664" y="444499"/>
                </a:lnTo>
                <a:lnTo>
                  <a:pt x="58762" y="444499"/>
                </a:lnTo>
                <a:lnTo>
                  <a:pt x="57454" y="447039"/>
                </a:lnTo>
                <a:lnTo>
                  <a:pt x="56972" y="447039"/>
                </a:lnTo>
                <a:lnTo>
                  <a:pt x="56362" y="448309"/>
                </a:lnTo>
                <a:lnTo>
                  <a:pt x="56261" y="449579"/>
                </a:lnTo>
                <a:lnTo>
                  <a:pt x="56451" y="450849"/>
                </a:lnTo>
                <a:lnTo>
                  <a:pt x="56680" y="450849"/>
                </a:lnTo>
                <a:lnTo>
                  <a:pt x="116471" y="510539"/>
                </a:lnTo>
                <a:lnTo>
                  <a:pt x="119519" y="514349"/>
                </a:lnTo>
                <a:lnTo>
                  <a:pt x="123571" y="521969"/>
                </a:lnTo>
                <a:lnTo>
                  <a:pt x="124663" y="527049"/>
                </a:lnTo>
                <a:lnTo>
                  <a:pt x="124993" y="534669"/>
                </a:lnTo>
                <a:lnTo>
                  <a:pt x="124231" y="538479"/>
                </a:lnTo>
                <a:lnTo>
                  <a:pt x="100164" y="562609"/>
                </a:lnTo>
                <a:lnTo>
                  <a:pt x="125772" y="562609"/>
                </a:lnTo>
                <a:lnTo>
                  <a:pt x="129692" y="558799"/>
                </a:lnTo>
                <a:lnTo>
                  <a:pt x="133807" y="552449"/>
                </a:lnTo>
                <a:lnTo>
                  <a:pt x="139306" y="541019"/>
                </a:lnTo>
                <a:lnTo>
                  <a:pt x="140677" y="535939"/>
                </a:lnTo>
                <a:lnTo>
                  <a:pt x="140677" y="523239"/>
                </a:lnTo>
                <a:lnTo>
                  <a:pt x="139331" y="516889"/>
                </a:lnTo>
                <a:lnTo>
                  <a:pt x="133921" y="505459"/>
                </a:lnTo>
                <a:lnTo>
                  <a:pt x="129806" y="500379"/>
                </a:lnTo>
                <a:lnTo>
                  <a:pt x="124307" y="494029"/>
                </a:lnTo>
                <a:lnTo>
                  <a:pt x="68643" y="438149"/>
                </a:lnTo>
                <a:close/>
              </a:path>
              <a:path w="628650" h="579120">
                <a:moveTo>
                  <a:pt x="181394" y="502919"/>
                </a:moveTo>
                <a:lnTo>
                  <a:pt x="180035" y="502919"/>
                </a:lnTo>
                <a:lnTo>
                  <a:pt x="180873" y="504189"/>
                </a:lnTo>
                <a:lnTo>
                  <a:pt x="181394" y="502919"/>
                </a:lnTo>
                <a:close/>
              </a:path>
              <a:path w="628650" h="579120">
                <a:moveTo>
                  <a:pt x="166077" y="394969"/>
                </a:moveTo>
                <a:lnTo>
                  <a:pt x="161861" y="394969"/>
                </a:lnTo>
                <a:lnTo>
                  <a:pt x="153276" y="397509"/>
                </a:lnTo>
                <a:lnTo>
                  <a:pt x="134689" y="431799"/>
                </a:lnTo>
                <a:lnTo>
                  <a:pt x="135039" y="438149"/>
                </a:lnTo>
                <a:lnTo>
                  <a:pt x="115430" y="438149"/>
                </a:lnTo>
                <a:lnTo>
                  <a:pt x="115658" y="439419"/>
                </a:lnTo>
                <a:lnTo>
                  <a:pt x="115900" y="439419"/>
                </a:lnTo>
                <a:lnTo>
                  <a:pt x="179641" y="502919"/>
                </a:lnTo>
                <a:lnTo>
                  <a:pt x="183388" y="502919"/>
                </a:lnTo>
                <a:lnTo>
                  <a:pt x="185077" y="501649"/>
                </a:lnTo>
                <a:lnTo>
                  <a:pt x="186055" y="500379"/>
                </a:lnTo>
                <a:lnTo>
                  <a:pt x="188341" y="497839"/>
                </a:lnTo>
                <a:lnTo>
                  <a:pt x="189242" y="496569"/>
                </a:lnTo>
                <a:lnTo>
                  <a:pt x="190550" y="495299"/>
                </a:lnTo>
                <a:lnTo>
                  <a:pt x="190995" y="494029"/>
                </a:lnTo>
                <a:lnTo>
                  <a:pt x="191465" y="494029"/>
                </a:lnTo>
                <a:lnTo>
                  <a:pt x="191541" y="492759"/>
                </a:lnTo>
                <a:lnTo>
                  <a:pt x="191401" y="491489"/>
                </a:lnTo>
                <a:lnTo>
                  <a:pt x="191185" y="491489"/>
                </a:lnTo>
                <a:lnTo>
                  <a:pt x="146786" y="447039"/>
                </a:lnTo>
                <a:lnTo>
                  <a:pt x="145999" y="440689"/>
                </a:lnTo>
                <a:lnTo>
                  <a:pt x="146024" y="434339"/>
                </a:lnTo>
                <a:lnTo>
                  <a:pt x="147701" y="424179"/>
                </a:lnTo>
                <a:lnTo>
                  <a:pt x="149567" y="420369"/>
                </a:lnTo>
                <a:lnTo>
                  <a:pt x="154698" y="415289"/>
                </a:lnTo>
                <a:lnTo>
                  <a:pt x="157086" y="414019"/>
                </a:lnTo>
                <a:lnTo>
                  <a:pt x="162179" y="411479"/>
                </a:lnTo>
                <a:lnTo>
                  <a:pt x="196910" y="411479"/>
                </a:lnTo>
                <a:lnTo>
                  <a:pt x="190601" y="405129"/>
                </a:lnTo>
                <a:lnTo>
                  <a:pt x="186372" y="402589"/>
                </a:lnTo>
                <a:lnTo>
                  <a:pt x="178447" y="397509"/>
                </a:lnTo>
                <a:lnTo>
                  <a:pt x="174383" y="396239"/>
                </a:lnTo>
                <a:lnTo>
                  <a:pt x="166077" y="394969"/>
                </a:lnTo>
                <a:close/>
              </a:path>
              <a:path w="628650" h="579120">
                <a:moveTo>
                  <a:pt x="11023" y="494029"/>
                </a:moveTo>
                <a:lnTo>
                  <a:pt x="10490" y="494029"/>
                </a:lnTo>
                <a:lnTo>
                  <a:pt x="9283" y="495299"/>
                </a:lnTo>
                <a:lnTo>
                  <a:pt x="11963" y="495299"/>
                </a:lnTo>
                <a:lnTo>
                  <a:pt x="11023" y="494029"/>
                </a:lnTo>
                <a:close/>
              </a:path>
              <a:path w="628650" h="579120">
                <a:moveTo>
                  <a:pt x="196910" y="411479"/>
                </a:moveTo>
                <a:lnTo>
                  <a:pt x="164782" y="411479"/>
                </a:lnTo>
                <a:lnTo>
                  <a:pt x="170091" y="412749"/>
                </a:lnTo>
                <a:lnTo>
                  <a:pt x="178308" y="416559"/>
                </a:lnTo>
                <a:lnTo>
                  <a:pt x="181483" y="419099"/>
                </a:lnTo>
                <a:lnTo>
                  <a:pt x="222326" y="461009"/>
                </a:lnTo>
                <a:lnTo>
                  <a:pt x="224142" y="461009"/>
                </a:lnTo>
                <a:lnTo>
                  <a:pt x="225361" y="459739"/>
                </a:lnTo>
                <a:lnTo>
                  <a:pt x="226085" y="459739"/>
                </a:lnTo>
                <a:lnTo>
                  <a:pt x="227761" y="458469"/>
                </a:lnTo>
                <a:lnTo>
                  <a:pt x="228765" y="457199"/>
                </a:lnTo>
                <a:lnTo>
                  <a:pt x="231051" y="455929"/>
                </a:lnTo>
                <a:lnTo>
                  <a:pt x="231940" y="454659"/>
                </a:lnTo>
                <a:lnTo>
                  <a:pt x="233248" y="452119"/>
                </a:lnTo>
                <a:lnTo>
                  <a:pt x="233680" y="452119"/>
                </a:lnTo>
                <a:lnTo>
                  <a:pt x="234149" y="450849"/>
                </a:lnTo>
                <a:lnTo>
                  <a:pt x="234099" y="449579"/>
                </a:lnTo>
                <a:lnTo>
                  <a:pt x="233870" y="448309"/>
                </a:lnTo>
                <a:lnTo>
                  <a:pt x="233502" y="448309"/>
                </a:lnTo>
                <a:lnTo>
                  <a:pt x="196910" y="411479"/>
                </a:lnTo>
                <a:close/>
              </a:path>
              <a:path w="628650" h="579120">
                <a:moveTo>
                  <a:pt x="126326" y="429259"/>
                </a:moveTo>
                <a:lnTo>
                  <a:pt x="122758" y="429259"/>
                </a:lnTo>
                <a:lnTo>
                  <a:pt x="121272" y="430529"/>
                </a:lnTo>
                <a:lnTo>
                  <a:pt x="120383" y="431799"/>
                </a:lnTo>
                <a:lnTo>
                  <a:pt x="118287" y="433069"/>
                </a:lnTo>
                <a:lnTo>
                  <a:pt x="117462" y="434339"/>
                </a:lnTo>
                <a:lnTo>
                  <a:pt x="116293" y="435609"/>
                </a:lnTo>
                <a:lnTo>
                  <a:pt x="115468" y="438149"/>
                </a:lnTo>
                <a:lnTo>
                  <a:pt x="135039" y="438149"/>
                </a:lnTo>
                <a:lnTo>
                  <a:pt x="126326" y="429259"/>
                </a:lnTo>
                <a:close/>
              </a:path>
              <a:path w="628650" h="579120">
                <a:moveTo>
                  <a:pt x="125095" y="427989"/>
                </a:moveTo>
                <a:lnTo>
                  <a:pt x="124599" y="429259"/>
                </a:lnTo>
                <a:lnTo>
                  <a:pt x="125933" y="429259"/>
                </a:lnTo>
                <a:lnTo>
                  <a:pt x="125095" y="427989"/>
                </a:lnTo>
                <a:close/>
              </a:path>
              <a:path w="628650" h="579120">
                <a:moveTo>
                  <a:pt x="171958" y="321309"/>
                </a:moveTo>
                <a:lnTo>
                  <a:pt x="170484" y="321309"/>
                </a:lnTo>
                <a:lnTo>
                  <a:pt x="169265" y="322579"/>
                </a:lnTo>
                <a:lnTo>
                  <a:pt x="168554" y="322579"/>
                </a:lnTo>
                <a:lnTo>
                  <a:pt x="166865" y="323849"/>
                </a:lnTo>
                <a:lnTo>
                  <a:pt x="165862" y="325119"/>
                </a:lnTo>
                <a:lnTo>
                  <a:pt x="163576" y="326389"/>
                </a:lnTo>
                <a:lnTo>
                  <a:pt x="162687" y="327659"/>
                </a:lnTo>
                <a:lnTo>
                  <a:pt x="161391" y="330199"/>
                </a:lnTo>
                <a:lnTo>
                  <a:pt x="160934" y="330199"/>
                </a:lnTo>
                <a:lnTo>
                  <a:pt x="160413" y="331469"/>
                </a:lnTo>
                <a:lnTo>
                  <a:pt x="160350" y="332739"/>
                </a:lnTo>
                <a:lnTo>
                  <a:pt x="160578" y="332739"/>
                </a:lnTo>
                <a:lnTo>
                  <a:pt x="160832" y="334009"/>
                </a:lnTo>
                <a:lnTo>
                  <a:pt x="255066" y="427989"/>
                </a:lnTo>
                <a:lnTo>
                  <a:pt x="258089" y="427989"/>
                </a:lnTo>
                <a:lnTo>
                  <a:pt x="258826" y="426719"/>
                </a:lnTo>
                <a:lnTo>
                  <a:pt x="260502" y="425449"/>
                </a:lnTo>
                <a:lnTo>
                  <a:pt x="261480" y="425449"/>
                </a:lnTo>
                <a:lnTo>
                  <a:pt x="263766" y="422909"/>
                </a:lnTo>
                <a:lnTo>
                  <a:pt x="264680" y="421639"/>
                </a:lnTo>
                <a:lnTo>
                  <a:pt x="265988" y="420369"/>
                </a:lnTo>
                <a:lnTo>
                  <a:pt x="266903" y="417829"/>
                </a:lnTo>
                <a:lnTo>
                  <a:pt x="266839" y="416559"/>
                </a:lnTo>
                <a:lnTo>
                  <a:pt x="266623" y="416559"/>
                </a:lnTo>
                <a:lnTo>
                  <a:pt x="231317" y="380999"/>
                </a:lnTo>
                <a:lnTo>
                  <a:pt x="305365" y="380999"/>
                </a:lnTo>
                <a:lnTo>
                  <a:pt x="306070" y="379729"/>
                </a:lnTo>
                <a:lnTo>
                  <a:pt x="229717" y="379729"/>
                </a:lnTo>
                <a:lnTo>
                  <a:pt x="172377" y="322579"/>
                </a:lnTo>
                <a:lnTo>
                  <a:pt x="171958" y="321309"/>
                </a:lnTo>
                <a:close/>
              </a:path>
              <a:path w="628650" h="579120">
                <a:moveTo>
                  <a:pt x="305365" y="380999"/>
                </a:moveTo>
                <a:lnTo>
                  <a:pt x="231317" y="380999"/>
                </a:lnTo>
                <a:lnTo>
                  <a:pt x="292773" y="388619"/>
                </a:lnTo>
                <a:lnTo>
                  <a:pt x="293471" y="389889"/>
                </a:lnTo>
                <a:lnTo>
                  <a:pt x="294144" y="389889"/>
                </a:lnTo>
                <a:lnTo>
                  <a:pt x="295452" y="388619"/>
                </a:lnTo>
                <a:lnTo>
                  <a:pt x="297586" y="388619"/>
                </a:lnTo>
                <a:lnTo>
                  <a:pt x="298386" y="387349"/>
                </a:lnTo>
                <a:lnTo>
                  <a:pt x="300164" y="386079"/>
                </a:lnTo>
                <a:lnTo>
                  <a:pt x="301231" y="384809"/>
                </a:lnTo>
                <a:lnTo>
                  <a:pt x="303707" y="382269"/>
                </a:lnTo>
                <a:lnTo>
                  <a:pt x="304660" y="382269"/>
                </a:lnTo>
                <a:lnTo>
                  <a:pt x="305365" y="380999"/>
                </a:lnTo>
                <a:close/>
              </a:path>
              <a:path w="628650" h="579120">
                <a:moveTo>
                  <a:pt x="240423" y="314959"/>
                </a:moveTo>
                <a:lnTo>
                  <a:pt x="237172" y="314959"/>
                </a:lnTo>
                <a:lnTo>
                  <a:pt x="236423" y="316229"/>
                </a:lnTo>
                <a:lnTo>
                  <a:pt x="234696" y="317499"/>
                </a:lnTo>
                <a:lnTo>
                  <a:pt x="233680" y="317499"/>
                </a:lnTo>
                <a:lnTo>
                  <a:pt x="231394" y="320039"/>
                </a:lnTo>
                <a:lnTo>
                  <a:pt x="230466" y="321309"/>
                </a:lnTo>
                <a:lnTo>
                  <a:pt x="229019" y="322579"/>
                </a:lnTo>
                <a:lnTo>
                  <a:pt x="228473" y="323849"/>
                </a:lnTo>
                <a:lnTo>
                  <a:pt x="227736" y="325119"/>
                </a:lnTo>
                <a:lnTo>
                  <a:pt x="227253" y="327659"/>
                </a:lnTo>
                <a:lnTo>
                  <a:pt x="227241" y="328929"/>
                </a:lnTo>
                <a:lnTo>
                  <a:pt x="229717" y="379729"/>
                </a:lnTo>
                <a:lnTo>
                  <a:pt x="306539" y="379729"/>
                </a:lnTo>
                <a:lnTo>
                  <a:pt x="307060" y="378459"/>
                </a:lnTo>
                <a:lnTo>
                  <a:pt x="307136" y="377189"/>
                </a:lnTo>
                <a:lnTo>
                  <a:pt x="306946" y="375919"/>
                </a:lnTo>
                <a:lnTo>
                  <a:pt x="306349" y="375919"/>
                </a:lnTo>
                <a:lnTo>
                  <a:pt x="305930" y="374649"/>
                </a:lnTo>
                <a:lnTo>
                  <a:pt x="302780" y="374649"/>
                </a:lnTo>
                <a:lnTo>
                  <a:pt x="242519" y="365759"/>
                </a:lnTo>
                <a:lnTo>
                  <a:pt x="242468" y="318769"/>
                </a:lnTo>
                <a:lnTo>
                  <a:pt x="242316" y="317499"/>
                </a:lnTo>
                <a:lnTo>
                  <a:pt x="241808" y="316229"/>
                </a:lnTo>
                <a:lnTo>
                  <a:pt x="241401" y="316229"/>
                </a:lnTo>
                <a:lnTo>
                  <a:pt x="240423" y="314959"/>
                </a:lnTo>
                <a:close/>
              </a:path>
              <a:path w="628650" h="579120">
                <a:moveTo>
                  <a:pt x="266026" y="288289"/>
                </a:moveTo>
                <a:lnTo>
                  <a:pt x="263525" y="288289"/>
                </a:lnTo>
                <a:lnTo>
                  <a:pt x="262851" y="289559"/>
                </a:lnTo>
                <a:lnTo>
                  <a:pt x="261366" y="290829"/>
                </a:lnTo>
                <a:lnTo>
                  <a:pt x="260477" y="290829"/>
                </a:lnTo>
                <a:lnTo>
                  <a:pt x="258381" y="293369"/>
                </a:lnTo>
                <a:lnTo>
                  <a:pt x="257543" y="294639"/>
                </a:lnTo>
                <a:lnTo>
                  <a:pt x="256387" y="295909"/>
                </a:lnTo>
                <a:lnTo>
                  <a:pt x="255981" y="295909"/>
                </a:lnTo>
                <a:lnTo>
                  <a:pt x="255562" y="297179"/>
                </a:lnTo>
                <a:lnTo>
                  <a:pt x="255524" y="298449"/>
                </a:lnTo>
                <a:lnTo>
                  <a:pt x="255752" y="298449"/>
                </a:lnTo>
                <a:lnTo>
                  <a:pt x="255993" y="299719"/>
                </a:lnTo>
                <a:lnTo>
                  <a:pt x="319722" y="363219"/>
                </a:lnTo>
                <a:lnTo>
                  <a:pt x="322745" y="363219"/>
                </a:lnTo>
                <a:lnTo>
                  <a:pt x="323481" y="361949"/>
                </a:lnTo>
                <a:lnTo>
                  <a:pt x="325158" y="360679"/>
                </a:lnTo>
                <a:lnTo>
                  <a:pt x="326148" y="360679"/>
                </a:lnTo>
                <a:lnTo>
                  <a:pt x="328434" y="358139"/>
                </a:lnTo>
                <a:lnTo>
                  <a:pt x="329336" y="356869"/>
                </a:lnTo>
                <a:lnTo>
                  <a:pt x="330644" y="355599"/>
                </a:lnTo>
                <a:lnTo>
                  <a:pt x="331558" y="353059"/>
                </a:lnTo>
                <a:lnTo>
                  <a:pt x="331495" y="351789"/>
                </a:lnTo>
                <a:lnTo>
                  <a:pt x="331279" y="351789"/>
                </a:lnTo>
                <a:lnTo>
                  <a:pt x="286880" y="307339"/>
                </a:lnTo>
                <a:lnTo>
                  <a:pt x="286092" y="299719"/>
                </a:lnTo>
                <a:lnTo>
                  <a:pt x="286103" y="297179"/>
                </a:lnTo>
                <a:lnTo>
                  <a:pt x="275120" y="297179"/>
                </a:lnTo>
                <a:lnTo>
                  <a:pt x="266420" y="289559"/>
                </a:lnTo>
                <a:lnTo>
                  <a:pt x="266026" y="288289"/>
                </a:lnTo>
                <a:close/>
              </a:path>
              <a:path w="628650" h="579120">
                <a:moveTo>
                  <a:pt x="364236" y="320039"/>
                </a:moveTo>
                <a:lnTo>
                  <a:pt x="362826" y="320039"/>
                </a:lnTo>
                <a:lnTo>
                  <a:pt x="363715" y="321309"/>
                </a:lnTo>
                <a:lnTo>
                  <a:pt x="364236" y="320039"/>
                </a:lnTo>
                <a:close/>
              </a:path>
              <a:path w="628650" h="579120">
                <a:moveTo>
                  <a:pt x="337004" y="271779"/>
                </a:moveTo>
                <a:lnTo>
                  <a:pt x="304863" y="271779"/>
                </a:lnTo>
                <a:lnTo>
                  <a:pt x="310184" y="273049"/>
                </a:lnTo>
                <a:lnTo>
                  <a:pt x="312889" y="273049"/>
                </a:lnTo>
                <a:lnTo>
                  <a:pt x="318401" y="276859"/>
                </a:lnTo>
                <a:lnTo>
                  <a:pt x="321576" y="279399"/>
                </a:lnTo>
                <a:lnTo>
                  <a:pt x="362419" y="320039"/>
                </a:lnTo>
                <a:lnTo>
                  <a:pt x="366179" y="320039"/>
                </a:lnTo>
                <a:lnTo>
                  <a:pt x="367855" y="318769"/>
                </a:lnTo>
                <a:lnTo>
                  <a:pt x="368858" y="317499"/>
                </a:lnTo>
                <a:lnTo>
                  <a:pt x="371144" y="314959"/>
                </a:lnTo>
                <a:lnTo>
                  <a:pt x="372033" y="313689"/>
                </a:lnTo>
                <a:lnTo>
                  <a:pt x="373329" y="312419"/>
                </a:lnTo>
                <a:lnTo>
                  <a:pt x="373773" y="312419"/>
                </a:lnTo>
                <a:lnTo>
                  <a:pt x="374243" y="311149"/>
                </a:lnTo>
                <a:lnTo>
                  <a:pt x="374332" y="309879"/>
                </a:lnTo>
                <a:lnTo>
                  <a:pt x="374192" y="309879"/>
                </a:lnTo>
                <a:lnTo>
                  <a:pt x="373964" y="308609"/>
                </a:lnTo>
                <a:lnTo>
                  <a:pt x="373595" y="308609"/>
                </a:lnTo>
                <a:lnTo>
                  <a:pt x="337004" y="271779"/>
                </a:lnTo>
                <a:close/>
              </a:path>
              <a:path w="628650" h="579120">
                <a:moveTo>
                  <a:pt x="306171" y="253999"/>
                </a:moveTo>
                <a:lnTo>
                  <a:pt x="275336" y="283209"/>
                </a:lnTo>
                <a:lnTo>
                  <a:pt x="274770" y="290829"/>
                </a:lnTo>
                <a:lnTo>
                  <a:pt x="275120" y="297179"/>
                </a:lnTo>
                <a:lnTo>
                  <a:pt x="286103" y="297179"/>
                </a:lnTo>
                <a:lnTo>
                  <a:pt x="286118" y="293369"/>
                </a:lnTo>
                <a:lnTo>
                  <a:pt x="287794" y="284479"/>
                </a:lnTo>
                <a:lnTo>
                  <a:pt x="289661" y="280669"/>
                </a:lnTo>
                <a:lnTo>
                  <a:pt x="294792" y="275589"/>
                </a:lnTo>
                <a:lnTo>
                  <a:pt x="297180" y="273049"/>
                </a:lnTo>
                <a:lnTo>
                  <a:pt x="302272" y="271779"/>
                </a:lnTo>
                <a:lnTo>
                  <a:pt x="337004" y="271779"/>
                </a:lnTo>
                <a:lnTo>
                  <a:pt x="330695" y="265429"/>
                </a:lnTo>
                <a:lnTo>
                  <a:pt x="326466" y="261619"/>
                </a:lnTo>
                <a:lnTo>
                  <a:pt x="318541" y="257809"/>
                </a:lnTo>
                <a:lnTo>
                  <a:pt x="314477" y="255269"/>
                </a:lnTo>
                <a:lnTo>
                  <a:pt x="306171" y="253999"/>
                </a:lnTo>
                <a:close/>
              </a:path>
              <a:path w="628650" h="579120">
                <a:moveTo>
                  <a:pt x="394068" y="179069"/>
                </a:moveTo>
                <a:lnTo>
                  <a:pt x="383057" y="179069"/>
                </a:lnTo>
                <a:lnTo>
                  <a:pt x="377609" y="180339"/>
                </a:lnTo>
                <a:lnTo>
                  <a:pt x="347179" y="204469"/>
                </a:lnTo>
                <a:lnTo>
                  <a:pt x="341680" y="220979"/>
                </a:lnTo>
                <a:lnTo>
                  <a:pt x="342569" y="233679"/>
                </a:lnTo>
                <a:lnTo>
                  <a:pt x="364769" y="266699"/>
                </a:lnTo>
                <a:lnTo>
                  <a:pt x="386549" y="278129"/>
                </a:lnTo>
                <a:lnTo>
                  <a:pt x="403009" y="278129"/>
                </a:lnTo>
                <a:lnTo>
                  <a:pt x="413791" y="273049"/>
                </a:lnTo>
                <a:lnTo>
                  <a:pt x="419074" y="269239"/>
                </a:lnTo>
                <a:lnTo>
                  <a:pt x="425630" y="262889"/>
                </a:lnTo>
                <a:lnTo>
                  <a:pt x="396189" y="262889"/>
                </a:lnTo>
                <a:lnTo>
                  <a:pt x="385000" y="259079"/>
                </a:lnTo>
                <a:lnTo>
                  <a:pt x="377659" y="253999"/>
                </a:lnTo>
                <a:lnTo>
                  <a:pt x="374103" y="251459"/>
                </a:lnTo>
                <a:lnTo>
                  <a:pt x="367055" y="243839"/>
                </a:lnTo>
                <a:lnTo>
                  <a:pt x="364134" y="241299"/>
                </a:lnTo>
                <a:lnTo>
                  <a:pt x="359613" y="233679"/>
                </a:lnTo>
                <a:lnTo>
                  <a:pt x="358178" y="229869"/>
                </a:lnTo>
                <a:lnTo>
                  <a:pt x="356946" y="222249"/>
                </a:lnTo>
                <a:lnTo>
                  <a:pt x="357276" y="218439"/>
                </a:lnTo>
                <a:lnTo>
                  <a:pt x="380707" y="195579"/>
                </a:lnTo>
                <a:lnTo>
                  <a:pt x="384492" y="194309"/>
                </a:lnTo>
                <a:lnTo>
                  <a:pt x="418534" y="194309"/>
                </a:lnTo>
                <a:lnTo>
                  <a:pt x="415899" y="191769"/>
                </a:lnTo>
                <a:lnTo>
                  <a:pt x="410527" y="186689"/>
                </a:lnTo>
                <a:lnTo>
                  <a:pt x="394068" y="179069"/>
                </a:lnTo>
                <a:close/>
              </a:path>
              <a:path w="628650" h="579120">
                <a:moveTo>
                  <a:pt x="418534" y="194309"/>
                </a:moveTo>
                <a:lnTo>
                  <a:pt x="384492" y="194309"/>
                </a:lnTo>
                <a:lnTo>
                  <a:pt x="395693" y="198119"/>
                </a:lnTo>
                <a:lnTo>
                  <a:pt x="403034" y="203199"/>
                </a:lnTo>
                <a:lnTo>
                  <a:pt x="406565" y="205739"/>
                </a:lnTo>
                <a:lnTo>
                  <a:pt x="409981" y="209549"/>
                </a:lnTo>
                <a:lnTo>
                  <a:pt x="413613" y="213359"/>
                </a:lnTo>
                <a:lnTo>
                  <a:pt x="423633" y="236219"/>
                </a:lnTo>
                <a:lnTo>
                  <a:pt x="423405" y="238759"/>
                </a:lnTo>
                <a:lnTo>
                  <a:pt x="399973" y="261619"/>
                </a:lnTo>
                <a:lnTo>
                  <a:pt x="396189" y="262889"/>
                </a:lnTo>
                <a:lnTo>
                  <a:pt x="425630" y="262889"/>
                </a:lnTo>
                <a:lnTo>
                  <a:pt x="429564" y="259079"/>
                </a:lnTo>
                <a:lnTo>
                  <a:pt x="433374" y="252729"/>
                </a:lnTo>
                <a:lnTo>
                  <a:pt x="437946" y="241299"/>
                </a:lnTo>
                <a:lnTo>
                  <a:pt x="438861" y="236219"/>
                </a:lnTo>
                <a:lnTo>
                  <a:pt x="437984" y="223519"/>
                </a:lnTo>
                <a:lnTo>
                  <a:pt x="436283" y="218439"/>
                </a:lnTo>
                <a:lnTo>
                  <a:pt x="430352" y="207009"/>
                </a:lnTo>
                <a:lnTo>
                  <a:pt x="426300" y="201929"/>
                </a:lnTo>
                <a:lnTo>
                  <a:pt x="421170" y="196849"/>
                </a:lnTo>
                <a:lnTo>
                  <a:pt x="418534" y="194309"/>
                </a:lnTo>
                <a:close/>
              </a:path>
              <a:path w="628650" h="579120">
                <a:moveTo>
                  <a:pt x="413499" y="142239"/>
                </a:moveTo>
                <a:lnTo>
                  <a:pt x="409727" y="142239"/>
                </a:lnTo>
                <a:lnTo>
                  <a:pt x="409003" y="143509"/>
                </a:lnTo>
                <a:lnTo>
                  <a:pt x="407276" y="144779"/>
                </a:lnTo>
                <a:lnTo>
                  <a:pt x="406196" y="146049"/>
                </a:lnTo>
                <a:lnTo>
                  <a:pt x="403809" y="147319"/>
                </a:lnTo>
                <a:lnTo>
                  <a:pt x="402932" y="148589"/>
                </a:lnTo>
                <a:lnTo>
                  <a:pt x="401523" y="149859"/>
                </a:lnTo>
                <a:lnTo>
                  <a:pt x="401040" y="151129"/>
                </a:lnTo>
                <a:lnTo>
                  <a:pt x="400481" y="152399"/>
                </a:lnTo>
                <a:lnTo>
                  <a:pt x="400507" y="153669"/>
                </a:lnTo>
                <a:lnTo>
                  <a:pt x="400761" y="153669"/>
                </a:lnTo>
                <a:lnTo>
                  <a:pt x="401510" y="154939"/>
                </a:lnTo>
                <a:lnTo>
                  <a:pt x="401942" y="154939"/>
                </a:lnTo>
                <a:lnTo>
                  <a:pt x="403072" y="156209"/>
                </a:lnTo>
                <a:lnTo>
                  <a:pt x="403809" y="156209"/>
                </a:lnTo>
                <a:lnTo>
                  <a:pt x="404749" y="157479"/>
                </a:lnTo>
                <a:lnTo>
                  <a:pt x="483590" y="198119"/>
                </a:lnTo>
                <a:lnTo>
                  <a:pt x="484200" y="199389"/>
                </a:lnTo>
                <a:lnTo>
                  <a:pt x="486105" y="199389"/>
                </a:lnTo>
                <a:lnTo>
                  <a:pt x="487641" y="198119"/>
                </a:lnTo>
                <a:lnTo>
                  <a:pt x="488530" y="196849"/>
                </a:lnTo>
                <a:lnTo>
                  <a:pt x="490537" y="195579"/>
                </a:lnTo>
                <a:lnTo>
                  <a:pt x="491756" y="194309"/>
                </a:lnTo>
                <a:lnTo>
                  <a:pt x="494601" y="191769"/>
                </a:lnTo>
                <a:lnTo>
                  <a:pt x="495744" y="190499"/>
                </a:lnTo>
                <a:lnTo>
                  <a:pt x="497522" y="187959"/>
                </a:lnTo>
                <a:lnTo>
                  <a:pt x="498170" y="187959"/>
                </a:lnTo>
                <a:lnTo>
                  <a:pt x="499008" y="185419"/>
                </a:lnTo>
                <a:lnTo>
                  <a:pt x="499211" y="185419"/>
                </a:lnTo>
                <a:lnTo>
                  <a:pt x="499160" y="184149"/>
                </a:lnTo>
                <a:lnTo>
                  <a:pt x="498970" y="182879"/>
                </a:lnTo>
                <a:lnTo>
                  <a:pt x="497499" y="180339"/>
                </a:lnTo>
                <a:lnTo>
                  <a:pt x="481380" y="180339"/>
                </a:lnTo>
                <a:lnTo>
                  <a:pt x="480606" y="179069"/>
                </a:lnTo>
                <a:lnTo>
                  <a:pt x="413499" y="142239"/>
                </a:lnTo>
                <a:close/>
              </a:path>
              <a:path w="628650" h="579120">
                <a:moveTo>
                  <a:pt x="454507" y="101599"/>
                </a:moveTo>
                <a:lnTo>
                  <a:pt x="450265" y="101599"/>
                </a:lnTo>
                <a:lnTo>
                  <a:pt x="448678" y="102869"/>
                </a:lnTo>
                <a:lnTo>
                  <a:pt x="447713" y="104139"/>
                </a:lnTo>
                <a:lnTo>
                  <a:pt x="445427" y="106679"/>
                </a:lnTo>
                <a:lnTo>
                  <a:pt x="444525" y="106679"/>
                </a:lnTo>
                <a:lnTo>
                  <a:pt x="443217" y="109219"/>
                </a:lnTo>
                <a:lnTo>
                  <a:pt x="442760" y="109219"/>
                </a:lnTo>
                <a:lnTo>
                  <a:pt x="442252" y="110489"/>
                </a:lnTo>
                <a:lnTo>
                  <a:pt x="442163" y="111759"/>
                </a:lnTo>
                <a:lnTo>
                  <a:pt x="442353" y="111759"/>
                </a:lnTo>
                <a:lnTo>
                  <a:pt x="442556" y="113029"/>
                </a:lnTo>
                <a:lnTo>
                  <a:pt x="442887" y="113029"/>
                </a:lnTo>
                <a:lnTo>
                  <a:pt x="480885" y="179069"/>
                </a:lnTo>
                <a:lnTo>
                  <a:pt x="481380" y="180339"/>
                </a:lnTo>
                <a:lnTo>
                  <a:pt x="497499" y="180339"/>
                </a:lnTo>
                <a:lnTo>
                  <a:pt x="465137" y="124459"/>
                </a:lnTo>
                <a:lnTo>
                  <a:pt x="496160" y="124459"/>
                </a:lnTo>
                <a:lnTo>
                  <a:pt x="454507" y="101599"/>
                </a:lnTo>
                <a:close/>
              </a:path>
              <a:path w="628650" h="579120">
                <a:moveTo>
                  <a:pt x="496160" y="124459"/>
                </a:moveTo>
                <a:lnTo>
                  <a:pt x="465416" y="124459"/>
                </a:lnTo>
                <a:lnTo>
                  <a:pt x="524954" y="157479"/>
                </a:lnTo>
                <a:lnTo>
                  <a:pt x="527456" y="157479"/>
                </a:lnTo>
                <a:lnTo>
                  <a:pt x="529005" y="156209"/>
                </a:lnTo>
                <a:lnTo>
                  <a:pt x="529920" y="156209"/>
                </a:lnTo>
                <a:lnTo>
                  <a:pt x="532066" y="153669"/>
                </a:lnTo>
                <a:lnTo>
                  <a:pt x="533323" y="153669"/>
                </a:lnTo>
                <a:lnTo>
                  <a:pt x="536168" y="149859"/>
                </a:lnTo>
                <a:lnTo>
                  <a:pt x="537311" y="148589"/>
                </a:lnTo>
                <a:lnTo>
                  <a:pt x="539038" y="147319"/>
                </a:lnTo>
                <a:lnTo>
                  <a:pt x="539635" y="146049"/>
                </a:lnTo>
                <a:lnTo>
                  <a:pt x="540334" y="144779"/>
                </a:lnTo>
                <a:lnTo>
                  <a:pt x="540461" y="142239"/>
                </a:lnTo>
                <a:lnTo>
                  <a:pt x="540258" y="142239"/>
                </a:lnTo>
                <a:lnTo>
                  <a:pt x="539889" y="140969"/>
                </a:lnTo>
                <a:lnTo>
                  <a:pt x="538535" y="138429"/>
                </a:lnTo>
                <a:lnTo>
                  <a:pt x="521614" y="138429"/>
                </a:lnTo>
                <a:lnTo>
                  <a:pt x="496160" y="124459"/>
                </a:lnTo>
                <a:close/>
              </a:path>
              <a:path w="628650" h="579120">
                <a:moveTo>
                  <a:pt x="496963" y="59689"/>
                </a:moveTo>
                <a:lnTo>
                  <a:pt x="492353" y="59689"/>
                </a:lnTo>
                <a:lnTo>
                  <a:pt x="490905" y="60959"/>
                </a:lnTo>
                <a:lnTo>
                  <a:pt x="489991" y="62229"/>
                </a:lnTo>
                <a:lnTo>
                  <a:pt x="487654" y="63499"/>
                </a:lnTo>
                <a:lnTo>
                  <a:pt x="486702" y="64769"/>
                </a:lnTo>
                <a:lnTo>
                  <a:pt x="485292" y="67309"/>
                </a:lnTo>
                <a:lnTo>
                  <a:pt x="484809" y="67309"/>
                </a:lnTo>
                <a:lnTo>
                  <a:pt x="484251" y="68579"/>
                </a:lnTo>
                <a:lnTo>
                  <a:pt x="484149" y="69849"/>
                </a:lnTo>
                <a:lnTo>
                  <a:pt x="484339" y="69849"/>
                </a:lnTo>
                <a:lnTo>
                  <a:pt x="484555" y="71119"/>
                </a:lnTo>
                <a:lnTo>
                  <a:pt x="484873" y="71119"/>
                </a:lnTo>
                <a:lnTo>
                  <a:pt x="521830" y="138429"/>
                </a:lnTo>
                <a:lnTo>
                  <a:pt x="538535" y="138429"/>
                </a:lnTo>
                <a:lnTo>
                  <a:pt x="498589" y="63499"/>
                </a:lnTo>
                <a:lnTo>
                  <a:pt x="498132" y="62229"/>
                </a:lnTo>
                <a:lnTo>
                  <a:pt x="497713" y="60959"/>
                </a:lnTo>
                <a:lnTo>
                  <a:pt x="496963" y="59689"/>
                </a:lnTo>
                <a:close/>
              </a:path>
              <a:path w="628650" h="579120">
                <a:moveTo>
                  <a:pt x="520750" y="34289"/>
                </a:moveTo>
                <a:lnTo>
                  <a:pt x="517842" y="34289"/>
                </a:lnTo>
                <a:lnTo>
                  <a:pt x="517182" y="35559"/>
                </a:lnTo>
                <a:lnTo>
                  <a:pt x="515683" y="35559"/>
                </a:lnTo>
                <a:lnTo>
                  <a:pt x="514794" y="36829"/>
                </a:lnTo>
                <a:lnTo>
                  <a:pt x="512699" y="39369"/>
                </a:lnTo>
                <a:lnTo>
                  <a:pt x="511873" y="39369"/>
                </a:lnTo>
                <a:lnTo>
                  <a:pt x="510705" y="41909"/>
                </a:lnTo>
                <a:lnTo>
                  <a:pt x="510311" y="41909"/>
                </a:lnTo>
                <a:lnTo>
                  <a:pt x="509892" y="43179"/>
                </a:lnTo>
                <a:lnTo>
                  <a:pt x="509841" y="44449"/>
                </a:lnTo>
                <a:lnTo>
                  <a:pt x="510324" y="44449"/>
                </a:lnTo>
                <a:lnTo>
                  <a:pt x="574052" y="109219"/>
                </a:lnTo>
                <a:lnTo>
                  <a:pt x="577075" y="109219"/>
                </a:lnTo>
                <a:lnTo>
                  <a:pt x="577799" y="107949"/>
                </a:lnTo>
                <a:lnTo>
                  <a:pt x="579488" y="106679"/>
                </a:lnTo>
                <a:lnTo>
                  <a:pt x="580466" y="105409"/>
                </a:lnTo>
                <a:lnTo>
                  <a:pt x="582752" y="104139"/>
                </a:lnTo>
                <a:lnTo>
                  <a:pt x="583653" y="102869"/>
                </a:lnTo>
                <a:lnTo>
                  <a:pt x="584962" y="101599"/>
                </a:lnTo>
                <a:lnTo>
                  <a:pt x="585876" y="99059"/>
                </a:lnTo>
                <a:lnTo>
                  <a:pt x="585812" y="97789"/>
                </a:lnTo>
                <a:lnTo>
                  <a:pt x="585597" y="97789"/>
                </a:lnTo>
                <a:lnTo>
                  <a:pt x="541197" y="53339"/>
                </a:lnTo>
                <a:lnTo>
                  <a:pt x="540410" y="45719"/>
                </a:lnTo>
                <a:lnTo>
                  <a:pt x="540420" y="43179"/>
                </a:lnTo>
                <a:lnTo>
                  <a:pt x="529450" y="43179"/>
                </a:lnTo>
                <a:lnTo>
                  <a:pt x="520750" y="34289"/>
                </a:lnTo>
                <a:close/>
              </a:path>
              <a:path w="628650" h="579120">
                <a:moveTo>
                  <a:pt x="452640" y="100329"/>
                </a:moveTo>
                <a:lnTo>
                  <a:pt x="452120" y="100329"/>
                </a:lnTo>
                <a:lnTo>
                  <a:pt x="450951" y="101599"/>
                </a:lnTo>
                <a:lnTo>
                  <a:pt x="453567" y="101599"/>
                </a:lnTo>
                <a:lnTo>
                  <a:pt x="452640" y="100329"/>
                </a:lnTo>
                <a:close/>
              </a:path>
              <a:path w="628650" h="579120">
                <a:moveTo>
                  <a:pt x="591321" y="17779"/>
                </a:moveTo>
                <a:lnTo>
                  <a:pt x="564502" y="17779"/>
                </a:lnTo>
                <a:lnTo>
                  <a:pt x="567220" y="19049"/>
                </a:lnTo>
                <a:lnTo>
                  <a:pt x="572719" y="22859"/>
                </a:lnTo>
                <a:lnTo>
                  <a:pt x="575894" y="25399"/>
                </a:lnTo>
                <a:lnTo>
                  <a:pt x="616737" y="66039"/>
                </a:lnTo>
                <a:lnTo>
                  <a:pt x="620496" y="66039"/>
                </a:lnTo>
                <a:lnTo>
                  <a:pt x="622173" y="64769"/>
                </a:lnTo>
                <a:lnTo>
                  <a:pt x="623176" y="63499"/>
                </a:lnTo>
                <a:lnTo>
                  <a:pt x="625462" y="60959"/>
                </a:lnTo>
                <a:lnTo>
                  <a:pt x="626351" y="59689"/>
                </a:lnTo>
                <a:lnTo>
                  <a:pt x="627659" y="58419"/>
                </a:lnTo>
                <a:lnTo>
                  <a:pt x="628561" y="55879"/>
                </a:lnTo>
                <a:lnTo>
                  <a:pt x="628510" y="54609"/>
                </a:lnTo>
                <a:lnTo>
                  <a:pt x="627913" y="54609"/>
                </a:lnTo>
                <a:lnTo>
                  <a:pt x="591321" y="17779"/>
                </a:lnTo>
                <a:close/>
              </a:path>
              <a:path w="628650" h="579120">
                <a:moveTo>
                  <a:pt x="495452" y="58419"/>
                </a:moveTo>
                <a:lnTo>
                  <a:pt x="494169" y="58419"/>
                </a:lnTo>
                <a:lnTo>
                  <a:pt x="493001" y="59689"/>
                </a:lnTo>
                <a:lnTo>
                  <a:pt x="495858" y="59689"/>
                </a:lnTo>
                <a:lnTo>
                  <a:pt x="495452" y="58419"/>
                </a:lnTo>
                <a:close/>
              </a:path>
              <a:path w="628650" h="579120">
                <a:moveTo>
                  <a:pt x="560501" y="0"/>
                </a:moveTo>
                <a:lnTo>
                  <a:pt x="529653" y="29209"/>
                </a:lnTo>
                <a:lnTo>
                  <a:pt x="529101" y="36829"/>
                </a:lnTo>
                <a:lnTo>
                  <a:pt x="529450" y="43179"/>
                </a:lnTo>
                <a:lnTo>
                  <a:pt x="540420" y="43179"/>
                </a:lnTo>
                <a:lnTo>
                  <a:pt x="540435" y="39369"/>
                </a:lnTo>
                <a:lnTo>
                  <a:pt x="542112" y="29209"/>
                </a:lnTo>
                <a:lnTo>
                  <a:pt x="543979" y="25399"/>
                </a:lnTo>
                <a:lnTo>
                  <a:pt x="549109" y="20319"/>
                </a:lnTo>
                <a:lnTo>
                  <a:pt x="551497" y="19049"/>
                </a:lnTo>
                <a:lnTo>
                  <a:pt x="556590" y="17779"/>
                </a:lnTo>
                <a:lnTo>
                  <a:pt x="591321" y="17779"/>
                </a:lnTo>
                <a:lnTo>
                  <a:pt x="585012" y="11429"/>
                </a:lnTo>
                <a:lnTo>
                  <a:pt x="580796" y="7619"/>
                </a:lnTo>
                <a:lnTo>
                  <a:pt x="572858" y="2539"/>
                </a:lnTo>
                <a:lnTo>
                  <a:pt x="568794" y="1269"/>
                </a:lnTo>
                <a:lnTo>
                  <a:pt x="560501" y="0"/>
                </a:lnTo>
                <a:close/>
              </a:path>
            </a:pathLst>
          </a:custGeom>
          <a:solidFill>
            <a:srgbClr val="59595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graphicFrame>
        <p:nvGraphicFramePr>
          <p:cNvPr id="58" name="object 58"/>
          <p:cNvGraphicFramePr>
            <a:graphicFrameLocks noGrp="1"/>
          </p:cNvGraphicFramePr>
          <p:nvPr/>
        </p:nvGraphicFramePr>
        <p:xfrm>
          <a:off x="-6350" y="1311648"/>
          <a:ext cx="2628900" cy="4099658"/>
        </p:xfrm>
        <a:graphic>
          <a:graphicData uri="http://schemas.openxmlformats.org/drawingml/2006/table">
            <a:tbl>
              <a:tblPr firstRow="1" bandRow="1">
                <a:tableStyleId>{2D5ABB26-0587-4C30-8999-92F81FD0307C}</a:tableStyleId>
              </a:tblPr>
              <a:tblGrid>
                <a:gridCol w="876300">
                  <a:extLst>
                    <a:ext uri="{9D8B030D-6E8A-4147-A177-3AD203B41FA5}">
                      <a16:colId xmlns:a16="http://schemas.microsoft.com/office/drawing/2014/main" val="20000"/>
                    </a:ext>
                  </a:extLst>
                </a:gridCol>
                <a:gridCol w="876300">
                  <a:extLst>
                    <a:ext uri="{9D8B030D-6E8A-4147-A177-3AD203B41FA5}">
                      <a16:colId xmlns:a16="http://schemas.microsoft.com/office/drawing/2014/main" val="20001"/>
                    </a:ext>
                  </a:extLst>
                </a:gridCol>
                <a:gridCol w="876300">
                  <a:extLst>
                    <a:ext uri="{9D8B030D-6E8A-4147-A177-3AD203B41FA5}">
                      <a16:colId xmlns:a16="http://schemas.microsoft.com/office/drawing/2014/main" val="20002"/>
                    </a:ext>
                  </a:extLst>
                </a:gridCol>
              </a:tblGrid>
              <a:tr h="420185">
                <a:tc gridSpan="3">
                  <a:txBody>
                    <a:bodyPr/>
                    <a:lstStyle/>
                    <a:p>
                      <a:pPr marL="6350">
                        <a:lnSpc>
                          <a:spcPct val="100000"/>
                        </a:lnSpc>
                        <a:spcBef>
                          <a:spcPts val="1275"/>
                        </a:spcBef>
                        <a:tabLst>
                          <a:tab pos="2045335" algn="l"/>
                        </a:tabLst>
                      </a:pPr>
                      <a:r>
                        <a:rPr sz="1600" b="1" spc="-5" dirty="0">
                          <a:latin typeface="Calibri"/>
                          <a:cs typeface="Calibri"/>
                        </a:rPr>
                        <a:t>Health</a:t>
                      </a:r>
                      <a:r>
                        <a:rPr sz="1600" b="1" dirty="0">
                          <a:latin typeface="Calibri"/>
                          <a:cs typeface="Calibri"/>
                        </a:rPr>
                        <a:t> </a:t>
                      </a:r>
                      <a:r>
                        <a:rPr sz="1600" b="1" spc="-10" dirty="0">
                          <a:latin typeface="Calibri"/>
                          <a:cs typeface="Calibri"/>
                        </a:rPr>
                        <a:t>Care</a:t>
                      </a:r>
                      <a:r>
                        <a:rPr sz="1600" b="1" spc="20" dirty="0">
                          <a:latin typeface="Calibri"/>
                          <a:cs typeface="Calibri"/>
                        </a:rPr>
                        <a:t> </a:t>
                      </a:r>
                      <a:r>
                        <a:rPr sz="1600" b="1" spc="-15" dirty="0">
                          <a:latin typeface="Calibri"/>
                          <a:cs typeface="Calibri"/>
                        </a:rPr>
                        <a:t>Coverage	</a:t>
                      </a:r>
                      <a:r>
                        <a:rPr sz="1600" b="1" i="1" spc="-10" dirty="0">
                          <a:latin typeface="Calibri"/>
                          <a:cs typeface="Calibri"/>
                        </a:rPr>
                        <a:t>Count</a:t>
                      </a:r>
                      <a:endParaRPr sz="1600">
                        <a:latin typeface="Calibri"/>
                        <a:cs typeface="Calibri"/>
                      </a:endParaRPr>
                    </a:p>
                  </a:txBody>
                  <a:tcPr marL="0" marR="0" marT="16192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590532">
                <a:tc>
                  <a:txBody>
                    <a:bodyPr/>
                    <a:lstStyle/>
                    <a:p>
                      <a:pPr marL="6350" marR="186055">
                        <a:lnSpc>
                          <a:spcPct val="100000"/>
                        </a:lnSpc>
                        <a:spcBef>
                          <a:spcPts val="590"/>
                        </a:spcBef>
                      </a:pPr>
                      <a:r>
                        <a:rPr sz="1400" i="1" spc="-5" dirty="0">
                          <a:latin typeface="Calibri"/>
                          <a:cs typeface="Calibri"/>
                        </a:rPr>
                        <a:t>Private-  </a:t>
                      </a:r>
                      <a:r>
                        <a:rPr sz="1400" i="1" spc="-15" dirty="0">
                          <a:latin typeface="Calibri"/>
                          <a:cs typeface="Calibri"/>
                        </a:rPr>
                        <a:t>E</a:t>
                      </a:r>
                      <a:r>
                        <a:rPr sz="1400" i="1" spc="5" dirty="0">
                          <a:latin typeface="Calibri"/>
                          <a:cs typeface="Calibri"/>
                        </a:rPr>
                        <a:t>m</a:t>
                      </a:r>
                      <a:r>
                        <a:rPr sz="1400" i="1" spc="-5" dirty="0">
                          <a:latin typeface="Calibri"/>
                          <a:cs typeface="Calibri"/>
                        </a:rPr>
                        <a:t>p</a:t>
                      </a:r>
                      <a:r>
                        <a:rPr sz="1400" i="1" dirty="0">
                          <a:latin typeface="Calibri"/>
                          <a:cs typeface="Calibri"/>
                        </a:rPr>
                        <a:t>l</a:t>
                      </a:r>
                      <a:r>
                        <a:rPr sz="1400" i="1" spc="-15" dirty="0">
                          <a:latin typeface="Calibri"/>
                          <a:cs typeface="Calibri"/>
                        </a:rPr>
                        <a:t>o</a:t>
                      </a:r>
                      <a:r>
                        <a:rPr sz="1400" i="1" spc="-5" dirty="0">
                          <a:latin typeface="Calibri"/>
                          <a:cs typeface="Calibri"/>
                        </a:rPr>
                        <a:t>y</a:t>
                      </a:r>
                      <a:r>
                        <a:rPr sz="1400" i="1" dirty="0">
                          <a:latin typeface="Calibri"/>
                          <a:cs typeface="Calibri"/>
                        </a:rPr>
                        <a:t>er</a:t>
                      </a:r>
                      <a:endParaRPr sz="1400">
                        <a:latin typeface="Calibri"/>
                        <a:cs typeface="Calibri"/>
                      </a:endParaRPr>
                    </a:p>
                  </a:txBody>
                  <a:tcPr marL="0" marR="0" marT="7493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spcBef>
                          <a:spcPts val="50"/>
                        </a:spcBef>
                      </a:pPr>
                      <a:endParaRPr sz="1200">
                        <a:latin typeface="Times New Roman"/>
                        <a:cs typeface="Times New Roman"/>
                      </a:endParaRPr>
                    </a:p>
                    <a:p>
                      <a:pPr algn="ctr">
                        <a:lnSpc>
                          <a:spcPct val="100000"/>
                        </a:lnSpc>
                      </a:pPr>
                      <a:r>
                        <a:rPr sz="1400" spc="-5" dirty="0">
                          <a:latin typeface="Calibri"/>
                          <a:cs typeface="Calibri"/>
                        </a:rPr>
                        <a:t>3%</a:t>
                      </a:r>
                      <a:endParaRPr sz="1400">
                        <a:latin typeface="Calibri"/>
                        <a:cs typeface="Calibri"/>
                      </a:endParaRPr>
                    </a:p>
                  </a:txBody>
                  <a:tcPr marL="0" marR="0" marT="63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spcBef>
                          <a:spcPts val="35"/>
                        </a:spcBef>
                      </a:pPr>
                      <a:endParaRPr sz="1200">
                        <a:latin typeface="Times New Roman"/>
                        <a:cs typeface="Times New Roman"/>
                      </a:endParaRPr>
                    </a:p>
                    <a:p>
                      <a:pPr algn="ctr">
                        <a:lnSpc>
                          <a:spcPct val="100000"/>
                        </a:lnSpc>
                      </a:pPr>
                      <a:r>
                        <a:rPr sz="1400" spc="5" dirty="0">
                          <a:latin typeface="Times New Roman"/>
                          <a:cs typeface="Times New Roman"/>
                        </a:rPr>
                        <a:t>30</a:t>
                      </a:r>
                      <a:endParaRPr sz="1400">
                        <a:latin typeface="Times New Roman"/>
                        <a:cs typeface="Times New Roman"/>
                      </a:endParaRPr>
                    </a:p>
                  </a:txBody>
                  <a:tcPr marL="0" marR="0" marT="44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1"/>
                  </a:ext>
                </a:extLst>
              </a:tr>
              <a:tr h="590533">
                <a:tc>
                  <a:txBody>
                    <a:bodyPr/>
                    <a:lstStyle/>
                    <a:p>
                      <a:pPr marL="6350" marR="158115">
                        <a:lnSpc>
                          <a:spcPct val="100000"/>
                        </a:lnSpc>
                        <a:spcBef>
                          <a:spcPts val="590"/>
                        </a:spcBef>
                      </a:pPr>
                      <a:r>
                        <a:rPr sz="1400" i="1" spc="-5" dirty="0">
                          <a:latin typeface="Calibri"/>
                          <a:cs typeface="Calibri"/>
                        </a:rPr>
                        <a:t>Private-  </a:t>
                      </a:r>
                      <a:r>
                        <a:rPr sz="1400" i="1" spc="-10" dirty="0">
                          <a:latin typeface="Calibri"/>
                          <a:cs typeface="Calibri"/>
                        </a:rPr>
                        <a:t>I</a:t>
                      </a:r>
                      <a:r>
                        <a:rPr sz="1400" i="1" spc="-5" dirty="0">
                          <a:latin typeface="Calibri"/>
                          <a:cs typeface="Calibri"/>
                        </a:rPr>
                        <a:t>nd</a:t>
                      </a:r>
                      <a:r>
                        <a:rPr sz="1400" i="1" dirty="0">
                          <a:latin typeface="Calibri"/>
                          <a:cs typeface="Calibri"/>
                        </a:rPr>
                        <a:t>i</a:t>
                      </a:r>
                      <a:r>
                        <a:rPr sz="1400" i="1" spc="-5" dirty="0">
                          <a:latin typeface="Calibri"/>
                          <a:cs typeface="Calibri"/>
                        </a:rPr>
                        <a:t>v</a:t>
                      </a:r>
                      <a:r>
                        <a:rPr sz="1400" i="1" dirty="0">
                          <a:latin typeface="Calibri"/>
                          <a:cs typeface="Calibri"/>
                        </a:rPr>
                        <a:t>i</a:t>
                      </a:r>
                      <a:r>
                        <a:rPr sz="1400" i="1" spc="-5" dirty="0">
                          <a:latin typeface="Calibri"/>
                          <a:cs typeface="Calibri"/>
                        </a:rPr>
                        <a:t>dual</a:t>
                      </a:r>
                      <a:endParaRPr sz="1400">
                        <a:latin typeface="Calibri"/>
                        <a:cs typeface="Calibri"/>
                      </a:endParaRPr>
                    </a:p>
                  </a:txBody>
                  <a:tcPr marL="0" marR="0" marT="7493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spcBef>
                          <a:spcPts val="50"/>
                        </a:spcBef>
                      </a:pPr>
                      <a:endParaRPr sz="1200">
                        <a:latin typeface="Times New Roman"/>
                        <a:cs typeface="Times New Roman"/>
                      </a:endParaRPr>
                    </a:p>
                    <a:p>
                      <a:pPr marL="171450">
                        <a:lnSpc>
                          <a:spcPct val="100000"/>
                        </a:lnSpc>
                      </a:pPr>
                      <a:r>
                        <a:rPr sz="1400" spc="-5" dirty="0">
                          <a:latin typeface="Calibri"/>
                          <a:cs typeface="Calibri"/>
                        </a:rPr>
                        <a:t>15.60%</a:t>
                      </a:r>
                      <a:endParaRPr sz="1400">
                        <a:latin typeface="Calibri"/>
                        <a:cs typeface="Calibri"/>
                      </a:endParaRPr>
                    </a:p>
                  </a:txBody>
                  <a:tcPr marL="0" marR="0" marT="63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spcBef>
                          <a:spcPts val="35"/>
                        </a:spcBef>
                      </a:pPr>
                      <a:endParaRPr sz="1200">
                        <a:latin typeface="Times New Roman"/>
                        <a:cs typeface="Times New Roman"/>
                      </a:endParaRPr>
                    </a:p>
                    <a:p>
                      <a:pPr algn="ctr">
                        <a:lnSpc>
                          <a:spcPct val="100000"/>
                        </a:lnSpc>
                      </a:pPr>
                      <a:r>
                        <a:rPr sz="1400" spc="5" dirty="0">
                          <a:latin typeface="Times New Roman"/>
                          <a:cs typeface="Times New Roman"/>
                        </a:rPr>
                        <a:t>158</a:t>
                      </a:r>
                      <a:endParaRPr sz="1400">
                        <a:latin typeface="Times New Roman"/>
                        <a:cs typeface="Times New Roman"/>
                      </a:endParaRPr>
                    </a:p>
                  </a:txBody>
                  <a:tcPr marL="0" marR="0" marT="44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2"/>
                  </a:ext>
                </a:extLst>
              </a:tr>
              <a:tr h="329336">
                <a:tc>
                  <a:txBody>
                    <a:bodyPr/>
                    <a:lstStyle/>
                    <a:p>
                      <a:pPr marL="6350">
                        <a:lnSpc>
                          <a:spcPct val="100000"/>
                        </a:lnSpc>
                        <a:spcBef>
                          <a:spcPts val="400"/>
                        </a:spcBef>
                      </a:pPr>
                      <a:r>
                        <a:rPr sz="1400" i="1" spc="-5" dirty="0">
                          <a:latin typeface="Calibri"/>
                          <a:cs typeface="Calibri"/>
                        </a:rPr>
                        <a:t>Medicare</a:t>
                      </a:r>
                      <a:endParaRPr sz="1400">
                        <a:latin typeface="Calibri"/>
                        <a:cs typeface="Calibri"/>
                      </a:endParaRPr>
                    </a:p>
                  </a:txBody>
                  <a:tcPr marL="0" marR="0" marT="5080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171450">
                        <a:lnSpc>
                          <a:spcPct val="100000"/>
                        </a:lnSpc>
                        <a:spcBef>
                          <a:spcPts val="400"/>
                        </a:spcBef>
                      </a:pPr>
                      <a:r>
                        <a:rPr sz="1400" spc="-5" dirty="0">
                          <a:latin typeface="Calibri"/>
                          <a:cs typeface="Calibri"/>
                        </a:rPr>
                        <a:t>13.90%</a:t>
                      </a:r>
                      <a:endParaRPr sz="1400">
                        <a:latin typeface="Calibri"/>
                        <a:cs typeface="Calibri"/>
                      </a:endParaRPr>
                    </a:p>
                  </a:txBody>
                  <a:tcPr marL="0" marR="0" marT="5080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400"/>
                        </a:spcBef>
                      </a:pPr>
                      <a:r>
                        <a:rPr sz="1400" spc="-5" dirty="0">
                          <a:latin typeface="Calibri"/>
                          <a:cs typeface="Calibri"/>
                        </a:rPr>
                        <a:t>142</a:t>
                      </a:r>
                      <a:endParaRPr sz="1400">
                        <a:latin typeface="Calibri"/>
                        <a:cs typeface="Calibri"/>
                      </a:endParaRPr>
                    </a:p>
                  </a:txBody>
                  <a:tcPr marL="0" marR="0" marT="5080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3"/>
                  </a:ext>
                </a:extLst>
              </a:tr>
              <a:tr h="590532">
                <a:tc>
                  <a:txBody>
                    <a:bodyPr/>
                    <a:lstStyle/>
                    <a:p>
                      <a:pPr marL="6350" marR="25400">
                        <a:lnSpc>
                          <a:spcPct val="100000"/>
                        </a:lnSpc>
                        <a:spcBef>
                          <a:spcPts val="590"/>
                        </a:spcBef>
                      </a:pPr>
                      <a:r>
                        <a:rPr sz="1400" i="1" spc="-5" dirty="0">
                          <a:latin typeface="Calibri"/>
                          <a:cs typeface="Calibri"/>
                        </a:rPr>
                        <a:t>Medicaid,  </a:t>
                      </a:r>
                      <a:r>
                        <a:rPr sz="1400" i="1" spc="-35" dirty="0">
                          <a:latin typeface="Calibri"/>
                          <a:cs typeface="Calibri"/>
                        </a:rPr>
                        <a:t>CHIP,</a:t>
                      </a:r>
                      <a:r>
                        <a:rPr sz="1400" i="1" spc="-65" dirty="0">
                          <a:latin typeface="Calibri"/>
                          <a:cs typeface="Calibri"/>
                        </a:rPr>
                        <a:t> </a:t>
                      </a:r>
                      <a:r>
                        <a:rPr sz="1400" i="1" spc="-5" dirty="0">
                          <a:latin typeface="Calibri"/>
                          <a:cs typeface="Calibri"/>
                        </a:rPr>
                        <a:t>Public</a:t>
                      </a:r>
                      <a:endParaRPr sz="1400">
                        <a:latin typeface="Calibri"/>
                        <a:cs typeface="Calibri"/>
                      </a:endParaRPr>
                    </a:p>
                  </a:txBody>
                  <a:tcPr marL="0" marR="0" marT="7493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spcBef>
                          <a:spcPts val="50"/>
                        </a:spcBef>
                      </a:pPr>
                      <a:endParaRPr sz="1200">
                        <a:latin typeface="Times New Roman"/>
                        <a:cs typeface="Times New Roman"/>
                      </a:endParaRPr>
                    </a:p>
                    <a:p>
                      <a:pPr marL="215265">
                        <a:lnSpc>
                          <a:spcPct val="100000"/>
                        </a:lnSpc>
                      </a:pPr>
                      <a:r>
                        <a:rPr sz="1400" spc="-5" dirty="0">
                          <a:latin typeface="Calibri"/>
                          <a:cs typeface="Calibri"/>
                        </a:rPr>
                        <a:t>8.70%</a:t>
                      </a:r>
                      <a:endParaRPr sz="1400">
                        <a:latin typeface="Calibri"/>
                        <a:cs typeface="Calibri"/>
                      </a:endParaRPr>
                    </a:p>
                  </a:txBody>
                  <a:tcPr marL="0" marR="0" marT="63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spcBef>
                          <a:spcPts val="35"/>
                        </a:spcBef>
                      </a:pPr>
                      <a:endParaRPr sz="1200">
                        <a:latin typeface="Times New Roman"/>
                        <a:cs typeface="Times New Roman"/>
                      </a:endParaRPr>
                    </a:p>
                    <a:p>
                      <a:pPr algn="ctr">
                        <a:lnSpc>
                          <a:spcPct val="100000"/>
                        </a:lnSpc>
                      </a:pPr>
                      <a:r>
                        <a:rPr sz="1400" spc="5" dirty="0">
                          <a:latin typeface="Times New Roman"/>
                          <a:cs typeface="Times New Roman"/>
                        </a:rPr>
                        <a:t>89</a:t>
                      </a:r>
                      <a:endParaRPr sz="1400">
                        <a:latin typeface="Times New Roman"/>
                        <a:cs typeface="Times New Roman"/>
                      </a:endParaRPr>
                    </a:p>
                  </a:txBody>
                  <a:tcPr marL="0" marR="0" marT="44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4"/>
                  </a:ext>
                </a:extLst>
              </a:tr>
              <a:tr h="590533">
                <a:tc>
                  <a:txBody>
                    <a:bodyPr/>
                    <a:lstStyle/>
                    <a:p>
                      <a:pPr marL="6350" marR="44450">
                        <a:lnSpc>
                          <a:spcPct val="100000"/>
                        </a:lnSpc>
                        <a:spcBef>
                          <a:spcPts val="590"/>
                        </a:spcBef>
                      </a:pPr>
                      <a:r>
                        <a:rPr sz="1400" i="1" spc="-15" dirty="0">
                          <a:latin typeface="Calibri"/>
                          <a:cs typeface="Calibri"/>
                        </a:rPr>
                        <a:t>VA,</a:t>
                      </a:r>
                      <a:r>
                        <a:rPr sz="1400" i="1" spc="-70" dirty="0">
                          <a:latin typeface="Calibri"/>
                          <a:cs typeface="Calibri"/>
                        </a:rPr>
                        <a:t> </a:t>
                      </a:r>
                      <a:r>
                        <a:rPr sz="1400" i="1" spc="-15" dirty="0">
                          <a:latin typeface="Calibri"/>
                          <a:cs typeface="Calibri"/>
                        </a:rPr>
                        <a:t>Tricare,  </a:t>
                      </a:r>
                      <a:r>
                        <a:rPr sz="1400" i="1" spc="-5" dirty="0">
                          <a:latin typeface="Calibri"/>
                          <a:cs typeface="Calibri"/>
                        </a:rPr>
                        <a:t>Military</a:t>
                      </a:r>
                      <a:endParaRPr sz="1400">
                        <a:latin typeface="Calibri"/>
                        <a:cs typeface="Calibri"/>
                      </a:endParaRPr>
                    </a:p>
                  </a:txBody>
                  <a:tcPr marL="0" marR="0" marT="7493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spcBef>
                          <a:spcPts val="50"/>
                        </a:spcBef>
                      </a:pPr>
                      <a:endParaRPr sz="1200">
                        <a:latin typeface="Times New Roman"/>
                        <a:cs typeface="Times New Roman"/>
                      </a:endParaRPr>
                    </a:p>
                    <a:p>
                      <a:pPr marL="215265">
                        <a:lnSpc>
                          <a:spcPct val="100000"/>
                        </a:lnSpc>
                      </a:pPr>
                      <a:r>
                        <a:rPr sz="1400" spc="-5" dirty="0">
                          <a:latin typeface="Calibri"/>
                          <a:cs typeface="Calibri"/>
                        </a:rPr>
                        <a:t>0.20%</a:t>
                      </a:r>
                      <a:endParaRPr sz="1400">
                        <a:latin typeface="Calibri"/>
                        <a:cs typeface="Calibri"/>
                      </a:endParaRPr>
                    </a:p>
                  </a:txBody>
                  <a:tcPr marL="0" marR="0" marT="63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spcBef>
                          <a:spcPts val="35"/>
                        </a:spcBef>
                      </a:pPr>
                      <a:endParaRPr sz="1200">
                        <a:latin typeface="Times New Roman"/>
                        <a:cs typeface="Times New Roman"/>
                      </a:endParaRPr>
                    </a:p>
                    <a:p>
                      <a:pPr algn="ctr">
                        <a:lnSpc>
                          <a:spcPct val="100000"/>
                        </a:lnSpc>
                      </a:pPr>
                      <a:r>
                        <a:rPr sz="1400" dirty="0">
                          <a:latin typeface="Times New Roman"/>
                          <a:cs typeface="Times New Roman"/>
                        </a:rPr>
                        <a:t>2</a:t>
                      </a:r>
                      <a:endParaRPr sz="1400">
                        <a:latin typeface="Times New Roman"/>
                        <a:cs typeface="Times New Roman"/>
                      </a:endParaRPr>
                    </a:p>
                  </a:txBody>
                  <a:tcPr marL="0" marR="0" marT="44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5"/>
                  </a:ext>
                </a:extLst>
              </a:tr>
              <a:tr h="329335">
                <a:tc>
                  <a:txBody>
                    <a:bodyPr/>
                    <a:lstStyle/>
                    <a:p>
                      <a:pPr marL="6350">
                        <a:lnSpc>
                          <a:spcPct val="100000"/>
                        </a:lnSpc>
                        <a:spcBef>
                          <a:spcPts val="400"/>
                        </a:spcBef>
                      </a:pPr>
                      <a:r>
                        <a:rPr sz="1400" i="1" dirty="0">
                          <a:latin typeface="Calibri"/>
                          <a:cs typeface="Calibri"/>
                        </a:rPr>
                        <a:t>Other</a:t>
                      </a:r>
                      <a:r>
                        <a:rPr sz="1400" i="1" spc="-65" dirty="0">
                          <a:latin typeface="Calibri"/>
                          <a:cs typeface="Calibri"/>
                        </a:rPr>
                        <a:t> </a:t>
                      </a:r>
                      <a:r>
                        <a:rPr sz="1400" i="1" spc="-5" dirty="0">
                          <a:latin typeface="Calibri"/>
                          <a:cs typeface="Calibri"/>
                        </a:rPr>
                        <a:t>plans</a:t>
                      </a:r>
                      <a:endParaRPr sz="1400">
                        <a:latin typeface="Calibri"/>
                        <a:cs typeface="Calibri"/>
                      </a:endParaRPr>
                    </a:p>
                  </a:txBody>
                  <a:tcPr marL="0" marR="0" marT="5080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215265">
                        <a:lnSpc>
                          <a:spcPct val="100000"/>
                        </a:lnSpc>
                        <a:spcBef>
                          <a:spcPts val="400"/>
                        </a:spcBef>
                      </a:pPr>
                      <a:r>
                        <a:rPr sz="1400" spc="-5" dirty="0">
                          <a:latin typeface="Calibri"/>
                          <a:cs typeface="Calibri"/>
                        </a:rPr>
                        <a:t>5.60%</a:t>
                      </a:r>
                      <a:endParaRPr sz="1400">
                        <a:latin typeface="Calibri"/>
                        <a:cs typeface="Calibri"/>
                      </a:endParaRPr>
                    </a:p>
                  </a:txBody>
                  <a:tcPr marL="0" marR="0" marT="5080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385"/>
                        </a:spcBef>
                      </a:pPr>
                      <a:r>
                        <a:rPr sz="1400" spc="5" dirty="0">
                          <a:latin typeface="Times New Roman"/>
                          <a:cs typeface="Times New Roman"/>
                        </a:rPr>
                        <a:t>56</a:t>
                      </a:r>
                      <a:endParaRPr sz="1400">
                        <a:latin typeface="Times New Roman"/>
                        <a:cs typeface="Times New Roman"/>
                      </a:endParaRPr>
                    </a:p>
                  </a:txBody>
                  <a:tcPr marL="0" marR="0" marT="4889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6"/>
                  </a:ext>
                </a:extLst>
              </a:tr>
              <a:tr h="329336">
                <a:tc>
                  <a:txBody>
                    <a:bodyPr/>
                    <a:lstStyle/>
                    <a:p>
                      <a:pPr marL="6350">
                        <a:lnSpc>
                          <a:spcPct val="100000"/>
                        </a:lnSpc>
                        <a:spcBef>
                          <a:spcPts val="400"/>
                        </a:spcBef>
                      </a:pPr>
                      <a:r>
                        <a:rPr sz="1400" i="1" spc="-5" dirty="0">
                          <a:latin typeface="Calibri"/>
                          <a:cs typeface="Calibri"/>
                        </a:rPr>
                        <a:t>Un-insured</a:t>
                      </a:r>
                      <a:endParaRPr sz="1400">
                        <a:latin typeface="Calibri"/>
                        <a:cs typeface="Calibri"/>
                      </a:endParaRPr>
                    </a:p>
                  </a:txBody>
                  <a:tcPr marL="0" marR="0" marT="5080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171450">
                        <a:lnSpc>
                          <a:spcPct val="100000"/>
                        </a:lnSpc>
                        <a:spcBef>
                          <a:spcPts val="400"/>
                        </a:spcBef>
                      </a:pPr>
                      <a:r>
                        <a:rPr sz="1400" spc="-5" dirty="0">
                          <a:latin typeface="Calibri"/>
                          <a:cs typeface="Calibri"/>
                        </a:rPr>
                        <a:t>15.40%</a:t>
                      </a:r>
                      <a:endParaRPr sz="1400">
                        <a:latin typeface="Calibri"/>
                        <a:cs typeface="Calibri"/>
                      </a:endParaRPr>
                    </a:p>
                  </a:txBody>
                  <a:tcPr marL="0" marR="0" marT="5080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385"/>
                        </a:spcBef>
                      </a:pPr>
                      <a:r>
                        <a:rPr sz="1400" spc="5" dirty="0">
                          <a:latin typeface="Times New Roman"/>
                          <a:cs typeface="Times New Roman"/>
                        </a:rPr>
                        <a:t>156</a:t>
                      </a:r>
                      <a:endParaRPr sz="1400">
                        <a:latin typeface="Times New Roman"/>
                        <a:cs typeface="Times New Roman"/>
                      </a:endParaRPr>
                    </a:p>
                  </a:txBody>
                  <a:tcPr marL="0" marR="0" marT="4889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7"/>
                  </a:ext>
                </a:extLst>
              </a:tr>
              <a:tr h="329336">
                <a:tc>
                  <a:txBody>
                    <a:bodyPr/>
                    <a:lstStyle/>
                    <a:p>
                      <a:pPr marL="6350">
                        <a:lnSpc>
                          <a:spcPct val="100000"/>
                        </a:lnSpc>
                        <a:spcBef>
                          <a:spcPts val="400"/>
                        </a:spcBef>
                      </a:pPr>
                      <a:r>
                        <a:rPr sz="1400" i="1" spc="-5" dirty="0">
                          <a:latin typeface="Calibri"/>
                          <a:cs typeface="Calibri"/>
                        </a:rPr>
                        <a:t>Unknown</a:t>
                      </a:r>
                      <a:endParaRPr sz="1400">
                        <a:latin typeface="Calibri"/>
                        <a:cs typeface="Calibri"/>
                      </a:endParaRPr>
                    </a:p>
                  </a:txBody>
                  <a:tcPr marL="0" marR="0" marT="5080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171450">
                        <a:lnSpc>
                          <a:spcPct val="100000"/>
                        </a:lnSpc>
                        <a:spcBef>
                          <a:spcPts val="400"/>
                        </a:spcBef>
                      </a:pPr>
                      <a:r>
                        <a:rPr sz="1400" spc="-5" dirty="0">
                          <a:latin typeface="Calibri"/>
                          <a:cs typeface="Calibri"/>
                        </a:rPr>
                        <a:t>35.60%</a:t>
                      </a:r>
                      <a:endParaRPr sz="1400">
                        <a:latin typeface="Calibri"/>
                        <a:cs typeface="Calibri"/>
                      </a:endParaRPr>
                    </a:p>
                  </a:txBody>
                  <a:tcPr marL="0" marR="0" marT="5080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385"/>
                        </a:spcBef>
                      </a:pPr>
                      <a:r>
                        <a:rPr sz="1400" spc="5" dirty="0">
                          <a:latin typeface="Times New Roman"/>
                          <a:cs typeface="Times New Roman"/>
                        </a:rPr>
                        <a:t>359</a:t>
                      </a:r>
                      <a:endParaRPr sz="1400">
                        <a:latin typeface="Times New Roman"/>
                        <a:cs typeface="Times New Roman"/>
                      </a:endParaRPr>
                    </a:p>
                  </a:txBody>
                  <a:tcPr marL="0" marR="0" marT="4889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8"/>
                  </a:ext>
                </a:extLst>
              </a:tr>
            </a:tbl>
          </a:graphicData>
        </a:graphic>
      </p:graphicFrame>
      <p:sp>
        <p:nvSpPr>
          <p:cNvPr id="59" name="object 59"/>
          <p:cNvSpPr txBox="1">
            <a:spLocks noGrp="1"/>
          </p:cNvSpPr>
          <p:nvPr>
            <p:ph type="sldNum" sz="quarter" idx="7"/>
          </p:nvPr>
        </p:nvSpPr>
        <p:spPr>
          <a:xfrm>
            <a:off x="10932454" y="6149091"/>
            <a:ext cx="866907"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356</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Tree>
    <p:extLst>
      <p:ext uri="{BB962C8B-B14F-4D97-AF65-F5344CB8AC3E}">
        <p14:creationId xmlns:p14="http://schemas.microsoft.com/office/powerpoint/2010/main" val="369833511"/>
      </p:ext>
    </p:extLst>
  </p:cSld>
  <p:clrMapOvr>
    <a:masterClrMapping/>
  </p:clrMapOvr>
  <p:timing>
    <p:tnLst>
      <p:par>
        <p:cTn id="1" dur="indefinite" restart="never" nodeType="tmRoot"/>
      </p:par>
    </p:tnLst>
  </p:timing>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7872821" y="2694797"/>
            <a:ext cx="1417955" cy="1468755"/>
          </a:xfrm>
          <a:custGeom>
            <a:avLst/>
            <a:gdLst/>
            <a:ahLst/>
            <a:cxnLst/>
            <a:rect l="l" t="t" r="r" b="b"/>
            <a:pathLst>
              <a:path w="1417954" h="1468754">
                <a:moveTo>
                  <a:pt x="0" y="0"/>
                </a:moveTo>
                <a:lnTo>
                  <a:pt x="0" y="1468450"/>
                </a:lnTo>
                <a:lnTo>
                  <a:pt x="1417612" y="1085418"/>
                </a:lnTo>
                <a:lnTo>
                  <a:pt x="1404225" y="1038903"/>
                </a:lnTo>
                <a:lnTo>
                  <a:pt x="1389411" y="993108"/>
                </a:lnTo>
                <a:lnTo>
                  <a:pt x="1373196" y="948055"/>
                </a:lnTo>
                <a:lnTo>
                  <a:pt x="1355611" y="903765"/>
                </a:lnTo>
                <a:lnTo>
                  <a:pt x="1336683" y="860260"/>
                </a:lnTo>
                <a:lnTo>
                  <a:pt x="1316440" y="817562"/>
                </a:lnTo>
                <a:lnTo>
                  <a:pt x="1294911" y="775692"/>
                </a:lnTo>
                <a:lnTo>
                  <a:pt x="1272124" y="734673"/>
                </a:lnTo>
                <a:lnTo>
                  <a:pt x="1248108" y="694525"/>
                </a:lnTo>
                <a:lnTo>
                  <a:pt x="1222890" y="655271"/>
                </a:lnTo>
                <a:lnTo>
                  <a:pt x="1196500" y="616932"/>
                </a:lnTo>
                <a:lnTo>
                  <a:pt x="1168965" y="579531"/>
                </a:lnTo>
                <a:lnTo>
                  <a:pt x="1140314" y="543088"/>
                </a:lnTo>
                <a:lnTo>
                  <a:pt x="1110575" y="507625"/>
                </a:lnTo>
                <a:lnTo>
                  <a:pt x="1079777" y="473164"/>
                </a:lnTo>
                <a:lnTo>
                  <a:pt x="1047947" y="439727"/>
                </a:lnTo>
                <a:lnTo>
                  <a:pt x="1015115" y="407336"/>
                </a:lnTo>
                <a:lnTo>
                  <a:pt x="981308" y="376011"/>
                </a:lnTo>
                <a:lnTo>
                  <a:pt x="946555" y="345776"/>
                </a:lnTo>
                <a:lnTo>
                  <a:pt x="910885" y="316651"/>
                </a:lnTo>
                <a:lnTo>
                  <a:pt x="874325" y="288658"/>
                </a:lnTo>
                <a:lnTo>
                  <a:pt x="836904" y="261820"/>
                </a:lnTo>
                <a:lnTo>
                  <a:pt x="798650" y="236157"/>
                </a:lnTo>
                <a:lnTo>
                  <a:pt x="759592" y="211691"/>
                </a:lnTo>
                <a:lnTo>
                  <a:pt x="719758" y="188445"/>
                </a:lnTo>
                <a:lnTo>
                  <a:pt x="679176" y="166439"/>
                </a:lnTo>
                <a:lnTo>
                  <a:pt x="637875" y="145696"/>
                </a:lnTo>
                <a:lnTo>
                  <a:pt x="595883" y="126236"/>
                </a:lnTo>
                <a:lnTo>
                  <a:pt x="553228" y="108083"/>
                </a:lnTo>
                <a:lnTo>
                  <a:pt x="509939" y="91257"/>
                </a:lnTo>
                <a:lnTo>
                  <a:pt x="466044" y="75781"/>
                </a:lnTo>
                <a:lnTo>
                  <a:pt x="421571" y="61675"/>
                </a:lnTo>
                <a:lnTo>
                  <a:pt x="376549" y="48963"/>
                </a:lnTo>
                <a:lnTo>
                  <a:pt x="331006" y="37664"/>
                </a:lnTo>
                <a:lnTo>
                  <a:pt x="284970" y="27802"/>
                </a:lnTo>
                <a:lnTo>
                  <a:pt x="238470" y="19397"/>
                </a:lnTo>
                <a:lnTo>
                  <a:pt x="191535" y="12472"/>
                </a:lnTo>
                <a:lnTo>
                  <a:pt x="144191" y="7048"/>
                </a:lnTo>
                <a:lnTo>
                  <a:pt x="96469" y="3146"/>
                </a:lnTo>
                <a:lnTo>
                  <a:pt x="48395" y="790"/>
                </a:lnTo>
                <a:lnTo>
                  <a:pt x="0" y="0"/>
                </a:lnTo>
                <a:close/>
              </a:path>
            </a:pathLst>
          </a:custGeom>
          <a:solidFill>
            <a:srgbClr val="F4B18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p:nvPr/>
        </p:nvSpPr>
        <p:spPr>
          <a:xfrm>
            <a:off x="7872821" y="3780213"/>
            <a:ext cx="1468755" cy="631190"/>
          </a:xfrm>
          <a:custGeom>
            <a:avLst/>
            <a:gdLst/>
            <a:ahLst/>
            <a:cxnLst/>
            <a:rect l="l" t="t" r="r" b="b"/>
            <a:pathLst>
              <a:path w="1468754" h="631189">
                <a:moveTo>
                  <a:pt x="1417612" y="0"/>
                </a:moveTo>
                <a:lnTo>
                  <a:pt x="0" y="383032"/>
                </a:lnTo>
                <a:lnTo>
                  <a:pt x="1447368" y="630961"/>
                </a:lnTo>
                <a:lnTo>
                  <a:pt x="1454849" y="582413"/>
                </a:lnTo>
                <a:lnTo>
                  <a:pt x="1460696" y="533718"/>
                </a:lnTo>
                <a:lnTo>
                  <a:pt x="1464909" y="484916"/>
                </a:lnTo>
                <a:lnTo>
                  <a:pt x="1467490" y="436047"/>
                </a:lnTo>
                <a:lnTo>
                  <a:pt x="1468442" y="387154"/>
                </a:lnTo>
                <a:lnTo>
                  <a:pt x="1467766" y="338276"/>
                </a:lnTo>
                <a:lnTo>
                  <a:pt x="1465464" y="289455"/>
                </a:lnTo>
                <a:lnTo>
                  <a:pt x="1461538" y="240731"/>
                </a:lnTo>
                <a:lnTo>
                  <a:pt x="1455989" y="192145"/>
                </a:lnTo>
                <a:lnTo>
                  <a:pt x="1448821" y="143738"/>
                </a:lnTo>
                <a:lnTo>
                  <a:pt x="1440034" y="95551"/>
                </a:lnTo>
                <a:lnTo>
                  <a:pt x="1429630" y="47625"/>
                </a:lnTo>
                <a:lnTo>
                  <a:pt x="1417612" y="0"/>
                </a:lnTo>
                <a:close/>
              </a:path>
            </a:pathLst>
          </a:custGeom>
          <a:solidFill>
            <a:srgbClr val="BF9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7872821" y="3780213"/>
            <a:ext cx="1468755" cy="631190"/>
          </a:xfrm>
          <a:custGeom>
            <a:avLst/>
            <a:gdLst/>
            <a:ahLst/>
            <a:cxnLst/>
            <a:rect l="l" t="t" r="r" b="b"/>
            <a:pathLst>
              <a:path w="1468754" h="631189">
                <a:moveTo>
                  <a:pt x="1417612" y="0"/>
                </a:moveTo>
                <a:lnTo>
                  <a:pt x="1429630" y="47625"/>
                </a:lnTo>
                <a:lnTo>
                  <a:pt x="1440034" y="95551"/>
                </a:lnTo>
                <a:lnTo>
                  <a:pt x="1448821" y="143738"/>
                </a:lnTo>
                <a:lnTo>
                  <a:pt x="1455989" y="192145"/>
                </a:lnTo>
                <a:lnTo>
                  <a:pt x="1461538" y="240731"/>
                </a:lnTo>
                <a:lnTo>
                  <a:pt x="1465464" y="289455"/>
                </a:lnTo>
                <a:lnTo>
                  <a:pt x="1467766" y="338276"/>
                </a:lnTo>
                <a:lnTo>
                  <a:pt x="1468442" y="387154"/>
                </a:lnTo>
                <a:lnTo>
                  <a:pt x="1467490" y="436047"/>
                </a:lnTo>
                <a:lnTo>
                  <a:pt x="1464909" y="484916"/>
                </a:lnTo>
                <a:lnTo>
                  <a:pt x="1460696" y="533718"/>
                </a:lnTo>
                <a:lnTo>
                  <a:pt x="1454849" y="582413"/>
                </a:lnTo>
                <a:lnTo>
                  <a:pt x="1447368" y="630961"/>
                </a:lnTo>
                <a:lnTo>
                  <a:pt x="0" y="383032"/>
                </a:lnTo>
                <a:lnTo>
                  <a:pt x="1417612" y="0"/>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7872822" y="4163240"/>
            <a:ext cx="1447800" cy="929005"/>
          </a:xfrm>
          <a:custGeom>
            <a:avLst/>
            <a:gdLst/>
            <a:ahLst/>
            <a:cxnLst/>
            <a:rect l="l" t="t" r="r" b="b"/>
            <a:pathLst>
              <a:path w="1447800" h="929004">
                <a:moveTo>
                  <a:pt x="0" y="0"/>
                </a:moveTo>
                <a:lnTo>
                  <a:pt x="1137323" y="928903"/>
                </a:lnTo>
                <a:lnTo>
                  <a:pt x="1168688" y="889119"/>
                </a:lnTo>
                <a:lnTo>
                  <a:pt x="1198605" y="848357"/>
                </a:lnTo>
                <a:lnTo>
                  <a:pt x="1227056" y="806658"/>
                </a:lnTo>
                <a:lnTo>
                  <a:pt x="1254023" y="764062"/>
                </a:lnTo>
                <a:lnTo>
                  <a:pt x="1279486" y="720610"/>
                </a:lnTo>
                <a:lnTo>
                  <a:pt x="1303427" y="676342"/>
                </a:lnTo>
                <a:lnTo>
                  <a:pt x="1325829" y="631299"/>
                </a:lnTo>
                <a:lnTo>
                  <a:pt x="1346671" y="585521"/>
                </a:lnTo>
                <a:lnTo>
                  <a:pt x="1365936" y="539050"/>
                </a:lnTo>
                <a:lnTo>
                  <a:pt x="1383606" y="491926"/>
                </a:lnTo>
                <a:lnTo>
                  <a:pt x="1399661" y="444189"/>
                </a:lnTo>
                <a:lnTo>
                  <a:pt x="1414083" y="395880"/>
                </a:lnTo>
                <a:lnTo>
                  <a:pt x="1426854" y="347040"/>
                </a:lnTo>
                <a:lnTo>
                  <a:pt x="1437955" y="297710"/>
                </a:lnTo>
                <a:lnTo>
                  <a:pt x="1447368" y="247929"/>
                </a:lnTo>
                <a:lnTo>
                  <a:pt x="0" y="0"/>
                </a:lnTo>
                <a:close/>
              </a:path>
            </a:pathLst>
          </a:custGeom>
          <a:solidFill>
            <a:srgbClr val="A6A6A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7872822" y="4163240"/>
            <a:ext cx="1447800" cy="929005"/>
          </a:xfrm>
          <a:custGeom>
            <a:avLst/>
            <a:gdLst/>
            <a:ahLst/>
            <a:cxnLst/>
            <a:rect l="l" t="t" r="r" b="b"/>
            <a:pathLst>
              <a:path w="1447800" h="929004">
                <a:moveTo>
                  <a:pt x="1447368" y="247929"/>
                </a:moveTo>
                <a:lnTo>
                  <a:pt x="1437955" y="297710"/>
                </a:lnTo>
                <a:lnTo>
                  <a:pt x="1426854" y="347040"/>
                </a:lnTo>
                <a:lnTo>
                  <a:pt x="1414083" y="395880"/>
                </a:lnTo>
                <a:lnTo>
                  <a:pt x="1399661" y="444189"/>
                </a:lnTo>
                <a:lnTo>
                  <a:pt x="1383606" y="491926"/>
                </a:lnTo>
                <a:lnTo>
                  <a:pt x="1365936" y="539050"/>
                </a:lnTo>
                <a:lnTo>
                  <a:pt x="1346671" y="585521"/>
                </a:lnTo>
                <a:lnTo>
                  <a:pt x="1325829" y="631299"/>
                </a:lnTo>
                <a:lnTo>
                  <a:pt x="1303427" y="676342"/>
                </a:lnTo>
                <a:lnTo>
                  <a:pt x="1279486" y="720610"/>
                </a:lnTo>
                <a:lnTo>
                  <a:pt x="1254023" y="764062"/>
                </a:lnTo>
                <a:lnTo>
                  <a:pt x="1227056" y="806658"/>
                </a:lnTo>
                <a:lnTo>
                  <a:pt x="1198605" y="848357"/>
                </a:lnTo>
                <a:lnTo>
                  <a:pt x="1168688" y="889119"/>
                </a:lnTo>
                <a:lnTo>
                  <a:pt x="1137323" y="928903"/>
                </a:lnTo>
                <a:lnTo>
                  <a:pt x="0" y="0"/>
                </a:lnTo>
                <a:lnTo>
                  <a:pt x="1447368" y="247929"/>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7872816" y="4163251"/>
            <a:ext cx="1137920" cy="1204595"/>
          </a:xfrm>
          <a:custGeom>
            <a:avLst/>
            <a:gdLst/>
            <a:ahLst/>
            <a:cxnLst/>
            <a:rect l="l" t="t" r="r" b="b"/>
            <a:pathLst>
              <a:path w="1137920" h="1204595">
                <a:moveTo>
                  <a:pt x="0" y="0"/>
                </a:moveTo>
                <a:lnTo>
                  <a:pt x="840587" y="1204048"/>
                </a:lnTo>
                <a:lnTo>
                  <a:pt x="881730" y="1174256"/>
                </a:lnTo>
                <a:lnTo>
                  <a:pt x="921781" y="1143087"/>
                </a:lnTo>
                <a:lnTo>
                  <a:pt x="960709" y="1110572"/>
                </a:lnTo>
                <a:lnTo>
                  <a:pt x="998480" y="1076742"/>
                </a:lnTo>
                <a:lnTo>
                  <a:pt x="1035060" y="1041628"/>
                </a:lnTo>
                <a:lnTo>
                  <a:pt x="1070416" y="1005261"/>
                </a:lnTo>
                <a:lnTo>
                  <a:pt x="1104515" y="967671"/>
                </a:lnTo>
                <a:lnTo>
                  <a:pt x="1137323" y="928890"/>
                </a:lnTo>
                <a:lnTo>
                  <a:pt x="0" y="0"/>
                </a:lnTo>
                <a:close/>
              </a:path>
            </a:pathLst>
          </a:custGeom>
          <a:solidFill>
            <a:srgbClr val="FFC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7872816" y="4163251"/>
            <a:ext cx="1137920" cy="1204595"/>
          </a:xfrm>
          <a:custGeom>
            <a:avLst/>
            <a:gdLst/>
            <a:ahLst/>
            <a:cxnLst/>
            <a:rect l="l" t="t" r="r" b="b"/>
            <a:pathLst>
              <a:path w="1137920" h="1204595">
                <a:moveTo>
                  <a:pt x="1137323" y="928890"/>
                </a:moveTo>
                <a:lnTo>
                  <a:pt x="1104515" y="967671"/>
                </a:lnTo>
                <a:lnTo>
                  <a:pt x="1070416" y="1005261"/>
                </a:lnTo>
                <a:lnTo>
                  <a:pt x="1035060" y="1041628"/>
                </a:lnTo>
                <a:lnTo>
                  <a:pt x="998480" y="1076742"/>
                </a:lnTo>
                <a:lnTo>
                  <a:pt x="960709" y="1110572"/>
                </a:lnTo>
                <a:lnTo>
                  <a:pt x="921781" y="1143087"/>
                </a:lnTo>
                <a:lnTo>
                  <a:pt x="881730" y="1174256"/>
                </a:lnTo>
                <a:lnTo>
                  <a:pt x="840587" y="1204048"/>
                </a:lnTo>
                <a:lnTo>
                  <a:pt x="0" y="0"/>
                </a:lnTo>
                <a:lnTo>
                  <a:pt x="1137323" y="928890"/>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7872821" y="4163241"/>
            <a:ext cx="840740" cy="1435100"/>
          </a:xfrm>
          <a:custGeom>
            <a:avLst/>
            <a:gdLst/>
            <a:ahLst/>
            <a:cxnLst/>
            <a:rect l="l" t="t" r="r" b="b"/>
            <a:pathLst>
              <a:path w="840740" h="1435100">
                <a:moveTo>
                  <a:pt x="0" y="0"/>
                </a:moveTo>
                <a:lnTo>
                  <a:pt x="311327" y="1435074"/>
                </a:lnTo>
                <a:lnTo>
                  <a:pt x="358603" y="1423997"/>
                </a:lnTo>
                <a:lnTo>
                  <a:pt x="405423" y="1411380"/>
                </a:lnTo>
                <a:lnTo>
                  <a:pt x="451751" y="1397241"/>
                </a:lnTo>
                <a:lnTo>
                  <a:pt x="497551" y="1381594"/>
                </a:lnTo>
                <a:lnTo>
                  <a:pt x="542786" y="1364456"/>
                </a:lnTo>
                <a:lnTo>
                  <a:pt x="587421" y="1345842"/>
                </a:lnTo>
                <a:lnTo>
                  <a:pt x="631418" y="1325769"/>
                </a:lnTo>
                <a:lnTo>
                  <a:pt x="674743" y="1304252"/>
                </a:lnTo>
                <a:lnTo>
                  <a:pt x="717358" y="1281307"/>
                </a:lnTo>
                <a:lnTo>
                  <a:pt x="759228" y="1256949"/>
                </a:lnTo>
                <a:lnTo>
                  <a:pt x="800317" y="1231195"/>
                </a:lnTo>
                <a:lnTo>
                  <a:pt x="840587" y="1204061"/>
                </a:lnTo>
                <a:lnTo>
                  <a:pt x="0" y="0"/>
                </a:lnTo>
                <a:close/>
              </a:path>
            </a:pathLst>
          </a:custGeom>
          <a:solidFill>
            <a:srgbClr val="5B9BD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7872821" y="4163241"/>
            <a:ext cx="840740" cy="1435100"/>
          </a:xfrm>
          <a:custGeom>
            <a:avLst/>
            <a:gdLst/>
            <a:ahLst/>
            <a:cxnLst/>
            <a:rect l="l" t="t" r="r" b="b"/>
            <a:pathLst>
              <a:path w="840740" h="1435100">
                <a:moveTo>
                  <a:pt x="840587" y="1204061"/>
                </a:moveTo>
                <a:lnTo>
                  <a:pt x="800317" y="1231195"/>
                </a:lnTo>
                <a:lnTo>
                  <a:pt x="759228" y="1256949"/>
                </a:lnTo>
                <a:lnTo>
                  <a:pt x="717358" y="1281307"/>
                </a:lnTo>
                <a:lnTo>
                  <a:pt x="674743" y="1304252"/>
                </a:lnTo>
                <a:lnTo>
                  <a:pt x="631418" y="1325769"/>
                </a:lnTo>
                <a:lnTo>
                  <a:pt x="587421" y="1345842"/>
                </a:lnTo>
                <a:lnTo>
                  <a:pt x="542786" y="1364456"/>
                </a:lnTo>
                <a:lnTo>
                  <a:pt x="497551" y="1381594"/>
                </a:lnTo>
                <a:lnTo>
                  <a:pt x="451751" y="1397241"/>
                </a:lnTo>
                <a:lnTo>
                  <a:pt x="405423" y="1411380"/>
                </a:lnTo>
                <a:lnTo>
                  <a:pt x="358603" y="1423997"/>
                </a:lnTo>
                <a:lnTo>
                  <a:pt x="311327" y="1435074"/>
                </a:lnTo>
                <a:lnTo>
                  <a:pt x="0" y="0"/>
                </a:lnTo>
                <a:lnTo>
                  <a:pt x="840587" y="1204061"/>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7872816" y="4163251"/>
            <a:ext cx="311785" cy="1445895"/>
          </a:xfrm>
          <a:custGeom>
            <a:avLst/>
            <a:gdLst/>
            <a:ahLst/>
            <a:cxnLst/>
            <a:rect l="l" t="t" r="r" b="b"/>
            <a:pathLst>
              <a:path w="311784" h="1445895">
                <a:moveTo>
                  <a:pt x="0" y="0"/>
                </a:moveTo>
                <a:lnTo>
                  <a:pt x="257022" y="1445780"/>
                </a:lnTo>
                <a:lnTo>
                  <a:pt x="284222" y="1440673"/>
                </a:lnTo>
                <a:lnTo>
                  <a:pt x="311327" y="1435061"/>
                </a:lnTo>
                <a:lnTo>
                  <a:pt x="0" y="0"/>
                </a:lnTo>
                <a:close/>
              </a:path>
            </a:pathLst>
          </a:custGeom>
          <a:solidFill>
            <a:srgbClr val="70AD4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7872816" y="4163251"/>
            <a:ext cx="311785" cy="1445895"/>
          </a:xfrm>
          <a:custGeom>
            <a:avLst/>
            <a:gdLst/>
            <a:ahLst/>
            <a:cxnLst/>
            <a:rect l="l" t="t" r="r" b="b"/>
            <a:pathLst>
              <a:path w="311784" h="1445895">
                <a:moveTo>
                  <a:pt x="311327" y="1435061"/>
                </a:moveTo>
                <a:lnTo>
                  <a:pt x="297788" y="1437931"/>
                </a:lnTo>
                <a:lnTo>
                  <a:pt x="284222" y="1440673"/>
                </a:lnTo>
                <a:lnTo>
                  <a:pt x="270633" y="1443289"/>
                </a:lnTo>
                <a:lnTo>
                  <a:pt x="257022" y="1445780"/>
                </a:lnTo>
                <a:lnTo>
                  <a:pt x="0" y="0"/>
                </a:lnTo>
                <a:lnTo>
                  <a:pt x="311327" y="1435061"/>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7872824" y="4163246"/>
            <a:ext cx="257175" cy="1449070"/>
          </a:xfrm>
          <a:custGeom>
            <a:avLst/>
            <a:gdLst/>
            <a:ahLst/>
            <a:cxnLst/>
            <a:rect l="l" t="t" r="r" b="b"/>
            <a:pathLst>
              <a:path w="257175" h="1449070">
                <a:moveTo>
                  <a:pt x="0" y="0"/>
                </a:moveTo>
                <a:lnTo>
                  <a:pt x="238823" y="1448892"/>
                </a:lnTo>
                <a:lnTo>
                  <a:pt x="250951" y="1446860"/>
                </a:lnTo>
                <a:lnTo>
                  <a:pt x="257009" y="1445780"/>
                </a:lnTo>
                <a:lnTo>
                  <a:pt x="0" y="0"/>
                </a:lnTo>
                <a:close/>
              </a:path>
            </a:pathLst>
          </a:custGeom>
          <a:solidFill>
            <a:srgbClr val="26447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7872824" y="4163246"/>
            <a:ext cx="257175" cy="1449070"/>
          </a:xfrm>
          <a:custGeom>
            <a:avLst/>
            <a:gdLst/>
            <a:ahLst/>
            <a:cxnLst/>
            <a:rect l="l" t="t" r="r" b="b"/>
            <a:pathLst>
              <a:path w="257175" h="1449070">
                <a:moveTo>
                  <a:pt x="257009" y="1445780"/>
                </a:moveTo>
                <a:lnTo>
                  <a:pt x="250951" y="1446860"/>
                </a:lnTo>
                <a:lnTo>
                  <a:pt x="244894" y="1447901"/>
                </a:lnTo>
                <a:lnTo>
                  <a:pt x="238823" y="1448892"/>
                </a:lnTo>
                <a:lnTo>
                  <a:pt x="0" y="0"/>
                </a:lnTo>
                <a:lnTo>
                  <a:pt x="257009" y="1445780"/>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6404154" y="2694801"/>
            <a:ext cx="1707514" cy="2937510"/>
          </a:xfrm>
          <a:custGeom>
            <a:avLst/>
            <a:gdLst/>
            <a:ahLst/>
            <a:cxnLst/>
            <a:rect l="l" t="t" r="r" b="b"/>
            <a:pathLst>
              <a:path w="1707515" h="2937510">
                <a:moveTo>
                  <a:pt x="1468667" y="0"/>
                </a:moveTo>
                <a:lnTo>
                  <a:pt x="1420685" y="784"/>
                </a:lnTo>
                <a:lnTo>
                  <a:pt x="1372773" y="3134"/>
                </a:lnTo>
                <a:lnTo>
                  <a:pt x="1324970" y="7047"/>
                </a:lnTo>
                <a:lnTo>
                  <a:pt x="1277315" y="12518"/>
                </a:lnTo>
                <a:lnTo>
                  <a:pt x="1229844" y="19545"/>
                </a:lnTo>
                <a:lnTo>
                  <a:pt x="1182145" y="28203"/>
                </a:lnTo>
                <a:lnTo>
                  <a:pt x="1135087" y="38330"/>
                </a:lnTo>
                <a:lnTo>
                  <a:pt x="1088688" y="49898"/>
                </a:lnTo>
                <a:lnTo>
                  <a:pt x="1042970" y="62880"/>
                </a:lnTo>
                <a:lnTo>
                  <a:pt x="997952" y="77248"/>
                </a:lnTo>
                <a:lnTo>
                  <a:pt x="953653" y="92974"/>
                </a:lnTo>
                <a:lnTo>
                  <a:pt x="910095" y="110029"/>
                </a:lnTo>
                <a:lnTo>
                  <a:pt x="867296" y="128388"/>
                </a:lnTo>
                <a:lnTo>
                  <a:pt x="825276" y="148020"/>
                </a:lnTo>
                <a:lnTo>
                  <a:pt x="784057" y="168900"/>
                </a:lnTo>
                <a:lnTo>
                  <a:pt x="743657" y="190998"/>
                </a:lnTo>
                <a:lnTo>
                  <a:pt x="704096" y="214288"/>
                </a:lnTo>
                <a:lnTo>
                  <a:pt x="665395" y="238740"/>
                </a:lnTo>
                <a:lnTo>
                  <a:pt x="627573" y="264329"/>
                </a:lnTo>
                <a:lnTo>
                  <a:pt x="590651" y="291025"/>
                </a:lnTo>
                <a:lnTo>
                  <a:pt x="554647" y="318801"/>
                </a:lnTo>
                <a:lnTo>
                  <a:pt x="519583" y="347629"/>
                </a:lnTo>
                <a:lnTo>
                  <a:pt x="485478" y="377482"/>
                </a:lnTo>
                <a:lnTo>
                  <a:pt x="452352" y="408331"/>
                </a:lnTo>
                <a:lnTo>
                  <a:pt x="420225" y="440149"/>
                </a:lnTo>
                <a:lnTo>
                  <a:pt x="389117" y="472908"/>
                </a:lnTo>
                <a:lnTo>
                  <a:pt x="359047" y="506580"/>
                </a:lnTo>
                <a:lnTo>
                  <a:pt x="330036" y="541137"/>
                </a:lnTo>
                <a:lnTo>
                  <a:pt x="302104" y="576552"/>
                </a:lnTo>
                <a:lnTo>
                  <a:pt x="275271" y="612797"/>
                </a:lnTo>
                <a:lnTo>
                  <a:pt x="249556" y="649843"/>
                </a:lnTo>
                <a:lnTo>
                  <a:pt x="224979" y="687664"/>
                </a:lnTo>
                <a:lnTo>
                  <a:pt x="201561" y="726231"/>
                </a:lnTo>
                <a:lnTo>
                  <a:pt x="179321" y="765517"/>
                </a:lnTo>
                <a:lnTo>
                  <a:pt x="158280" y="805494"/>
                </a:lnTo>
                <a:lnTo>
                  <a:pt x="138456" y="846133"/>
                </a:lnTo>
                <a:lnTo>
                  <a:pt x="119871" y="887408"/>
                </a:lnTo>
                <a:lnTo>
                  <a:pt x="102544" y="929290"/>
                </a:lnTo>
                <a:lnTo>
                  <a:pt x="86494" y="971751"/>
                </a:lnTo>
                <a:lnTo>
                  <a:pt x="71743" y="1014764"/>
                </a:lnTo>
                <a:lnTo>
                  <a:pt x="58310" y="1058302"/>
                </a:lnTo>
                <a:lnTo>
                  <a:pt x="46214" y="1102335"/>
                </a:lnTo>
                <a:lnTo>
                  <a:pt x="35476" y="1146837"/>
                </a:lnTo>
                <a:lnTo>
                  <a:pt x="26115" y="1191779"/>
                </a:lnTo>
                <a:lnTo>
                  <a:pt x="18153" y="1237135"/>
                </a:lnTo>
                <a:lnTo>
                  <a:pt x="11607" y="1282875"/>
                </a:lnTo>
                <a:lnTo>
                  <a:pt x="6499" y="1328972"/>
                </a:lnTo>
                <a:lnTo>
                  <a:pt x="2849" y="1375399"/>
                </a:lnTo>
                <a:lnTo>
                  <a:pt x="676" y="1422127"/>
                </a:lnTo>
                <a:lnTo>
                  <a:pt x="0" y="1469129"/>
                </a:lnTo>
                <a:lnTo>
                  <a:pt x="841" y="1516377"/>
                </a:lnTo>
                <a:lnTo>
                  <a:pt x="3219" y="1563843"/>
                </a:lnTo>
                <a:lnTo>
                  <a:pt x="7154" y="1611500"/>
                </a:lnTo>
                <a:lnTo>
                  <a:pt x="12666" y="1659319"/>
                </a:lnTo>
                <a:lnTo>
                  <a:pt x="19775" y="1707273"/>
                </a:lnTo>
                <a:lnTo>
                  <a:pt x="28432" y="1754972"/>
                </a:lnTo>
                <a:lnTo>
                  <a:pt x="38559" y="1802030"/>
                </a:lnTo>
                <a:lnTo>
                  <a:pt x="50127" y="1848429"/>
                </a:lnTo>
                <a:lnTo>
                  <a:pt x="63108" y="1894147"/>
                </a:lnTo>
                <a:lnTo>
                  <a:pt x="77475" y="1939165"/>
                </a:lnTo>
                <a:lnTo>
                  <a:pt x="93200" y="1983464"/>
                </a:lnTo>
                <a:lnTo>
                  <a:pt x="110255" y="2027023"/>
                </a:lnTo>
                <a:lnTo>
                  <a:pt x="128613" y="2069822"/>
                </a:lnTo>
                <a:lnTo>
                  <a:pt x="148245" y="2111841"/>
                </a:lnTo>
                <a:lnTo>
                  <a:pt x="169124" y="2153060"/>
                </a:lnTo>
                <a:lnTo>
                  <a:pt x="191222" y="2193460"/>
                </a:lnTo>
                <a:lnTo>
                  <a:pt x="214511" y="2233021"/>
                </a:lnTo>
                <a:lnTo>
                  <a:pt x="238963" y="2271722"/>
                </a:lnTo>
                <a:lnTo>
                  <a:pt x="264551" y="2309544"/>
                </a:lnTo>
                <a:lnTo>
                  <a:pt x="291247" y="2346466"/>
                </a:lnTo>
                <a:lnTo>
                  <a:pt x="319023" y="2382470"/>
                </a:lnTo>
                <a:lnTo>
                  <a:pt x="347851" y="2417534"/>
                </a:lnTo>
                <a:lnTo>
                  <a:pt x="377703" y="2451639"/>
                </a:lnTo>
                <a:lnTo>
                  <a:pt x="408552" y="2484765"/>
                </a:lnTo>
                <a:lnTo>
                  <a:pt x="440369" y="2516892"/>
                </a:lnTo>
                <a:lnTo>
                  <a:pt x="473128" y="2548001"/>
                </a:lnTo>
                <a:lnTo>
                  <a:pt x="506800" y="2578070"/>
                </a:lnTo>
                <a:lnTo>
                  <a:pt x="541357" y="2607081"/>
                </a:lnTo>
                <a:lnTo>
                  <a:pt x="576772" y="2635013"/>
                </a:lnTo>
                <a:lnTo>
                  <a:pt x="613016" y="2661846"/>
                </a:lnTo>
                <a:lnTo>
                  <a:pt x="650063" y="2687561"/>
                </a:lnTo>
                <a:lnTo>
                  <a:pt x="687883" y="2712138"/>
                </a:lnTo>
                <a:lnTo>
                  <a:pt x="726450" y="2735556"/>
                </a:lnTo>
                <a:lnTo>
                  <a:pt x="765736" y="2757796"/>
                </a:lnTo>
                <a:lnTo>
                  <a:pt x="805712" y="2778838"/>
                </a:lnTo>
                <a:lnTo>
                  <a:pt x="846351" y="2798661"/>
                </a:lnTo>
                <a:lnTo>
                  <a:pt x="887626" y="2817246"/>
                </a:lnTo>
                <a:lnTo>
                  <a:pt x="929508" y="2834573"/>
                </a:lnTo>
                <a:lnTo>
                  <a:pt x="971969" y="2850623"/>
                </a:lnTo>
                <a:lnTo>
                  <a:pt x="1014983" y="2865374"/>
                </a:lnTo>
                <a:lnTo>
                  <a:pt x="1058520" y="2878808"/>
                </a:lnTo>
                <a:lnTo>
                  <a:pt x="1102553" y="2890903"/>
                </a:lnTo>
                <a:lnTo>
                  <a:pt x="1147055" y="2901641"/>
                </a:lnTo>
                <a:lnTo>
                  <a:pt x="1191997" y="2911002"/>
                </a:lnTo>
                <a:lnTo>
                  <a:pt x="1237352" y="2918965"/>
                </a:lnTo>
                <a:lnTo>
                  <a:pt x="1283093" y="2925510"/>
                </a:lnTo>
                <a:lnTo>
                  <a:pt x="1329190" y="2930618"/>
                </a:lnTo>
                <a:lnTo>
                  <a:pt x="1375617" y="2934268"/>
                </a:lnTo>
                <a:lnTo>
                  <a:pt x="1422345" y="2936442"/>
                </a:lnTo>
                <a:lnTo>
                  <a:pt x="1469347" y="2937118"/>
                </a:lnTo>
                <a:lnTo>
                  <a:pt x="1516595" y="2936277"/>
                </a:lnTo>
                <a:lnTo>
                  <a:pt x="1564061" y="2933898"/>
                </a:lnTo>
                <a:lnTo>
                  <a:pt x="1611718" y="2929963"/>
                </a:lnTo>
                <a:lnTo>
                  <a:pt x="1659537" y="2924451"/>
                </a:lnTo>
                <a:lnTo>
                  <a:pt x="1707491" y="2917342"/>
                </a:lnTo>
                <a:lnTo>
                  <a:pt x="1468779" y="1469129"/>
                </a:lnTo>
                <a:lnTo>
                  <a:pt x="1468667"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6404155" y="2694801"/>
            <a:ext cx="1707514" cy="2937510"/>
          </a:xfrm>
          <a:custGeom>
            <a:avLst/>
            <a:gdLst/>
            <a:ahLst/>
            <a:cxnLst/>
            <a:rect l="l" t="t" r="r" b="b"/>
            <a:pathLst>
              <a:path w="1707515" h="2937510">
                <a:moveTo>
                  <a:pt x="1707491" y="2917342"/>
                </a:moveTo>
                <a:lnTo>
                  <a:pt x="1659537" y="2924451"/>
                </a:lnTo>
                <a:lnTo>
                  <a:pt x="1611718" y="2929963"/>
                </a:lnTo>
                <a:lnTo>
                  <a:pt x="1564061" y="2933898"/>
                </a:lnTo>
                <a:lnTo>
                  <a:pt x="1516595" y="2936277"/>
                </a:lnTo>
                <a:lnTo>
                  <a:pt x="1469347" y="2937118"/>
                </a:lnTo>
                <a:lnTo>
                  <a:pt x="1422345" y="2936442"/>
                </a:lnTo>
                <a:lnTo>
                  <a:pt x="1375617" y="2934268"/>
                </a:lnTo>
                <a:lnTo>
                  <a:pt x="1329190" y="2930618"/>
                </a:lnTo>
                <a:lnTo>
                  <a:pt x="1283093" y="2925510"/>
                </a:lnTo>
                <a:lnTo>
                  <a:pt x="1237352" y="2918965"/>
                </a:lnTo>
                <a:lnTo>
                  <a:pt x="1191997" y="2911002"/>
                </a:lnTo>
                <a:lnTo>
                  <a:pt x="1147055" y="2901641"/>
                </a:lnTo>
                <a:lnTo>
                  <a:pt x="1102553" y="2890903"/>
                </a:lnTo>
                <a:lnTo>
                  <a:pt x="1058520" y="2878808"/>
                </a:lnTo>
                <a:lnTo>
                  <a:pt x="1014983" y="2865374"/>
                </a:lnTo>
                <a:lnTo>
                  <a:pt x="971969" y="2850623"/>
                </a:lnTo>
                <a:lnTo>
                  <a:pt x="929508" y="2834573"/>
                </a:lnTo>
                <a:lnTo>
                  <a:pt x="887626" y="2817246"/>
                </a:lnTo>
                <a:lnTo>
                  <a:pt x="846351" y="2798661"/>
                </a:lnTo>
                <a:lnTo>
                  <a:pt x="805712" y="2778838"/>
                </a:lnTo>
                <a:lnTo>
                  <a:pt x="765736" y="2757796"/>
                </a:lnTo>
                <a:lnTo>
                  <a:pt x="726450" y="2735556"/>
                </a:lnTo>
                <a:lnTo>
                  <a:pt x="687883" y="2712138"/>
                </a:lnTo>
                <a:lnTo>
                  <a:pt x="650063" y="2687561"/>
                </a:lnTo>
                <a:lnTo>
                  <a:pt x="613016" y="2661846"/>
                </a:lnTo>
                <a:lnTo>
                  <a:pt x="576772" y="2635013"/>
                </a:lnTo>
                <a:lnTo>
                  <a:pt x="541357" y="2607081"/>
                </a:lnTo>
                <a:lnTo>
                  <a:pt x="506800" y="2578070"/>
                </a:lnTo>
                <a:lnTo>
                  <a:pt x="473128" y="2548001"/>
                </a:lnTo>
                <a:lnTo>
                  <a:pt x="440369" y="2516892"/>
                </a:lnTo>
                <a:lnTo>
                  <a:pt x="408552" y="2484765"/>
                </a:lnTo>
                <a:lnTo>
                  <a:pt x="377703" y="2451639"/>
                </a:lnTo>
                <a:lnTo>
                  <a:pt x="347851" y="2417534"/>
                </a:lnTo>
                <a:lnTo>
                  <a:pt x="319023" y="2382470"/>
                </a:lnTo>
                <a:lnTo>
                  <a:pt x="291247" y="2346466"/>
                </a:lnTo>
                <a:lnTo>
                  <a:pt x="264551" y="2309544"/>
                </a:lnTo>
                <a:lnTo>
                  <a:pt x="238963" y="2271722"/>
                </a:lnTo>
                <a:lnTo>
                  <a:pt x="214511" y="2233021"/>
                </a:lnTo>
                <a:lnTo>
                  <a:pt x="191222" y="2193460"/>
                </a:lnTo>
                <a:lnTo>
                  <a:pt x="169124" y="2153060"/>
                </a:lnTo>
                <a:lnTo>
                  <a:pt x="148245" y="2111841"/>
                </a:lnTo>
                <a:lnTo>
                  <a:pt x="128613" y="2069822"/>
                </a:lnTo>
                <a:lnTo>
                  <a:pt x="110255" y="2027023"/>
                </a:lnTo>
                <a:lnTo>
                  <a:pt x="93200" y="1983464"/>
                </a:lnTo>
                <a:lnTo>
                  <a:pt x="77475" y="1939165"/>
                </a:lnTo>
                <a:lnTo>
                  <a:pt x="63108" y="1894147"/>
                </a:lnTo>
                <a:lnTo>
                  <a:pt x="50127" y="1848429"/>
                </a:lnTo>
                <a:lnTo>
                  <a:pt x="38559" y="1802030"/>
                </a:lnTo>
                <a:lnTo>
                  <a:pt x="28432" y="1754972"/>
                </a:lnTo>
                <a:lnTo>
                  <a:pt x="19775" y="1707273"/>
                </a:lnTo>
                <a:lnTo>
                  <a:pt x="12666" y="1659319"/>
                </a:lnTo>
                <a:lnTo>
                  <a:pt x="7154" y="1611500"/>
                </a:lnTo>
                <a:lnTo>
                  <a:pt x="3219" y="1563843"/>
                </a:lnTo>
                <a:lnTo>
                  <a:pt x="841" y="1516377"/>
                </a:lnTo>
                <a:lnTo>
                  <a:pt x="0" y="1469129"/>
                </a:lnTo>
                <a:lnTo>
                  <a:pt x="676" y="1422127"/>
                </a:lnTo>
                <a:lnTo>
                  <a:pt x="2849" y="1375399"/>
                </a:lnTo>
                <a:lnTo>
                  <a:pt x="6499" y="1328972"/>
                </a:lnTo>
                <a:lnTo>
                  <a:pt x="11607" y="1282875"/>
                </a:lnTo>
                <a:lnTo>
                  <a:pt x="18153" y="1237135"/>
                </a:lnTo>
                <a:lnTo>
                  <a:pt x="26115" y="1191779"/>
                </a:lnTo>
                <a:lnTo>
                  <a:pt x="35476" y="1146837"/>
                </a:lnTo>
                <a:lnTo>
                  <a:pt x="46214" y="1102335"/>
                </a:lnTo>
                <a:lnTo>
                  <a:pt x="58310" y="1058302"/>
                </a:lnTo>
                <a:lnTo>
                  <a:pt x="71743" y="1014764"/>
                </a:lnTo>
                <a:lnTo>
                  <a:pt x="86494" y="971751"/>
                </a:lnTo>
                <a:lnTo>
                  <a:pt x="102544" y="929290"/>
                </a:lnTo>
                <a:lnTo>
                  <a:pt x="119871" y="887408"/>
                </a:lnTo>
                <a:lnTo>
                  <a:pt x="138456" y="846133"/>
                </a:lnTo>
                <a:lnTo>
                  <a:pt x="158280" y="805494"/>
                </a:lnTo>
                <a:lnTo>
                  <a:pt x="179321" y="765517"/>
                </a:lnTo>
                <a:lnTo>
                  <a:pt x="201561" y="726231"/>
                </a:lnTo>
                <a:lnTo>
                  <a:pt x="224979" y="687664"/>
                </a:lnTo>
                <a:lnTo>
                  <a:pt x="249556" y="649843"/>
                </a:lnTo>
                <a:lnTo>
                  <a:pt x="275271" y="612797"/>
                </a:lnTo>
                <a:lnTo>
                  <a:pt x="302104" y="576552"/>
                </a:lnTo>
                <a:lnTo>
                  <a:pt x="330036" y="541137"/>
                </a:lnTo>
                <a:lnTo>
                  <a:pt x="359047" y="506580"/>
                </a:lnTo>
                <a:lnTo>
                  <a:pt x="389117" y="472908"/>
                </a:lnTo>
                <a:lnTo>
                  <a:pt x="420225" y="440149"/>
                </a:lnTo>
                <a:lnTo>
                  <a:pt x="452352" y="408331"/>
                </a:lnTo>
                <a:lnTo>
                  <a:pt x="485478" y="377482"/>
                </a:lnTo>
                <a:lnTo>
                  <a:pt x="519583" y="347629"/>
                </a:lnTo>
                <a:lnTo>
                  <a:pt x="554647" y="318801"/>
                </a:lnTo>
                <a:lnTo>
                  <a:pt x="590651" y="291025"/>
                </a:lnTo>
                <a:lnTo>
                  <a:pt x="627573" y="264329"/>
                </a:lnTo>
                <a:lnTo>
                  <a:pt x="665395" y="238740"/>
                </a:lnTo>
                <a:lnTo>
                  <a:pt x="704096" y="214288"/>
                </a:lnTo>
                <a:lnTo>
                  <a:pt x="743657" y="190998"/>
                </a:lnTo>
                <a:lnTo>
                  <a:pt x="784057" y="168900"/>
                </a:lnTo>
                <a:lnTo>
                  <a:pt x="825276" y="148020"/>
                </a:lnTo>
                <a:lnTo>
                  <a:pt x="867296" y="128388"/>
                </a:lnTo>
                <a:lnTo>
                  <a:pt x="910095" y="110029"/>
                </a:lnTo>
                <a:lnTo>
                  <a:pt x="953653" y="92974"/>
                </a:lnTo>
                <a:lnTo>
                  <a:pt x="997952" y="77248"/>
                </a:lnTo>
                <a:lnTo>
                  <a:pt x="1042970" y="62880"/>
                </a:lnTo>
                <a:lnTo>
                  <a:pt x="1088688" y="49898"/>
                </a:lnTo>
                <a:lnTo>
                  <a:pt x="1135087" y="38330"/>
                </a:lnTo>
                <a:lnTo>
                  <a:pt x="1182145" y="28203"/>
                </a:lnTo>
                <a:lnTo>
                  <a:pt x="1229844" y="19545"/>
                </a:lnTo>
                <a:lnTo>
                  <a:pt x="1277315" y="12518"/>
                </a:lnTo>
                <a:lnTo>
                  <a:pt x="1324970" y="7047"/>
                </a:lnTo>
                <a:lnTo>
                  <a:pt x="1372773" y="3134"/>
                </a:lnTo>
                <a:lnTo>
                  <a:pt x="1420685" y="784"/>
                </a:lnTo>
                <a:lnTo>
                  <a:pt x="1468667" y="0"/>
                </a:lnTo>
                <a:lnTo>
                  <a:pt x="1468667" y="1468450"/>
                </a:lnTo>
                <a:lnTo>
                  <a:pt x="1707491" y="2917342"/>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8459723" y="5509259"/>
            <a:ext cx="457200" cy="198120"/>
          </a:xfrm>
          <a:custGeom>
            <a:avLst/>
            <a:gdLst/>
            <a:ahLst/>
            <a:cxnLst/>
            <a:rect l="l" t="t" r="r" b="b"/>
            <a:pathLst>
              <a:path w="457200" h="198120">
                <a:moveTo>
                  <a:pt x="0" y="0"/>
                </a:moveTo>
                <a:lnTo>
                  <a:pt x="400812" y="198119"/>
                </a:lnTo>
                <a:lnTo>
                  <a:pt x="457200" y="198119"/>
                </a:lnTo>
              </a:path>
            </a:pathLst>
          </a:custGeom>
          <a:ln w="9525">
            <a:solidFill>
              <a:srgbClr val="A7A8A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8156447" y="5603747"/>
            <a:ext cx="70485" cy="295910"/>
          </a:xfrm>
          <a:custGeom>
            <a:avLst/>
            <a:gdLst/>
            <a:ahLst/>
            <a:cxnLst/>
            <a:rect l="l" t="t" r="r" b="b"/>
            <a:pathLst>
              <a:path w="70484" h="295910">
                <a:moveTo>
                  <a:pt x="0" y="0"/>
                </a:moveTo>
                <a:lnTo>
                  <a:pt x="13716" y="295655"/>
                </a:lnTo>
                <a:lnTo>
                  <a:pt x="70104" y="295655"/>
                </a:lnTo>
              </a:path>
            </a:pathLst>
          </a:custGeom>
          <a:ln w="9524">
            <a:solidFill>
              <a:srgbClr val="A7A8A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7979664" y="5611367"/>
            <a:ext cx="142240" cy="283845"/>
          </a:xfrm>
          <a:custGeom>
            <a:avLst/>
            <a:gdLst/>
            <a:ahLst/>
            <a:cxnLst/>
            <a:rect l="l" t="t" r="r" b="b"/>
            <a:pathLst>
              <a:path w="142240" h="283845">
                <a:moveTo>
                  <a:pt x="141731" y="0"/>
                </a:moveTo>
                <a:lnTo>
                  <a:pt x="56387" y="283463"/>
                </a:lnTo>
                <a:lnTo>
                  <a:pt x="0" y="283463"/>
                </a:lnTo>
              </a:path>
            </a:pathLst>
          </a:custGeom>
          <a:ln w="9524">
            <a:solidFill>
              <a:srgbClr val="A7A8A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txBox="1"/>
          <p:nvPr/>
        </p:nvSpPr>
        <p:spPr>
          <a:xfrm>
            <a:off x="8655673" y="4437116"/>
            <a:ext cx="53403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1" i="0" u="none" strike="noStrike" kern="1200" cap="none" spc="-10" normalizeH="0" baseline="0" noProof="0" dirty="0">
                <a:ln>
                  <a:noFill/>
                </a:ln>
                <a:solidFill>
                  <a:srgbClr val="FFFFFF"/>
                </a:solidFill>
                <a:effectLst/>
                <a:uLnTx/>
                <a:uFillTx/>
                <a:latin typeface="Calibri"/>
                <a:ea typeface="+mn-ea"/>
                <a:cs typeface="Calibri"/>
              </a:rPr>
              <a:t>8</a:t>
            </a:r>
            <a:r>
              <a:rPr kumimoji="0" sz="1600" b="1" i="0" u="none" strike="noStrike" kern="1200" cap="none" spc="0" normalizeH="0" baseline="0" noProof="0" dirty="0">
                <a:ln>
                  <a:noFill/>
                </a:ln>
                <a:solidFill>
                  <a:srgbClr val="FFFFFF"/>
                </a:solidFill>
                <a:effectLst/>
                <a:uLnTx/>
                <a:uFillTx/>
                <a:latin typeface="Calibri"/>
                <a:ea typeface="+mn-ea"/>
                <a:cs typeface="Calibri"/>
              </a:rPr>
              <a:t>.</a:t>
            </a:r>
            <a:r>
              <a:rPr kumimoji="0" sz="1600" b="1" i="0" u="none" strike="noStrike" kern="1200" cap="none" spc="-10" normalizeH="0" baseline="0" noProof="0" dirty="0">
                <a:ln>
                  <a:noFill/>
                </a:ln>
                <a:solidFill>
                  <a:srgbClr val="FFFFFF"/>
                </a:solidFill>
                <a:effectLst/>
                <a:uLnTx/>
                <a:uFillTx/>
                <a:latin typeface="Calibri"/>
                <a:ea typeface="+mn-ea"/>
                <a:cs typeface="Calibri"/>
              </a:rPr>
              <a:t>20%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21" name="object 21"/>
          <p:cNvSpPr txBox="1"/>
          <p:nvPr/>
        </p:nvSpPr>
        <p:spPr>
          <a:xfrm>
            <a:off x="8227183" y="5675362"/>
            <a:ext cx="53403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1" i="0" u="none" strike="noStrike" kern="1200" cap="none" spc="-10" normalizeH="0" baseline="0" noProof="0" dirty="0">
                <a:ln>
                  <a:noFill/>
                </a:ln>
                <a:solidFill>
                  <a:srgbClr val="3E3E3E"/>
                </a:solidFill>
                <a:effectLst/>
                <a:uLnTx/>
                <a:uFillTx/>
                <a:latin typeface="Calibri"/>
                <a:ea typeface="+mn-ea"/>
                <a:cs typeface="Calibri"/>
              </a:rPr>
              <a:t>0</a:t>
            </a:r>
            <a:r>
              <a:rPr kumimoji="0" sz="1600" b="1" i="0" u="none" strike="noStrike" kern="1200" cap="none" spc="0" normalizeH="0" baseline="0" noProof="0" dirty="0">
                <a:ln>
                  <a:noFill/>
                </a:ln>
                <a:solidFill>
                  <a:srgbClr val="3E3E3E"/>
                </a:solidFill>
                <a:effectLst/>
                <a:uLnTx/>
                <a:uFillTx/>
                <a:latin typeface="Calibri"/>
                <a:ea typeface="+mn-ea"/>
                <a:cs typeface="Calibri"/>
              </a:rPr>
              <a:t>.</a:t>
            </a:r>
            <a:r>
              <a:rPr kumimoji="0" sz="1600" b="1" i="0" u="none" strike="noStrike" kern="1200" cap="none" spc="-10" normalizeH="0" baseline="0" noProof="0" dirty="0">
                <a:ln>
                  <a:noFill/>
                </a:ln>
                <a:solidFill>
                  <a:srgbClr val="3E3E3E"/>
                </a:solidFill>
                <a:effectLst/>
                <a:uLnTx/>
                <a:uFillTx/>
                <a:latin typeface="Calibri"/>
                <a:ea typeface="+mn-ea"/>
                <a:cs typeface="Calibri"/>
              </a:rPr>
              <a:t>60%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22" name="object 22"/>
          <p:cNvSpPr/>
          <p:nvPr/>
        </p:nvSpPr>
        <p:spPr>
          <a:xfrm>
            <a:off x="10094734" y="1347774"/>
            <a:ext cx="1405255" cy="286385"/>
          </a:xfrm>
          <a:custGeom>
            <a:avLst/>
            <a:gdLst/>
            <a:ahLst/>
            <a:cxnLst/>
            <a:rect l="l" t="t" r="r" b="b"/>
            <a:pathLst>
              <a:path w="1405254" h="286385">
                <a:moveTo>
                  <a:pt x="0" y="0"/>
                </a:moveTo>
                <a:lnTo>
                  <a:pt x="1404899" y="0"/>
                </a:lnTo>
                <a:lnTo>
                  <a:pt x="1404899" y="286270"/>
                </a:lnTo>
                <a:lnTo>
                  <a:pt x="0" y="286270"/>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11499633" y="1347774"/>
            <a:ext cx="692785" cy="286385"/>
          </a:xfrm>
          <a:custGeom>
            <a:avLst/>
            <a:gdLst/>
            <a:ahLst/>
            <a:cxnLst/>
            <a:rect l="l" t="t" r="r" b="b"/>
            <a:pathLst>
              <a:path w="692784" h="286385">
                <a:moveTo>
                  <a:pt x="0" y="0"/>
                </a:moveTo>
                <a:lnTo>
                  <a:pt x="692365" y="0"/>
                </a:lnTo>
                <a:lnTo>
                  <a:pt x="692365" y="286270"/>
                </a:lnTo>
                <a:lnTo>
                  <a:pt x="0" y="286270"/>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10094734" y="1634032"/>
            <a:ext cx="705485" cy="224790"/>
          </a:xfrm>
          <a:custGeom>
            <a:avLst/>
            <a:gdLst/>
            <a:ahLst/>
            <a:cxnLst/>
            <a:rect l="l" t="t" r="r" b="b"/>
            <a:pathLst>
              <a:path w="705484" h="224789">
                <a:moveTo>
                  <a:pt x="0" y="0"/>
                </a:moveTo>
                <a:lnTo>
                  <a:pt x="705230" y="0"/>
                </a:lnTo>
                <a:lnTo>
                  <a:pt x="705230" y="224370"/>
                </a:lnTo>
                <a:lnTo>
                  <a:pt x="0" y="224370"/>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10799965" y="1634032"/>
            <a:ext cx="699770" cy="224790"/>
          </a:xfrm>
          <a:custGeom>
            <a:avLst/>
            <a:gdLst/>
            <a:ahLst/>
            <a:cxnLst/>
            <a:rect l="l" t="t" r="r" b="b"/>
            <a:pathLst>
              <a:path w="699770" h="224789">
                <a:moveTo>
                  <a:pt x="0" y="0"/>
                </a:moveTo>
                <a:lnTo>
                  <a:pt x="699668" y="0"/>
                </a:lnTo>
                <a:lnTo>
                  <a:pt x="699668" y="224370"/>
                </a:lnTo>
                <a:lnTo>
                  <a:pt x="0" y="224370"/>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11499633" y="1634032"/>
            <a:ext cx="692785" cy="224790"/>
          </a:xfrm>
          <a:custGeom>
            <a:avLst/>
            <a:gdLst/>
            <a:ahLst/>
            <a:cxnLst/>
            <a:rect l="l" t="t" r="r" b="b"/>
            <a:pathLst>
              <a:path w="692784" h="224789">
                <a:moveTo>
                  <a:pt x="0" y="0"/>
                </a:moveTo>
                <a:lnTo>
                  <a:pt x="692365" y="0"/>
                </a:lnTo>
                <a:lnTo>
                  <a:pt x="692365" y="224370"/>
                </a:lnTo>
                <a:lnTo>
                  <a:pt x="0" y="224370"/>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10094734" y="1858403"/>
            <a:ext cx="705485" cy="224790"/>
          </a:xfrm>
          <a:custGeom>
            <a:avLst/>
            <a:gdLst/>
            <a:ahLst/>
            <a:cxnLst/>
            <a:rect l="l" t="t" r="r" b="b"/>
            <a:pathLst>
              <a:path w="705484" h="224789">
                <a:moveTo>
                  <a:pt x="0" y="0"/>
                </a:moveTo>
                <a:lnTo>
                  <a:pt x="705230" y="0"/>
                </a:lnTo>
                <a:lnTo>
                  <a:pt x="705230" y="224370"/>
                </a:lnTo>
                <a:lnTo>
                  <a:pt x="0" y="224370"/>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10799965" y="1858403"/>
            <a:ext cx="699770" cy="224790"/>
          </a:xfrm>
          <a:custGeom>
            <a:avLst/>
            <a:gdLst/>
            <a:ahLst/>
            <a:cxnLst/>
            <a:rect l="l" t="t" r="r" b="b"/>
            <a:pathLst>
              <a:path w="699770" h="224789">
                <a:moveTo>
                  <a:pt x="0" y="0"/>
                </a:moveTo>
                <a:lnTo>
                  <a:pt x="699668" y="0"/>
                </a:lnTo>
                <a:lnTo>
                  <a:pt x="699668" y="224370"/>
                </a:lnTo>
                <a:lnTo>
                  <a:pt x="0" y="224370"/>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11499633" y="1858403"/>
            <a:ext cx="692785" cy="224790"/>
          </a:xfrm>
          <a:custGeom>
            <a:avLst/>
            <a:gdLst/>
            <a:ahLst/>
            <a:cxnLst/>
            <a:rect l="l" t="t" r="r" b="b"/>
            <a:pathLst>
              <a:path w="692784" h="224789">
                <a:moveTo>
                  <a:pt x="0" y="0"/>
                </a:moveTo>
                <a:lnTo>
                  <a:pt x="692365" y="0"/>
                </a:lnTo>
                <a:lnTo>
                  <a:pt x="692365" y="224370"/>
                </a:lnTo>
                <a:lnTo>
                  <a:pt x="0" y="224370"/>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10094734" y="2082774"/>
            <a:ext cx="705485" cy="224790"/>
          </a:xfrm>
          <a:custGeom>
            <a:avLst/>
            <a:gdLst/>
            <a:ahLst/>
            <a:cxnLst/>
            <a:rect l="l" t="t" r="r" b="b"/>
            <a:pathLst>
              <a:path w="705484" h="224789">
                <a:moveTo>
                  <a:pt x="0" y="0"/>
                </a:moveTo>
                <a:lnTo>
                  <a:pt x="705230" y="0"/>
                </a:lnTo>
                <a:lnTo>
                  <a:pt x="705230" y="224370"/>
                </a:lnTo>
                <a:lnTo>
                  <a:pt x="0" y="224370"/>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10799965" y="2082774"/>
            <a:ext cx="699770" cy="224790"/>
          </a:xfrm>
          <a:custGeom>
            <a:avLst/>
            <a:gdLst/>
            <a:ahLst/>
            <a:cxnLst/>
            <a:rect l="l" t="t" r="r" b="b"/>
            <a:pathLst>
              <a:path w="699770" h="224789">
                <a:moveTo>
                  <a:pt x="0" y="0"/>
                </a:moveTo>
                <a:lnTo>
                  <a:pt x="699668" y="0"/>
                </a:lnTo>
                <a:lnTo>
                  <a:pt x="699668" y="224370"/>
                </a:lnTo>
                <a:lnTo>
                  <a:pt x="0" y="224370"/>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11499633" y="2082774"/>
            <a:ext cx="692785" cy="224790"/>
          </a:xfrm>
          <a:custGeom>
            <a:avLst/>
            <a:gdLst/>
            <a:ahLst/>
            <a:cxnLst/>
            <a:rect l="l" t="t" r="r" b="b"/>
            <a:pathLst>
              <a:path w="692784" h="224789">
                <a:moveTo>
                  <a:pt x="0" y="0"/>
                </a:moveTo>
                <a:lnTo>
                  <a:pt x="692365" y="0"/>
                </a:lnTo>
                <a:lnTo>
                  <a:pt x="692365" y="224370"/>
                </a:lnTo>
                <a:lnTo>
                  <a:pt x="0" y="224370"/>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10094734" y="2307145"/>
            <a:ext cx="705485" cy="224790"/>
          </a:xfrm>
          <a:custGeom>
            <a:avLst/>
            <a:gdLst/>
            <a:ahLst/>
            <a:cxnLst/>
            <a:rect l="l" t="t" r="r" b="b"/>
            <a:pathLst>
              <a:path w="705484" h="224789">
                <a:moveTo>
                  <a:pt x="0" y="0"/>
                </a:moveTo>
                <a:lnTo>
                  <a:pt x="705230" y="0"/>
                </a:lnTo>
                <a:lnTo>
                  <a:pt x="705230" y="224370"/>
                </a:lnTo>
                <a:lnTo>
                  <a:pt x="0" y="224370"/>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10799965" y="2307145"/>
            <a:ext cx="699770" cy="224790"/>
          </a:xfrm>
          <a:custGeom>
            <a:avLst/>
            <a:gdLst/>
            <a:ahLst/>
            <a:cxnLst/>
            <a:rect l="l" t="t" r="r" b="b"/>
            <a:pathLst>
              <a:path w="699770" h="224789">
                <a:moveTo>
                  <a:pt x="0" y="0"/>
                </a:moveTo>
                <a:lnTo>
                  <a:pt x="699668" y="0"/>
                </a:lnTo>
                <a:lnTo>
                  <a:pt x="699668" y="224370"/>
                </a:lnTo>
                <a:lnTo>
                  <a:pt x="0" y="224370"/>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11499633" y="2307145"/>
            <a:ext cx="692785" cy="224790"/>
          </a:xfrm>
          <a:custGeom>
            <a:avLst/>
            <a:gdLst/>
            <a:ahLst/>
            <a:cxnLst/>
            <a:rect l="l" t="t" r="r" b="b"/>
            <a:pathLst>
              <a:path w="692784" h="224789">
                <a:moveTo>
                  <a:pt x="0" y="0"/>
                </a:moveTo>
                <a:lnTo>
                  <a:pt x="692365" y="0"/>
                </a:lnTo>
                <a:lnTo>
                  <a:pt x="692365" y="224370"/>
                </a:lnTo>
                <a:lnTo>
                  <a:pt x="0" y="224370"/>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10094734" y="2531516"/>
            <a:ext cx="705485" cy="224790"/>
          </a:xfrm>
          <a:custGeom>
            <a:avLst/>
            <a:gdLst/>
            <a:ahLst/>
            <a:cxnLst/>
            <a:rect l="l" t="t" r="r" b="b"/>
            <a:pathLst>
              <a:path w="705484" h="224789">
                <a:moveTo>
                  <a:pt x="0" y="0"/>
                </a:moveTo>
                <a:lnTo>
                  <a:pt x="705230" y="0"/>
                </a:lnTo>
                <a:lnTo>
                  <a:pt x="705230" y="224370"/>
                </a:lnTo>
                <a:lnTo>
                  <a:pt x="0" y="224370"/>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p:nvPr/>
        </p:nvSpPr>
        <p:spPr>
          <a:xfrm>
            <a:off x="10799965" y="2531516"/>
            <a:ext cx="699770" cy="224790"/>
          </a:xfrm>
          <a:custGeom>
            <a:avLst/>
            <a:gdLst/>
            <a:ahLst/>
            <a:cxnLst/>
            <a:rect l="l" t="t" r="r" b="b"/>
            <a:pathLst>
              <a:path w="699770" h="224789">
                <a:moveTo>
                  <a:pt x="0" y="0"/>
                </a:moveTo>
                <a:lnTo>
                  <a:pt x="699668" y="0"/>
                </a:lnTo>
                <a:lnTo>
                  <a:pt x="699668" y="224370"/>
                </a:lnTo>
                <a:lnTo>
                  <a:pt x="0" y="224370"/>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8" name="object 38"/>
          <p:cNvSpPr/>
          <p:nvPr/>
        </p:nvSpPr>
        <p:spPr>
          <a:xfrm>
            <a:off x="11499633" y="2531516"/>
            <a:ext cx="692785" cy="224790"/>
          </a:xfrm>
          <a:custGeom>
            <a:avLst/>
            <a:gdLst/>
            <a:ahLst/>
            <a:cxnLst/>
            <a:rect l="l" t="t" r="r" b="b"/>
            <a:pathLst>
              <a:path w="692784" h="224789">
                <a:moveTo>
                  <a:pt x="0" y="0"/>
                </a:moveTo>
                <a:lnTo>
                  <a:pt x="692365" y="0"/>
                </a:lnTo>
                <a:lnTo>
                  <a:pt x="692365" y="224370"/>
                </a:lnTo>
                <a:lnTo>
                  <a:pt x="0" y="224370"/>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9" name="object 39"/>
          <p:cNvSpPr/>
          <p:nvPr/>
        </p:nvSpPr>
        <p:spPr>
          <a:xfrm>
            <a:off x="10094734" y="2755887"/>
            <a:ext cx="705485" cy="224790"/>
          </a:xfrm>
          <a:custGeom>
            <a:avLst/>
            <a:gdLst/>
            <a:ahLst/>
            <a:cxnLst/>
            <a:rect l="l" t="t" r="r" b="b"/>
            <a:pathLst>
              <a:path w="705484" h="224789">
                <a:moveTo>
                  <a:pt x="0" y="0"/>
                </a:moveTo>
                <a:lnTo>
                  <a:pt x="705230" y="0"/>
                </a:lnTo>
                <a:lnTo>
                  <a:pt x="705230" y="224370"/>
                </a:lnTo>
                <a:lnTo>
                  <a:pt x="0" y="224370"/>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0" name="object 40"/>
          <p:cNvSpPr/>
          <p:nvPr/>
        </p:nvSpPr>
        <p:spPr>
          <a:xfrm>
            <a:off x="10799965" y="2755887"/>
            <a:ext cx="699770" cy="224790"/>
          </a:xfrm>
          <a:custGeom>
            <a:avLst/>
            <a:gdLst/>
            <a:ahLst/>
            <a:cxnLst/>
            <a:rect l="l" t="t" r="r" b="b"/>
            <a:pathLst>
              <a:path w="699770" h="224789">
                <a:moveTo>
                  <a:pt x="0" y="0"/>
                </a:moveTo>
                <a:lnTo>
                  <a:pt x="699668" y="0"/>
                </a:lnTo>
                <a:lnTo>
                  <a:pt x="699668" y="224370"/>
                </a:lnTo>
                <a:lnTo>
                  <a:pt x="0" y="224370"/>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1" name="object 41"/>
          <p:cNvSpPr/>
          <p:nvPr/>
        </p:nvSpPr>
        <p:spPr>
          <a:xfrm>
            <a:off x="11499633" y="2755887"/>
            <a:ext cx="692785" cy="224790"/>
          </a:xfrm>
          <a:custGeom>
            <a:avLst/>
            <a:gdLst/>
            <a:ahLst/>
            <a:cxnLst/>
            <a:rect l="l" t="t" r="r" b="b"/>
            <a:pathLst>
              <a:path w="692784" h="224789">
                <a:moveTo>
                  <a:pt x="0" y="0"/>
                </a:moveTo>
                <a:lnTo>
                  <a:pt x="692365" y="0"/>
                </a:lnTo>
                <a:lnTo>
                  <a:pt x="692365" y="224370"/>
                </a:lnTo>
                <a:lnTo>
                  <a:pt x="0" y="224370"/>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2" name="object 42"/>
          <p:cNvSpPr/>
          <p:nvPr/>
        </p:nvSpPr>
        <p:spPr>
          <a:xfrm>
            <a:off x="10094734" y="2980258"/>
            <a:ext cx="705485" cy="224790"/>
          </a:xfrm>
          <a:custGeom>
            <a:avLst/>
            <a:gdLst/>
            <a:ahLst/>
            <a:cxnLst/>
            <a:rect l="l" t="t" r="r" b="b"/>
            <a:pathLst>
              <a:path w="705484" h="224789">
                <a:moveTo>
                  <a:pt x="0" y="0"/>
                </a:moveTo>
                <a:lnTo>
                  <a:pt x="705230" y="0"/>
                </a:lnTo>
                <a:lnTo>
                  <a:pt x="705230" y="224370"/>
                </a:lnTo>
                <a:lnTo>
                  <a:pt x="0" y="224370"/>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3" name="object 43"/>
          <p:cNvSpPr/>
          <p:nvPr/>
        </p:nvSpPr>
        <p:spPr>
          <a:xfrm>
            <a:off x="10799965" y="2980258"/>
            <a:ext cx="699770" cy="224790"/>
          </a:xfrm>
          <a:custGeom>
            <a:avLst/>
            <a:gdLst/>
            <a:ahLst/>
            <a:cxnLst/>
            <a:rect l="l" t="t" r="r" b="b"/>
            <a:pathLst>
              <a:path w="699770" h="224789">
                <a:moveTo>
                  <a:pt x="0" y="0"/>
                </a:moveTo>
                <a:lnTo>
                  <a:pt x="699668" y="0"/>
                </a:lnTo>
                <a:lnTo>
                  <a:pt x="699668" y="224370"/>
                </a:lnTo>
                <a:lnTo>
                  <a:pt x="0" y="224370"/>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4" name="object 44"/>
          <p:cNvSpPr/>
          <p:nvPr/>
        </p:nvSpPr>
        <p:spPr>
          <a:xfrm>
            <a:off x="11499633" y="2980258"/>
            <a:ext cx="692785" cy="224790"/>
          </a:xfrm>
          <a:custGeom>
            <a:avLst/>
            <a:gdLst/>
            <a:ahLst/>
            <a:cxnLst/>
            <a:rect l="l" t="t" r="r" b="b"/>
            <a:pathLst>
              <a:path w="692784" h="224789">
                <a:moveTo>
                  <a:pt x="0" y="0"/>
                </a:moveTo>
                <a:lnTo>
                  <a:pt x="692365" y="0"/>
                </a:lnTo>
                <a:lnTo>
                  <a:pt x="692365" y="224370"/>
                </a:lnTo>
                <a:lnTo>
                  <a:pt x="0" y="224370"/>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5" name="object 45"/>
          <p:cNvSpPr/>
          <p:nvPr/>
        </p:nvSpPr>
        <p:spPr>
          <a:xfrm>
            <a:off x="10094734" y="3204629"/>
            <a:ext cx="705485" cy="224790"/>
          </a:xfrm>
          <a:custGeom>
            <a:avLst/>
            <a:gdLst/>
            <a:ahLst/>
            <a:cxnLst/>
            <a:rect l="l" t="t" r="r" b="b"/>
            <a:pathLst>
              <a:path w="705484" h="224789">
                <a:moveTo>
                  <a:pt x="0" y="0"/>
                </a:moveTo>
                <a:lnTo>
                  <a:pt x="705230" y="0"/>
                </a:lnTo>
                <a:lnTo>
                  <a:pt x="705230" y="224370"/>
                </a:lnTo>
                <a:lnTo>
                  <a:pt x="0" y="224370"/>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6" name="object 46"/>
          <p:cNvSpPr/>
          <p:nvPr/>
        </p:nvSpPr>
        <p:spPr>
          <a:xfrm>
            <a:off x="10799965" y="3204629"/>
            <a:ext cx="699770" cy="224790"/>
          </a:xfrm>
          <a:custGeom>
            <a:avLst/>
            <a:gdLst/>
            <a:ahLst/>
            <a:cxnLst/>
            <a:rect l="l" t="t" r="r" b="b"/>
            <a:pathLst>
              <a:path w="699770" h="224789">
                <a:moveTo>
                  <a:pt x="0" y="0"/>
                </a:moveTo>
                <a:lnTo>
                  <a:pt x="699668" y="0"/>
                </a:lnTo>
                <a:lnTo>
                  <a:pt x="699668" y="224370"/>
                </a:lnTo>
                <a:lnTo>
                  <a:pt x="0" y="224370"/>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7" name="object 47"/>
          <p:cNvSpPr/>
          <p:nvPr/>
        </p:nvSpPr>
        <p:spPr>
          <a:xfrm>
            <a:off x="11499633" y="3204629"/>
            <a:ext cx="692785" cy="224790"/>
          </a:xfrm>
          <a:custGeom>
            <a:avLst/>
            <a:gdLst/>
            <a:ahLst/>
            <a:cxnLst/>
            <a:rect l="l" t="t" r="r" b="b"/>
            <a:pathLst>
              <a:path w="692784" h="224789">
                <a:moveTo>
                  <a:pt x="0" y="0"/>
                </a:moveTo>
                <a:lnTo>
                  <a:pt x="692365" y="0"/>
                </a:lnTo>
                <a:lnTo>
                  <a:pt x="692365" y="224370"/>
                </a:lnTo>
                <a:lnTo>
                  <a:pt x="0" y="224370"/>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8" name="object 48"/>
          <p:cNvSpPr/>
          <p:nvPr/>
        </p:nvSpPr>
        <p:spPr>
          <a:xfrm>
            <a:off x="10094734" y="1341419"/>
            <a:ext cx="0" cy="2094230"/>
          </a:xfrm>
          <a:custGeom>
            <a:avLst/>
            <a:gdLst/>
            <a:ahLst/>
            <a:cxnLst/>
            <a:rect l="l" t="t" r="r" b="b"/>
            <a:pathLst>
              <a:path h="2094229">
                <a:moveTo>
                  <a:pt x="0" y="0"/>
                </a:moveTo>
                <a:lnTo>
                  <a:pt x="0" y="2093937"/>
                </a:lnTo>
              </a:path>
            </a:pathLst>
          </a:custGeom>
          <a:ln w="1270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9" name="object 49"/>
          <p:cNvSpPr/>
          <p:nvPr/>
        </p:nvSpPr>
        <p:spPr>
          <a:xfrm>
            <a:off x="12192000" y="1341419"/>
            <a:ext cx="0" cy="2094230"/>
          </a:xfrm>
          <a:custGeom>
            <a:avLst/>
            <a:gdLst/>
            <a:ahLst/>
            <a:cxnLst/>
            <a:rect l="l" t="t" r="r" b="b"/>
            <a:pathLst>
              <a:path h="2094229">
                <a:moveTo>
                  <a:pt x="0" y="0"/>
                </a:moveTo>
                <a:lnTo>
                  <a:pt x="0" y="2093937"/>
                </a:lnTo>
              </a:path>
            </a:pathLst>
          </a:custGeom>
          <a:ln w="1270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0" name="object 50"/>
          <p:cNvSpPr/>
          <p:nvPr/>
        </p:nvSpPr>
        <p:spPr>
          <a:xfrm>
            <a:off x="10088384" y="1347769"/>
            <a:ext cx="2103755" cy="0"/>
          </a:xfrm>
          <a:custGeom>
            <a:avLst/>
            <a:gdLst/>
            <a:ahLst/>
            <a:cxnLst/>
            <a:rect l="l" t="t" r="r" b="b"/>
            <a:pathLst>
              <a:path w="2103754">
                <a:moveTo>
                  <a:pt x="0" y="0"/>
                </a:moveTo>
                <a:lnTo>
                  <a:pt x="2103615" y="0"/>
                </a:lnTo>
              </a:path>
            </a:pathLst>
          </a:custGeom>
          <a:ln w="1270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1" name="object 51"/>
          <p:cNvSpPr/>
          <p:nvPr/>
        </p:nvSpPr>
        <p:spPr>
          <a:xfrm>
            <a:off x="10088384" y="3429003"/>
            <a:ext cx="2103755" cy="0"/>
          </a:xfrm>
          <a:custGeom>
            <a:avLst/>
            <a:gdLst/>
            <a:ahLst/>
            <a:cxnLst/>
            <a:rect l="l" t="t" r="r" b="b"/>
            <a:pathLst>
              <a:path w="2103754">
                <a:moveTo>
                  <a:pt x="0" y="0"/>
                </a:moveTo>
                <a:lnTo>
                  <a:pt x="2103615" y="0"/>
                </a:lnTo>
              </a:path>
            </a:pathLst>
          </a:custGeom>
          <a:ln w="1270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2" name="object 52"/>
          <p:cNvSpPr txBox="1"/>
          <p:nvPr/>
        </p:nvSpPr>
        <p:spPr>
          <a:xfrm>
            <a:off x="6406871" y="4198953"/>
            <a:ext cx="935355" cy="438784"/>
          </a:xfrm>
          <a:prstGeom prst="rect">
            <a:avLst/>
          </a:prstGeom>
        </p:spPr>
        <p:txBody>
          <a:bodyPr vert="horz" wrap="square" lIns="0" tIns="12065" rIns="0" bIns="0" rtlCol="0">
            <a:spAutoFit/>
          </a:bodyPr>
          <a:lstStyle/>
          <a:p>
            <a:pPr marL="90805" marR="0" lvl="0" indent="0" algn="l" defTabSz="914400" rtl="0" eaLnBrk="1" fontAlgn="auto" latinLnBrk="0" hangingPunct="1">
              <a:lnSpc>
                <a:spcPts val="1630"/>
              </a:lnSpc>
              <a:spcBef>
                <a:spcPts val="95"/>
              </a:spcBef>
              <a:spcAft>
                <a:spcPts val="0"/>
              </a:spcAft>
              <a:buClrTx/>
              <a:buSzTx/>
              <a:buFontTx/>
              <a:buNone/>
              <a:tabLst/>
              <a:defRPr/>
            </a:pPr>
            <a:r>
              <a:rPr kumimoji="0" sz="1600" b="1" i="0" u="none" strike="noStrike" kern="1200" cap="none" spc="-10" normalizeH="0" baseline="0" noProof="0" dirty="0">
                <a:ln>
                  <a:noFill/>
                </a:ln>
                <a:solidFill>
                  <a:srgbClr val="FFFFFF"/>
                </a:solidFill>
                <a:effectLst/>
                <a:uLnTx/>
                <a:uFillTx/>
                <a:latin typeface="Calibri"/>
                <a:ea typeface="+mn-ea"/>
                <a:cs typeface="Calibri"/>
              </a:rPr>
              <a:t>52.60%</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ts val="1630"/>
              </a:lnSpc>
              <a:spcBef>
                <a:spcPts val="0"/>
              </a:spcBef>
              <a:spcAft>
                <a:spcPts val="0"/>
              </a:spcAft>
              <a:buClrTx/>
              <a:buSzTx/>
              <a:buFontTx/>
              <a:buNone/>
              <a:tabLst/>
              <a:defRPr/>
            </a:pPr>
            <a:r>
              <a:rPr kumimoji="0" sz="1600" b="0" i="0" u="none" strike="noStrike" kern="1200" cap="none" spc="-10" normalizeH="0" baseline="0" noProof="0" dirty="0">
                <a:ln>
                  <a:noFill/>
                </a:ln>
                <a:solidFill>
                  <a:srgbClr val="FF0000"/>
                </a:solidFill>
                <a:effectLst/>
                <a:uLnTx/>
                <a:uFillTx/>
                <a:latin typeface="Calibri"/>
                <a:ea typeface="+mn-ea"/>
                <a:cs typeface="Calibri"/>
              </a:rPr>
              <a:t>Unkwn</a:t>
            </a:r>
            <a:r>
              <a:rPr kumimoji="0" sz="1600" b="0" i="0" u="none" strike="noStrike" kern="1200" cap="none" spc="-50" normalizeH="0" baseline="0" noProof="0" dirty="0">
                <a:ln>
                  <a:noFill/>
                </a:ln>
                <a:solidFill>
                  <a:srgbClr val="FF0000"/>
                </a:solidFill>
                <a:effectLst/>
                <a:uLnTx/>
                <a:uFillTx/>
                <a:latin typeface="Calibri"/>
                <a:ea typeface="+mn-ea"/>
                <a:cs typeface="Calibri"/>
              </a:rPr>
              <a:t> </a:t>
            </a:r>
            <a:r>
              <a:rPr kumimoji="0" sz="1600" b="0" i="0" u="none" strike="noStrike" kern="1200" cap="none" spc="-5" normalizeH="0" baseline="0" noProof="0" dirty="0">
                <a:ln>
                  <a:noFill/>
                </a:ln>
                <a:solidFill>
                  <a:srgbClr val="FF0000"/>
                </a:solidFill>
                <a:effectLst/>
                <a:uLnTx/>
                <a:uFillTx/>
                <a:latin typeface="Calibri"/>
                <a:ea typeface="+mn-ea"/>
                <a:cs typeface="Calibri"/>
              </a:rPr>
              <a:t>FPL</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3" name="object 53"/>
          <p:cNvSpPr txBox="1"/>
          <p:nvPr/>
        </p:nvSpPr>
        <p:spPr>
          <a:xfrm>
            <a:off x="8259881" y="3369498"/>
            <a:ext cx="912494"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FF0000"/>
                </a:solidFill>
                <a:effectLst/>
                <a:uLnTx/>
                <a:uFillTx/>
                <a:latin typeface="Calibri"/>
                <a:ea typeface="+mn-ea"/>
                <a:cs typeface="Calibri"/>
              </a:rPr>
              <a:t>&lt;100%</a:t>
            </a:r>
            <a:r>
              <a:rPr kumimoji="0" sz="1600" b="0" i="0" u="none" strike="noStrike" kern="1200" cap="none" spc="-15" normalizeH="0" baseline="0" noProof="0" dirty="0">
                <a:ln>
                  <a:noFill/>
                </a:ln>
                <a:solidFill>
                  <a:srgbClr val="FF0000"/>
                </a:solidFill>
                <a:effectLst/>
                <a:uLnTx/>
                <a:uFillTx/>
                <a:latin typeface="Calibri"/>
                <a:ea typeface="+mn-ea"/>
                <a:cs typeface="Calibri"/>
              </a:rPr>
              <a:t> </a:t>
            </a:r>
            <a:r>
              <a:rPr kumimoji="0" sz="1600" b="0" i="0" u="none" strike="noStrike" kern="1200" cap="none" spc="-5" normalizeH="0" baseline="0" noProof="0" dirty="0">
                <a:ln>
                  <a:noFill/>
                </a:ln>
                <a:solidFill>
                  <a:srgbClr val="FF0000"/>
                </a:solidFill>
                <a:effectLst/>
                <a:uLnTx/>
                <a:uFillTx/>
                <a:latin typeface="Calibri"/>
                <a:ea typeface="+mn-ea"/>
                <a:cs typeface="Calibri"/>
              </a:rPr>
              <a:t>FPL</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4" name="object 54"/>
          <p:cNvSpPr txBox="1"/>
          <p:nvPr/>
        </p:nvSpPr>
        <p:spPr>
          <a:xfrm>
            <a:off x="8725539" y="3942710"/>
            <a:ext cx="1832610" cy="269240"/>
          </a:xfrm>
          <a:prstGeom prst="rect">
            <a:avLst/>
          </a:prstGeom>
        </p:spPr>
        <p:txBody>
          <a:bodyPr vert="horz" wrap="square" lIns="0" tIns="12065" rIns="0" bIns="0" rtlCol="0">
            <a:spAutoFit/>
          </a:bodyPr>
          <a:lstStyle/>
          <a:p>
            <a:pPr marL="38100" marR="0" lvl="0" indent="0" algn="l" defTabSz="914400" rtl="0" eaLnBrk="1" fontAlgn="auto" latinLnBrk="0" hangingPunct="1">
              <a:lnSpc>
                <a:spcPct val="100000"/>
              </a:lnSpc>
              <a:spcBef>
                <a:spcPts val="95"/>
              </a:spcBef>
              <a:spcAft>
                <a:spcPts val="0"/>
              </a:spcAft>
              <a:buClrTx/>
              <a:buSzTx/>
              <a:buFontTx/>
              <a:buNone/>
              <a:tabLst/>
              <a:defRPr/>
            </a:pPr>
            <a:r>
              <a:rPr kumimoji="0" sz="2400" b="1" i="0" u="none" strike="noStrike" kern="1200" cap="none" spc="-7" normalizeH="0" baseline="-6944" noProof="0" dirty="0">
                <a:ln>
                  <a:noFill/>
                </a:ln>
                <a:solidFill>
                  <a:srgbClr val="FFFFFF"/>
                </a:solidFill>
                <a:effectLst/>
                <a:uLnTx/>
                <a:uFillTx/>
                <a:latin typeface="Calibri"/>
                <a:ea typeface="+mn-ea"/>
                <a:cs typeface="Calibri"/>
              </a:rPr>
              <a:t>6.90% </a:t>
            </a:r>
            <a:r>
              <a:rPr kumimoji="0" sz="1600" b="0" i="0" u="none" strike="noStrike" kern="1200" cap="none" spc="-10" normalizeH="0" baseline="0" noProof="0" dirty="0">
                <a:ln>
                  <a:noFill/>
                </a:ln>
                <a:solidFill>
                  <a:srgbClr val="FF0000"/>
                </a:solidFill>
                <a:effectLst/>
                <a:uLnTx/>
                <a:uFillTx/>
                <a:latin typeface="Calibri"/>
                <a:ea typeface="+mn-ea"/>
                <a:cs typeface="Calibri"/>
              </a:rPr>
              <a:t>100-138%</a:t>
            </a:r>
            <a:r>
              <a:rPr kumimoji="0" sz="1600" b="0" i="0" u="none" strike="noStrike" kern="1200" cap="none" spc="0" normalizeH="0" baseline="0" noProof="0" dirty="0">
                <a:ln>
                  <a:noFill/>
                </a:ln>
                <a:solidFill>
                  <a:srgbClr val="FF0000"/>
                </a:solidFill>
                <a:effectLst/>
                <a:uLnTx/>
                <a:uFillTx/>
                <a:latin typeface="Calibri"/>
                <a:ea typeface="+mn-ea"/>
                <a:cs typeface="Calibri"/>
              </a:rPr>
              <a:t> </a:t>
            </a:r>
            <a:r>
              <a:rPr kumimoji="0" sz="1600" b="0" i="0" u="none" strike="noStrike" kern="1200" cap="none" spc="-5" normalizeH="0" baseline="0" noProof="0" dirty="0">
                <a:ln>
                  <a:noFill/>
                </a:ln>
                <a:solidFill>
                  <a:srgbClr val="FF0000"/>
                </a:solidFill>
                <a:effectLst/>
                <a:uLnTx/>
                <a:uFillTx/>
                <a:latin typeface="Calibri"/>
                <a:ea typeface="+mn-ea"/>
                <a:cs typeface="Calibri"/>
              </a:rPr>
              <a:t>FPL</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5" name="object 55"/>
          <p:cNvSpPr txBox="1"/>
          <p:nvPr/>
        </p:nvSpPr>
        <p:spPr>
          <a:xfrm>
            <a:off x="9289557" y="4471534"/>
            <a:ext cx="118237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FF0000"/>
                </a:solidFill>
                <a:effectLst/>
                <a:uLnTx/>
                <a:uFillTx/>
                <a:latin typeface="Calibri"/>
                <a:ea typeface="+mn-ea"/>
                <a:cs typeface="Calibri"/>
              </a:rPr>
              <a:t>139-200%</a:t>
            </a:r>
            <a:r>
              <a:rPr kumimoji="0" sz="1600" b="0" i="0" u="none" strike="noStrike" kern="1200" cap="none" spc="5" normalizeH="0" baseline="0" noProof="0" dirty="0">
                <a:ln>
                  <a:noFill/>
                </a:ln>
                <a:solidFill>
                  <a:srgbClr val="FF0000"/>
                </a:solidFill>
                <a:effectLst/>
                <a:uLnTx/>
                <a:uFillTx/>
                <a:latin typeface="Calibri"/>
                <a:ea typeface="+mn-ea"/>
                <a:cs typeface="Calibri"/>
              </a:rPr>
              <a:t> </a:t>
            </a:r>
            <a:r>
              <a:rPr kumimoji="0" sz="1600" b="0" i="0" u="none" strike="noStrike" kern="1200" cap="none" spc="-5" normalizeH="0" baseline="0" noProof="0" dirty="0">
                <a:ln>
                  <a:noFill/>
                </a:ln>
                <a:solidFill>
                  <a:srgbClr val="FF0000"/>
                </a:solidFill>
                <a:effectLst/>
                <a:uLnTx/>
                <a:uFillTx/>
                <a:latin typeface="Calibri"/>
                <a:ea typeface="+mn-ea"/>
                <a:cs typeface="Calibri"/>
              </a:rPr>
              <a:t>FPL</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6" name="object 56"/>
          <p:cNvSpPr txBox="1"/>
          <p:nvPr/>
        </p:nvSpPr>
        <p:spPr>
          <a:xfrm>
            <a:off x="8877964" y="5158863"/>
            <a:ext cx="1816735" cy="625475"/>
          </a:xfrm>
          <a:prstGeom prst="rect">
            <a:avLst/>
          </a:prstGeom>
        </p:spPr>
        <p:txBody>
          <a:bodyPr vert="horz" wrap="square" lIns="0" tIns="68580" rIns="0" bIns="0" rtlCol="0">
            <a:spAutoFit/>
          </a:bodyPr>
          <a:lstStyle/>
          <a:p>
            <a:pPr marL="38100" marR="0" lvl="0" indent="0" algn="l" defTabSz="914400" rtl="0" eaLnBrk="1" fontAlgn="auto" latinLnBrk="0" hangingPunct="1">
              <a:lnSpc>
                <a:spcPct val="100000"/>
              </a:lnSpc>
              <a:spcBef>
                <a:spcPts val="540"/>
              </a:spcBef>
              <a:spcAft>
                <a:spcPts val="0"/>
              </a:spcAft>
              <a:buClrTx/>
              <a:buSzTx/>
              <a:buFontTx/>
              <a:buNone/>
              <a:tabLst/>
              <a:defRPr/>
            </a:pPr>
            <a:r>
              <a:rPr kumimoji="0" sz="2400" b="1" i="0" u="none" strike="noStrike" kern="1200" cap="none" spc="-7" normalizeH="0" baseline="6944" noProof="0" dirty="0">
                <a:ln>
                  <a:noFill/>
                </a:ln>
                <a:solidFill>
                  <a:srgbClr val="3E3E3E"/>
                </a:solidFill>
                <a:effectLst/>
                <a:uLnTx/>
                <a:uFillTx/>
                <a:latin typeface="Calibri"/>
                <a:ea typeface="+mn-ea"/>
                <a:cs typeface="Calibri"/>
              </a:rPr>
              <a:t>4.40% </a:t>
            </a:r>
            <a:r>
              <a:rPr kumimoji="0" sz="1600" b="0" i="0" u="none" strike="noStrike" kern="1200" cap="none" spc="-10" normalizeH="0" baseline="0" noProof="0" dirty="0">
                <a:ln>
                  <a:noFill/>
                </a:ln>
                <a:solidFill>
                  <a:srgbClr val="FF0000"/>
                </a:solidFill>
                <a:effectLst/>
                <a:uLnTx/>
                <a:uFillTx/>
                <a:latin typeface="Calibri"/>
                <a:ea typeface="+mn-ea"/>
                <a:cs typeface="Calibri"/>
              </a:rPr>
              <a:t>201-250%</a:t>
            </a:r>
            <a:r>
              <a:rPr kumimoji="0" sz="1600" b="0" i="0" u="none" strike="noStrike" kern="1200" cap="none" spc="114" normalizeH="0" baseline="0" noProof="0" dirty="0">
                <a:ln>
                  <a:noFill/>
                </a:ln>
                <a:solidFill>
                  <a:srgbClr val="FF0000"/>
                </a:solidFill>
                <a:effectLst/>
                <a:uLnTx/>
                <a:uFillTx/>
                <a:latin typeface="Calibri"/>
                <a:ea typeface="+mn-ea"/>
                <a:cs typeface="Calibri"/>
              </a:rPr>
              <a:t> </a:t>
            </a:r>
            <a:r>
              <a:rPr kumimoji="0" sz="1600" b="0" i="0" u="none" strike="noStrike" kern="1200" cap="none" spc="-5" normalizeH="0" baseline="0" noProof="0" dirty="0">
                <a:ln>
                  <a:noFill/>
                </a:ln>
                <a:solidFill>
                  <a:srgbClr val="FF0000"/>
                </a:solidFill>
                <a:effectLst/>
                <a:uLnTx/>
                <a:uFillTx/>
                <a:latin typeface="Calibri"/>
                <a:ea typeface="+mn-ea"/>
                <a:cs typeface="Calibri"/>
              </a:rPr>
              <a:t>FPL</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57150" marR="0" lvl="0" indent="0" algn="l" defTabSz="914400" rtl="0" eaLnBrk="1" fontAlgn="auto" latinLnBrk="0" hangingPunct="1">
              <a:lnSpc>
                <a:spcPct val="100000"/>
              </a:lnSpc>
              <a:spcBef>
                <a:spcPts val="445"/>
              </a:spcBef>
              <a:spcAft>
                <a:spcPts val="0"/>
              </a:spcAft>
              <a:buClrTx/>
              <a:buSzTx/>
              <a:buFontTx/>
              <a:buNone/>
              <a:tabLst/>
              <a:defRPr/>
            </a:pPr>
            <a:r>
              <a:rPr kumimoji="0" sz="2400" b="1" i="0" u="none" strike="noStrike" kern="1200" cap="none" spc="-7" normalizeH="0" baseline="8680" noProof="0" dirty="0">
                <a:ln>
                  <a:noFill/>
                </a:ln>
                <a:solidFill>
                  <a:srgbClr val="3E3E3E"/>
                </a:solidFill>
                <a:effectLst/>
                <a:uLnTx/>
                <a:uFillTx/>
                <a:latin typeface="Calibri"/>
                <a:ea typeface="+mn-ea"/>
                <a:cs typeface="Calibri"/>
              </a:rPr>
              <a:t>6.30% </a:t>
            </a:r>
            <a:r>
              <a:rPr kumimoji="0" sz="1600" b="0" i="0" u="none" strike="noStrike" kern="1200" cap="none" spc="-10" normalizeH="0" baseline="0" noProof="0" dirty="0">
                <a:ln>
                  <a:noFill/>
                </a:ln>
                <a:solidFill>
                  <a:srgbClr val="FF0000"/>
                </a:solidFill>
                <a:effectLst/>
                <a:uLnTx/>
                <a:uFillTx/>
                <a:latin typeface="Calibri"/>
                <a:ea typeface="+mn-ea"/>
                <a:cs typeface="Calibri"/>
              </a:rPr>
              <a:t>251-400%</a:t>
            </a:r>
            <a:r>
              <a:rPr kumimoji="0" sz="1600" b="0" i="0" u="none" strike="noStrike" kern="1200" cap="none" spc="70" normalizeH="0" baseline="0" noProof="0" dirty="0">
                <a:ln>
                  <a:noFill/>
                </a:ln>
                <a:solidFill>
                  <a:srgbClr val="FF0000"/>
                </a:solidFill>
                <a:effectLst/>
                <a:uLnTx/>
                <a:uFillTx/>
                <a:latin typeface="Calibri"/>
                <a:ea typeface="+mn-ea"/>
                <a:cs typeface="Calibri"/>
              </a:rPr>
              <a:t> </a:t>
            </a:r>
            <a:r>
              <a:rPr kumimoji="0" sz="1600" b="0" i="0" u="none" strike="noStrike" kern="1200" cap="none" spc="-5" normalizeH="0" baseline="0" noProof="0" dirty="0">
                <a:ln>
                  <a:noFill/>
                </a:ln>
                <a:solidFill>
                  <a:srgbClr val="FF0000"/>
                </a:solidFill>
                <a:effectLst/>
                <a:uLnTx/>
                <a:uFillTx/>
                <a:latin typeface="Calibri"/>
                <a:ea typeface="+mn-ea"/>
                <a:cs typeface="Calibri"/>
              </a:rPr>
              <a:t>FPL</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7" name="object 57"/>
          <p:cNvSpPr txBox="1"/>
          <p:nvPr/>
        </p:nvSpPr>
        <p:spPr>
          <a:xfrm>
            <a:off x="8108674" y="5886932"/>
            <a:ext cx="118237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FF0000"/>
                </a:solidFill>
                <a:effectLst/>
                <a:uLnTx/>
                <a:uFillTx/>
                <a:latin typeface="Calibri"/>
                <a:ea typeface="+mn-ea"/>
                <a:cs typeface="Calibri"/>
              </a:rPr>
              <a:t>401-500%</a:t>
            </a:r>
            <a:r>
              <a:rPr kumimoji="0" sz="1600" b="0" i="0" u="none" strike="noStrike" kern="1200" cap="none" spc="5" normalizeH="0" baseline="0" noProof="0" dirty="0">
                <a:ln>
                  <a:noFill/>
                </a:ln>
                <a:solidFill>
                  <a:srgbClr val="FF0000"/>
                </a:solidFill>
                <a:effectLst/>
                <a:uLnTx/>
                <a:uFillTx/>
                <a:latin typeface="Calibri"/>
                <a:ea typeface="+mn-ea"/>
                <a:cs typeface="Calibri"/>
              </a:rPr>
              <a:t> </a:t>
            </a:r>
            <a:r>
              <a:rPr kumimoji="0" sz="1600" b="0" i="0" u="none" strike="noStrike" kern="1200" cap="none" spc="-5" normalizeH="0" baseline="0" noProof="0" dirty="0">
                <a:ln>
                  <a:noFill/>
                </a:ln>
                <a:solidFill>
                  <a:srgbClr val="FF0000"/>
                </a:solidFill>
                <a:effectLst/>
                <a:uLnTx/>
                <a:uFillTx/>
                <a:latin typeface="Calibri"/>
                <a:ea typeface="+mn-ea"/>
                <a:cs typeface="Calibri"/>
              </a:rPr>
              <a:t>FPL</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8" name="object 58"/>
          <p:cNvSpPr txBox="1"/>
          <p:nvPr/>
        </p:nvSpPr>
        <p:spPr>
          <a:xfrm>
            <a:off x="6443153" y="5685051"/>
            <a:ext cx="152781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FF0000"/>
                </a:solidFill>
                <a:effectLst/>
                <a:uLnTx/>
                <a:uFillTx/>
                <a:latin typeface="Calibri"/>
                <a:ea typeface="+mn-ea"/>
                <a:cs typeface="Calibri"/>
              </a:rPr>
              <a:t>&gt;500% </a:t>
            </a:r>
            <a:r>
              <a:rPr kumimoji="0" sz="1600" b="0" i="0" u="none" strike="noStrike" kern="1200" cap="none" spc="-5" normalizeH="0" baseline="0" noProof="0" dirty="0">
                <a:ln>
                  <a:noFill/>
                </a:ln>
                <a:solidFill>
                  <a:srgbClr val="FF0000"/>
                </a:solidFill>
                <a:effectLst/>
                <a:uLnTx/>
                <a:uFillTx/>
                <a:latin typeface="Calibri"/>
                <a:ea typeface="+mn-ea"/>
                <a:cs typeface="Calibri"/>
              </a:rPr>
              <a:t>FPL</a:t>
            </a:r>
            <a:r>
              <a:rPr kumimoji="0" sz="1600" b="0" i="0" u="none" strike="noStrike" kern="1200" cap="none" spc="100" normalizeH="0" baseline="0" noProof="0" dirty="0">
                <a:ln>
                  <a:noFill/>
                </a:ln>
                <a:solidFill>
                  <a:srgbClr val="FF0000"/>
                </a:solidFill>
                <a:effectLst/>
                <a:uLnTx/>
                <a:uFillTx/>
                <a:latin typeface="Calibri"/>
                <a:ea typeface="+mn-ea"/>
                <a:cs typeface="Calibri"/>
              </a:rPr>
              <a:t> </a:t>
            </a:r>
            <a:r>
              <a:rPr kumimoji="0" sz="2400" b="1" i="0" u="none" strike="noStrike" kern="1200" cap="none" spc="-7" normalizeH="0" baseline="3472" noProof="0" dirty="0">
                <a:ln>
                  <a:noFill/>
                </a:ln>
                <a:solidFill>
                  <a:srgbClr val="3E3E3E"/>
                </a:solidFill>
                <a:effectLst/>
                <a:uLnTx/>
                <a:uFillTx/>
                <a:latin typeface="Calibri"/>
                <a:ea typeface="+mn-ea"/>
                <a:cs typeface="Calibri"/>
              </a:rPr>
              <a:t>0.20%</a:t>
            </a:r>
            <a:endParaRPr kumimoji="0" sz="2400" b="0" i="0" u="none" strike="noStrike" kern="1200" cap="none" spc="0" normalizeH="0" baseline="3472" noProof="0">
              <a:ln>
                <a:noFill/>
              </a:ln>
              <a:solidFill>
                <a:prstClr val="black"/>
              </a:solidFill>
              <a:effectLst/>
              <a:uLnTx/>
              <a:uFillTx/>
              <a:latin typeface="Calibri"/>
              <a:ea typeface="+mn-ea"/>
              <a:cs typeface="Calibri"/>
            </a:endParaRPr>
          </a:p>
        </p:txBody>
      </p:sp>
      <p:sp>
        <p:nvSpPr>
          <p:cNvPr id="59" name="object 59"/>
          <p:cNvSpPr/>
          <p:nvPr/>
        </p:nvSpPr>
        <p:spPr>
          <a:xfrm>
            <a:off x="568451" y="2772155"/>
            <a:ext cx="4573523" cy="2976371"/>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0" name="object 60"/>
          <p:cNvSpPr txBox="1"/>
          <p:nvPr/>
        </p:nvSpPr>
        <p:spPr>
          <a:xfrm>
            <a:off x="3241799" y="3635042"/>
            <a:ext cx="382270"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1" i="0" u="none" strike="noStrike" kern="1200" cap="none" spc="-5" normalizeH="0" baseline="0" noProof="0" dirty="0">
                <a:ln>
                  <a:noFill/>
                </a:ln>
                <a:solidFill>
                  <a:srgbClr val="FF0000"/>
                </a:solidFill>
                <a:effectLst/>
                <a:uLnTx/>
                <a:uFillTx/>
                <a:latin typeface="Calibri"/>
                <a:ea typeface="+mn-ea"/>
                <a:cs typeface="Calibri"/>
              </a:rPr>
              <a:t>3.4%</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61" name="object 61"/>
          <p:cNvSpPr txBox="1"/>
          <p:nvPr/>
        </p:nvSpPr>
        <p:spPr>
          <a:xfrm>
            <a:off x="3241799" y="4476655"/>
            <a:ext cx="382270"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1" i="0" u="none" strike="noStrike" kern="1200" cap="none" spc="-5" normalizeH="0" baseline="0" noProof="0" dirty="0">
                <a:ln>
                  <a:noFill/>
                </a:ln>
                <a:solidFill>
                  <a:srgbClr val="FF0000"/>
                </a:solidFill>
                <a:effectLst/>
                <a:uLnTx/>
                <a:uFillTx/>
                <a:latin typeface="Calibri"/>
                <a:ea typeface="+mn-ea"/>
                <a:cs typeface="Calibri"/>
              </a:rPr>
              <a:t>1.4%</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62" name="object 62"/>
          <p:cNvSpPr/>
          <p:nvPr/>
        </p:nvSpPr>
        <p:spPr>
          <a:xfrm>
            <a:off x="0" y="1347762"/>
            <a:ext cx="637540" cy="219710"/>
          </a:xfrm>
          <a:custGeom>
            <a:avLst/>
            <a:gdLst/>
            <a:ahLst/>
            <a:cxnLst/>
            <a:rect l="l" t="t" r="r" b="b"/>
            <a:pathLst>
              <a:path w="637540" h="219709">
                <a:moveTo>
                  <a:pt x="0" y="219710"/>
                </a:moveTo>
                <a:lnTo>
                  <a:pt x="637108" y="219710"/>
                </a:lnTo>
                <a:lnTo>
                  <a:pt x="637108" y="0"/>
                </a:lnTo>
                <a:lnTo>
                  <a:pt x="0" y="0"/>
                </a:lnTo>
                <a:lnTo>
                  <a:pt x="0" y="21971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3" name="object 63"/>
          <p:cNvSpPr/>
          <p:nvPr/>
        </p:nvSpPr>
        <p:spPr>
          <a:xfrm>
            <a:off x="637108" y="1347774"/>
            <a:ext cx="637540" cy="219710"/>
          </a:xfrm>
          <a:custGeom>
            <a:avLst/>
            <a:gdLst/>
            <a:ahLst/>
            <a:cxnLst/>
            <a:rect l="l" t="t" r="r" b="b"/>
            <a:pathLst>
              <a:path w="637540" h="219709">
                <a:moveTo>
                  <a:pt x="0" y="0"/>
                </a:moveTo>
                <a:lnTo>
                  <a:pt x="637108" y="0"/>
                </a:lnTo>
                <a:lnTo>
                  <a:pt x="637108" y="219710"/>
                </a:lnTo>
                <a:lnTo>
                  <a:pt x="0" y="219710"/>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4" name="object 64"/>
          <p:cNvSpPr/>
          <p:nvPr/>
        </p:nvSpPr>
        <p:spPr>
          <a:xfrm>
            <a:off x="1274216" y="1347774"/>
            <a:ext cx="637540" cy="219710"/>
          </a:xfrm>
          <a:custGeom>
            <a:avLst/>
            <a:gdLst/>
            <a:ahLst/>
            <a:cxnLst/>
            <a:rect l="l" t="t" r="r" b="b"/>
            <a:pathLst>
              <a:path w="637539" h="219709">
                <a:moveTo>
                  <a:pt x="0" y="0"/>
                </a:moveTo>
                <a:lnTo>
                  <a:pt x="637108" y="0"/>
                </a:lnTo>
                <a:lnTo>
                  <a:pt x="637108" y="219710"/>
                </a:lnTo>
                <a:lnTo>
                  <a:pt x="0" y="219710"/>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5" name="object 65"/>
          <p:cNvSpPr/>
          <p:nvPr/>
        </p:nvSpPr>
        <p:spPr>
          <a:xfrm>
            <a:off x="0" y="1567484"/>
            <a:ext cx="637540" cy="207645"/>
          </a:xfrm>
          <a:custGeom>
            <a:avLst/>
            <a:gdLst/>
            <a:ahLst/>
            <a:cxnLst/>
            <a:rect l="l" t="t" r="r" b="b"/>
            <a:pathLst>
              <a:path w="637540" h="207644">
                <a:moveTo>
                  <a:pt x="0" y="207632"/>
                </a:moveTo>
                <a:lnTo>
                  <a:pt x="637108" y="207632"/>
                </a:lnTo>
                <a:lnTo>
                  <a:pt x="637108" y="0"/>
                </a:lnTo>
                <a:lnTo>
                  <a:pt x="0" y="0"/>
                </a:lnTo>
                <a:lnTo>
                  <a:pt x="0" y="207632"/>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6" name="object 66"/>
          <p:cNvSpPr/>
          <p:nvPr/>
        </p:nvSpPr>
        <p:spPr>
          <a:xfrm>
            <a:off x="637108" y="1567484"/>
            <a:ext cx="637540" cy="207645"/>
          </a:xfrm>
          <a:custGeom>
            <a:avLst/>
            <a:gdLst/>
            <a:ahLst/>
            <a:cxnLst/>
            <a:rect l="l" t="t" r="r" b="b"/>
            <a:pathLst>
              <a:path w="637540" h="207644">
                <a:moveTo>
                  <a:pt x="0" y="0"/>
                </a:moveTo>
                <a:lnTo>
                  <a:pt x="637108" y="0"/>
                </a:lnTo>
                <a:lnTo>
                  <a:pt x="637108" y="207632"/>
                </a:lnTo>
                <a:lnTo>
                  <a:pt x="0" y="207632"/>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7" name="object 67"/>
          <p:cNvSpPr/>
          <p:nvPr/>
        </p:nvSpPr>
        <p:spPr>
          <a:xfrm>
            <a:off x="1274216" y="1567484"/>
            <a:ext cx="637540" cy="207645"/>
          </a:xfrm>
          <a:custGeom>
            <a:avLst/>
            <a:gdLst/>
            <a:ahLst/>
            <a:cxnLst/>
            <a:rect l="l" t="t" r="r" b="b"/>
            <a:pathLst>
              <a:path w="637539" h="207644">
                <a:moveTo>
                  <a:pt x="0" y="0"/>
                </a:moveTo>
                <a:lnTo>
                  <a:pt x="637108" y="0"/>
                </a:lnTo>
                <a:lnTo>
                  <a:pt x="637108" y="207632"/>
                </a:lnTo>
                <a:lnTo>
                  <a:pt x="0" y="207632"/>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8" name="object 68"/>
          <p:cNvSpPr/>
          <p:nvPr/>
        </p:nvSpPr>
        <p:spPr>
          <a:xfrm>
            <a:off x="0" y="1775104"/>
            <a:ext cx="637540" cy="207645"/>
          </a:xfrm>
          <a:custGeom>
            <a:avLst/>
            <a:gdLst/>
            <a:ahLst/>
            <a:cxnLst/>
            <a:rect l="l" t="t" r="r" b="b"/>
            <a:pathLst>
              <a:path w="637540" h="207644">
                <a:moveTo>
                  <a:pt x="0" y="207632"/>
                </a:moveTo>
                <a:lnTo>
                  <a:pt x="637108" y="207632"/>
                </a:lnTo>
                <a:lnTo>
                  <a:pt x="637108" y="0"/>
                </a:lnTo>
                <a:lnTo>
                  <a:pt x="0" y="0"/>
                </a:lnTo>
                <a:lnTo>
                  <a:pt x="0" y="207632"/>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9" name="object 69"/>
          <p:cNvSpPr/>
          <p:nvPr/>
        </p:nvSpPr>
        <p:spPr>
          <a:xfrm>
            <a:off x="637108" y="1775104"/>
            <a:ext cx="637540" cy="207645"/>
          </a:xfrm>
          <a:custGeom>
            <a:avLst/>
            <a:gdLst/>
            <a:ahLst/>
            <a:cxnLst/>
            <a:rect l="l" t="t" r="r" b="b"/>
            <a:pathLst>
              <a:path w="637540" h="207644">
                <a:moveTo>
                  <a:pt x="0" y="0"/>
                </a:moveTo>
                <a:lnTo>
                  <a:pt x="637108" y="0"/>
                </a:lnTo>
                <a:lnTo>
                  <a:pt x="637108" y="207632"/>
                </a:lnTo>
                <a:lnTo>
                  <a:pt x="0" y="207632"/>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0" name="object 70"/>
          <p:cNvSpPr/>
          <p:nvPr/>
        </p:nvSpPr>
        <p:spPr>
          <a:xfrm>
            <a:off x="1274216" y="1775104"/>
            <a:ext cx="637540" cy="207645"/>
          </a:xfrm>
          <a:custGeom>
            <a:avLst/>
            <a:gdLst/>
            <a:ahLst/>
            <a:cxnLst/>
            <a:rect l="l" t="t" r="r" b="b"/>
            <a:pathLst>
              <a:path w="637539" h="207644">
                <a:moveTo>
                  <a:pt x="0" y="0"/>
                </a:moveTo>
                <a:lnTo>
                  <a:pt x="637108" y="0"/>
                </a:lnTo>
                <a:lnTo>
                  <a:pt x="637108" y="207632"/>
                </a:lnTo>
                <a:lnTo>
                  <a:pt x="0" y="207632"/>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1" name="object 71"/>
          <p:cNvSpPr/>
          <p:nvPr/>
        </p:nvSpPr>
        <p:spPr>
          <a:xfrm>
            <a:off x="0" y="1982749"/>
            <a:ext cx="637540" cy="207645"/>
          </a:xfrm>
          <a:custGeom>
            <a:avLst/>
            <a:gdLst/>
            <a:ahLst/>
            <a:cxnLst/>
            <a:rect l="l" t="t" r="r" b="b"/>
            <a:pathLst>
              <a:path w="637540" h="207644">
                <a:moveTo>
                  <a:pt x="0" y="207619"/>
                </a:moveTo>
                <a:lnTo>
                  <a:pt x="637108" y="207619"/>
                </a:lnTo>
                <a:lnTo>
                  <a:pt x="637108" y="0"/>
                </a:lnTo>
                <a:lnTo>
                  <a:pt x="0" y="0"/>
                </a:lnTo>
                <a:lnTo>
                  <a:pt x="0" y="207619"/>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2" name="object 72"/>
          <p:cNvSpPr/>
          <p:nvPr/>
        </p:nvSpPr>
        <p:spPr>
          <a:xfrm>
            <a:off x="637108" y="1982736"/>
            <a:ext cx="637540" cy="207645"/>
          </a:xfrm>
          <a:custGeom>
            <a:avLst/>
            <a:gdLst/>
            <a:ahLst/>
            <a:cxnLst/>
            <a:rect l="l" t="t" r="r" b="b"/>
            <a:pathLst>
              <a:path w="637540" h="207644">
                <a:moveTo>
                  <a:pt x="0" y="0"/>
                </a:moveTo>
                <a:lnTo>
                  <a:pt x="637108" y="0"/>
                </a:lnTo>
                <a:lnTo>
                  <a:pt x="637108" y="207632"/>
                </a:lnTo>
                <a:lnTo>
                  <a:pt x="0" y="207632"/>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3" name="object 73"/>
          <p:cNvSpPr/>
          <p:nvPr/>
        </p:nvSpPr>
        <p:spPr>
          <a:xfrm>
            <a:off x="1274216" y="1982736"/>
            <a:ext cx="637540" cy="207645"/>
          </a:xfrm>
          <a:custGeom>
            <a:avLst/>
            <a:gdLst/>
            <a:ahLst/>
            <a:cxnLst/>
            <a:rect l="l" t="t" r="r" b="b"/>
            <a:pathLst>
              <a:path w="637539" h="207644">
                <a:moveTo>
                  <a:pt x="0" y="0"/>
                </a:moveTo>
                <a:lnTo>
                  <a:pt x="637108" y="0"/>
                </a:lnTo>
                <a:lnTo>
                  <a:pt x="637108" y="207632"/>
                </a:lnTo>
                <a:lnTo>
                  <a:pt x="0" y="207632"/>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4" name="object 74"/>
          <p:cNvSpPr/>
          <p:nvPr/>
        </p:nvSpPr>
        <p:spPr>
          <a:xfrm>
            <a:off x="0" y="2190369"/>
            <a:ext cx="637540" cy="207645"/>
          </a:xfrm>
          <a:custGeom>
            <a:avLst/>
            <a:gdLst/>
            <a:ahLst/>
            <a:cxnLst/>
            <a:rect l="l" t="t" r="r" b="b"/>
            <a:pathLst>
              <a:path w="637540" h="207644">
                <a:moveTo>
                  <a:pt x="0" y="207632"/>
                </a:moveTo>
                <a:lnTo>
                  <a:pt x="637108" y="207632"/>
                </a:lnTo>
                <a:lnTo>
                  <a:pt x="637108" y="0"/>
                </a:lnTo>
                <a:lnTo>
                  <a:pt x="0" y="0"/>
                </a:lnTo>
                <a:lnTo>
                  <a:pt x="0" y="207632"/>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5" name="object 75"/>
          <p:cNvSpPr/>
          <p:nvPr/>
        </p:nvSpPr>
        <p:spPr>
          <a:xfrm>
            <a:off x="637108" y="2190369"/>
            <a:ext cx="637540" cy="207645"/>
          </a:xfrm>
          <a:custGeom>
            <a:avLst/>
            <a:gdLst/>
            <a:ahLst/>
            <a:cxnLst/>
            <a:rect l="l" t="t" r="r" b="b"/>
            <a:pathLst>
              <a:path w="637540" h="207644">
                <a:moveTo>
                  <a:pt x="0" y="0"/>
                </a:moveTo>
                <a:lnTo>
                  <a:pt x="637108" y="0"/>
                </a:lnTo>
                <a:lnTo>
                  <a:pt x="637108" y="207632"/>
                </a:lnTo>
                <a:lnTo>
                  <a:pt x="0" y="207632"/>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6" name="object 76"/>
          <p:cNvSpPr/>
          <p:nvPr/>
        </p:nvSpPr>
        <p:spPr>
          <a:xfrm>
            <a:off x="1274216" y="2190369"/>
            <a:ext cx="637540" cy="207645"/>
          </a:xfrm>
          <a:custGeom>
            <a:avLst/>
            <a:gdLst/>
            <a:ahLst/>
            <a:cxnLst/>
            <a:rect l="l" t="t" r="r" b="b"/>
            <a:pathLst>
              <a:path w="637539" h="207644">
                <a:moveTo>
                  <a:pt x="0" y="0"/>
                </a:moveTo>
                <a:lnTo>
                  <a:pt x="637108" y="0"/>
                </a:lnTo>
                <a:lnTo>
                  <a:pt x="637108" y="207632"/>
                </a:lnTo>
                <a:lnTo>
                  <a:pt x="0" y="207632"/>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7" name="object 77"/>
          <p:cNvSpPr/>
          <p:nvPr/>
        </p:nvSpPr>
        <p:spPr>
          <a:xfrm>
            <a:off x="637109" y="1341419"/>
            <a:ext cx="0" cy="1062990"/>
          </a:xfrm>
          <a:custGeom>
            <a:avLst/>
            <a:gdLst/>
            <a:ahLst/>
            <a:cxnLst/>
            <a:rect l="l" t="t" r="r" b="b"/>
            <a:pathLst>
              <a:path h="1062989">
                <a:moveTo>
                  <a:pt x="0" y="0"/>
                </a:moveTo>
                <a:lnTo>
                  <a:pt x="0" y="1062926"/>
                </a:lnTo>
              </a:path>
            </a:pathLst>
          </a:custGeom>
          <a:ln w="1270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8" name="object 78"/>
          <p:cNvSpPr/>
          <p:nvPr/>
        </p:nvSpPr>
        <p:spPr>
          <a:xfrm>
            <a:off x="1274220" y="1341419"/>
            <a:ext cx="0" cy="1062990"/>
          </a:xfrm>
          <a:custGeom>
            <a:avLst/>
            <a:gdLst/>
            <a:ahLst/>
            <a:cxnLst/>
            <a:rect l="l" t="t" r="r" b="b"/>
            <a:pathLst>
              <a:path h="1062989">
                <a:moveTo>
                  <a:pt x="0" y="0"/>
                </a:moveTo>
                <a:lnTo>
                  <a:pt x="0" y="1062926"/>
                </a:lnTo>
              </a:path>
            </a:pathLst>
          </a:custGeom>
          <a:ln w="1270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9" name="object 79"/>
          <p:cNvSpPr/>
          <p:nvPr/>
        </p:nvSpPr>
        <p:spPr>
          <a:xfrm>
            <a:off x="0" y="1567479"/>
            <a:ext cx="1917700" cy="0"/>
          </a:xfrm>
          <a:custGeom>
            <a:avLst/>
            <a:gdLst/>
            <a:ahLst/>
            <a:cxnLst/>
            <a:rect l="l" t="t" r="r" b="b"/>
            <a:pathLst>
              <a:path w="1917700">
                <a:moveTo>
                  <a:pt x="0" y="0"/>
                </a:moveTo>
                <a:lnTo>
                  <a:pt x="1917674" y="0"/>
                </a:lnTo>
              </a:path>
            </a:pathLst>
          </a:custGeom>
          <a:ln w="1270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0" name="object 80"/>
          <p:cNvSpPr/>
          <p:nvPr/>
        </p:nvSpPr>
        <p:spPr>
          <a:xfrm>
            <a:off x="0" y="1775110"/>
            <a:ext cx="1917700" cy="0"/>
          </a:xfrm>
          <a:custGeom>
            <a:avLst/>
            <a:gdLst/>
            <a:ahLst/>
            <a:cxnLst/>
            <a:rect l="l" t="t" r="r" b="b"/>
            <a:pathLst>
              <a:path w="1917700">
                <a:moveTo>
                  <a:pt x="0" y="0"/>
                </a:moveTo>
                <a:lnTo>
                  <a:pt x="1917674" y="0"/>
                </a:lnTo>
              </a:path>
            </a:pathLst>
          </a:custGeom>
          <a:ln w="1270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1" name="object 81"/>
          <p:cNvSpPr/>
          <p:nvPr/>
        </p:nvSpPr>
        <p:spPr>
          <a:xfrm>
            <a:off x="0" y="1982740"/>
            <a:ext cx="1917700" cy="0"/>
          </a:xfrm>
          <a:custGeom>
            <a:avLst/>
            <a:gdLst/>
            <a:ahLst/>
            <a:cxnLst/>
            <a:rect l="l" t="t" r="r" b="b"/>
            <a:pathLst>
              <a:path w="1917700">
                <a:moveTo>
                  <a:pt x="0" y="0"/>
                </a:moveTo>
                <a:lnTo>
                  <a:pt x="1917674" y="0"/>
                </a:lnTo>
              </a:path>
            </a:pathLst>
          </a:custGeom>
          <a:ln w="1270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2" name="object 82"/>
          <p:cNvSpPr/>
          <p:nvPr/>
        </p:nvSpPr>
        <p:spPr>
          <a:xfrm>
            <a:off x="0" y="2190370"/>
            <a:ext cx="1917700" cy="0"/>
          </a:xfrm>
          <a:custGeom>
            <a:avLst/>
            <a:gdLst/>
            <a:ahLst/>
            <a:cxnLst/>
            <a:rect l="l" t="t" r="r" b="b"/>
            <a:pathLst>
              <a:path w="1917700">
                <a:moveTo>
                  <a:pt x="0" y="0"/>
                </a:moveTo>
                <a:lnTo>
                  <a:pt x="1917674" y="0"/>
                </a:lnTo>
              </a:path>
            </a:pathLst>
          </a:custGeom>
          <a:ln w="1270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3" name="object 83"/>
          <p:cNvSpPr/>
          <p:nvPr/>
        </p:nvSpPr>
        <p:spPr>
          <a:xfrm>
            <a:off x="0" y="1341419"/>
            <a:ext cx="0" cy="1062990"/>
          </a:xfrm>
          <a:custGeom>
            <a:avLst/>
            <a:gdLst/>
            <a:ahLst/>
            <a:cxnLst/>
            <a:rect l="l" t="t" r="r" b="b"/>
            <a:pathLst>
              <a:path h="1062989">
                <a:moveTo>
                  <a:pt x="0" y="0"/>
                </a:moveTo>
                <a:lnTo>
                  <a:pt x="0" y="1062926"/>
                </a:lnTo>
              </a:path>
            </a:pathLst>
          </a:custGeom>
          <a:ln w="1270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4" name="object 84"/>
          <p:cNvSpPr/>
          <p:nvPr/>
        </p:nvSpPr>
        <p:spPr>
          <a:xfrm>
            <a:off x="1911329" y="1341419"/>
            <a:ext cx="0" cy="1062990"/>
          </a:xfrm>
          <a:custGeom>
            <a:avLst/>
            <a:gdLst/>
            <a:ahLst/>
            <a:cxnLst/>
            <a:rect l="l" t="t" r="r" b="b"/>
            <a:pathLst>
              <a:path h="1062989">
                <a:moveTo>
                  <a:pt x="0" y="0"/>
                </a:moveTo>
                <a:lnTo>
                  <a:pt x="0" y="1062926"/>
                </a:lnTo>
              </a:path>
            </a:pathLst>
          </a:custGeom>
          <a:ln w="1270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5" name="object 85"/>
          <p:cNvSpPr/>
          <p:nvPr/>
        </p:nvSpPr>
        <p:spPr>
          <a:xfrm>
            <a:off x="0" y="1347769"/>
            <a:ext cx="1917700" cy="0"/>
          </a:xfrm>
          <a:custGeom>
            <a:avLst/>
            <a:gdLst/>
            <a:ahLst/>
            <a:cxnLst/>
            <a:rect l="l" t="t" r="r" b="b"/>
            <a:pathLst>
              <a:path w="1917700">
                <a:moveTo>
                  <a:pt x="0" y="0"/>
                </a:moveTo>
                <a:lnTo>
                  <a:pt x="1917674" y="0"/>
                </a:lnTo>
              </a:path>
            </a:pathLst>
          </a:custGeom>
          <a:ln w="1270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6" name="object 86"/>
          <p:cNvSpPr/>
          <p:nvPr/>
        </p:nvSpPr>
        <p:spPr>
          <a:xfrm>
            <a:off x="0" y="2397999"/>
            <a:ext cx="1917700" cy="0"/>
          </a:xfrm>
          <a:custGeom>
            <a:avLst/>
            <a:gdLst/>
            <a:ahLst/>
            <a:cxnLst/>
            <a:rect l="l" t="t" r="r" b="b"/>
            <a:pathLst>
              <a:path w="1917700">
                <a:moveTo>
                  <a:pt x="0" y="0"/>
                </a:moveTo>
                <a:lnTo>
                  <a:pt x="1917674" y="0"/>
                </a:lnTo>
              </a:path>
            </a:pathLst>
          </a:custGeom>
          <a:ln w="1270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graphicFrame>
        <p:nvGraphicFramePr>
          <p:cNvPr id="87" name="object 87"/>
          <p:cNvGraphicFramePr>
            <a:graphicFrameLocks noGrp="1"/>
          </p:cNvGraphicFramePr>
          <p:nvPr/>
        </p:nvGraphicFramePr>
        <p:xfrm>
          <a:off x="0" y="227088"/>
          <a:ext cx="12221209" cy="3201908"/>
        </p:xfrm>
        <a:graphic>
          <a:graphicData uri="http://schemas.openxmlformats.org/drawingml/2006/table">
            <a:tbl>
              <a:tblPr firstRow="1" bandRow="1">
                <a:tableStyleId>{2D5ABB26-0587-4C30-8999-92F81FD0307C}</a:tableStyleId>
              </a:tblPr>
              <a:tblGrid>
                <a:gridCol w="666750">
                  <a:extLst>
                    <a:ext uri="{9D8B030D-6E8A-4147-A177-3AD203B41FA5}">
                      <a16:colId xmlns:a16="http://schemas.microsoft.com/office/drawing/2014/main" val="20000"/>
                    </a:ext>
                  </a:extLst>
                </a:gridCol>
                <a:gridCol w="653415">
                  <a:extLst>
                    <a:ext uri="{9D8B030D-6E8A-4147-A177-3AD203B41FA5}">
                      <a16:colId xmlns:a16="http://schemas.microsoft.com/office/drawing/2014/main" val="20001"/>
                    </a:ext>
                  </a:extLst>
                </a:gridCol>
                <a:gridCol w="799465">
                  <a:extLst>
                    <a:ext uri="{9D8B030D-6E8A-4147-A177-3AD203B41FA5}">
                      <a16:colId xmlns:a16="http://schemas.microsoft.com/office/drawing/2014/main" val="20002"/>
                    </a:ext>
                  </a:extLst>
                </a:gridCol>
                <a:gridCol w="3322954">
                  <a:extLst>
                    <a:ext uri="{9D8B030D-6E8A-4147-A177-3AD203B41FA5}">
                      <a16:colId xmlns:a16="http://schemas.microsoft.com/office/drawing/2014/main" val="20003"/>
                    </a:ext>
                  </a:extLst>
                </a:gridCol>
                <a:gridCol w="4184650">
                  <a:extLst>
                    <a:ext uri="{9D8B030D-6E8A-4147-A177-3AD203B41FA5}">
                      <a16:colId xmlns:a16="http://schemas.microsoft.com/office/drawing/2014/main" val="20004"/>
                    </a:ext>
                  </a:extLst>
                </a:gridCol>
                <a:gridCol w="1174115">
                  <a:extLst>
                    <a:ext uri="{9D8B030D-6E8A-4147-A177-3AD203B41FA5}">
                      <a16:colId xmlns:a16="http://schemas.microsoft.com/office/drawing/2014/main" val="20005"/>
                    </a:ext>
                  </a:extLst>
                </a:gridCol>
                <a:gridCol w="727710">
                  <a:extLst>
                    <a:ext uri="{9D8B030D-6E8A-4147-A177-3AD203B41FA5}">
                      <a16:colId xmlns:a16="http://schemas.microsoft.com/office/drawing/2014/main" val="20006"/>
                    </a:ext>
                  </a:extLst>
                </a:gridCol>
                <a:gridCol w="692150">
                  <a:extLst>
                    <a:ext uri="{9D8B030D-6E8A-4147-A177-3AD203B41FA5}">
                      <a16:colId xmlns:a16="http://schemas.microsoft.com/office/drawing/2014/main" val="20007"/>
                    </a:ext>
                  </a:extLst>
                </a:gridCol>
              </a:tblGrid>
              <a:tr h="1406946">
                <a:tc gridSpan="7">
                  <a:txBody>
                    <a:bodyPr/>
                    <a:lstStyle/>
                    <a:p>
                      <a:pPr marL="130175">
                        <a:lnSpc>
                          <a:spcPct val="100000"/>
                        </a:lnSpc>
                        <a:spcBef>
                          <a:spcPts val="1755"/>
                        </a:spcBef>
                      </a:pPr>
                      <a:r>
                        <a:rPr sz="3600" b="1" spc="-45" dirty="0">
                          <a:solidFill>
                            <a:srgbClr val="FFFFFF"/>
                          </a:solidFill>
                          <a:latin typeface="Trebuchet MS"/>
                          <a:cs typeface="Trebuchet MS"/>
                        </a:rPr>
                        <a:t>RW-B </a:t>
                      </a:r>
                      <a:r>
                        <a:rPr sz="3600" b="1" spc="-5" dirty="0">
                          <a:solidFill>
                            <a:srgbClr val="FFFFFF"/>
                          </a:solidFill>
                          <a:latin typeface="Trebuchet MS"/>
                          <a:cs typeface="Trebuchet MS"/>
                        </a:rPr>
                        <a:t>clients : </a:t>
                      </a:r>
                      <a:r>
                        <a:rPr sz="3600" b="1" i="1" dirty="0">
                          <a:latin typeface="Trebuchet MS"/>
                          <a:cs typeface="Trebuchet MS"/>
                        </a:rPr>
                        <a:t>Housing</a:t>
                      </a:r>
                      <a:r>
                        <a:rPr sz="3600" b="1" dirty="0">
                          <a:latin typeface="Trebuchet MS"/>
                          <a:cs typeface="Trebuchet MS"/>
                        </a:rPr>
                        <a:t>, </a:t>
                      </a:r>
                      <a:r>
                        <a:rPr sz="3600" b="1" i="1" dirty="0">
                          <a:latin typeface="Trebuchet MS"/>
                          <a:cs typeface="Trebuchet MS"/>
                        </a:rPr>
                        <a:t>Poverty level- </a:t>
                      </a:r>
                      <a:r>
                        <a:rPr sz="3600" b="1" spc="-50" dirty="0">
                          <a:solidFill>
                            <a:srgbClr val="FFFFFF"/>
                          </a:solidFill>
                          <a:latin typeface="Trebuchet MS"/>
                          <a:cs typeface="Trebuchet MS"/>
                        </a:rPr>
                        <a:t>Palm </a:t>
                      </a:r>
                      <a:r>
                        <a:rPr sz="3600" b="1" spc="-5" dirty="0">
                          <a:solidFill>
                            <a:srgbClr val="FFFFFF"/>
                          </a:solidFill>
                          <a:latin typeface="Trebuchet MS"/>
                          <a:cs typeface="Trebuchet MS"/>
                        </a:rPr>
                        <a:t>Beach</a:t>
                      </a:r>
                      <a:r>
                        <a:rPr sz="3600" b="1" spc="65" dirty="0">
                          <a:solidFill>
                            <a:srgbClr val="FFFFFF"/>
                          </a:solidFill>
                          <a:latin typeface="Trebuchet MS"/>
                          <a:cs typeface="Trebuchet MS"/>
                        </a:rPr>
                        <a:t> </a:t>
                      </a:r>
                      <a:r>
                        <a:rPr sz="3600" b="1" dirty="0">
                          <a:solidFill>
                            <a:srgbClr val="FFFFFF"/>
                          </a:solidFill>
                          <a:latin typeface="Trebuchet MS"/>
                          <a:cs typeface="Trebuchet MS"/>
                        </a:rPr>
                        <a:t>20</a:t>
                      </a:r>
                      <a:endParaRPr sz="3600">
                        <a:latin typeface="Trebuchet MS"/>
                        <a:cs typeface="Trebuchet MS"/>
                      </a:endParaRPr>
                    </a:p>
                    <a:p>
                      <a:pPr marL="6350" marR="21590">
                        <a:lnSpc>
                          <a:spcPts val="1660"/>
                        </a:lnSpc>
                        <a:spcBef>
                          <a:spcPts val="3240"/>
                        </a:spcBef>
                        <a:tabLst>
                          <a:tab pos="1309370" algn="l"/>
                          <a:tab pos="10130155" algn="l"/>
                        </a:tabLst>
                      </a:pPr>
                      <a:r>
                        <a:rPr sz="1800" b="1" spc="-7" baseline="23148" dirty="0">
                          <a:latin typeface="Calibri"/>
                          <a:cs typeface="Calibri"/>
                        </a:rPr>
                        <a:t>HOUSING	</a:t>
                      </a:r>
                      <a:r>
                        <a:rPr sz="2100" b="1" i="1" spc="-7" baseline="19841" dirty="0">
                          <a:latin typeface="Calibri"/>
                          <a:cs typeface="Calibri"/>
                        </a:rPr>
                        <a:t>N=1002	</a:t>
                      </a:r>
                      <a:r>
                        <a:rPr sz="1400" b="1" spc="-5" dirty="0">
                          <a:latin typeface="Calibri"/>
                          <a:cs typeface="Calibri"/>
                        </a:rPr>
                        <a:t>Poverty </a:t>
                      </a:r>
                      <a:r>
                        <a:rPr sz="1400" b="1" spc="-10" dirty="0">
                          <a:latin typeface="Calibri"/>
                          <a:cs typeface="Calibri"/>
                        </a:rPr>
                        <a:t>Level-</a:t>
                      </a:r>
                      <a:r>
                        <a:rPr sz="1400" b="1" spc="-75" dirty="0">
                          <a:latin typeface="Calibri"/>
                          <a:cs typeface="Calibri"/>
                        </a:rPr>
                        <a:t> </a:t>
                      </a:r>
                      <a:r>
                        <a:rPr sz="1400" b="1" i="1" spc="-5" dirty="0">
                          <a:latin typeface="Calibri"/>
                          <a:cs typeface="Calibri"/>
                        </a:rPr>
                        <a:t>FPL</a:t>
                      </a:r>
                      <a:endParaRPr sz="1400">
                        <a:latin typeface="Calibri"/>
                        <a:cs typeface="Calibri"/>
                      </a:endParaRPr>
                    </a:p>
                  </a:txBody>
                  <a:tcPr marL="0" marR="0" marT="222885" marB="0">
                    <a:lnR w="12700">
                      <a:solidFill>
                        <a:srgbClr val="FFFFFF"/>
                      </a:solidFill>
                      <a:prstDash val="solid"/>
                    </a:lnR>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marL="24765">
                        <a:lnSpc>
                          <a:spcPct val="100000"/>
                        </a:lnSpc>
                        <a:spcBef>
                          <a:spcPts val="1755"/>
                        </a:spcBef>
                      </a:pPr>
                      <a:r>
                        <a:rPr sz="3600" b="1" dirty="0">
                          <a:solidFill>
                            <a:srgbClr val="FFFFFF"/>
                          </a:solidFill>
                          <a:latin typeface="Trebuchet MS"/>
                          <a:cs typeface="Trebuchet MS"/>
                        </a:rPr>
                        <a:t>21</a:t>
                      </a:r>
                      <a:endParaRPr sz="3600">
                        <a:latin typeface="Trebuchet MS"/>
                        <a:cs typeface="Trebuchet MS"/>
                      </a:endParaRPr>
                    </a:p>
                    <a:p>
                      <a:pPr marL="123189">
                        <a:lnSpc>
                          <a:spcPts val="1660"/>
                        </a:lnSpc>
                        <a:spcBef>
                          <a:spcPts val="3240"/>
                        </a:spcBef>
                      </a:pPr>
                      <a:r>
                        <a:rPr sz="1400" b="1" dirty="0">
                          <a:latin typeface="Calibri"/>
                          <a:cs typeface="Calibri"/>
                        </a:rPr>
                        <a:t>Count</a:t>
                      </a:r>
                      <a:endParaRPr sz="1400">
                        <a:latin typeface="Calibri"/>
                        <a:cs typeface="Calibri"/>
                      </a:endParaRPr>
                    </a:p>
                  </a:txBody>
                  <a:tcPr marL="0" marR="0" marT="222885" marB="0">
                    <a:lnL w="12700">
                      <a:solidFill>
                        <a:srgbClr val="FFFFFF"/>
                      </a:solidFill>
                      <a:prstDash val="solid"/>
                    </a:lnL>
                    <a:lnB w="12700">
                      <a:solidFill>
                        <a:srgbClr val="FFFFFF"/>
                      </a:solidFill>
                      <a:prstDash val="solid"/>
                    </a:lnB>
                  </a:tcPr>
                </a:tc>
                <a:extLst>
                  <a:ext uri="{0D108BD9-81ED-4DB2-BD59-A6C34878D82A}">
                    <a16:rowId xmlns:a16="http://schemas.microsoft.com/office/drawing/2014/main" val="10000"/>
                  </a:ext>
                </a:extLst>
              </a:tr>
              <a:tr h="224372">
                <a:tc>
                  <a:txBody>
                    <a:bodyPr/>
                    <a:lstStyle/>
                    <a:p>
                      <a:pPr marL="6350">
                        <a:lnSpc>
                          <a:spcPts val="855"/>
                        </a:lnSpc>
                      </a:pPr>
                      <a:r>
                        <a:rPr sz="1000" i="1" spc="-5" dirty="0">
                          <a:latin typeface="Calibri"/>
                          <a:cs typeface="Calibri"/>
                        </a:rPr>
                        <a:t>Stable</a:t>
                      </a:r>
                      <a:endParaRPr sz="1000">
                        <a:latin typeface="Calibri"/>
                        <a:cs typeface="Calibri"/>
                      </a:endParaRPr>
                    </a:p>
                  </a:txBody>
                  <a:tcPr marL="0" marR="0" marT="0" marB="0"/>
                </a:tc>
                <a:tc>
                  <a:txBody>
                    <a:bodyPr/>
                    <a:lstStyle/>
                    <a:p>
                      <a:pPr marL="99060">
                        <a:lnSpc>
                          <a:spcPts val="855"/>
                        </a:lnSpc>
                      </a:pPr>
                      <a:r>
                        <a:rPr sz="1000" spc="-10" dirty="0">
                          <a:latin typeface="Calibri"/>
                          <a:cs typeface="Calibri"/>
                        </a:rPr>
                        <a:t>65.50%</a:t>
                      </a:r>
                      <a:endParaRPr sz="1000">
                        <a:latin typeface="Calibri"/>
                        <a:cs typeface="Calibri"/>
                      </a:endParaRPr>
                    </a:p>
                  </a:txBody>
                  <a:tcPr marL="0" marR="0" marT="0" marB="0"/>
                </a:tc>
                <a:tc>
                  <a:txBody>
                    <a:bodyPr/>
                    <a:lstStyle/>
                    <a:p>
                      <a:pPr marL="175260">
                        <a:lnSpc>
                          <a:spcPts val="855"/>
                        </a:lnSpc>
                      </a:pPr>
                      <a:r>
                        <a:rPr sz="1000" dirty="0">
                          <a:latin typeface="Times New Roman"/>
                          <a:cs typeface="Times New Roman"/>
                        </a:rPr>
                        <a:t>656</a:t>
                      </a:r>
                      <a:endParaRPr sz="1000">
                        <a:latin typeface="Times New Roman"/>
                        <a:cs typeface="Times New Roman"/>
                      </a:endParaRPr>
                    </a:p>
                  </a:txBody>
                  <a:tcPr marL="0" marR="0" marT="0" marB="0"/>
                </a:tc>
                <a:tc>
                  <a:txBody>
                    <a:bodyPr/>
                    <a:lstStyle/>
                    <a:p>
                      <a:pPr>
                        <a:lnSpc>
                          <a:spcPct val="100000"/>
                        </a:lnSpc>
                      </a:pPr>
                      <a:endParaRPr sz="1300">
                        <a:latin typeface="Times New Roman"/>
                        <a:cs typeface="Times New Roman"/>
                      </a:endParaRPr>
                    </a:p>
                  </a:txBody>
                  <a:tcPr marL="0" marR="0" marT="0" marB="0"/>
                </a:tc>
                <a:tc>
                  <a:txBody>
                    <a:bodyPr/>
                    <a:lstStyle/>
                    <a:p>
                      <a:pPr>
                        <a:lnSpc>
                          <a:spcPct val="100000"/>
                        </a:lnSpc>
                      </a:pPr>
                      <a:endParaRPr sz="1300">
                        <a:latin typeface="Times New Roman"/>
                        <a:cs typeface="Times New Roman"/>
                      </a:endParaRPr>
                    </a:p>
                  </a:txBody>
                  <a:tcPr marL="0" marR="0" marT="0" marB="0"/>
                </a:tc>
                <a:tc>
                  <a:txBody>
                    <a:bodyPr/>
                    <a:lstStyle/>
                    <a:p>
                      <a:pPr marL="474345">
                        <a:lnSpc>
                          <a:spcPct val="100000"/>
                        </a:lnSpc>
                        <a:spcBef>
                          <a:spcPts val="244"/>
                        </a:spcBef>
                      </a:pPr>
                      <a:r>
                        <a:rPr sz="1000" i="1" spc="-5" dirty="0">
                          <a:latin typeface="Calibri"/>
                          <a:cs typeface="Calibri"/>
                        </a:rPr>
                        <a:t>&lt;</a:t>
                      </a:r>
                      <a:r>
                        <a:rPr sz="1000" i="1" spc="-15" dirty="0">
                          <a:latin typeface="Calibri"/>
                          <a:cs typeface="Calibri"/>
                        </a:rPr>
                        <a:t> </a:t>
                      </a:r>
                      <a:r>
                        <a:rPr sz="1000" i="1" spc="-10" dirty="0">
                          <a:latin typeface="Calibri"/>
                          <a:cs typeface="Calibri"/>
                        </a:rPr>
                        <a:t>100%</a:t>
                      </a:r>
                      <a:endParaRPr sz="1000">
                        <a:latin typeface="Calibri"/>
                        <a:cs typeface="Calibri"/>
                      </a:endParaRPr>
                    </a:p>
                  </a:txBody>
                  <a:tcPr marL="0" marR="0" marT="31114" marB="0">
                    <a:lnR w="12700">
                      <a:solidFill>
                        <a:srgbClr val="FFFFFF"/>
                      </a:solidFill>
                      <a:prstDash val="solid"/>
                    </a:lnR>
                    <a:lnT w="12700">
                      <a:solidFill>
                        <a:srgbClr val="FFFFFF"/>
                      </a:solidFill>
                      <a:prstDash val="solid"/>
                    </a:lnT>
                    <a:lnB w="12700">
                      <a:solidFill>
                        <a:srgbClr val="FFFFFF"/>
                      </a:solidFill>
                      <a:prstDash val="solid"/>
                    </a:lnB>
                  </a:tcPr>
                </a:tc>
                <a:tc>
                  <a:txBody>
                    <a:bodyPr/>
                    <a:lstStyle/>
                    <a:p>
                      <a:pPr marR="21590" algn="ctr">
                        <a:lnSpc>
                          <a:spcPct val="100000"/>
                        </a:lnSpc>
                        <a:spcBef>
                          <a:spcPts val="244"/>
                        </a:spcBef>
                      </a:pPr>
                      <a:r>
                        <a:rPr sz="1000" spc="-10" dirty="0">
                          <a:latin typeface="Calibri"/>
                          <a:cs typeface="Calibri"/>
                        </a:rPr>
                        <a:t>20.80%</a:t>
                      </a:r>
                      <a:endParaRPr sz="1000">
                        <a:latin typeface="Calibri"/>
                        <a:cs typeface="Calibri"/>
                      </a:endParaRPr>
                    </a:p>
                  </a:txBody>
                  <a:tcPr marL="0" marR="0" marT="31114"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244"/>
                        </a:spcBef>
                      </a:pPr>
                      <a:r>
                        <a:rPr sz="1000" spc="-10" dirty="0">
                          <a:latin typeface="Calibri"/>
                          <a:cs typeface="Calibri"/>
                        </a:rPr>
                        <a:t>206</a:t>
                      </a:r>
                      <a:endParaRPr sz="1000">
                        <a:latin typeface="Calibri"/>
                        <a:cs typeface="Calibri"/>
                      </a:endParaRPr>
                    </a:p>
                  </a:txBody>
                  <a:tcPr marL="0" marR="0" marT="31114"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1"/>
                  </a:ext>
                </a:extLst>
              </a:tr>
              <a:tr h="224370">
                <a:tc gridSpan="6">
                  <a:txBody>
                    <a:bodyPr/>
                    <a:lstStyle/>
                    <a:p>
                      <a:pPr marR="178435" algn="r">
                        <a:lnSpc>
                          <a:spcPct val="100000"/>
                        </a:lnSpc>
                        <a:spcBef>
                          <a:spcPts val="244"/>
                        </a:spcBef>
                      </a:pPr>
                      <a:r>
                        <a:rPr sz="1000" i="1" spc="-5" dirty="0">
                          <a:latin typeface="Calibri"/>
                          <a:cs typeface="Calibri"/>
                        </a:rPr>
                        <a:t>100</a:t>
                      </a:r>
                      <a:r>
                        <a:rPr sz="1000" i="1" spc="-10" dirty="0">
                          <a:latin typeface="Calibri"/>
                          <a:cs typeface="Calibri"/>
                        </a:rPr>
                        <a:t>-</a:t>
                      </a:r>
                      <a:r>
                        <a:rPr sz="1000" i="1" spc="-5" dirty="0">
                          <a:latin typeface="Calibri"/>
                          <a:cs typeface="Calibri"/>
                        </a:rPr>
                        <a:t>138%</a:t>
                      </a:r>
                      <a:endParaRPr sz="1000">
                        <a:latin typeface="Calibri"/>
                        <a:cs typeface="Calibri"/>
                      </a:endParaRPr>
                    </a:p>
                  </a:txBody>
                  <a:tcPr marL="0" marR="0" marT="31114" marB="0">
                    <a:lnR w="12700">
                      <a:solidFill>
                        <a:srgbClr val="FFFFFF"/>
                      </a:solidFill>
                      <a:prstDash val="solid"/>
                    </a:lnR>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marR="21590" algn="ctr">
                        <a:lnSpc>
                          <a:spcPct val="100000"/>
                        </a:lnSpc>
                        <a:spcBef>
                          <a:spcPts val="244"/>
                        </a:spcBef>
                      </a:pPr>
                      <a:r>
                        <a:rPr sz="1000" spc="-10" dirty="0">
                          <a:latin typeface="Calibri"/>
                          <a:cs typeface="Calibri"/>
                        </a:rPr>
                        <a:t>6.90%</a:t>
                      </a:r>
                      <a:endParaRPr sz="1000">
                        <a:latin typeface="Calibri"/>
                        <a:cs typeface="Calibri"/>
                      </a:endParaRPr>
                    </a:p>
                  </a:txBody>
                  <a:tcPr marL="0" marR="0" marT="31114"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244"/>
                        </a:spcBef>
                      </a:pPr>
                      <a:r>
                        <a:rPr sz="1000" dirty="0">
                          <a:latin typeface="Times New Roman"/>
                          <a:cs typeface="Times New Roman"/>
                        </a:rPr>
                        <a:t>69</a:t>
                      </a:r>
                      <a:endParaRPr sz="1000">
                        <a:latin typeface="Times New Roman"/>
                        <a:cs typeface="Times New Roman"/>
                      </a:endParaRPr>
                    </a:p>
                  </a:txBody>
                  <a:tcPr marL="0" marR="0" marT="31114"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2"/>
                  </a:ext>
                </a:extLst>
              </a:tr>
              <a:tr h="224370">
                <a:tc>
                  <a:txBody>
                    <a:bodyPr/>
                    <a:lstStyle/>
                    <a:p>
                      <a:pPr marL="6350">
                        <a:lnSpc>
                          <a:spcPts val="590"/>
                        </a:lnSpc>
                      </a:pPr>
                      <a:r>
                        <a:rPr sz="1000" i="1" spc="-5" dirty="0">
                          <a:latin typeface="Calibri"/>
                          <a:cs typeface="Calibri"/>
                        </a:rPr>
                        <a:t>Unstable</a:t>
                      </a:r>
                      <a:endParaRPr sz="1000">
                        <a:latin typeface="Calibri"/>
                        <a:cs typeface="Calibri"/>
                      </a:endParaRPr>
                    </a:p>
                  </a:txBody>
                  <a:tcPr marL="0" marR="0" marT="0" marB="0"/>
                </a:tc>
                <a:tc>
                  <a:txBody>
                    <a:bodyPr/>
                    <a:lstStyle/>
                    <a:p>
                      <a:pPr marL="130810">
                        <a:lnSpc>
                          <a:spcPts val="590"/>
                        </a:lnSpc>
                      </a:pPr>
                      <a:r>
                        <a:rPr sz="1000" spc="-10" dirty="0">
                          <a:latin typeface="Calibri"/>
                          <a:cs typeface="Calibri"/>
                        </a:rPr>
                        <a:t>1.40%</a:t>
                      </a:r>
                      <a:endParaRPr sz="1000">
                        <a:latin typeface="Calibri"/>
                        <a:cs typeface="Calibri"/>
                      </a:endParaRPr>
                    </a:p>
                  </a:txBody>
                  <a:tcPr marL="0" marR="0" marT="0" marB="0"/>
                </a:tc>
                <a:tc>
                  <a:txBody>
                    <a:bodyPr/>
                    <a:lstStyle/>
                    <a:p>
                      <a:pPr>
                        <a:lnSpc>
                          <a:spcPct val="100000"/>
                        </a:lnSpc>
                        <a:spcBef>
                          <a:spcPts val="45"/>
                        </a:spcBef>
                      </a:pPr>
                      <a:endParaRPr sz="850">
                        <a:latin typeface="Times New Roman"/>
                        <a:cs typeface="Times New Roman"/>
                      </a:endParaRPr>
                    </a:p>
                    <a:p>
                      <a:pPr marL="175260">
                        <a:lnSpc>
                          <a:spcPts val="640"/>
                        </a:lnSpc>
                      </a:pPr>
                      <a:r>
                        <a:rPr sz="1000" dirty="0">
                          <a:latin typeface="Times New Roman"/>
                          <a:cs typeface="Times New Roman"/>
                        </a:rPr>
                        <a:t>298</a:t>
                      </a:r>
                      <a:endParaRPr sz="1000">
                        <a:latin typeface="Times New Roman"/>
                        <a:cs typeface="Times New Roman"/>
                      </a:endParaRPr>
                    </a:p>
                  </a:txBody>
                  <a:tcPr marL="0" marR="0" marT="5715" marB="0"/>
                </a:tc>
                <a:tc>
                  <a:txBody>
                    <a:bodyPr/>
                    <a:lstStyle/>
                    <a:p>
                      <a:pPr>
                        <a:lnSpc>
                          <a:spcPct val="100000"/>
                        </a:lnSpc>
                      </a:pPr>
                      <a:endParaRPr sz="1300">
                        <a:latin typeface="Times New Roman"/>
                        <a:cs typeface="Times New Roman"/>
                      </a:endParaRPr>
                    </a:p>
                  </a:txBody>
                  <a:tcPr marL="0" marR="0" marT="0" marB="0"/>
                </a:tc>
                <a:tc>
                  <a:txBody>
                    <a:bodyPr/>
                    <a:lstStyle/>
                    <a:p>
                      <a:pPr>
                        <a:lnSpc>
                          <a:spcPct val="100000"/>
                        </a:lnSpc>
                      </a:pPr>
                      <a:endParaRPr sz="1300">
                        <a:latin typeface="Times New Roman"/>
                        <a:cs typeface="Times New Roman"/>
                      </a:endParaRPr>
                    </a:p>
                  </a:txBody>
                  <a:tcPr marL="0" marR="0" marT="0" marB="0"/>
                </a:tc>
                <a:tc>
                  <a:txBody>
                    <a:bodyPr/>
                    <a:lstStyle/>
                    <a:p>
                      <a:pPr marL="474345">
                        <a:lnSpc>
                          <a:spcPct val="100000"/>
                        </a:lnSpc>
                        <a:spcBef>
                          <a:spcPts val="244"/>
                        </a:spcBef>
                      </a:pPr>
                      <a:r>
                        <a:rPr sz="1000" i="1" spc="-10" dirty="0">
                          <a:latin typeface="Calibri"/>
                          <a:cs typeface="Calibri"/>
                        </a:rPr>
                        <a:t>139-200%</a:t>
                      </a:r>
                      <a:endParaRPr sz="1000">
                        <a:latin typeface="Calibri"/>
                        <a:cs typeface="Calibri"/>
                      </a:endParaRPr>
                    </a:p>
                  </a:txBody>
                  <a:tcPr marL="0" marR="0" marT="31114" marB="0">
                    <a:lnR w="12700">
                      <a:solidFill>
                        <a:srgbClr val="FFFFFF"/>
                      </a:solidFill>
                      <a:prstDash val="solid"/>
                    </a:lnR>
                    <a:lnT w="12700">
                      <a:solidFill>
                        <a:srgbClr val="FFFFFF"/>
                      </a:solidFill>
                      <a:prstDash val="solid"/>
                    </a:lnT>
                    <a:lnB w="12700">
                      <a:solidFill>
                        <a:srgbClr val="FFFFFF"/>
                      </a:solidFill>
                      <a:prstDash val="solid"/>
                    </a:lnB>
                  </a:tcPr>
                </a:tc>
                <a:tc>
                  <a:txBody>
                    <a:bodyPr/>
                    <a:lstStyle/>
                    <a:p>
                      <a:pPr marR="21590" algn="ctr">
                        <a:lnSpc>
                          <a:spcPct val="100000"/>
                        </a:lnSpc>
                        <a:spcBef>
                          <a:spcPts val="244"/>
                        </a:spcBef>
                      </a:pPr>
                      <a:r>
                        <a:rPr sz="1000" spc="-10" dirty="0">
                          <a:latin typeface="Calibri"/>
                          <a:cs typeface="Calibri"/>
                        </a:rPr>
                        <a:t>8.20%</a:t>
                      </a:r>
                      <a:endParaRPr sz="1000">
                        <a:latin typeface="Calibri"/>
                        <a:cs typeface="Calibri"/>
                      </a:endParaRPr>
                    </a:p>
                  </a:txBody>
                  <a:tcPr marL="0" marR="0" marT="31114"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244"/>
                        </a:spcBef>
                      </a:pPr>
                      <a:r>
                        <a:rPr sz="1000" dirty="0">
                          <a:latin typeface="Times New Roman"/>
                          <a:cs typeface="Times New Roman"/>
                        </a:rPr>
                        <a:t>81</a:t>
                      </a:r>
                      <a:endParaRPr sz="1000">
                        <a:latin typeface="Times New Roman"/>
                        <a:cs typeface="Times New Roman"/>
                      </a:endParaRPr>
                    </a:p>
                  </a:txBody>
                  <a:tcPr marL="0" marR="0" marT="31114"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3"/>
                  </a:ext>
                </a:extLst>
              </a:tr>
              <a:tr h="224370">
                <a:tc gridSpan="6">
                  <a:txBody>
                    <a:bodyPr/>
                    <a:lstStyle/>
                    <a:p>
                      <a:pPr marR="178435" algn="r">
                        <a:lnSpc>
                          <a:spcPct val="100000"/>
                        </a:lnSpc>
                        <a:spcBef>
                          <a:spcPts val="244"/>
                        </a:spcBef>
                      </a:pPr>
                      <a:r>
                        <a:rPr sz="1000" i="1" spc="-5" dirty="0">
                          <a:latin typeface="Calibri"/>
                          <a:cs typeface="Calibri"/>
                        </a:rPr>
                        <a:t>201</a:t>
                      </a:r>
                      <a:r>
                        <a:rPr sz="1000" i="1" spc="-10" dirty="0">
                          <a:latin typeface="Calibri"/>
                          <a:cs typeface="Calibri"/>
                        </a:rPr>
                        <a:t>-</a:t>
                      </a:r>
                      <a:r>
                        <a:rPr sz="1000" i="1" spc="-5" dirty="0">
                          <a:latin typeface="Calibri"/>
                          <a:cs typeface="Calibri"/>
                        </a:rPr>
                        <a:t>250%</a:t>
                      </a:r>
                      <a:endParaRPr sz="1000">
                        <a:latin typeface="Calibri"/>
                        <a:cs typeface="Calibri"/>
                      </a:endParaRPr>
                    </a:p>
                  </a:txBody>
                  <a:tcPr marL="0" marR="0" marT="31114" marB="0">
                    <a:lnR w="12700">
                      <a:solidFill>
                        <a:srgbClr val="FFFFFF"/>
                      </a:solidFill>
                      <a:prstDash val="solid"/>
                    </a:lnR>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marR="21590" algn="ctr">
                        <a:lnSpc>
                          <a:spcPct val="100000"/>
                        </a:lnSpc>
                        <a:spcBef>
                          <a:spcPts val="244"/>
                        </a:spcBef>
                      </a:pPr>
                      <a:r>
                        <a:rPr sz="1000" spc="-10" dirty="0">
                          <a:latin typeface="Calibri"/>
                          <a:cs typeface="Calibri"/>
                        </a:rPr>
                        <a:t>4.40%</a:t>
                      </a:r>
                      <a:endParaRPr sz="1000">
                        <a:latin typeface="Calibri"/>
                        <a:cs typeface="Calibri"/>
                      </a:endParaRPr>
                    </a:p>
                  </a:txBody>
                  <a:tcPr marL="0" marR="0" marT="31114"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244"/>
                        </a:spcBef>
                      </a:pPr>
                      <a:r>
                        <a:rPr sz="1000" dirty="0">
                          <a:latin typeface="Times New Roman"/>
                          <a:cs typeface="Times New Roman"/>
                        </a:rPr>
                        <a:t>44</a:t>
                      </a:r>
                      <a:endParaRPr sz="1000">
                        <a:latin typeface="Times New Roman"/>
                        <a:cs typeface="Times New Roman"/>
                      </a:endParaRPr>
                    </a:p>
                  </a:txBody>
                  <a:tcPr marL="0" marR="0" marT="31114"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4"/>
                  </a:ext>
                </a:extLst>
              </a:tr>
              <a:tr h="224370">
                <a:tc gridSpan="6">
                  <a:txBody>
                    <a:bodyPr/>
                    <a:lstStyle/>
                    <a:p>
                      <a:pPr marR="178435" algn="r">
                        <a:lnSpc>
                          <a:spcPct val="100000"/>
                        </a:lnSpc>
                        <a:spcBef>
                          <a:spcPts val="245"/>
                        </a:spcBef>
                      </a:pPr>
                      <a:r>
                        <a:rPr sz="1000" i="1" spc="-5" dirty="0">
                          <a:latin typeface="Calibri"/>
                          <a:cs typeface="Calibri"/>
                        </a:rPr>
                        <a:t>251</a:t>
                      </a:r>
                      <a:r>
                        <a:rPr sz="1000" i="1" spc="-10" dirty="0">
                          <a:latin typeface="Calibri"/>
                          <a:cs typeface="Calibri"/>
                        </a:rPr>
                        <a:t>-</a:t>
                      </a:r>
                      <a:r>
                        <a:rPr sz="1000" i="1" spc="-5" dirty="0">
                          <a:latin typeface="Calibri"/>
                          <a:cs typeface="Calibri"/>
                        </a:rPr>
                        <a:t>400%</a:t>
                      </a:r>
                      <a:endParaRPr sz="1000">
                        <a:latin typeface="Calibri"/>
                        <a:cs typeface="Calibri"/>
                      </a:endParaRPr>
                    </a:p>
                  </a:txBody>
                  <a:tcPr marL="0" marR="0" marT="31115" marB="0">
                    <a:lnR w="12700">
                      <a:solidFill>
                        <a:srgbClr val="FFFFFF"/>
                      </a:solidFill>
                      <a:prstDash val="solid"/>
                    </a:lnR>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marR="21590" algn="ctr">
                        <a:lnSpc>
                          <a:spcPct val="100000"/>
                        </a:lnSpc>
                        <a:spcBef>
                          <a:spcPts val="245"/>
                        </a:spcBef>
                      </a:pPr>
                      <a:r>
                        <a:rPr sz="1000" spc="-10" dirty="0">
                          <a:latin typeface="Calibri"/>
                          <a:cs typeface="Calibri"/>
                        </a:rPr>
                        <a:t>6.30%</a:t>
                      </a:r>
                      <a:endParaRPr sz="1000">
                        <a:latin typeface="Calibri"/>
                        <a:cs typeface="Calibri"/>
                      </a:endParaRPr>
                    </a:p>
                  </a:txBody>
                  <a:tcPr marL="0" marR="0" marT="311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245"/>
                        </a:spcBef>
                      </a:pPr>
                      <a:r>
                        <a:rPr sz="1000" spc="-10" dirty="0">
                          <a:latin typeface="Calibri"/>
                          <a:cs typeface="Calibri"/>
                        </a:rPr>
                        <a:t>63</a:t>
                      </a:r>
                      <a:endParaRPr sz="1000">
                        <a:latin typeface="Calibri"/>
                        <a:cs typeface="Calibri"/>
                      </a:endParaRPr>
                    </a:p>
                  </a:txBody>
                  <a:tcPr marL="0" marR="0" marT="31115"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5"/>
                  </a:ext>
                </a:extLst>
              </a:tr>
              <a:tr h="224370">
                <a:tc gridSpan="6">
                  <a:txBody>
                    <a:bodyPr/>
                    <a:lstStyle/>
                    <a:p>
                      <a:pPr marR="178435" algn="r">
                        <a:lnSpc>
                          <a:spcPct val="100000"/>
                        </a:lnSpc>
                        <a:spcBef>
                          <a:spcPts val="245"/>
                        </a:spcBef>
                      </a:pPr>
                      <a:r>
                        <a:rPr sz="1000" i="1" spc="-5" dirty="0">
                          <a:latin typeface="Calibri"/>
                          <a:cs typeface="Calibri"/>
                        </a:rPr>
                        <a:t>401</a:t>
                      </a:r>
                      <a:r>
                        <a:rPr sz="1000" i="1" spc="-10" dirty="0">
                          <a:latin typeface="Calibri"/>
                          <a:cs typeface="Calibri"/>
                        </a:rPr>
                        <a:t>-</a:t>
                      </a:r>
                      <a:r>
                        <a:rPr sz="1000" i="1" spc="-5" dirty="0">
                          <a:latin typeface="Calibri"/>
                          <a:cs typeface="Calibri"/>
                        </a:rPr>
                        <a:t>500%</a:t>
                      </a:r>
                      <a:endParaRPr sz="1000">
                        <a:latin typeface="Calibri"/>
                        <a:cs typeface="Calibri"/>
                      </a:endParaRPr>
                    </a:p>
                  </a:txBody>
                  <a:tcPr marL="0" marR="0" marT="31115" marB="0">
                    <a:lnR w="12700">
                      <a:solidFill>
                        <a:srgbClr val="FFFFFF"/>
                      </a:solidFill>
                      <a:prstDash val="solid"/>
                    </a:lnR>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marR="21590" algn="ctr">
                        <a:lnSpc>
                          <a:spcPct val="100000"/>
                        </a:lnSpc>
                        <a:spcBef>
                          <a:spcPts val="245"/>
                        </a:spcBef>
                      </a:pPr>
                      <a:r>
                        <a:rPr sz="1000" spc="-10" dirty="0">
                          <a:latin typeface="Calibri"/>
                          <a:cs typeface="Calibri"/>
                        </a:rPr>
                        <a:t>0.60%</a:t>
                      </a:r>
                      <a:endParaRPr sz="1000">
                        <a:latin typeface="Calibri"/>
                        <a:cs typeface="Calibri"/>
                      </a:endParaRPr>
                    </a:p>
                  </a:txBody>
                  <a:tcPr marL="0" marR="0" marT="311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245"/>
                        </a:spcBef>
                      </a:pPr>
                      <a:r>
                        <a:rPr sz="1000" dirty="0">
                          <a:latin typeface="Times New Roman"/>
                          <a:cs typeface="Times New Roman"/>
                        </a:rPr>
                        <a:t>7</a:t>
                      </a:r>
                      <a:endParaRPr sz="1000">
                        <a:latin typeface="Times New Roman"/>
                        <a:cs typeface="Times New Roman"/>
                      </a:endParaRPr>
                    </a:p>
                  </a:txBody>
                  <a:tcPr marL="0" marR="0" marT="31115"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6"/>
                  </a:ext>
                </a:extLst>
              </a:tr>
              <a:tr h="224370">
                <a:tc gridSpan="6">
                  <a:txBody>
                    <a:bodyPr/>
                    <a:lstStyle/>
                    <a:p>
                      <a:pPr marR="316865" algn="r">
                        <a:lnSpc>
                          <a:spcPct val="100000"/>
                        </a:lnSpc>
                        <a:spcBef>
                          <a:spcPts val="245"/>
                        </a:spcBef>
                      </a:pPr>
                      <a:r>
                        <a:rPr sz="1000" i="1" spc="-5" dirty="0">
                          <a:latin typeface="Calibri"/>
                          <a:cs typeface="Calibri"/>
                        </a:rPr>
                        <a:t>&gt;</a:t>
                      </a:r>
                      <a:r>
                        <a:rPr sz="1000" i="1" spc="-95" dirty="0">
                          <a:latin typeface="Calibri"/>
                          <a:cs typeface="Calibri"/>
                        </a:rPr>
                        <a:t> </a:t>
                      </a:r>
                      <a:r>
                        <a:rPr sz="1000" i="1" spc="-10" dirty="0">
                          <a:latin typeface="Calibri"/>
                          <a:cs typeface="Calibri"/>
                        </a:rPr>
                        <a:t>500%</a:t>
                      </a:r>
                      <a:endParaRPr sz="1000">
                        <a:latin typeface="Calibri"/>
                        <a:cs typeface="Calibri"/>
                      </a:endParaRPr>
                    </a:p>
                  </a:txBody>
                  <a:tcPr marL="0" marR="0" marT="31115" marB="0">
                    <a:lnR w="12700">
                      <a:solidFill>
                        <a:srgbClr val="FFFFFF"/>
                      </a:solidFill>
                      <a:prstDash val="solid"/>
                    </a:lnR>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marR="21590" algn="ctr">
                        <a:lnSpc>
                          <a:spcPct val="100000"/>
                        </a:lnSpc>
                        <a:spcBef>
                          <a:spcPts val="245"/>
                        </a:spcBef>
                      </a:pPr>
                      <a:r>
                        <a:rPr sz="1000" spc="-10" dirty="0">
                          <a:latin typeface="Calibri"/>
                          <a:cs typeface="Calibri"/>
                        </a:rPr>
                        <a:t>0.20%</a:t>
                      </a:r>
                      <a:endParaRPr sz="1000">
                        <a:latin typeface="Calibri"/>
                        <a:cs typeface="Calibri"/>
                      </a:endParaRPr>
                    </a:p>
                  </a:txBody>
                  <a:tcPr marL="0" marR="0" marT="311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245"/>
                        </a:spcBef>
                      </a:pPr>
                      <a:r>
                        <a:rPr sz="1000" dirty="0">
                          <a:latin typeface="Calibri"/>
                          <a:cs typeface="Calibri"/>
                        </a:rPr>
                        <a:t>3</a:t>
                      </a:r>
                      <a:endParaRPr sz="1000">
                        <a:latin typeface="Calibri"/>
                        <a:cs typeface="Calibri"/>
                      </a:endParaRPr>
                    </a:p>
                  </a:txBody>
                  <a:tcPr marL="0" marR="0" marT="31115"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7"/>
                  </a:ext>
                </a:extLst>
              </a:tr>
              <a:tr h="224370">
                <a:tc>
                  <a:txBody>
                    <a:bodyPr/>
                    <a:lstStyle/>
                    <a:p>
                      <a:pPr>
                        <a:lnSpc>
                          <a:spcPct val="100000"/>
                        </a:lnSpc>
                      </a:pPr>
                      <a:endParaRPr sz="1300">
                        <a:latin typeface="Times New Roman"/>
                        <a:cs typeface="Times New Roman"/>
                      </a:endParaRPr>
                    </a:p>
                  </a:txBody>
                  <a:tcPr marL="0" marR="0" marT="0" marB="0"/>
                </a:tc>
                <a:tc>
                  <a:txBody>
                    <a:bodyPr/>
                    <a:lstStyle/>
                    <a:p>
                      <a:pPr>
                        <a:lnSpc>
                          <a:spcPct val="100000"/>
                        </a:lnSpc>
                      </a:pPr>
                      <a:endParaRPr sz="1300">
                        <a:latin typeface="Times New Roman"/>
                        <a:cs typeface="Times New Roman"/>
                      </a:endParaRPr>
                    </a:p>
                  </a:txBody>
                  <a:tcPr marL="0" marR="0" marT="0" marB="0"/>
                </a:tc>
                <a:tc>
                  <a:txBody>
                    <a:bodyPr/>
                    <a:lstStyle/>
                    <a:p>
                      <a:pPr>
                        <a:lnSpc>
                          <a:spcPct val="100000"/>
                        </a:lnSpc>
                      </a:pPr>
                      <a:endParaRPr sz="1300">
                        <a:latin typeface="Times New Roman"/>
                        <a:cs typeface="Times New Roman"/>
                      </a:endParaRPr>
                    </a:p>
                  </a:txBody>
                  <a:tcPr marL="0" marR="0" marT="0" marB="0"/>
                </a:tc>
                <a:tc>
                  <a:txBody>
                    <a:bodyPr/>
                    <a:lstStyle/>
                    <a:p>
                      <a:pPr>
                        <a:lnSpc>
                          <a:spcPct val="100000"/>
                        </a:lnSpc>
                      </a:pPr>
                      <a:endParaRPr sz="1300">
                        <a:latin typeface="Times New Roman"/>
                        <a:cs typeface="Times New Roman"/>
                      </a:endParaRPr>
                    </a:p>
                  </a:txBody>
                  <a:tcPr marL="0" marR="0" marT="0" marB="0"/>
                </a:tc>
                <a:tc>
                  <a:txBody>
                    <a:bodyPr/>
                    <a:lstStyle/>
                    <a:p>
                      <a:pPr marR="728345" algn="r">
                        <a:lnSpc>
                          <a:spcPts val="1664"/>
                        </a:lnSpc>
                      </a:pPr>
                      <a:r>
                        <a:rPr sz="1600" b="1" spc="-5" dirty="0">
                          <a:solidFill>
                            <a:srgbClr val="FFFFFF"/>
                          </a:solidFill>
                          <a:latin typeface="Calibri"/>
                          <a:cs typeface="Calibri"/>
                        </a:rPr>
                        <a:t>20</a:t>
                      </a:r>
                      <a:r>
                        <a:rPr sz="1600" b="1" spc="5" dirty="0">
                          <a:solidFill>
                            <a:srgbClr val="FFFFFF"/>
                          </a:solidFill>
                          <a:latin typeface="Calibri"/>
                          <a:cs typeface="Calibri"/>
                        </a:rPr>
                        <a:t>.</a:t>
                      </a:r>
                      <a:r>
                        <a:rPr sz="1600" b="1" spc="-5" dirty="0">
                          <a:solidFill>
                            <a:srgbClr val="FFFFFF"/>
                          </a:solidFill>
                          <a:latin typeface="Calibri"/>
                          <a:cs typeface="Calibri"/>
                        </a:rPr>
                        <a:t>80%</a:t>
                      </a:r>
                      <a:endParaRPr sz="1600">
                        <a:latin typeface="Calibri"/>
                        <a:cs typeface="Calibri"/>
                      </a:endParaRPr>
                    </a:p>
                  </a:txBody>
                  <a:tcPr marL="0" marR="0" marT="0" marB="0"/>
                </a:tc>
                <a:tc>
                  <a:txBody>
                    <a:bodyPr/>
                    <a:lstStyle/>
                    <a:p>
                      <a:pPr marL="474980">
                        <a:lnSpc>
                          <a:spcPct val="100000"/>
                        </a:lnSpc>
                        <a:spcBef>
                          <a:spcPts val="245"/>
                        </a:spcBef>
                      </a:pPr>
                      <a:r>
                        <a:rPr sz="1000" i="1" spc="-5" dirty="0">
                          <a:latin typeface="Calibri"/>
                          <a:cs typeface="Calibri"/>
                        </a:rPr>
                        <a:t>Unknown</a:t>
                      </a:r>
                      <a:endParaRPr sz="1000">
                        <a:latin typeface="Calibri"/>
                        <a:cs typeface="Calibri"/>
                      </a:endParaRPr>
                    </a:p>
                  </a:txBody>
                  <a:tcPr marL="0" marR="0" marT="31115" marB="0">
                    <a:lnR w="12700">
                      <a:solidFill>
                        <a:srgbClr val="FFFFFF"/>
                      </a:solidFill>
                      <a:prstDash val="solid"/>
                    </a:lnR>
                    <a:lnT w="12700">
                      <a:solidFill>
                        <a:srgbClr val="FFFFFF"/>
                      </a:solidFill>
                      <a:prstDash val="solid"/>
                    </a:lnT>
                  </a:tcPr>
                </a:tc>
                <a:tc>
                  <a:txBody>
                    <a:bodyPr/>
                    <a:lstStyle/>
                    <a:p>
                      <a:pPr marL="635" marR="21590" algn="ctr">
                        <a:lnSpc>
                          <a:spcPct val="100000"/>
                        </a:lnSpc>
                        <a:spcBef>
                          <a:spcPts val="245"/>
                        </a:spcBef>
                      </a:pPr>
                      <a:r>
                        <a:rPr sz="1000" spc="-10" dirty="0">
                          <a:latin typeface="Calibri"/>
                          <a:cs typeface="Calibri"/>
                        </a:rPr>
                        <a:t>52.60%</a:t>
                      </a:r>
                      <a:endParaRPr sz="1000">
                        <a:latin typeface="Calibri"/>
                        <a:cs typeface="Calibri"/>
                      </a:endParaRPr>
                    </a:p>
                  </a:txBody>
                  <a:tcPr marL="0" marR="0" marT="31115" marB="0">
                    <a:lnL w="12700">
                      <a:solidFill>
                        <a:srgbClr val="FFFFFF"/>
                      </a:solidFill>
                      <a:prstDash val="solid"/>
                    </a:lnL>
                    <a:lnR w="12700">
                      <a:solidFill>
                        <a:srgbClr val="FFFFFF"/>
                      </a:solidFill>
                      <a:prstDash val="solid"/>
                    </a:lnR>
                    <a:lnT w="12700">
                      <a:solidFill>
                        <a:srgbClr val="FFFFFF"/>
                      </a:solidFill>
                      <a:prstDash val="solid"/>
                    </a:lnT>
                    <a:solidFill>
                      <a:srgbClr val="E9EBF5"/>
                    </a:solidFill>
                  </a:tcPr>
                </a:tc>
                <a:tc>
                  <a:txBody>
                    <a:bodyPr/>
                    <a:lstStyle/>
                    <a:p>
                      <a:pPr algn="ctr">
                        <a:lnSpc>
                          <a:spcPct val="100000"/>
                        </a:lnSpc>
                        <a:spcBef>
                          <a:spcPts val="245"/>
                        </a:spcBef>
                      </a:pPr>
                      <a:r>
                        <a:rPr sz="1000" dirty="0">
                          <a:latin typeface="Times New Roman"/>
                          <a:cs typeface="Times New Roman"/>
                        </a:rPr>
                        <a:t>528</a:t>
                      </a:r>
                      <a:endParaRPr sz="1000">
                        <a:latin typeface="Times New Roman"/>
                        <a:cs typeface="Times New Roman"/>
                      </a:endParaRPr>
                    </a:p>
                  </a:txBody>
                  <a:tcPr marL="0" marR="0" marT="31115" marB="0">
                    <a:lnL w="12700">
                      <a:solidFill>
                        <a:srgbClr val="FFFFFF"/>
                      </a:solidFill>
                      <a:prstDash val="solid"/>
                    </a:lnL>
                    <a:lnT w="12700">
                      <a:solidFill>
                        <a:srgbClr val="FFFFFF"/>
                      </a:solidFill>
                      <a:prstDash val="solid"/>
                    </a:lnT>
                    <a:solidFill>
                      <a:srgbClr val="E9EBF5"/>
                    </a:solidFill>
                  </a:tcPr>
                </a:tc>
                <a:extLst>
                  <a:ext uri="{0D108BD9-81ED-4DB2-BD59-A6C34878D82A}">
                    <a16:rowId xmlns:a16="http://schemas.microsoft.com/office/drawing/2014/main" val="10008"/>
                  </a:ext>
                </a:extLst>
              </a:tr>
            </a:tbl>
          </a:graphicData>
        </a:graphic>
      </p:graphicFrame>
      <p:sp>
        <p:nvSpPr>
          <p:cNvPr id="88" name="object 88"/>
          <p:cNvSpPr txBox="1">
            <a:spLocks noGrp="1"/>
          </p:cNvSpPr>
          <p:nvPr>
            <p:ph type="sldNum" sz="quarter" idx="7"/>
          </p:nvPr>
        </p:nvSpPr>
        <p:spPr>
          <a:xfrm>
            <a:off x="11049000" y="6149091"/>
            <a:ext cx="7503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357</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Tree>
    <p:extLst>
      <p:ext uri="{BB962C8B-B14F-4D97-AF65-F5344CB8AC3E}">
        <p14:creationId xmlns:p14="http://schemas.microsoft.com/office/powerpoint/2010/main" val="3681438256"/>
      </p:ext>
    </p:extLst>
  </p:cSld>
  <p:clrMapOvr>
    <a:masterClrMapping/>
  </p:clrMapOvr>
  <p:timing>
    <p:tnLst>
      <p:par>
        <p:cTn id="1" dur="indefinite" restart="never" nodeType="tmRoot"/>
      </p:par>
    </p:tnLst>
  </p:timing>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390302" y="449361"/>
            <a:ext cx="11409680" cy="574040"/>
          </a:xfrm>
          <a:prstGeom prst="rect">
            <a:avLst/>
          </a:prstGeom>
        </p:spPr>
        <p:txBody>
          <a:bodyPr vert="horz" wrap="square" lIns="0" tIns="12700" rIns="0" bIns="0" rtlCol="0">
            <a:spAutoFit/>
          </a:bodyPr>
          <a:lstStyle/>
          <a:p>
            <a:pPr marL="12700">
              <a:lnSpc>
                <a:spcPct val="100000"/>
              </a:lnSpc>
              <a:spcBef>
                <a:spcPts val="100"/>
              </a:spcBef>
            </a:pPr>
            <a:r>
              <a:rPr sz="3600" b="1" spc="-45" dirty="0">
                <a:latin typeface="Trebuchet MS"/>
                <a:cs typeface="Trebuchet MS"/>
              </a:rPr>
              <a:t>RW-B </a:t>
            </a:r>
            <a:r>
              <a:rPr sz="3600" b="1" spc="-5" dirty="0">
                <a:latin typeface="Trebuchet MS"/>
                <a:cs typeface="Trebuchet MS"/>
              </a:rPr>
              <a:t>clients:</a:t>
            </a:r>
            <a:r>
              <a:rPr sz="3600" b="1" i="1" spc="-5" dirty="0">
                <a:solidFill>
                  <a:srgbClr val="000000"/>
                </a:solidFill>
                <a:latin typeface="Trebuchet MS"/>
                <a:cs typeface="Trebuchet MS"/>
              </a:rPr>
              <a:t>Countries of </a:t>
            </a:r>
            <a:r>
              <a:rPr sz="3600" b="1" i="1" spc="-10" dirty="0">
                <a:solidFill>
                  <a:srgbClr val="000000"/>
                </a:solidFill>
                <a:latin typeface="Trebuchet MS"/>
                <a:cs typeface="Trebuchet MS"/>
              </a:rPr>
              <a:t>Birth</a:t>
            </a:r>
            <a:r>
              <a:rPr sz="3600" b="1" spc="-10" dirty="0">
                <a:latin typeface="Trebuchet MS"/>
                <a:cs typeface="Trebuchet MS"/>
              </a:rPr>
              <a:t>,</a:t>
            </a:r>
            <a:r>
              <a:rPr sz="3600" b="1" i="1" spc="-10" dirty="0">
                <a:solidFill>
                  <a:srgbClr val="000000"/>
                </a:solidFill>
                <a:latin typeface="Trebuchet MS"/>
                <a:cs typeface="Trebuchet MS"/>
              </a:rPr>
              <a:t>Languages</a:t>
            </a:r>
            <a:r>
              <a:rPr sz="3600" b="1" i="1" spc="-10" dirty="0">
                <a:latin typeface="Trebuchet MS"/>
                <a:cs typeface="Trebuchet MS"/>
              </a:rPr>
              <a:t>–-</a:t>
            </a:r>
            <a:r>
              <a:rPr sz="3600" b="1" spc="-10" dirty="0">
                <a:latin typeface="Trebuchet MS"/>
                <a:cs typeface="Trebuchet MS"/>
              </a:rPr>
              <a:t>Palm</a:t>
            </a:r>
            <a:r>
              <a:rPr sz="3600" b="1" spc="55" dirty="0">
                <a:latin typeface="Trebuchet MS"/>
                <a:cs typeface="Trebuchet MS"/>
              </a:rPr>
              <a:t> </a:t>
            </a:r>
            <a:r>
              <a:rPr sz="3600" b="1" dirty="0">
                <a:latin typeface="Trebuchet MS"/>
                <a:cs typeface="Trebuchet MS"/>
              </a:rPr>
              <a:t>Bch</a:t>
            </a:r>
            <a:endParaRPr sz="3600">
              <a:latin typeface="Trebuchet MS"/>
              <a:cs typeface="Trebuchet MS"/>
            </a:endParaRPr>
          </a:p>
        </p:txBody>
      </p:sp>
      <p:sp>
        <p:nvSpPr>
          <p:cNvPr id="3" name="object 3"/>
          <p:cNvSpPr/>
          <p:nvPr/>
        </p:nvSpPr>
        <p:spPr>
          <a:xfrm>
            <a:off x="0" y="1318260"/>
            <a:ext cx="6019799" cy="4765547"/>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8520683" y="2005583"/>
            <a:ext cx="0" cy="119380"/>
          </a:xfrm>
          <a:custGeom>
            <a:avLst/>
            <a:gdLst/>
            <a:ahLst/>
            <a:cxnLst/>
            <a:rect l="l" t="t" r="r" b="b"/>
            <a:pathLst>
              <a:path h="119380">
                <a:moveTo>
                  <a:pt x="0" y="0"/>
                </a:moveTo>
                <a:lnTo>
                  <a:pt x="0" y="1188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8520683" y="2253995"/>
            <a:ext cx="0" cy="2801620"/>
          </a:xfrm>
          <a:custGeom>
            <a:avLst/>
            <a:gdLst/>
            <a:ahLst/>
            <a:cxnLst/>
            <a:rect l="l" t="t" r="r" b="b"/>
            <a:pathLst>
              <a:path h="2801620">
                <a:moveTo>
                  <a:pt x="0" y="0"/>
                </a:moveTo>
                <a:lnTo>
                  <a:pt x="0" y="280111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8520683" y="5184647"/>
            <a:ext cx="0" cy="238125"/>
          </a:xfrm>
          <a:custGeom>
            <a:avLst/>
            <a:gdLst/>
            <a:ahLst/>
            <a:cxnLst/>
            <a:rect l="l" t="t" r="r" b="b"/>
            <a:pathLst>
              <a:path h="238125">
                <a:moveTo>
                  <a:pt x="0" y="0"/>
                </a:moveTo>
                <a:lnTo>
                  <a:pt x="0" y="237743"/>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8520683" y="5551932"/>
            <a:ext cx="0" cy="117475"/>
          </a:xfrm>
          <a:custGeom>
            <a:avLst/>
            <a:gdLst/>
            <a:ahLst/>
            <a:cxnLst/>
            <a:rect l="l" t="t" r="r" b="b"/>
            <a:pathLst>
              <a:path h="117475">
                <a:moveTo>
                  <a:pt x="0" y="0"/>
                </a:moveTo>
                <a:lnTo>
                  <a:pt x="0" y="1173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9311640" y="2005583"/>
            <a:ext cx="0" cy="119380"/>
          </a:xfrm>
          <a:custGeom>
            <a:avLst/>
            <a:gdLst/>
            <a:ahLst/>
            <a:cxnLst/>
            <a:rect l="l" t="t" r="r" b="b"/>
            <a:pathLst>
              <a:path h="119380">
                <a:moveTo>
                  <a:pt x="0" y="0"/>
                </a:moveTo>
                <a:lnTo>
                  <a:pt x="0" y="1188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9311640" y="2253995"/>
            <a:ext cx="0" cy="2801620"/>
          </a:xfrm>
          <a:custGeom>
            <a:avLst/>
            <a:gdLst/>
            <a:ahLst/>
            <a:cxnLst/>
            <a:rect l="l" t="t" r="r" b="b"/>
            <a:pathLst>
              <a:path h="2801620">
                <a:moveTo>
                  <a:pt x="0" y="0"/>
                </a:moveTo>
                <a:lnTo>
                  <a:pt x="0" y="280111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9311640" y="5184647"/>
            <a:ext cx="0" cy="238125"/>
          </a:xfrm>
          <a:custGeom>
            <a:avLst/>
            <a:gdLst/>
            <a:ahLst/>
            <a:cxnLst/>
            <a:rect l="l" t="t" r="r" b="b"/>
            <a:pathLst>
              <a:path h="238125">
                <a:moveTo>
                  <a:pt x="0" y="0"/>
                </a:moveTo>
                <a:lnTo>
                  <a:pt x="0" y="237743"/>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9311640" y="5551932"/>
            <a:ext cx="0" cy="117475"/>
          </a:xfrm>
          <a:custGeom>
            <a:avLst/>
            <a:gdLst/>
            <a:ahLst/>
            <a:cxnLst/>
            <a:rect l="l" t="t" r="r" b="b"/>
            <a:pathLst>
              <a:path h="117475">
                <a:moveTo>
                  <a:pt x="0" y="0"/>
                </a:moveTo>
                <a:lnTo>
                  <a:pt x="0" y="1173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10101071" y="2005583"/>
            <a:ext cx="0" cy="3416935"/>
          </a:xfrm>
          <a:custGeom>
            <a:avLst/>
            <a:gdLst/>
            <a:ahLst/>
            <a:cxnLst/>
            <a:rect l="l" t="t" r="r" b="b"/>
            <a:pathLst>
              <a:path h="3416935">
                <a:moveTo>
                  <a:pt x="0" y="0"/>
                </a:moveTo>
                <a:lnTo>
                  <a:pt x="0" y="3416807"/>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10101071" y="5551932"/>
            <a:ext cx="0" cy="117475"/>
          </a:xfrm>
          <a:custGeom>
            <a:avLst/>
            <a:gdLst/>
            <a:ahLst/>
            <a:cxnLst/>
            <a:rect l="l" t="t" r="r" b="b"/>
            <a:pathLst>
              <a:path h="117475">
                <a:moveTo>
                  <a:pt x="0" y="0"/>
                </a:moveTo>
                <a:lnTo>
                  <a:pt x="0" y="1173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10892028" y="2005583"/>
            <a:ext cx="0" cy="3663950"/>
          </a:xfrm>
          <a:custGeom>
            <a:avLst/>
            <a:gdLst/>
            <a:ahLst/>
            <a:cxnLst/>
            <a:rect l="l" t="t" r="r" b="b"/>
            <a:pathLst>
              <a:path h="3663950">
                <a:moveTo>
                  <a:pt x="0" y="0"/>
                </a:moveTo>
                <a:lnTo>
                  <a:pt x="0" y="366369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11682983" y="2005583"/>
            <a:ext cx="0" cy="3663950"/>
          </a:xfrm>
          <a:custGeom>
            <a:avLst/>
            <a:gdLst/>
            <a:ahLst/>
            <a:cxnLst/>
            <a:rect l="l" t="t" r="r" b="b"/>
            <a:pathLst>
              <a:path h="3663950">
                <a:moveTo>
                  <a:pt x="0" y="0"/>
                </a:moveTo>
                <a:lnTo>
                  <a:pt x="0" y="366369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7729728" y="2124455"/>
            <a:ext cx="2056130" cy="129539"/>
          </a:xfrm>
          <a:custGeom>
            <a:avLst/>
            <a:gdLst/>
            <a:ahLst/>
            <a:cxnLst/>
            <a:rect l="l" t="t" r="r" b="b"/>
            <a:pathLst>
              <a:path w="2056129" h="129539">
                <a:moveTo>
                  <a:pt x="2055863" y="0"/>
                </a:moveTo>
                <a:lnTo>
                  <a:pt x="0" y="0"/>
                </a:lnTo>
                <a:lnTo>
                  <a:pt x="0" y="129539"/>
                </a:lnTo>
                <a:lnTo>
                  <a:pt x="2055863" y="129539"/>
                </a:lnTo>
                <a:lnTo>
                  <a:pt x="2055863"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7769352" y="2490228"/>
            <a:ext cx="0" cy="131445"/>
          </a:xfrm>
          <a:custGeom>
            <a:avLst/>
            <a:gdLst/>
            <a:ahLst/>
            <a:cxnLst/>
            <a:rect l="l" t="t" r="r" b="b"/>
            <a:pathLst>
              <a:path h="131444">
                <a:moveTo>
                  <a:pt x="0" y="0"/>
                </a:moveTo>
                <a:lnTo>
                  <a:pt x="0" y="131051"/>
                </a:lnTo>
              </a:path>
            </a:pathLst>
          </a:custGeom>
          <a:ln w="79248">
            <a:solidFill>
              <a:srgbClr val="A9D18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7729728" y="2857500"/>
            <a:ext cx="119380" cy="129539"/>
          </a:xfrm>
          <a:custGeom>
            <a:avLst/>
            <a:gdLst/>
            <a:ahLst/>
            <a:cxnLst/>
            <a:rect l="l" t="t" r="r" b="b"/>
            <a:pathLst>
              <a:path w="119379" h="129539">
                <a:moveTo>
                  <a:pt x="118872" y="0"/>
                </a:moveTo>
                <a:lnTo>
                  <a:pt x="0" y="0"/>
                </a:lnTo>
                <a:lnTo>
                  <a:pt x="0" y="129539"/>
                </a:lnTo>
                <a:lnTo>
                  <a:pt x="118872" y="129539"/>
                </a:lnTo>
                <a:lnTo>
                  <a:pt x="118872"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7769352" y="3223260"/>
            <a:ext cx="0" cy="129539"/>
          </a:xfrm>
          <a:custGeom>
            <a:avLst/>
            <a:gdLst/>
            <a:ahLst/>
            <a:cxnLst/>
            <a:rect l="l" t="t" r="r" b="b"/>
            <a:pathLst>
              <a:path h="129539">
                <a:moveTo>
                  <a:pt x="0" y="0"/>
                </a:moveTo>
                <a:lnTo>
                  <a:pt x="0" y="129539"/>
                </a:lnTo>
              </a:path>
            </a:pathLst>
          </a:custGeom>
          <a:ln w="79248">
            <a:solidFill>
              <a:srgbClr val="A9D18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7729728" y="3590531"/>
            <a:ext cx="238125" cy="130175"/>
          </a:xfrm>
          <a:custGeom>
            <a:avLst/>
            <a:gdLst/>
            <a:ahLst/>
            <a:cxnLst/>
            <a:rect l="l" t="t" r="r" b="b"/>
            <a:pathLst>
              <a:path w="238125" h="130175">
                <a:moveTo>
                  <a:pt x="237744" y="0"/>
                </a:moveTo>
                <a:lnTo>
                  <a:pt x="0" y="0"/>
                </a:lnTo>
                <a:lnTo>
                  <a:pt x="0" y="129552"/>
                </a:lnTo>
                <a:lnTo>
                  <a:pt x="237744" y="129552"/>
                </a:lnTo>
                <a:lnTo>
                  <a:pt x="237744"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7769352" y="3956291"/>
            <a:ext cx="0" cy="130175"/>
          </a:xfrm>
          <a:custGeom>
            <a:avLst/>
            <a:gdLst/>
            <a:ahLst/>
            <a:cxnLst/>
            <a:rect l="l" t="t" r="r" b="b"/>
            <a:pathLst>
              <a:path h="130175">
                <a:moveTo>
                  <a:pt x="0" y="0"/>
                </a:moveTo>
                <a:lnTo>
                  <a:pt x="0" y="129552"/>
                </a:lnTo>
              </a:path>
            </a:pathLst>
          </a:custGeom>
          <a:ln w="79248">
            <a:solidFill>
              <a:srgbClr val="A9D18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7769352" y="4322064"/>
            <a:ext cx="0" cy="131445"/>
          </a:xfrm>
          <a:custGeom>
            <a:avLst/>
            <a:gdLst/>
            <a:ahLst/>
            <a:cxnLst/>
            <a:rect l="l" t="t" r="r" b="b"/>
            <a:pathLst>
              <a:path h="131445">
                <a:moveTo>
                  <a:pt x="0" y="0"/>
                </a:moveTo>
                <a:lnTo>
                  <a:pt x="0" y="131063"/>
                </a:lnTo>
              </a:path>
            </a:pathLst>
          </a:custGeom>
          <a:ln w="79248">
            <a:solidFill>
              <a:srgbClr val="A9D18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7729728" y="4689347"/>
            <a:ext cx="238125" cy="129539"/>
          </a:xfrm>
          <a:custGeom>
            <a:avLst/>
            <a:gdLst/>
            <a:ahLst/>
            <a:cxnLst/>
            <a:rect l="l" t="t" r="r" b="b"/>
            <a:pathLst>
              <a:path w="238125" h="129539">
                <a:moveTo>
                  <a:pt x="237744" y="0"/>
                </a:moveTo>
                <a:lnTo>
                  <a:pt x="0" y="0"/>
                </a:lnTo>
                <a:lnTo>
                  <a:pt x="0" y="129539"/>
                </a:lnTo>
                <a:lnTo>
                  <a:pt x="237744" y="129539"/>
                </a:lnTo>
                <a:lnTo>
                  <a:pt x="237744"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7729728" y="5055108"/>
            <a:ext cx="1739264" cy="129539"/>
          </a:xfrm>
          <a:custGeom>
            <a:avLst/>
            <a:gdLst/>
            <a:ahLst/>
            <a:cxnLst/>
            <a:rect l="l" t="t" r="r" b="b"/>
            <a:pathLst>
              <a:path w="1739265" h="129539">
                <a:moveTo>
                  <a:pt x="1738883" y="0"/>
                </a:moveTo>
                <a:lnTo>
                  <a:pt x="0" y="0"/>
                </a:lnTo>
                <a:lnTo>
                  <a:pt x="0" y="129539"/>
                </a:lnTo>
                <a:lnTo>
                  <a:pt x="1738883" y="129539"/>
                </a:lnTo>
                <a:lnTo>
                  <a:pt x="1738883"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7729728" y="5422391"/>
            <a:ext cx="3162300" cy="129539"/>
          </a:xfrm>
          <a:custGeom>
            <a:avLst/>
            <a:gdLst/>
            <a:ahLst/>
            <a:cxnLst/>
            <a:rect l="l" t="t" r="r" b="b"/>
            <a:pathLst>
              <a:path w="3162300" h="129539">
                <a:moveTo>
                  <a:pt x="3162287" y="0"/>
                </a:moveTo>
                <a:lnTo>
                  <a:pt x="0" y="0"/>
                </a:lnTo>
                <a:lnTo>
                  <a:pt x="0" y="129540"/>
                </a:lnTo>
                <a:lnTo>
                  <a:pt x="3162287" y="129540"/>
                </a:lnTo>
                <a:lnTo>
                  <a:pt x="3162287"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7729728" y="2005583"/>
            <a:ext cx="0" cy="3663950"/>
          </a:xfrm>
          <a:custGeom>
            <a:avLst/>
            <a:gdLst/>
            <a:ahLst/>
            <a:cxnLst/>
            <a:rect l="l" t="t" r="r" b="b"/>
            <a:pathLst>
              <a:path h="3663950">
                <a:moveTo>
                  <a:pt x="0" y="3663696"/>
                </a:moveTo>
                <a:lnTo>
                  <a:pt x="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txBox="1"/>
          <p:nvPr/>
        </p:nvSpPr>
        <p:spPr>
          <a:xfrm>
            <a:off x="10956105" y="5323885"/>
            <a:ext cx="4210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40%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8" name="object 38"/>
          <p:cNvSpPr txBox="1">
            <a:spLocks noGrp="1"/>
          </p:cNvSpPr>
          <p:nvPr>
            <p:ph type="sldNum" sz="quarter" idx="7"/>
          </p:nvPr>
        </p:nvSpPr>
        <p:spPr>
          <a:xfrm>
            <a:off x="11061700" y="6149091"/>
            <a:ext cx="7376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358</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
        <p:nvSpPr>
          <p:cNvPr id="28" name="object 28"/>
          <p:cNvSpPr txBox="1"/>
          <p:nvPr/>
        </p:nvSpPr>
        <p:spPr>
          <a:xfrm>
            <a:off x="9532842" y="4957440"/>
            <a:ext cx="4210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22%</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9" name="object 29"/>
          <p:cNvSpPr txBox="1"/>
          <p:nvPr/>
        </p:nvSpPr>
        <p:spPr>
          <a:xfrm>
            <a:off x="7872291" y="2300194"/>
            <a:ext cx="634365" cy="2590800"/>
          </a:xfrm>
          <a:prstGeom prst="rect">
            <a:avLst/>
          </a:prstGeom>
        </p:spPr>
        <p:txBody>
          <a:bodyPr vert="horz" wrap="square" lIns="0" tIns="104775" rIns="0" bIns="0" rtlCol="0">
            <a:spAutoFit/>
          </a:bodyPr>
          <a:lstStyle/>
          <a:p>
            <a:pPr marL="12700" marR="0" lvl="0" indent="0" algn="l" defTabSz="914400" rtl="0" eaLnBrk="1" fontAlgn="auto" latinLnBrk="0" hangingPunct="1">
              <a:lnSpc>
                <a:spcPct val="100000"/>
              </a:lnSpc>
              <a:spcBef>
                <a:spcPts val="825"/>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1%</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52069" marR="0" lvl="0" indent="0" algn="l" defTabSz="914400" rtl="0" eaLnBrk="1" fontAlgn="auto" latinLnBrk="0" hangingPunct="1">
              <a:lnSpc>
                <a:spcPct val="100000"/>
              </a:lnSpc>
              <a:spcBef>
                <a:spcPts val="725"/>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1.50%</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725"/>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1%</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70815" marR="0" lvl="0" indent="0" algn="l" defTabSz="914400" rtl="0" eaLnBrk="1" fontAlgn="auto" latinLnBrk="0" hangingPunct="1">
              <a:lnSpc>
                <a:spcPct val="100000"/>
              </a:lnSpc>
              <a:spcBef>
                <a:spcPts val="725"/>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3%</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725"/>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1%</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725"/>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1%</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70815" marR="0" lvl="0" indent="0" algn="l" defTabSz="914400" rtl="0" eaLnBrk="1" fontAlgn="auto" latinLnBrk="0" hangingPunct="1">
              <a:lnSpc>
                <a:spcPct val="100000"/>
              </a:lnSpc>
              <a:spcBef>
                <a:spcPts val="725"/>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3%</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0" name="object 30"/>
          <p:cNvSpPr txBox="1"/>
          <p:nvPr/>
        </p:nvSpPr>
        <p:spPr>
          <a:xfrm>
            <a:off x="9849224" y="2025873"/>
            <a:ext cx="4210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26%</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1" name="object 31"/>
          <p:cNvSpPr txBox="1"/>
          <p:nvPr/>
        </p:nvSpPr>
        <p:spPr>
          <a:xfrm>
            <a:off x="7577397" y="5791144"/>
            <a:ext cx="30480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1" u="none" strike="noStrike" kern="1200" cap="none" spc="0" normalizeH="0" baseline="0" noProof="0" dirty="0">
                <a:ln>
                  <a:noFill/>
                </a:ln>
                <a:solidFill>
                  <a:srgbClr val="595958"/>
                </a:solidFill>
                <a:effectLst/>
                <a:uLnTx/>
                <a:uFillTx/>
                <a:latin typeface="Calibri"/>
                <a:ea typeface="+mn-ea"/>
                <a:cs typeface="Calibri"/>
              </a:rPr>
              <a:t>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2" name="object 32"/>
          <p:cNvSpPr txBox="1"/>
          <p:nvPr/>
        </p:nvSpPr>
        <p:spPr>
          <a:xfrm>
            <a:off x="8310289" y="5791144"/>
            <a:ext cx="358394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tab pos="803275" algn="l"/>
                <a:tab pos="1593850" algn="l"/>
                <a:tab pos="2384425" algn="l"/>
                <a:tab pos="3175000" algn="l"/>
              </a:tabLst>
              <a:defRPr/>
            </a:pPr>
            <a:r>
              <a:rPr kumimoji="0" sz="1800" b="0" i="1" u="none" strike="noStrike" kern="1200" cap="none" spc="0" normalizeH="0" baseline="0" noProof="0" dirty="0">
                <a:ln>
                  <a:noFill/>
                </a:ln>
                <a:solidFill>
                  <a:srgbClr val="595958"/>
                </a:solidFill>
                <a:effectLst/>
                <a:uLnTx/>
                <a:uFillTx/>
                <a:latin typeface="Calibri"/>
                <a:ea typeface="+mn-ea"/>
                <a:cs typeface="Calibri"/>
              </a:rPr>
              <a:t>10%	20%	30%	40%	50%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3" name="object 33"/>
          <p:cNvSpPr txBox="1"/>
          <p:nvPr/>
        </p:nvSpPr>
        <p:spPr>
          <a:xfrm>
            <a:off x="6458858" y="3386271"/>
            <a:ext cx="1072515" cy="2224405"/>
          </a:xfrm>
          <a:prstGeom prst="rect">
            <a:avLst/>
          </a:prstGeom>
        </p:spPr>
        <p:txBody>
          <a:bodyPr vert="horz" wrap="square" lIns="0" tIns="12700" rIns="0" bIns="0" rtlCol="0">
            <a:spAutoFit/>
          </a:bodyPr>
          <a:lstStyle/>
          <a:p>
            <a:pPr marL="12700" marR="5080" lvl="0" indent="145415" algn="just" defTabSz="914400" rtl="0" eaLnBrk="1" fontAlgn="auto" latinLnBrk="0" hangingPunct="1">
              <a:lnSpc>
                <a:spcPct val="133600"/>
              </a:lnSpc>
              <a:spcBef>
                <a:spcPts val="100"/>
              </a:spcBef>
              <a:spcAft>
                <a:spcPts val="0"/>
              </a:spcAft>
              <a:buClrTx/>
              <a:buSzTx/>
              <a:buFontTx/>
              <a:buNone/>
              <a:tabLst/>
              <a:defRPr/>
            </a:pPr>
            <a:r>
              <a:rPr kumimoji="0" sz="1800" b="1" i="0" u="none" strike="noStrike" kern="1200" cap="none" spc="-5" normalizeH="0" baseline="0" noProof="0" dirty="0">
                <a:ln>
                  <a:noFill/>
                </a:ln>
                <a:solidFill>
                  <a:srgbClr val="595958"/>
                </a:solidFill>
                <a:effectLst/>
                <a:uLnTx/>
                <a:uFillTx/>
                <a:latin typeface="Calibri"/>
                <a:ea typeface="+mn-ea"/>
                <a:cs typeface="Calibri"/>
              </a:rPr>
              <a:t>C</a:t>
            </a:r>
            <a:r>
              <a:rPr kumimoji="0" sz="1800" b="1" i="0" u="none" strike="noStrike" kern="1200" cap="none" spc="0" normalizeH="0" baseline="0" noProof="0" dirty="0">
                <a:ln>
                  <a:noFill/>
                </a:ln>
                <a:solidFill>
                  <a:srgbClr val="595958"/>
                </a:solidFill>
                <a:effectLst/>
                <a:uLnTx/>
                <a:uFillTx/>
                <a:latin typeface="Calibri"/>
                <a:ea typeface="+mn-ea"/>
                <a:cs typeface="Calibri"/>
              </a:rPr>
              <a:t>ol</a:t>
            </a:r>
            <a:r>
              <a:rPr kumimoji="0" sz="1800" b="1" i="0" u="none" strike="noStrike" kern="1200" cap="none" spc="-10" normalizeH="0" baseline="0" noProof="0" dirty="0">
                <a:ln>
                  <a:noFill/>
                </a:ln>
                <a:solidFill>
                  <a:srgbClr val="595958"/>
                </a:solidFill>
                <a:effectLst/>
                <a:uLnTx/>
                <a:uFillTx/>
                <a:latin typeface="Calibri"/>
                <a:ea typeface="+mn-ea"/>
                <a:cs typeface="Calibri"/>
              </a:rPr>
              <a:t>o</a:t>
            </a:r>
            <a:r>
              <a:rPr kumimoji="0" sz="1800" b="1" i="0" u="none" strike="noStrike" kern="1200" cap="none" spc="10" normalizeH="0" baseline="0" noProof="0" dirty="0">
                <a:ln>
                  <a:noFill/>
                </a:ln>
                <a:solidFill>
                  <a:srgbClr val="595958"/>
                </a:solidFill>
                <a:effectLst/>
                <a:uLnTx/>
                <a:uFillTx/>
                <a:latin typeface="Calibri"/>
                <a:ea typeface="+mn-ea"/>
                <a:cs typeface="Calibri"/>
              </a:rPr>
              <a:t>m</a:t>
            </a:r>
            <a:r>
              <a:rPr kumimoji="0" sz="1800" b="1" i="0" u="none" strike="noStrike" kern="1200" cap="none" spc="-10" normalizeH="0" baseline="0" noProof="0" dirty="0">
                <a:ln>
                  <a:noFill/>
                </a:ln>
                <a:solidFill>
                  <a:srgbClr val="595958"/>
                </a:solidFill>
                <a:effectLst/>
                <a:uLnTx/>
                <a:uFillTx/>
                <a:latin typeface="Calibri"/>
                <a:ea typeface="+mn-ea"/>
                <a:cs typeface="Calibri"/>
              </a:rPr>
              <a:t>b</a:t>
            </a:r>
            <a:r>
              <a:rPr kumimoji="0" sz="1800" b="1" i="0" u="none" strike="noStrike" kern="1200" cap="none" spc="0" normalizeH="0" baseline="0" noProof="0" dirty="0">
                <a:ln>
                  <a:noFill/>
                </a:ln>
                <a:solidFill>
                  <a:srgbClr val="595958"/>
                </a:solidFill>
                <a:effectLst/>
                <a:uLnTx/>
                <a:uFillTx/>
                <a:latin typeface="Calibri"/>
                <a:ea typeface="+mn-ea"/>
                <a:cs typeface="Calibri"/>
              </a:rPr>
              <a:t>ia  P</a:t>
            </a:r>
            <a:r>
              <a:rPr kumimoji="0" sz="1800" b="1" i="0" u="none" strike="noStrike" kern="1200" cap="none" spc="-10" normalizeH="0" baseline="0" noProof="0" dirty="0">
                <a:ln>
                  <a:noFill/>
                </a:ln>
                <a:solidFill>
                  <a:srgbClr val="595958"/>
                </a:solidFill>
                <a:effectLst/>
                <a:uLnTx/>
                <a:uFillTx/>
                <a:latin typeface="Calibri"/>
                <a:ea typeface="+mn-ea"/>
                <a:cs typeface="Calibri"/>
              </a:rPr>
              <a:t>u</a:t>
            </a:r>
            <a:r>
              <a:rPr kumimoji="0" sz="1800" b="1" i="0" u="none" strike="noStrike" kern="1200" cap="none" spc="5" normalizeH="0" baseline="0" noProof="0" dirty="0">
                <a:ln>
                  <a:noFill/>
                </a:ln>
                <a:solidFill>
                  <a:srgbClr val="595958"/>
                </a:solidFill>
                <a:effectLst/>
                <a:uLnTx/>
                <a:uFillTx/>
                <a:latin typeface="Calibri"/>
                <a:ea typeface="+mn-ea"/>
                <a:cs typeface="Calibri"/>
              </a:rPr>
              <a:t>e</a:t>
            </a:r>
            <a:r>
              <a:rPr kumimoji="0" sz="1800" b="1" i="0" u="none" strike="noStrike" kern="1200" cap="none" spc="-5" normalizeH="0" baseline="0" noProof="0" dirty="0">
                <a:ln>
                  <a:noFill/>
                </a:ln>
                <a:solidFill>
                  <a:srgbClr val="595958"/>
                </a:solidFill>
                <a:effectLst/>
                <a:uLnTx/>
                <a:uFillTx/>
                <a:latin typeface="Calibri"/>
                <a:ea typeface="+mn-ea"/>
                <a:cs typeface="Calibri"/>
              </a:rPr>
              <a:t>r</a:t>
            </a:r>
            <a:r>
              <a:rPr kumimoji="0" sz="1800" b="1" i="0" u="none" strike="noStrike" kern="1200" cap="none" spc="0" normalizeH="0" baseline="0" noProof="0" dirty="0">
                <a:ln>
                  <a:noFill/>
                </a:ln>
                <a:solidFill>
                  <a:srgbClr val="595958"/>
                </a:solidFill>
                <a:effectLst/>
                <a:uLnTx/>
                <a:uFillTx/>
                <a:latin typeface="Calibri"/>
                <a:ea typeface="+mn-ea"/>
                <a:cs typeface="Calibri"/>
              </a:rPr>
              <a:t>to</a:t>
            </a:r>
            <a:r>
              <a:rPr kumimoji="0" sz="1800" b="1" i="0" u="none" strike="noStrike" kern="1200" cap="none" spc="-10" normalizeH="0" baseline="0" noProof="0" dirty="0">
                <a:ln>
                  <a:noFill/>
                </a:ln>
                <a:solidFill>
                  <a:srgbClr val="595958"/>
                </a:solidFill>
                <a:effectLst/>
                <a:uLnTx/>
                <a:uFillTx/>
                <a:latin typeface="Calibri"/>
                <a:ea typeface="+mn-ea"/>
                <a:cs typeface="Calibri"/>
              </a:rPr>
              <a:t>R</a:t>
            </a:r>
            <a:r>
              <a:rPr kumimoji="0" sz="1800" b="1" i="0" u="none" strike="noStrike" kern="1200" cap="none" spc="0" normalizeH="0" baseline="0" noProof="0" dirty="0">
                <a:ln>
                  <a:noFill/>
                </a:ln>
                <a:solidFill>
                  <a:srgbClr val="595958"/>
                </a:solidFill>
                <a:effectLst/>
                <a:uLnTx/>
                <a:uFillTx/>
                <a:latin typeface="Calibri"/>
                <a:ea typeface="+mn-ea"/>
                <a:cs typeface="Calibri"/>
              </a:rPr>
              <a:t>ico  </a:t>
            </a:r>
            <a:r>
              <a:rPr kumimoji="0" sz="1800" b="1" i="0" u="none" strike="noStrike" kern="1200" cap="none" spc="-5" normalizeH="0" baseline="0" noProof="0" dirty="0">
                <a:ln>
                  <a:noFill/>
                </a:ln>
                <a:solidFill>
                  <a:srgbClr val="595958"/>
                </a:solidFill>
                <a:effectLst/>
                <a:uLnTx/>
                <a:uFillTx/>
                <a:latin typeface="Calibri"/>
                <a:ea typeface="+mn-ea"/>
                <a:cs typeface="Calibri"/>
              </a:rPr>
              <a:t>Venezuela</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479425" marR="5080" lvl="0" indent="99695" algn="just" defTabSz="914400" rtl="0" eaLnBrk="1" fontAlgn="auto" latinLnBrk="0" hangingPunct="1">
              <a:lnSpc>
                <a:spcPct val="133600"/>
              </a:lnSpc>
              <a:spcBef>
                <a:spcPts val="0"/>
              </a:spcBef>
              <a:spcAft>
                <a:spcPts val="0"/>
              </a:spcAft>
              <a:buClrTx/>
              <a:buSzTx/>
              <a:buFontTx/>
              <a:buNone/>
              <a:tabLst/>
              <a:defRPr/>
            </a:pPr>
            <a:r>
              <a:rPr kumimoji="0" sz="1800" b="1" i="0" u="none" strike="noStrike" kern="1200" cap="none" spc="-5" normalizeH="0" baseline="0" noProof="0" dirty="0">
                <a:ln>
                  <a:noFill/>
                </a:ln>
                <a:solidFill>
                  <a:srgbClr val="595958"/>
                </a:solidFill>
                <a:effectLst/>
                <a:uLnTx/>
                <a:uFillTx/>
                <a:latin typeface="Calibri"/>
                <a:ea typeface="+mn-ea"/>
                <a:cs typeface="Calibri"/>
              </a:rPr>
              <a:t>C</a:t>
            </a:r>
            <a:r>
              <a:rPr kumimoji="0" sz="1800" b="1" i="0" u="none" strike="noStrike" kern="1200" cap="none" spc="5" normalizeH="0" baseline="0" noProof="0" dirty="0">
                <a:ln>
                  <a:noFill/>
                </a:ln>
                <a:solidFill>
                  <a:srgbClr val="595958"/>
                </a:solidFill>
                <a:effectLst/>
                <a:uLnTx/>
                <a:uFillTx/>
                <a:latin typeface="Calibri"/>
                <a:ea typeface="+mn-ea"/>
                <a:cs typeface="Calibri"/>
              </a:rPr>
              <a:t>u</a:t>
            </a:r>
            <a:r>
              <a:rPr kumimoji="0" sz="1800" b="1" i="0" u="none" strike="noStrike" kern="1200" cap="none" spc="-10" normalizeH="0" baseline="0" noProof="0" dirty="0">
                <a:ln>
                  <a:noFill/>
                </a:ln>
                <a:solidFill>
                  <a:srgbClr val="595958"/>
                </a:solidFill>
                <a:effectLst/>
                <a:uLnTx/>
                <a:uFillTx/>
                <a:latin typeface="Calibri"/>
                <a:ea typeface="+mn-ea"/>
                <a:cs typeface="Calibri"/>
              </a:rPr>
              <a:t>b</a:t>
            </a:r>
            <a:r>
              <a:rPr kumimoji="0" sz="1800" b="1" i="0" u="none" strike="noStrike" kern="1200" cap="none" spc="0" normalizeH="0" baseline="0" noProof="0" dirty="0">
                <a:ln>
                  <a:noFill/>
                </a:ln>
                <a:solidFill>
                  <a:srgbClr val="595958"/>
                </a:solidFill>
                <a:effectLst/>
                <a:uLnTx/>
                <a:uFillTx/>
                <a:latin typeface="Calibri"/>
                <a:ea typeface="+mn-ea"/>
                <a:cs typeface="Calibri"/>
              </a:rPr>
              <a:t>a  </a:t>
            </a:r>
            <a:r>
              <a:rPr kumimoji="0" sz="1800" b="1" i="0" u="none" strike="noStrike" kern="1200" cap="none" spc="-5" normalizeH="0" baseline="0" noProof="0" dirty="0">
                <a:ln>
                  <a:noFill/>
                </a:ln>
                <a:solidFill>
                  <a:srgbClr val="595958"/>
                </a:solidFill>
                <a:effectLst/>
                <a:uLnTx/>
                <a:uFillTx/>
                <a:latin typeface="Calibri"/>
                <a:ea typeface="+mn-ea"/>
                <a:cs typeface="Calibri"/>
              </a:rPr>
              <a:t>Haiti  </a:t>
            </a:r>
            <a:r>
              <a:rPr kumimoji="0" sz="1800" b="1" i="0" u="none" strike="noStrike" kern="1200" cap="none" spc="0" normalizeH="0" baseline="0" noProof="0" dirty="0">
                <a:ln>
                  <a:noFill/>
                </a:ln>
                <a:solidFill>
                  <a:srgbClr val="595958"/>
                </a:solidFill>
                <a:effectLst/>
                <a:uLnTx/>
                <a:uFillTx/>
                <a:latin typeface="Calibri"/>
                <a:ea typeface="+mn-ea"/>
                <a:cs typeface="Calibri"/>
              </a:rPr>
              <a:t>U</a:t>
            </a:r>
            <a:r>
              <a:rPr kumimoji="0" sz="1800" b="1" i="0" u="none" strike="noStrike" kern="1200" cap="none" spc="-5" normalizeH="0" baseline="0" noProof="0" dirty="0">
                <a:ln>
                  <a:noFill/>
                </a:ln>
                <a:solidFill>
                  <a:srgbClr val="595958"/>
                </a:solidFill>
                <a:effectLst/>
                <a:uLnTx/>
                <a:uFillTx/>
                <a:latin typeface="Calibri"/>
                <a:ea typeface="+mn-ea"/>
                <a:cs typeface="Calibri"/>
              </a:rPr>
              <a:t>.</a:t>
            </a:r>
            <a:r>
              <a:rPr kumimoji="0" sz="1800" b="1" i="0" u="none" strike="noStrike" kern="1200" cap="none" spc="0" normalizeH="0" baseline="0" noProof="0" dirty="0">
                <a:ln>
                  <a:noFill/>
                </a:ln>
                <a:solidFill>
                  <a:srgbClr val="595958"/>
                </a:solidFill>
                <a:effectLst/>
                <a:uLnTx/>
                <a:uFillTx/>
                <a:latin typeface="Calibri"/>
                <a:ea typeface="+mn-ea"/>
                <a:cs typeface="Calibri"/>
              </a:rPr>
              <a:t>S</a:t>
            </a:r>
            <a:r>
              <a:rPr kumimoji="0" sz="1800" b="1" i="0" u="none" strike="noStrike" kern="1200" cap="none" spc="-5" normalizeH="0" baseline="0" noProof="0" dirty="0">
                <a:ln>
                  <a:noFill/>
                </a:ln>
                <a:solidFill>
                  <a:srgbClr val="595958"/>
                </a:solidFill>
                <a:effectLst/>
                <a:uLnTx/>
                <a:uFillTx/>
                <a:latin typeface="Calibri"/>
                <a:ea typeface="+mn-ea"/>
                <a:cs typeface="Calibri"/>
              </a:rPr>
              <a:t>.</a:t>
            </a:r>
            <a:r>
              <a:rPr kumimoji="0" sz="1800" b="1" i="0" u="none" strike="noStrike" kern="1200" cap="none" spc="0" normalizeH="0" baseline="0" noProof="0" dirty="0">
                <a:ln>
                  <a:noFill/>
                </a:ln>
                <a:solidFill>
                  <a:srgbClr val="595958"/>
                </a:solidFill>
                <a:effectLst/>
                <a:uLnTx/>
                <a:uFillTx/>
                <a:latin typeface="Calibri"/>
                <a:ea typeface="+mn-ea"/>
                <a:cs typeface="Calibri"/>
              </a:rPr>
              <a:t>A.</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4" name="object 34"/>
          <p:cNvSpPr txBox="1"/>
          <p:nvPr/>
        </p:nvSpPr>
        <p:spPr>
          <a:xfrm>
            <a:off x="6744836" y="1920488"/>
            <a:ext cx="786130" cy="1491615"/>
          </a:xfrm>
          <a:prstGeom prst="rect">
            <a:avLst/>
          </a:prstGeom>
        </p:spPr>
        <p:txBody>
          <a:bodyPr vert="horz" wrap="square" lIns="0" tIns="104775" rIns="0" bIns="0" rtlCol="0">
            <a:spAutoFit/>
          </a:bodyPr>
          <a:lstStyle/>
          <a:p>
            <a:pPr marL="12700" marR="0" lvl="0" indent="0" algn="l" defTabSz="914400" rtl="0" eaLnBrk="1" fontAlgn="auto" latinLnBrk="0" hangingPunct="1">
              <a:lnSpc>
                <a:spcPct val="100000"/>
              </a:lnSpc>
              <a:spcBef>
                <a:spcPts val="825"/>
              </a:spcBef>
              <a:spcAft>
                <a:spcPts val="0"/>
              </a:spcAft>
              <a:buClrTx/>
              <a:buSzTx/>
              <a:buFontTx/>
              <a:buNone/>
              <a:tabLst/>
              <a:defRPr/>
            </a:pPr>
            <a:r>
              <a:rPr kumimoji="0" sz="1800" b="1" i="0" u="none" strike="noStrike" kern="1200" cap="none" spc="-10" normalizeH="0" baseline="0" noProof="0" dirty="0">
                <a:ln>
                  <a:noFill/>
                </a:ln>
                <a:solidFill>
                  <a:srgbClr val="595958"/>
                </a:solidFill>
                <a:effectLst/>
                <a:uLnTx/>
                <a:uFillTx/>
                <a:latin typeface="Calibri"/>
                <a:ea typeface="+mn-ea"/>
                <a:cs typeface="Calibri"/>
              </a:rPr>
              <a:t>O</a:t>
            </a:r>
            <a:r>
              <a:rPr kumimoji="0" sz="1800" b="1" i="0" u="none" strike="noStrike" kern="1200" cap="none" spc="5" normalizeH="0" baseline="0" noProof="0" dirty="0">
                <a:ln>
                  <a:noFill/>
                </a:ln>
                <a:solidFill>
                  <a:srgbClr val="595958"/>
                </a:solidFill>
                <a:effectLst/>
                <a:uLnTx/>
                <a:uFillTx/>
                <a:latin typeface="Calibri"/>
                <a:ea typeface="+mn-ea"/>
                <a:cs typeface="Calibri"/>
              </a:rPr>
              <a:t>T</a:t>
            </a:r>
            <a:r>
              <a:rPr kumimoji="0" sz="1800" b="1" i="0" u="none" strike="noStrike" kern="1200" cap="none" spc="-10" normalizeH="0" baseline="0" noProof="0" dirty="0">
                <a:ln>
                  <a:noFill/>
                </a:ln>
                <a:solidFill>
                  <a:srgbClr val="595958"/>
                </a:solidFill>
                <a:effectLst/>
                <a:uLnTx/>
                <a:uFillTx/>
                <a:latin typeface="Calibri"/>
                <a:ea typeface="+mn-ea"/>
                <a:cs typeface="Calibri"/>
              </a:rPr>
              <a:t>H</a:t>
            </a:r>
            <a:r>
              <a:rPr kumimoji="0" sz="1800" b="1" i="0" u="none" strike="noStrike" kern="1200" cap="none" spc="10" normalizeH="0" baseline="0" noProof="0" dirty="0">
                <a:ln>
                  <a:noFill/>
                </a:ln>
                <a:solidFill>
                  <a:srgbClr val="595958"/>
                </a:solidFill>
                <a:effectLst/>
                <a:uLnTx/>
                <a:uFillTx/>
                <a:latin typeface="Calibri"/>
                <a:ea typeface="+mn-ea"/>
                <a:cs typeface="Calibri"/>
              </a:rPr>
              <a:t>E</a:t>
            </a:r>
            <a:r>
              <a:rPr kumimoji="0" sz="1800" b="1" i="0" u="none" strike="noStrike" kern="1200" cap="none" spc="-10" normalizeH="0" baseline="0" noProof="0" dirty="0">
                <a:ln>
                  <a:noFill/>
                </a:ln>
                <a:solidFill>
                  <a:srgbClr val="595958"/>
                </a:solidFill>
                <a:effectLst/>
                <a:uLnTx/>
                <a:uFillTx/>
                <a:latin typeface="Calibri"/>
                <a:ea typeface="+mn-ea"/>
                <a:cs typeface="Calibri"/>
              </a:rPr>
              <a:t>RS</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0" marR="5715" lvl="0" indent="0" algn="r" defTabSz="914400" rtl="0" eaLnBrk="1" fontAlgn="auto" latinLnBrk="0" hangingPunct="1">
              <a:lnSpc>
                <a:spcPct val="100000"/>
              </a:lnSpc>
              <a:spcBef>
                <a:spcPts val="725"/>
              </a:spcBef>
              <a:spcAft>
                <a:spcPts val="0"/>
              </a:spcAft>
              <a:buClrTx/>
              <a:buSzTx/>
              <a:buFontTx/>
              <a:buNone/>
              <a:tabLst/>
              <a:defRPr/>
            </a:pPr>
            <a:r>
              <a:rPr kumimoji="0" sz="1800" b="1" i="0" u="none" strike="noStrike" kern="1200" cap="none" spc="0" normalizeH="0" baseline="0" noProof="0" dirty="0">
                <a:ln>
                  <a:noFill/>
                </a:ln>
                <a:solidFill>
                  <a:srgbClr val="595958"/>
                </a:solidFill>
                <a:effectLst/>
                <a:uLnTx/>
                <a:uFillTx/>
                <a:latin typeface="Calibri"/>
                <a:ea typeface="+mn-ea"/>
                <a:cs typeface="Calibri"/>
              </a:rPr>
              <a:t>J</a:t>
            </a:r>
            <a:r>
              <a:rPr kumimoji="0" sz="1800" b="1" i="0" u="none" strike="noStrike" kern="1200" cap="none" spc="-5" normalizeH="0" baseline="0" noProof="0" dirty="0">
                <a:ln>
                  <a:noFill/>
                </a:ln>
                <a:solidFill>
                  <a:srgbClr val="595958"/>
                </a:solidFill>
                <a:effectLst/>
                <a:uLnTx/>
                <a:uFillTx/>
                <a:latin typeface="Calibri"/>
                <a:ea typeface="+mn-ea"/>
                <a:cs typeface="Calibri"/>
              </a:rPr>
              <a:t>ama</a:t>
            </a:r>
            <a:r>
              <a:rPr kumimoji="0" sz="1800" b="1" i="0" u="none" strike="noStrike" kern="1200" cap="none" spc="0" normalizeH="0" baseline="0" noProof="0" dirty="0">
                <a:ln>
                  <a:noFill/>
                </a:ln>
                <a:solidFill>
                  <a:srgbClr val="595958"/>
                </a:solidFill>
                <a:effectLst/>
                <a:uLnTx/>
                <a:uFillTx/>
                <a:latin typeface="Calibri"/>
                <a:ea typeface="+mn-ea"/>
                <a:cs typeface="Calibri"/>
              </a:rPr>
              <a:t>i</a:t>
            </a:r>
            <a:r>
              <a:rPr kumimoji="0" sz="1800" b="1" i="0" u="none" strike="noStrike" kern="1200" cap="none" spc="-10" normalizeH="0" baseline="0" noProof="0" dirty="0">
                <a:ln>
                  <a:noFill/>
                </a:ln>
                <a:solidFill>
                  <a:srgbClr val="595958"/>
                </a:solidFill>
                <a:effectLst/>
                <a:uLnTx/>
                <a:uFillTx/>
                <a:latin typeface="Calibri"/>
                <a:ea typeface="+mn-ea"/>
                <a:cs typeface="Calibri"/>
              </a:rPr>
              <a:t>c</a:t>
            </a:r>
            <a:r>
              <a:rPr kumimoji="0" sz="1800" b="1" i="0" u="none" strike="noStrike" kern="1200" cap="none" spc="0" normalizeH="0" baseline="0" noProof="0" dirty="0">
                <a:ln>
                  <a:noFill/>
                </a:ln>
                <a:solidFill>
                  <a:srgbClr val="595958"/>
                </a:solidFill>
                <a:effectLst/>
                <a:uLnTx/>
                <a:uFillTx/>
                <a:latin typeface="Calibri"/>
                <a:ea typeface="+mn-ea"/>
                <a:cs typeface="Calibri"/>
              </a:rPr>
              <a:t>a</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78105" marR="5080" lvl="0" indent="168910" algn="r" defTabSz="914400" rtl="0" eaLnBrk="1" fontAlgn="auto" latinLnBrk="0" hangingPunct="1">
              <a:lnSpc>
                <a:spcPct val="133600"/>
              </a:lnSpc>
              <a:spcBef>
                <a:spcPts val="0"/>
              </a:spcBef>
              <a:spcAft>
                <a:spcPts val="0"/>
              </a:spcAft>
              <a:buClrTx/>
              <a:buSzTx/>
              <a:buFontTx/>
              <a:buNone/>
              <a:tabLst/>
              <a:defRPr/>
            </a:pPr>
            <a:r>
              <a:rPr kumimoji="0" sz="1800" b="1" i="0" u="none" strike="noStrike" kern="1200" cap="none" spc="-5" normalizeH="0" baseline="0" noProof="0" dirty="0">
                <a:ln>
                  <a:noFill/>
                </a:ln>
                <a:solidFill>
                  <a:srgbClr val="595958"/>
                </a:solidFill>
                <a:effectLst/>
                <a:uLnTx/>
                <a:uFillTx/>
                <a:latin typeface="Calibri"/>
                <a:ea typeface="+mn-ea"/>
                <a:cs typeface="Calibri"/>
              </a:rPr>
              <a:t>Bra</a:t>
            </a:r>
            <a:r>
              <a:rPr kumimoji="0" sz="1800" b="1" i="0" u="none" strike="noStrike" kern="1200" cap="none" spc="0" normalizeH="0" baseline="0" noProof="0" dirty="0">
                <a:ln>
                  <a:noFill/>
                </a:ln>
                <a:solidFill>
                  <a:srgbClr val="595958"/>
                </a:solidFill>
                <a:effectLst/>
                <a:uLnTx/>
                <a:uFillTx/>
                <a:latin typeface="Calibri"/>
                <a:ea typeface="+mn-ea"/>
                <a:cs typeface="Calibri"/>
              </a:rPr>
              <a:t>zil  </a:t>
            </a:r>
            <a:r>
              <a:rPr kumimoji="0" sz="1800" b="1" i="0" u="none" strike="noStrike" kern="1200" cap="none" spc="-5" normalizeH="0" baseline="0" noProof="0" dirty="0">
                <a:ln>
                  <a:noFill/>
                </a:ln>
                <a:solidFill>
                  <a:srgbClr val="595958"/>
                </a:solidFill>
                <a:effectLst/>
                <a:uLnTx/>
                <a:uFillTx/>
                <a:latin typeface="Calibri"/>
                <a:ea typeface="+mn-ea"/>
                <a:cs typeface="Calibri"/>
              </a:rPr>
              <a:t>M</a:t>
            </a:r>
            <a:r>
              <a:rPr kumimoji="0" sz="1800" b="1" i="0" u="none" strike="noStrike" kern="1200" cap="none" spc="5" normalizeH="0" baseline="0" noProof="0" dirty="0">
                <a:ln>
                  <a:noFill/>
                </a:ln>
                <a:solidFill>
                  <a:srgbClr val="595958"/>
                </a:solidFill>
                <a:effectLst/>
                <a:uLnTx/>
                <a:uFillTx/>
                <a:latin typeface="Calibri"/>
                <a:ea typeface="+mn-ea"/>
                <a:cs typeface="Calibri"/>
              </a:rPr>
              <a:t>e</a:t>
            </a:r>
            <a:r>
              <a:rPr kumimoji="0" sz="1800" b="1" i="0" u="none" strike="noStrike" kern="1200" cap="none" spc="0" normalizeH="0" baseline="0" noProof="0" dirty="0">
                <a:ln>
                  <a:noFill/>
                </a:ln>
                <a:solidFill>
                  <a:srgbClr val="595958"/>
                </a:solidFill>
                <a:effectLst/>
                <a:uLnTx/>
                <a:uFillTx/>
                <a:latin typeface="Calibri"/>
                <a:ea typeface="+mn-ea"/>
                <a:cs typeface="Calibri"/>
              </a:rPr>
              <a:t>x</a:t>
            </a:r>
            <a:r>
              <a:rPr kumimoji="0" sz="1800" b="1" i="0" u="none" strike="noStrike" kern="1200" cap="none" spc="-15" normalizeH="0" baseline="0" noProof="0" dirty="0">
                <a:ln>
                  <a:noFill/>
                </a:ln>
                <a:solidFill>
                  <a:srgbClr val="595958"/>
                </a:solidFill>
                <a:effectLst/>
                <a:uLnTx/>
                <a:uFillTx/>
                <a:latin typeface="Calibri"/>
                <a:ea typeface="+mn-ea"/>
                <a:cs typeface="Calibri"/>
              </a:rPr>
              <a:t>i</a:t>
            </a:r>
            <a:r>
              <a:rPr kumimoji="0" sz="1800" b="1" i="0" u="none" strike="noStrike" kern="1200" cap="none" spc="0" normalizeH="0" baseline="0" noProof="0" dirty="0">
                <a:ln>
                  <a:noFill/>
                </a:ln>
                <a:solidFill>
                  <a:srgbClr val="595958"/>
                </a:solidFill>
                <a:effectLst/>
                <a:uLnTx/>
                <a:uFillTx/>
                <a:latin typeface="Calibri"/>
                <a:ea typeface="+mn-ea"/>
                <a:cs typeface="Calibri"/>
              </a:rPr>
              <a:t>co</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5" name="object 35"/>
          <p:cNvSpPr txBox="1"/>
          <p:nvPr/>
        </p:nvSpPr>
        <p:spPr>
          <a:xfrm>
            <a:off x="7870960" y="1408169"/>
            <a:ext cx="3517265"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1" i="0" u="none" strike="noStrike" kern="1200" cap="none" spc="0" normalizeH="0" baseline="0" noProof="0" dirty="0">
                <a:ln>
                  <a:noFill/>
                </a:ln>
                <a:solidFill>
                  <a:srgbClr val="0070C0"/>
                </a:solidFill>
                <a:effectLst/>
                <a:uLnTx/>
                <a:uFillTx/>
                <a:latin typeface="Calibri"/>
                <a:ea typeface="+mn-ea"/>
                <a:cs typeface="Calibri"/>
              </a:rPr>
              <a:t>PWH </a:t>
            </a:r>
            <a:r>
              <a:rPr kumimoji="0" sz="2000" b="1" i="0" u="none" strike="noStrike" kern="1200" cap="none" spc="-5" normalizeH="0" baseline="0" noProof="0" dirty="0">
                <a:ln>
                  <a:noFill/>
                </a:ln>
                <a:solidFill>
                  <a:srgbClr val="0070C0"/>
                </a:solidFill>
                <a:effectLst/>
                <a:uLnTx/>
                <a:uFillTx/>
                <a:latin typeface="Calibri"/>
                <a:ea typeface="+mn-ea"/>
                <a:cs typeface="Calibri"/>
              </a:rPr>
              <a:t>PalmBch--</a:t>
            </a:r>
            <a:r>
              <a:rPr kumimoji="0" sz="2000" b="1" i="1" u="none" strike="noStrike" kern="1200" cap="none" spc="-5" normalizeH="0" baseline="0" noProof="0" dirty="0">
                <a:ln>
                  <a:noFill/>
                </a:ln>
                <a:solidFill>
                  <a:srgbClr val="0070C0"/>
                </a:solidFill>
                <a:effectLst/>
                <a:uLnTx/>
                <a:uFillTx/>
                <a:latin typeface="Calibri"/>
                <a:ea typeface="+mn-ea"/>
                <a:cs typeface="Calibri"/>
              </a:rPr>
              <a:t>Countries of</a:t>
            </a:r>
            <a:r>
              <a:rPr kumimoji="0" sz="2000" b="1" i="1" u="none" strike="noStrike" kern="1200" cap="none" spc="-105" normalizeH="0" baseline="0" noProof="0" dirty="0">
                <a:ln>
                  <a:noFill/>
                </a:ln>
                <a:solidFill>
                  <a:srgbClr val="0070C0"/>
                </a:solidFill>
                <a:effectLst/>
                <a:uLnTx/>
                <a:uFillTx/>
                <a:latin typeface="Calibri"/>
                <a:ea typeface="+mn-ea"/>
                <a:cs typeface="Calibri"/>
              </a:rPr>
              <a:t> </a:t>
            </a:r>
            <a:r>
              <a:rPr kumimoji="0" sz="2000" b="1" i="1" u="none" strike="noStrike" kern="1200" cap="none" spc="0" normalizeH="0" baseline="0" noProof="0" dirty="0">
                <a:ln>
                  <a:noFill/>
                </a:ln>
                <a:solidFill>
                  <a:srgbClr val="0070C0"/>
                </a:solidFill>
                <a:effectLst/>
                <a:uLnTx/>
                <a:uFillTx/>
                <a:latin typeface="Calibri"/>
                <a:ea typeface="+mn-ea"/>
                <a:cs typeface="Calibri"/>
              </a:rPr>
              <a:t>Birth</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36" name="object 36"/>
          <p:cNvSpPr txBox="1"/>
          <p:nvPr/>
        </p:nvSpPr>
        <p:spPr>
          <a:xfrm>
            <a:off x="4949484" y="3581538"/>
            <a:ext cx="751205" cy="513080"/>
          </a:xfrm>
          <a:prstGeom prst="rect">
            <a:avLst/>
          </a:prstGeom>
        </p:spPr>
        <p:txBody>
          <a:bodyPr vert="horz" wrap="square" lIns="0" tIns="12065" rIns="0" bIns="0" rtlCol="0">
            <a:spAutoFit/>
          </a:bodyPr>
          <a:lstStyle/>
          <a:p>
            <a:pPr marL="12700" marR="5080" lvl="0" indent="0" algn="l" defTabSz="914400" rtl="0" eaLnBrk="1" fontAlgn="auto" latinLnBrk="0" hangingPunct="1">
              <a:lnSpc>
                <a:spcPct val="100000"/>
              </a:lnSpc>
              <a:spcBef>
                <a:spcPts val="95"/>
              </a:spcBef>
              <a:spcAft>
                <a:spcPts val="0"/>
              </a:spcAft>
              <a:buClrTx/>
              <a:buSzTx/>
              <a:buFontTx/>
              <a:buNone/>
              <a:tabLst/>
              <a:defRPr/>
            </a:pPr>
            <a:r>
              <a:rPr kumimoji="0" sz="1600" b="1" i="0" u="none" strike="noStrike" kern="1200" cap="none" spc="-5" normalizeH="0" baseline="0" noProof="0" dirty="0">
                <a:ln>
                  <a:noFill/>
                </a:ln>
                <a:solidFill>
                  <a:prstClr val="black"/>
                </a:solidFill>
                <a:effectLst/>
                <a:uLnTx/>
                <a:uFillTx/>
                <a:latin typeface="Calibri"/>
                <a:ea typeface="+mn-ea"/>
                <a:cs typeface="Calibri"/>
              </a:rPr>
              <a:t>ENG</a:t>
            </a:r>
            <a:r>
              <a:rPr kumimoji="0" sz="1600" b="1" i="0" u="none" strike="noStrike" kern="1200" cap="none" spc="-10" normalizeH="0" baseline="0" noProof="0" dirty="0">
                <a:ln>
                  <a:noFill/>
                </a:ln>
                <a:solidFill>
                  <a:prstClr val="black"/>
                </a:solidFill>
                <a:effectLst/>
                <a:uLnTx/>
                <a:uFillTx/>
                <a:latin typeface="Calibri"/>
                <a:ea typeface="+mn-ea"/>
                <a:cs typeface="Calibri"/>
              </a:rPr>
              <a:t>L</a:t>
            </a:r>
            <a:r>
              <a:rPr kumimoji="0" sz="1600" b="1" i="0" u="none" strike="noStrike" kern="1200" cap="none" spc="-15" normalizeH="0" baseline="0" noProof="0" dirty="0">
                <a:ln>
                  <a:noFill/>
                </a:ln>
                <a:solidFill>
                  <a:prstClr val="black"/>
                </a:solidFill>
                <a:effectLst/>
                <a:uLnTx/>
                <a:uFillTx/>
                <a:latin typeface="Calibri"/>
                <a:ea typeface="+mn-ea"/>
                <a:cs typeface="Calibri"/>
              </a:rPr>
              <a:t>I</a:t>
            </a:r>
            <a:r>
              <a:rPr kumimoji="0" sz="1600" b="1" i="0" u="none" strike="noStrike" kern="1200" cap="none" spc="-5" normalizeH="0" baseline="0" noProof="0" dirty="0">
                <a:ln>
                  <a:noFill/>
                </a:ln>
                <a:solidFill>
                  <a:prstClr val="black"/>
                </a:solidFill>
                <a:effectLst/>
                <a:uLnTx/>
                <a:uFillTx/>
                <a:latin typeface="Calibri"/>
                <a:ea typeface="+mn-ea"/>
                <a:cs typeface="Calibri"/>
              </a:rPr>
              <a:t>SH  51.8%</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37" name="object 37"/>
          <p:cNvSpPr txBox="1"/>
          <p:nvPr/>
        </p:nvSpPr>
        <p:spPr>
          <a:xfrm>
            <a:off x="647970" y="1325411"/>
            <a:ext cx="2705735"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1" i="0" u="none" strike="noStrike" kern="1200" cap="none" spc="-5" normalizeH="0" baseline="0" noProof="0" dirty="0">
                <a:ln>
                  <a:noFill/>
                </a:ln>
                <a:solidFill>
                  <a:srgbClr val="0070C0"/>
                </a:solidFill>
                <a:effectLst/>
                <a:uLnTx/>
                <a:uFillTx/>
                <a:latin typeface="Calibri"/>
                <a:ea typeface="+mn-ea"/>
                <a:cs typeface="Calibri"/>
              </a:rPr>
              <a:t>RW-B--</a:t>
            </a:r>
            <a:r>
              <a:rPr kumimoji="0" sz="2000" b="1" i="1" u="none" strike="noStrike" kern="1200" cap="none" spc="-5" normalizeH="0" baseline="0" noProof="0" dirty="0">
                <a:ln>
                  <a:noFill/>
                </a:ln>
                <a:solidFill>
                  <a:srgbClr val="0070C0"/>
                </a:solidFill>
                <a:effectLst/>
                <a:uLnTx/>
                <a:uFillTx/>
                <a:latin typeface="Calibri"/>
                <a:ea typeface="+mn-ea"/>
                <a:cs typeface="Calibri"/>
              </a:rPr>
              <a:t>Languages</a:t>
            </a:r>
            <a:r>
              <a:rPr kumimoji="0" sz="2000" b="1" i="1" u="none" strike="noStrike" kern="1200" cap="none" spc="-80" normalizeH="0" baseline="0" noProof="0" dirty="0">
                <a:ln>
                  <a:noFill/>
                </a:ln>
                <a:solidFill>
                  <a:srgbClr val="0070C0"/>
                </a:solidFill>
                <a:effectLst/>
                <a:uLnTx/>
                <a:uFillTx/>
                <a:latin typeface="Calibri"/>
                <a:ea typeface="+mn-ea"/>
                <a:cs typeface="Calibri"/>
              </a:rPr>
              <a:t> </a:t>
            </a:r>
            <a:r>
              <a:rPr kumimoji="0" sz="2000" b="1" i="1" u="none" strike="noStrike" kern="1200" cap="none" spc="-15" normalizeH="0" baseline="0" noProof="0" dirty="0">
                <a:ln>
                  <a:noFill/>
                </a:ln>
                <a:solidFill>
                  <a:srgbClr val="0070C0"/>
                </a:solidFill>
                <a:effectLst/>
                <a:uLnTx/>
                <a:uFillTx/>
                <a:latin typeface="Calibri"/>
                <a:ea typeface="+mn-ea"/>
                <a:cs typeface="Calibri"/>
              </a:rPr>
              <a:t>spoken</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2256534274"/>
      </p:ext>
    </p:extLst>
  </p:cSld>
  <p:clrMapOvr>
    <a:masterClrMapping/>
  </p:clrMapOvr>
  <p:timing>
    <p:tnLst>
      <p:par>
        <p:cTn id="1" dur="indefinite" restart="never" nodeType="tmRoot"/>
      </p:par>
    </p:tn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946562" y="370093"/>
            <a:ext cx="10301605" cy="667385"/>
          </a:xfrm>
          <a:prstGeom prst="rect">
            <a:avLst/>
          </a:prstGeom>
        </p:spPr>
        <p:txBody>
          <a:bodyPr vert="horz" wrap="square" lIns="0" tIns="13970" rIns="0" bIns="0" rtlCol="0">
            <a:spAutoFit/>
          </a:bodyPr>
          <a:lstStyle/>
          <a:p>
            <a:pPr marL="12700">
              <a:lnSpc>
                <a:spcPct val="100000"/>
              </a:lnSpc>
              <a:spcBef>
                <a:spcPts val="110"/>
              </a:spcBef>
              <a:tabLst>
                <a:tab pos="2295525" algn="l"/>
              </a:tabLst>
            </a:pPr>
            <a:r>
              <a:rPr sz="4200" i="1" spc="-150" dirty="0">
                <a:latin typeface="Calibri Light"/>
                <a:cs typeface="Calibri Light"/>
              </a:rPr>
              <a:t>RW-Part</a:t>
            </a:r>
            <a:r>
              <a:rPr sz="4200" i="1" spc="-125" dirty="0">
                <a:latin typeface="Calibri Light"/>
                <a:cs typeface="Calibri Light"/>
              </a:rPr>
              <a:t> </a:t>
            </a:r>
            <a:r>
              <a:rPr sz="4200" i="1" spc="-110" dirty="0">
                <a:latin typeface="Calibri Light"/>
                <a:cs typeface="Calibri Light"/>
              </a:rPr>
              <a:t>B	</a:t>
            </a:r>
            <a:r>
              <a:rPr sz="4000" spc="-30" dirty="0">
                <a:solidFill>
                  <a:srgbClr val="000000"/>
                </a:solidFill>
              </a:rPr>
              <a:t>CARE </a:t>
            </a:r>
            <a:r>
              <a:rPr sz="4000" spc="-45" dirty="0">
                <a:solidFill>
                  <a:srgbClr val="000000"/>
                </a:solidFill>
              </a:rPr>
              <a:t>SERVICES </a:t>
            </a:r>
            <a:r>
              <a:rPr sz="4000" spc="-30" dirty="0"/>
              <a:t>given </a:t>
            </a:r>
            <a:r>
              <a:rPr sz="4000" spc="-5" dirty="0"/>
              <a:t>– </a:t>
            </a:r>
            <a:r>
              <a:rPr sz="4000" spc="-55" dirty="0"/>
              <a:t>GY </a:t>
            </a:r>
            <a:r>
              <a:rPr sz="4000" spc="-25" dirty="0"/>
              <a:t>2021 </a:t>
            </a:r>
            <a:r>
              <a:rPr sz="4000" spc="-30" dirty="0"/>
              <a:t>to</a:t>
            </a:r>
            <a:r>
              <a:rPr sz="4000" spc="-400" dirty="0"/>
              <a:t> </a:t>
            </a:r>
            <a:r>
              <a:rPr sz="4000" spc="-30" dirty="0"/>
              <a:t>2022</a:t>
            </a:r>
            <a:endParaRPr sz="4000">
              <a:latin typeface="Calibri Light"/>
              <a:cs typeface="Calibri Light"/>
            </a:endParaRPr>
          </a:p>
        </p:txBody>
      </p:sp>
      <p:sp>
        <p:nvSpPr>
          <p:cNvPr id="4" name="object 4"/>
          <p:cNvSpPr txBox="1">
            <a:spLocks noGrp="1"/>
          </p:cNvSpPr>
          <p:nvPr>
            <p:ph type="sldNum" sz="quarter" idx="7"/>
          </p:nvPr>
        </p:nvSpPr>
        <p:spPr>
          <a:xfrm>
            <a:off x="11061700" y="6149091"/>
            <a:ext cx="7376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359</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graphicFrame>
        <p:nvGraphicFramePr>
          <p:cNvPr id="3" name="object 3"/>
          <p:cNvGraphicFramePr>
            <a:graphicFrameLocks noGrp="1"/>
          </p:cNvGraphicFramePr>
          <p:nvPr/>
        </p:nvGraphicFramePr>
        <p:xfrm>
          <a:off x="387266" y="1311648"/>
          <a:ext cx="11268074" cy="4765928"/>
        </p:xfrm>
        <a:graphic>
          <a:graphicData uri="http://schemas.openxmlformats.org/drawingml/2006/table">
            <a:tbl>
              <a:tblPr firstRow="1" bandRow="1">
                <a:tableStyleId>{2D5ABB26-0587-4C30-8999-92F81FD0307C}</a:tableStyleId>
              </a:tblPr>
              <a:tblGrid>
                <a:gridCol w="3079750">
                  <a:extLst>
                    <a:ext uri="{9D8B030D-6E8A-4147-A177-3AD203B41FA5}">
                      <a16:colId xmlns:a16="http://schemas.microsoft.com/office/drawing/2014/main" val="20000"/>
                    </a:ext>
                  </a:extLst>
                </a:gridCol>
                <a:gridCol w="3239770">
                  <a:extLst>
                    <a:ext uri="{9D8B030D-6E8A-4147-A177-3AD203B41FA5}">
                      <a16:colId xmlns:a16="http://schemas.microsoft.com/office/drawing/2014/main" val="20001"/>
                    </a:ext>
                  </a:extLst>
                </a:gridCol>
                <a:gridCol w="2349500">
                  <a:extLst>
                    <a:ext uri="{9D8B030D-6E8A-4147-A177-3AD203B41FA5}">
                      <a16:colId xmlns:a16="http://schemas.microsoft.com/office/drawing/2014/main" val="20002"/>
                    </a:ext>
                  </a:extLst>
                </a:gridCol>
                <a:gridCol w="2599054">
                  <a:extLst>
                    <a:ext uri="{9D8B030D-6E8A-4147-A177-3AD203B41FA5}">
                      <a16:colId xmlns:a16="http://schemas.microsoft.com/office/drawing/2014/main" val="20003"/>
                    </a:ext>
                  </a:extLst>
                </a:gridCol>
              </a:tblGrid>
              <a:tr h="636021">
                <a:tc>
                  <a:txBody>
                    <a:bodyPr/>
                    <a:lstStyle/>
                    <a:p>
                      <a:pPr algn="ctr">
                        <a:lnSpc>
                          <a:spcPct val="100000"/>
                        </a:lnSpc>
                        <a:spcBef>
                          <a:spcPts val="1585"/>
                        </a:spcBef>
                      </a:pPr>
                      <a:r>
                        <a:rPr sz="2700" b="1" spc="-5" dirty="0">
                          <a:solidFill>
                            <a:srgbClr val="FFFFFF"/>
                          </a:solidFill>
                          <a:latin typeface="Calibri"/>
                          <a:cs typeface="Calibri"/>
                        </a:rPr>
                        <a:t>Services</a:t>
                      </a:r>
                      <a:r>
                        <a:rPr sz="2700" b="1" dirty="0">
                          <a:solidFill>
                            <a:srgbClr val="FFFFFF"/>
                          </a:solidFill>
                          <a:latin typeface="Calibri"/>
                          <a:cs typeface="Calibri"/>
                        </a:rPr>
                        <a:t> </a:t>
                      </a:r>
                      <a:r>
                        <a:rPr sz="2700" b="1" spc="-10" dirty="0">
                          <a:solidFill>
                            <a:srgbClr val="FFFFFF"/>
                          </a:solidFill>
                          <a:latin typeface="Calibri"/>
                          <a:cs typeface="Calibri"/>
                        </a:rPr>
                        <a:t>given</a:t>
                      </a:r>
                      <a:endParaRPr sz="2700">
                        <a:latin typeface="Calibri"/>
                        <a:cs typeface="Calibri"/>
                      </a:endParaRPr>
                    </a:p>
                  </a:txBody>
                  <a:tcPr marL="0" marR="0" marT="201295"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gn="ctr">
                        <a:lnSpc>
                          <a:spcPct val="100000"/>
                        </a:lnSpc>
                        <a:spcBef>
                          <a:spcPts val="1585"/>
                        </a:spcBef>
                      </a:pPr>
                      <a:r>
                        <a:rPr sz="2700" b="1" dirty="0">
                          <a:solidFill>
                            <a:srgbClr val="FFFFFF"/>
                          </a:solidFill>
                          <a:latin typeface="Calibri"/>
                          <a:cs typeface="Calibri"/>
                        </a:rPr>
                        <a:t># </a:t>
                      </a:r>
                      <a:r>
                        <a:rPr sz="2700" b="1" spc="-10" dirty="0">
                          <a:solidFill>
                            <a:srgbClr val="FFFFFF"/>
                          </a:solidFill>
                          <a:latin typeface="Calibri"/>
                          <a:cs typeface="Calibri"/>
                        </a:rPr>
                        <a:t>RW-B</a:t>
                      </a:r>
                      <a:r>
                        <a:rPr sz="2700" b="1" spc="-5" dirty="0">
                          <a:solidFill>
                            <a:srgbClr val="FFFFFF"/>
                          </a:solidFill>
                          <a:latin typeface="Calibri"/>
                          <a:cs typeface="Calibri"/>
                        </a:rPr>
                        <a:t> </a:t>
                      </a:r>
                      <a:r>
                        <a:rPr sz="2700" b="1" spc="-10" dirty="0">
                          <a:solidFill>
                            <a:srgbClr val="FFFFFF"/>
                          </a:solidFill>
                          <a:latin typeface="Calibri"/>
                          <a:cs typeface="Calibri"/>
                        </a:rPr>
                        <a:t>clients</a:t>
                      </a:r>
                      <a:endParaRPr sz="2700">
                        <a:latin typeface="Calibri"/>
                        <a:cs typeface="Calibri"/>
                      </a:endParaRPr>
                    </a:p>
                  </a:txBody>
                  <a:tcPr marL="0" marR="0" marT="201295"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gn="ctr">
                        <a:lnSpc>
                          <a:spcPct val="100000"/>
                        </a:lnSpc>
                        <a:spcBef>
                          <a:spcPts val="1585"/>
                        </a:spcBef>
                      </a:pPr>
                      <a:r>
                        <a:rPr sz="2700" b="1" dirty="0">
                          <a:solidFill>
                            <a:srgbClr val="FFFFFF"/>
                          </a:solidFill>
                          <a:latin typeface="Calibri"/>
                          <a:cs typeface="Calibri"/>
                        </a:rPr>
                        <a:t>%</a:t>
                      </a:r>
                      <a:endParaRPr sz="2700">
                        <a:latin typeface="Calibri"/>
                        <a:cs typeface="Calibri"/>
                      </a:endParaRPr>
                    </a:p>
                  </a:txBody>
                  <a:tcPr marL="0" marR="0" marT="201295"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gn="ctr">
                        <a:lnSpc>
                          <a:spcPct val="100000"/>
                        </a:lnSpc>
                        <a:spcBef>
                          <a:spcPts val="1585"/>
                        </a:spcBef>
                      </a:pPr>
                      <a:r>
                        <a:rPr sz="2700" b="1" dirty="0">
                          <a:solidFill>
                            <a:srgbClr val="FFFFFF"/>
                          </a:solidFill>
                          <a:latin typeface="Calibri"/>
                          <a:cs typeface="Calibri"/>
                        </a:rPr>
                        <a:t># </a:t>
                      </a:r>
                      <a:r>
                        <a:rPr sz="2700" b="1" spc="-5" dirty="0">
                          <a:solidFill>
                            <a:srgbClr val="FFFFFF"/>
                          </a:solidFill>
                          <a:latin typeface="Calibri"/>
                          <a:cs typeface="Calibri"/>
                        </a:rPr>
                        <a:t>Ptt.</a:t>
                      </a:r>
                      <a:r>
                        <a:rPr sz="2700" b="1" spc="-15" dirty="0">
                          <a:solidFill>
                            <a:srgbClr val="FFFFFF"/>
                          </a:solidFill>
                          <a:latin typeface="Calibri"/>
                          <a:cs typeface="Calibri"/>
                        </a:rPr>
                        <a:t> </a:t>
                      </a:r>
                      <a:r>
                        <a:rPr sz="2700" b="1" spc="-5" dirty="0">
                          <a:solidFill>
                            <a:srgbClr val="FFFFFF"/>
                          </a:solidFill>
                          <a:latin typeface="Calibri"/>
                          <a:cs typeface="Calibri"/>
                        </a:rPr>
                        <a:t>Visits</a:t>
                      </a:r>
                      <a:endParaRPr sz="2700">
                        <a:latin typeface="Calibri"/>
                        <a:cs typeface="Calibri"/>
                      </a:endParaRPr>
                    </a:p>
                  </a:txBody>
                  <a:tcPr marL="0" marR="0" marT="201295"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extLst>
                  <a:ext uri="{0D108BD9-81ED-4DB2-BD59-A6C34878D82A}">
                    <a16:rowId xmlns:a16="http://schemas.microsoft.com/office/drawing/2014/main" val="10000"/>
                  </a:ext>
                </a:extLst>
              </a:tr>
              <a:tr h="589986">
                <a:tc>
                  <a:txBody>
                    <a:bodyPr/>
                    <a:lstStyle/>
                    <a:p>
                      <a:pPr algn="ctr">
                        <a:lnSpc>
                          <a:spcPct val="100000"/>
                        </a:lnSpc>
                        <a:spcBef>
                          <a:spcPts val="735"/>
                        </a:spcBef>
                      </a:pPr>
                      <a:r>
                        <a:rPr sz="2500" i="1" spc="-10" dirty="0">
                          <a:latin typeface="Calibri"/>
                          <a:cs typeface="Calibri"/>
                        </a:rPr>
                        <a:t>Outpt. </a:t>
                      </a:r>
                      <a:r>
                        <a:rPr sz="2500" i="1" spc="-5" dirty="0">
                          <a:latin typeface="Calibri"/>
                          <a:cs typeface="Calibri"/>
                        </a:rPr>
                        <a:t>Amb. Hlth</a:t>
                      </a:r>
                      <a:r>
                        <a:rPr sz="2500" i="1" spc="-30" dirty="0">
                          <a:latin typeface="Calibri"/>
                          <a:cs typeface="Calibri"/>
                        </a:rPr>
                        <a:t> </a:t>
                      </a:r>
                      <a:r>
                        <a:rPr sz="2500" i="1" spc="-10" dirty="0">
                          <a:latin typeface="Calibri"/>
                          <a:cs typeface="Calibri"/>
                        </a:rPr>
                        <a:t>Svcs.</a:t>
                      </a:r>
                      <a:endParaRPr sz="2500">
                        <a:latin typeface="Calibri"/>
                        <a:cs typeface="Calibri"/>
                      </a:endParaRPr>
                    </a:p>
                  </a:txBody>
                  <a:tcPr marL="0" marR="0" marT="93345"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735"/>
                        </a:spcBef>
                      </a:pPr>
                      <a:r>
                        <a:rPr sz="2500" spc="-10" dirty="0">
                          <a:latin typeface="Calibri"/>
                          <a:cs typeface="Calibri"/>
                        </a:rPr>
                        <a:t>1,002</a:t>
                      </a:r>
                      <a:endParaRPr sz="2500">
                        <a:latin typeface="Calibri"/>
                        <a:cs typeface="Calibri"/>
                      </a:endParaRPr>
                    </a:p>
                  </a:txBody>
                  <a:tcPr marL="0" marR="0" marT="93345"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735"/>
                        </a:spcBef>
                      </a:pPr>
                      <a:r>
                        <a:rPr sz="2500" spc="-5" dirty="0">
                          <a:latin typeface="Calibri"/>
                          <a:cs typeface="Calibri"/>
                        </a:rPr>
                        <a:t>74.1</a:t>
                      </a:r>
                      <a:endParaRPr sz="2500">
                        <a:latin typeface="Calibri"/>
                        <a:cs typeface="Calibri"/>
                      </a:endParaRPr>
                    </a:p>
                  </a:txBody>
                  <a:tcPr marL="0" marR="0" marT="93345"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735"/>
                        </a:spcBef>
                      </a:pPr>
                      <a:r>
                        <a:rPr sz="2500" spc="-10" dirty="0">
                          <a:latin typeface="Calibri"/>
                          <a:cs typeface="Calibri"/>
                        </a:rPr>
                        <a:t>4,602</a:t>
                      </a:r>
                      <a:endParaRPr sz="2500">
                        <a:latin typeface="Calibri"/>
                        <a:cs typeface="Calibri"/>
                      </a:endParaRPr>
                    </a:p>
                  </a:txBody>
                  <a:tcPr marL="0" marR="0" marT="93345"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1"/>
                  </a:ext>
                </a:extLst>
              </a:tr>
              <a:tr h="589987">
                <a:tc>
                  <a:txBody>
                    <a:bodyPr/>
                    <a:lstStyle/>
                    <a:p>
                      <a:pPr algn="ctr">
                        <a:lnSpc>
                          <a:spcPct val="100000"/>
                        </a:lnSpc>
                        <a:spcBef>
                          <a:spcPts val="735"/>
                        </a:spcBef>
                      </a:pPr>
                      <a:r>
                        <a:rPr sz="2500" spc="-15" dirty="0">
                          <a:latin typeface="Calibri"/>
                          <a:cs typeface="Calibri"/>
                        </a:rPr>
                        <a:t>Oral </a:t>
                      </a:r>
                      <a:r>
                        <a:rPr sz="2500" spc="-5" dirty="0">
                          <a:latin typeface="Calibri"/>
                          <a:cs typeface="Calibri"/>
                        </a:rPr>
                        <a:t>Health</a:t>
                      </a:r>
                      <a:r>
                        <a:rPr sz="2500" spc="-15" dirty="0">
                          <a:latin typeface="Calibri"/>
                          <a:cs typeface="Calibri"/>
                        </a:rPr>
                        <a:t> </a:t>
                      </a:r>
                      <a:r>
                        <a:rPr sz="2500" spc="-10" dirty="0">
                          <a:latin typeface="Calibri"/>
                          <a:cs typeface="Calibri"/>
                        </a:rPr>
                        <a:t>Care</a:t>
                      </a:r>
                      <a:endParaRPr sz="2500">
                        <a:latin typeface="Calibri"/>
                        <a:cs typeface="Calibri"/>
                      </a:endParaRPr>
                    </a:p>
                  </a:txBody>
                  <a:tcPr marL="0" marR="0" marT="933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735"/>
                        </a:spcBef>
                      </a:pPr>
                      <a:r>
                        <a:rPr sz="2500" spc="-10" dirty="0">
                          <a:latin typeface="Calibri"/>
                          <a:cs typeface="Calibri"/>
                        </a:rPr>
                        <a:t>454</a:t>
                      </a:r>
                      <a:endParaRPr sz="2500">
                        <a:latin typeface="Calibri"/>
                        <a:cs typeface="Calibri"/>
                      </a:endParaRPr>
                    </a:p>
                  </a:txBody>
                  <a:tcPr marL="0" marR="0" marT="933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735"/>
                        </a:spcBef>
                      </a:pPr>
                      <a:r>
                        <a:rPr sz="2500" spc="-5" dirty="0">
                          <a:latin typeface="Calibri"/>
                          <a:cs typeface="Calibri"/>
                        </a:rPr>
                        <a:t>33.6</a:t>
                      </a:r>
                      <a:endParaRPr sz="2500">
                        <a:latin typeface="Calibri"/>
                        <a:cs typeface="Calibri"/>
                      </a:endParaRPr>
                    </a:p>
                  </a:txBody>
                  <a:tcPr marL="0" marR="0" marT="933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735"/>
                        </a:spcBef>
                      </a:pPr>
                      <a:r>
                        <a:rPr sz="2500" spc="-10" dirty="0">
                          <a:latin typeface="Calibri"/>
                          <a:cs typeface="Calibri"/>
                        </a:rPr>
                        <a:t>2,189</a:t>
                      </a:r>
                      <a:endParaRPr sz="2500">
                        <a:latin typeface="Calibri"/>
                        <a:cs typeface="Calibri"/>
                      </a:endParaRPr>
                    </a:p>
                  </a:txBody>
                  <a:tcPr marL="0" marR="0" marT="933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2"/>
                  </a:ext>
                </a:extLst>
              </a:tr>
              <a:tr h="589987">
                <a:tc>
                  <a:txBody>
                    <a:bodyPr/>
                    <a:lstStyle/>
                    <a:p>
                      <a:pPr algn="ctr">
                        <a:lnSpc>
                          <a:spcPct val="100000"/>
                        </a:lnSpc>
                        <a:spcBef>
                          <a:spcPts val="735"/>
                        </a:spcBef>
                      </a:pPr>
                      <a:r>
                        <a:rPr sz="2500" spc="-15" dirty="0">
                          <a:latin typeface="Calibri"/>
                          <a:cs typeface="Calibri"/>
                        </a:rPr>
                        <a:t>Mental </a:t>
                      </a:r>
                      <a:r>
                        <a:rPr sz="2500" spc="-5" dirty="0">
                          <a:latin typeface="Calibri"/>
                          <a:cs typeface="Calibri"/>
                        </a:rPr>
                        <a:t>Health</a:t>
                      </a:r>
                      <a:r>
                        <a:rPr sz="2500" spc="10" dirty="0">
                          <a:latin typeface="Calibri"/>
                          <a:cs typeface="Calibri"/>
                        </a:rPr>
                        <a:t> </a:t>
                      </a:r>
                      <a:r>
                        <a:rPr sz="2500" spc="-20" dirty="0">
                          <a:latin typeface="Calibri"/>
                          <a:cs typeface="Calibri"/>
                        </a:rPr>
                        <a:t>Svc.</a:t>
                      </a:r>
                      <a:endParaRPr sz="2500">
                        <a:latin typeface="Calibri"/>
                        <a:cs typeface="Calibri"/>
                      </a:endParaRPr>
                    </a:p>
                  </a:txBody>
                  <a:tcPr marL="0" marR="0" marT="933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735"/>
                        </a:spcBef>
                      </a:pPr>
                      <a:r>
                        <a:rPr sz="2500" spc="-10" dirty="0">
                          <a:latin typeface="Calibri"/>
                          <a:cs typeface="Calibri"/>
                        </a:rPr>
                        <a:t>229</a:t>
                      </a:r>
                      <a:endParaRPr sz="2500">
                        <a:latin typeface="Calibri"/>
                        <a:cs typeface="Calibri"/>
                      </a:endParaRPr>
                    </a:p>
                  </a:txBody>
                  <a:tcPr marL="0" marR="0" marT="933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735"/>
                        </a:spcBef>
                      </a:pPr>
                      <a:r>
                        <a:rPr sz="2500" spc="-10" dirty="0">
                          <a:latin typeface="Calibri"/>
                          <a:cs typeface="Calibri"/>
                        </a:rPr>
                        <a:t>17</a:t>
                      </a:r>
                      <a:endParaRPr sz="2500">
                        <a:latin typeface="Calibri"/>
                        <a:cs typeface="Calibri"/>
                      </a:endParaRPr>
                    </a:p>
                  </a:txBody>
                  <a:tcPr marL="0" marR="0" marT="933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735"/>
                        </a:spcBef>
                      </a:pPr>
                      <a:r>
                        <a:rPr sz="2500" spc="-10" dirty="0">
                          <a:latin typeface="Calibri"/>
                          <a:cs typeface="Calibri"/>
                        </a:rPr>
                        <a:t>1,178</a:t>
                      </a:r>
                      <a:endParaRPr sz="2500">
                        <a:latin typeface="Calibri"/>
                        <a:cs typeface="Calibri"/>
                      </a:endParaRPr>
                    </a:p>
                  </a:txBody>
                  <a:tcPr marL="0" marR="0" marT="933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3"/>
                  </a:ext>
                </a:extLst>
              </a:tr>
              <a:tr h="589986">
                <a:tc>
                  <a:txBody>
                    <a:bodyPr/>
                    <a:lstStyle/>
                    <a:p>
                      <a:pPr marL="1270" algn="ctr">
                        <a:lnSpc>
                          <a:spcPct val="100000"/>
                        </a:lnSpc>
                        <a:spcBef>
                          <a:spcPts val="735"/>
                        </a:spcBef>
                      </a:pPr>
                      <a:r>
                        <a:rPr sz="2500" spc="-10" dirty="0">
                          <a:latin typeface="Calibri"/>
                          <a:cs typeface="Calibri"/>
                        </a:rPr>
                        <a:t>Medical</a:t>
                      </a:r>
                      <a:r>
                        <a:rPr sz="2500" spc="5" dirty="0">
                          <a:latin typeface="Calibri"/>
                          <a:cs typeface="Calibri"/>
                        </a:rPr>
                        <a:t> </a:t>
                      </a:r>
                      <a:r>
                        <a:rPr sz="2500" spc="-5" dirty="0">
                          <a:latin typeface="Calibri"/>
                          <a:cs typeface="Calibri"/>
                        </a:rPr>
                        <a:t>Nutrition</a:t>
                      </a:r>
                      <a:endParaRPr sz="2500">
                        <a:latin typeface="Calibri"/>
                        <a:cs typeface="Calibri"/>
                      </a:endParaRPr>
                    </a:p>
                  </a:txBody>
                  <a:tcPr marL="0" marR="0" marT="933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735"/>
                        </a:spcBef>
                      </a:pPr>
                      <a:r>
                        <a:rPr sz="2500" spc="-10" dirty="0">
                          <a:latin typeface="Calibri"/>
                          <a:cs typeface="Calibri"/>
                        </a:rPr>
                        <a:t>92</a:t>
                      </a:r>
                      <a:endParaRPr sz="2500">
                        <a:latin typeface="Calibri"/>
                        <a:cs typeface="Calibri"/>
                      </a:endParaRPr>
                    </a:p>
                  </a:txBody>
                  <a:tcPr marL="0" marR="0" marT="933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1270" algn="ctr">
                        <a:lnSpc>
                          <a:spcPct val="100000"/>
                        </a:lnSpc>
                        <a:spcBef>
                          <a:spcPts val="735"/>
                        </a:spcBef>
                      </a:pPr>
                      <a:r>
                        <a:rPr sz="2500" spc="-5" dirty="0">
                          <a:latin typeface="Calibri"/>
                          <a:cs typeface="Calibri"/>
                        </a:rPr>
                        <a:t>6.8</a:t>
                      </a:r>
                      <a:endParaRPr sz="2500">
                        <a:latin typeface="Calibri"/>
                        <a:cs typeface="Calibri"/>
                      </a:endParaRPr>
                    </a:p>
                  </a:txBody>
                  <a:tcPr marL="0" marR="0" marT="933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735"/>
                        </a:spcBef>
                      </a:pPr>
                      <a:r>
                        <a:rPr sz="2500" spc="-10" dirty="0">
                          <a:latin typeface="Calibri"/>
                          <a:cs typeface="Calibri"/>
                        </a:rPr>
                        <a:t>126</a:t>
                      </a:r>
                      <a:endParaRPr sz="2500">
                        <a:latin typeface="Calibri"/>
                        <a:cs typeface="Calibri"/>
                      </a:endParaRPr>
                    </a:p>
                  </a:txBody>
                  <a:tcPr marL="0" marR="0" marT="933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4"/>
                  </a:ext>
                </a:extLst>
              </a:tr>
              <a:tr h="589987">
                <a:tc>
                  <a:txBody>
                    <a:bodyPr/>
                    <a:lstStyle/>
                    <a:p>
                      <a:pPr marL="3175" algn="ctr">
                        <a:lnSpc>
                          <a:spcPct val="100000"/>
                        </a:lnSpc>
                        <a:spcBef>
                          <a:spcPts val="735"/>
                        </a:spcBef>
                      </a:pPr>
                      <a:r>
                        <a:rPr sz="2500" spc="-10" dirty="0">
                          <a:latin typeface="Calibri"/>
                          <a:cs typeface="Calibri"/>
                        </a:rPr>
                        <a:t>Food, </a:t>
                      </a:r>
                      <a:r>
                        <a:rPr sz="2500" dirty="0">
                          <a:latin typeface="Calibri"/>
                          <a:cs typeface="Calibri"/>
                        </a:rPr>
                        <a:t>Meal</a:t>
                      </a:r>
                      <a:r>
                        <a:rPr sz="2500" spc="-25" dirty="0">
                          <a:latin typeface="Calibri"/>
                          <a:cs typeface="Calibri"/>
                        </a:rPr>
                        <a:t> </a:t>
                      </a:r>
                      <a:r>
                        <a:rPr sz="2500" spc="-5" dirty="0">
                          <a:latin typeface="Calibri"/>
                          <a:cs typeface="Calibri"/>
                        </a:rPr>
                        <a:t>deliveries</a:t>
                      </a:r>
                      <a:endParaRPr sz="2500">
                        <a:latin typeface="Calibri"/>
                        <a:cs typeface="Calibri"/>
                      </a:endParaRPr>
                    </a:p>
                  </a:txBody>
                  <a:tcPr marL="0" marR="0" marT="933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735"/>
                        </a:spcBef>
                      </a:pPr>
                      <a:r>
                        <a:rPr sz="2500" spc="-10" dirty="0">
                          <a:latin typeface="Calibri"/>
                          <a:cs typeface="Calibri"/>
                        </a:rPr>
                        <a:t>361</a:t>
                      </a:r>
                      <a:endParaRPr sz="2500">
                        <a:latin typeface="Calibri"/>
                        <a:cs typeface="Calibri"/>
                      </a:endParaRPr>
                    </a:p>
                  </a:txBody>
                  <a:tcPr marL="0" marR="0" marT="933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735"/>
                        </a:spcBef>
                      </a:pPr>
                      <a:r>
                        <a:rPr sz="2500" spc="-5" dirty="0">
                          <a:latin typeface="Calibri"/>
                          <a:cs typeface="Calibri"/>
                        </a:rPr>
                        <a:t>26.7</a:t>
                      </a:r>
                      <a:endParaRPr sz="2500">
                        <a:latin typeface="Calibri"/>
                        <a:cs typeface="Calibri"/>
                      </a:endParaRPr>
                    </a:p>
                  </a:txBody>
                  <a:tcPr marL="0" marR="0" marT="933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735"/>
                        </a:spcBef>
                      </a:pPr>
                      <a:r>
                        <a:rPr sz="2500" spc="-10" dirty="0">
                          <a:latin typeface="Calibri"/>
                          <a:cs typeface="Calibri"/>
                        </a:rPr>
                        <a:t>839</a:t>
                      </a:r>
                      <a:endParaRPr sz="2500">
                        <a:latin typeface="Calibri"/>
                        <a:cs typeface="Calibri"/>
                      </a:endParaRPr>
                    </a:p>
                  </a:txBody>
                  <a:tcPr marL="0" marR="0" marT="933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5"/>
                  </a:ext>
                </a:extLst>
              </a:tr>
              <a:tr h="589987">
                <a:tc>
                  <a:txBody>
                    <a:bodyPr/>
                    <a:lstStyle/>
                    <a:p>
                      <a:pPr algn="ctr">
                        <a:lnSpc>
                          <a:spcPct val="100000"/>
                        </a:lnSpc>
                        <a:spcBef>
                          <a:spcPts val="735"/>
                        </a:spcBef>
                      </a:pPr>
                      <a:r>
                        <a:rPr sz="2500" spc="-20" dirty="0">
                          <a:latin typeface="Calibri"/>
                          <a:cs typeface="Calibri"/>
                        </a:rPr>
                        <a:t>Referrals for</a:t>
                      </a:r>
                      <a:r>
                        <a:rPr sz="2500" spc="-15" dirty="0">
                          <a:latin typeface="Calibri"/>
                          <a:cs typeface="Calibri"/>
                        </a:rPr>
                        <a:t> </a:t>
                      </a:r>
                      <a:r>
                        <a:rPr sz="2500" spc="-5" dirty="0">
                          <a:latin typeface="Calibri"/>
                          <a:cs typeface="Calibri"/>
                        </a:rPr>
                        <a:t>support</a:t>
                      </a:r>
                      <a:endParaRPr sz="2500">
                        <a:latin typeface="Calibri"/>
                        <a:cs typeface="Calibri"/>
                      </a:endParaRPr>
                    </a:p>
                  </a:txBody>
                  <a:tcPr marL="0" marR="0" marT="933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735"/>
                        </a:spcBef>
                      </a:pPr>
                      <a:r>
                        <a:rPr sz="2500" spc="-10" dirty="0">
                          <a:latin typeface="Calibri"/>
                          <a:cs typeface="Calibri"/>
                        </a:rPr>
                        <a:t>871</a:t>
                      </a:r>
                      <a:endParaRPr sz="2500">
                        <a:latin typeface="Calibri"/>
                        <a:cs typeface="Calibri"/>
                      </a:endParaRPr>
                    </a:p>
                  </a:txBody>
                  <a:tcPr marL="0" marR="0" marT="933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735"/>
                        </a:spcBef>
                      </a:pPr>
                      <a:r>
                        <a:rPr sz="2500" spc="-5" dirty="0">
                          <a:latin typeface="Calibri"/>
                          <a:cs typeface="Calibri"/>
                        </a:rPr>
                        <a:t>64.5</a:t>
                      </a:r>
                      <a:endParaRPr sz="2500">
                        <a:latin typeface="Calibri"/>
                        <a:cs typeface="Calibri"/>
                      </a:endParaRPr>
                    </a:p>
                  </a:txBody>
                  <a:tcPr marL="0" marR="0" marT="933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735"/>
                        </a:spcBef>
                      </a:pPr>
                      <a:r>
                        <a:rPr sz="2500" spc="-10" dirty="0">
                          <a:latin typeface="Calibri"/>
                          <a:cs typeface="Calibri"/>
                        </a:rPr>
                        <a:t>6,574</a:t>
                      </a:r>
                      <a:endParaRPr sz="2500">
                        <a:latin typeface="Calibri"/>
                        <a:cs typeface="Calibri"/>
                      </a:endParaRPr>
                    </a:p>
                  </a:txBody>
                  <a:tcPr marL="0" marR="0" marT="933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6"/>
                  </a:ext>
                </a:extLst>
              </a:tr>
              <a:tr h="589987">
                <a:tc>
                  <a:txBody>
                    <a:bodyPr/>
                    <a:lstStyle/>
                    <a:p>
                      <a:pPr algn="ctr">
                        <a:lnSpc>
                          <a:spcPct val="100000"/>
                        </a:lnSpc>
                        <a:spcBef>
                          <a:spcPts val="730"/>
                        </a:spcBef>
                      </a:pPr>
                      <a:r>
                        <a:rPr sz="2500" spc="-5" dirty="0">
                          <a:latin typeface="Calibri"/>
                          <a:cs typeface="Calibri"/>
                        </a:rPr>
                        <a:t>AIDS Pharma- </a:t>
                      </a:r>
                      <a:r>
                        <a:rPr sz="3000" i="1" spc="-112" baseline="4166" dirty="0">
                          <a:latin typeface="Calibri"/>
                          <a:cs typeface="Calibri"/>
                        </a:rPr>
                        <a:t>LPAP,</a:t>
                      </a:r>
                      <a:r>
                        <a:rPr sz="3000" i="1" spc="-37" baseline="4166" dirty="0">
                          <a:latin typeface="Calibri"/>
                          <a:cs typeface="Calibri"/>
                        </a:rPr>
                        <a:t> </a:t>
                      </a:r>
                      <a:r>
                        <a:rPr sz="3000" i="1" spc="-52" baseline="4166" dirty="0">
                          <a:latin typeface="Calibri"/>
                          <a:cs typeface="Calibri"/>
                        </a:rPr>
                        <a:t>CPAP</a:t>
                      </a:r>
                      <a:endParaRPr sz="3000" baseline="4166">
                        <a:latin typeface="Calibri"/>
                        <a:cs typeface="Calibri"/>
                      </a:endParaRPr>
                    </a:p>
                  </a:txBody>
                  <a:tcPr marL="0" marR="0" marT="9271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735"/>
                        </a:spcBef>
                      </a:pPr>
                      <a:r>
                        <a:rPr sz="2500" spc="-10" dirty="0">
                          <a:latin typeface="Calibri"/>
                          <a:cs typeface="Calibri"/>
                        </a:rPr>
                        <a:t>116</a:t>
                      </a:r>
                      <a:endParaRPr sz="2500">
                        <a:latin typeface="Calibri"/>
                        <a:cs typeface="Calibri"/>
                      </a:endParaRPr>
                    </a:p>
                  </a:txBody>
                  <a:tcPr marL="0" marR="0" marT="933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L="635" algn="ctr">
                        <a:lnSpc>
                          <a:spcPct val="100000"/>
                        </a:lnSpc>
                        <a:spcBef>
                          <a:spcPts val="735"/>
                        </a:spcBef>
                      </a:pPr>
                      <a:r>
                        <a:rPr sz="2500" spc="-5" dirty="0">
                          <a:latin typeface="Calibri"/>
                          <a:cs typeface="Calibri"/>
                        </a:rPr>
                        <a:t>8.6</a:t>
                      </a:r>
                      <a:endParaRPr sz="2500">
                        <a:latin typeface="Calibri"/>
                        <a:cs typeface="Calibri"/>
                      </a:endParaRPr>
                    </a:p>
                  </a:txBody>
                  <a:tcPr marL="0" marR="0" marT="933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735"/>
                        </a:spcBef>
                      </a:pPr>
                      <a:r>
                        <a:rPr sz="2500" spc="-10" dirty="0">
                          <a:latin typeface="Calibri"/>
                          <a:cs typeface="Calibri"/>
                        </a:rPr>
                        <a:t>214</a:t>
                      </a:r>
                      <a:endParaRPr sz="2500">
                        <a:latin typeface="Calibri"/>
                        <a:cs typeface="Calibri"/>
                      </a:endParaRPr>
                    </a:p>
                  </a:txBody>
                  <a:tcPr marL="0" marR="0" marT="933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7"/>
                  </a:ext>
                </a:extLst>
              </a:tr>
            </a:tbl>
          </a:graphicData>
        </a:graphic>
      </p:graphicFrame>
    </p:spTree>
    <p:extLst>
      <p:ext uri="{BB962C8B-B14F-4D97-AF65-F5344CB8AC3E}">
        <p14:creationId xmlns:p14="http://schemas.microsoft.com/office/powerpoint/2010/main" val="813479240"/>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GY22 </a:t>
            </a:r>
            <a:r>
              <a:rPr lang="en-US" dirty="0"/>
              <a:t>Support Services Expenditures by </a:t>
            </a:r>
            <a:r>
              <a:rPr lang="en-US" dirty="0" smtClean="0"/>
              <a:t>Service </a:t>
            </a:r>
            <a:r>
              <a:rPr lang="en-US" dirty="0"/>
              <a:t>C</a:t>
            </a:r>
            <a:r>
              <a:rPr lang="en-US" dirty="0" smtClean="0"/>
              <a:t>ategory…cont.</a:t>
            </a:r>
            <a:endParaRPr lang="en-US" dirty="0"/>
          </a:p>
        </p:txBody>
      </p:sp>
      <p:graphicFrame>
        <p:nvGraphicFramePr>
          <p:cNvPr id="4" name="Content Placeholder 3"/>
          <p:cNvGraphicFramePr>
            <a:graphicFrameLocks noGrp="1"/>
          </p:cNvGraphicFramePr>
          <p:nvPr>
            <p:ph idx="1"/>
            <p:extLst/>
          </p:nvPr>
        </p:nvGraphicFramePr>
        <p:xfrm>
          <a:off x="1484313" y="1833563"/>
          <a:ext cx="10018713" cy="2286000"/>
        </p:xfrm>
        <a:graphic>
          <a:graphicData uri="http://schemas.openxmlformats.org/drawingml/2006/table">
            <a:tbl>
              <a:tblPr firstRow="1" bandRow="1">
                <a:tableStyleId>{5C22544A-7EE6-4342-B048-85BDC9FD1C3A}</a:tableStyleId>
              </a:tblPr>
              <a:tblGrid>
                <a:gridCol w="5590742">
                  <a:extLst>
                    <a:ext uri="{9D8B030D-6E8A-4147-A177-3AD203B41FA5}">
                      <a16:colId xmlns:a16="http://schemas.microsoft.com/office/drawing/2014/main" val="3120285168"/>
                    </a:ext>
                  </a:extLst>
                </a:gridCol>
                <a:gridCol w="2299854">
                  <a:extLst>
                    <a:ext uri="{9D8B030D-6E8A-4147-A177-3AD203B41FA5}">
                      <a16:colId xmlns:a16="http://schemas.microsoft.com/office/drawing/2014/main" val="4277796683"/>
                    </a:ext>
                  </a:extLst>
                </a:gridCol>
                <a:gridCol w="2128117">
                  <a:extLst>
                    <a:ext uri="{9D8B030D-6E8A-4147-A177-3AD203B41FA5}">
                      <a16:colId xmlns:a16="http://schemas.microsoft.com/office/drawing/2014/main" val="447662304"/>
                    </a:ext>
                  </a:extLst>
                </a:gridCol>
              </a:tblGrid>
              <a:tr h="457200">
                <a:tc>
                  <a:txBody>
                    <a:bodyPr/>
                    <a:lstStyle/>
                    <a:p>
                      <a:pPr algn="ctr"/>
                      <a:r>
                        <a:rPr lang="en-US" b="1" dirty="0" smtClean="0"/>
                        <a:t>Support Service Category</a:t>
                      </a:r>
                      <a:endParaRPr lang="en-US" b="1" dirty="0"/>
                    </a:p>
                  </a:txBody>
                  <a:tcPr/>
                </a:tc>
                <a:tc>
                  <a:txBody>
                    <a:bodyPr/>
                    <a:lstStyle/>
                    <a:p>
                      <a:pPr algn="ctr"/>
                      <a:r>
                        <a:rPr lang="en-US" dirty="0" smtClean="0"/>
                        <a:t>Amount</a:t>
                      </a:r>
                      <a:endParaRPr lang="en-US" dirty="0"/>
                    </a:p>
                  </a:txBody>
                  <a:tcPr/>
                </a:tc>
                <a:tc>
                  <a:txBody>
                    <a:bodyPr/>
                    <a:lstStyle/>
                    <a:p>
                      <a:pPr algn="ctr"/>
                      <a:r>
                        <a:rPr lang="en-US" dirty="0" smtClean="0"/>
                        <a:t>Percent</a:t>
                      </a:r>
                      <a:endParaRPr lang="en-US" dirty="0"/>
                    </a:p>
                  </a:txBody>
                  <a:tcPr/>
                </a:tc>
                <a:extLst>
                  <a:ext uri="{0D108BD9-81ED-4DB2-BD59-A6C34878D82A}">
                    <a16:rowId xmlns:a16="http://schemas.microsoft.com/office/drawing/2014/main" val="2444155484"/>
                  </a:ext>
                </a:extLst>
              </a:tr>
              <a:tr h="457200">
                <a:tc>
                  <a:txBody>
                    <a:bodyPr/>
                    <a:lstStyle/>
                    <a:p>
                      <a:pPr algn="l" fontAlgn="b"/>
                      <a:r>
                        <a:rPr lang="en-US" sz="1700" b="0" i="0" u="none" strike="noStrike" dirty="0">
                          <a:solidFill>
                            <a:srgbClr val="000000"/>
                          </a:solidFill>
                          <a:effectLst/>
                          <a:latin typeface="Calibri" panose="020F0502020204030204" pitchFamily="34" charset="0"/>
                        </a:rPr>
                        <a:t>Medical Transportation</a:t>
                      </a:r>
                    </a:p>
                  </a:txBody>
                  <a:tcPr marL="0" marR="0" marT="0" marB="0" anchor="b"/>
                </a:tc>
                <a:tc>
                  <a:txBody>
                    <a:bodyPr/>
                    <a:lstStyle/>
                    <a:p>
                      <a:pPr algn="ctr" fontAlgn="b"/>
                      <a:r>
                        <a:rPr lang="en-US" sz="1700" b="0" i="0" u="none" strike="noStrike" dirty="0" smtClean="0">
                          <a:solidFill>
                            <a:srgbClr val="000000"/>
                          </a:solidFill>
                          <a:effectLst/>
                          <a:latin typeface="Calibri" panose="020F0502020204030204" pitchFamily="34" charset="0"/>
                        </a:rPr>
                        <a:t>$80,171</a:t>
                      </a:r>
                      <a:endParaRPr lang="en-US" sz="1700" b="0" i="0" u="none" strike="noStrike" dirty="0">
                        <a:solidFill>
                          <a:srgbClr val="000000"/>
                        </a:solidFill>
                        <a:effectLst/>
                        <a:latin typeface="Calibri" panose="020F0502020204030204" pitchFamily="34" charset="0"/>
                      </a:endParaRPr>
                    </a:p>
                  </a:txBody>
                  <a:tcPr marL="0" marR="0" marT="0" marB="0" anchor="b"/>
                </a:tc>
                <a:tc>
                  <a:txBody>
                    <a:bodyPr/>
                    <a:lstStyle/>
                    <a:p>
                      <a:pPr algn="ctr" fontAlgn="b"/>
                      <a:r>
                        <a:rPr lang="en-US" sz="1700" b="0" i="0" u="none" strike="noStrike">
                          <a:solidFill>
                            <a:srgbClr val="000000"/>
                          </a:solidFill>
                          <a:effectLst/>
                          <a:latin typeface="Calibri" panose="020F0502020204030204" pitchFamily="34" charset="0"/>
                        </a:rPr>
                        <a:t>1.03%</a:t>
                      </a:r>
                    </a:p>
                  </a:txBody>
                  <a:tcPr marL="0" marR="0" marT="0" marB="0" anchor="b"/>
                </a:tc>
                <a:extLst>
                  <a:ext uri="{0D108BD9-81ED-4DB2-BD59-A6C34878D82A}">
                    <a16:rowId xmlns:a16="http://schemas.microsoft.com/office/drawing/2014/main" val="1446278658"/>
                  </a:ext>
                </a:extLst>
              </a:tr>
              <a:tr h="457200">
                <a:tc>
                  <a:txBody>
                    <a:bodyPr/>
                    <a:lstStyle/>
                    <a:p>
                      <a:pPr algn="l" fontAlgn="b"/>
                      <a:r>
                        <a:rPr lang="en-US" sz="1700" b="0" i="0" u="none" strike="noStrike">
                          <a:solidFill>
                            <a:srgbClr val="000000"/>
                          </a:solidFill>
                          <a:effectLst/>
                          <a:latin typeface="Calibri" panose="020F0502020204030204" pitchFamily="34" charset="0"/>
                        </a:rPr>
                        <a:t>Non-Medical Case Management</a:t>
                      </a:r>
                    </a:p>
                  </a:txBody>
                  <a:tcPr marL="0" marR="0" marT="0" marB="0" anchor="b"/>
                </a:tc>
                <a:tc>
                  <a:txBody>
                    <a:bodyPr/>
                    <a:lstStyle/>
                    <a:p>
                      <a:pPr algn="ctr" fontAlgn="b"/>
                      <a:r>
                        <a:rPr lang="en-US" sz="1700" b="0" i="0" u="none" strike="noStrike" dirty="0" smtClean="0">
                          <a:solidFill>
                            <a:srgbClr val="000000"/>
                          </a:solidFill>
                          <a:effectLst/>
                          <a:latin typeface="Calibri" panose="020F0502020204030204" pitchFamily="34" charset="0"/>
                        </a:rPr>
                        <a:t>$466,335</a:t>
                      </a:r>
                      <a:endParaRPr lang="en-US" sz="1700" b="0" i="0" u="none" strike="noStrike" dirty="0">
                        <a:solidFill>
                          <a:srgbClr val="000000"/>
                        </a:solidFill>
                        <a:effectLst/>
                        <a:latin typeface="Calibri" panose="020F0502020204030204" pitchFamily="34" charset="0"/>
                      </a:endParaRPr>
                    </a:p>
                  </a:txBody>
                  <a:tcPr marL="0" marR="0" marT="0" marB="0" anchor="b"/>
                </a:tc>
                <a:tc>
                  <a:txBody>
                    <a:bodyPr/>
                    <a:lstStyle/>
                    <a:p>
                      <a:pPr algn="ctr" fontAlgn="b"/>
                      <a:r>
                        <a:rPr lang="en-US" sz="1700" b="0" i="0" u="none" strike="noStrike" dirty="0">
                          <a:solidFill>
                            <a:srgbClr val="000000"/>
                          </a:solidFill>
                          <a:effectLst/>
                          <a:latin typeface="Calibri" panose="020F0502020204030204" pitchFamily="34" charset="0"/>
                        </a:rPr>
                        <a:t>6.01%</a:t>
                      </a:r>
                    </a:p>
                  </a:txBody>
                  <a:tcPr marL="0" marR="0" marT="0" marB="0" anchor="b"/>
                </a:tc>
                <a:extLst>
                  <a:ext uri="{0D108BD9-81ED-4DB2-BD59-A6C34878D82A}">
                    <a16:rowId xmlns:a16="http://schemas.microsoft.com/office/drawing/2014/main" val="2916128809"/>
                  </a:ext>
                </a:extLst>
              </a:tr>
              <a:tr h="457200">
                <a:tc>
                  <a:txBody>
                    <a:bodyPr/>
                    <a:lstStyle/>
                    <a:p>
                      <a:pPr algn="l" fontAlgn="b"/>
                      <a:r>
                        <a:rPr lang="en-US" sz="1700" b="0" i="0" u="none" strike="noStrike">
                          <a:solidFill>
                            <a:srgbClr val="000000"/>
                          </a:solidFill>
                          <a:effectLst/>
                          <a:latin typeface="Calibri" panose="020F0502020204030204" pitchFamily="34" charset="0"/>
                        </a:rPr>
                        <a:t>Non-Medical Case Management-MAI</a:t>
                      </a:r>
                    </a:p>
                  </a:txBody>
                  <a:tcPr marL="0" marR="0" marT="0" marB="0" anchor="b"/>
                </a:tc>
                <a:tc>
                  <a:txBody>
                    <a:bodyPr/>
                    <a:lstStyle/>
                    <a:p>
                      <a:pPr algn="ctr" fontAlgn="b"/>
                      <a:r>
                        <a:rPr lang="en-US" sz="1700" b="0" i="0" u="none" strike="noStrike" dirty="0" smtClean="0">
                          <a:solidFill>
                            <a:srgbClr val="000000"/>
                          </a:solidFill>
                          <a:effectLst/>
                          <a:latin typeface="Calibri" panose="020F0502020204030204" pitchFamily="34" charset="0"/>
                        </a:rPr>
                        <a:t>$65,545</a:t>
                      </a:r>
                      <a:endParaRPr lang="en-US" sz="1700" b="0" i="0" u="none" strike="noStrike" dirty="0">
                        <a:solidFill>
                          <a:srgbClr val="000000"/>
                        </a:solidFill>
                        <a:effectLst/>
                        <a:latin typeface="Calibri" panose="020F0502020204030204" pitchFamily="34" charset="0"/>
                      </a:endParaRPr>
                    </a:p>
                  </a:txBody>
                  <a:tcPr marL="0" marR="0" marT="0" marB="0" anchor="b"/>
                </a:tc>
                <a:tc>
                  <a:txBody>
                    <a:bodyPr/>
                    <a:lstStyle/>
                    <a:p>
                      <a:pPr algn="ctr" fontAlgn="b"/>
                      <a:r>
                        <a:rPr lang="en-US" sz="1700" b="0" i="0" u="none" strike="noStrike" dirty="0">
                          <a:solidFill>
                            <a:srgbClr val="000000"/>
                          </a:solidFill>
                          <a:effectLst/>
                          <a:latin typeface="Calibri" panose="020F0502020204030204" pitchFamily="34" charset="0"/>
                        </a:rPr>
                        <a:t>0.84%</a:t>
                      </a:r>
                    </a:p>
                  </a:txBody>
                  <a:tcPr marL="0" marR="0" marT="0" marB="0" anchor="b"/>
                </a:tc>
                <a:extLst>
                  <a:ext uri="{0D108BD9-81ED-4DB2-BD59-A6C34878D82A}">
                    <a16:rowId xmlns:a16="http://schemas.microsoft.com/office/drawing/2014/main" val="736417188"/>
                  </a:ext>
                </a:extLst>
              </a:tr>
              <a:tr h="457200">
                <a:tc>
                  <a:txBody>
                    <a:bodyPr/>
                    <a:lstStyle/>
                    <a:p>
                      <a:pPr algn="l" fontAlgn="b"/>
                      <a:r>
                        <a:rPr lang="en-US" sz="1700" b="0" i="0" u="none" strike="noStrike" dirty="0">
                          <a:solidFill>
                            <a:srgbClr val="000000"/>
                          </a:solidFill>
                          <a:effectLst/>
                          <a:latin typeface="Calibri" panose="020F0502020204030204" pitchFamily="34" charset="0"/>
                        </a:rPr>
                        <a:t>Psychosocial Support Services-MAI</a:t>
                      </a:r>
                    </a:p>
                  </a:txBody>
                  <a:tcPr marL="0" marR="0" marT="0" marB="0" anchor="b"/>
                </a:tc>
                <a:tc>
                  <a:txBody>
                    <a:bodyPr/>
                    <a:lstStyle/>
                    <a:p>
                      <a:pPr algn="ctr" fontAlgn="b"/>
                      <a:r>
                        <a:rPr lang="en-US" sz="1700" b="0" i="0" u="none" strike="noStrike" dirty="0" smtClean="0">
                          <a:solidFill>
                            <a:srgbClr val="000000"/>
                          </a:solidFill>
                          <a:effectLst/>
                          <a:latin typeface="Calibri" panose="020F0502020204030204" pitchFamily="34" charset="0"/>
                        </a:rPr>
                        <a:t>$107,479</a:t>
                      </a:r>
                      <a:endParaRPr lang="en-US" sz="1700" b="0" i="0" u="none" strike="noStrike" dirty="0">
                        <a:solidFill>
                          <a:srgbClr val="000000"/>
                        </a:solidFill>
                        <a:effectLst/>
                        <a:latin typeface="Calibri" panose="020F0502020204030204" pitchFamily="34" charset="0"/>
                      </a:endParaRPr>
                    </a:p>
                  </a:txBody>
                  <a:tcPr marL="0" marR="0" marT="0" marB="0" anchor="b"/>
                </a:tc>
                <a:tc>
                  <a:txBody>
                    <a:bodyPr/>
                    <a:lstStyle/>
                    <a:p>
                      <a:pPr algn="ctr" fontAlgn="b"/>
                      <a:r>
                        <a:rPr lang="en-US" sz="1700" b="0" i="0" u="none" strike="noStrike" dirty="0">
                          <a:solidFill>
                            <a:srgbClr val="000000"/>
                          </a:solidFill>
                          <a:effectLst/>
                          <a:latin typeface="Calibri" panose="020F0502020204030204" pitchFamily="34" charset="0"/>
                        </a:rPr>
                        <a:t>1.38%</a:t>
                      </a:r>
                    </a:p>
                  </a:txBody>
                  <a:tcPr marL="0" marR="0" marT="0" marB="0" anchor="b"/>
                </a:tc>
                <a:extLst>
                  <a:ext uri="{0D108BD9-81ED-4DB2-BD59-A6C34878D82A}">
                    <a16:rowId xmlns:a16="http://schemas.microsoft.com/office/drawing/2014/main" val="1291358134"/>
                  </a:ext>
                </a:extLst>
              </a:tr>
            </a:tbl>
          </a:graphicData>
        </a:graphic>
      </p:graphicFrame>
    </p:spTree>
    <p:extLst>
      <p:ext uri="{BB962C8B-B14F-4D97-AF65-F5344CB8AC3E}">
        <p14:creationId xmlns:p14="http://schemas.microsoft.com/office/powerpoint/2010/main" val="3173913981"/>
      </p:ext>
    </p:extLst>
  </p:cSld>
  <p:clrMapOvr>
    <a:masterClrMapping/>
  </p:clrMapOvr>
  <p:timing>
    <p:tnLst>
      <p:par>
        <p:cTn id="1" dur="indefinite" restart="never" nodeType="tmRoot"/>
      </p:par>
    </p:tnLst>
  </p:timing>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1087100" y="6110546"/>
            <a:ext cx="686861" cy="505267"/>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US" sz="3200" b="0" i="0" u="none" strike="noStrike" kern="1200" cap="none" spc="-10" normalizeH="0" baseline="0" noProof="0" dirty="0" smtClean="0">
                <a:ln>
                  <a:noFill/>
                </a:ln>
                <a:solidFill>
                  <a:srgbClr val="FFFFFF"/>
                </a:solidFill>
                <a:effectLst/>
                <a:uLnTx/>
                <a:uFillTx/>
                <a:latin typeface="Arial"/>
                <a:ea typeface="+mn-ea"/>
                <a:cs typeface="Arial"/>
              </a:rPr>
              <a:t>360</a:t>
            </a:r>
            <a:endParaRPr kumimoji="0" sz="3200" b="0" i="0" u="none" strike="noStrike" kern="1200" cap="none" spc="0" normalizeH="0" baseline="0" noProof="0" dirty="0">
              <a:ln>
                <a:noFill/>
              </a:ln>
              <a:solidFill>
                <a:prstClr val="black"/>
              </a:solidFill>
              <a:effectLst/>
              <a:uLnTx/>
              <a:uFillTx/>
              <a:latin typeface="Arial"/>
              <a:ea typeface="+mn-ea"/>
              <a:cs typeface="Arial"/>
            </a:endParaRPr>
          </a:p>
        </p:txBody>
      </p:sp>
      <p:sp>
        <p:nvSpPr>
          <p:cNvPr id="3" name="object 3"/>
          <p:cNvSpPr txBox="1">
            <a:spLocks noGrp="1"/>
          </p:cNvSpPr>
          <p:nvPr>
            <p:ph type="title"/>
          </p:nvPr>
        </p:nvSpPr>
        <p:spPr>
          <a:xfrm>
            <a:off x="2419568" y="328965"/>
            <a:ext cx="7408545" cy="836294"/>
          </a:xfrm>
          <a:prstGeom prst="rect">
            <a:avLst/>
          </a:prstGeom>
        </p:spPr>
        <p:txBody>
          <a:bodyPr vert="horz" wrap="square" lIns="0" tIns="12065" rIns="0" bIns="0" rtlCol="0">
            <a:spAutoFit/>
          </a:bodyPr>
          <a:lstStyle/>
          <a:p>
            <a:pPr algn="ctr">
              <a:lnSpc>
                <a:spcPts val="3195"/>
              </a:lnSpc>
              <a:spcBef>
                <a:spcPts val="95"/>
              </a:spcBef>
            </a:pPr>
            <a:r>
              <a:rPr sz="2800" b="1" i="1" spc="-10" dirty="0">
                <a:latin typeface="Arial"/>
                <a:cs typeface="Arial"/>
              </a:rPr>
              <a:t>PWH </a:t>
            </a:r>
            <a:r>
              <a:rPr sz="2800" b="1" spc="-5" dirty="0">
                <a:latin typeface="Arial"/>
                <a:cs typeface="Arial"/>
              </a:rPr>
              <a:t>: Unmet Care Service</a:t>
            </a:r>
            <a:r>
              <a:rPr sz="2800" b="1" spc="50" dirty="0">
                <a:latin typeface="Arial"/>
                <a:cs typeface="Arial"/>
              </a:rPr>
              <a:t> </a:t>
            </a:r>
            <a:r>
              <a:rPr sz="2800" b="1" spc="-5" dirty="0">
                <a:latin typeface="Arial"/>
                <a:cs typeface="Arial"/>
              </a:rPr>
              <a:t>Needs</a:t>
            </a:r>
            <a:endParaRPr sz="2800">
              <a:latin typeface="Arial"/>
              <a:cs typeface="Arial"/>
            </a:endParaRPr>
          </a:p>
          <a:p>
            <a:pPr algn="ctr">
              <a:lnSpc>
                <a:spcPts val="3195"/>
              </a:lnSpc>
            </a:pPr>
            <a:r>
              <a:rPr sz="2800" b="0" i="1" spc="-5" dirty="0">
                <a:latin typeface="Arial"/>
                <a:cs typeface="Arial"/>
              </a:rPr>
              <a:t>Medical Monitoring </a:t>
            </a:r>
            <a:r>
              <a:rPr sz="2800" b="0" i="1" dirty="0">
                <a:latin typeface="Arial"/>
                <a:cs typeface="Arial"/>
              </a:rPr>
              <a:t>Project</a:t>
            </a:r>
            <a:r>
              <a:rPr sz="2800" b="1" dirty="0">
                <a:latin typeface="Arial"/>
                <a:cs typeface="Arial"/>
              </a:rPr>
              <a:t>,</a:t>
            </a:r>
            <a:r>
              <a:rPr sz="2775" b="1" baseline="25525" dirty="0">
                <a:latin typeface="Arial"/>
                <a:cs typeface="Arial"/>
              </a:rPr>
              <a:t>1 </a:t>
            </a:r>
            <a:r>
              <a:rPr sz="2800" b="1" dirty="0">
                <a:latin typeface="Arial"/>
                <a:cs typeface="Arial"/>
              </a:rPr>
              <a:t>-- 2020</a:t>
            </a:r>
            <a:r>
              <a:rPr sz="2800" b="1" spc="-190" dirty="0">
                <a:latin typeface="Arial"/>
                <a:cs typeface="Arial"/>
              </a:rPr>
              <a:t> </a:t>
            </a:r>
            <a:r>
              <a:rPr sz="2800" b="1" spc="-10" dirty="0">
                <a:latin typeface="Arial"/>
                <a:cs typeface="Arial"/>
              </a:rPr>
              <a:t>FLORIDA</a:t>
            </a:r>
            <a:endParaRPr sz="2800">
              <a:latin typeface="Arial"/>
              <a:cs typeface="Arial"/>
            </a:endParaRPr>
          </a:p>
        </p:txBody>
      </p:sp>
      <p:sp>
        <p:nvSpPr>
          <p:cNvPr id="4" name="object 4"/>
          <p:cNvSpPr txBox="1"/>
          <p:nvPr/>
        </p:nvSpPr>
        <p:spPr>
          <a:xfrm>
            <a:off x="1889791" y="6182359"/>
            <a:ext cx="8374380" cy="501015"/>
          </a:xfrm>
          <a:prstGeom prst="rect">
            <a:avLst/>
          </a:prstGeom>
        </p:spPr>
        <p:txBody>
          <a:bodyPr vert="horz" wrap="square" lIns="0" tIns="12700" rIns="0" bIns="0" rtlCol="0">
            <a:spAutoFit/>
          </a:bodyPr>
          <a:lstStyle/>
          <a:p>
            <a:pPr marL="0" marR="0" lvl="0" indent="0" algn="ctr"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24305" noProof="0" dirty="0">
                <a:ln>
                  <a:noFill/>
                </a:ln>
                <a:solidFill>
                  <a:srgbClr val="FFFFFF"/>
                </a:solidFill>
                <a:effectLst/>
                <a:uLnTx/>
                <a:uFillTx/>
                <a:latin typeface="Arial"/>
                <a:ea typeface="+mn-ea"/>
                <a:cs typeface="Arial"/>
              </a:rPr>
              <a:t>1</a:t>
            </a:r>
            <a:r>
              <a:rPr kumimoji="0" sz="1200" b="0" i="0" u="none" strike="noStrike" kern="1200" cap="none" spc="0" normalizeH="0" baseline="0" noProof="0" dirty="0">
                <a:ln>
                  <a:noFill/>
                </a:ln>
                <a:solidFill>
                  <a:srgbClr val="FFFFFF"/>
                </a:solidFill>
                <a:effectLst/>
                <a:uLnTx/>
                <a:uFillTx/>
                <a:latin typeface="Arial"/>
                <a:ea typeface="+mn-ea"/>
                <a:cs typeface="Arial"/>
              </a:rPr>
              <a:t>The </a:t>
            </a:r>
            <a:r>
              <a:rPr kumimoji="0" sz="1200" b="0" i="0" u="none" strike="noStrike" kern="1200" cap="none" spc="-5" normalizeH="0" baseline="0" noProof="0" dirty="0">
                <a:ln>
                  <a:noFill/>
                </a:ln>
                <a:solidFill>
                  <a:srgbClr val="FFFFFF"/>
                </a:solidFill>
                <a:effectLst/>
                <a:uLnTx/>
                <a:uFillTx/>
                <a:latin typeface="Arial"/>
                <a:ea typeface="+mn-ea"/>
                <a:cs typeface="Arial"/>
              </a:rPr>
              <a:t>Medical Monitoring Project is a surveillance system designed </a:t>
            </a:r>
            <a:r>
              <a:rPr kumimoji="0" sz="1200" b="0" i="0" u="none" strike="noStrike" kern="1200" cap="none" spc="0" normalizeH="0" baseline="0" noProof="0" dirty="0">
                <a:ln>
                  <a:noFill/>
                </a:ln>
                <a:solidFill>
                  <a:srgbClr val="FFFFFF"/>
                </a:solidFill>
                <a:effectLst/>
                <a:uLnTx/>
                <a:uFillTx/>
                <a:latin typeface="Arial"/>
                <a:ea typeface="+mn-ea"/>
                <a:cs typeface="Arial"/>
              </a:rPr>
              <a:t>to </a:t>
            </a:r>
            <a:r>
              <a:rPr kumimoji="0" sz="1200" b="0" i="0" u="none" strike="noStrike" kern="1200" cap="none" spc="-5" normalizeH="0" baseline="0" noProof="0" dirty="0">
                <a:ln>
                  <a:noFill/>
                </a:ln>
                <a:solidFill>
                  <a:srgbClr val="FFFFFF"/>
                </a:solidFill>
                <a:effectLst/>
                <a:uLnTx/>
                <a:uFillTx/>
                <a:latin typeface="Arial"/>
                <a:ea typeface="+mn-ea"/>
                <a:cs typeface="Arial"/>
              </a:rPr>
              <a:t>learn more about the experiences and needs </a:t>
            </a:r>
            <a:r>
              <a:rPr kumimoji="0" sz="1200" b="0" i="0" u="none" strike="noStrike" kern="1200" cap="none" spc="0" normalizeH="0" baseline="0" noProof="0" dirty="0">
                <a:ln>
                  <a:noFill/>
                </a:ln>
                <a:solidFill>
                  <a:srgbClr val="FFFFFF"/>
                </a:solidFill>
                <a:effectLst/>
                <a:uLnTx/>
                <a:uFillTx/>
                <a:latin typeface="Arial"/>
                <a:ea typeface="+mn-ea"/>
                <a:cs typeface="Arial"/>
              </a:rPr>
              <a:t>of</a:t>
            </a:r>
            <a:r>
              <a:rPr kumimoji="0" sz="1200" b="0" i="0" u="none" strike="noStrike" kern="1200" cap="none" spc="-75" normalizeH="0" baseline="0" noProof="0" dirty="0">
                <a:ln>
                  <a:noFill/>
                </a:ln>
                <a:solidFill>
                  <a:srgbClr val="FFFFFF"/>
                </a:solidFill>
                <a:effectLst/>
                <a:uLnTx/>
                <a:uFillTx/>
                <a:latin typeface="Arial"/>
                <a:ea typeface="+mn-ea"/>
                <a:cs typeface="Arial"/>
              </a:rPr>
              <a:t> </a:t>
            </a:r>
            <a:r>
              <a:rPr kumimoji="0" sz="1200" b="0" i="0" u="none" strike="noStrike" kern="1200" cap="none" spc="5" normalizeH="0" baseline="0" noProof="0" dirty="0">
                <a:ln>
                  <a:noFill/>
                </a:ln>
                <a:solidFill>
                  <a:srgbClr val="FFFFFF"/>
                </a:solidFill>
                <a:effectLst/>
                <a:uLnTx/>
                <a:uFillTx/>
                <a:latin typeface="Arial"/>
                <a:ea typeface="+mn-ea"/>
                <a:cs typeface="Arial"/>
              </a:rPr>
              <a:t>PWH.</a:t>
            </a:r>
            <a:endParaRPr kumimoji="0" sz="1200" b="0" i="0" u="none" strike="noStrike" kern="1200" cap="none" spc="0" normalizeH="0" baseline="0" noProof="0">
              <a:ln>
                <a:noFill/>
              </a:ln>
              <a:solidFill>
                <a:prstClr val="black"/>
              </a:solidFill>
              <a:effectLst/>
              <a:uLnTx/>
              <a:uFillTx/>
              <a:latin typeface="Arial"/>
              <a:ea typeface="+mn-ea"/>
              <a:cs typeface="Arial"/>
            </a:endParaRPr>
          </a:p>
          <a:p>
            <a:pPr marL="37465" marR="0" lvl="0" indent="0" algn="ctr" defTabSz="914400" rtl="0" eaLnBrk="1" fontAlgn="auto" latinLnBrk="0" hangingPunct="1">
              <a:lnSpc>
                <a:spcPct val="100000"/>
              </a:lnSpc>
              <a:spcBef>
                <a:spcPts val="865"/>
              </a:spcBef>
              <a:spcAft>
                <a:spcPts val="0"/>
              </a:spcAft>
              <a:buClrTx/>
              <a:buSzTx/>
              <a:buFontTx/>
              <a:buNone/>
              <a:tabLst/>
              <a:defRPr/>
            </a:pPr>
            <a:r>
              <a:rPr kumimoji="0" sz="1200" b="0" i="0" u="none" strike="noStrike" kern="1200" cap="none" spc="-7" normalizeH="0" baseline="24305" noProof="0" dirty="0">
                <a:ln>
                  <a:noFill/>
                </a:ln>
                <a:solidFill>
                  <a:srgbClr val="FFFFFF"/>
                </a:solidFill>
                <a:effectLst/>
                <a:uLnTx/>
                <a:uFillTx/>
                <a:latin typeface="Arial"/>
                <a:ea typeface="+mn-ea"/>
                <a:cs typeface="Arial"/>
              </a:rPr>
              <a:t>2</a:t>
            </a:r>
            <a:r>
              <a:rPr kumimoji="0" sz="1200" b="0" i="0" u="none" strike="noStrike" kern="1200" cap="none" spc="-5" normalizeH="0" baseline="0" noProof="0" dirty="0">
                <a:ln>
                  <a:noFill/>
                </a:ln>
                <a:solidFill>
                  <a:srgbClr val="FFFFFF"/>
                </a:solidFill>
                <a:effectLst/>
                <a:uLnTx/>
                <a:uFillTx/>
                <a:latin typeface="Arial"/>
                <a:ea typeface="+mn-ea"/>
                <a:cs typeface="Arial"/>
              </a:rPr>
              <a:t>AIDS Drug Assistance</a:t>
            </a:r>
            <a:r>
              <a:rPr kumimoji="0" sz="1200" b="0" i="0" u="none" strike="noStrike" kern="1200" cap="none" spc="-90" normalizeH="0" baseline="0" noProof="0" dirty="0">
                <a:ln>
                  <a:noFill/>
                </a:ln>
                <a:solidFill>
                  <a:srgbClr val="FFFFFF"/>
                </a:solidFill>
                <a:effectLst/>
                <a:uLnTx/>
                <a:uFillTx/>
                <a:latin typeface="Arial"/>
                <a:ea typeface="+mn-ea"/>
                <a:cs typeface="Arial"/>
              </a:rPr>
              <a:t> </a:t>
            </a:r>
            <a:r>
              <a:rPr kumimoji="0" sz="1200" b="0" i="0" u="none" strike="noStrike" kern="1200" cap="none" spc="-5" normalizeH="0" baseline="0" noProof="0" dirty="0">
                <a:ln>
                  <a:noFill/>
                </a:ln>
                <a:solidFill>
                  <a:srgbClr val="FFFFFF"/>
                </a:solidFill>
                <a:effectLst/>
                <a:uLnTx/>
                <a:uFillTx/>
                <a:latin typeface="Arial"/>
                <a:ea typeface="+mn-ea"/>
                <a:cs typeface="Arial"/>
              </a:rPr>
              <a:t>Program.</a:t>
            </a:r>
            <a:endParaRPr kumimoji="0" sz="1200" b="0" i="0" u="none" strike="noStrike" kern="1200" cap="none" spc="0" normalizeH="0" baseline="0" noProof="0">
              <a:ln>
                <a:noFill/>
              </a:ln>
              <a:solidFill>
                <a:prstClr val="black"/>
              </a:solidFill>
              <a:effectLst/>
              <a:uLnTx/>
              <a:uFillTx/>
              <a:latin typeface="Arial"/>
              <a:ea typeface="+mn-ea"/>
              <a:cs typeface="Arial"/>
            </a:endParaRPr>
          </a:p>
        </p:txBody>
      </p:sp>
      <p:sp>
        <p:nvSpPr>
          <p:cNvPr id="5" name="object 5"/>
          <p:cNvSpPr/>
          <p:nvPr/>
        </p:nvSpPr>
        <p:spPr>
          <a:xfrm>
            <a:off x="5693950" y="2657708"/>
            <a:ext cx="251460" cy="250825"/>
          </a:xfrm>
          <a:custGeom>
            <a:avLst/>
            <a:gdLst/>
            <a:ahLst/>
            <a:cxnLst/>
            <a:rect l="l" t="t" r="r" b="b"/>
            <a:pathLst>
              <a:path w="251460" h="250825">
                <a:moveTo>
                  <a:pt x="0" y="0"/>
                </a:moveTo>
                <a:lnTo>
                  <a:pt x="251010" y="0"/>
                </a:lnTo>
                <a:lnTo>
                  <a:pt x="251010" y="250576"/>
                </a:lnTo>
                <a:lnTo>
                  <a:pt x="0" y="250576"/>
                </a:lnTo>
                <a:lnTo>
                  <a:pt x="0" y="0"/>
                </a:lnTo>
                <a:close/>
              </a:path>
            </a:pathLst>
          </a:custGeom>
          <a:solidFill>
            <a:srgbClr val="00A0A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8171307" y="4128489"/>
            <a:ext cx="240665" cy="250825"/>
          </a:xfrm>
          <a:custGeom>
            <a:avLst/>
            <a:gdLst/>
            <a:ahLst/>
            <a:cxnLst/>
            <a:rect l="l" t="t" r="r" b="b"/>
            <a:pathLst>
              <a:path w="240665" h="250825">
                <a:moveTo>
                  <a:pt x="0" y="0"/>
                </a:moveTo>
                <a:lnTo>
                  <a:pt x="240097" y="0"/>
                </a:lnTo>
                <a:lnTo>
                  <a:pt x="240097" y="250565"/>
                </a:lnTo>
                <a:lnTo>
                  <a:pt x="0" y="250565"/>
                </a:lnTo>
                <a:lnTo>
                  <a:pt x="0" y="0"/>
                </a:lnTo>
                <a:close/>
              </a:path>
            </a:pathLst>
          </a:custGeom>
          <a:solidFill>
            <a:srgbClr val="00A0A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1492237" y="4400856"/>
            <a:ext cx="8785860" cy="294640"/>
          </a:xfrm>
          <a:custGeom>
            <a:avLst/>
            <a:gdLst/>
            <a:ahLst/>
            <a:cxnLst/>
            <a:rect l="l" t="t" r="r" b="b"/>
            <a:pathLst>
              <a:path w="8785860" h="294639">
                <a:moveTo>
                  <a:pt x="0" y="294156"/>
                </a:moveTo>
                <a:lnTo>
                  <a:pt x="8785378" y="294156"/>
                </a:lnTo>
                <a:lnTo>
                  <a:pt x="8785378" y="0"/>
                </a:lnTo>
                <a:lnTo>
                  <a:pt x="0" y="0"/>
                </a:lnTo>
                <a:lnTo>
                  <a:pt x="0" y="294156"/>
                </a:lnTo>
                <a:close/>
              </a:path>
            </a:pathLst>
          </a:custGeom>
          <a:solidFill>
            <a:srgbClr val="FFF2C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8171307" y="4422646"/>
            <a:ext cx="240665" cy="250825"/>
          </a:xfrm>
          <a:custGeom>
            <a:avLst/>
            <a:gdLst/>
            <a:ahLst/>
            <a:cxnLst/>
            <a:rect l="l" t="t" r="r" b="b"/>
            <a:pathLst>
              <a:path w="240665" h="250825">
                <a:moveTo>
                  <a:pt x="0" y="0"/>
                </a:moveTo>
                <a:lnTo>
                  <a:pt x="240097" y="0"/>
                </a:lnTo>
                <a:lnTo>
                  <a:pt x="240097" y="250565"/>
                </a:lnTo>
                <a:lnTo>
                  <a:pt x="0" y="250565"/>
                </a:lnTo>
                <a:lnTo>
                  <a:pt x="0" y="0"/>
                </a:lnTo>
                <a:close/>
              </a:path>
            </a:pathLst>
          </a:custGeom>
          <a:solidFill>
            <a:srgbClr val="00A0A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1492237" y="4695012"/>
            <a:ext cx="8785860" cy="305435"/>
          </a:xfrm>
          <a:custGeom>
            <a:avLst/>
            <a:gdLst/>
            <a:ahLst/>
            <a:cxnLst/>
            <a:rect l="l" t="t" r="r" b="b"/>
            <a:pathLst>
              <a:path w="8785860" h="305435">
                <a:moveTo>
                  <a:pt x="0" y="0"/>
                </a:moveTo>
                <a:lnTo>
                  <a:pt x="8785378" y="0"/>
                </a:lnTo>
                <a:lnTo>
                  <a:pt x="8785378" y="305049"/>
                </a:lnTo>
                <a:lnTo>
                  <a:pt x="0" y="305049"/>
                </a:lnTo>
                <a:lnTo>
                  <a:pt x="0" y="0"/>
                </a:lnTo>
                <a:close/>
              </a:path>
            </a:pathLst>
          </a:custGeom>
          <a:solidFill>
            <a:srgbClr val="FFF2C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8171307" y="4716802"/>
            <a:ext cx="218440" cy="250825"/>
          </a:xfrm>
          <a:custGeom>
            <a:avLst/>
            <a:gdLst/>
            <a:ahLst/>
            <a:cxnLst/>
            <a:rect l="l" t="t" r="r" b="b"/>
            <a:pathLst>
              <a:path w="218440" h="250825">
                <a:moveTo>
                  <a:pt x="0" y="0"/>
                </a:moveTo>
                <a:lnTo>
                  <a:pt x="218270" y="0"/>
                </a:lnTo>
                <a:lnTo>
                  <a:pt x="218270" y="250565"/>
                </a:lnTo>
                <a:lnTo>
                  <a:pt x="0" y="250565"/>
                </a:lnTo>
                <a:lnTo>
                  <a:pt x="0" y="0"/>
                </a:lnTo>
                <a:close/>
              </a:path>
            </a:pathLst>
          </a:custGeom>
          <a:solidFill>
            <a:srgbClr val="00A0A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graphicFrame>
        <p:nvGraphicFramePr>
          <p:cNvPr id="11" name="object 11"/>
          <p:cNvGraphicFramePr>
            <a:graphicFrameLocks noGrp="1"/>
          </p:cNvGraphicFramePr>
          <p:nvPr/>
        </p:nvGraphicFramePr>
        <p:xfrm>
          <a:off x="1481323" y="1786124"/>
          <a:ext cx="8787756" cy="3791334"/>
        </p:xfrm>
        <a:graphic>
          <a:graphicData uri="http://schemas.openxmlformats.org/drawingml/2006/table">
            <a:tbl>
              <a:tblPr firstRow="1" bandRow="1">
                <a:tableStyleId>{2D5ABB26-0587-4C30-8999-92F81FD0307C}</a:tableStyleId>
              </a:tblPr>
              <a:tblGrid>
                <a:gridCol w="3830954">
                  <a:extLst>
                    <a:ext uri="{9D8B030D-6E8A-4147-A177-3AD203B41FA5}">
                      <a16:colId xmlns:a16="http://schemas.microsoft.com/office/drawing/2014/main" val="20000"/>
                    </a:ext>
                  </a:extLst>
                </a:gridCol>
                <a:gridCol w="360679">
                  <a:extLst>
                    <a:ext uri="{9D8B030D-6E8A-4147-A177-3AD203B41FA5}">
                      <a16:colId xmlns:a16="http://schemas.microsoft.com/office/drawing/2014/main" val="20001"/>
                    </a:ext>
                  </a:extLst>
                </a:gridCol>
                <a:gridCol w="130175">
                  <a:extLst>
                    <a:ext uri="{9D8B030D-6E8A-4147-A177-3AD203B41FA5}">
                      <a16:colId xmlns:a16="http://schemas.microsoft.com/office/drawing/2014/main" val="20002"/>
                    </a:ext>
                  </a:extLst>
                </a:gridCol>
                <a:gridCol w="55879">
                  <a:extLst>
                    <a:ext uri="{9D8B030D-6E8A-4147-A177-3AD203B41FA5}">
                      <a16:colId xmlns:a16="http://schemas.microsoft.com/office/drawing/2014/main" val="20003"/>
                    </a:ext>
                  </a:extLst>
                </a:gridCol>
                <a:gridCol w="125729">
                  <a:extLst>
                    <a:ext uri="{9D8B030D-6E8A-4147-A177-3AD203B41FA5}">
                      <a16:colId xmlns:a16="http://schemas.microsoft.com/office/drawing/2014/main" val="20004"/>
                    </a:ext>
                  </a:extLst>
                </a:gridCol>
                <a:gridCol w="447675">
                  <a:extLst>
                    <a:ext uri="{9D8B030D-6E8A-4147-A177-3AD203B41FA5}">
                      <a16:colId xmlns:a16="http://schemas.microsoft.com/office/drawing/2014/main" val="20005"/>
                    </a:ext>
                  </a:extLst>
                </a:gridCol>
                <a:gridCol w="1358900">
                  <a:extLst>
                    <a:ext uri="{9D8B030D-6E8A-4147-A177-3AD203B41FA5}">
                      <a16:colId xmlns:a16="http://schemas.microsoft.com/office/drawing/2014/main" val="20006"/>
                    </a:ext>
                  </a:extLst>
                </a:gridCol>
                <a:gridCol w="360045">
                  <a:extLst>
                    <a:ext uri="{9D8B030D-6E8A-4147-A177-3AD203B41FA5}">
                      <a16:colId xmlns:a16="http://schemas.microsoft.com/office/drawing/2014/main" val="20007"/>
                    </a:ext>
                  </a:extLst>
                </a:gridCol>
                <a:gridCol w="379729">
                  <a:extLst>
                    <a:ext uri="{9D8B030D-6E8A-4147-A177-3AD203B41FA5}">
                      <a16:colId xmlns:a16="http://schemas.microsoft.com/office/drawing/2014/main" val="20008"/>
                    </a:ext>
                  </a:extLst>
                </a:gridCol>
                <a:gridCol w="127000">
                  <a:extLst>
                    <a:ext uri="{9D8B030D-6E8A-4147-A177-3AD203B41FA5}">
                      <a16:colId xmlns:a16="http://schemas.microsoft.com/office/drawing/2014/main" val="20009"/>
                    </a:ext>
                  </a:extLst>
                </a:gridCol>
                <a:gridCol w="65404">
                  <a:extLst>
                    <a:ext uri="{9D8B030D-6E8A-4147-A177-3AD203B41FA5}">
                      <a16:colId xmlns:a16="http://schemas.microsoft.com/office/drawing/2014/main" val="20010"/>
                    </a:ext>
                  </a:extLst>
                </a:gridCol>
                <a:gridCol w="240029">
                  <a:extLst>
                    <a:ext uri="{9D8B030D-6E8A-4147-A177-3AD203B41FA5}">
                      <a16:colId xmlns:a16="http://schemas.microsoft.com/office/drawing/2014/main" val="20011"/>
                    </a:ext>
                  </a:extLst>
                </a:gridCol>
                <a:gridCol w="273050">
                  <a:extLst>
                    <a:ext uri="{9D8B030D-6E8A-4147-A177-3AD203B41FA5}">
                      <a16:colId xmlns:a16="http://schemas.microsoft.com/office/drawing/2014/main" val="20012"/>
                    </a:ext>
                  </a:extLst>
                </a:gridCol>
                <a:gridCol w="142240">
                  <a:extLst>
                    <a:ext uri="{9D8B030D-6E8A-4147-A177-3AD203B41FA5}">
                      <a16:colId xmlns:a16="http://schemas.microsoft.com/office/drawing/2014/main" val="20013"/>
                    </a:ext>
                  </a:extLst>
                </a:gridCol>
                <a:gridCol w="76834">
                  <a:extLst>
                    <a:ext uri="{9D8B030D-6E8A-4147-A177-3AD203B41FA5}">
                      <a16:colId xmlns:a16="http://schemas.microsoft.com/office/drawing/2014/main" val="20014"/>
                    </a:ext>
                  </a:extLst>
                </a:gridCol>
                <a:gridCol w="813434">
                  <a:extLst>
                    <a:ext uri="{9D8B030D-6E8A-4147-A177-3AD203B41FA5}">
                      <a16:colId xmlns:a16="http://schemas.microsoft.com/office/drawing/2014/main" val="20015"/>
                    </a:ext>
                  </a:extLst>
                </a:gridCol>
              </a:tblGrid>
              <a:tr h="261481">
                <a:tc>
                  <a:txBody>
                    <a:bodyPr/>
                    <a:lstStyle/>
                    <a:p>
                      <a:pPr marL="1205865">
                        <a:lnSpc>
                          <a:spcPts val="1885"/>
                        </a:lnSpc>
                        <a:spcBef>
                          <a:spcPts val="70"/>
                        </a:spcBef>
                      </a:pPr>
                      <a:r>
                        <a:rPr sz="1600" b="1" spc="40" dirty="0">
                          <a:solidFill>
                            <a:srgbClr val="FFFFFF"/>
                          </a:solidFill>
                          <a:latin typeface="Arial"/>
                          <a:cs typeface="Arial"/>
                        </a:rPr>
                        <a:t>Care</a:t>
                      </a:r>
                      <a:r>
                        <a:rPr sz="1600" b="1" spc="15" dirty="0">
                          <a:solidFill>
                            <a:srgbClr val="FFFFFF"/>
                          </a:solidFill>
                          <a:latin typeface="Arial"/>
                          <a:cs typeface="Arial"/>
                        </a:rPr>
                        <a:t> </a:t>
                      </a:r>
                      <a:r>
                        <a:rPr sz="1600" b="1" spc="40" dirty="0">
                          <a:solidFill>
                            <a:srgbClr val="FFFFFF"/>
                          </a:solidFill>
                          <a:latin typeface="Arial"/>
                          <a:cs typeface="Arial"/>
                        </a:rPr>
                        <a:t>Services</a:t>
                      </a:r>
                      <a:endParaRPr sz="16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ED7D31"/>
                    </a:solidFill>
                  </a:tcPr>
                </a:tc>
                <a:tc gridSpan="6">
                  <a:txBody>
                    <a:bodyPr/>
                    <a:lstStyle/>
                    <a:p>
                      <a:pPr marL="125095">
                        <a:lnSpc>
                          <a:spcPct val="100000"/>
                        </a:lnSpc>
                        <a:spcBef>
                          <a:spcPts val="320"/>
                        </a:spcBef>
                      </a:pPr>
                      <a:r>
                        <a:rPr sz="1350" b="1" spc="20" dirty="0">
                          <a:solidFill>
                            <a:srgbClr val="FFFFFF"/>
                          </a:solidFill>
                          <a:latin typeface="Arial"/>
                          <a:cs typeface="Arial"/>
                        </a:rPr>
                        <a:t>Unmet</a:t>
                      </a:r>
                      <a:r>
                        <a:rPr sz="1350" b="1" spc="-65" dirty="0">
                          <a:solidFill>
                            <a:srgbClr val="FFFFFF"/>
                          </a:solidFill>
                          <a:latin typeface="Arial"/>
                          <a:cs typeface="Arial"/>
                        </a:rPr>
                        <a:t> </a:t>
                      </a:r>
                      <a:r>
                        <a:rPr sz="1350" b="1" spc="25" dirty="0">
                          <a:solidFill>
                            <a:srgbClr val="FFFFFF"/>
                          </a:solidFill>
                          <a:latin typeface="Arial"/>
                          <a:cs typeface="Arial"/>
                        </a:rPr>
                        <a:t>Need</a:t>
                      </a:r>
                      <a:r>
                        <a:rPr sz="1350" b="1" spc="-20" dirty="0">
                          <a:solidFill>
                            <a:srgbClr val="FFFFFF"/>
                          </a:solidFill>
                          <a:latin typeface="Arial"/>
                          <a:cs typeface="Arial"/>
                        </a:rPr>
                        <a:t> </a:t>
                      </a:r>
                      <a:r>
                        <a:rPr sz="1350" b="1" spc="15" dirty="0">
                          <a:solidFill>
                            <a:srgbClr val="FFFFFF"/>
                          </a:solidFill>
                          <a:latin typeface="Arial"/>
                          <a:cs typeface="Arial"/>
                        </a:rPr>
                        <a:t>of</a:t>
                      </a:r>
                      <a:r>
                        <a:rPr sz="1350" b="1" spc="-65" dirty="0">
                          <a:solidFill>
                            <a:srgbClr val="FFFFFF"/>
                          </a:solidFill>
                          <a:latin typeface="Arial"/>
                          <a:cs typeface="Arial"/>
                        </a:rPr>
                        <a:t> </a:t>
                      </a:r>
                      <a:r>
                        <a:rPr sz="1350" b="1" spc="5" dirty="0">
                          <a:solidFill>
                            <a:srgbClr val="FFFFFF"/>
                          </a:solidFill>
                          <a:latin typeface="Arial"/>
                          <a:cs typeface="Arial"/>
                        </a:rPr>
                        <a:t>Service</a:t>
                      </a:r>
                      <a:r>
                        <a:rPr sz="1350" b="1" spc="-110" dirty="0">
                          <a:solidFill>
                            <a:srgbClr val="FFFFFF"/>
                          </a:solidFill>
                          <a:latin typeface="Arial"/>
                          <a:cs typeface="Arial"/>
                        </a:rPr>
                        <a:t> </a:t>
                      </a:r>
                      <a:r>
                        <a:rPr sz="1350" b="1" spc="50" dirty="0">
                          <a:solidFill>
                            <a:srgbClr val="FFFFFF"/>
                          </a:solidFill>
                          <a:latin typeface="Arial"/>
                          <a:cs typeface="Arial"/>
                        </a:rPr>
                        <a:t>(%)</a:t>
                      </a:r>
                      <a:endParaRPr sz="1350">
                        <a:latin typeface="Arial"/>
                        <a:cs typeface="Arial"/>
                      </a:endParaRPr>
                    </a:p>
                  </a:txBody>
                  <a:tcPr marL="0" marR="0" marT="4064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ED7D31"/>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9">
                  <a:txBody>
                    <a:bodyPr/>
                    <a:lstStyle/>
                    <a:p>
                      <a:pPr marL="125095">
                        <a:lnSpc>
                          <a:spcPts val="1885"/>
                        </a:lnSpc>
                        <a:spcBef>
                          <a:spcPts val="70"/>
                        </a:spcBef>
                      </a:pPr>
                      <a:r>
                        <a:rPr sz="1600" b="1" spc="25" dirty="0">
                          <a:solidFill>
                            <a:srgbClr val="FFFFFF"/>
                          </a:solidFill>
                          <a:latin typeface="Arial"/>
                          <a:cs typeface="Arial"/>
                        </a:rPr>
                        <a:t>Received </a:t>
                      </a:r>
                      <a:r>
                        <a:rPr sz="1600" b="1" spc="40" dirty="0">
                          <a:solidFill>
                            <a:srgbClr val="FFFFFF"/>
                          </a:solidFill>
                          <a:latin typeface="Arial"/>
                          <a:cs typeface="Arial"/>
                        </a:rPr>
                        <a:t>Services</a:t>
                      </a:r>
                      <a:r>
                        <a:rPr sz="1600" b="1" spc="-20" dirty="0">
                          <a:solidFill>
                            <a:srgbClr val="FFFFFF"/>
                          </a:solidFill>
                          <a:latin typeface="Arial"/>
                          <a:cs typeface="Arial"/>
                        </a:rPr>
                        <a:t> </a:t>
                      </a:r>
                      <a:r>
                        <a:rPr sz="1600" b="1" spc="5" dirty="0">
                          <a:solidFill>
                            <a:srgbClr val="FFFFFF"/>
                          </a:solidFill>
                          <a:latin typeface="Arial"/>
                          <a:cs typeface="Arial"/>
                        </a:rPr>
                        <a:t>(%)</a:t>
                      </a:r>
                      <a:endParaRPr sz="16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ED7D31"/>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294155">
                <a:tc>
                  <a:txBody>
                    <a:bodyPr/>
                    <a:lstStyle/>
                    <a:p>
                      <a:pPr marL="38100">
                        <a:lnSpc>
                          <a:spcPct val="100000"/>
                        </a:lnSpc>
                        <a:spcBef>
                          <a:spcPts val="45"/>
                        </a:spcBef>
                      </a:pPr>
                      <a:r>
                        <a:rPr sz="1800" spc="-5" dirty="0">
                          <a:latin typeface="Arial"/>
                          <a:cs typeface="Arial"/>
                        </a:rPr>
                        <a:t>Dental</a:t>
                      </a:r>
                      <a:r>
                        <a:rPr sz="1800" spc="-50" dirty="0">
                          <a:latin typeface="Arial"/>
                          <a:cs typeface="Arial"/>
                        </a:rPr>
                        <a:t> </a:t>
                      </a:r>
                      <a:r>
                        <a:rPr sz="1800" spc="20" dirty="0">
                          <a:latin typeface="Arial"/>
                          <a:cs typeface="Arial"/>
                        </a:rPr>
                        <a:t>Services</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FF2CC"/>
                    </a:solidFill>
                  </a:tcPr>
                </a:tc>
                <a:tc>
                  <a:txBody>
                    <a:bodyPr/>
                    <a:lstStyle/>
                    <a:p>
                      <a:pPr algn="ctr">
                        <a:lnSpc>
                          <a:spcPct val="100000"/>
                        </a:lnSpc>
                        <a:spcBef>
                          <a:spcPts val="45"/>
                        </a:spcBef>
                      </a:pPr>
                      <a:r>
                        <a:rPr sz="1800" spc="25" dirty="0">
                          <a:latin typeface="Arial"/>
                          <a:cs typeface="Arial"/>
                        </a:rPr>
                        <a:t>35</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FF2CC"/>
                    </a:solidFill>
                  </a:tcPr>
                </a:tc>
                <a:tc gridSpan="4">
                  <a:txBody>
                    <a:bodyPr/>
                    <a:lstStyle/>
                    <a:p>
                      <a:pPr>
                        <a:lnSpc>
                          <a:spcPct val="100000"/>
                        </a:lnSpc>
                      </a:pPr>
                      <a:endParaRPr sz="1700">
                        <a:latin typeface="Times New Roman"/>
                        <a:cs typeface="Times New Roman"/>
                      </a:endParaRPr>
                    </a:p>
                  </a:txBody>
                  <a:tcPr marL="0" marR="0" marT="0" marB="0">
                    <a:lnL w="12700">
                      <a:solidFill>
                        <a:srgbClr val="000000"/>
                      </a:solidFill>
                      <a:prstDash val="solid"/>
                    </a:lnL>
                    <a:lnT w="12700">
                      <a:solidFill>
                        <a:srgbClr val="000000"/>
                      </a:solidFill>
                      <a:prstDash val="solid"/>
                    </a:lnT>
                    <a:lnB w="12700">
                      <a:solidFill>
                        <a:srgbClr val="000000"/>
                      </a:solidFill>
                      <a:prstDash val="solid"/>
                    </a:lnB>
                    <a:solidFill>
                      <a:srgbClr val="00A0AF"/>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nSpc>
                          <a:spcPct val="100000"/>
                        </a:lnSpc>
                      </a:pPr>
                      <a:endParaRPr sz="1700">
                        <a:latin typeface="Times New Roman"/>
                        <a:cs typeface="Times New Roman"/>
                      </a:endParaRPr>
                    </a:p>
                  </a:txBody>
                  <a:tcPr marL="0" marR="0" marT="0" marB="0">
                    <a:lnR w="12700">
                      <a:solidFill>
                        <a:srgbClr val="000000"/>
                      </a:solidFill>
                      <a:prstDash val="solid"/>
                    </a:lnR>
                    <a:lnT w="12700">
                      <a:solidFill>
                        <a:srgbClr val="000000"/>
                      </a:solidFill>
                      <a:prstDash val="solid"/>
                    </a:lnT>
                    <a:lnB w="12700">
                      <a:solidFill>
                        <a:srgbClr val="000000"/>
                      </a:solidFill>
                      <a:prstDash val="solid"/>
                    </a:lnB>
                    <a:solidFill>
                      <a:srgbClr val="FFF2CC"/>
                    </a:solidFill>
                  </a:tcPr>
                </a:tc>
                <a:tc>
                  <a:txBody>
                    <a:bodyPr/>
                    <a:lstStyle/>
                    <a:p>
                      <a:pPr algn="ctr">
                        <a:lnSpc>
                          <a:spcPct val="100000"/>
                        </a:lnSpc>
                        <a:spcBef>
                          <a:spcPts val="45"/>
                        </a:spcBef>
                      </a:pPr>
                      <a:r>
                        <a:rPr sz="1800" spc="25" dirty="0">
                          <a:latin typeface="Arial"/>
                          <a:cs typeface="Arial"/>
                        </a:rPr>
                        <a:t>58</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FF2CC"/>
                    </a:solidFill>
                  </a:tcPr>
                </a:tc>
                <a:tc gridSpan="6">
                  <a:txBody>
                    <a:bodyPr/>
                    <a:lstStyle/>
                    <a:p>
                      <a:pPr>
                        <a:lnSpc>
                          <a:spcPct val="100000"/>
                        </a:lnSpc>
                      </a:pPr>
                      <a:endParaRPr sz="1700">
                        <a:latin typeface="Times New Roman"/>
                        <a:cs typeface="Times New Roman"/>
                      </a:endParaRPr>
                    </a:p>
                  </a:txBody>
                  <a:tcPr marL="0" marR="0" marT="0" marB="0">
                    <a:lnL w="12700">
                      <a:solidFill>
                        <a:srgbClr val="000000"/>
                      </a:solidFill>
                      <a:prstDash val="solid"/>
                    </a:lnL>
                    <a:lnT w="12700">
                      <a:solidFill>
                        <a:srgbClr val="000000"/>
                      </a:solidFill>
                      <a:prstDash val="solid"/>
                    </a:lnT>
                    <a:lnB w="12700">
                      <a:solidFill>
                        <a:srgbClr val="000000"/>
                      </a:solidFill>
                      <a:prstDash val="solid"/>
                    </a:lnB>
                    <a:solidFill>
                      <a:srgbClr val="00A0AF"/>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nSpc>
                          <a:spcPct val="100000"/>
                        </a:lnSpc>
                      </a:pPr>
                      <a:endParaRPr sz="1700">
                        <a:latin typeface="Times New Roman"/>
                        <a:cs typeface="Times New Roman"/>
                      </a:endParaRPr>
                    </a:p>
                  </a:txBody>
                  <a:tcPr marL="0" marR="0" marT="0" marB="0">
                    <a:lnR w="12700">
                      <a:solidFill>
                        <a:srgbClr val="000000"/>
                      </a:solidFill>
                      <a:prstDash val="solid"/>
                    </a:lnR>
                    <a:lnT w="12700">
                      <a:solidFill>
                        <a:srgbClr val="000000"/>
                      </a:solidFill>
                      <a:prstDash val="solid"/>
                    </a:lnT>
                    <a:lnB w="12700">
                      <a:solidFill>
                        <a:srgbClr val="000000"/>
                      </a:solidFill>
                      <a:prstDash val="solid"/>
                    </a:lnB>
                    <a:solidFill>
                      <a:srgbClr val="FFF2CC"/>
                    </a:solidFill>
                  </a:tcPr>
                </a:tc>
                <a:tc hMerge="1">
                  <a:txBody>
                    <a:bodyPr/>
                    <a:lstStyle/>
                    <a:p>
                      <a:endParaRPr/>
                    </a:p>
                  </a:txBody>
                  <a:tcPr marL="0" marR="0" marT="0" marB="0"/>
                </a:tc>
                <a:extLst>
                  <a:ext uri="{0D108BD9-81ED-4DB2-BD59-A6C34878D82A}">
                    <a16:rowId xmlns:a16="http://schemas.microsoft.com/office/drawing/2014/main" val="10001"/>
                  </a:ext>
                </a:extLst>
              </a:tr>
              <a:tr h="294155">
                <a:tc>
                  <a:txBody>
                    <a:bodyPr/>
                    <a:lstStyle/>
                    <a:p>
                      <a:pPr marL="38100">
                        <a:lnSpc>
                          <a:spcPct val="100000"/>
                        </a:lnSpc>
                        <a:spcBef>
                          <a:spcPts val="45"/>
                        </a:spcBef>
                      </a:pPr>
                      <a:r>
                        <a:rPr sz="1800" spc="10" dirty="0">
                          <a:latin typeface="Arial"/>
                          <a:cs typeface="Arial"/>
                        </a:rPr>
                        <a:t>Case</a:t>
                      </a:r>
                      <a:r>
                        <a:rPr sz="1800" spc="35" dirty="0">
                          <a:latin typeface="Arial"/>
                          <a:cs typeface="Arial"/>
                        </a:rPr>
                        <a:t> </a:t>
                      </a:r>
                      <a:r>
                        <a:rPr sz="1800" spc="-25" dirty="0">
                          <a:latin typeface="Arial"/>
                          <a:cs typeface="Arial"/>
                        </a:rPr>
                        <a:t>Management</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45"/>
                        </a:spcBef>
                      </a:pPr>
                      <a:r>
                        <a:rPr sz="1800" spc="25" dirty="0">
                          <a:latin typeface="Arial"/>
                          <a:cs typeface="Arial"/>
                        </a:rPr>
                        <a:t>14</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gridSpan="3">
                  <a:txBody>
                    <a:bodyPr/>
                    <a:lstStyle/>
                    <a:p>
                      <a:pPr>
                        <a:lnSpc>
                          <a:spcPct val="100000"/>
                        </a:lnSpc>
                      </a:pPr>
                      <a:endParaRPr sz="1700">
                        <a:latin typeface="Times New Roman"/>
                        <a:cs typeface="Times New Roman"/>
                      </a:endParaRPr>
                    </a:p>
                  </a:txBody>
                  <a:tcPr marL="0" marR="0" marT="0" marB="0">
                    <a:lnL w="12700">
                      <a:solidFill>
                        <a:srgbClr val="000000"/>
                      </a:solidFill>
                      <a:prstDash val="solid"/>
                    </a:lnL>
                    <a:lnT w="12700">
                      <a:solidFill>
                        <a:srgbClr val="000000"/>
                      </a:solidFill>
                      <a:prstDash val="solid"/>
                    </a:lnT>
                    <a:lnB w="12700">
                      <a:solidFill>
                        <a:srgbClr val="000000"/>
                      </a:solidFill>
                      <a:prstDash val="solid"/>
                    </a:lnB>
                    <a:solidFill>
                      <a:srgbClr val="00A0AF"/>
                    </a:solidFill>
                  </a:tcPr>
                </a:tc>
                <a:tc hMerge="1">
                  <a:txBody>
                    <a:bodyPr/>
                    <a:lstStyle/>
                    <a:p>
                      <a:endParaRPr/>
                    </a:p>
                  </a:txBody>
                  <a:tcPr marL="0" marR="0" marT="0" marB="0"/>
                </a:tc>
                <a:tc hMerge="1">
                  <a:txBody>
                    <a:bodyPr/>
                    <a:lstStyle/>
                    <a:p>
                      <a:endParaRPr/>
                    </a:p>
                  </a:txBody>
                  <a:tcPr marL="0" marR="0" marT="0" marB="0"/>
                </a:tc>
                <a:tc gridSpan="2">
                  <a:txBody>
                    <a:bodyPr/>
                    <a:lstStyle/>
                    <a:p>
                      <a:pPr>
                        <a:lnSpc>
                          <a:spcPct val="100000"/>
                        </a:lnSpc>
                      </a:pPr>
                      <a:endParaRPr sz="1700">
                        <a:latin typeface="Times New Roman"/>
                        <a:cs typeface="Times New Roman"/>
                      </a:endParaRPr>
                    </a:p>
                  </a:txBody>
                  <a:tcPr marL="0" marR="0" marT="0" marB="0">
                    <a:lnR w="12700">
                      <a:solidFill>
                        <a:srgbClr val="000000"/>
                      </a:solidFill>
                      <a:prstDash val="solid"/>
                    </a:lnR>
                    <a:lnT w="12700">
                      <a:solidFill>
                        <a:srgbClr val="000000"/>
                      </a:solidFill>
                      <a:prstDash val="solid"/>
                    </a:lnT>
                    <a:lnB w="12700">
                      <a:solidFill>
                        <a:srgbClr val="000000"/>
                      </a:solidFill>
                      <a:prstDash val="solid"/>
                    </a:lnB>
                  </a:tcPr>
                </a:tc>
                <a:tc hMerge="1">
                  <a:txBody>
                    <a:bodyPr/>
                    <a:lstStyle/>
                    <a:p>
                      <a:endParaRPr/>
                    </a:p>
                  </a:txBody>
                  <a:tcPr marL="0" marR="0" marT="0" marB="0"/>
                </a:tc>
                <a:tc>
                  <a:txBody>
                    <a:bodyPr/>
                    <a:lstStyle/>
                    <a:p>
                      <a:pPr algn="ctr">
                        <a:lnSpc>
                          <a:spcPct val="100000"/>
                        </a:lnSpc>
                        <a:spcBef>
                          <a:spcPts val="45"/>
                        </a:spcBef>
                      </a:pPr>
                      <a:r>
                        <a:rPr sz="1800" spc="25" dirty="0">
                          <a:latin typeface="Arial"/>
                          <a:cs typeface="Arial"/>
                        </a:rPr>
                        <a:t>52</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gridSpan="5">
                  <a:txBody>
                    <a:bodyPr/>
                    <a:lstStyle/>
                    <a:p>
                      <a:pPr>
                        <a:lnSpc>
                          <a:spcPct val="100000"/>
                        </a:lnSpc>
                      </a:pPr>
                      <a:endParaRPr sz="1700">
                        <a:latin typeface="Times New Roman"/>
                        <a:cs typeface="Times New Roman"/>
                      </a:endParaRPr>
                    </a:p>
                  </a:txBody>
                  <a:tcPr marL="0" marR="0" marT="0" marB="0">
                    <a:lnL w="12700">
                      <a:solidFill>
                        <a:srgbClr val="000000"/>
                      </a:solidFill>
                      <a:prstDash val="solid"/>
                    </a:lnL>
                    <a:lnT w="12700">
                      <a:solidFill>
                        <a:srgbClr val="000000"/>
                      </a:solidFill>
                      <a:prstDash val="solid"/>
                    </a:lnT>
                    <a:lnB w="12700">
                      <a:solidFill>
                        <a:srgbClr val="000000"/>
                      </a:solidFill>
                      <a:prstDash val="solid"/>
                    </a:lnB>
                    <a:solidFill>
                      <a:srgbClr val="00A0AF"/>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3">
                  <a:txBody>
                    <a:bodyPr/>
                    <a:lstStyle/>
                    <a:p>
                      <a:pPr>
                        <a:lnSpc>
                          <a:spcPct val="100000"/>
                        </a:lnSpc>
                      </a:pPr>
                      <a:endParaRPr sz="1700">
                        <a:latin typeface="Times New Roman"/>
                        <a:cs typeface="Times New Roman"/>
                      </a:endParaRPr>
                    </a:p>
                  </a:txBody>
                  <a:tcPr marL="0" marR="0" marT="0" marB="0">
                    <a:lnR w="12700">
                      <a:solidFill>
                        <a:srgbClr val="000000"/>
                      </a:solidFill>
                      <a:prstDash val="solid"/>
                    </a:lnR>
                    <a:lnT w="12700">
                      <a:solidFill>
                        <a:srgbClr val="000000"/>
                      </a:solidFill>
                      <a:prstDash val="solid"/>
                    </a:lnT>
                    <a:lnB w="12700">
                      <a:solidFill>
                        <a:srgbClr val="000000"/>
                      </a:solidFill>
                      <a:prstDash val="solid"/>
                    </a:lnB>
                  </a:tcPr>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2"/>
                  </a:ext>
                </a:extLst>
              </a:tr>
              <a:tr h="294155">
                <a:tc>
                  <a:txBody>
                    <a:bodyPr/>
                    <a:lstStyle/>
                    <a:p>
                      <a:pPr marL="38100">
                        <a:lnSpc>
                          <a:spcPct val="100000"/>
                        </a:lnSpc>
                        <a:spcBef>
                          <a:spcPts val="45"/>
                        </a:spcBef>
                      </a:pPr>
                      <a:r>
                        <a:rPr sz="1800" spc="15" dirty="0">
                          <a:latin typeface="Arial"/>
                          <a:cs typeface="Arial"/>
                        </a:rPr>
                        <a:t>Ryan White </a:t>
                      </a:r>
                      <a:r>
                        <a:rPr sz="1800" spc="10" dirty="0">
                          <a:latin typeface="Arial"/>
                          <a:cs typeface="Arial"/>
                        </a:rPr>
                        <a:t>or</a:t>
                      </a:r>
                      <a:r>
                        <a:rPr sz="1800" spc="-30" dirty="0">
                          <a:latin typeface="Arial"/>
                          <a:cs typeface="Arial"/>
                        </a:rPr>
                        <a:t> </a:t>
                      </a:r>
                      <a:r>
                        <a:rPr sz="1800" spc="-50" dirty="0">
                          <a:latin typeface="Arial"/>
                          <a:cs typeface="Arial"/>
                        </a:rPr>
                        <a:t>ADAP</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45"/>
                        </a:spcBef>
                      </a:pPr>
                      <a:r>
                        <a:rPr sz="1800" spc="25" dirty="0">
                          <a:latin typeface="Arial"/>
                          <a:cs typeface="Arial"/>
                        </a:rPr>
                        <a:t>12</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gridSpan="5">
                  <a:txBody>
                    <a:bodyPr/>
                    <a:lstStyle/>
                    <a:p>
                      <a:pPr>
                        <a:lnSpc>
                          <a:spcPct val="100000"/>
                        </a:lnSpc>
                      </a:pPr>
                      <a:endParaRPr sz="1700">
                        <a:latin typeface="Times New Roman"/>
                        <a:cs typeface="Times New Roman"/>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gn="ctr">
                        <a:lnSpc>
                          <a:spcPct val="100000"/>
                        </a:lnSpc>
                        <a:spcBef>
                          <a:spcPts val="45"/>
                        </a:spcBef>
                      </a:pPr>
                      <a:r>
                        <a:rPr sz="1800" spc="25" dirty="0">
                          <a:latin typeface="Arial"/>
                          <a:cs typeface="Arial"/>
                        </a:rPr>
                        <a:t>62</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gridSpan="7">
                  <a:txBody>
                    <a:bodyPr/>
                    <a:lstStyle/>
                    <a:p>
                      <a:pPr>
                        <a:lnSpc>
                          <a:spcPct val="100000"/>
                        </a:lnSpc>
                      </a:pPr>
                      <a:endParaRPr sz="1700">
                        <a:latin typeface="Times New Roman"/>
                        <a:cs typeface="Times New Roman"/>
                      </a:endParaRPr>
                    </a:p>
                  </a:txBody>
                  <a:tcPr marL="0" marR="0" marT="0" marB="0">
                    <a:lnL w="12700">
                      <a:solidFill>
                        <a:srgbClr val="000000"/>
                      </a:solidFill>
                      <a:prstDash val="solid"/>
                    </a:lnL>
                    <a:lnT w="12700">
                      <a:solidFill>
                        <a:srgbClr val="000000"/>
                      </a:solidFill>
                      <a:prstDash val="solid"/>
                    </a:lnT>
                    <a:lnB w="12700">
                      <a:solidFill>
                        <a:srgbClr val="000000"/>
                      </a:solidFill>
                      <a:prstDash val="solid"/>
                    </a:lnB>
                    <a:solidFill>
                      <a:srgbClr val="00A0AF"/>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nSpc>
                          <a:spcPct val="100000"/>
                        </a:lnSpc>
                      </a:pPr>
                      <a:endParaRPr sz="1700">
                        <a:latin typeface="Times New Roman"/>
                        <a:cs typeface="Times New Roman"/>
                      </a:endParaRPr>
                    </a:p>
                  </a:txBody>
                  <a:tcPr marL="0" marR="0" marT="0" marB="0">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3"/>
                  </a:ext>
                </a:extLst>
              </a:tr>
              <a:tr h="294155">
                <a:tc>
                  <a:txBody>
                    <a:bodyPr/>
                    <a:lstStyle/>
                    <a:p>
                      <a:pPr marL="38100">
                        <a:lnSpc>
                          <a:spcPct val="100000"/>
                        </a:lnSpc>
                        <a:spcBef>
                          <a:spcPts val="45"/>
                        </a:spcBef>
                      </a:pPr>
                      <a:r>
                        <a:rPr sz="1800" spc="-10" dirty="0">
                          <a:latin typeface="Arial"/>
                          <a:cs typeface="Arial"/>
                        </a:rPr>
                        <a:t>Mental </a:t>
                      </a:r>
                      <a:r>
                        <a:rPr sz="1800" spc="-15" dirty="0">
                          <a:latin typeface="Arial"/>
                          <a:cs typeface="Arial"/>
                        </a:rPr>
                        <a:t>Health</a:t>
                      </a:r>
                      <a:r>
                        <a:rPr sz="1800" spc="-85" dirty="0">
                          <a:latin typeface="Arial"/>
                          <a:cs typeface="Arial"/>
                        </a:rPr>
                        <a:t> </a:t>
                      </a:r>
                      <a:r>
                        <a:rPr sz="1800" spc="-20" dirty="0">
                          <a:latin typeface="Arial"/>
                          <a:cs typeface="Arial"/>
                        </a:rPr>
                        <a:t>Counseling</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FF2CC"/>
                    </a:solidFill>
                  </a:tcPr>
                </a:tc>
                <a:tc>
                  <a:txBody>
                    <a:bodyPr/>
                    <a:lstStyle/>
                    <a:p>
                      <a:pPr algn="ctr">
                        <a:lnSpc>
                          <a:spcPct val="100000"/>
                        </a:lnSpc>
                        <a:spcBef>
                          <a:spcPts val="45"/>
                        </a:spcBef>
                      </a:pPr>
                      <a:r>
                        <a:rPr sz="1800" dirty="0">
                          <a:latin typeface="Arial"/>
                          <a:cs typeface="Arial"/>
                        </a:rPr>
                        <a:t>9</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FF2CC"/>
                    </a:solidFill>
                  </a:tcPr>
                </a:tc>
                <a:tc gridSpan="2">
                  <a:txBody>
                    <a:bodyPr/>
                    <a:lstStyle/>
                    <a:p>
                      <a:pPr>
                        <a:lnSpc>
                          <a:spcPct val="100000"/>
                        </a:lnSpc>
                      </a:pPr>
                      <a:endParaRPr sz="1700">
                        <a:latin typeface="Times New Roman"/>
                        <a:cs typeface="Times New Roman"/>
                      </a:endParaRPr>
                    </a:p>
                  </a:txBody>
                  <a:tcPr marL="0" marR="0" marT="0" marB="0">
                    <a:lnL w="12700">
                      <a:solidFill>
                        <a:srgbClr val="000000"/>
                      </a:solidFill>
                      <a:prstDash val="solid"/>
                    </a:lnL>
                    <a:lnT w="12700">
                      <a:solidFill>
                        <a:srgbClr val="000000"/>
                      </a:solidFill>
                      <a:prstDash val="solid"/>
                    </a:lnT>
                    <a:lnB w="12700">
                      <a:solidFill>
                        <a:srgbClr val="000000"/>
                      </a:solidFill>
                      <a:prstDash val="solid"/>
                    </a:lnB>
                    <a:solidFill>
                      <a:srgbClr val="00A0AF"/>
                    </a:solidFill>
                  </a:tcPr>
                </a:tc>
                <a:tc hMerge="1">
                  <a:txBody>
                    <a:bodyPr/>
                    <a:lstStyle/>
                    <a:p>
                      <a:endParaRPr/>
                    </a:p>
                  </a:txBody>
                  <a:tcPr marL="0" marR="0" marT="0" marB="0"/>
                </a:tc>
                <a:tc gridSpan="3">
                  <a:txBody>
                    <a:bodyPr/>
                    <a:lstStyle/>
                    <a:p>
                      <a:pPr>
                        <a:lnSpc>
                          <a:spcPct val="100000"/>
                        </a:lnSpc>
                      </a:pPr>
                      <a:endParaRPr sz="1700">
                        <a:latin typeface="Times New Roman"/>
                        <a:cs typeface="Times New Roman"/>
                      </a:endParaRPr>
                    </a:p>
                  </a:txBody>
                  <a:tcPr marL="0" marR="0" marT="0" marB="0">
                    <a:lnR w="12700">
                      <a:solidFill>
                        <a:srgbClr val="000000"/>
                      </a:solidFill>
                      <a:prstDash val="solid"/>
                    </a:lnR>
                    <a:lnT w="12700">
                      <a:solidFill>
                        <a:srgbClr val="000000"/>
                      </a:solidFill>
                      <a:prstDash val="solid"/>
                    </a:lnT>
                    <a:lnB w="12700">
                      <a:solidFill>
                        <a:srgbClr val="000000"/>
                      </a:solidFill>
                      <a:prstDash val="solid"/>
                    </a:lnB>
                    <a:solidFill>
                      <a:srgbClr val="FFF2CC"/>
                    </a:solidFill>
                  </a:tcPr>
                </a:tc>
                <a:tc hMerge="1">
                  <a:txBody>
                    <a:bodyPr/>
                    <a:lstStyle/>
                    <a:p>
                      <a:endParaRPr/>
                    </a:p>
                  </a:txBody>
                  <a:tcPr marL="0" marR="0" marT="0" marB="0"/>
                </a:tc>
                <a:tc hMerge="1">
                  <a:txBody>
                    <a:bodyPr/>
                    <a:lstStyle/>
                    <a:p>
                      <a:endParaRPr/>
                    </a:p>
                  </a:txBody>
                  <a:tcPr marL="0" marR="0" marT="0" marB="0"/>
                </a:tc>
                <a:tc>
                  <a:txBody>
                    <a:bodyPr/>
                    <a:lstStyle/>
                    <a:p>
                      <a:pPr algn="ctr">
                        <a:lnSpc>
                          <a:spcPct val="100000"/>
                        </a:lnSpc>
                        <a:spcBef>
                          <a:spcPts val="45"/>
                        </a:spcBef>
                      </a:pPr>
                      <a:r>
                        <a:rPr sz="1800" spc="25" dirty="0">
                          <a:latin typeface="Arial"/>
                          <a:cs typeface="Arial"/>
                        </a:rPr>
                        <a:t>27</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FF2CC"/>
                    </a:solidFill>
                  </a:tcPr>
                </a:tc>
                <a:tc gridSpan="3">
                  <a:txBody>
                    <a:bodyPr/>
                    <a:lstStyle/>
                    <a:p>
                      <a:pPr>
                        <a:lnSpc>
                          <a:spcPct val="100000"/>
                        </a:lnSpc>
                      </a:pPr>
                      <a:endParaRPr sz="1700">
                        <a:latin typeface="Times New Roman"/>
                        <a:cs typeface="Times New Roman"/>
                      </a:endParaRPr>
                    </a:p>
                  </a:txBody>
                  <a:tcPr marL="0" marR="0" marT="0" marB="0">
                    <a:lnL w="12700">
                      <a:solidFill>
                        <a:srgbClr val="000000"/>
                      </a:solidFill>
                      <a:prstDash val="solid"/>
                    </a:lnL>
                    <a:lnT w="12700">
                      <a:solidFill>
                        <a:srgbClr val="000000"/>
                      </a:solidFill>
                      <a:prstDash val="solid"/>
                    </a:lnT>
                    <a:lnB w="12700">
                      <a:solidFill>
                        <a:srgbClr val="000000"/>
                      </a:solidFill>
                      <a:prstDash val="solid"/>
                    </a:lnB>
                    <a:solidFill>
                      <a:srgbClr val="00A0AF"/>
                    </a:solidFill>
                  </a:tcPr>
                </a:tc>
                <a:tc hMerge="1">
                  <a:txBody>
                    <a:bodyPr/>
                    <a:lstStyle/>
                    <a:p>
                      <a:endParaRPr/>
                    </a:p>
                  </a:txBody>
                  <a:tcPr marL="0" marR="0" marT="0" marB="0"/>
                </a:tc>
                <a:tc hMerge="1">
                  <a:txBody>
                    <a:bodyPr/>
                    <a:lstStyle/>
                    <a:p>
                      <a:endParaRPr/>
                    </a:p>
                  </a:txBody>
                  <a:tcPr marL="0" marR="0" marT="0" marB="0"/>
                </a:tc>
                <a:tc gridSpan="5">
                  <a:txBody>
                    <a:bodyPr/>
                    <a:lstStyle/>
                    <a:p>
                      <a:pPr>
                        <a:lnSpc>
                          <a:spcPct val="100000"/>
                        </a:lnSpc>
                      </a:pPr>
                      <a:endParaRPr sz="1700">
                        <a:latin typeface="Times New Roman"/>
                        <a:cs typeface="Times New Roman"/>
                      </a:endParaRPr>
                    </a:p>
                  </a:txBody>
                  <a:tcPr marL="0" marR="0" marT="0" marB="0">
                    <a:lnR w="12700">
                      <a:solidFill>
                        <a:srgbClr val="000000"/>
                      </a:solidFill>
                      <a:prstDash val="solid"/>
                    </a:lnR>
                    <a:lnT w="12700">
                      <a:solidFill>
                        <a:srgbClr val="000000"/>
                      </a:solidFill>
                      <a:prstDash val="solid"/>
                    </a:lnT>
                    <a:lnB w="12700">
                      <a:solidFill>
                        <a:srgbClr val="000000"/>
                      </a:solidFill>
                      <a:prstDash val="solid"/>
                    </a:lnB>
                    <a:solidFill>
                      <a:srgbClr val="FFF2CC"/>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4"/>
                  </a:ext>
                </a:extLst>
              </a:tr>
              <a:tr h="294155">
                <a:tc>
                  <a:txBody>
                    <a:bodyPr/>
                    <a:lstStyle/>
                    <a:p>
                      <a:pPr marL="38100">
                        <a:lnSpc>
                          <a:spcPct val="100000"/>
                        </a:lnSpc>
                        <a:spcBef>
                          <a:spcPts val="45"/>
                        </a:spcBef>
                      </a:pPr>
                      <a:r>
                        <a:rPr sz="1800" spc="15" dirty="0">
                          <a:latin typeface="Arial"/>
                          <a:cs typeface="Arial"/>
                        </a:rPr>
                        <a:t>Food</a:t>
                      </a:r>
                      <a:r>
                        <a:rPr sz="1800" spc="-50" dirty="0">
                          <a:latin typeface="Arial"/>
                          <a:cs typeface="Arial"/>
                        </a:rPr>
                        <a:t> </a:t>
                      </a:r>
                      <a:r>
                        <a:rPr sz="1800" spc="10" dirty="0">
                          <a:latin typeface="Arial"/>
                          <a:cs typeface="Arial"/>
                        </a:rPr>
                        <a:t>Assistance</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45"/>
                        </a:spcBef>
                      </a:pPr>
                      <a:r>
                        <a:rPr sz="1800" dirty="0">
                          <a:latin typeface="Arial"/>
                          <a:cs typeface="Arial"/>
                        </a:rPr>
                        <a:t>8</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gridSpan="2">
                  <a:txBody>
                    <a:bodyPr/>
                    <a:lstStyle/>
                    <a:p>
                      <a:pPr>
                        <a:lnSpc>
                          <a:spcPct val="100000"/>
                        </a:lnSpc>
                      </a:pPr>
                      <a:endParaRPr sz="1700">
                        <a:latin typeface="Times New Roman"/>
                        <a:cs typeface="Times New Roman"/>
                      </a:endParaRPr>
                    </a:p>
                  </a:txBody>
                  <a:tcPr marL="0" marR="0" marT="0" marB="0">
                    <a:lnL w="12700">
                      <a:solidFill>
                        <a:srgbClr val="000000"/>
                      </a:solidFill>
                      <a:prstDash val="solid"/>
                    </a:lnL>
                    <a:lnT w="12700">
                      <a:solidFill>
                        <a:srgbClr val="000000"/>
                      </a:solidFill>
                      <a:prstDash val="solid"/>
                    </a:lnT>
                    <a:lnB w="12700">
                      <a:solidFill>
                        <a:srgbClr val="000000"/>
                      </a:solidFill>
                      <a:prstDash val="solid"/>
                    </a:lnB>
                    <a:solidFill>
                      <a:srgbClr val="00A0AF"/>
                    </a:solidFill>
                  </a:tcPr>
                </a:tc>
                <a:tc hMerge="1">
                  <a:txBody>
                    <a:bodyPr/>
                    <a:lstStyle/>
                    <a:p>
                      <a:endParaRPr/>
                    </a:p>
                  </a:txBody>
                  <a:tcPr marL="0" marR="0" marT="0" marB="0"/>
                </a:tc>
                <a:tc gridSpan="3">
                  <a:txBody>
                    <a:bodyPr/>
                    <a:lstStyle/>
                    <a:p>
                      <a:pPr>
                        <a:lnSpc>
                          <a:spcPct val="100000"/>
                        </a:lnSpc>
                      </a:pPr>
                      <a:endParaRPr sz="1700">
                        <a:latin typeface="Times New Roman"/>
                        <a:cs typeface="Times New Roman"/>
                      </a:endParaRPr>
                    </a:p>
                  </a:txBody>
                  <a:tcPr marL="0" marR="0" marT="0" marB="0">
                    <a:lnR w="12700">
                      <a:solidFill>
                        <a:srgbClr val="000000"/>
                      </a:solidFill>
                      <a:prstDash val="solid"/>
                    </a:lnR>
                    <a:lnT w="12700">
                      <a:solidFill>
                        <a:srgbClr val="000000"/>
                      </a:solidFill>
                      <a:prstDash val="solid"/>
                    </a:lnT>
                    <a:lnB w="12700">
                      <a:solidFill>
                        <a:srgbClr val="000000"/>
                      </a:solidFill>
                      <a:prstDash val="solid"/>
                    </a:lnB>
                  </a:tcPr>
                </a:tc>
                <a:tc hMerge="1">
                  <a:txBody>
                    <a:bodyPr/>
                    <a:lstStyle/>
                    <a:p>
                      <a:endParaRPr/>
                    </a:p>
                  </a:txBody>
                  <a:tcPr marL="0" marR="0" marT="0" marB="0"/>
                </a:tc>
                <a:tc hMerge="1">
                  <a:txBody>
                    <a:bodyPr/>
                    <a:lstStyle/>
                    <a:p>
                      <a:endParaRPr/>
                    </a:p>
                  </a:txBody>
                  <a:tcPr marL="0" marR="0" marT="0" marB="0"/>
                </a:tc>
                <a:tc>
                  <a:txBody>
                    <a:bodyPr/>
                    <a:lstStyle/>
                    <a:p>
                      <a:pPr algn="ctr">
                        <a:lnSpc>
                          <a:spcPct val="100000"/>
                        </a:lnSpc>
                        <a:spcBef>
                          <a:spcPts val="45"/>
                        </a:spcBef>
                      </a:pPr>
                      <a:r>
                        <a:rPr sz="1800" spc="25" dirty="0">
                          <a:latin typeface="Arial"/>
                          <a:cs typeface="Arial"/>
                        </a:rPr>
                        <a:t>38</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gridSpan="4">
                  <a:txBody>
                    <a:bodyPr/>
                    <a:lstStyle/>
                    <a:p>
                      <a:pPr>
                        <a:lnSpc>
                          <a:spcPct val="100000"/>
                        </a:lnSpc>
                      </a:pPr>
                      <a:endParaRPr sz="1700">
                        <a:latin typeface="Times New Roman"/>
                        <a:cs typeface="Times New Roman"/>
                      </a:endParaRPr>
                    </a:p>
                  </a:txBody>
                  <a:tcPr marL="0" marR="0" marT="0" marB="0">
                    <a:lnL w="12700">
                      <a:solidFill>
                        <a:srgbClr val="000000"/>
                      </a:solidFill>
                      <a:prstDash val="solid"/>
                    </a:lnL>
                    <a:lnT w="12700">
                      <a:solidFill>
                        <a:srgbClr val="000000"/>
                      </a:solidFill>
                      <a:prstDash val="solid"/>
                    </a:lnT>
                    <a:lnB w="12700">
                      <a:solidFill>
                        <a:srgbClr val="000000"/>
                      </a:solidFill>
                      <a:prstDash val="solid"/>
                    </a:lnB>
                    <a:solidFill>
                      <a:srgbClr val="00A0AF"/>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4">
                  <a:txBody>
                    <a:bodyPr/>
                    <a:lstStyle/>
                    <a:p>
                      <a:pPr>
                        <a:lnSpc>
                          <a:spcPct val="100000"/>
                        </a:lnSpc>
                      </a:pPr>
                      <a:endParaRPr sz="1700">
                        <a:latin typeface="Times New Roman"/>
                        <a:cs typeface="Times New Roman"/>
                      </a:endParaRPr>
                    </a:p>
                  </a:txBody>
                  <a:tcPr marL="0" marR="0" marT="0" marB="0">
                    <a:lnR w="12700">
                      <a:solidFill>
                        <a:srgbClr val="000000"/>
                      </a:solidFill>
                      <a:prstDash val="solid"/>
                    </a:lnR>
                    <a:lnT w="12700">
                      <a:solidFill>
                        <a:srgbClr val="000000"/>
                      </a:solidFill>
                      <a:prstDash val="solid"/>
                    </a:lnT>
                    <a:lnB w="12700">
                      <a:solidFill>
                        <a:srgbClr val="000000"/>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5"/>
                  </a:ext>
                </a:extLst>
              </a:tr>
              <a:tr h="294155">
                <a:tc>
                  <a:txBody>
                    <a:bodyPr/>
                    <a:lstStyle/>
                    <a:p>
                      <a:pPr marL="38100">
                        <a:lnSpc>
                          <a:spcPct val="100000"/>
                        </a:lnSpc>
                        <a:spcBef>
                          <a:spcPts val="45"/>
                        </a:spcBef>
                      </a:pPr>
                      <a:r>
                        <a:rPr sz="1800" spc="10" dirty="0">
                          <a:latin typeface="Arial"/>
                          <a:cs typeface="Arial"/>
                        </a:rPr>
                        <a:t>Peer </a:t>
                      </a:r>
                      <a:r>
                        <a:rPr sz="1800" spc="-25" dirty="0">
                          <a:latin typeface="Arial"/>
                          <a:cs typeface="Arial"/>
                        </a:rPr>
                        <a:t>Support</a:t>
                      </a:r>
                      <a:r>
                        <a:rPr sz="1800" spc="25" dirty="0">
                          <a:latin typeface="Arial"/>
                          <a:cs typeface="Arial"/>
                        </a:rPr>
                        <a:t> </a:t>
                      </a:r>
                      <a:r>
                        <a:rPr sz="1800" spc="-30" dirty="0">
                          <a:latin typeface="Arial"/>
                          <a:cs typeface="Arial"/>
                        </a:rPr>
                        <a:t>Groups</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FF2CC"/>
                    </a:solidFill>
                  </a:tcPr>
                </a:tc>
                <a:tc>
                  <a:txBody>
                    <a:bodyPr/>
                    <a:lstStyle/>
                    <a:p>
                      <a:pPr algn="ctr">
                        <a:lnSpc>
                          <a:spcPct val="100000"/>
                        </a:lnSpc>
                        <a:spcBef>
                          <a:spcPts val="45"/>
                        </a:spcBef>
                      </a:pPr>
                      <a:r>
                        <a:rPr sz="1800" dirty="0">
                          <a:latin typeface="Arial"/>
                          <a:cs typeface="Arial"/>
                        </a:rPr>
                        <a:t>6</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FF2CC"/>
                    </a:solidFill>
                  </a:tcPr>
                </a:tc>
                <a:tc>
                  <a:txBody>
                    <a:bodyPr/>
                    <a:lstStyle/>
                    <a:p>
                      <a:pPr>
                        <a:lnSpc>
                          <a:spcPct val="100000"/>
                        </a:lnSpc>
                      </a:pPr>
                      <a:endParaRPr sz="1700">
                        <a:latin typeface="Times New Roman"/>
                        <a:cs typeface="Times New Roman"/>
                      </a:endParaRPr>
                    </a:p>
                  </a:txBody>
                  <a:tcPr marL="0" marR="0" marT="0" marB="0">
                    <a:lnL w="12700">
                      <a:solidFill>
                        <a:srgbClr val="000000"/>
                      </a:solidFill>
                      <a:prstDash val="solid"/>
                    </a:lnL>
                    <a:lnT w="12700">
                      <a:solidFill>
                        <a:srgbClr val="000000"/>
                      </a:solidFill>
                      <a:prstDash val="solid"/>
                    </a:lnT>
                    <a:lnB w="12700">
                      <a:solidFill>
                        <a:srgbClr val="000000"/>
                      </a:solidFill>
                      <a:prstDash val="solid"/>
                    </a:lnB>
                    <a:solidFill>
                      <a:srgbClr val="00A0AF"/>
                    </a:solidFill>
                  </a:tcPr>
                </a:tc>
                <a:tc gridSpan="4">
                  <a:txBody>
                    <a:bodyPr/>
                    <a:lstStyle/>
                    <a:p>
                      <a:pPr>
                        <a:lnSpc>
                          <a:spcPct val="100000"/>
                        </a:lnSpc>
                      </a:pPr>
                      <a:endParaRPr sz="1700">
                        <a:latin typeface="Times New Roman"/>
                        <a:cs typeface="Times New Roman"/>
                      </a:endParaRPr>
                    </a:p>
                  </a:txBody>
                  <a:tcPr marL="0" marR="0" marT="0" marB="0">
                    <a:lnR w="12700">
                      <a:solidFill>
                        <a:srgbClr val="000000"/>
                      </a:solidFill>
                      <a:prstDash val="solid"/>
                    </a:lnR>
                    <a:lnT w="12700">
                      <a:solidFill>
                        <a:srgbClr val="000000"/>
                      </a:solidFill>
                      <a:prstDash val="solid"/>
                    </a:lnT>
                    <a:lnB w="12700">
                      <a:solidFill>
                        <a:srgbClr val="000000"/>
                      </a:solidFill>
                      <a:prstDash val="solid"/>
                    </a:lnB>
                    <a:solidFill>
                      <a:srgbClr val="FFF2CC"/>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gn="ctr">
                        <a:lnSpc>
                          <a:spcPct val="100000"/>
                        </a:lnSpc>
                        <a:spcBef>
                          <a:spcPts val="45"/>
                        </a:spcBef>
                      </a:pPr>
                      <a:r>
                        <a:rPr sz="1800" spc="25" dirty="0">
                          <a:latin typeface="Arial"/>
                          <a:cs typeface="Arial"/>
                        </a:rPr>
                        <a:t>19</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FF2CC"/>
                    </a:solidFill>
                  </a:tcPr>
                </a:tc>
                <a:tc>
                  <a:txBody>
                    <a:bodyPr/>
                    <a:lstStyle/>
                    <a:p>
                      <a:pPr>
                        <a:lnSpc>
                          <a:spcPct val="100000"/>
                        </a:lnSpc>
                      </a:pPr>
                      <a:endParaRPr sz="1700">
                        <a:latin typeface="Times New Roman"/>
                        <a:cs typeface="Times New Roman"/>
                      </a:endParaRPr>
                    </a:p>
                  </a:txBody>
                  <a:tcPr marL="0" marR="0" marT="0" marB="0">
                    <a:lnL w="12700">
                      <a:solidFill>
                        <a:srgbClr val="000000"/>
                      </a:solidFill>
                      <a:prstDash val="solid"/>
                    </a:lnL>
                    <a:lnT w="12700">
                      <a:solidFill>
                        <a:srgbClr val="000000"/>
                      </a:solidFill>
                      <a:prstDash val="solid"/>
                    </a:lnT>
                    <a:lnB w="12700">
                      <a:solidFill>
                        <a:srgbClr val="000000"/>
                      </a:solidFill>
                      <a:prstDash val="solid"/>
                    </a:lnB>
                    <a:solidFill>
                      <a:srgbClr val="00A0AF"/>
                    </a:solidFill>
                  </a:tcPr>
                </a:tc>
                <a:tc gridSpan="7">
                  <a:txBody>
                    <a:bodyPr/>
                    <a:lstStyle/>
                    <a:p>
                      <a:pPr>
                        <a:lnSpc>
                          <a:spcPct val="100000"/>
                        </a:lnSpc>
                      </a:pPr>
                      <a:endParaRPr sz="1700">
                        <a:latin typeface="Times New Roman"/>
                        <a:cs typeface="Times New Roman"/>
                      </a:endParaRPr>
                    </a:p>
                  </a:txBody>
                  <a:tcPr marL="0" marR="0" marT="0" marB="0">
                    <a:lnR w="12700">
                      <a:solidFill>
                        <a:srgbClr val="000000"/>
                      </a:solidFill>
                      <a:prstDash val="solid"/>
                    </a:lnR>
                    <a:lnT w="12700">
                      <a:solidFill>
                        <a:srgbClr val="000000"/>
                      </a:solidFill>
                      <a:prstDash val="solid"/>
                    </a:lnT>
                    <a:lnB w="12700">
                      <a:solidFill>
                        <a:srgbClr val="000000"/>
                      </a:solidFill>
                      <a:prstDash val="solid"/>
                    </a:lnB>
                    <a:solidFill>
                      <a:srgbClr val="FFF2CC"/>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6"/>
                  </a:ext>
                </a:extLst>
              </a:tr>
              <a:tr h="294155">
                <a:tc>
                  <a:txBody>
                    <a:bodyPr/>
                    <a:lstStyle/>
                    <a:p>
                      <a:pPr marL="38100">
                        <a:lnSpc>
                          <a:spcPct val="100000"/>
                        </a:lnSpc>
                        <a:spcBef>
                          <a:spcPts val="45"/>
                        </a:spcBef>
                      </a:pPr>
                      <a:r>
                        <a:rPr sz="1800" dirty="0">
                          <a:latin typeface="Arial"/>
                          <a:cs typeface="Arial"/>
                        </a:rPr>
                        <a:t>Transportation </a:t>
                      </a:r>
                      <a:r>
                        <a:rPr sz="1800" spc="5" dirty="0">
                          <a:latin typeface="Arial"/>
                          <a:cs typeface="Arial"/>
                        </a:rPr>
                        <a:t>Assistance</a:t>
                      </a:r>
                      <a:r>
                        <a:rPr sz="1800" spc="-10" dirty="0">
                          <a:latin typeface="Arial"/>
                          <a:cs typeface="Arial"/>
                        </a:rPr>
                        <a:t> </a:t>
                      </a:r>
                      <a:r>
                        <a:rPr sz="1800" spc="20" dirty="0">
                          <a:latin typeface="Arial"/>
                          <a:cs typeface="Arial"/>
                        </a:rPr>
                        <a:t>Services</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45"/>
                        </a:spcBef>
                      </a:pPr>
                      <a:r>
                        <a:rPr sz="1800" dirty="0">
                          <a:latin typeface="Arial"/>
                          <a:cs typeface="Arial"/>
                        </a:rPr>
                        <a:t>6</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nSpc>
                          <a:spcPct val="100000"/>
                        </a:lnSpc>
                      </a:pPr>
                      <a:endParaRPr sz="1700">
                        <a:latin typeface="Times New Roman"/>
                        <a:cs typeface="Times New Roman"/>
                      </a:endParaRPr>
                    </a:p>
                  </a:txBody>
                  <a:tcPr marL="0" marR="0" marT="0" marB="0">
                    <a:lnL w="12700">
                      <a:solidFill>
                        <a:srgbClr val="000000"/>
                      </a:solidFill>
                      <a:prstDash val="solid"/>
                    </a:lnL>
                    <a:lnT w="12700">
                      <a:solidFill>
                        <a:srgbClr val="000000"/>
                      </a:solidFill>
                      <a:prstDash val="solid"/>
                    </a:lnT>
                    <a:lnB w="12700">
                      <a:solidFill>
                        <a:srgbClr val="000000"/>
                      </a:solidFill>
                      <a:prstDash val="solid"/>
                    </a:lnB>
                    <a:solidFill>
                      <a:srgbClr val="00A0AF"/>
                    </a:solidFill>
                  </a:tcPr>
                </a:tc>
                <a:tc gridSpan="4">
                  <a:txBody>
                    <a:bodyPr/>
                    <a:lstStyle/>
                    <a:p>
                      <a:pPr>
                        <a:lnSpc>
                          <a:spcPct val="100000"/>
                        </a:lnSpc>
                      </a:pPr>
                      <a:endParaRPr sz="1700">
                        <a:latin typeface="Times New Roman"/>
                        <a:cs typeface="Times New Roman"/>
                      </a:endParaRPr>
                    </a:p>
                  </a:txBody>
                  <a:tcPr marL="0" marR="0" marT="0" marB="0">
                    <a:lnR w="12700">
                      <a:solidFill>
                        <a:srgbClr val="000000"/>
                      </a:solidFill>
                      <a:prstDash val="solid"/>
                    </a:lnR>
                    <a:lnT w="12700">
                      <a:solidFill>
                        <a:srgbClr val="000000"/>
                      </a:solidFill>
                      <a:prstDash val="solid"/>
                    </a:lnT>
                    <a:lnB w="12700">
                      <a:solidFill>
                        <a:srgbClr val="000000"/>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gn="ctr">
                        <a:lnSpc>
                          <a:spcPct val="100000"/>
                        </a:lnSpc>
                        <a:spcBef>
                          <a:spcPts val="45"/>
                        </a:spcBef>
                      </a:pPr>
                      <a:r>
                        <a:rPr sz="1800" spc="25" dirty="0">
                          <a:latin typeface="Arial"/>
                          <a:cs typeface="Arial"/>
                        </a:rPr>
                        <a:t>17</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nSpc>
                          <a:spcPct val="100000"/>
                        </a:lnSpc>
                      </a:pPr>
                      <a:endParaRPr sz="1700">
                        <a:latin typeface="Times New Roman"/>
                        <a:cs typeface="Times New Roman"/>
                      </a:endParaRPr>
                    </a:p>
                  </a:txBody>
                  <a:tcPr marL="0" marR="0" marT="0" marB="0">
                    <a:lnL w="12700">
                      <a:solidFill>
                        <a:srgbClr val="000000"/>
                      </a:solidFill>
                      <a:prstDash val="solid"/>
                    </a:lnL>
                    <a:lnT w="12700">
                      <a:solidFill>
                        <a:srgbClr val="000000"/>
                      </a:solidFill>
                      <a:prstDash val="solid"/>
                    </a:lnT>
                    <a:lnB w="12700">
                      <a:solidFill>
                        <a:srgbClr val="000000"/>
                      </a:solidFill>
                      <a:prstDash val="solid"/>
                    </a:lnB>
                    <a:solidFill>
                      <a:srgbClr val="00A0AF"/>
                    </a:solidFill>
                  </a:tcPr>
                </a:tc>
                <a:tc gridSpan="7">
                  <a:txBody>
                    <a:bodyPr/>
                    <a:lstStyle/>
                    <a:p>
                      <a:pPr>
                        <a:lnSpc>
                          <a:spcPct val="100000"/>
                        </a:lnSpc>
                      </a:pPr>
                      <a:endParaRPr sz="1700">
                        <a:latin typeface="Times New Roman"/>
                        <a:cs typeface="Times New Roman"/>
                      </a:endParaRPr>
                    </a:p>
                  </a:txBody>
                  <a:tcPr marL="0" marR="0" marT="0" marB="0">
                    <a:lnR w="12700">
                      <a:solidFill>
                        <a:srgbClr val="000000"/>
                      </a:solidFill>
                      <a:prstDash val="solid"/>
                    </a:lnR>
                    <a:lnT w="12700">
                      <a:solidFill>
                        <a:srgbClr val="000000"/>
                      </a:solidFill>
                      <a:prstDash val="solid"/>
                    </a:lnT>
                    <a:lnB w="12700">
                      <a:solidFill>
                        <a:srgbClr val="000000"/>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7"/>
                  </a:ext>
                </a:extLst>
              </a:tr>
              <a:tr h="294155">
                <a:tc>
                  <a:txBody>
                    <a:bodyPr/>
                    <a:lstStyle/>
                    <a:p>
                      <a:pPr marL="38100">
                        <a:lnSpc>
                          <a:spcPct val="100000"/>
                        </a:lnSpc>
                        <a:spcBef>
                          <a:spcPts val="45"/>
                        </a:spcBef>
                      </a:pPr>
                      <a:r>
                        <a:rPr sz="1800" dirty="0">
                          <a:latin typeface="Arial"/>
                          <a:cs typeface="Arial"/>
                        </a:rPr>
                        <a:t>Patient Navigation</a:t>
                      </a:r>
                      <a:r>
                        <a:rPr sz="1800" spc="-15" dirty="0">
                          <a:latin typeface="Arial"/>
                          <a:cs typeface="Arial"/>
                        </a:rPr>
                        <a:t> </a:t>
                      </a:r>
                      <a:r>
                        <a:rPr sz="1800" spc="20" dirty="0">
                          <a:latin typeface="Arial"/>
                          <a:cs typeface="Arial"/>
                        </a:rPr>
                        <a:t>Services</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45"/>
                        </a:spcBef>
                      </a:pPr>
                      <a:r>
                        <a:rPr sz="1800" dirty="0">
                          <a:latin typeface="Arial"/>
                          <a:cs typeface="Arial"/>
                        </a:rPr>
                        <a:t>6</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nSpc>
                          <a:spcPct val="100000"/>
                        </a:lnSpc>
                      </a:pPr>
                      <a:endParaRPr sz="1700">
                        <a:latin typeface="Times New Roman"/>
                        <a:cs typeface="Times New Roman"/>
                      </a:endParaRPr>
                    </a:p>
                  </a:txBody>
                  <a:tcPr marL="0" marR="0" marT="0" marB="0">
                    <a:lnL w="12700">
                      <a:solidFill>
                        <a:srgbClr val="000000"/>
                      </a:solidFill>
                      <a:prstDash val="solid"/>
                    </a:lnL>
                    <a:lnT w="12700">
                      <a:solidFill>
                        <a:srgbClr val="000000"/>
                      </a:solidFill>
                      <a:prstDash val="solid"/>
                    </a:lnT>
                    <a:lnB w="12700">
                      <a:solidFill>
                        <a:srgbClr val="000000"/>
                      </a:solidFill>
                      <a:prstDash val="solid"/>
                    </a:lnB>
                    <a:solidFill>
                      <a:srgbClr val="00A0AF"/>
                    </a:solidFill>
                  </a:tcPr>
                </a:tc>
                <a:tc gridSpan="4">
                  <a:txBody>
                    <a:bodyPr/>
                    <a:lstStyle/>
                    <a:p>
                      <a:pPr>
                        <a:lnSpc>
                          <a:spcPct val="100000"/>
                        </a:lnSpc>
                      </a:pPr>
                      <a:endParaRPr sz="1700">
                        <a:latin typeface="Times New Roman"/>
                        <a:cs typeface="Times New Roman"/>
                      </a:endParaRPr>
                    </a:p>
                  </a:txBody>
                  <a:tcPr marL="0" marR="0" marT="0" marB="0">
                    <a:lnR w="12700">
                      <a:solidFill>
                        <a:srgbClr val="000000"/>
                      </a:solidFill>
                      <a:prstDash val="solid"/>
                    </a:lnR>
                    <a:lnT w="12700">
                      <a:solidFill>
                        <a:srgbClr val="000000"/>
                      </a:solidFill>
                      <a:prstDash val="solid"/>
                    </a:lnT>
                    <a:lnB w="12700">
                      <a:solidFill>
                        <a:srgbClr val="000000"/>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gn="ctr">
                        <a:lnSpc>
                          <a:spcPct val="100000"/>
                        </a:lnSpc>
                        <a:spcBef>
                          <a:spcPts val="45"/>
                        </a:spcBef>
                      </a:pPr>
                      <a:r>
                        <a:rPr sz="1800" spc="25" dirty="0">
                          <a:latin typeface="Arial"/>
                          <a:cs typeface="Arial"/>
                        </a:rPr>
                        <a:t>11</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gridSpan="8">
                  <a:txBody>
                    <a:bodyPr/>
                    <a:lstStyle/>
                    <a:p>
                      <a:pPr>
                        <a:lnSpc>
                          <a:spcPct val="100000"/>
                        </a:lnSpc>
                      </a:pPr>
                      <a:endParaRPr sz="1700">
                        <a:latin typeface="Times New Roman"/>
                        <a:cs typeface="Times New Roman"/>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8"/>
                  </a:ext>
                </a:extLst>
              </a:tr>
              <a:tr h="294155">
                <a:tc>
                  <a:txBody>
                    <a:bodyPr/>
                    <a:lstStyle/>
                    <a:p>
                      <a:pPr marL="38100">
                        <a:lnSpc>
                          <a:spcPct val="100000"/>
                        </a:lnSpc>
                        <a:spcBef>
                          <a:spcPts val="45"/>
                        </a:spcBef>
                      </a:pPr>
                      <a:r>
                        <a:rPr sz="1800" spc="-10" dirty="0">
                          <a:latin typeface="Arial"/>
                          <a:cs typeface="Arial"/>
                        </a:rPr>
                        <a:t>Meals </a:t>
                      </a:r>
                      <a:r>
                        <a:rPr sz="1800" spc="10" dirty="0">
                          <a:latin typeface="Arial"/>
                          <a:cs typeface="Arial"/>
                        </a:rPr>
                        <a:t>or </a:t>
                      </a:r>
                      <a:r>
                        <a:rPr sz="1800" spc="15" dirty="0">
                          <a:latin typeface="Arial"/>
                          <a:cs typeface="Arial"/>
                        </a:rPr>
                        <a:t>Food </a:t>
                      </a:r>
                      <a:r>
                        <a:rPr sz="1800" spc="20" dirty="0">
                          <a:latin typeface="Arial"/>
                          <a:cs typeface="Arial"/>
                        </a:rPr>
                        <a:t>Services</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FF2CC"/>
                    </a:solidFill>
                  </a:tcPr>
                </a:tc>
                <a:tc>
                  <a:txBody>
                    <a:bodyPr/>
                    <a:lstStyle/>
                    <a:p>
                      <a:pPr algn="ctr">
                        <a:lnSpc>
                          <a:spcPct val="100000"/>
                        </a:lnSpc>
                        <a:spcBef>
                          <a:spcPts val="45"/>
                        </a:spcBef>
                      </a:pPr>
                      <a:r>
                        <a:rPr sz="1800" dirty="0">
                          <a:latin typeface="Arial"/>
                          <a:cs typeface="Arial"/>
                        </a:rPr>
                        <a:t>5</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FF2CC"/>
                    </a:solidFill>
                  </a:tcPr>
                </a:tc>
                <a:tc>
                  <a:txBody>
                    <a:bodyPr/>
                    <a:lstStyle/>
                    <a:p>
                      <a:pPr>
                        <a:lnSpc>
                          <a:spcPct val="100000"/>
                        </a:lnSpc>
                      </a:pPr>
                      <a:endParaRPr sz="1700">
                        <a:latin typeface="Times New Roman"/>
                        <a:cs typeface="Times New Roman"/>
                      </a:endParaRPr>
                    </a:p>
                  </a:txBody>
                  <a:tcPr marL="0" marR="0" marT="0" marB="0">
                    <a:lnL w="12700">
                      <a:solidFill>
                        <a:srgbClr val="000000"/>
                      </a:solidFill>
                      <a:prstDash val="solid"/>
                    </a:lnL>
                    <a:lnT w="12700">
                      <a:solidFill>
                        <a:srgbClr val="000000"/>
                      </a:solidFill>
                      <a:prstDash val="solid"/>
                    </a:lnT>
                    <a:lnB w="12700">
                      <a:solidFill>
                        <a:srgbClr val="000000"/>
                      </a:solidFill>
                      <a:prstDash val="solid"/>
                    </a:lnB>
                    <a:solidFill>
                      <a:srgbClr val="00A0AF"/>
                    </a:solidFill>
                  </a:tcPr>
                </a:tc>
                <a:tc gridSpan="4">
                  <a:txBody>
                    <a:bodyPr/>
                    <a:lstStyle/>
                    <a:p>
                      <a:pPr>
                        <a:lnSpc>
                          <a:spcPct val="100000"/>
                        </a:lnSpc>
                      </a:pPr>
                      <a:endParaRPr sz="1700">
                        <a:latin typeface="Times New Roman"/>
                        <a:cs typeface="Times New Roman"/>
                      </a:endParaRPr>
                    </a:p>
                  </a:txBody>
                  <a:tcPr marL="0" marR="0" marT="0" marB="0">
                    <a:lnR w="12700">
                      <a:solidFill>
                        <a:srgbClr val="000000"/>
                      </a:solidFill>
                      <a:prstDash val="solid"/>
                    </a:lnR>
                    <a:lnT w="12700">
                      <a:solidFill>
                        <a:srgbClr val="000000"/>
                      </a:solidFill>
                      <a:prstDash val="solid"/>
                    </a:lnT>
                    <a:lnB w="12700">
                      <a:solidFill>
                        <a:srgbClr val="000000"/>
                      </a:solidFill>
                      <a:prstDash val="solid"/>
                    </a:lnB>
                    <a:solidFill>
                      <a:srgbClr val="FFF2CC"/>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gn="ctr">
                        <a:lnSpc>
                          <a:spcPct val="100000"/>
                        </a:lnSpc>
                        <a:spcBef>
                          <a:spcPts val="45"/>
                        </a:spcBef>
                      </a:pPr>
                      <a:r>
                        <a:rPr sz="1800" spc="25" dirty="0">
                          <a:latin typeface="Arial"/>
                          <a:cs typeface="Arial"/>
                        </a:rPr>
                        <a:t>12</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FF2CC"/>
                    </a:solidFill>
                  </a:tcPr>
                </a:tc>
                <a:tc gridSpan="8">
                  <a:txBody>
                    <a:bodyPr/>
                    <a:lstStyle/>
                    <a:p>
                      <a:pPr>
                        <a:lnSpc>
                          <a:spcPct val="100000"/>
                        </a:lnSpc>
                      </a:pPr>
                      <a:endParaRPr sz="1700">
                        <a:latin typeface="Times New Roman"/>
                        <a:cs typeface="Times New Roman"/>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9"/>
                  </a:ext>
                </a:extLst>
              </a:tr>
              <a:tr h="294155">
                <a:tc>
                  <a:txBody>
                    <a:bodyPr/>
                    <a:lstStyle/>
                    <a:p>
                      <a:pPr marL="38100">
                        <a:lnSpc>
                          <a:spcPct val="100000"/>
                        </a:lnSpc>
                        <a:spcBef>
                          <a:spcPts val="45"/>
                        </a:spcBef>
                      </a:pPr>
                      <a:r>
                        <a:rPr sz="1800" spc="-10" dirty="0">
                          <a:latin typeface="Arial"/>
                          <a:cs typeface="Arial"/>
                        </a:rPr>
                        <a:t>Shelter </a:t>
                      </a:r>
                      <a:r>
                        <a:rPr sz="1800" spc="10" dirty="0">
                          <a:latin typeface="Arial"/>
                          <a:cs typeface="Arial"/>
                        </a:rPr>
                        <a:t>or </a:t>
                      </a:r>
                      <a:r>
                        <a:rPr sz="1800" spc="-20" dirty="0">
                          <a:latin typeface="Arial"/>
                          <a:cs typeface="Arial"/>
                        </a:rPr>
                        <a:t>Housing </a:t>
                      </a:r>
                      <a:r>
                        <a:rPr sz="1800" spc="20" dirty="0">
                          <a:latin typeface="Arial"/>
                          <a:cs typeface="Arial"/>
                        </a:rPr>
                        <a:t>Services</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FF2CC"/>
                    </a:solidFill>
                  </a:tcPr>
                </a:tc>
                <a:tc>
                  <a:txBody>
                    <a:bodyPr/>
                    <a:lstStyle/>
                    <a:p>
                      <a:pPr algn="ctr">
                        <a:lnSpc>
                          <a:spcPct val="100000"/>
                        </a:lnSpc>
                        <a:spcBef>
                          <a:spcPts val="45"/>
                        </a:spcBef>
                      </a:pPr>
                      <a:r>
                        <a:rPr sz="1800" dirty="0">
                          <a:latin typeface="Arial"/>
                          <a:cs typeface="Arial"/>
                        </a:rPr>
                        <a:t>4</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FF2CC"/>
                    </a:solidFill>
                  </a:tcPr>
                </a:tc>
                <a:tc>
                  <a:txBody>
                    <a:bodyPr/>
                    <a:lstStyle/>
                    <a:p>
                      <a:pPr>
                        <a:lnSpc>
                          <a:spcPct val="100000"/>
                        </a:lnSpc>
                      </a:pPr>
                      <a:endParaRPr sz="1700">
                        <a:latin typeface="Times New Roman"/>
                        <a:cs typeface="Times New Roman"/>
                      </a:endParaRPr>
                    </a:p>
                  </a:txBody>
                  <a:tcPr marL="0" marR="0" marT="0" marB="0">
                    <a:lnL w="12700">
                      <a:solidFill>
                        <a:srgbClr val="000000"/>
                      </a:solidFill>
                      <a:prstDash val="solid"/>
                    </a:lnL>
                    <a:lnT w="12700">
                      <a:solidFill>
                        <a:srgbClr val="000000"/>
                      </a:solidFill>
                      <a:prstDash val="solid"/>
                    </a:lnT>
                    <a:lnB w="12700">
                      <a:solidFill>
                        <a:srgbClr val="000000"/>
                      </a:solidFill>
                      <a:prstDash val="solid"/>
                    </a:lnB>
                    <a:solidFill>
                      <a:srgbClr val="00A0AF"/>
                    </a:solidFill>
                  </a:tcPr>
                </a:tc>
                <a:tc gridSpan="4">
                  <a:txBody>
                    <a:bodyPr/>
                    <a:lstStyle/>
                    <a:p>
                      <a:pPr>
                        <a:lnSpc>
                          <a:spcPct val="100000"/>
                        </a:lnSpc>
                      </a:pPr>
                      <a:endParaRPr sz="1700">
                        <a:latin typeface="Times New Roman"/>
                        <a:cs typeface="Times New Roman"/>
                      </a:endParaRPr>
                    </a:p>
                  </a:txBody>
                  <a:tcPr marL="0" marR="0" marT="0" marB="0">
                    <a:lnR w="12700">
                      <a:solidFill>
                        <a:srgbClr val="000000"/>
                      </a:solidFill>
                      <a:prstDash val="solid"/>
                    </a:lnR>
                    <a:lnT w="12700">
                      <a:solidFill>
                        <a:srgbClr val="000000"/>
                      </a:solidFill>
                      <a:prstDash val="solid"/>
                    </a:lnT>
                    <a:lnB w="12700">
                      <a:solidFill>
                        <a:srgbClr val="000000"/>
                      </a:solidFill>
                      <a:prstDash val="solid"/>
                    </a:lnB>
                    <a:solidFill>
                      <a:srgbClr val="FFF2CC"/>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gn="ctr">
                        <a:lnSpc>
                          <a:spcPct val="100000"/>
                        </a:lnSpc>
                        <a:spcBef>
                          <a:spcPts val="45"/>
                        </a:spcBef>
                      </a:pPr>
                      <a:r>
                        <a:rPr sz="1800" spc="25" dirty="0">
                          <a:latin typeface="Arial"/>
                          <a:cs typeface="Arial"/>
                        </a:rPr>
                        <a:t>10</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FF2CC"/>
                    </a:solidFill>
                  </a:tcPr>
                </a:tc>
                <a:tc gridSpan="8">
                  <a:txBody>
                    <a:bodyPr/>
                    <a:lstStyle/>
                    <a:p>
                      <a:pPr>
                        <a:lnSpc>
                          <a:spcPct val="100000"/>
                        </a:lnSpc>
                      </a:pPr>
                      <a:endParaRPr sz="1700">
                        <a:latin typeface="Times New Roman"/>
                        <a:cs typeface="Times New Roman"/>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10"/>
                  </a:ext>
                </a:extLst>
              </a:tr>
              <a:tr h="294155">
                <a:tc>
                  <a:txBody>
                    <a:bodyPr/>
                    <a:lstStyle/>
                    <a:p>
                      <a:pPr marL="38100">
                        <a:lnSpc>
                          <a:spcPct val="100000"/>
                        </a:lnSpc>
                        <a:spcBef>
                          <a:spcPts val="45"/>
                        </a:spcBef>
                      </a:pPr>
                      <a:r>
                        <a:rPr sz="1800" spc="-5" dirty="0">
                          <a:latin typeface="Arial"/>
                          <a:cs typeface="Arial"/>
                        </a:rPr>
                        <a:t>SSDI</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gridSpan="6">
                  <a:txBody>
                    <a:bodyPr/>
                    <a:lstStyle/>
                    <a:p>
                      <a:pPr marL="5080">
                        <a:lnSpc>
                          <a:spcPct val="100000"/>
                        </a:lnSpc>
                        <a:spcBef>
                          <a:spcPts val="45"/>
                        </a:spcBef>
                      </a:pPr>
                      <a:r>
                        <a:rPr sz="1800" spc="-30" dirty="0">
                          <a:latin typeface="Arial"/>
                          <a:cs typeface="Arial"/>
                        </a:rPr>
                        <a:t>N/A</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gn="ctr">
                        <a:lnSpc>
                          <a:spcPct val="100000"/>
                        </a:lnSpc>
                        <a:spcBef>
                          <a:spcPts val="45"/>
                        </a:spcBef>
                      </a:pPr>
                      <a:r>
                        <a:rPr sz="1800" spc="25" dirty="0">
                          <a:latin typeface="Arial"/>
                          <a:cs typeface="Arial"/>
                        </a:rPr>
                        <a:t>17</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nSpc>
                          <a:spcPct val="100000"/>
                        </a:lnSpc>
                      </a:pPr>
                      <a:endParaRPr sz="1700">
                        <a:latin typeface="Times New Roman"/>
                        <a:cs typeface="Times New Roman"/>
                      </a:endParaRPr>
                    </a:p>
                  </a:txBody>
                  <a:tcPr marL="0" marR="0" marT="0" marB="0">
                    <a:lnL w="12700">
                      <a:solidFill>
                        <a:srgbClr val="000000"/>
                      </a:solidFill>
                      <a:prstDash val="solid"/>
                    </a:lnL>
                    <a:lnT w="12700">
                      <a:solidFill>
                        <a:srgbClr val="000000"/>
                      </a:solidFill>
                      <a:prstDash val="solid"/>
                    </a:lnT>
                    <a:lnB w="12700">
                      <a:solidFill>
                        <a:srgbClr val="000000"/>
                      </a:solidFill>
                      <a:prstDash val="solid"/>
                    </a:lnB>
                    <a:solidFill>
                      <a:srgbClr val="00A0AF"/>
                    </a:solidFill>
                  </a:tcPr>
                </a:tc>
                <a:tc gridSpan="7">
                  <a:txBody>
                    <a:bodyPr/>
                    <a:lstStyle/>
                    <a:p>
                      <a:pPr>
                        <a:lnSpc>
                          <a:spcPct val="100000"/>
                        </a:lnSpc>
                      </a:pPr>
                      <a:endParaRPr sz="1700">
                        <a:latin typeface="Times New Roman"/>
                        <a:cs typeface="Times New Roman"/>
                      </a:endParaRPr>
                    </a:p>
                  </a:txBody>
                  <a:tcPr marL="0" marR="0" marT="0" marB="0">
                    <a:lnR w="12700">
                      <a:solidFill>
                        <a:srgbClr val="000000"/>
                      </a:solidFill>
                      <a:prstDash val="solid"/>
                    </a:lnR>
                    <a:lnT w="12700">
                      <a:solidFill>
                        <a:srgbClr val="000000"/>
                      </a:solidFill>
                      <a:prstDash val="solid"/>
                    </a:lnT>
                    <a:lnB w="12700">
                      <a:solidFill>
                        <a:srgbClr val="000000"/>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11"/>
                  </a:ext>
                </a:extLst>
              </a:tr>
              <a:tr h="294148">
                <a:tc>
                  <a:txBody>
                    <a:bodyPr/>
                    <a:lstStyle/>
                    <a:p>
                      <a:pPr marL="38100">
                        <a:lnSpc>
                          <a:spcPct val="100000"/>
                        </a:lnSpc>
                        <a:spcBef>
                          <a:spcPts val="45"/>
                        </a:spcBef>
                      </a:pPr>
                      <a:r>
                        <a:rPr sz="1800" dirty="0">
                          <a:latin typeface="Arial"/>
                          <a:cs typeface="Arial"/>
                        </a:rPr>
                        <a:t>SSI</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FF2CC"/>
                    </a:solidFill>
                  </a:tcPr>
                </a:tc>
                <a:tc gridSpan="6">
                  <a:txBody>
                    <a:bodyPr/>
                    <a:lstStyle/>
                    <a:p>
                      <a:pPr marL="5080">
                        <a:lnSpc>
                          <a:spcPct val="100000"/>
                        </a:lnSpc>
                        <a:spcBef>
                          <a:spcPts val="45"/>
                        </a:spcBef>
                      </a:pPr>
                      <a:r>
                        <a:rPr sz="1800" spc="-30" dirty="0">
                          <a:latin typeface="Arial"/>
                          <a:cs typeface="Arial"/>
                        </a:rPr>
                        <a:t>N/A</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FF2CC"/>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gn="ctr">
                        <a:lnSpc>
                          <a:spcPct val="100000"/>
                        </a:lnSpc>
                        <a:spcBef>
                          <a:spcPts val="45"/>
                        </a:spcBef>
                      </a:pPr>
                      <a:r>
                        <a:rPr sz="1800" spc="25" dirty="0">
                          <a:latin typeface="Arial"/>
                          <a:cs typeface="Arial"/>
                        </a:rPr>
                        <a:t>24</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FF2CC"/>
                    </a:solidFill>
                  </a:tcPr>
                </a:tc>
                <a:tc gridSpan="2">
                  <a:txBody>
                    <a:bodyPr/>
                    <a:lstStyle/>
                    <a:p>
                      <a:pPr>
                        <a:lnSpc>
                          <a:spcPct val="100000"/>
                        </a:lnSpc>
                      </a:pPr>
                      <a:endParaRPr sz="1700">
                        <a:latin typeface="Times New Roman"/>
                        <a:cs typeface="Times New Roman"/>
                      </a:endParaRPr>
                    </a:p>
                  </a:txBody>
                  <a:tcPr marL="0" marR="0" marT="0" marB="0">
                    <a:lnL w="12700">
                      <a:solidFill>
                        <a:srgbClr val="000000"/>
                      </a:solidFill>
                      <a:prstDash val="solid"/>
                    </a:lnL>
                    <a:lnT w="12700">
                      <a:solidFill>
                        <a:srgbClr val="000000"/>
                      </a:solidFill>
                      <a:prstDash val="solid"/>
                    </a:lnT>
                    <a:lnB w="12700">
                      <a:solidFill>
                        <a:srgbClr val="000000"/>
                      </a:solidFill>
                      <a:prstDash val="solid"/>
                    </a:lnB>
                    <a:solidFill>
                      <a:srgbClr val="00A0AF"/>
                    </a:solidFill>
                  </a:tcPr>
                </a:tc>
                <a:tc hMerge="1">
                  <a:txBody>
                    <a:bodyPr/>
                    <a:lstStyle/>
                    <a:p>
                      <a:endParaRPr/>
                    </a:p>
                  </a:txBody>
                  <a:tcPr marL="0" marR="0" marT="0" marB="0"/>
                </a:tc>
                <a:tc gridSpan="6">
                  <a:txBody>
                    <a:bodyPr/>
                    <a:lstStyle/>
                    <a:p>
                      <a:pPr>
                        <a:lnSpc>
                          <a:spcPct val="100000"/>
                        </a:lnSpc>
                      </a:pPr>
                      <a:endParaRPr sz="1700">
                        <a:latin typeface="Times New Roman"/>
                        <a:cs typeface="Times New Roman"/>
                      </a:endParaRPr>
                    </a:p>
                  </a:txBody>
                  <a:tcPr marL="0" marR="0" marT="0" marB="0">
                    <a:lnR w="12700">
                      <a:solidFill>
                        <a:srgbClr val="000000"/>
                      </a:solidFill>
                      <a:prstDash val="solid"/>
                    </a:lnR>
                    <a:lnT w="12700">
                      <a:solidFill>
                        <a:srgbClr val="000000"/>
                      </a:solidFill>
                      <a:prstDash val="solid"/>
                    </a:lnT>
                    <a:lnB w="12700">
                      <a:solidFill>
                        <a:srgbClr val="000000"/>
                      </a:solidFill>
                      <a:prstDash val="solid"/>
                    </a:lnB>
                    <a:solidFill>
                      <a:srgbClr val="FFF2CC"/>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12"/>
                  </a:ext>
                </a:extLst>
              </a:tr>
            </a:tbl>
          </a:graphicData>
        </a:graphic>
      </p:graphicFrame>
    </p:spTree>
    <p:extLst>
      <p:ext uri="{BB962C8B-B14F-4D97-AF65-F5344CB8AC3E}">
        <p14:creationId xmlns:p14="http://schemas.microsoft.com/office/powerpoint/2010/main" val="2115312247"/>
      </p:ext>
    </p:extLst>
  </p:cSld>
  <p:clrMapOvr>
    <a:masterClrMapping/>
  </p:clrMapOvr>
  <p:timing>
    <p:tnLst>
      <p:par>
        <p:cTn id="1" dur="indefinite" restart="never" nodeType="tmRoot"/>
      </p:par>
    </p:tnLst>
  </p:timing>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1059953" y="6110546"/>
            <a:ext cx="714007" cy="505267"/>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lang="en-US" sz="3200" spc="-10" dirty="0" smtClean="0">
                <a:solidFill>
                  <a:srgbClr val="FFFFFF"/>
                </a:solidFill>
                <a:latin typeface="Arial"/>
                <a:cs typeface="Arial"/>
              </a:rPr>
              <a:t>361</a:t>
            </a:r>
            <a:endParaRPr kumimoji="0" sz="3200" b="0" i="0" u="none" strike="noStrike" kern="1200" cap="none" spc="0" normalizeH="0" baseline="0" noProof="0" dirty="0">
              <a:ln>
                <a:noFill/>
              </a:ln>
              <a:solidFill>
                <a:prstClr val="black"/>
              </a:solidFill>
              <a:effectLst/>
              <a:uLnTx/>
              <a:uFillTx/>
              <a:latin typeface="Arial"/>
              <a:ea typeface="+mn-ea"/>
              <a:cs typeface="Arial"/>
            </a:endParaRPr>
          </a:p>
        </p:txBody>
      </p:sp>
      <p:sp>
        <p:nvSpPr>
          <p:cNvPr id="3" name="object 3"/>
          <p:cNvSpPr txBox="1">
            <a:spLocks noGrp="1"/>
          </p:cNvSpPr>
          <p:nvPr>
            <p:ph type="title"/>
          </p:nvPr>
        </p:nvSpPr>
        <p:spPr>
          <a:xfrm>
            <a:off x="1135538" y="370093"/>
            <a:ext cx="9924415" cy="667385"/>
          </a:xfrm>
          <a:prstGeom prst="rect">
            <a:avLst/>
          </a:prstGeom>
        </p:spPr>
        <p:txBody>
          <a:bodyPr vert="horz" wrap="square" lIns="0" tIns="13970" rIns="0" bIns="0" rtlCol="0">
            <a:spAutoFit/>
          </a:bodyPr>
          <a:lstStyle/>
          <a:p>
            <a:pPr marL="12700">
              <a:lnSpc>
                <a:spcPct val="100000"/>
              </a:lnSpc>
              <a:spcBef>
                <a:spcPts val="110"/>
              </a:spcBef>
              <a:tabLst>
                <a:tab pos="2295525" algn="l"/>
              </a:tabLst>
            </a:pPr>
            <a:r>
              <a:rPr sz="4200" i="1" spc="-150" dirty="0">
                <a:latin typeface="Calibri Light"/>
                <a:cs typeface="Calibri Light"/>
              </a:rPr>
              <a:t>RW-Part</a:t>
            </a:r>
            <a:r>
              <a:rPr sz="4200" i="1" spc="-125" dirty="0">
                <a:latin typeface="Calibri Light"/>
                <a:cs typeface="Calibri Light"/>
              </a:rPr>
              <a:t> </a:t>
            </a:r>
            <a:r>
              <a:rPr sz="4200" i="1" spc="-110" dirty="0">
                <a:latin typeface="Calibri Light"/>
                <a:cs typeface="Calibri Light"/>
              </a:rPr>
              <a:t>B	</a:t>
            </a:r>
            <a:r>
              <a:rPr sz="4000" spc="-30" dirty="0">
                <a:solidFill>
                  <a:srgbClr val="000000"/>
                </a:solidFill>
              </a:rPr>
              <a:t>clinical </a:t>
            </a:r>
            <a:r>
              <a:rPr sz="4000" spc="-45" dirty="0">
                <a:solidFill>
                  <a:srgbClr val="000000"/>
                </a:solidFill>
              </a:rPr>
              <a:t>care </a:t>
            </a:r>
            <a:r>
              <a:rPr sz="4000" spc="-30" dirty="0">
                <a:solidFill>
                  <a:srgbClr val="000000"/>
                </a:solidFill>
              </a:rPr>
              <a:t>indices </a:t>
            </a:r>
            <a:r>
              <a:rPr sz="4000" spc="-5" dirty="0"/>
              <a:t>– </a:t>
            </a:r>
            <a:r>
              <a:rPr sz="4000" spc="-55" dirty="0"/>
              <a:t>GY </a:t>
            </a:r>
            <a:r>
              <a:rPr sz="4000" spc="-25" dirty="0"/>
              <a:t>2021 </a:t>
            </a:r>
            <a:r>
              <a:rPr sz="4000" spc="-30" dirty="0"/>
              <a:t>to</a:t>
            </a:r>
            <a:r>
              <a:rPr sz="4000" spc="-335" dirty="0"/>
              <a:t> </a:t>
            </a:r>
            <a:r>
              <a:rPr sz="4000" spc="-25" dirty="0"/>
              <a:t>2022</a:t>
            </a:r>
            <a:endParaRPr sz="4000">
              <a:latin typeface="Calibri Light"/>
              <a:cs typeface="Calibri Light"/>
            </a:endParaRPr>
          </a:p>
        </p:txBody>
      </p:sp>
      <p:sp>
        <p:nvSpPr>
          <p:cNvPr id="4" name="object 4"/>
          <p:cNvSpPr/>
          <p:nvPr/>
        </p:nvSpPr>
        <p:spPr>
          <a:xfrm>
            <a:off x="1184897" y="3072688"/>
            <a:ext cx="3455035" cy="346075"/>
          </a:xfrm>
          <a:custGeom>
            <a:avLst/>
            <a:gdLst/>
            <a:ahLst/>
            <a:cxnLst/>
            <a:rect l="l" t="t" r="r" b="b"/>
            <a:pathLst>
              <a:path w="3455035" h="346075">
                <a:moveTo>
                  <a:pt x="0" y="0"/>
                </a:moveTo>
                <a:lnTo>
                  <a:pt x="3454908" y="0"/>
                </a:lnTo>
                <a:lnTo>
                  <a:pt x="3454908" y="345948"/>
                </a:lnTo>
                <a:lnTo>
                  <a:pt x="0" y="345948"/>
                </a:lnTo>
                <a:lnTo>
                  <a:pt x="0" y="0"/>
                </a:lnTo>
                <a:close/>
              </a:path>
            </a:pathLst>
          </a:custGeom>
          <a:solidFill>
            <a:srgbClr val="FFF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4008869" y="3475024"/>
            <a:ext cx="3573779" cy="346075"/>
          </a:xfrm>
          <a:custGeom>
            <a:avLst/>
            <a:gdLst/>
            <a:ahLst/>
            <a:cxnLst/>
            <a:rect l="l" t="t" r="r" b="b"/>
            <a:pathLst>
              <a:path w="3573779" h="346075">
                <a:moveTo>
                  <a:pt x="0" y="0"/>
                </a:moveTo>
                <a:lnTo>
                  <a:pt x="3573779" y="0"/>
                </a:lnTo>
                <a:lnTo>
                  <a:pt x="3573779" y="345948"/>
                </a:lnTo>
                <a:lnTo>
                  <a:pt x="0" y="345948"/>
                </a:lnTo>
                <a:lnTo>
                  <a:pt x="0" y="0"/>
                </a:lnTo>
                <a:close/>
              </a:path>
            </a:pathLst>
          </a:custGeom>
          <a:solidFill>
            <a:srgbClr val="00F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txBox="1"/>
          <p:nvPr/>
        </p:nvSpPr>
        <p:spPr>
          <a:xfrm>
            <a:off x="544315" y="1481122"/>
            <a:ext cx="11089640" cy="4344035"/>
          </a:xfrm>
          <a:prstGeom prst="rect">
            <a:avLst/>
          </a:prstGeom>
        </p:spPr>
        <p:txBody>
          <a:bodyPr vert="horz" wrap="square" lIns="0" tIns="13335" rIns="0" bIns="0" rtlCol="0">
            <a:spAutoFit/>
          </a:bodyPr>
          <a:lstStyle/>
          <a:p>
            <a:pPr marL="241300" marR="0" lvl="0" indent="-228600" algn="l" defTabSz="914400" rtl="0" eaLnBrk="1" fontAlgn="auto" latinLnBrk="0" hangingPunct="1">
              <a:lnSpc>
                <a:spcPct val="100000"/>
              </a:lnSpc>
              <a:spcBef>
                <a:spcPts val="105"/>
              </a:spcBef>
              <a:spcAft>
                <a:spcPts val="0"/>
              </a:spcAft>
              <a:buClrTx/>
              <a:buSzTx/>
              <a:buFont typeface="Arial"/>
              <a:buChar char="•"/>
              <a:tabLst>
                <a:tab pos="240665" algn="l"/>
                <a:tab pos="241300" algn="l"/>
              </a:tabLst>
              <a:defRPr/>
            </a:pPr>
            <a:r>
              <a:rPr kumimoji="0" sz="2000" b="1" i="0" u="none" strike="noStrike" kern="1200" cap="none" spc="235" normalizeH="0" baseline="0" noProof="0" dirty="0">
                <a:ln>
                  <a:noFill/>
                </a:ln>
                <a:solidFill>
                  <a:prstClr val="black"/>
                </a:solidFill>
                <a:effectLst/>
                <a:uLnTx/>
                <a:uFillTx/>
                <a:latin typeface="Lucida Sans"/>
                <a:ea typeface="+mn-ea"/>
                <a:cs typeface="Lucida Sans"/>
              </a:rPr>
              <a:t>%</a:t>
            </a:r>
            <a:r>
              <a:rPr kumimoji="0" sz="2000" b="1" i="0" u="none" strike="noStrike" kern="1200" cap="none" spc="-434" normalizeH="0" baseline="0" noProof="0" dirty="0">
                <a:ln>
                  <a:noFill/>
                </a:ln>
                <a:solidFill>
                  <a:prstClr val="black"/>
                </a:solidFill>
                <a:effectLst/>
                <a:uLnTx/>
                <a:uFillTx/>
                <a:latin typeface="Lucida Sans"/>
                <a:ea typeface="+mn-ea"/>
                <a:cs typeface="Lucida Sans"/>
              </a:rPr>
              <a:t> </a:t>
            </a:r>
            <a:r>
              <a:rPr kumimoji="0" sz="2000" b="1" i="0" u="none" strike="noStrike" kern="1200" cap="none" spc="-45" normalizeH="0" baseline="0" noProof="0" dirty="0">
                <a:ln>
                  <a:noFill/>
                </a:ln>
                <a:solidFill>
                  <a:prstClr val="black"/>
                </a:solidFill>
                <a:effectLst/>
                <a:uLnTx/>
                <a:uFillTx/>
                <a:latin typeface="Lucida Sans"/>
                <a:ea typeface="+mn-ea"/>
                <a:cs typeface="Lucida Sans"/>
              </a:rPr>
              <a:t>HIV Clients </a:t>
            </a:r>
            <a:r>
              <a:rPr kumimoji="0" sz="2000" b="1" i="0" u="none" strike="noStrike" kern="1200" cap="none" spc="-20" normalizeH="0" baseline="0" noProof="0" dirty="0">
                <a:ln>
                  <a:noFill/>
                </a:ln>
                <a:solidFill>
                  <a:prstClr val="black"/>
                </a:solidFill>
                <a:effectLst/>
                <a:uLnTx/>
                <a:uFillTx/>
                <a:latin typeface="Lucida Sans"/>
                <a:ea typeface="+mn-ea"/>
                <a:cs typeface="Lucida Sans"/>
              </a:rPr>
              <a:t>on </a:t>
            </a:r>
            <a:r>
              <a:rPr kumimoji="0" sz="2000" b="1" i="0" u="none" strike="noStrike" kern="1200" cap="none" spc="-130" normalizeH="0" baseline="0" noProof="0" dirty="0">
                <a:ln>
                  <a:noFill/>
                </a:ln>
                <a:solidFill>
                  <a:prstClr val="black"/>
                </a:solidFill>
                <a:effectLst/>
                <a:uLnTx/>
                <a:uFillTx/>
                <a:latin typeface="Lucida Sans"/>
                <a:ea typeface="+mn-ea"/>
                <a:cs typeface="Lucida Sans"/>
              </a:rPr>
              <a:t>ART </a:t>
            </a:r>
            <a:r>
              <a:rPr kumimoji="0" sz="2000" b="1" i="0" u="none" strike="noStrike" kern="1200" cap="none" spc="-35" normalizeH="0" baseline="0" noProof="0" dirty="0">
                <a:ln>
                  <a:noFill/>
                </a:ln>
                <a:solidFill>
                  <a:prstClr val="black"/>
                </a:solidFill>
                <a:effectLst/>
                <a:uLnTx/>
                <a:uFillTx/>
                <a:latin typeface="Lucida Sans"/>
                <a:ea typeface="+mn-ea"/>
                <a:cs typeface="Lucida Sans"/>
              </a:rPr>
              <a:t>(Rx) </a:t>
            </a:r>
            <a:r>
              <a:rPr kumimoji="0" sz="2000" b="1" i="0" u="none" strike="noStrike" kern="1200" cap="none" spc="-135" normalizeH="0" baseline="0" noProof="0" dirty="0">
                <a:ln>
                  <a:noFill/>
                </a:ln>
                <a:solidFill>
                  <a:prstClr val="black"/>
                </a:solidFill>
                <a:effectLst/>
                <a:uLnTx/>
                <a:uFillTx/>
                <a:latin typeface="Lucida Sans"/>
                <a:ea typeface="+mn-ea"/>
                <a:cs typeface="Lucida Sans"/>
              </a:rPr>
              <a:t>= </a:t>
            </a:r>
            <a:r>
              <a:rPr kumimoji="0" sz="2000" b="1" i="0" u="none" strike="noStrike" kern="1200" cap="none" spc="-15" normalizeH="0" baseline="0" noProof="0" dirty="0">
                <a:ln>
                  <a:noFill/>
                </a:ln>
                <a:solidFill>
                  <a:prstClr val="black"/>
                </a:solidFill>
                <a:effectLst/>
                <a:uLnTx/>
                <a:uFillTx/>
                <a:latin typeface="Lucida Sans"/>
                <a:ea typeface="+mn-ea"/>
                <a:cs typeface="Lucida Sans"/>
              </a:rPr>
              <a:t>85%</a:t>
            </a:r>
            <a:endParaRPr kumimoji="0" sz="2000" b="0" i="0" u="none" strike="noStrike" kern="1200" cap="none" spc="0" normalizeH="0" baseline="0" noProof="0">
              <a:ln>
                <a:noFill/>
              </a:ln>
              <a:solidFill>
                <a:prstClr val="black"/>
              </a:solidFill>
              <a:effectLst/>
              <a:uLnTx/>
              <a:uFillTx/>
              <a:latin typeface="Lucida Sans"/>
              <a:ea typeface="+mn-ea"/>
              <a:cs typeface="Lucida Sans"/>
            </a:endParaRPr>
          </a:p>
          <a:p>
            <a:pPr marL="0" marR="0" lvl="0" indent="0" algn="l" defTabSz="914400" rtl="0" eaLnBrk="1" fontAlgn="auto" latinLnBrk="0" hangingPunct="1">
              <a:lnSpc>
                <a:spcPct val="100000"/>
              </a:lnSpc>
              <a:spcBef>
                <a:spcPts val="35"/>
              </a:spcBef>
              <a:spcAft>
                <a:spcPts val="0"/>
              </a:spcAft>
              <a:buClrTx/>
              <a:buSzTx/>
              <a:buFont typeface="Arial"/>
              <a:buChar char="•"/>
              <a:tabLst/>
              <a:defRPr/>
            </a:pPr>
            <a:endParaRPr kumimoji="0" sz="3300" b="0" i="0" u="none" strike="noStrike" kern="1200" cap="none" spc="0" normalizeH="0" baseline="0" noProof="0">
              <a:ln>
                <a:noFill/>
              </a:ln>
              <a:solidFill>
                <a:prstClr val="black"/>
              </a:solidFill>
              <a:effectLst/>
              <a:uLnTx/>
              <a:uFillTx/>
              <a:latin typeface="Lucida Sans"/>
              <a:ea typeface="+mn-ea"/>
              <a:cs typeface="Lucida Sans"/>
            </a:endParaRPr>
          </a:p>
          <a:p>
            <a:pPr marL="241300" marR="0" lvl="0" indent="-228600" algn="l" defTabSz="914400" rtl="0" eaLnBrk="1" fontAlgn="auto" latinLnBrk="0" hangingPunct="1">
              <a:lnSpc>
                <a:spcPct val="100000"/>
              </a:lnSpc>
              <a:spcBef>
                <a:spcPts val="0"/>
              </a:spcBef>
              <a:spcAft>
                <a:spcPts val="0"/>
              </a:spcAft>
              <a:buClrTx/>
              <a:buSzTx/>
              <a:buFont typeface="Arial"/>
              <a:buChar char="•"/>
              <a:tabLst>
                <a:tab pos="240665" algn="l"/>
                <a:tab pos="241300" algn="l"/>
              </a:tabLst>
              <a:defRPr/>
            </a:pPr>
            <a:r>
              <a:rPr kumimoji="0" sz="2000" b="1" i="0" u="none" strike="noStrike" kern="1200" cap="none" spc="15" normalizeH="0" baseline="0" noProof="0" dirty="0">
                <a:ln>
                  <a:noFill/>
                </a:ln>
                <a:solidFill>
                  <a:prstClr val="black"/>
                </a:solidFill>
                <a:effectLst/>
                <a:uLnTx/>
                <a:uFillTx/>
                <a:latin typeface="Lucida Sans"/>
                <a:ea typeface="+mn-ea"/>
                <a:cs typeface="Lucida Sans"/>
              </a:rPr>
              <a:t># </a:t>
            </a:r>
            <a:r>
              <a:rPr kumimoji="0" sz="2000" b="1" i="0" u="none" strike="noStrike" kern="1200" cap="none" spc="-45" normalizeH="0" baseline="0" noProof="0" dirty="0">
                <a:ln>
                  <a:noFill/>
                </a:ln>
                <a:solidFill>
                  <a:prstClr val="black"/>
                </a:solidFill>
                <a:effectLst/>
                <a:uLnTx/>
                <a:uFillTx/>
                <a:latin typeface="Lucida Sans"/>
                <a:ea typeface="+mn-ea"/>
                <a:cs typeface="Lucida Sans"/>
              </a:rPr>
              <a:t>HIV </a:t>
            </a:r>
            <a:r>
              <a:rPr kumimoji="0" sz="2000" b="1" i="0" u="none" strike="noStrike" kern="1200" cap="none" spc="-25" normalizeH="0" baseline="0" noProof="0" dirty="0">
                <a:ln>
                  <a:noFill/>
                </a:ln>
                <a:solidFill>
                  <a:srgbClr val="FF0000"/>
                </a:solidFill>
                <a:effectLst/>
                <a:uLnTx/>
                <a:uFillTx/>
                <a:latin typeface="Lucida Sans"/>
                <a:ea typeface="+mn-ea"/>
                <a:cs typeface="Lucida Sans"/>
              </a:rPr>
              <a:t>Deaths </a:t>
            </a:r>
            <a:r>
              <a:rPr kumimoji="0" sz="2000" b="1" i="0" u="none" strike="noStrike" kern="1200" cap="none" spc="-135" normalizeH="0" baseline="0" noProof="0" dirty="0">
                <a:ln>
                  <a:noFill/>
                </a:ln>
                <a:solidFill>
                  <a:srgbClr val="FF0000"/>
                </a:solidFill>
                <a:effectLst/>
                <a:uLnTx/>
                <a:uFillTx/>
                <a:latin typeface="Lucida Sans"/>
                <a:ea typeface="+mn-ea"/>
                <a:cs typeface="Lucida Sans"/>
              </a:rPr>
              <a:t>= 6 </a:t>
            </a:r>
            <a:r>
              <a:rPr kumimoji="0" sz="2000" b="1" i="0" u="none" strike="noStrike" kern="1200" cap="none" spc="-30" normalizeH="0" baseline="0" noProof="0" dirty="0">
                <a:ln>
                  <a:noFill/>
                </a:ln>
                <a:solidFill>
                  <a:srgbClr val="FF0000"/>
                </a:solidFill>
                <a:effectLst/>
                <a:uLnTx/>
                <a:uFillTx/>
                <a:latin typeface="Lucida Sans"/>
                <a:ea typeface="+mn-ea"/>
                <a:cs typeface="Lucida Sans"/>
              </a:rPr>
              <a:t>clients</a:t>
            </a:r>
            <a:r>
              <a:rPr kumimoji="0" sz="2000" b="1" i="0" u="none" strike="noStrike" kern="1200" cap="none" spc="-430" normalizeH="0" baseline="0" noProof="0" dirty="0">
                <a:ln>
                  <a:noFill/>
                </a:ln>
                <a:solidFill>
                  <a:srgbClr val="FF0000"/>
                </a:solidFill>
                <a:effectLst/>
                <a:uLnTx/>
                <a:uFillTx/>
                <a:latin typeface="Lucida Sans"/>
                <a:ea typeface="+mn-ea"/>
                <a:cs typeface="Lucida Sans"/>
              </a:rPr>
              <a:t> </a:t>
            </a:r>
            <a:r>
              <a:rPr kumimoji="0" sz="2000" b="1" i="0" u="none" strike="noStrike" kern="1200" cap="none" spc="-5" normalizeH="0" baseline="0" noProof="0" dirty="0">
                <a:ln>
                  <a:noFill/>
                </a:ln>
                <a:solidFill>
                  <a:prstClr val="black"/>
                </a:solidFill>
                <a:effectLst/>
                <a:uLnTx/>
                <a:uFillTx/>
                <a:latin typeface="Lucida Sans"/>
                <a:ea typeface="+mn-ea"/>
                <a:cs typeface="Lucida Sans"/>
              </a:rPr>
              <a:t>(0.6%)</a:t>
            </a:r>
            <a:endParaRPr kumimoji="0" sz="2000" b="0" i="0" u="none" strike="noStrike" kern="1200" cap="none" spc="0" normalizeH="0" baseline="0" noProof="0">
              <a:ln>
                <a:noFill/>
              </a:ln>
              <a:solidFill>
                <a:prstClr val="black"/>
              </a:solidFill>
              <a:effectLst/>
              <a:uLnTx/>
              <a:uFillTx/>
              <a:latin typeface="Lucida Sans"/>
              <a:ea typeface="+mn-ea"/>
              <a:cs typeface="Lucida Sans"/>
            </a:endParaRPr>
          </a:p>
          <a:p>
            <a:pPr marL="241300" marR="0" lvl="0" indent="-228600" algn="l" defTabSz="914400" rtl="0" eaLnBrk="1" fontAlgn="auto" latinLnBrk="0" hangingPunct="1">
              <a:lnSpc>
                <a:spcPct val="100000"/>
              </a:lnSpc>
              <a:spcBef>
                <a:spcPts val="755"/>
              </a:spcBef>
              <a:spcAft>
                <a:spcPts val="0"/>
              </a:spcAft>
              <a:buClrTx/>
              <a:buSzTx/>
              <a:buFont typeface="Arial"/>
              <a:buChar char="•"/>
              <a:tabLst>
                <a:tab pos="240665" algn="l"/>
                <a:tab pos="241300" algn="l"/>
              </a:tabLst>
              <a:defRPr/>
            </a:pPr>
            <a:r>
              <a:rPr kumimoji="0" sz="2000" b="1" i="0" u="none" strike="noStrike" kern="1200" cap="none" spc="15" normalizeH="0" baseline="0" noProof="0" dirty="0">
                <a:ln>
                  <a:noFill/>
                </a:ln>
                <a:solidFill>
                  <a:prstClr val="black"/>
                </a:solidFill>
                <a:effectLst/>
                <a:uLnTx/>
                <a:uFillTx/>
                <a:latin typeface="Lucida Sans"/>
                <a:ea typeface="+mn-ea"/>
                <a:cs typeface="Lucida Sans"/>
              </a:rPr>
              <a:t>#</a:t>
            </a:r>
            <a:r>
              <a:rPr kumimoji="0" sz="2000" b="1" i="0" u="none" strike="noStrike" kern="1200" cap="none" spc="-120" normalizeH="0" baseline="0" noProof="0" dirty="0">
                <a:ln>
                  <a:noFill/>
                </a:ln>
                <a:solidFill>
                  <a:prstClr val="black"/>
                </a:solidFill>
                <a:effectLst/>
                <a:uLnTx/>
                <a:uFillTx/>
                <a:latin typeface="Lucida Sans"/>
                <a:ea typeface="+mn-ea"/>
                <a:cs typeface="Lucida Sans"/>
              </a:rPr>
              <a:t> </a:t>
            </a:r>
            <a:r>
              <a:rPr kumimoji="0" sz="2000" b="1" i="0" u="none" strike="noStrike" kern="1200" cap="none" spc="40" normalizeH="0" baseline="0" noProof="0" dirty="0">
                <a:ln>
                  <a:noFill/>
                </a:ln>
                <a:solidFill>
                  <a:prstClr val="black"/>
                </a:solidFill>
                <a:effectLst/>
                <a:uLnTx/>
                <a:uFillTx/>
                <a:latin typeface="Lucida Sans"/>
                <a:ea typeface="+mn-ea"/>
                <a:cs typeface="Lucida Sans"/>
              </a:rPr>
              <a:t>PWH</a:t>
            </a:r>
            <a:r>
              <a:rPr kumimoji="0" sz="2000" b="1" i="0" u="none" strike="noStrike" kern="1200" cap="none" spc="-130" normalizeH="0" baseline="0" noProof="0" dirty="0">
                <a:ln>
                  <a:noFill/>
                </a:ln>
                <a:solidFill>
                  <a:prstClr val="black"/>
                </a:solidFill>
                <a:effectLst/>
                <a:uLnTx/>
                <a:uFillTx/>
                <a:latin typeface="Lucida Sans"/>
                <a:ea typeface="+mn-ea"/>
                <a:cs typeface="Lucida Sans"/>
              </a:rPr>
              <a:t> </a:t>
            </a:r>
            <a:r>
              <a:rPr kumimoji="0" sz="2000" b="1" i="0" u="none" strike="noStrike" kern="1200" cap="none" spc="-15" normalizeH="0" baseline="0" noProof="0" dirty="0">
                <a:ln>
                  <a:noFill/>
                </a:ln>
                <a:solidFill>
                  <a:prstClr val="black"/>
                </a:solidFill>
                <a:effectLst/>
                <a:uLnTx/>
                <a:uFillTx/>
                <a:latin typeface="Lucida Sans"/>
                <a:ea typeface="+mn-ea"/>
                <a:cs typeface="Lucida Sans"/>
              </a:rPr>
              <a:t>who</a:t>
            </a:r>
            <a:r>
              <a:rPr kumimoji="0" sz="2000" b="1" i="0" u="none" strike="noStrike" kern="1200" cap="none" spc="-125" normalizeH="0" baseline="0" noProof="0" dirty="0">
                <a:ln>
                  <a:noFill/>
                </a:ln>
                <a:solidFill>
                  <a:prstClr val="black"/>
                </a:solidFill>
                <a:effectLst/>
                <a:uLnTx/>
                <a:uFillTx/>
                <a:latin typeface="Lucida Sans"/>
                <a:ea typeface="+mn-ea"/>
                <a:cs typeface="Lucida Sans"/>
              </a:rPr>
              <a:t> </a:t>
            </a:r>
            <a:r>
              <a:rPr kumimoji="0" sz="2000" b="1" i="0" u="none" strike="noStrike" kern="1200" cap="none" spc="-70" normalizeH="0" baseline="0" noProof="0" dirty="0">
                <a:ln>
                  <a:noFill/>
                </a:ln>
                <a:solidFill>
                  <a:prstClr val="black"/>
                </a:solidFill>
                <a:effectLst/>
                <a:uLnTx/>
                <a:uFillTx/>
                <a:latin typeface="Lucida Sans"/>
                <a:ea typeface="+mn-ea"/>
                <a:cs typeface="Lucida Sans"/>
              </a:rPr>
              <a:t>progressed</a:t>
            </a:r>
            <a:r>
              <a:rPr kumimoji="0" sz="2000" b="1" i="0" u="none" strike="noStrike" kern="1200" cap="none" spc="-110" normalizeH="0" baseline="0" noProof="0" dirty="0">
                <a:ln>
                  <a:noFill/>
                </a:ln>
                <a:solidFill>
                  <a:prstClr val="black"/>
                </a:solidFill>
                <a:effectLst/>
                <a:uLnTx/>
                <a:uFillTx/>
                <a:latin typeface="Lucida Sans"/>
                <a:ea typeface="+mn-ea"/>
                <a:cs typeface="Lucida Sans"/>
              </a:rPr>
              <a:t> </a:t>
            </a:r>
            <a:r>
              <a:rPr kumimoji="0" sz="2000" b="1" i="0" u="none" strike="noStrike" kern="1200" cap="none" spc="5" normalizeH="0" baseline="0" noProof="0" dirty="0">
                <a:ln>
                  <a:noFill/>
                </a:ln>
                <a:solidFill>
                  <a:prstClr val="black"/>
                </a:solidFill>
                <a:effectLst/>
                <a:uLnTx/>
                <a:uFillTx/>
                <a:latin typeface="Lucida Sans"/>
                <a:ea typeface="+mn-ea"/>
                <a:cs typeface="Lucida Sans"/>
              </a:rPr>
              <a:t>to</a:t>
            </a:r>
            <a:r>
              <a:rPr kumimoji="0" sz="2000" b="1" i="0" u="none" strike="noStrike" kern="1200" cap="none" spc="-130" normalizeH="0" baseline="0" noProof="0" dirty="0">
                <a:ln>
                  <a:noFill/>
                </a:ln>
                <a:solidFill>
                  <a:prstClr val="black"/>
                </a:solidFill>
                <a:effectLst/>
                <a:uLnTx/>
                <a:uFillTx/>
                <a:latin typeface="Lucida Sans"/>
                <a:ea typeface="+mn-ea"/>
                <a:cs typeface="Lucida Sans"/>
              </a:rPr>
              <a:t> </a:t>
            </a:r>
            <a:r>
              <a:rPr kumimoji="0" sz="2000" b="1" i="0" u="none" strike="noStrike" kern="1200" cap="none" spc="-75" normalizeH="0" baseline="0" noProof="0" dirty="0">
                <a:ln>
                  <a:noFill/>
                </a:ln>
                <a:solidFill>
                  <a:srgbClr val="FF0000"/>
                </a:solidFill>
                <a:effectLst/>
                <a:uLnTx/>
                <a:uFillTx/>
                <a:latin typeface="Lucida Sans"/>
                <a:ea typeface="+mn-ea"/>
                <a:cs typeface="Lucida Sans"/>
              </a:rPr>
              <a:t>AIDS=</a:t>
            </a:r>
            <a:r>
              <a:rPr kumimoji="0" sz="2000" b="1" i="0" u="none" strike="noStrike" kern="1200" cap="none" spc="-135" normalizeH="0" baseline="0" noProof="0" dirty="0">
                <a:ln>
                  <a:noFill/>
                </a:ln>
                <a:solidFill>
                  <a:srgbClr val="FF0000"/>
                </a:solidFill>
                <a:effectLst/>
                <a:uLnTx/>
                <a:uFillTx/>
                <a:latin typeface="Lucida Sans"/>
                <a:ea typeface="+mn-ea"/>
                <a:cs typeface="Lucida Sans"/>
              </a:rPr>
              <a:t> </a:t>
            </a:r>
            <a:r>
              <a:rPr kumimoji="0" sz="2000" b="1" i="0" u="none" strike="noStrike" kern="1200" cap="none" spc="-140" normalizeH="0" baseline="0" noProof="0" dirty="0">
                <a:ln>
                  <a:noFill/>
                </a:ln>
                <a:solidFill>
                  <a:srgbClr val="FF0000"/>
                </a:solidFill>
                <a:effectLst/>
                <a:uLnTx/>
                <a:uFillTx/>
                <a:latin typeface="Lucida Sans"/>
                <a:ea typeface="+mn-ea"/>
                <a:cs typeface="Lucida Sans"/>
              </a:rPr>
              <a:t>58</a:t>
            </a:r>
            <a:r>
              <a:rPr kumimoji="0" sz="2000" b="1" i="0" u="none" strike="noStrike" kern="1200" cap="none" spc="-105" normalizeH="0" baseline="0" noProof="0" dirty="0">
                <a:ln>
                  <a:noFill/>
                </a:ln>
                <a:solidFill>
                  <a:srgbClr val="FF0000"/>
                </a:solidFill>
                <a:effectLst/>
                <a:uLnTx/>
                <a:uFillTx/>
                <a:latin typeface="Lucida Sans"/>
                <a:ea typeface="+mn-ea"/>
                <a:cs typeface="Lucida Sans"/>
              </a:rPr>
              <a:t> </a:t>
            </a:r>
            <a:r>
              <a:rPr kumimoji="0" sz="2000" b="1" i="0" u="none" strike="noStrike" kern="1200" cap="none" spc="-30" normalizeH="0" baseline="0" noProof="0" dirty="0">
                <a:ln>
                  <a:noFill/>
                </a:ln>
                <a:solidFill>
                  <a:srgbClr val="FF0000"/>
                </a:solidFill>
                <a:effectLst/>
                <a:uLnTx/>
                <a:uFillTx/>
                <a:latin typeface="Lucida Sans"/>
                <a:ea typeface="+mn-ea"/>
                <a:cs typeface="Lucida Sans"/>
              </a:rPr>
              <a:t>clients</a:t>
            </a:r>
            <a:r>
              <a:rPr kumimoji="0" sz="2000" b="1" i="0" u="none" strike="noStrike" kern="1200" cap="none" spc="-135" normalizeH="0" baseline="0" noProof="0" dirty="0">
                <a:ln>
                  <a:noFill/>
                </a:ln>
                <a:solidFill>
                  <a:srgbClr val="FF0000"/>
                </a:solidFill>
                <a:effectLst/>
                <a:uLnTx/>
                <a:uFillTx/>
                <a:latin typeface="Lucida Sans"/>
                <a:ea typeface="+mn-ea"/>
                <a:cs typeface="Lucida Sans"/>
              </a:rPr>
              <a:t> </a:t>
            </a:r>
            <a:r>
              <a:rPr kumimoji="0" sz="2000" b="1" i="0" u="none" strike="noStrike" kern="1200" cap="none" spc="-35" normalizeH="0" baseline="0" noProof="0" dirty="0">
                <a:ln>
                  <a:noFill/>
                </a:ln>
                <a:solidFill>
                  <a:prstClr val="black"/>
                </a:solidFill>
                <a:effectLst/>
                <a:uLnTx/>
                <a:uFillTx/>
                <a:latin typeface="Lucida Sans"/>
                <a:ea typeface="+mn-ea"/>
                <a:cs typeface="Lucida Sans"/>
              </a:rPr>
              <a:t>(6%)--CD4</a:t>
            </a:r>
            <a:r>
              <a:rPr kumimoji="0" sz="2000" b="1" i="0" u="none" strike="noStrike" kern="1200" cap="none" spc="-145" normalizeH="0" baseline="0" noProof="0" dirty="0">
                <a:ln>
                  <a:noFill/>
                </a:ln>
                <a:solidFill>
                  <a:prstClr val="black"/>
                </a:solidFill>
                <a:effectLst/>
                <a:uLnTx/>
                <a:uFillTx/>
                <a:latin typeface="Lucida Sans"/>
                <a:ea typeface="+mn-ea"/>
                <a:cs typeface="Lucida Sans"/>
              </a:rPr>
              <a:t> </a:t>
            </a:r>
            <a:r>
              <a:rPr kumimoji="0" sz="2000" b="1" i="0" u="none" strike="noStrike" kern="1200" cap="none" spc="-135" normalizeH="0" baseline="0" noProof="0" dirty="0">
                <a:ln>
                  <a:noFill/>
                </a:ln>
                <a:solidFill>
                  <a:prstClr val="black"/>
                </a:solidFill>
                <a:effectLst/>
                <a:uLnTx/>
                <a:uFillTx/>
                <a:latin typeface="Lucida Sans"/>
                <a:ea typeface="+mn-ea"/>
                <a:cs typeface="Lucida Sans"/>
              </a:rPr>
              <a:t>&lt;</a:t>
            </a:r>
            <a:r>
              <a:rPr kumimoji="0" sz="2000" b="1" i="0" u="none" strike="noStrike" kern="1200" cap="none" spc="-125" normalizeH="0" baseline="0" noProof="0" dirty="0">
                <a:ln>
                  <a:noFill/>
                </a:ln>
                <a:solidFill>
                  <a:prstClr val="black"/>
                </a:solidFill>
                <a:effectLst/>
                <a:uLnTx/>
                <a:uFillTx/>
                <a:latin typeface="Lucida Sans"/>
                <a:ea typeface="+mn-ea"/>
                <a:cs typeface="Lucida Sans"/>
              </a:rPr>
              <a:t> </a:t>
            </a:r>
            <a:r>
              <a:rPr kumimoji="0" sz="2000" b="1" i="0" u="none" strike="noStrike" kern="1200" cap="none" spc="-140" normalizeH="0" baseline="0" noProof="0" dirty="0">
                <a:ln>
                  <a:noFill/>
                </a:ln>
                <a:solidFill>
                  <a:prstClr val="black"/>
                </a:solidFill>
                <a:effectLst/>
                <a:uLnTx/>
                <a:uFillTx/>
                <a:latin typeface="Lucida Sans"/>
                <a:ea typeface="+mn-ea"/>
                <a:cs typeface="Lucida Sans"/>
              </a:rPr>
              <a:t>200</a:t>
            </a:r>
            <a:r>
              <a:rPr kumimoji="0" sz="2000" b="1" i="0" u="none" strike="noStrike" kern="1200" cap="none" spc="-120" normalizeH="0" baseline="0" noProof="0" dirty="0">
                <a:ln>
                  <a:noFill/>
                </a:ln>
                <a:solidFill>
                  <a:prstClr val="black"/>
                </a:solidFill>
                <a:effectLst/>
                <a:uLnTx/>
                <a:uFillTx/>
                <a:latin typeface="Lucida Sans"/>
                <a:ea typeface="+mn-ea"/>
                <a:cs typeface="Lucida Sans"/>
              </a:rPr>
              <a:t> </a:t>
            </a:r>
            <a:r>
              <a:rPr kumimoji="0" sz="2000" b="1" i="0" u="none" strike="noStrike" kern="1200" cap="none" spc="-50" normalizeH="0" baseline="0" noProof="0" dirty="0">
                <a:ln>
                  <a:noFill/>
                </a:ln>
                <a:solidFill>
                  <a:prstClr val="black"/>
                </a:solidFill>
                <a:effectLst/>
                <a:uLnTx/>
                <a:uFillTx/>
                <a:latin typeface="Lucida Sans"/>
                <a:ea typeface="+mn-ea"/>
                <a:cs typeface="Lucida Sans"/>
              </a:rPr>
              <a:t>cells</a:t>
            </a:r>
            <a:r>
              <a:rPr kumimoji="0" sz="2000" b="1" i="0" u="none" strike="noStrike" kern="1200" cap="none" spc="-110" normalizeH="0" baseline="0" noProof="0" dirty="0">
                <a:ln>
                  <a:noFill/>
                </a:ln>
                <a:solidFill>
                  <a:prstClr val="black"/>
                </a:solidFill>
                <a:effectLst/>
                <a:uLnTx/>
                <a:uFillTx/>
                <a:latin typeface="Lucida Sans"/>
                <a:ea typeface="+mn-ea"/>
                <a:cs typeface="Lucida Sans"/>
              </a:rPr>
              <a:t> </a:t>
            </a:r>
            <a:r>
              <a:rPr kumimoji="0" sz="2000" b="1" i="0" u="none" strike="noStrike" kern="1200" cap="none" spc="-25" normalizeH="0" baseline="0" noProof="0" dirty="0">
                <a:ln>
                  <a:noFill/>
                </a:ln>
                <a:solidFill>
                  <a:prstClr val="black"/>
                </a:solidFill>
                <a:effectLst/>
                <a:uLnTx/>
                <a:uFillTx/>
                <a:latin typeface="Lucida Sans"/>
                <a:ea typeface="+mn-ea"/>
                <a:cs typeface="Lucida Sans"/>
              </a:rPr>
              <a:t>or</a:t>
            </a:r>
            <a:r>
              <a:rPr kumimoji="0" sz="2000" b="1" i="0" u="none" strike="noStrike" kern="1200" cap="none" spc="-105" normalizeH="0" baseline="0" noProof="0" dirty="0">
                <a:ln>
                  <a:noFill/>
                </a:ln>
                <a:solidFill>
                  <a:prstClr val="black"/>
                </a:solidFill>
                <a:effectLst/>
                <a:uLnTx/>
                <a:uFillTx/>
                <a:latin typeface="Lucida Sans"/>
                <a:ea typeface="+mn-ea"/>
                <a:cs typeface="Lucida Sans"/>
              </a:rPr>
              <a:t> </a:t>
            </a:r>
            <a:r>
              <a:rPr kumimoji="0" sz="2000" b="1" i="0" u="none" strike="noStrike" kern="1200" cap="none" spc="-140" normalizeH="0" baseline="0" noProof="0" dirty="0">
                <a:ln>
                  <a:noFill/>
                </a:ln>
                <a:solidFill>
                  <a:prstClr val="black"/>
                </a:solidFill>
                <a:effectLst/>
                <a:uLnTx/>
                <a:uFillTx/>
                <a:latin typeface="Lucida Sans"/>
                <a:ea typeface="+mn-ea"/>
                <a:cs typeface="Lucida Sans"/>
              </a:rPr>
              <a:t>w/</a:t>
            </a:r>
            <a:r>
              <a:rPr kumimoji="0" sz="2000" b="1" i="0" u="none" strike="noStrike" kern="1200" cap="none" spc="-120" normalizeH="0" baseline="0" noProof="0" dirty="0">
                <a:ln>
                  <a:noFill/>
                </a:ln>
                <a:solidFill>
                  <a:prstClr val="black"/>
                </a:solidFill>
                <a:effectLst/>
                <a:uLnTx/>
                <a:uFillTx/>
                <a:latin typeface="Lucida Sans"/>
                <a:ea typeface="+mn-ea"/>
                <a:cs typeface="Lucida Sans"/>
              </a:rPr>
              <a:t> </a:t>
            </a:r>
            <a:r>
              <a:rPr kumimoji="0" sz="2000" b="1" i="0" u="none" strike="noStrike" kern="1200" cap="none" spc="-10" normalizeH="0" baseline="0" noProof="0" dirty="0">
                <a:ln>
                  <a:noFill/>
                </a:ln>
                <a:solidFill>
                  <a:prstClr val="black"/>
                </a:solidFill>
                <a:effectLst/>
                <a:uLnTx/>
                <a:uFillTx/>
                <a:latin typeface="Lucida Sans"/>
                <a:ea typeface="+mn-ea"/>
                <a:cs typeface="Lucida Sans"/>
              </a:rPr>
              <a:t>opport.</a:t>
            </a:r>
            <a:r>
              <a:rPr kumimoji="0" sz="2000" b="1" i="0" u="none" strike="noStrike" kern="1200" cap="none" spc="-130" normalizeH="0" baseline="0" noProof="0" dirty="0">
                <a:ln>
                  <a:noFill/>
                </a:ln>
                <a:solidFill>
                  <a:prstClr val="black"/>
                </a:solidFill>
                <a:effectLst/>
                <a:uLnTx/>
                <a:uFillTx/>
                <a:latin typeface="Lucida Sans"/>
                <a:ea typeface="+mn-ea"/>
                <a:cs typeface="Lucida Sans"/>
              </a:rPr>
              <a:t> </a:t>
            </a:r>
            <a:r>
              <a:rPr kumimoji="0" sz="2000" b="1" i="0" u="none" strike="noStrike" kern="1200" cap="none" spc="-20" normalizeH="0" baseline="0" noProof="0" dirty="0">
                <a:ln>
                  <a:noFill/>
                </a:ln>
                <a:solidFill>
                  <a:prstClr val="black"/>
                </a:solidFill>
                <a:effectLst/>
                <a:uLnTx/>
                <a:uFillTx/>
                <a:latin typeface="Lucida Sans"/>
                <a:ea typeface="+mn-ea"/>
                <a:cs typeface="Lucida Sans"/>
              </a:rPr>
              <a:t>infection</a:t>
            </a:r>
            <a:endParaRPr kumimoji="0" sz="2000" b="0" i="0" u="none" strike="noStrike" kern="1200" cap="none" spc="0" normalizeH="0" baseline="0" noProof="0">
              <a:ln>
                <a:noFill/>
              </a:ln>
              <a:solidFill>
                <a:prstClr val="black"/>
              </a:solidFill>
              <a:effectLst/>
              <a:uLnTx/>
              <a:uFillTx/>
              <a:latin typeface="Lucida Sans"/>
              <a:ea typeface="+mn-ea"/>
              <a:cs typeface="Lucida Sans"/>
            </a:endParaRPr>
          </a:p>
          <a:p>
            <a:pPr marL="411480" marR="0" lvl="0" indent="0" algn="l" defTabSz="914400" rtl="0" eaLnBrk="1" fontAlgn="auto" latinLnBrk="0" hangingPunct="1">
              <a:lnSpc>
                <a:spcPct val="100000"/>
              </a:lnSpc>
              <a:spcBef>
                <a:spcPts val="755"/>
              </a:spcBef>
              <a:spcAft>
                <a:spcPts val="0"/>
              </a:spcAft>
              <a:buClrTx/>
              <a:buSzTx/>
              <a:buFontTx/>
              <a:buNone/>
              <a:tabLst/>
              <a:defRPr/>
            </a:pPr>
            <a:r>
              <a:rPr kumimoji="0" sz="2000" b="1" i="0" u="none" strike="noStrike" kern="1200" cap="none" spc="40" normalizeH="0" baseline="0" noProof="0" dirty="0">
                <a:ln>
                  <a:noFill/>
                </a:ln>
                <a:solidFill>
                  <a:prstClr val="black"/>
                </a:solidFill>
                <a:effectLst/>
                <a:uLnTx/>
                <a:uFillTx/>
                <a:latin typeface="Lucida Sans"/>
                <a:ea typeface="+mn-ea"/>
                <a:cs typeface="Lucida Sans"/>
              </a:rPr>
              <a:t>-- </a:t>
            </a:r>
            <a:r>
              <a:rPr kumimoji="0" sz="2000" b="1" i="0" u="none" strike="noStrike" kern="1200" cap="none" spc="-130" normalizeH="0" baseline="0" noProof="0" dirty="0">
                <a:ln>
                  <a:noFill/>
                </a:ln>
                <a:solidFill>
                  <a:prstClr val="black"/>
                </a:solidFill>
                <a:effectLst/>
                <a:uLnTx/>
                <a:uFillTx/>
                <a:latin typeface="Lucida Sans"/>
                <a:ea typeface="+mn-ea"/>
                <a:cs typeface="Lucida Sans"/>
              </a:rPr>
              <a:t>CD4 </a:t>
            </a:r>
            <a:r>
              <a:rPr kumimoji="0" sz="2000" b="1" i="0" u="none" strike="noStrike" kern="1200" cap="none" spc="-135" normalizeH="0" baseline="0" noProof="0" dirty="0">
                <a:ln>
                  <a:noFill/>
                </a:ln>
                <a:solidFill>
                  <a:prstClr val="black"/>
                </a:solidFill>
                <a:effectLst/>
                <a:uLnTx/>
                <a:uFillTx/>
                <a:latin typeface="Lucida Sans"/>
                <a:ea typeface="+mn-ea"/>
                <a:cs typeface="Lucida Sans"/>
              </a:rPr>
              <a:t>&gt; </a:t>
            </a:r>
            <a:r>
              <a:rPr kumimoji="0" sz="2000" b="1" i="0" u="none" strike="noStrike" kern="1200" cap="none" spc="-140" normalizeH="0" baseline="0" noProof="0" dirty="0">
                <a:ln>
                  <a:noFill/>
                </a:ln>
                <a:solidFill>
                  <a:prstClr val="black"/>
                </a:solidFill>
                <a:effectLst/>
                <a:uLnTx/>
                <a:uFillTx/>
                <a:latin typeface="Lucida Sans"/>
                <a:ea typeface="+mn-ea"/>
                <a:cs typeface="Lucida Sans"/>
              </a:rPr>
              <a:t>200 </a:t>
            </a:r>
            <a:r>
              <a:rPr kumimoji="0" sz="2000" b="1" i="0" u="none" strike="noStrike" kern="1200" cap="none" spc="-50" normalizeH="0" baseline="0" noProof="0" dirty="0">
                <a:ln>
                  <a:noFill/>
                </a:ln>
                <a:solidFill>
                  <a:prstClr val="black"/>
                </a:solidFill>
                <a:effectLst/>
                <a:uLnTx/>
                <a:uFillTx/>
                <a:latin typeface="Lucida Sans"/>
                <a:ea typeface="+mn-ea"/>
                <a:cs typeface="Lucida Sans"/>
              </a:rPr>
              <a:t>cells </a:t>
            </a:r>
            <a:r>
              <a:rPr kumimoji="0" sz="2000" b="1" i="0" u="none" strike="noStrike" kern="1200" cap="none" spc="-135" normalizeH="0" baseline="0" noProof="0" dirty="0">
                <a:ln>
                  <a:noFill/>
                </a:ln>
                <a:solidFill>
                  <a:prstClr val="black"/>
                </a:solidFill>
                <a:effectLst/>
                <a:uLnTx/>
                <a:uFillTx/>
                <a:latin typeface="Lucida Sans"/>
                <a:ea typeface="+mn-ea"/>
                <a:cs typeface="Lucida Sans"/>
              </a:rPr>
              <a:t>= </a:t>
            </a:r>
            <a:r>
              <a:rPr kumimoji="0" sz="2000" b="1" i="0" u="none" strike="noStrike" kern="1200" cap="none" spc="-140" normalizeH="0" baseline="0" noProof="0" dirty="0">
                <a:ln>
                  <a:noFill/>
                </a:ln>
                <a:solidFill>
                  <a:prstClr val="black"/>
                </a:solidFill>
                <a:effectLst/>
                <a:uLnTx/>
                <a:uFillTx/>
                <a:latin typeface="Lucida Sans"/>
                <a:ea typeface="+mn-ea"/>
                <a:cs typeface="Lucida Sans"/>
              </a:rPr>
              <a:t>924</a:t>
            </a:r>
            <a:r>
              <a:rPr kumimoji="0" sz="2000" b="1" i="0" u="none" strike="noStrike" kern="1200" cap="none" spc="-335" normalizeH="0" baseline="0" noProof="0" dirty="0">
                <a:ln>
                  <a:noFill/>
                </a:ln>
                <a:solidFill>
                  <a:prstClr val="black"/>
                </a:solidFill>
                <a:effectLst/>
                <a:uLnTx/>
                <a:uFillTx/>
                <a:latin typeface="Lucida Sans"/>
                <a:ea typeface="+mn-ea"/>
                <a:cs typeface="Lucida Sans"/>
              </a:rPr>
              <a:t> </a:t>
            </a:r>
            <a:r>
              <a:rPr kumimoji="0" sz="2000" b="1" i="0" u="none" strike="noStrike" kern="1200" cap="none" spc="-30" normalizeH="0" baseline="0" noProof="0" dirty="0">
                <a:ln>
                  <a:noFill/>
                </a:ln>
                <a:solidFill>
                  <a:prstClr val="black"/>
                </a:solidFill>
                <a:effectLst/>
                <a:uLnTx/>
                <a:uFillTx/>
                <a:latin typeface="Lucida Sans"/>
                <a:ea typeface="+mn-ea"/>
                <a:cs typeface="Lucida Sans"/>
              </a:rPr>
              <a:t>clients</a:t>
            </a:r>
            <a:endParaRPr kumimoji="0" sz="2000" b="0" i="0" u="none" strike="noStrike" kern="1200" cap="none" spc="0" normalizeH="0" baseline="0" noProof="0">
              <a:ln>
                <a:noFill/>
              </a:ln>
              <a:solidFill>
                <a:prstClr val="black"/>
              </a:solidFill>
              <a:effectLst/>
              <a:uLnTx/>
              <a:uFillTx/>
              <a:latin typeface="Lucida Sans"/>
              <a:ea typeface="+mn-ea"/>
              <a:cs typeface="Lucida Sans"/>
            </a:endParaRPr>
          </a:p>
          <a:p>
            <a:pPr marL="241300" marR="0" lvl="0" indent="-228600" algn="l" defTabSz="914400" rtl="0" eaLnBrk="1" fontAlgn="auto" latinLnBrk="0" hangingPunct="1">
              <a:lnSpc>
                <a:spcPct val="100000"/>
              </a:lnSpc>
              <a:spcBef>
                <a:spcPts val="770"/>
              </a:spcBef>
              <a:spcAft>
                <a:spcPts val="0"/>
              </a:spcAft>
              <a:buClrTx/>
              <a:buSzTx/>
              <a:buFont typeface="Arial"/>
              <a:buChar char="•"/>
              <a:tabLst>
                <a:tab pos="240665" algn="l"/>
                <a:tab pos="241300" algn="l"/>
              </a:tabLst>
              <a:defRPr/>
            </a:pPr>
            <a:r>
              <a:rPr kumimoji="0" sz="2000" b="1" i="0" u="none" strike="noStrike" kern="1200" cap="none" spc="15" normalizeH="0" baseline="0" noProof="0" dirty="0">
                <a:ln>
                  <a:noFill/>
                </a:ln>
                <a:solidFill>
                  <a:prstClr val="black"/>
                </a:solidFill>
                <a:effectLst/>
                <a:uLnTx/>
                <a:uFillTx/>
                <a:latin typeface="Lucida Sans"/>
                <a:ea typeface="+mn-ea"/>
                <a:cs typeface="Lucida Sans"/>
              </a:rPr>
              <a:t>#</a:t>
            </a:r>
            <a:r>
              <a:rPr kumimoji="0" sz="2000" b="1" i="0" u="none" strike="noStrike" kern="1200" cap="none" spc="-125" normalizeH="0" baseline="0" noProof="0" dirty="0">
                <a:ln>
                  <a:noFill/>
                </a:ln>
                <a:solidFill>
                  <a:prstClr val="black"/>
                </a:solidFill>
                <a:effectLst/>
                <a:uLnTx/>
                <a:uFillTx/>
                <a:latin typeface="Lucida Sans"/>
                <a:ea typeface="+mn-ea"/>
                <a:cs typeface="Lucida Sans"/>
              </a:rPr>
              <a:t> </a:t>
            </a:r>
            <a:r>
              <a:rPr kumimoji="0" sz="2000" b="1" i="0" u="none" strike="noStrike" kern="1200" cap="none" spc="-50" normalizeH="0" baseline="0" noProof="0" dirty="0">
                <a:ln>
                  <a:noFill/>
                </a:ln>
                <a:solidFill>
                  <a:prstClr val="black"/>
                </a:solidFill>
                <a:effectLst/>
                <a:uLnTx/>
                <a:uFillTx/>
                <a:latin typeface="Lucida Sans"/>
                <a:ea typeface="+mn-ea"/>
                <a:cs typeface="Lucida Sans"/>
              </a:rPr>
              <a:t>Suppressed</a:t>
            </a:r>
            <a:r>
              <a:rPr kumimoji="0" sz="2000" b="1" i="0" u="none" strike="noStrike" kern="1200" cap="none" spc="-145" normalizeH="0" baseline="0" noProof="0" dirty="0">
                <a:ln>
                  <a:noFill/>
                </a:ln>
                <a:solidFill>
                  <a:prstClr val="black"/>
                </a:solidFill>
                <a:effectLst/>
                <a:uLnTx/>
                <a:uFillTx/>
                <a:latin typeface="Lucida Sans"/>
                <a:ea typeface="+mn-ea"/>
                <a:cs typeface="Lucida Sans"/>
              </a:rPr>
              <a:t> </a:t>
            </a:r>
            <a:r>
              <a:rPr kumimoji="0" sz="2000" b="1" i="0" u="none" strike="noStrike" kern="1200" cap="none" spc="-35" normalizeH="0" baseline="0" noProof="0" dirty="0">
                <a:ln>
                  <a:noFill/>
                </a:ln>
                <a:solidFill>
                  <a:prstClr val="black"/>
                </a:solidFill>
                <a:effectLst/>
                <a:uLnTx/>
                <a:uFillTx/>
                <a:latin typeface="Lucida Sans"/>
                <a:ea typeface="+mn-ea"/>
                <a:cs typeface="Lucida Sans"/>
              </a:rPr>
              <a:t>Viral</a:t>
            </a:r>
            <a:r>
              <a:rPr kumimoji="0" sz="2000" b="1" i="0" u="none" strike="noStrike" kern="1200" cap="none" spc="-120" normalizeH="0" baseline="0" noProof="0" dirty="0">
                <a:ln>
                  <a:noFill/>
                </a:ln>
                <a:solidFill>
                  <a:prstClr val="black"/>
                </a:solidFill>
                <a:effectLst/>
                <a:uLnTx/>
                <a:uFillTx/>
                <a:latin typeface="Lucida Sans"/>
                <a:ea typeface="+mn-ea"/>
                <a:cs typeface="Lucida Sans"/>
              </a:rPr>
              <a:t> </a:t>
            </a:r>
            <a:r>
              <a:rPr kumimoji="0" sz="2000" b="1" i="0" u="none" strike="noStrike" kern="1200" cap="none" spc="-25" normalizeH="0" baseline="0" noProof="0" dirty="0">
                <a:ln>
                  <a:noFill/>
                </a:ln>
                <a:solidFill>
                  <a:prstClr val="black"/>
                </a:solidFill>
                <a:effectLst/>
                <a:uLnTx/>
                <a:uFillTx/>
                <a:latin typeface="Lucida Sans"/>
                <a:ea typeface="+mn-ea"/>
                <a:cs typeface="Lucida Sans"/>
              </a:rPr>
              <a:t>Load</a:t>
            </a:r>
            <a:r>
              <a:rPr kumimoji="0" sz="2000" b="1" i="0" u="none" strike="noStrike" kern="1200" cap="none" spc="-120" normalizeH="0" baseline="0" noProof="0" dirty="0">
                <a:ln>
                  <a:noFill/>
                </a:ln>
                <a:solidFill>
                  <a:prstClr val="black"/>
                </a:solidFill>
                <a:effectLst/>
                <a:uLnTx/>
                <a:uFillTx/>
                <a:latin typeface="Lucida Sans"/>
                <a:ea typeface="+mn-ea"/>
                <a:cs typeface="Lucida Sans"/>
              </a:rPr>
              <a:t> </a:t>
            </a:r>
            <a:r>
              <a:rPr kumimoji="0" sz="2000" b="1" i="0" u="none" strike="noStrike" kern="1200" cap="none" spc="75" normalizeH="0" baseline="0" noProof="0" dirty="0">
                <a:ln>
                  <a:noFill/>
                </a:ln>
                <a:solidFill>
                  <a:prstClr val="black"/>
                </a:solidFill>
                <a:effectLst/>
                <a:uLnTx/>
                <a:uFillTx/>
                <a:latin typeface="Lucida Sans"/>
                <a:ea typeface="+mn-ea"/>
                <a:cs typeface="Lucida Sans"/>
              </a:rPr>
              <a:t>:</a:t>
            </a:r>
            <a:r>
              <a:rPr kumimoji="0" sz="2000" b="1" i="0" u="none" strike="noStrike" kern="1200" cap="none" spc="-125" normalizeH="0" baseline="0" noProof="0" dirty="0">
                <a:ln>
                  <a:noFill/>
                </a:ln>
                <a:solidFill>
                  <a:prstClr val="black"/>
                </a:solidFill>
                <a:effectLst/>
                <a:uLnTx/>
                <a:uFillTx/>
                <a:latin typeface="Lucida Sans"/>
                <a:ea typeface="+mn-ea"/>
                <a:cs typeface="Lucida Sans"/>
              </a:rPr>
              <a:t> </a:t>
            </a:r>
            <a:r>
              <a:rPr kumimoji="0" sz="2000" b="1" i="0" u="none" strike="noStrike" kern="1200" cap="none" spc="-65" normalizeH="0" baseline="0" noProof="0" dirty="0">
                <a:ln>
                  <a:noFill/>
                </a:ln>
                <a:solidFill>
                  <a:prstClr val="black"/>
                </a:solidFill>
                <a:effectLst/>
                <a:uLnTx/>
                <a:uFillTx/>
                <a:latin typeface="Lucida Sans"/>
                <a:ea typeface="+mn-ea"/>
                <a:cs typeface="Lucida Sans"/>
              </a:rPr>
              <a:t>VL</a:t>
            </a:r>
            <a:r>
              <a:rPr kumimoji="0" sz="2000" b="1" i="0" u="none" strike="noStrike" kern="1200" cap="none" spc="-125" normalizeH="0" baseline="0" noProof="0" dirty="0">
                <a:ln>
                  <a:noFill/>
                </a:ln>
                <a:solidFill>
                  <a:prstClr val="black"/>
                </a:solidFill>
                <a:effectLst/>
                <a:uLnTx/>
                <a:uFillTx/>
                <a:latin typeface="Lucida Sans"/>
                <a:ea typeface="+mn-ea"/>
                <a:cs typeface="Lucida Sans"/>
              </a:rPr>
              <a:t> </a:t>
            </a:r>
            <a:r>
              <a:rPr kumimoji="0" sz="2000" b="1" i="0" u="none" strike="noStrike" kern="1200" cap="none" spc="-135" normalizeH="0" baseline="0" noProof="0" dirty="0">
                <a:ln>
                  <a:noFill/>
                </a:ln>
                <a:solidFill>
                  <a:prstClr val="black"/>
                </a:solidFill>
                <a:effectLst/>
                <a:uLnTx/>
                <a:uFillTx/>
                <a:latin typeface="Lucida Sans"/>
                <a:ea typeface="+mn-ea"/>
                <a:cs typeface="Lucida Sans"/>
              </a:rPr>
              <a:t>&lt;</a:t>
            </a:r>
            <a:r>
              <a:rPr kumimoji="0" sz="2000" b="1" i="0" u="none" strike="noStrike" kern="1200" cap="none" spc="-114" normalizeH="0" baseline="0" noProof="0" dirty="0">
                <a:ln>
                  <a:noFill/>
                </a:ln>
                <a:solidFill>
                  <a:prstClr val="black"/>
                </a:solidFill>
                <a:effectLst/>
                <a:uLnTx/>
                <a:uFillTx/>
                <a:latin typeface="Lucida Sans"/>
                <a:ea typeface="+mn-ea"/>
                <a:cs typeface="Lucida Sans"/>
              </a:rPr>
              <a:t> </a:t>
            </a:r>
            <a:r>
              <a:rPr kumimoji="0" sz="2000" b="1" i="0" u="none" strike="noStrike" kern="1200" cap="none" spc="-140" normalizeH="0" baseline="0" noProof="0" dirty="0">
                <a:ln>
                  <a:noFill/>
                </a:ln>
                <a:solidFill>
                  <a:prstClr val="black"/>
                </a:solidFill>
                <a:effectLst/>
                <a:uLnTx/>
                <a:uFillTx/>
                <a:latin typeface="Lucida Sans"/>
                <a:ea typeface="+mn-ea"/>
                <a:cs typeface="Lucida Sans"/>
              </a:rPr>
              <a:t>200</a:t>
            </a:r>
            <a:r>
              <a:rPr kumimoji="0" sz="2000" b="1" i="0" u="none" strike="noStrike" kern="1200" cap="none" spc="-130" normalizeH="0" baseline="0" noProof="0" dirty="0">
                <a:ln>
                  <a:noFill/>
                </a:ln>
                <a:solidFill>
                  <a:prstClr val="black"/>
                </a:solidFill>
                <a:effectLst/>
                <a:uLnTx/>
                <a:uFillTx/>
                <a:latin typeface="Lucida Sans"/>
                <a:ea typeface="+mn-ea"/>
                <a:cs typeface="Lucida Sans"/>
              </a:rPr>
              <a:t> </a:t>
            </a:r>
            <a:r>
              <a:rPr kumimoji="0" sz="2000" b="1" i="0" u="none" strike="noStrike" kern="1200" cap="none" spc="-50" normalizeH="0" baseline="0" noProof="0" dirty="0">
                <a:ln>
                  <a:noFill/>
                </a:ln>
                <a:solidFill>
                  <a:prstClr val="black"/>
                </a:solidFill>
                <a:effectLst/>
                <a:uLnTx/>
                <a:uFillTx/>
                <a:latin typeface="Lucida Sans"/>
                <a:ea typeface="+mn-ea"/>
                <a:cs typeface="Lucida Sans"/>
              </a:rPr>
              <a:t>copies</a:t>
            </a:r>
            <a:r>
              <a:rPr kumimoji="0" sz="2000" b="1" i="0" u="none" strike="noStrike" kern="1200" cap="none" spc="-120" normalizeH="0" baseline="0" noProof="0" dirty="0">
                <a:ln>
                  <a:noFill/>
                </a:ln>
                <a:solidFill>
                  <a:prstClr val="black"/>
                </a:solidFill>
                <a:effectLst/>
                <a:uLnTx/>
                <a:uFillTx/>
                <a:latin typeface="Lucida Sans"/>
                <a:ea typeface="+mn-ea"/>
                <a:cs typeface="Lucida Sans"/>
              </a:rPr>
              <a:t> </a:t>
            </a:r>
            <a:r>
              <a:rPr kumimoji="0" sz="2000" b="1" i="0" u="none" strike="noStrike" kern="1200" cap="none" spc="-135" normalizeH="0" baseline="0" noProof="0" dirty="0">
                <a:ln>
                  <a:noFill/>
                </a:ln>
                <a:solidFill>
                  <a:prstClr val="black"/>
                </a:solidFill>
                <a:effectLst/>
                <a:uLnTx/>
                <a:uFillTx/>
                <a:latin typeface="Lucida Sans"/>
                <a:ea typeface="+mn-ea"/>
                <a:cs typeface="Lucida Sans"/>
              </a:rPr>
              <a:t>=</a:t>
            </a:r>
            <a:r>
              <a:rPr kumimoji="0" sz="2000" b="1" i="0" u="none" strike="noStrike" kern="1200" cap="none" spc="-130" normalizeH="0" baseline="0" noProof="0" dirty="0">
                <a:ln>
                  <a:noFill/>
                </a:ln>
                <a:solidFill>
                  <a:prstClr val="black"/>
                </a:solidFill>
                <a:effectLst/>
                <a:uLnTx/>
                <a:uFillTx/>
                <a:latin typeface="Lucida Sans"/>
                <a:ea typeface="+mn-ea"/>
                <a:cs typeface="Lucida Sans"/>
              </a:rPr>
              <a:t> </a:t>
            </a:r>
            <a:r>
              <a:rPr kumimoji="0" sz="2000" b="1" i="0" u="none" strike="noStrike" kern="1200" cap="none" spc="-140" normalizeH="0" baseline="0" noProof="0" dirty="0">
                <a:ln>
                  <a:noFill/>
                </a:ln>
                <a:solidFill>
                  <a:prstClr val="black"/>
                </a:solidFill>
                <a:effectLst/>
                <a:uLnTx/>
                <a:uFillTx/>
                <a:latin typeface="Lucida Sans"/>
                <a:ea typeface="+mn-ea"/>
                <a:cs typeface="Lucida Sans"/>
              </a:rPr>
              <a:t>874</a:t>
            </a:r>
            <a:r>
              <a:rPr kumimoji="0" sz="2000" b="1" i="0" u="none" strike="noStrike" kern="1200" cap="none" spc="-130" normalizeH="0" baseline="0" noProof="0" dirty="0">
                <a:ln>
                  <a:noFill/>
                </a:ln>
                <a:solidFill>
                  <a:prstClr val="black"/>
                </a:solidFill>
                <a:effectLst/>
                <a:uLnTx/>
                <a:uFillTx/>
                <a:latin typeface="Lucida Sans"/>
                <a:ea typeface="+mn-ea"/>
                <a:cs typeface="Lucida Sans"/>
              </a:rPr>
              <a:t> </a:t>
            </a:r>
            <a:r>
              <a:rPr kumimoji="0" sz="2000" b="1" i="0" u="none" strike="noStrike" kern="1200" cap="none" spc="-30" normalizeH="0" baseline="0" noProof="0" dirty="0">
                <a:ln>
                  <a:noFill/>
                </a:ln>
                <a:solidFill>
                  <a:prstClr val="black"/>
                </a:solidFill>
                <a:effectLst/>
                <a:uLnTx/>
                <a:uFillTx/>
                <a:latin typeface="Lucida Sans"/>
                <a:ea typeface="+mn-ea"/>
                <a:cs typeface="Lucida Sans"/>
              </a:rPr>
              <a:t>clients</a:t>
            </a:r>
            <a:r>
              <a:rPr kumimoji="0" sz="2000" b="1" i="0" u="none" strike="noStrike" kern="1200" cap="none" spc="-125" normalizeH="0" baseline="0" noProof="0" dirty="0">
                <a:ln>
                  <a:noFill/>
                </a:ln>
                <a:solidFill>
                  <a:prstClr val="black"/>
                </a:solidFill>
                <a:effectLst/>
                <a:uLnTx/>
                <a:uFillTx/>
                <a:latin typeface="Lucida Sans"/>
                <a:ea typeface="+mn-ea"/>
                <a:cs typeface="Lucida Sans"/>
              </a:rPr>
              <a:t> </a:t>
            </a:r>
            <a:r>
              <a:rPr kumimoji="0" sz="2000" b="1" i="0" u="none" strike="noStrike" kern="1200" cap="none" spc="-35" normalizeH="0" baseline="0" noProof="0" dirty="0">
                <a:ln>
                  <a:noFill/>
                </a:ln>
                <a:solidFill>
                  <a:prstClr val="black"/>
                </a:solidFill>
                <a:effectLst/>
                <a:uLnTx/>
                <a:uFillTx/>
                <a:latin typeface="Lucida Sans"/>
                <a:ea typeface="+mn-ea"/>
                <a:cs typeface="Lucida Sans"/>
              </a:rPr>
              <a:t>(</a:t>
            </a:r>
            <a:r>
              <a:rPr kumimoji="0" sz="2000" b="1" i="0" u="none" strike="noStrike" kern="1200" cap="none" spc="-120" normalizeH="0" baseline="0" noProof="0" dirty="0">
                <a:ln>
                  <a:noFill/>
                </a:ln>
                <a:solidFill>
                  <a:prstClr val="black"/>
                </a:solidFill>
                <a:effectLst/>
                <a:uLnTx/>
                <a:uFillTx/>
                <a:latin typeface="Lucida Sans"/>
                <a:ea typeface="+mn-ea"/>
                <a:cs typeface="Lucida Sans"/>
              </a:rPr>
              <a:t> </a:t>
            </a:r>
            <a:r>
              <a:rPr kumimoji="0" sz="2000" b="1" i="0" u="none" strike="noStrike" kern="1200" cap="none" spc="-140" normalizeH="0" baseline="0" noProof="0" dirty="0">
                <a:ln>
                  <a:noFill/>
                </a:ln>
                <a:solidFill>
                  <a:prstClr val="black"/>
                </a:solidFill>
                <a:effectLst/>
                <a:uLnTx/>
                <a:uFillTx/>
                <a:latin typeface="Lucida Sans"/>
                <a:ea typeface="+mn-ea"/>
                <a:cs typeface="Lucida Sans"/>
              </a:rPr>
              <a:t>&gt;200</a:t>
            </a:r>
            <a:r>
              <a:rPr kumimoji="0" sz="2000" b="1" i="0" u="none" strike="noStrike" kern="1200" cap="none" spc="-130" normalizeH="0" baseline="0" noProof="0" dirty="0">
                <a:ln>
                  <a:noFill/>
                </a:ln>
                <a:solidFill>
                  <a:prstClr val="black"/>
                </a:solidFill>
                <a:effectLst/>
                <a:uLnTx/>
                <a:uFillTx/>
                <a:latin typeface="Lucida Sans"/>
                <a:ea typeface="+mn-ea"/>
                <a:cs typeface="Lucida Sans"/>
              </a:rPr>
              <a:t> </a:t>
            </a:r>
            <a:r>
              <a:rPr kumimoji="0" sz="2000" b="1" i="0" u="none" strike="noStrike" kern="1200" cap="none" spc="-50" normalizeH="0" baseline="0" noProof="0" dirty="0">
                <a:ln>
                  <a:noFill/>
                </a:ln>
                <a:solidFill>
                  <a:prstClr val="black"/>
                </a:solidFill>
                <a:effectLst/>
                <a:uLnTx/>
                <a:uFillTx/>
                <a:latin typeface="Lucida Sans"/>
                <a:ea typeface="+mn-ea"/>
                <a:cs typeface="Lucida Sans"/>
              </a:rPr>
              <a:t>copies</a:t>
            </a:r>
            <a:r>
              <a:rPr kumimoji="0" sz="2000" b="1" i="0" u="none" strike="noStrike" kern="1200" cap="none" spc="-120" normalizeH="0" baseline="0" noProof="0" dirty="0">
                <a:ln>
                  <a:noFill/>
                </a:ln>
                <a:solidFill>
                  <a:prstClr val="black"/>
                </a:solidFill>
                <a:effectLst/>
                <a:uLnTx/>
                <a:uFillTx/>
                <a:latin typeface="Lucida Sans"/>
                <a:ea typeface="+mn-ea"/>
                <a:cs typeface="Lucida Sans"/>
              </a:rPr>
              <a:t> </a:t>
            </a:r>
            <a:r>
              <a:rPr kumimoji="0" sz="2000" b="1" i="0" u="none" strike="noStrike" kern="1200" cap="none" spc="-135" normalizeH="0" baseline="0" noProof="0" dirty="0">
                <a:ln>
                  <a:noFill/>
                </a:ln>
                <a:solidFill>
                  <a:prstClr val="black"/>
                </a:solidFill>
                <a:effectLst/>
                <a:uLnTx/>
                <a:uFillTx/>
                <a:latin typeface="Lucida Sans"/>
                <a:ea typeface="+mn-ea"/>
                <a:cs typeface="Lucida Sans"/>
              </a:rPr>
              <a:t>=</a:t>
            </a:r>
            <a:r>
              <a:rPr kumimoji="0" sz="2000" b="1" i="0" u="none" strike="noStrike" kern="1200" cap="none" spc="-130" normalizeH="0" baseline="0" noProof="0" dirty="0">
                <a:ln>
                  <a:noFill/>
                </a:ln>
                <a:solidFill>
                  <a:prstClr val="black"/>
                </a:solidFill>
                <a:effectLst/>
                <a:uLnTx/>
                <a:uFillTx/>
                <a:latin typeface="Lucida Sans"/>
                <a:ea typeface="+mn-ea"/>
                <a:cs typeface="Lucida Sans"/>
              </a:rPr>
              <a:t> </a:t>
            </a:r>
            <a:r>
              <a:rPr kumimoji="0" sz="2000" b="1" i="0" u="none" strike="noStrike" kern="1200" cap="none" spc="-140" normalizeH="0" baseline="0" noProof="0" dirty="0">
                <a:ln>
                  <a:noFill/>
                </a:ln>
                <a:solidFill>
                  <a:prstClr val="black"/>
                </a:solidFill>
                <a:effectLst/>
                <a:uLnTx/>
                <a:uFillTx/>
                <a:latin typeface="Lucida Sans"/>
                <a:ea typeface="+mn-ea"/>
                <a:cs typeface="Lucida Sans"/>
              </a:rPr>
              <a:t>108</a:t>
            </a:r>
            <a:r>
              <a:rPr kumimoji="0" sz="2000" b="1" i="0" u="none" strike="noStrike" kern="1200" cap="none" spc="-125" normalizeH="0" baseline="0" noProof="0" dirty="0">
                <a:ln>
                  <a:noFill/>
                </a:ln>
                <a:solidFill>
                  <a:prstClr val="black"/>
                </a:solidFill>
                <a:effectLst/>
                <a:uLnTx/>
                <a:uFillTx/>
                <a:latin typeface="Lucida Sans"/>
                <a:ea typeface="+mn-ea"/>
                <a:cs typeface="Lucida Sans"/>
              </a:rPr>
              <a:t> </a:t>
            </a:r>
            <a:r>
              <a:rPr kumimoji="0" sz="2000" b="1" i="0" u="none" strike="noStrike" kern="1200" cap="none" spc="-30" normalizeH="0" baseline="0" noProof="0" dirty="0">
                <a:ln>
                  <a:noFill/>
                </a:ln>
                <a:solidFill>
                  <a:prstClr val="black"/>
                </a:solidFill>
                <a:effectLst/>
                <a:uLnTx/>
                <a:uFillTx/>
                <a:latin typeface="Lucida Sans"/>
                <a:ea typeface="+mn-ea"/>
                <a:cs typeface="Lucida Sans"/>
              </a:rPr>
              <a:t>clients</a:t>
            </a:r>
            <a:r>
              <a:rPr kumimoji="0" sz="2000" b="1" i="0" u="none" strike="noStrike" kern="1200" cap="none" spc="-125" normalizeH="0" baseline="0" noProof="0" dirty="0">
                <a:ln>
                  <a:noFill/>
                </a:ln>
                <a:solidFill>
                  <a:prstClr val="black"/>
                </a:solidFill>
                <a:effectLst/>
                <a:uLnTx/>
                <a:uFillTx/>
                <a:latin typeface="Lucida Sans"/>
                <a:ea typeface="+mn-ea"/>
                <a:cs typeface="Lucida Sans"/>
              </a:rPr>
              <a:t> </a:t>
            </a:r>
            <a:r>
              <a:rPr kumimoji="0" sz="2000" b="1" i="0" u="none" strike="noStrike" kern="1200" cap="none" spc="-35" normalizeH="0" baseline="0" noProof="0" dirty="0">
                <a:ln>
                  <a:noFill/>
                </a:ln>
                <a:solidFill>
                  <a:prstClr val="black"/>
                </a:solidFill>
                <a:effectLst/>
                <a:uLnTx/>
                <a:uFillTx/>
                <a:latin typeface="Lucida Sans"/>
                <a:ea typeface="+mn-ea"/>
                <a:cs typeface="Lucida Sans"/>
              </a:rPr>
              <a:t>)</a:t>
            </a:r>
            <a:endParaRPr kumimoji="0" sz="2000" b="0" i="0" u="none" strike="noStrike" kern="1200" cap="none" spc="0" normalizeH="0" baseline="0" noProof="0">
              <a:ln>
                <a:noFill/>
              </a:ln>
              <a:solidFill>
                <a:prstClr val="black"/>
              </a:solidFill>
              <a:effectLst/>
              <a:uLnTx/>
              <a:uFillTx/>
              <a:latin typeface="Lucida Sans"/>
              <a:ea typeface="+mn-ea"/>
              <a:cs typeface="Lucida Sans"/>
            </a:endParaRPr>
          </a:p>
          <a:p>
            <a:pPr marL="0" marR="0" lvl="0" indent="0" algn="l" defTabSz="914400" rtl="0" eaLnBrk="1" fontAlgn="auto" latinLnBrk="0" hangingPunct="1">
              <a:lnSpc>
                <a:spcPct val="100000"/>
              </a:lnSpc>
              <a:spcBef>
                <a:spcPts val="25"/>
              </a:spcBef>
              <a:spcAft>
                <a:spcPts val="0"/>
              </a:spcAft>
              <a:buClrTx/>
              <a:buSzTx/>
              <a:buFont typeface="Arial"/>
              <a:buChar char="•"/>
              <a:tabLst/>
              <a:defRPr/>
            </a:pPr>
            <a:endParaRPr kumimoji="0" sz="3300" b="0" i="0" u="none" strike="noStrike" kern="1200" cap="none" spc="0" normalizeH="0" baseline="0" noProof="0">
              <a:ln>
                <a:noFill/>
              </a:ln>
              <a:solidFill>
                <a:prstClr val="black"/>
              </a:solidFill>
              <a:effectLst/>
              <a:uLnTx/>
              <a:uFillTx/>
              <a:latin typeface="Lucida Sans"/>
              <a:ea typeface="+mn-ea"/>
              <a:cs typeface="Lucida Sans"/>
            </a:endParaRPr>
          </a:p>
          <a:p>
            <a:pPr marL="241300" marR="0" lvl="0" indent="-228600" algn="l" defTabSz="914400" rtl="0" eaLnBrk="1" fontAlgn="auto" latinLnBrk="0" hangingPunct="1">
              <a:lnSpc>
                <a:spcPct val="100000"/>
              </a:lnSpc>
              <a:spcBef>
                <a:spcPts val="0"/>
              </a:spcBef>
              <a:spcAft>
                <a:spcPts val="0"/>
              </a:spcAft>
              <a:buClrTx/>
              <a:buSzTx/>
              <a:buFont typeface="Arial"/>
              <a:buChar char="•"/>
              <a:tabLst>
                <a:tab pos="240665" algn="l"/>
                <a:tab pos="241300" algn="l"/>
              </a:tabLst>
              <a:defRPr/>
            </a:pPr>
            <a:r>
              <a:rPr kumimoji="0" sz="2000" b="1" i="0" u="none" strike="noStrike" kern="1200" cap="none" spc="-35" normalizeH="0" baseline="0" noProof="0" dirty="0">
                <a:ln>
                  <a:noFill/>
                </a:ln>
                <a:solidFill>
                  <a:prstClr val="black"/>
                </a:solidFill>
                <a:effectLst/>
                <a:uLnTx/>
                <a:uFillTx/>
                <a:latin typeface="Lucida Sans"/>
                <a:ea typeface="+mn-ea"/>
                <a:cs typeface="Lucida Sans"/>
              </a:rPr>
              <a:t>Screening</a:t>
            </a:r>
            <a:r>
              <a:rPr kumimoji="0" sz="2000" b="1" i="0" u="none" strike="noStrike" kern="1200" cap="none" spc="-160" normalizeH="0" baseline="0" noProof="0" dirty="0">
                <a:ln>
                  <a:noFill/>
                </a:ln>
                <a:solidFill>
                  <a:prstClr val="black"/>
                </a:solidFill>
                <a:effectLst/>
                <a:uLnTx/>
                <a:uFillTx/>
                <a:latin typeface="Lucida Sans"/>
                <a:ea typeface="+mn-ea"/>
                <a:cs typeface="Lucida Sans"/>
              </a:rPr>
              <a:t> </a:t>
            </a:r>
            <a:r>
              <a:rPr kumimoji="0" sz="2000" b="1" i="0" u="none" strike="noStrike" kern="1200" cap="none" spc="-35" normalizeH="0" baseline="0" noProof="0" dirty="0">
                <a:ln>
                  <a:noFill/>
                </a:ln>
                <a:solidFill>
                  <a:prstClr val="black"/>
                </a:solidFill>
                <a:effectLst/>
                <a:uLnTx/>
                <a:uFillTx/>
                <a:latin typeface="Lucida Sans"/>
                <a:ea typeface="+mn-ea"/>
                <a:cs typeface="Lucida Sans"/>
              </a:rPr>
              <a:t>for</a:t>
            </a:r>
            <a:r>
              <a:rPr kumimoji="0" sz="2000" b="1" i="0" u="none" strike="noStrike" kern="1200" cap="none" spc="-110" normalizeH="0" baseline="0" noProof="0" dirty="0">
                <a:ln>
                  <a:noFill/>
                </a:ln>
                <a:solidFill>
                  <a:prstClr val="black"/>
                </a:solidFill>
                <a:effectLst/>
                <a:uLnTx/>
                <a:uFillTx/>
                <a:latin typeface="Lucida Sans"/>
                <a:ea typeface="+mn-ea"/>
                <a:cs typeface="Lucida Sans"/>
              </a:rPr>
              <a:t> </a:t>
            </a:r>
            <a:r>
              <a:rPr kumimoji="0" sz="2000" b="1" i="0" u="none" strike="noStrike" kern="1200" cap="none" spc="-25" normalizeH="0" baseline="0" noProof="0" dirty="0">
                <a:ln>
                  <a:noFill/>
                </a:ln>
                <a:solidFill>
                  <a:prstClr val="black"/>
                </a:solidFill>
                <a:effectLst/>
                <a:uLnTx/>
                <a:uFillTx/>
                <a:latin typeface="Lucida Sans"/>
                <a:ea typeface="+mn-ea"/>
                <a:cs typeface="Lucida Sans"/>
              </a:rPr>
              <a:t>Hep</a:t>
            </a:r>
            <a:r>
              <a:rPr kumimoji="0" sz="2000" b="1" i="0" u="none" strike="noStrike" kern="1200" cap="none" spc="-130" normalizeH="0" baseline="0" noProof="0" dirty="0">
                <a:ln>
                  <a:noFill/>
                </a:ln>
                <a:solidFill>
                  <a:prstClr val="black"/>
                </a:solidFill>
                <a:effectLst/>
                <a:uLnTx/>
                <a:uFillTx/>
                <a:latin typeface="Lucida Sans"/>
                <a:ea typeface="+mn-ea"/>
                <a:cs typeface="Lucida Sans"/>
              </a:rPr>
              <a:t> </a:t>
            </a:r>
            <a:r>
              <a:rPr kumimoji="0" sz="2000" b="1" i="0" u="none" strike="noStrike" kern="1200" cap="none" spc="-150" normalizeH="0" baseline="0" noProof="0" dirty="0">
                <a:ln>
                  <a:noFill/>
                </a:ln>
                <a:solidFill>
                  <a:prstClr val="black"/>
                </a:solidFill>
                <a:effectLst/>
                <a:uLnTx/>
                <a:uFillTx/>
                <a:latin typeface="Lucida Sans"/>
                <a:ea typeface="+mn-ea"/>
                <a:cs typeface="Lucida Sans"/>
              </a:rPr>
              <a:t>C</a:t>
            </a:r>
            <a:r>
              <a:rPr kumimoji="0" sz="2000" b="1" i="0" u="none" strike="noStrike" kern="1200" cap="none" spc="-120" normalizeH="0" baseline="0" noProof="0" dirty="0">
                <a:ln>
                  <a:noFill/>
                </a:ln>
                <a:solidFill>
                  <a:prstClr val="black"/>
                </a:solidFill>
                <a:effectLst/>
                <a:uLnTx/>
                <a:uFillTx/>
                <a:latin typeface="Lucida Sans"/>
                <a:ea typeface="+mn-ea"/>
                <a:cs typeface="Lucida Sans"/>
              </a:rPr>
              <a:t> </a:t>
            </a:r>
            <a:r>
              <a:rPr kumimoji="0" sz="2000" b="1" i="0" u="none" strike="noStrike" kern="1200" cap="none" spc="-135" normalizeH="0" baseline="0" noProof="0" dirty="0">
                <a:ln>
                  <a:noFill/>
                </a:ln>
                <a:solidFill>
                  <a:prstClr val="black"/>
                </a:solidFill>
                <a:effectLst/>
                <a:uLnTx/>
                <a:uFillTx/>
                <a:latin typeface="Lucida Sans"/>
                <a:ea typeface="+mn-ea"/>
                <a:cs typeface="Lucida Sans"/>
              </a:rPr>
              <a:t>=</a:t>
            </a:r>
            <a:r>
              <a:rPr kumimoji="0" sz="2000" b="1" i="0" u="none" strike="noStrike" kern="1200" cap="none" spc="-130" normalizeH="0" baseline="0" noProof="0" dirty="0">
                <a:ln>
                  <a:noFill/>
                </a:ln>
                <a:solidFill>
                  <a:prstClr val="black"/>
                </a:solidFill>
                <a:effectLst/>
                <a:uLnTx/>
                <a:uFillTx/>
                <a:latin typeface="Lucida Sans"/>
                <a:ea typeface="+mn-ea"/>
                <a:cs typeface="Lucida Sans"/>
              </a:rPr>
              <a:t> </a:t>
            </a:r>
            <a:r>
              <a:rPr kumimoji="0" sz="2000" b="1" i="0" u="none" strike="noStrike" kern="1200" cap="none" spc="-140" normalizeH="0" baseline="0" noProof="0" dirty="0">
                <a:ln>
                  <a:noFill/>
                </a:ln>
                <a:solidFill>
                  <a:prstClr val="black"/>
                </a:solidFill>
                <a:effectLst/>
                <a:uLnTx/>
                <a:uFillTx/>
                <a:latin typeface="Lucida Sans"/>
                <a:ea typeface="+mn-ea"/>
                <a:cs typeface="Lucida Sans"/>
              </a:rPr>
              <a:t>94</a:t>
            </a:r>
            <a:r>
              <a:rPr kumimoji="0" sz="2000" b="1" i="0" u="none" strike="noStrike" kern="1200" cap="none" spc="-130" normalizeH="0" baseline="0" noProof="0" dirty="0">
                <a:ln>
                  <a:noFill/>
                </a:ln>
                <a:solidFill>
                  <a:prstClr val="black"/>
                </a:solidFill>
                <a:effectLst/>
                <a:uLnTx/>
                <a:uFillTx/>
                <a:latin typeface="Lucida Sans"/>
                <a:ea typeface="+mn-ea"/>
                <a:cs typeface="Lucida Sans"/>
              </a:rPr>
              <a:t> </a:t>
            </a:r>
            <a:r>
              <a:rPr kumimoji="0" sz="2000" b="1" i="0" u="none" strike="noStrike" kern="1200" cap="none" spc="-35" normalizeH="0" baseline="0" noProof="0" dirty="0">
                <a:ln>
                  <a:noFill/>
                </a:ln>
                <a:solidFill>
                  <a:prstClr val="black"/>
                </a:solidFill>
                <a:effectLst/>
                <a:uLnTx/>
                <a:uFillTx/>
                <a:latin typeface="Lucida Sans"/>
                <a:ea typeface="+mn-ea"/>
                <a:cs typeface="Lucida Sans"/>
              </a:rPr>
              <a:t>tests</a:t>
            </a:r>
            <a:r>
              <a:rPr kumimoji="0" sz="2000" b="1" i="0" u="none" strike="noStrike" kern="1200" cap="none" spc="-100" normalizeH="0" baseline="0" noProof="0" dirty="0">
                <a:ln>
                  <a:noFill/>
                </a:ln>
                <a:solidFill>
                  <a:prstClr val="black"/>
                </a:solidFill>
                <a:effectLst/>
                <a:uLnTx/>
                <a:uFillTx/>
                <a:latin typeface="Lucida Sans"/>
                <a:ea typeface="+mn-ea"/>
                <a:cs typeface="Lucida Sans"/>
              </a:rPr>
              <a:t> </a:t>
            </a:r>
            <a:r>
              <a:rPr kumimoji="0" sz="2000" b="1" i="0" u="none" strike="noStrike" kern="1200" cap="none" spc="-35" normalizeH="0" baseline="0" noProof="0" dirty="0">
                <a:ln>
                  <a:noFill/>
                </a:ln>
                <a:solidFill>
                  <a:prstClr val="black"/>
                </a:solidFill>
                <a:effectLst/>
                <a:uLnTx/>
                <a:uFillTx/>
                <a:latin typeface="Lucida Sans"/>
                <a:ea typeface="+mn-ea"/>
                <a:cs typeface="Lucida Sans"/>
              </a:rPr>
              <a:t>(</a:t>
            </a:r>
            <a:r>
              <a:rPr kumimoji="0" sz="2000" b="1" i="0" u="none" strike="noStrike" kern="1200" cap="none" spc="-120" normalizeH="0" baseline="0" noProof="0" dirty="0">
                <a:ln>
                  <a:noFill/>
                </a:ln>
                <a:solidFill>
                  <a:prstClr val="black"/>
                </a:solidFill>
                <a:effectLst/>
                <a:uLnTx/>
                <a:uFillTx/>
                <a:latin typeface="Lucida Sans"/>
                <a:ea typeface="+mn-ea"/>
                <a:cs typeface="Lucida Sans"/>
              </a:rPr>
              <a:t> </a:t>
            </a:r>
            <a:r>
              <a:rPr kumimoji="0" sz="2000" b="1" i="0" u="none" strike="noStrike" kern="1200" cap="none" spc="-40" normalizeH="0" baseline="0" noProof="0" dirty="0">
                <a:ln>
                  <a:noFill/>
                </a:ln>
                <a:solidFill>
                  <a:prstClr val="black"/>
                </a:solidFill>
                <a:effectLst/>
                <a:uLnTx/>
                <a:uFillTx/>
                <a:latin typeface="Lucida Sans"/>
                <a:ea typeface="+mn-ea"/>
                <a:cs typeface="Lucida Sans"/>
              </a:rPr>
              <a:t>positive</a:t>
            </a:r>
            <a:r>
              <a:rPr kumimoji="0" sz="2000" b="1" i="0" u="none" strike="noStrike" kern="1200" cap="none" spc="-125" normalizeH="0" baseline="0" noProof="0" dirty="0">
                <a:ln>
                  <a:noFill/>
                </a:ln>
                <a:solidFill>
                  <a:prstClr val="black"/>
                </a:solidFill>
                <a:effectLst/>
                <a:uLnTx/>
                <a:uFillTx/>
                <a:latin typeface="Lucida Sans"/>
                <a:ea typeface="+mn-ea"/>
                <a:cs typeface="Lucida Sans"/>
              </a:rPr>
              <a:t> </a:t>
            </a:r>
            <a:r>
              <a:rPr kumimoji="0" sz="2000" b="1" i="0" u="none" strike="noStrike" kern="1200" cap="none" spc="0" normalizeH="0" baseline="0" noProof="0" dirty="0">
                <a:ln>
                  <a:noFill/>
                </a:ln>
                <a:solidFill>
                  <a:prstClr val="black"/>
                </a:solidFill>
                <a:effectLst/>
                <a:uLnTx/>
                <a:uFillTx/>
                <a:latin typeface="Lucida Sans"/>
                <a:ea typeface="+mn-ea"/>
                <a:cs typeface="Lucida Sans"/>
              </a:rPr>
              <a:t>–</a:t>
            </a:r>
            <a:r>
              <a:rPr kumimoji="0" sz="2000" b="1" i="0" u="none" strike="noStrike" kern="1200" cap="none" spc="-120" normalizeH="0" baseline="0" noProof="0" dirty="0">
                <a:ln>
                  <a:noFill/>
                </a:ln>
                <a:solidFill>
                  <a:prstClr val="black"/>
                </a:solidFill>
                <a:effectLst/>
                <a:uLnTx/>
                <a:uFillTx/>
                <a:latin typeface="Lucida Sans"/>
                <a:ea typeface="+mn-ea"/>
                <a:cs typeface="Lucida Sans"/>
              </a:rPr>
              <a:t> </a:t>
            </a:r>
            <a:r>
              <a:rPr kumimoji="0" sz="2000" b="1" i="0" u="none" strike="noStrike" kern="1200" cap="none" spc="-90" normalizeH="0" baseline="0" noProof="0" dirty="0">
                <a:ln>
                  <a:noFill/>
                </a:ln>
                <a:solidFill>
                  <a:prstClr val="black"/>
                </a:solidFill>
                <a:effectLst/>
                <a:uLnTx/>
                <a:uFillTx/>
                <a:latin typeface="Lucida Sans"/>
                <a:ea typeface="+mn-ea"/>
                <a:cs typeface="Lucida Sans"/>
              </a:rPr>
              <a:t>6)</a:t>
            </a:r>
            <a:endParaRPr kumimoji="0" sz="2000" b="0" i="0" u="none" strike="noStrike" kern="1200" cap="none" spc="0" normalizeH="0" baseline="0" noProof="0">
              <a:ln>
                <a:noFill/>
              </a:ln>
              <a:solidFill>
                <a:prstClr val="black"/>
              </a:solidFill>
              <a:effectLst/>
              <a:uLnTx/>
              <a:uFillTx/>
              <a:latin typeface="Lucida Sans"/>
              <a:ea typeface="+mn-ea"/>
              <a:cs typeface="Lucida Sans"/>
            </a:endParaRPr>
          </a:p>
          <a:p>
            <a:pPr marL="241300" marR="0" lvl="0" indent="-228600" algn="l" defTabSz="914400" rtl="0" eaLnBrk="1" fontAlgn="auto" latinLnBrk="0" hangingPunct="1">
              <a:lnSpc>
                <a:spcPct val="100000"/>
              </a:lnSpc>
              <a:spcBef>
                <a:spcPts val="770"/>
              </a:spcBef>
              <a:spcAft>
                <a:spcPts val="0"/>
              </a:spcAft>
              <a:buClrTx/>
              <a:buSzTx/>
              <a:buFont typeface="Arial"/>
              <a:buChar char="•"/>
              <a:tabLst>
                <a:tab pos="240665" algn="l"/>
                <a:tab pos="241300" algn="l"/>
              </a:tabLst>
              <a:defRPr/>
            </a:pPr>
            <a:r>
              <a:rPr kumimoji="0" sz="2000" b="1" i="0" u="none" strike="noStrike" kern="1200" cap="none" spc="-35" normalizeH="0" baseline="0" noProof="0" dirty="0">
                <a:ln>
                  <a:noFill/>
                </a:ln>
                <a:solidFill>
                  <a:prstClr val="black"/>
                </a:solidFill>
                <a:effectLst/>
                <a:uLnTx/>
                <a:uFillTx/>
                <a:latin typeface="Lucida Sans"/>
                <a:ea typeface="+mn-ea"/>
                <a:cs typeface="Lucida Sans"/>
              </a:rPr>
              <a:t>Screening</a:t>
            </a:r>
            <a:r>
              <a:rPr kumimoji="0" sz="2000" b="1" i="0" u="none" strike="noStrike" kern="1200" cap="none" spc="-160" normalizeH="0" baseline="0" noProof="0" dirty="0">
                <a:ln>
                  <a:noFill/>
                </a:ln>
                <a:solidFill>
                  <a:prstClr val="black"/>
                </a:solidFill>
                <a:effectLst/>
                <a:uLnTx/>
                <a:uFillTx/>
                <a:latin typeface="Lucida Sans"/>
                <a:ea typeface="+mn-ea"/>
                <a:cs typeface="Lucida Sans"/>
              </a:rPr>
              <a:t> </a:t>
            </a:r>
            <a:r>
              <a:rPr kumimoji="0" sz="2000" b="1" i="0" u="none" strike="noStrike" kern="1200" cap="none" spc="-35" normalizeH="0" baseline="0" noProof="0" dirty="0">
                <a:ln>
                  <a:noFill/>
                </a:ln>
                <a:solidFill>
                  <a:prstClr val="black"/>
                </a:solidFill>
                <a:effectLst/>
                <a:uLnTx/>
                <a:uFillTx/>
                <a:latin typeface="Lucida Sans"/>
                <a:ea typeface="+mn-ea"/>
                <a:cs typeface="Lucida Sans"/>
              </a:rPr>
              <a:t>for</a:t>
            </a:r>
            <a:r>
              <a:rPr kumimoji="0" sz="2000" b="1" i="0" u="none" strike="noStrike" kern="1200" cap="none" spc="-110" normalizeH="0" baseline="0" noProof="0" dirty="0">
                <a:ln>
                  <a:noFill/>
                </a:ln>
                <a:solidFill>
                  <a:prstClr val="black"/>
                </a:solidFill>
                <a:effectLst/>
                <a:uLnTx/>
                <a:uFillTx/>
                <a:latin typeface="Lucida Sans"/>
                <a:ea typeface="+mn-ea"/>
                <a:cs typeface="Lucida Sans"/>
              </a:rPr>
              <a:t> </a:t>
            </a:r>
            <a:r>
              <a:rPr kumimoji="0" sz="2000" b="1" i="0" u="none" strike="noStrike" kern="1200" cap="none" spc="-50" normalizeH="0" baseline="0" noProof="0" dirty="0">
                <a:ln>
                  <a:noFill/>
                </a:ln>
                <a:solidFill>
                  <a:prstClr val="black"/>
                </a:solidFill>
                <a:effectLst/>
                <a:uLnTx/>
                <a:uFillTx/>
                <a:latin typeface="Lucida Sans"/>
                <a:ea typeface="+mn-ea"/>
                <a:cs typeface="Lucida Sans"/>
              </a:rPr>
              <a:t>Syphilis</a:t>
            </a:r>
            <a:r>
              <a:rPr kumimoji="0" sz="2000" b="1" i="0" u="none" strike="noStrike" kern="1200" cap="none" spc="-140" normalizeH="0" baseline="0" noProof="0" dirty="0">
                <a:ln>
                  <a:noFill/>
                </a:ln>
                <a:solidFill>
                  <a:prstClr val="black"/>
                </a:solidFill>
                <a:effectLst/>
                <a:uLnTx/>
                <a:uFillTx/>
                <a:latin typeface="Lucida Sans"/>
                <a:ea typeface="+mn-ea"/>
                <a:cs typeface="Lucida Sans"/>
              </a:rPr>
              <a:t> </a:t>
            </a:r>
            <a:r>
              <a:rPr kumimoji="0" sz="2000" b="1" i="0" u="none" strike="noStrike" kern="1200" cap="none" spc="-135" normalizeH="0" baseline="0" noProof="0" dirty="0">
                <a:ln>
                  <a:noFill/>
                </a:ln>
                <a:solidFill>
                  <a:prstClr val="black"/>
                </a:solidFill>
                <a:effectLst/>
                <a:uLnTx/>
                <a:uFillTx/>
                <a:latin typeface="Lucida Sans"/>
                <a:ea typeface="+mn-ea"/>
                <a:cs typeface="Lucida Sans"/>
              </a:rPr>
              <a:t>=</a:t>
            </a:r>
            <a:r>
              <a:rPr kumimoji="0" sz="2000" b="1" i="0" u="none" strike="noStrike" kern="1200" cap="none" spc="-130" normalizeH="0" baseline="0" noProof="0" dirty="0">
                <a:ln>
                  <a:noFill/>
                </a:ln>
                <a:solidFill>
                  <a:prstClr val="black"/>
                </a:solidFill>
                <a:effectLst/>
                <a:uLnTx/>
                <a:uFillTx/>
                <a:latin typeface="Lucida Sans"/>
                <a:ea typeface="+mn-ea"/>
                <a:cs typeface="Lucida Sans"/>
              </a:rPr>
              <a:t> </a:t>
            </a:r>
            <a:r>
              <a:rPr kumimoji="0" sz="2000" b="1" i="0" u="none" strike="noStrike" kern="1200" cap="none" spc="-140" normalizeH="0" baseline="0" noProof="0" dirty="0">
                <a:ln>
                  <a:noFill/>
                </a:ln>
                <a:solidFill>
                  <a:prstClr val="black"/>
                </a:solidFill>
                <a:effectLst/>
                <a:uLnTx/>
                <a:uFillTx/>
                <a:latin typeface="Lucida Sans"/>
                <a:ea typeface="+mn-ea"/>
                <a:cs typeface="Lucida Sans"/>
              </a:rPr>
              <a:t>481</a:t>
            </a:r>
            <a:r>
              <a:rPr kumimoji="0" sz="2000" b="1" i="0" u="none" strike="noStrike" kern="1200" cap="none" spc="-130" normalizeH="0" baseline="0" noProof="0" dirty="0">
                <a:ln>
                  <a:noFill/>
                </a:ln>
                <a:solidFill>
                  <a:prstClr val="black"/>
                </a:solidFill>
                <a:effectLst/>
                <a:uLnTx/>
                <a:uFillTx/>
                <a:latin typeface="Lucida Sans"/>
                <a:ea typeface="+mn-ea"/>
                <a:cs typeface="Lucida Sans"/>
              </a:rPr>
              <a:t> </a:t>
            </a:r>
            <a:r>
              <a:rPr kumimoji="0" sz="2000" b="1" i="0" u="none" strike="noStrike" kern="1200" cap="none" spc="-35" normalizeH="0" baseline="0" noProof="0" dirty="0">
                <a:ln>
                  <a:noFill/>
                </a:ln>
                <a:solidFill>
                  <a:prstClr val="black"/>
                </a:solidFill>
                <a:effectLst/>
                <a:uLnTx/>
                <a:uFillTx/>
                <a:latin typeface="Lucida Sans"/>
                <a:ea typeface="+mn-ea"/>
                <a:cs typeface="Lucida Sans"/>
              </a:rPr>
              <a:t>tests</a:t>
            </a:r>
            <a:r>
              <a:rPr kumimoji="0" sz="2000" b="1" i="0" u="none" strike="noStrike" kern="1200" cap="none" spc="-100" normalizeH="0" baseline="0" noProof="0" dirty="0">
                <a:ln>
                  <a:noFill/>
                </a:ln>
                <a:solidFill>
                  <a:prstClr val="black"/>
                </a:solidFill>
                <a:effectLst/>
                <a:uLnTx/>
                <a:uFillTx/>
                <a:latin typeface="Lucida Sans"/>
                <a:ea typeface="+mn-ea"/>
                <a:cs typeface="Lucida Sans"/>
              </a:rPr>
              <a:t> </a:t>
            </a:r>
            <a:r>
              <a:rPr kumimoji="0" sz="2000" b="1" i="0" u="none" strike="noStrike" kern="1200" cap="none" spc="-35" normalizeH="0" baseline="0" noProof="0" dirty="0">
                <a:ln>
                  <a:noFill/>
                </a:ln>
                <a:solidFill>
                  <a:prstClr val="black"/>
                </a:solidFill>
                <a:effectLst/>
                <a:uLnTx/>
                <a:uFillTx/>
                <a:latin typeface="Lucida Sans"/>
                <a:ea typeface="+mn-ea"/>
                <a:cs typeface="Lucida Sans"/>
              </a:rPr>
              <a:t>(</a:t>
            </a:r>
            <a:r>
              <a:rPr kumimoji="0" sz="2000" b="1" i="0" u="none" strike="noStrike" kern="1200" cap="none" spc="-120" normalizeH="0" baseline="0" noProof="0" dirty="0">
                <a:ln>
                  <a:noFill/>
                </a:ln>
                <a:solidFill>
                  <a:prstClr val="black"/>
                </a:solidFill>
                <a:effectLst/>
                <a:uLnTx/>
                <a:uFillTx/>
                <a:latin typeface="Lucida Sans"/>
                <a:ea typeface="+mn-ea"/>
                <a:cs typeface="Lucida Sans"/>
              </a:rPr>
              <a:t> </a:t>
            </a:r>
            <a:r>
              <a:rPr kumimoji="0" sz="2000" b="1" i="0" u="none" strike="noStrike" kern="1200" cap="none" spc="-40" normalizeH="0" baseline="0" noProof="0" dirty="0">
                <a:ln>
                  <a:noFill/>
                </a:ln>
                <a:solidFill>
                  <a:prstClr val="black"/>
                </a:solidFill>
                <a:effectLst/>
                <a:uLnTx/>
                <a:uFillTx/>
                <a:latin typeface="Lucida Sans"/>
                <a:ea typeface="+mn-ea"/>
                <a:cs typeface="Lucida Sans"/>
              </a:rPr>
              <a:t>positive</a:t>
            </a:r>
            <a:r>
              <a:rPr kumimoji="0" sz="2000" b="1" i="0" u="none" strike="noStrike" kern="1200" cap="none" spc="-114" normalizeH="0" baseline="0" noProof="0" dirty="0">
                <a:ln>
                  <a:noFill/>
                </a:ln>
                <a:solidFill>
                  <a:prstClr val="black"/>
                </a:solidFill>
                <a:effectLst/>
                <a:uLnTx/>
                <a:uFillTx/>
                <a:latin typeface="Lucida Sans"/>
                <a:ea typeface="+mn-ea"/>
                <a:cs typeface="Lucida Sans"/>
              </a:rPr>
              <a:t> </a:t>
            </a:r>
            <a:r>
              <a:rPr kumimoji="0" sz="2000" b="1" i="0" u="none" strike="noStrike" kern="1200" cap="none" spc="0" normalizeH="0" baseline="0" noProof="0" dirty="0">
                <a:ln>
                  <a:noFill/>
                </a:ln>
                <a:solidFill>
                  <a:prstClr val="black"/>
                </a:solidFill>
                <a:effectLst/>
                <a:uLnTx/>
                <a:uFillTx/>
                <a:latin typeface="Lucida Sans"/>
                <a:ea typeface="+mn-ea"/>
                <a:cs typeface="Lucida Sans"/>
              </a:rPr>
              <a:t>–</a:t>
            </a:r>
            <a:r>
              <a:rPr kumimoji="0" sz="2000" b="1" i="0" u="none" strike="noStrike" kern="1200" cap="none" spc="-120" normalizeH="0" baseline="0" noProof="0" dirty="0">
                <a:ln>
                  <a:noFill/>
                </a:ln>
                <a:solidFill>
                  <a:prstClr val="black"/>
                </a:solidFill>
                <a:effectLst/>
                <a:uLnTx/>
                <a:uFillTx/>
                <a:latin typeface="Lucida Sans"/>
                <a:ea typeface="+mn-ea"/>
                <a:cs typeface="Lucida Sans"/>
              </a:rPr>
              <a:t> </a:t>
            </a:r>
            <a:r>
              <a:rPr kumimoji="0" sz="2000" b="1" i="0" u="none" strike="noStrike" kern="1200" cap="none" spc="-140" normalizeH="0" baseline="0" noProof="0" dirty="0">
                <a:ln>
                  <a:noFill/>
                </a:ln>
                <a:solidFill>
                  <a:prstClr val="black"/>
                </a:solidFill>
                <a:effectLst/>
                <a:uLnTx/>
                <a:uFillTx/>
                <a:latin typeface="Lucida Sans"/>
                <a:ea typeface="+mn-ea"/>
                <a:cs typeface="Lucida Sans"/>
              </a:rPr>
              <a:t>159</a:t>
            </a:r>
            <a:r>
              <a:rPr kumimoji="0" sz="2000" b="1" i="0" u="none" strike="noStrike" kern="1200" cap="none" spc="-130" normalizeH="0" baseline="0" noProof="0" dirty="0">
                <a:ln>
                  <a:noFill/>
                </a:ln>
                <a:solidFill>
                  <a:prstClr val="black"/>
                </a:solidFill>
                <a:effectLst/>
                <a:uLnTx/>
                <a:uFillTx/>
                <a:latin typeface="Lucida Sans"/>
                <a:ea typeface="+mn-ea"/>
                <a:cs typeface="Lucida Sans"/>
              </a:rPr>
              <a:t> </a:t>
            </a:r>
            <a:r>
              <a:rPr kumimoji="0" sz="2000" b="1" i="0" u="none" strike="noStrike" kern="1200" cap="none" spc="-35" normalizeH="0" baseline="0" noProof="0" dirty="0">
                <a:ln>
                  <a:noFill/>
                </a:ln>
                <a:solidFill>
                  <a:prstClr val="black"/>
                </a:solidFill>
                <a:effectLst/>
                <a:uLnTx/>
                <a:uFillTx/>
                <a:latin typeface="Lucida Sans"/>
                <a:ea typeface="+mn-ea"/>
                <a:cs typeface="Lucida Sans"/>
              </a:rPr>
              <a:t>)</a:t>
            </a:r>
            <a:endParaRPr kumimoji="0" sz="2000" b="0" i="0" u="none" strike="noStrike" kern="1200" cap="none" spc="0" normalizeH="0" baseline="0" noProof="0">
              <a:ln>
                <a:noFill/>
              </a:ln>
              <a:solidFill>
                <a:prstClr val="black"/>
              </a:solidFill>
              <a:effectLst/>
              <a:uLnTx/>
              <a:uFillTx/>
              <a:latin typeface="Lucida Sans"/>
              <a:ea typeface="+mn-ea"/>
              <a:cs typeface="Lucida Sans"/>
            </a:endParaRPr>
          </a:p>
          <a:p>
            <a:pPr marL="241300" marR="0" lvl="0" indent="-228600" algn="l" defTabSz="914400" rtl="0" eaLnBrk="1" fontAlgn="auto" latinLnBrk="0" hangingPunct="1">
              <a:lnSpc>
                <a:spcPct val="100000"/>
              </a:lnSpc>
              <a:spcBef>
                <a:spcPts val="755"/>
              </a:spcBef>
              <a:spcAft>
                <a:spcPts val="0"/>
              </a:spcAft>
              <a:buClrTx/>
              <a:buSzTx/>
              <a:buFont typeface="Arial"/>
              <a:buChar char="•"/>
              <a:tabLst>
                <a:tab pos="240665" algn="l"/>
                <a:tab pos="241300" algn="l"/>
              </a:tabLst>
              <a:defRPr/>
            </a:pPr>
            <a:r>
              <a:rPr kumimoji="0" sz="2000" b="1" i="0" u="none" strike="noStrike" kern="1200" cap="none" spc="-35" normalizeH="0" baseline="0" noProof="0" dirty="0">
                <a:ln>
                  <a:noFill/>
                </a:ln>
                <a:solidFill>
                  <a:prstClr val="black"/>
                </a:solidFill>
                <a:effectLst/>
                <a:uLnTx/>
                <a:uFillTx/>
                <a:latin typeface="Lucida Sans"/>
                <a:ea typeface="+mn-ea"/>
                <a:cs typeface="Lucida Sans"/>
              </a:rPr>
              <a:t>Screening</a:t>
            </a:r>
            <a:r>
              <a:rPr kumimoji="0" sz="2000" b="1" i="0" u="none" strike="noStrike" kern="1200" cap="none" spc="-160" normalizeH="0" baseline="0" noProof="0" dirty="0">
                <a:ln>
                  <a:noFill/>
                </a:ln>
                <a:solidFill>
                  <a:prstClr val="black"/>
                </a:solidFill>
                <a:effectLst/>
                <a:uLnTx/>
                <a:uFillTx/>
                <a:latin typeface="Lucida Sans"/>
                <a:ea typeface="+mn-ea"/>
                <a:cs typeface="Lucida Sans"/>
              </a:rPr>
              <a:t> </a:t>
            </a:r>
            <a:r>
              <a:rPr kumimoji="0" sz="2000" b="1" i="0" u="none" strike="noStrike" kern="1200" cap="none" spc="-35" normalizeH="0" baseline="0" noProof="0" dirty="0">
                <a:ln>
                  <a:noFill/>
                </a:ln>
                <a:solidFill>
                  <a:prstClr val="black"/>
                </a:solidFill>
                <a:effectLst/>
                <a:uLnTx/>
                <a:uFillTx/>
                <a:latin typeface="Lucida Sans"/>
                <a:ea typeface="+mn-ea"/>
                <a:cs typeface="Lucida Sans"/>
              </a:rPr>
              <a:t>for</a:t>
            </a:r>
            <a:r>
              <a:rPr kumimoji="0" sz="2000" b="1" i="0" u="none" strike="noStrike" kern="1200" cap="none" spc="-110" normalizeH="0" baseline="0" noProof="0" dirty="0">
                <a:ln>
                  <a:noFill/>
                </a:ln>
                <a:solidFill>
                  <a:prstClr val="black"/>
                </a:solidFill>
                <a:effectLst/>
                <a:uLnTx/>
                <a:uFillTx/>
                <a:latin typeface="Lucida Sans"/>
                <a:ea typeface="+mn-ea"/>
                <a:cs typeface="Lucida Sans"/>
              </a:rPr>
              <a:t> </a:t>
            </a:r>
            <a:r>
              <a:rPr kumimoji="0" sz="2000" b="1" i="0" u="none" strike="noStrike" kern="1200" cap="none" spc="-70" normalizeH="0" baseline="0" noProof="0" dirty="0">
                <a:ln>
                  <a:noFill/>
                </a:ln>
                <a:solidFill>
                  <a:prstClr val="black"/>
                </a:solidFill>
                <a:effectLst/>
                <a:uLnTx/>
                <a:uFillTx/>
                <a:latin typeface="Lucida Sans"/>
                <a:ea typeface="+mn-ea"/>
                <a:cs typeface="Lucida Sans"/>
              </a:rPr>
              <a:t>TB</a:t>
            </a:r>
            <a:r>
              <a:rPr kumimoji="0" sz="2000" b="1" i="0" u="none" strike="noStrike" kern="1200" cap="none" spc="-114" normalizeH="0" baseline="0" noProof="0" dirty="0">
                <a:ln>
                  <a:noFill/>
                </a:ln>
                <a:solidFill>
                  <a:prstClr val="black"/>
                </a:solidFill>
                <a:effectLst/>
                <a:uLnTx/>
                <a:uFillTx/>
                <a:latin typeface="Lucida Sans"/>
                <a:ea typeface="+mn-ea"/>
                <a:cs typeface="Lucida Sans"/>
              </a:rPr>
              <a:t> </a:t>
            </a:r>
            <a:r>
              <a:rPr kumimoji="0" sz="2000" b="1" i="0" u="none" strike="noStrike" kern="1200" cap="none" spc="-135" normalizeH="0" baseline="0" noProof="0" dirty="0">
                <a:ln>
                  <a:noFill/>
                </a:ln>
                <a:solidFill>
                  <a:prstClr val="black"/>
                </a:solidFill>
                <a:effectLst/>
                <a:uLnTx/>
                <a:uFillTx/>
                <a:latin typeface="Lucida Sans"/>
                <a:ea typeface="+mn-ea"/>
                <a:cs typeface="Lucida Sans"/>
              </a:rPr>
              <a:t>=</a:t>
            </a:r>
            <a:r>
              <a:rPr kumimoji="0" sz="2000" b="1" i="0" u="none" strike="noStrike" kern="1200" cap="none" spc="-130" normalizeH="0" baseline="0" noProof="0" dirty="0">
                <a:ln>
                  <a:noFill/>
                </a:ln>
                <a:solidFill>
                  <a:prstClr val="black"/>
                </a:solidFill>
                <a:effectLst/>
                <a:uLnTx/>
                <a:uFillTx/>
                <a:latin typeface="Lucida Sans"/>
                <a:ea typeface="+mn-ea"/>
                <a:cs typeface="Lucida Sans"/>
              </a:rPr>
              <a:t> </a:t>
            </a:r>
            <a:r>
              <a:rPr kumimoji="0" sz="2000" b="1" i="0" u="none" strike="noStrike" kern="1200" cap="none" spc="-140" normalizeH="0" baseline="0" noProof="0" dirty="0">
                <a:ln>
                  <a:noFill/>
                </a:ln>
                <a:solidFill>
                  <a:prstClr val="black"/>
                </a:solidFill>
                <a:effectLst/>
                <a:uLnTx/>
                <a:uFillTx/>
                <a:latin typeface="Lucida Sans"/>
                <a:ea typeface="+mn-ea"/>
                <a:cs typeface="Lucida Sans"/>
              </a:rPr>
              <a:t>107</a:t>
            </a:r>
            <a:r>
              <a:rPr kumimoji="0" sz="2000" b="1" i="0" u="none" strike="noStrike" kern="1200" cap="none" spc="-130" normalizeH="0" baseline="0" noProof="0" dirty="0">
                <a:ln>
                  <a:noFill/>
                </a:ln>
                <a:solidFill>
                  <a:prstClr val="black"/>
                </a:solidFill>
                <a:effectLst/>
                <a:uLnTx/>
                <a:uFillTx/>
                <a:latin typeface="Lucida Sans"/>
                <a:ea typeface="+mn-ea"/>
                <a:cs typeface="Lucida Sans"/>
              </a:rPr>
              <a:t> </a:t>
            </a:r>
            <a:r>
              <a:rPr kumimoji="0" sz="2000" b="1" i="0" u="none" strike="noStrike" kern="1200" cap="none" spc="-35" normalizeH="0" baseline="0" noProof="0" dirty="0">
                <a:ln>
                  <a:noFill/>
                </a:ln>
                <a:solidFill>
                  <a:prstClr val="black"/>
                </a:solidFill>
                <a:effectLst/>
                <a:uLnTx/>
                <a:uFillTx/>
                <a:latin typeface="Lucida Sans"/>
                <a:ea typeface="+mn-ea"/>
                <a:cs typeface="Lucida Sans"/>
              </a:rPr>
              <a:t>tests</a:t>
            </a:r>
            <a:r>
              <a:rPr kumimoji="0" sz="2000" b="1" i="0" u="none" strike="noStrike" kern="1200" cap="none" spc="-114" normalizeH="0" baseline="0" noProof="0" dirty="0">
                <a:ln>
                  <a:noFill/>
                </a:ln>
                <a:solidFill>
                  <a:prstClr val="black"/>
                </a:solidFill>
                <a:effectLst/>
                <a:uLnTx/>
                <a:uFillTx/>
                <a:latin typeface="Lucida Sans"/>
                <a:ea typeface="+mn-ea"/>
                <a:cs typeface="Lucida Sans"/>
              </a:rPr>
              <a:t> </a:t>
            </a:r>
            <a:r>
              <a:rPr kumimoji="0" sz="2000" b="1" i="0" u="none" strike="noStrike" kern="1200" cap="none" spc="-35" normalizeH="0" baseline="0" noProof="0" dirty="0">
                <a:ln>
                  <a:noFill/>
                </a:ln>
                <a:solidFill>
                  <a:prstClr val="black"/>
                </a:solidFill>
                <a:effectLst/>
                <a:uLnTx/>
                <a:uFillTx/>
                <a:latin typeface="Lucida Sans"/>
                <a:ea typeface="+mn-ea"/>
                <a:cs typeface="Lucida Sans"/>
              </a:rPr>
              <a:t>(</a:t>
            </a:r>
            <a:r>
              <a:rPr kumimoji="0" sz="2000" b="1" i="0" u="none" strike="noStrike" kern="1200" cap="none" spc="-120" normalizeH="0" baseline="0" noProof="0" dirty="0">
                <a:ln>
                  <a:noFill/>
                </a:ln>
                <a:solidFill>
                  <a:prstClr val="black"/>
                </a:solidFill>
                <a:effectLst/>
                <a:uLnTx/>
                <a:uFillTx/>
                <a:latin typeface="Lucida Sans"/>
                <a:ea typeface="+mn-ea"/>
                <a:cs typeface="Lucida Sans"/>
              </a:rPr>
              <a:t> </a:t>
            </a:r>
            <a:r>
              <a:rPr kumimoji="0" sz="2000" b="1" i="0" u="none" strike="noStrike" kern="1200" cap="none" spc="-40" normalizeH="0" baseline="0" noProof="0" dirty="0">
                <a:ln>
                  <a:noFill/>
                </a:ln>
                <a:solidFill>
                  <a:prstClr val="black"/>
                </a:solidFill>
                <a:effectLst/>
                <a:uLnTx/>
                <a:uFillTx/>
                <a:latin typeface="Lucida Sans"/>
                <a:ea typeface="+mn-ea"/>
                <a:cs typeface="Lucida Sans"/>
              </a:rPr>
              <a:t>positive</a:t>
            </a:r>
            <a:r>
              <a:rPr kumimoji="0" sz="2000" b="1" i="0" u="none" strike="noStrike" kern="1200" cap="none" spc="-110" normalizeH="0" baseline="0" noProof="0" dirty="0">
                <a:ln>
                  <a:noFill/>
                </a:ln>
                <a:solidFill>
                  <a:prstClr val="black"/>
                </a:solidFill>
                <a:effectLst/>
                <a:uLnTx/>
                <a:uFillTx/>
                <a:latin typeface="Lucida Sans"/>
                <a:ea typeface="+mn-ea"/>
                <a:cs typeface="Lucida Sans"/>
              </a:rPr>
              <a:t> </a:t>
            </a:r>
            <a:r>
              <a:rPr kumimoji="0" sz="2000" b="1" i="0" u="none" strike="noStrike" kern="1200" cap="none" spc="0" normalizeH="0" baseline="0" noProof="0" dirty="0">
                <a:ln>
                  <a:noFill/>
                </a:ln>
                <a:solidFill>
                  <a:prstClr val="black"/>
                </a:solidFill>
                <a:effectLst/>
                <a:uLnTx/>
                <a:uFillTx/>
                <a:latin typeface="Lucida Sans"/>
                <a:ea typeface="+mn-ea"/>
                <a:cs typeface="Lucida Sans"/>
              </a:rPr>
              <a:t>–</a:t>
            </a:r>
            <a:r>
              <a:rPr kumimoji="0" sz="2000" b="1" i="0" u="none" strike="noStrike" kern="1200" cap="none" spc="-120" normalizeH="0" baseline="0" noProof="0" dirty="0">
                <a:ln>
                  <a:noFill/>
                </a:ln>
                <a:solidFill>
                  <a:prstClr val="black"/>
                </a:solidFill>
                <a:effectLst/>
                <a:uLnTx/>
                <a:uFillTx/>
                <a:latin typeface="Lucida Sans"/>
                <a:ea typeface="+mn-ea"/>
                <a:cs typeface="Lucida Sans"/>
              </a:rPr>
              <a:t> </a:t>
            </a:r>
            <a:r>
              <a:rPr kumimoji="0" sz="2000" b="1" i="0" u="none" strike="noStrike" kern="1200" cap="none" spc="-90" normalizeH="0" baseline="0" noProof="0" dirty="0">
                <a:ln>
                  <a:noFill/>
                </a:ln>
                <a:solidFill>
                  <a:prstClr val="black"/>
                </a:solidFill>
                <a:effectLst/>
                <a:uLnTx/>
                <a:uFillTx/>
                <a:latin typeface="Lucida Sans"/>
                <a:ea typeface="+mn-ea"/>
                <a:cs typeface="Lucida Sans"/>
              </a:rPr>
              <a:t>1)</a:t>
            </a:r>
            <a:endParaRPr kumimoji="0" sz="2000" b="0" i="0" u="none" strike="noStrike" kern="1200" cap="none" spc="0" normalizeH="0" baseline="0" noProof="0">
              <a:ln>
                <a:noFill/>
              </a:ln>
              <a:solidFill>
                <a:prstClr val="black"/>
              </a:solidFill>
              <a:effectLst/>
              <a:uLnTx/>
              <a:uFillTx/>
              <a:latin typeface="Lucida Sans"/>
              <a:ea typeface="+mn-ea"/>
              <a:cs typeface="Lucida Sans"/>
            </a:endParaRPr>
          </a:p>
          <a:p>
            <a:pPr marL="241300" marR="0" lvl="0" indent="-228600" algn="l" defTabSz="914400" rtl="0" eaLnBrk="1" fontAlgn="auto" latinLnBrk="0" hangingPunct="1">
              <a:lnSpc>
                <a:spcPct val="100000"/>
              </a:lnSpc>
              <a:spcBef>
                <a:spcPts val="755"/>
              </a:spcBef>
              <a:spcAft>
                <a:spcPts val="0"/>
              </a:spcAft>
              <a:buClrTx/>
              <a:buSzTx/>
              <a:buFont typeface="Arial"/>
              <a:buChar char="•"/>
              <a:tabLst>
                <a:tab pos="240665" algn="l"/>
                <a:tab pos="241300" algn="l"/>
              </a:tabLst>
              <a:defRPr/>
            </a:pPr>
            <a:r>
              <a:rPr kumimoji="0" sz="2000" b="1" i="0" u="none" strike="noStrike" kern="1200" cap="none" spc="-35" normalizeH="0" baseline="0" noProof="0" dirty="0">
                <a:ln>
                  <a:noFill/>
                </a:ln>
                <a:solidFill>
                  <a:prstClr val="black"/>
                </a:solidFill>
                <a:effectLst/>
                <a:uLnTx/>
                <a:uFillTx/>
                <a:latin typeface="Lucida Sans"/>
                <a:ea typeface="+mn-ea"/>
                <a:cs typeface="Lucida Sans"/>
              </a:rPr>
              <a:t>Cervical</a:t>
            </a:r>
            <a:r>
              <a:rPr kumimoji="0" sz="2000" b="1" i="0" u="none" strike="noStrike" kern="1200" cap="none" spc="-130" normalizeH="0" baseline="0" noProof="0" dirty="0">
                <a:ln>
                  <a:noFill/>
                </a:ln>
                <a:solidFill>
                  <a:prstClr val="black"/>
                </a:solidFill>
                <a:effectLst/>
                <a:uLnTx/>
                <a:uFillTx/>
                <a:latin typeface="Lucida Sans"/>
                <a:ea typeface="+mn-ea"/>
                <a:cs typeface="Lucida Sans"/>
              </a:rPr>
              <a:t> </a:t>
            </a:r>
            <a:r>
              <a:rPr kumimoji="0" sz="2000" b="1" i="0" u="none" strike="noStrike" kern="1200" cap="none" spc="0" normalizeH="0" baseline="0" noProof="0" dirty="0">
                <a:ln>
                  <a:noFill/>
                </a:ln>
                <a:solidFill>
                  <a:prstClr val="black"/>
                </a:solidFill>
                <a:effectLst/>
                <a:uLnTx/>
                <a:uFillTx/>
                <a:latin typeface="Lucida Sans"/>
                <a:ea typeface="+mn-ea"/>
                <a:cs typeface="Lucida Sans"/>
              </a:rPr>
              <a:t>Pap</a:t>
            </a:r>
            <a:r>
              <a:rPr kumimoji="0" sz="2000" b="1" i="0" u="none" strike="noStrike" kern="1200" cap="none" spc="-120" normalizeH="0" baseline="0" noProof="0" dirty="0">
                <a:ln>
                  <a:noFill/>
                </a:ln>
                <a:solidFill>
                  <a:prstClr val="black"/>
                </a:solidFill>
                <a:effectLst/>
                <a:uLnTx/>
                <a:uFillTx/>
                <a:latin typeface="Lucida Sans"/>
                <a:ea typeface="+mn-ea"/>
                <a:cs typeface="Lucida Sans"/>
              </a:rPr>
              <a:t> </a:t>
            </a:r>
            <a:r>
              <a:rPr kumimoji="0" sz="2000" b="1" i="0" u="none" strike="noStrike" kern="1200" cap="none" spc="-35" normalizeH="0" baseline="0" noProof="0" dirty="0">
                <a:ln>
                  <a:noFill/>
                </a:ln>
                <a:solidFill>
                  <a:prstClr val="black"/>
                </a:solidFill>
                <a:effectLst/>
                <a:uLnTx/>
                <a:uFillTx/>
                <a:latin typeface="Lucida Sans"/>
                <a:ea typeface="+mn-ea"/>
                <a:cs typeface="Lucida Sans"/>
              </a:rPr>
              <a:t>smears</a:t>
            </a:r>
            <a:r>
              <a:rPr kumimoji="0" sz="2000" b="1" i="0" u="none" strike="noStrike" kern="1200" cap="none" spc="-114" normalizeH="0" baseline="0" noProof="0" dirty="0">
                <a:ln>
                  <a:noFill/>
                </a:ln>
                <a:solidFill>
                  <a:prstClr val="black"/>
                </a:solidFill>
                <a:effectLst/>
                <a:uLnTx/>
                <a:uFillTx/>
                <a:latin typeface="Lucida Sans"/>
                <a:ea typeface="+mn-ea"/>
                <a:cs typeface="Lucida Sans"/>
              </a:rPr>
              <a:t> </a:t>
            </a:r>
            <a:r>
              <a:rPr kumimoji="0" sz="2000" b="1" i="0" u="none" strike="noStrike" kern="1200" cap="none" spc="-135" normalizeH="0" baseline="0" noProof="0" dirty="0">
                <a:ln>
                  <a:noFill/>
                </a:ln>
                <a:solidFill>
                  <a:prstClr val="black"/>
                </a:solidFill>
                <a:effectLst/>
                <a:uLnTx/>
                <a:uFillTx/>
                <a:latin typeface="Lucida Sans"/>
                <a:ea typeface="+mn-ea"/>
                <a:cs typeface="Lucida Sans"/>
              </a:rPr>
              <a:t>=</a:t>
            </a:r>
            <a:r>
              <a:rPr kumimoji="0" sz="2000" b="1" i="0" u="none" strike="noStrike" kern="1200" cap="none" spc="-130" normalizeH="0" baseline="0" noProof="0" dirty="0">
                <a:ln>
                  <a:noFill/>
                </a:ln>
                <a:solidFill>
                  <a:prstClr val="black"/>
                </a:solidFill>
                <a:effectLst/>
                <a:uLnTx/>
                <a:uFillTx/>
                <a:latin typeface="Lucida Sans"/>
                <a:ea typeface="+mn-ea"/>
                <a:cs typeface="Lucida Sans"/>
              </a:rPr>
              <a:t> </a:t>
            </a:r>
            <a:r>
              <a:rPr kumimoji="0" sz="2000" b="1" i="0" u="none" strike="noStrike" kern="1200" cap="none" spc="-140" normalizeH="0" baseline="0" noProof="0" dirty="0">
                <a:ln>
                  <a:noFill/>
                </a:ln>
                <a:solidFill>
                  <a:prstClr val="black"/>
                </a:solidFill>
                <a:effectLst/>
                <a:uLnTx/>
                <a:uFillTx/>
                <a:latin typeface="Lucida Sans"/>
                <a:ea typeface="+mn-ea"/>
                <a:cs typeface="Lucida Sans"/>
              </a:rPr>
              <a:t>56</a:t>
            </a:r>
            <a:r>
              <a:rPr kumimoji="0" sz="2000" b="1" i="0" u="none" strike="noStrike" kern="1200" cap="none" spc="-130" normalizeH="0" baseline="0" noProof="0" dirty="0">
                <a:ln>
                  <a:noFill/>
                </a:ln>
                <a:solidFill>
                  <a:prstClr val="black"/>
                </a:solidFill>
                <a:effectLst/>
                <a:uLnTx/>
                <a:uFillTx/>
                <a:latin typeface="Lucida Sans"/>
                <a:ea typeface="+mn-ea"/>
                <a:cs typeface="Lucida Sans"/>
              </a:rPr>
              <a:t> </a:t>
            </a:r>
            <a:r>
              <a:rPr kumimoji="0" sz="2000" b="1" i="0" u="none" strike="noStrike" kern="1200" cap="none" spc="-15" normalizeH="0" baseline="0" noProof="0" dirty="0">
                <a:ln>
                  <a:noFill/>
                </a:ln>
                <a:solidFill>
                  <a:prstClr val="black"/>
                </a:solidFill>
                <a:effectLst/>
                <a:uLnTx/>
                <a:uFillTx/>
                <a:latin typeface="Lucida Sans"/>
                <a:ea typeface="+mn-ea"/>
                <a:cs typeface="Lucida Sans"/>
              </a:rPr>
              <a:t>tested</a:t>
            </a:r>
            <a:r>
              <a:rPr kumimoji="0" sz="2000" b="1" i="0" u="none" strike="noStrike" kern="1200" cap="none" spc="-120" normalizeH="0" baseline="0" noProof="0" dirty="0">
                <a:ln>
                  <a:noFill/>
                </a:ln>
                <a:solidFill>
                  <a:prstClr val="black"/>
                </a:solidFill>
                <a:effectLst/>
                <a:uLnTx/>
                <a:uFillTx/>
                <a:latin typeface="Lucida Sans"/>
                <a:ea typeface="+mn-ea"/>
                <a:cs typeface="Lucida Sans"/>
              </a:rPr>
              <a:t> </a:t>
            </a:r>
            <a:r>
              <a:rPr kumimoji="0" sz="2000" b="1" i="0" u="none" strike="noStrike" kern="1200" cap="none" spc="-40" normalizeH="0" baseline="0" noProof="0" dirty="0">
                <a:ln>
                  <a:noFill/>
                </a:ln>
                <a:solidFill>
                  <a:prstClr val="black"/>
                </a:solidFill>
                <a:effectLst/>
                <a:uLnTx/>
                <a:uFillTx/>
                <a:latin typeface="Lucida Sans"/>
                <a:ea typeface="+mn-ea"/>
                <a:cs typeface="Lucida Sans"/>
              </a:rPr>
              <a:t>positive</a:t>
            </a:r>
            <a:r>
              <a:rPr kumimoji="0" sz="2000" b="1" i="0" u="none" strike="noStrike" kern="1200" cap="none" spc="-120" normalizeH="0" baseline="0" noProof="0" dirty="0">
                <a:ln>
                  <a:noFill/>
                </a:ln>
                <a:solidFill>
                  <a:prstClr val="black"/>
                </a:solidFill>
                <a:effectLst/>
                <a:uLnTx/>
                <a:uFillTx/>
                <a:latin typeface="Lucida Sans"/>
                <a:ea typeface="+mn-ea"/>
                <a:cs typeface="Lucida Sans"/>
              </a:rPr>
              <a:t> </a:t>
            </a:r>
            <a:r>
              <a:rPr kumimoji="0" sz="2000" b="1" i="0" u="none" strike="noStrike" kern="1200" cap="none" spc="-35" normalizeH="0" baseline="0" noProof="0" dirty="0">
                <a:ln>
                  <a:noFill/>
                </a:ln>
                <a:solidFill>
                  <a:prstClr val="black"/>
                </a:solidFill>
                <a:effectLst/>
                <a:uLnTx/>
                <a:uFillTx/>
                <a:latin typeface="Lucida Sans"/>
                <a:ea typeface="+mn-ea"/>
                <a:cs typeface="Lucida Sans"/>
              </a:rPr>
              <a:t>for</a:t>
            </a:r>
            <a:r>
              <a:rPr kumimoji="0" sz="2000" b="1" i="0" u="none" strike="noStrike" kern="1200" cap="none" spc="-110" normalizeH="0" baseline="0" noProof="0" dirty="0">
                <a:ln>
                  <a:noFill/>
                </a:ln>
                <a:solidFill>
                  <a:prstClr val="black"/>
                </a:solidFill>
                <a:effectLst/>
                <a:uLnTx/>
                <a:uFillTx/>
                <a:latin typeface="Lucida Sans"/>
                <a:ea typeface="+mn-ea"/>
                <a:cs typeface="Lucida Sans"/>
              </a:rPr>
              <a:t> </a:t>
            </a:r>
            <a:r>
              <a:rPr kumimoji="0" sz="2000" b="1" i="0" u="none" strike="noStrike" kern="1200" cap="none" spc="-35" normalizeH="0" baseline="0" noProof="0" dirty="0">
                <a:ln>
                  <a:noFill/>
                </a:ln>
                <a:solidFill>
                  <a:prstClr val="black"/>
                </a:solidFill>
                <a:effectLst/>
                <a:uLnTx/>
                <a:uFillTx/>
                <a:latin typeface="Lucida Sans"/>
                <a:ea typeface="+mn-ea"/>
                <a:cs typeface="Lucida Sans"/>
              </a:rPr>
              <a:t>HPV</a:t>
            </a:r>
            <a:endParaRPr kumimoji="0" sz="2000" b="0" i="0" u="none" strike="noStrike" kern="1200" cap="none" spc="0" normalizeH="0" baseline="0" noProof="0">
              <a:ln>
                <a:noFill/>
              </a:ln>
              <a:solidFill>
                <a:prstClr val="black"/>
              </a:solidFill>
              <a:effectLst/>
              <a:uLnTx/>
              <a:uFillTx/>
              <a:latin typeface="Lucida Sans"/>
              <a:ea typeface="+mn-ea"/>
              <a:cs typeface="Lucida Sans"/>
            </a:endParaRPr>
          </a:p>
        </p:txBody>
      </p:sp>
    </p:spTree>
    <p:extLst>
      <p:ext uri="{BB962C8B-B14F-4D97-AF65-F5344CB8AC3E}">
        <p14:creationId xmlns:p14="http://schemas.microsoft.com/office/powerpoint/2010/main" val="1457745341"/>
      </p:ext>
    </p:extLst>
  </p:cSld>
  <p:clrMapOvr>
    <a:masterClrMapping/>
  </p:clrMapOvr>
  <p:timing>
    <p:tnLst>
      <p:par>
        <p:cTn id="1" dur="indefinite" restart="never" nodeType="tmRoot"/>
      </p:par>
    </p:tnLst>
  </p:timing>
</p:sld>
</file>

<file path=ppt/slides/slide36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899160" y="0"/>
            <a:ext cx="10393679" cy="6857999"/>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517587258"/>
      </p:ext>
    </p:extLst>
  </p:cSld>
  <p:clrMapOvr>
    <a:masterClrMapping/>
  </p:clrMapOvr>
  <p:timing>
    <p:tnLst>
      <p:par>
        <p:cTn id="1" dur="indefinite" restart="never" nodeType="tmRoot"/>
      </p:par>
    </p:tnLst>
  </p:timing>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1023600" y="6110546"/>
            <a:ext cx="750361" cy="505267"/>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US" sz="3200" b="0" i="0" u="none" strike="noStrike" kern="1200" cap="none" spc="-10" normalizeH="0" baseline="0" noProof="0" dirty="0" smtClean="0">
                <a:ln>
                  <a:noFill/>
                </a:ln>
                <a:solidFill>
                  <a:srgbClr val="FFFFFF"/>
                </a:solidFill>
                <a:effectLst/>
                <a:uLnTx/>
                <a:uFillTx/>
                <a:latin typeface="Arial"/>
                <a:ea typeface="+mn-ea"/>
                <a:cs typeface="Arial"/>
              </a:rPr>
              <a:t>363</a:t>
            </a:r>
            <a:endParaRPr kumimoji="0" sz="3200" b="0" i="0" u="none" strike="noStrike" kern="1200" cap="none" spc="0" normalizeH="0" baseline="0" noProof="0" dirty="0">
              <a:ln>
                <a:noFill/>
              </a:ln>
              <a:solidFill>
                <a:prstClr val="black"/>
              </a:solidFill>
              <a:effectLst/>
              <a:uLnTx/>
              <a:uFillTx/>
              <a:latin typeface="Arial"/>
              <a:ea typeface="+mn-ea"/>
              <a:cs typeface="Arial"/>
            </a:endParaRPr>
          </a:p>
        </p:txBody>
      </p:sp>
      <p:sp>
        <p:nvSpPr>
          <p:cNvPr id="3" name="object 3"/>
          <p:cNvSpPr txBox="1">
            <a:spLocks noGrp="1"/>
          </p:cNvSpPr>
          <p:nvPr>
            <p:ph type="title"/>
          </p:nvPr>
        </p:nvSpPr>
        <p:spPr>
          <a:xfrm>
            <a:off x="3167396" y="328965"/>
            <a:ext cx="5913755" cy="836294"/>
          </a:xfrm>
          <a:prstGeom prst="rect">
            <a:avLst/>
          </a:prstGeom>
        </p:spPr>
        <p:txBody>
          <a:bodyPr vert="horz" wrap="square" lIns="0" tIns="59690" rIns="0" bIns="0" rtlCol="0">
            <a:spAutoFit/>
          </a:bodyPr>
          <a:lstStyle/>
          <a:p>
            <a:pPr marL="574675" marR="5080" indent="-562610">
              <a:lnSpc>
                <a:spcPts val="3030"/>
              </a:lnSpc>
              <a:spcBef>
                <a:spcPts val="470"/>
              </a:spcBef>
            </a:pPr>
            <a:r>
              <a:rPr sz="2800" b="1" spc="-5" dirty="0">
                <a:latin typeface="Arial"/>
                <a:cs typeface="Arial"/>
              </a:rPr>
              <a:t>Florida HIV/AIDS Surveillance Data  Palm Beach County</a:t>
            </a:r>
            <a:r>
              <a:rPr sz="2800" b="1" spc="25" dirty="0">
                <a:latin typeface="Arial"/>
                <a:cs typeface="Arial"/>
              </a:rPr>
              <a:t> </a:t>
            </a:r>
            <a:r>
              <a:rPr sz="2800" b="1" spc="-5" dirty="0">
                <a:latin typeface="Arial"/>
                <a:cs typeface="Arial"/>
              </a:rPr>
              <a:t>Contact</a:t>
            </a:r>
            <a:endParaRPr sz="2800">
              <a:latin typeface="Arial"/>
              <a:cs typeface="Arial"/>
            </a:endParaRPr>
          </a:p>
        </p:txBody>
      </p:sp>
      <p:sp>
        <p:nvSpPr>
          <p:cNvPr id="4" name="object 4"/>
          <p:cNvSpPr txBox="1">
            <a:spLocks noGrp="1"/>
          </p:cNvSpPr>
          <p:nvPr>
            <p:ph type="body" idx="1"/>
          </p:nvPr>
        </p:nvSpPr>
        <p:spPr>
          <a:prstGeom prst="rect">
            <a:avLst/>
          </a:prstGeom>
        </p:spPr>
        <p:txBody>
          <a:bodyPr vert="horz" wrap="square" lIns="0" tIns="12065" rIns="0" bIns="0" rtlCol="0">
            <a:spAutoFit/>
          </a:bodyPr>
          <a:lstStyle/>
          <a:p>
            <a:pPr marL="4580255">
              <a:lnSpc>
                <a:spcPct val="100000"/>
              </a:lnSpc>
              <a:spcBef>
                <a:spcPts val="95"/>
              </a:spcBef>
            </a:pPr>
            <a:r>
              <a:rPr spc="-5" dirty="0"/>
              <a:t>Irma</a:t>
            </a:r>
            <a:r>
              <a:rPr spc="-10" dirty="0"/>
              <a:t> </a:t>
            </a:r>
            <a:r>
              <a:rPr spc="-5" dirty="0"/>
              <a:t>Shute</a:t>
            </a:r>
          </a:p>
          <a:p>
            <a:pPr marL="3775710" marR="3015615" indent="-753110">
              <a:lnSpc>
                <a:spcPct val="100000"/>
              </a:lnSpc>
            </a:pPr>
            <a:r>
              <a:rPr b="0" spc="-5" dirty="0">
                <a:latin typeface="Arial"/>
                <a:cs typeface="Arial"/>
              </a:rPr>
              <a:t>Florida Department </a:t>
            </a:r>
            <a:r>
              <a:rPr b="0" dirty="0">
                <a:latin typeface="Arial"/>
                <a:cs typeface="Arial"/>
              </a:rPr>
              <a:t>of </a:t>
            </a:r>
            <a:r>
              <a:rPr b="0" spc="-5" dirty="0">
                <a:latin typeface="Arial"/>
                <a:cs typeface="Arial"/>
              </a:rPr>
              <a:t>Health in  Palm Beach County  </a:t>
            </a:r>
            <a:r>
              <a:rPr b="0" dirty="0">
                <a:latin typeface="Arial"/>
                <a:cs typeface="Arial"/>
              </a:rPr>
              <a:t>Phone:</a:t>
            </a:r>
            <a:r>
              <a:rPr b="0" spc="-5" dirty="0">
                <a:latin typeface="Arial"/>
                <a:cs typeface="Arial"/>
              </a:rPr>
              <a:t> </a:t>
            </a:r>
            <a:r>
              <a:rPr b="0" dirty="0">
                <a:latin typeface="Arial"/>
                <a:cs typeface="Arial"/>
              </a:rPr>
              <a:t>561-804-7948</a:t>
            </a:r>
          </a:p>
          <a:p>
            <a:pPr marL="2992755">
              <a:lnSpc>
                <a:spcPct val="100000"/>
              </a:lnSpc>
              <a:spcBef>
                <a:spcPts val="5"/>
              </a:spcBef>
            </a:pPr>
            <a:r>
              <a:rPr b="0" spc="-5" dirty="0">
                <a:latin typeface="Arial"/>
                <a:cs typeface="Arial"/>
              </a:rPr>
              <a:t>Email:</a:t>
            </a:r>
            <a:r>
              <a:rPr b="0" spc="5" dirty="0">
                <a:latin typeface="Arial"/>
                <a:cs typeface="Arial"/>
              </a:rPr>
              <a:t> </a:t>
            </a:r>
            <a:r>
              <a:rPr b="0" u="heavy" dirty="0">
                <a:solidFill>
                  <a:srgbClr val="0563C1"/>
                </a:solidFill>
                <a:uFill>
                  <a:solidFill>
                    <a:srgbClr val="0563C1"/>
                  </a:solidFill>
                </a:uFill>
                <a:latin typeface="Arial"/>
                <a:cs typeface="Arial"/>
                <a:hlinkClick r:id="rId2"/>
              </a:rPr>
              <a:t>Irma.Shute@flhealth.gov</a:t>
            </a:r>
          </a:p>
          <a:p>
            <a:pPr marL="56515">
              <a:lnSpc>
                <a:spcPct val="100000"/>
              </a:lnSpc>
              <a:spcBef>
                <a:spcPts val="35"/>
              </a:spcBef>
            </a:pPr>
            <a:endParaRPr sz="3250">
              <a:latin typeface="Arial"/>
              <a:cs typeface="Arial"/>
            </a:endParaRPr>
          </a:p>
          <a:p>
            <a:pPr marL="69215" marR="5080" algn="ctr">
              <a:lnSpc>
                <a:spcPct val="100800"/>
              </a:lnSpc>
            </a:pPr>
            <a:r>
              <a:rPr sz="2400" b="0" spc="-5" dirty="0">
                <a:latin typeface="Arial"/>
                <a:cs typeface="Arial"/>
              </a:rPr>
              <a:t>HIV/AIDS surveillance data are frozen on June 30 for the previous calendar </a:t>
            </a:r>
            <a:r>
              <a:rPr sz="2400" b="0" spc="-30" dirty="0">
                <a:latin typeface="Arial"/>
                <a:cs typeface="Arial"/>
              </a:rPr>
              <a:t>year.  </a:t>
            </a:r>
            <a:r>
              <a:rPr sz="2400" b="0" spc="-5" dirty="0">
                <a:latin typeface="Arial"/>
                <a:cs typeface="Arial"/>
              </a:rPr>
              <a:t>These are the same data used for FLHealth </a:t>
            </a:r>
            <a:r>
              <a:rPr sz="2400" b="0" spc="-15" dirty="0">
                <a:latin typeface="Arial"/>
                <a:cs typeface="Arial"/>
              </a:rPr>
              <a:t>CHARTS </a:t>
            </a:r>
            <a:r>
              <a:rPr sz="2400" b="0" spc="-5" dirty="0">
                <a:latin typeface="Arial"/>
                <a:cs typeface="Arial"/>
              </a:rPr>
              <a:t>and all grant-related data.  </a:t>
            </a:r>
            <a:r>
              <a:rPr sz="2400" b="0" u="heavy" spc="-5" dirty="0">
                <a:solidFill>
                  <a:srgbClr val="0563C1"/>
                </a:solidFill>
                <a:uFill>
                  <a:solidFill>
                    <a:srgbClr val="0563C1"/>
                  </a:solidFill>
                </a:uFill>
                <a:latin typeface="Arial"/>
                <a:cs typeface="Arial"/>
                <a:hlinkClick r:id="rId3"/>
              </a:rPr>
              <a:t>flhealthcharts.com/charts/CommunicableDiseases/default.aspx</a:t>
            </a:r>
            <a:endParaRPr sz="2400">
              <a:latin typeface="Arial"/>
              <a:cs typeface="Arial"/>
            </a:endParaRPr>
          </a:p>
        </p:txBody>
      </p:sp>
      <p:sp>
        <p:nvSpPr>
          <p:cNvPr id="5" name="object 5"/>
          <p:cNvSpPr txBox="1"/>
          <p:nvPr/>
        </p:nvSpPr>
        <p:spPr>
          <a:xfrm>
            <a:off x="1573372" y="6248194"/>
            <a:ext cx="9566910"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85" normalizeH="0" baseline="0" noProof="0" dirty="0">
                <a:ln>
                  <a:noFill/>
                </a:ln>
                <a:solidFill>
                  <a:srgbClr val="FFFFFF"/>
                </a:solidFill>
                <a:effectLst/>
                <a:uLnTx/>
                <a:uFillTx/>
                <a:latin typeface="Arial"/>
                <a:ea typeface="+mn-ea"/>
                <a:cs typeface="Arial"/>
              </a:rPr>
              <a:t>To </a:t>
            </a:r>
            <a:r>
              <a:rPr kumimoji="0" sz="1400" b="0" i="0" u="none" strike="noStrike" kern="1200" cap="none" spc="-5" normalizeH="0" baseline="0" noProof="0" dirty="0">
                <a:ln>
                  <a:noFill/>
                </a:ln>
                <a:solidFill>
                  <a:srgbClr val="FFFFFF"/>
                </a:solidFill>
                <a:effectLst/>
                <a:uLnTx/>
                <a:uFillTx/>
                <a:latin typeface="Arial"/>
                <a:ea typeface="+mn-ea"/>
                <a:cs typeface="Arial"/>
              </a:rPr>
              <a:t>protect, promote and improve </a:t>
            </a:r>
            <a:r>
              <a:rPr kumimoji="0" sz="1400" b="0" i="0" u="none" strike="noStrike" kern="1200" cap="none" spc="0" normalizeH="0" baseline="0" noProof="0" dirty="0">
                <a:ln>
                  <a:noFill/>
                </a:ln>
                <a:solidFill>
                  <a:srgbClr val="FFFFFF"/>
                </a:solidFill>
                <a:effectLst/>
                <a:uLnTx/>
                <a:uFillTx/>
                <a:latin typeface="Arial"/>
                <a:ea typeface="+mn-ea"/>
                <a:cs typeface="Arial"/>
              </a:rPr>
              <a:t>the health </a:t>
            </a:r>
            <a:r>
              <a:rPr kumimoji="0" sz="1400" b="0" i="0" u="none" strike="noStrike" kern="1200" cap="none" spc="-5" normalizeH="0" baseline="0" noProof="0" dirty="0">
                <a:ln>
                  <a:noFill/>
                </a:ln>
                <a:solidFill>
                  <a:srgbClr val="FFFFFF"/>
                </a:solidFill>
                <a:effectLst/>
                <a:uLnTx/>
                <a:uFillTx/>
                <a:latin typeface="Arial"/>
                <a:ea typeface="+mn-ea"/>
                <a:cs typeface="Arial"/>
              </a:rPr>
              <a:t>of all people </a:t>
            </a:r>
            <a:r>
              <a:rPr kumimoji="0" sz="1400" b="0" i="0" u="none" strike="noStrike" kern="1200" cap="none" spc="0" normalizeH="0" baseline="0" noProof="0" dirty="0">
                <a:ln>
                  <a:noFill/>
                </a:ln>
                <a:solidFill>
                  <a:srgbClr val="FFFFFF"/>
                </a:solidFill>
                <a:effectLst/>
                <a:uLnTx/>
                <a:uFillTx/>
                <a:latin typeface="Arial"/>
                <a:ea typeface="+mn-ea"/>
                <a:cs typeface="Arial"/>
              </a:rPr>
              <a:t>in </a:t>
            </a:r>
            <a:r>
              <a:rPr kumimoji="0" sz="1400" b="0" i="0" u="none" strike="noStrike" kern="1200" cap="none" spc="-5" normalizeH="0" baseline="0" noProof="0" dirty="0">
                <a:ln>
                  <a:noFill/>
                </a:ln>
                <a:solidFill>
                  <a:srgbClr val="FFFFFF"/>
                </a:solidFill>
                <a:effectLst/>
                <a:uLnTx/>
                <a:uFillTx/>
                <a:latin typeface="Arial"/>
                <a:ea typeface="+mn-ea"/>
                <a:cs typeface="Arial"/>
              </a:rPr>
              <a:t>Florida through integrated </a:t>
            </a:r>
            <a:r>
              <a:rPr kumimoji="0" sz="1400" b="0" i="0" u="none" strike="noStrike" kern="1200" cap="none" spc="0" normalizeH="0" baseline="0" noProof="0" dirty="0">
                <a:ln>
                  <a:noFill/>
                </a:ln>
                <a:solidFill>
                  <a:srgbClr val="FFFFFF"/>
                </a:solidFill>
                <a:effectLst/>
                <a:uLnTx/>
                <a:uFillTx/>
                <a:latin typeface="Arial"/>
                <a:ea typeface="+mn-ea"/>
                <a:cs typeface="Arial"/>
              </a:rPr>
              <a:t>state, county </a:t>
            </a:r>
            <a:r>
              <a:rPr kumimoji="0" sz="1400" b="0" i="0" u="none" strike="noStrike" kern="1200" cap="none" spc="-5" normalizeH="0" baseline="0" noProof="0" dirty="0">
                <a:ln>
                  <a:noFill/>
                </a:ln>
                <a:solidFill>
                  <a:srgbClr val="FFFFFF"/>
                </a:solidFill>
                <a:effectLst/>
                <a:uLnTx/>
                <a:uFillTx/>
                <a:latin typeface="Arial"/>
                <a:ea typeface="+mn-ea"/>
                <a:cs typeface="Arial"/>
              </a:rPr>
              <a:t>and community</a:t>
            </a:r>
            <a:r>
              <a:rPr kumimoji="0" sz="1400" b="0" i="0" u="none" strike="noStrike" kern="1200" cap="none" spc="-130" normalizeH="0" baseline="0" noProof="0" dirty="0">
                <a:ln>
                  <a:noFill/>
                </a:ln>
                <a:solidFill>
                  <a:srgbClr val="FFFFFF"/>
                </a:solidFill>
                <a:effectLst/>
                <a:uLnTx/>
                <a:uFillTx/>
                <a:latin typeface="Arial"/>
                <a:ea typeface="+mn-ea"/>
                <a:cs typeface="Arial"/>
              </a:rPr>
              <a:t> </a:t>
            </a:r>
            <a:r>
              <a:rPr kumimoji="0" sz="1400" b="0" i="0" u="none" strike="noStrike" kern="1200" cap="none" spc="-5" normalizeH="0" baseline="0" noProof="0" dirty="0">
                <a:ln>
                  <a:noFill/>
                </a:ln>
                <a:solidFill>
                  <a:srgbClr val="FFFFFF"/>
                </a:solidFill>
                <a:effectLst/>
                <a:uLnTx/>
                <a:uFillTx/>
                <a:latin typeface="Arial"/>
                <a:ea typeface="+mn-ea"/>
                <a:cs typeface="Arial"/>
              </a:rPr>
              <a:t>efforts.</a:t>
            </a:r>
            <a:endParaRPr kumimoji="0" sz="1400" b="0" i="0" u="none" strike="noStrike" kern="1200" cap="none" spc="0" normalizeH="0" baseline="0" noProof="0">
              <a:ln>
                <a:noFill/>
              </a:ln>
              <a:solidFill>
                <a:prstClr val="black"/>
              </a:solidFill>
              <a:effectLst/>
              <a:uLnTx/>
              <a:uFillTx/>
              <a:latin typeface="Arial"/>
              <a:ea typeface="+mn-ea"/>
              <a:cs typeface="Arial"/>
            </a:endParaRPr>
          </a:p>
        </p:txBody>
      </p:sp>
    </p:spTree>
    <p:extLst>
      <p:ext uri="{BB962C8B-B14F-4D97-AF65-F5344CB8AC3E}">
        <p14:creationId xmlns:p14="http://schemas.microsoft.com/office/powerpoint/2010/main" val="679950053"/>
      </p:ext>
    </p:extLst>
  </p:cSld>
  <p:clrMapOvr>
    <a:masterClrMapping/>
  </p:clrMapOvr>
  <p:timing>
    <p:tnLst>
      <p:par>
        <p:cTn id="1" dur="indefinite" restart="never" nodeType="tmRoot"/>
      </p:par>
    </p:tnLst>
  </p:timing>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110563" y="2666999"/>
            <a:ext cx="9392463" cy="2110382"/>
          </a:xfrm>
        </p:spPr>
        <p:txBody>
          <a:bodyPr>
            <a:noAutofit/>
          </a:bodyPr>
          <a:lstStyle/>
          <a:p>
            <a:r>
              <a:rPr lang="en-US" sz="6000" dirty="0" smtClean="0"/>
              <a:t>PBC Ryan White Part A/MAI </a:t>
            </a:r>
            <a:br>
              <a:rPr lang="en-US" sz="6000" dirty="0" smtClean="0"/>
            </a:br>
            <a:r>
              <a:rPr lang="en-US" sz="6000" dirty="0" smtClean="0"/>
              <a:t>Continuum of Care</a:t>
            </a:r>
            <a:endParaRPr lang="en-US" sz="6000" dirty="0"/>
          </a:p>
        </p:txBody>
      </p:sp>
      <p:sp>
        <p:nvSpPr>
          <p:cNvPr id="3" name="Content Placeholder 2"/>
          <p:cNvSpPr>
            <a:spLocks noGrp="1"/>
          </p:cNvSpPr>
          <p:nvPr>
            <p:ph type="body" idx="1"/>
          </p:nvPr>
        </p:nvSpPr>
        <p:spPr>
          <a:xfrm>
            <a:off x="2572278" y="4777380"/>
            <a:ext cx="8930748" cy="1594543"/>
          </a:xfrm>
        </p:spPr>
        <p:txBody>
          <a:bodyPr anchor="t">
            <a:normAutofit fontScale="25000" lnSpcReduction="20000"/>
          </a:bodyPr>
          <a:lstStyle/>
          <a:p>
            <a:r>
              <a:rPr lang="en-US" sz="6400" dirty="0" smtClean="0"/>
              <a:t> Daisy Wiebe, PhD, MPH</a:t>
            </a:r>
            <a:endParaRPr lang="en-US" sz="6400" dirty="0"/>
          </a:p>
          <a:p>
            <a:r>
              <a:rPr lang="en-US" sz="6400" dirty="0"/>
              <a:t>Quality Management Clinician</a:t>
            </a:r>
          </a:p>
          <a:p>
            <a:r>
              <a:rPr lang="en-US" sz="6400" dirty="0" smtClean="0"/>
              <a:t>PBC Ryan </a:t>
            </a:r>
            <a:r>
              <a:rPr lang="en-US" sz="6400" dirty="0"/>
              <a:t>White </a:t>
            </a:r>
            <a:r>
              <a:rPr lang="en-US" sz="6400" dirty="0" smtClean="0"/>
              <a:t>HIV/AIDS </a:t>
            </a:r>
            <a:r>
              <a:rPr lang="en-US" sz="6400" dirty="0"/>
              <a:t>Program</a:t>
            </a:r>
          </a:p>
          <a:p>
            <a:r>
              <a:rPr lang="en-US" sz="6400" dirty="0" smtClean="0">
                <a:hlinkClick r:id="rId2"/>
              </a:rPr>
              <a:t>dwiebe@pbcgov.org</a:t>
            </a:r>
            <a:endParaRPr lang="en-US" sz="6400" dirty="0" smtClean="0"/>
          </a:p>
          <a:p>
            <a:r>
              <a:rPr lang="en-US" sz="6400" dirty="0" smtClean="0"/>
              <a:t>(</a:t>
            </a:r>
            <a:r>
              <a:rPr lang="en-US" sz="6400" dirty="0"/>
              <a:t>561) </a:t>
            </a:r>
            <a:r>
              <a:rPr lang="en-US" sz="6400" dirty="0" smtClean="0"/>
              <a:t>355-4760</a:t>
            </a:r>
            <a:endParaRPr lang="en-US" sz="6400" dirty="0"/>
          </a:p>
          <a:p>
            <a:pPr marL="0" indent="0" algn="ctr">
              <a:buNone/>
            </a:pPr>
            <a:endParaRPr lang="en-US" sz="6400" b="1" dirty="0" smtClean="0"/>
          </a:p>
          <a:p>
            <a:pPr marL="0" indent="0">
              <a:buNone/>
            </a:pPr>
            <a:endParaRPr lang="en-US" dirty="0"/>
          </a:p>
          <a:p>
            <a:endParaRPr lang="en-US" dirty="0"/>
          </a:p>
        </p:txBody>
      </p:sp>
    </p:spTree>
    <p:extLst>
      <p:ext uri="{BB962C8B-B14F-4D97-AF65-F5344CB8AC3E}">
        <p14:creationId xmlns:p14="http://schemas.microsoft.com/office/powerpoint/2010/main" val="580800185"/>
      </p:ext>
    </p:extLst>
  </p:cSld>
  <p:clrMapOvr>
    <a:masterClrMapping/>
  </p:clrMapOvr>
  <p:timing>
    <p:tnLst>
      <p:par>
        <p:cTn id="1" dur="indefinite" restart="never" nodeType="tmRoot"/>
      </p:par>
    </p:tnLst>
  </p:timing>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b="1" dirty="0" smtClean="0">
                <a:solidFill>
                  <a:srgbClr val="404040"/>
                </a:solidFill>
              </a:rPr>
              <a:t>Care Continuum Optimized Report Performance </a:t>
            </a:r>
            <a:r>
              <a:rPr lang="en-US" b="1" dirty="0">
                <a:solidFill>
                  <a:srgbClr val="404040"/>
                </a:solidFill>
              </a:rPr>
              <a:t>Measures Definitions</a:t>
            </a:r>
            <a:endParaRPr lang="en-US" dirty="0">
              <a:solidFill>
                <a:srgbClr val="404040"/>
              </a:solidFill>
            </a:endParaRPr>
          </a:p>
        </p:txBody>
      </p:sp>
      <p:sp>
        <p:nvSpPr>
          <p:cNvPr id="3" name="Content Placeholder 2"/>
          <p:cNvSpPr>
            <a:spLocks noGrp="1"/>
          </p:cNvSpPr>
          <p:nvPr>
            <p:ph idx="1"/>
          </p:nvPr>
        </p:nvSpPr>
        <p:spPr/>
        <p:txBody>
          <a:bodyPr>
            <a:normAutofit fontScale="92500" lnSpcReduction="10000"/>
          </a:bodyPr>
          <a:lstStyle/>
          <a:p>
            <a:pPr marL="228600" lvl="1">
              <a:spcBef>
                <a:spcPts val="1000"/>
              </a:spcBef>
            </a:pPr>
            <a:r>
              <a:rPr lang="en-US" sz="2800" b="1" dirty="0" smtClean="0"/>
              <a:t>In Care</a:t>
            </a:r>
            <a:endParaRPr lang="en-US" sz="2800" b="1" dirty="0"/>
          </a:p>
          <a:p>
            <a:pPr lvl="1"/>
            <a:r>
              <a:rPr lang="en-US" sz="2400" dirty="0" smtClean="0"/>
              <a:t>Percentage of PWH who had at least one medical care service in 90 days</a:t>
            </a:r>
          </a:p>
          <a:p>
            <a:pPr lvl="1"/>
            <a:r>
              <a:rPr lang="en-US" sz="2400" u="sng" dirty="0" smtClean="0"/>
              <a:t>Numerator</a:t>
            </a:r>
            <a:r>
              <a:rPr lang="en-US" sz="2400" dirty="0" smtClean="0"/>
              <a:t>: </a:t>
            </a:r>
            <a:r>
              <a:rPr lang="en-US" sz="2400" dirty="0"/>
              <a:t>Number of clients who are HIV+ who had medical care within </a:t>
            </a:r>
            <a:r>
              <a:rPr lang="en-US" sz="2400" dirty="0" smtClean="0"/>
              <a:t>90 </a:t>
            </a:r>
            <a:r>
              <a:rPr lang="en-US" sz="2400" dirty="0"/>
              <a:t>days of opening a client to an </a:t>
            </a:r>
            <a:r>
              <a:rPr lang="en-US" sz="2400" dirty="0" smtClean="0"/>
              <a:t>agency</a:t>
            </a:r>
            <a:endParaRPr lang="en-US" dirty="0"/>
          </a:p>
          <a:p>
            <a:pPr marL="1371600" lvl="2" indent="-457200">
              <a:buFont typeface="+mj-lt"/>
              <a:buAutoNum type="alphaLcParenR"/>
            </a:pPr>
            <a:r>
              <a:rPr lang="en-US" sz="2000" dirty="0" smtClean="0"/>
              <a:t>Client has a “Kept” medical appointment within 90 days OR</a:t>
            </a:r>
          </a:p>
          <a:p>
            <a:pPr marL="1371600" lvl="2" indent="-457200">
              <a:buFont typeface="+mj-lt"/>
              <a:buAutoNum type="alphaLcParenR"/>
            </a:pPr>
            <a:r>
              <a:rPr lang="en-US" sz="2000" dirty="0" smtClean="0"/>
              <a:t>Client had a CD4 or Viral Load test result </a:t>
            </a:r>
            <a:r>
              <a:rPr lang="en-US" sz="2000" dirty="0"/>
              <a:t>within 90 days </a:t>
            </a:r>
            <a:r>
              <a:rPr lang="en-US" sz="2000" dirty="0" smtClean="0"/>
              <a:t>OR</a:t>
            </a:r>
          </a:p>
          <a:p>
            <a:pPr marL="1371600" lvl="2" indent="-457200">
              <a:buFont typeface="+mj-lt"/>
              <a:buAutoNum type="alphaLcParenR"/>
            </a:pPr>
            <a:r>
              <a:rPr lang="en-US" sz="2000" dirty="0" smtClean="0"/>
              <a:t>Client has a Payment Request “Paid” </a:t>
            </a:r>
            <a:r>
              <a:rPr lang="en-US" sz="2000" dirty="0"/>
              <a:t>within 90 days </a:t>
            </a:r>
            <a:r>
              <a:rPr lang="en-US" sz="2000" dirty="0" smtClean="0"/>
              <a:t>(Co/pay or Deductible) OR</a:t>
            </a:r>
          </a:p>
          <a:p>
            <a:pPr marL="1371600" lvl="2" indent="-457200">
              <a:buFont typeface="+mj-lt"/>
              <a:buAutoNum type="alphaLcParenR"/>
            </a:pPr>
            <a:r>
              <a:rPr lang="en-US" sz="2000" dirty="0" smtClean="0"/>
              <a:t>Client had a prescription dispensed </a:t>
            </a:r>
            <a:r>
              <a:rPr lang="en-US" sz="2000" dirty="0"/>
              <a:t>within 90 days </a:t>
            </a:r>
            <a:endParaRPr lang="en-US" sz="2000" dirty="0" smtClean="0"/>
          </a:p>
          <a:p>
            <a:pPr lvl="1"/>
            <a:r>
              <a:rPr lang="en-US" sz="2400" u="sng" dirty="0" smtClean="0"/>
              <a:t>Denominator</a:t>
            </a:r>
            <a:r>
              <a:rPr lang="en-US" sz="2400" dirty="0"/>
              <a:t>: </a:t>
            </a:r>
            <a:r>
              <a:rPr lang="en-US" sz="2400" dirty="0" smtClean="0"/>
              <a:t>HIV+ Clients</a:t>
            </a:r>
            <a:endParaRPr lang="en-US" sz="2400" dirty="0"/>
          </a:p>
          <a:p>
            <a:pPr marL="1257300" lvl="3" indent="0">
              <a:buNone/>
            </a:pPr>
            <a:endParaRPr lang="en-US" sz="1800" dirty="0" smtClean="0"/>
          </a:p>
        </p:txBody>
      </p:sp>
    </p:spTree>
    <p:extLst>
      <p:ext uri="{BB962C8B-B14F-4D97-AF65-F5344CB8AC3E}">
        <p14:creationId xmlns:p14="http://schemas.microsoft.com/office/powerpoint/2010/main" val="3151010988"/>
      </p:ext>
    </p:extLst>
  </p:cSld>
  <p:clrMapOvr>
    <a:masterClrMapping/>
  </p:clrMapOvr>
  <p:timing>
    <p:tnLst>
      <p:par>
        <p:cTn id="1" dur="indefinite" restart="never" nodeType="tmRoot"/>
      </p:par>
    </p:tnLst>
  </p:timing>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b="1" dirty="0">
                <a:solidFill>
                  <a:srgbClr val="404040"/>
                </a:solidFill>
              </a:rPr>
              <a:t>Care Continuum Optimized Report Performance Measures Definitions</a:t>
            </a:r>
            <a:endParaRPr lang="en-US" dirty="0">
              <a:solidFill>
                <a:srgbClr val="404040"/>
              </a:solidFill>
            </a:endParaRPr>
          </a:p>
        </p:txBody>
      </p:sp>
      <p:sp>
        <p:nvSpPr>
          <p:cNvPr id="3" name="Content Placeholder 2"/>
          <p:cNvSpPr>
            <a:spLocks noGrp="1"/>
          </p:cNvSpPr>
          <p:nvPr>
            <p:ph idx="1"/>
          </p:nvPr>
        </p:nvSpPr>
        <p:spPr>
          <a:xfrm>
            <a:off x="1368056" y="1833562"/>
            <a:ext cx="10349023" cy="4458953"/>
          </a:xfrm>
        </p:spPr>
        <p:txBody>
          <a:bodyPr>
            <a:normAutofit fontScale="70000" lnSpcReduction="20000"/>
          </a:bodyPr>
          <a:lstStyle/>
          <a:p>
            <a:pPr marL="228600" lvl="1">
              <a:spcBef>
                <a:spcPts val="1000"/>
              </a:spcBef>
            </a:pPr>
            <a:r>
              <a:rPr lang="en-US" sz="2800" b="1" dirty="0" smtClean="0"/>
              <a:t>Retention </a:t>
            </a:r>
            <a:r>
              <a:rPr lang="en-US" sz="2800" b="1" dirty="0"/>
              <a:t>in </a:t>
            </a:r>
            <a:r>
              <a:rPr lang="en-US" sz="2800" b="1" dirty="0" smtClean="0"/>
              <a:t>Care:</a:t>
            </a:r>
            <a:endParaRPr lang="en-US" sz="2800" b="1" dirty="0"/>
          </a:p>
          <a:p>
            <a:pPr lvl="1"/>
            <a:r>
              <a:rPr lang="en-US" sz="2600" dirty="0"/>
              <a:t>Percentage of PLWH who had two or more medical care services at least three months apart in reporting period</a:t>
            </a:r>
          </a:p>
          <a:p>
            <a:pPr lvl="1"/>
            <a:r>
              <a:rPr lang="en-US" sz="2600" u="sng" dirty="0" smtClean="0"/>
              <a:t>Numerator- Retention in Care Svc First 6 Mo</a:t>
            </a:r>
            <a:r>
              <a:rPr lang="en-US" sz="2600" dirty="0" smtClean="0"/>
              <a:t>: </a:t>
            </a:r>
            <a:r>
              <a:rPr lang="en-US" sz="2600" dirty="0"/>
              <a:t>Number of </a:t>
            </a:r>
            <a:r>
              <a:rPr lang="en-US" sz="2600" dirty="0" smtClean="0"/>
              <a:t>clients that are HIV+ who had two or more </a:t>
            </a:r>
            <a:r>
              <a:rPr lang="en-US" sz="2600" dirty="0"/>
              <a:t>HIV medical care </a:t>
            </a:r>
            <a:r>
              <a:rPr lang="en-US" sz="2600" dirty="0" smtClean="0"/>
              <a:t>services (with the first occurring in the first 6 months) at </a:t>
            </a:r>
            <a:r>
              <a:rPr lang="en-US" sz="2600" dirty="0"/>
              <a:t>least 90 days apart within a 12-month measurement year. </a:t>
            </a:r>
            <a:endParaRPr lang="en-US" sz="2600" dirty="0" smtClean="0"/>
          </a:p>
          <a:p>
            <a:pPr marL="1371600" lvl="2" indent="-457200">
              <a:buFont typeface="+mj-lt"/>
              <a:buAutoNum type="alphaLcParenR"/>
            </a:pPr>
            <a:r>
              <a:rPr lang="en-US" sz="2300" dirty="0" smtClean="0"/>
              <a:t>Client has a “Kept” medical appointment during the reporting period OR</a:t>
            </a:r>
          </a:p>
          <a:p>
            <a:pPr marL="1371600" lvl="2" indent="-457200">
              <a:buFont typeface="+mj-lt"/>
              <a:buAutoNum type="alphaLcParenR"/>
            </a:pPr>
            <a:r>
              <a:rPr lang="en-US" sz="2300" dirty="0" smtClean="0"/>
              <a:t>Client had a CD4 or Viral Load test result </a:t>
            </a:r>
            <a:r>
              <a:rPr lang="en-US" sz="2300" dirty="0"/>
              <a:t>during the reporting period </a:t>
            </a:r>
            <a:r>
              <a:rPr lang="en-US" sz="2300" dirty="0" smtClean="0"/>
              <a:t>OR</a:t>
            </a:r>
          </a:p>
          <a:p>
            <a:pPr marL="1371600" lvl="2" indent="-457200">
              <a:buFont typeface="+mj-lt"/>
              <a:buAutoNum type="alphaLcParenR"/>
            </a:pPr>
            <a:r>
              <a:rPr lang="en-US" sz="2300" dirty="0" smtClean="0"/>
              <a:t>Client </a:t>
            </a:r>
            <a:r>
              <a:rPr lang="en-US" sz="2300" dirty="0"/>
              <a:t>has a Payment Request “Paid” during the reporting period </a:t>
            </a:r>
            <a:r>
              <a:rPr lang="en-US" sz="2300" dirty="0" smtClean="0"/>
              <a:t>(</a:t>
            </a:r>
            <a:r>
              <a:rPr lang="en-US" sz="2300" dirty="0"/>
              <a:t>Co/pay or Deductible) OR</a:t>
            </a:r>
          </a:p>
          <a:p>
            <a:pPr marL="1371600" lvl="2" indent="-457200">
              <a:buFont typeface="+mj-lt"/>
              <a:buAutoNum type="alphaLcParenR"/>
            </a:pPr>
            <a:r>
              <a:rPr lang="en-US" sz="2300" dirty="0"/>
              <a:t>Client had a prescription dispensed during the reporting period </a:t>
            </a:r>
          </a:p>
          <a:p>
            <a:pPr marL="914400" lvl="2" indent="0">
              <a:buNone/>
            </a:pPr>
            <a:r>
              <a:rPr lang="en-US" sz="2300" dirty="0" smtClean="0"/>
              <a:t>*</a:t>
            </a:r>
            <a:r>
              <a:rPr lang="en-US" b="1" dirty="0"/>
              <a:t>WHO ALSO RECEIVED AT LEAST ONE SERVICE FROM THE SELECTED SERVICE CATEGORY(S) IN THE FIRST 6 MONTHS OF THE REPORTING PERIOD FROM THE SELECTED AGENCY(S</a:t>
            </a:r>
            <a:r>
              <a:rPr lang="en-US" b="1" dirty="0" smtClean="0"/>
              <a:t>)*</a:t>
            </a:r>
            <a:endParaRPr lang="en-US" sz="2600" dirty="0" smtClean="0"/>
          </a:p>
          <a:p>
            <a:pPr lvl="1"/>
            <a:r>
              <a:rPr lang="en-US" sz="2600" u="sng" dirty="0" smtClean="0"/>
              <a:t>Denominator- Svc in First 6 Mo</a:t>
            </a:r>
            <a:r>
              <a:rPr lang="en-US" sz="2600" dirty="0"/>
              <a:t>: Clients that are HIV+  and received at least one service from the selected </a:t>
            </a:r>
            <a:r>
              <a:rPr lang="en-US" sz="2600" dirty="0" smtClean="0"/>
              <a:t>service category(s</a:t>
            </a:r>
            <a:r>
              <a:rPr lang="en-US" sz="2600" dirty="0"/>
              <a:t>) in the FIRST 6 MONTHS of the reporting period from the selected </a:t>
            </a:r>
            <a:r>
              <a:rPr lang="en-US" sz="2600" dirty="0" smtClean="0"/>
              <a:t>agency(s)</a:t>
            </a:r>
          </a:p>
        </p:txBody>
      </p:sp>
    </p:spTree>
    <p:extLst>
      <p:ext uri="{BB962C8B-B14F-4D97-AF65-F5344CB8AC3E}">
        <p14:creationId xmlns:p14="http://schemas.microsoft.com/office/powerpoint/2010/main" val="1533621386"/>
      </p:ext>
    </p:extLst>
  </p:cSld>
  <p:clrMapOvr>
    <a:masterClrMapping/>
  </p:clrMapOvr>
  <p:timing>
    <p:tnLst>
      <p:par>
        <p:cTn id="1" dur="indefinite" restart="never" nodeType="tmRoot"/>
      </p:par>
    </p:tnLst>
  </p:timing>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b="1" dirty="0">
                <a:solidFill>
                  <a:srgbClr val="404040"/>
                </a:solidFill>
              </a:rPr>
              <a:t>Care Continuum Optimized Report Performance Measures Definitions</a:t>
            </a:r>
            <a:endParaRPr lang="en-US" dirty="0">
              <a:solidFill>
                <a:srgbClr val="404040"/>
              </a:solidFill>
            </a:endParaRPr>
          </a:p>
        </p:txBody>
      </p:sp>
      <p:sp>
        <p:nvSpPr>
          <p:cNvPr id="3" name="Content Placeholder 2"/>
          <p:cNvSpPr>
            <a:spLocks noGrp="1"/>
          </p:cNvSpPr>
          <p:nvPr>
            <p:ph idx="1"/>
          </p:nvPr>
        </p:nvSpPr>
        <p:spPr>
          <a:xfrm>
            <a:off x="1396047" y="2085489"/>
            <a:ext cx="10349023" cy="4198642"/>
          </a:xfrm>
        </p:spPr>
        <p:txBody>
          <a:bodyPr>
            <a:normAutofit/>
          </a:bodyPr>
          <a:lstStyle/>
          <a:p>
            <a:pPr marL="228600" lvl="1">
              <a:spcBef>
                <a:spcPts val="1000"/>
              </a:spcBef>
            </a:pPr>
            <a:r>
              <a:rPr lang="en-US" sz="2800" b="1" dirty="0" smtClean="0"/>
              <a:t>Viral </a:t>
            </a:r>
            <a:r>
              <a:rPr lang="en-US" sz="2800" b="1" dirty="0"/>
              <a:t>Load Suppression: </a:t>
            </a:r>
          </a:p>
          <a:p>
            <a:pPr marL="685800" lvl="2">
              <a:spcBef>
                <a:spcPts val="1000"/>
              </a:spcBef>
            </a:pPr>
            <a:r>
              <a:rPr lang="en-US" sz="2400" u="sng" dirty="0"/>
              <a:t>Numerator</a:t>
            </a:r>
            <a:r>
              <a:rPr lang="en-US" sz="2400" dirty="0"/>
              <a:t>: HIV+ clients whose most recent viral load </a:t>
            </a:r>
            <a:r>
              <a:rPr lang="en-US" sz="2400" dirty="0" smtClean="0"/>
              <a:t>test result record is </a:t>
            </a:r>
            <a:r>
              <a:rPr lang="en-US" sz="2400" dirty="0"/>
              <a:t>less than 200 and the test result is from the reporting period</a:t>
            </a:r>
            <a:r>
              <a:rPr lang="en-US" sz="2400" dirty="0" smtClean="0"/>
              <a:t>.</a:t>
            </a:r>
          </a:p>
          <a:p>
            <a:pPr marL="685800" lvl="2">
              <a:spcBef>
                <a:spcPts val="1000"/>
              </a:spcBef>
            </a:pPr>
            <a:r>
              <a:rPr lang="en-US" sz="2400" u="sng" dirty="0" smtClean="0"/>
              <a:t>Denominator</a:t>
            </a:r>
            <a:r>
              <a:rPr lang="en-US" sz="2400" dirty="0"/>
              <a:t>: Clients that are HIV+  and received at least one service from the selected </a:t>
            </a:r>
            <a:r>
              <a:rPr lang="en-US" sz="2400" dirty="0" smtClean="0"/>
              <a:t>service category(s</a:t>
            </a:r>
            <a:r>
              <a:rPr lang="en-US" sz="2400" dirty="0"/>
              <a:t>) in the reporting period from the selected agency(s)</a:t>
            </a:r>
          </a:p>
          <a:p>
            <a:endParaRPr lang="en-US" dirty="0"/>
          </a:p>
        </p:txBody>
      </p:sp>
    </p:spTree>
    <p:extLst>
      <p:ext uri="{BB962C8B-B14F-4D97-AF65-F5344CB8AC3E}">
        <p14:creationId xmlns:p14="http://schemas.microsoft.com/office/powerpoint/2010/main" val="3275432837"/>
      </p:ext>
    </p:extLst>
  </p:cSld>
  <p:clrMapOvr>
    <a:masterClrMapping/>
  </p:clrMapOvr>
  <p:timing>
    <p:tnLst>
      <p:par>
        <p:cTn id="1" dur="indefinite" restart="never" nodeType="tmRoot"/>
      </p:par>
    </p:tnLst>
  </p:timing>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Ryan White Part A/MAI to Palm Beach County</a:t>
            </a:r>
            <a:endParaRPr lang="en-US" dirty="0"/>
          </a:p>
        </p:txBody>
      </p:sp>
      <p:pic>
        <p:nvPicPr>
          <p:cNvPr id="8" name="Content Placeholder 7"/>
          <p:cNvPicPr>
            <a:picLocks noGrp="1" noChangeAspect="1"/>
          </p:cNvPicPr>
          <p:nvPr>
            <p:ph sz="half" idx="2"/>
          </p:nvPr>
        </p:nvPicPr>
        <p:blipFill>
          <a:blip r:embed="rId2"/>
          <a:stretch>
            <a:fillRect/>
          </a:stretch>
        </p:blipFill>
        <p:spPr>
          <a:xfrm>
            <a:off x="6841675" y="1629875"/>
            <a:ext cx="3977535" cy="3991204"/>
          </a:xfrm>
          <a:prstGeom prst="rect">
            <a:avLst/>
          </a:prstGeom>
        </p:spPr>
      </p:pic>
      <p:pic>
        <p:nvPicPr>
          <p:cNvPr id="7" name="Content Placeholder 6"/>
          <p:cNvPicPr>
            <a:picLocks noGrp="1" noChangeAspect="1"/>
          </p:cNvPicPr>
          <p:nvPr>
            <p:ph sz="half" idx="1"/>
          </p:nvPr>
        </p:nvPicPr>
        <p:blipFill>
          <a:blip r:embed="rId3"/>
          <a:stretch>
            <a:fillRect/>
          </a:stretch>
        </p:blipFill>
        <p:spPr>
          <a:xfrm>
            <a:off x="1705025" y="1674554"/>
            <a:ext cx="4452837" cy="3946525"/>
          </a:xfrm>
          <a:prstGeom prst="rect">
            <a:avLst/>
          </a:prstGeom>
        </p:spPr>
      </p:pic>
      <p:sp>
        <p:nvSpPr>
          <p:cNvPr id="9" name="TextBox 8"/>
          <p:cNvSpPr txBox="1"/>
          <p:nvPr/>
        </p:nvSpPr>
        <p:spPr>
          <a:xfrm>
            <a:off x="3614900" y="5750369"/>
            <a:ext cx="5863856" cy="584775"/>
          </a:xfrm>
          <a:prstGeom prst="rect">
            <a:avLst/>
          </a:prstGeom>
          <a:noFill/>
        </p:spPr>
        <p:txBody>
          <a:bodyPr wrap="square" rtlCol="0">
            <a:spAutoFit/>
          </a:bodyPr>
          <a:lstStyle/>
          <a:p>
            <a:r>
              <a:rPr lang="en-US" sz="1600" dirty="0" smtClean="0"/>
              <a:t>Outcomes along the Continuum of Care are better for those in Ryan White Part A/MAI than for total PWH in Palm Beach County</a:t>
            </a:r>
            <a:endParaRPr lang="en-US" sz="1600" dirty="0"/>
          </a:p>
        </p:txBody>
      </p:sp>
    </p:spTree>
    <p:extLst>
      <p:ext uri="{BB962C8B-B14F-4D97-AF65-F5344CB8AC3E}">
        <p14:creationId xmlns:p14="http://schemas.microsoft.com/office/powerpoint/2010/main" val="671473356"/>
      </p:ext>
    </p:extLst>
  </p:cSld>
  <p:clrMapOvr>
    <a:masterClrMapping/>
  </p:clrMapOvr>
  <p:timing>
    <p:tnLst>
      <p:par>
        <p:cTn id="1" dur="indefinite" restart="never" nodeType="tmRoot"/>
      </p:par>
    </p:tnLst>
  </p:timing>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Box 10"/>
          <p:cNvSpPr txBox="1"/>
          <p:nvPr/>
        </p:nvSpPr>
        <p:spPr>
          <a:xfrm>
            <a:off x="1110821" y="2522669"/>
            <a:ext cx="2533938" cy="1569660"/>
          </a:xfrm>
          <a:prstGeom prst="rect">
            <a:avLst/>
          </a:prstGeom>
          <a:noFill/>
        </p:spPr>
        <p:txBody>
          <a:bodyPr wrap="square" rtlCol="0">
            <a:spAutoFit/>
          </a:bodyPr>
          <a:lstStyle/>
          <a:p>
            <a:r>
              <a:rPr lang="en-US" sz="1600" dirty="0" smtClean="0"/>
              <a:t>The largest gaps for Ryan White Part A/MAI are clients </a:t>
            </a:r>
            <a:r>
              <a:rPr lang="en-US" sz="1600" b="1" dirty="0" smtClean="0"/>
              <a:t>who were not virally suppressed (n=332</a:t>
            </a:r>
            <a:r>
              <a:rPr lang="en-US" sz="1600" b="1" dirty="0"/>
              <a:t>), </a:t>
            </a:r>
            <a:r>
              <a:rPr lang="en-US" sz="1600" dirty="0"/>
              <a:t>followed by </a:t>
            </a:r>
            <a:r>
              <a:rPr lang="en-US" sz="1600" dirty="0" smtClean="0"/>
              <a:t>clients </a:t>
            </a:r>
            <a:r>
              <a:rPr lang="en-US" sz="1600" b="1" dirty="0" smtClean="0"/>
              <a:t>who were </a:t>
            </a:r>
            <a:r>
              <a:rPr lang="en-US" sz="1600" b="1" dirty="0"/>
              <a:t>not retained </a:t>
            </a:r>
            <a:r>
              <a:rPr lang="en-US" sz="1600" b="1" dirty="0" smtClean="0"/>
              <a:t>(n=255</a:t>
            </a:r>
            <a:r>
              <a:rPr lang="en-US" sz="1600" b="1" dirty="0"/>
              <a:t>)</a:t>
            </a:r>
            <a:endParaRPr lang="en-US" sz="1600" dirty="0"/>
          </a:p>
        </p:txBody>
      </p:sp>
      <p:pic>
        <p:nvPicPr>
          <p:cNvPr id="13" name="Picture 12"/>
          <p:cNvPicPr>
            <a:picLocks noChangeAspect="1"/>
          </p:cNvPicPr>
          <p:nvPr/>
        </p:nvPicPr>
        <p:blipFill>
          <a:blip r:embed="rId2"/>
          <a:stretch>
            <a:fillRect/>
          </a:stretch>
        </p:blipFill>
        <p:spPr>
          <a:xfrm>
            <a:off x="4007351" y="693869"/>
            <a:ext cx="3532127" cy="5486859"/>
          </a:xfrm>
          <a:prstGeom prst="rect">
            <a:avLst/>
          </a:prstGeom>
        </p:spPr>
      </p:pic>
      <p:pic>
        <p:nvPicPr>
          <p:cNvPr id="20" name="Picture 19"/>
          <p:cNvPicPr>
            <a:picLocks noChangeAspect="1"/>
          </p:cNvPicPr>
          <p:nvPr/>
        </p:nvPicPr>
        <p:blipFill>
          <a:blip r:embed="rId3"/>
          <a:stretch>
            <a:fillRect/>
          </a:stretch>
        </p:blipFill>
        <p:spPr>
          <a:xfrm>
            <a:off x="7902070" y="744279"/>
            <a:ext cx="2724430" cy="5436449"/>
          </a:xfrm>
          <a:prstGeom prst="rect">
            <a:avLst/>
          </a:prstGeom>
        </p:spPr>
      </p:pic>
    </p:spTree>
    <p:extLst>
      <p:ext uri="{BB962C8B-B14F-4D97-AF65-F5344CB8AC3E}">
        <p14:creationId xmlns:p14="http://schemas.microsoft.com/office/powerpoint/2010/main" val="2225553049"/>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Service Category Ordered by Expenditure</a:t>
            </a:r>
            <a:endParaRPr lang="en-US" dirty="0"/>
          </a:p>
        </p:txBody>
      </p:sp>
      <p:graphicFrame>
        <p:nvGraphicFramePr>
          <p:cNvPr id="5" name="Table 4"/>
          <p:cNvGraphicFramePr>
            <a:graphicFrameLocks noGrp="1"/>
          </p:cNvGraphicFramePr>
          <p:nvPr>
            <p:extLst/>
          </p:nvPr>
        </p:nvGraphicFramePr>
        <p:xfrm>
          <a:off x="2757949" y="1489586"/>
          <a:ext cx="6341806" cy="4409768"/>
        </p:xfrm>
        <a:graphic>
          <a:graphicData uri="http://schemas.openxmlformats.org/drawingml/2006/table">
            <a:tbl>
              <a:tblPr>
                <a:tableStyleId>{5C22544A-7EE6-4342-B048-85BDC9FD1C3A}</a:tableStyleId>
              </a:tblPr>
              <a:tblGrid>
                <a:gridCol w="4033683">
                  <a:extLst>
                    <a:ext uri="{9D8B030D-6E8A-4147-A177-3AD203B41FA5}">
                      <a16:colId xmlns:a16="http://schemas.microsoft.com/office/drawing/2014/main" val="917522977"/>
                    </a:ext>
                  </a:extLst>
                </a:gridCol>
                <a:gridCol w="2308123">
                  <a:extLst>
                    <a:ext uri="{9D8B030D-6E8A-4147-A177-3AD203B41FA5}">
                      <a16:colId xmlns:a16="http://schemas.microsoft.com/office/drawing/2014/main" val="1593420239"/>
                    </a:ext>
                  </a:extLst>
                </a:gridCol>
              </a:tblGrid>
              <a:tr h="400888">
                <a:tc>
                  <a:txBody>
                    <a:bodyPr/>
                    <a:lstStyle/>
                    <a:p>
                      <a:pPr algn="l" fontAlgn="b"/>
                      <a:r>
                        <a:rPr lang="en-US" sz="1700" u="none" strike="noStrike">
                          <a:effectLst/>
                        </a:rPr>
                        <a:t>Health Insurance</a:t>
                      </a:r>
                      <a:endParaRPr lang="en-US" sz="1700" b="0" i="0" u="none" strike="noStrike">
                        <a:solidFill>
                          <a:srgbClr val="000000"/>
                        </a:solidFill>
                        <a:effectLst/>
                        <a:latin typeface="Calibri" panose="020F0502020204030204" pitchFamily="34" charset="0"/>
                      </a:endParaRPr>
                    </a:p>
                  </a:txBody>
                  <a:tcPr marL="0" marR="0" marT="0" marB="0" anchor="b"/>
                </a:tc>
                <a:tc>
                  <a:txBody>
                    <a:bodyPr/>
                    <a:lstStyle/>
                    <a:p>
                      <a:pPr algn="r" fontAlgn="b"/>
                      <a:r>
                        <a:rPr lang="en-US" sz="1700" u="none" strike="noStrike">
                          <a:effectLst/>
                        </a:rPr>
                        <a:t>28.62%</a:t>
                      </a:r>
                      <a:endParaRPr lang="en-US" sz="17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917375491"/>
                  </a:ext>
                </a:extLst>
              </a:tr>
              <a:tr h="400888">
                <a:tc>
                  <a:txBody>
                    <a:bodyPr/>
                    <a:lstStyle/>
                    <a:p>
                      <a:pPr algn="l" fontAlgn="b"/>
                      <a:r>
                        <a:rPr lang="en-US" sz="1700" u="none" strike="noStrike">
                          <a:effectLst/>
                        </a:rPr>
                        <a:t>Medical Case Management</a:t>
                      </a:r>
                      <a:endParaRPr lang="en-US" sz="1700" b="0" i="0" u="none" strike="noStrike">
                        <a:solidFill>
                          <a:srgbClr val="000000"/>
                        </a:solidFill>
                        <a:effectLst/>
                        <a:latin typeface="Calibri" panose="020F0502020204030204" pitchFamily="34" charset="0"/>
                      </a:endParaRPr>
                    </a:p>
                  </a:txBody>
                  <a:tcPr marL="0" marR="0" marT="0" marB="0" anchor="b"/>
                </a:tc>
                <a:tc>
                  <a:txBody>
                    <a:bodyPr/>
                    <a:lstStyle/>
                    <a:p>
                      <a:pPr algn="r" fontAlgn="b"/>
                      <a:r>
                        <a:rPr lang="en-US" sz="1700" u="none" strike="noStrike">
                          <a:effectLst/>
                        </a:rPr>
                        <a:t>13.21%</a:t>
                      </a:r>
                      <a:endParaRPr lang="en-US" sz="17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4073161830"/>
                  </a:ext>
                </a:extLst>
              </a:tr>
              <a:tr h="400888">
                <a:tc>
                  <a:txBody>
                    <a:bodyPr/>
                    <a:lstStyle/>
                    <a:p>
                      <a:pPr algn="l" fontAlgn="b"/>
                      <a:r>
                        <a:rPr lang="en-US" sz="1700" u="none" strike="noStrike">
                          <a:effectLst/>
                        </a:rPr>
                        <a:t>Early Intervention Services</a:t>
                      </a:r>
                      <a:endParaRPr lang="en-US" sz="1700" b="0" i="0" u="none" strike="noStrike">
                        <a:solidFill>
                          <a:srgbClr val="000000"/>
                        </a:solidFill>
                        <a:effectLst/>
                        <a:latin typeface="Calibri" panose="020F0502020204030204" pitchFamily="34" charset="0"/>
                      </a:endParaRPr>
                    </a:p>
                  </a:txBody>
                  <a:tcPr marL="0" marR="0" marT="0" marB="0" anchor="b"/>
                </a:tc>
                <a:tc>
                  <a:txBody>
                    <a:bodyPr/>
                    <a:lstStyle/>
                    <a:p>
                      <a:pPr algn="r" fontAlgn="b"/>
                      <a:r>
                        <a:rPr lang="en-US" sz="1700" u="none" strike="noStrike">
                          <a:effectLst/>
                        </a:rPr>
                        <a:t>7.46%</a:t>
                      </a:r>
                      <a:endParaRPr lang="en-US" sz="17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2623951023"/>
                  </a:ext>
                </a:extLst>
              </a:tr>
              <a:tr h="400888">
                <a:tc>
                  <a:txBody>
                    <a:bodyPr/>
                    <a:lstStyle/>
                    <a:p>
                      <a:pPr algn="l" fontAlgn="b"/>
                      <a:r>
                        <a:rPr lang="en-US" sz="1700" u="none" strike="noStrike">
                          <a:effectLst/>
                        </a:rPr>
                        <a:t>Non-Medical Case Management</a:t>
                      </a:r>
                      <a:endParaRPr lang="en-US" sz="1700" b="0" i="0" u="none" strike="noStrike">
                        <a:solidFill>
                          <a:srgbClr val="000000"/>
                        </a:solidFill>
                        <a:effectLst/>
                        <a:latin typeface="Calibri" panose="020F0502020204030204" pitchFamily="34" charset="0"/>
                      </a:endParaRPr>
                    </a:p>
                  </a:txBody>
                  <a:tcPr marL="0" marR="0" marT="0" marB="0" anchor="b"/>
                </a:tc>
                <a:tc>
                  <a:txBody>
                    <a:bodyPr/>
                    <a:lstStyle/>
                    <a:p>
                      <a:pPr algn="r" fontAlgn="b"/>
                      <a:r>
                        <a:rPr lang="en-US" sz="1700" u="none" strike="noStrike">
                          <a:effectLst/>
                        </a:rPr>
                        <a:t>6.01%</a:t>
                      </a:r>
                      <a:endParaRPr lang="en-US" sz="17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321045442"/>
                  </a:ext>
                </a:extLst>
              </a:tr>
              <a:tr h="400888">
                <a:tc>
                  <a:txBody>
                    <a:bodyPr/>
                    <a:lstStyle/>
                    <a:p>
                      <a:pPr algn="l" fontAlgn="b"/>
                      <a:r>
                        <a:rPr lang="en-US" sz="1700" u="none" strike="noStrike">
                          <a:effectLst/>
                        </a:rPr>
                        <a:t>Oral Health Care</a:t>
                      </a:r>
                      <a:endParaRPr lang="en-US" sz="1700" b="0" i="0" u="none" strike="noStrike">
                        <a:solidFill>
                          <a:srgbClr val="000000"/>
                        </a:solidFill>
                        <a:effectLst/>
                        <a:latin typeface="Calibri" panose="020F0502020204030204" pitchFamily="34" charset="0"/>
                      </a:endParaRPr>
                    </a:p>
                  </a:txBody>
                  <a:tcPr marL="0" marR="0" marT="0" marB="0" anchor="b"/>
                </a:tc>
                <a:tc>
                  <a:txBody>
                    <a:bodyPr/>
                    <a:lstStyle/>
                    <a:p>
                      <a:pPr algn="r" fontAlgn="b"/>
                      <a:r>
                        <a:rPr lang="en-US" sz="1700" u="none" strike="noStrike">
                          <a:effectLst/>
                        </a:rPr>
                        <a:t>4.07%</a:t>
                      </a:r>
                      <a:endParaRPr lang="en-US" sz="17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2482212163"/>
                  </a:ext>
                </a:extLst>
              </a:tr>
              <a:tr h="400888">
                <a:tc>
                  <a:txBody>
                    <a:bodyPr/>
                    <a:lstStyle/>
                    <a:p>
                      <a:pPr algn="l" fontAlgn="b"/>
                      <a:r>
                        <a:rPr lang="en-US" sz="1700" u="none" strike="noStrike">
                          <a:effectLst/>
                        </a:rPr>
                        <a:t>Specialty Outpatient Medical Care</a:t>
                      </a:r>
                      <a:endParaRPr lang="en-US" sz="1700" b="0" i="0" u="none" strike="noStrike">
                        <a:solidFill>
                          <a:srgbClr val="000000"/>
                        </a:solidFill>
                        <a:effectLst/>
                        <a:latin typeface="Calibri" panose="020F0502020204030204" pitchFamily="34" charset="0"/>
                      </a:endParaRPr>
                    </a:p>
                  </a:txBody>
                  <a:tcPr marL="0" marR="0" marT="0" marB="0" anchor="b"/>
                </a:tc>
                <a:tc>
                  <a:txBody>
                    <a:bodyPr/>
                    <a:lstStyle/>
                    <a:p>
                      <a:pPr algn="r" fontAlgn="b"/>
                      <a:r>
                        <a:rPr lang="en-US" sz="1700" u="none" strike="noStrike">
                          <a:effectLst/>
                        </a:rPr>
                        <a:t>3.70%</a:t>
                      </a:r>
                      <a:endParaRPr lang="en-US" sz="17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1762968642"/>
                  </a:ext>
                </a:extLst>
              </a:tr>
              <a:tr h="400888">
                <a:tc>
                  <a:txBody>
                    <a:bodyPr/>
                    <a:lstStyle/>
                    <a:p>
                      <a:pPr algn="l" fontAlgn="b"/>
                      <a:r>
                        <a:rPr lang="en-US" sz="1700" u="none" strike="noStrike">
                          <a:effectLst/>
                        </a:rPr>
                        <a:t>Legal Services</a:t>
                      </a:r>
                      <a:endParaRPr lang="en-US" sz="1700" b="0" i="0" u="none" strike="noStrike">
                        <a:solidFill>
                          <a:srgbClr val="000000"/>
                        </a:solidFill>
                        <a:effectLst/>
                        <a:latin typeface="Calibri" panose="020F0502020204030204" pitchFamily="34" charset="0"/>
                      </a:endParaRPr>
                    </a:p>
                  </a:txBody>
                  <a:tcPr marL="0" marR="0" marT="0" marB="0" anchor="b"/>
                </a:tc>
                <a:tc>
                  <a:txBody>
                    <a:bodyPr/>
                    <a:lstStyle/>
                    <a:p>
                      <a:pPr algn="r" fontAlgn="b"/>
                      <a:r>
                        <a:rPr lang="en-US" sz="1700" u="none" strike="noStrike">
                          <a:effectLst/>
                        </a:rPr>
                        <a:t>3.61%</a:t>
                      </a:r>
                      <a:endParaRPr lang="en-US" sz="17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3054805530"/>
                  </a:ext>
                </a:extLst>
              </a:tr>
              <a:tr h="400888">
                <a:tc>
                  <a:txBody>
                    <a:bodyPr/>
                    <a:lstStyle/>
                    <a:p>
                      <a:pPr algn="l" fontAlgn="b"/>
                      <a:r>
                        <a:rPr lang="en-US" sz="1700" u="none" strike="noStrike">
                          <a:effectLst/>
                        </a:rPr>
                        <a:t>Food Bank/Home Delivered Meals</a:t>
                      </a:r>
                      <a:endParaRPr lang="en-US" sz="1700" b="0" i="0" u="none" strike="noStrike">
                        <a:solidFill>
                          <a:srgbClr val="000000"/>
                        </a:solidFill>
                        <a:effectLst/>
                        <a:latin typeface="Calibri" panose="020F0502020204030204" pitchFamily="34" charset="0"/>
                      </a:endParaRPr>
                    </a:p>
                  </a:txBody>
                  <a:tcPr marL="0" marR="0" marT="0" marB="0" anchor="b"/>
                </a:tc>
                <a:tc>
                  <a:txBody>
                    <a:bodyPr/>
                    <a:lstStyle/>
                    <a:p>
                      <a:pPr algn="r" fontAlgn="b"/>
                      <a:r>
                        <a:rPr lang="en-US" sz="1700" u="none" strike="noStrike">
                          <a:effectLst/>
                        </a:rPr>
                        <a:t>3.22%</a:t>
                      </a:r>
                      <a:endParaRPr lang="en-US" sz="17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3239667499"/>
                  </a:ext>
                </a:extLst>
              </a:tr>
              <a:tr h="400888">
                <a:tc>
                  <a:txBody>
                    <a:bodyPr/>
                    <a:lstStyle/>
                    <a:p>
                      <a:pPr algn="l" fontAlgn="b"/>
                      <a:r>
                        <a:rPr lang="en-US" sz="1700" u="none" strike="noStrike">
                          <a:effectLst/>
                        </a:rPr>
                        <a:t>Early Intervention Services-MAI</a:t>
                      </a:r>
                      <a:endParaRPr lang="en-US" sz="1700" b="0" i="0" u="none" strike="noStrike">
                        <a:solidFill>
                          <a:srgbClr val="000000"/>
                        </a:solidFill>
                        <a:effectLst/>
                        <a:latin typeface="Calibri" panose="020F0502020204030204" pitchFamily="34" charset="0"/>
                      </a:endParaRPr>
                    </a:p>
                  </a:txBody>
                  <a:tcPr marL="0" marR="0" marT="0" marB="0" anchor="b"/>
                </a:tc>
                <a:tc>
                  <a:txBody>
                    <a:bodyPr/>
                    <a:lstStyle/>
                    <a:p>
                      <a:pPr algn="r" fontAlgn="b"/>
                      <a:r>
                        <a:rPr lang="en-US" sz="1700" u="none" strike="noStrike">
                          <a:effectLst/>
                        </a:rPr>
                        <a:t>2.99%</a:t>
                      </a:r>
                      <a:endParaRPr lang="en-US" sz="17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1375113678"/>
                  </a:ext>
                </a:extLst>
              </a:tr>
              <a:tr h="400888">
                <a:tc>
                  <a:txBody>
                    <a:bodyPr/>
                    <a:lstStyle/>
                    <a:p>
                      <a:pPr algn="l" fontAlgn="b"/>
                      <a:r>
                        <a:rPr lang="en-US" sz="1700" u="none" strike="noStrike">
                          <a:effectLst/>
                        </a:rPr>
                        <a:t>Emergency Housing Services</a:t>
                      </a:r>
                      <a:endParaRPr lang="en-US" sz="1700" b="0" i="0" u="none" strike="noStrike">
                        <a:solidFill>
                          <a:srgbClr val="000000"/>
                        </a:solidFill>
                        <a:effectLst/>
                        <a:latin typeface="Calibri" panose="020F0502020204030204" pitchFamily="34" charset="0"/>
                      </a:endParaRPr>
                    </a:p>
                  </a:txBody>
                  <a:tcPr marL="0" marR="0" marT="0" marB="0" anchor="b"/>
                </a:tc>
                <a:tc>
                  <a:txBody>
                    <a:bodyPr/>
                    <a:lstStyle/>
                    <a:p>
                      <a:pPr algn="r" fontAlgn="b"/>
                      <a:r>
                        <a:rPr lang="en-US" sz="1700" u="none" strike="noStrike">
                          <a:effectLst/>
                        </a:rPr>
                        <a:t>2.76%</a:t>
                      </a:r>
                      <a:endParaRPr lang="en-US" sz="17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243386067"/>
                  </a:ext>
                </a:extLst>
              </a:tr>
              <a:tr h="400888">
                <a:tc>
                  <a:txBody>
                    <a:bodyPr/>
                    <a:lstStyle/>
                    <a:p>
                      <a:pPr algn="l" fontAlgn="b"/>
                      <a:r>
                        <a:rPr lang="en-US" sz="1700" u="none" strike="noStrike">
                          <a:effectLst/>
                        </a:rPr>
                        <a:t>All other service categories</a:t>
                      </a:r>
                      <a:endParaRPr lang="en-US" sz="1700" b="0" i="0" u="none" strike="noStrike">
                        <a:solidFill>
                          <a:srgbClr val="000000"/>
                        </a:solidFill>
                        <a:effectLst/>
                        <a:latin typeface="Calibri" panose="020F0502020204030204" pitchFamily="34" charset="0"/>
                      </a:endParaRPr>
                    </a:p>
                  </a:txBody>
                  <a:tcPr marL="0" marR="0" marT="0" marB="0" anchor="b"/>
                </a:tc>
                <a:tc>
                  <a:txBody>
                    <a:bodyPr/>
                    <a:lstStyle/>
                    <a:p>
                      <a:pPr algn="r" fontAlgn="b"/>
                      <a:r>
                        <a:rPr lang="en-US" sz="1700" u="none" strike="noStrike" dirty="0">
                          <a:effectLst/>
                        </a:rPr>
                        <a:t>24.36%</a:t>
                      </a:r>
                      <a:endParaRPr lang="en-US" sz="1700" b="0" i="0" u="none" strike="noStrike" dirty="0">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2083522955"/>
                  </a:ext>
                </a:extLst>
              </a:tr>
            </a:tbl>
          </a:graphicData>
        </a:graphic>
      </p:graphicFrame>
    </p:spTree>
    <p:extLst>
      <p:ext uri="{BB962C8B-B14F-4D97-AF65-F5344CB8AC3E}">
        <p14:creationId xmlns:p14="http://schemas.microsoft.com/office/powerpoint/2010/main" val="885096509"/>
      </p:ext>
    </p:extLst>
  </p:cSld>
  <p:clrMapOvr>
    <a:masterClrMapping/>
  </p:clrMapOvr>
  <p:timing>
    <p:tnLst>
      <p:par>
        <p:cTn id="1" dur="indefinite" restart="never" nodeType="tmRoot"/>
      </p:par>
    </p:tnLst>
  </p:timing>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TextBox 22"/>
          <p:cNvSpPr txBox="1"/>
          <p:nvPr/>
        </p:nvSpPr>
        <p:spPr>
          <a:xfrm>
            <a:off x="2987750" y="5952092"/>
            <a:ext cx="7360388" cy="584775"/>
          </a:xfrm>
          <a:prstGeom prst="rect">
            <a:avLst/>
          </a:prstGeom>
          <a:noFill/>
        </p:spPr>
        <p:txBody>
          <a:bodyPr wrap="square" rtlCol="0">
            <a:spAutoFit/>
          </a:bodyPr>
          <a:lstStyle/>
          <a:p>
            <a:r>
              <a:rPr lang="en-US" sz="1600" b="1" dirty="0" smtClean="0"/>
              <a:t>Black/African-Americans </a:t>
            </a:r>
            <a:r>
              <a:rPr lang="en-US" sz="1600" dirty="0" smtClean="0"/>
              <a:t>in Ryan White Part A/MAI are </a:t>
            </a:r>
            <a:r>
              <a:rPr lang="en-US" sz="1600" b="1" dirty="0" smtClean="0"/>
              <a:t>largest demographic group who is not retained (n=109) and not virally suppressed (n=180)</a:t>
            </a:r>
            <a:endParaRPr lang="en-US" sz="1600" dirty="0" smtClean="0"/>
          </a:p>
        </p:txBody>
      </p:sp>
      <p:pic>
        <p:nvPicPr>
          <p:cNvPr id="29" name="Picture 28"/>
          <p:cNvPicPr>
            <a:picLocks noChangeAspect="1"/>
          </p:cNvPicPr>
          <p:nvPr/>
        </p:nvPicPr>
        <p:blipFill>
          <a:blip r:embed="rId2"/>
          <a:stretch>
            <a:fillRect/>
          </a:stretch>
        </p:blipFill>
        <p:spPr>
          <a:xfrm>
            <a:off x="946642" y="427485"/>
            <a:ext cx="5597488" cy="4995119"/>
          </a:xfrm>
          <a:prstGeom prst="rect">
            <a:avLst/>
          </a:prstGeom>
        </p:spPr>
      </p:pic>
      <p:cxnSp>
        <p:nvCxnSpPr>
          <p:cNvPr id="24" name="Straight Arrow Connector 23"/>
          <p:cNvCxnSpPr/>
          <p:nvPr/>
        </p:nvCxnSpPr>
        <p:spPr>
          <a:xfrm>
            <a:off x="2142460" y="1626781"/>
            <a:ext cx="5318" cy="310527"/>
          </a:xfrm>
          <a:prstGeom prst="straightConnector1">
            <a:avLst/>
          </a:prstGeom>
          <a:ln>
            <a:solidFill>
              <a:schemeClr val="accent1"/>
            </a:solidFill>
            <a:tailEnd type="triangle"/>
          </a:ln>
        </p:spPr>
        <p:style>
          <a:lnRef idx="1">
            <a:schemeClr val="accent2"/>
          </a:lnRef>
          <a:fillRef idx="0">
            <a:schemeClr val="accent2"/>
          </a:fillRef>
          <a:effectRef idx="0">
            <a:schemeClr val="accent2"/>
          </a:effectRef>
          <a:fontRef idx="minor">
            <a:schemeClr val="tx1"/>
          </a:fontRef>
        </p:style>
      </p:cxnSp>
      <p:pic>
        <p:nvPicPr>
          <p:cNvPr id="32" name="Picture 31"/>
          <p:cNvPicPr>
            <a:picLocks noChangeAspect="1"/>
          </p:cNvPicPr>
          <p:nvPr/>
        </p:nvPicPr>
        <p:blipFill>
          <a:blip r:embed="rId3"/>
          <a:stretch>
            <a:fillRect/>
          </a:stretch>
        </p:blipFill>
        <p:spPr>
          <a:xfrm>
            <a:off x="6679936" y="388088"/>
            <a:ext cx="5023177" cy="5275839"/>
          </a:xfrm>
          <a:prstGeom prst="rect">
            <a:avLst/>
          </a:prstGeom>
        </p:spPr>
      </p:pic>
      <p:cxnSp>
        <p:nvCxnSpPr>
          <p:cNvPr id="33" name="Straight Arrow Connector 32"/>
          <p:cNvCxnSpPr/>
          <p:nvPr/>
        </p:nvCxnSpPr>
        <p:spPr>
          <a:xfrm>
            <a:off x="7713367" y="1626781"/>
            <a:ext cx="0" cy="262679"/>
          </a:xfrm>
          <a:prstGeom prst="straightConnector1">
            <a:avLst/>
          </a:prstGeom>
          <a:ln>
            <a:solidFill>
              <a:schemeClr val="accent1"/>
            </a:solidFill>
            <a:tailEnd type="triangle"/>
          </a:ln>
        </p:spPr>
        <p:style>
          <a:lnRef idx="1">
            <a:schemeClr val="accent2"/>
          </a:lnRef>
          <a:fillRef idx="0">
            <a:schemeClr val="accent2"/>
          </a:fillRef>
          <a:effectRef idx="0">
            <a:schemeClr val="accent2"/>
          </a:effectRef>
          <a:fontRef idx="minor">
            <a:schemeClr val="tx1"/>
          </a:fontRef>
        </p:style>
      </p:cxnSp>
    </p:spTree>
    <p:extLst>
      <p:ext uri="{BB962C8B-B14F-4D97-AF65-F5344CB8AC3E}">
        <p14:creationId xmlns:p14="http://schemas.microsoft.com/office/powerpoint/2010/main" val="3504962418"/>
      </p:ext>
    </p:extLst>
  </p:cSld>
  <p:clrMapOvr>
    <a:masterClrMapping/>
  </p:clrMapOvr>
  <p:timing>
    <p:tnLst>
      <p:par>
        <p:cTn id="1" dur="indefinite" restart="never" nodeType="tmRoot"/>
      </p:par>
    </p:tnLst>
  </p:timing>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2726624" y="5920115"/>
            <a:ext cx="7581641" cy="1077218"/>
          </a:xfrm>
          <a:prstGeom prst="rect">
            <a:avLst/>
          </a:prstGeom>
          <a:noFill/>
        </p:spPr>
        <p:txBody>
          <a:bodyPr wrap="square" rtlCol="0">
            <a:spAutoFit/>
          </a:bodyPr>
          <a:lstStyle/>
          <a:p>
            <a:pPr algn="ctr"/>
            <a:r>
              <a:rPr lang="en-US" sz="1600" b="1" dirty="0" smtClean="0"/>
              <a:t>Black/African-American male and females </a:t>
            </a:r>
            <a:r>
              <a:rPr lang="en-US" sz="1600" dirty="0" smtClean="0"/>
              <a:t>in Ryan White Part A/MAI are the largest group </a:t>
            </a:r>
            <a:r>
              <a:rPr lang="en-US" sz="1600" b="1" dirty="0" smtClean="0"/>
              <a:t>who are not virally suppressed (n=111 and n=63), </a:t>
            </a:r>
            <a:r>
              <a:rPr lang="en-US" sz="1600" dirty="0" smtClean="0"/>
              <a:t>followed by </a:t>
            </a:r>
            <a:r>
              <a:rPr lang="en-US" sz="1600" b="1" dirty="0" smtClean="0"/>
              <a:t>Hispanic/</a:t>
            </a:r>
            <a:r>
              <a:rPr lang="en-US" sz="1600" b="1" dirty="0" err="1" smtClean="0"/>
              <a:t>Latinx</a:t>
            </a:r>
            <a:r>
              <a:rPr lang="en-US" sz="1600" b="1" dirty="0" smtClean="0"/>
              <a:t> males (n=46) </a:t>
            </a:r>
            <a:r>
              <a:rPr lang="en-US" sz="1600" dirty="0" smtClean="0"/>
              <a:t>and</a:t>
            </a:r>
            <a:r>
              <a:rPr lang="en-US" sz="1600" b="1" dirty="0" smtClean="0"/>
              <a:t> White males (n=40)</a:t>
            </a:r>
            <a:endParaRPr lang="en-US" sz="1600" dirty="0" smtClean="0"/>
          </a:p>
          <a:p>
            <a:pPr algn="ctr"/>
            <a:endParaRPr lang="en-US" sz="1600" dirty="0"/>
          </a:p>
        </p:txBody>
      </p:sp>
      <p:pic>
        <p:nvPicPr>
          <p:cNvPr id="3" name="Picture 2"/>
          <p:cNvPicPr>
            <a:picLocks noChangeAspect="1"/>
          </p:cNvPicPr>
          <p:nvPr/>
        </p:nvPicPr>
        <p:blipFill>
          <a:blip r:embed="rId2"/>
          <a:stretch>
            <a:fillRect/>
          </a:stretch>
        </p:blipFill>
        <p:spPr>
          <a:xfrm>
            <a:off x="2541182" y="238073"/>
            <a:ext cx="7839478" cy="5381233"/>
          </a:xfrm>
          <a:prstGeom prst="rect">
            <a:avLst/>
          </a:prstGeom>
        </p:spPr>
      </p:pic>
      <p:cxnSp>
        <p:nvCxnSpPr>
          <p:cNvPr id="4" name="Straight Arrow Connector 3"/>
          <p:cNvCxnSpPr/>
          <p:nvPr/>
        </p:nvCxnSpPr>
        <p:spPr>
          <a:xfrm>
            <a:off x="3434316" y="1929809"/>
            <a:ext cx="5318" cy="310527"/>
          </a:xfrm>
          <a:prstGeom prst="straightConnector1">
            <a:avLst/>
          </a:prstGeom>
          <a:ln>
            <a:solidFill>
              <a:schemeClr val="accent1"/>
            </a:solidFill>
            <a:tailEnd type="triangle"/>
          </a:ln>
        </p:spPr>
        <p:style>
          <a:lnRef idx="1">
            <a:schemeClr val="accent2"/>
          </a:lnRef>
          <a:fillRef idx="0">
            <a:schemeClr val="accent2"/>
          </a:fillRef>
          <a:effectRef idx="0">
            <a:schemeClr val="accent2"/>
          </a:effectRef>
          <a:fontRef idx="minor">
            <a:schemeClr val="tx1"/>
          </a:fontRef>
        </p:style>
      </p:cxnSp>
      <p:cxnSp>
        <p:nvCxnSpPr>
          <p:cNvPr id="5" name="Straight Arrow Connector 4"/>
          <p:cNvCxnSpPr/>
          <p:nvPr/>
        </p:nvCxnSpPr>
        <p:spPr>
          <a:xfrm>
            <a:off x="3923413" y="2339163"/>
            <a:ext cx="5318" cy="310527"/>
          </a:xfrm>
          <a:prstGeom prst="straightConnector1">
            <a:avLst/>
          </a:prstGeom>
          <a:ln>
            <a:solidFill>
              <a:schemeClr val="accent1"/>
            </a:solidFill>
            <a:tailEnd type="triangle"/>
          </a:ln>
        </p:spPr>
        <p:style>
          <a:lnRef idx="1">
            <a:schemeClr val="accent2"/>
          </a:lnRef>
          <a:fillRef idx="0">
            <a:schemeClr val="accent2"/>
          </a:fillRef>
          <a:effectRef idx="0">
            <a:schemeClr val="accent2"/>
          </a:effectRef>
          <a:fontRef idx="minor">
            <a:schemeClr val="tx1"/>
          </a:fontRef>
        </p:style>
      </p:cxnSp>
      <p:cxnSp>
        <p:nvCxnSpPr>
          <p:cNvPr id="6" name="Straight Arrow Connector 5"/>
          <p:cNvCxnSpPr/>
          <p:nvPr/>
        </p:nvCxnSpPr>
        <p:spPr>
          <a:xfrm>
            <a:off x="4926418" y="2130056"/>
            <a:ext cx="5318" cy="310527"/>
          </a:xfrm>
          <a:prstGeom prst="straightConnector1">
            <a:avLst/>
          </a:prstGeom>
          <a:ln>
            <a:solidFill>
              <a:schemeClr val="accent1"/>
            </a:solidFill>
            <a:tailEnd type="triangle"/>
          </a:ln>
        </p:spPr>
        <p:style>
          <a:lnRef idx="1">
            <a:schemeClr val="accent2"/>
          </a:lnRef>
          <a:fillRef idx="0">
            <a:schemeClr val="accent2"/>
          </a:fillRef>
          <a:effectRef idx="0">
            <a:schemeClr val="accent2"/>
          </a:effectRef>
          <a:fontRef idx="minor">
            <a:schemeClr val="tx1"/>
          </a:fontRef>
        </p:style>
      </p:cxnSp>
      <p:cxnSp>
        <p:nvCxnSpPr>
          <p:cNvPr id="7" name="Straight Arrow Connector 6"/>
          <p:cNvCxnSpPr/>
          <p:nvPr/>
        </p:nvCxnSpPr>
        <p:spPr>
          <a:xfrm>
            <a:off x="7903534" y="2618162"/>
            <a:ext cx="5318" cy="310527"/>
          </a:xfrm>
          <a:prstGeom prst="straightConnector1">
            <a:avLst/>
          </a:prstGeom>
          <a:ln>
            <a:solidFill>
              <a:schemeClr val="accent1"/>
            </a:solidFill>
            <a:tailEnd type="triangle"/>
          </a:ln>
        </p:spPr>
        <p:style>
          <a:lnRef idx="1">
            <a:schemeClr val="accent2"/>
          </a:lnRef>
          <a:fillRef idx="0">
            <a:schemeClr val="accent2"/>
          </a:fillRef>
          <a:effectRef idx="0">
            <a:schemeClr val="accent2"/>
          </a:effectRef>
          <a:fontRef idx="minor">
            <a:schemeClr val="tx1"/>
          </a:fontRef>
        </p:style>
      </p:cxnSp>
    </p:spTree>
    <p:extLst>
      <p:ext uri="{BB962C8B-B14F-4D97-AF65-F5344CB8AC3E}">
        <p14:creationId xmlns:p14="http://schemas.microsoft.com/office/powerpoint/2010/main" val="429758705"/>
      </p:ext>
    </p:extLst>
  </p:cSld>
  <p:clrMapOvr>
    <a:masterClrMapping/>
  </p:clrMapOvr>
  <p:timing>
    <p:tnLst>
      <p:par>
        <p:cTn id="1" dur="indefinite" restart="never" nodeType="tmRoot"/>
      </p:par>
    </p:tnLst>
  </p:timing>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1928396" y="258508"/>
            <a:ext cx="9133061" cy="5727622"/>
          </a:xfrm>
          <a:prstGeom prst="rect">
            <a:avLst/>
          </a:prstGeom>
        </p:spPr>
      </p:pic>
      <p:sp>
        <p:nvSpPr>
          <p:cNvPr id="4" name="TextBox 3"/>
          <p:cNvSpPr txBox="1"/>
          <p:nvPr/>
        </p:nvSpPr>
        <p:spPr>
          <a:xfrm>
            <a:off x="2726624" y="5920115"/>
            <a:ext cx="7581641" cy="1077218"/>
          </a:xfrm>
          <a:prstGeom prst="rect">
            <a:avLst/>
          </a:prstGeom>
          <a:noFill/>
        </p:spPr>
        <p:txBody>
          <a:bodyPr wrap="square" rtlCol="0">
            <a:spAutoFit/>
          </a:bodyPr>
          <a:lstStyle/>
          <a:p>
            <a:pPr algn="ctr"/>
            <a:r>
              <a:rPr lang="en-US" sz="1600" b="1" dirty="0" smtClean="0"/>
              <a:t>Black/African-American male and females </a:t>
            </a:r>
            <a:r>
              <a:rPr lang="en-US" sz="1600" dirty="0" smtClean="0"/>
              <a:t>in Ryan White Part A/MAI are the largest group </a:t>
            </a:r>
            <a:r>
              <a:rPr lang="en-US" sz="1600" b="1" dirty="0" smtClean="0"/>
              <a:t>who are not retained (n=72 and n=37), </a:t>
            </a:r>
            <a:r>
              <a:rPr lang="en-US" sz="1600" dirty="0" smtClean="0"/>
              <a:t>followed by </a:t>
            </a:r>
            <a:r>
              <a:rPr lang="en-US" sz="1600" b="1" dirty="0" smtClean="0"/>
              <a:t>Hispanic/</a:t>
            </a:r>
            <a:r>
              <a:rPr lang="en-US" sz="1600" b="1" dirty="0" err="1" smtClean="0"/>
              <a:t>Latinx</a:t>
            </a:r>
            <a:r>
              <a:rPr lang="en-US" sz="1600" b="1" dirty="0" smtClean="0"/>
              <a:t> males (n=46) </a:t>
            </a:r>
            <a:r>
              <a:rPr lang="en-US" sz="1600" dirty="0" smtClean="0"/>
              <a:t>and</a:t>
            </a:r>
            <a:r>
              <a:rPr lang="en-US" sz="1600" b="1" dirty="0" smtClean="0"/>
              <a:t> White males (n=41)</a:t>
            </a:r>
            <a:endParaRPr lang="en-US" sz="1600" dirty="0" smtClean="0"/>
          </a:p>
          <a:p>
            <a:pPr algn="ctr"/>
            <a:endParaRPr lang="en-US" sz="1600" dirty="0"/>
          </a:p>
        </p:txBody>
      </p:sp>
      <p:cxnSp>
        <p:nvCxnSpPr>
          <p:cNvPr id="5" name="Straight Arrow Connector 4"/>
          <p:cNvCxnSpPr/>
          <p:nvPr/>
        </p:nvCxnSpPr>
        <p:spPr>
          <a:xfrm>
            <a:off x="2913321" y="1669312"/>
            <a:ext cx="5318" cy="310527"/>
          </a:xfrm>
          <a:prstGeom prst="straightConnector1">
            <a:avLst/>
          </a:prstGeom>
          <a:ln>
            <a:solidFill>
              <a:schemeClr val="accent1"/>
            </a:solidFill>
            <a:tailEnd type="triangle"/>
          </a:ln>
        </p:spPr>
        <p:style>
          <a:lnRef idx="1">
            <a:schemeClr val="accent2"/>
          </a:lnRef>
          <a:fillRef idx="0">
            <a:schemeClr val="accent2"/>
          </a:fillRef>
          <a:effectRef idx="0">
            <a:schemeClr val="accent2"/>
          </a:effectRef>
          <a:fontRef idx="minor">
            <a:schemeClr val="tx1"/>
          </a:fontRef>
        </p:style>
      </p:cxnSp>
      <p:cxnSp>
        <p:nvCxnSpPr>
          <p:cNvPr id="6" name="Straight Arrow Connector 5"/>
          <p:cNvCxnSpPr/>
          <p:nvPr/>
        </p:nvCxnSpPr>
        <p:spPr>
          <a:xfrm>
            <a:off x="4726172" y="1892595"/>
            <a:ext cx="5318" cy="310527"/>
          </a:xfrm>
          <a:prstGeom prst="straightConnector1">
            <a:avLst/>
          </a:prstGeom>
          <a:ln>
            <a:solidFill>
              <a:schemeClr val="accent1"/>
            </a:solidFill>
            <a:tailEnd type="triangle"/>
          </a:ln>
        </p:spPr>
        <p:style>
          <a:lnRef idx="1">
            <a:schemeClr val="accent2"/>
          </a:lnRef>
          <a:fillRef idx="0">
            <a:schemeClr val="accent2"/>
          </a:fillRef>
          <a:effectRef idx="0">
            <a:schemeClr val="accent2"/>
          </a:effectRef>
          <a:fontRef idx="minor">
            <a:schemeClr val="tx1"/>
          </a:fontRef>
        </p:style>
      </p:cxnSp>
      <p:cxnSp>
        <p:nvCxnSpPr>
          <p:cNvPr id="7" name="Straight Arrow Connector 6"/>
          <p:cNvCxnSpPr/>
          <p:nvPr/>
        </p:nvCxnSpPr>
        <p:spPr>
          <a:xfrm>
            <a:off x="3524693" y="2047858"/>
            <a:ext cx="5318" cy="310527"/>
          </a:xfrm>
          <a:prstGeom prst="straightConnector1">
            <a:avLst/>
          </a:prstGeom>
          <a:ln>
            <a:solidFill>
              <a:schemeClr val="accent1"/>
            </a:solidFill>
            <a:tailEnd type="triangle"/>
          </a:ln>
        </p:spPr>
        <p:style>
          <a:lnRef idx="1">
            <a:schemeClr val="accent2"/>
          </a:lnRef>
          <a:fillRef idx="0">
            <a:schemeClr val="accent2"/>
          </a:fillRef>
          <a:effectRef idx="0">
            <a:schemeClr val="accent2"/>
          </a:effectRef>
          <a:fontRef idx="minor">
            <a:schemeClr val="tx1"/>
          </a:fontRef>
        </p:style>
      </p:cxnSp>
      <p:cxnSp>
        <p:nvCxnSpPr>
          <p:cNvPr id="8" name="Straight Arrow Connector 7"/>
          <p:cNvCxnSpPr/>
          <p:nvPr/>
        </p:nvCxnSpPr>
        <p:spPr>
          <a:xfrm>
            <a:off x="8394405" y="2503967"/>
            <a:ext cx="5318" cy="310527"/>
          </a:xfrm>
          <a:prstGeom prst="straightConnector1">
            <a:avLst/>
          </a:prstGeom>
          <a:ln>
            <a:solidFill>
              <a:schemeClr val="accent1"/>
            </a:solidFill>
            <a:tailEnd type="triangle"/>
          </a:ln>
        </p:spPr>
        <p:style>
          <a:lnRef idx="1">
            <a:schemeClr val="accent2"/>
          </a:lnRef>
          <a:fillRef idx="0">
            <a:schemeClr val="accent2"/>
          </a:fillRef>
          <a:effectRef idx="0">
            <a:schemeClr val="accent2"/>
          </a:effectRef>
          <a:fontRef idx="minor">
            <a:schemeClr val="tx1"/>
          </a:fontRef>
        </p:style>
      </p:cxnSp>
    </p:spTree>
    <p:extLst>
      <p:ext uri="{BB962C8B-B14F-4D97-AF65-F5344CB8AC3E}">
        <p14:creationId xmlns:p14="http://schemas.microsoft.com/office/powerpoint/2010/main" val="2036043843"/>
      </p:ext>
    </p:extLst>
  </p:cSld>
  <p:clrMapOvr>
    <a:masterClrMapping/>
  </p:clrMapOvr>
  <p:timing>
    <p:tnLst>
      <p:par>
        <p:cTn id="1" dur="indefinite" restart="never" nodeType="tmRoot"/>
      </p:par>
    </p:tnLst>
  </p:timing>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3132369" y="295722"/>
            <a:ext cx="6788499" cy="5607338"/>
          </a:xfrm>
          <a:prstGeom prst="rect">
            <a:avLst/>
          </a:prstGeom>
        </p:spPr>
      </p:pic>
      <p:sp>
        <p:nvSpPr>
          <p:cNvPr id="3" name="TextBox 2"/>
          <p:cNvSpPr txBox="1"/>
          <p:nvPr/>
        </p:nvSpPr>
        <p:spPr>
          <a:xfrm>
            <a:off x="2726624" y="5920115"/>
            <a:ext cx="7847455" cy="830997"/>
          </a:xfrm>
          <a:prstGeom prst="rect">
            <a:avLst/>
          </a:prstGeom>
          <a:noFill/>
        </p:spPr>
        <p:txBody>
          <a:bodyPr wrap="square" rtlCol="0">
            <a:spAutoFit/>
          </a:bodyPr>
          <a:lstStyle/>
          <a:p>
            <a:pPr algn="ctr"/>
            <a:r>
              <a:rPr lang="en-US" sz="1600" b="1" dirty="0" smtClean="0"/>
              <a:t>Those who identify as heterosexual </a:t>
            </a:r>
            <a:r>
              <a:rPr lang="en-US" sz="1600" dirty="0" smtClean="0"/>
              <a:t>in Ryan White Part A/MAI are the largest group </a:t>
            </a:r>
            <a:r>
              <a:rPr lang="en-US" sz="1600" b="1" dirty="0" smtClean="0"/>
              <a:t>who are not virally suppressed (n=207), </a:t>
            </a:r>
            <a:r>
              <a:rPr lang="en-US" sz="1600" dirty="0" smtClean="0"/>
              <a:t>followed by </a:t>
            </a:r>
            <a:r>
              <a:rPr lang="en-US" sz="1600" b="1" dirty="0" smtClean="0"/>
              <a:t>those who identify as homosexual (n=92)</a:t>
            </a:r>
            <a:endParaRPr lang="en-US" sz="1600" dirty="0" smtClean="0"/>
          </a:p>
          <a:p>
            <a:pPr algn="ctr"/>
            <a:endParaRPr lang="en-US" sz="1600" dirty="0"/>
          </a:p>
        </p:txBody>
      </p:sp>
      <p:cxnSp>
        <p:nvCxnSpPr>
          <p:cNvPr id="4" name="Straight Arrow Connector 3"/>
          <p:cNvCxnSpPr/>
          <p:nvPr/>
        </p:nvCxnSpPr>
        <p:spPr>
          <a:xfrm>
            <a:off x="4726172" y="1541720"/>
            <a:ext cx="5318" cy="310527"/>
          </a:xfrm>
          <a:prstGeom prst="straightConnector1">
            <a:avLst/>
          </a:prstGeom>
          <a:ln>
            <a:solidFill>
              <a:schemeClr val="accent1"/>
            </a:solidFill>
            <a:tailEnd type="triangle"/>
          </a:ln>
        </p:spPr>
        <p:style>
          <a:lnRef idx="1">
            <a:schemeClr val="accent2"/>
          </a:lnRef>
          <a:fillRef idx="0">
            <a:schemeClr val="accent2"/>
          </a:fillRef>
          <a:effectRef idx="0">
            <a:schemeClr val="accent2"/>
          </a:effectRef>
          <a:fontRef idx="minor">
            <a:schemeClr val="tx1"/>
          </a:fontRef>
        </p:style>
      </p:cxnSp>
      <p:cxnSp>
        <p:nvCxnSpPr>
          <p:cNvPr id="5" name="Straight Arrow Connector 4"/>
          <p:cNvCxnSpPr/>
          <p:nvPr/>
        </p:nvCxnSpPr>
        <p:spPr>
          <a:xfrm>
            <a:off x="5954232" y="3099391"/>
            <a:ext cx="5318" cy="310527"/>
          </a:xfrm>
          <a:prstGeom prst="straightConnector1">
            <a:avLst/>
          </a:prstGeom>
          <a:ln>
            <a:solidFill>
              <a:schemeClr val="accent1"/>
            </a:solidFill>
            <a:tailEnd type="triangle"/>
          </a:ln>
        </p:spPr>
        <p:style>
          <a:lnRef idx="1">
            <a:schemeClr val="accent2"/>
          </a:lnRef>
          <a:fillRef idx="0">
            <a:schemeClr val="accent2"/>
          </a:fillRef>
          <a:effectRef idx="0">
            <a:schemeClr val="accent2"/>
          </a:effectRef>
          <a:fontRef idx="minor">
            <a:schemeClr val="tx1"/>
          </a:fontRef>
        </p:style>
      </p:cxnSp>
    </p:spTree>
    <p:extLst>
      <p:ext uri="{BB962C8B-B14F-4D97-AF65-F5344CB8AC3E}">
        <p14:creationId xmlns:p14="http://schemas.microsoft.com/office/powerpoint/2010/main" val="2948002895"/>
      </p:ext>
    </p:extLst>
  </p:cSld>
  <p:clrMapOvr>
    <a:masterClrMapping/>
  </p:clrMapOvr>
  <p:timing>
    <p:tnLst>
      <p:par>
        <p:cTn id="1" dur="indefinite" restart="never" nodeType="tmRoot"/>
      </p:par>
    </p:tnLst>
  </p:timing>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3714335" y="140441"/>
            <a:ext cx="4977781" cy="6000613"/>
          </a:xfrm>
          <a:prstGeom prst="rect">
            <a:avLst/>
          </a:prstGeom>
        </p:spPr>
      </p:pic>
      <p:sp>
        <p:nvSpPr>
          <p:cNvPr id="3" name="TextBox 2"/>
          <p:cNvSpPr txBox="1"/>
          <p:nvPr/>
        </p:nvSpPr>
        <p:spPr>
          <a:xfrm>
            <a:off x="2801052" y="6042390"/>
            <a:ext cx="7703915" cy="830997"/>
          </a:xfrm>
          <a:prstGeom prst="rect">
            <a:avLst/>
          </a:prstGeom>
          <a:noFill/>
        </p:spPr>
        <p:txBody>
          <a:bodyPr wrap="square" rtlCol="0">
            <a:spAutoFit/>
          </a:bodyPr>
          <a:lstStyle/>
          <a:p>
            <a:pPr algn="ctr"/>
            <a:r>
              <a:rPr lang="en-US" sz="1600" b="1" dirty="0" smtClean="0"/>
              <a:t>Those who identify as heterosexual </a:t>
            </a:r>
            <a:r>
              <a:rPr lang="en-US" sz="1600" dirty="0" smtClean="0"/>
              <a:t>in Ryan White Part A/MAI are the largest group </a:t>
            </a:r>
            <a:r>
              <a:rPr lang="en-US" sz="1600" b="1" dirty="0" smtClean="0"/>
              <a:t>who are not retained in care (n=149), </a:t>
            </a:r>
            <a:r>
              <a:rPr lang="en-US" sz="1600" dirty="0" smtClean="0"/>
              <a:t>followed by </a:t>
            </a:r>
            <a:r>
              <a:rPr lang="en-US" sz="1600" b="1" dirty="0" smtClean="0"/>
              <a:t>those who identify as homosexual (n=88)</a:t>
            </a:r>
            <a:endParaRPr lang="en-US" sz="1600" dirty="0" smtClean="0"/>
          </a:p>
          <a:p>
            <a:pPr algn="ctr"/>
            <a:endParaRPr lang="en-US" sz="1600" dirty="0"/>
          </a:p>
        </p:txBody>
      </p:sp>
      <p:cxnSp>
        <p:nvCxnSpPr>
          <p:cNvPr id="4" name="Straight Arrow Connector 3"/>
          <p:cNvCxnSpPr/>
          <p:nvPr/>
        </p:nvCxnSpPr>
        <p:spPr>
          <a:xfrm>
            <a:off x="4976037" y="1201478"/>
            <a:ext cx="5318" cy="310527"/>
          </a:xfrm>
          <a:prstGeom prst="straightConnector1">
            <a:avLst/>
          </a:prstGeom>
          <a:ln>
            <a:solidFill>
              <a:schemeClr val="accent1"/>
            </a:solidFill>
            <a:tailEnd type="triangle"/>
          </a:ln>
        </p:spPr>
        <p:style>
          <a:lnRef idx="1">
            <a:schemeClr val="accent2"/>
          </a:lnRef>
          <a:fillRef idx="0">
            <a:schemeClr val="accent2"/>
          </a:fillRef>
          <a:effectRef idx="0">
            <a:schemeClr val="accent2"/>
          </a:effectRef>
          <a:fontRef idx="minor">
            <a:schemeClr val="tx1"/>
          </a:fontRef>
        </p:style>
      </p:cxnSp>
      <p:cxnSp>
        <p:nvCxnSpPr>
          <p:cNvPr id="5" name="Straight Arrow Connector 4"/>
          <p:cNvCxnSpPr/>
          <p:nvPr/>
        </p:nvCxnSpPr>
        <p:spPr>
          <a:xfrm>
            <a:off x="5816010" y="3083441"/>
            <a:ext cx="5318" cy="310527"/>
          </a:xfrm>
          <a:prstGeom prst="straightConnector1">
            <a:avLst/>
          </a:prstGeom>
          <a:ln>
            <a:solidFill>
              <a:schemeClr val="accent1"/>
            </a:solidFill>
            <a:tailEnd type="triangle"/>
          </a:ln>
        </p:spPr>
        <p:style>
          <a:lnRef idx="1">
            <a:schemeClr val="accent2"/>
          </a:lnRef>
          <a:fillRef idx="0">
            <a:schemeClr val="accent2"/>
          </a:fillRef>
          <a:effectRef idx="0">
            <a:schemeClr val="accent2"/>
          </a:effectRef>
          <a:fontRef idx="minor">
            <a:schemeClr val="tx1"/>
          </a:fontRef>
        </p:style>
      </p:cxnSp>
    </p:spTree>
    <p:extLst>
      <p:ext uri="{BB962C8B-B14F-4D97-AF65-F5344CB8AC3E}">
        <p14:creationId xmlns:p14="http://schemas.microsoft.com/office/powerpoint/2010/main" val="1354027362"/>
      </p:ext>
    </p:extLst>
  </p:cSld>
  <p:clrMapOvr>
    <a:masterClrMapping/>
  </p:clrMapOvr>
  <p:timing>
    <p:tnLst>
      <p:par>
        <p:cTn id="1" dur="indefinite" restart="never" nodeType="tmRoot"/>
      </p:par>
    </p:tnLst>
  </p:timing>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3226981" y="5740838"/>
            <a:ext cx="7543801" cy="830997"/>
          </a:xfrm>
          <a:prstGeom prst="rect">
            <a:avLst/>
          </a:prstGeom>
          <a:noFill/>
        </p:spPr>
        <p:txBody>
          <a:bodyPr wrap="square" rtlCol="0">
            <a:spAutoFit/>
          </a:bodyPr>
          <a:lstStyle/>
          <a:p>
            <a:pPr algn="ctr"/>
            <a:r>
              <a:rPr lang="en-US" sz="1600" dirty="0" smtClean="0"/>
              <a:t>Ryan White Part A/MAI serves an </a:t>
            </a:r>
            <a:r>
              <a:rPr lang="en-US" sz="1600" b="1" dirty="0" smtClean="0"/>
              <a:t>aging population</a:t>
            </a:r>
            <a:r>
              <a:rPr lang="en-US" sz="1600" dirty="0" smtClean="0"/>
              <a:t>. However, the </a:t>
            </a:r>
            <a:r>
              <a:rPr lang="en-US" sz="1600" b="1" dirty="0" smtClean="0"/>
              <a:t>largest group not virally suppressed is 30-39 years of age</a:t>
            </a:r>
            <a:r>
              <a:rPr lang="en-US" sz="1600" b="1" dirty="0"/>
              <a:t> </a:t>
            </a:r>
            <a:r>
              <a:rPr lang="en-US" sz="1600" b="1" dirty="0" smtClean="0"/>
              <a:t>(n=86), </a:t>
            </a:r>
            <a:r>
              <a:rPr lang="en-US" sz="1600" dirty="0" smtClean="0"/>
              <a:t>followed by </a:t>
            </a:r>
            <a:r>
              <a:rPr lang="en-US" sz="1600" b="1" dirty="0" smtClean="0"/>
              <a:t>those 50-59 years of age (n=77), </a:t>
            </a:r>
            <a:r>
              <a:rPr lang="en-US" sz="1600" dirty="0" smtClean="0"/>
              <a:t>and</a:t>
            </a:r>
            <a:r>
              <a:rPr lang="en-US" sz="1600" b="1" dirty="0" smtClean="0"/>
              <a:t> 60+ (n=66).</a:t>
            </a:r>
            <a:endParaRPr lang="en-US" sz="1600" dirty="0"/>
          </a:p>
        </p:txBody>
      </p:sp>
      <p:pic>
        <p:nvPicPr>
          <p:cNvPr id="4" name="Picture 3"/>
          <p:cNvPicPr>
            <a:picLocks noChangeAspect="1"/>
          </p:cNvPicPr>
          <p:nvPr/>
        </p:nvPicPr>
        <p:blipFill>
          <a:blip r:embed="rId2"/>
          <a:stretch>
            <a:fillRect/>
          </a:stretch>
        </p:blipFill>
        <p:spPr>
          <a:xfrm>
            <a:off x="2712798" y="152551"/>
            <a:ext cx="7893456" cy="5588287"/>
          </a:xfrm>
          <a:prstGeom prst="rect">
            <a:avLst/>
          </a:prstGeom>
        </p:spPr>
      </p:pic>
      <p:cxnSp>
        <p:nvCxnSpPr>
          <p:cNvPr id="5" name="Straight Arrow Connector 4"/>
          <p:cNvCxnSpPr/>
          <p:nvPr/>
        </p:nvCxnSpPr>
        <p:spPr>
          <a:xfrm>
            <a:off x="4300870" y="962246"/>
            <a:ext cx="5318" cy="310527"/>
          </a:xfrm>
          <a:prstGeom prst="straightConnector1">
            <a:avLst/>
          </a:prstGeom>
          <a:ln>
            <a:solidFill>
              <a:schemeClr val="accent1"/>
            </a:solidFill>
            <a:tailEnd type="triangle"/>
          </a:ln>
        </p:spPr>
        <p:style>
          <a:lnRef idx="1">
            <a:schemeClr val="accent2"/>
          </a:lnRef>
          <a:fillRef idx="0">
            <a:schemeClr val="accent2"/>
          </a:fillRef>
          <a:effectRef idx="0">
            <a:schemeClr val="accent2"/>
          </a:effectRef>
          <a:fontRef idx="minor">
            <a:schemeClr val="tx1"/>
          </a:fontRef>
        </p:style>
      </p:cxnSp>
      <p:cxnSp>
        <p:nvCxnSpPr>
          <p:cNvPr id="6" name="Straight Arrow Connector 5"/>
          <p:cNvCxnSpPr/>
          <p:nvPr/>
        </p:nvCxnSpPr>
        <p:spPr>
          <a:xfrm>
            <a:off x="7921256" y="2248785"/>
            <a:ext cx="5318" cy="310527"/>
          </a:xfrm>
          <a:prstGeom prst="straightConnector1">
            <a:avLst/>
          </a:prstGeom>
          <a:ln>
            <a:solidFill>
              <a:schemeClr val="accent1"/>
            </a:solidFill>
            <a:tailEnd type="triangle"/>
          </a:ln>
        </p:spPr>
        <p:style>
          <a:lnRef idx="1">
            <a:schemeClr val="accent2"/>
          </a:lnRef>
          <a:fillRef idx="0">
            <a:schemeClr val="accent2"/>
          </a:fillRef>
          <a:effectRef idx="0">
            <a:schemeClr val="accent2"/>
          </a:effectRef>
          <a:fontRef idx="minor">
            <a:schemeClr val="tx1"/>
          </a:fontRef>
        </p:style>
      </p:cxnSp>
      <p:cxnSp>
        <p:nvCxnSpPr>
          <p:cNvPr id="7" name="Straight Arrow Connector 6"/>
          <p:cNvCxnSpPr/>
          <p:nvPr/>
        </p:nvCxnSpPr>
        <p:spPr>
          <a:xfrm>
            <a:off x="5486400" y="1190846"/>
            <a:ext cx="5318" cy="310527"/>
          </a:xfrm>
          <a:prstGeom prst="straightConnector1">
            <a:avLst/>
          </a:prstGeom>
          <a:ln>
            <a:solidFill>
              <a:schemeClr val="accent1"/>
            </a:solidFill>
            <a:tailEnd type="triangle"/>
          </a:ln>
        </p:spPr>
        <p:style>
          <a:lnRef idx="1">
            <a:schemeClr val="accent2"/>
          </a:lnRef>
          <a:fillRef idx="0">
            <a:schemeClr val="accent2"/>
          </a:fillRef>
          <a:effectRef idx="0">
            <a:schemeClr val="accent2"/>
          </a:effectRef>
          <a:fontRef idx="minor">
            <a:schemeClr val="tx1"/>
          </a:fontRef>
        </p:style>
      </p:cxnSp>
    </p:spTree>
    <p:extLst>
      <p:ext uri="{BB962C8B-B14F-4D97-AF65-F5344CB8AC3E}">
        <p14:creationId xmlns:p14="http://schemas.microsoft.com/office/powerpoint/2010/main" val="3495750587"/>
      </p:ext>
    </p:extLst>
  </p:cSld>
  <p:clrMapOvr>
    <a:masterClrMapping/>
  </p:clrMapOvr>
  <p:timing>
    <p:tnLst>
      <p:par>
        <p:cTn id="1" dur="indefinite" restart="never" nodeType="tmRoot"/>
      </p:par>
    </p:tnLst>
  </p:timing>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3290777" y="6145703"/>
            <a:ext cx="7543801" cy="584775"/>
          </a:xfrm>
          <a:prstGeom prst="rect">
            <a:avLst/>
          </a:prstGeom>
          <a:noFill/>
        </p:spPr>
        <p:txBody>
          <a:bodyPr wrap="square" rtlCol="0">
            <a:spAutoFit/>
          </a:bodyPr>
          <a:lstStyle/>
          <a:p>
            <a:pPr algn="ctr"/>
            <a:r>
              <a:rPr lang="en-US" sz="1600" dirty="0" smtClean="0"/>
              <a:t>The </a:t>
            </a:r>
            <a:r>
              <a:rPr lang="en-US" sz="1600" b="1" dirty="0" smtClean="0"/>
              <a:t>largest group not retained are those 50-59 years of age (n=66), </a:t>
            </a:r>
            <a:r>
              <a:rPr lang="en-US" sz="1600" dirty="0" smtClean="0"/>
              <a:t>followed by </a:t>
            </a:r>
            <a:r>
              <a:rPr lang="en-US" sz="1600" b="1" dirty="0" smtClean="0"/>
              <a:t>those 60+ (n=60)</a:t>
            </a:r>
            <a:endParaRPr lang="en-US" sz="1600" dirty="0"/>
          </a:p>
        </p:txBody>
      </p:sp>
      <p:pic>
        <p:nvPicPr>
          <p:cNvPr id="5" name="Picture 4"/>
          <p:cNvPicPr>
            <a:picLocks noChangeAspect="1"/>
          </p:cNvPicPr>
          <p:nvPr/>
        </p:nvPicPr>
        <p:blipFill>
          <a:blip r:embed="rId2"/>
          <a:stretch>
            <a:fillRect/>
          </a:stretch>
        </p:blipFill>
        <p:spPr>
          <a:xfrm>
            <a:off x="3925783" y="191387"/>
            <a:ext cx="5488154" cy="5711892"/>
          </a:xfrm>
          <a:prstGeom prst="rect">
            <a:avLst/>
          </a:prstGeom>
        </p:spPr>
      </p:pic>
      <p:cxnSp>
        <p:nvCxnSpPr>
          <p:cNvPr id="6" name="Straight Arrow Connector 5"/>
          <p:cNvCxnSpPr/>
          <p:nvPr/>
        </p:nvCxnSpPr>
        <p:spPr>
          <a:xfrm flipH="1">
            <a:off x="5130211" y="1657587"/>
            <a:ext cx="5314" cy="321159"/>
          </a:xfrm>
          <a:prstGeom prst="straightConnector1">
            <a:avLst/>
          </a:prstGeom>
          <a:ln>
            <a:solidFill>
              <a:schemeClr val="accent1"/>
            </a:solidFill>
            <a:tailEnd type="triangle"/>
          </a:ln>
        </p:spPr>
        <p:style>
          <a:lnRef idx="1">
            <a:schemeClr val="accent2"/>
          </a:lnRef>
          <a:fillRef idx="0">
            <a:schemeClr val="accent2"/>
          </a:fillRef>
          <a:effectRef idx="0">
            <a:schemeClr val="accent2"/>
          </a:effectRef>
          <a:fontRef idx="minor">
            <a:schemeClr val="tx1"/>
          </a:fontRef>
        </p:style>
      </p:cxnSp>
      <p:cxnSp>
        <p:nvCxnSpPr>
          <p:cNvPr id="7" name="Straight Arrow Connector 6"/>
          <p:cNvCxnSpPr/>
          <p:nvPr/>
        </p:nvCxnSpPr>
        <p:spPr>
          <a:xfrm>
            <a:off x="5938284" y="1818167"/>
            <a:ext cx="1" cy="327566"/>
          </a:xfrm>
          <a:prstGeom prst="straightConnector1">
            <a:avLst/>
          </a:prstGeom>
          <a:ln>
            <a:solidFill>
              <a:schemeClr val="accent1"/>
            </a:solidFill>
            <a:tailEnd type="triangle"/>
          </a:ln>
        </p:spPr>
        <p:style>
          <a:lnRef idx="1">
            <a:schemeClr val="accent2"/>
          </a:lnRef>
          <a:fillRef idx="0">
            <a:schemeClr val="accent2"/>
          </a:fillRef>
          <a:effectRef idx="0">
            <a:schemeClr val="accent2"/>
          </a:effectRef>
          <a:fontRef idx="minor">
            <a:schemeClr val="tx1"/>
          </a:fontRef>
        </p:style>
      </p:cxnSp>
    </p:spTree>
    <p:extLst>
      <p:ext uri="{BB962C8B-B14F-4D97-AF65-F5344CB8AC3E}">
        <p14:creationId xmlns:p14="http://schemas.microsoft.com/office/powerpoint/2010/main" val="1435237131"/>
      </p:ext>
    </p:extLst>
  </p:cSld>
  <p:clrMapOvr>
    <a:masterClrMapping/>
  </p:clrMapOvr>
  <p:timing>
    <p:tnLst>
      <p:par>
        <p:cTn id="1" dur="indefinite" restart="never" nodeType="tmRoot"/>
      </p:par>
    </p:tnLst>
  </p:timing>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1804129" y="491986"/>
            <a:ext cx="8998412" cy="5416828"/>
          </a:xfrm>
          <a:prstGeom prst="rect">
            <a:avLst/>
          </a:prstGeom>
        </p:spPr>
      </p:pic>
      <p:cxnSp>
        <p:nvCxnSpPr>
          <p:cNvPr id="4" name="Straight Arrow Connector 3"/>
          <p:cNvCxnSpPr/>
          <p:nvPr/>
        </p:nvCxnSpPr>
        <p:spPr>
          <a:xfrm>
            <a:off x="3423684" y="1562985"/>
            <a:ext cx="1" cy="327566"/>
          </a:xfrm>
          <a:prstGeom prst="straightConnector1">
            <a:avLst/>
          </a:prstGeom>
          <a:ln>
            <a:solidFill>
              <a:schemeClr val="accent1"/>
            </a:solidFill>
            <a:tailEnd type="triangle"/>
          </a:ln>
        </p:spPr>
        <p:style>
          <a:lnRef idx="1">
            <a:schemeClr val="accent2"/>
          </a:lnRef>
          <a:fillRef idx="0">
            <a:schemeClr val="accent2"/>
          </a:fillRef>
          <a:effectRef idx="0">
            <a:schemeClr val="accent2"/>
          </a:effectRef>
          <a:fontRef idx="minor">
            <a:schemeClr val="tx1"/>
          </a:fontRef>
        </p:style>
      </p:cxnSp>
      <p:cxnSp>
        <p:nvCxnSpPr>
          <p:cNvPr id="5" name="Straight Arrow Connector 4"/>
          <p:cNvCxnSpPr/>
          <p:nvPr/>
        </p:nvCxnSpPr>
        <p:spPr>
          <a:xfrm>
            <a:off x="4603898" y="2872834"/>
            <a:ext cx="1" cy="327566"/>
          </a:xfrm>
          <a:prstGeom prst="straightConnector1">
            <a:avLst/>
          </a:prstGeom>
          <a:ln>
            <a:solidFill>
              <a:schemeClr val="accent1"/>
            </a:solidFill>
            <a:tailEnd type="triangle"/>
          </a:ln>
        </p:spPr>
        <p:style>
          <a:lnRef idx="1">
            <a:schemeClr val="accent2"/>
          </a:lnRef>
          <a:fillRef idx="0">
            <a:schemeClr val="accent2"/>
          </a:fillRef>
          <a:effectRef idx="0">
            <a:schemeClr val="accent2"/>
          </a:effectRef>
          <a:fontRef idx="minor">
            <a:schemeClr val="tx1"/>
          </a:fontRef>
        </p:style>
      </p:cxnSp>
      <p:sp>
        <p:nvSpPr>
          <p:cNvPr id="6" name="TextBox 5"/>
          <p:cNvSpPr txBox="1"/>
          <p:nvPr/>
        </p:nvSpPr>
        <p:spPr>
          <a:xfrm>
            <a:off x="2726624" y="5920115"/>
            <a:ext cx="7581641" cy="1077218"/>
          </a:xfrm>
          <a:prstGeom prst="rect">
            <a:avLst/>
          </a:prstGeom>
          <a:noFill/>
        </p:spPr>
        <p:txBody>
          <a:bodyPr wrap="square" rtlCol="0">
            <a:spAutoFit/>
          </a:bodyPr>
          <a:lstStyle/>
          <a:p>
            <a:pPr algn="ctr"/>
            <a:r>
              <a:rPr lang="en-US" sz="1600" b="1" dirty="0" smtClean="0"/>
              <a:t>Those with heterosexual contact histories </a:t>
            </a:r>
            <a:r>
              <a:rPr lang="en-US" sz="1600" dirty="0" smtClean="0"/>
              <a:t>in Ryan White Part A/MAI are the largest group </a:t>
            </a:r>
            <a:r>
              <a:rPr lang="en-US" sz="1600" b="1" dirty="0" smtClean="0"/>
              <a:t>who are not virally suppressed (n=191), </a:t>
            </a:r>
            <a:r>
              <a:rPr lang="en-US" sz="1600" dirty="0" smtClean="0"/>
              <a:t>followed by </a:t>
            </a:r>
            <a:r>
              <a:rPr lang="en-US" sz="1600" b="1" dirty="0" smtClean="0"/>
              <a:t>those with Male-to-Male Sexual Contact (MMSC) histories (n=100)</a:t>
            </a:r>
            <a:endParaRPr lang="en-US" sz="1600" dirty="0" smtClean="0"/>
          </a:p>
          <a:p>
            <a:pPr algn="ctr"/>
            <a:endParaRPr lang="en-US" sz="1600" dirty="0"/>
          </a:p>
        </p:txBody>
      </p:sp>
      <p:sp>
        <p:nvSpPr>
          <p:cNvPr id="2" name="TextBox 1"/>
          <p:cNvSpPr txBox="1"/>
          <p:nvPr/>
        </p:nvSpPr>
        <p:spPr>
          <a:xfrm>
            <a:off x="4843132" y="1610833"/>
            <a:ext cx="2339161" cy="861774"/>
          </a:xfrm>
          <a:prstGeom prst="rect">
            <a:avLst/>
          </a:prstGeom>
          <a:solidFill>
            <a:schemeClr val="bg1"/>
          </a:solidFill>
        </p:spPr>
        <p:txBody>
          <a:bodyPr wrap="square" rtlCol="0">
            <a:spAutoFit/>
          </a:bodyPr>
          <a:lstStyle/>
          <a:p>
            <a:r>
              <a:rPr lang="en-US" sz="1000" dirty="0" smtClean="0"/>
              <a:t>MMSC = Male-to-Male Sexual Contact</a:t>
            </a:r>
          </a:p>
          <a:p>
            <a:endParaRPr lang="en-US" sz="1000" dirty="0"/>
          </a:p>
          <a:p>
            <a:r>
              <a:rPr lang="en-US" sz="1000" dirty="0" smtClean="0"/>
              <a:t>MTCT = Mother-to-Child Transmission</a:t>
            </a:r>
          </a:p>
          <a:p>
            <a:endParaRPr lang="en-US" sz="1000" dirty="0"/>
          </a:p>
          <a:p>
            <a:r>
              <a:rPr lang="en-US" sz="1000" dirty="0" smtClean="0"/>
              <a:t>IDU = Injection Drug Use</a:t>
            </a:r>
            <a:endParaRPr lang="en-US" sz="1000" dirty="0"/>
          </a:p>
        </p:txBody>
      </p:sp>
    </p:spTree>
    <p:extLst>
      <p:ext uri="{BB962C8B-B14F-4D97-AF65-F5344CB8AC3E}">
        <p14:creationId xmlns:p14="http://schemas.microsoft.com/office/powerpoint/2010/main" val="3227912267"/>
      </p:ext>
    </p:extLst>
  </p:cSld>
  <p:clrMapOvr>
    <a:masterClrMapping/>
  </p:clrMapOvr>
  <p:timing>
    <p:tnLst>
      <p:par>
        <p:cTn id="1" dur="indefinite" restart="never" nodeType="tmRoot"/>
      </p:par>
    </p:tnLst>
  </p:timing>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2555742" y="304140"/>
            <a:ext cx="8026813" cy="5569236"/>
          </a:xfrm>
          <a:prstGeom prst="rect">
            <a:avLst/>
          </a:prstGeom>
        </p:spPr>
      </p:pic>
      <p:cxnSp>
        <p:nvCxnSpPr>
          <p:cNvPr id="3" name="Straight Arrow Connector 2"/>
          <p:cNvCxnSpPr/>
          <p:nvPr/>
        </p:nvCxnSpPr>
        <p:spPr>
          <a:xfrm>
            <a:off x="4056322" y="962246"/>
            <a:ext cx="1" cy="327566"/>
          </a:xfrm>
          <a:prstGeom prst="straightConnector1">
            <a:avLst/>
          </a:prstGeom>
          <a:ln>
            <a:solidFill>
              <a:schemeClr val="accent1"/>
            </a:solidFill>
            <a:tailEnd type="triangle"/>
          </a:ln>
        </p:spPr>
        <p:style>
          <a:lnRef idx="1">
            <a:schemeClr val="accent2"/>
          </a:lnRef>
          <a:fillRef idx="0">
            <a:schemeClr val="accent2"/>
          </a:fillRef>
          <a:effectRef idx="0">
            <a:schemeClr val="accent2"/>
          </a:effectRef>
          <a:fontRef idx="minor">
            <a:schemeClr val="tx1"/>
          </a:fontRef>
        </p:style>
      </p:cxnSp>
      <p:cxnSp>
        <p:nvCxnSpPr>
          <p:cNvPr id="4" name="Straight Arrow Connector 3"/>
          <p:cNvCxnSpPr/>
          <p:nvPr/>
        </p:nvCxnSpPr>
        <p:spPr>
          <a:xfrm>
            <a:off x="5257800" y="2631558"/>
            <a:ext cx="1" cy="327566"/>
          </a:xfrm>
          <a:prstGeom prst="straightConnector1">
            <a:avLst/>
          </a:prstGeom>
          <a:ln>
            <a:solidFill>
              <a:schemeClr val="accent1"/>
            </a:solidFill>
            <a:tailEnd type="triangle"/>
          </a:ln>
        </p:spPr>
        <p:style>
          <a:lnRef idx="1">
            <a:schemeClr val="accent2"/>
          </a:lnRef>
          <a:fillRef idx="0">
            <a:schemeClr val="accent2"/>
          </a:fillRef>
          <a:effectRef idx="0">
            <a:schemeClr val="accent2"/>
          </a:effectRef>
          <a:fontRef idx="minor">
            <a:schemeClr val="tx1"/>
          </a:fontRef>
        </p:style>
      </p:cxnSp>
      <p:sp>
        <p:nvSpPr>
          <p:cNvPr id="5" name="TextBox 4"/>
          <p:cNvSpPr txBox="1"/>
          <p:nvPr/>
        </p:nvSpPr>
        <p:spPr>
          <a:xfrm>
            <a:off x="2726624" y="5920115"/>
            <a:ext cx="7581641" cy="1077218"/>
          </a:xfrm>
          <a:prstGeom prst="rect">
            <a:avLst/>
          </a:prstGeom>
          <a:noFill/>
        </p:spPr>
        <p:txBody>
          <a:bodyPr wrap="square" rtlCol="0">
            <a:spAutoFit/>
          </a:bodyPr>
          <a:lstStyle/>
          <a:p>
            <a:pPr algn="ctr"/>
            <a:r>
              <a:rPr lang="en-US" sz="1600" b="1" dirty="0" smtClean="0"/>
              <a:t>Those with heterosexual contact histories </a:t>
            </a:r>
            <a:r>
              <a:rPr lang="en-US" sz="1600" dirty="0" smtClean="0"/>
              <a:t>in Ryan White Part A/MAI are the largest group </a:t>
            </a:r>
            <a:r>
              <a:rPr lang="en-US" sz="1600" b="1" dirty="0" smtClean="0"/>
              <a:t>who are not retained in care (n=130), </a:t>
            </a:r>
            <a:r>
              <a:rPr lang="en-US" sz="1600" dirty="0" smtClean="0"/>
              <a:t>followed by </a:t>
            </a:r>
            <a:r>
              <a:rPr lang="en-US" sz="1600" b="1" dirty="0" smtClean="0"/>
              <a:t>those with Male-to-Male Sexual Contact (MMSC) histories (n=89)</a:t>
            </a:r>
            <a:endParaRPr lang="en-US" sz="1600" dirty="0" smtClean="0"/>
          </a:p>
          <a:p>
            <a:pPr algn="ctr"/>
            <a:endParaRPr lang="en-US" sz="1600" dirty="0"/>
          </a:p>
        </p:txBody>
      </p:sp>
      <p:sp>
        <p:nvSpPr>
          <p:cNvPr id="6" name="TextBox 5"/>
          <p:cNvSpPr txBox="1"/>
          <p:nvPr/>
        </p:nvSpPr>
        <p:spPr>
          <a:xfrm>
            <a:off x="4933508" y="1387549"/>
            <a:ext cx="2339161" cy="861774"/>
          </a:xfrm>
          <a:prstGeom prst="rect">
            <a:avLst/>
          </a:prstGeom>
          <a:solidFill>
            <a:schemeClr val="bg1"/>
          </a:solidFill>
        </p:spPr>
        <p:txBody>
          <a:bodyPr wrap="square" rtlCol="0">
            <a:spAutoFit/>
          </a:bodyPr>
          <a:lstStyle/>
          <a:p>
            <a:r>
              <a:rPr lang="en-US" sz="1000" dirty="0" smtClean="0"/>
              <a:t>MMSC = Male-to-Male Sexual Contact</a:t>
            </a:r>
          </a:p>
          <a:p>
            <a:endParaRPr lang="en-US" sz="1000" dirty="0"/>
          </a:p>
          <a:p>
            <a:r>
              <a:rPr lang="en-US" sz="1000" dirty="0" smtClean="0"/>
              <a:t>MTCT = Mother-to-Child Transmission</a:t>
            </a:r>
          </a:p>
          <a:p>
            <a:endParaRPr lang="en-US" sz="1000" dirty="0"/>
          </a:p>
          <a:p>
            <a:r>
              <a:rPr lang="en-US" sz="1000" dirty="0" smtClean="0"/>
              <a:t>IDU = Injection Drug Use</a:t>
            </a:r>
            <a:endParaRPr lang="en-US" sz="1000" dirty="0"/>
          </a:p>
        </p:txBody>
      </p:sp>
    </p:spTree>
    <p:extLst>
      <p:ext uri="{BB962C8B-B14F-4D97-AF65-F5344CB8AC3E}">
        <p14:creationId xmlns:p14="http://schemas.microsoft.com/office/powerpoint/2010/main" val="3925548507"/>
      </p:ext>
    </p:extLst>
  </p:cSld>
  <p:clrMapOvr>
    <a:masterClrMapping/>
  </p:clrMapOvr>
  <p:timing>
    <p:tnLst>
      <p:par>
        <p:cTn id="1" dur="indefinite" restart="never" nodeType="tmRoot"/>
      </p:par>
    </p:tnLst>
  </p:timing>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stretch>
            <a:fillRect/>
          </a:stretch>
        </p:blipFill>
        <p:spPr>
          <a:xfrm>
            <a:off x="1603104" y="174335"/>
            <a:ext cx="4807197" cy="5588287"/>
          </a:xfrm>
          <a:prstGeom prst="rect">
            <a:avLst/>
          </a:prstGeom>
        </p:spPr>
      </p:pic>
      <p:sp>
        <p:nvSpPr>
          <p:cNvPr id="6" name="TextBox 5"/>
          <p:cNvSpPr txBox="1"/>
          <p:nvPr/>
        </p:nvSpPr>
        <p:spPr>
          <a:xfrm>
            <a:off x="6708012" y="1691814"/>
            <a:ext cx="4807048" cy="2554545"/>
          </a:xfrm>
          <a:prstGeom prst="rect">
            <a:avLst/>
          </a:prstGeom>
          <a:noFill/>
        </p:spPr>
        <p:txBody>
          <a:bodyPr wrap="square" rtlCol="0">
            <a:spAutoFit/>
          </a:bodyPr>
          <a:lstStyle/>
          <a:p>
            <a:r>
              <a:rPr lang="en-US" sz="1600" b="1" dirty="0" smtClean="0"/>
              <a:t>Most individuals </a:t>
            </a:r>
            <a:r>
              <a:rPr lang="en-US" sz="1600" dirty="0" smtClean="0"/>
              <a:t>in Ryan White Part A/MAI have </a:t>
            </a:r>
            <a:r>
              <a:rPr lang="en-US" sz="1600" b="1" dirty="0" smtClean="0"/>
              <a:t>stable/permanent housing. </a:t>
            </a:r>
            <a:r>
              <a:rPr lang="en-US" sz="1600" dirty="0" smtClean="0"/>
              <a:t>Those who are in </a:t>
            </a:r>
            <a:r>
              <a:rPr lang="en-US" sz="1600" b="1" dirty="0" smtClean="0"/>
              <a:t>stable housing </a:t>
            </a:r>
            <a:r>
              <a:rPr lang="en-US" sz="1600" dirty="0" smtClean="0"/>
              <a:t>are the </a:t>
            </a:r>
            <a:r>
              <a:rPr lang="en-US" sz="1600" b="1" dirty="0" smtClean="0"/>
              <a:t>largest group </a:t>
            </a:r>
            <a:r>
              <a:rPr lang="en-US" sz="1600" dirty="0" smtClean="0"/>
              <a:t>of those who are </a:t>
            </a:r>
            <a:r>
              <a:rPr lang="en-US" sz="1600" b="1" dirty="0" smtClean="0"/>
              <a:t>not virally suppressed (n=226). </a:t>
            </a:r>
          </a:p>
          <a:p>
            <a:endParaRPr lang="en-US" sz="1600" b="1" dirty="0"/>
          </a:p>
          <a:p>
            <a:r>
              <a:rPr lang="en-US" sz="1600" dirty="0" smtClean="0"/>
              <a:t>However, those with </a:t>
            </a:r>
            <a:r>
              <a:rPr lang="en-US" sz="1600" b="1" dirty="0" smtClean="0"/>
              <a:t>temporary or unstable housing </a:t>
            </a:r>
            <a:r>
              <a:rPr lang="en-US" sz="1600" dirty="0" smtClean="0"/>
              <a:t>have </a:t>
            </a:r>
            <a:r>
              <a:rPr lang="en-US" sz="1600" b="1" dirty="0" smtClean="0"/>
              <a:t>lower rates of viral suppression (76% compared to 90% </a:t>
            </a:r>
            <a:r>
              <a:rPr lang="en-US" sz="1600" dirty="0" smtClean="0"/>
              <a:t>for those stably housed), which equals to </a:t>
            </a:r>
            <a:r>
              <a:rPr lang="en-US" sz="1600" b="1" dirty="0" smtClean="0"/>
              <a:t>97 </a:t>
            </a:r>
            <a:r>
              <a:rPr lang="en-US" sz="1600" b="1" dirty="0"/>
              <a:t>individuals who are not virally suppressed </a:t>
            </a:r>
            <a:r>
              <a:rPr lang="en-US" sz="1600" dirty="0" smtClean="0"/>
              <a:t>who </a:t>
            </a:r>
            <a:r>
              <a:rPr lang="en-US" sz="1600" dirty="0"/>
              <a:t>have temporary or unstable housing. </a:t>
            </a:r>
          </a:p>
        </p:txBody>
      </p:sp>
      <p:cxnSp>
        <p:nvCxnSpPr>
          <p:cNvPr id="8" name="Straight Arrow Connector 7"/>
          <p:cNvCxnSpPr/>
          <p:nvPr/>
        </p:nvCxnSpPr>
        <p:spPr>
          <a:xfrm>
            <a:off x="3205717" y="1249326"/>
            <a:ext cx="1" cy="327566"/>
          </a:xfrm>
          <a:prstGeom prst="straightConnector1">
            <a:avLst/>
          </a:prstGeom>
          <a:ln>
            <a:solidFill>
              <a:schemeClr val="accent1"/>
            </a:solidFill>
            <a:tailEnd type="triangle"/>
          </a:ln>
        </p:spPr>
        <p:style>
          <a:lnRef idx="1">
            <a:schemeClr val="accent2"/>
          </a:lnRef>
          <a:fillRef idx="0">
            <a:schemeClr val="accent2"/>
          </a:fillRef>
          <a:effectRef idx="0">
            <a:schemeClr val="accent2"/>
          </a:effectRef>
          <a:fontRef idx="minor">
            <a:schemeClr val="tx1"/>
          </a:fontRef>
        </p:style>
      </p:cxnSp>
    </p:spTree>
    <p:extLst>
      <p:ext uri="{BB962C8B-B14F-4D97-AF65-F5344CB8AC3E}">
        <p14:creationId xmlns:p14="http://schemas.microsoft.com/office/powerpoint/2010/main" val="3045454506"/>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Service Category cost per </a:t>
            </a:r>
            <a:r>
              <a:rPr lang="en-US" dirty="0" smtClean="0"/>
              <a:t>unit- Part A</a:t>
            </a:r>
            <a:endParaRPr lang="en-US" dirty="0"/>
          </a:p>
        </p:txBody>
      </p:sp>
      <p:graphicFrame>
        <p:nvGraphicFramePr>
          <p:cNvPr id="4" name="Content Placeholder 3"/>
          <p:cNvGraphicFramePr>
            <a:graphicFrameLocks noGrp="1"/>
          </p:cNvGraphicFramePr>
          <p:nvPr>
            <p:ph idx="1"/>
            <p:extLst/>
          </p:nvPr>
        </p:nvGraphicFramePr>
        <p:xfrm>
          <a:off x="1298558" y="1785937"/>
          <a:ext cx="10390214" cy="3657600"/>
        </p:xfrm>
        <a:graphic>
          <a:graphicData uri="http://schemas.openxmlformats.org/drawingml/2006/table">
            <a:tbl>
              <a:tblPr firstRow="1" bandRow="1">
                <a:tableStyleId>{5C22544A-7EE6-4342-B048-85BDC9FD1C3A}</a:tableStyleId>
              </a:tblPr>
              <a:tblGrid>
                <a:gridCol w="4386945">
                  <a:extLst>
                    <a:ext uri="{9D8B030D-6E8A-4147-A177-3AD203B41FA5}">
                      <a16:colId xmlns:a16="http://schemas.microsoft.com/office/drawing/2014/main" val="1639532539"/>
                    </a:ext>
                  </a:extLst>
                </a:gridCol>
                <a:gridCol w="1513521">
                  <a:extLst>
                    <a:ext uri="{9D8B030D-6E8A-4147-A177-3AD203B41FA5}">
                      <a16:colId xmlns:a16="http://schemas.microsoft.com/office/drawing/2014/main" val="520018634"/>
                    </a:ext>
                  </a:extLst>
                </a:gridCol>
                <a:gridCol w="957533">
                  <a:extLst>
                    <a:ext uri="{9D8B030D-6E8A-4147-A177-3AD203B41FA5}">
                      <a16:colId xmlns:a16="http://schemas.microsoft.com/office/drawing/2014/main" val="1947649970"/>
                    </a:ext>
                  </a:extLst>
                </a:gridCol>
                <a:gridCol w="1379329">
                  <a:extLst>
                    <a:ext uri="{9D8B030D-6E8A-4147-A177-3AD203B41FA5}">
                      <a16:colId xmlns:a16="http://schemas.microsoft.com/office/drawing/2014/main" val="2250867109"/>
                    </a:ext>
                  </a:extLst>
                </a:gridCol>
                <a:gridCol w="933061">
                  <a:extLst>
                    <a:ext uri="{9D8B030D-6E8A-4147-A177-3AD203B41FA5}">
                      <a16:colId xmlns:a16="http://schemas.microsoft.com/office/drawing/2014/main" val="727192828"/>
                    </a:ext>
                  </a:extLst>
                </a:gridCol>
                <a:gridCol w="1219825">
                  <a:extLst>
                    <a:ext uri="{9D8B030D-6E8A-4147-A177-3AD203B41FA5}">
                      <a16:colId xmlns:a16="http://schemas.microsoft.com/office/drawing/2014/main" val="2545322259"/>
                    </a:ext>
                  </a:extLst>
                </a:gridCol>
              </a:tblGrid>
              <a:tr h="370840">
                <a:tc>
                  <a:txBody>
                    <a:bodyPr/>
                    <a:lstStyle/>
                    <a:p>
                      <a:pPr algn="ctr"/>
                      <a:r>
                        <a:rPr lang="en-US" dirty="0" smtClean="0"/>
                        <a:t>Core</a:t>
                      </a:r>
                      <a:r>
                        <a:rPr lang="en-US" baseline="0" dirty="0" smtClean="0"/>
                        <a:t> Medical Service Category</a:t>
                      </a:r>
                      <a:endParaRPr lang="en-US" dirty="0"/>
                    </a:p>
                  </a:txBody>
                  <a:tcPr/>
                </a:tc>
                <a:tc>
                  <a:txBody>
                    <a:bodyPr/>
                    <a:lstStyle/>
                    <a:p>
                      <a:pPr algn="ctr"/>
                      <a:r>
                        <a:rPr lang="en-US" dirty="0" smtClean="0"/>
                        <a:t>Amount</a:t>
                      </a:r>
                      <a:endParaRPr lang="en-US" dirty="0"/>
                    </a:p>
                  </a:txBody>
                  <a:tcPr/>
                </a:tc>
                <a:tc>
                  <a:txBody>
                    <a:bodyPr/>
                    <a:lstStyle/>
                    <a:p>
                      <a:pPr algn="ctr"/>
                      <a:r>
                        <a:rPr lang="en-US" dirty="0" smtClean="0"/>
                        <a:t>Persons Served</a:t>
                      </a:r>
                      <a:endParaRPr lang="en-US" dirty="0"/>
                    </a:p>
                  </a:txBody>
                  <a:tcPr/>
                </a:tc>
                <a:tc>
                  <a:txBody>
                    <a:bodyPr/>
                    <a:lstStyle/>
                    <a:p>
                      <a:pPr algn="ctr"/>
                      <a:r>
                        <a:rPr lang="en-US" dirty="0" smtClean="0"/>
                        <a:t>Cost/Person</a:t>
                      </a:r>
                      <a:endParaRPr lang="en-US" dirty="0"/>
                    </a:p>
                  </a:txBody>
                  <a:tcPr/>
                </a:tc>
                <a:tc>
                  <a:txBody>
                    <a:bodyPr/>
                    <a:lstStyle/>
                    <a:p>
                      <a:pPr algn="ctr"/>
                      <a:r>
                        <a:rPr lang="en-US" dirty="0" smtClean="0"/>
                        <a:t>Units of Service</a:t>
                      </a:r>
                    </a:p>
                  </a:txBody>
                  <a:tcPr/>
                </a:tc>
                <a:tc>
                  <a:txBody>
                    <a:bodyPr/>
                    <a:lstStyle/>
                    <a:p>
                      <a:pPr algn="ctr"/>
                      <a:r>
                        <a:rPr lang="en-US" dirty="0" smtClean="0"/>
                        <a:t>Cost/Unit</a:t>
                      </a:r>
                      <a:endParaRPr lang="en-US" dirty="0"/>
                    </a:p>
                  </a:txBody>
                  <a:tcPr/>
                </a:tc>
                <a:extLst>
                  <a:ext uri="{0D108BD9-81ED-4DB2-BD59-A6C34878D82A}">
                    <a16:rowId xmlns:a16="http://schemas.microsoft.com/office/drawing/2014/main" val="213671172"/>
                  </a:ext>
                </a:extLst>
              </a:tr>
              <a:tr h="457200">
                <a:tc>
                  <a:txBody>
                    <a:bodyPr/>
                    <a:lstStyle/>
                    <a:p>
                      <a:pPr algn="l" fontAlgn="b"/>
                      <a:r>
                        <a:rPr lang="en-US" sz="1700" b="0" i="0" u="none" strike="noStrike" dirty="0">
                          <a:solidFill>
                            <a:srgbClr val="000000"/>
                          </a:solidFill>
                          <a:effectLst/>
                          <a:latin typeface="Calibri" panose="020F0502020204030204" pitchFamily="34" charset="0"/>
                        </a:rPr>
                        <a:t>Health Insurance</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$2,220,978.42</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449</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$4,946.50</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1,934</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$1,148.39</a:t>
                      </a:r>
                    </a:p>
                  </a:txBody>
                  <a:tcPr marL="0" marR="0" marT="0" marB="0" anchor="b"/>
                </a:tc>
                <a:extLst>
                  <a:ext uri="{0D108BD9-81ED-4DB2-BD59-A6C34878D82A}">
                    <a16:rowId xmlns:a16="http://schemas.microsoft.com/office/drawing/2014/main" val="1121734494"/>
                  </a:ext>
                </a:extLst>
              </a:tr>
              <a:tr h="457200">
                <a:tc>
                  <a:txBody>
                    <a:bodyPr/>
                    <a:lstStyle/>
                    <a:p>
                      <a:pPr algn="l" fontAlgn="b"/>
                      <a:r>
                        <a:rPr lang="en-US" sz="1700" b="0" i="0" u="none" strike="noStrike">
                          <a:solidFill>
                            <a:srgbClr val="000000"/>
                          </a:solidFill>
                          <a:effectLst/>
                          <a:latin typeface="Calibri" panose="020F0502020204030204" pitchFamily="34" charset="0"/>
                        </a:rPr>
                        <a:t>Medical Case Management</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$1,024,910.36</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1206</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$849.84</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50,810</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$20.17</a:t>
                      </a:r>
                    </a:p>
                  </a:txBody>
                  <a:tcPr marL="0" marR="0" marT="0" marB="0" anchor="b"/>
                </a:tc>
                <a:extLst>
                  <a:ext uri="{0D108BD9-81ED-4DB2-BD59-A6C34878D82A}">
                    <a16:rowId xmlns:a16="http://schemas.microsoft.com/office/drawing/2014/main" val="3021438482"/>
                  </a:ext>
                </a:extLst>
              </a:tr>
              <a:tr h="457200">
                <a:tc>
                  <a:txBody>
                    <a:bodyPr/>
                    <a:lstStyle/>
                    <a:p>
                      <a:pPr algn="l" fontAlgn="b"/>
                      <a:r>
                        <a:rPr lang="en-US" sz="1700" b="0" i="0" u="none" strike="noStrike">
                          <a:solidFill>
                            <a:srgbClr val="000000"/>
                          </a:solidFill>
                          <a:effectLst/>
                          <a:latin typeface="Calibri" panose="020F0502020204030204" pitchFamily="34" charset="0"/>
                        </a:rPr>
                        <a:t>Early Intervention Services</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$579,102.45</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752</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$770.08</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11,228</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$51.58</a:t>
                      </a:r>
                    </a:p>
                  </a:txBody>
                  <a:tcPr marL="0" marR="0" marT="0" marB="0" anchor="b"/>
                </a:tc>
                <a:extLst>
                  <a:ext uri="{0D108BD9-81ED-4DB2-BD59-A6C34878D82A}">
                    <a16:rowId xmlns:a16="http://schemas.microsoft.com/office/drawing/2014/main" val="1334586410"/>
                  </a:ext>
                </a:extLst>
              </a:tr>
              <a:tr h="457200">
                <a:tc>
                  <a:txBody>
                    <a:bodyPr/>
                    <a:lstStyle/>
                    <a:p>
                      <a:pPr algn="l" fontAlgn="b"/>
                      <a:r>
                        <a:rPr lang="en-US" sz="1700" b="0" i="0" u="none" strike="noStrike">
                          <a:solidFill>
                            <a:srgbClr val="000000"/>
                          </a:solidFill>
                          <a:effectLst/>
                          <a:latin typeface="Calibri" panose="020F0502020204030204" pitchFamily="34" charset="0"/>
                        </a:rPr>
                        <a:t>Non-Medical Case Management</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$466,334.77</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2,223</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$209.78</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40,402</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$11.54</a:t>
                      </a:r>
                    </a:p>
                  </a:txBody>
                  <a:tcPr marL="0" marR="0" marT="0" marB="0" anchor="b"/>
                </a:tc>
                <a:extLst>
                  <a:ext uri="{0D108BD9-81ED-4DB2-BD59-A6C34878D82A}">
                    <a16:rowId xmlns:a16="http://schemas.microsoft.com/office/drawing/2014/main" val="2182300367"/>
                  </a:ext>
                </a:extLst>
              </a:tr>
              <a:tr h="457200">
                <a:tc>
                  <a:txBody>
                    <a:bodyPr/>
                    <a:lstStyle/>
                    <a:p>
                      <a:pPr algn="l" fontAlgn="b"/>
                      <a:r>
                        <a:rPr lang="en-US" sz="1700" b="0" i="0" u="none" strike="noStrike">
                          <a:solidFill>
                            <a:srgbClr val="000000"/>
                          </a:solidFill>
                          <a:effectLst/>
                          <a:latin typeface="Calibri" panose="020F0502020204030204" pitchFamily="34" charset="0"/>
                        </a:rPr>
                        <a:t>Oral Health Care</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$315,614.75</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483</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$653.45</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1,611</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$195.91</a:t>
                      </a:r>
                    </a:p>
                  </a:txBody>
                  <a:tcPr marL="0" marR="0" marT="0" marB="0" anchor="b"/>
                </a:tc>
                <a:extLst>
                  <a:ext uri="{0D108BD9-81ED-4DB2-BD59-A6C34878D82A}">
                    <a16:rowId xmlns:a16="http://schemas.microsoft.com/office/drawing/2014/main" val="3229945560"/>
                  </a:ext>
                </a:extLst>
              </a:tr>
              <a:tr h="457200">
                <a:tc>
                  <a:txBody>
                    <a:bodyPr/>
                    <a:lstStyle/>
                    <a:p>
                      <a:pPr algn="l" fontAlgn="b"/>
                      <a:r>
                        <a:rPr lang="en-US" sz="1700" b="0" i="0" u="none" strike="noStrike" dirty="0">
                          <a:solidFill>
                            <a:srgbClr val="000000"/>
                          </a:solidFill>
                          <a:effectLst/>
                          <a:latin typeface="Calibri" panose="020F0502020204030204" pitchFamily="34" charset="0"/>
                        </a:rPr>
                        <a:t>Specialty Outpatient Medical Care</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$287,317.80</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157</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$1,830.05</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385</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$746.28</a:t>
                      </a:r>
                    </a:p>
                  </a:txBody>
                  <a:tcPr marL="0" marR="0" marT="0" marB="0" anchor="b"/>
                </a:tc>
                <a:extLst>
                  <a:ext uri="{0D108BD9-81ED-4DB2-BD59-A6C34878D82A}">
                    <a16:rowId xmlns:a16="http://schemas.microsoft.com/office/drawing/2014/main" val="1941507167"/>
                  </a:ext>
                </a:extLst>
              </a:tr>
            </a:tbl>
          </a:graphicData>
        </a:graphic>
      </p:graphicFrame>
    </p:spTree>
    <p:extLst>
      <p:ext uri="{BB962C8B-B14F-4D97-AF65-F5344CB8AC3E}">
        <p14:creationId xmlns:p14="http://schemas.microsoft.com/office/powerpoint/2010/main" val="2671275253"/>
      </p:ext>
    </p:extLst>
  </p:cSld>
  <p:clrMapOvr>
    <a:masterClrMapping/>
  </p:clrMapOvr>
  <p:timing>
    <p:tnLst>
      <p:par>
        <p:cTn id="1" dur="indefinite" restart="never" nodeType="tmRoot"/>
      </p:par>
    </p:tnLst>
  </p:timing>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2220520" y="202413"/>
            <a:ext cx="3988893" cy="5719922"/>
          </a:xfrm>
          <a:prstGeom prst="rect">
            <a:avLst/>
          </a:prstGeom>
        </p:spPr>
      </p:pic>
      <p:cxnSp>
        <p:nvCxnSpPr>
          <p:cNvPr id="3" name="Straight Arrow Connector 2"/>
          <p:cNvCxnSpPr/>
          <p:nvPr/>
        </p:nvCxnSpPr>
        <p:spPr>
          <a:xfrm>
            <a:off x="3560136" y="1359195"/>
            <a:ext cx="1" cy="327566"/>
          </a:xfrm>
          <a:prstGeom prst="straightConnector1">
            <a:avLst/>
          </a:prstGeom>
          <a:ln>
            <a:solidFill>
              <a:schemeClr val="accent1"/>
            </a:solidFill>
            <a:tailEnd type="triangle"/>
          </a:ln>
        </p:spPr>
        <p:style>
          <a:lnRef idx="1">
            <a:schemeClr val="accent2"/>
          </a:lnRef>
          <a:fillRef idx="0">
            <a:schemeClr val="accent2"/>
          </a:fillRef>
          <a:effectRef idx="0">
            <a:schemeClr val="accent2"/>
          </a:effectRef>
          <a:fontRef idx="minor">
            <a:schemeClr val="tx1"/>
          </a:fontRef>
        </p:style>
      </p:cxnSp>
      <p:sp>
        <p:nvSpPr>
          <p:cNvPr id="4" name="Rectangle 3"/>
          <p:cNvSpPr/>
          <p:nvPr/>
        </p:nvSpPr>
        <p:spPr>
          <a:xfrm>
            <a:off x="6551428" y="1845056"/>
            <a:ext cx="4665921" cy="2062103"/>
          </a:xfrm>
          <a:prstGeom prst="rect">
            <a:avLst/>
          </a:prstGeom>
        </p:spPr>
        <p:txBody>
          <a:bodyPr wrap="square">
            <a:spAutoFit/>
          </a:bodyPr>
          <a:lstStyle/>
          <a:p>
            <a:pPr lvl="0"/>
            <a:r>
              <a:rPr lang="en-US" sz="1600" dirty="0">
                <a:solidFill>
                  <a:prstClr val="black"/>
                </a:solidFill>
              </a:rPr>
              <a:t>Those who are in </a:t>
            </a:r>
            <a:r>
              <a:rPr lang="en-US" sz="1600" b="1" dirty="0">
                <a:solidFill>
                  <a:prstClr val="black"/>
                </a:solidFill>
              </a:rPr>
              <a:t>stable housing </a:t>
            </a:r>
            <a:r>
              <a:rPr lang="en-US" sz="1600" dirty="0">
                <a:solidFill>
                  <a:prstClr val="black"/>
                </a:solidFill>
              </a:rPr>
              <a:t>are the </a:t>
            </a:r>
            <a:r>
              <a:rPr lang="en-US" sz="1600" b="1" dirty="0">
                <a:solidFill>
                  <a:prstClr val="black"/>
                </a:solidFill>
              </a:rPr>
              <a:t>largest group </a:t>
            </a:r>
            <a:r>
              <a:rPr lang="en-US" sz="1600" dirty="0">
                <a:solidFill>
                  <a:prstClr val="black"/>
                </a:solidFill>
              </a:rPr>
              <a:t>of those who are </a:t>
            </a:r>
            <a:r>
              <a:rPr lang="en-US" sz="1600" b="1" dirty="0" smtClean="0">
                <a:solidFill>
                  <a:prstClr val="black"/>
                </a:solidFill>
              </a:rPr>
              <a:t>not </a:t>
            </a:r>
            <a:r>
              <a:rPr lang="en-US" sz="1600" b="1" dirty="0">
                <a:solidFill>
                  <a:prstClr val="black"/>
                </a:solidFill>
              </a:rPr>
              <a:t>retained in care (n=199). </a:t>
            </a:r>
            <a:endParaRPr lang="en-US" sz="1600" b="1" dirty="0" smtClean="0">
              <a:solidFill>
                <a:prstClr val="black"/>
              </a:solidFill>
            </a:endParaRPr>
          </a:p>
          <a:p>
            <a:pPr lvl="0"/>
            <a:endParaRPr lang="en-US" sz="1600" b="1" dirty="0">
              <a:solidFill>
                <a:prstClr val="black"/>
              </a:solidFill>
            </a:endParaRPr>
          </a:p>
          <a:p>
            <a:pPr lvl="0"/>
            <a:r>
              <a:rPr lang="en-US" sz="1600" dirty="0" smtClean="0">
                <a:solidFill>
                  <a:prstClr val="black"/>
                </a:solidFill>
              </a:rPr>
              <a:t>However</a:t>
            </a:r>
            <a:r>
              <a:rPr lang="en-US" sz="1600" dirty="0">
                <a:solidFill>
                  <a:prstClr val="black"/>
                </a:solidFill>
              </a:rPr>
              <a:t>, those with </a:t>
            </a:r>
            <a:r>
              <a:rPr lang="en-US" sz="1600" b="1" dirty="0">
                <a:solidFill>
                  <a:prstClr val="black"/>
                </a:solidFill>
              </a:rPr>
              <a:t>temporary or unstable housing </a:t>
            </a:r>
            <a:r>
              <a:rPr lang="en-US" sz="1600" dirty="0">
                <a:solidFill>
                  <a:prstClr val="black"/>
                </a:solidFill>
              </a:rPr>
              <a:t>have </a:t>
            </a:r>
            <a:r>
              <a:rPr lang="en-US" sz="1600" b="1" dirty="0">
                <a:solidFill>
                  <a:prstClr val="black"/>
                </a:solidFill>
              </a:rPr>
              <a:t>lower rates of </a:t>
            </a:r>
            <a:r>
              <a:rPr lang="en-US" sz="1600" b="1" dirty="0" smtClean="0">
                <a:solidFill>
                  <a:prstClr val="black"/>
                </a:solidFill>
              </a:rPr>
              <a:t>retention </a:t>
            </a:r>
            <a:r>
              <a:rPr lang="en-US" sz="1600" b="1" dirty="0">
                <a:solidFill>
                  <a:prstClr val="black"/>
                </a:solidFill>
              </a:rPr>
              <a:t>(81% compared to  89% </a:t>
            </a:r>
            <a:r>
              <a:rPr lang="en-US" sz="1600" dirty="0">
                <a:solidFill>
                  <a:prstClr val="black"/>
                </a:solidFill>
              </a:rPr>
              <a:t>for those stably housed), which equals to </a:t>
            </a:r>
            <a:r>
              <a:rPr lang="en-US" sz="1600" b="1" dirty="0" smtClean="0">
                <a:solidFill>
                  <a:prstClr val="black"/>
                </a:solidFill>
              </a:rPr>
              <a:t>52 </a:t>
            </a:r>
            <a:r>
              <a:rPr lang="en-US" sz="1600" b="1" dirty="0">
                <a:solidFill>
                  <a:prstClr val="black"/>
                </a:solidFill>
              </a:rPr>
              <a:t>individuals who are not retained </a:t>
            </a:r>
            <a:r>
              <a:rPr lang="en-US" sz="1600" dirty="0">
                <a:solidFill>
                  <a:prstClr val="black"/>
                </a:solidFill>
              </a:rPr>
              <a:t>who have temporary or unstable housing. </a:t>
            </a:r>
          </a:p>
        </p:txBody>
      </p:sp>
    </p:spTree>
    <p:extLst>
      <p:ext uri="{BB962C8B-B14F-4D97-AF65-F5344CB8AC3E}">
        <p14:creationId xmlns:p14="http://schemas.microsoft.com/office/powerpoint/2010/main" val="730527039"/>
      </p:ext>
    </p:extLst>
  </p:cSld>
  <p:clrMapOvr>
    <a:masterClrMapping/>
  </p:clrMapOvr>
  <p:timing>
    <p:tnLst>
      <p:par>
        <p:cTn id="1" dur="indefinite" restart="never" nodeType="tmRoot"/>
      </p:par>
    </p:tnLst>
  </p:timing>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1482975" y="293508"/>
            <a:ext cx="10363733" cy="5569236"/>
          </a:xfrm>
          <a:prstGeom prst="rect">
            <a:avLst/>
          </a:prstGeom>
        </p:spPr>
      </p:pic>
      <p:cxnSp>
        <p:nvCxnSpPr>
          <p:cNvPr id="4" name="Straight Arrow Connector 3"/>
          <p:cNvCxnSpPr/>
          <p:nvPr/>
        </p:nvCxnSpPr>
        <p:spPr>
          <a:xfrm>
            <a:off x="4311503" y="2317898"/>
            <a:ext cx="1" cy="327566"/>
          </a:xfrm>
          <a:prstGeom prst="straightConnector1">
            <a:avLst/>
          </a:prstGeom>
          <a:ln>
            <a:solidFill>
              <a:schemeClr val="accent1"/>
            </a:solidFill>
            <a:tailEnd type="triangle"/>
          </a:ln>
        </p:spPr>
        <p:style>
          <a:lnRef idx="1">
            <a:schemeClr val="accent2"/>
          </a:lnRef>
          <a:fillRef idx="0">
            <a:schemeClr val="accent2"/>
          </a:fillRef>
          <a:effectRef idx="0">
            <a:schemeClr val="accent2"/>
          </a:effectRef>
          <a:fontRef idx="minor">
            <a:schemeClr val="tx1"/>
          </a:fontRef>
        </p:style>
      </p:cxnSp>
      <p:cxnSp>
        <p:nvCxnSpPr>
          <p:cNvPr id="5" name="Straight Arrow Connector 4"/>
          <p:cNvCxnSpPr/>
          <p:nvPr/>
        </p:nvCxnSpPr>
        <p:spPr>
          <a:xfrm>
            <a:off x="7899992" y="2750560"/>
            <a:ext cx="1" cy="327566"/>
          </a:xfrm>
          <a:prstGeom prst="straightConnector1">
            <a:avLst/>
          </a:prstGeom>
          <a:ln>
            <a:solidFill>
              <a:schemeClr val="accent1"/>
            </a:solidFill>
            <a:tailEnd type="triangle"/>
          </a:ln>
        </p:spPr>
        <p:style>
          <a:lnRef idx="1">
            <a:schemeClr val="accent2"/>
          </a:lnRef>
          <a:fillRef idx="0">
            <a:schemeClr val="accent2"/>
          </a:fillRef>
          <a:effectRef idx="0">
            <a:schemeClr val="accent2"/>
          </a:effectRef>
          <a:fontRef idx="minor">
            <a:schemeClr val="tx1"/>
          </a:fontRef>
        </p:style>
      </p:cxnSp>
      <p:sp>
        <p:nvSpPr>
          <p:cNvPr id="6" name="TextBox 5"/>
          <p:cNvSpPr txBox="1"/>
          <p:nvPr/>
        </p:nvSpPr>
        <p:spPr>
          <a:xfrm>
            <a:off x="2801052" y="5920116"/>
            <a:ext cx="7581641" cy="1077218"/>
          </a:xfrm>
          <a:prstGeom prst="rect">
            <a:avLst/>
          </a:prstGeom>
          <a:noFill/>
        </p:spPr>
        <p:txBody>
          <a:bodyPr wrap="square" rtlCol="0">
            <a:spAutoFit/>
          </a:bodyPr>
          <a:lstStyle/>
          <a:p>
            <a:pPr algn="ctr"/>
            <a:r>
              <a:rPr lang="en-US" sz="1600" b="1" dirty="0" smtClean="0"/>
              <a:t>Those who have no health insurance </a:t>
            </a:r>
            <a:r>
              <a:rPr lang="en-US" sz="1600" dirty="0" smtClean="0"/>
              <a:t>in Ryan White Part A/MAI are the largest group </a:t>
            </a:r>
            <a:r>
              <a:rPr lang="en-US" sz="1600" b="1" dirty="0" smtClean="0"/>
              <a:t>who are not virally suppressed (n=105), </a:t>
            </a:r>
            <a:r>
              <a:rPr lang="en-US" sz="1600" dirty="0" smtClean="0"/>
              <a:t>followed by </a:t>
            </a:r>
            <a:r>
              <a:rPr lang="en-US" sz="1600" b="1" dirty="0" smtClean="0"/>
              <a:t>with Medicaid (n=67) and private </a:t>
            </a:r>
            <a:r>
              <a:rPr lang="en-US" sz="1600" b="1" dirty="0"/>
              <a:t>h</a:t>
            </a:r>
            <a:r>
              <a:rPr lang="en-US" sz="1600" b="1" dirty="0" smtClean="0"/>
              <a:t>ealth </a:t>
            </a:r>
            <a:r>
              <a:rPr lang="en-US" sz="1600" b="1" dirty="0"/>
              <a:t>i</a:t>
            </a:r>
            <a:r>
              <a:rPr lang="en-US" sz="1600" b="1" dirty="0" smtClean="0"/>
              <a:t>nsurance (n=63)</a:t>
            </a:r>
            <a:endParaRPr lang="en-US" sz="1600" dirty="0" smtClean="0"/>
          </a:p>
          <a:p>
            <a:pPr algn="ctr"/>
            <a:endParaRPr lang="en-US" sz="1600" dirty="0"/>
          </a:p>
        </p:txBody>
      </p:sp>
      <p:cxnSp>
        <p:nvCxnSpPr>
          <p:cNvPr id="8" name="Straight Arrow Connector 7"/>
          <p:cNvCxnSpPr/>
          <p:nvPr/>
        </p:nvCxnSpPr>
        <p:spPr>
          <a:xfrm>
            <a:off x="3102936" y="1327298"/>
            <a:ext cx="1" cy="327566"/>
          </a:xfrm>
          <a:prstGeom prst="straightConnector1">
            <a:avLst/>
          </a:prstGeom>
          <a:ln>
            <a:solidFill>
              <a:schemeClr val="accent1"/>
            </a:solidFill>
            <a:tailEnd type="triangle"/>
          </a:ln>
        </p:spPr>
        <p:style>
          <a:lnRef idx="1">
            <a:schemeClr val="accent2"/>
          </a:lnRef>
          <a:fillRef idx="0">
            <a:schemeClr val="accent2"/>
          </a:fillRef>
          <a:effectRef idx="0">
            <a:schemeClr val="accent2"/>
          </a:effectRef>
          <a:fontRef idx="minor">
            <a:schemeClr val="tx1"/>
          </a:fontRef>
        </p:style>
      </p:cxnSp>
    </p:spTree>
    <p:extLst>
      <p:ext uri="{BB962C8B-B14F-4D97-AF65-F5344CB8AC3E}">
        <p14:creationId xmlns:p14="http://schemas.microsoft.com/office/powerpoint/2010/main" val="1594067746"/>
      </p:ext>
    </p:extLst>
  </p:cSld>
  <p:clrMapOvr>
    <a:masterClrMapping/>
  </p:clrMapOvr>
  <p:timing>
    <p:tnLst>
      <p:par>
        <p:cTn id="1" dur="indefinite" restart="never" nodeType="tmRoot"/>
      </p:par>
    </p:tnLst>
  </p:timing>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1541248" y="425307"/>
            <a:ext cx="9811254" cy="5550185"/>
          </a:xfrm>
          <a:prstGeom prst="rect">
            <a:avLst/>
          </a:prstGeom>
        </p:spPr>
      </p:pic>
      <p:sp>
        <p:nvSpPr>
          <p:cNvPr id="4" name="TextBox 3"/>
          <p:cNvSpPr txBox="1"/>
          <p:nvPr/>
        </p:nvSpPr>
        <p:spPr>
          <a:xfrm>
            <a:off x="2795735" y="6011048"/>
            <a:ext cx="7581641" cy="830997"/>
          </a:xfrm>
          <a:prstGeom prst="rect">
            <a:avLst/>
          </a:prstGeom>
          <a:noFill/>
        </p:spPr>
        <p:txBody>
          <a:bodyPr wrap="square" rtlCol="0">
            <a:spAutoFit/>
          </a:bodyPr>
          <a:lstStyle/>
          <a:p>
            <a:pPr algn="ctr"/>
            <a:r>
              <a:rPr lang="en-US" sz="1600" b="1" dirty="0" smtClean="0"/>
              <a:t>Those who have no health insurance </a:t>
            </a:r>
            <a:r>
              <a:rPr lang="en-US" sz="1600" dirty="0" smtClean="0"/>
              <a:t>in Ryan White Part A/MAI are the largest group </a:t>
            </a:r>
            <a:r>
              <a:rPr lang="en-US" sz="1600" b="1" dirty="0" smtClean="0"/>
              <a:t>who are not retained in care (n=62), </a:t>
            </a:r>
            <a:r>
              <a:rPr lang="en-US" sz="1600" dirty="0" smtClean="0"/>
              <a:t>followed by </a:t>
            </a:r>
            <a:r>
              <a:rPr lang="en-US" sz="1600" b="1" dirty="0"/>
              <a:t>p</a:t>
            </a:r>
            <a:r>
              <a:rPr lang="en-US" sz="1600" b="1" dirty="0" smtClean="0"/>
              <a:t>rivate </a:t>
            </a:r>
            <a:r>
              <a:rPr lang="en-US" sz="1600" b="1" dirty="0"/>
              <a:t>h</a:t>
            </a:r>
            <a:r>
              <a:rPr lang="en-US" sz="1600" b="1" dirty="0" smtClean="0"/>
              <a:t>ealth </a:t>
            </a:r>
            <a:r>
              <a:rPr lang="en-US" sz="1600" b="1" dirty="0"/>
              <a:t>i</a:t>
            </a:r>
            <a:r>
              <a:rPr lang="en-US" sz="1600" b="1" dirty="0" smtClean="0"/>
              <a:t>nsurance (n=55)</a:t>
            </a:r>
            <a:endParaRPr lang="en-US" sz="1600" dirty="0" smtClean="0"/>
          </a:p>
          <a:p>
            <a:pPr algn="ctr"/>
            <a:endParaRPr lang="en-US" sz="1600" dirty="0"/>
          </a:p>
        </p:txBody>
      </p:sp>
      <p:cxnSp>
        <p:nvCxnSpPr>
          <p:cNvPr id="5" name="Straight Arrow Connector 4"/>
          <p:cNvCxnSpPr/>
          <p:nvPr/>
        </p:nvCxnSpPr>
        <p:spPr>
          <a:xfrm>
            <a:off x="2916866" y="1587796"/>
            <a:ext cx="1" cy="327566"/>
          </a:xfrm>
          <a:prstGeom prst="straightConnector1">
            <a:avLst/>
          </a:prstGeom>
          <a:ln>
            <a:solidFill>
              <a:schemeClr val="accent1"/>
            </a:solidFill>
            <a:tailEnd type="triangle"/>
          </a:ln>
        </p:spPr>
        <p:style>
          <a:lnRef idx="1">
            <a:schemeClr val="accent2"/>
          </a:lnRef>
          <a:fillRef idx="0">
            <a:schemeClr val="accent2"/>
          </a:fillRef>
          <a:effectRef idx="0">
            <a:schemeClr val="accent2"/>
          </a:effectRef>
          <a:fontRef idx="minor">
            <a:schemeClr val="tx1"/>
          </a:fontRef>
        </p:style>
      </p:cxnSp>
      <p:cxnSp>
        <p:nvCxnSpPr>
          <p:cNvPr id="6" name="Straight Arrow Connector 5"/>
          <p:cNvCxnSpPr/>
          <p:nvPr/>
        </p:nvCxnSpPr>
        <p:spPr>
          <a:xfrm>
            <a:off x="5197550" y="2369289"/>
            <a:ext cx="1" cy="327566"/>
          </a:xfrm>
          <a:prstGeom prst="straightConnector1">
            <a:avLst/>
          </a:prstGeom>
          <a:ln>
            <a:solidFill>
              <a:schemeClr val="accent1"/>
            </a:solidFill>
            <a:tailEnd type="triangle"/>
          </a:ln>
        </p:spPr>
        <p:style>
          <a:lnRef idx="1">
            <a:schemeClr val="accent2"/>
          </a:lnRef>
          <a:fillRef idx="0">
            <a:schemeClr val="accent2"/>
          </a:fillRef>
          <a:effectRef idx="0">
            <a:schemeClr val="accent2"/>
          </a:effectRef>
          <a:fontRef idx="minor">
            <a:schemeClr val="tx1"/>
          </a:fontRef>
        </p:style>
      </p:cxnSp>
    </p:spTree>
    <p:extLst>
      <p:ext uri="{BB962C8B-B14F-4D97-AF65-F5344CB8AC3E}">
        <p14:creationId xmlns:p14="http://schemas.microsoft.com/office/powerpoint/2010/main" val="2842748807"/>
      </p:ext>
    </p:extLst>
  </p:cSld>
  <p:clrMapOvr>
    <a:masterClrMapping/>
  </p:clrMapOvr>
  <p:timing>
    <p:tnLst>
      <p:par>
        <p:cTn id="1" dur="indefinite" restart="never" nodeType="tmRoot"/>
      </p:par>
    </p:tnLst>
  </p:timing>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9" y="339115"/>
            <a:ext cx="9718605" cy="1446822"/>
          </a:xfrm>
        </p:spPr>
        <p:txBody>
          <a:bodyPr/>
          <a:lstStyle/>
          <a:p>
            <a:pPr algn="l"/>
            <a:r>
              <a:rPr lang="en-US" sz="4800" dirty="0">
                <a:solidFill>
                  <a:srgbClr val="C00000"/>
                </a:solidFill>
              </a:rPr>
              <a:t>Questions?    </a:t>
            </a:r>
            <a:r>
              <a:rPr lang="en-US" dirty="0"/>
              <a:t/>
            </a:r>
            <a:br>
              <a:rPr lang="en-US" dirty="0"/>
            </a:br>
            <a:endParaRPr lang="en-US" dirty="0"/>
          </a:p>
        </p:txBody>
      </p:sp>
      <p:pic>
        <p:nvPicPr>
          <p:cNvPr id="4" name="Content Placeholder 3"/>
          <p:cNvPicPr>
            <a:picLocks noGrp="1" noChangeAspect="1"/>
          </p:cNvPicPr>
          <p:nvPr>
            <p:ph idx="1"/>
          </p:nvPr>
        </p:nvPicPr>
        <p:blipFill>
          <a:blip r:embed="rId2"/>
          <a:stretch>
            <a:fillRect/>
          </a:stretch>
        </p:blipFill>
        <p:spPr>
          <a:xfrm>
            <a:off x="4789017" y="1785937"/>
            <a:ext cx="3109187" cy="3109187"/>
          </a:xfrm>
          <a:prstGeom prst="rect">
            <a:avLst/>
          </a:prstGeom>
        </p:spPr>
      </p:pic>
    </p:spTree>
    <p:extLst>
      <p:ext uri="{BB962C8B-B14F-4D97-AF65-F5344CB8AC3E}">
        <p14:creationId xmlns:p14="http://schemas.microsoft.com/office/powerpoint/2010/main" val="2043291648"/>
      </p:ext>
    </p:extLst>
  </p:cSld>
  <p:clrMapOvr>
    <a:masterClrMapping/>
  </p:clrMapOvr>
  <p:timing>
    <p:tnLst>
      <p:par>
        <p:cTn id="1" dur="indefinite" restart="never" nodeType="tmRoot"/>
      </p:par>
    </p:tnLst>
  </p:timing>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043405" y="2666999"/>
            <a:ext cx="9459622" cy="2110382"/>
          </a:xfrm>
        </p:spPr>
        <p:txBody>
          <a:bodyPr>
            <a:noAutofit/>
          </a:bodyPr>
          <a:lstStyle/>
          <a:p>
            <a:r>
              <a:rPr lang="en-US" sz="6000" dirty="0" smtClean="0"/>
              <a:t>PBC RWHAP </a:t>
            </a:r>
            <a:br>
              <a:rPr lang="en-US" sz="6000" dirty="0" smtClean="0"/>
            </a:br>
            <a:r>
              <a:rPr lang="en-US" sz="6000" dirty="0" smtClean="0"/>
              <a:t>Care Continuum Optimized Performance Measures</a:t>
            </a:r>
            <a:endParaRPr lang="en-US" sz="6000" dirty="0"/>
          </a:p>
        </p:txBody>
      </p:sp>
      <p:sp>
        <p:nvSpPr>
          <p:cNvPr id="3" name="Content Placeholder 2"/>
          <p:cNvSpPr>
            <a:spLocks noGrp="1"/>
          </p:cNvSpPr>
          <p:nvPr>
            <p:ph type="body" idx="1"/>
          </p:nvPr>
        </p:nvSpPr>
        <p:spPr>
          <a:xfrm>
            <a:off x="2572278" y="4777381"/>
            <a:ext cx="8930748" cy="1979554"/>
          </a:xfrm>
        </p:spPr>
        <p:txBody>
          <a:bodyPr numCol="1" anchor="t">
            <a:normAutofit/>
          </a:bodyPr>
          <a:lstStyle/>
          <a:p>
            <a:r>
              <a:rPr lang="en-US" sz="1600" dirty="0" smtClean="0"/>
              <a:t>Jasmine Rohoman, MPH, BSN</a:t>
            </a:r>
            <a:endParaRPr lang="en-US" sz="1600" dirty="0"/>
          </a:p>
          <a:p>
            <a:r>
              <a:rPr lang="en-US" sz="1600" dirty="0"/>
              <a:t>Quality Management </a:t>
            </a:r>
            <a:r>
              <a:rPr lang="en-US" sz="1600" dirty="0" smtClean="0"/>
              <a:t>Clinician</a:t>
            </a:r>
            <a:endParaRPr lang="en-US" sz="1600" dirty="0"/>
          </a:p>
          <a:p>
            <a:r>
              <a:rPr lang="en-US" sz="1600" dirty="0" smtClean="0"/>
              <a:t>PBC Ryan </a:t>
            </a:r>
            <a:r>
              <a:rPr lang="en-US" sz="1600" dirty="0"/>
              <a:t>White </a:t>
            </a:r>
            <a:r>
              <a:rPr lang="en-US" sz="1600" dirty="0" smtClean="0"/>
              <a:t>HIV/AIDS Program</a:t>
            </a:r>
          </a:p>
          <a:p>
            <a:r>
              <a:rPr lang="en-US" sz="1600" dirty="0" smtClean="0">
                <a:hlinkClick r:id="rId2"/>
              </a:rPr>
              <a:t>jrohoman@pbcgov.org</a:t>
            </a:r>
            <a:endParaRPr lang="en-US" sz="1600" dirty="0" smtClean="0"/>
          </a:p>
          <a:p>
            <a:r>
              <a:rPr lang="en-US" sz="1600" dirty="0" smtClean="0"/>
              <a:t>(561</a:t>
            </a:r>
            <a:r>
              <a:rPr lang="en-US" sz="1600" dirty="0"/>
              <a:t>) </a:t>
            </a:r>
            <a:r>
              <a:rPr lang="en-US" sz="1600" dirty="0" smtClean="0"/>
              <a:t>274-1102</a:t>
            </a:r>
          </a:p>
          <a:p>
            <a:endParaRPr lang="en-US" dirty="0"/>
          </a:p>
        </p:txBody>
      </p:sp>
    </p:spTree>
    <p:extLst>
      <p:ext uri="{BB962C8B-B14F-4D97-AF65-F5344CB8AC3E}">
        <p14:creationId xmlns:p14="http://schemas.microsoft.com/office/powerpoint/2010/main" val="598580129"/>
      </p:ext>
    </p:extLst>
  </p:cSld>
  <p:clrMapOvr>
    <a:masterClrMapping/>
  </p:clrMapOvr>
  <p:timing>
    <p:tnLst>
      <p:par>
        <p:cTn id="1" dur="indefinite" restart="never" nodeType="tmRoot"/>
      </p:par>
    </p:tnLst>
  </p:timing>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b="1" dirty="0">
                <a:solidFill>
                  <a:srgbClr val="C00000"/>
                </a:solidFill>
              </a:rPr>
              <a:t>HIV/AIDS </a:t>
            </a:r>
            <a:r>
              <a:rPr lang="en-US" b="1" dirty="0" smtClean="0">
                <a:solidFill>
                  <a:srgbClr val="C00000"/>
                </a:solidFill>
              </a:rPr>
              <a:t>Bureau (HAB</a:t>
            </a:r>
            <a:r>
              <a:rPr lang="en-US" b="1" dirty="0">
                <a:solidFill>
                  <a:srgbClr val="C00000"/>
                </a:solidFill>
              </a:rPr>
              <a:t>) </a:t>
            </a:r>
            <a:r>
              <a:rPr lang="en-US" b="1" dirty="0" smtClean="0">
                <a:solidFill>
                  <a:srgbClr val="C00000"/>
                </a:solidFill>
              </a:rPr>
              <a:t>Policy</a:t>
            </a:r>
            <a:endParaRPr lang="en-US" dirty="0">
              <a:solidFill>
                <a:srgbClr val="C00000"/>
              </a:solidFill>
            </a:endParaRPr>
          </a:p>
        </p:txBody>
      </p:sp>
      <p:sp>
        <p:nvSpPr>
          <p:cNvPr id="3" name="Content Placeholder 2"/>
          <p:cNvSpPr>
            <a:spLocks noGrp="1"/>
          </p:cNvSpPr>
          <p:nvPr>
            <p:ph idx="1"/>
          </p:nvPr>
        </p:nvSpPr>
        <p:spPr/>
        <p:txBody>
          <a:bodyPr>
            <a:normAutofit fontScale="92500"/>
          </a:bodyPr>
          <a:lstStyle/>
          <a:p>
            <a:r>
              <a:rPr lang="en-US" b="1" dirty="0"/>
              <a:t>HRSA PCN #15-02: </a:t>
            </a:r>
          </a:p>
          <a:p>
            <a:pPr marL="457200" lvl="1" indent="0">
              <a:buNone/>
            </a:pPr>
            <a:r>
              <a:rPr lang="en-US" dirty="0">
                <a:hlinkClick r:id="rId2"/>
              </a:rPr>
              <a:t>https://hab.hrsa.gov/sites/default/files/hab/Global/HAB-PCN-15-02-CQM.pdf</a:t>
            </a:r>
            <a:endParaRPr lang="en-US" b="1" dirty="0"/>
          </a:p>
          <a:p>
            <a:pPr lvl="1"/>
            <a:r>
              <a:rPr lang="en-US" dirty="0"/>
              <a:t>“Performance measurement is the process of collecting, analyzing and reporting data regarding patient care, health outcomes on an individual or population level, and patient satisfaction. </a:t>
            </a:r>
            <a:r>
              <a:rPr lang="en-US" b="1" dirty="0"/>
              <a:t>In order to appropriately assess outcomes, measurement must occur. </a:t>
            </a:r>
            <a:r>
              <a:rPr lang="en-US" u="sng" dirty="0"/>
              <a:t>Measures should be selected that best assess the services the recipient is funding and that reflect local HIV epidemiology and identified needs of people with HIV.</a:t>
            </a:r>
            <a:r>
              <a:rPr lang="en-US" dirty="0"/>
              <a:t>”</a:t>
            </a:r>
          </a:p>
          <a:p>
            <a:pPr marL="457200" lvl="1" indent="0">
              <a:buNone/>
            </a:pPr>
            <a:endParaRPr lang="en-US" dirty="0"/>
          </a:p>
          <a:p>
            <a:pPr lvl="1"/>
            <a:r>
              <a:rPr lang="en-US" dirty="0"/>
              <a:t>Recipients should analyze performance measure data to assess quality of care and health disparities and use the performance measure to inform quality improvement activities. </a:t>
            </a:r>
          </a:p>
          <a:p>
            <a:endParaRPr lang="en-US" dirty="0"/>
          </a:p>
        </p:txBody>
      </p:sp>
    </p:spTree>
    <p:extLst>
      <p:ext uri="{BB962C8B-B14F-4D97-AF65-F5344CB8AC3E}">
        <p14:creationId xmlns:p14="http://schemas.microsoft.com/office/powerpoint/2010/main" val="1626673524"/>
      </p:ext>
    </p:extLst>
  </p:cSld>
  <p:clrMapOvr>
    <a:masterClrMapping/>
  </p:clrMapOvr>
  <p:timing>
    <p:tnLst>
      <p:par>
        <p:cTn id="1" dur="indefinite" restart="never" nodeType="tmRoot"/>
      </p:par>
    </p:tnLst>
  </p:timing>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b="1" dirty="0">
                <a:solidFill>
                  <a:srgbClr val="C00000"/>
                </a:solidFill>
              </a:rPr>
              <a:t>HIV/AIDS (HAB) Health Outcome Measures</a:t>
            </a:r>
            <a:endParaRPr lang="en-US" dirty="0">
              <a:solidFill>
                <a:srgbClr val="C00000"/>
              </a:solidFill>
            </a:endParaRPr>
          </a:p>
        </p:txBody>
      </p:sp>
      <p:sp>
        <p:nvSpPr>
          <p:cNvPr id="3" name="Content Placeholder 2"/>
          <p:cNvSpPr>
            <a:spLocks noGrp="1"/>
          </p:cNvSpPr>
          <p:nvPr>
            <p:ph idx="1"/>
          </p:nvPr>
        </p:nvSpPr>
        <p:spPr>
          <a:xfrm>
            <a:off x="1484310" y="1609060"/>
            <a:ext cx="10147709" cy="4323907"/>
          </a:xfrm>
        </p:spPr>
        <p:txBody>
          <a:bodyPr>
            <a:normAutofit fontScale="92500" lnSpcReduction="20000"/>
          </a:bodyPr>
          <a:lstStyle/>
          <a:p>
            <a:pPr marL="228600" lvl="2">
              <a:spcBef>
                <a:spcPts val="1000"/>
              </a:spcBef>
            </a:pPr>
            <a:r>
              <a:rPr lang="en-US" sz="2900" dirty="0"/>
              <a:t>In the Ryan White Program, the Performance Measures are connected to each funded service </a:t>
            </a:r>
            <a:r>
              <a:rPr lang="en-US" sz="2900" dirty="0" smtClean="0"/>
              <a:t>category. </a:t>
            </a:r>
            <a:r>
              <a:rPr lang="en-US" sz="2900" dirty="0"/>
              <a:t>The measures we have been tracking for client health outcomes are:</a:t>
            </a:r>
          </a:p>
          <a:p>
            <a:pPr marL="914400" lvl="1" indent="-457200">
              <a:buFont typeface="+mj-lt"/>
              <a:buAutoNum type="arabicParenR"/>
            </a:pPr>
            <a:r>
              <a:rPr lang="en-US" sz="2400" b="1" dirty="0" smtClean="0"/>
              <a:t>In Care </a:t>
            </a:r>
            <a:endParaRPr lang="en-US" sz="2400" b="1" dirty="0"/>
          </a:p>
          <a:p>
            <a:pPr lvl="2"/>
            <a:r>
              <a:rPr lang="en-US" sz="2400" dirty="0"/>
              <a:t>Early Intervention Services (EIS)</a:t>
            </a:r>
          </a:p>
          <a:p>
            <a:pPr marL="914400" lvl="1" indent="-457200">
              <a:buFont typeface="+mj-lt"/>
              <a:buAutoNum type="arabicParenR"/>
            </a:pPr>
            <a:r>
              <a:rPr lang="en-US" sz="2400" b="1" dirty="0" smtClean="0"/>
              <a:t>Retention </a:t>
            </a:r>
            <a:r>
              <a:rPr lang="en-US" sz="2400" b="1" dirty="0"/>
              <a:t>in Care</a:t>
            </a:r>
          </a:p>
          <a:p>
            <a:pPr marL="914400" lvl="1" indent="-457200">
              <a:buFont typeface="+mj-lt"/>
              <a:buAutoNum type="arabicParenR"/>
            </a:pPr>
            <a:r>
              <a:rPr lang="en-US" sz="2400" b="1" dirty="0" smtClean="0"/>
              <a:t>Viral </a:t>
            </a:r>
            <a:r>
              <a:rPr lang="en-US" sz="2400" b="1" dirty="0"/>
              <a:t>Load Suppression</a:t>
            </a:r>
          </a:p>
          <a:p>
            <a:pPr marL="228600" lvl="2">
              <a:lnSpc>
                <a:spcPct val="100000"/>
              </a:lnSpc>
              <a:spcBef>
                <a:spcPts val="1000"/>
              </a:spcBef>
            </a:pPr>
            <a:r>
              <a:rPr lang="en-US" sz="2800" dirty="0" smtClean="0"/>
              <a:t>We </a:t>
            </a:r>
            <a:r>
              <a:rPr lang="en-US" sz="2800" dirty="0"/>
              <a:t>collect and analyze these measures to identify low performance and determine how we can improve </a:t>
            </a:r>
            <a:r>
              <a:rPr lang="en-US" sz="2800" dirty="0" smtClean="0"/>
              <a:t>these </a:t>
            </a:r>
            <a:r>
              <a:rPr lang="en-US" sz="2800" dirty="0"/>
              <a:t>performance measures through quality improvement (QI) activities. </a:t>
            </a:r>
          </a:p>
          <a:p>
            <a:endParaRPr lang="en-US" dirty="0"/>
          </a:p>
        </p:txBody>
      </p:sp>
    </p:spTree>
    <p:extLst>
      <p:ext uri="{BB962C8B-B14F-4D97-AF65-F5344CB8AC3E}">
        <p14:creationId xmlns:p14="http://schemas.microsoft.com/office/powerpoint/2010/main" val="2971548733"/>
      </p:ext>
    </p:extLst>
  </p:cSld>
  <p:clrMapOvr>
    <a:masterClrMapping/>
  </p:clrMapOvr>
  <p:timing>
    <p:tnLst>
      <p:par>
        <p:cTn id="1" dur="indefinite" restart="never" nodeType="tmRoot"/>
      </p:par>
    </p:tnLst>
  </p:timing>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b="1" dirty="0" smtClean="0">
                <a:solidFill>
                  <a:srgbClr val="C00000"/>
                </a:solidFill>
              </a:rPr>
              <a:t>Care Continuum Optimized Report Performance </a:t>
            </a:r>
            <a:r>
              <a:rPr lang="en-US" b="1" dirty="0">
                <a:solidFill>
                  <a:srgbClr val="C00000"/>
                </a:solidFill>
              </a:rPr>
              <a:t>Measures Definitions</a:t>
            </a:r>
            <a:endParaRPr lang="en-US" dirty="0">
              <a:solidFill>
                <a:srgbClr val="C00000"/>
              </a:solidFill>
            </a:endParaRPr>
          </a:p>
        </p:txBody>
      </p:sp>
      <p:sp>
        <p:nvSpPr>
          <p:cNvPr id="3" name="Content Placeholder 2"/>
          <p:cNvSpPr>
            <a:spLocks noGrp="1"/>
          </p:cNvSpPr>
          <p:nvPr>
            <p:ph idx="1"/>
          </p:nvPr>
        </p:nvSpPr>
        <p:spPr/>
        <p:txBody>
          <a:bodyPr>
            <a:normAutofit fontScale="92500" lnSpcReduction="10000"/>
          </a:bodyPr>
          <a:lstStyle/>
          <a:p>
            <a:pPr marL="228600" lvl="1">
              <a:spcBef>
                <a:spcPts val="1000"/>
              </a:spcBef>
            </a:pPr>
            <a:r>
              <a:rPr lang="en-US" sz="2800" b="1" dirty="0" smtClean="0"/>
              <a:t>In Care</a:t>
            </a:r>
            <a:endParaRPr lang="en-US" sz="2800" b="1" dirty="0"/>
          </a:p>
          <a:p>
            <a:pPr lvl="1"/>
            <a:r>
              <a:rPr lang="en-US" sz="2400" dirty="0" smtClean="0"/>
              <a:t>Percentage of PWH who had at least one medical care service in 90 days</a:t>
            </a:r>
          </a:p>
          <a:p>
            <a:pPr lvl="1"/>
            <a:r>
              <a:rPr lang="en-US" sz="2400" u="sng" dirty="0" smtClean="0"/>
              <a:t>Numerator</a:t>
            </a:r>
            <a:r>
              <a:rPr lang="en-US" sz="2400" dirty="0" smtClean="0"/>
              <a:t>: </a:t>
            </a:r>
            <a:r>
              <a:rPr lang="en-US" sz="2400" dirty="0"/>
              <a:t>Number of clients who are HIV+ who had medical care within </a:t>
            </a:r>
            <a:r>
              <a:rPr lang="en-US" sz="2400" dirty="0" smtClean="0"/>
              <a:t>90 </a:t>
            </a:r>
            <a:r>
              <a:rPr lang="en-US" sz="2400" dirty="0"/>
              <a:t>days of opening a client to an </a:t>
            </a:r>
            <a:r>
              <a:rPr lang="en-US" sz="2400" dirty="0" smtClean="0"/>
              <a:t>agency</a:t>
            </a:r>
            <a:endParaRPr lang="en-US" dirty="0"/>
          </a:p>
          <a:p>
            <a:pPr marL="1371600" lvl="2" indent="-457200">
              <a:buFont typeface="+mj-lt"/>
              <a:buAutoNum type="alphaLcParenR"/>
            </a:pPr>
            <a:r>
              <a:rPr lang="en-US" sz="2000" dirty="0" smtClean="0"/>
              <a:t>Client has a “Kept” medical appointment within 90 days OR</a:t>
            </a:r>
          </a:p>
          <a:p>
            <a:pPr marL="1371600" lvl="2" indent="-457200">
              <a:buFont typeface="+mj-lt"/>
              <a:buAutoNum type="alphaLcParenR"/>
            </a:pPr>
            <a:r>
              <a:rPr lang="en-US" sz="2000" dirty="0" smtClean="0"/>
              <a:t>Client had a CD4 or Viral Load test result </a:t>
            </a:r>
            <a:r>
              <a:rPr lang="en-US" sz="2000" dirty="0"/>
              <a:t>within 90 days </a:t>
            </a:r>
            <a:r>
              <a:rPr lang="en-US" sz="2000" dirty="0" smtClean="0"/>
              <a:t>OR</a:t>
            </a:r>
          </a:p>
          <a:p>
            <a:pPr marL="1371600" lvl="2" indent="-457200">
              <a:buFont typeface="+mj-lt"/>
              <a:buAutoNum type="alphaLcParenR"/>
            </a:pPr>
            <a:r>
              <a:rPr lang="en-US" sz="2000" dirty="0" smtClean="0"/>
              <a:t>Client has a Payment Request “Paid” </a:t>
            </a:r>
            <a:r>
              <a:rPr lang="en-US" sz="2000" dirty="0"/>
              <a:t>within 90 days </a:t>
            </a:r>
            <a:r>
              <a:rPr lang="en-US" sz="2000" dirty="0" smtClean="0"/>
              <a:t>(Co/pay or Deductible) OR</a:t>
            </a:r>
          </a:p>
          <a:p>
            <a:pPr marL="1371600" lvl="2" indent="-457200">
              <a:buFont typeface="+mj-lt"/>
              <a:buAutoNum type="alphaLcParenR"/>
            </a:pPr>
            <a:r>
              <a:rPr lang="en-US" sz="2000" dirty="0" smtClean="0"/>
              <a:t>Client had a prescription dispensed </a:t>
            </a:r>
            <a:r>
              <a:rPr lang="en-US" sz="2000" dirty="0"/>
              <a:t>within 90 days </a:t>
            </a:r>
            <a:endParaRPr lang="en-US" sz="2000" dirty="0" smtClean="0"/>
          </a:p>
          <a:p>
            <a:pPr lvl="1"/>
            <a:r>
              <a:rPr lang="en-US" sz="2400" u="sng" dirty="0" smtClean="0"/>
              <a:t>Denominator</a:t>
            </a:r>
            <a:r>
              <a:rPr lang="en-US" sz="2400" dirty="0"/>
              <a:t>: </a:t>
            </a:r>
            <a:r>
              <a:rPr lang="en-US" sz="2400" dirty="0" smtClean="0"/>
              <a:t>HIV+ Clients</a:t>
            </a:r>
            <a:endParaRPr lang="en-US" sz="2400" dirty="0"/>
          </a:p>
          <a:p>
            <a:pPr marL="1257300" lvl="3" indent="0">
              <a:buNone/>
            </a:pPr>
            <a:endParaRPr lang="en-US" sz="1800" dirty="0" smtClean="0"/>
          </a:p>
        </p:txBody>
      </p:sp>
    </p:spTree>
    <p:extLst>
      <p:ext uri="{BB962C8B-B14F-4D97-AF65-F5344CB8AC3E}">
        <p14:creationId xmlns:p14="http://schemas.microsoft.com/office/powerpoint/2010/main" val="2139494056"/>
      </p:ext>
    </p:extLst>
  </p:cSld>
  <p:clrMapOvr>
    <a:masterClrMapping/>
  </p:clrMapOvr>
  <p:timing>
    <p:tnLst>
      <p:par>
        <p:cTn id="1" dur="indefinite" restart="never" nodeType="tmRoot"/>
      </p:par>
    </p:tnLst>
  </p:timing>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b="1" dirty="0">
                <a:solidFill>
                  <a:srgbClr val="C00000"/>
                </a:solidFill>
              </a:rPr>
              <a:t>Care Continuum Optimized Report Performance Measures Definitions</a:t>
            </a:r>
            <a:endParaRPr lang="en-US" dirty="0">
              <a:solidFill>
                <a:srgbClr val="C00000"/>
              </a:solidFill>
            </a:endParaRPr>
          </a:p>
        </p:txBody>
      </p:sp>
      <p:sp>
        <p:nvSpPr>
          <p:cNvPr id="3" name="Content Placeholder 2"/>
          <p:cNvSpPr>
            <a:spLocks noGrp="1"/>
          </p:cNvSpPr>
          <p:nvPr>
            <p:ph idx="1"/>
          </p:nvPr>
        </p:nvSpPr>
        <p:spPr>
          <a:xfrm>
            <a:off x="1368056" y="1833562"/>
            <a:ext cx="10349023" cy="4458953"/>
          </a:xfrm>
        </p:spPr>
        <p:txBody>
          <a:bodyPr>
            <a:normAutofit fontScale="70000" lnSpcReduction="20000"/>
          </a:bodyPr>
          <a:lstStyle/>
          <a:p>
            <a:pPr marL="228600" lvl="1">
              <a:spcBef>
                <a:spcPts val="1000"/>
              </a:spcBef>
            </a:pPr>
            <a:r>
              <a:rPr lang="en-US" sz="2800" b="1" dirty="0" smtClean="0"/>
              <a:t>Retention </a:t>
            </a:r>
            <a:r>
              <a:rPr lang="en-US" sz="2800" b="1" dirty="0"/>
              <a:t>in </a:t>
            </a:r>
            <a:r>
              <a:rPr lang="en-US" sz="2800" b="1" dirty="0" smtClean="0"/>
              <a:t>Care:</a:t>
            </a:r>
            <a:endParaRPr lang="en-US" sz="2800" b="1" dirty="0"/>
          </a:p>
          <a:p>
            <a:pPr lvl="1"/>
            <a:r>
              <a:rPr lang="en-US" sz="2600" dirty="0"/>
              <a:t>Percentage of PLWH who had two or more medical care services at least three months apart in reporting period</a:t>
            </a:r>
          </a:p>
          <a:p>
            <a:pPr lvl="1"/>
            <a:r>
              <a:rPr lang="en-US" sz="2600" u="sng" dirty="0" smtClean="0"/>
              <a:t>Numerator- Retention in Care Svc First 6 Mo</a:t>
            </a:r>
            <a:r>
              <a:rPr lang="en-US" sz="2600" dirty="0" smtClean="0"/>
              <a:t>: </a:t>
            </a:r>
            <a:r>
              <a:rPr lang="en-US" sz="2600" dirty="0"/>
              <a:t>Number of </a:t>
            </a:r>
            <a:r>
              <a:rPr lang="en-US" sz="2600" dirty="0" smtClean="0"/>
              <a:t>clients that are HIV+ who had two or more </a:t>
            </a:r>
            <a:r>
              <a:rPr lang="en-US" sz="2600" dirty="0"/>
              <a:t>HIV medical care </a:t>
            </a:r>
            <a:r>
              <a:rPr lang="en-US" sz="2600" dirty="0" smtClean="0"/>
              <a:t>services (with the first occurring in the first 6 months) at </a:t>
            </a:r>
            <a:r>
              <a:rPr lang="en-US" sz="2600" dirty="0"/>
              <a:t>least 90 days apart within a 12-month measurement year. </a:t>
            </a:r>
            <a:endParaRPr lang="en-US" sz="2600" dirty="0" smtClean="0"/>
          </a:p>
          <a:p>
            <a:pPr marL="1371600" lvl="2" indent="-457200">
              <a:buFont typeface="+mj-lt"/>
              <a:buAutoNum type="alphaLcParenR"/>
            </a:pPr>
            <a:r>
              <a:rPr lang="en-US" sz="2300" dirty="0" smtClean="0"/>
              <a:t>Client has a “Kept” medical appointment during the reporting period OR</a:t>
            </a:r>
          </a:p>
          <a:p>
            <a:pPr marL="1371600" lvl="2" indent="-457200">
              <a:buFont typeface="+mj-lt"/>
              <a:buAutoNum type="alphaLcParenR"/>
            </a:pPr>
            <a:r>
              <a:rPr lang="en-US" sz="2300" dirty="0" smtClean="0"/>
              <a:t>Client had a CD4 or Viral Load test result </a:t>
            </a:r>
            <a:r>
              <a:rPr lang="en-US" sz="2300" dirty="0"/>
              <a:t>during the reporting period </a:t>
            </a:r>
            <a:r>
              <a:rPr lang="en-US" sz="2300" dirty="0" smtClean="0"/>
              <a:t>OR</a:t>
            </a:r>
          </a:p>
          <a:p>
            <a:pPr marL="1371600" lvl="2" indent="-457200">
              <a:buFont typeface="+mj-lt"/>
              <a:buAutoNum type="alphaLcParenR"/>
            </a:pPr>
            <a:r>
              <a:rPr lang="en-US" sz="2300" dirty="0" smtClean="0"/>
              <a:t>Client </a:t>
            </a:r>
            <a:r>
              <a:rPr lang="en-US" sz="2300" dirty="0"/>
              <a:t>has a Payment Request “Paid” during the reporting period </a:t>
            </a:r>
            <a:r>
              <a:rPr lang="en-US" sz="2300" dirty="0" smtClean="0"/>
              <a:t>(</a:t>
            </a:r>
            <a:r>
              <a:rPr lang="en-US" sz="2300" dirty="0"/>
              <a:t>Co/pay or Deductible) OR</a:t>
            </a:r>
          </a:p>
          <a:p>
            <a:pPr marL="1371600" lvl="2" indent="-457200">
              <a:buFont typeface="+mj-lt"/>
              <a:buAutoNum type="alphaLcParenR"/>
            </a:pPr>
            <a:r>
              <a:rPr lang="en-US" sz="2300" dirty="0"/>
              <a:t>Client had a prescription dispensed during the reporting period </a:t>
            </a:r>
          </a:p>
          <a:p>
            <a:pPr marL="914400" lvl="2" indent="0">
              <a:buNone/>
            </a:pPr>
            <a:r>
              <a:rPr lang="en-US" sz="2300" dirty="0" smtClean="0"/>
              <a:t>*</a:t>
            </a:r>
            <a:r>
              <a:rPr lang="en-US" b="1" dirty="0"/>
              <a:t>WHO ALSO RECEIVED AT LEAST ONE SERVICE FROM THE SELECTED SERVICE CATEGORY(S) IN THE FIRST 6 MONTHS OF THE REPORTING PERIOD FROM THE SELECTED AGENCY(S</a:t>
            </a:r>
            <a:r>
              <a:rPr lang="en-US" b="1" dirty="0" smtClean="0"/>
              <a:t>)*</a:t>
            </a:r>
            <a:endParaRPr lang="en-US" sz="2600" dirty="0" smtClean="0"/>
          </a:p>
          <a:p>
            <a:pPr lvl="1"/>
            <a:r>
              <a:rPr lang="en-US" sz="2600" u="sng" dirty="0" smtClean="0"/>
              <a:t>Denominator- Svc in First 6 Mo</a:t>
            </a:r>
            <a:r>
              <a:rPr lang="en-US" sz="2600" dirty="0"/>
              <a:t>: Clients that are HIV+  and received at least one service from the selected </a:t>
            </a:r>
            <a:r>
              <a:rPr lang="en-US" sz="2600" dirty="0" smtClean="0"/>
              <a:t>service category(s</a:t>
            </a:r>
            <a:r>
              <a:rPr lang="en-US" sz="2600" dirty="0"/>
              <a:t>) in the FIRST 6 MONTHS of the reporting period from the selected </a:t>
            </a:r>
            <a:r>
              <a:rPr lang="en-US" sz="2600" dirty="0" smtClean="0"/>
              <a:t>agency(s)</a:t>
            </a:r>
          </a:p>
        </p:txBody>
      </p:sp>
    </p:spTree>
    <p:extLst>
      <p:ext uri="{BB962C8B-B14F-4D97-AF65-F5344CB8AC3E}">
        <p14:creationId xmlns:p14="http://schemas.microsoft.com/office/powerpoint/2010/main" val="2609634130"/>
      </p:ext>
    </p:extLst>
  </p:cSld>
  <p:clrMapOvr>
    <a:masterClrMapping/>
  </p:clrMapOvr>
  <p:timing>
    <p:tnLst>
      <p:par>
        <p:cTn id="1" dur="indefinite" restart="never" nodeType="tmRoot"/>
      </p:par>
    </p:tnLst>
  </p:timing>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b="1" dirty="0">
                <a:solidFill>
                  <a:srgbClr val="C00000"/>
                </a:solidFill>
              </a:rPr>
              <a:t>Care Continuum Optimized Report Performance Measures Definitions</a:t>
            </a:r>
            <a:endParaRPr lang="en-US" dirty="0">
              <a:solidFill>
                <a:srgbClr val="C00000"/>
              </a:solidFill>
            </a:endParaRPr>
          </a:p>
        </p:txBody>
      </p:sp>
      <p:sp>
        <p:nvSpPr>
          <p:cNvPr id="3" name="Content Placeholder 2"/>
          <p:cNvSpPr>
            <a:spLocks noGrp="1"/>
          </p:cNvSpPr>
          <p:nvPr>
            <p:ph idx="1"/>
          </p:nvPr>
        </p:nvSpPr>
        <p:spPr>
          <a:xfrm>
            <a:off x="1396047" y="2085489"/>
            <a:ext cx="10349023" cy="4198642"/>
          </a:xfrm>
        </p:spPr>
        <p:txBody>
          <a:bodyPr>
            <a:normAutofit/>
          </a:bodyPr>
          <a:lstStyle/>
          <a:p>
            <a:pPr marL="228600" lvl="1">
              <a:spcBef>
                <a:spcPts val="1000"/>
              </a:spcBef>
            </a:pPr>
            <a:r>
              <a:rPr lang="en-US" sz="2800" b="1" dirty="0" smtClean="0"/>
              <a:t>Viral </a:t>
            </a:r>
            <a:r>
              <a:rPr lang="en-US" sz="2800" b="1" dirty="0"/>
              <a:t>Load Suppression: </a:t>
            </a:r>
          </a:p>
          <a:p>
            <a:pPr marL="685800" lvl="2">
              <a:spcBef>
                <a:spcPts val="1000"/>
              </a:spcBef>
            </a:pPr>
            <a:r>
              <a:rPr lang="en-US" sz="2400" u="sng" dirty="0"/>
              <a:t>Numerator</a:t>
            </a:r>
            <a:r>
              <a:rPr lang="en-US" sz="2400" dirty="0"/>
              <a:t>: HIV+ clients whose most recent viral load </a:t>
            </a:r>
            <a:r>
              <a:rPr lang="en-US" sz="2400" dirty="0" smtClean="0"/>
              <a:t>test result record is </a:t>
            </a:r>
            <a:r>
              <a:rPr lang="en-US" sz="2400" dirty="0"/>
              <a:t>less than 200 and the test result is from the reporting period</a:t>
            </a:r>
            <a:r>
              <a:rPr lang="en-US" sz="2400" dirty="0" smtClean="0"/>
              <a:t>.</a:t>
            </a:r>
          </a:p>
          <a:p>
            <a:pPr marL="685800" lvl="2">
              <a:spcBef>
                <a:spcPts val="1000"/>
              </a:spcBef>
            </a:pPr>
            <a:r>
              <a:rPr lang="en-US" sz="2400" u="sng" dirty="0" smtClean="0"/>
              <a:t>Denominator</a:t>
            </a:r>
            <a:r>
              <a:rPr lang="en-US" sz="2400" dirty="0"/>
              <a:t>: Clients that are HIV+  and received at least one service from the selected </a:t>
            </a:r>
            <a:r>
              <a:rPr lang="en-US" sz="2400" dirty="0" smtClean="0"/>
              <a:t>service category(s</a:t>
            </a:r>
            <a:r>
              <a:rPr lang="en-US" sz="2400" dirty="0"/>
              <a:t>) in the reporting period from the selected agency(s)</a:t>
            </a:r>
          </a:p>
          <a:p>
            <a:endParaRPr lang="en-US" dirty="0"/>
          </a:p>
        </p:txBody>
      </p:sp>
    </p:spTree>
    <p:extLst>
      <p:ext uri="{BB962C8B-B14F-4D97-AF65-F5344CB8AC3E}">
        <p14:creationId xmlns:p14="http://schemas.microsoft.com/office/powerpoint/2010/main" val="3504420466"/>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Service Category cost per </a:t>
            </a:r>
            <a:r>
              <a:rPr lang="en-US" dirty="0" smtClean="0"/>
              <a:t>unit- Part A cont.</a:t>
            </a:r>
            <a:endParaRPr lang="en-US" dirty="0"/>
          </a:p>
        </p:txBody>
      </p:sp>
      <p:graphicFrame>
        <p:nvGraphicFramePr>
          <p:cNvPr id="4" name="Content Placeholder 3"/>
          <p:cNvGraphicFramePr>
            <a:graphicFrameLocks noGrp="1"/>
          </p:cNvGraphicFramePr>
          <p:nvPr>
            <p:ph idx="1"/>
            <p:extLst/>
          </p:nvPr>
        </p:nvGraphicFramePr>
        <p:xfrm>
          <a:off x="1518339" y="1785937"/>
          <a:ext cx="9950651" cy="2926080"/>
        </p:xfrm>
        <a:graphic>
          <a:graphicData uri="http://schemas.openxmlformats.org/drawingml/2006/table">
            <a:tbl>
              <a:tblPr firstRow="1" bandRow="1">
                <a:tableStyleId>{5C22544A-7EE6-4342-B048-85BDC9FD1C3A}</a:tableStyleId>
              </a:tblPr>
              <a:tblGrid>
                <a:gridCol w="4204043">
                  <a:extLst>
                    <a:ext uri="{9D8B030D-6E8A-4147-A177-3AD203B41FA5}">
                      <a16:colId xmlns:a16="http://schemas.microsoft.com/office/drawing/2014/main" val="2862853406"/>
                    </a:ext>
                  </a:extLst>
                </a:gridCol>
                <a:gridCol w="1095555">
                  <a:extLst>
                    <a:ext uri="{9D8B030D-6E8A-4147-A177-3AD203B41FA5}">
                      <a16:colId xmlns:a16="http://schemas.microsoft.com/office/drawing/2014/main" val="795221211"/>
                    </a:ext>
                  </a:extLst>
                </a:gridCol>
                <a:gridCol w="966158">
                  <a:extLst>
                    <a:ext uri="{9D8B030D-6E8A-4147-A177-3AD203B41FA5}">
                      <a16:colId xmlns:a16="http://schemas.microsoft.com/office/drawing/2014/main" val="3249057563"/>
                    </a:ext>
                  </a:extLst>
                </a:gridCol>
                <a:gridCol w="1387897">
                  <a:extLst>
                    <a:ext uri="{9D8B030D-6E8A-4147-A177-3AD203B41FA5}">
                      <a16:colId xmlns:a16="http://schemas.microsoft.com/office/drawing/2014/main" val="2091468791"/>
                    </a:ext>
                  </a:extLst>
                </a:gridCol>
                <a:gridCol w="1123518">
                  <a:extLst>
                    <a:ext uri="{9D8B030D-6E8A-4147-A177-3AD203B41FA5}">
                      <a16:colId xmlns:a16="http://schemas.microsoft.com/office/drawing/2014/main" val="1003208606"/>
                    </a:ext>
                  </a:extLst>
                </a:gridCol>
                <a:gridCol w="1173480">
                  <a:extLst>
                    <a:ext uri="{9D8B030D-6E8A-4147-A177-3AD203B41FA5}">
                      <a16:colId xmlns:a16="http://schemas.microsoft.com/office/drawing/2014/main" val="2247591280"/>
                    </a:ext>
                  </a:extLst>
                </a:gridCol>
              </a:tblGrid>
              <a:tr h="457200">
                <a:tc>
                  <a:txBody>
                    <a:bodyPr/>
                    <a:lstStyle/>
                    <a:p>
                      <a:pPr algn="ctr"/>
                      <a:r>
                        <a:rPr lang="en-US" dirty="0" smtClean="0"/>
                        <a:t>Core</a:t>
                      </a:r>
                      <a:r>
                        <a:rPr lang="en-US" baseline="0" dirty="0" smtClean="0"/>
                        <a:t> Medical Service Category</a:t>
                      </a:r>
                      <a:endParaRPr lang="en-US" dirty="0"/>
                    </a:p>
                  </a:txBody>
                  <a:tcPr/>
                </a:tc>
                <a:tc>
                  <a:txBody>
                    <a:bodyPr/>
                    <a:lstStyle/>
                    <a:p>
                      <a:pPr algn="ctr"/>
                      <a:r>
                        <a:rPr lang="en-US" dirty="0" smtClean="0"/>
                        <a:t>Amount</a:t>
                      </a:r>
                      <a:endParaRPr lang="en-US" dirty="0"/>
                    </a:p>
                  </a:txBody>
                  <a:tcPr/>
                </a:tc>
                <a:tc>
                  <a:txBody>
                    <a:bodyPr/>
                    <a:lstStyle/>
                    <a:p>
                      <a:pPr algn="ctr"/>
                      <a:r>
                        <a:rPr lang="en-US" dirty="0" smtClean="0"/>
                        <a:t>Persons Served</a:t>
                      </a:r>
                      <a:endParaRPr lang="en-US" dirty="0"/>
                    </a:p>
                  </a:txBody>
                  <a:tcPr/>
                </a:tc>
                <a:tc>
                  <a:txBody>
                    <a:bodyPr/>
                    <a:lstStyle/>
                    <a:p>
                      <a:pPr algn="ctr"/>
                      <a:r>
                        <a:rPr lang="en-US" dirty="0" smtClean="0"/>
                        <a:t>Cost/Person</a:t>
                      </a:r>
                      <a:endParaRPr lang="en-US" dirty="0"/>
                    </a:p>
                  </a:txBody>
                  <a:tcPr/>
                </a:tc>
                <a:tc>
                  <a:txBody>
                    <a:bodyPr/>
                    <a:lstStyle/>
                    <a:p>
                      <a:pPr algn="ctr"/>
                      <a:r>
                        <a:rPr lang="en-US" dirty="0" smtClean="0"/>
                        <a:t>Units of Service</a:t>
                      </a:r>
                    </a:p>
                  </a:txBody>
                  <a:tcPr/>
                </a:tc>
                <a:tc>
                  <a:txBody>
                    <a:bodyPr/>
                    <a:lstStyle/>
                    <a:p>
                      <a:pPr algn="ctr"/>
                      <a:r>
                        <a:rPr lang="en-US" dirty="0" smtClean="0"/>
                        <a:t>Cost/Unit</a:t>
                      </a:r>
                      <a:endParaRPr lang="en-US" dirty="0"/>
                    </a:p>
                  </a:txBody>
                  <a:tcPr/>
                </a:tc>
                <a:extLst>
                  <a:ext uri="{0D108BD9-81ED-4DB2-BD59-A6C34878D82A}">
                    <a16:rowId xmlns:a16="http://schemas.microsoft.com/office/drawing/2014/main" val="1674996050"/>
                  </a:ext>
                </a:extLst>
              </a:tr>
              <a:tr h="457200">
                <a:tc>
                  <a:txBody>
                    <a:bodyPr/>
                    <a:lstStyle/>
                    <a:p>
                      <a:pPr algn="l" fontAlgn="b"/>
                      <a:r>
                        <a:rPr lang="en-US" sz="1700" b="0" i="0" u="none" strike="noStrike" dirty="0">
                          <a:solidFill>
                            <a:srgbClr val="000000"/>
                          </a:solidFill>
                          <a:effectLst/>
                          <a:latin typeface="Calibri" panose="020F0502020204030204" pitchFamily="34" charset="0"/>
                        </a:rPr>
                        <a:t>Early Intervention Services-MAI</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$231,832.84</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201</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$1,153.40</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2,535</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$91.45</a:t>
                      </a:r>
                    </a:p>
                  </a:txBody>
                  <a:tcPr marL="0" marR="0" marT="0" marB="0" anchor="b"/>
                </a:tc>
                <a:extLst>
                  <a:ext uri="{0D108BD9-81ED-4DB2-BD59-A6C34878D82A}">
                    <a16:rowId xmlns:a16="http://schemas.microsoft.com/office/drawing/2014/main" val="1160984847"/>
                  </a:ext>
                </a:extLst>
              </a:tr>
              <a:tr h="457200">
                <a:tc>
                  <a:txBody>
                    <a:bodyPr/>
                    <a:lstStyle/>
                    <a:p>
                      <a:pPr algn="l" fontAlgn="b"/>
                      <a:r>
                        <a:rPr lang="en-US" sz="1700" b="0" i="0" u="none" strike="noStrike">
                          <a:solidFill>
                            <a:srgbClr val="000000"/>
                          </a:solidFill>
                          <a:effectLst/>
                          <a:latin typeface="Calibri" panose="020F0502020204030204" pitchFamily="34" charset="0"/>
                        </a:rPr>
                        <a:t>Outpatient/Ambulatory Medical Care</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$197,085.91</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420</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$469.25</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1,718</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$114.72</a:t>
                      </a:r>
                    </a:p>
                  </a:txBody>
                  <a:tcPr marL="0" marR="0" marT="0" marB="0" anchor="b"/>
                </a:tc>
                <a:extLst>
                  <a:ext uri="{0D108BD9-81ED-4DB2-BD59-A6C34878D82A}">
                    <a16:rowId xmlns:a16="http://schemas.microsoft.com/office/drawing/2014/main" val="447871736"/>
                  </a:ext>
                </a:extLst>
              </a:tr>
              <a:tr h="457200">
                <a:tc>
                  <a:txBody>
                    <a:bodyPr/>
                    <a:lstStyle/>
                    <a:p>
                      <a:pPr algn="l" fontAlgn="b"/>
                      <a:r>
                        <a:rPr lang="en-US" sz="1700" b="0" i="0" u="none" strike="noStrike">
                          <a:solidFill>
                            <a:srgbClr val="000000"/>
                          </a:solidFill>
                          <a:effectLst/>
                          <a:latin typeface="Calibri" panose="020F0502020204030204" pitchFamily="34" charset="0"/>
                        </a:rPr>
                        <a:t>Medical Case Management - MAI</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$177,745.13</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303</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$586.62</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10,114</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$17.57</a:t>
                      </a:r>
                    </a:p>
                  </a:txBody>
                  <a:tcPr marL="0" marR="0" marT="0" marB="0" anchor="b"/>
                </a:tc>
                <a:extLst>
                  <a:ext uri="{0D108BD9-81ED-4DB2-BD59-A6C34878D82A}">
                    <a16:rowId xmlns:a16="http://schemas.microsoft.com/office/drawing/2014/main" val="2008664850"/>
                  </a:ext>
                </a:extLst>
              </a:tr>
              <a:tr h="457200">
                <a:tc>
                  <a:txBody>
                    <a:bodyPr/>
                    <a:lstStyle/>
                    <a:p>
                      <a:pPr algn="l" fontAlgn="b"/>
                      <a:r>
                        <a:rPr lang="en-US" sz="1700" b="0" i="0" u="none" strike="noStrike">
                          <a:solidFill>
                            <a:srgbClr val="000000"/>
                          </a:solidFill>
                          <a:effectLst/>
                          <a:latin typeface="Calibri" panose="020F0502020204030204" pitchFamily="34" charset="0"/>
                        </a:rPr>
                        <a:t>Mental Health Services</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$127,587.55</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58</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$2,199.79</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302</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$422.48</a:t>
                      </a:r>
                    </a:p>
                  </a:txBody>
                  <a:tcPr marL="0" marR="0" marT="0" marB="0" anchor="b"/>
                </a:tc>
                <a:extLst>
                  <a:ext uri="{0D108BD9-81ED-4DB2-BD59-A6C34878D82A}">
                    <a16:rowId xmlns:a16="http://schemas.microsoft.com/office/drawing/2014/main" val="2429128154"/>
                  </a:ext>
                </a:extLst>
              </a:tr>
              <a:tr h="457200">
                <a:tc>
                  <a:txBody>
                    <a:bodyPr/>
                    <a:lstStyle/>
                    <a:p>
                      <a:pPr algn="l" fontAlgn="b"/>
                      <a:r>
                        <a:rPr lang="en-US" sz="1700" b="0" i="0" u="none" strike="noStrike" dirty="0">
                          <a:solidFill>
                            <a:srgbClr val="000000"/>
                          </a:solidFill>
                          <a:effectLst/>
                          <a:latin typeface="Calibri" panose="020F0502020204030204" pitchFamily="34" charset="0"/>
                        </a:rPr>
                        <a:t>Laboratory Diagnostic Testing</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$125,429.90</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366</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$342.70</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6,224</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$20.15</a:t>
                      </a:r>
                    </a:p>
                  </a:txBody>
                  <a:tcPr marL="0" marR="0" marT="0" marB="0" anchor="b"/>
                </a:tc>
                <a:extLst>
                  <a:ext uri="{0D108BD9-81ED-4DB2-BD59-A6C34878D82A}">
                    <a16:rowId xmlns:a16="http://schemas.microsoft.com/office/drawing/2014/main" val="1421521804"/>
                  </a:ext>
                </a:extLst>
              </a:tr>
            </a:tbl>
          </a:graphicData>
        </a:graphic>
      </p:graphicFrame>
    </p:spTree>
    <p:extLst>
      <p:ext uri="{BB962C8B-B14F-4D97-AF65-F5344CB8AC3E}">
        <p14:creationId xmlns:p14="http://schemas.microsoft.com/office/powerpoint/2010/main" val="583350191"/>
      </p:ext>
    </p:extLst>
  </p:cSld>
  <p:clrMapOvr>
    <a:masterClrMapping/>
  </p:clrMapOvr>
  <p:timing>
    <p:tnLst>
      <p:par>
        <p:cTn id="1" dur="indefinite" restart="never" nodeType="tmRoot"/>
      </p:par>
    </p:tnLst>
  </p:timing>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620044" y="614239"/>
            <a:ext cx="3806115" cy="5755422"/>
          </a:xfrm>
          <a:prstGeom prst="rect">
            <a:avLst/>
          </a:prstGeom>
          <a:noFill/>
        </p:spPr>
        <p:txBody>
          <a:bodyPr wrap="square" rtlCol="0">
            <a:spAutoFit/>
          </a:bodyPr>
          <a:lstStyle/>
          <a:p>
            <a:r>
              <a:rPr lang="en-US" sz="2000" b="1" dirty="0">
                <a:solidFill>
                  <a:srgbClr val="C00000"/>
                </a:solidFill>
              </a:rPr>
              <a:t>Calendar Year (CY) </a:t>
            </a:r>
            <a:r>
              <a:rPr lang="en-US" sz="2000" b="1" dirty="0" smtClean="0">
                <a:solidFill>
                  <a:srgbClr val="C00000"/>
                </a:solidFill>
              </a:rPr>
              <a:t>2022</a:t>
            </a:r>
            <a:endParaRPr lang="en-US" sz="2000" b="1" dirty="0">
              <a:solidFill>
                <a:srgbClr val="C00000"/>
              </a:solidFill>
            </a:endParaRPr>
          </a:p>
          <a:p>
            <a:endParaRPr lang="en-US" sz="1600" dirty="0"/>
          </a:p>
          <a:p>
            <a:pPr marL="285750" indent="-285750">
              <a:buFont typeface="Arial" panose="020B0604020202020204" pitchFamily="34" charset="0"/>
              <a:buChar char="•"/>
            </a:pPr>
            <a:r>
              <a:rPr lang="en-US" sz="1600" dirty="0"/>
              <a:t>Annual Performance Measures (Core Measures) </a:t>
            </a:r>
          </a:p>
          <a:p>
            <a:pPr marL="742950" lvl="1" indent="-285750">
              <a:buFont typeface="Arial" panose="020B0604020202020204" pitchFamily="34" charset="0"/>
              <a:buChar char="•"/>
            </a:pPr>
            <a:r>
              <a:rPr lang="en-US" sz="1600" dirty="0"/>
              <a:t>Metrics are reported quarterly (calendar year) for each funded service category</a:t>
            </a:r>
          </a:p>
          <a:p>
            <a:pPr marL="285750" indent="-285750">
              <a:buFont typeface="Arial" panose="020B0604020202020204" pitchFamily="34" charset="0"/>
              <a:buChar char="•"/>
            </a:pPr>
            <a:endParaRPr lang="en-US" sz="1600" dirty="0"/>
          </a:p>
          <a:p>
            <a:pPr marL="285750" indent="-285750">
              <a:buFont typeface="Arial" panose="020B0604020202020204" pitchFamily="34" charset="0"/>
              <a:buChar char="•"/>
            </a:pPr>
            <a:r>
              <a:rPr lang="en-US" sz="1600" dirty="0"/>
              <a:t>Report on </a:t>
            </a:r>
            <a:r>
              <a:rPr lang="en-US" sz="1600" dirty="0" smtClean="0"/>
              <a:t>the overall </a:t>
            </a:r>
            <a:r>
              <a:rPr lang="en-US" sz="1600" dirty="0"/>
              <a:t>Ryan White program </a:t>
            </a:r>
            <a:r>
              <a:rPr lang="en-US" sz="1600" dirty="0" smtClean="0"/>
              <a:t>core </a:t>
            </a:r>
            <a:r>
              <a:rPr lang="en-US" sz="1600" dirty="0"/>
              <a:t>measures </a:t>
            </a:r>
            <a:r>
              <a:rPr lang="en-US" sz="1600" dirty="0" smtClean="0"/>
              <a:t>(bold/gray</a:t>
            </a:r>
            <a:r>
              <a:rPr lang="en-US" sz="1600" dirty="0"/>
              <a:t>): </a:t>
            </a:r>
          </a:p>
          <a:p>
            <a:pPr marL="800100" lvl="1" indent="-342900">
              <a:buFont typeface="+mj-lt"/>
              <a:buAutoNum type="arabicPeriod"/>
            </a:pPr>
            <a:r>
              <a:rPr lang="en-US" sz="1600" dirty="0" smtClean="0"/>
              <a:t>Linkage to Care (In Care)</a:t>
            </a:r>
            <a:endParaRPr lang="en-US" sz="1600" dirty="0"/>
          </a:p>
          <a:p>
            <a:pPr marL="800100" lvl="1" indent="-342900">
              <a:buFont typeface="+mj-lt"/>
              <a:buAutoNum type="arabicPeriod"/>
            </a:pPr>
            <a:r>
              <a:rPr lang="en-US" sz="1600" dirty="0" smtClean="0"/>
              <a:t>Retention </a:t>
            </a:r>
            <a:r>
              <a:rPr lang="en-US" sz="1600" dirty="0"/>
              <a:t>in Care</a:t>
            </a:r>
          </a:p>
          <a:p>
            <a:pPr marL="800100" lvl="1" indent="-342900">
              <a:buFont typeface="+mj-lt"/>
              <a:buAutoNum type="arabicPeriod"/>
            </a:pPr>
            <a:r>
              <a:rPr lang="en-US" sz="1600" dirty="0" smtClean="0"/>
              <a:t>Viral </a:t>
            </a:r>
            <a:r>
              <a:rPr lang="en-US" sz="1600" dirty="0"/>
              <a:t>Load Suppression </a:t>
            </a:r>
          </a:p>
          <a:p>
            <a:endParaRPr lang="en-US" sz="1600" dirty="0"/>
          </a:p>
          <a:p>
            <a:pPr marL="285750" indent="-285750">
              <a:buFont typeface="Arial" panose="020B0604020202020204" pitchFamily="34" charset="0"/>
              <a:buChar char="•"/>
            </a:pPr>
            <a:r>
              <a:rPr lang="en-US" sz="1600" dirty="0"/>
              <a:t>Report on individual </a:t>
            </a:r>
            <a:r>
              <a:rPr lang="en-US" sz="1600" dirty="0" smtClean="0"/>
              <a:t>funded service </a:t>
            </a:r>
            <a:r>
              <a:rPr lang="en-US" sz="1600" dirty="0"/>
              <a:t>categories </a:t>
            </a:r>
            <a:r>
              <a:rPr lang="en-US" sz="1600" dirty="0" smtClean="0"/>
              <a:t>that are connected </a:t>
            </a:r>
            <a:r>
              <a:rPr lang="en-US" sz="1600" dirty="0"/>
              <a:t>to each core performance measure </a:t>
            </a:r>
            <a:endParaRPr lang="en-US" sz="1600" dirty="0" smtClean="0"/>
          </a:p>
          <a:p>
            <a:pPr marL="742950" lvl="1" indent="-285750">
              <a:buFont typeface="Arial" panose="020B0604020202020204" pitchFamily="34" charset="0"/>
              <a:buChar char="•"/>
            </a:pPr>
            <a:r>
              <a:rPr lang="en-US" sz="1600" dirty="0" smtClean="0"/>
              <a:t>Larger categories require 2 measurements</a:t>
            </a:r>
            <a:endParaRPr lang="en-US" sz="1600" dirty="0"/>
          </a:p>
          <a:p>
            <a:pPr marL="285750" indent="-285750">
              <a:buFont typeface="Arial" panose="020B0604020202020204" pitchFamily="34" charset="0"/>
              <a:buChar char="•"/>
            </a:pPr>
            <a:endParaRPr lang="en-US" sz="1600" dirty="0"/>
          </a:p>
          <a:p>
            <a:pPr marL="285750" indent="-285750">
              <a:buFont typeface="Arial" panose="020B0604020202020204" pitchFamily="34" charset="0"/>
              <a:buChar char="•"/>
            </a:pPr>
            <a:r>
              <a:rPr lang="en-US" sz="1600" b="1" dirty="0">
                <a:solidFill>
                  <a:srgbClr val="FF0000"/>
                </a:solidFill>
              </a:rPr>
              <a:t>Target</a:t>
            </a:r>
            <a:r>
              <a:rPr lang="en-US" sz="1600" dirty="0"/>
              <a:t>: </a:t>
            </a:r>
            <a:r>
              <a:rPr lang="en-US" sz="1600" dirty="0" smtClean="0"/>
              <a:t>Improve all VS rates to 90%+ and RIC rates to 85%+                                                                                                                                                                                                                    </a:t>
            </a:r>
            <a:endParaRPr lang="en-US" sz="1600" dirty="0"/>
          </a:p>
          <a:p>
            <a:endParaRPr lang="en-US" sz="1200" dirty="0"/>
          </a:p>
        </p:txBody>
      </p:sp>
      <p:pic>
        <p:nvPicPr>
          <p:cNvPr id="9" name="Picture 8"/>
          <p:cNvPicPr>
            <a:picLocks noChangeAspect="1"/>
          </p:cNvPicPr>
          <p:nvPr/>
        </p:nvPicPr>
        <p:blipFill>
          <a:blip r:embed="rId3"/>
          <a:stretch>
            <a:fillRect/>
          </a:stretch>
        </p:blipFill>
        <p:spPr>
          <a:xfrm>
            <a:off x="9617482" y="2934590"/>
            <a:ext cx="2362233" cy="550823"/>
          </a:xfrm>
          <a:prstGeom prst="rect">
            <a:avLst/>
          </a:prstGeom>
        </p:spPr>
      </p:pic>
      <p:pic>
        <p:nvPicPr>
          <p:cNvPr id="10" name="Picture 9"/>
          <p:cNvPicPr>
            <a:picLocks noChangeAspect="1"/>
          </p:cNvPicPr>
          <p:nvPr/>
        </p:nvPicPr>
        <p:blipFill>
          <a:blip r:embed="rId4"/>
          <a:stretch>
            <a:fillRect/>
          </a:stretch>
        </p:blipFill>
        <p:spPr>
          <a:xfrm>
            <a:off x="5599781" y="115911"/>
            <a:ext cx="3844079" cy="6739003"/>
          </a:xfrm>
          <a:prstGeom prst="rect">
            <a:avLst/>
          </a:prstGeom>
        </p:spPr>
      </p:pic>
    </p:spTree>
    <p:extLst>
      <p:ext uri="{BB962C8B-B14F-4D97-AF65-F5344CB8AC3E}">
        <p14:creationId xmlns:p14="http://schemas.microsoft.com/office/powerpoint/2010/main" val="1460181482"/>
      </p:ext>
    </p:extLst>
  </p:cSld>
  <p:clrMapOvr>
    <a:masterClrMapping/>
  </p:clrMapOvr>
  <p:timing>
    <p:tnLst>
      <p:par>
        <p:cTn id="1" dur="indefinite" restart="never" nodeType="tmRoot"/>
      </p:par>
    </p:tnLst>
  </p:timing>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620044" y="614239"/>
            <a:ext cx="9657556" cy="1323439"/>
          </a:xfrm>
          <a:prstGeom prst="rect">
            <a:avLst/>
          </a:prstGeom>
          <a:noFill/>
        </p:spPr>
        <p:txBody>
          <a:bodyPr wrap="square" rtlCol="0">
            <a:spAutoFit/>
          </a:bodyPr>
          <a:lstStyle/>
          <a:p>
            <a:pPr algn="ctr"/>
            <a:r>
              <a:rPr lang="en-US" sz="3200" b="1" dirty="0">
                <a:solidFill>
                  <a:srgbClr val="C00000"/>
                </a:solidFill>
              </a:rPr>
              <a:t>Calendar Year (CY) </a:t>
            </a:r>
            <a:r>
              <a:rPr lang="en-US" sz="3200" b="1" dirty="0" smtClean="0">
                <a:solidFill>
                  <a:srgbClr val="C00000"/>
                </a:solidFill>
              </a:rPr>
              <a:t>2023: Q1</a:t>
            </a:r>
            <a:endParaRPr lang="en-US" sz="2000" b="1" dirty="0">
              <a:solidFill>
                <a:srgbClr val="C00000"/>
              </a:solidFill>
            </a:endParaRPr>
          </a:p>
          <a:p>
            <a:pPr algn="ctr"/>
            <a:endParaRPr lang="en-US" sz="1600" b="1" dirty="0" smtClean="0"/>
          </a:p>
          <a:p>
            <a:pPr algn="ctr"/>
            <a:r>
              <a:rPr lang="en-US" sz="1600" b="1" dirty="0" smtClean="0"/>
              <a:t>Retention </a:t>
            </a:r>
            <a:r>
              <a:rPr lang="en-US" sz="1600" b="1" dirty="0"/>
              <a:t>in </a:t>
            </a:r>
            <a:r>
              <a:rPr lang="en-US" sz="1600" b="1" dirty="0" smtClean="0"/>
              <a:t>Care</a:t>
            </a:r>
            <a:endParaRPr lang="en-US" sz="1600" b="1" dirty="0"/>
          </a:p>
          <a:p>
            <a:endParaRPr lang="en-US" sz="1600" dirty="0"/>
          </a:p>
        </p:txBody>
      </p:sp>
      <p:graphicFrame>
        <p:nvGraphicFramePr>
          <p:cNvPr id="2" name="Table 1"/>
          <p:cNvGraphicFramePr>
            <a:graphicFrameLocks noGrp="1"/>
          </p:cNvGraphicFramePr>
          <p:nvPr>
            <p:extLst/>
          </p:nvPr>
        </p:nvGraphicFramePr>
        <p:xfrm>
          <a:off x="1582048" y="1824399"/>
          <a:ext cx="9733548" cy="741680"/>
        </p:xfrm>
        <a:graphic>
          <a:graphicData uri="http://schemas.openxmlformats.org/drawingml/2006/table">
            <a:tbl>
              <a:tblPr firstRow="1" bandRow="1">
                <a:tableStyleId>{5C22544A-7EE6-4342-B048-85BDC9FD1C3A}</a:tableStyleId>
              </a:tblPr>
              <a:tblGrid>
                <a:gridCol w="4866774">
                  <a:extLst>
                    <a:ext uri="{9D8B030D-6E8A-4147-A177-3AD203B41FA5}">
                      <a16:colId xmlns:a16="http://schemas.microsoft.com/office/drawing/2014/main" val="2120515734"/>
                    </a:ext>
                  </a:extLst>
                </a:gridCol>
                <a:gridCol w="4866774">
                  <a:extLst>
                    <a:ext uri="{9D8B030D-6E8A-4147-A177-3AD203B41FA5}">
                      <a16:colId xmlns:a16="http://schemas.microsoft.com/office/drawing/2014/main" val="1447968780"/>
                    </a:ext>
                  </a:extLst>
                </a:gridCol>
              </a:tblGrid>
              <a:tr h="370840">
                <a:tc>
                  <a:txBody>
                    <a:bodyPr/>
                    <a:lstStyle/>
                    <a:p>
                      <a:pPr algn="ctr"/>
                      <a:r>
                        <a:rPr lang="en-US" dirty="0" smtClean="0"/>
                        <a:t>N/D</a:t>
                      </a:r>
                      <a:endParaRPr lang="en-US" dirty="0"/>
                    </a:p>
                  </a:txBody>
                  <a:tcPr/>
                </a:tc>
                <a:tc>
                  <a:txBody>
                    <a:bodyPr/>
                    <a:lstStyle/>
                    <a:p>
                      <a:pPr algn="ctr"/>
                      <a:r>
                        <a:rPr lang="en-US" dirty="0" smtClean="0"/>
                        <a:t>%</a:t>
                      </a:r>
                      <a:endParaRPr lang="en-US" dirty="0"/>
                    </a:p>
                  </a:txBody>
                  <a:tcPr/>
                </a:tc>
                <a:extLst>
                  <a:ext uri="{0D108BD9-81ED-4DB2-BD59-A6C34878D82A}">
                    <a16:rowId xmlns:a16="http://schemas.microsoft.com/office/drawing/2014/main" val="769212445"/>
                  </a:ext>
                </a:extLst>
              </a:tr>
              <a:tr h="370840">
                <a:tc>
                  <a:txBody>
                    <a:bodyPr/>
                    <a:lstStyle/>
                    <a:p>
                      <a:pPr algn="ctr"/>
                      <a:r>
                        <a:rPr lang="en-US" dirty="0" smtClean="0"/>
                        <a:t>1,801/2,096</a:t>
                      </a:r>
                      <a:endParaRPr lang="en-US" dirty="0"/>
                    </a:p>
                  </a:txBody>
                  <a:tcPr/>
                </a:tc>
                <a:tc>
                  <a:txBody>
                    <a:bodyPr/>
                    <a:lstStyle/>
                    <a:p>
                      <a:pPr algn="ctr"/>
                      <a:r>
                        <a:rPr lang="en-US" dirty="0" smtClean="0"/>
                        <a:t>86%</a:t>
                      </a:r>
                      <a:endParaRPr lang="en-US" dirty="0"/>
                    </a:p>
                  </a:txBody>
                  <a:tcPr/>
                </a:tc>
                <a:extLst>
                  <a:ext uri="{0D108BD9-81ED-4DB2-BD59-A6C34878D82A}">
                    <a16:rowId xmlns:a16="http://schemas.microsoft.com/office/drawing/2014/main" val="1839131408"/>
                  </a:ext>
                </a:extLst>
              </a:tr>
            </a:tbl>
          </a:graphicData>
        </a:graphic>
      </p:graphicFrame>
      <p:graphicFrame>
        <p:nvGraphicFramePr>
          <p:cNvPr id="5" name="Chart 4"/>
          <p:cNvGraphicFramePr/>
          <p:nvPr>
            <p:extLst/>
          </p:nvPr>
        </p:nvGraphicFramePr>
        <p:xfrm>
          <a:off x="1322136" y="2767262"/>
          <a:ext cx="5186947" cy="335681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1" name="Chart 10"/>
          <p:cNvGraphicFramePr/>
          <p:nvPr>
            <p:extLst/>
          </p:nvPr>
        </p:nvGraphicFramePr>
        <p:xfrm>
          <a:off x="6260996" y="2767262"/>
          <a:ext cx="5054600" cy="3046216"/>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751928318"/>
      </p:ext>
    </p:extLst>
  </p:cSld>
  <p:clrMapOvr>
    <a:masterClrMapping/>
  </p:clrMapOvr>
  <p:timing>
    <p:tnLst>
      <p:par>
        <p:cTn id="1" dur="indefinite" restart="never" nodeType="tmRoot"/>
      </p:par>
    </p:tnLst>
  </p:timing>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620044" y="614239"/>
            <a:ext cx="9657556" cy="1323439"/>
          </a:xfrm>
          <a:prstGeom prst="rect">
            <a:avLst/>
          </a:prstGeom>
          <a:noFill/>
        </p:spPr>
        <p:txBody>
          <a:bodyPr wrap="square" rtlCol="0">
            <a:spAutoFit/>
          </a:bodyPr>
          <a:lstStyle/>
          <a:p>
            <a:pPr algn="ctr"/>
            <a:r>
              <a:rPr lang="en-US" sz="3200" b="1" dirty="0">
                <a:solidFill>
                  <a:srgbClr val="C00000"/>
                </a:solidFill>
              </a:rPr>
              <a:t>Calendar Year (CY) </a:t>
            </a:r>
            <a:r>
              <a:rPr lang="en-US" sz="3200" b="1" dirty="0" smtClean="0">
                <a:solidFill>
                  <a:srgbClr val="C00000"/>
                </a:solidFill>
              </a:rPr>
              <a:t>2023: Q1</a:t>
            </a:r>
            <a:endParaRPr lang="en-US" sz="2000" b="1" dirty="0">
              <a:solidFill>
                <a:srgbClr val="C00000"/>
              </a:solidFill>
            </a:endParaRPr>
          </a:p>
          <a:p>
            <a:pPr algn="ctr"/>
            <a:endParaRPr lang="en-US" sz="1600" b="1" dirty="0" smtClean="0"/>
          </a:p>
          <a:p>
            <a:pPr algn="ctr"/>
            <a:r>
              <a:rPr lang="en-US" sz="1600" b="1" dirty="0" smtClean="0"/>
              <a:t>Retention </a:t>
            </a:r>
            <a:r>
              <a:rPr lang="en-US" sz="1600" b="1" dirty="0"/>
              <a:t>in </a:t>
            </a:r>
            <a:r>
              <a:rPr lang="en-US" sz="1600" b="1" dirty="0" smtClean="0"/>
              <a:t>Care Cont.</a:t>
            </a:r>
            <a:endParaRPr lang="en-US" sz="1600" b="1" dirty="0"/>
          </a:p>
          <a:p>
            <a:endParaRPr lang="en-US" sz="1600" dirty="0"/>
          </a:p>
        </p:txBody>
      </p:sp>
      <p:graphicFrame>
        <p:nvGraphicFramePr>
          <p:cNvPr id="5" name="Chart 4"/>
          <p:cNvGraphicFramePr/>
          <p:nvPr>
            <p:extLst/>
          </p:nvPr>
        </p:nvGraphicFramePr>
        <p:xfrm>
          <a:off x="6593306" y="1979788"/>
          <a:ext cx="5439611" cy="387357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1" name="Chart 10"/>
          <p:cNvGraphicFramePr/>
          <p:nvPr>
            <p:extLst/>
          </p:nvPr>
        </p:nvGraphicFramePr>
        <p:xfrm>
          <a:off x="1041964" y="1937678"/>
          <a:ext cx="5551342" cy="3957796"/>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7117292"/>
      </p:ext>
    </p:extLst>
  </p:cSld>
  <p:clrMapOvr>
    <a:masterClrMapping/>
  </p:clrMapOvr>
  <p:timing>
    <p:tnLst>
      <p:par>
        <p:cTn id="1" dur="indefinite" restart="never" nodeType="tmRoot"/>
      </p:par>
    </p:tnLst>
  </p:timing>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620044" y="614239"/>
            <a:ext cx="9657556" cy="1323439"/>
          </a:xfrm>
          <a:prstGeom prst="rect">
            <a:avLst/>
          </a:prstGeom>
          <a:noFill/>
        </p:spPr>
        <p:txBody>
          <a:bodyPr wrap="square" rtlCol="0">
            <a:spAutoFit/>
          </a:bodyPr>
          <a:lstStyle/>
          <a:p>
            <a:pPr algn="ctr"/>
            <a:r>
              <a:rPr lang="en-US" sz="3200" b="1" dirty="0">
                <a:solidFill>
                  <a:srgbClr val="C00000"/>
                </a:solidFill>
              </a:rPr>
              <a:t>Calendar Year (CY) </a:t>
            </a:r>
            <a:r>
              <a:rPr lang="en-US" sz="3200" b="1" dirty="0" smtClean="0">
                <a:solidFill>
                  <a:srgbClr val="C00000"/>
                </a:solidFill>
              </a:rPr>
              <a:t>2023: Q1</a:t>
            </a:r>
            <a:endParaRPr lang="en-US" sz="2000" b="1" dirty="0">
              <a:solidFill>
                <a:srgbClr val="C00000"/>
              </a:solidFill>
            </a:endParaRPr>
          </a:p>
          <a:p>
            <a:pPr algn="ctr"/>
            <a:endParaRPr lang="en-US" sz="1600" b="1" dirty="0" smtClean="0"/>
          </a:p>
          <a:p>
            <a:pPr algn="ctr"/>
            <a:r>
              <a:rPr lang="en-US" sz="1600" b="1" dirty="0" smtClean="0"/>
              <a:t>Retention </a:t>
            </a:r>
            <a:r>
              <a:rPr lang="en-US" sz="1600" b="1" dirty="0"/>
              <a:t>in </a:t>
            </a:r>
            <a:r>
              <a:rPr lang="en-US" sz="1600" b="1" dirty="0" smtClean="0"/>
              <a:t>Care- Legal Services</a:t>
            </a:r>
            <a:endParaRPr lang="en-US" sz="1600" b="1" dirty="0"/>
          </a:p>
          <a:p>
            <a:endParaRPr lang="en-US" sz="1600" dirty="0"/>
          </a:p>
        </p:txBody>
      </p:sp>
      <p:graphicFrame>
        <p:nvGraphicFramePr>
          <p:cNvPr id="2" name="Table 1"/>
          <p:cNvGraphicFramePr>
            <a:graphicFrameLocks noGrp="1"/>
          </p:cNvGraphicFramePr>
          <p:nvPr>
            <p:extLst/>
          </p:nvPr>
        </p:nvGraphicFramePr>
        <p:xfrm>
          <a:off x="1582048" y="1824399"/>
          <a:ext cx="9733548" cy="741680"/>
        </p:xfrm>
        <a:graphic>
          <a:graphicData uri="http://schemas.openxmlformats.org/drawingml/2006/table">
            <a:tbl>
              <a:tblPr firstRow="1" bandRow="1">
                <a:tableStyleId>{5C22544A-7EE6-4342-B048-85BDC9FD1C3A}</a:tableStyleId>
              </a:tblPr>
              <a:tblGrid>
                <a:gridCol w="4866774">
                  <a:extLst>
                    <a:ext uri="{9D8B030D-6E8A-4147-A177-3AD203B41FA5}">
                      <a16:colId xmlns:a16="http://schemas.microsoft.com/office/drawing/2014/main" val="2120515734"/>
                    </a:ext>
                  </a:extLst>
                </a:gridCol>
                <a:gridCol w="4866774">
                  <a:extLst>
                    <a:ext uri="{9D8B030D-6E8A-4147-A177-3AD203B41FA5}">
                      <a16:colId xmlns:a16="http://schemas.microsoft.com/office/drawing/2014/main" val="1447968780"/>
                    </a:ext>
                  </a:extLst>
                </a:gridCol>
              </a:tblGrid>
              <a:tr h="370840">
                <a:tc>
                  <a:txBody>
                    <a:bodyPr/>
                    <a:lstStyle/>
                    <a:p>
                      <a:pPr algn="ctr"/>
                      <a:r>
                        <a:rPr lang="en-US" dirty="0" smtClean="0"/>
                        <a:t>N/D</a:t>
                      </a:r>
                      <a:endParaRPr lang="en-US" dirty="0"/>
                    </a:p>
                  </a:txBody>
                  <a:tcPr/>
                </a:tc>
                <a:tc>
                  <a:txBody>
                    <a:bodyPr/>
                    <a:lstStyle/>
                    <a:p>
                      <a:pPr algn="ctr"/>
                      <a:r>
                        <a:rPr lang="en-US" dirty="0" smtClean="0"/>
                        <a:t>%</a:t>
                      </a:r>
                      <a:endParaRPr lang="en-US" dirty="0"/>
                    </a:p>
                  </a:txBody>
                  <a:tcPr/>
                </a:tc>
                <a:extLst>
                  <a:ext uri="{0D108BD9-81ED-4DB2-BD59-A6C34878D82A}">
                    <a16:rowId xmlns:a16="http://schemas.microsoft.com/office/drawing/2014/main" val="769212445"/>
                  </a:ext>
                </a:extLst>
              </a:tr>
              <a:tr h="370840">
                <a:tc>
                  <a:txBody>
                    <a:bodyPr/>
                    <a:lstStyle/>
                    <a:p>
                      <a:pPr algn="ctr"/>
                      <a:r>
                        <a:rPr lang="en-US" dirty="0" smtClean="0"/>
                        <a:t>218/245</a:t>
                      </a:r>
                      <a:endParaRPr lang="en-US" dirty="0"/>
                    </a:p>
                  </a:txBody>
                  <a:tcPr/>
                </a:tc>
                <a:tc>
                  <a:txBody>
                    <a:bodyPr/>
                    <a:lstStyle/>
                    <a:p>
                      <a:pPr algn="ctr"/>
                      <a:r>
                        <a:rPr lang="en-US" dirty="0" smtClean="0"/>
                        <a:t>89%</a:t>
                      </a:r>
                      <a:endParaRPr lang="en-US" dirty="0"/>
                    </a:p>
                  </a:txBody>
                  <a:tcPr/>
                </a:tc>
                <a:extLst>
                  <a:ext uri="{0D108BD9-81ED-4DB2-BD59-A6C34878D82A}">
                    <a16:rowId xmlns:a16="http://schemas.microsoft.com/office/drawing/2014/main" val="1839131408"/>
                  </a:ext>
                </a:extLst>
              </a:tr>
            </a:tbl>
          </a:graphicData>
        </a:graphic>
      </p:graphicFrame>
      <p:graphicFrame>
        <p:nvGraphicFramePr>
          <p:cNvPr id="5" name="Chart 4"/>
          <p:cNvGraphicFramePr/>
          <p:nvPr>
            <p:extLst/>
          </p:nvPr>
        </p:nvGraphicFramePr>
        <p:xfrm>
          <a:off x="1779338" y="2743200"/>
          <a:ext cx="4176294" cy="304399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 name="Chart 6"/>
          <p:cNvGraphicFramePr/>
          <p:nvPr>
            <p:extLst/>
          </p:nvPr>
        </p:nvGraphicFramePr>
        <p:xfrm>
          <a:off x="6260996" y="2767262"/>
          <a:ext cx="5054600" cy="3046216"/>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949544042"/>
      </p:ext>
    </p:extLst>
  </p:cSld>
  <p:clrMapOvr>
    <a:masterClrMapping/>
  </p:clrMapOvr>
  <p:timing>
    <p:tnLst>
      <p:par>
        <p:cTn id="1" dur="indefinite" restart="never" nodeType="tmRoot"/>
      </p:par>
    </p:tnLst>
  </p:timing>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620044" y="614239"/>
            <a:ext cx="9657556" cy="1323439"/>
          </a:xfrm>
          <a:prstGeom prst="rect">
            <a:avLst/>
          </a:prstGeom>
          <a:noFill/>
        </p:spPr>
        <p:txBody>
          <a:bodyPr wrap="square" rtlCol="0">
            <a:spAutoFit/>
          </a:bodyPr>
          <a:lstStyle/>
          <a:p>
            <a:pPr algn="ctr"/>
            <a:r>
              <a:rPr lang="en-US" sz="3200" b="1" dirty="0">
                <a:solidFill>
                  <a:srgbClr val="C00000"/>
                </a:solidFill>
              </a:rPr>
              <a:t>Calendar Year (CY) </a:t>
            </a:r>
            <a:r>
              <a:rPr lang="en-US" sz="3200" b="1" dirty="0" smtClean="0">
                <a:solidFill>
                  <a:srgbClr val="C00000"/>
                </a:solidFill>
              </a:rPr>
              <a:t>2023: Q1</a:t>
            </a:r>
            <a:endParaRPr lang="en-US" sz="2000" b="1" dirty="0">
              <a:solidFill>
                <a:srgbClr val="C00000"/>
              </a:solidFill>
            </a:endParaRPr>
          </a:p>
          <a:p>
            <a:pPr algn="ctr"/>
            <a:endParaRPr lang="en-US" sz="1600" b="1" dirty="0" smtClean="0"/>
          </a:p>
          <a:p>
            <a:pPr algn="ctr"/>
            <a:r>
              <a:rPr lang="en-US" sz="1600" b="1" dirty="0" smtClean="0"/>
              <a:t>Retention </a:t>
            </a:r>
            <a:r>
              <a:rPr lang="en-US" sz="1600" b="1" dirty="0"/>
              <a:t>in </a:t>
            </a:r>
            <a:r>
              <a:rPr lang="en-US" sz="1600" b="1" dirty="0" smtClean="0"/>
              <a:t>Care- Legal Services Cont.</a:t>
            </a:r>
            <a:endParaRPr lang="en-US" sz="1600" b="1" dirty="0"/>
          </a:p>
          <a:p>
            <a:endParaRPr lang="en-US" sz="1600" dirty="0"/>
          </a:p>
        </p:txBody>
      </p:sp>
      <p:graphicFrame>
        <p:nvGraphicFramePr>
          <p:cNvPr id="8" name="Chart 7"/>
          <p:cNvGraphicFramePr/>
          <p:nvPr>
            <p:extLst/>
          </p:nvPr>
        </p:nvGraphicFramePr>
        <p:xfrm>
          <a:off x="2176363" y="1937678"/>
          <a:ext cx="8544917" cy="4511842"/>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830251063"/>
      </p:ext>
    </p:extLst>
  </p:cSld>
  <p:clrMapOvr>
    <a:masterClrMapping/>
  </p:clrMapOvr>
  <p:timing>
    <p:tnLst>
      <p:par>
        <p:cTn id="1" dur="indefinite" restart="never" nodeType="tmRoot"/>
      </p:par>
    </p:tnLst>
  </p:timing>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620044" y="614239"/>
            <a:ext cx="9657556" cy="1323439"/>
          </a:xfrm>
          <a:prstGeom prst="rect">
            <a:avLst/>
          </a:prstGeom>
          <a:noFill/>
        </p:spPr>
        <p:txBody>
          <a:bodyPr wrap="square" rtlCol="0">
            <a:spAutoFit/>
          </a:bodyPr>
          <a:lstStyle/>
          <a:p>
            <a:pPr algn="ctr"/>
            <a:r>
              <a:rPr lang="en-US" sz="3200" b="1" dirty="0">
                <a:solidFill>
                  <a:srgbClr val="C00000"/>
                </a:solidFill>
              </a:rPr>
              <a:t>Calendar Year (CY) </a:t>
            </a:r>
            <a:r>
              <a:rPr lang="en-US" sz="3200" b="1" dirty="0" smtClean="0">
                <a:solidFill>
                  <a:srgbClr val="C00000"/>
                </a:solidFill>
              </a:rPr>
              <a:t>2023: Q1</a:t>
            </a:r>
            <a:endParaRPr lang="en-US" sz="2000" b="1" dirty="0">
              <a:solidFill>
                <a:srgbClr val="C00000"/>
              </a:solidFill>
            </a:endParaRPr>
          </a:p>
          <a:p>
            <a:pPr algn="ctr"/>
            <a:endParaRPr lang="en-US" sz="1600" b="1" dirty="0" smtClean="0"/>
          </a:p>
          <a:p>
            <a:pPr algn="ctr"/>
            <a:r>
              <a:rPr lang="en-US" sz="1600" b="1" dirty="0" smtClean="0"/>
              <a:t>Retention </a:t>
            </a:r>
            <a:r>
              <a:rPr lang="en-US" sz="1600" b="1" dirty="0"/>
              <a:t>in </a:t>
            </a:r>
            <a:r>
              <a:rPr lang="en-US" sz="1600" b="1" dirty="0" smtClean="0"/>
              <a:t>Care- Non Medical Case Management</a:t>
            </a:r>
            <a:endParaRPr lang="en-US" sz="1600" b="1" dirty="0"/>
          </a:p>
          <a:p>
            <a:endParaRPr lang="en-US" sz="1600" dirty="0"/>
          </a:p>
        </p:txBody>
      </p:sp>
      <p:graphicFrame>
        <p:nvGraphicFramePr>
          <p:cNvPr id="2" name="Table 1"/>
          <p:cNvGraphicFramePr>
            <a:graphicFrameLocks noGrp="1"/>
          </p:cNvGraphicFramePr>
          <p:nvPr>
            <p:extLst/>
          </p:nvPr>
        </p:nvGraphicFramePr>
        <p:xfrm>
          <a:off x="1582048" y="1824399"/>
          <a:ext cx="9733548" cy="741680"/>
        </p:xfrm>
        <a:graphic>
          <a:graphicData uri="http://schemas.openxmlformats.org/drawingml/2006/table">
            <a:tbl>
              <a:tblPr firstRow="1" bandRow="1">
                <a:tableStyleId>{5C22544A-7EE6-4342-B048-85BDC9FD1C3A}</a:tableStyleId>
              </a:tblPr>
              <a:tblGrid>
                <a:gridCol w="4866774">
                  <a:extLst>
                    <a:ext uri="{9D8B030D-6E8A-4147-A177-3AD203B41FA5}">
                      <a16:colId xmlns:a16="http://schemas.microsoft.com/office/drawing/2014/main" val="2120515734"/>
                    </a:ext>
                  </a:extLst>
                </a:gridCol>
                <a:gridCol w="4866774">
                  <a:extLst>
                    <a:ext uri="{9D8B030D-6E8A-4147-A177-3AD203B41FA5}">
                      <a16:colId xmlns:a16="http://schemas.microsoft.com/office/drawing/2014/main" val="1447968780"/>
                    </a:ext>
                  </a:extLst>
                </a:gridCol>
              </a:tblGrid>
              <a:tr h="370840">
                <a:tc>
                  <a:txBody>
                    <a:bodyPr/>
                    <a:lstStyle/>
                    <a:p>
                      <a:pPr algn="ctr"/>
                      <a:r>
                        <a:rPr lang="en-US" dirty="0" smtClean="0"/>
                        <a:t>N/D</a:t>
                      </a:r>
                      <a:endParaRPr lang="en-US" dirty="0"/>
                    </a:p>
                  </a:txBody>
                  <a:tcPr/>
                </a:tc>
                <a:tc>
                  <a:txBody>
                    <a:bodyPr/>
                    <a:lstStyle/>
                    <a:p>
                      <a:pPr algn="ctr"/>
                      <a:r>
                        <a:rPr lang="en-US" dirty="0" smtClean="0"/>
                        <a:t>%</a:t>
                      </a:r>
                      <a:endParaRPr lang="en-US" dirty="0"/>
                    </a:p>
                  </a:txBody>
                  <a:tcPr/>
                </a:tc>
                <a:extLst>
                  <a:ext uri="{0D108BD9-81ED-4DB2-BD59-A6C34878D82A}">
                    <a16:rowId xmlns:a16="http://schemas.microsoft.com/office/drawing/2014/main" val="769212445"/>
                  </a:ext>
                </a:extLst>
              </a:tr>
              <a:tr h="370840">
                <a:tc>
                  <a:txBody>
                    <a:bodyPr/>
                    <a:lstStyle/>
                    <a:p>
                      <a:pPr algn="ctr"/>
                      <a:r>
                        <a:rPr lang="en-US" dirty="0" smtClean="0"/>
                        <a:t>1,473/1,688</a:t>
                      </a:r>
                      <a:endParaRPr lang="en-US" dirty="0"/>
                    </a:p>
                  </a:txBody>
                  <a:tcPr/>
                </a:tc>
                <a:tc>
                  <a:txBody>
                    <a:bodyPr/>
                    <a:lstStyle/>
                    <a:p>
                      <a:pPr algn="ctr"/>
                      <a:r>
                        <a:rPr lang="en-US" dirty="0" smtClean="0"/>
                        <a:t>87%</a:t>
                      </a:r>
                      <a:endParaRPr lang="en-US" dirty="0"/>
                    </a:p>
                  </a:txBody>
                  <a:tcPr/>
                </a:tc>
                <a:extLst>
                  <a:ext uri="{0D108BD9-81ED-4DB2-BD59-A6C34878D82A}">
                    <a16:rowId xmlns:a16="http://schemas.microsoft.com/office/drawing/2014/main" val="1839131408"/>
                  </a:ext>
                </a:extLst>
              </a:tr>
            </a:tbl>
          </a:graphicData>
        </a:graphic>
      </p:graphicFrame>
      <p:graphicFrame>
        <p:nvGraphicFramePr>
          <p:cNvPr id="5" name="Chart 4"/>
          <p:cNvGraphicFramePr/>
          <p:nvPr>
            <p:extLst/>
          </p:nvPr>
        </p:nvGraphicFramePr>
        <p:xfrm>
          <a:off x="1707042" y="2566079"/>
          <a:ext cx="4741780" cy="369147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 name="Chart 6"/>
          <p:cNvGraphicFramePr/>
          <p:nvPr>
            <p:extLst/>
          </p:nvPr>
        </p:nvGraphicFramePr>
        <p:xfrm>
          <a:off x="6247241" y="2566079"/>
          <a:ext cx="5269936" cy="3490287"/>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795733363"/>
      </p:ext>
    </p:extLst>
  </p:cSld>
  <p:clrMapOvr>
    <a:masterClrMapping/>
  </p:clrMapOvr>
  <p:timing>
    <p:tnLst>
      <p:par>
        <p:cTn id="1" dur="indefinite" restart="never" nodeType="tmRoot"/>
      </p:par>
    </p:tnLst>
  </p:timing>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620044" y="614239"/>
            <a:ext cx="9657556" cy="1323439"/>
          </a:xfrm>
          <a:prstGeom prst="rect">
            <a:avLst/>
          </a:prstGeom>
          <a:noFill/>
        </p:spPr>
        <p:txBody>
          <a:bodyPr wrap="square" rtlCol="0">
            <a:spAutoFit/>
          </a:bodyPr>
          <a:lstStyle/>
          <a:p>
            <a:pPr algn="ctr"/>
            <a:r>
              <a:rPr lang="en-US" sz="3200" b="1" dirty="0">
                <a:solidFill>
                  <a:srgbClr val="C00000"/>
                </a:solidFill>
              </a:rPr>
              <a:t>Calendar Year (CY) </a:t>
            </a:r>
            <a:r>
              <a:rPr lang="en-US" sz="3200" b="1" dirty="0" smtClean="0">
                <a:solidFill>
                  <a:srgbClr val="C00000"/>
                </a:solidFill>
              </a:rPr>
              <a:t>2023: Q1</a:t>
            </a:r>
            <a:endParaRPr lang="en-US" sz="2000" b="1" dirty="0">
              <a:solidFill>
                <a:srgbClr val="C00000"/>
              </a:solidFill>
            </a:endParaRPr>
          </a:p>
          <a:p>
            <a:pPr algn="ctr"/>
            <a:endParaRPr lang="en-US" sz="1600" b="1" dirty="0" smtClean="0"/>
          </a:p>
          <a:p>
            <a:pPr algn="ctr"/>
            <a:r>
              <a:rPr lang="en-US" sz="1600" b="1" dirty="0" smtClean="0"/>
              <a:t>Retention </a:t>
            </a:r>
            <a:r>
              <a:rPr lang="en-US" sz="1600" b="1" dirty="0"/>
              <a:t>in </a:t>
            </a:r>
            <a:r>
              <a:rPr lang="en-US" sz="1600" b="1" dirty="0" smtClean="0"/>
              <a:t>Care- Non Medical Case Management Cont.</a:t>
            </a:r>
            <a:endParaRPr lang="en-US" sz="1600" b="1" dirty="0"/>
          </a:p>
          <a:p>
            <a:endParaRPr lang="en-US" sz="1600" dirty="0"/>
          </a:p>
        </p:txBody>
      </p:sp>
      <p:graphicFrame>
        <p:nvGraphicFramePr>
          <p:cNvPr id="8" name="Chart 7"/>
          <p:cNvGraphicFramePr/>
          <p:nvPr>
            <p:extLst/>
          </p:nvPr>
        </p:nvGraphicFramePr>
        <p:xfrm>
          <a:off x="397042" y="1937677"/>
          <a:ext cx="6196264" cy="407811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Chart 8"/>
          <p:cNvGraphicFramePr/>
          <p:nvPr>
            <p:extLst/>
          </p:nvPr>
        </p:nvGraphicFramePr>
        <p:xfrm>
          <a:off x="6316580" y="1937676"/>
          <a:ext cx="5571854" cy="407811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928025015"/>
      </p:ext>
    </p:extLst>
  </p:cSld>
  <p:clrMapOvr>
    <a:masterClrMapping/>
  </p:clrMapOvr>
  <p:timing>
    <p:tnLst>
      <p:par>
        <p:cTn id="1" dur="indefinite" restart="never" nodeType="tmRoot"/>
      </p:par>
    </p:tnLst>
  </p:timing>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620044" y="614239"/>
            <a:ext cx="9657556" cy="1323439"/>
          </a:xfrm>
          <a:prstGeom prst="rect">
            <a:avLst/>
          </a:prstGeom>
          <a:noFill/>
        </p:spPr>
        <p:txBody>
          <a:bodyPr wrap="square" rtlCol="0">
            <a:spAutoFit/>
          </a:bodyPr>
          <a:lstStyle/>
          <a:p>
            <a:pPr algn="ctr"/>
            <a:r>
              <a:rPr lang="en-US" sz="3200" b="1" dirty="0">
                <a:solidFill>
                  <a:srgbClr val="C00000"/>
                </a:solidFill>
              </a:rPr>
              <a:t>Calendar Year (CY) </a:t>
            </a:r>
            <a:r>
              <a:rPr lang="en-US" sz="3200" b="1" dirty="0" smtClean="0">
                <a:solidFill>
                  <a:srgbClr val="C00000"/>
                </a:solidFill>
              </a:rPr>
              <a:t>2023: Q1</a:t>
            </a:r>
            <a:endParaRPr lang="en-US" sz="2000" b="1" dirty="0">
              <a:solidFill>
                <a:srgbClr val="C00000"/>
              </a:solidFill>
            </a:endParaRPr>
          </a:p>
          <a:p>
            <a:pPr algn="ctr"/>
            <a:endParaRPr lang="en-US" sz="1600" b="1" dirty="0" smtClean="0"/>
          </a:p>
          <a:p>
            <a:pPr algn="ctr"/>
            <a:r>
              <a:rPr lang="en-US" sz="1600" b="1" dirty="0" smtClean="0"/>
              <a:t>Viral Suppression</a:t>
            </a:r>
            <a:endParaRPr lang="en-US" sz="1600" b="1" dirty="0"/>
          </a:p>
          <a:p>
            <a:endParaRPr lang="en-US" sz="1600" dirty="0"/>
          </a:p>
        </p:txBody>
      </p:sp>
      <p:graphicFrame>
        <p:nvGraphicFramePr>
          <p:cNvPr id="2" name="Table 1"/>
          <p:cNvGraphicFramePr>
            <a:graphicFrameLocks noGrp="1"/>
          </p:cNvGraphicFramePr>
          <p:nvPr>
            <p:extLst/>
          </p:nvPr>
        </p:nvGraphicFramePr>
        <p:xfrm>
          <a:off x="1582048" y="1824399"/>
          <a:ext cx="9733548" cy="741680"/>
        </p:xfrm>
        <a:graphic>
          <a:graphicData uri="http://schemas.openxmlformats.org/drawingml/2006/table">
            <a:tbl>
              <a:tblPr firstRow="1" bandRow="1">
                <a:tableStyleId>{5C22544A-7EE6-4342-B048-85BDC9FD1C3A}</a:tableStyleId>
              </a:tblPr>
              <a:tblGrid>
                <a:gridCol w="4866774">
                  <a:extLst>
                    <a:ext uri="{9D8B030D-6E8A-4147-A177-3AD203B41FA5}">
                      <a16:colId xmlns:a16="http://schemas.microsoft.com/office/drawing/2014/main" val="2120515734"/>
                    </a:ext>
                  </a:extLst>
                </a:gridCol>
                <a:gridCol w="4866774">
                  <a:extLst>
                    <a:ext uri="{9D8B030D-6E8A-4147-A177-3AD203B41FA5}">
                      <a16:colId xmlns:a16="http://schemas.microsoft.com/office/drawing/2014/main" val="1447968780"/>
                    </a:ext>
                  </a:extLst>
                </a:gridCol>
              </a:tblGrid>
              <a:tr h="370840">
                <a:tc>
                  <a:txBody>
                    <a:bodyPr/>
                    <a:lstStyle/>
                    <a:p>
                      <a:pPr algn="ctr"/>
                      <a:r>
                        <a:rPr lang="en-US" dirty="0" smtClean="0"/>
                        <a:t>N/D</a:t>
                      </a:r>
                      <a:endParaRPr lang="en-US" dirty="0"/>
                    </a:p>
                  </a:txBody>
                  <a:tcPr/>
                </a:tc>
                <a:tc>
                  <a:txBody>
                    <a:bodyPr/>
                    <a:lstStyle/>
                    <a:p>
                      <a:pPr algn="ctr"/>
                      <a:r>
                        <a:rPr lang="en-US" dirty="0" smtClean="0"/>
                        <a:t>%</a:t>
                      </a:r>
                      <a:endParaRPr lang="en-US" dirty="0"/>
                    </a:p>
                  </a:txBody>
                  <a:tcPr/>
                </a:tc>
                <a:extLst>
                  <a:ext uri="{0D108BD9-81ED-4DB2-BD59-A6C34878D82A}">
                    <a16:rowId xmlns:a16="http://schemas.microsoft.com/office/drawing/2014/main" val="769212445"/>
                  </a:ext>
                </a:extLst>
              </a:tr>
              <a:tr h="370840">
                <a:tc>
                  <a:txBody>
                    <a:bodyPr/>
                    <a:lstStyle/>
                    <a:p>
                      <a:pPr algn="ctr"/>
                      <a:r>
                        <a:rPr lang="en-US" dirty="0" smtClean="0"/>
                        <a:t>2,431/2,775</a:t>
                      </a:r>
                      <a:endParaRPr lang="en-US" dirty="0"/>
                    </a:p>
                  </a:txBody>
                  <a:tcPr/>
                </a:tc>
                <a:tc>
                  <a:txBody>
                    <a:bodyPr/>
                    <a:lstStyle/>
                    <a:p>
                      <a:pPr algn="ctr"/>
                      <a:r>
                        <a:rPr lang="en-US" dirty="0" smtClean="0"/>
                        <a:t>88%</a:t>
                      </a:r>
                      <a:endParaRPr lang="en-US" dirty="0"/>
                    </a:p>
                  </a:txBody>
                  <a:tcPr/>
                </a:tc>
                <a:extLst>
                  <a:ext uri="{0D108BD9-81ED-4DB2-BD59-A6C34878D82A}">
                    <a16:rowId xmlns:a16="http://schemas.microsoft.com/office/drawing/2014/main" val="1839131408"/>
                  </a:ext>
                </a:extLst>
              </a:tr>
            </a:tbl>
          </a:graphicData>
        </a:graphic>
      </p:graphicFrame>
      <p:graphicFrame>
        <p:nvGraphicFramePr>
          <p:cNvPr id="5" name="Chart 4"/>
          <p:cNvGraphicFramePr/>
          <p:nvPr>
            <p:extLst/>
          </p:nvPr>
        </p:nvGraphicFramePr>
        <p:xfrm>
          <a:off x="1033380" y="2755229"/>
          <a:ext cx="5788526" cy="314024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 name="Chart 6"/>
          <p:cNvGraphicFramePr/>
          <p:nvPr>
            <p:extLst/>
          </p:nvPr>
        </p:nvGraphicFramePr>
        <p:xfrm>
          <a:off x="6260996" y="2767262"/>
          <a:ext cx="5054600" cy="3046216"/>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487775590"/>
      </p:ext>
    </p:extLst>
  </p:cSld>
  <p:clrMapOvr>
    <a:masterClrMapping/>
  </p:clrMapOvr>
  <p:timing>
    <p:tnLst>
      <p:par>
        <p:cTn id="1" dur="indefinite" restart="never" nodeType="tmRoot"/>
      </p:par>
    </p:tnLst>
  </p:timing>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620044" y="614239"/>
            <a:ext cx="9657556" cy="1323439"/>
          </a:xfrm>
          <a:prstGeom prst="rect">
            <a:avLst/>
          </a:prstGeom>
          <a:noFill/>
        </p:spPr>
        <p:txBody>
          <a:bodyPr wrap="square" rtlCol="0">
            <a:spAutoFit/>
          </a:bodyPr>
          <a:lstStyle/>
          <a:p>
            <a:pPr algn="ctr"/>
            <a:r>
              <a:rPr lang="en-US" sz="3200" b="1" dirty="0">
                <a:solidFill>
                  <a:srgbClr val="C00000"/>
                </a:solidFill>
              </a:rPr>
              <a:t>Calendar Year (CY) </a:t>
            </a:r>
            <a:r>
              <a:rPr lang="en-US" sz="3200" b="1" dirty="0" smtClean="0">
                <a:solidFill>
                  <a:srgbClr val="C00000"/>
                </a:solidFill>
              </a:rPr>
              <a:t>2023: Q1</a:t>
            </a:r>
            <a:endParaRPr lang="en-US" sz="2000" b="1" dirty="0">
              <a:solidFill>
                <a:srgbClr val="C00000"/>
              </a:solidFill>
            </a:endParaRPr>
          </a:p>
          <a:p>
            <a:pPr algn="ctr"/>
            <a:endParaRPr lang="en-US" sz="1600" b="1" dirty="0" smtClean="0"/>
          </a:p>
          <a:p>
            <a:pPr algn="ctr"/>
            <a:r>
              <a:rPr lang="en-US" sz="1600" b="1" dirty="0" smtClean="0"/>
              <a:t>Viral Suppression Cont.</a:t>
            </a:r>
            <a:endParaRPr lang="en-US" sz="1600" b="1" dirty="0"/>
          </a:p>
          <a:p>
            <a:endParaRPr lang="en-US" sz="1600" dirty="0"/>
          </a:p>
        </p:txBody>
      </p:sp>
      <p:graphicFrame>
        <p:nvGraphicFramePr>
          <p:cNvPr id="5" name="Chart 4"/>
          <p:cNvGraphicFramePr/>
          <p:nvPr>
            <p:extLst/>
          </p:nvPr>
        </p:nvGraphicFramePr>
        <p:xfrm>
          <a:off x="6593306" y="1979788"/>
          <a:ext cx="5439611" cy="387357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1" name="Chart 10"/>
          <p:cNvGraphicFramePr/>
          <p:nvPr>
            <p:extLst/>
          </p:nvPr>
        </p:nvGraphicFramePr>
        <p:xfrm>
          <a:off x="1041964" y="1937678"/>
          <a:ext cx="5551342" cy="3957796"/>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67011430"/>
      </p:ext>
    </p:extLst>
  </p:cSld>
  <p:clrMapOvr>
    <a:masterClrMapping/>
  </p:clrMapOvr>
  <p:timing>
    <p:tnLst>
      <p:par>
        <p:cTn id="1" dur="indefinite" restart="never" nodeType="tmRoot"/>
      </p:par>
    </p:tnLst>
  </p:timing>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620044" y="614239"/>
            <a:ext cx="9657556" cy="1323439"/>
          </a:xfrm>
          <a:prstGeom prst="rect">
            <a:avLst/>
          </a:prstGeom>
          <a:noFill/>
        </p:spPr>
        <p:txBody>
          <a:bodyPr wrap="square" rtlCol="0">
            <a:spAutoFit/>
          </a:bodyPr>
          <a:lstStyle/>
          <a:p>
            <a:pPr algn="ctr"/>
            <a:r>
              <a:rPr lang="en-US" sz="3200" b="1" dirty="0">
                <a:solidFill>
                  <a:srgbClr val="C00000"/>
                </a:solidFill>
              </a:rPr>
              <a:t>Calendar Year (CY) </a:t>
            </a:r>
            <a:r>
              <a:rPr lang="en-US" sz="3200" b="1" dirty="0" smtClean="0">
                <a:solidFill>
                  <a:srgbClr val="C00000"/>
                </a:solidFill>
              </a:rPr>
              <a:t>2023: Q1</a:t>
            </a:r>
            <a:endParaRPr lang="en-US" sz="2000" b="1" dirty="0">
              <a:solidFill>
                <a:srgbClr val="C00000"/>
              </a:solidFill>
            </a:endParaRPr>
          </a:p>
          <a:p>
            <a:pPr algn="ctr"/>
            <a:endParaRPr lang="en-US" sz="1600" b="1" dirty="0" smtClean="0"/>
          </a:p>
          <a:p>
            <a:pPr algn="ctr"/>
            <a:r>
              <a:rPr lang="en-US" sz="1600" b="1" dirty="0" smtClean="0"/>
              <a:t>Viral Suppression- Emergency Financial Assistance- Emergency Medication</a:t>
            </a:r>
            <a:endParaRPr lang="en-US" sz="1600" b="1" dirty="0"/>
          </a:p>
          <a:p>
            <a:endParaRPr lang="en-US" sz="1600" dirty="0"/>
          </a:p>
        </p:txBody>
      </p:sp>
      <p:graphicFrame>
        <p:nvGraphicFramePr>
          <p:cNvPr id="2" name="Table 1"/>
          <p:cNvGraphicFramePr>
            <a:graphicFrameLocks noGrp="1"/>
          </p:cNvGraphicFramePr>
          <p:nvPr>
            <p:extLst/>
          </p:nvPr>
        </p:nvGraphicFramePr>
        <p:xfrm>
          <a:off x="1582048" y="1824399"/>
          <a:ext cx="9733548" cy="741680"/>
        </p:xfrm>
        <a:graphic>
          <a:graphicData uri="http://schemas.openxmlformats.org/drawingml/2006/table">
            <a:tbl>
              <a:tblPr firstRow="1" bandRow="1">
                <a:tableStyleId>{5C22544A-7EE6-4342-B048-85BDC9FD1C3A}</a:tableStyleId>
              </a:tblPr>
              <a:tblGrid>
                <a:gridCol w="4866774">
                  <a:extLst>
                    <a:ext uri="{9D8B030D-6E8A-4147-A177-3AD203B41FA5}">
                      <a16:colId xmlns:a16="http://schemas.microsoft.com/office/drawing/2014/main" val="2120515734"/>
                    </a:ext>
                  </a:extLst>
                </a:gridCol>
                <a:gridCol w="4866774">
                  <a:extLst>
                    <a:ext uri="{9D8B030D-6E8A-4147-A177-3AD203B41FA5}">
                      <a16:colId xmlns:a16="http://schemas.microsoft.com/office/drawing/2014/main" val="1447968780"/>
                    </a:ext>
                  </a:extLst>
                </a:gridCol>
              </a:tblGrid>
              <a:tr h="370840">
                <a:tc>
                  <a:txBody>
                    <a:bodyPr/>
                    <a:lstStyle/>
                    <a:p>
                      <a:pPr algn="ctr"/>
                      <a:r>
                        <a:rPr lang="en-US" dirty="0" smtClean="0"/>
                        <a:t>N/D</a:t>
                      </a:r>
                      <a:endParaRPr lang="en-US" dirty="0"/>
                    </a:p>
                  </a:txBody>
                  <a:tcPr/>
                </a:tc>
                <a:tc>
                  <a:txBody>
                    <a:bodyPr/>
                    <a:lstStyle/>
                    <a:p>
                      <a:pPr algn="ctr"/>
                      <a:r>
                        <a:rPr lang="en-US" dirty="0" smtClean="0"/>
                        <a:t>%</a:t>
                      </a:r>
                      <a:endParaRPr lang="en-US" dirty="0"/>
                    </a:p>
                  </a:txBody>
                  <a:tcPr/>
                </a:tc>
                <a:extLst>
                  <a:ext uri="{0D108BD9-81ED-4DB2-BD59-A6C34878D82A}">
                    <a16:rowId xmlns:a16="http://schemas.microsoft.com/office/drawing/2014/main" val="769212445"/>
                  </a:ext>
                </a:extLst>
              </a:tr>
              <a:tr h="370840">
                <a:tc>
                  <a:txBody>
                    <a:bodyPr/>
                    <a:lstStyle/>
                    <a:p>
                      <a:pPr algn="ctr"/>
                      <a:r>
                        <a:rPr lang="en-US" dirty="0" smtClean="0"/>
                        <a:t>28/32</a:t>
                      </a:r>
                      <a:endParaRPr lang="en-US" dirty="0"/>
                    </a:p>
                  </a:txBody>
                  <a:tcPr/>
                </a:tc>
                <a:tc>
                  <a:txBody>
                    <a:bodyPr/>
                    <a:lstStyle/>
                    <a:p>
                      <a:pPr algn="ctr"/>
                      <a:r>
                        <a:rPr lang="en-US" dirty="0" smtClean="0"/>
                        <a:t>88%</a:t>
                      </a:r>
                      <a:endParaRPr lang="en-US" dirty="0"/>
                    </a:p>
                  </a:txBody>
                  <a:tcPr/>
                </a:tc>
                <a:extLst>
                  <a:ext uri="{0D108BD9-81ED-4DB2-BD59-A6C34878D82A}">
                    <a16:rowId xmlns:a16="http://schemas.microsoft.com/office/drawing/2014/main" val="1839131408"/>
                  </a:ext>
                </a:extLst>
              </a:tr>
            </a:tbl>
          </a:graphicData>
        </a:graphic>
      </p:graphicFrame>
      <p:graphicFrame>
        <p:nvGraphicFramePr>
          <p:cNvPr id="5" name="Chart 4"/>
          <p:cNvGraphicFramePr/>
          <p:nvPr>
            <p:extLst/>
          </p:nvPr>
        </p:nvGraphicFramePr>
        <p:xfrm>
          <a:off x="1643632" y="2658556"/>
          <a:ext cx="4603609" cy="339781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 name="Chart 6"/>
          <p:cNvGraphicFramePr/>
          <p:nvPr>
            <p:extLst/>
          </p:nvPr>
        </p:nvGraphicFramePr>
        <p:xfrm>
          <a:off x="6247241" y="2566079"/>
          <a:ext cx="5269936" cy="3490287"/>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661179086"/>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9" y="33338"/>
            <a:ext cx="10018713" cy="1103131"/>
          </a:xfrm>
        </p:spPr>
        <p:txBody>
          <a:bodyPr>
            <a:normAutofit/>
          </a:bodyPr>
          <a:lstStyle/>
          <a:p>
            <a:pPr algn="l"/>
            <a:r>
              <a:rPr lang="en-US" b="1" dirty="0" smtClean="0">
                <a:solidFill>
                  <a:srgbClr val="C00000"/>
                </a:solidFill>
              </a:rPr>
              <a:t>Systems-Level Highlights</a:t>
            </a:r>
            <a:endParaRPr lang="en-US" dirty="0"/>
          </a:p>
        </p:txBody>
      </p:sp>
      <p:sp>
        <p:nvSpPr>
          <p:cNvPr id="3" name="Content Placeholder 2"/>
          <p:cNvSpPr>
            <a:spLocks noGrp="1"/>
          </p:cNvSpPr>
          <p:nvPr>
            <p:ph idx="1"/>
          </p:nvPr>
        </p:nvSpPr>
        <p:spPr>
          <a:xfrm>
            <a:off x="1484310" y="1332411"/>
            <a:ext cx="10018713" cy="4637315"/>
          </a:xfrm>
        </p:spPr>
        <p:txBody>
          <a:bodyPr anchor="t">
            <a:normAutofit/>
          </a:bodyPr>
          <a:lstStyle/>
          <a:p>
            <a:r>
              <a:rPr lang="en-US" sz="2800" dirty="0" smtClean="0"/>
              <a:t>Ryan White Site Visit (HRSA)</a:t>
            </a:r>
          </a:p>
          <a:p>
            <a:r>
              <a:rPr lang="en-US" sz="2800" dirty="0" smtClean="0"/>
              <a:t>Ryan </a:t>
            </a:r>
            <a:r>
              <a:rPr lang="en-US" sz="2800" dirty="0"/>
              <a:t>White Part A Program </a:t>
            </a:r>
            <a:r>
              <a:rPr lang="en-US" sz="2800" dirty="0" smtClean="0"/>
              <a:t>Manual Revision (HRSA)</a:t>
            </a:r>
          </a:p>
          <a:p>
            <a:r>
              <a:rPr lang="en-US" sz="2800" dirty="0"/>
              <a:t>Ryan White Monitoring </a:t>
            </a:r>
            <a:r>
              <a:rPr lang="en-US" sz="2800" dirty="0" smtClean="0"/>
              <a:t>Standards Revision (HRSA)</a:t>
            </a:r>
          </a:p>
          <a:p>
            <a:r>
              <a:rPr lang="en-US" sz="2800" dirty="0"/>
              <a:t>Ryan White/MAI Service Delivery Standards </a:t>
            </a:r>
            <a:r>
              <a:rPr lang="en-US" sz="2800" dirty="0" smtClean="0"/>
              <a:t>Modernization</a:t>
            </a:r>
          </a:p>
          <a:p>
            <a:r>
              <a:rPr lang="en-US" sz="2800" dirty="0" smtClean="0"/>
              <a:t>Reciprocal Eligibility between Ryan White Part A &amp; B in Florida</a:t>
            </a:r>
          </a:p>
          <a:p>
            <a:r>
              <a:rPr lang="en-US" sz="2800" dirty="0" smtClean="0"/>
              <a:t>12-month RW/MAI Confirmation/Self Attestation Policy</a:t>
            </a:r>
          </a:p>
          <a:p>
            <a:r>
              <a:rPr lang="en-US" sz="2800" dirty="0" smtClean="0"/>
              <a:t>Health </a:t>
            </a:r>
            <a:r>
              <a:rPr lang="en-US" sz="2800" dirty="0"/>
              <a:t>Equity </a:t>
            </a:r>
            <a:r>
              <a:rPr lang="en-US" sz="2800" dirty="0" smtClean="0"/>
              <a:t>Coordinator Position</a:t>
            </a:r>
            <a:endParaRPr lang="en-US" sz="2800" dirty="0"/>
          </a:p>
          <a:p>
            <a:r>
              <a:rPr lang="en-US" sz="2800" dirty="0" smtClean="0"/>
              <a:t>Expanded access to Health Insurance for PWH</a:t>
            </a:r>
            <a:endParaRPr lang="en-US" sz="2800" dirty="0"/>
          </a:p>
        </p:txBody>
      </p:sp>
    </p:spTree>
    <p:extLst>
      <p:ext uri="{BB962C8B-B14F-4D97-AF65-F5344CB8AC3E}">
        <p14:creationId xmlns:p14="http://schemas.microsoft.com/office/powerpoint/2010/main" val="1812586020"/>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7" y="183298"/>
            <a:ext cx="10018713" cy="1705887"/>
          </a:xfrm>
        </p:spPr>
        <p:txBody>
          <a:bodyPr/>
          <a:lstStyle/>
          <a:p>
            <a:r>
              <a:rPr lang="en-US" dirty="0"/>
              <a:t>Service Category cost per </a:t>
            </a:r>
            <a:r>
              <a:rPr lang="en-US" dirty="0" smtClean="0"/>
              <a:t>unit- Part </a:t>
            </a:r>
            <a:r>
              <a:rPr lang="en-US" dirty="0"/>
              <a:t>A cont.</a:t>
            </a:r>
          </a:p>
        </p:txBody>
      </p:sp>
      <p:graphicFrame>
        <p:nvGraphicFramePr>
          <p:cNvPr id="4" name="Content Placeholder 3"/>
          <p:cNvGraphicFramePr>
            <a:graphicFrameLocks noGrp="1"/>
          </p:cNvGraphicFramePr>
          <p:nvPr>
            <p:ph idx="1"/>
            <p:extLst/>
          </p:nvPr>
        </p:nvGraphicFramePr>
        <p:xfrm>
          <a:off x="1700288" y="1889185"/>
          <a:ext cx="9586750" cy="2494280"/>
        </p:xfrm>
        <a:graphic>
          <a:graphicData uri="http://schemas.openxmlformats.org/drawingml/2006/table">
            <a:tbl>
              <a:tblPr firstRow="1" bandRow="1">
                <a:tableStyleId>{5C22544A-7EE6-4342-B048-85BDC9FD1C3A}</a:tableStyleId>
              </a:tblPr>
              <a:tblGrid>
                <a:gridCol w="3836000">
                  <a:extLst>
                    <a:ext uri="{9D8B030D-6E8A-4147-A177-3AD203B41FA5}">
                      <a16:colId xmlns:a16="http://schemas.microsoft.com/office/drawing/2014/main" val="611700927"/>
                    </a:ext>
                  </a:extLst>
                </a:gridCol>
                <a:gridCol w="1105980">
                  <a:extLst>
                    <a:ext uri="{9D8B030D-6E8A-4147-A177-3AD203B41FA5}">
                      <a16:colId xmlns:a16="http://schemas.microsoft.com/office/drawing/2014/main" val="3889271227"/>
                    </a:ext>
                  </a:extLst>
                </a:gridCol>
                <a:gridCol w="1035522">
                  <a:extLst>
                    <a:ext uri="{9D8B030D-6E8A-4147-A177-3AD203B41FA5}">
                      <a16:colId xmlns:a16="http://schemas.microsoft.com/office/drawing/2014/main" val="3629283088"/>
                    </a:ext>
                  </a:extLst>
                </a:gridCol>
                <a:gridCol w="1456879">
                  <a:extLst>
                    <a:ext uri="{9D8B030D-6E8A-4147-A177-3AD203B41FA5}">
                      <a16:colId xmlns:a16="http://schemas.microsoft.com/office/drawing/2014/main" val="3740677070"/>
                    </a:ext>
                  </a:extLst>
                </a:gridCol>
                <a:gridCol w="978889">
                  <a:extLst>
                    <a:ext uri="{9D8B030D-6E8A-4147-A177-3AD203B41FA5}">
                      <a16:colId xmlns:a16="http://schemas.microsoft.com/office/drawing/2014/main" val="3128051499"/>
                    </a:ext>
                  </a:extLst>
                </a:gridCol>
                <a:gridCol w="1173480">
                  <a:extLst>
                    <a:ext uri="{9D8B030D-6E8A-4147-A177-3AD203B41FA5}">
                      <a16:colId xmlns:a16="http://schemas.microsoft.com/office/drawing/2014/main" val="1934607440"/>
                    </a:ext>
                  </a:extLst>
                </a:gridCol>
              </a:tblGrid>
              <a:tr h="370840">
                <a:tc>
                  <a:txBody>
                    <a:bodyPr/>
                    <a:lstStyle/>
                    <a:p>
                      <a:pPr algn="ctr"/>
                      <a:r>
                        <a:rPr lang="en-US" sz="2500" b="1" dirty="0" smtClean="0"/>
                        <a:t>Support</a:t>
                      </a:r>
                      <a:r>
                        <a:rPr lang="en-US" dirty="0" smtClean="0"/>
                        <a:t> </a:t>
                      </a:r>
                      <a:r>
                        <a:rPr lang="en-US" baseline="0" dirty="0" smtClean="0"/>
                        <a:t>Service Category</a:t>
                      </a:r>
                      <a:endParaRPr lang="en-US" dirty="0"/>
                    </a:p>
                  </a:txBody>
                  <a:tcPr/>
                </a:tc>
                <a:tc>
                  <a:txBody>
                    <a:bodyPr/>
                    <a:lstStyle/>
                    <a:p>
                      <a:pPr algn="ctr"/>
                      <a:r>
                        <a:rPr lang="en-US" dirty="0" smtClean="0"/>
                        <a:t>Amount</a:t>
                      </a:r>
                      <a:endParaRPr lang="en-US" dirty="0"/>
                    </a:p>
                  </a:txBody>
                  <a:tcPr/>
                </a:tc>
                <a:tc>
                  <a:txBody>
                    <a:bodyPr/>
                    <a:lstStyle/>
                    <a:p>
                      <a:pPr algn="ctr"/>
                      <a:r>
                        <a:rPr lang="en-US" dirty="0" smtClean="0"/>
                        <a:t>Persons Served</a:t>
                      </a:r>
                      <a:endParaRPr lang="en-US" dirty="0"/>
                    </a:p>
                  </a:txBody>
                  <a:tcPr/>
                </a:tc>
                <a:tc>
                  <a:txBody>
                    <a:bodyPr/>
                    <a:lstStyle/>
                    <a:p>
                      <a:pPr algn="ctr"/>
                      <a:r>
                        <a:rPr lang="en-US" dirty="0" smtClean="0"/>
                        <a:t>Cost/Person</a:t>
                      </a:r>
                      <a:endParaRPr lang="en-US" dirty="0"/>
                    </a:p>
                  </a:txBody>
                  <a:tcPr/>
                </a:tc>
                <a:tc>
                  <a:txBody>
                    <a:bodyPr/>
                    <a:lstStyle/>
                    <a:p>
                      <a:pPr algn="ctr"/>
                      <a:r>
                        <a:rPr lang="en-US" dirty="0" smtClean="0"/>
                        <a:t>Units of Service</a:t>
                      </a:r>
                    </a:p>
                  </a:txBody>
                  <a:tcPr/>
                </a:tc>
                <a:tc>
                  <a:txBody>
                    <a:bodyPr/>
                    <a:lstStyle/>
                    <a:p>
                      <a:pPr algn="ctr"/>
                      <a:r>
                        <a:rPr lang="en-US" dirty="0" smtClean="0"/>
                        <a:t>Cost/Unit</a:t>
                      </a:r>
                      <a:endParaRPr lang="en-US" dirty="0"/>
                    </a:p>
                  </a:txBody>
                  <a:tcPr/>
                </a:tc>
                <a:extLst>
                  <a:ext uri="{0D108BD9-81ED-4DB2-BD59-A6C34878D82A}">
                    <a16:rowId xmlns:a16="http://schemas.microsoft.com/office/drawing/2014/main" val="2006448187"/>
                  </a:ext>
                </a:extLst>
              </a:tr>
              <a:tr h="370840">
                <a:tc>
                  <a:txBody>
                    <a:bodyPr/>
                    <a:lstStyle/>
                    <a:p>
                      <a:pPr algn="l" fontAlgn="b"/>
                      <a:r>
                        <a:rPr lang="en-US" sz="1700" b="0" i="0" u="none" strike="noStrike" dirty="0">
                          <a:solidFill>
                            <a:srgbClr val="000000"/>
                          </a:solidFill>
                          <a:effectLst/>
                          <a:latin typeface="Calibri" panose="020F0502020204030204" pitchFamily="34" charset="0"/>
                        </a:rPr>
                        <a:t>Legal Services</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$280,009.00</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284</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$985.95</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1,953</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$143.37</a:t>
                      </a:r>
                    </a:p>
                  </a:txBody>
                  <a:tcPr marL="0" marR="0" marT="0" marB="0" anchor="b"/>
                </a:tc>
                <a:extLst>
                  <a:ext uri="{0D108BD9-81ED-4DB2-BD59-A6C34878D82A}">
                    <a16:rowId xmlns:a16="http://schemas.microsoft.com/office/drawing/2014/main" val="1694843668"/>
                  </a:ext>
                </a:extLst>
              </a:tr>
              <a:tr h="370840">
                <a:tc>
                  <a:txBody>
                    <a:bodyPr/>
                    <a:lstStyle/>
                    <a:p>
                      <a:pPr algn="l" fontAlgn="b"/>
                      <a:r>
                        <a:rPr lang="en-US" sz="1700" b="0" i="0" u="none" strike="noStrike">
                          <a:solidFill>
                            <a:srgbClr val="000000"/>
                          </a:solidFill>
                          <a:effectLst/>
                          <a:latin typeface="Calibri" panose="020F0502020204030204" pitchFamily="34" charset="0"/>
                        </a:rPr>
                        <a:t>Food Bank/Home Delivered Meals</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$250,021.59</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738</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$338.78</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7,566</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$33.05</a:t>
                      </a:r>
                    </a:p>
                  </a:txBody>
                  <a:tcPr marL="0" marR="0" marT="0" marB="0" anchor="b"/>
                </a:tc>
                <a:extLst>
                  <a:ext uri="{0D108BD9-81ED-4DB2-BD59-A6C34878D82A}">
                    <a16:rowId xmlns:a16="http://schemas.microsoft.com/office/drawing/2014/main" val="3032051561"/>
                  </a:ext>
                </a:extLst>
              </a:tr>
              <a:tr h="370840">
                <a:tc>
                  <a:txBody>
                    <a:bodyPr/>
                    <a:lstStyle/>
                    <a:p>
                      <a:pPr algn="l" fontAlgn="b"/>
                      <a:r>
                        <a:rPr lang="en-US" sz="1700" b="0" i="0" u="none" strike="noStrike">
                          <a:solidFill>
                            <a:srgbClr val="000000"/>
                          </a:solidFill>
                          <a:effectLst/>
                          <a:latin typeface="Calibri" panose="020F0502020204030204" pitchFamily="34" charset="0"/>
                        </a:rPr>
                        <a:t>Emergency Housing Services</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$214,286.16</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27</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$7,936.52</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2,082</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$102.92</a:t>
                      </a:r>
                    </a:p>
                  </a:txBody>
                  <a:tcPr marL="0" marR="0" marT="0" marB="0" anchor="b"/>
                </a:tc>
                <a:extLst>
                  <a:ext uri="{0D108BD9-81ED-4DB2-BD59-A6C34878D82A}">
                    <a16:rowId xmlns:a16="http://schemas.microsoft.com/office/drawing/2014/main" val="2401890455"/>
                  </a:ext>
                </a:extLst>
              </a:tr>
              <a:tr h="370840">
                <a:tc>
                  <a:txBody>
                    <a:bodyPr/>
                    <a:lstStyle/>
                    <a:p>
                      <a:pPr algn="l" fontAlgn="b"/>
                      <a:r>
                        <a:rPr lang="en-US" sz="1700" b="0" i="0" u="none" strike="noStrike">
                          <a:solidFill>
                            <a:srgbClr val="000000"/>
                          </a:solidFill>
                          <a:effectLst/>
                          <a:latin typeface="Calibri" panose="020F0502020204030204" pitchFamily="34" charset="0"/>
                        </a:rPr>
                        <a:t>Psychosocial Support Services-MAI</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$107,479.38</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663</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$162.11</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6,315</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$17.02</a:t>
                      </a:r>
                    </a:p>
                  </a:txBody>
                  <a:tcPr marL="0" marR="0" marT="0" marB="0" anchor="b"/>
                </a:tc>
                <a:extLst>
                  <a:ext uri="{0D108BD9-81ED-4DB2-BD59-A6C34878D82A}">
                    <a16:rowId xmlns:a16="http://schemas.microsoft.com/office/drawing/2014/main" val="2149941253"/>
                  </a:ext>
                </a:extLst>
              </a:tr>
              <a:tr h="370840">
                <a:tc>
                  <a:txBody>
                    <a:bodyPr/>
                    <a:lstStyle/>
                    <a:p>
                      <a:pPr algn="l" fontAlgn="b"/>
                      <a:r>
                        <a:rPr lang="en-US" sz="1700" b="0" i="0" u="none" strike="noStrike" dirty="0">
                          <a:solidFill>
                            <a:srgbClr val="000000"/>
                          </a:solidFill>
                          <a:effectLst/>
                          <a:latin typeface="Calibri" panose="020F0502020204030204" pitchFamily="34" charset="0"/>
                        </a:rPr>
                        <a:t>Medical Transportation</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$80,171.30</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294</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$272.69</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4,093</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$19.59</a:t>
                      </a:r>
                    </a:p>
                  </a:txBody>
                  <a:tcPr marL="0" marR="0" marT="0" marB="0" anchor="b"/>
                </a:tc>
                <a:extLst>
                  <a:ext uri="{0D108BD9-81ED-4DB2-BD59-A6C34878D82A}">
                    <a16:rowId xmlns:a16="http://schemas.microsoft.com/office/drawing/2014/main" val="1139902805"/>
                  </a:ext>
                </a:extLst>
              </a:tr>
            </a:tbl>
          </a:graphicData>
        </a:graphic>
      </p:graphicFrame>
    </p:spTree>
    <p:extLst>
      <p:ext uri="{BB962C8B-B14F-4D97-AF65-F5344CB8AC3E}">
        <p14:creationId xmlns:p14="http://schemas.microsoft.com/office/powerpoint/2010/main" val="3000296546"/>
      </p:ext>
    </p:extLst>
  </p:cSld>
  <p:clrMapOvr>
    <a:masterClrMapping/>
  </p:clrMapOvr>
  <p:timing>
    <p:tnLst>
      <p:par>
        <p:cTn id="1" dur="indefinite" restart="never" nodeType="tmRoot"/>
      </p:par>
    </p:tnLst>
  </p:timing>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620044" y="614239"/>
            <a:ext cx="9657556" cy="1323439"/>
          </a:xfrm>
          <a:prstGeom prst="rect">
            <a:avLst/>
          </a:prstGeom>
          <a:noFill/>
        </p:spPr>
        <p:txBody>
          <a:bodyPr wrap="square" rtlCol="0">
            <a:spAutoFit/>
          </a:bodyPr>
          <a:lstStyle/>
          <a:p>
            <a:pPr algn="ctr"/>
            <a:r>
              <a:rPr lang="en-US" sz="3200" b="1" dirty="0">
                <a:solidFill>
                  <a:srgbClr val="C00000"/>
                </a:solidFill>
              </a:rPr>
              <a:t>Calendar Year (CY) </a:t>
            </a:r>
            <a:r>
              <a:rPr lang="en-US" sz="3200" b="1" dirty="0" smtClean="0">
                <a:solidFill>
                  <a:srgbClr val="C00000"/>
                </a:solidFill>
              </a:rPr>
              <a:t>2023: Q1</a:t>
            </a:r>
            <a:endParaRPr lang="en-US" sz="2000" b="1" dirty="0">
              <a:solidFill>
                <a:srgbClr val="C00000"/>
              </a:solidFill>
            </a:endParaRPr>
          </a:p>
          <a:p>
            <a:pPr algn="ctr"/>
            <a:endParaRPr lang="en-US" sz="1600" b="1" dirty="0" smtClean="0"/>
          </a:p>
          <a:p>
            <a:pPr algn="ctr"/>
            <a:r>
              <a:rPr lang="en-US" sz="1600" b="1" dirty="0" smtClean="0"/>
              <a:t>Viral Suppression- Medical Case Management MAI</a:t>
            </a:r>
            <a:endParaRPr lang="en-US" sz="1600" b="1" dirty="0"/>
          </a:p>
          <a:p>
            <a:endParaRPr lang="en-US" sz="1600" dirty="0"/>
          </a:p>
        </p:txBody>
      </p:sp>
      <p:graphicFrame>
        <p:nvGraphicFramePr>
          <p:cNvPr id="2" name="Table 1"/>
          <p:cNvGraphicFramePr>
            <a:graphicFrameLocks noGrp="1"/>
          </p:cNvGraphicFramePr>
          <p:nvPr>
            <p:extLst/>
          </p:nvPr>
        </p:nvGraphicFramePr>
        <p:xfrm>
          <a:off x="1582048" y="1824399"/>
          <a:ext cx="9733548" cy="741680"/>
        </p:xfrm>
        <a:graphic>
          <a:graphicData uri="http://schemas.openxmlformats.org/drawingml/2006/table">
            <a:tbl>
              <a:tblPr firstRow="1" bandRow="1">
                <a:tableStyleId>{5C22544A-7EE6-4342-B048-85BDC9FD1C3A}</a:tableStyleId>
              </a:tblPr>
              <a:tblGrid>
                <a:gridCol w="4866774">
                  <a:extLst>
                    <a:ext uri="{9D8B030D-6E8A-4147-A177-3AD203B41FA5}">
                      <a16:colId xmlns:a16="http://schemas.microsoft.com/office/drawing/2014/main" val="2120515734"/>
                    </a:ext>
                  </a:extLst>
                </a:gridCol>
                <a:gridCol w="4866774">
                  <a:extLst>
                    <a:ext uri="{9D8B030D-6E8A-4147-A177-3AD203B41FA5}">
                      <a16:colId xmlns:a16="http://schemas.microsoft.com/office/drawing/2014/main" val="1447968780"/>
                    </a:ext>
                  </a:extLst>
                </a:gridCol>
              </a:tblGrid>
              <a:tr h="370840">
                <a:tc>
                  <a:txBody>
                    <a:bodyPr/>
                    <a:lstStyle/>
                    <a:p>
                      <a:pPr algn="ctr"/>
                      <a:r>
                        <a:rPr lang="en-US" dirty="0" smtClean="0"/>
                        <a:t>N/D</a:t>
                      </a:r>
                      <a:endParaRPr lang="en-US" dirty="0"/>
                    </a:p>
                  </a:txBody>
                  <a:tcPr/>
                </a:tc>
                <a:tc>
                  <a:txBody>
                    <a:bodyPr/>
                    <a:lstStyle/>
                    <a:p>
                      <a:pPr algn="ctr"/>
                      <a:r>
                        <a:rPr lang="en-US" dirty="0" smtClean="0"/>
                        <a:t>%</a:t>
                      </a:r>
                      <a:endParaRPr lang="en-US" dirty="0"/>
                    </a:p>
                  </a:txBody>
                  <a:tcPr/>
                </a:tc>
                <a:extLst>
                  <a:ext uri="{0D108BD9-81ED-4DB2-BD59-A6C34878D82A}">
                    <a16:rowId xmlns:a16="http://schemas.microsoft.com/office/drawing/2014/main" val="769212445"/>
                  </a:ext>
                </a:extLst>
              </a:tr>
              <a:tr h="370840">
                <a:tc>
                  <a:txBody>
                    <a:bodyPr/>
                    <a:lstStyle/>
                    <a:p>
                      <a:pPr algn="ctr"/>
                      <a:r>
                        <a:rPr lang="en-US" dirty="0" smtClean="0"/>
                        <a:t>290/329</a:t>
                      </a:r>
                      <a:endParaRPr lang="en-US" dirty="0"/>
                    </a:p>
                  </a:txBody>
                  <a:tcPr/>
                </a:tc>
                <a:tc>
                  <a:txBody>
                    <a:bodyPr/>
                    <a:lstStyle/>
                    <a:p>
                      <a:pPr algn="ctr"/>
                      <a:r>
                        <a:rPr lang="en-US" dirty="0" smtClean="0"/>
                        <a:t>88%</a:t>
                      </a:r>
                      <a:endParaRPr lang="en-US" dirty="0"/>
                    </a:p>
                  </a:txBody>
                  <a:tcPr/>
                </a:tc>
                <a:extLst>
                  <a:ext uri="{0D108BD9-81ED-4DB2-BD59-A6C34878D82A}">
                    <a16:rowId xmlns:a16="http://schemas.microsoft.com/office/drawing/2014/main" val="1839131408"/>
                  </a:ext>
                </a:extLst>
              </a:tr>
            </a:tbl>
          </a:graphicData>
        </a:graphic>
      </p:graphicFrame>
      <p:graphicFrame>
        <p:nvGraphicFramePr>
          <p:cNvPr id="7" name="Chart 6"/>
          <p:cNvGraphicFramePr/>
          <p:nvPr>
            <p:extLst/>
          </p:nvPr>
        </p:nvGraphicFramePr>
        <p:xfrm>
          <a:off x="1494766" y="2698426"/>
          <a:ext cx="5375265" cy="390691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8" name="Chart 7"/>
          <p:cNvGraphicFramePr/>
          <p:nvPr>
            <p:extLst/>
          </p:nvPr>
        </p:nvGraphicFramePr>
        <p:xfrm>
          <a:off x="5847346" y="2698425"/>
          <a:ext cx="6112044" cy="3906911"/>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8810166"/>
      </p:ext>
    </p:extLst>
  </p:cSld>
  <p:clrMapOvr>
    <a:masterClrMapping/>
  </p:clrMapOvr>
  <p:timing>
    <p:tnLst>
      <p:par>
        <p:cTn id="1" dur="indefinite" restart="never" nodeType="tmRoot"/>
      </p:par>
    </p:tnLst>
  </p:timing>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620044" y="614239"/>
            <a:ext cx="9657556" cy="1323439"/>
          </a:xfrm>
          <a:prstGeom prst="rect">
            <a:avLst/>
          </a:prstGeom>
          <a:noFill/>
        </p:spPr>
        <p:txBody>
          <a:bodyPr wrap="square" rtlCol="0">
            <a:spAutoFit/>
          </a:bodyPr>
          <a:lstStyle/>
          <a:p>
            <a:pPr algn="ctr"/>
            <a:r>
              <a:rPr lang="en-US" sz="3200" b="1" dirty="0">
                <a:solidFill>
                  <a:srgbClr val="C00000"/>
                </a:solidFill>
              </a:rPr>
              <a:t>Calendar Year (CY) </a:t>
            </a:r>
            <a:r>
              <a:rPr lang="en-US" sz="3200" b="1" dirty="0" smtClean="0">
                <a:solidFill>
                  <a:srgbClr val="C00000"/>
                </a:solidFill>
              </a:rPr>
              <a:t>2023: Q1</a:t>
            </a:r>
            <a:endParaRPr lang="en-US" sz="2000" b="1" dirty="0">
              <a:solidFill>
                <a:srgbClr val="C00000"/>
              </a:solidFill>
            </a:endParaRPr>
          </a:p>
          <a:p>
            <a:pPr algn="ctr"/>
            <a:endParaRPr lang="en-US" sz="1600" b="1" dirty="0" smtClean="0"/>
          </a:p>
          <a:p>
            <a:pPr algn="ctr"/>
            <a:r>
              <a:rPr lang="en-US" sz="1600" b="1" dirty="0" smtClean="0"/>
              <a:t>Viral Suppression- Non Medical Case Management MAI</a:t>
            </a:r>
            <a:endParaRPr lang="en-US" sz="1600" b="1" dirty="0"/>
          </a:p>
          <a:p>
            <a:endParaRPr lang="en-US" sz="1600" dirty="0"/>
          </a:p>
        </p:txBody>
      </p:sp>
      <p:graphicFrame>
        <p:nvGraphicFramePr>
          <p:cNvPr id="2" name="Table 1"/>
          <p:cNvGraphicFramePr>
            <a:graphicFrameLocks noGrp="1"/>
          </p:cNvGraphicFramePr>
          <p:nvPr>
            <p:extLst/>
          </p:nvPr>
        </p:nvGraphicFramePr>
        <p:xfrm>
          <a:off x="1582048" y="1824399"/>
          <a:ext cx="9733548" cy="741680"/>
        </p:xfrm>
        <a:graphic>
          <a:graphicData uri="http://schemas.openxmlformats.org/drawingml/2006/table">
            <a:tbl>
              <a:tblPr firstRow="1" bandRow="1">
                <a:tableStyleId>{5C22544A-7EE6-4342-B048-85BDC9FD1C3A}</a:tableStyleId>
              </a:tblPr>
              <a:tblGrid>
                <a:gridCol w="4866774">
                  <a:extLst>
                    <a:ext uri="{9D8B030D-6E8A-4147-A177-3AD203B41FA5}">
                      <a16:colId xmlns:a16="http://schemas.microsoft.com/office/drawing/2014/main" val="2120515734"/>
                    </a:ext>
                  </a:extLst>
                </a:gridCol>
                <a:gridCol w="4866774">
                  <a:extLst>
                    <a:ext uri="{9D8B030D-6E8A-4147-A177-3AD203B41FA5}">
                      <a16:colId xmlns:a16="http://schemas.microsoft.com/office/drawing/2014/main" val="1447968780"/>
                    </a:ext>
                  </a:extLst>
                </a:gridCol>
              </a:tblGrid>
              <a:tr h="370840">
                <a:tc>
                  <a:txBody>
                    <a:bodyPr/>
                    <a:lstStyle/>
                    <a:p>
                      <a:pPr algn="ctr"/>
                      <a:r>
                        <a:rPr lang="en-US" dirty="0" smtClean="0"/>
                        <a:t>N/D</a:t>
                      </a:r>
                      <a:endParaRPr lang="en-US" dirty="0"/>
                    </a:p>
                  </a:txBody>
                  <a:tcPr/>
                </a:tc>
                <a:tc>
                  <a:txBody>
                    <a:bodyPr/>
                    <a:lstStyle/>
                    <a:p>
                      <a:pPr algn="ctr"/>
                      <a:r>
                        <a:rPr lang="en-US" dirty="0" smtClean="0"/>
                        <a:t>%</a:t>
                      </a:r>
                      <a:endParaRPr lang="en-US" dirty="0"/>
                    </a:p>
                  </a:txBody>
                  <a:tcPr/>
                </a:tc>
                <a:extLst>
                  <a:ext uri="{0D108BD9-81ED-4DB2-BD59-A6C34878D82A}">
                    <a16:rowId xmlns:a16="http://schemas.microsoft.com/office/drawing/2014/main" val="769212445"/>
                  </a:ext>
                </a:extLst>
              </a:tr>
              <a:tr h="370840">
                <a:tc>
                  <a:txBody>
                    <a:bodyPr/>
                    <a:lstStyle/>
                    <a:p>
                      <a:pPr algn="ctr"/>
                      <a:r>
                        <a:rPr lang="en-US" dirty="0" smtClean="0"/>
                        <a:t>307/353</a:t>
                      </a:r>
                      <a:endParaRPr lang="en-US" dirty="0"/>
                    </a:p>
                  </a:txBody>
                  <a:tcPr/>
                </a:tc>
                <a:tc>
                  <a:txBody>
                    <a:bodyPr/>
                    <a:lstStyle/>
                    <a:p>
                      <a:pPr algn="ctr"/>
                      <a:r>
                        <a:rPr lang="en-US" dirty="0" smtClean="0"/>
                        <a:t>87%</a:t>
                      </a:r>
                      <a:endParaRPr lang="en-US" dirty="0"/>
                    </a:p>
                  </a:txBody>
                  <a:tcPr/>
                </a:tc>
                <a:extLst>
                  <a:ext uri="{0D108BD9-81ED-4DB2-BD59-A6C34878D82A}">
                    <a16:rowId xmlns:a16="http://schemas.microsoft.com/office/drawing/2014/main" val="1839131408"/>
                  </a:ext>
                </a:extLst>
              </a:tr>
            </a:tbl>
          </a:graphicData>
        </a:graphic>
      </p:graphicFrame>
      <p:graphicFrame>
        <p:nvGraphicFramePr>
          <p:cNvPr id="7" name="Chart 6"/>
          <p:cNvGraphicFramePr/>
          <p:nvPr>
            <p:extLst/>
          </p:nvPr>
        </p:nvGraphicFramePr>
        <p:xfrm>
          <a:off x="1374451" y="2674363"/>
          <a:ext cx="5615895" cy="390691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8" name="Chart 7"/>
          <p:cNvGraphicFramePr/>
          <p:nvPr>
            <p:extLst/>
          </p:nvPr>
        </p:nvGraphicFramePr>
        <p:xfrm>
          <a:off x="5558588" y="2674363"/>
          <a:ext cx="6112044" cy="3906911"/>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875023546"/>
      </p:ext>
    </p:extLst>
  </p:cSld>
  <p:clrMapOvr>
    <a:masterClrMapping/>
  </p:clrMapOvr>
  <p:timing>
    <p:tnLst>
      <p:par>
        <p:cTn id="1" dur="indefinite" restart="never" nodeType="tmRoot"/>
      </p:par>
    </p:tnLst>
  </p:timing>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620044" y="500960"/>
            <a:ext cx="9657556" cy="1323439"/>
          </a:xfrm>
          <a:prstGeom prst="rect">
            <a:avLst/>
          </a:prstGeom>
          <a:noFill/>
        </p:spPr>
        <p:txBody>
          <a:bodyPr wrap="square" rtlCol="0">
            <a:spAutoFit/>
          </a:bodyPr>
          <a:lstStyle/>
          <a:p>
            <a:pPr algn="ctr"/>
            <a:r>
              <a:rPr lang="en-US" sz="3200" b="1" dirty="0">
                <a:solidFill>
                  <a:srgbClr val="C00000"/>
                </a:solidFill>
              </a:rPr>
              <a:t>Calendar Year (CY) </a:t>
            </a:r>
            <a:r>
              <a:rPr lang="en-US" sz="3200" b="1" dirty="0" smtClean="0">
                <a:solidFill>
                  <a:srgbClr val="C00000"/>
                </a:solidFill>
              </a:rPr>
              <a:t>2023: Q1</a:t>
            </a:r>
            <a:endParaRPr lang="en-US" sz="2000" b="1" dirty="0">
              <a:solidFill>
                <a:srgbClr val="C00000"/>
              </a:solidFill>
            </a:endParaRPr>
          </a:p>
          <a:p>
            <a:pPr algn="ctr"/>
            <a:endParaRPr lang="en-US" sz="1600" b="1" dirty="0" smtClean="0"/>
          </a:p>
          <a:p>
            <a:pPr algn="ctr"/>
            <a:r>
              <a:rPr lang="en-US" sz="1600" b="1" dirty="0" smtClean="0"/>
              <a:t>Viral Suppression- Specialty Outpatient Medical Care</a:t>
            </a:r>
            <a:endParaRPr lang="en-US" sz="1600" b="1" dirty="0"/>
          </a:p>
          <a:p>
            <a:endParaRPr lang="en-US" sz="1600" dirty="0"/>
          </a:p>
        </p:txBody>
      </p:sp>
      <p:graphicFrame>
        <p:nvGraphicFramePr>
          <p:cNvPr id="2" name="Table 1"/>
          <p:cNvGraphicFramePr>
            <a:graphicFrameLocks noGrp="1"/>
          </p:cNvGraphicFramePr>
          <p:nvPr>
            <p:extLst/>
          </p:nvPr>
        </p:nvGraphicFramePr>
        <p:xfrm>
          <a:off x="1582048" y="1824399"/>
          <a:ext cx="9733548" cy="741680"/>
        </p:xfrm>
        <a:graphic>
          <a:graphicData uri="http://schemas.openxmlformats.org/drawingml/2006/table">
            <a:tbl>
              <a:tblPr firstRow="1" bandRow="1">
                <a:tableStyleId>{5C22544A-7EE6-4342-B048-85BDC9FD1C3A}</a:tableStyleId>
              </a:tblPr>
              <a:tblGrid>
                <a:gridCol w="4866774">
                  <a:extLst>
                    <a:ext uri="{9D8B030D-6E8A-4147-A177-3AD203B41FA5}">
                      <a16:colId xmlns:a16="http://schemas.microsoft.com/office/drawing/2014/main" val="2120515734"/>
                    </a:ext>
                  </a:extLst>
                </a:gridCol>
                <a:gridCol w="4866774">
                  <a:extLst>
                    <a:ext uri="{9D8B030D-6E8A-4147-A177-3AD203B41FA5}">
                      <a16:colId xmlns:a16="http://schemas.microsoft.com/office/drawing/2014/main" val="1447968780"/>
                    </a:ext>
                  </a:extLst>
                </a:gridCol>
              </a:tblGrid>
              <a:tr h="370840">
                <a:tc>
                  <a:txBody>
                    <a:bodyPr/>
                    <a:lstStyle/>
                    <a:p>
                      <a:pPr algn="ctr"/>
                      <a:r>
                        <a:rPr lang="en-US" dirty="0" smtClean="0"/>
                        <a:t>N/D</a:t>
                      </a:r>
                      <a:endParaRPr lang="en-US" dirty="0"/>
                    </a:p>
                  </a:txBody>
                  <a:tcPr/>
                </a:tc>
                <a:tc>
                  <a:txBody>
                    <a:bodyPr/>
                    <a:lstStyle/>
                    <a:p>
                      <a:pPr algn="ctr"/>
                      <a:r>
                        <a:rPr lang="en-US" dirty="0" smtClean="0"/>
                        <a:t>%</a:t>
                      </a:r>
                      <a:endParaRPr lang="en-US" dirty="0"/>
                    </a:p>
                  </a:txBody>
                  <a:tcPr/>
                </a:tc>
                <a:extLst>
                  <a:ext uri="{0D108BD9-81ED-4DB2-BD59-A6C34878D82A}">
                    <a16:rowId xmlns:a16="http://schemas.microsoft.com/office/drawing/2014/main" val="769212445"/>
                  </a:ext>
                </a:extLst>
              </a:tr>
              <a:tr h="370840">
                <a:tc>
                  <a:txBody>
                    <a:bodyPr/>
                    <a:lstStyle/>
                    <a:p>
                      <a:pPr algn="ctr"/>
                      <a:r>
                        <a:rPr lang="en-US" dirty="0" smtClean="0"/>
                        <a:t>133/157</a:t>
                      </a:r>
                      <a:endParaRPr lang="en-US" dirty="0"/>
                    </a:p>
                  </a:txBody>
                  <a:tcPr/>
                </a:tc>
                <a:tc>
                  <a:txBody>
                    <a:bodyPr/>
                    <a:lstStyle/>
                    <a:p>
                      <a:pPr algn="ctr"/>
                      <a:r>
                        <a:rPr lang="en-US" dirty="0" smtClean="0"/>
                        <a:t>85%</a:t>
                      </a:r>
                      <a:endParaRPr lang="en-US" dirty="0"/>
                    </a:p>
                  </a:txBody>
                  <a:tcPr/>
                </a:tc>
                <a:extLst>
                  <a:ext uri="{0D108BD9-81ED-4DB2-BD59-A6C34878D82A}">
                    <a16:rowId xmlns:a16="http://schemas.microsoft.com/office/drawing/2014/main" val="1839131408"/>
                  </a:ext>
                </a:extLst>
              </a:tr>
            </a:tbl>
          </a:graphicData>
        </a:graphic>
      </p:graphicFrame>
      <p:graphicFrame>
        <p:nvGraphicFramePr>
          <p:cNvPr id="5" name="Chart 4"/>
          <p:cNvGraphicFramePr/>
          <p:nvPr>
            <p:extLst/>
          </p:nvPr>
        </p:nvGraphicFramePr>
        <p:xfrm>
          <a:off x="1620044" y="2630575"/>
          <a:ext cx="4658523" cy="336129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 name="Chart 6"/>
          <p:cNvGraphicFramePr/>
          <p:nvPr>
            <p:extLst/>
          </p:nvPr>
        </p:nvGraphicFramePr>
        <p:xfrm>
          <a:off x="6247241" y="2566079"/>
          <a:ext cx="5269936" cy="3490287"/>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169060590"/>
      </p:ext>
    </p:extLst>
  </p:cSld>
  <p:clrMapOvr>
    <a:masterClrMapping/>
  </p:clrMapOvr>
  <p:timing>
    <p:tnLst>
      <p:par>
        <p:cTn id="1" dur="indefinite" restart="never" nodeType="tmRoot"/>
      </p:par>
    </p:tnLst>
  </p:timing>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620044" y="614239"/>
            <a:ext cx="9657556" cy="1323439"/>
          </a:xfrm>
          <a:prstGeom prst="rect">
            <a:avLst/>
          </a:prstGeom>
          <a:noFill/>
        </p:spPr>
        <p:txBody>
          <a:bodyPr wrap="square" rtlCol="0">
            <a:spAutoFit/>
          </a:bodyPr>
          <a:lstStyle/>
          <a:p>
            <a:pPr algn="ctr"/>
            <a:r>
              <a:rPr lang="en-US" sz="3200" b="1" dirty="0">
                <a:solidFill>
                  <a:srgbClr val="C00000"/>
                </a:solidFill>
              </a:rPr>
              <a:t>Calendar Year (CY) </a:t>
            </a:r>
            <a:r>
              <a:rPr lang="en-US" sz="3200" b="1" dirty="0" smtClean="0">
                <a:solidFill>
                  <a:srgbClr val="C00000"/>
                </a:solidFill>
              </a:rPr>
              <a:t>2023: Q1</a:t>
            </a:r>
            <a:endParaRPr lang="en-US" sz="2000" b="1" dirty="0">
              <a:solidFill>
                <a:srgbClr val="C00000"/>
              </a:solidFill>
            </a:endParaRPr>
          </a:p>
          <a:p>
            <a:pPr algn="ctr"/>
            <a:endParaRPr lang="en-US" sz="1600" b="1" dirty="0" smtClean="0"/>
          </a:p>
          <a:p>
            <a:pPr algn="ctr"/>
            <a:r>
              <a:rPr lang="en-US" sz="1600" b="1" dirty="0" smtClean="0"/>
              <a:t>Viral Suppression- Specialty Outpatient Medical Care Cont.</a:t>
            </a:r>
            <a:endParaRPr lang="en-US" sz="1600" b="1" dirty="0"/>
          </a:p>
          <a:p>
            <a:endParaRPr lang="en-US" sz="1600" dirty="0"/>
          </a:p>
        </p:txBody>
      </p:sp>
      <p:graphicFrame>
        <p:nvGraphicFramePr>
          <p:cNvPr id="8" name="Chart 7"/>
          <p:cNvGraphicFramePr/>
          <p:nvPr>
            <p:extLst/>
          </p:nvPr>
        </p:nvGraphicFramePr>
        <p:xfrm>
          <a:off x="2908451" y="1937678"/>
          <a:ext cx="7080742" cy="445109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929511654"/>
      </p:ext>
    </p:extLst>
  </p:cSld>
  <p:clrMapOvr>
    <a:masterClrMapping/>
  </p:clrMapOvr>
  <p:timing>
    <p:tnLst>
      <p:par>
        <p:cTn id="1" dur="indefinite" restart="never" nodeType="tmRoot"/>
      </p:par>
    </p:tnLst>
  </p:timing>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9" y="339115"/>
            <a:ext cx="9718605" cy="1446822"/>
          </a:xfrm>
        </p:spPr>
        <p:txBody>
          <a:bodyPr/>
          <a:lstStyle/>
          <a:p>
            <a:pPr algn="l"/>
            <a:r>
              <a:rPr lang="en-US" sz="4800" dirty="0">
                <a:solidFill>
                  <a:srgbClr val="C00000"/>
                </a:solidFill>
              </a:rPr>
              <a:t>Questions?    </a:t>
            </a:r>
            <a:r>
              <a:rPr lang="en-US" dirty="0"/>
              <a:t/>
            </a:r>
            <a:br>
              <a:rPr lang="en-US" dirty="0"/>
            </a:br>
            <a:endParaRPr lang="en-US" dirty="0"/>
          </a:p>
        </p:txBody>
      </p:sp>
      <p:pic>
        <p:nvPicPr>
          <p:cNvPr id="4" name="Content Placeholder 3"/>
          <p:cNvPicPr>
            <a:picLocks noGrp="1" noChangeAspect="1"/>
          </p:cNvPicPr>
          <p:nvPr>
            <p:ph idx="1"/>
          </p:nvPr>
        </p:nvPicPr>
        <p:blipFill>
          <a:blip r:embed="rId2"/>
          <a:stretch>
            <a:fillRect/>
          </a:stretch>
        </p:blipFill>
        <p:spPr>
          <a:xfrm>
            <a:off x="4789017" y="1785937"/>
            <a:ext cx="3109187" cy="3109187"/>
          </a:xfrm>
          <a:prstGeom prst="rect">
            <a:avLst/>
          </a:prstGeom>
        </p:spPr>
      </p:pic>
    </p:spTree>
    <p:extLst>
      <p:ext uri="{BB962C8B-B14F-4D97-AF65-F5344CB8AC3E}">
        <p14:creationId xmlns:p14="http://schemas.microsoft.com/office/powerpoint/2010/main" val="385514018"/>
      </p:ext>
    </p:extLst>
  </p:cSld>
  <p:clrMapOvr>
    <a:masterClrMapping/>
  </p:clrMapOvr>
  <p:timing>
    <p:tnLst>
      <p:par>
        <p:cTn id="1" dur="indefinite" restart="never" nodeType="tmRoot"/>
      </p:par>
    </p:tnLst>
  </p:timing>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80259" y="2034362"/>
            <a:ext cx="11002512" cy="2110382"/>
          </a:xfrm>
        </p:spPr>
        <p:txBody>
          <a:bodyPr>
            <a:noAutofit/>
          </a:bodyPr>
          <a:lstStyle/>
          <a:p>
            <a:r>
              <a:rPr lang="en-US" sz="6000" dirty="0" smtClean="0"/>
              <a:t>PBC Ryan White Part A/MAI </a:t>
            </a:r>
            <a:br>
              <a:rPr lang="en-US" sz="6000" dirty="0" smtClean="0"/>
            </a:br>
            <a:r>
              <a:rPr lang="en-US" sz="6000" dirty="0" smtClean="0"/>
              <a:t>Clinical Quality Management &amp;</a:t>
            </a:r>
            <a:br>
              <a:rPr lang="en-US" sz="6000" dirty="0" smtClean="0"/>
            </a:br>
            <a:r>
              <a:rPr lang="en-US" sz="6000" dirty="0" smtClean="0"/>
              <a:t>Quality Improvement Projects</a:t>
            </a:r>
            <a:endParaRPr lang="en-US" sz="6000" dirty="0"/>
          </a:p>
        </p:txBody>
      </p:sp>
      <p:sp>
        <p:nvSpPr>
          <p:cNvPr id="3" name="Content Placeholder 2"/>
          <p:cNvSpPr>
            <a:spLocks noGrp="1"/>
          </p:cNvSpPr>
          <p:nvPr>
            <p:ph type="body" idx="1"/>
          </p:nvPr>
        </p:nvSpPr>
        <p:spPr>
          <a:xfrm>
            <a:off x="2572278" y="4777381"/>
            <a:ext cx="8930748" cy="1979554"/>
          </a:xfrm>
        </p:spPr>
        <p:txBody>
          <a:bodyPr numCol="2" anchor="t">
            <a:normAutofit/>
          </a:bodyPr>
          <a:lstStyle/>
          <a:p>
            <a:r>
              <a:rPr lang="en-US" sz="1600" dirty="0"/>
              <a:t> Daisy Wiebe, PhD, MPH</a:t>
            </a:r>
          </a:p>
          <a:p>
            <a:r>
              <a:rPr lang="en-US" sz="1600" dirty="0"/>
              <a:t>Quality Management Clinician</a:t>
            </a:r>
          </a:p>
          <a:p>
            <a:r>
              <a:rPr lang="en-US" sz="1600" dirty="0"/>
              <a:t>PBC Ryan White HIV/AIDS Program</a:t>
            </a:r>
          </a:p>
          <a:p>
            <a:r>
              <a:rPr lang="en-US" sz="1600" dirty="0">
                <a:hlinkClick r:id="rId2"/>
              </a:rPr>
              <a:t>dwiebe@pbcgov.org</a:t>
            </a:r>
            <a:endParaRPr lang="en-US" sz="1600" dirty="0"/>
          </a:p>
          <a:p>
            <a:r>
              <a:rPr lang="en-US" sz="1600" dirty="0"/>
              <a:t>(561) 355-4760</a:t>
            </a:r>
          </a:p>
          <a:p>
            <a:r>
              <a:rPr lang="en-US" sz="1600" dirty="0" smtClean="0"/>
              <a:t>Jasmine </a:t>
            </a:r>
            <a:r>
              <a:rPr lang="en-US" sz="1600" dirty="0" err="1" smtClean="0"/>
              <a:t>Rohoman</a:t>
            </a:r>
            <a:r>
              <a:rPr lang="en-US" sz="1600" dirty="0" smtClean="0"/>
              <a:t>, MPH, BSN</a:t>
            </a:r>
            <a:endParaRPr lang="en-US" sz="1600" dirty="0"/>
          </a:p>
          <a:p>
            <a:r>
              <a:rPr lang="en-US" sz="1600" dirty="0"/>
              <a:t>Quality Management Clinician</a:t>
            </a:r>
          </a:p>
          <a:p>
            <a:r>
              <a:rPr lang="en-US" sz="1600" dirty="0"/>
              <a:t>PBC Ryan White HIV/AIDS </a:t>
            </a:r>
            <a:r>
              <a:rPr lang="en-US" sz="1600" dirty="0" smtClean="0"/>
              <a:t>Program</a:t>
            </a:r>
          </a:p>
          <a:p>
            <a:r>
              <a:rPr lang="en-US" sz="1600" dirty="0" smtClean="0">
                <a:hlinkClick r:id="rId3"/>
              </a:rPr>
              <a:t>jrohoman@pbcgov.org</a:t>
            </a:r>
            <a:endParaRPr lang="en-US" sz="1600" dirty="0" smtClean="0"/>
          </a:p>
          <a:p>
            <a:r>
              <a:rPr lang="en-US" sz="1600" dirty="0"/>
              <a:t>(561) 274-1107 </a:t>
            </a:r>
          </a:p>
        </p:txBody>
      </p:sp>
    </p:spTree>
    <p:extLst>
      <p:ext uri="{BB962C8B-B14F-4D97-AF65-F5344CB8AC3E}">
        <p14:creationId xmlns:p14="http://schemas.microsoft.com/office/powerpoint/2010/main" val="2659429990"/>
      </p:ext>
    </p:extLst>
  </p:cSld>
  <p:clrMapOvr>
    <a:masterClrMapping/>
  </p:clrMapOvr>
  <p:timing>
    <p:tnLst>
      <p:par>
        <p:cTn id="1" dur="indefinite" restart="never" nodeType="tmRoot"/>
      </p:par>
    </p:tnLst>
  </p:timing>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b="1" dirty="0">
                <a:solidFill>
                  <a:srgbClr val="C00000"/>
                </a:solidFill>
              </a:rPr>
              <a:t>Quality Improvement Projects (QIP)</a:t>
            </a:r>
            <a:endParaRPr lang="en-US" dirty="0">
              <a:solidFill>
                <a:srgbClr val="C00000"/>
              </a:solidFill>
            </a:endParaRPr>
          </a:p>
        </p:txBody>
      </p:sp>
      <p:sp>
        <p:nvSpPr>
          <p:cNvPr id="3" name="Content Placeholder 2"/>
          <p:cNvSpPr>
            <a:spLocks noGrp="1"/>
          </p:cNvSpPr>
          <p:nvPr>
            <p:ph idx="1"/>
          </p:nvPr>
        </p:nvSpPr>
        <p:spPr/>
        <p:txBody>
          <a:bodyPr/>
          <a:lstStyle/>
          <a:p>
            <a:r>
              <a:rPr lang="en-US" dirty="0"/>
              <a:t>Quality improvement involves the development and implementation of activities to make changes to the program in response to the performance data results. To do this, </a:t>
            </a:r>
            <a:r>
              <a:rPr lang="en-US" u="sng" dirty="0"/>
              <a:t>Recipients and Sub-recipients are required to implement quality improvement activities aimed at improving patient care, health outcomes, and patient </a:t>
            </a:r>
            <a:r>
              <a:rPr lang="en-US" u="sng" dirty="0" smtClean="0"/>
              <a:t>satisfaction.</a:t>
            </a:r>
          </a:p>
          <a:p>
            <a:r>
              <a:rPr lang="en-US" dirty="0" smtClean="0"/>
              <a:t>Once </a:t>
            </a:r>
            <a:r>
              <a:rPr lang="en-US" dirty="0"/>
              <a:t>QIPs are created and tested, we are then able to understand if specific changes or improvements had a positive impact on patient health outcomes or if further changes in RWHAP funded services are necessary.</a:t>
            </a:r>
          </a:p>
          <a:p>
            <a:pPr marL="0" indent="0">
              <a:buNone/>
            </a:pPr>
            <a:endParaRPr lang="en-US" dirty="0"/>
          </a:p>
        </p:txBody>
      </p:sp>
    </p:spTree>
    <p:extLst>
      <p:ext uri="{BB962C8B-B14F-4D97-AF65-F5344CB8AC3E}">
        <p14:creationId xmlns:p14="http://schemas.microsoft.com/office/powerpoint/2010/main" val="2565461076"/>
      </p:ext>
    </p:extLst>
  </p:cSld>
  <p:clrMapOvr>
    <a:masterClrMapping/>
  </p:clrMapOvr>
  <p:timing>
    <p:tnLst>
      <p:par>
        <p:cTn id="1" dur="indefinite" restart="never" nodeType="tmRoot"/>
      </p:par>
    </p:tnLst>
  </p:timing>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b="1" dirty="0" smtClean="0">
                <a:solidFill>
                  <a:srgbClr val="C00000"/>
                </a:solidFill>
              </a:rPr>
              <a:t>Ryan White Quality Management Program</a:t>
            </a:r>
            <a:endParaRPr lang="en-US" b="1" dirty="0">
              <a:solidFill>
                <a:srgbClr val="C00000"/>
              </a:solidFill>
            </a:endParaRPr>
          </a:p>
        </p:txBody>
      </p:sp>
      <p:sp>
        <p:nvSpPr>
          <p:cNvPr id="7" name="Content Placeholder 6"/>
          <p:cNvSpPr>
            <a:spLocks noGrp="1"/>
          </p:cNvSpPr>
          <p:nvPr>
            <p:ph idx="1"/>
          </p:nvPr>
        </p:nvSpPr>
        <p:spPr>
          <a:xfrm>
            <a:off x="1160891" y="1454084"/>
            <a:ext cx="7234406" cy="4488514"/>
          </a:xfrm>
        </p:spPr>
        <p:txBody>
          <a:bodyPr>
            <a:normAutofit fontScale="85000" lnSpcReduction="20000"/>
          </a:bodyPr>
          <a:lstStyle/>
          <a:p>
            <a:r>
              <a:rPr lang="en-US" b="1" dirty="0" smtClean="0"/>
              <a:t>Recipient and Sub-Recipient Clinical Quality Management (CQM) Plans </a:t>
            </a:r>
          </a:p>
          <a:p>
            <a:pPr lvl="1"/>
            <a:r>
              <a:rPr lang="en-US" dirty="0" smtClean="0"/>
              <a:t>Document that includes an implementation description of the 3 items required of a CQM program:</a:t>
            </a:r>
          </a:p>
          <a:p>
            <a:pPr lvl="2">
              <a:buFont typeface="Wingdings" panose="05000000000000000000" pitchFamily="2" charset="2"/>
              <a:buChar char="Ø"/>
            </a:pPr>
            <a:r>
              <a:rPr lang="en-US" dirty="0" smtClean="0"/>
              <a:t>Infrastructure</a:t>
            </a:r>
          </a:p>
          <a:p>
            <a:pPr lvl="2">
              <a:buFont typeface="Wingdings" panose="05000000000000000000" pitchFamily="2" charset="2"/>
              <a:buChar char="Ø"/>
            </a:pPr>
            <a:r>
              <a:rPr lang="en-US" dirty="0" smtClean="0"/>
              <a:t>Performance Measurement</a:t>
            </a:r>
          </a:p>
          <a:p>
            <a:pPr lvl="2">
              <a:buFont typeface="Wingdings" panose="05000000000000000000" pitchFamily="2" charset="2"/>
              <a:buChar char="Ø"/>
            </a:pPr>
            <a:r>
              <a:rPr lang="en-US" dirty="0" smtClean="0"/>
              <a:t>Quality Improvement</a:t>
            </a:r>
          </a:p>
          <a:p>
            <a:pPr marL="285750" lvl="2"/>
            <a:r>
              <a:rPr lang="en-US" sz="2400" b="1" dirty="0" smtClean="0"/>
              <a:t>Plan, Do, Study, Act (PDSA) Template </a:t>
            </a:r>
          </a:p>
          <a:p>
            <a:pPr marL="628650" lvl="3"/>
            <a:r>
              <a:rPr lang="en-US" sz="1800" dirty="0" smtClean="0"/>
              <a:t>Standardized form </a:t>
            </a:r>
          </a:p>
          <a:p>
            <a:pPr marL="1371600" lvl="4" indent="-457200">
              <a:buFont typeface="Wingdings" panose="05000000000000000000" pitchFamily="2" charset="2"/>
              <a:buChar char="Ø"/>
            </a:pPr>
            <a:r>
              <a:rPr lang="en-US" sz="2000" dirty="0" smtClean="0"/>
              <a:t>Form for recipients to track their progress</a:t>
            </a:r>
          </a:p>
          <a:p>
            <a:pPr marL="285750" lvl="2"/>
            <a:r>
              <a:rPr lang="en-US" sz="2400" b="1" dirty="0"/>
              <a:t>Monthly </a:t>
            </a:r>
            <a:r>
              <a:rPr lang="en-US" sz="2400" b="1" dirty="0" smtClean="0"/>
              <a:t>Quality Improvement Workgroup</a:t>
            </a:r>
          </a:p>
          <a:p>
            <a:pPr marL="628650" lvl="3"/>
            <a:r>
              <a:rPr lang="en-US" sz="2200" dirty="0" smtClean="0"/>
              <a:t>Agencies are required to keep track of what they are doing and report back at the workgroup</a:t>
            </a:r>
          </a:p>
          <a:p>
            <a:pPr marL="1085850" lvl="4"/>
            <a:r>
              <a:rPr lang="en-US" sz="2000" dirty="0" smtClean="0"/>
              <a:t>Challenges, feedback </a:t>
            </a:r>
            <a:endParaRPr lang="en-US" sz="2000" dirty="0"/>
          </a:p>
        </p:txBody>
      </p:sp>
      <p:pic>
        <p:nvPicPr>
          <p:cNvPr id="4" name="Picture 3"/>
          <p:cNvPicPr>
            <a:picLocks noChangeAspect="1"/>
          </p:cNvPicPr>
          <p:nvPr/>
        </p:nvPicPr>
        <p:blipFill>
          <a:blip r:embed="rId3"/>
          <a:stretch>
            <a:fillRect/>
          </a:stretch>
        </p:blipFill>
        <p:spPr>
          <a:xfrm>
            <a:off x="9136768" y="1368646"/>
            <a:ext cx="2188453" cy="2784631"/>
          </a:xfrm>
          <a:prstGeom prst="rect">
            <a:avLst/>
          </a:prstGeom>
        </p:spPr>
      </p:pic>
      <p:pic>
        <p:nvPicPr>
          <p:cNvPr id="5" name="Picture 4"/>
          <p:cNvPicPr>
            <a:picLocks noChangeAspect="1"/>
          </p:cNvPicPr>
          <p:nvPr/>
        </p:nvPicPr>
        <p:blipFill>
          <a:blip r:embed="rId4"/>
          <a:stretch>
            <a:fillRect/>
          </a:stretch>
        </p:blipFill>
        <p:spPr>
          <a:xfrm>
            <a:off x="8298261" y="4332885"/>
            <a:ext cx="1766643" cy="2311400"/>
          </a:xfrm>
          <a:prstGeom prst="rect">
            <a:avLst/>
          </a:prstGeom>
        </p:spPr>
      </p:pic>
      <p:pic>
        <p:nvPicPr>
          <p:cNvPr id="6" name="Picture 5"/>
          <p:cNvPicPr>
            <a:picLocks noChangeAspect="1"/>
          </p:cNvPicPr>
          <p:nvPr/>
        </p:nvPicPr>
        <p:blipFill>
          <a:blip r:embed="rId5"/>
          <a:stretch>
            <a:fillRect/>
          </a:stretch>
        </p:blipFill>
        <p:spPr>
          <a:xfrm>
            <a:off x="10206018" y="4327934"/>
            <a:ext cx="1789132" cy="2324601"/>
          </a:xfrm>
          <a:prstGeom prst="rect">
            <a:avLst/>
          </a:prstGeom>
        </p:spPr>
      </p:pic>
    </p:spTree>
    <p:extLst>
      <p:ext uri="{BB962C8B-B14F-4D97-AF65-F5344CB8AC3E}">
        <p14:creationId xmlns:p14="http://schemas.microsoft.com/office/powerpoint/2010/main" val="1991077710"/>
      </p:ext>
    </p:extLst>
  </p:cSld>
  <p:clrMapOvr>
    <a:masterClrMapping/>
  </p:clrMapOvr>
  <p:timing>
    <p:tnLst>
      <p:par>
        <p:cTn id="1" dur="indefinite" restart="never" nodeType="tmRoot"/>
      </p:par>
    </p:tnLst>
  </p:timing>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200898" y="65422"/>
            <a:ext cx="10018713" cy="1752599"/>
          </a:xfrm>
        </p:spPr>
        <p:txBody>
          <a:bodyPr/>
          <a:lstStyle/>
          <a:p>
            <a:pPr algn="l"/>
            <a:r>
              <a:rPr lang="en-US" b="1" dirty="0" smtClean="0">
                <a:solidFill>
                  <a:srgbClr val="C00000"/>
                </a:solidFill>
              </a:rPr>
              <a:t>Ryan White Quality Improvement Toolkit</a:t>
            </a:r>
            <a:endParaRPr lang="en-US" b="1" dirty="0">
              <a:solidFill>
                <a:srgbClr val="C00000"/>
              </a:solidFill>
            </a:endParaRPr>
          </a:p>
        </p:txBody>
      </p:sp>
      <p:pic>
        <p:nvPicPr>
          <p:cNvPr id="4" name="Picture 3"/>
          <p:cNvPicPr>
            <a:picLocks noChangeAspect="1"/>
          </p:cNvPicPr>
          <p:nvPr/>
        </p:nvPicPr>
        <p:blipFill>
          <a:blip r:embed="rId3"/>
          <a:stretch>
            <a:fillRect/>
          </a:stretch>
        </p:blipFill>
        <p:spPr>
          <a:xfrm>
            <a:off x="1245936" y="1449753"/>
            <a:ext cx="2663407" cy="4174424"/>
          </a:xfrm>
          <a:prstGeom prst="rect">
            <a:avLst/>
          </a:prstGeom>
        </p:spPr>
      </p:pic>
      <p:pic>
        <p:nvPicPr>
          <p:cNvPr id="5" name="Picture 4"/>
          <p:cNvPicPr>
            <a:picLocks noChangeAspect="1"/>
          </p:cNvPicPr>
          <p:nvPr/>
        </p:nvPicPr>
        <p:blipFill>
          <a:blip r:embed="rId4"/>
          <a:stretch>
            <a:fillRect/>
          </a:stretch>
        </p:blipFill>
        <p:spPr>
          <a:xfrm>
            <a:off x="4269670" y="1449753"/>
            <a:ext cx="2074062" cy="2519279"/>
          </a:xfrm>
          <a:prstGeom prst="rect">
            <a:avLst/>
          </a:prstGeom>
        </p:spPr>
      </p:pic>
      <p:pic>
        <p:nvPicPr>
          <p:cNvPr id="6" name="Picture 5"/>
          <p:cNvPicPr>
            <a:picLocks noChangeAspect="1"/>
          </p:cNvPicPr>
          <p:nvPr/>
        </p:nvPicPr>
        <p:blipFill>
          <a:blip r:embed="rId5"/>
          <a:stretch>
            <a:fillRect/>
          </a:stretch>
        </p:blipFill>
        <p:spPr>
          <a:xfrm>
            <a:off x="4269670" y="4122822"/>
            <a:ext cx="2305559" cy="2232108"/>
          </a:xfrm>
          <a:prstGeom prst="rect">
            <a:avLst/>
          </a:prstGeom>
        </p:spPr>
      </p:pic>
      <p:pic>
        <p:nvPicPr>
          <p:cNvPr id="11" name="Picture 10"/>
          <p:cNvPicPr>
            <a:picLocks noChangeAspect="1"/>
          </p:cNvPicPr>
          <p:nvPr/>
        </p:nvPicPr>
        <p:blipFill>
          <a:blip r:embed="rId6"/>
          <a:stretch>
            <a:fillRect/>
          </a:stretch>
        </p:blipFill>
        <p:spPr>
          <a:xfrm>
            <a:off x="6575229" y="1449753"/>
            <a:ext cx="3014712" cy="2058121"/>
          </a:xfrm>
          <a:prstGeom prst="rect">
            <a:avLst/>
          </a:prstGeom>
        </p:spPr>
      </p:pic>
      <p:pic>
        <p:nvPicPr>
          <p:cNvPr id="12" name="Picture 11"/>
          <p:cNvPicPr>
            <a:picLocks noChangeAspect="1"/>
          </p:cNvPicPr>
          <p:nvPr/>
        </p:nvPicPr>
        <p:blipFill>
          <a:blip r:embed="rId7"/>
          <a:stretch>
            <a:fillRect/>
          </a:stretch>
        </p:blipFill>
        <p:spPr>
          <a:xfrm>
            <a:off x="6891665" y="3636209"/>
            <a:ext cx="2145388" cy="2769091"/>
          </a:xfrm>
          <a:prstGeom prst="rect">
            <a:avLst/>
          </a:prstGeom>
        </p:spPr>
      </p:pic>
      <p:pic>
        <p:nvPicPr>
          <p:cNvPr id="14" name="Picture 13"/>
          <p:cNvPicPr>
            <a:picLocks noChangeAspect="1"/>
          </p:cNvPicPr>
          <p:nvPr/>
        </p:nvPicPr>
        <p:blipFill>
          <a:blip r:embed="rId8"/>
          <a:stretch>
            <a:fillRect/>
          </a:stretch>
        </p:blipFill>
        <p:spPr>
          <a:xfrm>
            <a:off x="9726314" y="1540525"/>
            <a:ext cx="2320545" cy="1812275"/>
          </a:xfrm>
          <a:prstGeom prst="rect">
            <a:avLst/>
          </a:prstGeom>
        </p:spPr>
      </p:pic>
      <p:pic>
        <p:nvPicPr>
          <p:cNvPr id="15" name="Picture 14"/>
          <p:cNvPicPr>
            <a:picLocks noChangeAspect="1"/>
          </p:cNvPicPr>
          <p:nvPr/>
        </p:nvPicPr>
        <p:blipFill>
          <a:blip r:embed="rId9"/>
          <a:stretch>
            <a:fillRect/>
          </a:stretch>
        </p:blipFill>
        <p:spPr>
          <a:xfrm>
            <a:off x="9353489" y="3946336"/>
            <a:ext cx="2746502" cy="2270313"/>
          </a:xfrm>
          <a:prstGeom prst="rect">
            <a:avLst/>
          </a:prstGeom>
        </p:spPr>
      </p:pic>
    </p:spTree>
    <p:extLst>
      <p:ext uri="{BB962C8B-B14F-4D97-AF65-F5344CB8AC3E}">
        <p14:creationId xmlns:p14="http://schemas.microsoft.com/office/powerpoint/2010/main" val="2642137528"/>
      </p:ext>
    </p:extLst>
  </p:cSld>
  <p:clrMapOvr>
    <a:masterClrMapping/>
  </p:clrMapOvr>
  <p:timing>
    <p:tnLst>
      <p:par>
        <p:cTn id="1" dur="indefinite" restart="never" nodeType="tmRoot"/>
      </p:par>
    </p:tnLst>
  </p:timing>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9" y="339115"/>
            <a:ext cx="9718605" cy="1446822"/>
          </a:xfrm>
        </p:spPr>
        <p:txBody>
          <a:bodyPr/>
          <a:lstStyle/>
          <a:p>
            <a:pPr algn="l"/>
            <a:r>
              <a:rPr lang="en-US" sz="4800" dirty="0">
                <a:solidFill>
                  <a:srgbClr val="C00000"/>
                </a:solidFill>
              </a:rPr>
              <a:t>Questions?    </a:t>
            </a:r>
            <a:r>
              <a:rPr lang="en-US" dirty="0"/>
              <a:t/>
            </a:r>
            <a:br>
              <a:rPr lang="en-US" dirty="0"/>
            </a:br>
            <a:endParaRPr lang="en-US" dirty="0"/>
          </a:p>
        </p:txBody>
      </p:sp>
      <p:pic>
        <p:nvPicPr>
          <p:cNvPr id="4" name="Content Placeholder 3"/>
          <p:cNvPicPr>
            <a:picLocks noGrp="1" noChangeAspect="1"/>
          </p:cNvPicPr>
          <p:nvPr>
            <p:ph idx="1"/>
          </p:nvPr>
        </p:nvPicPr>
        <p:blipFill>
          <a:blip r:embed="rId2"/>
          <a:stretch>
            <a:fillRect/>
          </a:stretch>
        </p:blipFill>
        <p:spPr>
          <a:xfrm>
            <a:off x="4789017" y="1785937"/>
            <a:ext cx="3109187" cy="3109187"/>
          </a:xfrm>
          <a:prstGeom prst="rect">
            <a:avLst/>
          </a:prstGeom>
        </p:spPr>
      </p:pic>
    </p:spTree>
    <p:extLst>
      <p:ext uri="{BB962C8B-B14F-4D97-AF65-F5344CB8AC3E}">
        <p14:creationId xmlns:p14="http://schemas.microsoft.com/office/powerpoint/2010/main" val="755070738"/>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Service Category cost per unit- Part A cont.</a:t>
            </a:r>
          </a:p>
        </p:txBody>
      </p:sp>
      <p:graphicFrame>
        <p:nvGraphicFramePr>
          <p:cNvPr id="4" name="Content Placeholder 3"/>
          <p:cNvGraphicFramePr>
            <a:graphicFrameLocks noGrp="1"/>
          </p:cNvGraphicFramePr>
          <p:nvPr>
            <p:ph idx="1"/>
            <p:extLst/>
          </p:nvPr>
        </p:nvGraphicFramePr>
        <p:xfrm>
          <a:off x="2006594" y="1785937"/>
          <a:ext cx="8974142" cy="2788920"/>
        </p:xfrm>
        <a:graphic>
          <a:graphicData uri="http://schemas.openxmlformats.org/drawingml/2006/table">
            <a:tbl>
              <a:tblPr firstRow="1" bandRow="1">
                <a:tableStyleId>{5C22544A-7EE6-4342-B048-85BDC9FD1C3A}</a:tableStyleId>
              </a:tblPr>
              <a:tblGrid>
                <a:gridCol w="3023032">
                  <a:extLst>
                    <a:ext uri="{9D8B030D-6E8A-4147-A177-3AD203B41FA5}">
                      <a16:colId xmlns:a16="http://schemas.microsoft.com/office/drawing/2014/main" val="1041094868"/>
                    </a:ext>
                  </a:extLst>
                </a:gridCol>
                <a:gridCol w="1089891">
                  <a:extLst>
                    <a:ext uri="{9D8B030D-6E8A-4147-A177-3AD203B41FA5}">
                      <a16:colId xmlns:a16="http://schemas.microsoft.com/office/drawing/2014/main" val="1742710499"/>
                    </a:ext>
                  </a:extLst>
                </a:gridCol>
                <a:gridCol w="1058541">
                  <a:extLst>
                    <a:ext uri="{9D8B030D-6E8A-4147-A177-3AD203B41FA5}">
                      <a16:colId xmlns:a16="http://schemas.microsoft.com/office/drawing/2014/main" val="3934482385"/>
                    </a:ext>
                  </a:extLst>
                </a:gridCol>
                <a:gridCol w="1368783">
                  <a:extLst>
                    <a:ext uri="{9D8B030D-6E8A-4147-A177-3AD203B41FA5}">
                      <a16:colId xmlns:a16="http://schemas.microsoft.com/office/drawing/2014/main" val="4239777370"/>
                    </a:ext>
                  </a:extLst>
                </a:gridCol>
                <a:gridCol w="1260415">
                  <a:extLst>
                    <a:ext uri="{9D8B030D-6E8A-4147-A177-3AD203B41FA5}">
                      <a16:colId xmlns:a16="http://schemas.microsoft.com/office/drawing/2014/main" val="981960296"/>
                    </a:ext>
                  </a:extLst>
                </a:gridCol>
                <a:gridCol w="1173480">
                  <a:extLst>
                    <a:ext uri="{9D8B030D-6E8A-4147-A177-3AD203B41FA5}">
                      <a16:colId xmlns:a16="http://schemas.microsoft.com/office/drawing/2014/main" val="15192822"/>
                    </a:ext>
                  </a:extLst>
                </a:gridCol>
              </a:tblGrid>
              <a:tr h="370840">
                <a:tc>
                  <a:txBody>
                    <a:bodyPr/>
                    <a:lstStyle/>
                    <a:p>
                      <a:pPr algn="ctr"/>
                      <a:r>
                        <a:rPr lang="en-US" dirty="0" smtClean="0"/>
                        <a:t>Support </a:t>
                      </a:r>
                      <a:r>
                        <a:rPr lang="en-US" baseline="0" dirty="0" smtClean="0"/>
                        <a:t>Service Category</a:t>
                      </a:r>
                      <a:endParaRPr lang="en-US" dirty="0"/>
                    </a:p>
                  </a:txBody>
                  <a:tcPr/>
                </a:tc>
                <a:tc>
                  <a:txBody>
                    <a:bodyPr/>
                    <a:lstStyle/>
                    <a:p>
                      <a:pPr algn="ctr"/>
                      <a:r>
                        <a:rPr lang="en-US" dirty="0" smtClean="0"/>
                        <a:t>Amount</a:t>
                      </a:r>
                      <a:endParaRPr lang="en-US" dirty="0"/>
                    </a:p>
                  </a:txBody>
                  <a:tcPr/>
                </a:tc>
                <a:tc>
                  <a:txBody>
                    <a:bodyPr/>
                    <a:lstStyle/>
                    <a:p>
                      <a:pPr algn="ctr"/>
                      <a:r>
                        <a:rPr lang="en-US" dirty="0" smtClean="0"/>
                        <a:t>Persons Served</a:t>
                      </a:r>
                      <a:endParaRPr lang="en-US" dirty="0"/>
                    </a:p>
                  </a:txBody>
                  <a:tcPr/>
                </a:tc>
                <a:tc>
                  <a:txBody>
                    <a:bodyPr/>
                    <a:lstStyle/>
                    <a:p>
                      <a:pPr algn="ctr"/>
                      <a:r>
                        <a:rPr lang="en-US" dirty="0" smtClean="0"/>
                        <a:t>Cost/Person</a:t>
                      </a:r>
                      <a:endParaRPr lang="en-US" dirty="0"/>
                    </a:p>
                  </a:txBody>
                  <a:tcPr/>
                </a:tc>
                <a:tc>
                  <a:txBody>
                    <a:bodyPr/>
                    <a:lstStyle/>
                    <a:p>
                      <a:pPr algn="ctr"/>
                      <a:r>
                        <a:rPr lang="en-US" dirty="0" smtClean="0"/>
                        <a:t>Units of Service</a:t>
                      </a:r>
                    </a:p>
                  </a:txBody>
                  <a:tcPr/>
                </a:tc>
                <a:tc>
                  <a:txBody>
                    <a:bodyPr/>
                    <a:lstStyle/>
                    <a:p>
                      <a:pPr algn="ctr"/>
                      <a:r>
                        <a:rPr lang="en-US" dirty="0" smtClean="0"/>
                        <a:t>Cost/Unit</a:t>
                      </a:r>
                      <a:endParaRPr lang="en-US" dirty="0"/>
                    </a:p>
                  </a:txBody>
                  <a:tcPr/>
                </a:tc>
                <a:extLst>
                  <a:ext uri="{0D108BD9-81ED-4DB2-BD59-A6C34878D82A}">
                    <a16:rowId xmlns:a16="http://schemas.microsoft.com/office/drawing/2014/main" val="1712516614"/>
                  </a:ext>
                </a:extLst>
              </a:tr>
              <a:tr h="339306">
                <a:tc>
                  <a:txBody>
                    <a:bodyPr/>
                    <a:lstStyle/>
                    <a:p>
                      <a:pPr algn="l" fontAlgn="b"/>
                      <a:r>
                        <a:rPr lang="en-US" sz="1700" b="0" i="0" u="none" strike="noStrike" dirty="0">
                          <a:solidFill>
                            <a:srgbClr val="000000"/>
                          </a:solidFill>
                          <a:effectLst/>
                          <a:latin typeface="Calibri" panose="020F0502020204030204" pitchFamily="34" charset="0"/>
                        </a:rPr>
                        <a:t>Non-Medical Case Management-MAI</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$65,544.92</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303</a:t>
                      </a:r>
                    </a:p>
                  </a:txBody>
                  <a:tcPr marL="0" marR="0" marT="0" marB="0" anchor="b"/>
                </a:tc>
                <a:tc>
                  <a:txBody>
                    <a:bodyPr/>
                    <a:lstStyle/>
                    <a:p>
                      <a:pPr algn="r" fontAlgn="b"/>
                      <a:r>
                        <a:rPr lang="en-US" sz="1700" b="0" i="0" u="none" strike="noStrike" dirty="0" smtClean="0">
                          <a:solidFill>
                            <a:srgbClr val="000000"/>
                          </a:solidFill>
                          <a:effectLst/>
                          <a:latin typeface="Calibri" panose="020F0502020204030204" pitchFamily="34" charset="0"/>
                        </a:rPr>
                        <a:t>$216.32</a:t>
                      </a:r>
                      <a:endParaRPr lang="en-US" sz="1700" b="0" i="0" u="none" strike="noStrike" dirty="0">
                        <a:solidFill>
                          <a:srgbClr val="000000"/>
                        </a:solidFill>
                        <a:effectLst/>
                        <a:latin typeface="Calibri" panose="020F0502020204030204" pitchFamily="34" charset="0"/>
                      </a:endParaRP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4,443</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$14.75</a:t>
                      </a:r>
                    </a:p>
                  </a:txBody>
                  <a:tcPr marL="0" marR="0" marT="0" marB="0" anchor="b"/>
                </a:tc>
                <a:extLst>
                  <a:ext uri="{0D108BD9-81ED-4DB2-BD59-A6C34878D82A}">
                    <a16:rowId xmlns:a16="http://schemas.microsoft.com/office/drawing/2014/main" val="811073352"/>
                  </a:ext>
                </a:extLst>
              </a:tr>
              <a:tr h="370840">
                <a:tc>
                  <a:txBody>
                    <a:bodyPr/>
                    <a:lstStyle/>
                    <a:p>
                      <a:pPr algn="l" fontAlgn="b"/>
                      <a:r>
                        <a:rPr lang="en-US" sz="1700" b="0" i="0" u="none" strike="noStrike">
                          <a:solidFill>
                            <a:srgbClr val="000000"/>
                          </a:solidFill>
                          <a:effectLst/>
                          <a:latin typeface="Calibri" panose="020F0502020204030204" pitchFamily="34" charset="0"/>
                        </a:rPr>
                        <a:t>Emergency Financial Assistance</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$21,897.15</a:t>
                      </a:r>
                    </a:p>
                  </a:txBody>
                  <a:tcPr marL="0" marR="0" marT="0" marB="0" anchor="b"/>
                </a:tc>
                <a:tc>
                  <a:txBody>
                    <a:bodyPr/>
                    <a:lstStyle/>
                    <a:p>
                      <a:pPr algn="r" fontAlgn="b"/>
                      <a:r>
                        <a:rPr lang="en-US" sz="1700" b="0" i="0" u="none" strike="noStrike" dirty="0" smtClean="0">
                          <a:solidFill>
                            <a:srgbClr val="000000"/>
                          </a:solidFill>
                          <a:effectLst/>
                          <a:latin typeface="Calibri" panose="020F0502020204030204" pitchFamily="34" charset="0"/>
                        </a:rPr>
                        <a:t>23</a:t>
                      </a:r>
                      <a:endParaRPr lang="en-US" sz="1700" b="0" i="0" u="none" strike="noStrike" dirty="0">
                        <a:solidFill>
                          <a:srgbClr val="000000"/>
                        </a:solidFill>
                        <a:effectLst/>
                        <a:latin typeface="Calibri" panose="020F0502020204030204" pitchFamily="34" charset="0"/>
                      </a:endParaRP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$952.05</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25</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$875.89</a:t>
                      </a:r>
                    </a:p>
                  </a:txBody>
                  <a:tcPr marL="0" marR="0" marT="0" marB="0" anchor="b"/>
                </a:tc>
                <a:extLst>
                  <a:ext uri="{0D108BD9-81ED-4DB2-BD59-A6C34878D82A}">
                    <a16:rowId xmlns:a16="http://schemas.microsoft.com/office/drawing/2014/main" val="2145140236"/>
                  </a:ext>
                </a:extLst>
              </a:tr>
              <a:tr h="370840">
                <a:tc>
                  <a:txBody>
                    <a:bodyPr/>
                    <a:lstStyle/>
                    <a:p>
                      <a:pPr algn="l" fontAlgn="b"/>
                      <a:r>
                        <a:rPr lang="en-US" sz="1700" b="0" i="0" u="none" strike="noStrike">
                          <a:solidFill>
                            <a:srgbClr val="000000"/>
                          </a:solidFill>
                          <a:effectLst/>
                          <a:latin typeface="Calibri" panose="020F0502020204030204" pitchFamily="34" charset="0"/>
                        </a:rPr>
                        <a:t>EFA-Prior Authorizations</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$4,741.52</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32</a:t>
                      </a:r>
                    </a:p>
                  </a:txBody>
                  <a:tcPr marL="0" marR="0" marT="0" marB="0" anchor="b"/>
                </a:tc>
                <a:tc>
                  <a:txBody>
                    <a:bodyPr/>
                    <a:lstStyle/>
                    <a:p>
                      <a:pPr algn="r" fontAlgn="b"/>
                      <a:r>
                        <a:rPr lang="en-US" sz="1700" b="0" i="0" u="none" strike="noStrike" dirty="0" smtClean="0">
                          <a:solidFill>
                            <a:srgbClr val="000000"/>
                          </a:solidFill>
                          <a:effectLst/>
                          <a:latin typeface="Calibri" panose="020F0502020204030204" pitchFamily="34" charset="0"/>
                        </a:rPr>
                        <a:t>$148.17</a:t>
                      </a:r>
                      <a:endParaRPr lang="en-US" sz="1700" b="0" i="0" u="none" strike="noStrike" dirty="0">
                        <a:solidFill>
                          <a:srgbClr val="000000"/>
                        </a:solidFill>
                        <a:effectLst/>
                        <a:latin typeface="Calibri" panose="020F0502020204030204" pitchFamily="34" charset="0"/>
                      </a:endParaRP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123</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$38.55</a:t>
                      </a:r>
                    </a:p>
                  </a:txBody>
                  <a:tcPr marL="0" marR="0" marT="0" marB="0" anchor="b"/>
                </a:tc>
                <a:extLst>
                  <a:ext uri="{0D108BD9-81ED-4DB2-BD59-A6C34878D82A}">
                    <a16:rowId xmlns:a16="http://schemas.microsoft.com/office/drawing/2014/main" val="1108308603"/>
                  </a:ext>
                </a:extLst>
              </a:tr>
              <a:tr h="370840">
                <a:tc>
                  <a:txBody>
                    <a:bodyPr/>
                    <a:lstStyle/>
                    <a:p>
                      <a:pPr algn="l" fontAlgn="b"/>
                      <a:r>
                        <a:rPr lang="en-US" sz="1700" b="0" i="0" u="none" strike="noStrike">
                          <a:solidFill>
                            <a:srgbClr val="000000"/>
                          </a:solidFill>
                          <a:effectLst/>
                          <a:latin typeface="Calibri" panose="020F0502020204030204" pitchFamily="34" charset="0"/>
                        </a:rPr>
                        <a:t>AIDS Pharmaceutical Assistance</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$3,499.90</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48</a:t>
                      </a:r>
                    </a:p>
                  </a:txBody>
                  <a:tcPr marL="0" marR="0" marT="0" marB="0" anchor="b"/>
                </a:tc>
                <a:tc>
                  <a:txBody>
                    <a:bodyPr/>
                    <a:lstStyle/>
                    <a:p>
                      <a:pPr algn="r" fontAlgn="b"/>
                      <a:r>
                        <a:rPr lang="en-US" sz="1700" b="0" i="0" u="none" strike="noStrike" dirty="0" smtClean="0">
                          <a:solidFill>
                            <a:srgbClr val="000000"/>
                          </a:solidFill>
                          <a:effectLst/>
                          <a:latin typeface="Calibri" panose="020F0502020204030204" pitchFamily="34" charset="0"/>
                        </a:rPr>
                        <a:t>$72.91</a:t>
                      </a:r>
                      <a:endParaRPr lang="en-US" sz="1700" b="0" i="0" u="none" strike="noStrike" dirty="0">
                        <a:solidFill>
                          <a:srgbClr val="000000"/>
                        </a:solidFill>
                        <a:effectLst/>
                        <a:latin typeface="Calibri" panose="020F0502020204030204" pitchFamily="34" charset="0"/>
                      </a:endParaRP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166</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$21.08</a:t>
                      </a:r>
                    </a:p>
                  </a:txBody>
                  <a:tcPr marL="0" marR="0" marT="0" marB="0" anchor="b"/>
                </a:tc>
                <a:extLst>
                  <a:ext uri="{0D108BD9-81ED-4DB2-BD59-A6C34878D82A}">
                    <a16:rowId xmlns:a16="http://schemas.microsoft.com/office/drawing/2014/main" val="3337419549"/>
                  </a:ext>
                </a:extLst>
              </a:tr>
              <a:tr h="370840">
                <a:tc>
                  <a:txBody>
                    <a:bodyPr/>
                    <a:lstStyle/>
                    <a:p>
                      <a:pPr algn="l" fontAlgn="b"/>
                      <a:r>
                        <a:rPr lang="en-US" sz="1700" b="0" i="0" u="none" strike="noStrike" dirty="0">
                          <a:solidFill>
                            <a:srgbClr val="000000"/>
                          </a:solidFill>
                          <a:effectLst/>
                          <a:latin typeface="Calibri" panose="020F0502020204030204" pitchFamily="34" charset="0"/>
                        </a:rPr>
                        <a:t>Food Bank/Nutritional Supplements</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$2,308.70</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7</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$329.81</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34</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$67.90</a:t>
                      </a:r>
                    </a:p>
                  </a:txBody>
                  <a:tcPr marL="0" marR="0" marT="0" marB="0" anchor="b"/>
                </a:tc>
                <a:extLst>
                  <a:ext uri="{0D108BD9-81ED-4DB2-BD59-A6C34878D82A}">
                    <a16:rowId xmlns:a16="http://schemas.microsoft.com/office/drawing/2014/main" val="1906916453"/>
                  </a:ext>
                </a:extLst>
              </a:tr>
            </a:tbl>
          </a:graphicData>
        </a:graphic>
      </p:graphicFrame>
    </p:spTree>
    <p:extLst>
      <p:ext uri="{BB962C8B-B14F-4D97-AF65-F5344CB8AC3E}">
        <p14:creationId xmlns:p14="http://schemas.microsoft.com/office/powerpoint/2010/main" val="4084919464"/>
      </p:ext>
    </p:extLst>
  </p:cSld>
  <p:clrMapOvr>
    <a:masterClrMapping/>
  </p:clrMapOvr>
  <p:timing>
    <p:tnLst>
      <p:par>
        <p:cTn id="1" dur="indefinite" restart="never" nodeType="tmRoot"/>
      </p:par>
    </p:tnLst>
  </p:timing>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47813" y="4152900"/>
            <a:ext cx="10018709" cy="1900831"/>
          </a:xfrm>
        </p:spPr>
        <p:txBody>
          <a:bodyPr>
            <a:normAutofit/>
          </a:bodyPr>
          <a:lstStyle/>
          <a:p>
            <a:r>
              <a:rPr lang="en-US" b="1" dirty="0"/>
              <a:t>Identifying Disparities to Engage Action (IDEA) QIP</a:t>
            </a:r>
            <a:r>
              <a:rPr lang="en-US" b="1" dirty="0" smtClean="0"/>
              <a:t>:</a:t>
            </a:r>
            <a:br>
              <a:rPr lang="en-US" b="1" dirty="0" smtClean="0"/>
            </a:br>
            <a:r>
              <a:rPr lang="en-US" sz="2000" dirty="0" smtClean="0"/>
              <a:t>Hybrid RWHAP System-level &amp; Agency-level Project</a:t>
            </a:r>
            <a:r>
              <a:rPr lang="en-US" dirty="0" smtClean="0"/>
              <a:t> </a:t>
            </a:r>
            <a:br>
              <a:rPr lang="en-US" dirty="0" smtClean="0"/>
            </a:br>
            <a:r>
              <a:rPr lang="en-US" dirty="0"/>
              <a:t/>
            </a:r>
            <a:br>
              <a:rPr lang="en-US" dirty="0"/>
            </a:br>
            <a:r>
              <a:rPr lang="en-US" sz="2000" dirty="0" smtClean="0"/>
              <a:t>March </a:t>
            </a:r>
            <a:r>
              <a:rPr lang="en-US" sz="2000" dirty="0"/>
              <a:t>2023 - February 2024</a:t>
            </a:r>
          </a:p>
        </p:txBody>
      </p:sp>
    </p:spTree>
    <p:extLst>
      <p:ext uri="{BB962C8B-B14F-4D97-AF65-F5344CB8AC3E}">
        <p14:creationId xmlns:p14="http://schemas.microsoft.com/office/powerpoint/2010/main" val="1366756133"/>
      </p:ext>
    </p:extLst>
  </p:cSld>
  <p:clrMapOvr>
    <a:masterClrMapping/>
  </p:clrMapOvr>
  <p:timing>
    <p:tnLst>
      <p:par>
        <p:cTn id="1" dur="indefinite" restart="never" nodeType="tmRoot"/>
      </p:par>
    </p:tnLst>
  </p:timing>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 y="0"/>
            <a:ext cx="10988841" cy="1752599"/>
          </a:xfrm>
        </p:spPr>
        <p:txBody>
          <a:bodyPr>
            <a:normAutofit/>
          </a:bodyPr>
          <a:lstStyle/>
          <a:p>
            <a:pPr algn="l"/>
            <a:r>
              <a:rPr lang="en-US" sz="3200" b="1" dirty="0">
                <a:solidFill>
                  <a:srgbClr val="C00000"/>
                </a:solidFill>
              </a:rPr>
              <a:t>Identifying Disparities &amp; Engaging Action (IDEA):</a:t>
            </a:r>
            <a:br>
              <a:rPr lang="en-US" sz="3200" b="1" dirty="0">
                <a:solidFill>
                  <a:srgbClr val="C00000"/>
                </a:solidFill>
              </a:rPr>
            </a:br>
            <a:r>
              <a:rPr lang="en-US" sz="3200" b="1" dirty="0">
                <a:solidFill>
                  <a:srgbClr val="C00000"/>
                </a:solidFill>
              </a:rPr>
              <a:t>Quality Improvement Project Charter</a:t>
            </a:r>
          </a:p>
        </p:txBody>
      </p:sp>
      <p:sp>
        <p:nvSpPr>
          <p:cNvPr id="3" name="Content Placeholder 2"/>
          <p:cNvSpPr>
            <a:spLocks noGrp="1"/>
          </p:cNvSpPr>
          <p:nvPr>
            <p:ph idx="1"/>
          </p:nvPr>
        </p:nvSpPr>
        <p:spPr>
          <a:xfrm>
            <a:off x="1484310" y="1812757"/>
            <a:ext cx="10018713" cy="4363453"/>
          </a:xfrm>
        </p:spPr>
        <p:txBody>
          <a:bodyPr>
            <a:normAutofit fontScale="70000" lnSpcReduction="20000"/>
          </a:bodyPr>
          <a:lstStyle/>
          <a:p>
            <a:pPr marL="0" indent="0">
              <a:buNone/>
            </a:pPr>
            <a:r>
              <a:rPr lang="en-US" sz="3000" b="1" dirty="0" smtClean="0"/>
              <a:t>PURPOSE:</a:t>
            </a:r>
          </a:p>
          <a:p>
            <a:pPr marL="0" indent="0">
              <a:buNone/>
            </a:pPr>
            <a:endParaRPr lang="en-US" sz="3000" dirty="0" smtClean="0"/>
          </a:p>
          <a:p>
            <a:r>
              <a:rPr lang="en-US" sz="3000" dirty="0" smtClean="0"/>
              <a:t>The </a:t>
            </a:r>
            <a:r>
              <a:rPr lang="en-US" sz="3000" dirty="0"/>
              <a:t>IDEA Quality Improvement Project (QIP) is a hybrid Systems-Level and Agency-Level </a:t>
            </a:r>
            <a:r>
              <a:rPr lang="en-US" sz="3000" dirty="0" smtClean="0"/>
              <a:t>project</a:t>
            </a:r>
          </a:p>
          <a:p>
            <a:pPr marL="0" indent="0">
              <a:buNone/>
            </a:pPr>
            <a:endParaRPr lang="en-US" sz="3000" dirty="0" smtClean="0"/>
          </a:p>
          <a:p>
            <a:r>
              <a:rPr lang="en-US" sz="3000" dirty="0" smtClean="0"/>
              <a:t>The </a:t>
            </a:r>
            <a:r>
              <a:rPr lang="en-US" sz="3000" dirty="0"/>
              <a:t>goal is universal for all sub-recipients: to identify the largest disparities among racial/ethnic, gender and/or age groups along the continuum of care for each </a:t>
            </a:r>
            <a:r>
              <a:rPr lang="en-US" sz="3000" dirty="0" smtClean="0"/>
              <a:t>agency </a:t>
            </a:r>
          </a:p>
          <a:p>
            <a:pPr marL="0" indent="0">
              <a:buNone/>
            </a:pPr>
            <a:endParaRPr lang="en-US" sz="3000" dirty="0" smtClean="0"/>
          </a:p>
          <a:p>
            <a:r>
              <a:rPr lang="en-US" sz="3000" dirty="0" smtClean="0"/>
              <a:t>The </a:t>
            </a:r>
            <a:r>
              <a:rPr lang="en-US" sz="3000" dirty="0"/>
              <a:t>quality improvement intervention will be tailored to the disparities and root causes found at each agency for an identified sub-population and will be facilitated by the Recipient’s </a:t>
            </a:r>
            <a:r>
              <a:rPr lang="en-US" sz="3000" dirty="0" smtClean="0"/>
              <a:t>office</a:t>
            </a:r>
            <a:endParaRPr lang="en-US" sz="3000" dirty="0"/>
          </a:p>
          <a:p>
            <a:pPr marL="0" indent="0" algn="ctr">
              <a:buNone/>
            </a:pPr>
            <a:endParaRPr lang="en-US" sz="3600" b="1" dirty="0" smtClean="0"/>
          </a:p>
        </p:txBody>
      </p:sp>
    </p:spTree>
    <p:extLst>
      <p:ext uri="{BB962C8B-B14F-4D97-AF65-F5344CB8AC3E}">
        <p14:creationId xmlns:p14="http://schemas.microsoft.com/office/powerpoint/2010/main" val="3055904688"/>
      </p:ext>
    </p:extLst>
  </p:cSld>
  <p:clrMapOvr>
    <a:masterClrMapping/>
  </p:clrMapOvr>
  <p:timing>
    <p:tnLst>
      <p:par>
        <p:cTn id="1" dur="indefinite" restart="never" nodeType="tmRoot"/>
      </p:par>
    </p:tnLst>
  </p:timing>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41137" y="395705"/>
            <a:ext cx="11053010" cy="1165728"/>
          </a:xfrm>
        </p:spPr>
        <p:txBody>
          <a:bodyPr>
            <a:normAutofit/>
          </a:bodyPr>
          <a:lstStyle/>
          <a:p>
            <a:pPr algn="l"/>
            <a:r>
              <a:rPr lang="en-US" sz="3200" b="1" dirty="0">
                <a:solidFill>
                  <a:srgbClr val="C00000"/>
                </a:solidFill>
              </a:rPr>
              <a:t>Identifying Disparities &amp; Engaging Action (IDEA</a:t>
            </a:r>
            <a:r>
              <a:rPr lang="en-US" sz="3200" b="1" dirty="0" smtClean="0">
                <a:solidFill>
                  <a:srgbClr val="C00000"/>
                </a:solidFill>
              </a:rPr>
              <a:t>):</a:t>
            </a:r>
            <a:br>
              <a:rPr lang="en-US" sz="3200" b="1" dirty="0" smtClean="0">
                <a:solidFill>
                  <a:srgbClr val="C00000"/>
                </a:solidFill>
              </a:rPr>
            </a:br>
            <a:r>
              <a:rPr lang="en-US" sz="3200" b="1" dirty="0" smtClean="0">
                <a:solidFill>
                  <a:srgbClr val="C00000"/>
                </a:solidFill>
              </a:rPr>
              <a:t>Quality Improvement Project Charter</a:t>
            </a:r>
            <a:endParaRPr lang="en-US" sz="3200" b="1" dirty="0">
              <a:solidFill>
                <a:srgbClr val="C00000"/>
              </a:solidFill>
            </a:endParaRPr>
          </a:p>
        </p:txBody>
      </p:sp>
      <p:sp>
        <p:nvSpPr>
          <p:cNvPr id="3" name="Content Placeholder 2"/>
          <p:cNvSpPr>
            <a:spLocks noGrp="1"/>
          </p:cNvSpPr>
          <p:nvPr>
            <p:ph idx="1"/>
          </p:nvPr>
        </p:nvSpPr>
        <p:spPr>
          <a:xfrm>
            <a:off x="1097773" y="1832022"/>
            <a:ext cx="9986995" cy="4419488"/>
          </a:xfrm>
        </p:spPr>
        <p:txBody>
          <a:bodyPr>
            <a:normAutofit fontScale="32500" lnSpcReduction="20000"/>
          </a:bodyPr>
          <a:lstStyle/>
          <a:p>
            <a:pPr marL="0" indent="0">
              <a:buNone/>
            </a:pPr>
            <a:r>
              <a:rPr lang="en-US" sz="6400" b="1" dirty="0" smtClean="0"/>
              <a:t>Project Rationale</a:t>
            </a:r>
          </a:p>
          <a:p>
            <a:pPr lvl="1"/>
            <a:r>
              <a:rPr lang="en-US" sz="6400" dirty="0" smtClean="0"/>
              <a:t>PCN 15-02 requirement</a:t>
            </a:r>
          </a:p>
          <a:p>
            <a:pPr lvl="1"/>
            <a:r>
              <a:rPr lang="en-US" sz="6400" dirty="0"/>
              <a:t>H</a:t>
            </a:r>
            <a:r>
              <a:rPr lang="en-US" sz="6400" dirty="0" smtClean="0"/>
              <a:t>ealth </a:t>
            </a:r>
            <a:r>
              <a:rPr lang="en-US" sz="6400" dirty="0"/>
              <a:t>outcome disparities are </a:t>
            </a:r>
            <a:r>
              <a:rPr lang="en-US" sz="6400" dirty="0" smtClean="0"/>
              <a:t>unjust</a:t>
            </a:r>
          </a:p>
          <a:p>
            <a:pPr lvl="1"/>
            <a:r>
              <a:rPr lang="en-US" sz="6400" dirty="0" smtClean="0"/>
              <a:t>In the first </a:t>
            </a:r>
            <a:r>
              <a:rPr lang="en-US" sz="6400" dirty="0"/>
              <a:t>quarter of CY 2023, </a:t>
            </a:r>
            <a:r>
              <a:rPr lang="en-US" sz="6400" dirty="0" smtClean="0"/>
              <a:t>Black/African-Americans </a:t>
            </a:r>
            <a:r>
              <a:rPr lang="en-US" sz="6400" dirty="0"/>
              <a:t>served by </a:t>
            </a:r>
            <a:r>
              <a:rPr lang="en-US" sz="6400" dirty="0" smtClean="0"/>
              <a:t>RWHAP in PBC had </a:t>
            </a:r>
            <a:r>
              <a:rPr lang="en-US" sz="6400" dirty="0"/>
              <a:t>lower viral suppression rates (85%) compared to Hispanic/</a:t>
            </a:r>
            <a:r>
              <a:rPr lang="en-US" sz="6400" dirty="0" err="1"/>
              <a:t>Latinx</a:t>
            </a:r>
            <a:r>
              <a:rPr lang="en-US" sz="6400" dirty="0"/>
              <a:t> (91%) and Non-Hispanic White individuals (91</a:t>
            </a:r>
            <a:r>
              <a:rPr lang="en-US" sz="6400" dirty="0" smtClean="0"/>
              <a:t>%)</a:t>
            </a:r>
          </a:p>
          <a:p>
            <a:pPr lvl="2"/>
            <a:r>
              <a:rPr lang="en-US" sz="6200" dirty="0" smtClean="0"/>
              <a:t>Which </a:t>
            </a:r>
            <a:r>
              <a:rPr lang="en-US" sz="6200" dirty="0"/>
              <a:t>translates to 237 Black/African-American individuals who are not virally suppressed (compared to 55 Hispanic/</a:t>
            </a:r>
            <a:r>
              <a:rPr lang="en-US" sz="6200" dirty="0" err="1"/>
              <a:t>Latinx</a:t>
            </a:r>
            <a:r>
              <a:rPr lang="en-US" sz="6200" dirty="0"/>
              <a:t> and 43 Non-Hispanic White</a:t>
            </a:r>
            <a:r>
              <a:rPr lang="en-US" sz="6200" dirty="0" smtClean="0"/>
              <a:t>)</a:t>
            </a:r>
            <a:endParaRPr lang="en-US" sz="6800" b="1" dirty="0" smtClean="0"/>
          </a:p>
          <a:p>
            <a:pPr marL="800100" lvl="2" indent="-342900"/>
            <a:r>
              <a:rPr lang="en-US" sz="6400" dirty="0"/>
              <a:t>The Continuum of Care Optimized Report in Provide Enterprise will be used for each agency </a:t>
            </a:r>
            <a:r>
              <a:rPr lang="en-US" sz="6400" dirty="0" smtClean="0"/>
              <a:t>by service category to </a:t>
            </a:r>
            <a:r>
              <a:rPr lang="en-US" sz="6400" dirty="0"/>
              <a:t>identify these </a:t>
            </a:r>
            <a:r>
              <a:rPr lang="en-US" sz="6400" dirty="0" smtClean="0"/>
              <a:t>disparities</a:t>
            </a:r>
          </a:p>
          <a:p>
            <a:pPr marL="800100" lvl="2" indent="-342900"/>
            <a:r>
              <a:rPr lang="en-US" sz="6400" dirty="0" smtClean="0"/>
              <a:t>The </a:t>
            </a:r>
            <a:r>
              <a:rPr lang="en-US" sz="6400" dirty="0"/>
              <a:t>Recipient Support assigned will run the data for each agency for baseline, quarterly and at the end of the </a:t>
            </a:r>
            <a:r>
              <a:rPr lang="en-US" sz="6400" dirty="0" smtClean="0"/>
              <a:t>project</a:t>
            </a:r>
          </a:p>
        </p:txBody>
      </p:sp>
    </p:spTree>
    <p:extLst>
      <p:ext uri="{BB962C8B-B14F-4D97-AF65-F5344CB8AC3E}">
        <p14:creationId xmlns:p14="http://schemas.microsoft.com/office/powerpoint/2010/main" val="1515780419"/>
      </p:ext>
    </p:extLst>
  </p:cSld>
  <p:clrMapOvr>
    <a:masterClrMapping/>
  </p:clrMapOvr>
  <p:timing>
    <p:tnLst>
      <p:par>
        <p:cTn id="1" dur="indefinite" restart="never" nodeType="tmRoot"/>
      </p:par>
    </p:tnLst>
  </p:timing>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pPr algn="l"/>
            <a:r>
              <a:rPr lang="en-US" b="1" dirty="0">
                <a:solidFill>
                  <a:srgbClr val="C00000"/>
                </a:solidFill>
              </a:rPr>
              <a:t>Identifying Disparities &amp; Engaging Action (IDEA):</a:t>
            </a:r>
            <a:br>
              <a:rPr lang="en-US" b="1" dirty="0">
                <a:solidFill>
                  <a:srgbClr val="C00000"/>
                </a:solidFill>
              </a:rPr>
            </a:br>
            <a:r>
              <a:rPr lang="en-US" b="1" dirty="0">
                <a:solidFill>
                  <a:srgbClr val="C00000"/>
                </a:solidFill>
              </a:rPr>
              <a:t>Quality Improvement Project Charter</a:t>
            </a:r>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2260507373"/>
              </p:ext>
            </p:extLst>
          </p:nvPr>
        </p:nvGraphicFramePr>
        <p:xfrm>
          <a:off x="2604169" y="1572126"/>
          <a:ext cx="7400757" cy="5090268"/>
        </p:xfrm>
        <a:graphic>
          <a:graphicData uri="http://schemas.openxmlformats.org/drawingml/2006/table">
            <a:tbl>
              <a:tblPr firstRow="1" firstCol="1" bandRow="1"/>
              <a:tblGrid>
                <a:gridCol w="7400757">
                  <a:extLst>
                    <a:ext uri="{9D8B030D-6E8A-4147-A177-3AD203B41FA5}">
                      <a16:colId xmlns:a16="http://schemas.microsoft.com/office/drawing/2014/main" val="1260516430"/>
                    </a:ext>
                  </a:extLst>
                </a:gridCol>
              </a:tblGrid>
              <a:tr h="5090268">
                <a:tc>
                  <a:txBody>
                    <a:bodyPr/>
                    <a:lstStyle/>
                    <a:p>
                      <a:pPr marL="0" marR="0">
                        <a:lnSpc>
                          <a:spcPct val="107000"/>
                        </a:lnSpc>
                        <a:spcBef>
                          <a:spcPts val="0"/>
                        </a:spcBef>
                        <a:spcAft>
                          <a:spcPts val="0"/>
                        </a:spcAft>
                      </a:pPr>
                      <a:r>
                        <a:rPr lang="en-US" sz="1600" b="1" dirty="0">
                          <a:effectLst/>
                          <a:latin typeface="+mj-lt"/>
                          <a:ea typeface="Calibri" panose="020F0502020204030204" pitchFamily="34" charset="0"/>
                          <a:cs typeface="Times New Roman" panose="02020603050405020304" pitchFamily="18" charset="0"/>
                        </a:rPr>
                        <a:t>TEAM MEMBERS &amp; ROLES:</a:t>
                      </a:r>
                      <a:endParaRPr lang="en-US" sz="1600" dirty="0">
                        <a:effectLst/>
                        <a:latin typeface="+mj-lt"/>
                        <a:ea typeface="Calibri" panose="020F0502020204030204" pitchFamily="34" charset="0"/>
                        <a:cs typeface="Times New Roman" panose="02020603050405020304" pitchFamily="18" charset="0"/>
                      </a:endParaRPr>
                    </a:p>
                    <a:p>
                      <a:pPr marL="0" marR="0">
                        <a:lnSpc>
                          <a:spcPct val="107000"/>
                        </a:lnSpc>
                        <a:spcBef>
                          <a:spcPts val="0"/>
                        </a:spcBef>
                        <a:spcAft>
                          <a:spcPts val="0"/>
                        </a:spcAft>
                      </a:pPr>
                      <a:r>
                        <a:rPr lang="en-US" sz="1600" b="1" dirty="0">
                          <a:effectLst/>
                          <a:latin typeface="+mj-lt"/>
                          <a:ea typeface="Calibri" panose="020F0502020204030204" pitchFamily="34" charset="0"/>
                          <a:cs typeface="Times New Roman" panose="02020603050405020304" pitchFamily="18" charset="0"/>
                        </a:rPr>
                        <a:t>Team Leader: </a:t>
                      </a:r>
                      <a:r>
                        <a:rPr lang="en-US" sz="1600" dirty="0">
                          <a:effectLst/>
                          <a:latin typeface="+mj-lt"/>
                          <a:ea typeface="Calibri" panose="020F0502020204030204" pitchFamily="34" charset="0"/>
                          <a:cs typeface="Times New Roman" panose="02020603050405020304" pitchFamily="18" charset="0"/>
                        </a:rPr>
                        <a:t>Daisy Wiebe</a:t>
                      </a:r>
                    </a:p>
                    <a:p>
                      <a:pPr marL="0" marR="0">
                        <a:lnSpc>
                          <a:spcPct val="107000"/>
                        </a:lnSpc>
                        <a:spcBef>
                          <a:spcPts val="0"/>
                        </a:spcBef>
                        <a:spcAft>
                          <a:spcPts val="0"/>
                        </a:spcAft>
                      </a:pPr>
                      <a:r>
                        <a:rPr lang="en-US" sz="1600" b="1" dirty="0">
                          <a:effectLst/>
                          <a:latin typeface="+mj-lt"/>
                          <a:ea typeface="Calibri" panose="020F0502020204030204" pitchFamily="34" charset="0"/>
                          <a:cs typeface="Times New Roman" panose="02020603050405020304" pitchFamily="18" charset="0"/>
                        </a:rPr>
                        <a:t>Team Facilitator: </a:t>
                      </a:r>
                      <a:r>
                        <a:rPr lang="en-US" sz="1600" dirty="0">
                          <a:effectLst/>
                          <a:latin typeface="+mj-lt"/>
                          <a:ea typeface="Calibri" panose="020F0502020204030204" pitchFamily="34" charset="0"/>
                          <a:cs typeface="Times New Roman" panose="02020603050405020304" pitchFamily="18" charset="0"/>
                        </a:rPr>
                        <a:t>Jasmine </a:t>
                      </a:r>
                      <a:r>
                        <a:rPr lang="en-US" sz="1600" dirty="0" err="1">
                          <a:effectLst/>
                          <a:latin typeface="+mj-lt"/>
                          <a:ea typeface="Calibri" panose="020F0502020204030204" pitchFamily="34" charset="0"/>
                          <a:cs typeface="Times New Roman" panose="02020603050405020304" pitchFamily="18" charset="0"/>
                        </a:rPr>
                        <a:t>Rohoman</a:t>
                      </a:r>
                      <a:endParaRPr lang="en-US" sz="1600" dirty="0">
                        <a:effectLst/>
                        <a:latin typeface="+mj-lt"/>
                        <a:ea typeface="Calibri" panose="020F0502020204030204" pitchFamily="34" charset="0"/>
                        <a:cs typeface="Times New Roman" panose="02020603050405020304" pitchFamily="18" charset="0"/>
                      </a:endParaRPr>
                    </a:p>
                    <a:p>
                      <a:pPr marL="0" marR="0">
                        <a:lnSpc>
                          <a:spcPct val="107000"/>
                        </a:lnSpc>
                        <a:spcBef>
                          <a:spcPts val="0"/>
                        </a:spcBef>
                        <a:spcAft>
                          <a:spcPts val="0"/>
                        </a:spcAft>
                      </a:pPr>
                      <a:r>
                        <a:rPr lang="en-US" sz="1600" b="1" dirty="0">
                          <a:effectLst/>
                          <a:latin typeface="+mj-lt"/>
                          <a:ea typeface="Calibri" panose="020F0502020204030204" pitchFamily="34" charset="0"/>
                          <a:cs typeface="Times New Roman" panose="02020603050405020304" pitchFamily="18" charset="0"/>
                        </a:rPr>
                        <a:t>MAI Lead:</a:t>
                      </a:r>
                      <a:r>
                        <a:rPr lang="en-US" sz="1600" dirty="0">
                          <a:effectLst/>
                          <a:latin typeface="+mj-lt"/>
                          <a:ea typeface="Calibri" panose="020F0502020204030204" pitchFamily="34" charset="0"/>
                          <a:cs typeface="Times New Roman" panose="02020603050405020304" pitchFamily="18" charset="0"/>
                        </a:rPr>
                        <a:t> Gecica </a:t>
                      </a:r>
                      <a:r>
                        <a:rPr lang="en-US" sz="1600" dirty="0" smtClean="0">
                          <a:effectLst/>
                          <a:latin typeface="+mj-lt"/>
                          <a:ea typeface="Calibri" panose="020F0502020204030204" pitchFamily="34" charset="0"/>
                          <a:cs typeface="Times New Roman" panose="02020603050405020304" pitchFamily="18" charset="0"/>
                        </a:rPr>
                        <a:t>Tibert</a:t>
                      </a:r>
                    </a:p>
                    <a:p>
                      <a:pPr marL="0" marR="0">
                        <a:lnSpc>
                          <a:spcPct val="107000"/>
                        </a:lnSpc>
                        <a:spcBef>
                          <a:spcPts val="0"/>
                        </a:spcBef>
                        <a:spcAft>
                          <a:spcPts val="0"/>
                        </a:spcAft>
                      </a:pPr>
                      <a:endParaRPr lang="en-US" sz="1600" dirty="0">
                        <a:effectLst/>
                        <a:latin typeface="+mj-lt"/>
                        <a:ea typeface="Calibri" panose="020F0502020204030204" pitchFamily="34" charset="0"/>
                        <a:cs typeface="Times New Roman" panose="02020603050405020304" pitchFamily="18" charset="0"/>
                      </a:endParaRPr>
                    </a:p>
                    <a:p>
                      <a:pPr marL="0" marR="0">
                        <a:lnSpc>
                          <a:spcPct val="107000"/>
                        </a:lnSpc>
                        <a:spcBef>
                          <a:spcPts val="0"/>
                        </a:spcBef>
                        <a:spcAft>
                          <a:spcPts val="0"/>
                        </a:spcAft>
                      </a:pPr>
                      <a:r>
                        <a:rPr lang="en-US" sz="1600" b="1" dirty="0">
                          <a:effectLst/>
                          <a:latin typeface="+mj-lt"/>
                          <a:ea typeface="Calibri" panose="020F0502020204030204" pitchFamily="34" charset="0"/>
                          <a:cs typeface="Times New Roman" panose="02020603050405020304" pitchFamily="18" charset="0"/>
                        </a:rPr>
                        <a:t>Sub-recipient Leads/Recipient Support:</a:t>
                      </a:r>
                      <a:endParaRPr lang="en-US" sz="1600" dirty="0">
                        <a:effectLst/>
                        <a:latin typeface="+mj-lt"/>
                        <a:ea typeface="Calibri" panose="020F0502020204030204" pitchFamily="34" charset="0"/>
                        <a:cs typeface="Times New Roman" panose="02020603050405020304" pitchFamily="18" charset="0"/>
                      </a:endParaRPr>
                    </a:p>
                    <a:p>
                      <a:pPr marL="0" marR="0">
                        <a:lnSpc>
                          <a:spcPct val="107000"/>
                        </a:lnSpc>
                        <a:spcBef>
                          <a:spcPts val="0"/>
                        </a:spcBef>
                        <a:spcAft>
                          <a:spcPts val="0"/>
                        </a:spcAft>
                      </a:pPr>
                      <a:r>
                        <a:rPr lang="en-US" sz="1600" b="1" dirty="0">
                          <a:effectLst/>
                          <a:latin typeface="+mj-lt"/>
                          <a:ea typeface="Calibri" panose="020F0502020204030204" pitchFamily="34" charset="0"/>
                          <a:cs typeface="Times New Roman" panose="02020603050405020304" pitchFamily="18" charset="0"/>
                        </a:rPr>
                        <a:t>AHF: </a:t>
                      </a:r>
                      <a:r>
                        <a:rPr lang="en-US" sz="1600" dirty="0">
                          <a:effectLst/>
                          <a:latin typeface="+mj-lt"/>
                          <a:ea typeface="Calibri" panose="020F0502020204030204" pitchFamily="34" charset="0"/>
                          <a:cs typeface="Times New Roman" panose="02020603050405020304" pitchFamily="18" charset="0"/>
                        </a:rPr>
                        <a:t>Neil Walker/Jasmine </a:t>
                      </a:r>
                      <a:r>
                        <a:rPr lang="en-US" sz="1600" dirty="0" err="1">
                          <a:effectLst/>
                          <a:latin typeface="+mj-lt"/>
                          <a:ea typeface="Calibri" panose="020F0502020204030204" pitchFamily="34" charset="0"/>
                          <a:cs typeface="Times New Roman" panose="02020603050405020304" pitchFamily="18" charset="0"/>
                        </a:rPr>
                        <a:t>Rohoman</a:t>
                      </a:r>
                      <a:endParaRPr lang="en-US" sz="1600" dirty="0">
                        <a:effectLst/>
                        <a:latin typeface="+mj-lt"/>
                        <a:ea typeface="Calibri" panose="020F0502020204030204" pitchFamily="34" charset="0"/>
                        <a:cs typeface="Times New Roman" panose="02020603050405020304" pitchFamily="18" charset="0"/>
                      </a:endParaRPr>
                    </a:p>
                    <a:p>
                      <a:pPr marL="0" marR="0">
                        <a:lnSpc>
                          <a:spcPct val="107000"/>
                        </a:lnSpc>
                        <a:spcBef>
                          <a:spcPts val="0"/>
                        </a:spcBef>
                        <a:spcAft>
                          <a:spcPts val="0"/>
                        </a:spcAft>
                      </a:pPr>
                      <a:r>
                        <a:rPr lang="en-US" sz="1600" b="1" dirty="0">
                          <a:effectLst/>
                          <a:latin typeface="+mj-lt"/>
                          <a:ea typeface="Calibri" panose="020F0502020204030204" pitchFamily="34" charset="0"/>
                          <a:cs typeface="Times New Roman" panose="02020603050405020304" pitchFamily="18" charset="0"/>
                        </a:rPr>
                        <a:t>Compass: </a:t>
                      </a:r>
                      <a:r>
                        <a:rPr lang="en-US" sz="1600" dirty="0">
                          <a:effectLst/>
                          <a:latin typeface="+mj-lt"/>
                          <a:ea typeface="Calibri" panose="020F0502020204030204" pitchFamily="34" charset="0"/>
                          <a:cs typeface="Times New Roman" panose="02020603050405020304" pitchFamily="18" charset="0"/>
                        </a:rPr>
                        <a:t>Neka Mackay/Daisy Wiebe</a:t>
                      </a:r>
                    </a:p>
                    <a:p>
                      <a:pPr marL="0" marR="0">
                        <a:lnSpc>
                          <a:spcPct val="107000"/>
                        </a:lnSpc>
                        <a:spcBef>
                          <a:spcPts val="0"/>
                        </a:spcBef>
                        <a:spcAft>
                          <a:spcPts val="0"/>
                        </a:spcAft>
                      </a:pPr>
                      <a:r>
                        <a:rPr lang="en-US" sz="1600" b="1" dirty="0">
                          <a:effectLst/>
                          <a:latin typeface="+mj-lt"/>
                          <a:ea typeface="Calibri" panose="020F0502020204030204" pitchFamily="34" charset="0"/>
                          <a:cs typeface="Times New Roman" panose="02020603050405020304" pitchFamily="18" charset="0"/>
                        </a:rPr>
                        <a:t>FDOH: </a:t>
                      </a:r>
                      <a:r>
                        <a:rPr lang="en-US" sz="1600" dirty="0">
                          <a:effectLst/>
                          <a:latin typeface="+mj-lt"/>
                          <a:ea typeface="Calibri" panose="020F0502020204030204" pitchFamily="34" charset="0"/>
                          <a:cs typeface="Times New Roman" panose="02020603050405020304" pitchFamily="18" charset="0"/>
                        </a:rPr>
                        <a:t>Katie Mathieu/Daisy Wiebe</a:t>
                      </a:r>
                    </a:p>
                    <a:p>
                      <a:pPr marL="0" marR="0">
                        <a:lnSpc>
                          <a:spcPct val="107000"/>
                        </a:lnSpc>
                        <a:spcBef>
                          <a:spcPts val="0"/>
                        </a:spcBef>
                        <a:spcAft>
                          <a:spcPts val="0"/>
                        </a:spcAft>
                      </a:pPr>
                      <a:r>
                        <a:rPr lang="en-US" sz="1600" b="1" dirty="0" err="1">
                          <a:effectLst/>
                          <a:latin typeface="+mj-lt"/>
                          <a:ea typeface="Calibri" panose="020F0502020204030204" pitchFamily="34" charset="0"/>
                          <a:cs typeface="Times New Roman" panose="02020603050405020304" pitchFamily="18" charset="0"/>
                        </a:rPr>
                        <a:t>FoundCare</a:t>
                      </a:r>
                      <a:r>
                        <a:rPr lang="en-US" sz="1600" b="1" dirty="0">
                          <a:effectLst/>
                          <a:latin typeface="+mj-lt"/>
                          <a:ea typeface="Calibri" panose="020F0502020204030204" pitchFamily="34" charset="0"/>
                          <a:cs typeface="Times New Roman" panose="02020603050405020304" pitchFamily="18" charset="0"/>
                        </a:rPr>
                        <a:t>: </a:t>
                      </a:r>
                      <a:r>
                        <a:rPr lang="en-US" sz="1600" dirty="0">
                          <a:effectLst/>
                          <a:latin typeface="+mj-lt"/>
                          <a:ea typeface="Calibri" panose="020F0502020204030204" pitchFamily="34" charset="0"/>
                          <a:cs typeface="Times New Roman" panose="02020603050405020304" pitchFamily="18" charset="0"/>
                        </a:rPr>
                        <a:t>Lilia Perez/Gecica </a:t>
                      </a:r>
                      <a:r>
                        <a:rPr lang="en-US" sz="1600" dirty="0" smtClean="0">
                          <a:effectLst/>
                          <a:latin typeface="+mj-lt"/>
                          <a:ea typeface="Calibri" panose="020F0502020204030204" pitchFamily="34" charset="0"/>
                          <a:cs typeface="Times New Roman" panose="02020603050405020304" pitchFamily="18" charset="0"/>
                        </a:rPr>
                        <a:t>Tibert,</a:t>
                      </a:r>
                      <a:r>
                        <a:rPr lang="en-US" sz="1600" baseline="0" dirty="0" smtClean="0">
                          <a:effectLst/>
                          <a:latin typeface="+mj-lt"/>
                          <a:ea typeface="Calibri" panose="020F0502020204030204" pitchFamily="34" charset="0"/>
                          <a:cs typeface="Times New Roman" panose="02020603050405020304" pitchFamily="18" charset="0"/>
                        </a:rPr>
                        <a:t> </a:t>
                      </a:r>
                      <a:r>
                        <a:rPr lang="en-US" sz="1600" dirty="0" smtClean="0">
                          <a:effectLst/>
                          <a:latin typeface="+mj-lt"/>
                          <a:ea typeface="Calibri" panose="020F0502020204030204" pitchFamily="34" charset="0"/>
                          <a:cs typeface="Times New Roman" panose="02020603050405020304" pitchFamily="18" charset="0"/>
                        </a:rPr>
                        <a:t>Jasmine </a:t>
                      </a:r>
                      <a:r>
                        <a:rPr lang="en-US" sz="1600" dirty="0" err="1" smtClean="0">
                          <a:effectLst/>
                          <a:latin typeface="+mj-lt"/>
                          <a:ea typeface="Calibri" panose="020F0502020204030204" pitchFamily="34" charset="0"/>
                          <a:cs typeface="Times New Roman" panose="02020603050405020304" pitchFamily="18" charset="0"/>
                        </a:rPr>
                        <a:t>Rohoman</a:t>
                      </a:r>
                      <a:r>
                        <a:rPr lang="en-US" sz="1600" dirty="0" smtClean="0">
                          <a:effectLst/>
                          <a:latin typeface="+mj-lt"/>
                          <a:ea typeface="Calibri" panose="020F0502020204030204" pitchFamily="34" charset="0"/>
                          <a:cs typeface="Times New Roman" panose="02020603050405020304" pitchFamily="18" charset="0"/>
                        </a:rPr>
                        <a:t> and Daisy Wiebe</a:t>
                      </a:r>
                      <a:endParaRPr lang="en-US" sz="1600" dirty="0">
                        <a:effectLst/>
                        <a:latin typeface="+mj-lt"/>
                        <a:ea typeface="Calibri" panose="020F0502020204030204" pitchFamily="34" charset="0"/>
                        <a:cs typeface="Times New Roman" panose="02020603050405020304" pitchFamily="18" charset="0"/>
                      </a:endParaRPr>
                    </a:p>
                    <a:p>
                      <a:pPr marL="0" marR="0">
                        <a:lnSpc>
                          <a:spcPct val="107000"/>
                        </a:lnSpc>
                        <a:spcBef>
                          <a:spcPts val="0"/>
                        </a:spcBef>
                        <a:spcAft>
                          <a:spcPts val="0"/>
                        </a:spcAft>
                      </a:pPr>
                      <a:r>
                        <a:rPr lang="en-US" sz="1600" b="1" dirty="0">
                          <a:effectLst/>
                          <a:latin typeface="+mj-lt"/>
                          <a:ea typeface="Calibri" panose="020F0502020204030204" pitchFamily="34" charset="0"/>
                          <a:cs typeface="Times New Roman" panose="02020603050405020304" pitchFamily="18" charset="0"/>
                        </a:rPr>
                        <a:t>HCSEF: </a:t>
                      </a:r>
                      <a:r>
                        <a:rPr lang="en-US" sz="1600" dirty="0" err="1">
                          <a:effectLst/>
                          <a:latin typeface="+mj-lt"/>
                          <a:ea typeface="Calibri" panose="020F0502020204030204" pitchFamily="34" charset="0"/>
                          <a:cs typeface="Times New Roman" panose="02020603050405020304" pitchFamily="18" charset="0"/>
                        </a:rPr>
                        <a:t>Marsharee</a:t>
                      </a:r>
                      <a:r>
                        <a:rPr lang="en-US" sz="1600" dirty="0">
                          <a:effectLst/>
                          <a:latin typeface="+mj-lt"/>
                          <a:ea typeface="Calibri" panose="020F0502020204030204" pitchFamily="34" charset="0"/>
                          <a:cs typeface="Times New Roman" panose="02020603050405020304" pitchFamily="18" charset="0"/>
                        </a:rPr>
                        <a:t> Chronicle/Gecica Tibert &amp; Jasmine </a:t>
                      </a:r>
                      <a:r>
                        <a:rPr lang="en-US" sz="1600" dirty="0" err="1">
                          <a:effectLst/>
                          <a:latin typeface="+mj-lt"/>
                          <a:ea typeface="Calibri" panose="020F0502020204030204" pitchFamily="34" charset="0"/>
                          <a:cs typeface="Times New Roman" panose="02020603050405020304" pitchFamily="18" charset="0"/>
                        </a:rPr>
                        <a:t>Rohoman</a:t>
                      </a:r>
                      <a:endParaRPr lang="en-US" sz="1600" dirty="0">
                        <a:effectLst/>
                        <a:latin typeface="+mj-lt"/>
                        <a:ea typeface="Calibri" panose="020F0502020204030204" pitchFamily="34" charset="0"/>
                        <a:cs typeface="Times New Roman" panose="02020603050405020304" pitchFamily="18" charset="0"/>
                      </a:endParaRPr>
                    </a:p>
                    <a:p>
                      <a:pPr marL="0" marR="0">
                        <a:lnSpc>
                          <a:spcPct val="107000"/>
                        </a:lnSpc>
                        <a:spcBef>
                          <a:spcPts val="0"/>
                        </a:spcBef>
                        <a:spcAft>
                          <a:spcPts val="0"/>
                        </a:spcAft>
                      </a:pPr>
                      <a:r>
                        <a:rPr lang="en-US" sz="1600" b="1" dirty="0">
                          <a:effectLst/>
                          <a:latin typeface="+mj-lt"/>
                          <a:ea typeface="Calibri" panose="020F0502020204030204" pitchFamily="34" charset="0"/>
                          <a:cs typeface="Times New Roman" panose="02020603050405020304" pitchFamily="18" charset="0"/>
                        </a:rPr>
                        <a:t>Legal Aid: </a:t>
                      </a:r>
                      <a:r>
                        <a:rPr lang="en-US" sz="1600" dirty="0">
                          <a:effectLst/>
                          <a:latin typeface="+mj-lt"/>
                          <a:ea typeface="Calibri" panose="020F0502020204030204" pitchFamily="34" charset="0"/>
                          <a:cs typeface="Times New Roman" panose="02020603050405020304" pitchFamily="18" charset="0"/>
                        </a:rPr>
                        <a:t>Sandra </a:t>
                      </a:r>
                      <a:r>
                        <a:rPr lang="en-US" sz="1600" dirty="0" err="1">
                          <a:effectLst/>
                          <a:latin typeface="+mj-lt"/>
                          <a:ea typeface="Calibri" panose="020F0502020204030204" pitchFamily="34" charset="0"/>
                          <a:cs typeface="Times New Roman" panose="02020603050405020304" pitchFamily="18" charset="0"/>
                        </a:rPr>
                        <a:t>Powery</a:t>
                      </a:r>
                      <a:r>
                        <a:rPr lang="en-US" sz="1600" dirty="0">
                          <a:effectLst/>
                          <a:latin typeface="+mj-lt"/>
                          <a:ea typeface="Calibri" panose="020F0502020204030204" pitchFamily="34" charset="0"/>
                          <a:cs typeface="Times New Roman" panose="02020603050405020304" pitchFamily="18" charset="0"/>
                        </a:rPr>
                        <a:t> Moses/Daisy Wiebe</a:t>
                      </a:r>
                    </a:p>
                    <a:p>
                      <a:pPr marL="0" marR="0">
                        <a:lnSpc>
                          <a:spcPct val="107000"/>
                        </a:lnSpc>
                        <a:spcBef>
                          <a:spcPts val="0"/>
                        </a:spcBef>
                        <a:spcAft>
                          <a:spcPts val="0"/>
                        </a:spcAft>
                      </a:pPr>
                      <a:r>
                        <a:rPr lang="en-US" sz="1600" b="1" dirty="0">
                          <a:effectLst/>
                          <a:latin typeface="+mj-lt"/>
                          <a:ea typeface="Calibri" panose="020F0502020204030204" pitchFamily="34" charset="0"/>
                          <a:cs typeface="Times New Roman" panose="02020603050405020304" pitchFamily="18" charset="0"/>
                        </a:rPr>
                        <a:t>Midway: </a:t>
                      </a:r>
                      <a:r>
                        <a:rPr lang="en-US" sz="1600" dirty="0">
                          <a:effectLst/>
                          <a:latin typeface="+mj-lt"/>
                          <a:ea typeface="Calibri" panose="020F0502020204030204" pitchFamily="34" charset="0"/>
                          <a:cs typeface="Times New Roman" panose="02020603050405020304" pitchFamily="18" charset="0"/>
                        </a:rPr>
                        <a:t>Geoff Downie/Daisy Wiebe</a:t>
                      </a:r>
                    </a:p>
                    <a:p>
                      <a:pPr marL="0" marR="0">
                        <a:lnSpc>
                          <a:spcPct val="107000"/>
                        </a:lnSpc>
                        <a:spcBef>
                          <a:spcPts val="0"/>
                        </a:spcBef>
                        <a:spcAft>
                          <a:spcPts val="0"/>
                        </a:spcAft>
                      </a:pPr>
                      <a:r>
                        <a:rPr lang="en-US" sz="1600" b="1" dirty="0">
                          <a:effectLst/>
                          <a:latin typeface="+mj-lt"/>
                          <a:ea typeface="Calibri" panose="020F0502020204030204" pitchFamily="34" charset="0"/>
                          <a:cs typeface="Times New Roman" panose="02020603050405020304" pitchFamily="18" charset="0"/>
                        </a:rPr>
                        <a:t>Monarch: </a:t>
                      </a:r>
                      <a:r>
                        <a:rPr lang="en-US" sz="1600" dirty="0" err="1">
                          <a:effectLst/>
                          <a:latin typeface="+mj-lt"/>
                          <a:ea typeface="Calibri" panose="020F0502020204030204" pitchFamily="34" charset="0"/>
                          <a:cs typeface="Times New Roman" panose="02020603050405020304" pitchFamily="18" charset="0"/>
                        </a:rPr>
                        <a:t>Jeanice</a:t>
                      </a:r>
                      <a:r>
                        <a:rPr lang="en-US" sz="1600" dirty="0">
                          <a:effectLst/>
                          <a:latin typeface="+mj-lt"/>
                          <a:ea typeface="Calibri" panose="020F0502020204030204" pitchFamily="34" charset="0"/>
                          <a:cs typeface="Times New Roman" panose="02020603050405020304" pitchFamily="18" charset="0"/>
                        </a:rPr>
                        <a:t> Petit-Frere/Jasmine </a:t>
                      </a:r>
                      <a:r>
                        <a:rPr lang="en-US" sz="1600" dirty="0" err="1">
                          <a:effectLst/>
                          <a:latin typeface="+mj-lt"/>
                          <a:ea typeface="Calibri" panose="020F0502020204030204" pitchFamily="34" charset="0"/>
                          <a:cs typeface="Times New Roman" panose="02020603050405020304" pitchFamily="18" charset="0"/>
                        </a:rPr>
                        <a:t>Rohoman</a:t>
                      </a:r>
                      <a:endParaRPr lang="en-US" sz="1600" dirty="0">
                        <a:effectLst/>
                        <a:latin typeface="+mj-lt"/>
                        <a:ea typeface="Calibri" panose="020F0502020204030204" pitchFamily="34" charset="0"/>
                        <a:cs typeface="Times New Roman" panose="02020603050405020304" pitchFamily="18" charset="0"/>
                      </a:endParaRPr>
                    </a:p>
                    <a:p>
                      <a:pPr marL="0" marR="0">
                        <a:lnSpc>
                          <a:spcPct val="107000"/>
                        </a:lnSpc>
                        <a:spcBef>
                          <a:spcPts val="0"/>
                        </a:spcBef>
                        <a:spcAft>
                          <a:spcPts val="0"/>
                        </a:spcAft>
                      </a:pPr>
                      <a:r>
                        <a:rPr lang="en-US" sz="1600" b="1" dirty="0" err="1">
                          <a:effectLst/>
                          <a:latin typeface="+mj-lt"/>
                          <a:ea typeface="Calibri" panose="020F0502020204030204" pitchFamily="34" charset="0"/>
                          <a:cs typeface="Times New Roman" panose="02020603050405020304" pitchFamily="18" charset="0"/>
                        </a:rPr>
                        <a:t>Poverello</a:t>
                      </a:r>
                      <a:r>
                        <a:rPr lang="en-US" sz="1600" b="1" dirty="0">
                          <a:effectLst/>
                          <a:latin typeface="+mj-lt"/>
                          <a:ea typeface="Calibri" panose="020F0502020204030204" pitchFamily="34" charset="0"/>
                          <a:cs typeface="Times New Roman" panose="02020603050405020304" pitchFamily="18" charset="0"/>
                        </a:rPr>
                        <a:t>: </a:t>
                      </a:r>
                      <a:r>
                        <a:rPr lang="en-US" sz="1600" dirty="0">
                          <a:effectLst/>
                          <a:latin typeface="+mj-lt"/>
                          <a:ea typeface="Calibri" panose="020F0502020204030204" pitchFamily="34" charset="0"/>
                          <a:cs typeface="Times New Roman" panose="02020603050405020304" pitchFamily="18" charset="0"/>
                        </a:rPr>
                        <a:t>Brad Barnes/Jasmine </a:t>
                      </a:r>
                      <a:r>
                        <a:rPr lang="en-US" sz="1600" dirty="0" err="1">
                          <a:effectLst/>
                          <a:latin typeface="+mj-lt"/>
                          <a:ea typeface="Calibri" panose="020F0502020204030204" pitchFamily="34" charset="0"/>
                          <a:cs typeface="Times New Roman" panose="02020603050405020304" pitchFamily="18" charset="0"/>
                        </a:rPr>
                        <a:t>Rohoman</a:t>
                      </a:r>
                      <a:endParaRPr lang="en-US" sz="1600" dirty="0">
                        <a:effectLst/>
                        <a:latin typeface="+mj-lt"/>
                        <a:ea typeface="Calibri" panose="020F0502020204030204" pitchFamily="34" charset="0"/>
                        <a:cs typeface="Times New Roman" panose="02020603050405020304" pitchFamily="18" charset="0"/>
                      </a:endParaRPr>
                    </a:p>
                    <a:p>
                      <a:pPr marL="0" marR="0">
                        <a:lnSpc>
                          <a:spcPct val="107000"/>
                        </a:lnSpc>
                        <a:spcBef>
                          <a:spcPts val="0"/>
                        </a:spcBef>
                        <a:spcAft>
                          <a:spcPts val="0"/>
                        </a:spcAft>
                      </a:pPr>
                      <a:r>
                        <a:rPr lang="en-US" sz="1600" b="1" dirty="0">
                          <a:effectLst/>
                          <a:latin typeface="+mj-lt"/>
                          <a:ea typeface="Calibri" panose="020F0502020204030204" pitchFamily="34" charset="0"/>
                          <a:cs typeface="Times New Roman" panose="02020603050405020304" pitchFamily="18" charset="0"/>
                        </a:rPr>
                        <a:t> </a:t>
                      </a:r>
                      <a:endParaRPr lang="en-US" sz="1600" dirty="0">
                        <a:effectLst/>
                        <a:latin typeface="+mj-lt"/>
                        <a:ea typeface="Calibri" panose="020F0502020204030204" pitchFamily="34" charset="0"/>
                        <a:cs typeface="Times New Roman" panose="02020603050405020304" pitchFamily="18" charset="0"/>
                      </a:endParaRPr>
                    </a:p>
                    <a:p>
                      <a:pPr marL="0" marR="0">
                        <a:lnSpc>
                          <a:spcPct val="107000"/>
                        </a:lnSpc>
                        <a:spcBef>
                          <a:spcPts val="0"/>
                        </a:spcBef>
                        <a:spcAft>
                          <a:spcPts val="0"/>
                        </a:spcAft>
                      </a:pPr>
                      <a:r>
                        <a:rPr lang="en-US" sz="1600" b="1" dirty="0">
                          <a:effectLst/>
                          <a:latin typeface="+mj-lt"/>
                          <a:ea typeface="Calibri" panose="020F0502020204030204" pitchFamily="34" charset="0"/>
                          <a:cs typeface="Times New Roman" panose="02020603050405020304" pitchFamily="18" charset="0"/>
                        </a:rPr>
                        <a:t>Lived-experience Liaison: </a:t>
                      </a:r>
                      <a:r>
                        <a:rPr lang="en-US" sz="1600" dirty="0">
                          <a:effectLst/>
                          <a:latin typeface="+mj-lt"/>
                          <a:ea typeface="Calibri" panose="020F0502020204030204" pitchFamily="34" charset="0"/>
                          <a:cs typeface="Times New Roman" panose="02020603050405020304" pitchFamily="18" charset="0"/>
                        </a:rPr>
                        <a:t>Cecil Smith (Member of Quality Management &amp; Evaluation Committee of the HIV CARE Council)</a:t>
                      </a:r>
                    </a:p>
                    <a:p>
                      <a:pPr marL="0" marR="0">
                        <a:lnSpc>
                          <a:spcPct val="107000"/>
                        </a:lnSpc>
                        <a:spcBef>
                          <a:spcPts val="0"/>
                        </a:spcBef>
                        <a:spcAft>
                          <a:spcPts val="0"/>
                        </a:spcAft>
                      </a:pPr>
                      <a:r>
                        <a:rPr lang="en-US" sz="1600" b="1" dirty="0">
                          <a:effectLst/>
                          <a:latin typeface="+mj-lt"/>
                          <a:ea typeface="Calibri" panose="020F0502020204030204" pitchFamily="34" charset="0"/>
                          <a:cs typeface="Times New Roman" panose="02020603050405020304" pitchFamily="18" charset="0"/>
                        </a:rPr>
                        <a:t>Project Champion: </a:t>
                      </a:r>
                      <a:r>
                        <a:rPr lang="en-US" sz="1600" dirty="0">
                          <a:effectLst/>
                          <a:latin typeface="+mj-lt"/>
                          <a:ea typeface="Calibri" panose="020F0502020204030204" pitchFamily="34" charset="0"/>
                          <a:cs typeface="Times New Roman" panose="02020603050405020304" pitchFamily="18" charset="0"/>
                        </a:rPr>
                        <a:t>Casey Messer</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558916313"/>
                  </a:ext>
                </a:extLst>
              </a:tr>
            </a:tbl>
          </a:graphicData>
        </a:graphic>
      </p:graphicFrame>
    </p:spTree>
    <p:extLst>
      <p:ext uri="{BB962C8B-B14F-4D97-AF65-F5344CB8AC3E}">
        <p14:creationId xmlns:p14="http://schemas.microsoft.com/office/powerpoint/2010/main" val="930148154"/>
      </p:ext>
    </p:extLst>
  </p:cSld>
  <p:clrMapOvr>
    <a:masterClrMapping/>
  </p:clrMapOvr>
  <p:timing>
    <p:tnLst>
      <p:par>
        <p:cTn id="1" dur="indefinite" restart="never" nodeType="tmRoot"/>
      </p:par>
    </p:tnLst>
  </p:timing>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41137" y="33338"/>
            <a:ext cx="11053010" cy="1752599"/>
          </a:xfrm>
        </p:spPr>
        <p:txBody>
          <a:bodyPr/>
          <a:lstStyle/>
          <a:p>
            <a:pPr algn="l"/>
            <a:r>
              <a:rPr lang="en-US" b="1" dirty="0">
                <a:solidFill>
                  <a:srgbClr val="C00000"/>
                </a:solidFill>
              </a:rPr>
              <a:t>Identifying Disparities &amp; Engaging Action (IDEA)</a:t>
            </a:r>
          </a:p>
        </p:txBody>
      </p:sp>
      <p:sp>
        <p:nvSpPr>
          <p:cNvPr id="3" name="Content Placeholder 2"/>
          <p:cNvSpPr>
            <a:spLocks noGrp="1"/>
          </p:cNvSpPr>
          <p:nvPr>
            <p:ph idx="1"/>
          </p:nvPr>
        </p:nvSpPr>
        <p:spPr>
          <a:xfrm>
            <a:off x="1255394" y="1294063"/>
            <a:ext cx="10157795" cy="5475037"/>
          </a:xfrm>
        </p:spPr>
        <p:txBody>
          <a:bodyPr>
            <a:normAutofit fontScale="25000" lnSpcReduction="20000"/>
          </a:bodyPr>
          <a:lstStyle/>
          <a:p>
            <a:pPr marL="0" indent="0">
              <a:buNone/>
            </a:pPr>
            <a:r>
              <a:rPr lang="en-US" sz="6400" b="1" dirty="0" smtClean="0"/>
              <a:t>Activities</a:t>
            </a:r>
          </a:p>
          <a:p>
            <a:pPr lvl="1"/>
            <a:r>
              <a:rPr lang="en-US" sz="6400" dirty="0" smtClean="0"/>
              <a:t>The </a:t>
            </a:r>
            <a:r>
              <a:rPr lang="en-US" sz="6400" dirty="0"/>
              <a:t>Quality Improvement </a:t>
            </a:r>
            <a:r>
              <a:rPr lang="en-US" sz="6400" dirty="0" smtClean="0"/>
              <a:t>Workgroup</a:t>
            </a:r>
          </a:p>
          <a:p>
            <a:pPr lvl="1"/>
            <a:r>
              <a:rPr lang="en-US" sz="6400" dirty="0" smtClean="0"/>
              <a:t>Quality Improvement Toolkit </a:t>
            </a:r>
          </a:p>
          <a:p>
            <a:pPr lvl="2"/>
            <a:r>
              <a:rPr lang="en-US" sz="6400" dirty="0" smtClean="0"/>
              <a:t>Checkpoints and deadlines</a:t>
            </a:r>
          </a:p>
          <a:p>
            <a:pPr lvl="2"/>
            <a:r>
              <a:rPr lang="en-US" sz="6200" dirty="0" smtClean="0"/>
              <a:t> Assigned Recipient </a:t>
            </a:r>
            <a:r>
              <a:rPr lang="en-US" sz="6200" dirty="0"/>
              <a:t>support staff to run the data reports, helping understand the data, facilitating drivers diagram sessions, helping to draft aim statements and PDSA </a:t>
            </a:r>
            <a:r>
              <a:rPr lang="en-US" sz="6200" dirty="0" smtClean="0"/>
              <a:t>cycles</a:t>
            </a:r>
          </a:p>
          <a:p>
            <a:pPr lvl="2"/>
            <a:r>
              <a:rPr lang="en-US" sz="6200" dirty="0" smtClean="0"/>
              <a:t>Together</a:t>
            </a:r>
            <a:r>
              <a:rPr lang="en-US" sz="6200" dirty="0"/>
              <a:t>, the sub-recipients and support staff will develop or determine an intervention that would potentially address the root cause </a:t>
            </a:r>
            <a:r>
              <a:rPr lang="en-US" sz="6200" dirty="0" smtClean="0"/>
              <a:t>identified</a:t>
            </a:r>
          </a:p>
          <a:p>
            <a:pPr lvl="2"/>
            <a:r>
              <a:rPr lang="en-US" sz="6200" dirty="0"/>
              <a:t>S</a:t>
            </a:r>
            <a:r>
              <a:rPr lang="en-US" sz="6200" dirty="0" smtClean="0"/>
              <a:t>ub-recipients </a:t>
            </a:r>
            <a:r>
              <a:rPr lang="en-US" sz="6200" dirty="0"/>
              <a:t>will be responsible for enacting the proposed </a:t>
            </a:r>
            <a:r>
              <a:rPr lang="en-US" sz="6200" dirty="0" smtClean="0"/>
              <a:t>intervention</a:t>
            </a:r>
          </a:p>
          <a:p>
            <a:pPr lvl="1"/>
            <a:r>
              <a:rPr lang="en-US" sz="6400" dirty="0" smtClean="0"/>
              <a:t>There </a:t>
            </a:r>
            <a:r>
              <a:rPr lang="en-US" sz="6400" dirty="0"/>
              <a:t>will be a preliminary data review and evaluation at the end of the project with a presentation by sub-recipients to each </a:t>
            </a:r>
            <a:r>
              <a:rPr lang="en-US" sz="6400" dirty="0" smtClean="0"/>
              <a:t>other</a:t>
            </a:r>
          </a:p>
          <a:p>
            <a:pPr marL="457200" lvl="1" indent="0">
              <a:buNone/>
            </a:pPr>
            <a:endParaRPr lang="en-US" sz="6400" dirty="0"/>
          </a:p>
          <a:p>
            <a:pPr marL="0" lvl="2" indent="0">
              <a:buNone/>
            </a:pPr>
            <a:r>
              <a:rPr lang="en-US" sz="6400" b="1" dirty="0" smtClean="0"/>
              <a:t>Resources Needed</a:t>
            </a:r>
          </a:p>
          <a:p>
            <a:pPr marL="685800" lvl="3" indent="-342900"/>
            <a:r>
              <a:rPr lang="en-US" sz="6400" dirty="0"/>
              <a:t>Commitment from sub-recipients for meetings and enacting an intervention </a:t>
            </a:r>
            <a:endParaRPr lang="en-US" sz="6400" dirty="0" smtClean="0"/>
          </a:p>
          <a:p>
            <a:pPr marL="1143000" lvl="4" indent="-342900"/>
            <a:r>
              <a:rPr lang="en-US" sz="6200" dirty="0" smtClean="0"/>
              <a:t>Will include individual </a:t>
            </a:r>
            <a:r>
              <a:rPr lang="en-US" sz="6200" dirty="0"/>
              <a:t>agency monthly meetings (2 hours) with Recipient support staff and participation in the monthly QI Workgroup (all agencies reporting progress)</a:t>
            </a:r>
            <a:endParaRPr lang="en-US" sz="6200" dirty="0" smtClean="0"/>
          </a:p>
        </p:txBody>
      </p:sp>
    </p:spTree>
    <p:extLst>
      <p:ext uri="{BB962C8B-B14F-4D97-AF65-F5344CB8AC3E}">
        <p14:creationId xmlns:p14="http://schemas.microsoft.com/office/powerpoint/2010/main" val="2354966765"/>
      </p:ext>
    </p:extLst>
  </p:cSld>
  <p:clrMapOvr>
    <a:masterClrMapping/>
  </p:clrMapOvr>
  <p:timing>
    <p:tnLst>
      <p:par>
        <p:cTn id="1" dur="indefinite" restart="never" nodeType="tmRoot"/>
      </p:par>
    </p:tnLst>
  </p:timing>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41137" y="33338"/>
            <a:ext cx="11053010" cy="1752599"/>
          </a:xfrm>
        </p:spPr>
        <p:txBody>
          <a:bodyPr/>
          <a:lstStyle/>
          <a:p>
            <a:pPr algn="l"/>
            <a:r>
              <a:rPr lang="en-US" b="1" dirty="0">
                <a:solidFill>
                  <a:srgbClr val="C00000"/>
                </a:solidFill>
              </a:rPr>
              <a:t>Identifying Disparities &amp; Engaging Action (IDEA)</a:t>
            </a:r>
          </a:p>
        </p:txBody>
      </p:sp>
      <p:sp>
        <p:nvSpPr>
          <p:cNvPr id="3" name="Content Placeholder 2"/>
          <p:cNvSpPr>
            <a:spLocks noGrp="1"/>
          </p:cNvSpPr>
          <p:nvPr>
            <p:ph idx="1"/>
          </p:nvPr>
        </p:nvSpPr>
        <p:spPr>
          <a:xfrm>
            <a:off x="1388744" y="1566779"/>
            <a:ext cx="10157795" cy="4657558"/>
          </a:xfrm>
        </p:spPr>
        <p:txBody>
          <a:bodyPr>
            <a:normAutofit fontScale="47500" lnSpcReduction="20000"/>
          </a:bodyPr>
          <a:lstStyle/>
          <a:p>
            <a:pPr marL="0" indent="0">
              <a:buNone/>
            </a:pPr>
            <a:r>
              <a:rPr lang="en-US" sz="4400" b="1" dirty="0" smtClean="0"/>
              <a:t>VISION OF SUCCESS:</a:t>
            </a:r>
          </a:p>
          <a:p>
            <a:pPr marL="0" indent="0">
              <a:buNone/>
            </a:pPr>
            <a:endParaRPr lang="en-US" sz="3600" b="1" dirty="0" smtClean="0"/>
          </a:p>
          <a:p>
            <a:pPr lvl="1"/>
            <a:r>
              <a:rPr lang="en-US" sz="4200" dirty="0"/>
              <a:t>The success of this QIP will rely on the identification of the largest health outcome disparities that are then acted upon with sub-recipient tailored interventions for </a:t>
            </a:r>
            <a:r>
              <a:rPr lang="en-US" sz="4200" dirty="0" smtClean="0"/>
              <a:t>sub-populations</a:t>
            </a:r>
          </a:p>
          <a:p>
            <a:pPr marL="457200" lvl="1" indent="0">
              <a:buNone/>
            </a:pPr>
            <a:endParaRPr lang="en-US" sz="4200" dirty="0" smtClean="0"/>
          </a:p>
          <a:p>
            <a:pPr lvl="1"/>
            <a:r>
              <a:rPr lang="en-US" sz="4200" dirty="0" smtClean="0"/>
              <a:t>Each </a:t>
            </a:r>
            <a:r>
              <a:rPr lang="en-US" sz="4200" dirty="0"/>
              <a:t>specific aim statement will be created by each sub-recipient with facilitation from each Recipient support </a:t>
            </a:r>
            <a:r>
              <a:rPr lang="en-US" sz="4200" dirty="0" smtClean="0"/>
              <a:t>staff</a:t>
            </a:r>
          </a:p>
          <a:p>
            <a:pPr lvl="1"/>
            <a:endParaRPr lang="en-US" sz="4200" dirty="0" smtClean="0"/>
          </a:p>
          <a:p>
            <a:pPr lvl="1"/>
            <a:r>
              <a:rPr lang="en-US" sz="4200" dirty="0" smtClean="0"/>
              <a:t>These </a:t>
            </a:r>
            <a:r>
              <a:rPr lang="en-US" sz="4200" dirty="0"/>
              <a:t>aim statements will have agency-level goals for reducing the disparity </a:t>
            </a:r>
            <a:r>
              <a:rPr lang="en-US" sz="4200" dirty="0" smtClean="0"/>
              <a:t>identified</a:t>
            </a:r>
          </a:p>
          <a:p>
            <a:pPr lvl="1"/>
            <a:endParaRPr lang="en-US" sz="4200" b="1" dirty="0"/>
          </a:p>
          <a:p>
            <a:pPr lvl="1"/>
            <a:r>
              <a:rPr lang="en-US" sz="4200" dirty="0"/>
              <a:t>The goal of the project is to reduce disparities among those sub-populations and to elevate individual and population health</a:t>
            </a:r>
          </a:p>
          <a:p>
            <a:pPr marL="457200" lvl="1" indent="0">
              <a:buNone/>
            </a:pPr>
            <a:endParaRPr lang="en-US" sz="4200" b="1" dirty="0" smtClean="0"/>
          </a:p>
        </p:txBody>
      </p:sp>
    </p:spTree>
    <p:extLst>
      <p:ext uri="{BB962C8B-B14F-4D97-AF65-F5344CB8AC3E}">
        <p14:creationId xmlns:p14="http://schemas.microsoft.com/office/powerpoint/2010/main" val="3668753249"/>
      </p:ext>
    </p:extLst>
  </p:cSld>
  <p:clrMapOvr>
    <a:masterClrMapping/>
  </p:clrMapOvr>
  <p:timing>
    <p:tnLst>
      <p:par>
        <p:cTn id="1" dur="indefinite" restart="never" nodeType="tmRoot"/>
      </p:par>
    </p:tnLst>
  </p:timing>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2502882" y="248313"/>
            <a:ext cx="7948921" cy="5987924"/>
          </a:xfrm>
          <a:prstGeom prst="rect">
            <a:avLst/>
          </a:prstGeom>
        </p:spPr>
      </p:pic>
    </p:spTree>
    <p:extLst>
      <p:ext uri="{BB962C8B-B14F-4D97-AF65-F5344CB8AC3E}">
        <p14:creationId xmlns:p14="http://schemas.microsoft.com/office/powerpoint/2010/main" val="1703092149"/>
      </p:ext>
    </p:extLst>
  </p:cSld>
  <p:clrMapOvr>
    <a:masterClrMapping/>
  </p:clrMapOvr>
  <p:timing>
    <p:tnLst>
      <p:par>
        <p:cTn id="1" dur="indefinite" restart="never" nodeType="tmRoot"/>
      </p:par>
    </p:tnLst>
  </p:timing>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2"/>
          <p:cNvSpPr txBox="1">
            <a:spLocks/>
          </p:cNvSpPr>
          <p:nvPr/>
        </p:nvSpPr>
        <p:spPr>
          <a:xfrm>
            <a:off x="1025358" y="1482558"/>
            <a:ext cx="10157795" cy="4657558"/>
          </a:xfrm>
          <a:prstGeom prst="rect">
            <a:avLst/>
          </a:prstGeom>
        </p:spPr>
        <p:txBody>
          <a:bodyPr>
            <a:noAutofit/>
          </a:bodyPr>
          <a:lstStyle>
            <a:lvl1pPr marL="285750" indent="-285750" algn="l" defTabSz="457200" rtl="0" eaLnBrk="1" latinLnBrk="0" hangingPunct="1">
              <a:spcBef>
                <a:spcPct val="20000"/>
              </a:spcBef>
              <a:spcAft>
                <a:spcPts val="600"/>
              </a:spcAft>
              <a:buClr>
                <a:schemeClr val="accent1">
                  <a:lumMod val="75000"/>
                </a:schemeClr>
              </a:buClr>
              <a:buSzPct val="145000"/>
              <a:buFont typeface="Arial"/>
              <a:buChar char="•"/>
              <a:defRPr sz="2400" kern="1200" cap="none">
                <a:solidFill>
                  <a:schemeClr val="tx1"/>
                </a:solidFill>
                <a:effectLst/>
                <a:latin typeface="+mn-lt"/>
                <a:ea typeface="+mn-ea"/>
                <a:cs typeface="+mn-cs"/>
              </a:defRPr>
            </a:lvl1pPr>
            <a:lvl2pPr marL="742950" indent="-285750" algn="l" defTabSz="457200" rtl="0" eaLnBrk="1" latinLnBrk="0" hangingPunct="1">
              <a:spcBef>
                <a:spcPct val="20000"/>
              </a:spcBef>
              <a:spcAft>
                <a:spcPts val="600"/>
              </a:spcAft>
              <a:buClr>
                <a:schemeClr val="accent1">
                  <a:lumMod val="75000"/>
                </a:schemeClr>
              </a:buClr>
              <a:buSzPct val="145000"/>
              <a:buFont typeface="Arial"/>
              <a:buChar char="•"/>
              <a:defRPr sz="2000" kern="1200" cap="none">
                <a:solidFill>
                  <a:schemeClr val="tx1"/>
                </a:solidFill>
                <a:effectLst/>
                <a:latin typeface="+mn-lt"/>
                <a:ea typeface="+mn-ea"/>
                <a:cs typeface="+mn-cs"/>
              </a:defRPr>
            </a:lvl2pPr>
            <a:lvl3pPr marL="1200150" indent="-285750" algn="l" defTabSz="457200" rtl="0" eaLnBrk="1" latinLnBrk="0" hangingPunct="1">
              <a:spcBef>
                <a:spcPct val="20000"/>
              </a:spcBef>
              <a:spcAft>
                <a:spcPts val="600"/>
              </a:spcAft>
              <a:buClr>
                <a:schemeClr val="accent1">
                  <a:lumMod val="75000"/>
                </a:schemeClr>
              </a:buClr>
              <a:buSzPct val="145000"/>
              <a:buFont typeface="Arial"/>
              <a:buChar char="•"/>
              <a:defRPr sz="1800" kern="1200" cap="none">
                <a:solidFill>
                  <a:schemeClr val="tx1"/>
                </a:solidFill>
                <a:effectLst/>
                <a:latin typeface="+mn-lt"/>
                <a:ea typeface="+mn-ea"/>
                <a:cs typeface="+mn-cs"/>
              </a:defRPr>
            </a:lvl3pPr>
            <a:lvl4pPr marL="1543050" indent="-171450" algn="l" defTabSz="457200" rtl="0" eaLnBrk="1" latinLnBrk="0" hangingPunct="1">
              <a:spcBef>
                <a:spcPct val="20000"/>
              </a:spcBef>
              <a:spcAft>
                <a:spcPts val="600"/>
              </a:spcAft>
              <a:buClr>
                <a:schemeClr val="accent1">
                  <a:lumMod val="75000"/>
                </a:schemeClr>
              </a:buClr>
              <a:buSzPct val="145000"/>
              <a:buFont typeface="Arial"/>
              <a:buChar char="•"/>
              <a:defRPr sz="1600" kern="1200" cap="none">
                <a:solidFill>
                  <a:schemeClr val="tx1"/>
                </a:solidFill>
                <a:effectLst/>
                <a:latin typeface="+mn-lt"/>
                <a:ea typeface="+mn-ea"/>
                <a:cs typeface="+mn-cs"/>
              </a:defRPr>
            </a:lvl4pPr>
            <a:lvl5pPr marL="2000250" indent="-171450" algn="l" defTabSz="457200" rtl="0" eaLnBrk="1" latinLnBrk="0" hangingPunct="1">
              <a:spcBef>
                <a:spcPct val="20000"/>
              </a:spcBef>
              <a:spcAft>
                <a:spcPts val="600"/>
              </a:spcAft>
              <a:buClr>
                <a:schemeClr val="accent1">
                  <a:lumMod val="75000"/>
                </a:schemeClr>
              </a:buClr>
              <a:buSzPct val="145000"/>
              <a:buFont typeface="Arial"/>
              <a:buChar char="•"/>
              <a:defRPr sz="1400" kern="1200" cap="none">
                <a:solidFill>
                  <a:schemeClr val="tx1"/>
                </a:solidFill>
                <a:effectLst/>
                <a:latin typeface="+mn-lt"/>
                <a:ea typeface="+mn-ea"/>
                <a:cs typeface="+mn-cs"/>
              </a:defRPr>
            </a:lvl5pPr>
            <a:lvl6pPr marL="2514600" indent="-228600" algn="l" defTabSz="457200" rtl="0" eaLnBrk="1" latinLnBrk="0" hangingPunct="1">
              <a:spcBef>
                <a:spcPct val="20000"/>
              </a:spcBef>
              <a:spcAft>
                <a:spcPts val="600"/>
              </a:spcAft>
              <a:buClr>
                <a:schemeClr val="accent1">
                  <a:lumMod val="75000"/>
                </a:schemeClr>
              </a:buClr>
              <a:buSzPct val="145000"/>
              <a:buFont typeface="Arial"/>
              <a:buChar char="•"/>
              <a:defRPr sz="1400" kern="1200" cap="none">
                <a:solidFill>
                  <a:schemeClr val="tx1"/>
                </a:solidFill>
                <a:effectLst/>
                <a:latin typeface="+mn-lt"/>
                <a:ea typeface="+mn-ea"/>
                <a:cs typeface="+mn-cs"/>
              </a:defRPr>
            </a:lvl6pPr>
            <a:lvl7pPr marL="2971800" indent="-228600" algn="l" defTabSz="457200" rtl="0" eaLnBrk="1" latinLnBrk="0" hangingPunct="1">
              <a:spcBef>
                <a:spcPct val="20000"/>
              </a:spcBef>
              <a:spcAft>
                <a:spcPts val="600"/>
              </a:spcAft>
              <a:buClr>
                <a:schemeClr val="accent1">
                  <a:lumMod val="75000"/>
                </a:schemeClr>
              </a:buClr>
              <a:buSzPct val="145000"/>
              <a:buFont typeface="Arial"/>
              <a:buChar char="•"/>
              <a:defRPr sz="1400" kern="1200" cap="none">
                <a:solidFill>
                  <a:schemeClr val="tx1"/>
                </a:solidFill>
                <a:effectLst/>
                <a:latin typeface="+mn-lt"/>
                <a:ea typeface="+mn-ea"/>
                <a:cs typeface="+mn-cs"/>
              </a:defRPr>
            </a:lvl7pPr>
            <a:lvl8pPr marL="3429000" indent="-228600" algn="l" defTabSz="457200" rtl="0" eaLnBrk="1" latinLnBrk="0" hangingPunct="1">
              <a:spcBef>
                <a:spcPct val="20000"/>
              </a:spcBef>
              <a:spcAft>
                <a:spcPts val="600"/>
              </a:spcAft>
              <a:buClr>
                <a:schemeClr val="accent1">
                  <a:lumMod val="75000"/>
                </a:schemeClr>
              </a:buClr>
              <a:buSzPct val="145000"/>
              <a:buFont typeface="Arial"/>
              <a:buChar char="•"/>
              <a:defRPr sz="1400" kern="1200" cap="none">
                <a:solidFill>
                  <a:schemeClr val="tx1"/>
                </a:solidFill>
                <a:effectLst/>
                <a:latin typeface="+mn-lt"/>
                <a:ea typeface="+mn-ea"/>
                <a:cs typeface="+mn-cs"/>
              </a:defRPr>
            </a:lvl8pPr>
            <a:lvl9pPr marL="3886200" indent="-228600" algn="l" defTabSz="457200" rtl="0" eaLnBrk="1" latinLnBrk="0" hangingPunct="1">
              <a:spcBef>
                <a:spcPct val="20000"/>
              </a:spcBef>
              <a:spcAft>
                <a:spcPts val="600"/>
              </a:spcAft>
              <a:buClr>
                <a:schemeClr val="accent1">
                  <a:lumMod val="75000"/>
                </a:schemeClr>
              </a:buClr>
              <a:buSzPct val="145000"/>
              <a:buFont typeface="Arial"/>
              <a:buChar char="•"/>
              <a:defRPr sz="1400" kern="1200" cap="none">
                <a:solidFill>
                  <a:schemeClr val="tx1"/>
                </a:solidFill>
                <a:effectLst/>
                <a:latin typeface="+mn-lt"/>
                <a:ea typeface="+mn-ea"/>
                <a:cs typeface="+mn-cs"/>
              </a:defRPr>
            </a:lvl9pPr>
          </a:lstStyle>
          <a:p>
            <a:pPr marL="0" indent="0">
              <a:buFont typeface="Arial"/>
              <a:buNone/>
            </a:pPr>
            <a:endParaRPr lang="en-US" sz="1000" b="1" dirty="0" smtClean="0"/>
          </a:p>
          <a:p>
            <a:pPr lvl="1"/>
            <a:r>
              <a:rPr lang="en-US" sz="1800" dirty="0" smtClean="0"/>
              <a:t>Each agency has identified a service category and/or a specific subpopulation they would like to focus on based on their data. A few examples include:</a:t>
            </a:r>
            <a:endParaRPr lang="en-US" sz="1600" dirty="0" smtClean="0"/>
          </a:p>
          <a:p>
            <a:pPr lvl="2"/>
            <a:r>
              <a:rPr lang="en-US" sz="1600" dirty="0" smtClean="0"/>
              <a:t>Retention in Care of Non-Medical Case Managed Clients (Black, N/H and Hispanic/</a:t>
            </a:r>
            <a:r>
              <a:rPr lang="en-US" sz="1600" dirty="0" err="1" smtClean="0"/>
              <a:t>Latinx</a:t>
            </a:r>
            <a:r>
              <a:rPr lang="en-US" sz="1600" dirty="0" smtClean="0"/>
              <a:t>)</a:t>
            </a:r>
          </a:p>
          <a:p>
            <a:pPr lvl="2"/>
            <a:r>
              <a:rPr lang="en-US" sz="1600" dirty="0" smtClean="0"/>
              <a:t>Viral Suppression in </a:t>
            </a:r>
          </a:p>
          <a:p>
            <a:pPr lvl="3"/>
            <a:r>
              <a:rPr lang="en-US" dirty="0" smtClean="0"/>
              <a:t>Medically Case Managed Clients</a:t>
            </a:r>
          </a:p>
          <a:p>
            <a:pPr lvl="3"/>
            <a:r>
              <a:rPr lang="en-US" dirty="0" smtClean="0"/>
              <a:t>MAI Clients, aged 59+</a:t>
            </a:r>
          </a:p>
          <a:p>
            <a:pPr lvl="3"/>
            <a:r>
              <a:rPr lang="en-US" dirty="0" smtClean="0"/>
              <a:t>Clients receiving legal services</a:t>
            </a:r>
          </a:p>
          <a:p>
            <a:pPr lvl="3"/>
            <a:r>
              <a:rPr lang="en-US" dirty="0" smtClean="0"/>
              <a:t>EIS Clients</a:t>
            </a:r>
          </a:p>
          <a:p>
            <a:pPr lvl="3"/>
            <a:r>
              <a:rPr lang="en-US" dirty="0" smtClean="0"/>
              <a:t>OAHS Clients</a:t>
            </a:r>
          </a:p>
          <a:p>
            <a:pPr lvl="4"/>
            <a:r>
              <a:rPr lang="en-US" sz="1600" dirty="0" smtClean="0"/>
              <a:t>Aged 20-29</a:t>
            </a:r>
          </a:p>
          <a:p>
            <a:pPr lvl="4"/>
            <a:r>
              <a:rPr lang="en-US" sz="1600" dirty="0" smtClean="0"/>
              <a:t>Black/African American &amp; Hispanic/</a:t>
            </a:r>
            <a:r>
              <a:rPr lang="en-US" sz="1600" dirty="0" err="1" smtClean="0"/>
              <a:t>Latinx</a:t>
            </a:r>
            <a:r>
              <a:rPr lang="en-US" sz="1600" dirty="0" smtClean="0"/>
              <a:t> Clients</a:t>
            </a:r>
          </a:p>
        </p:txBody>
      </p:sp>
      <p:sp>
        <p:nvSpPr>
          <p:cNvPr id="5" name="Title 1"/>
          <p:cNvSpPr txBox="1">
            <a:spLocks/>
          </p:cNvSpPr>
          <p:nvPr/>
        </p:nvSpPr>
        <p:spPr>
          <a:xfrm>
            <a:off x="1025358" y="574760"/>
            <a:ext cx="11053010" cy="1121694"/>
          </a:xfrm>
          <a:prstGeom prst="rect">
            <a:avLst/>
          </a:prstGeom>
        </p:spPr>
        <p:txBody>
          <a:bodyPr/>
          <a:lstStyle>
            <a:lvl1pPr algn="ctr" defTabSz="457200" rtl="0" eaLnBrk="1" latinLnBrk="0" hangingPunct="1">
              <a:spcBef>
                <a:spcPct val="0"/>
              </a:spcBef>
              <a:buNone/>
              <a:defRPr sz="4000" kern="1200" cap="none">
                <a:ln w="3175" cmpd="sng">
                  <a:noFill/>
                </a:ln>
                <a:solidFill>
                  <a:schemeClr val="tx1"/>
                </a:solidFill>
                <a:effectLst/>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algn="l"/>
            <a:r>
              <a:rPr lang="en-US" b="1" dirty="0" smtClean="0">
                <a:solidFill>
                  <a:srgbClr val="C00000"/>
                </a:solidFill>
              </a:rPr>
              <a:t>Checkpoint 1 Overview:</a:t>
            </a:r>
            <a:endParaRPr lang="en-US" b="1" dirty="0">
              <a:solidFill>
                <a:srgbClr val="C00000"/>
              </a:solidFill>
            </a:endParaRPr>
          </a:p>
        </p:txBody>
      </p:sp>
      <p:pic>
        <p:nvPicPr>
          <p:cNvPr id="2" name="Picture 1"/>
          <p:cNvPicPr>
            <a:picLocks noChangeAspect="1"/>
          </p:cNvPicPr>
          <p:nvPr/>
        </p:nvPicPr>
        <p:blipFill>
          <a:blip r:embed="rId2"/>
          <a:stretch>
            <a:fillRect/>
          </a:stretch>
        </p:blipFill>
        <p:spPr>
          <a:xfrm>
            <a:off x="7607224" y="3356811"/>
            <a:ext cx="3772139" cy="2517274"/>
          </a:xfrm>
          <a:prstGeom prst="rect">
            <a:avLst/>
          </a:prstGeom>
        </p:spPr>
      </p:pic>
    </p:spTree>
    <p:extLst>
      <p:ext uri="{BB962C8B-B14F-4D97-AF65-F5344CB8AC3E}">
        <p14:creationId xmlns:p14="http://schemas.microsoft.com/office/powerpoint/2010/main" val="1862978082"/>
      </p:ext>
    </p:extLst>
  </p:cSld>
  <p:clrMapOvr>
    <a:masterClrMapping/>
  </p:clrMapOvr>
  <p:timing>
    <p:tnLst>
      <p:par>
        <p:cTn id="1" dur="indefinite" restart="never" nodeType="tmRoot"/>
      </p:par>
    </p:tnLst>
  </p:timing>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2"/>
          <p:cNvSpPr txBox="1">
            <a:spLocks/>
          </p:cNvSpPr>
          <p:nvPr/>
        </p:nvSpPr>
        <p:spPr>
          <a:xfrm>
            <a:off x="1773755" y="1410368"/>
            <a:ext cx="10157795" cy="4657558"/>
          </a:xfrm>
          <a:prstGeom prst="rect">
            <a:avLst/>
          </a:prstGeom>
        </p:spPr>
        <p:txBody>
          <a:bodyPr>
            <a:noAutofit/>
          </a:bodyPr>
          <a:lstStyle>
            <a:lvl1pPr marL="285750" indent="-285750" algn="l" defTabSz="457200" rtl="0" eaLnBrk="1" latinLnBrk="0" hangingPunct="1">
              <a:spcBef>
                <a:spcPct val="20000"/>
              </a:spcBef>
              <a:spcAft>
                <a:spcPts val="600"/>
              </a:spcAft>
              <a:buClr>
                <a:schemeClr val="accent1">
                  <a:lumMod val="75000"/>
                </a:schemeClr>
              </a:buClr>
              <a:buSzPct val="145000"/>
              <a:buFont typeface="Arial"/>
              <a:buChar char="•"/>
              <a:defRPr sz="2400" kern="1200" cap="none">
                <a:solidFill>
                  <a:schemeClr val="tx1"/>
                </a:solidFill>
                <a:effectLst/>
                <a:latin typeface="+mn-lt"/>
                <a:ea typeface="+mn-ea"/>
                <a:cs typeface="+mn-cs"/>
              </a:defRPr>
            </a:lvl1pPr>
            <a:lvl2pPr marL="742950" indent="-285750" algn="l" defTabSz="457200" rtl="0" eaLnBrk="1" latinLnBrk="0" hangingPunct="1">
              <a:spcBef>
                <a:spcPct val="20000"/>
              </a:spcBef>
              <a:spcAft>
                <a:spcPts val="600"/>
              </a:spcAft>
              <a:buClr>
                <a:schemeClr val="accent1">
                  <a:lumMod val="75000"/>
                </a:schemeClr>
              </a:buClr>
              <a:buSzPct val="145000"/>
              <a:buFont typeface="Arial"/>
              <a:buChar char="•"/>
              <a:defRPr sz="2000" kern="1200" cap="none">
                <a:solidFill>
                  <a:schemeClr val="tx1"/>
                </a:solidFill>
                <a:effectLst/>
                <a:latin typeface="+mn-lt"/>
                <a:ea typeface="+mn-ea"/>
                <a:cs typeface="+mn-cs"/>
              </a:defRPr>
            </a:lvl2pPr>
            <a:lvl3pPr marL="1200150" indent="-285750" algn="l" defTabSz="457200" rtl="0" eaLnBrk="1" latinLnBrk="0" hangingPunct="1">
              <a:spcBef>
                <a:spcPct val="20000"/>
              </a:spcBef>
              <a:spcAft>
                <a:spcPts val="600"/>
              </a:spcAft>
              <a:buClr>
                <a:schemeClr val="accent1">
                  <a:lumMod val="75000"/>
                </a:schemeClr>
              </a:buClr>
              <a:buSzPct val="145000"/>
              <a:buFont typeface="Arial"/>
              <a:buChar char="•"/>
              <a:defRPr sz="1800" kern="1200" cap="none">
                <a:solidFill>
                  <a:schemeClr val="tx1"/>
                </a:solidFill>
                <a:effectLst/>
                <a:latin typeface="+mn-lt"/>
                <a:ea typeface="+mn-ea"/>
                <a:cs typeface="+mn-cs"/>
              </a:defRPr>
            </a:lvl3pPr>
            <a:lvl4pPr marL="1543050" indent="-171450" algn="l" defTabSz="457200" rtl="0" eaLnBrk="1" latinLnBrk="0" hangingPunct="1">
              <a:spcBef>
                <a:spcPct val="20000"/>
              </a:spcBef>
              <a:spcAft>
                <a:spcPts val="600"/>
              </a:spcAft>
              <a:buClr>
                <a:schemeClr val="accent1">
                  <a:lumMod val="75000"/>
                </a:schemeClr>
              </a:buClr>
              <a:buSzPct val="145000"/>
              <a:buFont typeface="Arial"/>
              <a:buChar char="•"/>
              <a:defRPr sz="1600" kern="1200" cap="none">
                <a:solidFill>
                  <a:schemeClr val="tx1"/>
                </a:solidFill>
                <a:effectLst/>
                <a:latin typeface="+mn-lt"/>
                <a:ea typeface="+mn-ea"/>
                <a:cs typeface="+mn-cs"/>
              </a:defRPr>
            </a:lvl4pPr>
            <a:lvl5pPr marL="2000250" indent="-171450" algn="l" defTabSz="457200" rtl="0" eaLnBrk="1" latinLnBrk="0" hangingPunct="1">
              <a:spcBef>
                <a:spcPct val="20000"/>
              </a:spcBef>
              <a:spcAft>
                <a:spcPts val="600"/>
              </a:spcAft>
              <a:buClr>
                <a:schemeClr val="accent1">
                  <a:lumMod val="75000"/>
                </a:schemeClr>
              </a:buClr>
              <a:buSzPct val="145000"/>
              <a:buFont typeface="Arial"/>
              <a:buChar char="•"/>
              <a:defRPr sz="1400" kern="1200" cap="none">
                <a:solidFill>
                  <a:schemeClr val="tx1"/>
                </a:solidFill>
                <a:effectLst/>
                <a:latin typeface="+mn-lt"/>
                <a:ea typeface="+mn-ea"/>
                <a:cs typeface="+mn-cs"/>
              </a:defRPr>
            </a:lvl5pPr>
            <a:lvl6pPr marL="2514600" indent="-228600" algn="l" defTabSz="457200" rtl="0" eaLnBrk="1" latinLnBrk="0" hangingPunct="1">
              <a:spcBef>
                <a:spcPct val="20000"/>
              </a:spcBef>
              <a:spcAft>
                <a:spcPts val="600"/>
              </a:spcAft>
              <a:buClr>
                <a:schemeClr val="accent1">
                  <a:lumMod val="75000"/>
                </a:schemeClr>
              </a:buClr>
              <a:buSzPct val="145000"/>
              <a:buFont typeface="Arial"/>
              <a:buChar char="•"/>
              <a:defRPr sz="1400" kern="1200" cap="none">
                <a:solidFill>
                  <a:schemeClr val="tx1"/>
                </a:solidFill>
                <a:effectLst/>
                <a:latin typeface="+mn-lt"/>
                <a:ea typeface="+mn-ea"/>
                <a:cs typeface="+mn-cs"/>
              </a:defRPr>
            </a:lvl6pPr>
            <a:lvl7pPr marL="2971800" indent="-228600" algn="l" defTabSz="457200" rtl="0" eaLnBrk="1" latinLnBrk="0" hangingPunct="1">
              <a:spcBef>
                <a:spcPct val="20000"/>
              </a:spcBef>
              <a:spcAft>
                <a:spcPts val="600"/>
              </a:spcAft>
              <a:buClr>
                <a:schemeClr val="accent1">
                  <a:lumMod val="75000"/>
                </a:schemeClr>
              </a:buClr>
              <a:buSzPct val="145000"/>
              <a:buFont typeface="Arial"/>
              <a:buChar char="•"/>
              <a:defRPr sz="1400" kern="1200" cap="none">
                <a:solidFill>
                  <a:schemeClr val="tx1"/>
                </a:solidFill>
                <a:effectLst/>
                <a:latin typeface="+mn-lt"/>
                <a:ea typeface="+mn-ea"/>
                <a:cs typeface="+mn-cs"/>
              </a:defRPr>
            </a:lvl7pPr>
            <a:lvl8pPr marL="3429000" indent="-228600" algn="l" defTabSz="457200" rtl="0" eaLnBrk="1" latinLnBrk="0" hangingPunct="1">
              <a:spcBef>
                <a:spcPct val="20000"/>
              </a:spcBef>
              <a:spcAft>
                <a:spcPts val="600"/>
              </a:spcAft>
              <a:buClr>
                <a:schemeClr val="accent1">
                  <a:lumMod val="75000"/>
                </a:schemeClr>
              </a:buClr>
              <a:buSzPct val="145000"/>
              <a:buFont typeface="Arial"/>
              <a:buChar char="•"/>
              <a:defRPr sz="1400" kern="1200" cap="none">
                <a:solidFill>
                  <a:schemeClr val="tx1"/>
                </a:solidFill>
                <a:effectLst/>
                <a:latin typeface="+mn-lt"/>
                <a:ea typeface="+mn-ea"/>
                <a:cs typeface="+mn-cs"/>
              </a:defRPr>
            </a:lvl8pPr>
            <a:lvl9pPr marL="3886200" indent="-228600" algn="l" defTabSz="457200" rtl="0" eaLnBrk="1" latinLnBrk="0" hangingPunct="1">
              <a:spcBef>
                <a:spcPct val="20000"/>
              </a:spcBef>
              <a:spcAft>
                <a:spcPts val="600"/>
              </a:spcAft>
              <a:buClr>
                <a:schemeClr val="accent1">
                  <a:lumMod val="75000"/>
                </a:schemeClr>
              </a:buClr>
              <a:buSzPct val="145000"/>
              <a:buFont typeface="Arial"/>
              <a:buChar char="•"/>
              <a:defRPr sz="1400" kern="1200" cap="none">
                <a:solidFill>
                  <a:schemeClr val="tx1"/>
                </a:solidFill>
                <a:effectLst/>
                <a:latin typeface="+mn-lt"/>
                <a:ea typeface="+mn-ea"/>
                <a:cs typeface="+mn-cs"/>
              </a:defRPr>
            </a:lvl9pPr>
          </a:lstStyle>
          <a:p>
            <a:pPr marL="914400" lvl="2" indent="0">
              <a:buNone/>
            </a:pPr>
            <a:endParaRPr lang="en-US" sz="1100" dirty="0" smtClean="0"/>
          </a:p>
          <a:p>
            <a:pPr lvl="1"/>
            <a:r>
              <a:rPr lang="en-US" dirty="0" smtClean="0"/>
              <a:t>Agencies will now begin working on the next 3 checkpoints: </a:t>
            </a:r>
            <a:endParaRPr lang="en-US" dirty="0"/>
          </a:p>
          <a:p>
            <a:pPr lvl="2"/>
            <a:r>
              <a:rPr lang="en-US" dirty="0" smtClean="0"/>
              <a:t>Driver diagrams/Fish bone diagrams</a:t>
            </a:r>
            <a:endParaRPr lang="en-US" dirty="0"/>
          </a:p>
          <a:p>
            <a:pPr lvl="2"/>
            <a:r>
              <a:rPr lang="en-US" dirty="0" smtClean="0"/>
              <a:t>Creation of an AIM statement</a:t>
            </a:r>
          </a:p>
          <a:p>
            <a:pPr lvl="2"/>
            <a:r>
              <a:rPr lang="en-US" dirty="0" smtClean="0"/>
              <a:t>Identifying process and outcome measurements </a:t>
            </a:r>
            <a:endParaRPr lang="en-US" dirty="0"/>
          </a:p>
        </p:txBody>
      </p:sp>
      <p:sp>
        <p:nvSpPr>
          <p:cNvPr id="5" name="Title 1"/>
          <p:cNvSpPr txBox="1">
            <a:spLocks/>
          </p:cNvSpPr>
          <p:nvPr/>
        </p:nvSpPr>
        <p:spPr>
          <a:xfrm>
            <a:off x="1025358" y="574760"/>
            <a:ext cx="11053010" cy="1121694"/>
          </a:xfrm>
          <a:prstGeom prst="rect">
            <a:avLst/>
          </a:prstGeom>
        </p:spPr>
        <p:txBody>
          <a:bodyPr/>
          <a:lstStyle>
            <a:lvl1pPr algn="ctr" defTabSz="457200" rtl="0" eaLnBrk="1" latinLnBrk="0" hangingPunct="1">
              <a:spcBef>
                <a:spcPct val="0"/>
              </a:spcBef>
              <a:buNone/>
              <a:defRPr sz="4000" kern="1200" cap="none">
                <a:ln w="3175" cmpd="sng">
                  <a:noFill/>
                </a:ln>
                <a:solidFill>
                  <a:schemeClr val="tx1"/>
                </a:solidFill>
                <a:effectLst/>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algn="l"/>
            <a:r>
              <a:rPr lang="en-US" b="1" dirty="0" smtClean="0">
                <a:solidFill>
                  <a:srgbClr val="C00000"/>
                </a:solidFill>
              </a:rPr>
              <a:t>Next Steps:</a:t>
            </a:r>
            <a:endParaRPr lang="en-US" b="1" dirty="0">
              <a:solidFill>
                <a:srgbClr val="C00000"/>
              </a:solidFill>
            </a:endParaRPr>
          </a:p>
        </p:txBody>
      </p:sp>
      <p:pic>
        <p:nvPicPr>
          <p:cNvPr id="2" name="Picture 1"/>
          <p:cNvPicPr>
            <a:picLocks noChangeAspect="1"/>
          </p:cNvPicPr>
          <p:nvPr/>
        </p:nvPicPr>
        <p:blipFill>
          <a:blip r:embed="rId2"/>
          <a:stretch>
            <a:fillRect/>
          </a:stretch>
        </p:blipFill>
        <p:spPr>
          <a:xfrm>
            <a:off x="2182828" y="3919122"/>
            <a:ext cx="3427246" cy="2148804"/>
          </a:xfrm>
          <a:prstGeom prst="rect">
            <a:avLst/>
          </a:prstGeom>
        </p:spPr>
      </p:pic>
      <p:pic>
        <p:nvPicPr>
          <p:cNvPr id="6" name="Picture 5"/>
          <p:cNvPicPr>
            <a:picLocks noChangeAspect="1"/>
          </p:cNvPicPr>
          <p:nvPr/>
        </p:nvPicPr>
        <p:blipFill>
          <a:blip r:embed="rId3"/>
          <a:stretch>
            <a:fillRect/>
          </a:stretch>
        </p:blipFill>
        <p:spPr>
          <a:xfrm>
            <a:off x="6551863" y="3920539"/>
            <a:ext cx="4534260" cy="2147387"/>
          </a:xfrm>
          <a:prstGeom prst="rect">
            <a:avLst/>
          </a:prstGeom>
        </p:spPr>
      </p:pic>
    </p:spTree>
    <p:extLst>
      <p:ext uri="{BB962C8B-B14F-4D97-AF65-F5344CB8AC3E}">
        <p14:creationId xmlns:p14="http://schemas.microsoft.com/office/powerpoint/2010/main" val="1014648950"/>
      </p:ext>
    </p:extLst>
  </p:cSld>
  <p:clrMapOvr>
    <a:masterClrMapping/>
  </p:clrMapOvr>
  <p:timing>
    <p:tnLst>
      <p:par>
        <p:cTn id="1" dur="indefinite" restart="never" nodeType="tmRoot"/>
      </p:par>
    </p:tnLst>
  </p:timing>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9" y="339115"/>
            <a:ext cx="9718605" cy="1446822"/>
          </a:xfrm>
        </p:spPr>
        <p:txBody>
          <a:bodyPr/>
          <a:lstStyle/>
          <a:p>
            <a:pPr algn="l"/>
            <a:r>
              <a:rPr lang="en-US" sz="4800" dirty="0">
                <a:solidFill>
                  <a:srgbClr val="C00000"/>
                </a:solidFill>
              </a:rPr>
              <a:t>Questions?    </a:t>
            </a:r>
            <a:r>
              <a:rPr lang="en-US" dirty="0"/>
              <a:t/>
            </a:r>
            <a:br>
              <a:rPr lang="en-US" dirty="0"/>
            </a:br>
            <a:endParaRPr lang="en-US" dirty="0"/>
          </a:p>
        </p:txBody>
      </p:sp>
      <p:pic>
        <p:nvPicPr>
          <p:cNvPr id="4" name="Content Placeholder 3"/>
          <p:cNvPicPr>
            <a:picLocks noGrp="1" noChangeAspect="1"/>
          </p:cNvPicPr>
          <p:nvPr>
            <p:ph idx="1"/>
          </p:nvPr>
        </p:nvPicPr>
        <p:blipFill>
          <a:blip r:embed="rId2"/>
          <a:stretch>
            <a:fillRect/>
          </a:stretch>
        </p:blipFill>
        <p:spPr>
          <a:xfrm>
            <a:off x="4789017" y="1785937"/>
            <a:ext cx="3109187" cy="3109187"/>
          </a:xfrm>
          <a:prstGeom prst="rect">
            <a:avLst/>
          </a:prstGeom>
        </p:spPr>
      </p:pic>
    </p:spTree>
    <p:extLst>
      <p:ext uri="{BB962C8B-B14F-4D97-AF65-F5344CB8AC3E}">
        <p14:creationId xmlns:p14="http://schemas.microsoft.com/office/powerpoint/2010/main" val="4262517150"/>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Service Category cost per </a:t>
            </a:r>
            <a:r>
              <a:rPr lang="en-US" dirty="0" smtClean="0"/>
              <a:t>unit - MAI</a:t>
            </a:r>
            <a:endParaRPr lang="en-US" dirty="0"/>
          </a:p>
        </p:txBody>
      </p:sp>
      <p:graphicFrame>
        <p:nvGraphicFramePr>
          <p:cNvPr id="4" name="Content Placeholder 3"/>
          <p:cNvGraphicFramePr>
            <a:graphicFrameLocks noGrp="1"/>
          </p:cNvGraphicFramePr>
          <p:nvPr>
            <p:ph idx="1"/>
            <p:extLst/>
          </p:nvPr>
        </p:nvGraphicFramePr>
        <p:xfrm>
          <a:off x="1998462" y="1785937"/>
          <a:ext cx="9056134" cy="1424102"/>
        </p:xfrm>
        <a:graphic>
          <a:graphicData uri="http://schemas.openxmlformats.org/drawingml/2006/table">
            <a:tbl>
              <a:tblPr firstRow="1" bandRow="1">
                <a:tableStyleId>{5C22544A-7EE6-4342-B048-85BDC9FD1C3A}</a:tableStyleId>
              </a:tblPr>
              <a:tblGrid>
                <a:gridCol w="3141351">
                  <a:extLst>
                    <a:ext uri="{9D8B030D-6E8A-4147-A177-3AD203B41FA5}">
                      <a16:colId xmlns:a16="http://schemas.microsoft.com/office/drawing/2014/main" val="4172828355"/>
                    </a:ext>
                  </a:extLst>
                </a:gridCol>
                <a:gridCol w="1336619">
                  <a:extLst>
                    <a:ext uri="{9D8B030D-6E8A-4147-A177-3AD203B41FA5}">
                      <a16:colId xmlns:a16="http://schemas.microsoft.com/office/drawing/2014/main" val="3514391528"/>
                    </a:ext>
                  </a:extLst>
                </a:gridCol>
                <a:gridCol w="1007980">
                  <a:extLst>
                    <a:ext uri="{9D8B030D-6E8A-4147-A177-3AD203B41FA5}">
                      <a16:colId xmlns:a16="http://schemas.microsoft.com/office/drawing/2014/main" val="219966"/>
                    </a:ext>
                  </a:extLst>
                </a:gridCol>
                <a:gridCol w="1407661">
                  <a:extLst>
                    <a:ext uri="{9D8B030D-6E8A-4147-A177-3AD203B41FA5}">
                      <a16:colId xmlns:a16="http://schemas.microsoft.com/office/drawing/2014/main" val="1795619061"/>
                    </a:ext>
                  </a:extLst>
                </a:gridCol>
                <a:gridCol w="976546">
                  <a:extLst>
                    <a:ext uri="{9D8B030D-6E8A-4147-A177-3AD203B41FA5}">
                      <a16:colId xmlns:a16="http://schemas.microsoft.com/office/drawing/2014/main" val="4134219720"/>
                    </a:ext>
                  </a:extLst>
                </a:gridCol>
                <a:gridCol w="1185977">
                  <a:extLst>
                    <a:ext uri="{9D8B030D-6E8A-4147-A177-3AD203B41FA5}">
                      <a16:colId xmlns:a16="http://schemas.microsoft.com/office/drawing/2014/main" val="2028779212"/>
                    </a:ext>
                  </a:extLst>
                </a:gridCol>
              </a:tblGrid>
              <a:tr h="370840">
                <a:tc>
                  <a:txBody>
                    <a:bodyPr/>
                    <a:lstStyle/>
                    <a:p>
                      <a:pPr algn="ctr"/>
                      <a:r>
                        <a:rPr lang="en-US" dirty="0" smtClean="0"/>
                        <a:t>Core Medical </a:t>
                      </a:r>
                      <a:r>
                        <a:rPr lang="en-US" baseline="0" dirty="0" smtClean="0"/>
                        <a:t>Service Category</a:t>
                      </a:r>
                      <a:endParaRPr lang="en-US" dirty="0"/>
                    </a:p>
                  </a:txBody>
                  <a:tcPr/>
                </a:tc>
                <a:tc>
                  <a:txBody>
                    <a:bodyPr/>
                    <a:lstStyle/>
                    <a:p>
                      <a:pPr algn="ctr"/>
                      <a:r>
                        <a:rPr lang="en-US" dirty="0" smtClean="0"/>
                        <a:t>Amount</a:t>
                      </a:r>
                      <a:endParaRPr lang="en-US" dirty="0"/>
                    </a:p>
                  </a:txBody>
                  <a:tcPr/>
                </a:tc>
                <a:tc>
                  <a:txBody>
                    <a:bodyPr/>
                    <a:lstStyle/>
                    <a:p>
                      <a:pPr algn="ctr"/>
                      <a:r>
                        <a:rPr lang="en-US" dirty="0" smtClean="0"/>
                        <a:t>Persons Served</a:t>
                      </a:r>
                      <a:endParaRPr lang="en-US" dirty="0"/>
                    </a:p>
                  </a:txBody>
                  <a:tcPr/>
                </a:tc>
                <a:tc>
                  <a:txBody>
                    <a:bodyPr/>
                    <a:lstStyle/>
                    <a:p>
                      <a:pPr algn="ctr"/>
                      <a:r>
                        <a:rPr lang="en-US" dirty="0" smtClean="0"/>
                        <a:t>Cost/Person</a:t>
                      </a:r>
                      <a:endParaRPr lang="en-US" dirty="0"/>
                    </a:p>
                  </a:txBody>
                  <a:tcPr/>
                </a:tc>
                <a:tc>
                  <a:txBody>
                    <a:bodyPr/>
                    <a:lstStyle/>
                    <a:p>
                      <a:pPr algn="ctr"/>
                      <a:r>
                        <a:rPr lang="en-US" dirty="0" smtClean="0"/>
                        <a:t>Units of Service</a:t>
                      </a:r>
                    </a:p>
                  </a:txBody>
                  <a:tcPr/>
                </a:tc>
                <a:tc>
                  <a:txBody>
                    <a:bodyPr/>
                    <a:lstStyle/>
                    <a:p>
                      <a:pPr algn="ctr"/>
                      <a:r>
                        <a:rPr lang="en-US" dirty="0" smtClean="0"/>
                        <a:t>Cost/Unit</a:t>
                      </a:r>
                      <a:endParaRPr lang="en-US" dirty="0"/>
                    </a:p>
                  </a:txBody>
                  <a:tcPr/>
                </a:tc>
                <a:extLst>
                  <a:ext uri="{0D108BD9-81ED-4DB2-BD59-A6C34878D82A}">
                    <a16:rowId xmlns:a16="http://schemas.microsoft.com/office/drawing/2014/main" val="4041400911"/>
                  </a:ext>
                </a:extLst>
              </a:tr>
              <a:tr h="370840">
                <a:tc>
                  <a:txBody>
                    <a:bodyPr/>
                    <a:lstStyle/>
                    <a:p>
                      <a:r>
                        <a:rPr lang="en-US" b="1" dirty="0" smtClean="0"/>
                        <a:t>Early Intervention Services</a:t>
                      </a:r>
                      <a:endParaRPr lang="en-US" b="1" dirty="0"/>
                    </a:p>
                  </a:txBody>
                  <a:tcPr/>
                </a:tc>
                <a:tc>
                  <a:txBody>
                    <a:bodyPr/>
                    <a:lstStyle/>
                    <a:p>
                      <a:pPr algn="r" fontAlgn="b"/>
                      <a:r>
                        <a:rPr lang="en-US" sz="1700" b="0" i="0" u="none" strike="noStrike" dirty="0">
                          <a:solidFill>
                            <a:srgbClr val="000000"/>
                          </a:solidFill>
                          <a:effectLst/>
                          <a:latin typeface="Calibri" panose="020F0502020204030204" pitchFamily="34" charset="0"/>
                        </a:rPr>
                        <a:t>$231,832.84</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201</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$1,153.40</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2,535</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$91.45</a:t>
                      </a:r>
                    </a:p>
                  </a:txBody>
                  <a:tcPr marL="0" marR="0" marT="0" marB="0" anchor="b"/>
                </a:tc>
                <a:extLst>
                  <a:ext uri="{0D108BD9-81ED-4DB2-BD59-A6C34878D82A}">
                    <a16:rowId xmlns:a16="http://schemas.microsoft.com/office/drawing/2014/main" val="1220151977"/>
                  </a:ext>
                </a:extLst>
              </a:tr>
              <a:tr h="413182">
                <a:tc>
                  <a:txBody>
                    <a:bodyPr/>
                    <a:lstStyle/>
                    <a:p>
                      <a:r>
                        <a:rPr lang="en-US" b="1" dirty="0" smtClean="0"/>
                        <a:t>Medical Case Management </a:t>
                      </a:r>
                      <a:endParaRPr lang="en-US" b="1" dirty="0"/>
                    </a:p>
                  </a:txBody>
                  <a:tcPr/>
                </a:tc>
                <a:tc>
                  <a:txBody>
                    <a:bodyPr/>
                    <a:lstStyle/>
                    <a:p>
                      <a:pPr algn="r" fontAlgn="b"/>
                      <a:r>
                        <a:rPr lang="en-US" sz="1700" b="0" i="0" u="none" strike="noStrike" dirty="0">
                          <a:solidFill>
                            <a:srgbClr val="000000"/>
                          </a:solidFill>
                          <a:effectLst/>
                          <a:latin typeface="Calibri" panose="020F0502020204030204" pitchFamily="34" charset="0"/>
                        </a:rPr>
                        <a:t>$177,745.13</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303</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$586.62</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10,114</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$17.57</a:t>
                      </a:r>
                    </a:p>
                  </a:txBody>
                  <a:tcPr marL="0" marR="0" marT="0" marB="0" anchor="b"/>
                </a:tc>
                <a:extLst>
                  <a:ext uri="{0D108BD9-81ED-4DB2-BD59-A6C34878D82A}">
                    <a16:rowId xmlns:a16="http://schemas.microsoft.com/office/drawing/2014/main" val="2464808334"/>
                  </a:ext>
                </a:extLst>
              </a:tr>
            </a:tbl>
          </a:graphicData>
        </a:graphic>
      </p:graphicFrame>
      <p:graphicFrame>
        <p:nvGraphicFramePr>
          <p:cNvPr id="5" name="Content Placeholder 3"/>
          <p:cNvGraphicFramePr>
            <a:graphicFrameLocks/>
          </p:cNvGraphicFramePr>
          <p:nvPr>
            <p:extLst/>
          </p:nvPr>
        </p:nvGraphicFramePr>
        <p:xfrm>
          <a:off x="1998464" y="4089190"/>
          <a:ext cx="9056133" cy="1651000"/>
        </p:xfrm>
        <a:graphic>
          <a:graphicData uri="http://schemas.openxmlformats.org/drawingml/2006/table">
            <a:tbl>
              <a:tblPr firstRow="1" bandRow="1">
                <a:tableStyleId>{5C22544A-7EE6-4342-B048-85BDC9FD1C3A}</a:tableStyleId>
              </a:tblPr>
              <a:tblGrid>
                <a:gridCol w="3178220">
                  <a:extLst>
                    <a:ext uri="{9D8B030D-6E8A-4147-A177-3AD203B41FA5}">
                      <a16:colId xmlns:a16="http://schemas.microsoft.com/office/drawing/2014/main" val="1177656458"/>
                    </a:ext>
                  </a:extLst>
                </a:gridCol>
                <a:gridCol w="1267455">
                  <a:extLst>
                    <a:ext uri="{9D8B030D-6E8A-4147-A177-3AD203B41FA5}">
                      <a16:colId xmlns:a16="http://schemas.microsoft.com/office/drawing/2014/main" val="3527193721"/>
                    </a:ext>
                  </a:extLst>
                </a:gridCol>
                <a:gridCol w="1003201">
                  <a:extLst>
                    <a:ext uri="{9D8B030D-6E8A-4147-A177-3AD203B41FA5}">
                      <a16:colId xmlns:a16="http://schemas.microsoft.com/office/drawing/2014/main" val="2862262908"/>
                    </a:ext>
                  </a:extLst>
                </a:gridCol>
                <a:gridCol w="1454064">
                  <a:extLst>
                    <a:ext uri="{9D8B030D-6E8A-4147-A177-3AD203B41FA5}">
                      <a16:colId xmlns:a16="http://schemas.microsoft.com/office/drawing/2014/main" val="596469790"/>
                    </a:ext>
                  </a:extLst>
                </a:gridCol>
                <a:gridCol w="979713">
                  <a:extLst>
                    <a:ext uri="{9D8B030D-6E8A-4147-A177-3AD203B41FA5}">
                      <a16:colId xmlns:a16="http://schemas.microsoft.com/office/drawing/2014/main" val="1911622733"/>
                    </a:ext>
                  </a:extLst>
                </a:gridCol>
                <a:gridCol w="1173480">
                  <a:extLst>
                    <a:ext uri="{9D8B030D-6E8A-4147-A177-3AD203B41FA5}">
                      <a16:colId xmlns:a16="http://schemas.microsoft.com/office/drawing/2014/main" val="3371064280"/>
                    </a:ext>
                  </a:extLst>
                </a:gridCol>
              </a:tblGrid>
              <a:tr h="370840">
                <a:tc>
                  <a:txBody>
                    <a:bodyPr/>
                    <a:lstStyle/>
                    <a:p>
                      <a:r>
                        <a:rPr lang="en-US" dirty="0" smtClean="0"/>
                        <a:t>Support Service Category</a:t>
                      </a:r>
                      <a:endParaRPr lang="en-US" dirty="0"/>
                    </a:p>
                  </a:txBody>
                  <a:tcPr/>
                </a:tc>
                <a:tc>
                  <a:txBody>
                    <a:bodyPr/>
                    <a:lstStyle/>
                    <a:p>
                      <a:pPr algn="ctr"/>
                      <a:r>
                        <a:rPr lang="en-US" dirty="0" smtClean="0"/>
                        <a:t>Amount</a:t>
                      </a:r>
                      <a:endParaRPr lang="en-US" dirty="0"/>
                    </a:p>
                  </a:txBody>
                  <a:tcPr/>
                </a:tc>
                <a:tc>
                  <a:txBody>
                    <a:bodyPr/>
                    <a:lstStyle/>
                    <a:p>
                      <a:pPr algn="ctr"/>
                      <a:r>
                        <a:rPr lang="en-US" dirty="0" smtClean="0"/>
                        <a:t>Persons Served</a:t>
                      </a:r>
                      <a:endParaRPr lang="en-US" dirty="0"/>
                    </a:p>
                  </a:txBody>
                  <a:tcPr/>
                </a:tc>
                <a:tc>
                  <a:txBody>
                    <a:bodyPr/>
                    <a:lstStyle/>
                    <a:p>
                      <a:pPr algn="ctr"/>
                      <a:r>
                        <a:rPr lang="en-US" dirty="0" smtClean="0"/>
                        <a:t>Cost/Person</a:t>
                      </a:r>
                      <a:endParaRPr lang="en-US" dirty="0"/>
                    </a:p>
                  </a:txBody>
                  <a:tcPr/>
                </a:tc>
                <a:tc>
                  <a:txBody>
                    <a:bodyPr/>
                    <a:lstStyle/>
                    <a:p>
                      <a:pPr algn="ctr"/>
                      <a:r>
                        <a:rPr lang="en-US" dirty="0" smtClean="0"/>
                        <a:t>Units of Service</a:t>
                      </a:r>
                    </a:p>
                  </a:txBody>
                  <a:tcPr/>
                </a:tc>
                <a:tc>
                  <a:txBody>
                    <a:bodyPr/>
                    <a:lstStyle/>
                    <a:p>
                      <a:pPr algn="ctr"/>
                      <a:r>
                        <a:rPr lang="en-US" dirty="0" smtClean="0"/>
                        <a:t>Cost/Unit</a:t>
                      </a:r>
                      <a:endParaRPr lang="en-US" dirty="0"/>
                    </a:p>
                  </a:txBody>
                  <a:tcPr/>
                </a:tc>
                <a:extLst>
                  <a:ext uri="{0D108BD9-81ED-4DB2-BD59-A6C34878D82A}">
                    <a16:rowId xmlns:a16="http://schemas.microsoft.com/office/drawing/2014/main" val="2730571176"/>
                  </a:ext>
                </a:extLst>
              </a:tr>
              <a:tr h="370840">
                <a:tc>
                  <a:txBody>
                    <a:bodyPr/>
                    <a:lstStyle/>
                    <a:p>
                      <a:r>
                        <a:rPr lang="en-US" b="1" dirty="0" smtClean="0"/>
                        <a:t>Non-Medical Case Management </a:t>
                      </a:r>
                      <a:endParaRPr lang="en-US" b="1" dirty="0"/>
                    </a:p>
                  </a:txBody>
                  <a:tcPr/>
                </a:tc>
                <a:tc>
                  <a:txBody>
                    <a:bodyPr/>
                    <a:lstStyle/>
                    <a:p>
                      <a:pPr algn="ctr"/>
                      <a:r>
                        <a:rPr lang="en-US" dirty="0" smtClean="0"/>
                        <a:t>$48,689</a:t>
                      </a:r>
                      <a:endParaRPr lang="en-US" dirty="0"/>
                    </a:p>
                  </a:txBody>
                  <a:tcPr/>
                </a:tc>
                <a:tc>
                  <a:txBody>
                    <a:bodyPr/>
                    <a:lstStyle/>
                    <a:p>
                      <a:pPr algn="r" fontAlgn="b"/>
                      <a:r>
                        <a:rPr lang="en-US" sz="1700" b="0" i="0" u="none" strike="noStrike" dirty="0">
                          <a:solidFill>
                            <a:srgbClr val="000000"/>
                          </a:solidFill>
                          <a:effectLst/>
                          <a:latin typeface="Calibri" panose="020F0502020204030204" pitchFamily="34" charset="0"/>
                        </a:rPr>
                        <a:t>303</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$216.32</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4,443</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$14.75</a:t>
                      </a:r>
                    </a:p>
                  </a:txBody>
                  <a:tcPr marL="0" marR="0" marT="0" marB="0" anchor="b"/>
                </a:tc>
                <a:extLst>
                  <a:ext uri="{0D108BD9-81ED-4DB2-BD59-A6C34878D82A}">
                    <a16:rowId xmlns:a16="http://schemas.microsoft.com/office/drawing/2014/main" val="2498651938"/>
                  </a:ext>
                </a:extLst>
              </a:tr>
              <a:tr h="370840">
                <a:tc>
                  <a:txBody>
                    <a:bodyPr/>
                    <a:lstStyle/>
                    <a:p>
                      <a:r>
                        <a:rPr lang="en-US" b="1" dirty="0" smtClean="0"/>
                        <a:t>Psychosocial Support</a:t>
                      </a:r>
                      <a:endParaRPr lang="en-US" b="1" dirty="0"/>
                    </a:p>
                  </a:txBody>
                  <a:tcPr/>
                </a:tc>
                <a:tc>
                  <a:txBody>
                    <a:bodyPr/>
                    <a:lstStyle/>
                    <a:p>
                      <a:pPr algn="r" fontAlgn="b"/>
                      <a:r>
                        <a:rPr lang="en-US" sz="1700" b="0" i="0" u="none" strike="noStrike" dirty="0">
                          <a:solidFill>
                            <a:srgbClr val="000000"/>
                          </a:solidFill>
                          <a:effectLst/>
                          <a:latin typeface="Calibri" panose="020F0502020204030204" pitchFamily="34" charset="0"/>
                        </a:rPr>
                        <a:t>$107,479.38</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663</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$162.11</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6,315</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$17.02</a:t>
                      </a:r>
                    </a:p>
                  </a:txBody>
                  <a:tcPr marL="0" marR="0" marT="0" marB="0" anchor="b"/>
                </a:tc>
                <a:extLst>
                  <a:ext uri="{0D108BD9-81ED-4DB2-BD59-A6C34878D82A}">
                    <a16:rowId xmlns:a16="http://schemas.microsoft.com/office/drawing/2014/main" val="430629221"/>
                  </a:ext>
                </a:extLst>
              </a:tr>
            </a:tbl>
          </a:graphicData>
        </a:graphic>
      </p:graphicFrame>
    </p:spTree>
    <p:extLst>
      <p:ext uri="{BB962C8B-B14F-4D97-AF65-F5344CB8AC3E}">
        <p14:creationId xmlns:p14="http://schemas.microsoft.com/office/powerpoint/2010/main" val="712000562"/>
      </p:ext>
    </p:extLst>
  </p:cSld>
  <p:clrMapOvr>
    <a:masterClrMapping/>
  </p:clrMapOvr>
  <p:timing>
    <p:tnLst>
      <p:par>
        <p:cTn id="1" dur="indefinite" restart="never" nodeType="tmRoot"/>
      </p:par>
    </p:tnLst>
  </p:timing>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err="1" smtClean="0"/>
              <a:t>Create+Equity</a:t>
            </a:r>
            <a:r>
              <a:rPr lang="en-US" b="1" dirty="0" smtClean="0"/>
              <a:t> Collaborative</a:t>
            </a:r>
            <a:endParaRPr lang="en-US" b="1" dirty="0"/>
          </a:p>
        </p:txBody>
      </p:sp>
      <p:sp>
        <p:nvSpPr>
          <p:cNvPr id="3" name="Text Placeholder 2"/>
          <p:cNvSpPr>
            <a:spLocks noGrp="1"/>
          </p:cNvSpPr>
          <p:nvPr>
            <p:ph type="body" idx="1"/>
          </p:nvPr>
        </p:nvSpPr>
        <p:spPr>
          <a:xfrm>
            <a:off x="1484312" y="4777380"/>
            <a:ext cx="10018710" cy="1483719"/>
          </a:xfrm>
        </p:spPr>
        <p:txBody>
          <a:bodyPr>
            <a:normAutofit/>
          </a:bodyPr>
          <a:lstStyle/>
          <a:p>
            <a:r>
              <a:rPr lang="en-US" dirty="0" smtClean="0"/>
              <a:t>Improving </a:t>
            </a:r>
            <a:r>
              <a:rPr lang="en-US" dirty="0"/>
              <a:t>Detection of Mental Health </a:t>
            </a:r>
            <a:r>
              <a:rPr lang="en-US" dirty="0" smtClean="0"/>
              <a:t>Barriers</a:t>
            </a:r>
          </a:p>
          <a:p>
            <a:endParaRPr lang="en-US" dirty="0"/>
          </a:p>
          <a:p>
            <a:r>
              <a:rPr lang="en-US" dirty="0" smtClean="0"/>
              <a:t>January 2021 – June 2022 </a:t>
            </a:r>
            <a:endParaRPr lang="en-US" dirty="0"/>
          </a:p>
        </p:txBody>
      </p:sp>
      <p:pic>
        <p:nvPicPr>
          <p:cNvPr id="4" name="Picture 3" descr="A picture containing icon&#10;&#10;Description automatically generated">
            <a:extLst>
              <a:ext uri="{FF2B5EF4-FFF2-40B4-BE49-F238E27FC236}">
                <a16:creationId xmlns:a16="http://schemas.microsoft.com/office/drawing/2014/main" id="{36853F94-495C-534E-B5D5-DF0EBB6D70D7}"/>
              </a:ext>
            </a:extLst>
          </p:cNvPr>
          <p:cNvPicPr>
            <a:picLocks noChangeAspect="1"/>
          </p:cNvPicPr>
          <p:nvPr/>
        </p:nvPicPr>
        <p:blipFill>
          <a:blip r:embed="rId2"/>
          <a:stretch>
            <a:fillRect/>
          </a:stretch>
        </p:blipFill>
        <p:spPr>
          <a:xfrm>
            <a:off x="9067800" y="589227"/>
            <a:ext cx="2671342" cy="1168712"/>
          </a:xfrm>
          <a:prstGeom prst="rect">
            <a:avLst/>
          </a:prstGeom>
        </p:spPr>
      </p:pic>
    </p:spTree>
    <p:extLst>
      <p:ext uri="{BB962C8B-B14F-4D97-AF65-F5344CB8AC3E}">
        <p14:creationId xmlns:p14="http://schemas.microsoft.com/office/powerpoint/2010/main" val="3205280298"/>
      </p:ext>
    </p:extLst>
  </p:cSld>
  <p:clrMapOvr>
    <a:masterClrMapping/>
  </p:clrMapOvr>
  <p:timing>
    <p:tnLst>
      <p:par>
        <p:cTn id="1" dur="indefinite" restart="never" nodeType="tmRoot"/>
      </p:par>
    </p:tnLst>
  </p:timing>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normAutofit/>
          </a:bodyPr>
          <a:lstStyle/>
          <a:p>
            <a:r>
              <a:rPr lang="en-US" dirty="0"/>
              <a:t>National collaborative from Centers for Quality Improvement and Innovation (CQII)</a:t>
            </a:r>
          </a:p>
          <a:p>
            <a:endParaRPr lang="en-US" dirty="0"/>
          </a:p>
          <a:p>
            <a:r>
              <a:rPr lang="en-US" dirty="0"/>
              <a:t>Approximately 100 sites, mostly Ryan White clinics</a:t>
            </a:r>
          </a:p>
          <a:p>
            <a:endParaRPr lang="en-US" dirty="0"/>
          </a:p>
          <a:p>
            <a:r>
              <a:rPr lang="en-US" dirty="0"/>
              <a:t>4 Affinity Groups: Mental Health, Substance Use, Housing and Age</a:t>
            </a:r>
          </a:p>
          <a:p>
            <a:endParaRPr lang="en-US" dirty="0"/>
          </a:p>
          <a:p>
            <a:pPr marL="0" indent="0">
              <a:buNone/>
            </a:pPr>
            <a:endParaRPr lang="en-US" dirty="0"/>
          </a:p>
        </p:txBody>
      </p:sp>
      <p:pic>
        <p:nvPicPr>
          <p:cNvPr id="4" name="Picture 3"/>
          <p:cNvPicPr>
            <a:picLocks noChangeAspect="1"/>
          </p:cNvPicPr>
          <p:nvPr/>
        </p:nvPicPr>
        <p:blipFill>
          <a:blip r:embed="rId2"/>
          <a:stretch>
            <a:fillRect/>
          </a:stretch>
        </p:blipFill>
        <p:spPr>
          <a:xfrm>
            <a:off x="7995888" y="5346154"/>
            <a:ext cx="3194581" cy="890093"/>
          </a:xfrm>
          <a:prstGeom prst="rect">
            <a:avLst/>
          </a:prstGeom>
        </p:spPr>
      </p:pic>
      <p:pic>
        <p:nvPicPr>
          <p:cNvPr id="5" name="Picture 4"/>
          <p:cNvPicPr>
            <a:picLocks noChangeAspect="1"/>
          </p:cNvPicPr>
          <p:nvPr/>
        </p:nvPicPr>
        <p:blipFill>
          <a:blip r:embed="rId3"/>
          <a:stretch>
            <a:fillRect/>
          </a:stretch>
        </p:blipFill>
        <p:spPr>
          <a:xfrm>
            <a:off x="5170692" y="272716"/>
            <a:ext cx="2825196" cy="1416468"/>
          </a:xfrm>
          <a:prstGeom prst="rect">
            <a:avLst/>
          </a:prstGeom>
        </p:spPr>
      </p:pic>
    </p:spTree>
    <p:extLst>
      <p:ext uri="{BB962C8B-B14F-4D97-AF65-F5344CB8AC3E}">
        <p14:creationId xmlns:p14="http://schemas.microsoft.com/office/powerpoint/2010/main" val="1593396467"/>
      </p:ext>
    </p:extLst>
  </p:cSld>
  <p:clrMapOvr>
    <a:masterClrMapping/>
  </p:clrMapOvr>
  <p:timing>
    <p:tnLst>
      <p:par>
        <p:cTn id="1" dur="indefinite" restart="never" nodeType="tmRoot"/>
      </p:par>
    </p:tnLst>
  </p:timing>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dirty="0" smtClean="0">
                <a:solidFill>
                  <a:srgbClr val="C00000"/>
                </a:solidFill>
              </a:rPr>
              <a:t>Affinity Group Data from PBC RWHAP</a:t>
            </a:r>
            <a:endParaRPr lang="en-US" dirty="0">
              <a:solidFill>
                <a:srgbClr val="C00000"/>
              </a:solidFill>
            </a:endParaRPr>
          </a:p>
        </p:txBody>
      </p:sp>
      <p:sp>
        <p:nvSpPr>
          <p:cNvPr id="3" name="Content Placeholder 2"/>
          <p:cNvSpPr>
            <a:spLocks noGrp="1"/>
          </p:cNvSpPr>
          <p:nvPr>
            <p:ph idx="1"/>
          </p:nvPr>
        </p:nvSpPr>
        <p:spPr>
          <a:xfrm>
            <a:off x="1484308" y="1477962"/>
            <a:ext cx="10018713" cy="4376737"/>
          </a:xfrm>
        </p:spPr>
        <p:txBody>
          <a:bodyPr>
            <a:normAutofit lnSpcReduction="10000"/>
          </a:bodyPr>
          <a:lstStyle/>
          <a:p>
            <a:r>
              <a:rPr lang="en-US" dirty="0"/>
              <a:t>Mental Health – Based on Case Management Assessment Self-Report</a:t>
            </a:r>
          </a:p>
          <a:p>
            <a:pPr lvl="1"/>
            <a:r>
              <a:rPr lang="en-US" dirty="0"/>
              <a:t>654 Depressed</a:t>
            </a:r>
          </a:p>
          <a:p>
            <a:pPr lvl="1"/>
            <a:r>
              <a:rPr lang="en-US" dirty="0"/>
              <a:t>63 Severe Depression</a:t>
            </a:r>
          </a:p>
          <a:p>
            <a:pPr lvl="1"/>
            <a:r>
              <a:rPr lang="en-US" dirty="0"/>
              <a:t>78 Currently Experiencing Mental Health Problems (Not Depressed)</a:t>
            </a:r>
          </a:p>
          <a:p>
            <a:pPr lvl="1"/>
            <a:r>
              <a:rPr lang="en-US" dirty="0"/>
              <a:t>283 Some Concerns or History of Mental Illness (Not Depressed)</a:t>
            </a:r>
          </a:p>
          <a:p>
            <a:r>
              <a:rPr lang="en-US" dirty="0"/>
              <a:t>Total: 1078/3581 or 30% of All Ryan White Clients</a:t>
            </a:r>
          </a:p>
          <a:p>
            <a:r>
              <a:rPr lang="en-US" dirty="0"/>
              <a:t>Total: 1078/2251 or 48% of All Ryan White Clients w/ a Case Management Assessment</a:t>
            </a:r>
          </a:p>
          <a:p>
            <a:endParaRPr lang="en-US" dirty="0"/>
          </a:p>
          <a:p>
            <a:r>
              <a:rPr lang="en-US" dirty="0"/>
              <a:t>Data from 5/11/2021 in Provide </a:t>
            </a:r>
            <a:r>
              <a:rPr lang="en-US" dirty="0" smtClean="0"/>
              <a:t>Enterprise</a:t>
            </a:r>
            <a:endParaRPr lang="en-US" dirty="0"/>
          </a:p>
        </p:txBody>
      </p:sp>
    </p:spTree>
    <p:extLst>
      <p:ext uri="{BB962C8B-B14F-4D97-AF65-F5344CB8AC3E}">
        <p14:creationId xmlns:p14="http://schemas.microsoft.com/office/powerpoint/2010/main" val="4243184521"/>
      </p:ext>
    </p:extLst>
  </p:cSld>
  <p:clrMapOvr>
    <a:masterClrMapping/>
  </p:clrMapOvr>
  <p:timing>
    <p:tnLst>
      <p:par>
        <p:cTn id="1" dur="indefinite" restart="never" nodeType="tmRoot"/>
      </p:par>
    </p:tnLst>
  </p:timing>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dirty="0" smtClean="0">
                <a:solidFill>
                  <a:srgbClr val="C00000"/>
                </a:solidFill>
              </a:rPr>
              <a:t>Collaboration in RWHAP</a:t>
            </a:r>
            <a:endParaRPr lang="en-US" dirty="0">
              <a:solidFill>
                <a:srgbClr val="C00000"/>
              </a:solidFill>
            </a:endParaRPr>
          </a:p>
        </p:txBody>
      </p:sp>
      <p:sp>
        <p:nvSpPr>
          <p:cNvPr id="3" name="Content Placeholder 2"/>
          <p:cNvSpPr>
            <a:spLocks noGrp="1"/>
          </p:cNvSpPr>
          <p:nvPr>
            <p:ph idx="1"/>
          </p:nvPr>
        </p:nvSpPr>
        <p:spPr>
          <a:xfrm>
            <a:off x="1336842" y="1292119"/>
            <a:ext cx="10658764" cy="4868050"/>
          </a:xfrm>
        </p:spPr>
        <p:txBody>
          <a:bodyPr>
            <a:normAutofit fontScale="92500" lnSpcReduction="10000"/>
          </a:bodyPr>
          <a:lstStyle/>
          <a:p>
            <a:r>
              <a:rPr lang="en-US" dirty="0" smtClean="0"/>
              <a:t>1</a:t>
            </a:r>
            <a:r>
              <a:rPr lang="en-US" baseline="30000" dirty="0" smtClean="0"/>
              <a:t>st</a:t>
            </a:r>
            <a:r>
              <a:rPr lang="en-US" dirty="0" smtClean="0"/>
              <a:t> Provider Meeting: May 17, 2021</a:t>
            </a:r>
          </a:p>
          <a:p>
            <a:pPr lvl="1"/>
            <a:r>
              <a:rPr lang="en-US" dirty="0" smtClean="0"/>
              <a:t>Flow Chart</a:t>
            </a:r>
          </a:p>
          <a:p>
            <a:r>
              <a:rPr lang="en-US" dirty="0" smtClean="0"/>
              <a:t>Content </a:t>
            </a:r>
            <a:r>
              <a:rPr lang="en-US" dirty="0"/>
              <a:t>Expert/Community Meeting: May </a:t>
            </a:r>
            <a:r>
              <a:rPr lang="en-US" dirty="0" smtClean="0"/>
              <a:t>26, 2021</a:t>
            </a:r>
            <a:endParaRPr lang="en-US" dirty="0"/>
          </a:p>
          <a:p>
            <a:pPr lvl="1"/>
            <a:r>
              <a:rPr lang="en-US" dirty="0"/>
              <a:t>Review of Flow Chart</a:t>
            </a:r>
          </a:p>
          <a:p>
            <a:pPr lvl="1"/>
            <a:r>
              <a:rPr lang="en-US" dirty="0"/>
              <a:t>Root </a:t>
            </a:r>
            <a:r>
              <a:rPr lang="en-US" dirty="0" smtClean="0"/>
              <a:t>Causes for Client Experiences – using 5 Whys Analysis</a:t>
            </a:r>
            <a:endParaRPr lang="en-US" dirty="0"/>
          </a:p>
          <a:p>
            <a:pPr lvl="1"/>
            <a:r>
              <a:rPr lang="en-US" dirty="0"/>
              <a:t>Review </a:t>
            </a:r>
            <a:r>
              <a:rPr lang="en-US" dirty="0" smtClean="0"/>
              <a:t>Evidence-Based Interventions and Selection</a:t>
            </a:r>
            <a:endParaRPr lang="en-US" dirty="0"/>
          </a:p>
          <a:p>
            <a:pPr lvl="1"/>
            <a:r>
              <a:rPr lang="en-US" dirty="0"/>
              <a:t>Aim </a:t>
            </a:r>
            <a:r>
              <a:rPr lang="en-US" dirty="0" smtClean="0"/>
              <a:t>Statements</a:t>
            </a:r>
            <a:endParaRPr lang="en-US" dirty="0"/>
          </a:p>
          <a:p>
            <a:r>
              <a:rPr lang="en-US" dirty="0" smtClean="0"/>
              <a:t>2</a:t>
            </a:r>
            <a:r>
              <a:rPr lang="en-US" baseline="30000" dirty="0" smtClean="0"/>
              <a:t>nd</a:t>
            </a:r>
            <a:r>
              <a:rPr lang="en-US" dirty="0" smtClean="0"/>
              <a:t> Provider </a:t>
            </a:r>
            <a:r>
              <a:rPr lang="en-US" dirty="0"/>
              <a:t>Meeting: </a:t>
            </a:r>
            <a:r>
              <a:rPr lang="en-US" dirty="0" smtClean="0"/>
              <a:t>June 16, 2021</a:t>
            </a:r>
            <a:endParaRPr lang="en-US" dirty="0"/>
          </a:p>
          <a:p>
            <a:pPr lvl="1"/>
            <a:r>
              <a:rPr lang="en-US" dirty="0"/>
              <a:t>Complete Provider Processes Root Causes</a:t>
            </a:r>
          </a:p>
          <a:p>
            <a:pPr lvl="1"/>
            <a:r>
              <a:rPr lang="en-US" dirty="0"/>
              <a:t>Review of Client Experience Root Causes</a:t>
            </a:r>
          </a:p>
          <a:p>
            <a:pPr lvl="1"/>
            <a:r>
              <a:rPr lang="en-US" dirty="0"/>
              <a:t>Review and Finalize </a:t>
            </a:r>
            <a:r>
              <a:rPr lang="en-US" dirty="0" smtClean="0"/>
              <a:t>Evidence-Based Interventions</a:t>
            </a:r>
            <a:endParaRPr lang="en-US" dirty="0"/>
          </a:p>
          <a:p>
            <a:pPr lvl="1"/>
            <a:r>
              <a:rPr lang="en-US" dirty="0"/>
              <a:t>Review Aim </a:t>
            </a:r>
            <a:r>
              <a:rPr lang="en-US" dirty="0" smtClean="0"/>
              <a:t>Statements</a:t>
            </a:r>
            <a:endParaRPr lang="en-US" dirty="0"/>
          </a:p>
        </p:txBody>
      </p:sp>
    </p:spTree>
    <p:extLst>
      <p:ext uri="{BB962C8B-B14F-4D97-AF65-F5344CB8AC3E}">
        <p14:creationId xmlns:p14="http://schemas.microsoft.com/office/powerpoint/2010/main" val="2437579126"/>
      </p:ext>
    </p:extLst>
  </p:cSld>
  <p:clrMapOvr>
    <a:masterClrMapping/>
  </p:clrMapOvr>
  <p:timing>
    <p:tnLst>
      <p:par>
        <p:cTn id="1" dur="indefinite" restart="never" nodeType="tmRoot"/>
      </p:par>
    </p:tnLst>
  </p:timing>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2844533" y="-594"/>
            <a:ext cx="8620491" cy="6858594"/>
          </a:xfrm>
          <a:prstGeom prst="rect">
            <a:avLst/>
          </a:prstGeom>
        </p:spPr>
      </p:pic>
      <p:sp>
        <p:nvSpPr>
          <p:cNvPr id="4" name="TextBox 3"/>
          <p:cNvSpPr txBox="1"/>
          <p:nvPr/>
        </p:nvSpPr>
        <p:spPr>
          <a:xfrm>
            <a:off x="3289300" y="114300"/>
            <a:ext cx="2895600" cy="369332"/>
          </a:xfrm>
          <a:prstGeom prst="rect">
            <a:avLst/>
          </a:prstGeom>
          <a:solidFill>
            <a:schemeClr val="bg1"/>
          </a:solidFill>
        </p:spPr>
        <p:txBody>
          <a:bodyPr wrap="square" rtlCol="0">
            <a:spAutoFit/>
          </a:bodyPr>
          <a:lstStyle/>
          <a:p>
            <a:pPr algn="ctr"/>
            <a:r>
              <a:rPr lang="en-US" b="1" dirty="0" smtClean="0"/>
              <a:t>RWHAP</a:t>
            </a:r>
            <a:endParaRPr lang="en-US" b="1" dirty="0"/>
          </a:p>
        </p:txBody>
      </p:sp>
    </p:spTree>
    <p:extLst>
      <p:ext uri="{BB962C8B-B14F-4D97-AF65-F5344CB8AC3E}">
        <p14:creationId xmlns:p14="http://schemas.microsoft.com/office/powerpoint/2010/main" val="3955255488"/>
      </p:ext>
    </p:extLst>
  </p:cSld>
  <p:clrMapOvr>
    <a:masterClrMapping/>
  </p:clrMapOvr>
  <p:timing>
    <p:tnLst>
      <p:par>
        <p:cTn id="1" dur="indefinite" restart="never" nodeType="tmRoot"/>
      </p:par>
    </p:tnLst>
  </p:timing>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57791" y="0"/>
            <a:ext cx="10671749" cy="1752599"/>
          </a:xfrm>
        </p:spPr>
        <p:txBody>
          <a:bodyPr/>
          <a:lstStyle/>
          <a:p>
            <a:pPr algn="l"/>
            <a:r>
              <a:rPr lang="en-US" dirty="0" smtClean="0">
                <a:solidFill>
                  <a:srgbClr val="C00000"/>
                </a:solidFill>
              </a:rPr>
              <a:t>Root Causes for Lack of Mental Health Screening</a:t>
            </a:r>
            <a:endParaRPr lang="en-US" dirty="0">
              <a:solidFill>
                <a:srgbClr val="C00000"/>
              </a:solidFill>
            </a:endParaRPr>
          </a:p>
        </p:txBody>
      </p:sp>
      <p:sp>
        <p:nvSpPr>
          <p:cNvPr id="3" name="Content Placeholder 2"/>
          <p:cNvSpPr>
            <a:spLocks noGrp="1"/>
          </p:cNvSpPr>
          <p:nvPr>
            <p:ph idx="1"/>
          </p:nvPr>
        </p:nvSpPr>
        <p:spPr>
          <a:xfrm>
            <a:off x="1484310" y="1752599"/>
            <a:ext cx="10018713" cy="4519864"/>
          </a:xfrm>
        </p:spPr>
        <p:txBody>
          <a:bodyPr>
            <a:normAutofit/>
          </a:bodyPr>
          <a:lstStyle/>
          <a:p>
            <a:r>
              <a:rPr lang="en-US" dirty="0" smtClean="0"/>
              <a:t>Mental health screening not conducted by Providers because of lack of time to address in 15 minute appointments &amp; lack of mental health providers to refer to</a:t>
            </a:r>
          </a:p>
          <a:p>
            <a:endParaRPr lang="en-US" dirty="0" smtClean="0"/>
          </a:p>
          <a:p>
            <a:r>
              <a:rPr lang="en-US" dirty="0" smtClean="0"/>
              <a:t>Mental health screening not conducted by Case Managers because they are using the Case Management Assessment, which is self-report of mental health concerns rather than a screening</a:t>
            </a:r>
          </a:p>
          <a:p>
            <a:endParaRPr lang="en-US" dirty="0"/>
          </a:p>
        </p:txBody>
      </p:sp>
    </p:spTree>
    <p:extLst>
      <p:ext uri="{BB962C8B-B14F-4D97-AF65-F5344CB8AC3E}">
        <p14:creationId xmlns:p14="http://schemas.microsoft.com/office/powerpoint/2010/main" val="68559928"/>
      </p:ext>
    </p:extLst>
  </p:cSld>
  <p:clrMapOvr>
    <a:masterClrMapping/>
  </p:clrMapOvr>
  <p:timing>
    <p:tnLst>
      <p:par>
        <p:cTn id="1" dur="indefinite" restart="never" nodeType="tmRoot"/>
      </p:par>
    </p:tnLst>
  </p:timing>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dirty="0" smtClean="0">
                <a:solidFill>
                  <a:srgbClr val="C00000"/>
                </a:solidFill>
              </a:rPr>
              <a:t>Improvement Focus Areas</a:t>
            </a:r>
            <a:endParaRPr lang="en-US" dirty="0">
              <a:solidFill>
                <a:srgbClr val="C00000"/>
              </a:solidFill>
            </a:endParaRPr>
          </a:p>
        </p:txBody>
      </p:sp>
      <p:sp>
        <p:nvSpPr>
          <p:cNvPr id="3" name="Content Placeholder 2"/>
          <p:cNvSpPr>
            <a:spLocks noGrp="1"/>
          </p:cNvSpPr>
          <p:nvPr>
            <p:ph idx="1"/>
          </p:nvPr>
        </p:nvSpPr>
        <p:spPr/>
        <p:txBody>
          <a:bodyPr/>
          <a:lstStyle/>
          <a:p>
            <a:r>
              <a:rPr lang="en-US" b="1" dirty="0"/>
              <a:t>Viral Suppression: </a:t>
            </a:r>
            <a:r>
              <a:rPr lang="en-US" dirty="0"/>
              <a:t>Increases in viral suppression rates of clients with a mental health diagnosis or diagnoses (site-selected population of focus)</a:t>
            </a:r>
          </a:p>
          <a:p>
            <a:endParaRPr lang="en-US" dirty="0"/>
          </a:p>
          <a:p>
            <a:r>
              <a:rPr lang="en-US" b="1" dirty="0"/>
              <a:t>Screening: </a:t>
            </a:r>
            <a:r>
              <a:rPr lang="en-US" dirty="0"/>
              <a:t>Increases in routine mental health screening rates across all clients served by the Community Partner</a:t>
            </a:r>
          </a:p>
          <a:p>
            <a:endParaRPr lang="en-US" dirty="0"/>
          </a:p>
        </p:txBody>
      </p:sp>
    </p:spTree>
    <p:extLst>
      <p:ext uri="{BB962C8B-B14F-4D97-AF65-F5344CB8AC3E}">
        <p14:creationId xmlns:p14="http://schemas.microsoft.com/office/powerpoint/2010/main" val="420573271"/>
      </p:ext>
    </p:extLst>
  </p:cSld>
  <p:clrMapOvr>
    <a:masterClrMapping/>
  </p:clrMapOvr>
  <p:timing>
    <p:tnLst>
      <p:par>
        <p:cTn id="1" dur="indefinite" restart="never" nodeType="tmRoot"/>
      </p:par>
    </p:tnLst>
  </p:timing>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Interventions</a:t>
            </a:r>
            <a:endParaRPr lang="en-US" dirty="0"/>
          </a:p>
        </p:txBody>
      </p:sp>
      <p:sp>
        <p:nvSpPr>
          <p:cNvPr id="3" name="Content Placeholder 2"/>
          <p:cNvSpPr>
            <a:spLocks noGrp="1"/>
          </p:cNvSpPr>
          <p:nvPr>
            <p:ph idx="1"/>
          </p:nvPr>
        </p:nvSpPr>
        <p:spPr/>
        <p:txBody>
          <a:bodyPr/>
          <a:lstStyle/>
          <a:p>
            <a:r>
              <a:rPr lang="en-US" dirty="0"/>
              <a:t>Mental Health and Substance Abuse Screening (MHSAS) in Palm Beach County Ryan White HIV/AIDS Program (PBC RWHAP</a:t>
            </a:r>
            <a:r>
              <a:rPr lang="en-US" dirty="0" smtClean="0"/>
              <a:t>)</a:t>
            </a:r>
          </a:p>
          <a:p>
            <a:pPr marL="0" indent="0">
              <a:buNone/>
            </a:pPr>
            <a:endParaRPr lang="en-US" dirty="0"/>
          </a:p>
          <a:p>
            <a:r>
              <a:rPr lang="en-US" dirty="0"/>
              <a:t>Staff Training on Motivational Interviewing (MI) for PBC </a:t>
            </a:r>
            <a:r>
              <a:rPr lang="en-US" dirty="0" smtClean="0"/>
              <a:t>RWHAP</a:t>
            </a:r>
          </a:p>
          <a:p>
            <a:pPr marL="0" indent="0">
              <a:buNone/>
            </a:pPr>
            <a:endParaRPr lang="en-US" dirty="0"/>
          </a:p>
          <a:p>
            <a:r>
              <a:rPr lang="en-US" dirty="0"/>
              <a:t>Tele-adherence Counseling (TAC) to Improve Viral Load Suppression Among Clients Receiving Mental Health Services in PBC RWHAP</a:t>
            </a:r>
          </a:p>
          <a:p>
            <a:endParaRPr lang="en-US" dirty="0"/>
          </a:p>
        </p:txBody>
      </p:sp>
    </p:spTree>
    <p:extLst>
      <p:ext uri="{BB962C8B-B14F-4D97-AF65-F5344CB8AC3E}">
        <p14:creationId xmlns:p14="http://schemas.microsoft.com/office/powerpoint/2010/main" val="2136427766"/>
      </p:ext>
    </p:extLst>
  </p:cSld>
  <p:clrMapOvr>
    <a:masterClrMapping/>
  </p:clrMapOvr>
  <p:timing>
    <p:tnLst>
      <p:par>
        <p:cTn id="1" dur="indefinite" restart="never" nodeType="tmRoot"/>
      </p:par>
    </p:tnLst>
  </p:timing>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dirty="0" smtClean="0">
                <a:solidFill>
                  <a:srgbClr val="C00000"/>
                </a:solidFill>
              </a:rPr>
              <a:t>Aim Statements</a:t>
            </a:r>
            <a:endParaRPr lang="en-US" dirty="0">
              <a:solidFill>
                <a:srgbClr val="C00000"/>
              </a:solidFill>
            </a:endParaRPr>
          </a:p>
        </p:txBody>
      </p:sp>
      <p:sp>
        <p:nvSpPr>
          <p:cNvPr id="3" name="Content Placeholder 2"/>
          <p:cNvSpPr>
            <a:spLocks noGrp="1"/>
          </p:cNvSpPr>
          <p:nvPr>
            <p:ph idx="1"/>
          </p:nvPr>
        </p:nvSpPr>
        <p:spPr/>
        <p:txBody>
          <a:bodyPr anchor="t"/>
          <a:lstStyle/>
          <a:p>
            <a:r>
              <a:rPr lang="en-US" dirty="0"/>
              <a:t>Palm Beach County </a:t>
            </a:r>
            <a:r>
              <a:rPr lang="en-US" dirty="0" smtClean="0"/>
              <a:t>RWHAP seeks </a:t>
            </a:r>
            <a:r>
              <a:rPr lang="en-US" dirty="0"/>
              <a:t>to increase the viral suppression rate among clients receiving mental health services from 78% to 85% over the next 18 months (January 2021 to June 2022</a:t>
            </a:r>
            <a:r>
              <a:rPr lang="en-US" dirty="0" smtClean="0"/>
              <a:t>)</a:t>
            </a:r>
            <a:endParaRPr lang="en-US" dirty="0"/>
          </a:p>
          <a:p>
            <a:endParaRPr lang="en-US" dirty="0"/>
          </a:p>
          <a:p>
            <a:r>
              <a:rPr lang="en-US" dirty="0"/>
              <a:t>Palm Beach County </a:t>
            </a:r>
            <a:r>
              <a:rPr lang="en-US" dirty="0" smtClean="0"/>
              <a:t>RWHAP seeks </a:t>
            </a:r>
            <a:r>
              <a:rPr lang="en-US" dirty="0"/>
              <a:t>to increase the mental health screening rate among clients from 0% to 75% over the next 18 months (January 2021 to June 2022</a:t>
            </a:r>
            <a:r>
              <a:rPr lang="en-US" dirty="0" smtClean="0"/>
              <a:t>)</a:t>
            </a:r>
            <a:endParaRPr lang="en-US" dirty="0"/>
          </a:p>
          <a:p>
            <a:endParaRPr lang="en-US" dirty="0"/>
          </a:p>
        </p:txBody>
      </p:sp>
    </p:spTree>
    <p:extLst>
      <p:ext uri="{BB962C8B-B14F-4D97-AF65-F5344CB8AC3E}">
        <p14:creationId xmlns:p14="http://schemas.microsoft.com/office/powerpoint/2010/main" val="3571514203"/>
      </p:ext>
    </p:extLst>
  </p:cSld>
  <p:clrMapOvr>
    <a:masterClrMapping/>
  </p:clrMapOvr>
  <p:timing>
    <p:tnLst>
      <p:par>
        <p:cTn id="1" dur="indefinite" restart="never" nodeType="tmRoot"/>
      </p:par>
    </p:tnLst>
  </p:timing>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Mental Health Screening</a:t>
            </a:r>
            <a:endParaRPr lang="en-US" dirty="0"/>
          </a:p>
        </p:txBody>
      </p:sp>
      <p:sp>
        <p:nvSpPr>
          <p:cNvPr id="3" name="Content Placeholder 2"/>
          <p:cNvSpPr>
            <a:spLocks noGrp="1"/>
          </p:cNvSpPr>
          <p:nvPr>
            <p:ph idx="1"/>
          </p:nvPr>
        </p:nvSpPr>
        <p:spPr/>
        <p:txBody>
          <a:bodyPr/>
          <a:lstStyle/>
          <a:p>
            <a:r>
              <a:rPr lang="en-US" dirty="0"/>
              <a:t>Mental Health and Substance Abuse Screening (MHSAS) in Palm Beach County Ryan White HIV/AIDS Program (PBC RWHAP)</a:t>
            </a:r>
          </a:p>
          <a:p>
            <a:pPr lvl="1"/>
            <a:r>
              <a:rPr lang="en-US" dirty="0"/>
              <a:t>Loosely based on Optimal Active Linkage and Referral (Active Referral Intervention)</a:t>
            </a:r>
          </a:p>
          <a:p>
            <a:r>
              <a:rPr lang="en-US" dirty="0" smtClean="0"/>
              <a:t>PBC RWHAP clients previously were only regularly screened for mental health or substance abuse if they attended 2 (smaller) of the 4 clinics that are a part of PBC RWHAP</a:t>
            </a:r>
          </a:p>
          <a:p>
            <a:r>
              <a:rPr lang="en-US" dirty="0" smtClean="0"/>
              <a:t>PBC RWHAP case managers were not screening for mental health or substance use even though the case management assessment asks about it (would rely on self-report)</a:t>
            </a:r>
          </a:p>
        </p:txBody>
      </p:sp>
    </p:spTree>
    <p:extLst>
      <p:ext uri="{BB962C8B-B14F-4D97-AF65-F5344CB8AC3E}">
        <p14:creationId xmlns:p14="http://schemas.microsoft.com/office/powerpoint/2010/main" val="1070653065"/>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Service Category Ordered </a:t>
            </a:r>
            <a:r>
              <a:rPr lang="en-US" dirty="0" smtClean="0"/>
              <a:t>by Persons Served</a:t>
            </a:r>
            <a:endParaRPr lang="en-US" dirty="0"/>
          </a:p>
        </p:txBody>
      </p:sp>
      <p:graphicFrame>
        <p:nvGraphicFramePr>
          <p:cNvPr id="7" name="Table 6"/>
          <p:cNvGraphicFramePr>
            <a:graphicFrameLocks noGrp="1"/>
          </p:cNvGraphicFramePr>
          <p:nvPr>
            <p:extLst/>
          </p:nvPr>
        </p:nvGraphicFramePr>
        <p:xfrm>
          <a:off x="3156157" y="1251870"/>
          <a:ext cx="6312308" cy="5341945"/>
        </p:xfrm>
        <a:graphic>
          <a:graphicData uri="http://schemas.openxmlformats.org/drawingml/2006/table">
            <a:tbl>
              <a:tblPr>
                <a:tableStyleId>{5C22544A-7EE6-4342-B048-85BDC9FD1C3A}</a:tableStyleId>
              </a:tblPr>
              <a:tblGrid>
                <a:gridCol w="4389778">
                  <a:extLst>
                    <a:ext uri="{9D8B030D-6E8A-4147-A177-3AD203B41FA5}">
                      <a16:colId xmlns:a16="http://schemas.microsoft.com/office/drawing/2014/main" val="406031887"/>
                    </a:ext>
                  </a:extLst>
                </a:gridCol>
                <a:gridCol w="1922530">
                  <a:extLst>
                    <a:ext uri="{9D8B030D-6E8A-4147-A177-3AD203B41FA5}">
                      <a16:colId xmlns:a16="http://schemas.microsoft.com/office/drawing/2014/main" val="2772738664"/>
                    </a:ext>
                  </a:extLst>
                </a:gridCol>
              </a:tblGrid>
              <a:tr h="221305">
                <a:tc>
                  <a:txBody>
                    <a:bodyPr/>
                    <a:lstStyle/>
                    <a:p>
                      <a:pPr algn="ctr" fontAlgn="b"/>
                      <a:r>
                        <a:rPr lang="en-US" sz="1100" b="1" u="none" strike="noStrike" dirty="0">
                          <a:effectLst/>
                        </a:rPr>
                        <a:t>Category</a:t>
                      </a:r>
                      <a:endParaRPr lang="en-US" sz="1100" b="1" i="0" u="none" strike="noStrike" dirty="0">
                        <a:solidFill>
                          <a:srgbClr val="000000"/>
                        </a:solidFill>
                        <a:effectLst/>
                        <a:latin typeface="Calibri" panose="020F0502020204030204" pitchFamily="34" charset="0"/>
                      </a:endParaRPr>
                    </a:p>
                  </a:txBody>
                  <a:tcPr marL="0" marR="0" marT="0" marB="0" anchor="b"/>
                </a:tc>
                <a:tc>
                  <a:txBody>
                    <a:bodyPr/>
                    <a:lstStyle/>
                    <a:p>
                      <a:pPr algn="ctr" fontAlgn="b"/>
                      <a:r>
                        <a:rPr lang="en-US" sz="1100" b="1" u="none" strike="noStrike" dirty="0">
                          <a:effectLst/>
                        </a:rPr>
                        <a:t>Persons Served</a:t>
                      </a:r>
                      <a:endParaRPr lang="en-US" sz="1100" b="1" i="0" u="none" strike="noStrike" dirty="0">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1209590212"/>
                  </a:ext>
                </a:extLst>
              </a:tr>
              <a:tr h="221305">
                <a:tc>
                  <a:txBody>
                    <a:bodyPr/>
                    <a:lstStyle/>
                    <a:p>
                      <a:pPr algn="ctr" fontAlgn="b"/>
                      <a:r>
                        <a:rPr lang="en-US" sz="1600" u="none" strike="noStrike" dirty="0">
                          <a:effectLst/>
                        </a:rPr>
                        <a:t>Non-Medical Case Management</a:t>
                      </a:r>
                      <a:endParaRPr lang="en-US" sz="1600" b="0" i="0" u="none" strike="noStrike" dirty="0">
                        <a:solidFill>
                          <a:srgbClr val="000000"/>
                        </a:solidFill>
                        <a:effectLst/>
                        <a:latin typeface="Calibri" panose="020F0502020204030204" pitchFamily="34" charset="0"/>
                      </a:endParaRPr>
                    </a:p>
                  </a:txBody>
                  <a:tcPr marL="0" marR="0" marT="0" marB="0" anchor="b"/>
                </a:tc>
                <a:tc>
                  <a:txBody>
                    <a:bodyPr/>
                    <a:lstStyle/>
                    <a:p>
                      <a:pPr algn="ctr" fontAlgn="b"/>
                      <a:r>
                        <a:rPr lang="en-US" sz="1600" u="none" strike="noStrike" dirty="0">
                          <a:effectLst/>
                        </a:rPr>
                        <a:t>2223</a:t>
                      </a:r>
                      <a:endParaRPr lang="en-US" sz="1600" b="0" i="0" u="none" strike="noStrike" dirty="0">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1296289422"/>
                  </a:ext>
                </a:extLst>
              </a:tr>
              <a:tr h="221305">
                <a:tc>
                  <a:txBody>
                    <a:bodyPr/>
                    <a:lstStyle/>
                    <a:p>
                      <a:pPr algn="ctr" fontAlgn="b"/>
                      <a:r>
                        <a:rPr lang="en-US" sz="1600" u="none" strike="noStrike">
                          <a:effectLst/>
                        </a:rPr>
                        <a:t>Medical Case Management</a:t>
                      </a:r>
                      <a:endParaRPr lang="en-US" sz="1600" b="0" i="0" u="none" strike="noStrike">
                        <a:solidFill>
                          <a:srgbClr val="000000"/>
                        </a:solidFill>
                        <a:effectLst/>
                        <a:latin typeface="Calibri" panose="020F0502020204030204" pitchFamily="34" charset="0"/>
                      </a:endParaRPr>
                    </a:p>
                  </a:txBody>
                  <a:tcPr marL="0" marR="0" marT="0" marB="0" anchor="b"/>
                </a:tc>
                <a:tc>
                  <a:txBody>
                    <a:bodyPr/>
                    <a:lstStyle/>
                    <a:p>
                      <a:pPr algn="ctr" fontAlgn="b"/>
                      <a:r>
                        <a:rPr lang="en-US" sz="1600" u="none" strike="noStrike">
                          <a:effectLst/>
                        </a:rPr>
                        <a:t>1206</a:t>
                      </a:r>
                      <a:endParaRPr lang="en-US" sz="16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3511897022"/>
                  </a:ext>
                </a:extLst>
              </a:tr>
              <a:tr h="221305">
                <a:tc>
                  <a:txBody>
                    <a:bodyPr/>
                    <a:lstStyle/>
                    <a:p>
                      <a:pPr algn="ctr" fontAlgn="b"/>
                      <a:r>
                        <a:rPr lang="en-US" sz="1600" u="none" strike="noStrike">
                          <a:effectLst/>
                        </a:rPr>
                        <a:t>Early Intervention Services</a:t>
                      </a:r>
                      <a:endParaRPr lang="en-US" sz="1600" b="0" i="0" u="none" strike="noStrike">
                        <a:solidFill>
                          <a:srgbClr val="000000"/>
                        </a:solidFill>
                        <a:effectLst/>
                        <a:latin typeface="Calibri" panose="020F0502020204030204" pitchFamily="34" charset="0"/>
                      </a:endParaRPr>
                    </a:p>
                  </a:txBody>
                  <a:tcPr marL="0" marR="0" marT="0" marB="0" anchor="b"/>
                </a:tc>
                <a:tc>
                  <a:txBody>
                    <a:bodyPr/>
                    <a:lstStyle/>
                    <a:p>
                      <a:pPr algn="ctr" fontAlgn="b"/>
                      <a:r>
                        <a:rPr lang="en-US" sz="1600" u="none" strike="noStrike">
                          <a:effectLst/>
                        </a:rPr>
                        <a:t>752</a:t>
                      </a:r>
                      <a:endParaRPr lang="en-US" sz="16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1335742654"/>
                  </a:ext>
                </a:extLst>
              </a:tr>
              <a:tr h="221305">
                <a:tc>
                  <a:txBody>
                    <a:bodyPr/>
                    <a:lstStyle/>
                    <a:p>
                      <a:pPr algn="ctr" fontAlgn="b"/>
                      <a:r>
                        <a:rPr lang="en-US" sz="1600" u="none" strike="noStrike">
                          <a:effectLst/>
                        </a:rPr>
                        <a:t>Food Bank/Home Delivered Meals</a:t>
                      </a:r>
                      <a:endParaRPr lang="en-US" sz="1600" b="0" i="0" u="none" strike="noStrike">
                        <a:solidFill>
                          <a:srgbClr val="000000"/>
                        </a:solidFill>
                        <a:effectLst/>
                        <a:latin typeface="Calibri" panose="020F0502020204030204" pitchFamily="34" charset="0"/>
                      </a:endParaRPr>
                    </a:p>
                  </a:txBody>
                  <a:tcPr marL="0" marR="0" marT="0" marB="0" anchor="b"/>
                </a:tc>
                <a:tc>
                  <a:txBody>
                    <a:bodyPr/>
                    <a:lstStyle/>
                    <a:p>
                      <a:pPr algn="ctr" fontAlgn="b"/>
                      <a:r>
                        <a:rPr lang="en-US" sz="1600" u="none" strike="noStrike">
                          <a:effectLst/>
                        </a:rPr>
                        <a:t>738</a:t>
                      </a:r>
                      <a:endParaRPr lang="en-US" sz="16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654678807"/>
                  </a:ext>
                </a:extLst>
              </a:tr>
              <a:tr h="221305">
                <a:tc>
                  <a:txBody>
                    <a:bodyPr/>
                    <a:lstStyle/>
                    <a:p>
                      <a:pPr algn="ctr" fontAlgn="b"/>
                      <a:r>
                        <a:rPr lang="en-US" sz="1600" u="none" strike="noStrike">
                          <a:effectLst/>
                        </a:rPr>
                        <a:t>Psychosocial Support Services-MAI</a:t>
                      </a:r>
                      <a:endParaRPr lang="en-US" sz="1600" b="0" i="0" u="none" strike="noStrike">
                        <a:solidFill>
                          <a:srgbClr val="000000"/>
                        </a:solidFill>
                        <a:effectLst/>
                        <a:latin typeface="Calibri" panose="020F0502020204030204" pitchFamily="34" charset="0"/>
                      </a:endParaRPr>
                    </a:p>
                  </a:txBody>
                  <a:tcPr marL="0" marR="0" marT="0" marB="0" anchor="b"/>
                </a:tc>
                <a:tc>
                  <a:txBody>
                    <a:bodyPr/>
                    <a:lstStyle/>
                    <a:p>
                      <a:pPr algn="ctr" fontAlgn="b"/>
                      <a:r>
                        <a:rPr lang="en-US" sz="1600" u="none" strike="noStrike">
                          <a:effectLst/>
                        </a:rPr>
                        <a:t>663</a:t>
                      </a:r>
                      <a:endParaRPr lang="en-US" sz="16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4226860633"/>
                  </a:ext>
                </a:extLst>
              </a:tr>
              <a:tr h="221305">
                <a:tc>
                  <a:txBody>
                    <a:bodyPr/>
                    <a:lstStyle/>
                    <a:p>
                      <a:pPr algn="ctr" fontAlgn="b"/>
                      <a:r>
                        <a:rPr lang="en-US" sz="1600" u="none" strike="noStrike">
                          <a:effectLst/>
                        </a:rPr>
                        <a:t>Oral Health Care</a:t>
                      </a:r>
                      <a:endParaRPr lang="en-US" sz="1600" b="0" i="0" u="none" strike="noStrike">
                        <a:solidFill>
                          <a:srgbClr val="000000"/>
                        </a:solidFill>
                        <a:effectLst/>
                        <a:latin typeface="Calibri" panose="020F0502020204030204" pitchFamily="34" charset="0"/>
                      </a:endParaRPr>
                    </a:p>
                  </a:txBody>
                  <a:tcPr marL="0" marR="0" marT="0" marB="0" anchor="b"/>
                </a:tc>
                <a:tc>
                  <a:txBody>
                    <a:bodyPr/>
                    <a:lstStyle/>
                    <a:p>
                      <a:pPr algn="ctr" fontAlgn="b"/>
                      <a:r>
                        <a:rPr lang="en-US" sz="1600" u="none" strike="noStrike">
                          <a:effectLst/>
                        </a:rPr>
                        <a:t>483</a:t>
                      </a:r>
                      <a:endParaRPr lang="en-US" sz="16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71323038"/>
                  </a:ext>
                </a:extLst>
              </a:tr>
              <a:tr h="221305">
                <a:tc>
                  <a:txBody>
                    <a:bodyPr/>
                    <a:lstStyle/>
                    <a:p>
                      <a:pPr algn="ctr" fontAlgn="b"/>
                      <a:r>
                        <a:rPr lang="en-US" sz="1600" u="none" strike="noStrike" dirty="0">
                          <a:effectLst/>
                        </a:rPr>
                        <a:t>Health Insurance</a:t>
                      </a:r>
                      <a:endParaRPr lang="en-US" sz="1600" b="0" i="0" u="none" strike="noStrike" dirty="0">
                        <a:solidFill>
                          <a:srgbClr val="000000"/>
                        </a:solidFill>
                        <a:effectLst/>
                        <a:latin typeface="Calibri" panose="020F0502020204030204" pitchFamily="34" charset="0"/>
                      </a:endParaRPr>
                    </a:p>
                  </a:txBody>
                  <a:tcPr marL="0" marR="0" marT="0" marB="0" anchor="b"/>
                </a:tc>
                <a:tc>
                  <a:txBody>
                    <a:bodyPr/>
                    <a:lstStyle/>
                    <a:p>
                      <a:pPr algn="ctr" fontAlgn="b"/>
                      <a:r>
                        <a:rPr lang="en-US" sz="1600" u="none" strike="noStrike">
                          <a:effectLst/>
                        </a:rPr>
                        <a:t>449</a:t>
                      </a:r>
                      <a:endParaRPr lang="en-US" sz="16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3653934037"/>
                  </a:ext>
                </a:extLst>
              </a:tr>
              <a:tr h="221305">
                <a:tc>
                  <a:txBody>
                    <a:bodyPr/>
                    <a:lstStyle/>
                    <a:p>
                      <a:pPr algn="ctr" fontAlgn="b"/>
                      <a:r>
                        <a:rPr lang="en-US" sz="1600" u="none" strike="noStrike">
                          <a:effectLst/>
                        </a:rPr>
                        <a:t>Outpatient/Ambulatory Medical Care</a:t>
                      </a:r>
                      <a:endParaRPr lang="en-US" sz="1600" b="0" i="0" u="none" strike="noStrike">
                        <a:solidFill>
                          <a:srgbClr val="000000"/>
                        </a:solidFill>
                        <a:effectLst/>
                        <a:latin typeface="Calibri" panose="020F0502020204030204" pitchFamily="34" charset="0"/>
                      </a:endParaRPr>
                    </a:p>
                  </a:txBody>
                  <a:tcPr marL="0" marR="0" marT="0" marB="0" anchor="b"/>
                </a:tc>
                <a:tc>
                  <a:txBody>
                    <a:bodyPr/>
                    <a:lstStyle/>
                    <a:p>
                      <a:pPr algn="ctr" fontAlgn="b"/>
                      <a:r>
                        <a:rPr lang="en-US" sz="1600" u="none" strike="noStrike">
                          <a:effectLst/>
                        </a:rPr>
                        <a:t>420</a:t>
                      </a:r>
                      <a:endParaRPr lang="en-US" sz="16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2360582243"/>
                  </a:ext>
                </a:extLst>
              </a:tr>
              <a:tr h="221305">
                <a:tc>
                  <a:txBody>
                    <a:bodyPr/>
                    <a:lstStyle/>
                    <a:p>
                      <a:pPr algn="ctr" fontAlgn="b"/>
                      <a:r>
                        <a:rPr lang="en-US" sz="1600" u="none" strike="noStrike">
                          <a:effectLst/>
                        </a:rPr>
                        <a:t>Laboratory Diagnostic Testing</a:t>
                      </a:r>
                      <a:endParaRPr lang="en-US" sz="1600" b="0" i="0" u="none" strike="noStrike">
                        <a:solidFill>
                          <a:srgbClr val="000000"/>
                        </a:solidFill>
                        <a:effectLst/>
                        <a:latin typeface="Calibri" panose="020F0502020204030204" pitchFamily="34" charset="0"/>
                      </a:endParaRPr>
                    </a:p>
                  </a:txBody>
                  <a:tcPr marL="0" marR="0" marT="0" marB="0" anchor="b"/>
                </a:tc>
                <a:tc>
                  <a:txBody>
                    <a:bodyPr/>
                    <a:lstStyle/>
                    <a:p>
                      <a:pPr algn="ctr" fontAlgn="b"/>
                      <a:r>
                        <a:rPr lang="en-US" sz="1600" u="none" strike="noStrike">
                          <a:effectLst/>
                        </a:rPr>
                        <a:t>366</a:t>
                      </a:r>
                      <a:endParaRPr lang="en-US" sz="16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4294266679"/>
                  </a:ext>
                </a:extLst>
              </a:tr>
              <a:tr h="221305">
                <a:tc>
                  <a:txBody>
                    <a:bodyPr/>
                    <a:lstStyle/>
                    <a:p>
                      <a:pPr algn="ctr" fontAlgn="b"/>
                      <a:r>
                        <a:rPr lang="en-US" sz="1600" u="none" strike="noStrike">
                          <a:effectLst/>
                        </a:rPr>
                        <a:t>Medical Case Management - MAI</a:t>
                      </a:r>
                      <a:endParaRPr lang="en-US" sz="1600" b="0" i="0" u="none" strike="noStrike">
                        <a:solidFill>
                          <a:srgbClr val="000000"/>
                        </a:solidFill>
                        <a:effectLst/>
                        <a:latin typeface="Calibri" panose="020F0502020204030204" pitchFamily="34" charset="0"/>
                      </a:endParaRPr>
                    </a:p>
                  </a:txBody>
                  <a:tcPr marL="0" marR="0" marT="0" marB="0" anchor="b"/>
                </a:tc>
                <a:tc>
                  <a:txBody>
                    <a:bodyPr/>
                    <a:lstStyle/>
                    <a:p>
                      <a:pPr algn="ctr" fontAlgn="b"/>
                      <a:r>
                        <a:rPr lang="en-US" sz="1600" u="none" strike="noStrike">
                          <a:effectLst/>
                        </a:rPr>
                        <a:t>303</a:t>
                      </a:r>
                      <a:endParaRPr lang="en-US" sz="16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1606455974"/>
                  </a:ext>
                </a:extLst>
              </a:tr>
              <a:tr h="221305">
                <a:tc>
                  <a:txBody>
                    <a:bodyPr/>
                    <a:lstStyle/>
                    <a:p>
                      <a:pPr algn="ctr" fontAlgn="b"/>
                      <a:r>
                        <a:rPr lang="en-US" sz="1600" u="none" strike="noStrike">
                          <a:effectLst/>
                        </a:rPr>
                        <a:t>Non-Medical Case Management-MAI</a:t>
                      </a:r>
                      <a:endParaRPr lang="en-US" sz="1600" b="0" i="0" u="none" strike="noStrike">
                        <a:solidFill>
                          <a:srgbClr val="000000"/>
                        </a:solidFill>
                        <a:effectLst/>
                        <a:latin typeface="Calibri" panose="020F0502020204030204" pitchFamily="34" charset="0"/>
                      </a:endParaRPr>
                    </a:p>
                  </a:txBody>
                  <a:tcPr marL="0" marR="0" marT="0" marB="0" anchor="b"/>
                </a:tc>
                <a:tc>
                  <a:txBody>
                    <a:bodyPr/>
                    <a:lstStyle/>
                    <a:p>
                      <a:pPr algn="ctr" fontAlgn="b"/>
                      <a:r>
                        <a:rPr lang="en-US" sz="1600" u="none" strike="noStrike">
                          <a:effectLst/>
                        </a:rPr>
                        <a:t>303</a:t>
                      </a:r>
                      <a:endParaRPr lang="en-US" sz="16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3555247174"/>
                  </a:ext>
                </a:extLst>
              </a:tr>
              <a:tr h="221305">
                <a:tc>
                  <a:txBody>
                    <a:bodyPr/>
                    <a:lstStyle/>
                    <a:p>
                      <a:pPr algn="ctr" fontAlgn="b"/>
                      <a:r>
                        <a:rPr lang="en-US" sz="1600" u="none" strike="noStrike">
                          <a:effectLst/>
                        </a:rPr>
                        <a:t>Medical Transportation</a:t>
                      </a:r>
                      <a:endParaRPr lang="en-US" sz="1600" b="0" i="0" u="none" strike="noStrike">
                        <a:solidFill>
                          <a:srgbClr val="000000"/>
                        </a:solidFill>
                        <a:effectLst/>
                        <a:latin typeface="Calibri" panose="020F0502020204030204" pitchFamily="34" charset="0"/>
                      </a:endParaRPr>
                    </a:p>
                  </a:txBody>
                  <a:tcPr marL="0" marR="0" marT="0" marB="0" anchor="b"/>
                </a:tc>
                <a:tc>
                  <a:txBody>
                    <a:bodyPr/>
                    <a:lstStyle/>
                    <a:p>
                      <a:pPr algn="ctr" fontAlgn="b"/>
                      <a:r>
                        <a:rPr lang="en-US" sz="1600" u="none" strike="noStrike">
                          <a:effectLst/>
                        </a:rPr>
                        <a:t>294</a:t>
                      </a:r>
                      <a:endParaRPr lang="en-US" sz="16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2061041094"/>
                  </a:ext>
                </a:extLst>
              </a:tr>
              <a:tr h="221305">
                <a:tc>
                  <a:txBody>
                    <a:bodyPr/>
                    <a:lstStyle/>
                    <a:p>
                      <a:pPr algn="ctr" fontAlgn="b"/>
                      <a:r>
                        <a:rPr lang="en-US" sz="1600" u="none" strike="noStrike">
                          <a:effectLst/>
                        </a:rPr>
                        <a:t>Legal Services</a:t>
                      </a:r>
                      <a:endParaRPr lang="en-US" sz="1600" b="0" i="0" u="none" strike="noStrike">
                        <a:solidFill>
                          <a:srgbClr val="000000"/>
                        </a:solidFill>
                        <a:effectLst/>
                        <a:latin typeface="Calibri" panose="020F0502020204030204" pitchFamily="34" charset="0"/>
                      </a:endParaRPr>
                    </a:p>
                  </a:txBody>
                  <a:tcPr marL="0" marR="0" marT="0" marB="0" anchor="b"/>
                </a:tc>
                <a:tc>
                  <a:txBody>
                    <a:bodyPr/>
                    <a:lstStyle/>
                    <a:p>
                      <a:pPr algn="ctr" fontAlgn="b"/>
                      <a:r>
                        <a:rPr lang="en-US" sz="1600" u="none" strike="noStrike">
                          <a:effectLst/>
                        </a:rPr>
                        <a:t>284</a:t>
                      </a:r>
                      <a:endParaRPr lang="en-US" sz="16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290209699"/>
                  </a:ext>
                </a:extLst>
              </a:tr>
              <a:tr h="221305">
                <a:tc>
                  <a:txBody>
                    <a:bodyPr/>
                    <a:lstStyle/>
                    <a:p>
                      <a:pPr algn="ctr" fontAlgn="b"/>
                      <a:r>
                        <a:rPr lang="en-US" sz="1600" u="none" strike="noStrike">
                          <a:effectLst/>
                        </a:rPr>
                        <a:t>Early Intervention Services-MAI</a:t>
                      </a:r>
                      <a:endParaRPr lang="en-US" sz="1600" b="0" i="0" u="none" strike="noStrike">
                        <a:solidFill>
                          <a:srgbClr val="000000"/>
                        </a:solidFill>
                        <a:effectLst/>
                        <a:latin typeface="Calibri" panose="020F0502020204030204" pitchFamily="34" charset="0"/>
                      </a:endParaRPr>
                    </a:p>
                  </a:txBody>
                  <a:tcPr marL="0" marR="0" marT="0" marB="0" anchor="b"/>
                </a:tc>
                <a:tc>
                  <a:txBody>
                    <a:bodyPr/>
                    <a:lstStyle/>
                    <a:p>
                      <a:pPr algn="ctr" fontAlgn="b"/>
                      <a:r>
                        <a:rPr lang="en-US" sz="1600" u="none" strike="noStrike">
                          <a:effectLst/>
                        </a:rPr>
                        <a:t>201</a:t>
                      </a:r>
                      <a:endParaRPr lang="en-US" sz="16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493387469"/>
                  </a:ext>
                </a:extLst>
              </a:tr>
              <a:tr h="221305">
                <a:tc>
                  <a:txBody>
                    <a:bodyPr/>
                    <a:lstStyle/>
                    <a:p>
                      <a:pPr algn="ctr" fontAlgn="b"/>
                      <a:r>
                        <a:rPr lang="en-US" sz="1600" u="none" strike="noStrike">
                          <a:effectLst/>
                        </a:rPr>
                        <a:t>Specialty Outpatient Medical Care</a:t>
                      </a:r>
                      <a:endParaRPr lang="en-US" sz="1600" b="0" i="0" u="none" strike="noStrike">
                        <a:solidFill>
                          <a:srgbClr val="000000"/>
                        </a:solidFill>
                        <a:effectLst/>
                        <a:latin typeface="Calibri" panose="020F0502020204030204" pitchFamily="34" charset="0"/>
                      </a:endParaRPr>
                    </a:p>
                  </a:txBody>
                  <a:tcPr marL="0" marR="0" marT="0" marB="0" anchor="b"/>
                </a:tc>
                <a:tc>
                  <a:txBody>
                    <a:bodyPr/>
                    <a:lstStyle/>
                    <a:p>
                      <a:pPr algn="ctr" fontAlgn="b"/>
                      <a:r>
                        <a:rPr lang="en-US" sz="1600" u="none" strike="noStrike" dirty="0" smtClean="0">
                          <a:effectLst/>
                        </a:rPr>
                        <a:t>157</a:t>
                      </a:r>
                      <a:endParaRPr lang="en-US" sz="1600" b="0" i="0" u="none" strike="noStrike" dirty="0">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1060568854"/>
                  </a:ext>
                </a:extLst>
              </a:tr>
              <a:tr h="221305">
                <a:tc>
                  <a:txBody>
                    <a:bodyPr/>
                    <a:lstStyle/>
                    <a:p>
                      <a:pPr algn="ctr" fontAlgn="b"/>
                      <a:r>
                        <a:rPr lang="en-US" sz="1600" u="none" strike="noStrike">
                          <a:effectLst/>
                        </a:rPr>
                        <a:t>Mental Health Services</a:t>
                      </a:r>
                      <a:endParaRPr lang="en-US" sz="1600" b="0" i="0" u="none" strike="noStrike">
                        <a:solidFill>
                          <a:srgbClr val="000000"/>
                        </a:solidFill>
                        <a:effectLst/>
                        <a:latin typeface="Calibri" panose="020F0502020204030204" pitchFamily="34" charset="0"/>
                      </a:endParaRPr>
                    </a:p>
                  </a:txBody>
                  <a:tcPr marL="0" marR="0" marT="0" marB="0" anchor="b"/>
                </a:tc>
                <a:tc>
                  <a:txBody>
                    <a:bodyPr/>
                    <a:lstStyle/>
                    <a:p>
                      <a:pPr algn="ctr" fontAlgn="b"/>
                      <a:r>
                        <a:rPr lang="en-US" sz="1600" u="none" strike="noStrike">
                          <a:effectLst/>
                        </a:rPr>
                        <a:t>58</a:t>
                      </a:r>
                      <a:endParaRPr lang="en-US" sz="16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593580524"/>
                  </a:ext>
                </a:extLst>
              </a:tr>
              <a:tr h="221305">
                <a:tc>
                  <a:txBody>
                    <a:bodyPr/>
                    <a:lstStyle/>
                    <a:p>
                      <a:pPr algn="ctr" fontAlgn="b"/>
                      <a:r>
                        <a:rPr lang="en-US" sz="1600" u="none" strike="noStrike">
                          <a:effectLst/>
                        </a:rPr>
                        <a:t>AIDS Pharmaceutical Assistance</a:t>
                      </a:r>
                      <a:endParaRPr lang="en-US" sz="1600" b="0" i="0" u="none" strike="noStrike">
                        <a:solidFill>
                          <a:srgbClr val="000000"/>
                        </a:solidFill>
                        <a:effectLst/>
                        <a:latin typeface="Calibri" panose="020F0502020204030204" pitchFamily="34" charset="0"/>
                      </a:endParaRPr>
                    </a:p>
                  </a:txBody>
                  <a:tcPr marL="0" marR="0" marT="0" marB="0" anchor="b"/>
                </a:tc>
                <a:tc>
                  <a:txBody>
                    <a:bodyPr/>
                    <a:lstStyle/>
                    <a:p>
                      <a:pPr algn="ctr" fontAlgn="b"/>
                      <a:r>
                        <a:rPr lang="en-US" sz="1600" u="none" strike="noStrike">
                          <a:effectLst/>
                        </a:rPr>
                        <a:t>48</a:t>
                      </a:r>
                      <a:endParaRPr lang="en-US" sz="16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1460805519"/>
                  </a:ext>
                </a:extLst>
              </a:tr>
              <a:tr h="221305">
                <a:tc>
                  <a:txBody>
                    <a:bodyPr/>
                    <a:lstStyle/>
                    <a:p>
                      <a:pPr algn="ctr" fontAlgn="b"/>
                      <a:r>
                        <a:rPr lang="en-US" sz="1600" u="none" strike="noStrike">
                          <a:effectLst/>
                        </a:rPr>
                        <a:t>EFA-Prior Authorizations</a:t>
                      </a:r>
                      <a:endParaRPr lang="en-US" sz="1600" b="0" i="0" u="none" strike="noStrike">
                        <a:solidFill>
                          <a:srgbClr val="000000"/>
                        </a:solidFill>
                        <a:effectLst/>
                        <a:latin typeface="Calibri" panose="020F0502020204030204" pitchFamily="34" charset="0"/>
                      </a:endParaRPr>
                    </a:p>
                  </a:txBody>
                  <a:tcPr marL="0" marR="0" marT="0" marB="0" anchor="b"/>
                </a:tc>
                <a:tc>
                  <a:txBody>
                    <a:bodyPr/>
                    <a:lstStyle/>
                    <a:p>
                      <a:pPr algn="ctr" fontAlgn="b"/>
                      <a:r>
                        <a:rPr lang="en-US" sz="1600" u="none" strike="noStrike">
                          <a:effectLst/>
                        </a:rPr>
                        <a:t>32</a:t>
                      </a:r>
                      <a:endParaRPr lang="en-US" sz="16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2528895904"/>
                  </a:ext>
                </a:extLst>
              </a:tr>
              <a:tr h="221305">
                <a:tc>
                  <a:txBody>
                    <a:bodyPr/>
                    <a:lstStyle/>
                    <a:p>
                      <a:pPr algn="ctr" fontAlgn="b"/>
                      <a:r>
                        <a:rPr lang="en-US" sz="1600" u="none" strike="noStrike">
                          <a:effectLst/>
                        </a:rPr>
                        <a:t>Emergency Housing Services</a:t>
                      </a:r>
                      <a:endParaRPr lang="en-US" sz="1600" b="0" i="0" u="none" strike="noStrike">
                        <a:solidFill>
                          <a:srgbClr val="000000"/>
                        </a:solidFill>
                        <a:effectLst/>
                        <a:latin typeface="Calibri" panose="020F0502020204030204" pitchFamily="34" charset="0"/>
                      </a:endParaRPr>
                    </a:p>
                  </a:txBody>
                  <a:tcPr marL="0" marR="0" marT="0" marB="0" anchor="b"/>
                </a:tc>
                <a:tc>
                  <a:txBody>
                    <a:bodyPr/>
                    <a:lstStyle/>
                    <a:p>
                      <a:pPr algn="ctr" fontAlgn="b"/>
                      <a:r>
                        <a:rPr lang="en-US" sz="1600" u="none" strike="noStrike">
                          <a:effectLst/>
                        </a:rPr>
                        <a:t>27</a:t>
                      </a:r>
                      <a:endParaRPr lang="en-US" sz="16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3794575930"/>
                  </a:ext>
                </a:extLst>
              </a:tr>
              <a:tr h="221305">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lang="en-US" sz="1600" u="none" strike="noStrike" dirty="0" smtClean="0">
                          <a:effectLst/>
                        </a:rPr>
                        <a:t>Emergency Financial Assistance</a:t>
                      </a:r>
                      <a:endParaRPr lang="en-US" sz="1600" b="0" i="0" u="none" strike="noStrike" dirty="0" smtClean="0">
                        <a:solidFill>
                          <a:srgbClr val="000000"/>
                        </a:solidFill>
                        <a:effectLst/>
                        <a:latin typeface="Calibri" panose="020F0502020204030204" pitchFamily="34" charset="0"/>
                      </a:endParaRPr>
                    </a:p>
                  </a:txBody>
                  <a:tcPr marL="0" marR="0" marT="0" marB="0" anchor="b"/>
                </a:tc>
                <a:tc>
                  <a:txBody>
                    <a:bodyPr/>
                    <a:lstStyle/>
                    <a:p>
                      <a:pPr algn="ctr" fontAlgn="b"/>
                      <a:r>
                        <a:rPr lang="en-US" sz="1600" u="none" strike="noStrike" dirty="0" smtClean="0">
                          <a:effectLst/>
                        </a:rPr>
                        <a:t>23</a:t>
                      </a:r>
                      <a:endParaRPr lang="en-US" sz="1600" b="0" i="0" u="none" strike="noStrike" dirty="0">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4234735422"/>
                  </a:ext>
                </a:extLst>
              </a:tr>
              <a:tr h="221305">
                <a:tc>
                  <a:txBody>
                    <a:bodyPr/>
                    <a:lstStyle/>
                    <a:p>
                      <a:pPr algn="ctr" fontAlgn="b"/>
                      <a:r>
                        <a:rPr lang="en-US" sz="1600" u="none" strike="noStrike" dirty="0" smtClean="0">
                          <a:effectLst/>
                        </a:rPr>
                        <a:t>Food Bank/Nutritional Supplements</a:t>
                      </a:r>
                      <a:endParaRPr lang="en-US" sz="1600" b="0" i="0" u="none" strike="noStrike" dirty="0">
                        <a:solidFill>
                          <a:srgbClr val="000000"/>
                        </a:solidFill>
                        <a:effectLst/>
                        <a:latin typeface="Calibri" panose="020F0502020204030204" pitchFamily="34" charset="0"/>
                      </a:endParaRPr>
                    </a:p>
                  </a:txBody>
                  <a:tcPr marL="0" marR="0" marT="0" marB="0" anchor="b"/>
                </a:tc>
                <a:tc>
                  <a:txBody>
                    <a:bodyPr/>
                    <a:lstStyle/>
                    <a:p>
                      <a:pPr algn="ctr" fontAlgn="b"/>
                      <a:r>
                        <a:rPr lang="en-US" sz="1600" b="0" i="0" u="none" strike="noStrike" dirty="0" smtClean="0">
                          <a:solidFill>
                            <a:schemeClr val="dk1"/>
                          </a:solidFill>
                          <a:effectLst/>
                          <a:latin typeface="+mn-lt"/>
                        </a:rPr>
                        <a:t>7</a:t>
                      </a:r>
                      <a:endParaRPr lang="en-US" sz="1600" b="0" i="0" u="none" strike="noStrike" dirty="0">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1242571332"/>
                  </a:ext>
                </a:extLst>
              </a:tr>
            </a:tbl>
          </a:graphicData>
        </a:graphic>
      </p:graphicFrame>
    </p:spTree>
    <p:extLst>
      <p:ext uri="{BB962C8B-B14F-4D97-AF65-F5344CB8AC3E}">
        <p14:creationId xmlns:p14="http://schemas.microsoft.com/office/powerpoint/2010/main" val="160956602"/>
      </p:ext>
    </p:extLst>
  </p:cSld>
  <p:clrMapOvr>
    <a:masterClrMapping/>
  </p:clrMapOvr>
  <p:timing>
    <p:tnLst>
      <p:par>
        <p:cTn id="1" dur="indefinite" restart="never" nodeType="tmRoot"/>
      </p:par>
    </p:tnLst>
  </p:timing>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16000" y="433647"/>
            <a:ext cx="10363200" cy="762000"/>
          </a:xfrm>
        </p:spPr>
        <p:txBody>
          <a:bodyPr/>
          <a:lstStyle/>
          <a:p>
            <a:r>
              <a:rPr lang="en-US" dirty="0" smtClean="0"/>
              <a:t>Mental Health Screening</a:t>
            </a:r>
            <a:endParaRPr lang="en-US" dirty="0"/>
          </a:p>
        </p:txBody>
      </p:sp>
      <p:sp>
        <p:nvSpPr>
          <p:cNvPr id="3" name="Content Placeholder 2"/>
          <p:cNvSpPr>
            <a:spLocks noGrp="1"/>
          </p:cNvSpPr>
          <p:nvPr>
            <p:ph idx="1"/>
          </p:nvPr>
        </p:nvSpPr>
        <p:spPr>
          <a:xfrm>
            <a:off x="893734" y="1449647"/>
            <a:ext cx="10997738" cy="4671753"/>
          </a:xfrm>
        </p:spPr>
        <p:txBody>
          <a:bodyPr>
            <a:normAutofit fontScale="92500"/>
          </a:bodyPr>
          <a:lstStyle/>
          <a:p>
            <a:r>
              <a:rPr lang="en-US" dirty="0"/>
              <a:t>Solution: PBC RWHAP case managed clients now are being screened with a PHQ-2, then PHQ-9 </a:t>
            </a:r>
            <a:r>
              <a:rPr lang="en-US" dirty="0" smtClean="0"/>
              <a:t>if warranted during their case management assessment (every 6 months)</a:t>
            </a:r>
          </a:p>
          <a:p>
            <a:pPr lvl="1"/>
            <a:r>
              <a:rPr lang="en-US" dirty="0" smtClean="0"/>
              <a:t>If Question 9 to PHQ-9 is &gt;0 (“Thoughts you would be better off dead or of hurting yourself in some way”), then the client is followed up with a Columbia Suicide Severity Rating Scale (C-SSRS)</a:t>
            </a:r>
          </a:p>
          <a:p>
            <a:r>
              <a:rPr lang="en-US" dirty="0" smtClean="0"/>
              <a:t>Bonus: Modified Substance Abuse and Mental Illness Symptoms Screener (SAMISS) is also being completed</a:t>
            </a:r>
          </a:p>
          <a:p>
            <a:pPr lvl="1"/>
            <a:r>
              <a:rPr lang="en-US" dirty="0" smtClean="0"/>
              <a:t>Picks up on other mental health symptoms such as anxiety and PTSD</a:t>
            </a:r>
          </a:p>
          <a:p>
            <a:pPr lvl="1"/>
            <a:r>
              <a:rPr lang="en-US" dirty="0" smtClean="0"/>
              <a:t>Also screening for substance use</a:t>
            </a:r>
          </a:p>
          <a:p>
            <a:r>
              <a:rPr lang="en-US" dirty="0" smtClean="0"/>
              <a:t>The PHQ and SAMISS tools were already programmed in Provide Enterprise, the database we use, so Groupware Technologies could more easily modify and “turn it on” for us rather than add a GAD-7 or other screening tools. C-SSRS is done on paper.</a:t>
            </a:r>
          </a:p>
        </p:txBody>
      </p:sp>
    </p:spTree>
    <p:extLst>
      <p:ext uri="{BB962C8B-B14F-4D97-AF65-F5344CB8AC3E}">
        <p14:creationId xmlns:p14="http://schemas.microsoft.com/office/powerpoint/2010/main" val="4280749462"/>
      </p:ext>
    </p:extLst>
  </p:cSld>
  <p:clrMapOvr>
    <a:masterClrMapping/>
  </p:clrMapOvr>
  <p:timing>
    <p:tnLst>
      <p:par>
        <p:cTn id="1" dur="indefinite" restart="never" nodeType="tmRoot"/>
      </p:par>
    </p:tnLst>
  </p:timing>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9" y="33339"/>
            <a:ext cx="10018713" cy="945230"/>
          </a:xfrm>
        </p:spPr>
        <p:txBody>
          <a:bodyPr/>
          <a:lstStyle/>
          <a:p>
            <a:pPr algn="l"/>
            <a:r>
              <a:rPr lang="en-US" dirty="0" smtClean="0">
                <a:solidFill>
                  <a:srgbClr val="C00000"/>
                </a:solidFill>
              </a:rPr>
              <a:t>PHQ-9</a:t>
            </a:r>
            <a:endParaRPr lang="en-US" dirty="0">
              <a:solidFill>
                <a:srgbClr val="C00000"/>
              </a:solidFill>
            </a:endParaRPr>
          </a:p>
        </p:txBody>
      </p:sp>
      <p:pic>
        <p:nvPicPr>
          <p:cNvPr id="4" name="Content Placeholder 3"/>
          <p:cNvPicPr>
            <a:picLocks noGrp="1" noChangeAspect="1"/>
          </p:cNvPicPr>
          <p:nvPr>
            <p:ph idx="1"/>
          </p:nvPr>
        </p:nvPicPr>
        <p:blipFill>
          <a:blip r:embed="rId2"/>
          <a:stretch>
            <a:fillRect/>
          </a:stretch>
        </p:blipFill>
        <p:spPr>
          <a:xfrm>
            <a:off x="3449285" y="978569"/>
            <a:ext cx="6088760" cy="5716779"/>
          </a:xfrm>
          <a:prstGeom prst="rect">
            <a:avLst/>
          </a:prstGeom>
        </p:spPr>
      </p:pic>
    </p:spTree>
    <p:extLst>
      <p:ext uri="{BB962C8B-B14F-4D97-AF65-F5344CB8AC3E}">
        <p14:creationId xmlns:p14="http://schemas.microsoft.com/office/powerpoint/2010/main" val="2444170990"/>
      </p:ext>
    </p:extLst>
  </p:cSld>
  <p:clrMapOvr>
    <a:masterClrMapping/>
  </p:clrMapOvr>
  <p:timing>
    <p:tnLst>
      <p:par>
        <p:cTn id="1" dur="indefinite" restart="never" nodeType="tmRoot"/>
      </p:par>
    </p:tnLst>
  </p:timing>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3539353" y="199505"/>
            <a:ext cx="5355091" cy="6445394"/>
          </a:xfrm>
          <a:prstGeom prst="rect">
            <a:avLst/>
          </a:prstGeom>
        </p:spPr>
      </p:pic>
    </p:spTree>
    <p:extLst>
      <p:ext uri="{BB962C8B-B14F-4D97-AF65-F5344CB8AC3E}">
        <p14:creationId xmlns:p14="http://schemas.microsoft.com/office/powerpoint/2010/main" val="940831670"/>
      </p:ext>
    </p:extLst>
  </p:cSld>
  <p:clrMapOvr>
    <a:masterClrMapping/>
  </p:clrMapOvr>
  <p:timing>
    <p:tnLst>
      <p:par>
        <p:cTn id="1" dur="indefinite" restart="never" nodeType="tmRoot"/>
      </p:par>
    </p:tnLst>
  </p:timing>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924488" y="174566"/>
            <a:ext cx="8025848" cy="6192983"/>
          </a:xfrm>
          <a:prstGeom prst="rect">
            <a:avLst/>
          </a:prstGeom>
        </p:spPr>
      </p:pic>
    </p:spTree>
    <p:extLst>
      <p:ext uri="{BB962C8B-B14F-4D97-AF65-F5344CB8AC3E}">
        <p14:creationId xmlns:p14="http://schemas.microsoft.com/office/powerpoint/2010/main" val="2317679499"/>
      </p:ext>
    </p:extLst>
  </p:cSld>
  <p:clrMapOvr>
    <a:masterClrMapping/>
  </p:clrMapOvr>
  <p:timing>
    <p:tnLst>
      <p:par>
        <p:cTn id="1" dur="indefinite" restart="never" nodeType="tmRoot"/>
      </p:par>
    </p:tnLst>
  </p:timing>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Motivational Interviewing</a:t>
            </a:r>
            <a:endParaRPr lang="en-US" dirty="0"/>
          </a:p>
        </p:txBody>
      </p:sp>
      <p:sp>
        <p:nvSpPr>
          <p:cNvPr id="3" name="Content Placeholder 2"/>
          <p:cNvSpPr>
            <a:spLocks noGrp="1"/>
          </p:cNvSpPr>
          <p:nvPr>
            <p:ph idx="1"/>
          </p:nvPr>
        </p:nvSpPr>
        <p:spPr>
          <a:xfrm>
            <a:off x="1016000" y="1493520"/>
            <a:ext cx="10363200" cy="4191000"/>
          </a:xfrm>
        </p:spPr>
        <p:txBody>
          <a:bodyPr>
            <a:normAutofit lnSpcReduction="10000"/>
          </a:bodyPr>
          <a:lstStyle/>
          <a:p>
            <a:r>
              <a:rPr lang="en-US" dirty="0"/>
              <a:t>Staff Training on Motivational Interviewing (MI) for PBC RWHAP</a:t>
            </a:r>
          </a:p>
          <a:p>
            <a:pPr lvl="1"/>
            <a:r>
              <a:rPr lang="en-US" dirty="0"/>
              <a:t>Based on Staff Training on Motivational Interviewing Skills, Strategies and </a:t>
            </a:r>
            <a:r>
              <a:rPr lang="en-US" dirty="0" smtClean="0"/>
              <a:t>Tools</a:t>
            </a:r>
          </a:p>
          <a:p>
            <a:pPr marL="457200" lvl="1" indent="0">
              <a:buNone/>
            </a:pPr>
            <a:endParaRPr lang="en-US" dirty="0" smtClean="0"/>
          </a:p>
          <a:p>
            <a:r>
              <a:rPr lang="en-US" dirty="0" smtClean="0"/>
              <a:t>Conducted by South Florida AIDS Education &amp; Training Center</a:t>
            </a:r>
          </a:p>
          <a:p>
            <a:endParaRPr lang="en-US" dirty="0"/>
          </a:p>
          <a:p>
            <a:r>
              <a:rPr lang="en-US" dirty="0" smtClean="0"/>
              <a:t>Two-hour training conducted virtually in July 2021, with more than 20 case managers attending</a:t>
            </a:r>
          </a:p>
          <a:p>
            <a:endParaRPr lang="en-US" dirty="0"/>
          </a:p>
          <a:p>
            <a:r>
              <a:rPr lang="en-US" dirty="0" smtClean="0"/>
              <a:t>Now offered regularly with our Case Management Training series twice a year</a:t>
            </a:r>
            <a:endParaRPr lang="en-US" dirty="0"/>
          </a:p>
        </p:txBody>
      </p:sp>
    </p:spTree>
    <p:extLst>
      <p:ext uri="{BB962C8B-B14F-4D97-AF65-F5344CB8AC3E}">
        <p14:creationId xmlns:p14="http://schemas.microsoft.com/office/powerpoint/2010/main" val="126874682"/>
      </p:ext>
    </p:extLst>
  </p:cSld>
  <p:clrMapOvr>
    <a:masterClrMapping/>
  </p:clrMapOvr>
  <p:timing>
    <p:tnLst>
      <p:par>
        <p:cTn id="1" dur="indefinite" restart="never" nodeType="tmRoot"/>
      </p:par>
    </p:tnLst>
  </p:timing>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10302240" y="1482635"/>
            <a:ext cx="1242060" cy="1200329"/>
          </a:xfrm>
          <a:prstGeom prst="rect">
            <a:avLst/>
          </a:prstGeom>
          <a:noFill/>
        </p:spPr>
        <p:txBody>
          <a:bodyPr wrap="square" rtlCol="0">
            <a:spAutoFit/>
          </a:bodyPr>
          <a:lstStyle/>
          <a:p>
            <a:pPr algn="ctr"/>
            <a:r>
              <a:rPr lang="en-US" dirty="0" smtClean="0"/>
              <a:t>Total of 490 individuals screened</a:t>
            </a:r>
            <a:endParaRPr lang="en-US" dirty="0"/>
          </a:p>
        </p:txBody>
      </p:sp>
      <p:graphicFrame>
        <p:nvGraphicFramePr>
          <p:cNvPr id="7" name="Chart 6"/>
          <p:cNvGraphicFramePr/>
          <p:nvPr>
            <p:extLst>
              <p:ext uri="{D42A27DB-BD31-4B8C-83A1-F6EECF244321}">
                <p14:modId xmlns:p14="http://schemas.microsoft.com/office/powerpoint/2010/main" val="2935416540"/>
              </p:ext>
            </p:extLst>
          </p:nvPr>
        </p:nvGraphicFramePr>
        <p:xfrm>
          <a:off x="1596967" y="496146"/>
          <a:ext cx="8705273" cy="5418667"/>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306537113"/>
      </p:ext>
    </p:extLst>
  </p:cSld>
  <p:clrMapOvr>
    <a:masterClrMapping/>
  </p:clrMapOvr>
  <p:timing>
    <p:tnLst>
      <p:par>
        <p:cTn id="1" dur="indefinite" restart="never" nodeType="tmRoot"/>
      </p:par>
    </p:tnLst>
  </p:timing>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p:cNvGraphicFramePr/>
          <p:nvPr>
            <p:extLst>
              <p:ext uri="{D42A27DB-BD31-4B8C-83A1-F6EECF244321}">
                <p14:modId xmlns:p14="http://schemas.microsoft.com/office/powerpoint/2010/main" val="434895517"/>
              </p:ext>
            </p:extLst>
          </p:nvPr>
        </p:nvGraphicFramePr>
        <p:xfrm>
          <a:off x="2061557" y="656705"/>
          <a:ext cx="7649556" cy="4908049"/>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814245101"/>
      </p:ext>
    </p:extLst>
  </p:cSld>
  <p:clrMapOvr>
    <a:masterClrMapping/>
  </p:clrMapOvr>
  <p:timing>
    <p:tnLst>
      <p:par>
        <p:cTn id="1" dur="indefinite" restart="never" nodeType="tmRoot"/>
      </p:par>
    </p:tnLst>
  </p:timing>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Tele-adherence Counseling (TAC)</a:t>
            </a:r>
            <a:endParaRPr lang="en-US" dirty="0"/>
          </a:p>
        </p:txBody>
      </p:sp>
      <p:sp>
        <p:nvSpPr>
          <p:cNvPr id="3" name="Content Placeholder 2"/>
          <p:cNvSpPr>
            <a:spLocks noGrp="1"/>
          </p:cNvSpPr>
          <p:nvPr>
            <p:ph idx="1"/>
          </p:nvPr>
        </p:nvSpPr>
        <p:spPr>
          <a:xfrm>
            <a:off x="1016000" y="1211811"/>
            <a:ext cx="10363200" cy="4462549"/>
          </a:xfrm>
        </p:spPr>
        <p:txBody>
          <a:bodyPr>
            <a:normAutofit fontScale="92500" lnSpcReduction="10000"/>
          </a:bodyPr>
          <a:lstStyle/>
          <a:p>
            <a:r>
              <a:rPr lang="en-US" dirty="0"/>
              <a:t>Tele-adherence Counseling (TAC) to Improve Viral Load Suppression Among Clients Receiving Mental Health Services in PBC RWHAP</a:t>
            </a:r>
          </a:p>
          <a:p>
            <a:pPr lvl="1"/>
            <a:r>
              <a:rPr lang="en-US" dirty="0"/>
              <a:t>Loosely based on Tele-health to Increase ART </a:t>
            </a:r>
            <a:r>
              <a:rPr lang="en-US" dirty="0" smtClean="0"/>
              <a:t>Adherence</a:t>
            </a:r>
          </a:p>
          <a:p>
            <a:pPr lvl="1"/>
            <a:endParaRPr lang="en-US" dirty="0"/>
          </a:p>
          <a:p>
            <a:r>
              <a:rPr lang="en-US" dirty="0" err="1" smtClean="0"/>
              <a:t>PositiveLinks</a:t>
            </a:r>
            <a:r>
              <a:rPr lang="en-US" dirty="0" smtClean="0"/>
              <a:t>® from Warm Health Technology</a:t>
            </a:r>
          </a:p>
          <a:p>
            <a:r>
              <a:rPr lang="en-US" dirty="0" smtClean="0"/>
              <a:t>Adapted for Palm Beach County for use with Ending the HIV Epidemic (EHE)</a:t>
            </a:r>
          </a:p>
          <a:p>
            <a:r>
              <a:rPr lang="en-US" dirty="0" smtClean="0"/>
              <a:t>Daily mood and stress check-ins, daily medication reminders, anonymous community message board, tracking of viral load/CD4 data, local resources, private messaging and sessions with tele-adherence counselor</a:t>
            </a:r>
          </a:p>
          <a:p>
            <a:r>
              <a:rPr lang="en-US" dirty="0" smtClean="0"/>
              <a:t>Smartphone if client does not have one, data plan support if client achieves a set goal for participation in daily check-ins</a:t>
            </a:r>
            <a:endParaRPr lang="en-US" dirty="0"/>
          </a:p>
          <a:p>
            <a:pPr lvl="1"/>
            <a:endParaRPr lang="en-US" dirty="0"/>
          </a:p>
        </p:txBody>
      </p:sp>
    </p:spTree>
    <p:extLst>
      <p:ext uri="{BB962C8B-B14F-4D97-AF65-F5344CB8AC3E}">
        <p14:creationId xmlns:p14="http://schemas.microsoft.com/office/powerpoint/2010/main" val="1253594861"/>
      </p:ext>
    </p:extLst>
  </p:cSld>
  <p:clrMapOvr>
    <a:masterClrMapping/>
  </p:clrMapOvr>
  <p:timing>
    <p:tnLst>
      <p:par>
        <p:cTn id="1" dur="indefinite" restart="never" nodeType="tmRoot"/>
      </p:par>
    </p:tnLst>
  </p:timing>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2788457" y="182880"/>
            <a:ext cx="6957955" cy="5748510"/>
          </a:xfrm>
          <a:prstGeom prst="rect">
            <a:avLst/>
          </a:prstGeom>
        </p:spPr>
      </p:pic>
    </p:spTree>
    <p:extLst>
      <p:ext uri="{BB962C8B-B14F-4D97-AF65-F5344CB8AC3E}">
        <p14:creationId xmlns:p14="http://schemas.microsoft.com/office/powerpoint/2010/main" val="2638556561"/>
      </p:ext>
    </p:extLst>
  </p:cSld>
  <p:clrMapOvr>
    <a:masterClrMapping/>
  </p:clrMapOvr>
  <p:timing>
    <p:tnLst>
      <p:par>
        <p:cTn id="1" dur="indefinite" restart="never" nodeType="tmRoot"/>
      </p:par>
    </p:tnLst>
  </p:timing>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3197929" y="623454"/>
            <a:ext cx="6480509" cy="4904510"/>
          </a:xfrm>
          <a:prstGeom prst="rect">
            <a:avLst/>
          </a:prstGeom>
        </p:spPr>
      </p:pic>
    </p:spTree>
    <p:extLst>
      <p:ext uri="{BB962C8B-B14F-4D97-AF65-F5344CB8AC3E}">
        <p14:creationId xmlns:p14="http://schemas.microsoft.com/office/powerpoint/2010/main" val="1245410282"/>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Service Category Ordered by </a:t>
            </a:r>
            <a:r>
              <a:rPr lang="en-US" dirty="0" smtClean="0"/>
              <a:t>Cost/Person –</a:t>
            </a:r>
            <a:br>
              <a:rPr lang="en-US" dirty="0" smtClean="0"/>
            </a:br>
            <a:r>
              <a:rPr lang="en-US" dirty="0" smtClean="0"/>
              <a:t>Top 10</a:t>
            </a:r>
            <a:endParaRPr lang="en-US" dirty="0"/>
          </a:p>
        </p:txBody>
      </p:sp>
      <p:graphicFrame>
        <p:nvGraphicFramePr>
          <p:cNvPr id="4" name="Table 3"/>
          <p:cNvGraphicFramePr>
            <a:graphicFrameLocks noGrp="1"/>
          </p:cNvGraphicFramePr>
          <p:nvPr>
            <p:extLst/>
          </p:nvPr>
        </p:nvGraphicFramePr>
        <p:xfrm>
          <a:off x="2267339" y="1474234"/>
          <a:ext cx="8976048" cy="4786606"/>
        </p:xfrm>
        <a:graphic>
          <a:graphicData uri="http://schemas.openxmlformats.org/drawingml/2006/table">
            <a:tbl>
              <a:tblPr>
                <a:tableStyleId>{5C22544A-7EE6-4342-B048-85BDC9FD1C3A}</a:tableStyleId>
              </a:tblPr>
              <a:tblGrid>
                <a:gridCol w="4803589">
                  <a:extLst>
                    <a:ext uri="{9D8B030D-6E8A-4147-A177-3AD203B41FA5}">
                      <a16:colId xmlns:a16="http://schemas.microsoft.com/office/drawing/2014/main" val="657218165"/>
                    </a:ext>
                  </a:extLst>
                </a:gridCol>
                <a:gridCol w="2103761">
                  <a:extLst>
                    <a:ext uri="{9D8B030D-6E8A-4147-A177-3AD203B41FA5}">
                      <a16:colId xmlns:a16="http://schemas.microsoft.com/office/drawing/2014/main" val="1884215811"/>
                    </a:ext>
                  </a:extLst>
                </a:gridCol>
                <a:gridCol w="2068698">
                  <a:extLst>
                    <a:ext uri="{9D8B030D-6E8A-4147-A177-3AD203B41FA5}">
                      <a16:colId xmlns:a16="http://schemas.microsoft.com/office/drawing/2014/main" val="957003450"/>
                    </a:ext>
                  </a:extLst>
                </a:gridCol>
              </a:tblGrid>
              <a:tr h="435146">
                <a:tc>
                  <a:txBody>
                    <a:bodyPr/>
                    <a:lstStyle/>
                    <a:p>
                      <a:pPr algn="l" fontAlgn="b"/>
                      <a:r>
                        <a:rPr lang="en-US" sz="2500" u="none" strike="noStrike">
                          <a:effectLst/>
                        </a:rPr>
                        <a:t>Category</a:t>
                      </a:r>
                      <a:endParaRPr lang="en-US" sz="2500" b="1" i="0" u="none" strike="noStrike">
                        <a:solidFill>
                          <a:srgbClr val="000000"/>
                        </a:solidFill>
                        <a:effectLst/>
                        <a:latin typeface="Calibri" panose="020F0502020204030204" pitchFamily="34" charset="0"/>
                      </a:endParaRPr>
                    </a:p>
                  </a:txBody>
                  <a:tcPr marL="0" marR="0" marT="0" marB="0" anchor="b"/>
                </a:tc>
                <a:tc>
                  <a:txBody>
                    <a:bodyPr/>
                    <a:lstStyle/>
                    <a:p>
                      <a:pPr algn="l" fontAlgn="b"/>
                      <a:r>
                        <a:rPr lang="en-US" sz="2500" u="none" strike="noStrike">
                          <a:effectLst/>
                        </a:rPr>
                        <a:t>Cost Per Person</a:t>
                      </a:r>
                      <a:endParaRPr lang="en-US" sz="2500" b="1" i="0" u="none" strike="noStrike">
                        <a:solidFill>
                          <a:srgbClr val="000000"/>
                        </a:solidFill>
                        <a:effectLst/>
                        <a:latin typeface="Calibri" panose="020F0502020204030204" pitchFamily="34" charset="0"/>
                      </a:endParaRPr>
                    </a:p>
                  </a:txBody>
                  <a:tcPr marL="0" marR="0" marT="0" marB="0" anchor="b"/>
                </a:tc>
                <a:tc>
                  <a:txBody>
                    <a:bodyPr/>
                    <a:lstStyle/>
                    <a:p>
                      <a:pPr algn="ctr" fontAlgn="b"/>
                      <a:r>
                        <a:rPr lang="en-US" sz="2500" u="none" strike="noStrike" dirty="0">
                          <a:effectLst/>
                        </a:rPr>
                        <a:t>YTD Exp.</a:t>
                      </a:r>
                      <a:endParaRPr lang="en-US" sz="2500" b="1" i="0" u="none" strike="noStrike" dirty="0">
                        <a:solidFill>
                          <a:srgbClr val="FFFFFF"/>
                        </a:solidFill>
                        <a:effectLst/>
                        <a:latin typeface="Calibri" panose="020F0502020204030204" pitchFamily="34" charset="0"/>
                      </a:endParaRPr>
                    </a:p>
                  </a:txBody>
                  <a:tcPr marL="0" marR="0" marT="0" marB="0" anchor="b"/>
                </a:tc>
                <a:extLst>
                  <a:ext uri="{0D108BD9-81ED-4DB2-BD59-A6C34878D82A}">
                    <a16:rowId xmlns:a16="http://schemas.microsoft.com/office/drawing/2014/main" val="3777936405"/>
                  </a:ext>
                </a:extLst>
              </a:tr>
              <a:tr h="435146">
                <a:tc>
                  <a:txBody>
                    <a:bodyPr/>
                    <a:lstStyle/>
                    <a:p>
                      <a:pPr algn="l" fontAlgn="b"/>
                      <a:r>
                        <a:rPr lang="en-US" sz="1700" b="0" i="0" u="none" strike="noStrike">
                          <a:solidFill>
                            <a:srgbClr val="000000"/>
                          </a:solidFill>
                          <a:effectLst/>
                          <a:latin typeface="Calibri" panose="020F0502020204030204" pitchFamily="34" charset="0"/>
                        </a:rPr>
                        <a:t>Emergency Housing Services</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$7,936.52</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$214,286.16</a:t>
                      </a:r>
                    </a:p>
                  </a:txBody>
                  <a:tcPr marL="0" marR="0" marT="0" marB="0" anchor="b"/>
                </a:tc>
                <a:extLst>
                  <a:ext uri="{0D108BD9-81ED-4DB2-BD59-A6C34878D82A}">
                    <a16:rowId xmlns:a16="http://schemas.microsoft.com/office/drawing/2014/main" val="70983466"/>
                  </a:ext>
                </a:extLst>
              </a:tr>
              <a:tr h="435146">
                <a:tc>
                  <a:txBody>
                    <a:bodyPr/>
                    <a:lstStyle/>
                    <a:p>
                      <a:pPr algn="l" fontAlgn="b"/>
                      <a:r>
                        <a:rPr lang="en-US" sz="1700" b="0" i="0" u="none" strike="noStrike">
                          <a:solidFill>
                            <a:srgbClr val="000000"/>
                          </a:solidFill>
                          <a:effectLst/>
                          <a:latin typeface="Calibri" panose="020F0502020204030204" pitchFamily="34" charset="0"/>
                        </a:rPr>
                        <a:t>Health Insurance</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$4,946.50</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$2,220,978.42</a:t>
                      </a:r>
                    </a:p>
                  </a:txBody>
                  <a:tcPr marL="0" marR="0" marT="0" marB="0" anchor="b"/>
                </a:tc>
                <a:extLst>
                  <a:ext uri="{0D108BD9-81ED-4DB2-BD59-A6C34878D82A}">
                    <a16:rowId xmlns:a16="http://schemas.microsoft.com/office/drawing/2014/main" val="3234282554"/>
                  </a:ext>
                </a:extLst>
              </a:tr>
              <a:tr h="435146">
                <a:tc>
                  <a:txBody>
                    <a:bodyPr/>
                    <a:lstStyle/>
                    <a:p>
                      <a:pPr algn="l" fontAlgn="b"/>
                      <a:r>
                        <a:rPr lang="en-US" sz="1700" b="0" i="0" u="none" strike="noStrike" dirty="0">
                          <a:solidFill>
                            <a:srgbClr val="000000"/>
                          </a:solidFill>
                          <a:effectLst/>
                          <a:latin typeface="Calibri" panose="020F0502020204030204" pitchFamily="34" charset="0"/>
                        </a:rPr>
                        <a:t>Mental Health Services</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$2,199.79</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$127,587.55</a:t>
                      </a:r>
                    </a:p>
                  </a:txBody>
                  <a:tcPr marL="0" marR="0" marT="0" marB="0" anchor="b"/>
                </a:tc>
                <a:extLst>
                  <a:ext uri="{0D108BD9-81ED-4DB2-BD59-A6C34878D82A}">
                    <a16:rowId xmlns:a16="http://schemas.microsoft.com/office/drawing/2014/main" val="435600553"/>
                  </a:ext>
                </a:extLst>
              </a:tr>
              <a:tr h="435146">
                <a:tc>
                  <a:txBody>
                    <a:bodyPr/>
                    <a:lstStyle/>
                    <a:p>
                      <a:pPr algn="l" fontAlgn="b"/>
                      <a:r>
                        <a:rPr lang="en-US" sz="1700" b="0" i="0" u="none" strike="noStrike">
                          <a:solidFill>
                            <a:srgbClr val="000000"/>
                          </a:solidFill>
                          <a:effectLst/>
                          <a:latin typeface="Calibri" panose="020F0502020204030204" pitchFamily="34" charset="0"/>
                        </a:rPr>
                        <a:t>Specialty Outpatient Medical Care</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$1,830.05</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$287,317.80</a:t>
                      </a:r>
                    </a:p>
                  </a:txBody>
                  <a:tcPr marL="0" marR="0" marT="0" marB="0" anchor="b"/>
                </a:tc>
                <a:extLst>
                  <a:ext uri="{0D108BD9-81ED-4DB2-BD59-A6C34878D82A}">
                    <a16:rowId xmlns:a16="http://schemas.microsoft.com/office/drawing/2014/main" val="2800055731"/>
                  </a:ext>
                </a:extLst>
              </a:tr>
              <a:tr h="435146">
                <a:tc>
                  <a:txBody>
                    <a:bodyPr/>
                    <a:lstStyle/>
                    <a:p>
                      <a:pPr algn="l" fontAlgn="b"/>
                      <a:r>
                        <a:rPr lang="en-US" sz="1700" b="0" i="0" u="none" strike="noStrike">
                          <a:solidFill>
                            <a:srgbClr val="000000"/>
                          </a:solidFill>
                          <a:effectLst/>
                          <a:latin typeface="Calibri" panose="020F0502020204030204" pitchFamily="34" charset="0"/>
                        </a:rPr>
                        <a:t>Early Intervention Services-MAI</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$1,153.40</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$231,832.84</a:t>
                      </a:r>
                    </a:p>
                  </a:txBody>
                  <a:tcPr marL="0" marR="0" marT="0" marB="0" anchor="b"/>
                </a:tc>
                <a:extLst>
                  <a:ext uri="{0D108BD9-81ED-4DB2-BD59-A6C34878D82A}">
                    <a16:rowId xmlns:a16="http://schemas.microsoft.com/office/drawing/2014/main" val="92308262"/>
                  </a:ext>
                </a:extLst>
              </a:tr>
              <a:tr h="435146">
                <a:tc>
                  <a:txBody>
                    <a:bodyPr/>
                    <a:lstStyle/>
                    <a:p>
                      <a:pPr algn="l" fontAlgn="b"/>
                      <a:r>
                        <a:rPr lang="en-US" sz="1700" b="0" i="0" u="none" strike="noStrike">
                          <a:solidFill>
                            <a:srgbClr val="000000"/>
                          </a:solidFill>
                          <a:effectLst/>
                          <a:latin typeface="Calibri" panose="020F0502020204030204" pitchFamily="34" charset="0"/>
                        </a:rPr>
                        <a:t>Legal Services</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$985.95</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$280,009.00</a:t>
                      </a:r>
                    </a:p>
                  </a:txBody>
                  <a:tcPr marL="0" marR="0" marT="0" marB="0" anchor="b"/>
                </a:tc>
                <a:extLst>
                  <a:ext uri="{0D108BD9-81ED-4DB2-BD59-A6C34878D82A}">
                    <a16:rowId xmlns:a16="http://schemas.microsoft.com/office/drawing/2014/main" val="3901425999"/>
                  </a:ext>
                </a:extLst>
              </a:tr>
              <a:tr h="435146">
                <a:tc>
                  <a:txBody>
                    <a:bodyPr/>
                    <a:lstStyle/>
                    <a:p>
                      <a:pPr algn="l" fontAlgn="b"/>
                      <a:r>
                        <a:rPr lang="en-US" sz="1700" b="0" i="0" u="none" strike="noStrike">
                          <a:solidFill>
                            <a:srgbClr val="000000"/>
                          </a:solidFill>
                          <a:effectLst/>
                          <a:latin typeface="Calibri" panose="020F0502020204030204" pitchFamily="34" charset="0"/>
                        </a:rPr>
                        <a:t>Emergency Financial Assistance</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$952.05</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$21,897.15</a:t>
                      </a:r>
                    </a:p>
                  </a:txBody>
                  <a:tcPr marL="0" marR="0" marT="0" marB="0" anchor="b"/>
                </a:tc>
                <a:extLst>
                  <a:ext uri="{0D108BD9-81ED-4DB2-BD59-A6C34878D82A}">
                    <a16:rowId xmlns:a16="http://schemas.microsoft.com/office/drawing/2014/main" val="570870783"/>
                  </a:ext>
                </a:extLst>
              </a:tr>
              <a:tr h="435146">
                <a:tc>
                  <a:txBody>
                    <a:bodyPr/>
                    <a:lstStyle/>
                    <a:p>
                      <a:pPr algn="l" fontAlgn="b"/>
                      <a:r>
                        <a:rPr lang="en-US" sz="1700" b="0" i="0" u="none" strike="noStrike">
                          <a:solidFill>
                            <a:srgbClr val="000000"/>
                          </a:solidFill>
                          <a:effectLst/>
                          <a:latin typeface="Calibri" panose="020F0502020204030204" pitchFamily="34" charset="0"/>
                        </a:rPr>
                        <a:t>Medical Case Management</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$849.84</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$1,024,910.36</a:t>
                      </a:r>
                    </a:p>
                  </a:txBody>
                  <a:tcPr marL="0" marR="0" marT="0" marB="0" anchor="b"/>
                </a:tc>
                <a:extLst>
                  <a:ext uri="{0D108BD9-81ED-4DB2-BD59-A6C34878D82A}">
                    <a16:rowId xmlns:a16="http://schemas.microsoft.com/office/drawing/2014/main" val="2421686026"/>
                  </a:ext>
                </a:extLst>
              </a:tr>
              <a:tr h="435146">
                <a:tc>
                  <a:txBody>
                    <a:bodyPr/>
                    <a:lstStyle/>
                    <a:p>
                      <a:pPr algn="l" fontAlgn="b"/>
                      <a:r>
                        <a:rPr lang="en-US" sz="1700" b="0" i="0" u="none" strike="noStrike">
                          <a:solidFill>
                            <a:srgbClr val="000000"/>
                          </a:solidFill>
                          <a:effectLst/>
                          <a:latin typeface="Calibri" panose="020F0502020204030204" pitchFamily="34" charset="0"/>
                        </a:rPr>
                        <a:t>Early Intervention Services</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$770.08</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$579,102.45</a:t>
                      </a:r>
                    </a:p>
                  </a:txBody>
                  <a:tcPr marL="0" marR="0" marT="0" marB="0" anchor="b"/>
                </a:tc>
                <a:extLst>
                  <a:ext uri="{0D108BD9-81ED-4DB2-BD59-A6C34878D82A}">
                    <a16:rowId xmlns:a16="http://schemas.microsoft.com/office/drawing/2014/main" val="952884613"/>
                  </a:ext>
                </a:extLst>
              </a:tr>
              <a:tr h="435146">
                <a:tc>
                  <a:txBody>
                    <a:bodyPr/>
                    <a:lstStyle/>
                    <a:p>
                      <a:pPr algn="l" fontAlgn="b"/>
                      <a:r>
                        <a:rPr lang="en-US" sz="1700" b="0" i="0" u="none" strike="noStrike" dirty="0">
                          <a:solidFill>
                            <a:srgbClr val="000000"/>
                          </a:solidFill>
                          <a:effectLst/>
                          <a:latin typeface="Calibri" panose="020F0502020204030204" pitchFamily="34" charset="0"/>
                        </a:rPr>
                        <a:t>Oral Health Care</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$653.45</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$315,614.75</a:t>
                      </a:r>
                    </a:p>
                  </a:txBody>
                  <a:tcPr marL="0" marR="0" marT="0" marB="0" anchor="b"/>
                </a:tc>
                <a:extLst>
                  <a:ext uri="{0D108BD9-81ED-4DB2-BD59-A6C34878D82A}">
                    <a16:rowId xmlns:a16="http://schemas.microsoft.com/office/drawing/2014/main" val="1537309204"/>
                  </a:ext>
                </a:extLst>
              </a:tr>
            </a:tbl>
          </a:graphicData>
        </a:graphic>
      </p:graphicFrame>
    </p:spTree>
    <p:extLst>
      <p:ext uri="{BB962C8B-B14F-4D97-AF65-F5344CB8AC3E}">
        <p14:creationId xmlns:p14="http://schemas.microsoft.com/office/powerpoint/2010/main" val="2553754393"/>
      </p:ext>
    </p:extLst>
  </p:cSld>
  <p:clrMapOvr>
    <a:masterClrMapping/>
  </p:clrMapOvr>
  <p:timing>
    <p:tnLst>
      <p:par>
        <p:cTn id="1" dur="indefinite" restart="never" nodeType="tmRoot"/>
      </p:par>
    </p:tnLst>
  </p:timing>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Tele-adherence Counseling (TAC)</a:t>
            </a:r>
            <a:endParaRPr lang="en-US" dirty="0"/>
          </a:p>
        </p:txBody>
      </p:sp>
      <p:sp>
        <p:nvSpPr>
          <p:cNvPr id="3" name="Content Placeholder 2"/>
          <p:cNvSpPr>
            <a:spLocks noGrp="1"/>
          </p:cNvSpPr>
          <p:nvPr>
            <p:ph idx="1"/>
          </p:nvPr>
        </p:nvSpPr>
        <p:spPr>
          <a:xfrm>
            <a:off x="1016000" y="1404851"/>
            <a:ext cx="10363200" cy="4462549"/>
          </a:xfrm>
        </p:spPr>
        <p:txBody>
          <a:bodyPr/>
          <a:lstStyle/>
          <a:p>
            <a:r>
              <a:rPr lang="en-US" dirty="0" smtClean="0"/>
              <a:t>Pulled list of clients receiving mental health services and not virally suppressed to enroll</a:t>
            </a:r>
          </a:p>
          <a:p>
            <a:pPr lvl="1"/>
            <a:r>
              <a:rPr lang="en-US" dirty="0" smtClean="0"/>
              <a:t>Trouble with data in that a client might have had mental health sessions a year ago, but is no longer receiving mental health services or client had missing viral loads in their client profile</a:t>
            </a:r>
          </a:p>
          <a:p>
            <a:pPr lvl="1"/>
            <a:r>
              <a:rPr lang="en-US" dirty="0" smtClean="0"/>
              <a:t>Focused on existing clients or new clients to mental health not virally suppressed</a:t>
            </a:r>
          </a:p>
          <a:p>
            <a:pPr marL="457200" lvl="1" indent="0">
              <a:buNone/>
            </a:pPr>
            <a:endParaRPr lang="en-US" dirty="0" smtClean="0"/>
          </a:p>
          <a:p>
            <a:r>
              <a:rPr lang="en-US" dirty="0" smtClean="0"/>
              <a:t>Pulled a general list of clients not virally suppressed to enroll</a:t>
            </a:r>
          </a:p>
          <a:p>
            <a:pPr lvl="1"/>
            <a:r>
              <a:rPr lang="en-US" dirty="0" smtClean="0"/>
              <a:t>Forming a new system-wide Quality Improvement Project on improving our overall enrollment numbers </a:t>
            </a:r>
          </a:p>
          <a:p>
            <a:pPr marL="0" indent="0">
              <a:buNone/>
            </a:pPr>
            <a:endParaRPr lang="en-US" dirty="0"/>
          </a:p>
          <a:p>
            <a:pPr lvl="1"/>
            <a:endParaRPr lang="en-US" dirty="0"/>
          </a:p>
        </p:txBody>
      </p:sp>
    </p:spTree>
    <p:extLst>
      <p:ext uri="{BB962C8B-B14F-4D97-AF65-F5344CB8AC3E}">
        <p14:creationId xmlns:p14="http://schemas.microsoft.com/office/powerpoint/2010/main" val="2712056865"/>
      </p:ext>
    </p:extLst>
  </p:cSld>
  <p:clrMapOvr>
    <a:masterClrMapping/>
  </p:clrMapOvr>
  <p:timing>
    <p:tnLst>
      <p:par>
        <p:cTn id="1" dur="indefinite" restart="never" nodeType="tmRoot"/>
      </p:par>
    </p:tnLst>
  </p:timing>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2078181" y="407324"/>
            <a:ext cx="7455217" cy="2931983"/>
          </a:xfrm>
          <a:prstGeom prst="rect">
            <a:avLst/>
          </a:prstGeom>
        </p:spPr>
      </p:pic>
      <p:pic>
        <p:nvPicPr>
          <p:cNvPr id="4" name="Picture 3"/>
          <p:cNvPicPr>
            <a:picLocks noChangeAspect="1"/>
          </p:cNvPicPr>
          <p:nvPr/>
        </p:nvPicPr>
        <p:blipFill>
          <a:blip r:embed="rId3"/>
          <a:stretch>
            <a:fillRect/>
          </a:stretch>
        </p:blipFill>
        <p:spPr>
          <a:xfrm>
            <a:off x="2078181" y="2939500"/>
            <a:ext cx="7455217" cy="2932354"/>
          </a:xfrm>
          <a:prstGeom prst="rect">
            <a:avLst/>
          </a:prstGeom>
          <a:solidFill>
            <a:schemeClr val="bg1"/>
          </a:solidFill>
        </p:spPr>
      </p:pic>
    </p:spTree>
    <p:extLst>
      <p:ext uri="{BB962C8B-B14F-4D97-AF65-F5344CB8AC3E}">
        <p14:creationId xmlns:p14="http://schemas.microsoft.com/office/powerpoint/2010/main" val="4044768277"/>
      </p:ext>
    </p:extLst>
  </p:cSld>
  <p:clrMapOvr>
    <a:masterClrMapping/>
  </p:clrMapOvr>
  <p:timing>
    <p:tnLst>
      <p:par>
        <p:cTn id="1" dur="indefinite" restart="never" nodeType="tmRoot"/>
      </p:par>
    </p:tnLst>
  </p:timing>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Lessons Learned</a:t>
            </a:r>
            <a:endParaRPr lang="en-US" dirty="0"/>
          </a:p>
        </p:txBody>
      </p:sp>
      <p:sp>
        <p:nvSpPr>
          <p:cNvPr id="3" name="Content Placeholder 2"/>
          <p:cNvSpPr>
            <a:spLocks noGrp="1"/>
          </p:cNvSpPr>
          <p:nvPr>
            <p:ph idx="1"/>
          </p:nvPr>
        </p:nvSpPr>
        <p:spPr>
          <a:xfrm>
            <a:off x="1484310" y="1833562"/>
            <a:ext cx="10018713" cy="4281487"/>
          </a:xfrm>
        </p:spPr>
        <p:txBody>
          <a:bodyPr>
            <a:normAutofit/>
          </a:bodyPr>
          <a:lstStyle/>
          <a:p>
            <a:r>
              <a:rPr lang="en-US" dirty="0" smtClean="0"/>
              <a:t>Implementation worked and uptake was high for case managers and clients</a:t>
            </a:r>
          </a:p>
          <a:p>
            <a:endParaRPr lang="en-US" dirty="0"/>
          </a:p>
          <a:p>
            <a:r>
              <a:rPr lang="en-US" dirty="0" smtClean="0"/>
              <a:t>Having </a:t>
            </a:r>
            <a:r>
              <a:rPr lang="en-US" dirty="0"/>
              <a:t>a manual and recorded training facilitated uptake of this new procedure by case </a:t>
            </a:r>
            <a:r>
              <a:rPr lang="en-US" dirty="0" smtClean="0"/>
              <a:t>managers</a:t>
            </a:r>
          </a:p>
          <a:p>
            <a:pPr marL="0" indent="0">
              <a:buNone/>
            </a:pPr>
            <a:endParaRPr lang="en-US" dirty="0" smtClean="0"/>
          </a:p>
          <a:p>
            <a:r>
              <a:rPr lang="en-US" dirty="0"/>
              <a:t>C</a:t>
            </a:r>
            <a:r>
              <a:rPr lang="en-US" dirty="0" smtClean="0"/>
              <a:t>ase </a:t>
            </a:r>
            <a:r>
              <a:rPr lang="en-US" dirty="0"/>
              <a:t>managers requested more training on how to encourage clients to begin mental health treatment/therapy (which we provided </a:t>
            </a:r>
            <a:r>
              <a:rPr lang="en-US" dirty="0" smtClean="0"/>
              <a:t>subsequently)</a:t>
            </a:r>
          </a:p>
        </p:txBody>
      </p:sp>
    </p:spTree>
    <p:extLst>
      <p:ext uri="{BB962C8B-B14F-4D97-AF65-F5344CB8AC3E}">
        <p14:creationId xmlns:p14="http://schemas.microsoft.com/office/powerpoint/2010/main" val="3705714688"/>
      </p:ext>
    </p:extLst>
  </p:cSld>
  <p:clrMapOvr>
    <a:masterClrMapping/>
  </p:clrMapOvr>
  <p:timing>
    <p:tnLst>
      <p:par>
        <p:cTn id="1" dur="indefinite" restart="never" nodeType="tmRoot"/>
      </p:par>
    </p:tnLst>
  </p:timing>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Challenges and Understanding </a:t>
            </a:r>
            <a:endParaRPr lang="en-US" dirty="0"/>
          </a:p>
        </p:txBody>
      </p:sp>
      <p:sp>
        <p:nvSpPr>
          <p:cNvPr id="3" name="Content Placeholder 2"/>
          <p:cNvSpPr>
            <a:spLocks noGrp="1"/>
          </p:cNvSpPr>
          <p:nvPr>
            <p:ph idx="1"/>
          </p:nvPr>
        </p:nvSpPr>
        <p:spPr/>
        <p:txBody>
          <a:bodyPr>
            <a:normAutofit lnSpcReduction="10000"/>
          </a:bodyPr>
          <a:lstStyle/>
          <a:p>
            <a:r>
              <a:rPr lang="en-US" dirty="0" smtClean="0"/>
              <a:t>Database challenges: no automatic way to track declined referrals, already seeing mental health providers, and referrals outside our Ryan White system</a:t>
            </a:r>
          </a:p>
          <a:p>
            <a:pPr marL="0" indent="0">
              <a:buNone/>
            </a:pPr>
            <a:endParaRPr lang="en-US" dirty="0" smtClean="0"/>
          </a:p>
          <a:p>
            <a:r>
              <a:rPr lang="en-US" dirty="0" smtClean="0"/>
              <a:t>Mental health stigma and competing priorities: clients declining referrals</a:t>
            </a:r>
          </a:p>
          <a:p>
            <a:pPr marL="0" indent="0">
              <a:buNone/>
            </a:pPr>
            <a:endParaRPr lang="en-US" dirty="0" smtClean="0"/>
          </a:p>
          <a:p>
            <a:r>
              <a:rPr lang="en-US" dirty="0" smtClean="0"/>
              <a:t>Would like to gain a deeper understanding of the community’s value of mental health treatment and therapy, especially when so many other crises are impacting many in the community (i.e. housing instability, financial insecurity, etc.)</a:t>
            </a:r>
            <a:endParaRPr lang="en-US" dirty="0"/>
          </a:p>
        </p:txBody>
      </p:sp>
    </p:spTree>
    <p:extLst>
      <p:ext uri="{BB962C8B-B14F-4D97-AF65-F5344CB8AC3E}">
        <p14:creationId xmlns:p14="http://schemas.microsoft.com/office/powerpoint/2010/main" val="1468778597"/>
      </p:ext>
    </p:extLst>
  </p:cSld>
  <p:clrMapOvr>
    <a:masterClrMapping/>
  </p:clrMapOvr>
  <p:timing>
    <p:tnLst>
      <p:par>
        <p:cTn id="1" dur="indefinite" restart="never" nodeType="tmRoot"/>
      </p:par>
    </p:tnLst>
  </p:timing>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Involvement and Sustainability</a:t>
            </a:r>
            <a:endParaRPr lang="en-US" dirty="0"/>
          </a:p>
        </p:txBody>
      </p:sp>
      <p:sp>
        <p:nvSpPr>
          <p:cNvPr id="3" name="Content Placeholder 2"/>
          <p:cNvSpPr>
            <a:spLocks noGrp="1"/>
          </p:cNvSpPr>
          <p:nvPr>
            <p:ph idx="1"/>
          </p:nvPr>
        </p:nvSpPr>
        <p:spPr>
          <a:xfrm>
            <a:off x="1016000" y="1219200"/>
            <a:ext cx="10363200" cy="4883150"/>
          </a:xfrm>
        </p:spPr>
        <p:txBody>
          <a:bodyPr>
            <a:normAutofit fontScale="92500"/>
          </a:bodyPr>
          <a:lstStyle/>
          <a:p>
            <a:endParaRPr lang="en-US" smtClean="0"/>
          </a:p>
          <a:p>
            <a:r>
              <a:rPr lang="en-US" dirty="0" smtClean="0"/>
              <a:t>Clients were involved in the review of process flow mapping, root cause analysis (5 whys), and intervention selection</a:t>
            </a:r>
          </a:p>
          <a:p>
            <a:r>
              <a:rPr lang="en-US" dirty="0" smtClean="0"/>
              <a:t>Case managers were provided training on all three interventions, with an additional mental health informational session provided by our mental health providers about mental health stigma, encouraging referrals, types of services provided, etc.</a:t>
            </a:r>
          </a:p>
          <a:p>
            <a:r>
              <a:rPr lang="en-US" dirty="0" smtClean="0"/>
              <a:t>Sustainability involves programming our mental health and substance use tools into the new cloud-based version of Provide, and will auto-fill and populate assessments and care plans, be linked to referrals, and follow-up</a:t>
            </a:r>
          </a:p>
          <a:p>
            <a:r>
              <a:rPr lang="en-US" dirty="0"/>
              <a:t>P</a:t>
            </a:r>
            <a:r>
              <a:rPr lang="en-US" dirty="0" smtClean="0"/>
              <a:t>lanning to launch an HIV System of Care Collaborative (HIV SOCC) for direct service staff that will be held quarterly for training, direct collaboration and continued guidance/support from the Recipient’s Office</a:t>
            </a:r>
          </a:p>
          <a:p>
            <a:endParaRPr lang="en-US" dirty="0"/>
          </a:p>
        </p:txBody>
      </p:sp>
    </p:spTree>
    <p:extLst>
      <p:ext uri="{BB962C8B-B14F-4D97-AF65-F5344CB8AC3E}">
        <p14:creationId xmlns:p14="http://schemas.microsoft.com/office/powerpoint/2010/main" val="4173107947"/>
      </p:ext>
    </p:extLst>
  </p:cSld>
  <p:clrMapOvr>
    <a:masterClrMapping/>
  </p:clrMapOvr>
  <p:timing>
    <p:tnLst>
      <p:par>
        <p:cTn id="1" dur="indefinite" restart="never" nodeType="tmRoot"/>
      </p:par>
    </p:tnLst>
  </p:timing>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9" y="339115"/>
            <a:ext cx="9718605" cy="1446822"/>
          </a:xfrm>
        </p:spPr>
        <p:txBody>
          <a:bodyPr/>
          <a:lstStyle/>
          <a:p>
            <a:pPr algn="l"/>
            <a:r>
              <a:rPr lang="en-US" sz="4800" dirty="0">
                <a:solidFill>
                  <a:srgbClr val="C00000"/>
                </a:solidFill>
              </a:rPr>
              <a:t>Questions?    </a:t>
            </a:r>
            <a:r>
              <a:rPr lang="en-US" dirty="0"/>
              <a:t/>
            </a:r>
            <a:br>
              <a:rPr lang="en-US" dirty="0"/>
            </a:br>
            <a:endParaRPr lang="en-US" dirty="0"/>
          </a:p>
        </p:txBody>
      </p:sp>
      <p:pic>
        <p:nvPicPr>
          <p:cNvPr id="4" name="Content Placeholder 3"/>
          <p:cNvPicPr>
            <a:picLocks noGrp="1" noChangeAspect="1"/>
          </p:cNvPicPr>
          <p:nvPr>
            <p:ph idx="1"/>
          </p:nvPr>
        </p:nvPicPr>
        <p:blipFill>
          <a:blip r:embed="rId2"/>
          <a:stretch>
            <a:fillRect/>
          </a:stretch>
        </p:blipFill>
        <p:spPr>
          <a:xfrm>
            <a:off x="4789017" y="1785937"/>
            <a:ext cx="3109187" cy="3109187"/>
          </a:xfrm>
          <a:prstGeom prst="rect">
            <a:avLst/>
          </a:prstGeom>
        </p:spPr>
      </p:pic>
    </p:spTree>
    <p:extLst>
      <p:ext uri="{BB962C8B-B14F-4D97-AF65-F5344CB8AC3E}">
        <p14:creationId xmlns:p14="http://schemas.microsoft.com/office/powerpoint/2010/main" val="3026884449"/>
      </p:ext>
    </p:extLst>
  </p:cSld>
  <p:clrMapOvr>
    <a:masterClrMapping/>
  </p:clrMapOvr>
  <p:timing>
    <p:tnLst>
      <p:par>
        <p:cTn id="1" dur="indefinite" restart="never" nodeType="tmRoot"/>
      </p:par>
    </p:tnLst>
  </p:timing>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b="1" dirty="0" smtClean="0"/>
              <a:t>Improving Viral Load Suppression through Active Linkage &amp; Referral to Tele-adherence Counseling (PL Cares®)</a:t>
            </a:r>
            <a:endParaRPr lang="en-US" b="1" dirty="0"/>
          </a:p>
        </p:txBody>
      </p:sp>
      <p:sp>
        <p:nvSpPr>
          <p:cNvPr id="3" name="Text Placeholder 2"/>
          <p:cNvSpPr>
            <a:spLocks noGrp="1"/>
          </p:cNvSpPr>
          <p:nvPr>
            <p:ph type="body" idx="1"/>
          </p:nvPr>
        </p:nvSpPr>
        <p:spPr>
          <a:xfrm>
            <a:off x="1484312" y="4777380"/>
            <a:ext cx="10018710" cy="1852019"/>
          </a:xfrm>
        </p:spPr>
        <p:txBody>
          <a:bodyPr>
            <a:normAutofit/>
          </a:bodyPr>
          <a:lstStyle/>
          <a:p>
            <a:r>
              <a:rPr lang="en-US" dirty="0" smtClean="0"/>
              <a:t>Ryan White Part A/MAI &amp; Ending the HIV Epidemic                                                                                         Joint Quality Improvement Project (QIP)</a:t>
            </a:r>
          </a:p>
          <a:p>
            <a:r>
              <a:rPr lang="en-US" dirty="0" smtClean="0"/>
              <a:t>April </a:t>
            </a:r>
            <a:r>
              <a:rPr lang="en-US" dirty="0"/>
              <a:t>1, 2022 - June 7, 2022</a:t>
            </a:r>
          </a:p>
          <a:p>
            <a:endParaRPr lang="en-US" dirty="0"/>
          </a:p>
          <a:p>
            <a:endParaRPr lang="en-US" dirty="0"/>
          </a:p>
        </p:txBody>
      </p:sp>
    </p:spTree>
    <p:extLst>
      <p:ext uri="{BB962C8B-B14F-4D97-AF65-F5344CB8AC3E}">
        <p14:creationId xmlns:p14="http://schemas.microsoft.com/office/powerpoint/2010/main" val="4019955212"/>
      </p:ext>
    </p:extLst>
  </p:cSld>
  <p:clrMapOvr>
    <a:masterClrMapping/>
  </p:clrMapOvr>
  <p:timing>
    <p:tnLst>
      <p:par>
        <p:cTn id="1" dur="indefinite" restart="never" nodeType="tmRoot"/>
      </p:par>
    </p:tnLst>
  </p:timing>
</p:sld>
</file>

<file path=ppt/slides/slide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dirty="0" smtClean="0">
                <a:solidFill>
                  <a:srgbClr val="C00000"/>
                </a:solidFill>
              </a:rPr>
              <a:t>Background</a:t>
            </a:r>
            <a:endParaRPr lang="en-US" dirty="0">
              <a:solidFill>
                <a:srgbClr val="C00000"/>
              </a:solidFill>
            </a:endParaRPr>
          </a:p>
        </p:txBody>
      </p:sp>
      <p:sp>
        <p:nvSpPr>
          <p:cNvPr id="3" name="Content Placeholder 2"/>
          <p:cNvSpPr>
            <a:spLocks noGrp="1"/>
          </p:cNvSpPr>
          <p:nvPr>
            <p:ph idx="1"/>
          </p:nvPr>
        </p:nvSpPr>
        <p:spPr>
          <a:xfrm>
            <a:off x="1484309" y="1701800"/>
            <a:ext cx="10018713" cy="4203700"/>
          </a:xfrm>
        </p:spPr>
        <p:txBody>
          <a:bodyPr>
            <a:normAutofit/>
          </a:bodyPr>
          <a:lstStyle/>
          <a:p>
            <a:r>
              <a:rPr lang="en-US" dirty="0" smtClean="0"/>
              <a:t>Ryan </a:t>
            </a:r>
            <a:r>
              <a:rPr lang="en-US" dirty="0"/>
              <a:t>White HIV/AIDS Programs in Palm Beach County (RWHAP PBC) Provide Enterprise </a:t>
            </a:r>
            <a:r>
              <a:rPr lang="en-US" dirty="0" smtClean="0"/>
              <a:t>database</a:t>
            </a:r>
          </a:p>
          <a:p>
            <a:pPr lvl="1"/>
            <a:r>
              <a:rPr lang="en-US" dirty="0" smtClean="0"/>
              <a:t>210 </a:t>
            </a:r>
            <a:r>
              <a:rPr lang="en-US" dirty="0"/>
              <a:t>persons with HIV who were not virally suppressed as evidenced by elevated lab results (&gt;200 copies/mL) from June 1, 2021 to March 10, </a:t>
            </a:r>
            <a:r>
              <a:rPr lang="en-US" dirty="0" smtClean="0"/>
              <a:t>2022</a:t>
            </a:r>
          </a:p>
          <a:p>
            <a:pPr marL="0" indent="0">
              <a:buNone/>
            </a:pPr>
            <a:endParaRPr lang="en-US" dirty="0" smtClean="0"/>
          </a:p>
          <a:p>
            <a:r>
              <a:rPr lang="en-US" dirty="0" smtClean="0"/>
              <a:t>Ending </a:t>
            </a:r>
            <a:r>
              <a:rPr lang="en-US" dirty="0"/>
              <a:t>the HIV Epidemic program in Palm Beach </a:t>
            </a:r>
            <a:r>
              <a:rPr lang="en-US" dirty="0" smtClean="0"/>
              <a:t>County </a:t>
            </a:r>
            <a:r>
              <a:rPr lang="en-US" dirty="0"/>
              <a:t>designed for improving viral load suppression among clients through a smartphone app called PL </a:t>
            </a:r>
            <a:r>
              <a:rPr lang="en-US" dirty="0" smtClean="0"/>
              <a:t>Cares®</a:t>
            </a:r>
          </a:p>
          <a:p>
            <a:pPr lvl="1"/>
            <a:r>
              <a:rPr lang="en-US" dirty="0"/>
              <a:t>H</a:t>
            </a:r>
            <a:r>
              <a:rPr lang="en-US" dirty="0" smtClean="0"/>
              <a:t>as </a:t>
            </a:r>
            <a:r>
              <a:rPr lang="en-US" dirty="0"/>
              <a:t>relied on passive referrals from agencies for clients who are not virally </a:t>
            </a:r>
            <a:r>
              <a:rPr lang="en-US" dirty="0" smtClean="0"/>
              <a:t>suppressed </a:t>
            </a:r>
          </a:p>
        </p:txBody>
      </p:sp>
    </p:spTree>
    <p:extLst>
      <p:ext uri="{BB962C8B-B14F-4D97-AF65-F5344CB8AC3E}">
        <p14:creationId xmlns:p14="http://schemas.microsoft.com/office/powerpoint/2010/main" val="2108789515"/>
      </p:ext>
    </p:extLst>
  </p:cSld>
  <p:clrMapOvr>
    <a:masterClrMapping/>
  </p:clrMapOvr>
  <p:timing>
    <p:tnLst>
      <p:par>
        <p:cTn id="1" dur="indefinite" restart="never" nodeType="tmRoot"/>
      </p:par>
    </p:tnLst>
  </p:timing>
</p:sld>
</file>

<file path=ppt/slides/slide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dirty="0" smtClean="0">
                <a:solidFill>
                  <a:srgbClr val="C00000"/>
                </a:solidFill>
              </a:rPr>
              <a:t>Project Description</a:t>
            </a:r>
            <a:endParaRPr lang="en-US" dirty="0">
              <a:solidFill>
                <a:srgbClr val="C00000"/>
              </a:solidFill>
            </a:endParaRPr>
          </a:p>
        </p:txBody>
      </p:sp>
      <p:sp>
        <p:nvSpPr>
          <p:cNvPr id="3" name="Content Placeholder 2"/>
          <p:cNvSpPr>
            <a:spLocks noGrp="1"/>
          </p:cNvSpPr>
          <p:nvPr>
            <p:ph idx="1"/>
          </p:nvPr>
        </p:nvSpPr>
        <p:spPr>
          <a:xfrm>
            <a:off x="1484309" y="1414462"/>
            <a:ext cx="10018713" cy="4662488"/>
          </a:xfrm>
        </p:spPr>
        <p:txBody>
          <a:bodyPr>
            <a:normAutofit fontScale="92500" lnSpcReduction="10000"/>
          </a:bodyPr>
          <a:lstStyle/>
          <a:p>
            <a:r>
              <a:rPr lang="en-US" dirty="0"/>
              <a:t>The Team Coordinator </a:t>
            </a:r>
            <a:r>
              <a:rPr lang="en-US" dirty="0" smtClean="0"/>
              <a:t>pulled clients </a:t>
            </a:r>
            <a:r>
              <a:rPr lang="en-US" dirty="0"/>
              <a:t>who are not virally suppressed in RWHAP PBC from the Provide Enterprise </a:t>
            </a:r>
            <a:r>
              <a:rPr lang="en-US" dirty="0" smtClean="0"/>
              <a:t>Database</a:t>
            </a:r>
          </a:p>
          <a:p>
            <a:r>
              <a:rPr lang="en-US" dirty="0" smtClean="0"/>
              <a:t>Program </a:t>
            </a:r>
            <a:r>
              <a:rPr lang="en-US" dirty="0"/>
              <a:t>contacts and supervisors at each agency </a:t>
            </a:r>
            <a:r>
              <a:rPr lang="en-US" dirty="0" smtClean="0"/>
              <a:t>were sent the </a:t>
            </a:r>
            <a:r>
              <a:rPr lang="en-US" dirty="0"/>
              <a:t>list of clients respective to their agencies to review and delegate active referral and </a:t>
            </a:r>
            <a:r>
              <a:rPr lang="en-US" dirty="0" smtClean="0"/>
              <a:t>linkage</a:t>
            </a:r>
          </a:p>
          <a:p>
            <a:r>
              <a:rPr lang="en-US" dirty="0" smtClean="0"/>
              <a:t>Active </a:t>
            </a:r>
            <a:r>
              <a:rPr lang="en-US" dirty="0"/>
              <a:t>referral and linkage </a:t>
            </a:r>
            <a:r>
              <a:rPr lang="en-US" dirty="0" smtClean="0"/>
              <a:t>included case </a:t>
            </a:r>
            <a:r>
              <a:rPr lang="en-US" dirty="0"/>
              <a:t>managers discussing PL Cares® including its benefits with their clients, encouraging clients to accept a referral, sending a referral in Provide Enterprise to the Tele-adherence Counselor (TAC) and letting them know to expect a contact from the </a:t>
            </a:r>
            <a:r>
              <a:rPr lang="en-US" dirty="0" smtClean="0"/>
              <a:t>TAC</a:t>
            </a:r>
          </a:p>
          <a:p>
            <a:r>
              <a:rPr lang="en-US" dirty="0" smtClean="0"/>
              <a:t>If </a:t>
            </a:r>
            <a:r>
              <a:rPr lang="en-US" dirty="0"/>
              <a:t>the TAC </a:t>
            </a:r>
            <a:r>
              <a:rPr lang="en-US" dirty="0" smtClean="0"/>
              <a:t>encountered </a:t>
            </a:r>
            <a:r>
              <a:rPr lang="en-US" dirty="0"/>
              <a:t>any issues with reaching the client, then the TAC </a:t>
            </a:r>
            <a:r>
              <a:rPr lang="en-US" dirty="0" smtClean="0"/>
              <a:t>communicated </a:t>
            </a:r>
            <a:r>
              <a:rPr lang="en-US" dirty="0"/>
              <a:t>with the case </a:t>
            </a:r>
            <a:r>
              <a:rPr lang="en-US" dirty="0" smtClean="0"/>
              <a:t>manager</a:t>
            </a:r>
          </a:p>
          <a:p>
            <a:r>
              <a:rPr lang="en-US" dirty="0" smtClean="0"/>
              <a:t>The </a:t>
            </a:r>
            <a:r>
              <a:rPr lang="en-US" dirty="0"/>
              <a:t>Team </a:t>
            </a:r>
            <a:r>
              <a:rPr lang="en-US" dirty="0" smtClean="0"/>
              <a:t>Coordinator reviewed </a:t>
            </a:r>
            <a:r>
              <a:rPr lang="en-US" dirty="0"/>
              <a:t>viral load lab results at 3-month intervals among clients successfully enrolled into the program and share results at the QI </a:t>
            </a:r>
            <a:r>
              <a:rPr lang="en-US" dirty="0" smtClean="0"/>
              <a:t>workgroup</a:t>
            </a:r>
            <a:endParaRPr lang="en-US" dirty="0"/>
          </a:p>
          <a:p>
            <a:endParaRPr lang="en-US" dirty="0"/>
          </a:p>
        </p:txBody>
      </p:sp>
    </p:spTree>
    <p:extLst>
      <p:ext uri="{BB962C8B-B14F-4D97-AF65-F5344CB8AC3E}">
        <p14:creationId xmlns:p14="http://schemas.microsoft.com/office/powerpoint/2010/main" val="3187662596"/>
      </p:ext>
    </p:extLst>
  </p:cSld>
  <p:clrMapOvr>
    <a:masterClrMapping/>
  </p:clrMapOvr>
  <p:timing>
    <p:tnLst>
      <p:par>
        <p:cTn id="1" dur="indefinite" restart="never" nodeType="tmRoot"/>
      </p:par>
    </p:tnLst>
  </p:timing>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7" y="309564"/>
            <a:ext cx="10018713" cy="1752599"/>
          </a:xfrm>
        </p:spPr>
        <p:txBody>
          <a:bodyPr/>
          <a:lstStyle/>
          <a:p>
            <a:pPr algn="l"/>
            <a:r>
              <a:rPr lang="en-US" dirty="0" smtClean="0">
                <a:solidFill>
                  <a:srgbClr val="C00000"/>
                </a:solidFill>
              </a:rPr>
              <a:t>Rationale</a:t>
            </a:r>
            <a:endParaRPr lang="en-US" dirty="0">
              <a:solidFill>
                <a:srgbClr val="C00000"/>
              </a:solidFill>
            </a:endParaRPr>
          </a:p>
        </p:txBody>
      </p:sp>
      <p:sp>
        <p:nvSpPr>
          <p:cNvPr id="3" name="Content Placeholder 2"/>
          <p:cNvSpPr>
            <a:spLocks noGrp="1"/>
          </p:cNvSpPr>
          <p:nvPr>
            <p:ph idx="1"/>
          </p:nvPr>
        </p:nvSpPr>
        <p:spPr>
          <a:xfrm>
            <a:off x="1484308" y="2112963"/>
            <a:ext cx="10018713" cy="3957638"/>
          </a:xfrm>
        </p:spPr>
        <p:txBody>
          <a:bodyPr/>
          <a:lstStyle/>
          <a:p>
            <a:r>
              <a:rPr lang="en-US" dirty="0"/>
              <a:t>Pulling clients who are not virally suppressed from the Provide Enterprise database will focus efforts on a client-level rather than relying on passive messages to refer any non-virally suppressed clients to the PL Cares® </a:t>
            </a:r>
            <a:r>
              <a:rPr lang="en-US" dirty="0" smtClean="0"/>
              <a:t>Program</a:t>
            </a:r>
          </a:p>
          <a:p>
            <a:r>
              <a:rPr lang="en-US" dirty="0" smtClean="0"/>
              <a:t>The </a:t>
            </a:r>
            <a:r>
              <a:rPr lang="en-US" dirty="0"/>
              <a:t>formation of a Quality Improvement Project will lead to better communication and cooperation on actively referring clients to the </a:t>
            </a:r>
            <a:r>
              <a:rPr lang="en-US" dirty="0" smtClean="0"/>
              <a:t>program</a:t>
            </a:r>
          </a:p>
        </p:txBody>
      </p:sp>
      <p:graphicFrame>
        <p:nvGraphicFramePr>
          <p:cNvPr id="6" name="Chart 5"/>
          <p:cNvGraphicFramePr/>
          <p:nvPr>
            <p:extLst/>
          </p:nvPr>
        </p:nvGraphicFramePr>
        <p:xfrm>
          <a:off x="7556500" y="3721100"/>
          <a:ext cx="6159500" cy="3395133"/>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676539688"/>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Service Category Ordered by </a:t>
            </a:r>
            <a:r>
              <a:rPr lang="en-US" dirty="0" smtClean="0"/>
              <a:t>Cost/Unit – </a:t>
            </a:r>
            <a:br>
              <a:rPr lang="en-US" dirty="0" smtClean="0"/>
            </a:br>
            <a:r>
              <a:rPr lang="en-US" dirty="0" smtClean="0"/>
              <a:t>Top Ten</a:t>
            </a:r>
            <a:endParaRPr lang="en-US" dirty="0"/>
          </a:p>
        </p:txBody>
      </p:sp>
      <p:graphicFrame>
        <p:nvGraphicFramePr>
          <p:cNvPr id="5" name="Table 4"/>
          <p:cNvGraphicFramePr>
            <a:graphicFrameLocks noGrp="1"/>
          </p:cNvGraphicFramePr>
          <p:nvPr>
            <p:extLst>
              <p:ext uri="{D42A27DB-BD31-4B8C-83A1-F6EECF244321}">
                <p14:modId xmlns:p14="http://schemas.microsoft.com/office/powerpoint/2010/main" val="1413168836"/>
              </p:ext>
            </p:extLst>
          </p:nvPr>
        </p:nvGraphicFramePr>
        <p:xfrm>
          <a:off x="1978090" y="1679509"/>
          <a:ext cx="8938725" cy="4292079"/>
        </p:xfrm>
        <a:graphic>
          <a:graphicData uri="http://schemas.openxmlformats.org/drawingml/2006/table">
            <a:tbl>
              <a:tblPr>
                <a:tableStyleId>{5C22544A-7EE6-4342-B048-85BDC9FD1C3A}</a:tableStyleId>
              </a:tblPr>
              <a:tblGrid>
                <a:gridCol w="4783615">
                  <a:extLst>
                    <a:ext uri="{9D8B030D-6E8A-4147-A177-3AD203B41FA5}">
                      <a16:colId xmlns:a16="http://schemas.microsoft.com/office/drawing/2014/main" val="2229986534"/>
                    </a:ext>
                  </a:extLst>
                </a:gridCol>
                <a:gridCol w="2095013">
                  <a:extLst>
                    <a:ext uri="{9D8B030D-6E8A-4147-A177-3AD203B41FA5}">
                      <a16:colId xmlns:a16="http://schemas.microsoft.com/office/drawing/2014/main" val="3782132085"/>
                    </a:ext>
                  </a:extLst>
                </a:gridCol>
                <a:gridCol w="2060097">
                  <a:extLst>
                    <a:ext uri="{9D8B030D-6E8A-4147-A177-3AD203B41FA5}">
                      <a16:colId xmlns:a16="http://schemas.microsoft.com/office/drawing/2014/main" val="3378343468"/>
                    </a:ext>
                  </a:extLst>
                </a:gridCol>
              </a:tblGrid>
              <a:tr h="390189">
                <a:tc>
                  <a:txBody>
                    <a:bodyPr/>
                    <a:lstStyle/>
                    <a:p>
                      <a:pPr algn="l" fontAlgn="b"/>
                      <a:r>
                        <a:rPr lang="en-US" sz="2300" u="none" strike="noStrike">
                          <a:effectLst/>
                        </a:rPr>
                        <a:t>Category</a:t>
                      </a:r>
                      <a:endParaRPr lang="en-US" sz="2300" b="1" i="0" u="none" strike="noStrike">
                        <a:solidFill>
                          <a:srgbClr val="000000"/>
                        </a:solidFill>
                        <a:effectLst/>
                        <a:latin typeface="Calibri" panose="020F0502020204030204" pitchFamily="34" charset="0"/>
                      </a:endParaRPr>
                    </a:p>
                  </a:txBody>
                  <a:tcPr marL="0" marR="0" marT="0" marB="0" anchor="b"/>
                </a:tc>
                <a:tc>
                  <a:txBody>
                    <a:bodyPr/>
                    <a:lstStyle/>
                    <a:p>
                      <a:pPr algn="ctr" fontAlgn="b"/>
                      <a:r>
                        <a:rPr lang="en-US" sz="2300" u="none" strike="noStrike">
                          <a:effectLst/>
                        </a:rPr>
                        <a:t>Cost Per Person</a:t>
                      </a:r>
                      <a:endParaRPr lang="en-US" sz="2300" b="1" i="0" u="none" strike="noStrike">
                        <a:solidFill>
                          <a:srgbClr val="000000"/>
                        </a:solidFill>
                        <a:effectLst/>
                        <a:latin typeface="Calibri" panose="020F0502020204030204" pitchFamily="34" charset="0"/>
                      </a:endParaRPr>
                    </a:p>
                  </a:txBody>
                  <a:tcPr marL="0" marR="0" marT="0" marB="0" anchor="b"/>
                </a:tc>
                <a:tc>
                  <a:txBody>
                    <a:bodyPr/>
                    <a:lstStyle/>
                    <a:p>
                      <a:pPr algn="ctr" fontAlgn="b"/>
                      <a:r>
                        <a:rPr lang="en-US" sz="2300" u="none" strike="noStrike" dirty="0">
                          <a:effectLst/>
                        </a:rPr>
                        <a:t>YTD Exp.</a:t>
                      </a:r>
                      <a:endParaRPr lang="en-US" sz="2300" b="1" i="0" u="none" strike="noStrike" dirty="0">
                        <a:solidFill>
                          <a:srgbClr val="FFFFFF"/>
                        </a:solidFill>
                        <a:effectLst/>
                        <a:latin typeface="Calibri" panose="020F0502020204030204" pitchFamily="34" charset="0"/>
                      </a:endParaRPr>
                    </a:p>
                  </a:txBody>
                  <a:tcPr marL="0" marR="0" marT="0" marB="0" anchor="b"/>
                </a:tc>
                <a:extLst>
                  <a:ext uri="{0D108BD9-81ED-4DB2-BD59-A6C34878D82A}">
                    <a16:rowId xmlns:a16="http://schemas.microsoft.com/office/drawing/2014/main" val="4105138897"/>
                  </a:ext>
                </a:extLst>
              </a:tr>
              <a:tr h="390189">
                <a:tc>
                  <a:txBody>
                    <a:bodyPr/>
                    <a:lstStyle/>
                    <a:p>
                      <a:pPr algn="l" fontAlgn="b"/>
                      <a:r>
                        <a:rPr lang="en-US" sz="1700" u="none" strike="noStrike" dirty="0">
                          <a:effectLst/>
                        </a:rPr>
                        <a:t>Health Insurance</a:t>
                      </a:r>
                      <a:endParaRPr lang="en-US" sz="1700" b="0" i="0" u="none" strike="noStrike" dirty="0">
                        <a:solidFill>
                          <a:srgbClr val="000000"/>
                        </a:solidFill>
                        <a:effectLst/>
                        <a:latin typeface="Calibri" panose="020F0502020204030204" pitchFamily="34" charset="0"/>
                      </a:endParaRPr>
                    </a:p>
                  </a:txBody>
                  <a:tcPr marL="0" marR="0" marT="0" marB="0" anchor="b"/>
                </a:tc>
                <a:tc>
                  <a:txBody>
                    <a:bodyPr/>
                    <a:lstStyle/>
                    <a:p>
                      <a:pPr algn="r" fontAlgn="b"/>
                      <a:r>
                        <a:rPr lang="en-US" sz="1700" u="none" strike="noStrike">
                          <a:effectLst/>
                        </a:rPr>
                        <a:t>$1,148 </a:t>
                      </a:r>
                      <a:endParaRPr lang="en-US" sz="1700" b="0" i="0" u="none" strike="noStrike">
                        <a:solidFill>
                          <a:srgbClr val="000000"/>
                        </a:solidFill>
                        <a:effectLst/>
                        <a:latin typeface="Calibri" panose="020F0502020204030204" pitchFamily="34" charset="0"/>
                      </a:endParaRPr>
                    </a:p>
                  </a:txBody>
                  <a:tcPr marL="0" marR="0" marT="0" marB="0" anchor="b"/>
                </a:tc>
                <a:tc>
                  <a:txBody>
                    <a:bodyPr/>
                    <a:lstStyle/>
                    <a:p>
                      <a:pPr algn="r" fontAlgn="b"/>
                      <a:r>
                        <a:rPr lang="en-US" sz="1700" u="none" strike="noStrike" dirty="0">
                          <a:effectLst/>
                        </a:rPr>
                        <a:t>$2,220,978.42</a:t>
                      </a:r>
                      <a:endParaRPr lang="en-US" sz="1700" b="0" i="0" u="none" strike="noStrike" dirty="0">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1699598794"/>
                  </a:ext>
                </a:extLst>
              </a:tr>
              <a:tr h="390189">
                <a:tc>
                  <a:txBody>
                    <a:bodyPr/>
                    <a:lstStyle/>
                    <a:p>
                      <a:pPr algn="l" fontAlgn="b"/>
                      <a:r>
                        <a:rPr lang="en-US" sz="1700" u="none" strike="noStrike" dirty="0">
                          <a:effectLst/>
                        </a:rPr>
                        <a:t>Emergency Financial Assistance</a:t>
                      </a:r>
                      <a:endParaRPr lang="en-US" sz="1700" b="0" i="0" u="none" strike="noStrike" dirty="0">
                        <a:solidFill>
                          <a:srgbClr val="000000"/>
                        </a:solidFill>
                        <a:effectLst/>
                        <a:latin typeface="Calibri" panose="020F0502020204030204" pitchFamily="34" charset="0"/>
                      </a:endParaRPr>
                    </a:p>
                  </a:txBody>
                  <a:tcPr marL="0" marR="0" marT="0" marB="0" anchor="b"/>
                </a:tc>
                <a:tc>
                  <a:txBody>
                    <a:bodyPr/>
                    <a:lstStyle/>
                    <a:p>
                      <a:pPr algn="r" fontAlgn="b"/>
                      <a:r>
                        <a:rPr lang="en-US" sz="1700" u="none" strike="noStrike">
                          <a:effectLst/>
                        </a:rPr>
                        <a:t>$876 </a:t>
                      </a:r>
                      <a:endParaRPr lang="en-US" sz="1700" b="0" i="0" u="none" strike="noStrike">
                        <a:solidFill>
                          <a:srgbClr val="000000"/>
                        </a:solidFill>
                        <a:effectLst/>
                        <a:latin typeface="Calibri" panose="020F0502020204030204" pitchFamily="34" charset="0"/>
                      </a:endParaRPr>
                    </a:p>
                  </a:txBody>
                  <a:tcPr marL="0" marR="0" marT="0" marB="0" anchor="b"/>
                </a:tc>
                <a:tc>
                  <a:txBody>
                    <a:bodyPr/>
                    <a:lstStyle/>
                    <a:p>
                      <a:pPr algn="r" fontAlgn="b"/>
                      <a:r>
                        <a:rPr lang="en-US" sz="1700" u="none" strike="noStrike">
                          <a:effectLst/>
                        </a:rPr>
                        <a:t>$21,897.15</a:t>
                      </a:r>
                      <a:endParaRPr lang="en-US" sz="17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2192618596"/>
                  </a:ext>
                </a:extLst>
              </a:tr>
              <a:tr h="390189">
                <a:tc>
                  <a:txBody>
                    <a:bodyPr/>
                    <a:lstStyle/>
                    <a:p>
                      <a:pPr algn="l" fontAlgn="b"/>
                      <a:r>
                        <a:rPr lang="en-US" sz="1700" u="none" strike="noStrike" dirty="0">
                          <a:effectLst/>
                        </a:rPr>
                        <a:t>Specialty Outpatient Medical Care</a:t>
                      </a:r>
                      <a:endParaRPr lang="en-US" sz="1700" b="0" i="0" u="none" strike="noStrike" dirty="0">
                        <a:solidFill>
                          <a:srgbClr val="000000"/>
                        </a:solidFill>
                        <a:effectLst/>
                        <a:latin typeface="Calibri" panose="020F0502020204030204" pitchFamily="34" charset="0"/>
                      </a:endParaRPr>
                    </a:p>
                  </a:txBody>
                  <a:tcPr marL="0" marR="0" marT="0" marB="0" anchor="b"/>
                </a:tc>
                <a:tc>
                  <a:txBody>
                    <a:bodyPr/>
                    <a:lstStyle/>
                    <a:p>
                      <a:pPr algn="r" fontAlgn="b"/>
                      <a:r>
                        <a:rPr lang="en-US" sz="1700" u="none" strike="noStrike">
                          <a:effectLst/>
                        </a:rPr>
                        <a:t>$746 </a:t>
                      </a:r>
                      <a:endParaRPr lang="en-US" sz="1700" b="0" i="0" u="none" strike="noStrike">
                        <a:solidFill>
                          <a:srgbClr val="000000"/>
                        </a:solidFill>
                        <a:effectLst/>
                        <a:latin typeface="Calibri" panose="020F0502020204030204" pitchFamily="34" charset="0"/>
                      </a:endParaRPr>
                    </a:p>
                  </a:txBody>
                  <a:tcPr marL="0" marR="0" marT="0" marB="0" anchor="b"/>
                </a:tc>
                <a:tc>
                  <a:txBody>
                    <a:bodyPr/>
                    <a:lstStyle/>
                    <a:p>
                      <a:pPr algn="r" fontAlgn="b"/>
                      <a:r>
                        <a:rPr lang="en-US" sz="1700" u="none" strike="noStrike">
                          <a:effectLst/>
                        </a:rPr>
                        <a:t>$287,317.80</a:t>
                      </a:r>
                      <a:endParaRPr lang="en-US" sz="17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2018127434"/>
                  </a:ext>
                </a:extLst>
              </a:tr>
              <a:tr h="390189">
                <a:tc>
                  <a:txBody>
                    <a:bodyPr/>
                    <a:lstStyle/>
                    <a:p>
                      <a:pPr algn="l" fontAlgn="b"/>
                      <a:r>
                        <a:rPr lang="en-US" sz="1700" u="none" strike="noStrike" dirty="0">
                          <a:effectLst/>
                        </a:rPr>
                        <a:t>Mental Health Services</a:t>
                      </a:r>
                      <a:endParaRPr lang="en-US" sz="1700" b="0" i="0" u="none" strike="noStrike" dirty="0">
                        <a:solidFill>
                          <a:srgbClr val="000000"/>
                        </a:solidFill>
                        <a:effectLst/>
                        <a:latin typeface="Calibri" panose="020F0502020204030204" pitchFamily="34" charset="0"/>
                      </a:endParaRPr>
                    </a:p>
                  </a:txBody>
                  <a:tcPr marL="0" marR="0" marT="0" marB="0" anchor="b"/>
                </a:tc>
                <a:tc>
                  <a:txBody>
                    <a:bodyPr/>
                    <a:lstStyle/>
                    <a:p>
                      <a:pPr algn="r" fontAlgn="b"/>
                      <a:r>
                        <a:rPr lang="en-US" sz="1700" u="none" strike="noStrike">
                          <a:effectLst/>
                        </a:rPr>
                        <a:t>$422 </a:t>
                      </a:r>
                      <a:endParaRPr lang="en-US" sz="1700" b="0" i="0" u="none" strike="noStrike">
                        <a:solidFill>
                          <a:srgbClr val="000000"/>
                        </a:solidFill>
                        <a:effectLst/>
                        <a:latin typeface="Calibri" panose="020F0502020204030204" pitchFamily="34" charset="0"/>
                      </a:endParaRPr>
                    </a:p>
                  </a:txBody>
                  <a:tcPr marL="0" marR="0" marT="0" marB="0" anchor="b"/>
                </a:tc>
                <a:tc>
                  <a:txBody>
                    <a:bodyPr/>
                    <a:lstStyle/>
                    <a:p>
                      <a:pPr algn="r" fontAlgn="b"/>
                      <a:r>
                        <a:rPr lang="en-US" sz="1700" u="none" strike="noStrike">
                          <a:effectLst/>
                        </a:rPr>
                        <a:t>$127,587.55</a:t>
                      </a:r>
                      <a:endParaRPr lang="en-US" sz="17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1152060386"/>
                  </a:ext>
                </a:extLst>
              </a:tr>
              <a:tr h="390189">
                <a:tc>
                  <a:txBody>
                    <a:bodyPr/>
                    <a:lstStyle/>
                    <a:p>
                      <a:pPr algn="l" fontAlgn="b"/>
                      <a:r>
                        <a:rPr lang="en-US" sz="1700" u="none" strike="noStrike">
                          <a:effectLst/>
                        </a:rPr>
                        <a:t>Oral Health Care</a:t>
                      </a:r>
                      <a:endParaRPr lang="en-US" sz="1700" b="0" i="0" u="none" strike="noStrike">
                        <a:solidFill>
                          <a:srgbClr val="000000"/>
                        </a:solidFill>
                        <a:effectLst/>
                        <a:latin typeface="Calibri" panose="020F0502020204030204" pitchFamily="34" charset="0"/>
                      </a:endParaRPr>
                    </a:p>
                  </a:txBody>
                  <a:tcPr marL="0" marR="0" marT="0" marB="0" anchor="b"/>
                </a:tc>
                <a:tc>
                  <a:txBody>
                    <a:bodyPr/>
                    <a:lstStyle/>
                    <a:p>
                      <a:pPr algn="r" fontAlgn="b"/>
                      <a:r>
                        <a:rPr lang="en-US" sz="1700" u="none" strike="noStrike" dirty="0">
                          <a:effectLst/>
                        </a:rPr>
                        <a:t>$196 </a:t>
                      </a:r>
                      <a:endParaRPr lang="en-US" sz="1700" b="0" i="0" u="none" strike="noStrike" dirty="0">
                        <a:solidFill>
                          <a:srgbClr val="000000"/>
                        </a:solidFill>
                        <a:effectLst/>
                        <a:latin typeface="Calibri" panose="020F0502020204030204" pitchFamily="34" charset="0"/>
                      </a:endParaRPr>
                    </a:p>
                  </a:txBody>
                  <a:tcPr marL="0" marR="0" marT="0" marB="0" anchor="b"/>
                </a:tc>
                <a:tc>
                  <a:txBody>
                    <a:bodyPr/>
                    <a:lstStyle/>
                    <a:p>
                      <a:pPr algn="r" fontAlgn="b"/>
                      <a:r>
                        <a:rPr lang="en-US" sz="1700" u="none" strike="noStrike">
                          <a:effectLst/>
                        </a:rPr>
                        <a:t>$315,614.75</a:t>
                      </a:r>
                      <a:endParaRPr lang="en-US" sz="17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1718519472"/>
                  </a:ext>
                </a:extLst>
              </a:tr>
              <a:tr h="390189">
                <a:tc>
                  <a:txBody>
                    <a:bodyPr/>
                    <a:lstStyle/>
                    <a:p>
                      <a:pPr algn="l" fontAlgn="b"/>
                      <a:r>
                        <a:rPr lang="en-US" sz="1700" u="none" strike="noStrike">
                          <a:effectLst/>
                        </a:rPr>
                        <a:t>Legal Services</a:t>
                      </a:r>
                      <a:endParaRPr lang="en-US" sz="1700" b="0" i="0" u="none" strike="noStrike">
                        <a:solidFill>
                          <a:srgbClr val="000000"/>
                        </a:solidFill>
                        <a:effectLst/>
                        <a:latin typeface="Calibri" panose="020F0502020204030204" pitchFamily="34" charset="0"/>
                      </a:endParaRPr>
                    </a:p>
                  </a:txBody>
                  <a:tcPr marL="0" marR="0" marT="0" marB="0" anchor="b"/>
                </a:tc>
                <a:tc>
                  <a:txBody>
                    <a:bodyPr/>
                    <a:lstStyle/>
                    <a:p>
                      <a:pPr algn="r" fontAlgn="b"/>
                      <a:r>
                        <a:rPr lang="en-US" sz="1700" u="none" strike="noStrike" dirty="0">
                          <a:effectLst/>
                        </a:rPr>
                        <a:t>$143 </a:t>
                      </a:r>
                      <a:endParaRPr lang="en-US" sz="1700" b="0" i="0" u="none" strike="noStrike" dirty="0">
                        <a:solidFill>
                          <a:srgbClr val="000000"/>
                        </a:solidFill>
                        <a:effectLst/>
                        <a:latin typeface="Calibri" panose="020F0502020204030204" pitchFamily="34" charset="0"/>
                      </a:endParaRPr>
                    </a:p>
                  </a:txBody>
                  <a:tcPr marL="0" marR="0" marT="0" marB="0" anchor="b"/>
                </a:tc>
                <a:tc>
                  <a:txBody>
                    <a:bodyPr/>
                    <a:lstStyle/>
                    <a:p>
                      <a:pPr algn="r" fontAlgn="b"/>
                      <a:r>
                        <a:rPr lang="en-US" sz="1700" u="none" strike="noStrike" dirty="0">
                          <a:effectLst/>
                        </a:rPr>
                        <a:t>$280,009.00</a:t>
                      </a:r>
                      <a:endParaRPr lang="en-US" sz="1700" b="0" i="0" u="none" strike="noStrike" dirty="0">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1969338787"/>
                  </a:ext>
                </a:extLst>
              </a:tr>
              <a:tr h="390189">
                <a:tc>
                  <a:txBody>
                    <a:bodyPr/>
                    <a:lstStyle/>
                    <a:p>
                      <a:pPr algn="l" fontAlgn="b"/>
                      <a:r>
                        <a:rPr lang="en-US" sz="1700" u="none" strike="noStrike">
                          <a:effectLst/>
                        </a:rPr>
                        <a:t>Outpatient/Ambulatory Medical Care</a:t>
                      </a:r>
                      <a:endParaRPr lang="en-US" sz="1700" b="0" i="0" u="none" strike="noStrike">
                        <a:solidFill>
                          <a:srgbClr val="000000"/>
                        </a:solidFill>
                        <a:effectLst/>
                        <a:latin typeface="Calibri" panose="020F0502020204030204" pitchFamily="34" charset="0"/>
                      </a:endParaRPr>
                    </a:p>
                  </a:txBody>
                  <a:tcPr marL="0" marR="0" marT="0" marB="0" anchor="b"/>
                </a:tc>
                <a:tc>
                  <a:txBody>
                    <a:bodyPr/>
                    <a:lstStyle/>
                    <a:p>
                      <a:pPr algn="r" fontAlgn="b"/>
                      <a:r>
                        <a:rPr lang="en-US" sz="1700" u="none" strike="noStrike">
                          <a:effectLst/>
                        </a:rPr>
                        <a:t>$115 </a:t>
                      </a:r>
                      <a:endParaRPr lang="en-US" sz="1700" b="0" i="0" u="none" strike="noStrike">
                        <a:solidFill>
                          <a:srgbClr val="000000"/>
                        </a:solidFill>
                        <a:effectLst/>
                        <a:latin typeface="Calibri" panose="020F0502020204030204" pitchFamily="34" charset="0"/>
                      </a:endParaRPr>
                    </a:p>
                  </a:txBody>
                  <a:tcPr marL="0" marR="0" marT="0" marB="0" anchor="b"/>
                </a:tc>
                <a:tc>
                  <a:txBody>
                    <a:bodyPr/>
                    <a:lstStyle/>
                    <a:p>
                      <a:pPr algn="r" fontAlgn="b"/>
                      <a:r>
                        <a:rPr lang="en-US" sz="1700" u="none" strike="noStrike" dirty="0">
                          <a:effectLst/>
                        </a:rPr>
                        <a:t>$197,085.91</a:t>
                      </a:r>
                      <a:endParaRPr lang="en-US" sz="1700" b="0" i="0" u="none" strike="noStrike" dirty="0">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2932896513"/>
                  </a:ext>
                </a:extLst>
              </a:tr>
              <a:tr h="390189">
                <a:tc>
                  <a:txBody>
                    <a:bodyPr/>
                    <a:lstStyle/>
                    <a:p>
                      <a:pPr algn="l" fontAlgn="b"/>
                      <a:r>
                        <a:rPr lang="en-US" sz="1700" u="none" strike="noStrike">
                          <a:effectLst/>
                        </a:rPr>
                        <a:t>Emergency Housing Services</a:t>
                      </a:r>
                      <a:endParaRPr lang="en-US" sz="1700" b="0" i="0" u="none" strike="noStrike">
                        <a:solidFill>
                          <a:srgbClr val="000000"/>
                        </a:solidFill>
                        <a:effectLst/>
                        <a:latin typeface="Calibri" panose="020F0502020204030204" pitchFamily="34" charset="0"/>
                      </a:endParaRPr>
                    </a:p>
                  </a:txBody>
                  <a:tcPr marL="0" marR="0" marT="0" marB="0" anchor="b"/>
                </a:tc>
                <a:tc>
                  <a:txBody>
                    <a:bodyPr/>
                    <a:lstStyle/>
                    <a:p>
                      <a:pPr algn="r" fontAlgn="b"/>
                      <a:r>
                        <a:rPr lang="en-US" sz="1700" u="none" strike="noStrike">
                          <a:effectLst/>
                        </a:rPr>
                        <a:t>$103 </a:t>
                      </a:r>
                      <a:endParaRPr lang="en-US" sz="1700" b="0" i="0" u="none" strike="noStrike">
                        <a:solidFill>
                          <a:srgbClr val="000000"/>
                        </a:solidFill>
                        <a:effectLst/>
                        <a:latin typeface="Calibri" panose="020F0502020204030204" pitchFamily="34" charset="0"/>
                      </a:endParaRPr>
                    </a:p>
                  </a:txBody>
                  <a:tcPr marL="0" marR="0" marT="0" marB="0" anchor="b"/>
                </a:tc>
                <a:tc>
                  <a:txBody>
                    <a:bodyPr/>
                    <a:lstStyle/>
                    <a:p>
                      <a:pPr algn="r" fontAlgn="b"/>
                      <a:r>
                        <a:rPr lang="en-US" sz="1700" u="none" strike="noStrike" dirty="0">
                          <a:effectLst/>
                        </a:rPr>
                        <a:t>$214,286.16</a:t>
                      </a:r>
                      <a:endParaRPr lang="en-US" sz="1700" b="0" i="0" u="none" strike="noStrike" dirty="0">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585587952"/>
                  </a:ext>
                </a:extLst>
              </a:tr>
              <a:tr h="390189">
                <a:tc>
                  <a:txBody>
                    <a:bodyPr/>
                    <a:lstStyle/>
                    <a:p>
                      <a:pPr algn="l" fontAlgn="b"/>
                      <a:r>
                        <a:rPr lang="en-US" sz="1700" u="none" strike="noStrike">
                          <a:effectLst/>
                        </a:rPr>
                        <a:t>Early Intervention Services-MAI</a:t>
                      </a:r>
                      <a:endParaRPr lang="en-US" sz="1700" b="0" i="0" u="none" strike="noStrike">
                        <a:solidFill>
                          <a:srgbClr val="000000"/>
                        </a:solidFill>
                        <a:effectLst/>
                        <a:latin typeface="Calibri" panose="020F0502020204030204" pitchFamily="34" charset="0"/>
                      </a:endParaRPr>
                    </a:p>
                  </a:txBody>
                  <a:tcPr marL="0" marR="0" marT="0" marB="0" anchor="b"/>
                </a:tc>
                <a:tc>
                  <a:txBody>
                    <a:bodyPr/>
                    <a:lstStyle/>
                    <a:p>
                      <a:pPr algn="r" fontAlgn="b"/>
                      <a:r>
                        <a:rPr lang="en-US" sz="1700" u="none" strike="noStrike">
                          <a:effectLst/>
                        </a:rPr>
                        <a:t>$91 </a:t>
                      </a:r>
                      <a:endParaRPr lang="en-US" sz="1700" b="0" i="0" u="none" strike="noStrike">
                        <a:solidFill>
                          <a:srgbClr val="000000"/>
                        </a:solidFill>
                        <a:effectLst/>
                        <a:latin typeface="Calibri" panose="020F0502020204030204" pitchFamily="34" charset="0"/>
                      </a:endParaRPr>
                    </a:p>
                  </a:txBody>
                  <a:tcPr marL="0" marR="0" marT="0" marB="0" anchor="b"/>
                </a:tc>
                <a:tc>
                  <a:txBody>
                    <a:bodyPr/>
                    <a:lstStyle/>
                    <a:p>
                      <a:pPr algn="r" fontAlgn="b"/>
                      <a:r>
                        <a:rPr lang="en-US" sz="1700" u="none" strike="noStrike" dirty="0">
                          <a:effectLst/>
                        </a:rPr>
                        <a:t>$231,832.84</a:t>
                      </a:r>
                      <a:endParaRPr lang="en-US" sz="1700" b="0" i="0" u="none" strike="noStrike" dirty="0">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1705464597"/>
                  </a:ext>
                </a:extLst>
              </a:tr>
              <a:tr h="390189">
                <a:tc>
                  <a:txBody>
                    <a:bodyPr/>
                    <a:lstStyle/>
                    <a:p>
                      <a:pPr algn="l" fontAlgn="b"/>
                      <a:r>
                        <a:rPr lang="en-US" sz="1700" u="none" strike="noStrike">
                          <a:effectLst/>
                        </a:rPr>
                        <a:t>Food Bank/Nutritional Supplements</a:t>
                      </a:r>
                      <a:endParaRPr lang="en-US" sz="1700" b="0" i="0" u="none" strike="noStrike">
                        <a:solidFill>
                          <a:srgbClr val="000000"/>
                        </a:solidFill>
                        <a:effectLst/>
                        <a:latin typeface="Calibri" panose="020F0502020204030204" pitchFamily="34" charset="0"/>
                      </a:endParaRPr>
                    </a:p>
                  </a:txBody>
                  <a:tcPr marL="0" marR="0" marT="0" marB="0" anchor="b"/>
                </a:tc>
                <a:tc>
                  <a:txBody>
                    <a:bodyPr/>
                    <a:lstStyle/>
                    <a:p>
                      <a:pPr algn="r" fontAlgn="b"/>
                      <a:r>
                        <a:rPr lang="en-US" sz="1700" u="none" strike="noStrike">
                          <a:effectLst/>
                        </a:rPr>
                        <a:t>$68 </a:t>
                      </a:r>
                      <a:endParaRPr lang="en-US" sz="1700" b="0" i="0" u="none" strike="noStrike">
                        <a:solidFill>
                          <a:srgbClr val="000000"/>
                        </a:solidFill>
                        <a:effectLst/>
                        <a:latin typeface="Calibri" panose="020F0502020204030204" pitchFamily="34" charset="0"/>
                      </a:endParaRPr>
                    </a:p>
                  </a:txBody>
                  <a:tcPr marL="0" marR="0" marT="0" marB="0" anchor="b"/>
                </a:tc>
                <a:tc>
                  <a:txBody>
                    <a:bodyPr/>
                    <a:lstStyle/>
                    <a:p>
                      <a:pPr algn="r" fontAlgn="b"/>
                      <a:r>
                        <a:rPr lang="en-US" sz="1700" u="none" strike="noStrike" dirty="0">
                          <a:effectLst/>
                        </a:rPr>
                        <a:t>$2,308.70</a:t>
                      </a:r>
                      <a:endParaRPr lang="en-US" sz="1700" b="0" i="0" u="none" strike="noStrike" dirty="0">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4170032991"/>
                  </a:ext>
                </a:extLst>
              </a:tr>
            </a:tbl>
          </a:graphicData>
        </a:graphic>
      </p:graphicFrame>
    </p:spTree>
    <p:extLst>
      <p:ext uri="{BB962C8B-B14F-4D97-AF65-F5344CB8AC3E}">
        <p14:creationId xmlns:p14="http://schemas.microsoft.com/office/powerpoint/2010/main" val="2647011444"/>
      </p:ext>
    </p:extLst>
  </p:cSld>
  <p:clrMapOvr>
    <a:masterClrMapping/>
  </p:clrMapOvr>
  <p:timing>
    <p:tnLst>
      <p:par>
        <p:cTn id="1" dur="indefinite" restart="never" nodeType="tmRoot"/>
      </p:par>
    </p:tnLst>
  </p:timing>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7" y="309564"/>
            <a:ext cx="10018713" cy="1752599"/>
          </a:xfrm>
        </p:spPr>
        <p:txBody>
          <a:bodyPr/>
          <a:lstStyle/>
          <a:p>
            <a:pPr algn="l"/>
            <a:r>
              <a:rPr lang="en-US" dirty="0" smtClean="0">
                <a:solidFill>
                  <a:srgbClr val="C00000"/>
                </a:solidFill>
              </a:rPr>
              <a:t>Aim Statement</a:t>
            </a:r>
            <a:endParaRPr lang="en-US" dirty="0">
              <a:solidFill>
                <a:srgbClr val="C00000"/>
              </a:solidFill>
            </a:endParaRPr>
          </a:p>
        </p:txBody>
      </p:sp>
      <p:sp>
        <p:nvSpPr>
          <p:cNvPr id="3" name="Content Placeholder 2"/>
          <p:cNvSpPr>
            <a:spLocks noGrp="1"/>
          </p:cNvSpPr>
          <p:nvPr>
            <p:ph idx="1"/>
          </p:nvPr>
        </p:nvSpPr>
        <p:spPr>
          <a:xfrm>
            <a:off x="1484306" y="1977231"/>
            <a:ext cx="10018713" cy="3957638"/>
          </a:xfrm>
        </p:spPr>
        <p:txBody>
          <a:bodyPr>
            <a:normAutofit/>
          </a:bodyPr>
          <a:lstStyle/>
          <a:p>
            <a:r>
              <a:rPr lang="en-US" dirty="0" smtClean="0"/>
              <a:t>Seventy </a:t>
            </a:r>
            <a:r>
              <a:rPr lang="en-US" dirty="0"/>
              <a:t>percent of individuals in the non-virally suppressed lists will be referred to PL </a:t>
            </a:r>
            <a:r>
              <a:rPr lang="en-US" dirty="0" smtClean="0"/>
              <a:t>Cares®</a:t>
            </a:r>
          </a:p>
          <a:p>
            <a:r>
              <a:rPr lang="en-US" dirty="0"/>
              <a:t>O</a:t>
            </a:r>
            <a:r>
              <a:rPr lang="en-US" dirty="0" smtClean="0"/>
              <a:t>f </a:t>
            </a:r>
            <a:r>
              <a:rPr lang="en-US" dirty="0"/>
              <a:t>those referred, </a:t>
            </a:r>
            <a:r>
              <a:rPr lang="en-US" dirty="0" smtClean="0"/>
              <a:t>seventy percent will </a:t>
            </a:r>
            <a:r>
              <a:rPr lang="en-US" dirty="0"/>
              <a:t>be successfully enrolled into the program within 3 </a:t>
            </a:r>
            <a:r>
              <a:rPr lang="en-US" dirty="0" smtClean="0"/>
              <a:t>months</a:t>
            </a:r>
          </a:p>
          <a:p>
            <a:r>
              <a:rPr lang="en-US" dirty="0" smtClean="0"/>
              <a:t>Of </a:t>
            </a:r>
            <a:r>
              <a:rPr lang="en-US" dirty="0"/>
              <a:t>those enrolled, seventy percent will become virally suppressed within 6 months of being in the </a:t>
            </a:r>
            <a:r>
              <a:rPr lang="en-US" dirty="0" smtClean="0"/>
              <a:t>program</a:t>
            </a:r>
            <a:endParaRPr lang="en-US" dirty="0"/>
          </a:p>
        </p:txBody>
      </p:sp>
      <p:graphicFrame>
        <p:nvGraphicFramePr>
          <p:cNvPr id="6" name="Chart 5"/>
          <p:cNvGraphicFramePr/>
          <p:nvPr>
            <p:extLst/>
          </p:nvPr>
        </p:nvGraphicFramePr>
        <p:xfrm>
          <a:off x="7556500" y="3721100"/>
          <a:ext cx="6159500" cy="3395133"/>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704867331"/>
      </p:ext>
    </p:extLst>
  </p:cSld>
  <p:clrMapOvr>
    <a:masterClrMapping/>
  </p:clrMapOvr>
  <p:timing>
    <p:tnLst>
      <p:par>
        <p:cTn id="1" dur="indefinite" restart="never" nodeType="tmRoot"/>
      </p:par>
    </p:tnLst>
  </p:timing>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7" y="309564"/>
            <a:ext cx="10018713" cy="1752599"/>
          </a:xfrm>
        </p:spPr>
        <p:txBody>
          <a:bodyPr/>
          <a:lstStyle/>
          <a:p>
            <a:pPr algn="l"/>
            <a:r>
              <a:rPr lang="en-US" dirty="0" smtClean="0">
                <a:solidFill>
                  <a:srgbClr val="C00000"/>
                </a:solidFill>
              </a:rPr>
              <a:t>Barriers &amp; Boundaries</a:t>
            </a:r>
            <a:endParaRPr lang="en-US" dirty="0">
              <a:solidFill>
                <a:srgbClr val="C00000"/>
              </a:solidFill>
            </a:endParaRPr>
          </a:p>
        </p:txBody>
      </p:sp>
      <p:sp>
        <p:nvSpPr>
          <p:cNvPr id="3" name="Content Placeholder 2"/>
          <p:cNvSpPr>
            <a:spLocks noGrp="1"/>
          </p:cNvSpPr>
          <p:nvPr>
            <p:ph idx="1"/>
          </p:nvPr>
        </p:nvSpPr>
        <p:spPr>
          <a:xfrm>
            <a:off x="1484306" y="1801813"/>
            <a:ext cx="10018713" cy="3957638"/>
          </a:xfrm>
        </p:spPr>
        <p:txBody>
          <a:bodyPr>
            <a:normAutofit lnSpcReduction="10000"/>
          </a:bodyPr>
          <a:lstStyle/>
          <a:p>
            <a:r>
              <a:rPr lang="en-US" dirty="0" smtClean="0"/>
              <a:t>Barriers to Project</a:t>
            </a:r>
            <a:endParaRPr lang="en-US" dirty="0"/>
          </a:p>
          <a:p>
            <a:pPr lvl="1"/>
            <a:r>
              <a:rPr lang="en-US" dirty="0"/>
              <a:t>Case manager competing priorities have posed a barrier in speaking with their clients about the </a:t>
            </a:r>
            <a:r>
              <a:rPr lang="en-US" dirty="0" smtClean="0"/>
              <a:t>program</a:t>
            </a:r>
          </a:p>
          <a:p>
            <a:pPr lvl="1"/>
            <a:r>
              <a:rPr lang="en-US" dirty="0" smtClean="0"/>
              <a:t>In </a:t>
            </a:r>
            <a:r>
              <a:rPr lang="en-US" dirty="0"/>
              <a:t>addition, clients competing priorities have also posed a barrier in being referred and enrolled into the </a:t>
            </a:r>
            <a:r>
              <a:rPr lang="en-US" dirty="0" smtClean="0"/>
              <a:t>program</a:t>
            </a:r>
          </a:p>
          <a:p>
            <a:pPr lvl="1"/>
            <a:r>
              <a:rPr lang="en-US" dirty="0" smtClean="0"/>
              <a:t>Some </a:t>
            </a:r>
            <a:r>
              <a:rPr lang="en-US" dirty="0"/>
              <a:t>clients become overwhelmed with the process of enrollment and </a:t>
            </a:r>
            <a:r>
              <a:rPr lang="en-US" dirty="0" smtClean="0"/>
              <a:t>changed </a:t>
            </a:r>
            <a:r>
              <a:rPr lang="en-US" dirty="0"/>
              <a:t>their </a:t>
            </a:r>
            <a:r>
              <a:rPr lang="en-US" dirty="0" smtClean="0"/>
              <a:t>minds</a:t>
            </a:r>
            <a:endParaRPr lang="en-US" dirty="0"/>
          </a:p>
          <a:p>
            <a:r>
              <a:rPr lang="en-US" dirty="0" smtClean="0"/>
              <a:t>Boundaries of Project</a:t>
            </a:r>
            <a:endParaRPr lang="en-US" dirty="0"/>
          </a:p>
          <a:p>
            <a:pPr lvl="1"/>
            <a:r>
              <a:rPr lang="en-US" dirty="0"/>
              <a:t>The scope of this project is to refer and enroll non-virally suppressed clients into PL Cares®; however, this program is not meant to supplant case management or existing efforts and </a:t>
            </a:r>
            <a:r>
              <a:rPr lang="en-US" dirty="0" smtClean="0"/>
              <a:t>interventions</a:t>
            </a:r>
            <a:endParaRPr lang="en-US" dirty="0"/>
          </a:p>
        </p:txBody>
      </p:sp>
    </p:spTree>
    <p:extLst>
      <p:ext uri="{BB962C8B-B14F-4D97-AF65-F5344CB8AC3E}">
        <p14:creationId xmlns:p14="http://schemas.microsoft.com/office/powerpoint/2010/main" val="1160552679"/>
      </p:ext>
    </p:extLst>
  </p:cSld>
  <p:clrMapOvr>
    <a:masterClrMapping/>
  </p:clrMapOvr>
  <p:timing>
    <p:tnLst>
      <p:par>
        <p:cTn id="1" dur="indefinite" restart="never" nodeType="tmRoot"/>
      </p:par>
    </p:tnLst>
  </p:timing>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7" y="309564"/>
            <a:ext cx="10018713" cy="1752599"/>
          </a:xfrm>
        </p:spPr>
        <p:txBody>
          <a:bodyPr/>
          <a:lstStyle/>
          <a:p>
            <a:pPr algn="l"/>
            <a:r>
              <a:rPr lang="en-US" dirty="0" smtClean="0">
                <a:solidFill>
                  <a:srgbClr val="C00000"/>
                </a:solidFill>
              </a:rPr>
              <a:t>Baseline with Phase I &amp; Phase II</a:t>
            </a:r>
            <a:endParaRPr lang="en-US" dirty="0">
              <a:solidFill>
                <a:srgbClr val="C00000"/>
              </a:solidFill>
            </a:endParaRPr>
          </a:p>
        </p:txBody>
      </p:sp>
      <p:sp>
        <p:nvSpPr>
          <p:cNvPr id="3" name="Content Placeholder 2"/>
          <p:cNvSpPr>
            <a:spLocks noGrp="1"/>
          </p:cNvSpPr>
          <p:nvPr>
            <p:ph idx="1"/>
          </p:nvPr>
        </p:nvSpPr>
        <p:spPr>
          <a:xfrm>
            <a:off x="1484308" y="2112963"/>
            <a:ext cx="10018713" cy="3957638"/>
          </a:xfrm>
        </p:spPr>
        <p:txBody>
          <a:bodyPr>
            <a:normAutofit/>
          </a:bodyPr>
          <a:lstStyle/>
          <a:p>
            <a:r>
              <a:rPr lang="en-US" dirty="0" smtClean="0"/>
              <a:t>Baseline</a:t>
            </a:r>
            <a:endParaRPr lang="en-US" dirty="0"/>
          </a:p>
          <a:p>
            <a:pPr lvl="1"/>
            <a:r>
              <a:rPr lang="en-US" dirty="0" smtClean="0"/>
              <a:t>Pulled </a:t>
            </a:r>
            <a:r>
              <a:rPr lang="en-US" dirty="0"/>
              <a:t>data for non-virally suppressed clients in Provide Enterprise with elevated lab results (&gt;200 copies/mL) from June 1, 2021 -</a:t>
            </a:r>
            <a:r>
              <a:rPr lang="en-US" dirty="0" smtClean="0"/>
              <a:t> </a:t>
            </a:r>
            <a:r>
              <a:rPr lang="en-US" dirty="0"/>
              <a:t>March 10, </a:t>
            </a:r>
            <a:r>
              <a:rPr lang="en-US" dirty="0" smtClean="0"/>
              <a:t>2022; worked April – October 2022</a:t>
            </a:r>
          </a:p>
          <a:p>
            <a:r>
              <a:rPr lang="en-US" dirty="0" smtClean="0"/>
              <a:t>Phase I</a:t>
            </a:r>
          </a:p>
          <a:p>
            <a:pPr lvl="1"/>
            <a:r>
              <a:rPr lang="en-US" dirty="0" smtClean="0"/>
              <a:t>March </a:t>
            </a:r>
            <a:r>
              <a:rPr lang="en-US" dirty="0"/>
              <a:t>11, 2022 to May 31, 2022 </a:t>
            </a:r>
            <a:r>
              <a:rPr lang="en-US" dirty="0" smtClean="0"/>
              <a:t>viral load data added; worked June - October 2021</a:t>
            </a:r>
          </a:p>
          <a:p>
            <a:r>
              <a:rPr lang="en-US" dirty="0" smtClean="0"/>
              <a:t>Phase II</a:t>
            </a:r>
          </a:p>
          <a:p>
            <a:pPr lvl="1"/>
            <a:r>
              <a:rPr lang="en-US" dirty="0" smtClean="0"/>
              <a:t>March 1, </a:t>
            </a:r>
            <a:r>
              <a:rPr lang="en-US" dirty="0"/>
              <a:t>2022 to October 31, </a:t>
            </a:r>
            <a:r>
              <a:rPr lang="en-US" dirty="0" smtClean="0"/>
              <a:t>2022 viral load data; worked November - March 2021</a:t>
            </a:r>
            <a:endParaRPr lang="en-US" dirty="0"/>
          </a:p>
        </p:txBody>
      </p:sp>
    </p:spTree>
    <p:extLst>
      <p:ext uri="{BB962C8B-B14F-4D97-AF65-F5344CB8AC3E}">
        <p14:creationId xmlns:p14="http://schemas.microsoft.com/office/powerpoint/2010/main" val="2809277166"/>
      </p:ext>
    </p:extLst>
  </p:cSld>
  <p:clrMapOvr>
    <a:masterClrMapping/>
  </p:clrMapOvr>
  <p:timing>
    <p:tnLst>
      <p:par>
        <p:cTn id="1" dur="indefinite" restart="never" nodeType="tmRoot"/>
      </p:par>
    </p:tnLst>
  </p:timing>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7" y="309564"/>
            <a:ext cx="10018713" cy="1752599"/>
          </a:xfrm>
        </p:spPr>
        <p:txBody>
          <a:bodyPr/>
          <a:lstStyle/>
          <a:p>
            <a:pPr algn="l"/>
            <a:r>
              <a:rPr lang="en-US" dirty="0" smtClean="0">
                <a:solidFill>
                  <a:srgbClr val="C00000"/>
                </a:solidFill>
              </a:rPr>
              <a:t>Baseline Results</a:t>
            </a:r>
            <a:endParaRPr lang="en-US" dirty="0">
              <a:solidFill>
                <a:srgbClr val="C00000"/>
              </a:solidFill>
            </a:endParaRPr>
          </a:p>
        </p:txBody>
      </p:sp>
      <p:sp>
        <p:nvSpPr>
          <p:cNvPr id="3" name="Content Placeholder 2"/>
          <p:cNvSpPr>
            <a:spLocks noGrp="1"/>
          </p:cNvSpPr>
          <p:nvPr>
            <p:ph idx="1"/>
          </p:nvPr>
        </p:nvSpPr>
        <p:spPr>
          <a:xfrm>
            <a:off x="1484308" y="1619250"/>
            <a:ext cx="10018713" cy="4692649"/>
          </a:xfrm>
        </p:spPr>
        <p:txBody>
          <a:bodyPr>
            <a:normAutofit/>
          </a:bodyPr>
          <a:lstStyle/>
          <a:p>
            <a:r>
              <a:rPr lang="en-US" dirty="0" smtClean="0"/>
              <a:t>56 </a:t>
            </a:r>
            <a:r>
              <a:rPr lang="en-US" dirty="0"/>
              <a:t>of 210 clients (27%) were referred to TAC in </a:t>
            </a:r>
            <a:r>
              <a:rPr lang="en-US" dirty="0" smtClean="0"/>
              <a:t>Provide</a:t>
            </a:r>
          </a:p>
          <a:p>
            <a:r>
              <a:rPr lang="en-US" dirty="0" smtClean="0"/>
              <a:t>Of </a:t>
            </a:r>
            <a:r>
              <a:rPr lang="en-US" dirty="0"/>
              <a:t>those, 25 enrolled (45%), 17 are in the process of enrolling (30%), and 14 declined (25</a:t>
            </a:r>
            <a:r>
              <a:rPr lang="en-US" dirty="0" smtClean="0"/>
              <a:t>%)</a:t>
            </a:r>
          </a:p>
        </p:txBody>
      </p:sp>
    </p:spTree>
    <p:extLst>
      <p:ext uri="{BB962C8B-B14F-4D97-AF65-F5344CB8AC3E}">
        <p14:creationId xmlns:p14="http://schemas.microsoft.com/office/powerpoint/2010/main" val="3759594401"/>
      </p:ext>
    </p:extLst>
  </p:cSld>
  <p:clrMapOvr>
    <a:masterClrMapping/>
  </p:clrMapOvr>
  <p:timing>
    <p:tnLst>
      <p:par>
        <p:cTn id="1" dur="indefinite" restart="never" nodeType="tmRoot"/>
      </p:par>
    </p:tnLst>
  </p:timing>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484308" y="1679390"/>
            <a:ext cx="10018713" cy="4301423"/>
          </a:xfrm>
        </p:spPr>
        <p:txBody>
          <a:bodyPr>
            <a:normAutofit lnSpcReduction="10000"/>
          </a:bodyPr>
          <a:lstStyle/>
          <a:p>
            <a:pPr>
              <a:buClr>
                <a:srgbClr val="C80000">
                  <a:lumMod val="75000"/>
                </a:srgbClr>
              </a:buClr>
            </a:pPr>
            <a:r>
              <a:rPr lang="en-US" sz="2100" dirty="0" smtClean="0">
                <a:solidFill>
                  <a:prstClr val="black"/>
                </a:solidFill>
              </a:rPr>
              <a:t>209 </a:t>
            </a:r>
            <a:r>
              <a:rPr lang="en-US" sz="2100" dirty="0">
                <a:solidFill>
                  <a:prstClr val="black"/>
                </a:solidFill>
              </a:rPr>
              <a:t>clients not virally suppressed in the initial </a:t>
            </a:r>
            <a:r>
              <a:rPr lang="en-US" sz="2100" dirty="0" smtClean="0">
                <a:solidFill>
                  <a:prstClr val="black"/>
                </a:solidFill>
              </a:rPr>
              <a:t>list</a:t>
            </a:r>
          </a:p>
          <a:p>
            <a:pPr lvl="1">
              <a:buClr>
                <a:srgbClr val="C80000">
                  <a:lumMod val="75000"/>
                </a:srgbClr>
              </a:buClr>
            </a:pPr>
            <a:r>
              <a:rPr lang="en-US" sz="1700" dirty="0" smtClean="0">
                <a:solidFill>
                  <a:prstClr val="black"/>
                </a:solidFill>
              </a:rPr>
              <a:t>37 </a:t>
            </a:r>
            <a:r>
              <a:rPr lang="en-US" sz="1700" dirty="0">
                <a:solidFill>
                  <a:prstClr val="black"/>
                </a:solidFill>
              </a:rPr>
              <a:t>clients were no longer eligible (became virally suppressed) (18%)</a:t>
            </a:r>
          </a:p>
          <a:p>
            <a:pPr>
              <a:buClr>
                <a:srgbClr val="C80000">
                  <a:lumMod val="75000"/>
                </a:srgbClr>
              </a:buClr>
            </a:pPr>
            <a:r>
              <a:rPr lang="en-US" sz="2100" dirty="0">
                <a:solidFill>
                  <a:prstClr val="black"/>
                </a:solidFill>
              </a:rPr>
              <a:t>36 of 172 of still eligible clients (21%) were referred to TAC</a:t>
            </a:r>
          </a:p>
          <a:p>
            <a:pPr lvl="1">
              <a:buClr>
                <a:srgbClr val="C80000">
                  <a:lumMod val="75000"/>
                </a:srgbClr>
              </a:buClr>
            </a:pPr>
            <a:r>
              <a:rPr lang="en-US" sz="1700" dirty="0">
                <a:solidFill>
                  <a:prstClr val="black"/>
                </a:solidFill>
              </a:rPr>
              <a:t>Of those, 22 enrolled (61%). Of those enrolled, 13 have reached viral load suppression by 4 months (end of Feb '22) (59%)</a:t>
            </a:r>
          </a:p>
          <a:p>
            <a:pPr lvl="1">
              <a:buClr>
                <a:srgbClr val="C80000">
                  <a:lumMod val="75000"/>
                </a:srgbClr>
              </a:buClr>
            </a:pPr>
            <a:r>
              <a:rPr lang="en-US" sz="1700" dirty="0">
                <a:solidFill>
                  <a:prstClr val="black"/>
                </a:solidFill>
              </a:rPr>
              <a:t>43 (21%) of clients agencies lost contact/client was closed (n=129 still had contact with), 29 clients had an unknown status (14%), 29 clients were offered PL Cares and declined (14%), 14 clients were referred to TAC but not successfully enrolled (8%), 11 clients were not offered yet (4%), 10 clients were assigned the wrong agency or were in historic view (4%).</a:t>
            </a:r>
          </a:p>
          <a:p>
            <a:pPr>
              <a:buClr>
                <a:srgbClr val="C80000">
                  <a:lumMod val="75000"/>
                </a:srgbClr>
              </a:buClr>
            </a:pPr>
            <a:r>
              <a:rPr lang="en-US" sz="2100" dirty="0">
                <a:solidFill>
                  <a:prstClr val="black"/>
                </a:solidFill>
              </a:rPr>
              <a:t>Need to improve the referral rate: share more recent results with agencies on a more frequent basis to minimize lost to follow-up (refer to CORE when LTFU), improve messaging about PL Cares, and conduct three-way meetings/calls and warm hand-offs with all-in-one enrollment visits</a:t>
            </a:r>
          </a:p>
          <a:p>
            <a:endParaRPr lang="en-US" dirty="0"/>
          </a:p>
        </p:txBody>
      </p:sp>
      <p:sp>
        <p:nvSpPr>
          <p:cNvPr id="5" name="Title 1"/>
          <p:cNvSpPr>
            <a:spLocks noGrp="1"/>
          </p:cNvSpPr>
          <p:nvPr>
            <p:ph type="title"/>
          </p:nvPr>
        </p:nvSpPr>
        <p:spPr/>
        <p:txBody>
          <a:bodyPr/>
          <a:lstStyle/>
          <a:p>
            <a:pPr algn="l"/>
            <a:r>
              <a:rPr lang="en-US" dirty="0" smtClean="0">
                <a:solidFill>
                  <a:srgbClr val="C00000"/>
                </a:solidFill>
              </a:rPr>
              <a:t>Phase I Results</a:t>
            </a:r>
            <a:endParaRPr lang="en-US" dirty="0">
              <a:solidFill>
                <a:srgbClr val="C00000"/>
              </a:solidFill>
            </a:endParaRPr>
          </a:p>
        </p:txBody>
      </p:sp>
    </p:spTree>
    <p:extLst>
      <p:ext uri="{BB962C8B-B14F-4D97-AF65-F5344CB8AC3E}">
        <p14:creationId xmlns:p14="http://schemas.microsoft.com/office/powerpoint/2010/main" val="4004214050"/>
      </p:ext>
    </p:extLst>
  </p:cSld>
  <p:clrMapOvr>
    <a:masterClrMapping/>
  </p:clrMapOvr>
  <p:timing>
    <p:tnLst>
      <p:par>
        <p:cTn id="1" dur="indefinite" restart="never" nodeType="tmRoot"/>
      </p:par>
    </p:tnLst>
  </p:timing>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7" y="309564"/>
            <a:ext cx="10018713" cy="1752599"/>
          </a:xfrm>
        </p:spPr>
        <p:txBody>
          <a:bodyPr/>
          <a:lstStyle/>
          <a:p>
            <a:pPr algn="l"/>
            <a:r>
              <a:rPr lang="en-US" dirty="0" smtClean="0">
                <a:solidFill>
                  <a:srgbClr val="C00000"/>
                </a:solidFill>
              </a:rPr>
              <a:t>Phase II Results</a:t>
            </a:r>
            <a:endParaRPr lang="en-US" dirty="0">
              <a:solidFill>
                <a:srgbClr val="C00000"/>
              </a:solidFill>
            </a:endParaRPr>
          </a:p>
        </p:txBody>
      </p:sp>
      <p:sp>
        <p:nvSpPr>
          <p:cNvPr id="3" name="Content Placeholder 2"/>
          <p:cNvSpPr>
            <a:spLocks noGrp="1"/>
          </p:cNvSpPr>
          <p:nvPr>
            <p:ph idx="1"/>
          </p:nvPr>
        </p:nvSpPr>
        <p:spPr>
          <a:xfrm>
            <a:off x="1484307" y="1574800"/>
            <a:ext cx="10018713" cy="4692649"/>
          </a:xfrm>
        </p:spPr>
        <p:txBody>
          <a:bodyPr>
            <a:normAutofit/>
          </a:bodyPr>
          <a:lstStyle/>
          <a:p>
            <a:r>
              <a:rPr lang="en-US" dirty="0" smtClean="0"/>
              <a:t>227 </a:t>
            </a:r>
            <a:r>
              <a:rPr lang="en-US" dirty="0"/>
              <a:t>persons with HIV who were not virally suppressed </a:t>
            </a:r>
            <a:endParaRPr lang="en-US" dirty="0" smtClean="0"/>
          </a:p>
          <a:p>
            <a:r>
              <a:rPr lang="en-US" dirty="0" smtClean="0"/>
              <a:t>Of </a:t>
            </a:r>
            <a:r>
              <a:rPr lang="en-US" dirty="0"/>
              <a:t>those, 22 were referred from sub-recipients to PL Cares (9.7% referral </a:t>
            </a:r>
            <a:r>
              <a:rPr lang="en-US" dirty="0" smtClean="0"/>
              <a:t>rate)</a:t>
            </a:r>
          </a:p>
          <a:p>
            <a:pPr lvl="1"/>
            <a:r>
              <a:rPr lang="en-US" dirty="0" smtClean="0"/>
              <a:t>Notably</a:t>
            </a:r>
            <a:r>
              <a:rPr lang="en-US" dirty="0"/>
              <a:t>, 3 </a:t>
            </a:r>
            <a:r>
              <a:rPr lang="en-US" dirty="0" err="1"/>
              <a:t>subrecipients</a:t>
            </a:r>
            <a:r>
              <a:rPr lang="en-US" dirty="0"/>
              <a:t> did not provide updates to their Phase II Lists that were sent </a:t>
            </a:r>
            <a:r>
              <a:rPr lang="en-US" dirty="0" smtClean="0"/>
              <a:t>out</a:t>
            </a:r>
          </a:p>
          <a:p>
            <a:pPr lvl="1"/>
            <a:r>
              <a:rPr lang="en-US" dirty="0" smtClean="0"/>
              <a:t>In </a:t>
            </a:r>
            <a:r>
              <a:rPr lang="en-US" dirty="0"/>
              <a:t>addition, there were many clients who were not reached or have a status update on the lists sent back. </a:t>
            </a:r>
            <a:endParaRPr lang="en-US" dirty="0" smtClean="0"/>
          </a:p>
          <a:p>
            <a:r>
              <a:rPr lang="en-US" dirty="0" smtClean="0"/>
              <a:t>Of </a:t>
            </a:r>
            <a:r>
              <a:rPr lang="en-US" dirty="0"/>
              <a:t>the 22 clients, only 4 were successfully enrolled into the platform (18.2</a:t>
            </a:r>
            <a:r>
              <a:rPr lang="en-US" dirty="0" smtClean="0"/>
              <a:t>%)</a:t>
            </a:r>
          </a:p>
        </p:txBody>
      </p:sp>
    </p:spTree>
    <p:extLst>
      <p:ext uri="{BB962C8B-B14F-4D97-AF65-F5344CB8AC3E}">
        <p14:creationId xmlns:p14="http://schemas.microsoft.com/office/powerpoint/2010/main" val="3695452073"/>
      </p:ext>
    </p:extLst>
  </p:cSld>
  <p:clrMapOvr>
    <a:masterClrMapping/>
  </p:clrMapOvr>
  <p:timing>
    <p:tnLst>
      <p:par>
        <p:cTn id="1" dur="indefinite" restart="never" nodeType="tmRoot"/>
      </p:par>
    </p:tnLst>
  </p:timing>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C00000"/>
                </a:solidFill>
              </a:rPr>
              <a:t>Lessons Learned &amp; Next Steps</a:t>
            </a:r>
            <a:endParaRPr lang="en-US" dirty="0"/>
          </a:p>
        </p:txBody>
      </p:sp>
      <p:sp>
        <p:nvSpPr>
          <p:cNvPr id="3" name="Content Placeholder 2"/>
          <p:cNvSpPr>
            <a:spLocks noGrp="1"/>
          </p:cNvSpPr>
          <p:nvPr>
            <p:ph idx="1"/>
          </p:nvPr>
        </p:nvSpPr>
        <p:spPr/>
        <p:txBody>
          <a:bodyPr>
            <a:normAutofit/>
          </a:bodyPr>
          <a:lstStyle/>
          <a:p>
            <a:r>
              <a:rPr lang="en-US" dirty="0" smtClean="0"/>
              <a:t>The </a:t>
            </a:r>
            <a:r>
              <a:rPr lang="en-US" dirty="0"/>
              <a:t>use of a static list with viral load information that can be outdated shortly is not optimal and also is a time-intensive way to review clients for potential referral and linkage to PL Cares </a:t>
            </a:r>
          </a:p>
          <a:p>
            <a:r>
              <a:rPr lang="en-US" dirty="0"/>
              <a:t>Furthermore, more work needs to be done to understand and mitigate the gap between referral and successful enrollment.</a:t>
            </a:r>
          </a:p>
          <a:p>
            <a:r>
              <a:rPr lang="en-US" dirty="0"/>
              <a:t>Recipient to work with GTI to add automated prompt when someone is newly diagnosed, out of care coming into care or in care not virally suppressed in Provide to discuss PL Cares and referral if client agrees (i.e. EIS Episode of Care and CM Assessment for Action Plan Prompt) </a:t>
            </a:r>
          </a:p>
          <a:p>
            <a:endParaRPr lang="en-US" dirty="0"/>
          </a:p>
        </p:txBody>
      </p:sp>
    </p:spTree>
    <p:extLst>
      <p:ext uri="{BB962C8B-B14F-4D97-AF65-F5344CB8AC3E}">
        <p14:creationId xmlns:p14="http://schemas.microsoft.com/office/powerpoint/2010/main" val="360388489"/>
      </p:ext>
    </p:extLst>
  </p:cSld>
  <p:clrMapOvr>
    <a:masterClrMapping/>
  </p:clrMapOvr>
  <p:timing>
    <p:tnLst>
      <p:par>
        <p:cTn id="1" dur="indefinite" restart="never" nodeType="tmRoot"/>
      </p:par>
    </p:tnLst>
  </p:timing>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9" y="339115"/>
            <a:ext cx="9718605" cy="1446822"/>
          </a:xfrm>
        </p:spPr>
        <p:txBody>
          <a:bodyPr/>
          <a:lstStyle/>
          <a:p>
            <a:pPr algn="l"/>
            <a:r>
              <a:rPr lang="en-US" sz="4800" dirty="0">
                <a:solidFill>
                  <a:srgbClr val="C00000"/>
                </a:solidFill>
              </a:rPr>
              <a:t>Questions?    </a:t>
            </a:r>
            <a:r>
              <a:rPr lang="en-US" dirty="0"/>
              <a:t/>
            </a:r>
            <a:br>
              <a:rPr lang="en-US" dirty="0"/>
            </a:br>
            <a:endParaRPr lang="en-US" dirty="0"/>
          </a:p>
        </p:txBody>
      </p:sp>
      <p:pic>
        <p:nvPicPr>
          <p:cNvPr id="4" name="Content Placeholder 3"/>
          <p:cNvPicPr>
            <a:picLocks noGrp="1" noChangeAspect="1"/>
          </p:cNvPicPr>
          <p:nvPr>
            <p:ph idx="1"/>
          </p:nvPr>
        </p:nvPicPr>
        <p:blipFill>
          <a:blip r:embed="rId2"/>
          <a:stretch>
            <a:fillRect/>
          </a:stretch>
        </p:blipFill>
        <p:spPr>
          <a:xfrm>
            <a:off x="4789017" y="1785937"/>
            <a:ext cx="3109187" cy="3109187"/>
          </a:xfrm>
          <a:prstGeom prst="rect">
            <a:avLst/>
          </a:prstGeom>
        </p:spPr>
      </p:pic>
    </p:spTree>
    <p:extLst>
      <p:ext uri="{BB962C8B-B14F-4D97-AF65-F5344CB8AC3E}">
        <p14:creationId xmlns:p14="http://schemas.microsoft.com/office/powerpoint/2010/main" val="3196796746"/>
      </p:ext>
    </p:extLst>
  </p:cSld>
  <p:clrMapOvr>
    <a:masterClrMapping/>
  </p:clrMapOvr>
  <p:timing>
    <p:tnLst>
      <p:par>
        <p:cTn id="1" dur="indefinite" restart="never" nodeType="tmRoot"/>
      </p:par>
    </p:tnLst>
  </p:timing>
</p:sld>
</file>

<file path=ppt/slides/slide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Health Insurance Cost Benefit Analysis</a:t>
            </a:r>
            <a:endParaRPr lang="en-US" dirty="0"/>
          </a:p>
        </p:txBody>
      </p:sp>
      <p:sp>
        <p:nvSpPr>
          <p:cNvPr id="3" name="Text Placeholder 2"/>
          <p:cNvSpPr>
            <a:spLocks noGrp="1"/>
          </p:cNvSpPr>
          <p:nvPr>
            <p:ph type="body" idx="1"/>
          </p:nvPr>
        </p:nvSpPr>
        <p:spPr>
          <a:xfrm>
            <a:off x="2286000" y="4777380"/>
            <a:ext cx="9217026" cy="1623419"/>
          </a:xfrm>
        </p:spPr>
        <p:txBody>
          <a:bodyPr>
            <a:normAutofit fontScale="77500" lnSpcReduction="20000"/>
          </a:bodyPr>
          <a:lstStyle/>
          <a:p>
            <a:r>
              <a:rPr lang="en-US" dirty="0" smtClean="0"/>
              <a:t>Alejandro Arrieta, PhD</a:t>
            </a:r>
          </a:p>
          <a:p>
            <a:r>
              <a:rPr lang="en-US" dirty="0"/>
              <a:t>Associate </a:t>
            </a:r>
            <a:r>
              <a:rPr lang="en-US" dirty="0" smtClean="0"/>
              <a:t>Professor</a:t>
            </a:r>
          </a:p>
          <a:p>
            <a:r>
              <a:rPr lang="en-US" dirty="0"/>
              <a:t>Florida International </a:t>
            </a:r>
            <a:r>
              <a:rPr lang="en-US" dirty="0" smtClean="0"/>
              <a:t>University</a:t>
            </a:r>
          </a:p>
          <a:p>
            <a:r>
              <a:rPr lang="en-US" dirty="0" smtClean="0"/>
              <a:t>Department </a:t>
            </a:r>
            <a:r>
              <a:rPr lang="en-US" dirty="0"/>
              <a:t>of Health Policy and </a:t>
            </a:r>
            <a:r>
              <a:rPr lang="en-US" dirty="0" smtClean="0"/>
              <a:t>Management</a:t>
            </a:r>
          </a:p>
          <a:p>
            <a:r>
              <a:rPr lang="en-US" dirty="0" smtClean="0"/>
              <a:t>Email</a:t>
            </a:r>
            <a:r>
              <a:rPr lang="en-US" dirty="0"/>
              <a:t>: alejarri@fiu.edu</a:t>
            </a:r>
          </a:p>
        </p:txBody>
      </p:sp>
    </p:spTree>
    <p:extLst>
      <p:ext uri="{BB962C8B-B14F-4D97-AF65-F5344CB8AC3E}">
        <p14:creationId xmlns:p14="http://schemas.microsoft.com/office/powerpoint/2010/main" val="4121908278"/>
      </p:ext>
    </p:extLst>
  </p:cSld>
  <p:clrMapOvr>
    <a:masterClrMapping/>
  </p:clrMapOvr>
  <p:timing>
    <p:tnLst>
      <p:par>
        <p:cTn id="1" dur="indefinite" restart="never" nodeType="tmRoot"/>
      </p:par>
    </p:tnLst>
  </p:timing>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881659" y="1504413"/>
            <a:ext cx="8960310" cy="3657788"/>
          </a:xfrm>
          <a:prstGeom prst="rect">
            <a:avLst/>
          </a:prstGeom>
        </p:spPr>
      </p:pic>
    </p:spTree>
    <p:extLst>
      <p:ext uri="{BB962C8B-B14F-4D97-AF65-F5344CB8AC3E}">
        <p14:creationId xmlns:p14="http://schemas.microsoft.com/office/powerpoint/2010/main" val="2094718627"/>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9" y="1022465"/>
            <a:ext cx="10018713" cy="4339244"/>
          </a:xfrm>
        </p:spPr>
        <p:txBody>
          <a:bodyPr>
            <a:normAutofit/>
          </a:bodyPr>
          <a:lstStyle/>
          <a:p>
            <a:r>
              <a:rPr lang="en-US" dirty="0"/>
              <a:t>5 Year Trend Analysis</a:t>
            </a:r>
            <a:br>
              <a:rPr lang="en-US" dirty="0"/>
            </a:br>
            <a:r>
              <a:rPr lang="en-US" dirty="0"/>
              <a:t/>
            </a:r>
            <a:br>
              <a:rPr lang="en-US" dirty="0"/>
            </a:br>
            <a:r>
              <a:rPr lang="en-US" dirty="0"/>
              <a:t>GY </a:t>
            </a:r>
            <a:r>
              <a:rPr lang="en-US" dirty="0" smtClean="0"/>
              <a:t>18 </a:t>
            </a:r>
            <a:r>
              <a:rPr lang="en-US" dirty="0"/>
              <a:t>– GY </a:t>
            </a:r>
            <a:r>
              <a:rPr lang="en-US" dirty="0" smtClean="0"/>
              <a:t>22</a:t>
            </a:r>
            <a:endParaRPr lang="en-US" dirty="0"/>
          </a:p>
        </p:txBody>
      </p:sp>
    </p:spTree>
    <p:extLst>
      <p:ext uri="{BB962C8B-B14F-4D97-AF65-F5344CB8AC3E}">
        <p14:creationId xmlns:p14="http://schemas.microsoft.com/office/powerpoint/2010/main" val="424518682"/>
      </p:ext>
    </p:extLst>
  </p:cSld>
  <p:clrMapOvr>
    <a:masterClrMapping/>
  </p:clrMapOvr>
  <p:timing>
    <p:tnLst>
      <p:par>
        <p:cTn id="1" dur="indefinite" restart="never" nodeType="tmRoot"/>
      </p:par>
    </p:tnLst>
  </p:timing>
</p:sld>
</file>

<file path=ppt/slides/slide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622926" y="2104957"/>
            <a:ext cx="9265126" cy="2648086"/>
          </a:xfrm>
          <a:prstGeom prst="rect">
            <a:avLst/>
          </a:prstGeom>
        </p:spPr>
      </p:pic>
    </p:spTree>
    <p:extLst>
      <p:ext uri="{BB962C8B-B14F-4D97-AF65-F5344CB8AC3E}">
        <p14:creationId xmlns:p14="http://schemas.microsoft.com/office/powerpoint/2010/main" val="315992740"/>
      </p:ext>
    </p:extLst>
  </p:cSld>
  <p:clrMapOvr>
    <a:masterClrMapping/>
  </p:clrMapOvr>
  <p:timing>
    <p:tnLst>
      <p:par>
        <p:cTn id="1" dur="indefinite" restart="never" nodeType="tmRoot"/>
      </p:par>
    </p:tnLst>
  </p:timing>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691379" y="530681"/>
            <a:ext cx="8979361" cy="2362321"/>
          </a:xfrm>
          <a:prstGeom prst="rect">
            <a:avLst/>
          </a:prstGeom>
        </p:spPr>
      </p:pic>
      <p:pic>
        <p:nvPicPr>
          <p:cNvPr id="3" name="Picture 2"/>
          <p:cNvPicPr>
            <a:picLocks noChangeAspect="1"/>
          </p:cNvPicPr>
          <p:nvPr/>
        </p:nvPicPr>
        <p:blipFill>
          <a:blip r:embed="rId3"/>
          <a:stretch>
            <a:fillRect/>
          </a:stretch>
        </p:blipFill>
        <p:spPr>
          <a:xfrm>
            <a:off x="1638874" y="2689444"/>
            <a:ext cx="9265126" cy="2978303"/>
          </a:xfrm>
          <a:prstGeom prst="rect">
            <a:avLst/>
          </a:prstGeom>
        </p:spPr>
      </p:pic>
    </p:spTree>
    <p:extLst>
      <p:ext uri="{BB962C8B-B14F-4D97-AF65-F5344CB8AC3E}">
        <p14:creationId xmlns:p14="http://schemas.microsoft.com/office/powerpoint/2010/main" val="1902517006"/>
      </p:ext>
    </p:extLst>
  </p:cSld>
  <p:clrMapOvr>
    <a:masterClrMapping/>
  </p:clrMapOvr>
  <p:timing>
    <p:tnLst>
      <p:par>
        <p:cTn id="1" dur="indefinite" restart="never" nodeType="tmRoot"/>
      </p:par>
    </p:tnLst>
  </p:timing>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2105904" y="1302309"/>
            <a:ext cx="8915858" cy="4083260"/>
          </a:xfrm>
          <a:prstGeom prst="rect">
            <a:avLst/>
          </a:prstGeom>
        </p:spPr>
      </p:pic>
    </p:spTree>
    <p:extLst>
      <p:ext uri="{BB962C8B-B14F-4D97-AF65-F5344CB8AC3E}">
        <p14:creationId xmlns:p14="http://schemas.microsoft.com/office/powerpoint/2010/main" val="3898736532"/>
      </p:ext>
    </p:extLst>
  </p:cSld>
  <p:clrMapOvr>
    <a:masterClrMapping/>
  </p:clrMapOvr>
  <p:timing>
    <p:tnLst>
      <p:par>
        <p:cTn id="1" dur="indefinite" restart="never" nodeType="tmRoot"/>
      </p:par>
    </p:tnLst>
  </p:timing>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2758903" y="1968425"/>
            <a:ext cx="6674193" cy="2921150"/>
          </a:xfrm>
          <a:prstGeom prst="rect">
            <a:avLst/>
          </a:prstGeom>
        </p:spPr>
      </p:pic>
    </p:spTree>
    <p:extLst>
      <p:ext uri="{BB962C8B-B14F-4D97-AF65-F5344CB8AC3E}">
        <p14:creationId xmlns:p14="http://schemas.microsoft.com/office/powerpoint/2010/main" val="4109782879"/>
      </p:ext>
    </p:extLst>
  </p:cSld>
  <p:clrMapOvr>
    <a:masterClrMapping/>
  </p:clrMapOvr>
  <p:timing>
    <p:tnLst>
      <p:par>
        <p:cTn id="1" dur="indefinite" restart="never" nodeType="tmRoot"/>
      </p:par>
    </p:tnLst>
  </p:timing>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627134" y="1103186"/>
            <a:ext cx="9246075" cy="3492679"/>
          </a:xfrm>
          <a:prstGeom prst="rect">
            <a:avLst/>
          </a:prstGeom>
        </p:spPr>
      </p:pic>
    </p:spTree>
    <p:extLst>
      <p:ext uri="{BB962C8B-B14F-4D97-AF65-F5344CB8AC3E}">
        <p14:creationId xmlns:p14="http://schemas.microsoft.com/office/powerpoint/2010/main" val="400888048"/>
      </p:ext>
    </p:extLst>
  </p:cSld>
  <p:clrMapOvr>
    <a:masterClrMapping/>
  </p:clrMapOvr>
  <p:timing>
    <p:tnLst>
      <p:par>
        <p:cTn id="1" dur="indefinite" restart="never" nodeType="tmRoot"/>
      </p:par>
    </p:tnLst>
  </p:timing>
</p:sld>
</file>

<file path=ppt/slides/slide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3392878" y="1192286"/>
            <a:ext cx="6331275" cy="4324572"/>
          </a:xfrm>
          <a:prstGeom prst="rect">
            <a:avLst/>
          </a:prstGeom>
        </p:spPr>
      </p:pic>
    </p:spTree>
    <p:extLst>
      <p:ext uri="{BB962C8B-B14F-4D97-AF65-F5344CB8AC3E}">
        <p14:creationId xmlns:p14="http://schemas.microsoft.com/office/powerpoint/2010/main" val="2457250111"/>
      </p:ext>
    </p:extLst>
  </p:cSld>
  <p:clrMapOvr>
    <a:masterClrMapping/>
  </p:clrMapOvr>
  <p:timing>
    <p:tnLst>
      <p:par>
        <p:cTn id="1" dur="indefinite" restart="never" nodeType="tmRoot"/>
      </p:par>
    </p:tnLst>
  </p:timing>
</p:sld>
</file>

<file path=ppt/slides/slide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2812611" y="2171376"/>
            <a:ext cx="6724291" cy="4042304"/>
          </a:xfrm>
          <a:prstGeom prst="rect">
            <a:avLst/>
          </a:prstGeom>
        </p:spPr>
      </p:pic>
      <p:pic>
        <p:nvPicPr>
          <p:cNvPr id="3" name="Picture 2"/>
          <p:cNvPicPr>
            <a:picLocks noChangeAspect="1"/>
          </p:cNvPicPr>
          <p:nvPr/>
        </p:nvPicPr>
        <p:blipFill>
          <a:blip r:embed="rId3"/>
          <a:stretch>
            <a:fillRect/>
          </a:stretch>
        </p:blipFill>
        <p:spPr>
          <a:xfrm>
            <a:off x="1697777" y="412336"/>
            <a:ext cx="8953960" cy="1759040"/>
          </a:xfrm>
          <a:prstGeom prst="rect">
            <a:avLst/>
          </a:prstGeom>
        </p:spPr>
      </p:pic>
    </p:spTree>
    <p:extLst>
      <p:ext uri="{BB962C8B-B14F-4D97-AF65-F5344CB8AC3E}">
        <p14:creationId xmlns:p14="http://schemas.microsoft.com/office/powerpoint/2010/main" val="154246009"/>
      </p:ext>
    </p:extLst>
  </p:cSld>
  <p:clrMapOvr>
    <a:masterClrMapping/>
  </p:clrMapOvr>
  <p:timing>
    <p:tnLst>
      <p:par>
        <p:cTn id="1" dur="indefinite" restart="never" nodeType="tmRoot"/>
      </p:par>
    </p:tnLst>
  </p:timing>
</p:sld>
</file>

<file path=ppt/slides/slide4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708205" y="864368"/>
            <a:ext cx="9360381" cy="4597636"/>
          </a:xfrm>
          <a:prstGeom prst="rect">
            <a:avLst/>
          </a:prstGeom>
        </p:spPr>
      </p:pic>
    </p:spTree>
    <p:extLst>
      <p:ext uri="{BB962C8B-B14F-4D97-AF65-F5344CB8AC3E}">
        <p14:creationId xmlns:p14="http://schemas.microsoft.com/office/powerpoint/2010/main" val="962577498"/>
      </p:ext>
    </p:extLst>
  </p:cSld>
  <p:clrMapOvr>
    <a:masterClrMapping/>
  </p:clrMapOvr>
  <p:timing>
    <p:tnLst>
      <p:par>
        <p:cTn id="1" dur="indefinite" restart="never" nodeType="tmRoot"/>
      </p:par>
    </p:tnLst>
  </p:timing>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2758903" y="1606456"/>
            <a:ext cx="6674193" cy="3645087"/>
          </a:xfrm>
          <a:prstGeom prst="rect">
            <a:avLst/>
          </a:prstGeom>
        </p:spPr>
      </p:pic>
    </p:spTree>
    <p:extLst>
      <p:ext uri="{BB962C8B-B14F-4D97-AF65-F5344CB8AC3E}">
        <p14:creationId xmlns:p14="http://schemas.microsoft.com/office/powerpoint/2010/main" val="1777260881"/>
      </p:ext>
    </p:extLst>
  </p:cSld>
  <p:clrMapOvr>
    <a:masterClrMapping/>
  </p:clrMapOvr>
  <p:timing>
    <p:tnLst>
      <p:par>
        <p:cTn id="1" dur="indefinite" restart="never" nodeType="tmRoot"/>
      </p:par>
    </p:tnLst>
  </p:timing>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558691" y="103427"/>
            <a:ext cx="9055565" cy="3302170"/>
          </a:xfrm>
          <a:prstGeom prst="rect">
            <a:avLst/>
          </a:prstGeom>
        </p:spPr>
      </p:pic>
      <p:pic>
        <p:nvPicPr>
          <p:cNvPr id="3" name="Picture 2"/>
          <p:cNvPicPr>
            <a:picLocks noChangeAspect="1"/>
          </p:cNvPicPr>
          <p:nvPr/>
        </p:nvPicPr>
        <p:blipFill>
          <a:blip r:embed="rId3"/>
          <a:stretch>
            <a:fillRect/>
          </a:stretch>
        </p:blipFill>
        <p:spPr>
          <a:xfrm>
            <a:off x="1558691" y="3325853"/>
            <a:ext cx="9036514" cy="2768742"/>
          </a:xfrm>
          <a:prstGeom prst="rect">
            <a:avLst/>
          </a:prstGeom>
        </p:spPr>
      </p:pic>
    </p:spTree>
    <p:extLst>
      <p:ext uri="{BB962C8B-B14F-4D97-AF65-F5344CB8AC3E}">
        <p14:creationId xmlns:p14="http://schemas.microsoft.com/office/powerpoint/2010/main" val="1976725179"/>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5 Year Trends-RW Funding</a:t>
            </a:r>
          </a:p>
        </p:txBody>
      </p:sp>
      <p:graphicFrame>
        <p:nvGraphicFramePr>
          <p:cNvPr id="7" name="Content Placeholder 6"/>
          <p:cNvGraphicFramePr>
            <a:graphicFrameLocks noGrp="1"/>
          </p:cNvGraphicFramePr>
          <p:nvPr>
            <p:ph idx="1"/>
            <p:extLst/>
          </p:nvPr>
        </p:nvGraphicFramePr>
        <p:xfrm>
          <a:off x="1484313" y="1833563"/>
          <a:ext cx="10018712" cy="3957637"/>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Box 7"/>
          <p:cNvSpPr txBox="1"/>
          <p:nvPr/>
        </p:nvSpPr>
        <p:spPr>
          <a:xfrm flipH="1">
            <a:off x="3795696" y="6077528"/>
            <a:ext cx="5395937" cy="461665"/>
          </a:xfrm>
          <a:prstGeom prst="rect">
            <a:avLst/>
          </a:prstGeom>
          <a:noFill/>
        </p:spPr>
        <p:txBody>
          <a:bodyPr wrap="square" rtlCol="0">
            <a:spAutoFit/>
          </a:bodyPr>
          <a:lstStyle/>
          <a:p>
            <a:r>
              <a:rPr lang="en-US" dirty="0" smtClean="0">
                <a:solidFill>
                  <a:srgbClr val="C00000"/>
                </a:solidFill>
              </a:rPr>
              <a:t> </a:t>
            </a:r>
            <a:r>
              <a:rPr lang="en-US" sz="2400" dirty="0" smtClean="0">
                <a:solidFill>
                  <a:srgbClr val="C00000"/>
                </a:solidFill>
              </a:rPr>
              <a:t>- </a:t>
            </a:r>
            <a:r>
              <a:rPr lang="en-US" sz="2400" b="1" dirty="0" smtClean="0">
                <a:solidFill>
                  <a:srgbClr val="C00000"/>
                </a:solidFill>
              </a:rPr>
              <a:t>0.8%  Funding from GY18 to GY22</a:t>
            </a:r>
            <a:endParaRPr lang="en-US" sz="2400" b="1" dirty="0">
              <a:solidFill>
                <a:srgbClr val="C00000"/>
              </a:solidFill>
            </a:endParaRPr>
          </a:p>
        </p:txBody>
      </p:sp>
    </p:spTree>
    <p:extLst>
      <p:ext uri="{BB962C8B-B14F-4D97-AF65-F5344CB8AC3E}">
        <p14:creationId xmlns:p14="http://schemas.microsoft.com/office/powerpoint/2010/main" val="3670580890"/>
      </p:ext>
    </p:extLst>
  </p:cSld>
  <p:clrMapOvr>
    <a:masterClrMapping/>
  </p:clrMapOvr>
  <p:timing>
    <p:tnLst>
      <p:par>
        <p:cTn id="1" dur="indefinite" restart="never" nodeType="tmRoot"/>
      </p:par>
    </p:tnLst>
  </p:timing>
</p:sld>
</file>

<file path=ppt/slides/slide4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3206005" y="1513657"/>
            <a:ext cx="5982007" cy="3054507"/>
          </a:xfrm>
          <a:prstGeom prst="rect">
            <a:avLst/>
          </a:prstGeom>
        </p:spPr>
      </p:pic>
    </p:spTree>
    <p:extLst>
      <p:ext uri="{BB962C8B-B14F-4D97-AF65-F5344CB8AC3E}">
        <p14:creationId xmlns:p14="http://schemas.microsoft.com/office/powerpoint/2010/main" val="2343870070"/>
      </p:ext>
    </p:extLst>
  </p:cSld>
  <p:clrMapOvr>
    <a:masterClrMapping/>
  </p:clrMapOvr>
  <p:timing>
    <p:tnLst>
      <p:par>
        <p:cTn id="1" dur="indefinite" restart="never" nodeType="tmRoot"/>
      </p:par>
    </p:tnLst>
  </p:timing>
</p:sld>
</file>

<file path=ppt/slides/slide4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Recipient Notes</a:t>
            </a:r>
            <a:endParaRPr lang="en-US" dirty="0"/>
          </a:p>
        </p:txBody>
      </p:sp>
      <p:sp>
        <p:nvSpPr>
          <p:cNvPr id="3" name="Content Placeholder 2"/>
          <p:cNvSpPr>
            <a:spLocks noGrp="1"/>
          </p:cNvSpPr>
          <p:nvPr>
            <p:ph idx="1"/>
          </p:nvPr>
        </p:nvSpPr>
        <p:spPr>
          <a:xfrm>
            <a:off x="1484309" y="1674074"/>
            <a:ext cx="10018713" cy="3957638"/>
          </a:xfrm>
        </p:spPr>
        <p:txBody>
          <a:bodyPr/>
          <a:lstStyle/>
          <a:p>
            <a:r>
              <a:rPr lang="en-US" dirty="0"/>
              <a:t>Important to note that we have not implemented the suggested algorithm for enrolling </a:t>
            </a:r>
            <a:r>
              <a:rPr lang="en-US" dirty="0" smtClean="0"/>
              <a:t>clients</a:t>
            </a:r>
          </a:p>
          <a:p>
            <a:r>
              <a:rPr lang="en-US" dirty="0" smtClean="0"/>
              <a:t>We </a:t>
            </a:r>
            <a:r>
              <a:rPr lang="en-US" dirty="0"/>
              <a:t>could focus enrollment of clients who have 3 or more outpatient visits a year or 4 or more laboratory visits for cost-benefit purposes, but all clients who are eligible based on FPL can be enrolled into Ryan White Health Insurance Premium Support and Cost-Sharing </a:t>
            </a:r>
            <a:r>
              <a:rPr lang="en-US" dirty="0" smtClean="0"/>
              <a:t>Assistance</a:t>
            </a:r>
          </a:p>
          <a:p>
            <a:r>
              <a:rPr lang="en-US" dirty="0" smtClean="0"/>
              <a:t>Also</a:t>
            </a:r>
            <a:r>
              <a:rPr lang="en-US" dirty="0"/>
              <a:t>, clients should be encouraged to utilize their insurance to address all health issues and concerns as they have access to more health services than Ryan White alone can provide or pay for directly without </a:t>
            </a:r>
            <a:r>
              <a:rPr lang="en-US" dirty="0" smtClean="0"/>
              <a:t>insurance</a:t>
            </a:r>
            <a:endParaRPr lang="en-US" dirty="0"/>
          </a:p>
        </p:txBody>
      </p:sp>
    </p:spTree>
    <p:extLst>
      <p:ext uri="{BB962C8B-B14F-4D97-AF65-F5344CB8AC3E}">
        <p14:creationId xmlns:p14="http://schemas.microsoft.com/office/powerpoint/2010/main" val="1266750698"/>
      </p:ext>
    </p:extLst>
  </p:cSld>
  <p:clrMapOvr>
    <a:masterClrMapping/>
  </p:clrMapOvr>
  <p:timing>
    <p:tnLst>
      <p:par>
        <p:cTn id="1" dur="indefinite" restart="never" nodeType="tmRoot"/>
      </p:par>
    </p:tnLst>
  </p:timing>
</p:sld>
</file>

<file path=ppt/slides/slide4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100 Day Challenge: Housing is Healthcare</a:t>
            </a:r>
            <a:endParaRPr lang="en-US" dirty="0"/>
          </a:p>
        </p:txBody>
      </p:sp>
      <p:sp>
        <p:nvSpPr>
          <p:cNvPr id="3" name="Text Placeholder 2"/>
          <p:cNvSpPr>
            <a:spLocks noGrp="1"/>
          </p:cNvSpPr>
          <p:nvPr>
            <p:ph type="body" idx="1"/>
          </p:nvPr>
        </p:nvSpPr>
        <p:spPr/>
        <p:txBody>
          <a:bodyPr/>
          <a:lstStyle/>
          <a:p>
            <a:r>
              <a:rPr lang="en-US" dirty="0" smtClean="0"/>
              <a:t>October 2022-January 2023</a:t>
            </a:r>
            <a:endParaRPr lang="en-US" dirty="0"/>
          </a:p>
        </p:txBody>
      </p:sp>
      <p:sp>
        <p:nvSpPr>
          <p:cNvPr id="4" name="Rectangle 3"/>
          <p:cNvSpPr/>
          <p:nvPr/>
        </p:nvSpPr>
        <p:spPr>
          <a:xfrm>
            <a:off x="5980423" y="3244334"/>
            <a:ext cx="231154" cy="369332"/>
          </a:xfrm>
          <a:prstGeom prst="rect">
            <a:avLst/>
          </a:prstGeom>
        </p:spPr>
        <p:txBody>
          <a:bodyPr wrap="none">
            <a:spAutoFit/>
          </a:bodyPr>
          <a:lstStyle/>
          <a:p>
            <a:r>
              <a:rPr lang="en-US" dirty="0"/>
              <a:t> </a:t>
            </a:r>
          </a:p>
        </p:txBody>
      </p:sp>
    </p:spTree>
    <p:extLst>
      <p:ext uri="{BB962C8B-B14F-4D97-AF65-F5344CB8AC3E}">
        <p14:creationId xmlns:p14="http://schemas.microsoft.com/office/powerpoint/2010/main" val="1500238210"/>
      </p:ext>
    </p:extLst>
  </p:cSld>
  <p:clrMapOvr>
    <a:masterClrMapping/>
  </p:clrMapOvr>
  <p:timing>
    <p:tnLst>
      <p:par>
        <p:cTn id="1" dur="indefinite" restart="never" nodeType="tmRoot"/>
      </p:par>
    </p:tnLst>
  </p:timing>
</p:sld>
</file>

<file path=ppt/slides/slide4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About the 100 Day Challenge</a:t>
            </a:r>
            <a:endParaRPr lang="en-US" dirty="0"/>
          </a:p>
        </p:txBody>
      </p:sp>
      <p:sp>
        <p:nvSpPr>
          <p:cNvPr id="3" name="Content Placeholder 2"/>
          <p:cNvSpPr>
            <a:spLocks noGrp="1"/>
          </p:cNvSpPr>
          <p:nvPr>
            <p:ph idx="1"/>
          </p:nvPr>
        </p:nvSpPr>
        <p:spPr>
          <a:xfrm>
            <a:off x="1484309" y="1579563"/>
            <a:ext cx="10018713" cy="3957638"/>
          </a:xfrm>
        </p:spPr>
        <p:txBody>
          <a:bodyPr>
            <a:normAutofit fontScale="92500" lnSpcReduction="10000"/>
          </a:bodyPr>
          <a:lstStyle/>
          <a:p>
            <a:r>
              <a:rPr lang="en-US" dirty="0" smtClean="0"/>
              <a:t>Partnered with RE-INSTITUTE</a:t>
            </a:r>
          </a:p>
          <a:p>
            <a:r>
              <a:rPr lang="en-US" dirty="0" smtClean="0"/>
              <a:t>Ryan White Part A/MAI Providers and Recipient's Office worked with Community Service’s Human Services and Housing Providers</a:t>
            </a:r>
          </a:p>
          <a:p>
            <a:r>
              <a:rPr lang="en-US" dirty="0" smtClean="0"/>
              <a:t>Created a By Name List of clients who were unsheltered in Provide Enterprise matched with information from </a:t>
            </a:r>
            <a:r>
              <a:rPr lang="en-US" dirty="0" err="1" smtClean="0"/>
              <a:t>ClientTrack</a:t>
            </a:r>
            <a:r>
              <a:rPr lang="en-US" dirty="0" smtClean="0"/>
              <a:t>/HMIS data from Human Services (added a few clients who attested to HIV status who were not in Ryan White)</a:t>
            </a:r>
          </a:p>
          <a:p>
            <a:r>
              <a:rPr lang="en-US" dirty="0" smtClean="0"/>
              <a:t>Goal was to get clients STABLY housed and IN care (i.e. shelter does not count toward success)</a:t>
            </a:r>
          </a:p>
          <a:p>
            <a:r>
              <a:rPr lang="en-US" dirty="0" smtClean="0"/>
              <a:t>Met weekly for case conferencing with a team of providers and data support to work through a list of 300+ clients</a:t>
            </a:r>
            <a:endParaRPr lang="en-US" dirty="0"/>
          </a:p>
        </p:txBody>
      </p:sp>
    </p:spTree>
    <p:extLst>
      <p:ext uri="{BB962C8B-B14F-4D97-AF65-F5344CB8AC3E}">
        <p14:creationId xmlns:p14="http://schemas.microsoft.com/office/powerpoint/2010/main" val="4033254287"/>
      </p:ext>
    </p:extLst>
  </p:cSld>
  <p:clrMapOvr>
    <a:masterClrMapping/>
  </p:clrMapOvr>
  <p:timing>
    <p:tnLst>
      <p:par>
        <p:cTn id="1" dur="indefinite" restart="never" nodeType="tmRoot"/>
      </p:par>
    </p:tnLst>
  </p:timing>
</p:sld>
</file>

<file path=ppt/slides/slide4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100 Day Challenge Goal</a:t>
            </a:r>
            <a:endParaRPr lang="en-US" dirty="0"/>
          </a:p>
        </p:txBody>
      </p:sp>
      <p:sp>
        <p:nvSpPr>
          <p:cNvPr id="3" name="Content Placeholder 2"/>
          <p:cNvSpPr>
            <a:spLocks noGrp="1"/>
          </p:cNvSpPr>
          <p:nvPr>
            <p:ph idx="1"/>
          </p:nvPr>
        </p:nvSpPr>
        <p:spPr/>
        <p:txBody>
          <a:bodyPr/>
          <a:lstStyle/>
          <a:p>
            <a:r>
              <a:rPr lang="en-US" dirty="0"/>
              <a:t>Our Goal:  In 100 Days, 60 individuals living with HIV and experiencing homelessness will be safely and stably housed and linked to care, with equitable exits based on Gender, Race, Ethnicity, Age, and Household type.</a:t>
            </a:r>
          </a:p>
          <a:p>
            <a:r>
              <a:rPr lang="en-US" dirty="0" smtClean="0"/>
              <a:t>The Result: 28 </a:t>
            </a:r>
            <a:r>
              <a:rPr lang="en-US" dirty="0"/>
              <a:t>people connected to safe and stable housing and linked to </a:t>
            </a:r>
            <a:r>
              <a:rPr lang="en-US" dirty="0" smtClean="0"/>
              <a:t>care</a:t>
            </a:r>
          </a:p>
          <a:p>
            <a:pPr lvl="1"/>
            <a:r>
              <a:rPr lang="en-US" dirty="0" smtClean="0"/>
              <a:t>Over </a:t>
            </a:r>
            <a:r>
              <a:rPr lang="en-US" dirty="0"/>
              <a:t>90% of people housed identify as </a:t>
            </a:r>
            <a:r>
              <a:rPr lang="en-US" dirty="0" smtClean="0"/>
              <a:t>Black, Indigenous, or Persons of Color (BIPOC)</a:t>
            </a:r>
            <a:endParaRPr lang="en-US" dirty="0"/>
          </a:p>
          <a:p>
            <a:endParaRPr lang="en-US" dirty="0"/>
          </a:p>
        </p:txBody>
      </p:sp>
    </p:spTree>
    <p:extLst>
      <p:ext uri="{BB962C8B-B14F-4D97-AF65-F5344CB8AC3E}">
        <p14:creationId xmlns:p14="http://schemas.microsoft.com/office/powerpoint/2010/main" val="2899457556"/>
      </p:ext>
    </p:extLst>
  </p:cSld>
  <p:clrMapOvr>
    <a:masterClrMapping/>
  </p:clrMapOvr>
  <p:timing>
    <p:tnLst>
      <p:par>
        <p:cTn id="1" dur="indefinite" restart="never" nodeType="tmRoot"/>
      </p:par>
    </p:tnLst>
  </p:timing>
</p:sld>
</file>

<file path=ppt/slides/slide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Accomplishments</a:t>
            </a:r>
            <a:endParaRPr lang="en-US" dirty="0"/>
          </a:p>
        </p:txBody>
      </p:sp>
      <p:sp>
        <p:nvSpPr>
          <p:cNvPr id="3" name="Content Placeholder 2"/>
          <p:cNvSpPr>
            <a:spLocks noGrp="1"/>
          </p:cNvSpPr>
          <p:nvPr>
            <p:ph idx="1"/>
          </p:nvPr>
        </p:nvSpPr>
        <p:spPr/>
        <p:txBody>
          <a:bodyPr/>
          <a:lstStyle/>
          <a:p>
            <a:r>
              <a:rPr lang="en-US" dirty="0"/>
              <a:t>More than doubled our housing </a:t>
            </a:r>
            <a:r>
              <a:rPr lang="en-US" dirty="0" smtClean="0"/>
              <a:t>baseline</a:t>
            </a:r>
          </a:p>
          <a:p>
            <a:pPr lvl="1"/>
            <a:r>
              <a:rPr lang="en-US" dirty="0" smtClean="0"/>
              <a:t>Previous 100 Days: 13 clients were stably housed, 100 Day Challenge: 28 clients were stably housed AND linked to care</a:t>
            </a:r>
            <a:endParaRPr lang="en-US" dirty="0"/>
          </a:p>
          <a:p>
            <a:r>
              <a:rPr lang="en-US" dirty="0"/>
              <a:t>Met our equity goal</a:t>
            </a:r>
          </a:p>
          <a:p>
            <a:r>
              <a:rPr lang="en-US" dirty="0"/>
              <a:t>Established a dual system case conferencing model</a:t>
            </a:r>
          </a:p>
          <a:p>
            <a:endParaRPr lang="en-US" dirty="0"/>
          </a:p>
        </p:txBody>
      </p:sp>
    </p:spTree>
    <p:extLst>
      <p:ext uri="{BB962C8B-B14F-4D97-AF65-F5344CB8AC3E}">
        <p14:creationId xmlns:p14="http://schemas.microsoft.com/office/powerpoint/2010/main" val="2062387705"/>
      </p:ext>
    </p:extLst>
  </p:cSld>
  <p:clrMapOvr>
    <a:masterClrMapping/>
  </p:clrMapOvr>
  <p:timing>
    <p:tnLst>
      <p:par>
        <p:cTn id="1" dur="indefinite" restart="never" nodeType="tmRoot"/>
      </p:par>
    </p:tnLst>
  </p:timing>
</p:sld>
</file>

<file path=ppt/slides/slide4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Barriers/Gaps Identified</a:t>
            </a:r>
            <a:endParaRPr lang="en-US" dirty="0"/>
          </a:p>
        </p:txBody>
      </p:sp>
      <p:sp>
        <p:nvSpPr>
          <p:cNvPr id="3" name="Content Placeholder 2"/>
          <p:cNvSpPr>
            <a:spLocks noGrp="1"/>
          </p:cNvSpPr>
          <p:nvPr>
            <p:ph idx="1"/>
          </p:nvPr>
        </p:nvSpPr>
        <p:spPr/>
        <p:txBody>
          <a:bodyPr/>
          <a:lstStyle/>
          <a:p>
            <a:r>
              <a:rPr lang="en-US" dirty="0"/>
              <a:t>Identified areas of opportunity in data tracking</a:t>
            </a:r>
          </a:p>
          <a:p>
            <a:r>
              <a:rPr lang="en-US" dirty="0"/>
              <a:t>Identified need for community wide trainings</a:t>
            </a:r>
          </a:p>
          <a:p>
            <a:r>
              <a:rPr lang="en-US" dirty="0"/>
              <a:t>Effective case conferencing is needed </a:t>
            </a:r>
          </a:p>
          <a:p>
            <a:r>
              <a:rPr lang="en-US" dirty="0"/>
              <a:t>Need an easier way to pull accurate data</a:t>
            </a:r>
          </a:p>
          <a:p>
            <a:r>
              <a:rPr lang="en-US" dirty="0"/>
              <a:t>Need for better communication about what services exist</a:t>
            </a:r>
          </a:p>
          <a:p>
            <a:endParaRPr lang="en-US" dirty="0"/>
          </a:p>
        </p:txBody>
      </p:sp>
    </p:spTree>
    <p:extLst>
      <p:ext uri="{BB962C8B-B14F-4D97-AF65-F5344CB8AC3E}">
        <p14:creationId xmlns:p14="http://schemas.microsoft.com/office/powerpoint/2010/main" val="1015305634"/>
      </p:ext>
    </p:extLst>
  </p:cSld>
  <p:clrMapOvr>
    <a:masterClrMapping/>
  </p:clrMapOvr>
  <p:timing>
    <p:tnLst>
      <p:par>
        <p:cTn id="1" dur="indefinite" restart="never" nodeType="tmRoot"/>
      </p:par>
    </p:tnLst>
  </p:timing>
</p:sld>
</file>

<file path=ppt/slides/slide4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https://lh5.googleusercontent.com/zecdjitFYEdgH4Vu5A2N5LVaxfE_lWsOtV-VhAxmDa3umkOgNDkLV9PHFuto4b3LWUl6mDijoMx-Id5ORh_sYCmukx4mLK0d9sBAJZCR0TpC7AK9N2rJ8an0LITMKyyqwJWT8LETv5pyFFtbK9Y=s2048"/>
          <p:cNvPicPr>
            <a:picLocks noGrp="1" noChangeAspect="1" noChangeArrowheads="1"/>
          </p:cNvPicPr>
          <p:nvPr>
            <p:ph idx="1"/>
          </p:nvPr>
        </p:nvPicPr>
        <p:blipFill rotWithShape="1">
          <a:blip r:embed="rId2">
            <a:extLst>
              <a:ext uri="{28A0092B-C50C-407E-A947-70E740481C1C}">
                <a14:useLocalDpi xmlns:a14="http://schemas.microsoft.com/office/drawing/2010/main" val="0"/>
              </a:ext>
            </a:extLst>
          </a:blip>
          <a:srcRect l="14364" r="14180"/>
          <a:stretch/>
        </p:blipFill>
        <p:spPr bwMode="auto">
          <a:xfrm>
            <a:off x="1016000" y="117991"/>
            <a:ext cx="5054600" cy="398145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p:cNvSpPr/>
          <p:nvPr/>
        </p:nvSpPr>
        <p:spPr>
          <a:xfrm>
            <a:off x="5549900" y="2962374"/>
            <a:ext cx="6096000" cy="3570208"/>
          </a:xfrm>
          <a:prstGeom prst="rect">
            <a:avLst/>
          </a:prstGeom>
        </p:spPr>
        <p:txBody>
          <a:bodyPr>
            <a:spAutoFit/>
          </a:bodyPr>
          <a:lstStyle/>
          <a:p>
            <a:pPr>
              <a:spcAft>
                <a:spcPts val="1600"/>
              </a:spcAft>
            </a:pPr>
            <a:r>
              <a:rPr lang="en-US" sz="1100" b="1" dirty="0">
                <a:solidFill>
                  <a:srgbClr val="000000"/>
                </a:solidFill>
                <a:latin typeface="Helvetica Neue"/>
              </a:rPr>
              <a:t>Policy:</a:t>
            </a:r>
            <a:r>
              <a:rPr lang="en-US" sz="1100" dirty="0">
                <a:solidFill>
                  <a:srgbClr val="000000"/>
                </a:solidFill>
                <a:latin typeface="Helvetica Neue"/>
              </a:rPr>
              <a:t> Creation of Prioritization mechanism for conferencing taking in a client centered and circles of support approach</a:t>
            </a:r>
            <a:endParaRPr lang="en-US" sz="1100" dirty="0"/>
          </a:p>
          <a:p>
            <a:pPr>
              <a:spcAft>
                <a:spcPts val="1600"/>
              </a:spcAft>
            </a:pPr>
            <a:r>
              <a:rPr lang="en-US" sz="1100" b="1" dirty="0">
                <a:solidFill>
                  <a:srgbClr val="000000"/>
                </a:solidFill>
                <a:latin typeface="Helvetica Neue"/>
              </a:rPr>
              <a:t>Practice:</a:t>
            </a:r>
            <a:r>
              <a:rPr lang="en-US" sz="1100" dirty="0">
                <a:solidFill>
                  <a:srgbClr val="000000"/>
                </a:solidFill>
                <a:latin typeface="Helvetica Neue"/>
              </a:rPr>
              <a:t> Development  and implementation of Standardized Multi-System ROI to include mainstream resources</a:t>
            </a:r>
            <a:endParaRPr lang="en-US" sz="1100" dirty="0"/>
          </a:p>
          <a:p>
            <a:pPr>
              <a:spcAft>
                <a:spcPts val="1600"/>
              </a:spcAft>
            </a:pPr>
            <a:r>
              <a:rPr lang="en-US" sz="1100" b="1" dirty="0">
                <a:solidFill>
                  <a:srgbClr val="000000"/>
                </a:solidFill>
                <a:latin typeface="Helvetica Neue"/>
              </a:rPr>
              <a:t>Resources:</a:t>
            </a:r>
            <a:r>
              <a:rPr lang="en-US" sz="1100" dirty="0">
                <a:solidFill>
                  <a:srgbClr val="000000"/>
                </a:solidFill>
                <a:latin typeface="Helvetica Neue"/>
              </a:rPr>
              <a:t> commitment to entering and updating data into PBC resource Portal</a:t>
            </a:r>
            <a:endParaRPr lang="en-US" sz="1100" dirty="0"/>
          </a:p>
          <a:p>
            <a:pPr>
              <a:spcAft>
                <a:spcPts val="1600"/>
              </a:spcAft>
            </a:pPr>
            <a:r>
              <a:rPr lang="en-US" sz="1100" b="1" dirty="0">
                <a:solidFill>
                  <a:srgbClr val="000000"/>
                </a:solidFill>
                <a:latin typeface="Helvetica Neue"/>
              </a:rPr>
              <a:t>Relationships and Connections:</a:t>
            </a:r>
            <a:r>
              <a:rPr lang="en-US" sz="1100" dirty="0">
                <a:solidFill>
                  <a:srgbClr val="000000"/>
                </a:solidFill>
                <a:latin typeface="Helvetica Neue"/>
              </a:rPr>
              <a:t> Creation of data </a:t>
            </a:r>
            <a:r>
              <a:rPr lang="en-US" sz="1100" dirty="0" err="1">
                <a:solidFill>
                  <a:srgbClr val="000000"/>
                </a:solidFill>
                <a:latin typeface="Helvetica Neue"/>
              </a:rPr>
              <a:t>superuser</a:t>
            </a:r>
            <a:r>
              <a:rPr lang="en-US" sz="1100" dirty="0">
                <a:solidFill>
                  <a:srgbClr val="000000"/>
                </a:solidFill>
                <a:latin typeface="Helvetica Neue"/>
              </a:rPr>
              <a:t> across both healthcare and homeless response</a:t>
            </a:r>
            <a:endParaRPr lang="en-US" sz="1100" dirty="0"/>
          </a:p>
          <a:p>
            <a:pPr>
              <a:spcAft>
                <a:spcPts val="1600"/>
              </a:spcAft>
            </a:pPr>
            <a:r>
              <a:rPr lang="en-US" sz="1100" b="1" dirty="0">
                <a:solidFill>
                  <a:srgbClr val="000000"/>
                </a:solidFill>
                <a:latin typeface="Helvetica Neue"/>
              </a:rPr>
              <a:t>Power Dynamics:</a:t>
            </a:r>
            <a:r>
              <a:rPr lang="en-US" sz="1100" dirty="0">
                <a:solidFill>
                  <a:srgbClr val="000000"/>
                </a:solidFill>
                <a:latin typeface="Helvetica Neue"/>
              </a:rPr>
              <a:t> Funding for Lived Expertise to Attend Meetings</a:t>
            </a:r>
            <a:endParaRPr lang="en-US" sz="1100" dirty="0"/>
          </a:p>
          <a:p>
            <a:pPr>
              <a:spcAft>
                <a:spcPts val="1600"/>
              </a:spcAft>
            </a:pPr>
            <a:r>
              <a:rPr lang="en-US" sz="1100" b="1" dirty="0">
                <a:solidFill>
                  <a:srgbClr val="000000"/>
                </a:solidFill>
                <a:latin typeface="Helvetica Neue"/>
              </a:rPr>
              <a:t>Mental Model:</a:t>
            </a:r>
            <a:r>
              <a:rPr lang="en-US" sz="1100" dirty="0">
                <a:solidFill>
                  <a:srgbClr val="000000"/>
                </a:solidFill>
                <a:latin typeface="Helvetica Neue"/>
              </a:rPr>
              <a:t> shift from organizational or system to community approach</a:t>
            </a:r>
            <a:endParaRPr lang="en-US" sz="1100" dirty="0"/>
          </a:p>
          <a:p>
            <a:r>
              <a:rPr lang="en-US" sz="1100" dirty="0"/>
              <a:t/>
            </a:r>
            <a:br>
              <a:rPr lang="en-US" sz="1100" dirty="0"/>
            </a:br>
            <a:r>
              <a:rPr lang="en-US" dirty="0"/>
              <a:t/>
            </a:r>
            <a:br>
              <a:rPr lang="en-US" dirty="0"/>
            </a:br>
            <a:endParaRPr lang="en-US" dirty="0"/>
          </a:p>
        </p:txBody>
      </p:sp>
      <p:sp>
        <p:nvSpPr>
          <p:cNvPr id="5" name="TextBox 4"/>
          <p:cNvSpPr txBox="1"/>
          <p:nvPr/>
        </p:nvSpPr>
        <p:spPr>
          <a:xfrm>
            <a:off x="5613400" y="1924050"/>
            <a:ext cx="5543550" cy="369332"/>
          </a:xfrm>
          <a:prstGeom prst="rect">
            <a:avLst/>
          </a:prstGeom>
          <a:noFill/>
        </p:spPr>
        <p:txBody>
          <a:bodyPr wrap="square" rtlCol="0">
            <a:spAutoFit/>
          </a:bodyPr>
          <a:lstStyle/>
          <a:p>
            <a:r>
              <a:rPr lang="en-US" dirty="0" smtClean="0"/>
              <a:t>Systems Leader Ask: Cross System Case Conferencing </a:t>
            </a:r>
            <a:endParaRPr lang="en-US" dirty="0"/>
          </a:p>
        </p:txBody>
      </p:sp>
    </p:spTree>
    <p:extLst>
      <p:ext uri="{BB962C8B-B14F-4D97-AF65-F5344CB8AC3E}">
        <p14:creationId xmlns:p14="http://schemas.microsoft.com/office/powerpoint/2010/main" val="2672693956"/>
      </p:ext>
    </p:extLst>
  </p:cSld>
  <p:clrMapOvr>
    <a:masterClrMapping/>
  </p:clrMapOvr>
  <p:timing>
    <p:tnLst>
      <p:par>
        <p:cTn id="1" dur="indefinite" restart="never" nodeType="tmRoot"/>
      </p:par>
    </p:tnLst>
  </p:timing>
</p:sld>
</file>

<file path=ppt/slides/slide4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00" name="Picture 4" descr="https://lh5.googleusercontent.com/iOoos0l8StMW1mPQD2IHehEdU8PT5ZnLbO0hpM5L5EO6zW-gTLjjxaeU9XxLMGDU2awQp-87zXfJKISMj8V2GzQ2SHhNg42H8KueQepvHyvnS0_4kxVqExXgYXTd-Ykgr7Mufv_e4s37fV68JAs=s2048"/>
          <p:cNvPicPr>
            <a:picLocks noChangeAspect="1" noChangeArrowheads="1"/>
          </p:cNvPicPr>
          <p:nvPr/>
        </p:nvPicPr>
        <p:blipFill rotWithShape="1">
          <a:blip r:embed="rId2">
            <a:extLst>
              <a:ext uri="{28A0092B-C50C-407E-A947-70E740481C1C}">
                <a14:useLocalDpi xmlns:a14="http://schemas.microsoft.com/office/drawing/2010/main" val="0"/>
              </a:ext>
            </a:extLst>
          </a:blip>
          <a:srcRect l="21422" r="25710"/>
          <a:stretch/>
        </p:blipFill>
        <p:spPr bwMode="auto">
          <a:xfrm>
            <a:off x="1282699" y="0"/>
            <a:ext cx="4889501" cy="4156075"/>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p:cNvSpPr/>
          <p:nvPr/>
        </p:nvSpPr>
        <p:spPr>
          <a:xfrm>
            <a:off x="5810250" y="3712845"/>
            <a:ext cx="6200519" cy="2677656"/>
          </a:xfrm>
          <a:prstGeom prst="rect">
            <a:avLst/>
          </a:prstGeom>
        </p:spPr>
        <p:txBody>
          <a:bodyPr wrap="square">
            <a:spAutoFit/>
          </a:bodyPr>
          <a:lstStyle/>
          <a:p>
            <a:r>
              <a:rPr lang="en-US" sz="1100" b="1" dirty="0">
                <a:solidFill>
                  <a:srgbClr val="000000"/>
                </a:solidFill>
                <a:latin typeface="Arial" panose="020B0604020202020204" pitchFamily="34" charset="0"/>
              </a:rPr>
              <a:t>Policy:</a:t>
            </a:r>
            <a:r>
              <a:rPr lang="en-US" sz="1100" dirty="0">
                <a:solidFill>
                  <a:srgbClr val="000000"/>
                </a:solidFill>
                <a:latin typeface="Arial" panose="020B0604020202020204" pitchFamily="34" charset="0"/>
              </a:rPr>
              <a:t> Training </a:t>
            </a:r>
            <a:r>
              <a:rPr lang="en-US" sz="1100" dirty="0" smtClean="0">
                <a:solidFill>
                  <a:srgbClr val="000000"/>
                </a:solidFill>
                <a:latin typeface="Arial" panose="020B0604020202020204" pitchFamily="34" charset="0"/>
              </a:rPr>
              <a:t>every </a:t>
            </a:r>
            <a:r>
              <a:rPr lang="en-US" sz="1100" dirty="0">
                <a:solidFill>
                  <a:srgbClr val="000000"/>
                </a:solidFill>
                <a:latin typeface="Arial" panose="020B0604020202020204" pitchFamily="34" charset="0"/>
              </a:rPr>
              <a:t>6 </a:t>
            </a:r>
            <a:r>
              <a:rPr lang="en-US" sz="1100" dirty="0" smtClean="0">
                <a:solidFill>
                  <a:srgbClr val="000000"/>
                </a:solidFill>
                <a:latin typeface="Arial" panose="020B0604020202020204" pitchFamily="34" charset="0"/>
              </a:rPr>
              <a:t>months</a:t>
            </a:r>
            <a:r>
              <a:rPr lang="en-US" sz="1100" dirty="0" smtClean="0"/>
              <a:t> </a:t>
            </a:r>
            <a:r>
              <a:rPr lang="en-US" sz="1100" dirty="0" smtClean="0">
                <a:solidFill>
                  <a:srgbClr val="000000"/>
                </a:solidFill>
                <a:latin typeface="Arial" panose="020B0604020202020204" pitchFamily="34" charset="0"/>
              </a:rPr>
              <a:t>with </a:t>
            </a:r>
            <a:r>
              <a:rPr lang="en-US" sz="1100" dirty="0">
                <a:solidFill>
                  <a:srgbClr val="000000"/>
                </a:solidFill>
                <a:latin typeface="Arial" panose="020B0604020202020204" pitchFamily="34" charset="0"/>
              </a:rPr>
              <a:t>a certain </a:t>
            </a:r>
            <a:r>
              <a:rPr lang="en-US" sz="1100" dirty="0" smtClean="0">
                <a:solidFill>
                  <a:srgbClr val="000000"/>
                </a:solidFill>
                <a:latin typeface="Arial" panose="020B0604020202020204" pitchFamily="34" charset="0"/>
              </a:rPr>
              <a:t>threshold </a:t>
            </a:r>
            <a:r>
              <a:rPr lang="en-US" sz="1100" dirty="0">
                <a:solidFill>
                  <a:srgbClr val="000000"/>
                </a:solidFill>
                <a:latin typeface="Arial" panose="020B0604020202020204" pitchFamily="34" charset="0"/>
              </a:rPr>
              <a:t>of understanding</a:t>
            </a:r>
            <a:endParaRPr lang="en-US" sz="1100" dirty="0"/>
          </a:p>
          <a:p>
            <a:r>
              <a:rPr lang="en-US" sz="1100" dirty="0"/>
              <a:t/>
            </a:r>
            <a:br>
              <a:rPr lang="en-US" sz="1100" dirty="0"/>
            </a:br>
            <a:r>
              <a:rPr lang="en-US" sz="1100" b="1" dirty="0">
                <a:solidFill>
                  <a:srgbClr val="000000"/>
                </a:solidFill>
                <a:latin typeface="Arial" panose="020B0604020202020204" pitchFamily="34" charset="0"/>
              </a:rPr>
              <a:t>Practice: </a:t>
            </a:r>
            <a:r>
              <a:rPr lang="en-US" sz="1100" dirty="0">
                <a:solidFill>
                  <a:srgbClr val="000000"/>
                </a:solidFill>
                <a:latin typeface="Arial" panose="020B0604020202020204" pitchFamily="34" charset="0"/>
              </a:rPr>
              <a:t>Development of On Demand Training as well as required in person </a:t>
            </a:r>
            <a:endParaRPr lang="en-US" sz="1100" dirty="0"/>
          </a:p>
          <a:p>
            <a:r>
              <a:rPr lang="en-US" sz="1100" dirty="0"/>
              <a:t/>
            </a:r>
            <a:br>
              <a:rPr lang="en-US" sz="1100" dirty="0"/>
            </a:br>
            <a:r>
              <a:rPr lang="en-US" sz="1100" b="1" dirty="0">
                <a:solidFill>
                  <a:srgbClr val="000000"/>
                </a:solidFill>
                <a:latin typeface="Arial" panose="020B0604020202020204" pitchFamily="34" charset="0"/>
              </a:rPr>
              <a:t>Resources:</a:t>
            </a:r>
            <a:r>
              <a:rPr lang="en-US" sz="1100" dirty="0">
                <a:solidFill>
                  <a:srgbClr val="000000"/>
                </a:solidFill>
                <a:latin typeface="Arial" panose="020B0604020202020204" pitchFamily="34" charset="0"/>
              </a:rPr>
              <a:t> Develop Community Experts</a:t>
            </a:r>
            <a:endParaRPr lang="en-US" sz="1100" dirty="0"/>
          </a:p>
          <a:p>
            <a:r>
              <a:rPr lang="en-US" sz="1100" dirty="0"/>
              <a:t/>
            </a:r>
            <a:br>
              <a:rPr lang="en-US" sz="1100" dirty="0"/>
            </a:br>
            <a:r>
              <a:rPr lang="en-US" sz="1100" b="1" dirty="0">
                <a:solidFill>
                  <a:srgbClr val="000000"/>
                </a:solidFill>
                <a:latin typeface="Arial" panose="020B0604020202020204" pitchFamily="34" charset="0"/>
              </a:rPr>
              <a:t>Relationships and connections:</a:t>
            </a:r>
            <a:r>
              <a:rPr lang="en-US" sz="1100" dirty="0">
                <a:solidFill>
                  <a:srgbClr val="000000"/>
                </a:solidFill>
                <a:latin typeface="Arial" panose="020B0604020202020204" pitchFamily="34" charset="0"/>
              </a:rPr>
              <a:t> Explore additional</a:t>
            </a:r>
            <a:endParaRPr lang="en-US" sz="1100" dirty="0"/>
          </a:p>
          <a:p>
            <a:r>
              <a:rPr lang="en-US" sz="1100" dirty="0">
                <a:solidFill>
                  <a:srgbClr val="000000"/>
                </a:solidFill>
                <a:latin typeface="Arial" panose="020B0604020202020204" pitchFamily="34" charset="0"/>
              </a:rPr>
              <a:t>Programs who can provide training outside of housing and health (mainstream, prevention) </a:t>
            </a:r>
            <a:endParaRPr lang="en-US" sz="1100" dirty="0"/>
          </a:p>
          <a:p>
            <a:r>
              <a:rPr lang="en-US" sz="1100" dirty="0"/>
              <a:t/>
            </a:r>
            <a:br>
              <a:rPr lang="en-US" sz="1100" dirty="0"/>
            </a:br>
            <a:r>
              <a:rPr lang="en-US" sz="1100" b="1" dirty="0">
                <a:solidFill>
                  <a:srgbClr val="000000"/>
                </a:solidFill>
                <a:latin typeface="Arial" panose="020B0604020202020204" pitchFamily="34" charset="0"/>
              </a:rPr>
              <a:t>Power Dynamics:</a:t>
            </a:r>
            <a:r>
              <a:rPr lang="en-US" sz="1100" dirty="0">
                <a:solidFill>
                  <a:srgbClr val="000000"/>
                </a:solidFill>
                <a:latin typeface="Arial" panose="020B0604020202020204" pitchFamily="34" charset="0"/>
              </a:rPr>
              <a:t> How to make mandatory and check and what models to use</a:t>
            </a:r>
            <a:endParaRPr lang="en-US" sz="1100" dirty="0"/>
          </a:p>
          <a:p>
            <a:r>
              <a:rPr lang="en-US" sz="1100" dirty="0"/>
              <a:t/>
            </a:r>
            <a:br>
              <a:rPr lang="en-US" sz="1100" dirty="0"/>
            </a:br>
            <a:r>
              <a:rPr lang="en-US" sz="1100" b="1" dirty="0">
                <a:solidFill>
                  <a:srgbClr val="000000"/>
                </a:solidFill>
                <a:latin typeface="Arial" panose="020B0604020202020204" pitchFamily="34" charset="0"/>
              </a:rPr>
              <a:t>Mental Model:</a:t>
            </a:r>
            <a:r>
              <a:rPr lang="en-US" sz="1100" dirty="0">
                <a:solidFill>
                  <a:srgbClr val="000000"/>
                </a:solidFill>
                <a:latin typeface="Arial" panose="020B0604020202020204" pitchFamily="34" charset="0"/>
              </a:rPr>
              <a:t> Commitment to the training</a:t>
            </a:r>
            <a:endParaRPr lang="en-US" sz="1100" dirty="0"/>
          </a:p>
          <a:p>
            <a:r>
              <a:rPr lang="en-US" dirty="0"/>
              <a:t/>
            </a:r>
            <a:br>
              <a:rPr lang="en-US" dirty="0"/>
            </a:br>
            <a:endParaRPr lang="en-US" dirty="0"/>
          </a:p>
        </p:txBody>
      </p:sp>
      <p:sp>
        <p:nvSpPr>
          <p:cNvPr id="6" name="TextBox 5"/>
          <p:cNvSpPr txBox="1"/>
          <p:nvPr/>
        </p:nvSpPr>
        <p:spPr>
          <a:xfrm>
            <a:off x="6064250" y="2008187"/>
            <a:ext cx="5543550" cy="369332"/>
          </a:xfrm>
          <a:prstGeom prst="rect">
            <a:avLst/>
          </a:prstGeom>
          <a:noFill/>
        </p:spPr>
        <p:txBody>
          <a:bodyPr wrap="square" rtlCol="0">
            <a:spAutoFit/>
          </a:bodyPr>
          <a:lstStyle/>
          <a:p>
            <a:r>
              <a:rPr lang="en-US" dirty="0" smtClean="0"/>
              <a:t>Systems Leader Ask: Multi System Training</a:t>
            </a:r>
            <a:endParaRPr lang="en-US" dirty="0"/>
          </a:p>
        </p:txBody>
      </p:sp>
    </p:spTree>
    <p:extLst>
      <p:ext uri="{BB962C8B-B14F-4D97-AF65-F5344CB8AC3E}">
        <p14:creationId xmlns:p14="http://schemas.microsoft.com/office/powerpoint/2010/main" val="3394287520"/>
      </p:ext>
    </p:extLst>
  </p:cSld>
  <p:clrMapOvr>
    <a:masterClrMapping/>
  </p:clrMapOvr>
  <p:timing>
    <p:tnLst>
      <p:par>
        <p:cTn id="1" dur="indefinite" restart="never" nodeType="tmRoot"/>
      </p:par>
    </p:tnLst>
  </p:timing>
</p:sld>
</file>

<file path=ppt/slides/slide4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120770" y="1380068"/>
            <a:ext cx="11382253" cy="2616199"/>
          </a:xfrm>
        </p:spPr>
        <p:txBody>
          <a:bodyPr>
            <a:normAutofit/>
          </a:bodyPr>
          <a:lstStyle/>
          <a:p>
            <a:r>
              <a:rPr lang="en-US" dirty="0" smtClean="0"/>
              <a:t>Ending the HIV Epidemic</a:t>
            </a:r>
            <a:endParaRPr lang="en-US" dirty="0"/>
          </a:p>
        </p:txBody>
      </p:sp>
      <p:sp>
        <p:nvSpPr>
          <p:cNvPr id="3" name="Subtitle 2"/>
          <p:cNvSpPr>
            <a:spLocks noGrp="1"/>
          </p:cNvSpPr>
          <p:nvPr>
            <p:ph type="subTitle" idx="1"/>
          </p:nvPr>
        </p:nvSpPr>
        <p:spPr>
          <a:xfrm>
            <a:off x="4515377" y="3996267"/>
            <a:ext cx="6987645" cy="2048342"/>
          </a:xfrm>
        </p:spPr>
        <p:txBody>
          <a:bodyPr>
            <a:normAutofit/>
          </a:bodyPr>
          <a:lstStyle/>
          <a:p>
            <a:r>
              <a:rPr lang="en-US" sz="1700" dirty="0"/>
              <a:t>Sean Conklin, MNM (He/Him/His)</a:t>
            </a:r>
          </a:p>
          <a:p>
            <a:r>
              <a:rPr lang="en-US" sz="1700" dirty="0"/>
              <a:t>Ending the HIV Epidemic Program Evaluator</a:t>
            </a:r>
          </a:p>
          <a:p>
            <a:r>
              <a:rPr lang="en-US" sz="1700" dirty="0"/>
              <a:t>Palm Beach County Community Services/Ryan White Part A</a:t>
            </a:r>
          </a:p>
          <a:p>
            <a:r>
              <a:rPr lang="en-US" sz="1700" dirty="0" smtClean="0">
                <a:hlinkClick r:id="rId2"/>
              </a:rPr>
              <a:t>Sconklin@pbcgov.org</a:t>
            </a:r>
            <a:endParaRPr lang="en-US" sz="1700" dirty="0" smtClean="0"/>
          </a:p>
          <a:p>
            <a:r>
              <a:rPr lang="en-US" sz="1700" dirty="0" smtClean="0"/>
              <a:t>561-274-1096</a:t>
            </a:r>
            <a:endParaRPr lang="en-US" sz="1700" dirty="0"/>
          </a:p>
        </p:txBody>
      </p:sp>
    </p:spTree>
    <p:extLst>
      <p:ext uri="{BB962C8B-B14F-4D97-AF65-F5344CB8AC3E}">
        <p14:creationId xmlns:p14="http://schemas.microsoft.com/office/powerpoint/2010/main" val="187997117"/>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5 Year </a:t>
            </a:r>
            <a:r>
              <a:rPr lang="en-US" dirty="0" smtClean="0"/>
              <a:t>Trend-Persons </a:t>
            </a:r>
            <a:r>
              <a:rPr lang="en-US" dirty="0"/>
              <a:t>Served</a:t>
            </a:r>
          </a:p>
        </p:txBody>
      </p:sp>
      <p:graphicFrame>
        <p:nvGraphicFramePr>
          <p:cNvPr id="4" name="Content Placeholder 5"/>
          <p:cNvGraphicFramePr>
            <a:graphicFrameLocks noGrp="1"/>
          </p:cNvGraphicFramePr>
          <p:nvPr>
            <p:ph idx="1"/>
            <p:extLst/>
          </p:nvPr>
        </p:nvGraphicFramePr>
        <p:xfrm>
          <a:off x="1361679" y="1675961"/>
          <a:ext cx="10018712" cy="3957637"/>
        </p:xfrm>
        <a:graphic>
          <a:graphicData uri="http://schemas.openxmlformats.org/drawingml/2006/chart">
            <c:chart xmlns:c="http://schemas.openxmlformats.org/drawingml/2006/chart" xmlns:r="http://schemas.openxmlformats.org/officeDocument/2006/relationships" r:id="rId2"/>
          </a:graphicData>
        </a:graphic>
      </p:graphicFrame>
      <p:sp>
        <p:nvSpPr>
          <p:cNvPr id="5" name="Rectangle 4"/>
          <p:cNvSpPr/>
          <p:nvPr/>
        </p:nvSpPr>
        <p:spPr>
          <a:xfrm>
            <a:off x="3520671" y="5781575"/>
            <a:ext cx="5700728" cy="461665"/>
          </a:xfrm>
          <a:prstGeom prst="rect">
            <a:avLst/>
          </a:prstGeom>
        </p:spPr>
        <p:txBody>
          <a:bodyPr wrap="none">
            <a:spAutoFit/>
          </a:bodyPr>
          <a:lstStyle/>
          <a:p>
            <a:r>
              <a:rPr lang="en-US" sz="2400" b="1" dirty="0" smtClean="0">
                <a:solidFill>
                  <a:schemeClr val="accent2"/>
                </a:solidFill>
              </a:rPr>
              <a:t>+6.4 % </a:t>
            </a:r>
            <a:r>
              <a:rPr lang="en-US" sz="2400" b="1" dirty="0">
                <a:solidFill>
                  <a:schemeClr val="accent2"/>
                </a:solidFill>
              </a:rPr>
              <a:t>Persons Served from GY </a:t>
            </a:r>
            <a:r>
              <a:rPr lang="en-US" sz="2400" b="1" dirty="0" smtClean="0">
                <a:solidFill>
                  <a:schemeClr val="accent2"/>
                </a:solidFill>
              </a:rPr>
              <a:t>18 </a:t>
            </a:r>
            <a:r>
              <a:rPr lang="en-US" sz="2400" b="1" dirty="0">
                <a:solidFill>
                  <a:schemeClr val="accent2"/>
                </a:solidFill>
              </a:rPr>
              <a:t>- GY </a:t>
            </a:r>
            <a:r>
              <a:rPr lang="en-US" sz="2400" b="1" dirty="0" smtClean="0">
                <a:solidFill>
                  <a:schemeClr val="accent2"/>
                </a:solidFill>
              </a:rPr>
              <a:t>22</a:t>
            </a:r>
            <a:endParaRPr lang="en-US" sz="2400" b="1" dirty="0">
              <a:solidFill>
                <a:schemeClr val="accent2"/>
              </a:solidFill>
            </a:endParaRPr>
          </a:p>
        </p:txBody>
      </p:sp>
    </p:spTree>
    <p:extLst>
      <p:ext uri="{BB962C8B-B14F-4D97-AF65-F5344CB8AC3E}">
        <p14:creationId xmlns:p14="http://schemas.microsoft.com/office/powerpoint/2010/main" val="1379132055"/>
      </p:ext>
    </p:extLst>
  </p:cSld>
  <p:clrMapOvr>
    <a:masterClrMapping/>
  </p:clrMapOvr>
  <p:timing>
    <p:tnLst>
      <p:par>
        <p:cTn id="1" dur="indefinite" restart="never" nodeType="tmRoot"/>
      </p:par>
    </p:tnLst>
  </p:timing>
</p:sld>
</file>

<file path=ppt/slides/slide4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28801" y="2226424"/>
            <a:ext cx="9665913" cy="2110382"/>
          </a:xfrm>
        </p:spPr>
        <p:txBody>
          <a:bodyPr/>
          <a:lstStyle/>
          <a:p>
            <a:r>
              <a:rPr lang="en-US" dirty="0" smtClean="0"/>
              <a:t>Ending the HIV Epidemic Program Overview</a:t>
            </a:r>
            <a:endParaRPr lang="en-US" dirty="0"/>
          </a:p>
        </p:txBody>
      </p:sp>
    </p:spTree>
    <p:extLst>
      <p:ext uri="{BB962C8B-B14F-4D97-AF65-F5344CB8AC3E}">
        <p14:creationId xmlns:p14="http://schemas.microsoft.com/office/powerpoint/2010/main" val="3373310595"/>
      </p:ext>
    </p:extLst>
  </p:cSld>
  <p:clrMapOvr>
    <a:masterClrMapping/>
  </p:clrMapOvr>
  <p:timing>
    <p:tnLst>
      <p:par>
        <p:cTn id="1" dur="indefinite" restart="never" nodeType="tmRoot"/>
      </p:par>
    </p:tnLst>
  </p:timing>
</p:sld>
</file>

<file path=ppt/slides/slide4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Vision &amp; Philosophy</a:t>
            </a:r>
            <a:endParaRPr lang="en-US" dirty="0"/>
          </a:p>
        </p:txBody>
      </p:sp>
      <p:sp>
        <p:nvSpPr>
          <p:cNvPr id="3" name="Content Placeholder 2"/>
          <p:cNvSpPr>
            <a:spLocks noGrp="1"/>
          </p:cNvSpPr>
          <p:nvPr>
            <p:ph idx="1"/>
          </p:nvPr>
        </p:nvSpPr>
        <p:spPr/>
        <p:txBody>
          <a:bodyPr/>
          <a:lstStyle/>
          <a:p>
            <a:r>
              <a:rPr lang="en-US" b="1" dirty="0" smtClean="0"/>
              <a:t>Vision: </a:t>
            </a:r>
            <a:r>
              <a:rPr lang="en-US" dirty="0" smtClean="0"/>
              <a:t>The vision of the Palm Beach County EHE is to end the HIV epidemic through innovative services and strategies, new dynamic relationships and collaborations with community stakeholders, and input and involvement from the greater community.</a:t>
            </a:r>
          </a:p>
          <a:p>
            <a:r>
              <a:rPr lang="en-US" b="1" dirty="0" smtClean="0"/>
              <a:t>Philosophy: </a:t>
            </a:r>
            <a:r>
              <a:rPr lang="en-US" dirty="0" smtClean="0"/>
              <a:t>PBC EHE’s philosophy is that the gaps that exist in the current system of care are not able to be addressed by current resources, strategies, and activities, so new and innovative strategies must be developed for and led by persons with HIV.</a:t>
            </a:r>
            <a:endParaRPr lang="en-US" dirty="0"/>
          </a:p>
        </p:txBody>
      </p:sp>
    </p:spTree>
    <p:extLst>
      <p:ext uri="{BB962C8B-B14F-4D97-AF65-F5344CB8AC3E}">
        <p14:creationId xmlns:p14="http://schemas.microsoft.com/office/powerpoint/2010/main" val="528582824"/>
      </p:ext>
    </p:extLst>
  </p:cSld>
  <p:clrMapOvr>
    <a:masterClrMapping/>
  </p:clrMapOvr>
  <p:timing>
    <p:tnLst>
      <p:par>
        <p:cTn id="1" dur="indefinite" restart="never" nodeType="tmRoot"/>
      </p:par>
    </p:tnLst>
  </p:timing>
</p:sld>
</file>

<file path=ppt/slides/slide4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EHE Programs and Activities Overview</a:t>
            </a:r>
            <a:endParaRPr lang="en-US" dirty="0"/>
          </a:p>
        </p:txBody>
      </p:sp>
      <p:sp>
        <p:nvSpPr>
          <p:cNvPr id="3" name="Content Placeholder 2"/>
          <p:cNvSpPr>
            <a:spLocks noGrp="1"/>
          </p:cNvSpPr>
          <p:nvPr>
            <p:ph idx="1"/>
          </p:nvPr>
        </p:nvSpPr>
        <p:spPr/>
        <p:txBody>
          <a:bodyPr>
            <a:normAutofit fontScale="70000" lnSpcReduction="20000"/>
          </a:bodyPr>
          <a:lstStyle/>
          <a:p>
            <a:r>
              <a:rPr lang="en-US" dirty="0" smtClean="0"/>
              <a:t>PBC EHE Active Services:</a:t>
            </a:r>
          </a:p>
          <a:p>
            <a:pPr lvl="1"/>
            <a:r>
              <a:rPr lang="en-US" dirty="0"/>
              <a:t>Community Outreach, Response &amp; Engagement (CORE</a:t>
            </a:r>
            <a:r>
              <a:rPr lang="en-US" dirty="0" smtClean="0"/>
              <a:t>)</a:t>
            </a:r>
          </a:p>
          <a:p>
            <a:pPr lvl="1"/>
            <a:r>
              <a:rPr lang="en-US" dirty="0" smtClean="0"/>
              <a:t>Tele-adherence Counseling (TAC)</a:t>
            </a:r>
          </a:p>
          <a:p>
            <a:pPr lvl="1"/>
            <a:r>
              <a:rPr lang="en-US" dirty="0" smtClean="0"/>
              <a:t>Rapid Entry to Care (REC)</a:t>
            </a:r>
          </a:p>
          <a:p>
            <a:pPr lvl="1"/>
            <a:r>
              <a:rPr lang="en-US" dirty="0" smtClean="0"/>
              <a:t>Vocational Rehabilitation</a:t>
            </a:r>
          </a:p>
          <a:p>
            <a:pPr lvl="1"/>
            <a:r>
              <a:rPr lang="en-US" dirty="0" smtClean="0"/>
              <a:t>Housing &amp; Healthcare Opportunities (H2O)</a:t>
            </a:r>
          </a:p>
          <a:p>
            <a:pPr lvl="1"/>
            <a:r>
              <a:rPr lang="en-US" dirty="0" smtClean="0"/>
              <a:t>Harm Reduction Intervention Services (HRIS)</a:t>
            </a:r>
          </a:p>
          <a:p>
            <a:r>
              <a:rPr lang="en-US" dirty="0" smtClean="0"/>
              <a:t>PBC EHE Community Engagement Activities</a:t>
            </a:r>
          </a:p>
          <a:p>
            <a:pPr lvl="1"/>
            <a:r>
              <a:rPr lang="en-US" dirty="0" smtClean="0"/>
              <a:t>Community Engagement Series</a:t>
            </a:r>
          </a:p>
          <a:p>
            <a:pPr lvl="1"/>
            <a:r>
              <a:rPr lang="en-US" dirty="0" smtClean="0"/>
              <a:t>EHE Marketing Campaign</a:t>
            </a:r>
          </a:p>
          <a:p>
            <a:pPr lvl="1"/>
            <a:r>
              <a:rPr lang="en-US" dirty="0" smtClean="0"/>
              <a:t>Social Media Marketing</a:t>
            </a:r>
          </a:p>
          <a:p>
            <a:pPr lvl="1"/>
            <a:r>
              <a:rPr lang="en-US" dirty="0" smtClean="0"/>
              <a:t>Quarterly Newsletter</a:t>
            </a:r>
          </a:p>
          <a:p>
            <a:pPr lvl="1"/>
            <a:endParaRPr lang="en-US" dirty="0"/>
          </a:p>
        </p:txBody>
      </p:sp>
      <p:sp>
        <p:nvSpPr>
          <p:cNvPr id="5" name="Slide Number Placeholder 4"/>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482</a:t>
            </a:fld>
            <a:endParaRPr lang="en-US" dirty="0"/>
          </a:p>
        </p:txBody>
      </p:sp>
    </p:spTree>
    <p:extLst>
      <p:ext uri="{BB962C8B-B14F-4D97-AF65-F5344CB8AC3E}">
        <p14:creationId xmlns:p14="http://schemas.microsoft.com/office/powerpoint/2010/main" val="3060218164"/>
      </p:ext>
    </p:extLst>
  </p:cSld>
  <p:clrMapOvr>
    <a:masterClrMapping/>
  </p:clrMapOvr>
  <p:timing>
    <p:tnLst>
      <p:par>
        <p:cTn id="1" dur="indefinite" restart="never" nodeType="tmRoot"/>
      </p:par>
    </p:tnLst>
  </p:timing>
</p:sld>
</file>

<file path=ppt/slides/slide4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EHE Programs and Activities Overview</a:t>
            </a:r>
            <a:endParaRPr lang="en-US" dirty="0"/>
          </a:p>
        </p:txBody>
      </p:sp>
      <p:sp>
        <p:nvSpPr>
          <p:cNvPr id="3" name="Content Placeholder 2"/>
          <p:cNvSpPr>
            <a:spLocks noGrp="1"/>
          </p:cNvSpPr>
          <p:nvPr>
            <p:ph idx="1"/>
          </p:nvPr>
        </p:nvSpPr>
        <p:spPr/>
        <p:txBody>
          <a:bodyPr/>
          <a:lstStyle/>
          <a:p>
            <a:r>
              <a:rPr lang="en-US" dirty="0" smtClean="0"/>
              <a:t>PBC EHE is planning the following programs/activities:</a:t>
            </a:r>
          </a:p>
          <a:p>
            <a:pPr lvl="1"/>
            <a:r>
              <a:rPr lang="en-US" dirty="0" smtClean="0"/>
              <a:t>Transportation Assistance</a:t>
            </a:r>
          </a:p>
          <a:p>
            <a:pPr lvl="1"/>
            <a:r>
              <a:rPr lang="en-US" dirty="0" smtClean="0"/>
              <a:t>Jail Linkage</a:t>
            </a:r>
          </a:p>
          <a:p>
            <a:pPr lvl="1"/>
            <a:r>
              <a:rPr lang="en-US" dirty="0" smtClean="0"/>
              <a:t>Case Management System Improvements</a:t>
            </a:r>
          </a:p>
          <a:p>
            <a:pPr lvl="1"/>
            <a:endParaRPr lang="en-US" dirty="0"/>
          </a:p>
        </p:txBody>
      </p:sp>
      <p:sp>
        <p:nvSpPr>
          <p:cNvPr id="5" name="Slide Number Placeholder 4"/>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483</a:t>
            </a:fld>
            <a:endParaRPr lang="en-US"/>
          </a:p>
        </p:txBody>
      </p:sp>
    </p:spTree>
    <p:extLst>
      <p:ext uri="{BB962C8B-B14F-4D97-AF65-F5344CB8AC3E}">
        <p14:creationId xmlns:p14="http://schemas.microsoft.com/office/powerpoint/2010/main" val="2837532128"/>
      </p:ext>
    </p:extLst>
  </p:cSld>
  <p:clrMapOvr>
    <a:masterClrMapping/>
  </p:clrMapOvr>
  <p:timing>
    <p:tnLst>
      <p:par>
        <p:cTn id="1" dur="indefinite" restart="never" nodeType="tmRoot"/>
      </p:par>
    </p:tnLst>
  </p:timing>
</p:sld>
</file>

<file path=ppt/slides/slide4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Community Outreach, Response and Engagement (CORE)</a:t>
            </a:r>
            <a:endParaRPr lang="en-US" dirty="0"/>
          </a:p>
        </p:txBody>
      </p:sp>
      <p:sp>
        <p:nvSpPr>
          <p:cNvPr id="3" name="Content Placeholder 2"/>
          <p:cNvSpPr>
            <a:spLocks noGrp="1"/>
          </p:cNvSpPr>
          <p:nvPr>
            <p:ph idx="1"/>
          </p:nvPr>
        </p:nvSpPr>
        <p:spPr/>
        <p:txBody>
          <a:bodyPr>
            <a:normAutofit lnSpcReduction="10000"/>
          </a:bodyPr>
          <a:lstStyle/>
          <a:p>
            <a:r>
              <a:rPr lang="en-US" dirty="0" smtClean="0"/>
              <a:t>CORE services identify PWH who care currently out of care and rapidly reengage them into care</a:t>
            </a:r>
          </a:p>
          <a:p>
            <a:r>
              <a:rPr lang="en-US" dirty="0" smtClean="0"/>
              <a:t>CORE staff:</a:t>
            </a:r>
          </a:p>
          <a:p>
            <a:pPr lvl="1"/>
            <a:r>
              <a:rPr lang="en-US" dirty="0"/>
              <a:t>L</a:t>
            </a:r>
            <a:r>
              <a:rPr lang="en-US" dirty="0" smtClean="0"/>
              <a:t>ocate and reengage PWH who are out of care in our jurisdiction</a:t>
            </a:r>
          </a:p>
          <a:p>
            <a:pPr lvl="1"/>
            <a:r>
              <a:rPr lang="en-US" dirty="0"/>
              <a:t>A</a:t>
            </a:r>
            <a:r>
              <a:rPr lang="en-US" dirty="0" smtClean="0"/>
              <a:t>ssist PWH in addressing any barriers to care they may face</a:t>
            </a:r>
          </a:p>
          <a:p>
            <a:r>
              <a:rPr lang="en-US" dirty="0" smtClean="0"/>
              <a:t>CORE is provided by a CORE Specialist (Case Manager) and a Peer in a CORE Team</a:t>
            </a:r>
          </a:p>
          <a:p>
            <a:r>
              <a:rPr lang="en-US" dirty="0" smtClean="0"/>
              <a:t>CORE services look different for each client receiving them based on client needs</a:t>
            </a:r>
            <a:endParaRPr lang="en-US" dirty="0"/>
          </a:p>
        </p:txBody>
      </p:sp>
      <p:sp>
        <p:nvSpPr>
          <p:cNvPr id="5" name="Slide Number Placeholder 4"/>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484</a:t>
            </a:fld>
            <a:endParaRPr lang="en-US" dirty="0"/>
          </a:p>
        </p:txBody>
      </p:sp>
    </p:spTree>
    <p:extLst>
      <p:ext uri="{BB962C8B-B14F-4D97-AF65-F5344CB8AC3E}">
        <p14:creationId xmlns:p14="http://schemas.microsoft.com/office/powerpoint/2010/main" val="1246581614"/>
      </p:ext>
    </p:extLst>
  </p:cSld>
  <p:clrMapOvr>
    <a:masterClrMapping/>
  </p:clrMapOvr>
  <p:timing>
    <p:tnLst>
      <p:par>
        <p:cTn id="1" dur="indefinite" restart="never" nodeType="tmRoot"/>
      </p:par>
    </p:tnLst>
  </p:timing>
</p:sld>
</file>

<file path=ppt/slides/slide4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Community Outreach, Response and Engagement (CORE)</a:t>
            </a:r>
            <a:endParaRPr lang="en-US" dirty="0"/>
          </a:p>
        </p:txBody>
      </p:sp>
      <p:sp>
        <p:nvSpPr>
          <p:cNvPr id="3" name="Content Placeholder 2"/>
          <p:cNvSpPr>
            <a:spLocks noGrp="1"/>
          </p:cNvSpPr>
          <p:nvPr>
            <p:ph idx="1"/>
          </p:nvPr>
        </p:nvSpPr>
        <p:spPr>
          <a:xfrm>
            <a:off x="1484309" y="1958253"/>
            <a:ext cx="10018713" cy="3957638"/>
          </a:xfrm>
        </p:spPr>
        <p:txBody>
          <a:bodyPr>
            <a:normAutofit fontScale="92500" lnSpcReduction="10000"/>
          </a:bodyPr>
          <a:lstStyle/>
          <a:p>
            <a:r>
              <a:rPr lang="en-US" dirty="0" smtClean="0"/>
              <a:t>CORE Specialists and Teams are able to:</a:t>
            </a:r>
          </a:p>
          <a:p>
            <a:pPr lvl="1"/>
            <a:r>
              <a:rPr lang="en-US" dirty="0" smtClean="0"/>
              <a:t>Provide transportation for clients to medical appointments</a:t>
            </a:r>
          </a:p>
          <a:p>
            <a:pPr lvl="1"/>
            <a:r>
              <a:rPr lang="en-US" dirty="0" smtClean="0"/>
              <a:t>Meet clients wherever they need</a:t>
            </a:r>
          </a:p>
          <a:p>
            <a:pPr lvl="1"/>
            <a:r>
              <a:rPr lang="en-US" dirty="0" smtClean="0"/>
              <a:t>Keep non-standard hours</a:t>
            </a:r>
          </a:p>
          <a:p>
            <a:pPr lvl="1"/>
            <a:r>
              <a:rPr lang="en-US" dirty="0" smtClean="0"/>
              <a:t>Provide intensive, strengths-based case management for clients to address their barriers</a:t>
            </a:r>
          </a:p>
          <a:p>
            <a:pPr lvl="1"/>
            <a:r>
              <a:rPr lang="en-US" dirty="0" smtClean="0"/>
              <a:t>Be dispatched by the EHE Registration clerk to assist clients when needed</a:t>
            </a:r>
          </a:p>
          <a:p>
            <a:pPr lvl="1"/>
            <a:r>
              <a:rPr lang="en-US" dirty="0" smtClean="0"/>
              <a:t>Refer clients to other services, both HIV and not HIV related</a:t>
            </a:r>
          </a:p>
          <a:p>
            <a:pPr lvl="1"/>
            <a:r>
              <a:rPr lang="en-US" dirty="0" smtClean="0"/>
              <a:t>Develop relationships with local service providers</a:t>
            </a:r>
          </a:p>
          <a:p>
            <a:pPr lvl="1"/>
            <a:r>
              <a:rPr lang="en-US" dirty="0" smtClean="0"/>
              <a:t>Respond to HIV clusters and outbreaks to provide these services in coordination with prevention partners</a:t>
            </a:r>
          </a:p>
          <a:p>
            <a:pPr lvl="1"/>
            <a:endParaRPr lang="en-US" dirty="0" smtClean="0"/>
          </a:p>
          <a:p>
            <a:pPr lvl="1"/>
            <a:endParaRPr lang="en-US" dirty="0"/>
          </a:p>
        </p:txBody>
      </p:sp>
      <p:sp>
        <p:nvSpPr>
          <p:cNvPr id="5" name="Slide Number Placeholder 4"/>
          <p:cNvSpPr>
            <a:spLocks noGrp="1"/>
          </p:cNvSpPr>
          <p:nvPr>
            <p:ph type="sldNum" sz="quarter" idx="4294967295"/>
          </p:nvPr>
        </p:nvSpPr>
        <p:spPr>
          <a:xfrm>
            <a:off x="11503022" y="107229"/>
            <a:ext cx="551167" cy="365125"/>
          </a:xfrm>
          <a:prstGeom prst="rect">
            <a:avLst/>
          </a:prstGeom>
        </p:spPr>
        <p:txBody>
          <a:bodyPr/>
          <a:lstStyle/>
          <a:p>
            <a:fld id="{F0037B57-9EAB-4D5D-BF14-E21E2AA4351C}" type="slidenum">
              <a:rPr lang="en-US" smtClean="0"/>
              <a:t>485</a:t>
            </a:fld>
            <a:endParaRPr lang="en-US" dirty="0"/>
          </a:p>
        </p:txBody>
      </p:sp>
    </p:spTree>
    <p:extLst>
      <p:ext uri="{BB962C8B-B14F-4D97-AF65-F5344CB8AC3E}">
        <p14:creationId xmlns:p14="http://schemas.microsoft.com/office/powerpoint/2010/main" val="109493715"/>
      </p:ext>
    </p:extLst>
  </p:cSld>
  <p:clrMapOvr>
    <a:masterClrMapping/>
  </p:clrMapOvr>
  <p:timing>
    <p:tnLst>
      <p:par>
        <p:cTn id="1" dur="indefinite" restart="never" nodeType="tmRoot"/>
      </p:par>
    </p:tnLst>
  </p:timing>
</p:sld>
</file>

<file path=ppt/slides/slide4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Who </a:t>
            </a:r>
            <a:r>
              <a:rPr lang="en-US" dirty="0"/>
              <a:t>S</a:t>
            </a:r>
            <a:r>
              <a:rPr lang="en-US" dirty="0" smtClean="0"/>
              <a:t>hould be Referred to CORE?</a:t>
            </a:r>
            <a:endParaRPr lang="en-US" dirty="0"/>
          </a:p>
        </p:txBody>
      </p:sp>
      <p:sp>
        <p:nvSpPr>
          <p:cNvPr id="3" name="Content Placeholder 2"/>
          <p:cNvSpPr>
            <a:spLocks noGrp="1"/>
          </p:cNvSpPr>
          <p:nvPr>
            <p:ph idx="1"/>
          </p:nvPr>
        </p:nvSpPr>
        <p:spPr/>
        <p:txBody>
          <a:bodyPr/>
          <a:lstStyle/>
          <a:p>
            <a:r>
              <a:rPr lang="en-US" dirty="0" smtClean="0"/>
              <a:t>Clients who have disengaged from or fallen out of care</a:t>
            </a:r>
          </a:p>
          <a:p>
            <a:r>
              <a:rPr lang="en-US" dirty="0" smtClean="0"/>
              <a:t>Clients who are not reached by EIS, DIS or Partner Services</a:t>
            </a:r>
          </a:p>
          <a:p>
            <a:pPr lvl="1"/>
            <a:r>
              <a:rPr lang="en-US" dirty="0" smtClean="0"/>
              <a:t>These clients should be referred even if no contact was made, instead of closing out</a:t>
            </a:r>
          </a:p>
          <a:p>
            <a:r>
              <a:rPr lang="en-US" dirty="0" smtClean="0"/>
              <a:t>Clients who receive a positive HIV test and are not linked to care successfully</a:t>
            </a:r>
          </a:p>
          <a:p>
            <a:r>
              <a:rPr lang="en-US" dirty="0" smtClean="0"/>
              <a:t>Clients who have been out of care and are interested in returning to care</a:t>
            </a:r>
          </a:p>
          <a:p>
            <a:pPr marL="0" indent="0">
              <a:buNone/>
            </a:pPr>
            <a:endParaRPr lang="en-US" dirty="0"/>
          </a:p>
        </p:txBody>
      </p:sp>
      <p:sp>
        <p:nvSpPr>
          <p:cNvPr id="5" name="Slide Number Placeholder 4"/>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486</a:t>
            </a:fld>
            <a:endParaRPr lang="en-US" dirty="0"/>
          </a:p>
        </p:txBody>
      </p:sp>
    </p:spTree>
    <p:extLst>
      <p:ext uri="{BB962C8B-B14F-4D97-AF65-F5344CB8AC3E}">
        <p14:creationId xmlns:p14="http://schemas.microsoft.com/office/powerpoint/2010/main" val="2172029720"/>
      </p:ext>
    </p:extLst>
  </p:cSld>
  <p:clrMapOvr>
    <a:masterClrMapping/>
  </p:clrMapOvr>
  <p:timing>
    <p:tnLst>
      <p:par>
        <p:cTn id="1" dur="indefinite" restart="never" nodeType="tmRoot"/>
      </p:par>
    </p:tnLst>
  </p:timing>
</p:sld>
</file>

<file path=ppt/slides/slide4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What to Expect from CORE</a:t>
            </a:r>
            <a:endParaRPr lang="en-US" dirty="0"/>
          </a:p>
        </p:txBody>
      </p:sp>
      <p:sp>
        <p:nvSpPr>
          <p:cNvPr id="3" name="Content Placeholder 2"/>
          <p:cNvSpPr>
            <a:spLocks noGrp="1"/>
          </p:cNvSpPr>
          <p:nvPr>
            <p:ph idx="1"/>
          </p:nvPr>
        </p:nvSpPr>
        <p:spPr/>
        <p:txBody>
          <a:bodyPr>
            <a:normAutofit fontScale="92500" lnSpcReduction="10000"/>
          </a:bodyPr>
          <a:lstStyle/>
          <a:p>
            <a:r>
              <a:rPr lang="en-US" dirty="0" smtClean="0"/>
              <a:t>Improved coordination with local service coordinators</a:t>
            </a:r>
          </a:p>
          <a:p>
            <a:r>
              <a:rPr lang="en-US" dirty="0" smtClean="0"/>
              <a:t>Regular communication between CORE teams and provider staff</a:t>
            </a:r>
          </a:p>
          <a:p>
            <a:r>
              <a:rPr lang="en-US" dirty="0" smtClean="0"/>
              <a:t>Regular in-person visits from CORE staff</a:t>
            </a:r>
          </a:p>
          <a:p>
            <a:r>
              <a:rPr lang="en-US" dirty="0" smtClean="0"/>
              <a:t>Increased number of linkages to care</a:t>
            </a:r>
          </a:p>
          <a:p>
            <a:r>
              <a:rPr lang="en-US" dirty="0" smtClean="0"/>
              <a:t>Increase in total clients served</a:t>
            </a:r>
          </a:p>
          <a:p>
            <a:r>
              <a:rPr lang="en-US" dirty="0" smtClean="0"/>
              <a:t>Increased access to other available services</a:t>
            </a:r>
          </a:p>
          <a:p>
            <a:r>
              <a:rPr lang="en-US" dirty="0" smtClean="0"/>
              <a:t>Support for capacity building activities</a:t>
            </a:r>
          </a:p>
          <a:p>
            <a:r>
              <a:rPr lang="en-US" dirty="0" smtClean="0"/>
              <a:t>Support for adherence to care plan</a:t>
            </a:r>
          </a:p>
          <a:p>
            <a:r>
              <a:rPr lang="en-US" dirty="0" smtClean="0"/>
              <a:t>Improved access to clients</a:t>
            </a:r>
            <a:endParaRPr lang="en-US" dirty="0"/>
          </a:p>
        </p:txBody>
      </p:sp>
      <p:sp>
        <p:nvSpPr>
          <p:cNvPr id="5" name="Slide Number Placeholder 4"/>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487</a:t>
            </a:fld>
            <a:endParaRPr lang="en-US"/>
          </a:p>
        </p:txBody>
      </p:sp>
    </p:spTree>
    <p:extLst>
      <p:ext uri="{BB962C8B-B14F-4D97-AF65-F5344CB8AC3E}">
        <p14:creationId xmlns:p14="http://schemas.microsoft.com/office/powerpoint/2010/main" val="1801349317"/>
      </p:ext>
    </p:extLst>
  </p:cSld>
  <p:clrMapOvr>
    <a:masterClrMapping/>
  </p:clrMapOvr>
  <p:timing>
    <p:tnLst>
      <p:par>
        <p:cTn id="1" dur="indefinite" restart="never" nodeType="tmRoot"/>
      </p:par>
    </p:tnLst>
  </p:timing>
</p:sld>
</file>

<file path=ppt/slides/slide4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Rapid Entry to Care (REC)</a:t>
            </a:r>
            <a:endParaRPr lang="en-US" dirty="0"/>
          </a:p>
        </p:txBody>
      </p:sp>
      <p:sp>
        <p:nvSpPr>
          <p:cNvPr id="3" name="Content Placeholder 2"/>
          <p:cNvSpPr>
            <a:spLocks noGrp="1"/>
          </p:cNvSpPr>
          <p:nvPr>
            <p:ph idx="1"/>
          </p:nvPr>
        </p:nvSpPr>
        <p:spPr/>
        <p:txBody>
          <a:bodyPr>
            <a:normAutofit fontScale="92500"/>
          </a:bodyPr>
          <a:lstStyle/>
          <a:p>
            <a:r>
              <a:rPr lang="en-US" dirty="0" smtClean="0"/>
              <a:t>Rapid Entry to Care (REC) will be a service that guarantees access to an introductory healthcare appointment for any HIV+ client regardless of income or residency status</a:t>
            </a:r>
          </a:p>
          <a:p>
            <a:r>
              <a:rPr lang="en-US" dirty="0" smtClean="0"/>
              <a:t>REC is a Clinical Service</a:t>
            </a:r>
          </a:p>
          <a:p>
            <a:r>
              <a:rPr lang="en-US" dirty="0" smtClean="0"/>
              <a:t>REC guarantees an appointment within 3 days of referral</a:t>
            </a:r>
          </a:p>
          <a:p>
            <a:r>
              <a:rPr lang="en-US" dirty="0" smtClean="0"/>
              <a:t>REC guarantees clients are seen at their appointment time without a long wait</a:t>
            </a:r>
          </a:p>
          <a:p>
            <a:r>
              <a:rPr lang="en-US" dirty="0" smtClean="0"/>
              <a:t>REC provides rapid ART initiation for clients</a:t>
            </a:r>
          </a:p>
          <a:p>
            <a:r>
              <a:rPr lang="en-US" dirty="0" smtClean="0"/>
              <a:t>REC can be used for clients who are returning to care or who are newly diagnosed</a:t>
            </a:r>
            <a:endParaRPr lang="en-US" dirty="0"/>
          </a:p>
        </p:txBody>
      </p:sp>
      <p:sp>
        <p:nvSpPr>
          <p:cNvPr id="5" name="Slide Number Placeholder 4"/>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488</a:t>
            </a:fld>
            <a:endParaRPr lang="en-US" dirty="0"/>
          </a:p>
        </p:txBody>
      </p:sp>
    </p:spTree>
    <p:extLst>
      <p:ext uri="{BB962C8B-B14F-4D97-AF65-F5344CB8AC3E}">
        <p14:creationId xmlns:p14="http://schemas.microsoft.com/office/powerpoint/2010/main" val="4118186849"/>
      </p:ext>
    </p:extLst>
  </p:cSld>
  <p:clrMapOvr>
    <a:masterClrMapping/>
  </p:clrMapOvr>
  <p:timing>
    <p:tnLst>
      <p:par>
        <p:cTn id="1" dur="indefinite" restart="never" nodeType="tmRoot"/>
      </p:par>
    </p:tnLst>
  </p:timing>
</p:sld>
</file>

<file path=ppt/slides/slide4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Tele-Adherence Counseling (TAC)</a:t>
            </a:r>
            <a:endParaRPr lang="en-US" dirty="0"/>
          </a:p>
        </p:txBody>
      </p:sp>
      <p:sp>
        <p:nvSpPr>
          <p:cNvPr id="3" name="Content Placeholder 2"/>
          <p:cNvSpPr>
            <a:spLocks noGrp="1"/>
          </p:cNvSpPr>
          <p:nvPr>
            <p:ph idx="1"/>
          </p:nvPr>
        </p:nvSpPr>
        <p:spPr/>
        <p:txBody>
          <a:bodyPr>
            <a:normAutofit fontScale="70000" lnSpcReduction="20000"/>
          </a:bodyPr>
          <a:lstStyle/>
          <a:p>
            <a:r>
              <a:rPr lang="en-US" dirty="0" smtClean="0"/>
              <a:t>Tele-Adherence Counseling (TAC) will be provided directly by county staff</a:t>
            </a:r>
          </a:p>
          <a:p>
            <a:r>
              <a:rPr lang="en-US" dirty="0" smtClean="0"/>
              <a:t>Clients are enrolled in an online platform called PL Cares which helps to develop self monitoring skills and improve adherence to care</a:t>
            </a:r>
          </a:p>
          <a:p>
            <a:r>
              <a:rPr lang="en-US" dirty="0" smtClean="0"/>
              <a:t>Clients have daily check-ins to keep track of:</a:t>
            </a:r>
          </a:p>
          <a:p>
            <a:pPr lvl="1"/>
            <a:r>
              <a:rPr lang="en-US" dirty="0" smtClean="0"/>
              <a:t>Medication Adherence</a:t>
            </a:r>
          </a:p>
          <a:p>
            <a:pPr lvl="1"/>
            <a:r>
              <a:rPr lang="en-US" dirty="0" smtClean="0"/>
              <a:t>Stress Level</a:t>
            </a:r>
          </a:p>
          <a:p>
            <a:pPr lvl="1"/>
            <a:r>
              <a:rPr lang="en-US" dirty="0" smtClean="0"/>
              <a:t>Mood</a:t>
            </a:r>
          </a:p>
          <a:p>
            <a:r>
              <a:rPr lang="en-US" dirty="0" smtClean="0"/>
              <a:t>Clients may also input their medical appointments</a:t>
            </a:r>
          </a:p>
          <a:p>
            <a:r>
              <a:rPr lang="en-US" dirty="0" smtClean="0"/>
              <a:t>Tele-Adherence counselor may enter client CD4 and Viral Load lab results so client may track their progress</a:t>
            </a:r>
          </a:p>
          <a:p>
            <a:r>
              <a:rPr lang="en-US" dirty="0" smtClean="0"/>
              <a:t>Tele-Adherence counselor will reach out to clients who indicate missing appointments or medication to develop a strategy to improve adherence</a:t>
            </a:r>
          </a:p>
          <a:p>
            <a:r>
              <a:rPr lang="en-US" dirty="0" smtClean="0"/>
              <a:t>Tele-Adherence Counseling works in tandem with non-medical and medical case management service and does not replace them</a:t>
            </a:r>
          </a:p>
        </p:txBody>
      </p:sp>
      <p:sp>
        <p:nvSpPr>
          <p:cNvPr id="5" name="Slide Number Placeholder 4"/>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489</a:t>
            </a:fld>
            <a:endParaRPr lang="en-US" dirty="0"/>
          </a:p>
        </p:txBody>
      </p:sp>
    </p:spTree>
    <p:extLst>
      <p:ext uri="{BB962C8B-B14F-4D97-AF65-F5344CB8AC3E}">
        <p14:creationId xmlns:p14="http://schemas.microsoft.com/office/powerpoint/2010/main" val="3778077488"/>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5 Year Trends-Cost/Person by </a:t>
            </a:r>
            <a:r>
              <a:rPr lang="en-US" dirty="0" smtClean="0"/>
              <a:t/>
            </a:r>
            <a:br>
              <a:rPr lang="en-US" dirty="0" smtClean="0"/>
            </a:br>
            <a:r>
              <a:rPr lang="en-US" dirty="0" smtClean="0"/>
              <a:t>Service </a:t>
            </a:r>
            <a:r>
              <a:rPr lang="en-US" dirty="0"/>
              <a:t>Category</a:t>
            </a:r>
          </a:p>
        </p:txBody>
      </p:sp>
      <p:graphicFrame>
        <p:nvGraphicFramePr>
          <p:cNvPr id="6" name="Content Placeholder 5"/>
          <p:cNvGraphicFramePr>
            <a:graphicFrameLocks noGrp="1"/>
          </p:cNvGraphicFramePr>
          <p:nvPr>
            <p:ph idx="1"/>
            <p:extLst/>
          </p:nvPr>
        </p:nvGraphicFramePr>
        <p:xfrm>
          <a:off x="1484313" y="1833563"/>
          <a:ext cx="10018712" cy="3957637"/>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835225697"/>
      </p:ext>
    </p:extLst>
  </p:cSld>
  <p:clrMapOvr>
    <a:masterClrMapping/>
  </p:clrMapOvr>
  <p:timing>
    <p:tnLst>
      <p:par>
        <p:cTn id="1" dur="indefinite" restart="never" nodeType="tmRoot"/>
      </p:par>
    </p:tnLst>
  </p:timing>
</p:sld>
</file>

<file path=ppt/slides/slide4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Tele-Adherence Counseling</a:t>
            </a:r>
            <a:endParaRPr lang="en-US" dirty="0"/>
          </a:p>
        </p:txBody>
      </p:sp>
      <p:sp>
        <p:nvSpPr>
          <p:cNvPr id="3" name="Content Placeholder 2"/>
          <p:cNvSpPr>
            <a:spLocks noGrp="1"/>
          </p:cNvSpPr>
          <p:nvPr>
            <p:ph idx="1"/>
          </p:nvPr>
        </p:nvSpPr>
        <p:spPr/>
        <p:txBody>
          <a:bodyPr>
            <a:normAutofit fontScale="85000" lnSpcReduction="10000"/>
          </a:bodyPr>
          <a:lstStyle/>
          <a:p>
            <a:r>
              <a:rPr lang="en-US" dirty="0" smtClean="0"/>
              <a:t>Clients have access to an anonymous community message board to ask questions and have conversations with other affected community members without fear of disclosing their identity</a:t>
            </a:r>
          </a:p>
          <a:p>
            <a:r>
              <a:rPr lang="en-US" dirty="0" smtClean="0"/>
              <a:t>The message boards are in English, Spanish and Creole</a:t>
            </a:r>
          </a:p>
          <a:p>
            <a:r>
              <a:rPr lang="en-US" dirty="0" smtClean="0"/>
              <a:t>Tele-Adherence Counselor (English, Creole) and Registration Clerk (Spanish) monitor message boards to remove any inappropriate or personally identifying posts</a:t>
            </a:r>
          </a:p>
          <a:p>
            <a:r>
              <a:rPr lang="en-US" dirty="0" smtClean="0"/>
              <a:t>Clients may request a Tele-Adherence session with Tele-Adherence Counselor through a HIPPA-compliant virtual call or in person</a:t>
            </a:r>
          </a:p>
          <a:p>
            <a:r>
              <a:rPr lang="en-US" dirty="0" smtClean="0"/>
              <a:t>Clients may privately message with the Tele-Adherence Counselor, but not other members</a:t>
            </a:r>
          </a:p>
          <a:p>
            <a:r>
              <a:rPr lang="en-US" dirty="0" smtClean="0"/>
              <a:t>Providers and other case managers are not invited to participate on the platform in the implementation phase</a:t>
            </a:r>
            <a:endParaRPr lang="en-US" dirty="0"/>
          </a:p>
        </p:txBody>
      </p:sp>
      <p:sp>
        <p:nvSpPr>
          <p:cNvPr id="5" name="Slide Number Placeholder 4"/>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490</a:t>
            </a:fld>
            <a:endParaRPr lang="en-US" dirty="0"/>
          </a:p>
        </p:txBody>
      </p:sp>
    </p:spTree>
    <p:extLst>
      <p:ext uri="{BB962C8B-B14F-4D97-AF65-F5344CB8AC3E}">
        <p14:creationId xmlns:p14="http://schemas.microsoft.com/office/powerpoint/2010/main" val="642605133"/>
      </p:ext>
    </p:extLst>
  </p:cSld>
  <p:clrMapOvr>
    <a:masterClrMapping/>
  </p:clrMapOvr>
  <p:timing>
    <p:tnLst>
      <p:par>
        <p:cTn id="1" dur="indefinite" restart="never" nodeType="tmRoot"/>
      </p:par>
    </p:tnLst>
  </p:timing>
</p:sld>
</file>

<file path=ppt/slides/slide4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Which clients should be referred to TAC services?</a:t>
            </a:r>
            <a:endParaRPr lang="en-US" dirty="0"/>
          </a:p>
        </p:txBody>
      </p:sp>
      <p:sp>
        <p:nvSpPr>
          <p:cNvPr id="3" name="Content Placeholder 2"/>
          <p:cNvSpPr>
            <a:spLocks noGrp="1"/>
          </p:cNvSpPr>
          <p:nvPr>
            <p:ph idx="1"/>
          </p:nvPr>
        </p:nvSpPr>
        <p:spPr/>
        <p:txBody>
          <a:bodyPr>
            <a:normAutofit/>
          </a:bodyPr>
          <a:lstStyle/>
          <a:p>
            <a:r>
              <a:rPr lang="en-US" dirty="0" smtClean="0"/>
              <a:t>Newly Diagnosed Clients</a:t>
            </a:r>
          </a:p>
          <a:p>
            <a:r>
              <a:rPr lang="en-US" dirty="0" smtClean="0"/>
              <a:t>Clients who are returning to care or who have recently returned to care (within 6 months)</a:t>
            </a:r>
          </a:p>
          <a:p>
            <a:r>
              <a:rPr lang="en-US" dirty="0" smtClean="0"/>
              <a:t>Clients who are in care but not virally suppressed or struggling to adhere to a care plan</a:t>
            </a:r>
          </a:p>
        </p:txBody>
      </p:sp>
      <p:sp>
        <p:nvSpPr>
          <p:cNvPr id="5" name="Slide Number Placeholder 4"/>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491</a:t>
            </a:fld>
            <a:endParaRPr lang="en-US"/>
          </a:p>
        </p:txBody>
      </p:sp>
    </p:spTree>
    <p:extLst>
      <p:ext uri="{BB962C8B-B14F-4D97-AF65-F5344CB8AC3E}">
        <p14:creationId xmlns:p14="http://schemas.microsoft.com/office/powerpoint/2010/main" val="1598027024"/>
      </p:ext>
    </p:extLst>
  </p:cSld>
  <p:clrMapOvr>
    <a:masterClrMapping/>
  </p:clrMapOvr>
  <p:timing>
    <p:tnLst>
      <p:par>
        <p:cTn id="1" dur="indefinite" restart="never" nodeType="tmRoot"/>
      </p:par>
    </p:tnLst>
  </p:timing>
</p:sld>
</file>

<file path=ppt/slides/slide4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TAC by the Numbers</a:t>
            </a:r>
            <a:endParaRPr lang="en-US" dirty="0"/>
          </a:p>
        </p:txBody>
      </p:sp>
      <p:sp>
        <p:nvSpPr>
          <p:cNvPr id="3" name="Content Placeholder 2"/>
          <p:cNvSpPr>
            <a:spLocks noGrp="1"/>
          </p:cNvSpPr>
          <p:nvPr>
            <p:ph idx="1"/>
          </p:nvPr>
        </p:nvSpPr>
        <p:spPr/>
        <p:txBody>
          <a:bodyPr/>
          <a:lstStyle/>
          <a:p>
            <a:r>
              <a:rPr lang="en-US" dirty="0" smtClean="0"/>
              <a:t>Clients Active: 84</a:t>
            </a:r>
          </a:p>
          <a:p>
            <a:pPr lvl="1"/>
            <a:r>
              <a:rPr lang="en-US" dirty="0" smtClean="0"/>
              <a:t>Viral suppression Rate: 72%</a:t>
            </a:r>
          </a:p>
          <a:p>
            <a:pPr lvl="1"/>
            <a:r>
              <a:rPr lang="en-US" dirty="0" smtClean="0"/>
              <a:t>Undetectable Rate: 60%</a:t>
            </a:r>
          </a:p>
          <a:p>
            <a:pPr lvl="1"/>
            <a:r>
              <a:rPr lang="en-US" dirty="0" smtClean="0"/>
              <a:t>Average Response Rate: 80%</a:t>
            </a:r>
          </a:p>
          <a:p>
            <a:pPr lvl="1"/>
            <a:r>
              <a:rPr lang="en-US" dirty="0" smtClean="0"/>
              <a:t>Average Mood (1-5, low to high): 3.4</a:t>
            </a:r>
          </a:p>
          <a:p>
            <a:pPr lvl="1"/>
            <a:r>
              <a:rPr lang="en-US" dirty="0" smtClean="0"/>
              <a:t>Average Stress (1 – 10, low to high): 2.5</a:t>
            </a:r>
          </a:p>
        </p:txBody>
      </p:sp>
      <p:sp>
        <p:nvSpPr>
          <p:cNvPr id="5" name="Slide Number Placeholder 4"/>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492</a:t>
            </a:fld>
            <a:endParaRPr lang="en-US"/>
          </a:p>
        </p:txBody>
      </p:sp>
    </p:spTree>
    <p:extLst>
      <p:ext uri="{BB962C8B-B14F-4D97-AF65-F5344CB8AC3E}">
        <p14:creationId xmlns:p14="http://schemas.microsoft.com/office/powerpoint/2010/main" val="1600191103"/>
      </p:ext>
    </p:extLst>
  </p:cSld>
  <p:clrMapOvr>
    <a:masterClrMapping/>
  </p:clrMapOvr>
  <p:timing>
    <p:tnLst>
      <p:par>
        <p:cTn id="1" dur="indefinite" restart="never" nodeType="tmRoot"/>
      </p:par>
    </p:tnLst>
  </p:timing>
</p:sld>
</file>

<file path=ppt/slides/slide4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Assessments &amp; Projects</a:t>
            </a:r>
            <a:endParaRPr lang="en-US" dirty="0"/>
          </a:p>
        </p:txBody>
      </p:sp>
      <p:sp>
        <p:nvSpPr>
          <p:cNvPr id="3" name="Content Placeholder 2"/>
          <p:cNvSpPr>
            <a:spLocks noGrp="1"/>
          </p:cNvSpPr>
          <p:nvPr>
            <p:ph idx="1"/>
          </p:nvPr>
        </p:nvSpPr>
        <p:spPr/>
        <p:txBody>
          <a:bodyPr/>
          <a:lstStyle/>
          <a:p>
            <a:r>
              <a:rPr lang="en-US" dirty="0" smtClean="0"/>
              <a:t>Three projects and assessments are ongoing:</a:t>
            </a:r>
          </a:p>
          <a:p>
            <a:pPr lvl="1"/>
            <a:r>
              <a:rPr lang="en-US" dirty="0" smtClean="0"/>
              <a:t>Jail Linkage Project</a:t>
            </a:r>
          </a:p>
          <a:p>
            <a:pPr lvl="1"/>
            <a:r>
              <a:rPr lang="en-US" dirty="0" smtClean="0"/>
              <a:t>Case Management Assessment</a:t>
            </a:r>
          </a:p>
          <a:p>
            <a:pPr lvl="1"/>
            <a:r>
              <a:rPr lang="en-US" dirty="0" smtClean="0"/>
              <a:t>Transportation Assessment</a:t>
            </a:r>
            <a:endParaRPr lang="en-US" dirty="0"/>
          </a:p>
        </p:txBody>
      </p:sp>
      <p:sp>
        <p:nvSpPr>
          <p:cNvPr id="5" name="Slide Number Placeholder 4"/>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493</a:t>
            </a:fld>
            <a:endParaRPr lang="en-US"/>
          </a:p>
        </p:txBody>
      </p:sp>
    </p:spTree>
    <p:extLst>
      <p:ext uri="{BB962C8B-B14F-4D97-AF65-F5344CB8AC3E}">
        <p14:creationId xmlns:p14="http://schemas.microsoft.com/office/powerpoint/2010/main" val="4091609412"/>
      </p:ext>
    </p:extLst>
  </p:cSld>
  <p:clrMapOvr>
    <a:masterClrMapping/>
  </p:clrMapOvr>
  <p:timing>
    <p:tnLst>
      <p:par>
        <p:cTn id="1" dur="indefinite" restart="never" nodeType="tmRoot"/>
      </p:par>
    </p:tnLst>
  </p:timing>
</p:sld>
</file>

<file path=ppt/slides/slide4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Jail Linkage Project</a:t>
            </a:r>
            <a:endParaRPr lang="en-US" dirty="0"/>
          </a:p>
        </p:txBody>
      </p:sp>
      <p:sp>
        <p:nvSpPr>
          <p:cNvPr id="3" name="Content Placeholder 2"/>
          <p:cNvSpPr>
            <a:spLocks noGrp="1"/>
          </p:cNvSpPr>
          <p:nvPr>
            <p:ph idx="1"/>
          </p:nvPr>
        </p:nvSpPr>
        <p:spPr/>
        <p:txBody>
          <a:bodyPr>
            <a:normAutofit fontScale="92500" lnSpcReduction="10000"/>
          </a:bodyPr>
          <a:lstStyle/>
          <a:p>
            <a:r>
              <a:rPr lang="en-US" dirty="0" smtClean="0"/>
              <a:t>Jail Linkage Project began in September of 2021</a:t>
            </a:r>
          </a:p>
          <a:p>
            <a:r>
              <a:rPr lang="en-US" dirty="0" smtClean="0"/>
              <a:t>Over the course of 2022, our Technical Assistance Provider CAI conducted interviews with 6 different stakeholders who all currently have or previously had involvement in the county jails</a:t>
            </a:r>
          </a:p>
          <a:p>
            <a:pPr lvl="1"/>
            <a:r>
              <a:rPr lang="en-US" dirty="0" smtClean="0"/>
              <a:t>FDOH</a:t>
            </a:r>
          </a:p>
          <a:p>
            <a:pPr lvl="1"/>
            <a:r>
              <a:rPr lang="en-US" dirty="0" smtClean="0"/>
              <a:t>Rebel Recovery</a:t>
            </a:r>
          </a:p>
          <a:p>
            <a:pPr lvl="1"/>
            <a:r>
              <a:rPr lang="en-US" dirty="0" smtClean="0"/>
              <a:t>Palm Beach County Reentry Program</a:t>
            </a:r>
          </a:p>
          <a:p>
            <a:pPr lvl="1"/>
            <a:r>
              <a:rPr lang="en-US" dirty="0" smtClean="0"/>
              <a:t>Palm Beach Sheriffs Office Reentry Unit</a:t>
            </a:r>
          </a:p>
          <a:p>
            <a:pPr lvl="1"/>
            <a:r>
              <a:rPr lang="en-US" dirty="0" err="1" smtClean="0"/>
              <a:t>Wellpath</a:t>
            </a:r>
            <a:r>
              <a:rPr lang="en-US" dirty="0" smtClean="0"/>
              <a:t> (Jail healthcare provider)</a:t>
            </a:r>
          </a:p>
          <a:p>
            <a:pPr lvl="1"/>
            <a:r>
              <a:rPr lang="en-US" dirty="0" smtClean="0"/>
              <a:t>The Lords Place</a:t>
            </a:r>
            <a:endParaRPr lang="en-US" dirty="0"/>
          </a:p>
        </p:txBody>
      </p:sp>
      <p:sp>
        <p:nvSpPr>
          <p:cNvPr id="5" name="Slide Number Placeholder 4"/>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494</a:t>
            </a:fld>
            <a:endParaRPr lang="en-US"/>
          </a:p>
        </p:txBody>
      </p:sp>
    </p:spTree>
    <p:extLst>
      <p:ext uri="{BB962C8B-B14F-4D97-AF65-F5344CB8AC3E}">
        <p14:creationId xmlns:p14="http://schemas.microsoft.com/office/powerpoint/2010/main" val="1882489099"/>
      </p:ext>
    </p:extLst>
  </p:cSld>
  <p:clrMapOvr>
    <a:masterClrMapping/>
  </p:clrMapOvr>
  <p:timing>
    <p:tnLst>
      <p:par>
        <p:cTn id="1" dur="indefinite" restart="never" nodeType="tmRoot"/>
      </p:par>
    </p:tnLst>
  </p:timing>
</p:sld>
</file>

<file path=ppt/slides/slide4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Main Findings</a:t>
            </a:r>
            <a:endParaRPr lang="en-US" dirty="0"/>
          </a:p>
        </p:txBody>
      </p:sp>
      <p:sp>
        <p:nvSpPr>
          <p:cNvPr id="3" name="Content Placeholder 2"/>
          <p:cNvSpPr>
            <a:spLocks noGrp="1"/>
          </p:cNvSpPr>
          <p:nvPr>
            <p:ph idx="1"/>
          </p:nvPr>
        </p:nvSpPr>
        <p:spPr/>
        <p:txBody>
          <a:bodyPr/>
          <a:lstStyle/>
          <a:p>
            <a:r>
              <a:rPr lang="en-US" dirty="0"/>
              <a:t>The average daily population (ADP) across both jail locations is approximately 3000 people</a:t>
            </a:r>
          </a:p>
          <a:p>
            <a:pPr lvl="1"/>
            <a:r>
              <a:rPr lang="en-US" dirty="0"/>
              <a:t>20% are sentenced</a:t>
            </a:r>
          </a:p>
          <a:p>
            <a:pPr lvl="1"/>
            <a:r>
              <a:rPr lang="en-US" dirty="0"/>
              <a:t>50 PWH are in jail between the two locations</a:t>
            </a:r>
          </a:p>
          <a:p>
            <a:pPr lvl="1"/>
            <a:r>
              <a:rPr lang="en-US" dirty="0"/>
              <a:t>PWH make up 1.6% of the </a:t>
            </a:r>
            <a:r>
              <a:rPr lang="en-US" dirty="0" smtClean="0"/>
              <a:t>ADP</a:t>
            </a:r>
          </a:p>
          <a:p>
            <a:pPr lvl="1"/>
            <a:r>
              <a:rPr lang="en-US" dirty="0" smtClean="0"/>
              <a:t>8-16 PWH are released from county jail per month</a:t>
            </a:r>
          </a:p>
          <a:p>
            <a:pPr lvl="1"/>
            <a:r>
              <a:rPr lang="en-US" dirty="0" smtClean="0"/>
              <a:t>Without specific intervention, an average of 1 person is released from the jail every other day without HIV-specific linkage and supportive services</a:t>
            </a:r>
            <a:endParaRPr lang="en-US" dirty="0"/>
          </a:p>
          <a:p>
            <a:endParaRPr lang="en-US" dirty="0"/>
          </a:p>
        </p:txBody>
      </p:sp>
      <p:sp>
        <p:nvSpPr>
          <p:cNvPr id="5" name="Slide Number Placeholder 4"/>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495</a:t>
            </a:fld>
            <a:endParaRPr lang="en-US"/>
          </a:p>
        </p:txBody>
      </p:sp>
    </p:spTree>
    <p:extLst>
      <p:ext uri="{BB962C8B-B14F-4D97-AF65-F5344CB8AC3E}">
        <p14:creationId xmlns:p14="http://schemas.microsoft.com/office/powerpoint/2010/main" val="2780612196"/>
      </p:ext>
    </p:extLst>
  </p:cSld>
  <p:clrMapOvr>
    <a:masterClrMapping/>
  </p:clrMapOvr>
  <p:timing>
    <p:tnLst>
      <p:par>
        <p:cTn id="1" dur="indefinite" restart="never" nodeType="tmRoot"/>
      </p:par>
    </p:tnLst>
  </p:timing>
</p:sld>
</file>

<file path=ppt/slides/slide4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Identified Gaps and Opportunities</a:t>
            </a:r>
            <a:endParaRPr lang="en-US" dirty="0"/>
          </a:p>
        </p:txBody>
      </p:sp>
      <p:sp>
        <p:nvSpPr>
          <p:cNvPr id="3" name="Content Placeholder 2"/>
          <p:cNvSpPr>
            <a:spLocks noGrp="1"/>
          </p:cNvSpPr>
          <p:nvPr>
            <p:ph idx="1"/>
          </p:nvPr>
        </p:nvSpPr>
        <p:spPr/>
        <p:txBody>
          <a:bodyPr>
            <a:normAutofit fontScale="85000" lnSpcReduction="20000"/>
          </a:bodyPr>
          <a:lstStyle/>
          <a:p>
            <a:r>
              <a:rPr lang="en-US" dirty="0" smtClean="0"/>
              <a:t>Gaps</a:t>
            </a:r>
          </a:p>
          <a:p>
            <a:pPr lvl="1"/>
            <a:r>
              <a:rPr lang="en-US" dirty="0" smtClean="0"/>
              <a:t>Current reentry assessment does not include  medical considerations</a:t>
            </a:r>
          </a:p>
          <a:p>
            <a:pPr lvl="1"/>
            <a:r>
              <a:rPr lang="en-US" dirty="0" err="1" smtClean="0"/>
              <a:t>Wellpath</a:t>
            </a:r>
            <a:r>
              <a:rPr lang="en-US" dirty="0" smtClean="0"/>
              <a:t> no longer schedules appointments for clients post-release due to now-shows</a:t>
            </a:r>
          </a:p>
          <a:p>
            <a:pPr lvl="2"/>
            <a:r>
              <a:rPr lang="en-US" dirty="0" smtClean="0"/>
              <a:t>Clients did not keep their scheduled appointments</a:t>
            </a:r>
          </a:p>
          <a:p>
            <a:pPr lvl="1"/>
            <a:r>
              <a:rPr lang="en-US" dirty="0" smtClean="0"/>
              <a:t>Some clients leave with only as 14 day supply or a 30 day prescription for medication.</a:t>
            </a:r>
          </a:p>
          <a:p>
            <a:pPr lvl="1"/>
            <a:r>
              <a:rPr lang="en-US" dirty="0" smtClean="0"/>
              <a:t>No collaboration between </a:t>
            </a:r>
            <a:r>
              <a:rPr lang="en-US" dirty="0" err="1" smtClean="0"/>
              <a:t>Wellpath</a:t>
            </a:r>
            <a:r>
              <a:rPr lang="en-US" dirty="0" smtClean="0"/>
              <a:t> medical discharge and in-jail discharge planners</a:t>
            </a:r>
          </a:p>
          <a:p>
            <a:r>
              <a:rPr lang="en-US" dirty="0" smtClean="0"/>
              <a:t>Opportunities</a:t>
            </a:r>
          </a:p>
          <a:p>
            <a:pPr lvl="1"/>
            <a:r>
              <a:rPr lang="en-US" dirty="0" smtClean="0"/>
              <a:t>Jail-based reentry providers express desire to develop a comprehensive linkage process for PWH</a:t>
            </a:r>
          </a:p>
          <a:p>
            <a:pPr lvl="1"/>
            <a:r>
              <a:rPr lang="en-US" dirty="0" smtClean="0"/>
              <a:t>Reentry providers are able to provide in-person work with the clients in the jail</a:t>
            </a:r>
          </a:p>
          <a:p>
            <a:pPr lvl="1"/>
            <a:r>
              <a:rPr lang="en-US" dirty="0" smtClean="0"/>
              <a:t>Space for programming in the jail is available</a:t>
            </a:r>
          </a:p>
          <a:p>
            <a:pPr lvl="1"/>
            <a:r>
              <a:rPr lang="en-US" dirty="0" smtClean="0"/>
              <a:t>Video visitation is available in the jail</a:t>
            </a:r>
          </a:p>
          <a:p>
            <a:pPr lvl="1"/>
            <a:endParaRPr lang="en-US" dirty="0"/>
          </a:p>
        </p:txBody>
      </p:sp>
      <p:sp>
        <p:nvSpPr>
          <p:cNvPr id="5" name="Slide Number Placeholder 4"/>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496</a:t>
            </a:fld>
            <a:endParaRPr lang="en-US"/>
          </a:p>
        </p:txBody>
      </p:sp>
    </p:spTree>
    <p:extLst>
      <p:ext uri="{BB962C8B-B14F-4D97-AF65-F5344CB8AC3E}">
        <p14:creationId xmlns:p14="http://schemas.microsoft.com/office/powerpoint/2010/main" val="1805155647"/>
      </p:ext>
    </p:extLst>
  </p:cSld>
  <p:clrMapOvr>
    <a:masterClrMapping/>
  </p:clrMapOvr>
  <p:timing>
    <p:tnLst>
      <p:par>
        <p:cTn id="1" dur="indefinite" restart="never" nodeType="tmRoot"/>
      </p:par>
    </p:tnLst>
  </p:timing>
</p:sld>
</file>

<file path=ppt/slides/slide4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Next steps</a:t>
            </a:r>
            <a:endParaRPr lang="en-US" dirty="0"/>
          </a:p>
        </p:txBody>
      </p:sp>
      <p:sp>
        <p:nvSpPr>
          <p:cNvPr id="3" name="Content Placeholder 2"/>
          <p:cNvSpPr>
            <a:spLocks noGrp="1"/>
          </p:cNvSpPr>
          <p:nvPr>
            <p:ph idx="1"/>
          </p:nvPr>
        </p:nvSpPr>
        <p:spPr/>
        <p:txBody>
          <a:bodyPr/>
          <a:lstStyle/>
          <a:p>
            <a:r>
              <a:rPr lang="en-US" dirty="0" smtClean="0"/>
              <a:t>Convening a workgroup of community stakeholders to review linkage models and identify how best to address them with current resources.</a:t>
            </a:r>
          </a:p>
          <a:p>
            <a:r>
              <a:rPr lang="en-US" dirty="0" smtClean="0"/>
              <a:t>Developing a program proposal to submit to the jail for approval</a:t>
            </a:r>
          </a:p>
        </p:txBody>
      </p:sp>
      <p:sp>
        <p:nvSpPr>
          <p:cNvPr id="5" name="Slide Number Placeholder 4"/>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497</a:t>
            </a:fld>
            <a:endParaRPr lang="en-US" dirty="0"/>
          </a:p>
        </p:txBody>
      </p:sp>
    </p:spTree>
    <p:extLst>
      <p:ext uri="{BB962C8B-B14F-4D97-AF65-F5344CB8AC3E}">
        <p14:creationId xmlns:p14="http://schemas.microsoft.com/office/powerpoint/2010/main" val="3440388096"/>
      </p:ext>
    </p:extLst>
  </p:cSld>
  <p:clrMapOvr>
    <a:masterClrMapping/>
  </p:clrMapOvr>
  <p:timing>
    <p:tnLst>
      <p:par>
        <p:cTn id="1" dur="indefinite" restart="never" nodeType="tmRoot"/>
      </p:par>
    </p:tnLst>
  </p:timing>
</p:sld>
</file>

<file path=ppt/slides/slide4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Case Management Assessment</a:t>
            </a:r>
            <a:endParaRPr lang="en-US" dirty="0"/>
          </a:p>
        </p:txBody>
      </p:sp>
      <p:sp>
        <p:nvSpPr>
          <p:cNvPr id="3" name="Content Placeholder 2"/>
          <p:cNvSpPr>
            <a:spLocks noGrp="1"/>
          </p:cNvSpPr>
          <p:nvPr>
            <p:ph idx="1"/>
          </p:nvPr>
        </p:nvSpPr>
        <p:spPr/>
        <p:txBody>
          <a:bodyPr/>
          <a:lstStyle/>
          <a:p>
            <a:r>
              <a:rPr lang="en-US" dirty="0" smtClean="0"/>
              <a:t>Case Management Assessment began in March of 2022</a:t>
            </a:r>
          </a:p>
          <a:p>
            <a:r>
              <a:rPr lang="en-US" dirty="0" smtClean="0"/>
              <a:t>Three stages of the project:</a:t>
            </a:r>
          </a:p>
          <a:p>
            <a:pPr lvl="1"/>
            <a:r>
              <a:rPr lang="en-US" dirty="0" smtClean="0"/>
              <a:t>Survey with Case Management and EIS Staff</a:t>
            </a:r>
          </a:p>
          <a:p>
            <a:pPr lvl="1"/>
            <a:r>
              <a:rPr lang="en-US" dirty="0" smtClean="0"/>
              <a:t>Interviews with Case Management and EIS staff</a:t>
            </a:r>
          </a:p>
          <a:p>
            <a:pPr lvl="1"/>
            <a:r>
              <a:rPr lang="en-US" dirty="0" smtClean="0"/>
              <a:t>Interviews with clients who received Case Management or EIS services within the last 12 months</a:t>
            </a:r>
          </a:p>
          <a:p>
            <a:r>
              <a:rPr lang="en-US" dirty="0"/>
              <a:t>CAI compiled aggregate descriptive data from the surveys </a:t>
            </a:r>
            <a:r>
              <a:rPr lang="en-US" dirty="0" smtClean="0"/>
              <a:t>conducted</a:t>
            </a:r>
            <a:endParaRPr lang="en-US" dirty="0"/>
          </a:p>
        </p:txBody>
      </p:sp>
      <p:sp>
        <p:nvSpPr>
          <p:cNvPr id="5" name="Slide Number Placeholder 4"/>
          <p:cNvSpPr>
            <a:spLocks noGrp="1"/>
          </p:cNvSpPr>
          <p:nvPr>
            <p:ph type="sldNum" sz="quarter" idx="4294967295"/>
          </p:nvPr>
        </p:nvSpPr>
        <p:spPr>
          <a:xfrm>
            <a:off x="11503022" y="126731"/>
            <a:ext cx="551167" cy="365125"/>
          </a:xfrm>
          <a:prstGeom prst="rect">
            <a:avLst/>
          </a:prstGeom>
        </p:spPr>
        <p:txBody>
          <a:bodyPr/>
          <a:lstStyle/>
          <a:p>
            <a:fld id="{F0037B57-9EAB-4D5D-BF14-E21E2AA4351C}" type="slidenum">
              <a:rPr lang="en-US" smtClean="0"/>
              <a:t>498</a:t>
            </a:fld>
            <a:endParaRPr lang="en-US"/>
          </a:p>
        </p:txBody>
      </p:sp>
    </p:spTree>
    <p:extLst>
      <p:ext uri="{BB962C8B-B14F-4D97-AF65-F5344CB8AC3E}">
        <p14:creationId xmlns:p14="http://schemas.microsoft.com/office/powerpoint/2010/main" val="2168424109"/>
      </p:ext>
    </p:extLst>
  </p:cSld>
  <p:clrMapOvr>
    <a:masterClrMapping/>
  </p:clrMapOvr>
  <p:timing>
    <p:tnLst>
      <p:par>
        <p:cTn id="1" dur="indefinite" restart="never" nodeType="tmRoot"/>
      </p:par>
    </p:tnLst>
  </p:timing>
</p:sld>
</file>

<file path=ppt/slides/slide4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How long have you been providing case management / EIS services?  </a:t>
            </a:r>
          </a:p>
        </p:txBody>
      </p:sp>
      <p:graphicFrame>
        <p:nvGraphicFramePr>
          <p:cNvPr id="5" name="Chart 4">
            <a:extLst>
              <a:ext uri="{FF2B5EF4-FFF2-40B4-BE49-F238E27FC236}">
                <a16:creationId xmlns:a16="http://schemas.microsoft.com/office/drawing/2014/main" id="{AA91A2B2-BF8A-B208-E79B-F921F86D31FC}"/>
              </a:ext>
            </a:extLst>
          </p:cNvPr>
          <p:cNvGraphicFramePr/>
          <p:nvPr>
            <p:extLst/>
          </p:nvPr>
        </p:nvGraphicFramePr>
        <p:xfrm>
          <a:off x="2360815" y="1504604"/>
          <a:ext cx="8570421" cy="4838007"/>
        </p:xfrm>
        <a:graphic>
          <a:graphicData uri="http://schemas.openxmlformats.org/drawingml/2006/chart">
            <c:chart xmlns:c="http://schemas.openxmlformats.org/drawingml/2006/chart" xmlns:r="http://schemas.openxmlformats.org/officeDocument/2006/relationships" r:id="rId2"/>
          </a:graphicData>
        </a:graphic>
      </p:graphicFrame>
      <p:sp>
        <p:nvSpPr>
          <p:cNvPr id="6" name="Rectangle 3"/>
          <p:cNvSpPr>
            <a:spLocks noChangeArrowheads="1"/>
          </p:cNvSpPr>
          <p:nvPr/>
        </p:nvSpPr>
        <p:spPr bwMode="auto">
          <a:xfrm>
            <a:off x="1745672" y="4657032"/>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rbel" panose="020B0503020204020204"/>
              <a:ea typeface="+mn-ea"/>
              <a:cs typeface="+mn-cs"/>
            </a:endParaRPr>
          </a:p>
        </p:txBody>
      </p:sp>
      <p:sp>
        <p:nvSpPr>
          <p:cNvPr id="4" name="Slide Number Placeholder 3"/>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499</a:t>
            </a:fld>
            <a:endParaRPr lang="en-US"/>
          </a:p>
        </p:txBody>
      </p:sp>
    </p:spTree>
    <p:extLst>
      <p:ext uri="{BB962C8B-B14F-4D97-AF65-F5344CB8AC3E}">
        <p14:creationId xmlns:p14="http://schemas.microsoft.com/office/powerpoint/2010/main" val="3429687223"/>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9" y="339115"/>
            <a:ext cx="9718605" cy="1446822"/>
          </a:xfrm>
        </p:spPr>
        <p:txBody>
          <a:bodyPr/>
          <a:lstStyle/>
          <a:p>
            <a:pPr algn="l"/>
            <a:r>
              <a:rPr lang="en-US" sz="4800" dirty="0">
                <a:solidFill>
                  <a:srgbClr val="C00000"/>
                </a:solidFill>
              </a:rPr>
              <a:t>Questions?    </a:t>
            </a:r>
            <a:r>
              <a:rPr lang="en-US" dirty="0"/>
              <a:t/>
            </a:r>
            <a:br>
              <a:rPr lang="en-US" dirty="0"/>
            </a:br>
            <a:endParaRPr lang="en-US" dirty="0"/>
          </a:p>
        </p:txBody>
      </p:sp>
      <p:pic>
        <p:nvPicPr>
          <p:cNvPr id="4" name="Content Placeholder 3"/>
          <p:cNvPicPr>
            <a:picLocks noGrp="1" noChangeAspect="1"/>
          </p:cNvPicPr>
          <p:nvPr>
            <p:ph idx="1"/>
          </p:nvPr>
        </p:nvPicPr>
        <p:blipFill>
          <a:blip r:embed="rId2"/>
          <a:stretch>
            <a:fillRect/>
          </a:stretch>
        </p:blipFill>
        <p:spPr>
          <a:xfrm>
            <a:off x="4789017" y="1785937"/>
            <a:ext cx="3109187" cy="3109187"/>
          </a:xfrm>
          <a:prstGeom prst="rect">
            <a:avLst/>
          </a:prstGeom>
        </p:spPr>
      </p:pic>
    </p:spTree>
    <p:extLst>
      <p:ext uri="{BB962C8B-B14F-4D97-AF65-F5344CB8AC3E}">
        <p14:creationId xmlns:p14="http://schemas.microsoft.com/office/powerpoint/2010/main" val="766291441"/>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5 Year Trends-Cost/Person by </a:t>
            </a:r>
            <a:r>
              <a:rPr lang="en-US" dirty="0" smtClean="0"/>
              <a:t/>
            </a:r>
            <a:br>
              <a:rPr lang="en-US" dirty="0" smtClean="0"/>
            </a:br>
            <a:r>
              <a:rPr lang="en-US" dirty="0" smtClean="0"/>
              <a:t>Service </a:t>
            </a:r>
            <a:r>
              <a:rPr lang="en-US" dirty="0"/>
              <a:t>Category</a:t>
            </a:r>
          </a:p>
        </p:txBody>
      </p:sp>
      <p:graphicFrame>
        <p:nvGraphicFramePr>
          <p:cNvPr id="6" name="Content Placeholder 5"/>
          <p:cNvGraphicFramePr>
            <a:graphicFrameLocks noGrp="1"/>
          </p:cNvGraphicFramePr>
          <p:nvPr>
            <p:ph idx="1"/>
            <p:extLst>
              <p:ext uri="{D42A27DB-BD31-4B8C-83A1-F6EECF244321}">
                <p14:modId xmlns:p14="http://schemas.microsoft.com/office/powerpoint/2010/main" val="3402622026"/>
              </p:ext>
            </p:extLst>
          </p:nvPr>
        </p:nvGraphicFramePr>
        <p:xfrm>
          <a:off x="1484313" y="1833563"/>
          <a:ext cx="10018712" cy="3957637"/>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253868622"/>
      </p:ext>
    </p:extLst>
  </p:cSld>
  <p:clrMapOvr>
    <a:masterClrMapping/>
  </p:clrMapOvr>
  <p:timing>
    <p:tnLst>
      <p:par>
        <p:cTn id="1" dur="indefinite" restart="never" nodeType="tmRoot"/>
      </p:par>
    </p:tnLst>
  </p:timing>
</p:sld>
</file>

<file path=ppt/slides/slide5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What are the three most dominant challenges clients express while engaging in HIV care?</a:t>
            </a:r>
          </a:p>
        </p:txBody>
      </p:sp>
      <p:graphicFrame>
        <p:nvGraphicFramePr>
          <p:cNvPr id="4" name="Chart 3">
            <a:extLst>
              <a:ext uri="{FF2B5EF4-FFF2-40B4-BE49-F238E27FC236}">
                <a16:creationId xmlns:a16="http://schemas.microsoft.com/office/drawing/2014/main" id="{0F228284-8950-6401-CE5E-207814B5D591}"/>
              </a:ext>
            </a:extLst>
          </p:cNvPr>
          <p:cNvGraphicFramePr/>
          <p:nvPr>
            <p:extLst/>
          </p:nvPr>
        </p:nvGraphicFramePr>
        <p:xfrm>
          <a:off x="1961804" y="2081212"/>
          <a:ext cx="9077498" cy="4028643"/>
        </p:xfrm>
        <a:graphic>
          <a:graphicData uri="http://schemas.openxmlformats.org/drawingml/2006/chart">
            <c:chart xmlns:c="http://schemas.openxmlformats.org/drawingml/2006/chart" xmlns:r="http://schemas.openxmlformats.org/officeDocument/2006/relationships" r:id="rId2"/>
          </a:graphicData>
        </a:graphic>
      </p:graphicFrame>
      <p:sp>
        <p:nvSpPr>
          <p:cNvPr id="5" name="Slide Number Placeholder 4"/>
          <p:cNvSpPr>
            <a:spLocks noGrp="1"/>
          </p:cNvSpPr>
          <p:nvPr>
            <p:ph type="sldNum" sz="quarter" idx="4294967295"/>
          </p:nvPr>
        </p:nvSpPr>
        <p:spPr>
          <a:xfrm>
            <a:off x="11503022" y="126731"/>
            <a:ext cx="551167" cy="365125"/>
          </a:xfrm>
          <a:prstGeom prst="rect">
            <a:avLst/>
          </a:prstGeom>
        </p:spPr>
        <p:txBody>
          <a:bodyPr/>
          <a:lstStyle/>
          <a:p>
            <a:fld id="{F0037B57-9EAB-4D5D-BF14-E21E2AA4351C}" type="slidenum">
              <a:rPr lang="en-US" smtClean="0"/>
              <a:t>500</a:t>
            </a:fld>
            <a:endParaRPr lang="en-US"/>
          </a:p>
        </p:txBody>
      </p:sp>
    </p:spTree>
    <p:extLst>
      <p:ext uri="{BB962C8B-B14F-4D97-AF65-F5344CB8AC3E}">
        <p14:creationId xmlns:p14="http://schemas.microsoft.com/office/powerpoint/2010/main" val="3742369223"/>
      </p:ext>
    </p:extLst>
  </p:cSld>
  <p:clrMapOvr>
    <a:masterClrMapping/>
  </p:clrMapOvr>
  <p:timing>
    <p:tnLst>
      <p:par>
        <p:cTn id="1" dur="indefinite" restart="never" nodeType="tmRoot"/>
      </p:par>
    </p:tnLst>
  </p:timing>
</p:sld>
</file>

<file path=ppt/slides/slide5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What prevents you from supporting clients?</a:t>
            </a:r>
          </a:p>
        </p:txBody>
      </p:sp>
      <p:graphicFrame>
        <p:nvGraphicFramePr>
          <p:cNvPr id="4" name="Chart 3">
            <a:extLst>
              <a:ext uri="{FF2B5EF4-FFF2-40B4-BE49-F238E27FC236}">
                <a16:creationId xmlns:a16="http://schemas.microsoft.com/office/drawing/2014/main" id="{EB81C6A5-EB69-37AB-052A-9732CFB2D03C}"/>
              </a:ext>
            </a:extLst>
          </p:cNvPr>
          <p:cNvGraphicFramePr/>
          <p:nvPr>
            <p:extLst/>
          </p:nvPr>
        </p:nvGraphicFramePr>
        <p:xfrm>
          <a:off x="1562793" y="1952625"/>
          <a:ext cx="9858894" cy="4157230"/>
        </p:xfrm>
        <a:graphic>
          <a:graphicData uri="http://schemas.openxmlformats.org/drawingml/2006/chart">
            <c:chart xmlns:c="http://schemas.openxmlformats.org/drawingml/2006/chart" xmlns:r="http://schemas.openxmlformats.org/officeDocument/2006/relationships" r:id="rId2"/>
          </a:graphicData>
        </a:graphic>
      </p:graphicFrame>
      <p:sp>
        <p:nvSpPr>
          <p:cNvPr id="5" name="Slide Number Placeholder 4"/>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501</a:t>
            </a:fld>
            <a:endParaRPr lang="en-US" dirty="0"/>
          </a:p>
        </p:txBody>
      </p:sp>
    </p:spTree>
    <p:extLst>
      <p:ext uri="{BB962C8B-B14F-4D97-AF65-F5344CB8AC3E}">
        <p14:creationId xmlns:p14="http://schemas.microsoft.com/office/powerpoint/2010/main" val="3189581846"/>
      </p:ext>
    </p:extLst>
  </p:cSld>
  <p:clrMapOvr>
    <a:masterClrMapping/>
  </p:clrMapOvr>
  <p:timing>
    <p:tnLst>
      <p:par>
        <p:cTn id="1" dur="indefinite" restart="never" nodeType="tmRoot"/>
      </p:par>
    </p:tnLst>
  </p:timing>
</p:sld>
</file>

<file path=ppt/slides/slide5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Feedback on Time with Clients and Caseload </a:t>
            </a:r>
          </a:p>
        </p:txBody>
      </p:sp>
      <p:graphicFrame>
        <p:nvGraphicFramePr>
          <p:cNvPr id="4" name="Chart 3">
            <a:extLst>
              <a:ext uri="{FF2B5EF4-FFF2-40B4-BE49-F238E27FC236}">
                <a16:creationId xmlns:a16="http://schemas.microsoft.com/office/drawing/2014/main" id="{52872CF7-BFD7-40E9-8A7D-40509E47A943}"/>
              </a:ext>
            </a:extLst>
          </p:cNvPr>
          <p:cNvGraphicFramePr/>
          <p:nvPr>
            <p:extLst/>
          </p:nvPr>
        </p:nvGraphicFramePr>
        <p:xfrm>
          <a:off x="1484309" y="1883756"/>
          <a:ext cx="4232044" cy="4251036"/>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 name="Chart 4">
            <a:extLst>
              <a:ext uri="{FF2B5EF4-FFF2-40B4-BE49-F238E27FC236}">
                <a16:creationId xmlns:a16="http://schemas.microsoft.com/office/drawing/2014/main" id="{3847AA84-D9A8-4CC3-8571-92046DA2F5F5}"/>
              </a:ext>
            </a:extLst>
          </p:cNvPr>
          <p:cNvGraphicFramePr/>
          <p:nvPr>
            <p:extLst/>
          </p:nvPr>
        </p:nvGraphicFramePr>
        <p:xfrm>
          <a:off x="6606654" y="1883756"/>
          <a:ext cx="3884007" cy="4249737"/>
        </p:xfrm>
        <a:graphic>
          <a:graphicData uri="http://schemas.openxmlformats.org/drawingml/2006/chart">
            <c:chart xmlns:c="http://schemas.openxmlformats.org/drawingml/2006/chart" xmlns:r="http://schemas.openxmlformats.org/officeDocument/2006/relationships" r:id="rId3"/>
          </a:graphicData>
        </a:graphic>
      </p:graphicFrame>
      <p:sp>
        <p:nvSpPr>
          <p:cNvPr id="6" name="Slide Number Placeholder 5"/>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502</a:t>
            </a:fld>
            <a:endParaRPr lang="en-US" dirty="0"/>
          </a:p>
        </p:txBody>
      </p:sp>
    </p:spTree>
    <p:extLst>
      <p:ext uri="{BB962C8B-B14F-4D97-AF65-F5344CB8AC3E}">
        <p14:creationId xmlns:p14="http://schemas.microsoft.com/office/powerpoint/2010/main" val="368767919"/>
      </p:ext>
    </p:extLst>
  </p:cSld>
  <p:clrMapOvr>
    <a:masterClrMapping/>
  </p:clrMapOvr>
  <p:timing>
    <p:tnLst>
      <p:par>
        <p:cTn id="1" dur="indefinite" restart="never" nodeType="tmRoot"/>
      </p:par>
    </p:tnLst>
  </p:timing>
</p:sld>
</file>

<file path=ppt/slides/slide5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What would better support you in your job?</a:t>
            </a:r>
          </a:p>
        </p:txBody>
      </p:sp>
      <p:graphicFrame>
        <p:nvGraphicFramePr>
          <p:cNvPr id="4" name="Chart 3">
            <a:extLst>
              <a:ext uri="{FF2B5EF4-FFF2-40B4-BE49-F238E27FC236}">
                <a16:creationId xmlns:a16="http://schemas.microsoft.com/office/drawing/2014/main" id="{F0D372C3-D7D7-2EDA-4059-AD96564C4D23}"/>
              </a:ext>
            </a:extLst>
          </p:cNvPr>
          <p:cNvGraphicFramePr/>
          <p:nvPr>
            <p:extLst/>
          </p:nvPr>
        </p:nvGraphicFramePr>
        <p:xfrm>
          <a:off x="1484309" y="1958022"/>
          <a:ext cx="10018713" cy="4010516"/>
        </p:xfrm>
        <a:graphic>
          <a:graphicData uri="http://schemas.openxmlformats.org/drawingml/2006/chart">
            <c:chart xmlns:c="http://schemas.openxmlformats.org/drawingml/2006/chart" xmlns:r="http://schemas.openxmlformats.org/officeDocument/2006/relationships" r:id="rId2"/>
          </a:graphicData>
        </a:graphic>
      </p:graphicFrame>
      <p:sp>
        <p:nvSpPr>
          <p:cNvPr id="5" name="Slide Number Placeholder 4"/>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503</a:t>
            </a:fld>
            <a:endParaRPr lang="en-US" dirty="0"/>
          </a:p>
        </p:txBody>
      </p:sp>
    </p:spTree>
    <p:extLst>
      <p:ext uri="{BB962C8B-B14F-4D97-AF65-F5344CB8AC3E}">
        <p14:creationId xmlns:p14="http://schemas.microsoft.com/office/powerpoint/2010/main" val="21666355"/>
      </p:ext>
    </p:extLst>
  </p:cSld>
  <p:clrMapOvr>
    <a:masterClrMapping/>
  </p:clrMapOvr>
  <p:timing>
    <p:tnLst>
      <p:par>
        <p:cTn id="1" dur="indefinite" restart="never" nodeType="tmRoot"/>
      </p:par>
    </p:tnLst>
  </p:timing>
</p:sld>
</file>

<file path=ppt/slides/slide5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Next Steps</a:t>
            </a:r>
            <a:endParaRPr lang="en-US" dirty="0"/>
          </a:p>
        </p:txBody>
      </p:sp>
      <p:sp>
        <p:nvSpPr>
          <p:cNvPr id="3" name="Content Placeholder 2"/>
          <p:cNvSpPr>
            <a:spLocks noGrp="1"/>
          </p:cNvSpPr>
          <p:nvPr>
            <p:ph idx="1"/>
          </p:nvPr>
        </p:nvSpPr>
        <p:spPr/>
        <p:txBody>
          <a:bodyPr/>
          <a:lstStyle/>
          <a:p>
            <a:r>
              <a:rPr lang="en-US" dirty="0" smtClean="0"/>
              <a:t>Clients were randomly selected for interviews</a:t>
            </a:r>
          </a:p>
          <a:p>
            <a:r>
              <a:rPr lang="en-US" dirty="0" smtClean="0"/>
              <a:t>Interviews are currently ongoing</a:t>
            </a:r>
          </a:p>
          <a:p>
            <a:r>
              <a:rPr lang="en-US" dirty="0" smtClean="0"/>
              <a:t>After interviews are completed, a comprehensive data analysis will occur</a:t>
            </a:r>
          </a:p>
          <a:p>
            <a:r>
              <a:rPr lang="en-US" dirty="0" smtClean="0"/>
              <a:t>The analysis will be presented to the community after it is completed and reviewed</a:t>
            </a:r>
            <a:endParaRPr lang="en-US" dirty="0"/>
          </a:p>
        </p:txBody>
      </p:sp>
      <p:sp>
        <p:nvSpPr>
          <p:cNvPr id="5" name="Slide Number Placeholder 4"/>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504</a:t>
            </a:fld>
            <a:endParaRPr lang="en-US" dirty="0"/>
          </a:p>
        </p:txBody>
      </p:sp>
    </p:spTree>
    <p:extLst>
      <p:ext uri="{BB962C8B-B14F-4D97-AF65-F5344CB8AC3E}">
        <p14:creationId xmlns:p14="http://schemas.microsoft.com/office/powerpoint/2010/main" val="959832867"/>
      </p:ext>
    </p:extLst>
  </p:cSld>
  <p:clrMapOvr>
    <a:masterClrMapping/>
  </p:clrMapOvr>
  <p:timing>
    <p:tnLst>
      <p:par>
        <p:cTn id="1" dur="indefinite" restart="never" nodeType="tmRoot"/>
      </p:par>
    </p:tnLst>
  </p:timing>
</p:sld>
</file>

<file path=ppt/slides/slide5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Transportation Needs Assessment</a:t>
            </a:r>
            <a:endParaRPr lang="en-US" dirty="0"/>
          </a:p>
        </p:txBody>
      </p:sp>
      <p:sp>
        <p:nvSpPr>
          <p:cNvPr id="3" name="Content Placeholder 2"/>
          <p:cNvSpPr>
            <a:spLocks noGrp="1"/>
          </p:cNvSpPr>
          <p:nvPr>
            <p:ph idx="1"/>
          </p:nvPr>
        </p:nvSpPr>
        <p:spPr/>
        <p:txBody>
          <a:bodyPr/>
          <a:lstStyle/>
          <a:p>
            <a:r>
              <a:rPr lang="en-US" dirty="0" smtClean="0"/>
              <a:t>Transportation was identified as an issue for clients</a:t>
            </a:r>
          </a:p>
          <a:p>
            <a:r>
              <a:rPr lang="en-US" dirty="0" smtClean="0"/>
              <a:t>EHE is interested in identifying root causes in order to develop an intervention that can provide long term improvement</a:t>
            </a:r>
          </a:p>
          <a:p>
            <a:r>
              <a:rPr lang="en-US" dirty="0" smtClean="0"/>
              <a:t>Identified the TSI-16, a validated tool used to identify levels of “transportation insecurity”</a:t>
            </a:r>
          </a:p>
          <a:p>
            <a:r>
              <a:rPr lang="en-US" dirty="0" smtClean="0"/>
              <a:t>PBC EHE developed questions to identify specific factors that may be contributing to the transportation insecurity and which factors have the largest influence in transportation insecurity</a:t>
            </a:r>
            <a:endParaRPr lang="en-US" dirty="0"/>
          </a:p>
        </p:txBody>
      </p:sp>
      <p:sp>
        <p:nvSpPr>
          <p:cNvPr id="5" name="Slide Number Placeholder 4"/>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505</a:t>
            </a:fld>
            <a:endParaRPr lang="en-US" dirty="0"/>
          </a:p>
        </p:txBody>
      </p:sp>
    </p:spTree>
    <p:extLst>
      <p:ext uri="{BB962C8B-B14F-4D97-AF65-F5344CB8AC3E}">
        <p14:creationId xmlns:p14="http://schemas.microsoft.com/office/powerpoint/2010/main" val="366487006"/>
      </p:ext>
    </p:extLst>
  </p:cSld>
  <p:clrMapOvr>
    <a:masterClrMapping/>
  </p:clrMapOvr>
  <p:timing>
    <p:tnLst>
      <p:par>
        <p:cTn id="1" dur="indefinite" restart="never" nodeType="tmRoot"/>
      </p:par>
    </p:tnLst>
  </p:timing>
</p:sld>
</file>

<file path=ppt/slides/slide5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Sample of Transportation Assessment data</a:t>
            </a:r>
            <a:endParaRPr lang="en-US" dirty="0"/>
          </a:p>
        </p:txBody>
      </p:sp>
      <p:pic>
        <p:nvPicPr>
          <p:cNvPr id="4" name="Picture 3"/>
          <p:cNvPicPr>
            <a:picLocks noChangeAspect="1"/>
          </p:cNvPicPr>
          <p:nvPr/>
        </p:nvPicPr>
        <p:blipFill>
          <a:blip r:embed="rId2"/>
          <a:stretch>
            <a:fillRect/>
          </a:stretch>
        </p:blipFill>
        <p:spPr>
          <a:xfrm>
            <a:off x="3004531" y="1318872"/>
            <a:ext cx="6164407" cy="5093011"/>
          </a:xfrm>
          <a:prstGeom prst="rect">
            <a:avLst/>
          </a:prstGeom>
        </p:spPr>
      </p:pic>
      <p:sp>
        <p:nvSpPr>
          <p:cNvPr id="5" name="Slide Number Placeholder 4"/>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506</a:t>
            </a:fld>
            <a:endParaRPr lang="en-US" dirty="0"/>
          </a:p>
        </p:txBody>
      </p:sp>
    </p:spTree>
    <p:extLst>
      <p:ext uri="{BB962C8B-B14F-4D97-AF65-F5344CB8AC3E}">
        <p14:creationId xmlns:p14="http://schemas.microsoft.com/office/powerpoint/2010/main" val="3874993542"/>
      </p:ext>
    </p:extLst>
  </p:cSld>
  <p:clrMapOvr>
    <a:masterClrMapping/>
  </p:clrMapOvr>
  <p:timing>
    <p:tnLst>
      <p:par>
        <p:cTn id="1" dur="indefinite" restart="never" nodeType="tmRoot"/>
      </p:par>
    </p:tnLst>
  </p:timing>
</p:sld>
</file>

<file path=ppt/slides/slide5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Next Steps</a:t>
            </a:r>
            <a:endParaRPr lang="en-US" dirty="0"/>
          </a:p>
        </p:txBody>
      </p:sp>
      <p:sp>
        <p:nvSpPr>
          <p:cNvPr id="3" name="Content Placeholder 2"/>
          <p:cNvSpPr>
            <a:spLocks noGrp="1"/>
          </p:cNvSpPr>
          <p:nvPr>
            <p:ph idx="1"/>
          </p:nvPr>
        </p:nvSpPr>
        <p:spPr/>
        <p:txBody>
          <a:bodyPr/>
          <a:lstStyle/>
          <a:p>
            <a:r>
              <a:rPr lang="en-US" dirty="0" smtClean="0"/>
              <a:t>A randomized list of PWH stratified by zip code has been created</a:t>
            </a:r>
          </a:p>
          <a:p>
            <a:pPr lvl="1"/>
            <a:r>
              <a:rPr lang="en-US" dirty="0" smtClean="0"/>
              <a:t>Zip codes were selected based on HIV prevalence</a:t>
            </a:r>
          </a:p>
          <a:p>
            <a:r>
              <a:rPr lang="en-US" dirty="0" smtClean="0"/>
              <a:t>Clients will be contacted to complete the survey either over the phone or in person</a:t>
            </a:r>
          </a:p>
          <a:p>
            <a:r>
              <a:rPr lang="en-US" dirty="0" smtClean="0"/>
              <a:t>Clients will receive a $25 gift card for participating</a:t>
            </a:r>
            <a:endParaRPr lang="en-US" dirty="0"/>
          </a:p>
        </p:txBody>
      </p:sp>
      <p:sp>
        <p:nvSpPr>
          <p:cNvPr id="5" name="Slide Number Placeholder 4"/>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507</a:t>
            </a:fld>
            <a:endParaRPr lang="en-US" dirty="0"/>
          </a:p>
        </p:txBody>
      </p:sp>
    </p:spTree>
    <p:extLst>
      <p:ext uri="{BB962C8B-B14F-4D97-AF65-F5344CB8AC3E}">
        <p14:creationId xmlns:p14="http://schemas.microsoft.com/office/powerpoint/2010/main" val="737982922"/>
      </p:ext>
    </p:extLst>
  </p:cSld>
  <p:clrMapOvr>
    <a:masterClrMapping/>
  </p:clrMapOvr>
  <p:timing>
    <p:tnLst>
      <p:par>
        <p:cTn id="1" dur="indefinite" restart="never" nodeType="tmRoot"/>
      </p:par>
    </p:tnLst>
  </p:timing>
</p:sld>
</file>

<file path=ppt/slides/slide5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Vocational Rehabilitation</a:t>
            </a:r>
            <a:endParaRPr lang="en-US" dirty="0"/>
          </a:p>
        </p:txBody>
      </p:sp>
      <p:sp>
        <p:nvSpPr>
          <p:cNvPr id="3" name="Content Placeholder 2"/>
          <p:cNvSpPr>
            <a:spLocks noGrp="1"/>
          </p:cNvSpPr>
          <p:nvPr>
            <p:ph idx="1"/>
          </p:nvPr>
        </p:nvSpPr>
        <p:spPr/>
        <p:txBody>
          <a:bodyPr>
            <a:normAutofit fontScale="70000" lnSpcReduction="20000"/>
          </a:bodyPr>
          <a:lstStyle/>
          <a:p>
            <a:r>
              <a:rPr lang="en-US" dirty="0" smtClean="0"/>
              <a:t>EHE partnered with the Palm Beach County Community Action Partnership (CAP) to provide Vocational Rehabilitation services for PWH</a:t>
            </a:r>
          </a:p>
          <a:p>
            <a:r>
              <a:rPr lang="en-US" dirty="0" smtClean="0"/>
              <a:t>Eligible clients are able to access CAP programs through EHE, rather than using the standard process to access CAP</a:t>
            </a:r>
          </a:p>
          <a:p>
            <a:r>
              <a:rPr lang="en-US" dirty="0" smtClean="0"/>
              <a:t>Available services include:</a:t>
            </a:r>
          </a:p>
          <a:p>
            <a:pPr lvl="1"/>
            <a:r>
              <a:rPr lang="en-US" dirty="0" smtClean="0"/>
              <a:t>Vocational Training</a:t>
            </a:r>
          </a:p>
          <a:p>
            <a:pPr lvl="1"/>
            <a:r>
              <a:rPr lang="en-US" dirty="0" smtClean="0"/>
              <a:t>Debt management planning</a:t>
            </a:r>
          </a:p>
          <a:p>
            <a:pPr lvl="1"/>
            <a:r>
              <a:rPr lang="en-US" dirty="0" smtClean="0"/>
              <a:t>Financial Literacy</a:t>
            </a:r>
          </a:p>
          <a:p>
            <a:pPr lvl="1"/>
            <a:r>
              <a:rPr lang="en-US" dirty="0" smtClean="0"/>
              <a:t>GED Classes</a:t>
            </a:r>
          </a:p>
          <a:p>
            <a:pPr lvl="1"/>
            <a:r>
              <a:rPr lang="en-US" dirty="0" smtClean="0"/>
              <a:t>ESL Classes</a:t>
            </a:r>
          </a:p>
          <a:p>
            <a:pPr lvl="1"/>
            <a:r>
              <a:rPr lang="en-US" dirty="0" smtClean="0"/>
              <a:t>Interview Preparation</a:t>
            </a:r>
          </a:p>
          <a:p>
            <a:pPr lvl="1"/>
            <a:r>
              <a:rPr lang="en-US" dirty="0" smtClean="0"/>
              <a:t>Resume Building</a:t>
            </a:r>
          </a:p>
          <a:p>
            <a:pPr lvl="1"/>
            <a:r>
              <a:rPr lang="en-US" dirty="0" smtClean="0"/>
              <a:t>And more</a:t>
            </a:r>
            <a:endParaRPr lang="en-US" dirty="0"/>
          </a:p>
        </p:txBody>
      </p:sp>
      <p:sp>
        <p:nvSpPr>
          <p:cNvPr id="5" name="Slide Number Placeholder 4"/>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508</a:t>
            </a:fld>
            <a:endParaRPr lang="en-US" dirty="0"/>
          </a:p>
        </p:txBody>
      </p:sp>
    </p:spTree>
    <p:extLst>
      <p:ext uri="{BB962C8B-B14F-4D97-AF65-F5344CB8AC3E}">
        <p14:creationId xmlns:p14="http://schemas.microsoft.com/office/powerpoint/2010/main" val="225105451"/>
      </p:ext>
    </p:extLst>
  </p:cSld>
  <p:clrMapOvr>
    <a:masterClrMapping/>
  </p:clrMapOvr>
  <p:timing>
    <p:tnLst>
      <p:par>
        <p:cTn id="1" dur="indefinite" restart="never" nodeType="tmRoot"/>
      </p:par>
    </p:tnLst>
  </p:timing>
</p:sld>
</file>

<file path=ppt/slides/slide5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Vocational </a:t>
            </a:r>
            <a:r>
              <a:rPr lang="en-US" dirty="0"/>
              <a:t>R</a:t>
            </a:r>
            <a:r>
              <a:rPr lang="en-US" dirty="0" smtClean="0"/>
              <a:t>ehabilitation</a:t>
            </a:r>
            <a:endParaRPr lang="en-US" dirty="0"/>
          </a:p>
        </p:txBody>
      </p:sp>
      <p:sp>
        <p:nvSpPr>
          <p:cNvPr id="3" name="Content Placeholder 2"/>
          <p:cNvSpPr>
            <a:spLocks noGrp="1"/>
          </p:cNvSpPr>
          <p:nvPr>
            <p:ph idx="1"/>
          </p:nvPr>
        </p:nvSpPr>
        <p:spPr/>
        <p:txBody>
          <a:bodyPr/>
          <a:lstStyle/>
          <a:p>
            <a:r>
              <a:rPr lang="en-US" dirty="0" smtClean="0"/>
              <a:t>To Date, 62 clients have been referred for Vocational Rehabilitation Services</a:t>
            </a:r>
          </a:p>
          <a:p>
            <a:r>
              <a:rPr lang="en-US" dirty="0" smtClean="0"/>
              <a:t>To date, 1 client has completed their training program</a:t>
            </a:r>
          </a:p>
          <a:p>
            <a:r>
              <a:rPr lang="en-US" dirty="0" smtClean="0"/>
              <a:t>45 have not begun the process due to trouble contacting them</a:t>
            </a:r>
          </a:p>
          <a:p>
            <a:r>
              <a:rPr lang="en-US" dirty="0" smtClean="0"/>
              <a:t>15 are in some stage of the process for getting training or other services</a:t>
            </a:r>
            <a:endParaRPr lang="en-US" dirty="0"/>
          </a:p>
        </p:txBody>
      </p:sp>
      <p:sp>
        <p:nvSpPr>
          <p:cNvPr id="5" name="Slide Number Placeholder 4"/>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509</a:t>
            </a:fld>
            <a:endParaRPr lang="en-US" dirty="0"/>
          </a:p>
        </p:txBody>
      </p:sp>
    </p:spTree>
    <p:extLst>
      <p:ext uri="{BB962C8B-B14F-4D97-AF65-F5344CB8AC3E}">
        <p14:creationId xmlns:p14="http://schemas.microsoft.com/office/powerpoint/2010/main" val="2452188399"/>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5 Year Trends-Cost/Person by </a:t>
            </a:r>
            <a:r>
              <a:rPr lang="en-US" dirty="0" smtClean="0"/>
              <a:t/>
            </a:r>
            <a:br>
              <a:rPr lang="en-US" dirty="0" smtClean="0"/>
            </a:br>
            <a:r>
              <a:rPr lang="en-US" dirty="0" smtClean="0"/>
              <a:t>Service </a:t>
            </a:r>
            <a:r>
              <a:rPr lang="en-US" dirty="0"/>
              <a:t>Category</a:t>
            </a:r>
          </a:p>
        </p:txBody>
      </p:sp>
      <p:graphicFrame>
        <p:nvGraphicFramePr>
          <p:cNvPr id="6" name="Content Placeholder 5"/>
          <p:cNvGraphicFramePr>
            <a:graphicFrameLocks noGrp="1"/>
          </p:cNvGraphicFramePr>
          <p:nvPr>
            <p:ph idx="1"/>
            <p:extLst/>
          </p:nvPr>
        </p:nvGraphicFramePr>
        <p:xfrm>
          <a:off x="1484313" y="1833563"/>
          <a:ext cx="10018712" cy="395763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506533592"/>
      </p:ext>
    </p:extLst>
  </p:cSld>
  <p:clrMapOvr>
    <a:masterClrMapping/>
  </p:clrMapOvr>
  <p:timing>
    <p:tnLst>
      <p:par>
        <p:cTn id="1" dur="indefinite" restart="never" nodeType="tmRoot"/>
      </p:par>
    </p:tnLst>
  </p:timing>
</p:sld>
</file>

<file path=ppt/slides/slide5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Community Engagement and Marketing</a:t>
            </a:r>
            <a:endParaRPr lang="en-US" dirty="0"/>
          </a:p>
        </p:txBody>
      </p:sp>
      <p:sp>
        <p:nvSpPr>
          <p:cNvPr id="3" name="Content Placeholder 2"/>
          <p:cNvSpPr>
            <a:spLocks noGrp="1"/>
          </p:cNvSpPr>
          <p:nvPr>
            <p:ph idx="1"/>
          </p:nvPr>
        </p:nvSpPr>
        <p:spPr/>
        <p:txBody>
          <a:bodyPr/>
          <a:lstStyle/>
          <a:p>
            <a:r>
              <a:rPr lang="en-US" dirty="0" smtClean="0"/>
              <a:t>A large component of Ending the HIV Epidemic is community engagement and marketing</a:t>
            </a:r>
          </a:p>
          <a:p>
            <a:r>
              <a:rPr lang="en-US" dirty="0" smtClean="0"/>
              <a:t>Palm Beach County Community Services has retained 3 marketing firms to perform marketing activities for the department</a:t>
            </a:r>
          </a:p>
          <a:p>
            <a:r>
              <a:rPr lang="en-US" dirty="0" smtClean="0"/>
              <a:t>A formal marketing strategy is being developed by one of the agencies</a:t>
            </a:r>
            <a:endParaRPr lang="en-US" dirty="0"/>
          </a:p>
        </p:txBody>
      </p:sp>
      <p:sp>
        <p:nvSpPr>
          <p:cNvPr id="5" name="Slide Number Placeholder 4"/>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510</a:t>
            </a:fld>
            <a:endParaRPr lang="en-US" dirty="0"/>
          </a:p>
        </p:txBody>
      </p:sp>
    </p:spTree>
    <p:extLst>
      <p:ext uri="{BB962C8B-B14F-4D97-AF65-F5344CB8AC3E}">
        <p14:creationId xmlns:p14="http://schemas.microsoft.com/office/powerpoint/2010/main" val="2463283268"/>
      </p:ext>
    </p:extLst>
  </p:cSld>
  <p:clrMapOvr>
    <a:masterClrMapping/>
  </p:clrMapOvr>
  <p:timing>
    <p:tnLst>
      <p:par>
        <p:cTn id="1" dur="indefinite" restart="never" nodeType="tmRoot"/>
      </p:par>
    </p:tnLst>
  </p:timing>
</p:sld>
</file>

<file path=ppt/slides/slide5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Community Engagement</a:t>
            </a:r>
            <a:endParaRPr lang="en-US" dirty="0"/>
          </a:p>
        </p:txBody>
      </p:sp>
      <p:sp>
        <p:nvSpPr>
          <p:cNvPr id="3" name="Content Placeholder 2"/>
          <p:cNvSpPr>
            <a:spLocks noGrp="1"/>
          </p:cNvSpPr>
          <p:nvPr>
            <p:ph idx="1"/>
          </p:nvPr>
        </p:nvSpPr>
        <p:spPr/>
        <p:txBody>
          <a:bodyPr/>
          <a:lstStyle/>
          <a:p>
            <a:r>
              <a:rPr lang="en-US" dirty="0" smtClean="0"/>
              <a:t>EHE is conducting multiple community engagement activities</a:t>
            </a:r>
          </a:p>
          <a:p>
            <a:pPr lvl="1"/>
            <a:r>
              <a:rPr lang="en-US" dirty="0"/>
              <a:t>Community Engagement </a:t>
            </a:r>
            <a:r>
              <a:rPr lang="en-US" dirty="0" smtClean="0"/>
              <a:t>Series</a:t>
            </a:r>
          </a:p>
          <a:p>
            <a:pPr lvl="1"/>
            <a:r>
              <a:rPr lang="en-US" dirty="0" smtClean="0"/>
              <a:t>Quarterly Newsletter</a:t>
            </a:r>
          </a:p>
          <a:p>
            <a:pPr lvl="1"/>
            <a:r>
              <a:rPr lang="en-US" dirty="0" smtClean="0"/>
              <a:t>Social Media</a:t>
            </a:r>
            <a:endParaRPr lang="en-US" dirty="0"/>
          </a:p>
        </p:txBody>
      </p:sp>
      <p:sp>
        <p:nvSpPr>
          <p:cNvPr id="5" name="Slide Number Placeholder 4"/>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511</a:t>
            </a:fld>
            <a:endParaRPr lang="en-US" dirty="0"/>
          </a:p>
        </p:txBody>
      </p:sp>
    </p:spTree>
    <p:extLst>
      <p:ext uri="{BB962C8B-B14F-4D97-AF65-F5344CB8AC3E}">
        <p14:creationId xmlns:p14="http://schemas.microsoft.com/office/powerpoint/2010/main" val="2768797392"/>
      </p:ext>
    </p:extLst>
  </p:cSld>
  <p:clrMapOvr>
    <a:masterClrMapping/>
  </p:clrMapOvr>
  <p:timing>
    <p:tnLst>
      <p:par>
        <p:cTn id="1" dur="indefinite" restart="never" nodeType="tmRoot"/>
      </p:par>
    </p:tnLst>
  </p:timing>
</p:sld>
</file>

<file path=ppt/slides/slide5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Community Engagement Series</a:t>
            </a:r>
            <a:endParaRPr lang="en-US" dirty="0"/>
          </a:p>
        </p:txBody>
      </p:sp>
      <p:sp>
        <p:nvSpPr>
          <p:cNvPr id="3" name="Content Placeholder 2"/>
          <p:cNvSpPr>
            <a:spLocks noGrp="1"/>
          </p:cNvSpPr>
          <p:nvPr>
            <p:ph idx="1"/>
          </p:nvPr>
        </p:nvSpPr>
        <p:spPr/>
        <p:txBody>
          <a:bodyPr/>
          <a:lstStyle/>
          <a:p>
            <a:r>
              <a:rPr lang="en-US" dirty="0"/>
              <a:t>February 7, 2023: HIV in Black Communities: Addressing Racial Disparities in </a:t>
            </a:r>
            <a:r>
              <a:rPr lang="en-US" dirty="0" smtClean="0"/>
              <a:t>Healthcare</a:t>
            </a:r>
          </a:p>
          <a:p>
            <a:r>
              <a:rPr lang="en-US" dirty="0" smtClean="0"/>
              <a:t>June 1, 2023: Empowering Resilience: HIC Long-Term Survivor’s Day</a:t>
            </a:r>
          </a:p>
          <a:p>
            <a:r>
              <a:rPr lang="en-US" dirty="0" smtClean="0"/>
              <a:t>July 20, 2023: Breaking the Silence: A Conversation on Overcoming HIV Stigma</a:t>
            </a:r>
          </a:p>
          <a:p>
            <a:r>
              <a:rPr lang="en-US" dirty="0" smtClean="0"/>
              <a:t>October 17</a:t>
            </a:r>
            <a:r>
              <a:rPr lang="en-US" baseline="30000" dirty="0" smtClean="0"/>
              <a:t>,</a:t>
            </a:r>
            <a:r>
              <a:rPr lang="en-US" dirty="0" smtClean="0"/>
              <a:t> 2023: </a:t>
            </a:r>
            <a:r>
              <a:rPr lang="en-US" dirty="0" err="1" smtClean="0"/>
              <a:t>Latinx</a:t>
            </a:r>
            <a:r>
              <a:rPr lang="en-US" dirty="0" smtClean="0"/>
              <a:t> HIV Awareness Day – TBD</a:t>
            </a:r>
          </a:p>
          <a:p>
            <a:r>
              <a:rPr lang="en-US" dirty="0" smtClean="0"/>
              <a:t>December 1, 2023: World AIDS Day – TBD </a:t>
            </a:r>
            <a:endParaRPr lang="en-US" dirty="0"/>
          </a:p>
        </p:txBody>
      </p:sp>
      <p:sp>
        <p:nvSpPr>
          <p:cNvPr id="5" name="Slide Number Placeholder 4"/>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512</a:t>
            </a:fld>
            <a:endParaRPr lang="en-US"/>
          </a:p>
        </p:txBody>
      </p:sp>
    </p:spTree>
    <p:extLst>
      <p:ext uri="{BB962C8B-B14F-4D97-AF65-F5344CB8AC3E}">
        <p14:creationId xmlns:p14="http://schemas.microsoft.com/office/powerpoint/2010/main" val="2710327713"/>
      </p:ext>
    </p:extLst>
  </p:cSld>
  <p:clrMapOvr>
    <a:masterClrMapping/>
  </p:clrMapOvr>
  <p:timing>
    <p:tnLst>
      <p:par>
        <p:cTn id="1" dur="indefinite" restart="never" nodeType="tmRoot"/>
      </p:par>
    </p:tnLst>
  </p:timing>
</p:sld>
</file>

<file path=ppt/slides/slide5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HIV In Black </a:t>
            </a:r>
            <a:r>
              <a:rPr lang="en-US" dirty="0"/>
              <a:t>C</a:t>
            </a:r>
            <a:r>
              <a:rPr lang="en-US" dirty="0" smtClean="0"/>
              <a:t>ommunities </a:t>
            </a:r>
            <a:endParaRPr lang="en-US" dirty="0"/>
          </a:p>
        </p:txBody>
      </p:sp>
      <p:graphicFrame>
        <p:nvGraphicFramePr>
          <p:cNvPr id="4" name="Content Placeholder 3"/>
          <p:cNvGraphicFramePr>
            <a:graphicFrameLocks noGrp="1" noChangeAspect="1"/>
          </p:cNvGraphicFramePr>
          <p:nvPr>
            <p:ph idx="1"/>
            <p:extLst>
              <p:ext uri="{D42A27DB-BD31-4B8C-83A1-F6EECF244321}">
                <p14:modId xmlns:p14="http://schemas.microsoft.com/office/powerpoint/2010/main" val="140196474"/>
              </p:ext>
            </p:extLst>
          </p:nvPr>
        </p:nvGraphicFramePr>
        <p:xfrm>
          <a:off x="7813963" y="1343191"/>
          <a:ext cx="3933537" cy="5096832"/>
        </p:xfrm>
        <a:graphic>
          <a:graphicData uri="http://schemas.openxmlformats.org/presentationml/2006/ole">
            <mc:AlternateContent xmlns:mc="http://schemas.openxmlformats.org/markup-compatibility/2006">
              <mc:Choice xmlns:v="urn:schemas-microsoft-com:vml" Requires="v">
                <p:oleObj spid="_x0000_s1065" name="PDF" r:id="rId3" imgW="0" imgH="360" progId="FoxitReader.Document">
                  <p:embed/>
                </p:oleObj>
              </mc:Choice>
              <mc:Fallback>
                <p:oleObj name="PDF" r:id="rId3" imgW="0" imgH="360" progId="FoxitReader.Document">
                  <p:embed/>
                  <p:pic>
                    <p:nvPicPr>
                      <p:cNvPr id="4" name="Content Placeholder 3"/>
                      <p:cNvPicPr/>
                      <p:nvPr/>
                    </p:nvPicPr>
                    <p:blipFill>
                      <a:blip r:embed="rId4"/>
                      <a:stretch>
                        <a:fillRect/>
                      </a:stretch>
                    </p:blipFill>
                    <p:spPr>
                      <a:xfrm>
                        <a:off x="7813963" y="1343191"/>
                        <a:ext cx="3933537" cy="5096832"/>
                      </a:xfrm>
                      <a:prstGeom prst="rect">
                        <a:avLst/>
                      </a:prstGeom>
                    </p:spPr>
                  </p:pic>
                </p:oleObj>
              </mc:Fallback>
            </mc:AlternateContent>
          </a:graphicData>
        </a:graphic>
      </p:graphicFrame>
      <p:sp>
        <p:nvSpPr>
          <p:cNvPr id="5" name="TextBox 4"/>
          <p:cNvSpPr txBox="1"/>
          <p:nvPr/>
        </p:nvSpPr>
        <p:spPr>
          <a:xfrm>
            <a:off x="1629295" y="1911927"/>
            <a:ext cx="5644341" cy="1938992"/>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smtClean="0">
                <a:ln>
                  <a:noFill/>
                </a:ln>
                <a:solidFill>
                  <a:prstClr val="black"/>
                </a:solidFill>
                <a:effectLst/>
                <a:uLnTx/>
                <a:uFillTx/>
                <a:latin typeface="Corbel" panose="020B0503020204020204"/>
                <a:ea typeface="+mn-ea"/>
                <a:cs typeface="+mn-cs"/>
              </a:rPr>
              <a:t>Partnered with AETC for an event honoring Black HIV/AIDS Awareness Day</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smtClean="0">
                <a:ln>
                  <a:noFill/>
                </a:ln>
                <a:solidFill>
                  <a:prstClr val="black"/>
                </a:solidFill>
                <a:effectLst/>
                <a:uLnTx/>
                <a:uFillTx/>
                <a:latin typeface="Corbel" panose="020B0503020204020204"/>
                <a:ea typeface="+mn-ea"/>
                <a:cs typeface="+mn-cs"/>
              </a:rPr>
              <a:t>A panel of three speakers presented on their topics and then had a roundtable discussion</a:t>
            </a:r>
            <a:endParaRPr kumimoji="0" lang="en-US" sz="2400" b="0" i="0" u="none" strike="noStrike" kern="1200" cap="none" spc="0" normalizeH="0" baseline="0" noProof="0" dirty="0">
              <a:ln>
                <a:noFill/>
              </a:ln>
              <a:solidFill>
                <a:prstClr val="black"/>
              </a:solidFill>
              <a:effectLst/>
              <a:uLnTx/>
              <a:uFillTx/>
              <a:latin typeface="Corbel" panose="020B0503020204020204"/>
              <a:ea typeface="+mn-ea"/>
              <a:cs typeface="+mn-cs"/>
            </a:endParaRPr>
          </a:p>
        </p:txBody>
      </p:sp>
      <p:sp>
        <p:nvSpPr>
          <p:cNvPr id="3" name="Slide Number Placeholder 2"/>
          <p:cNvSpPr>
            <a:spLocks noGrp="1"/>
          </p:cNvSpPr>
          <p:nvPr>
            <p:ph type="sldNum" sz="quarter" idx="4294967295"/>
          </p:nvPr>
        </p:nvSpPr>
        <p:spPr>
          <a:xfrm>
            <a:off x="10951856" y="5867131"/>
            <a:ext cx="551167" cy="365125"/>
          </a:xfrm>
          <a:prstGeom prst="rect">
            <a:avLst/>
          </a:prstGeom>
        </p:spPr>
        <p:txBody>
          <a:bodyPr/>
          <a:lstStyle/>
          <a:p>
            <a:fld id="{F0037B57-9EAB-4D5D-BF14-E21E2AA4351C}" type="slidenum">
              <a:rPr lang="en-US" smtClean="0"/>
              <a:t>513</a:t>
            </a:fld>
            <a:endParaRPr lang="en-US"/>
          </a:p>
        </p:txBody>
      </p:sp>
    </p:spTree>
    <p:extLst>
      <p:ext uri="{BB962C8B-B14F-4D97-AF65-F5344CB8AC3E}">
        <p14:creationId xmlns:p14="http://schemas.microsoft.com/office/powerpoint/2010/main" val="3743574520"/>
      </p:ext>
    </p:extLst>
  </p:cSld>
  <p:clrMapOvr>
    <a:masterClrMapping/>
  </p:clrMapOvr>
  <p:timing>
    <p:tnLst>
      <p:par>
        <p:cTn id="1" dur="indefinite" restart="never" nodeType="tmRoot"/>
      </p:par>
    </p:tnLst>
  </p:timing>
</p:sld>
</file>

<file path=ppt/slides/slide5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Empowering Resilience: HIV Long-Term Survivor Awareness Day</a:t>
            </a:r>
            <a:endParaRPr lang="en-US" dirty="0"/>
          </a:p>
        </p:txBody>
      </p:sp>
      <p:graphicFrame>
        <p:nvGraphicFramePr>
          <p:cNvPr id="4" name="Content Placeholder 3"/>
          <p:cNvGraphicFramePr>
            <a:graphicFrameLocks noGrp="1" noChangeAspect="1"/>
          </p:cNvGraphicFramePr>
          <p:nvPr>
            <p:ph idx="1"/>
            <p:extLst>
              <p:ext uri="{D42A27DB-BD31-4B8C-83A1-F6EECF244321}">
                <p14:modId xmlns:p14="http://schemas.microsoft.com/office/powerpoint/2010/main" val="865069192"/>
              </p:ext>
            </p:extLst>
          </p:nvPr>
        </p:nvGraphicFramePr>
        <p:xfrm>
          <a:off x="7958743" y="1636453"/>
          <a:ext cx="3377567" cy="4980247"/>
        </p:xfrm>
        <a:graphic>
          <a:graphicData uri="http://schemas.openxmlformats.org/presentationml/2006/ole">
            <mc:AlternateContent xmlns:mc="http://schemas.openxmlformats.org/markup-compatibility/2006">
              <mc:Choice xmlns:v="urn:schemas-microsoft-com:vml" Requires="v">
                <p:oleObj spid="_x0000_s2089" name="PDF" r:id="rId3" imgW="0" imgH="360" progId="FoxitReader.Document">
                  <p:embed/>
                </p:oleObj>
              </mc:Choice>
              <mc:Fallback>
                <p:oleObj name="PDF" r:id="rId3" imgW="0" imgH="360" progId="FoxitReader.Document">
                  <p:embed/>
                  <p:pic>
                    <p:nvPicPr>
                      <p:cNvPr id="4" name="Content Placeholder 3"/>
                      <p:cNvPicPr/>
                      <p:nvPr/>
                    </p:nvPicPr>
                    <p:blipFill>
                      <a:blip r:embed="rId4"/>
                      <a:stretch>
                        <a:fillRect/>
                      </a:stretch>
                    </p:blipFill>
                    <p:spPr>
                      <a:xfrm>
                        <a:off x="7958743" y="1636453"/>
                        <a:ext cx="3377567" cy="4980247"/>
                      </a:xfrm>
                      <a:prstGeom prst="rect">
                        <a:avLst/>
                      </a:prstGeom>
                    </p:spPr>
                  </p:pic>
                </p:oleObj>
              </mc:Fallback>
            </mc:AlternateContent>
          </a:graphicData>
        </a:graphic>
      </p:graphicFrame>
      <p:sp>
        <p:nvSpPr>
          <p:cNvPr id="5" name="TextBox 4"/>
          <p:cNvSpPr txBox="1"/>
          <p:nvPr/>
        </p:nvSpPr>
        <p:spPr>
          <a:xfrm>
            <a:off x="1197034" y="1999774"/>
            <a:ext cx="5744094" cy="193899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smtClean="0">
                <a:ln>
                  <a:noFill/>
                </a:ln>
                <a:solidFill>
                  <a:prstClr val="black"/>
                </a:solidFill>
                <a:effectLst/>
                <a:uLnTx/>
                <a:uFillTx/>
                <a:latin typeface="Corbel" panose="020B0503020204020204"/>
                <a:ea typeface="+mn-ea"/>
                <a:cs typeface="+mn-cs"/>
              </a:rPr>
              <a:t>June 1</a:t>
            </a:r>
            <a:r>
              <a:rPr kumimoji="0" lang="en-US" sz="2400" b="0" i="0" u="none" strike="noStrike" kern="1200" cap="none" spc="0" normalizeH="0" baseline="30000" noProof="0" dirty="0" smtClean="0">
                <a:ln>
                  <a:noFill/>
                </a:ln>
                <a:solidFill>
                  <a:prstClr val="black"/>
                </a:solidFill>
                <a:effectLst/>
                <a:uLnTx/>
                <a:uFillTx/>
                <a:latin typeface="Corbel" panose="020B0503020204020204"/>
                <a:ea typeface="+mn-ea"/>
                <a:cs typeface="+mn-cs"/>
              </a:rPr>
              <a:t>st</a:t>
            </a:r>
            <a:r>
              <a:rPr kumimoji="0" lang="en-US" sz="2400" b="0" i="0" u="none" strike="noStrike" kern="1200" cap="none" spc="0" normalizeH="0" baseline="0" noProof="0" dirty="0" smtClean="0">
                <a:ln>
                  <a:noFill/>
                </a:ln>
                <a:solidFill>
                  <a:prstClr val="black"/>
                </a:solidFill>
                <a:effectLst/>
                <a:uLnTx/>
                <a:uFillTx/>
                <a:latin typeface="Corbel" panose="020B0503020204020204"/>
                <a:ea typeface="+mn-ea"/>
                <a:cs typeface="+mn-cs"/>
              </a:rPr>
              <a:t> Celebrated HIV Long Term survivor Awareness Day by bringing Jesse Milan Jr, President and CEO of AIDS United and 40 year survivor of HIV to talk about his experience.</a:t>
            </a:r>
            <a:endParaRPr kumimoji="0" lang="en-US" sz="2400" b="0" i="0" u="none" strike="noStrike" kern="1200" cap="none" spc="0" normalizeH="0" baseline="0" noProof="0" dirty="0">
              <a:ln>
                <a:noFill/>
              </a:ln>
              <a:solidFill>
                <a:prstClr val="black"/>
              </a:solidFill>
              <a:effectLst/>
              <a:uLnTx/>
              <a:uFillTx/>
              <a:latin typeface="Corbel" panose="020B0503020204020204"/>
              <a:ea typeface="+mn-ea"/>
              <a:cs typeface="+mn-cs"/>
            </a:endParaRPr>
          </a:p>
        </p:txBody>
      </p:sp>
      <p:sp>
        <p:nvSpPr>
          <p:cNvPr id="3" name="Slide Number Placeholder 2"/>
          <p:cNvSpPr>
            <a:spLocks noGrp="1"/>
          </p:cNvSpPr>
          <p:nvPr>
            <p:ph type="sldNum" sz="quarter" idx="4294967295"/>
          </p:nvPr>
        </p:nvSpPr>
        <p:spPr>
          <a:xfrm>
            <a:off x="10951856" y="5867131"/>
            <a:ext cx="551167" cy="365125"/>
          </a:xfrm>
          <a:prstGeom prst="rect">
            <a:avLst/>
          </a:prstGeom>
        </p:spPr>
        <p:txBody>
          <a:bodyPr/>
          <a:lstStyle/>
          <a:p>
            <a:fld id="{F0037B57-9EAB-4D5D-BF14-E21E2AA4351C}" type="slidenum">
              <a:rPr lang="en-US" smtClean="0"/>
              <a:t>514</a:t>
            </a:fld>
            <a:endParaRPr lang="en-US"/>
          </a:p>
        </p:txBody>
      </p:sp>
    </p:spTree>
    <p:extLst>
      <p:ext uri="{BB962C8B-B14F-4D97-AF65-F5344CB8AC3E}">
        <p14:creationId xmlns:p14="http://schemas.microsoft.com/office/powerpoint/2010/main" val="182764436"/>
      </p:ext>
    </p:extLst>
  </p:cSld>
  <p:clrMapOvr>
    <a:masterClrMapping/>
  </p:clrMapOvr>
  <p:timing>
    <p:tnLst>
      <p:par>
        <p:cTn id="1" dur="indefinite" restart="never" nodeType="tmRoot"/>
      </p:par>
    </p:tnLst>
  </p:timing>
</p:sld>
</file>

<file path=ppt/slides/slide5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Breaking the Silence: A Conversation on Overcoming HIV Stigma</a:t>
            </a:r>
            <a:endParaRPr lang="en-US" dirty="0"/>
          </a:p>
        </p:txBody>
      </p:sp>
      <p:sp>
        <p:nvSpPr>
          <p:cNvPr id="3" name="Content Placeholder 2"/>
          <p:cNvSpPr>
            <a:spLocks noGrp="1"/>
          </p:cNvSpPr>
          <p:nvPr>
            <p:ph idx="1"/>
          </p:nvPr>
        </p:nvSpPr>
        <p:spPr>
          <a:xfrm>
            <a:off x="1484311" y="1833563"/>
            <a:ext cx="6113522" cy="3957638"/>
          </a:xfrm>
        </p:spPr>
        <p:txBody>
          <a:bodyPr>
            <a:normAutofit/>
          </a:bodyPr>
          <a:lstStyle/>
          <a:p>
            <a:r>
              <a:rPr lang="en-US" dirty="0" smtClean="0"/>
              <a:t>July 20</a:t>
            </a:r>
            <a:r>
              <a:rPr lang="en-US" baseline="30000" dirty="0" smtClean="0"/>
              <a:t>th</a:t>
            </a:r>
            <a:r>
              <a:rPr lang="en-US" dirty="0"/>
              <a:t>,</a:t>
            </a:r>
            <a:r>
              <a:rPr lang="en-US" dirty="0" smtClean="0"/>
              <a:t> 2023</a:t>
            </a:r>
          </a:p>
          <a:p>
            <a:r>
              <a:rPr lang="en-US" dirty="0" err="1" smtClean="0"/>
              <a:t>Hydeia</a:t>
            </a:r>
            <a:r>
              <a:rPr lang="en-US" dirty="0" smtClean="0"/>
              <a:t> Broadbent, HIV/AIDS Activist and speaker, will be our keynote speaker</a:t>
            </a:r>
          </a:p>
          <a:p>
            <a:r>
              <a:rPr lang="en-US" dirty="0" err="1" smtClean="0"/>
              <a:t>Hydeia</a:t>
            </a:r>
            <a:r>
              <a:rPr lang="en-US" dirty="0" smtClean="0"/>
              <a:t> was the fist black child to go public about being born with and living with HIV/AIDS and was on many TV programs including Oprah and Nickelodeon, CBS, </a:t>
            </a:r>
            <a:r>
              <a:rPr lang="en-US" dirty="0" err="1" smtClean="0"/>
              <a:t>etc</a:t>
            </a:r>
            <a:endParaRPr lang="en-US" dirty="0"/>
          </a:p>
        </p:txBody>
      </p:sp>
      <p:pic>
        <p:nvPicPr>
          <p:cNvPr id="4" name="Picture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153397" y="1600805"/>
            <a:ext cx="3349625" cy="5024437"/>
          </a:xfrm>
          <a:prstGeom prst="rect">
            <a:avLst/>
          </a:prstGeom>
        </p:spPr>
      </p:pic>
      <p:sp>
        <p:nvSpPr>
          <p:cNvPr id="5" name="Slide Number Placeholder 4"/>
          <p:cNvSpPr>
            <a:spLocks noGrp="1"/>
          </p:cNvSpPr>
          <p:nvPr>
            <p:ph type="sldNum" sz="quarter" idx="4294967295"/>
          </p:nvPr>
        </p:nvSpPr>
        <p:spPr>
          <a:xfrm>
            <a:off x="10951856" y="5867131"/>
            <a:ext cx="551167" cy="365125"/>
          </a:xfrm>
          <a:prstGeom prst="rect">
            <a:avLst/>
          </a:prstGeom>
        </p:spPr>
        <p:txBody>
          <a:bodyPr/>
          <a:lstStyle/>
          <a:p>
            <a:fld id="{F0037B57-9EAB-4D5D-BF14-E21E2AA4351C}" type="slidenum">
              <a:rPr lang="en-US" smtClean="0"/>
              <a:t>515</a:t>
            </a:fld>
            <a:endParaRPr lang="en-US"/>
          </a:p>
        </p:txBody>
      </p:sp>
    </p:spTree>
    <p:extLst>
      <p:ext uri="{BB962C8B-B14F-4D97-AF65-F5344CB8AC3E}">
        <p14:creationId xmlns:p14="http://schemas.microsoft.com/office/powerpoint/2010/main" val="161117395"/>
      </p:ext>
    </p:extLst>
  </p:cSld>
  <p:clrMapOvr>
    <a:masterClrMapping/>
  </p:clrMapOvr>
  <p:timing>
    <p:tnLst>
      <p:par>
        <p:cTn id="1" dur="indefinite" restart="never" nodeType="tmRoot"/>
      </p:par>
    </p:tnLst>
  </p:timing>
</p:sld>
</file>

<file path=ppt/slides/slide5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Syringe Services</a:t>
            </a:r>
            <a:endParaRPr lang="en-US" dirty="0"/>
          </a:p>
        </p:txBody>
      </p:sp>
      <p:sp>
        <p:nvSpPr>
          <p:cNvPr id="3" name="Content Placeholder 2"/>
          <p:cNvSpPr>
            <a:spLocks noGrp="1"/>
          </p:cNvSpPr>
          <p:nvPr>
            <p:ph idx="1"/>
          </p:nvPr>
        </p:nvSpPr>
        <p:spPr/>
        <p:txBody>
          <a:bodyPr/>
          <a:lstStyle/>
          <a:p>
            <a:r>
              <a:rPr lang="en-US" dirty="0" smtClean="0"/>
              <a:t>The Syringe Services Program is NOT an Ending the HIV Epidemic Initiative service</a:t>
            </a:r>
          </a:p>
          <a:p>
            <a:r>
              <a:rPr lang="en-US" dirty="0" smtClean="0"/>
              <a:t>The Syringe Services program does not receive  funding from the County at all, though is contractually obligated to the county on legal precedent</a:t>
            </a:r>
          </a:p>
          <a:p>
            <a:r>
              <a:rPr lang="en-US" dirty="0" smtClean="0"/>
              <a:t>Ending the HIV Epidemic manages the data for the Syringe Services Program</a:t>
            </a:r>
            <a:endParaRPr lang="en-US" dirty="0"/>
          </a:p>
        </p:txBody>
      </p:sp>
      <p:sp>
        <p:nvSpPr>
          <p:cNvPr id="5" name="Slide Number Placeholder 4"/>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516</a:t>
            </a:fld>
            <a:endParaRPr lang="en-US"/>
          </a:p>
        </p:txBody>
      </p:sp>
    </p:spTree>
    <p:extLst>
      <p:ext uri="{BB962C8B-B14F-4D97-AF65-F5344CB8AC3E}">
        <p14:creationId xmlns:p14="http://schemas.microsoft.com/office/powerpoint/2010/main" val="1888224352"/>
      </p:ext>
    </p:extLst>
  </p:cSld>
  <p:clrMapOvr>
    <a:masterClrMapping/>
  </p:clrMapOvr>
  <p:timing>
    <p:tnLst>
      <p:par>
        <p:cTn id="1" dur="indefinite" restart="never" nodeType="tmRoot"/>
      </p:par>
    </p:tnLst>
  </p:timing>
</p:sld>
</file>

<file path=ppt/slides/slide5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Syringe Services</a:t>
            </a:r>
            <a:endParaRPr lang="en-US" dirty="0"/>
          </a:p>
        </p:txBody>
      </p:sp>
      <p:sp>
        <p:nvSpPr>
          <p:cNvPr id="3" name="Content Placeholder 2"/>
          <p:cNvSpPr>
            <a:spLocks noGrp="1"/>
          </p:cNvSpPr>
          <p:nvPr>
            <p:ph idx="1"/>
          </p:nvPr>
        </p:nvSpPr>
        <p:spPr/>
        <p:txBody>
          <a:bodyPr/>
          <a:lstStyle/>
          <a:p>
            <a:r>
              <a:rPr lang="en-US" dirty="0" smtClean="0"/>
              <a:t>The FLASH Syringe Services program is run and Operated by Rebel Recovery, a recovery community organization in palm beach county specializing in peer support, harm reduction, and medication assisted treatment</a:t>
            </a:r>
          </a:p>
          <a:p>
            <a:r>
              <a:rPr lang="en-US" dirty="0" smtClean="0"/>
              <a:t>FLASH offers 1 to 1 needle exchange, safe injection supplies, opioid overdose reversal (</a:t>
            </a:r>
            <a:r>
              <a:rPr lang="en-US" dirty="0" err="1" smtClean="0"/>
              <a:t>Narcan</a:t>
            </a:r>
            <a:r>
              <a:rPr lang="en-US" dirty="0" smtClean="0"/>
              <a:t>/</a:t>
            </a:r>
            <a:r>
              <a:rPr lang="en-US" dirty="0" err="1" smtClean="0"/>
              <a:t>Noloxone</a:t>
            </a:r>
            <a:r>
              <a:rPr lang="en-US" dirty="0" smtClean="0"/>
              <a:t>), linkage to treatment, HIV and HPV Testing, and a wound care clinic</a:t>
            </a:r>
            <a:endParaRPr lang="en-US" dirty="0"/>
          </a:p>
        </p:txBody>
      </p:sp>
      <p:sp>
        <p:nvSpPr>
          <p:cNvPr id="5" name="Slide Number Placeholder 4"/>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517</a:t>
            </a:fld>
            <a:endParaRPr lang="en-US" dirty="0"/>
          </a:p>
        </p:txBody>
      </p:sp>
    </p:spTree>
    <p:extLst>
      <p:ext uri="{BB962C8B-B14F-4D97-AF65-F5344CB8AC3E}">
        <p14:creationId xmlns:p14="http://schemas.microsoft.com/office/powerpoint/2010/main" val="965471383"/>
      </p:ext>
    </p:extLst>
  </p:cSld>
  <p:clrMapOvr>
    <a:masterClrMapping/>
  </p:clrMapOvr>
  <p:timing>
    <p:tnLst>
      <p:par>
        <p:cTn id="1" dur="indefinite" restart="never" nodeType="tmRoot"/>
      </p:par>
    </p:tnLst>
  </p:timing>
</p:sld>
</file>

<file path=ppt/slides/slide5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Flash by the Numbers</a:t>
            </a:r>
            <a:endParaRPr lang="en-US" dirty="0"/>
          </a:p>
        </p:txBody>
      </p:sp>
      <p:sp>
        <p:nvSpPr>
          <p:cNvPr id="3" name="Content Placeholder 2"/>
          <p:cNvSpPr>
            <a:spLocks noGrp="1"/>
          </p:cNvSpPr>
          <p:nvPr>
            <p:ph idx="1"/>
          </p:nvPr>
        </p:nvSpPr>
        <p:spPr>
          <a:xfrm>
            <a:off x="1484310" y="1833563"/>
            <a:ext cx="10018713" cy="4392670"/>
          </a:xfrm>
        </p:spPr>
        <p:txBody>
          <a:bodyPr numCol="2">
            <a:normAutofit/>
          </a:bodyPr>
          <a:lstStyle/>
          <a:p>
            <a:r>
              <a:rPr lang="en-US" dirty="0" smtClean="0"/>
              <a:t>Total Enrolled Clients – 481</a:t>
            </a:r>
          </a:p>
          <a:p>
            <a:r>
              <a:rPr lang="en-US" dirty="0" smtClean="0"/>
              <a:t>April 2022 – May 2023 </a:t>
            </a:r>
          </a:p>
          <a:p>
            <a:pPr lvl="1"/>
            <a:r>
              <a:rPr lang="en-US" dirty="0" smtClean="0"/>
              <a:t>Clients using exchange - 265</a:t>
            </a:r>
          </a:p>
          <a:p>
            <a:pPr lvl="1"/>
            <a:r>
              <a:rPr lang="en-US" dirty="0" smtClean="0"/>
              <a:t>Total Needles </a:t>
            </a:r>
            <a:r>
              <a:rPr lang="en-US" dirty="0"/>
              <a:t>I</a:t>
            </a:r>
            <a:r>
              <a:rPr lang="en-US" dirty="0" smtClean="0"/>
              <a:t>n – 76,732</a:t>
            </a:r>
          </a:p>
          <a:p>
            <a:pPr lvl="1"/>
            <a:r>
              <a:rPr lang="en-US" dirty="0" smtClean="0"/>
              <a:t>Total Needles Out – 70,976</a:t>
            </a:r>
          </a:p>
          <a:p>
            <a:pPr lvl="1"/>
            <a:r>
              <a:rPr lang="en-US" dirty="0" smtClean="0"/>
              <a:t>Average needles in/visit – 54.3</a:t>
            </a:r>
          </a:p>
          <a:p>
            <a:pPr lvl="1"/>
            <a:r>
              <a:rPr lang="en-US" dirty="0" smtClean="0"/>
              <a:t>Average Needles out/visit – 50.3</a:t>
            </a:r>
          </a:p>
          <a:p>
            <a:pPr lvl="1"/>
            <a:r>
              <a:rPr lang="en-US" dirty="0" smtClean="0"/>
              <a:t>Average Needles in /client – 289.6</a:t>
            </a:r>
          </a:p>
          <a:p>
            <a:pPr lvl="1"/>
            <a:r>
              <a:rPr lang="en-US" dirty="0" smtClean="0"/>
              <a:t>Average Needles Out/ client – 267.83</a:t>
            </a:r>
          </a:p>
          <a:p>
            <a:pPr lvl="1"/>
            <a:r>
              <a:rPr lang="en-US" dirty="0" smtClean="0"/>
              <a:t>Cases of </a:t>
            </a:r>
            <a:r>
              <a:rPr lang="en-US" dirty="0" err="1" smtClean="0"/>
              <a:t>Narcan</a:t>
            </a:r>
            <a:r>
              <a:rPr lang="en-US" dirty="0" smtClean="0"/>
              <a:t> Given – 1,302</a:t>
            </a:r>
          </a:p>
          <a:p>
            <a:pPr lvl="1"/>
            <a:r>
              <a:rPr lang="en-US" dirty="0" smtClean="0"/>
              <a:t>Number of overdose reversals – 204</a:t>
            </a:r>
          </a:p>
          <a:p>
            <a:pPr lvl="2"/>
            <a:r>
              <a:rPr lang="en-US" dirty="0" smtClean="0"/>
              <a:t>17 reversals/month</a:t>
            </a:r>
            <a:endParaRPr lang="en-US" dirty="0"/>
          </a:p>
        </p:txBody>
      </p:sp>
      <p:sp>
        <p:nvSpPr>
          <p:cNvPr id="5" name="Slide Number Placeholder 4"/>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518</a:t>
            </a:fld>
            <a:endParaRPr lang="en-US"/>
          </a:p>
        </p:txBody>
      </p:sp>
    </p:spTree>
    <p:extLst>
      <p:ext uri="{BB962C8B-B14F-4D97-AF65-F5344CB8AC3E}">
        <p14:creationId xmlns:p14="http://schemas.microsoft.com/office/powerpoint/2010/main" val="776989622"/>
      </p:ext>
    </p:extLst>
  </p:cSld>
  <p:clrMapOvr>
    <a:masterClrMapping/>
  </p:clrMapOvr>
  <p:timing>
    <p:tnLst>
      <p:par>
        <p:cTn id="1" dur="indefinite" restart="never" nodeType="tmRoot"/>
      </p:par>
    </p:tnLst>
  </p:timing>
</p:sld>
</file>

<file path=ppt/slides/slide5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Demographics</a:t>
            </a:r>
            <a:endParaRPr lang="en-US" dirty="0"/>
          </a:p>
        </p:txBody>
      </p:sp>
      <p:sp>
        <p:nvSpPr>
          <p:cNvPr id="3" name="Content Placeholder 2"/>
          <p:cNvSpPr>
            <a:spLocks noGrp="1"/>
          </p:cNvSpPr>
          <p:nvPr>
            <p:ph idx="1"/>
          </p:nvPr>
        </p:nvSpPr>
        <p:spPr/>
        <p:txBody>
          <a:bodyPr>
            <a:normAutofit/>
          </a:bodyPr>
          <a:lstStyle/>
          <a:p>
            <a:r>
              <a:rPr lang="en-US" dirty="0" smtClean="0"/>
              <a:t>Enrolled from May 1 2022 –  April 30 2023 - 189</a:t>
            </a:r>
          </a:p>
          <a:p>
            <a:r>
              <a:rPr lang="en-US" dirty="0" smtClean="0"/>
              <a:t>Average Age – 40 years old</a:t>
            </a:r>
          </a:p>
          <a:p>
            <a:r>
              <a:rPr lang="en-US" dirty="0" smtClean="0"/>
              <a:t>Average # of visits per client – 5.3</a:t>
            </a:r>
          </a:p>
          <a:p>
            <a:r>
              <a:rPr lang="en-US" dirty="0" smtClean="0"/>
              <a:t>Number of clients who never received a HIV Test – 48</a:t>
            </a:r>
          </a:p>
          <a:p>
            <a:r>
              <a:rPr lang="en-US" dirty="0" smtClean="0"/>
              <a:t>Number of clients who were tested within the last 90 days (Excluding those never tested) – 67</a:t>
            </a:r>
          </a:p>
          <a:p>
            <a:r>
              <a:rPr lang="en-US" dirty="0" smtClean="0"/>
              <a:t>Total HIV Tests Performed - 62</a:t>
            </a:r>
            <a:endParaRPr lang="en-US" dirty="0"/>
          </a:p>
        </p:txBody>
      </p:sp>
      <p:sp>
        <p:nvSpPr>
          <p:cNvPr id="5" name="Slide Number Placeholder 4"/>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519</a:t>
            </a:fld>
            <a:endParaRPr lang="en-US" dirty="0"/>
          </a:p>
        </p:txBody>
      </p:sp>
    </p:spTree>
    <p:extLst>
      <p:ext uri="{BB962C8B-B14F-4D97-AF65-F5344CB8AC3E}">
        <p14:creationId xmlns:p14="http://schemas.microsoft.com/office/powerpoint/2010/main" val="3612525651"/>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5 Year Trends-Cost/Person by </a:t>
            </a:r>
            <a:r>
              <a:rPr lang="en-US" dirty="0" smtClean="0"/>
              <a:t/>
            </a:r>
            <a:br>
              <a:rPr lang="en-US" dirty="0" smtClean="0"/>
            </a:br>
            <a:r>
              <a:rPr lang="en-US" dirty="0" smtClean="0"/>
              <a:t>Service </a:t>
            </a:r>
            <a:r>
              <a:rPr lang="en-US" dirty="0"/>
              <a:t>Category</a:t>
            </a:r>
          </a:p>
        </p:txBody>
      </p:sp>
      <p:graphicFrame>
        <p:nvGraphicFramePr>
          <p:cNvPr id="6" name="Content Placeholder 5"/>
          <p:cNvGraphicFramePr>
            <a:graphicFrameLocks noGrp="1"/>
          </p:cNvGraphicFramePr>
          <p:nvPr>
            <p:ph idx="1"/>
            <p:extLst/>
          </p:nvPr>
        </p:nvGraphicFramePr>
        <p:xfrm>
          <a:off x="1484313" y="1833563"/>
          <a:ext cx="10018712" cy="3957637"/>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387396254"/>
      </p:ext>
    </p:extLst>
  </p:cSld>
  <p:clrMapOvr>
    <a:masterClrMapping/>
  </p:clrMapOvr>
  <p:timing>
    <p:tnLst>
      <p:par>
        <p:cTn id="1" dur="indefinite" restart="never" nodeType="tmRoot"/>
      </p:par>
    </p:tnLst>
  </p:timing>
</p:sld>
</file>

<file path=ppt/slides/slide5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Race Breakdown</a:t>
            </a:r>
            <a:endParaRPr lang="en-US" dirty="0"/>
          </a:p>
        </p:txBody>
      </p:sp>
      <p:sp>
        <p:nvSpPr>
          <p:cNvPr id="3" name="Content Placeholder 2"/>
          <p:cNvSpPr>
            <a:spLocks noGrp="1"/>
          </p:cNvSpPr>
          <p:nvPr>
            <p:ph idx="1"/>
          </p:nvPr>
        </p:nvSpPr>
        <p:spPr>
          <a:xfrm>
            <a:off x="1338103" y="1833563"/>
            <a:ext cx="10018713" cy="3957638"/>
          </a:xfrm>
        </p:spPr>
        <p:txBody>
          <a:bodyPr/>
          <a:lstStyle/>
          <a:p>
            <a:r>
              <a:rPr lang="en-US" dirty="0"/>
              <a:t>Race Breakdown</a:t>
            </a:r>
          </a:p>
          <a:p>
            <a:pPr lvl="1"/>
            <a:r>
              <a:rPr lang="en-US" dirty="0"/>
              <a:t>White - 156 (82.5%)</a:t>
            </a:r>
          </a:p>
          <a:p>
            <a:pPr lvl="1"/>
            <a:r>
              <a:rPr lang="en-US" dirty="0"/>
              <a:t>Black/African American – 23 (12.2 %)</a:t>
            </a:r>
          </a:p>
          <a:p>
            <a:pPr lvl="1"/>
            <a:r>
              <a:rPr lang="en-US" dirty="0"/>
              <a:t>Native American – 4 (2.1%)</a:t>
            </a:r>
          </a:p>
          <a:p>
            <a:pPr lvl="1"/>
            <a:r>
              <a:rPr lang="en-US" dirty="0"/>
              <a:t>Multiracial – 6 (3.2%)</a:t>
            </a:r>
          </a:p>
          <a:p>
            <a:endParaRPr lang="en-US" dirty="0"/>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477000" y="1600201"/>
            <a:ext cx="5715000" cy="4191000"/>
          </a:xfrm>
          <a:prstGeom prst="rect">
            <a:avLst/>
          </a:prstGeom>
        </p:spPr>
      </p:pic>
      <p:sp>
        <p:nvSpPr>
          <p:cNvPr id="6" name="Slide Number Placeholder 5"/>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520</a:t>
            </a:fld>
            <a:endParaRPr lang="en-US" dirty="0"/>
          </a:p>
        </p:txBody>
      </p:sp>
    </p:spTree>
    <p:extLst>
      <p:ext uri="{BB962C8B-B14F-4D97-AF65-F5344CB8AC3E}">
        <p14:creationId xmlns:p14="http://schemas.microsoft.com/office/powerpoint/2010/main" val="3521325504"/>
      </p:ext>
    </p:extLst>
  </p:cSld>
  <p:clrMapOvr>
    <a:masterClrMapping/>
  </p:clrMapOvr>
  <p:timing>
    <p:tnLst>
      <p:par>
        <p:cTn id="1" dur="indefinite" restart="never" nodeType="tmRoot"/>
      </p:par>
    </p:tnLst>
  </p:timing>
</p:sld>
</file>

<file path=ppt/slides/slide5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Gender Breakdown</a:t>
            </a:r>
            <a:endParaRPr lang="en-US" dirty="0"/>
          </a:p>
        </p:txBody>
      </p:sp>
      <p:sp>
        <p:nvSpPr>
          <p:cNvPr id="3" name="Content Placeholder 2"/>
          <p:cNvSpPr>
            <a:spLocks noGrp="1"/>
          </p:cNvSpPr>
          <p:nvPr>
            <p:ph idx="1"/>
          </p:nvPr>
        </p:nvSpPr>
        <p:spPr>
          <a:xfrm>
            <a:off x="1484310" y="1833563"/>
            <a:ext cx="4883239" cy="3957638"/>
          </a:xfrm>
        </p:spPr>
        <p:txBody>
          <a:bodyPr>
            <a:normAutofit/>
          </a:bodyPr>
          <a:lstStyle/>
          <a:p>
            <a:r>
              <a:rPr lang="en-US" sz="2000" dirty="0" smtClean="0"/>
              <a:t>Men – 114 (60.3%)</a:t>
            </a:r>
          </a:p>
          <a:p>
            <a:r>
              <a:rPr lang="en-US" sz="2000" dirty="0" smtClean="0"/>
              <a:t>Women – 70 (37%)</a:t>
            </a:r>
          </a:p>
          <a:p>
            <a:r>
              <a:rPr lang="en-US" sz="2000" dirty="0" smtClean="0"/>
              <a:t>Transgender – Female to Male – 1 (.5%)</a:t>
            </a:r>
          </a:p>
          <a:p>
            <a:r>
              <a:rPr lang="en-US" sz="2000" dirty="0" smtClean="0"/>
              <a:t>Transgender – Male to Female – 2 (1.1%)</a:t>
            </a:r>
          </a:p>
          <a:p>
            <a:r>
              <a:rPr lang="en-US" sz="2000" dirty="0" smtClean="0"/>
              <a:t>Other – 2 (1.1%)</a:t>
            </a:r>
            <a:endParaRPr lang="en-US" sz="2000" dirty="0"/>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367549" y="1600201"/>
            <a:ext cx="5715000" cy="4191000"/>
          </a:xfrm>
          <a:prstGeom prst="rect">
            <a:avLst/>
          </a:prstGeom>
        </p:spPr>
      </p:pic>
      <p:sp>
        <p:nvSpPr>
          <p:cNvPr id="6" name="Slide Number Placeholder 5"/>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521</a:t>
            </a:fld>
            <a:endParaRPr lang="en-US"/>
          </a:p>
        </p:txBody>
      </p:sp>
    </p:spTree>
    <p:extLst>
      <p:ext uri="{BB962C8B-B14F-4D97-AF65-F5344CB8AC3E}">
        <p14:creationId xmlns:p14="http://schemas.microsoft.com/office/powerpoint/2010/main" val="1489211744"/>
      </p:ext>
    </p:extLst>
  </p:cSld>
  <p:clrMapOvr>
    <a:masterClrMapping/>
  </p:clrMapOvr>
  <p:timing>
    <p:tnLst>
      <p:par>
        <p:cTn id="1" dur="indefinite" restart="never" nodeType="tmRoot"/>
      </p:par>
    </p:tnLst>
  </p:timing>
</p:sld>
</file>

<file path=ppt/slides/slide5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Harm Reduction Intervention Services</a:t>
            </a:r>
            <a:endParaRPr lang="en-US" dirty="0"/>
          </a:p>
        </p:txBody>
      </p:sp>
      <p:sp>
        <p:nvSpPr>
          <p:cNvPr id="3" name="Content Placeholder 2"/>
          <p:cNvSpPr>
            <a:spLocks noGrp="1"/>
          </p:cNvSpPr>
          <p:nvPr>
            <p:ph idx="1"/>
          </p:nvPr>
        </p:nvSpPr>
        <p:spPr/>
        <p:txBody>
          <a:bodyPr/>
          <a:lstStyle/>
          <a:p>
            <a:r>
              <a:rPr lang="en-US" dirty="0" smtClean="0"/>
              <a:t>New EHE Funded Service Starting with FLASH to improve testing and linkage to care for PWH who inject drugs</a:t>
            </a:r>
          </a:p>
          <a:p>
            <a:r>
              <a:rPr lang="en-US" dirty="0" smtClean="0"/>
              <a:t>Service will provide targeting testing and counseling to clients </a:t>
            </a:r>
          </a:p>
          <a:p>
            <a:r>
              <a:rPr lang="en-US" dirty="0" smtClean="0"/>
              <a:t>Contract expected to be executed on August 22, 2023</a:t>
            </a:r>
            <a:endParaRPr lang="en-US" dirty="0"/>
          </a:p>
        </p:txBody>
      </p:sp>
      <p:sp>
        <p:nvSpPr>
          <p:cNvPr id="5" name="Slide Number Placeholder 4"/>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522</a:t>
            </a:fld>
            <a:endParaRPr lang="en-US" dirty="0"/>
          </a:p>
        </p:txBody>
      </p:sp>
    </p:spTree>
    <p:extLst>
      <p:ext uri="{BB962C8B-B14F-4D97-AF65-F5344CB8AC3E}">
        <p14:creationId xmlns:p14="http://schemas.microsoft.com/office/powerpoint/2010/main" val="1917278405"/>
      </p:ext>
    </p:extLst>
  </p:cSld>
  <p:clrMapOvr>
    <a:masterClrMapping/>
  </p:clrMapOvr>
  <p:timing>
    <p:tnLst>
      <p:par>
        <p:cTn id="1" dur="indefinite" restart="never" nodeType="tmRoot"/>
      </p:par>
    </p:tnLst>
  </p:timing>
</p:sld>
</file>

<file path=ppt/slides/slide523.xml><?xml version="1.0" encoding="utf-8"?>
<p:sld xmlns:a="http://schemas.openxmlformats.org/drawingml/2006/main" xmlns:r="http://schemas.openxmlformats.org/officeDocument/2006/relationships" xmlns:p="http://schemas.openxmlformats.org/presentationml/2006/main">
  <p:cSld>
    <p:spTree>
      <p:nvGrpSpPr>
        <p:cNvPr id="1" name="Shape 654"/>
        <p:cNvGrpSpPr/>
        <p:nvPr/>
      </p:nvGrpSpPr>
      <p:grpSpPr>
        <a:xfrm>
          <a:off x="0" y="0"/>
          <a:ext cx="0" cy="0"/>
          <a:chOff x="0" y="0"/>
          <a:chExt cx="0" cy="0"/>
        </a:xfrm>
      </p:grpSpPr>
      <p:sp>
        <p:nvSpPr>
          <p:cNvPr id="655" name="Google Shape;655;p21"/>
          <p:cNvSpPr txBox="1">
            <a:spLocks noGrp="1"/>
          </p:cNvSpPr>
          <p:nvPr>
            <p:ph type="title"/>
          </p:nvPr>
        </p:nvSpPr>
        <p:spPr>
          <a:xfrm>
            <a:off x="1484309" y="339115"/>
            <a:ext cx="9718605" cy="1446822"/>
          </a:xfrm>
          <a:prstGeom prst="rect">
            <a:avLst/>
          </a:prstGeom>
          <a:noFill/>
          <a:ln>
            <a:noFill/>
          </a:ln>
        </p:spPr>
        <p:txBody>
          <a:bodyPr spcFirstLastPara="1" wrap="square" lIns="91425" tIns="45700" rIns="91425" bIns="45700" anchor="ctr" anchorCtr="0">
            <a:normAutofit/>
          </a:bodyPr>
          <a:lstStyle/>
          <a:p>
            <a:pPr marL="0" lvl="0" indent="0" algn="l" rtl="0">
              <a:spcBef>
                <a:spcPts val="0"/>
              </a:spcBef>
              <a:spcAft>
                <a:spcPts val="0"/>
              </a:spcAft>
              <a:buClr>
                <a:srgbClr val="C00000"/>
              </a:buClr>
              <a:buSzPts val="4800"/>
              <a:buFont typeface="Corbel"/>
              <a:buNone/>
            </a:pPr>
            <a:r>
              <a:rPr lang="en-US" sz="4800">
                <a:solidFill>
                  <a:srgbClr val="C00000"/>
                </a:solidFill>
              </a:rPr>
              <a:t>Questions?    </a:t>
            </a:r>
            <a:r>
              <a:rPr lang="en-US"/>
              <a:t/>
            </a:r>
            <a:br>
              <a:rPr lang="en-US"/>
            </a:br>
            <a:endParaRPr/>
          </a:p>
        </p:txBody>
      </p:sp>
      <p:pic>
        <p:nvPicPr>
          <p:cNvPr id="656" name="Google Shape;656;p21"/>
          <p:cNvPicPr preferRelativeResize="0">
            <a:picLocks noGrp="1"/>
          </p:cNvPicPr>
          <p:nvPr>
            <p:ph type="body" idx="1"/>
          </p:nvPr>
        </p:nvPicPr>
        <p:blipFill rotWithShape="1">
          <a:blip r:embed="rId3">
            <a:alphaModFix/>
          </a:blip>
          <a:srcRect/>
          <a:stretch/>
        </p:blipFill>
        <p:spPr>
          <a:xfrm>
            <a:off x="4789017" y="1785937"/>
            <a:ext cx="3109187" cy="3109187"/>
          </a:xfrm>
          <a:prstGeom prst="rect">
            <a:avLst/>
          </a:prstGeom>
          <a:noFill/>
          <a:ln>
            <a:noFill/>
          </a:ln>
        </p:spPr>
      </p:pic>
      <p:sp>
        <p:nvSpPr>
          <p:cNvPr id="3" name="Slide Number Placeholder 2"/>
          <p:cNvSpPr>
            <a:spLocks noGrp="1"/>
          </p:cNvSpPr>
          <p:nvPr>
            <p:ph type="sldNum" sz="quarter" idx="4294967295"/>
          </p:nvPr>
        </p:nvSpPr>
        <p:spPr>
          <a:xfrm>
            <a:off x="11548756" y="156552"/>
            <a:ext cx="551167" cy="365125"/>
          </a:xfrm>
          <a:prstGeom prst="rect">
            <a:avLst/>
          </a:prstGeom>
        </p:spPr>
        <p:txBody>
          <a:bodyPr/>
          <a:lstStyle/>
          <a:p>
            <a:fld id="{F0037B57-9EAB-4D5D-BF14-E21E2AA4351C}" type="slidenum">
              <a:rPr lang="en-US" smtClean="0"/>
              <a:t>523</a:t>
            </a:fld>
            <a:endParaRPr lang="en-US" dirty="0"/>
          </a:p>
        </p:txBody>
      </p:sp>
    </p:spTree>
    <p:extLst>
      <p:ext uri="{BB962C8B-B14F-4D97-AF65-F5344CB8AC3E}">
        <p14:creationId xmlns:p14="http://schemas.microsoft.com/office/powerpoint/2010/main" val="1595744433"/>
      </p:ext>
    </p:extLst>
  </p:cSld>
  <p:clrMapOvr>
    <a:masterClrMapping/>
  </p:clrMapOvr>
  <p:timing>
    <p:tnLst>
      <p:par>
        <p:cTn id="1" dur="indefinite" restart="never" nodeType="tmRoot"/>
      </p:par>
    </p:tnLst>
  </p:timing>
</p:sld>
</file>

<file path=ppt/slides/slide5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marL="664845" marR="5080" indent="-652780">
              <a:spcBef>
                <a:spcPts val="95"/>
              </a:spcBef>
            </a:pPr>
            <a:r>
              <a:rPr lang="en-US" dirty="0">
                <a:cs typeface="Corbel"/>
              </a:rPr>
              <a:t>Palm</a:t>
            </a:r>
            <a:r>
              <a:rPr lang="en-US" spc="-135" dirty="0">
                <a:cs typeface="Corbel"/>
              </a:rPr>
              <a:t> </a:t>
            </a:r>
            <a:r>
              <a:rPr lang="en-US" spc="-20" dirty="0">
                <a:cs typeface="Corbel"/>
              </a:rPr>
              <a:t>Beach</a:t>
            </a:r>
            <a:r>
              <a:rPr lang="en-US" spc="-185" dirty="0">
                <a:cs typeface="Corbel"/>
              </a:rPr>
              <a:t> </a:t>
            </a:r>
            <a:r>
              <a:rPr lang="en-US" dirty="0">
                <a:cs typeface="Corbel"/>
              </a:rPr>
              <a:t>County</a:t>
            </a:r>
            <a:r>
              <a:rPr lang="en-US" spc="-60" dirty="0">
                <a:cs typeface="Corbel"/>
              </a:rPr>
              <a:t> </a:t>
            </a:r>
            <a:r>
              <a:rPr lang="en-US" spc="-10" dirty="0">
                <a:cs typeface="Corbel"/>
              </a:rPr>
              <a:t>HIV</a:t>
            </a:r>
            <a:r>
              <a:rPr lang="en-US" spc="-190" dirty="0">
                <a:cs typeface="Corbel"/>
              </a:rPr>
              <a:t> </a:t>
            </a:r>
            <a:r>
              <a:rPr lang="en-US" spc="-25" dirty="0">
                <a:cs typeface="Corbel"/>
              </a:rPr>
              <a:t>CARE</a:t>
            </a:r>
            <a:r>
              <a:rPr lang="en-US" spc="-175" dirty="0">
                <a:cs typeface="Corbel"/>
              </a:rPr>
              <a:t> </a:t>
            </a:r>
            <a:r>
              <a:rPr lang="en-US" spc="-10" dirty="0">
                <a:cs typeface="Corbel"/>
              </a:rPr>
              <a:t>Council </a:t>
            </a:r>
            <a:r>
              <a:rPr lang="en-US" spc="-25" dirty="0">
                <a:cs typeface="Corbel"/>
              </a:rPr>
              <a:t>Administrative</a:t>
            </a:r>
            <a:r>
              <a:rPr lang="en-US" spc="-200" dirty="0">
                <a:cs typeface="Corbel"/>
              </a:rPr>
              <a:t> </a:t>
            </a:r>
            <a:r>
              <a:rPr lang="en-US" spc="-10" dirty="0">
                <a:cs typeface="Corbel"/>
              </a:rPr>
              <a:t>Assessment</a:t>
            </a:r>
            <a:r>
              <a:rPr lang="en-US" spc="-60" dirty="0">
                <a:cs typeface="Corbel"/>
              </a:rPr>
              <a:t> </a:t>
            </a:r>
            <a:r>
              <a:rPr lang="en-US" spc="-10" dirty="0">
                <a:cs typeface="Corbel"/>
              </a:rPr>
              <a:t>Report</a:t>
            </a:r>
            <a:r>
              <a:rPr lang="en-US" dirty="0">
                <a:cs typeface="Corbel"/>
              </a:rPr>
              <a:t/>
            </a:r>
            <a:br>
              <a:rPr lang="en-US" dirty="0">
                <a:cs typeface="Corbel"/>
              </a:rPr>
            </a:br>
            <a:r>
              <a:rPr lang="en-US" spc="-95" dirty="0">
                <a:cs typeface="Corbel"/>
              </a:rPr>
              <a:t>2022-</a:t>
            </a:r>
            <a:r>
              <a:rPr lang="en-US" spc="-20" dirty="0">
                <a:cs typeface="Corbel"/>
              </a:rPr>
              <a:t>2023</a:t>
            </a:r>
            <a:endParaRPr lang="en-US" dirty="0"/>
          </a:p>
        </p:txBody>
      </p:sp>
      <p:sp>
        <p:nvSpPr>
          <p:cNvPr id="3" name="Text Placeholder 2"/>
          <p:cNvSpPr>
            <a:spLocks noGrp="1"/>
          </p:cNvSpPr>
          <p:nvPr>
            <p:ph type="body" idx="1"/>
          </p:nvPr>
        </p:nvSpPr>
        <p:spPr>
          <a:xfrm>
            <a:off x="2286000" y="4777380"/>
            <a:ext cx="9217026" cy="1852020"/>
          </a:xfrm>
        </p:spPr>
        <p:txBody>
          <a:bodyPr>
            <a:normAutofit fontScale="85000" lnSpcReduction="10000"/>
          </a:bodyPr>
          <a:lstStyle/>
          <a:p>
            <a:r>
              <a:rPr lang="en-US" dirty="0" smtClean="0"/>
              <a:t>Neeta Mahani</a:t>
            </a:r>
            <a:endParaRPr lang="en-US" dirty="0" smtClean="0"/>
          </a:p>
          <a:p>
            <a:r>
              <a:rPr lang="en-US" dirty="0" smtClean="0"/>
              <a:t>HIV CARE Council Coordinator</a:t>
            </a:r>
          </a:p>
          <a:p>
            <a:r>
              <a:rPr lang="en-US" dirty="0" smtClean="0"/>
              <a:t>PBC Community Services Department</a:t>
            </a:r>
            <a:endParaRPr lang="en-US" dirty="0" smtClean="0"/>
          </a:p>
          <a:p>
            <a:r>
              <a:rPr lang="en-US" dirty="0" smtClean="0">
                <a:hlinkClick r:id="rId2"/>
              </a:rPr>
              <a:t>nmahani@pbcgov.org</a:t>
            </a:r>
            <a:endParaRPr lang="en-US" dirty="0" smtClean="0"/>
          </a:p>
          <a:p>
            <a:r>
              <a:rPr lang="en-US" dirty="0" smtClean="0"/>
              <a:t>561-355-4820</a:t>
            </a:r>
            <a:endParaRPr lang="en-US" dirty="0" smtClean="0"/>
          </a:p>
          <a:p>
            <a:endParaRPr lang="en-US" dirty="0"/>
          </a:p>
        </p:txBody>
      </p:sp>
      <p:sp>
        <p:nvSpPr>
          <p:cNvPr id="4" name="Slide Number Placeholder 3"/>
          <p:cNvSpPr>
            <a:spLocks noGrp="1"/>
          </p:cNvSpPr>
          <p:nvPr>
            <p:ph type="sldNum" sz="quarter" idx="4294967295"/>
          </p:nvPr>
        </p:nvSpPr>
        <p:spPr>
          <a:xfrm>
            <a:off x="10951856" y="5883275"/>
            <a:ext cx="551167" cy="365125"/>
          </a:xfrm>
          <a:prstGeom prst="rect">
            <a:avLst/>
          </a:prstGeom>
        </p:spPr>
        <p:txBody>
          <a:bodyPr/>
          <a:lstStyle/>
          <a:p>
            <a:fld id="{F0037B57-9EAB-4D5D-BF14-E21E2AA4351C}" type="slidenum">
              <a:rPr lang="en-US" smtClean="0"/>
              <a:t>524</a:t>
            </a:fld>
            <a:endParaRPr lang="en-US"/>
          </a:p>
        </p:txBody>
      </p:sp>
    </p:spTree>
    <p:extLst>
      <p:ext uri="{BB962C8B-B14F-4D97-AF65-F5344CB8AC3E}">
        <p14:creationId xmlns:p14="http://schemas.microsoft.com/office/powerpoint/2010/main" val="3550002729"/>
      </p:ext>
    </p:extLst>
  </p:cSld>
  <p:clrMapOvr>
    <a:masterClrMapping/>
  </p:clrMapOvr>
  <p:timing>
    <p:tnLst>
      <p:par>
        <p:cTn id="1" dur="indefinite" restart="never" nodeType="tmRoot"/>
      </p:par>
    </p:tnLst>
  </p:timing>
</p:sld>
</file>

<file path=ppt/slides/slide5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1484309" y="287993"/>
            <a:ext cx="10018713" cy="1243289"/>
          </a:xfrm>
          <a:prstGeom prst="rect">
            <a:avLst/>
          </a:prstGeom>
        </p:spPr>
        <p:txBody>
          <a:bodyPr vert="horz" wrap="square" lIns="0" tIns="12065" rIns="0" bIns="0" rtlCol="0">
            <a:spAutoFit/>
          </a:bodyPr>
          <a:lstStyle/>
          <a:p>
            <a:pPr marL="664845" marR="5080" indent="-652780">
              <a:lnSpc>
                <a:spcPct val="100000"/>
              </a:lnSpc>
              <a:spcBef>
                <a:spcPts val="95"/>
              </a:spcBef>
            </a:pPr>
            <a:r>
              <a:rPr sz="4000" dirty="0">
                <a:latin typeface="Corbel"/>
                <a:cs typeface="Corbel"/>
              </a:rPr>
              <a:t>Palm</a:t>
            </a:r>
            <a:r>
              <a:rPr sz="4000" spc="-135" dirty="0">
                <a:latin typeface="Corbel"/>
                <a:cs typeface="Corbel"/>
              </a:rPr>
              <a:t> </a:t>
            </a:r>
            <a:r>
              <a:rPr sz="4000" spc="-20" dirty="0">
                <a:latin typeface="Corbel"/>
                <a:cs typeface="Corbel"/>
              </a:rPr>
              <a:t>Beach</a:t>
            </a:r>
            <a:r>
              <a:rPr sz="4000" spc="-185" dirty="0">
                <a:latin typeface="Corbel"/>
                <a:cs typeface="Corbel"/>
              </a:rPr>
              <a:t> </a:t>
            </a:r>
            <a:r>
              <a:rPr sz="4000" dirty="0">
                <a:latin typeface="Corbel"/>
                <a:cs typeface="Corbel"/>
              </a:rPr>
              <a:t>County</a:t>
            </a:r>
            <a:r>
              <a:rPr sz="4000" spc="-60" dirty="0">
                <a:latin typeface="Corbel"/>
                <a:cs typeface="Corbel"/>
              </a:rPr>
              <a:t> </a:t>
            </a:r>
            <a:r>
              <a:rPr sz="4000" spc="-10" dirty="0">
                <a:latin typeface="Corbel"/>
                <a:cs typeface="Corbel"/>
              </a:rPr>
              <a:t>HIV</a:t>
            </a:r>
            <a:r>
              <a:rPr sz="4000" spc="-190" dirty="0">
                <a:latin typeface="Corbel"/>
                <a:cs typeface="Corbel"/>
              </a:rPr>
              <a:t> </a:t>
            </a:r>
            <a:r>
              <a:rPr sz="4000" spc="-25" dirty="0">
                <a:latin typeface="Corbel"/>
                <a:cs typeface="Corbel"/>
              </a:rPr>
              <a:t>CARE</a:t>
            </a:r>
            <a:r>
              <a:rPr sz="4000" spc="-175" dirty="0">
                <a:latin typeface="Corbel"/>
                <a:cs typeface="Corbel"/>
              </a:rPr>
              <a:t> </a:t>
            </a:r>
            <a:r>
              <a:rPr sz="4000" spc="-10" dirty="0">
                <a:latin typeface="Corbel"/>
                <a:cs typeface="Corbel"/>
              </a:rPr>
              <a:t>Council </a:t>
            </a:r>
            <a:r>
              <a:rPr sz="4000" spc="-25" dirty="0">
                <a:latin typeface="Corbel"/>
                <a:cs typeface="Corbel"/>
              </a:rPr>
              <a:t>Administrative</a:t>
            </a:r>
            <a:r>
              <a:rPr sz="4000" spc="-200" dirty="0">
                <a:latin typeface="Corbel"/>
                <a:cs typeface="Corbel"/>
              </a:rPr>
              <a:t> </a:t>
            </a:r>
            <a:r>
              <a:rPr sz="4000" spc="-10" dirty="0">
                <a:latin typeface="Corbel"/>
                <a:cs typeface="Corbel"/>
              </a:rPr>
              <a:t>Assessment</a:t>
            </a:r>
            <a:r>
              <a:rPr sz="4000" spc="-60" dirty="0">
                <a:latin typeface="Corbel"/>
                <a:cs typeface="Corbel"/>
              </a:rPr>
              <a:t> </a:t>
            </a:r>
            <a:r>
              <a:rPr sz="4000" spc="-10" dirty="0" smtClean="0">
                <a:latin typeface="Corbel"/>
                <a:cs typeface="Corbel"/>
              </a:rPr>
              <a:t>Report</a:t>
            </a:r>
            <a:endParaRPr sz="4000" dirty="0">
              <a:latin typeface="Corbel"/>
              <a:cs typeface="Corbel"/>
            </a:endParaRPr>
          </a:p>
        </p:txBody>
      </p:sp>
      <p:sp>
        <p:nvSpPr>
          <p:cNvPr id="4" name="Content Placeholder 3"/>
          <p:cNvSpPr>
            <a:spLocks noGrp="1"/>
          </p:cNvSpPr>
          <p:nvPr>
            <p:ph idx="1"/>
          </p:nvPr>
        </p:nvSpPr>
        <p:spPr/>
        <p:txBody>
          <a:bodyPr/>
          <a:lstStyle/>
          <a:p>
            <a:pPr marL="0" indent="0">
              <a:buNone/>
            </a:pPr>
            <a:r>
              <a:rPr lang="en-US" spc="-10" dirty="0">
                <a:cs typeface="Corbel"/>
                <a:hlinkClick r:id="rId2"/>
              </a:rPr>
              <a:t>https://</a:t>
            </a:r>
            <a:r>
              <a:rPr lang="en-US" spc="-10" dirty="0" smtClean="0">
                <a:cs typeface="Corbel"/>
                <a:hlinkClick r:id="rId2"/>
              </a:rPr>
              <a:t>redcap.pbcgov.org/redcap/redcap_v13.4.12/DataExport/index.php?pid=52&amp;report_id=321&amp;stats_charts=1</a:t>
            </a:r>
            <a:endParaRPr lang="en-US" spc="-10" dirty="0" smtClean="0">
              <a:cs typeface="Corbel"/>
            </a:endParaRPr>
          </a:p>
          <a:p>
            <a:pPr marL="0" indent="0">
              <a:buNone/>
            </a:pPr>
            <a:endParaRPr lang="en-US" dirty="0">
              <a:cs typeface="Corbel"/>
            </a:endParaRPr>
          </a:p>
          <a:p>
            <a:pPr marL="0" indent="0">
              <a:buNone/>
            </a:pPr>
            <a:endParaRPr lang="en-US" dirty="0"/>
          </a:p>
        </p:txBody>
      </p:sp>
      <p:sp>
        <p:nvSpPr>
          <p:cNvPr id="6" name="Slide Number Placeholder 5"/>
          <p:cNvSpPr>
            <a:spLocks noGrp="1"/>
          </p:cNvSpPr>
          <p:nvPr>
            <p:ph type="sldNum" sz="quarter" idx="4294967295"/>
          </p:nvPr>
        </p:nvSpPr>
        <p:spPr>
          <a:xfrm>
            <a:off x="11640833" y="105430"/>
            <a:ext cx="551167" cy="365125"/>
          </a:xfrm>
          <a:prstGeom prst="rect">
            <a:avLst/>
          </a:prstGeom>
        </p:spPr>
        <p:txBody>
          <a:bodyPr/>
          <a:lstStyle/>
          <a:p>
            <a:fld id="{F0037B57-9EAB-4D5D-BF14-E21E2AA4351C}" type="slidenum">
              <a:rPr lang="en-US" smtClean="0"/>
              <a:t>525</a:t>
            </a:fld>
            <a:endParaRPr lang="en-US" dirty="0"/>
          </a:p>
        </p:txBody>
      </p:sp>
    </p:spTree>
    <p:extLst>
      <p:ext uri="{BB962C8B-B14F-4D97-AF65-F5344CB8AC3E}">
        <p14:creationId xmlns:p14="http://schemas.microsoft.com/office/powerpoint/2010/main" val="4004459731"/>
      </p:ext>
    </p:extLst>
  </p:cSld>
  <p:clrMapOvr>
    <a:masterClrMapping/>
  </p:clrMapOvr>
  <p:timing>
    <p:tnLst>
      <p:par>
        <p:cTn id="1" dur="indefinite" restart="never" nodeType="tmRoot"/>
      </p:par>
    </p:tnLst>
  </p:timing>
</p:sld>
</file>

<file path=ppt/slides/slide526.xml><?xml version="1.0" encoding="utf-8"?>
<p:sld xmlns:a="http://schemas.openxmlformats.org/drawingml/2006/main" xmlns:r="http://schemas.openxmlformats.org/officeDocument/2006/relationships" xmlns:p="http://schemas.openxmlformats.org/presentationml/2006/main">
  <p:cSld>
    <p:spTree>
      <p:nvGrpSpPr>
        <p:cNvPr id="1" name="Shape 654"/>
        <p:cNvGrpSpPr/>
        <p:nvPr/>
      </p:nvGrpSpPr>
      <p:grpSpPr>
        <a:xfrm>
          <a:off x="0" y="0"/>
          <a:ext cx="0" cy="0"/>
          <a:chOff x="0" y="0"/>
          <a:chExt cx="0" cy="0"/>
        </a:xfrm>
      </p:grpSpPr>
      <p:sp>
        <p:nvSpPr>
          <p:cNvPr id="655" name="Google Shape;655;p21"/>
          <p:cNvSpPr txBox="1">
            <a:spLocks noGrp="1"/>
          </p:cNvSpPr>
          <p:nvPr>
            <p:ph type="title"/>
          </p:nvPr>
        </p:nvSpPr>
        <p:spPr>
          <a:xfrm>
            <a:off x="1484309" y="339115"/>
            <a:ext cx="9718605" cy="1446822"/>
          </a:xfrm>
          <a:prstGeom prst="rect">
            <a:avLst/>
          </a:prstGeom>
          <a:noFill/>
          <a:ln>
            <a:noFill/>
          </a:ln>
        </p:spPr>
        <p:txBody>
          <a:bodyPr spcFirstLastPara="1" wrap="square" lIns="91425" tIns="45700" rIns="91425" bIns="45700" anchor="ctr" anchorCtr="0">
            <a:normAutofit/>
          </a:bodyPr>
          <a:lstStyle/>
          <a:p>
            <a:pPr marL="0" lvl="0" indent="0" algn="l" rtl="0">
              <a:spcBef>
                <a:spcPts val="0"/>
              </a:spcBef>
              <a:spcAft>
                <a:spcPts val="0"/>
              </a:spcAft>
              <a:buClr>
                <a:srgbClr val="C00000"/>
              </a:buClr>
              <a:buSzPts val="4800"/>
              <a:buFont typeface="Corbel"/>
              <a:buNone/>
            </a:pPr>
            <a:r>
              <a:rPr lang="en-US" sz="4800">
                <a:solidFill>
                  <a:srgbClr val="C00000"/>
                </a:solidFill>
              </a:rPr>
              <a:t>Questions?    </a:t>
            </a:r>
            <a:r>
              <a:rPr lang="en-US"/>
              <a:t/>
            </a:r>
            <a:br>
              <a:rPr lang="en-US"/>
            </a:br>
            <a:endParaRPr/>
          </a:p>
        </p:txBody>
      </p:sp>
      <p:pic>
        <p:nvPicPr>
          <p:cNvPr id="656" name="Google Shape;656;p21"/>
          <p:cNvPicPr preferRelativeResize="0">
            <a:picLocks noGrp="1"/>
          </p:cNvPicPr>
          <p:nvPr>
            <p:ph type="body" idx="1"/>
          </p:nvPr>
        </p:nvPicPr>
        <p:blipFill rotWithShape="1">
          <a:blip r:embed="rId3">
            <a:alphaModFix/>
          </a:blip>
          <a:srcRect/>
          <a:stretch/>
        </p:blipFill>
        <p:spPr>
          <a:xfrm>
            <a:off x="4789017" y="1785937"/>
            <a:ext cx="3109187" cy="3109187"/>
          </a:xfrm>
          <a:prstGeom prst="rect">
            <a:avLst/>
          </a:prstGeom>
          <a:noFill/>
          <a:ln>
            <a:noFill/>
          </a:ln>
        </p:spPr>
      </p:pic>
      <p:sp>
        <p:nvSpPr>
          <p:cNvPr id="3" name="Slide Number Placeholder 2"/>
          <p:cNvSpPr>
            <a:spLocks noGrp="1"/>
          </p:cNvSpPr>
          <p:nvPr>
            <p:ph type="sldNum" sz="quarter" idx="4294967295"/>
          </p:nvPr>
        </p:nvSpPr>
        <p:spPr>
          <a:xfrm>
            <a:off x="11640833" y="0"/>
            <a:ext cx="551167" cy="365125"/>
          </a:xfrm>
          <a:prstGeom prst="rect">
            <a:avLst/>
          </a:prstGeom>
        </p:spPr>
        <p:txBody>
          <a:bodyPr/>
          <a:lstStyle/>
          <a:p>
            <a:fld id="{F0037B57-9EAB-4D5D-BF14-E21E2AA4351C}" type="slidenum">
              <a:rPr lang="en-US" smtClean="0"/>
              <a:t>526</a:t>
            </a:fld>
            <a:endParaRPr lang="en-US" dirty="0"/>
          </a:p>
        </p:txBody>
      </p:sp>
    </p:spTree>
    <p:extLst>
      <p:ext uri="{BB962C8B-B14F-4D97-AF65-F5344CB8AC3E}">
        <p14:creationId xmlns:p14="http://schemas.microsoft.com/office/powerpoint/2010/main" val="1620127294"/>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5 Year Trends-Cost/Person by </a:t>
            </a:r>
            <a:r>
              <a:rPr lang="en-US" dirty="0" smtClean="0"/>
              <a:t/>
            </a:r>
            <a:br>
              <a:rPr lang="en-US" dirty="0" smtClean="0"/>
            </a:br>
            <a:r>
              <a:rPr lang="en-US" dirty="0" smtClean="0"/>
              <a:t>Service </a:t>
            </a:r>
            <a:r>
              <a:rPr lang="en-US" dirty="0"/>
              <a:t>Category</a:t>
            </a:r>
          </a:p>
        </p:txBody>
      </p:sp>
      <p:graphicFrame>
        <p:nvGraphicFramePr>
          <p:cNvPr id="6" name="Content Placeholder 5"/>
          <p:cNvGraphicFramePr>
            <a:graphicFrameLocks noGrp="1"/>
          </p:cNvGraphicFramePr>
          <p:nvPr>
            <p:ph idx="1"/>
            <p:extLst/>
          </p:nvPr>
        </p:nvGraphicFramePr>
        <p:xfrm>
          <a:off x="1484313" y="1833563"/>
          <a:ext cx="10018712" cy="3957637"/>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509390680"/>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5 Year Trends-Cost/Person by </a:t>
            </a:r>
            <a:r>
              <a:rPr lang="en-US" dirty="0" smtClean="0"/>
              <a:t/>
            </a:r>
            <a:br>
              <a:rPr lang="en-US" dirty="0" smtClean="0"/>
            </a:br>
            <a:r>
              <a:rPr lang="en-US" dirty="0" smtClean="0"/>
              <a:t>Service </a:t>
            </a:r>
            <a:r>
              <a:rPr lang="en-US" dirty="0"/>
              <a:t>Category</a:t>
            </a:r>
          </a:p>
        </p:txBody>
      </p:sp>
      <p:graphicFrame>
        <p:nvGraphicFramePr>
          <p:cNvPr id="6" name="Content Placeholder 5"/>
          <p:cNvGraphicFramePr>
            <a:graphicFrameLocks noGrp="1"/>
          </p:cNvGraphicFramePr>
          <p:nvPr>
            <p:ph idx="1"/>
            <p:extLst/>
          </p:nvPr>
        </p:nvGraphicFramePr>
        <p:xfrm>
          <a:off x="1484313" y="1833563"/>
          <a:ext cx="10018712" cy="3957637"/>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17277914"/>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5 Year Trends-Cost/Person by </a:t>
            </a:r>
            <a:r>
              <a:rPr lang="en-US" dirty="0" smtClean="0"/>
              <a:t/>
            </a:r>
            <a:br>
              <a:rPr lang="en-US" dirty="0" smtClean="0"/>
            </a:br>
            <a:r>
              <a:rPr lang="en-US" dirty="0" smtClean="0"/>
              <a:t>Service </a:t>
            </a:r>
            <a:r>
              <a:rPr lang="en-US" dirty="0"/>
              <a:t>Category</a:t>
            </a:r>
          </a:p>
        </p:txBody>
      </p:sp>
      <p:graphicFrame>
        <p:nvGraphicFramePr>
          <p:cNvPr id="6" name="Content Placeholder 5"/>
          <p:cNvGraphicFramePr>
            <a:graphicFrameLocks noGrp="1"/>
          </p:cNvGraphicFramePr>
          <p:nvPr>
            <p:ph idx="1"/>
            <p:extLst/>
          </p:nvPr>
        </p:nvGraphicFramePr>
        <p:xfrm>
          <a:off x="1484313" y="1833563"/>
          <a:ext cx="10018712" cy="3957637"/>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4294136814"/>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5 Year Trends-Cost/Person by </a:t>
            </a:r>
            <a:r>
              <a:rPr lang="en-US" dirty="0" smtClean="0"/>
              <a:t/>
            </a:r>
            <a:br>
              <a:rPr lang="en-US" dirty="0" smtClean="0"/>
            </a:br>
            <a:r>
              <a:rPr lang="en-US" dirty="0" smtClean="0"/>
              <a:t>Service </a:t>
            </a:r>
            <a:r>
              <a:rPr lang="en-US" dirty="0"/>
              <a:t>Category</a:t>
            </a:r>
          </a:p>
        </p:txBody>
      </p:sp>
      <p:graphicFrame>
        <p:nvGraphicFramePr>
          <p:cNvPr id="6" name="Content Placeholder 5"/>
          <p:cNvGraphicFramePr>
            <a:graphicFrameLocks noGrp="1"/>
          </p:cNvGraphicFramePr>
          <p:nvPr>
            <p:ph idx="1"/>
            <p:extLst/>
          </p:nvPr>
        </p:nvGraphicFramePr>
        <p:xfrm>
          <a:off x="1484313" y="1833563"/>
          <a:ext cx="10018712" cy="3957637"/>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664487329"/>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5 Year Trends-Cost/Person by </a:t>
            </a:r>
            <a:r>
              <a:rPr lang="en-US" dirty="0" smtClean="0"/>
              <a:t/>
            </a:r>
            <a:br>
              <a:rPr lang="en-US" dirty="0" smtClean="0"/>
            </a:br>
            <a:r>
              <a:rPr lang="en-US" dirty="0" smtClean="0"/>
              <a:t>Service </a:t>
            </a:r>
            <a:r>
              <a:rPr lang="en-US" dirty="0"/>
              <a:t>Category</a:t>
            </a:r>
          </a:p>
        </p:txBody>
      </p:sp>
      <p:graphicFrame>
        <p:nvGraphicFramePr>
          <p:cNvPr id="6" name="Content Placeholder 5"/>
          <p:cNvGraphicFramePr>
            <a:graphicFrameLocks noGrp="1"/>
          </p:cNvGraphicFramePr>
          <p:nvPr>
            <p:ph idx="1"/>
            <p:extLst/>
          </p:nvPr>
        </p:nvGraphicFramePr>
        <p:xfrm>
          <a:off x="1484313" y="1833563"/>
          <a:ext cx="10018712" cy="3957637"/>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483310420"/>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5 Year Trends-Cost/Person by </a:t>
            </a:r>
            <a:r>
              <a:rPr lang="en-US" dirty="0" smtClean="0"/>
              <a:t/>
            </a:r>
            <a:br>
              <a:rPr lang="en-US" dirty="0" smtClean="0"/>
            </a:br>
            <a:r>
              <a:rPr lang="en-US" dirty="0" smtClean="0"/>
              <a:t>Service </a:t>
            </a:r>
            <a:r>
              <a:rPr lang="en-US" dirty="0"/>
              <a:t>Category</a:t>
            </a:r>
          </a:p>
        </p:txBody>
      </p:sp>
      <p:graphicFrame>
        <p:nvGraphicFramePr>
          <p:cNvPr id="6" name="Content Placeholder 5"/>
          <p:cNvGraphicFramePr>
            <a:graphicFrameLocks noGrp="1"/>
          </p:cNvGraphicFramePr>
          <p:nvPr>
            <p:ph idx="1"/>
            <p:extLst/>
          </p:nvPr>
        </p:nvGraphicFramePr>
        <p:xfrm>
          <a:off x="1484313" y="1833563"/>
          <a:ext cx="10018712" cy="3957637"/>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73985195"/>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5 Year Trends-Cost/Person by </a:t>
            </a:r>
            <a:r>
              <a:rPr lang="en-US" dirty="0" smtClean="0"/>
              <a:t/>
            </a:r>
            <a:br>
              <a:rPr lang="en-US" dirty="0" smtClean="0"/>
            </a:br>
            <a:r>
              <a:rPr lang="en-US" dirty="0" smtClean="0"/>
              <a:t>Service </a:t>
            </a:r>
            <a:r>
              <a:rPr lang="en-US" dirty="0"/>
              <a:t>Category</a:t>
            </a:r>
          </a:p>
        </p:txBody>
      </p:sp>
      <p:graphicFrame>
        <p:nvGraphicFramePr>
          <p:cNvPr id="6" name="Content Placeholder 5"/>
          <p:cNvGraphicFramePr>
            <a:graphicFrameLocks noGrp="1"/>
          </p:cNvGraphicFramePr>
          <p:nvPr>
            <p:ph idx="1"/>
            <p:extLst/>
          </p:nvPr>
        </p:nvGraphicFramePr>
        <p:xfrm>
          <a:off x="1484313" y="1833563"/>
          <a:ext cx="10018712" cy="3957637"/>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809505642"/>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28723" y="2666999"/>
            <a:ext cx="7874303" cy="2110382"/>
          </a:xfrm>
        </p:spPr>
        <p:txBody>
          <a:bodyPr>
            <a:noAutofit/>
          </a:bodyPr>
          <a:lstStyle/>
          <a:p>
            <a:r>
              <a:rPr lang="en-US" sz="6000" dirty="0" smtClean="0"/>
              <a:t>PBC Ryan White Services Report (RSR)</a:t>
            </a:r>
            <a:endParaRPr lang="en-US" sz="6000" dirty="0"/>
          </a:p>
        </p:txBody>
      </p:sp>
      <p:sp>
        <p:nvSpPr>
          <p:cNvPr id="3" name="Content Placeholder 2"/>
          <p:cNvSpPr>
            <a:spLocks noGrp="1"/>
          </p:cNvSpPr>
          <p:nvPr>
            <p:ph type="body" idx="1"/>
          </p:nvPr>
        </p:nvSpPr>
        <p:spPr>
          <a:xfrm>
            <a:off x="2572278" y="4777381"/>
            <a:ext cx="8930748" cy="1584918"/>
          </a:xfrm>
        </p:spPr>
        <p:txBody>
          <a:bodyPr anchor="t">
            <a:normAutofit fontScale="25000" lnSpcReduction="20000"/>
          </a:bodyPr>
          <a:lstStyle/>
          <a:p>
            <a:r>
              <a:rPr lang="en-US" sz="6600" dirty="0"/>
              <a:t>Shoshana Ringer, M.Ed. </a:t>
            </a:r>
          </a:p>
          <a:p>
            <a:r>
              <a:rPr lang="en-US" sz="6600" dirty="0" smtClean="0"/>
              <a:t>Quality </a:t>
            </a:r>
            <a:r>
              <a:rPr lang="en-US" sz="6600" dirty="0"/>
              <a:t>Management </a:t>
            </a:r>
            <a:r>
              <a:rPr lang="en-US" sz="6600" dirty="0" smtClean="0"/>
              <a:t>Coordinator</a:t>
            </a:r>
          </a:p>
          <a:p>
            <a:r>
              <a:rPr lang="en-US" sz="6600" dirty="0" smtClean="0"/>
              <a:t>PBC Ryan White HIV/AIDS Program</a:t>
            </a:r>
            <a:endParaRPr lang="en-US" sz="6600" dirty="0"/>
          </a:p>
          <a:p>
            <a:r>
              <a:rPr lang="en-US" sz="6600" dirty="0">
                <a:hlinkClick r:id="rId2"/>
              </a:rPr>
              <a:t>sringer@pbcgov.org</a:t>
            </a:r>
            <a:endParaRPr lang="en-US" sz="6600" dirty="0"/>
          </a:p>
          <a:p>
            <a:r>
              <a:rPr lang="en-US" sz="6600" dirty="0"/>
              <a:t>561-355-4788</a:t>
            </a:r>
          </a:p>
          <a:p>
            <a:pPr marL="0" indent="0" algn="ctr">
              <a:buNone/>
            </a:pPr>
            <a:endParaRPr lang="en-US" sz="6400" b="1" dirty="0" smtClean="0"/>
          </a:p>
          <a:p>
            <a:pPr marL="0" indent="0">
              <a:buNone/>
            </a:pPr>
            <a:endParaRPr lang="en-US" dirty="0"/>
          </a:p>
          <a:p>
            <a:endParaRPr lang="en-US" dirty="0"/>
          </a:p>
        </p:txBody>
      </p:sp>
    </p:spTree>
    <p:extLst>
      <p:ext uri="{BB962C8B-B14F-4D97-AF65-F5344CB8AC3E}">
        <p14:creationId xmlns:p14="http://schemas.microsoft.com/office/powerpoint/2010/main" val="2093053374"/>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5 Year Trends-Cost/Person by </a:t>
            </a:r>
            <a:r>
              <a:rPr lang="en-US" dirty="0" smtClean="0"/>
              <a:t/>
            </a:r>
            <a:br>
              <a:rPr lang="en-US" dirty="0" smtClean="0"/>
            </a:br>
            <a:r>
              <a:rPr lang="en-US" dirty="0" smtClean="0"/>
              <a:t>Service </a:t>
            </a:r>
            <a:r>
              <a:rPr lang="en-US" dirty="0"/>
              <a:t>Category</a:t>
            </a:r>
          </a:p>
        </p:txBody>
      </p:sp>
      <p:graphicFrame>
        <p:nvGraphicFramePr>
          <p:cNvPr id="8" name="Content Placeholder 7"/>
          <p:cNvGraphicFramePr>
            <a:graphicFrameLocks noGrp="1"/>
          </p:cNvGraphicFramePr>
          <p:nvPr>
            <p:ph idx="1"/>
            <p:extLst/>
          </p:nvPr>
        </p:nvGraphicFramePr>
        <p:xfrm>
          <a:off x="1484313" y="1833563"/>
          <a:ext cx="10018712" cy="3957637"/>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199097831"/>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5 Year Trends-Cost/Person by </a:t>
            </a:r>
            <a:r>
              <a:rPr lang="en-US" dirty="0" smtClean="0"/>
              <a:t/>
            </a:r>
            <a:br>
              <a:rPr lang="en-US" dirty="0" smtClean="0"/>
            </a:br>
            <a:r>
              <a:rPr lang="en-US" dirty="0" smtClean="0"/>
              <a:t>Service </a:t>
            </a:r>
            <a:r>
              <a:rPr lang="en-US" dirty="0"/>
              <a:t>Category</a:t>
            </a:r>
          </a:p>
        </p:txBody>
      </p:sp>
      <p:graphicFrame>
        <p:nvGraphicFramePr>
          <p:cNvPr id="6" name="Content Placeholder 5"/>
          <p:cNvGraphicFramePr>
            <a:graphicFrameLocks noGrp="1"/>
          </p:cNvGraphicFramePr>
          <p:nvPr>
            <p:ph idx="1"/>
            <p:extLst/>
          </p:nvPr>
        </p:nvGraphicFramePr>
        <p:xfrm>
          <a:off x="1484313" y="1833563"/>
          <a:ext cx="10018712" cy="3957637"/>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070264771"/>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5 Year Trends-Cost/Person by </a:t>
            </a:r>
            <a:r>
              <a:rPr lang="en-US" dirty="0" smtClean="0"/>
              <a:t/>
            </a:r>
            <a:br>
              <a:rPr lang="en-US" dirty="0" smtClean="0"/>
            </a:br>
            <a:r>
              <a:rPr lang="en-US" dirty="0" smtClean="0"/>
              <a:t>Service </a:t>
            </a:r>
            <a:r>
              <a:rPr lang="en-US" dirty="0"/>
              <a:t>Category</a:t>
            </a:r>
          </a:p>
        </p:txBody>
      </p:sp>
      <p:graphicFrame>
        <p:nvGraphicFramePr>
          <p:cNvPr id="6" name="Content Placeholder 5"/>
          <p:cNvGraphicFramePr>
            <a:graphicFrameLocks noGrp="1"/>
          </p:cNvGraphicFramePr>
          <p:nvPr>
            <p:ph idx="1"/>
            <p:extLst/>
          </p:nvPr>
        </p:nvGraphicFramePr>
        <p:xfrm>
          <a:off x="1484313" y="1833563"/>
          <a:ext cx="10018712" cy="3957637"/>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668960826"/>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5 Year Trends-Cost/Person by </a:t>
            </a:r>
            <a:r>
              <a:rPr lang="en-US" dirty="0" smtClean="0"/>
              <a:t/>
            </a:r>
            <a:br>
              <a:rPr lang="en-US" dirty="0" smtClean="0"/>
            </a:br>
            <a:r>
              <a:rPr lang="en-US" dirty="0" smtClean="0"/>
              <a:t>Service </a:t>
            </a:r>
            <a:r>
              <a:rPr lang="en-US" dirty="0"/>
              <a:t>Category</a:t>
            </a:r>
          </a:p>
        </p:txBody>
      </p:sp>
      <p:graphicFrame>
        <p:nvGraphicFramePr>
          <p:cNvPr id="6" name="Content Placeholder 5"/>
          <p:cNvGraphicFramePr>
            <a:graphicFrameLocks noGrp="1"/>
          </p:cNvGraphicFramePr>
          <p:nvPr>
            <p:ph idx="1"/>
            <p:extLst/>
          </p:nvPr>
        </p:nvGraphicFramePr>
        <p:xfrm>
          <a:off x="1484313" y="1833563"/>
          <a:ext cx="10018712" cy="3957637"/>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984313202"/>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5 Year Trends-Cost/Person by </a:t>
            </a:r>
            <a:r>
              <a:rPr lang="en-US" dirty="0" smtClean="0"/>
              <a:t/>
            </a:r>
            <a:br>
              <a:rPr lang="en-US" dirty="0" smtClean="0"/>
            </a:br>
            <a:r>
              <a:rPr lang="en-US" dirty="0" smtClean="0"/>
              <a:t>Service </a:t>
            </a:r>
            <a:r>
              <a:rPr lang="en-US" dirty="0"/>
              <a:t>Category</a:t>
            </a:r>
          </a:p>
        </p:txBody>
      </p:sp>
      <p:graphicFrame>
        <p:nvGraphicFramePr>
          <p:cNvPr id="6" name="Content Placeholder 5"/>
          <p:cNvGraphicFramePr>
            <a:graphicFrameLocks noGrp="1"/>
          </p:cNvGraphicFramePr>
          <p:nvPr>
            <p:ph idx="1"/>
            <p:extLst/>
          </p:nvPr>
        </p:nvGraphicFramePr>
        <p:xfrm>
          <a:off x="1484313" y="1833563"/>
          <a:ext cx="10018712" cy="3957637"/>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95666828"/>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5 Year Trends-Cost/Person by </a:t>
            </a:r>
            <a:r>
              <a:rPr lang="en-US" dirty="0" smtClean="0"/>
              <a:t/>
            </a:r>
            <a:br>
              <a:rPr lang="en-US" dirty="0" smtClean="0"/>
            </a:br>
            <a:r>
              <a:rPr lang="en-US" dirty="0" smtClean="0"/>
              <a:t>Service </a:t>
            </a:r>
            <a:r>
              <a:rPr lang="en-US" dirty="0"/>
              <a:t>Category</a:t>
            </a:r>
          </a:p>
        </p:txBody>
      </p:sp>
      <p:graphicFrame>
        <p:nvGraphicFramePr>
          <p:cNvPr id="6" name="Content Placeholder 5"/>
          <p:cNvGraphicFramePr>
            <a:graphicFrameLocks noGrp="1"/>
          </p:cNvGraphicFramePr>
          <p:nvPr>
            <p:ph idx="1"/>
            <p:extLst/>
          </p:nvPr>
        </p:nvGraphicFramePr>
        <p:xfrm>
          <a:off x="1484313" y="1833563"/>
          <a:ext cx="10018712" cy="3957637"/>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202407065"/>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5 Year Trends-Cost/Person by Service Category Summary</a:t>
            </a:r>
          </a:p>
        </p:txBody>
      </p:sp>
      <p:graphicFrame>
        <p:nvGraphicFramePr>
          <p:cNvPr id="4" name="Content Placeholder 3"/>
          <p:cNvGraphicFramePr>
            <a:graphicFrameLocks noGrp="1"/>
          </p:cNvGraphicFramePr>
          <p:nvPr>
            <p:ph idx="1"/>
            <p:extLst/>
          </p:nvPr>
        </p:nvGraphicFramePr>
        <p:xfrm>
          <a:off x="1484313" y="1833563"/>
          <a:ext cx="9945269" cy="3200400"/>
        </p:xfrm>
        <a:graphic>
          <a:graphicData uri="http://schemas.openxmlformats.org/drawingml/2006/table">
            <a:tbl>
              <a:tblPr firstRow="1" bandRow="1">
                <a:tableStyleId>{5C22544A-7EE6-4342-B048-85BDC9FD1C3A}</a:tableStyleId>
              </a:tblPr>
              <a:tblGrid>
                <a:gridCol w="6180138">
                  <a:extLst>
                    <a:ext uri="{9D8B030D-6E8A-4147-A177-3AD203B41FA5}">
                      <a16:colId xmlns:a16="http://schemas.microsoft.com/office/drawing/2014/main" val="1832032618"/>
                    </a:ext>
                  </a:extLst>
                </a:gridCol>
                <a:gridCol w="3765131">
                  <a:extLst>
                    <a:ext uri="{9D8B030D-6E8A-4147-A177-3AD203B41FA5}">
                      <a16:colId xmlns:a16="http://schemas.microsoft.com/office/drawing/2014/main" val="1756210494"/>
                    </a:ext>
                  </a:extLst>
                </a:gridCol>
              </a:tblGrid>
              <a:tr h="370840">
                <a:tc>
                  <a:txBody>
                    <a:bodyPr/>
                    <a:lstStyle/>
                    <a:p>
                      <a:pPr algn="ctr"/>
                      <a:r>
                        <a:rPr lang="en-US" sz="2400" dirty="0" smtClean="0"/>
                        <a:t>Core</a:t>
                      </a:r>
                      <a:r>
                        <a:rPr lang="en-US" sz="2400" baseline="0" dirty="0" smtClean="0"/>
                        <a:t> Medical Service Category</a:t>
                      </a:r>
                      <a:endParaRPr lang="en-US" sz="2400" dirty="0"/>
                    </a:p>
                  </a:txBody>
                  <a:tcPr/>
                </a:tc>
                <a:tc>
                  <a:txBody>
                    <a:bodyPr/>
                    <a:lstStyle/>
                    <a:p>
                      <a:pPr algn="ctr"/>
                      <a:r>
                        <a:rPr lang="en-US" sz="2400" dirty="0" smtClean="0"/>
                        <a:t>5</a:t>
                      </a:r>
                      <a:r>
                        <a:rPr lang="en-US" sz="2400" baseline="0" dirty="0" smtClean="0"/>
                        <a:t> Year Trend-Cost/Person</a:t>
                      </a:r>
                    </a:p>
                  </a:txBody>
                  <a:tcPr/>
                </a:tc>
                <a:extLst>
                  <a:ext uri="{0D108BD9-81ED-4DB2-BD59-A6C34878D82A}">
                    <a16:rowId xmlns:a16="http://schemas.microsoft.com/office/drawing/2014/main" val="572369393"/>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400" b="1" dirty="0" smtClean="0"/>
                        <a:t>AIDS Pharmaceutical</a:t>
                      </a:r>
                      <a:r>
                        <a:rPr lang="en-US" sz="2400" b="1" baseline="0" dirty="0" smtClean="0"/>
                        <a:t> Assistance (LPAP)</a:t>
                      </a:r>
                      <a:endParaRPr lang="en-US" sz="2400" b="1" dirty="0" smtClean="0"/>
                    </a:p>
                  </a:txBody>
                  <a:tcPr/>
                </a:tc>
                <a:tc>
                  <a:txBody>
                    <a:bodyPr/>
                    <a:lstStyle/>
                    <a:p>
                      <a:pPr algn="ctr"/>
                      <a:r>
                        <a:rPr lang="en-US" sz="2400" dirty="0" smtClean="0"/>
                        <a:t>-76%</a:t>
                      </a:r>
                    </a:p>
                  </a:txBody>
                  <a:tcPr/>
                </a:tc>
                <a:extLst>
                  <a:ext uri="{0D108BD9-81ED-4DB2-BD59-A6C34878D82A}">
                    <a16:rowId xmlns:a16="http://schemas.microsoft.com/office/drawing/2014/main" val="3389082336"/>
                  </a:ext>
                </a:extLst>
              </a:tr>
              <a:tr h="370840">
                <a:tc>
                  <a:txBody>
                    <a:bodyPr/>
                    <a:lstStyle/>
                    <a:p>
                      <a:r>
                        <a:rPr lang="en-US" sz="2400" b="1" dirty="0" smtClean="0"/>
                        <a:t>Early Intervention Services</a:t>
                      </a:r>
                      <a:endParaRPr lang="en-US" sz="2400" b="1" dirty="0"/>
                    </a:p>
                  </a:txBody>
                  <a:tcPr/>
                </a:tc>
                <a:tc>
                  <a:txBody>
                    <a:bodyPr/>
                    <a:lstStyle/>
                    <a:p>
                      <a:pPr algn="ctr"/>
                      <a:r>
                        <a:rPr lang="en-US" sz="2400" dirty="0" smtClean="0"/>
                        <a:t>+27%</a:t>
                      </a:r>
                      <a:endParaRPr lang="en-US" sz="2400" dirty="0"/>
                    </a:p>
                  </a:txBody>
                  <a:tcPr/>
                </a:tc>
                <a:extLst>
                  <a:ext uri="{0D108BD9-81ED-4DB2-BD59-A6C34878D82A}">
                    <a16:rowId xmlns:a16="http://schemas.microsoft.com/office/drawing/2014/main" val="1879854000"/>
                  </a:ext>
                </a:extLst>
              </a:tr>
              <a:tr h="370840">
                <a:tc>
                  <a:txBody>
                    <a:bodyPr/>
                    <a:lstStyle/>
                    <a:p>
                      <a:r>
                        <a:rPr lang="en-US" sz="2400" b="1" dirty="0" smtClean="0"/>
                        <a:t>Health Insurance</a:t>
                      </a:r>
                      <a:endParaRPr lang="en-US" sz="2400" b="1" dirty="0"/>
                    </a:p>
                  </a:txBody>
                  <a:tcPr/>
                </a:tc>
                <a:tc>
                  <a:txBody>
                    <a:bodyPr/>
                    <a:lstStyle/>
                    <a:p>
                      <a:pPr algn="ctr"/>
                      <a:r>
                        <a:rPr lang="en-US" sz="2400" dirty="0" smtClean="0"/>
                        <a:t>+118%</a:t>
                      </a:r>
                      <a:endParaRPr lang="en-US" sz="2400" dirty="0"/>
                    </a:p>
                  </a:txBody>
                  <a:tcPr/>
                </a:tc>
                <a:extLst>
                  <a:ext uri="{0D108BD9-81ED-4DB2-BD59-A6C34878D82A}">
                    <a16:rowId xmlns:a16="http://schemas.microsoft.com/office/drawing/2014/main" val="2997635449"/>
                  </a:ext>
                </a:extLst>
              </a:tr>
              <a:tr h="370840">
                <a:tc>
                  <a:txBody>
                    <a:bodyPr/>
                    <a:lstStyle/>
                    <a:p>
                      <a:r>
                        <a:rPr lang="en-US" sz="2400" b="1" dirty="0" smtClean="0"/>
                        <a:t>Home and Community</a:t>
                      </a:r>
                      <a:r>
                        <a:rPr lang="en-US" sz="2400" b="1" baseline="0" dirty="0" smtClean="0"/>
                        <a:t>-based Health Services</a:t>
                      </a:r>
                      <a:endParaRPr lang="en-US" sz="2400" b="1" dirty="0"/>
                    </a:p>
                  </a:txBody>
                  <a:tcPr/>
                </a:tc>
                <a:tc>
                  <a:txBody>
                    <a:bodyPr/>
                    <a:lstStyle/>
                    <a:p>
                      <a:pPr algn="ctr"/>
                      <a:r>
                        <a:rPr lang="en-US" sz="2400" dirty="0" smtClean="0"/>
                        <a:t>No</a:t>
                      </a:r>
                      <a:r>
                        <a:rPr lang="en-US" sz="2400" baseline="0" dirty="0" smtClean="0"/>
                        <a:t> Longer Funded</a:t>
                      </a:r>
                    </a:p>
                  </a:txBody>
                  <a:tcPr/>
                </a:tc>
                <a:extLst>
                  <a:ext uri="{0D108BD9-81ED-4DB2-BD59-A6C34878D82A}">
                    <a16:rowId xmlns:a16="http://schemas.microsoft.com/office/drawing/2014/main" val="1530615955"/>
                  </a:ext>
                </a:extLst>
              </a:tr>
              <a:tr h="370840">
                <a:tc>
                  <a:txBody>
                    <a:bodyPr/>
                    <a:lstStyle/>
                    <a:p>
                      <a:r>
                        <a:rPr lang="en-US" sz="2400" b="1" dirty="0" smtClean="0"/>
                        <a:t>Laboratory Diagnostic Testing </a:t>
                      </a:r>
                      <a:endParaRPr lang="en-US" sz="2400" b="1" dirty="0"/>
                    </a:p>
                  </a:txBody>
                  <a:tcPr/>
                </a:tc>
                <a:tc>
                  <a:txBody>
                    <a:bodyPr/>
                    <a:lstStyle/>
                    <a:p>
                      <a:pPr algn="ctr"/>
                      <a:r>
                        <a:rPr lang="en-US" sz="2400" dirty="0" smtClean="0"/>
                        <a:t>-27%</a:t>
                      </a:r>
                      <a:endParaRPr lang="en-US" sz="2400" dirty="0"/>
                    </a:p>
                  </a:txBody>
                  <a:tcPr/>
                </a:tc>
                <a:extLst>
                  <a:ext uri="{0D108BD9-81ED-4DB2-BD59-A6C34878D82A}">
                    <a16:rowId xmlns:a16="http://schemas.microsoft.com/office/drawing/2014/main" val="2860881948"/>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400" b="1" dirty="0" smtClean="0"/>
                        <a:t>Medical Case Management</a:t>
                      </a:r>
                    </a:p>
                  </a:txBody>
                  <a:tcPr/>
                </a:tc>
                <a:tc>
                  <a:txBody>
                    <a:bodyPr/>
                    <a:lstStyle/>
                    <a:p>
                      <a:pPr algn="ctr"/>
                      <a:r>
                        <a:rPr lang="en-US" sz="2400" dirty="0" smtClean="0"/>
                        <a:t>-17%</a:t>
                      </a:r>
                    </a:p>
                  </a:txBody>
                  <a:tcPr/>
                </a:tc>
                <a:extLst>
                  <a:ext uri="{0D108BD9-81ED-4DB2-BD59-A6C34878D82A}">
                    <a16:rowId xmlns:a16="http://schemas.microsoft.com/office/drawing/2014/main" val="2166446521"/>
                  </a:ext>
                </a:extLst>
              </a:tr>
            </a:tbl>
          </a:graphicData>
        </a:graphic>
      </p:graphicFrame>
    </p:spTree>
    <p:extLst>
      <p:ext uri="{BB962C8B-B14F-4D97-AF65-F5344CB8AC3E}">
        <p14:creationId xmlns:p14="http://schemas.microsoft.com/office/powerpoint/2010/main" val="1802037677"/>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5 Year Trends-Cost/Person by Service Category </a:t>
            </a:r>
            <a:r>
              <a:rPr lang="en-US" dirty="0" smtClean="0"/>
              <a:t>Summary…cont</a:t>
            </a:r>
            <a:r>
              <a:rPr lang="en-US" dirty="0"/>
              <a:t>.</a:t>
            </a:r>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1271074508"/>
              </p:ext>
            </p:extLst>
          </p:nvPr>
        </p:nvGraphicFramePr>
        <p:xfrm>
          <a:off x="1484313" y="1833563"/>
          <a:ext cx="10018712" cy="2743200"/>
        </p:xfrm>
        <a:graphic>
          <a:graphicData uri="http://schemas.openxmlformats.org/drawingml/2006/table">
            <a:tbl>
              <a:tblPr firstRow="1" bandRow="1">
                <a:tableStyleId>{5C22544A-7EE6-4342-B048-85BDC9FD1C3A}</a:tableStyleId>
              </a:tblPr>
              <a:tblGrid>
                <a:gridCol w="5830887">
                  <a:extLst>
                    <a:ext uri="{9D8B030D-6E8A-4147-A177-3AD203B41FA5}">
                      <a16:colId xmlns:a16="http://schemas.microsoft.com/office/drawing/2014/main" val="4199261463"/>
                    </a:ext>
                  </a:extLst>
                </a:gridCol>
                <a:gridCol w="4187825">
                  <a:extLst>
                    <a:ext uri="{9D8B030D-6E8A-4147-A177-3AD203B41FA5}">
                      <a16:colId xmlns:a16="http://schemas.microsoft.com/office/drawing/2014/main" val="2921195335"/>
                    </a:ext>
                  </a:extLst>
                </a:gridCol>
              </a:tblGrid>
              <a:tr h="370840">
                <a:tc>
                  <a:txBody>
                    <a:bodyPr/>
                    <a:lstStyle/>
                    <a:p>
                      <a:pPr algn="ctr"/>
                      <a:r>
                        <a:rPr lang="en-US" sz="2400" dirty="0" smtClean="0"/>
                        <a:t>Core</a:t>
                      </a:r>
                      <a:r>
                        <a:rPr lang="en-US" sz="2400" baseline="0" dirty="0" smtClean="0"/>
                        <a:t> Medical Service Category</a:t>
                      </a:r>
                      <a:endParaRPr lang="en-US" sz="2400" dirty="0"/>
                    </a:p>
                  </a:txBody>
                  <a:tcPr/>
                </a:tc>
                <a:tc>
                  <a:txBody>
                    <a:bodyPr/>
                    <a:lstStyle/>
                    <a:p>
                      <a:pPr algn="ctr"/>
                      <a:r>
                        <a:rPr lang="en-US" sz="2400" dirty="0" smtClean="0"/>
                        <a:t>5</a:t>
                      </a:r>
                      <a:r>
                        <a:rPr lang="en-US" sz="2400" baseline="0" dirty="0" smtClean="0"/>
                        <a:t> Year Trend-Cost/Person</a:t>
                      </a:r>
                    </a:p>
                  </a:txBody>
                  <a:tcPr/>
                </a:tc>
                <a:extLst>
                  <a:ext uri="{0D108BD9-81ED-4DB2-BD59-A6C34878D82A}">
                    <a16:rowId xmlns:a16="http://schemas.microsoft.com/office/drawing/2014/main" val="4093367552"/>
                  </a:ext>
                </a:extLst>
              </a:tr>
              <a:tr h="370840">
                <a:tc>
                  <a:txBody>
                    <a:bodyPr/>
                    <a:lstStyle/>
                    <a:p>
                      <a:r>
                        <a:rPr lang="en-US" sz="2400" b="1" dirty="0" smtClean="0"/>
                        <a:t>Medical Nutrition</a:t>
                      </a:r>
                      <a:r>
                        <a:rPr lang="en-US" sz="2400" b="1" baseline="0" dirty="0" smtClean="0"/>
                        <a:t> Therapy</a:t>
                      </a:r>
                      <a:endParaRPr lang="en-US" sz="2400" b="1" dirty="0"/>
                    </a:p>
                  </a:txBody>
                  <a:tcPr/>
                </a:tc>
                <a:tc>
                  <a:txBody>
                    <a:bodyPr/>
                    <a:lstStyle/>
                    <a:p>
                      <a:pPr algn="ctr"/>
                      <a:r>
                        <a:rPr lang="en-US" sz="2400" dirty="0" smtClean="0"/>
                        <a:t>No Longer </a:t>
                      </a:r>
                      <a:r>
                        <a:rPr lang="en-US" sz="2400" dirty="0" smtClean="0"/>
                        <a:t>Funded</a:t>
                      </a:r>
                      <a:endParaRPr lang="en-US" sz="2400" dirty="0"/>
                    </a:p>
                  </a:txBody>
                  <a:tcPr/>
                </a:tc>
                <a:extLst>
                  <a:ext uri="{0D108BD9-81ED-4DB2-BD59-A6C34878D82A}">
                    <a16:rowId xmlns:a16="http://schemas.microsoft.com/office/drawing/2014/main" val="2060911938"/>
                  </a:ext>
                </a:extLst>
              </a:tr>
              <a:tr h="370840">
                <a:tc>
                  <a:txBody>
                    <a:bodyPr/>
                    <a:lstStyle/>
                    <a:p>
                      <a:r>
                        <a:rPr lang="en-US" sz="2400" b="1" dirty="0" smtClean="0"/>
                        <a:t>Mental Health Services</a:t>
                      </a:r>
                      <a:endParaRPr lang="en-US" sz="2400" b="1" dirty="0"/>
                    </a:p>
                  </a:txBody>
                  <a:tcPr/>
                </a:tc>
                <a:tc>
                  <a:txBody>
                    <a:bodyPr/>
                    <a:lstStyle/>
                    <a:p>
                      <a:pPr algn="ctr"/>
                      <a:r>
                        <a:rPr lang="en-US" sz="2400" dirty="0" smtClean="0"/>
                        <a:t>+64</a:t>
                      </a:r>
                      <a:r>
                        <a:rPr lang="en-US" sz="2400" dirty="0" smtClean="0"/>
                        <a:t>%</a:t>
                      </a:r>
                    </a:p>
                  </a:txBody>
                  <a:tcPr/>
                </a:tc>
                <a:extLst>
                  <a:ext uri="{0D108BD9-81ED-4DB2-BD59-A6C34878D82A}">
                    <a16:rowId xmlns:a16="http://schemas.microsoft.com/office/drawing/2014/main" val="1390413010"/>
                  </a:ext>
                </a:extLst>
              </a:tr>
              <a:tr h="370840">
                <a:tc>
                  <a:txBody>
                    <a:bodyPr/>
                    <a:lstStyle/>
                    <a:p>
                      <a:r>
                        <a:rPr lang="en-US" sz="2400" b="1" dirty="0" smtClean="0"/>
                        <a:t>Oral Health Care</a:t>
                      </a:r>
                      <a:endParaRPr lang="en-US" sz="2400" b="1" dirty="0"/>
                    </a:p>
                  </a:txBody>
                  <a:tcPr/>
                </a:tc>
                <a:tc>
                  <a:txBody>
                    <a:bodyPr/>
                    <a:lstStyle/>
                    <a:p>
                      <a:pPr algn="ctr"/>
                      <a:r>
                        <a:rPr lang="en-US" sz="2400" dirty="0" smtClean="0"/>
                        <a:t>-14%</a:t>
                      </a:r>
                      <a:endParaRPr lang="en-US" sz="2400" dirty="0"/>
                    </a:p>
                  </a:txBody>
                  <a:tcPr/>
                </a:tc>
                <a:extLst>
                  <a:ext uri="{0D108BD9-81ED-4DB2-BD59-A6C34878D82A}">
                    <a16:rowId xmlns:a16="http://schemas.microsoft.com/office/drawing/2014/main" val="1250077940"/>
                  </a:ext>
                </a:extLst>
              </a:tr>
              <a:tr h="370840">
                <a:tc>
                  <a:txBody>
                    <a:bodyPr/>
                    <a:lstStyle/>
                    <a:p>
                      <a:r>
                        <a:rPr lang="en-US" sz="2400" b="1" dirty="0" smtClean="0"/>
                        <a:t>Outpatient/Ambulatory</a:t>
                      </a:r>
                      <a:r>
                        <a:rPr lang="en-US" sz="2400" b="1" baseline="0" dirty="0" smtClean="0"/>
                        <a:t> Health Services</a:t>
                      </a:r>
                      <a:endParaRPr lang="en-US" sz="2400" b="1" dirty="0"/>
                    </a:p>
                  </a:txBody>
                  <a:tcPr/>
                </a:tc>
                <a:tc>
                  <a:txBody>
                    <a:bodyPr/>
                    <a:lstStyle/>
                    <a:p>
                      <a:pPr algn="ctr"/>
                      <a:r>
                        <a:rPr lang="en-US" sz="2400" dirty="0" smtClean="0"/>
                        <a:t>-3%</a:t>
                      </a:r>
                      <a:endParaRPr lang="en-US" sz="2400" dirty="0"/>
                    </a:p>
                  </a:txBody>
                  <a:tcPr/>
                </a:tc>
                <a:extLst>
                  <a:ext uri="{0D108BD9-81ED-4DB2-BD59-A6C34878D82A}">
                    <a16:rowId xmlns:a16="http://schemas.microsoft.com/office/drawing/2014/main" val="842842662"/>
                  </a:ext>
                </a:extLst>
              </a:tr>
              <a:tr h="370840">
                <a:tc>
                  <a:txBody>
                    <a:bodyPr/>
                    <a:lstStyle/>
                    <a:p>
                      <a:r>
                        <a:rPr lang="en-US" sz="2400" b="1" dirty="0" smtClean="0"/>
                        <a:t>Specialty Outpatient Medical Care</a:t>
                      </a:r>
                      <a:endParaRPr lang="en-US" sz="2400" b="1" dirty="0"/>
                    </a:p>
                  </a:txBody>
                  <a:tcPr/>
                </a:tc>
                <a:tc>
                  <a:txBody>
                    <a:bodyPr/>
                    <a:lstStyle/>
                    <a:p>
                      <a:pPr algn="ctr"/>
                      <a:r>
                        <a:rPr lang="en-US" sz="2400" dirty="0" smtClean="0"/>
                        <a:t>+18%</a:t>
                      </a:r>
                      <a:endParaRPr lang="en-US" sz="2400" dirty="0"/>
                    </a:p>
                  </a:txBody>
                  <a:tcPr/>
                </a:tc>
                <a:extLst>
                  <a:ext uri="{0D108BD9-81ED-4DB2-BD59-A6C34878D82A}">
                    <a16:rowId xmlns:a16="http://schemas.microsoft.com/office/drawing/2014/main" val="2126165868"/>
                  </a:ext>
                </a:extLst>
              </a:tr>
            </a:tbl>
          </a:graphicData>
        </a:graphic>
      </p:graphicFrame>
    </p:spTree>
    <p:extLst>
      <p:ext uri="{BB962C8B-B14F-4D97-AF65-F5344CB8AC3E}">
        <p14:creationId xmlns:p14="http://schemas.microsoft.com/office/powerpoint/2010/main" val="3425433738"/>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5 Year Trends-Cost/Person by Service Category Summary</a:t>
            </a:r>
          </a:p>
        </p:txBody>
      </p:sp>
      <p:graphicFrame>
        <p:nvGraphicFramePr>
          <p:cNvPr id="4" name="Content Placeholder 3"/>
          <p:cNvGraphicFramePr>
            <a:graphicFrameLocks noGrp="1"/>
          </p:cNvGraphicFramePr>
          <p:nvPr>
            <p:ph idx="1"/>
            <p:extLst/>
          </p:nvPr>
        </p:nvGraphicFramePr>
        <p:xfrm>
          <a:off x="1484313" y="1833563"/>
          <a:ext cx="10018712" cy="2743200"/>
        </p:xfrm>
        <a:graphic>
          <a:graphicData uri="http://schemas.openxmlformats.org/drawingml/2006/table">
            <a:tbl>
              <a:tblPr firstRow="1" bandRow="1">
                <a:tableStyleId>{5C22544A-7EE6-4342-B048-85BDC9FD1C3A}</a:tableStyleId>
              </a:tblPr>
              <a:tblGrid>
                <a:gridCol w="5934404">
                  <a:extLst>
                    <a:ext uri="{9D8B030D-6E8A-4147-A177-3AD203B41FA5}">
                      <a16:colId xmlns:a16="http://schemas.microsoft.com/office/drawing/2014/main" val="899223934"/>
                    </a:ext>
                  </a:extLst>
                </a:gridCol>
                <a:gridCol w="4084308">
                  <a:extLst>
                    <a:ext uri="{9D8B030D-6E8A-4147-A177-3AD203B41FA5}">
                      <a16:colId xmlns:a16="http://schemas.microsoft.com/office/drawing/2014/main" val="4211605015"/>
                    </a:ext>
                  </a:extLst>
                </a:gridCol>
              </a:tblGrid>
              <a:tr h="370840">
                <a:tc>
                  <a:txBody>
                    <a:bodyPr/>
                    <a:lstStyle/>
                    <a:p>
                      <a:pPr algn="ctr"/>
                      <a:r>
                        <a:rPr lang="en-US" sz="2400" dirty="0" smtClean="0"/>
                        <a:t>Support </a:t>
                      </a:r>
                      <a:r>
                        <a:rPr lang="en-US" sz="2400" baseline="0" dirty="0" smtClean="0"/>
                        <a:t>Service Category</a:t>
                      </a:r>
                      <a:endParaRPr lang="en-US" sz="2400" dirty="0"/>
                    </a:p>
                  </a:txBody>
                  <a:tcPr/>
                </a:tc>
                <a:tc>
                  <a:txBody>
                    <a:bodyPr/>
                    <a:lstStyle/>
                    <a:p>
                      <a:pPr algn="ctr"/>
                      <a:r>
                        <a:rPr lang="en-US" sz="2400" dirty="0" smtClean="0"/>
                        <a:t>5</a:t>
                      </a:r>
                      <a:r>
                        <a:rPr lang="en-US" sz="2400" baseline="0" dirty="0" smtClean="0"/>
                        <a:t> Year Trend-Cost/Person</a:t>
                      </a:r>
                    </a:p>
                  </a:txBody>
                  <a:tcPr/>
                </a:tc>
                <a:extLst>
                  <a:ext uri="{0D108BD9-81ED-4DB2-BD59-A6C34878D82A}">
                    <a16:rowId xmlns:a16="http://schemas.microsoft.com/office/drawing/2014/main" val="1201682044"/>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400" b="1" dirty="0" smtClean="0"/>
                        <a:t>Emergency Financial Assistance</a:t>
                      </a:r>
                    </a:p>
                  </a:txBody>
                  <a:tcPr/>
                </a:tc>
                <a:tc>
                  <a:txBody>
                    <a:bodyPr/>
                    <a:lstStyle/>
                    <a:p>
                      <a:pPr algn="ctr"/>
                      <a:r>
                        <a:rPr lang="en-US" sz="2400" dirty="0" smtClean="0"/>
                        <a:t>+319%</a:t>
                      </a:r>
                      <a:endParaRPr lang="en-US" sz="2400" dirty="0"/>
                    </a:p>
                  </a:txBody>
                  <a:tcPr/>
                </a:tc>
                <a:extLst>
                  <a:ext uri="{0D108BD9-81ED-4DB2-BD59-A6C34878D82A}">
                    <a16:rowId xmlns:a16="http://schemas.microsoft.com/office/drawing/2014/main" val="2483301638"/>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400" b="1" dirty="0" smtClean="0"/>
                        <a:t>Emergency Financial Assistance-Prior</a:t>
                      </a:r>
                      <a:r>
                        <a:rPr lang="en-US" sz="2400" b="1" baseline="0" dirty="0" smtClean="0"/>
                        <a:t> Auth.</a:t>
                      </a:r>
                      <a:endParaRPr lang="en-US" sz="2400" b="1" dirty="0" smtClean="0"/>
                    </a:p>
                  </a:txBody>
                  <a:tcPr/>
                </a:tc>
                <a:tc>
                  <a:txBody>
                    <a:bodyPr/>
                    <a:lstStyle/>
                    <a:p>
                      <a:pPr algn="ctr"/>
                      <a:r>
                        <a:rPr lang="en-US" sz="2400" dirty="0" smtClean="0"/>
                        <a:t>No</a:t>
                      </a:r>
                      <a:r>
                        <a:rPr lang="en-US" sz="2400" baseline="0" dirty="0" smtClean="0"/>
                        <a:t> historical data</a:t>
                      </a:r>
                      <a:endParaRPr lang="en-US" sz="2400" dirty="0"/>
                    </a:p>
                  </a:txBody>
                  <a:tcPr/>
                </a:tc>
                <a:extLst>
                  <a:ext uri="{0D108BD9-81ED-4DB2-BD59-A6C34878D82A}">
                    <a16:rowId xmlns:a16="http://schemas.microsoft.com/office/drawing/2014/main" val="2602244198"/>
                  </a:ext>
                </a:extLst>
              </a:tr>
              <a:tr h="370840">
                <a:tc>
                  <a:txBody>
                    <a:bodyPr/>
                    <a:lstStyle/>
                    <a:p>
                      <a:r>
                        <a:rPr lang="en-US" sz="2400" b="1" dirty="0" smtClean="0"/>
                        <a:t>Food Bank/Home Delivered Meals</a:t>
                      </a:r>
                      <a:endParaRPr lang="en-US" sz="2400" b="1" dirty="0"/>
                    </a:p>
                  </a:txBody>
                  <a:tcPr/>
                </a:tc>
                <a:tc>
                  <a:txBody>
                    <a:bodyPr/>
                    <a:lstStyle/>
                    <a:p>
                      <a:pPr algn="ctr"/>
                      <a:r>
                        <a:rPr lang="en-US" sz="2400" dirty="0" smtClean="0"/>
                        <a:t>-18%</a:t>
                      </a:r>
                      <a:endParaRPr lang="en-US" sz="2400" dirty="0"/>
                    </a:p>
                  </a:txBody>
                  <a:tcPr/>
                </a:tc>
                <a:extLst>
                  <a:ext uri="{0D108BD9-81ED-4DB2-BD59-A6C34878D82A}">
                    <a16:rowId xmlns:a16="http://schemas.microsoft.com/office/drawing/2014/main" val="167218889"/>
                  </a:ext>
                </a:extLst>
              </a:tr>
              <a:tr h="370840">
                <a:tc>
                  <a:txBody>
                    <a:bodyPr/>
                    <a:lstStyle/>
                    <a:p>
                      <a:r>
                        <a:rPr lang="en-US" sz="2400" b="1" dirty="0" smtClean="0"/>
                        <a:t>Food Bank-Nutritional Supplements</a:t>
                      </a:r>
                      <a:endParaRPr lang="en-US" sz="2400" b="1" dirty="0"/>
                    </a:p>
                  </a:txBody>
                  <a:tcPr/>
                </a:tc>
                <a:tc>
                  <a:txBody>
                    <a:bodyPr/>
                    <a:lstStyle/>
                    <a:p>
                      <a:pPr algn="ctr"/>
                      <a:r>
                        <a:rPr lang="en-US" sz="2400" dirty="0" smtClean="0"/>
                        <a:t>+393%</a:t>
                      </a:r>
                      <a:endParaRPr lang="en-US" sz="2400" dirty="0"/>
                    </a:p>
                  </a:txBody>
                  <a:tcPr/>
                </a:tc>
                <a:extLst>
                  <a:ext uri="{0D108BD9-81ED-4DB2-BD59-A6C34878D82A}">
                    <a16:rowId xmlns:a16="http://schemas.microsoft.com/office/drawing/2014/main" val="1788277841"/>
                  </a:ext>
                </a:extLst>
              </a:tr>
              <a:tr h="370840">
                <a:tc>
                  <a:txBody>
                    <a:bodyPr/>
                    <a:lstStyle/>
                    <a:p>
                      <a:r>
                        <a:rPr lang="en-US" sz="2400" b="1" dirty="0" smtClean="0"/>
                        <a:t>Housing</a:t>
                      </a:r>
                      <a:endParaRPr lang="en-US" sz="2400" b="1" dirty="0"/>
                    </a:p>
                  </a:txBody>
                  <a:tcPr/>
                </a:tc>
                <a:tc>
                  <a:txBody>
                    <a:bodyPr/>
                    <a:lstStyle/>
                    <a:p>
                      <a:pPr algn="ctr"/>
                      <a:r>
                        <a:rPr lang="en-US" sz="2400" dirty="0" smtClean="0"/>
                        <a:t>+154%</a:t>
                      </a:r>
                      <a:endParaRPr lang="en-US" sz="2400" dirty="0"/>
                    </a:p>
                  </a:txBody>
                  <a:tcPr/>
                </a:tc>
                <a:extLst>
                  <a:ext uri="{0D108BD9-81ED-4DB2-BD59-A6C34878D82A}">
                    <a16:rowId xmlns:a16="http://schemas.microsoft.com/office/drawing/2014/main" val="2153570621"/>
                  </a:ext>
                </a:extLst>
              </a:tr>
            </a:tbl>
          </a:graphicData>
        </a:graphic>
      </p:graphicFrame>
    </p:spTree>
    <p:extLst>
      <p:ext uri="{BB962C8B-B14F-4D97-AF65-F5344CB8AC3E}">
        <p14:creationId xmlns:p14="http://schemas.microsoft.com/office/powerpoint/2010/main" val="3990629132"/>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5 Year Trends-Cost/Person by Service Category </a:t>
            </a:r>
            <a:r>
              <a:rPr lang="en-US" dirty="0" smtClean="0"/>
              <a:t>Summary…cont.</a:t>
            </a:r>
            <a:endParaRPr lang="en-US" dirty="0"/>
          </a:p>
        </p:txBody>
      </p:sp>
      <p:graphicFrame>
        <p:nvGraphicFramePr>
          <p:cNvPr id="4" name="Content Placeholder 3"/>
          <p:cNvGraphicFramePr>
            <a:graphicFrameLocks noGrp="1"/>
          </p:cNvGraphicFramePr>
          <p:nvPr>
            <p:ph idx="1"/>
            <p:extLst/>
          </p:nvPr>
        </p:nvGraphicFramePr>
        <p:xfrm>
          <a:off x="1484313" y="1754156"/>
          <a:ext cx="10018712" cy="2286000"/>
        </p:xfrm>
        <a:graphic>
          <a:graphicData uri="http://schemas.openxmlformats.org/drawingml/2006/table">
            <a:tbl>
              <a:tblPr firstRow="1" bandRow="1">
                <a:tableStyleId>{5C22544A-7EE6-4342-B048-85BDC9FD1C3A}</a:tableStyleId>
              </a:tblPr>
              <a:tblGrid>
                <a:gridCol w="5950960">
                  <a:extLst>
                    <a:ext uri="{9D8B030D-6E8A-4147-A177-3AD203B41FA5}">
                      <a16:colId xmlns:a16="http://schemas.microsoft.com/office/drawing/2014/main" val="1154862146"/>
                    </a:ext>
                  </a:extLst>
                </a:gridCol>
                <a:gridCol w="4067752">
                  <a:extLst>
                    <a:ext uri="{9D8B030D-6E8A-4147-A177-3AD203B41FA5}">
                      <a16:colId xmlns:a16="http://schemas.microsoft.com/office/drawing/2014/main" val="703155985"/>
                    </a:ext>
                  </a:extLst>
                </a:gridCol>
              </a:tblGrid>
              <a:tr h="447869">
                <a:tc>
                  <a:txBody>
                    <a:bodyPr/>
                    <a:lstStyle/>
                    <a:p>
                      <a:pPr algn="ctr"/>
                      <a:r>
                        <a:rPr lang="en-US" sz="2400" dirty="0" smtClean="0"/>
                        <a:t>Support </a:t>
                      </a:r>
                      <a:r>
                        <a:rPr lang="en-US" sz="2400" baseline="0" dirty="0" smtClean="0"/>
                        <a:t>Service Category</a:t>
                      </a:r>
                      <a:endParaRPr lang="en-US" sz="2400" dirty="0"/>
                    </a:p>
                  </a:txBody>
                  <a:tcPr/>
                </a:tc>
                <a:tc>
                  <a:txBody>
                    <a:bodyPr/>
                    <a:lstStyle/>
                    <a:p>
                      <a:pPr algn="ctr"/>
                      <a:r>
                        <a:rPr lang="en-US" sz="2400" dirty="0" smtClean="0"/>
                        <a:t>5</a:t>
                      </a:r>
                      <a:r>
                        <a:rPr lang="en-US" sz="2400" baseline="0" dirty="0" smtClean="0"/>
                        <a:t> Year Trend-Cost/Person</a:t>
                      </a:r>
                    </a:p>
                  </a:txBody>
                  <a:tcPr/>
                </a:tc>
                <a:extLst>
                  <a:ext uri="{0D108BD9-81ED-4DB2-BD59-A6C34878D82A}">
                    <a16:rowId xmlns:a16="http://schemas.microsoft.com/office/drawing/2014/main" val="4216166468"/>
                  </a:ext>
                </a:extLst>
              </a:tr>
              <a:tr h="447869">
                <a:tc>
                  <a:txBody>
                    <a:bodyPr/>
                    <a:lstStyle/>
                    <a:p>
                      <a:r>
                        <a:rPr lang="en-US" sz="2400" b="1" dirty="0" smtClean="0"/>
                        <a:t>Legal Services</a:t>
                      </a:r>
                      <a:endParaRPr lang="en-US" sz="2400" b="1" dirty="0"/>
                    </a:p>
                  </a:txBody>
                  <a:tcPr/>
                </a:tc>
                <a:tc>
                  <a:txBody>
                    <a:bodyPr/>
                    <a:lstStyle/>
                    <a:p>
                      <a:pPr algn="ctr"/>
                      <a:r>
                        <a:rPr lang="en-US" sz="2400" dirty="0" smtClean="0"/>
                        <a:t>-43%</a:t>
                      </a:r>
                      <a:endParaRPr lang="en-US" sz="2400" dirty="0"/>
                    </a:p>
                  </a:txBody>
                  <a:tcPr/>
                </a:tc>
                <a:extLst>
                  <a:ext uri="{0D108BD9-81ED-4DB2-BD59-A6C34878D82A}">
                    <a16:rowId xmlns:a16="http://schemas.microsoft.com/office/drawing/2014/main" val="3307972229"/>
                  </a:ext>
                </a:extLst>
              </a:tr>
              <a:tr h="447869">
                <a:tc>
                  <a:txBody>
                    <a:bodyPr/>
                    <a:lstStyle/>
                    <a:p>
                      <a:r>
                        <a:rPr lang="en-US" sz="2400" b="1" dirty="0" smtClean="0"/>
                        <a:t>Medical Transportation</a:t>
                      </a:r>
                      <a:endParaRPr lang="en-US" sz="2400" b="1" dirty="0"/>
                    </a:p>
                  </a:txBody>
                  <a:tcPr/>
                </a:tc>
                <a:tc>
                  <a:txBody>
                    <a:bodyPr/>
                    <a:lstStyle/>
                    <a:p>
                      <a:pPr algn="ctr"/>
                      <a:r>
                        <a:rPr lang="en-US" sz="2400" dirty="0" smtClean="0"/>
                        <a:t>+27%</a:t>
                      </a:r>
                      <a:endParaRPr lang="en-US" sz="2400" dirty="0"/>
                    </a:p>
                  </a:txBody>
                  <a:tcPr/>
                </a:tc>
                <a:extLst>
                  <a:ext uri="{0D108BD9-81ED-4DB2-BD59-A6C34878D82A}">
                    <a16:rowId xmlns:a16="http://schemas.microsoft.com/office/drawing/2014/main" val="3291845887"/>
                  </a:ext>
                </a:extLst>
              </a:tr>
              <a:tr h="447869">
                <a:tc>
                  <a:txBody>
                    <a:bodyPr/>
                    <a:lstStyle/>
                    <a:p>
                      <a:r>
                        <a:rPr lang="en-US" sz="2400" b="1" dirty="0" smtClean="0"/>
                        <a:t>Non-Medical Case Management</a:t>
                      </a:r>
                      <a:endParaRPr lang="en-US" sz="2400" b="1" dirty="0"/>
                    </a:p>
                  </a:txBody>
                  <a:tcPr/>
                </a:tc>
                <a:tc>
                  <a:txBody>
                    <a:bodyPr/>
                    <a:lstStyle/>
                    <a:p>
                      <a:pPr algn="ctr"/>
                      <a:r>
                        <a:rPr lang="en-US" sz="2400" dirty="0" smtClean="0"/>
                        <a:t>-79%</a:t>
                      </a:r>
                      <a:endParaRPr lang="en-US" sz="2400" dirty="0"/>
                    </a:p>
                  </a:txBody>
                  <a:tcPr/>
                </a:tc>
                <a:extLst>
                  <a:ext uri="{0D108BD9-81ED-4DB2-BD59-A6C34878D82A}">
                    <a16:rowId xmlns:a16="http://schemas.microsoft.com/office/drawing/2014/main" val="2524416737"/>
                  </a:ext>
                </a:extLst>
              </a:tr>
              <a:tr h="447869">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2400" b="1" dirty="0" smtClean="0"/>
                        <a:t>Medical Case Management</a:t>
                      </a:r>
                    </a:p>
                  </a:txBody>
                  <a:tcPr/>
                </a:tc>
                <a:tc>
                  <a:txBody>
                    <a:bodyPr/>
                    <a:lstStyle/>
                    <a:p>
                      <a:pPr algn="ctr"/>
                      <a:r>
                        <a:rPr lang="en-US" sz="2400" dirty="0" smtClean="0"/>
                        <a:t>-17%</a:t>
                      </a:r>
                      <a:endParaRPr lang="en-US" sz="2400" dirty="0"/>
                    </a:p>
                  </a:txBody>
                  <a:tcPr/>
                </a:tc>
                <a:extLst>
                  <a:ext uri="{0D108BD9-81ED-4DB2-BD59-A6C34878D82A}">
                    <a16:rowId xmlns:a16="http://schemas.microsoft.com/office/drawing/2014/main" val="937206618"/>
                  </a:ext>
                </a:extLst>
              </a:tr>
            </a:tbl>
          </a:graphicData>
        </a:graphic>
      </p:graphicFrame>
    </p:spTree>
    <p:extLst>
      <p:ext uri="{BB962C8B-B14F-4D97-AF65-F5344CB8AC3E}">
        <p14:creationId xmlns:p14="http://schemas.microsoft.com/office/powerpoint/2010/main" val="325208561"/>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9" y="33338"/>
            <a:ext cx="10018713" cy="1103131"/>
          </a:xfrm>
        </p:spPr>
        <p:txBody>
          <a:bodyPr>
            <a:normAutofit fontScale="90000"/>
          </a:bodyPr>
          <a:lstStyle/>
          <a:p>
            <a:pPr algn="l"/>
            <a:r>
              <a:rPr lang="en-US" b="1" dirty="0" smtClean="0">
                <a:solidFill>
                  <a:srgbClr val="C00000"/>
                </a:solidFill>
              </a:rPr>
              <a:t>2022 Ryan </a:t>
            </a:r>
            <a:r>
              <a:rPr lang="en-US" b="1" dirty="0">
                <a:solidFill>
                  <a:srgbClr val="C00000"/>
                </a:solidFill>
              </a:rPr>
              <a:t>White HIV/AIDS Program Service Report (RSR)</a:t>
            </a:r>
            <a:endParaRPr lang="en-US" dirty="0"/>
          </a:p>
        </p:txBody>
      </p:sp>
      <p:sp>
        <p:nvSpPr>
          <p:cNvPr id="3" name="Content Placeholder 2"/>
          <p:cNvSpPr>
            <a:spLocks noGrp="1"/>
          </p:cNvSpPr>
          <p:nvPr>
            <p:ph idx="1"/>
          </p:nvPr>
        </p:nvSpPr>
        <p:spPr>
          <a:xfrm>
            <a:off x="1484310" y="1332411"/>
            <a:ext cx="10018713" cy="4637315"/>
          </a:xfrm>
        </p:spPr>
        <p:txBody>
          <a:bodyPr anchor="t">
            <a:normAutofit lnSpcReduction="10000"/>
          </a:bodyPr>
          <a:lstStyle/>
          <a:p>
            <a:r>
              <a:rPr lang="en-US" dirty="0"/>
              <a:t>The RSR is an annual Client summary report required by our funders Health Resources &amp; Services Administration (HRSA).</a:t>
            </a:r>
          </a:p>
          <a:p>
            <a:r>
              <a:rPr lang="en-US" dirty="0"/>
              <a:t>Funded Subrecipients, who provide services under the Part A program, are required to document and submit data on the clients they serve. </a:t>
            </a:r>
          </a:p>
          <a:p>
            <a:r>
              <a:rPr lang="en-US" dirty="0"/>
              <a:t>Data is reported on a </a:t>
            </a:r>
            <a:r>
              <a:rPr lang="en-US" b="1" i="1" dirty="0"/>
              <a:t>calendar</a:t>
            </a:r>
            <a:r>
              <a:rPr lang="en-US" b="1" dirty="0"/>
              <a:t> year </a:t>
            </a:r>
            <a:r>
              <a:rPr lang="en-US" dirty="0"/>
              <a:t>(January-December), not a </a:t>
            </a:r>
            <a:r>
              <a:rPr lang="en-US" i="1" dirty="0"/>
              <a:t>grant</a:t>
            </a:r>
            <a:r>
              <a:rPr lang="en-US" dirty="0"/>
              <a:t> year (March-February).</a:t>
            </a:r>
          </a:p>
          <a:p>
            <a:r>
              <a:rPr lang="en-US" dirty="0"/>
              <a:t>These data sets are utilized by our program;</a:t>
            </a:r>
          </a:p>
          <a:p>
            <a:pPr lvl="1"/>
            <a:r>
              <a:rPr lang="en-US" dirty="0"/>
              <a:t>To understand the types of clients we served,</a:t>
            </a:r>
          </a:p>
          <a:p>
            <a:pPr lvl="1"/>
            <a:r>
              <a:rPr lang="en-US" dirty="0"/>
              <a:t>To make informed decisions on prioritizing needed services and allocating funds to services provided,</a:t>
            </a:r>
          </a:p>
          <a:p>
            <a:pPr lvl="1"/>
            <a:r>
              <a:rPr lang="en-US" dirty="0"/>
              <a:t>To explain how we are using our funds and supporting health outcomes of our clients, in our annual grant application.</a:t>
            </a:r>
          </a:p>
        </p:txBody>
      </p:sp>
    </p:spTree>
    <p:extLst>
      <p:ext uri="{BB962C8B-B14F-4D97-AF65-F5344CB8AC3E}">
        <p14:creationId xmlns:p14="http://schemas.microsoft.com/office/powerpoint/2010/main" val="1943527969"/>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683240" cy="1325563"/>
          </a:xfrm>
        </p:spPr>
        <p:txBody>
          <a:bodyPr>
            <a:normAutofit/>
          </a:bodyPr>
          <a:lstStyle/>
          <a:p>
            <a:pPr algn="ctr"/>
            <a:r>
              <a:rPr lang="en-US" dirty="0" smtClean="0"/>
              <a:t>1 Year Trend-Cost/Person by Service Category Ordered by Percent Increase</a:t>
            </a:r>
            <a:endParaRPr lang="en-US" dirty="0"/>
          </a:p>
        </p:txBody>
      </p:sp>
      <p:sp>
        <p:nvSpPr>
          <p:cNvPr id="3" name="Content Placeholder 2"/>
          <p:cNvSpPr>
            <a:spLocks noGrp="1"/>
          </p:cNvSpPr>
          <p:nvPr>
            <p:ph sz="quarter" idx="13"/>
          </p:nvPr>
        </p:nvSpPr>
        <p:spPr>
          <a:xfrm>
            <a:off x="1453883" y="5638493"/>
            <a:ext cx="9694469" cy="398413"/>
          </a:xfrm>
        </p:spPr>
        <p:txBody>
          <a:bodyPr>
            <a:normAutofit fontScale="85000" lnSpcReduction="20000"/>
          </a:bodyPr>
          <a:lstStyle/>
          <a:p>
            <a:pPr marL="0" indent="0">
              <a:buNone/>
            </a:pPr>
            <a:r>
              <a:rPr lang="en-US" sz="2000" dirty="0" smtClean="0">
                <a:solidFill>
                  <a:srgbClr val="00B050"/>
                </a:solidFill>
              </a:rPr>
              <a:t>Green = Salary-funded</a:t>
            </a:r>
            <a:r>
              <a:rPr lang="en-US" sz="2000" dirty="0" smtClean="0"/>
              <a:t>	</a:t>
            </a:r>
            <a:r>
              <a:rPr lang="en-US" sz="2000" dirty="0" smtClean="0">
                <a:solidFill>
                  <a:srgbClr val="0070C0"/>
                </a:solidFill>
              </a:rPr>
              <a:t>Blue = Direct assistance to clients 	</a:t>
            </a:r>
            <a:r>
              <a:rPr lang="en-US" sz="2000" dirty="0" smtClean="0">
                <a:solidFill>
                  <a:srgbClr val="7030A0"/>
                </a:solidFill>
              </a:rPr>
              <a:t>	</a:t>
            </a:r>
            <a:r>
              <a:rPr lang="en-US" sz="2000" dirty="0" smtClean="0">
                <a:solidFill>
                  <a:srgbClr val="C00000"/>
                </a:solidFill>
              </a:rPr>
              <a:t>*Largest increase by $$$</a:t>
            </a:r>
          </a:p>
          <a:p>
            <a:pPr marL="514350" indent="-514350">
              <a:buAutoNum type="arabicPeriod"/>
            </a:pPr>
            <a:endParaRPr lang="en-US" dirty="0" smtClean="0"/>
          </a:p>
          <a:p>
            <a:pPr marL="514350" indent="-514350">
              <a:buAutoNum type="arabicPeriod"/>
            </a:pPr>
            <a:endParaRPr lang="en-US" dirty="0" smtClean="0"/>
          </a:p>
          <a:p>
            <a:pPr marL="514350" indent="-514350">
              <a:buAutoNum type="arabicPeriod"/>
            </a:pPr>
            <a:endParaRPr lang="en-US" dirty="0" smtClean="0"/>
          </a:p>
          <a:p>
            <a:pPr marL="514350" indent="-514350">
              <a:buAutoNum type="arabicPeriod"/>
            </a:pPr>
            <a:endParaRPr lang="en-US" dirty="0" smtClean="0"/>
          </a:p>
          <a:p>
            <a:pPr marL="514350" indent="-514350">
              <a:buAutoNum type="arabicPeriod"/>
            </a:pPr>
            <a:endParaRPr lang="en-US" dirty="0" smtClean="0"/>
          </a:p>
          <a:p>
            <a:pPr marL="514350" indent="-514350">
              <a:buAutoNum type="arabicPeriod"/>
            </a:pPr>
            <a:endParaRPr lang="en-US" dirty="0" smtClean="0"/>
          </a:p>
          <a:p>
            <a:pPr marL="514350" indent="-514350">
              <a:buAutoNum type="arabicPeriod"/>
            </a:pPr>
            <a:endParaRPr lang="en-US" dirty="0" smtClean="0"/>
          </a:p>
          <a:p>
            <a:pPr marL="514350" indent="-514350">
              <a:buAutoNum type="arabicPeriod"/>
            </a:pPr>
            <a:endParaRPr lang="en-US" dirty="0" smtClean="0"/>
          </a:p>
        </p:txBody>
      </p:sp>
      <p:pic>
        <p:nvPicPr>
          <p:cNvPr id="5" name="Picture 4"/>
          <p:cNvPicPr>
            <a:picLocks noChangeAspect="1"/>
          </p:cNvPicPr>
          <p:nvPr/>
        </p:nvPicPr>
        <p:blipFill>
          <a:blip r:embed="rId2"/>
          <a:stretch>
            <a:fillRect/>
          </a:stretch>
        </p:blipFill>
        <p:spPr>
          <a:xfrm>
            <a:off x="2206496" y="1690688"/>
            <a:ext cx="7637300" cy="3777367"/>
          </a:xfrm>
          <a:prstGeom prst="rect">
            <a:avLst/>
          </a:prstGeom>
        </p:spPr>
      </p:pic>
    </p:spTree>
    <p:extLst>
      <p:ext uri="{BB962C8B-B14F-4D97-AF65-F5344CB8AC3E}">
        <p14:creationId xmlns:p14="http://schemas.microsoft.com/office/powerpoint/2010/main" val="3030393179"/>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9" y="339115"/>
            <a:ext cx="9718605" cy="1446822"/>
          </a:xfrm>
        </p:spPr>
        <p:txBody>
          <a:bodyPr/>
          <a:lstStyle/>
          <a:p>
            <a:pPr algn="l"/>
            <a:r>
              <a:rPr lang="en-US" sz="4800" dirty="0">
                <a:solidFill>
                  <a:srgbClr val="C00000"/>
                </a:solidFill>
              </a:rPr>
              <a:t>Questions?    </a:t>
            </a:r>
            <a:r>
              <a:rPr lang="en-US" dirty="0"/>
              <a:t/>
            </a:r>
            <a:br>
              <a:rPr lang="en-US" dirty="0"/>
            </a:br>
            <a:endParaRPr lang="en-US" dirty="0"/>
          </a:p>
        </p:txBody>
      </p:sp>
      <p:pic>
        <p:nvPicPr>
          <p:cNvPr id="4" name="Content Placeholder 3"/>
          <p:cNvPicPr>
            <a:picLocks noGrp="1" noChangeAspect="1"/>
          </p:cNvPicPr>
          <p:nvPr>
            <p:ph idx="1"/>
          </p:nvPr>
        </p:nvPicPr>
        <p:blipFill>
          <a:blip r:embed="rId2"/>
          <a:stretch>
            <a:fillRect/>
          </a:stretch>
        </p:blipFill>
        <p:spPr>
          <a:xfrm>
            <a:off x="4789017" y="1785937"/>
            <a:ext cx="3109187" cy="3109187"/>
          </a:xfrm>
          <a:prstGeom prst="rect">
            <a:avLst/>
          </a:prstGeom>
        </p:spPr>
      </p:pic>
    </p:spTree>
    <p:extLst>
      <p:ext uri="{BB962C8B-B14F-4D97-AF65-F5344CB8AC3E}">
        <p14:creationId xmlns:p14="http://schemas.microsoft.com/office/powerpoint/2010/main" val="3739291516"/>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3270A647-E07B-0096-5317-7F8F86B203C6}"/>
              </a:ext>
            </a:extLst>
          </p:cNvPr>
          <p:cNvSpPr>
            <a:spLocks noGrp="1"/>
          </p:cNvSpPr>
          <p:nvPr>
            <p:ph type="ctrTitle"/>
          </p:nvPr>
        </p:nvSpPr>
        <p:spPr/>
        <p:txBody>
          <a:bodyPr/>
          <a:lstStyle/>
          <a:p>
            <a:r>
              <a:rPr lang="en-US" dirty="0"/>
              <a:t>Florida Department of Health</a:t>
            </a:r>
          </a:p>
        </p:txBody>
      </p:sp>
      <p:sp>
        <p:nvSpPr>
          <p:cNvPr id="5" name="Subtitle 4">
            <a:extLst>
              <a:ext uri="{FF2B5EF4-FFF2-40B4-BE49-F238E27FC236}">
                <a16:creationId xmlns:a16="http://schemas.microsoft.com/office/drawing/2014/main" id="{1D06FCD8-9FB9-0073-4037-E4E4EB9D3B69}"/>
              </a:ext>
            </a:extLst>
          </p:cNvPr>
          <p:cNvSpPr>
            <a:spLocks noGrp="1"/>
          </p:cNvSpPr>
          <p:nvPr>
            <p:ph type="subTitle" idx="1"/>
          </p:nvPr>
        </p:nvSpPr>
        <p:spPr/>
        <p:txBody>
          <a:bodyPr/>
          <a:lstStyle/>
          <a:p>
            <a:r>
              <a:rPr lang="en-US" sz="3200" b="1" dirty="0"/>
              <a:t>Ryan White Part B</a:t>
            </a:r>
          </a:p>
          <a:p>
            <a:r>
              <a:rPr lang="en-US" b="1" dirty="0"/>
              <a:t>Service Utilization and Cost Analysis</a:t>
            </a:r>
          </a:p>
        </p:txBody>
      </p:sp>
      <p:sp>
        <p:nvSpPr>
          <p:cNvPr id="2" name="Content Placeholder 2">
            <a:extLst>
              <a:ext uri="{FF2B5EF4-FFF2-40B4-BE49-F238E27FC236}">
                <a16:creationId xmlns:a16="http://schemas.microsoft.com/office/drawing/2014/main" id="{60E62B08-0628-3B90-54CA-52F13649D4E2}"/>
              </a:ext>
            </a:extLst>
          </p:cNvPr>
          <p:cNvSpPr txBox="1">
            <a:spLocks/>
          </p:cNvSpPr>
          <p:nvPr/>
        </p:nvSpPr>
        <p:spPr>
          <a:xfrm>
            <a:off x="2902023" y="4458544"/>
            <a:ext cx="8930748" cy="1979554"/>
          </a:xfrm>
          <a:prstGeom prst="rect">
            <a:avLst/>
          </a:prstGeom>
        </p:spPr>
        <p:txBody>
          <a:bodyPr vert="horz" lIns="91440" tIns="45720" rIns="91440" bIns="45720" numCol="1" rtlCol="0" anchor="t">
            <a:normAutofit/>
          </a:bodyPr>
          <a:lstStyle>
            <a:lvl1pPr marL="0" indent="0" algn="r" defTabSz="914400" rtl="0" eaLnBrk="1" latinLnBrk="0" hangingPunct="1">
              <a:lnSpc>
                <a:spcPct val="90000"/>
              </a:lnSpc>
              <a:spcBef>
                <a:spcPts val="1000"/>
              </a:spcBef>
              <a:buFontTx/>
              <a:buNone/>
              <a:defRPr sz="2800" kern="1200" baseline="0">
                <a:solidFill>
                  <a:srgbClr val="00A0AF"/>
                </a:solidFill>
                <a:latin typeface="Trebuchet MS" panose="020B0603020202020204" pitchFamily="34" charset="0"/>
                <a:ea typeface="+mn-ea"/>
                <a:cs typeface="+mn-cs"/>
              </a:defRPr>
            </a:lvl1pPr>
            <a:lvl2pPr marL="457200" indent="0" algn="l" defTabSz="914400" rtl="0" eaLnBrk="1" latinLnBrk="0" hangingPunct="1">
              <a:lnSpc>
                <a:spcPct val="90000"/>
              </a:lnSpc>
              <a:spcBef>
                <a:spcPts val="500"/>
              </a:spcBef>
              <a:buFontTx/>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Tx/>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Tx/>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Tx/>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90000"/>
              </a:lnSpc>
              <a:spcBef>
                <a:spcPts val="1000"/>
              </a:spcBef>
              <a:spcAft>
                <a:spcPts val="0"/>
              </a:spcAft>
              <a:buClrTx/>
              <a:buSzTx/>
              <a:buFontTx/>
              <a:buNone/>
              <a:tabLst/>
              <a:defRPr/>
            </a:pPr>
            <a:r>
              <a:rPr kumimoji="0" lang="en-US" sz="1700" b="0" i="0" u="none" strike="noStrike" kern="1200" cap="none" spc="0" normalizeH="0" baseline="0" noProof="0" dirty="0">
                <a:ln>
                  <a:noFill/>
                </a:ln>
                <a:solidFill>
                  <a:srgbClr val="00A0AF"/>
                </a:solidFill>
                <a:effectLst/>
                <a:uLnTx/>
                <a:uFillTx/>
                <a:latin typeface="Trebuchet MS" panose="020B0603020202020204" pitchFamily="34" charset="0"/>
                <a:ea typeface="+mn-ea"/>
                <a:cs typeface="+mn-cs"/>
              </a:rPr>
              <a:t>Robert Scott</a:t>
            </a:r>
          </a:p>
          <a:p>
            <a:pPr marL="0" marR="0" lvl="0" indent="0" algn="r" defTabSz="914400" rtl="0" eaLnBrk="1" fontAlgn="auto" latinLnBrk="0" hangingPunct="1">
              <a:lnSpc>
                <a:spcPct val="90000"/>
              </a:lnSpc>
              <a:spcBef>
                <a:spcPts val="1000"/>
              </a:spcBef>
              <a:spcAft>
                <a:spcPts val="0"/>
              </a:spcAft>
              <a:buClrTx/>
              <a:buSzTx/>
              <a:buFontTx/>
              <a:buNone/>
              <a:tabLst/>
              <a:defRPr/>
            </a:pPr>
            <a:r>
              <a:rPr kumimoji="0" lang="en-US" sz="1700" b="0" i="0" u="none" strike="noStrike" kern="1200" cap="none" spc="0" normalizeH="0" baseline="0" noProof="0" dirty="0">
                <a:ln>
                  <a:noFill/>
                </a:ln>
                <a:solidFill>
                  <a:srgbClr val="00A0AF"/>
                </a:solidFill>
                <a:effectLst/>
                <a:uLnTx/>
                <a:uFillTx/>
                <a:latin typeface="Trebuchet MS" panose="020B0603020202020204" pitchFamily="34" charset="0"/>
                <a:ea typeface="+mn-ea"/>
                <a:cs typeface="+mn-cs"/>
              </a:rPr>
              <a:t>HIV/AIDS Program Coordinator </a:t>
            </a:r>
          </a:p>
          <a:p>
            <a:pPr marL="0" marR="0" lvl="0" indent="0" algn="r" defTabSz="914400" rtl="0" eaLnBrk="1" fontAlgn="auto" latinLnBrk="0" hangingPunct="1">
              <a:lnSpc>
                <a:spcPct val="90000"/>
              </a:lnSpc>
              <a:spcBef>
                <a:spcPts val="1000"/>
              </a:spcBef>
              <a:spcAft>
                <a:spcPts val="0"/>
              </a:spcAft>
              <a:buClrTx/>
              <a:buSzTx/>
              <a:buFontTx/>
              <a:buNone/>
              <a:tabLst/>
              <a:defRPr/>
            </a:pPr>
            <a:r>
              <a:rPr kumimoji="0" lang="en-US" sz="1700" b="0" i="0" u="none" strike="noStrike" kern="1200" cap="none" spc="0" normalizeH="0" baseline="0" noProof="0" dirty="0">
                <a:ln>
                  <a:noFill/>
                </a:ln>
                <a:solidFill>
                  <a:srgbClr val="00A0AF"/>
                </a:solidFill>
                <a:effectLst/>
                <a:uLnTx/>
                <a:uFillTx/>
                <a:latin typeface="Trebuchet MS" panose="020B0603020202020204" pitchFamily="34" charset="0"/>
                <a:ea typeface="+mn-ea"/>
                <a:cs typeface="+mn-cs"/>
              </a:rPr>
              <a:t>Florida Department of Health in Palm Beach County</a:t>
            </a:r>
          </a:p>
          <a:p>
            <a:pPr marL="0" marR="0" lvl="0" indent="0" algn="r" defTabSz="914400" rtl="0" eaLnBrk="1" fontAlgn="auto" latinLnBrk="0" hangingPunct="1">
              <a:lnSpc>
                <a:spcPct val="90000"/>
              </a:lnSpc>
              <a:spcBef>
                <a:spcPts val="1000"/>
              </a:spcBef>
              <a:spcAft>
                <a:spcPts val="0"/>
              </a:spcAft>
              <a:buClrTx/>
              <a:buSzTx/>
              <a:buFontTx/>
              <a:buNone/>
              <a:tabLst/>
              <a:defRPr/>
            </a:pPr>
            <a:r>
              <a:rPr kumimoji="0" lang="en-US" sz="1700" b="0" i="0" u="none" strike="noStrike" kern="1200" cap="none" spc="0" normalizeH="0" baseline="0" noProof="0" dirty="0">
                <a:ln>
                  <a:noFill/>
                </a:ln>
                <a:solidFill>
                  <a:srgbClr val="00A0AF"/>
                </a:solidFill>
                <a:effectLst/>
                <a:uLnTx/>
                <a:uFillTx/>
                <a:latin typeface="Trebuchet MS" panose="020B0603020202020204" pitchFamily="34" charset="0"/>
                <a:ea typeface="+mn-ea"/>
                <a:cs typeface="+mn-cs"/>
                <a:hlinkClick r:id="rId2"/>
              </a:rPr>
              <a:t>Robert.Scott@flhealth.gov</a:t>
            </a:r>
            <a:endParaRPr kumimoji="0" lang="en-US" sz="1700" b="0" i="0" u="none" strike="noStrike" kern="1200" cap="none" spc="0" normalizeH="0" baseline="0" noProof="0" dirty="0">
              <a:ln>
                <a:noFill/>
              </a:ln>
              <a:solidFill>
                <a:srgbClr val="00A0AF"/>
              </a:solidFill>
              <a:effectLst/>
              <a:uLnTx/>
              <a:uFillTx/>
              <a:latin typeface="Trebuchet MS" panose="020B0603020202020204" pitchFamily="34" charset="0"/>
              <a:ea typeface="+mn-ea"/>
              <a:cs typeface="+mn-cs"/>
            </a:endParaRPr>
          </a:p>
          <a:p>
            <a:pPr marL="0" marR="0" lvl="0" indent="0" algn="r" defTabSz="914400" rtl="0" eaLnBrk="1" fontAlgn="auto" latinLnBrk="0" hangingPunct="1">
              <a:lnSpc>
                <a:spcPct val="90000"/>
              </a:lnSpc>
              <a:spcBef>
                <a:spcPts val="1000"/>
              </a:spcBef>
              <a:spcAft>
                <a:spcPts val="0"/>
              </a:spcAft>
              <a:buClrTx/>
              <a:buSzTx/>
              <a:buFontTx/>
              <a:buNone/>
              <a:tabLst/>
              <a:defRPr/>
            </a:pPr>
            <a:r>
              <a:rPr kumimoji="0" lang="en-US" sz="1700" b="0" i="0" u="none" strike="noStrike" kern="1200" cap="none" spc="0" normalizeH="0" baseline="0" noProof="0" dirty="0">
                <a:ln>
                  <a:noFill/>
                </a:ln>
                <a:solidFill>
                  <a:srgbClr val="00A0AF"/>
                </a:solidFill>
                <a:effectLst/>
                <a:uLnTx/>
                <a:uFillTx/>
                <a:latin typeface="Trebuchet MS" panose="020B0603020202020204" pitchFamily="34" charset="0"/>
                <a:ea typeface="+mn-ea"/>
                <a:cs typeface="+mn-cs"/>
              </a:rPr>
              <a:t>(561) 722-9289</a:t>
            </a:r>
          </a:p>
          <a:p>
            <a:pPr marL="0" marR="0" lvl="0" indent="0" algn="r" defTabSz="914400" rtl="0" eaLnBrk="1" fontAlgn="auto" latinLnBrk="0" hangingPunct="1">
              <a:lnSpc>
                <a:spcPct val="90000"/>
              </a:lnSpc>
              <a:spcBef>
                <a:spcPts val="1000"/>
              </a:spcBef>
              <a:spcAft>
                <a:spcPts val="0"/>
              </a:spcAft>
              <a:buClrTx/>
              <a:buSzTx/>
              <a:buFontTx/>
              <a:buNone/>
              <a:tabLst/>
              <a:defRPr/>
            </a:pPr>
            <a:endParaRPr kumimoji="0" lang="en-US" sz="2800" b="0" i="0" u="none" strike="noStrike" kern="1200" cap="none" spc="0" normalizeH="0" baseline="0" noProof="0" dirty="0">
              <a:ln>
                <a:noFill/>
              </a:ln>
              <a:solidFill>
                <a:srgbClr val="00A0AF"/>
              </a:solidFill>
              <a:effectLst/>
              <a:uLnTx/>
              <a:uFillTx/>
              <a:latin typeface="Trebuchet MS" panose="020B0603020202020204" pitchFamily="34" charset="0"/>
              <a:ea typeface="+mn-ea"/>
              <a:cs typeface="+mn-cs"/>
            </a:endParaRPr>
          </a:p>
        </p:txBody>
      </p:sp>
    </p:spTree>
    <p:extLst>
      <p:ext uri="{BB962C8B-B14F-4D97-AF65-F5344CB8AC3E}">
        <p14:creationId xmlns:p14="http://schemas.microsoft.com/office/powerpoint/2010/main" val="1134301671"/>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7">
            <a:extLst>
              <a:ext uri="{FF2B5EF4-FFF2-40B4-BE49-F238E27FC236}">
                <a16:creationId xmlns:a16="http://schemas.microsoft.com/office/drawing/2014/main" id="{1B681511-8476-5955-FE34-A98EC51E4A01}"/>
              </a:ext>
            </a:extLst>
          </p:cNvPr>
          <p:cNvSpPr>
            <a:spLocks noGrp="1"/>
          </p:cNvSpPr>
          <p:nvPr>
            <p:ph idx="1"/>
          </p:nvPr>
        </p:nvSpPr>
        <p:spPr/>
        <p:txBody>
          <a:bodyPr>
            <a:normAutofit fontScale="92500" lnSpcReduction="20000"/>
          </a:bodyPr>
          <a:lstStyle/>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rPr>
              <a:t>Ryan </a:t>
            </a:r>
            <a:r>
              <a:rPr lang="en-US" dirty="0">
                <a:solidFill>
                  <a:prstClr val="black"/>
                </a:solidFill>
                <a:latin typeface="Calibri" panose="020F0502020204030204" pitchFamily="34" charset="0"/>
                <a:cs typeface="Calibri" panose="020F0502020204030204" pitchFamily="34" charset="0"/>
              </a:rPr>
              <a:t>White </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rPr>
              <a:t>Part B services are guided by the needs of Part B clients (Needs Assessment, Consumer Surveys, Grievance Logs, Consumer and Community Feedback) </a:t>
            </a:r>
          </a:p>
          <a:p>
            <a:pPr marR="0" lvl="0" algn="l" defTabSz="914400" rtl="0" eaLnBrk="1" fontAlgn="auto" latinLnBrk="0" hangingPunct="1">
              <a:lnSpc>
                <a:spcPct val="100000"/>
              </a:lnSpc>
              <a:spcBef>
                <a:spcPts val="0"/>
              </a:spcBef>
              <a:spcAft>
                <a:spcPts val="0"/>
              </a:spcAft>
              <a:buClrTx/>
              <a:buSzTx/>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rPr>
              <a:t>Part B services are available to any PWH in Palm Beach County </a:t>
            </a:r>
          </a:p>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rPr>
              <a:t>Not all services were provided for all 12 months of the GY </a:t>
            </a:r>
          </a:p>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rPr>
              <a:t>GY timelines: </a:t>
            </a:r>
          </a:p>
          <a:p>
            <a:pPr marL="742950" marR="0" lvl="1"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rPr>
              <a:t>Patient Care Consortia – April 1 – March 31 </a:t>
            </a:r>
          </a:p>
          <a:p>
            <a:pPr marL="742950" marR="0" lvl="1"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rPr>
              <a:t>Patient Care Network – July 1 – June 30 </a:t>
            </a:r>
          </a:p>
          <a:p>
            <a:pPr marL="742950" marR="0" lvl="1"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rPr>
              <a:t>Patient Care General Revenue – July 1 – June 30 </a:t>
            </a:r>
            <a:endParaRPr lang="en-US" sz="2200" dirty="0"/>
          </a:p>
          <a:p>
            <a:endParaRPr lang="en-US" dirty="0"/>
          </a:p>
        </p:txBody>
      </p:sp>
      <p:sp>
        <p:nvSpPr>
          <p:cNvPr id="7" name="Title 2">
            <a:extLst>
              <a:ext uri="{FF2B5EF4-FFF2-40B4-BE49-F238E27FC236}">
                <a16:creationId xmlns:a16="http://schemas.microsoft.com/office/drawing/2014/main" id="{0AED8A04-B3FA-414C-87FE-F48211075AAD}"/>
              </a:ext>
            </a:extLst>
          </p:cNvPr>
          <p:cNvSpPr>
            <a:spLocks noGrp="1"/>
          </p:cNvSpPr>
          <p:nvPr>
            <p:ph type="title"/>
          </p:nvPr>
        </p:nvSpPr>
        <p:spPr/>
        <p:txBody>
          <a:bodyPr>
            <a:normAutofit/>
          </a:bodyPr>
          <a:lstStyle/>
          <a:p>
            <a:pPr algn="ctr"/>
            <a:r>
              <a:rPr lang="en-US" sz="4000" dirty="0">
                <a:latin typeface="+mj-lt"/>
                <a:cs typeface="Calibri" panose="020F0502020204030204" pitchFamily="34" charset="0"/>
              </a:rPr>
              <a:t>FDOH in Palm Beach County</a:t>
            </a:r>
          </a:p>
        </p:txBody>
      </p:sp>
    </p:spTree>
    <p:extLst>
      <p:ext uri="{BB962C8B-B14F-4D97-AF65-F5344CB8AC3E}">
        <p14:creationId xmlns:p14="http://schemas.microsoft.com/office/powerpoint/2010/main" val="1808486758"/>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7">
            <a:extLst>
              <a:ext uri="{FF2B5EF4-FFF2-40B4-BE49-F238E27FC236}">
                <a16:creationId xmlns:a16="http://schemas.microsoft.com/office/drawing/2014/main" id="{1B681511-8476-5955-FE34-A98EC51E4A01}"/>
              </a:ext>
            </a:extLst>
          </p:cNvPr>
          <p:cNvSpPr>
            <a:spLocks noGrp="1"/>
          </p:cNvSpPr>
          <p:nvPr>
            <p:ph idx="1"/>
          </p:nvPr>
        </p:nvSpPr>
        <p:spPr/>
        <p:txBody>
          <a:bodyPr>
            <a:normAutofit fontScale="92500" lnSpcReduction="10000"/>
          </a:bodyPr>
          <a:lstStyle/>
          <a:p>
            <a:pPr marL="514350" indent="-514350">
              <a:buAutoNum type="arabicPeriod"/>
            </a:pPr>
            <a:r>
              <a:rPr lang="en-US" dirty="0">
                <a:latin typeface="Calibri" panose="020F0502020204030204" pitchFamily="34" charset="0"/>
                <a:cs typeface="Calibri" panose="020F0502020204030204" pitchFamily="34" charset="0"/>
              </a:rPr>
              <a:t>Outpatient Ambulatory Health Services</a:t>
            </a:r>
          </a:p>
          <a:p>
            <a:pPr marL="971550" lvl="1" indent="-514350">
              <a:buAutoNum type="arabicPeriod"/>
            </a:pPr>
            <a:r>
              <a:rPr lang="en-US" dirty="0">
                <a:latin typeface="Calibri" panose="020F0502020204030204" pitchFamily="34" charset="0"/>
                <a:cs typeface="Calibri" panose="020F0502020204030204" pitchFamily="34" charset="0"/>
              </a:rPr>
              <a:t>Lab w/NOE – Viral load/CD4, Comprehensive labs as ordered by provider</a:t>
            </a:r>
          </a:p>
          <a:p>
            <a:pPr marL="971550" lvl="1" indent="-514350">
              <a:buAutoNum type="arabicPeriod"/>
            </a:pPr>
            <a:r>
              <a:rPr lang="en-US" dirty="0">
                <a:latin typeface="Calibri" panose="020F0502020204030204" pitchFamily="34" charset="0"/>
                <a:cs typeface="Calibri" panose="020F0502020204030204" pitchFamily="34" charset="0"/>
              </a:rPr>
              <a:t>Lab no NOE – Viral load/CD4, Comprehensive labs as ordered by provider</a:t>
            </a:r>
          </a:p>
          <a:p>
            <a:pPr marL="971550" lvl="1" indent="-514350">
              <a:buFont typeface="Arial" panose="020B0604020202020204" pitchFamily="34" charset="0"/>
              <a:buAutoNum type="arabicPeriod"/>
            </a:pPr>
            <a:r>
              <a:rPr lang="en-US" dirty="0">
                <a:latin typeface="Calibri" panose="020F0502020204030204" pitchFamily="34" charset="0"/>
                <a:cs typeface="Calibri" panose="020F0502020204030204" pitchFamily="34" charset="0"/>
              </a:rPr>
              <a:t>Medical – Appointments with provider, NOE required, Medicaid cost-based reimbursement rate</a:t>
            </a:r>
          </a:p>
          <a:p>
            <a:pPr marL="514350" indent="-514350">
              <a:buAutoNum type="arabicPeriod"/>
            </a:pPr>
            <a:r>
              <a:rPr lang="en-US" dirty="0">
                <a:latin typeface="Calibri" panose="020F0502020204030204" pitchFamily="34" charset="0"/>
                <a:cs typeface="Calibri" panose="020F0502020204030204" pitchFamily="34" charset="0"/>
              </a:rPr>
              <a:t>Referral For Health Care/Support Services</a:t>
            </a:r>
          </a:p>
          <a:p>
            <a:pPr marL="971550" lvl="1" indent="-514350">
              <a:buAutoNum type="arabicPeriod"/>
            </a:pPr>
            <a:r>
              <a:rPr lang="en-US" dirty="0">
                <a:latin typeface="Calibri" panose="020F0502020204030204" pitchFamily="34" charset="0"/>
                <a:cs typeface="Calibri" panose="020F0502020204030204" pitchFamily="34" charset="0"/>
              </a:rPr>
              <a:t>Care Coordination</a:t>
            </a:r>
          </a:p>
          <a:p>
            <a:pPr marL="971550" lvl="1" indent="-514350">
              <a:buAutoNum type="arabicPeriod"/>
            </a:pPr>
            <a:r>
              <a:rPr lang="en-US" dirty="0">
                <a:latin typeface="Calibri" panose="020F0502020204030204" pitchFamily="34" charset="0"/>
                <a:cs typeface="Calibri" panose="020F0502020204030204" pitchFamily="34" charset="0"/>
              </a:rPr>
              <a:t>No NOE required</a:t>
            </a:r>
          </a:p>
          <a:p>
            <a:pPr marL="514350" indent="-514350">
              <a:buAutoNum type="arabicPeriod"/>
            </a:pPr>
            <a:r>
              <a:rPr lang="en-US" dirty="0">
                <a:latin typeface="Calibri" panose="020F0502020204030204" pitchFamily="34" charset="0"/>
                <a:cs typeface="Calibri" panose="020F0502020204030204" pitchFamily="34" charset="0"/>
              </a:rPr>
              <a:t>Medical Nutrition Therapy</a:t>
            </a:r>
          </a:p>
          <a:p>
            <a:pPr marL="971550" lvl="1" indent="-514350">
              <a:buAutoNum type="arabicPeriod"/>
            </a:pPr>
            <a:r>
              <a:rPr lang="en-US" dirty="0">
                <a:latin typeface="Calibri" panose="020F0502020204030204" pitchFamily="34" charset="0"/>
                <a:cs typeface="Calibri" panose="020F0502020204030204" pitchFamily="34" charset="0"/>
              </a:rPr>
              <a:t>Nutritional Assessments performed by licensed Nutritionist</a:t>
            </a:r>
          </a:p>
          <a:p>
            <a:pPr marL="971550" lvl="1" indent="-514350">
              <a:buAutoNum type="arabicPeriod"/>
            </a:pPr>
            <a:r>
              <a:rPr lang="en-US" dirty="0">
                <a:latin typeface="Calibri" panose="020F0502020204030204" pitchFamily="34" charset="0"/>
                <a:cs typeface="Calibri" panose="020F0502020204030204" pitchFamily="34" charset="0"/>
              </a:rPr>
              <a:t>Nutritional Supplements distributed based on assessments </a:t>
            </a:r>
          </a:p>
          <a:p>
            <a:pPr marL="971550" lvl="1" indent="-514350">
              <a:buAutoNum type="arabicPeriod"/>
            </a:pPr>
            <a:r>
              <a:rPr lang="en-US" dirty="0">
                <a:latin typeface="Calibri" panose="020F0502020204030204" pitchFamily="34" charset="0"/>
                <a:cs typeface="Calibri" panose="020F0502020204030204" pitchFamily="34" charset="0"/>
              </a:rPr>
              <a:t>No NOE required</a:t>
            </a:r>
          </a:p>
          <a:p>
            <a:endParaRPr lang="en-US" dirty="0"/>
          </a:p>
        </p:txBody>
      </p:sp>
      <p:sp>
        <p:nvSpPr>
          <p:cNvPr id="7" name="Title 2">
            <a:extLst>
              <a:ext uri="{FF2B5EF4-FFF2-40B4-BE49-F238E27FC236}">
                <a16:creationId xmlns:a16="http://schemas.microsoft.com/office/drawing/2014/main" id="{0AED8A04-B3FA-414C-87FE-F48211075AAD}"/>
              </a:ext>
            </a:extLst>
          </p:cNvPr>
          <p:cNvSpPr>
            <a:spLocks noGrp="1"/>
          </p:cNvSpPr>
          <p:nvPr>
            <p:ph type="title"/>
          </p:nvPr>
        </p:nvSpPr>
        <p:spPr/>
        <p:txBody>
          <a:bodyPr>
            <a:normAutofit/>
          </a:bodyPr>
          <a:lstStyle/>
          <a:p>
            <a:pPr algn="ctr"/>
            <a:r>
              <a:rPr lang="en-US" sz="4000" dirty="0">
                <a:latin typeface="+mj-lt"/>
                <a:cs typeface="Calibri" panose="020F0502020204030204" pitchFamily="34" charset="0"/>
              </a:rPr>
              <a:t>Definition of Services</a:t>
            </a:r>
          </a:p>
        </p:txBody>
      </p:sp>
    </p:spTree>
    <p:extLst>
      <p:ext uri="{BB962C8B-B14F-4D97-AF65-F5344CB8AC3E}">
        <p14:creationId xmlns:p14="http://schemas.microsoft.com/office/powerpoint/2010/main" val="1321364677"/>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7">
            <a:extLst>
              <a:ext uri="{FF2B5EF4-FFF2-40B4-BE49-F238E27FC236}">
                <a16:creationId xmlns:a16="http://schemas.microsoft.com/office/drawing/2014/main" id="{1B681511-8476-5955-FE34-A98EC51E4A01}"/>
              </a:ext>
            </a:extLst>
          </p:cNvPr>
          <p:cNvSpPr>
            <a:spLocks noGrp="1"/>
          </p:cNvSpPr>
          <p:nvPr>
            <p:ph idx="1"/>
          </p:nvPr>
        </p:nvSpPr>
        <p:spPr/>
        <p:txBody>
          <a:bodyPr>
            <a:normAutofit fontScale="92500" lnSpcReduction="20000"/>
          </a:bodyPr>
          <a:lstStyle/>
          <a:p>
            <a:pPr marL="514350" indent="-514350">
              <a:buFont typeface="+mj-lt"/>
              <a:buAutoNum type="arabicPeriod" startAt="4"/>
            </a:pPr>
            <a:r>
              <a:rPr lang="en-US" dirty="0">
                <a:latin typeface="Calibri" panose="020F0502020204030204" pitchFamily="34" charset="0"/>
                <a:cs typeface="Calibri" panose="020F0502020204030204" pitchFamily="34" charset="0"/>
              </a:rPr>
              <a:t>Oral Health</a:t>
            </a:r>
          </a:p>
          <a:p>
            <a:pPr marL="971550" lvl="1" indent="-514350">
              <a:buAutoNum type="arabicPeriod"/>
            </a:pPr>
            <a:r>
              <a:rPr lang="en-US" dirty="0">
                <a:latin typeface="Calibri" panose="020F0502020204030204" pitchFamily="34" charset="0"/>
                <a:cs typeface="Calibri" panose="020F0502020204030204" pitchFamily="34" charset="0"/>
              </a:rPr>
              <a:t>Oral Health Services provided at Northeast Health Center</a:t>
            </a:r>
          </a:p>
          <a:p>
            <a:pPr marL="971550" lvl="1" indent="-514350">
              <a:buAutoNum type="arabicPeriod"/>
            </a:pPr>
            <a:r>
              <a:rPr lang="en-US" dirty="0">
                <a:latin typeface="Calibri" panose="020F0502020204030204" pitchFamily="34" charset="0"/>
                <a:cs typeface="Calibri" panose="020F0502020204030204" pitchFamily="34" charset="0"/>
              </a:rPr>
              <a:t>Reimbursed at Medicaid cost-based reimbursement rate </a:t>
            </a:r>
          </a:p>
          <a:p>
            <a:pPr marL="971550" lvl="1" indent="-514350">
              <a:buAutoNum type="arabicPeriod"/>
            </a:pPr>
            <a:r>
              <a:rPr lang="en-US" dirty="0">
                <a:latin typeface="Calibri" panose="020F0502020204030204" pitchFamily="34" charset="0"/>
                <a:cs typeface="Calibri" panose="020F0502020204030204" pitchFamily="34" charset="0"/>
              </a:rPr>
              <a:t>NOE Required</a:t>
            </a:r>
          </a:p>
          <a:p>
            <a:pPr marL="514350" indent="-514350">
              <a:buAutoNum type="arabicPeriod" startAt="4"/>
            </a:pPr>
            <a:r>
              <a:rPr lang="en-US" dirty="0">
                <a:latin typeface="Calibri" panose="020F0502020204030204" pitchFamily="34" charset="0"/>
                <a:cs typeface="Calibri" panose="020F0502020204030204" pitchFamily="34" charset="0"/>
              </a:rPr>
              <a:t>Mental Health Services</a:t>
            </a:r>
          </a:p>
          <a:p>
            <a:pPr marL="971550" lvl="1" indent="-514350">
              <a:buAutoNum type="arabicPeriod"/>
            </a:pPr>
            <a:r>
              <a:rPr lang="en-US" dirty="0">
                <a:latin typeface="Calibri" panose="020F0502020204030204" pitchFamily="34" charset="0"/>
                <a:cs typeface="Calibri" panose="020F0502020204030204" pitchFamily="34" charset="0"/>
              </a:rPr>
              <a:t>Intake and Psychosocial Assessments</a:t>
            </a:r>
          </a:p>
          <a:p>
            <a:pPr marL="971550" lvl="1" indent="-514350">
              <a:buAutoNum type="arabicPeriod"/>
            </a:pPr>
            <a:r>
              <a:rPr lang="en-US" dirty="0">
                <a:latin typeface="Calibri" panose="020F0502020204030204" pitchFamily="34" charset="0"/>
                <a:cs typeface="Calibri" panose="020F0502020204030204" pitchFamily="34" charset="0"/>
              </a:rPr>
              <a:t>Follow-Up Mental Health Sessions</a:t>
            </a:r>
          </a:p>
          <a:p>
            <a:pPr marL="971550" lvl="1" indent="-514350">
              <a:buAutoNum type="arabicPeriod"/>
            </a:pPr>
            <a:r>
              <a:rPr lang="en-US" dirty="0">
                <a:latin typeface="Calibri" panose="020F0502020204030204" pitchFamily="34" charset="0"/>
                <a:cs typeface="Calibri" panose="020F0502020204030204" pitchFamily="34" charset="0"/>
              </a:rPr>
              <a:t>No NOE required</a:t>
            </a:r>
          </a:p>
          <a:p>
            <a:pPr marL="971550" lvl="1" indent="-514350">
              <a:buAutoNum type="arabicPeriod"/>
            </a:pPr>
            <a:r>
              <a:rPr lang="en-US" dirty="0">
                <a:latin typeface="Calibri" panose="020F0502020204030204" pitchFamily="34" charset="0"/>
                <a:cs typeface="Calibri" panose="020F0502020204030204" pitchFamily="34" charset="0"/>
              </a:rPr>
              <a:t>No limit to the number of sessions</a:t>
            </a:r>
          </a:p>
          <a:p>
            <a:pPr marL="514350" indent="-514350">
              <a:buFont typeface="+mj-lt"/>
              <a:buAutoNum type="arabicPeriod" startAt="6"/>
            </a:pPr>
            <a:r>
              <a:rPr lang="en-US" dirty="0">
                <a:latin typeface="Calibri" panose="020F0502020204030204" pitchFamily="34" charset="0"/>
                <a:cs typeface="Calibri" panose="020F0502020204030204" pitchFamily="34" charset="0"/>
              </a:rPr>
              <a:t>Treatment Adherence Counseling</a:t>
            </a:r>
          </a:p>
          <a:p>
            <a:pPr marL="971550" lvl="1" indent="-514350">
              <a:buAutoNum type="arabicPeriod"/>
            </a:pPr>
            <a:r>
              <a:rPr lang="en-US" dirty="0">
                <a:latin typeface="Calibri" panose="020F0502020204030204" pitchFamily="34" charset="0"/>
                <a:cs typeface="Calibri" panose="020F0502020204030204" pitchFamily="34" charset="0"/>
              </a:rPr>
              <a:t>Determined necessary by therapist or other clinic/program staff</a:t>
            </a:r>
          </a:p>
          <a:p>
            <a:pPr marL="971550" lvl="1" indent="-514350">
              <a:buAutoNum type="arabicPeriod"/>
            </a:pPr>
            <a:r>
              <a:rPr lang="en-US" dirty="0">
                <a:latin typeface="Calibri" panose="020F0502020204030204" pitchFamily="34" charset="0"/>
                <a:cs typeface="Calibri" panose="020F0502020204030204" pitchFamily="34" charset="0"/>
              </a:rPr>
              <a:t>No NOE required</a:t>
            </a:r>
          </a:p>
          <a:p>
            <a:pPr marL="971550" lvl="1" indent="-514350">
              <a:buAutoNum type="arabicPeriod"/>
            </a:pPr>
            <a:r>
              <a:rPr lang="en-US" dirty="0">
                <a:latin typeface="Calibri" panose="020F0502020204030204" pitchFamily="34" charset="0"/>
                <a:cs typeface="Calibri" panose="020F0502020204030204" pitchFamily="34" charset="0"/>
              </a:rPr>
              <a:t>No limit to the number of sessions</a:t>
            </a:r>
          </a:p>
        </p:txBody>
      </p:sp>
      <p:sp>
        <p:nvSpPr>
          <p:cNvPr id="7" name="Title 2">
            <a:extLst>
              <a:ext uri="{FF2B5EF4-FFF2-40B4-BE49-F238E27FC236}">
                <a16:creationId xmlns:a16="http://schemas.microsoft.com/office/drawing/2014/main" id="{0AED8A04-B3FA-414C-87FE-F48211075AAD}"/>
              </a:ext>
            </a:extLst>
          </p:cNvPr>
          <p:cNvSpPr>
            <a:spLocks noGrp="1"/>
          </p:cNvSpPr>
          <p:nvPr>
            <p:ph type="title"/>
          </p:nvPr>
        </p:nvSpPr>
        <p:spPr/>
        <p:txBody>
          <a:bodyPr>
            <a:normAutofit/>
          </a:bodyPr>
          <a:lstStyle/>
          <a:p>
            <a:pPr algn="ctr"/>
            <a:r>
              <a:rPr lang="en-US" sz="4000" dirty="0">
                <a:latin typeface="+mj-lt"/>
                <a:cs typeface="Calibri" panose="020F0502020204030204" pitchFamily="34" charset="0"/>
              </a:rPr>
              <a:t>Definition of Services</a:t>
            </a:r>
          </a:p>
        </p:txBody>
      </p:sp>
    </p:spTree>
    <p:extLst>
      <p:ext uri="{BB962C8B-B14F-4D97-AF65-F5344CB8AC3E}">
        <p14:creationId xmlns:p14="http://schemas.microsoft.com/office/powerpoint/2010/main" val="330822060"/>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7">
            <a:extLst>
              <a:ext uri="{FF2B5EF4-FFF2-40B4-BE49-F238E27FC236}">
                <a16:creationId xmlns:a16="http://schemas.microsoft.com/office/drawing/2014/main" id="{1B681511-8476-5955-FE34-A98EC51E4A01}"/>
              </a:ext>
            </a:extLst>
          </p:cNvPr>
          <p:cNvSpPr>
            <a:spLocks noGrp="1"/>
          </p:cNvSpPr>
          <p:nvPr>
            <p:ph idx="1"/>
          </p:nvPr>
        </p:nvSpPr>
        <p:spPr/>
        <p:txBody>
          <a:bodyPr>
            <a:normAutofit/>
          </a:bodyPr>
          <a:lstStyle/>
          <a:p>
            <a:pPr marL="514350" indent="-514350">
              <a:buFont typeface="+mj-lt"/>
              <a:buAutoNum type="arabicPeriod" startAt="7"/>
            </a:pPr>
            <a:r>
              <a:rPr lang="en-US" sz="2600" dirty="0">
                <a:latin typeface="Calibri" panose="020F0502020204030204" pitchFamily="34" charset="0"/>
                <a:cs typeface="Calibri" panose="020F0502020204030204" pitchFamily="34" charset="0"/>
              </a:rPr>
              <a:t>Medical Transportation Services </a:t>
            </a:r>
          </a:p>
          <a:p>
            <a:pPr marL="971550" lvl="1" indent="-514350">
              <a:buFont typeface="+mj-lt"/>
              <a:buAutoNum type="arabicPeriod"/>
            </a:pPr>
            <a:r>
              <a:rPr lang="en-US" sz="2200" dirty="0">
                <a:latin typeface="Calibri" panose="020F0502020204030204" pitchFamily="34" charset="0"/>
                <a:cs typeface="Calibri" panose="020F0502020204030204" pitchFamily="34" charset="0"/>
              </a:rPr>
              <a:t>Transportation provided to patients utilizing oral health services</a:t>
            </a:r>
          </a:p>
          <a:p>
            <a:pPr marL="971550" lvl="1" indent="-514350">
              <a:buFont typeface="+mj-lt"/>
              <a:buAutoNum type="arabicPeriod"/>
            </a:pPr>
            <a:r>
              <a:rPr lang="en-US" sz="2200" dirty="0">
                <a:latin typeface="Calibri" panose="020F0502020204030204" pitchFamily="34" charset="0"/>
                <a:cs typeface="Calibri" panose="020F0502020204030204" pitchFamily="34" charset="0"/>
              </a:rPr>
              <a:t>From Belle Glade and Delray Beach to Northeast Health Center</a:t>
            </a:r>
          </a:p>
          <a:p>
            <a:pPr marL="971550" lvl="1" indent="-514350">
              <a:buFont typeface="+mj-lt"/>
              <a:buAutoNum type="arabicPeriod"/>
            </a:pPr>
            <a:r>
              <a:rPr lang="en-US" sz="2200" dirty="0">
                <a:latin typeface="Calibri" panose="020F0502020204030204" pitchFamily="34" charset="0"/>
                <a:cs typeface="Calibri" panose="020F0502020204030204" pitchFamily="34" charset="0"/>
              </a:rPr>
              <a:t>Bus Passes</a:t>
            </a:r>
          </a:p>
          <a:p>
            <a:pPr marL="514350" indent="-514350">
              <a:buFont typeface="+mj-lt"/>
              <a:buAutoNum type="arabicPeriod" startAt="7"/>
            </a:pPr>
            <a:r>
              <a:rPr lang="en-US" sz="2600" dirty="0">
                <a:latin typeface="Calibri" panose="020F0502020204030204" pitchFamily="34" charset="0"/>
                <a:cs typeface="Calibri" panose="020F0502020204030204" pitchFamily="34" charset="0"/>
              </a:rPr>
              <a:t>Food Bank</a:t>
            </a:r>
          </a:p>
          <a:p>
            <a:pPr marL="971550" lvl="1" indent="-514350">
              <a:buFont typeface="+mj-lt"/>
              <a:buAutoNum type="arabicPeriod"/>
            </a:pPr>
            <a:r>
              <a:rPr lang="en-US" sz="2200" dirty="0">
                <a:latin typeface="Calibri" panose="020F0502020204030204" pitchFamily="34" charset="0"/>
                <a:cs typeface="Calibri" panose="020F0502020204030204" pitchFamily="34" charset="0"/>
              </a:rPr>
              <a:t>Food Pantry (up to $90/</a:t>
            </a:r>
            <a:r>
              <a:rPr lang="en-US" sz="2200" dirty="0" err="1">
                <a:latin typeface="Calibri" panose="020F0502020204030204" pitchFamily="34" charset="0"/>
                <a:cs typeface="Calibri" panose="020F0502020204030204" pitchFamily="34" charset="0"/>
              </a:rPr>
              <a:t>mo</a:t>
            </a:r>
            <a:r>
              <a:rPr lang="en-US" sz="2200" dirty="0">
                <a:latin typeface="Calibri" panose="020F0502020204030204" pitchFamily="34" charset="0"/>
                <a:cs typeface="Calibri" panose="020F0502020204030204" pitchFamily="34" charset="0"/>
              </a:rPr>
              <a:t>)</a:t>
            </a:r>
          </a:p>
          <a:p>
            <a:pPr marL="971550" lvl="1" indent="-514350">
              <a:buFont typeface="+mj-lt"/>
              <a:buAutoNum type="arabicPeriod"/>
            </a:pPr>
            <a:r>
              <a:rPr lang="en-US" sz="2200" dirty="0">
                <a:latin typeface="Calibri" panose="020F0502020204030204" pitchFamily="34" charset="0"/>
                <a:cs typeface="Calibri" panose="020F0502020204030204" pitchFamily="34" charset="0"/>
              </a:rPr>
              <a:t>Food recommended by nutritionists</a:t>
            </a:r>
          </a:p>
          <a:p>
            <a:pPr marL="971550" lvl="1" indent="-514350">
              <a:buFont typeface="+mj-lt"/>
              <a:buAutoNum type="arabicPeriod"/>
            </a:pPr>
            <a:r>
              <a:rPr lang="en-US" sz="2200" dirty="0">
                <a:latin typeface="Calibri" panose="020F0502020204030204" pitchFamily="34" charset="0"/>
                <a:cs typeface="Calibri" panose="020F0502020204030204" pitchFamily="34" charset="0"/>
              </a:rPr>
              <a:t>No NOE required</a:t>
            </a:r>
          </a:p>
        </p:txBody>
      </p:sp>
      <p:sp>
        <p:nvSpPr>
          <p:cNvPr id="7" name="Title 2">
            <a:extLst>
              <a:ext uri="{FF2B5EF4-FFF2-40B4-BE49-F238E27FC236}">
                <a16:creationId xmlns:a16="http://schemas.microsoft.com/office/drawing/2014/main" id="{0AED8A04-B3FA-414C-87FE-F48211075AAD}"/>
              </a:ext>
            </a:extLst>
          </p:cNvPr>
          <p:cNvSpPr>
            <a:spLocks noGrp="1"/>
          </p:cNvSpPr>
          <p:nvPr>
            <p:ph type="title"/>
          </p:nvPr>
        </p:nvSpPr>
        <p:spPr/>
        <p:txBody>
          <a:bodyPr>
            <a:normAutofit/>
          </a:bodyPr>
          <a:lstStyle/>
          <a:p>
            <a:pPr algn="ctr"/>
            <a:r>
              <a:rPr lang="en-US" sz="4000" dirty="0">
                <a:latin typeface="+mj-lt"/>
                <a:cs typeface="Calibri" panose="020F0502020204030204" pitchFamily="34" charset="0"/>
              </a:rPr>
              <a:t>Definition of Services</a:t>
            </a:r>
          </a:p>
        </p:txBody>
      </p:sp>
    </p:spTree>
    <p:extLst>
      <p:ext uri="{BB962C8B-B14F-4D97-AF65-F5344CB8AC3E}">
        <p14:creationId xmlns:p14="http://schemas.microsoft.com/office/powerpoint/2010/main" val="1106758767"/>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2">
            <a:extLst>
              <a:ext uri="{FF2B5EF4-FFF2-40B4-BE49-F238E27FC236}">
                <a16:creationId xmlns:a16="http://schemas.microsoft.com/office/drawing/2014/main" id="{0AED8A04-B3FA-414C-87FE-F48211075AAD}"/>
              </a:ext>
            </a:extLst>
          </p:cNvPr>
          <p:cNvSpPr>
            <a:spLocks noGrp="1"/>
          </p:cNvSpPr>
          <p:nvPr>
            <p:ph type="title"/>
          </p:nvPr>
        </p:nvSpPr>
        <p:spPr/>
        <p:txBody>
          <a:bodyPr>
            <a:normAutofit/>
          </a:bodyPr>
          <a:lstStyle/>
          <a:p>
            <a:pPr algn="ctr"/>
            <a:r>
              <a:rPr lang="en-US" sz="4000" dirty="0">
                <a:latin typeface="+mj-lt"/>
                <a:cs typeface="Calibri" panose="020F0502020204030204" pitchFamily="34" charset="0"/>
              </a:rPr>
              <a:t>GY21 Grant Patient Care Dollars</a:t>
            </a:r>
          </a:p>
        </p:txBody>
      </p:sp>
      <p:graphicFrame>
        <p:nvGraphicFramePr>
          <p:cNvPr id="4" name="Content Placeholder 3">
            <a:extLst>
              <a:ext uri="{FF2B5EF4-FFF2-40B4-BE49-F238E27FC236}">
                <a16:creationId xmlns:a16="http://schemas.microsoft.com/office/drawing/2014/main" id="{41CFB220-6001-5C6F-F0D3-43139047E514}"/>
              </a:ext>
            </a:extLst>
          </p:cNvPr>
          <p:cNvGraphicFramePr>
            <a:graphicFrameLocks/>
          </p:cNvGraphicFramePr>
          <p:nvPr>
            <p:extLst/>
          </p:nvPr>
        </p:nvGraphicFramePr>
        <p:xfrm>
          <a:off x="1254292" y="1756861"/>
          <a:ext cx="9683416" cy="3627120"/>
        </p:xfrm>
        <a:graphic>
          <a:graphicData uri="http://schemas.openxmlformats.org/drawingml/2006/table">
            <a:tbl>
              <a:tblPr firstRow="1" bandRow="1">
                <a:tableStyleId>{F5AB1C69-6EDB-4FF4-983F-18BD219EF322}</a:tableStyleId>
              </a:tblPr>
              <a:tblGrid>
                <a:gridCol w="6180453">
                  <a:extLst>
                    <a:ext uri="{9D8B030D-6E8A-4147-A177-3AD203B41FA5}">
                      <a16:colId xmlns:a16="http://schemas.microsoft.com/office/drawing/2014/main" val="1311801964"/>
                    </a:ext>
                  </a:extLst>
                </a:gridCol>
                <a:gridCol w="3502963">
                  <a:extLst>
                    <a:ext uri="{9D8B030D-6E8A-4147-A177-3AD203B41FA5}">
                      <a16:colId xmlns:a16="http://schemas.microsoft.com/office/drawing/2014/main" val="3445460632"/>
                    </a:ext>
                  </a:extLst>
                </a:gridCol>
              </a:tblGrid>
              <a:tr h="370840">
                <a:tc>
                  <a:txBody>
                    <a:bodyPr/>
                    <a:lstStyle/>
                    <a:p>
                      <a:pPr algn="ctr"/>
                      <a:r>
                        <a:rPr lang="en-US" sz="2400" dirty="0"/>
                        <a:t>GY21 Award</a:t>
                      </a:r>
                      <a:r>
                        <a:rPr lang="en-US" sz="2400" baseline="0" dirty="0"/>
                        <a:t> Information</a:t>
                      </a:r>
                      <a:endParaRPr lang="en-US" sz="2400" dirty="0"/>
                    </a:p>
                  </a:txBody>
                  <a:tcPr/>
                </a:tc>
                <a:tc>
                  <a:txBody>
                    <a:bodyPr/>
                    <a:lstStyle/>
                    <a:p>
                      <a:pPr algn="ctr"/>
                      <a:r>
                        <a:rPr lang="en-US" sz="2400" dirty="0"/>
                        <a:t>Annual</a:t>
                      </a:r>
                    </a:p>
                  </a:txBody>
                  <a:tcPr/>
                </a:tc>
                <a:extLst>
                  <a:ext uri="{0D108BD9-81ED-4DB2-BD59-A6C34878D82A}">
                    <a16:rowId xmlns:a16="http://schemas.microsoft.com/office/drawing/2014/main" val="1982172462"/>
                  </a:ext>
                </a:extLst>
              </a:tr>
              <a:tr h="370840">
                <a:tc>
                  <a:txBody>
                    <a:bodyPr/>
                    <a:lstStyle/>
                    <a:p>
                      <a:r>
                        <a:rPr lang="en-US" sz="2800" b="1" dirty="0"/>
                        <a:t>Part B Consortia</a:t>
                      </a:r>
                    </a:p>
                    <a:p>
                      <a:r>
                        <a:rPr lang="en-US" sz="2400" baseline="0" dirty="0"/>
                        <a:t>4/1/2021 – 3/31/2022</a:t>
                      </a:r>
                      <a:endParaRPr lang="en-US" sz="2800" baseline="0" dirty="0"/>
                    </a:p>
                  </a:txBody>
                  <a:tcPr/>
                </a:tc>
                <a:tc>
                  <a:txBody>
                    <a:bodyPr/>
                    <a:lstStyle/>
                    <a:p>
                      <a:r>
                        <a:rPr lang="en-US" sz="2800" dirty="0"/>
                        <a:t>$773,137</a:t>
                      </a:r>
                    </a:p>
                  </a:txBody>
                  <a:tcPr/>
                </a:tc>
                <a:extLst>
                  <a:ext uri="{0D108BD9-81ED-4DB2-BD59-A6C34878D82A}">
                    <a16:rowId xmlns:a16="http://schemas.microsoft.com/office/drawing/2014/main" val="563339456"/>
                  </a:ext>
                </a:extLst>
              </a:tr>
              <a:tr h="370840">
                <a:tc>
                  <a:txBody>
                    <a:bodyPr/>
                    <a:lstStyle/>
                    <a:p>
                      <a:r>
                        <a:rPr lang="en-US" sz="2800" b="1" dirty="0"/>
                        <a:t>Patient Care Network</a:t>
                      </a:r>
                    </a:p>
                    <a:p>
                      <a:r>
                        <a:rPr lang="en-US" sz="2400" dirty="0"/>
                        <a:t>7/1/2021 – 6/30/2022</a:t>
                      </a:r>
                      <a:endParaRPr lang="en-US" sz="2800" dirty="0"/>
                    </a:p>
                  </a:txBody>
                  <a:tcPr/>
                </a:tc>
                <a:tc>
                  <a:txBody>
                    <a:bodyPr/>
                    <a:lstStyle/>
                    <a:p>
                      <a:r>
                        <a:rPr lang="en-US" sz="2800" dirty="0"/>
                        <a:t>$616,645</a:t>
                      </a:r>
                    </a:p>
                  </a:txBody>
                  <a:tcPr/>
                </a:tc>
                <a:extLst>
                  <a:ext uri="{0D108BD9-81ED-4DB2-BD59-A6C34878D82A}">
                    <a16:rowId xmlns:a16="http://schemas.microsoft.com/office/drawing/2014/main" val="1404196582"/>
                  </a:ext>
                </a:extLst>
              </a:tr>
              <a:tr h="370840">
                <a:tc>
                  <a:txBody>
                    <a:bodyPr/>
                    <a:lstStyle/>
                    <a:p>
                      <a:r>
                        <a:rPr lang="en-US" sz="2800" b="1" dirty="0"/>
                        <a:t>General Revenue</a:t>
                      </a:r>
                    </a:p>
                    <a:p>
                      <a:r>
                        <a:rPr lang="en-US" sz="2400" dirty="0"/>
                        <a:t>7/1/2021 – 6/30/2022</a:t>
                      </a:r>
                      <a:endParaRPr lang="en-US" sz="2800" dirty="0"/>
                    </a:p>
                  </a:txBody>
                  <a:tcPr/>
                </a:tc>
                <a:tc>
                  <a:txBody>
                    <a:bodyPr/>
                    <a:lstStyle/>
                    <a:p>
                      <a:r>
                        <a:rPr lang="en-US" sz="2800" dirty="0"/>
                        <a:t>$770,000</a:t>
                      </a:r>
                    </a:p>
                  </a:txBody>
                  <a:tcPr/>
                </a:tc>
                <a:extLst>
                  <a:ext uri="{0D108BD9-81ED-4DB2-BD59-A6C34878D82A}">
                    <a16:rowId xmlns:a16="http://schemas.microsoft.com/office/drawing/2014/main" val="1189880024"/>
                  </a:ext>
                </a:extLst>
              </a:tr>
              <a:tr h="370840">
                <a:tc>
                  <a:txBody>
                    <a:bodyPr/>
                    <a:lstStyle/>
                    <a:p>
                      <a:r>
                        <a:rPr lang="en-US" sz="2800" dirty="0"/>
                        <a:t>Total</a:t>
                      </a:r>
                    </a:p>
                  </a:txBody>
                  <a:tcPr/>
                </a:tc>
                <a:tc>
                  <a:txBody>
                    <a:bodyPr/>
                    <a:lstStyle/>
                    <a:p>
                      <a:r>
                        <a:rPr lang="en-US" sz="2800" dirty="0"/>
                        <a:t>$2,159,782</a:t>
                      </a:r>
                      <a:endParaRPr lang="en-US" sz="2800" b="1" dirty="0"/>
                    </a:p>
                  </a:txBody>
                  <a:tcPr/>
                </a:tc>
                <a:extLst>
                  <a:ext uri="{0D108BD9-81ED-4DB2-BD59-A6C34878D82A}">
                    <a16:rowId xmlns:a16="http://schemas.microsoft.com/office/drawing/2014/main" val="1548382123"/>
                  </a:ext>
                </a:extLst>
              </a:tr>
            </a:tbl>
          </a:graphicData>
        </a:graphic>
      </p:graphicFrame>
    </p:spTree>
    <p:extLst>
      <p:ext uri="{BB962C8B-B14F-4D97-AF65-F5344CB8AC3E}">
        <p14:creationId xmlns:p14="http://schemas.microsoft.com/office/powerpoint/2010/main" val="1598668275"/>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2">
            <a:extLst>
              <a:ext uri="{FF2B5EF4-FFF2-40B4-BE49-F238E27FC236}">
                <a16:creationId xmlns:a16="http://schemas.microsoft.com/office/drawing/2014/main" id="{0AED8A04-B3FA-414C-87FE-F48211075AAD}"/>
              </a:ext>
            </a:extLst>
          </p:cNvPr>
          <p:cNvSpPr>
            <a:spLocks noGrp="1"/>
          </p:cNvSpPr>
          <p:nvPr>
            <p:ph type="title"/>
          </p:nvPr>
        </p:nvSpPr>
        <p:spPr/>
        <p:txBody>
          <a:bodyPr>
            <a:normAutofit/>
          </a:bodyPr>
          <a:lstStyle/>
          <a:p>
            <a:pPr algn="ctr"/>
            <a:r>
              <a:rPr lang="en-US" sz="4000" dirty="0">
                <a:latin typeface="+mj-lt"/>
                <a:cs typeface="Calibri" panose="020F0502020204030204" pitchFamily="34" charset="0"/>
              </a:rPr>
              <a:t>GY21 Part B Consortia Expenditures – PTC22</a:t>
            </a:r>
          </a:p>
        </p:txBody>
      </p:sp>
      <p:graphicFrame>
        <p:nvGraphicFramePr>
          <p:cNvPr id="2" name="Content Placeholder 7">
            <a:extLst>
              <a:ext uri="{FF2B5EF4-FFF2-40B4-BE49-F238E27FC236}">
                <a16:creationId xmlns:a16="http://schemas.microsoft.com/office/drawing/2014/main" id="{5AFD6D6A-B4ED-6EC2-BD62-CADBBDAF1359}"/>
              </a:ext>
            </a:extLst>
          </p:cNvPr>
          <p:cNvGraphicFramePr>
            <a:graphicFrameLocks/>
          </p:cNvGraphicFramePr>
          <p:nvPr>
            <p:extLst/>
          </p:nvPr>
        </p:nvGraphicFramePr>
        <p:xfrm>
          <a:off x="898525" y="1981200"/>
          <a:ext cx="10394949" cy="3413760"/>
        </p:xfrm>
        <a:graphic>
          <a:graphicData uri="http://schemas.openxmlformats.org/drawingml/2006/table">
            <a:tbl>
              <a:tblPr firstRow="1" bandRow="1">
                <a:tableStyleId>{F5AB1C69-6EDB-4FF4-983F-18BD219EF322}</a:tableStyleId>
              </a:tblPr>
              <a:tblGrid>
                <a:gridCol w="3870325">
                  <a:extLst>
                    <a:ext uri="{9D8B030D-6E8A-4147-A177-3AD203B41FA5}">
                      <a16:colId xmlns:a16="http://schemas.microsoft.com/office/drawing/2014/main" val="2599982707"/>
                    </a:ext>
                  </a:extLst>
                </a:gridCol>
                <a:gridCol w="2406650">
                  <a:extLst>
                    <a:ext uri="{9D8B030D-6E8A-4147-A177-3AD203B41FA5}">
                      <a16:colId xmlns:a16="http://schemas.microsoft.com/office/drawing/2014/main" val="3879498028"/>
                    </a:ext>
                  </a:extLst>
                </a:gridCol>
                <a:gridCol w="2298700">
                  <a:extLst>
                    <a:ext uri="{9D8B030D-6E8A-4147-A177-3AD203B41FA5}">
                      <a16:colId xmlns:a16="http://schemas.microsoft.com/office/drawing/2014/main" val="757189418"/>
                    </a:ext>
                  </a:extLst>
                </a:gridCol>
                <a:gridCol w="1819274">
                  <a:extLst>
                    <a:ext uri="{9D8B030D-6E8A-4147-A177-3AD203B41FA5}">
                      <a16:colId xmlns:a16="http://schemas.microsoft.com/office/drawing/2014/main" val="263358247"/>
                    </a:ext>
                  </a:extLst>
                </a:gridCol>
              </a:tblGrid>
              <a:tr h="330315">
                <a:tc>
                  <a:txBody>
                    <a:bodyPr/>
                    <a:lstStyle/>
                    <a:p>
                      <a:pPr algn="ctr"/>
                      <a:r>
                        <a:rPr lang="en-US" sz="2400" dirty="0"/>
                        <a:t>Expenditure</a:t>
                      </a:r>
                      <a:r>
                        <a:rPr lang="en-US" sz="2400" baseline="0" dirty="0"/>
                        <a:t> Categories</a:t>
                      </a:r>
                      <a:endParaRPr lang="en-US" sz="2400" dirty="0"/>
                    </a:p>
                  </a:txBody>
                  <a:tcPr/>
                </a:tc>
                <a:tc>
                  <a:txBody>
                    <a:bodyPr/>
                    <a:lstStyle/>
                    <a:p>
                      <a:pPr algn="ctr"/>
                      <a:r>
                        <a:rPr lang="en-US" sz="2400" dirty="0"/>
                        <a:t>Amount </a:t>
                      </a:r>
                    </a:p>
                    <a:p>
                      <a:pPr algn="ctr"/>
                      <a:r>
                        <a:rPr lang="en-US" sz="2400" dirty="0"/>
                        <a:t>Budgeted</a:t>
                      </a:r>
                    </a:p>
                  </a:txBody>
                  <a:tcPr/>
                </a:tc>
                <a:tc>
                  <a:txBody>
                    <a:bodyPr/>
                    <a:lstStyle/>
                    <a:p>
                      <a:pPr algn="ctr"/>
                      <a:r>
                        <a:rPr lang="en-US" sz="2400" dirty="0"/>
                        <a:t>Amount </a:t>
                      </a:r>
                    </a:p>
                    <a:p>
                      <a:pPr algn="ctr"/>
                      <a:r>
                        <a:rPr lang="en-US" sz="2400" dirty="0"/>
                        <a:t>Spent</a:t>
                      </a:r>
                    </a:p>
                  </a:txBody>
                  <a:tcPr/>
                </a:tc>
                <a:tc>
                  <a:txBody>
                    <a:bodyPr/>
                    <a:lstStyle/>
                    <a:p>
                      <a:pPr algn="ctr"/>
                      <a:r>
                        <a:rPr lang="en-US" sz="2400" dirty="0"/>
                        <a:t>Percent</a:t>
                      </a:r>
                    </a:p>
                  </a:txBody>
                  <a:tcPr/>
                </a:tc>
                <a:extLst>
                  <a:ext uri="{0D108BD9-81ED-4DB2-BD59-A6C34878D82A}">
                    <a16:rowId xmlns:a16="http://schemas.microsoft.com/office/drawing/2014/main" val="952197218"/>
                  </a:ext>
                </a:extLst>
              </a:tr>
              <a:tr h="375920">
                <a:tc>
                  <a:txBody>
                    <a:bodyPr/>
                    <a:lstStyle/>
                    <a:p>
                      <a:r>
                        <a:rPr lang="en-US" sz="2800" dirty="0"/>
                        <a:t>Core Medical Services </a:t>
                      </a:r>
                    </a:p>
                  </a:txBody>
                  <a:tcPr/>
                </a:tc>
                <a:tc>
                  <a:txBody>
                    <a:bodyPr/>
                    <a:lstStyle/>
                    <a:p>
                      <a:r>
                        <a:rPr lang="en-US" sz="2800" dirty="0"/>
                        <a:t>$660,599</a:t>
                      </a:r>
                    </a:p>
                  </a:txBody>
                  <a:tcPr/>
                </a:tc>
                <a:tc>
                  <a:txBody>
                    <a:bodyPr/>
                    <a:lstStyle/>
                    <a:p>
                      <a:r>
                        <a:rPr lang="en-US" sz="2800" dirty="0"/>
                        <a:t>$540,996</a:t>
                      </a:r>
                    </a:p>
                  </a:txBody>
                  <a:tcPr/>
                </a:tc>
                <a:tc>
                  <a:txBody>
                    <a:bodyPr/>
                    <a:lstStyle/>
                    <a:p>
                      <a:pPr algn="ctr"/>
                      <a:r>
                        <a:rPr lang="en-US" sz="2800" dirty="0"/>
                        <a:t>81%</a:t>
                      </a:r>
                    </a:p>
                  </a:txBody>
                  <a:tcPr/>
                </a:tc>
                <a:extLst>
                  <a:ext uri="{0D108BD9-81ED-4DB2-BD59-A6C34878D82A}">
                    <a16:rowId xmlns:a16="http://schemas.microsoft.com/office/drawing/2014/main" val="1535725263"/>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800" dirty="0"/>
                        <a:t>Support Services</a:t>
                      </a:r>
                    </a:p>
                  </a:txBody>
                  <a:tcPr/>
                </a:tc>
                <a:tc>
                  <a:txBody>
                    <a:bodyPr/>
                    <a:lstStyle/>
                    <a:p>
                      <a:r>
                        <a:rPr lang="en-US" sz="2800" dirty="0"/>
                        <a:t>$10,000</a:t>
                      </a:r>
                    </a:p>
                  </a:txBody>
                  <a:tcPr/>
                </a:tc>
                <a:tc>
                  <a:txBody>
                    <a:bodyPr/>
                    <a:lstStyle/>
                    <a:p>
                      <a:r>
                        <a:rPr lang="en-US" sz="2800" dirty="0"/>
                        <a:t>$9,940</a:t>
                      </a:r>
                    </a:p>
                  </a:txBody>
                  <a:tcPr/>
                </a:tc>
                <a:tc>
                  <a:txBody>
                    <a:bodyPr/>
                    <a:lstStyle/>
                    <a:p>
                      <a:pPr algn="ctr"/>
                      <a:r>
                        <a:rPr lang="en-US" sz="2800" dirty="0"/>
                        <a:t>99%</a:t>
                      </a:r>
                    </a:p>
                  </a:txBody>
                  <a:tcPr/>
                </a:tc>
                <a:extLst>
                  <a:ext uri="{0D108BD9-81ED-4DB2-BD59-A6C34878D82A}">
                    <a16:rowId xmlns:a16="http://schemas.microsoft.com/office/drawing/2014/main" val="3494640753"/>
                  </a:ext>
                </a:extLst>
              </a:tr>
              <a:tr h="370840">
                <a:tc>
                  <a:txBody>
                    <a:bodyPr/>
                    <a:lstStyle/>
                    <a:p>
                      <a:r>
                        <a:rPr lang="en-US" sz="2800" dirty="0"/>
                        <a:t>CQM/P&amp;E</a:t>
                      </a:r>
                    </a:p>
                  </a:txBody>
                  <a:tcPr/>
                </a:tc>
                <a:tc>
                  <a:txBody>
                    <a:bodyPr/>
                    <a:lstStyle/>
                    <a:p>
                      <a:r>
                        <a:rPr lang="en-US" sz="2800" dirty="0"/>
                        <a:t>$50,000</a:t>
                      </a:r>
                    </a:p>
                  </a:txBody>
                  <a:tcPr/>
                </a:tc>
                <a:tc>
                  <a:txBody>
                    <a:bodyPr/>
                    <a:lstStyle/>
                    <a:p>
                      <a:r>
                        <a:rPr lang="en-US" sz="2800" dirty="0"/>
                        <a:t>$50,000</a:t>
                      </a:r>
                    </a:p>
                  </a:txBody>
                  <a:tcPr/>
                </a:tc>
                <a:tc>
                  <a:txBody>
                    <a:bodyPr/>
                    <a:lstStyle/>
                    <a:p>
                      <a:pPr algn="ctr"/>
                      <a:r>
                        <a:rPr lang="en-US" sz="2800" dirty="0"/>
                        <a:t>100%</a:t>
                      </a:r>
                    </a:p>
                  </a:txBody>
                  <a:tcPr/>
                </a:tc>
                <a:extLst>
                  <a:ext uri="{0D108BD9-81ED-4DB2-BD59-A6C34878D82A}">
                    <a16:rowId xmlns:a16="http://schemas.microsoft.com/office/drawing/2014/main" val="4131771573"/>
                  </a:ext>
                </a:extLst>
              </a:tr>
              <a:tr h="463998">
                <a:tc>
                  <a:txBody>
                    <a:bodyPr/>
                    <a:lstStyle/>
                    <a:p>
                      <a:r>
                        <a:rPr lang="en-US" sz="2800" dirty="0"/>
                        <a:t>Administration</a:t>
                      </a:r>
                    </a:p>
                  </a:txBody>
                  <a:tcPr/>
                </a:tc>
                <a:tc>
                  <a:txBody>
                    <a:bodyPr/>
                    <a:lstStyle/>
                    <a:p>
                      <a:r>
                        <a:rPr lang="en-US" sz="2800" dirty="0"/>
                        <a:t>$52,538</a:t>
                      </a:r>
                    </a:p>
                  </a:txBody>
                  <a:tcPr/>
                </a:tc>
                <a:tc>
                  <a:txBody>
                    <a:bodyPr/>
                    <a:lstStyle/>
                    <a:p>
                      <a:r>
                        <a:rPr lang="en-US" sz="2800" dirty="0"/>
                        <a:t>$39,889</a:t>
                      </a:r>
                    </a:p>
                  </a:txBody>
                  <a:tcPr/>
                </a:tc>
                <a:tc>
                  <a:txBody>
                    <a:bodyPr/>
                    <a:lstStyle/>
                    <a:p>
                      <a:pPr algn="ctr"/>
                      <a:r>
                        <a:rPr lang="en-US" sz="2800" dirty="0"/>
                        <a:t>76%</a:t>
                      </a:r>
                    </a:p>
                  </a:txBody>
                  <a:tcPr/>
                </a:tc>
                <a:extLst>
                  <a:ext uri="{0D108BD9-81ED-4DB2-BD59-A6C34878D82A}">
                    <a16:rowId xmlns:a16="http://schemas.microsoft.com/office/drawing/2014/main" val="3316194684"/>
                  </a:ext>
                </a:extLst>
              </a:tr>
              <a:tr h="370840">
                <a:tc>
                  <a:txBody>
                    <a:bodyPr/>
                    <a:lstStyle/>
                    <a:p>
                      <a:r>
                        <a:rPr lang="en-US" sz="2800" b="1" dirty="0"/>
                        <a:t>Total</a:t>
                      </a:r>
                    </a:p>
                  </a:txBody>
                  <a:tcPr/>
                </a:tc>
                <a:tc>
                  <a:txBody>
                    <a:bodyPr/>
                    <a:lstStyle/>
                    <a:p>
                      <a:r>
                        <a:rPr lang="en-US" sz="2800" b="1" dirty="0"/>
                        <a:t>$773,137</a:t>
                      </a:r>
                    </a:p>
                  </a:txBody>
                  <a:tcPr/>
                </a:tc>
                <a:tc>
                  <a:txBody>
                    <a:bodyPr/>
                    <a:lstStyle/>
                    <a:p>
                      <a:r>
                        <a:rPr lang="en-US" sz="2800" b="1" dirty="0"/>
                        <a:t>$640,825</a:t>
                      </a:r>
                    </a:p>
                  </a:txBody>
                  <a:tcPr/>
                </a:tc>
                <a:tc>
                  <a:txBody>
                    <a:bodyPr/>
                    <a:lstStyle/>
                    <a:p>
                      <a:pPr algn="ctr"/>
                      <a:r>
                        <a:rPr lang="en-US" sz="2800" b="1" dirty="0"/>
                        <a:t>82%</a:t>
                      </a:r>
                    </a:p>
                  </a:txBody>
                  <a:tcPr/>
                </a:tc>
                <a:extLst>
                  <a:ext uri="{0D108BD9-81ED-4DB2-BD59-A6C34878D82A}">
                    <a16:rowId xmlns:a16="http://schemas.microsoft.com/office/drawing/2014/main" val="2725665619"/>
                  </a:ext>
                </a:extLst>
              </a:tr>
            </a:tbl>
          </a:graphicData>
        </a:graphic>
      </p:graphicFrame>
    </p:spTree>
    <p:extLst>
      <p:ext uri="{BB962C8B-B14F-4D97-AF65-F5344CB8AC3E}">
        <p14:creationId xmlns:p14="http://schemas.microsoft.com/office/powerpoint/2010/main" val="4232760345"/>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2">
            <a:extLst>
              <a:ext uri="{FF2B5EF4-FFF2-40B4-BE49-F238E27FC236}">
                <a16:creationId xmlns:a16="http://schemas.microsoft.com/office/drawing/2014/main" id="{0AED8A04-B3FA-414C-87FE-F48211075AAD}"/>
              </a:ext>
            </a:extLst>
          </p:cNvPr>
          <p:cNvSpPr>
            <a:spLocks noGrp="1"/>
          </p:cNvSpPr>
          <p:nvPr>
            <p:ph type="title"/>
          </p:nvPr>
        </p:nvSpPr>
        <p:spPr/>
        <p:txBody>
          <a:bodyPr>
            <a:normAutofit fontScale="90000"/>
          </a:bodyPr>
          <a:lstStyle/>
          <a:p>
            <a:pPr algn="ctr"/>
            <a:r>
              <a:rPr lang="en-US" sz="4000" dirty="0">
                <a:latin typeface="+mj-lt"/>
                <a:cs typeface="Calibri" panose="020F0502020204030204" pitchFamily="34" charset="0"/>
              </a:rPr>
              <a:t>GY21 Patient Care Network Expenditures – 4BNWK</a:t>
            </a:r>
          </a:p>
        </p:txBody>
      </p:sp>
      <p:graphicFrame>
        <p:nvGraphicFramePr>
          <p:cNvPr id="3" name="Content Placeholder 7">
            <a:extLst>
              <a:ext uri="{FF2B5EF4-FFF2-40B4-BE49-F238E27FC236}">
                <a16:creationId xmlns:a16="http://schemas.microsoft.com/office/drawing/2014/main" id="{E1B22020-0910-4336-31D9-052F8EBBF070}"/>
              </a:ext>
            </a:extLst>
          </p:cNvPr>
          <p:cNvGraphicFramePr>
            <a:graphicFrameLocks/>
          </p:cNvGraphicFramePr>
          <p:nvPr>
            <p:extLst/>
          </p:nvPr>
        </p:nvGraphicFramePr>
        <p:xfrm>
          <a:off x="898525" y="1981200"/>
          <a:ext cx="10394949" cy="2895600"/>
        </p:xfrm>
        <a:graphic>
          <a:graphicData uri="http://schemas.openxmlformats.org/drawingml/2006/table">
            <a:tbl>
              <a:tblPr firstRow="1" bandRow="1">
                <a:tableStyleId>{F5AB1C69-6EDB-4FF4-983F-18BD219EF322}</a:tableStyleId>
              </a:tblPr>
              <a:tblGrid>
                <a:gridCol w="3870325">
                  <a:extLst>
                    <a:ext uri="{9D8B030D-6E8A-4147-A177-3AD203B41FA5}">
                      <a16:colId xmlns:a16="http://schemas.microsoft.com/office/drawing/2014/main" val="2599982707"/>
                    </a:ext>
                  </a:extLst>
                </a:gridCol>
                <a:gridCol w="2406650">
                  <a:extLst>
                    <a:ext uri="{9D8B030D-6E8A-4147-A177-3AD203B41FA5}">
                      <a16:colId xmlns:a16="http://schemas.microsoft.com/office/drawing/2014/main" val="3879498028"/>
                    </a:ext>
                  </a:extLst>
                </a:gridCol>
                <a:gridCol w="2298700">
                  <a:extLst>
                    <a:ext uri="{9D8B030D-6E8A-4147-A177-3AD203B41FA5}">
                      <a16:colId xmlns:a16="http://schemas.microsoft.com/office/drawing/2014/main" val="757189418"/>
                    </a:ext>
                  </a:extLst>
                </a:gridCol>
                <a:gridCol w="1819274">
                  <a:extLst>
                    <a:ext uri="{9D8B030D-6E8A-4147-A177-3AD203B41FA5}">
                      <a16:colId xmlns:a16="http://schemas.microsoft.com/office/drawing/2014/main" val="263358247"/>
                    </a:ext>
                  </a:extLst>
                </a:gridCol>
              </a:tblGrid>
              <a:tr h="330315">
                <a:tc>
                  <a:txBody>
                    <a:bodyPr/>
                    <a:lstStyle/>
                    <a:p>
                      <a:pPr algn="ctr"/>
                      <a:r>
                        <a:rPr lang="en-US" sz="2400" dirty="0"/>
                        <a:t>Expenditure</a:t>
                      </a:r>
                      <a:r>
                        <a:rPr lang="en-US" sz="2400" baseline="0" dirty="0"/>
                        <a:t> Categories</a:t>
                      </a:r>
                      <a:endParaRPr lang="en-US" sz="2400" dirty="0"/>
                    </a:p>
                  </a:txBody>
                  <a:tcPr/>
                </a:tc>
                <a:tc>
                  <a:txBody>
                    <a:bodyPr/>
                    <a:lstStyle/>
                    <a:p>
                      <a:pPr algn="ctr"/>
                      <a:r>
                        <a:rPr lang="en-US" sz="2400" dirty="0"/>
                        <a:t>Amount </a:t>
                      </a:r>
                    </a:p>
                    <a:p>
                      <a:pPr algn="ctr"/>
                      <a:r>
                        <a:rPr lang="en-US" sz="2400" dirty="0"/>
                        <a:t>Budgeted</a:t>
                      </a:r>
                    </a:p>
                  </a:txBody>
                  <a:tcPr/>
                </a:tc>
                <a:tc>
                  <a:txBody>
                    <a:bodyPr/>
                    <a:lstStyle/>
                    <a:p>
                      <a:pPr algn="ctr"/>
                      <a:r>
                        <a:rPr lang="en-US" sz="2400" dirty="0"/>
                        <a:t>Amount </a:t>
                      </a:r>
                    </a:p>
                    <a:p>
                      <a:pPr algn="ctr"/>
                      <a:r>
                        <a:rPr lang="en-US" sz="2400" dirty="0"/>
                        <a:t>Spent</a:t>
                      </a:r>
                    </a:p>
                  </a:txBody>
                  <a:tcPr/>
                </a:tc>
                <a:tc>
                  <a:txBody>
                    <a:bodyPr/>
                    <a:lstStyle/>
                    <a:p>
                      <a:pPr algn="ctr"/>
                      <a:r>
                        <a:rPr lang="en-US" sz="2400" dirty="0"/>
                        <a:t>Percent</a:t>
                      </a:r>
                    </a:p>
                  </a:txBody>
                  <a:tcPr/>
                </a:tc>
                <a:extLst>
                  <a:ext uri="{0D108BD9-81ED-4DB2-BD59-A6C34878D82A}">
                    <a16:rowId xmlns:a16="http://schemas.microsoft.com/office/drawing/2014/main" val="952197218"/>
                  </a:ext>
                </a:extLst>
              </a:tr>
              <a:tr h="375920">
                <a:tc>
                  <a:txBody>
                    <a:bodyPr/>
                    <a:lstStyle/>
                    <a:p>
                      <a:r>
                        <a:rPr lang="en-US" sz="2800" dirty="0"/>
                        <a:t>Core Medical Services </a:t>
                      </a:r>
                    </a:p>
                  </a:txBody>
                  <a:tcPr/>
                </a:tc>
                <a:tc>
                  <a:txBody>
                    <a:bodyPr/>
                    <a:lstStyle/>
                    <a:p>
                      <a:r>
                        <a:rPr lang="en-US" sz="2800" dirty="0"/>
                        <a:t>$398,149</a:t>
                      </a:r>
                    </a:p>
                  </a:txBody>
                  <a:tcPr/>
                </a:tc>
                <a:tc>
                  <a:txBody>
                    <a:bodyPr/>
                    <a:lstStyle/>
                    <a:p>
                      <a:r>
                        <a:rPr lang="en-US" sz="2800" dirty="0"/>
                        <a:t>$386,188</a:t>
                      </a:r>
                    </a:p>
                  </a:txBody>
                  <a:tcPr/>
                </a:tc>
                <a:tc>
                  <a:txBody>
                    <a:bodyPr/>
                    <a:lstStyle/>
                    <a:p>
                      <a:pPr algn="ctr"/>
                      <a:r>
                        <a:rPr lang="en-US" sz="2800" dirty="0"/>
                        <a:t>99%</a:t>
                      </a:r>
                    </a:p>
                  </a:txBody>
                  <a:tcPr/>
                </a:tc>
                <a:extLst>
                  <a:ext uri="{0D108BD9-81ED-4DB2-BD59-A6C34878D82A}">
                    <a16:rowId xmlns:a16="http://schemas.microsoft.com/office/drawing/2014/main" val="1535725263"/>
                  </a:ext>
                </a:extLst>
              </a:tr>
              <a:tr h="370840">
                <a:tc>
                  <a:txBody>
                    <a:bodyPr/>
                    <a:lstStyle/>
                    <a:p>
                      <a:r>
                        <a:rPr lang="en-US" sz="2800" dirty="0"/>
                        <a:t>Support Services</a:t>
                      </a:r>
                    </a:p>
                  </a:txBody>
                  <a:tcPr/>
                </a:tc>
                <a:tc>
                  <a:txBody>
                    <a:bodyPr/>
                    <a:lstStyle/>
                    <a:p>
                      <a:r>
                        <a:rPr lang="en-US" sz="2800" dirty="0"/>
                        <a:t>$202,894</a:t>
                      </a:r>
                    </a:p>
                  </a:txBody>
                  <a:tcPr/>
                </a:tc>
                <a:tc>
                  <a:txBody>
                    <a:bodyPr/>
                    <a:lstStyle/>
                    <a:p>
                      <a:r>
                        <a:rPr lang="en-US" sz="2800" dirty="0"/>
                        <a:t>$135,985</a:t>
                      </a:r>
                    </a:p>
                  </a:txBody>
                  <a:tcPr/>
                </a:tc>
                <a:tc>
                  <a:txBody>
                    <a:bodyPr/>
                    <a:lstStyle/>
                    <a:p>
                      <a:pPr algn="ctr"/>
                      <a:r>
                        <a:rPr lang="en-US" sz="2800" dirty="0"/>
                        <a:t>67%</a:t>
                      </a:r>
                    </a:p>
                  </a:txBody>
                  <a:tcPr/>
                </a:tc>
                <a:extLst>
                  <a:ext uri="{0D108BD9-81ED-4DB2-BD59-A6C34878D82A}">
                    <a16:rowId xmlns:a16="http://schemas.microsoft.com/office/drawing/2014/main" val="4131771573"/>
                  </a:ext>
                </a:extLst>
              </a:tr>
              <a:tr h="463998">
                <a:tc>
                  <a:txBody>
                    <a:bodyPr/>
                    <a:lstStyle/>
                    <a:p>
                      <a:r>
                        <a:rPr lang="en-US" sz="2800" dirty="0"/>
                        <a:t>Administration</a:t>
                      </a:r>
                    </a:p>
                  </a:txBody>
                  <a:tcPr/>
                </a:tc>
                <a:tc>
                  <a:txBody>
                    <a:bodyPr/>
                    <a:lstStyle/>
                    <a:p>
                      <a:r>
                        <a:rPr lang="en-US" sz="2800" dirty="0"/>
                        <a:t>$15,602</a:t>
                      </a:r>
                    </a:p>
                  </a:txBody>
                  <a:tcPr/>
                </a:tc>
                <a:tc>
                  <a:txBody>
                    <a:bodyPr/>
                    <a:lstStyle/>
                    <a:p>
                      <a:r>
                        <a:rPr lang="en-US" sz="2800" dirty="0"/>
                        <a:t>$14,917</a:t>
                      </a:r>
                    </a:p>
                  </a:txBody>
                  <a:tcPr/>
                </a:tc>
                <a:tc>
                  <a:txBody>
                    <a:bodyPr/>
                    <a:lstStyle/>
                    <a:p>
                      <a:pPr algn="ctr"/>
                      <a:r>
                        <a:rPr lang="en-US" sz="2800" dirty="0"/>
                        <a:t>96%</a:t>
                      </a:r>
                    </a:p>
                  </a:txBody>
                  <a:tcPr/>
                </a:tc>
                <a:extLst>
                  <a:ext uri="{0D108BD9-81ED-4DB2-BD59-A6C34878D82A}">
                    <a16:rowId xmlns:a16="http://schemas.microsoft.com/office/drawing/2014/main" val="3316194684"/>
                  </a:ext>
                </a:extLst>
              </a:tr>
              <a:tr h="370840">
                <a:tc>
                  <a:txBody>
                    <a:bodyPr/>
                    <a:lstStyle/>
                    <a:p>
                      <a:r>
                        <a:rPr lang="en-US" sz="2800" b="1" dirty="0"/>
                        <a:t>Total</a:t>
                      </a:r>
                    </a:p>
                  </a:txBody>
                  <a:tcPr/>
                </a:tc>
                <a:tc>
                  <a:txBody>
                    <a:bodyPr/>
                    <a:lstStyle/>
                    <a:p>
                      <a:r>
                        <a:rPr lang="en-US" sz="2800" b="1" dirty="0"/>
                        <a:t>$616,645</a:t>
                      </a:r>
                    </a:p>
                  </a:txBody>
                  <a:tcPr/>
                </a:tc>
                <a:tc>
                  <a:txBody>
                    <a:bodyPr/>
                    <a:lstStyle/>
                    <a:p>
                      <a:r>
                        <a:rPr lang="en-US" sz="2800" b="1" dirty="0"/>
                        <a:t>$537,090</a:t>
                      </a:r>
                    </a:p>
                  </a:txBody>
                  <a:tcPr/>
                </a:tc>
                <a:tc>
                  <a:txBody>
                    <a:bodyPr/>
                    <a:lstStyle/>
                    <a:p>
                      <a:pPr algn="ctr"/>
                      <a:r>
                        <a:rPr lang="en-US" sz="2800" b="1" dirty="0"/>
                        <a:t>87%</a:t>
                      </a:r>
                    </a:p>
                  </a:txBody>
                  <a:tcPr/>
                </a:tc>
                <a:extLst>
                  <a:ext uri="{0D108BD9-81ED-4DB2-BD59-A6C34878D82A}">
                    <a16:rowId xmlns:a16="http://schemas.microsoft.com/office/drawing/2014/main" val="2725665619"/>
                  </a:ext>
                </a:extLst>
              </a:tr>
            </a:tbl>
          </a:graphicData>
        </a:graphic>
      </p:graphicFrame>
    </p:spTree>
    <p:extLst>
      <p:ext uri="{BB962C8B-B14F-4D97-AF65-F5344CB8AC3E}">
        <p14:creationId xmlns:p14="http://schemas.microsoft.com/office/powerpoint/2010/main" val="290419449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9" y="33338"/>
            <a:ext cx="10018713" cy="1103131"/>
          </a:xfrm>
        </p:spPr>
        <p:txBody>
          <a:bodyPr>
            <a:normAutofit/>
          </a:bodyPr>
          <a:lstStyle/>
          <a:p>
            <a:pPr algn="l"/>
            <a:r>
              <a:rPr lang="en-US" b="1" dirty="0" smtClean="0">
                <a:solidFill>
                  <a:srgbClr val="C00000"/>
                </a:solidFill>
              </a:rPr>
              <a:t>2022 </a:t>
            </a:r>
            <a:r>
              <a:rPr lang="en-US" b="1" dirty="0">
                <a:solidFill>
                  <a:srgbClr val="C00000"/>
                </a:solidFill>
              </a:rPr>
              <a:t>RSR Client Summary Report Data</a:t>
            </a:r>
            <a:endParaRPr lang="en-US" dirty="0"/>
          </a:p>
        </p:txBody>
      </p:sp>
      <p:graphicFrame>
        <p:nvGraphicFramePr>
          <p:cNvPr id="8" name="Content Placeholder 7"/>
          <p:cNvGraphicFramePr>
            <a:graphicFrameLocks noGrp="1"/>
          </p:cNvGraphicFramePr>
          <p:nvPr>
            <p:ph idx="1"/>
            <p:extLst/>
          </p:nvPr>
        </p:nvGraphicFramePr>
        <p:xfrm>
          <a:off x="6986750" y="2159000"/>
          <a:ext cx="3949836" cy="381000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484309" y="1355361"/>
            <a:ext cx="4468622" cy="83099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1" i="0" u="sng" strike="noStrike" kern="1200" cap="none" spc="0" normalizeH="0" baseline="0" noProof="0" dirty="0">
                <a:ln>
                  <a:noFill/>
                </a:ln>
                <a:solidFill>
                  <a:prstClr val="black"/>
                </a:solidFill>
                <a:effectLst/>
                <a:uLnTx/>
                <a:uFillTx/>
                <a:latin typeface="Corbel" panose="020B0503020204020204"/>
                <a:ea typeface="+mn-ea"/>
                <a:cs typeface="+mn-cs"/>
              </a:rPr>
              <a:t>Number of Clients by HIV Status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smtClean="0">
                <a:ln>
                  <a:noFill/>
                </a:ln>
                <a:solidFill>
                  <a:prstClr val="black"/>
                </a:solidFill>
                <a:effectLst/>
                <a:uLnTx/>
                <a:uFillTx/>
                <a:latin typeface="Corbel" panose="020B0503020204020204"/>
                <a:ea typeface="+mn-ea"/>
                <a:cs typeface="+mn-cs"/>
              </a:rPr>
              <a:t>•Fluctuation through pandemic; Reported an increase </a:t>
            </a:r>
            <a:r>
              <a:rPr kumimoji="0" lang="en-US" sz="1600" b="0" i="0" u="none" strike="noStrike" kern="1200" cap="none" spc="0" normalizeH="0" baseline="0" noProof="0" dirty="0">
                <a:ln>
                  <a:noFill/>
                </a:ln>
                <a:solidFill>
                  <a:prstClr val="black"/>
                </a:solidFill>
                <a:effectLst/>
                <a:uLnTx/>
                <a:uFillTx/>
                <a:latin typeface="Corbel" panose="020B0503020204020204"/>
                <a:ea typeface="+mn-ea"/>
                <a:cs typeface="+mn-cs"/>
              </a:rPr>
              <a:t>of </a:t>
            </a:r>
            <a:r>
              <a:rPr kumimoji="0" lang="en-US" sz="1600" b="0" i="0" u="none" strike="noStrike" kern="1200" cap="none" spc="0" normalizeH="0" baseline="0" noProof="0" dirty="0" smtClean="0">
                <a:ln>
                  <a:noFill/>
                </a:ln>
                <a:solidFill>
                  <a:prstClr val="black"/>
                </a:solidFill>
                <a:effectLst/>
                <a:uLnTx/>
                <a:uFillTx/>
                <a:latin typeface="Corbel" panose="020B0503020204020204"/>
                <a:ea typeface="+mn-ea"/>
                <a:cs typeface="+mn-cs"/>
              </a:rPr>
              <a:t>128 clients between 2020 and 2022</a:t>
            </a:r>
            <a:endParaRPr kumimoji="0" lang="en-US" sz="1600" b="0" i="0" u="none" strike="noStrike" kern="1200" cap="none" spc="0" normalizeH="0" baseline="0" noProof="0" dirty="0">
              <a:ln>
                <a:noFill/>
              </a:ln>
              <a:solidFill>
                <a:prstClr val="black"/>
              </a:solidFill>
              <a:effectLst/>
              <a:uLnTx/>
              <a:uFillTx/>
              <a:latin typeface="Corbel" panose="020B0503020204020204"/>
              <a:ea typeface="+mn-ea"/>
              <a:cs typeface="+mn-cs"/>
            </a:endParaRPr>
          </a:p>
        </p:txBody>
      </p:sp>
      <p:sp>
        <p:nvSpPr>
          <p:cNvPr id="5" name="TextBox 4"/>
          <p:cNvSpPr txBox="1"/>
          <p:nvPr/>
        </p:nvSpPr>
        <p:spPr>
          <a:xfrm>
            <a:off x="6792686" y="1355361"/>
            <a:ext cx="4710336" cy="83099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1" i="0" u="sng" strike="noStrike" kern="1200" cap="none" spc="0" normalizeH="0" baseline="0" noProof="0" dirty="0">
                <a:ln>
                  <a:noFill/>
                </a:ln>
                <a:solidFill>
                  <a:prstClr val="black"/>
                </a:solidFill>
                <a:effectLst/>
                <a:uLnTx/>
                <a:uFillTx/>
                <a:latin typeface="Corbel" panose="020B0503020204020204"/>
                <a:ea typeface="+mn-ea"/>
                <a:cs typeface="+mn-cs"/>
              </a:rPr>
              <a:t>Number of Clients by HIV/AIDS Status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smtClean="0">
                <a:ln>
                  <a:noFill/>
                </a:ln>
                <a:solidFill>
                  <a:prstClr val="black"/>
                </a:solidFill>
                <a:effectLst/>
                <a:uLnTx/>
                <a:uFillTx/>
                <a:latin typeface="Corbel" panose="020B0503020204020204"/>
                <a:ea typeface="+mn-ea"/>
                <a:cs typeface="+mn-cs"/>
              </a:rPr>
              <a:t>•Reported a decrease </a:t>
            </a:r>
            <a:r>
              <a:rPr kumimoji="0" lang="en-US" sz="1600" b="0" i="0" u="none" strike="noStrike" kern="1200" cap="none" spc="0" normalizeH="0" baseline="0" noProof="0" dirty="0">
                <a:ln>
                  <a:noFill/>
                </a:ln>
                <a:solidFill>
                  <a:prstClr val="black"/>
                </a:solidFill>
                <a:effectLst/>
                <a:uLnTx/>
                <a:uFillTx/>
                <a:latin typeface="Corbel" panose="020B0503020204020204"/>
                <a:ea typeface="+mn-ea"/>
                <a:cs typeface="+mn-cs"/>
              </a:rPr>
              <a:t>of </a:t>
            </a:r>
            <a:r>
              <a:rPr kumimoji="0" lang="en-US" sz="1600" b="0" i="0" u="none" strike="noStrike" kern="1200" cap="none" spc="0" normalizeH="0" baseline="0" noProof="0" dirty="0" smtClean="0">
                <a:ln>
                  <a:noFill/>
                </a:ln>
                <a:solidFill>
                  <a:prstClr val="black"/>
                </a:solidFill>
                <a:effectLst/>
                <a:uLnTx/>
                <a:uFillTx/>
                <a:latin typeface="Corbel" panose="020B0503020204020204"/>
                <a:ea typeface="+mn-ea"/>
                <a:cs typeface="+mn-cs"/>
              </a:rPr>
              <a:t>121 </a:t>
            </a:r>
            <a:r>
              <a:rPr kumimoji="0" lang="en-US" sz="1600" b="0" i="0" u="none" strike="noStrike" kern="1200" cap="none" spc="0" normalizeH="0" baseline="0" noProof="0" dirty="0">
                <a:ln>
                  <a:noFill/>
                </a:ln>
                <a:solidFill>
                  <a:prstClr val="black"/>
                </a:solidFill>
                <a:effectLst/>
                <a:uLnTx/>
                <a:uFillTx/>
                <a:latin typeface="Corbel" panose="020B0503020204020204"/>
                <a:ea typeface="+mn-ea"/>
                <a:cs typeface="+mn-cs"/>
              </a:rPr>
              <a:t>diagnosed with </a:t>
            </a:r>
            <a:r>
              <a:rPr kumimoji="0" lang="en-US" sz="1600" b="0" i="0" u="none" strike="noStrike" kern="1200" cap="none" spc="0" normalizeH="0" baseline="0" noProof="0" dirty="0" smtClean="0">
                <a:ln>
                  <a:noFill/>
                </a:ln>
                <a:solidFill>
                  <a:prstClr val="black"/>
                </a:solidFill>
                <a:effectLst/>
                <a:uLnTx/>
                <a:uFillTx/>
                <a:latin typeface="Corbel" panose="020B0503020204020204"/>
                <a:ea typeface="+mn-ea"/>
                <a:cs typeface="+mn-cs"/>
              </a:rPr>
              <a:t>AIDS between 2020 and 2022</a:t>
            </a:r>
            <a:endParaRPr kumimoji="0" lang="en-US" sz="1600" b="0" i="0" u="none" strike="noStrike" kern="1200" cap="none" spc="0" normalizeH="0" baseline="0" noProof="0" dirty="0">
              <a:ln>
                <a:noFill/>
              </a:ln>
              <a:solidFill>
                <a:prstClr val="black"/>
              </a:solidFill>
              <a:effectLst/>
              <a:uLnTx/>
              <a:uFillTx/>
              <a:latin typeface="Corbel" panose="020B0503020204020204"/>
              <a:ea typeface="+mn-ea"/>
              <a:cs typeface="+mn-cs"/>
            </a:endParaRPr>
          </a:p>
        </p:txBody>
      </p:sp>
      <p:graphicFrame>
        <p:nvGraphicFramePr>
          <p:cNvPr id="11" name="Content Placeholder 7"/>
          <p:cNvGraphicFramePr>
            <a:graphicFrameLocks/>
          </p:cNvGraphicFramePr>
          <p:nvPr>
            <p:extLst/>
          </p:nvPr>
        </p:nvGraphicFramePr>
        <p:xfrm>
          <a:off x="1484313" y="2159000"/>
          <a:ext cx="3949836" cy="3810000"/>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345775763"/>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2">
            <a:extLst>
              <a:ext uri="{FF2B5EF4-FFF2-40B4-BE49-F238E27FC236}">
                <a16:creationId xmlns:a16="http://schemas.microsoft.com/office/drawing/2014/main" id="{0AED8A04-B3FA-414C-87FE-F48211075AAD}"/>
              </a:ext>
            </a:extLst>
          </p:cNvPr>
          <p:cNvSpPr>
            <a:spLocks noGrp="1"/>
          </p:cNvSpPr>
          <p:nvPr>
            <p:ph type="title"/>
          </p:nvPr>
        </p:nvSpPr>
        <p:spPr/>
        <p:txBody>
          <a:bodyPr>
            <a:normAutofit/>
          </a:bodyPr>
          <a:lstStyle/>
          <a:p>
            <a:pPr algn="ctr"/>
            <a:r>
              <a:rPr lang="en-US" sz="4000" dirty="0">
                <a:latin typeface="+mj-lt"/>
                <a:cs typeface="Calibri" panose="020F0502020204030204" pitchFamily="34" charset="0"/>
              </a:rPr>
              <a:t>GY21 Patient Care GR Expenditures – 4B000</a:t>
            </a:r>
          </a:p>
        </p:txBody>
      </p:sp>
      <p:graphicFrame>
        <p:nvGraphicFramePr>
          <p:cNvPr id="3" name="Content Placeholder 7">
            <a:extLst>
              <a:ext uri="{FF2B5EF4-FFF2-40B4-BE49-F238E27FC236}">
                <a16:creationId xmlns:a16="http://schemas.microsoft.com/office/drawing/2014/main" id="{079E5390-B192-1651-9A6C-95527B4CCB42}"/>
              </a:ext>
            </a:extLst>
          </p:cNvPr>
          <p:cNvGraphicFramePr>
            <a:graphicFrameLocks/>
          </p:cNvGraphicFramePr>
          <p:nvPr>
            <p:extLst/>
          </p:nvPr>
        </p:nvGraphicFramePr>
        <p:xfrm>
          <a:off x="898525" y="1981200"/>
          <a:ext cx="10394949" cy="3413760"/>
        </p:xfrm>
        <a:graphic>
          <a:graphicData uri="http://schemas.openxmlformats.org/drawingml/2006/table">
            <a:tbl>
              <a:tblPr firstRow="1" bandRow="1">
                <a:tableStyleId>{F5AB1C69-6EDB-4FF4-983F-18BD219EF322}</a:tableStyleId>
              </a:tblPr>
              <a:tblGrid>
                <a:gridCol w="3870325">
                  <a:extLst>
                    <a:ext uri="{9D8B030D-6E8A-4147-A177-3AD203B41FA5}">
                      <a16:colId xmlns:a16="http://schemas.microsoft.com/office/drawing/2014/main" val="2599982707"/>
                    </a:ext>
                  </a:extLst>
                </a:gridCol>
                <a:gridCol w="2406650">
                  <a:extLst>
                    <a:ext uri="{9D8B030D-6E8A-4147-A177-3AD203B41FA5}">
                      <a16:colId xmlns:a16="http://schemas.microsoft.com/office/drawing/2014/main" val="3879498028"/>
                    </a:ext>
                  </a:extLst>
                </a:gridCol>
                <a:gridCol w="2298700">
                  <a:extLst>
                    <a:ext uri="{9D8B030D-6E8A-4147-A177-3AD203B41FA5}">
                      <a16:colId xmlns:a16="http://schemas.microsoft.com/office/drawing/2014/main" val="757189418"/>
                    </a:ext>
                  </a:extLst>
                </a:gridCol>
                <a:gridCol w="1819274">
                  <a:extLst>
                    <a:ext uri="{9D8B030D-6E8A-4147-A177-3AD203B41FA5}">
                      <a16:colId xmlns:a16="http://schemas.microsoft.com/office/drawing/2014/main" val="263358247"/>
                    </a:ext>
                  </a:extLst>
                </a:gridCol>
              </a:tblGrid>
              <a:tr h="330315">
                <a:tc>
                  <a:txBody>
                    <a:bodyPr/>
                    <a:lstStyle/>
                    <a:p>
                      <a:pPr algn="ctr"/>
                      <a:r>
                        <a:rPr lang="en-US" sz="2400" dirty="0"/>
                        <a:t>Expenditure</a:t>
                      </a:r>
                      <a:r>
                        <a:rPr lang="en-US" sz="2400" baseline="0" dirty="0"/>
                        <a:t> Categories</a:t>
                      </a:r>
                      <a:endParaRPr lang="en-US" sz="2400" dirty="0"/>
                    </a:p>
                  </a:txBody>
                  <a:tcPr/>
                </a:tc>
                <a:tc>
                  <a:txBody>
                    <a:bodyPr/>
                    <a:lstStyle/>
                    <a:p>
                      <a:pPr algn="ctr"/>
                      <a:r>
                        <a:rPr lang="en-US" sz="2400" dirty="0"/>
                        <a:t>Amount </a:t>
                      </a:r>
                    </a:p>
                    <a:p>
                      <a:pPr algn="ctr"/>
                      <a:r>
                        <a:rPr lang="en-US" sz="2400" dirty="0"/>
                        <a:t>Budgeted</a:t>
                      </a:r>
                    </a:p>
                  </a:txBody>
                  <a:tcPr/>
                </a:tc>
                <a:tc>
                  <a:txBody>
                    <a:bodyPr/>
                    <a:lstStyle/>
                    <a:p>
                      <a:pPr algn="ctr"/>
                      <a:r>
                        <a:rPr lang="en-US" sz="2400" dirty="0"/>
                        <a:t>Amount </a:t>
                      </a:r>
                    </a:p>
                    <a:p>
                      <a:pPr algn="ctr"/>
                      <a:r>
                        <a:rPr lang="en-US" sz="2400" dirty="0"/>
                        <a:t>Spent</a:t>
                      </a:r>
                    </a:p>
                  </a:txBody>
                  <a:tcPr/>
                </a:tc>
                <a:tc>
                  <a:txBody>
                    <a:bodyPr/>
                    <a:lstStyle/>
                    <a:p>
                      <a:pPr algn="ctr"/>
                      <a:r>
                        <a:rPr lang="en-US" sz="2400" dirty="0"/>
                        <a:t>Percent</a:t>
                      </a:r>
                    </a:p>
                  </a:txBody>
                  <a:tcPr/>
                </a:tc>
                <a:extLst>
                  <a:ext uri="{0D108BD9-81ED-4DB2-BD59-A6C34878D82A}">
                    <a16:rowId xmlns:a16="http://schemas.microsoft.com/office/drawing/2014/main" val="952197218"/>
                  </a:ext>
                </a:extLst>
              </a:tr>
              <a:tr h="375920">
                <a:tc>
                  <a:txBody>
                    <a:bodyPr/>
                    <a:lstStyle/>
                    <a:p>
                      <a:r>
                        <a:rPr lang="en-US" sz="2800" dirty="0"/>
                        <a:t>Core Medical Services </a:t>
                      </a:r>
                    </a:p>
                  </a:txBody>
                  <a:tcPr/>
                </a:tc>
                <a:tc>
                  <a:txBody>
                    <a:bodyPr/>
                    <a:lstStyle/>
                    <a:p>
                      <a:r>
                        <a:rPr lang="en-US" sz="2800" dirty="0"/>
                        <a:t>$550,917</a:t>
                      </a:r>
                    </a:p>
                  </a:txBody>
                  <a:tcPr/>
                </a:tc>
                <a:tc>
                  <a:txBody>
                    <a:bodyPr/>
                    <a:lstStyle/>
                    <a:p>
                      <a:r>
                        <a:rPr lang="en-US" sz="2800" dirty="0"/>
                        <a:t>$443,057</a:t>
                      </a:r>
                    </a:p>
                  </a:txBody>
                  <a:tcPr/>
                </a:tc>
                <a:tc>
                  <a:txBody>
                    <a:bodyPr/>
                    <a:lstStyle/>
                    <a:p>
                      <a:pPr algn="ctr"/>
                      <a:r>
                        <a:rPr lang="en-US" sz="2800" dirty="0"/>
                        <a:t>80%</a:t>
                      </a:r>
                    </a:p>
                  </a:txBody>
                  <a:tcPr/>
                </a:tc>
                <a:extLst>
                  <a:ext uri="{0D108BD9-81ED-4DB2-BD59-A6C34878D82A}">
                    <a16:rowId xmlns:a16="http://schemas.microsoft.com/office/drawing/2014/main" val="1535725263"/>
                  </a:ext>
                </a:extLst>
              </a:tr>
              <a:tr h="370840">
                <a:tc>
                  <a:txBody>
                    <a:bodyPr/>
                    <a:lstStyle/>
                    <a:p>
                      <a:r>
                        <a:rPr lang="en-US" sz="2800" dirty="0"/>
                        <a:t>Support Services</a:t>
                      </a:r>
                    </a:p>
                  </a:txBody>
                  <a:tcPr/>
                </a:tc>
                <a:tc>
                  <a:txBody>
                    <a:bodyPr/>
                    <a:lstStyle/>
                    <a:p>
                      <a:r>
                        <a:rPr lang="en-US" sz="2800" dirty="0"/>
                        <a:t>$74,471</a:t>
                      </a:r>
                    </a:p>
                  </a:txBody>
                  <a:tcPr/>
                </a:tc>
                <a:tc>
                  <a:txBody>
                    <a:bodyPr/>
                    <a:lstStyle/>
                    <a:p>
                      <a:r>
                        <a:rPr lang="en-US" sz="2800" dirty="0"/>
                        <a:t>$65,447</a:t>
                      </a:r>
                    </a:p>
                  </a:txBody>
                  <a:tcPr/>
                </a:tc>
                <a:tc>
                  <a:txBody>
                    <a:bodyPr/>
                    <a:lstStyle/>
                    <a:p>
                      <a:pPr algn="ctr"/>
                      <a:r>
                        <a:rPr lang="en-US" sz="2800" dirty="0"/>
                        <a:t>87%</a:t>
                      </a:r>
                    </a:p>
                  </a:txBody>
                  <a:tcPr/>
                </a:tc>
                <a:extLst>
                  <a:ext uri="{0D108BD9-81ED-4DB2-BD59-A6C34878D82A}">
                    <a16:rowId xmlns:a16="http://schemas.microsoft.com/office/drawing/2014/main" val="3423228263"/>
                  </a:ext>
                </a:extLst>
              </a:tr>
              <a:tr h="370840">
                <a:tc>
                  <a:txBody>
                    <a:bodyPr/>
                    <a:lstStyle/>
                    <a:p>
                      <a:r>
                        <a:rPr lang="en-US" sz="2800" dirty="0"/>
                        <a:t>CQM/P&amp;E</a:t>
                      </a:r>
                    </a:p>
                  </a:txBody>
                  <a:tcPr/>
                </a:tc>
                <a:tc>
                  <a:txBody>
                    <a:bodyPr/>
                    <a:lstStyle/>
                    <a:p>
                      <a:r>
                        <a:rPr lang="en-US" sz="2800" dirty="0"/>
                        <a:t>$71,000</a:t>
                      </a:r>
                    </a:p>
                  </a:txBody>
                  <a:tcPr/>
                </a:tc>
                <a:tc>
                  <a:txBody>
                    <a:bodyPr/>
                    <a:lstStyle/>
                    <a:p>
                      <a:r>
                        <a:rPr lang="en-US" sz="2800" dirty="0"/>
                        <a:t>$67,420</a:t>
                      </a:r>
                    </a:p>
                  </a:txBody>
                  <a:tcPr/>
                </a:tc>
                <a:tc>
                  <a:txBody>
                    <a:bodyPr/>
                    <a:lstStyle/>
                    <a:p>
                      <a:pPr algn="ctr"/>
                      <a:r>
                        <a:rPr lang="en-US" sz="2800" dirty="0"/>
                        <a:t>95%</a:t>
                      </a:r>
                    </a:p>
                  </a:txBody>
                  <a:tcPr/>
                </a:tc>
                <a:extLst>
                  <a:ext uri="{0D108BD9-81ED-4DB2-BD59-A6C34878D82A}">
                    <a16:rowId xmlns:a16="http://schemas.microsoft.com/office/drawing/2014/main" val="4131771573"/>
                  </a:ext>
                </a:extLst>
              </a:tr>
              <a:tr h="463998">
                <a:tc>
                  <a:txBody>
                    <a:bodyPr/>
                    <a:lstStyle/>
                    <a:p>
                      <a:r>
                        <a:rPr lang="en-US" sz="2800" dirty="0"/>
                        <a:t>Administration</a:t>
                      </a:r>
                    </a:p>
                  </a:txBody>
                  <a:tcPr/>
                </a:tc>
                <a:tc>
                  <a:txBody>
                    <a:bodyPr/>
                    <a:lstStyle/>
                    <a:p>
                      <a:r>
                        <a:rPr lang="en-US" sz="2800" dirty="0"/>
                        <a:t>$73,612</a:t>
                      </a:r>
                    </a:p>
                  </a:txBody>
                  <a:tcPr/>
                </a:tc>
                <a:tc>
                  <a:txBody>
                    <a:bodyPr/>
                    <a:lstStyle/>
                    <a:p>
                      <a:r>
                        <a:rPr lang="en-US" sz="2800" dirty="0"/>
                        <a:t>$73,612</a:t>
                      </a:r>
                    </a:p>
                  </a:txBody>
                  <a:tcPr/>
                </a:tc>
                <a:tc>
                  <a:txBody>
                    <a:bodyPr/>
                    <a:lstStyle/>
                    <a:p>
                      <a:pPr algn="ctr"/>
                      <a:r>
                        <a:rPr lang="en-US" sz="2800" dirty="0"/>
                        <a:t>100%</a:t>
                      </a:r>
                    </a:p>
                  </a:txBody>
                  <a:tcPr/>
                </a:tc>
                <a:extLst>
                  <a:ext uri="{0D108BD9-81ED-4DB2-BD59-A6C34878D82A}">
                    <a16:rowId xmlns:a16="http://schemas.microsoft.com/office/drawing/2014/main" val="3316194684"/>
                  </a:ext>
                </a:extLst>
              </a:tr>
              <a:tr h="370840">
                <a:tc>
                  <a:txBody>
                    <a:bodyPr/>
                    <a:lstStyle/>
                    <a:p>
                      <a:r>
                        <a:rPr lang="en-US" sz="2800" b="1" dirty="0"/>
                        <a:t>Total</a:t>
                      </a:r>
                    </a:p>
                  </a:txBody>
                  <a:tcPr/>
                </a:tc>
                <a:tc>
                  <a:txBody>
                    <a:bodyPr/>
                    <a:lstStyle/>
                    <a:p>
                      <a:r>
                        <a:rPr lang="en-US" sz="2800" b="1" dirty="0"/>
                        <a:t>$770,000</a:t>
                      </a:r>
                    </a:p>
                  </a:txBody>
                  <a:tcPr/>
                </a:tc>
                <a:tc>
                  <a:txBody>
                    <a:bodyPr/>
                    <a:lstStyle/>
                    <a:p>
                      <a:r>
                        <a:rPr lang="en-US" sz="2800" b="1" dirty="0"/>
                        <a:t>$649,536</a:t>
                      </a:r>
                    </a:p>
                  </a:txBody>
                  <a:tcPr/>
                </a:tc>
                <a:tc>
                  <a:txBody>
                    <a:bodyPr/>
                    <a:lstStyle/>
                    <a:p>
                      <a:pPr algn="ctr"/>
                      <a:r>
                        <a:rPr lang="en-US" sz="2800" b="1" dirty="0"/>
                        <a:t>84%</a:t>
                      </a:r>
                    </a:p>
                  </a:txBody>
                  <a:tcPr/>
                </a:tc>
                <a:extLst>
                  <a:ext uri="{0D108BD9-81ED-4DB2-BD59-A6C34878D82A}">
                    <a16:rowId xmlns:a16="http://schemas.microsoft.com/office/drawing/2014/main" val="2725665619"/>
                  </a:ext>
                </a:extLst>
              </a:tr>
            </a:tbl>
          </a:graphicData>
        </a:graphic>
      </p:graphicFrame>
    </p:spTree>
    <p:extLst>
      <p:ext uri="{BB962C8B-B14F-4D97-AF65-F5344CB8AC3E}">
        <p14:creationId xmlns:p14="http://schemas.microsoft.com/office/powerpoint/2010/main" val="1612713418"/>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2">
            <a:extLst>
              <a:ext uri="{FF2B5EF4-FFF2-40B4-BE49-F238E27FC236}">
                <a16:creationId xmlns:a16="http://schemas.microsoft.com/office/drawing/2014/main" id="{0AED8A04-B3FA-414C-87FE-F48211075AAD}"/>
              </a:ext>
            </a:extLst>
          </p:cNvPr>
          <p:cNvSpPr>
            <a:spLocks noGrp="1"/>
          </p:cNvSpPr>
          <p:nvPr>
            <p:ph type="title"/>
          </p:nvPr>
        </p:nvSpPr>
        <p:spPr/>
        <p:txBody>
          <a:bodyPr>
            <a:normAutofit/>
          </a:bodyPr>
          <a:lstStyle/>
          <a:p>
            <a:pPr algn="ctr"/>
            <a:r>
              <a:rPr lang="en-US" sz="4000" dirty="0">
                <a:latin typeface="+mj-lt"/>
                <a:cs typeface="Calibri" panose="020F0502020204030204" pitchFamily="34" charset="0"/>
              </a:rPr>
              <a:t>GY21 Award and Expenditure Summary</a:t>
            </a:r>
          </a:p>
        </p:txBody>
      </p:sp>
      <p:graphicFrame>
        <p:nvGraphicFramePr>
          <p:cNvPr id="2" name="Content Placeholder 3">
            <a:extLst>
              <a:ext uri="{FF2B5EF4-FFF2-40B4-BE49-F238E27FC236}">
                <a16:creationId xmlns:a16="http://schemas.microsoft.com/office/drawing/2014/main" id="{BA7314EC-BA2D-3106-EBEC-BF5A385189EB}"/>
              </a:ext>
            </a:extLst>
          </p:cNvPr>
          <p:cNvGraphicFramePr>
            <a:graphicFrameLocks/>
          </p:cNvGraphicFramePr>
          <p:nvPr>
            <p:extLst/>
          </p:nvPr>
        </p:nvGraphicFramePr>
        <p:xfrm>
          <a:off x="898524" y="1543050"/>
          <a:ext cx="10394952" cy="3992880"/>
        </p:xfrm>
        <a:graphic>
          <a:graphicData uri="http://schemas.openxmlformats.org/drawingml/2006/table">
            <a:tbl>
              <a:tblPr firstRow="1" bandRow="1">
                <a:tableStyleId>{F5AB1C69-6EDB-4FF4-983F-18BD219EF322}</a:tableStyleId>
              </a:tblPr>
              <a:tblGrid>
                <a:gridCol w="4060826">
                  <a:extLst>
                    <a:ext uri="{9D8B030D-6E8A-4147-A177-3AD203B41FA5}">
                      <a16:colId xmlns:a16="http://schemas.microsoft.com/office/drawing/2014/main" val="1311801964"/>
                    </a:ext>
                  </a:extLst>
                </a:gridCol>
                <a:gridCol w="2165350">
                  <a:extLst>
                    <a:ext uri="{9D8B030D-6E8A-4147-A177-3AD203B41FA5}">
                      <a16:colId xmlns:a16="http://schemas.microsoft.com/office/drawing/2014/main" val="3445460632"/>
                    </a:ext>
                  </a:extLst>
                </a:gridCol>
                <a:gridCol w="2203450">
                  <a:extLst>
                    <a:ext uri="{9D8B030D-6E8A-4147-A177-3AD203B41FA5}">
                      <a16:colId xmlns:a16="http://schemas.microsoft.com/office/drawing/2014/main" val="2322604282"/>
                    </a:ext>
                  </a:extLst>
                </a:gridCol>
                <a:gridCol w="1965326">
                  <a:extLst>
                    <a:ext uri="{9D8B030D-6E8A-4147-A177-3AD203B41FA5}">
                      <a16:colId xmlns:a16="http://schemas.microsoft.com/office/drawing/2014/main" val="848846534"/>
                    </a:ext>
                  </a:extLst>
                </a:gridCol>
              </a:tblGrid>
              <a:tr h="370840">
                <a:tc>
                  <a:txBody>
                    <a:bodyPr/>
                    <a:lstStyle/>
                    <a:p>
                      <a:pPr algn="ctr"/>
                      <a:r>
                        <a:rPr lang="en-US" sz="2400" dirty="0"/>
                        <a:t>Funding </a:t>
                      </a:r>
                    </a:p>
                  </a:txBody>
                  <a:tcPr/>
                </a:tc>
                <a:tc>
                  <a:txBody>
                    <a:bodyPr/>
                    <a:lstStyle/>
                    <a:p>
                      <a:pPr algn="ctr"/>
                      <a:r>
                        <a:rPr lang="en-US" sz="2400" dirty="0"/>
                        <a:t>Amount</a:t>
                      </a:r>
                    </a:p>
                    <a:p>
                      <a:pPr algn="ctr"/>
                      <a:r>
                        <a:rPr lang="en-US" sz="2400" dirty="0"/>
                        <a:t>Awarded</a:t>
                      </a:r>
                    </a:p>
                  </a:txBody>
                  <a:tcPr/>
                </a:tc>
                <a:tc>
                  <a:txBody>
                    <a:bodyPr/>
                    <a:lstStyle/>
                    <a:p>
                      <a:pPr algn="ctr"/>
                      <a:r>
                        <a:rPr lang="en-US" sz="2400" dirty="0"/>
                        <a:t>Amount </a:t>
                      </a:r>
                    </a:p>
                    <a:p>
                      <a:pPr algn="ctr"/>
                      <a:r>
                        <a:rPr lang="en-US" sz="2400" dirty="0"/>
                        <a:t>Spent</a:t>
                      </a:r>
                    </a:p>
                  </a:txBody>
                  <a:tcPr/>
                </a:tc>
                <a:tc>
                  <a:txBody>
                    <a:bodyPr/>
                    <a:lstStyle/>
                    <a:p>
                      <a:pPr algn="ctr"/>
                      <a:r>
                        <a:rPr lang="en-US" sz="2400" dirty="0"/>
                        <a:t>Balance</a:t>
                      </a:r>
                    </a:p>
                  </a:txBody>
                  <a:tcPr/>
                </a:tc>
                <a:extLst>
                  <a:ext uri="{0D108BD9-81ED-4DB2-BD59-A6C34878D82A}">
                    <a16:rowId xmlns:a16="http://schemas.microsoft.com/office/drawing/2014/main" val="1982172462"/>
                  </a:ext>
                </a:extLst>
              </a:tr>
              <a:tr h="370840">
                <a:tc>
                  <a:txBody>
                    <a:bodyPr/>
                    <a:lstStyle/>
                    <a:p>
                      <a:r>
                        <a:rPr lang="en-US" sz="2800" b="1" dirty="0"/>
                        <a:t>Part B Consortia</a:t>
                      </a:r>
                    </a:p>
                    <a:p>
                      <a:r>
                        <a:rPr lang="en-US" sz="2400" baseline="0" dirty="0"/>
                        <a:t>4/1/2021 – 3/31/2022</a:t>
                      </a:r>
                      <a:endParaRPr lang="en-US" sz="2800" baseline="0" dirty="0"/>
                    </a:p>
                  </a:txBody>
                  <a:tcPr/>
                </a:tc>
                <a:tc>
                  <a:txBody>
                    <a:bodyPr/>
                    <a:lstStyle/>
                    <a:p>
                      <a:r>
                        <a:rPr lang="en-US" sz="2800" dirty="0"/>
                        <a:t>$773,137</a:t>
                      </a:r>
                    </a:p>
                  </a:txBody>
                  <a:tcPr/>
                </a:tc>
                <a:tc>
                  <a:txBody>
                    <a:bodyPr/>
                    <a:lstStyle/>
                    <a:p>
                      <a:r>
                        <a:rPr lang="en-US" sz="2800" dirty="0"/>
                        <a:t>$640,825</a:t>
                      </a:r>
                    </a:p>
                  </a:txBody>
                  <a:tcPr/>
                </a:tc>
                <a:tc>
                  <a:txBody>
                    <a:bodyPr/>
                    <a:lstStyle/>
                    <a:p>
                      <a:r>
                        <a:rPr lang="en-US" sz="2800" dirty="0"/>
                        <a:t>$132,312</a:t>
                      </a:r>
                    </a:p>
                  </a:txBody>
                  <a:tcPr/>
                </a:tc>
                <a:extLst>
                  <a:ext uri="{0D108BD9-81ED-4DB2-BD59-A6C34878D82A}">
                    <a16:rowId xmlns:a16="http://schemas.microsoft.com/office/drawing/2014/main" val="563339456"/>
                  </a:ext>
                </a:extLst>
              </a:tr>
              <a:tr h="370840">
                <a:tc>
                  <a:txBody>
                    <a:bodyPr/>
                    <a:lstStyle/>
                    <a:p>
                      <a:r>
                        <a:rPr lang="en-US" sz="2800" b="1" dirty="0"/>
                        <a:t>Patient Care Network</a:t>
                      </a:r>
                    </a:p>
                    <a:p>
                      <a:r>
                        <a:rPr lang="en-US" sz="2400" dirty="0"/>
                        <a:t>7/1/2021 – 6/30/2022</a:t>
                      </a:r>
                      <a:endParaRPr lang="en-US" sz="2800" dirty="0"/>
                    </a:p>
                  </a:txBody>
                  <a:tcPr/>
                </a:tc>
                <a:tc>
                  <a:txBody>
                    <a:bodyPr/>
                    <a:lstStyle/>
                    <a:p>
                      <a:r>
                        <a:rPr lang="en-US" sz="2800" dirty="0"/>
                        <a:t>$616,645</a:t>
                      </a:r>
                    </a:p>
                  </a:txBody>
                  <a:tcPr/>
                </a:tc>
                <a:tc>
                  <a:txBody>
                    <a:bodyPr/>
                    <a:lstStyle/>
                    <a:p>
                      <a:r>
                        <a:rPr lang="en-US" sz="2800" dirty="0"/>
                        <a:t>$537,090</a:t>
                      </a:r>
                    </a:p>
                  </a:txBody>
                  <a:tcPr/>
                </a:tc>
                <a:tc>
                  <a:txBody>
                    <a:bodyPr/>
                    <a:lstStyle/>
                    <a:p>
                      <a:r>
                        <a:rPr lang="en-US" sz="2800" dirty="0"/>
                        <a:t>$79,555*</a:t>
                      </a:r>
                    </a:p>
                  </a:txBody>
                  <a:tcPr/>
                </a:tc>
                <a:extLst>
                  <a:ext uri="{0D108BD9-81ED-4DB2-BD59-A6C34878D82A}">
                    <a16:rowId xmlns:a16="http://schemas.microsoft.com/office/drawing/2014/main" val="1404196582"/>
                  </a:ext>
                </a:extLst>
              </a:tr>
              <a:tr h="370840">
                <a:tc>
                  <a:txBody>
                    <a:bodyPr/>
                    <a:lstStyle/>
                    <a:p>
                      <a:r>
                        <a:rPr lang="en-US" sz="2800" b="1" dirty="0"/>
                        <a:t>General Revenue</a:t>
                      </a:r>
                    </a:p>
                    <a:p>
                      <a:r>
                        <a:rPr lang="en-US" sz="2400" dirty="0"/>
                        <a:t>7/1/2021 – 6/30/2022</a:t>
                      </a:r>
                      <a:endParaRPr lang="en-US" sz="2800" dirty="0"/>
                    </a:p>
                  </a:txBody>
                  <a:tcPr/>
                </a:tc>
                <a:tc>
                  <a:txBody>
                    <a:bodyPr/>
                    <a:lstStyle/>
                    <a:p>
                      <a:r>
                        <a:rPr lang="en-US" sz="2800" dirty="0"/>
                        <a:t>$770,000</a:t>
                      </a:r>
                    </a:p>
                  </a:txBody>
                  <a:tcPr/>
                </a:tc>
                <a:tc>
                  <a:txBody>
                    <a:bodyPr/>
                    <a:lstStyle/>
                    <a:p>
                      <a:pPr algn="l"/>
                      <a:r>
                        <a:rPr lang="en-US" sz="2800" dirty="0"/>
                        <a:t>$649,536</a:t>
                      </a:r>
                    </a:p>
                  </a:txBody>
                  <a:tcPr/>
                </a:tc>
                <a:tc>
                  <a:txBody>
                    <a:bodyPr/>
                    <a:lstStyle/>
                    <a:p>
                      <a:r>
                        <a:rPr lang="en-US" sz="2800" dirty="0"/>
                        <a:t>$120,464*</a:t>
                      </a:r>
                    </a:p>
                  </a:txBody>
                  <a:tcPr/>
                </a:tc>
                <a:extLst>
                  <a:ext uri="{0D108BD9-81ED-4DB2-BD59-A6C34878D82A}">
                    <a16:rowId xmlns:a16="http://schemas.microsoft.com/office/drawing/2014/main" val="1189880024"/>
                  </a:ext>
                </a:extLst>
              </a:tr>
              <a:tr h="370840">
                <a:tc>
                  <a:txBody>
                    <a:bodyPr/>
                    <a:lstStyle/>
                    <a:p>
                      <a:r>
                        <a:rPr lang="en-US" sz="2800" b="1" dirty="0"/>
                        <a:t>Total</a:t>
                      </a:r>
                    </a:p>
                  </a:txBody>
                  <a:tcPr/>
                </a:tc>
                <a:tc>
                  <a:txBody>
                    <a:bodyPr/>
                    <a:lstStyle/>
                    <a:p>
                      <a:r>
                        <a:rPr lang="en-US" sz="2800" b="1" dirty="0"/>
                        <a:t>$2,159,784</a:t>
                      </a:r>
                    </a:p>
                  </a:txBody>
                  <a:tcPr/>
                </a:tc>
                <a:tc>
                  <a:txBody>
                    <a:bodyPr/>
                    <a:lstStyle/>
                    <a:p>
                      <a:r>
                        <a:rPr lang="en-US" sz="2800" b="1" dirty="0"/>
                        <a:t>$1,827,451</a:t>
                      </a:r>
                    </a:p>
                  </a:txBody>
                  <a:tcPr/>
                </a:tc>
                <a:tc>
                  <a:txBody>
                    <a:bodyPr/>
                    <a:lstStyle/>
                    <a:p>
                      <a:r>
                        <a:rPr lang="en-US" sz="2800" b="1" dirty="0"/>
                        <a:t>$332,331</a:t>
                      </a:r>
                    </a:p>
                  </a:txBody>
                  <a:tcPr/>
                </a:tc>
                <a:extLst>
                  <a:ext uri="{0D108BD9-81ED-4DB2-BD59-A6C34878D82A}">
                    <a16:rowId xmlns:a16="http://schemas.microsoft.com/office/drawing/2014/main" val="1548382123"/>
                  </a:ext>
                </a:extLst>
              </a:tr>
            </a:tbl>
          </a:graphicData>
        </a:graphic>
      </p:graphicFrame>
      <p:sp>
        <p:nvSpPr>
          <p:cNvPr id="4" name="TextBox 3">
            <a:extLst>
              <a:ext uri="{FF2B5EF4-FFF2-40B4-BE49-F238E27FC236}">
                <a16:creationId xmlns:a16="http://schemas.microsoft.com/office/drawing/2014/main" id="{1A1728E9-9C16-2121-929B-35E87D012DB0}"/>
              </a:ext>
            </a:extLst>
          </p:cNvPr>
          <p:cNvSpPr txBox="1"/>
          <p:nvPr/>
        </p:nvSpPr>
        <p:spPr>
          <a:xfrm>
            <a:off x="2188927" y="6182658"/>
            <a:ext cx="7871011"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C000">
                    <a:lumMod val="20000"/>
                    <a:lumOff val="80000"/>
                  </a:srgbClr>
                </a:solidFill>
                <a:effectLst/>
                <a:uLnTx/>
                <a:uFillTx/>
                <a:latin typeface="Calibri" panose="020F0502020204030204"/>
                <a:ea typeface="+mn-ea"/>
                <a:cs typeface="+mn-cs"/>
              </a:rPr>
              <a:t>*10% of award carried over as cash balance to GY22 </a:t>
            </a:r>
          </a:p>
        </p:txBody>
      </p:sp>
    </p:spTree>
    <p:extLst>
      <p:ext uri="{BB962C8B-B14F-4D97-AF65-F5344CB8AC3E}">
        <p14:creationId xmlns:p14="http://schemas.microsoft.com/office/powerpoint/2010/main" val="1066423299"/>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2">
            <a:extLst>
              <a:ext uri="{FF2B5EF4-FFF2-40B4-BE49-F238E27FC236}">
                <a16:creationId xmlns:a16="http://schemas.microsoft.com/office/drawing/2014/main" id="{0AED8A04-B3FA-414C-87FE-F48211075AAD}"/>
              </a:ext>
            </a:extLst>
          </p:cNvPr>
          <p:cNvSpPr>
            <a:spLocks noGrp="1"/>
          </p:cNvSpPr>
          <p:nvPr>
            <p:ph type="title"/>
          </p:nvPr>
        </p:nvSpPr>
        <p:spPr/>
        <p:txBody>
          <a:bodyPr>
            <a:normAutofit fontScale="90000"/>
          </a:bodyPr>
          <a:lstStyle/>
          <a:p>
            <a:pPr algn="ctr"/>
            <a:r>
              <a:rPr lang="en-US" sz="4000" dirty="0">
                <a:latin typeface="+mj-lt"/>
                <a:cs typeface="Calibri" panose="020F0502020204030204" pitchFamily="34" charset="0"/>
              </a:rPr>
              <a:t>GY21 Part B Consortia</a:t>
            </a:r>
            <a:br>
              <a:rPr lang="en-US" sz="4000" dirty="0">
                <a:latin typeface="+mj-lt"/>
                <a:cs typeface="Calibri" panose="020F0502020204030204" pitchFamily="34" charset="0"/>
              </a:rPr>
            </a:br>
            <a:r>
              <a:rPr lang="en-US" sz="3100" dirty="0">
                <a:latin typeface="+mj-lt"/>
                <a:cs typeface="Calibri" panose="020F0502020204030204" pitchFamily="34" charset="0"/>
              </a:rPr>
              <a:t>Core Medical &amp; Support Services expenditures by service category</a:t>
            </a:r>
            <a:endParaRPr lang="en-US" sz="4000" dirty="0">
              <a:latin typeface="+mj-lt"/>
              <a:cs typeface="Calibri" panose="020F0502020204030204" pitchFamily="34" charset="0"/>
            </a:endParaRPr>
          </a:p>
        </p:txBody>
      </p:sp>
      <p:graphicFrame>
        <p:nvGraphicFramePr>
          <p:cNvPr id="3" name="Content Placeholder 3">
            <a:extLst>
              <a:ext uri="{FF2B5EF4-FFF2-40B4-BE49-F238E27FC236}">
                <a16:creationId xmlns:a16="http://schemas.microsoft.com/office/drawing/2014/main" id="{DB5FC495-91A1-B723-4B36-F9C53CDB58BA}"/>
              </a:ext>
            </a:extLst>
          </p:cNvPr>
          <p:cNvGraphicFramePr>
            <a:graphicFrameLocks/>
          </p:cNvGraphicFramePr>
          <p:nvPr>
            <p:extLst/>
          </p:nvPr>
        </p:nvGraphicFramePr>
        <p:xfrm>
          <a:off x="434833" y="1574987"/>
          <a:ext cx="11379200" cy="1854013"/>
        </p:xfrm>
        <a:graphic>
          <a:graphicData uri="http://schemas.openxmlformats.org/drawingml/2006/table">
            <a:tbl>
              <a:tblPr firstRow="1" bandRow="1">
                <a:tableStyleId>{F5AB1C69-6EDB-4FF4-983F-18BD219EF322}</a:tableStyleId>
              </a:tblPr>
              <a:tblGrid>
                <a:gridCol w="5549900">
                  <a:extLst>
                    <a:ext uri="{9D8B030D-6E8A-4147-A177-3AD203B41FA5}">
                      <a16:colId xmlns:a16="http://schemas.microsoft.com/office/drawing/2014/main" val="4093618873"/>
                    </a:ext>
                  </a:extLst>
                </a:gridCol>
                <a:gridCol w="2127250">
                  <a:extLst>
                    <a:ext uri="{9D8B030D-6E8A-4147-A177-3AD203B41FA5}">
                      <a16:colId xmlns:a16="http://schemas.microsoft.com/office/drawing/2014/main" val="352729617"/>
                    </a:ext>
                  </a:extLst>
                </a:gridCol>
                <a:gridCol w="2074785">
                  <a:extLst>
                    <a:ext uri="{9D8B030D-6E8A-4147-A177-3AD203B41FA5}">
                      <a16:colId xmlns:a16="http://schemas.microsoft.com/office/drawing/2014/main" val="1387261111"/>
                    </a:ext>
                  </a:extLst>
                </a:gridCol>
                <a:gridCol w="1627265">
                  <a:extLst>
                    <a:ext uri="{9D8B030D-6E8A-4147-A177-3AD203B41FA5}">
                      <a16:colId xmlns:a16="http://schemas.microsoft.com/office/drawing/2014/main" val="961615122"/>
                    </a:ext>
                  </a:extLst>
                </a:gridCol>
              </a:tblGrid>
              <a:tr h="934384">
                <a:tc>
                  <a:txBody>
                    <a:bodyPr/>
                    <a:lstStyle/>
                    <a:p>
                      <a:pPr algn="ctr"/>
                      <a:r>
                        <a:rPr lang="en-US" sz="2000" dirty="0"/>
                        <a:t>Core</a:t>
                      </a:r>
                      <a:r>
                        <a:rPr lang="en-US" sz="2000" baseline="0" dirty="0"/>
                        <a:t> Medical Services Category</a:t>
                      </a:r>
                      <a:endParaRPr lang="en-US" sz="2000" dirty="0"/>
                    </a:p>
                  </a:txBody>
                  <a:tcPr/>
                </a:tc>
                <a:tc>
                  <a:txBody>
                    <a:bodyPr/>
                    <a:lstStyle/>
                    <a:p>
                      <a:pPr algn="ctr"/>
                      <a:r>
                        <a:rPr lang="en-US" sz="2000" dirty="0"/>
                        <a:t>Amount </a:t>
                      </a:r>
                    </a:p>
                    <a:p>
                      <a:pPr algn="ctr"/>
                      <a:r>
                        <a:rPr lang="en-US" sz="2000" dirty="0"/>
                        <a:t>Budgeted</a:t>
                      </a:r>
                    </a:p>
                  </a:txBody>
                  <a:tcPr/>
                </a:tc>
                <a:tc>
                  <a:txBody>
                    <a:bodyPr/>
                    <a:lstStyle/>
                    <a:p>
                      <a:pPr algn="ctr"/>
                      <a:r>
                        <a:rPr lang="en-US" sz="2000" b="1" dirty="0"/>
                        <a:t>Amount</a:t>
                      </a:r>
                    </a:p>
                    <a:p>
                      <a:pPr algn="ctr"/>
                      <a:r>
                        <a:rPr lang="en-US" sz="2000" b="1" dirty="0"/>
                        <a:t>Spent</a:t>
                      </a:r>
                    </a:p>
                  </a:txBody>
                  <a:tcPr/>
                </a:tc>
                <a:tc>
                  <a:txBody>
                    <a:bodyPr/>
                    <a:lstStyle/>
                    <a:p>
                      <a:pPr algn="ctr"/>
                      <a:r>
                        <a:rPr lang="en-US" sz="2000" dirty="0"/>
                        <a:t>Percent</a:t>
                      </a:r>
                    </a:p>
                  </a:txBody>
                  <a:tcPr/>
                </a:tc>
                <a:extLst>
                  <a:ext uri="{0D108BD9-81ED-4DB2-BD59-A6C34878D82A}">
                    <a16:rowId xmlns:a16="http://schemas.microsoft.com/office/drawing/2014/main" val="694847930"/>
                  </a:ext>
                </a:extLst>
              </a:tr>
              <a:tr h="48147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Outpatient/Ambulatory</a:t>
                      </a:r>
                      <a:r>
                        <a:rPr lang="en-US" sz="2000" baseline="0" dirty="0"/>
                        <a:t> Health </a:t>
                      </a:r>
                      <a:r>
                        <a:rPr lang="en-US" sz="2000" baseline="0" dirty="0" err="1"/>
                        <a:t>Srvcs</a:t>
                      </a:r>
                      <a:r>
                        <a:rPr lang="en-US" sz="2000" baseline="0" dirty="0"/>
                        <a:t> (Lab)</a:t>
                      </a:r>
                      <a:endParaRPr lang="en-US" sz="2000" dirty="0"/>
                    </a:p>
                  </a:txBody>
                  <a:tcPr/>
                </a:tc>
                <a:tc>
                  <a:txBody>
                    <a:bodyPr/>
                    <a:lstStyle/>
                    <a:p>
                      <a:pPr algn="ctr"/>
                      <a:r>
                        <a:rPr lang="en-US" sz="2000" dirty="0"/>
                        <a:t>$513,414</a:t>
                      </a:r>
                    </a:p>
                  </a:txBody>
                  <a:tcPr/>
                </a:tc>
                <a:tc>
                  <a:txBody>
                    <a:bodyPr/>
                    <a:lstStyle/>
                    <a:p>
                      <a:pPr algn="ctr"/>
                      <a:r>
                        <a:rPr lang="en-US" sz="2000" b="1" dirty="0"/>
                        <a:t>$488,316</a:t>
                      </a:r>
                    </a:p>
                  </a:txBody>
                  <a:tcPr/>
                </a:tc>
                <a:tc>
                  <a:txBody>
                    <a:bodyPr/>
                    <a:lstStyle/>
                    <a:p>
                      <a:pPr algn="ctr"/>
                      <a:r>
                        <a:rPr lang="en-US" sz="2000" dirty="0"/>
                        <a:t>95%</a:t>
                      </a:r>
                    </a:p>
                  </a:txBody>
                  <a:tcPr/>
                </a:tc>
                <a:extLst>
                  <a:ext uri="{0D108BD9-81ED-4DB2-BD59-A6C34878D82A}">
                    <a16:rowId xmlns:a16="http://schemas.microsoft.com/office/drawing/2014/main" val="1138281487"/>
                  </a:ext>
                </a:extLst>
              </a:tr>
              <a:tr h="438150">
                <a:tc>
                  <a:txBody>
                    <a:bodyPr/>
                    <a:lstStyle/>
                    <a:p>
                      <a:r>
                        <a:rPr lang="en-US" sz="2000" dirty="0"/>
                        <a:t>Medical Nutrition Therapy</a:t>
                      </a:r>
                    </a:p>
                  </a:txBody>
                  <a:tcPr/>
                </a:tc>
                <a:tc>
                  <a:txBody>
                    <a:bodyPr/>
                    <a:lstStyle/>
                    <a:p>
                      <a:pPr algn="ctr"/>
                      <a:r>
                        <a:rPr lang="en-US" sz="2000" dirty="0"/>
                        <a:t>$147,185</a:t>
                      </a:r>
                    </a:p>
                  </a:txBody>
                  <a:tcPr/>
                </a:tc>
                <a:tc>
                  <a:txBody>
                    <a:bodyPr/>
                    <a:lstStyle/>
                    <a:p>
                      <a:pPr algn="ctr"/>
                      <a:r>
                        <a:rPr lang="en-US" sz="2000" b="1" dirty="0"/>
                        <a:t>$52,680</a:t>
                      </a:r>
                    </a:p>
                  </a:txBody>
                  <a:tcPr/>
                </a:tc>
                <a:tc>
                  <a:txBody>
                    <a:bodyPr/>
                    <a:lstStyle/>
                    <a:p>
                      <a:pPr algn="ctr"/>
                      <a:r>
                        <a:rPr lang="en-US" sz="2000" dirty="0"/>
                        <a:t>36%</a:t>
                      </a:r>
                    </a:p>
                  </a:txBody>
                  <a:tcPr/>
                </a:tc>
                <a:extLst>
                  <a:ext uri="{0D108BD9-81ED-4DB2-BD59-A6C34878D82A}">
                    <a16:rowId xmlns:a16="http://schemas.microsoft.com/office/drawing/2014/main" val="3880391067"/>
                  </a:ext>
                </a:extLst>
              </a:tr>
            </a:tbl>
          </a:graphicData>
        </a:graphic>
      </p:graphicFrame>
      <p:graphicFrame>
        <p:nvGraphicFramePr>
          <p:cNvPr id="4" name="Content Placeholder 3">
            <a:extLst>
              <a:ext uri="{FF2B5EF4-FFF2-40B4-BE49-F238E27FC236}">
                <a16:creationId xmlns:a16="http://schemas.microsoft.com/office/drawing/2014/main" id="{DEC46684-5495-A6FD-3762-86C2EC77B346}"/>
              </a:ext>
            </a:extLst>
          </p:cNvPr>
          <p:cNvGraphicFramePr>
            <a:graphicFrameLocks/>
          </p:cNvGraphicFramePr>
          <p:nvPr>
            <p:extLst/>
          </p:nvPr>
        </p:nvGraphicFramePr>
        <p:xfrm>
          <a:off x="434833" y="3860987"/>
          <a:ext cx="11379200" cy="1854013"/>
        </p:xfrm>
        <a:graphic>
          <a:graphicData uri="http://schemas.openxmlformats.org/drawingml/2006/table">
            <a:tbl>
              <a:tblPr firstRow="1" bandRow="1">
                <a:tableStyleId>{F5AB1C69-6EDB-4FF4-983F-18BD219EF322}</a:tableStyleId>
              </a:tblPr>
              <a:tblGrid>
                <a:gridCol w="5549900">
                  <a:extLst>
                    <a:ext uri="{9D8B030D-6E8A-4147-A177-3AD203B41FA5}">
                      <a16:colId xmlns:a16="http://schemas.microsoft.com/office/drawing/2014/main" val="4093618873"/>
                    </a:ext>
                  </a:extLst>
                </a:gridCol>
                <a:gridCol w="2127250">
                  <a:extLst>
                    <a:ext uri="{9D8B030D-6E8A-4147-A177-3AD203B41FA5}">
                      <a16:colId xmlns:a16="http://schemas.microsoft.com/office/drawing/2014/main" val="352729617"/>
                    </a:ext>
                  </a:extLst>
                </a:gridCol>
                <a:gridCol w="2074785">
                  <a:extLst>
                    <a:ext uri="{9D8B030D-6E8A-4147-A177-3AD203B41FA5}">
                      <a16:colId xmlns:a16="http://schemas.microsoft.com/office/drawing/2014/main" val="1387261111"/>
                    </a:ext>
                  </a:extLst>
                </a:gridCol>
                <a:gridCol w="1627265">
                  <a:extLst>
                    <a:ext uri="{9D8B030D-6E8A-4147-A177-3AD203B41FA5}">
                      <a16:colId xmlns:a16="http://schemas.microsoft.com/office/drawing/2014/main" val="961615122"/>
                    </a:ext>
                  </a:extLst>
                </a:gridCol>
              </a:tblGrid>
              <a:tr h="934384">
                <a:tc>
                  <a:txBody>
                    <a:bodyPr/>
                    <a:lstStyle/>
                    <a:p>
                      <a:pPr algn="ctr"/>
                      <a:r>
                        <a:rPr lang="en-US" sz="2000" dirty="0"/>
                        <a:t>Support </a:t>
                      </a:r>
                      <a:r>
                        <a:rPr lang="en-US" sz="2000" baseline="0" dirty="0"/>
                        <a:t>Services Category</a:t>
                      </a:r>
                      <a:endParaRPr lang="en-US" sz="2000" dirty="0"/>
                    </a:p>
                  </a:txBody>
                  <a:tcPr/>
                </a:tc>
                <a:tc>
                  <a:txBody>
                    <a:bodyPr/>
                    <a:lstStyle/>
                    <a:p>
                      <a:pPr algn="ctr"/>
                      <a:r>
                        <a:rPr lang="en-US" sz="2000" dirty="0"/>
                        <a:t>Amount </a:t>
                      </a:r>
                    </a:p>
                    <a:p>
                      <a:pPr algn="ctr"/>
                      <a:r>
                        <a:rPr lang="en-US" sz="2000" dirty="0"/>
                        <a:t>Budgeted</a:t>
                      </a:r>
                    </a:p>
                  </a:txBody>
                  <a:tcPr/>
                </a:tc>
                <a:tc>
                  <a:txBody>
                    <a:bodyPr/>
                    <a:lstStyle/>
                    <a:p>
                      <a:pPr algn="ctr"/>
                      <a:r>
                        <a:rPr lang="en-US" sz="2000" b="1" dirty="0"/>
                        <a:t>Amount</a:t>
                      </a:r>
                    </a:p>
                    <a:p>
                      <a:pPr algn="ctr"/>
                      <a:r>
                        <a:rPr lang="en-US" sz="2000" b="1" dirty="0"/>
                        <a:t>Spent</a:t>
                      </a:r>
                    </a:p>
                  </a:txBody>
                  <a:tcPr/>
                </a:tc>
                <a:tc>
                  <a:txBody>
                    <a:bodyPr/>
                    <a:lstStyle/>
                    <a:p>
                      <a:pPr algn="ctr"/>
                      <a:r>
                        <a:rPr lang="en-US" sz="2000" dirty="0"/>
                        <a:t>Percent</a:t>
                      </a:r>
                    </a:p>
                  </a:txBody>
                  <a:tcPr/>
                </a:tc>
                <a:extLst>
                  <a:ext uri="{0D108BD9-81ED-4DB2-BD59-A6C34878D82A}">
                    <a16:rowId xmlns:a16="http://schemas.microsoft.com/office/drawing/2014/main" val="694847930"/>
                  </a:ext>
                </a:extLst>
              </a:tr>
              <a:tr h="48147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Medical Transportation</a:t>
                      </a:r>
                    </a:p>
                  </a:txBody>
                  <a:tcPr/>
                </a:tc>
                <a:tc>
                  <a:txBody>
                    <a:bodyPr/>
                    <a:lstStyle/>
                    <a:p>
                      <a:pPr algn="ctr"/>
                      <a:r>
                        <a:rPr lang="en-US" sz="2000" dirty="0"/>
                        <a:t>$10,000</a:t>
                      </a:r>
                    </a:p>
                  </a:txBody>
                  <a:tcPr/>
                </a:tc>
                <a:tc>
                  <a:txBody>
                    <a:bodyPr/>
                    <a:lstStyle/>
                    <a:p>
                      <a:pPr algn="ctr"/>
                      <a:r>
                        <a:rPr lang="en-US" sz="2000" b="1" dirty="0"/>
                        <a:t>$9,940</a:t>
                      </a:r>
                    </a:p>
                  </a:txBody>
                  <a:tcPr/>
                </a:tc>
                <a:tc>
                  <a:txBody>
                    <a:bodyPr/>
                    <a:lstStyle/>
                    <a:p>
                      <a:pPr algn="ctr"/>
                      <a:r>
                        <a:rPr lang="en-US" sz="2000" dirty="0"/>
                        <a:t>99%</a:t>
                      </a:r>
                    </a:p>
                  </a:txBody>
                  <a:tcPr/>
                </a:tc>
                <a:extLst>
                  <a:ext uri="{0D108BD9-81ED-4DB2-BD59-A6C34878D82A}">
                    <a16:rowId xmlns:a16="http://schemas.microsoft.com/office/drawing/2014/main" val="1138281487"/>
                  </a:ext>
                </a:extLst>
              </a:tr>
              <a:tr h="438150">
                <a:tc>
                  <a:txBody>
                    <a:bodyPr/>
                    <a:lstStyle/>
                    <a:p>
                      <a:endParaRPr lang="en-US" sz="2000" dirty="0"/>
                    </a:p>
                  </a:txBody>
                  <a:tcPr/>
                </a:tc>
                <a:tc>
                  <a:txBody>
                    <a:bodyPr/>
                    <a:lstStyle/>
                    <a:p>
                      <a:pPr algn="ctr"/>
                      <a:endParaRPr lang="en-US" sz="2000" dirty="0"/>
                    </a:p>
                  </a:txBody>
                  <a:tcPr/>
                </a:tc>
                <a:tc>
                  <a:txBody>
                    <a:bodyPr/>
                    <a:lstStyle/>
                    <a:p>
                      <a:pPr algn="ctr"/>
                      <a:endParaRPr lang="en-US" sz="2000" b="1" dirty="0"/>
                    </a:p>
                  </a:txBody>
                  <a:tcPr/>
                </a:tc>
                <a:tc>
                  <a:txBody>
                    <a:bodyPr/>
                    <a:lstStyle/>
                    <a:p>
                      <a:pPr algn="ctr"/>
                      <a:endParaRPr lang="en-US" sz="2000" dirty="0"/>
                    </a:p>
                  </a:txBody>
                  <a:tcPr/>
                </a:tc>
                <a:extLst>
                  <a:ext uri="{0D108BD9-81ED-4DB2-BD59-A6C34878D82A}">
                    <a16:rowId xmlns:a16="http://schemas.microsoft.com/office/drawing/2014/main" val="3880391067"/>
                  </a:ext>
                </a:extLst>
              </a:tr>
            </a:tbl>
          </a:graphicData>
        </a:graphic>
      </p:graphicFrame>
    </p:spTree>
    <p:extLst>
      <p:ext uri="{BB962C8B-B14F-4D97-AF65-F5344CB8AC3E}">
        <p14:creationId xmlns:p14="http://schemas.microsoft.com/office/powerpoint/2010/main" val="282875709"/>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2">
            <a:extLst>
              <a:ext uri="{FF2B5EF4-FFF2-40B4-BE49-F238E27FC236}">
                <a16:creationId xmlns:a16="http://schemas.microsoft.com/office/drawing/2014/main" id="{0AED8A04-B3FA-414C-87FE-F48211075AAD}"/>
              </a:ext>
            </a:extLst>
          </p:cNvPr>
          <p:cNvSpPr>
            <a:spLocks noGrp="1"/>
          </p:cNvSpPr>
          <p:nvPr>
            <p:ph type="title"/>
          </p:nvPr>
        </p:nvSpPr>
        <p:spPr/>
        <p:txBody>
          <a:bodyPr>
            <a:normAutofit fontScale="90000"/>
          </a:bodyPr>
          <a:lstStyle/>
          <a:p>
            <a:pPr algn="ctr"/>
            <a:r>
              <a:rPr lang="en-US" sz="4000" dirty="0">
                <a:latin typeface="+mj-lt"/>
                <a:cs typeface="Calibri" panose="020F0502020204030204" pitchFamily="34" charset="0"/>
              </a:rPr>
              <a:t>GY21 Patient Care Network</a:t>
            </a:r>
            <a:br>
              <a:rPr lang="en-US" sz="4000" dirty="0">
                <a:latin typeface="+mj-lt"/>
                <a:cs typeface="Calibri" panose="020F0502020204030204" pitchFamily="34" charset="0"/>
              </a:rPr>
            </a:br>
            <a:r>
              <a:rPr lang="en-US" sz="3100" dirty="0">
                <a:latin typeface="+mj-lt"/>
                <a:cs typeface="Calibri" panose="020F0502020204030204" pitchFamily="34" charset="0"/>
              </a:rPr>
              <a:t>Core Medical &amp; Support Services expenditures by service category</a:t>
            </a:r>
            <a:endParaRPr lang="en-US" sz="4000" dirty="0">
              <a:latin typeface="+mj-lt"/>
              <a:cs typeface="Calibri" panose="020F0502020204030204" pitchFamily="34" charset="0"/>
            </a:endParaRPr>
          </a:p>
        </p:txBody>
      </p:sp>
      <p:graphicFrame>
        <p:nvGraphicFramePr>
          <p:cNvPr id="3" name="Content Placeholder 3">
            <a:extLst>
              <a:ext uri="{FF2B5EF4-FFF2-40B4-BE49-F238E27FC236}">
                <a16:creationId xmlns:a16="http://schemas.microsoft.com/office/drawing/2014/main" id="{DB5FC495-91A1-B723-4B36-F9C53CDB58BA}"/>
              </a:ext>
            </a:extLst>
          </p:cNvPr>
          <p:cNvGraphicFramePr>
            <a:graphicFrameLocks/>
          </p:cNvGraphicFramePr>
          <p:nvPr>
            <p:extLst/>
          </p:nvPr>
        </p:nvGraphicFramePr>
        <p:xfrm>
          <a:off x="434833" y="1574987"/>
          <a:ext cx="11379200" cy="1854013"/>
        </p:xfrm>
        <a:graphic>
          <a:graphicData uri="http://schemas.openxmlformats.org/drawingml/2006/table">
            <a:tbl>
              <a:tblPr firstRow="1" bandRow="1">
                <a:tableStyleId>{F5AB1C69-6EDB-4FF4-983F-18BD219EF322}</a:tableStyleId>
              </a:tblPr>
              <a:tblGrid>
                <a:gridCol w="5549900">
                  <a:extLst>
                    <a:ext uri="{9D8B030D-6E8A-4147-A177-3AD203B41FA5}">
                      <a16:colId xmlns:a16="http://schemas.microsoft.com/office/drawing/2014/main" val="4093618873"/>
                    </a:ext>
                  </a:extLst>
                </a:gridCol>
                <a:gridCol w="2127250">
                  <a:extLst>
                    <a:ext uri="{9D8B030D-6E8A-4147-A177-3AD203B41FA5}">
                      <a16:colId xmlns:a16="http://schemas.microsoft.com/office/drawing/2014/main" val="352729617"/>
                    </a:ext>
                  </a:extLst>
                </a:gridCol>
                <a:gridCol w="2074785">
                  <a:extLst>
                    <a:ext uri="{9D8B030D-6E8A-4147-A177-3AD203B41FA5}">
                      <a16:colId xmlns:a16="http://schemas.microsoft.com/office/drawing/2014/main" val="1387261111"/>
                    </a:ext>
                  </a:extLst>
                </a:gridCol>
                <a:gridCol w="1627265">
                  <a:extLst>
                    <a:ext uri="{9D8B030D-6E8A-4147-A177-3AD203B41FA5}">
                      <a16:colId xmlns:a16="http://schemas.microsoft.com/office/drawing/2014/main" val="961615122"/>
                    </a:ext>
                  </a:extLst>
                </a:gridCol>
              </a:tblGrid>
              <a:tr h="934384">
                <a:tc>
                  <a:txBody>
                    <a:bodyPr/>
                    <a:lstStyle/>
                    <a:p>
                      <a:pPr algn="ctr"/>
                      <a:r>
                        <a:rPr lang="en-US" sz="2000" dirty="0"/>
                        <a:t>Core</a:t>
                      </a:r>
                      <a:r>
                        <a:rPr lang="en-US" sz="2000" baseline="0" dirty="0"/>
                        <a:t> Medical Services Category</a:t>
                      </a:r>
                      <a:endParaRPr lang="en-US" sz="2000" dirty="0"/>
                    </a:p>
                  </a:txBody>
                  <a:tcPr/>
                </a:tc>
                <a:tc>
                  <a:txBody>
                    <a:bodyPr/>
                    <a:lstStyle/>
                    <a:p>
                      <a:pPr algn="ctr"/>
                      <a:r>
                        <a:rPr lang="en-US" sz="2000" dirty="0"/>
                        <a:t>Amount </a:t>
                      </a:r>
                    </a:p>
                    <a:p>
                      <a:pPr algn="ctr"/>
                      <a:r>
                        <a:rPr lang="en-US" sz="2000" dirty="0"/>
                        <a:t>Budgeted</a:t>
                      </a:r>
                    </a:p>
                  </a:txBody>
                  <a:tcPr/>
                </a:tc>
                <a:tc>
                  <a:txBody>
                    <a:bodyPr/>
                    <a:lstStyle/>
                    <a:p>
                      <a:pPr algn="ctr"/>
                      <a:r>
                        <a:rPr lang="en-US" sz="2000" b="1" dirty="0"/>
                        <a:t>Amount</a:t>
                      </a:r>
                    </a:p>
                    <a:p>
                      <a:pPr algn="ctr"/>
                      <a:r>
                        <a:rPr lang="en-US" sz="2000" b="1" dirty="0"/>
                        <a:t>Spent</a:t>
                      </a:r>
                    </a:p>
                  </a:txBody>
                  <a:tcPr/>
                </a:tc>
                <a:tc>
                  <a:txBody>
                    <a:bodyPr/>
                    <a:lstStyle/>
                    <a:p>
                      <a:pPr algn="ctr"/>
                      <a:r>
                        <a:rPr lang="en-US" sz="2000" dirty="0"/>
                        <a:t>Percent</a:t>
                      </a:r>
                    </a:p>
                  </a:txBody>
                  <a:tcPr/>
                </a:tc>
                <a:extLst>
                  <a:ext uri="{0D108BD9-81ED-4DB2-BD59-A6C34878D82A}">
                    <a16:rowId xmlns:a16="http://schemas.microsoft.com/office/drawing/2014/main" val="694847930"/>
                  </a:ext>
                </a:extLst>
              </a:tr>
              <a:tr h="48147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Outpatient/Ambulatory</a:t>
                      </a:r>
                      <a:r>
                        <a:rPr lang="en-US" sz="2000" baseline="0" dirty="0"/>
                        <a:t> Health </a:t>
                      </a:r>
                      <a:r>
                        <a:rPr lang="en-US" sz="2000" baseline="0" dirty="0" err="1"/>
                        <a:t>Srvcs</a:t>
                      </a:r>
                      <a:r>
                        <a:rPr lang="en-US" sz="2000" baseline="0" dirty="0"/>
                        <a:t> (Clinic)</a:t>
                      </a:r>
                      <a:endParaRPr lang="en-US" sz="2000" dirty="0"/>
                    </a:p>
                  </a:txBody>
                  <a:tcPr/>
                </a:tc>
                <a:tc>
                  <a:txBody>
                    <a:bodyPr/>
                    <a:lstStyle/>
                    <a:p>
                      <a:pPr algn="ctr"/>
                      <a:r>
                        <a:rPr lang="en-US" sz="2000" dirty="0"/>
                        <a:t>$389,149</a:t>
                      </a:r>
                    </a:p>
                  </a:txBody>
                  <a:tcPr/>
                </a:tc>
                <a:tc>
                  <a:txBody>
                    <a:bodyPr/>
                    <a:lstStyle/>
                    <a:p>
                      <a:pPr algn="ctr"/>
                      <a:r>
                        <a:rPr lang="en-US" sz="2000" b="1" dirty="0"/>
                        <a:t>$386,188</a:t>
                      </a:r>
                    </a:p>
                  </a:txBody>
                  <a:tcPr/>
                </a:tc>
                <a:tc>
                  <a:txBody>
                    <a:bodyPr/>
                    <a:lstStyle/>
                    <a:p>
                      <a:pPr algn="ctr"/>
                      <a:r>
                        <a:rPr lang="en-US" sz="2000" dirty="0"/>
                        <a:t>99%</a:t>
                      </a:r>
                    </a:p>
                  </a:txBody>
                  <a:tcPr/>
                </a:tc>
                <a:extLst>
                  <a:ext uri="{0D108BD9-81ED-4DB2-BD59-A6C34878D82A}">
                    <a16:rowId xmlns:a16="http://schemas.microsoft.com/office/drawing/2014/main" val="1138281487"/>
                  </a:ext>
                </a:extLst>
              </a:tr>
              <a:tr h="438150">
                <a:tc>
                  <a:txBody>
                    <a:bodyPr/>
                    <a:lstStyle/>
                    <a:p>
                      <a:endParaRPr lang="en-US" sz="2000" dirty="0"/>
                    </a:p>
                  </a:txBody>
                  <a:tcPr/>
                </a:tc>
                <a:tc>
                  <a:txBody>
                    <a:bodyPr/>
                    <a:lstStyle/>
                    <a:p>
                      <a:pPr algn="ctr"/>
                      <a:endParaRPr lang="en-US" sz="2000" dirty="0"/>
                    </a:p>
                  </a:txBody>
                  <a:tcPr/>
                </a:tc>
                <a:tc>
                  <a:txBody>
                    <a:bodyPr/>
                    <a:lstStyle/>
                    <a:p>
                      <a:pPr algn="ctr"/>
                      <a:endParaRPr lang="en-US" sz="2000" b="1" dirty="0"/>
                    </a:p>
                  </a:txBody>
                  <a:tcPr/>
                </a:tc>
                <a:tc>
                  <a:txBody>
                    <a:bodyPr/>
                    <a:lstStyle/>
                    <a:p>
                      <a:pPr algn="ctr"/>
                      <a:endParaRPr lang="en-US" sz="2000" dirty="0"/>
                    </a:p>
                  </a:txBody>
                  <a:tcPr/>
                </a:tc>
                <a:extLst>
                  <a:ext uri="{0D108BD9-81ED-4DB2-BD59-A6C34878D82A}">
                    <a16:rowId xmlns:a16="http://schemas.microsoft.com/office/drawing/2014/main" val="3880391067"/>
                  </a:ext>
                </a:extLst>
              </a:tr>
            </a:tbl>
          </a:graphicData>
        </a:graphic>
      </p:graphicFrame>
      <p:graphicFrame>
        <p:nvGraphicFramePr>
          <p:cNvPr id="4" name="Content Placeholder 3">
            <a:extLst>
              <a:ext uri="{FF2B5EF4-FFF2-40B4-BE49-F238E27FC236}">
                <a16:creationId xmlns:a16="http://schemas.microsoft.com/office/drawing/2014/main" id="{DEC46684-5495-A6FD-3762-86C2EC77B346}"/>
              </a:ext>
            </a:extLst>
          </p:cNvPr>
          <p:cNvGraphicFramePr>
            <a:graphicFrameLocks/>
          </p:cNvGraphicFramePr>
          <p:nvPr>
            <p:extLst/>
          </p:nvPr>
        </p:nvGraphicFramePr>
        <p:xfrm>
          <a:off x="434833" y="3860987"/>
          <a:ext cx="11379200" cy="1854013"/>
        </p:xfrm>
        <a:graphic>
          <a:graphicData uri="http://schemas.openxmlformats.org/drawingml/2006/table">
            <a:tbl>
              <a:tblPr firstRow="1" bandRow="1">
                <a:tableStyleId>{F5AB1C69-6EDB-4FF4-983F-18BD219EF322}</a:tableStyleId>
              </a:tblPr>
              <a:tblGrid>
                <a:gridCol w="5549900">
                  <a:extLst>
                    <a:ext uri="{9D8B030D-6E8A-4147-A177-3AD203B41FA5}">
                      <a16:colId xmlns:a16="http://schemas.microsoft.com/office/drawing/2014/main" val="4093618873"/>
                    </a:ext>
                  </a:extLst>
                </a:gridCol>
                <a:gridCol w="2127250">
                  <a:extLst>
                    <a:ext uri="{9D8B030D-6E8A-4147-A177-3AD203B41FA5}">
                      <a16:colId xmlns:a16="http://schemas.microsoft.com/office/drawing/2014/main" val="352729617"/>
                    </a:ext>
                  </a:extLst>
                </a:gridCol>
                <a:gridCol w="2074785">
                  <a:extLst>
                    <a:ext uri="{9D8B030D-6E8A-4147-A177-3AD203B41FA5}">
                      <a16:colId xmlns:a16="http://schemas.microsoft.com/office/drawing/2014/main" val="1387261111"/>
                    </a:ext>
                  </a:extLst>
                </a:gridCol>
                <a:gridCol w="1627265">
                  <a:extLst>
                    <a:ext uri="{9D8B030D-6E8A-4147-A177-3AD203B41FA5}">
                      <a16:colId xmlns:a16="http://schemas.microsoft.com/office/drawing/2014/main" val="961615122"/>
                    </a:ext>
                  </a:extLst>
                </a:gridCol>
              </a:tblGrid>
              <a:tr h="934384">
                <a:tc>
                  <a:txBody>
                    <a:bodyPr/>
                    <a:lstStyle/>
                    <a:p>
                      <a:pPr algn="ctr"/>
                      <a:r>
                        <a:rPr lang="en-US" sz="2000" dirty="0"/>
                        <a:t>Support </a:t>
                      </a:r>
                      <a:r>
                        <a:rPr lang="en-US" sz="2000" baseline="0" dirty="0"/>
                        <a:t>Services Category</a:t>
                      </a:r>
                      <a:endParaRPr lang="en-US" sz="2000" dirty="0"/>
                    </a:p>
                  </a:txBody>
                  <a:tcPr/>
                </a:tc>
                <a:tc>
                  <a:txBody>
                    <a:bodyPr/>
                    <a:lstStyle/>
                    <a:p>
                      <a:pPr algn="ctr"/>
                      <a:r>
                        <a:rPr lang="en-US" sz="2000" dirty="0"/>
                        <a:t>Amount </a:t>
                      </a:r>
                    </a:p>
                    <a:p>
                      <a:pPr algn="ctr"/>
                      <a:r>
                        <a:rPr lang="en-US" sz="2000" dirty="0"/>
                        <a:t>Budgeted</a:t>
                      </a:r>
                    </a:p>
                  </a:txBody>
                  <a:tcPr/>
                </a:tc>
                <a:tc>
                  <a:txBody>
                    <a:bodyPr/>
                    <a:lstStyle/>
                    <a:p>
                      <a:pPr algn="ctr"/>
                      <a:r>
                        <a:rPr lang="en-US" sz="2000" b="1" dirty="0"/>
                        <a:t>Amount</a:t>
                      </a:r>
                    </a:p>
                    <a:p>
                      <a:pPr algn="ctr"/>
                      <a:r>
                        <a:rPr lang="en-US" sz="2000" b="1" dirty="0"/>
                        <a:t>Spent</a:t>
                      </a:r>
                    </a:p>
                  </a:txBody>
                  <a:tcPr/>
                </a:tc>
                <a:tc>
                  <a:txBody>
                    <a:bodyPr/>
                    <a:lstStyle/>
                    <a:p>
                      <a:pPr algn="ctr"/>
                      <a:r>
                        <a:rPr lang="en-US" sz="2000" dirty="0"/>
                        <a:t>Percent</a:t>
                      </a:r>
                    </a:p>
                  </a:txBody>
                  <a:tcPr/>
                </a:tc>
                <a:extLst>
                  <a:ext uri="{0D108BD9-81ED-4DB2-BD59-A6C34878D82A}">
                    <a16:rowId xmlns:a16="http://schemas.microsoft.com/office/drawing/2014/main" val="694847930"/>
                  </a:ext>
                </a:extLst>
              </a:tr>
              <a:tr h="48147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Referral for Health Care/ Supportive </a:t>
                      </a:r>
                      <a:r>
                        <a:rPr lang="en-US" sz="2000" dirty="0" err="1"/>
                        <a:t>Srvcs</a:t>
                      </a:r>
                      <a:endParaRPr lang="en-US" sz="2000" dirty="0"/>
                    </a:p>
                  </a:txBody>
                  <a:tcPr/>
                </a:tc>
                <a:tc>
                  <a:txBody>
                    <a:bodyPr/>
                    <a:lstStyle/>
                    <a:p>
                      <a:pPr algn="ctr"/>
                      <a:r>
                        <a:rPr lang="en-US" sz="2000" dirty="0"/>
                        <a:t>$202,894</a:t>
                      </a:r>
                    </a:p>
                  </a:txBody>
                  <a:tcPr/>
                </a:tc>
                <a:tc>
                  <a:txBody>
                    <a:bodyPr/>
                    <a:lstStyle/>
                    <a:p>
                      <a:pPr algn="ctr"/>
                      <a:r>
                        <a:rPr lang="en-US" sz="2000" b="1" dirty="0"/>
                        <a:t>$135,985</a:t>
                      </a:r>
                    </a:p>
                  </a:txBody>
                  <a:tcPr/>
                </a:tc>
                <a:tc>
                  <a:txBody>
                    <a:bodyPr/>
                    <a:lstStyle/>
                    <a:p>
                      <a:pPr algn="ctr"/>
                      <a:r>
                        <a:rPr lang="en-US" sz="2000" dirty="0"/>
                        <a:t>67%</a:t>
                      </a:r>
                    </a:p>
                  </a:txBody>
                  <a:tcPr/>
                </a:tc>
                <a:extLst>
                  <a:ext uri="{0D108BD9-81ED-4DB2-BD59-A6C34878D82A}">
                    <a16:rowId xmlns:a16="http://schemas.microsoft.com/office/drawing/2014/main" val="1138281487"/>
                  </a:ext>
                </a:extLst>
              </a:tr>
              <a:tr h="438150">
                <a:tc>
                  <a:txBody>
                    <a:bodyPr/>
                    <a:lstStyle/>
                    <a:p>
                      <a:endParaRPr lang="en-US" sz="2000" dirty="0"/>
                    </a:p>
                  </a:txBody>
                  <a:tcPr/>
                </a:tc>
                <a:tc>
                  <a:txBody>
                    <a:bodyPr/>
                    <a:lstStyle/>
                    <a:p>
                      <a:pPr algn="ctr"/>
                      <a:endParaRPr lang="en-US" sz="2000" dirty="0"/>
                    </a:p>
                  </a:txBody>
                  <a:tcPr/>
                </a:tc>
                <a:tc>
                  <a:txBody>
                    <a:bodyPr/>
                    <a:lstStyle/>
                    <a:p>
                      <a:pPr algn="ctr"/>
                      <a:endParaRPr lang="en-US" sz="2000" b="1" dirty="0"/>
                    </a:p>
                  </a:txBody>
                  <a:tcPr/>
                </a:tc>
                <a:tc>
                  <a:txBody>
                    <a:bodyPr/>
                    <a:lstStyle/>
                    <a:p>
                      <a:pPr algn="ctr"/>
                      <a:endParaRPr lang="en-US" sz="2000" dirty="0"/>
                    </a:p>
                  </a:txBody>
                  <a:tcPr/>
                </a:tc>
                <a:extLst>
                  <a:ext uri="{0D108BD9-81ED-4DB2-BD59-A6C34878D82A}">
                    <a16:rowId xmlns:a16="http://schemas.microsoft.com/office/drawing/2014/main" val="3880391067"/>
                  </a:ext>
                </a:extLst>
              </a:tr>
            </a:tbl>
          </a:graphicData>
        </a:graphic>
      </p:graphicFrame>
    </p:spTree>
    <p:extLst>
      <p:ext uri="{BB962C8B-B14F-4D97-AF65-F5344CB8AC3E}">
        <p14:creationId xmlns:p14="http://schemas.microsoft.com/office/powerpoint/2010/main" val="3137149743"/>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2">
            <a:extLst>
              <a:ext uri="{FF2B5EF4-FFF2-40B4-BE49-F238E27FC236}">
                <a16:creationId xmlns:a16="http://schemas.microsoft.com/office/drawing/2014/main" id="{0AED8A04-B3FA-414C-87FE-F48211075AAD}"/>
              </a:ext>
            </a:extLst>
          </p:cNvPr>
          <p:cNvSpPr>
            <a:spLocks noGrp="1"/>
          </p:cNvSpPr>
          <p:nvPr>
            <p:ph type="title"/>
          </p:nvPr>
        </p:nvSpPr>
        <p:spPr/>
        <p:txBody>
          <a:bodyPr>
            <a:normAutofit fontScale="90000"/>
          </a:bodyPr>
          <a:lstStyle/>
          <a:p>
            <a:pPr algn="ctr"/>
            <a:r>
              <a:rPr lang="en-US" sz="4000" dirty="0">
                <a:latin typeface="+mj-lt"/>
                <a:cs typeface="Calibri" panose="020F0502020204030204" pitchFamily="34" charset="0"/>
              </a:rPr>
              <a:t>GY21 Patient Care GR</a:t>
            </a:r>
            <a:br>
              <a:rPr lang="en-US" sz="4000" dirty="0">
                <a:latin typeface="+mj-lt"/>
                <a:cs typeface="Calibri" panose="020F0502020204030204" pitchFamily="34" charset="0"/>
              </a:rPr>
            </a:br>
            <a:r>
              <a:rPr lang="en-US" sz="3100" dirty="0">
                <a:latin typeface="+mj-lt"/>
                <a:cs typeface="Calibri" panose="020F0502020204030204" pitchFamily="34" charset="0"/>
              </a:rPr>
              <a:t>Core Medical &amp; Support Services expenditures by service category</a:t>
            </a:r>
            <a:endParaRPr lang="en-US" sz="4000" dirty="0">
              <a:latin typeface="+mj-lt"/>
              <a:cs typeface="Calibri" panose="020F0502020204030204" pitchFamily="34" charset="0"/>
            </a:endParaRPr>
          </a:p>
        </p:txBody>
      </p:sp>
      <p:graphicFrame>
        <p:nvGraphicFramePr>
          <p:cNvPr id="3" name="Content Placeholder 3">
            <a:extLst>
              <a:ext uri="{FF2B5EF4-FFF2-40B4-BE49-F238E27FC236}">
                <a16:creationId xmlns:a16="http://schemas.microsoft.com/office/drawing/2014/main" id="{DB5FC495-91A1-B723-4B36-F9C53CDB58BA}"/>
              </a:ext>
            </a:extLst>
          </p:cNvPr>
          <p:cNvGraphicFramePr>
            <a:graphicFrameLocks/>
          </p:cNvGraphicFramePr>
          <p:nvPr>
            <p:extLst/>
          </p:nvPr>
        </p:nvGraphicFramePr>
        <p:xfrm>
          <a:off x="406400" y="1360861"/>
          <a:ext cx="11379200" cy="2575018"/>
        </p:xfrm>
        <a:graphic>
          <a:graphicData uri="http://schemas.openxmlformats.org/drawingml/2006/table">
            <a:tbl>
              <a:tblPr firstRow="1" bandRow="1">
                <a:tableStyleId>{F5AB1C69-6EDB-4FF4-983F-18BD219EF322}</a:tableStyleId>
              </a:tblPr>
              <a:tblGrid>
                <a:gridCol w="5549900">
                  <a:extLst>
                    <a:ext uri="{9D8B030D-6E8A-4147-A177-3AD203B41FA5}">
                      <a16:colId xmlns:a16="http://schemas.microsoft.com/office/drawing/2014/main" val="4093618873"/>
                    </a:ext>
                  </a:extLst>
                </a:gridCol>
                <a:gridCol w="2127250">
                  <a:extLst>
                    <a:ext uri="{9D8B030D-6E8A-4147-A177-3AD203B41FA5}">
                      <a16:colId xmlns:a16="http://schemas.microsoft.com/office/drawing/2014/main" val="352729617"/>
                    </a:ext>
                  </a:extLst>
                </a:gridCol>
                <a:gridCol w="2074785">
                  <a:extLst>
                    <a:ext uri="{9D8B030D-6E8A-4147-A177-3AD203B41FA5}">
                      <a16:colId xmlns:a16="http://schemas.microsoft.com/office/drawing/2014/main" val="1387261111"/>
                    </a:ext>
                  </a:extLst>
                </a:gridCol>
                <a:gridCol w="1627265">
                  <a:extLst>
                    <a:ext uri="{9D8B030D-6E8A-4147-A177-3AD203B41FA5}">
                      <a16:colId xmlns:a16="http://schemas.microsoft.com/office/drawing/2014/main" val="961615122"/>
                    </a:ext>
                  </a:extLst>
                </a:gridCol>
              </a:tblGrid>
              <a:tr h="779089">
                <a:tc>
                  <a:txBody>
                    <a:bodyPr/>
                    <a:lstStyle/>
                    <a:p>
                      <a:pPr algn="ctr"/>
                      <a:r>
                        <a:rPr lang="en-US" sz="2000" dirty="0"/>
                        <a:t>Core</a:t>
                      </a:r>
                      <a:r>
                        <a:rPr lang="en-US" sz="2000" baseline="0" dirty="0"/>
                        <a:t> Medical Services Category</a:t>
                      </a:r>
                      <a:endParaRPr lang="en-US" sz="2000" dirty="0"/>
                    </a:p>
                  </a:txBody>
                  <a:tcPr/>
                </a:tc>
                <a:tc>
                  <a:txBody>
                    <a:bodyPr/>
                    <a:lstStyle/>
                    <a:p>
                      <a:pPr algn="ctr"/>
                      <a:r>
                        <a:rPr lang="en-US" sz="2000" dirty="0"/>
                        <a:t>Amount </a:t>
                      </a:r>
                    </a:p>
                    <a:p>
                      <a:pPr algn="ctr"/>
                      <a:r>
                        <a:rPr lang="en-US" sz="2000" dirty="0"/>
                        <a:t>Budgeted</a:t>
                      </a:r>
                    </a:p>
                  </a:txBody>
                  <a:tcPr/>
                </a:tc>
                <a:tc>
                  <a:txBody>
                    <a:bodyPr/>
                    <a:lstStyle/>
                    <a:p>
                      <a:pPr algn="ctr"/>
                      <a:r>
                        <a:rPr lang="en-US" sz="2000" b="1" dirty="0"/>
                        <a:t>Amount</a:t>
                      </a:r>
                    </a:p>
                    <a:p>
                      <a:pPr algn="ctr"/>
                      <a:r>
                        <a:rPr lang="en-US" sz="2000" b="1" dirty="0"/>
                        <a:t>Spent</a:t>
                      </a:r>
                    </a:p>
                  </a:txBody>
                  <a:tcPr/>
                </a:tc>
                <a:tc>
                  <a:txBody>
                    <a:bodyPr/>
                    <a:lstStyle/>
                    <a:p>
                      <a:pPr algn="ctr"/>
                      <a:r>
                        <a:rPr lang="en-US" sz="2000" dirty="0"/>
                        <a:t>Percent</a:t>
                      </a:r>
                    </a:p>
                  </a:txBody>
                  <a:tcPr/>
                </a:tc>
                <a:extLst>
                  <a:ext uri="{0D108BD9-81ED-4DB2-BD59-A6C34878D82A}">
                    <a16:rowId xmlns:a16="http://schemas.microsoft.com/office/drawing/2014/main" val="694847930"/>
                  </a:ext>
                </a:extLst>
              </a:tr>
              <a:tr h="48147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Outpatient/Ambulatory</a:t>
                      </a:r>
                      <a:r>
                        <a:rPr lang="en-US" sz="2000" baseline="0" dirty="0"/>
                        <a:t> Health </a:t>
                      </a:r>
                      <a:r>
                        <a:rPr lang="en-US" sz="2000" baseline="0" dirty="0" err="1"/>
                        <a:t>Srvcs</a:t>
                      </a:r>
                      <a:r>
                        <a:rPr lang="en-US" sz="2000" baseline="0" dirty="0"/>
                        <a:t> (Lab </a:t>
                      </a:r>
                      <a:r>
                        <a:rPr lang="en-US" sz="1200" baseline="0" dirty="0"/>
                        <a:t>no NOE</a:t>
                      </a:r>
                      <a:r>
                        <a:rPr lang="en-US" sz="2000" baseline="0" dirty="0"/>
                        <a:t>)</a:t>
                      </a:r>
                      <a:endParaRPr lang="en-US" sz="2000" dirty="0"/>
                    </a:p>
                  </a:txBody>
                  <a:tcPr/>
                </a:tc>
                <a:tc>
                  <a:txBody>
                    <a:bodyPr/>
                    <a:lstStyle/>
                    <a:p>
                      <a:pPr algn="ctr"/>
                      <a:r>
                        <a:rPr lang="en-US" sz="2000" dirty="0"/>
                        <a:t>$88,000</a:t>
                      </a:r>
                    </a:p>
                  </a:txBody>
                  <a:tcPr/>
                </a:tc>
                <a:tc>
                  <a:txBody>
                    <a:bodyPr/>
                    <a:lstStyle/>
                    <a:p>
                      <a:pPr algn="ctr"/>
                      <a:r>
                        <a:rPr lang="en-US" sz="2000" b="1" dirty="0"/>
                        <a:t>$50,167</a:t>
                      </a:r>
                    </a:p>
                  </a:txBody>
                  <a:tcPr/>
                </a:tc>
                <a:tc>
                  <a:txBody>
                    <a:bodyPr/>
                    <a:lstStyle/>
                    <a:p>
                      <a:pPr algn="ctr"/>
                      <a:r>
                        <a:rPr lang="en-US" sz="2000" dirty="0"/>
                        <a:t>57%</a:t>
                      </a:r>
                    </a:p>
                  </a:txBody>
                  <a:tcPr/>
                </a:tc>
                <a:extLst>
                  <a:ext uri="{0D108BD9-81ED-4DB2-BD59-A6C34878D82A}">
                    <a16:rowId xmlns:a16="http://schemas.microsoft.com/office/drawing/2014/main" val="1138281487"/>
                  </a:ext>
                </a:extLst>
              </a:tr>
              <a:tr h="438150">
                <a:tc>
                  <a:txBody>
                    <a:bodyPr/>
                    <a:lstStyle/>
                    <a:p>
                      <a:r>
                        <a:rPr lang="en-US" sz="2000" dirty="0"/>
                        <a:t>Oral Health Care</a:t>
                      </a:r>
                    </a:p>
                  </a:txBody>
                  <a:tcPr/>
                </a:tc>
                <a:tc>
                  <a:txBody>
                    <a:bodyPr/>
                    <a:lstStyle/>
                    <a:p>
                      <a:pPr algn="ctr"/>
                      <a:r>
                        <a:rPr lang="en-US" sz="2000" dirty="0"/>
                        <a:t>$276,837</a:t>
                      </a:r>
                    </a:p>
                  </a:txBody>
                  <a:tcPr/>
                </a:tc>
                <a:tc>
                  <a:txBody>
                    <a:bodyPr/>
                    <a:lstStyle/>
                    <a:p>
                      <a:pPr algn="ctr"/>
                      <a:r>
                        <a:rPr lang="en-US" sz="2000" b="1" dirty="0"/>
                        <a:t>$229,079</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000" dirty="0"/>
                        <a:t>83%</a:t>
                      </a:r>
                    </a:p>
                  </a:txBody>
                  <a:tcPr/>
                </a:tc>
                <a:extLst>
                  <a:ext uri="{0D108BD9-81ED-4DB2-BD59-A6C34878D82A}">
                    <a16:rowId xmlns:a16="http://schemas.microsoft.com/office/drawing/2014/main" val="3880391067"/>
                  </a:ext>
                </a:extLst>
              </a:tr>
              <a:tr h="43815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Mental Health Services</a:t>
                      </a:r>
                    </a:p>
                  </a:txBody>
                  <a:tcPr/>
                </a:tc>
                <a:tc>
                  <a:txBody>
                    <a:bodyPr/>
                    <a:lstStyle/>
                    <a:p>
                      <a:pPr algn="ctr"/>
                      <a:r>
                        <a:rPr lang="en-US" sz="2000" dirty="0"/>
                        <a:t>$93,040</a:t>
                      </a:r>
                    </a:p>
                  </a:txBody>
                  <a:tcPr/>
                </a:tc>
                <a:tc>
                  <a:txBody>
                    <a:bodyPr/>
                    <a:lstStyle/>
                    <a:p>
                      <a:pPr algn="ctr"/>
                      <a:r>
                        <a:rPr lang="en-US" sz="2000" b="1" dirty="0"/>
                        <a:t>$78,115</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000" dirty="0"/>
                        <a:t>84%</a:t>
                      </a:r>
                    </a:p>
                  </a:txBody>
                  <a:tcPr/>
                </a:tc>
                <a:extLst>
                  <a:ext uri="{0D108BD9-81ED-4DB2-BD59-A6C34878D82A}">
                    <a16:rowId xmlns:a16="http://schemas.microsoft.com/office/drawing/2014/main" val="1538361197"/>
                  </a:ext>
                </a:extLst>
              </a:tr>
              <a:tr h="43815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Treatment Adherence</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000" dirty="0"/>
                        <a:t>$93,040</a:t>
                      </a:r>
                    </a:p>
                  </a:txBody>
                  <a:tcPr/>
                </a:tc>
                <a:tc>
                  <a:txBody>
                    <a:bodyPr/>
                    <a:lstStyle/>
                    <a:p>
                      <a:pPr algn="ctr"/>
                      <a:r>
                        <a:rPr lang="en-US" sz="2000" b="1" dirty="0"/>
                        <a:t>$85,696</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000" dirty="0"/>
                        <a:t>92%</a:t>
                      </a:r>
                    </a:p>
                  </a:txBody>
                  <a:tcPr/>
                </a:tc>
                <a:extLst>
                  <a:ext uri="{0D108BD9-81ED-4DB2-BD59-A6C34878D82A}">
                    <a16:rowId xmlns:a16="http://schemas.microsoft.com/office/drawing/2014/main" val="728770530"/>
                  </a:ext>
                </a:extLst>
              </a:tr>
            </a:tbl>
          </a:graphicData>
        </a:graphic>
      </p:graphicFrame>
      <p:graphicFrame>
        <p:nvGraphicFramePr>
          <p:cNvPr id="4" name="Content Placeholder 3">
            <a:extLst>
              <a:ext uri="{FF2B5EF4-FFF2-40B4-BE49-F238E27FC236}">
                <a16:creationId xmlns:a16="http://schemas.microsoft.com/office/drawing/2014/main" id="{DEC46684-5495-A6FD-3762-86C2EC77B346}"/>
              </a:ext>
            </a:extLst>
          </p:cNvPr>
          <p:cNvGraphicFramePr>
            <a:graphicFrameLocks/>
          </p:cNvGraphicFramePr>
          <p:nvPr>
            <p:extLst/>
          </p:nvPr>
        </p:nvGraphicFramePr>
        <p:xfrm>
          <a:off x="434833" y="4254687"/>
          <a:ext cx="11379200" cy="1662392"/>
        </p:xfrm>
        <a:graphic>
          <a:graphicData uri="http://schemas.openxmlformats.org/drawingml/2006/table">
            <a:tbl>
              <a:tblPr firstRow="1" bandRow="1">
                <a:tableStyleId>{F5AB1C69-6EDB-4FF4-983F-18BD219EF322}</a:tableStyleId>
              </a:tblPr>
              <a:tblGrid>
                <a:gridCol w="5549900">
                  <a:extLst>
                    <a:ext uri="{9D8B030D-6E8A-4147-A177-3AD203B41FA5}">
                      <a16:colId xmlns:a16="http://schemas.microsoft.com/office/drawing/2014/main" val="4093618873"/>
                    </a:ext>
                  </a:extLst>
                </a:gridCol>
                <a:gridCol w="2127250">
                  <a:extLst>
                    <a:ext uri="{9D8B030D-6E8A-4147-A177-3AD203B41FA5}">
                      <a16:colId xmlns:a16="http://schemas.microsoft.com/office/drawing/2014/main" val="352729617"/>
                    </a:ext>
                  </a:extLst>
                </a:gridCol>
                <a:gridCol w="2074785">
                  <a:extLst>
                    <a:ext uri="{9D8B030D-6E8A-4147-A177-3AD203B41FA5}">
                      <a16:colId xmlns:a16="http://schemas.microsoft.com/office/drawing/2014/main" val="1387261111"/>
                    </a:ext>
                  </a:extLst>
                </a:gridCol>
                <a:gridCol w="1627265">
                  <a:extLst>
                    <a:ext uri="{9D8B030D-6E8A-4147-A177-3AD203B41FA5}">
                      <a16:colId xmlns:a16="http://schemas.microsoft.com/office/drawing/2014/main" val="961615122"/>
                    </a:ext>
                  </a:extLst>
                </a:gridCol>
              </a:tblGrid>
              <a:tr h="742763">
                <a:tc>
                  <a:txBody>
                    <a:bodyPr/>
                    <a:lstStyle/>
                    <a:p>
                      <a:pPr algn="ctr"/>
                      <a:r>
                        <a:rPr lang="en-US" sz="2000" dirty="0"/>
                        <a:t>Support </a:t>
                      </a:r>
                      <a:r>
                        <a:rPr lang="en-US" sz="2000" baseline="0" dirty="0"/>
                        <a:t>Services Category</a:t>
                      </a:r>
                      <a:endParaRPr lang="en-US" sz="2000" dirty="0"/>
                    </a:p>
                  </a:txBody>
                  <a:tcPr/>
                </a:tc>
                <a:tc>
                  <a:txBody>
                    <a:bodyPr/>
                    <a:lstStyle/>
                    <a:p>
                      <a:pPr algn="ctr"/>
                      <a:r>
                        <a:rPr lang="en-US" sz="2000" dirty="0"/>
                        <a:t>Amount </a:t>
                      </a:r>
                    </a:p>
                    <a:p>
                      <a:pPr algn="ctr"/>
                      <a:r>
                        <a:rPr lang="en-US" sz="2000" dirty="0"/>
                        <a:t>Budgeted</a:t>
                      </a:r>
                    </a:p>
                  </a:txBody>
                  <a:tcPr/>
                </a:tc>
                <a:tc>
                  <a:txBody>
                    <a:bodyPr/>
                    <a:lstStyle/>
                    <a:p>
                      <a:pPr algn="ctr"/>
                      <a:r>
                        <a:rPr lang="en-US" sz="2000" b="1" dirty="0"/>
                        <a:t>Amount</a:t>
                      </a:r>
                    </a:p>
                    <a:p>
                      <a:pPr algn="ctr"/>
                      <a:r>
                        <a:rPr lang="en-US" sz="2000" b="1" dirty="0"/>
                        <a:t>Spent</a:t>
                      </a:r>
                    </a:p>
                  </a:txBody>
                  <a:tcPr/>
                </a:tc>
                <a:tc>
                  <a:txBody>
                    <a:bodyPr/>
                    <a:lstStyle/>
                    <a:p>
                      <a:pPr algn="ctr"/>
                      <a:r>
                        <a:rPr lang="en-US" sz="2000" dirty="0"/>
                        <a:t>Percent</a:t>
                      </a:r>
                    </a:p>
                  </a:txBody>
                  <a:tcPr/>
                </a:tc>
                <a:extLst>
                  <a:ext uri="{0D108BD9-81ED-4DB2-BD59-A6C34878D82A}">
                    <a16:rowId xmlns:a16="http://schemas.microsoft.com/office/drawing/2014/main" val="694847930"/>
                  </a:ext>
                </a:extLst>
              </a:tr>
              <a:tr h="48147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Referral for Health Care/ Supportive </a:t>
                      </a:r>
                      <a:r>
                        <a:rPr lang="en-US" sz="2000" dirty="0" err="1"/>
                        <a:t>Srvcs</a:t>
                      </a:r>
                      <a:endParaRPr lang="en-US" sz="2000" dirty="0"/>
                    </a:p>
                  </a:txBody>
                  <a:tcPr/>
                </a:tc>
                <a:tc>
                  <a:txBody>
                    <a:bodyPr/>
                    <a:lstStyle/>
                    <a:p>
                      <a:pPr algn="ctr"/>
                      <a:r>
                        <a:rPr lang="en-US" sz="2000" dirty="0"/>
                        <a:t>$58,847</a:t>
                      </a:r>
                    </a:p>
                  </a:txBody>
                  <a:tcPr/>
                </a:tc>
                <a:tc>
                  <a:txBody>
                    <a:bodyPr/>
                    <a:lstStyle/>
                    <a:p>
                      <a:pPr algn="ctr"/>
                      <a:r>
                        <a:rPr lang="en-US" sz="2000" b="1" dirty="0"/>
                        <a:t>$49,823</a:t>
                      </a:r>
                    </a:p>
                  </a:txBody>
                  <a:tcPr/>
                </a:tc>
                <a:tc>
                  <a:txBody>
                    <a:bodyPr/>
                    <a:lstStyle/>
                    <a:p>
                      <a:pPr algn="ctr"/>
                      <a:r>
                        <a:rPr lang="en-US" sz="2000" dirty="0"/>
                        <a:t>85%</a:t>
                      </a:r>
                    </a:p>
                  </a:txBody>
                  <a:tcPr/>
                </a:tc>
                <a:extLst>
                  <a:ext uri="{0D108BD9-81ED-4DB2-BD59-A6C34878D82A}">
                    <a16:rowId xmlns:a16="http://schemas.microsoft.com/office/drawing/2014/main" val="1138281487"/>
                  </a:ext>
                </a:extLst>
              </a:tr>
              <a:tr h="438150">
                <a:tc>
                  <a:txBody>
                    <a:bodyPr/>
                    <a:lstStyle/>
                    <a:p>
                      <a:r>
                        <a:rPr lang="en-US" sz="2000" dirty="0"/>
                        <a:t>Food Bank/ Food Pantry</a:t>
                      </a:r>
                    </a:p>
                  </a:txBody>
                  <a:tcPr/>
                </a:tc>
                <a:tc>
                  <a:txBody>
                    <a:bodyPr/>
                    <a:lstStyle/>
                    <a:p>
                      <a:pPr algn="ctr"/>
                      <a:r>
                        <a:rPr lang="en-US" sz="2000" dirty="0"/>
                        <a:t>$15,624</a:t>
                      </a:r>
                    </a:p>
                  </a:txBody>
                  <a:tcPr/>
                </a:tc>
                <a:tc>
                  <a:txBody>
                    <a:bodyPr/>
                    <a:lstStyle/>
                    <a:p>
                      <a:pPr algn="ctr"/>
                      <a:r>
                        <a:rPr lang="en-US" sz="2000" b="1" dirty="0"/>
                        <a:t>$15,624</a:t>
                      </a:r>
                    </a:p>
                  </a:txBody>
                  <a:tcPr/>
                </a:tc>
                <a:tc>
                  <a:txBody>
                    <a:bodyPr/>
                    <a:lstStyle/>
                    <a:p>
                      <a:pPr algn="ctr"/>
                      <a:r>
                        <a:rPr lang="en-US" sz="2000" dirty="0"/>
                        <a:t>100%</a:t>
                      </a:r>
                    </a:p>
                  </a:txBody>
                  <a:tcPr/>
                </a:tc>
                <a:extLst>
                  <a:ext uri="{0D108BD9-81ED-4DB2-BD59-A6C34878D82A}">
                    <a16:rowId xmlns:a16="http://schemas.microsoft.com/office/drawing/2014/main" val="3880391067"/>
                  </a:ext>
                </a:extLst>
              </a:tr>
            </a:tbl>
          </a:graphicData>
        </a:graphic>
      </p:graphicFrame>
    </p:spTree>
    <p:extLst>
      <p:ext uri="{BB962C8B-B14F-4D97-AF65-F5344CB8AC3E}">
        <p14:creationId xmlns:p14="http://schemas.microsoft.com/office/powerpoint/2010/main" val="2473084988"/>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2">
            <a:extLst>
              <a:ext uri="{FF2B5EF4-FFF2-40B4-BE49-F238E27FC236}">
                <a16:creationId xmlns:a16="http://schemas.microsoft.com/office/drawing/2014/main" id="{0AED8A04-B3FA-414C-87FE-F48211075AAD}"/>
              </a:ext>
            </a:extLst>
          </p:cNvPr>
          <p:cNvSpPr>
            <a:spLocks noGrp="1"/>
          </p:cNvSpPr>
          <p:nvPr>
            <p:ph type="title"/>
          </p:nvPr>
        </p:nvSpPr>
        <p:spPr/>
        <p:txBody>
          <a:bodyPr>
            <a:normAutofit/>
          </a:bodyPr>
          <a:lstStyle/>
          <a:p>
            <a:pPr algn="ctr"/>
            <a:r>
              <a:rPr lang="en-US" sz="4000" dirty="0">
                <a:latin typeface="+mj-lt"/>
                <a:cs typeface="Calibri" panose="020F0502020204030204" pitchFamily="34" charset="0"/>
              </a:rPr>
              <a:t>Service Category Ordered by Expenditure</a:t>
            </a:r>
          </a:p>
        </p:txBody>
      </p:sp>
      <p:graphicFrame>
        <p:nvGraphicFramePr>
          <p:cNvPr id="2" name="Content Placeholder 7">
            <a:extLst>
              <a:ext uri="{FF2B5EF4-FFF2-40B4-BE49-F238E27FC236}">
                <a16:creationId xmlns:a16="http://schemas.microsoft.com/office/drawing/2014/main" id="{DF78D514-8E7D-718F-0236-2B523569C3E1}"/>
              </a:ext>
            </a:extLst>
          </p:cNvPr>
          <p:cNvGraphicFramePr>
            <a:graphicFrameLocks/>
          </p:cNvGraphicFramePr>
          <p:nvPr>
            <p:extLst/>
          </p:nvPr>
        </p:nvGraphicFramePr>
        <p:xfrm>
          <a:off x="985837" y="1517650"/>
          <a:ext cx="10220325" cy="4354338"/>
        </p:xfrm>
        <a:graphic>
          <a:graphicData uri="http://schemas.openxmlformats.org/drawingml/2006/table">
            <a:tbl>
              <a:tblPr firstRow="1" bandRow="1">
                <a:tableStyleId>{F5AB1C69-6EDB-4FF4-983F-18BD219EF322}</a:tableStyleId>
              </a:tblPr>
              <a:tblGrid>
                <a:gridCol w="5965825">
                  <a:extLst>
                    <a:ext uri="{9D8B030D-6E8A-4147-A177-3AD203B41FA5}">
                      <a16:colId xmlns:a16="http://schemas.microsoft.com/office/drawing/2014/main" val="2599982707"/>
                    </a:ext>
                  </a:extLst>
                </a:gridCol>
                <a:gridCol w="2406650">
                  <a:extLst>
                    <a:ext uri="{9D8B030D-6E8A-4147-A177-3AD203B41FA5}">
                      <a16:colId xmlns:a16="http://schemas.microsoft.com/office/drawing/2014/main" val="757189418"/>
                    </a:ext>
                  </a:extLst>
                </a:gridCol>
                <a:gridCol w="1847850">
                  <a:extLst>
                    <a:ext uri="{9D8B030D-6E8A-4147-A177-3AD203B41FA5}">
                      <a16:colId xmlns:a16="http://schemas.microsoft.com/office/drawing/2014/main" val="263358247"/>
                    </a:ext>
                  </a:extLst>
                </a:gridCol>
              </a:tblGrid>
              <a:tr h="538587">
                <a:tc>
                  <a:txBody>
                    <a:bodyPr/>
                    <a:lstStyle/>
                    <a:p>
                      <a:pPr algn="ctr"/>
                      <a:r>
                        <a:rPr lang="en-US" sz="2400" dirty="0"/>
                        <a:t>Services</a:t>
                      </a:r>
                      <a:r>
                        <a:rPr lang="en-US" sz="2400" baseline="0" dirty="0"/>
                        <a:t> Category</a:t>
                      </a:r>
                      <a:endParaRPr lang="en-US" sz="2400" dirty="0"/>
                    </a:p>
                  </a:txBody>
                  <a:tcPr/>
                </a:tc>
                <a:tc>
                  <a:txBody>
                    <a:bodyPr/>
                    <a:lstStyle/>
                    <a:p>
                      <a:pPr algn="ctr"/>
                      <a:r>
                        <a:rPr lang="en-US" sz="2400" dirty="0"/>
                        <a:t>Amount </a:t>
                      </a:r>
                    </a:p>
                  </a:txBody>
                  <a:tcPr/>
                </a:tc>
                <a:tc>
                  <a:txBody>
                    <a:bodyPr/>
                    <a:lstStyle/>
                    <a:p>
                      <a:pPr algn="ctr"/>
                      <a:r>
                        <a:rPr lang="en-US" sz="2400" dirty="0"/>
                        <a:t>Percent</a:t>
                      </a:r>
                    </a:p>
                  </a:txBody>
                  <a:tcPr/>
                </a:tc>
                <a:extLst>
                  <a:ext uri="{0D108BD9-81ED-4DB2-BD59-A6C34878D82A}">
                    <a16:rowId xmlns:a16="http://schemas.microsoft.com/office/drawing/2014/main" val="952197218"/>
                  </a:ext>
                </a:extLst>
              </a:tr>
              <a:tr h="407563">
                <a:tc>
                  <a:txBody>
                    <a:bodyPr/>
                    <a:lstStyle/>
                    <a:p>
                      <a:pPr algn="l" fontAlgn="b"/>
                      <a:r>
                        <a:rPr lang="en-US" sz="2100" b="0" i="0" u="none" strike="noStrike" dirty="0">
                          <a:solidFill>
                            <a:srgbClr val="000000"/>
                          </a:solidFill>
                          <a:effectLst/>
                          <a:latin typeface="Calibri" panose="020F0502020204030204" pitchFamily="34" charset="0"/>
                        </a:rPr>
                        <a:t>Outpatient Ambulatory (Lab)</a:t>
                      </a:r>
                    </a:p>
                  </a:txBody>
                  <a:tcPr marL="6350" marR="6350" marT="6350" marB="0" anchor="b"/>
                </a:tc>
                <a:tc>
                  <a:txBody>
                    <a:bodyPr/>
                    <a:lstStyle/>
                    <a:p>
                      <a:pPr algn="l" fontAlgn="b"/>
                      <a:r>
                        <a:rPr lang="en-US" sz="2100" b="0" i="0" u="none" strike="noStrike" dirty="0">
                          <a:solidFill>
                            <a:srgbClr val="000000"/>
                          </a:solidFill>
                          <a:effectLst/>
                          <a:latin typeface="Calibri" panose="020F0502020204030204" pitchFamily="34" charset="0"/>
                        </a:rPr>
                        <a:t> $      488,316.03 </a:t>
                      </a:r>
                    </a:p>
                  </a:txBody>
                  <a:tcPr marL="6350" marR="6350" marT="6350" marB="0" anchor="b"/>
                </a:tc>
                <a:tc>
                  <a:txBody>
                    <a:bodyPr/>
                    <a:lstStyle/>
                    <a:p>
                      <a:pPr algn="ctr" fontAlgn="b"/>
                      <a:r>
                        <a:rPr lang="en-US" sz="2100" b="0" i="0" u="none" strike="noStrike" dirty="0">
                          <a:solidFill>
                            <a:srgbClr val="000000"/>
                          </a:solidFill>
                          <a:effectLst/>
                          <a:latin typeface="Calibri" panose="020F0502020204030204" pitchFamily="34" charset="0"/>
                        </a:rPr>
                        <a:t>30.9%</a:t>
                      </a:r>
                    </a:p>
                  </a:txBody>
                  <a:tcPr marL="6350" marR="6350" marT="6350" marB="0" anchor="b"/>
                </a:tc>
                <a:extLst>
                  <a:ext uri="{0D108BD9-81ED-4DB2-BD59-A6C34878D82A}">
                    <a16:rowId xmlns:a16="http://schemas.microsoft.com/office/drawing/2014/main" val="1535725263"/>
                  </a:ext>
                </a:extLst>
              </a:tr>
              <a:tr h="366538">
                <a:tc>
                  <a:txBody>
                    <a:bodyPr/>
                    <a:lstStyle/>
                    <a:p>
                      <a:pPr algn="l" fontAlgn="b"/>
                      <a:r>
                        <a:rPr lang="en-US" sz="2100" b="0" i="0" u="none" strike="noStrike" dirty="0">
                          <a:solidFill>
                            <a:srgbClr val="000000"/>
                          </a:solidFill>
                          <a:effectLst/>
                          <a:latin typeface="Calibri" panose="020F0502020204030204" pitchFamily="34" charset="0"/>
                        </a:rPr>
                        <a:t>Outpatient Ambulatory (Clinic)</a:t>
                      </a:r>
                    </a:p>
                  </a:txBody>
                  <a:tcPr marL="6350" marR="6350" marT="6350" marB="0" anchor="b"/>
                </a:tc>
                <a:tc>
                  <a:txBody>
                    <a:bodyPr/>
                    <a:lstStyle/>
                    <a:p>
                      <a:pPr algn="l" fontAlgn="b"/>
                      <a:r>
                        <a:rPr lang="en-US" sz="2100" b="0" i="0" u="none" strike="noStrike" dirty="0">
                          <a:solidFill>
                            <a:srgbClr val="000000"/>
                          </a:solidFill>
                          <a:effectLst/>
                          <a:latin typeface="Calibri" panose="020F0502020204030204" pitchFamily="34" charset="0"/>
                        </a:rPr>
                        <a:t> $      386,188.30 </a:t>
                      </a:r>
                    </a:p>
                  </a:txBody>
                  <a:tcPr marL="6350" marR="6350" marT="6350" marB="0" anchor="b"/>
                </a:tc>
                <a:tc>
                  <a:txBody>
                    <a:bodyPr/>
                    <a:lstStyle/>
                    <a:p>
                      <a:pPr algn="ctr" fontAlgn="b"/>
                      <a:r>
                        <a:rPr lang="en-US" sz="2100" b="0" i="0" u="none" strike="noStrike" dirty="0">
                          <a:solidFill>
                            <a:srgbClr val="000000"/>
                          </a:solidFill>
                          <a:effectLst/>
                          <a:latin typeface="Calibri" panose="020F0502020204030204" pitchFamily="34" charset="0"/>
                        </a:rPr>
                        <a:t>24.4%</a:t>
                      </a:r>
                    </a:p>
                  </a:txBody>
                  <a:tcPr marL="6350" marR="6350" marT="6350" marB="0" anchor="b"/>
                </a:tc>
                <a:extLst>
                  <a:ext uri="{0D108BD9-81ED-4DB2-BD59-A6C34878D82A}">
                    <a16:rowId xmlns:a16="http://schemas.microsoft.com/office/drawing/2014/main" val="3423228263"/>
                  </a:ext>
                </a:extLst>
              </a:tr>
              <a:tr h="376412">
                <a:tc>
                  <a:txBody>
                    <a:bodyPr/>
                    <a:lstStyle/>
                    <a:p>
                      <a:pPr algn="l" fontAlgn="b"/>
                      <a:r>
                        <a:rPr lang="en-US" sz="2100" b="0" i="0" u="none" strike="noStrike" dirty="0">
                          <a:solidFill>
                            <a:srgbClr val="000000"/>
                          </a:solidFill>
                          <a:effectLst/>
                          <a:latin typeface="Calibri" panose="020F0502020204030204" pitchFamily="34" charset="0"/>
                        </a:rPr>
                        <a:t>Oral Health Care</a:t>
                      </a:r>
                    </a:p>
                  </a:txBody>
                  <a:tcPr marL="6350" marR="6350" marT="6350" marB="0" anchor="b"/>
                </a:tc>
                <a:tc>
                  <a:txBody>
                    <a:bodyPr/>
                    <a:lstStyle/>
                    <a:p>
                      <a:pPr algn="l" fontAlgn="b"/>
                      <a:r>
                        <a:rPr lang="en-US" sz="2100" b="0" i="0" u="none" strike="noStrike" dirty="0">
                          <a:solidFill>
                            <a:srgbClr val="000000"/>
                          </a:solidFill>
                          <a:effectLst/>
                          <a:latin typeface="Calibri" panose="020F0502020204030204" pitchFamily="34" charset="0"/>
                        </a:rPr>
                        <a:t> $      229,079.09 </a:t>
                      </a:r>
                    </a:p>
                  </a:txBody>
                  <a:tcPr marL="6350" marR="6350" marT="6350" marB="0" anchor="b"/>
                </a:tc>
                <a:tc>
                  <a:txBody>
                    <a:bodyPr/>
                    <a:lstStyle/>
                    <a:p>
                      <a:pPr algn="ctr" fontAlgn="b"/>
                      <a:r>
                        <a:rPr lang="en-US" sz="2100" b="0" i="0" u="none" strike="noStrike" dirty="0">
                          <a:solidFill>
                            <a:srgbClr val="000000"/>
                          </a:solidFill>
                          <a:effectLst/>
                          <a:latin typeface="Calibri" panose="020F0502020204030204" pitchFamily="34" charset="0"/>
                        </a:rPr>
                        <a:t>14.5%</a:t>
                      </a:r>
                    </a:p>
                  </a:txBody>
                  <a:tcPr marL="6350" marR="6350" marT="6350" marB="0" anchor="b"/>
                </a:tc>
                <a:extLst>
                  <a:ext uri="{0D108BD9-81ED-4DB2-BD59-A6C34878D82A}">
                    <a16:rowId xmlns:a16="http://schemas.microsoft.com/office/drawing/2014/main" val="4131771573"/>
                  </a:ext>
                </a:extLst>
              </a:tr>
              <a:tr h="366538">
                <a:tc>
                  <a:txBody>
                    <a:bodyPr/>
                    <a:lstStyle/>
                    <a:p>
                      <a:pPr algn="l" fontAlgn="b"/>
                      <a:r>
                        <a:rPr lang="en-US" sz="2100" b="0" i="0" u="none" strike="noStrike">
                          <a:solidFill>
                            <a:srgbClr val="000000"/>
                          </a:solidFill>
                          <a:effectLst/>
                          <a:latin typeface="Calibri" panose="020F0502020204030204" pitchFamily="34" charset="0"/>
                        </a:rPr>
                        <a:t>Referral for Healthcare</a:t>
                      </a:r>
                    </a:p>
                  </a:txBody>
                  <a:tcPr marL="6350" marR="6350" marT="6350" marB="0" anchor="b"/>
                </a:tc>
                <a:tc>
                  <a:txBody>
                    <a:bodyPr/>
                    <a:lstStyle/>
                    <a:p>
                      <a:pPr algn="l" fontAlgn="b"/>
                      <a:r>
                        <a:rPr lang="en-US" sz="2100" b="0" i="0" u="none" strike="noStrike">
                          <a:solidFill>
                            <a:srgbClr val="000000"/>
                          </a:solidFill>
                          <a:effectLst/>
                          <a:latin typeface="Calibri" panose="020F0502020204030204" pitchFamily="34" charset="0"/>
                        </a:rPr>
                        <a:t> $      185,808.11 </a:t>
                      </a:r>
                    </a:p>
                  </a:txBody>
                  <a:tcPr marL="6350" marR="6350" marT="6350" marB="0" anchor="b"/>
                </a:tc>
                <a:tc>
                  <a:txBody>
                    <a:bodyPr/>
                    <a:lstStyle/>
                    <a:p>
                      <a:pPr algn="ctr" fontAlgn="b"/>
                      <a:r>
                        <a:rPr lang="en-US" sz="2100" b="0" i="0" u="none" strike="noStrike" dirty="0">
                          <a:solidFill>
                            <a:srgbClr val="000000"/>
                          </a:solidFill>
                          <a:effectLst/>
                          <a:latin typeface="Calibri" panose="020F0502020204030204" pitchFamily="34" charset="0"/>
                        </a:rPr>
                        <a:t>11.7%</a:t>
                      </a:r>
                    </a:p>
                  </a:txBody>
                  <a:tcPr marL="6350" marR="6350" marT="6350" marB="0" anchor="b"/>
                </a:tc>
                <a:extLst>
                  <a:ext uri="{0D108BD9-81ED-4DB2-BD59-A6C34878D82A}">
                    <a16:rowId xmlns:a16="http://schemas.microsoft.com/office/drawing/2014/main" val="3316194684"/>
                  </a:ext>
                </a:extLst>
              </a:tr>
              <a:tr h="395462">
                <a:tc>
                  <a:txBody>
                    <a:bodyPr/>
                    <a:lstStyle/>
                    <a:p>
                      <a:pPr algn="l" fontAlgn="b"/>
                      <a:r>
                        <a:rPr lang="en-US" sz="2100" b="0" i="0" u="none" strike="noStrike">
                          <a:solidFill>
                            <a:srgbClr val="000000"/>
                          </a:solidFill>
                          <a:effectLst/>
                          <a:latin typeface="Calibri" panose="020F0502020204030204" pitchFamily="34" charset="0"/>
                        </a:rPr>
                        <a:t>MCM/ Treatment Adherence</a:t>
                      </a:r>
                    </a:p>
                  </a:txBody>
                  <a:tcPr marL="6350" marR="6350" marT="6350" marB="0" anchor="b"/>
                </a:tc>
                <a:tc>
                  <a:txBody>
                    <a:bodyPr/>
                    <a:lstStyle/>
                    <a:p>
                      <a:pPr algn="l" fontAlgn="b"/>
                      <a:r>
                        <a:rPr lang="en-US" sz="2100" b="0" i="0" u="none" strike="noStrike">
                          <a:solidFill>
                            <a:srgbClr val="000000"/>
                          </a:solidFill>
                          <a:effectLst/>
                          <a:latin typeface="Calibri" panose="020F0502020204030204" pitchFamily="34" charset="0"/>
                        </a:rPr>
                        <a:t> $        85,696.00 </a:t>
                      </a:r>
                    </a:p>
                  </a:txBody>
                  <a:tcPr marL="6350" marR="6350" marT="6350" marB="0" anchor="b"/>
                </a:tc>
                <a:tc>
                  <a:txBody>
                    <a:bodyPr/>
                    <a:lstStyle/>
                    <a:p>
                      <a:pPr algn="ctr" fontAlgn="b"/>
                      <a:r>
                        <a:rPr lang="en-US" sz="2100" b="0" i="0" u="none" strike="noStrike" dirty="0">
                          <a:solidFill>
                            <a:srgbClr val="000000"/>
                          </a:solidFill>
                          <a:effectLst/>
                          <a:latin typeface="Calibri" panose="020F0502020204030204" pitchFamily="34" charset="0"/>
                        </a:rPr>
                        <a:t>5.4%</a:t>
                      </a:r>
                    </a:p>
                  </a:txBody>
                  <a:tcPr marL="6350" marR="6350" marT="6350" marB="0" anchor="b"/>
                </a:tc>
                <a:extLst>
                  <a:ext uri="{0D108BD9-81ED-4DB2-BD59-A6C34878D82A}">
                    <a16:rowId xmlns:a16="http://schemas.microsoft.com/office/drawing/2014/main" val="2292275689"/>
                  </a:ext>
                </a:extLst>
              </a:tr>
              <a:tr h="366538">
                <a:tc>
                  <a:txBody>
                    <a:bodyPr/>
                    <a:lstStyle/>
                    <a:p>
                      <a:pPr algn="l" fontAlgn="b"/>
                      <a:r>
                        <a:rPr lang="en-US" sz="2100" b="0" i="0" u="none" strike="noStrike">
                          <a:solidFill>
                            <a:srgbClr val="000000"/>
                          </a:solidFill>
                          <a:effectLst/>
                          <a:latin typeface="Calibri" panose="020F0502020204030204" pitchFamily="34" charset="0"/>
                        </a:rPr>
                        <a:t>Mental Health Services</a:t>
                      </a:r>
                    </a:p>
                  </a:txBody>
                  <a:tcPr marL="6350" marR="6350" marT="6350" marB="0" anchor="b"/>
                </a:tc>
                <a:tc>
                  <a:txBody>
                    <a:bodyPr/>
                    <a:lstStyle/>
                    <a:p>
                      <a:pPr algn="l" fontAlgn="b"/>
                      <a:r>
                        <a:rPr lang="en-US" sz="2100" b="0" i="0" u="none" strike="noStrike">
                          <a:solidFill>
                            <a:srgbClr val="000000"/>
                          </a:solidFill>
                          <a:effectLst/>
                          <a:latin typeface="Calibri" panose="020F0502020204030204" pitchFamily="34" charset="0"/>
                        </a:rPr>
                        <a:t> $        78,115.00 </a:t>
                      </a:r>
                    </a:p>
                  </a:txBody>
                  <a:tcPr marL="6350" marR="6350" marT="6350" marB="0" anchor="b"/>
                </a:tc>
                <a:tc>
                  <a:txBody>
                    <a:bodyPr/>
                    <a:lstStyle/>
                    <a:p>
                      <a:pPr algn="ctr" fontAlgn="b"/>
                      <a:r>
                        <a:rPr lang="en-US" sz="2100" b="0" i="0" u="none" strike="noStrike" dirty="0">
                          <a:solidFill>
                            <a:srgbClr val="000000"/>
                          </a:solidFill>
                          <a:effectLst/>
                          <a:latin typeface="Calibri" panose="020F0502020204030204" pitchFamily="34" charset="0"/>
                        </a:rPr>
                        <a:t>4.9%</a:t>
                      </a:r>
                    </a:p>
                  </a:txBody>
                  <a:tcPr marL="6350" marR="6350" marT="6350" marB="0" anchor="b"/>
                </a:tc>
                <a:extLst>
                  <a:ext uri="{0D108BD9-81ED-4DB2-BD59-A6C34878D82A}">
                    <a16:rowId xmlns:a16="http://schemas.microsoft.com/office/drawing/2014/main" val="2676184163"/>
                  </a:ext>
                </a:extLst>
              </a:tr>
              <a:tr h="395462">
                <a:tc>
                  <a:txBody>
                    <a:bodyPr/>
                    <a:lstStyle/>
                    <a:p>
                      <a:pPr algn="l" fontAlgn="b"/>
                      <a:r>
                        <a:rPr lang="en-US" sz="2100" b="0" i="0" u="none" strike="noStrike" dirty="0">
                          <a:solidFill>
                            <a:srgbClr val="000000"/>
                          </a:solidFill>
                          <a:effectLst/>
                          <a:latin typeface="Calibri" panose="020F0502020204030204" pitchFamily="34" charset="0"/>
                        </a:rPr>
                        <a:t>Medical Nutrition Therapy</a:t>
                      </a:r>
                    </a:p>
                  </a:txBody>
                  <a:tcPr marL="6350" marR="6350" marT="6350" marB="0" anchor="b"/>
                </a:tc>
                <a:tc>
                  <a:txBody>
                    <a:bodyPr/>
                    <a:lstStyle/>
                    <a:p>
                      <a:pPr algn="l" fontAlgn="b"/>
                      <a:r>
                        <a:rPr lang="en-US" sz="2100" b="0" i="0" u="none" strike="noStrike">
                          <a:solidFill>
                            <a:srgbClr val="000000"/>
                          </a:solidFill>
                          <a:effectLst/>
                          <a:latin typeface="Calibri" panose="020F0502020204030204" pitchFamily="34" charset="0"/>
                        </a:rPr>
                        <a:t> $        52,679.60 </a:t>
                      </a:r>
                    </a:p>
                  </a:txBody>
                  <a:tcPr marL="6350" marR="6350" marT="6350" marB="0" anchor="b"/>
                </a:tc>
                <a:tc>
                  <a:txBody>
                    <a:bodyPr/>
                    <a:lstStyle/>
                    <a:p>
                      <a:pPr algn="ctr" fontAlgn="b"/>
                      <a:r>
                        <a:rPr lang="en-US" sz="2100" b="0" i="0" u="none" strike="noStrike" dirty="0">
                          <a:solidFill>
                            <a:srgbClr val="000000"/>
                          </a:solidFill>
                          <a:effectLst/>
                          <a:latin typeface="Calibri" panose="020F0502020204030204" pitchFamily="34" charset="0"/>
                        </a:rPr>
                        <a:t>3.3%</a:t>
                      </a:r>
                    </a:p>
                  </a:txBody>
                  <a:tcPr marL="6350" marR="6350" marT="6350" marB="0" anchor="b"/>
                </a:tc>
                <a:extLst>
                  <a:ext uri="{0D108BD9-81ED-4DB2-BD59-A6C34878D82A}">
                    <a16:rowId xmlns:a16="http://schemas.microsoft.com/office/drawing/2014/main" val="787375197"/>
                  </a:ext>
                </a:extLst>
              </a:tr>
              <a:tr h="366538">
                <a:tc>
                  <a:txBody>
                    <a:bodyPr/>
                    <a:lstStyle/>
                    <a:p>
                      <a:pPr algn="l" fontAlgn="b"/>
                      <a:r>
                        <a:rPr lang="en-US" sz="2100" b="0" i="0" u="none" strike="noStrike" dirty="0">
                          <a:solidFill>
                            <a:srgbClr val="000000"/>
                          </a:solidFill>
                          <a:effectLst/>
                          <a:latin typeface="Calibri" panose="020F0502020204030204" pitchFamily="34" charset="0"/>
                        </a:rPr>
                        <a:t>Outpatient Ambulatory (Lab no NOE)</a:t>
                      </a:r>
                    </a:p>
                  </a:txBody>
                  <a:tcPr marL="6350" marR="6350" marT="6350" marB="0" anchor="b"/>
                </a:tc>
                <a:tc>
                  <a:txBody>
                    <a:bodyPr/>
                    <a:lstStyle/>
                    <a:p>
                      <a:pPr algn="l" fontAlgn="b"/>
                      <a:r>
                        <a:rPr lang="en-US" sz="2100" b="0" i="0" u="none" strike="noStrike">
                          <a:solidFill>
                            <a:srgbClr val="000000"/>
                          </a:solidFill>
                          <a:effectLst/>
                          <a:latin typeface="Calibri" panose="020F0502020204030204" pitchFamily="34" charset="0"/>
                        </a:rPr>
                        <a:t> $        50,166.62 </a:t>
                      </a:r>
                    </a:p>
                  </a:txBody>
                  <a:tcPr marL="6350" marR="6350" marT="6350" marB="0" anchor="b"/>
                </a:tc>
                <a:tc>
                  <a:txBody>
                    <a:bodyPr/>
                    <a:lstStyle/>
                    <a:p>
                      <a:pPr algn="ctr" fontAlgn="b"/>
                      <a:r>
                        <a:rPr lang="en-US" sz="2100" b="0" i="0" u="none" strike="noStrike" dirty="0">
                          <a:solidFill>
                            <a:srgbClr val="000000"/>
                          </a:solidFill>
                          <a:effectLst/>
                          <a:latin typeface="Calibri" panose="020F0502020204030204" pitchFamily="34" charset="0"/>
                        </a:rPr>
                        <a:t>3.2%</a:t>
                      </a:r>
                    </a:p>
                  </a:txBody>
                  <a:tcPr marL="6350" marR="6350" marT="6350" marB="0" anchor="b"/>
                </a:tc>
                <a:extLst>
                  <a:ext uri="{0D108BD9-81ED-4DB2-BD59-A6C34878D82A}">
                    <a16:rowId xmlns:a16="http://schemas.microsoft.com/office/drawing/2014/main" val="1651900530"/>
                  </a:ext>
                </a:extLst>
              </a:tr>
              <a:tr h="408162">
                <a:tc>
                  <a:txBody>
                    <a:bodyPr/>
                    <a:lstStyle/>
                    <a:p>
                      <a:pPr algn="l" fontAlgn="b"/>
                      <a:r>
                        <a:rPr lang="en-US" sz="2100" b="0" i="0" u="none" strike="noStrike" dirty="0">
                          <a:solidFill>
                            <a:srgbClr val="000000"/>
                          </a:solidFill>
                          <a:effectLst/>
                          <a:latin typeface="Calibri" panose="020F0502020204030204" pitchFamily="34" charset="0"/>
                        </a:rPr>
                        <a:t>Food Bank</a:t>
                      </a:r>
                    </a:p>
                  </a:txBody>
                  <a:tcPr marL="6350" marR="6350" marT="6350" marB="0" anchor="b"/>
                </a:tc>
                <a:tc>
                  <a:txBody>
                    <a:bodyPr/>
                    <a:lstStyle/>
                    <a:p>
                      <a:pPr algn="l" fontAlgn="b"/>
                      <a:r>
                        <a:rPr lang="en-US" sz="2100" b="0" i="0" u="none" strike="noStrike">
                          <a:solidFill>
                            <a:srgbClr val="000000"/>
                          </a:solidFill>
                          <a:effectLst/>
                          <a:latin typeface="Calibri" panose="020F0502020204030204" pitchFamily="34" charset="0"/>
                        </a:rPr>
                        <a:t> $        15,624.00 </a:t>
                      </a:r>
                    </a:p>
                  </a:txBody>
                  <a:tcPr marL="6350" marR="6350" marT="6350" marB="0" anchor="b"/>
                </a:tc>
                <a:tc>
                  <a:txBody>
                    <a:bodyPr/>
                    <a:lstStyle/>
                    <a:p>
                      <a:pPr algn="ctr" fontAlgn="b"/>
                      <a:r>
                        <a:rPr lang="en-US" sz="2100" b="0" i="0" u="none" strike="noStrike" dirty="0">
                          <a:solidFill>
                            <a:srgbClr val="000000"/>
                          </a:solidFill>
                          <a:effectLst/>
                          <a:latin typeface="Calibri" panose="020F0502020204030204" pitchFamily="34" charset="0"/>
                        </a:rPr>
                        <a:t>1.0%</a:t>
                      </a:r>
                    </a:p>
                  </a:txBody>
                  <a:tcPr marL="6350" marR="6350" marT="6350" marB="0" anchor="b"/>
                </a:tc>
                <a:extLst>
                  <a:ext uri="{0D108BD9-81ED-4DB2-BD59-A6C34878D82A}">
                    <a16:rowId xmlns:a16="http://schemas.microsoft.com/office/drawing/2014/main" val="858908101"/>
                  </a:ext>
                </a:extLst>
              </a:tr>
              <a:tr h="366538">
                <a:tc>
                  <a:txBody>
                    <a:bodyPr/>
                    <a:lstStyle/>
                    <a:p>
                      <a:pPr algn="l" fontAlgn="b"/>
                      <a:r>
                        <a:rPr lang="en-US" sz="2100" b="0" i="0" u="none" strike="noStrike" dirty="0">
                          <a:solidFill>
                            <a:srgbClr val="000000"/>
                          </a:solidFill>
                          <a:effectLst/>
                          <a:latin typeface="Calibri" panose="020F0502020204030204" pitchFamily="34" charset="0"/>
                        </a:rPr>
                        <a:t>Medical Transportation Serv</a:t>
                      </a:r>
                    </a:p>
                  </a:txBody>
                  <a:tcPr marL="6350" marR="6350" marT="6350" marB="0" anchor="b"/>
                </a:tc>
                <a:tc>
                  <a:txBody>
                    <a:bodyPr/>
                    <a:lstStyle/>
                    <a:p>
                      <a:pPr algn="l" fontAlgn="b"/>
                      <a:r>
                        <a:rPr lang="en-US" sz="2100" b="0" i="0" u="none" strike="noStrike">
                          <a:solidFill>
                            <a:srgbClr val="000000"/>
                          </a:solidFill>
                          <a:effectLst/>
                          <a:latin typeface="Calibri" panose="020F0502020204030204" pitchFamily="34" charset="0"/>
                        </a:rPr>
                        <a:t> $           9,940.00 </a:t>
                      </a:r>
                    </a:p>
                  </a:txBody>
                  <a:tcPr marL="6350" marR="6350" marT="6350" marB="0" anchor="b"/>
                </a:tc>
                <a:tc>
                  <a:txBody>
                    <a:bodyPr/>
                    <a:lstStyle/>
                    <a:p>
                      <a:pPr algn="ctr" fontAlgn="b"/>
                      <a:r>
                        <a:rPr lang="en-US" sz="2100" b="0" i="0" u="none" strike="noStrike" dirty="0">
                          <a:solidFill>
                            <a:srgbClr val="000000"/>
                          </a:solidFill>
                          <a:effectLst/>
                          <a:latin typeface="Calibri" panose="020F0502020204030204" pitchFamily="34" charset="0"/>
                        </a:rPr>
                        <a:t>0.6%</a:t>
                      </a:r>
                    </a:p>
                  </a:txBody>
                  <a:tcPr marL="6350" marR="6350" marT="6350" marB="0" anchor="b"/>
                </a:tc>
                <a:extLst>
                  <a:ext uri="{0D108BD9-81ED-4DB2-BD59-A6C34878D82A}">
                    <a16:rowId xmlns:a16="http://schemas.microsoft.com/office/drawing/2014/main" val="1057857733"/>
                  </a:ext>
                </a:extLst>
              </a:tr>
            </a:tbl>
          </a:graphicData>
        </a:graphic>
      </p:graphicFrame>
    </p:spTree>
    <p:extLst>
      <p:ext uri="{BB962C8B-B14F-4D97-AF65-F5344CB8AC3E}">
        <p14:creationId xmlns:p14="http://schemas.microsoft.com/office/powerpoint/2010/main" val="2784978470"/>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2">
            <a:extLst>
              <a:ext uri="{FF2B5EF4-FFF2-40B4-BE49-F238E27FC236}">
                <a16:creationId xmlns:a16="http://schemas.microsoft.com/office/drawing/2014/main" id="{0AED8A04-B3FA-414C-87FE-F48211075AAD}"/>
              </a:ext>
            </a:extLst>
          </p:cNvPr>
          <p:cNvSpPr>
            <a:spLocks noGrp="1"/>
          </p:cNvSpPr>
          <p:nvPr>
            <p:ph type="title"/>
          </p:nvPr>
        </p:nvSpPr>
        <p:spPr/>
        <p:txBody>
          <a:bodyPr>
            <a:normAutofit fontScale="90000"/>
          </a:bodyPr>
          <a:lstStyle/>
          <a:p>
            <a:pPr algn="ctr"/>
            <a:r>
              <a:rPr lang="en-US" sz="4000" dirty="0">
                <a:latin typeface="+mj-lt"/>
                <a:cs typeface="Calibri" panose="020F0502020204030204" pitchFamily="34" charset="0"/>
              </a:rPr>
              <a:t>Service Category cost per person/ per unit</a:t>
            </a:r>
            <a:br>
              <a:rPr lang="en-US" sz="4000" dirty="0">
                <a:latin typeface="+mj-lt"/>
                <a:cs typeface="Calibri" panose="020F0502020204030204" pitchFamily="34" charset="0"/>
              </a:rPr>
            </a:br>
            <a:r>
              <a:rPr lang="en-US" sz="4000" dirty="0">
                <a:latin typeface="+mj-lt"/>
                <a:cs typeface="Calibri" panose="020F0502020204030204" pitchFamily="34" charset="0"/>
              </a:rPr>
              <a:t>Ordered by Persons Served</a:t>
            </a:r>
          </a:p>
        </p:txBody>
      </p:sp>
      <p:sp>
        <p:nvSpPr>
          <p:cNvPr id="8" name="TextBox 7">
            <a:extLst>
              <a:ext uri="{FF2B5EF4-FFF2-40B4-BE49-F238E27FC236}">
                <a16:creationId xmlns:a16="http://schemas.microsoft.com/office/drawing/2014/main" id="{34D22DE9-4915-C398-21DD-348B2FE7174E}"/>
              </a:ext>
            </a:extLst>
          </p:cNvPr>
          <p:cNvSpPr txBox="1"/>
          <p:nvPr/>
        </p:nvSpPr>
        <p:spPr>
          <a:xfrm>
            <a:off x="2188927" y="6182658"/>
            <a:ext cx="7871011"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C000">
                    <a:lumMod val="20000"/>
                    <a:lumOff val="80000"/>
                  </a:srgbClr>
                </a:solidFill>
                <a:effectLst/>
                <a:uLnTx/>
                <a:uFillTx/>
                <a:latin typeface="Calibri" panose="020F0502020204030204"/>
                <a:ea typeface="+mn-ea"/>
                <a:cs typeface="+mn-cs"/>
              </a:rPr>
              <a:t>*Oral Health: Number of Visits, Cost per Visit</a:t>
            </a:r>
          </a:p>
        </p:txBody>
      </p:sp>
      <p:graphicFrame>
        <p:nvGraphicFramePr>
          <p:cNvPr id="10" name="Table 9">
            <a:extLst>
              <a:ext uri="{FF2B5EF4-FFF2-40B4-BE49-F238E27FC236}">
                <a16:creationId xmlns:a16="http://schemas.microsoft.com/office/drawing/2014/main" id="{1A4E5F0E-16D7-0218-6AFE-1007E70B3B4E}"/>
              </a:ext>
            </a:extLst>
          </p:cNvPr>
          <p:cNvGraphicFramePr>
            <a:graphicFrameLocks noGrp="1"/>
          </p:cNvGraphicFramePr>
          <p:nvPr>
            <p:extLst/>
          </p:nvPr>
        </p:nvGraphicFramePr>
        <p:xfrm>
          <a:off x="838199" y="1619210"/>
          <a:ext cx="10515601" cy="4262236"/>
        </p:xfrm>
        <a:graphic>
          <a:graphicData uri="http://schemas.openxmlformats.org/drawingml/2006/table">
            <a:tbl>
              <a:tblPr firstRow="1" bandRow="1"/>
              <a:tblGrid>
                <a:gridCol w="4679131">
                  <a:extLst>
                    <a:ext uri="{9D8B030D-6E8A-4147-A177-3AD203B41FA5}">
                      <a16:colId xmlns:a16="http://schemas.microsoft.com/office/drawing/2014/main" val="487458863"/>
                    </a:ext>
                  </a:extLst>
                </a:gridCol>
                <a:gridCol w="1555562">
                  <a:extLst>
                    <a:ext uri="{9D8B030D-6E8A-4147-A177-3AD203B41FA5}">
                      <a16:colId xmlns:a16="http://schemas.microsoft.com/office/drawing/2014/main" val="4023523464"/>
                    </a:ext>
                  </a:extLst>
                </a:gridCol>
                <a:gridCol w="1070227">
                  <a:extLst>
                    <a:ext uri="{9D8B030D-6E8A-4147-A177-3AD203B41FA5}">
                      <a16:colId xmlns:a16="http://schemas.microsoft.com/office/drawing/2014/main" val="1055547363"/>
                    </a:ext>
                  </a:extLst>
                </a:gridCol>
                <a:gridCol w="1070227">
                  <a:extLst>
                    <a:ext uri="{9D8B030D-6E8A-4147-A177-3AD203B41FA5}">
                      <a16:colId xmlns:a16="http://schemas.microsoft.com/office/drawing/2014/main" val="3688727033"/>
                    </a:ext>
                  </a:extLst>
                </a:gridCol>
                <a:gridCol w="1070227">
                  <a:extLst>
                    <a:ext uri="{9D8B030D-6E8A-4147-A177-3AD203B41FA5}">
                      <a16:colId xmlns:a16="http://schemas.microsoft.com/office/drawing/2014/main" val="3094541159"/>
                    </a:ext>
                  </a:extLst>
                </a:gridCol>
                <a:gridCol w="1070227">
                  <a:extLst>
                    <a:ext uri="{9D8B030D-6E8A-4147-A177-3AD203B41FA5}">
                      <a16:colId xmlns:a16="http://schemas.microsoft.com/office/drawing/2014/main" val="3165448243"/>
                    </a:ext>
                  </a:extLst>
                </a:gridCol>
              </a:tblGrid>
              <a:tr h="653336">
                <a:tc>
                  <a:txBody>
                    <a:bodyPr/>
                    <a:lstStyle/>
                    <a:p>
                      <a:pPr algn="ctr" rtl="0" fontAlgn="ctr"/>
                      <a:r>
                        <a:rPr lang="en-US" sz="1800" b="1" i="0" u="none" strike="noStrike" dirty="0">
                          <a:solidFill>
                            <a:srgbClr val="FFFFFF"/>
                          </a:solidFill>
                          <a:effectLst/>
                          <a:latin typeface="Calibri" panose="020F0502020204030204" pitchFamily="34" charset="0"/>
                        </a:rPr>
                        <a:t>Core Medical/ Support Service Category</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A5A5A5"/>
                    </a:solidFill>
                  </a:tcPr>
                </a:tc>
                <a:tc>
                  <a:txBody>
                    <a:bodyPr/>
                    <a:lstStyle/>
                    <a:p>
                      <a:pPr algn="ctr" rtl="0" fontAlgn="ctr"/>
                      <a:r>
                        <a:rPr lang="en-US" sz="1800" b="1" i="0" u="none" strike="noStrike">
                          <a:solidFill>
                            <a:srgbClr val="FFFFFF"/>
                          </a:solidFill>
                          <a:effectLst/>
                          <a:latin typeface="Calibri" panose="020F0502020204030204" pitchFamily="34" charset="0"/>
                        </a:rPr>
                        <a:t> Amount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A5A5A5"/>
                    </a:solidFill>
                  </a:tcPr>
                </a:tc>
                <a:tc>
                  <a:txBody>
                    <a:bodyPr/>
                    <a:lstStyle/>
                    <a:p>
                      <a:pPr algn="ctr" rtl="0" fontAlgn="ctr"/>
                      <a:r>
                        <a:rPr lang="en-US" sz="1800" b="1" i="0" u="none" strike="noStrike">
                          <a:solidFill>
                            <a:srgbClr val="FFFFFF"/>
                          </a:solidFill>
                          <a:effectLst/>
                          <a:latin typeface="Calibri" panose="020F0502020204030204" pitchFamily="34" charset="0"/>
                        </a:rPr>
                        <a:t>Persons Served</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A5A5A5"/>
                    </a:solidFill>
                  </a:tcPr>
                </a:tc>
                <a:tc>
                  <a:txBody>
                    <a:bodyPr/>
                    <a:lstStyle/>
                    <a:p>
                      <a:pPr algn="ctr" rtl="0" fontAlgn="ctr"/>
                      <a:r>
                        <a:rPr lang="en-US" sz="1800" b="1" i="0" u="none" strike="noStrike">
                          <a:solidFill>
                            <a:srgbClr val="FFFFFF"/>
                          </a:solidFill>
                          <a:effectLst/>
                          <a:latin typeface="Calibri" panose="020F0502020204030204" pitchFamily="34" charset="0"/>
                        </a:rPr>
                        <a:t>Units of Service</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A5A5A5"/>
                    </a:solidFill>
                  </a:tcPr>
                </a:tc>
                <a:tc>
                  <a:txBody>
                    <a:bodyPr/>
                    <a:lstStyle/>
                    <a:p>
                      <a:pPr algn="ctr" rtl="0" fontAlgn="ctr"/>
                      <a:r>
                        <a:rPr lang="en-US" sz="1800" b="1" i="0" u="none" strike="noStrike">
                          <a:solidFill>
                            <a:srgbClr val="FFFFFF"/>
                          </a:solidFill>
                          <a:effectLst/>
                          <a:latin typeface="Calibri" panose="020F0502020204030204" pitchFamily="34" charset="0"/>
                        </a:rPr>
                        <a:t> Cost/</a:t>
                      </a:r>
                      <a:br>
                        <a:rPr lang="en-US" sz="1800" b="1" i="0" u="none" strike="noStrike">
                          <a:solidFill>
                            <a:srgbClr val="FFFFFF"/>
                          </a:solidFill>
                          <a:effectLst/>
                          <a:latin typeface="Calibri" panose="020F0502020204030204" pitchFamily="34" charset="0"/>
                        </a:rPr>
                      </a:br>
                      <a:r>
                        <a:rPr lang="en-US" sz="1800" b="1" i="0" u="none" strike="noStrike">
                          <a:solidFill>
                            <a:srgbClr val="FFFFFF"/>
                          </a:solidFill>
                          <a:effectLst/>
                          <a:latin typeface="Calibri" panose="020F0502020204030204" pitchFamily="34" charset="0"/>
                        </a:rPr>
                        <a:t>Person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A5A5A5"/>
                    </a:solidFill>
                  </a:tcPr>
                </a:tc>
                <a:tc>
                  <a:txBody>
                    <a:bodyPr/>
                    <a:lstStyle/>
                    <a:p>
                      <a:pPr algn="ctr" rtl="0" fontAlgn="ctr"/>
                      <a:r>
                        <a:rPr lang="en-US" sz="1800" b="1" i="0" u="none" strike="noStrike">
                          <a:solidFill>
                            <a:srgbClr val="FFFFFF"/>
                          </a:solidFill>
                          <a:effectLst/>
                          <a:latin typeface="Calibri" panose="020F0502020204030204" pitchFamily="34" charset="0"/>
                        </a:rPr>
                        <a:t> Cost/</a:t>
                      </a:r>
                      <a:br>
                        <a:rPr lang="en-US" sz="1800" b="1" i="0" u="none" strike="noStrike">
                          <a:solidFill>
                            <a:srgbClr val="FFFFFF"/>
                          </a:solidFill>
                          <a:effectLst/>
                          <a:latin typeface="Calibri" panose="020F0502020204030204" pitchFamily="34" charset="0"/>
                        </a:rPr>
                      </a:br>
                      <a:r>
                        <a:rPr lang="en-US" sz="1800" b="1" i="0" u="none" strike="noStrike">
                          <a:solidFill>
                            <a:srgbClr val="FFFFFF"/>
                          </a:solidFill>
                          <a:effectLst/>
                          <a:latin typeface="Calibri" panose="020F0502020204030204" pitchFamily="34" charset="0"/>
                        </a:rPr>
                        <a:t>Unit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A5A5A5"/>
                    </a:solidFill>
                  </a:tcPr>
                </a:tc>
                <a:extLst>
                  <a:ext uri="{0D108BD9-81ED-4DB2-BD59-A6C34878D82A}">
                    <a16:rowId xmlns:a16="http://schemas.microsoft.com/office/drawing/2014/main" val="2195868035"/>
                  </a:ext>
                </a:extLst>
              </a:tr>
              <a:tr h="360890">
                <a:tc>
                  <a:txBody>
                    <a:bodyPr/>
                    <a:lstStyle/>
                    <a:p>
                      <a:pPr algn="l" rtl="0" fontAlgn="b"/>
                      <a:r>
                        <a:rPr lang="en-US" sz="2100" b="0" i="0" u="none" strike="noStrike" dirty="0">
                          <a:solidFill>
                            <a:srgbClr val="000000"/>
                          </a:solidFill>
                          <a:effectLst/>
                          <a:latin typeface="Calibri" panose="020F0502020204030204" pitchFamily="34" charset="0"/>
                        </a:rPr>
                        <a:t>Outpatient Ambulatory (Clinic)</a:t>
                      </a:r>
                    </a:p>
                  </a:txBody>
                  <a:tcPr marL="6222" marR="6222" marT="62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0" i="0" u="none" strike="noStrike" dirty="0">
                          <a:solidFill>
                            <a:srgbClr val="000000"/>
                          </a:solidFill>
                          <a:effectLst/>
                          <a:latin typeface="Calibri" panose="020F0502020204030204" pitchFamily="34" charset="0"/>
                        </a:rPr>
                        <a:t> $386,188.30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ctr" rtl="0" fontAlgn="ctr"/>
                      <a:r>
                        <a:rPr lang="en-US" sz="2100" b="1" i="0" u="none" strike="noStrike" dirty="0">
                          <a:solidFill>
                            <a:srgbClr val="000000"/>
                          </a:solidFill>
                          <a:effectLst/>
                          <a:latin typeface="Calibri" panose="020F0502020204030204" pitchFamily="34" charset="0"/>
                        </a:rPr>
                        <a:t>1,962</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6DCE4"/>
                    </a:solidFill>
                  </a:tcPr>
                </a:tc>
                <a:tc>
                  <a:txBody>
                    <a:bodyPr/>
                    <a:lstStyle/>
                    <a:p>
                      <a:pPr algn="ctr" rtl="0" fontAlgn="ctr"/>
                      <a:r>
                        <a:rPr lang="en-US" sz="2100" b="0" i="0" u="none" strike="noStrike">
                          <a:solidFill>
                            <a:srgbClr val="000000"/>
                          </a:solidFill>
                          <a:effectLst/>
                          <a:latin typeface="Calibri" panose="020F0502020204030204" pitchFamily="34" charset="0"/>
                        </a:rPr>
                        <a:t>2,125</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0" i="0" u="none" strike="noStrike">
                          <a:solidFill>
                            <a:srgbClr val="000000"/>
                          </a:solidFill>
                          <a:effectLst/>
                          <a:latin typeface="Calibri" panose="020F0502020204030204" pitchFamily="34" charset="0"/>
                        </a:rPr>
                        <a:t> $196.83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0" i="0" u="none" strike="noStrike">
                          <a:solidFill>
                            <a:srgbClr val="000000"/>
                          </a:solidFill>
                          <a:effectLst/>
                          <a:latin typeface="Calibri" panose="020F0502020204030204" pitchFamily="34" charset="0"/>
                        </a:rPr>
                        <a:t> $181.74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extLst>
                  <a:ext uri="{0D108BD9-81ED-4DB2-BD59-A6C34878D82A}">
                    <a16:rowId xmlns:a16="http://schemas.microsoft.com/office/drawing/2014/main" val="1944020104"/>
                  </a:ext>
                </a:extLst>
              </a:tr>
              <a:tr h="360890">
                <a:tc>
                  <a:txBody>
                    <a:bodyPr/>
                    <a:lstStyle/>
                    <a:p>
                      <a:pPr algn="l" rtl="0" fontAlgn="b"/>
                      <a:r>
                        <a:rPr lang="en-US" sz="2100" b="0" i="0" u="none" strike="noStrike">
                          <a:solidFill>
                            <a:srgbClr val="000000"/>
                          </a:solidFill>
                          <a:effectLst/>
                          <a:latin typeface="Calibri" panose="020F0502020204030204" pitchFamily="34" charset="0"/>
                        </a:rPr>
                        <a:t>Referral for Healthcare</a:t>
                      </a:r>
                    </a:p>
                  </a:txBody>
                  <a:tcPr marL="6222" marR="6222" marT="62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0" i="0" u="none" strike="noStrike">
                          <a:solidFill>
                            <a:srgbClr val="000000"/>
                          </a:solidFill>
                          <a:effectLst/>
                          <a:latin typeface="Calibri" panose="020F0502020204030204" pitchFamily="34" charset="0"/>
                        </a:rPr>
                        <a:t> $185,808.11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ctr" rtl="0" fontAlgn="ctr"/>
                      <a:r>
                        <a:rPr lang="en-US" sz="2100" b="1" i="0" u="none" strike="noStrike" dirty="0">
                          <a:solidFill>
                            <a:srgbClr val="000000"/>
                          </a:solidFill>
                          <a:effectLst/>
                          <a:latin typeface="Calibri" panose="020F0502020204030204" pitchFamily="34" charset="0"/>
                        </a:rPr>
                        <a:t>1,795</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6DCE4"/>
                    </a:solidFill>
                  </a:tcPr>
                </a:tc>
                <a:tc>
                  <a:txBody>
                    <a:bodyPr/>
                    <a:lstStyle/>
                    <a:p>
                      <a:pPr algn="ctr" rtl="0" fontAlgn="ctr"/>
                      <a:r>
                        <a:rPr lang="en-US" sz="2100" b="0" i="0" u="none" strike="noStrike">
                          <a:solidFill>
                            <a:srgbClr val="000000"/>
                          </a:solidFill>
                          <a:effectLst/>
                          <a:latin typeface="Calibri" panose="020F0502020204030204" pitchFamily="34" charset="0"/>
                        </a:rPr>
                        <a:t>2,512</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0" i="0" u="none" strike="noStrike">
                          <a:solidFill>
                            <a:srgbClr val="000000"/>
                          </a:solidFill>
                          <a:effectLst/>
                          <a:latin typeface="Calibri" panose="020F0502020204030204" pitchFamily="34" charset="0"/>
                        </a:rPr>
                        <a:t> $103.51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0" i="0" u="none" strike="noStrike">
                          <a:solidFill>
                            <a:srgbClr val="000000"/>
                          </a:solidFill>
                          <a:effectLst/>
                          <a:latin typeface="Calibri" panose="020F0502020204030204" pitchFamily="34" charset="0"/>
                        </a:rPr>
                        <a:t> $  73.97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extLst>
                  <a:ext uri="{0D108BD9-81ED-4DB2-BD59-A6C34878D82A}">
                    <a16:rowId xmlns:a16="http://schemas.microsoft.com/office/drawing/2014/main" val="183932913"/>
                  </a:ext>
                </a:extLst>
              </a:tr>
              <a:tr h="360890">
                <a:tc>
                  <a:txBody>
                    <a:bodyPr/>
                    <a:lstStyle/>
                    <a:p>
                      <a:pPr algn="l" rtl="0" fontAlgn="b"/>
                      <a:r>
                        <a:rPr lang="en-US" sz="2100" b="0" i="0" u="none" strike="noStrike">
                          <a:solidFill>
                            <a:srgbClr val="000000"/>
                          </a:solidFill>
                          <a:effectLst/>
                          <a:latin typeface="Calibri" panose="020F0502020204030204" pitchFamily="34" charset="0"/>
                        </a:rPr>
                        <a:t>Oral Health Care</a:t>
                      </a:r>
                    </a:p>
                  </a:txBody>
                  <a:tcPr marL="6222" marR="6222" marT="62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0" i="0" u="none" strike="noStrike">
                          <a:solidFill>
                            <a:srgbClr val="000000"/>
                          </a:solidFill>
                          <a:effectLst/>
                          <a:latin typeface="Calibri" panose="020F0502020204030204" pitchFamily="34" charset="0"/>
                        </a:rPr>
                        <a:t> $229,079.09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ctr" rtl="0" fontAlgn="ctr"/>
                      <a:r>
                        <a:rPr lang="en-US" sz="2100" b="1" i="0" u="none" strike="noStrike">
                          <a:solidFill>
                            <a:srgbClr val="000000"/>
                          </a:solidFill>
                          <a:effectLst/>
                          <a:latin typeface="Calibri" panose="020F0502020204030204" pitchFamily="34" charset="0"/>
                        </a:rPr>
                        <a:t>1,225</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6DCE4"/>
                    </a:solidFill>
                  </a:tcPr>
                </a:tc>
                <a:tc>
                  <a:txBody>
                    <a:bodyPr/>
                    <a:lstStyle/>
                    <a:p>
                      <a:pPr algn="ctr" rtl="0" fontAlgn="ctr"/>
                      <a:r>
                        <a:rPr lang="en-US" sz="2100" b="0" i="0" u="none" strike="noStrike">
                          <a:solidFill>
                            <a:srgbClr val="000000"/>
                          </a:solidFill>
                          <a:effectLst/>
                          <a:latin typeface="Calibri" panose="020F0502020204030204" pitchFamily="34" charset="0"/>
                        </a:rPr>
                        <a:t>1,957</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0" i="0" u="none" strike="noStrike">
                          <a:solidFill>
                            <a:srgbClr val="000000"/>
                          </a:solidFill>
                          <a:effectLst/>
                          <a:latin typeface="Calibri" panose="020F0502020204030204" pitchFamily="34" charset="0"/>
                        </a:rPr>
                        <a:t> $187.00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0" i="0" u="none" strike="noStrike">
                          <a:solidFill>
                            <a:srgbClr val="000000"/>
                          </a:solidFill>
                          <a:effectLst/>
                          <a:latin typeface="Calibri" panose="020F0502020204030204" pitchFamily="34" charset="0"/>
                        </a:rPr>
                        <a:t> $117.06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extLst>
                  <a:ext uri="{0D108BD9-81ED-4DB2-BD59-A6C34878D82A}">
                    <a16:rowId xmlns:a16="http://schemas.microsoft.com/office/drawing/2014/main" val="2809698268"/>
                  </a:ext>
                </a:extLst>
              </a:tr>
              <a:tr h="360890">
                <a:tc>
                  <a:txBody>
                    <a:bodyPr/>
                    <a:lstStyle/>
                    <a:p>
                      <a:pPr algn="l" rtl="0" fontAlgn="b"/>
                      <a:r>
                        <a:rPr lang="en-US" sz="2100" b="0" i="0" u="none" strike="noStrike">
                          <a:solidFill>
                            <a:srgbClr val="000000"/>
                          </a:solidFill>
                          <a:effectLst/>
                          <a:latin typeface="Calibri" panose="020F0502020204030204" pitchFamily="34" charset="0"/>
                        </a:rPr>
                        <a:t>Mental Health Services</a:t>
                      </a:r>
                    </a:p>
                  </a:txBody>
                  <a:tcPr marL="6222" marR="6222" marT="62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0" i="0" u="none" strike="noStrike">
                          <a:solidFill>
                            <a:srgbClr val="000000"/>
                          </a:solidFill>
                          <a:effectLst/>
                          <a:latin typeface="Calibri" panose="020F0502020204030204" pitchFamily="34" charset="0"/>
                        </a:rPr>
                        <a:t> $  78,115.00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ctr" rtl="0" fontAlgn="ctr"/>
                      <a:r>
                        <a:rPr lang="en-US" sz="2100" b="1" i="0" u="none" strike="noStrike" dirty="0">
                          <a:solidFill>
                            <a:srgbClr val="000000"/>
                          </a:solidFill>
                          <a:effectLst/>
                          <a:latin typeface="Calibri" panose="020F0502020204030204" pitchFamily="34" charset="0"/>
                        </a:rPr>
                        <a:t>1,206</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6DCE4"/>
                    </a:solidFill>
                  </a:tcPr>
                </a:tc>
                <a:tc>
                  <a:txBody>
                    <a:bodyPr/>
                    <a:lstStyle/>
                    <a:p>
                      <a:pPr algn="ctr" rtl="0" fontAlgn="ctr"/>
                      <a:r>
                        <a:rPr lang="en-US" sz="2100" b="0" i="0" u="none" strike="noStrike">
                          <a:solidFill>
                            <a:srgbClr val="000000"/>
                          </a:solidFill>
                          <a:effectLst/>
                          <a:latin typeface="Calibri" panose="020F0502020204030204" pitchFamily="34" charset="0"/>
                        </a:rPr>
                        <a:t>1,957</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0" i="0" u="none" strike="noStrike">
                          <a:solidFill>
                            <a:srgbClr val="000000"/>
                          </a:solidFill>
                          <a:effectLst/>
                          <a:latin typeface="Calibri" panose="020F0502020204030204" pitchFamily="34" charset="0"/>
                        </a:rPr>
                        <a:t> $  64.77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0" i="0" u="none" strike="noStrike">
                          <a:solidFill>
                            <a:srgbClr val="000000"/>
                          </a:solidFill>
                          <a:effectLst/>
                          <a:latin typeface="Calibri" panose="020F0502020204030204" pitchFamily="34" charset="0"/>
                        </a:rPr>
                        <a:t> $  39.92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extLst>
                  <a:ext uri="{0D108BD9-81ED-4DB2-BD59-A6C34878D82A}">
                    <a16:rowId xmlns:a16="http://schemas.microsoft.com/office/drawing/2014/main" val="1741059145"/>
                  </a:ext>
                </a:extLst>
              </a:tr>
              <a:tr h="360890">
                <a:tc>
                  <a:txBody>
                    <a:bodyPr/>
                    <a:lstStyle/>
                    <a:p>
                      <a:pPr algn="l" rtl="0" fontAlgn="b"/>
                      <a:r>
                        <a:rPr lang="en-US" sz="2100" b="0" i="0" u="none" strike="noStrike">
                          <a:solidFill>
                            <a:srgbClr val="000000"/>
                          </a:solidFill>
                          <a:effectLst/>
                          <a:latin typeface="Calibri" panose="020F0502020204030204" pitchFamily="34" charset="0"/>
                        </a:rPr>
                        <a:t>Outpatient Ambulatory (Lab)</a:t>
                      </a:r>
                    </a:p>
                  </a:txBody>
                  <a:tcPr marL="6222" marR="6222" marT="62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0" i="0" u="none" strike="noStrike">
                          <a:solidFill>
                            <a:srgbClr val="000000"/>
                          </a:solidFill>
                          <a:effectLst/>
                          <a:latin typeface="Calibri" panose="020F0502020204030204" pitchFamily="34" charset="0"/>
                        </a:rPr>
                        <a:t> $488,316.03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ctr" rtl="0" fontAlgn="ctr"/>
                      <a:r>
                        <a:rPr lang="en-US" sz="2100" b="1" i="0" u="none" strike="noStrike" dirty="0">
                          <a:solidFill>
                            <a:srgbClr val="000000"/>
                          </a:solidFill>
                          <a:effectLst/>
                          <a:latin typeface="Calibri" panose="020F0502020204030204" pitchFamily="34" charset="0"/>
                        </a:rPr>
                        <a:t>1,093</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6DCE4"/>
                    </a:solidFill>
                  </a:tcPr>
                </a:tc>
                <a:tc>
                  <a:txBody>
                    <a:bodyPr/>
                    <a:lstStyle/>
                    <a:p>
                      <a:pPr algn="ctr" rtl="0" fontAlgn="ctr"/>
                      <a:r>
                        <a:rPr lang="en-US" sz="2100" b="0" i="0" u="none" strike="noStrike">
                          <a:solidFill>
                            <a:srgbClr val="000000"/>
                          </a:solidFill>
                          <a:effectLst/>
                          <a:latin typeface="Calibri" panose="020F0502020204030204" pitchFamily="34" charset="0"/>
                        </a:rPr>
                        <a:t>7,542</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0" i="0" u="none" strike="noStrike">
                          <a:solidFill>
                            <a:srgbClr val="000000"/>
                          </a:solidFill>
                          <a:effectLst/>
                          <a:latin typeface="Calibri" panose="020F0502020204030204" pitchFamily="34" charset="0"/>
                        </a:rPr>
                        <a:t> $446.77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0" i="0" u="none" strike="noStrike">
                          <a:solidFill>
                            <a:srgbClr val="000000"/>
                          </a:solidFill>
                          <a:effectLst/>
                          <a:latin typeface="Calibri" panose="020F0502020204030204" pitchFamily="34" charset="0"/>
                        </a:rPr>
                        <a:t> $  64.75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extLst>
                  <a:ext uri="{0D108BD9-81ED-4DB2-BD59-A6C34878D82A}">
                    <a16:rowId xmlns:a16="http://schemas.microsoft.com/office/drawing/2014/main" val="1465426312"/>
                  </a:ext>
                </a:extLst>
              </a:tr>
              <a:tr h="360890">
                <a:tc>
                  <a:txBody>
                    <a:bodyPr/>
                    <a:lstStyle/>
                    <a:p>
                      <a:pPr algn="l" rtl="0" fontAlgn="b"/>
                      <a:r>
                        <a:rPr lang="en-US" sz="2100" b="0" i="0" u="none" strike="noStrike">
                          <a:solidFill>
                            <a:srgbClr val="000000"/>
                          </a:solidFill>
                          <a:effectLst/>
                          <a:latin typeface="Calibri" panose="020F0502020204030204" pitchFamily="34" charset="0"/>
                        </a:rPr>
                        <a:t>MCM/ Treatment Adherence</a:t>
                      </a:r>
                    </a:p>
                  </a:txBody>
                  <a:tcPr marL="6222" marR="6222" marT="62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0" i="0" u="none" strike="noStrike">
                          <a:solidFill>
                            <a:srgbClr val="000000"/>
                          </a:solidFill>
                          <a:effectLst/>
                          <a:latin typeface="Calibri" panose="020F0502020204030204" pitchFamily="34" charset="0"/>
                        </a:rPr>
                        <a:t> $  85,696.00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ctr" rtl="0" fontAlgn="ctr"/>
                      <a:r>
                        <a:rPr lang="en-US" sz="2100" b="1" i="0" u="none" strike="noStrike">
                          <a:solidFill>
                            <a:srgbClr val="000000"/>
                          </a:solidFill>
                          <a:effectLst/>
                          <a:latin typeface="Calibri" panose="020F0502020204030204" pitchFamily="34" charset="0"/>
                        </a:rPr>
                        <a:t>842</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6DCE4"/>
                    </a:solidFill>
                  </a:tcPr>
                </a:tc>
                <a:tc>
                  <a:txBody>
                    <a:bodyPr/>
                    <a:lstStyle/>
                    <a:p>
                      <a:pPr algn="ctr" rtl="0" fontAlgn="ctr"/>
                      <a:r>
                        <a:rPr lang="en-US" sz="2100" b="0" i="0" u="none" strike="noStrike">
                          <a:solidFill>
                            <a:srgbClr val="000000"/>
                          </a:solidFill>
                          <a:effectLst/>
                          <a:latin typeface="Calibri" panose="020F0502020204030204" pitchFamily="34" charset="0"/>
                        </a:rPr>
                        <a:t>1,038</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0" i="0" u="none" strike="noStrike">
                          <a:solidFill>
                            <a:srgbClr val="000000"/>
                          </a:solidFill>
                          <a:effectLst/>
                          <a:latin typeface="Calibri" panose="020F0502020204030204" pitchFamily="34" charset="0"/>
                        </a:rPr>
                        <a:t> $101.78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0" i="0" u="none" strike="noStrike">
                          <a:solidFill>
                            <a:srgbClr val="000000"/>
                          </a:solidFill>
                          <a:effectLst/>
                          <a:latin typeface="Calibri" panose="020F0502020204030204" pitchFamily="34" charset="0"/>
                        </a:rPr>
                        <a:t> $  82.56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extLst>
                  <a:ext uri="{0D108BD9-81ED-4DB2-BD59-A6C34878D82A}">
                    <a16:rowId xmlns:a16="http://schemas.microsoft.com/office/drawing/2014/main" val="1761974256"/>
                  </a:ext>
                </a:extLst>
              </a:tr>
              <a:tr h="360890">
                <a:tc>
                  <a:txBody>
                    <a:bodyPr/>
                    <a:lstStyle/>
                    <a:p>
                      <a:pPr algn="l" rtl="0" fontAlgn="b"/>
                      <a:r>
                        <a:rPr lang="en-US" sz="2100" b="0" i="0" u="none" strike="noStrike">
                          <a:solidFill>
                            <a:srgbClr val="000000"/>
                          </a:solidFill>
                          <a:effectLst/>
                          <a:latin typeface="Calibri" panose="020F0502020204030204" pitchFamily="34" charset="0"/>
                        </a:rPr>
                        <a:t>Food Bank</a:t>
                      </a:r>
                    </a:p>
                  </a:txBody>
                  <a:tcPr marL="6222" marR="6222" marT="62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0" i="0" u="none" strike="noStrike">
                          <a:solidFill>
                            <a:srgbClr val="000000"/>
                          </a:solidFill>
                          <a:effectLst/>
                          <a:latin typeface="Calibri" panose="020F0502020204030204" pitchFamily="34" charset="0"/>
                        </a:rPr>
                        <a:t> $  15,624.00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ctr" rtl="0" fontAlgn="ctr"/>
                      <a:r>
                        <a:rPr lang="en-US" sz="2100" b="1" i="0" u="none" strike="noStrike">
                          <a:solidFill>
                            <a:srgbClr val="000000"/>
                          </a:solidFill>
                          <a:effectLst/>
                          <a:latin typeface="Calibri" panose="020F0502020204030204" pitchFamily="34" charset="0"/>
                        </a:rPr>
                        <a:t>819</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6DCE4"/>
                    </a:solidFill>
                  </a:tcPr>
                </a:tc>
                <a:tc>
                  <a:txBody>
                    <a:bodyPr/>
                    <a:lstStyle/>
                    <a:p>
                      <a:pPr algn="ctr" rtl="0" fontAlgn="ctr"/>
                      <a:r>
                        <a:rPr lang="en-US" sz="2100" b="0" i="0" u="none" strike="noStrike">
                          <a:solidFill>
                            <a:srgbClr val="000000"/>
                          </a:solidFill>
                          <a:effectLst/>
                          <a:latin typeface="Calibri" panose="020F0502020204030204" pitchFamily="34" charset="0"/>
                        </a:rPr>
                        <a:t>871</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0" i="0" u="none" strike="noStrike">
                          <a:solidFill>
                            <a:srgbClr val="000000"/>
                          </a:solidFill>
                          <a:effectLst/>
                          <a:latin typeface="Calibri" panose="020F0502020204030204" pitchFamily="34" charset="0"/>
                        </a:rPr>
                        <a:t> $  19.08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0" i="0" u="none" strike="noStrike">
                          <a:solidFill>
                            <a:srgbClr val="000000"/>
                          </a:solidFill>
                          <a:effectLst/>
                          <a:latin typeface="Calibri" panose="020F0502020204030204" pitchFamily="34" charset="0"/>
                        </a:rPr>
                        <a:t> $  17.94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extLst>
                  <a:ext uri="{0D108BD9-81ED-4DB2-BD59-A6C34878D82A}">
                    <a16:rowId xmlns:a16="http://schemas.microsoft.com/office/drawing/2014/main" val="3132200990"/>
                  </a:ext>
                </a:extLst>
              </a:tr>
              <a:tr h="360890">
                <a:tc>
                  <a:txBody>
                    <a:bodyPr/>
                    <a:lstStyle/>
                    <a:p>
                      <a:pPr algn="l" rtl="0" fontAlgn="b"/>
                      <a:r>
                        <a:rPr lang="en-US" sz="2100" b="0" i="0" u="none" strike="noStrike">
                          <a:solidFill>
                            <a:srgbClr val="000000"/>
                          </a:solidFill>
                          <a:effectLst/>
                          <a:latin typeface="Calibri" panose="020F0502020204030204" pitchFamily="34" charset="0"/>
                        </a:rPr>
                        <a:t>Medical Nutrition Therapy</a:t>
                      </a:r>
                    </a:p>
                  </a:txBody>
                  <a:tcPr marL="6222" marR="6222" marT="62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0" i="0" u="none" strike="noStrike">
                          <a:solidFill>
                            <a:srgbClr val="000000"/>
                          </a:solidFill>
                          <a:effectLst/>
                          <a:latin typeface="Calibri" panose="020F0502020204030204" pitchFamily="34" charset="0"/>
                        </a:rPr>
                        <a:t> $  52,679.60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ctr" rtl="0" fontAlgn="ctr"/>
                      <a:r>
                        <a:rPr lang="en-US" sz="2100" b="1" i="0" u="none" strike="noStrike">
                          <a:solidFill>
                            <a:srgbClr val="000000"/>
                          </a:solidFill>
                          <a:effectLst/>
                          <a:latin typeface="Calibri" panose="020F0502020204030204" pitchFamily="34" charset="0"/>
                        </a:rPr>
                        <a:t>590</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6DCE4"/>
                    </a:solidFill>
                  </a:tcPr>
                </a:tc>
                <a:tc>
                  <a:txBody>
                    <a:bodyPr/>
                    <a:lstStyle/>
                    <a:p>
                      <a:pPr algn="ctr" rtl="0" fontAlgn="ctr"/>
                      <a:r>
                        <a:rPr lang="en-US" sz="2100" b="0" i="0" u="none" strike="noStrike">
                          <a:solidFill>
                            <a:srgbClr val="000000"/>
                          </a:solidFill>
                          <a:effectLst/>
                          <a:latin typeface="Calibri" panose="020F0502020204030204" pitchFamily="34" charset="0"/>
                        </a:rPr>
                        <a:t>599</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0" i="0" u="none" strike="noStrike">
                          <a:solidFill>
                            <a:srgbClr val="000000"/>
                          </a:solidFill>
                          <a:effectLst/>
                          <a:latin typeface="Calibri" panose="020F0502020204030204" pitchFamily="34" charset="0"/>
                        </a:rPr>
                        <a:t> $  89.29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0" i="0" u="none" strike="noStrike">
                          <a:solidFill>
                            <a:srgbClr val="000000"/>
                          </a:solidFill>
                          <a:effectLst/>
                          <a:latin typeface="Calibri" panose="020F0502020204030204" pitchFamily="34" charset="0"/>
                        </a:rPr>
                        <a:t> $  87.95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extLst>
                  <a:ext uri="{0D108BD9-81ED-4DB2-BD59-A6C34878D82A}">
                    <a16:rowId xmlns:a16="http://schemas.microsoft.com/office/drawing/2014/main" val="4268116531"/>
                  </a:ext>
                </a:extLst>
              </a:tr>
              <a:tr h="360890">
                <a:tc>
                  <a:txBody>
                    <a:bodyPr/>
                    <a:lstStyle/>
                    <a:p>
                      <a:pPr algn="l" rtl="0" fontAlgn="b"/>
                      <a:r>
                        <a:rPr lang="en-US" sz="2100" b="0" i="0" u="none" strike="noStrike">
                          <a:solidFill>
                            <a:srgbClr val="000000"/>
                          </a:solidFill>
                          <a:effectLst/>
                          <a:latin typeface="Calibri" panose="020F0502020204030204" pitchFamily="34" charset="0"/>
                        </a:rPr>
                        <a:t>Outpatient Ambulatory (Lab no NOE)</a:t>
                      </a:r>
                    </a:p>
                  </a:txBody>
                  <a:tcPr marL="6222" marR="6222" marT="62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0" i="0" u="none" strike="noStrike">
                          <a:solidFill>
                            <a:srgbClr val="000000"/>
                          </a:solidFill>
                          <a:effectLst/>
                          <a:latin typeface="Calibri" panose="020F0502020204030204" pitchFamily="34" charset="0"/>
                        </a:rPr>
                        <a:t> $  50,166.62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ctr" rtl="0" fontAlgn="ctr"/>
                      <a:r>
                        <a:rPr lang="en-US" sz="2100" b="1" i="0" u="none" strike="noStrike">
                          <a:solidFill>
                            <a:srgbClr val="000000"/>
                          </a:solidFill>
                          <a:effectLst/>
                          <a:latin typeface="Calibri" panose="020F0502020204030204" pitchFamily="34" charset="0"/>
                        </a:rPr>
                        <a:t>416</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6DCE4"/>
                    </a:solidFill>
                  </a:tcPr>
                </a:tc>
                <a:tc>
                  <a:txBody>
                    <a:bodyPr/>
                    <a:lstStyle/>
                    <a:p>
                      <a:pPr algn="ctr" rtl="0" fontAlgn="ctr"/>
                      <a:r>
                        <a:rPr lang="en-US" sz="2100" b="0" i="0" u="none" strike="noStrike">
                          <a:solidFill>
                            <a:srgbClr val="000000"/>
                          </a:solidFill>
                          <a:effectLst/>
                          <a:latin typeface="Calibri" panose="020F0502020204030204" pitchFamily="34" charset="0"/>
                        </a:rPr>
                        <a:t>2,326</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0" i="0" u="none" strike="noStrike">
                          <a:solidFill>
                            <a:srgbClr val="000000"/>
                          </a:solidFill>
                          <a:effectLst/>
                          <a:latin typeface="Calibri" panose="020F0502020204030204" pitchFamily="34" charset="0"/>
                        </a:rPr>
                        <a:t> $120.59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0" i="0" u="none" strike="noStrike">
                          <a:solidFill>
                            <a:srgbClr val="000000"/>
                          </a:solidFill>
                          <a:effectLst/>
                          <a:latin typeface="Calibri" panose="020F0502020204030204" pitchFamily="34" charset="0"/>
                        </a:rPr>
                        <a:t> $  21.57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extLst>
                  <a:ext uri="{0D108BD9-81ED-4DB2-BD59-A6C34878D82A}">
                    <a16:rowId xmlns:a16="http://schemas.microsoft.com/office/drawing/2014/main" val="2639104190"/>
                  </a:ext>
                </a:extLst>
              </a:tr>
              <a:tr h="360890">
                <a:tc>
                  <a:txBody>
                    <a:bodyPr/>
                    <a:lstStyle/>
                    <a:p>
                      <a:pPr algn="l" rtl="0" fontAlgn="b"/>
                      <a:r>
                        <a:rPr lang="en-US" sz="2100" b="0" i="0" u="none" strike="noStrike">
                          <a:solidFill>
                            <a:srgbClr val="000000"/>
                          </a:solidFill>
                          <a:effectLst/>
                          <a:latin typeface="Calibri" panose="020F0502020204030204" pitchFamily="34" charset="0"/>
                        </a:rPr>
                        <a:t>Medical Transportation Serv</a:t>
                      </a:r>
                    </a:p>
                  </a:txBody>
                  <a:tcPr marL="6222" marR="6222" marT="62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0" i="0" u="none" strike="noStrike">
                          <a:solidFill>
                            <a:srgbClr val="000000"/>
                          </a:solidFill>
                          <a:effectLst/>
                          <a:latin typeface="Calibri" panose="020F0502020204030204" pitchFamily="34" charset="0"/>
                        </a:rPr>
                        <a:t> $    9,940.00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ctr" rtl="0" fontAlgn="ctr"/>
                      <a:r>
                        <a:rPr lang="en-US" sz="2100" b="1" i="0" u="none" strike="noStrike">
                          <a:solidFill>
                            <a:srgbClr val="000000"/>
                          </a:solidFill>
                          <a:effectLst/>
                          <a:latin typeface="Calibri" panose="020F0502020204030204" pitchFamily="34" charset="0"/>
                        </a:rPr>
                        <a:t>209</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6DCE4"/>
                    </a:solidFill>
                  </a:tcPr>
                </a:tc>
                <a:tc>
                  <a:txBody>
                    <a:bodyPr/>
                    <a:lstStyle/>
                    <a:p>
                      <a:pPr algn="ctr" rtl="0" fontAlgn="ctr"/>
                      <a:r>
                        <a:rPr lang="en-US" sz="2100" b="0" i="0" u="none" strike="noStrike">
                          <a:solidFill>
                            <a:srgbClr val="000000"/>
                          </a:solidFill>
                          <a:effectLst/>
                          <a:latin typeface="Calibri" panose="020F0502020204030204" pitchFamily="34" charset="0"/>
                        </a:rPr>
                        <a:t>209</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0" i="0" u="none" strike="noStrike">
                          <a:solidFill>
                            <a:srgbClr val="000000"/>
                          </a:solidFill>
                          <a:effectLst/>
                          <a:latin typeface="Calibri" panose="020F0502020204030204" pitchFamily="34" charset="0"/>
                        </a:rPr>
                        <a:t> $  47.56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0" i="0" u="none" strike="noStrike" dirty="0">
                          <a:solidFill>
                            <a:srgbClr val="000000"/>
                          </a:solidFill>
                          <a:effectLst/>
                          <a:latin typeface="Calibri" panose="020F0502020204030204" pitchFamily="34" charset="0"/>
                        </a:rPr>
                        <a:t> $  47.56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extLst>
                  <a:ext uri="{0D108BD9-81ED-4DB2-BD59-A6C34878D82A}">
                    <a16:rowId xmlns:a16="http://schemas.microsoft.com/office/drawing/2014/main" val="2556352500"/>
                  </a:ext>
                </a:extLst>
              </a:tr>
            </a:tbl>
          </a:graphicData>
        </a:graphic>
      </p:graphicFrame>
    </p:spTree>
    <p:extLst>
      <p:ext uri="{BB962C8B-B14F-4D97-AF65-F5344CB8AC3E}">
        <p14:creationId xmlns:p14="http://schemas.microsoft.com/office/powerpoint/2010/main" val="3855442167"/>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2">
            <a:extLst>
              <a:ext uri="{FF2B5EF4-FFF2-40B4-BE49-F238E27FC236}">
                <a16:creationId xmlns:a16="http://schemas.microsoft.com/office/drawing/2014/main" id="{0AED8A04-B3FA-414C-87FE-F48211075AAD}"/>
              </a:ext>
            </a:extLst>
          </p:cNvPr>
          <p:cNvSpPr>
            <a:spLocks noGrp="1"/>
          </p:cNvSpPr>
          <p:nvPr>
            <p:ph type="title"/>
          </p:nvPr>
        </p:nvSpPr>
        <p:spPr/>
        <p:txBody>
          <a:bodyPr>
            <a:normAutofit/>
          </a:bodyPr>
          <a:lstStyle/>
          <a:p>
            <a:pPr algn="ctr"/>
            <a:r>
              <a:rPr lang="en-US" sz="3100" dirty="0">
                <a:latin typeface="+mj-lt"/>
                <a:cs typeface="Calibri" panose="020F0502020204030204" pitchFamily="34" charset="0"/>
              </a:rPr>
              <a:t>Service Category cost per person/ per unit</a:t>
            </a:r>
            <a:r>
              <a:rPr lang="en-US" sz="4000" dirty="0">
                <a:latin typeface="+mj-lt"/>
                <a:cs typeface="Calibri" panose="020F0502020204030204" pitchFamily="34" charset="0"/>
              </a:rPr>
              <a:t/>
            </a:r>
            <a:br>
              <a:rPr lang="en-US" sz="4000" dirty="0">
                <a:latin typeface="+mj-lt"/>
                <a:cs typeface="Calibri" panose="020F0502020204030204" pitchFamily="34" charset="0"/>
              </a:rPr>
            </a:br>
            <a:r>
              <a:rPr lang="en-US" sz="4000" dirty="0">
                <a:latin typeface="+mj-lt"/>
                <a:cs typeface="Calibri" panose="020F0502020204030204" pitchFamily="34" charset="0"/>
              </a:rPr>
              <a:t>Ordered by Cost/Person</a:t>
            </a:r>
          </a:p>
        </p:txBody>
      </p:sp>
      <p:sp>
        <p:nvSpPr>
          <p:cNvPr id="8" name="TextBox 7">
            <a:extLst>
              <a:ext uri="{FF2B5EF4-FFF2-40B4-BE49-F238E27FC236}">
                <a16:creationId xmlns:a16="http://schemas.microsoft.com/office/drawing/2014/main" id="{34D22DE9-4915-C398-21DD-348B2FE7174E}"/>
              </a:ext>
            </a:extLst>
          </p:cNvPr>
          <p:cNvSpPr txBox="1"/>
          <p:nvPr/>
        </p:nvSpPr>
        <p:spPr>
          <a:xfrm>
            <a:off x="2188927" y="6182658"/>
            <a:ext cx="7871011"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C000">
                    <a:lumMod val="20000"/>
                    <a:lumOff val="80000"/>
                  </a:srgbClr>
                </a:solidFill>
                <a:effectLst/>
                <a:uLnTx/>
                <a:uFillTx/>
                <a:latin typeface="Calibri" panose="020F0502020204030204"/>
                <a:ea typeface="+mn-ea"/>
                <a:cs typeface="+mn-cs"/>
              </a:rPr>
              <a:t>*Oral Health: Number of Visits, Cost per Visit</a:t>
            </a:r>
          </a:p>
        </p:txBody>
      </p:sp>
      <p:graphicFrame>
        <p:nvGraphicFramePr>
          <p:cNvPr id="3" name="Table 2">
            <a:extLst>
              <a:ext uri="{FF2B5EF4-FFF2-40B4-BE49-F238E27FC236}">
                <a16:creationId xmlns:a16="http://schemas.microsoft.com/office/drawing/2014/main" id="{6B798B19-8B54-167A-139D-163AB23119D4}"/>
              </a:ext>
            </a:extLst>
          </p:cNvPr>
          <p:cNvGraphicFramePr>
            <a:graphicFrameLocks noGrp="1"/>
          </p:cNvGraphicFramePr>
          <p:nvPr>
            <p:extLst/>
          </p:nvPr>
        </p:nvGraphicFramePr>
        <p:xfrm>
          <a:off x="838199" y="1619210"/>
          <a:ext cx="10515601" cy="4262236"/>
        </p:xfrm>
        <a:graphic>
          <a:graphicData uri="http://schemas.openxmlformats.org/drawingml/2006/table">
            <a:tbl>
              <a:tblPr firstRow="1" bandRow="1"/>
              <a:tblGrid>
                <a:gridCol w="4679131">
                  <a:extLst>
                    <a:ext uri="{9D8B030D-6E8A-4147-A177-3AD203B41FA5}">
                      <a16:colId xmlns:a16="http://schemas.microsoft.com/office/drawing/2014/main" val="3694105415"/>
                    </a:ext>
                  </a:extLst>
                </a:gridCol>
                <a:gridCol w="1555562">
                  <a:extLst>
                    <a:ext uri="{9D8B030D-6E8A-4147-A177-3AD203B41FA5}">
                      <a16:colId xmlns:a16="http://schemas.microsoft.com/office/drawing/2014/main" val="1382581349"/>
                    </a:ext>
                  </a:extLst>
                </a:gridCol>
                <a:gridCol w="1070227">
                  <a:extLst>
                    <a:ext uri="{9D8B030D-6E8A-4147-A177-3AD203B41FA5}">
                      <a16:colId xmlns:a16="http://schemas.microsoft.com/office/drawing/2014/main" val="3483457158"/>
                    </a:ext>
                  </a:extLst>
                </a:gridCol>
                <a:gridCol w="1070227">
                  <a:extLst>
                    <a:ext uri="{9D8B030D-6E8A-4147-A177-3AD203B41FA5}">
                      <a16:colId xmlns:a16="http://schemas.microsoft.com/office/drawing/2014/main" val="2464404293"/>
                    </a:ext>
                  </a:extLst>
                </a:gridCol>
                <a:gridCol w="1070227">
                  <a:extLst>
                    <a:ext uri="{9D8B030D-6E8A-4147-A177-3AD203B41FA5}">
                      <a16:colId xmlns:a16="http://schemas.microsoft.com/office/drawing/2014/main" val="2674996386"/>
                    </a:ext>
                  </a:extLst>
                </a:gridCol>
                <a:gridCol w="1070227">
                  <a:extLst>
                    <a:ext uri="{9D8B030D-6E8A-4147-A177-3AD203B41FA5}">
                      <a16:colId xmlns:a16="http://schemas.microsoft.com/office/drawing/2014/main" val="1648377935"/>
                    </a:ext>
                  </a:extLst>
                </a:gridCol>
              </a:tblGrid>
              <a:tr h="653336">
                <a:tc>
                  <a:txBody>
                    <a:bodyPr/>
                    <a:lstStyle/>
                    <a:p>
                      <a:pPr algn="ctr" rtl="0" fontAlgn="ctr"/>
                      <a:r>
                        <a:rPr lang="en-US" sz="1800" b="1" i="0" u="none" strike="noStrike">
                          <a:solidFill>
                            <a:srgbClr val="FFFFFF"/>
                          </a:solidFill>
                          <a:effectLst/>
                          <a:latin typeface="Calibri" panose="020F0502020204030204" pitchFamily="34" charset="0"/>
                        </a:rPr>
                        <a:t>Core Medical/ Support Service Category</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A5A5A5"/>
                    </a:solidFill>
                  </a:tcPr>
                </a:tc>
                <a:tc>
                  <a:txBody>
                    <a:bodyPr/>
                    <a:lstStyle/>
                    <a:p>
                      <a:pPr algn="ctr" rtl="0" fontAlgn="ctr"/>
                      <a:r>
                        <a:rPr lang="en-US" sz="1800" b="1" i="0" u="none" strike="noStrike">
                          <a:solidFill>
                            <a:srgbClr val="FFFFFF"/>
                          </a:solidFill>
                          <a:effectLst/>
                          <a:latin typeface="Calibri" panose="020F0502020204030204" pitchFamily="34" charset="0"/>
                        </a:rPr>
                        <a:t> Amount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A5A5A5"/>
                    </a:solidFill>
                  </a:tcPr>
                </a:tc>
                <a:tc>
                  <a:txBody>
                    <a:bodyPr/>
                    <a:lstStyle/>
                    <a:p>
                      <a:pPr algn="ctr" rtl="0" fontAlgn="ctr"/>
                      <a:r>
                        <a:rPr lang="en-US" sz="1800" b="1" i="0" u="none" strike="noStrike">
                          <a:solidFill>
                            <a:srgbClr val="FFFFFF"/>
                          </a:solidFill>
                          <a:effectLst/>
                          <a:latin typeface="Calibri" panose="020F0502020204030204" pitchFamily="34" charset="0"/>
                        </a:rPr>
                        <a:t>Persons Served</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A5A5A5"/>
                    </a:solidFill>
                  </a:tcPr>
                </a:tc>
                <a:tc>
                  <a:txBody>
                    <a:bodyPr/>
                    <a:lstStyle/>
                    <a:p>
                      <a:pPr algn="ctr" rtl="0" fontAlgn="ctr"/>
                      <a:r>
                        <a:rPr lang="en-US" sz="1800" b="1" i="0" u="none" strike="noStrike">
                          <a:solidFill>
                            <a:srgbClr val="FFFFFF"/>
                          </a:solidFill>
                          <a:effectLst/>
                          <a:latin typeface="Calibri" panose="020F0502020204030204" pitchFamily="34" charset="0"/>
                        </a:rPr>
                        <a:t>Units of Service</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A5A5A5"/>
                    </a:solidFill>
                  </a:tcPr>
                </a:tc>
                <a:tc>
                  <a:txBody>
                    <a:bodyPr/>
                    <a:lstStyle/>
                    <a:p>
                      <a:pPr algn="ctr" rtl="0" fontAlgn="ctr"/>
                      <a:r>
                        <a:rPr lang="en-US" sz="1800" b="1" i="0" u="none" strike="noStrike">
                          <a:solidFill>
                            <a:srgbClr val="FFFFFF"/>
                          </a:solidFill>
                          <a:effectLst/>
                          <a:latin typeface="Calibri" panose="020F0502020204030204" pitchFamily="34" charset="0"/>
                        </a:rPr>
                        <a:t> Cost/</a:t>
                      </a:r>
                      <a:br>
                        <a:rPr lang="en-US" sz="1800" b="1" i="0" u="none" strike="noStrike">
                          <a:solidFill>
                            <a:srgbClr val="FFFFFF"/>
                          </a:solidFill>
                          <a:effectLst/>
                          <a:latin typeface="Calibri" panose="020F0502020204030204" pitchFamily="34" charset="0"/>
                        </a:rPr>
                      </a:br>
                      <a:r>
                        <a:rPr lang="en-US" sz="1800" b="1" i="0" u="none" strike="noStrike">
                          <a:solidFill>
                            <a:srgbClr val="FFFFFF"/>
                          </a:solidFill>
                          <a:effectLst/>
                          <a:latin typeface="Calibri" panose="020F0502020204030204" pitchFamily="34" charset="0"/>
                        </a:rPr>
                        <a:t>Person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A5A5A5"/>
                    </a:solidFill>
                  </a:tcPr>
                </a:tc>
                <a:tc>
                  <a:txBody>
                    <a:bodyPr/>
                    <a:lstStyle/>
                    <a:p>
                      <a:pPr algn="ctr" rtl="0" fontAlgn="ctr"/>
                      <a:r>
                        <a:rPr lang="en-US" sz="1800" b="1" i="0" u="none" strike="noStrike">
                          <a:solidFill>
                            <a:srgbClr val="FFFFFF"/>
                          </a:solidFill>
                          <a:effectLst/>
                          <a:latin typeface="Calibri" panose="020F0502020204030204" pitchFamily="34" charset="0"/>
                        </a:rPr>
                        <a:t> Cost/</a:t>
                      </a:r>
                      <a:br>
                        <a:rPr lang="en-US" sz="1800" b="1" i="0" u="none" strike="noStrike">
                          <a:solidFill>
                            <a:srgbClr val="FFFFFF"/>
                          </a:solidFill>
                          <a:effectLst/>
                          <a:latin typeface="Calibri" panose="020F0502020204030204" pitchFamily="34" charset="0"/>
                        </a:rPr>
                      </a:br>
                      <a:r>
                        <a:rPr lang="en-US" sz="1800" b="1" i="0" u="none" strike="noStrike">
                          <a:solidFill>
                            <a:srgbClr val="FFFFFF"/>
                          </a:solidFill>
                          <a:effectLst/>
                          <a:latin typeface="Calibri" panose="020F0502020204030204" pitchFamily="34" charset="0"/>
                        </a:rPr>
                        <a:t>Unit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A5A5A5"/>
                    </a:solidFill>
                  </a:tcPr>
                </a:tc>
                <a:extLst>
                  <a:ext uri="{0D108BD9-81ED-4DB2-BD59-A6C34878D82A}">
                    <a16:rowId xmlns:a16="http://schemas.microsoft.com/office/drawing/2014/main" val="517240954"/>
                  </a:ext>
                </a:extLst>
              </a:tr>
              <a:tr h="360890">
                <a:tc>
                  <a:txBody>
                    <a:bodyPr/>
                    <a:lstStyle/>
                    <a:p>
                      <a:pPr algn="l" rtl="0" fontAlgn="b"/>
                      <a:r>
                        <a:rPr lang="en-US" sz="2100" b="0" i="0" u="none" strike="noStrike">
                          <a:solidFill>
                            <a:srgbClr val="000000"/>
                          </a:solidFill>
                          <a:effectLst/>
                          <a:latin typeface="Calibri" panose="020F0502020204030204" pitchFamily="34" charset="0"/>
                        </a:rPr>
                        <a:t>Outpatient Ambulatory (Lab)</a:t>
                      </a:r>
                    </a:p>
                  </a:txBody>
                  <a:tcPr marL="6222" marR="6222" marT="62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0" i="0" u="none" strike="noStrike">
                          <a:solidFill>
                            <a:srgbClr val="000000"/>
                          </a:solidFill>
                          <a:effectLst/>
                          <a:latin typeface="Calibri" panose="020F0502020204030204" pitchFamily="34" charset="0"/>
                        </a:rPr>
                        <a:t> $488,316.03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ctr" rtl="0" fontAlgn="ctr"/>
                      <a:r>
                        <a:rPr lang="en-US" sz="2100" b="0" i="0" u="none" strike="noStrike" dirty="0">
                          <a:solidFill>
                            <a:srgbClr val="000000"/>
                          </a:solidFill>
                          <a:effectLst/>
                          <a:latin typeface="Calibri" panose="020F0502020204030204" pitchFamily="34" charset="0"/>
                        </a:rPr>
                        <a:t>1,093</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ctr" rtl="0" fontAlgn="ctr"/>
                      <a:r>
                        <a:rPr lang="en-US" sz="2100" b="0" i="0" u="none" strike="noStrike">
                          <a:solidFill>
                            <a:srgbClr val="000000"/>
                          </a:solidFill>
                          <a:effectLst/>
                          <a:latin typeface="Calibri" panose="020F0502020204030204" pitchFamily="34" charset="0"/>
                        </a:rPr>
                        <a:t>7,542</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1" i="0" u="none" strike="noStrike">
                          <a:solidFill>
                            <a:srgbClr val="000000"/>
                          </a:solidFill>
                          <a:effectLst/>
                          <a:latin typeface="Calibri" panose="020F0502020204030204" pitchFamily="34" charset="0"/>
                        </a:rPr>
                        <a:t> $446.77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6DCE4"/>
                    </a:solidFill>
                  </a:tcPr>
                </a:tc>
                <a:tc>
                  <a:txBody>
                    <a:bodyPr/>
                    <a:lstStyle/>
                    <a:p>
                      <a:pPr algn="l" rtl="0" fontAlgn="ctr"/>
                      <a:r>
                        <a:rPr lang="en-US" sz="2100" b="0" i="0" u="none" strike="noStrike">
                          <a:solidFill>
                            <a:srgbClr val="000000"/>
                          </a:solidFill>
                          <a:effectLst/>
                          <a:latin typeface="Calibri" panose="020F0502020204030204" pitchFamily="34" charset="0"/>
                        </a:rPr>
                        <a:t> $  64.75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extLst>
                  <a:ext uri="{0D108BD9-81ED-4DB2-BD59-A6C34878D82A}">
                    <a16:rowId xmlns:a16="http://schemas.microsoft.com/office/drawing/2014/main" val="1277849803"/>
                  </a:ext>
                </a:extLst>
              </a:tr>
              <a:tr h="360890">
                <a:tc>
                  <a:txBody>
                    <a:bodyPr/>
                    <a:lstStyle/>
                    <a:p>
                      <a:pPr algn="l" rtl="0" fontAlgn="b"/>
                      <a:r>
                        <a:rPr lang="en-US" sz="2100" b="0" i="0" u="none" strike="noStrike">
                          <a:solidFill>
                            <a:srgbClr val="000000"/>
                          </a:solidFill>
                          <a:effectLst/>
                          <a:latin typeface="Calibri" panose="020F0502020204030204" pitchFamily="34" charset="0"/>
                        </a:rPr>
                        <a:t>Outpatient Ambulatory (Clinic)</a:t>
                      </a:r>
                    </a:p>
                  </a:txBody>
                  <a:tcPr marL="6222" marR="6222" marT="62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0" i="0" u="none" strike="noStrike">
                          <a:solidFill>
                            <a:srgbClr val="000000"/>
                          </a:solidFill>
                          <a:effectLst/>
                          <a:latin typeface="Calibri" panose="020F0502020204030204" pitchFamily="34" charset="0"/>
                        </a:rPr>
                        <a:t> $386,188.30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ctr" rtl="0" fontAlgn="ctr"/>
                      <a:r>
                        <a:rPr lang="en-US" sz="2100" b="0" i="0" u="none" strike="noStrike" dirty="0">
                          <a:solidFill>
                            <a:srgbClr val="000000"/>
                          </a:solidFill>
                          <a:effectLst/>
                          <a:latin typeface="Calibri" panose="020F0502020204030204" pitchFamily="34" charset="0"/>
                        </a:rPr>
                        <a:t>1,962</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ctr" rtl="0" fontAlgn="ctr"/>
                      <a:r>
                        <a:rPr lang="en-US" sz="2100" b="0" i="0" u="none" strike="noStrike">
                          <a:solidFill>
                            <a:srgbClr val="000000"/>
                          </a:solidFill>
                          <a:effectLst/>
                          <a:latin typeface="Calibri" panose="020F0502020204030204" pitchFamily="34" charset="0"/>
                        </a:rPr>
                        <a:t>2,125</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1" i="0" u="none" strike="noStrike">
                          <a:solidFill>
                            <a:srgbClr val="000000"/>
                          </a:solidFill>
                          <a:effectLst/>
                          <a:latin typeface="Calibri" panose="020F0502020204030204" pitchFamily="34" charset="0"/>
                        </a:rPr>
                        <a:t> $196.83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6DCE4"/>
                    </a:solidFill>
                  </a:tcPr>
                </a:tc>
                <a:tc>
                  <a:txBody>
                    <a:bodyPr/>
                    <a:lstStyle/>
                    <a:p>
                      <a:pPr algn="l" rtl="0" fontAlgn="ctr"/>
                      <a:r>
                        <a:rPr lang="en-US" sz="2100" b="0" i="0" u="none" strike="noStrike">
                          <a:solidFill>
                            <a:srgbClr val="000000"/>
                          </a:solidFill>
                          <a:effectLst/>
                          <a:latin typeface="Calibri" panose="020F0502020204030204" pitchFamily="34" charset="0"/>
                        </a:rPr>
                        <a:t> $181.74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extLst>
                  <a:ext uri="{0D108BD9-81ED-4DB2-BD59-A6C34878D82A}">
                    <a16:rowId xmlns:a16="http://schemas.microsoft.com/office/drawing/2014/main" val="1473969982"/>
                  </a:ext>
                </a:extLst>
              </a:tr>
              <a:tr h="360890">
                <a:tc>
                  <a:txBody>
                    <a:bodyPr/>
                    <a:lstStyle/>
                    <a:p>
                      <a:pPr algn="l" rtl="0" fontAlgn="b"/>
                      <a:r>
                        <a:rPr lang="en-US" sz="2100" b="0" i="0" u="none" strike="noStrike" dirty="0">
                          <a:solidFill>
                            <a:srgbClr val="000000"/>
                          </a:solidFill>
                          <a:effectLst/>
                          <a:latin typeface="Calibri" panose="020F0502020204030204" pitchFamily="34" charset="0"/>
                        </a:rPr>
                        <a:t>Oral Health Care</a:t>
                      </a:r>
                    </a:p>
                  </a:txBody>
                  <a:tcPr marL="6222" marR="6222" marT="62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0" i="0" u="none" strike="noStrike">
                          <a:solidFill>
                            <a:srgbClr val="000000"/>
                          </a:solidFill>
                          <a:effectLst/>
                          <a:latin typeface="Calibri" panose="020F0502020204030204" pitchFamily="34" charset="0"/>
                        </a:rPr>
                        <a:t> $229,079.09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ctr" rtl="0" fontAlgn="ctr"/>
                      <a:r>
                        <a:rPr lang="en-US" sz="2100" b="0" i="0" u="none" strike="noStrike">
                          <a:solidFill>
                            <a:srgbClr val="000000"/>
                          </a:solidFill>
                          <a:effectLst/>
                          <a:latin typeface="Calibri" panose="020F0502020204030204" pitchFamily="34" charset="0"/>
                        </a:rPr>
                        <a:t>1,225</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ctr" rtl="0" fontAlgn="ctr"/>
                      <a:r>
                        <a:rPr lang="en-US" sz="2100" b="0" i="0" u="none" strike="noStrike">
                          <a:solidFill>
                            <a:srgbClr val="000000"/>
                          </a:solidFill>
                          <a:effectLst/>
                          <a:latin typeface="Calibri" panose="020F0502020204030204" pitchFamily="34" charset="0"/>
                        </a:rPr>
                        <a:t>1,957</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1" i="0" u="none" strike="noStrike">
                          <a:solidFill>
                            <a:srgbClr val="000000"/>
                          </a:solidFill>
                          <a:effectLst/>
                          <a:latin typeface="Calibri" panose="020F0502020204030204" pitchFamily="34" charset="0"/>
                        </a:rPr>
                        <a:t> $187.00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6DCE4"/>
                    </a:solidFill>
                  </a:tcPr>
                </a:tc>
                <a:tc>
                  <a:txBody>
                    <a:bodyPr/>
                    <a:lstStyle/>
                    <a:p>
                      <a:pPr algn="l" rtl="0" fontAlgn="ctr"/>
                      <a:r>
                        <a:rPr lang="en-US" sz="2100" b="0" i="0" u="none" strike="noStrike">
                          <a:solidFill>
                            <a:srgbClr val="000000"/>
                          </a:solidFill>
                          <a:effectLst/>
                          <a:latin typeface="Calibri" panose="020F0502020204030204" pitchFamily="34" charset="0"/>
                        </a:rPr>
                        <a:t> $117.06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extLst>
                  <a:ext uri="{0D108BD9-81ED-4DB2-BD59-A6C34878D82A}">
                    <a16:rowId xmlns:a16="http://schemas.microsoft.com/office/drawing/2014/main" val="3190760762"/>
                  </a:ext>
                </a:extLst>
              </a:tr>
              <a:tr h="360890">
                <a:tc>
                  <a:txBody>
                    <a:bodyPr/>
                    <a:lstStyle/>
                    <a:p>
                      <a:pPr algn="l" rtl="0" fontAlgn="b"/>
                      <a:r>
                        <a:rPr lang="en-US" sz="2100" b="0" i="0" u="none" strike="noStrike">
                          <a:solidFill>
                            <a:srgbClr val="000000"/>
                          </a:solidFill>
                          <a:effectLst/>
                          <a:latin typeface="Calibri" panose="020F0502020204030204" pitchFamily="34" charset="0"/>
                        </a:rPr>
                        <a:t>Outpatient Ambulatory (Lab no NOE)</a:t>
                      </a:r>
                    </a:p>
                  </a:txBody>
                  <a:tcPr marL="6222" marR="6222" marT="62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0" i="0" u="none" strike="noStrike">
                          <a:solidFill>
                            <a:srgbClr val="000000"/>
                          </a:solidFill>
                          <a:effectLst/>
                          <a:latin typeface="Calibri" panose="020F0502020204030204" pitchFamily="34" charset="0"/>
                        </a:rPr>
                        <a:t> $  50,166.62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ctr" rtl="0" fontAlgn="ctr"/>
                      <a:r>
                        <a:rPr lang="en-US" sz="2100" b="0" i="0" u="none" strike="noStrike">
                          <a:solidFill>
                            <a:srgbClr val="000000"/>
                          </a:solidFill>
                          <a:effectLst/>
                          <a:latin typeface="Calibri" panose="020F0502020204030204" pitchFamily="34" charset="0"/>
                        </a:rPr>
                        <a:t>416</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ctr" rtl="0" fontAlgn="ctr"/>
                      <a:r>
                        <a:rPr lang="en-US" sz="2100" b="0" i="0" u="none" strike="noStrike">
                          <a:solidFill>
                            <a:srgbClr val="000000"/>
                          </a:solidFill>
                          <a:effectLst/>
                          <a:latin typeface="Calibri" panose="020F0502020204030204" pitchFamily="34" charset="0"/>
                        </a:rPr>
                        <a:t>2,326</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1" i="0" u="none" strike="noStrike">
                          <a:solidFill>
                            <a:srgbClr val="000000"/>
                          </a:solidFill>
                          <a:effectLst/>
                          <a:latin typeface="Calibri" panose="020F0502020204030204" pitchFamily="34" charset="0"/>
                        </a:rPr>
                        <a:t> $120.59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6DCE4"/>
                    </a:solidFill>
                  </a:tcPr>
                </a:tc>
                <a:tc>
                  <a:txBody>
                    <a:bodyPr/>
                    <a:lstStyle/>
                    <a:p>
                      <a:pPr algn="l" rtl="0" fontAlgn="ctr"/>
                      <a:r>
                        <a:rPr lang="en-US" sz="2100" b="0" i="0" u="none" strike="noStrike">
                          <a:solidFill>
                            <a:srgbClr val="000000"/>
                          </a:solidFill>
                          <a:effectLst/>
                          <a:latin typeface="Calibri" panose="020F0502020204030204" pitchFamily="34" charset="0"/>
                        </a:rPr>
                        <a:t> $  21.57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extLst>
                  <a:ext uri="{0D108BD9-81ED-4DB2-BD59-A6C34878D82A}">
                    <a16:rowId xmlns:a16="http://schemas.microsoft.com/office/drawing/2014/main" val="3363596560"/>
                  </a:ext>
                </a:extLst>
              </a:tr>
              <a:tr h="360890">
                <a:tc>
                  <a:txBody>
                    <a:bodyPr/>
                    <a:lstStyle/>
                    <a:p>
                      <a:pPr algn="l" rtl="0" fontAlgn="b"/>
                      <a:r>
                        <a:rPr lang="en-US" sz="2100" b="0" i="0" u="none" strike="noStrike">
                          <a:solidFill>
                            <a:srgbClr val="000000"/>
                          </a:solidFill>
                          <a:effectLst/>
                          <a:latin typeface="Calibri" panose="020F0502020204030204" pitchFamily="34" charset="0"/>
                        </a:rPr>
                        <a:t>Referral for Healthcare</a:t>
                      </a:r>
                    </a:p>
                  </a:txBody>
                  <a:tcPr marL="6222" marR="6222" marT="62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0" i="0" u="none" strike="noStrike">
                          <a:solidFill>
                            <a:srgbClr val="000000"/>
                          </a:solidFill>
                          <a:effectLst/>
                          <a:latin typeface="Calibri" panose="020F0502020204030204" pitchFamily="34" charset="0"/>
                        </a:rPr>
                        <a:t> $185,808.11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ctr" rtl="0" fontAlgn="ctr"/>
                      <a:r>
                        <a:rPr lang="en-US" sz="2100" b="0" i="0" u="none" strike="noStrike" dirty="0">
                          <a:solidFill>
                            <a:srgbClr val="000000"/>
                          </a:solidFill>
                          <a:effectLst/>
                          <a:latin typeface="Calibri" panose="020F0502020204030204" pitchFamily="34" charset="0"/>
                        </a:rPr>
                        <a:t>1,795</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ctr" rtl="0" fontAlgn="ctr"/>
                      <a:r>
                        <a:rPr lang="en-US" sz="2100" b="0" i="0" u="none" strike="noStrike">
                          <a:solidFill>
                            <a:srgbClr val="000000"/>
                          </a:solidFill>
                          <a:effectLst/>
                          <a:latin typeface="Calibri" panose="020F0502020204030204" pitchFamily="34" charset="0"/>
                        </a:rPr>
                        <a:t>2,512</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1" i="0" u="none" strike="noStrike">
                          <a:solidFill>
                            <a:srgbClr val="000000"/>
                          </a:solidFill>
                          <a:effectLst/>
                          <a:latin typeface="Calibri" panose="020F0502020204030204" pitchFamily="34" charset="0"/>
                        </a:rPr>
                        <a:t> $103.51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6DCE4"/>
                    </a:solidFill>
                  </a:tcPr>
                </a:tc>
                <a:tc>
                  <a:txBody>
                    <a:bodyPr/>
                    <a:lstStyle/>
                    <a:p>
                      <a:pPr algn="l" rtl="0" fontAlgn="ctr"/>
                      <a:r>
                        <a:rPr lang="en-US" sz="2100" b="0" i="0" u="none" strike="noStrike">
                          <a:solidFill>
                            <a:srgbClr val="000000"/>
                          </a:solidFill>
                          <a:effectLst/>
                          <a:latin typeface="Calibri" panose="020F0502020204030204" pitchFamily="34" charset="0"/>
                        </a:rPr>
                        <a:t> $  73.97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extLst>
                  <a:ext uri="{0D108BD9-81ED-4DB2-BD59-A6C34878D82A}">
                    <a16:rowId xmlns:a16="http://schemas.microsoft.com/office/drawing/2014/main" val="3090093275"/>
                  </a:ext>
                </a:extLst>
              </a:tr>
              <a:tr h="360890">
                <a:tc>
                  <a:txBody>
                    <a:bodyPr/>
                    <a:lstStyle/>
                    <a:p>
                      <a:pPr algn="l" rtl="0" fontAlgn="b"/>
                      <a:r>
                        <a:rPr lang="en-US" sz="2100" b="0" i="0" u="none" strike="noStrike">
                          <a:solidFill>
                            <a:srgbClr val="000000"/>
                          </a:solidFill>
                          <a:effectLst/>
                          <a:latin typeface="Calibri" panose="020F0502020204030204" pitchFamily="34" charset="0"/>
                        </a:rPr>
                        <a:t>MCM/ Treatment Adherence</a:t>
                      </a:r>
                    </a:p>
                  </a:txBody>
                  <a:tcPr marL="6222" marR="6222" marT="62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0" i="0" u="none" strike="noStrike">
                          <a:solidFill>
                            <a:srgbClr val="000000"/>
                          </a:solidFill>
                          <a:effectLst/>
                          <a:latin typeface="Calibri" panose="020F0502020204030204" pitchFamily="34" charset="0"/>
                        </a:rPr>
                        <a:t> $  85,696.00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ctr" rtl="0" fontAlgn="ctr"/>
                      <a:r>
                        <a:rPr lang="en-US" sz="2100" b="0" i="0" u="none" strike="noStrike">
                          <a:solidFill>
                            <a:srgbClr val="000000"/>
                          </a:solidFill>
                          <a:effectLst/>
                          <a:latin typeface="Calibri" panose="020F0502020204030204" pitchFamily="34" charset="0"/>
                        </a:rPr>
                        <a:t>842</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ctr" rtl="0" fontAlgn="ctr"/>
                      <a:r>
                        <a:rPr lang="en-US" sz="2100" b="0" i="0" u="none" strike="noStrike">
                          <a:solidFill>
                            <a:srgbClr val="000000"/>
                          </a:solidFill>
                          <a:effectLst/>
                          <a:latin typeface="Calibri" panose="020F0502020204030204" pitchFamily="34" charset="0"/>
                        </a:rPr>
                        <a:t>1,038</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1" i="0" u="none" strike="noStrike">
                          <a:solidFill>
                            <a:srgbClr val="000000"/>
                          </a:solidFill>
                          <a:effectLst/>
                          <a:latin typeface="Calibri" panose="020F0502020204030204" pitchFamily="34" charset="0"/>
                        </a:rPr>
                        <a:t> $101.78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6DCE4"/>
                    </a:solidFill>
                  </a:tcPr>
                </a:tc>
                <a:tc>
                  <a:txBody>
                    <a:bodyPr/>
                    <a:lstStyle/>
                    <a:p>
                      <a:pPr algn="l" rtl="0" fontAlgn="ctr"/>
                      <a:r>
                        <a:rPr lang="en-US" sz="2100" b="0" i="0" u="none" strike="noStrike">
                          <a:solidFill>
                            <a:srgbClr val="000000"/>
                          </a:solidFill>
                          <a:effectLst/>
                          <a:latin typeface="Calibri" panose="020F0502020204030204" pitchFamily="34" charset="0"/>
                        </a:rPr>
                        <a:t> $  82.56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extLst>
                  <a:ext uri="{0D108BD9-81ED-4DB2-BD59-A6C34878D82A}">
                    <a16:rowId xmlns:a16="http://schemas.microsoft.com/office/drawing/2014/main" val="3281431057"/>
                  </a:ext>
                </a:extLst>
              </a:tr>
              <a:tr h="360890">
                <a:tc>
                  <a:txBody>
                    <a:bodyPr/>
                    <a:lstStyle/>
                    <a:p>
                      <a:pPr algn="l" rtl="0" fontAlgn="b"/>
                      <a:r>
                        <a:rPr lang="en-US" sz="2100" b="0" i="0" u="none" strike="noStrike">
                          <a:solidFill>
                            <a:srgbClr val="000000"/>
                          </a:solidFill>
                          <a:effectLst/>
                          <a:latin typeface="Calibri" panose="020F0502020204030204" pitchFamily="34" charset="0"/>
                        </a:rPr>
                        <a:t>Medical Nutrition Therapy</a:t>
                      </a:r>
                    </a:p>
                  </a:txBody>
                  <a:tcPr marL="6222" marR="6222" marT="62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0" i="0" u="none" strike="noStrike">
                          <a:solidFill>
                            <a:srgbClr val="000000"/>
                          </a:solidFill>
                          <a:effectLst/>
                          <a:latin typeface="Calibri" panose="020F0502020204030204" pitchFamily="34" charset="0"/>
                        </a:rPr>
                        <a:t> $  52,679.60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ctr" rtl="0" fontAlgn="ctr"/>
                      <a:r>
                        <a:rPr lang="en-US" sz="2100" b="0" i="0" u="none" strike="noStrike">
                          <a:solidFill>
                            <a:srgbClr val="000000"/>
                          </a:solidFill>
                          <a:effectLst/>
                          <a:latin typeface="Calibri" panose="020F0502020204030204" pitchFamily="34" charset="0"/>
                        </a:rPr>
                        <a:t>590</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ctr" rtl="0" fontAlgn="ctr"/>
                      <a:r>
                        <a:rPr lang="en-US" sz="2100" b="0" i="0" u="none" strike="noStrike">
                          <a:solidFill>
                            <a:srgbClr val="000000"/>
                          </a:solidFill>
                          <a:effectLst/>
                          <a:latin typeface="Calibri" panose="020F0502020204030204" pitchFamily="34" charset="0"/>
                        </a:rPr>
                        <a:t>599</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1" i="0" u="none" strike="noStrike">
                          <a:solidFill>
                            <a:srgbClr val="000000"/>
                          </a:solidFill>
                          <a:effectLst/>
                          <a:latin typeface="Calibri" panose="020F0502020204030204" pitchFamily="34" charset="0"/>
                        </a:rPr>
                        <a:t> $  89.29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6DCE4"/>
                    </a:solidFill>
                  </a:tcPr>
                </a:tc>
                <a:tc>
                  <a:txBody>
                    <a:bodyPr/>
                    <a:lstStyle/>
                    <a:p>
                      <a:pPr algn="l" rtl="0" fontAlgn="ctr"/>
                      <a:r>
                        <a:rPr lang="en-US" sz="2100" b="0" i="0" u="none" strike="noStrike">
                          <a:solidFill>
                            <a:srgbClr val="000000"/>
                          </a:solidFill>
                          <a:effectLst/>
                          <a:latin typeface="Calibri" panose="020F0502020204030204" pitchFamily="34" charset="0"/>
                        </a:rPr>
                        <a:t> $  87.95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extLst>
                  <a:ext uri="{0D108BD9-81ED-4DB2-BD59-A6C34878D82A}">
                    <a16:rowId xmlns:a16="http://schemas.microsoft.com/office/drawing/2014/main" val="1894785359"/>
                  </a:ext>
                </a:extLst>
              </a:tr>
              <a:tr h="360890">
                <a:tc>
                  <a:txBody>
                    <a:bodyPr/>
                    <a:lstStyle/>
                    <a:p>
                      <a:pPr algn="l" rtl="0" fontAlgn="b"/>
                      <a:r>
                        <a:rPr lang="en-US" sz="2100" b="0" i="0" u="none" strike="noStrike">
                          <a:solidFill>
                            <a:srgbClr val="000000"/>
                          </a:solidFill>
                          <a:effectLst/>
                          <a:latin typeface="Calibri" panose="020F0502020204030204" pitchFamily="34" charset="0"/>
                        </a:rPr>
                        <a:t>Mental Health Services</a:t>
                      </a:r>
                    </a:p>
                  </a:txBody>
                  <a:tcPr marL="6222" marR="6222" marT="62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0" i="0" u="none" strike="noStrike">
                          <a:solidFill>
                            <a:srgbClr val="000000"/>
                          </a:solidFill>
                          <a:effectLst/>
                          <a:latin typeface="Calibri" panose="020F0502020204030204" pitchFamily="34" charset="0"/>
                        </a:rPr>
                        <a:t> $  78,115.00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ctr" rtl="0" fontAlgn="ctr"/>
                      <a:r>
                        <a:rPr lang="en-US" sz="2100" b="0" i="0" u="none" strike="noStrike" dirty="0">
                          <a:solidFill>
                            <a:srgbClr val="000000"/>
                          </a:solidFill>
                          <a:effectLst/>
                          <a:latin typeface="Calibri" panose="020F0502020204030204" pitchFamily="34" charset="0"/>
                        </a:rPr>
                        <a:t>1,206</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ctr" rtl="0" fontAlgn="ctr"/>
                      <a:r>
                        <a:rPr lang="en-US" sz="2100" b="0" i="0" u="none" strike="noStrike">
                          <a:solidFill>
                            <a:srgbClr val="000000"/>
                          </a:solidFill>
                          <a:effectLst/>
                          <a:latin typeface="Calibri" panose="020F0502020204030204" pitchFamily="34" charset="0"/>
                        </a:rPr>
                        <a:t>1,957</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1" i="0" u="none" strike="noStrike">
                          <a:solidFill>
                            <a:srgbClr val="000000"/>
                          </a:solidFill>
                          <a:effectLst/>
                          <a:latin typeface="Calibri" panose="020F0502020204030204" pitchFamily="34" charset="0"/>
                        </a:rPr>
                        <a:t> $  64.77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6DCE4"/>
                    </a:solidFill>
                  </a:tcPr>
                </a:tc>
                <a:tc>
                  <a:txBody>
                    <a:bodyPr/>
                    <a:lstStyle/>
                    <a:p>
                      <a:pPr algn="l" rtl="0" fontAlgn="ctr"/>
                      <a:r>
                        <a:rPr lang="en-US" sz="2100" b="0" i="0" u="none" strike="noStrike">
                          <a:solidFill>
                            <a:srgbClr val="000000"/>
                          </a:solidFill>
                          <a:effectLst/>
                          <a:latin typeface="Calibri" panose="020F0502020204030204" pitchFamily="34" charset="0"/>
                        </a:rPr>
                        <a:t> $  39.92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extLst>
                  <a:ext uri="{0D108BD9-81ED-4DB2-BD59-A6C34878D82A}">
                    <a16:rowId xmlns:a16="http://schemas.microsoft.com/office/drawing/2014/main" val="1263232015"/>
                  </a:ext>
                </a:extLst>
              </a:tr>
              <a:tr h="360890">
                <a:tc>
                  <a:txBody>
                    <a:bodyPr/>
                    <a:lstStyle/>
                    <a:p>
                      <a:pPr algn="l" rtl="0" fontAlgn="b"/>
                      <a:r>
                        <a:rPr lang="en-US" sz="2100" b="0" i="0" u="none" strike="noStrike">
                          <a:solidFill>
                            <a:srgbClr val="000000"/>
                          </a:solidFill>
                          <a:effectLst/>
                          <a:latin typeface="Calibri" panose="020F0502020204030204" pitchFamily="34" charset="0"/>
                        </a:rPr>
                        <a:t>Medical Transportation Serv</a:t>
                      </a:r>
                    </a:p>
                  </a:txBody>
                  <a:tcPr marL="6222" marR="6222" marT="62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0" i="0" u="none" strike="noStrike">
                          <a:solidFill>
                            <a:srgbClr val="000000"/>
                          </a:solidFill>
                          <a:effectLst/>
                          <a:latin typeface="Calibri" panose="020F0502020204030204" pitchFamily="34" charset="0"/>
                        </a:rPr>
                        <a:t> $    9,940.00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ctr" rtl="0" fontAlgn="ctr"/>
                      <a:r>
                        <a:rPr lang="en-US" sz="2100" b="0" i="0" u="none" strike="noStrike">
                          <a:solidFill>
                            <a:srgbClr val="000000"/>
                          </a:solidFill>
                          <a:effectLst/>
                          <a:latin typeface="Calibri" panose="020F0502020204030204" pitchFamily="34" charset="0"/>
                        </a:rPr>
                        <a:t>209</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ctr" rtl="0" fontAlgn="ctr"/>
                      <a:r>
                        <a:rPr lang="en-US" sz="2100" b="0" i="0" u="none" strike="noStrike">
                          <a:solidFill>
                            <a:srgbClr val="000000"/>
                          </a:solidFill>
                          <a:effectLst/>
                          <a:latin typeface="Calibri" panose="020F0502020204030204" pitchFamily="34" charset="0"/>
                        </a:rPr>
                        <a:t>209</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1" i="0" u="none" strike="noStrike">
                          <a:solidFill>
                            <a:srgbClr val="000000"/>
                          </a:solidFill>
                          <a:effectLst/>
                          <a:latin typeface="Calibri" panose="020F0502020204030204" pitchFamily="34" charset="0"/>
                        </a:rPr>
                        <a:t> $  47.56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6DCE4"/>
                    </a:solidFill>
                  </a:tcPr>
                </a:tc>
                <a:tc>
                  <a:txBody>
                    <a:bodyPr/>
                    <a:lstStyle/>
                    <a:p>
                      <a:pPr algn="l" rtl="0" fontAlgn="ctr"/>
                      <a:r>
                        <a:rPr lang="en-US" sz="2100" b="0" i="0" u="none" strike="noStrike">
                          <a:solidFill>
                            <a:srgbClr val="000000"/>
                          </a:solidFill>
                          <a:effectLst/>
                          <a:latin typeface="Calibri" panose="020F0502020204030204" pitchFamily="34" charset="0"/>
                        </a:rPr>
                        <a:t> $  47.56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extLst>
                  <a:ext uri="{0D108BD9-81ED-4DB2-BD59-A6C34878D82A}">
                    <a16:rowId xmlns:a16="http://schemas.microsoft.com/office/drawing/2014/main" val="3278971955"/>
                  </a:ext>
                </a:extLst>
              </a:tr>
              <a:tr h="360890">
                <a:tc>
                  <a:txBody>
                    <a:bodyPr/>
                    <a:lstStyle/>
                    <a:p>
                      <a:pPr algn="l" rtl="0" fontAlgn="b"/>
                      <a:r>
                        <a:rPr lang="en-US" sz="2100" b="0" i="0" u="none" strike="noStrike">
                          <a:solidFill>
                            <a:srgbClr val="000000"/>
                          </a:solidFill>
                          <a:effectLst/>
                          <a:latin typeface="Calibri" panose="020F0502020204030204" pitchFamily="34" charset="0"/>
                        </a:rPr>
                        <a:t>Food Bank</a:t>
                      </a:r>
                    </a:p>
                  </a:txBody>
                  <a:tcPr marL="6222" marR="6222" marT="62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0" i="0" u="none" strike="noStrike">
                          <a:solidFill>
                            <a:srgbClr val="000000"/>
                          </a:solidFill>
                          <a:effectLst/>
                          <a:latin typeface="Calibri" panose="020F0502020204030204" pitchFamily="34" charset="0"/>
                        </a:rPr>
                        <a:t> $  15,624.00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ctr" rtl="0" fontAlgn="ctr"/>
                      <a:r>
                        <a:rPr lang="en-US" sz="2100" b="0" i="0" u="none" strike="noStrike">
                          <a:solidFill>
                            <a:srgbClr val="000000"/>
                          </a:solidFill>
                          <a:effectLst/>
                          <a:latin typeface="Calibri" panose="020F0502020204030204" pitchFamily="34" charset="0"/>
                        </a:rPr>
                        <a:t>819</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ctr" rtl="0" fontAlgn="ctr"/>
                      <a:r>
                        <a:rPr lang="en-US" sz="2100" b="0" i="0" u="none" strike="noStrike">
                          <a:solidFill>
                            <a:srgbClr val="000000"/>
                          </a:solidFill>
                          <a:effectLst/>
                          <a:latin typeface="Calibri" panose="020F0502020204030204" pitchFamily="34" charset="0"/>
                        </a:rPr>
                        <a:t>871</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1" i="0" u="none" strike="noStrike">
                          <a:solidFill>
                            <a:srgbClr val="000000"/>
                          </a:solidFill>
                          <a:effectLst/>
                          <a:latin typeface="Calibri" panose="020F0502020204030204" pitchFamily="34" charset="0"/>
                        </a:rPr>
                        <a:t> $  19.08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6DCE4"/>
                    </a:solidFill>
                  </a:tcPr>
                </a:tc>
                <a:tc>
                  <a:txBody>
                    <a:bodyPr/>
                    <a:lstStyle/>
                    <a:p>
                      <a:pPr algn="l" rtl="0" fontAlgn="ctr"/>
                      <a:r>
                        <a:rPr lang="en-US" sz="2100" b="0" i="0" u="none" strike="noStrike" dirty="0">
                          <a:solidFill>
                            <a:srgbClr val="000000"/>
                          </a:solidFill>
                          <a:effectLst/>
                          <a:latin typeface="Calibri" panose="020F0502020204030204" pitchFamily="34" charset="0"/>
                        </a:rPr>
                        <a:t> $  17.94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extLst>
                  <a:ext uri="{0D108BD9-81ED-4DB2-BD59-A6C34878D82A}">
                    <a16:rowId xmlns:a16="http://schemas.microsoft.com/office/drawing/2014/main" val="3364408744"/>
                  </a:ext>
                </a:extLst>
              </a:tr>
            </a:tbl>
          </a:graphicData>
        </a:graphic>
      </p:graphicFrame>
    </p:spTree>
    <p:extLst>
      <p:ext uri="{BB962C8B-B14F-4D97-AF65-F5344CB8AC3E}">
        <p14:creationId xmlns:p14="http://schemas.microsoft.com/office/powerpoint/2010/main" val="4028055922"/>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2">
            <a:extLst>
              <a:ext uri="{FF2B5EF4-FFF2-40B4-BE49-F238E27FC236}">
                <a16:creationId xmlns:a16="http://schemas.microsoft.com/office/drawing/2014/main" id="{0AED8A04-B3FA-414C-87FE-F48211075AAD}"/>
              </a:ext>
            </a:extLst>
          </p:cNvPr>
          <p:cNvSpPr>
            <a:spLocks noGrp="1"/>
          </p:cNvSpPr>
          <p:nvPr>
            <p:ph type="title"/>
          </p:nvPr>
        </p:nvSpPr>
        <p:spPr/>
        <p:txBody>
          <a:bodyPr>
            <a:normAutofit/>
          </a:bodyPr>
          <a:lstStyle/>
          <a:p>
            <a:pPr algn="ctr"/>
            <a:r>
              <a:rPr lang="en-US" sz="3100" dirty="0">
                <a:latin typeface="+mj-lt"/>
                <a:cs typeface="Calibri" panose="020F0502020204030204" pitchFamily="34" charset="0"/>
              </a:rPr>
              <a:t>Service Category cost per person/ per unit</a:t>
            </a:r>
            <a:r>
              <a:rPr lang="en-US" sz="4000" dirty="0">
                <a:latin typeface="+mj-lt"/>
                <a:cs typeface="Calibri" panose="020F0502020204030204" pitchFamily="34" charset="0"/>
              </a:rPr>
              <a:t/>
            </a:r>
            <a:br>
              <a:rPr lang="en-US" sz="4000" dirty="0">
                <a:latin typeface="+mj-lt"/>
                <a:cs typeface="Calibri" panose="020F0502020204030204" pitchFamily="34" charset="0"/>
              </a:rPr>
            </a:br>
            <a:r>
              <a:rPr lang="en-US" sz="4000" dirty="0">
                <a:latin typeface="+mj-lt"/>
                <a:cs typeface="Calibri" panose="020F0502020204030204" pitchFamily="34" charset="0"/>
              </a:rPr>
              <a:t>Ordered by Cost/Unit</a:t>
            </a:r>
          </a:p>
        </p:txBody>
      </p:sp>
      <p:sp>
        <p:nvSpPr>
          <p:cNvPr id="8" name="TextBox 7">
            <a:extLst>
              <a:ext uri="{FF2B5EF4-FFF2-40B4-BE49-F238E27FC236}">
                <a16:creationId xmlns:a16="http://schemas.microsoft.com/office/drawing/2014/main" id="{34D22DE9-4915-C398-21DD-348B2FE7174E}"/>
              </a:ext>
            </a:extLst>
          </p:cNvPr>
          <p:cNvSpPr txBox="1"/>
          <p:nvPr/>
        </p:nvSpPr>
        <p:spPr>
          <a:xfrm>
            <a:off x="2188927" y="6182658"/>
            <a:ext cx="7871011"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C000">
                    <a:lumMod val="20000"/>
                    <a:lumOff val="80000"/>
                  </a:srgbClr>
                </a:solidFill>
                <a:effectLst/>
                <a:uLnTx/>
                <a:uFillTx/>
                <a:latin typeface="Calibri" panose="020F0502020204030204"/>
                <a:ea typeface="+mn-ea"/>
                <a:cs typeface="+mn-cs"/>
              </a:rPr>
              <a:t>*Oral Health: Number of Visits, Cost per Visit</a:t>
            </a:r>
          </a:p>
        </p:txBody>
      </p:sp>
      <p:graphicFrame>
        <p:nvGraphicFramePr>
          <p:cNvPr id="5" name="Table 4">
            <a:extLst>
              <a:ext uri="{FF2B5EF4-FFF2-40B4-BE49-F238E27FC236}">
                <a16:creationId xmlns:a16="http://schemas.microsoft.com/office/drawing/2014/main" id="{5FE16342-6B5D-F483-4C9A-9F33D95359BC}"/>
              </a:ext>
            </a:extLst>
          </p:cNvPr>
          <p:cNvGraphicFramePr>
            <a:graphicFrameLocks noGrp="1"/>
          </p:cNvGraphicFramePr>
          <p:nvPr>
            <p:extLst/>
          </p:nvPr>
        </p:nvGraphicFramePr>
        <p:xfrm>
          <a:off x="838199" y="1622321"/>
          <a:ext cx="10515601" cy="4256014"/>
        </p:xfrm>
        <a:graphic>
          <a:graphicData uri="http://schemas.openxmlformats.org/drawingml/2006/table">
            <a:tbl>
              <a:tblPr firstRow="1" bandRow="1"/>
              <a:tblGrid>
                <a:gridCol w="4679131">
                  <a:extLst>
                    <a:ext uri="{9D8B030D-6E8A-4147-A177-3AD203B41FA5}">
                      <a16:colId xmlns:a16="http://schemas.microsoft.com/office/drawing/2014/main" val="702911044"/>
                    </a:ext>
                  </a:extLst>
                </a:gridCol>
                <a:gridCol w="1555562">
                  <a:extLst>
                    <a:ext uri="{9D8B030D-6E8A-4147-A177-3AD203B41FA5}">
                      <a16:colId xmlns:a16="http://schemas.microsoft.com/office/drawing/2014/main" val="3526051025"/>
                    </a:ext>
                  </a:extLst>
                </a:gridCol>
                <a:gridCol w="1070227">
                  <a:extLst>
                    <a:ext uri="{9D8B030D-6E8A-4147-A177-3AD203B41FA5}">
                      <a16:colId xmlns:a16="http://schemas.microsoft.com/office/drawing/2014/main" val="4135491990"/>
                    </a:ext>
                  </a:extLst>
                </a:gridCol>
                <a:gridCol w="1070227">
                  <a:extLst>
                    <a:ext uri="{9D8B030D-6E8A-4147-A177-3AD203B41FA5}">
                      <a16:colId xmlns:a16="http://schemas.microsoft.com/office/drawing/2014/main" val="4275704131"/>
                    </a:ext>
                  </a:extLst>
                </a:gridCol>
                <a:gridCol w="1070227">
                  <a:extLst>
                    <a:ext uri="{9D8B030D-6E8A-4147-A177-3AD203B41FA5}">
                      <a16:colId xmlns:a16="http://schemas.microsoft.com/office/drawing/2014/main" val="71686237"/>
                    </a:ext>
                  </a:extLst>
                </a:gridCol>
                <a:gridCol w="1070227">
                  <a:extLst>
                    <a:ext uri="{9D8B030D-6E8A-4147-A177-3AD203B41FA5}">
                      <a16:colId xmlns:a16="http://schemas.microsoft.com/office/drawing/2014/main" val="614913083"/>
                    </a:ext>
                  </a:extLst>
                </a:gridCol>
              </a:tblGrid>
              <a:tr h="647114">
                <a:tc>
                  <a:txBody>
                    <a:bodyPr/>
                    <a:lstStyle/>
                    <a:p>
                      <a:pPr algn="ctr" rtl="0" fontAlgn="ctr"/>
                      <a:r>
                        <a:rPr lang="en-US" sz="1800" b="1" i="0" u="none" strike="noStrike">
                          <a:solidFill>
                            <a:srgbClr val="FFFFFF"/>
                          </a:solidFill>
                          <a:effectLst/>
                          <a:latin typeface="Calibri" panose="020F0502020204030204" pitchFamily="34" charset="0"/>
                        </a:rPr>
                        <a:t>Core Medical/ Support Service Category</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A5A5A5"/>
                    </a:solidFill>
                  </a:tcPr>
                </a:tc>
                <a:tc>
                  <a:txBody>
                    <a:bodyPr/>
                    <a:lstStyle/>
                    <a:p>
                      <a:pPr algn="ctr" rtl="0" fontAlgn="ctr"/>
                      <a:r>
                        <a:rPr lang="en-US" sz="1800" b="1" i="0" u="none" strike="noStrike">
                          <a:solidFill>
                            <a:srgbClr val="FFFFFF"/>
                          </a:solidFill>
                          <a:effectLst/>
                          <a:latin typeface="Calibri" panose="020F0502020204030204" pitchFamily="34" charset="0"/>
                        </a:rPr>
                        <a:t> Amount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A5A5A5"/>
                    </a:solidFill>
                  </a:tcPr>
                </a:tc>
                <a:tc>
                  <a:txBody>
                    <a:bodyPr/>
                    <a:lstStyle/>
                    <a:p>
                      <a:pPr algn="ctr" rtl="0" fontAlgn="ctr"/>
                      <a:r>
                        <a:rPr lang="en-US" sz="1800" b="1" i="0" u="none" strike="noStrike">
                          <a:solidFill>
                            <a:srgbClr val="FFFFFF"/>
                          </a:solidFill>
                          <a:effectLst/>
                          <a:latin typeface="Calibri" panose="020F0502020204030204" pitchFamily="34" charset="0"/>
                        </a:rPr>
                        <a:t>Persons Served</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A5A5A5"/>
                    </a:solidFill>
                  </a:tcPr>
                </a:tc>
                <a:tc>
                  <a:txBody>
                    <a:bodyPr/>
                    <a:lstStyle/>
                    <a:p>
                      <a:pPr algn="ctr" rtl="0" fontAlgn="ctr"/>
                      <a:r>
                        <a:rPr lang="en-US" sz="1800" b="1" i="0" u="none" strike="noStrike">
                          <a:solidFill>
                            <a:srgbClr val="FFFFFF"/>
                          </a:solidFill>
                          <a:effectLst/>
                          <a:latin typeface="Calibri" panose="020F0502020204030204" pitchFamily="34" charset="0"/>
                        </a:rPr>
                        <a:t>Units of Service</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A5A5A5"/>
                    </a:solidFill>
                  </a:tcPr>
                </a:tc>
                <a:tc>
                  <a:txBody>
                    <a:bodyPr/>
                    <a:lstStyle/>
                    <a:p>
                      <a:pPr algn="ctr" rtl="0" fontAlgn="ctr"/>
                      <a:r>
                        <a:rPr lang="en-US" sz="1800" b="1" i="0" u="none" strike="noStrike">
                          <a:solidFill>
                            <a:srgbClr val="FFFFFF"/>
                          </a:solidFill>
                          <a:effectLst/>
                          <a:latin typeface="Calibri" panose="020F0502020204030204" pitchFamily="34" charset="0"/>
                        </a:rPr>
                        <a:t> Cost/</a:t>
                      </a:r>
                      <a:br>
                        <a:rPr lang="en-US" sz="1800" b="1" i="0" u="none" strike="noStrike">
                          <a:solidFill>
                            <a:srgbClr val="FFFFFF"/>
                          </a:solidFill>
                          <a:effectLst/>
                          <a:latin typeface="Calibri" panose="020F0502020204030204" pitchFamily="34" charset="0"/>
                        </a:rPr>
                      </a:br>
                      <a:r>
                        <a:rPr lang="en-US" sz="1800" b="1" i="0" u="none" strike="noStrike">
                          <a:solidFill>
                            <a:srgbClr val="FFFFFF"/>
                          </a:solidFill>
                          <a:effectLst/>
                          <a:latin typeface="Calibri" panose="020F0502020204030204" pitchFamily="34" charset="0"/>
                        </a:rPr>
                        <a:t>Person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A5A5A5"/>
                    </a:solidFill>
                  </a:tcPr>
                </a:tc>
                <a:tc>
                  <a:txBody>
                    <a:bodyPr/>
                    <a:lstStyle/>
                    <a:p>
                      <a:pPr algn="ctr" rtl="0" fontAlgn="ctr"/>
                      <a:r>
                        <a:rPr lang="en-US" sz="1800" b="1" i="0" u="none" strike="noStrike">
                          <a:solidFill>
                            <a:srgbClr val="FFFFFF"/>
                          </a:solidFill>
                          <a:effectLst/>
                          <a:latin typeface="Calibri" panose="020F0502020204030204" pitchFamily="34" charset="0"/>
                        </a:rPr>
                        <a:t> Cost/</a:t>
                      </a:r>
                      <a:br>
                        <a:rPr lang="en-US" sz="1800" b="1" i="0" u="none" strike="noStrike">
                          <a:solidFill>
                            <a:srgbClr val="FFFFFF"/>
                          </a:solidFill>
                          <a:effectLst/>
                          <a:latin typeface="Calibri" panose="020F0502020204030204" pitchFamily="34" charset="0"/>
                        </a:rPr>
                      </a:br>
                      <a:r>
                        <a:rPr lang="en-US" sz="1800" b="1" i="0" u="none" strike="noStrike">
                          <a:solidFill>
                            <a:srgbClr val="FFFFFF"/>
                          </a:solidFill>
                          <a:effectLst/>
                          <a:latin typeface="Calibri" panose="020F0502020204030204" pitchFamily="34" charset="0"/>
                        </a:rPr>
                        <a:t>Unit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A5A5A5"/>
                    </a:solidFill>
                  </a:tcPr>
                </a:tc>
                <a:extLst>
                  <a:ext uri="{0D108BD9-81ED-4DB2-BD59-A6C34878D82A}">
                    <a16:rowId xmlns:a16="http://schemas.microsoft.com/office/drawing/2014/main" val="3779314674"/>
                  </a:ext>
                </a:extLst>
              </a:tr>
              <a:tr h="360890">
                <a:tc>
                  <a:txBody>
                    <a:bodyPr/>
                    <a:lstStyle/>
                    <a:p>
                      <a:pPr algn="l" rtl="0" fontAlgn="b"/>
                      <a:r>
                        <a:rPr lang="en-US" sz="2100" b="0" i="0" u="none" strike="noStrike">
                          <a:solidFill>
                            <a:srgbClr val="000000"/>
                          </a:solidFill>
                          <a:effectLst/>
                          <a:latin typeface="Calibri" panose="020F0502020204030204" pitchFamily="34" charset="0"/>
                        </a:rPr>
                        <a:t>Outpatient Ambulatory (Clinic)</a:t>
                      </a:r>
                    </a:p>
                  </a:txBody>
                  <a:tcPr marL="6222" marR="6222" marT="62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0" i="0" u="none" strike="noStrike">
                          <a:solidFill>
                            <a:srgbClr val="000000"/>
                          </a:solidFill>
                          <a:effectLst/>
                          <a:latin typeface="Calibri" panose="020F0502020204030204" pitchFamily="34" charset="0"/>
                        </a:rPr>
                        <a:t> $386,188.30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ctr" rtl="0" fontAlgn="ctr"/>
                      <a:r>
                        <a:rPr lang="en-US" sz="2100" b="0" i="0" u="none" strike="noStrike" dirty="0">
                          <a:solidFill>
                            <a:srgbClr val="000000"/>
                          </a:solidFill>
                          <a:effectLst/>
                          <a:latin typeface="Calibri" panose="020F0502020204030204" pitchFamily="34" charset="0"/>
                        </a:rPr>
                        <a:t>1,962</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ctr" rtl="0" fontAlgn="ctr"/>
                      <a:r>
                        <a:rPr lang="en-US" sz="2100" b="0" i="0" u="none" strike="noStrike">
                          <a:solidFill>
                            <a:srgbClr val="000000"/>
                          </a:solidFill>
                          <a:effectLst/>
                          <a:latin typeface="Calibri" panose="020F0502020204030204" pitchFamily="34" charset="0"/>
                        </a:rPr>
                        <a:t>2,125</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0" i="0" u="none" strike="noStrike">
                          <a:solidFill>
                            <a:srgbClr val="000000"/>
                          </a:solidFill>
                          <a:effectLst/>
                          <a:latin typeface="Calibri" panose="020F0502020204030204" pitchFamily="34" charset="0"/>
                        </a:rPr>
                        <a:t> $196.83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1" i="0" u="none" strike="noStrike">
                          <a:solidFill>
                            <a:srgbClr val="000000"/>
                          </a:solidFill>
                          <a:effectLst/>
                          <a:latin typeface="Calibri" panose="020F0502020204030204" pitchFamily="34" charset="0"/>
                        </a:rPr>
                        <a:t> $181.74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6DCE4"/>
                    </a:solidFill>
                  </a:tcPr>
                </a:tc>
                <a:extLst>
                  <a:ext uri="{0D108BD9-81ED-4DB2-BD59-A6C34878D82A}">
                    <a16:rowId xmlns:a16="http://schemas.microsoft.com/office/drawing/2014/main" val="717332415"/>
                  </a:ext>
                </a:extLst>
              </a:tr>
              <a:tr h="360890">
                <a:tc>
                  <a:txBody>
                    <a:bodyPr/>
                    <a:lstStyle/>
                    <a:p>
                      <a:pPr algn="l" rtl="0" fontAlgn="b"/>
                      <a:r>
                        <a:rPr lang="en-US" sz="2100" b="0" i="0" u="none" strike="noStrike">
                          <a:solidFill>
                            <a:srgbClr val="000000"/>
                          </a:solidFill>
                          <a:effectLst/>
                          <a:latin typeface="Calibri" panose="020F0502020204030204" pitchFamily="34" charset="0"/>
                        </a:rPr>
                        <a:t>Oral Health Care</a:t>
                      </a:r>
                    </a:p>
                  </a:txBody>
                  <a:tcPr marL="6222" marR="6222" marT="62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0" i="0" u="none" strike="noStrike">
                          <a:solidFill>
                            <a:srgbClr val="000000"/>
                          </a:solidFill>
                          <a:effectLst/>
                          <a:latin typeface="Calibri" panose="020F0502020204030204" pitchFamily="34" charset="0"/>
                        </a:rPr>
                        <a:t> $229,079.09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ctr" rtl="0" fontAlgn="ctr"/>
                      <a:r>
                        <a:rPr lang="en-US" sz="2100" b="0" i="0" u="none" strike="noStrike">
                          <a:solidFill>
                            <a:srgbClr val="000000"/>
                          </a:solidFill>
                          <a:effectLst/>
                          <a:latin typeface="Calibri" panose="020F0502020204030204" pitchFamily="34" charset="0"/>
                        </a:rPr>
                        <a:t>1,225</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ctr" rtl="0" fontAlgn="ctr"/>
                      <a:r>
                        <a:rPr lang="en-US" sz="2100" b="0" i="0" u="none" strike="noStrike">
                          <a:solidFill>
                            <a:srgbClr val="000000"/>
                          </a:solidFill>
                          <a:effectLst/>
                          <a:latin typeface="Calibri" panose="020F0502020204030204" pitchFamily="34" charset="0"/>
                        </a:rPr>
                        <a:t>1,957</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0" i="0" u="none" strike="noStrike">
                          <a:solidFill>
                            <a:srgbClr val="000000"/>
                          </a:solidFill>
                          <a:effectLst/>
                          <a:latin typeface="Calibri" panose="020F0502020204030204" pitchFamily="34" charset="0"/>
                        </a:rPr>
                        <a:t> $187.00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1" i="0" u="none" strike="noStrike">
                          <a:solidFill>
                            <a:srgbClr val="000000"/>
                          </a:solidFill>
                          <a:effectLst/>
                          <a:latin typeface="Calibri" panose="020F0502020204030204" pitchFamily="34" charset="0"/>
                        </a:rPr>
                        <a:t> $117.06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6DCE4"/>
                    </a:solidFill>
                  </a:tcPr>
                </a:tc>
                <a:extLst>
                  <a:ext uri="{0D108BD9-81ED-4DB2-BD59-A6C34878D82A}">
                    <a16:rowId xmlns:a16="http://schemas.microsoft.com/office/drawing/2014/main" val="1799395382"/>
                  </a:ext>
                </a:extLst>
              </a:tr>
              <a:tr h="360890">
                <a:tc>
                  <a:txBody>
                    <a:bodyPr/>
                    <a:lstStyle/>
                    <a:p>
                      <a:pPr algn="l" rtl="0" fontAlgn="b"/>
                      <a:r>
                        <a:rPr lang="en-US" sz="2100" b="0" i="0" u="none" strike="noStrike">
                          <a:solidFill>
                            <a:srgbClr val="000000"/>
                          </a:solidFill>
                          <a:effectLst/>
                          <a:latin typeface="Calibri" panose="020F0502020204030204" pitchFamily="34" charset="0"/>
                        </a:rPr>
                        <a:t>Medical Nutrition Therapy</a:t>
                      </a:r>
                    </a:p>
                  </a:txBody>
                  <a:tcPr marL="6222" marR="6222" marT="62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0" i="0" u="none" strike="noStrike">
                          <a:solidFill>
                            <a:srgbClr val="000000"/>
                          </a:solidFill>
                          <a:effectLst/>
                          <a:latin typeface="Calibri" panose="020F0502020204030204" pitchFamily="34" charset="0"/>
                        </a:rPr>
                        <a:t> $  52,679.60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ctr" rtl="0" fontAlgn="ctr"/>
                      <a:r>
                        <a:rPr lang="en-US" sz="2100" b="0" i="0" u="none" strike="noStrike">
                          <a:solidFill>
                            <a:srgbClr val="000000"/>
                          </a:solidFill>
                          <a:effectLst/>
                          <a:latin typeface="Calibri" panose="020F0502020204030204" pitchFamily="34" charset="0"/>
                        </a:rPr>
                        <a:t>590</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ctr" rtl="0" fontAlgn="ctr"/>
                      <a:r>
                        <a:rPr lang="en-US" sz="2100" b="0" i="0" u="none" strike="noStrike">
                          <a:solidFill>
                            <a:srgbClr val="000000"/>
                          </a:solidFill>
                          <a:effectLst/>
                          <a:latin typeface="Calibri" panose="020F0502020204030204" pitchFamily="34" charset="0"/>
                        </a:rPr>
                        <a:t>599</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0" i="0" u="none" strike="noStrike">
                          <a:solidFill>
                            <a:srgbClr val="000000"/>
                          </a:solidFill>
                          <a:effectLst/>
                          <a:latin typeface="Calibri" panose="020F0502020204030204" pitchFamily="34" charset="0"/>
                        </a:rPr>
                        <a:t> $  89.29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1" i="0" u="none" strike="noStrike">
                          <a:solidFill>
                            <a:srgbClr val="000000"/>
                          </a:solidFill>
                          <a:effectLst/>
                          <a:latin typeface="Calibri" panose="020F0502020204030204" pitchFamily="34" charset="0"/>
                        </a:rPr>
                        <a:t> $  87.95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6DCE4"/>
                    </a:solidFill>
                  </a:tcPr>
                </a:tc>
                <a:extLst>
                  <a:ext uri="{0D108BD9-81ED-4DB2-BD59-A6C34878D82A}">
                    <a16:rowId xmlns:a16="http://schemas.microsoft.com/office/drawing/2014/main" val="3821442042"/>
                  </a:ext>
                </a:extLst>
              </a:tr>
              <a:tr h="360890">
                <a:tc>
                  <a:txBody>
                    <a:bodyPr/>
                    <a:lstStyle/>
                    <a:p>
                      <a:pPr algn="l" rtl="0" fontAlgn="b"/>
                      <a:r>
                        <a:rPr lang="en-US" sz="2100" b="0" i="0" u="none" strike="noStrike">
                          <a:solidFill>
                            <a:srgbClr val="000000"/>
                          </a:solidFill>
                          <a:effectLst/>
                          <a:latin typeface="Calibri" panose="020F0502020204030204" pitchFamily="34" charset="0"/>
                        </a:rPr>
                        <a:t>MCM/ Treatment Adherence</a:t>
                      </a:r>
                    </a:p>
                  </a:txBody>
                  <a:tcPr marL="6222" marR="6222" marT="62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0" i="0" u="none" strike="noStrike">
                          <a:solidFill>
                            <a:srgbClr val="000000"/>
                          </a:solidFill>
                          <a:effectLst/>
                          <a:latin typeface="Calibri" panose="020F0502020204030204" pitchFamily="34" charset="0"/>
                        </a:rPr>
                        <a:t> $  85,696.00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ctr" rtl="0" fontAlgn="ctr"/>
                      <a:r>
                        <a:rPr lang="en-US" sz="2100" b="0" i="0" u="none" strike="noStrike">
                          <a:solidFill>
                            <a:srgbClr val="000000"/>
                          </a:solidFill>
                          <a:effectLst/>
                          <a:latin typeface="Calibri" panose="020F0502020204030204" pitchFamily="34" charset="0"/>
                        </a:rPr>
                        <a:t>842</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ctr" rtl="0" fontAlgn="ctr"/>
                      <a:r>
                        <a:rPr lang="en-US" sz="2100" b="0" i="0" u="none" strike="noStrike">
                          <a:solidFill>
                            <a:srgbClr val="000000"/>
                          </a:solidFill>
                          <a:effectLst/>
                          <a:latin typeface="Calibri" panose="020F0502020204030204" pitchFamily="34" charset="0"/>
                        </a:rPr>
                        <a:t>1,038</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0" i="0" u="none" strike="noStrike">
                          <a:solidFill>
                            <a:srgbClr val="000000"/>
                          </a:solidFill>
                          <a:effectLst/>
                          <a:latin typeface="Calibri" panose="020F0502020204030204" pitchFamily="34" charset="0"/>
                        </a:rPr>
                        <a:t> $101.78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1" i="0" u="none" strike="noStrike">
                          <a:solidFill>
                            <a:srgbClr val="000000"/>
                          </a:solidFill>
                          <a:effectLst/>
                          <a:latin typeface="Calibri" panose="020F0502020204030204" pitchFamily="34" charset="0"/>
                        </a:rPr>
                        <a:t> $  82.56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6DCE4"/>
                    </a:solidFill>
                  </a:tcPr>
                </a:tc>
                <a:extLst>
                  <a:ext uri="{0D108BD9-81ED-4DB2-BD59-A6C34878D82A}">
                    <a16:rowId xmlns:a16="http://schemas.microsoft.com/office/drawing/2014/main" val="839881656"/>
                  </a:ext>
                </a:extLst>
              </a:tr>
              <a:tr h="360890">
                <a:tc>
                  <a:txBody>
                    <a:bodyPr/>
                    <a:lstStyle/>
                    <a:p>
                      <a:pPr algn="l" rtl="0" fontAlgn="b"/>
                      <a:r>
                        <a:rPr lang="en-US" sz="2100" b="0" i="0" u="none" strike="noStrike">
                          <a:solidFill>
                            <a:srgbClr val="000000"/>
                          </a:solidFill>
                          <a:effectLst/>
                          <a:latin typeface="Calibri" panose="020F0502020204030204" pitchFamily="34" charset="0"/>
                        </a:rPr>
                        <a:t>Referral for Healthcare</a:t>
                      </a:r>
                    </a:p>
                  </a:txBody>
                  <a:tcPr marL="6222" marR="6222" marT="62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0" i="0" u="none" strike="noStrike">
                          <a:solidFill>
                            <a:srgbClr val="000000"/>
                          </a:solidFill>
                          <a:effectLst/>
                          <a:latin typeface="Calibri" panose="020F0502020204030204" pitchFamily="34" charset="0"/>
                        </a:rPr>
                        <a:t> $185,808.11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ctr" rtl="0" fontAlgn="ctr"/>
                      <a:r>
                        <a:rPr lang="en-US" sz="2100" b="0" i="0" u="none" strike="noStrike" dirty="0">
                          <a:solidFill>
                            <a:srgbClr val="000000"/>
                          </a:solidFill>
                          <a:effectLst/>
                          <a:latin typeface="Calibri" panose="020F0502020204030204" pitchFamily="34" charset="0"/>
                        </a:rPr>
                        <a:t>1,795</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ctr" rtl="0" fontAlgn="ctr"/>
                      <a:r>
                        <a:rPr lang="en-US" sz="2100" b="0" i="0" u="none" strike="noStrike">
                          <a:solidFill>
                            <a:srgbClr val="000000"/>
                          </a:solidFill>
                          <a:effectLst/>
                          <a:latin typeface="Calibri" panose="020F0502020204030204" pitchFamily="34" charset="0"/>
                        </a:rPr>
                        <a:t>2,512</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0" i="0" u="none" strike="noStrike">
                          <a:solidFill>
                            <a:srgbClr val="000000"/>
                          </a:solidFill>
                          <a:effectLst/>
                          <a:latin typeface="Calibri" panose="020F0502020204030204" pitchFamily="34" charset="0"/>
                        </a:rPr>
                        <a:t> $103.51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1" i="0" u="none" strike="noStrike">
                          <a:solidFill>
                            <a:srgbClr val="000000"/>
                          </a:solidFill>
                          <a:effectLst/>
                          <a:latin typeface="Calibri" panose="020F0502020204030204" pitchFamily="34" charset="0"/>
                        </a:rPr>
                        <a:t> $  73.97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6DCE4"/>
                    </a:solidFill>
                  </a:tcPr>
                </a:tc>
                <a:extLst>
                  <a:ext uri="{0D108BD9-81ED-4DB2-BD59-A6C34878D82A}">
                    <a16:rowId xmlns:a16="http://schemas.microsoft.com/office/drawing/2014/main" val="3167239903"/>
                  </a:ext>
                </a:extLst>
              </a:tr>
              <a:tr h="360890">
                <a:tc>
                  <a:txBody>
                    <a:bodyPr/>
                    <a:lstStyle/>
                    <a:p>
                      <a:pPr algn="l" rtl="0" fontAlgn="b"/>
                      <a:r>
                        <a:rPr lang="en-US" sz="2100" b="0" i="0" u="none" strike="noStrike">
                          <a:solidFill>
                            <a:srgbClr val="000000"/>
                          </a:solidFill>
                          <a:effectLst/>
                          <a:latin typeface="Calibri" panose="020F0502020204030204" pitchFamily="34" charset="0"/>
                        </a:rPr>
                        <a:t>Outpatient Ambulatory (Lab)</a:t>
                      </a:r>
                    </a:p>
                  </a:txBody>
                  <a:tcPr marL="6222" marR="6222" marT="62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0" i="0" u="none" strike="noStrike">
                          <a:solidFill>
                            <a:srgbClr val="000000"/>
                          </a:solidFill>
                          <a:effectLst/>
                          <a:latin typeface="Calibri" panose="020F0502020204030204" pitchFamily="34" charset="0"/>
                        </a:rPr>
                        <a:t> $488,316.03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ctr" rtl="0" fontAlgn="ctr"/>
                      <a:r>
                        <a:rPr lang="en-US" sz="2100" b="0" i="0" u="none" strike="noStrike" dirty="0">
                          <a:solidFill>
                            <a:srgbClr val="000000"/>
                          </a:solidFill>
                          <a:effectLst/>
                          <a:latin typeface="Calibri" panose="020F0502020204030204" pitchFamily="34" charset="0"/>
                        </a:rPr>
                        <a:t>1,093</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ctr" rtl="0" fontAlgn="ctr"/>
                      <a:r>
                        <a:rPr lang="en-US" sz="2100" b="0" i="0" u="none" strike="noStrike">
                          <a:solidFill>
                            <a:srgbClr val="000000"/>
                          </a:solidFill>
                          <a:effectLst/>
                          <a:latin typeface="Calibri" panose="020F0502020204030204" pitchFamily="34" charset="0"/>
                        </a:rPr>
                        <a:t>7,542</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0" i="0" u="none" strike="noStrike">
                          <a:solidFill>
                            <a:srgbClr val="000000"/>
                          </a:solidFill>
                          <a:effectLst/>
                          <a:latin typeface="Calibri" panose="020F0502020204030204" pitchFamily="34" charset="0"/>
                        </a:rPr>
                        <a:t> $446.77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1" i="0" u="none" strike="noStrike">
                          <a:solidFill>
                            <a:srgbClr val="000000"/>
                          </a:solidFill>
                          <a:effectLst/>
                          <a:latin typeface="Calibri" panose="020F0502020204030204" pitchFamily="34" charset="0"/>
                        </a:rPr>
                        <a:t> $  64.75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6DCE4"/>
                    </a:solidFill>
                  </a:tcPr>
                </a:tc>
                <a:extLst>
                  <a:ext uri="{0D108BD9-81ED-4DB2-BD59-A6C34878D82A}">
                    <a16:rowId xmlns:a16="http://schemas.microsoft.com/office/drawing/2014/main" val="1550672399"/>
                  </a:ext>
                </a:extLst>
              </a:tr>
              <a:tr h="360890">
                <a:tc>
                  <a:txBody>
                    <a:bodyPr/>
                    <a:lstStyle/>
                    <a:p>
                      <a:pPr algn="l" rtl="0" fontAlgn="b"/>
                      <a:r>
                        <a:rPr lang="en-US" sz="2100" b="0" i="0" u="none" strike="noStrike">
                          <a:solidFill>
                            <a:srgbClr val="000000"/>
                          </a:solidFill>
                          <a:effectLst/>
                          <a:latin typeface="Calibri" panose="020F0502020204030204" pitchFamily="34" charset="0"/>
                        </a:rPr>
                        <a:t>Medical Transportation Serv</a:t>
                      </a:r>
                    </a:p>
                  </a:txBody>
                  <a:tcPr marL="6222" marR="6222" marT="62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0" i="0" u="none" strike="noStrike">
                          <a:solidFill>
                            <a:srgbClr val="000000"/>
                          </a:solidFill>
                          <a:effectLst/>
                          <a:latin typeface="Calibri" panose="020F0502020204030204" pitchFamily="34" charset="0"/>
                        </a:rPr>
                        <a:t> $    9,940.00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ctr" rtl="0" fontAlgn="ctr"/>
                      <a:r>
                        <a:rPr lang="en-US" sz="2100" b="0" i="0" u="none" strike="noStrike">
                          <a:solidFill>
                            <a:srgbClr val="000000"/>
                          </a:solidFill>
                          <a:effectLst/>
                          <a:latin typeface="Calibri" panose="020F0502020204030204" pitchFamily="34" charset="0"/>
                        </a:rPr>
                        <a:t>209</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ctr" rtl="0" fontAlgn="ctr"/>
                      <a:r>
                        <a:rPr lang="en-US" sz="2100" b="0" i="0" u="none" strike="noStrike">
                          <a:solidFill>
                            <a:srgbClr val="000000"/>
                          </a:solidFill>
                          <a:effectLst/>
                          <a:latin typeface="Calibri" panose="020F0502020204030204" pitchFamily="34" charset="0"/>
                        </a:rPr>
                        <a:t>209</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0" i="0" u="none" strike="noStrike">
                          <a:solidFill>
                            <a:srgbClr val="000000"/>
                          </a:solidFill>
                          <a:effectLst/>
                          <a:latin typeface="Calibri" panose="020F0502020204030204" pitchFamily="34" charset="0"/>
                        </a:rPr>
                        <a:t> $  47.56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1" i="0" u="none" strike="noStrike">
                          <a:solidFill>
                            <a:srgbClr val="000000"/>
                          </a:solidFill>
                          <a:effectLst/>
                          <a:latin typeface="Calibri" panose="020F0502020204030204" pitchFamily="34" charset="0"/>
                        </a:rPr>
                        <a:t> $  47.56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6DCE4"/>
                    </a:solidFill>
                  </a:tcPr>
                </a:tc>
                <a:extLst>
                  <a:ext uri="{0D108BD9-81ED-4DB2-BD59-A6C34878D82A}">
                    <a16:rowId xmlns:a16="http://schemas.microsoft.com/office/drawing/2014/main" val="2316412334"/>
                  </a:ext>
                </a:extLst>
              </a:tr>
              <a:tr h="360890">
                <a:tc>
                  <a:txBody>
                    <a:bodyPr/>
                    <a:lstStyle/>
                    <a:p>
                      <a:pPr algn="l" rtl="0" fontAlgn="b"/>
                      <a:r>
                        <a:rPr lang="en-US" sz="2100" b="0" i="0" u="none" strike="noStrike">
                          <a:solidFill>
                            <a:srgbClr val="000000"/>
                          </a:solidFill>
                          <a:effectLst/>
                          <a:latin typeface="Calibri" panose="020F0502020204030204" pitchFamily="34" charset="0"/>
                        </a:rPr>
                        <a:t>Mental Health Services</a:t>
                      </a:r>
                    </a:p>
                  </a:txBody>
                  <a:tcPr marL="6222" marR="6222" marT="62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0" i="0" u="none" strike="noStrike">
                          <a:solidFill>
                            <a:srgbClr val="000000"/>
                          </a:solidFill>
                          <a:effectLst/>
                          <a:latin typeface="Calibri" panose="020F0502020204030204" pitchFamily="34" charset="0"/>
                        </a:rPr>
                        <a:t> $  78,115.00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ctr" rtl="0" fontAlgn="ctr"/>
                      <a:r>
                        <a:rPr lang="en-US" sz="2100" b="0" i="0" u="none" strike="noStrike" dirty="0">
                          <a:solidFill>
                            <a:srgbClr val="000000"/>
                          </a:solidFill>
                          <a:effectLst/>
                          <a:latin typeface="Calibri" panose="020F0502020204030204" pitchFamily="34" charset="0"/>
                        </a:rPr>
                        <a:t>1,206</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ctr" rtl="0" fontAlgn="ctr"/>
                      <a:r>
                        <a:rPr lang="en-US" sz="2100" b="0" i="0" u="none" strike="noStrike">
                          <a:solidFill>
                            <a:srgbClr val="000000"/>
                          </a:solidFill>
                          <a:effectLst/>
                          <a:latin typeface="Calibri" panose="020F0502020204030204" pitchFamily="34" charset="0"/>
                        </a:rPr>
                        <a:t>1,957</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0" i="0" u="none" strike="noStrike">
                          <a:solidFill>
                            <a:srgbClr val="000000"/>
                          </a:solidFill>
                          <a:effectLst/>
                          <a:latin typeface="Calibri" panose="020F0502020204030204" pitchFamily="34" charset="0"/>
                        </a:rPr>
                        <a:t> $  64.77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1" i="0" u="none" strike="noStrike">
                          <a:solidFill>
                            <a:srgbClr val="000000"/>
                          </a:solidFill>
                          <a:effectLst/>
                          <a:latin typeface="Calibri" panose="020F0502020204030204" pitchFamily="34" charset="0"/>
                        </a:rPr>
                        <a:t> $  39.92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6DCE4"/>
                    </a:solidFill>
                  </a:tcPr>
                </a:tc>
                <a:extLst>
                  <a:ext uri="{0D108BD9-81ED-4DB2-BD59-A6C34878D82A}">
                    <a16:rowId xmlns:a16="http://schemas.microsoft.com/office/drawing/2014/main" val="1472161385"/>
                  </a:ext>
                </a:extLst>
              </a:tr>
              <a:tr h="360890">
                <a:tc>
                  <a:txBody>
                    <a:bodyPr/>
                    <a:lstStyle/>
                    <a:p>
                      <a:pPr algn="l" rtl="0" fontAlgn="b"/>
                      <a:r>
                        <a:rPr lang="en-US" sz="2100" b="0" i="0" u="none" strike="noStrike">
                          <a:solidFill>
                            <a:srgbClr val="000000"/>
                          </a:solidFill>
                          <a:effectLst/>
                          <a:latin typeface="Calibri" panose="020F0502020204030204" pitchFamily="34" charset="0"/>
                        </a:rPr>
                        <a:t>Outpatient Ambulatory (Lab no NOE)</a:t>
                      </a:r>
                    </a:p>
                  </a:txBody>
                  <a:tcPr marL="6222" marR="6222" marT="62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0" i="0" u="none" strike="noStrike">
                          <a:solidFill>
                            <a:srgbClr val="000000"/>
                          </a:solidFill>
                          <a:effectLst/>
                          <a:latin typeface="Calibri" panose="020F0502020204030204" pitchFamily="34" charset="0"/>
                        </a:rPr>
                        <a:t> $  50,166.62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ctr" rtl="0" fontAlgn="ctr"/>
                      <a:r>
                        <a:rPr lang="en-US" sz="2100" b="0" i="0" u="none" strike="noStrike">
                          <a:solidFill>
                            <a:srgbClr val="000000"/>
                          </a:solidFill>
                          <a:effectLst/>
                          <a:latin typeface="Calibri" panose="020F0502020204030204" pitchFamily="34" charset="0"/>
                        </a:rPr>
                        <a:t>416</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ctr" rtl="0" fontAlgn="ctr"/>
                      <a:r>
                        <a:rPr lang="en-US" sz="2100" b="0" i="0" u="none" strike="noStrike">
                          <a:solidFill>
                            <a:srgbClr val="000000"/>
                          </a:solidFill>
                          <a:effectLst/>
                          <a:latin typeface="Calibri" panose="020F0502020204030204" pitchFamily="34" charset="0"/>
                        </a:rPr>
                        <a:t>2,326</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0" i="0" u="none" strike="noStrike">
                          <a:solidFill>
                            <a:srgbClr val="000000"/>
                          </a:solidFill>
                          <a:effectLst/>
                          <a:latin typeface="Calibri" panose="020F0502020204030204" pitchFamily="34" charset="0"/>
                        </a:rPr>
                        <a:t> $120.59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1" i="0" u="none" strike="noStrike">
                          <a:solidFill>
                            <a:srgbClr val="000000"/>
                          </a:solidFill>
                          <a:effectLst/>
                          <a:latin typeface="Calibri" panose="020F0502020204030204" pitchFamily="34" charset="0"/>
                        </a:rPr>
                        <a:t> $  21.57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6DCE4"/>
                    </a:solidFill>
                  </a:tcPr>
                </a:tc>
                <a:extLst>
                  <a:ext uri="{0D108BD9-81ED-4DB2-BD59-A6C34878D82A}">
                    <a16:rowId xmlns:a16="http://schemas.microsoft.com/office/drawing/2014/main" val="1686232014"/>
                  </a:ext>
                </a:extLst>
              </a:tr>
              <a:tr h="360890">
                <a:tc>
                  <a:txBody>
                    <a:bodyPr/>
                    <a:lstStyle/>
                    <a:p>
                      <a:pPr algn="l" rtl="0" fontAlgn="b"/>
                      <a:r>
                        <a:rPr lang="en-US" sz="2100" b="0" i="0" u="none" strike="noStrike">
                          <a:solidFill>
                            <a:srgbClr val="000000"/>
                          </a:solidFill>
                          <a:effectLst/>
                          <a:latin typeface="Calibri" panose="020F0502020204030204" pitchFamily="34" charset="0"/>
                        </a:rPr>
                        <a:t>Food Bank</a:t>
                      </a:r>
                    </a:p>
                  </a:txBody>
                  <a:tcPr marL="6222" marR="6222" marT="62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0" i="0" u="none" strike="noStrike">
                          <a:solidFill>
                            <a:srgbClr val="000000"/>
                          </a:solidFill>
                          <a:effectLst/>
                          <a:latin typeface="Calibri" panose="020F0502020204030204" pitchFamily="34" charset="0"/>
                        </a:rPr>
                        <a:t> $  15,624.00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ctr" rtl="0" fontAlgn="ctr"/>
                      <a:r>
                        <a:rPr lang="en-US" sz="2100" b="0" i="0" u="none" strike="noStrike">
                          <a:solidFill>
                            <a:srgbClr val="000000"/>
                          </a:solidFill>
                          <a:effectLst/>
                          <a:latin typeface="Calibri" panose="020F0502020204030204" pitchFamily="34" charset="0"/>
                        </a:rPr>
                        <a:t>819</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ctr" rtl="0" fontAlgn="ctr"/>
                      <a:r>
                        <a:rPr lang="en-US" sz="2100" b="0" i="0" u="none" strike="noStrike">
                          <a:solidFill>
                            <a:srgbClr val="000000"/>
                          </a:solidFill>
                          <a:effectLst/>
                          <a:latin typeface="Calibri" panose="020F0502020204030204" pitchFamily="34" charset="0"/>
                        </a:rPr>
                        <a:t>871</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0" i="0" u="none" strike="noStrike">
                          <a:solidFill>
                            <a:srgbClr val="000000"/>
                          </a:solidFill>
                          <a:effectLst/>
                          <a:latin typeface="Calibri" panose="020F0502020204030204" pitchFamily="34" charset="0"/>
                        </a:rPr>
                        <a:t> $  19.08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1" i="0" u="none" strike="noStrike" dirty="0">
                          <a:solidFill>
                            <a:srgbClr val="000000"/>
                          </a:solidFill>
                          <a:effectLst/>
                          <a:latin typeface="Calibri" panose="020F0502020204030204" pitchFamily="34" charset="0"/>
                        </a:rPr>
                        <a:t> $  17.94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6DCE4"/>
                    </a:solidFill>
                  </a:tcPr>
                </a:tc>
                <a:extLst>
                  <a:ext uri="{0D108BD9-81ED-4DB2-BD59-A6C34878D82A}">
                    <a16:rowId xmlns:a16="http://schemas.microsoft.com/office/drawing/2014/main" val="661123924"/>
                  </a:ext>
                </a:extLst>
              </a:tr>
            </a:tbl>
          </a:graphicData>
        </a:graphic>
      </p:graphicFrame>
    </p:spTree>
    <p:extLst>
      <p:ext uri="{BB962C8B-B14F-4D97-AF65-F5344CB8AC3E}">
        <p14:creationId xmlns:p14="http://schemas.microsoft.com/office/powerpoint/2010/main" val="704914269"/>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866C6088-4E64-43DD-A249-A8598DEC6F7B}"/>
              </a:ext>
            </a:extLst>
          </p:cNvPr>
          <p:cNvSpPr>
            <a:spLocks noGrp="1"/>
          </p:cNvSpPr>
          <p:nvPr>
            <p:ph type="title"/>
          </p:nvPr>
        </p:nvSpPr>
        <p:spPr/>
        <p:txBody>
          <a:bodyPr>
            <a:noAutofit/>
          </a:bodyPr>
          <a:lstStyle/>
          <a:p>
            <a:pPr algn="ctr"/>
            <a:r>
              <a:rPr lang="en-US" sz="4000" dirty="0">
                <a:latin typeface="+mj-lt"/>
                <a:cs typeface="Calibri" panose="020F0502020204030204" pitchFamily="34" charset="0"/>
              </a:rPr>
              <a:t>Questions? </a:t>
            </a:r>
            <a:endParaRPr lang="en-US" sz="4000" dirty="0">
              <a:latin typeface="+mj-lt"/>
            </a:endParaRPr>
          </a:p>
        </p:txBody>
      </p:sp>
      <p:pic>
        <p:nvPicPr>
          <p:cNvPr id="6" name="Content Placeholder 3">
            <a:extLst>
              <a:ext uri="{FF2B5EF4-FFF2-40B4-BE49-F238E27FC236}">
                <a16:creationId xmlns:a16="http://schemas.microsoft.com/office/drawing/2014/main" id="{56BB7012-2FFC-635A-736D-8A55AED30F1D}"/>
              </a:ext>
            </a:extLst>
          </p:cNvPr>
          <p:cNvPicPr>
            <a:picLocks noGrp="1" noChangeAspect="1"/>
          </p:cNvPicPr>
          <p:nvPr>
            <p:ph idx="1"/>
          </p:nvPr>
        </p:nvPicPr>
        <p:blipFill>
          <a:blip r:embed="rId2"/>
          <a:stretch>
            <a:fillRect/>
          </a:stretch>
        </p:blipFill>
        <p:spPr>
          <a:xfrm>
            <a:off x="4541406" y="1874406"/>
            <a:ext cx="3109187" cy="3109187"/>
          </a:xfrm>
          <a:prstGeom prst="rect">
            <a:avLst/>
          </a:prstGeom>
        </p:spPr>
      </p:pic>
    </p:spTree>
    <p:extLst>
      <p:ext uri="{BB962C8B-B14F-4D97-AF65-F5344CB8AC3E}">
        <p14:creationId xmlns:p14="http://schemas.microsoft.com/office/powerpoint/2010/main" val="430521693"/>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9" y="33338"/>
            <a:ext cx="10018713" cy="1103131"/>
          </a:xfrm>
        </p:spPr>
        <p:txBody>
          <a:bodyPr>
            <a:normAutofit/>
          </a:bodyPr>
          <a:lstStyle/>
          <a:p>
            <a:pPr algn="l"/>
            <a:r>
              <a:rPr lang="en-US" b="1" dirty="0" smtClean="0">
                <a:solidFill>
                  <a:srgbClr val="C00000"/>
                </a:solidFill>
              </a:rPr>
              <a:t>2022 </a:t>
            </a:r>
            <a:r>
              <a:rPr lang="en-US" b="1" dirty="0">
                <a:solidFill>
                  <a:srgbClr val="C00000"/>
                </a:solidFill>
              </a:rPr>
              <a:t>RSR Client Summary Report Data cont.</a:t>
            </a:r>
            <a:endParaRPr lang="en-US" b="1" dirty="0"/>
          </a:p>
        </p:txBody>
      </p:sp>
      <p:sp>
        <p:nvSpPr>
          <p:cNvPr id="4" name="TextBox 3"/>
          <p:cNvSpPr txBox="1"/>
          <p:nvPr/>
        </p:nvSpPr>
        <p:spPr>
          <a:xfrm>
            <a:off x="1484309" y="1136469"/>
            <a:ext cx="3788973" cy="58477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1" i="0" u="sng" strike="noStrike" kern="1200" cap="none" spc="0" normalizeH="0" baseline="0" noProof="0" dirty="0">
                <a:ln>
                  <a:noFill/>
                </a:ln>
                <a:solidFill>
                  <a:prstClr val="black"/>
                </a:solidFill>
                <a:effectLst/>
                <a:uLnTx/>
                <a:uFillTx/>
                <a:latin typeface="Corbel" panose="020B0503020204020204"/>
                <a:ea typeface="+mn-ea"/>
                <a:cs typeface="+mn-cs"/>
              </a:rPr>
              <a:t>Number of Clients by Age and HIV Status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orbel" panose="020B0503020204020204"/>
                <a:ea typeface="+mn-ea"/>
                <a:cs typeface="+mn-cs"/>
              </a:rPr>
              <a:t>•Largest group remains 45-64 years </a:t>
            </a:r>
            <a:r>
              <a:rPr kumimoji="0" lang="en-US" sz="1600" b="0" i="0" u="none" strike="noStrike" kern="1200" cap="none" spc="0" normalizeH="0" baseline="0" noProof="0" dirty="0" smtClean="0">
                <a:ln>
                  <a:noFill/>
                </a:ln>
                <a:solidFill>
                  <a:prstClr val="black"/>
                </a:solidFill>
                <a:effectLst/>
                <a:uLnTx/>
                <a:uFillTx/>
                <a:latin typeface="Corbel" panose="020B0503020204020204"/>
                <a:ea typeface="+mn-ea"/>
                <a:cs typeface="+mn-cs"/>
              </a:rPr>
              <a:t>old</a:t>
            </a:r>
            <a:endParaRPr kumimoji="0" lang="en-US" sz="1600" b="0" i="0" u="none" strike="noStrike" kern="1200" cap="none" spc="0" normalizeH="0" baseline="0" noProof="0" dirty="0">
              <a:ln>
                <a:noFill/>
              </a:ln>
              <a:solidFill>
                <a:prstClr val="black"/>
              </a:solidFill>
              <a:effectLst/>
              <a:uLnTx/>
              <a:uFillTx/>
              <a:latin typeface="Corbel" panose="020B0503020204020204"/>
              <a:ea typeface="+mn-ea"/>
              <a:cs typeface="+mn-cs"/>
            </a:endParaRPr>
          </a:p>
        </p:txBody>
      </p:sp>
      <p:graphicFrame>
        <p:nvGraphicFramePr>
          <p:cNvPr id="7" name="Content Placeholder 7"/>
          <p:cNvGraphicFramePr>
            <a:graphicFrameLocks/>
          </p:cNvGraphicFramePr>
          <p:nvPr>
            <p:extLst/>
          </p:nvPr>
        </p:nvGraphicFramePr>
        <p:xfrm>
          <a:off x="1484309" y="1721244"/>
          <a:ext cx="4616045" cy="4496676"/>
        </p:xfrm>
        <a:graphic>
          <a:graphicData uri="http://schemas.openxmlformats.org/drawingml/2006/chart">
            <c:chart xmlns:c="http://schemas.openxmlformats.org/drawingml/2006/chart" xmlns:r="http://schemas.openxmlformats.org/officeDocument/2006/relationships" r:id="rId2"/>
          </a:graphicData>
        </a:graphic>
      </p:graphicFrame>
      <p:sp>
        <p:nvSpPr>
          <p:cNvPr id="10" name="TextBox 9"/>
          <p:cNvSpPr txBox="1"/>
          <p:nvPr/>
        </p:nvSpPr>
        <p:spPr>
          <a:xfrm>
            <a:off x="6664234" y="1124514"/>
            <a:ext cx="4728444" cy="73866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prstClr val="black"/>
                </a:solidFill>
                <a:effectLst/>
                <a:uLnTx/>
                <a:uFillTx/>
                <a:latin typeface="Corbel" panose="020B0503020204020204"/>
                <a:ea typeface="+mn-ea"/>
                <a:cs typeface="+mn-cs"/>
              </a:rPr>
              <a:t>Number of Clients by Gender and HIV Status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solidFill>
                  <a:prstClr val="black"/>
                </a:solidFill>
                <a:effectLst/>
                <a:uLnTx/>
                <a:uFillTx/>
                <a:latin typeface="Corbel" panose="020B0503020204020204"/>
                <a:ea typeface="+mn-ea"/>
                <a:cs typeface="+mn-cs"/>
              </a:rPr>
              <a:t>•Largest group remains Males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solidFill>
                  <a:prstClr val="black"/>
                </a:solidFill>
                <a:effectLst/>
                <a:uLnTx/>
                <a:uFillTx/>
                <a:latin typeface="Corbel" panose="020B0503020204020204"/>
                <a:ea typeface="+mn-ea"/>
                <a:cs typeface="+mn-cs"/>
              </a:rPr>
              <a:t>•Increase of 10 reported Transgender between 2020 and 2022</a:t>
            </a:r>
            <a:endParaRPr kumimoji="0" lang="en-US" sz="1400" b="0" i="0" u="none" strike="noStrike" kern="1200" cap="none" spc="0" normalizeH="0" baseline="0" noProof="0" dirty="0">
              <a:ln>
                <a:noFill/>
              </a:ln>
              <a:solidFill>
                <a:prstClr val="black"/>
              </a:solidFill>
              <a:effectLst/>
              <a:uLnTx/>
              <a:uFillTx/>
              <a:latin typeface="Corbel" panose="020B0503020204020204"/>
              <a:ea typeface="+mn-ea"/>
              <a:cs typeface="+mn-cs"/>
            </a:endParaRPr>
          </a:p>
        </p:txBody>
      </p:sp>
      <p:graphicFrame>
        <p:nvGraphicFramePr>
          <p:cNvPr id="14" name="Content Placeholder 7"/>
          <p:cNvGraphicFramePr>
            <a:graphicFrameLocks/>
          </p:cNvGraphicFramePr>
          <p:nvPr>
            <p:extLst/>
          </p:nvPr>
        </p:nvGraphicFramePr>
        <p:xfrm>
          <a:off x="6664234" y="1811156"/>
          <a:ext cx="4131945" cy="4406763"/>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53449252"/>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68405" y="3116423"/>
            <a:ext cx="10837456" cy="1660957"/>
          </a:xfrm>
        </p:spPr>
        <p:txBody>
          <a:bodyPr>
            <a:noAutofit/>
          </a:bodyPr>
          <a:lstStyle/>
          <a:p>
            <a:r>
              <a:rPr lang="en-US" sz="4800" dirty="0" smtClean="0"/>
              <a:t>PBC Housing Opportunities for  People with HIV/AIDS (HOPWA) 2021-2022</a:t>
            </a:r>
            <a:endParaRPr lang="en-US" sz="4800" dirty="0"/>
          </a:p>
        </p:txBody>
      </p:sp>
      <p:sp>
        <p:nvSpPr>
          <p:cNvPr id="3" name="Content Placeholder 2"/>
          <p:cNvSpPr>
            <a:spLocks noGrp="1"/>
          </p:cNvSpPr>
          <p:nvPr>
            <p:ph type="body" idx="1"/>
          </p:nvPr>
        </p:nvSpPr>
        <p:spPr>
          <a:xfrm>
            <a:off x="2572278" y="4777381"/>
            <a:ext cx="8930748" cy="1979554"/>
          </a:xfrm>
        </p:spPr>
        <p:txBody>
          <a:bodyPr numCol="1" anchor="t">
            <a:normAutofit/>
          </a:bodyPr>
          <a:lstStyle/>
          <a:p>
            <a:r>
              <a:rPr lang="en-US" sz="1700" dirty="0" smtClean="0"/>
              <a:t>Andres Correa </a:t>
            </a:r>
            <a:endParaRPr lang="en-US" sz="1700" dirty="0"/>
          </a:p>
          <a:p>
            <a:r>
              <a:rPr lang="en-US" sz="1700" dirty="0" smtClean="0"/>
              <a:t>Casework Supervisor</a:t>
            </a:r>
            <a:endParaRPr lang="en-US" sz="1700" dirty="0"/>
          </a:p>
          <a:p>
            <a:r>
              <a:rPr lang="en-US" sz="1700" dirty="0" smtClean="0"/>
              <a:t>PBC Ryan </a:t>
            </a:r>
            <a:r>
              <a:rPr lang="en-US" sz="1700" dirty="0"/>
              <a:t>White </a:t>
            </a:r>
            <a:r>
              <a:rPr lang="en-US" sz="1700" dirty="0" smtClean="0"/>
              <a:t>HIV/AIDS Program</a:t>
            </a:r>
          </a:p>
          <a:p>
            <a:r>
              <a:rPr lang="en-US" sz="1700" dirty="0" smtClean="0">
                <a:hlinkClick r:id="rId2"/>
              </a:rPr>
              <a:t>acorrea@pbcgov.org</a:t>
            </a:r>
            <a:endParaRPr lang="en-US" sz="1700" dirty="0" smtClean="0"/>
          </a:p>
          <a:p>
            <a:r>
              <a:rPr lang="en-US" sz="1700" dirty="0" smtClean="0"/>
              <a:t>(561</a:t>
            </a:r>
            <a:r>
              <a:rPr lang="en-US" sz="1700" dirty="0"/>
              <a:t>) </a:t>
            </a:r>
            <a:r>
              <a:rPr lang="en-US" sz="1700" dirty="0" smtClean="0"/>
              <a:t>274-1097</a:t>
            </a:r>
          </a:p>
          <a:p>
            <a:endParaRPr lang="en-US" dirty="0"/>
          </a:p>
        </p:txBody>
      </p:sp>
    </p:spTree>
    <p:extLst>
      <p:ext uri="{BB962C8B-B14F-4D97-AF65-F5344CB8AC3E}">
        <p14:creationId xmlns:p14="http://schemas.microsoft.com/office/powerpoint/2010/main" val="1788946013"/>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b="1" dirty="0" smtClean="0">
                <a:solidFill>
                  <a:srgbClr val="C00000"/>
                </a:solidFill>
              </a:rPr>
              <a:t>INTRODUCTION</a:t>
            </a:r>
            <a:endParaRPr lang="en-US" b="1" dirty="0">
              <a:solidFill>
                <a:srgbClr val="C00000"/>
              </a:solidFill>
            </a:endParaRPr>
          </a:p>
        </p:txBody>
      </p:sp>
      <p:sp>
        <p:nvSpPr>
          <p:cNvPr id="3" name="Content Placeholder 2"/>
          <p:cNvSpPr>
            <a:spLocks noGrp="1"/>
          </p:cNvSpPr>
          <p:nvPr>
            <p:ph idx="1"/>
          </p:nvPr>
        </p:nvSpPr>
        <p:spPr/>
        <p:txBody>
          <a:bodyPr/>
          <a:lstStyle/>
          <a:p>
            <a:r>
              <a:rPr lang="en-US" dirty="0"/>
              <a:t>The Housing Opportunities for Persons with </a:t>
            </a:r>
            <a:r>
              <a:rPr lang="en-US" dirty="0" smtClean="0"/>
              <a:t>HIV/AIDS </a:t>
            </a:r>
            <a:r>
              <a:rPr lang="en-US" dirty="0"/>
              <a:t>(HOPWA) Program is the Federal Government’s primary targeted response to the pressing housing needs of persons </a:t>
            </a:r>
            <a:r>
              <a:rPr lang="en-US" dirty="0" smtClean="0"/>
              <a:t>with HIV </a:t>
            </a:r>
            <a:r>
              <a:rPr lang="en-US" dirty="0"/>
              <a:t>(</a:t>
            </a:r>
            <a:r>
              <a:rPr lang="en-US" dirty="0" smtClean="0"/>
              <a:t>PWH) </a:t>
            </a:r>
            <a:r>
              <a:rPr lang="en-US" dirty="0"/>
              <a:t>and their families. The program, which is administered by the U.S. Department of Housing and Urban Development’s Office of HIV/AIDS Housing, is authorized by statute “to provide States and localities with the resources and incentive to devise long-term, comprehensive strategies for meeting the housing needs of persons with acquired immunodeficiency syndrome and families of such persons.” </a:t>
            </a:r>
          </a:p>
        </p:txBody>
      </p:sp>
    </p:spTree>
    <p:extLst>
      <p:ext uri="{BB962C8B-B14F-4D97-AF65-F5344CB8AC3E}">
        <p14:creationId xmlns:p14="http://schemas.microsoft.com/office/powerpoint/2010/main" val="2590061304"/>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b="1" dirty="0">
                <a:solidFill>
                  <a:srgbClr val="C00000"/>
                </a:solidFill>
              </a:rPr>
              <a:t>HOPWA Goals </a:t>
            </a:r>
            <a:endParaRPr lang="en-US" dirty="0">
              <a:solidFill>
                <a:srgbClr val="C00000"/>
              </a:solidFill>
            </a:endParaRPr>
          </a:p>
        </p:txBody>
      </p:sp>
      <p:sp>
        <p:nvSpPr>
          <p:cNvPr id="3" name="Content Placeholder 2"/>
          <p:cNvSpPr>
            <a:spLocks noGrp="1"/>
          </p:cNvSpPr>
          <p:nvPr>
            <p:ph idx="1"/>
          </p:nvPr>
        </p:nvSpPr>
        <p:spPr/>
        <p:txBody>
          <a:bodyPr>
            <a:normAutofit/>
          </a:bodyPr>
          <a:lstStyle/>
          <a:p>
            <a:pPr marL="0" indent="0" algn="ctr">
              <a:buNone/>
            </a:pPr>
            <a:r>
              <a:rPr lang="en-US" sz="2800" dirty="0" smtClean="0"/>
              <a:t>The </a:t>
            </a:r>
            <a:r>
              <a:rPr lang="en-US" sz="2800" dirty="0"/>
              <a:t>HOPWA Program has 3 primary goals</a:t>
            </a:r>
            <a:r>
              <a:rPr lang="en-US" sz="2800" dirty="0">
                <a:solidFill>
                  <a:srgbClr val="C00000"/>
                </a:solidFill>
              </a:rPr>
              <a:t>. </a:t>
            </a:r>
            <a:endParaRPr lang="en-US" sz="2800" dirty="0" smtClean="0">
              <a:solidFill>
                <a:srgbClr val="C00000"/>
              </a:solidFill>
            </a:endParaRPr>
          </a:p>
          <a:p>
            <a:pPr marL="0" indent="0" algn="ctr">
              <a:buNone/>
            </a:pPr>
            <a:endParaRPr lang="en-US" dirty="0"/>
          </a:p>
          <a:p>
            <a:r>
              <a:rPr lang="en-US" dirty="0"/>
              <a:t> </a:t>
            </a:r>
            <a:r>
              <a:rPr lang="en-US" b="1" i="1" dirty="0" smtClean="0"/>
              <a:t>Increase </a:t>
            </a:r>
            <a:r>
              <a:rPr lang="en-US" b="1" i="1" dirty="0"/>
              <a:t>Housing Stability </a:t>
            </a:r>
            <a:endParaRPr lang="en-US" dirty="0"/>
          </a:p>
          <a:p>
            <a:pPr marL="0" indent="0">
              <a:buNone/>
            </a:pPr>
            <a:r>
              <a:rPr lang="en-US" b="1" i="1" dirty="0"/>
              <a:t> </a:t>
            </a:r>
            <a:endParaRPr lang="en-US" dirty="0"/>
          </a:p>
          <a:p>
            <a:pPr lvl="0"/>
            <a:r>
              <a:rPr lang="en-US" b="1" i="1" dirty="0"/>
              <a:t>Reduce Risk of Homelessness </a:t>
            </a:r>
            <a:endParaRPr lang="en-US" dirty="0"/>
          </a:p>
          <a:p>
            <a:endParaRPr lang="en-US" dirty="0"/>
          </a:p>
          <a:p>
            <a:pPr lvl="0"/>
            <a:r>
              <a:rPr lang="en-US" b="1" i="1" dirty="0"/>
              <a:t>Increase Access to Care and Support</a:t>
            </a:r>
            <a:endParaRPr lang="en-US" dirty="0"/>
          </a:p>
          <a:p>
            <a:endParaRPr lang="en-US" dirty="0"/>
          </a:p>
          <a:p>
            <a:endParaRPr lang="en-US" dirty="0"/>
          </a:p>
        </p:txBody>
      </p:sp>
    </p:spTree>
    <p:extLst>
      <p:ext uri="{BB962C8B-B14F-4D97-AF65-F5344CB8AC3E}">
        <p14:creationId xmlns:p14="http://schemas.microsoft.com/office/powerpoint/2010/main" val="19425271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animEffect transition="in" filter="fade">
                                      <p:cBhvr>
                                        <p:cTn id="7" dur="1000"/>
                                        <p:tgtEl>
                                          <p:spTgt spid="3">
                                            <p:txEl>
                                              <p:pRg st="2" end="2"/>
                                            </p:txEl>
                                          </p:spTgt>
                                        </p:tgtEl>
                                      </p:cBhvr>
                                    </p:animEffect>
                                    <p:anim calcmode="lin" valueType="num">
                                      <p:cBhvr>
                                        <p:cTn id="8"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xEl>
                                              <p:pRg st="4" end="4"/>
                                            </p:txEl>
                                          </p:spTgt>
                                        </p:tgtEl>
                                        <p:attrNameLst>
                                          <p:attrName>style.visibility</p:attrName>
                                        </p:attrNameLst>
                                      </p:cBhvr>
                                      <p:to>
                                        <p:strVal val="visible"/>
                                      </p:to>
                                    </p:set>
                                    <p:animEffect transition="in" filter="fade">
                                      <p:cBhvr>
                                        <p:cTn id="14" dur="1000"/>
                                        <p:tgtEl>
                                          <p:spTgt spid="3">
                                            <p:txEl>
                                              <p:pRg st="4" end="4"/>
                                            </p:txEl>
                                          </p:spTgt>
                                        </p:tgtEl>
                                      </p:cBhvr>
                                    </p:animEffect>
                                    <p:anim calcmode="lin" valueType="num">
                                      <p:cBhvr>
                                        <p:cTn id="15"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animEffect transition="in" filter="fade">
                                      <p:cBhvr>
                                        <p:cTn id="21" dur="1000"/>
                                        <p:tgtEl>
                                          <p:spTgt spid="3">
                                            <p:txEl>
                                              <p:pRg st="6" end="6"/>
                                            </p:txEl>
                                          </p:spTgt>
                                        </p:tgtEl>
                                      </p:cBhvr>
                                    </p:animEffect>
                                    <p:anim calcmode="lin" valueType="num">
                                      <p:cBhvr>
                                        <p:cTn id="22" dur="1000" fill="hold"/>
                                        <p:tgtEl>
                                          <p:spTgt spid="3">
                                            <p:txEl>
                                              <p:pRg st="6" end="6"/>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1777916313"/>
              </p:ext>
            </p:extLst>
          </p:nvPr>
        </p:nvGraphicFramePr>
        <p:xfrm>
          <a:off x="914402" y="2436007"/>
          <a:ext cx="4198773" cy="2055446"/>
        </p:xfrm>
        <a:graphic>
          <a:graphicData uri="http://schemas.openxmlformats.org/drawingml/2006/table">
            <a:tbl>
              <a:tblPr>
                <a:tableStyleId>{5C22544A-7EE6-4342-B048-85BDC9FD1C3A}</a:tableStyleId>
              </a:tblPr>
              <a:tblGrid>
                <a:gridCol w="793469">
                  <a:extLst>
                    <a:ext uri="{9D8B030D-6E8A-4147-A177-3AD203B41FA5}">
                      <a16:colId xmlns:a16="http://schemas.microsoft.com/office/drawing/2014/main" val="3347307973"/>
                    </a:ext>
                  </a:extLst>
                </a:gridCol>
                <a:gridCol w="793469">
                  <a:extLst>
                    <a:ext uri="{9D8B030D-6E8A-4147-A177-3AD203B41FA5}">
                      <a16:colId xmlns:a16="http://schemas.microsoft.com/office/drawing/2014/main" val="792865359"/>
                    </a:ext>
                  </a:extLst>
                </a:gridCol>
                <a:gridCol w="793469">
                  <a:extLst>
                    <a:ext uri="{9D8B030D-6E8A-4147-A177-3AD203B41FA5}">
                      <a16:colId xmlns:a16="http://schemas.microsoft.com/office/drawing/2014/main" val="1869925994"/>
                    </a:ext>
                  </a:extLst>
                </a:gridCol>
                <a:gridCol w="793469">
                  <a:extLst>
                    <a:ext uri="{9D8B030D-6E8A-4147-A177-3AD203B41FA5}">
                      <a16:colId xmlns:a16="http://schemas.microsoft.com/office/drawing/2014/main" val="1187313462"/>
                    </a:ext>
                  </a:extLst>
                </a:gridCol>
                <a:gridCol w="1024897">
                  <a:extLst>
                    <a:ext uri="{9D8B030D-6E8A-4147-A177-3AD203B41FA5}">
                      <a16:colId xmlns:a16="http://schemas.microsoft.com/office/drawing/2014/main" val="3367448809"/>
                    </a:ext>
                  </a:extLst>
                </a:gridCol>
              </a:tblGrid>
              <a:tr h="488237">
                <a:tc>
                  <a:txBody>
                    <a:bodyPr/>
                    <a:lstStyle/>
                    <a:p>
                      <a:pPr algn="l" fontAlgn="b"/>
                      <a:r>
                        <a:rPr lang="en-US" sz="1100" u="none" strike="noStrike">
                          <a:effectLst/>
                        </a:rPr>
                        <a:t>Age </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l" fontAlgn="b"/>
                      <a:r>
                        <a:rPr lang="en-US" sz="1100" u="none" strike="noStrike" dirty="0">
                          <a:effectLst/>
                        </a:rPr>
                        <a:t>F</a:t>
                      </a:r>
                      <a:endParaRPr lang="en-US"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l" fontAlgn="b"/>
                      <a:r>
                        <a:rPr lang="en-US" sz="1100" u="none" strike="noStrike" dirty="0">
                          <a:effectLst/>
                        </a:rPr>
                        <a:t>M</a:t>
                      </a:r>
                      <a:endParaRPr lang="en-US"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l" fontAlgn="b"/>
                      <a:r>
                        <a:rPr lang="en-US" sz="1100" u="none" strike="noStrike" dirty="0">
                          <a:effectLst/>
                        </a:rPr>
                        <a:t>M2F TRANS</a:t>
                      </a:r>
                      <a:endParaRPr lang="en-US"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l" fontAlgn="b"/>
                      <a:r>
                        <a:rPr lang="en-US" sz="1100" u="none" strike="noStrike">
                          <a:effectLst/>
                        </a:rPr>
                        <a:t>total by  age</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1854636383"/>
                  </a:ext>
                </a:extLst>
              </a:tr>
              <a:tr h="269743">
                <a:tc>
                  <a:txBody>
                    <a:bodyPr/>
                    <a:lstStyle/>
                    <a:p>
                      <a:pPr algn="l" fontAlgn="b"/>
                      <a:r>
                        <a:rPr lang="en-US" sz="1100" u="none" strike="noStrike">
                          <a:effectLst/>
                        </a:rPr>
                        <a:t>under 18</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dirty="0">
                          <a:effectLst/>
                        </a:rPr>
                        <a:t>0</a:t>
                      </a:r>
                      <a:endParaRPr lang="en-US"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0</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0</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0</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2906463010"/>
                  </a:ext>
                </a:extLst>
              </a:tr>
              <a:tr h="269743">
                <a:tc>
                  <a:txBody>
                    <a:bodyPr/>
                    <a:lstStyle/>
                    <a:p>
                      <a:pPr algn="l" fontAlgn="b"/>
                      <a:r>
                        <a:rPr lang="en-US" sz="1100" u="none" strike="noStrike">
                          <a:effectLst/>
                        </a:rPr>
                        <a:t>18-30</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3</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12</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2</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dirty="0">
                          <a:effectLst/>
                        </a:rPr>
                        <a:t>17</a:t>
                      </a:r>
                      <a:endParaRPr lang="en-US" sz="1100" b="0" i="0" u="none" strike="noStrike" dirty="0">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191622826"/>
                  </a:ext>
                </a:extLst>
              </a:tr>
              <a:tr h="269743">
                <a:tc>
                  <a:txBody>
                    <a:bodyPr/>
                    <a:lstStyle/>
                    <a:p>
                      <a:pPr algn="l" fontAlgn="b"/>
                      <a:r>
                        <a:rPr lang="en-US" sz="1100" u="none" strike="noStrike">
                          <a:effectLst/>
                        </a:rPr>
                        <a:t>31-50</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31</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45</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3</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79</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3955809050"/>
                  </a:ext>
                </a:extLst>
              </a:tr>
              <a:tr h="488237">
                <a:tc>
                  <a:txBody>
                    <a:bodyPr/>
                    <a:lstStyle/>
                    <a:p>
                      <a:pPr algn="l" fontAlgn="b"/>
                      <a:r>
                        <a:rPr lang="en-US" sz="1100" u="none" strike="noStrike">
                          <a:effectLst/>
                        </a:rPr>
                        <a:t>51 -and older </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28</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40</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0</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68</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3648664372"/>
                  </a:ext>
                </a:extLst>
              </a:tr>
              <a:tr h="269743">
                <a:tc>
                  <a:txBody>
                    <a:bodyPr/>
                    <a:lstStyle/>
                    <a:p>
                      <a:pPr algn="l" fontAlgn="b"/>
                      <a:r>
                        <a:rPr lang="en-US" sz="1100" u="none" strike="noStrike">
                          <a:effectLst/>
                        </a:rPr>
                        <a:t>Total </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62</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97</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dirty="0">
                          <a:effectLst/>
                        </a:rPr>
                        <a:t>5</a:t>
                      </a:r>
                      <a:endParaRPr lang="en-US"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dirty="0">
                          <a:effectLst/>
                        </a:rPr>
                        <a:t>164</a:t>
                      </a:r>
                      <a:endParaRPr lang="en-US" sz="1100" b="0" i="0" u="none" strike="noStrike" dirty="0">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160684094"/>
                  </a:ext>
                </a:extLst>
              </a:tr>
            </a:tbl>
          </a:graphicData>
        </a:graphic>
      </p:graphicFrame>
      <p:graphicFrame>
        <p:nvGraphicFramePr>
          <p:cNvPr id="3" name="Chart 2"/>
          <p:cNvGraphicFramePr>
            <a:graphicFrameLocks/>
          </p:cNvGraphicFramePr>
          <p:nvPr>
            <p:extLst>
              <p:ext uri="{D42A27DB-BD31-4B8C-83A1-F6EECF244321}">
                <p14:modId xmlns:p14="http://schemas.microsoft.com/office/powerpoint/2010/main" val="3480019936"/>
              </p:ext>
            </p:extLst>
          </p:nvPr>
        </p:nvGraphicFramePr>
        <p:xfrm>
          <a:off x="5113175" y="1262742"/>
          <a:ext cx="6344816" cy="4401976"/>
        </p:xfrm>
        <a:graphic>
          <a:graphicData uri="http://schemas.openxmlformats.org/drawingml/2006/chart">
            <c:chart xmlns:c="http://schemas.openxmlformats.org/drawingml/2006/chart" xmlns:r="http://schemas.openxmlformats.org/officeDocument/2006/relationships" r:id="rId2"/>
          </a:graphicData>
        </a:graphic>
      </p:graphicFrame>
      <p:sp>
        <p:nvSpPr>
          <p:cNvPr id="4" name="Title 3"/>
          <p:cNvSpPr>
            <a:spLocks noGrp="1"/>
          </p:cNvSpPr>
          <p:nvPr>
            <p:ph type="title"/>
          </p:nvPr>
        </p:nvSpPr>
        <p:spPr/>
        <p:txBody>
          <a:bodyPr/>
          <a:lstStyle/>
          <a:p>
            <a:r>
              <a:rPr lang="en-US" b="1" dirty="0" smtClean="0">
                <a:solidFill>
                  <a:srgbClr val="404040"/>
                </a:solidFill>
              </a:rPr>
              <a:t>GY 21-22 HOPWA Client Demographics </a:t>
            </a:r>
            <a:br>
              <a:rPr lang="en-US" b="1" dirty="0" smtClean="0">
                <a:solidFill>
                  <a:srgbClr val="404040"/>
                </a:solidFill>
              </a:rPr>
            </a:br>
            <a:endParaRPr lang="en-US" b="1" dirty="0">
              <a:solidFill>
                <a:srgbClr val="404040"/>
              </a:solidFill>
            </a:endParaRPr>
          </a:p>
        </p:txBody>
      </p:sp>
    </p:spTree>
    <p:extLst>
      <p:ext uri="{BB962C8B-B14F-4D97-AF65-F5344CB8AC3E}">
        <p14:creationId xmlns:p14="http://schemas.microsoft.com/office/powerpoint/2010/main" val="3129215803"/>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4210995980"/>
              </p:ext>
            </p:extLst>
          </p:nvPr>
        </p:nvGraphicFramePr>
        <p:xfrm>
          <a:off x="928915" y="1821026"/>
          <a:ext cx="4267200" cy="3106054"/>
        </p:xfrm>
        <a:graphic>
          <a:graphicData uri="http://schemas.openxmlformats.org/drawingml/2006/table">
            <a:tbl>
              <a:tblPr>
                <a:tableStyleId>{5C22544A-7EE6-4342-B048-85BDC9FD1C3A}</a:tableStyleId>
              </a:tblPr>
              <a:tblGrid>
                <a:gridCol w="1422400">
                  <a:extLst>
                    <a:ext uri="{9D8B030D-6E8A-4147-A177-3AD203B41FA5}">
                      <a16:colId xmlns:a16="http://schemas.microsoft.com/office/drawing/2014/main" val="4043178263"/>
                    </a:ext>
                  </a:extLst>
                </a:gridCol>
                <a:gridCol w="1422400">
                  <a:extLst>
                    <a:ext uri="{9D8B030D-6E8A-4147-A177-3AD203B41FA5}">
                      <a16:colId xmlns:a16="http://schemas.microsoft.com/office/drawing/2014/main" val="605355478"/>
                    </a:ext>
                  </a:extLst>
                </a:gridCol>
                <a:gridCol w="1422400">
                  <a:extLst>
                    <a:ext uri="{9D8B030D-6E8A-4147-A177-3AD203B41FA5}">
                      <a16:colId xmlns:a16="http://schemas.microsoft.com/office/drawing/2014/main" val="1825499604"/>
                    </a:ext>
                  </a:extLst>
                </a:gridCol>
              </a:tblGrid>
              <a:tr h="443722">
                <a:tc>
                  <a:txBody>
                    <a:bodyPr/>
                    <a:lstStyle/>
                    <a:p>
                      <a:pPr algn="l" fontAlgn="b"/>
                      <a:r>
                        <a:rPr lang="en-US" sz="1100" u="none" strike="noStrike">
                          <a:effectLst/>
                        </a:rPr>
                        <a:t>Age </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l" fontAlgn="b"/>
                      <a:r>
                        <a:rPr lang="en-US" sz="1100" u="none" strike="noStrike" dirty="0" smtClean="0">
                          <a:effectLst/>
                        </a:rPr>
                        <a:t>Frequency</a:t>
                      </a:r>
                      <a:endParaRPr lang="en-US"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l" fontAlgn="b"/>
                      <a:r>
                        <a:rPr lang="en-US" sz="1100" u="none" strike="noStrike" dirty="0">
                          <a:effectLst/>
                        </a:rPr>
                        <a:t>%</a:t>
                      </a:r>
                      <a:endParaRPr lang="en-US" sz="1100" b="0" i="0" u="none" strike="noStrike" dirty="0">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3695856640"/>
                  </a:ext>
                </a:extLst>
              </a:tr>
              <a:tr h="443722">
                <a:tc>
                  <a:txBody>
                    <a:bodyPr/>
                    <a:lstStyle/>
                    <a:p>
                      <a:pPr algn="l" fontAlgn="b"/>
                      <a:r>
                        <a:rPr lang="en-US" sz="1100" u="none" strike="noStrike" dirty="0">
                          <a:effectLst/>
                        </a:rPr>
                        <a:t>18-30</a:t>
                      </a:r>
                      <a:endParaRPr lang="en-US"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17</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10%</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3927640663"/>
                  </a:ext>
                </a:extLst>
              </a:tr>
              <a:tr h="443722">
                <a:tc>
                  <a:txBody>
                    <a:bodyPr/>
                    <a:lstStyle/>
                    <a:p>
                      <a:pPr algn="l" fontAlgn="b"/>
                      <a:r>
                        <a:rPr lang="en-US" sz="1100" u="none" strike="noStrike">
                          <a:effectLst/>
                        </a:rPr>
                        <a:t>31-40</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40</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24%</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3523429290"/>
                  </a:ext>
                </a:extLst>
              </a:tr>
              <a:tr h="443722">
                <a:tc>
                  <a:txBody>
                    <a:bodyPr/>
                    <a:lstStyle/>
                    <a:p>
                      <a:pPr algn="l" fontAlgn="b"/>
                      <a:r>
                        <a:rPr lang="en-US" sz="1100" u="none" strike="noStrike">
                          <a:effectLst/>
                        </a:rPr>
                        <a:t>41-50</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38</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23%</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1515506049"/>
                  </a:ext>
                </a:extLst>
              </a:tr>
              <a:tr h="443722">
                <a:tc>
                  <a:txBody>
                    <a:bodyPr/>
                    <a:lstStyle/>
                    <a:p>
                      <a:pPr algn="l" fontAlgn="b"/>
                      <a:r>
                        <a:rPr lang="en-US" sz="1100" u="none" strike="noStrike">
                          <a:effectLst/>
                        </a:rPr>
                        <a:t>51-60</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53</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32%</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694779466"/>
                  </a:ext>
                </a:extLst>
              </a:tr>
              <a:tr h="443722">
                <a:tc>
                  <a:txBody>
                    <a:bodyPr/>
                    <a:lstStyle/>
                    <a:p>
                      <a:pPr algn="l" fontAlgn="b"/>
                      <a:r>
                        <a:rPr lang="en-US" sz="1100" u="none" strike="noStrike">
                          <a:effectLst/>
                        </a:rPr>
                        <a:t>60 and more </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16</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10%</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1136784311"/>
                  </a:ext>
                </a:extLst>
              </a:tr>
              <a:tr h="443722">
                <a:tc>
                  <a:txBody>
                    <a:bodyPr/>
                    <a:lstStyle/>
                    <a:p>
                      <a:pPr algn="l" fontAlgn="b"/>
                      <a:r>
                        <a:rPr lang="en-US" sz="1100" u="none" strike="noStrike">
                          <a:effectLst/>
                        </a:rPr>
                        <a:t>Total </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164</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dirty="0">
                          <a:effectLst/>
                        </a:rPr>
                        <a:t>100</a:t>
                      </a:r>
                      <a:endParaRPr lang="en-US" sz="1100" b="0" i="0" u="none" strike="noStrike" dirty="0">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1157742732"/>
                  </a:ext>
                </a:extLst>
              </a:tr>
            </a:tbl>
          </a:graphicData>
        </a:graphic>
      </p:graphicFrame>
      <p:graphicFrame>
        <p:nvGraphicFramePr>
          <p:cNvPr id="3" name="Chart 2"/>
          <p:cNvGraphicFramePr>
            <a:graphicFrameLocks/>
          </p:cNvGraphicFramePr>
          <p:nvPr>
            <p:extLst>
              <p:ext uri="{D42A27DB-BD31-4B8C-83A1-F6EECF244321}">
                <p14:modId xmlns:p14="http://schemas.microsoft.com/office/powerpoint/2010/main" val="2553756441"/>
              </p:ext>
            </p:extLst>
          </p:nvPr>
        </p:nvGraphicFramePr>
        <p:xfrm>
          <a:off x="5412791" y="1073020"/>
          <a:ext cx="6227666" cy="4602066"/>
        </p:xfrm>
        <a:graphic>
          <a:graphicData uri="http://schemas.openxmlformats.org/drawingml/2006/chart">
            <c:chart xmlns:c="http://schemas.openxmlformats.org/drawingml/2006/chart" xmlns:r="http://schemas.openxmlformats.org/officeDocument/2006/relationships" r:id="rId2"/>
          </a:graphicData>
        </a:graphic>
      </p:graphicFrame>
      <p:sp>
        <p:nvSpPr>
          <p:cNvPr id="4" name="Title 3"/>
          <p:cNvSpPr>
            <a:spLocks noGrp="1"/>
          </p:cNvSpPr>
          <p:nvPr>
            <p:ph type="title"/>
          </p:nvPr>
        </p:nvSpPr>
        <p:spPr/>
        <p:txBody>
          <a:bodyPr/>
          <a:lstStyle/>
          <a:p>
            <a:r>
              <a:rPr lang="en-US" b="1" dirty="0">
                <a:solidFill>
                  <a:srgbClr val="404040"/>
                </a:solidFill>
              </a:rPr>
              <a:t>GY </a:t>
            </a:r>
            <a:r>
              <a:rPr lang="en-US" b="1" dirty="0" smtClean="0">
                <a:solidFill>
                  <a:srgbClr val="404040"/>
                </a:solidFill>
              </a:rPr>
              <a:t>21-22 </a:t>
            </a:r>
            <a:r>
              <a:rPr lang="en-US" b="1" dirty="0">
                <a:solidFill>
                  <a:srgbClr val="404040"/>
                </a:solidFill>
              </a:rPr>
              <a:t>HOPWA Client </a:t>
            </a:r>
            <a:r>
              <a:rPr lang="en-US" b="1" dirty="0" smtClean="0">
                <a:solidFill>
                  <a:srgbClr val="404040"/>
                </a:solidFill>
              </a:rPr>
              <a:t>Demographics</a:t>
            </a:r>
            <a:br>
              <a:rPr lang="en-US" b="1" dirty="0" smtClean="0">
                <a:solidFill>
                  <a:srgbClr val="404040"/>
                </a:solidFill>
              </a:rPr>
            </a:br>
            <a:endParaRPr lang="en-US" dirty="0"/>
          </a:p>
        </p:txBody>
      </p:sp>
    </p:spTree>
    <p:extLst>
      <p:ext uri="{BB962C8B-B14F-4D97-AF65-F5344CB8AC3E}">
        <p14:creationId xmlns:p14="http://schemas.microsoft.com/office/powerpoint/2010/main" val="2947220245"/>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3463976552"/>
              </p:ext>
            </p:extLst>
          </p:nvPr>
        </p:nvGraphicFramePr>
        <p:xfrm>
          <a:off x="1518817" y="1308526"/>
          <a:ext cx="3517640" cy="2181125"/>
        </p:xfrm>
        <a:graphic>
          <a:graphicData uri="http://schemas.openxmlformats.org/drawingml/2006/table">
            <a:tbl>
              <a:tblPr>
                <a:tableStyleId>{5C22544A-7EE6-4342-B048-85BDC9FD1C3A}</a:tableStyleId>
              </a:tblPr>
              <a:tblGrid>
                <a:gridCol w="1420166">
                  <a:extLst>
                    <a:ext uri="{9D8B030D-6E8A-4147-A177-3AD203B41FA5}">
                      <a16:colId xmlns:a16="http://schemas.microsoft.com/office/drawing/2014/main" val="974411281"/>
                    </a:ext>
                  </a:extLst>
                </a:gridCol>
                <a:gridCol w="1048737">
                  <a:extLst>
                    <a:ext uri="{9D8B030D-6E8A-4147-A177-3AD203B41FA5}">
                      <a16:colId xmlns:a16="http://schemas.microsoft.com/office/drawing/2014/main" val="4027040160"/>
                    </a:ext>
                  </a:extLst>
                </a:gridCol>
                <a:gridCol w="1048737">
                  <a:extLst>
                    <a:ext uri="{9D8B030D-6E8A-4147-A177-3AD203B41FA5}">
                      <a16:colId xmlns:a16="http://schemas.microsoft.com/office/drawing/2014/main" val="2704711166"/>
                    </a:ext>
                  </a:extLst>
                </a:gridCol>
              </a:tblGrid>
              <a:tr h="436225">
                <a:tc>
                  <a:txBody>
                    <a:bodyPr/>
                    <a:lstStyle/>
                    <a:p>
                      <a:pPr algn="l" fontAlgn="b"/>
                      <a:r>
                        <a:rPr lang="en-US" sz="1100" u="none" strike="noStrike">
                          <a:effectLst/>
                        </a:rPr>
                        <a:t>Race </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l" fontAlgn="b"/>
                      <a:r>
                        <a:rPr lang="en-US" sz="1100" u="none" strike="noStrike" dirty="0" smtClean="0">
                          <a:effectLst/>
                        </a:rPr>
                        <a:t>frequency</a:t>
                      </a:r>
                      <a:endParaRPr lang="en-US"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l" fontAlgn="b"/>
                      <a:r>
                        <a:rPr lang="en-US" sz="1100" u="none" strike="noStrike">
                          <a:effectLst/>
                        </a:rPr>
                        <a:t>%</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1789608139"/>
                  </a:ext>
                </a:extLst>
              </a:tr>
              <a:tr h="436225">
                <a:tc>
                  <a:txBody>
                    <a:bodyPr/>
                    <a:lstStyle/>
                    <a:p>
                      <a:pPr algn="l" fontAlgn="b"/>
                      <a:r>
                        <a:rPr lang="en-US" sz="1100" u="none" strike="noStrike">
                          <a:effectLst/>
                        </a:rPr>
                        <a:t>White </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dirty="0">
                          <a:effectLst/>
                        </a:rPr>
                        <a:t>44</a:t>
                      </a:r>
                      <a:endParaRPr lang="en-US"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27%</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748748451"/>
                  </a:ext>
                </a:extLst>
              </a:tr>
              <a:tr h="436225">
                <a:tc>
                  <a:txBody>
                    <a:bodyPr/>
                    <a:lstStyle/>
                    <a:p>
                      <a:pPr algn="l" fontAlgn="b"/>
                      <a:r>
                        <a:rPr lang="en-US" sz="1100" u="none" strike="noStrike">
                          <a:effectLst/>
                        </a:rPr>
                        <a:t>Black </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112</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68%</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3606631295"/>
                  </a:ext>
                </a:extLst>
              </a:tr>
              <a:tr h="436225">
                <a:tc>
                  <a:txBody>
                    <a:bodyPr/>
                    <a:lstStyle/>
                    <a:p>
                      <a:pPr algn="l" fontAlgn="b"/>
                      <a:r>
                        <a:rPr lang="en-US" sz="1100" u="none" strike="noStrike">
                          <a:effectLst/>
                        </a:rPr>
                        <a:t>other </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8</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5%</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227864118"/>
                  </a:ext>
                </a:extLst>
              </a:tr>
              <a:tr h="436225">
                <a:tc>
                  <a:txBody>
                    <a:bodyPr/>
                    <a:lstStyle/>
                    <a:p>
                      <a:pPr algn="l" fontAlgn="b"/>
                      <a:r>
                        <a:rPr lang="en-US" sz="1100" u="none" strike="noStrike" dirty="0">
                          <a:effectLst/>
                        </a:rPr>
                        <a:t>Total </a:t>
                      </a:r>
                      <a:endParaRPr lang="en-US"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164</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dirty="0">
                          <a:effectLst/>
                        </a:rPr>
                        <a:t>100</a:t>
                      </a:r>
                      <a:endParaRPr lang="en-US" sz="1100" b="0" i="0" u="none" strike="noStrike" dirty="0">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3230418059"/>
                  </a:ext>
                </a:extLst>
              </a:tr>
            </a:tbl>
          </a:graphicData>
        </a:graphic>
      </p:graphicFrame>
      <p:graphicFrame>
        <p:nvGraphicFramePr>
          <p:cNvPr id="3" name="Chart 2"/>
          <p:cNvGraphicFramePr>
            <a:graphicFrameLocks/>
          </p:cNvGraphicFramePr>
          <p:nvPr>
            <p:extLst>
              <p:ext uri="{D42A27DB-BD31-4B8C-83A1-F6EECF244321}">
                <p14:modId xmlns:p14="http://schemas.microsoft.com/office/powerpoint/2010/main" val="2214534805"/>
              </p:ext>
            </p:extLst>
          </p:nvPr>
        </p:nvGraphicFramePr>
        <p:xfrm>
          <a:off x="5061341" y="979920"/>
          <a:ext cx="6415314" cy="2509729"/>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 name="Table 3"/>
          <p:cNvGraphicFramePr>
            <a:graphicFrameLocks noGrp="1"/>
          </p:cNvGraphicFramePr>
          <p:nvPr>
            <p:extLst>
              <p:ext uri="{D42A27DB-BD31-4B8C-83A1-F6EECF244321}">
                <p14:modId xmlns:p14="http://schemas.microsoft.com/office/powerpoint/2010/main" val="611139212"/>
              </p:ext>
            </p:extLst>
          </p:nvPr>
        </p:nvGraphicFramePr>
        <p:xfrm>
          <a:off x="1518817" y="3925078"/>
          <a:ext cx="3517641" cy="1837094"/>
        </p:xfrm>
        <a:graphic>
          <a:graphicData uri="http://schemas.openxmlformats.org/drawingml/2006/table">
            <a:tbl>
              <a:tblPr>
                <a:tableStyleId>{5C22544A-7EE6-4342-B048-85BDC9FD1C3A}</a:tableStyleId>
              </a:tblPr>
              <a:tblGrid>
                <a:gridCol w="1420165">
                  <a:extLst>
                    <a:ext uri="{9D8B030D-6E8A-4147-A177-3AD203B41FA5}">
                      <a16:colId xmlns:a16="http://schemas.microsoft.com/office/drawing/2014/main" val="2212154827"/>
                    </a:ext>
                  </a:extLst>
                </a:gridCol>
                <a:gridCol w="1048738">
                  <a:extLst>
                    <a:ext uri="{9D8B030D-6E8A-4147-A177-3AD203B41FA5}">
                      <a16:colId xmlns:a16="http://schemas.microsoft.com/office/drawing/2014/main" val="2978335570"/>
                    </a:ext>
                  </a:extLst>
                </a:gridCol>
                <a:gridCol w="1048738">
                  <a:extLst>
                    <a:ext uri="{9D8B030D-6E8A-4147-A177-3AD203B41FA5}">
                      <a16:colId xmlns:a16="http://schemas.microsoft.com/office/drawing/2014/main" val="3074407663"/>
                    </a:ext>
                  </a:extLst>
                </a:gridCol>
              </a:tblGrid>
              <a:tr h="408243">
                <a:tc>
                  <a:txBody>
                    <a:bodyPr/>
                    <a:lstStyle/>
                    <a:p>
                      <a:pPr algn="l" fontAlgn="b"/>
                      <a:r>
                        <a:rPr lang="en-US" sz="1100" u="none" strike="noStrike" dirty="0" smtClean="0">
                          <a:effectLst/>
                        </a:rPr>
                        <a:t>Ethnicity </a:t>
                      </a:r>
                      <a:endParaRPr lang="en-US"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l" fontAlgn="b"/>
                      <a:r>
                        <a:rPr lang="en-US" sz="1100" u="none" strike="noStrike" dirty="0" smtClean="0">
                          <a:effectLst/>
                        </a:rPr>
                        <a:t>frequency</a:t>
                      </a:r>
                      <a:endParaRPr lang="en-US"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l" fontAlgn="b"/>
                      <a:r>
                        <a:rPr lang="en-US" sz="1100" u="none" strike="noStrike">
                          <a:effectLst/>
                        </a:rPr>
                        <a:t>%</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635579973"/>
                  </a:ext>
                </a:extLst>
              </a:tr>
              <a:tr h="510304">
                <a:tc>
                  <a:txBody>
                    <a:bodyPr/>
                    <a:lstStyle/>
                    <a:p>
                      <a:pPr algn="l" fontAlgn="b"/>
                      <a:r>
                        <a:rPr lang="en-US" sz="1400" u="none" strike="noStrike">
                          <a:effectLst/>
                        </a:rPr>
                        <a:t>Hispanic</a:t>
                      </a:r>
                      <a:endParaRPr lang="en-US" sz="14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28</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17%</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3994050193"/>
                  </a:ext>
                </a:extLst>
              </a:tr>
              <a:tr h="510304">
                <a:tc>
                  <a:txBody>
                    <a:bodyPr/>
                    <a:lstStyle/>
                    <a:p>
                      <a:pPr algn="l" fontAlgn="b"/>
                      <a:r>
                        <a:rPr lang="en-US" sz="1400" u="none" strike="noStrike">
                          <a:effectLst/>
                        </a:rPr>
                        <a:t>Non-Hisp.</a:t>
                      </a:r>
                      <a:endParaRPr lang="en-US" sz="14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136</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dirty="0">
                          <a:effectLst/>
                        </a:rPr>
                        <a:t>83%</a:t>
                      </a:r>
                      <a:endParaRPr lang="en-US" sz="1100" b="0" i="0" u="none" strike="noStrike" dirty="0">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2570255734"/>
                  </a:ext>
                </a:extLst>
              </a:tr>
              <a:tr h="408243">
                <a:tc>
                  <a:txBody>
                    <a:bodyPr/>
                    <a:lstStyle/>
                    <a:p>
                      <a:pPr algn="l" fontAlgn="b"/>
                      <a:r>
                        <a:rPr lang="en-US" sz="1100" u="none" strike="noStrike">
                          <a:effectLst/>
                        </a:rPr>
                        <a:t>Total </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164</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dirty="0">
                          <a:effectLst/>
                        </a:rPr>
                        <a:t>100</a:t>
                      </a:r>
                      <a:endParaRPr lang="en-US" sz="1100" b="0" i="0" u="none" strike="noStrike" dirty="0">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3164775704"/>
                  </a:ext>
                </a:extLst>
              </a:tr>
            </a:tbl>
          </a:graphicData>
        </a:graphic>
      </p:graphicFrame>
      <p:graphicFrame>
        <p:nvGraphicFramePr>
          <p:cNvPr id="5" name="Chart 4"/>
          <p:cNvGraphicFramePr>
            <a:graphicFrameLocks/>
          </p:cNvGraphicFramePr>
          <p:nvPr>
            <p:extLst>
              <p:ext uri="{D42A27DB-BD31-4B8C-83A1-F6EECF244321}">
                <p14:modId xmlns:p14="http://schemas.microsoft.com/office/powerpoint/2010/main" val="3141616159"/>
              </p:ext>
            </p:extLst>
          </p:nvPr>
        </p:nvGraphicFramePr>
        <p:xfrm>
          <a:off x="5061341" y="3496647"/>
          <a:ext cx="6415314" cy="2693955"/>
        </p:xfrm>
        <a:graphic>
          <a:graphicData uri="http://schemas.openxmlformats.org/drawingml/2006/chart">
            <c:chart xmlns:c="http://schemas.openxmlformats.org/drawingml/2006/chart" xmlns:r="http://schemas.openxmlformats.org/officeDocument/2006/relationships" r:id="rId3"/>
          </a:graphicData>
        </a:graphic>
      </p:graphicFrame>
      <p:sp>
        <p:nvSpPr>
          <p:cNvPr id="6" name="Title 5"/>
          <p:cNvSpPr>
            <a:spLocks noGrp="1"/>
          </p:cNvSpPr>
          <p:nvPr>
            <p:ph type="title"/>
          </p:nvPr>
        </p:nvSpPr>
        <p:spPr/>
        <p:txBody>
          <a:bodyPr/>
          <a:lstStyle/>
          <a:p>
            <a:r>
              <a:rPr lang="en-US" b="1" dirty="0">
                <a:solidFill>
                  <a:srgbClr val="404040"/>
                </a:solidFill>
              </a:rPr>
              <a:t>GY </a:t>
            </a:r>
            <a:r>
              <a:rPr lang="en-US" b="1" dirty="0" smtClean="0">
                <a:solidFill>
                  <a:srgbClr val="404040"/>
                </a:solidFill>
              </a:rPr>
              <a:t>21-22 </a:t>
            </a:r>
            <a:r>
              <a:rPr lang="en-US" b="1" dirty="0">
                <a:solidFill>
                  <a:srgbClr val="404040"/>
                </a:solidFill>
              </a:rPr>
              <a:t>HOPWA Client </a:t>
            </a:r>
            <a:r>
              <a:rPr lang="en-US" b="1" dirty="0" smtClean="0">
                <a:solidFill>
                  <a:srgbClr val="404040"/>
                </a:solidFill>
              </a:rPr>
              <a:t>Demographics</a:t>
            </a:r>
            <a:br>
              <a:rPr lang="en-US" b="1" dirty="0" smtClean="0">
                <a:solidFill>
                  <a:srgbClr val="404040"/>
                </a:solidFill>
              </a:rPr>
            </a:br>
            <a:endParaRPr lang="en-US" dirty="0"/>
          </a:p>
        </p:txBody>
      </p:sp>
    </p:spTree>
    <p:extLst>
      <p:ext uri="{BB962C8B-B14F-4D97-AF65-F5344CB8AC3E}">
        <p14:creationId xmlns:p14="http://schemas.microsoft.com/office/powerpoint/2010/main" val="373007809"/>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231641" y="222778"/>
            <a:ext cx="10133045" cy="5692830"/>
          </a:xfrm>
          <a:prstGeom prst="rect">
            <a:avLst/>
          </a:prstGeom>
        </p:spPr>
      </p:pic>
    </p:spTree>
    <p:extLst>
      <p:ext uri="{BB962C8B-B14F-4D97-AF65-F5344CB8AC3E}">
        <p14:creationId xmlns:p14="http://schemas.microsoft.com/office/powerpoint/2010/main" val="3452717050"/>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3794933785"/>
              </p:ext>
            </p:extLst>
          </p:nvPr>
        </p:nvGraphicFramePr>
        <p:xfrm>
          <a:off x="920619" y="2409370"/>
          <a:ext cx="3709437" cy="2603585"/>
        </p:xfrm>
        <a:graphic>
          <a:graphicData uri="http://schemas.openxmlformats.org/drawingml/2006/table">
            <a:tbl>
              <a:tblPr>
                <a:tableStyleId>{5C22544A-7EE6-4342-B048-85BDC9FD1C3A}</a:tableStyleId>
              </a:tblPr>
              <a:tblGrid>
                <a:gridCol w="2037577">
                  <a:extLst>
                    <a:ext uri="{9D8B030D-6E8A-4147-A177-3AD203B41FA5}">
                      <a16:colId xmlns:a16="http://schemas.microsoft.com/office/drawing/2014/main" val="3825341952"/>
                    </a:ext>
                  </a:extLst>
                </a:gridCol>
                <a:gridCol w="835930">
                  <a:extLst>
                    <a:ext uri="{9D8B030D-6E8A-4147-A177-3AD203B41FA5}">
                      <a16:colId xmlns:a16="http://schemas.microsoft.com/office/drawing/2014/main" val="2475379167"/>
                    </a:ext>
                  </a:extLst>
                </a:gridCol>
                <a:gridCol w="835930">
                  <a:extLst>
                    <a:ext uri="{9D8B030D-6E8A-4147-A177-3AD203B41FA5}">
                      <a16:colId xmlns:a16="http://schemas.microsoft.com/office/drawing/2014/main" val="191819174"/>
                    </a:ext>
                  </a:extLst>
                </a:gridCol>
              </a:tblGrid>
              <a:tr h="433931">
                <a:tc>
                  <a:txBody>
                    <a:bodyPr/>
                    <a:lstStyle/>
                    <a:p>
                      <a:pPr algn="l" fontAlgn="b"/>
                      <a:r>
                        <a:rPr lang="en-US" sz="1400" u="none" strike="noStrike" dirty="0">
                          <a:effectLst/>
                        </a:rPr>
                        <a:t>Household Size</a:t>
                      </a:r>
                      <a:endParaRPr lang="en-US" sz="1400" b="1" i="0" u="none" strike="noStrike" dirty="0">
                        <a:solidFill>
                          <a:srgbClr val="000000"/>
                        </a:solidFill>
                        <a:effectLst/>
                        <a:latin typeface="Arial" panose="020B0604020202020204" pitchFamily="34" charset="0"/>
                      </a:endParaRPr>
                    </a:p>
                  </a:txBody>
                  <a:tcPr marL="9525" marR="9525" marT="9525" marB="0" anchor="b"/>
                </a:tc>
                <a:tc>
                  <a:txBody>
                    <a:bodyPr/>
                    <a:lstStyle/>
                    <a:p>
                      <a:pPr algn="l" fontAlgn="b"/>
                      <a:r>
                        <a:rPr lang="en-US" sz="1100" u="none" strike="noStrike" dirty="0" smtClean="0">
                          <a:effectLst/>
                        </a:rPr>
                        <a:t>Frequency</a:t>
                      </a:r>
                      <a:endParaRPr lang="en-US"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l" fontAlgn="b"/>
                      <a:r>
                        <a:rPr lang="en-US" sz="1100" u="none" strike="noStrike">
                          <a:effectLst/>
                        </a:rPr>
                        <a:t>%</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2246890106"/>
                  </a:ext>
                </a:extLst>
              </a:tr>
              <a:tr h="361609">
                <a:tc>
                  <a:txBody>
                    <a:bodyPr/>
                    <a:lstStyle/>
                    <a:p>
                      <a:pPr algn="l" fontAlgn="b"/>
                      <a:r>
                        <a:rPr lang="en-US" sz="1100" u="none" strike="noStrike" dirty="0">
                          <a:effectLst/>
                        </a:rPr>
                        <a:t>1 person</a:t>
                      </a:r>
                      <a:endParaRPr lang="en-US"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123</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75%</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2899809224"/>
                  </a:ext>
                </a:extLst>
              </a:tr>
              <a:tr h="361609">
                <a:tc>
                  <a:txBody>
                    <a:bodyPr/>
                    <a:lstStyle/>
                    <a:p>
                      <a:pPr algn="l" fontAlgn="b"/>
                      <a:r>
                        <a:rPr lang="en-US" sz="1100" u="none" strike="noStrike">
                          <a:effectLst/>
                        </a:rPr>
                        <a:t>2 people </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19</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12%</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3679613384"/>
                  </a:ext>
                </a:extLst>
              </a:tr>
              <a:tr h="361609">
                <a:tc>
                  <a:txBody>
                    <a:bodyPr/>
                    <a:lstStyle/>
                    <a:p>
                      <a:pPr algn="l" fontAlgn="b"/>
                      <a:r>
                        <a:rPr lang="en-US" sz="1100" u="none" strike="noStrike" dirty="0">
                          <a:effectLst/>
                        </a:rPr>
                        <a:t>3 people </a:t>
                      </a:r>
                      <a:endParaRPr lang="en-US"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15</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9%</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4256536469"/>
                  </a:ext>
                </a:extLst>
              </a:tr>
              <a:tr h="361609">
                <a:tc>
                  <a:txBody>
                    <a:bodyPr/>
                    <a:lstStyle/>
                    <a:p>
                      <a:pPr algn="l" fontAlgn="b"/>
                      <a:r>
                        <a:rPr lang="en-US" sz="1100" u="none" strike="noStrike">
                          <a:effectLst/>
                        </a:rPr>
                        <a:t>4 people </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6</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4%</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167664104"/>
                  </a:ext>
                </a:extLst>
              </a:tr>
              <a:tr h="361609">
                <a:tc>
                  <a:txBody>
                    <a:bodyPr/>
                    <a:lstStyle/>
                    <a:p>
                      <a:pPr algn="l" fontAlgn="b"/>
                      <a:r>
                        <a:rPr lang="en-US" sz="1100" u="none" strike="noStrike">
                          <a:effectLst/>
                        </a:rPr>
                        <a:t>5 people </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1</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1%</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1979124225"/>
                  </a:ext>
                </a:extLst>
              </a:tr>
              <a:tr h="361609">
                <a:tc>
                  <a:txBody>
                    <a:bodyPr/>
                    <a:lstStyle/>
                    <a:p>
                      <a:pPr algn="l" fontAlgn="b"/>
                      <a:r>
                        <a:rPr lang="en-US" sz="1100" u="none" strike="noStrike">
                          <a:effectLst/>
                        </a:rPr>
                        <a:t>Total </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164</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dirty="0">
                          <a:effectLst/>
                        </a:rPr>
                        <a:t>100</a:t>
                      </a:r>
                      <a:endParaRPr lang="en-US" sz="1100" b="0" i="0" u="none" strike="noStrike" dirty="0">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3481860535"/>
                  </a:ext>
                </a:extLst>
              </a:tr>
            </a:tbl>
          </a:graphicData>
        </a:graphic>
      </p:graphicFrame>
      <p:graphicFrame>
        <p:nvGraphicFramePr>
          <p:cNvPr id="3" name="Chart 2"/>
          <p:cNvGraphicFramePr>
            <a:graphicFrameLocks/>
          </p:cNvGraphicFramePr>
          <p:nvPr>
            <p:extLst>
              <p:ext uri="{D42A27DB-BD31-4B8C-83A1-F6EECF244321}">
                <p14:modId xmlns:p14="http://schemas.microsoft.com/office/powerpoint/2010/main" val="595262116"/>
              </p:ext>
            </p:extLst>
          </p:nvPr>
        </p:nvGraphicFramePr>
        <p:xfrm>
          <a:off x="4630056" y="1424063"/>
          <a:ext cx="6937830" cy="5150908"/>
        </p:xfrm>
        <a:graphic>
          <a:graphicData uri="http://schemas.openxmlformats.org/drawingml/2006/chart">
            <c:chart xmlns:c="http://schemas.openxmlformats.org/drawingml/2006/chart" xmlns:r="http://schemas.openxmlformats.org/officeDocument/2006/relationships" r:id="rId2"/>
          </a:graphicData>
        </a:graphic>
      </p:graphicFrame>
      <p:sp>
        <p:nvSpPr>
          <p:cNvPr id="4" name="Title 3"/>
          <p:cNvSpPr>
            <a:spLocks noGrp="1"/>
          </p:cNvSpPr>
          <p:nvPr>
            <p:ph type="title"/>
          </p:nvPr>
        </p:nvSpPr>
        <p:spPr/>
        <p:txBody>
          <a:bodyPr/>
          <a:lstStyle/>
          <a:p>
            <a:r>
              <a:rPr lang="en-US" b="1" dirty="0">
                <a:solidFill>
                  <a:srgbClr val="404040"/>
                </a:solidFill>
              </a:rPr>
              <a:t>GY </a:t>
            </a:r>
            <a:r>
              <a:rPr lang="en-US" b="1" dirty="0" smtClean="0">
                <a:solidFill>
                  <a:srgbClr val="404040"/>
                </a:solidFill>
              </a:rPr>
              <a:t>21-22 </a:t>
            </a:r>
            <a:r>
              <a:rPr lang="en-US" b="1" dirty="0">
                <a:solidFill>
                  <a:srgbClr val="404040"/>
                </a:solidFill>
              </a:rPr>
              <a:t>HOPWA Client </a:t>
            </a:r>
            <a:r>
              <a:rPr lang="en-US" b="1" dirty="0" smtClean="0">
                <a:solidFill>
                  <a:srgbClr val="404040"/>
                </a:solidFill>
              </a:rPr>
              <a:t>Demographics</a:t>
            </a:r>
            <a:br>
              <a:rPr lang="en-US" b="1" dirty="0" smtClean="0">
                <a:solidFill>
                  <a:srgbClr val="404040"/>
                </a:solidFill>
              </a:rPr>
            </a:br>
            <a:endParaRPr lang="en-US" dirty="0"/>
          </a:p>
        </p:txBody>
      </p:sp>
    </p:spTree>
    <p:extLst>
      <p:ext uri="{BB962C8B-B14F-4D97-AF65-F5344CB8AC3E}">
        <p14:creationId xmlns:p14="http://schemas.microsoft.com/office/powerpoint/2010/main" val="272194524"/>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3873286032"/>
              </p:ext>
            </p:extLst>
          </p:nvPr>
        </p:nvGraphicFramePr>
        <p:xfrm>
          <a:off x="926839" y="2509934"/>
          <a:ext cx="3303037" cy="1960932"/>
        </p:xfrm>
        <a:graphic>
          <a:graphicData uri="http://schemas.openxmlformats.org/drawingml/2006/table">
            <a:tbl>
              <a:tblPr>
                <a:tableStyleId>{5C22544A-7EE6-4342-B048-85BDC9FD1C3A}</a:tableStyleId>
              </a:tblPr>
              <a:tblGrid>
                <a:gridCol w="624196">
                  <a:extLst>
                    <a:ext uri="{9D8B030D-6E8A-4147-A177-3AD203B41FA5}">
                      <a16:colId xmlns:a16="http://schemas.microsoft.com/office/drawing/2014/main" val="3236288600"/>
                    </a:ext>
                  </a:extLst>
                </a:gridCol>
                <a:gridCol w="624196">
                  <a:extLst>
                    <a:ext uri="{9D8B030D-6E8A-4147-A177-3AD203B41FA5}">
                      <a16:colId xmlns:a16="http://schemas.microsoft.com/office/drawing/2014/main" val="813093660"/>
                    </a:ext>
                  </a:extLst>
                </a:gridCol>
                <a:gridCol w="624196">
                  <a:extLst>
                    <a:ext uri="{9D8B030D-6E8A-4147-A177-3AD203B41FA5}">
                      <a16:colId xmlns:a16="http://schemas.microsoft.com/office/drawing/2014/main" val="4028300430"/>
                    </a:ext>
                  </a:extLst>
                </a:gridCol>
                <a:gridCol w="624196">
                  <a:extLst>
                    <a:ext uri="{9D8B030D-6E8A-4147-A177-3AD203B41FA5}">
                      <a16:colId xmlns:a16="http://schemas.microsoft.com/office/drawing/2014/main" val="2782465960"/>
                    </a:ext>
                  </a:extLst>
                </a:gridCol>
                <a:gridCol w="806253">
                  <a:extLst>
                    <a:ext uri="{9D8B030D-6E8A-4147-A177-3AD203B41FA5}">
                      <a16:colId xmlns:a16="http://schemas.microsoft.com/office/drawing/2014/main" val="2326647393"/>
                    </a:ext>
                  </a:extLst>
                </a:gridCol>
              </a:tblGrid>
              <a:tr h="411750">
                <a:tc>
                  <a:txBody>
                    <a:bodyPr/>
                    <a:lstStyle/>
                    <a:p>
                      <a:pPr algn="l" fontAlgn="b"/>
                      <a:r>
                        <a:rPr lang="en-US" sz="1100" u="none" strike="noStrike" dirty="0">
                          <a:effectLst/>
                        </a:rPr>
                        <a:t>Age </a:t>
                      </a:r>
                      <a:endParaRPr lang="en-US"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l" fontAlgn="b"/>
                      <a:r>
                        <a:rPr lang="en-US" sz="1100" u="none" strike="noStrike">
                          <a:effectLst/>
                        </a:rPr>
                        <a:t>F</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l" fontAlgn="b"/>
                      <a:r>
                        <a:rPr lang="en-US" sz="1100" u="none" strike="noStrike">
                          <a:effectLst/>
                        </a:rPr>
                        <a:t>M</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l" fontAlgn="b"/>
                      <a:r>
                        <a:rPr lang="en-US" sz="1100" u="none" strike="noStrike">
                          <a:effectLst/>
                        </a:rPr>
                        <a:t>M2F TRANS</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l" fontAlgn="b"/>
                      <a:r>
                        <a:rPr lang="en-US" sz="1100" u="none" strike="noStrike">
                          <a:effectLst/>
                        </a:rPr>
                        <a:t>total by  age</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2618639063"/>
                  </a:ext>
                </a:extLst>
              </a:tr>
              <a:tr h="284358">
                <a:tc>
                  <a:txBody>
                    <a:bodyPr/>
                    <a:lstStyle/>
                    <a:p>
                      <a:pPr algn="l" fontAlgn="b"/>
                      <a:r>
                        <a:rPr lang="en-US" sz="1100" u="none" strike="noStrike">
                          <a:effectLst/>
                        </a:rPr>
                        <a:t>under 18</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dirty="0">
                          <a:effectLst/>
                        </a:rPr>
                        <a:t>23</a:t>
                      </a:r>
                      <a:endParaRPr lang="en-US"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dirty="0">
                          <a:effectLst/>
                        </a:rPr>
                        <a:t>21</a:t>
                      </a:r>
                      <a:endParaRPr lang="en-US"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0</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44</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2458425509"/>
                  </a:ext>
                </a:extLst>
              </a:tr>
              <a:tr h="284358">
                <a:tc>
                  <a:txBody>
                    <a:bodyPr/>
                    <a:lstStyle/>
                    <a:p>
                      <a:pPr algn="l" fontAlgn="b"/>
                      <a:r>
                        <a:rPr lang="en-US" sz="1100" u="none" strike="noStrike">
                          <a:effectLst/>
                        </a:rPr>
                        <a:t>18-30</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3</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0</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0</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3</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1477826365"/>
                  </a:ext>
                </a:extLst>
              </a:tr>
              <a:tr h="284358">
                <a:tc>
                  <a:txBody>
                    <a:bodyPr/>
                    <a:lstStyle/>
                    <a:p>
                      <a:pPr algn="l" fontAlgn="b"/>
                      <a:r>
                        <a:rPr lang="en-US" sz="1100" u="none" strike="noStrike">
                          <a:effectLst/>
                        </a:rPr>
                        <a:t>31-50</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0</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0</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dirty="0">
                          <a:effectLst/>
                        </a:rPr>
                        <a:t>0</a:t>
                      </a:r>
                      <a:endParaRPr lang="en-US"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0</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560720560"/>
                  </a:ext>
                </a:extLst>
              </a:tr>
              <a:tr h="411750">
                <a:tc>
                  <a:txBody>
                    <a:bodyPr/>
                    <a:lstStyle/>
                    <a:p>
                      <a:pPr algn="l" fontAlgn="b"/>
                      <a:r>
                        <a:rPr lang="en-US" sz="1100" u="none" strike="noStrike">
                          <a:effectLst/>
                        </a:rPr>
                        <a:t>50 -and older </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0</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0</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0</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0</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2595691890"/>
                  </a:ext>
                </a:extLst>
              </a:tr>
              <a:tr h="284358">
                <a:tc>
                  <a:txBody>
                    <a:bodyPr/>
                    <a:lstStyle/>
                    <a:p>
                      <a:pPr algn="l" fontAlgn="b"/>
                      <a:r>
                        <a:rPr lang="en-US" sz="1400" u="none" strike="noStrike">
                          <a:effectLst/>
                        </a:rPr>
                        <a:t>TOTAL </a:t>
                      </a:r>
                      <a:endParaRPr lang="en-US" sz="1400" b="0" i="0" u="none" strike="noStrike">
                        <a:solidFill>
                          <a:srgbClr val="9C0006"/>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26</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21</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dirty="0">
                          <a:effectLst/>
                        </a:rPr>
                        <a:t>47</a:t>
                      </a:r>
                      <a:endParaRPr lang="en-US" sz="1100" b="0" i="0" u="none" strike="noStrike" dirty="0">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475991735"/>
                  </a:ext>
                </a:extLst>
              </a:tr>
            </a:tbl>
          </a:graphicData>
        </a:graphic>
      </p:graphicFrame>
      <p:graphicFrame>
        <p:nvGraphicFramePr>
          <p:cNvPr id="3" name="Chart 2"/>
          <p:cNvGraphicFramePr>
            <a:graphicFrameLocks/>
          </p:cNvGraphicFramePr>
          <p:nvPr>
            <p:extLst>
              <p:ext uri="{D42A27DB-BD31-4B8C-83A1-F6EECF244321}">
                <p14:modId xmlns:p14="http://schemas.microsoft.com/office/powerpoint/2010/main" val="2213698561"/>
              </p:ext>
            </p:extLst>
          </p:nvPr>
        </p:nvGraphicFramePr>
        <p:xfrm>
          <a:off x="4470400" y="1769706"/>
          <a:ext cx="6928498" cy="3844213"/>
        </p:xfrm>
        <a:graphic>
          <a:graphicData uri="http://schemas.openxmlformats.org/drawingml/2006/chart">
            <c:chart xmlns:c="http://schemas.openxmlformats.org/drawingml/2006/chart" xmlns:r="http://schemas.openxmlformats.org/officeDocument/2006/relationships" r:id="rId2"/>
          </a:graphicData>
        </a:graphic>
      </p:graphicFrame>
      <p:sp>
        <p:nvSpPr>
          <p:cNvPr id="4" name="Title 3"/>
          <p:cNvSpPr>
            <a:spLocks noGrp="1"/>
          </p:cNvSpPr>
          <p:nvPr>
            <p:ph type="title"/>
          </p:nvPr>
        </p:nvSpPr>
        <p:spPr/>
        <p:txBody>
          <a:bodyPr/>
          <a:lstStyle/>
          <a:p>
            <a:r>
              <a:rPr lang="en-US" b="1" dirty="0">
                <a:solidFill>
                  <a:srgbClr val="404040"/>
                </a:solidFill>
              </a:rPr>
              <a:t>GY </a:t>
            </a:r>
            <a:r>
              <a:rPr lang="en-US" b="1" dirty="0" smtClean="0">
                <a:solidFill>
                  <a:srgbClr val="404040"/>
                </a:solidFill>
              </a:rPr>
              <a:t>21-22 </a:t>
            </a:r>
            <a:r>
              <a:rPr lang="en-US" b="1" dirty="0">
                <a:solidFill>
                  <a:srgbClr val="404040"/>
                </a:solidFill>
              </a:rPr>
              <a:t>HOPWA Client </a:t>
            </a:r>
            <a:r>
              <a:rPr lang="en-US" b="1" dirty="0" smtClean="0">
                <a:solidFill>
                  <a:srgbClr val="404040"/>
                </a:solidFill>
              </a:rPr>
              <a:t>Demographics</a:t>
            </a:r>
            <a:br>
              <a:rPr lang="en-US" b="1" dirty="0" smtClean="0">
                <a:solidFill>
                  <a:srgbClr val="404040"/>
                </a:solidFill>
              </a:rPr>
            </a:br>
            <a:endParaRPr lang="en-US" dirty="0"/>
          </a:p>
        </p:txBody>
      </p:sp>
    </p:spTree>
    <p:extLst>
      <p:ext uri="{BB962C8B-B14F-4D97-AF65-F5344CB8AC3E}">
        <p14:creationId xmlns:p14="http://schemas.microsoft.com/office/powerpoint/2010/main" val="1302787264"/>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203649" y="496862"/>
            <a:ext cx="10273004" cy="5390754"/>
          </a:xfrm>
          <a:prstGeom prst="rect">
            <a:avLst/>
          </a:prstGeom>
        </p:spPr>
      </p:pic>
    </p:spTree>
    <p:extLst>
      <p:ext uri="{BB962C8B-B14F-4D97-AF65-F5344CB8AC3E}">
        <p14:creationId xmlns:p14="http://schemas.microsoft.com/office/powerpoint/2010/main" val="2405827167"/>
      </p:ext>
    </p:extLst>
  </p:cSld>
  <p:clrMapOvr>
    <a:masterClrMapping/>
  </p:clrMapOvr>
  <p:timing>
    <p:tnLst>
      <p:par>
        <p:cTn id="1" dur="indefinite" restart="never" nodeType="tmRoot"/>
      </p:par>
    </p:tnLst>
  </p:timing>
</p:sld>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_rels/theme2.xml.rels><?xml version="1.0" encoding="UTF-8" standalone="yes"?>
<Relationships xmlns="http://schemas.openxmlformats.org/package/2006/relationships"><Relationship Id="rId1" Type="http://schemas.openxmlformats.org/officeDocument/2006/relationships/image" Target="../media/image1.jpeg"/></Relationships>
</file>

<file path=ppt/theme/_rels/theme4.xml.rels><?xml version="1.0" encoding="UTF-8" standalone="yes"?>
<Relationships xmlns="http://schemas.openxmlformats.org/package/2006/relationships"><Relationship Id="rId1" Type="http://schemas.openxmlformats.org/officeDocument/2006/relationships/image" Target="../media/image7.jpeg"/></Relationships>
</file>

<file path=ppt/theme/_rels/themeOverride7.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Parallax">
  <a:themeElements>
    <a:clrScheme name="PBC HIV">
      <a:dk1>
        <a:sysClr val="windowText" lastClr="000000"/>
      </a:dk1>
      <a:lt1>
        <a:sysClr val="window" lastClr="FFFFFF"/>
      </a:lt1>
      <a:dk2>
        <a:srgbClr val="696464"/>
      </a:dk2>
      <a:lt2>
        <a:srgbClr val="FFFFFF"/>
      </a:lt2>
      <a:accent1>
        <a:srgbClr val="C80000"/>
      </a:accent1>
      <a:accent2>
        <a:srgbClr val="C80000"/>
      </a:accent2>
      <a:accent3>
        <a:srgbClr val="4E4A4A"/>
      </a:accent3>
      <a:accent4>
        <a:srgbClr val="7F7F7F"/>
      </a:accent4>
      <a:accent5>
        <a:srgbClr val="A5A1A1"/>
      </a:accent5>
      <a:accent6>
        <a:srgbClr val="E1DFDF"/>
      </a:accent6>
      <a:hlink>
        <a:srgbClr val="0070C0"/>
      </a:hlink>
      <a:folHlink>
        <a:srgbClr val="0070C0"/>
      </a:folHlink>
    </a:clrScheme>
    <a:fontScheme name="Parallax">
      <a:majorFont>
        <a:latin typeface="Corbel" panose="020B0503020204020204"/>
        <a:ea typeface=""/>
        <a:cs typeface=""/>
        <a:font script="Jpan" typeface="HGｺﾞｼｯｸM"/>
        <a:font script="Hang" typeface="HY엽서L"/>
        <a:font script="Hans" typeface="华文楷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Corbel" panose="020B0503020204020204"/>
        <a:ea typeface=""/>
        <a:cs typeface=""/>
        <a:font script="Jpan" typeface="HGｺﾞｼｯｸM"/>
        <a:font script="Hang" typeface="HY엽서L"/>
        <a:font script="Hans" typeface="华文楷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Parallax">
      <a:fillStyleLst>
        <a:solidFill>
          <a:schemeClr val="phClr"/>
        </a:solidFill>
        <a:gradFill rotWithShape="1">
          <a:gsLst>
            <a:gs pos="0">
              <a:schemeClr val="phClr">
                <a:tint val="60000"/>
                <a:lumMod val="104000"/>
              </a:schemeClr>
            </a:gs>
            <a:gs pos="100000">
              <a:schemeClr val="phClr">
                <a:tint val="84000"/>
              </a:schemeClr>
            </a:gs>
          </a:gsLst>
          <a:lin ang="5400000" scaled="0"/>
        </a:gradFill>
        <a:gradFill rotWithShape="1">
          <a:gsLst>
            <a:gs pos="0">
              <a:schemeClr val="phClr">
                <a:tint val="96000"/>
                <a:lumMod val="102000"/>
              </a:schemeClr>
            </a:gs>
            <a:gs pos="100000">
              <a:schemeClr val="phClr">
                <a:shade val="88000"/>
                <a:lumMod val="94000"/>
              </a:schemeClr>
            </a:gs>
          </a:gsLst>
          <a:path path="circle">
            <a:fillToRect l="50000" t="100000" r="100000" b="50000"/>
          </a:path>
        </a:gradFill>
      </a:fillStyleLst>
      <a:lnStyleLst>
        <a:ln w="9525" cap="rnd" cmpd="sng" algn="ctr">
          <a:solidFill>
            <a:schemeClr val="phClr">
              <a:tint val="60000"/>
            </a:schemeClr>
          </a:solidFill>
          <a:prstDash val="solid"/>
        </a:ln>
        <a:ln w="15875" cap="rnd" cmpd="sng" algn="ctr">
          <a:solidFill>
            <a:schemeClr val="phClr"/>
          </a:solidFill>
          <a:prstDash val="solid"/>
        </a:ln>
        <a:ln w="22225" cap="rnd" cmpd="sng" algn="ctr">
          <a:solidFill>
            <a:schemeClr val="phClr"/>
          </a:solidFill>
          <a:prstDash val="solid"/>
        </a:ln>
      </a:lnStyleLst>
      <a:effectStyleLst>
        <a:effectStyle>
          <a:effectLst/>
        </a:effectStyle>
        <a:effectStyle>
          <a:effectLst>
            <a:reflection blurRad="12700" stA="26000" endPos="32000" dist="12700" dir="5400000" sy="-100000" rotWithShape="0"/>
          </a:effectLst>
        </a:effectStyle>
        <a:effectStyle>
          <a:effectLst>
            <a:outerShdw blurRad="38100" dist="25400" dir="5400000" rotWithShape="0">
              <a:srgbClr val="000000">
                <a:alpha val="64000"/>
              </a:srgbClr>
            </a:outerShdw>
          </a:effectLst>
          <a:scene3d>
            <a:camera prst="orthographicFront">
              <a:rot lat="0" lon="0" rev="0"/>
            </a:camera>
            <a:lightRig rig="threePt" dir="tl">
              <a:rot lat="0" lon="0" rev="1200000"/>
            </a:lightRig>
          </a:scene3d>
          <a:sp3d>
            <a:bevelT w="25400" h="12700"/>
          </a:sp3d>
        </a:effectStyle>
      </a:effectStyleLst>
      <a:bgFillStyleLst>
        <a:solidFill>
          <a:schemeClr val="phClr"/>
        </a:solidFill>
        <a:gradFill rotWithShape="1">
          <a:gsLst>
            <a:gs pos="0">
              <a:schemeClr val="phClr">
                <a:tint val="90000"/>
                <a:lumMod val="110000"/>
              </a:schemeClr>
            </a:gs>
            <a:gs pos="100000">
              <a:schemeClr val="phClr">
                <a:shade val="64000"/>
                <a:lumMod val="98000"/>
              </a:schemeClr>
            </a:gs>
          </a:gsLst>
          <a:lin ang="5400000" scaled="0"/>
        </a:gradFill>
        <a:blipFill rotWithShape="1">
          <a:blip xmlns:r="http://schemas.openxmlformats.org/officeDocument/2006/relationships" r:embed="rId1">
            <a:duotone>
              <a:schemeClr val="phClr">
                <a:shade val="76000"/>
                <a:satMod val="180000"/>
              </a:schemeClr>
              <a:schemeClr val="phClr">
                <a:tint val="80000"/>
                <a:satMod val="120000"/>
                <a:lumMod val="180000"/>
              </a:schemeClr>
            </a:duotone>
          </a:blip>
          <a:stretch/>
        </a:blipFill>
      </a:bgFillStyleLst>
    </a:fmtScheme>
  </a:themeElements>
  <a:objectDefaults/>
  <a:extraClrSchemeLst/>
  <a:extLst>
    <a:ext uri="{05A4C25C-085E-4340-85A3-A5531E510DB2}">
      <thm15:themeFamily xmlns:thm15="http://schemas.microsoft.com/office/thememl/2012/main" name="Parallax" id="{3388167B-A2EB-4685-9635-1831D9AEF8C4}" vid="{4F7A876A-7598-49CA-AFC8-8EDA2551E4A7}"/>
    </a:ext>
  </a:extLst>
</a:theme>
</file>

<file path=ppt/theme/theme2.xml><?xml version="1.0" encoding="utf-8"?>
<a:theme xmlns:a="http://schemas.openxmlformats.org/drawingml/2006/main" name="2_Parallax">
  <a:themeElements>
    <a:clrScheme name="PBC HIV">
      <a:dk1>
        <a:sysClr val="windowText" lastClr="000000"/>
      </a:dk1>
      <a:lt1>
        <a:sysClr val="window" lastClr="FFFFFF"/>
      </a:lt1>
      <a:dk2>
        <a:srgbClr val="696464"/>
      </a:dk2>
      <a:lt2>
        <a:srgbClr val="FFFFFF"/>
      </a:lt2>
      <a:accent1>
        <a:srgbClr val="C80000"/>
      </a:accent1>
      <a:accent2>
        <a:srgbClr val="C80000"/>
      </a:accent2>
      <a:accent3>
        <a:srgbClr val="4E4A4A"/>
      </a:accent3>
      <a:accent4>
        <a:srgbClr val="7F7F7F"/>
      </a:accent4>
      <a:accent5>
        <a:srgbClr val="A5A1A1"/>
      </a:accent5>
      <a:accent6>
        <a:srgbClr val="E1DFDF"/>
      </a:accent6>
      <a:hlink>
        <a:srgbClr val="0070C0"/>
      </a:hlink>
      <a:folHlink>
        <a:srgbClr val="0070C0"/>
      </a:folHlink>
    </a:clrScheme>
    <a:fontScheme name="Parallax">
      <a:majorFont>
        <a:latin typeface="Corbel" panose="020B0503020204020204"/>
        <a:ea typeface=""/>
        <a:cs typeface=""/>
        <a:font script="Jpan" typeface="HGｺﾞｼｯｸM"/>
        <a:font script="Hang" typeface="HY엽서L"/>
        <a:font script="Hans" typeface="华文楷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Corbel" panose="020B0503020204020204"/>
        <a:ea typeface=""/>
        <a:cs typeface=""/>
        <a:font script="Jpan" typeface="HGｺﾞｼｯｸM"/>
        <a:font script="Hang" typeface="HY엽서L"/>
        <a:font script="Hans" typeface="华文楷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Parallax">
      <a:fillStyleLst>
        <a:solidFill>
          <a:schemeClr val="phClr"/>
        </a:solidFill>
        <a:gradFill rotWithShape="1">
          <a:gsLst>
            <a:gs pos="0">
              <a:schemeClr val="phClr">
                <a:tint val="60000"/>
                <a:lumMod val="104000"/>
              </a:schemeClr>
            </a:gs>
            <a:gs pos="100000">
              <a:schemeClr val="phClr">
                <a:tint val="84000"/>
              </a:schemeClr>
            </a:gs>
          </a:gsLst>
          <a:lin ang="5400000" scaled="0"/>
        </a:gradFill>
        <a:gradFill rotWithShape="1">
          <a:gsLst>
            <a:gs pos="0">
              <a:schemeClr val="phClr">
                <a:tint val="96000"/>
                <a:lumMod val="102000"/>
              </a:schemeClr>
            </a:gs>
            <a:gs pos="100000">
              <a:schemeClr val="phClr">
                <a:shade val="88000"/>
                <a:lumMod val="94000"/>
              </a:schemeClr>
            </a:gs>
          </a:gsLst>
          <a:path path="circle">
            <a:fillToRect l="50000" t="100000" r="100000" b="50000"/>
          </a:path>
        </a:gradFill>
      </a:fillStyleLst>
      <a:lnStyleLst>
        <a:ln w="9525" cap="rnd" cmpd="sng" algn="ctr">
          <a:solidFill>
            <a:schemeClr val="phClr">
              <a:tint val="60000"/>
            </a:schemeClr>
          </a:solidFill>
          <a:prstDash val="solid"/>
        </a:ln>
        <a:ln w="15875" cap="rnd" cmpd="sng" algn="ctr">
          <a:solidFill>
            <a:schemeClr val="phClr"/>
          </a:solidFill>
          <a:prstDash val="solid"/>
        </a:ln>
        <a:ln w="22225" cap="rnd" cmpd="sng" algn="ctr">
          <a:solidFill>
            <a:schemeClr val="phClr"/>
          </a:solidFill>
          <a:prstDash val="solid"/>
        </a:ln>
      </a:lnStyleLst>
      <a:effectStyleLst>
        <a:effectStyle>
          <a:effectLst/>
        </a:effectStyle>
        <a:effectStyle>
          <a:effectLst>
            <a:reflection blurRad="12700" stA="26000" endPos="32000" dist="12700" dir="5400000" sy="-100000" rotWithShape="0"/>
          </a:effectLst>
        </a:effectStyle>
        <a:effectStyle>
          <a:effectLst>
            <a:outerShdw blurRad="38100" dist="25400" dir="5400000" rotWithShape="0">
              <a:srgbClr val="000000">
                <a:alpha val="64000"/>
              </a:srgbClr>
            </a:outerShdw>
          </a:effectLst>
          <a:scene3d>
            <a:camera prst="orthographicFront">
              <a:rot lat="0" lon="0" rev="0"/>
            </a:camera>
            <a:lightRig rig="threePt" dir="tl">
              <a:rot lat="0" lon="0" rev="1200000"/>
            </a:lightRig>
          </a:scene3d>
          <a:sp3d>
            <a:bevelT w="25400" h="12700"/>
          </a:sp3d>
        </a:effectStyle>
      </a:effectStyleLst>
      <a:bgFillStyleLst>
        <a:solidFill>
          <a:schemeClr val="phClr"/>
        </a:solidFill>
        <a:gradFill rotWithShape="1">
          <a:gsLst>
            <a:gs pos="0">
              <a:schemeClr val="phClr">
                <a:tint val="90000"/>
                <a:lumMod val="110000"/>
              </a:schemeClr>
            </a:gs>
            <a:gs pos="100000">
              <a:schemeClr val="phClr">
                <a:shade val="64000"/>
                <a:lumMod val="98000"/>
              </a:schemeClr>
            </a:gs>
          </a:gsLst>
          <a:lin ang="5400000" scaled="0"/>
        </a:gradFill>
        <a:blipFill rotWithShape="1">
          <a:blip xmlns:r="http://schemas.openxmlformats.org/officeDocument/2006/relationships" r:embed="rId1">
            <a:duotone>
              <a:schemeClr val="phClr">
                <a:shade val="76000"/>
                <a:satMod val="180000"/>
              </a:schemeClr>
              <a:schemeClr val="phClr">
                <a:tint val="80000"/>
                <a:satMod val="120000"/>
                <a:lumMod val="180000"/>
              </a:schemeClr>
            </a:duotone>
          </a:blip>
          <a:stretch/>
        </a:blipFill>
      </a:bgFillStyleLst>
    </a:fmtScheme>
  </a:themeElements>
  <a:objectDefaults/>
  <a:extraClrSchemeLst/>
  <a:extLst>
    <a:ext uri="{05A4C25C-085E-4340-85A3-A5531E510DB2}">
      <thm15:themeFamily xmlns:thm15="http://schemas.microsoft.com/office/thememl/2012/main" name="Parallax" id="{3388167B-A2EB-4685-9635-1831D9AEF8C4}" vid="{4F7A876A-7598-49CA-AFC8-8EDA2551E4A7}"/>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LBR Presentation 2018-2019 House Health Care October 2017" id="{1B430638-5FF5-467E-BDE4-07FE6A413B85}" vid="{B1C51724-9329-4282-970F-F210334DD201}"/>
    </a:ext>
  </a:extLst>
</a:theme>
</file>

<file path=ppt/theme/theme4.xml><?xml version="1.0" encoding="utf-8"?>
<a:theme xmlns:a="http://schemas.openxmlformats.org/drawingml/2006/main" name="Adjacency">
  <a:themeElements>
    <a:clrScheme name="Custom 2">
      <a:dk1>
        <a:srgbClr val="2F2B20"/>
      </a:dk1>
      <a:lt1>
        <a:srgbClr val="FFFFFF"/>
      </a:lt1>
      <a:dk2>
        <a:srgbClr val="0AAAB3"/>
      </a:dk2>
      <a:lt2>
        <a:srgbClr val="849A0A"/>
      </a:lt2>
      <a:accent1>
        <a:srgbClr val="EFA51F"/>
      </a:accent1>
      <a:accent2>
        <a:srgbClr val="00B0F0"/>
      </a:accent2>
      <a:accent3>
        <a:srgbClr val="FFFF00"/>
      </a:accent3>
      <a:accent4>
        <a:srgbClr val="95A39D"/>
      </a:accent4>
      <a:accent5>
        <a:srgbClr val="DB4652"/>
      </a:accent5>
      <a:accent6>
        <a:srgbClr val="B1A089"/>
      </a:accent6>
      <a:hlink>
        <a:srgbClr val="D25814"/>
      </a:hlink>
      <a:folHlink>
        <a:srgbClr val="849A0A"/>
      </a:folHlink>
    </a:clrScheme>
    <a:fontScheme name="HCSEF New Branding">
      <a:majorFont>
        <a:latin typeface="Raleway ExtraBold"/>
        <a:ea typeface=""/>
        <a:cs typeface=""/>
      </a:majorFont>
      <a:minorFont>
        <a:latin typeface="Source Serif 4"/>
        <a:ea typeface=""/>
        <a:cs typeface=""/>
      </a:minorFont>
    </a:fontScheme>
    <a:fmtScheme name="Adjacency">
      <a:fillStyleLst>
        <a:solidFill>
          <a:schemeClr val="phClr"/>
        </a:solidFill>
        <a:solidFill>
          <a:schemeClr val="phClr">
            <a:tint val="55000"/>
          </a:schemeClr>
        </a:solidFill>
        <a:solidFill>
          <a:schemeClr val="phClr"/>
        </a:solidFill>
      </a:fillStyleLst>
      <a:lnStyleLst>
        <a:ln w="12700"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outerShdw blurRad="50800" dist="25400" algn="bl" rotWithShape="0">
              <a:srgbClr val="000000">
                <a:alpha val="60000"/>
              </a:srgbClr>
            </a:outerShdw>
          </a:effectLst>
        </a:effectStyle>
        <a:effectStyle>
          <a:effectLst/>
          <a:scene3d>
            <a:camera prst="orthographicFront">
              <a:rot lat="0" lon="0" rev="0"/>
            </a:camera>
            <a:lightRig rig="brightRoom" dir="tl">
              <a:rot lat="0" lon="0" rev="1800000"/>
            </a:lightRig>
          </a:scene3d>
          <a:sp3d contourW="10160" prstMaterial="dkEdge">
            <a:bevelT w="38100" h="50800" prst="angle"/>
            <a:contourClr>
              <a:schemeClr val="phClr">
                <a:shade val="40000"/>
                <a:satMod val="150000"/>
              </a:schemeClr>
            </a:contourClr>
          </a:sp3d>
        </a:effectStyle>
      </a:effectStyleLst>
      <a:bgFillStyleLst>
        <a:solidFill>
          <a:schemeClr val="phClr"/>
        </a:solidFill>
        <a:gradFill rotWithShape="1">
          <a:gsLst>
            <a:gs pos="0">
              <a:schemeClr val="phClr">
                <a:tint val="90000"/>
              </a:schemeClr>
            </a:gs>
            <a:gs pos="75000">
              <a:schemeClr val="phClr">
                <a:shade val="100000"/>
                <a:satMod val="115000"/>
              </a:schemeClr>
            </a:gs>
            <a:gs pos="100000">
              <a:schemeClr val="phClr">
                <a:shade val="70000"/>
                <a:satMod val="130000"/>
              </a:schemeClr>
            </a:gs>
          </a:gsLst>
          <a:path path="circle">
            <a:fillToRect l="20000" t="50000" r="100000" b="50000"/>
          </a:path>
        </a:gradFill>
        <a:blipFill rotWithShape="1">
          <a:blip xmlns:r="http://schemas.openxmlformats.org/officeDocument/2006/relationships" r:embed="rId1">
            <a:duotone>
              <a:schemeClr val="phClr">
                <a:tint val="97000"/>
              </a:schemeClr>
              <a:schemeClr val="phClr">
                <a:shade val="96000"/>
              </a:schemeClr>
            </a:duotone>
          </a:blip>
          <a:tile tx="0" ty="0" sx="32000" sy="32000" flip="none" algn="tl"/>
        </a:blipFill>
      </a:bgFillStyleLst>
    </a:fmtScheme>
  </a:themeElements>
  <a:objectDefaults/>
  <a:extraClrSchemeLst/>
</a:theme>
</file>

<file path=ppt/theme/theme5.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563C1"/>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563C1"/>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Custom 29">
    <a:dk1>
      <a:srgbClr val="0F0D29"/>
    </a:dk1>
    <a:lt1>
      <a:srgbClr val="FFFFFF"/>
    </a:lt1>
    <a:dk2>
      <a:srgbClr val="082A75"/>
    </a:dk2>
    <a:lt2>
      <a:srgbClr val="E7E6E6"/>
    </a:lt2>
    <a:accent1>
      <a:srgbClr val="024F75"/>
    </a:accent1>
    <a:accent2>
      <a:srgbClr val="3592CF"/>
    </a:accent2>
    <a:accent3>
      <a:srgbClr val="34ABA2"/>
    </a:accent3>
    <a:accent4>
      <a:srgbClr val="66B2CA"/>
    </a:accent4>
    <a:accent5>
      <a:srgbClr val="C1D9CB"/>
    </a:accent5>
    <a:accent6>
      <a:srgbClr val="34ABA2"/>
    </a:accent6>
    <a:hlink>
      <a:srgbClr val="3592CF"/>
    </a:hlink>
    <a:folHlink>
      <a:srgbClr val="3592CF"/>
    </a:folHlink>
  </a:clrScheme>
  <a:fontScheme name="Custom 20">
    <a:majorFont>
      <a:latin typeface="Arial"/>
      <a:ea typeface=""/>
      <a:cs typeface=""/>
    </a:majorFont>
    <a:minorFont>
      <a:latin typeface="Calibri"/>
      <a:ea typeface=""/>
      <a:cs typeface=""/>
    </a:minorFont>
  </a:fontScheme>
  <a:fmtScheme name="Office Effects">
    <a:fillStyleLst>
      <a:solidFill>
        <a:schemeClr val="phClr">
          <a:tint val="100000"/>
          <a:shade val="100000"/>
          <a:satMod val="100000"/>
        </a:schemeClr>
      </a:solidFill>
      <a:gradFill rotWithShape="1">
        <a:gsLst>
          <a:gs pos="0">
            <a:schemeClr val="phClr">
              <a:tint val="65000"/>
              <a:shade val="100000"/>
              <a:satMod val="133000"/>
            </a:schemeClr>
          </a:gs>
          <a:gs pos="15000">
            <a:schemeClr val="phClr">
              <a:tint val="50000"/>
              <a:shade val="100000"/>
              <a:satMod val="140000"/>
            </a:schemeClr>
          </a:gs>
          <a:gs pos="100000">
            <a:schemeClr val="phClr">
              <a:tint val="10000"/>
              <a:shade val="100000"/>
              <a:satMod val="135000"/>
            </a:schemeClr>
          </a:gs>
        </a:gsLst>
        <a:lin ang="16200000" scaled="1"/>
      </a:gradFill>
      <a:gradFill rotWithShape="1">
        <a:gsLst>
          <a:gs pos="0">
            <a:schemeClr val="phClr">
              <a:tint val="100000"/>
              <a:shade val="75000"/>
              <a:satMod val="160000"/>
            </a:schemeClr>
          </a:gs>
          <a:gs pos="62000">
            <a:schemeClr val="phClr">
              <a:tint val="100000"/>
              <a:shade val="100000"/>
              <a:satMod val="125000"/>
            </a:schemeClr>
          </a:gs>
          <a:gs pos="100000">
            <a:schemeClr val="phClr">
              <a:tint val="80000"/>
              <a:shade val="100000"/>
              <a:satMod val="140000"/>
            </a:schemeClr>
          </a:gs>
        </a:gsLst>
        <a:lin ang="16200000" scaled="1"/>
      </a:gradFill>
    </a:fillStyleLst>
    <a:lnStyleLst>
      <a:ln w="12700">
        <a:solidFill>
          <a:schemeClr val="phClr"/>
        </a:solidFill>
        <a:prstDash val="solid"/>
      </a:ln>
      <a:ln w="25400">
        <a:solidFill>
          <a:schemeClr val="phClr"/>
        </a:solidFill>
        <a:prstDash val="solid"/>
      </a:ln>
      <a:ln w="38100">
        <a:solidFill>
          <a:schemeClr val="phClr"/>
        </a:solidFill>
        <a:prstDash val="solid"/>
      </a:ln>
    </a:lnStyleLst>
    <a:effectStyleLst>
      <a:effectStyle>
        <a:effectLst>
          <a:outerShdw blurRad="50800" dist="25400" dir="5400000">
            <a:srgbClr val="000000">
              <a:alpha val="43137"/>
            </a:srgbClr>
          </a:outerShdw>
        </a:effectLst>
      </a:effectStyle>
      <a:effectStyle>
        <a:effectLst>
          <a:outerShdw blurRad="50800" dist="38100" dir="5400000">
            <a:srgbClr val="000000">
              <a:alpha val="61176"/>
            </a:srgbClr>
          </a:outerShdw>
        </a:effectLst>
        <a:scene3d>
          <a:camera prst="orthographicFront" fov="0">
            <a:rot lat="0" lon="0" rev="0"/>
          </a:camera>
          <a:lightRig rig="contrasting" dir="t">
            <a:rot lat="0" lon="0" rev="16500000"/>
          </a:lightRig>
        </a:scene3d>
        <a:sp3d contourW="12700" prstMaterial="powder">
          <a:bevelT h="50800"/>
          <a:contourClr>
            <a:schemeClr val="phClr">
              <a:tint val="100000"/>
              <a:shade val="100000"/>
              <a:satMod val="100000"/>
            </a:schemeClr>
          </a:contourClr>
        </a:sp3d>
      </a:effectStyle>
      <a:effectStyle>
        <a:effectLst>
          <a:reflection blurRad="12700" stA="25000" endPos="28000" dist="38100" dir="5400000" sy="-100000"/>
        </a:effectLst>
        <a:scene3d>
          <a:camera prst="orthographicFront" fov="0">
            <a:rot lat="0" lon="0" rev="0"/>
          </a:camera>
          <a:lightRig rig="threePt" dir="t">
            <a:rot lat="0" lon="0" rev="0"/>
          </a:lightRig>
        </a:scene3d>
        <a:sp3d>
          <a:bevelT w="139700" h="38100"/>
          <a:contourClr>
            <a:schemeClr val="phClr">
              <a:tint val="100000"/>
              <a:shade val="100000"/>
              <a:satMod val="100000"/>
            </a:schemeClr>
          </a:contourClr>
        </a:sp3d>
      </a:effectStyle>
    </a:effectStyleLst>
    <a:bgFillStyleLst>
      <a:solidFill>
        <a:schemeClr val="phClr">
          <a:tint val="100000"/>
          <a:shade val="100000"/>
          <a:satMod val="100000"/>
        </a:schemeClr>
      </a:solidFill>
      <a:gradFill rotWithShape="1">
        <a:gsLst>
          <a:gs pos="0">
            <a:schemeClr val="phClr">
              <a:tint val="100000"/>
              <a:shade val="50000"/>
              <a:satMod val="145000"/>
            </a:schemeClr>
          </a:gs>
          <a:gs pos="40000">
            <a:schemeClr val="phClr">
              <a:tint val="100000"/>
              <a:shade val="70000"/>
              <a:satMod val="145000"/>
            </a:schemeClr>
          </a:gs>
          <a:gs pos="100000">
            <a:schemeClr val="phClr">
              <a:tint val="85000"/>
              <a:shade val="100000"/>
              <a:satMod val="155000"/>
            </a:schemeClr>
          </a:gs>
        </a:gsLst>
        <a:lin ang="16200000" scaled="1"/>
      </a:gradFill>
      <a:gradFill rotWithShape="1">
        <a:gsLst>
          <a:gs pos="0">
            <a:schemeClr val="phClr">
              <a:tint val="100000"/>
              <a:shade val="50000"/>
              <a:satMod val="145000"/>
            </a:schemeClr>
          </a:gs>
          <a:gs pos="30000">
            <a:schemeClr val="phClr">
              <a:tint val="100000"/>
              <a:shade val="65000"/>
              <a:satMod val="155000"/>
            </a:schemeClr>
          </a:gs>
          <a:gs pos="100000">
            <a:schemeClr val="phClr">
              <a:tint val="60000"/>
              <a:shade val="100000"/>
              <a:satMod val="170000"/>
            </a:schemeClr>
          </a:gs>
        </a:gsLst>
        <a:lin ang="16200000" scaled="1"/>
      </a:gradFill>
    </a:bgFillStyleLst>
  </a:fmtScheme>
</a:themeOverride>
</file>

<file path=ppt/theme/themeOverride3.xml><?xml version="1.0" encoding="utf-8"?>
<a:themeOverride xmlns:a="http://schemas.openxmlformats.org/drawingml/2006/main">
  <a:clrScheme name="Custom 29">
    <a:dk1>
      <a:srgbClr val="0F0D29"/>
    </a:dk1>
    <a:lt1>
      <a:srgbClr val="FFFFFF"/>
    </a:lt1>
    <a:dk2>
      <a:srgbClr val="082A75"/>
    </a:dk2>
    <a:lt2>
      <a:srgbClr val="E7E6E6"/>
    </a:lt2>
    <a:accent1>
      <a:srgbClr val="024F75"/>
    </a:accent1>
    <a:accent2>
      <a:srgbClr val="3592CF"/>
    </a:accent2>
    <a:accent3>
      <a:srgbClr val="34ABA2"/>
    </a:accent3>
    <a:accent4>
      <a:srgbClr val="66B2CA"/>
    </a:accent4>
    <a:accent5>
      <a:srgbClr val="C1D9CB"/>
    </a:accent5>
    <a:accent6>
      <a:srgbClr val="34ABA2"/>
    </a:accent6>
    <a:hlink>
      <a:srgbClr val="3592CF"/>
    </a:hlink>
    <a:folHlink>
      <a:srgbClr val="3592CF"/>
    </a:folHlink>
  </a:clrScheme>
  <a:fontScheme name="Custom 20">
    <a:majorFont>
      <a:latin typeface="Arial"/>
      <a:ea typeface=""/>
      <a:cs typeface=""/>
    </a:majorFont>
    <a:minorFont>
      <a:latin typeface="Calibri"/>
      <a:ea typeface=""/>
      <a:cs typeface=""/>
    </a:minorFont>
  </a:fontScheme>
  <a:fmtScheme name="Office Effects">
    <a:fillStyleLst>
      <a:solidFill>
        <a:schemeClr val="phClr">
          <a:tint val="100000"/>
          <a:shade val="100000"/>
          <a:satMod val="100000"/>
        </a:schemeClr>
      </a:solidFill>
      <a:gradFill rotWithShape="1">
        <a:gsLst>
          <a:gs pos="0">
            <a:schemeClr val="phClr">
              <a:tint val="65000"/>
              <a:shade val="100000"/>
              <a:satMod val="133000"/>
            </a:schemeClr>
          </a:gs>
          <a:gs pos="15000">
            <a:schemeClr val="phClr">
              <a:tint val="50000"/>
              <a:shade val="100000"/>
              <a:satMod val="140000"/>
            </a:schemeClr>
          </a:gs>
          <a:gs pos="100000">
            <a:schemeClr val="phClr">
              <a:tint val="10000"/>
              <a:shade val="100000"/>
              <a:satMod val="135000"/>
            </a:schemeClr>
          </a:gs>
        </a:gsLst>
        <a:lin ang="16200000" scaled="1"/>
      </a:gradFill>
      <a:gradFill rotWithShape="1">
        <a:gsLst>
          <a:gs pos="0">
            <a:schemeClr val="phClr">
              <a:tint val="100000"/>
              <a:shade val="75000"/>
              <a:satMod val="160000"/>
            </a:schemeClr>
          </a:gs>
          <a:gs pos="62000">
            <a:schemeClr val="phClr">
              <a:tint val="100000"/>
              <a:shade val="100000"/>
              <a:satMod val="125000"/>
            </a:schemeClr>
          </a:gs>
          <a:gs pos="100000">
            <a:schemeClr val="phClr">
              <a:tint val="80000"/>
              <a:shade val="100000"/>
              <a:satMod val="140000"/>
            </a:schemeClr>
          </a:gs>
        </a:gsLst>
        <a:lin ang="16200000" scaled="1"/>
      </a:gradFill>
    </a:fillStyleLst>
    <a:lnStyleLst>
      <a:ln w="12700">
        <a:solidFill>
          <a:schemeClr val="phClr"/>
        </a:solidFill>
        <a:prstDash val="solid"/>
      </a:ln>
      <a:ln w="25400">
        <a:solidFill>
          <a:schemeClr val="phClr"/>
        </a:solidFill>
        <a:prstDash val="solid"/>
      </a:ln>
      <a:ln w="38100">
        <a:solidFill>
          <a:schemeClr val="phClr"/>
        </a:solidFill>
        <a:prstDash val="solid"/>
      </a:ln>
    </a:lnStyleLst>
    <a:effectStyleLst>
      <a:effectStyle>
        <a:effectLst>
          <a:outerShdw blurRad="50800" dist="25400" dir="5400000">
            <a:srgbClr val="000000">
              <a:alpha val="43137"/>
            </a:srgbClr>
          </a:outerShdw>
        </a:effectLst>
      </a:effectStyle>
      <a:effectStyle>
        <a:effectLst>
          <a:outerShdw blurRad="50800" dist="38100" dir="5400000">
            <a:srgbClr val="000000">
              <a:alpha val="61176"/>
            </a:srgbClr>
          </a:outerShdw>
        </a:effectLst>
        <a:scene3d>
          <a:camera prst="orthographicFront" fov="0">
            <a:rot lat="0" lon="0" rev="0"/>
          </a:camera>
          <a:lightRig rig="contrasting" dir="t">
            <a:rot lat="0" lon="0" rev="16500000"/>
          </a:lightRig>
        </a:scene3d>
        <a:sp3d contourW="12700" prstMaterial="powder">
          <a:bevelT h="50800"/>
          <a:contourClr>
            <a:schemeClr val="phClr">
              <a:tint val="100000"/>
              <a:shade val="100000"/>
              <a:satMod val="100000"/>
            </a:schemeClr>
          </a:contourClr>
        </a:sp3d>
      </a:effectStyle>
      <a:effectStyle>
        <a:effectLst>
          <a:reflection blurRad="12700" stA="25000" endPos="28000" dist="38100" dir="5400000" sy="-100000"/>
        </a:effectLst>
        <a:scene3d>
          <a:camera prst="orthographicFront" fov="0">
            <a:rot lat="0" lon="0" rev="0"/>
          </a:camera>
          <a:lightRig rig="threePt" dir="t">
            <a:rot lat="0" lon="0" rev="0"/>
          </a:lightRig>
        </a:scene3d>
        <a:sp3d>
          <a:bevelT w="139700" h="38100"/>
          <a:contourClr>
            <a:schemeClr val="phClr">
              <a:tint val="100000"/>
              <a:shade val="100000"/>
              <a:satMod val="100000"/>
            </a:schemeClr>
          </a:contourClr>
        </a:sp3d>
      </a:effectStyle>
    </a:effectStyleLst>
    <a:bgFillStyleLst>
      <a:solidFill>
        <a:schemeClr val="phClr">
          <a:tint val="100000"/>
          <a:shade val="100000"/>
          <a:satMod val="100000"/>
        </a:schemeClr>
      </a:solidFill>
      <a:gradFill rotWithShape="1">
        <a:gsLst>
          <a:gs pos="0">
            <a:schemeClr val="phClr">
              <a:tint val="100000"/>
              <a:shade val="50000"/>
              <a:satMod val="145000"/>
            </a:schemeClr>
          </a:gs>
          <a:gs pos="40000">
            <a:schemeClr val="phClr">
              <a:tint val="100000"/>
              <a:shade val="70000"/>
              <a:satMod val="145000"/>
            </a:schemeClr>
          </a:gs>
          <a:gs pos="100000">
            <a:schemeClr val="phClr">
              <a:tint val="85000"/>
              <a:shade val="100000"/>
              <a:satMod val="155000"/>
            </a:schemeClr>
          </a:gs>
        </a:gsLst>
        <a:lin ang="16200000" scaled="1"/>
      </a:gradFill>
      <a:gradFill rotWithShape="1">
        <a:gsLst>
          <a:gs pos="0">
            <a:schemeClr val="phClr">
              <a:tint val="100000"/>
              <a:shade val="50000"/>
              <a:satMod val="145000"/>
            </a:schemeClr>
          </a:gs>
          <a:gs pos="30000">
            <a:schemeClr val="phClr">
              <a:tint val="100000"/>
              <a:shade val="65000"/>
              <a:satMod val="155000"/>
            </a:schemeClr>
          </a:gs>
          <a:gs pos="100000">
            <a:schemeClr val="phClr">
              <a:tint val="60000"/>
              <a:shade val="100000"/>
              <a:satMod val="170000"/>
            </a:schemeClr>
          </a:gs>
        </a:gsLst>
        <a:lin ang="16200000" scaled="1"/>
      </a:gradFill>
    </a:bgFillStyleLst>
  </a:fmtScheme>
</a:themeOverride>
</file>

<file path=ppt/theme/themeOverride4.xml><?xml version="1.0" encoding="utf-8"?>
<a:themeOverride xmlns:a="http://schemas.openxmlformats.org/drawingml/2006/main">
  <a:clrScheme name="Custom 29">
    <a:dk1>
      <a:srgbClr val="0F0D29"/>
    </a:dk1>
    <a:lt1>
      <a:srgbClr val="FFFFFF"/>
    </a:lt1>
    <a:dk2>
      <a:srgbClr val="082A75"/>
    </a:dk2>
    <a:lt2>
      <a:srgbClr val="E7E6E6"/>
    </a:lt2>
    <a:accent1>
      <a:srgbClr val="024F75"/>
    </a:accent1>
    <a:accent2>
      <a:srgbClr val="3592CF"/>
    </a:accent2>
    <a:accent3>
      <a:srgbClr val="34ABA2"/>
    </a:accent3>
    <a:accent4>
      <a:srgbClr val="66B2CA"/>
    </a:accent4>
    <a:accent5>
      <a:srgbClr val="C1D9CB"/>
    </a:accent5>
    <a:accent6>
      <a:srgbClr val="34ABA2"/>
    </a:accent6>
    <a:hlink>
      <a:srgbClr val="3592CF"/>
    </a:hlink>
    <a:folHlink>
      <a:srgbClr val="3592CF"/>
    </a:folHlink>
  </a:clrScheme>
  <a:fontScheme name="Custom 20">
    <a:majorFont>
      <a:latin typeface="Arial"/>
      <a:ea typeface=""/>
      <a:cs typeface=""/>
    </a:majorFont>
    <a:minorFont>
      <a:latin typeface="Calibri"/>
      <a:ea typeface=""/>
      <a:cs typeface=""/>
    </a:minorFont>
  </a:fontScheme>
  <a:fmtScheme name="Office Effects">
    <a:fillStyleLst>
      <a:solidFill>
        <a:schemeClr val="phClr">
          <a:tint val="100000"/>
          <a:shade val="100000"/>
          <a:satMod val="100000"/>
        </a:schemeClr>
      </a:solidFill>
      <a:gradFill rotWithShape="1">
        <a:gsLst>
          <a:gs pos="0">
            <a:schemeClr val="phClr">
              <a:tint val="65000"/>
              <a:shade val="100000"/>
              <a:satMod val="133000"/>
            </a:schemeClr>
          </a:gs>
          <a:gs pos="15000">
            <a:schemeClr val="phClr">
              <a:tint val="50000"/>
              <a:shade val="100000"/>
              <a:satMod val="140000"/>
            </a:schemeClr>
          </a:gs>
          <a:gs pos="100000">
            <a:schemeClr val="phClr">
              <a:tint val="10000"/>
              <a:shade val="100000"/>
              <a:satMod val="135000"/>
            </a:schemeClr>
          </a:gs>
        </a:gsLst>
        <a:lin ang="16200000" scaled="1"/>
      </a:gradFill>
      <a:gradFill rotWithShape="1">
        <a:gsLst>
          <a:gs pos="0">
            <a:schemeClr val="phClr">
              <a:tint val="100000"/>
              <a:shade val="75000"/>
              <a:satMod val="160000"/>
            </a:schemeClr>
          </a:gs>
          <a:gs pos="62000">
            <a:schemeClr val="phClr">
              <a:tint val="100000"/>
              <a:shade val="100000"/>
              <a:satMod val="125000"/>
            </a:schemeClr>
          </a:gs>
          <a:gs pos="100000">
            <a:schemeClr val="phClr">
              <a:tint val="80000"/>
              <a:shade val="100000"/>
              <a:satMod val="140000"/>
            </a:schemeClr>
          </a:gs>
        </a:gsLst>
        <a:lin ang="16200000" scaled="1"/>
      </a:gradFill>
    </a:fillStyleLst>
    <a:lnStyleLst>
      <a:ln w="12700">
        <a:solidFill>
          <a:schemeClr val="phClr"/>
        </a:solidFill>
        <a:prstDash val="solid"/>
      </a:ln>
      <a:ln w="25400">
        <a:solidFill>
          <a:schemeClr val="phClr"/>
        </a:solidFill>
        <a:prstDash val="solid"/>
      </a:ln>
      <a:ln w="38100">
        <a:solidFill>
          <a:schemeClr val="phClr"/>
        </a:solidFill>
        <a:prstDash val="solid"/>
      </a:ln>
    </a:lnStyleLst>
    <a:effectStyleLst>
      <a:effectStyle>
        <a:effectLst>
          <a:outerShdw blurRad="50800" dist="25400" dir="5400000">
            <a:srgbClr val="000000">
              <a:alpha val="43137"/>
            </a:srgbClr>
          </a:outerShdw>
        </a:effectLst>
      </a:effectStyle>
      <a:effectStyle>
        <a:effectLst>
          <a:outerShdw blurRad="50800" dist="38100" dir="5400000">
            <a:srgbClr val="000000">
              <a:alpha val="61176"/>
            </a:srgbClr>
          </a:outerShdw>
        </a:effectLst>
        <a:scene3d>
          <a:camera prst="orthographicFront" fov="0">
            <a:rot lat="0" lon="0" rev="0"/>
          </a:camera>
          <a:lightRig rig="contrasting" dir="t">
            <a:rot lat="0" lon="0" rev="16500000"/>
          </a:lightRig>
        </a:scene3d>
        <a:sp3d contourW="12700" prstMaterial="powder">
          <a:bevelT h="50800"/>
          <a:contourClr>
            <a:schemeClr val="phClr">
              <a:tint val="100000"/>
              <a:shade val="100000"/>
              <a:satMod val="100000"/>
            </a:schemeClr>
          </a:contourClr>
        </a:sp3d>
      </a:effectStyle>
      <a:effectStyle>
        <a:effectLst>
          <a:reflection blurRad="12700" stA="25000" endPos="28000" dist="38100" dir="5400000" sy="-100000"/>
        </a:effectLst>
        <a:scene3d>
          <a:camera prst="orthographicFront" fov="0">
            <a:rot lat="0" lon="0" rev="0"/>
          </a:camera>
          <a:lightRig rig="threePt" dir="t">
            <a:rot lat="0" lon="0" rev="0"/>
          </a:lightRig>
        </a:scene3d>
        <a:sp3d>
          <a:bevelT w="139700" h="38100"/>
          <a:contourClr>
            <a:schemeClr val="phClr">
              <a:tint val="100000"/>
              <a:shade val="100000"/>
              <a:satMod val="100000"/>
            </a:schemeClr>
          </a:contourClr>
        </a:sp3d>
      </a:effectStyle>
    </a:effectStyleLst>
    <a:bgFillStyleLst>
      <a:solidFill>
        <a:schemeClr val="phClr">
          <a:tint val="100000"/>
          <a:shade val="100000"/>
          <a:satMod val="100000"/>
        </a:schemeClr>
      </a:solidFill>
      <a:gradFill rotWithShape="1">
        <a:gsLst>
          <a:gs pos="0">
            <a:schemeClr val="phClr">
              <a:tint val="100000"/>
              <a:shade val="50000"/>
              <a:satMod val="145000"/>
            </a:schemeClr>
          </a:gs>
          <a:gs pos="40000">
            <a:schemeClr val="phClr">
              <a:tint val="100000"/>
              <a:shade val="70000"/>
              <a:satMod val="145000"/>
            </a:schemeClr>
          </a:gs>
          <a:gs pos="100000">
            <a:schemeClr val="phClr">
              <a:tint val="85000"/>
              <a:shade val="100000"/>
              <a:satMod val="155000"/>
            </a:schemeClr>
          </a:gs>
        </a:gsLst>
        <a:lin ang="16200000" scaled="1"/>
      </a:gradFill>
      <a:gradFill rotWithShape="1">
        <a:gsLst>
          <a:gs pos="0">
            <a:schemeClr val="phClr">
              <a:tint val="100000"/>
              <a:shade val="50000"/>
              <a:satMod val="145000"/>
            </a:schemeClr>
          </a:gs>
          <a:gs pos="30000">
            <a:schemeClr val="phClr">
              <a:tint val="100000"/>
              <a:shade val="65000"/>
              <a:satMod val="155000"/>
            </a:schemeClr>
          </a:gs>
          <a:gs pos="100000">
            <a:schemeClr val="phClr">
              <a:tint val="60000"/>
              <a:shade val="100000"/>
              <a:satMod val="170000"/>
            </a:schemeClr>
          </a:gs>
        </a:gsLst>
        <a:lin ang="16200000" scaled="1"/>
      </a:gradFill>
    </a:bgFillStyleLst>
  </a:fmtScheme>
</a:themeOverride>
</file>

<file path=ppt/theme/themeOverride5.xml><?xml version="1.0" encoding="utf-8"?>
<a:themeOverride xmlns:a="http://schemas.openxmlformats.org/drawingml/2006/main">
  <a:clrScheme name="Custom 29">
    <a:dk1>
      <a:srgbClr val="0F0D29"/>
    </a:dk1>
    <a:lt1>
      <a:srgbClr val="FFFFFF"/>
    </a:lt1>
    <a:dk2>
      <a:srgbClr val="082A75"/>
    </a:dk2>
    <a:lt2>
      <a:srgbClr val="E7E6E6"/>
    </a:lt2>
    <a:accent1>
      <a:srgbClr val="024F75"/>
    </a:accent1>
    <a:accent2>
      <a:srgbClr val="3592CF"/>
    </a:accent2>
    <a:accent3>
      <a:srgbClr val="34ABA2"/>
    </a:accent3>
    <a:accent4>
      <a:srgbClr val="66B2CA"/>
    </a:accent4>
    <a:accent5>
      <a:srgbClr val="C1D9CB"/>
    </a:accent5>
    <a:accent6>
      <a:srgbClr val="34ABA2"/>
    </a:accent6>
    <a:hlink>
      <a:srgbClr val="3592CF"/>
    </a:hlink>
    <a:folHlink>
      <a:srgbClr val="3592CF"/>
    </a:folHlink>
  </a:clrScheme>
  <a:fontScheme name="Custom 20">
    <a:majorFont>
      <a:latin typeface="Arial"/>
      <a:ea typeface=""/>
      <a:cs typeface=""/>
    </a:majorFont>
    <a:minorFont>
      <a:latin typeface="Calibri"/>
      <a:ea typeface=""/>
      <a:cs typeface=""/>
    </a:minorFont>
  </a:fontScheme>
  <a:fmtScheme name="Office Effects">
    <a:fillStyleLst>
      <a:solidFill>
        <a:schemeClr val="phClr">
          <a:tint val="100000"/>
          <a:shade val="100000"/>
          <a:satMod val="100000"/>
        </a:schemeClr>
      </a:solidFill>
      <a:gradFill rotWithShape="1">
        <a:gsLst>
          <a:gs pos="0">
            <a:schemeClr val="phClr">
              <a:tint val="65000"/>
              <a:shade val="100000"/>
              <a:satMod val="133000"/>
            </a:schemeClr>
          </a:gs>
          <a:gs pos="15000">
            <a:schemeClr val="phClr">
              <a:tint val="50000"/>
              <a:shade val="100000"/>
              <a:satMod val="140000"/>
            </a:schemeClr>
          </a:gs>
          <a:gs pos="100000">
            <a:schemeClr val="phClr">
              <a:tint val="10000"/>
              <a:shade val="100000"/>
              <a:satMod val="135000"/>
            </a:schemeClr>
          </a:gs>
        </a:gsLst>
        <a:lin ang="16200000" scaled="1"/>
      </a:gradFill>
      <a:gradFill rotWithShape="1">
        <a:gsLst>
          <a:gs pos="0">
            <a:schemeClr val="phClr">
              <a:tint val="100000"/>
              <a:shade val="75000"/>
              <a:satMod val="160000"/>
            </a:schemeClr>
          </a:gs>
          <a:gs pos="62000">
            <a:schemeClr val="phClr">
              <a:tint val="100000"/>
              <a:shade val="100000"/>
              <a:satMod val="125000"/>
            </a:schemeClr>
          </a:gs>
          <a:gs pos="100000">
            <a:schemeClr val="phClr">
              <a:tint val="80000"/>
              <a:shade val="100000"/>
              <a:satMod val="140000"/>
            </a:schemeClr>
          </a:gs>
        </a:gsLst>
        <a:lin ang="16200000" scaled="1"/>
      </a:gradFill>
    </a:fillStyleLst>
    <a:lnStyleLst>
      <a:ln w="12700">
        <a:solidFill>
          <a:schemeClr val="phClr"/>
        </a:solidFill>
        <a:prstDash val="solid"/>
      </a:ln>
      <a:ln w="25400">
        <a:solidFill>
          <a:schemeClr val="phClr"/>
        </a:solidFill>
        <a:prstDash val="solid"/>
      </a:ln>
      <a:ln w="38100">
        <a:solidFill>
          <a:schemeClr val="phClr"/>
        </a:solidFill>
        <a:prstDash val="solid"/>
      </a:ln>
    </a:lnStyleLst>
    <a:effectStyleLst>
      <a:effectStyle>
        <a:effectLst>
          <a:outerShdw blurRad="50800" dist="25400" dir="5400000">
            <a:srgbClr val="000000">
              <a:alpha val="43137"/>
            </a:srgbClr>
          </a:outerShdw>
        </a:effectLst>
      </a:effectStyle>
      <a:effectStyle>
        <a:effectLst>
          <a:outerShdw blurRad="50800" dist="38100" dir="5400000">
            <a:srgbClr val="000000">
              <a:alpha val="61176"/>
            </a:srgbClr>
          </a:outerShdw>
        </a:effectLst>
        <a:scene3d>
          <a:camera prst="orthographicFront" fov="0">
            <a:rot lat="0" lon="0" rev="0"/>
          </a:camera>
          <a:lightRig rig="contrasting" dir="t">
            <a:rot lat="0" lon="0" rev="16500000"/>
          </a:lightRig>
        </a:scene3d>
        <a:sp3d contourW="12700" prstMaterial="powder">
          <a:bevelT h="50800"/>
          <a:contourClr>
            <a:schemeClr val="phClr">
              <a:tint val="100000"/>
              <a:shade val="100000"/>
              <a:satMod val="100000"/>
            </a:schemeClr>
          </a:contourClr>
        </a:sp3d>
      </a:effectStyle>
      <a:effectStyle>
        <a:effectLst>
          <a:reflection blurRad="12700" stA="25000" endPos="28000" dist="38100" dir="5400000" sy="-100000"/>
        </a:effectLst>
        <a:scene3d>
          <a:camera prst="orthographicFront" fov="0">
            <a:rot lat="0" lon="0" rev="0"/>
          </a:camera>
          <a:lightRig rig="threePt" dir="t">
            <a:rot lat="0" lon="0" rev="0"/>
          </a:lightRig>
        </a:scene3d>
        <a:sp3d>
          <a:bevelT w="139700" h="38100"/>
          <a:contourClr>
            <a:schemeClr val="phClr">
              <a:tint val="100000"/>
              <a:shade val="100000"/>
              <a:satMod val="100000"/>
            </a:schemeClr>
          </a:contourClr>
        </a:sp3d>
      </a:effectStyle>
    </a:effectStyleLst>
    <a:bgFillStyleLst>
      <a:solidFill>
        <a:schemeClr val="phClr">
          <a:tint val="100000"/>
          <a:shade val="100000"/>
          <a:satMod val="100000"/>
        </a:schemeClr>
      </a:solidFill>
      <a:gradFill rotWithShape="1">
        <a:gsLst>
          <a:gs pos="0">
            <a:schemeClr val="phClr">
              <a:tint val="100000"/>
              <a:shade val="50000"/>
              <a:satMod val="145000"/>
            </a:schemeClr>
          </a:gs>
          <a:gs pos="40000">
            <a:schemeClr val="phClr">
              <a:tint val="100000"/>
              <a:shade val="70000"/>
              <a:satMod val="145000"/>
            </a:schemeClr>
          </a:gs>
          <a:gs pos="100000">
            <a:schemeClr val="phClr">
              <a:tint val="85000"/>
              <a:shade val="100000"/>
              <a:satMod val="155000"/>
            </a:schemeClr>
          </a:gs>
        </a:gsLst>
        <a:lin ang="16200000" scaled="1"/>
      </a:gradFill>
      <a:gradFill rotWithShape="1">
        <a:gsLst>
          <a:gs pos="0">
            <a:schemeClr val="phClr">
              <a:tint val="100000"/>
              <a:shade val="50000"/>
              <a:satMod val="145000"/>
            </a:schemeClr>
          </a:gs>
          <a:gs pos="30000">
            <a:schemeClr val="phClr">
              <a:tint val="100000"/>
              <a:shade val="65000"/>
              <a:satMod val="155000"/>
            </a:schemeClr>
          </a:gs>
          <a:gs pos="100000">
            <a:schemeClr val="phClr">
              <a:tint val="60000"/>
              <a:shade val="100000"/>
              <a:satMod val="170000"/>
            </a:schemeClr>
          </a:gs>
        </a:gsLst>
        <a:lin ang="16200000" scaled="1"/>
      </a:gradFill>
    </a:bgFillStyleLst>
  </a:fmtScheme>
</a:themeOverride>
</file>

<file path=ppt/theme/themeOverride6.xml><?xml version="1.0" encoding="utf-8"?>
<a:themeOverride xmlns:a="http://schemas.openxmlformats.org/drawingml/2006/main">
  <a:clrScheme name="NQC_PPT_Templat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NQC_PPT_Template">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xml><?xml version="1.0" encoding="utf-8"?>
<a:themeOverride xmlns:a="http://schemas.openxmlformats.org/drawingml/2006/main">
  <a:clrScheme name="PBC HIV">
    <a:dk1>
      <a:sysClr val="windowText" lastClr="000000"/>
    </a:dk1>
    <a:lt1>
      <a:sysClr val="window" lastClr="FFFFFF"/>
    </a:lt1>
    <a:dk2>
      <a:srgbClr val="696464"/>
    </a:dk2>
    <a:lt2>
      <a:srgbClr val="FFFFFF"/>
    </a:lt2>
    <a:accent1>
      <a:srgbClr val="C80000"/>
    </a:accent1>
    <a:accent2>
      <a:srgbClr val="C80000"/>
    </a:accent2>
    <a:accent3>
      <a:srgbClr val="4E4A4A"/>
    </a:accent3>
    <a:accent4>
      <a:srgbClr val="7F7F7F"/>
    </a:accent4>
    <a:accent5>
      <a:srgbClr val="A5A1A1"/>
    </a:accent5>
    <a:accent6>
      <a:srgbClr val="E1DFDF"/>
    </a:accent6>
    <a:hlink>
      <a:srgbClr val="0070C0"/>
    </a:hlink>
    <a:folHlink>
      <a:srgbClr val="0070C0"/>
    </a:folHlink>
  </a:clrScheme>
  <a:fontScheme name="Parallax">
    <a:majorFont>
      <a:latin typeface="Corbel" panose="020B0503020204020204"/>
      <a:ea typeface=""/>
      <a:cs typeface=""/>
      <a:font script="Jpan" typeface="HGｺﾞｼｯｸM"/>
      <a:font script="Hang" typeface="HY엽서L"/>
      <a:font script="Hans" typeface="华文楷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Corbel" panose="020B0503020204020204"/>
      <a:ea typeface=""/>
      <a:cs typeface=""/>
      <a:font script="Jpan" typeface="HGｺﾞｼｯｸM"/>
      <a:font script="Hang" typeface="HY엽서L"/>
      <a:font script="Hans" typeface="华文楷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Parallax">
    <a:fillStyleLst>
      <a:solidFill>
        <a:schemeClr val="phClr"/>
      </a:solidFill>
      <a:gradFill rotWithShape="1">
        <a:gsLst>
          <a:gs pos="0">
            <a:schemeClr val="phClr">
              <a:tint val="60000"/>
              <a:lumMod val="104000"/>
            </a:schemeClr>
          </a:gs>
          <a:gs pos="100000">
            <a:schemeClr val="phClr">
              <a:tint val="84000"/>
            </a:schemeClr>
          </a:gs>
        </a:gsLst>
        <a:lin ang="5400000" scaled="0"/>
      </a:gradFill>
      <a:gradFill rotWithShape="1">
        <a:gsLst>
          <a:gs pos="0">
            <a:schemeClr val="phClr">
              <a:tint val="96000"/>
              <a:lumMod val="102000"/>
            </a:schemeClr>
          </a:gs>
          <a:gs pos="100000">
            <a:schemeClr val="phClr">
              <a:shade val="88000"/>
              <a:lumMod val="94000"/>
            </a:schemeClr>
          </a:gs>
        </a:gsLst>
        <a:path path="circle">
          <a:fillToRect l="50000" t="100000" r="100000" b="50000"/>
        </a:path>
      </a:gradFill>
    </a:fillStyleLst>
    <a:lnStyleLst>
      <a:ln w="9525" cap="rnd" cmpd="sng" algn="ctr">
        <a:solidFill>
          <a:schemeClr val="phClr">
            <a:tint val="60000"/>
          </a:schemeClr>
        </a:solidFill>
        <a:prstDash val="solid"/>
      </a:ln>
      <a:ln w="15875" cap="rnd" cmpd="sng" algn="ctr">
        <a:solidFill>
          <a:schemeClr val="phClr"/>
        </a:solidFill>
        <a:prstDash val="solid"/>
      </a:ln>
      <a:ln w="22225" cap="rnd" cmpd="sng" algn="ctr">
        <a:solidFill>
          <a:schemeClr val="phClr"/>
        </a:solidFill>
        <a:prstDash val="solid"/>
      </a:ln>
    </a:lnStyleLst>
    <a:effectStyleLst>
      <a:effectStyle>
        <a:effectLst/>
      </a:effectStyle>
      <a:effectStyle>
        <a:effectLst>
          <a:reflection blurRad="12700" stA="26000" endPos="32000" dist="12700" dir="5400000" sy="-100000" rotWithShape="0"/>
        </a:effectLst>
      </a:effectStyle>
      <a:effectStyle>
        <a:effectLst>
          <a:outerShdw blurRad="38100" dist="25400" dir="5400000" rotWithShape="0">
            <a:srgbClr val="000000">
              <a:alpha val="64000"/>
            </a:srgbClr>
          </a:outerShdw>
        </a:effectLst>
        <a:scene3d>
          <a:camera prst="orthographicFront">
            <a:rot lat="0" lon="0" rev="0"/>
          </a:camera>
          <a:lightRig rig="threePt" dir="tl">
            <a:rot lat="0" lon="0" rev="1200000"/>
          </a:lightRig>
        </a:scene3d>
        <a:sp3d>
          <a:bevelT w="25400" h="12700"/>
        </a:sp3d>
      </a:effectStyle>
    </a:effectStyleLst>
    <a:bgFillStyleLst>
      <a:solidFill>
        <a:schemeClr val="phClr"/>
      </a:solidFill>
      <a:gradFill rotWithShape="1">
        <a:gsLst>
          <a:gs pos="0">
            <a:schemeClr val="phClr">
              <a:tint val="90000"/>
              <a:lumMod val="110000"/>
            </a:schemeClr>
          </a:gs>
          <a:gs pos="100000">
            <a:schemeClr val="phClr">
              <a:shade val="64000"/>
              <a:lumMod val="98000"/>
            </a:schemeClr>
          </a:gs>
        </a:gsLst>
        <a:lin ang="5400000" scaled="0"/>
      </a:gradFill>
      <a:blipFill rotWithShape="1">
        <a:blip xmlns:r="http://schemas.openxmlformats.org/officeDocument/2006/relationships" r:embed="rId1">
          <a:duotone>
            <a:schemeClr val="phClr">
              <a:shade val="76000"/>
              <a:satMod val="180000"/>
            </a:schemeClr>
            <a:schemeClr val="phClr">
              <a:tint val="80000"/>
              <a:satMod val="120000"/>
              <a:lumMod val="180000"/>
            </a:schemeClr>
          </a:duotone>
        </a:blip>
        <a:stretch/>
      </a:blipFill>
    </a:bgFillStyleLst>
  </a:fmtScheme>
</a:themeOverride>
</file>

<file path=ppt/theme/themeOverride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D56E096F77E7F741AC04C5F29E17756A" ma:contentTypeVersion="7" ma:contentTypeDescription="Create a new document." ma:contentTypeScope="" ma:versionID="372bd0510a2d8aafdf1a5fcff48ba76e">
  <xsd:schema xmlns:xsd="http://www.w3.org/2001/XMLSchema" xmlns:xs="http://www.w3.org/2001/XMLSchema" xmlns:p="http://schemas.microsoft.com/office/2006/metadata/properties" xmlns:ns2="2c0a287c-2cfe-48a6-8384-085034255611" xmlns:ns3="3a458720-5d06-4124-9ae2-9cfb35b6a5aa" targetNamespace="http://schemas.microsoft.com/office/2006/metadata/properties" ma:root="true" ma:fieldsID="06bb5e067306785f626b9caf82089b47" ns2:_="" ns3:_="">
    <xsd:import namespace="2c0a287c-2cfe-48a6-8384-085034255611"/>
    <xsd:import namespace="3a458720-5d06-4124-9ae2-9cfb35b6a5aa"/>
    <xsd:element name="properties">
      <xsd:complexType>
        <xsd:sequence>
          <xsd:element name="documentManagement">
            <xsd:complexType>
              <xsd:all>
                <xsd:element ref="ns2:Category" minOccurs="0"/>
                <xsd:element ref="ns2:Year" minOccurs="0"/>
                <xsd:element ref="ns3:SharedWithUsers" minOccurs="0"/>
                <xsd:element ref="ns2:Meeting_x0020_Date" minOccurs="0"/>
                <xsd:element ref="ns2:Order0"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2c0a287c-2cfe-48a6-8384-085034255611" elementFormDefault="qualified">
    <xsd:import namespace="http://schemas.microsoft.com/office/2006/documentManagement/types"/>
    <xsd:import namespace="http://schemas.microsoft.com/office/infopath/2007/PartnerControls"/>
    <xsd:element name="Category" ma:index="8" nillable="true" ma:displayName="Category" ma:default="Other" ma:description="The PDF Category." ma:format="Dropdown" ma:internalName="Category">
      <xsd:simpleType>
        <xsd:restriction base="dms:Choice">
          <xsd:enumeration value="Newsletter"/>
          <xsd:enumeration value="Calendar"/>
          <xsd:enumeration value="Meeting Minutes"/>
          <xsd:enumeration value="Comprehensive Needs Assessment"/>
          <xsd:enumeration value="Comprehensive Plans"/>
          <xsd:enumeration value="Research Projects"/>
          <xsd:enumeration value="Quality Management"/>
          <xsd:enumeration value="The Redbook"/>
          <xsd:enumeration value="Member Services"/>
          <xsd:enumeration value="Provider Manual"/>
          <xsd:enumeration value="Local Pharmacy RFP"/>
          <xsd:enumeration value="Other"/>
        </xsd:restriction>
      </xsd:simpleType>
    </xsd:element>
    <xsd:element name="Year" ma:index="9" nillable="true" ma:displayName="Year" ma:description="The year of the newsletter or other document. (Not required.)" ma:internalName="Year">
      <xsd:simpleType>
        <xsd:restriction base="dms:Text">
          <xsd:maxLength value="255"/>
        </xsd:restriction>
      </xsd:simpleType>
    </xsd:element>
    <xsd:element name="Meeting_x0020_Date" ma:index="11" nillable="true" ma:displayName="Meeting Date" ma:description="Meeting Date" ma:format="DateOnly" ma:internalName="Meeting_x0020_Date">
      <xsd:simpleType>
        <xsd:restriction base="dms:DateTime"/>
      </xsd:simpleType>
    </xsd:element>
    <xsd:element name="Order0" ma:index="12" nillable="true" ma:displayName="Order" ma:description="Order" ma:internalName="Order0">
      <xsd:simpleType>
        <xsd:restriction base="dms:Number"/>
      </xsd:simpleType>
    </xsd:element>
  </xsd:schema>
  <xsd:schema xmlns:xsd="http://www.w3.org/2001/XMLSchema" xmlns:xs="http://www.w3.org/2001/XMLSchema" xmlns:dms="http://schemas.microsoft.com/office/2006/documentManagement/types" xmlns:pc="http://schemas.microsoft.com/office/infopath/2007/PartnerControls" targetNamespace="3a458720-5d06-4124-9ae2-9cfb35b6a5aa" elementFormDefault="qualified">
    <xsd:import namespace="http://schemas.microsoft.com/office/2006/documentManagement/types"/>
    <xsd:import namespace="http://schemas.microsoft.com/office/infopath/2007/PartnerControls"/>
    <xsd:element name="SharedWithUsers" ma:index="1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Year xmlns="2c0a287c-2cfe-48a6-8384-085034255611">2023</Year>
    <Order0 xmlns="2c0a287c-2cfe-48a6-8384-085034255611" xsi:nil="true"/>
    <Category xmlns="2c0a287c-2cfe-48a6-8384-085034255611">Other</Category>
    <Meeting_x0020_Date xmlns="2c0a287c-2cfe-48a6-8384-085034255611" xsi:nil="true"/>
    <SharedWithUsers xmlns="3a458720-5d06-4124-9ae2-9cfb35b6a5aa">
      <UserInfo>
        <DisplayName/>
        <AccountId xsi:nil="true"/>
        <AccountType/>
      </UserInfo>
    </SharedWithUsers>
  </documentManagement>
</p:properties>
</file>

<file path=customXml/itemProps1.xml><?xml version="1.0" encoding="utf-8"?>
<ds:datastoreItem xmlns:ds="http://schemas.openxmlformats.org/officeDocument/2006/customXml" ds:itemID="{AB9AA6BC-5A14-42C5-9B2E-9C8E81071218}"/>
</file>

<file path=customXml/itemProps2.xml><?xml version="1.0" encoding="utf-8"?>
<ds:datastoreItem xmlns:ds="http://schemas.openxmlformats.org/officeDocument/2006/customXml" ds:itemID="{0EEA385B-642E-46A9-A4FF-76DBF16D34E8}"/>
</file>

<file path=customXml/itemProps3.xml><?xml version="1.0" encoding="utf-8"?>
<ds:datastoreItem xmlns:ds="http://schemas.openxmlformats.org/officeDocument/2006/customXml" ds:itemID="{471DB494-C624-4D30-A937-0569CEF52E68}"/>
</file>

<file path=docProps/app.xml><?xml version="1.0" encoding="utf-8"?>
<Properties xmlns="http://schemas.openxmlformats.org/officeDocument/2006/extended-properties" xmlns:vt="http://schemas.openxmlformats.org/officeDocument/2006/docPropsVTypes">
  <Template>Parallax</Template>
  <TotalTime>19465</TotalTime>
  <Words>30872</Words>
  <Application>Microsoft Office PowerPoint</Application>
  <PresentationFormat>Widescreen</PresentationFormat>
  <Paragraphs>7402</Paragraphs>
  <Slides>526</Slides>
  <Notes>149</Notes>
  <HiddenSlides>0</HiddenSlides>
  <MMClips>0</MMClips>
  <ScaleCrop>false</ScaleCrop>
  <HeadingPairs>
    <vt:vector size="8" baseType="variant">
      <vt:variant>
        <vt:lpstr>Fonts Used</vt:lpstr>
      </vt:variant>
      <vt:variant>
        <vt:i4>23</vt:i4>
      </vt:variant>
      <vt:variant>
        <vt:lpstr>Theme</vt:lpstr>
      </vt:variant>
      <vt:variant>
        <vt:i4>6</vt:i4>
      </vt:variant>
      <vt:variant>
        <vt:lpstr>Embedded OLE Servers</vt:lpstr>
      </vt:variant>
      <vt:variant>
        <vt:i4>1</vt:i4>
      </vt:variant>
      <vt:variant>
        <vt:lpstr>Slide Titles</vt:lpstr>
      </vt:variant>
      <vt:variant>
        <vt:i4>526</vt:i4>
      </vt:variant>
    </vt:vector>
  </HeadingPairs>
  <TitlesOfParts>
    <vt:vector size="556" baseType="lpstr">
      <vt:lpstr>Abadi</vt:lpstr>
      <vt:lpstr>Arial</vt:lpstr>
      <vt:lpstr>Arial Black</vt:lpstr>
      <vt:lpstr>Arial Narrow</vt:lpstr>
      <vt:lpstr>Calibri</vt:lpstr>
      <vt:lpstr>Calibri Light</vt:lpstr>
      <vt:lpstr>Corbel</vt:lpstr>
      <vt:lpstr>Courier New</vt:lpstr>
      <vt:lpstr>Helvetica Neue</vt:lpstr>
      <vt:lpstr>Lucida Sans</vt:lpstr>
      <vt:lpstr>Lucida Sans Unicode</vt:lpstr>
      <vt:lpstr>Lustria</vt:lpstr>
      <vt:lpstr>MS Mincho</vt:lpstr>
      <vt:lpstr>Raleway ExtraBold</vt:lpstr>
      <vt:lpstr>Roboto</vt:lpstr>
      <vt:lpstr>Roboto Medium</vt:lpstr>
      <vt:lpstr>Roboto Thin</vt:lpstr>
      <vt:lpstr>Source Serif 4</vt:lpstr>
      <vt:lpstr>Source Serif 4 (Body)</vt:lpstr>
      <vt:lpstr>Times New Roman</vt:lpstr>
      <vt:lpstr>Trebuchet MS</vt:lpstr>
      <vt:lpstr>Webdings</vt:lpstr>
      <vt:lpstr>Wingdings</vt:lpstr>
      <vt:lpstr>Parallax</vt:lpstr>
      <vt:lpstr>2_Parallax</vt:lpstr>
      <vt:lpstr>Office Theme</vt:lpstr>
      <vt:lpstr>Adjacency</vt:lpstr>
      <vt:lpstr>1_Office Theme</vt:lpstr>
      <vt:lpstr>2_Office Theme</vt:lpstr>
      <vt:lpstr>PDF</vt:lpstr>
      <vt:lpstr>The Status of HIV  in Palm Beach County 2023</vt:lpstr>
      <vt:lpstr>DAY 1 – JULY 11, 2023</vt:lpstr>
      <vt:lpstr>HIV System of Care Highlights</vt:lpstr>
      <vt:lpstr>Systems-Level Highlights</vt:lpstr>
      <vt:lpstr>Questions?     </vt:lpstr>
      <vt:lpstr>PBC Ryan White Services Report (RSR)</vt:lpstr>
      <vt:lpstr>2022 Ryan White HIV/AIDS Program Service Report (RSR)</vt:lpstr>
      <vt:lpstr>2022 RSR Client Summary Report Data</vt:lpstr>
      <vt:lpstr>2022 RSR Client Summary Report Data cont.</vt:lpstr>
      <vt:lpstr>2022 RSR Client Summary Report Data cont.</vt:lpstr>
      <vt:lpstr>2022 RSR Client Summary Report Data cont.</vt:lpstr>
      <vt:lpstr>2022 RSR Client Summary Report Data cont.</vt:lpstr>
      <vt:lpstr>2022 RSR Client Summary Report Data cont.</vt:lpstr>
      <vt:lpstr>2022 RSR Clinical Summary Report Data</vt:lpstr>
      <vt:lpstr>2022 RSR Clinical Summary Report Data cont.</vt:lpstr>
      <vt:lpstr>2022 RSR Total Clients Served by Zip Code Summary</vt:lpstr>
      <vt:lpstr>Questions?     </vt:lpstr>
      <vt:lpstr>PBC Minority AIDS Initiative (MAI) Updates</vt:lpstr>
      <vt:lpstr>Minority AIDS Initiative (MAI)</vt:lpstr>
      <vt:lpstr>MAI Utilization Data Comparison</vt:lpstr>
      <vt:lpstr>Optimized Care Continuum Health Outcome Definitions</vt:lpstr>
      <vt:lpstr>MAI Health Outcomes Comparison GY21 &amp; GY22</vt:lpstr>
      <vt:lpstr>MAI Health Outcomes Comparison  MAI vs. Part A</vt:lpstr>
      <vt:lpstr>NMAC ESCALATE Learning Collaborative</vt:lpstr>
      <vt:lpstr>NMAC ESCALATE  Learning Collaborative</vt:lpstr>
      <vt:lpstr>NMAC Training</vt:lpstr>
      <vt:lpstr>NMAC Training</vt:lpstr>
      <vt:lpstr>Questions?     </vt:lpstr>
      <vt:lpstr>PBC RWHAP Service Utilization &amp; Cost Analysis</vt:lpstr>
      <vt:lpstr>GY 22 Grant Award Overview</vt:lpstr>
      <vt:lpstr>GY22  Grant Expenditure Overview</vt:lpstr>
      <vt:lpstr>GY22 Award &amp; Expenditure Summary</vt:lpstr>
      <vt:lpstr>GY22 Core Medical Services Expenditures by Service Category</vt:lpstr>
      <vt:lpstr>GY22 Core Medical Services Expenditures by Service Category…cont.</vt:lpstr>
      <vt:lpstr>GY22 Support Services Expenditures by Service Category</vt:lpstr>
      <vt:lpstr>GY22 Support Services Expenditures by Service Category…cont.</vt:lpstr>
      <vt:lpstr>Service Category Ordered by Expenditure</vt:lpstr>
      <vt:lpstr>Service Category cost per unit- Part A</vt:lpstr>
      <vt:lpstr>Service Category cost per unit- Part A cont.</vt:lpstr>
      <vt:lpstr>Service Category cost per unit- Part A cont.</vt:lpstr>
      <vt:lpstr>Service Category cost per unit- Part A cont.</vt:lpstr>
      <vt:lpstr>Service Category cost per unit - MAI</vt:lpstr>
      <vt:lpstr>Service Category Ordered by Persons Served</vt:lpstr>
      <vt:lpstr>Service Category Ordered by Cost/Person – Top 10</vt:lpstr>
      <vt:lpstr>Service Category Ordered by Cost/Unit –  Top Ten</vt:lpstr>
      <vt:lpstr>5 Year Trend Analysis  GY 18 – GY 22</vt:lpstr>
      <vt:lpstr>5 Year Trends-RW Funding</vt:lpstr>
      <vt:lpstr>5 Year Trend-Persons Served</vt:lpstr>
      <vt:lpstr>5 Year Trends-Cost/Person by  Service Category</vt:lpstr>
      <vt:lpstr>5 Year Trends-Cost/Person by  Service Category</vt:lpstr>
      <vt:lpstr>5 Year Trends-Cost/Person by  Service Category</vt:lpstr>
      <vt:lpstr>5 Year Trends-Cost/Person by  Service Category</vt:lpstr>
      <vt:lpstr>5 Year Trends-Cost/Person by  Service Category</vt:lpstr>
      <vt:lpstr>5 Year Trends-Cost/Person by  Service Category</vt:lpstr>
      <vt:lpstr>5 Year Trends-Cost/Person by  Service Category</vt:lpstr>
      <vt:lpstr>5 Year Trends-Cost/Person by  Service Category</vt:lpstr>
      <vt:lpstr>5 Year Trends-Cost/Person by  Service Category</vt:lpstr>
      <vt:lpstr>5 Year Trends-Cost/Person by  Service Category</vt:lpstr>
      <vt:lpstr>5 Year Trends-Cost/Person by  Service Category</vt:lpstr>
      <vt:lpstr>5 Year Trends-Cost/Person by  Service Category</vt:lpstr>
      <vt:lpstr>5 Year Trends-Cost/Person by  Service Category</vt:lpstr>
      <vt:lpstr>5 Year Trends-Cost/Person by  Service Category</vt:lpstr>
      <vt:lpstr>5 Year Trends-Cost/Person by  Service Category</vt:lpstr>
      <vt:lpstr>5 Year Trends-Cost/Person by  Service Category</vt:lpstr>
      <vt:lpstr>5 Year Trends-Cost/Person by  Service Category</vt:lpstr>
      <vt:lpstr>5 Year Trends-Cost/Person by Service Category Summary</vt:lpstr>
      <vt:lpstr>5 Year Trends-Cost/Person by Service Category Summary…cont.</vt:lpstr>
      <vt:lpstr>5 Year Trends-Cost/Person by Service Category Summary</vt:lpstr>
      <vt:lpstr>5 Year Trends-Cost/Person by Service Category Summary…cont.</vt:lpstr>
      <vt:lpstr>1 Year Trend-Cost/Person by Service Category Ordered by Percent Increase</vt:lpstr>
      <vt:lpstr>Questions?     </vt:lpstr>
      <vt:lpstr>Florida Department of Health</vt:lpstr>
      <vt:lpstr>FDOH in Palm Beach County</vt:lpstr>
      <vt:lpstr>Definition of Services</vt:lpstr>
      <vt:lpstr>Definition of Services</vt:lpstr>
      <vt:lpstr>Definition of Services</vt:lpstr>
      <vt:lpstr>GY21 Grant Patient Care Dollars</vt:lpstr>
      <vt:lpstr>GY21 Part B Consortia Expenditures – PTC22</vt:lpstr>
      <vt:lpstr>GY21 Patient Care Network Expenditures – 4BNWK</vt:lpstr>
      <vt:lpstr>GY21 Patient Care GR Expenditures – 4B000</vt:lpstr>
      <vt:lpstr>GY21 Award and Expenditure Summary</vt:lpstr>
      <vt:lpstr>GY21 Part B Consortia Core Medical &amp; Support Services expenditures by service category</vt:lpstr>
      <vt:lpstr>GY21 Patient Care Network Core Medical &amp; Support Services expenditures by service category</vt:lpstr>
      <vt:lpstr>GY21 Patient Care GR Core Medical &amp; Support Services expenditures by service category</vt:lpstr>
      <vt:lpstr>Service Category Ordered by Expenditure</vt:lpstr>
      <vt:lpstr>Service Category cost per person/ per unit Ordered by Persons Served</vt:lpstr>
      <vt:lpstr>Service Category cost per person/ per unit Ordered by Cost/Person</vt:lpstr>
      <vt:lpstr>Service Category cost per person/ per unit Ordered by Cost/Unit</vt:lpstr>
      <vt:lpstr>Questions? </vt:lpstr>
      <vt:lpstr>PBC Housing Opportunities for  People with HIV/AIDS (HOPWA) 2021-2022</vt:lpstr>
      <vt:lpstr>INTRODUCTION</vt:lpstr>
      <vt:lpstr>HOPWA Goals </vt:lpstr>
      <vt:lpstr>GY 21-22 HOPWA Client Demographics  </vt:lpstr>
      <vt:lpstr>GY 21-22 HOPWA Client Demographics </vt:lpstr>
      <vt:lpstr>GY 21-22 HOPWA Client Demographics </vt:lpstr>
      <vt:lpstr>PowerPoint Presentation</vt:lpstr>
      <vt:lpstr>GY 21-22 HOPWA Client Demographics </vt:lpstr>
      <vt:lpstr>GY 21-22 HOPWA Client Demographics </vt:lpstr>
      <vt:lpstr>PowerPoint Presentation</vt:lpstr>
      <vt:lpstr>GY 21-22 HOPWA Client Demographics </vt:lpstr>
      <vt:lpstr>GY 21-22 HOPWA Client Demographics </vt:lpstr>
      <vt:lpstr>GY 21-22 HOPWA Client Demographics </vt:lpstr>
      <vt:lpstr>GY 21-22 HOPWA Client Demographics </vt:lpstr>
      <vt:lpstr>GY 21-22 HOPWA Client Demographics</vt:lpstr>
      <vt:lpstr>HOPWA Program Activities </vt:lpstr>
      <vt:lpstr>PowerPoint Presentation</vt:lpstr>
      <vt:lpstr>HOPWA Program Activities </vt:lpstr>
      <vt:lpstr>Questions?     </vt:lpstr>
      <vt:lpstr>PBC Ryan White Part A/MAI  Needs Assessment &amp; Integrated Plan</vt:lpstr>
      <vt:lpstr>Outline</vt:lpstr>
      <vt:lpstr>Palm Beach County Needs Assessment Consumer Survey 2020-2021</vt:lpstr>
      <vt:lpstr>Methodology</vt:lpstr>
      <vt:lpstr>Sampling Plan</vt:lpstr>
      <vt:lpstr>Sampling Plan</vt:lpstr>
      <vt:lpstr>Sampling Plan</vt:lpstr>
      <vt:lpstr>Needs Assessment Logistics Highlights</vt:lpstr>
      <vt:lpstr>Needs Assessment Analysis </vt:lpstr>
      <vt:lpstr>Demographic Analysis </vt:lpstr>
      <vt:lpstr>Demographic Questions</vt:lpstr>
      <vt:lpstr>Age How old are you?</vt:lpstr>
      <vt:lpstr>Location Which zip code do you live in?</vt:lpstr>
      <vt:lpstr>Gender Which one of these do you identify with?</vt:lpstr>
      <vt:lpstr>Race  What is your race?</vt:lpstr>
      <vt:lpstr>Language  In what language do you speak most fluently?</vt:lpstr>
      <vt:lpstr> Ethnicity What is your ethnicity?</vt:lpstr>
      <vt:lpstr> Sexual Orientation What is your sexual orientation?</vt:lpstr>
      <vt:lpstr>Education What is the highest degree or level of school you completed? (check one) </vt:lpstr>
      <vt:lpstr> Income What is your monthly income?</vt:lpstr>
      <vt:lpstr>Demographics Key Takeaways</vt:lpstr>
      <vt:lpstr>Questions?     </vt:lpstr>
      <vt:lpstr>Treatment and Care Analysis </vt:lpstr>
      <vt:lpstr>Treatment and Care Questions</vt:lpstr>
      <vt:lpstr> Medical Appointments  In the past 12 months, how many times did you see your HIV medical provider? ﻿(check one) </vt:lpstr>
      <vt:lpstr>Access to medical care In the past 12 months, did you ever need HIV medical care but could not get it? ﻿(check one)</vt:lpstr>
      <vt:lpstr>Case Management Do you have an HIV case manager? ﻿(check one)</vt:lpstr>
      <vt:lpstr>Case Management Satisfaction Are you satisfied with the HIV case management services? (check one) </vt:lpstr>
      <vt:lpstr>Antiretroviral Medicine Usage  Are you currently taking any antiretroviral medicines to treat your HIV? ﻿(check one) </vt:lpstr>
      <vt:lpstr>Medical Care Explanation Over the last 12 months, has your HIV medical provider taken the time to explain your lab results, diagnoses, treatment plans and answer all of your questions? ﻿(check one) </vt:lpstr>
      <vt:lpstr>Treatment and Care Key Takeaways</vt:lpstr>
      <vt:lpstr>Questions?     </vt:lpstr>
      <vt:lpstr>Service Utilization Analysis </vt:lpstr>
      <vt:lpstr>Service Utilization Analysis:  </vt:lpstr>
      <vt:lpstr>Service Utilization Analysis:  I have used this service in the last 12 months </vt:lpstr>
      <vt:lpstr>Service Utilization Analysis:  I needed this service but did not get it </vt:lpstr>
      <vt:lpstr>Service Utilization Analysis:  I did not need this service or I did not use this service </vt:lpstr>
      <vt:lpstr>Questions?     </vt:lpstr>
      <vt:lpstr>Quality of Life Analysis </vt:lpstr>
      <vt:lpstr>Quality of Life Analysis:  </vt:lpstr>
      <vt:lpstr>Quality of Life Analysis:  </vt:lpstr>
      <vt:lpstr>Questions?     </vt:lpstr>
      <vt:lpstr>Service Utilization, Treatment and Care Follow Up Analysis</vt:lpstr>
      <vt:lpstr>Access to Health and Medical Services In the past 12 months, if you could not get health or medical services you needed, what are the reasons? ﻿(please check all that apply)</vt:lpstr>
      <vt:lpstr>Payment for Medication How do you pay for medications?</vt:lpstr>
      <vt:lpstr>Dental Insurance Do you have dental insurance? ﻿(check one)</vt:lpstr>
      <vt:lpstr>Other Health Conditions Has a doctor ever told you that you have any of the following conditions? ﻿(check all that apply)</vt:lpstr>
      <vt:lpstr>Mental Health Disorders Has a doctor ever told you that you have any of the following? ﻿(check all that apply)</vt:lpstr>
      <vt:lpstr>Mental Health Care In the last 12 months, did you need mental health care or counseling services? ﻿</vt:lpstr>
      <vt:lpstr>Additional Medical Services In the last 12 months, has your medical provider offered any of the following services to you? ﻿(check all that apply)</vt:lpstr>
      <vt:lpstr>Access to Services and Language Barriers In the last 12 months, have you had problems getting medical care or other services because of the language/s you speak? ﻿(check one)</vt:lpstr>
      <vt:lpstr>Access to Medical Care and Affordability In the last 12 months, have you not gotten medical care because you could not afford a co-pay or deductible? ﻿(check one)</vt:lpstr>
      <vt:lpstr>Medical Appointments and Transportation In the last 12 months, have you missed a medical appointment because you had problems with transportation and you could not get there on time? ﻿(check one)</vt:lpstr>
      <vt:lpstr>COVID Impact Has a change in Ryan White services provided due to COVID-19 (i.e. telehealth and having to do things remotely) adversely affected your ability to receive services?</vt:lpstr>
      <vt:lpstr>Follow Up Key Takeaways</vt:lpstr>
      <vt:lpstr>Needs Assessment Key Takeaways</vt:lpstr>
      <vt:lpstr>Needs Assessment Key Takeaways</vt:lpstr>
      <vt:lpstr>Questions?     </vt:lpstr>
      <vt:lpstr>Integrated Prevention and Care Plan</vt:lpstr>
      <vt:lpstr>Overview</vt:lpstr>
      <vt:lpstr>Pillars</vt:lpstr>
      <vt:lpstr>Integrated Plan Activities</vt:lpstr>
      <vt:lpstr>Baseline Data</vt:lpstr>
      <vt:lpstr>Baseline Data</vt:lpstr>
      <vt:lpstr>Baseline Data</vt:lpstr>
      <vt:lpstr>Questions?     </vt:lpstr>
      <vt:lpstr>   Palm Beach County Ryan White Part B HIV Needs Assessment 2022 - 2023</vt:lpstr>
      <vt:lpstr>Health Council of Southeast Florida</vt:lpstr>
      <vt:lpstr>Palm Beach County Ryan White Part B HIV Needs Assessment</vt:lpstr>
      <vt:lpstr>Local Epidemiology</vt:lpstr>
      <vt:lpstr>PowerPoint Presentation</vt:lpstr>
      <vt:lpstr>PowerPoint Presentation</vt:lpstr>
      <vt:lpstr>PowerPoint Presentation</vt:lpstr>
      <vt:lpstr>Ending the HIV Epidemic  in the U.S. (EHE) Initiative </vt:lpstr>
      <vt:lpstr>PowerPoint Presentation</vt:lpstr>
      <vt:lpstr>New Diagnoses (HIV &amp; AIDS) By Race, Ethnicity, and Sex</vt:lpstr>
      <vt:lpstr>New Diagnoses (HIV &amp; AIDS) By Mode of Exposure</vt:lpstr>
      <vt:lpstr>PowerPoint Presentation</vt:lpstr>
      <vt:lpstr>HIV Care Continuum</vt:lpstr>
      <vt:lpstr>PowerPoint Presentation</vt:lpstr>
      <vt:lpstr>PowerPoint Presentation</vt:lpstr>
      <vt:lpstr>PrEP Coverage</vt:lpstr>
      <vt:lpstr>PowerPoint Presentation</vt:lpstr>
      <vt:lpstr>Tracking Molecular Clusters</vt:lpstr>
      <vt:lpstr>Community Perspectives</vt:lpstr>
      <vt:lpstr>Survey Highlights</vt:lpstr>
      <vt:lpstr>PowerPoint Presentation</vt:lpstr>
      <vt:lpstr>PowerPoint Presentation</vt:lpstr>
      <vt:lpstr>PowerPoint Presentation</vt:lpstr>
      <vt:lpstr>PowerPoint Presentation</vt:lpstr>
      <vt:lpstr>PowerPoint Presentation</vt:lpstr>
      <vt:lpstr>Focus Group Highlights</vt:lpstr>
      <vt:lpstr>Focus Group Highlights</vt:lpstr>
      <vt:lpstr>PowerPoint Presentation</vt:lpstr>
      <vt:lpstr>PowerPoint Presentation</vt:lpstr>
      <vt:lpstr>Key Informant Interview Highlights</vt:lpstr>
      <vt:lpstr>Program Successes</vt:lpstr>
      <vt:lpstr>PowerPoint Presentation</vt:lpstr>
      <vt:lpstr>Questions?</vt:lpstr>
      <vt:lpstr>Thank you!</vt:lpstr>
      <vt:lpstr>DAY 2 – JULY 12, 2023</vt:lpstr>
      <vt:lpstr>HIV Dashboards Overview</vt:lpstr>
      <vt:lpstr>HIV Dashboards Overview</vt:lpstr>
      <vt:lpstr>Florida Department of Health</vt:lpstr>
      <vt:lpstr>PowerPoint Presentation</vt:lpstr>
      <vt:lpstr>Search “EHE” or “Ending the HIV Epidemic”</vt:lpstr>
      <vt:lpstr>PowerPoint Presentation</vt:lpstr>
      <vt:lpstr>Contact Information</vt:lpstr>
      <vt:lpstr>2021 HIV Epidemiologic Profile  &amp; Care Continuum--Palm Beach</vt:lpstr>
      <vt:lpstr>PWH by Zip Codes- 2021 Palm Beach County</vt:lpstr>
      <vt:lpstr>Palm Beach HIV Epidemiology = 2021 vs. 2020</vt:lpstr>
      <vt:lpstr>Definitions: HIV Care Continuum stages –Palm Beach 2021</vt:lpstr>
      <vt:lpstr>PowerPoint Presentation</vt:lpstr>
      <vt:lpstr>PWH  2021</vt:lpstr>
      <vt:lpstr>2021 Palm Beach vs. FLORIDA PWH Epi Profile &amp; Care Continuum</vt:lpstr>
      <vt:lpstr>PowerPoint Presentation</vt:lpstr>
      <vt:lpstr>PWH in Care Continuum – FLORIDA vs. Palm Beach --2021</vt:lpstr>
      <vt:lpstr>PowerPoint Presentation</vt:lpstr>
      <vt:lpstr>PWH by County</vt:lpstr>
      <vt:lpstr>PWH: Top 20 Counties- PWH Rates/100,000 popn.-2021</vt:lpstr>
      <vt:lpstr>PWH: Top 20 Counties w. highest PWH Rates - 2021</vt:lpstr>
      <vt:lpstr>PWH : Top 8 Counties Suppressed Viral Load -- 2021 FLORIDA</vt:lpstr>
      <vt:lpstr>2021 Palm Beach vs. FLORIDA New HIV Dx &amp; Care Continuum</vt:lpstr>
      <vt:lpstr>PowerPoint Presentation</vt:lpstr>
      <vt:lpstr>New HIV Dx :Top 10 FL Counties-- Trend 2017–2021</vt:lpstr>
      <vt:lpstr>New HIV Dx : Top 10 FL Counties -- 2021</vt:lpstr>
      <vt:lpstr>2021 New HIV Dx: 5-Yr. Trends in Top 10 FL counties</vt:lpstr>
      <vt:lpstr>New HIV Dx : 5-Yr. Trends in Top 10 FL counties</vt:lpstr>
      <vt:lpstr>2021 Palm Beach vs. 6 FL EMAs New HIV Dx &amp; Care Continuum</vt:lpstr>
      <vt:lpstr>6 Florida EMAs – Eligible Metropolitan Areas</vt:lpstr>
      <vt:lpstr>New HIV Dx: In Care 30 d = 6 FL EMA’s vs. Palm Beach--2021</vt:lpstr>
      <vt:lpstr>New HIV 5-Yr Trends: In Care 30 days (6 EMAs) -2017-2021</vt:lpstr>
      <vt:lpstr>New HIV Dx 5-Yr Trends: In Care 30 days (6 EMAs) - 2017-2021</vt:lpstr>
      <vt:lpstr>New HIV Dx: Retained in Care=6 FL EMA’s vs. Palm Bch-2021</vt:lpstr>
      <vt:lpstr>New HIV Dx 5-Yr Trends: Retained in Care (6 EMAs) -2017-2021</vt:lpstr>
      <vt:lpstr>New HIV Dx 5-Yr Trends: Retained in Care (6 EMAs) -2017-2021</vt:lpstr>
      <vt:lpstr>New HIV Dx: Suppressed VL = 6 FL EMA’s vs. Palm Bch-2021</vt:lpstr>
      <vt:lpstr>New HIV Dx 5-Yr Trends: Suppressed VL (6 EMAs) -2017-2021</vt:lpstr>
      <vt:lpstr>New HIV Dx 5-Yr Trends: Suppressed VL (6 EMAs) -</vt:lpstr>
      <vt:lpstr>New HIV Dx: NOT in Care = 6 FL EMA’s vs. Palm Bch-2021</vt:lpstr>
      <vt:lpstr>New HIV Dx 5-Yr Trends: NOT in Care (6 EMAs) -2017-2021</vt:lpstr>
      <vt:lpstr>New HIV Dx 5-Yr Trends: NOT in Care (6 EMAs) -2017-2021</vt:lpstr>
      <vt:lpstr>HIV Death rate = 6 FL EMA’s vs. Palm Beach --2021</vt:lpstr>
      <vt:lpstr>5-Yr Trends: HIV Death rate (6 EMAs) -2017-2021</vt:lpstr>
      <vt:lpstr>5-Yr Trends: HIV Death rate (6 EMAs) -2017-2021</vt:lpstr>
      <vt:lpstr>TRENDS in HIV Care Continuum --Palm Beach County 2017 to 2021</vt:lpstr>
      <vt:lpstr>ap of pbc in fl</vt:lpstr>
      <vt:lpstr>Trend: HIV Incidence, Prevalence--2018-2021 Palm Beach</vt:lpstr>
      <vt:lpstr>5 yr-Trends: New HIV/AIDS, PWH, HIV Deaths-2021 PBC</vt:lpstr>
      <vt:lpstr>5-yr. Trend: PWH Care Continuum --2017-2021 Palm Beach</vt:lpstr>
      <vt:lpstr>3-yr. Trend: PWH Care Continuum --2019-2021 Palm Beach</vt:lpstr>
      <vt:lpstr>3-yr. Trend: PWH Care Continuum --2019-2021 Palm Beach</vt:lpstr>
      <vt:lpstr>5-yr. Trend: PWH Care Continuum --2019-2021 Palm Beach</vt:lpstr>
      <vt:lpstr>PWH–PBC 2021</vt:lpstr>
      <vt:lpstr>Palm Bch 5 yr-Trends: PWH/New HIV-Not in Care, No Viral load</vt:lpstr>
      <vt:lpstr>FLORIDA Out of Care: by # years since HIV Dx (N=24,543 = [20.4%]</vt:lpstr>
      <vt:lpstr>5 yr-Trend: Late AIDS Dx (3 mos. after HIV Dx) –Palm Beach</vt:lpstr>
      <vt:lpstr>Palm Beach HIV Epi Profile by GROUPS &amp; Care Continuum TRENDS - 2021</vt:lpstr>
      <vt:lpstr>PWH Demographics -- 2021 Palm Beach</vt:lpstr>
      <vt:lpstr>PowerPoint Presentation</vt:lpstr>
      <vt:lpstr>PWH in Care Continuum by Sex–2021 Palm Beach</vt:lpstr>
      <vt:lpstr>PWH: Transgender Women vs. PWH – 2021 FLORIDA</vt:lpstr>
      <vt:lpstr>Hispanic</vt:lpstr>
      <vt:lpstr>PWH in Care Continuum by RACE –2021 Palm Beach</vt:lpstr>
      <vt:lpstr>PWH Not in Care, by Race (N= 2,069) --2021 Palm Beach</vt:lpstr>
      <vt:lpstr>7%20-29 y/o</vt:lpstr>
      <vt:lpstr>PWH in Care Continuum by AGE groups– 2021 Palm Beach</vt:lpstr>
      <vt:lpstr>PowerPoint Presentation</vt:lpstr>
      <vt:lpstr>PWH: Care Continuum by Risk factors- 2021 Palm Bch</vt:lpstr>
      <vt:lpstr>Heterosex PWH  Palm Bch 2021</vt:lpstr>
      <vt:lpstr>New HIV Dx : by Country of Origin – 2021 FLORIDA</vt:lpstr>
      <vt:lpstr>5-yr Trend: New HIV Dx by Country of Origin –2017-2021 FLORIDA</vt:lpstr>
      <vt:lpstr>New HIV Dx by Country of Origin – 2021 FLORIDA vs. Palm Beach</vt:lpstr>
      <vt:lpstr>PWH in Care Continuum: by Country of Origin – 2021 Palm Beach</vt:lpstr>
      <vt:lpstr>PWH Care Continuum: by Special Groups –2021 Palm Bch</vt:lpstr>
      <vt:lpstr>PWH Care Cont.: Males– White, Black, Hispanic- 2021 PBC</vt:lpstr>
      <vt:lpstr>PWH Care Cont.: Females– White, Black, Hispanic-2021 PBC</vt:lpstr>
      <vt:lpstr>PWH Care Cont.: Males– MSM, IDU, Heterosex-2021 PBC</vt:lpstr>
      <vt:lpstr>PWH Care Cont.: Females- IDU, Hetero, Transgdr- 2021 PBC</vt:lpstr>
      <vt:lpstr>PWH by Risk factors &amp; Gender–2021 Palm Beach</vt:lpstr>
      <vt:lpstr>PWH Care Continuum: Risk factors-Gender–2021 Palm Bch</vt:lpstr>
      <vt:lpstr>PWH Care Cont.: Males–- 13-29 y.o., 30-49 y.o., 50+ y.o.- 2021 Palm Beach</vt:lpstr>
      <vt:lpstr>PWH Care Cont.: Females–- 13-29 y.o., 30-49 y.o., 50+ y.o.- 2021 Palm Beach</vt:lpstr>
      <vt:lpstr>New HIV, New AIDS Diagnoses – 2021 Palm Beach</vt:lpstr>
      <vt:lpstr>10-yr. Trend: New Dx HIV-AIDS - 2017-2021 (PBC)</vt:lpstr>
      <vt:lpstr>New HIV and New AIDS Diagnoses</vt:lpstr>
      <vt:lpstr>PowerPoint Presentation</vt:lpstr>
      <vt:lpstr>New HIV &amp; AIDS Dx- by AGE groups -2021 Palm Beach</vt:lpstr>
      <vt:lpstr>New Dx of HIV and AIDS by RACE -2021 Palm Beach</vt:lpstr>
      <vt:lpstr>NEW HIV and AIDS Diagnoses and Population  By RACE, 2021, Palm Beach County</vt:lpstr>
      <vt:lpstr>10 yr. TREND : New HIV Dx Rates</vt:lpstr>
      <vt:lpstr>New HIV Dx Rates by Sex &amp; Race</vt:lpstr>
      <vt:lpstr>New HIV &amp; AIDS Dx- by Risk factors -2021 Palm Beach</vt:lpstr>
      <vt:lpstr>PowerPoint Presentation</vt:lpstr>
      <vt:lpstr>5-Yr. Trends: New HIV Dx – Care Continuum – 2017 to 2021</vt:lpstr>
      <vt:lpstr>5-Yr. Trends: New HIV Dx - Linkage to care – 2017 to 2021</vt:lpstr>
      <vt:lpstr>HIV Deaths – Palm Beach 2021</vt:lpstr>
      <vt:lpstr>10-Year TREND: HIV Death Rates 2017–2021, Palm Beach</vt:lpstr>
      <vt:lpstr>PowerPoint Presentation</vt:lpstr>
      <vt:lpstr>20-Yr. Trend: HIV *Death Rates – Palm Beach vs. FL</vt:lpstr>
      <vt:lpstr>HIV Deaths by Sex – Palm Beach 2021</vt:lpstr>
      <vt:lpstr>HIV Deaths by RACE – Palm Beach 2021</vt:lpstr>
      <vt:lpstr>10-Year TREND : HIV Death Rates - By RACE,  2017–2021 Palm Beach</vt:lpstr>
      <vt:lpstr>HIV Deaths by AGE Groups – Palm Beach 2021</vt:lpstr>
      <vt:lpstr>HIV Deaths by RISK factors – Palm Beach 2021</vt:lpstr>
      <vt:lpstr>HIV Deaths by Country of Birth – Palm Beach 2021</vt:lpstr>
      <vt:lpstr>HIV Epi Profile &amp; Care Continuum - Palm Beach</vt:lpstr>
      <vt:lpstr>PowerPoint Presentation</vt:lpstr>
      <vt:lpstr>PowerPoint Presentation</vt:lpstr>
      <vt:lpstr>2017 vs. 2021 : Suppressed VL – EMAs vs. Palm Beach</vt:lpstr>
      <vt:lpstr>2017 vs. 2021 : NOT in Care – EMAs vs. Palm Beach</vt:lpstr>
      <vt:lpstr>Florida HIV/AIDS Surveillance Data  Palm Beach County Contact</vt:lpstr>
      <vt:lpstr>2021-2022 Ryan White Part B –DOH Care Continuum -Palm Beach County</vt:lpstr>
      <vt:lpstr>Ryan White Part B – DOH Palm Beach County</vt:lpstr>
      <vt:lpstr>Ryan White Part B – HIV Care Continuum defined</vt:lpstr>
      <vt:lpstr>PowerPoint Presentation</vt:lpstr>
      <vt:lpstr>PowerPoint Presentation</vt:lpstr>
      <vt:lpstr>Care Continuum : PWH vs. New HIV Dx – 2021 Palm Beach</vt:lpstr>
      <vt:lpstr>PowerPoint Presentation</vt:lpstr>
      <vt:lpstr>PowerPoint Presentation</vt:lpstr>
      <vt:lpstr>Total N: RW-B clients vs. PWH - Palm Beach 2021</vt:lpstr>
      <vt:lpstr>PWH in Care Continuum: RW-B clients vs. Palm Beach -2021</vt:lpstr>
      <vt:lpstr>PWH by Zip Codes- 2021 Palm Beach County</vt:lpstr>
      <vt:lpstr>RW-B /PBC /Miami /FL :In Care,Suppressed VL- PWH 2021</vt:lpstr>
      <vt:lpstr>RW-B vs. PBC vs. Miami vs. FL Retained Care--PWH 2021</vt:lpstr>
      <vt:lpstr>PWH in Care Continuum – Miami vs. Palm Beach -2021</vt:lpstr>
      <vt:lpstr>RW-B clients vs. PWH by Sex -Palm Beach 2021</vt:lpstr>
      <vt:lpstr>RW-B vs. PWH Retained Care by Sex –Palm Bch 2021</vt:lpstr>
      <vt:lpstr>PWH Females in Care Continuum – Miami vs. Palm Beach -2021</vt:lpstr>
      <vt:lpstr>PowerPoint Presentation</vt:lpstr>
      <vt:lpstr>RW-B vs. PWH Retained Care by Race –Palm Bch 2021</vt:lpstr>
      <vt:lpstr>PWH Blacks in Care Continuum – Miami vs. Palm Beach -2021</vt:lpstr>
      <vt:lpstr>PWH-PalmBch (N= 8,417)</vt:lpstr>
      <vt:lpstr>PowerPoint Presentation</vt:lpstr>
      <vt:lpstr>PWH 50+ y.o. in Care Continuum–Miami vs. Palm Beach -2021</vt:lpstr>
      <vt:lpstr>PowerPoint Presentation</vt:lpstr>
      <vt:lpstr>PowerPoint Presentation</vt:lpstr>
      <vt:lpstr>PWH MSM in Care Continuum – Miami vs. Palm Beach -2021</vt:lpstr>
      <vt:lpstr>Ryan White Part B – DOH Palm Beach County</vt:lpstr>
      <vt:lpstr>PowerPoint Presentation</vt:lpstr>
      <vt:lpstr>RW-B Retained in Care Black male/female–Palm Bch 2021</vt:lpstr>
      <vt:lpstr>RW-B Retained Care Hispanic male/female–Palm Bch 2021</vt:lpstr>
      <vt:lpstr>RW-B clients Retained in Care by Race / Gender – 2021</vt:lpstr>
      <vt:lpstr>PBC Priority Populations to Prevent HIV spread among PWH</vt:lpstr>
      <vt:lpstr>Priority Populations to Prevent HIV spread among PWH –2021 PBC</vt:lpstr>
      <vt:lpstr>Ryan White Part B – DOH Palm Beach County</vt:lpstr>
      <vt:lpstr>Ryan White Part B – DOH Palm Beach County</vt:lpstr>
      <vt:lpstr>RW-B clients by Health Care Coverage -Palm Bch 2021</vt:lpstr>
      <vt:lpstr>PowerPoint Presentation</vt:lpstr>
      <vt:lpstr>RW-B clients:Countries of Birth,Languages–-Palm Bch</vt:lpstr>
      <vt:lpstr>RW-Part B CARE SERVICES given – GY 2021 to 2022</vt:lpstr>
      <vt:lpstr>PWH : Unmet Care Service Needs Medical Monitoring Project,1 -- 2020 FLORIDA</vt:lpstr>
      <vt:lpstr>RW-Part B clinical care indices – GY 2021 to 2022</vt:lpstr>
      <vt:lpstr>PowerPoint Presentation</vt:lpstr>
      <vt:lpstr>Florida HIV/AIDS Surveillance Data  Palm Beach County Contact</vt:lpstr>
      <vt:lpstr>PBC Ryan White Part A/MAI  Continuum of Care</vt:lpstr>
      <vt:lpstr>Care Continuum Optimized Report Performance Measures Definitions</vt:lpstr>
      <vt:lpstr>Care Continuum Optimized Report Performance Measures Definitions</vt:lpstr>
      <vt:lpstr>Care Continuum Optimized Report Performance Measures Definitions</vt:lpstr>
      <vt:lpstr>Ryan White Part A/MAI to Palm Beach County</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Questions?     </vt:lpstr>
      <vt:lpstr>PBC RWHAP  Care Continuum Optimized Performance Measures</vt:lpstr>
      <vt:lpstr>HIV/AIDS Bureau (HAB) Policy</vt:lpstr>
      <vt:lpstr>HIV/AIDS (HAB) Health Outcome Measures</vt:lpstr>
      <vt:lpstr>Care Continuum Optimized Report Performance Measures Definitions</vt:lpstr>
      <vt:lpstr>Care Continuum Optimized Report Performance Measures Definitions</vt:lpstr>
      <vt:lpstr>Care Continuum Optimized Report Performance Measures Definitions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Questions?     </vt:lpstr>
      <vt:lpstr>PBC Ryan White Part A/MAI  Clinical Quality Management &amp; Quality Improvement Projects</vt:lpstr>
      <vt:lpstr>Quality Improvement Projects (QIP)</vt:lpstr>
      <vt:lpstr>Ryan White Quality Management Program</vt:lpstr>
      <vt:lpstr>Ryan White Quality Improvement Toolkit</vt:lpstr>
      <vt:lpstr>Questions?     </vt:lpstr>
      <vt:lpstr>Identifying Disparities to Engage Action (IDEA) QIP: Hybrid RWHAP System-level &amp; Agency-level Project   March 2023 - February 2024</vt:lpstr>
      <vt:lpstr>Identifying Disparities &amp; Engaging Action (IDEA): Quality Improvement Project Charter</vt:lpstr>
      <vt:lpstr>Identifying Disparities &amp; Engaging Action (IDEA): Quality Improvement Project Charter</vt:lpstr>
      <vt:lpstr>Identifying Disparities &amp; Engaging Action (IDEA): Quality Improvement Project Charter</vt:lpstr>
      <vt:lpstr>Identifying Disparities &amp; Engaging Action (IDEA)</vt:lpstr>
      <vt:lpstr>Identifying Disparities &amp; Engaging Action (IDEA)</vt:lpstr>
      <vt:lpstr>PowerPoint Presentation</vt:lpstr>
      <vt:lpstr>PowerPoint Presentation</vt:lpstr>
      <vt:lpstr>PowerPoint Presentation</vt:lpstr>
      <vt:lpstr>Questions?     </vt:lpstr>
      <vt:lpstr>Create+Equity Collaborative</vt:lpstr>
      <vt:lpstr>PowerPoint Presentation</vt:lpstr>
      <vt:lpstr>Affinity Group Data from PBC RWHAP</vt:lpstr>
      <vt:lpstr>Collaboration in RWHAP</vt:lpstr>
      <vt:lpstr>PowerPoint Presentation</vt:lpstr>
      <vt:lpstr>Root Causes for Lack of Mental Health Screening</vt:lpstr>
      <vt:lpstr>Improvement Focus Areas</vt:lpstr>
      <vt:lpstr>Interventions</vt:lpstr>
      <vt:lpstr>Aim Statements</vt:lpstr>
      <vt:lpstr>Mental Health Screening</vt:lpstr>
      <vt:lpstr>Mental Health Screening</vt:lpstr>
      <vt:lpstr>PHQ-9</vt:lpstr>
      <vt:lpstr>PowerPoint Presentation</vt:lpstr>
      <vt:lpstr>PowerPoint Presentation</vt:lpstr>
      <vt:lpstr>Motivational Interviewing</vt:lpstr>
      <vt:lpstr>PowerPoint Presentation</vt:lpstr>
      <vt:lpstr>PowerPoint Presentation</vt:lpstr>
      <vt:lpstr>Tele-adherence Counseling (TAC)</vt:lpstr>
      <vt:lpstr>PowerPoint Presentation</vt:lpstr>
      <vt:lpstr>PowerPoint Presentation</vt:lpstr>
      <vt:lpstr>Tele-adherence Counseling (TAC)</vt:lpstr>
      <vt:lpstr>PowerPoint Presentation</vt:lpstr>
      <vt:lpstr>Lessons Learned</vt:lpstr>
      <vt:lpstr>Challenges and Understanding </vt:lpstr>
      <vt:lpstr>Involvement and Sustainability</vt:lpstr>
      <vt:lpstr>Questions?     </vt:lpstr>
      <vt:lpstr>Improving Viral Load Suppression through Active Linkage &amp; Referral to Tele-adherence Counseling (PL Cares®)</vt:lpstr>
      <vt:lpstr>Background</vt:lpstr>
      <vt:lpstr>Project Description</vt:lpstr>
      <vt:lpstr>Rationale</vt:lpstr>
      <vt:lpstr>Aim Statement</vt:lpstr>
      <vt:lpstr>Barriers &amp; Boundaries</vt:lpstr>
      <vt:lpstr>Baseline with Phase I &amp; Phase II</vt:lpstr>
      <vt:lpstr>Baseline Results</vt:lpstr>
      <vt:lpstr>Phase I Results</vt:lpstr>
      <vt:lpstr>Phase II Results</vt:lpstr>
      <vt:lpstr>Lessons Learned &amp; Next Steps</vt:lpstr>
      <vt:lpstr>Questions?     </vt:lpstr>
      <vt:lpstr>Health Insurance Cost Benefit Analysis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Recipient Notes</vt:lpstr>
      <vt:lpstr>100 Day Challenge: Housing is Healthcare</vt:lpstr>
      <vt:lpstr>About the 100 Day Challenge</vt:lpstr>
      <vt:lpstr>100 Day Challenge Goal</vt:lpstr>
      <vt:lpstr>Accomplishments</vt:lpstr>
      <vt:lpstr>Barriers/Gaps Identified</vt:lpstr>
      <vt:lpstr>PowerPoint Presentation</vt:lpstr>
      <vt:lpstr>PowerPoint Presentation</vt:lpstr>
      <vt:lpstr>Ending the HIV Epidemic</vt:lpstr>
      <vt:lpstr>Ending the HIV Epidemic Program Overview</vt:lpstr>
      <vt:lpstr>Vision &amp; Philosophy</vt:lpstr>
      <vt:lpstr>EHE Programs and Activities Overview</vt:lpstr>
      <vt:lpstr>EHE Programs and Activities Overview</vt:lpstr>
      <vt:lpstr>Community Outreach, Response and Engagement (CORE)</vt:lpstr>
      <vt:lpstr>Community Outreach, Response and Engagement (CORE)</vt:lpstr>
      <vt:lpstr>Who Should be Referred to CORE?</vt:lpstr>
      <vt:lpstr>What to Expect from CORE</vt:lpstr>
      <vt:lpstr>Rapid Entry to Care (REC)</vt:lpstr>
      <vt:lpstr>Tele-Adherence Counseling (TAC)</vt:lpstr>
      <vt:lpstr>Tele-Adherence Counseling</vt:lpstr>
      <vt:lpstr>Which clients should be referred to TAC services?</vt:lpstr>
      <vt:lpstr>TAC by the Numbers</vt:lpstr>
      <vt:lpstr>Assessments &amp; Projects</vt:lpstr>
      <vt:lpstr>Jail Linkage Project</vt:lpstr>
      <vt:lpstr>Main Findings</vt:lpstr>
      <vt:lpstr>Identified Gaps and Opportunities</vt:lpstr>
      <vt:lpstr>Next steps</vt:lpstr>
      <vt:lpstr>Case Management Assessment</vt:lpstr>
      <vt:lpstr>How long have you been providing case management / EIS services?  </vt:lpstr>
      <vt:lpstr>What are the three most dominant challenges clients express while engaging in HIV care?</vt:lpstr>
      <vt:lpstr>What prevents you from supporting clients?</vt:lpstr>
      <vt:lpstr>Feedback on Time with Clients and Caseload </vt:lpstr>
      <vt:lpstr>What would better support you in your job?</vt:lpstr>
      <vt:lpstr>Next Steps</vt:lpstr>
      <vt:lpstr>Transportation Needs Assessment</vt:lpstr>
      <vt:lpstr>Sample of Transportation Assessment data</vt:lpstr>
      <vt:lpstr>Next Steps</vt:lpstr>
      <vt:lpstr>Vocational Rehabilitation</vt:lpstr>
      <vt:lpstr>Vocational Rehabilitation</vt:lpstr>
      <vt:lpstr>Community Engagement and Marketing</vt:lpstr>
      <vt:lpstr>Community Engagement</vt:lpstr>
      <vt:lpstr>Community Engagement Series</vt:lpstr>
      <vt:lpstr>HIV In Black Communities </vt:lpstr>
      <vt:lpstr>Empowering Resilience: HIV Long-Term Survivor Awareness Day</vt:lpstr>
      <vt:lpstr>Breaking the Silence: A Conversation on Overcoming HIV Stigma</vt:lpstr>
      <vt:lpstr>Syringe Services</vt:lpstr>
      <vt:lpstr>Syringe Services</vt:lpstr>
      <vt:lpstr>Flash by the Numbers</vt:lpstr>
      <vt:lpstr>Demographics</vt:lpstr>
      <vt:lpstr>Race Breakdown</vt:lpstr>
      <vt:lpstr>Gender Breakdown</vt:lpstr>
      <vt:lpstr>Harm Reduction Intervention Services</vt:lpstr>
      <vt:lpstr>Questions?     </vt:lpstr>
      <vt:lpstr>Palm Beach County HIV CARE Council Administrative Assessment Report 2022-2023</vt:lpstr>
      <vt:lpstr>Palm Beach County HIV CARE Council Administrative Assessment Report</vt:lpstr>
      <vt:lpstr>Questions?     </vt:lpstr>
    </vt:vector>
  </TitlesOfParts>
  <Company>Palm Beach County</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The Status of HIV in Palm Beach County 2023</dc:title>
  <dc:creator>Dr. Casey Messer</dc:creator>
  <cp:lastModifiedBy>Dr. Casey Messer</cp:lastModifiedBy>
  <cp:revision>319</cp:revision>
  <dcterms:created xsi:type="dcterms:W3CDTF">2021-06-07T18:52:09Z</dcterms:created>
  <dcterms:modified xsi:type="dcterms:W3CDTF">2023-07-11T07:38:42Z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0x010100D56E096F77E7F741AC04C5F29E17756A</vt:lpwstr>
  </property>
  <property fmtid="{D5CDD505-2E9C-101B-9397-08002B2CF9AE}" pid="3" name="Order">
    <vt:r8>80800</vt:r8>
  </property>
  <property fmtid="{D5CDD505-2E9C-101B-9397-08002B2CF9AE}" pid="4" name="xd_Signature">
    <vt:bool>false</vt:bool>
  </property>
  <property fmtid="{D5CDD505-2E9C-101B-9397-08002B2CF9AE}" pid="5" name="xd_ProgID">
    <vt:lpwstr/>
  </property>
  <property fmtid="{D5CDD505-2E9C-101B-9397-08002B2CF9AE}" pid="6" name="_SourceUrl">
    <vt:lpwstr/>
  </property>
  <property fmtid="{D5CDD505-2E9C-101B-9397-08002B2CF9AE}" pid="7" name="_SharedFileIndex">
    <vt:lpwstr/>
  </property>
  <property fmtid="{D5CDD505-2E9C-101B-9397-08002B2CF9AE}" pid="8" name="TemplateUrl">
    <vt:lpwstr/>
  </property>
</Properties>
</file>